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1"/>
  </p:notesMasterIdLst>
  <p:handoutMasterIdLst>
    <p:handoutMasterId r:id="rId92"/>
  </p:handoutMasterIdLst>
  <p:sldIdLst>
    <p:sldId id="349" r:id="rId2"/>
    <p:sldId id="265" r:id="rId3"/>
    <p:sldId id="323" r:id="rId4"/>
    <p:sldId id="261" r:id="rId5"/>
    <p:sldId id="262" r:id="rId6"/>
    <p:sldId id="268" r:id="rId7"/>
    <p:sldId id="485" r:id="rId8"/>
    <p:sldId id="422" r:id="rId9"/>
    <p:sldId id="484" r:id="rId10"/>
    <p:sldId id="277" r:id="rId11"/>
    <p:sldId id="440" r:id="rId12"/>
    <p:sldId id="423" r:id="rId13"/>
    <p:sldId id="424" r:id="rId14"/>
    <p:sldId id="425" r:id="rId15"/>
    <p:sldId id="426" r:id="rId16"/>
    <p:sldId id="427" r:id="rId17"/>
    <p:sldId id="428" r:id="rId18"/>
    <p:sldId id="429" r:id="rId19"/>
    <p:sldId id="430" r:id="rId20"/>
    <p:sldId id="431" r:id="rId21"/>
    <p:sldId id="432" r:id="rId22"/>
    <p:sldId id="433" r:id="rId23"/>
    <p:sldId id="434" r:id="rId24"/>
    <p:sldId id="415" r:id="rId25"/>
    <p:sldId id="436" r:id="rId26"/>
    <p:sldId id="437" r:id="rId27"/>
    <p:sldId id="438" r:id="rId28"/>
    <p:sldId id="439" r:id="rId29"/>
    <p:sldId id="442" r:id="rId30"/>
    <p:sldId id="495" r:id="rId31"/>
    <p:sldId id="356" r:id="rId32"/>
    <p:sldId id="441" r:id="rId33"/>
    <p:sldId id="443" r:id="rId34"/>
    <p:sldId id="444" r:id="rId35"/>
    <p:sldId id="445" r:id="rId36"/>
    <p:sldId id="446" r:id="rId37"/>
    <p:sldId id="447" r:id="rId38"/>
    <p:sldId id="448" r:id="rId39"/>
    <p:sldId id="449" r:id="rId40"/>
    <p:sldId id="450" r:id="rId41"/>
    <p:sldId id="453" r:id="rId42"/>
    <p:sldId id="454" r:id="rId43"/>
    <p:sldId id="451" r:id="rId44"/>
    <p:sldId id="452" r:id="rId45"/>
    <p:sldId id="455" r:id="rId46"/>
    <p:sldId id="456" r:id="rId47"/>
    <p:sldId id="457" r:id="rId48"/>
    <p:sldId id="458" r:id="rId49"/>
    <p:sldId id="459" r:id="rId50"/>
    <p:sldId id="460" r:id="rId51"/>
    <p:sldId id="461" r:id="rId52"/>
    <p:sldId id="462" r:id="rId53"/>
    <p:sldId id="496" r:id="rId54"/>
    <p:sldId id="362" r:id="rId55"/>
    <p:sldId id="365" r:id="rId56"/>
    <p:sldId id="364" r:id="rId57"/>
    <p:sldId id="491" r:id="rId58"/>
    <p:sldId id="463" r:id="rId59"/>
    <p:sldId id="413" r:id="rId60"/>
    <p:sldId id="376" r:id="rId61"/>
    <p:sldId id="378" r:id="rId62"/>
    <p:sldId id="377" r:id="rId63"/>
    <p:sldId id="371" r:id="rId64"/>
    <p:sldId id="468" r:id="rId65"/>
    <p:sldId id="389" r:id="rId66"/>
    <p:sldId id="380" r:id="rId67"/>
    <p:sldId id="390" r:id="rId68"/>
    <p:sldId id="466" r:id="rId69"/>
    <p:sldId id="391" r:id="rId70"/>
    <p:sldId id="392" r:id="rId71"/>
    <p:sldId id="464" r:id="rId72"/>
    <p:sldId id="417" r:id="rId73"/>
    <p:sldId id="486" r:id="rId74"/>
    <p:sldId id="487" r:id="rId75"/>
    <p:sldId id="476" r:id="rId76"/>
    <p:sldId id="488" r:id="rId77"/>
    <p:sldId id="492" r:id="rId78"/>
    <p:sldId id="489" r:id="rId79"/>
    <p:sldId id="493" r:id="rId80"/>
    <p:sldId id="481" r:id="rId81"/>
    <p:sldId id="482" r:id="rId82"/>
    <p:sldId id="494" r:id="rId83"/>
    <p:sldId id="273" r:id="rId84"/>
    <p:sldId id="467" r:id="rId85"/>
    <p:sldId id="333" r:id="rId86"/>
    <p:sldId id="386" r:id="rId87"/>
    <p:sldId id="338" r:id="rId88"/>
    <p:sldId id="483" r:id="rId89"/>
    <p:sldId id="334" r:id="rId90"/>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BD2C"/>
    <a:srgbClr val="31EF5E"/>
    <a:srgbClr val="44B2F6"/>
    <a:srgbClr val="8A3DF1"/>
    <a:srgbClr val="003366"/>
    <a:srgbClr val="003300"/>
    <a:srgbClr val="232DED"/>
    <a:srgbClr val="006600"/>
    <a:srgbClr val="C8A0FE"/>
    <a:srgbClr val="DAE3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D711EE-D748-46C7-B7D4-69A088B6210F}" v="6" dt="2022-03-04T16:05:37.28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1474"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8965492E-617F-44AF-B4A4-24526909BE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2FB1E778-980E-4D07-A90C-53A30880DC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06E386-41F6-43D6-AF31-1E00B0A43C2D}" type="datetimeFigureOut">
              <a:rPr lang="es-EC" smtClean="0"/>
              <a:t>4/3/2022</a:t>
            </a:fld>
            <a:endParaRPr lang="es-EC"/>
          </a:p>
        </p:txBody>
      </p:sp>
      <p:sp>
        <p:nvSpPr>
          <p:cNvPr id="4" name="Marcador de pie de página 3">
            <a:extLst>
              <a:ext uri="{FF2B5EF4-FFF2-40B4-BE49-F238E27FC236}">
                <a16:creationId xmlns:a16="http://schemas.microsoft.com/office/drawing/2014/main" id="{6164CC11-6278-4FDA-8606-87252371EC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s-EC"/>
              <a:t>No.</a:t>
            </a:r>
          </a:p>
        </p:txBody>
      </p:sp>
      <p:sp>
        <p:nvSpPr>
          <p:cNvPr id="5" name="Marcador de número de diapositiva 4">
            <a:extLst>
              <a:ext uri="{FF2B5EF4-FFF2-40B4-BE49-F238E27FC236}">
                <a16:creationId xmlns:a16="http://schemas.microsoft.com/office/drawing/2014/main" id="{3B93D645-B321-47F7-95E5-DABE822F98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969A06-E9EC-4028-8A50-0C379C9A7C21}" type="slidenum">
              <a:rPr lang="es-EC" smtClean="0"/>
              <a:t>‹Nº›</a:t>
            </a:fld>
            <a:endParaRPr lang="es-EC"/>
          </a:p>
        </p:txBody>
      </p:sp>
    </p:spTree>
    <p:extLst>
      <p:ext uri="{BB962C8B-B14F-4D97-AF65-F5344CB8AC3E}">
        <p14:creationId xmlns:p14="http://schemas.microsoft.com/office/powerpoint/2010/main" val="32256968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4218F-AC05-43E5-8478-7DF3B796DA40}" type="datetimeFigureOut">
              <a:rPr lang="en-US" smtClean="0"/>
              <a:t>3/4/2022</a:t>
            </a:fld>
            <a:endParaRPr lang="en-U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No.</a:t>
            </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95F22-5737-4F09-84FD-01274378B0FA}" type="slidenum">
              <a:rPr lang="en-US" smtClean="0"/>
              <a:t>‹Nº›</a:t>
            </a:fld>
            <a:endParaRPr lang="en-US"/>
          </a:p>
        </p:txBody>
      </p:sp>
    </p:spTree>
    <p:extLst>
      <p:ext uri="{BB962C8B-B14F-4D97-AF65-F5344CB8AC3E}">
        <p14:creationId xmlns:p14="http://schemas.microsoft.com/office/powerpoint/2010/main" val="166404980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endParaRPr lang="en-US"/>
          </a:p>
        </p:txBody>
      </p:sp>
      <p:sp>
        <p:nvSpPr>
          <p:cNvPr id="4" name="Marcador de pie de página 3">
            <a:extLst>
              <a:ext uri="{FF2B5EF4-FFF2-40B4-BE49-F238E27FC236}">
                <a16:creationId xmlns:a16="http://schemas.microsoft.com/office/drawing/2014/main" id="{8D15AEC2-5348-4CEA-833D-A4AB1DB1E69B}"/>
              </a:ext>
            </a:extLst>
          </p:cNvPr>
          <p:cNvSpPr>
            <a:spLocks noGrp="1"/>
          </p:cNvSpPr>
          <p:nvPr>
            <p:ph type="ftr" sz="quarter" idx="4"/>
          </p:nvPr>
        </p:nvSpPr>
        <p:spPr/>
        <p:txBody>
          <a:bodyPr/>
          <a:lstStyle/>
          <a:p>
            <a:r>
              <a:rPr lang="en-US"/>
              <a:t>No.</a:t>
            </a:r>
          </a:p>
        </p:txBody>
      </p:sp>
    </p:spTree>
    <p:extLst>
      <p:ext uri="{BB962C8B-B14F-4D97-AF65-F5344CB8AC3E}">
        <p14:creationId xmlns:p14="http://schemas.microsoft.com/office/powerpoint/2010/main" val="223264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pie de página 3"/>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a:t>
            </a:r>
          </a:p>
        </p:txBody>
      </p:sp>
      <p:sp>
        <p:nvSpPr>
          <p:cNvPr id="5" name="Marcador de número de diapositiva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8595F22-5737-4F09-84FD-01274378B0F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4026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pie de página 3"/>
          <p:cNvSpPr>
            <a:spLocks noGrp="1"/>
          </p:cNvSpPr>
          <p:nvPr>
            <p:ph type="ftr" sz="quarter" idx="4"/>
          </p:nvPr>
        </p:nvSpPr>
        <p:spPr/>
        <p:txBody>
          <a:bodyPr/>
          <a:lstStyle/>
          <a:p>
            <a:r>
              <a:rPr lang="en-US"/>
              <a:t>No.</a:t>
            </a:r>
          </a:p>
        </p:txBody>
      </p:sp>
      <p:sp>
        <p:nvSpPr>
          <p:cNvPr id="5" name="Marcador de número de diapositiva 4"/>
          <p:cNvSpPr>
            <a:spLocks noGrp="1"/>
          </p:cNvSpPr>
          <p:nvPr>
            <p:ph type="sldNum" sz="quarter" idx="5"/>
          </p:nvPr>
        </p:nvSpPr>
        <p:spPr/>
        <p:txBody>
          <a:bodyPr/>
          <a:lstStyle/>
          <a:p>
            <a:fld id="{88595F22-5737-4F09-84FD-01274378B0FA}" type="slidenum">
              <a:rPr lang="en-US" smtClean="0"/>
              <a:t>55</a:t>
            </a:fld>
            <a:endParaRPr lang="en-US"/>
          </a:p>
        </p:txBody>
      </p:sp>
    </p:spTree>
    <p:extLst>
      <p:ext uri="{BB962C8B-B14F-4D97-AF65-F5344CB8AC3E}">
        <p14:creationId xmlns:p14="http://schemas.microsoft.com/office/powerpoint/2010/main" val="4229551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pie de página 3"/>
          <p:cNvSpPr>
            <a:spLocks noGrp="1"/>
          </p:cNvSpPr>
          <p:nvPr>
            <p:ph type="ftr" sz="quarter" idx="4"/>
          </p:nvPr>
        </p:nvSpPr>
        <p:spPr/>
        <p:txBody>
          <a:bodyPr/>
          <a:lstStyle/>
          <a:p>
            <a:r>
              <a:rPr lang="en-US"/>
              <a:t>No.</a:t>
            </a:r>
          </a:p>
        </p:txBody>
      </p:sp>
      <p:sp>
        <p:nvSpPr>
          <p:cNvPr id="5" name="Marcador de número de diapositiva 4"/>
          <p:cNvSpPr>
            <a:spLocks noGrp="1"/>
          </p:cNvSpPr>
          <p:nvPr>
            <p:ph type="sldNum" sz="quarter" idx="5"/>
          </p:nvPr>
        </p:nvSpPr>
        <p:spPr/>
        <p:txBody>
          <a:bodyPr/>
          <a:lstStyle/>
          <a:p>
            <a:fld id="{88595F22-5737-4F09-84FD-01274378B0FA}" type="slidenum">
              <a:rPr lang="en-US" smtClean="0"/>
              <a:t>56</a:t>
            </a:fld>
            <a:endParaRPr lang="en-US"/>
          </a:p>
        </p:txBody>
      </p:sp>
    </p:spTree>
    <p:extLst>
      <p:ext uri="{BB962C8B-B14F-4D97-AF65-F5344CB8AC3E}">
        <p14:creationId xmlns:p14="http://schemas.microsoft.com/office/powerpoint/2010/main" val="1178882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pie de página 3"/>
          <p:cNvSpPr>
            <a:spLocks noGrp="1"/>
          </p:cNvSpPr>
          <p:nvPr>
            <p:ph type="ftr" sz="quarter" idx="4"/>
          </p:nvPr>
        </p:nvSpPr>
        <p:spPr/>
        <p:txBody>
          <a:bodyPr/>
          <a:lstStyle/>
          <a:p>
            <a:r>
              <a:rPr lang="en-US"/>
              <a:t>No.</a:t>
            </a:r>
          </a:p>
        </p:txBody>
      </p:sp>
      <p:sp>
        <p:nvSpPr>
          <p:cNvPr id="5" name="Marcador de número de diapositiva 4"/>
          <p:cNvSpPr>
            <a:spLocks noGrp="1"/>
          </p:cNvSpPr>
          <p:nvPr>
            <p:ph type="sldNum" sz="quarter" idx="5"/>
          </p:nvPr>
        </p:nvSpPr>
        <p:spPr/>
        <p:txBody>
          <a:bodyPr/>
          <a:lstStyle/>
          <a:p>
            <a:fld id="{88595F22-5737-4F09-84FD-01274378B0FA}" type="slidenum">
              <a:rPr lang="en-US" smtClean="0"/>
              <a:t>79</a:t>
            </a:fld>
            <a:endParaRPr lang="en-US"/>
          </a:p>
        </p:txBody>
      </p:sp>
    </p:spTree>
    <p:extLst>
      <p:ext uri="{BB962C8B-B14F-4D97-AF65-F5344CB8AC3E}">
        <p14:creationId xmlns:p14="http://schemas.microsoft.com/office/powerpoint/2010/main" val="3842721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pie de página 3"/>
          <p:cNvSpPr>
            <a:spLocks noGrp="1"/>
          </p:cNvSpPr>
          <p:nvPr>
            <p:ph type="ftr" sz="quarter" idx="4"/>
          </p:nvPr>
        </p:nvSpPr>
        <p:spPr/>
        <p:txBody>
          <a:bodyPr/>
          <a:lstStyle/>
          <a:p>
            <a:r>
              <a:rPr lang="en-US"/>
              <a:t>No.</a:t>
            </a:r>
          </a:p>
        </p:txBody>
      </p:sp>
      <p:sp>
        <p:nvSpPr>
          <p:cNvPr id="5" name="Marcador de número de diapositiva 4"/>
          <p:cNvSpPr>
            <a:spLocks noGrp="1"/>
          </p:cNvSpPr>
          <p:nvPr>
            <p:ph type="sldNum" sz="quarter" idx="5"/>
          </p:nvPr>
        </p:nvSpPr>
        <p:spPr/>
        <p:txBody>
          <a:bodyPr/>
          <a:lstStyle/>
          <a:p>
            <a:fld id="{88595F22-5737-4F09-84FD-01274378B0FA}" type="slidenum">
              <a:rPr lang="en-US" smtClean="0"/>
              <a:t>80</a:t>
            </a:fld>
            <a:endParaRPr lang="en-US"/>
          </a:p>
        </p:txBody>
      </p:sp>
    </p:spTree>
    <p:extLst>
      <p:ext uri="{BB962C8B-B14F-4D97-AF65-F5344CB8AC3E}">
        <p14:creationId xmlns:p14="http://schemas.microsoft.com/office/powerpoint/2010/main" val="167050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034" name="CorelDRAW" r:id="rId3" imgW="7748626" imgH="4759452" progId="CorelDRAW.Graphic.12">
                  <p:embed/>
                </p:oleObj>
              </mc:Choice>
              <mc:Fallback>
                <p:oleObj name="CorelDRAW" r:id="rId3" imgW="7748626" imgH="4759452" progId="CorelDRAW.Graphic.12">
                  <p:embed/>
                  <p:pic>
                    <p:nvPicPr>
                      <p:cNvPr id="2" name="Object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4" name="Rectangle 25"/>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sp>
        <p:nvSpPr>
          <p:cNvPr id="5" name="Rectangle 26"/>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a:p>
        </p:txBody>
      </p:sp>
      <p:sp>
        <p:nvSpPr>
          <p:cNvPr id="6" name="Rectangle 27"/>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0"/>
            <a:ext cx="792162"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50"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435345"/>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442899434"/>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061123044"/>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651982205"/>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3431317"/>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425159910"/>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719807303"/>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3693062358"/>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820800"/>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462160609"/>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946128377"/>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sp>
        <p:nvSpPr>
          <p:cNvPr id="1027"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a:p>
        </p:txBody>
      </p:sp>
      <p:sp>
        <p:nvSpPr>
          <p:cNvPr id="1028"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9"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30" name="Picture 26" descr="LOGO ESPE ORIGINAL copia"/>
          <p:cNvPicPr>
            <a:picLocks noChangeAspect="1" noChangeArrowheads="1"/>
          </p:cNvPicPr>
          <p:nvPr userDrawn="1"/>
        </p:nvPicPr>
        <p:blipFill>
          <a:blip r:embed="rId13">
            <a:extLst>
              <a:ext uri="{28A0092B-C50C-407E-A947-70E740481C1C}">
                <a14:useLocalDpi xmlns:a14="http://schemas.microsoft.com/office/drawing/2010/main" val="0"/>
              </a:ext>
            </a:extLst>
          </a:blip>
          <a:srcRect l="3070"/>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3"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ransition spd="med">
    <p:pull/>
  </p:transition>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0.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5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47.png"/><Relationship Id="rId7" Type="http://schemas.openxmlformats.org/officeDocument/2006/relationships/image" Target="../media/image62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10.png"/><Relationship Id="rId5" Type="http://schemas.openxmlformats.org/officeDocument/2006/relationships/image" Target="../media/image600.png"/><Relationship Id="rId4" Type="http://schemas.openxmlformats.org/officeDocument/2006/relationships/image" Target="../media/image48.pn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6.png"/><Relationship Id="rId5" Type="http://schemas.openxmlformats.org/officeDocument/2006/relationships/image" Target="../media/image66.png"/><Relationship Id="rId10" Type="http://schemas.openxmlformats.org/officeDocument/2006/relationships/image" Target="../media/image49.png"/><Relationship Id="rId4" Type="http://schemas.openxmlformats.org/officeDocument/2006/relationships/image" Target="../media/image65.pn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1.emf"/></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91.png"/><Relationship Id="rId10" Type="http://schemas.openxmlformats.org/officeDocument/2006/relationships/image" Target="../media/image6.png"/><Relationship Id="rId4" Type="http://schemas.openxmlformats.org/officeDocument/2006/relationships/image" Target="../media/image190.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png"/><Relationship Id="rId7" Type="http://schemas.openxmlformats.org/officeDocument/2006/relationships/image" Target="../media/image60.emf"/><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84.jpe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7.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2.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7.png"/><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05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6.png"/><Relationship Id="rId5" Type="http://schemas.openxmlformats.org/officeDocument/2006/relationships/image" Target="../media/image117.png"/><Relationship Id="rId10" Type="http://schemas.openxmlformats.org/officeDocument/2006/relationships/image" Target="../media/image106.png"/><Relationship Id="rId4" Type="http://schemas.openxmlformats.org/officeDocument/2006/relationships/image" Target="../media/image116.png"/><Relationship Id="rId9" Type="http://schemas.openxmlformats.org/officeDocument/2006/relationships/image" Target="../media/image121.png"/></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6.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1.png"/></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3.png"/></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8.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55.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32.jpe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6.png"/><Relationship Id="rId4" Type="http://schemas.openxmlformats.org/officeDocument/2006/relationships/image" Target="../media/image145.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png"/><Relationship Id="rId7" Type="http://schemas.openxmlformats.org/officeDocument/2006/relationships/image" Target="../media/image149.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48.emf"/><Relationship Id="rId5" Type="http://schemas.openxmlformats.org/officeDocument/2006/relationships/image" Target="../media/image147.em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52.png"/><Relationship Id="rId4" Type="http://schemas.openxmlformats.org/officeDocument/2006/relationships/image" Target="../media/image151.png"/></Relationships>
</file>

<file path=ppt/slides/_rels/slide6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55.png"/><Relationship Id="rId4" Type="http://schemas.openxmlformats.org/officeDocument/2006/relationships/image" Target="../media/image154.png"/></Relationships>
</file>

<file path=ppt/slides/_rels/slide6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58.png"/><Relationship Id="rId4" Type="http://schemas.openxmlformats.org/officeDocument/2006/relationships/image" Target="../media/image157.png"/></Relationships>
</file>

<file path=ppt/slides/_rels/slide6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65.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67.png"/><Relationship Id="rId4" Type="http://schemas.openxmlformats.org/officeDocument/2006/relationships/image" Target="../media/image166.png"/></Relationships>
</file>

<file path=ppt/slides/_rels/slide66.xml.rels><?xml version="1.0" encoding="UTF-8" standalone="yes"?>
<Relationships xmlns="http://schemas.openxmlformats.org/package/2006/relationships"><Relationship Id="rId3" Type="http://schemas.openxmlformats.org/officeDocument/2006/relationships/image" Target="../media/image168.emf"/><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1.emf"/><Relationship Id="rId5" Type="http://schemas.openxmlformats.org/officeDocument/2006/relationships/image" Target="../media/image170.emf"/><Relationship Id="rId4" Type="http://schemas.openxmlformats.org/officeDocument/2006/relationships/image" Target="../media/image169.emf"/></Relationships>
</file>

<file path=ppt/slides/_rels/slide6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73.pn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76.png"/></Relationships>
</file>

<file path=ppt/slides/_rels/slide71.xml.rels><?xml version="1.0" encoding="UTF-8" standalone="yes"?>
<Relationships xmlns="http://schemas.openxmlformats.org/package/2006/relationships"><Relationship Id="rId8" Type="http://schemas.openxmlformats.org/officeDocument/2006/relationships/image" Target="../media/image179.emf"/><Relationship Id="rId3" Type="http://schemas.openxmlformats.org/officeDocument/2006/relationships/image" Target="../media/image178.png"/><Relationship Id="rId7" Type="http://schemas.openxmlformats.org/officeDocument/2006/relationships/image" Target="../media/image178.emf"/><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7.emf"/><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8" Type="http://schemas.openxmlformats.org/officeDocument/2006/relationships/image" Target="../media/image183.emf"/><Relationship Id="rId3" Type="http://schemas.openxmlformats.org/officeDocument/2006/relationships/image" Target="../media/image180.emf"/><Relationship Id="rId7" Type="http://schemas.openxmlformats.org/officeDocument/2006/relationships/image" Target="../media/image19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82.emf"/><Relationship Id="rId4" Type="http://schemas.openxmlformats.org/officeDocument/2006/relationships/image" Target="../media/image181.png"/><Relationship Id="rId9" Type="http://schemas.openxmlformats.org/officeDocument/2006/relationships/image" Target="../media/image184.jpeg"/></Relationships>
</file>

<file path=ppt/slides/_rels/slide73.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85.emf"/><Relationship Id="rId7" Type="http://schemas.openxmlformats.org/officeDocument/2006/relationships/image" Target="../media/image189.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74.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200.emf"/><Relationship Id="rId4" Type="http://schemas.openxmlformats.org/officeDocument/2006/relationships/image" Target="../media/image199.png"/></Relationships>
</file>

<file path=ppt/slides/_rels/slide75.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04.emf"/><Relationship Id="rId5" Type="http://schemas.openxmlformats.org/officeDocument/2006/relationships/image" Target="../media/image203.emf"/><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8" Type="http://schemas.openxmlformats.org/officeDocument/2006/relationships/image" Target="../media/image184.jpeg"/><Relationship Id="rId3" Type="http://schemas.openxmlformats.org/officeDocument/2006/relationships/image" Target="../media/image6.png"/><Relationship Id="rId7" Type="http://schemas.openxmlformats.org/officeDocument/2006/relationships/image" Target="../media/image20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186.png"/><Relationship Id="rId4" Type="http://schemas.openxmlformats.org/officeDocument/2006/relationships/image" Target="../media/image205.emf"/></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10.emf"/><Relationship Id="rId5" Type="http://schemas.openxmlformats.org/officeDocument/2006/relationships/image" Target="../media/image209.emf"/><Relationship Id="rId4" Type="http://schemas.openxmlformats.org/officeDocument/2006/relationships/image" Target="../media/image208.png"/></Relationships>
</file>

<file path=ppt/slides/_rels/slide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jpeg"/><Relationship Id="rId4" Type="http://schemas.openxmlformats.org/officeDocument/2006/relationships/image" Target="../media/image212.jpeg"/></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2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8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24.jpeg"/><Relationship Id="rId5" Type="http://schemas.openxmlformats.org/officeDocument/2006/relationships/image" Target="../media/image6.png"/><Relationship Id="rId4" Type="http://schemas.openxmlformats.org/officeDocument/2006/relationships/image" Target="../media/image223.png"/></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8962FB9-5082-4368-8639-C1AA5E4783F4}"/>
              </a:ext>
            </a:extLst>
          </p:cNvPr>
          <p:cNvSpPr txBox="1"/>
          <p:nvPr/>
        </p:nvSpPr>
        <p:spPr>
          <a:xfrm>
            <a:off x="1691679" y="1090613"/>
            <a:ext cx="6598538" cy="523220"/>
          </a:xfrm>
          <a:prstGeom prst="rect">
            <a:avLst/>
          </a:prstGeom>
          <a:noFill/>
        </p:spPr>
        <p:txBody>
          <a:bodyPr wrap="square">
            <a:spAutoFit/>
          </a:bodyPr>
          <a:lstStyle/>
          <a:p>
            <a:pPr algn="ctr"/>
            <a:r>
              <a:rPr lang="es-EC" sz="1400" b="1"/>
              <a:t>DEPARTAMENTO DE CIENCIAS DE LA TIERRA Y DE LA CONSTRUCCIÓN </a:t>
            </a:r>
            <a:br>
              <a:rPr lang="es-EC" sz="1400" b="1"/>
            </a:br>
            <a:r>
              <a:rPr lang="es-EC" sz="1400" b="1"/>
              <a:t>CARRERA DE INGENIERÍA CIVIL </a:t>
            </a:r>
          </a:p>
        </p:txBody>
      </p:sp>
      <p:sp>
        <p:nvSpPr>
          <p:cNvPr id="5" name="Rectángulo 4"/>
          <p:cNvSpPr/>
          <p:nvPr/>
        </p:nvSpPr>
        <p:spPr>
          <a:xfrm>
            <a:off x="683568" y="1676223"/>
            <a:ext cx="7966689" cy="523220"/>
          </a:xfrm>
          <a:prstGeom prst="rect">
            <a:avLst/>
          </a:prstGeom>
        </p:spPr>
        <p:txBody>
          <a:bodyPr wrap="square">
            <a:spAutoFit/>
          </a:bodyPr>
          <a:lstStyle/>
          <a:p>
            <a:pPr algn="ctr"/>
            <a:r>
              <a:rPr lang="es-EC" sz="1400" dirty="0"/>
              <a:t>TRABAJO DE INTEGRACIÓN CURRICULAR PREVIO A LA OBTENCIÓN DEL TÍTULO DE INGENIERO CIVIL</a:t>
            </a:r>
          </a:p>
        </p:txBody>
      </p:sp>
      <p:sp>
        <p:nvSpPr>
          <p:cNvPr id="7" name="Google Shape;59;p1"/>
          <p:cNvSpPr txBox="1"/>
          <p:nvPr/>
        </p:nvSpPr>
        <p:spPr>
          <a:xfrm>
            <a:off x="759325" y="2304499"/>
            <a:ext cx="8352928" cy="1384954"/>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buClr>
                <a:schemeClr val="dk1"/>
              </a:buClr>
              <a:buSzPts val="2800"/>
            </a:pPr>
            <a:r>
              <a:rPr lang="es-MX" sz="1400" b="1" i="0" u="none" dirty="0">
                <a:solidFill>
                  <a:schemeClr val="dk1"/>
                </a:solidFill>
                <a:latin typeface="+mn-lt"/>
                <a:ea typeface="Times New Roman"/>
                <a:cs typeface="Arial" panose="020B0604020202020204" pitchFamily="34" charset="0"/>
                <a:sym typeface="Times New Roman"/>
              </a:rPr>
              <a:t>“</a:t>
            </a:r>
            <a:r>
              <a:rPr lang="es-419" sz="1400" b="1" dirty="0">
                <a:effectLst/>
                <a:latin typeface="+mn-lt"/>
                <a:ea typeface="Calibri" panose="020F0502020204030204" pitchFamily="34" charset="0"/>
                <a:cs typeface="Times New Roman" panose="02020603050405020304" pitchFamily="18" charset="0"/>
              </a:rPr>
              <a:t>ANÁLISIS COMPARATIVO DEL</a:t>
            </a:r>
            <a:r>
              <a:rPr lang="en-001" sz="1400" b="1" dirty="0">
                <a:effectLst/>
                <a:latin typeface="+mn-lt"/>
                <a:ea typeface="Calibri" panose="020F0502020204030204" pitchFamily="34" charset="0"/>
                <a:cs typeface="Times New Roman" panose="02020603050405020304" pitchFamily="18" charset="0"/>
              </a:rPr>
              <a:t> DISEÑO Y CONSTRUCCIÓN DE UNA VIVIENDA DE PLANTA REGULAR Y OTRA PLANTA IRREGULAR. </a:t>
            </a:r>
            <a:r>
              <a:rPr lang="en-001" sz="1400" b="1" dirty="0">
                <a:latin typeface="+mn-lt"/>
                <a:ea typeface="Calibri" panose="020F0502020204030204" pitchFamily="34" charset="0"/>
                <a:cs typeface="Times New Roman" panose="02020603050405020304" pitchFamily="18" charset="0"/>
              </a:rPr>
              <a:t>CON SU CÁLCULO, SU DISEÑO Y EL PRESUPUESTO RESPECTIVO, CONSIDERANDO COMO:</a:t>
            </a:r>
            <a:endParaRPr lang="es-ES" sz="1400" b="1" dirty="0">
              <a:latin typeface="+mn-lt"/>
              <a:ea typeface="Calibri" panose="020F0502020204030204" pitchFamily="34" charset="0"/>
              <a:cs typeface="Times New Roman" panose="02020603050405020304" pitchFamily="18" charset="0"/>
            </a:endParaRPr>
          </a:p>
          <a:p>
            <a:pPr algn="ctr">
              <a:spcBef>
                <a:spcPts val="0"/>
              </a:spcBef>
              <a:spcAft>
                <a:spcPts val="0"/>
              </a:spcAft>
              <a:buClr>
                <a:schemeClr val="dk1"/>
              </a:buClr>
              <a:buSzPts val="2800"/>
            </a:pPr>
            <a:r>
              <a:rPr lang="en-001" sz="1400" b="1" dirty="0">
                <a:latin typeface="+mn-lt"/>
                <a:ea typeface="Calibri" panose="020F0502020204030204" pitchFamily="34" charset="0"/>
                <a:cs typeface="Times New Roman" panose="02020603050405020304" pitchFamily="18" charset="0"/>
              </a:rPr>
              <a:t> A.-UN SISTEMA APORTICADO, </a:t>
            </a:r>
            <a:endParaRPr lang="es-ES" sz="1400" b="1" dirty="0">
              <a:latin typeface="+mn-lt"/>
              <a:ea typeface="Calibri" panose="020F0502020204030204" pitchFamily="34" charset="0"/>
              <a:cs typeface="Times New Roman" panose="02020603050405020304" pitchFamily="18" charset="0"/>
            </a:endParaRPr>
          </a:p>
          <a:p>
            <a:pPr algn="ctr">
              <a:spcBef>
                <a:spcPts val="0"/>
              </a:spcBef>
              <a:spcAft>
                <a:spcPts val="0"/>
              </a:spcAft>
              <a:buClr>
                <a:schemeClr val="dk1"/>
              </a:buClr>
              <a:buSzPts val="2800"/>
            </a:pPr>
            <a:r>
              <a:rPr lang="en-001" sz="1400" b="1" dirty="0">
                <a:latin typeface="+mn-lt"/>
                <a:ea typeface="Calibri" panose="020F0502020204030204" pitchFamily="34" charset="0"/>
                <a:cs typeface="Times New Roman" panose="02020603050405020304" pitchFamily="18" charset="0"/>
              </a:rPr>
              <a:t>B. </a:t>
            </a:r>
            <a:r>
              <a:rPr lang="es-ES" sz="1400" b="1" dirty="0">
                <a:latin typeface="+mn-lt"/>
                <a:ea typeface="Calibri" panose="020F0502020204030204" pitchFamily="34" charset="0"/>
                <a:cs typeface="Times New Roman" panose="02020603050405020304" pitchFamily="18" charset="0"/>
              </a:rPr>
              <a:t>MUROS DE HORMIG</a:t>
            </a:r>
            <a:r>
              <a:rPr lang="es-EC" sz="1400" b="1" dirty="0">
                <a:latin typeface="+mn-lt"/>
                <a:ea typeface="Calibri" panose="020F0502020204030204" pitchFamily="34" charset="0"/>
                <a:cs typeface="Times New Roman" panose="02020603050405020304" pitchFamily="18" charset="0"/>
              </a:rPr>
              <a:t>ÓN ARMADO</a:t>
            </a:r>
            <a:r>
              <a:rPr lang="en-001" sz="1400" b="1" dirty="0">
                <a:latin typeface="+mn-lt"/>
                <a:ea typeface="Calibri" panose="020F0502020204030204" pitchFamily="34" charset="0"/>
                <a:cs typeface="Times New Roman" panose="02020603050405020304" pitchFamily="18" charset="0"/>
              </a:rPr>
              <a:t>, Y </a:t>
            </a:r>
            <a:endParaRPr lang="es-ES" sz="1400" b="1" dirty="0">
              <a:latin typeface="+mn-lt"/>
              <a:ea typeface="Calibri" panose="020F0502020204030204" pitchFamily="34" charset="0"/>
              <a:cs typeface="Times New Roman" panose="02020603050405020304" pitchFamily="18" charset="0"/>
            </a:endParaRPr>
          </a:p>
          <a:p>
            <a:pPr algn="ctr">
              <a:spcBef>
                <a:spcPts val="0"/>
              </a:spcBef>
              <a:spcAft>
                <a:spcPts val="0"/>
              </a:spcAft>
              <a:buClr>
                <a:schemeClr val="dk1"/>
              </a:buClr>
              <a:buSzPts val="2800"/>
            </a:pPr>
            <a:r>
              <a:rPr lang="en-001" sz="1400" b="1" dirty="0">
                <a:latin typeface="+mn-lt"/>
                <a:ea typeface="Calibri" panose="020F0502020204030204" pitchFamily="34" charset="0"/>
                <a:cs typeface="Times New Roman" panose="02020603050405020304" pitchFamily="18" charset="0"/>
              </a:rPr>
              <a:t>C.-</a:t>
            </a:r>
            <a:r>
              <a:rPr lang="es-ES" sz="1400" b="1" dirty="0">
                <a:latin typeface="+mn-lt"/>
                <a:ea typeface="Calibri" panose="020F0502020204030204" pitchFamily="34" charset="0"/>
                <a:cs typeface="Times New Roman" panose="02020603050405020304" pitchFamily="18" charset="0"/>
              </a:rPr>
              <a:t> </a:t>
            </a:r>
            <a:r>
              <a:rPr lang="en-001" sz="1400" b="1" dirty="0">
                <a:latin typeface="+mn-lt"/>
                <a:ea typeface="Calibri" panose="020F0502020204030204" pitchFamily="34" charset="0"/>
                <a:cs typeface="Times New Roman" panose="02020603050405020304" pitchFamily="18" charset="0"/>
              </a:rPr>
              <a:t> </a:t>
            </a:r>
            <a:r>
              <a:rPr lang="es-ES" sz="1400" b="1" dirty="0">
                <a:latin typeface="+mn-lt"/>
                <a:ea typeface="Calibri" panose="020F0502020204030204" pitchFamily="34" charset="0"/>
                <a:cs typeface="Times New Roman" panose="02020603050405020304" pitchFamily="18" charset="0"/>
              </a:rPr>
              <a:t>MUROS PORTANTES LIVIANOS DE ACERO (</a:t>
            </a:r>
            <a:r>
              <a:rPr lang="es-EC" sz="1400" b="1" dirty="0">
                <a:latin typeface="+mn-lt"/>
                <a:ea typeface="Calibri" panose="020F0502020204030204" pitchFamily="34" charset="0"/>
                <a:cs typeface="Times New Roman" panose="02020603050405020304" pitchFamily="18" charset="0"/>
              </a:rPr>
              <a:t>STEEL FRAMING).”</a:t>
            </a:r>
            <a:endParaRPr lang="es-MX" sz="1600" b="1" dirty="0">
              <a:latin typeface="+mn-lt"/>
              <a:cs typeface="Arial" panose="020B0604020202020204" pitchFamily="34" charset="0"/>
            </a:endParaRPr>
          </a:p>
        </p:txBody>
      </p:sp>
      <p:sp>
        <p:nvSpPr>
          <p:cNvPr id="8" name="CuadroTexto 7">
            <a:extLst>
              <a:ext uri="{FF2B5EF4-FFF2-40B4-BE49-F238E27FC236}">
                <a16:creationId xmlns:a16="http://schemas.microsoft.com/office/drawing/2014/main" id="{89A29095-7F0E-43C4-9F36-63AFE6EB50D3}"/>
              </a:ext>
            </a:extLst>
          </p:cNvPr>
          <p:cNvSpPr txBox="1"/>
          <p:nvPr/>
        </p:nvSpPr>
        <p:spPr>
          <a:xfrm>
            <a:off x="2943808" y="3904896"/>
            <a:ext cx="4572000" cy="307777"/>
          </a:xfrm>
          <a:prstGeom prst="rect">
            <a:avLst/>
          </a:prstGeom>
          <a:noFill/>
        </p:spPr>
        <p:txBody>
          <a:bodyPr wrap="square">
            <a:spAutoFit/>
          </a:bodyPr>
          <a:lstStyle/>
          <a:p>
            <a:pPr marL="0" marR="0" lvl="0" indent="0" algn="ctr" rtl="0">
              <a:lnSpc>
                <a:spcPct val="100000"/>
              </a:lnSpc>
              <a:spcBef>
                <a:spcPts val="0"/>
              </a:spcBef>
              <a:spcAft>
                <a:spcPts val="0"/>
              </a:spcAft>
              <a:buClr>
                <a:srgbClr val="262626"/>
              </a:buClr>
              <a:buSzPts val="2800"/>
              <a:buFont typeface="Arial"/>
              <a:buNone/>
            </a:pPr>
            <a:r>
              <a:rPr lang="pt-BR" sz="1400" dirty="0">
                <a:latin typeface="Arial" panose="020B0604020202020204" pitchFamily="34" charset="0"/>
                <a:ea typeface="Times New Roman"/>
                <a:cs typeface="Arial" panose="020B0604020202020204" pitchFamily="34" charset="0"/>
                <a:sym typeface="Times New Roman"/>
              </a:rPr>
              <a:t>ING</a:t>
            </a:r>
            <a:r>
              <a:rPr lang="pt-BR" sz="1400" i="0" u="none" strike="noStrike" cap="none" dirty="0">
                <a:latin typeface="Arial" panose="020B0604020202020204" pitchFamily="34" charset="0"/>
                <a:ea typeface="Times New Roman"/>
                <a:cs typeface="Arial" panose="020B0604020202020204" pitchFamily="34" charset="0"/>
                <a:sym typeface="Times New Roman"/>
              </a:rPr>
              <a:t>. </a:t>
            </a:r>
            <a:r>
              <a:rPr lang="es-419" sz="1400" dirty="0">
                <a:latin typeface="Arial" panose="020B0604020202020204" pitchFamily="34" charset="0"/>
                <a:cs typeface="Arial" panose="020B0604020202020204" pitchFamily="34" charset="0"/>
              </a:rPr>
              <a:t>RA</a:t>
            </a:r>
            <a:r>
              <a:rPr lang="en-001" sz="1400" dirty="0">
                <a:latin typeface="Arial" panose="020B0604020202020204" pitchFamily="34" charset="0"/>
                <a:cs typeface="Arial" panose="020B0604020202020204" pitchFamily="34" charset="0"/>
              </a:rPr>
              <a:t>Ú</a:t>
            </a:r>
            <a:r>
              <a:rPr lang="es-419" sz="1400" dirty="0">
                <a:latin typeface="Arial" panose="020B0604020202020204" pitchFamily="34" charset="0"/>
                <a:cs typeface="Arial" panose="020B0604020202020204" pitchFamily="34" charset="0"/>
              </a:rPr>
              <a:t>L ERNESTO PRO ZAMBRANO</a:t>
            </a:r>
            <a:endParaRPr lang="es-EC" sz="1400" dirty="0">
              <a:latin typeface="Arial" panose="020B0604020202020204" pitchFamily="34" charset="0"/>
              <a:cs typeface="Arial" panose="020B0604020202020204" pitchFamily="34" charset="0"/>
            </a:endParaRPr>
          </a:p>
        </p:txBody>
      </p:sp>
      <p:sp>
        <p:nvSpPr>
          <p:cNvPr id="6" name="Rectángulo 5"/>
          <p:cNvSpPr/>
          <p:nvPr/>
        </p:nvSpPr>
        <p:spPr>
          <a:xfrm>
            <a:off x="1878356" y="4188143"/>
            <a:ext cx="1200906" cy="369332"/>
          </a:xfrm>
          <a:prstGeom prst="rect">
            <a:avLst/>
          </a:prstGeom>
        </p:spPr>
        <p:txBody>
          <a:bodyPr wrap="none">
            <a:spAutoFit/>
          </a:bodyPr>
          <a:lstStyle/>
          <a:p>
            <a:pPr lvl="0" algn="ctr">
              <a:spcBef>
                <a:spcPts val="0"/>
              </a:spcBef>
              <a:spcAft>
                <a:spcPts val="0"/>
              </a:spcAft>
              <a:buClr>
                <a:srgbClr val="262626"/>
              </a:buClr>
              <a:buSzPts val="2800"/>
            </a:pPr>
            <a:r>
              <a:rPr lang="pt-BR" sz="1400" b="1" dirty="0">
                <a:ea typeface="Times New Roman"/>
                <a:cs typeface="Arial" panose="020B0604020202020204" pitchFamily="34" charset="0"/>
                <a:sym typeface="Times New Roman"/>
              </a:rPr>
              <a:t>AUTORES</a:t>
            </a:r>
            <a:r>
              <a:rPr lang="pt-BR" b="1" dirty="0">
                <a:ea typeface="Times New Roman"/>
                <a:cs typeface="Arial" panose="020B0604020202020204" pitchFamily="34" charset="0"/>
                <a:sym typeface="Times New Roman"/>
              </a:rPr>
              <a:t>:</a:t>
            </a:r>
            <a:r>
              <a:rPr lang="en-001" b="1" dirty="0">
                <a:ea typeface="Times New Roman"/>
                <a:cs typeface="Arial" panose="020B0604020202020204" pitchFamily="34" charset="0"/>
                <a:sym typeface="Times New Roman"/>
              </a:rPr>
              <a:t> </a:t>
            </a:r>
          </a:p>
        </p:txBody>
      </p:sp>
      <p:sp>
        <p:nvSpPr>
          <p:cNvPr id="11" name="Rectángulo 10"/>
          <p:cNvSpPr/>
          <p:nvPr/>
        </p:nvSpPr>
        <p:spPr>
          <a:xfrm>
            <a:off x="1878356" y="3818811"/>
            <a:ext cx="939616" cy="369332"/>
          </a:xfrm>
          <a:prstGeom prst="rect">
            <a:avLst/>
          </a:prstGeom>
        </p:spPr>
        <p:txBody>
          <a:bodyPr wrap="none">
            <a:spAutoFit/>
          </a:bodyPr>
          <a:lstStyle/>
          <a:p>
            <a:pPr lvl="0" algn="ctr">
              <a:spcBef>
                <a:spcPts val="0"/>
              </a:spcBef>
              <a:spcAft>
                <a:spcPts val="0"/>
              </a:spcAft>
              <a:buClr>
                <a:srgbClr val="262626"/>
              </a:buClr>
              <a:buSzPts val="2800"/>
            </a:pPr>
            <a:r>
              <a:rPr lang="en-001" sz="1400" b="1" dirty="0">
                <a:ea typeface="Times New Roman"/>
                <a:cs typeface="Arial" panose="020B0604020202020204" pitchFamily="34" charset="0"/>
                <a:sym typeface="Times New Roman"/>
              </a:rPr>
              <a:t>TUTOR</a:t>
            </a:r>
            <a:r>
              <a:rPr lang="pt-BR" b="1" dirty="0">
                <a:ea typeface="Times New Roman"/>
                <a:cs typeface="Arial" panose="020B0604020202020204" pitchFamily="34" charset="0"/>
                <a:sym typeface="Times New Roman"/>
              </a:rPr>
              <a:t>:</a:t>
            </a:r>
            <a:r>
              <a:rPr lang="en-001" b="1" dirty="0">
                <a:ea typeface="Times New Roman"/>
                <a:cs typeface="Arial" panose="020B0604020202020204" pitchFamily="34" charset="0"/>
                <a:sym typeface="Times New Roman"/>
              </a:rPr>
              <a:t> </a:t>
            </a:r>
          </a:p>
        </p:txBody>
      </p:sp>
      <p:sp>
        <p:nvSpPr>
          <p:cNvPr id="12" name="Google Shape;59;p1"/>
          <p:cNvSpPr txBox="1"/>
          <p:nvPr/>
        </p:nvSpPr>
        <p:spPr>
          <a:xfrm>
            <a:off x="7350061" y="5319757"/>
            <a:ext cx="1831244"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Times New Roman"/>
              <a:buNone/>
            </a:pPr>
            <a:r>
              <a:rPr lang="es-EC" sz="1400" dirty="0">
                <a:latin typeface="+mn-lt"/>
                <a:cs typeface="Times New Roman" panose="02020603050405020304" pitchFamily="18" charset="0"/>
              </a:rPr>
              <a:t>Marzo - </a:t>
            </a:r>
            <a:r>
              <a:rPr lang="en-001" sz="1400" dirty="0">
                <a:latin typeface="+mn-lt"/>
                <a:cs typeface="Times New Roman" panose="02020603050405020304" pitchFamily="18" charset="0"/>
              </a:rPr>
              <a:t>202</a:t>
            </a:r>
            <a:r>
              <a:rPr lang="es-ES" sz="1400" dirty="0">
                <a:latin typeface="+mn-lt"/>
                <a:cs typeface="Times New Roman" panose="02020603050405020304" pitchFamily="18" charset="0"/>
              </a:rPr>
              <a:t>2</a:t>
            </a:r>
            <a:endParaRPr lang="es-MX" sz="1400" dirty="0">
              <a:latin typeface="+mn-lt"/>
              <a:cs typeface="Arial" panose="020B0604020202020204" pitchFamily="34" charset="0"/>
            </a:endParaRPr>
          </a:p>
        </p:txBody>
      </p:sp>
      <p:sp>
        <p:nvSpPr>
          <p:cNvPr id="10" name="CuadroTexto 9">
            <a:extLst>
              <a:ext uri="{FF2B5EF4-FFF2-40B4-BE49-F238E27FC236}">
                <a16:creationId xmlns:a16="http://schemas.microsoft.com/office/drawing/2014/main" id="{8988B823-7373-4717-AB28-9503FCA7D32F}"/>
              </a:ext>
            </a:extLst>
          </p:cNvPr>
          <p:cNvSpPr txBox="1"/>
          <p:nvPr/>
        </p:nvSpPr>
        <p:spPr>
          <a:xfrm>
            <a:off x="3405673" y="4212673"/>
            <a:ext cx="4590660" cy="1815882"/>
          </a:xfrm>
          <a:prstGeom prst="rect">
            <a:avLst/>
          </a:prstGeom>
          <a:noFill/>
        </p:spPr>
        <p:txBody>
          <a:bodyPr wrap="square">
            <a:spAutoFit/>
          </a:bodyPr>
          <a:lstStyle/>
          <a:p>
            <a:r>
              <a:rPr lang="es-EC" sz="1400" dirty="0"/>
              <a:t>Daquilema Guaraca Marco Vinicio</a:t>
            </a:r>
          </a:p>
          <a:p>
            <a:r>
              <a:rPr lang="es-EC" sz="1400" dirty="0"/>
              <a:t>Guamán Ortuño </a:t>
            </a:r>
            <a:r>
              <a:rPr lang="es-EC" sz="1400" dirty="0" err="1"/>
              <a:t>Ebelyn</a:t>
            </a:r>
            <a:r>
              <a:rPr lang="es-EC" sz="1400" dirty="0"/>
              <a:t> Pamela</a:t>
            </a:r>
          </a:p>
          <a:p>
            <a:r>
              <a:rPr lang="es-EC" sz="1400" dirty="0"/>
              <a:t>Narváez Chiliquinga Erick Bryan</a:t>
            </a:r>
          </a:p>
          <a:p>
            <a:r>
              <a:rPr lang="es-EC" sz="1400" dirty="0"/>
              <a:t>Oñate Rojas Fernando Xavier</a:t>
            </a:r>
          </a:p>
          <a:p>
            <a:r>
              <a:rPr lang="es-EC" sz="1400" dirty="0"/>
              <a:t>Tanicuchi </a:t>
            </a:r>
            <a:r>
              <a:rPr lang="es-EC" sz="1400" dirty="0" err="1"/>
              <a:t>Puentestar</a:t>
            </a:r>
            <a:r>
              <a:rPr lang="es-EC" sz="1400" dirty="0"/>
              <a:t> Steven Marcelo</a:t>
            </a:r>
          </a:p>
          <a:p>
            <a:r>
              <a:rPr lang="es-EC" sz="1400" dirty="0"/>
              <a:t>Vargas Corrales Danny Santiago</a:t>
            </a:r>
          </a:p>
          <a:p>
            <a:r>
              <a:rPr lang="es-EC" sz="1400" dirty="0"/>
              <a:t>					</a:t>
            </a:r>
          </a:p>
        </p:txBody>
      </p:sp>
      <p:pic>
        <p:nvPicPr>
          <p:cNvPr id="4" name="Imagen 3">
            <a:extLst>
              <a:ext uri="{FF2B5EF4-FFF2-40B4-BE49-F238E27FC236}">
                <a16:creationId xmlns:a16="http://schemas.microsoft.com/office/drawing/2014/main" id="{C9BFEF7B-A0F4-4334-903B-5ADF6947376C}"/>
              </a:ext>
            </a:extLst>
          </p:cNvPr>
          <p:cNvPicPr>
            <a:picLocks noChangeAspect="1"/>
          </p:cNvPicPr>
          <p:nvPr/>
        </p:nvPicPr>
        <p:blipFill>
          <a:blip r:embed="rId2"/>
          <a:stretch>
            <a:fillRect/>
          </a:stretch>
        </p:blipFill>
        <p:spPr>
          <a:xfrm>
            <a:off x="216704" y="105256"/>
            <a:ext cx="3323304" cy="973334"/>
          </a:xfrm>
          <a:prstGeom prst="rect">
            <a:avLst/>
          </a:prstGeom>
        </p:spPr>
      </p:pic>
    </p:spTree>
    <p:extLst>
      <p:ext uri="{BB962C8B-B14F-4D97-AF65-F5344CB8AC3E}">
        <p14:creationId xmlns:p14="http://schemas.microsoft.com/office/powerpoint/2010/main" val="1882179491"/>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05. MARCO TEÓRICO</a:t>
            </a:r>
            <a:r>
              <a:rPr lang="en-001" b="1" u="sng" dirty="0"/>
              <a:t> </a:t>
            </a:r>
            <a:endParaRPr lang="en-US" b="1" u="sng" dirty="0"/>
          </a:p>
        </p:txBody>
      </p:sp>
      <p:sp>
        <p:nvSpPr>
          <p:cNvPr id="779" name="Google Shape;3407;p29"/>
          <p:cNvSpPr txBox="1"/>
          <p:nvPr/>
        </p:nvSpPr>
        <p:spPr>
          <a:xfrm>
            <a:off x="5806188" y="1239912"/>
            <a:ext cx="3182342" cy="1196467"/>
          </a:xfrm>
          <a:prstGeom prst="rect">
            <a:avLst/>
          </a:prstGeom>
          <a:noFill/>
          <a:ln>
            <a:noFill/>
          </a:ln>
        </p:spPr>
        <p:txBody>
          <a:bodyPr spcFirstLastPara="1" wrap="square" lIns="91425" tIns="91425" rIns="91425" bIns="91425" anchor="ctr" anchorCtr="0">
            <a:noAutofit/>
          </a:bodyPr>
          <a:lstStyle/>
          <a:p>
            <a:pPr marL="12700" marR="0" lvl="0" algn="just" rtl="0">
              <a:lnSpc>
                <a:spcPct val="100000"/>
              </a:lnSpc>
              <a:spcBef>
                <a:spcPts val="0"/>
              </a:spcBef>
              <a:spcAft>
                <a:spcPts val="0"/>
              </a:spcAft>
            </a:pPr>
            <a:r>
              <a:rPr lang="es-ES" sz="1400" dirty="0">
                <a:solidFill>
                  <a:schemeClr val="dk1"/>
                </a:solidFill>
                <a:latin typeface="Roboto"/>
                <a:ea typeface="Roboto"/>
                <a:cs typeface="Roboto"/>
                <a:sym typeface="Roboto"/>
              </a:rPr>
              <a:t>Es un sistema constructivo que tiene las vigas embebidas en la losa, compuesta por pórticos formados de columnas-losa viga.</a:t>
            </a:r>
          </a:p>
        </p:txBody>
      </p:sp>
      <p:sp>
        <p:nvSpPr>
          <p:cNvPr id="789" name="Google Shape;3412;p29"/>
          <p:cNvSpPr txBox="1"/>
          <p:nvPr/>
        </p:nvSpPr>
        <p:spPr>
          <a:xfrm>
            <a:off x="5745464" y="814331"/>
            <a:ext cx="1689091" cy="328800"/>
          </a:xfrm>
          <a:prstGeom prst="rect">
            <a:avLst/>
          </a:prstGeom>
          <a:noFill/>
          <a:ln>
            <a:noFill/>
          </a:ln>
        </p:spPr>
        <p:txBody>
          <a:bodyPr spcFirstLastPara="1" wrap="square" lIns="91425" tIns="91425" rIns="91425" bIns="91425" anchor="ctr" anchorCtr="0">
            <a:noAutofit/>
          </a:bodyPr>
          <a:lstStyle/>
          <a:p>
            <a:pPr marL="12700" marR="0" lvl="0" indent="0" algn="ctr" rtl="0">
              <a:lnSpc>
                <a:spcPct val="100000"/>
              </a:lnSpc>
              <a:spcBef>
                <a:spcPts val="0"/>
              </a:spcBef>
              <a:spcAft>
                <a:spcPts val="0"/>
              </a:spcAft>
              <a:buNone/>
            </a:pPr>
            <a:r>
              <a:rPr lang="es-ES" sz="1600" b="1">
                <a:solidFill>
                  <a:schemeClr val="accent2"/>
                </a:solidFill>
                <a:latin typeface="Fira Sans Extra Condensed"/>
                <a:ea typeface="Fira Sans Extra Condensed"/>
                <a:cs typeface="Fira Sans Extra Condensed"/>
                <a:sym typeface="Fira Sans Extra Condensed"/>
              </a:rPr>
              <a:t>DEFINICIÓN</a:t>
            </a:r>
            <a:endParaRPr sz="1600" b="1">
              <a:solidFill>
                <a:schemeClr val="accent2"/>
              </a:solidFill>
              <a:latin typeface="Fira Sans Extra Condensed"/>
              <a:ea typeface="Fira Sans Extra Condensed"/>
              <a:cs typeface="Fira Sans Extra Condensed"/>
              <a:sym typeface="Fira Sans Extra Condensed"/>
            </a:endParaRPr>
          </a:p>
        </p:txBody>
      </p:sp>
      <p:sp>
        <p:nvSpPr>
          <p:cNvPr id="786" name="Google Shape;3410;p29"/>
          <p:cNvSpPr txBox="1"/>
          <p:nvPr/>
        </p:nvSpPr>
        <p:spPr>
          <a:xfrm>
            <a:off x="530422" y="914931"/>
            <a:ext cx="4037538" cy="456400"/>
          </a:xfrm>
          <a:prstGeom prst="rect">
            <a:avLst/>
          </a:prstGeom>
          <a:noFill/>
          <a:ln>
            <a:noFill/>
          </a:ln>
        </p:spPr>
        <p:txBody>
          <a:bodyPr spcFirstLastPara="1" wrap="square" lIns="91425" tIns="91425" rIns="91425" bIns="91425" anchor="ctr" anchorCtr="0">
            <a:noAutofit/>
          </a:bodyPr>
          <a:lstStyle/>
          <a:p>
            <a:pPr marL="12700" marR="0" lvl="0" indent="0" algn="ctr" rtl="0">
              <a:lnSpc>
                <a:spcPct val="100000"/>
              </a:lnSpc>
              <a:spcBef>
                <a:spcPts val="0"/>
              </a:spcBef>
              <a:spcAft>
                <a:spcPts val="0"/>
              </a:spcAft>
              <a:buNone/>
            </a:pPr>
            <a:r>
              <a:rPr lang="en" sz="1600" b="1" dirty="0">
                <a:solidFill>
                  <a:schemeClr val="accent6"/>
                </a:solidFill>
                <a:latin typeface="Fira Sans Extra Condensed"/>
                <a:ea typeface="Fira Sans Extra Condensed"/>
                <a:cs typeface="Fira Sans Extra Condensed"/>
                <a:sym typeface="Fira Sans Extra Condensed"/>
              </a:rPr>
              <a:t>SISTEMA APORTICADO VIGA BANDA</a:t>
            </a:r>
            <a:endParaRPr sz="1600" b="1" dirty="0">
              <a:solidFill>
                <a:schemeClr val="accent6"/>
              </a:solidFill>
              <a:latin typeface="Fira Sans Extra Condensed"/>
              <a:ea typeface="Fira Sans Extra Condensed"/>
              <a:cs typeface="Fira Sans Extra Condensed"/>
              <a:sym typeface="Fira Sans Extra Condensed"/>
            </a:endParaRPr>
          </a:p>
        </p:txBody>
      </p:sp>
      <p:sp>
        <p:nvSpPr>
          <p:cNvPr id="795" name="Google Shape;3412;p29"/>
          <p:cNvSpPr txBox="1"/>
          <p:nvPr/>
        </p:nvSpPr>
        <p:spPr>
          <a:xfrm>
            <a:off x="5337027" y="4383207"/>
            <a:ext cx="1689091" cy="328800"/>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419" sz="1600" b="1" dirty="0">
                <a:solidFill>
                  <a:schemeClr val="tx2"/>
                </a:solidFill>
                <a:latin typeface="Fira Sans Extra Condensed"/>
                <a:ea typeface="Fira Sans Extra Condensed"/>
                <a:cs typeface="Fira Sans Extra Condensed"/>
                <a:sym typeface="Fira Sans Extra Condensed"/>
              </a:rPr>
              <a:t>Viga Banda</a:t>
            </a:r>
            <a:endParaRPr lang="es-419" sz="1600" b="1">
              <a:solidFill>
                <a:schemeClr val="tx2"/>
              </a:solidFill>
              <a:latin typeface="Fira Sans Extra Condensed"/>
              <a:ea typeface="Fira Sans Extra Condensed"/>
              <a:cs typeface="Fira Sans Extra Condensed"/>
              <a:sym typeface="Fira Sans Extra Condensed"/>
            </a:endParaRPr>
          </a:p>
        </p:txBody>
      </p:sp>
      <p:sp>
        <p:nvSpPr>
          <p:cNvPr id="796" name="Google Shape;3412;p29"/>
          <p:cNvSpPr txBox="1"/>
          <p:nvPr/>
        </p:nvSpPr>
        <p:spPr>
          <a:xfrm>
            <a:off x="3924053" y="4986119"/>
            <a:ext cx="1689091" cy="328800"/>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419" sz="1600" b="1" dirty="0">
                <a:solidFill>
                  <a:schemeClr val="tx2"/>
                </a:solidFill>
                <a:latin typeface="Fira Sans Extra Condensed"/>
                <a:ea typeface="Fira Sans Extra Condensed"/>
                <a:cs typeface="Fira Sans Extra Condensed"/>
                <a:sym typeface="Fira Sans Extra Condensed"/>
              </a:rPr>
              <a:t>Columnas</a:t>
            </a:r>
          </a:p>
        </p:txBody>
      </p:sp>
      <p:sp>
        <p:nvSpPr>
          <p:cNvPr id="797" name="Google Shape;3412;p29"/>
          <p:cNvSpPr txBox="1"/>
          <p:nvPr/>
        </p:nvSpPr>
        <p:spPr>
          <a:xfrm>
            <a:off x="4799405" y="3498604"/>
            <a:ext cx="2811612" cy="328800"/>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419" sz="1600" b="1" dirty="0">
                <a:solidFill>
                  <a:schemeClr val="tx2"/>
                </a:solidFill>
                <a:latin typeface="Fira Sans Extra Condensed"/>
                <a:ea typeface="Fira Sans Extra Condensed"/>
                <a:cs typeface="Fira Sans Extra Condensed"/>
                <a:sym typeface="Fira Sans Extra Condensed"/>
              </a:rPr>
              <a:t>Sistema de </a:t>
            </a:r>
          </a:p>
          <a:p>
            <a:pPr marL="12700" algn="ctr">
              <a:spcBef>
                <a:spcPts val="0"/>
              </a:spcBef>
              <a:spcAft>
                <a:spcPts val="0"/>
              </a:spcAft>
            </a:pPr>
            <a:r>
              <a:rPr lang="es-419" sz="1600" b="1" dirty="0">
                <a:solidFill>
                  <a:schemeClr val="tx2"/>
                </a:solidFill>
                <a:latin typeface="Fira Sans Extra Condensed"/>
                <a:ea typeface="Fira Sans Extra Condensed"/>
                <a:cs typeface="Fira Sans Extra Condensed"/>
                <a:sym typeface="Fira Sans Extra Condensed"/>
              </a:rPr>
              <a:t>Entrepiso</a:t>
            </a:r>
          </a:p>
        </p:txBody>
      </p:sp>
      <p:sp>
        <p:nvSpPr>
          <p:cNvPr id="806" name="Google Shape;3412;p29"/>
          <p:cNvSpPr txBox="1"/>
          <p:nvPr/>
        </p:nvSpPr>
        <p:spPr>
          <a:xfrm>
            <a:off x="5826031" y="2674591"/>
            <a:ext cx="1689091" cy="328800"/>
          </a:xfrm>
          <a:prstGeom prst="rect">
            <a:avLst/>
          </a:prstGeom>
          <a:noFill/>
          <a:ln>
            <a:noFill/>
          </a:ln>
        </p:spPr>
        <p:txBody>
          <a:bodyPr spcFirstLastPara="1" wrap="square" lIns="91425" tIns="91425" rIns="91425" bIns="91425" anchor="ctr" anchorCtr="0">
            <a:noAutofit/>
          </a:bodyPr>
          <a:lstStyle/>
          <a:p>
            <a:pPr marL="12700" marR="0" lvl="0" indent="0" algn="ctr" rtl="0">
              <a:lnSpc>
                <a:spcPct val="100000"/>
              </a:lnSpc>
              <a:spcBef>
                <a:spcPts val="0"/>
              </a:spcBef>
              <a:spcAft>
                <a:spcPts val="0"/>
              </a:spcAft>
              <a:buNone/>
            </a:pPr>
            <a:r>
              <a:rPr lang="en-001" sz="1600" b="1" dirty="0">
                <a:solidFill>
                  <a:schemeClr val="accent2"/>
                </a:solidFill>
                <a:latin typeface="Fira Sans Extra Condensed"/>
                <a:ea typeface="Fira Sans Extra Condensed"/>
                <a:cs typeface="Fira Sans Extra Condensed"/>
                <a:sym typeface="Fira Sans Extra Condensed"/>
              </a:rPr>
              <a:t>ELEMENTOS</a:t>
            </a:r>
            <a:endParaRPr sz="1600" b="1" dirty="0">
              <a:solidFill>
                <a:schemeClr val="accent2"/>
              </a:solidFill>
              <a:latin typeface="Fira Sans Extra Condensed"/>
              <a:ea typeface="Fira Sans Extra Condensed"/>
              <a:cs typeface="Fira Sans Extra Condensed"/>
              <a:sym typeface="Fira Sans Extra Condensed"/>
            </a:endParaRPr>
          </a:p>
        </p:txBody>
      </p:sp>
      <p:grpSp>
        <p:nvGrpSpPr>
          <p:cNvPr id="26" name="Google Shape;4180;p36"/>
          <p:cNvGrpSpPr/>
          <p:nvPr/>
        </p:nvGrpSpPr>
        <p:grpSpPr>
          <a:xfrm>
            <a:off x="5620014" y="3939676"/>
            <a:ext cx="1044057" cy="80700"/>
            <a:chOff x="4049973" y="1158757"/>
            <a:chExt cx="1044057" cy="80700"/>
          </a:xfrm>
          <a:solidFill>
            <a:schemeClr val="accent2"/>
          </a:solidFill>
        </p:grpSpPr>
        <p:sp>
          <p:nvSpPr>
            <p:cNvPr id="27" name="Google Shape;4181;p36"/>
            <p:cNvSpPr/>
            <p:nvPr/>
          </p:nvSpPr>
          <p:spPr>
            <a:xfrm rot="-5400000">
              <a:off x="4049973"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182;p36"/>
            <p:cNvSpPr/>
            <p:nvPr/>
          </p:nvSpPr>
          <p:spPr>
            <a:xfrm rot="-5400000">
              <a:off x="4210669"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183;p36"/>
            <p:cNvSpPr/>
            <p:nvPr/>
          </p:nvSpPr>
          <p:spPr>
            <a:xfrm rot="-5400000">
              <a:off x="4371364"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84;p36"/>
            <p:cNvSpPr/>
            <p:nvPr/>
          </p:nvSpPr>
          <p:spPr>
            <a:xfrm rot="-5400000">
              <a:off x="4531242"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85;p36"/>
            <p:cNvSpPr/>
            <p:nvPr/>
          </p:nvSpPr>
          <p:spPr>
            <a:xfrm rot="-5400000">
              <a:off x="4691938"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86;p36"/>
            <p:cNvSpPr/>
            <p:nvPr/>
          </p:nvSpPr>
          <p:spPr>
            <a:xfrm rot="-5400000">
              <a:off x="4852634"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87;p36"/>
            <p:cNvSpPr/>
            <p:nvPr/>
          </p:nvSpPr>
          <p:spPr>
            <a:xfrm rot="-5400000">
              <a:off x="5013330"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4180;p36"/>
          <p:cNvGrpSpPr/>
          <p:nvPr/>
        </p:nvGrpSpPr>
        <p:grpSpPr>
          <a:xfrm>
            <a:off x="5619604" y="4712008"/>
            <a:ext cx="1044057" cy="80700"/>
            <a:chOff x="4049973" y="1158757"/>
            <a:chExt cx="1044057" cy="80700"/>
          </a:xfrm>
          <a:solidFill>
            <a:schemeClr val="accent2"/>
          </a:solidFill>
        </p:grpSpPr>
        <p:sp>
          <p:nvSpPr>
            <p:cNvPr id="36" name="Google Shape;4181;p36"/>
            <p:cNvSpPr/>
            <p:nvPr/>
          </p:nvSpPr>
          <p:spPr>
            <a:xfrm rot="-5400000">
              <a:off x="4049973"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182;p36"/>
            <p:cNvSpPr/>
            <p:nvPr/>
          </p:nvSpPr>
          <p:spPr>
            <a:xfrm rot="-5400000">
              <a:off x="4210669"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183;p36"/>
            <p:cNvSpPr/>
            <p:nvPr/>
          </p:nvSpPr>
          <p:spPr>
            <a:xfrm rot="-5400000">
              <a:off x="4371364"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184;p36"/>
            <p:cNvSpPr/>
            <p:nvPr/>
          </p:nvSpPr>
          <p:spPr>
            <a:xfrm rot="-5400000">
              <a:off x="4531242"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185;p36"/>
            <p:cNvSpPr/>
            <p:nvPr/>
          </p:nvSpPr>
          <p:spPr>
            <a:xfrm rot="-5400000">
              <a:off x="4691938"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86;p36"/>
            <p:cNvSpPr/>
            <p:nvPr/>
          </p:nvSpPr>
          <p:spPr>
            <a:xfrm rot="-5400000">
              <a:off x="4852634"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187;p36"/>
            <p:cNvSpPr/>
            <p:nvPr/>
          </p:nvSpPr>
          <p:spPr>
            <a:xfrm rot="-5400000">
              <a:off x="5013330"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180;p36"/>
          <p:cNvGrpSpPr/>
          <p:nvPr/>
        </p:nvGrpSpPr>
        <p:grpSpPr>
          <a:xfrm>
            <a:off x="4246569" y="5293193"/>
            <a:ext cx="1044057" cy="80700"/>
            <a:chOff x="4049973" y="1158757"/>
            <a:chExt cx="1044057" cy="80700"/>
          </a:xfrm>
          <a:solidFill>
            <a:schemeClr val="accent2"/>
          </a:solidFill>
        </p:grpSpPr>
        <p:sp>
          <p:nvSpPr>
            <p:cNvPr id="44" name="Google Shape;4181;p36"/>
            <p:cNvSpPr/>
            <p:nvPr/>
          </p:nvSpPr>
          <p:spPr>
            <a:xfrm rot="-5400000">
              <a:off x="4049973"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182;p36"/>
            <p:cNvSpPr/>
            <p:nvPr/>
          </p:nvSpPr>
          <p:spPr>
            <a:xfrm rot="-5400000">
              <a:off x="4210669"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183;p36"/>
            <p:cNvSpPr/>
            <p:nvPr/>
          </p:nvSpPr>
          <p:spPr>
            <a:xfrm rot="-5400000">
              <a:off x="4371364"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184;p36"/>
            <p:cNvSpPr/>
            <p:nvPr/>
          </p:nvSpPr>
          <p:spPr>
            <a:xfrm rot="-5400000">
              <a:off x="4531242"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185;p36"/>
            <p:cNvSpPr/>
            <p:nvPr/>
          </p:nvSpPr>
          <p:spPr>
            <a:xfrm rot="-5400000">
              <a:off x="4691938"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186;p36"/>
            <p:cNvSpPr/>
            <p:nvPr/>
          </p:nvSpPr>
          <p:spPr>
            <a:xfrm rot="-5400000">
              <a:off x="4852634"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187;p36"/>
            <p:cNvSpPr/>
            <p:nvPr/>
          </p:nvSpPr>
          <p:spPr>
            <a:xfrm rot="-5400000">
              <a:off x="5013330"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3412;p29">
            <a:extLst>
              <a:ext uri="{FF2B5EF4-FFF2-40B4-BE49-F238E27FC236}">
                <a16:creationId xmlns:a16="http://schemas.microsoft.com/office/drawing/2014/main" id="{37451814-90AF-4582-BD7A-4FE5ECEA0683}"/>
              </a:ext>
            </a:extLst>
          </p:cNvPr>
          <p:cNvSpPr txBox="1"/>
          <p:nvPr/>
        </p:nvSpPr>
        <p:spPr>
          <a:xfrm>
            <a:off x="3119648" y="5669616"/>
            <a:ext cx="1689091" cy="328800"/>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419" sz="1600" b="1">
                <a:solidFill>
                  <a:schemeClr val="tx2"/>
                </a:solidFill>
                <a:latin typeface="Fira Sans Extra Condensed"/>
                <a:ea typeface="Fira Sans Extra Condensed"/>
                <a:cs typeface="Fira Sans Extra Condensed"/>
                <a:sym typeface="Fira Sans Extra Condensed"/>
              </a:rPr>
              <a:t>Cimentaciones</a:t>
            </a:r>
          </a:p>
        </p:txBody>
      </p:sp>
      <p:grpSp>
        <p:nvGrpSpPr>
          <p:cNvPr id="54" name="Google Shape;4180;p36">
            <a:extLst>
              <a:ext uri="{FF2B5EF4-FFF2-40B4-BE49-F238E27FC236}">
                <a16:creationId xmlns:a16="http://schemas.microsoft.com/office/drawing/2014/main" id="{6E496FF8-4397-4CD5-9967-9226BE3F8EB4}"/>
              </a:ext>
            </a:extLst>
          </p:cNvPr>
          <p:cNvGrpSpPr/>
          <p:nvPr/>
        </p:nvGrpSpPr>
        <p:grpSpPr>
          <a:xfrm>
            <a:off x="3461927" y="6060859"/>
            <a:ext cx="1044057" cy="80700"/>
            <a:chOff x="4049973" y="1158757"/>
            <a:chExt cx="1044057" cy="80700"/>
          </a:xfrm>
          <a:solidFill>
            <a:schemeClr val="accent2"/>
          </a:solidFill>
        </p:grpSpPr>
        <p:sp>
          <p:nvSpPr>
            <p:cNvPr id="55" name="Google Shape;4181;p36">
              <a:extLst>
                <a:ext uri="{FF2B5EF4-FFF2-40B4-BE49-F238E27FC236}">
                  <a16:creationId xmlns:a16="http://schemas.microsoft.com/office/drawing/2014/main" id="{FE1A936A-7550-4B56-B75E-7B58DEB874E4}"/>
                </a:ext>
              </a:extLst>
            </p:cNvPr>
            <p:cNvSpPr/>
            <p:nvPr/>
          </p:nvSpPr>
          <p:spPr>
            <a:xfrm rot="-5400000">
              <a:off x="4049973"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182;p36">
              <a:extLst>
                <a:ext uri="{FF2B5EF4-FFF2-40B4-BE49-F238E27FC236}">
                  <a16:creationId xmlns:a16="http://schemas.microsoft.com/office/drawing/2014/main" id="{D83843AC-2231-4320-8AD8-7E932614E1D4}"/>
                </a:ext>
              </a:extLst>
            </p:cNvPr>
            <p:cNvSpPr/>
            <p:nvPr/>
          </p:nvSpPr>
          <p:spPr>
            <a:xfrm rot="-5400000">
              <a:off x="4210669"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183;p36">
              <a:extLst>
                <a:ext uri="{FF2B5EF4-FFF2-40B4-BE49-F238E27FC236}">
                  <a16:creationId xmlns:a16="http://schemas.microsoft.com/office/drawing/2014/main" id="{4A6D0F54-3737-4759-B2FB-DFF5CBE3A953}"/>
                </a:ext>
              </a:extLst>
            </p:cNvPr>
            <p:cNvSpPr/>
            <p:nvPr/>
          </p:nvSpPr>
          <p:spPr>
            <a:xfrm rot="-5400000">
              <a:off x="4371364"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184;p36">
              <a:extLst>
                <a:ext uri="{FF2B5EF4-FFF2-40B4-BE49-F238E27FC236}">
                  <a16:creationId xmlns:a16="http://schemas.microsoft.com/office/drawing/2014/main" id="{73BEB5C5-B0C6-4136-8043-ED7E769B4216}"/>
                </a:ext>
              </a:extLst>
            </p:cNvPr>
            <p:cNvSpPr/>
            <p:nvPr/>
          </p:nvSpPr>
          <p:spPr>
            <a:xfrm rot="-5400000">
              <a:off x="4531242"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185;p36">
              <a:extLst>
                <a:ext uri="{FF2B5EF4-FFF2-40B4-BE49-F238E27FC236}">
                  <a16:creationId xmlns:a16="http://schemas.microsoft.com/office/drawing/2014/main" id="{824AE348-3521-453B-8226-5B604508FBAC}"/>
                </a:ext>
              </a:extLst>
            </p:cNvPr>
            <p:cNvSpPr/>
            <p:nvPr/>
          </p:nvSpPr>
          <p:spPr>
            <a:xfrm rot="-5400000">
              <a:off x="4691938"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186;p36">
              <a:extLst>
                <a:ext uri="{FF2B5EF4-FFF2-40B4-BE49-F238E27FC236}">
                  <a16:creationId xmlns:a16="http://schemas.microsoft.com/office/drawing/2014/main" id="{5DEAB2D0-E2CD-4237-AEE8-9EBCEB7BB05A}"/>
                </a:ext>
              </a:extLst>
            </p:cNvPr>
            <p:cNvSpPr/>
            <p:nvPr/>
          </p:nvSpPr>
          <p:spPr>
            <a:xfrm rot="-5400000">
              <a:off x="4852634"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187;p36">
              <a:extLst>
                <a:ext uri="{FF2B5EF4-FFF2-40B4-BE49-F238E27FC236}">
                  <a16:creationId xmlns:a16="http://schemas.microsoft.com/office/drawing/2014/main" id="{492CD9F6-2BEA-4400-8102-656687EAE600}"/>
                </a:ext>
              </a:extLst>
            </p:cNvPr>
            <p:cNvSpPr/>
            <p:nvPr/>
          </p:nvSpPr>
          <p:spPr>
            <a:xfrm rot="-5400000">
              <a:off x="5013330"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3" name="Picture 2" descr="building icon">
            <a:extLst>
              <a:ext uri="{FF2B5EF4-FFF2-40B4-BE49-F238E27FC236}">
                <a16:creationId xmlns:a16="http://schemas.microsoft.com/office/drawing/2014/main" id="{829328B2-73B3-4C01-B702-4D7C8D711E2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184" t="23317" r="20882" b="20462"/>
          <a:stretch/>
        </p:blipFill>
        <p:spPr bwMode="auto">
          <a:xfrm>
            <a:off x="320815" y="707992"/>
            <a:ext cx="765534" cy="76946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descr="Black line icon for definition ">
            <a:extLst>
              <a:ext uri="{FF2B5EF4-FFF2-40B4-BE49-F238E27FC236}">
                <a16:creationId xmlns:a16="http://schemas.microsoft.com/office/drawing/2014/main" id="{59547C7A-761E-43C8-8DC9-30037E53D5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971" t="22763" r="15136" b="21597"/>
          <a:stretch/>
        </p:blipFill>
        <p:spPr bwMode="auto">
          <a:xfrm>
            <a:off x="5378012" y="811244"/>
            <a:ext cx="632601" cy="44873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8C44F719-044A-46AC-97CB-A16A01F3CCA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b="1967"/>
          <a:stretch/>
        </p:blipFill>
        <p:spPr>
          <a:xfrm>
            <a:off x="335439" y="1556111"/>
            <a:ext cx="4763961" cy="3299317"/>
          </a:xfrm>
          <a:prstGeom prst="rect">
            <a:avLst/>
          </a:prstGeom>
        </p:spPr>
      </p:pic>
      <p:pic>
        <p:nvPicPr>
          <p:cNvPr id="65" name="Imagen 64">
            <a:extLst>
              <a:ext uri="{FF2B5EF4-FFF2-40B4-BE49-F238E27FC236}">
                <a16:creationId xmlns:a16="http://schemas.microsoft.com/office/drawing/2014/main" id="{C7383A76-09F2-4F5E-BFF2-3D2A69A9C75A}"/>
              </a:ext>
            </a:extLst>
          </p:cNvPr>
          <p:cNvPicPr>
            <a:picLocks noChangeAspect="1"/>
          </p:cNvPicPr>
          <p:nvPr/>
        </p:nvPicPr>
        <p:blipFill>
          <a:blip r:embed="rId6"/>
          <a:stretch>
            <a:fillRect/>
          </a:stretch>
        </p:blipFill>
        <p:spPr>
          <a:xfrm>
            <a:off x="5581079" y="2478870"/>
            <a:ext cx="554094" cy="630998"/>
          </a:xfrm>
          <a:prstGeom prst="rect">
            <a:avLst/>
          </a:prstGeom>
        </p:spPr>
      </p:pic>
      <p:cxnSp>
        <p:nvCxnSpPr>
          <p:cNvPr id="24" name="Google Shape;3898;p32"/>
          <p:cNvCxnSpPr>
            <a:cxnSpLocks/>
          </p:cNvCxnSpPr>
          <p:nvPr/>
        </p:nvCxnSpPr>
        <p:spPr>
          <a:xfrm rot="10800000">
            <a:off x="4344596" y="3498604"/>
            <a:ext cx="1091506" cy="463068"/>
          </a:xfrm>
          <a:prstGeom prst="bentConnector3">
            <a:avLst>
              <a:gd name="adj1" fmla="val 50000"/>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799" name="Google Shape;3898;p32"/>
          <p:cNvCxnSpPr>
            <a:cxnSpLocks/>
            <a:stCxn id="36" idx="0"/>
          </p:cNvCxnSpPr>
          <p:nvPr/>
        </p:nvCxnSpPr>
        <p:spPr>
          <a:xfrm rot="10800000">
            <a:off x="4425284" y="4198776"/>
            <a:ext cx="1194320" cy="553582"/>
          </a:xfrm>
          <a:prstGeom prst="bentConnector3">
            <a:avLst>
              <a:gd name="adj1" fmla="val 50000"/>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51" name="Google Shape;3896;p32">
            <a:extLst>
              <a:ext uri="{FF2B5EF4-FFF2-40B4-BE49-F238E27FC236}">
                <a16:creationId xmlns:a16="http://schemas.microsoft.com/office/drawing/2014/main" id="{2E50D3E4-21A8-4083-87F5-3C402C30D535}"/>
              </a:ext>
            </a:extLst>
          </p:cNvPr>
          <p:cNvCxnSpPr>
            <a:cxnSpLocks/>
          </p:cNvCxnSpPr>
          <p:nvPr/>
        </p:nvCxnSpPr>
        <p:spPr>
          <a:xfrm rot="10800000">
            <a:off x="2136711" y="4752358"/>
            <a:ext cx="1200203" cy="1056143"/>
          </a:xfrm>
          <a:prstGeom prst="bentConnector3">
            <a:avLst>
              <a:gd name="adj1" fmla="val 50000"/>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801" name="Google Shape;3904;p32"/>
          <p:cNvSpPr/>
          <p:nvPr/>
        </p:nvSpPr>
        <p:spPr>
          <a:xfrm rot="-5400000">
            <a:off x="2051206" y="4677710"/>
            <a:ext cx="133200" cy="133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3904;p32"/>
          <p:cNvSpPr/>
          <p:nvPr/>
        </p:nvSpPr>
        <p:spPr>
          <a:xfrm rot="-5400000">
            <a:off x="4344583" y="4153110"/>
            <a:ext cx="133200" cy="133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904;p32">
            <a:extLst>
              <a:ext uri="{FF2B5EF4-FFF2-40B4-BE49-F238E27FC236}">
                <a16:creationId xmlns:a16="http://schemas.microsoft.com/office/drawing/2014/main" id="{11657837-E7E3-487E-9E3D-46A897CE4C6C}"/>
              </a:ext>
            </a:extLst>
          </p:cNvPr>
          <p:cNvSpPr/>
          <p:nvPr/>
        </p:nvSpPr>
        <p:spPr>
          <a:xfrm rot="-5400000">
            <a:off x="4301414" y="3458255"/>
            <a:ext cx="133200" cy="133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4" name="Google Shape;3898;p32">
            <a:extLst>
              <a:ext uri="{FF2B5EF4-FFF2-40B4-BE49-F238E27FC236}">
                <a16:creationId xmlns:a16="http://schemas.microsoft.com/office/drawing/2014/main" id="{0D2DF8A7-E492-4590-8629-C637DEBF24D8}"/>
              </a:ext>
            </a:extLst>
          </p:cNvPr>
          <p:cNvCxnSpPr>
            <a:cxnSpLocks/>
          </p:cNvCxnSpPr>
          <p:nvPr/>
        </p:nvCxnSpPr>
        <p:spPr>
          <a:xfrm rot="10800000">
            <a:off x="2704611" y="3939676"/>
            <a:ext cx="1382181" cy="1295615"/>
          </a:xfrm>
          <a:prstGeom prst="bentConnector3">
            <a:avLst>
              <a:gd name="adj1" fmla="val 50000"/>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90" name="Google Shape;3904;p32">
            <a:extLst>
              <a:ext uri="{FF2B5EF4-FFF2-40B4-BE49-F238E27FC236}">
                <a16:creationId xmlns:a16="http://schemas.microsoft.com/office/drawing/2014/main" id="{75E76166-1BE6-4D72-9D70-4C39FD3F8EF8}"/>
              </a:ext>
            </a:extLst>
          </p:cNvPr>
          <p:cNvSpPr/>
          <p:nvPr/>
        </p:nvSpPr>
        <p:spPr>
          <a:xfrm rot="-5400000">
            <a:off x="2616420" y="3865801"/>
            <a:ext cx="133200" cy="133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 name="Imagen 61">
            <a:extLst>
              <a:ext uri="{FF2B5EF4-FFF2-40B4-BE49-F238E27FC236}">
                <a16:creationId xmlns:a16="http://schemas.microsoft.com/office/drawing/2014/main" id="{38A5C36B-5263-4A41-8E90-70CC21D6F97F}"/>
              </a:ext>
            </a:extLst>
          </p:cNvPr>
          <p:cNvPicPr>
            <a:picLocks noChangeAspect="1"/>
          </p:cNvPicPr>
          <p:nvPr/>
        </p:nvPicPr>
        <p:blipFill>
          <a:blip r:embed="rId7"/>
          <a:stretch>
            <a:fillRect/>
          </a:stretch>
        </p:blipFill>
        <p:spPr>
          <a:xfrm>
            <a:off x="6716889" y="6016363"/>
            <a:ext cx="2345922" cy="656360"/>
          </a:xfrm>
          <a:prstGeom prst="rect">
            <a:avLst/>
          </a:prstGeom>
        </p:spPr>
      </p:pic>
      <p:sp>
        <p:nvSpPr>
          <p:cNvPr id="66" name="Rectángulo 65">
            <a:extLst>
              <a:ext uri="{FF2B5EF4-FFF2-40B4-BE49-F238E27FC236}">
                <a16:creationId xmlns:a16="http://schemas.microsoft.com/office/drawing/2014/main" id="{CB9D1C6B-9303-415C-B71F-8552EA5CB43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10</a:t>
            </a:r>
            <a:endParaRPr lang="en-US" b="1" u="sng" dirty="0"/>
          </a:p>
        </p:txBody>
      </p:sp>
    </p:spTree>
    <p:extLst>
      <p:ext uri="{BB962C8B-B14F-4D97-AF65-F5344CB8AC3E}">
        <p14:creationId xmlns:p14="http://schemas.microsoft.com/office/powerpoint/2010/main" val="313780407"/>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0482E106-790A-4B19-8F4E-CA84C5AC76B0}"/>
              </a:ext>
            </a:extLst>
          </p:cNvPr>
          <p:cNvSpPr/>
          <p:nvPr/>
        </p:nvSpPr>
        <p:spPr>
          <a:xfrm>
            <a:off x="513889" y="2271894"/>
            <a:ext cx="8116222" cy="161348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sz="6600" b="1" u="sng" dirty="0"/>
              <a:t>MODELAMIENTO</a:t>
            </a:r>
            <a:endParaRPr lang="en-US" sz="6600" b="1" dirty="0"/>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11</a:t>
            </a:r>
            <a:endParaRPr lang="en-US" b="1" u="sng"/>
          </a:p>
        </p:txBody>
      </p:sp>
      <p:sp>
        <p:nvSpPr>
          <p:cNvPr id="6" name="Rectángulo 5">
            <a:extLst>
              <a:ext uri="{FF2B5EF4-FFF2-40B4-BE49-F238E27FC236}">
                <a16:creationId xmlns:a16="http://schemas.microsoft.com/office/drawing/2014/main" id="{7A3844E3-4A4E-46B7-91F7-BDC5DE5717B3}"/>
              </a:ext>
            </a:extLst>
          </p:cNvPr>
          <p:cNvSpPr/>
          <p:nvPr/>
        </p:nvSpPr>
        <p:spPr>
          <a:xfrm>
            <a:off x="5796136" y="116632"/>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a</a:t>
            </a:r>
            <a:r>
              <a:rPr lang="en-001" b="1" dirty="0"/>
              <a:t>porticado</a:t>
            </a:r>
            <a:r>
              <a:rPr lang="es-EC" b="1" dirty="0"/>
              <a:t> con viga banda</a:t>
            </a:r>
            <a:endParaRPr lang="en-US" b="1" dirty="0"/>
          </a:p>
        </p:txBody>
      </p:sp>
      <p:sp>
        <p:nvSpPr>
          <p:cNvPr id="7" name="Rectángulo 6">
            <a:extLst>
              <a:ext uri="{FF2B5EF4-FFF2-40B4-BE49-F238E27FC236}">
                <a16:creationId xmlns:a16="http://schemas.microsoft.com/office/drawing/2014/main" id="{CF2E90F1-95A2-4C65-A382-EAB5D512D5E4}"/>
              </a:ext>
            </a:extLst>
          </p:cNvPr>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 MODELAMIENTO </a:t>
            </a:r>
            <a:endParaRPr lang="en-US" b="1" u="sng" dirty="0"/>
          </a:p>
        </p:txBody>
      </p:sp>
      <p:pic>
        <p:nvPicPr>
          <p:cNvPr id="8" name="Imagen 7">
            <a:extLst>
              <a:ext uri="{FF2B5EF4-FFF2-40B4-BE49-F238E27FC236}">
                <a16:creationId xmlns:a16="http://schemas.microsoft.com/office/drawing/2014/main" id="{440A3318-2300-4B44-9085-7210D5B1B7A1}"/>
              </a:ext>
            </a:extLst>
          </p:cNvPr>
          <p:cNvPicPr>
            <a:picLocks noChangeAspect="1"/>
          </p:cNvPicPr>
          <p:nvPr/>
        </p:nvPicPr>
        <p:blipFill>
          <a:blip r:embed="rId3"/>
          <a:stretch>
            <a:fillRect/>
          </a:stretch>
        </p:blipFill>
        <p:spPr>
          <a:xfrm>
            <a:off x="6716889" y="6016363"/>
            <a:ext cx="2345922" cy="656360"/>
          </a:xfrm>
          <a:prstGeom prst="rect">
            <a:avLst/>
          </a:prstGeom>
        </p:spPr>
      </p:pic>
    </p:spTree>
    <p:extLst>
      <p:ext uri="{BB962C8B-B14F-4D97-AF65-F5344CB8AC3E}">
        <p14:creationId xmlns:p14="http://schemas.microsoft.com/office/powerpoint/2010/main" val="4011771991"/>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17B999C-D803-4F45-8891-24E41FD6B3A0}"/>
              </a:ext>
            </a:extLst>
          </p:cNvPr>
          <p:cNvSpPr txBox="1"/>
          <p:nvPr/>
        </p:nvSpPr>
        <p:spPr>
          <a:xfrm>
            <a:off x="-199531" y="647216"/>
            <a:ext cx="4176464" cy="369332"/>
          </a:xfrm>
          <a:prstGeom prst="rect">
            <a:avLst/>
          </a:prstGeom>
          <a:noFill/>
        </p:spPr>
        <p:txBody>
          <a:bodyPr wrap="square" rtlCol="0">
            <a:spAutoFit/>
          </a:bodyPr>
          <a:lstStyle/>
          <a:p>
            <a:pPr algn="ctr"/>
            <a:r>
              <a:rPr lang="en-001" b="1" dirty="0"/>
              <a:t>Propiedades de los Materiales</a:t>
            </a:r>
            <a:endParaRPr lang="en-US" b="1" dirty="0"/>
          </a:p>
        </p:txBody>
      </p:sp>
      <p:sp>
        <p:nvSpPr>
          <p:cNvPr id="6" name="Rectángulo 5">
            <a:extLst>
              <a:ext uri="{FF2B5EF4-FFF2-40B4-BE49-F238E27FC236}">
                <a16:creationId xmlns:a16="http://schemas.microsoft.com/office/drawing/2014/main" id="{5CD863D7-7CB3-4E6D-B1ED-EDDFE5D1478E}"/>
              </a:ext>
            </a:extLst>
          </p:cNvPr>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 MODELAMIENTO </a:t>
            </a:r>
            <a:endParaRPr lang="en-US" b="1" u="sng" dirty="0"/>
          </a:p>
        </p:txBody>
      </p:sp>
      <p:pic>
        <p:nvPicPr>
          <p:cNvPr id="11" name="Imagen 10">
            <a:extLst>
              <a:ext uri="{FF2B5EF4-FFF2-40B4-BE49-F238E27FC236}">
                <a16:creationId xmlns:a16="http://schemas.microsoft.com/office/drawing/2014/main" id="{387D5250-BB92-4C79-BC49-CF5F11A8E115}"/>
              </a:ext>
            </a:extLst>
          </p:cNvPr>
          <p:cNvPicPr>
            <a:picLocks noChangeAspect="1"/>
          </p:cNvPicPr>
          <p:nvPr/>
        </p:nvPicPr>
        <p:blipFill>
          <a:blip r:embed="rId2"/>
          <a:stretch>
            <a:fillRect/>
          </a:stretch>
        </p:blipFill>
        <p:spPr>
          <a:xfrm>
            <a:off x="3355231" y="1547234"/>
            <a:ext cx="2754658" cy="3763531"/>
          </a:xfrm>
          <a:prstGeom prst="rect">
            <a:avLst/>
          </a:prstGeom>
        </p:spPr>
      </p:pic>
      <p:sp>
        <p:nvSpPr>
          <p:cNvPr id="12" name="CuadroTexto 11">
            <a:extLst>
              <a:ext uri="{FF2B5EF4-FFF2-40B4-BE49-F238E27FC236}">
                <a16:creationId xmlns:a16="http://schemas.microsoft.com/office/drawing/2014/main" id="{247868D9-38F6-4112-86FA-AD44FAABD4E1}"/>
              </a:ext>
            </a:extLst>
          </p:cNvPr>
          <p:cNvSpPr txBox="1"/>
          <p:nvPr/>
        </p:nvSpPr>
        <p:spPr>
          <a:xfrm>
            <a:off x="3271863" y="1159683"/>
            <a:ext cx="3507154" cy="323165"/>
          </a:xfrm>
          <a:prstGeom prst="rect">
            <a:avLst/>
          </a:prstGeom>
          <a:noFill/>
        </p:spPr>
        <p:txBody>
          <a:bodyPr wrap="square" rtlCol="0">
            <a:spAutoFit/>
          </a:bodyPr>
          <a:lstStyle/>
          <a:p>
            <a:r>
              <a:rPr lang="es-EC" sz="1500" dirty="0"/>
              <a:t>Acero de Refuerzo </a:t>
            </a:r>
            <a:r>
              <a:rPr lang="es-EC" sz="1500" dirty="0" err="1"/>
              <a:t>fy</a:t>
            </a:r>
            <a:r>
              <a:rPr lang="es-EC" sz="1500" dirty="0"/>
              <a:t>=4200 kg/cm2</a:t>
            </a:r>
          </a:p>
        </p:txBody>
      </p:sp>
      <p:pic>
        <p:nvPicPr>
          <p:cNvPr id="13" name="Imagen 12">
            <a:extLst>
              <a:ext uri="{FF2B5EF4-FFF2-40B4-BE49-F238E27FC236}">
                <a16:creationId xmlns:a16="http://schemas.microsoft.com/office/drawing/2014/main" id="{289F0C02-05D8-4C4C-9AE9-3673FCB47131}"/>
              </a:ext>
            </a:extLst>
          </p:cNvPr>
          <p:cNvPicPr/>
          <p:nvPr/>
        </p:nvPicPr>
        <p:blipFill>
          <a:blip r:embed="rId3"/>
          <a:stretch>
            <a:fillRect/>
          </a:stretch>
        </p:blipFill>
        <p:spPr>
          <a:xfrm>
            <a:off x="334854" y="1547235"/>
            <a:ext cx="2937009" cy="3763530"/>
          </a:xfrm>
          <a:prstGeom prst="rect">
            <a:avLst/>
          </a:prstGeom>
        </p:spPr>
      </p:pic>
      <p:sp>
        <p:nvSpPr>
          <p:cNvPr id="14" name="CuadroTexto 13">
            <a:extLst>
              <a:ext uri="{FF2B5EF4-FFF2-40B4-BE49-F238E27FC236}">
                <a16:creationId xmlns:a16="http://schemas.microsoft.com/office/drawing/2014/main" id="{369DA95D-6FA0-4189-A627-625A186826D8}"/>
              </a:ext>
            </a:extLst>
          </p:cNvPr>
          <p:cNvSpPr txBox="1"/>
          <p:nvPr/>
        </p:nvSpPr>
        <p:spPr>
          <a:xfrm>
            <a:off x="334852" y="1159683"/>
            <a:ext cx="2498499" cy="323165"/>
          </a:xfrm>
          <a:prstGeom prst="rect">
            <a:avLst/>
          </a:prstGeom>
          <a:noFill/>
        </p:spPr>
        <p:txBody>
          <a:bodyPr wrap="square" rtlCol="0">
            <a:spAutoFit/>
          </a:bodyPr>
          <a:lstStyle/>
          <a:p>
            <a:r>
              <a:rPr lang="es-EC" sz="1500" dirty="0"/>
              <a:t>Hormigón </a:t>
            </a:r>
            <a:r>
              <a:rPr lang="es-EC" sz="1500" dirty="0" err="1"/>
              <a:t>f´c</a:t>
            </a:r>
            <a:r>
              <a:rPr lang="es-EC" sz="1500" dirty="0"/>
              <a:t>=210 kg/cm2</a:t>
            </a:r>
          </a:p>
        </p:txBody>
      </p:sp>
      <p:pic>
        <p:nvPicPr>
          <p:cNvPr id="18" name="Imagen 17">
            <a:extLst>
              <a:ext uri="{FF2B5EF4-FFF2-40B4-BE49-F238E27FC236}">
                <a16:creationId xmlns:a16="http://schemas.microsoft.com/office/drawing/2014/main" id="{94837FAF-F0BA-417C-84C1-6DD035668295}"/>
              </a:ext>
            </a:extLst>
          </p:cNvPr>
          <p:cNvPicPr>
            <a:picLocks noChangeAspect="1"/>
          </p:cNvPicPr>
          <p:nvPr/>
        </p:nvPicPr>
        <p:blipFill>
          <a:blip r:embed="rId4"/>
          <a:stretch>
            <a:fillRect/>
          </a:stretch>
        </p:blipFill>
        <p:spPr>
          <a:xfrm>
            <a:off x="6109889" y="2797935"/>
            <a:ext cx="2927605" cy="1262130"/>
          </a:xfrm>
          <a:prstGeom prst="rect">
            <a:avLst/>
          </a:prstGeom>
        </p:spPr>
      </p:pic>
      <p:pic>
        <p:nvPicPr>
          <p:cNvPr id="4" name="Picture 4">
            <a:extLst>
              <a:ext uri="{FF2B5EF4-FFF2-40B4-BE49-F238E27FC236}">
                <a16:creationId xmlns:a16="http://schemas.microsoft.com/office/drawing/2014/main" id="{6AE40404-9E4E-4A7B-8AFB-1DE6A38FB1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ángulo 7">
            <a:extLst>
              <a:ext uri="{FF2B5EF4-FFF2-40B4-BE49-F238E27FC236}">
                <a16:creationId xmlns:a16="http://schemas.microsoft.com/office/drawing/2014/main" id="{27886B63-BAF7-426A-8381-53B553BE375D}"/>
              </a:ext>
            </a:extLst>
          </p:cNvPr>
          <p:cNvSpPr/>
          <p:nvPr/>
        </p:nvSpPr>
        <p:spPr>
          <a:xfrm>
            <a:off x="39937" y="6353944"/>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12</a:t>
            </a:r>
            <a:endParaRPr lang="en-US" b="1" u="sng"/>
          </a:p>
        </p:txBody>
      </p:sp>
      <p:sp>
        <p:nvSpPr>
          <p:cNvPr id="15" name="Rectángulo 14">
            <a:extLst>
              <a:ext uri="{FF2B5EF4-FFF2-40B4-BE49-F238E27FC236}">
                <a16:creationId xmlns:a16="http://schemas.microsoft.com/office/drawing/2014/main" id="{CD728CEF-F64F-4ED3-B446-1F2F2DC88D28}"/>
              </a:ext>
            </a:extLst>
          </p:cNvPr>
          <p:cNvSpPr/>
          <p:nvPr/>
        </p:nvSpPr>
        <p:spPr>
          <a:xfrm>
            <a:off x="5796136" y="116632"/>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a</a:t>
            </a:r>
            <a:r>
              <a:rPr lang="en-001" b="1" dirty="0"/>
              <a:t>porticado</a:t>
            </a:r>
            <a:r>
              <a:rPr lang="es-EC" b="1" dirty="0"/>
              <a:t> con viga banda</a:t>
            </a:r>
            <a:endParaRPr lang="en-US" b="1" dirty="0"/>
          </a:p>
        </p:txBody>
      </p:sp>
      <p:pic>
        <p:nvPicPr>
          <p:cNvPr id="16" name="Imagen 15">
            <a:extLst>
              <a:ext uri="{FF2B5EF4-FFF2-40B4-BE49-F238E27FC236}">
                <a16:creationId xmlns:a16="http://schemas.microsoft.com/office/drawing/2014/main" id="{33369345-10BA-4AE9-9311-07B72BBA79B2}"/>
              </a:ext>
            </a:extLst>
          </p:cNvPr>
          <p:cNvPicPr>
            <a:picLocks noChangeAspect="1"/>
          </p:cNvPicPr>
          <p:nvPr/>
        </p:nvPicPr>
        <p:blipFill>
          <a:blip r:embed="rId6"/>
          <a:stretch>
            <a:fillRect/>
          </a:stretch>
        </p:blipFill>
        <p:spPr>
          <a:xfrm>
            <a:off x="6716889" y="6016363"/>
            <a:ext cx="2345922" cy="656360"/>
          </a:xfrm>
          <a:prstGeom prst="rect">
            <a:avLst/>
          </a:prstGeom>
        </p:spPr>
      </p:pic>
    </p:spTree>
    <p:extLst>
      <p:ext uri="{BB962C8B-B14F-4D97-AF65-F5344CB8AC3E}">
        <p14:creationId xmlns:p14="http://schemas.microsoft.com/office/powerpoint/2010/main" val="1110589390"/>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17B999C-D803-4F45-8891-24E41FD6B3A0}"/>
              </a:ext>
            </a:extLst>
          </p:cNvPr>
          <p:cNvSpPr txBox="1"/>
          <p:nvPr/>
        </p:nvSpPr>
        <p:spPr>
          <a:xfrm>
            <a:off x="141668" y="647216"/>
            <a:ext cx="3593205" cy="369332"/>
          </a:xfrm>
          <a:prstGeom prst="rect">
            <a:avLst/>
          </a:prstGeom>
          <a:noFill/>
        </p:spPr>
        <p:txBody>
          <a:bodyPr wrap="square" rtlCol="0">
            <a:spAutoFit/>
          </a:bodyPr>
          <a:lstStyle/>
          <a:p>
            <a:pPr algn="ctr"/>
            <a:r>
              <a:rPr lang="es-EC" b="1" dirty="0"/>
              <a:t>Elementos estructurales</a:t>
            </a:r>
            <a:endParaRPr lang="en-US" b="1" dirty="0"/>
          </a:p>
        </p:txBody>
      </p:sp>
      <p:sp>
        <p:nvSpPr>
          <p:cNvPr id="6" name="Rectángulo 5">
            <a:extLst>
              <a:ext uri="{FF2B5EF4-FFF2-40B4-BE49-F238E27FC236}">
                <a16:creationId xmlns:a16="http://schemas.microsoft.com/office/drawing/2014/main" id="{5CD863D7-7CB3-4E6D-B1ED-EDDFE5D1478E}"/>
              </a:ext>
            </a:extLst>
          </p:cNvPr>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 MODELAMIENTO </a:t>
            </a:r>
            <a:endParaRPr lang="en-US" b="1" u="sng" dirty="0"/>
          </a:p>
        </p:txBody>
      </p:sp>
      <p:sp>
        <p:nvSpPr>
          <p:cNvPr id="12" name="CuadroTexto 11">
            <a:extLst>
              <a:ext uri="{FF2B5EF4-FFF2-40B4-BE49-F238E27FC236}">
                <a16:creationId xmlns:a16="http://schemas.microsoft.com/office/drawing/2014/main" id="{247868D9-38F6-4112-86FA-AD44FAABD4E1}"/>
              </a:ext>
            </a:extLst>
          </p:cNvPr>
          <p:cNvSpPr txBox="1"/>
          <p:nvPr/>
        </p:nvSpPr>
        <p:spPr>
          <a:xfrm>
            <a:off x="3848292" y="1159682"/>
            <a:ext cx="1711625" cy="323165"/>
          </a:xfrm>
          <a:prstGeom prst="rect">
            <a:avLst/>
          </a:prstGeom>
          <a:noFill/>
        </p:spPr>
        <p:txBody>
          <a:bodyPr wrap="square" rtlCol="0">
            <a:spAutoFit/>
          </a:bodyPr>
          <a:lstStyle/>
          <a:p>
            <a:r>
              <a:rPr lang="es-EC" sz="1500" dirty="0"/>
              <a:t>Columnas</a:t>
            </a:r>
          </a:p>
        </p:txBody>
      </p:sp>
      <p:sp>
        <p:nvSpPr>
          <p:cNvPr id="14" name="CuadroTexto 13">
            <a:extLst>
              <a:ext uri="{FF2B5EF4-FFF2-40B4-BE49-F238E27FC236}">
                <a16:creationId xmlns:a16="http://schemas.microsoft.com/office/drawing/2014/main" id="{369DA95D-6FA0-4189-A627-625A186826D8}"/>
              </a:ext>
            </a:extLst>
          </p:cNvPr>
          <p:cNvSpPr txBox="1"/>
          <p:nvPr/>
        </p:nvSpPr>
        <p:spPr>
          <a:xfrm>
            <a:off x="334853" y="1159683"/>
            <a:ext cx="2240922" cy="323165"/>
          </a:xfrm>
          <a:prstGeom prst="rect">
            <a:avLst/>
          </a:prstGeom>
          <a:noFill/>
        </p:spPr>
        <p:txBody>
          <a:bodyPr wrap="square" rtlCol="0">
            <a:spAutoFit/>
          </a:bodyPr>
          <a:lstStyle/>
          <a:p>
            <a:r>
              <a:rPr lang="es-EC" sz="1500" dirty="0"/>
              <a:t>Losa alivianada 25 cm</a:t>
            </a:r>
          </a:p>
        </p:txBody>
      </p:sp>
      <p:sp>
        <p:nvSpPr>
          <p:cNvPr id="9" name="CuadroTexto 8">
            <a:extLst>
              <a:ext uri="{FF2B5EF4-FFF2-40B4-BE49-F238E27FC236}">
                <a16:creationId xmlns:a16="http://schemas.microsoft.com/office/drawing/2014/main" id="{E61D0962-D854-4742-B3A9-516841D3BA7D}"/>
              </a:ext>
            </a:extLst>
          </p:cNvPr>
          <p:cNvSpPr txBox="1"/>
          <p:nvPr/>
        </p:nvSpPr>
        <p:spPr>
          <a:xfrm>
            <a:off x="6832435" y="1164080"/>
            <a:ext cx="1577469" cy="323165"/>
          </a:xfrm>
          <a:prstGeom prst="rect">
            <a:avLst/>
          </a:prstGeom>
          <a:noFill/>
        </p:spPr>
        <p:txBody>
          <a:bodyPr wrap="square" rtlCol="0">
            <a:spAutoFit/>
          </a:bodyPr>
          <a:lstStyle/>
          <a:p>
            <a:r>
              <a:rPr lang="es-EC" sz="1500" dirty="0"/>
              <a:t>Vigas banda</a:t>
            </a:r>
          </a:p>
        </p:txBody>
      </p:sp>
      <p:pic>
        <p:nvPicPr>
          <p:cNvPr id="3" name="Imagen 2">
            <a:extLst>
              <a:ext uri="{FF2B5EF4-FFF2-40B4-BE49-F238E27FC236}">
                <a16:creationId xmlns:a16="http://schemas.microsoft.com/office/drawing/2014/main" id="{98AD3A42-A172-4C46-A968-59F99D29F77F}"/>
              </a:ext>
            </a:extLst>
          </p:cNvPr>
          <p:cNvPicPr>
            <a:picLocks noChangeAspect="1"/>
          </p:cNvPicPr>
          <p:nvPr/>
        </p:nvPicPr>
        <p:blipFill>
          <a:blip r:embed="rId2"/>
          <a:stretch>
            <a:fillRect/>
          </a:stretch>
        </p:blipFill>
        <p:spPr>
          <a:xfrm>
            <a:off x="3259000" y="1482847"/>
            <a:ext cx="2890207" cy="3217942"/>
          </a:xfrm>
          <a:prstGeom prst="rect">
            <a:avLst/>
          </a:prstGeom>
        </p:spPr>
      </p:pic>
      <p:pic>
        <p:nvPicPr>
          <p:cNvPr id="7" name="Imagen 6">
            <a:extLst>
              <a:ext uri="{FF2B5EF4-FFF2-40B4-BE49-F238E27FC236}">
                <a16:creationId xmlns:a16="http://schemas.microsoft.com/office/drawing/2014/main" id="{F7717E03-1852-45AA-B950-67D7D2A2E0F4}"/>
              </a:ext>
            </a:extLst>
          </p:cNvPr>
          <p:cNvPicPr>
            <a:picLocks noChangeAspect="1"/>
          </p:cNvPicPr>
          <p:nvPr/>
        </p:nvPicPr>
        <p:blipFill>
          <a:blip r:embed="rId3"/>
          <a:stretch>
            <a:fillRect/>
          </a:stretch>
        </p:blipFill>
        <p:spPr>
          <a:xfrm>
            <a:off x="6451793" y="1482847"/>
            <a:ext cx="2455120" cy="3217942"/>
          </a:xfrm>
          <a:prstGeom prst="rect">
            <a:avLst/>
          </a:prstGeom>
        </p:spPr>
      </p:pic>
      <p:pic>
        <p:nvPicPr>
          <p:cNvPr id="10" name="Imagen 9">
            <a:extLst>
              <a:ext uri="{FF2B5EF4-FFF2-40B4-BE49-F238E27FC236}">
                <a16:creationId xmlns:a16="http://schemas.microsoft.com/office/drawing/2014/main" id="{A5836DEF-A80E-43D0-8442-26EBE01DEBF4}"/>
              </a:ext>
            </a:extLst>
          </p:cNvPr>
          <p:cNvPicPr>
            <a:picLocks noChangeAspect="1"/>
          </p:cNvPicPr>
          <p:nvPr/>
        </p:nvPicPr>
        <p:blipFill>
          <a:blip r:embed="rId4"/>
          <a:stretch>
            <a:fillRect/>
          </a:stretch>
        </p:blipFill>
        <p:spPr>
          <a:xfrm>
            <a:off x="275291" y="1482847"/>
            <a:ext cx="2689063" cy="4338404"/>
          </a:xfrm>
          <a:prstGeom prst="rect">
            <a:avLst/>
          </a:prstGeom>
        </p:spPr>
      </p:pic>
      <p:sp>
        <p:nvSpPr>
          <p:cNvPr id="11" name="Rectángulo 10">
            <a:extLst>
              <a:ext uri="{FF2B5EF4-FFF2-40B4-BE49-F238E27FC236}">
                <a16:creationId xmlns:a16="http://schemas.microsoft.com/office/drawing/2014/main" id="{E3DC9230-FC0A-4442-A67A-9C3595F2C454}"/>
              </a:ext>
            </a:extLst>
          </p:cNvPr>
          <p:cNvSpPr/>
          <p:nvPr/>
        </p:nvSpPr>
        <p:spPr>
          <a:xfrm>
            <a:off x="5796136" y="116632"/>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a</a:t>
            </a:r>
            <a:r>
              <a:rPr lang="en-001" b="1" dirty="0"/>
              <a:t>porticado</a:t>
            </a:r>
            <a:r>
              <a:rPr lang="es-EC" b="1" dirty="0"/>
              <a:t> con viga banda</a:t>
            </a:r>
            <a:endParaRPr lang="en-US" b="1" dirty="0"/>
          </a:p>
        </p:txBody>
      </p:sp>
      <p:pic>
        <p:nvPicPr>
          <p:cNvPr id="13" name="Imagen 12">
            <a:extLst>
              <a:ext uri="{FF2B5EF4-FFF2-40B4-BE49-F238E27FC236}">
                <a16:creationId xmlns:a16="http://schemas.microsoft.com/office/drawing/2014/main" id="{9FF29499-E0B3-4787-A404-C2BA0C5338BD}"/>
              </a:ext>
            </a:extLst>
          </p:cNvPr>
          <p:cNvPicPr>
            <a:picLocks noChangeAspect="1"/>
          </p:cNvPicPr>
          <p:nvPr/>
        </p:nvPicPr>
        <p:blipFill>
          <a:blip r:embed="rId5"/>
          <a:stretch>
            <a:fillRect/>
          </a:stretch>
        </p:blipFill>
        <p:spPr>
          <a:xfrm>
            <a:off x="6716889" y="6016363"/>
            <a:ext cx="2345922" cy="656360"/>
          </a:xfrm>
          <a:prstGeom prst="rect">
            <a:avLst/>
          </a:prstGeom>
        </p:spPr>
      </p:pic>
      <p:sp>
        <p:nvSpPr>
          <p:cNvPr id="15" name="Rectángulo 14">
            <a:extLst>
              <a:ext uri="{FF2B5EF4-FFF2-40B4-BE49-F238E27FC236}">
                <a16:creationId xmlns:a16="http://schemas.microsoft.com/office/drawing/2014/main" id="{41321EE4-F51C-403A-8B61-FFCC96AC6913}"/>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13</a:t>
            </a:r>
            <a:endParaRPr lang="en-US" b="1" u="sng" dirty="0"/>
          </a:p>
        </p:txBody>
      </p:sp>
    </p:spTree>
    <p:extLst>
      <p:ext uri="{BB962C8B-B14F-4D97-AF65-F5344CB8AC3E}">
        <p14:creationId xmlns:p14="http://schemas.microsoft.com/office/powerpoint/2010/main" val="4188784549"/>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17B999C-D803-4F45-8891-24E41FD6B3A0}"/>
              </a:ext>
            </a:extLst>
          </p:cNvPr>
          <p:cNvSpPr txBox="1"/>
          <p:nvPr/>
        </p:nvSpPr>
        <p:spPr>
          <a:xfrm>
            <a:off x="141668" y="647216"/>
            <a:ext cx="3593205" cy="369332"/>
          </a:xfrm>
          <a:prstGeom prst="rect">
            <a:avLst/>
          </a:prstGeom>
          <a:noFill/>
        </p:spPr>
        <p:txBody>
          <a:bodyPr wrap="square" rtlCol="0">
            <a:spAutoFit/>
          </a:bodyPr>
          <a:lstStyle/>
          <a:p>
            <a:pPr algn="ctr"/>
            <a:r>
              <a:rPr lang="es-EC" b="1" dirty="0"/>
              <a:t>Elementos estructurales</a:t>
            </a:r>
            <a:endParaRPr lang="en-US" b="1" dirty="0"/>
          </a:p>
        </p:txBody>
      </p:sp>
      <p:sp>
        <p:nvSpPr>
          <p:cNvPr id="6" name="Rectángulo 5">
            <a:extLst>
              <a:ext uri="{FF2B5EF4-FFF2-40B4-BE49-F238E27FC236}">
                <a16:creationId xmlns:a16="http://schemas.microsoft.com/office/drawing/2014/main" id="{5CD863D7-7CB3-4E6D-B1ED-EDDFE5D1478E}"/>
              </a:ext>
            </a:extLst>
          </p:cNvPr>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 MODELAMIENTO </a:t>
            </a:r>
            <a:endParaRPr lang="en-US" b="1" u="sng" dirty="0"/>
          </a:p>
        </p:txBody>
      </p:sp>
      <p:sp>
        <p:nvSpPr>
          <p:cNvPr id="12" name="CuadroTexto 11">
            <a:extLst>
              <a:ext uri="{FF2B5EF4-FFF2-40B4-BE49-F238E27FC236}">
                <a16:creationId xmlns:a16="http://schemas.microsoft.com/office/drawing/2014/main" id="{247868D9-38F6-4112-86FA-AD44FAABD4E1}"/>
              </a:ext>
            </a:extLst>
          </p:cNvPr>
          <p:cNvSpPr txBox="1"/>
          <p:nvPr/>
        </p:nvSpPr>
        <p:spPr>
          <a:xfrm>
            <a:off x="3848292" y="1159682"/>
            <a:ext cx="1711625" cy="323165"/>
          </a:xfrm>
          <a:prstGeom prst="rect">
            <a:avLst/>
          </a:prstGeom>
          <a:noFill/>
        </p:spPr>
        <p:txBody>
          <a:bodyPr wrap="square" rtlCol="0">
            <a:spAutoFit/>
          </a:bodyPr>
          <a:lstStyle/>
          <a:p>
            <a:r>
              <a:rPr lang="es-EC" sz="1500" dirty="0"/>
              <a:t>Columnas</a:t>
            </a:r>
          </a:p>
        </p:txBody>
      </p:sp>
      <p:sp>
        <p:nvSpPr>
          <p:cNvPr id="14" name="CuadroTexto 13">
            <a:extLst>
              <a:ext uri="{FF2B5EF4-FFF2-40B4-BE49-F238E27FC236}">
                <a16:creationId xmlns:a16="http://schemas.microsoft.com/office/drawing/2014/main" id="{369DA95D-6FA0-4189-A627-625A186826D8}"/>
              </a:ext>
            </a:extLst>
          </p:cNvPr>
          <p:cNvSpPr txBox="1"/>
          <p:nvPr/>
        </p:nvSpPr>
        <p:spPr>
          <a:xfrm>
            <a:off x="334853" y="1159683"/>
            <a:ext cx="2240922" cy="323165"/>
          </a:xfrm>
          <a:prstGeom prst="rect">
            <a:avLst/>
          </a:prstGeom>
          <a:noFill/>
        </p:spPr>
        <p:txBody>
          <a:bodyPr wrap="square" rtlCol="0">
            <a:spAutoFit/>
          </a:bodyPr>
          <a:lstStyle/>
          <a:p>
            <a:r>
              <a:rPr lang="es-EC" sz="1500" dirty="0"/>
              <a:t>Losa alivianada 25 cm</a:t>
            </a:r>
          </a:p>
        </p:txBody>
      </p:sp>
      <p:sp>
        <p:nvSpPr>
          <p:cNvPr id="9" name="CuadroTexto 8">
            <a:extLst>
              <a:ext uri="{FF2B5EF4-FFF2-40B4-BE49-F238E27FC236}">
                <a16:creationId xmlns:a16="http://schemas.microsoft.com/office/drawing/2014/main" id="{E61D0962-D854-4742-B3A9-516841D3BA7D}"/>
              </a:ext>
            </a:extLst>
          </p:cNvPr>
          <p:cNvSpPr txBox="1"/>
          <p:nvPr/>
        </p:nvSpPr>
        <p:spPr>
          <a:xfrm>
            <a:off x="6832435" y="1164080"/>
            <a:ext cx="1577469" cy="323165"/>
          </a:xfrm>
          <a:prstGeom prst="rect">
            <a:avLst/>
          </a:prstGeom>
          <a:noFill/>
        </p:spPr>
        <p:txBody>
          <a:bodyPr wrap="square" rtlCol="0">
            <a:spAutoFit/>
          </a:bodyPr>
          <a:lstStyle/>
          <a:p>
            <a:r>
              <a:rPr lang="es-EC" sz="1500" dirty="0"/>
              <a:t>Vigas banda</a:t>
            </a:r>
          </a:p>
        </p:txBody>
      </p:sp>
      <p:pic>
        <p:nvPicPr>
          <p:cNvPr id="4" name="Imagen 3">
            <a:extLst>
              <a:ext uri="{FF2B5EF4-FFF2-40B4-BE49-F238E27FC236}">
                <a16:creationId xmlns:a16="http://schemas.microsoft.com/office/drawing/2014/main" id="{AF35EEF8-17CF-427A-A285-71A6152DBCAD}"/>
              </a:ext>
            </a:extLst>
          </p:cNvPr>
          <p:cNvPicPr>
            <a:picLocks noChangeAspect="1"/>
          </p:cNvPicPr>
          <p:nvPr/>
        </p:nvPicPr>
        <p:blipFill>
          <a:blip r:embed="rId2"/>
          <a:stretch>
            <a:fillRect/>
          </a:stretch>
        </p:blipFill>
        <p:spPr>
          <a:xfrm>
            <a:off x="3059831" y="1556128"/>
            <a:ext cx="2855461" cy="3852997"/>
          </a:xfrm>
          <a:prstGeom prst="rect">
            <a:avLst/>
          </a:prstGeom>
        </p:spPr>
      </p:pic>
      <p:pic>
        <p:nvPicPr>
          <p:cNvPr id="11" name="Imagen 10">
            <a:extLst>
              <a:ext uri="{FF2B5EF4-FFF2-40B4-BE49-F238E27FC236}">
                <a16:creationId xmlns:a16="http://schemas.microsoft.com/office/drawing/2014/main" id="{D3F3A800-8B53-4799-AEDB-2B8A4CDE9752}"/>
              </a:ext>
            </a:extLst>
          </p:cNvPr>
          <p:cNvPicPr>
            <a:picLocks noChangeAspect="1"/>
          </p:cNvPicPr>
          <p:nvPr/>
        </p:nvPicPr>
        <p:blipFill>
          <a:blip r:embed="rId3"/>
          <a:stretch>
            <a:fillRect/>
          </a:stretch>
        </p:blipFill>
        <p:spPr>
          <a:xfrm>
            <a:off x="6040192" y="1556129"/>
            <a:ext cx="2923504" cy="3852996"/>
          </a:xfrm>
          <a:prstGeom prst="rect">
            <a:avLst/>
          </a:prstGeom>
        </p:spPr>
      </p:pic>
      <p:pic>
        <p:nvPicPr>
          <p:cNvPr id="15" name="Imagen 14">
            <a:extLst>
              <a:ext uri="{FF2B5EF4-FFF2-40B4-BE49-F238E27FC236}">
                <a16:creationId xmlns:a16="http://schemas.microsoft.com/office/drawing/2014/main" id="{8640BD7F-74C2-4AA3-B063-38C078068DC8}"/>
              </a:ext>
            </a:extLst>
          </p:cNvPr>
          <p:cNvPicPr>
            <a:picLocks noChangeAspect="1"/>
          </p:cNvPicPr>
          <p:nvPr/>
        </p:nvPicPr>
        <p:blipFill>
          <a:blip r:embed="rId4"/>
          <a:stretch>
            <a:fillRect/>
          </a:stretch>
        </p:blipFill>
        <p:spPr>
          <a:xfrm>
            <a:off x="79470" y="1556129"/>
            <a:ext cx="2855461" cy="3852998"/>
          </a:xfrm>
          <a:prstGeom prst="rect">
            <a:avLst/>
          </a:prstGeom>
        </p:spPr>
      </p:pic>
      <p:sp>
        <p:nvSpPr>
          <p:cNvPr id="13" name="Rectángulo 12">
            <a:extLst>
              <a:ext uri="{FF2B5EF4-FFF2-40B4-BE49-F238E27FC236}">
                <a16:creationId xmlns:a16="http://schemas.microsoft.com/office/drawing/2014/main" id="{7EDD9923-B387-4881-9B89-F26527A11DBD}"/>
              </a:ext>
            </a:extLst>
          </p:cNvPr>
          <p:cNvSpPr/>
          <p:nvPr/>
        </p:nvSpPr>
        <p:spPr>
          <a:xfrm>
            <a:off x="5796136" y="116632"/>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a</a:t>
            </a:r>
            <a:r>
              <a:rPr lang="en-001" b="1" dirty="0"/>
              <a:t>porticado</a:t>
            </a:r>
            <a:r>
              <a:rPr lang="es-EC" b="1" dirty="0"/>
              <a:t> con viga banda</a:t>
            </a:r>
            <a:endParaRPr lang="en-US" b="1" dirty="0"/>
          </a:p>
        </p:txBody>
      </p:sp>
      <p:pic>
        <p:nvPicPr>
          <p:cNvPr id="16" name="Imagen 15">
            <a:extLst>
              <a:ext uri="{FF2B5EF4-FFF2-40B4-BE49-F238E27FC236}">
                <a16:creationId xmlns:a16="http://schemas.microsoft.com/office/drawing/2014/main" id="{E7B8E71A-332B-4940-90E8-1C4FC7944830}"/>
              </a:ext>
            </a:extLst>
          </p:cNvPr>
          <p:cNvPicPr>
            <a:picLocks noChangeAspect="1"/>
          </p:cNvPicPr>
          <p:nvPr/>
        </p:nvPicPr>
        <p:blipFill>
          <a:blip r:embed="rId5"/>
          <a:stretch>
            <a:fillRect/>
          </a:stretch>
        </p:blipFill>
        <p:spPr>
          <a:xfrm>
            <a:off x="6716889" y="6016363"/>
            <a:ext cx="2345922" cy="656360"/>
          </a:xfrm>
          <a:prstGeom prst="rect">
            <a:avLst/>
          </a:prstGeom>
        </p:spPr>
      </p:pic>
      <p:pic>
        <p:nvPicPr>
          <p:cNvPr id="17" name="Imagen 16">
            <a:extLst>
              <a:ext uri="{FF2B5EF4-FFF2-40B4-BE49-F238E27FC236}">
                <a16:creationId xmlns:a16="http://schemas.microsoft.com/office/drawing/2014/main" id="{7C1CBD03-163F-45FE-B71F-A08AB5243466}"/>
              </a:ext>
            </a:extLst>
          </p:cNvPr>
          <p:cNvPicPr>
            <a:picLocks noChangeAspect="1"/>
          </p:cNvPicPr>
          <p:nvPr/>
        </p:nvPicPr>
        <p:blipFill>
          <a:blip r:embed="rId5"/>
          <a:stretch>
            <a:fillRect/>
          </a:stretch>
        </p:blipFill>
        <p:spPr>
          <a:xfrm>
            <a:off x="6869289" y="6168763"/>
            <a:ext cx="2345922" cy="656360"/>
          </a:xfrm>
          <a:prstGeom prst="rect">
            <a:avLst/>
          </a:prstGeom>
        </p:spPr>
      </p:pic>
      <p:sp>
        <p:nvSpPr>
          <p:cNvPr id="18" name="Rectángulo 17">
            <a:extLst>
              <a:ext uri="{FF2B5EF4-FFF2-40B4-BE49-F238E27FC236}">
                <a16:creationId xmlns:a16="http://schemas.microsoft.com/office/drawing/2014/main" id="{AEE5203C-5E57-4766-97BB-45F5AB19A022}"/>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14</a:t>
            </a:r>
            <a:endParaRPr lang="en-US" b="1" u="sng" dirty="0"/>
          </a:p>
        </p:txBody>
      </p:sp>
    </p:spTree>
    <p:extLst>
      <p:ext uri="{BB962C8B-B14F-4D97-AF65-F5344CB8AC3E}">
        <p14:creationId xmlns:p14="http://schemas.microsoft.com/office/powerpoint/2010/main" val="3924040286"/>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 MODELAMIENTO </a:t>
            </a:r>
            <a:endParaRPr lang="en-US" b="1" u="sng" dirty="0"/>
          </a:p>
        </p:txBody>
      </p:sp>
      <p:sp>
        <p:nvSpPr>
          <p:cNvPr id="8" name="Rectángulo 7">
            <a:extLst>
              <a:ext uri="{FF2B5EF4-FFF2-40B4-BE49-F238E27FC236}">
                <a16:creationId xmlns:a16="http://schemas.microsoft.com/office/drawing/2014/main" id="{9ECD604C-E296-4A5B-9A44-443DF2B3092E}"/>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15</a:t>
            </a:r>
            <a:endParaRPr lang="en-US" b="1" u="sng"/>
          </a:p>
        </p:txBody>
      </p:sp>
      <p:sp>
        <p:nvSpPr>
          <p:cNvPr id="15" name="CuadroTexto 14">
            <a:extLst>
              <a:ext uri="{FF2B5EF4-FFF2-40B4-BE49-F238E27FC236}">
                <a16:creationId xmlns:a16="http://schemas.microsoft.com/office/drawing/2014/main" id="{499A6376-B92A-4CE9-83F7-44834614C5E1}"/>
              </a:ext>
            </a:extLst>
          </p:cNvPr>
          <p:cNvSpPr txBox="1"/>
          <p:nvPr/>
        </p:nvSpPr>
        <p:spPr>
          <a:xfrm>
            <a:off x="0" y="723383"/>
            <a:ext cx="6071170" cy="369332"/>
          </a:xfrm>
          <a:prstGeom prst="rect">
            <a:avLst/>
          </a:prstGeom>
          <a:noFill/>
        </p:spPr>
        <p:txBody>
          <a:bodyPr wrap="square" rtlCol="0">
            <a:spAutoFit/>
          </a:bodyPr>
          <a:lstStyle/>
          <a:p>
            <a:pPr algn="ctr"/>
            <a:r>
              <a:rPr lang="en-001" b="1" dirty="0"/>
              <a:t>Combinaciones de Carga</a:t>
            </a:r>
            <a:r>
              <a:rPr lang="es-EC" b="1" dirty="0"/>
              <a:t> y Espectro de Respuesta </a:t>
            </a:r>
            <a:endParaRPr lang="en-US" b="1" dirty="0"/>
          </a:p>
        </p:txBody>
      </p:sp>
      <p:pic>
        <p:nvPicPr>
          <p:cNvPr id="4" name="Imagen 3">
            <a:extLst>
              <a:ext uri="{FF2B5EF4-FFF2-40B4-BE49-F238E27FC236}">
                <a16:creationId xmlns:a16="http://schemas.microsoft.com/office/drawing/2014/main" id="{4A527980-96BE-41B6-AB3F-AEA7EE3FB237}"/>
              </a:ext>
            </a:extLst>
          </p:cNvPr>
          <p:cNvPicPr>
            <a:picLocks noChangeAspect="1"/>
          </p:cNvPicPr>
          <p:nvPr/>
        </p:nvPicPr>
        <p:blipFill>
          <a:blip r:embed="rId3"/>
          <a:stretch>
            <a:fillRect/>
          </a:stretch>
        </p:blipFill>
        <p:spPr>
          <a:xfrm>
            <a:off x="200696" y="1200219"/>
            <a:ext cx="4512972" cy="1285672"/>
          </a:xfrm>
          <a:prstGeom prst="rect">
            <a:avLst/>
          </a:prstGeom>
        </p:spPr>
      </p:pic>
      <p:pic>
        <p:nvPicPr>
          <p:cNvPr id="11" name="Imagen 10">
            <a:extLst>
              <a:ext uri="{FF2B5EF4-FFF2-40B4-BE49-F238E27FC236}">
                <a16:creationId xmlns:a16="http://schemas.microsoft.com/office/drawing/2014/main" id="{802A660D-E6DC-40EB-B224-AEFC2A1C267A}"/>
              </a:ext>
            </a:extLst>
          </p:cNvPr>
          <p:cNvPicPr/>
          <p:nvPr/>
        </p:nvPicPr>
        <p:blipFill>
          <a:blip r:embed="rId4"/>
          <a:stretch>
            <a:fillRect/>
          </a:stretch>
        </p:blipFill>
        <p:spPr>
          <a:xfrm>
            <a:off x="200696" y="2514024"/>
            <a:ext cx="4512972" cy="3620593"/>
          </a:xfrm>
          <a:prstGeom prst="rect">
            <a:avLst/>
          </a:prstGeom>
        </p:spPr>
      </p:pic>
      <p:pic>
        <p:nvPicPr>
          <p:cNvPr id="12" name="Imagen 11">
            <a:extLst>
              <a:ext uri="{FF2B5EF4-FFF2-40B4-BE49-F238E27FC236}">
                <a16:creationId xmlns:a16="http://schemas.microsoft.com/office/drawing/2014/main" id="{5048725B-E670-4EDA-9D47-6130CB30B1AA}"/>
              </a:ext>
            </a:extLst>
          </p:cNvPr>
          <p:cNvPicPr/>
          <p:nvPr/>
        </p:nvPicPr>
        <p:blipFill>
          <a:blip r:embed="rId5"/>
          <a:stretch>
            <a:fillRect/>
          </a:stretch>
        </p:blipFill>
        <p:spPr>
          <a:xfrm>
            <a:off x="4954234" y="1162050"/>
            <a:ext cx="3989070" cy="4787899"/>
          </a:xfrm>
          <a:prstGeom prst="rect">
            <a:avLst/>
          </a:prstGeom>
        </p:spPr>
      </p:pic>
      <p:sp>
        <p:nvSpPr>
          <p:cNvPr id="10" name="Rectángulo 9">
            <a:extLst>
              <a:ext uri="{FF2B5EF4-FFF2-40B4-BE49-F238E27FC236}">
                <a16:creationId xmlns:a16="http://schemas.microsoft.com/office/drawing/2014/main" id="{1ADCF79E-A95B-4C3E-9344-54537E6C630B}"/>
              </a:ext>
            </a:extLst>
          </p:cNvPr>
          <p:cNvSpPr/>
          <p:nvPr/>
        </p:nvSpPr>
        <p:spPr>
          <a:xfrm>
            <a:off x="5796136" y="116632"/>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a</a:t>
            </a:r>
            <a:r>
              <a:rPr lang="en-001" b="1" dirty="0"/>
              <a:t>porticado</a:t>
            </a:r>
            <a:r>
              <a:rPr lang="es-EC" b="1" dirty="0"/>
              <a:t> con viga banda</a:t>
            </a:r>
            <a:endParaRPr lang="en-US" b="1" dirty="0"/>
          </a:p>
        </p:txBody>
      </p:sp>
      <p:pic>
        <p:nvPicPr>
          <p:cNvPr id="13" name="Imagen 12">
            <a:extLst>
              <a:ext uri="{FF2B5EF4-FFF2-40B4-BE49-F238E27FC236}">
                <a16:creationId xmlns:a16="http://schemas.microsoft.com/office/drawing/2014/main" id="{A616D422-624E-439A-AC18-63A0D361510E}"/>
              </a:ext>
            </a:extLst>
          </p:cNvPr>
          <p:cNvPicPr>
            <a:picLocks noChangeAspect="1"/>
          </p:cNvPicPr>
          <p:nvPr/>
        </p:nvPicPr>
        <p:blipFill>
          <a:blip r:embed="rId6"/>
          <a:stretch>
            <a:fillRect/>
          </a:stretch>
        </p:blipFill>
        <p:spPr>
          <a:xfrm>
            <a:off x="6716889" y="6016363"/>
            <a:ext cx="2345922" cy="656360"/>
          </a:xfrm>
          <a:prstGeom prst="rect">
            <a:avLst/>
          </a:prstGeom>
        </p:spPr>
      </p:pic>
    </p:spTree>
    <p:extLst>
      <p:ext uri="{BB962C8B-B14F-4D97-AF65-F5344CB8AC3E}">
        <p14:creationId xmlns:p14="http://schemas.microsoft.com/office/powerpoint/2010/main" val="2195509214"/>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a:t>
            </a:r>
            <a:r>
              <a:rPr lang="es-ES" b="1" u="sng"/>
              <a:t>. MODELAMIENTO </a:t>
            </a:r>
            <a:endParaRPr lang="en-US" b="1" u="sng"/>
          </a:p>
        </p:txBody>
      </p:sp>
      <p:sp>
        <p:nvSpPr>
          <p:cNvPr id="8" name="Rectángulo 7">
            <a:extLst>
              <a:ext uri="{FF2B5EF4-FFF2-40B4-BE49-F238E27FC236}">
                <a16:creationId xmlns:a16="http://schemas.microsoft.com/office/drawing/2014/main" id="{9ECD604C-E296-4A5B-9A44-443DF2B3092E}"/>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16</a:t>
            </a:r>
            <a:endParaRPr lang="en-US" b="1" u="sng"/>
          </a:p>
        </p:txBody>
      </p:sp>
      <p:sp>
        <p:nvSpPr>
          <p:cNvPr id="10" name="CuadroTexto 9">
            <a:extLst>
              <a:ext uri="{FF2B5EF4-FFF2-40B4-BE49-F238E27FC236}">
                <a16:creationId xmlns:a16="http://schemas.microsoft.com/office/drawing/2014/main" id="{58DC0AEB-4F2C-416E-90E8-CFF2FAB50935}"/>
              </a:ext>
            </a:extLst>
          </p:cNvPr>
          <p:cNvSpPr txBox="1"/>
          <p:nvPr/>
        </p:nvSpPr>
        <p:spPr>
          <a:xfrm>
            <a:off x="3621882" y="566114"/>
            <a:ext cx="1900236" cy="369332"/>
          </a:xfrm>
          <a:prstGeom prst="rect">
            <a:avLst/>
          </a:prstGeom>
          <a:noFill/>
        </p:spPr>
        <p:txBody>
          <a:bodyPr wrap="square">
            <a:spAutoFit/>
          </a:bodyPr>
          <a:lstStyle/>
          <a:p>
            <a:pPr algn="ctr"/>
            <a:r>
              <a:rPr lang="en-001" b="1"/>
              <a:t>Derivas de Piso  </a:t>
            </a:r>
            <a:endParaRPr lang="en-US" b="1"/>
          </a:p>
        </p:txBody>
      </p:sp>
      <p:sp>
        <p:nvSpPr>
          <p:cNvPr id="15" name="CuadroTexto 14">
            <a:extLst>
              <a:ext uri="{FF2B5EF4-FFF2-40B4-BE49-F238E27FC236}">
                <a16:creationId xmlns:a16="http://schemas.microsoft.com/office/drawing/2014/main" id="{3A60E102-595E-4990-8606-9B1AEAAA5530}"/>
              </a:ext>
            </a:extLst>
          </p:cNvPr>
          <p:cNvSpPr txBox="1"/>
          <p:nvPr/>
        </p:nvSpPr>
        <p:spPr>
          <a:xfrm>
            <a:off x="1018415" y="3244334"/>
            <a:ext cx="1900236" cy="369332"/>
          </a:xfrm>
          <a:prstGeom prst="rect">
            <a:avLst/>
          </a:prstGeom>
          <a:noFill/>
        </p:spPr>
        <p:txBody>
          <a:bodyPr wrap="square">
            <a:spAutoFit/>
          </a:bodyPr>
          <a:lstStyle/>
          <a:p>
            <a:pPr algn="ctr"/>
            <a:r>
              <a:rPr lang="es-EC" b="1"/>
              <a:t>Sentido X</a:t>
            </a:r>
          </a:p>
        </p:txBody>
      </p:sp>
      <p:sp>
        <p:nvSpPr>
          <p:cNvPr id="16" name="CuadroTexto 15">
            <a:extLst>
              <a:ext uri="{FF2B5EF4-FFF2-40B4-BE49-F238E27FC236}">
                <a16:creationId xmlns:a16="http://schemas.microsoft.com/office/drawing/2014/main" id="{ADC21524-FBE1-4C86-8A6F-B2C92C43F246}"/>
              </a:ext>
            </a:extLst>
          </p:cNvPr>
          <p:cNvSpPr txBox="1"/>
          <p:nvPr/>
        </p:nvSpPr>
        <p:spPr>
          <a:xfrm>
            <a:off x="6171947" y="3229953"/>
            <a:ext cx="1900236" cy="369332"/>
          </a:xfrm>
          <a:prstGeom prst="rect">
            <a:avLst/>
          </a:prstGeom>
          <a:noFill/>
        </p:spPr>
        <p:txBody>
          <a:bodyPr wrap="square">
            <a:spAutoFit/>
          </a:bodyPr>
          <a:lstStyle/>
          <a:p>
            <a:pPr algn="ctr"/>
            <a:r>
              <a:rPr lang="es-EC" b="1"/>
              <a:t>Sentido Y</a:t>
            </a:r>
          </a:p>
        </p:txBody>
      </p:sp>
      <p:sp>
        <p:nvSpPr>
          <p:cNvPr id="17" name="CuadroTexto 16">
            <a:extLst>
              <a:ext uri="{FF2B5EF4-FFF2-40B4-BE49-F238E27FC236}">
                <a16:creationId xmlns:a16="http://schemas.microsoft.com/office/drawing/2014/main" id="{EA5FBEF3-F243-4177-8047-DB2FEFF87B10}"/>
              </a:ext>
            </a:extLst>
          </p:cNvPr>
          <p:cNvSpPr txBox="1"/>
          <p:nvPr/>
        </p:nvSpPr>
        <p:spPr>
          <a:xfrm>
            <a:off x="3621881" y="1803384"/>
            <a:ext cx="1900236" cy="369332"/>
          </a:xfrm>
          <a:prstGeom prst="rect">
            <a:avLst/>
          </a:prstGeom>
          <a:noFill/>
        </p:spPr>
        <p:txBody>
          <a:bodyPr wrap="square">
            <a:spAutoFit/>
          </a:bodyPr>
          <a:lstStyle/>
          <a:p>
            <a:pPr algn="ctr"/>
            <a:r>
              <a:rPr lang="es-EC" b="1"/>
              <a:t>Regular</a:t>
            </a:r>
          </a:p>
        </p:txBody>
      </p:sp>
      <p:sp>
        <p:nvSpPr>
          <p:cNvPr id="18" name="CuadroTexto 17">
            <a:extLst>
              <a:ext uri="{FF2B5EF4-FFF2-40B4-BE49-F238E27FC236}">
                <a16:creationId xmlns:a16="http://schemas.microsoft.com/office/drawing/2014/main" id="{9675D610-09FD-4303-8A19-C4F6297FB5F5}"/>
              </a:ext>
            </a:extLst>
          </p:cNvPr>
          <p:cNvSpPr txBox="1"/>
          <p:nvPr/>
        </p:nvSpPr>
        <p:spPr>
          <a:xfrm>
            <a:off x="3525040" y="4685949"/>
            <a:ext cx="1900236" cy="369332"/>
          </a:xfrm>
          <a:prstGeom prst="rect">
            <a:avLst/>
          </a:prstGeom>
          <a:noFill/>
        </p:spPr>
        <p:txBody>
          <a:bodyPr wrap="square">
            <a:spAutoFit/>
          </a:bodyPr>
          <a:lstStyle/>
          <a:p>
            <a:pPr algn="ctr"/>
            <a:r>
              <a:rPr lang="es-EC" b="1"/>
              <a:t>Irregular</a:t>
            </a:r>
          </a:p>
        </p:txBody>
      </p:sp>
      <p:graphicFrame>
        <p:nvGraphicFramePr>
          <p:cNvPr id="2" name="Tabla 1">
            <a:extLst>
              <a:ext uri="{FF2B5EF4-FFF2-40B4-BE49-F238E27FC236}">
                <a16:creationId xmlns:a16="http://schemas.microsoft.com/office/drawing/2014/main" id="{47D1A877-516B-4E76-863B-D8004FEDF1E8}"/>
              </a:ext>
            </a:extLst>
          </p:cNvPr>
          <p:cNvGraphicFramePr>
            <a:graphicFrameLocks noGrp="1"/>
          </p:cNvGraphicFramePr>
          <p:nvPr/>
        </p:nvGraphicFramePr>
        <p:xfrm>
          <a:off x="3364199" y="3093720"/>
          <a:ext cx="2362200" cy="670560"/>
        </p:xfrm>
        <a:graphic>
          <a:graphicData uri="http://schemas.openxmlformats.org/drawingml/2006/table">
            <a:tbl>
              <a:tblPr>
                <a:tableStyleId>{9D7B26C5-4107-4FEC-AEDC-1716B250A1EF}</a:tableStyleId>
              </a:tblPr>
              <a:tblGrid>
                <a:gridCol w="787400">
                  <a:extLst>
                    <a:ext uri="{9D8B030D-6E8A-4147-A177-3AD203B41FA5}">
                      <a16:colId xmlns:a16="http://schemas.microsoft.com/office/drawing/2014/main" val="208029310"/>
                    </a:ext>
                  </a:extLst>
                </a:gridCol>
                <a:gridCol w="787400">
                  <a:extLst>
                    <a:ext uri="{9D8B030D-6E8A-4147-A177-3AD203B41FA5}">
                      <a16:colId xmlns:a16="http://schemas.microsoft.com/office/drawing/2014/main" val="1966179443"/>
                    </a:ext>
                  </a:extLst>
                </a:gridCol>
                <a:gridCol w="787400">
                  <a:extLst>
                    <a:ext uri="{9D8B030D-6E8A-4147-A177-3AD203B41FA5}">
                      <a16:colId xmlns:a16="http://schemas.microsoft.com/office/drawing/2014/main" val="968797754"/>
                    </a:ext>
                  </a:extLst>
                </a:gridCol>
              </a:tblGrid>
              <a:tr h="167640">
                <a:tc gridSpan="3">
                  <a:txBody>
                    <a:bodyPr/>
                    <a:lstStyle/>
                    <a:p>
                      <a:pPr algn="ctr" fontAlgn="ctr"/>
                      <a:r>
                        <a:rPr lang="es-EC" sz="1000" b="1" u="none" strike="noStrike" noProof="0">
                          <a:effectLst/>
                        </a:rPr>
                        <a:t>Derivas</a:t>
                      </a:r>
                      <a:endParaRPr lang="es-EC" sz="1000" b="1" i="0" u="none" strike="noStrike" noProof="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316011630"/>
                  </a:ext>
                </a:extLst>
              </a:tr>
              <a:tr h="167640">
                <a:tc>
                  <a:txBody>
                    <a:bodyPr/>
                    <a:lstStyle/>
                    <a:p>
                      <a:pPr algn="ctr" fontAlgn="ctr"/>
                      <a:r>
                        <a:rPr lang="es-EC" sz="1000" b="1" u="none" strike="noStrike" noProof="0">
                          <a:effectLst/>
                        </a:rPr>
                        <a:t>Sentido</a:t>
                      </a:r>
                      <a:endParaRPr lang="es-EC" sz="1000" b="1" i="0" u="none" strike="noStrike" noProof="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00" b="1" u="none" strike="noStrike" noProof="0" dirty="0">
                          <a:effectLst/>
                        </a:rPr>
                        <a:t>Regular</a:t>
                      </a:r>
                      <a:endParaRPr lang="es-EC" sz="1000" b="1" i="0" u="none" strike="noStrike" noProof="0"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00" b="1" u="none" strike="noStrike" noProof="0">
                          <a:effectLst/>
                        </a:rPr>
                        <a:t>Irregular</a:t>
                      </a:r>
                      <a:endParaRPr lang="es-EC" sz="1000" b="1" i="0" u="none" strike="noStrike" noProof="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6673026"/>
                  </a:ext>
                </a:extLst>
              </a:tr>
              <a:tr h="167640">
                <a:tc>
                  <a:txBody>
                    <a:bodyPr/>
                    <a:lstStyle/>
                    <a:p>
                      <a:pPr algn="ctr" fontAlgn="ctr"/>
                      <a:r>
                        <a:rPr lang="es-EC" sz="1000" b="1" u="none" strike="noStrike" noProof="0">
                          <a:effectLst/>
                        </a:rPr>
                        <a:t>Sentido X</a:t>
                      </a:r>
                      <a:endParaRPr lang="es-EC" sz="1000" b="1" i="0" u="none" strike="noStrike" noProof="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u="none" strike="noStrike" noProof="0">
                          <a:effectLst/>
                        </a:rPr>
                        <a:t>0,95% </a:t>
                      </a:r>
                      <a:endParaRPr lang="es-EC" sz="1000" b="0" i="0" u="none" strike="noStrike" noProof="0"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u="none" strike="noStrike" noProof="0">
                          <a:effectLst/>
                        </a:rPr>
                        <a:t>0,84% </a:t>
                      </a:r>
                      <a:endParaRPr lang="es-EC" sz="1000" b="0" i="0" u="none" strike="noStrike" noProof="0"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07762576"/>
                  </a:ext>
                </a:extLst>
              </a:tr>
              <a:tr h="167640">
                <a:tc>
                  <a:txBody>
                    <a:bodyPr/>
                    <a:lstStyle/>
                    <a:p>
                      <a:pPr algn="ctr" fontAlgn="ctr"/>
                      <a:r>
                        <a:rPr lang="es-EC" sz="1000" b="1" u="none" strike="noStrike" noProof="0">
                          <a:effectLst/>
                        </a:rPr>
                        <a:t>Sentido Y</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noProof="0">
                          <a:effectLst/>
                        </a:rPr>
                        <a:t>1,16%</a:t>
                      </a:r>
                      <a:endParaRPr lang="es-EC" sz="1000" b="0" i="0" u="none" strike="noStrike" noProof="0" dirty="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noProof="0" dirty="0">
                          <a:effectLst/>
                        </a:rPr>
                        <a:t>0,89%</a:t>
                      </a:r>
                      <a:endParaRPr lang="es-EC" sz="1000" b="0" i="0" u="none" strike="noStrike" noProof="0"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12988664"/>
                  </a:ext>
                </a:extLst>
              </a:tr>
            </a:tbl>
          </a:graphicData>
        </a:graphic>
      </p:graphicFrame>
      <p:pic>
        <p:nvPicPr>
          <p:cNvPr id="21" name="Imagen 20">
            <a:extLst>
              <a:ext uri="{FF2B5EF4-FFF2-40B4-BE49-F238E27FC236}">
                <a16:creationId xmlns:a16="http://schemas.microsoft.com/office/drawing/2014/main" id="{6A8ABC32-75C0-466D-9EDE-B39350B542B4}"/>
              </a:ext>
            </a:extLst>
          </p:cNvPr>
          <p:cNvPicPr/>
          <p:nvPr/>
        </p:nvPicPr>
        <p:blipFill rotWithShape="1">
          <a:blip r:embed="rId3"/>
          <a:srcRect l="-1" r="669"/>
          <a:stretch/>
        </p:blipFill>
        <p:spPr bwMode="auto">
          <a:xfrm>
            <a:off x="500257" y="664189"/>
            <a:ext cx="2739017" cy="2524816"/>
          </a:xfrm>
          <a:prstGeom prst="rect">
            <a:avLst/>
          </a:prstGeom>
          <a:ln>
            <a:noFill/>
          </a:ln>
          <a:extLst>
            <a:ext uri="{53640926-AAD7-44D8-BBD7-CCE9431645EC}">
              <a14:shadowObscured xmlns:a14="http://schemas.microsoft.com/office/drawing/2010/main"/>
            </a:ext>
          </a:extLst>
        </p:spPr>
      </p:pic>
      <p:pic>
        <p:nvPicPr>
          <p:cNvPr id="22" name="Imagen 21">
            <a:extLst>
              <a:ext uri="{FF2B5EF4-FFF2-40B4-BE49-F238E27FC236}">
                <a16:creationId xmlns:a16="http://schemas.microsoft.com/office/drawing/2014/main" id="{D032A9D0-436C-422D-9B9B-FB3C9340A36B}"/>
              </a:ext>
            </a:extLst>
          </p:cNvPr>
          <p:cNvPicPr/>
          <p:nvPr/>
        </p:nvPicPr>
        <p:blipFill>
          <a:blip r:embed="rId4"/>
          <a:stretch>
            <a:fillRect/>
          </a:stretch>
        </p:blipFill>
        <p:spPr>
          <a:xfrm>
            <a:off x="5904726" y="664189"/>
            <a:ext cx="2739017" cy="2342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Imagen 22">
            <a:extLst>
              <a:ext uri="{FF2B5EF4-FFF2-40B4-BE49-F238E27FC236}">
                <a16:creationId xmlns:a16="http://schemas.microsoft.com/office/drawing/2014/main" id="{E4596AEB-1C73-4D42-AAB2-0D732D109CD2}"/>
              </a:ext>
            </a:extLst>
          </p:cNvPr>
          <p:cNvPicPr/>
          <p:nvPr/>
        </p:nvPicPr>
        <p:blipFill>
          <a:blip r:embed="rId5"/>
          <a:stretch>
            <a:fillRect/>
          </a:stretch>
        </p:blipFill>
        <p:spPr>
          <a:xfrm>
            <a:off x="500256" y="3799540"/>
            <a:ext cx="2739017" cy="2394271"/>
          </a:xfrm>
          <a:prstGeom prst="rect">
            <a:avLst/>
          </a:prstGeom>
        </p:spPr>
      </p:pic>
      <p:pic>
        <p:nvPicPr>
          <p:cNvPr id="24" name="Imagen 23">
            <a:extLst>
              <a:ext uri="{FF2B5EF4-FFF2-40B4-BE49-F238E27FC236}">
                <a16:creationId xmlns:a16="http://schemas.microsoft.com/office/drawing/2014/main" id="{D522A99D-00EA-4AFB-BDE8-475E397D53F7}"/>
              </a:ext>
            </a:extLst>
          </p:cNvPr>
          <p:cNvPicPr/>
          <p:nvPr/>
        </p:nvPicPr>
        <p:blipFill>
          <a:blip r:embed="rId6"/>
          <a:stretch>
            <a:fillRect/>
          </a:stretch>
        </p:blipFill>
        <p:spPr>
          <a:xfrm>
            <a:off x="5904726" y="3828335"/>
            <a:ext cx="2739017" cy="2121616"/>
          </a:xfrm>
          <a:prstGeom prst="rect">
            <a:avLst/>
          </a:prstGeom>
        </p:spPr>
      </p:pic>
      <p:sp>
        <p:nvSpPr>
          <p:cNvPr id="19" name="Rectángulo 18">
            <a:extLst>
              <a:ext uri="{FF2B5EF4-FFF2-40B4-BE49-F238E27FC236}">
                <a16:creationId xmlns:a16="http://schemas.microsoft.com/office/drawing/2014/main" id="{1FBFDB75-594D-474A-BB30-703E3344DA69}"/>
              </a:ext>
            </a:extLst>
          </p:cNvPr>
          <p:cNvSpPr/>
          <p:nvPr/>
        </p:nvSpPr>
        <p:spPr>
          <a:xfrm>
            <a:off x="5796136" y="116632"/>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a</a:t>
            </a:r>
            <a:r>
              <a:rPr lang="en-001" b="1" dirty="0"/>
              <a:t>porticado</a:t>
            </a:r>
            <a:r>
              <a:rPr lang="es-EC" b="1" dirty="0"/>
              <a:t> con viga banda</a:t>
            </a:r>
            <a:endParaRPr lang="en-US" b="1" dirty="0"/>
          </a:p>
        </p:txBody>
      </p:sp>
      <p:pic>
        <p:nvPicPr>
          <p:cNvPr id="20" name="Imagen 19">
            <a:extLst>
              <a:ext uri="{FF2B5EF4-FFF2-40B4-BE49-F238E27FC236}">
                <a16:creationId xmlns:a16="http://schemas.microsoft.com/office/drawing/2014/main" id="{0CAF1829-1859-43CC-9CBF-E3B0FCE5E8EA}"/>
              </a:ext>
            </a:extLst>
          </p:cNvPr>
          <p:cNvPicPr>
            <a:picLocks noChangeAspect="1"/>
          </p:cNvPicPr>
          <p:nvPr/>
        </p:nvPicPr>
        <p:blipFill>
          <a:blip r:embed="rId7"/>
          <a:stretch>
            <a:fillRect/>
          </a:stretch>
        </p:blipFill>
        <p:spPr>
          <a:xfrm>
            <a:off x="6716889" y="6016363"/>
            <a:ext cx="2345922" cy="656360"/>
          </a:xfrm>
          <a:prstGeom prst="rect">
            <a:avLst/>
          </a:prstGeom>
        </p:spPr>
      </p:pic>
    </p:spTree>
    <p:extLst>
      <p:ext uri="{BB962C8B-B14F-4D97-AF65-F5344CB8AC3E}">
        <p14:creationId xmlns:p14="http://schemas.microsoft.com/office/powerpoint/2010/main" val="1914131839"/>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a:t>
            </a:r>
            <a:r>
              <a:rPr lang="es-ES" b="1" u="sng"/>
              <a:t>. MODELAMIENTO </a:t>
            </a:r>
            <a:endParaRPr lang="en-US" b="1" u="sng"/>
          </a:p>
        </p:txBody>
      </p:sp>
      <p:sp>
        <p:nvSpPr>
          <p:cNvPr id="8" name="Rectángulo 7">
            <a:extLst>
              <a:ext uri="{FF2B5EF4-FFF2-40B4-BE49-F238E27FC236}">
                <a16:creationId xmlns:a16="http://schemas.microsoft.com/office/drawing/2014/main" id="{9ECD604C-E296-4A5B-9A44-443DF2B3092E}"/>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17</a:t>
            </a:r>
            <a:endParaRPr lang="en-US" b="1" u="sng"/>
          </a:p>
        </p:txBody>
      </p:sp>
      <p:sp>
        <p:nvSpPr>
          <p:cNvPr id="21" name="CuadroTexto 20">
            <a:extLst>
              <a:ext uri="{FF2B5EF4-FFF2-40B4-BE49-F238E27FC236}">
                <a16:creationId xmlns:a16="http://schemas.microsoft.com/office/drawing/2014/main" id="{4E940C98-EC92-4486-BF69-6AE60F542427}"/>
              </a:ext>
            </a:extLst>
          </p:cNvPr>
          <p:cNvSpPr txBox="1"/>
          <p:nvPr/>
        </p:nvSpPr>
        <p:spPr>
          <a:xfrm>
            <a:off x="1633004" y="1297546"/>
            <a:ext cx="1900236" cy="646331"/>
          </a:xfrm>
          <a:prstGeom prst="rect">
            <a:avLst/>
          </a:prstGeom>
          <a:noFill/>
        </p:spPr>
        <p:txBody>
          <a:bodyPr wrap="square">
            <a:spAutoFit/>
          </a:bodyPr>
          <a:lstStyle/>
          <a:p>
            <a:pPr algn="ctr"/>
            <a:r>
              <a:rPr lang="es-EC" b="1" dirty="0"/>
              <a:t>Estructura Regular</a:t>
            </a:r>
          </a:p>
        </p:txBody>
      </p:sp>
      <p:sp>
        <p:nvSpPr>
          <p:cNvPr id="22" name="CuadroTexto 21">
            <a:extLst>
              <a:ext uri="{FF2B5EF4-FFF2-40B4-BE49-F238E27FC236}">
                <a16:creationId xmlns:a16="http://schemas.microsoft.com/office/drawing/2014/main" id="{E4A342FB-B5DE-4263-B391-DD9BD721DA75}"/>
              </a:ext>
            </a:extLst>
          </p:cNvPr>
          <p:cNvSpPr txBox="1"/>
          <p:nvPr/>
        </p:nvSpPr>
        <p:spPr>
          <a:xfrm>
            <a:off x="5782470" y="1297546"/>
            <a:ext cx="1900236" cy="646331"/>
          </a:xfrm>
          <a:prstGeom prst="rect">
            <a:avLst/>
          </a:prstGeom>
          <a:noFill/>
        </p:spPr>
        <p:txBody>
          <a:bodyPr wrap="square">
            <a:spAutoFit/>
          </a:bodyPr>
          <a:lstStyle/>
          <a:p>
            <a:pPr algn="ctr"/>
            <a:r>
              <a:rPr lang="es-EC" b="1" dirty="0"/>
              <a:t>Estructura Irregular</a:t>
            </a:r>
          </a:p>
        </p:txBody>
      </p:sp>
      <p:pic>
        <p:nvPicPr>
          <p:cNvPr id="11" name="Imagen 10">
            <a:extLst>
              <a:ext uri="{FF2B5EF4-FFF2-40B4-BE49-F238E27FC236}">
                <a16:creationId xmlns:a16="http://schemas.microsoft.com/office/drawing/2014/main" id="{4BE10231-F0E1-4B0D-A49B-3022F8E27AEC}"/>
              </a:ext>
            </a:extLst>
          </p:cNvPr>
          <p:cNvPicPr/>
          <p:nvPr/>
        </p:nvPicPr>
        <p:blipFill>
          <a:blip r:embed="rId3"/>
          <a:stretch>
            <a:fillRect/>
          </a:stretch>
        </p:blipFill>
        <p:spPr>
          <a:xfrm>
            <a:off x="560442" y="2240976"/>
            <a:ext cx="4321175" cy="2769998"/>
          </a:xfrm>
          <a:prstGeom prst="rect">
            <a:avLst/>
          </a:prstGeom>
        </p:spPr>
      </p:pic>
      <p:sp>
        <p:nvSpPr>
          <p:cNvPr id="13" name="Rectángulo 12">
            <a:extLst>
              <a:ext uri="{FF2B5EF4-FFF2-40B4-BE49-F238E27FC236}">
                <a16:creationId xmlns:a16="http://schemas.microsoft.com/office/drawing/2014/main" id="{CE5B215F-FBAB-4CBE-9A26-A23F0A0AE59C}"/>
              </a:ext>
            </a:extLst>
          </p:cNvPr>
          <p:cNvSpPr/>
          <p:nvPr/>
        </p:nvSpPr>
        <p:spPr>
          <a:xfrm>
            <a:off x="5796136" y="116632"/>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a</a:t>
            </a:r>
            <a:r>
              <a:rPr lang="en-001" b="1" dirty="0"/>
              <a:t>porticado</a:t>
            </a:r>
            <a:r>
              <a:rPr lang="es-EC" b="1" dirty="0"/>
              <a:t> con viga banda</a:t>
            </a:r>
            <a:endParaRPr lang="en-US" b="1" dirty="0"/>
          </a:p>
        </p:txBody>
      </p:sp>
      <p:pic>
        <p:nvPicPr>
          <p:cNvPr id="10" name="Imagen 9">
            <a:extLst>
              <a:ext uri="{FF2B5EF4-FFF2-40B4-BE49-F238E27FC236}">
                <a16:creationId xmlns:a16="http://schemas.microsoft.com/office/drawing/2014/main" id="{5A34ED13-D56E-47B1-B80D-89CBFA389497}"/>
              </a:ext>
            </a:extLst>
          </p:cNvPr>
          <p:cNvPicPr>
            <a:picLocks noChangeAspect="1"/>
          </p:cNvPicPr>
          <p:nvPr/>
        </p:nvPicPr>
        <p:blipFill>
          <a:blip r:embed="rId4"/>
          <a:stretch>
            <a:fillRect/>
          </a:stretch>
        </p:blipFill>
        <p:spPr>
          <a:xfrm>
            <a:off x="6716889" y="6016363"/>
            <a:ext cx="2345922" cy="656360"/>
          </a:xfrm>
          <a:prstGeom prst="rect">
            <a:avLst/>
          </a:prstGeom>
        </p:spPr>
      </p:pic>
      <p:pic>
        <p:nvPicPr>
          <p:cNvPr id="3" name="Imagen 2">
            <a:extLst>
              <a:ext uri="{FF2B5EF4-FFF2-40B4-BE49-F238E27FC236}">
                <a16:creationId xmlns:a16="http://schemas.microsoft.com/office/drawing/2014/main" id="{07E4B881-D46F-446B-B32B-C1E765F35C88}"/>
              </a:ext>
            </a:extLst>
          </p:cNvPr>
          <p:cNvPicPr>
            <a:picLocks noChangeAspect="1"/>
          </p:cNvPicPr>
          <p:nvPr/>
        </p:nvPicPr>
        <p:blipFill>
          <a:blip r:embed="rId5"/>
          <a:stretch>
            <a:fillRect/>
          </a:stretch>
        </p:blipFill>
        <p:spPr>
          <a:xfrm>
            <a:off x="4695098" y="2337827"/>
            <a:ext cx="4448902" cy="2576297"/>
          </a:xfrm>
          <a:prstGeom prst="rect">
            <a:avLst/>
          </a:prstGeom>
        </p:spPr>
      </p:pic>
    </p:spTree>
    <p:extLst>
      <p:ext uri="{BB962C8B-B14F-4D97-AF65-F5344CB8AC3E}">
        <p14:creationId xmlns:p14="http://schemas.microsoft.com/office/powerpoint/2010/main" val="1796375076"/>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a:t>
            </a:r>
            <a:r>
              <a:rPr lang="en-001" b="1" u="sng" dirty="0"/>
              <a:t>DISEÑO ESTRUCTURAL </a:t>
            </a:r>
            <a:endParaRPr lang="en-US" b="1" u="sng" dirty="0"/>
          </a:p>
        </p:txBody>
      </p:sp>
      <p:sp>
        <p:nvSpPr>
          <p:cNvPr id="4" name="Rectángulo 3">
            <a:extLst>
              <a:ext uri="{FF2B5EF4-FFF2-40B4-BE49-F238E27FC236}">
                <a16:creationId xmlns:a16="http://schemas.microsoft.com/office/drawing/2014/main" id="{0482E106-790A-4B19-8F4E-CA84C5AC76B0}"/>
              </a:ext>
            </a:extLst>
          </p:cNvPr>
          <p:cNvSpPr/>
          <p:nvPr/>
        </p:nvSpPr>
        <p:spPr>
          <a:xfrm>
            <a:off x="513889" y="2271894"/>
            <a:ext cx="8116222" cy="161348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sz="6600" b="1" u="sng" dirty="0"/>
              <a:t>DISEÑO ESTRUCTURAL</a:t>
            </a:r>
            <a:endParaRPr lang="en-US" sz="6600" b="1" dirty="0"/>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18</a:t>
            </a:r>
            <a:endParaRPr lang="en-US" b="1" u="sng"/>
          </a:p>
        </p:txBody>
      </p:sp>
      <p:sp>
        <p:nvSpPr>
          <p:cNvPr id="8" name="Rectángulo 7">
            <a:extLst>
              <a:ext uri="{FF2B5EF4-FFF2-40B4-BE49-F238E27FC236}">
                <a16:creationId xmlns:a16="http://schemas.microsoft.com/office/drawing/2014/main" id="{3ECB7502-49D6-426E-9185-5F5B1CB6AC4C}"/>
              </a:ext>
            </a:extLst>
          </p:cNvPr>
          <p:cNvSpPr/>
          <p:nvPr/>
        </p:nvSpPr>
        <p:spPr>
          <a:xfrm>
            <a:off x="5796136" y="116632"/>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a</a:t>
            </a:r>
            <a:r>
              <a:rPr lang="en-001" b="1" dirty="0"/>
              <a:t>porticado</a:t>
            </a:r>
            <a:r>
              <a:rPr lang="es-EC" b="1" dirty="0"/>
              <a:t> con viga banda</a:t>
            </a:r>
            <a:endParaRPr lang="en-US" b="1" dirty="0"/>
          </a:p>
        </p:txBody>
      </p:sp>
      <p:pic>
        <p:nvPicPr>
          <p:cNvPr id="7" name="Imagen 6">
            <a:extLst>
              <a:ext uri="{FF2B5EF4-FFF2-40B4-BE49-F238E27FC236}">
                <a16:creationId xmlns:a16="http://schemas.microsoft.com/office/drawing/2014/main" id="{2B5BE53B-BC73-4220-AD19-9AFF2553C490}"/>
              </a:ext>
            </a:extLst>
          </p:cNvPr>
          <p:cNvPicPr>
            <a:picLocks noChangeAspect="1"/>
          </p:cNvPicPr>
          <p:nvPr/>
        </p:nvPicPr>
        <p:blipFill>
          <a:blip r:embed="rId3"/>
          <a:stretch>
            <a:fillRect/>
          </a:stretch>
        </p:blipFill>
        <p:spPr>
          <a:xfrm>
            <a:off x="6716889" y="6016363"/>
            <a:ext cx="2345922" cy="656360"/>
          </a:xfrm>
          <a:prstGeom prst="rect">
            <a:avLst/>
          </a:prstGeom>
        </p:spPr>
      </p:pic>
    </p:spTree>
    <p:extLst>
      <p:ext uri="{BB962C8B-B14F-4D97-AF65-F5344CB8AC3E}">
        <p14:creationId xmlns:p14="http://schemas.microsoft.com/office/powerpoint/2010/main" val="4065116972"/>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a:t>
            </a:r>
            <a:r>
              <a:rPr lang="es-ES" b="1" u="sng"/>
              <a:t>. </a:t>
            </a:r>
            <a:r>
              <a:rPr lang="en-001" b="1" u="sng"/>
              <a:t>DISEÑO ESTRUCTURAL </a:t>
            </a:r>
            <a:endParaRPr lang="en-US" b="1" u="sng"/>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19</a:t>
            </a:r>
            <a:endParaRPr lang="en-US" b="1" u="sng"/>
          </a:p>
        </p:txBody>
      </p:sp>
      <p:sp>
        <p:nvSpPr>
          <p:cNvPr id="7" name="Rectángulo 6">
            <a:extLst>
              <a:ext uri="{FF2B5EF4-FFF2-40B4-BE49-F238E27FC236}">
                <a16:creationId xmlns:a16="http://schemas.microsoft.com/office/drawing/2014/main" id="{62D4A7CB-9AEB-4C69-8C8B-5770CF2105C9}"/>
              </a:ext>
            </a:extLst>
          </p:cNvPr>
          <p:cNvSpPr/>
          <p:nvPr/>
        </p:nvSpPr>
        <p:spPr>
          <a:xfrm>
            <a:off x="-25132" y="620688"/>
            <a:ext cx="551343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1. Losa Alivianada Bidireccional h=2</a:t>
            </a:r>
            <a:r>
              <a:rPr lang="es-ES" b="1" dirty="0"/>
              <a:t>5</a:t>
            </a:r>
            <a:r>
              <a:rPr lang="en-001" b="1" dirty="0"/>
              <a:t>cm </a:t>
            </a:r>
            <a:endParaRPr lang="en-US" b="1" dirty="0"/>
          </a:p>
        </p:txBody>
      </p:sp>
      <p:sp>
        <p:nvSpPr>
          <p:cNvPr id="11" name="CuadroTexto 10">
            <a:extLst>
              <a:ext uri="{FF2B5EF4-FFF2-40B4-BE49-F238E27FC236}">
                <a16:creationId xmlns:a16="http://schemas.microsoft.com/office/drawing/2014/main" id="{8348871B-AAC4-40A1-97E7-3B39860F6238}"/>
              </a:ext>
            </a:extLst>
          </p:cNvPr>
          <p:cNvSpPr txBox="1"/>
          <p:nvPr/>
        </p:nvSpPr>
        <p:spPr>
          <a:xfrm>
            <a:off x="689771" y="1081727"/>
            <a:ext cx="1843774" cy="307777"/>
          </a:xfrm>
          <a:prstGeom prst="rect">
            <a:avLst/>
          </a:prstGeom>
          <a:noFill/>
        </p:spPr>
        <p:txBody>
          <a:bodyPr wrap="none" rtlCol="0">
            <a:spAutoFit/>
          </a:bodyPr>
          <a:lstStyle/>
          <a:p>
            <a:pPr marL="285750" indent="-285750">
              <a:buFont typeface="Arial" panose="020B0604020202020204" pitchFamily="34" charset="0"/>
              <a:buChar char="•"/>
            </a:pPr>
            <a:r>
              <a:rPr lang="en-001" sz="1400" b="1"/>
              <a:t>Diseño a flexión</a:t>
            </a:r>
            <a:endParaRPr lang="en-US" sz="1400" b="1"/>
          </a:p>
        </p:txBody>
      </p:sp>
      <mc:AlternateContent xmlns:mc="http://schemas.openxmlformats.org/markup-compatibility/2006" xmlns:a14="http://schemas.microsoft.com/office/drawing/2010/main">
        <mc:Choice Requires="a14">
          <p:sp>
            <p:nvSpPr>
              <p:cNvPr id="15" name="Rectángulo 14">
                <a:extLst>
                  <a:ext uri="{FF2B5EF4-FFF2-40B4-BE49-F238E27FC236}">
                    <a16:creationId xmlns:a16="http://schemas.microsoft.com/office/drawing/2014/main" id="{87B9C426-15E3-460D-B70A-990857B2EFF2}"/>
                  </a:ext>
                </a:extLst>
              </p:cNvPr>
              <p:cNvSpPr/>
              <p:nvPr/>
            </p:nvSpPr>
            <p:spPr>
              <a:xfrm>
                <a:off x="3263184" y="1387759"/>
                <a:ext cx="1150058" cy="4651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rPr>
                        <m:t>𝑓</m:t>
                      </m:r>
                      <m:sSub>
                        <m:sSubPr>
                          <m:ctrlPr>
                            <a:rPr lang="en-US" sz="1200" i="1">
                              <a:latin typeface="Cambria Math" panose="02040503050406030204" pitchFamily="18" charset="0"/>
                            </a:rPr>
                          </m:ctrlPr>
                        </m:sSubPr>
                        <m:e>
                          <m:r>
                            <a:rPr lang="en-US" sz="1200" i="1">
                              <a:latin typeface="Cambria Math" panose="02040503050406030204" pitchFamily="18" charset="0"/>
                            </a:rPr>
                            <m:t>𝑑</m:t>
                          </m:r>
                        </m:e>
                        <m:sub>
                          <m:r>
                            <a:rPr lang="en-US" sz="1200" i="1">
                              <a:latin typeface="Cambria Math" panose="02040503050406030204" pitchFamily="18" charset="0"/>
                            </a:rPr>
                            <m:t>𝑠</m:t>
                          </m:r>
                        </m:sub>
                      </m:sSub>
                      <m:r>
                        <a:rPr lang="en-US" sz="1200" i="0">
                          <a:latin typeface="Cambria Math" panose="02040503050406030204" pitchFamily="18" charset="0"/>
                        </a:rPr>
                        <m:t>=</m:t>
                      </m:r>
                      <m:f>
                        <m:fPr>
                          <m:ctrlPr>
                            <a:rPr lang="en-US" sz="1200" i="1">
                              <a:latin typeface="Cambria Math" panose="02040503050406030204" pitchFamily="18" charset="0"/>
                            </a:rPr>
                          </m:ctrlPr>
                        </m:fPr>
                        <m:num>
                          <m:sSup>
                            <m:sSupPr>
                              <m:ctrlPr>
                                <a:rPr lang="en-US" sz="1200" i="1">
                                  <a:latin typeface="Cambria Math" panose="02040503050406030204" pitchFamily="18" charset="0"/>
                                </a:rPr>
                              </m:ctrlPr>
                            </m:sSupPr>
                            <m:e>
                              <m:r>
                                <a:rPr lang="en-US" sz="1200" i="1">
                                  <a:latin typeface="Cambria Math" panose="02040503050406030204" pitchFamily="18" charset="0"/>
                                </a:rPr>
                                <m:t>𝐿</m:t>
                              </m:r>
                            </m:e>
                            <m:sup>
                              <m:r>
                                <a:rPr lang="en-US" sz="1200" i="0">
                                  <a:latin typeface="Cambria Math" panose="02040503050406030204" pitchFamily="18" charset="0"/>
                                </a:rPr>
                                <m:t>4</m:t>
                              </m:r>
                            </m:sup>
                          </m:sSup>
                        </m:num>
                        <m:den>
                          <m:sSup>
                            <m:sSupPr>
                              <m:ctrlPr>
                                <a:rPr lang="en-US" sz="1200" i="1">
                                  <a:latin typeface="Cambria Math" panose="02040503050406030204" pitchFamily="18" charset="0"/>
                                </a:rPr>
                              </m:ctrlPr>
                            </m:sSupPr>
                            <m:e>
                              <m:r>
                                <a:rPr lang="en-US" sz="1200" i="1">
                                  <a:latin typeface="Cambria Math" panose="02040503050406030204" pitchFamily="18" charset="0"/>
                                </a:rPr>
                                <m:t>𝑠</m:t>
                              </m:r>
                            </m:e>
                            <m:sup>
                              <m:r>
                                <a:rPr lang="en-US" sz="1200" i="0">
                                  <a:latin typeface="Cambria Math" panose="02040503050406030204" pitchFamily="18" charset="0"/>
                                </a:rPr>
                                <m:t>4</m:t>
                              </m:r>
                            </m:sup>
                          </m:sSup>
                          <m:r>
                            <a:rPr lang="en-US" sz="1200" i="0">
                              <a:latin typeface="Cambria Math" panose="02040503050406030204" pitchFamily="18" charset="0"/>
                            </a:rPr>
                            <m:t>+</m:t>
                          </m:r>
                          <m:sSup>
                            <m:sSupPr>
                              <m:ctrlPr>
                                <a:rPr lang="en-US" sz="1200" i="1">
                                  <a:latin typeface="Cambria Math" panose="02040503050406030204" pitchFamily="18" charset="0"/>
                                </a:rPr>
                              </m:ctrlPr>
                            </m:sSupPr>
                            <m:e>
                              <m:r>
                                <a:rPr lang="en-US" sz="1200" i="1">
                                  <a:latin typeface="Cambria Math" panose="02040503050406030204" pitchFamily="18" charset="0"/>
                                </a:rPr>
                                <m:t>𝐿</m:t>
                              </m:r>
                            </m:e>
                            <m:sup>
                              <m:r>
                                <a:rPr lang="en-US" sz="1200" i="0">
                                  <a:latin typeface="Cambria Math" panose="02040503050406030204" pitchFamily="18" charset="0"/>
                                </a:rPr>
                                <m:t>4</m:t>
                              </m:r>
                            </m:sup>
                          </m:sSup>
                        </m:den>
                      </m:f>
                    </m:oMath>
                  </m:oMathPara>
                </a14:m>
                <a:endParaRPr lang="en-US" sz="1000" dirty="0"/>
              </a:p>
            </p:txBody>
          </p:sp>
        </mc:Choice>
        <mc:Fallback xmlns="">
          <p:sp>
            <p:nvSpPr>
              <p:cNvPr id="15" name="Rectángulo 14">
                <a:extLst>
                  <a:ext uri="{FF2B5EF4-FFF2-40B4-BE49-F238E27FC236}">
                    <a16:creationId xmlns:a16="http://schemas.microsoft.com/office/drawing/2014/main" id="{87B9C426-15E3-460D-B70A-990857B2EFF2}"/>
                  </a:ext>
                </a:extLst>
              </p:cNvPr>
              <p:cNvSpPr>
                <a:spLocks noRot="1" noChangeAspect="1" noMove="1" noResize="1" noEditPoints="1" noAdjustHandles="1" noChangeArrowheads="1" noChangeShapeType="1" noTextEdit="1"/>
              </p:cNvSpPr>
              <p:nvPr/>
            </p:nvSpPr>
            <p:spPr>
              <a:xfrm>
                <a:off x="3263184" y="1387759"/>
                <a:ext cx="1150058" cy="465192"/>
              </a:xfrm>
              <a:prstGeom prst="rect">
                <a:avLst/>
              </a:prstGeom>
              <a:blipFill>
                <a:blip r:embed="rId3"/>
                <a:stretch>
                  <a:fillRect b="-131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6" name="Rectángulo 15">
                <a:extLst>
                  <a:ext uri="{FF2B5EF4-FFF2-40B4-BE49-F238E27FC236}">
                    <a16:creationId xmlns:a16="http://schemas.microsoft.com/office/drawing/2014/main" id="{47E9C2C7-7AD7-47AC-9926-95D32BF99129}"/>
                  </a:ext>
                </a:extLst>
              </p:cNvPr>
              <p:cNvSpPr/>
              <p:nvPr/>
            </p:nvSpPr>
            <p:spPr>
              <a:xfrm>
                <a:off x="4564293" y="1387759"/>
                <a:ext cx="1157176" cy="4651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rPr>
                        <m:t>𝑓</m:t>
                      </m:r>
                      <m:sSub>
                        <m:sSubPr>
                          <m:ctrlPr>
                            <a:rPr lang="en-US" sz="1200" i="1">
                              <a:latin typeface="Cambria Math" panose="02040503050406030204" pitchFamily="18" charset="0"/>
                            </a:rPr>
                          </m:ctrlPr>
                        </m:sSubPr>
                        <m:e>
                          <m:r>
                            <a:rPr lang="en-US" sz="1200" i="1">
                              <a:latin typeface="Cambria Math" panose="02040503050406030204" pitchFamily="18" charset="0"/>
                            </a:rPr>
                            <m:t>𝑑</m:t>
                          </m:r>
                        </m:e>
                        <m:sub>
                          <m:r>
                            <a:rPr lang="en-US" sz="1200" i="1">
                              <a:latin typeface="Cambria Math" panose="02040503050406030204" pitchFamily="18" charset="0"/>
                            </a:rPr>
                            <m:t>𝐿</m:t>
                          </m:r>
                        </m:sub>
                      </m:sSub>
                      <m:r>
                        <a:rPr lang="en-US" sz="1200" i="0">
                          <a:latin typeface="Cambria Math" panose="02040503050406030204" pitchFamily="18" charset="0"/>
                        </a:rPr>
                        <m:t>=</m:t>
                      </m:r>
                      <m:f>
                        <m:fPr>
                          <m:ctrlPr>
                            <a:rPr lang="en-US" sz="1200" i="1">
                              <a:latin typeface="Cambria Math" panose="02040503050406030204" pitchFamily="18" charset="0"/>
                            </a:rPr>
                          </m:ctrlPr>
                        </m:fPr>
                        <m:num>
                          <m:sSup>
                            <m:sSupPr>
                              <m:ctrlPr>
                                <a:rPr lang="en-US" sz="1200" i="1">
                                  <a:latin typeface="Cambria Math" panose="02040503050406030204" pitchFamily="18" charset="0"/>
                                </a:rPr>
                              </m:ctrlPr>
                            </m:sSupPr>
                            <m:e>
                              <m:r>
                                <a:rPr lang="en-US" sz="1200" i="1">
                                  <a:latin typeface="Cambria Math" panose="02040503050406030204" pitchFamily="18" charset="0"/>
                                </a:rPr>
                                <m:t>𝑠</m:t>
                              </m:r>
                            </m:e>
                            <m:sup>
                              <m:r>
                                <a:rPr lang="en-US" sz="1200" i="0">
                                  <a:latin typeface="Cambria Math" panose="02040503050406030204" pitchFamily="18" charset="0"/>
                                </a:rPr>
                                <m:t>4</m:t>
                              </m:r>
                            </m:sup>
                          </m:sSup>
                        </m:num>
                        <m:den>
                          <m:sSup>
                            <m:sSupPr>
                              <m:ctrlPr>
                                <a:rPr lang="en-US" sz="1200" i="1">
                                  <a:latin typeface="Cambria Math" panose="02040503050406030204" pitchFamily="18" charset="0"/>
                                </a:rPr>
                              </m:ctrlPr>
                            </m:sSupPr>
                            <m:e>
                              <m:r>
                                <a:rPr lang="en-US" sz="1200" i="1">
                                  <a:latin typeface="Cambria Math" panose="02040503050406030204" pitchFamily="18" charset="0"/>
                                </a:rPr>
                                <m:t>𝑠</m:t>
                              </m:r>
                            </m:e>
                            <m:sup>
                              <m:r>
                                <a:rPr lang="en-US" sz="1200" i="0">
                                  <a:latin typeface="Cambria Math" panose="02040503050406030204" pitchFamily="18" charset="0"/>
                                </a:rPr>
                                <m:t>4</m:t>
                              </m:r>
                            </m:sup>
                          </m:sSup>
                          <m:r>
                            <a:rPr lang="en-US" sz="1200" i="0">
                              <a:latin typeface="Cambria Math" panose="02040503050406030204" pitchFamily="18" charset="0"/>
                            </a:rPr>
                            <m:t>+</m:t>
                          </m:r>
                          <m:sSup>
                            <m:sSupPr>
                              <m:ctrlPr>
                                <a:rPr lang="en-US" sz="1200" i="1">
                                  <a:latin typeface="Cambria Math" panose="02040503050406030204" pitchFamily="18" charset="0"/>
                                </a:rPr>
                              </m:ctrlPr>
                            </m:sSupPr>
                            <m:e>
                              <m:r>
                                <a:rPr lang="en-US" sz="1200" i="1">
                                  <a:latin typeface="Cambria Math" panose="02040503050406030204" pitchFamily="18" charset="0"/>
                                </a:rPr>
                                <m:t>𝐿</m:t>
                              </m:r>
                            </m:e>
                            <m:sup>
                              <m:r>
                                <a:rPr lang="en-US" sz="1200" i="0">
                                  <a:latin typeface="Cambria Math" panose="02040503050406030204" pitchFamily="18" charset="0"/>
                                </a:rPr>
                                <m:t>4</m:t>
                              </m:r>
                            </m:sup>
                          </m:sSup>
                        </m:den>
                      </m:f>
                    </m:oMath>
                  </m:oMathPara>
                </a14:m>
                <a:endParaRPr lang="en-US" sz="1000" dirty="0"/>
              </a:p>
            </p:txBody>
          </p:sp>
        </mc:Choice>
        <mc:Fallback xmlns="">
          <p:sp>
            <p:nvSpPr>
              <p:cNvPr id="16" name="Rectángulo 15">
                <a:extLst>
                  <a:ext uri="{FF2B5EF4-FFF2-40B4-BE49-F238E27FC236}">
                    <a16:creationId xmlns:a16="http://schemas.microsoft.com/office/drawing/2014/main" id="{47E9C2C7-7AD7-47AC-9926-95D32BF99129}"/>
                  </a:ext>
                </a:extLst>
              </p:cNvPr>
              <p:cNvSpPr>
                <a:spLocks noRot="1" noChangeAspect="1" noMove="1" noResize="1" noEditPoints="1" noAdjustHandles="1" noChangeArrowheads="1" noChangeShapeType="1" noTextEdit="1"/>
              </p:cNvSpPr>
              <p:nvPr/>
            </p:nvSpPr>
            <p:spPr>
              <a:xfrm>
                <a:off x="4564293" y="1387759"/>
                <a:ext cx="1157176" cy="465192"/>
              </a:xfrm>
              <a:prstGeom prst="rect">
                <a:avLst/>
              </a:prstGeom>
              <a:blipFill>
                <a:blip r:embed="rId4"/>
                <a:stretch>
                  <a:fillRect b="-1316"/>
                </a:stretch>
              </a:blipFill>
            </p:spPr>
            <p:txBody>
              <a:bodyPr/>
              <a:lstStyle/>
              <a:p>
                <a:r>
                  <a:rPr lang="es-EC">
                    <a:noFill/>
                  </a:rPr>
                  <a:t> </a:t>
                </a:r>
              </a:p>
            </p:txBody>
          </p:sp>
        </mc:Fallback>
      </mc:AlternateContent>
      <p:graphicFrame>
        <p:nvGraphicFramePr>
          <p:cNvPr id="18" name="Tabla 17">
            <a:extLst>
              <a:ext uri="{FF2B5EF4-FFF2-40B4-BE49-F238E27FC236}">
                <a16:creationId xmlns:a16="http://schemas.microsoft.com/office/drawing/2014/main" id="{52F214B8-3199-4559-8BDE-CC5C27CA491B}"/>
              </a:ext>
            </a:extLst>
          </p:cNvPr>
          <p:cNvGraphicFramePr>
            <a:graphicFrameLocks noGrp="1"/>
          </p:cNvGraphicFramePr>
          <p:nvPr/>
        </p:nvGraphicFramePr>
        <p:xfrm>
          <a:off x="5488300" y="5518467"/>
          <a:ext cx="3149600" cy="365760"/>
        </p:xfrm>
        <a:graphic>
          <a:graphicData uri="http://schemas.openxmlformats.org/drawingml/2006/table">
            <a:tbl>
              <a:tblPr>
                <a:tableStyleId>{17292A2E-F333-43FB-9621-5CBBE7FDCDCB}</a:tableStyleId>
              </a:tblPr>
              <a:tblGrid>
                <a:gridCol w="787400">
                  <a:extLst>
                    <a:ext uri="{9D8B030D-6E8A-4147-A177-3AD203B41FA5}">
                      <a16:colId xmlns:a16="http://schemas.microsoft.com/office/drawing/2014/main" val="238647115"/>
                    </a:ext>
                  </a:extLst>
                </a:gridCol>
                <a:gridCol w="787400">
                  <a:extLst>
                    <a:ext uri="{9D8B030D-6E8A-4147-A177-3AD203B41FA5}">
                      <a16:colId xmlns:a16="http://schemas.microsoft.com/office/drawing/2014/main" val="797350080"/>
                    </a:ext>
                  </a:extLst>
                </a:gridCol>
                <a:gridCol w="787400">
                  <a:extLst>
                    <a:ext uri="{9D8B030D-6E8A-4147-A177-3AD203B41FA5}">
                      <a16:colId xmlns:a16="http://schemas.microsoft.com/office/drawing/2014/main" val="2789576796"/>
                    </a:ext>
                  </a:extLst>
                </a:gridCol>
                <a:gridCol w="787400">
                  <a:extLst>
                    <a:ext uri="{9D8B030D-6E8A-4147-A177-3AD203B41FA5}">
                      <a16:colId xmlns:a16="http://schemas.microsoft.com/office/drawing/2014/main" val="3997671171"/>
                    </a:ext>
                  </a:extLst>
                </a:gridCol>
              </a:tblGrid>
              <a:tr h="182880">
                <a:tc>
                  <a:txBody>
                    <a:bodyPr/>
                    <a:lstStyle/>
                    <a:p>
                      <a:pPr algn="ctr" fontAlgn="ctr"/>
                      <a:r>
                        <a:rPr lang="en-US" sz="1100" u="none" strike="noStrike" dirty="0" err="1">
                          <a:effectLst/>
                        </a:rPr>
                        <a:t>Asy</a:t>
                      </a:r>
                      <a:r>
                        <a:rPr lang="en-US" sz="1100" u="none" strike="noStrike" dirty="0">
                          <a:effectLst/>
                        </a:rPr>
                        <a:t>(-)</a:t>
                      </a:r>
                      <a:endParaRPr lang="en-US" sz="11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Asx(-)</a:t>
                      </a:r>
                      <a:endParaRPr lang="en-US" sz="11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Asy(+)</a:t>
                      </a:r>
                      <a:endParaRPr lang="en-US" sz="11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Asx(+)</a:t>
                      </a:r>
                      <a:endParaRPr lang="en-US" sz="1100" b="1"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252017344"/>
                  </a:ext>
                </a:extLst>
              </a:tr>
              <a:tr h="182880">
                <a:tc>
                  <a:txBody>
                    <a:bodyPr/>
                    <a:lstStyle/>
                    <a:p>
                      <a:pPr algn="ctr" fontAlgn="ctr"/>
                      <a:r>
                        <a:rPr lang="es-EC" sz="1100" u="none" strike="noStrike" dirty="0">
                          <a:effectLst/>
                        </a:rPr>
                        <a:t>1 Ø 10 mm</a:t>
                      </a:r>
                      <a:endParaRPr lang="en-US"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C" sz="1100" u="none" strike="noStrike" dirty="0">
                          <a:effectLst/>
                        </a:rPr>
                        <a:t>1 Ø 10 mm</a:t>
                      </a:r>
                      <a:endParaRPr lang="en-US"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C" sz="1100" u="none" strike="noStrike">
                          <a:effectLst/>
                        </a:rPr>
                        <a:t>1 Ø 10 mm</a:t>
                      </a: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s-EC" sz="1100" u="none" strike="noStrike" dirty="0">
                          <a:effectLst/>
                        </a:rPr>
                        <a:t>1 Ø 10 mm</a:t>
                      </a:r>
                      <a:endParaRPr lang="en-US"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75266220"/>
                  </a:ext>
                </a:extLst>
              </a:tr>
            </a:tbl>
          </a:graphicData>
        </a:graphic>
      </p:graphicFrame>
      <p:graphicFrame>
        <p:nvGraphicFramePr>
          <p:cNvPr id="19" name="Tabla 18">
            <a:extLst>
              <a:ext uri="{FF2B5EF4-FFF2-40B4-BE49-F238E27FC236}">
                <a16:creationId xmlns:a16="http://schemas.microsoft.com/office/drawing/2014/main" id="{783BF510-757F-4BD4-BDF9-817EB06E69E7}"/>
              </a:ext>
            </a:extLst>
          </p:cNvPr>
          <p:cNvGraphicFramePr>
            <a:graphicFrameLocks noGrp="1"/>
          </p:cNvGraphicFramePr>
          <p:nvPr/>
        </p:nvGraphicFramePr>
        <p:xfrm>
          <a:off x="1233120" y="5166113"/>
          <a:ext cx="3149600" cy="365760"/>
        </p:xfrm>
        <a:graphic>
          <a:graphicData uri="http://schemas.openxmlformats.org/drawingml/2006/table">
            <a:tbl>
              <a:tblPr>
                <a:tableStyleId>{17292A2E-F333-43FB-9621-5CBBE7FDCDCB}</a:tableStyleId>
              </a:tblPr>
              <a:tblGrid>
                <a:gridCol w="787400">
                  <a:extLst>
                    <a:ext uri="{9D8B030D-6E8A-4147-A177-3AD203B41FA5}">
                      <a16:colId xmlns:a16="http://schemas.microsoft.com/office/drawing/2014/main" val="3550795333"/>
                    </a:ext>
                  </a:extLst>
                </a:gridCol>
                <a:gridCol w="787400">
                  <a:extLst>
                    <a:ext uri="{9D8B030D-6E8A-4147-A177-3AD203B41FA5}">
                      <a16:colId xmlns:a16="http://schemas.microsoft.com/office/drawing/2014/main" val="1395268001"/>
                    </a:ext>
                  </a:extLst>
                </a:gridCol>
                <a:gridCol w="787400">
                  <a:extLst>
                    <a:ext uri="{9D8B030D-6E8A-4147-A177-3AD203B41FA5}">
                      <a16:colId xmlns:a16="http://schemas.microsoft.com/office/drawing/2014/main" val="2809071884"/>
                    </a:ext>
                  </a:extLst>
                </a:gridCol>
                <a:gridCol w="787400">
                  <a:extLst>
                    <a:ext uri="{9D8B030D-6E8A-4147-A177-3AD203B41FA5}">
                      <a16:colId xmlns:a16="http://schemas.microsoft.com/office/drawing/2014/main" val="2490882808"/>
                    </a:ext>
                  </a:extLst>
                </a:gridCol>
              </a:tblGrid>
              <a:tr h="182880">
                <a:tc>
                  <a:txBody>
                    <a:bodyPr/>
                    <a:lstStyle/>
                    <a:p>
                      <a:pPr algn="ctr" fontAlgn="ctr"/>
                      <a:r>
                        <a:rPr lang="en-US" sz="1100" u="none" strike="noStrike">
                          <a:effectLst/>
                        </a:rPr>
                        <a:t>Asy(-)</a:t>
                      </a:r>
                      <a:endParaRPr lang="en-US" sz="11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Asx(-)</a:t>
                      </a:r>
                      <a:endParaRPr lang="en-US" sz="11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dirty="0" err="1">
                          <a:effectLst/>
                        </a:rPr>
                        <a:t>Asy</a:t>
                      </a:r>
                      <a:r>
                        <a:rPr lang="en-US" sz="1100" u="none" strike="noStrike" dirty="0">
                          <a:effectLst/>
                        </a:rPr>
                        <a:t>(+)</a:t>
                      </a:r>
                      <a:endParaRPr lang="en-US" sz="11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1100" u="none" strike="noStrike">
                          <a:effectLst/>
                        </a:rPr>
                        <a:t>Asx(+)</a:t>
                      </a:r>
                      <a:endParaRPr lang="en-US" sz="1100" b="1"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4029606471"/>
                  </a:ext>
                </a:extLst>
              </a:tr>
              <a:tr h="182880">
                <a:tc>
                  <a:txBody>
                    <a:bodyPr/>
                    <a:lstStyle/>
                    <a:p>
                      <a:pPr algn="ctr" fontAlgn="ctr"/>
                      <a:r>
                        <a:rPr lang="es-EC" sz="1100" u="none" strike="noStrike">
                          <a:effectLst/>
                        </a:rPr>
                        <a:t>1 Ø 10 mm</a:t>
                      </a:r>
                      <a:endParaRPr lang="es-EC"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s-EC" sz="1100" u="none" strike="noStrike">
                          <a:effectLst/>
                        </a:rPr>
                        <a:t>1 Ø 10 mm</a:t>
                      </a:r>
                      <a:endParaRPr lang="es-EC"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s-EC" sz="1100" u="none" strike="noStrike">
                          <a:effectLst/>
                        </a:rPr>
                        <a:t>1 Ø 10 mm</a:t>
                      </a:r>
                      <a:endParaRPr lang="es-EC"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s-EC" sz="1100" u="none" strike="noStrike" dirty="0">
                          <a:effectLst/>
                        </a:rPr>
                        <a:t>1 Ø 10 mm</a:t>
                      </a:r>
                      <a:endParaRPr lang="es-EC"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347045320"/>
                  </a:ext>
                </a:extLst>
              </a:tr>
            </a:tbl>
          </a:graphicData>
        </a:graphic>
      </p:graphicFrame>
      <p:pic>
        <p:nvPicPr>
          <p:cNvPr id="9" name="Imagen 8">
            <a:extLst>
              <a:ext uri="{FF2B5EF4-FFF2-40B4-BE49-F238E27FC236}">
                <a16:creationId xmlns:a16="http://schemas.microsoft.com/office/drawing/2014/main" id="{DC2E4FE5-C813-41CA-A89E-83B780CCCFD7}"/>
              </a:ext>
            </a:extLst>
          </p:cNvPr>
          <p:cNvPicPr>
            <a:picLocks noChangeAspect="1"/>
          </p:cNvPicPr>
          <p:nvPr/>
        </p:nvPicPr>
        <p:blipFill>
          <a:blip r:embed="rId5"/>
          <a:stretch>
            <a:fillRect/>
          </a:stretch>
        </p:blipFill>
        <p:spPr>
          <a:xfrm>
            <a:off x="180200" y="2144488"/>
            <a:ext cx="4839669" cy="2888464"/>
          </a:xfrm>
          <a:prstGeom prst="rect">
            <a:avLst/>
          </a:prstGeom>
        </p:spPr>
      </p:pic>
      <p:pic>
        <p:nvPicPr>
          <p:cNvPr id="30" name="Imagen 29">
            <a:extLst>
              <a:ext uri="{FF2B5EF4-FFF2-40B4-BE49-F238E27FC236}">
                <a16:creationId xmlns:a16="http://schemas.microsoft.com/office/drawing/2014/main" id="{74F343A1-D7AE-40D6-ABBB-B92D20E09088}"/>
              </a:ext>
            </a:extLst>
          </p:cNvPr>
          <p:cNvPicPr>
            <a:picLocks noChangeAspect="1"/>
          </p:cNvPicPr>
          <p:nvPr/>
        </p:nvPicPr>
        <p:blipFill>
          <a:blip r:embed="rId6"/>
          <a:stretch>
            <a:fillRect/>
          </a:stretch>
        </p:blipFill>
        <p:spPr>
          <a:xfrm>
            <a:off x="5488300" y="1852951"/>
            <a:ext cx="3573624" cy="3529505"/>
          </a:xfrm>
          <a:prstGeom prst="rect">
            <a:avLst/>
          </a:prstGeom>
        </p:spPr>
      </p:pic>
      <p:sp>
        <p:nvSpPr>
          <p:cNvPr id="14" name="CuadroTexto 13">
            <a:extLst>
              <a:ext uri="{FF2B5EF4-FFF2-40B4-BE49-F238E27FC236}">
                <a16:creationId xmlns:a16="http://schemas.microsoft.com/office/drawing/2014/main" id="{7B4B5AC0-EDFA-4C02-A0D1-F95AAF147928}"/>
              </a:ext>
            </a:extLst>
          </p:cNvPr>
          <p:cNvSpPr txBox="1"/>
          <p:nvPr/>
        </p:nvSpPr>
        <p:spPr>
          <a:xfrm>
            <a:off x="1583427" y="1826661"/>
            <a:ext cx="1900236" cy="369332"/>
          </a:xfrm>
          <a:prstGeom prst="rect">
            <a:avLst/>
          </a:prstGeom>
          <a:noFill/>
        </p:spPr>
        <p:txBody>
          <a:bodyPr wrap="square">
            <a:spAutoFit/>
          </a:bodyPr>
          <a:lstStyle/>
          <a:p>
            <a:pPr algn="ctr"/>
            <a:r>
              <a:rPr lang="es-EC" b="1" dirty="0"/>
              <a:t>Regular</a:t>
            </a:r>
          </a:p>
        </p:txBody>
      </p:sp>
      <p:sp>
        <p:nvSpPr>
          <p:cNvPr id="17" name="CuadroTexto 16">
            <a:extLst>
              <a:ext uri="{FF2B5EF4-FFF2-40B4-BE49-F238E27FC236}">
                <a16:creationId xmlns:a16="http://schemas.microsoft.com/office/drawing/2014/main" id="{1607EB7E-46D8-49F7-820A-B5C9A8BFF3AD}"/>
              </a:ext>
            </a:extLst>
          </p:cNvPr>
          <p:cNvSpPr txBox="1"/>
          <p:nvPr/>
        </p:nvSpPr>
        <p:spPr>
          <a:xfrm>
            <a:off x="6610455" y="1602562"/>
            <a:ext cx="1900236" cy="369332"/>
          </a:xfrm>
          <a:prstGeom prst="rect">
            <a:avLst/>
          </a:prstGeom>
          <a:noFill/>
        </p:spPr>
        <p:txBody>
          <a:bodyPr wrap="square">
            <a:spAutoFit/>
          </a:bodyPr>
          <a:lstStyle/>
          <a:p>
            <a:pPr algn="ctr"/>
            <a:r>
              <a:rPr lang="es-EC" b="1" dirty="0"/>
              <a:t>Irregular</a:t>
            </a:r>
          </a:p>
        </p:txBody>
      </p:sp>
      <p:sp>
        <p:nvSpPr>
          <p:cNvPr id="20" name="Rectángulo 19">
            <a:extLst>
              <a:ext uri="{FF2B5EF4-FFF2-40B4-BE49-F238E27FC236}">
                <a16:creationId xmlns:a16="http://schemas.microsoft.com/office/drawing/2014/main" id="{DEBB82F8-AAE3-48ED-ADC3-27410929708D}"/>
              </a:ext>
            </a:extLst>
          </p:cNvPr>
          <p:cNvSpPr/>
          <p:nvPr/>
        </p:nvSpPr>
        <p:spPr>
          <a:xfrm>
            <a:off x="5796136" y="116632"/>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a</a:t>
            </a:r>
            <a:r>
              <a:rPr lang="en-001" b="1" dirty="0"/>
              <a:t>porticado</a:t>
            </a:r>
            <a:r>
              <a:rPr lang="es-EC" b="1" dirty="0"/>
              <a:t> con viga banda</a:t>
            </a:r>
            <a:endParaRPr lang="en-US" b="1" dirty="0"/>
          </a:p>
        </p:txBody>
      </p:sp>
      <p:pic>
        <p:nvPicPr>
          <p:cNvPr id="21" name="Imagen 20">
            <a:extLst>
              <a:ext uri="{FF2B5EF4-FFF2-40B4-BE49-F238E27FC236}">
                <a16:creationId xmlns:a16="http://schemas.microsoft.com/office/drawing/2014/main" id="{CB19D7FC-5D68-41E4-B74A-C6E40D05BC96}"/>
              </a:ext>
            </a:extLst>
          </p:cNvPr>
          <p:cNvPicPr>
            <a:picLocks noChangeAspect="1"/>
          </p:cNvPicPr>
          <p:nvPr/>
        </p:nvPicPr>
        <p:blipFill>
          <a:blip r:embed="rId7"/>
          <a:stretch>
            <a:fillRect/>
          </a:stretch>
        </p:blipFill>
        <p:spPr>
          <a:xfrm>
            <a:off x="6716889" y="6016363"/>
            <a:ext cx="2345922" cy="656360"/>
          </a:xfrm>
          <a:prstGeom prst="rect">
            <a:avLst/>
          </a:prstGeom>
        </p:spPr>
      </p:pic>
    </p:spTree>
    <p:extLst>
      <p:ext uri="{BB962C8B-B14F-4D97-AF65-F5344CB8AC3E}">
        <p14:creationId xmlns:p14="http://schemas.microsoft.com/office/powerpoint/2010/main" val="3622288642"/>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1FFF4E-67BF-4267-81AA-37F49CE5CB37}"/>
              </a:ext>
            </a:extLst>
          </p:cNvPr>
          <p:cNvSpPr>
            <a:spLocks noGrp="1"/>
          </p:cNvSpPr>
          <p:nvPr>
            <p:ph type="title"/>
          </p:nvPr>
        </p:nvSpPr>
        <p:spPr>
          <a:xfrm>
            <a:off x="4884742" y="717930"/>
            <a:ext cx="2379859" cy="601662"/>
          </a:xfrm>
        </p:spPr>
        <p:txBody>
          <a:bodyPr/>
          <a:lstStyle/>
          <a:p>
            <a:pPr algn="ctr"/>
            <a:r>
              <a:rPr lang="es-EC" sz="2400" i="0" dirty="0">
                <a:solidFill>
                  <a:schemeClr val="tx1"/>
                </a:solidFill>
              </a:rPr>
              <a:t>CONTENIDO</a:t>
            </a:r>
          </a:p>
        </p:txBody>
      </p:sp>
      <p:sp>
        <p:nvSpPr>
          <p:cNvPr id="7" name="CuadroTexto 6">
            <a:extLst>
              <a:ext uri="{FF2B5EF4-FFF2-40B4-BE49-F238E27FC236}">
                <a16:creationId xmlns:a16="http://schemas.microsoft.com/office/drawing/2014/main" id="{0C42112F-943B-47D9-8D28-123565BDA526}"/>
              </a:ext>
            </a:extLst>
          </p:cNvPr>
          <p:cNvSpPr txBox="1"/>
          <p:nvPr/>
        </p:nvSpPr>
        <p:spPr>
          <a:xfrm>
            <a:off x="4534705" y="1407687"/>
            <a:ext cx="4572000" cy="338554"/>
          </a:xfrm>
          <a:prstGeom prst="rect">
            <a:avLst/>
          </a:prstGeom>
          <a:noFill/>
        </p:spPr>
        <p:txBody>
          <a:bodyPr wrap="square">
            <a:spAutoFit/>
          </a:bodyPr>
          <a:lstStyle/>
          <a:p>
            <a:r>
              <a:rPr lang="es-ES" sz="1600" spc="67" dirty="0">
                <a:ln w="13500">
                  <a:solidFill>
                    <a:srgbClr val="1D9A78">
                      <a:shade val="2500"/>
                      <a:alpha val="6500"/>
                    </a:srgbClr>
                  </a:solidFill>
                  <a:prstDash val="solid"/>
                </a:ln>
                <a:effectLst>
                  <a:innerShdw blurRad="50900" dist="38500" dir="13500000">
                    <a:srgbClr val="000000">
                      <a:alpha val="60000"/>
                    </a:srgbClr>
                  </a:innerShdw>
                </a:effectLst>
                <a:latin typeface="+mj-lt"/>
                <a:ea typeface="Batang" panose="02030600000101010101" pitchFamily="18" charset="-127"/>
              </a:rPr>
              <a:t>J</a:t>
            </a:r>
            <a:r>
              <a:rPr lang="en-001" sz="1600" spc="67" dirty="0">
                <a:ln w="13500">
                  <a:solidFill>
                    <a:srgbClr val="1D9A78">
                      <a:shade val="2500"/>
                      <a:alpha val="6500"/>
                    </a:srgbClr>
                  </a:solidFill>
                  <a:prstDash val="solid"/>
                </a:ln>
                <a:effectLst>
                  <a:innerShdw blurRad="50900" dist="38500" dir="13500000">
                    <a:srgbClr val="000000">
                      <a:alpha val="60000"/>
                    </a:srgbClr>
                  </a:innerShdw>
                </a:effectLst>
                <a:latin typeface="+mj-lt"/>
                <a:ea typeface="Batang" panose="02030600000101010101" pitchFamily="18" charset="-127"/>
              </a:rPr>
              <a:t>USTIFICACIÓN E IMPORTANCIA</a:t>
            </a:r>
            <a:endParaRPr lang="es-ES" sz="1600" spc="67" dirty="0">
              <a:ln w="13500">
                <a:solidFill>
                  <a:srgbClr val="1D9A78">
                    <a:shade val="2500"/>
                    <a:alpha val="6500"/>
                  </a:srgbClr>
                </a:solidFill>
                <a:prstDash val="solid"/>
              </a:ln>
              <a:effectLst>
                <a:innerShdw blurRad="50900" dist="38500" dir="13500000">
                  <a:srgbClr val="000000">
                    <a:alpha val="60000"/>
                  </a:srgbClr>
                </a:innerShdw>
              </a:effectLst>
              <a:latin typeface="+mj-lt"/>
              <a:ea typeface="Batang" panose="02030600000101010101" pitchFamily="18" charset="-127"/>
            </a:endParaRPr>
          </a:p>
        </p:txBody>
      </p:sp>
      <p:sp>
        <p:nvSpPr>
          <p:cNvPr id="8" name="Rectángulo 7">
            <a:extLst>
              <a:ext uri="{FF2B5EF4-FFF2-40B4-BE49-F238E27FC236}">
                <a16:creationId xmlns:a16="http://schemas.microsoft.com/office/drawing/2014/main" id="{45FC7173-EEC1-4D98-BED7-6FC32CDD22F0}"/>
              </a:ext>
            </a:extLst>
          </p:cNvPr>
          <p:cNvSpPr/>
          <p:nvPr/>
        </p:nvSpPr>
        <p:spPr>
          <a:xfrm>
            <a:off x="4002819" y="1754958"/>
            <a:ext cx="513830" cy="400110"/>
          </a:xfrm>
          <a:prstGeom prst="rect">
            <a:avLst/>
          </a:prstGeom>
        </p:spPr>
        <p:txBody>
          <a:bodyPr wrap="square">
            <a:spAutoFit/>
          </a:bodyPr>
          <a:lstStyle/>
          <a:p>
            <a:pPr algn="ctr"/>
            <a:r>
              <a:rPr lang="es-ES" sz="2000" b="1" spc="67" dirty="0">
                <a:ln w="13500">
                  <a:solidFill>
                    <a:srgbClr val="FFC000">
                      <a:alpha val="6500"/>
                    </a:srgbClr>
                  </a:solidFill>
                  <a:prstDash val="solid"/>
                </a:ln>
                <a:solidFill>
                  <a:srgbClr val="0070C0"/>
                </a:solidFill>
                <a:effectLst>
                  <a:innerShdw blurRad="50900" dist="38500" dir="13500000">
                    <a:srgbClr val="000000">
                      <a:alpha val="60000"/>
                    </a:srgbClr>
                  </a:innerShdw>
                </a:effectLst>
                <a:latin typeface="+mj-lt"/>
                <a:ea typeface="Batang" panose="02030600000101010101" pitchFamily="18" charset="-127"/>
                <a:cs typeface="Times New Roman" panose="02020603050405020304" pitchFamily="18" charset="0"/>
              </a:rPr>
              <a:t>02</a:t>
            </a:r>
          </a:p>
        </p:txBody>
      </p:sp>
      <p:sp>
        <p:nvSpPr>
          <p:cNvPr id="13" name="CuadroTexto 12">
            <a:extLst>
              <a:ext uri="{FF2B5EF4-FFF2-40B4-BE49-F238E27FC236}">
                <a16:creationId xmlns:a16="http://schemas.microsoft.com/office/drawing/2014/main" id="{ADCBF07A-CAB7-4F95-9805-51A210F832E9}"/>
              </a:ext>
            </a:extLst>
          </p:cNvPr>
          <p:cNvSpPr txBox="1"/>
          <p:nvPr/>
        </p:nvSpPr>
        <p:spPr>
          <a:xfrm>
            <a:off x="4555119" y="1784977"/>
            <a:ext cx="4572000" cy="338554"/>
          </a:xfrm>
          <a:prstGeom prst="rect">
            <a:avLst/>
          </a:prstGeom>
          <a:noFill/>
        </p:spPr>
        <p:txBody>
          <a:bodyPr wrap="square">
            <a:spAutoFit/>
          </a:bodyPr>
          <a:lstStyle/>
          <a:p>
            <a:r>
              <a:rPr lang="es-ES" sz="1600" spc="67" dirty="0">
                <a:ln w="13500">
                  <a:solidFill>
                    <a:srgbClr val="1D9A78">
                      <a:shade val="2500"/>
                      <a:alpha val="6500"/>
                    </a:srgbClr>
                  </a:solidFill>
                  <a:prstDash val="solid"/>
                </a:ln>
                <a:effectLst>
                  <a:innerShdw blurRad="50900" dist="38500" dir="13500000">
                    <a:srgbClr val="000000">
                      <a:alpha val="60000"/>
                    </a:srgbClr>
                  </a:innerShdw>
                </a:effectLst>
                <a:latin typeface="+mj-lt"/>
                <a:ea typeface="Batang" panose="02030600000101010101" pitchFamily="18" charset="-127"/>
              </a:rPr>
              <a:t>OBJETIVOS</a:t>
            </a:r>
          </a:p>
        </p:txBody>
      </p:sp>
      <p:sp>
        <p:nvSpPr>
          <p:cNvPr id="16" name="CuadroTexto 15">
            <a:extLst>
              <a:ext uri="{FF2B5EF4-FFF2-40B4-BE49-F238E27FC236}">
                <a16:creationId xmlns:a16="http://schemas.microsoft.com/office/drawing/2014/main" id="{C9BBE27A-4AAC-4B3A-BF0D-8CC0F1538C63}"/>
              </a:ext>
            </a:extLst>
          </p:cNvPr>
          <p:cNvSpPr txBox="1"/>
          <p:nvPr/>
        </p:nvSpPr>
        <p:spPr>
          <a:xfrm>
            <a:off x="4553492" y="2154888"/>
            <a:ext cx="4572000" cy="338554"/>
          </a:xfrm>
          <a:prstGeom prst="rect">
            <a:avLst/>
          </a:prstGeom>
          <a:noFill/>
        </p:spPr>
        <p:txBody>
          <a:bodyPr wrap="square">
            <a:spAutoFit/>
          </a:bodyPr>
          <a:lstStyle/>
          <a:p>
            <a:r>
              <a:rPr lang="es-ES" sz="1600" spc="67" dirty="0">
                <a:ln w="13500">
                  <a:solidFill>
                    <a:srgbClr val="1D9A78">
                      <a:shade val="2500"/>
                      <a:alpha val="6500"/>
                    </a:srgbClr>
                  </a:solidFill>
                  <a:prstDash val="solid"/>
                </a:ln>
                <a:effectLst>
                  <a:innerShdw blurRad="50900" dist="38500" dir="13500000">
                    <a:srgbClr val="000000">
                      <a:alpha val="60000"/>
                    </a:srgbClr>
                  </a:innerShdw>
                </a:effectLst>
                <a:latin typeface="+mj-lt"/>
                <a:ea typeface="Batang" panose="02030600000101010101" pitchFamily="18" charset="-127"/>
              </a:rPr>
              <a:t>GEOMETRÍA DE LAS ESTRUCTURAS</a:t>
            </a:r>
          </a:p>
        </p:txBody>
      </p:sp>
      <p:sp>
        <p:nvSpPr>
          <p:cNvPr id="18" name="CuadroTexto 17">
            <a:extLst>
              <a:ext uri="{FF2B5EF4-FFF2-40B4-BE49-F238E27FC236}">
                <a16:creationId xmlns:a16="http://schemas.microsoft.com/office/drawing/2014/main" id="{4B257FDF-ECD8-42EC-982B-B9A30250C947}"/>
              </a:ext>
            </a:extLst>
          </p:cNvPr>
          <p:cNvSpPr txBox="1"/>
          <p:nvPr/>
        </p:nvSpPr>
        <p:spPr>
          <a:xfrm>
            <a:off x="4615989" y="3646341"/>
            <a:ext cx="4572000" cy="338554"/>
          </a:xfrm>
          <a:prstGeom prst="rect">
            <a:avLst/>
          </a:prstGeom>
          <a:noFill/>
        </p:spPr>
        <p:txBody>
          <a:bodyPr wrap="square">
            <a:spAutoFit/>
          </a:bodyPr>
          <a:lstStyle/>
          <a:p>
            <a:r>
              <a:rPr lang="es-ES" sz="1600" spc="67" dirty="0">
                <a:ln w="13500">
                  <a:solidFill>
                    <a:srgbClr val="1D9A78">
                      <a:shade val="2500"/>
                      <a:alpha val="6500"/>
                    </a:srgbClr>
                  </a:solidFill>
                  <a:prstDash val="solid"/>
                </a:ln>
                <a:effectLst>
                  <a:innerShdw blurRad="50900" dist="38500" dir="13500000">
                    <a:srgbClr val="000000">
                      <a:alpha val="60000"/>
                    </a:srgbClr>
                  </a:innerShdw>
                </a:effectLst>
                <a:latin typeface="+mj-lt"/>
                <a:ea typeface="Batang" panose="02030600000101010101" pitchFamily="18" charset="-127"/>
              </a:rPr>
              <a:t>MODELAMIENTO DE LAS ESTRUCTURAS</a:t>
            </a:r>
          </a:p>
        </p:txBody>
      </p:sp>
      <p:sp>
        <p:nvSpPr>
          <p:cNvPr id="20" name="CuadroTexto 19">
            <a:extLst>
              <a:ext uri="{FF2B5EF4-FFF2-40B4-BE49-F238E27FC236}">
                <a16:creationId xmlns:a16="http://schemas.microsoft.com/office/drawing/2014/main" id="{EB009065-F254-41AC-B239-AEF438C6F0C2}"/>
              </a:ext>
            </a:extLst>
          </p:cNvPr>
          <p:cNvSpPr txBox="1"/>
          <p:nvPr/>
        </p:nvSpPr>
        <p:spPr>
          <a:xfrm>
            <a:off x="4607962" y="4072866"/>
            <a:ext cx="4572000" cy="338554"/>
          </a:xfrm>
          <a:prstGeom prst="rect">
            <a:avLst/>
          </a:prstGeom>
          <a:noFill/>
        </p:spPr>
        <p:txBody>
          <a:bodyPr wrap="square">
            <a:spAutoFit/>
          </a:bodyPr>
          <a:lstStyle/>
          <a:p>
            <a:r>
              <a:rPr lang="en-001" sz="1600" spc="67" dirty="0">
                <a:ln w="13500">
                  <a:solidFill>
                    <a:srgbClr val="1D9A78">
                      <a:shade val="2500"/>
                      <a:alpha val="6500"/>
                    </a:srgbClr>
                  </a:solidFill>
                  <a:prstDash val="solid"/>
                </a:ln>
                <a:effectLst>
                  <a:innerShdw blurRad="50900" dist="38500" dir="13500000">
                    <a:srgbClr val="000000">
                      <a:alpha val="60000"/>
                    </a:srgbClr>
                  </a:innerShdw>
                </a:effectLst>
                <a:latin typeface="+mj-lt"/>
                <a:ea typeface="Batang" panose="02030600000101010101" pitchFamily="18" charset="-127"/>
              </a:rPr>
              <a:t>DISEÑO ESTRUCTURAL</a:t>
            </a:r>
            <a:endParaRPr lang="es-ES" sz="1600" spc="67" dirty="0">
              <a:ln w="13500">
                <a:solidFill>
                  <a:srgbClr val="1D9A78">
                    <a:shade val="2500"/>
                    <a:alpha val="6500"/>
                  </a:srgbClr>
                </a:solidFill>
                <a:prstDash val="solid"/>
              </a:ln>
              <a:effectLst>
                <a:innerShdw blurRad="50900" dist="38500" dir="13500000">
                  <a:srgbClr val="000000">
                    <a:alpha val="60000"/>
                  </a:srgbClr>
                </a:innerShdw>
              </a:effectLst>
              <a:latin typeface="+mj-lt"/>
              <a:ea typeface="Batang" panose="02030600000101010101" pitchFamily="18" charset="-127"/>
            </a:endParaRPr>
          </a:p>
        </p:txBody>
      </p:sp>
      <p:sp>
        <p:nvSpPr>
          <p:cNvPr id="22" name="CuadroTexto 21">
            <a:extLst>
              <a:ext uri="{FF2B5EF4-FFF2-40B4-BE49-F238E27FC236}">
                <a16:creationId xmlns:a16="http://schemas.microsoft.com/office/drawing/2014/main" id="{79FD2305-EED4-42BD-8C14-BFC9104585FC}"/>
              </a:ext>
            </a:extLst>
          </p:cNvPr>
          <p:cNvSpPr txBox="1"/>
          <p:nvPr/>
        </p:nvSpPr>
        <p:spPr>
          <a:xfrm>
            <a:off x="4571048" y="4552082"/>
            <a:ext cx="4572000" cy="338554"/>
          </a:xfrm>
          <a:prstGeom prst="rect">
            <a:avLst/>
          </a:prstGeom>
          <a:noFill/>
        </p:spPr>
        <p:txBody>
          <a:bodyPr wrap="square">
            <a:spAutoFit/>
          </a:bodyPr>
          <a:lstStyle/>
          <a:p>
            <a:r>
              <a:rPr lang="en-001" sz="1600" spc="67" dirty="0">
                <a:ln w="13500">
                  <a:solidFill>
                    <a:srgbClr val="1D9A78">
                      <a:shade val="2500"/>
                      <a:alpha val="6500"/>
                    </a:srgbClr>
                  </a:solidFill>
                  <a:prstDash val="solid"/>
                </a:ln>
                <a:effectLst>
                  <a:innerShdw blurRad="50900" dist="38500" dir="13500000">
                    <a:srgbClr val="000000">
                      <a:alpha val="60000"/>
                    </a:srgbClr>
                  </a:innerShdw>
                </a:effectLst>
                <a:latin typeface="+mj-lt"/>
                <a:ea typeface="Batang" panose="02030600000101010101" pitchFamily="18" charset="-127"/>
              </a:rPr>
              <a:t>PRESUPUESTO REFERENCIAL</a:t>
            </a:r>
            <a:endParaRPr lang="es-ES" sz="1600" spc="67" dirty="0">
              <a:ln w="13500">
                <a:solidFill>
                  <a:srgbClr val="1D9A78">
                    <a:shade val="2500"/>
                    <a:alpha val="6500"/>
                  </a:srgbClr>
                </a:solidFill>
                <a:prstDash val="solid"/>
              </a:ln>
              <a:effectLst>
                <a:innerShdw blurRad="50900" dist="38500" dir="13500000">
                  <a:srgbClr val="000000">
                    <a:alpha val="60000"/>
                  </a:srgbClr>
                </a:innerShdw>
              </a:effectLst>
              <a:latin typeface="+mj-lt"/>
              <a:ea typeface="Batang" panose="02030600000101010101" pitchFamily="18" charset="-127"/>
            </a:endParaRPr>
          </a:p>
        </p:txBody>
      </p:sp>
      <p:sp>
        <p:nvSpPr>
          <p:cNvPr id="24" name="CuadroTexto 23">
            <a:extLst>
              <a:ext uri="{FF2B5EF4-FFF2-40B4-BE49-F238E27FC236}">
                <a16:creationId xmlns:a16="http://schemas.microsoft.com/office/drawing/2014/main" id="{C73E3561-7A3D-4C8E-A41E-74A7C346629C}"/>
              </a:ext>
            </a:extLst>
          </p:cNvPr>
          <p:cNvSpPr txBox="1"/>
          <p:nvPr/>
        </p:nvSpPr>
        <p:spPr>
          <a:xfrm>
            <a:off x="4571048" y="4945516"/>
            <a:ext cx="4572000" cy="338554"/>
          </a:xfrm>
          <a:prstGeom prst="rect">
            <a:avLst/>
          </a:prstGeom>
          <a:noFill/>
        </p:spPr>
        <p:txBody>
          <a:bodyPr wrap="square">
            <a:spAutoFit/>
          </a:bodyPr>
          <a:lstStyle/>
          <a:p>
            <a:r>
              <a:rPr lang="es-ES" sz="1600" spc="67" dirty="0">
                <a:ln w="13500">
                  <a:solidFill>
                    <a:srgbClr val="1D9A78">
                      <a:shade val="2500"/>
                      <a:alpha val="6500"/>
                    </a:srgbClr>
                  </a:solidFill>
                  <a:prstDash val="solid"/>
                </a:ln>
                <a:effectLst>
                  <a:innerShdw blurRad="50900" dist="38500" dir="13500000">
                    <a:srgbClr val="000000">
                      <a:alpha val="60000"/>
                    </a:srgbClr>
                  </a:innerShdw>
                </a:effectLst>
                <a:latin typeface="+mj-lt"/>
                <a:ea typeface="Batang" panose="02030600000101010101" pitchFamily="18" charset="-127"/>
              </a:rPr>
              <a:t>CONCLUSIONES Y RECOMENDACIONES </a:t>
            </a:r>
          </a:p>
        </p:txBody>
      </p:sp>
      <p:sp>
        <p:nvSpPr>
          <p:cNvPr id="349" name="Rectángulo 348">
            <a:extLst>
              <a:ext uri="{FF2B5EF4-FFF2-40B4-BE49-F238E27FC236}">
                <a16:creationId xmlns:a16="http://schemas.microsoft.com/office/drawing/2014/main" id="{45FC7173-EEC1-4D98-BED7-6FC32CDD22F0}"/>
              </a:ext>
            </a:extLst>
          </p:cNvPr>
          <p:cNvSpPr/>
          <p:nvPr/>
        </p:nvSpPr>
        <p:spPr>
          <a:xfrm>
            <a:off x="3970632" y="1389141"/>
            <a:ext cx="587414" cy="400110"/>
          </a:xfrm>
          <a:prstGeom prst="rect">
            <a:avLst/>
          </a:prstGeom>
        </p:spPr>
        <p:txBody>
          <a:bodyPr wrap="square">
            <a:spAutoFit/>
          </a:bodyPr>
          <a:lstStyle/>
          <a:p>
            <a:pPr algn="ctr"/>
            <a:r>
              <a:rPr lang="es-ES" sz="2000" b="1" spc="67" dirty="0">
                <a:ln w="13500">
                  <a:solidFill>
                    <a:srgbClr val="FFC000">
                      <a:alpha val="6500"/>
                    </a:srgbClr>
                  </a:solidFill>
                  <a:prstDash val="solid"/>
                </a:ln>
                <a:solidFill>
                  <a:srgbClr val="0070C0"/>
                </a:solidFill>
                <a:effectLst>
                  <a:innerShdw blurRad="50900" dist="38500" dir="13500000">
                    <a:srgbClr val="000000">
                      <a:alpha val="60000"/>
                    </a:srgbClr>
                  </a:innerShdw>
                </a:effectLst>
                <a:latin typeface="+mj-lt"/>
                <a:ea typeface="Batang" panose="02030600000101010101" pitchFamily="18" charset="-127"/>
                <a:cs typeface="Times New Roman" panose="02020603050405020304" pitchFamily="18" charset="0"/>
              </a:rPr>
              <a:t>01</a:t>
            </a:r>
          </a:p>
        </p:txBody>
      </p:sp>
      <p:sp>
        <p:nvSpPr>
          <p:cNvPr id="353" name="Rectángulo 352">
            <a:extLst>
              <a:ext uri="{FF2B5EF4-FFF2-40B4-BE49-F238E27FC236}">
                <a16:creationId xmlns:a16="http://schemas.microsoft.com/office/drawing/2014/main" id="{45FC7173-EEC1-4D98-BED7-6FC32CDD22F0}"/>
              </a:ext>
            </a:extLst>
          </p:cNvPr>
          <p:cNvSpPr/>
          <p:nvPr/>
        </p:nvSpPr>
        <p:spPr>
          <a:xfrm>
            <a:off x="3971166" y="2120078"/>
            <a:ext cx="587414" cy="400110"/>
          </a:xfrm>
          <a:prstGeom prst="rect">
            <a:avLst/>
          </a:prstGeom>
        </p:spPr>
        <p:txBody>
          <a:bodyPr wrap="square">
            <a:spAutoFit/>
          </a:bodyPr>
          <a:lstStyle/>
          <a:p>
            <a:pPr algn="ctr"/>
            <a:r>
              <a:rPr lang="es-ES" sz="2000" b="1" spc="67" dirty="0">
                <a:ln w="13500">
                  <a:solidFill>
                    <a:srgbClr val="FFC000">
                      <a:alpha val="6500"/>
                    </a:srgbClr>
                  </a:solidFill>
                  <a:prstDash val="solid"/>
                </a:ln>
                <a:solidFill>
                  <a:srgbClr val="0070C0"/>
                </a:solidFill>
                <a:effectLst>
                  <a:innerShdw blurRad="50900" dist="38500" dir="13500000">
                    <a:srgbClr val="000000">
                      <a:alpha val="60000"/>
                    </a:srgbClr>
                  </a:innerShdw>
                </a:effectLst>
                <a:latin typeface="+mj-lt"/>
                <a:ea typeface="Batang" panose="02030600000101010101" pitchFamily="18" charset="-127"/>
                <a:cs typeface="Times New Roman" panose="02020603050405020304" pitchFamily="18" charset="0"/>
              </a:rPr>
              <a:t>03</a:t>
            </a:r>
          </a:p>
        </p:txBody>
      </p:sp>
      <p:sp>
        <p:nvSpPr>
          <p:cNvPr id="354" name="Rectángulo 353">
            <a:extLst>
              <a:ext uri="{FF2B5EF4-FFF2-40B4-BE49-F238E27FC236}">
                <a16:creationId xmlns:a16="http://schemas.microsoft.com/office/drawing/2014/main" id="{45FC7173-EEC1-4D98-BED7-6FC32CDD22F0}"/>
              </a:ext>
            </a:extLst>
          </p:cNvPr>
          <p:cNvSpPr/>
          <p:nvPr/>
        </p:nvSpPr>
        <p:spPr>
          <a:xfrm>
            <a:off x="3968777" y="3235220"/>
            <a:ext cx="587414" cy="400110"/>
          </a:xfrm>
          <a:prstGeom prst="rect">
            <a:avLst/>
          </a:prstGeom>
        </p:spPr>
        <p:txBody>
          <a:bodyPr wrap="square">
            <a:spAutoFit/>
          </a:bodyPr>
          <a:lstStyle/>
          <a:p>
            <a:pPr algn="ctr"/>
            <a:r>
              <a:rPr lang="es-ES" sz="2000" b="1" spc="67" dirty="0">
                <a:ln w="13500">
                  <a:solidFill>
                    <a:srgbClr val="FFC000">
                      <a:alpha val="6500"/>
                    </a:srgbClr>
                  </a:solidFill>
                  <a:prstDash val="solid"/>
                </a:ln>
                <a:solidFill>
                  <a:srgbClr val="0070C0"/>
                </a:solidFill>
                <a:effectLst>
                  <a:innerShdw blurRad="50900" dist="38500" dir="13500000">
                    <a:srgbClr val="000000">
                      <a:alpha val="60000"/>
                    </a:srgbClr>
                  </a:innerShdw>
                </a:effectLst>
                <a:latin typeface="+mj-lt"/>
                <a:ea typeface="Batang" panose="02030600000101010101" pitchFamily="18" charset="-127"/>
                <a:cs typeface="Times New Roman" panose="02020603050405020304" pitchFamily="18" charset="0"/>
              </a:rPr>
              <a:t>05</a:t>
            </a:r>
          </a:p>
        </p:txBody>
      </p:sp>
      <p:sp>
        <p:nvSpPr>
          <p:cNvPr id="355" name="Rectángulo 354">
            <a:extLst>
              <a:ext uri="{FF2B5EF4-FFF2-40B4-BE49-F238E27FC236}">
                <a16:creationId xmlns:a16="http://schemas.microsoft.com/office/drawing/2014/main" id="{45FC7173-EEC1-4D98-BED7-6FC32CDD22F0}"/>
              </a:ext>
            </a:extLst>
          </p:cNvPr>
          <p:cNvSpPr/>
          <p:nvPr/>
        </p:nvSpPr>
        <p:spPr>
          <a:xfrm>
            <a:off x="3952954" y="3646098"/>
            <a:ext cx="587414" cy="400110"/>
          </a:xfrm>
          <a:prstGeom prst="rect">
            <a:avLst/>
          </a:prstGeom>
        </p:spPr>
        <p:txBody>
          <a:bodyPr wrap="square">
            <a:spAutoFit/>
          </a:bodyPr>
          <a:lstStyle/>
          <a:p>
            <a:pPr algn="ctr"/>
            <a:r>
              <a:rPr lang="es-ES" sz="2000" b="1" spc="67" dirty="0">
                <a:ln w="13500">
                  <a:solidFill>
                    <a:srgbClr val="FFC000">
                      <a:alpha val="6500"/>
                    </a:srgbClr>
                  </a:solidFill>
                  <a:prstDash val="solid"/>
                </a:ln>
                <a:solidFill>
                  <a:srgbClr val="0070C0"/>
                </a:solidFill>
                <a:effectLst>
                  <a:innerShdw blurRad="50900" dist="38500" dir="13500000">
                    <a:srgbClr val="000000">
                      <a:alpha val="60000"/>
                    </a:srgbClr>
                  </a:innerShdw>
                </a:effectLst>
                <a:latin typeface="+mj-lt"/>
                <a:ea typeface="Batang" panose="02030600000101010101" pitchFamily="18" charset="-127"/>
                <a:cs typeface="Times New Roman" panose="02020603050405020304" pitchFamily="18" charset="0"/>
              </a:rPr>
              <a:t>06</a:t>
            </a:r>
          </a:p>
        </p:txBody>
      </p:sp>
      <p:sp>
        <p:nvSpPr>
          <p:cNvPr id="356" name="Rectángulo 355">
            <a:extLst>
              <a:ext uri="{FF2B5EF4-FFF2-40B4-BE49-F238E27FC236}">
                <a16:creationId xmlns:a16="http://schemas.microsoft.com/office/drawing/2014/main" id="{45FC7173-EEC1-4D98-BED7-6FC32CDD22F0}"/>
              </a:ext>
            </a:extLst>
          </p:cNvPr>
          <p:cNvSpPr/>
          <p:nvPr/>
        </p:nvSpPr>
        <p:spPr>
          <a:xfrm>
            <a:off x="3963069" y="4074192"/>
            <a:ext cx="587414" cy="400110"/>
          </a:xfrm>
          <a:prstGeom prst="rect">
            <a:avLst/>
          </a:prstGeom>
        </p:spPr>
        <p:txBody>
          <a:bodyPr wrap="square">
            <a:spAutoFit/>
          </a:bodyPr>
          <a:lstStyle/>
          <a:p>
            <a:pPr algn="ctr"/>
            <a:r>
              <a:rPr lang="es-ES" sz="2000" b="1" spc="67" dirty="0">
                <a:ln w="13500">
                  <a:solidFill>
                    <a:srgbClr val="FFC000">
                      <a:alpha val="6500"/>
                    </a:srgbClr>
                  </a:solidFill>
                  <a:prstDash val="solid"/>
                </a:ln>
                <a:solidFill>
                  <a:srgbClr val="0070C0"/>
                </a:solidFill>
                <a:effectLst>
                  <a:innerShdw blurRad="50900" dist="38500" dir="13500000">
                    <a:srgbClr val="000000">
                      <a:alpha val="60000"/>
                    </a:srgbClr>
                  </a:innerShdw>
                </a:effectLst>
                <a:latin typeface="+mj-lt"/>
                <a:ea typeface="Batang" panose="02030600000101010101" pitchFamily="18" charset="-127"/>
                <a:cs typeface="Times New Roman" panose="02020603050405020304" pitchFamily="18" charset="0"/>
              </a:rPr>
              <a:t>07</a:t>
            </a:r>
          </a:p>
        </p:txBody>
      </p:sp>
      <p:sp>
        <p:nvSpPr>
          <p:cNvPr id="357" name="Rectángulo 356">
            <a:extLst>
              <a:ext uri="{FF2B5EF4-FFF2-40B4-BE49-F238E27FC236}">
                <a16:creationId xmlns:a16="http://schemas.microsoft.com/office/drawing/2014/main" id="{45FC7173-EEC1-4D98-BED7-6FC32CDD22F0}"/>
              </a:ext>
            </a:extLst>
          </p:cNvPr>
          <p:cNvSpPr/>
          <p:nvPr/>
        </p:nvSpPr>
        <p:spPr>
          <a:xfrm>
            <a:off x="3959637" y="4506832"/>
            <a:ext cx="587414" cy="400110"/>
          </a:xfrm>
          <a:prstGeom prst="rect">
            <a:avLst/>
          </a:prstGeom>
        </p:spPr>
        <p:txBody>
          <a:bodyPr wrap="square">
            <a:spAutoFit/>
          </a:bodyPr>
          <a:lstStyle/>
          <a:p>
            <a:pPr algn="ctr"/>
            <a:r>
              <a:rPr lang="es-ES" sz="2000" b="1" spc="67" dirty="0">
                <a:ln w="13500">
                  <a:solidFill>
                    <a:srgbClr val="FFC000">
                      <a:alpha val="6500"/>
                    </a:srgbClr>
                  </a:solidFill>
                  <a:prstDash val="solid"/>
                </a:ln>
                <a:solidFill>
                  <a:srgbClr val="0070C0"/>
                </a:solidFill>
                <a:effectLst>
                  <a:innerShdw blurRad="50900" dist="38500" dir="13500000">
                    <a:srgbClr val="000000">
                      <a:alpha val="60000"/>
                    </a:srgbClr>
                  </a:innerShdw>
                </a:effectLst>
                <a:latin typeface="+mj-lt"/>
                <a:ea typeface="Batang" panose="02030600000101010101" pitchFamily="18" charset="-127"/>
                <a:cs typeface="Times New Roman" panose="02020603050405020304" pitchFamily="18" charset="0"/>
              </a:rPr>
              <a:t>08</a:t>
            </a:r>
          </a:p>
        </p:txBody>
      </p:sp>
      <p:sp>
        <p:nvSpPr>
          <p:cNvPr id="422" name="CuadroTexto 421">
            <a:extLst>
              <a:ext uri="{FF2B5EF4-FFF2-40B4-BE49-F238E27FC236}">
                <a16:creationId xmlns:a16="http://schemas.microsoft.com/office/drawing/2014/main" id="{C9BBE27A-4AAC-4B3A-BF0D-8CC0F1538C63}"/>
              </a:ext>
            </a:extLst>
          </p:cNvPr>
          <p:cNvSpPr txBox="1"/>
          <p:nvPr/>
        </p:nvSpPr>
        <p:spPr>
          <a:xfrm>
            <a:off x="4615989" y="3243904"/>
            <a:ext cx="4572000" cy="338554"/>
          </a:xfrm>
          <a:prstGeom prst="rect">
            <a:avLst/>
          </a:prstGeom>
          <a:noFill/>
        </p:spPr>
        <p:txBody>
          <a:bodyPr wrap="square">
            <a:spAutoFit/>
          </a:bodyPr>
          <a:lstStyle/>
          <a:p>
            <a:r>
              <a:rPr lang="en-001" sz="1600" spc="67" dirty="0">
                <a:ln w="13500">
                  <a:solidFill>
                    <a:srgbClr val="1D9A78">
                      <a:shade val="2500"/>
                      <a:alpha val="6500"/>
                    </a:srgbClr>
                  </a:solidFill>
                  <a:prstDash val="solid"/>
                </a:ln>
                <a:effectLst>
                  <a:innerShdw blurRad="50900" dist="38500" dir="13500000">
                    <a:srgbClr val="000000">
                      <a:alpha val="60000"/>
                    </a:srgbClr>
                  </a:innerShdw>
                </a:effectLst>
                <a:latin typeface="+mj-lt"/>
                <a:ea typeface="Batang" panose="02030600000101010101" pitchFamily="18" charset="-127"/>
              </a:rPr>
              <a:t>MARCO TEÓRICO</a:t>
            </a:r>
            <a:endParaRPr lang="es-ES" sz="1600" spc="67" dirty="0">
              <a:ln w="13500">
                <a:solidFill>
                  <a:srgbClr val="1D9A78">
                    <a:shade val="2500"/>
                    <a:alpha val="6500"/>
                  </a:srgbClr>
                </a:solidFill>
                <a:prstDash val="solid"/>
              </a:ln>
              <a:effectLst>
                <a:innerShdw blurRad="50900" dist="38500" dir="13500000">
                  <a:srgbClr val="000000">
                    <a:alpha val="60000"/>
                  </a:srgbClr>
                </a:innerShdw>
              </a:effectLst>
              <a:latin typeface="+mj-lt"/>
              <a:ea typeface="Batang" panose="02030600000101010101" pitchFamily="18" charset="-127"/>
            </a:endParaRPr>
          </a:p>
        </p:txBody>
      </p:sp>
      <p:sp>
        <p:nvSpPr>
          <p:cNvPr id="423" name="Rectángulo 422">
            <a:extLst>
              <a:ext uri="{FF2B5EF4-FFF2-40B4-BE49-F238E27FC236}">
                <a16:creationId xmlns:a16="http://schemas.microsoft.com/office/drawing/2014/main" id="{45FC7173-EEC1-4D98-BED7-6FC32CDD22F0}"/>
              </a:ext>
            </a:extLst>
          </p:cNvPr>
          <p:cNvSpPr/>
          <p:nvPr/>
        </p:nvSpPr>
        <p:spPr>
          <a:xfrm>
            <a:off x="3939242" y="4914738"/>
            <a:ext cx="587414" cy="400110"/>
          </a:xfrm>
          <a:prstGeom prst="rect">
            <a:avLst/>
          </a:prstGeom>
        </p:spPr>
        <p:txBody>
          <a:bodyPr wrap="square">
            <a:spAutoFit/>
          </a:bodyPr>
          <a:lstStyle/>
          <a:p>
            <a:pPr algn="ctr"/>
            <a:r>
              <a:rPr lang="es-ES" sz="2000" b="1" spc="67" dirty="0">
                <a:ln w="13500">
                  <a:solidFill>
                    <a:srgbClr val="FFC000">
                      <a:alpha val="6500"/>
                    </a:srgbClr>
                  </a:solidFill>
                  <a:prstDash val="solid"/>
                </a:ln>
                <a:solidFill>
                  <a:srgbClr val="0070C0"/>
                </a:solidFill>
                <a:effectLst>
                  <a:innerShdw blurRad="50900" dist="38500" dir="13500000">
                    <a:srgbClr val="000000">
                      <a:alpha val="60000"/>
                    </a:srgbClr>
                  </a:innerShdw>
                </a:effectLst>
                <a:latin typeface="+mj-lt"/>
                <a:ea typeface="Batang" panose="02030600000101010101" pitchFamily="18" charset="-127"/>
                <a:cs typeface="Times New Roman" panose="02020603050405020304" pitchFamily="18" charset="0"/>
              </a:rPr>
              <a:t>0</a:t>
            </a:r>
            <a:r>
              <a:rPr lang="es-EC" sz="2000" b="1" spc="67" dirty="0">
                <a:ln w="13500">
                  <a:solidFill>
                    <a:srgbClr val="FFC000">
                      <a:alpha val="6500"/>
                    </a:srgbClr>
                  </a:solidFill>
                  <a:prstDash val="solid"/>
                </a:ln>
                <a:solidFill>
                  <a:srgbClr val="0070C0"/>
                </a:solidFill>
                <a:effectLst>
                  <a:innerShdw blurRad="50900" dist="38500" dir="13500000">
                    <a:srgbClr val="000000">
                      <a:alpha val="60000"/>
                    </a:srgbClr>
                  </a:innerShdw>
                </a:effectLst>
                <a:latin typeface="+mj-lt"/>
                <a:ea typeface="Batang" panose="02030600000101010101" pitchFamily="18" charset="-127"/>
                <a:cs typeface="Times New Roman" panose="02020603050405020304" pitchFamily="18" charset="0"/>
              </a:rPr>
              <a:t>9</a:t>
            </a:r>
            <a:endParaRPr lang="es-ES" sz="2000" b="1" spc="67" dirty="0">
              <a:ln w="13500">
                <a:solidFill>
                  <a:srgbClr val="FFC000">
                    <a:alpha val="6500"/>
                  </a:srgbClr>
                </a:solidFill>
                <a:prstDash val="solid"/>
              </a:ln>
              <a:solidFill>
                <a:srgbClr val="0070C0"/>
              </a:solidFill>
              <a:effectLst>
                <a:innerShdw blurRad="50900" dist="38500" dir="13500000">
                  <a:srgbClr val="000000">
                    <a:alpha val="60000"/>
                  </a:srgbClr>
                </a:innerShdw>
              </a:effectLst>
              <a:latin typeface="+mj-lt"/>
              <a:ea typeface="Batang" panose="02030600000101010101" pitchFamily="18" charset="-127"/>
              <a:cs typeface="Times New Roman" panose="02020603050405020304" pitchFamily="18" charset="0"/>
            </a:endParaRPr>
          </a:p>
        </p:txBody>
      </p:sp>
      <p:grpSp>
        <p:nvGrpSpPr>
          <p:cNvPr id="21" name="Google Shape;3733;p32"/>
          <p:cNvGrpSpPr/>
          <p:nvPr/>
        </p:nvGrpSpPr>
        <p:grpSpPr>
          <a:xfrm>
            <a:off x="57188" y="627106"/>
            <a:ext cx="4132257" cy="5167198"/>
            <a:chOff x="3156434" y="1159063"/>
            <a:chExt cx="3504022" cy="3570017"/>
          </a:xfrm>
          <a:solidFill>
            <a:schemeClr val="accent3">
              <a:lumMod val="75000"/>
            </a:schemeClr>
          </a:solidFill>
        </p:grpSpPr>
        <p:sp>
          <p:nvSpPr>
            <p:cNvPr id="23" name="Google Shape;3734;p32"/>
            <p:cNvSpPr/>
            <p:nvPr/>
          </p:nvSpPr>
          <p:spPr>
            <a:xfrm>
              <a:off x="4343882" y="2055911"/>
              <a:ext cx="2294575" cy="627415"/>
            </a:xfrm>
            <a:custGeom>
              <a:avLst/>
              <a:gdLst/>
              <a:ahLst/>
              <a:cxnLst/>
              <a:rect l="l" t="t" r="r" b="b"/>
              <a:pathLst>
                <a:path w="24825" h="6788" extrusionOk="0">
                  <a:moveTo>
                    <a:pt x="24801" y="1"/>
                  </a:moveTo>
                  <a:lnTo>
                    <a:pt x="12" y="6775"/>
                  </a:lnTo>
                  <a:cubicBezTo>
                    <a:pt x="0" y="6775"/>
                    <a:pt x="0" y="6787"/>
                    <a:pt x="12" y="6787"/>
                  </a:cubicBezTo>
                  <a:lnTo>
                    <a:pt x="24813" y="13"/>
                  </a:lnTo>
                  <a:cubicBezTo>
                    <a:pt x="24825" y="13"/>
                    <a:pt x="24813" y="1"/>
                    <a:pt x="248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25" name="Google Shape;3735;p32"/>
            <p:cNvSpPr/>
            <p:nvPr/>
          </p:nvSpPr>
          <p:spPr>
            <a:xfrm>
              <a:off x="6175105" y="1473787"/>
              <a:ext cx="484241" cy="861725"/>
            </a:xfrm>
            <a:custGeom>
              <a:avLst/>
              <a:gdLst/>
              <a:ahLst/>
              <a:cxnLst/>
              <a:rect l="l" t="t" r="r" b="b"/>
              <a:pathLst>
                <a:path w="5239" h="9323" extrusionOk="0">
                  <a:moveTo>
                    <a:pt x="12" y="0"/>
                  </a:moveTo>
                  <a:cubicBezTo>
                    <a:pt x="0" y="0"/>
                    <a:pt x="0" y="12"/>
                    <a:pt x="0" y="12"/>
                  </a:cubicBezTo>
                  <a:lnTo>
                    <a:pt x="5215" y="9311"/>
                  </a:lnTo>
                  <a:cubicBezTo>
                    <a:pt x="5215" y="9323"/>
                    <a:pt x="5227" y="9323"/>
                    <a:pt x="5227" y="9323"/>
                  </a:cubicBezTo>
                  <a:lnTo>
                    <a:pt x="5239" y="9323"/>
                  </a:lnTo>
                  <a:cubicBezTo>
                    <a:pt x="5239" y="9311"/>
                    <a:pt x="5239" y="9311"/>
                    <a:pt x="5239" y="9299"/>
                  </a:cubicBez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26" name="Google Shape;3736;p32"/>
            <p:cNvSpPr/>
            <p:nvPr/>
          </p:nvSpPr>
          <p:spPr>
            <a:xfrm>
              <a:off x="5202280" y="3313791"/>
              <a:ext cx="1457067" cy="1371291"/>
            </a:xfrm>
            <a:custGeom>
              <a:avLst/>
              <a:gdLst/>
              <a:ahLst/>
              <a:cxnLst/>
              <a:rect l="l" t="t" r="r" b="b"/>
              <a:pathLst>
                <a:path w="15764" h="14836" extrusionOk="0">
                  <a:moveTo>
                    <a:pt x="15740" y="0"/>
                  </a:moveTo>
                  <a:lnTo>
                    <a:pt x="0" y="14812"/>
                  </a:lnTo>
                  <a:cubicBezTo>
                    <a:pt x="0" y="14812"/>
                    <a:pt x="0" y="14824"/>
                    <a:pt x="0" y="14824"/>
                  </a:cubicBezTo>
                  <a:cubicBezTo>
                    <a:pt x="0" y="14836"/>
                    <a:pt x="0" y="14836"/>
                    <a:pt x="12" y="14836"/>
                  </a:cubicBezTo>
                  <a:cubicBezTo>
                    <a:pt x="12" y="14836"/>
                    <a:pt x="12" y="14836"/>
                    <a:pt x="12" y="14824"/>
                  </a:cubicBezTo>
                  <a:lnTo>
                    <a:pt x="15764" y="24"/>
                  </a:lnTo>
                  <a:cubicBezTo>
                    <a:pt x="15764" y="24"/>
                    <a:pt x="15764" y="12"/>
                    <a:pt x="157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27" name="Google Shape;3737;p32"/>
            <p:cNvSpPr/>
            <p:nvPr/>
          </p:nvSpPr>
          <p:spPr>
            <a:xfrm>
              <a:off x="5202280" y="3259350"/>
              <a:ext cx="1457067" cy="1172659"/>
            </a:xfrm>
            <a:custGeom>
              <a:avLst/>
              <a:gdLst/>
              <a:ahLst/>
              <a:cxnLst/>
              <a:rect l="l" t="t" r="r" b="b"/>
              <a:pathLst>
                <a:path w="15764" h="12687" extrusionOk="0">
                  <a:moveTo>
                    <a:pt x="15755" y="1"/>
                  </a:moveTo>
                  <a:cubicBezTo>
                    <a:pt x="15753" y="1"/>
                    <a:pt x="15752" y="2"/>
                    <a:pt x="15752" y="6"/>
                  </a:cubicBezTo>
                  <a:lnTo>
                    <a:pt x="0" y="12662"/>
                  </a:lnTo>
                  <a:cubicBezTo>
                    <a:pt x="0" y="12662"/>
                    <a:pt x="0" y="12674"/>
                    <a:pt x="0" y="12674"/>
                  </a:cubicBezTo>
                  <a:cubicBezTo>
                    <a:pt x="0" y="12674"/>
                    <a:pt x="0" y="12686"/>
                    <a:pt x="12" y="12686"/>
                  </a:cubicBezTo>
                  <a:cubicBezTo>
                    <a:pt x="12" y="12686"/>
                    <a:pt x="12" y="12674"/>
                    <a:pt x="12" y="12674"/>
                  </a:cubicBezTo>
                  <a:lnTo>
                    <a:pt x="15764" y="18"/>
                  </a:lnTo>
                  <a:cubicBezTo>
                    <a:pt x="15764" y="18"/>
                    <a:pt x="15764" y="6"/>
                    <a:pt x="15764" y="6"/>
                  </a:cubicBezTo>
                  <a:cubicBezTo>
                    <a:pt x="15764" y="6"/>
                    <a:pt x="15759" y="1"/>
                    <a:pt x="157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28" name="Google Shape;3738;p32"/>
            <p:cNvSpPr/>
            <p:nvPr/>
          </p:nvSpPr>
          <p:spPr>
            <a:xfrm>
              <a:off x="3157543" y="2147232"/>
              <a:ext cx="1101673" cy="412792"/>
            </a:xfrm>
            <a:custGeom>
              <a:avLst/>
              <a:gdLst/>
              <a:ahLst/>
              <a:cxnLst/>
              <a:rect l="l" t="t" r="r" b="b"/>
              <a:pathLst>
                <a:path w="11919" h="4466" extrusionOk="0">
                  <a:moveTo>
                    <a:pt x="11895" y="1"/>
                  </a:moveTo>
                  <a:lnTo>
                    <a:pt x="0" y="4454"/>
                  </a:lnTo>
                  <a:cubicBezTo>
                    <a:pt x="0" y="4454"/>
                    <a:pt x="0" y="4454"/>
                    <a:pt x="0" y="4466"/>
                  </a:cubicBezTo>
                  <a:lnTo>
                    <a:pt x="12" y="4466"/>
                  </a:lnTo>
                  <a:lnTo>
                    <a:pt x="11906" y="25"/>
                  </a:lnTo>
                  <a:cubicBezTo>
                    <a:pt x="11918" y="25"/>
                    <a:pt x="11918" y="1"/>
                    <a:pt x="118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29" name="Google Shape;3739;p32"/>
            <p:cNvSpPr/>
            <p:nvPr/>
          </p:nvSpPr>
          <p:spPr>
            <a:xfrm>
              <a:off x="4133696" y="2147232"/>
              <a:ext cx="2044736" cy="570201"/>
            </a:xfrm>
            <a:custGeom>
              <a:avLst/>
              <a:gdLst/>
              <a:ahLst/>
              <a:cxnLst/>
              <a:rect l="l" t="t" r="r" b="b"/>
              <a:pathLst>
                <a:path w="22122" h="6169" extrusionOk="0">
                  <a:moveTo>
                    <a:pt x="24" y="1"/>
                  </a:moveTo>
                  <a:cubicBezTo>
                    <a:pt x="12" y="1"/>
                    <a:pt x="12" y="13"/>
                    <a:pt x="0" y="13"/>
                  </a:cubicBezTo>
                  <a:cubicBezTo>
                    <a:pt x="0" y="25"/>
                    <a:pt x="12" y="25"/>
                    <a:pt x="12" y="25"/>
                  </a:cubicBezTo>
                  <a:lnTo>
                    <a:pt x="22098" y="6168"/>
                  </a:lnTo>
                  <a:cubicBezTo>
                    <a:pt x="22122" y="6168"/>
                    <a:pt x="22122" y="6156"/>
                    <a:pt x="22110" y="6144"/>
                  </a:cubicBezTo>
                  <a:lnTo>
                    <a:pt x="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30" name="Google Shape;3740;p32"/>
            <p:cNvSpPr/>
            <p:nvPr/>
          </p:nvSpPr>
          <p:spPr>
            <a:xfrm>
              <a:off x="3157543" y="3341335"/>
              <a:ext cx="1179777" cy="367594"/>
            </a:xfrm>
            <a:custGeom>
              <a:avLst/>
              <a:gdLst/>
              <a:ahLst/>
              <a:cxnLst/>
              <a:rect l="l" t="t" r="r" b="b"/>
              <a:pathLst>
                <a:path w="12764" h="3977" extrusionOk="0">
                  <a:moveTo>
                    <a:pt x="12" y="0"/>
                  </a:moveTo>
                  <a:cubicBezTo>
                    <a:pt x="0" y="0"/>
                    <a:pt x="0" y="0"/>
                    <a:pt x="0" y="12"/>
                  </a:cubicBezTo>
                  <a:cubicBezTo>
                    <a:pt x="0" y="12"/>
                    <a:pt x="0" y="24"/>
                    <a:pt x="0" y="24"/>
                  </a:cubicBezTo>
                  <a:lnTo>
                    <a:pt x="12740" y="3977"/>
                  </a:lnTo>
                  <a:cubicBezTo>
                    <a:pt x="12752" y="3977"/>
                    <a:pt x="12764" y="3953"/>
                    <a:pt x="12740" y="3953"/>
                  </a:cubicBez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31" name="Google Shape;3741;p32"/>
            <p:cNvSpPr/>
            <p:nvPr/>
          </p:nvSpPr>
          <p:spPr>
            <a:xfrm>
              <a:off x="3157543" y="3445873"/>
              <a:ext cx="2230798" cy="986136"/>
            </a:xfrm>
            <a:custGeom>
              <a:avLst/>
              <a:gdLst/>
              <a:ahLst/>
              <a:cxnLst/>
              <a:rect l="l" t="t" r="r" b="b"/>
              <a:pathLst>
                <a:path w="24135" h="10669" extrusionOk="0">
                  <a:moveTo>
                    <a:pt x="0" y="0"/>
                  </a:moveTo>
                  <a:cubicBezTo>
                    <a:pt x="0" y="12"/>
                    <a:pt x="0" y="24"/>
                    <a:pt x="0" y="24"/>
                  </a:cubicBezTo>
                  <a:lnTo>
                    <a:pt x="24110" y="10656"/>
                  </a:lnTo>
                  <a:cubicBezTo>
                    <a:pt x="24110" y="10656"/>
                    <a:pt x="24122" y="10668"/>
                    <a:pt x="24122" y="10668"/>
                  </a:cubicBezTo>
                  <a:cubicBezTo>
                    <a:pt x="24122" y="10668"/>
                    <a:pt x="24122" y="10656"/>
                    <a:pt x="24134" y="10656"/>
                  </a:cubicBezTo>
                  <a:cubicBezTo>
                    <a:pt x="24134" y="10644"/>
                    <a:pt x="24134" y="10644"/>
                    <a:pt x="24122" y="10644"/>
                  </a:cubicBez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32" name="Google Shape;3742;p32"/>
            <p:cNvSpPr/>
            <p:nvPr/>
          </p:nvSpPr>
          <p:spPr>
            <a:xfrm>
              <a:off x="3156434" y="3549857"/>
              <a:ext cx="2231907" cy="1135225"/>
            </a:xfrm>
            <a:custGeom>
              <a:avLst/>
              <a:gdLst/>
              <a:ahLst/>
              <a:cxnLst/>
              <a:rect l="l" t="t" r="r" b="b"/>
              <a:pathLst>
                <a:path w="24147" h="12282" extrusionOk="0">
                  <a:moveTo>
                    <a:pt x="21" y="1"/>
                  </a:moveTo>
                  <a:cubicBezTo>
                    <a:pt x="18" y="1"/>
                    <a:pt x="12" y="6"/>
                    <a:pt x="12" y="6"/>
                  </a:cubicBezTo>
                  <a:cubicBezTo>
                    <a:pt x="0" y="18"/>
                    <a:pt x="12" y="18"/>
                    <a:pt x="12" y="30"/>
                  </a:cubicBezTo>
                  <a:lnTo>
                    <a:pt x="24122" y="12282"/>
                  </a:lnTo>
                  <a:lnTo>
                    <a:pt x="24134" y="12282"/>
                  </a:lnTo>
                  <a:cubicBezTo>
                    <a:pt x="24134" y="12282"/>
                    <a:pt x="24134" y="12270"/>
                    <a:pt x="24146" y="12270"/>
                  </a:cubicBezTo>
                  <a:cubicBezTo>
                    <a:pt x="24146" y="12270"/>
                    <a:pt x="24146" y="12258"/>
                    <a:pt x="24134" y="12258"/>
                  </a:cubicBezTo>
                  <a:lnTo>
                    <a:pt x="24" y="6"/>
                  </a:lnTo>
                  <a:cubicBezTo>
                    <a:pt x="24" y="2"/>
                    <a:pt x="23" y="1"/>
                    <a:pt x="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33" name="Google Shape;3743;p32"/>
            <p:cNvSpPr/>
            <p:nvPr/>
          </p:nvSpPr>
          <p:spPr>
            <a:xfrm>
              <a:off x="5301365" y="2571763"/>
              <a:ext cx="1359091" cy="282096"/>
            </a:xfrm>
            <a:custGeom>
              <a:avLst/>
              <a:gdLst/>
              <a:ahLst/>
              <a:cxnLst/>
              <a:rect l="l" t="t" r="r" b="b"/>
              <a:pathLst>
                <a:path w="14704" h="3052" extrusionOk="0">
                  <a:moveTo>
                    <a:pt x="6" y="0"/>
                  </a:moveTo>
                  <a:cubicBezTo>
                    <a:pt x="0" y="0"/>
                    <a:pt x="2" y="18"/>
                    <a:pt x="12" y="27"/>
                  </a:cubicBezTo>
                  <a:lnTo>
                    <a:pt x="14680" y="3052"/>
                  </a:lnTo>
                  <a:cubicBezTo>
                    <a:pt x="14692" y="3052"/>
                    <a:pt x="14704" y="3028"/>
                    <a:pt x="14680" y="3028"/>
                  </a:cubicBezTo>
                  <a:lnTo>
                    <a:pt x="12" y="4"/>
                  </a:lnTo>
                  <a:cubicBezTo>
                    <a:pt x="9" y="1"/>
                    <a:pt x="7" y="0"/>
                    <a:pt x="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34" name="Google Shape;3744;p32"/>
            <p:cNvSpPr/>
            <p:nvPr/>
          </p:nvSpPr>
          <p:spPr>
            <a:xfrm>
              <a:off x="3156434" y="2580821"/>
              <a:ext cx="2292449" cy="310472"/>
            </a:xfrm>
            <a:custGeom>
              <a:avLst/>
              <a:gdLst/>
              <a:ahLst/>
              <a:cxnLst/>
              <a:rect l="l" t="t" r="r" b="b"/>
              <a:pathLst>
                <a:path w="24802" h="3359" extrusionOk="0">
                  <a:moveTo>
                    <a:pt x="24789" y="1"/>
                  </a:moveTo>
                  <a:lnTo>
                    <a:pt x="24" y="3335"/>
                  </a:lnTo>
                  <a:cubicBezTo>
                    <a:pt x="0" y="3335"/>
                    <a:pt x="0" y="3358"/>
                    <a:pt x="24" y="3358"/>
                  </a:cubicBezTo>
                  <a:lnTo>
                    <a:pt x="24801" y="25"/>
                  </a:lnTo>
                  <a:cubicBezTo>
                    <a:pt x="24801" y="25"/>
                    <a:pt x="24801" y="25"/>
                    <a:pt x="24801" y="13"/>
                  </a:cubicBezTo>
                  <a:cubicBezTo>
                    <a:pt x="24801" y="13"/>
                    <a:pt x="24801" y="1"/>
                    <a:pt x="247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35" name="Google Shape;3745;p32"/>
            <p:cNvSpPr/>
            <p:nvPr/>
          </p:nvSpPr>
          <p:spPr>
            <a:xfrm>
              <a:off x="3157543" y="3319891"/>
              <a:ext cx="2356226" cy="644330"/>
            </a:xfrm>
            <a:custGeom>
              <a:avLst/>
              <a:gdLst/>
              <a:ahLst/>
              <a:cxnLst/>
              <a:rect l="l" t="t" r="r" b="b"/>
              <a:pathLst>
                <a:path w="25492" h="6971" extrusionOk="0">
                  <a:moveTo>
                    <a:pt x="4" y="1"/>
                  </a:moveTo>
                  <a:cubicBezTo>
                    <a:pt x="0" y="1"/>
                    <a:pt x="0" y="6"/>
                    <a:pt x="0" y="6"/>
                  </a:cubicBezTo>
                  <a:cubicBezTo>
                    <a:pt x="0" y="18"/>
                    <a:pt x="0" y="18"/>
                    <a:pt x="0" y="30"/>
                  </a:cubicBezTo>
                  <a:lnTo>
                    <a:pt x="25468" y="6971"/>
                  </a:lnTo>
                  <a:lnTo>
                    <a:pt x="25480" y="6971"/>
                  </a:lnTo>
                  <a:cubicBezTo>
                    <a:pt x="25492" y="6971"/>
                    <a:pt x="25492" y="6959"/>
                    <a:pt x="25480" y="6947"/>
                  </a:cubicBezTo>
                  <a:lnTo>
                    <a:pt x="12" y="6"/>
                  </a:lnTo>
                  <a:cubicBezTo>
                    <a:pt x="8" y="2"/>
                    <a:pt x="6" y="1"/>
                    <a:pt x="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36" name="Google Shape;3746;p32"/>
            <p:cNvSpPr/>
            <p:nvPr/>
          </p:nvSpPr>
          <p:spPr>
            <a:xfrm>
              <a:off x="5333161" y="3183927"/>
              <a:ext cx="1326186" cy="780294"/>
            </a:xfrm>
            <a:custGeom>
              <a:avLst/>
              <a:gdLst/>
              <a:ahLst/>
              <a:cxnLst/>
              <a:rect l="l" t="t" r="r" b="b"/>
              <a:pathLst>
                <a:path w="14348" h="8442" extrusionOk="0">
                  <a:moveTo>
                    <a:pt x="14336" y="0"/>
                  </a:moveTo>
                  <a:lnTo>
                    <a:pt x="13" y="8418"/>
                  </a:lnTo>
                  <a:cubicBezTo>
                    <a:pt x="1" y="8430"/>
                    <a:pt x="1" y="8430"/>
                    <a:pt x="1" y="8442"/>
                  </a:cubicBezTo>
                  <a:lnTo>
                    <a:pt x="25" y="8442"/>
                  </a:lnTo>
                  <a:lnTo>
                    <a:pt x="14348" y="24"/>
                  </a:lnTo>
                  <a:cubicBezTo>
                    <a:pt x="14348" y="24"/>
                    <a:pt x="14348" y="12"/>
                    <a:pt x="14348" y="12"/>
                  </a:cubicBezTo>
                  <a:cubicBezTo>
                    <a:pt x="14348" y="0"/>
                    <a:pt x="14336" y="0"/>
                    <a:pt x="143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37" name="Google Shape;3747;p32"/>
            <p:cNvSpPr/>
            <p:nvPr/>
          </p:nvSpPr>
          <p:spPr>
            <a:xfrm>
              <a:off x="3156434" y="1548563"/>
              <a:ext cx="3245402" cy="1165542"/>
            </a:xfrm>
            <a:custGeom>
              <a:avLst/>
              <a:gdLst/>
              <a:ahLst/>
              <a:cxnLst/>
              <a:rect l="l" t="t" r="r" b="b"/>
              <a:pathLst>
                <a:path w="35112" h="12610" extrusionOk="0">
                  <a:moveTo>
                    <a:pt x="35088" y="1"/>
                  </a:moveTo>
                  <a:lnTo>
                    <a:pt x="12" y="12586"/>
                  </a:lnTo>
                  <a:cubicBezTo>
                    <a:pt x="0" y="12586"/>
                    <a:pt x="12" y="12610"/>
                    <a:pt x="24" y="12610"/>
                  </a:cubicBezTo>
                  <a:lnTo>
                    <a:pt x="35100" y="25"/>
                  </a:lnTo>
                  <a:cubicBezTo>
                    <a:pt x="35100" y="13"/>
                    <a:pt x="35112" y="13"/>
                    <a:pt x="35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38" name="Google Shape;3748;p32"/>
            <p:cNvSpPr/>
            <p:nvPr/>
          </p:nvSpPr>
          <p:spPr>
            <a:xfrm>
              <a:off x="3157543" y="2961633"/>
              <a:ext cx="1178667" cy="26527"/>
            </a:xfrm>
            <a:custGeom>
              <a:avLst/>
              <a:gdLst/>
              <a:ahLst/>
              <a:cxnLst/>
              <a:rect l="l" t="t" r="r" b="b"/>
              <a:pathLst>
                <a:path w="12752" h="287" extrusionOk="0">
                  <a:moveTo>
                    <a:pt x="12740" y="0"/>
                  </a:moveTo>
                  <a:lnTo>
                    <a:pt x="12" y="262"/>
                  </a:lnTo>
                  <a:cubicBezTo>
                    <a:pt x="0" y="262"/>
                    <a:pt x="0" y="262"/>
                    <a:pt x="0" y="274"/>
                  </a:cubicBezTo>
                  <a:cubicBezTo>
                    <a:pt x="0" y="274"/>
                    <a:pt x="0" y="286"/>
                    <a:pt x="12" y="286"/>
                  </a:cubicBezTo>
                  <a:lnTo>
                    <a:pt x="12740" y="24"/>
                  </a:lnTo>
                  <a:cubicBezTo>
                    <a:pt x="12752" y="24"/>
                    <a:pt x="12752" y="0"/>
                    <a:pt x="127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39" name="Google Shape;3749;p32"/>
            <p:cNvSpPr/>
            <p:nvPr/>
          </p:nvSpPr>
          <p:spPr>
            <a:xfrm>
              <a:off x="4133696" y="2961633"/>
              <a:ext cx="2526759" cy="46307"/>
            </a:xfrm>
            <a:custGeom>
              <a:avLst/>
              <a:gdLst/>
              <a:ahLst/>
              <a:cxnLst/>
              <a:rect l="l" t="t" r="r" b="b"/>
              <a:pathLst>
                <a:path w="27337" h="501" extrusionOk="0">
                  <a:moveTo>
                    <a:pt x="12" y="0"/>
                  </a:moveTo>
                  <a:cubicBezTo>
                    <a:pt x="0" y="0"/>
                    <a:pt x="0" y="24"/>
                    <a:pt x="12" y="24"/>
                  </a:cubicBezTo>
                  <a:lnTo>
                    <a:pt x="27313" y="500"/>
                  </a:lnTo>
                  <a:cubicBezTo>
                    <a:pt x="27337" y="500"/>
                    <a:pt x="27337" y="477"/>
                    <a:pt x="27313" y="477"/>
                  </a:cubicBez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40" name="Google Shape;3750;p32"/>
            <p:cNvSpPr/>
            <p:nvPr/>
          </p:nvSpPr>
          <p:spPr>
            <a:xfrm>
              <a:off x="4193129" y="3082716"/>
              <a:ext cx="2467326" cy="626213"/>
            </a:xfrm>
            <a:custGeom>
              <a:avLst/>
              <a:gdLst/>
              <a:ahLst/>
              <a:cxnLst/>
              <a:rect l="l" t="t" r="r" b="b"/>
              <a:pathLst>
                <a:path w="26694" h="6775" extrusionOk="0">
                  <a:moveTo>
                    <a:pt x="26670" y="0"/>
                  </a:moveTo>
                  <a:lnTo>
                    <a:pt x="12" y="6751"/>
                  </a:lnTo>
                  <a:cubicBezTo>
                    <a:pt x="12" y="6751"/>
                    <a:pt x="0" y="6751"/>
                    <a:pt x="12" y="6763"/>
                  </a:cubicBezTo>
                  <a:cubicBezTo>
                    <a:pt x="12" y="6763"/>
                    <a:pt x="12" y="6775"/>
                    <a:pt x="12" y="6775"/>
                  </a:cubicBezTo>
                  <a:lnTo>
                    <a:pt x="24" y="6775"/>
                  </a:lnTo>
                  <a:lnTo>
                    <a:pt x="26670" y="24"/>
                  </a:lnTo>
                  <a:cubicBezTo>
                    <a:pt x="26694" y="24"/>
                    <a:pt x="26682" y="0"/>
                    <a:pt x="266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41" name="Google Shape;3751;p32"/>
            <p:cNvSpPr/>
            <p:nvPr/>
          </p:nvSpPr>
          <p:spPr>
            <a:xfrm>
              <a:off x="6176215" y="1447352"/>
              <a:ext cx="483132" cy="860708"/>
            </a:xfrm>
            <a:custGeom>
              <a:avLst/>
              <a:gdLst/>
              <a:ahLst/>
              <a:cxnLst/>
              <a:rect l="l" t="t" r="r" b="b"/>
              <a:pathLst>
                <a:path w="5227" h="9312" extrusionOk="0">
                  <a:moveTo>
                    <a:pt x="0" y="0"/>
                  </a:moveTo>
                  <a:cubicBezTo>
                    <a:pt x="0" y="0"/>
                    <a:pt x="0" y="12"/>
                    <a:pt x="0" y="12"/>
                  </a:cubicBezTo>
                  <a:lnTo>
                    <a:pt x="5215" y="9311"/>
                  </a:lnTo>
                  <a:cubicBezTo>
                    <a:pt x="5227" y="9311"/>
                    <a:pt x="5227" y="9299"/>
                    <a:pt x="5227" y="9299"/>
                  </a:cubicBez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42" name="Google Shape;3752;p32"/>
            <p:cNvSpPr/>
            <p:nvPr/>
          </p:nvSpPr>
          <p:spPr>
            <a:xfrm>
              <a:off x="5202280" y="3287356"/>
              <a:ext cx="1457067" cy="1370182"/>
            </a:xfrm>
            <a:custGeom>
              <a:avLst/>
              <a:gdLst/>
              <a:ahLst/>
              <a:cxnLst/>
              <a:rect l="l" t="t" r="r" b="b"/>
              <a:pathLst>
                <a:path w="15764" h="14824" extrusionOk="0">
                  <a:moveTo>
                    <a:pt x="15752" y="1"/>
                  </a:moveTo>
                  <a:lnTo>
                    <a:pt x="0" y="14812"/>
                  </a:lnTo>
                  <a:cubicBezTo>
                    <a:pt x="0" y="14812"/>
                    <a:pt x="0" y="14812"/>
                    <a:pt x="0" y="14824"/>
                  </a:cubicBezTo>
                  <a:lnTo>
                    <a:pt x="12" y="14824"/>
                  </a:lnTo>
                  <a:lnTo>
                    <a:pt x="15764" y="13"/>
                  </a:lnTo>
                  <a:cubicBezTo>
                    <a:pt x="15764" y="13"/>
                    <a:pt x="15764" y="13"/>
                    <a:pt x="157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43" name="Google Shape;3753;p32"/>
            <p:cNvSpPr/>
            <p:nvPr/>
          </p:nvSpPr>
          <p:spPr>
            <a:xfrm>
              <a:off x="5202280" y="3233007"/>
              <a:ext cx="1457067" cy="1171458"/>
            </a:xfrm>
            <a:custGeom>
              <a:avLst/>
              <a:gdLst/>
              <a:ahLst/>
              <a:cxnLst/>
              <a:rect l="l" t="t" r="r" b="b"/>
              <a:pathLst>
                <a:path w="15764" h="12674" extrusionOk="0">
                  <a:moveTo>
                    <a:pt x="15754" y="0"/>
                  </a:moveTo>
                  <a:cubicBezTo>
                    <a:pt x="15753" y="0"/>
                    <a:pt x="15752" y="2"/>
                    <a:pt x="15752" y="5"/>
                  </a:cubicBezTo>
                  <a:lnTo>
                    <a:pt x="0" y="12662"/>
                  </a:lnTo>
                  <a:cubicBezTo>
                    <a:pt x="0" y="12673"/>
                    <a:pt x="12" y="12673"/>
                    <a:pt x="12" y="12673"/>
                  </a:cubicBezTo>
                  <a:lnTo>
                    <a:pt x="15764" y="17"/>
                  </a:lnTo>
                  <a:cubicBezTo>
                    <a:pt x="15764" y="9"/>
                    <a:pt x="15758" y="0"/>
                    <a:pt x="157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44" name="Google Shape;3754;p32"/>
            <p:cNvSpPr/>
            <p:nvPr/>
          </p:nvSpPr>
          <p:spPr>
            <a:xfrm>
              <a:off x="3157543" y="2120889"/>
              <a:ext cx="1100564" cy="412700"/>
            </a:xfrm>
            <a:custGeom>
              <a:avLst/>
              <a:gdLst/>
              <a:ahLst/>
              <a:cxnLst/>
              <a:rect l="l" t="t" r="r" b="b"/>
              <a:pathLst>
                <a:path w="11907" h="4465" extrusionOk="0">
                  <a:moveTo>
                    <a:pt x="11895" y="0"/>
                  </a:moveTo>
                  <a:lnTo>
                    <a:pt x="0" y="4441"/>
                  </a:lnTo>
                  <a:cubicBezTo>
                    <a:pt x="0" y="4453"/>
                    <a:pt x="0" y="4453"/>
                    <a:pt x="0" y="4453"/>
                  </a:cubicBezTo>
                  <a:cubicBezTo>
                    <a:pt x="0" y="4453"/>
                    <a:pt x="0" y="4465"/>
                    <a:pt x="12" y="4465"/>
                  </a:cubicBezTo>
                  <a:lnTo>
                    <a:pt x="11906" y="12"/>
                  </a:lnTo>
                  <a:cubicBezTo>
                    <a:pt x="11906" y="0"/>
                    <a:pt x="11906" y="0"/>
                    <a:pt x="118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45" name="Google Shape;3755;p32"/>
            <p:cNvSpPr/>
            <p:nvPr/>
          </p:nvSpPr>
          <p:spPr>
            <a:xfrm>
              <a:off x="4134713" y="2120889"/>
              <a:ext cx="2042611" cy="570108"/>
            </a:xfrm>
            <a:custGeom>
              <a:avLst/>
              <a:gdLst/>
              <a:ahLst/>
              <a:cxnLst/>
              <a:rect l="l" t="t" r="r" b="b"/>
              <a:pathLst>
                <a:path w="22099" h="6168" extrusionOk="0">
                  <a:moveTo>
                    <a:pt x="13" y="0"/>
                  </a:moveTo>
                  <a:cubicBezTo>
                    <a:pt x="1" y="0"/>
                    <a:pt x="1" y="0"/>
                    <a:pt x="1" y="12"/>
                  </a:cubicBezTo>
                  <a:cubicBezTo>
                    <a:pt x="1" y="12"/>
                    <a:pt x="1" y="12"/>
                    <a:pt x="1" y="24"/>
                  </a:cubicBezTo>
                  <a:lnTo>
                    <a:pt x="22087" y="6167"/>
                  </a:lnTo>
                  <a:cubicBezTo>
                    <a:pt x="22099" y="6167"/>
                    <a:pt x="22099" y="6156"/>
                    <a:pt x="22099" y="6156"/>
                  </a:cubicBezTo>
                  <a:cubicBezTo>
                    <a:pt x="22099" y="6156"/>
                    <a:pt x="22099" y="6144"/>
                    <a:pt x="22099" y="6144"/>
                  </a:cubicBezTo>
                  <a:lnTo>
                    <a:pt x="1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46" name="Google Shape;3756;p32"/>
            <p:cNvSpPr/>
            <p:nvPr/>
          </p:nvSpPr>
          <p:spPr>
            <a:xfrm>
              <a:off x="3157543" y="3314900"/>
              <a:ext cx="1178667" cy="366577"/>
            </a:xfrm>
            <a:custGeom>
              <a:avLst/>
              <a:gdLst/>
              <a:ahLst/>
              <a:cxnLst/>
              <a:rect l="l" t="t" r="r" b="b"/>
              <a:pathLst>
                <a:path w="12752" h="3966" extrusionOk="0">
                  <a:moveTo>
                    <a:pt x="12" y="0"/>
                  </a:moveTo>
                  <a:cubicBezTo>
                    <a:pt x="12" y="0"/>
                    <a:pt x="0" y="0"/>
                    <a:pt x="0" y="12"/>
                  </a:cubicBezTo>
                  <a:lnTo>
                    <a:pt x="12740" y="3965"/>
                  </a:lnTo>
                  <a:cubicBezTo>
                    <a:pt x="12752" y="3965"/>
                    <a:pt x="12752" y="3953"/>
                    <a:pt x="12740" y="3953"/>
                  </a:cubicBez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47" name="Google Shape;3757;p32"/>
            <p:cNvSpPr/>
            <p:nvPr/>
          </p:nvSpPr>
          <p:spPr>
            <a:xfrm>
              <a:off x="3157543" y="3419439"/>
              <a:ext cx="2229689" cy="985027"/>
            </a:xfrm>
            <a:custGeom>
              <a:avLst/>
              <a:gdLst/>
              <a:ahLst/>
              <a:cxnLst/>
              <a:rect l="l" t="t" r="r" b="b"/>
              <a:pathLst>
                <a:path w="24123" h="10657" extrusionOk="0">
                  <a:moveTo>
                    <a:pt x="0" y="0"/>
                  </a:moveTo>
                  <a:cubicBezTo>
                    <a:pt x="0" y="12"/>
                    <a:pt x="0" y="12"/>
                    <a:pt x="0" y="12"/>
                  </a:cubicBezTo>
                  <a:lnTo>
                    <a:pt x="24110" y="10656"/>
                  </a:lnTo>
                  <a:lnTo>
                    <a:pt x="24122" y="10656"/>
                  </a:lnTo>
                  <a:cubicBezTo>
                    <a:pt x="24122" y="10656"/>
                    <a:pt x="24122" y="10656"/>
                    <a:pt x="24122" y="10645"/>
                  </a:cubicBez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48" name="Google Shape;3758;p32"/>
            <p:cNvSpPr/>
            <p:nvPr/>
          </p:nvSpPr>
          <p:spPr>
            <a:xfrm>
              <a:off x="3157543" y="3523977"/>
              <a:ext cx="2229689" cy="1133562"/>
            </a:xfrm>
            <a:custGeom>
              <a:avLst/>
              <a:gdLst/>
              <a:ahLst/>
              <a:cxnLst/>
              <a:rect l="l" t="t" r="r" b="b"/>
              <a:pathLst>
                <a:path w="24123" h="12264" extrusionOk="0">
                  <a:moveTo>
                    <a:pt x="0" y="0"/>
                  </a:moveTo>
                  <a:cubicBezTo>
                    <a:pt x="0" y="0"/>
                    <a:pt x="0" y="12"/>
                    <a:pt x="0" y="12"/>
                  </a:cubicBezTo>
                  <a:lnTo>
                    <a:pt x="24110" y="12264"/>
                  </a:lnTo>
                  <a:lnTo>
                    <a:pt x="24122" y="12264"/>
                  </a:lnTo>
                  <a:cubicBezTo>
                    <a:pt x="24122" y="12264"/>
                    <a:pt x="24122" y="12252"/>
                    <a:pt x="24122" y="12252"/>
                  </a:cubicBez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49" name="Google Shape;3759;p32"/>
            <p:cNvSpPr/>
            <p:nvPr/>
          </p:nvSpPr>
          <p:spPr>
            <a:xfrm>
              <a:off x="5301272" y="2545143"/>
              <a:ext cx="1358074" cy="281172"/>
            </a:xfrm>
            <a:custGeom>
              <a:avLst/>
              <a:gdLst/>
              <a:ahLst/>
              <a:cxnLst/>
              <a:rect l="l" t="t" r="r" b="b"/>
              <a:pathLst>
                <a:path w="14693" h="3042" extrusionOk="0">
                  <a:moveTo>
                    <a:pt x="12" y="1"/>
                  </a:moveTo>
                  <a:cubicBezTo>
                    <a:pt x="11" y="1"/>
                    <a:pt x="9" y="6"/>
                    <a:pt x="1" y="6"/>
                  </a:cubicBezTo>
                  <a:cubicBezTo>
                    <a:pt x="1" y="6"/>
                    <a:pt x="13" y="18"/>
                    <a:pt x="13" y="18"/>
                  </a:cubicBezTo>
                  <a:lnTo>
                    <a:pt x="14681" y="3042"/>
                  </a:lnTo>
                  <a:lnTo>
                    <a:pt x="14693" y="3042"/>
                  </a:lnTo>
                  <a:cubicBezTo>
                    <a:pt x="14693" y="3030"/>
                    <a:pt x="14693" y="3030"/>
                    <a:pt x="14681" y="3030"/>
                  </a:cubicBezTo>
                  <a:lnTo>
                    <a:pt x="13" y="6"/>
                  </a:lnTo>
                  <a:cubicBezTo>
                    <a:pt x="13" y="2"/>
                    <a:pt x="13"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50" name="Google Shape;3760;p32"/>
            <p:cNvSpPr/>
            <p:nvPr/>
          </p:nvSpPr>
          <p:spPr>
            <a:xfrm>
              <a:off x="3157543" y="2554479"/>
              <a:ext cx="2291340" cy="310380"/>
            </a:xfrm>
            <a:custGeom>
              <a:avLst/>
              <a:gdLst/>
              <a:ahLst/>
              <a:cxnLst/>
              <a:rect l="l" t="t" r="r" b="b"/>
              <a:pathLst>
                <a:path w="24790" h="3358" extrusionOk="0">
                  <a:moveTo>
                    <a:pt x="24777" y="0"/>
                  </a:moveTo>
                  <a:lnTo>
                    <a:pt x="12" y="3334"/>
                  </a:lnTo>
                  <a:cubicBezTo>
                    <a:pt x="0" y="3334"/>
                    <a:pt x="0" y="3358"/>
                    <a:pt x="12" y="3358"/>
                  </a:cubicBezTo>
                  <a:lnTo>
                    <a:pt x="24777" y="24"/>
                  </a:lnTo>
                  <a:cubicBezTo>
                    <a:pt x="24789" y="24"/>
                    <a:pt x="24789" y="0"/>
                    <a:pt x="247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51" name="Google Shape;3761;p32"/>
            <p:cNvSpPr/>
            <p:nvPr/>
          </p:nvSpPr>
          <p:spPr>
            <a:xfrm>
              <a:off x="3157543" y="3293641"/>
              <a:ext cx="2355116" cy="643128"/>
            </a:xfrm>
            <a:custGeom>
              <a:avLst/>
              <a:gdLst/>
              <a:ahLst/>
              <a:cxnLst/>
              <a:rect l="l" t="t" r="r" b="b"/>
              <a:pathLst>
                <a:path w="25480" h="6958" extrusionOk="0">
                  <a:moveTo>
                    <a:pt x="6" y="1"/>
                  </a:moveTo>
                  <a:cubicBezTo>
                    <a:pt x="1" y="1"/>
                    <a:pt x="3" y="16"/>
                    <a:pt x="12" y="16"/>
                  </a:cubicBezTo>
                  <a:lnTo>
                    <a:pt x="25468" y="6957"/>
                  </a:lnTo>
                  <a:lnTo>
                    <a:pt x="25480" y="6957"/>
                  </a:lnTo>
                  <a:cubicBezTo>
                    <a:pt x="25480" y="6957"/>
                    <a:pt x="25480" y="6945"/>
                    <a:pt x="25480" y="6945"/>
                  </a:cubicBezTo>
                  <a:lnTo>
                    <a:pt x="12" y="4"/>
                  </a:lnTo>
                  <a:cubicBezTo>
                    <a:pt x="10" y="2"/>
                    <a:pt x="8" y="1"/>
                    <a:pt x="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52" name="Google Shape;3762;p32"/>
            <p:cNvSpPr/>
            <p:nvPr/>
          </p:nvSpPr>
          <p:spPr>
            <a:xfrm>
              <a:off x="5334270" y="3157492"/>
              <a:ext cx="1325076" cy="779277"/>
            </a:xfrm>
            <a:custGeom>
              <a:avLst/>
              <a:gdLst/>
              <a:ahLst/>
              <a:cxnLst/>
              <a:rect l="l" t="t" r="r" b="b"/>
              <a:pathLst>
                <a:path w="14336" h="8431" extrusionOk="0">
                  <a:moveTo>
                    <a:pt x="14324" y="1"/>
                  </a:moveTo>
                  <a:lnTo>
                    <a:pt x="1" y="8418"/>
                  </a:lnTo>
                  <a:cubicBezTo>
                    <a:pt x="1" y="8418"/>
                    <a:pt x="1" y="8430"/>
                    <a:pt x="1" y="8430"/>
                  </a:cubicBezTo>
                  <a:lnTo>
                    <a:pt x="13" y="8430"/>
                  </a:lnTo>
                  <a:lnTo>
                    <a:pt x="14324" y="13"/>
                  </a:lnTo>
                  <a:cubicBezTo>
                    <a:pt x="14336" y="13"/>
                    <a:pt x="14336" y="13"/>
                    <a:pt x="143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53" name="Google Shape;3763;p32"/>
            <p:cNvSpPr/>
            <p:nvPr/>
          </p:nvSpPr>
          <p:spPr>
            <a:xfrm>
              <a:off x="3157543" y="1522220"/>
              <a:ext cx="3243184" cy="1164341"/>
            </a:xfrm>
            <a:custGeom>
              <a:avLst/>
              <a:gdLst/>
              <a:ahLst/>
              <a:cxnLst/>
              <a:rect l="l" t="t" r="r" b="b"/>
              <a:pathLst>
                <a:path w="35088" h="12597" extrusionOk="0">
                  <a:moveTo>
                    <a:pt x="35076" y="0"/>
                  </a:moveTo>
                  <a:lnTo>
                    <a:pt x="0" y="12585"/>
                  </a:lnTo>
                  <a:cubicBezTo>
                    <a:pt x="0" y="12585"/>
                    <a:pt x="0" y="12597"/>
                    <a:pt x="12" y="12597"/>
                  </a:cubicBezTo>
                  <a:lnTo>
                    <a:pt x="35088" y="12"/>
                  </a:lnTo>
                  <a:cubicBezTo>
                    <a:pt x="35088" y="12"/>
                    <a:pt x="35088" y="0"/>
                    <a:pt x="350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54" name="Google Shape;3764;p32"/>
            <p:cNvSpPr/>
            <p:nvPr/>
          </p:nvSpPr>
          <p:spPr>
            <a:xfrm>
              <a:off x="3157543" y="2935198"/>
              <a:ext cx="1178667" cy="25418"/>
            </a:xfrm>
            <a:custGeom>
              <a:avLst/>
              <a:gdLst/>
              <a:ahLst/>
              <a:cxnLst/>
              <a:rect l="l" t="t" r="r" b="b"/>
              <a:pathLst>
                <a:path w="12752" h="275" extrusionOk="0">
                  <a:moveTo>
                    <a:pt x="12740" y="1"/>
                  </a:moveTo>
                  <a:lnTo>
                    <a:pt x="12" y="263"/>
                  </a:lnTo>
                  <a:lnTo>
                    <a:pt x="0" y="263"/>
                  </a:lnTo>
                  <a:cubicBezTo>
                    <a:pt x="0" y="275"/>
                    <a:pt x="0" y="275"/>
                    <a:pt x="12" y="275"/>
                  </a:cubicBezTo>
                  <a:lnTo>
                    <a:pt x="12740" y="13"/>
                  </a:lnTo>
                  <a:lnTo>
                    <a:pt x="12752" y="13"/>
                  </a:lnTo>
                  <a:cubicBezTo>
                    <a:pt x="12752" y="1"/>
                    <a:pt x="12740" y="1"/>
                    <a:pt x="127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55" name="Google Shape;3765;p32"/>
            <p:cNvSpPr/>
            <p:nvPr/>
          </p:nvSpPr>
          <p:spPr>
            <a:xfrm>
              <a:off x="4134713" y="2935198"/>
              <a:ext cx="2524633" cy="45198"/>
            </a:xfrm>
            <a:custGeom>
              <a:avLst/>
              <a:gdLst/>
              <a:ahLst/>
              <a:cxnLst/>
              <a:rect l="l" t="t" r="r" b="b"/>
              <a:pathLst>
                <a:path w="27314" h="489" extrusionOk="0">
                  <a:moveTo>
                    <a:pt x="1" y="1"/>
                  </a:moveTo>
                  <a:cubicBezTo>
                    <a:pt x="1" y="1"/>
                    <a:pt x="1" y="1"/>
                    <a:pt x="1" y="13"/>
                  </a:cubicBezTo>
                  <a:lnTo>
                    <a:pt x="27302" y="489"/>
                  </a:lnTo>
                  <a:lnTo>
                    <a:pt x="27314" y="489"/>
                  </a:lnTo>
                  <a:cubicBezTo>
                    <a:pt x="27314" y="477"/>
                    <a:pt x="27314" y="477"/>
                    <a:pt x="27302" y="477"/>
                  </a:cubicBez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56" name="Google Shape;3766;p32"/>
            <p:cNvSpPr/>
            <p:nvPr/>
          </p:nvSpPr>
          <p:spPr>
            <a:xfrm>
              <a:off x="4194146" y="3056281"/>
              <a:ext cx="2465201" cy="625197"/>
            </a:xfrm>
            <a:custGeom>
              <a:avLst/>
              <a:gdLst/>
              <a:ahLst/>
              <a:cxnLst/>
              <a:rect l="l" t="t" r="r" b="b"/>
              <a:pathLst>
                <a:path w="26671" h="6764" extrusionOk="0">
                  <a:moveTo>
                    <a:pt x="26659" y="0"/>
                  </a:moveTo>
                  <a:lnTo>
                    <a:pt x="1" y="6751"/>
                  </a:lnTo>
                  <a:cubicBezTo>
                    <a:pt x="1" y="6751"/>
                    <a:pt x="1" y="6751"/>
                    <a:pt x="1" y="6763"/>
                  </a:cubicBezTo>
                  <a:lnTo>
                    <a:pt x="13" y="6763"/>
                  </a:lnTo>
                  <a:lnTo>
                    <a:pt x="26659" y="24"/>
                  </a:lnTo>
                  <a:cubicBezTo>
                    <a:pt x="26671" y="24"/>
                    <a:pt x="26671" y="12"/>
                    <a:pt x="26671" y="12"/>
                  </a:cubicBezTo>
                  <a:cubicBezTo>
                    <a:pt x="26671" y="12"/>
                    <a:pt x="26659" y="0"/>
                    <a:pt x="266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57" name="Google Shape;3767;p32"/>
            <p:cNvSpPr/>
            <p:nvPr/>
          </p:nvSpPr>
          <p:spPr>
            <a:xfrm>
              <a:off x="6176215" y="1494676"/>
              <a:ext cx="483132" cy="860708"/>
            </a:xfrm>
            <a:custGeom>
              <a:avLst/>
              <a:gdLst/>
              <a:ahLst/>
              <a:cxnLst/>
              <a:rect l="l" t="t" r="r" b="b"/>
              <a:pathLst>
                <a:path w="5227" h="9312" extrusionOk="0">
                  <a:moveTo>
                    <a:pt x="0" y="0"/>
                  </a:moveTo>
                  <a:cubicBezTo>
                    <a:pt x="0" y="0"/>
                    <a:pt x="0" y="12"/>
                    <a:pt x="0" y="12"/>
                  </a:cubicBezTo>
                  <a:lnTo>
                    <a:pt x="5215" y="9311"/>
                  </a:lnTo>
                  <a:cubicBezTo>
                    <a:pt x="5227" y="9311"/>
                    <a:pt x="5227" y="9299"/>
                    <a:pt x="5227" y="9299"/>
                  </a:cubicBez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58" name="Google Shape;3768;p32"/>
            <p:cNvSpPr/>
            <p:nvPr/>
          </p:nvSpPr>
          <p:spPr>
            <a:xfrm>
              <a:off x="5202280" y="3334957"/>
              <a:ext cx="1457067" cy="1369905"/>
            </a:xfrm>
            <a:custGeom>
              <a:avLst/>
              <a:gdLst/>
              <a:ahLst/>
              <a:cxnLst/>
              <a:rect l="l" t="t" r="r" b="b"/>
              <a:pathLst>
                <a:path w="15764" h="14821" extrusionOk="0">
                  <a:moveTo>
                    <a:pt x="15753" y="1"/>
                  </a:moveTo>
                  <a:cubicBezTo>
                    <a:pt x="15752" y="1"/>
                    <a:pt x="15752" y="4"/>
                    <a:pt x="15752" y="10"/>
                  </a:cubicBezTo>
                  <a:lnTo>
                    <a:pt x="0" y="14809"/>
                  </a:lnTo>
                  <a:cubicBezTo>
                    <a:pt x="0" y="14809"/>
                    <a:pt x="0" y="14821"/>
                    <a:pt x="12" y="14821"/>
                  </a:cubicBezTo>
                  <a:lnTo>
                    <a:pt x="15764" y="10"/>
                  </a:lnTo>
                  <a:cubicBezTo>
                    <a:pt x="15758" y="4"/>
                    <a:pt x="15755" y="1"/>
                    <a:pt x="157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59" name="Google Shape;3769;p32"/>
            <p:cNvSpPr/>
            <p:nvPr/>
          </p:nvSpPr>
          <p:spPr>
            <a:xfrm>
              <a:off x="5202280" y="3280793"/>
              <a:ext cx="1457067" cy="1170996"/>
            </a:xfrm>
            <a:custGeom>
              <a:avLst/>
              <a:gdLst/>
              <a:ahLst/>
              <a:cxnLst/>
              <a:rect l="l" t="t" r="r" b="b"/>
              <a:pathLst>
                <a:path w="15764" h="12669" extrusionOk="0">
                  <a:moveTo>
                    <a:pt x="15752" y="0"/>
                  </a:moveTo>
                  <a:lnTo>
                    <a:pt x="0" y="12657"/>
                  </a:lnTo>
                  <a:cubicBezTo>
                    <a:pt x="0" y="12657"/>
                    <a:pt x="0" y="12657"/>
                    <a:pt x="0" y="12668"/>
                  </a:cubicBezTo>
                  <a:lnTo>
                    <a:pt x="12" y="12668"/>
                  </a:lnTo>
                  <a:lnTo>
                    <a:pt x="15764" y="12"/>
                  </a:lnTo>
                  <a:cubicBezTo>
                    <a:pt x="15764" y="12"/>
                    <a:pt x="15764" y="0"/>
                    <a:pt x="157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60" name="Google Shape;3770;p32"/>
            <p:cNvSpPr/>
            <p:nvPr/>
          </p:nvSpPr>
          <p:spPr>
            <a:xfrm>
              <a:off x="3157543" y="2168214"/>
              <a:ext cx="1101673" cy="412700"/>
            </a:xfrm>
            <a:custGeom>
              <a:avLst/>
              <a:gdLst/>
              <a:ahLst/>
              <a:cxnLst/>
              <a:rect l="l" t="t" r="r" b="b"/>
              <a:pathLst>
                <a:path w="11919" h="4465" extrusionOk="0">
                  <a:moveTo>
                    <a:pt x="11895" y="0"/>
                  </a:moveTo>
                  <a:lnTo>
                    <a:pt x="0" y="4453"/>
                  </a:lnTo>
                  <a:cubicBezTo>
                    <a:pt x="0" y="4465"/>
                    <a:pt x="0" y="4465"/>
                    <a:pt x="12" y="4465"/>
                  </a:cubicBezTo>
                  <a:lnTo>
                    <a:pt x="11906" y="24"/>
                  </a:lnTo>
                  <a:cubicBezTo>
                    <a:pt x="11918" y="12"/>
                    <a:pt x="11906" y="0"/>
                    <a:pt x="118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61" name="Google Shape;3771;p32"/>
            <p:cNvSpPr/>
            <p:nvPr/>
          </p:nvSpPr>
          <p:spPr>
            <a:xfrm>
              <a:off x="4133696" y="2168214"/>
              <a:ext cx="2043627" cy="570108"/>
            </a:xfrm>
            <a:custGeom>
              <a:avLst/>
              <a:gdLst/>
              <a:ahLst/>
              <a:cxnLst/>
              <a:rect l="l" t="t" r="r" b="b"/>
              <a:pathLst>
                <a:path w="22110" h="6168" extrusionOk="0">
                  <a:moveTo>
                    <a:pt x="24" y="0"/>
                  </a:moveTo>
                  <a:cubicBezTo>
                    <a:pt x="12" y="0"/>
                    <a:pt x="0" y="12"/>
                    <a:pt x="12" y="24"/>
                  </a:cubicBezTo>
                  <a:lnTo>
                    <a:pt x="22098" y="6167"/>
                  </a:lnTo>
                  <a:cubicBezTo>
                    <a:pt x="22110" y="6167"/>
                    <a:pt x="22110" y="6156"/>
                    <a:pt x="22110" y="6156"/>
                  </a:cubicBezTo>
                  <a:cubicBezTo>
                    <a:pt x="22110" y="6156"/>
                    <a:pt x="22110" y="6156"/>
                    <a:pt x="22110" y="6144"/>
                  </a:cubicBezTo>
                  <a:lnTo>
                    <a:pt x="2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62" name="Google Shape;3772;p32"/>
            <p:cNvSpPr/>
            <p:nvPr/>
          </p:nvSpPr>
          <p:spPr>
            <a:xfrm>
              <a:off x="3157543" y="3362224"/>
              <a:ext cx="1178667" cy="366577"/>
            </a:xfrm>
            <a:custGeom>
              <a:avLst/>
              <a:gdLst/>
              <a:ahLst/>
              <a:cxnLst/>
              <a:rect l="l" t="t" r="r" b="b"/>
              <a:pathLst>
                <a:path w="12752" h="3966" extrusionOk="0">
                  <a:moveTo>
                    <a:pt x="12" y="0"/>
                  </a:moveTo>
                  <a:cubicBezTo>
                    <a:pt x="12" y="0"/>
                    <a:pt x="0" y="0"/>
                    <a:pt x="0" y="12"/>
                  </a:cubicBezTo>
                  <a:lnTo>
                    <a:pt x="12740" y="3965"/>
                  </a:lnTo>
                  <a:lnTo>
                    <a:pt x="12752" y="3965"/>
                  </a:lnTo>
                  <a:cubicBezTo>
                    <a:pt x="12752" y="3953"/>
                    <a:pt x="12752" y="3953"/>
                    <a:pt x="12740" y="3953"/>
                  </a:cubicBez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63" name="Google Shape;3773;p32"/>
            <p:cNvSpPr/>
            <p:nvPr/>
          </p:nvSpPr>
          <p:spPr>
            <a:xfrm>
              <a:off x="3157543" y="3466763"/>
              <a:ext cx="2229689" cy="985027"/>
            </a:xfrm>
            <a:custGeom>
              <a:avLst/>
              <a:gdLst/>
              <a:ahLst/>
              <a:cxnLst/>
              <a:rect l="l" t="t" r="r" b="b"/>
              <a:pathLst>
                <a:path w="24123" h="10657" extrusionOk="0">
                  <a:moveTo>
                    <a:pt x="0" y="0"/>
                  </a:moveTo>
                  <a:cubicBezTo>
                    <a:pt x="0" y="12"/>
                    <a:pt x="0" y="12"/>
                    <a:pt x="0" y="12"/>
                  </a:cubicBezTo>
                  <a:lnTo>
                    <a:pt x="24110" y="10656"/>
                  </a:lnTo>
                  <a:lnTo>
                    <a:pt x="24122" y="10656"/>
                  </a:lnTo>
                  <a:cubicBezTo>
                    <a:pt x="24122" y="10656"/>
                    <a:pt x="24122" y="10645"/>
                    <a:pt x="24122" y="10645"/>
                  </a:cubicBez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64" name="Google Shape;3774;p32"/>
            <p:cNvSpPr/>
            <p:nvPr/>
          </p:nvSpPr>
          <p:spPr>
            <a:xfrm>
              <a:off x="3157543" y="3571301"/>
              <a:ext cx="2229689" cy="1133562"/>
            </a:xfrm>
            <a:custGeom>
              <a:avLst/>
              <a:gdLst/>
              <a:ahLst/>
              <a:cxnLst/>
              <a:rect l="l" t="t" r="r" b="b"/>
              <a:pathLst>
                <a:path w="24123" h="12264" extrusionOk="0">
                  <a:moveTo>
                    <a:pt x="12" y="0"/>
                  </a:moveTo>
                  <a:cubicBezTo>
                    <a:pt x="0" y="0"/>
                    <a:pt x="0" y="12"/>
                    <a:pt x="0" y="12"/>
                  </a:cubicBezTo>
                  <a:lnTo>
                    <a:pt x="24110" y="12264"/>
                  </a:lnTo>
                  <a:lnTo>
                    <a:pt x="24122" y="12264"/>
                  </a:lnTo>
                  <a:cubicBezTo>
                    <a:pt x="24122" y="12252"/>
                    <a:pt x="24122" y="12252"/>
                    <a:pt x="24122" y="12252"/>
                  </a:cubicBez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65" name="Google Shape;3775;p32"/>
            <p:cNvSpPr/>
            <p:nvPr/>
          </p:nvSpPr>
          <p:spPr>
            <a:xfrm>
              <a:off x="5301272" y="2592929"/>
              <a:ext cx="1358074" cy="280710"/>
            </a:xfrm>
            <a:custGeom>
              <a:avLst/>
              <a:gdLst/>
              <a:ahLst/>
              <a:cxnLst/>
              <a:rect l="l" t="t" r="r" b="b"/>
              <a:pathLst>
                <a:path w="14693" h="3037" extrusionOk="0">
                  <a:moveTo>
                    <a:pt x="1" y="1"/>
                  </a:moveTo>
                  <a:cubicBezTo>
                    <a:pt x="1" y="1"/>
                    <a:pt x="13" y="13"/>
                    <a:pt x="13" y="13"/>
                  </a:cubicBezTo>
                  <a:lnTo>
                    <a:pt x="14681" y="3037"/>
                  </a:lnTo>
                  <a:lnTo>
                    <a:pt x="14693" y="3037"/>
                  </a:lnTo>
                  <a:cubicBezTo>
                    <a:pt x="14693" y="3025"/>
                    <a:pt x="14693" y="3025"/>
                    <a:pt x="14681" y="3025"/>
                  </a:cubicBezTo>
                  <a:lnTo>
                    <a:pt x="1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66" name="Google Shape;3776;p32"/>
            <p:cNvSpPr/>
            <p:nvPr/>
          </p:nvSpPr>
          <p:spPr>
            <a:xfrm>
              <a:off x="3157543" y="2602912"/>
              <a:ext cx="2291340" cy="309271"/>
            </a:xfrm>
            <a:custGeom>
              <a:avLst/>
              <a:gdLst/>
              <a:ahLst/>
              <a:cxnLst/>
              <a:rect l="l" t="t" r="r" b="b"/>
              <a:pathLst>
                <a:path w="24790" h="3346" extrusionOk="0">
                  <a:moveTo>
                    <a:pt x="24777" y="0"/>
                  </a:moveTo>
                  <a:lnTo>
                    <a:pt x="12" y="3322"/>
                  </a:lnTo>
                  <a:cubicBezTo>
                    <a:pt x="0" y="3322"/>
                    <a:pt x="0" y="3334"/>
                    <a:pt x="0" y="3334"/>
                  </a:cubicBezTo>
                  <a:cubicBezTo>
                    <a:pt x="0" y="3334"/>
                    <a:pt x="0" y="3346"/>
                    <a:pt x="12" y="3346"/>
                  </a:cubicBezTo>
                  <a:lnTo>
                    <a:pt x="24777" y="12"/>
                  </a:lnTo>
                  <a:cubicBezTo>
                    <a:pt x="24789" y="12"/>
                    <a:pt x="24789" y="0"/>
                    <a:pt x="247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67" name="Google Shape;3777;p32"/>
            <p:cNvSpPr/>
            <p:nvPr/>
          </p:nvSpPr>
          <p:spPr>
            <a:xfrm>
              <a:off x="3157543" y="3340965"/>
              <a:ext cx="2355116" cy="644237"/>
            </a:xfrm>
            <a:custGeom>
              <a:avLst/>
              <a:gdLst/>
              <a:ahLst/>
              <a:cxnLst/>
              <a:rect l="l" t="t" r="r" b="b"/>
              <a:pathLst>
                <a:path w="25480" h="6970" extrusionOk="0">
                  <a:moveTo>
                    <a:pt x="6" y="1"/>
                  </a:moveTo>
                  <a:cubicBezTo>
                    <a:pt x="1" y="1"/>
                    <a:pt x="3" y="16"/>
                    <a:pt x="12" y="16"/>
                  </a:cubicBezTo>
                  <a:lnTo>
                    <a:pt x="25468" y="6969"/>
                  </a:lnTo>
                  <a:lnTo>
                    <a:pt x="25480" y="6969"/>
                  </a:lnTo>
                  <a:cubicBezTo>
                    <a:pt x="25480" y="6969"/>
                    <a:pt x="25480" y="6957"/>
                    <a:pt x="25480" y="6957"/>
                  </a:cubicBezTo>
                  <a:cubicBezTo>
                    <a:pt x="25480" y="6957"/>
                    <a:pt x="25480" y="6945"/>
                    <a:pt x="25480" y="6945"/>
                  </a:cubicBezTo>
                  <a:lnTo>
                    <a:pt x="12" y="4"/>
                  </a:lnTo>
                  <a:cubicBezTo>
                    <a:pt x="10" y="2"/>
                    <a:pt x="8" y="1"/>
                    <a:pt x="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68" name="Google Shape;3778;p32"/>
            <p:cNvSpPr/>
            <p:nvPr/>
          </p:nvSpPr>
          <p:spPr>
            <a:xfrm>
              <a:off x="5334270" y="3204816"/>
              <a:ext cx="1325076" cy="780386"/>
            </a:xfrm>
            <a:custGeom>
              <a:avLst/>
              <a:gdLst/>
              <a:ahLst/>
              <a:cxnLst/>
              <a:rect l="l" t="t" r="r" b="b"/>
              <a:pathLst>
                <a:path w="14336" h="8443" extrusionOk="0">
                  <a:moveTo>
                    <a:pt x="14324" y="1"/>
                  </a:moveTo>
                  <a:lnTo>
                    <a:pt x="1" y="8418"/>
                  </a:lnTo>
                  <a:cubicBezTo>
                    <a:pt x="1" y="8430"/>
                    <a:pt x="1" y="8430"/>
                    <a:pt x="1" y="8430"/>
                  </a:cubicBezTo>
                  <a:cubicBezTo>
                    <a:pt x="1" y="8430"/>
                    <a:pt x="1" y="8442"/>
                    <a:pt x="1" y="8442"/>
                  </a:cubicBezTo>
                  <a:cubicBezTo>
                    <a:pt x="1" y="8442"/>
                    <a:pt x="13" y="8442"/>
                    <a:pt x="13" y="8430"/>
                  </a:cubicBezTo>
                  <a:lnTo>
                    <a:pt x="14324" y="13"/>
                  </a:lnTo>
                  <a:lnTo>
                    <a:pt x="14336" y="13"/>
                  </a:lnTo>
                  <a:cubicBezTo>
                    <a:pt x="14336" y="1"/>
                    <a:pt x="14324" y="1"/>
                    <a:pt x="143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69" name="Google Shape;3779;p32"/>
            <p:cNvSpPr/>
            <p:nvPr/>
          </p:nvSpPr>
          <p:spPr>
            <a:xfrm>
              <a:off x="3157543" y="1569544"/>
              <a:ext cx="3243184" cy="1164341"/>
            </a:xfrm>
            <a:custGeom>
              <a:avLst/>
              <a:gdLst/>
              <a:ahLst/>
              <a:cxnLst/>
              <a:rect l="l" t="t" r="r" b="b"/>
              <a:pathLst>
                <a:path w="35088" h="12597" extrusionOk="0">
                  <a:moveTo>
                    <a:pt x="35076" y="0"/>
                  </a:moveTo>
                  <a:lnTo>
                    <a:pt x="0" y="12585"/>
                  </a:lnTo>
                  <a:cubicBezTo>
                    <a:pt x="0" y="12585"/>
                    <a:pt x="0" y="12585"/>
                    <a:pt x="0" y="12597"/>
                  </a:cubicBezTo>
                  <a:lnTo>
                    <a:pt x="12" y="12597"/>
                  </a:lnTo>
                  <a:lnTo>
                    <a:pt x="35088" y="12"/>
                  </a:lnTo>
                  <a:cubicBezTo>
                    <a:pt x="35088" y="12"/>
                    <a:pt x="35088" y="0"/>
                    <a:pt x="350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70" name="Google Shape;3780;p32"/>
            <p:cNvSpPr/>
            <p:nvPr/>
          </p:nvSpPr>
          <p:spPr>
            <a:xfrm>
              <a:off x="3157543" y="2982522"/>
              <a:ext cx="1178667" cy="25418"/>
            </a:xfrm>
            <a:custGeom>
              <a:avLst/>
              <a:gdLst/>
              <a:ahLst/>
              <a:cxnLst/>
              <a:rect l="l" t="t" r="r" b="b"/>
              <a:pathLst>
                <a:path w="12752" h="275" extrusionOk="0">
                  <a:moveTo>
                    <a:pt x="12740" y="1"/>
                  </a:moveTo>
                  <a:lnTo>
                    <a:pt x="12" y="263"/>
                  </a:lnTo>
                  <a:lnTo>
                    <a:pt x="0" y="263"/>
                  </a:lnTo>
                  <a:cubicBezTo>
                    <a:pt x="0" y="274"/>
                    <a:pt x="0" y="274"/>
                    <a:pt x="12" y="274"/>
                  </a:cubicBezTo>
                  <a:lnTo>
                    <a:pt x="12740" y="13"/>
                  </a:lnTo>
                  <a:lnTo>
                    <a:pt x="12752" y="13"/>
                  </a:lnTo>
                  <a:cubicBezTo>
                    <a:pt x="12752" y="1"/>
                    <a:pt x="12740" y="1"/>
                    <a:pt x="127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71" name="Google Shape;3781;p32"/>
            <p:cNvSpPr/>
            <p:nvPr/>
          </p:nvSpPr>
          <p:spPr>
            <a:xfrm>
              <a:off x="4134713" y="2982522"/>
              <a:ext cx="2524633" cy="45198"/>
            </a:xfrm>
            <a:custGeom>
              <a:avLst/>
              <a:gdLst/>
              <a:ahLst/>
              <a:cxnLst/>
              <a:rect l="l" t="t" r="r" b="b"/>
              <a:pathLst>
                <a:path w="27314" h="489" extrusionOk="0">
                  <a:moveTo>
                    <a:pt x="1" y="1"/>
                  </a:moveTo>
                  <a:cubicBezTo>
                    <a:pt x="1" y="1"/>
                    <a:pt x="1" y="1"/>
                    <a:pt x="1" y="13"/>
                  </a:cubicBezTo>
                  <a:lnTo>
                    <a:pt x="27302" y="489"/>
                  </a:lnTo>
                  <a:lnTo>
                    <a:pt x="27314" y="489"/>
                  </a:lnTo>
                  <a:cubicBezTo>
                    <a:pt x="27314" y="477"/>
                    <a:pt x="27314" y="477"/>
                    <a:pt x="27302" y="477"/>
                  </a:cubicBez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72" name="Google Shape;3782;p32"/>
            <p:cNvSpPr/>
            <p:nvPr/>
          </p:nvSpPr>
          <p:spPr>
            <a:xfrm>
              <a:off x="4194146" y="3103605"/>
              <a:ext cx="2465201" cy="625197"/>
            </a:xfrm>
            <a:custGeom>
              <a:avLst/>
              <a:gdLst/>
              <a:ahLst/>
              <a:cxnLst/>
              <a:rect l="l" t="t" r="r" b="b"/>
              <a:pathLst>
                <a:path w="26671" h="6764" extrusionOk="0">
                  <a:moveTo>
                    <a:pt x="26659" y="0"/>
                  </a:moveTo>
                  <a:lnTo>
                    <a:pt x="1" y="6751"/>
                  </a:lnTo>
                  <a:cubicBezTo>
                    <a:pt x="1" y="6751"/>
                    <a:pt x="1" y="6751"/>
                    <a:pt x="1" y="6763"/>
                  </a:cubicBezTo>
                  <a:lnTo>
                    <a:pt x="13" y="6763"/>
                  </a:lnTo>
                  <a:lnTo>
                    <a:pt x="26659" y="24"/>
                  </a:lnTo>
                  <a:cubicBezTo>
                    <a:pt x="26671" y="24"/>
                    <a:pt x="26671" y="12"/>
                    <a:pt x="26671" y="12"/>
                  </a:cubicBezTo>
                  <a:cubicBezTo>
                    <a:pt x="26671" y="12"/>
                    <a:pt x="26659" y="0"/>
                    <a:pt x="266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73" name="Google Shape;3783;p32"/>
            <p:cNvSpPr/>
            <p:nvPr/>
          </p:nvSpPr>
          <p:spPr>
            <a:xfrm>
              <a:off x="3195994" y="2533497"/>
              <a:ext cx="34292" cy="1055458"/>
            </a:xfrm>
            <a:custGeom>
              <a:avLst/>
              <a:gdLst/>
              <a:ahLst/>
              <a:cxnLst/>
              <a:rect l="l" t="t" r="r" b="b"/>
              <a:pathLst>
                <a:path w="371" h="11419" extrusionOk="0">
                  <a:moveTo>
                    <a:pt x="346" y="37"/>
                  </a:moveTo>
                  <a:lnTo>
                    <a:pt x="346" y="11383"/>
                  </a:lnTo>
                  <a:lnTo>
                    <a:pt x="25" y="11217"/>
                  </a:lnTo>
                  <a:lnTo>
                    <a:pt x="25" y="156"/>
                  </a:lnTo>
                  <a:lnTo>
                    <a:pt x="346" y="37"/>
                  </a:lnTo>
                  <a:close/>
                  <a:moveTo>
                    <a:pt x="370" y="1"/>
                  </a:moveTo>
                  <a:lnTo>
                    <a:pt x="1" y="144"/>
                  </a:lnTo>
                  <a:lnTo>
                    <a:pt x="1" y="11228"/>
                  </a:lnTo>
                  <a:lnTo>
                    <a:pt x="370" y="11419"/>
                  </a:lnTo>
                  <a:lnTo>
                    <a:pt x="37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74" name="Google Shape;3784;p32"/>
            <p:cNvSpPr/>
            <p:nvPr/>
          </p:nvSpPr>
          <p:spPr>
            <a:xfrm>
              <a:off x="3227975" y="2534144"/>
              <a:ext cx="37527" cy="1053794"/>
            </a:xfrm>
            <a:custGeom>
              <a:avLst/>
              <a:gdLst/>
              <a:ahLst/>
              <a:cxnLst/>
              <a:rect l="l" t="t" r="r" b="b"/>
              <a:pathLst>
                <a:path w="406" h="11401" extrusionOk="0">
                  <a:moveTo>
                    <a:pt x="9" y="1"/>
                  </a:moveTo>
                  <a:cubicBezTo>
                    <a:pt x="6" y="1"/>
                    <a:pt x="0" y="6"/>
                    <a:pt x="0" y="6"/>
                  </a:cubicBezTo>
                  <a:cubicBezTo>
                    <a:pt x="0" y="18"/>
                    <a:pt x="0" y="18"/>
                    <a:pt x="12" y="30"/>
                  </a:cubicBezTo>
                  <a:lnTo>
                    <a:pt x="381" y="101"/>
                  </a:lnTo>
                  <a:lnTo>
                    <a:pt x="381" y="11269"/>
                  </a:lnTo>
                  <a:lnTo>
                    <a:pt x="12" y="11376"/>
                  </a:lnTo>
                  <a:cubicBezTo>
                    <a:pt x="0" y="11388"/>
                    <a:pt x="0" y="11388"/>
                    <a:pt x="0" y="11400"/>
                  </a:cubicBezTo>
                  <a:lnTo>
                    <a:pt x="24" y="11400"/>
                  </a:lnTo>
                  <a:lnTo>
                    <a:pt x="405" y="11281"/>
                  </a:lnTo>
                  <a:lnTo>
                    <a:pt x="405" y="89"/>
                  </a:lnTo>
                  <a:lnTo>
                    <a:pt x="12" y="6"/>
                  </a:lnTo>
                  <a:cubicBezTo>
                    <a:pt x="12" y="2"/>
                    <a:pt x="11" y="1"/>
                    <a:pt x="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75" name="Google Shape;3785;p32"/>
            <p:cNvSpPr/>
            <p:nvPr/>
          </p:nvSpPr>
          <p:spPr>
            <a:xfrm>
              <a:off x="4271232" y="2185775"/>
              <a:ext cx="74868" cy="1503374"/>
            </a:xfrm>
            <a:custGeom>
              <a:avLst/>
              <a:gdLst/>
              <a:ahLst/>
              <a:cxnLst/>
              <a:rect l="l" t="t" r="r" b="b"/>
              <a:pathLst>
                <a:path w="810" h="16265" extrusionOk="0">
                  <a:moveTo>
                    <a:pt x="24" y="24"/>
                  </a:moveTo>
                  <a:lnTo>
                    <a:pt x="786" y="239"/>
                  </a:lnTo>
                  <a:lnTo>
                    <a:pt x="786" y="16038"/>
                  </a:lnTo>
                  <a:lnTo>
                    <a:pt x="24" y="16241"/>
                  </a:lnTo>
                  <a:lnTo>
                    <a:pt x="24" y="24"/>
                  </a:lnTo>
                  <a:close/>
                  <a:moveTo>
                    <a:pt x="0" y="1"/>
                  </a:moveTo>
                  <a:lnTo>
                    <a:pt x="0" y="16264"/>
                  </a:lnTo>
                  <a:lnTo>
                    <a:pt x="798" y="16062"/>
                  </a:lnTo>
                  <a:lnTo>
                    <a:pt x="810" y="16062"/>
                  </a:lnTo>
                  <a:lnTo>
                    <a:pt x="810" y="227"/>
                  </a:lnTo>
                  <a:lnTo>
                    <a:pt x="1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76" name="Google Shape;3786;p32"/>
            <p:cNvSpPr/>
            <p:nvPr/>
          </p:nvSpPr>
          <p:spPr>
            <a:xfrm>
              <a:off x="4201910" y="2185775"/>
              <a:ext cx="71633" cy="1503374"/>
            </a:xfrm>
            <a:custGeom>
              <a:avLst/>
              <a:gdLst/>
              <a:ahLst/>
              <a:cxnLst/>
              <a:rect l="l" t="t" r="r" b="b"/>
              <a:pathLst>
                <a:path w="775" h="16265" extrusionOk="0">
                  <a:moveTo>
                    <a:pt x="750" y="24"/>
                  </a:moveTo>
                  <a:lnTo>
                    <a:pt x="750" y="16241"/>
                  </a:lnTo>
                  <a:lnTo>
                    <a:pt x="24" y="16014"/>
                  </a:lnTo>
                  <a:lnTo>
                    <a:pt x="24" y="251"/>
                  </a:lnTo>
                  <a:lnTo>
                    <a:pt x="750" y="24"/>
                  </a:lnTo>
                  <a:close/>
                  <a:moveTo>
                    <a:pt x="774" y="1"/>
                  </a:moveTo>
                  <a:lnTo>
                    <a:pt x="12" y="239"/>
                  </a:lnTo>
                  <a:lnTo>
                    <a:pt x="0" y="239"/>
                  </a:lnTo>
                  <a:lnTo>
                    <a:pt x="0" y="16026"/>
                  </a:lnTo>
                  <a:lnTo>
                    <a:pt x="774" y="16264"/>
                  </a:lnTo>
                  <a:lnTo>
                    <a:pt x="77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77" name="Google Shape;3787;p32"/>
            <p:cNvSpPr/>
            <p:nvPr/>
          </p:nvSpPr>
          <p:spPr>
            <a:xfrm>
              <a:off x="4611282" y="2692014"/>
              <a:ext cx="53979" cy="1041132"/>
            </a:xfrm>
            <a:custGeom>
              <a:avLst/>
              <a:gdLst/>
              <a:ahLst/>
              <a:cxnLst/>
              <a:rect l="l" t="t" r="r" b="b"/>
              <a:pathLst>
                <a:path w="584" h="11264" extrusionOk="0">
                  <a:moveTo>
                    <a:pt x="560" y="24"/>
                  </a:moveTo>
                  <a:lnTo>
                    <a:pt x="560" y="11240"/>
                  </a:lnTo>
                  <a:lnTo>
                    <a:pt x="24" y="11085"/>
                  </a:lnTo>
                  <a:lnTo>
                    <a:pt x="24" y="96"/>
                  </a:lnTo>
                  <a:lnTo>
                    <a:pt x="560" y="24"/>
                  </a:lnTo>
                  <a:close/>
                  <a:moveTo>
                    <a:pt x="584" y="0"/>
                  </a:moveTo>
                  <a:lnTo>
                    <a:pt x="0" y="84"/>
                  </a:lnTo>
                  <a:lnTo>
                    <a:pt x="0" y="11109"/>
                  </a:lnTo>
                  <a:lnTo>
                    <a:pt x="584" y="11264"/>
                  </a:lnTo>
                  <a:lnTo>
                    <a:pt x="58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78" name="Google Shape;3788;p32"/>
            <p:cNvSpPr/>
            <p:nvPr/>
          </p:nvSpPr>
          <p:spPr>
            <a:xfrm>
              <a:off x="4662951" y="2692014"/>
              <a:ext cx="56290" cy="1041132"/>
            </a:xfrm>
            <a:custGeom>
              <a:avLst/>
              <a:gdLst/>
              <a:ahLst/>
              <a:cxnLst/>
              <a:rect l="l" t="t" r="r" b="b"/>
              <a:pathLst>
                <a:path w="609" h="11264" extrusionOk="0">
                  <a:moveTo>
                    <a:pt x="25" y="0"/>
                  </a:moveTo>
                  <a:cubicBezTo>
                    <a:pt x="13" y="0"/>
                    <a:pt x="1" y="12"/>
                    <a:pt x="1" y="12"/>
                  </a:cubicBezTo>
                  <a:cubicBezTo>
                    <a:pt x="1" y="24"/>
                    <a:pt x="13" y="24"/>
                    <a:pt x="13" y="24"/>
                  </a:cubicBezTo>
                  <a:lnTo>
                    <a:pt x="584" y="119"/>
                  </a:lnTo>
                  <a:lnTo>
                    <a:pt x="584" y="11037"/>
                  </a:lnTo>
                  <a:lnTo>
                    <a:pt x="13" y="11240"/>
                  </a:lnTo>
                  <a:cubicBezTo>
                    <a:pt x="1" y="11240"/>
                    <a:pt x="1" y="11264"/>
                    <a:pt x="13" y="11264"/>
                  </a:cubicBezTo>
                  <a:lnTo>
                    <a:pt x="25" y="11264"/>
                  </a:lnTo>
                  <a:lnTo>
                    <a:pt x="596" y="11049"/>
                  </a:lnTo>
                  <a:lnTo>
                    <a:pt x="608" y="11049"/>
                  </a:lnTo>
                  <a:lnTo>
                    <a:pt x="608" y="96"/>
                  </a:lnTo>
                  <a:lnTo>
                    <a:pt x="2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79" name="Google Shape;3789;p32"/>
            <p:cNvSpPr/>
            <p:nvPr/>
          </p:nvSpPr>
          <p:spPr>
            <a:xfrm>
              <a:off x="5315599" y="2589694"/>
              <a:ext cx="75977" cy="1342638"/>
            </a:xfrm>
            <a:custGeom>
              <a:avLst/>
              <a:gdLst/>
              <a:ahLst/>
              <a:cxnLst/>
              <a:rect l="l" t="t" r="r" b="b"/>
              <a:pathLst>
                <a:path w="822" h="14526" extrusionOk="0">
                  <a:moveTo>
                    <a:pt x="798" y="24"/>
                  </a:moveTo>
                  <a:lnTo>
                    <a:pt x="798" y="14490"/>
                  </a:lnTo>
                  <a:lnTo>
                    <a:pt x="24" y="14276"/>
                  </a:lnTo>
                  <a:lnTo>
                    <a:pt x="24" y="119"/>
                  </a:lnTo>
                  <a:lnTo>
                    <a:pt x="798" y="24"/>
                  </a:lnTo>
                  <a:close/>
                  <a:moveTo>
                    <a:pt x="822" y="0"/>
                  </a:moveTo>
                  <a:lnTo>
                    <a:pt x="12" y="107"/>
                  </a:lnTo>
                  <a:lnTo>
                    <a:pt x="0" y="107"/>
                  </a:lnTo>
                  <a:lnTo>
                    <a:pt x="0" y="14299"/>
                  </a:lnTo>
                  <a:lnTo>
                    <a:pt x="810" y="14514"/>
                  </a:lnTo>
                  <a:lnTo>
                    <a:pt x="822" y="14526"/>
                  </a:lnTo>
                  <a:lnTo>
                    <a:pt x="82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80" name="Google Shape;3790;p32"/>
            <p:cNvSpPr/>
            <p:nvPr/>
          </p:nvSpPr>
          <p:spPr>
            <a:xfrm>
              <a:off x="5389358" y="2589694"/>
              <a:ext cx="70524" cy="1342638"/>
            </a:xfrm>
            <a:custGeom>
              <a:avLst/>
              <a:gdLst/>
              <a:ahLst/>
              <a:cxnLst/>
              <a:rect l="l" t="t" r="r" b="b"/>
              <a:pathLst>
                <a:path w="763" h="14526" extrusionOk="0">
                  <a:moveTo>
                    <a:pt x="24" y="24"/>
                  </a:moveTo>
                  <a:lnTo>
                    <a:pt x="738" y="179"/>
                  </a:lnTo>
                  <a:lnTo>
                    <a:pt x="738" y="14073"/>
                  </a:lnTo>
                  <a:lnTo>
                    <a:pt x="24" y="14478"/>
                  </a:lnTo>
                  <a:lnTo>
                    <a:pt x="24" y="24"/>
                  </a:lnTo>
                  <a:close/>
                  <a:moveTo>
                    <a:pt x="0" y="0"/>
                  </a:moveTo>
                  <a:lnTo>
                    <a:pt x="0" y="14526"/>
                  </a:lnTo>
                  <a:lnTo>
                    <a:pt x="750" y="14085"/>
                  </a:lnTo>
                  <a:lnTo>
                    <a:pt x="762" y="14085"/>
                  </a:lnTo>
                  <a:lnTo>
                    <a:pt x="762" y="155"/>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81" name="Google Shape;3791;p32"/>
            <p:cNvSpPr/>
            <p:nvPr/>
          </p:nvSpPr>
          <p:spPr>
            <a:xfrm>
              <a:off x="6246646" y="1594778"/>
              <a:ext cx="45198" cy="2110916"/>
            </a:xfrm>
            <a:custGeom>
              <a:avLst/>
              <a:gdLst/>
              <a:ahLst/>
              <a:cxnLst/>
              <a:rect l="l" t="t" r="r" b="b"/>
              <a:pathLst>
                <a:path w="489" h="22838" extrusionOk="0">
                  <a:moveTo>
                    <a:pt x="48" y="191"/>
                  </a:moveTo>
                  <a:lnTo>
                    <a:pt x="441" y="882"/>
                  </a:lnTo>
                  <a:lnTo>
                    <a:pt x="441" y="22361"/>
                  </a:lnTo>
                  <a:lnTo>
                    <a:pt x="48" y="22730"/>
                  </a:lnTo>
                  <a:lnTo>
                    <a:pt x="48" y="191"/>
                  </a:lnTo>
                  <a:close/>
                  <a:moveTo>
                    <a:pt x="0" y="1"/>
                  </a:moveTo>
                  <a:lnTo>
                    <a:pt x="0" y="22837"/>
                  </a:lnTo>
                  <a:lnTo>
                    <a:pt x="488" y="22385"/>
                  </a:lnTo>
                  <a:lnTo>
                    <a:pt x="488" y="870"/>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82" name="Google Shape;3792;p32"/>
            <p:cNvSpPr/>
            <p:nvPr/>
          </p:nvSpPr>
          <p:spPr>
            <a:xfrm>
              <a:off x="6183886" y="1600324"/>
              <a:ext cx="67197" cy="2102043"/>
            </a:xfrm>
            <a:custGeom>
              <a:avLst/>
              <a:gdLst/>
              <a:ahLst/>
              <a:cxnLst/>
              <a:rect l="l" t="t" r="r" b="b"/>
              <a:pathLst>
                <a:path w="727" h="22742" extrusionOk="0">
                  <a:moveTo>
                    <a:pt x="679" y="72"/>
                  </a:moveTo>
                  <a:lnTo>
                    <a:pt x="679" y="22694"/>
                  </a:lnTo>
                  <a:lnTo>
                    <a:pt x="48" y="22610"/>
                  </a:lnTo>
                  <a:lnTo>
                    <a:pt x="48" y="298"/>
                  </a:lnTo>
                  <a:lnTo>
                    <a:pt x="679" y="72"/>
                  </a:lnTo>
                  <a:close/>
                  <a:moveTo>
                    <a:pt x="727" y="0"/>
                  </a:moveTo>
                  <a:lnTo>
                    <a:pt x="0" y="262"/>
                  </a:lnTo>
                  <a:lnTo>
                    <a:pt x="0" y="22646"/>
                  </a:lnTo>
                  <a:lnTo>
                    <a:pt x="727" y="22741"/>
                  </a:lnTo>
                  <a:lnTo>
                    <a:pt x="72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83" name="Google Shape;3793;p32"/>
            <p:cNvSpPr/>
            <p:nvPr/>
          </p:nvSpPr>
          <p:spPr>
            <a:xfrm>
              <a:off x="6571260" y="2176994"/>
              <a:ext cx="26527" cy="1221647"/>
            </a:xfrm>
            <a:custGeom>
              <a:avLst/>
              <a:gdLst/>
              <a:ahLst/>
              <a:cxnLst/>
              <a:rect l="l" t="t" r="r" b="b"/>
              <a:pathLst>
                <a:path w="287" h="13217" extrusionOk="0">
                  <a:moveTo>
                    <a:pt x="24" y="96"/>
                  </a:moveTo>
                  <a:lnTo>
                    <a:pt x="262" y="512"/>
                  </a:lnTo>
                  <a:lnTo>
                    <a:pt x="262" y="12942"/>
                  </a:lnTo>
                  <a:lnTo>
                    <a:pt x="24" y="13157"/>
                  </a:lnTo>
                  <a:lnTo>
                    <a:pt x="24" y="96"/>
                  </a:lnTo>
                  <a:close/>
                  <a:moveTo>
                    <a:pt x="0" y="0"/>
                  </a:moveTo>
                  <a:lnTo>
                    <a:pt x="0" y="13216"/>
                  </a:lnTo>
                  <a:lnTo>
                    <a:pt x="286" y="12954"/>
                  </a:lnTo>
                  <a:lnTo>
                    <a:pt x="286" y="12942"/>
                  </a:lnTo>
                  <a:lnTo>
                    <a:pt x="286" y="512"/>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84" name="Google Shape;3794;p32"/>
            <p:cNvSpPr/>
            <p:nvPr/>
          </p:nvSpPr>
          <p:spPr>
            <a:xfrm>
              <a:off x="6533826" y="2179952"/>
              <a:ext cx="40762" cy="1217580"/>
            </a:xfrm>
            <a:custGeom>
              <a:avLst/>
              <a:gdLst/>
              <a:ahLst/>
              <a:cxnLst/>
              <a:rect l="l" t="t" r="r" b="b"/>
              <a:pathLst>
                <a:path w="441" h="13173" extrusionOk="0">
                  <a:moveTo>
                    <a:pt x="424" y="1"/>
                  </a:moveTo>
                  <a:cubicBezTo>
                    <a:pt x="422" y="1"/>
                    <a:pt x="420" y="2"/>
                    <a:pt x="417" y="4"/>
                  </a:cubicBezTo>
                  <a:lnTo>
                    <a:pt x="1" y="135"/>
                  </a:lnTo>
                  <a:lnTo>
                    <a:pt x="1" y="147"/>
                  </a:lnTo>
                  <a:lnTo>
                    <a:pt x="1" y="13172"/>
                  </a:lnTo>
                  <a:lnTo>
                    <a:pt x="417" y="13172"/>
                  </a:lnTo>
                  <a:cubicBezTo>
                    <a:pt x="438" y="13172"/>
                    <a:pt x="441" y="13146"/>
                    <a:pt x="426" y="13146"/>
                  </a:cubicBezTo>
                  <a:cubicBezTo>
                    <a:pt x="424" y="13146"/>
                    <a:pt x="421" y="13147"/>
                    <a:pt x="417" y="13148"/>
                  </a:cubicBezTo>
                  <a:lnTo>
                    <a:pt x="24" y="13148"/>
                  </a:lnTo>
                  <a:lnTo>
                    <a:pt x="24" y="159"/>
                  </a:lnTo>
                  <a:lnTo>
                    <a:pt x="429" y="28"/>
                  </a:lnTo>
                  <a:cubicBezTo>
                    <a:pt x="439" y="18"/>
                    <a:pt x="433" y="1"/>
                    <a:pt x="4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85" name="Google Shape;3795;p32"/>
            <p:cNvSpPr/>
            <p:nvPr/>
          </p:nvSpPr>
          <p:spPr>
            <a:xfrm>
              <a:off x="5092196" y="1997588"/>
              <a:ext cx="56197" cy="1555135"/>
            </a:xfrm>
            <a:custGeom>
              <a:avLst/>
              <a:gdLst/>
              <a:ahLst/>
              <a:cxnLst/>
              <a:rect l="l" t="t" r="r" b="b"/>
              <a:pathLst>
                <a:path w="608" h="16825" extrusionOk="0">
                  <a:moveTo>
                    <a:pt x="584" y="36"/>
                  </a:moveTo>
                  <a:lnTo>
                    <a:pt x="584" y="16788"/>
                  </a:lnTo>
                  <a:lnTo>
                    <a:pt x="24" y="16693"/>
                  </a:lnTo>
                  <a:lnTo>
                    <a:pt x="24" y="239"/>
                  </a:lnTo>
                  <a:lnTo>
                    <a:pt x="584" y="36"/>
                  </a:lnTo>
                  <a:close/>
                  <a:moveTo>
                    <a:pt x="608" y="1"/>
                  </a:moveTo>
                  <a:lnTo>
                    <a:pt x="0" y="215"/>
                  </a:lnTo>
                  <a:lnTo>
                    <a:pt x="0" y="16705"/>
                  </a:lnTo>
                  <a:lnTo>
                    <a:pt x="608" y="16824"/>
                  </a:lnTo>
                  <a:lnTo>
                    <a:pt x="60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86" name="Google Shape;3796;p32"/>
            <p:cNvSpPr/>
            <p:nvPr/>
          </p:nvSpPr>
          <p:spPr>
            <a:xfrm>
              <a:off x="5146082" y="1996479"/>
              <a:ext cx="58416" cy="1556244"/>
            </a:xfrm>
            <a:custGeom>
              <a:avLst/>
              <a:gdLst/>
              <a:ahLst/>
              <a:cxnLst/>
              <a:rect l="l" t="t" r="r" b="b"/>
              <a:pathLst>
                <a:path w="632" h="16837" extrusionOk="0">
                  <a:moveTo>
                    <a:pt x="25" y="48"/>
                  </a:moveTo>
                  <a:lnTo>
                    <a:pt x="608" y="358"/>
                  </a:lnTo>
                  <a:lnTo>
                    <a:pt x="608" y="16526"/>
                  </a:lnTo>
                  <a:lnTo>
                    <a:pt x="25" y="16800"/>
                  </a:lnTo>
                  <a:lnTo>
                    <a:pt x="25" y="48"/>
                  </a:lnTo>
                  <a:close/>
                  <a:moveTo>
                    <a:pt x="1" y="1"/>
                  </a:moveTo>
                  <a:lnTo>
                    <a:pt x="1" y="16836"/>
                  </a:lnTo>
                  <a:lnTo>
                    <a:pt x="620" y="16550"/>
                  </a:lnTo>
                  <a:lnTo>
                    <a:pt x="632" y="16550"/>
                  </a:lnTo>
                  <a:lnTo>
                    <a:pt x="632" y="346"/>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87" name="Google Shape;3797;p32"/>
            <p:cNvSpPr/>
            <p:nvPr/>
          </p:nvSpPr>
          <p:spPr>
            <a:xfrm>
              <a:off x="3157543" y="3274139"/>
              <a:ext cx="3146410" cy="434791"/>
            </a:xfrm>
            <a:custGeom>
              <a:avLst/>
              <a:gdLst/>
              <a:ahLst/>
              <a:cxnLst/>
              <a:rect l="l" t="t" r="r" b="b"/>
              <a:pathLst>
                <a:path w="34041" h="4704" extrusionOk="0">
                  <a:moveTo>
                    <a:pt x="12" y="1"/>
                  </a:moveTo>
                  <a:cubicBezTo>
                    <a:pt x="0" y="1"/>
                    <a:pt x="0" y="1"/>
                    <a:pt x="0" y="13"/>
                  </a:cubicBezTo>
                  <a:cubicBezTo>
                    <a:pt x="0" y="13"/>
                    <a:pt x="0" y="25"/>
                    <a:pt x="12" y="25"/>
                  </a:cubicBezTo>
                  <a:lnTo>
                    <a:pt x="34016" y="4704"/>
                  </a:lnTo>
                  <a:cubicBezTo>
                    <a:pt x="34028" y="4704"/>
                    <a:pt x="34040" y="4680"/>
                    <a:pt x="34016" y="4680"/>
                  </a:cubicBezTo>
                  <a:lnTo>
                    <a:pt x="1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88" name="Google Shape;3798;p32"/>
            <p:cNvSpPr/>
            <p:nvPr/>
          </p:nvSpPr>
          <p:spPr>
            <a:xfrm>
              <a:off x="6011135" y="2715954"/>
              <a:ext cx="527221" cy="904982"/>
            </a:xfrm>
            <a:custGeom>
              <a:avLst/>
              <a:gdLst/>
              <a:ahLst/>
              <a:cxnLst/>
              <a:rect l="l" t="t" r="r" b="b"/>
              <a:pathLst>
                <a:path w="5704" h="9791" extrusionOk="0">
                  <a:moveTo>
                    <a:pt x="24" y="0"/>
                  </a:moveTo>
                  <a:cubicBezTo>
                    <a:pt x="12" y="0"/>
                    <a:pt x="0" y="9"/>
                    <a:pt x="0" y="27"/>
                  </a:cubicBezTo>
                  <a:lnTo>
                    <a:pt x="0" y="9195"/>
                  </a:lnTo>
                  <a:lnTo>
                    <a:pt x="5668" y="9790"/>
                  </a:lnTo>
                  <a:cubicBezTo>
                    <a:pt x="5691" y="9790"/>
                    <a:pt x="5703" y="9743"/>
                    <a:pt x="5668" y="9743"/>
                  </a:cubicBezTo>
                  <a:lnTo>
                    <a:pt x="48" y="9159"/>
                  </a:lnTo>
                  <a:lnTo>
                    <a:pt x="48" y="27"/>
                  </a:lnTo>
                  <a:cubicBezTo>
                    <a:pt x="48" y="9"/>
                    <a:pt x="36"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89" name="Google Shape;3799;p32"/>
            <p:cNvSpPr/>
            <p:nvPr/>
          </p:nvSpPr>
          <p:spPr>
            <a:xfrm>
              <a:off x="5361814" y="1834726"/>
              <a:ext cx="589981" cy="198170"/>
            </a:xfrm>
            <a:custGeom>
              <a:avLst/>
              <a:gdLst/>
              <a:ahLst/>
              <a:cxnLst/>
              <a:rect l="l" t="t" r="r" b="b"/>
              <a:pathLst>
                <a:path w="6383" h="2144" extrusionOk="0">
                  <a:moveTo>
                    <a:pt x="6335" y="0"/>
                  </a:moveTo>
                  <a:lnTo>
                    <a:pt x="24" y="2096"/>
                  </a:lnTo>
                  <a:cubicBezTo>
                    <a:pt x="0" y="2108"/>
                    <a:pt x="12" y="2144"/>
                    <a:pt x="36" y="2144"/>
                  </a:cubicBezTo>
                  <a:lnTo>
                    <a:pt x="48" y="2144"/>
                  </a:lnTo>
                  <a:lnTo>
                    <a:pt x="6358" y="48"/>
                  </a:lnTo>
                  <a:cubicBezTo>
                    <a:pt x="6382" y="36"/>
                    <a:pt x="6370" y="0"/>
                    <a:pt x="63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90" name="Google Shape;3800;p32"/>
            <p:cNvSpPr/>
            <p:nvPr/>
          </p:nvSpPr>
          <p:spPr>
            <a:xfrm>
              <a:off x="5399248" y="1988530"/>
              <a:ext cx="4991" cy="604492"/>
            </a:xfrm>
            <a:custGeom>
              <a:avLst/>
              <a:gdLst/>
              <a:ahLst/>
              <a:cxnLst/>
              <a:rect l="l" t="t" r="r" b="b"/>
              <a:pathLst>
                <a:path w="54" h="6540" extrusionOk="0">
                  <a:moveTo>
                    <a:pt x="29" y="0"/>
                  </a:moveTo>
                  <a:cubicBezTo>
                    <a:pt x="15" y="0"/>
                    <a:pt x="0" y="9"/>
                    <a:pt x="0" y="27"/>
                  </a:cubicBezTo>
                  <a:lnTo>
                    <a:pt x="0" y="6516"/>
                  </a:lnTo>
                  <a:cubicBezTo>
                    <a:pt x="0" y="6528"/>
                    <a:pt x="12" y="6540"/>
                    <a:pt x="24" y="6540"/>
                  </a:cubicBezTo>
                  <a:cubicBezTo>
                    <a:pt x="48" y="6540"/>
                    <a:pt x="48" y="6528"/>
                    <a:pt x="48" y="6516"/>
                  </a:cubicBezTo>
                  <a:lnTo>
                    <a:pt x="48" y="27"/>
                  </a:lnTo>
                  <a:cubicBezTo>
                    <a:pt x="54" y="9"/>
                    <a:pt x="42" y="0"/>
                    <a:pt x="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91" name="Google Shape;3801;p32"/>
            <p:cNvSpPr/>
            <p:nvPr/>
          </p:nvSpPr>
          <p:spPr>
            <a:xfrm>
              <a:off x="5399248" y="1943701"/>
              <a:ext cx="525002" cy="128847"/>
            </a:xfrm>
            <a:custGeom>
              <a:avLst/>
              <a:gdLst/>
              <a:ahLst/>
              <a:cxnLst/>
              <a:rect l="l" t="t" r="r" b="b"/>
              <a:pathLst>
                <a:path w="5680" h="1394" extrusionOk="0">
                  <a:moveTo>
                    <a:pt x="5632" y="0"/>
                  </a:moveTo>
                  <a:lnTo>
                    <a:pt x="1322" y="1346"/>
                  </a:lnTo>
                  <a:lnTo>
                    <a:pt x="36" y="786"/>
                  </a:lnTo>
                  <a:cubicBezTo>
                    <a:pt x="24" y="786"/>
                    <a:pt x="12" y="786"/>
                    <a:pt x="12" y="798"/>
                  </a:cubicBezTo>
                  <a:cubicBezTo>
                    <a:pt x="0" y="810"/>
                    <a:pt x="12" y="822"/>
                    <a:pt x="24" y="834"/>
                  </a:cubicBezTo>
                  <a:lnTo>
                    <a:pt x="1310" y="1393"/>
                  </a:lnTo>
                  <a:lnTo>
                    <a:pt x="1322" y="1393"/>
                  </a:lnTo>
                  <a:lnTo>
                    <a:pt x="5644" y="48"/>
                  </a:lnTo>
                  <a:cubicBezTo>
                    <a:pt x="5680" y="36"/>
                    <a:pt x="5656" y="0"/>
                    <a:pt x="5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92" name="Google Shape;3802;p32"/>
            <p:cNvSpPr/>
            <p:nvPr/>
          </p:nvSpPr>
          <p:spPr>
            <a:xfrm>
              <a:off x="5519222" y="2068574"/>
              <a:ext cx="4437" cy="544320"/>
            </a:xfrm>
            <a:custGeom>
              <a:avLst/>
              <a:gdLst/>
              <a:ahLst/>
              <a:cxnLst/>
              <a:rect l="l" t="t" r="r" b="b"/>
              <a:pathLst>
                <a:path w="48" h="5889" extrusionOk="0">
                  <a:moveTo>
                    <a:pt x="24" y="1"/>
                  </a:moveTo>
                  <a:cubicBezTo>
                    <a:pt x="12" y="1"/>
                    <a:pt x="0" y="6"/>
                    <a:pt x="0" y="18"/>
                  </a:cubicBezTo>
                  <a:lnTo>
                    <a:pt x="0" y="5864"/>
                  </a:lnTo>
                  <a:cubicBezTo>
                    <a:pt x="0" y="5876"/>
                    <a:pt x="12" y="5888"/>
                    <a:pt x="24" y="5888"/>
                  </a:cubicBezTo>
                  <a:cubicBezTo>
                    <a:pt x="36" y="5888"/>
                    <a:pt x="48" y="5876"/>
                    <a:pt x="48" y="5864"/>
                  </a:cubicBezTo>
                  <a:lnTo>
                    <a:pt x="48" y="18"/>
                  </a:lnTo>
                  <a:cubicBezTo>
                    <a:pt x="48" y="6"/>
                    <a:pt x="36" y="1"/>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93" name="Google Shape;3803;p32"/>
            <p:cNvSpPr/>
            <p:nvPr/>
          </p:nvSpPr>
          <p:spPr>
            <a:xfrm>
              <a:off x="5561001" y="1988622"/>
              <a:ext cx="362880" cy="639616"/>
            </a:xfrm>
            <a:custGeom>
              <a:avLst/>
              <a:gdLst/>
              <a:ahLst/>
              <a:cxnLst/>
              <a:rect l="l" t="t" r="r" b="b"/>
              <a:pathLst>
                <a:path w="3926" h="6920" extrusionOk="0">
                  <a:moveTo>
                    <a:pt x="3890" y="0"/>
                  </a:moveTo>
                  <a:cubicBezTo>
                    <a:pt x="3887" y="0"/>
                    <a:pt x="3885" y="1"/>
                    <a:pt x="3882" y="2"/>
                  </a:cubicBezTo>
                  <a:lnTo>
                    <a:pt x="24" y="1181"/>
                  </a:lnTo>
                  <a:lnTo>
                    <a:pt x="0" y="1193"/>
                  </a:lnTo>
                  <a:lnTo>
                    <a:pt x="0" y="6896"/>
                  </a:lnTo>
                  <a:cubicBezTo>
                    <a:pt x="0" y="6908"/>
                    <a:pt x="12" y="6920"/>
                    <a:pt x="24" y="6920"/>
                  </a:cubicBezTo>
                  <a:cubicBezTo>
                    <a:pt x="36" y="6920"/>
                    <a:pt x="48" y="6908"/>
                    <a:pt x="48" y="6896"/>
                  </a:cubicBezTo>
                  <a:lnTo>
                    <a:pt x="48" y="1229"/>
                  </a:lnTo>
                  <a:lnTo>
                    <a:pt x="3894" y="50"/>
                  </a:lnTo>
                  <a:cubicBezTo>
                    <a:pt x="3926" y="39"/>
                    <a:pt x="3910" y="0"/>
                    <a:pt x="38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94" name="Google Shape;3804;p32"/>
            <p:cNvSpPr/>
            <p:nvPr/>
          </p:nvSpPr>
          <p:spPr>
            <a:xfrm>
              <a:off x="5560169" y="2016166"/>
              <a:ext cx="363712" cy="103706"/>
            </a:xfrm>
            <a:custGeom>
              <a:avLst/>
              <a:gdLst/>
              <a:ahLst/>
              <a:cxnLst/>
              <a:rect l="l" t="t" r="r" b="b"/>
              <a:pathLst>
                <a:path w="3935" h="1122" extrusionOk="0">
                  <a:moveTo>
                    <a:pt x="3899" y="0"/>
                  </a:moveTo>
                  <a:cubicBezTo>
                    <a:pt x="3896" y="0"/>
                    <a:pt x="3894" y="1"/>
                    <a:pt x="3891" y="2"/>
                  </a:cubicBezTo>
                  <a:lnTo>
                    <a:pt x="355" y="1074"/>
                  </a:lnTo>
                  <a:lnTo>
                    <a:pt x="45" y="883"/>
                  </a:lnTo>
                  <a:cubicBezTo>
                    <a:pt x="43" y="882"/>
                    <a:pt x="40" y="881"/>
                    <a:pt x="37" y="881"/>
                  </a:cubicBezTo>
                  <a:cubicBezTo>
                    <a:pt x="17" y="881"/>
                    <a:pt x="0" y="920"/>
                    <a:pt x="21" y="931"/>
                  </a:cubicBezTo>
                  <a:lnTo>
                    <a:pt x="355" y="1121"/>
                  </a:lnTo>
                  <a:lnTo>
                    <a:pt x="3903" y="50"/>
                  </a:lnTo>
                  <a:cubicBezTo>
                    <a:pt x="3935" y="39"/>
                    <a:pt x="3919" y="0"/>
                    <a:pt x="38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95" name="Google Shape;3805;p32"/>
            <p:cNvSpPr/>
            <p:nvPr/>
          </p:nvSpPr>
          <p:spPr>
            <a:xfrm>
              <a:off x="5590671" y="2115898"/>
              <a:ext cx="4529" cy="518994"/>
            </a:xfrm>
            <a:custGeom>
              <a:avLst/>
              <a:gdLst/>
              <a:ahLst/>
              <a:cxnLst/>
              <a:rect l="l" t="t" r="r" b="b"/>
              <a:pathLst>
                <a:path w="49" h="5615" extrusionOk="0">
                  <a:moveTo>
                    <a:pt x="25" y="1"/>
                  </a:moveTo>
                  <a:cubicBezTo>
                    <a:pt x="13" y="1"/>
                    <a:pt x="1" y="6"/>
                    <a:pt x="1" y="18"/>
                  </a:cubicBezTo>
                  <a:lnTo>
                    <a:pt x="1" y="5590"/>
                  </a:lnTo>
                  <a:cubicBezTo>
                    <a:pt x="1" y="5602"/>
                    <a:pt x="13" y="5614"/>
                    <a:pt x="25" y="5614"/>
                  </a:cubicBezTo>
                  <a:cubicBezTo>
                    <a:pt x="37" y="5614"/>
                    <a:pt x="49" y="5602"/>
                    <a:pt x="49" y="5590"/>
                  </a:cubicBezTo>
                  <a:lnTo>
                    <a:pt x="49" y="18"/>
                  </a:lnTo>
                  <a:cubicBezTo>
                    <a:pt x="49" y="6"/>
                    <a:pt x="37" y="1"/>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96" name="Google Shape;3806;p32"/>
            <p:cNvSpPr/>
            <p:nvPr/>
          </p:nvSpPr>
          <p:spPr>
            <a:xfrm>
              <a:off x="5778858" y="2031417"/>
              <a:ext cx="4529" cy="641926"/>
            </a:xfrm>
            <a:custGeom>
              <a:avLst/>
              <a:gdLst/>
              <a:ahLst/>
              <a:cxnLst/>
              <a:rect l="l" t="t" r="r" b="b"/>
              <a:pathLst>
                <a:path w="49" h="6945" extrusionOk="0">
                  <a:moveTo>
                    <a:pt x="25" y="1"/>
                  </a:moveTo>
                  <a:cubicBezTo>
                    <a:pt x="13" y="1"/>
                    <a:pt x="1" y="10"/>
                    <a:pt x="1" y="27"/>
                  </a:cubicBezTo>
                  <a:lnTo>
                    <a:pt x="1" y="6921"/>
                  </a:lnTo>
                  <a:cubicBezTo>
                    <a:pt x="1" y="6933"/>
                    <a:pt x="13" y="6945"/>
                    <a:pt x="25" y="6945"/>
                  </a:cubicBezTo>
                  <a:cubicBezTo>
                    <a:pt x="37" y="6945"/>
                    <a:pt x="49" y="6933"/>
                    <a:pt x="49" y="6921"/>
                  </a:cubicBezTo>
                  <a:lnTo>
                    <a:pt x="49" y="27"/>
                  </a:lnTo>
                  <a:cubicBezTo>
                    <a:pt x="49" y="10"/>
                    <a:pt x="37" y="1"/>
                    <a:pt x="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97" name="Google Shape;3807;p32"/>
            <p:cNvSpPr/>
            <p:nvPr/>
          </p:nvSpPr>
          <p:spPr>
            <a:xfrm>
              <a:off x="5806402" y="2022821"/>
              <a:ext cx="26527" cy="660967"/>
            </a:xfrm>
            <a:custGeom>
              <a:avLst/>
              <a:gdLst/>
              <a:ahLst/>
              <a:cxnLst/>
              <a:rect l="l" t="t" r="r" b="b"/>
              <a:pathLst>
                <a:path w="287" h="7151" extrusionOk="0">
                  <a:moveTo>
                    <a:pt x="19" y="0"/>
                  </a:moveTo>
                  <a:cubicBezTo>
                    <a:pt x="10" y="0"/>
                    <a:pt x="1" y="11"/>
                    <a:pt x="1" y="25"/>
                  </a:cubicBezTo>
                  <a:lnTo>
                    <a:pt x="1" y="7074"/>
                  </a:lnTo>
                  <a:cubicBezTo>
                    <a:pt x="1" y="7092"/>
                    <a:pt x="12" y="7101"/>
                    <a:pt x="24" y="7101"/>
                  </a:cubicBezTo>
                  <a:cubicBezTo>
                    <a:pt x="36" y="7101"/>
                    <a:pt x="48" y="7092"/>
                    <a:pt x="48" y="7074"/>
                  </a:cubicBezTo>
                  <a:lnTo>
                    <a:pt x="48" y="85"/>
                  </a:lnTo>
                  <a:lnTo>
                    <a:pt x="239" y="251"/>
                  </a:lnTo>
                  <a:lnTo>
                    <a:pt x="239" y="7121"/>
                  </a:lnTo>
                  <a:cubicBezTo>
                    <a:pt x="239" y="7139"/>
                    <a:pt x="245" y="7150"/>
                    <a:pt x="253" y="7150"/>
                  </a:cubicBezTo>
                  <a:cubicBezTo>
                    <a:pt x="256" y="7150"/>
                    <a:pt x="259" y="7148"/>
                    <a:pt x="263" y="7145"/>
                  </a:cubicBezTo>
                  <a:cubicBezTo>
                    <a:pt x="266" y="7149"/>
                    <a:pt x="269" y="7150"/>
                    <a:pt x="273" y="7150"/>
                  </a:cubicBezTo>
                  <a:cubicBezTo>
                    <a:pt x="280" y="7150"/>
                    <a:pt x="286" y="7142"/>
                    <a:pt x="286" y="7133"/>
                  </a:cubicBezTo>
                  <a:lnTo>
                    <a:pt x="286" y="251"/>
                  </a:lnTo>
                  <a:cubicBezTo>
                    <a:pt x="286" y="240"/>
                    <a:pt x="286" y="228"/>
                    <a:pt x="274" y="228"/>
                  </a:cubicBezTo>
                  <a:lnTo>
                    <a:pt x="36" y="13"/>
                  </a:lnTo>
                  <a:cubicBezTo>
                    <a:pt x="32" y="4"/>
                    <a:pt x="25" y="0"/>
                    <a:pt x="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98" name="Google Shape;3808;p32"/>
            <p:cNvSpPr/>
            <p:nvPr/>
          </p:nvSpPr>
          <p:spPr>
            <a:xfrm>
              <a:off x="6341295" y="2029476"/>
              <a:ext cx="159627" cy="643867"/>
            </a:xfrm>
            <a:custGeom>
              <a:avLst/>
              <a:gdLst/>
              <a:ahLst/>
              <a:cxnLst/>
              <a:rect l="l" t="t" r="r" b="b"/>
              <a:pathLst>
                <a:path w="1727" h="6966" extrusionOk="0">
                  <a:moveTo>
                    <a:pt x="48" y="144"/>
                  </a:moveTo>
                  <a:lnTo>
                    <a:pt x="1679" y="2287"/>
                  </a:lnTo>
                  <a:lnTo>
                    <a:pt x="1679" y="6883"/>
                  </a:lnTo>
                  <a:lnTo>
                    <a:pt x="48" y="6061"/>
                  </a:lnTo>
                  <a:lnTo>
                    <a:pt x="48" y="144"/>
                  </a:lnTo>
                  <a:close/>
                  <a:moveTo>
                    <a:pt x="0" y="1"/>
                  </a:moveTo>
                  <a:lnTo>
                    <a:pt x="0" y="6085"/>
                  </a:lnTo>
                  <a:lnTo>
                    <a:pt x="1726" y="6966"/>
                  </a:lnTo>
                  <a:lnTo>
                    <a:pt x="1726" y="2263"/>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99" name="Google Shape;3809;p32"/>
            <p:cNvSpPr/>
            <p:nvPr/>
          </p:nvSpPr>
          <p:spPr>
            <a:xfrm>
              <a:off x="6340648" y="2121259"/>
              <a:ext cx="161383" cy="120714"/>
            </a:xfrm>
            <a:custGeom>
              <a:avLst/>
              <a:gdLst/>
              <a:ahLst/>
              <a:cxnLst/>
              <a:rect l="l" t="t" r="r" b="b"/>
              <a:pathLst>
                <a:path w="1746" h="1306" extrusionOk="0">
                  <a:moveTo>
                    <a:pt x="37" y="0"/>
                  </a:moveTo>
                  <a:cubicBezTo>
                    <a:pt x="17" y="0"/>
                    <a:pt x="1" y="25"/>
                    <a:pt x="19" y="44"/>
                  </a:cubicBezTo>
                  <a:lnTo>
                    <a:pt x="1221" y="1294"/>
                  </a:lnTo>
                  <a:lnTo>
                    <a:pt x="1221" y="1306"/>
                  </a:lnTo>
                  <a:lnTo>
                    <a:pt x="1710" y="1306"/>
                  </a:lnTo>
                  <a:cubicBezTo>
                    <a:pt x="1745" y="1306"/>
                    <a:pt x="1745" y="1258"/>
                    <a:pt x="1710" y="1258"/>
                  </a:cubicBezTo>
                  <a:lnTo>
                    <a:pt x="1245" y="1258"/>
                  </a:lnTo>
                  <a:lnTo>
                    <a:pt x="55" y="8"/>
                  </a:lnTo>
                  <a:cubicBezTo>
                    <a:pt x="49" y="2"/>
                    <a:pt x="43" y="0"/>
                    <a:pt x="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00" name="Google Shape;3810;p32"/>
            <p:cNvSpPr/>
            <p:nvPr/>
          </p:nvSpPr>
          <p:spPr>
            <a:xfrm>
              <a:off x="6452395" y="2237259"/>
              <a:ext cx="4529" cy="410851"/>
            </a:xfrm>
            <a:custGeom>
              <a:avLst/>
              <a:gdLst/>
              <a:ahLst/>
              <a:cxnLst/>
              <a:rect l="l" t="t" r="r" b="b"/>
              <a:pathLst>
                <a:path w="49" h="4445" extrusionOk="0">
                  <a:moveTo>
                    <a:pt x="24" y="0"/>
                  </a:moveTo>
                  <a:cubicBezTo>
                    <a:pt x="12" y="0"/>
                    <a:pt x="1" y="9"/>
                    <a:pt x="1" y="27"/>
                  </a:cubicBezTo>
                  <a:lnTo>
                    <a:pt x="1" y="4420"/>
                  </a:lnTo>
                  <a:cubicBezTo>
                    <a:pt x="1" y="4432"/>
                    <a:pt x="12" y="4444"/>
                    <a:pt x="24" y="4444"/>
                  </a:cubicBezTo>
                  <a:cubicBezTo>
                    <a:pt x="36" y="4444"/>
                    <a:pt x="48" y="4432"/>
                    <a:pt x="48" y="4420"/>
                  </a:cubicBezTo>
                  <a:lnTo>
                    <a:pt x="48" y="27"/>
                  </a:lnTo>
                  <a:cubicBezTo>
                    <a:pt x="48" y="9"/>
                    <a:pt x="36"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01" name="Google Shape;3811;p32"/>
            <p:cNvSpPr/>
            <p:nvPr/>
          </p:nvSpPr>
          <p:spPr>
            <a:xfrm>
              <a:off x="6340648" y="2146493"/>
              <a:ext cx="101950" cy="494963"/>
            </a:xfrm>
            <a:custGeom>
              <a:avLst/>
              <a:gdLst/>
              <a:ahLst/>
              <a:cxnLst/>
              <a:rect l="l" t="t" r="r" b="b"/>
              <a:pathLst>
                <a:path w="1103" h="5355" extrusionOk="0">
                  <a:moveTo>
                    <a:pt x="37" y="1"/>
                  </a:moveTo>
                  <a:cubicBezTo>
                    <a:pt x="17" y="1"/>
                    <a:pt x="1" y="26"/>
                    <a:pt x="19" y="45"/>
                  </a:cubicBezTo>
                  <a:lnTo>
                    <a:pt x="1055" y="1128"/>
                  </a:lnTo>
                  <a:lnTo>
                    <a:pt x="1055" y="5331"/>
                  </a:lnTo>
                  <a:cubicBezTo>
                    <a:pt x="1055" y="5343"/>
                    <a:pt x="1055" y="5355"/>
                    <a:pt x="1079" y="5355"/>
                  </a:cubicBezTo>
                  <a:cubicBezTo>
                    <a:pt x="1090" y="5355"/>
                    <a:pt x="1102" y="5343"/>
                    <a:pt x="1102" y="5331"/>
                  </a:cubicBezTo>
                  <a:lnTo>
                    <a:pt x="1102" y="1104"/>
                  </a:lnTo>
                  <a:lnTo>
                    <a:pt x="55" y="9"/>
                  </a:lnTo>
                  <a:cubicBezTo>
                    <a:pt x="49" y="3"/>
                    <a:pt x="43" y="1"/>
                    <a:pt x="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02" name="Google Shape;3812;p32"/>
            <p:cNvSpPr/>
            <p:nvPr/>
          </p:nvSpPr>
          <p:spPr>
            <a:xfrm>
              <a:off x="6340555" y="2166735"/>
              <a:ext cx="102043" cy="85128"/>
            </a:xfrm>
            <a:custGeom>
              <a:avLst/>
              <a:gdLst/>
              <a:ahLst/>
              <a:cxnLst/>
              <a:rect l="l" t="t" r="r" b="b"/>
              <a:pathLst>
                <a:path w="1104" h="921" extrusionOk="0">
                  <a:moveTo>
                    <a:pt x="42" y="1"/>
                  </a:moveTo>
                  <a:cubicBezTo>
                    <a:pt x="21" y="1"/>
                    <a:pt x="0" y="20"/>
                    <a:pt x="20" y="40"/>
                  </a:cubicBezTo>
                  <a:lnTo>
                    <a:pt x="937" y="921"/>
                  </a:lnTo>
                  <a:lnTo>
                    <a:pt x="1080" y="921"/>
                  </a:lnTo>
                  <a:cubicBezTo>
                    <a:pt x="1103" y="921"/>
                    <a:pt x="1103" y="873"/>
                    <a:pt x="1080" y="873"/>
                  </a:cubicBezTo>
                  <a:lnTo>
                    <a:pt x="949" y="873"/>
                  </a:lnTo>
                  <a:lnTo>
                    <a:pt x="56" y="4"/>
                  </a:lnTo>
                  <a:cubicBezTo>
                    <a:pt x="51" y="2"/>
                    <a:pt x="46" y="1"/>
                    <a:pt x="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03" name="Google Shape;3813;p32"/>
            <p:cNvSpPr/>
            <p:nvPr/>
          </p:nvSpPr>
          <p:spPr>
            <a:xfrm>
              <a:off x="6425960" y="2247981"/>
              <a:ext cx="4529" cy="388021"/>
            </a:xfrm>
            <a:custGeom>
              <a:avLst/>
              <a:gdLst/>
              <a:ahLst/>
              <a:cxnLst/>
              <a:rect l="l" t="t" r="r" b="b"/>
              <a:pathLst>
                <a:path w="49" h="4198" extrusionOk="0">
                  <a:moveTo>
                    <a:pt x="20" y="0"/>
                  </a:moveTo>
                  <a:cubicBezTo>
                    <a:pt x="10" y="0"/>
                    <a:pt x="1" y="6"/>
                    <a:pt x="1" y="18"/>
                  </a:cubicBezTo>
                  <a:lnTo>
                    <a:pt x="1" y="4173"/>
                  </a:lnTo>
                  <a:cubicBezTo>
                    <a:pt x="1" y="4185"/>
                    <a:pt x="13" y="4197"/>
                    <a:pt x="25" y="4197"/>
                  </a:cubicBezTo>
                  <a:cubicBezTo>
                    <a:pt x="37" y="4197"/>
                    <a:pt x="48" y="4185"/>
                    <a:pt x="48" y="4173"/>
                  </a:cubicBezTo>
                  <a:lnTo>
                    <a:pt x="48" y="18"/>
                  </a:lnTo>
                  <a:cubicBezTo>
                    <a:pt x="42" y="6"/>
                    <a:pt x="31" y="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04" name="Google Shape;3814;p32"/>
            <p:cNvSpPr/>
            <p:nvPr/>
          </p:nvSpPr>
          <p:spPr>
            <a:xfrm>
              <a:off x="6013261" y="3564738"/>
              <a:ext cx="92" cy="92"/>
            </a:xfrm>
            <a:custGeom>
              <a:avLst/>
              <a:gdLst/>
              <a:ahLst/>
              <a:cxnLst/>
              <a:rect l="l" t="t" r="r" b="b"/>
              <a:pathLst>
                <a:path w="1" h="1" extrusionOk="0">
                  <a:moveTo>
                    <a:pt x="1" y="0"/>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05" name="Google Shape;3815;p32"/>
            <p:cNvSpPr/>
            <p:nvPr/>
          </p:nvSpPr>
          <p:spPr>
            <a:xfrm>
              <a:off x="4756582" y="2772336"/>
              <a:ext cx="493022" cy="1123672"/>
            </a:xfrm>
            <a:custGeom>
              <a:avLst/>
              <a:gdLst/>
              <a:ahLst/>
              <a:cxnLst/>
              <a:rect l="l" t="t" r="r" b="b"/>
              <a:pathLst>
                <a:path w="5334" h="12157" extrusionOk="0">
                  <a:moveTo>
                    <a:pt x="1357" y="465"/>
                  </a:moveTo>
                  <a:lnTo>
                    <a:pt x="1357" y="10097"/>
                  </a:lnTo>
                  <a:lnTo>
                    <a:pt x="48" y="10633"/>
                  </a:lnTo>
                  <a:lnTo>
                    <a:pt x="48" y="596"/>
                  </a:lnTo>
                  <a:lnTo>
                    <a:pt x="1357" y="465"/>
                  </a:lnTo>
                  <a:close/>
                  <a:moveTo>
                    <a:pt x="5334" y="1"/>
                  </a:moveTo>
                  <a:lnTo>
                    <a:pt x="24" y="560"/>
                  </a:lnTo>
                  <a:lnTo>
                    <a:pt x="0" y="560"/>
                  </a:lnTo>
                  <a:lnTo>
                    <a:pt x="0" y="10692"/>
                  </a:lnTo>
                  <a:lnTo>
                    <a:pt x="1405" y="10133"/>
                  </a:lnTo>
                  <a:lnTo>
                    <a:pt x="1405" y="465"/>
                  </a:lnTo>
                  <a:lnTo>
                    <a:pt x="5286" y="60"/>
                  </a:lnTo>
                  <a:lnTo>
                    <a:pt x="5286" y="12133"/>
                  </a:lnTo>
                  <a:cubicBezTo>
                    <a:pt x="5286" y="12145"/>
                    <a:pt x="5286" y="12157"/>
                    <a:pt x="5310" y="12157"/>
                  </a:cubicBezTo>
                  <a:cubicBezTo>
                    <a:pt x="5322" y="12157"/>
                    <a:pt x="5334" y="12145"/>
                    <a:pt x="5334" y="12133"/>
                  </a:cubicBezTo>
                  <a:lnTo>
                    <a:pt x="533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06" name="Google Shape;3816;p32"/>
            <p:cNvSpPr/>
            <p:nvPr/>
          </p:nvSpPr>
          <p:spPr>
            <a:xfrm>
              <a:off x="4882010" y="3705602"/>
              <a:ext cx="367594" cy="97976"/>
            </a:xfrm>
            <a:custGeom>
              <a:avLst/>
              <a:gdLst/>
              <a:ahLst/>
              <a:cxnLst/>
              <a:rect l="l" t="t" r="r" b="b"/>
              <a:pathLst>
                <a:path w="3977" h="1060" extrusionOk="0">
                  <a:moveTo>
                    <a:pt x="36" y="0"/>
                  </a:moveTo>
                  <a:cubicBezTo>
                    <a:pt x="12" y="0"/>
                    <a:pt x="0" y="0"/>
                    <a:pt x="0" y="12"/>
                  </a:cubicBezTo>
                  <a:cubicBezTo>
                    <a:pt x="0" y="24"/>
                    <a:pt x="0" y="48"/>
                    <a:pt x="24" y="48"/>
                  </a:cubicBezTo>
                  <a:lnTo>
                    <a:pt x="3941" y="1060"/>
                  </a:lnTo>
                  <a:lnTo>
                    <a:pt x="3953" y="1060"/>
                  </a:lnTo>
                  <a:cubicBezTo>
                    <a:pt x="3977" y="1060"/>
                    <a:pt x="3977" y="1012"/>
                    <a:pt x="3953" y="1012"/>
                  </a:cubicBezTo>
                  <a:lnTo>
                    <a:pt x="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07" name="Google Shape;3817;p32"/>
            <p:cNvSpPr/>
            <p:nvPr/>
          </p:nvSpPr>
          <p:spPr>
            <a:xfrm>
              <a:off x="4922679" y="2899982"/>
              <a:ext cx="126722" cy="241150"/>
            </a:xfrm>
            <a:custGeom>
              <a:avLst/>
              <a:gdLst/>
              <a:ahLst/>
              <a:cxnLst/>
              <a:rect l="l" t="t" r="r" b="b"/>
              <a:pathLst>
                <a:path w="1371" h="2609" extrusionOk="0">
                  <a:moveTo>
                    <a:pt x="1322" y="48"/>
                  </a:moveTo>
                  <a:lnTo>
                    <a:pt x="1322" y="2561"/>
                  </a:lnTo>
                  <a:lnTo>
                    <a:pt x="48" y="2561"/>
                  </a:lnTo>
                  <a:lnTo>
                    <a:pt x="48" y="155"/>
                  </a:lnTo>
                  <a:lnTo>
                    <a:pt x="1322" y="48"/>
                  </a:lnTo>
                  <a:close/>
                  <a:moveTo>
                    <a:pt x="1370" y="1"/>
                  </a:moveTo>
                  <a:lnTo>
                    <a:pt x="1" y="108"/>
                  </a:lnTo>
                  <a:lnTo>
                    <a:pt x="1" y="2608"/>
                  </a:lnTo>
                  <a:lnTo>
                    <a:pt x="1370" y="2608"/>
                  </a:lnTo>
                  <a:lnTo>
                    <a:pt x="137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08" name="Google Shape;3818;p32"/>
            <p:cNvSpPr/>
            <p:nvPr/>
          </p:nvSpPr>
          <p:spPr>
            <a:xfrm>
              <a:off x="5071306" y="2887874"/>
              <a:ext cx="155190" cy="253258"/>
            </a:xfrm>
            <a:custGeom>
              <a:avLst/>
              <a:gdLst/>
              <a:ahLst/>
              <a:cxnLst/>
              <a:rect l="l" t="t" r="r" b="b"/>
              <a:pathLst>
                <a:path w="1679" h="2740" extrusionOk="0">
                  <a:moveTo>
                    <a:pt x="1631" y="48"/>
                  </a:moveTo>
                  <a:lnTo>
                    <a:pt x="1631" y="2692"/>
                  </a:lnTo>
                  <a:lnTo>
                    <a:pt x="48" y="2692"/>
                  </a:lnTo>
                  <a:lnTo>
                    <a:pt x="48" y="179"/>
                  </a:lnTo>
                  <a:lnTo>
                    <a:pt x="1631" y="48"/>
                  </a:lnTo>
                  <a:close/>
                  <a:moveTo>
                    <a:pt x="1679" y="1"/>
                  </a:moveTo>
                  <a:lnTo>
                    <a:pt x="0" y="132"/>
                  </a:lnTo>
                  <a:lnTo>
                    <a:pt x="0" y="2739"/>
                  </a:lnTo>
                  <a:lnTo>
                    <a:pt x="1679" y="2739"/>
                  </a:lnTo>
                  <a:lnTo>
                    <a:pt x="167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09" name="Google Shape;3819;p32"/>
            <p:cNvSpPr/>
            <p:nvPr/>
          </p:nvSpPr>
          <p:spPr>
            <a:xfrm>
              <a:off x="4922679" y="3166273"/>
              <a:ext cx="126722" cy="223496"/>
            </a:xfrm>
            <a:custGeom>
              <a:avLst/>
              <a:gdLst/>
              <a:ahLst/>
              <a:cxnLst/>
              <a:rect l="l" t="t" r="r" b="b"/>
              <a:pathLst>
                <a:path w="1371" h="2418" extrusionOk="0">
                  <a:moveTo>
                    <a:pt x="1322" y="49"/>
                  </a:moveTo>
                  <a:lnTo>
                    <a:pt x="1322" y="2370"/>
                  </a:lnTo>
                  <a:lnTo>
                    <a:pt x="48" y="2275"/>
                  </a:lnTo>
                  <a:lnTo>
                    <a:pt x="48" y="49"/>
                  </a:lnTo>
                  <a:close/>
                  <a:moveTo>
                    <a:pt x="1" y="1"/>
                  </a:moveTo>
                  <a:lnTo>
                    <a:pt x="1" y="2323"/>
                  </a:lnTo>
                  <a:lnTo>
                    <a:pt x="1370" y="2418"/>
                  </a:lnTo>
                  <a:lnTo>
                    <a:pt x="137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10" name="Google Shape;3820;p32"/>
            <p:cNvSpPr/>
            <p:nvPr/>
          </p:nvSpPr>
          <p:spPr>
            <a:xfrm>
              <a:off x="5071306" y="3166273"/>
              <a:ext cx="155190" cy="232369"/>
            </a:xfrm>
            <a:custGeom>
              <a:avLst/>
              <a:gdLst/>
              <a:ahLst/>
              <a:cxnLst/>
              <a:rect l="l" t="t" r="r" b="b"/>
              <a:pathLst>
                <a:path w="1679" h="2514" extrusionOk="0">
                  <a:moveTo>
                    <a:pt x="48" y="49"/>
                  </a:moveTo>
                  <a:lnTo>
                    <a:pt x="1631" y="84"/>
                  </a:lnTo>
                  <a:lnTo>
                    <a:pt x="1631" y="2454"/>
                  </a:lnTo>
                  <a:lnTo>
                    <a:pt x="48" y="2370"/>
                  </a:lnTo>
                  <a:lnTo>
                    <a:pt x="48" y="49"/>
                  </a:lnTo>
                  <a:close/>
                  <a:moveTo>
                    <a:pt x="0" y="1"/>
                  </a:moveTo>
                  <a:lnTo>
                    <a:pt x="0" y="2418"/>
                  </a:lnTo>
                  <a:lnTo>
                    <a:pt x="1679" y="2513"/>
                  </a:lnTo>
                  <a:lnTo>
                    <a:pt x="1679" y="37"/>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11" name="Google Shape;3821;p32"/>
            <p:cNvSpPr/>
            <p:nvPr/>
          </p:nvSpPr>
          <p:spPr>
            <a:xfrm>
              <a:off x="5532347" y="2772336"/>
              <a:ext cx="430447" cy="224605"/>
            </a:xfrm>
            <a:custGeom>
              <a:avLst/>
              <a:gdLst/>
              <a:ahLst/>
              <a:cxnLst/>
              <a:rect l="l" t="t" r="r" b="b"/>
              <a:pathLst>
                <a:path w="4657" h="2430" extrusionOk="0">
                  <a:moveTo>
                    <a:pt x="49" y="60"/>
                  </a:moveTo>
                  <a:lnTo>
                    <a:pt x="4609" y="632"/>
                  </a:lnTo>
                  <a:lnTo>
                    <a:pt x="4609" y="2382"/>
                  </a:lnTo>
                  <a:lnTo>
                    <a:pt x="49" y="2298"/>
                  </a:lnTo>
                  <a:lnTo>
                    <a:pt x="49" y="60"/>
                  </a:lnTo>
                  <a:close/>
                  <a:moveTo>
                    <a:pt x="1" y="1"/>
                  </a:moveTo>
                  <a:lnTo>
                    <a:pt x="1" y="2346"/>
                  </a:lnTo>
                  <a:lnTo>
                    <a:pt x="4632" y="2429"/>
                  </a:lnTo>
                  <a:lnTo>
                    <a:pt x="4656" y="2429"/>
                  </a:lnTo>
                  <a:lnTo>
                    <a:pt x="4656" y="584"/>
                  </a:lnTo>
                  <a:lnTo>
                    <a:pt x="3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12" name="Google Shape;3822;p32"/>
            <p:cNvSpPr/>
            <p:nvPr/>
          </p:nvSpPr>
          <p:spPr>
            <a:xfrm>
              <a:off x="5910940" y="2820215"/>
              <a:ext cx="4529" cy="175617"/>
            </a:xfrm>
            <a:custGeom>
              <a:avLst/>
              <a:gdLst/>
              <a:ahLst/>
              <a:cxnLst/>
              <a:rect l="l" t="t" r="r" b="b"/>
              <a:pathLst>
                <a:path w="49" h="1900" extrusionOk="0">
                  <a:moveTo>
                    <a:pt x="24" y="0"/>
                  </a:moveTo>
                  <a:cubicBezTo>
                    <a:pt x="13" y="0"/>
                    <a:pt x="1" y="6"/>
                    <a:pt x="1" y="18"/>
                  </a:cubicBezTo>
                  <a:lnTo>
                    <a:pt x="1" y="1876"/>
                  </a:lnTo>
                  <a:cubicBezTo>
                    <a:pt x="1" y="1888"/>
                    <a:pt x="13" y="1900"/>
                    <a:pt x="24" y="1900"/>
                  </a:cubicBezTo>
                  <a:cubicBezTo>
                    <a:pt x="36" y="1900"/>
                    <a:pt x="48" y="1888"/>
                    <a:pt x="48" y="1876"/>
                  </a:cubicBezTo>
                  <a:lnTo>
                    <a:pt x="48" y="18"/>
                  </a:lnTo>
                  <a:cubicBezTo>
                    <a:pt x="48" y="6"/>
                    <a:pt x="36"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13" name="Google Shape;3823;p32"/>
            <p:cNvSpPr/>
            <p:nvPr/>
          </p:nvSpPr>
          <p:spPr>
            <a:xfrm>
              <a:off x="5730517" y="2797385"/>
              <a:ext cx="4437" cy="195120"/>
            </a:xfrm>
            <a:custGeom>
              <a:avLst/>
              <a:gdLst/>
              <a:ahLst/>
              <a:cxnLst/>
              <a:rect l="l" t="t" r="r" b="b"/>
              <a:pathLst>
                <a:path w="48" h="2111" extrusionOk="0">
                  <a:moveTo>
                    <a:pt x="24" y="0"/>
                  </a:moveTo>
                  <a:cubicBezTo>
                    <a:pt x="12" y="0"/>
                    <a:pt x="0" y="9"/>
                    <a:pt x="0" y="27"/>
                  </a:cubicBezTo>
                  <a:lnTo>
                    <a:pt x="0" y="2087"/>
                  </a:lnTo>
                  <a:cubicBezTo>
                    <a:pt x="0" y="2099"/>
                    <a:pt x="12" y="2111"/>
                    <a:pt x="24" y="2111"/>
                  </a:cubicBezTo>
                  <a:cubicBezTo>
                    <a:pt x="36" y="2111"/>
                    <a:pt x="48" y="2099"/>
                    <a:pt x="48" y="2087"/>
                  </a:cubicBezTo>
                  <a:lnTo>
                    <a:pt x="48" y="27"/>
                  </a:lnTo>
                  <a:cubicBezTo>
                    <a:pt x="48" y="9"/>
                    <a:pt x="36"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14" name="Google Shape;3824;p32"/>
            <p:cNvSpPr/>
            <p:nvPr/>
          </p:nvSpPr>
          <p:spPr>
            <a:xfrm>
              <a:off x="5765733" y="2801821"/>
              <a:ext cx="4437" cy="190683"/>
            </a:xfrm>
            <a:custGeom>
              <a:avLst/>
              <a:gdLst/>
              <a:ahLst/>
              <a:cxnLst/>
              <a:rect l="l" t="t" r="r" b="b"/>
              <a:pathLst>
                <a:path w="48" h="2063" extrusionOk="0">
                  <a:moveTo>
                    <a:pt x="24" y="0"/>
                  </a:moveTo>
                  <a:cubicBezTo>
                    <a:pt x="12" y="0"/>
                    <a:pt x="0" y="9"/>
                    <a:pt x="0" y="27"/>
                  </a:cubicBezTo>
                  <a:lnTo>
                    <a:pt x="0" y="2039"/>
                  </a:lnTo>
                  <a:cubicBezTo>
                    <a:pt x="0" y="2051"/>
                    <a:pt x="12" y="2063"/>
                    <a:pt x="24" y="2063"/>
                  </a:cubicBezTo>
                  <a:cubicBezTo>
                    <a:pt x="36" y="2063"/>
                    <a:pt x="48" y="2051"/>
                    <a:pt x="48" y="2039"/>
                  </a:cubicBezTo>
                  <a:lnTo>
                    <a:pt x="48" y="27"/>
                  </a:lnTo>
                  <a:cubicBezTo>
                    <a:pt x="48" y="9"/>
                    <a:pt x="36"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15" name="Google Shape;3825;p32"/>
            <p:cNvSpPr/>
            <p:nvPr/>
          </p:nvSpPr>
          <p:spPr>
            <a:xfrm>
              <a:off x="5706300" y="2797385"/>
              <a:ext cx="4437" cy="195120"/>
            </a:xfrm>
            <a:custGeom>
              <a:avLst/>
              <a:gdLst/>
              <a:ahLst/>
              <a:cxnLst/>
              <a:rect l="l" t="t" r="r" b="b"/>
              <a:pathLst>
                <a:path w="48" h="2111" extrusionOk="0">
                  <a:moveTo>
                    <a:pt x="19" y="0"/>
                  </a:moveTo>
                  <a:cubicBezTo>
                    <a:pt x="9" y="0"/>
                    <a:pt x="0" y="9"/>
                    <a:pt x="0" y="27"/>
                  </a:cubicBezTo>
                  <a:lnTo>
                    <a:pt x="0" y="2087"/>
                  </a:lnTo>
                  <a:cubicBezTo>
                    <a:pt x="0" y="2099"/>
                    <a:pt x="0" y="2111"/>
                    <a:pt x="24" y="2111"/>
                  </a:cubicBezTo>
                  <a:cubicBezTo>
                    <a:pt x="36" y="2111"/>
                    <a:pt x="48" y="2099"/>
                    <a:pt x="48" y="2087"/>
                  </a:cubicBezTo>
                  <a:lnTo>
                    <a:pt x="48" y="27"/>
                  </a:lnTo>
                  <a:cubicBezTo>
                    <a:pt x="42" y="9"/>
                    <a:pt x="30" y="0"/>
                    <a:pt x="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16" name="Google Shape;3826;p32"/>
            <p:cNvSpPr/>
            <p:nvPr/>
          </p:nvSpPr>
          <p:spPr>
            <a:xfrm>
              <a:off x="6341295" y="2873547"/>
              <a:ext cx="159627" cy="133284"/>
            </a:xfrm>
            <a:custGeom>
              <a:avLst/>
              <a:gdLst/>
              <a:ahLst/>
              <a:cxnLst/>
              <a:rect l="l" t="t" r="r" b="b"/>
              <a:pathLst>
                <a:path w="1727" h="1442" extrusionOk="0">
                  <a:moveTo>
                    <a:pt x="48" y="49"/>
                  </a:moveTo>
                  <a:lnTo>
                    <a:pt x="1679" y="275"/>
                  </a:lnTo>
                  <a:lnTo>
                    <a:pt x="1679" y="1394"/>
                  </a:lnTo>
                  <a:lnTo>
                    <a:pt x="48" y="1358"/>
                  </a:lnTo>
                  <a:lnTo>
                    <a:pt x="48" y="49"/>
                  </a:lnTo>
                  <a:close/>
                  <a:moveTo>
                    <a:pt x="0" y="1"/>
                  </a:moveTo>
                  <a:lnTo>
                    <a:pt x="0" y="1406"/>
                  </a:lnTo>
                  <a:lnTo>
                    <a:pt x="1703" y="1442"/>
                  </a:lnTo>
                  <a:lnTo>
                    <a:pt x="1726" y="1442"/>
                  </a:lnTo>
                  <a:lnTo>
                    <a:pt x="1726" y="239"/>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17" name="Google Shape;3827;p32"/>
            <p:cNvSpPr/>
            <p:nvPr/>
          </p:nvSpPr>
          <p:spPr>
            <a:xfrm>
              <a:off x="6472175" y="2892033"/>
              <a:ext cx="4529" cy="113689"/>
            </a:xfrm>
            <a:custGeom>
              <a:avLst/>
              <a:gdLst/>
              <a:ahLst/>
              <a:cxnLst/>
              <a:rect l="l" t="t" r="r" b="b"/>
              <a:pathLst>
                <a:path w="49" h="1230" extrusionOk="0">
                  <a:moveTo>
                    <a:pt x="29" y="0"/>
                  </a:moveTo>
                  <a:cubicBezTo>
                    <a:pt x="19" y="0"/>
                    <a:pt x="7" y="9"/>
                    <a:pt x="1" y="27"/>
                  </a:cubicBezTo>
                  <a:lnTo>
                    <a:pt x="1" y="1206"/>
                  </a:lnTo>
                  <a:cubicBezTo>
                    <a:pt x="1" y="1218"/>
                    <a:pt x="13" y="1230"/>
                    <a:pt x="25" y="1230"/>
                  </a:cubicBezTo>
                  <a:cubicBezTo>
                    <a:pt x="48" y="1230"/>
                    <a:pt x="48" y="1218"/>
                    <a:pt x="48" y="1206"/>
                  </a:cubicBezTo>
                  <a:lnTo>
                    <a:pt x="48" y="27"/>
                  </a:lnTo>
                  <a:cubicBezTo>
                    <a:pt x="48" y="9"/>
                    <a:pt x="40" y="0"/>
                    <a:pt x="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18" name="Google Shape;3828;p32"/>
            <p:cNvSpPr/>
            <p:nvPr/>
          </p:nvSpPr>
          <p:spPr>
            <a:xfrm>
              <a:off x="6419398" y="2884361"/>
              <a:ext cx="4437" cy="120251"/>
            </a:xfrm>
            <a:custGeom>
              <a:avLst/>
              <a:gdLst/>
              <a:ahLst/>
              <a:cxnLst/>
              <a:rect l="l" t="t" r="r" b="b"/>
              <a:pathLst>
                <a:path w="48" h="1301" extrusionOk="0">
                  <a:moveTo>
                    <a:pt x="20" y="0"/>
                  </a:moveTo>
                  <a:cubicBezTo>
                    <a:pt x="9" y="0"/>
                    <a:pt x="0" y="9"/>
                    <a:pt x="0" y="27"/>
                  </a:cubicBezTo>
                  <a:lnTo>
                    <a:pt x="0" y="1277"/>
                  </a:lnTo>
                  <a:cubicBezTo>
                    <a:pt x="0" y="1289"/>
                    <a:pt x="12" y="1301"/>
                    <a:pt x="24" y="1301"/>
                  </a:cubicBezTo>
                  <a:cubicBezTo>
                    <a:pt x="36" y="1301"/>
                    <a:pt x="48" y="1289"/>
                    <a:pt x="48" y="1277"/>
                  </a:cubicBezTo>
                  <a:lnTo>
                    <a:pt x="48" y="27"/>
                  </a:lnTo>
                  <a:cubicBezTo>
                    <a:pt x="42" y="9"/>
                    <a:pt x="30" y="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19" name="Google Shape;3829;p32"/>
            <p:cNvSpPr/>
            <p:nvPr/>
          </p:nvSpPr>
          <p:spPr>
            <a:xfrm>
              <a:off x="6397400" y="2882975"/>
              <a:ext cx="5546" cy="121638"/>
            </a:xfrm>
            <a:custGeom>
              <a:avLst/>
              <a:gdLst/>
              <a:ahLst/>
              <a:cxnLst/>
              <a:rect l="l" t="t" r="r" b="b"/>
              <a:pathLst>
                <a:path w="60" h="1316" extrusionOk="0">
                  <a:moveTo>
                    <a:pt x="29" y="0"/>
                  </a:moveTo>
                  <a:cubicBezTo>
                    <a:pt x="18" y="0"/>
                    <a:pt x="6" y="6"/>
                    <a:pt x="0" y="18"/>
                  </a:cubicBezTo>
                  <a:lnTo>
                    <a:pt x="0" y="1292"/>
                  </a:lnTo>
                  <a:cubicBezTo>
                    <a:pt x="0" y="1304"/>
                    <a:pt x="12" y="1316"/>
                    <a:pt x="24" y="1316"/>
                  </a:cubicBezTo>
                  <a:cubicBezTo>
                    <a:pt x="48" y="1316"/>
                    <a:pt x="60" y="1304"/>
                    <a:pt x="48" y="1292"/>
                  </a:cubicBezTo>
                  <a:lnTo>
                    <a:pt x="48" y="18"/>
                  </a:lnTo>
                  <a:cubicBezTo>
                    <a:pt x="48" y="6"/>
                    <a:pt x="39" y="0"/>
                    <a:pt x="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20" name="Google Shape;3830;p32"/>
            <p:cNvSpPr/>
            <p:nvPr/>
          </p:nvSpPr>
          <p:spPr>
            <a:xfrm>
              <a:off x="6384737" y="2878815"/>
              <a:ext cx="4991" cy="125797"/>
            </a:xfrm>
            <a:custGeom>
              <a:avLst/>
              <a:gdLst/>
              <a:ahLst/>
              <a:cxnLst/>
              <a:rect l="l" t="t" r="r" b="b"/>
              <a:pathLst>
                <a:path w="54" h="1361" extrusionOk="0">
                  <a:moveTo>
                    <a:pt x="26" y="0"/>
                  </a:moveTo>
                  <a:cubicBezTo>
                    <a:pt x="12" y="0"/>
                    <a:pt x="0" y="9"/>
                    <a:pt x="6" y="27"/>
                  </a:cubicBezTo>
                  <a:lnTo>
                    <a:pt x="6" y="1337"/>
                  </a:lnTo>
                  <a:cubicBezTo>
                    <a:pt x="6" y="1349"/>
                    <a:pt x="6" y="1361"/>
                    <a:pt x="30" y="1361"/>
                  </a:cubicBezTo>
                  <a:cubicBezTo>
                    <a:pt x="42" y="1361"/>
                    <a:pt x="54" y="1349"/>
                    <a:pt x="54" y="1337"/>
                  </a:cubicBezTo>
                  <a:lnTo>
                    <a:pt x="54" y="27"/>
                  </a:lnTo>
                  <a:cubicBezTo>
                    <a:pt x="54" y="9"/>
                    <a:pt x="39" y="0"/>
                    <a:pt x="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21" name="Google Shape;3831;p32"/>
            <p:cNvSpPr/>
            <p:nvPr/>
          </p:nvSpPr>
          <p:spPr>
            <a:xfrm>
              <a:off x="3192759" y="2518431"/>
              <a:ext cx="3067105" cy="1865145"/>
            </a:xfrm>
            <a:custGeom>
              <a:avLst/>
              <a:gdLst/>
              <a:ahLst/>
              <a:cxnLst/>
              <a:rect l="l" t="t" r="r" b="b"/>
              <a:pathLst>
                <a:path w="33183" h="20179" extrusionOk="0">
                  <a:moveTo>
                    <a:pt x="48" y="0"/>
                  </a:moveTo>
                  <a:cubicBezTo>
                    <a:pt x="24" y="0"/>
                    <a:pt x="0" y="15"/>
                    <a:pt x="0" y="45"/>
                  </a:cubicBezTo>
                  <a:lnTo>
                    <a:pt x="0" y="10260"/>
                  </a:lnTo>
                  <a:lnTo>
                    <a:pt x="22432" y="20166"/>
                  </a:lnTo>
                  <a:lnTo>
                    <a:pt x="22455" y="20178"/>
                  </a:lnTo>
                  <a:lnTo>
                    <a:pt x="33088" y="11618"/>
                  </a:lnTo>
                  <a:lnTo>
                    <a:pt x="33183" y="11546"/>
                  </a:lnTo>
                  <a:lnTo>
                    <a:pt x="30528" y="11272"/>
                  </a:lnTo>
                  <a:lnTo>
                    <a:pt x="30504" y="11272"/>
                  </a:lnTo>
                  <a:lnTo>
                    <a:pt x="23825" y="15190"/>
                  </a:lnTo>
                  <a:lnTo>
                    <a:pt x="23825" y="724"/>
                  </a:lnTo>
                  <a:lnTo>
                    <a:pt x="12966" y="2188"/>
                  </a:lnTo>
                  <a:lnTo>
                    <a:pt x="12930" y="2188"/>
                  </a:lnTo>
                  <a:lnTo>
                    <a:pt x="12930" y="12320"/>
                  </a:lnTo>
                  <a:cubicBezTo>
                    <a:pt x="12924" y="12356"/>
                    <a:pt x="12948" y="12374"/>
                    <a:pt x="12974" y="12374"/>
                  </a:cubicBezTo>
                  <a:cubicBezTo>
                    <a:pt x="12999" y="12374"/>
                    <a:pt x="13026" y="12356"/>
                    <a:pt x="13026" y="12320"/>
                  </a:cubicBezTo>
                  <a:lnTo>
                    <a:pt x="13026" y="2271"/>
                  </a:lnTo>
                  <a:lnTo>
                    <a:pt x="23729" y="843"/>
                  </a:lnTo>
                  <a:lnTo>
                    <a:pt x="23729" y="15356"/>
                  </a:lnTo>
                  <a:lnTo>
                    <a:pt x="30528" y="11368"/>
                  </a:lnTo>
                  <a:lnTo>
                    <a:pt x="32945" y="11618"/>
                  </a:lnTo>
                  <a:lnTo>
                    <a:pt x="22444" y="20059"/>
                  </a:lnTo>
                  <a:lnTo>
                    <a:pt x="95" y="10201"/>
                  </a:lnTo>
                  <a:lnTo>
                    <a:pt x="95" y="45"/>
                  </a:lnTo>
                  <a:cubicBezTo>
                    <a:pt x="95" y="15"/>
                    <a:pt x="72" y="0"/>
                    <a:pt x="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22" name="Google Shape;3832;p32"/>
            <p:cNvSpPr/>
            <p:nvPr/>
          </p:nvSpPr>
          <p:spPr>
            <a:xfrm>
              <a:off x="6244428" y="1544773"/>
              <a:ext cx="8873" cy="1227655"/>
            </a:xfrm>
            <a:custGeom>
              <a:avLst/>
              <a:gdLst/>
              <a:ahLst/>
              <a:cxnLst/>
              <a:rect l="l" t="t" r="r" b="b"/>
              <a:pathLst>
                <a:path w="96" h="13282" extrusionOk="0">
                  <a:moveTo>
                    <a:pt x="48" y="0"/>
                  </a:moveTo>
                  <a:cubicBezTo>
                    <a:pt x="24" y="0"/>
                    <a:pt x="0" y="18"/>
                    <a:pt x="0" y="54"/>
                  </a:cubicBezTo>
                  <a:lnTo>
                    <a:pt x="0" y="13234"/>
                  </a:lnTo>
                  <a:cubicBezTo>
                    <a:pt x="0" y="13258"/>
                    <a:pt x="24" y="13282"/>
                    <a:pt x="48" y="13282"/>
                  </a:cubicBezTo>
                  <a:cubicBezTo>
                    <a:pt x="72" y="13282"/>
                    <a:pt x="96" y="13258"/>
                    <a:pt x="96" y="13234"/>
                  </a:cubicBezTo>
                  <a:lnTo>
                    <a:pt x="96" y="54"/>
                  </a:lnTo>
                  <a:cubicBezTo>
                    <a:pt x="96" y="18"/>
                    <a:pt x="72" y="0"/>
                    <a:pt x="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23" name="Google Shape;3833;p32"/>
            <p:cNvSpPr/>
            <p:nvPr/>
          </p:nvSpPr>
          <p:spPr>
            <a:xfrm>
              <a:off x="4200801" y="2164054"/>
              <a:ext cx="564655" cy="1598854"/>
            </a:xfrm>
            <a:custGeom>
              <a:avLst/>
              <a:gdLst/>
              <a:ahLst/>
              <a:cxnLst/>
              <a:rect l="l" t="t" r="r" b="b"/>
              <a:pathLst>
                <a:path w="6109" h="17298" extrusionOk="0">
                  <a:moveTo>
                    <a:pt x="48" y="0"/>
                  </a:moveTo>
                  <a:cubicBezTo>
                    <a:pt x="24" y="0"/>
                    <a:pt x="0" y="15"/>
                    <a:pt x="0" y="45"/>
                  </a:cubicBezTo>
                  <a:lnTo>
                    <a:pt x="0" y="8713"/>
                  </a:lnTo>
                  <a:lnTo>
                    <a:pt x="727" y="8713"/>
                  </a:lnTo>
                  <a:lnTo>
                    <a:pt x="727" y="16547"/>
                  </a:lnTo>
                  <a:lnTo>
                    <a:pt x="2072" y="16214"/>
                  </a:lnTo>
                  <a:lnTo>
                    <a:pt x="6025" y="17285"/>
                  </a:lnTo>
                  <a:cubicBezTo>
                    <a:pt x="6037" y="17285"/>
                    <a:pt x="6037" y="17297"/>
                    <a:pt x="6037" y="17297"/>
                  </a:cubicBezTo>
                  <a:lnTo>
                    <a:pt x="6049" y="17297"/>
                  </a:lnTo>
                  <a:cubicBezTo>
                    <a:pt x="6096" y="17285"/>
                    <a:pt x="6108" y="17214"/>
                    <a:pt x="6061" y="17202"/>
                  </a:cubicBezTo>
                  <a:lnTo>
                    <a:pt x="2084" y="16118"/>
                  </a:lnTo>
                  <a:lnTo>
                    <a:pt x="2072" y="16107"/>
                  </a:lnTo>
                  <a:lnTo>
                    <a:pt x="822" y="16428"/>
                  </a:lnTo>
                  <a:lnTo>
                    <a:pt x="822" y="8618"/>
                  </a:lnTo>
                  <a:lnTo>
                    <a:pt x="96" y="8618"/>
                  </a:lnTo>
                  <a:lnTo>
                    <a:pt x="96" y="45"/>
                  </a:lnTo>
                  <a:cubicBezTo>
                    <a:pt x="96" y="15"/>
                    <a:pt x="72" y="0"/>
                    <a:pt x="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24" name="Google Shape;3834;p32"/>
            <p:cNvSpPr/>
            <p:nvPr/>
          </p:nvSpPr>
          <p:spPr>
            <a:xfrm>
              <a:off x="3259863" y="2974850"/>
              <a:ext cx="1019133" cy="717627"/>
            </a:xfrm>
            <a:custGeom>
              <a:avLst/>
              <a:gdLst/>
              <a:ahLst/>
              <a:cxnLst/>
              <a:rect l="l" t="t" r="r" b="b"/>
              <a:pathLst>
                <a:path w="11026" h="7764" extrusionOk="0">
                  <a:moveTo>
                    <a:pt x="2727" y="96"/>
                  </a:moveTo>
                  <a:lnTo>
                    <a:pt x="2787" y="5156"/>
                  </a:lnTo>
                  <a:lnTo>
                    <a:pt x="96" y="5537"/>
                  </a:lnTo>
                  <a:lnTo>
                    <a:pt x="96" y="167"/>
                  </a:lnTo>
                  <a:lnTo>
                    <a:pt x="2727" y="96"/>
                  </a:lnTo>
                  <a:close/>
                  <a:moveTo>
                    <a:pt x="2822" y="0"/>
                  </a:moveTo>
                  <a:lnTo>
                    <a:pt x="1" y="84"/>
                  </a:lnTo>
                  <a:lnTo>
                    <a:pt x="1" y="5644"/>
                  </a:lnTo>
                  <a:lnTo>
                    <a:pt x="2822" y="5239"/>
                  </a:lnTo>
                  <a:lnTo>
                    <a:pt x="10942" y="7763"/>
                  </a:lnTo>
                  <a:lnTo>
                    <a:pt x="10954" y="7763"/>
                  </a:lnTo>
                  <a:cubicBezTo>
                    <a:pt x="11014" y="7763"/>
                    <a:pt x="11026" y="7680"/>
                    <a:pt x="10966" y="7668"/>
                  </a:cubicBezTo>
                  <a:lnTo>
                    <a:pt x="2870" y="5156"/>
                  </a:lnTo>
                  <a:lnTo>
                    <a:pt x="2822" y="48"/>
                  </a:lnTo>
                  <a:lnTo>
                    <a:pt x="282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25" name="Google Shape;3835;p32"/>
            <p:cNvSpPr/>
            <p:nvPr/>
          </p:nvSpPr>
          <p:spPr>
            <a:xfrm>
              <a:off x="3192759" y="3459368"/>
              <a:ext cx="2078936" cy="1170718"/>
            </a:xfrm>
            <a:custGeom>
              <a:avLst/>
              <a:gdLst/>
              <a:ahLst/>
              <a:cxnLst/>
              <a:rect l="l" t="t" r="r" b="b"/>
              <a:pathLst>
                <a:path w="22492" h="12666" extrusionOk="0">
                  <a:moveTo>
                    <a:pt x="48" y="0"/>
                  </a:moveTo>
                  <a:cubicBezTo>
                    <a:pt x="24" y="0"/>
                    <a:pt x="0" y="15"/>
                    <a:pt x="0" y="45"/>
                  </a:cubicBezTo>
                  <a:lnTo>
                    <a:pt x="0" y="1235"/>
                  </a:lnTo>
                  <a:lnTo>
                    <a:pt x="22420" y="12630"/>
                  </a:lnTo>
                  <a:lnTo>
                    <a:pt x="22491" y="12665"/>
                  </a:lnTo>
                  <a:lnTo>
                    <a:pt x="22491" y="9939"/>
                  </a:lnTo>
                  <a:cubicBezTo>
                    <a:pt x="22491" y="9909"/>
                    <a:pt x="22470" y="9894"/>
                    <a:pt x="22448" y="9894"/>
                  </a:cubicBezTo>
                  <a:cubicBezTo>
                    <a:pt x="22426" y="9894"/>
                    <a:pt x="22402" y="9909"/>
                    <a:pt x="22396" y="9939"/>
                  </a:cubicBezTo>
                  <a:lnTo>
                    <a:pt x="22396" y="12510"/>
                  </a:lnTo>
                  <a:lnTo>
                    <a:pt x="95" y="1176"/>
                  </a:lnTo>
                  <a:lnTo>
                    <a:pt x="95" y="45"/>
                  </a:lnTo>
                  <a:cubicBezTo>
                    <a:pt x="95" y="15"/>
                    <a:pt x="72" y="0"/>
                    <a:pt x="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26" name="Google Shape;3836;p32"/>
            <p:cNvSpPr/>
            <p:nvPr/>
          </p:nvSpPr>
          <p:spPr>
            <a:xfrm>
              <a:off x="3190079" y="1598105"/>
              <a:ext cx="3410944" cy="3029763"/>
            </a:xfrm>
            <a:custGeom>
              <a:avLst/>
              <a:gdLst/>
              <a:ahLst/>
              <a:cxnLst/>
              <a:rect l="l" t="t" r="r" b="b"/>
              <a:pathLst>
                <a:path w="36903" h="32779" extrusionOk="0">
                  <a:moveTo>
                    <a:pt x="33117" y="1"/>
                  </a:moveTo>
                  <a:lnTo>
                    <a:pt x="20568" y="4501"/>
                  </a:lnTo>
                  <a:lnTo>
                    <a:pt x="20544" y="4513"/>
                  </a:lnTo>
                  <a:lnTo>
                    <a:pt x="20544" y="8776"/>
                  </a:lnTo>
                  <a:lnTo>
                    <a:pt x="10995" y="6120"/>
                  </a:lnTo>
                  <a:lnTo>
                    <a:pt x="10983" y="6120"/>
                  </a:lnTo>
                  <a:lnTo>
                    <a:pt x="53" y="10228"/>
                  </a:lnTo>
                  <a:cubicBezTo>
                    <a:pt x="1" y="10249"/>
                    <a:pt x="22" y="10316"/>
                    <a:pt x="68" y="10316"/>
                  </a:cubicBezTo>
                  <a:cubicBezTo>
                    <a:pt x="74" y="10316"/>
                    <a:pt x="81" y="10314"/>
                    <a:pt x="89" y="10311"/>
                  </a:cubicBezTo>
                  <a:lnTo>
                    <a:pt x="10983" y="6216"/>
                  </a:lnTo>
                  <a:lnTo>
                    <a:pt x="20639" y="8906"/>
                  </a:lnTo>
                  <a:lnTo>
                    <a:pt x="20639" y="4585"/>
                  </a:lnTo>
                  <a:lnTo>
                    <a:pt x="33069" y="120"/>
                  </a:lnTo>
                  <a:lnTo>
                    <a:pt x="36808" y="6787"/>
                  </a:lnTo>
                  <a:lnTo>
                    <a:pt x="36808" y="19182"/>
                  </a:lnTo>
                  <a:lnTo>
                    <a:pt x="22449" y="32695"/>
                  </a:lnTo>
                  <a:cubicBezTo>
                    <a:pt x="22413" y="32719"/>
                    <a:pt x="22437" y="32778"/>
                    <a:pt x="22473" y="32778"/>
                  </a:cubicBezTo>
                  <a:cubicBezTo>
                    <a:pt x="22484" y="32778"/>
                    <a:pt x="22496" y="32767"/>
                    <a:pt x="22508" y="32767"/>
                  </a:cubicBezTo>
                  <a:lnTo>
                    <a:pt x="36891" y="19241"/>
                  </a:lnTo>
                  <a:lnTo>
                    <a:pt x="36903" y="19229"/>
                  </a:lnTo>
                  <a:lnTo>
                    <a:pt x="36903" y="6763"/>
                  </a:lnTo>
                  <a:lnTo>
                    <a:pt x="3311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27" name="Google Shape;3837;p32"/>
            <p:cNvSpPr/>
            <p:nvPr/>
          </p:nvSpPr>
          <p:spPr>
            <a:xfrm>
              <a:off x="5088313" y="2410565"/>
              <a:ext cx="9428" cy="224328"/>
            </a:xfrm>
            <a:custGeom>
              <a:avLst/>
              <a:gdLst/>
              <a:ahLst/>
              <a:cxnLst/>
              <a:rect l="l" t="t" r="r" b="b"/>
              <a:pathLst>
                <a:path w="102" h="2427" extrusionOk="0">
                  <a:moveTo>
                    <a:pt x="50" y="0"/>
                  </a:moveTo>
                  <a:cubicBezTo>
                    <a:pt x="25" y="0"/>
                    <a:pt x="1" y="15"/>
                    <a:pt x="7" y="45"/>
                  </a:cubicBezTo>
                  <a:lnTo>
                    <a:pt x="7" y="2379"/>
                  </a:lnTo>
                  <a:cubicBezTo>
                    <a:pt x="7" y="2402"/>
                    <a:pt x="19" y="2426"/>
                    <a:pt x="54" y="2426"/>
                  </a:cubicBezTo>
                  <a:cubicBezTo>
                    <a:pt x="78" y="2426"/>
                    <a:pt x="102" y="2402"/>
                    <a:pt x="102" y="2379"/>
                  </a:cubicBezTo>
                  <a:lnTo>
                    <a:pt x="102" y="45"/>
                  </a:lnTo>
                  <a:cubicBezTo>
                    <a:pt x="102" y="15"/>
                    <a:pt x="75" y="0"/>
                    <a:pt x="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28" name="Google Shape;3838;p32"/>
            <p:cNvSpPr/>
            <p:nvPr/>
          </p:nvSpPr>
          <p:spPr>
            <a:xfrm>
              <a:off x="6244428" y="2763833"/>
              <a:ext cx="8873" cy="829559"/>
            </a:xfrm>
            <a:custGeom>
              <a:avLst/>
              <a:gdLst/>
              <a:ahLst/>
              <a:cxnLst/>
              <a:rect l="l" t="t" r="r" b="b"/>
              <a:pathLst>
                <a:path w="96" h="8975" extrusionOk="0">
                  <a:moveTo>
                    <a:pt x="48" y="0"/>
                  </a:moveTo>
                  <a:cubicBezTo>
                    <a:pt x="24" y="0"/>
                    <a:pt x="0" y="15"/>
                    <a:pt x="0" y="45"/>
                  </a:cubicBezTo>
                  <a:lnTo>
                    <a:pt x="0" y="8927"/>
                  </a:lnTo>
                  <a:cubicBezTo>
                    <a:pt x="0" y="8951"/>
                    <a:pt x="24" y="8975"/>
                    <a:pt x="48" y="8975"/>
                  </a:cubicBezTo>
                  <a:cubicBezTo>
                    <a:pt x="72" y="8975"/>
                    <a:pt x="96" y="8951"/>
                    <a:pt x="96" y="8927"/>
                  </a:cubicBezTo>
                  <a:lnTo>
                    <a:pt x="96" y="45"/>
                  </a:lnTo>
                  <a:cubicBezTo>
                    <a:pt x="96" y="15"/>
                    <a:pt x="72" y="0"/>
                    <a:pt x="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29" name="Google Shape;3839;p32"/>
            <p:cNvSpPr/>
            <p:nvPr/>
          </p:nvSpPr>
          <p:spPr>
            <a:xfrm>
              <a:off x="5384182" y="2586274"/>
              <a:ext cx="633608" cy="982901"/>
            </a:xfrm>
            <a:custGeom>
              <a:avLst/>
              <a:gdLst/>
              <a:ahLst/>
              <a:cxnLst/>
              <a:rect l="l" t="t" r="r" b="b"/>
              <a:pathLst>
                <a:path w="6855" h="10634" extrusionOk="0">
                  <a:moveTo>
                    <a:pt x="70" y="0"/>
                  </a:moveTo>
                  <a:cubicBezTo>
                    <a:pt x="18" y="0"/>
                    <a:pt x="1" y="85"/>
                    <a:pt x="68" y="97"/>
                  </a:cubicBezTo>
                  <a:lnTo>
                    <a:pt x="6724" y="1466"/>
                  </a:lnTo>
                  <a:lnTo>
                    <a:pt x="6759" y="10586"/>
                  </a:lnTo>
                  <a:cubicBezTo>
                    <a:pt x="6759" y="10610"/>
                    <a:pt x="6783" y="10634"/>
                    <a:pt x="6807" y="10634"/>
                  </a:cubicBezTo>
                  <a:cubicBezTo>
                    <a:pt x="6831" y="10634"/>
                    <a:pt x="6855" y="10610"/>
                    <a:pt x="6855" y="10586"/>
                  </a:cubicBezTo>
                  <a:lnTo>
                    <a:pt x="6819" y="1430"/>
                  </a:lnTo>
                  <a:lnTo>
                    <a:pt x="6819" y="1394"/>
                  </a:lnTo>
                  <a:lnTo>
                    <a:pt x="80" y="1"/>
                  </a:lnTo>
                  <a:cubicBezTo>
                    <a:pt x="76" y="1"/>
                    <a:pt x="73" y="0"/>
                    <a:pt x="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30" name="Google Shape;3840;p32"/>
            <p:cNvSpPr/>
            <p:nvPr/>
          </p:nvSpPr>
          <p:spPr>
            <a:xfrm>
              <a:off x="4397769" y="2355292"/>
              <a:ext cx="627415" cy="359922"/>
            </a:xfrm>
            <a:custGeom>
              <a:avLst/>
              <a:gdLst/>
              <a:ahLst/>
              <a:cxnLst/>
              <a:rect l="l" t="t" r="r" b="b"/>
              <a:pathLst>
                <a:path w="6788" h="3894" extrusionOk="0">
                  <a:moveTo>
                    <a:pt x="48" y="60"/>
                  </a:moveTo>
                  <a:lnTo>
                    <a:pt x="6740" y="1786"/>
                  </a:lnTo>
                  <a:lnTo>
                    <a:pt x="6740" y="3834"/>
                  </a:lnTo>
                  <a:lnTo>
                    <a:pt x="48" y="2524"/>
                  </a:lnTo>
                  <a:lnTo>
                    <a:pt x="48" y="60"/>
                  </a:lnTo>
                  <a:close/>
                  <a:moveTo>
                    <a:pt x="1" y="0"/>
                  </a:moveTo>
                  <a:lnTo>
                    <a:pt x="1" y="2572"/>
                  </a:lnTo>
                  <a:lnTo>
                    <a:pt x="6751" y="3893"/>
                  </a:lnTo>
                  <a:lnTo>
                    <a:pt x="6787" y="3893"/>
                  </a:lnTo>
                  <a:lnTo>
                    <a:pt x="6787" y="1750"/>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31" name="Google Shape;3841;p32"/>
            <p:cNvSpPr/>
            <p:nvPr/>
          </p:nvSpPr>
          <p:spPr>
            <a:xfrm>
              <a:off x="4970003" y="2515935"/>
              <a:ext cx="56290" cy="189389"/>
            </a:xfrm>
            <a:custGeom>
              <a:avLst/>
              <a:gdLst/>
              <a:ahLst/>
              <a:cxnLst/>
              <a:rect l="l" t="t" r="r" b="b"/>
              <a:pathLst>
                <a:path w="609" h="2049" extrusionOk="0">
                  <a:moveTo>
                    <a:pt x="560" y="0"/>
                  </a:moveTo>
                  <a:lnTo>
                    <a:pt x="1" y="143"/>
                  </a:lnTo>
                  <a:lnTo>
                    <a:pt x="25" y="2024"/>
                  </a:lnTo>
                  <a:cubicBezTo>
                    <a:pt x="25" y="2036"/>
                    <a:pt x="37" y="2048"/>
                    <a:pt x="48" y="2048"/>
                  </a:cubicBezTo>
                  <a:cubicBezTo>
                    <a:pt x="72" y="2048"/>
                    <a:pt x="72" y="2036"/>
                    <a:pt x="72" y="2024"/>
                  </a:cubicBezTo>
                  <a:lnTo>
                    <a:pt x="48" y="179"/>
                  </a:lnTo>
                  <a:lnTo>
                    <a:pt x="572" y="48"/>
                  </a:lnTo>
                  <a:cubicBezTo>
                    <a:pt x="608" y="48"/>
                    <a:pt x="596" y="0"/>
                    <a:pt x="5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32" name="Google Shape;3842;p32"/>
            <p:cNvSpPr/>
            <p:nvPr/>
          </p:nvSpPr>
          <p:spPr>
            <a:xfrm>
              <a:off x="4397030" y="2386995"/>
              <a:ext cx="578612" cy="146594"/>
            </a:xfrm>
            <a:custGeom>
              <a:avLst/>
              <a:gdLst/>
              <a:ahLst/>
              <a:cxnLst/>
              <a:rect l="l" t="t" r="r" b="b"/>
              <a:pathLst>
                <a:path w="6260" h="1586" extrusionOk="0">
                  <a:moveTo>
                    <a:pt x="33" y="0"/>
                  </a:moveTo>
                  <a:cubicBezTo>
                    <a:pt x="7" y="0"/>
                    <a:pt x="1" y="38"/>
                    <a:pt x="32" y="38"/>
                  </a:cubicBezTo>
                  <a:lnTo>
                    <a:pt x="6224" y="1586"/>
                  </a:lnTo>
                  <a:cubicBezTo>
                    <a:pt x="6259" y="1586"/>
                    <a:pt x="6259" y="1538"/>
                    <a:pt x="6236" y="1538"/>
                  </a:cubicBezTo>
                  <a:lnTo>
                    <a:pt x="44" y="2"/>
                  </a:lnTo>
                  <a:cubicBezTo>
                    <a:pt x="40" y="1"/>
                    <a:pt x="37" y="0"/>
                    <a:pt x="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33" name="Google Shape;3843;p32"/>
            <p:cNvSpPr/>
            <p:nvPr/>
          </p:nvSpPr>
          <p:spPr>
            <a:xfrm>
              <a:off x="4397030" y="2403540"/>
              <a:ext cx="559849" cy="298456"/>
            </a:xfrm>
            <a:custGeom>
              <a:avLst/>
              <a:gdLst/>
              <a:ahLst/>
              <a:cxnLst/>
              <a:rect l="l" t="t" r="r" b="b"/>
              <a:pathLst>
                <a:path w="6057" h="3229" extrusionOk="0">
                  <a:moveTo>
                    <a:pt x="33" y="0"/>
                  </a:moveTo>
                  <a:cubicBezTo>
                    <a:pt x="7" y="0"/>
                    <a:pt x="1" y="38"/>
                    <a:pt x="32" y="38"/>
                  </a:cubicBezTo>
                  <a:lnTo>
                    <a:pt x="6009" y="1514"/>
                  </a:lnTo>
                  <a:lnTo>
                    <a:pt x="6009" y="3205"/>
                  </a:lnTo>
                  <a:cubicBezTo>
                    <a:pt x="6009" y="3217"/>
                    <a:pt x="6021" y="3229"/>
                    <a:pt x="6033" y="3229"/>
                  </a:cubicBezTo>
                  <a:cubicBezTo>
                    <a:pt x="6057" y="3229"/>
                    <a:pt x="6057" y="3217"/>
                    <a:pt x="6057" y="3205"/>
                  </a:cubicBezTo>
                  <a:lnTo>
                    <a:pt x="6057" y="1478"/>
                  </a:lnTo>
                  <a:lnTo>
                    <a:pt x="44" y="2"/>
                  </a:lnTo>
                  <a:cubicBezTo>
                    <a:pt x="40" y="1"/>
                    <a:pt x="37" y="0"/>
                    <a:pt x="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34" name="Google Shape;3844;p32"/>
            <p:cNvSpPr/>
            <p:nvPr/>
          </p:nvSpPr>
          <p:spPr>
            <a:xfrm>
              <a:off x="4939224" y="2540152"/>
              <a:ext cx="18763" cy="158517"/>
            </a:xfrm>
            <a:custGeom>
              <a:avLst/>
              <a:gdLst/>
              <a:ahLst/>
              <a:cxnLst/>
              <a:rect l="l" t="t" r="r" b="b"/>
              <a:pathLst>
                <a:path w="203" h="1715" extrusionOk="0">
                  <a:moveTo>
                    <a:pt x="0" y="0"/>
                  </a:moveTo>
                  <a:lnTo>
                    <a:pt x="0" y="1691"/>
                  </a:lnTo>
                  <a:cubicBezTo>
                    <a:pt x="0" y="1703"/>
                    <a:pt x="12" y="1715"/>
                    <a:pt x="24" y="1715"/>
                  </a:cubicBezTo>
                  <a:cubicBezTo>
                    <a:pt x="36" y="1715"/>
                    <a:pt x="48" y="1703"/>
                    <a:pt x="48" y="1691"/>
                  </a:cubicBezTo>
                  <a:lnTo>
                    <a:pt x="48" y="48"/>
                  </a:lnTo>
                  <a:lnTo>
                    <a:pt x="167" y="48"/>
                  </a:lnTo>
                  <a:cubicBezTo>
                    <a:pt x="203" y="36"/>
                    <a:pt x="20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35" name="Google Shape;3845;p32"/>
            <p:cNvSpPr/>
            <p:nvPr/>
          </p:nvSpPr>
          <p:spPr>
            <a:xfrm>
              <a:off x="4823686" y="2507986"/>
              <a:ext cx="4437" cy="168685"/>
            </a:xfrm>
            <a:custGeom>
              <a:avLst/>
              <a:gdLst/>
              <a:ahLst/>
              <a:cxnLst/>
              <a:rect l="l" t="t" r="r" b="b"/>
              <a:pathLst>
                <a:path w="48" h="1825" extrusionOk="0">
                  <a:moveTo>
                    <a:pt x="24" y="0"/>
                  </a:moveTo>
                  <a:cubicBezTo>
                    <a:pt x="12" y="0"/>
                    <a:pt x="0" y="9"/>
                    <a:pt x="0" y="27"/>
                  </a:cubicBezTo>
                  <a:lnTo>
                    <a:pt x="0" y="1801"/>
                  </a:lnTo>
                  <a:cubicBezTo>
                    <a:pt x="0" y="1813"/>
                    <a:pt x="12" y="1825"/>
                    <a:pt x="24" y="1825"/>
                  </a:cubicBezTo>
                  <a:cubicBezTo>
                    <a:pt x="36" y="1825"/>
                    <a:pt x="48" y="1813"/>
                    <a:pt x="48" y="1801"/>
                  </a:cubicBezTo>
                  <a:lnTo>
                    <a:pt x="48" y="27"/>
                  </a:lnTo>
                  <a:cubicBezTo>
                    <a:pt x="48" y="9"/>
                    <a:pt x="36"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36" name="Google Shape;3846;p32"/>
            <p:cNvSpPr/>
            <p:nvPr/>
          </p:nvSpPr>
          <p:spPr>
            <a:xfrm>
              <a:off x="4803814" y="2503272"/>
              <a:ext cx="4529" cy="167945"/>
            </a:xfrm>
            <a:custGeom>
              <a:avLst/>
              <a:gdLst/>
              <a:ahLst/>
              <a:cxnLst/>
              <a:rect l="l" t="t" r="r" b="b"/>
              <a:pathLst>
                <a:path w="49" h="1817" extrusionOk="0">
                  <a:moveTo>
                    <a:pt x="29" y="0"/>
                  </a:moveTo>
                  <a:cubicBezTo>
                    <a:pt x="19" y="0"/>
                    <a:pt x="7" y="6"/>
                    <a:pt x="1" y="18"/>
                  </a:cubicBezTo>
                  <a:lnTo>
                    <a:pt x="1" y="1792"/>
                  </a:lnTo>
                  <a:cubicBezTo>
                    <a:pt x="1" y="1804"/>
                    <a:pt x="13" y="1816"/>
                    <a:pt x="25" y="1816"/>
                  </a:cubicBezTo>
                  <a:cubicBezTo>
                    <a:pt x="49" y="1816"/>
                    <a:pt x="49" y="1804"/>
                    <a:pt x="49" y="1792"/>
                  </a:cubicBezTo>
                  <a:lnTo>
                    <a:pt x="49" y="18"/>
                  </a:lnTo>
                  <a:cubicBezTo>
                    <a:pt x="49" y="6"/>
                    <a:pt x="40" y="0"/>
                    <a:pt x="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37" name="Google Shape;3847;p32"/>
            <p:cNvSpPr/>
            <p:nvPr/>
          </p:nvSpPr>
          <p:spPr>
            <a:xfrm>
              <a:off x="4790689" y="2503272"/>
              <a:ext cx="4437" cy="166836"/>
            </a:xfrm>
            <a:custGeom>
              <a:avLst/>
              <a:gdLst/>
              <a:ahLst/>
              <a:cxnLst/>
              <a:rect l="l" t="t" r="r" b="b"/>
              <a:pathLst>
                <a:path w="48" h="1805" extrusionOk="0">
                  <a:moveTo>
                    <a:pt x="28" y="0"/>
                  </a:moveTo>
                  <a:cubicBezTo>
                    <a:pt x="18" y="0"/>
                    <a:pt x="6" y="6"/>
                    <a:pt x="0" y="18"/>
                  </a:cubicBezTo>
                  <a:lnTo>
                    <a:pt x="0" y="1780"/>
                  </a:lnTo>
                  <a:cubicBezTo>
                    <a:pt x="0" y="1804"/>
                    <a:pt x="12" y="1804"/>
                    <a:pt x="24" y="1804"/>
                  </a:cubicBezTo>
                  <a:cubicBezTo>
                    <a:pt x="36" y="1804"/>
                    <a:pt x="48" y="1804"/>
                    <a:pt x="48" y="1780"/>
                  </a:cubicBezTo>
                  <a:lnTo>
                    <a:pt x="48" y="18"/>
                  </a:lnTo>
                  <a:cubicBezTo>
                    <a:pt x="48" y="6"/>
                    <a:pt x="39" y="0"/>
                    <a:pt x="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38" name="Google Shape;3848;p32"/>
            <p:cNvSpPr/>
            <p:nvPr/>
          </p:nvSpPr>
          <p:spPr>
            <a:xfrm>
              <a:off x="4609619" y="2457335"/>
              <a:ext cx="5084" cy="177558"/>
            </a:xfrm>
            <a:custGeom>
              <a:avLst/>
              <a:gdLst/>
              <a:ahLst/>
              <a:cxnLst/>
              <a:rect l="l" t="t" r="r" b="b"/>
              <a:pathLst>
                <a:path w="55" h="1921" extrusionOk="0">
                  <a:moveTo>
                    <a:pt x="26" y="0"/>
                  </a:moveTo>
                  <a:cubicBezTo>
                    <a:pt x="12" y="0"/>
                    <a:pt x="1" y="9"/>
                    <a:pt x="6" y="27"/>
                  </a:cubicBezTo>
                  <a:lnTo>
                    <a:pt x="6" y="1896"/>
                  </a:lnTo>
                  <a:cubicBezTo>
                    <a:pt x="6" y="1908"/>
                    <a:pt x="18" y="1920"/>
                    <a:pt x="30" y="1920"/>
                  </a:cubicBezTo>
                  <a:cubicBezTo>
                    <a:pt x="42" y="1920"/>
                    <a:pt x="54" y="1908"/>
                    <a:pt x="54" y="1896"/>
                  </a:cubicBezTo>
                  <a:lnTo>
                    <a:pt x="54" y="27"/>
                  </a:lnTo>
                  <a:cubicBezTo>
                    <a:pt x="54" y="9"/>
                    <a:pt x="39" y="0"/>
                    <a:pt x="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39" name="Google Shape;3849;p32"/>
            <p:cNvSpPr/>
            <p:nvPr/>
          </p:nvSpPr>
          <p:spPr>
            <a:xfrm>
              <a:off x="4583738" y="2448554"/>
              <a:ext cx="4529" cy="180793"/>
            </a:xfrm>
            <a:custGeom>
              <a:avLst/>
              <a:gdLst/>
              <a:ahLst/>
              <a:cxnLst/>
              <a:rect l="l" t="t" r="r" b="b"/>
              <a:pathLst>
                <a:path w="49" h="1956" extrusionOk="0">
                  <a:moveTo>
                    <a:pt x="20" y="0"/>
                  </a:moveTo>
                  <a:cubicBezTo>
                    <a:pt x="10" y="0"/>
                    <a:pt x="1" y="9"/>
                    <a:pt x="1" y="27"/>
                  </a:cubicBezTo>
                  <a:lnTo>
                    <a:pt x="1" y="1932"/>
                  </a:lnTo>
                  <a:cubicBezTo>
                    <a:pt x="1" y="1944"/>
                    <a:pt x="1" y="1956"/>
                    <a:pt x="25" y="1956"/>
                  </a:cubicBezTo>
                  <a:cubicBezTo>
                    <a:pt x="36" y="1956"/>
                    <a:pt x="48" y="1944"/>
                    <a:pt x="48" y="1932"/>
                  </a:cubicBezTo>
                  <a:lnTo>
                    <a:pt x="48" y="27"/>
                  </a:lnTo>
                  <a:cubicBezTo>
                    <a:pt x="42" y="9"/>
                    <a:pt x="30" y="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40" name="Google Shape;3850;p32"/>
            <p:cNvSpPr/>
            <p:nvPr/>
          </p:nvSpPr>
          <p:spPr>
            <a:xfrm>
              <a:off x="4567286" y="2444949"/>
              <a:ext cx="4437" cy="181163"/>
            </a:xfrm>
            <a:custGeom>
              <a:avLst/>
              <a:gdLst/>
              <a:ahLst/>
              <a:cxnLst/>
              <a:rect l="l" t="t" r="r" b="b"/>
              <a:pathLst>
                <a:path w="48" h="1960" extrusionOk="0">
                  <a:moveTo>
                    <a:pt x="28" y="0"/>
                  </a:moveTo>
                  <a:cubicBezTo>
                    <a:pt x="18" y="0"/>
                    <a:pt x="6" y="6"/>
                    <a:pt x="0" y="18"/>
                  </a:cubicBezTo>
                  <a:lnTo>
                    <a:pt x="0" y="1935"/>
                  </a:lnTo>
                  <a:cubicBezTo>
                    <a:pt x="0" y="1947"/>
                    <a:pt x="12" y="1959"/>
                    <a:pt x="24" y="1959"/>
                  </a:cubicBezTo>
                  <a:cubicBezTo>
                    <a:pt x="36" y="1959"/>
                    <a:pt x="48" y="1947"/>
                    <a:pt x="48" y="1935"/>
                  </a:cubicBezTo>
                  <a:lnTo>
                    <a:pt x="48" y="18"/>
                  </a:lnTo>
                  <a:cubicBezTo>
                    <a:pt x="48" y="6"/>
                    <a:pt x="39" y="0"/>
                    <a:pt x="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41" name="Google Shape;3851;p32"/>
            <p:cNvSpPr/>
            <p:nvPr/>
          </p:nvSpPr>
          <p:spPr>
            <a:xfrm>
              <a:off x="3510811" y="2960524"/>
              <a:ext cx="699972" cy="23200"/>
            </a:xfrm>
            <a:custGeom>
              <a:avLst/>
              <a:gdLst/>
              <a:ahLst/>
              <a:cxnLst/>
              <a:rect l="l" t="t" r="r" b="b"/>
              <a:pathLst>
                <a:path w="7573" h="251" extrusionOk="0">
                  <a:moveTo>
                    <a:pt x="7513" y="1"/>
                  </a:moveTo>
                  <a:lnTo>
                    <a:pt x="60" y="155"/>
                  </a:lnTo>
                  <a:cubicBezTo>
                    <a:pt x="0" y="155"/>
                    <a:pt x="0" y="251"/>
                    <a:pt x="60" y="251"/>
                  </a:cubicBezTo>
                  <a:lnTo>
                    <a:pt x="7513" y="96"/>
                  </a:lnTo>
                  <a:cubicBezTo>
                    <a:pt x="7573" y="96"/>
                    <a:pt x="7573" y="12"/>
                    <a:pt x="7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42" name="Google Shape;3852;p32"/>
            <p:cNvSpPr/>
            <p:nvPr/>
          </p:nvSpPr>
          <p:spPr>
            <a:xfrm>
              <a:off x="4020285" y="2400120"/>
              <a:ext cx="4529" cy="376745"/>
            </a:xfrm>
            <a:custGeom>
              <a:avLst/>
              <a:gdLst/>
              <a:ahLst/>
              <a:cxnLst/>
              <a:rect l="l" t="t" r="r" b="b"/>
              <a:pathLst>
                <a:path w="49" h="4076" extrusionOk="0">
                  <a:moveTo>
                    <a:pt x="25" y="0"/>
                  </a:moveTo>
                  <a:cubicBezTo>
                    <a:pt x="13" y="0"/>
                    <a:pt x="1" y="9"/>
                    <a:pt x="1" y="27"/>
                  </a:cubicBezTo>
                  <a:lnTo>
                    <a:pt x="1" y="4051"/>
                  </a:lnTo>
                  <a:cubicBezTo>
                    <a:pt x="1" y="4063"/>
                    <a:pt x="13" y="4075"/>
                    <a:pt x="25" y="4075"/>
                  </a:cubicBezTo>
                  <a:cubicBezTo>
                    <a:pt x="36" y="4075"/>
                    <a:pt x="48" y="4063"/>
                    <a:pt x="48" y="4051"/>
                  </a:cubicBezTo>
                  <a:lnTo>
                    <a:pt x="48" y="27"/>
                  </a:lnTo>
                  <a:cubicBezTo>
                    <a:pt x="48" y="9"/>
                    <a:pt x="36" y="0"/>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43" name="Google Shape;3853;p32"/>
            <p:cNvSpPr/>
            <p:nvPr/>
          </p:nvSpPr>
          <p:spPr>
            <a:xfrm>
              <a:off x="3744104" y="2499113"/>
              <a:ext cx="4991" cy="314077"/>
            </a:xfrm>
            <a:custGeom>
              <a:avLst/>
              <a:gdLst/>
              <a:ahLst/>
              <a:cxnLst/>
              <a:rect l="l" t="t" r="r" b="b"/>
              <a:pathLst>
                <a:path w="54" h="3398" extrusionOk="0">
                  <a:moveTo>
                    <a:pt x="29" y="1"/>
                  </a:moveTo>
                  <a:cubicBezTo>
                    <a:pt x="15" y="1"/>
                    <a:pt x="0" y="10"/>
                    <a:pt x="0" y="28"/>
                  </a:cubicBezTo>
                  <a:lnTo>
                    <a:pt x="0" y="3373"/>
                  </a:lnTo>
                  <a:cubicBezTo>
                    <a:pt x="0" y="3397"/>
                    <a:pt x="12" y="3397"/>
                    <a:pt x="24" y="3397"/>
                  </a:cubicBezTo>
                  <a:cubicBezTo>
                    <a:pt x="48" y="3397"/>
                    <a:pt x="48" y="3397"/>
                    <a:pt x="48" y="3373"/>
                  </a:cubicBezTo>
                  <a:lnTo>
                    <a:pt x="48" y="28"/>
                  </a:lnTo>
                  <a:cubicBezTo>
                    <a:pt x="54" y="10"/>
                    <a:pt x="42" y="1"/>
                    <a:pt x="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44" name="Google Shape;3854;p32"/>
            <p:cNvSpPr/>
            <p:nvPr/>
          </p:nvSpPr>
          <p:spPr>
            <a:xfrm>
              <a:off x="3576806" y="2558545"/>
              <a:ext cx="4529" cy="277752"/>
            </a:xfrm>
            <a:custGeom>
              <a:avLst/>
              <a:gdLst/>
              <a:ahLst/>
              <a:cxnLst/>
              <a:rect l="l" t="t" r="r" b="b"/>
              <a:pathLst>
                <a:path w="49" h="3005" extrusionOk="0">
                  <a:moveTo>
                    <a:pt x="24" y="1"/>
                  </a:moveTo>
                  <a:cubicBezTo>
                    <a:pt x="12" y="1"/>
                    <a:pt x="1" y="10"/>
                    <a:pt x="1" y="28"/>
                  </a:cubicBezTo>
                  <a:lnTo>
                    <a:pt x="1" y="2980"/>
                  </a:lnTo>
                  <a:cubicBezTo>
                    <a:pt x="1" y="2992"/>
                    <a:pt x="12" y="3004"/>
                    <a:pt x="24" y="3004"/>
                  </a:cubicBezTo>
                  <a:cubicBezTo>
                    <a:pt x="36" y="3004"/>
                    <a:pt x="48" y="2992"/>
                    <a:pt x="48" y="2980"/>
                  </a:cubicBezTo>
                  <a:lnTo>
                    <a:pt x="48" y="28"/>
                  </a:lnTo>
                  <a:cubicBezTo>
                    <a:pt x="48" y="10"/>
                    <a:pt x="36" y="1"/>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45" name="Google Shape;3855;p32"/>
            <p:cNvSpPr/>
            <p:nvPr/>
          </p:nvSpPr>
          <p:spPr>
            <a:xfrm>
              <a:off x="3354512" y="2638867"/>
              <a:ext cx="4529" cy="233755"/>
            </a:xfrm>
            <a:custGeom>
              <a:avLst/>
              <a:gdLst/>
              <a:ahLst/>
              <a:cxnLst/>
              <a:rect l="l" t="t" r="r" b="b"/>
              <a:pathLst>
                <a:path w="49" h="2529" extrusionOk="0">
                  <a:moveTo>
                    <a:pt x="24" y="1"/>
                  </a:moveTo>
                  <a:cubicBezTo>
                    <a:pt x="12" y="1"/>
                    <a:pt x="0" y="10"/>
                    <a:pt x="0" y="28"/>
                  </a:cubicBezTo>
                  <a:lnTo>
                    <a:pt x="0" y="2504"/>
                  </a:lnTo>
                  <a:cubicBezTo>
                    <a:pt x="0" y="2516"/>
                    <a:pt x="12" y="2528"/>
                    <a:pt x="24" y="2528"/>
                  </a:cubicBezTo>
                  <a:cubicBezTo>
                    <a:pt x="36" y="2528"/>
                    <a:pt x="48" y="2516"/>
                    <a:pt x="48" y="2504"/>
                  </a:cubicBezTo>
                  <a:lnTo>
                    <a:pt x="48" y="28"/>
                  </a:lnTo>
                  <a:cubicBezTo>
                    <a:pt x="48" y="10"/>
                    <a:pt x="36" y="1"/>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46" name="Google Shape;3856;p32"/>
            <p:cNvSpPr/>
            <p:nvPr/>
          </p:nvSpPr>
          <p:spPr>
            <a:xfrm>
              <a:off x="3354512" y="2639144"/>
              <a:ext cx="37527" cy="222387"/>
            </a:xfrm>
            <a:custGeom>
              <a:avLst/>
              <a:gdLst/>
              <a:ahLst/>
              <a:cxnLst/>
              <a:rect l="l" t="t" r="r" b="b"/>
              <a:pathLst>
                <a:path w="406" h="2406" extrusionOk="0">
                  <a:moveTo>
                    <a:pt x="24" y="1"/>
                  </a:moveTo>
                  <a:cubicBezTo>
                    <a:pt x="12" y="1"/>
                    <a:pt x="0" y="13"/>
                    <a:pt x="0" y="25"/>
                  </a:cubicBezTo>
                  <a:cubicBezTo>
                    <a:pt x="0" y="37"/>
                    <a:pt x="12" y="49"/>
                    <a:pt x="24" y="49"/>
                  </a:cubicBezTo>
                  <a:lnTo>
                    <a:pt x="358" y="96"/>
                  </a:lnTo>
                  <a:lnTo>
                    <a:pt x="358" y="2382"/>
                  </a:lnTo>
                  <a:cubicBezTo>
                    <a:pt x="358" y="2394"/>
                    <a:pt x="370" y="2406"/>
                    <a:pt x="381" y="2406"/>
                  </a:cubicBezTo>
                  <a:cubicBezTo>
                    <a:pt x="393" y="2406"/>
                    <a:pt x="405" y="2394"/>
                    <a:pt x="405" y="2382"/>
                  </a:cubicBezTo>
                  <a:lnTo>
                    <a:pt x="405" y="49"/>
                  </a:lnTo>
                  <a:lnTo>
                    <a:pt x="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47" name="Google Shape;3857;p32"/>
            <p:cNvSpPr/>
            <p:nvPr/>
          </p:nvSpPr>
          <p:spPr>
            <a:xfrm>
              <a:off x="3386400" y="2582855"/>
              <a:ext cx="195767" cy="65256"/>
            </a:xfrm>
            <a:custGeom>
              <a:avLst/>
              <a:gdLst/>
              <a:ahLst/>
              <a:cxnLst/>
              <a:rect l="l" t="t" r="r" b="b"/>
              <a:pathLst>
                <a:path w="2118" h="706" extrusionOk="0">
                  <a:moveTo>
                    <a:pt x="2092" y="1"/>
                  </a:moveTo>
                  <a:cubicBezTo>
                    <a:pt x="2089" y="1"/>
                    <a:pt x="2087" y="1"/>
                    <a:pt x="2084" y="3"/>
                  </a:cubicBezTo>
                  <a:lnTo>
                    <a:pt x="36" y="658"/>
                  </a:lnTo>
                  <a:cubicBezTo>
                    <a:pt x="1" y="669"/>
                    <a:pt x="13" y="705"/>
                    <a:pt x="36" y="705"/>
                  </a:cubicBezTo>
                  <a:lnTo>
                    <a:pt x="48" y="705"/>
                  </a:lnTo>
                  <a:lnTo>
                    <a:pt x="2096" y="50"/>
                  </a:lnTo>
                  <a:cubicBezTo>
                    <a:pt x="2117" y="40"/>
                    <a:pt x="2110" y="1"/>
                    <a:pt x="20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48" name="Google Shape;3858;p32"/>
            <p:cNvSpPr/>
            <p:nvPr/>
          </p:nvSpPr>
          <p:spPr>
            <a:xfrm>
              <a:off x="3744104" y="2499390"/>
              <a:ext cx="49635" cy="307145"/>
            </a:xfrm>
            <a:custGeom>
              <a:avLst/>
              <a:gdLst/>
              <a:ahLst/>
              <a:cxnLst/>
              <a:rect l="l" t="t" r="r" b="b"/>
              <a:pathLst>
                <a:path w="537" h="3323" extrusionOk="0">
                  <a:moveTo>
                    <a:pt x="36" y="1"/>
                  </a:moveTo>
                  <a:cubicBezTo>
                    <a:pt x="24" y="1"/>
                    <a:pt x="12" y="1"/>
                    <a:pt x="0" y="25"/>
                  </a:cubicBezTo>
                  <a:cubicBezTo>
                    <a:pt x="0" y="37"/>
                    <a:pt x="12" y="48"/>
                    <a:pt x="24" y="48"/>
                  </a:cubicBezTo>
                  <a:lnTo>
                    <a:pt x="488" y="96"/>
                  </a:lnTo>
                  <a:lnTo>
                    <a:pt x="488" y="3299"/>
                  </a:lnTo>
                  <a:cubicBezTo>
                    <a:pt x="488" y="3311"/>
                    <a:pt x="500" y="3323"/>
                    <a:pt x="512" y="3323"/>
                  </a:cubicBezTo>
                  <a:cubicBezTo>
                    <a:pt x="524" y="3323"/>
                    <a:pt x="536" y="3311"/>
                    <a:pt x="536" y="3299"/>
                  </a:cubicBezTo>
                  <a:lnTo>
                    <a:pt x="536" y="60"/>
                  </a:lnTo>
                  <a:lnTo>
                    <a:pt x="3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49" name="Google Shape;3859;p32"/>
            <p:cNvSpPr/>
            <p:nvPr/>
          </p:nvSpPr>
          <p:spPr>
            <a:xfrm>
              <a:off x="3788101" y="2425446"/>
              <a:ext cx="237453" cy="83926"/>
            </a:xfrm>
            <a:custGeom>
              <a:avLst/>
              <a:gdLst/>
              <a:ahLst/>
              <a:cxnLst/>
              <a:rect l="l" t="t" r="r" b="b"/>
              <a:pathLst>
                <a:path w="2569" h="908" extrusionOk="0">
                  <a:moveTo>
                    <a:pt x="2538" y="1"/>
                  </a:moveTo>
                  <a:cubicBezTo>
                    <a:pt x="2534" y="1"/>
                    <a:pt x="2530" y="1"/>
                    <a:pt x="2525" y="3"/>
                  </a:cubicBezTo>
                  <a:lnTo>
                    <a:pt x="24" y="860"/>
                  </a:lnTo>
                  <a:cubicBezTo>
                    <a:pt x="1" y="872"/>
                    <a:pt x="12" y="908"/>
                    <a:pt x="36" y="908"/>
                  </a:cubicBezTo>
                  <a:lnTo>
                    <a:pt x="48" y="908"/>
                  </a:lnTo>
                  <a:lnTo>
                    <a:pt x="2548" y="39"/>
                  </a:lnTo>
                  <a:cubicBezTo>
                    <a:pt x="2569" y="29"/>
                    <a:pt x="2563" y="1"/>
                    <a:pt x="25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50" name="Google Shape;3860;p32"/>
            <p:cNvSpPr/>
            <p:nvPr/>
          </p:nvSpPr>
          <p:spPr>
            <a:xfrm>
              <a:off x="3803536" y="2439958"/>
              <a:ext cx="221277" cy="365468"/>
            </a:xfrm>
            <a:custGeom>
              <a:avLst/>
              <a:gdLst/>
              <a:ahLst/>
              <a:cxnLst/>
              <a:rect l="l" t="t" r="r" b="b"/>
              <a:pathLst>
                <a:path w="2394" h="3954" extrusionOk="0">
                  <a:moveTo>
                    <a:pt x="2358" y="1"/>
                  </a:moveTo>
                  <a:lnTo>
                    <a:pt x="12" y="799"/>
                  </a:lnTo>
                  <a:lnTo>
                    <a:pt x="0" y="799"/>
                  </a:lnTo>
                  <a:lnTo>
                    <a:pt x="0" y="3930"/>
                  </a:lnTo>
                  <a:cubicBezTo>
                    <a:pt x="0" y="3942"/>
                    <a:pt x="12" y="3954"/>
                    <a:pt x="24" y="3954"/>
                  </a:cubicBezTo>
                  <a:cubicBezTo>
                    <a:pt x="36" y="3954"/>
                    <a:pt x="48" y="3942"/>
                    <a:pt x="48" y="3930"/>
                  </a:cubicBezTo>
                  <a:lnTo>
                    <a:pt x="48" y="834"/>
                  </a:lnTo>
                  <a:lnTo>
                    <a:pt x="2381" y="49"/>
                  </a:lnTo>
                  <a:cubicBezTo>
                    <a:pt x="2393" y="49"/>
                    <a:pt x="2393" y="37"/>
                    <a:pt x="2393" y="25"/>
                  </a:cubicBezTo>
                  <a:cubicBezTo>
                    <a:pt x="2393" y="13"/>
                    <a:pt x="2370" y="1"/>
                    <a:pt x="2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51" name="Google Shape;3861;p32"/>
            <p:cNvSpPr/>
            <p:nvPr/>
          </p:nvSpPr>
          <p:spPr>
            <a:xfrm>
              <a:off x="3926746" y="2471661"/>
              <a:ext cx="4529" cy="317312"/>
            </a:xfrm>
            <a:custGeom>
              <a:avLst/>
              <a:gdLst/>
              <a:ahLst/>
              <a:cxnLst/>
              <a:rect l="l" t="t" r="r" b="b"/>
              <a:pathLst>
                <a:path w="49" h="3433" extrusionOk="0">
                  <a:moveTo>
                    <a:pt x="25" y="0"/>
                  </a:moveTo>
                  <a:cubicBezTo>
                    <a:pt x="13" y="0"/>
                    <a:pt x="1" y="9"/>
                    <a:pt x="1" y="27"/>
                  </a:cubicBezTo>
                  <a:lnTo>
                    <a:pt x="1" y="3408"/>
                  </a:lnTo>
                  <a:cubicBezTo>
                    <a:pt x="1" y="3420"/>
                    <a:pt x="13" y="3432"/>
                    <a:pt x="25" y="3432"/>
                  </a:cubicBezTo>
                  <a:cubicBezTo>
                    <a:pt x="36" y="3432"/>
                    <a:pt x="48" y="3420"/>
                    <a:pt x="48" y="3408"/>
                  </a:cubicBezTo>
                  <a:lnTo>
                    <a:pt x="48" y="27"/>
                  </a:lnTo>
                  <a:cubicBezTo>
                    <a:pt x="48" y="9"/>
                    <a:pt x="36" y="0"/>
                    <a:pt x="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52" name="Google Shape;3862;p32"/>
            <p:cNvSpPr/>
            <p:nvPr/>
          </p:nvSpPr>
          <p:spPr>
            <a:xfrm>
              <a:off x="3944400" y="2464174"/>
              <a:ext cx="17654" cy="322581"/>
            </a:xfrm>
            <a:custGeom>
              <a:avLst/>
              <a:gdLst/>
              <a:ahLst/>
              <a:cxnLst/>
              <a:rect l="l" t="t" r="r" b="b"/>
              <a:pathLst>
                <a:path w="191" h="3490" extrusionOk="0">
                  <a:moveTo>
                    <a:pt x="0" y="1"/>
                  </a:moveTo>
                  <a:lnTo>
                    <a:pt x="0" y="3466"/>
                  </a:lnTo>
                  <a:cubicBezTo>
                    <a:pt x="0" y="3477"/>
                    <a:pt x="12" y="3489"/>
                    <a:pt x="24" y="3489"/>
                  </a:cubicBezTo>
                  <a:cubicBezTo>
                    <a:pt x="36" y="3489"/>
                    <a:pt x="48" y="3477"/>
                    <a:pt x="48" y="3466"/>
                  </a:cubicBezTo>
                  <a:lnTo>
                    <a:pt x="48" y="84"/>
                  </a:lnTo>
                  <a:lnTo>
                    <a:pt x="143" y="120"/>
                  </a:lnTo>
                  <a:lnTo>
                    <a:pt x="143" y="3442"/>
                  </a:lnTo>
                  <a:cubicBezTo>
                    <a:pt x="143" y="3460"/>
                    <a:pt x="155" y="3469"/>
                    <a:pt x="167" y="3469"/>
                  </a:cubicBezTo>
                  <a:cubicBezTo>
                    <a:pt x="179" y="3469"/>
                    <a:pt x="191" y="3460"/>
                    <a:pt x="191" y="3442"/>
                  </a:cubicBezTo>
                  <a:lnTo>
                    <a:pt x="191" y="96"/>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53" name="Google Shape;3863;p32"/>
            <p:cNvSpPr/>
            <p:nvPr/>
          </p:nvSpPr>
          <p:spPr>
            <a:xfrm>
              <a:off x="3802705" y="2513532"/>
              <a:ext cx="15159" cy="290785"/>
            </a:xfrm>
            <a:custGeom>
              <a:avLst/>
              <a:gdLst/>
              <a:ahLst/>
              <a:cxnLst/>
              <a:rect l="l" t="t" r="r" b="b"/>
              <a:pathLst>
                <a:path w="164" h="3146" extrusionOk="0">
                  <a:moveTo>
                    <a:pt x="31" y="0"/>
                  </a:moveTo>
                  <a:cubicBezTo>
                    <a:pt x="7" y="0"/>
                    <a:pt x="1" y="28"/>
                    <a:pt x="21" y="38"/>
                  </a:cubicBezTo>
                  <a:lnTo>
                    <a:pt x="116" y="86"/>
                  </a:lnTo>
                  <a:lnTo>
                    <a:pt x="116" y="3122"/>
                  </a:lnTo>
                  <a:cubicBezTo>
                    <a:pt x="116" y="3134"/>
                    <a:pt x="128" y="3146"/>
                    <a:pt x="140" y="3146"/>
                  </a:cubicBezTo>
                  <a:cubicBezTo>
                    <a:pt x="152" y="3146"/>
                    <a:pt x="164" y="3134"/>
                    <a:pt x="164" y="3122"/>
                  </a:cubicBezTo>
                  <a:lnTo>
                    <a:pt x="164" y="50"/>
                  </a:lnTo>
                  <a:lnTo>
                    <a:pt x="45" y="3"/>
                  </a:lnTo>
                  <a:cubicBezTo>
                    <a:pt x="40" y="1"/>
                    <a:pt x="35" y="0"/>
                    <a:pt x="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54" name="Google Shape;3864;p32"/>
            <p:cNvSpPr/>
            <p:nvPr/>
          </p:nvSpPr>
          <p:spPr>
            <a:xfrm>
              <a:off x="3812317" y="2480535"/>
              <a:ext cx="119789" cy="40946"/>
            </a:xfrm>
            <a:custGeom>
              <a:avLst/>
              <a:gdLst/>
              <a:ahLst/>
              <a:cxnLst/>
              <a:rect l="l" t="t" r="r" b="b"/>
              <a:pathLst>
                <a:path w="1296" h="443" extrusionOk="0">
                  <a:moveTo>
                    <a:pt x="1261" y="1"/>
                  </a:moveTo>
                  <a:cubicBezTo>
                    <a:pt x="1258" y="1"/>
                    <a:pt x="1255" y="1"/>
                    <a:pt x="1251" y="2"/>
                  </a:cubicBezTo>
                  <a:lnTo>
                    <a:pt x="24" y="395"/>
                  </a:lnTo>
                  <a:cubicBezTo>
                    <a:pt x="0" y="407"/>
                    <a:pt x="12" y="443"/>
                    <a:pt x="36" y="443"/>
                  </a:cubicBezTo>
                  <a:lnTo>
                    <a:pt x="48" y="443"/>
                  </a:lnTo>
                  <a:lnTo>
                    <a:pt x="1274" y="50"/>
                  </a:lnTo>
                  <a:cubicBezTo>
                    <a:pt x="1296" y="39"/>
                    <a:pt x="1289" y="1"/>
                    <a:pt x="1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55" name="Google Shape;3865;p32"/>
            <p:cNvSpPr/>
            <p:nvPr/>
          </p:nvSpPr>
          <p:spPr>
            <a:xfrm>
              <a:off x="3956508" y="2449940"/>
              <a:ext cx="68306" cy="26435"/>
            </a:xfrm>
            <a:custGeom>
              <a:avLst/>
              <a:gdLst/>
              <a:ahLst/>
              <a:cxnLst/>
              <a:rect l="l" t="t" r="r" b="b"/>
              <a:pathLst>
                <a:path w="739" h="286" extrusionOk="0">
                  <a:moveTo>
                    <a:pt x="703" y="0"/>
                  </a:moveTo>
                  <a:lnTo>
                    <a:pt x="24" y="238"/>
                  </a:lnTo>
                  <a:cubicBezTo>
                    <a:pt x="0" y="250"/>
                    <a:pt x="12" y="286"/>
                    <a:pt x="36" y="286"/>
                  </a:cubicBezTo>
                  <a:lnTo>
                    <a:pt x="726" y="48"/>
                  </a:lnTo>
                  <a:cubicBezTo>
                    <a:pt x="738" y="48"/>
                    <a:pt x="738" y="36"/>
                    <a:pt x="738" y="24"/>
                  </a:cubicBezTo>
                  <a:cubicBezTo>
                    <a:pt x="738" y="12"/>
                    <a:pt x="715"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56" name="Google Shape;3866;p32"/>
            <p:cNvSpPr/>
            <p:nvPr/>
          </p:nvSpPr>
          <p:spPr>
            <a:xfrm>
              <a:off x="3399617" y="2597366"/>
              <a:ext cx="182827" cy="263148"/>
            </a:xfrm>
            <a:custGeom>
              <a:avLst/>
              <a:gdLst/>
              <a:ahLst/>
              <a:cxnLst/>
              <a:rect l="l" t="t" r="r" b="b"/>
              <a:pathLst>
                <a:path w="1978" h="2847" extrusionOk="0">
                  <a:moveTo>
                    <a:pt x="1941" y="0"/>
                  </a:moveTo>
                  <a:lnTo>
                    <a:pt x="13" y="584"/>
                  </a:lnTo>
                  <a:lnTo>
                    <a:pt x="1" y="584"/>
                  </a:lnTo>
                  <a:lnTo>
                    <a:pt x="1" y="2822"/>
                  </a:lnTo>
                  <a:cubicBezTo>
                    <a:pt x="1" y="2834"/>
                    <a:pt x="13" y="2846"/>
                    <a:pt x="24" y="2846"/>
                  </a:cubicBezTo>
                  <a:cubicBezTo>
                    <a:pt x="36" y="2846"/>
                    <a:pt x="48" y="2834"/>
                    <a:pt x="48" y="2822"/>
                  </a:cubicBezTo>
                  <a:lnTo>
                    <a:pt x="48" y="620"/>
                  </a:lnTo>
                  <a:lnTo>
                    <a:pt x="1953" y="48"/>
                  </a:lnTo>
                  <a:cubicBezTo>
                    <a:pt x="1965" y="48"/>
                    <a:pt x="1977" y="36"/>
                    <a:pt x="1965" y="24"/>
                  </a:cubicBezTo>
                  <a:cubicBezTo>
                    <a:pt x="1965" y="12"/>
                    <a:pt x="1953" y="0"/>
                    <a:pt x="19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57" name="Google Shape;3867;p32"/>
            <p:cNvSpPr/>
            <p:nvPr/>
          </p:nvSpPr>
          <p:spPr>
            <a:xfrm>
              <a:off x="3488812" y="2624356"/>
              <a:ext cx="4437" cy="224050"/>
            </a:xfrm>
            <a:custGeom>
              <a:avLst/>
              <a:gdLst/>
              <a:ahLst/>
              <a:cxnLst/>
              <a:rect l="l" t="t" r="r" b="b"/>
              <a:pathLst>
                <a:path w="48" h="2424" extrusionOk="0">
                  <a:moveTo>
                    <a:pt x="19" y="0"/>
                  </a:moveTo>
                  <a:cubicBezTo>
                    <a:pt x="9" y="0"/>
                    <a:pt x="0" y="6"/>
                    <a:pt x="0" y="18"/>
                  </a:cubicBezTo>
                  <a:lnTo>
                    <a:pt x="0" y="2399"/>
                  </a:lnTo>
                  <a:cubicBezTo>
                    <a:pt x="0" y="2411"/>
                    <a:pt x="0" y="2423"/>
                    <a:pt x="24" y="2423"/>
                  </a:cubicBezTo>
                  <a:cubicBezTo>
                    <a:pt x="36" y="2423"/>
                    <a:pt x="48" y="2411"/>
                    <a:pt x="48" y="2399"/>
                  </a:cubicBezTo>
                  <a:lnTo>
                    <a:pt x="48" y="18"/>
                  </a:lnTo>
                  <a:cubicBezTo>
                    <a:pt x="42" y="6"/>
                    <a:pt x="30" y="0"/>
                    <a:pt x="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58" name="Google Shape;3868;p32"/>
            <p:cNvSpPr/>
            <p:nvPr/>
          </p:nvSpPr>
          <p:spPr>
            <a:xfrm>
              <a:off x="3499812" y="2619364"/>
              <a:ext cx="13217" cy="226823"/>
            </a:xfrm>
            <a:custGeom>
              <a:avLst/>
              <a:gdLst/>
              <a:ahLst/>
              <a:cxnLst/>
              <a:rect l="l" t="t" r="r" b="b"/>
              <a:pathLst>
                <a:path w="143" h="2454" extrusionOk="0">
                  <a:moveTo>
                    <a:pt x="0" y="1"/>
                  </a:moveTo>
                  <a:lnTo>
                    <a:pt x="0" y="2429"/>
                  </a:lnTo>
                  <a:cubicBezTo>
                    <a:pt x="0" y="2441"/>
                    <a:pt x="12" y="2453"/>
                    <a:pt x="24" y="2453"/>
                  </a:cubicBezTo>
                  <a:cubicBezTo>
                    <a:pt x="36" y="2453"/>
                    <a:pt x="48" y="2441"/>
                    <a:pt x="48" y="2429"/>
                  </a:cubicBezTo>
                  <a:lnTo>
                    <a:pt x="48" y="72"/>
                  </a:lnTo>
                  <a:lnTo>
                    <a:pt x="95" y="96"/>
                  </a:lnTo>
                  <a:lnTo>
                    <a:pt x="95" y="2418"/>
                  </a:lnTo>
                  <a:cubicBezTo>
                    <a:pt x="95" y="2435"/>
                    <a:pt x="107" y="2444"/>
                    <a:pt x="119" y="2444"/>
                  </a:cubicBezTo>
                  <a:cubicBezTo>
                    <a:pt x="131" y="2444"/>
                    <a:pt x="143" y="2435"/>
                    <a:pt x="143" y="2418"/>
                  </a:cubicBezTo>
                  <a:lnTo>
                    <a:pt x="143" y="60"/>
                  </a:ln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59" name="Google Shape;3869;p32"/>
            <p:cNvSpPr/>
            <p:nvPr/>
          </p:nvSpPr>
          <p:spPr>
            <a:xfrm>
              <a:off x="3398878" y="2651068"/>
              <a:ext cx="12940" cy="208337"/>
            </a:xfrm>
            <a:custGeom>
              <a:avLst/>
              <a:gdLst/>
              <a:ahLst/>
              <a:cxnLst/>
              <a:rect l="l" t="t" r="r" b="b"/>
              <a:pathLst>
                <a:path w="140" h="2254" extrusionOk="0">
                  <a:moveTo>
                    <a:pt x="31" y="0"/>
                  </a:moveTo>
                  <a:cubicBezTo>
                    <a:pt x="6" y="0"/>
                    <a:pt x="0" y="28"/>
                    <a:pt x="21" y="39"/>
                  </a:cubicBezTo>
                  <a:lnTo>
                    <a:pt x="92" y="62"/>
                  </a:lnTo>
                  <a:lnTo>
                    <a:pt x="92" y="2229"/>
                  </a:lnTo>
                  <a:cubicBezTo>
                    <a:pt x="92" y="2241"/>
                    <a:pt x="104" y="2253"/>
                    <a:pt x="116" y="2253"/>
                  </a:cubicBezTo>
                  <a:cubicBezTo>
                    <a:pt x="128" y="2253"/>
                    <a:pt x="140" y="2241"/>
                    <a:pt x="140" y="2229"/>
                  </a:cubicBezTo>
                  <a:lnTo>
                    <a:pt x="140" y="39"/>
                  </a:lnTo>
                  <a:lnTo>
                    <a:pt x="44" y="3"/>
                  </a:lnTo>
                  <a:cubicBezTo>
                    <a:pt x="39" y="1"/>
                    <a:pt x="35" y="0"/>
                    <a:pt x="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60" name="Google Shape;3870;p32"/>
            <p:cNvSpPr/>
            <p:nvPr/>
          </p:nvSpPr>
          <p:spPr>
            <a:xfrm>
              <a:off x="3406272" y="2630179"/>
              <a:ext cx="87716" cy="27821"/>
            </a:xfrm>
            <a:custGeom>
              <a:avLst/>
              <a:gdLst/>
              <a:ahLst/>
              <a:cxnLst/>
              <a:rect l="l" t="t" r="r" b="b"/>
              <a:pathLst>
                <a:path w="949" h="301" extrusionOk="0">
                  <a:moveTo>
                    <a:pt x="916" y="1"/>
                  </a:moveTo>
                  <a:cubicBezTo>
                    <a:pt x="912" y="1"/>
                    <a:pt x="909" y="1"/>
                    <a:pt x="905" y="3"/>
                  </a:cubicBezTo>
                  <a:lnTo>
                    <a:pt x="36" y="253"/>
                  </a:lnTo>
                  <a:cubicBezTo>
                    <a:pt x="0" y="265"/>
                    <a:pt x="12" y="300"/>
                    <a:pt x="36" y="300"/>
                  </a:cubicBezTo>
                  <a:lnTo>
                    <a:pt x="48" y="300"/>
                  </a:lnTo>
                  <a:lnTo>
                    <a:pt x="917" y="50"/>
                  </a:lnTo>
                  <a:cubicBezTo>
                    <a:pt x="949" y="40"/>
                    <a:pt x="943" y="1"/>
                    <a:pt x="9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61" name="Google Shape;3871;p32"/>
            <p:cNvSpPr/>
            <p:nvPr/>
          </p:nvSpPr>
          <p:spPr>
            <a:xfrm>
              <a:off x="3507483" y="2603836"/>
              <a:ext cx="75700" cy="24402"/>
            </a:xfrm>
            <a:custGeom>
              <a:avLst/>
              <a:gdLst/>
              <a:ahLst/>
              <a:cxnLst/>
              <a:rect l="l" t="t" r="r" b="b"/>
              <a:pathLst>
                <a:path w="819" h="264" extrusionOk="0">
                  <a:moveTo>
                    <a:pt x="782" y="0"/>
                  </a:moveTo>
                  <a:cubicBezTo>
                    <a:pt x="780" y="0"/>
                    <a:pt x="777" y="1"/>
                    <a:pt x="774" y="2"/>
                  </a:cubicBezTo>
                  <a:lnTo>
                    <a:pt x="36" y="216"/>
                  </a:lnTo>
                  <a:cubicBezTo>
                    <a:pt x="0" y="228"/>
                    <a:pt x="12" y="264"/>
                    <a:pt x="36" y="264"/>
                  </a:cubicBezTo>
                  <a:lnTo>
                    <a:pt x="48" y="264"/>
                  </a:lnTo>
                  <a:lnTo>
                    <a:pt x="786" y="50"/>
                  </a:lnTo>
                  <a:cubicBezTo>
                    <a:pt x="818" y="39"/>
                    <a:pt x="803" y="0"/>
                    <a:pt x="7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62" name="Google Shape;3872;p32"/>
            <p:cNvSpPr/>
            <p:nvPr/>
          </p:nvSpPr>
          <p:spPr>
            <a:xfrm>
              <a:off x="3229084" y="2248813"/>
              <a:ext cx="1202" cy="1663740"/>
            </a:xfrm>
            <a:custGeom>
              <a:avLst/>
              <a:gdLst/>
              <a:ahLst/>
              <a:cxnLst/>
              <a:rect l="l" t="t" r="r" b="b"/>
              <a:pathLst>
                <a:path w="13" h="18000" extrusionOk="0">
                  <a:moveTo>
                    <a:pt x="6" y="0"/>
                  </a:moveTo>
                  <a:cubicBezTo>
                    <a:pt x="3" y="0"/>
                    <a:pt x="0" y="3"/>
                    <a:pt x="0" y="9"/>
                  </a:cubicBezTo>
                  <a:lnTo>
                    <a:pt x="0" y="17987"/>
                  </a:lnTo>
                  <a:cubicBezTo>
                    <a:pt x="0" y="17999"/>
                    <a:pt x="0" y="17999"/>
                    <a:pt x="0" y="17999"/>
                  </a:cubicBezTo>
                  <a:cubicBezTo>
                    <a:pt x="12" y="17999"/>
                    <a:pt x="12" y="17999"/>
                    <a:pt x="12" y="17987"/>
                  </a:cubicBezTo>
                  <a:lnTo>
                    <a:pt x="12" y="9"/>
                  </a:lnTo>
                  <a:cubicBezTo>
                    <a:pt x="12" y="3"/>
                    <a:pt x="9" y="0"/>
                    <a:pt x="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63" name="Google Shape;3873;p32"/>
            <p:cNvSpPr/>
            <p:nvPr/>
          </p:nvSpPr>
          <p:spPr>
            <a:xfrm>
              <a:off x="4201910" y="1938433"/>
              <a:ext cx="2311" cy="2480359"/>
            </a:xfrm>
            <a:custGeom>
              <a:avLst/>
              <a:gdLst/>
              <a:ahLst/>
              <a:cxnLst/>
              <a:rect l="l" t="t" r="r" b="b"/>
              <a:pathLst>
                <a:path w="25" h="26835" extrusionOk="0">
                  <a:moveTo>
                    <a:pt x="12" y="1"/>
                  </a:moveTo>
                  <a:cubicBezTo>
                    <a:pt x="6" y="1"/>
                    <a:pt x="0" y="4"/>
                    <a:pt x="0" y="10"/>
                  </a:cubicBezTo>
                  <a:lnTo>
                    <a:pt x="0" y="26822"/>
                  </a:lnTo>
                  <a:cubicBezTo>
                    <a:pt x="0" y="26834"/>
                    <a:pt x="12" y="26834"/>
                    <a:pt x="12" y="26834"/>
                  </a:cubicBezTo>
                  <a:cubicBezTo>
                    <a:pt x="12" y="26834"/>
                    <a:pt x="24" y="26834"/>
                    <a:pt x="24" y="26822"/>
                  </a:cubicBezTo>
                  <a:lnTo>
                    <a:pt x="24" y="10"/>
                  </a:lnTo>
                  <a:cubicBezTo>
                    <a:pt x="24" y="4"/>
                    <a:pt x="18"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64" name="Google Shape;3874;p32"/>
            <p:cNvSpPr/>
            <p:nvPr/>
          </p:nvSpPr>
          <p:spPr>
            <a:xfrm>
              <a:off x="4272341" y="1965977"/>
              <a:ext cx="1202" cy="2524356"/>
            </a:xfrm>
            <a:custGeom>
              <a:avLst/>
              <a:gdLst/>
              <a:ahLst/>
              <a:cxnLst/>
              <a:rect l="l" t="t" r="r" b="b"/>
              <a:pathLst>
                <a:path w="13" h="27311" extrusionOk="0">
                  <a:moveTo>
                    <a:pt x="6" y="0"/>
                  </a:moveTo>
                  <a:cubicBezTo>
                    <a:pt x="3" y="0"/>
                    <a:pt x="0" y="3"/>
                    <a:pt x="0" y="9"/>
                  </a:cubicBezTo>
                  <a:lnTo>
                    <a:pt x="0" y="27310"/>
                  </a:lnTo>
                  <a:lnTo>
                    <a:pt x="12" y="27310"/>
                  </a:lnTo>
                  <a:lnTo>
                    <a:pt x="12" y="9"/>
                  </a:lnTo>
                  <a:cubicBezTo>
                    <a:pt x="12" y="3"/>
                    <a:pt x="9" y="0"/>
                    <a:pt x="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65" name="Google Shape;3875;p32"/>
            <p:cNvSpPr/>
            <p:nvPr/>
          </p:nvSpPr>
          <p:spPr>
            <a:xfrm>
              <a:off x="5088868" y="1912830"/>
              <a:ext cx="2311" cy="2816250"/>
            </a:xfrm>
            <a:custGeom>
              <a:avLst/>
              <a:gdLst/>
              <a:ahLst/>
              <a:cxnLst/>
              <a:rect l="l" t="t" r="r" b="b"/>
              <a:pathLst>
                <a:path w="25" h="30469" extrusionOk="0">
                  <a:moveTo>
                    <a:pt x="13" y="1"/>
                  </a:moveTo>
                  <a:cubicBezTo>
                    <a:pt x="13" y="1"/>
                    <a:pt x="1" y="13"/>
                    <a:pt x="1" y="13"/>
                  </a:cubicBezTo>
                  <a:lnTo>
                    <a:pt x="1" y="30457"/>
                  </a:lnTo>
                  <a:cubicBezTo>
                    <a:pt x="1" y="30457"/>
                    <a:pt x="13" y="30469"/>
                    <a:pt x="13" y="30469"/>
                  </a:cubicBezTo>
                  <a:cubicBezTo>
                    <a:pt x="13" y="30469"/>
                    <a:pt x="25" y="30457"/>
                    <a:pt x="25" y="30457"/>
                  </a:cubicBezTo>
                  <a:lnTo>
                    <a:pt x="25" y="13"/>
                  </a:lnTo>
                  <a:cubicBezTo>
                    <a:pt x="25" y="13"/>
                    <a:pt x="13"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66" name="Google Shape;3876;p32"/>
            <p:cNvSpPr/>
            <p:nvPr/>
          </p:nvSpPr>
          <p:spPr>
            <a:xfrm>
              <a:off x="6247663" y="1417867"/>
              <a:ext cx="2311" cy="2542010"/>
            </a:xfrm>
            <a:custGeom>
              <a:avLst/>
              <a:gdLst/>
              <a:ahLst/>
              <a:cxnLst/>
              <a:rect l="l" t="t" r="r" b="b"/>
              <a:pathLst>
                <a:path w="25" h="27502" extrusionOk="0">
                  <a:moveTo>
                    <a:pt x="13" y="1"/>
                  </a:moveTo>
                  <a:cubicBezTo>
                    <a:pt x="7" y="1"/>
                    <a:pt x="1" y="4"/>
                    <a:pt x="1" y="10"/>
                  </a:cubicBezTo>
                  <a:lnTo>
                    <a:pt x="1" y="27489"/>
                  </a:lnTo>
                  <a:cubicBezTo>
                    <a:pt x="1" y="27501"/>
                    <a:pt x="13" y="27501"/>
                    <a:pt x="13" y="27501"/>
                  </a:cubicBezTo>
                  <a:cubicBezTo>
                    <a:pt x="13" y="27501"/>
                    <a:pt x="25" y="27501"/>
                    <a:pt x="25" y="27489"/>
                  </a:cubicBezTo>
                  <a:lnTo>
                    <a:pt x="25" y="10"/>
                  </a:lnTo>
                  <a:cubicBezTo>
                    <a:pt x="25" y="4"/>
                    <a:pt x="19"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67" name="Google Shape;3877;p32"/>
            <p:cNvSpPr/>
            <p:nvPr/>
          </p:nvSpPr>
          <p:spPr>
            <a:xfrm>
              <a:off x="4664060" y="1741464"/>
              <a:ext cx="1202" cy="2114983"/>
            </a:xfrm>
            <a:custGeom>
              <a:avLst/>
              <a:gdLst/>
              <a:ahLst/>
              <a:cxnLst/>
              <a:rect l="l" t="t" r="r" b="b"/>
              <a:pathLst>
                <a:path w="13" h="22882" extrusionOk="0">
                  <a:moveTo>
                    <a:pt x="7" y="0"/>
                  </a:moveTo>
                  <a:cubicBezTo>
                    <a:pt x="4" y="0"/>
                    <a:pt x="1" y="3"/>
                    <a:pt x="1" y="9"/>
                  </a:cubicBezTo>
                  <a:lnTo>
                    <a:pt x="1" y="22869"/>
                  </a:lnTo>
                  <a:cubicBezTo>
                    <a:pt x="1" y="22869"/>
                    <a:pt x="1" y="22881"/>
                    <a:pt x="1" y="22881"/>
                  </a:cubicBezTo>
                  <a:cubicBezTo>
                    <a:pt x="13" y="22881"/>
                    <a:pt x="13" y="22869"/>
                    <a:pt x="13" y="22869"/>
                  </a:cubicBezTo>
                  <a:lnTo>
                    <a:pt x="13" y="9"/>
                  </a:lnTo>
                  <a:cubicBezTo>
                    <a:pt x="13" y="3"/>
                    <a:pt x="10" y="0"/>
                    <a:pt x="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68" name="Google Shape;3878;p32"/>
            <p:cNvSpPr/>
            <p:nvPr/>
          </p:nvSpPr>
          <p:spPr>
            <a:xfrm>
              <a:off x="6596586" y="1985757"/>
              <a:ext cx="1202" cy="1639523"/>
            </a:xfrm>
            <a:custGeom>
              <a:avLst/>
              <a:gdLst/>
              <a:ahLst/>
              <a:cxnLst/>
              <a:rect l="l" t="t" r="r" b="b"/>
              <a:pathLst>
                <a:path w="13" h="17738" extrusionOk="0">
                  <a:moveTo>
                    <a:pt x="6" y="1"/>
                  </a:moveTo>
                  <a:cubicBezTo>
                    <a:pt x="3" y="1"/>
                    <a:pt x="0" y="4"/>
                    <a:pt x="0" y="10"/>
                  </a:cubicBezTo>
                  <a:lnTo>
                    <a:pt x="0" y="17738"/>
                  </a:lnTo>
                  <a:lnTo>
                    <a:pt x="12" y="17738"/>
                  </a:lnTo>
                  <a:lnTo>
                    <a:pt x="12" y="10"/>
                  </a:lnTo>
                  <a:cubicBezTo>
                    <a:pt x="12" y="4"/>
                    <a:pt x="9" y="1"/>
                    <a:pt x="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69" name="Google Shape;3879;p32"/>
            <p:cNvSpPr/>
            <p:nvPr/>
          </p:nvSpPr>
          <p:spPr>
            <a:xfrm>
              <a:off x="5392593" y="2392634"/>
              <a:ext cx="1202" cy="1639893"/>
            </a:xfrm>
            <a:custGeom>
              <a:avLst/>
              <a:gdLst/>
              <a:ahLst/>
              <a:cxnLst/>
              <a:rect l="l" t="t" r="r" b="b"/>
              <a:pathLst>
                <a:path w="13" h="17742" extrusionOk="0">
                  <a:moveTo>
                    <a:pt x="13" y="1"/>
                  </a:moveTo>
                  <a:cubicBezTo>
                    <a:pt x="1" y="1"/>
                    <a:pt x="1" y="1"/>
                    <a:pt x="1" y="13"/>
                  </a:cubicBezTo>
                  <a:lnTo>
                    <a:pt x="1" y="17741"/>
                  </a:lnTo>
                  <a:lnTo>
                    <a:pt x="13" y="17741"/>
                  </a:lnTo>
                  <a:lnTo>
                    <a:pt x="13" y="13"/>
                  </a:lnTo>
                  <a:cubicBezTo>
                    <a:pt x="13" y="1"/>
                    <a:pt x="13"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70" name="Google Shape;3880;p32"/>
            <p:cNvSpPr/>
            <p:nvPr/>
          </p:nvSpPr>
          <p:spPr>
            <a:xfrm>
              <a:off x="3157543" y="1159063"/>
              <a:ext cx="3230059" cy="1284315"/>
            </a:xfrm>
            <a:custGeom>
              <a:avLst/>
              <a:gdLst/>
              <a:ahLst/>
              <a:cxnLst/>
              <a:rect l="l" t="t" r="r" b="b"/>
              <a:pathLst>
                <a:path w="34946" h="13895" extrusionOk="0">
                  <a:moveTo>
                    <a:pt x="34933" y="0"/>
                  </a:moveTo>
                  <a:lnTo>
                    <a:pt x="0" y="13883"/>
                  </a:lnTo>
                  <a:cubicBezTo>
                    <a:pt x="0" y="13883"/>
                    <a:pt x="0" y="13883"/>
                    <a:pt x="0" y="13895"/>
                  </a:cubicBezTo>
                  <a:lnTo>
                    <a:pt x="12" y="13895"/>
                  </a:lnTo>
                  <a:lnTo>
                    <a:pt x="34945" y="12"/>
                  </a:lnTo>
                  <a:cubicBezTo>
                    <a:pt x="34945" y="0"/>
                    <a:pt x="34945" y="0"/>
                    <a:pt x="349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71" name="Google Shape;3881;p32"/>
            <p:cNvSpPr/>
            <p:nvPr/>
          </p:nvSpPr>
          <p:spPr>
            <a:xfrm>
              <a:off x="6070567" y="1159063"/>
              <a:ext cx="588779" cy="1022368"/>
            </a:xfrm>
            <a:custGeom>
              <a:avLst/>
              <a:gdLst/>
              <a:ahLst/>
              <a:cxnLst/>
              <a:rect l="l" t="t" r="r" b="b"/>
              <a:pathLst>
                <a:path w="6370" h="11061" extrusionOk="0">
                  <a:moveTo>
                    <a:pt x="12" y="0"/>
                  </a:moveTo>
                  <a:cubicBezTo>
                    <a:pt x="12" y="0"/>
                    <a:pt x="0" y="0"/>
                    <a:pt x="0" y="12"/>
                  </a:cubicBezTo>
                  <a:lnTo>
                    <a:pt x="6358" y="11061"/>
                  </a:lnTo>
                  <a:cubicBezTo>
                    <a:pt x="6370" y="11061"/>
                    <a:pt x="6370" y="11061"/>
                    <a:pt x="6370" y="11049"/>
                  </a:cubicBezTo>
                  <a:lnTo>
                    <a:pt x="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72" name="Google Shape;3882;p32"/>
            <p:cNvSpPr/>
            <p:nvPr/>
          </p:nvSpPr>
          <p:spPr>
            <a:xfrm>
              <a:off x="5917595" y="1818736"/>
              <a:ext cx="4991" cy="881043"/>
            </a:xfrm>
            <a:custGeom>
              <a:avLst/>
              <a:gdLst/>
              <a:ahLst/>
              <a:cxnLst/>
              <a:rect l="l" t="t" r="r" b="b"/>
              <a:pathLst>
                <a:path w="54" h="9532" extrusionOk="0">
                  <a:moveTo>
                    <a:pt x="28" y="1"/>
                  </a:moveTo>
                  <a:cubicBezTo>
                    <a:pt x="15" y="1"/>
                    <a:pt x="0" y="7"/>
                    <a:pt x="0" y="19"/>
                  </a:cubicBezTo>
                  <a:lnTo>
                    <a:pt x="0" y="9508"/>
                  </a:lnTo>
                  <a:cubicBezTo>
                    <a:pt x="0" y="9532"/>
                    <a:pt x="12" y="9532"/>
                    <a:pt x="24" y="9532"/>
                  </a:cubicBezTo>
                  <a:cubicBezTo>
                    <a:pt x="36" y="9532"/>
                    <a:pt x="48" y="9532"/>
                    <a:pt x="48" y="9508"/>
                  </a:cubicBezTo>
                  <a:lnTo>
                    <a:pt x="48" y="19"/>
                  </a:lnTo>
                  <a:cubicBezTo>
                    <a:pt x="54" y="7"/>
                    <a:pt x="42" y="1"/>
                    <a:pt x="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73" name="Google Shape;3883;p32"/>
            <p:cNvSpPr/>
            <p:nvPr/>
          </p:nvSpPr>
          <p:spPr>
            <a:xfrm>
              <a:off x="3583368" y="3025409"/>
              <a:ext cx="621869" cy="397449"/>
            </a:xfrm>
            <a:custGeom>
              <a:avLst/>
              <a:gdLst/>
              <a:ahLst/>
              <a:cxnLst/>
              <a:rect l="l" t="t" r="r" b="b"/>
              <a:pathLst>
                <a:path w="6728" h="4300" extrusionOk="0">
                  <a:moveTo>
                    <a:pt x="6680" y="49"/>
                  </a:moveTo>
                  <a:lnTo>
                    <a:pt x="6680" y="4240"/>
                  </a:lnTo>
                  <a:lnTo>
                    <a:pt x="49" y="3311"/>
                  </a:lnTo>
                  <a:lnTo>
                    <a:pt x="49" y="49"/>
                  </a:lnTo>
                  <a:close/>
                  <a:moveTo>
                    <a:pt x="1" y="1"/>
                  </a:moveTo>
                  <a:lnTo>
                    <a:pt x="1" y="3359"/>
                  </a:lnTo>
                  <a:lnTo>
                    <a:pt x="6728" y="4299"/>
                  </a:lnTo>
                  <a:lnTo>
                    <a:pt x="67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74" name="Google Shape;3884;p32"/>
            <p:cNvSpPr/>
            <p:nvPr/>
          </p:nvSpPr>
          <p:spPr>
            <a:xfrm>
              <a:off x="3582352" y="3025225"/>
              <a:ext cx="44089" cy="310657"/>
            </a:xfrm>
            <a:custGeom>
              <a:avLst/>
              <a:gdLst/>
              <a:ahLst/>
              <a:cxnLst/>
              <a:rect l="l" t="t" r="r" b="b"/>
              <a:pathLst>
                <a:path w="477" h="3361" extrusionOk="0">
                  <a:moveTo>
                    <a:pt x="457" y="0"/>
                  </a:moveTo>
                  <a:cubicBezTo>
                    <a:pt x="447" y="0"/>
                    <a:pt x="435" y="9"/>
                    <a:pt x="429" y="27"/>
                  </a:cubicBezTo>
                  <a:lnTo>
                    <a:pt x="429" y="3253"/>
                  </a:lnTo>
                  <a:lnTo>
                    <a:pt x="36" y="3313"/>
                  </a:lnTo>
                  <a:cubicBezTo>
                    <a:pt x="0" y="3325"/>
                    <a:pt x="0" y="3361"/>
                    <a:pt x="36" y="3361"/>
                  </a:cubicBezTo>
                  <a:lnTo>
                    <a:pt x="476" y="3289"/>
                  </a:lnTo>
                  <a:lnTo>
                    <a:pt x="476" y="27"/>
                  </a:lnTo>
                  <a:cubicBezTo>
                    <a:pt x="476" y="9"/>
                    <a:pt x="467" y="0"/>
                    <a:pt x="4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75" name="Google Shape;3885;p32"/>
            <p:cNvSpPr/>
            <p:nvPr/>
          </p:nvSpPr>
          <p:spPr>
            <a:xfrm>
              <a:off x="3621912" y="3325437"/>
              <a:ext cx="584435" cy="80876"/>
            </a:xfrm>
            <a:custGeom>
              <a:avLst/>
              <a:gdLst/>
              <a:ahLst/>
              <a:cxnLst/>
              <a:rect l="l" t="t" r="r" b="b"/>
              <a:pathLst>
                <a:path w="6323" h="875" extrusionOk="0">
                  <a:moveTo>
                    <a:pt x="26" y="0"/>
                  </a:moveTo>
                  <a:cubicBezTo>
                    <a:pt x="18" y="0"/>
                    <a:pt x="9" y="9"/>
                    <a:pt x="1" y="17"/>
                  </a:cubicBezTo>
                  <a:cubicBezTo>
                    <a:pt x="1" y="29"/>
                    <a:pt x="13" y="41"/>
                    <a:pt x="24" y="53"/>
                  </a:cubicBezTo>
                  <a:lnTo>
                    <a:pt x="6287" y="875"/>
                  </a:lnTo>
                  <a:cubicBezTo>
                    <a:pt x="6311" y="875"/>
                    <a:pt x="6323" y="827"/>
                    <a:pt x="6287" y="827"/>
                  </a:cubicBezTo>
                  <a:lnTo>
                    <a:pt x="36" y="5"/>
                  </a:lnTo>
                  <a:cubicBezTo>
                    <a:pt x="33" y="2"/>
                    <a:pt x="29" y="0"/>
                    <a:pt x="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76" name="Google Shape;3886;p32"/>
            <p:cNvSpPr/>
            <p:nvPr/>
          </p:nvSpPr>
          <p:spPr>
            <a:xfrm>
              <a:off x="3640675" y="3025225"/>
              <a:ext cx="565672" cy="357981"/>
            </a:xfrm>
            <a:custGeom>
              <a:avLst/>
              <a:gdLst/>
              <a:ahLst/>
              <a:cxnLst/>
              <a:rect l="l" t="t" r="r" b="b"/>
              <a:pathLst>
                <a:path w="6120" h="3873" extrusionOk="0">
                  <a:moveTo>
                    <a:pt x="28" y="0"/>
                  </a:moveTo>
                  <a:cubicBezTo>
                    <a:pt x="18" y="0"/>
                    <a:pt x="6" y="9"/>
                    <a:pt x="0" y="27"/>
                  </a:cubicBezTo>
                  <a:lnTo>
                    <a:pt x="0" y="3158"/>
                  </a:lnTo>
                  <a:lnTo>
                    <a:pt x="6084" y="3872"/>
                  </a:lnTo>
                  <a:cubicBezTo>
                    <a:pt x="6108" y="3872"/>
                    <a:pt x="6120" y="3825"/>
                    <a:pt x="6084" y="3825"/>
                  </a:cubicBezTo>
                  <a:lnTo>
                    <a:pt x="48" y="3122"/>
                  </a:lnTo>
                  <a:lnTo>
                    <a:pt x="48" y="27"/>
                  </a:lnTo>
                  <a:cubicBezTo>
                    <a:pt x="48" y="9"/>
                    <a:pt x="39" y="0"/>
                    <a:pt x="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77" name="Google Shape;3887;p32"/>
            <p:cNvSpPr/>
            <p:nvPr/>
          </p:nvSpPr>
          <p:spPr>
            <a:xfrm>
              <a:off x="3891530" y="3025225"/>
              <a:ext cx="4529" cy="321656"/>
            </a:xfrm>
            <a:custGeom>
              <a:avLst/>
              <a:gdLst/>
              <a:ahLst/>
              <a:cxnLst/>
              <a:rect l="l" t="t" r="r" b="b"/>
              <a:pathLst>
                <a:path w="49" h="3480" extrusionOk="0">
                  <a:moveTo>
                    <a:pt x="29" y="0"/>
                  </a:moveTo>
                  <a:cubicBezTo>
                    <a:pt x="19" y="0"/>
                    <a:pt x="7" y="9"/>
                    <a:pt x="1" y="27"/>
                  </a:cubicBezTo>
                  <a:lnTo>
                    <a:pt x="1" y="3456"/>
                  </a:lnTo>
                  <a:cubicBezTo>
                    <a:pt x="1" y="3468"/>
                    <a:pt x="13" y="3480"/>
                    <a:pt x="25" y="3480"/>
                  </a:cubicBezTo>
                  <a:cubicBezTo>
                    <a:pt x="48" y="3480"/>
                    <a:pt x="48" y="3468"/>
                    <a:pt x="48" y="3456"/>
                  </a:cubicBezTo>
                  <a:lnTo>
                    <a:pt x="48" y="27"/>
                  </a:lnTo>
                  <a:cubicBezTo>
                    <a:pt x="48" y="9"/>
                    <a:pt x="39" y="0"/>
                    <a:pt x="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78" name="Google Shape;3888;p32"/>
            <p:cNvSpPr/>
            <p:nvPr/>
          </p:nvSpPr>
          <p:spPr>
            <a:xfrm>
              <a:off x="3938854" y="3025225"/>
              <a:ext cx="4529" cy="324984"/>
            </a:xfrm>
            <a:custGeom>
              <a:avLst/>
              <a:gdLst/>
              <a:ahLst/>
              <a:cxnLst/>
              <a:rect l="l" t="t" r="r" b="b"/>
              <a:pathLst>
                <a:path w="49" h="3516" extrusionOk="0">
                  <a:moveTo>
                    <a:pt x="20" y="0"/>
                  </a:moveTo>
                  <a:cubicBezTo>
                    <a:pt x="10" y="0"/>
                    <a:pt x="1" y="9"/>
                    <a:pt x="1" y="27"/>
                  </a:cubicBezTo>
                  <a:lnTo>
                    <a:pt x="1" y="3491"/>
                  </a:lnTo>
                  <a:cubicBezTo>
                    <a:pt x="1" y="3503"/>
                    <a:pt x="1" y="3515"/>
                    <a:pt x="24" y="3515"/>
                  </a:cubicBezTo>
                  <a:cubicBezTo>
                    <a:pt x="36" y="3515"/>
                    <a:pt x="48" y="3503"/>
                    <a:pt x="48" y="3491"/>
                  </a:cubicBezTo>
                  <a:lnTo>
                    <a:pt x="48" y="27"/>
                  </a:lnTo>
                  <a:cubicBezTo>
                    <a:pt x="42" y="9"/>
                    <a:pt x="30" y="0"/>
                    <a:pt x="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79" name="Google Shape;3889;p32"/>
            <p:cNvSpPr/>
            <p:nvPr/>
          </p:nvSpPr>
          <p:spPr>
            <a:xfrm>
              <a:off x="3921292" y="3025225"/>
              <a:ext cx="4437" cy="324984"/>
            </a:xfrm>
            <a:custGeom>
              <a:avLst/>
              <a:gdLst/>
              <a:ahLst/>
              <a:cxnLst/>
              <a:rect l="l" t="t" r="r" b="b"/>
              <a:pathLst>
                <a:path w="48" h="3516" extrusionOk="0">
                  <a:moveTo>
                    <a:pt x="24" y="0"/>
                  </a:moveTo>
                  <a:cubicBezTo>
                    <a:pt x="12" y="0"/>
                    <a:pt x="0" y="9"/>
                    <a:pt x="0" y="27"/>
                  </a:cubicBezTo>
                  <a:lnTo>
                    <a:pt x="0" y="3491"/>
                  </a:lnTo>
                  <a:cubicBezTo>
                    <a:pt x="0" y="3503"/>
                    <a:pt x="12" y="3515"/>
                    <a:pt x="24" y="3515"/>
                  </a:cubicBezTo>
                  <a:cubicBezTo>
                    <a:pt x="36" y="3515"/>
                    <a:pt x="48" y="3503"/>
                    <a:pt x="48" y="3491"/>
                  </a:cubicBezTo>
                  <a:lnTo>
                    <a:pt x="48" y="27"/>
                  </a:lnTo>
                  <a:cubicBezTo>
                    <a:pt x="48" y="9"/>
                    <a:pt x="36" y="0"/>
                    <a:pt x="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sp>
          <p:nvSpPr>
            <p:cNvPr id="180" name="Google Shape;3890;p32"/>
            <p:cNvSpPr/>
            <p:nvPr/>
          </p:nvSpPr>
          <p:spPr>
            <a:xfrm>
              <a:off x="3640675" y="3025225"/>
              <a:ext cx="18763" cy="293096"/>
            </a:xfrm>
            <a:custGeom>
              <a:avLst/>
              <a:gdLst/>
              <a:ahLst/>
              <a:cxnLst/>
              <a:rect l="l" t="t" r="r" b="b"/>
              <a:pathLst>
                <a:path w="203" h="3171" extrusionOk="0">
                  <a:moveTo>
                    <a:pt x="179" y="0"/>
                  </a:moveTo>
                  <a:cubicBezTo>
                    <a:pt x="167" y="0"/>
                    <a:pt x="155" y="9"/>
                    <a:pt x="155" y="27"/>
                  </a:cubicBezTo>
                  <a:lnTo>
                    <a:pt x="155" y="3122"/>
                  </a:lnTo>
                  <a:lnTo>
                    <a:pt x="24" y="3122"/>
                  </a:lnTo>
                  <a:cubicBezTo>
                    <a:pt x="22" y="3121"/>
                    <a:pt x="20" y="3121"/>
                    <a:pt x="18" y="3121"/>
                  </a:cubicBezTo>
                  <a:cubicBezTo>
                    <a:pt x="0" y="3121"/>
                    <a:pt x="2" y="3170"/>
                    <a:pt x="24" y="3170"/>
                  </a:cubicBezTo>
                  <a:lnTo>
                    <a:pt x="202" y="3170"/>
                  </a:lnTo>
                  <a:lnTo>
                    <a:pt x="202" y="27"/>
                  </a:lnTo>
                  <a:cubicBezTo>
                    <a:pt x="202" y="9"/>
                    <a:pt x="191"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n w="57150">
                  <a:solidFill>
                    <a:srgbClr val="003300"/>
                  </a:solidFill>
                </a:ln>
              </a:endParaRPr>
            </a:p>
          </p:txBody>
        </p:sp>
      </p:grpSp>
      <p:sp>
        <p:nvSpPr>
          <p:cNvPr id="182" name="Rectángulo 181">
            <a:extLst>
              <a:ext uri="{FF2B5EF4-FFF2-40B4-BE49-F238E27FC236}">
                <a16:creationId xmlns:a16="http://schemas.microsoft.com/office/drawing/2014/main" id="{E1D1F3BB-BDDD-4D41-93F9-5C3F3F9BF7A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02</a:t>
            </a:r>
            <a:endParaRPr lang="en-US" b="1" u="sng" dirty="0"/>
          </a:p>
        </p:txBody>
      </p:sp>
      <p:pic>
        <p:nvPicPr>
          <p:cNvPr id="5" name="Imagen 4">
            <a:extLst>
              <a:ext uri="{FF2B5EF4-FFF2-40B4-BE49-F238E27FC236}">
                <a16:creationId xmlns:a16="http://schemas.microsoft.com/office/drawing/2014/main" id="{3333E135-9175-42D2-B9D6-544C5CBAB957}"/>
              </a:ext>
            </a:extLst>
          </p:cNvPr>
          <p:cNvPicPr>
            <a:picLocks noChangeAspect="1"/>
          </p:cNvPicPr>
          <p:nvPr/>
        </p:nvPicPr>
        <p:blipFill>
          <a:blip r:embed="rId3"/>
          <a:stretch>
            <a:fillRect/>
          </a:stretch>
        </p:blipFill>
        <p:spPr>
          <a:xfrm>
            <a:off x="6716889" y="5963129"/>
            <a:ext cx="2345922" cy="656360"/>
          </a:xfrm>
          <a:prstGeom prst="rect">
            <a:avLst/>
          </a:prstGeom>
        </p:spPr>
      </p:pic>
      <p:sp>
        <p:nvSpPr>
          <p:cNvPr id="181" name="CuadroTexto 180">
            <a:extLst>
              <a:ext uri="{FF2B5EF4-FFF2-40B4-BE49-F238E27FC236}">
                <a16:creationId xmlns:a16="http://schemas.microsoft.com/office/drawing/2014/main" id="{5E9F03C3-98E4-459E-8D55-1122B0BC96AE}"/>
              </a:ext>
            </a:extLst>
          </p:cNvPr>
          <p:cNvSpPr txBox="1"/>
          <p:nvPr/>
        </p:nvSpPr>
        <p:spPr>
          <a:xfrm>
            <a:off x="4019072" y="2878660"/>
            <a:ext cx="4572000" cy="338554"/>
          </a:xfrm>
          <a:prstGeom prst="rect">
            <a:avLst/>
          </a:prstGeom>
          <a:noFill/>
        </p:spPr>
        <p:txBody>
          <a:bodyPr wrap="square">
            <a:spAutoFit/>
          </a:bodyPr>
          <a:lstStyle/>
          <a:p>
            <a:r>
              <a:rPr lang="es-ES" sz="1600" b="1" spc="67" dirty="0">
                <a:ln w="13500">
                  <a:solidFill>
                    <a:srgbClr val="1D9A78">
                      <a:shade val="2500"/>
                      <a:alpha val="6500"/>
                    </a:srgbClr>
                  </a:solidFill>
                  <a:prstDash val="solid"/>
                </a:ln>
                <a:effectLst>
                  <a:innerShdw blurRad="50900" dist="38500" dir="13500000">
                    <a:srgbClr val="000000">
                      <a:alpha val="60000"/>
                    </a:srgbClr>
                  </a:innerShdw>
                </a:effectLst>
                <a:latin typeface="+mj-lt"/>
                <a:ea typeface="Batang" panose="02030600000101010101" pitchFamily="18" charset="-127"/>
              </a:rPr>
              <a:t>SISTEMAS CONSTRUCTIVOS</a:t>
            </a:r>
          </a:p>
        </p:txBody>
      </p:sp>
      <p:sp>
        <p:nvSpPr>
          <p:cNvPr id="183" name="CuadroTexto 182">
            <a:extLst>
              <a:ext uri="{FF2B5EF4-FFF2-40B4-BE49-F238E27FC236}">
                <a16:creationId xmlns:a16="http://schemas.microsoft.com/office/drawing/2014/main" id="{7E128543-CB60-4852-BECE-30673C997D55}"/>
              </a:ext>
            </a:extLst>
          </p:cNvPr>
          <p:cNvSpPr txBox="1"/>
          <p:nvPr/>
        </p:nvSpPr>
        <p:spPr>
          <a:xfrm>
            <a:off x="66145" y="3421029"/>
            <a:ext cx="3452816" cy="1107996"/>
          </a:xfrm>
          <a:prstGeom prst="rect">
            <a:avLst/>
          </a:prstGeom>
          <a:noFill/>
        </p:spPr>
        <p:txBody>
          <a:bodyPr wrap="square">
            <a:spAutoFit/>
          </a:bodyPr>
          <a:lstStyle/>
          <a:p>
            <a:r>
              <a:rPr lang="es-ES" sz="1600" b="1" spc="67" dirty="0">
                <a:ln w="13500">
                  <a:solidFill>
                    <a:srgbClr val="1D9A78">
                      <a:shade val="2500"/>
                      <a:alpha val="6500"/>
                    </a:srgbClr>
                  </a:solidFill>
                  <a:prstDash val="solid"/>
                </a:ln>
                <a:effectLst>
                  <a:innerShdw blurRad="50900" dist="38500" dir="13500000">
                    <a:srgbClr val="000000">
                      <a:alpha val="60000"/>
                    </a:srgbClr>
                  </a:innerShdw>
                </a:effectLst>
                <a:latin typeface="+mj-lt"/>
                <a:ea typeface="Batang" panose="02030600000101010101" pitchFamily="18" charset="-127"/>
              </a:rPr>
              <a:t>APORTICADO VIGA BANDA</a:t>
            </a:r>
          </a:p>
          <a:p>
            <a:pPr>
              <a:spcBef>
                <a:spcPts val="0"/>
              </a:spcBef>
              <a:spcAft>
                <a:spcPts val="0"/>
              </a:spcAft>
              <a:buClr>
                <a:schemeClr val="dk1"/>
              </a:buClr>
              <a:buSzPts val="2800"/>
            </a:pPr>
            <a:r>
              <a:rPr lang="es-ES" sz="1600" b="1" dirty="0">
                <a:latin typeface="+mn-lt"/>
                <a:ea typeface="Calibri" panose="020F0502020204030204" pitchFamily="34" charset="0"/>
                <a:cs typeface="Times New Roman" panose="02020603050405020304" pitchFamily="18" charset="0"/>
              </a:rPr>
              <a:t>MUROS DE HORMIG</a:t>
            </a:r>
            <a:r>
              <a:rPr lang="es-EC" sz="1600" b="1" dirty="0">
                <a:latin typeface="+mn-lt"/>
                <a:ea typeface="Calibri" panose="020F0502020204030204" pitchFamily="34" charset="0"/>
                <a:cs typeface="Times New Roman" panose="02020603050405020304" pitchFamily="18" charset="0"/>
              </a:rPr>
              <a:t>ÓN ARMADO</a:t>
            </a:r>
            <a:endParaRPr lang="es-ES" sz="1600" b="1" dirty="0">
              <a:latin typeface="+mn-lt"/>
              <a:ea typeface="Calibri" panose="020F0502020204030204" pitchFamily="34" charset="0"/>
              <a:cs typeface="Times New Roman" panose="02020603050405020304" pitchFamily="18" charset="0"/>
            </a:endParaRPr>
          </a:p>
          <a:p>
            <a:pPr>
              <a:spcBef>
                <a:spcPts val="0"/>
              </a:spcBef>
              <a:spcAft>
                <a:spcPts val="0"/>
              </a:spcAft>
              <a:buClr>
                <a:schemeClr val="dk1"/>
              </a:buClr>
              <a:buSzPts val="2800"/>
            </a:pPr>
            <a:r>
              <a:rPr lang="es-EC" sz="1600" b="1" dirty="0">
                <a:latin typeface="+mn-lt"/>
                <a:ea typeface="Calibri" panose="020F0502020204030204" pitchFamily="34" charset="0"/>
                <a:cs typeface="Times New Roman" panose="02020603050405020304" pitchFamily="18" charset="0"/>
              </a:rPr>
              <a:t>STEEL FRAMING</a:t>
            </a:r>
            <a:endParaRPr lang="es-ES" sz="1600" b="1" spc="67" dirty="0">
              <a:ln w="13500">
                <a:solidFill>
                  <a:srgbClr val="1D9A78">
                    <a:shade val="2500"/>
                    <a:alpha val="6500"/>
                  </a:srgbClr>
                </a:solidFill>
                <a:prstDash val="solid"/>
              </a:ln>
              <a:effectLst>
                <a:innerShdw blurRad="50900" dist="38500" dir="13500000">
                  <a:srgbClr val="000000">
                    <a:alpha val="60000"/>
                  </a:srgbClr>
                </a:innerShdw>
              </a:effectLst>
              <a:latin typeface="+mj-lt"/>
              <a:ea typeface="Batang" panose="02030600000101010101" pitchFamily="18" charset="-127"/>
            </a:endParaRPr>
          </a:p>
          <a:p>
            <a:endParaRPr lang="es-ES" b="1" spc="67" dirty="0">
              <a:ln w="13500">
                <a:solidFill>
                  <a:srgbClr val="1D9A78">
                    <a:shade val="2500"/>
                    <a:alpha val="6500"/>
                  </a:srgbClr>
                </a:solidFill>
                <a:prstDash val="solid"/>
              </a:ln>
              <a:effectLst>
                <a:innerShdw blurRad="50900" dist="38500" dir="13500000">
                  <a:srgbClr val="000000">
                    <a:alpha val="60000"/>
                  </a:srgbClr>
                </a:innerShdw>
              </a:effectLst>
              <a:latin typeface="+mj-lt"/>
              <a:ea typeface="Batang" panose="02030600000101010101" pitchFamily="18" charset="-127"/>
            </a:endParaRPr>
          </a:p>
        </p:txBody>
      </p:sp>
      <p:sp>
        <p:nvSpPr>
          <p:cNvPr id="3" name="Abrir llave 2">
            <a:extLst>
              <a:ext uri="{FF2B5EF4-FFF2-40B4-BE49-F238E27FC236}">
                <a16:creationId xmlns:a16="http://schemas.microsoft.com/office/drawing/2014/main" id="{15790566-B38C-46B1-95BC-BE90206F04B8}"/>
              </a:ext>
            </a:extLst>
          </p:cNvPr>
          <p:cNvSpPr/>
          <p:nvPr/>
        </p:nvSpPr>
        <p:spPr>
          <a:xfrm>
            <a:off x="3453100" y="3279276"/>
            <a:ext cx="482540" cy="1118866"/>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s-EC"/>
          </a:p>
        </p:txBody>
      </p:sp>
      <p:sp>
        <p:nvSpPr>
          <p:cNvPr id="185" name="Rectángulo 184">
            <a:extLst>
              <a:ext uri="{FF2B5EF4-FFF2-40B4-BE49-F238E27FC236}">
                <a16:creationId xmlns:a16="http://schemas.microsoft.com/office/drawing/2014/main" id="{55A2D181-643F-4250-9B75-480825209958}"/>
              </a:ext>
            </a:extLst>
          </p:cNvPr>
          <p:cNvSpPr/>
          <p:nvPr/>
        </p:nvSpPr>
        <p:spPr>
          <a:xfrm>
            <a:off x="3964545" y="2496250"/>
            <a:ext cx="587414" cy="400110"/>
          </a:xfrm>
          <a:prstGeom prst="rect">
            <a:avLst/>
          </a:prstGeom>
        </p:spPr>
        <p:txBody>
          <a:bodyPr wrap="square">
            <a:spAutoFit/>
          </a:bodyPr>
          <a:lstStyle/>
          <a:p>
            <a:pPr algn="ctr"/>
            <a:r>
              <a:rPr lang="es-ES" sz="2000" b="1" spc="67" dirty="0">
                <a:ln w="13500">
                  <a:solidFill>
                    <a:srgbClr val="FFC000">
                      <a:alpha val="6500"/>
                    </a:srgbClr>
                  </a:solidFill>
                  <a:prstDash val="solid"/>
                </a:ln>
                <a:solidFill>
                  <a:srgbClr val="0070C0"/>
                </a:solidFill>
                <a:effectLst>
                  <a:innerShdw blurRad="50900" dist="38500" dir="13500000">
                    <a:srgbClr val="000000">
                      <a:alpha val="60000"/>
                    </a:srgbClr>
                  </a:innerShdw>
                </a:effectLst>
                <a:latin typeface="+mj-lt"/>
                <a:ea typeface="Batang" panose="02030600000101010101" pitchFamily="18" charset="-127"/>
                <a:cs typeface="Times New Roman" panose="02020603050405020304" pitchFamily="18" charset="0"/>
              </a:rPr>
              <a:t>04</a:t>
            </a:r>
          </a:p>
        </p:txBody>
      </p:sp>
      <p:sp>
        <p:nvSpPr>
          <p:cNvPr id="186" name="CuadroTexto 185">
            <a:extLst>
              <a:ext uri="{FF2B5EF4-FFF2-40B4-BE49-F238E27FC236}">
                <a16:creationId xmlns:a16="http://schemas.microsoft.com/office/drawing/2014/main" id="{28706FB0-6849-4620-B371-9A7CB2CDB815}"/>
              </a:ext>
            </a:extLst>
          </p:cNvPr>
          <p:cNvSpPr txBox="1"/>
          <p:nvPr/>
        </p:nvSpPr>
        <p:spPr>
          <a:xfrm>
            <a:off x="4507603" y="2506746"/>
            <a:ext cx="4609322" cy="338554"/>
          </a:xfrm>
          <a:prstGeom prst="rect">
            <a:avLst/>
          </a:prstGeom>
          <a:noFill/>
        </p:spPr>
        <p:txBody>
          <a:bodyPr wrap="square">
            <a:spAutoFit/>
          </a:bodyPr>
          <a:lstStyle>
            <a:defPPr>
              <a:defRPr lang="es-ES"/>
            </a:defPPr>
            <a:lvl1pPr>
              <a:defRPr sz="1600" spc="67">
                <a:ln w="13500">
                  <a:solidFill>
                    <a:srgbClr val="1D9A78">
                      <a:shade val="2500"/>
                      <a:alpha val="6500"/>
                    </a:srgbClr>
                  </a:solidFill>
                  <a:prstDash val="solid"/>
                </a:ln>
                <a:effectLst>
                  <a:innerShdw blurRad="50900" dist="38500" dir="13500000">
                    <a:srgbClr val="000000">
                      <a:alpha val="60000"/>
                    </a:srgbClr>
                  </a:innerShdw>
                </a:effectLst>
                <a:latin typeface="+mj-lt"/>
                <a:ea typeface="Batang" panose="02030600000101010101" pitchFamily="18" charset="-127"/>
              </a:defRPr>
            </a:lvl1pPr>
          </a:lstStyle>
          <a:p>
            <a:r>
              <a:rPr lang="es-ES" dirty="0"/>
              <a:t> PARÁMETROS DE LAS ESTRUCTURAS</a:t>
            </a:r>
            <a:endParaRPr lang="es-EC" dirty="0"/>
          </a:p>
        </p:txBody>
      </p:sp>
    </p:spTree>
    <p:extLst>
      <p:ext uri="{BB962C8B-B14F-4D97-AF65-F5344CB8AC3E}">
        <p14:creationId xmlns:p14="http://schemas.microsoft.com/office/powerpoint/2010/main" val="3619661536"/>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a:t>
            </a:r>
            <a:r>
              <a:rPr lang="es-ES" b="1" u="sng"/>
              <a:t>. </a:t>
            </a:r>
            <a:r>
              <a:rPr lang="en-001" b="1" u="sng"/>
              <a:t>DISEÑO ESTRUCTURAL </a:t>
            </a:r>
            <a:endParaRPr lang="en-US" b="1" u="sng"/>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20</a:t>
            </a:r>
            <a:endParaRPr lang="en-US" b="1" u="sng"/>
          </a:p>
        </p:txBody>
      </p:sp>
      <p:sp>
        <p:nvSpPr>
          <p:cNvPr id="7" name="Rectángulo 6">
            <a:extLst>
              <a:ext uri="{FF2B5EF4-FFF2-40B4-BE49-F238E27FC236}">
                <a16:creationId xmlns:a16="http://schemas.microsoft.com/office/drawing/2014/main" id="{62D4A7CB-9AEB-4C69-8C8B-5770CF2105C9}"/>
              </a:ext>
            </a:extLst>
          </p:cNvPr>
          <p:cNvSpPr/>
          <p:nvPr/>
        </p:nvSpPr>
        <p:spPr>
          <a:xfrm>
            <a:off x="-25132" y="620688"/>
            <a:ext cx="551343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1. Losa Alivianada Bidireccional h=2</a:t>
            </a:r>
            <a:r>
              <a:rPr lang="es-ES" b="1" dirty="0"/>
              <a:t>5</a:t>
            </a:r>
            <a:r>
              <a:rPr lang="en-001" b="1" dirty="0"/>
              <a:t>cm </a:t>
            </a:r>
            <a:endParaRPr lang="en-US" b="1" dirty="0"/>
          </a:p>
        </p:txBody>
      </p:sp>
      <p:sp>
        <p:nvSpPr>
          <p:cNvPr id="8" name="CuadroTexto 7">
            <a:extLst>
              <a:ext uri="{FF2B5EF4-FFF2-40B4-BE49-F238E27FC236}">
                <a16:creationId xmlns:a16="http://schemas.microsoft.com/office/drawing/2014/main" id="{E515DD26-5094-4E80-8FA8-64E60114811C}"/>
              </a:ext>
            </a:extLst>
          </p:cNvPr>
          <p:cNvSpPr txBox="1"/>
          <p:nvPr/>
        </p:nvSpPr>
        <p:spPr>
          <a:xfrm>
            <a:off x="4022087" y="1160934"/>
            <a:ext cx="1635384" cy="307777"/>
          </a:xfrm>
          <a:prstGeom prst="rect">
            <a:avLst/>
          </a:prstGeom>
          <a:noFill/>
        </p:spPr>
        <p:txBody>
          <a:bodyPr wrap="none" rtlCol="0">
            <a:spAutoFit/>
          </a:bodyPr>
          <a:lstStyle/>
          <a:p>
            <a:r>
              <a:rPr lang="en-001" sz="1400" b="1" dirty="0"/>
              <a:t>Detalle de la losa</a:t>
            </a:r>
            <a:endParaRPr lang="en-US" sz="1400" b="1" dirty="0"/>
          </a:p>
        </p:txBody>
      </p:sp>
      <p:pic>
        <p:nvPicPr>
          <p:cNvPr id="12" name="Imagen 11">
            <a:extLst>
              <a:ext uri="{FF2B5EF4-FFF2-40B4-BE49-F238E27FC236}">
                <a16:creationId xmlns:a16="http://schemas.microsoft.com/office/drawing/2014/main" id="{EF67F6E2-9BE2-45F3-B12D-416C567C1ABC}"/>
              </a:ext>
            </a:extLst>
          </p:cNvPr>
          <p:cNvPicPr>
            <a:picLocks noChangeAspect="1"/>
          </p:cNvPicPr>
          <p:nvPr/>
        </p:nvPicPr>
        <p:blipFill>
          <a:blip r:embed="rId3"/>
          <a:stretch>
            <a:fillRect/>
          </a:stretch>
        </p:blipFill>
        <p:spPr>
          <a:xfrm>
            <a:off x="560442" y="1532835"/>
            <a:ext cx="4645646" cy="1635131"/>
          </a:xfrm>
          <a:prstGeom prst="rect">
            <a:avLst/>
          </a:prstGeom>
        </p:spPr>
      </p:pic>
      <p:pic>
        <p:nvPicPr>
          <p:cNvPr id="14" name="Imagen 13">
            <a:extLst>
              <a:ext uri="{FF2B5EF4-FFF2-40B4-BE49-F238E27FC236}">
                <a16:creationId xmlns:a16="http://schemas.microsoft.com/office/drawing/2014/main" id="{5B7C52D5-8B3A-4E13-92BF-7C7DAE238CB3}"/>
              </a:ext>
            </a:extLst>
          </p:cNvPr>
          <p:cNvPicPr>
            <a:picLocks noChangeAspect="1"/>
          </p:cNvPicPr>
          <p:nvPr/>
        </p:nvPicPr>
        <p:blipFill>
          <a:blip r:embed="rId4"/>
          <a:stretch>
            <a:fillRect/>
          </a:stretch>
        </p:blipFill>
        <p:spPr>
          <a:xfrm>
            <a:off x="5657471" y="1052736"/>
            <a:ext cx="2858825" cy="2749375"/>
          </a:xfrm>
          <a:prstGeom prst="rect">
            <a:avLst/>
          </a:prstGeom>
        </p:spPr>
      </p:pic>
      <p:sp>
        <p:nvSpPr>
          <p:cNvPr id="32" name="Rectángulo 31">
            <a:extLst>
              <a:ext uri="{FF2B5EF4-FFF2-40B4-BE49-F238E27FC236}">
                <a16:creationId xmlns:a16="http://schemas.microsoft.com/office/drawing/2014/main" id="{AAD42ACC-9CB2-4B14-B9C5-2F484E6F1AD6}"/>
              </a:ext>
            </a:extLst>
          </p:cNvPr>
          <p:cNvSpPr/>
          <p:nvPr/>
        </p:nvSpPr>
        <p:spPr>
          <a:xfrm>
            <a:off x="491399" y="4153169"/>
            <a:ext cx="4248472" cy="523220"/>
          </a:xfrm>
          <a:prstGeom prst="rect">
            <a:avLst/>
          </a:prstGeom>
        </p:spPr>
        <p:txBody>
          <a:bodyPr wrap="square">
            <a:spAutoFit/>
          </a:bodyPr>
          <a:lstStyle/>
          <a:p>
            <a:r>
              <a:rPr lang="en-001" sz="1400" dirty="0">
                <a:effectLst/>
                <a:latin typeface="+mj-lt"/>
                <a:ea typeface="Yu Mincho"/>
                <a:cs typeface="Arial" panose="020B0604020202020204" pitchFamily="34" charset="0"/>
              </a:rPr>
              <a:t>Para </a:t>
            </a:r>
            <a:r>
              <a:rPr lang="es-EC" sz="1400" dirty="0">
                <a:effectLst/>
                <a:latin typeface="+mj-lt"/>
                <a:ea typeface="Yu Mincho"/>
                <a:cs typeface="Arial" panose="020B0604020202020204" pitchFamily="34" charset="0"/>
              </a:rPr>
              <a:t>análisis a cortante </a:t>
            </a:r>
            <a:r>
              <a:rPr lang="en-001" sz="1400" dirty="0">
                <a:effectLst/>
                <a:latin typeface="+mj-lt"/>
                <a:ea typeface="Yu Mincho"/>
                <a:cs typeface="Arial" panose="020B0604020202020204" pitchFamily="34" charset="0"/>
              </a:rPr>
              <a:t>en</a:t>
            </a:r>
            <a:r>
              <a:rPr lang="es-EC" sz="1400" dirty="0">
                <a:effectLst/>
                <a:latin typeface="+mj-lt"/>
                <a:ea typeface="Yu Mincho"/>
                <a:cs typeface="Arial" panose="020B0604020202020204" pitchFamily="34" charset="0"/>
              </a:rPr>
              <a:t> los nervios,</a:t>
            </a:r>
            <a:r>
              <a:rPr lang="en-001" sz="1400" dirty="0">
                <a:effectLst/>
                <a:latin typeface="+mj-lt"/>
                <a:ea typeface="Yu Mincho"/>
                <a:cs typeface="Arial" panose="020B0604020202020204" pitchFamily="34" charset="0"/>
              </a:rPr>
              <a:t> se realizó</a:t>
            </a:r>
            <a:r>
              <a:rPr lang="es-EC" sz="1400" dirty="0">
                <a:effectLst/>
                <a:latin typeface="+mj-lt"/>
                <a:ea typeface="Yu Mincho"/>
                <a:cs typeface="Arial" panose="020B0604020202020204" pitchFamily="34" charset="0"/>
              </a:rPr>
              <a:t> de acuerdo a la norma ACI 318S-14 sección 22.5 </a:t>
            </a:r>
            <a:endParaRPr lang="en-US" sz="1400" dirty="0">
              <a:latin typeface="+mj-lt"/>
            </a:endParaRPr>
          </a:p>
        </p:txBody>
      </p:sp>
      <mc:AlternateContent xmlns:mc="http://schemas.openxmlformats.org/markup-compatibility/2006" xmlns:a14="http://schemas.microsoft.com/office/drawing/2010/main">
        <mc:Choice Requires="a14">
          <p:sp>
            <p:nvSpPr>
              <p:cNvPr id="33" name="Rectángulo 32">
                <a:extLst>
                  <a:ext uri="{FF2B5EF4-FFF2-40B4-BE49-F238E27FC236}">
                    <a16:creationId xmlns:a16="http://schemas.microsoft.com/office/drawing/2014/main" id="{2A3B853E-1EF7-4D9E-83DD-1EE4B98E5D2B}"/>
                  </a:ext>
                </a:extLst>
              </p:cNvPr>
              <p:cNvSpPr/>
              <p:nvPr/>
            </p:nvSpPr>
            <p:spPr>
              <a:xfrm>
                <a:off x="707845" y="5000781"/>
                <a:ext cx="2608343" cy="3243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𝑉𝑢</m:t>
                      </m:r>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𝑖𝑠𝑜𝑠𝑡𝑎𝑡𝑖𝑐𝑜</m:t>
                          </m:r>
                        </m:sub>
                      </m:sSub>
                      <m:r>
                        <a:rPr lang="en-US" sz="1400" i="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h𝑖𝑝𝑒𝑟𝑒𝑠𝑡𝑎𝑡𝑖𝑐𝑜</m:t>
                          </m:r>
                        </m:sub>
                      </m:sSub>
                    </m:oMath>
                  </m:oMathPara>
                </a14:m>
                <a:endParaRPr lang="en-US" sz="1400"/>
              </a:p>
            </p:txBody>
          </p:sp>
        </mc:Choice>
        <mc:Fallback xmlns="">
          <p:sp>
            <p:nvSpPr>
              <p:cNvPr id="33" name="Rectángulo 32">
                <a:extLst>
                  <a:ext uri="{FF2B5EF4-FFF2-40B4-BE49-F238E27FC236}">
                    <a16:creationId xmlns:a16="http://schemas.microsoft.com/office/drawing/2014/main" id="{2A3B853E-1EF7-4D9E-83DD-1EE4B98E5D2B}"/>
                  </a:ext>
                </a:extLst>
              </p:cNvPr>
              <p:cNvSpPr>
                <a:spLocks noRot="1" noChangeAspect="1" noMove="1" noResize="1" noEditPoints="1" noAdjustHandles="1" noChangeArrowheads="1" noChangeShapeType="1" noTextEdit="1"/>
              </p:cNvSpPr>
              <p:nvPr/>
            </p:nvSpPr>
            <p:spPr>
              <a:xfrm>
                <a:off x="707845" y="5000781"/>
                <a:ext cx="2608343" cy="324384"/>
              </a:xfrm>
              <a:prstGeom prst="rect">
                <a:avLst/>
              </a:prstGeom>
              <a:blipFill>
                <a:blip r:embed="rId5"/>
                <a:stretch>
                  <a:fillRect b="-185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4" name="Rectángulo 33">
                <a:extLst>
                  <a:ext uri="{FF2B5EF4-FFF2-40B4-BE49-F238E27FC236}">
                    <a16:creationId xmlns:a16="http://schemas.microsoft.com/office/drawing/2014/main" id="{6B9F19CE-C6AC-40D9-90AB-FF373C8E197A}"/>
                  </a:ext>
                </a:extLst>
              </p:cNvPr>
              <p:cNvSpPr/>
              <p:nvPr/>
            </p:nvSpPr>
            <p:spPr>
              <a:xfrm>
                <a:off x="3349883" y="5162973"/>
                <a:ext cx="1344407" cy="315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rPr>
                        <m:t>𝑣𝑝</m:t>
                      </m:r>
                      <m:r>
                        <a:rPr lang="en-US" sz="1200" i="0">
                          <a:latin typeface="Cambria Math" panose="02040503050406030204" pitchFamily="18" charset="0"/>
                        </a:rPr>
                        <m:t>=0.53∗</m:t>
                      </m:r>
                      <m:rad>
                        <m:radPr>
                          <m:degHide m:val="on"/>
                          <m:ctrlPr>
                            <a:rPr lang="en-US" sz="1200" i="1">
                              <a:latin typeface="Cambria Math" panose="02040503050406030204" pitchFamily="18" charset="0"/>
                            </a:rPr>
                          </m:ctrlPr>
                        </m:radPr>
                        <m:deg/>
                        <m:e>
                          <m:r>
                            <a:rPr lang="en-US" sz="1200" i="1">
                              <a:latin typeface="Cambria Math" panose="02040503050406030204" pitchFamily="18" charset="0"/>
                            </a:rPr>
                            <m:t>𝑓</m:t>
                          </m:r>
                          <m:r>
                            <a:rPr lang="en-US" sz="1200" i="0">
                              <a:latin typeface="Cambria Math" panose="02040503050406030204" pitchFamily="18" charset="0"/>
                            </a:rPr>
                            <m:t>′</m:t>
                          </m:r>
                          <m:r>
                            <a:rPr lang="en-US" sz="1200" i="1">
                              <a:latin typeface="Cambria Math" panose="02040503050406030204" pitchFamily="18" charset="0"/>
                            </a:rPr>
                            <m:t>𝑐</m:t>
                          </m:r>
                        </m:e>
                      </m:rad>
                    </m:oMath>
                  </m:oMathPara>
                </a14:m>
                <a:endParaRPr lang="en-US" dirty="0"/>
              </a:p>
            </p:txBody>
          </p:sp>
        </mc:Choice>
        <mc:Fallback xmlns="">
          <p:sp>
            <p:nvSpPr>
              <p:cNvPr id="34" name="Rectángulo 33">
                <a:extLst>
                  <a:ext uri="{FF2B5EF4-FFF2-40B4-BE49-F238E27FC236}">
                    <a16:creationId xmlns:a16="http://schemas.microsoft.com/office/drawing/2014/main" id="{6B9F19CE-C6AC-40D9-90AB-FF373C8E197A}"/>
                  </a:ext>
                </a:extLst>
              </p:cNvPr>
              <p:cNvSpPr>
                <a:spLocks noRot="1" noChangeAspect="1" noMove="1" noResize="1" noEditPoints="1" noAdjustHandles="1" noChangeArrowheads="1" noChangeShapeType="1" noTextEdit="1"/>
              </p:cNvSpPr>
              <p:nvPr/>
            </p:nvSpPr>
            <p:spPr>
              <a:xfrm>
                <a:off x="3349883" y="5162973"/>
                <a:ext cx="1344407" cy="315984"/>
              </a:xfrm>
              <a:prstGeom prst="rect">
                <a:avLst/>
              </a:prstGeom>
              <a:blipFill>
                <a:blip r:embed="rId6"/>
                <a:stretch>
                  <a:fillRect b="-384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5" name="Rectángulo 34">
                <a:extLst>
                  <a:ext uri="{FF2B5EF4-FFF2-40B4-BE49-F238E27FC236}">
                    <a16:creationId xmlns:a16="http://schemas.microsoft.com/office/drawing/2014/main" id="{41CFBC15-E994-49FB-B0AE-C991ED316888}"/>
                  </a:ext>
                </a:extLst>
              </p:cNvPr>
              <p:cNvSpPr/>
              <p:nvPr/>
            </p:nvSpPr>
            <p:spPr>
              <a:xfrm>
                <a:off x="5311608" y="4509975"/>
                <a:ext cx="3832392" cy="1138773"/>
              </a:xfrm>
              <a:prstGeom prst="rect">
                <a:avLst/>
              </a:prstGeom>
            </p:spPr>
            <p:txBody>
              <a:bodyPr wrap="square">
                <a:spAutoFit/>
              </a:bodyPr>
              <a:lstStyle/>
              <a:p>
                <a:r>
                  <a:rPr lang="en-001" sz="1400" dirty="0">
                    <a:latin typeface="+mj-lt"/>
                  </a:rPr>
                  <a:t>De acuerdo a la norma ACI 318 S-14 se estableción un espaciamiento de 25cm.</a:t>
                </a:r>
              </a:p>
              <a:p>
                <a:r>
                  <a:rPr lang="en-001" sz="1400" dirty="0">
                    <a:latin typeface="+mj-lt"/>
                  </a:rPr>
                  <a:t>Para  1m de ancho de losas </a:t>
                </a:r>
              </a:p>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1∅</m:t>
                      </m:r>
                      <m:r>
                        <a:rPr lang="es-ES" sz="1400" b="0" i="1" smtClean="0">
                          <a:latin typeface="Cambria Math" panose="02040503050406030204" pitchFamily="18" charset="0"/>
                        </a:rPr>
                        <m:t>8</m:t>
                      </m:r>
                      <m:r>
                        <a:rPr lang="es-EC" sz="1400" i="1">
                          <a:latin typeface="Cambria Math" panose="02040503050406030204" pitchFamily="18" charset="0"/>
                        </a:rPr>
                        <m:t>𝑚𝑚</m:t>
                      </m:r>
                      <m:r>
                        <a:rPr lang="es-EC" sz="1400" i="1">
                          <a:latin typeface="Cambria Math" panose="02040503050406030204" pitchFamily="18" charset="0"/>
                        </a:rPr>
                        <m:t> @10 </m:t>
                      </m:r>
                      <m:r>
                        <a:rPr lang="es-EC" sz="1400" i="1">
                          <a:latin typeface="Cambria Math" panose="02040503050406030204" pitchFamily="18" charset="0"/>
                        </a:rPr>
                        <m:t>𝑐𝑚</m:t>
                      </m:r>
                    </m:oMath>
                  </m:oMathPara>
                </a14:m>
                <a:endParaRPr lang="en-US" sz="1400" dirty="0"/>
              </a:p>
              <a:p>
                <a:r>
                  <a:rPr lang="en-001" sz="1200" dirty="0">
                    <a:latin typeface="+mj-lt"/>
                  </a:rPr>
                  <a:t> </a:t>
                </a:r>
                <a:endParaRPr lang="en-US" sz="1200" dirty="0">
                  <a:latin typeface="+mj-lt"/>
                </a:endParaRPr>
              </a:p>
            </p:txBody>
          </p:sp>
        </mc:Choice>
        <mc:Fallback xmlns="">
          <p:sp>
            <p:nvSpPr>
              <p:cNvPr id="35" name="Rectángulo 34">
                <a:extLst>
                  <a:ext uri="{FF2B5EF4-FFF2-40B4-BE49-F238E27FC236}">
                    <a16:creationId xmlns:a16="http://schemas.microsoft.com/office/drawing/2014/main" id="{41CFBC15-E994-49FB-B0AE-C991ED316888}"/>
                  </a:ext>
                </a:extLst>
              </p:cNvPr>
              <p:cNvSpPr>
                <a:spLocks noRot="1" noChangeAspect="1" noMove="1" noResize="1" noEditPoints="1" noAdjustHandles="1" noChangeArrowheads="1" noChangeShapeType="1" noTextEdit="1"/>
              </p:cNvSpPr>
              <p:nvPr/>
            </p:nvSpPr>
            <p:spPr>
              <a:xfrm>
                <a:off x="5311608" y="4509975"/>
                <a:ext cx="3832392" cy="1138773"/>
              </a:xfrm>
              <a:prstGeom prst="rect">
                <a:avLst/>
              </a:prstGeom>
              <a:blipFill>
                <a:blip r:embed="rId7"/>
                <a:stretch>
                  <a:fillRect l="-477" t="-1070"/>
                </a:stretch>
              </a:blipFill>
            </p:spPr>
            <p:txBody>
              <a:bodyPr/>
              <a:lstStyle/>
              <a:p>
                <a:r>
                  <a:rPr lang="es-EC">
                    <a:noFill/>
                  </a:rPr>
                  <a:t> </a:t>
                </a:r>
              </a:p>
            </p:txBody>
          </p:sp>
        </mc:Fallback>
      </mc:AlternateContent>
      <p:sp>
        <p:nvSpPr>
          <p:cNvPr id="36" name="CuadroTexto 35">
            <a:extLst>
              <a:ext uri="{FF2B5EF4-FFF2-40B4-BE49-F238E27FC236}">
                <a16:creationId xmlns:a16="http://schemas.microsoft.com/office/drawing/2014/main" id="{18A57EE7-3203-4423-80B5-9096DD0ED251}"/>
              </a:ext>
            </a:extLst>
          </p:cNvPr>
          <p:cNvSpPr txBox="1"/>
          <p:nvPr/>
        </p:nvSpPr>
        <p:spPr>
          <a:xfrm>
            <a:off x="611560" y="3685082"/>
            <a:ext cx="2004075" cy="307777"/>
          </a:xfrm>
          <a:prstGeom prst="rect">
            <a:avLst/>
          </a:prstGeom>
          <a:noFill/>
        </p:spPr>
        <p:txBody>
          <a:bodyPr wrap="none" rtlCol="0">
            <a:spAutoFit/>
          </a:bodyPr>
          <a:lstStyle/>
          <a:p>
            <a:pPr marL="285750" indent="-285750">
              <a:buFont typeface="Arial" panose="020B0604020202020204" pitchFamily="34" charset="0"/>
              <a:buChar char="•"/>
            </a:pPr>
            <a:r>
              <a:rPr lang="en-001" sz="1400" b="1" dirty="0"/>
              <a:t>Diseño a Cortante</a:t>
            </a:r>
            <a:endParaRPr lang="en-US" sz="1400" b="1" dirty="0"/>
          </a:p>
        </p:txBody>
      </p:sp>
      <p:sp>
        <p:nvSpPr>
          <p:cNvPr id="37" name="CuadroTexto 36">
            <a:extLst>
              <a:ext uri="{FF2B5EF4-FFF2-40B4-BE49-F238E27FC236}">
                <a16:creationId xmlns:a16="http://schemas.microsoft.com/office/drawing/2014/main" id="{36F9B723-E390-4722-9876-FE486BC2304C}"/>
              </a:ext>
            </a:extLst>
          </p:cNvPr>
          <p:cNvSpPr txBox="1"/>
          <p:nvPr/>
        </p:nvSpPr>
        <p:spPr>
          <a:xfrm>
            <a:off x="5360641" y="4242086"/>
            <a:ext cx="2743893" cy="307777"/>
          </a:xfrm>
          <a:prstGeom prst="rect">
            <a:avLst/>
          </a:prstGeom>
          <a:noFill/>
        </p:spPr>
        <p:txBody>
          <a:bodyPr wrap="none" rtlCol="0">
            <a:spAutoFit/>
          </a:bodyPr>
          <a:lstStyle/>
          <a:p>
            <a:pPr marL="285750" indent="-285750">
              <a:buFont typeface="Arial" panose="020B0604020202020204" pitchFamily="34" charset="0"/>
              <a:buChar char="•"/>
            </a:pPr>
            <a:r>
              <a:rPr lang="en-001" sz="1400" b="1"/>
              <a:t> Armadura de Temperatura</a:t>
            </a:r>
            <a:endParaRPr lang="en-US" sz="1400" b="1"/>
          </a:p>
        </p:txBody>
      </p:sp>
      <mc:AlternateContent xmlns:mc="http://schemas.openxmlformats.org/markup-compatibility/2006" xmlns:a14="http://schemas.microsoft.com/office/drawing/2010/main">
        <mc:Choice Requires="a14">
          <p:sp>
            <p:nvSpPr>
              <p:cNvPr id="38" name="Rectángulo 37">
                <a:extLst>
                  <a:ext uri="{FF2B5EF4-FFF2-40B4-BE49-F238E27FC236}">
                    <a16:creationId xmlns:a16="http://schemas.microsoft.com/office/drawing/2014/main" id="{DB86BECF-18CB-4D84-B16E-1F7CC9615B19}"/>
                  </a:ext>
                </a:extLst>
              </p:cNvPr>
              <p:cNvSpPr/>
              <p:nvPr/>
            </p:nvSpPr>
            <p:spPr>
              <a:xfrm>
                <a:off x="251520" y="5495955"/>
                <a:ext cx="4572000" cy="291298"/>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sz="1200" i="1" smtClean="0">
                              <a:latin typeface="Cambria Math" panose="02040503050406030204" pitchFamily="18" charset="0"/>
                            </a:rPr>
                          </m:ctrlPr>
                        </m:sSubPr>
                        <m:e>
                          <m:r>
                            <a:rPr lang="en-001" sz="1200" b="0" i="1" smtClean="0">
                              <a:latin typeface="Cambria Math" panose="02040503050406030204" pitchFamily="18" charset="0"/>
                            </a:rPr>
                            <m:t>𝑉</m:t>
                          </m:r>
                        </m:e>
                        <m:sub>
                          <m:r>
                            <a:rPr lang="en-US" sz="1200" i="1">
                              <a:latin typeface="Cambria Math" panose="02040503050406030204" pitchFamily="18" charset="0"/>
                            </a:rPr>
                            <m:t>𝑢</m:t>
                          </m:r>
                        </m:sub>
                      </m:sSub>
                      <m:r>
                        <a:rPr lang="en-US" sz="1200" i="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𝜐</m:t>
                          </m:r>
                        </m:e>
                        <m:sub>
                          <m:r>
                            <a:rPr lang="en-US" sz="1200" i="1">
                              <a:latin typeface="Cambria Math" panose="02040503050406030204" pitchFamily="18" charset="0"/>
                            </a:rPr>
                            <m:t>𝑝</m:t>
                          </m:r>
                        </m:sub>
                      </m:sSub>
                      <m:r>
                        <a:rPr lang="en-US" sz="1200" i="0">
                          <a:latin typeface="Cambria Math" panose="02040503050406030204" pitchFamily="18" charset="0"/>
                        </a:rPr>
                        <m:t>→</m:t>
                      </m:r>
                      <m:r>
                        <a:rPr lang="en-US" sz="1200" i="1">
                          <a:latin typeface="Cambria Math" panose="02040503050406030204" pitchFamily="18" charset="0"/>
                        </a:rPr>
                        <m:t>𝑂𝐾</m:t>
                      </m:r>
                      <m:r>
                        <a:rPr lang="en-US" sz="1200" i="0">
                          <a:latin typeface="Cambria Math" panose="02040503050406030204" pitchFamily="18" charset="0"/>
                        </a:rPr>
                        <m:t> (</m:t>
                      </m:r>
                      <m:r>
                        <a:rPr lang="en-US" sz="1200" i="1">
                          <a:latin typeface="Cambria Math" panose="02040503050406030204" pitchFamily="18" charset="0"/>
                        </a:rPr>
                        <m:t>𝑁𝑂</m:t>
                      </m:r>
                      <m:r>
                        <a:rPr lang="en-US" sz="1200" i="0">
                          <a:latin typeface="Cambria Math" panose="02040503050406030204" pitchFamily="18" charset="0"/>
                        </a:rPr>
                        <m:t>) </m:t>
                      </m:r>
                      <m:r>
                        <a:rPr lang="en-US" sz="1200" i="1">
                          <a:latin typeface="Cambria Math" panose="02040503050406030204" pitchFamily="18" charset="0"/>
                        </a:rPr>
                        <m:t>𝑟𝑒𝑞𝑢𝑖𝑒𝑟𝑒</m:t>
                      </m:r>
                      <m:r>
                        <a:rPr lang="en-US" sz="1200" i="0">
                          <a:latin typeface="Cambria Math" panose="02040503050406030204" pitchFamily="18" charset="0"/>
                        </a:rPr>
                        <m:t> </m:t>
                      </m:r>
                      <m:r>
                        <a:rPr lang="en-US" sz="1200" i="1">
                          <a:latin typeface="Cambria Math" panose="02040503050406030204" pitchFamily="18" charset="0"/>
                        </a:rPr>
                        <m:t>𝑟𝑒𝑓𝑢𝑒𝑟𝑧𝑜</m:t>
                      </m:r>
                      <m:r>
                        <a:rPr lang="en-US" sz="1200" i="0">
                          <a:latin typeface="Cambria Math" panose="02040503050406030204" pitchFamily="18" charset="0"/>
                        </a:rPr>
                        <m:t> </m:t>
                      </m:r>
                      <m:r>
                        <a:rPr lang="en-US" sz="1200" i="1">
                          <a:latin typeface="Cambria Math" panose="02040503050406030204" pitchFamily="18" charset="0"/>
                        </a:rPr>
                        <m:t>𝑎</m:t>
                      </m:r>
                      <m:r>
                        <a:rPr lang="en-US" sz="1200" i="0">
                          <a:latin typeface="Cambria Math" panose="02040503050406030204" pitchFamily="18" charset="0"/>
                        </a:rPr>
                        <m:t> </m:t>
                      </m:r>
                      <m:r>
                        <a:rPr lang="en-US" sz="1200" i="1">
                          <a:latin typeface="Cambria Math" panose="02040503050406030204" pitchFamily="18" charset="0"/>
                        </a:rPr>
                        <m:t>𝑐𝑜𝑟𝑡𝑎𝑛𝑡𝑒</m:t>
                      </m:r>
                    </m:oMath>
                  </m:oMathPara>
                </a14:m>
                <a:endParaRPr lang="en-US" sz="1200" dirty="0"/>
              </a:p>
            </p:txBody>
          </p:sp>
        </mc:Choice>
        <mc:Fallback xmlns="">
          <p:sp>
            <p:nvSpPr>
              <p:cNvPr id="38" name="Rectángulo 37">
                <a:extLst>
                  <a:ext uri="{FF2B5EF4-FFF2-40B4-BE49-F238E27FC236}">
                    <a16:creationId xmlns:a16="http://schemas.microsoft.com/office/drawing/2014/main" id="{DB86BECF-18CB-4D84-B16E-1F7CC9615B19}"/>
                  </a:ext>
                </a:extLst>
              </p:cNvPr>
              <p:cNvSpPr>
                <a:spLocks noRot="1" noChangeAspect="1" noMove="1" noResize="1" noEditPoints="1" noAdjustHandles="1" noChangeArrowheads="1" noChangeShapeType="1" noTextEdit="1"/>
              </p:cNvSpPr>
              <p:nvPr/>
            </p:nvSpPr>
            <p:spPr>
              <a:xfrm>
                <a:off x="251520" y="5495955"/>
                <a:ext cx="4572000" cy="291298"/>
              </a:xfrm>
              <a:prstGeom prst="rect">
                <a:avLst/>
              </a:prstGeom>
              <a:blipFill>
                <a:blip r:embed="rId8"/>
                <a:stretch>
                  <a:fillRect b="-6383"/>
                </a:stretch>
              </a:blipFill>
            </p:spPr>
            <p:txBody>
              <a:bodyPr/>
              <a:lstStyle/>
              <a:p>
                <a:r>
                  <a:rPr lang="es-EC">
                    <a:noFill/>
                  </a:rPr>
                  <a:t> </a:t>
                </a:r>
              </a:p>
            </p:txBody>
          </p:sp>
        </mc:Fallback>
      </mc:AlternateContent>
      <p:sp>
        <p:nvSpPr>
          <p:cNvPr id="17" name="Rectángulo 16">
            <a:extLst>
              <a:ext uri="{FF2B5EF4-FFF2-40B4-BE49-F238E27FC236}">
                <a16:creationId xmlns:a16="http://schemas.microsoft.com/office/drawing/2014/main" id="{10D7240C-4D2A-419E-9189-BEBAC524FDAE}"/>
              </a:ext>
            </a:extLst>
          </p:cNvPr>
          <p:cNvSpPr/>
          <p:nvPr/>
        </p:nvSpPr>
        <p:spPr>
          <a:xfrm>
            <a:off x="5796136" y="116632"/>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a</a:t>
            </a:r>
            <a:r>
              <a:rPr lang="en-001" b="1" dirty="0"/>
              <a:t>porticado</a:t>
            </a:r>
            <a:r>
              <a:rPr lang="es-EC" b="1" dirty="0"/>
              <a:t> con viga banda</a:t>
            </a:r>
            <a:endParaRPr lang="en-US" b="1" dirty="0"/>
          </a:p>
        </p:txBody>
      </p:sp>
      <p:pic>
        <p:nvPicPr>
          <p:cNvPr id="18" name="Imagen 17">
            <a:extLst>
              <a:ext uri="{FF2B5EF4-FFF2-40B4-BE49-F238E27FC236}">
                <a16:creationId xmlns:a16="http://schemas.microsoft.com/office/drawing/2014/main" id="{6F99E085-388F-4B0D-97BC-372A754EFEC3}"/>
              </a:ext>
            </a:extLst>
          </p:cNvPr>
          <p:cNvPicPr>
            <a:picLocks noChangeAspect="1"/>
          </p:cNvPicPr>
          <p:nvPr/>
        </p:nvPicPr>
        <p:blipFill>
          <a:blip r:embed="rId9"/>
          <a:stretch>
            <a:fillRect/>
          </a:stretch>
        </p:blipFill>
        <p:spPr>
          <a:xfrm>
            <a:off x="6716889" y="6016363"/>
            <a:ext cx="2345922" cy="656360"/>
          </a:xfrm>
          <a:prstGeom prst="rect">
            <a:avLst/>
          </a:prstGeom>
        </p:spPr>
      </p:pic>
    </p:spTree>
    <p:extLst>
      <p:ext uri="{BB962C8B-B14F-4D97-AF65-F5344CB8AC3E}">
        <p14:creationId xmlns:p14="http://schemas.microsoft.com/office/powerpoint/2010/main" val="1792969574"/>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a:t>
            </a:r>
            <a:r>
              <a:rPr lang="es-ES" b="1" u="sng"/>
              <a:t>. </a:t>
            </a:r>
            <a:r>
              <a:rPr lang="en-001" b="1" u="sng"/>
              <a:t>DISEÑO ESTRUCTURAL </a:t>
            </a:r>
            <a:endParaRPr lang="en-US" b="1" u="sng"/>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21</a:t>
            </a:r>
            <a:endParaRPr lang="en-US" b="1" u="sng"/>
          </a:p>
        </p:txBody>
      </p:sp>
      <p:sp>
        <p:nvSpPr>
          <p:cNvPr id="7" name="Rectángulo 6">
            <a:extLst>
              <a:ext uri="{FF2B5EF4-FFF2-40B4-BE49-F238E27FC236}">
                <a16:creationId xmlns:a16="http://schemas.microsoft.com/office/drawing/2014/main" id="{62D4A7CB-9AEB-4C69-8C8B-5770CF2105C9}"/>
              </a:ext>
            </a:extLst>
          </p:cNvPr>
          <p:cNvSpPr/>
          <p:nvPr/>
        </p:nvSpPr>
        <p:spPr>
          <a:xfrm>
            <a:off x="460060" y="667341"/>
            <a:ext cx="551343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s-ES" b="1" dirty="0"/>
              <a:t>2. Vigas</a:t>
            </a:r>
            <a:endParaRPr lang="en-US" b="1" dirty="0"/>
          </a:p>
        </p:txBody>
      </p:sp>
      <p:sp>
        <p:nvSpPr>
          <p:cNvPr id="17" name="CuadroTexto 16">
            <a:extLst>
              <a:ext uri="{FF2B5EF4-FFF2-40B4-BE49-F238E27FC236}">
                <a16:creationId xmlns:a16="http://schemas.microsoft.com/office/drawing/2014/main" id="{15F3C9D6-6AD3-4DDF-AF27-2665ED37FFA4}"/>
              </a:ext>
            </a:extLst>
          </p:cNvPr>
          <p:cNvSpPr txBox="1"/>
          <p:nvPr/>
        </p:nvSpPr>
        <p:spPr>
          <a:xfrm>
            <a:off x="251520" y="1069482"/>
            <a:ext cx="2441694" cy="307777"/>
          </a:xfrm>
          <a:prstGeom prst="rect">
            <a:avLst/>
          </a:prstGeom>
          <a:noFill/>
        </p:spPr>
        <p:txBody>
          <a:bodyPr wrap="none" rtlCol="0">
            <a:spAutoFit/>
          </a:bodyPr>
          <a:lstStyle/>
          <a:p>
            <a:pPr marL="285750" indent="-285750">
              <a:buFont typeface="Arial" panose="020B0604020202020204" pitchFamily="34" charset="0"/>
              <a:buChar char="•"/>
            </a:pPr>
            <a:r>
              <a:rPr lang="en-001" sz="1400" b="1"/>
              <a:t>Armadura Longitudinal</a:t>
            </a:r>
            <a:endParaRPr lang="en-US" sz="1400" b="1"/>
          </a:p>
        </p:txBody>
      </p:sp>
      <mc:AlternateContent xmlns:mc="http://schemas.openxmlformats.org/markup-compatibility/2006" xmlns:a14="http://schemas.microsoft.com/office/drawing/2010/main">
        <mc:Choice Requires="a14">
          <p:sp>
            <p:nvSpPr>
              <p:cNvPr id="19" name="Rectángulo 18">
                <a:extLst>
                  <a:ext uri="{FF2B5EF4-FFF2-40B4-BE49-F238E27FC236}">
                    <a16:creationId xmlns:a16="http://schemas.microsoft.com/office/drawing/2014/main" id="{963D93C8-5D72-4029-8D1C-9C33DE5DCC6A}"/>
                  </a:ext>
                </a:extLst>
              </p:cNvPr>
              <p:cNvSpPr/>
              <p:nvPr/>
            </p:nvSpPr>
            <p:spPr>
              <a:xfrm>
                <a:off x="527233" y="1810531"/>
                <a:ext cx="3092257" cy="10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001" sz="1400" b="1" i="0" smtClean="0">
                          <a:latin typeface="Cambria Math" panose="02040503050406030204" pitchFamily="18" charset="0"/>
                        </a:rPr>
                        <m:t>𝐀𝐬</m:t>
                      </m:r>
                      <m:r>
                        <a:rPr lang="en-001" sz="1400" b="1" i="0" smtClean="0">
                          <a:latin typeface="Cambria Math" panose="02040503050406030204" pitchFamily="18" charset="0"/>
                        </a:rPr>
                        <m:t> </m:t>
                      </m:r>
                      <m:r>
                        <a:rPr lang="en-001" sz="1400" b="1" i="0" smtClean="0">
                          <a:latin typeface="Cambria Math" panose="02040503050406030204" pitchFamily="18" charset="0"/>
                        </a:rPr>
                        <m:t>𝐦</m:t>
                      </m:r>
                      <m:r>
                        <a:rPr lang="en-001" sz="1400" b="1" i="0" smtClean="0">
                          <a:latin typeface="Cambria Math" panose="02040503050406030204" pitchFamily="18" charset="0"/>
                        </a:rPr>
                        <m:t>í</m:t>
                      </m:r>
                      <m:r>
                        <a:rPr lang="en-001" sz="1400" b="1" i="0" smtClean="0">
                          <a:latin typeface="Cambria Math" panose="02040503050406030204" pitchFamily="18" charset="0"/>
                        </a:rPr>
                        <m:t>𝐧</m:t>
                      </m:r>
                      <m:r>
                        <a:rPr lang="en-US" sz="1400" i="0">
                          <a:latin typeface="Cambria Math" panose="02040503050406030204" pitchFamily="18" charset="0"/>
                        </a:rPr>
                        <m:t>:</m:t>
                      </m:r>
                      <m:d>
                        <m:dPr>
                          <m:begChr m:val="{"/>
                          <m:endChr m:val=""/>
                          <m:ctrlPr>
                            <a:rPr lang="en-US" sz="1400" i="1">
                              <a:latin typeface="Cambria Math" panose="02040503050406030204" pitchFamily="18" charset="0"/>
                            </a:rPr>
                          </m:ctrlPr>
                        </m:dPr>
                        <m:e>
                          <m:eqArr>
                            <m:eqArrPr>
                              <m:ctrlPr>
                                <a:rPr lang="en-US" sz="1400" i="1">
                                  <a:latin typeface="Cambria Math" panose="02040503050406030204" pitchFamily="18" charset="0"/>
                                </a:rPr>
                              </m:ctrlPr>
                            </m:eqArrPr>
                            <m:e>
                              <m:r>
                                <a:rPr lang="en-US" sz="1400" i="0">
                                  <a:latin typeface="Cambria Math" panose="02040503050406030204" pitchFamily="18" charset="0"/>
                                </a:rPr>
                                <m:t>&amp;</m:t>
                              </m:r>
                              <m:sSub>
                                <m:sSubPr>
                                  <m:ctrlPr>
                                    <a:rPr lang="en-US" sz="1400" i="1">
                                      <a:latin typeface="Cambria Math" panose="02040503050406030204" pitchFamily="18" charset="0"/>
                                    </a:rPr>
                                  </m:ctrlPr>
                                </m:sSubPr>
                                <m:e>
                                  <m:r>
                                    <a:rPr lang="en-US" sz="1400" i="1">
                                      <a:latin typeface="Cambria Math" panose="02040503050406030204" pitchFamily="18" charset="0"/>
                                    </a:rPr>
                                    <m:t>𝐴𝑠</m:t>
                                  </m:r>
                                </m:e>
                                <m:sub>
                                  <m:d>
                                    <m:dPr>
                                      <m:begChr m:val=""/>
                                      <m:ctrlPr>
                                        <a:rPr lang="en-US" sz="1400" i="1">
                                          <a:latin typeface="Cambria Math" panose="02040503050406030204" pitchFamily="18" charset="0"/>
                                        </a:rPr>
                                      </m:ctrlPr>
                                    </m:dPr>
                                    <m:e>
                                      <m:r>
                                        <a:rPr lang="en-US" sz="1400" i="1">
                                          <a:latin typeface="Cambria Math" panose="02040503050406030204" pitchFamily="18" charset="0"/>
                                        </a:rPr>
                                        <m:t>𝑚𝑖𝑛</m:t>
                                      </m:r>
                                      <m:r>
                                        <a:rPr lang="en-US" sz="1400" i="0">
                                          <a:latin typeface="Cambria Math" panose="02040503050406030204" pitchFamily="18" charset="0"/>
                                        </a:rPr>
                                        <m:t>(</m:t>
                                      </m:r>
                                      <m:r>
                                        <a:rPr lang="en-US" sz="1400" i="1">
                                          <a:latin typeface="Cambria Math" panose="02040503050406030204" pitchFamily="18" charset="0"/>
                                        </a:rPr>
                                        <m:t>𝑎</m:t>
                                      </m:r>
                                    </m:e>
                                  </m:d>
                                </m:sub>
                              </m:sSub>
                              <m:r>
                                <a:rPr lang="en-US" sz="1400" i="0">
                                  <a:latin typeface="Cambria Math" panose="02040503050406030204" pitchFamily="18" charset="0"/>
                                </a:rPr>
                                <m:t>=</m:t>
                              </m:r>
                              <m:f>
                                <m:fPr>
                                  <m:ctrlPr>
                                    <a:rPr lang="en-US" sz="1400" i="1">
                                      <a:latin typeface="Cambria Math" panose="02040503050406030204" pitchFamily="18" charset="0"/>
                                    </a:rPr>
                                  </m:ctrlPr>
                                </m:fPr>
                                <m:num>
                                  <m:r>
                                    <a:rPr lang="en-US" sz="1400" i="0">
                                      <a:latin typeface="Cambria Math" panose="02040503050406030204" pitchFamily="18" charset="0"/>
                                    </a:rPr>
                                    <m:t>0,80</m:t>
                                  </m:r>
                                  <m:rad>
                                    <m:radPr>
                                      <m:degHide m:val="on"/>
                                      <m:ctrlPr>
                                        <a:rPr lang="en-US" sz="1400" i="1">
                                          <a:latin typeface="Cambria Math" panose="02040503050406030204" pitchFamily="18" charset="0"/>
                                        </a:rPr>
                                      </m:ctrlPr>
                                    </m:radPr>
                                    <m:deg/>
                                    <m:e>
                                      <m:r>
                                        <a:rPr lang="en-US" sz="1400" i="1">
                                          <a:latin typeface="Cambria Math" panose="02040503050406030204" pitchFamily="18" charset="0"/>
                                        </a:rPr>
                                        <m:t>𝑓𝑐</m:t>
                                      </m:r>
                                    </m:e>
                                  </m:rad>
                                </m:num>
                                <m:den>
                                  <m:r>
                                    <a:rPr lang="en-US" sz="1400" i="0">
                                      <a:latin typeface="Cambria Math" panose="02040503050406030204" pitchFamily="18" charset="0"/>
                                    </a:rPr>
                                    <m:t>4200</m:t>
                                  </m:r>
                                </m:den>
                              </m:f>
                              <m:r>
                                <a:rPr lang="en-US" sz="1400" i="0">
                                  <a:latin typeface="Cambria Math" panose="02040503050406030204" pitchFamily="18" charset="0"/>
                                </a:rPr>
                                <m:t>∗</m:t>
                              </m:r>
                              <m:r>
                                <a:rPr lang="en-US" sz="1400" i="1">
                                  <a:latin typeface="Cambria Math" panose="02040503050406030204" pitchFamily="18" charset="0"/>
                                </a:rPr>
                                <m:t>𝑏</m:t>
                              </m:r>
                              <m:r>
                                <a:rPr lang="en-US" sz="1400" i="0">
                                  <a:latin typeface="Cambria Math" panose="02040503050406030204" pitchFamily="18" charset="0"/>
                                </a:rPr>
                                <m:t>∗</m:t>
                              </m:r>
                              <m:r>
                                <a:rPr lang="en-US" sz="1400" i="1">
                                  <a:latin typeface="Cambria Math" panose="02040503050406030204" pitchFamily="18" charset="0"/>
                                </a:rPr>
                                <m:t>𝑑</m:t>
                              </m:r>
                            </m:e>
                            <m:e>
                              <m:r>
                                <a:rPr lang="en-US" sz="1400" i="0">
                                  <a:latin typeface="Cambria Math" panose="02040503050406030204" pitchFamily="18" charset="0"/>
                                </a:rPr>
                                <m:t>&amp;</m:t>
                              </m:r>
                              <m:r>
                                <a:rPr lang="en-US" sz="1400" i="1">
                                  <a:latin typeface="Cambria Math" panose="02040503050406030204" pitchFamily="18" charset="0"/>
                                </a:rPr>
                                <m:t>𝐴</m:t>
                              </m:r>
                              <m:sSub>
                                <m:sSubPr>
                                  <m:ctrlPr>
                                    <a:rPr lang="en-US" sz="1400" i="1">
                                      <a:latin typeface="Cambria Math" panose="02040503050406030204" pitchFamily="18" charset="0"/>
                                    </a:rPr>
                                  </m:ctrlPr>
                                </m:sSubPr>
                                <m:e>
                                  <m:r>
                                    <a:rPr lang="en-US" sz="1400" i="1">
                                      <a:latin typeface="Cambria Math" panose="02040503050406030204" pitchFamily="18" charset="0"/>
                                    </a:rPr>
                                    <m:t>𝑠</m:t>
                                  </m:r>
                                </m:e>
                                <m:sub>
                                  <m:func>
                                    <m:funcPr>
                                      <m:ctrlPr>
                                        <a:rPr lang="en-US" sz="1400" i="1">
                                          <a:latin typeface="Cambria Math" panose="02040503050406030204" pitchFamily="18" charset="0"/>
                                        </a:rPr>
                                      </m:ctrlPr>
                                    </m:funcPr>
                                    <m:fName>
                                      <m:r>
                                        <m:rPr>
                                          <m:sty m:val="p"/>
                                        </m:rPr>
                                        <a:rPr lang="en-US" sz="1400" i="0">
                                          <a:latin typeface="Cambria Math" panose="02040503050406030204" pitchFamily="18" charset="0"/>
                                        </a:rPr>
                                        <m:t>min</m:t>
                                      </m:r>
                                    </m:fName>
                                    <m:e>
                                      <m:d>
                                        <m:dPr>
                                          <m:ctrlPr>
                                            <a:rPr lang="en-US" sz="1400" i="1">
                                              <a:latin typeface="Cambria Math" panose="02040503050406030204" pitchFamily="18" charset="0"/>
                                            </a:rPr>
                                          </m:ctrlPr>
                                        </m:dPr>
                                        <m:e>
                                          <m:r>
                                            <a:rPr lang="en-US" sz="1400" i="1">
                                              <a:latin typeface="Cambria Math" panose="02040503050406030204" pitchFamily="18" charset="0"/>
                                            </a:rPr>
                                            <m:t>𝑏</m:t>
                                          </m:r>
                                        </m:e>
                                      </m:d>
                                    </m:e>
                                  </m:func>
                                </m:sub>
                              </m:sSub>
                              <m:r>
                                <a:rPr lang="en-US" sz="1400" i="0">
                                  <a:latin typeface="Cambria Math" panose="02040503050406030204" pitchFamily="18" charset="0"/>
                                </a:rPr>
                                <m:t>=</m:t>
                              </m:r>
                              <m:f>
                                <m:fPr>
                                  <m:ctrlPr>
                                    <a:rPr lang="en-US" sz="1400" i="1">
                                      <a:latin typeface="Cambria Math" panose="02040503050406030204" pitchFamily="18" charset="0"/>
                                    </a:rPr>
                                  </m:ctrlPr>
                                </m:fPr>
                                <m:num>
                                  <m:r>
                                    <a:rPr lang="en-US" sz="1400" i="0">
                                      <a:latin typeface="Cambria Math" panose="02040503050406030204" pitchFamily="18" charset="0"/>
                                    </a:rPr>
                                    <m:t>14</m:t>
                                  </m:r>
                                </m:num>
                                <m:den>
                                  <m:r>
                                    <a:rPr lang="en-US" sz="1400" i="1">
                                      <a:latin typeface="Cambria Math" panose="02040503050406030204" pitchFamily="18" charset="0"/>
                                    </a:rPr>
                                    <m:t>𝑓𝑦</m:t>
                                  </m:r>
                                </m:den>
                              </m:f>
                              <m:r>
                                <a:rPr lang="en-US" sz="1400" i="0">
                                  <a:latin typeface="Cambria Math" panose="02040503050406030204" pitchFamily="18" charset="0"/>
                                </a:rPr>
                                <m:t>∗</m:t>
                              </m:r>
                              <m:r>
                                <a:rPr lang="en-US" sz="1400" i="1">
                                  <a:latin typeface="Cambria Math" panose="02040503050406030204" pitchFamily="18" charset="0"/>
                                </a:rPr>
                                <m:t>𝑏</m:t>
                              </m:r>
                              <m:r>
                                <a:rPr lang="en-US" sz="1400" i="0">
                                  <a:latin typeface="Cambria Math" panose="02040503050406030204" pitchFamily="18" charset="0"/>
                                </a:rPr>
                                <m:t>∗</m:t>
                              </m:r>
                              <m:r>
                                <a:rPr lang="en-US" sz="1400" i="1">
                                  <a:latin typeface="Cambria Math" panose="02040503050406030204" pitchFamily="18" charset="0"/>
                                </a:rPr>
                                <m:t>𝑑</m:t>
                              </m:r>
                            </m:e>
                          </m:eqArr>
                        </m:e>
                      </m:d>
                    </m:oMath>
                  </m:oMathPara>
                </a14:m>
                <a:endParaRPr lang="en-US" dirty="0"/>
              </a:p>
            </p:txBody>
          </p:sp>
        </mc:Choice>
        <mc:Fallback xmlns="">
          <p:sp>
            <p:nvSpPr>
              <p:cNvPr id="19" name="Rectángulo 18">
                <a:extLst>
                  <a:ext uri="{FF2B5EF4-FFF2-40B4-BE49-F238E27FC236}">
                    <a16:creationId xmlns:a16="http://schemas.microsoft.com/office/drawing/2014/main" id="{963D93C8-5D72-4029-8D1C-9C33DE5DCC6A}"/>
                  </a:ext>
                </a:extLst>
              </p:cNvPr>
              <p:cNvSpPr>
                <a:spLocks noRot="1" noChangeAspect="1" noMove="1" noResize="1" noEditPoints="1" noAdjustHandles="1" noChangeArrowheads="1" noChangeShapeType="1" noTextEdit="1"/>
              </p:cNvSpPr>
              <p:nvPr/>
            </p:nvSpPr>
            <p:spPr>
              <a:xfrm>
                <a:off x="527233" y="1810531"/>
                <a:ext cx="3092257" cy="1072538"/>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Rectángulo 19">
                <a:extLst>
                  <a:ext uri="{FF2B5EF4-FFF2-40B4-BE49-F238E27FC236}">
                    <a16:creationId xmlns:a16="http://schemas.microsoft.com/office/drawing/2014/main" id="{E315AA3E-8518-4843-9991-919C4B6DD68A}"/>
                  </a:ext>
                </a:extLst>
              </p:cNvPr>
              <p:cNvSpPr/>
              <p:nvPr/>
            </p:nvSpPr>
            <p:spPr>
              <a:xfrm>
                <a:off x="560442" y="1501530"/>
                <a:ext cx="193931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001" sz="1400" b="1" i="1" smtClean="0">
                          <a:latin typeface="Cambria Math" panose="02040503050406030204" pitchFamily="18" charset="0"/>
                        </a:rPr>
                        <m:t>𝑨𝒔</m:t>
                      </m:r>
                      <m:r>
                        <a:rPr lang="en-001" sz="1400" b="1" i="1" smtClean="0">
                          <a:latin typeface="Cambria Math" panose="02040503050406030204" pitchFamily="18" charset="0"/>
                        </a:rPr>
                        <m:t> </m:t>
                      </m:r>
                      <m:r>
                        <a:rPr lang="en-001" sz="1400" b="1" i="1" smtClean="0">
                          <a:latin typeface="Cambria Math" panose="02040503050406030204" pitchFamily="18" charset="0"/>
                        </a:rPr>
                        <m:t>𝒎</m:t>
                      </m:r>
                      <m:r>
                        <a:rPr lang="en-001" sz="1400" b="1" i="1" smtClean="0">
                          <a:latin typeface="Cambria Math" panose="02040503050406030204" pitchFamily="18" charset="0"/>
                        </a:rPr>
                        <m:t>á</m:t>
                      </m:r>
                      <m:r>
                        <a:rPr lang="en-001" sz="1400" b="1" i="1" smtClean="0">
                          <a:latin typeface="Cambria Math" panose="02040503050406030204" pitchFamily="18" charset="0"/>
                        </a:rPr>
                        <m:t>𝒙</m:t>
                      </m:r>
                      <m:r>
                        <a:rPr lang="en-001" sz="1400" b="0" i="1" smtClean="0">
                          <a:latin typeface="Cambria Math" panose="02040503050406030204" pitchFamily="18" charset="0"/>
                        </a:rPr>
                        <m:t>=0,5∗</m:t>
                      </m:r>
                      <m:sSub>
                        <m:sSubPr>
                          <m:ctrlPr>
                            <a:rPr lang="en-001" sz="1400" b="0" i="1" smtClean="0">
                              <a:latin typeface="Cambria Math" panose="02040503050406030204" pitchFamily="18" charset="0"/>
                              <a:ea typeface="Cambria Math" panose="02040503050406030204" pitchFamily="18" charset="0"/>
                            </a:rPr>
                          </m:ctrlPr>
                        </m:sSubPr>
                        <m:e>
                          <m:r>
                            <a:rPr lang="en-001" sz="1400" b="0" i="1" smtClean="0">
                              <a:latin typeface="Cambria Math" panose="02040503050406030204" pitchFamily="18" charset="0"/>
                              <a:ea typeface="Cambria Math" panose="02040503050406030204" pitchFamily="18" charset="0"/>
                            </a:rPr>
                            <m:t>𝜌</m:t>
                          </m:r>
                        </m:e>
                        <m:sub>
                          <m:r>
                            <a:rPr lang="en-001" sz="1400" b="0" i="1" smtClean="0">
                              <a:latin typeface="Cambria Math" panose="02040503050406030204" pitchFamily="18" charset="0"/>
                              <a:ea typeface="Cambria Math" panose="02040503050406030204" pitchFamily="18" charset="0"/>
                            </a:rPr>
                            <m:t>𝑏</m:t>
                          </m:r>
                        </m:sub>
                      </m:sSub>
                      <m:r>
                        <a:rPr lang="en-001" sz="1400" b="0" i="1" smtClean="0">
                          <a:latin typeface="Cambria Math" panose="02040503050406030204" pitchFamily="18" charset="0"/>
                          <a:ea typeface="Cambria Math" panose="02040503050406030204" pitchFamily="18" charset="0"/>
                        </a:rPr>
                        <m:t>∗</m:t>
                      </m:r>
                      <m:r>
                        <a:rPr lang="en-001" sz="1400" b="0" i="1" smtClean="0">
                          <a:latin typeface="Cambria Math" panose="02040503050406030204" pitchFamily="18" charset="0"/>
                          <a:ea typeface="Cambria Math" panose="02040503050406030204" pitchFamily="18" charset="0"/>
                        </a:rPr>
                        <m:t>𝑑</m:t>
                      </m:r>
                    </m:oMath>
                  </m:oMathPara>
                </a14:m>
                <a:endParaRPr lang="en-US" sz="1400" b="1" dirty="0"/>
              </a:p>
            </p:txBody>
          </p:sp>
        </mc:Choice>
        <mc:Fallback xmlns="">
          <p:sp>
            <p:nvSpPr>
              <p:cNvPr id="20" name="Rectángulo 19">
                <a:extLst>
                  <a:ext uri="{FF2B5EF4-FFF2-40B4-BE49-F238E27FC236}">
                    <a16:creationId xmlns:a16="http://schemas.microsoft.com/office/drawing/2014/main" id="{E315AA3E-8518-4843-9991-919C4B6DD68A}"/>
                  </a:ext>
                </a:extLst>
              </p:cNvPr>
              <p:cNvSpPr>
                <a:spLocks noRot="1" noChangeAspect="1" noMove="1" noResize="1" noEditPoints="1" noAdjustHandles="1" noChangeArrowheads="1" noChangeShapeType="1" noTextEdit="1"/>
              </p:cNvSpPr>
              <p:nvPr/>
            </p:nvSpPr>
            <p:spPr>
              <a:xfrm>
                <a:off x="560442" y="1501530"/>
                <a:ext cx="1939313" cy="307777"/>
              </a:xfrm>
              <a:prstGeom prst="rect">
                <a:avLst/>
              </a:prstGeom>
              <a:blipFill>
                <a:blip r:embed="rId4"/>
                <a:stretch>
                  <a:fillRect b="-196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1" name="Rectángulo 20">
                <a:extLst>
                  <a:ext uri="{FF2B5EF4-FFF2-40B4-BE49-F238E27FC236}">
                    <a16:creationId xmlns:a16="http://schemas.microsoft.com/office/drawing/2014/main" id="{622A0DC6-D4E6-4A3A-9DD7-05B16889A191}"/>
                  </a:ext>
                </a:extLst>
              </p:cNvPr>
              <p:cNvSpPr/>
              <p:nvPr/>
            </p:nvSpPr>
            <p:spPr>
              <a:xfrm>
                <a:off x="587621" y="2830993"/>
                <a:ext cx="3384376" cy="1446550"/>
              </a:xfrm>
              <a:prstGeom prst="rect">
                <a:avLst/>
              </a:prstGeom>
            </p:spPr>
            <p:txBody>
              <a:bodyPr wrap="square">
                <a:spAutoFit/>
              </a:bodyPr>
              <a:lstStyle/>
              <a:p>
                <a:pPr algn="just"/>
                <a:endParaRPr lang="en-001" sz="1400" dirty="0"/>
              </a:p>
              <a:p>
                <a:pPr marL="285750" indent="-285750" algn="just">
                  <a:buFont typeface="Arial" panose="020B0604020202020204" pitchFamily="34" charset="0"/>
                  <a:buChar char="•"/>
                </a:pPr>
                <a:r>
                  <a:rPr lang="en-001" sz="1400" dirty="0"/>
                  <a:t>Vigas de entrepiso: </a:t>
                </a:r>
                <a14:m>
                  <m:oMath xmlns:m="http://schemas.openxmlformats.org/officeDocument/2006/math">
                    <m:r>
                      <a:rPr lang="en-001" sz="1400" i="1" dirty="0">
                        <a:latin typeface="Cambria Math" panose="02040503050406030204" pitchFamily="18" charset="0"/>
                      </a:rPr>
                      <m:t>4</m:t>
                    </m:r>
                    <m:r>
                      <a:rPr lang="es-EC" sz="1400" i="1" smtClean="0">
                        <a:latin typeface="Cambria Math" panose="02040503050406030204" pitchFamily="18" charset="0"/>
                      </a:rPr>
                      <m:t>∅</m:t>
                    </m:r>
                    <m:r>
                      <a:rPr lang="en-001" sz="1400" b="0" i="1" smtClean="0">
                        <a:latin typeface="Cambria Math" panose="02040503050406030204" pitchFamily="18" charset="0"/>
                      </a:rPr>
                      <m:t>14 </m:t>
                    </m:r>
                    <m:r>
                      <a:rPr lang="es-EC" sz="1400" i="1" smtClean="0">
                        <a:latin typeface="Cambria Math" panose="02040503050406030204" pitchFamily="18" charset="0"/>
                      </a:rPr>
                      <m:t>𝑚𝑚</m:t>
                    </m:r>
                  </m:oMath>
                </a14:m>
                <a:endParaRPr lang="en-001" sz="1400" dirty="0"/>
              </a:p>
              <a:p>
                <a:pPr marL="285750" indent="-285750" algn="just">
                  <a:buFont typeface="Arial" panose="020B0604020202020204" pitchFamily="34" charset="0"/>
                  <a:buChar char="•"/>
                </a:pPr>
                <a:r>
                  <a:rPr lang="en-001" sz="1400" dirty="0"/>
                  <a:t>Vigas de cubierta: </a:t>
                </a:r>
                <a14:m>
                  <m:oMath xmlns:m="http://schemas.openxmlformats.org/officeDocument/2006/math">
                    <m:r>
                      <a:rPr lang="en-001" sz="1400" i="1" dirty="0" smtClean="0">
                        <a:latin typeface="Cambria Math" panose="02040503050406030204" pitchFamily="18" charset="0"/>
                      </a:rPr>
                      <m:t>4</m:t>
                    </m:r>
                    <m:r>
                      <a:rPr lang="es-EC" sz="1400" i="1" smtClean="0">
                        <a:latin typeface="Cambria Math" panose="02040503050406030204" pitchFamily="18" charset="0"/>
                      </a:rPr>
                      <m:t>∅</m:t>
                    </m:r>
                    <m:r>
                      <a:rPr lang="en-001" sz="1400" b="0" i="1" smtClean="0">
                        <a:latin typeface="Cambria Math" panose="02040503050406030204" pitchFamily="18" charset="0"/>
                      </a:rPr>
                      <m:t>1</m:t>
                    </m:r>
                    <m:r>
                      <a:rPr lang="es-ES" sz="1400" b="0" i="1" smtClean="0">
                        <a:latin typeface="Cambria Math" panose="02040503050406030204" pitchFamily="18" charset="0"/>
                      </a:rPr>
                      <m:t>4</m:t>
                    </m:r>
                    <m:r>
                      <a:rPr lang="en-001" sz="1400" b="0" i="1" smtClean="0">
                        <a:latin typeface="Cambria Math" panose="02040503050406030204" pitchFamily="18" charset="0"/>
                      </a:rPr>
                      <m:t> </m:t>
                    </m:r>
                    <m:r>
                      <a:rPr lang="es-EC" sz="1400" i="1" smtClean="0">
                        <a:latin typeface="Cambria Math" panose="02040503050406030204" pitchFamily="18" charset="0"/>
                      </a:rPr>
                      <m:t>𝑚𝑚</m:t>
                    </m:r>
                  </m:oMath>
                </a14:m>
                <a:endParaRPr lang="en-001" sz="1400" dirty="0"/>
              </a:p>
              <a:p>
                <a:pPr algn="just"/>
                <a:endParaRPr lang="en-001" sz="1400" dirty="0"/>
              </a:p>
              <a:p>
                <a:pPr algn="just"/>
                <a:r>
                  <a:rPr lang="en-001" sz="1600" dirty="0"/>
                  <a:t>Se colocó  armaduras de refuerzo en las zonas requeridas</a:t>
                </a:r>
                <a:endParaRPr lang="en-US" sz="1600" dirty="0">
                  <a:latin typeface="+mn-lt"/>
                </a:endParaRPr>
              </a:p>
            </p:txBody>
          </p:sp>
        </mc:Choice>
        <mc:Fallback xmlns="">
          <p:sp>
            <p:nvSpPr>
              <p:cNvPr id="21" name="Rectángulo 20">
                <a:extLst>
                  <a:ext uri="{FF2B5EF4-FFF2-40B4-BE49-F238E27FC236}">
                    <a16:creationId xmlns:a16="http://schemas.microsoft.com/office/drawing/2014/main" id="{622A0DC6-D4E6-4A3A-9DD7-05B16889A191}"/>
                  </a:ext>
                </a:extLst>
              </p:cNvPr>
              <p:cNvSpPr>
                <a:spLocks noRot="1" noChangeAspect="1" noMove="1" noResize="1" noEditPoints="1" noAdjustHandles="1" noChangeArrowheads="1" noChangeShapeType="1" noTextEdit="1"/>
              </p:cNvSpPr>
              <p:nvPr/>
            </p:nvSpPr>
            <p:spPr>
              <a:xfrm>
                <a:off x="587621" y="2830993"/>
                <a:ext cx="3384376" cy="1446550"/>
              </a:xfrm>
              <a:prstGeom prst="rect">
                <a:avLst/>
              </a:prstGeom>
              <a:blipFill>
                <a:blip r:embed="rId5"/>
                <a:stretch>
                  <a:fillRect l="-899" r="-899" b="-4202"/>
                </a:stretch>
              </a:blipFill>
            </p:spPr>
            <p:txBody>
              <a:bodyPr/>
              <a:lstStyle/>
              <a:p>
                <a:r>
                  <a:rPr lang="es-EC">
                    <a:noFill/>
                  </a:rPr>
                  <a:t> </a:t>
                </a:r>
              </a:p>
            </p:txBody>
          </p:sp>
        </mc:Fallback>
      </mc:AlternateContent>
      <p:sp>
        <p:nvSpPr>
          <p:cNvPr id="22" name="CuadroTexto 21">
            <a:extLst>
              <a:ext uri="{FF2B5EF4-FFF2-40B4-BE49-F238E27FC236}">
                <a16:creationId xmlns:a16="http://schemas.microsoft.com/office/drawing/2014/main" id="{1F37069B-BFB6-47F3-83AA-98485C48B581}"/>
              </a:ext>
            </a:extLst>
          </p:cNvPr>
          <p:cNvSpPr txBox="1"/>
          <p:nvPr/>
        </p:nvSpPr>
        <p:spPr>
          <a:xfrm>
            <a:off x="4788024" y="1112310"/>
            <a:ext cx="3291029" cy="307777"/>
          </a:xfrm>
          <a:prstGeom prst="rect">
            <a:avLst/>
          </a:prstGeom>
          <a:noFill/>
        </p:spPr>
        <p:txBody>
          <a:bodyPr wrap="none" rtlCol="0">
            <a:spAutoFit/>
          </a:bodyPr>
          <a:lstStyle/>
          <a:p>
            <a:pPr marL="285750" indent="-285750">
              <a:buFont typeface="Arial" panose="020B0604020202020204" pitchFamily="34" charset="0"/>
              <a:buChar char="•"/>
            </a:pPr>
            <a:r>
              <a:rPr lang="en-001" sz="1400" b="1"/>
              <a:t>Armadura Transversal o Estribos</a:t>
            </a:r>
            <a:endParaRPr lang="en-US" sz="1400" b="1"/>
          </a:p>
        </p:txBody>
      </p:sp>
      <mc:AlternateContent xmlns:mc="http://schemas.openxmlformats.org/markup-compatibility/2006" xmlns:a14="http://schemas.microsoft.com/office/drawing/2010/main">
        <mc:Choice Requires="a14">
          <p:sp>
            <p:nvSpPr>
              <p:cNvPr id="23" name="Rectángulo 22">
                <a:extLst>
                  <a:ext uri="{FF2B5EF4-FFF2-40B4-BE49-F238E27FC236}">
                    <a16:creationId xmlns:a16="http://schemas.microsoft.com/office/drawing/2014/main" id="{4EA8C507-D4A2-44BA-AD74-DE9236E74366}"/>
                  </a:ext>
                </a:extLst>
              </p:cNvPr>
              <p:cNvSpPr/>
              <p:nvPr/>
            </p:nvSpPr>
            <p:spPr>
              <a:xfrm>
                <a:off x="6532360" y="1452032"/>
                <a:ext cx="1474868" cy="9390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𝑠</m:t>
                      </m:r>
                      <m:r>
                        <a:rPr lang="en-US" sz="1400" i="0">
                          <a:latin typeface="Cambria Math" panose="02040503050406030204" pitchFamily="18" charset="0"/>
                        </a:rPr>
                        <m:t>&lt;</m:t>
                      </m:r>
                      <m:d>
                        <m:dPr>
                          <m:begChr m:val="{"/>
                          <m:endChr m:val=""/>
                          <m:ctrlPr>
                            <a:rPr lang="en-US" sz="1400" i="1">
                              <a:latin typeface="Cambria Math" panose="02040503050406030204" pitchFamily="18" charset="0"/>
                            </a:rPr>
                          </m:ctrlPr>
                        </m:dPr>
                        <m:e>
                          <m:eqArr>
                            <m:eqArrPr>
                              <m:ctrlPr>
                                <a:rPr lang="en-US" sz="1400" i="1">
                                  <a:latin typeface="Cambria Math" panose="02040503050406030204" pitchFamily="18" charset="0"/>
                                </a:rPr>
                              </m:ctrlPr>
                            </m:eqArrPr>
                            <m:e>
                              <m:r>
                                <a:rPr lang="en-US" sz="1400" i="0">
                                  <a:latin typeface="Cambria Math" panose="02040503050406030204" pitchFamily="18" charset="0"/>
                                </a:rPr>
                                <m:t>&amp;</m:t>
                              </m:r>
                              <m:f>
                                <m:fPr>
                                  <m:ctrlPr>
                                    <a:rPr lang="en-US" sz="1400" i="1">
                                      <a:latin typeface="Cambria Math" panose="02040503050406030204" pitchFamily="18" charset="0"/>
                                    </a:rPr>
                                  </m:ctrlPr>
                                </m:fPr>
                                <m:num>
                                  <m:r>
                                    <a:rPr lang="en-US" sz="1400" i="1">
                                      <a:latin typeface="Cambria Math" panose="02040503050406030204" pitchFamily="18" charset="0"/>
                                    </a:rPr>
                                    <m:t>𝑑</m:t>
                                  </m:r>
                                </m:num>
                                <m:den>
                                  <m:r>
                                    <a:rPr lang="en-US" sz="1400" i="0">
                                      <a:latin typeface="Cambria Math" panose="02040503050406030204" pitchFamily="18" charset="0"/>
                                    </a:rPr>
                                    <m:t>4</m:t>
                                  </m:r>
                                </m:den>
                              </m:f>
                              <m:r>
                                <a:rPr lang="en-US" sz="1400" i="0">
                                  <a:latin typeface="Cambria Math" panose="02040503050406030204" pitchFamily="18" charset="0"/>
                                </a:rPr>
                                <m:t>=8</m:t>
                              </m:r>
                              <m:r>
                                <a:rPr lang="en-US" sz="1400" i="1">
                                  <a:latin typeface="Cambria Math" panose="02040503050406030204" pitchFamily="18" charset="0"/>
                                </a:rPr>
                                <m:t>𝑐𝑚</m:t>
                              </m:r>
                            </m:e>
                            <m:e>
                              <m:r>
                                <a:rPr lang="en-US" sz="1400" i="0">
                                  <a:latin typeface="Cambria Math" panose="02040503050406030204" pitchFamily="18" charset="0"/>
                                </a:rPr>
                                <m:t>&amp;6</m:t>
                              </m:r>
                              <m:r>
                                <a:rPr lang="en-US" sz="1400" i="1">
                                  <a:latin typeface="Cambria Math" panose="02040503050406030204" pitchFamily="18" charset="0"/>
                                </a:rPr>
                                <m:t>𝑑𝑏</m:t>
                              </m:r>
                            </m:e>
                            <m:e>
                              <m:r>
                                <a:rPr lang="en-001" sz="1400" b="0" i="1" smtClean="0">
                                  <a:latin typeface="Cambria Math" panose="02040503050406030204" pitchFamily="18" charset="0"/>
                                </a:rPr>
                                <m:t>20</m:t>
                              </m:r>
                              <m:r>
                                <a:rPr lang="en-001" sz="1400" b="0" i="1" smtClean="0">
                                  <a:latin typeface="Cambria Math" panose="02040503050406030204" pitchFamily="18" charset="0"/>
                                </a:rPr>
                                <m:t>𝑐𝑚</m:t>
                              </m:r>
                            </m:e>
                          </m:eqArr>
                        </m:e>
                      </m:d>
                    </m:oMath>
                  </m:oMathPara>
                </a14:m>
                <a:endParaRPr lang="en-US" sz="1400" dirty="0"/>
              </a:p>
            </p:txBody>
          </p:sp>
        </mc:Choice>
        <mc:Fallback xmlns="">
          <p:sp>
            <p:nvSpPr>
              <p:cNvPr id="23" name="Rectángulo 22">
                <a:extLst>
                  <a:ext uri="{FF2B5EF4-FFF2-40B4-BE49-F238E27FC236}">
                    <a16:creationId xmlns:a16="http://schemas.microsoft.com/office/drawing/2014/main" id="{4EA8C507-D4A2-44BA-AD74-DE9236E74366}"/>
                  </a:ext>
                </a:extLst>
              </p:cNvPr>
              <p:cNvSpPr>
                <a:spLocks noRot="1" noChangeAspect="1" noMove="1" noResize="1" noEditPoints="1" noAdjustHandles="1" noChangeArrowheads="1" noChangeShapeType="1" noTextEdit="1"/>
              </p:cNvSpPr>
              <p:nvPr/>
            </p:nvSpPr>
            <p:spPr>
              <a:xfrm>
                <a:off x="6532360" y="1452032"/>
                <a:ext cx="1474868" cy="939040"/>
              </a:xfrm>
              <a:prstGeom prst="rect">
                <a:avLst/>
              </a:prstGeom>
              <a:blipFill>
                <a:blip r:embed="rId6"/>
                <a:stretch>
                  <a:fillRect b="-779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5" name="Rectángulo 24">
                <a:extLst>
                  <a:ext uri="{FF2B5EF4-FFF2-40B4-BE49-F238E27FC236}">
                    <a16:creationId xmlns:a16="http://schemas.microsoft.com/office/drawing/2014/main" id="{3B6A443C-A524-4C19-B817-7C2F0FBBE7EB}"/>
                  </a:ext>
                </a:extLst>
              </p:cNvPr>
              <p:cNvSpPr/>
              <p:nvPr/>
            </p:nvSpPr>
            <p:spPr>
              <a:xfrm>
                <a:off x="4788024" y="1512787"/>
                <a:ext cx="1343701" cy="5319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𝑣𝑢</m:t>
                      </m:r>
                      <m:r>
                        <a:rPr lang="en-US" sz="1400" i="0">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𝑉𝑢</m:t>
                          </m:r>
                        </m:num>
                        <m:den>
                          <m:r>
                            <a:rPr lang="en-US" sz="1400" i="1">
                              <a:latin typeface="Cambria Math" panose="02040503050406030204" pitchFamily="18" charset="0"/>
                            </a:rPr>
                            <m:t>𝜙</m:t>
                          </m:r>
                          <m:r>
                            <a:rPr lang="en-US" sz="1400" i="0">
                              <a:latin typeface="Cambria Math" panose="02040503050406030204" pitchFamily="18" charset="0"/>
                            </a:rPr>
                            <m:t>∗</m:t>
                          </m:r>
                          <m:r>
                            <a:rPr lang="en-US" sz="1400" i="1">
                              <a:latin typeface="Cambria Math" panose="02040503050406030204" pitchFamily="18" charset="0"/>
                            </a:rPr>
                            <m:t>𝑏</m:t>
                          </m:r>
                          <m:r>
                            <a:rPr lang="en-US" sz="1400" i="0">
                              <a:latin typeface="Cambria Math" panose="02040503050406030204" pitchFamily="18" charset="0"/>
                            </a:rPr>
                            <m:t>∗</m:t>
                          </m:r>
                          <m:r>
                            <a:rPr lang="en-US" sz="1400" i="1">
                              <a:latin typeface="Cambria Math" panose="02040503050406030204" pitchFamily="18" charset="0"/>
                            </a:rPr>
                            <m:t>𝑑</m:t>
                          </m:r>
                        </m:den>
                      </m:f>
                    </m:oMath>
                  </m:oMathPara>
                </a14:m>
                <a:endParaRPr lang="en-US" sz="1400"/>
              </a:p>
            </p:txBody>
          </p:sp>
        </mc:Choice>
        <mc:Fallback xmlns="">
          <p:sp>
            <p:nvSpPr>
              <p:cNvPr id="25" name="Rectángulo 24">
                <a:extLst>
                  <a:ext uri="{FF2B5EF4-FFF2-40B4-BE49-F238E27FC236}">
                    <a16:creationId xmlns:a16="http://schemas.microsoft.com/office/drawing/2014/main" id="{3B6A443C-A524-4C19-B817-7C2F0FBBE7EB}"/>
                  </a:ext>
                </a:extLst>
              </p:cNvPr>
              <p:cNvSpPr>
                <a:spLocks noRot="1" noChangeAspect="1" noMove="1" noResize="1" noEditPoints="1" noAdjustHandles="1" noChangeArrowheads="1" noChangeShapeType="1" noTextEdit="1"/>
              </p:cNvSpPr>
              <p:nvPr/>
            </p:nvSpPr>
            <p:spPr>
              <a:xfrm>
                <a:off x="4788024" y="1512787"/>
                <a:ext cx="1343701" cy="531940"/>
              </a:xfrm>
              <a:prstGeom prst="rect">
                <a:avLst/>
              </a:prstGeom>
              <a:blipFill>
                <a:blip r:embed="rId7"/>
                <a:stretch>
                  <a:fillRect b="-574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6" name="Rectángulo 25">
                <a:extLst>
                  <a:ext uri="{FF2B5EF4-FFF2-40B4-BE49-F238E27FC236}">
                    <a16:creationId xmlns:a16="http://schemas.microsoft.com/office/drawing/2014/main" id="{76C2B675-BB35-4F09-BB7E-26242F192B54}"/>
                  </a:ext>
                </a:extLst>
              </p:cNvPr>
              <p:cNvSpPr/>
              <p:nvPr/>
            </p:nvSpPr>
            <p:spPr>
              <a:xfrm>
                <a:off x="4725336" y="2227841"/>
                <a:ext cx="2138855" cy="9995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𝑣𝑢</m:t>
                      </m:r>
                      <m:r>
                        <a:rPr lang="en-001" sz="1400" b="0" i="0" smtClean="0">
                          <a:latin typeface="Cambria Math" panose="02040503050406030204" pitchFamily="18" charset="0"/>
                        </a:rPr>
                        <m:t>&lt;</m:t>
                      </m:r>
                      <m:r>
                        <a:rPr lang="es-EC" sz="1400" i="1">
                          <a:latin typeface="Cambria Math" panose="02040503050406030204" pitchFamily="18" charset="0"/>
                        </a:rPr>
                        <m:t>𝑣𝑝</m:t>
                      </m:r>
                      <m:r>
                        <a:rPr lang="es-EC" sz="1400" i="1">
                          <a:latin typeface="Cambria Math" panose="02040503050406030204" pitchFamily="18" charset="0"/>
                        </a:rPr>
                        <m:t>=0.53∗</m:t>
                      </m:r>
                      <m:rad>
                        <m:radPr>
                          <m:degHide m:val="on"/>
                          <m:ctrlPr>
                            <a:rPr lang="en-US" sz="1400" i="1">
                              <a:latin typeface="Cambria Math" panose="02040503050406030204" pitchFamily="18" charset="0"/>
                            </a:rPr>
                          </m:ctrlPr>
                        </m:radPr>
                        <m:deg/>
                        <m:e>
                          <m:r>
                            <a:rPr lang="es-EC" sz="1400" i="1">
                              <a:latin typeface="Cambria Math" panose="02040503050406030204" pitchFamily="18" charset="0"/>
                            </a:rPr>
                            <m:t>𝑓</m:t>
                          </m:r>
                          <m:r>
                            <a:rPr lang="es-EC" sz="1400" i="1">
                              <a:latin typeface="Cambria Math" panose="02040503050406030204" pitchFamily="18" charset="0"/>
                            </a:rPr>
                            <m:t>′</m:t>
                          </m:r>
                          <m:r>
                            <a:rPr lang="es-EC" sz="1400" i="1">
                              <a:latin typeface="Cambria Math" panose="02040503050406030204" pitchFamily="18" charset="0"/>
                            </a:rPr>
                            <m:t>𝑐</m:t>
                          </m:r>
                        </m:e>
                      </m:rad>
                    </m:oMath>
                  </m:oMathPara>
                </a14:m>
                <a:endParaRPr lang="en-001" sz="1400" dirty="0"/>
              </a:p>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m:t>
                      </m:r>
                      <m:r>
                        <a:rPr lang="es-EC" sz="1400" i="1">
                          <a:latin typeface="Cambria Math" panose="02040503050406030204" pitchFamily="18" charset="0"/>
                        </a:rPr>
                        <m:t>𝑆𝑒</m:t>
                      </m:r>
                      <m:r>
                        <a:rPr lang="es-EC" sz="1400" i="1">
                          <a:latin typeface="Cambria Math" panose="02040503050406030204" pitchFamily="18" charset="0"/>
                        </a:rPr>
                        <m:t> </m:t>
                      </m:r>
                      <m:r>
                        <a:rPr lang="es-EC" sz="1400" i="1">
                          <a:latin typeface="Cambria Math" panose="02040503050406030204" pitchFamily="18" charset="0"/>
                        </a:rPr>
                        <m:t>𝑟𝑒𝑞𝑢𝑖𝑒𝑟𝑒</m:t>
                      </m:r>
                      <m:r>
                        <a:rPr lang="es-EC" sz="1400" i="1">
                          <a:latin typeface="Cambria Math" panose="02040503050406030204" pitchFamily="18" charset="0"/>
                        </a:rPr>
                        <m:t> </m:t>
                      </m:r>
                      <m:r>
                        <a:rPr lang="es-EC" sz="1400" i="1">
                          <a:latin typeface="Cambria Math" panose="02040503050406030204" pitchFamily="18" charset="0"/>
                        </a:rPr>
                        <m:t>𝐴𝑣</m:t>
                      </m:r>
                      <m:r>
                        <a:rPr lang="es-EC" sz="1400" i="1">
                          <a:latin typeface="Cambria Math" panose="02040503050406030204" pitchFamily="18" charset="0"/>
                        </a:rPr>
                        <m:t> </m:t>
                      </m:r>
                      <m:r>
                        <a:rPr lang="es-EC" sz="1400" i="1">
                          <a:latin typeface="Cambria Math" panose="02040503050406030204" pitchFamily="18" charset="0"/>
                        </a:rPr>
                        <m:t>𝑚</m:t>
                      </m:r>
                      <m:r>
                        <a:rPr lang="es-EC" sz="1400" i="1">
                          <a:latin typeface="Cambria Math" panose="02040503050406030204" pitchFamily="18" charset="0"/>
                        </a:rPr>
                        <m:t>í</m:t>
                      </m:r>
                      <m:r>
                        <a:rPr lang="es-EC" sz="1400" i="1">
                          <a:latin typeface="Cambria Math" panose="02040503050406030204" pitchFamily="18" charset="0"/>
                        </a:rPr>
                        <m:t>𝑛</m:t>
                      </m:r>
                    </m:oMath>
                  </m:oMathPara>
                </a14:m>
                <a:endParaRPr lang="en-US" sz="1400" dirty="0"/>
              </a:p>
              <a:p>
                <a:endParaRPr lang="en-US" sz="1400" dirty="0"/>
              </a:p>
              <a:p>
                <a:endParaRPr lang="en-US" sz="1400" dirty="0"/>
              </a:p>
            </p:txBody>
          </p:sp>
        </mc:Choice>
        <mc:Fallback xmlns="">
          <p:sp>
            <p:nvSpPr>
              <p:cNvPr id="26" name="Rectángulo 25">
                <a:extLst>
                  <a:ext uri="{FF2B5EF4-FFF2-40B4-BE49-F238E27FC236}">
                    <a16:creationId xmlns:a16="http://schemas.microsoft.com/office/drawing/2014/main" id="{76C2B675-BB35-4F09-BB7E-26242F192B54}"/>
                  </a:ext>
                </a:extLst>
              </p:cNvPr>
              <p:cNvSpPr>
                <a:spLocks noRot="1" noChangeAspect="1" noMove="1" noResize="1" noEditPoints="1" noAdjustHandles="1" noChangeArrowheads="1" noChangeShapeType="1" noTextEdit="1"/>
              </p:cNvSpPr>
              <p:nvPr/>
            </p:nvSpPr>
            <p:spPr>
              <a:xfrm>
                <a:off x="4725336" y="2227841"/>
                <a:ext cx="2138855" cy="999569"/>
              </a:xfrm>
              <a:prstGeom prst="rect">
                <a:avLst/>
              </a:prstGeom>
              <a:blipFill>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7" name="Rectángulo 26">
                <a:extLst>
                  <a:ext uri="{FF2B5EF4-FFF2-40B4-BE49-F238E27FC236}">
                    <a16:creationId xmlns:a16="http://schemas.microsoft.com/office/drawing/2014/main" id="{C46B0084-DC6B-4600-9289-352E643D1542}"/>
                  </a:ext>
                </a:extLst>
              </p:cNvPr>
              <p:cNvSpPr/>
              <p:nvPr/>
            </p:nvSpPr>
            <p:spPr>
              <a:xfrm>
                <a:off x="5227464" y="2962675"/>
                <a:ext cx="2169697" cy="929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001" sz="1200" b="0" i="0" smtClean="0">
                          <a:latin typeface="Cambria Math" panose="02040503050406030204" pitchFamily="18" charset="0"/>
                        </a:rPr>
                        <m:t>Av</m:t>
                      </m:r>
                      <m:r>
                        <a:rPr lang="en-001" sz="1200" b="0" i="0" smtClean="0">
                          <a:latin typeface="Cambria Math" panose="02040503050406030204" pitchFamily="18" charset="0"/>
                        </a:rPr>
                        <m:t> </m:t>
                      </m:r>
                      <m:r>
                        <m:rPr>
                          <m:sty m:val="p"/>
                        </m:rPr>
                        <a:rPr lang="en-001" sz="1200" b="0" i="0" smtClean="0">
                          <a:latin typeface="Cambria Math" panose="02040503050406030204" pitchFamily="18" charset="0"/>
                        </a:rPr>
                        <m:t>m</m:t>
                      </m:r>
                      <m:r>
                        <a:rPr lang="en-001" sz="1200" b="0" i="0" smtClean="0">
                          <a:latin typeface="Cambria Math" panose="02040503050406030204" pitchFamily="18" charset="0"/>
                        </a:rPr>
                        <m:t>í</m:t>
                      </m:r>
                      <m:r>
                        <m:rPr>
                          <m:sty m:val="p"/>
                        </m:rPr>
                        <a:rPr lang="en-001" sz="1200" b="0" i="0" smtClean="0">
                          <a:latin typeface="Cambria Math" panose="02040503050406030204" pitchFamily="18" charset="0"/>
                        </a:rPr>
                        <m:t>n</m:t>
                      </m:r>
                      <m:r>
                        <a:rPr lang="en-001" sz="1200" b="0" i="0" smtClean="0">
                          <a:latin typeface="Cambria Math" panose="02040503050406030204" pitchFamily="18" charset="0"/>
                        </a:rPr>
                        <m:t>:</m:t>
                      </m:r>
                      <m:d>
                        <m:dPr>
                          <m:begChr m:val="{"/>
                          <m:endChr m:val=""/>
                          <m:ctrlPr>
                            <a:rPr lang="en-US" sz="1200" i="1">
                              <a:latin typeface="Cambria Math" panose="02040503050406030204" pitchFamily="18" charset="0"/>
                            </a:rPr>
                          </m:ctrlPr>
                        </m:dPr>
                        <m:e>
                          <m:eqArr>
                            <m:eqArrPr>
                              <m:ctrlPr>
                                <a:rPr lang="en-US" sz="1200" i="1">
                                  <a:latin typeface="Cambria Math" panose="02040503050406030204" pitchFamily="18" charset="0"/>
                                </a:rPr>
                              </m:ctrlPr>
                            </m:eqArrPr>
                            <m:e>
                              <m:r>
                                <a:rPr lang="en-US" sz="1200" i="0">
                                  <a:latin typeface="Cambria Math" panose="02040503050406030204" pitchFamily="18" charset="0"/>
                                </a:rPr>
                                <m:t>&amp;</m:t>
                              </m:r>
                              <m:f>
                                <m:fPr>
                                  <m:ctrlPr>
                                    <a:rPr lang="en-US" sz="1200" i="1">
                                      <a:latin typeface="Cambria Math" panose="02040503050406030204" pitchFamily="18" charset="0"/>
                                    </a:rPr>
                                  </m:ctrlPr>
                                </m:fPr>
                                <m:num>
                                  <m:r>
                                    <a:rPr lang="en-US" sz="1200" i="0">
                                      <a:latin typeface="Cambria Math" panose="02040503050406030204" pitchFamily="18" charset="0"/>
                                    </a:rPr>
                                    <m:t>0,2</m:t>
                                  </m:r>
                                  <m:rad>
                                    <m:radPr>
                                      <m:degHide m:val="on"/>
                                      <m:ctrlPr>
                                        <a:rPr lang="en-US" sz="1200" i="1">
                                          <a:latin typeface="Cambria Math" panose="02040503050406030204" pitchFamily="18" charset="0"/>
                                        </a:rPr>
                                      </m:ctrlPr>
                                    </m:radPr>
                                    <m:deg/>
                                    <m:e>
                                      <m:r>
                                        <m:rPr>
                                          <m:sty m:val="p"/>
                                        </m:rPr>
                                        <a:rPr lang="en-US" sz="1200" i="0">
                                          <a:latin typeface="Cambria Math" panose="02040503050406030204" pitchFamily="18" charset="0"/>
                                        </a:rPr>
                                        <m:t>fc</m:t>
                                      </m:r>
                                    </m:e>
                                  </m:rad>
                                  <m:r>
                                    <a:rPr lang="en-US" sz="1200" i="0">
                                      <a:latin typeface="Cambria Math" panose="02040503050406030204" pitchFamily="18" charset="0"/>
                                    </a:rPr>
                                    <m:t>∗</m:t>
                                  </m:r>
                                  <m:r>
                                    <m:rPr>
                                      <m:sty m:val="p"/>
                                    </m:rPr>
                                    <a:rPr lang="en-US" sz="1200" i="0">
                                      <a:latin typeface="Cambria Math" panose="02040503050406030204" pitchFamily="18" charset="0"/>
                                    </a:rPr>
                                    <m:t>b</m:t>
                                  </m:r>
                                  <m:r>
                                    <a:rPr lang="en-US" sz="1200" i="0">
                                      <a:latin typeface="Cambria Math" panose="02040503050406030204" pitchFamily="18" charset="0"/>
                                    </a:rPr>
                                    <m:t>∗</m:t>
                                  </m:r>
                                  <m:r>
                                    <m:rPr>
                                      <m:sty m:val="p"/>
                                    </m:rPr>
                                    <a:rPr lang="en-US" sz="1200" i="0">
                                      <a:latin typeface="Cambria Math" panose="02040503050406030204" pitchFamily="18" charset="0"/>
                                    </a:rPr>
                                    <m:t>s</m:t>
                                  </m:r>
                                </m:num>
                                <m:den>
                                  <m:r>
                                    <a:rPr lang="en-US" sz="1200" i="0">
                                      <a:latin typeface="Cambria Math" panose="02040503050406030204" pitchFamily="18" charset="0"/>
                                    </a:rPr>
                                    <m:t>4200</m:t>
                                  </m:r>
                                </m:den>
                              </m:f>
                              <m:r>
                                <a:rPr lang="en-US" sz="1200" i="0">
                                  <a:latin typeface="Cambria Math" panose="02040503050406030204" pitchFamily="18" charset="0"/>
                                </a:rPr>
                                <m:t>∗</m:t>
                              </m:r>
                              <m:r>
                                <m:rPr>
                                  <m:sty m:val="p"/>
                                </m:rPr>
                                <a:rPr lang="en-US" sz="1200" i="0">
                                  <a:latin typeface="Cambria Math" panose="02040503050406030204" pitchFamily="18" charset="0"/>
                                </a:rPr>
                                <m:t>b</m:t>
                              </m:r>
                              <m:r>
                                <a:rPr lang="en-US" sz="1200" i="0">
                                  <a:latin typeface="Cambria Math" panose="02040503050406030204" pitchFamily="18" charset="0"/>
                                </a:rPr>
                                <m:t>∗</m:t>
                              </m:r>
                              <m:r>
                                <m:rPr>
                                  <m:sty m:val="p"/>
                                </m:rPr>
                                <a:rPr lang="en-US" sz="1200" i="0">
                                  <a:latin typeface="Cambria Math" panose="02040503050406030204" pitchFamily="18" charset="0"/>
                                </a:rPr>
                                <m:t>d</m:t>
                              </m:r>
                            </m:e>
                            <m:e>
                              <m:r>
                                <a:rPr lang="en-US" sz="1200" i="0">
                                  <a:latin typeface="Cambria Math" panose="02040503050406030204" pitchFamily="18" charset="0"/>
                                </a:rPr>
                                <m:t>&amp;</m:t>
                              </m:r>
                              <m:f>
                                <m:fPr>
                                  <m:ctrlPr>
                                    <a:rPr lang="en-US" sz="1200" i="1">
                                      <a:latin typeface="Cambria Math" panose="02040503050406030204" pitchFamily="18" charset="0"/>
                                    </a:rPr>
                                  </m:ctrlPr>
                                </m:fPr>
                                <m:num>
                                  <m:r>
                                    <a:rPr lang="en-US" sz="1200" i="0">
                                      <a:latin typeface="Cambria Math" panose="02040503050406030204" pitchFamily="18" charset="0"/>
                                    </a:rPr>
                                    <m:t>3,5∗</m:t>
                                  </m:r>
                                  <m:r>
                                    <m:rPr>
                                      <m:sty m:val="p"/>
                                    </m:rPr>
                                    <a:rPr lang="en-US" sz="1200" i="0">
                                      <a:latin typeface="Cambria Math" panose="02040503050406030204" pitchFamily="18" charset="0"/>
                                    </a:rPr>
                                    <m:t>b</m:t>
                                  </m:r>
                                  <m:r>
                                    <a:rPr lang="en-US" sz="1200" i="0">
                                      <a:latin typeface="Cambria Math" panose="02040503050406030204" pitchFamily="18" charset="0"/>
                                    </a:rPr>
                                    <m:t>∗</m:t>
                                  </m:r>
                                  <m:r>
                                    <m:rPr>
                                      <m:sty m:val="p"/>
                                    </m:rPr>
                                    <a:rPr lang="en-US" sz="1200" i="0">
                                      <a:latin typeface="Cambria Math" panose="02040503050406030204" pitchFamily="18" charset="0"/>
                                    </a:rPr>
                                    <m:t>s</m:t>
                                  </m:r>
                                </m:num>
                                <m:den>
                                  <m:r>
                                    <m:rPr>
                                      <m:sty m:val="p"/>
                                    </m:rPr>
                                    <a:rPr lang="en-US" sz="1200" i="0">
                                      <a:latin typeface="Cambria Math" panose="02040503050406030204" pitchFamily="18" charset="0"/>
                                    </a:rPr>
                                    <m:t>fy</m:t>
                                  </m:r>
                                </m:den>
                              </m:f>
                            </m:e>
                          </m:eqArr>
                        </m:e>
                      </m:d>
                    </m:oMath>
                  </m:oMathPara>
                </a14:m>
                <a:endParaRPr lang="en-US" sz="1400" dirty="0"/>
              </a:p>
            </p:txBody>
          </p:sp>
        </mc:Choice>
        <mc:Fallback xmlns="">
          <p:sp>
            <p:nvSpPr>
              <p:cNvPr id="27" name="Rectángulo 26">
                <a:extLst>
                  <a:ext uri="{FF2B5EF4-FFF2-40B4-BE49-F238E27FC236}">
                    <a16:creationId xmlns:a16="http://schemas.microsoft.com/office/drawing/2014/main" id="{C46B0084-DC6B-4600-9289-352E643D1542}"/>
                  </a:ext>
                </a:extLst>
              </p:cNvPr>
              <p:cNvSpPr>
                <a:spLocks noRot="1" noChangeAspect="1" noMove="1" noResize="1" noEditPoints="1" noAdjustHandles="1" noChangeArrowheads="1" noChangeShapeType="1" noTextEdit="1"/>
              </p:cNvSpPr>
              <p:nvPr/>
            </p:nvSpPr>
            <p:spPr>
              <a:xfrm>
                <a:off x="5227464" y="2962675"/>
                <a:ext cx="2169697" cy="929998"/>
              </a:xfrm>
              <a:prstGeom prst="rect">
                <a:avLst/>
              </a:prstGeom>
              <a:blipFill>
                <a:blip r:embed="rId9"/>
                <a:stretch>
                  <a:fillRect/>
                </a:stretch>
              </a:blipFill>
            </p:spPr>
            <p:txBody>
              <a:bodyPr/>
              <a:lstStyle/>
              <a:p>
                <a:r>
                  <a:rPr lang="es-EC">
                    <a:noFill/>
                  </a:rPr>
                  <a:t> </a:t>
                </a:r>
              </a:p>
            </p:txBody>
          </p:sp>
        </mc:Fallback>
      </mc:AlternateContent>
      <p:pic>
        <p:nvPicPr>
          <p:cNvPr id="4" name="Imagen 3">
            <a:extLst>
              <a:ext uri="{FF2B5EF4-FFF2-40B4-BE49-F238E27FC236}">
                <a16:creationId xmlns:a16="http://schemas.microsoft.com/office/drawing/2014/main" id="{90EC6AD0-33C0-4E28-B58A-BE747726A7CE}"/>
              </a:ext>
            </a:extLst>
          </p:cNvPr>
          <p:cNvPicPr>
            <a:picLocks noChangeAspect="1"/>
          </p:cNvPicPr>
          <p:nvPr/>
        </p:nvPicPr>
        <p:blipFill rotWithShape="1">
          <a:blip r:embed="rId10"/>
          <a:srcRect l="888" t="955" b="1"/>
          <a:stretch/>
        </p:blipFill>
        <p:spPr>
          <a:xfrm>
            <a:off x="848825" y="4208653"/>
            <a:ext cx="7501812" cy="1681646"/>
          </a:xfrm>
          <a:prstGeom prst="rect">
            <a:avLst/>
          </a:prstGeom>
        </p:spPr>
      </p:pic>
      <p:sp>
        <p:nvSpPr>
          <p:cNvPr id="18" name="Rectángulo 17">
            <a:extLst>
              <a:ext uri="{FF2B5EF4-FFF2-40B4-BE49-F238E27FC236}">
                <a16:creationId xmlns:a16="http://schemas.microsoft.com/office/drawing/2014/main" id="{283AF55C-B672-4578-9F7A-A7898887E03C}"/>
              </a:ext>
            </a:extLst>
          </p:cNvPr>
          <p:cNvSpPr/>
          <p:nvPr/>
        </p:nvSpPr>
        <p:spPr>
          <a:xfrm>
            <a:off x="5796136" y="116632"/>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a</a:t>
            </a:r>
            <a:r>
              <a:rPr lang="en-001" b="1" dirty="0"/>
              <a:t>porticado</a:t>
            </a:r>
            <a:r>
              <a:rPr lang="es-EC" b="1" dirty="0"/>
              <a:t> con viga banda</a:t>
            </a:r>
            <a:endParaRPr lang="en-US" b="1" dirty="0"/>
          </a:p>
        </p:txBody>
      </p:sp>
      <p:pic>
        <p:nvPicPr>
          <p:cNvPr id="28" name="Imagen 27">
            <a:extLst>
              <a:ext uri="{FF2B5EF4-FFF2-40B4-BE49-F238E27FC236}">
                <a16:creationId xmlns:a16="http://schemas.microsoft.com/office/drawing/2014/main" id="{C90F31FE-2BD5-447E-B461-968E7754FCA1}"/>
              </a:ext>
            </a:extLst>
          </p:cNvPr>
          <p:cNvPicPr>
            <a:picLocks noChangeAspect="1"/>
          </p:cNvPicPr>
          <p:nvPr/>
        </p:nvPicPr>
        <p:blipFill>
          <a:blip r:embed="rId11"/>
          <a:stretch>
            <a:fillRect/>
          </a:stretch>
        </p:blipFill>
        <p:spPr>
          <a:xfrm>
            <a:off x="6716889" y="6016363"/>
            <a:ext cx="2345922" cy="656360"/>
          </a:xfrm>
          <a:prstGeom prst="rect">
            <a:avLst/>
          </a:prstGeom>
        </p:spPr>
      </p:pic>
    </p:spTree>
    <p:extLst>
      <p:ext uri="{BB962C8B-B14F-4D97-AF65-F5344CB8AC3E}">
        <p14:creationId xmlns:p14="http://schemas.microsoft.com/office/powerpoint/2010/main" val="213915632"/>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a:t>
            </a:r>
            <a:r>
              <a:rPr lang="es-ES" b="1" u="sng"/>
              <a:t>. </a:t>
            </a:r>
            <a:r>
              <a:rPr lang="en-001" b="1" u="sng"/>
              <a:t>DISEÑO ESTRUCTURAL </a:t>
            </a:r>
            <a:endParaRPr lang="en-US" b="1" u="sng"/>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22</a:t>
            </a:r>
            <a:endParaRPr lang="en-US" b="1" u="sng"/>
          </a:p>
        </p:txBody>
      </p:sp>
      <p:sp>
        <p:nvSpPr>
          <p:cNvPr id="7" name="Rectángulo 6">
            <a:extLst>
              <a:ext uri="{FF2B5EF4-FFF2-40B4-BE49-F238E27FC236}">
                <a16:creationId xmlns:a16="http://schemas.microsoft.com/office/drawing/2014/main" id="{62D4A7CB-9AEB-4C69-8C8B-5770CF2105C9}"/>
              </a:ext>
            </a:extLst>
          </p:cNvPr>
          <p:cNvSpPr/>
          <p:nvPr/>
        </p:nvSpPr>
        <p:spPr>
          <a:xfrm>
            <a:off x="460060" y="667341"/>
            <a:ext cx="551343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s-ES" b="1" dirty="0"/>
              <a:t>2. Vigas</a:t>
            </a:r>
            <a:endParaRPr lang="en-US" b="1" dirty="0"/>
          </a:p>
        </p:txBody>
      </p:sp>
      <p:sp>
        <p:nvSpPr>
          <p:cNvPr id="17" name="CuadroTexto 16">
            <a:extLst>
              <a:ext uri="{FF2B5EF4-FFF2-40B4-BE49-F238E27FC236}">
                <a16:creationId xmlns:a16="http://schemas.microsoft.com/office/drawing/2014/main" id="{15F3C9D6-6AD3-4DDF-AF27-2665ED37FFA4}"/>
              </a:ext>
            </a:extLst>
          </p:cNvPr>
          <p:cNvSpPr txBox="1"/>
          <p:nvPr/>
        </p:nvSpPr>
        <p:spPr>
          <a:xfrm>
            <a:off x="743133" y="1064161"/>
            <a:ext cx="2085827" cy="307777"/>
          </a:xfrm>
          <a:prstGeom prst="rect">
            <a:avLst/>
          </a:prstGeom>
          <a:noFill/>
        </p:spPr>
        <p:txBody>
          <a:bodyPr wrap="none" rtlCol="0">
            <a:spAutoFit/>
          </a:bodyPr>
          <a:lstStyle/>
          <a:p>
            <a:pPr marL="285750" indent="-285750">
              <a:buFont typeface="Arial" panose="020B0604020202020204" pitchFamily="34" charset="0"/>
              <a:buChar char="•"/>
            </a:pPr>
            <a:r>
              <a:rPr lang="es-ES" sz="1400" b="1" dirty="0"/>
              <a:t>Estructura Regular</a:t>
            </a:r>
            <a:endParaRPr lang="en-US" sz="1400" b="1" dirty="0"/>
          </a:p>
        </p:txBody>
      </p:sp>
      <p:sp>
        <p:nvSpPr>
          <p:cNvPr id="22" name="CuadroTexto 21">
            <a:extLst>
              <a:ext uri="{FF2B5EF4-FFF2-40B4-BE49-F238E27FC236}">
                <a16:creationId xmlns:a16="http://schemas.microsoft.com/office/drawing/2014/main" id="{1F37069B-BFB6-47F3-83AA-98485C48B581}"/>
              </a:ext>
            </a:extLst>
          </p:cNvPr>
          <p:cNvSpPr txBox="1"/>
          <p:nvPr/>
        </p:nvSpPr>
        <p:spPr>
          <a:xfrm>
            <a:off x="798609" y="3585111"/>
            <a:ext cx="2146742" cy="307777"/>
          </a:xfrm>
          <a:prstGeom prst="rect">
            <a:avLst/>
          </a:prstGeom>
          <a:noFill/>
        </p:spPr>
        <p:txBody>
          <a:bodyPr wrap="none" rtlCol="0">
            <a:spAutoFit/>
          </a:bodyPr>
          <a:lstStyle/>
          <a:p>
            <a:pPr marL="285750" indent="-285750">
              <a:buFont typeface="Arial" panose="020B0604020202020204" pitchFamily="34" charset="0"/>
              <a:buChar char="•"/>
            </a:pPr>
            <a:r>
              <a:rPr lang="es-ES" sz="1400" b="1" dirty="0"/>
              <a:t>Estructura Irregular</a:t>
            </a:r>
            <a:endParaRPr lang="en-US" sz="1400" b="1" dirty="0"/>
          </a:p>
        </p:txBody>
      </p:sp>
      <p:pic>
        <p:nvPicPr>
          <p:cNvPr id="29" name="Imagen 28">
            <a:extLst>
              <a:ext uri="{FF2B5EF4-FFF2-40B4-BE49-F238E27FC236}">
                <a16:creationId xmlns:a16="http://schemas.microsoft.com/office/drawing/2014/main" id="{43BE38E8-D3F7-4F50-BBAF-8CA58C3D7676}"/>
              </a:ext>
            </a:extLst>
          </p:cNvPr>
          <p:cNvPicPr>
            <a:picLocks noChangeAspect="1"/>
          </p:cNvPicPr>
          <p:nvPr/>
        </p:nvPicPr>
        <p:blipFill>
          <a:blip r:embed="rId3"/>
          <a:stretch>
            <a:fillRect/>
          </a:stretch>
        </p:blipFill>
        <p:spPr>
          <a:xfrm>
            <a:off x="2018194" y="3942299"/>
            <a:ext cx="5768666" cy="2471540"/>
          </a:xfrm>
          <a:prstGeom prst="rect">
            <a:avLst/>
          </a:prstGeom>
        </p:spPr>
      </p:pic>
      <p:pic>
        <p:nvPicPr>
          <p:cNvPr id="33" name="Imagen 32">
            <a:extLst>
              <a:ext uri="{FF2B5EF4-FFF2-40B4-BE49-F238E27FC236}">
                <a16:creationId xmlns:a16="http://schemas.microsoft.com/office/drawing/2014/main" id="{E86BB391-798E-4759-9755-DC1B826CAB0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1980" y="1371937"/>
            <a:ext cx="5914880" cy="2471540"/>
          </a:xfrm>
          <a:prstGeom prst="rect">
            <a:avLst/>
          </a:prstGeom>
          <a:noFill/>
          <a:ln>
            <a:noFill/>
          </a:ln>
        </p:spPr>
      </p:pic>
      <p:sp>
        <p:nvSpPr>
          <p:cNvPr id="11" name="Rectángulo 10">
            <a:extLst>
              <a:ext uri="{FF2B5EF4-FFF2-40B4-BE49-F238E27FC236}">
                <a16:creationId xmlns:a16="http://schemas.microsoft.com/office/drawing/2014/main" id="{323D4BBC-E172-4F44-8A07-62E81D81C4AA}"/>
              </a:ext>
            </a:extLst>
          </p:cNvPr>
          <p:cNvSpPr/>
          <p:nvPr/>
        </p:nvSpPr>
        <p:spPr>
          <a:xfrm>
            <a:off x="5796136" y="116632"/>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a</a:t>
            </a:r>
            <a:r>
              <a:rPr lang="en-001" b="1" dirty="0"/>
              <a:t>porticado</a:t>
            </a:r>
            <a:r>
              <a:rPr lang="es-EC" b="1" dirty="0"/>
              <a:t> con viga banda</a:t>
            </a:r>
            <a:endParaRPr lang="en-US" b="1" dirty="0"/>
          </a:p>
        </p:txBody>
      </p:sp>
      <p:pic>
        <p:nvPicPr>
          <p:cNvPr id="12" name="Imagen 11">
            <a:extLst>
              <a:ext uri="{FF2B5EF4-FFF2-40B4-BE49-F238E27FC236}">
                <a16:creationId xmlns:a16="http://schemas.microsoft.com/office/drawing/2014/main" id="{F745FA64-B7F1-47A3-959B-27C70075C3E9}"/>
              </a:ext>
            </a:extLst>
          </p:cNvPr>
          <p:cNvPicPr>
            <a:picLocks noChangeAspect="1"/>
          </p:cNvPicPr>
          <p:nvPr/>
        </p:nvPicPr>
        <p:blipFill>
          <a:blip r:embed="rId5"/>
          <a:stretch>
            <a:fillRect/>
          </a:stretch>
        </p:blipFill>
        <p:spPr>
          <a:xfrm>
            <a:off x="6716889" y="6016363"/>
            <a:ext cx="2345922" cy="656360"/>
          </a:xfrm>
          <a:prstGeom prst="rect">
            <a:avLst/>
          </a:prstGeom>
        </p:spPr>
      </p:pic>
    </p:spTree>
    <p:extLst>
      <p:ext uri="{BB962C8B-B14F-4D97-AF65-F5344CB8AC3E}">
        <p14:creationId xmlns:p14="http://schemas.microsoft.com/office/powerpoint/2010/main" val="3694530047"/>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a:t>
            </a:r>
            <a:r>
              <a:rPr lang="es-ES" b="1" u="sng"/>
              <a:t>. </a:t>
            </a:r>
            <a:r>
              <a:rPr lang="en-001" b="1" u="sng"/>
              <a:t>DISEÑO ESTRUCTURAL </a:t>
            </a:r>
            <a:endParaRPr lang="en-US" b="1" u="sng"/>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23</a:t>
            </a:r>
            <a:endParaRPr lang="en-US" b="1" u="sng"/>
          </a:p>
        </p:txBody>
      </p:sp>
      <p:sp>
        <p:nvSpPr>
          <p:cNvPr id="7" name="Rectángulo 6">
            <a:extLst>
              <a:ext uri="{FF2B5EF4-FFF2-40B4-BE49-F238E27FC236}">
                <a16:creationId xmlns:a16="http://schemas.microsoft.com/office/drawing/2014/main" id="{62D4A7CB-9AEB-4C69-8C8B-5770CF2105C9}"/>
              </a:ext>
            </a:extLst>
          </p:cNvPr>
          <p:cNvSpPr/>
          <p:nvPr/>
        </p:nvSpPr>
        <p:spPr>
          <a:xfrm>
            <a:off x="-25132" y="548680"/>
            <a:ext cx="2086161"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C" b="1" dirty="0"/>
              <a:t>3</a:t>
            </a:r>
            <a:r>
              <a:rPr lang="en-001" b="1" dirty="0"/>
              <a:t>. </a:t>
            </a:r>
            <a:r>
              <a:rPr lang="es-EC" b="1" dirty="0"/>
              <a:t>Columnas</a:t>
            </a:r>
            <a:endParaRPr lang="en-US" b="1" dirty="0"/>
          </a:p>
        </p:txBody>
      </p:sp>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C6349879-2592-4610-8E5C-F7DCAC721B1A}"/>
                  </a:ext>
                </a:extLst>
              </p:cNvPr>
              <p:cNvSpPr txBox="1"/>
              <p:nvPr/>
            </p:nvSpPr>
            <p:spPr>
              <a:xfrm>
                <a:off x="492178" y="2458677"/>
                <a:ext cx="129176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400" b="0" i="1" smtClean="0">
                          <a:latin typeface="Cambria Math" panose="02040503050406030204" pitchFamily="18" charset="0"/>
                        </a:rPr>
                        <m:t>0,01≤</m:t>
                      </m:r>
                      <m:r>
                        <a:rPr lang="es-MX" sz="1400" b="0" i="1" smtClean="0">
                          <a:latin typeface="Cambria Math" panose="02040503050406030204" pitchFamily="18" charset="0"/>
                          <a:ea typeface="Cambria Math" panose="02040503050406030204" pitchFamily="18" charset="0"/>
                        </a:rPr>
                        <m:t>𝜌</m:t>
                      </m:r>
                      <m:r>
                        <a:rPr lang="es-MX" sz="1400" b="0" i="1" smtClean="0">
                          <a:latin typeface="Cambria Math" panose="02040503050406030204" pitchFamily="18" charset="0"/>
                          <a:ea typeface="Cambria Math" panose="02040503050406030204" pitchFamily="18" charset="0"/>
                        </a:rPr>
                        <m:t>≤0,03</m:t>
                      </m:r>
                    </m:oMath>
                  </m:oMathPara>
                </a14:m>
                <a:endParaRPr lang="es-EC" dirty="0"/>
              </a:p>
            </p:txBody>
          </p:sp>
        </mc:Choice>
        <mc:Fallback xmlns="">
          <p:sp>
            <p:nvSpPr>
              <p:cNvPr id="2" name="CuadroTexto 1">
                <a:extLst>
                  <a:ext uri="{FF2B5EF4-FFF2-40B4-BE49-F238E27FC236}">
                    <a16:creationId xmlns:a16="http://schemas.microsoft.com/office/drawing/2014/main" id="{C6349879-2592-4610-8E5C-F7DCAC721B1A}"/>
                  </a:ext>
                </a:extLst>
              </p:cNvPr>
              <p:cNvSpPr txBox="1">
                <a:spLocks noRot="1" noChangeAspect="1" noMove="1" noResize="1" noEditPoints="1" noAdjustHandles="1" noChangeArrowheads="1" noChangeShapeType="1" noTextEdit="1"/>
              </p:cNvSpPr>
              <p:nvPr/>
            </p:nvSpPr>
            <p:spPr>
              <a:xfrm>
                <a:off x="492178" y="2458677"/>
                <a:ext cx="1291764" cy="215444"/>
              </a:xfrm>
              <a:prstGeom prst="rect">
                <a:avLst/>
              </a:prstGeom>
              <a:blipFill>
                <a:blip r:embed="rId3"/>
                <a:stretch>
                  <a:fillRect l="-2358" r="-1887" b="-25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B2076617-542D-4FF9-8734-5ECB1310D7A3}"/>
                  </a:ext>
                </a:extLst>
              </p:cNvPr>
              <p:cNvSpPr txBox="1"/>
              <p:nvPr/>
            </p:nvSpPr>
            <p:spPr>
              <a:xfrm>
                <a:off x="6124208" y="2433696"/>
                <a:ext cx="141256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400" b="0" i="1" smtClean="0">
                          <a:latin typeface="Cambria Math" panose="02040503050406030204" pitchFamily="18" charset="0"/>
                        </a:rPr>
                        <m:t>𝐴𝑠</m:t>
                      </m:r>
                      <m:r>
                        <a:rPr lang="es-MX" sz="1400" b="0" i="1" smtClean="0">
                          <a:latin typeface="Cambria Math" panose="02040503050406030204" pitchFamily="18" charset="0"/>
                        </a:rPr>
                        <m:t>=0,0177∗</m:t>
                      </m:r>
                      <m:r>
                        <a:rPr lang="es-MX" sz="1400" b="0" i="1" smtClean="0">
                          <a:latin typeface="Cambria Math" panose="02040503050406030204" pitchFamily="18" charset="0"/>
                        </a:rPr>
                        <m:t>𝐴𝑔</m:t>
                      </m:r>
                    </m:oMath>
                  </m:oMathPara>
                </a14:m>
                <a:endParaRPr lang="es-EC" sz="1400" dirty="0"/>
              </a:p>
            </p:txBody>
          </p:sp>
        </mc:Choice>
        <mc:Fallback xmlns="">
          <p:sp>
            <p:nvSpPr>
              <p:cNvPr id="9" name="CuadroTexto 8">
                <a:extLst>
                  <a:ext uri="{FF2B5EF4-FFF2-40B4-BE49-F238E27FC236}">
                    <a16:creationId xmlns:a16="http://schemas.microsoft.com/office/drawing/2014/main" id="{B2076617-542D-4FF9-8734-5ECB1310D7A3}"/>
                  </a:ext>
                </a:extLst>
              </p:cNvPr>
              <p:cNvSpPr txBox="1">
                <a:spLocks noRot="1" noChangeAspect="1" noMove="1" noResize="1" noEditPoints="1" noAdjustHandles="1" noChangeArrowheads="1" noChangeShapeType="1" noTextEdit="1"/>
              </p:cNvSpPr>
              <p:nvPr/>
            </p:nvSpPr>
            <p:spPr>
              <a:xfrm>
                <a:off x="6124208" y="2433696"/>
                <a:ext cx="1412566" cy="215444"/>
              </a:xfrm>
              <a:prstGeom prst="rect">
                <a:avLst/>
              </a:prstGeom>
              <a:blipFill>
                <a:blip r:embed="rId4"/>
                <a:stretch>
                  <a:fillRect l="-2165" r="-3463" b="-30556"/>
                </a:stretch>
              </a:blipFill>
            </p:spPr>
            <p:txBody>
              <a:bodyPr/>
              <a:lstStyle/>
              <a:p>
                <a:r>
                  <a:rPr lang="es-EC">
                    <a:noFill/>
                  </a:rPr>
                  <a:t> </a:t>
                </a:r>
              </a:p>
            </p:txBody>
          </p:sp>
        </mc:Fallback>
      </mc:AlternateContent>
      <p:graphicFrame>
        <p:nvGraphicFramePr>
          <p:cNvPr id="4" name="Tabla 3">
            <a:extLst>
              <a:ext uri="{FF2B5EF4-FFF2-40B4-BE49-F238E27FC236}">
                <a16:creationId xmlns:a16="http://schemas.microsoft.com/office/drawing/2014/main" id="{DC0E3515-B8B4-4D83-B0DD-42CB1F58D485}"/>
              </a:ext>
            </a:extLst>
          </p:cNvPr>
          <p:cNvGraphicFramePr>
            <a:graphicFrameLocks noGrp="1"/>
          </p:cNvGraphicFramePr>
          <p:nvPr/>
        </p:nvGraphicFramePr>
        <p:xfrm>
          <a:off x="2708164" y="1926503"/>
          <a:ext cx="2286000" cy="1405703"/>
        </p:xfrm>
        <a:graphic>
          <a:graphicData uri="http://schemas.openxmlformats.org/drawingml/2006/table">
            <a:tbl>
              <a:tblPr>
                <a:tableStyleId>{9D7B26C5-4107-4FEC-AEDC-1716B250A1EF}</a:tableStyleId>
              </a:tblPr>
              <a:tblGrid>
                <a:gridCol w="762000">
                  <a:extLst>
                    <a:ext uri="{9D8B030D-6E8A-4147-A177-3AD203B41FA5}">
                      <a16:colId xmlns:a16="http://schemas.microsoft.com/office/drawing/2014/main" val="1142498073"/>
                    </a:ext>
                  </a:extLst>
                </a:gridCol>
                <a:gridCol w="762000">
                  <a:extLst>
                    <a:ext uri="{9D8B030D-6E8A-4147-A177-3AD203B41FA5}">
                      <a16:colId xmlns:a16="http://schemas.microsoft.com/office/drawing/2014/main" val="3541160245"/>
                    </a:ext>
                  </a:extLst>
                </a:gridCol>
                <a:gridCol w="762000">
                  <a:extLst>
                    <a:ext uri="{9D8B030D-6E8A-4147-A177-3AD203B41FA5}">
                      <a16:colId xmlns:a16="http://schemas.microsoft.com/office/drawing/2014/main" val="3745877460"/>
                    </a:ext>
                  </a:extLst>
                </a:gridCol>
              </a:tblGrid>
              <a:tr h="227485">
                <a:tc>
                  <a:txBody>
                    <a:bodyPr/>
                    <a:lstStyle/>
                    <a:p>
                      <a:pPr algn="l" fontAlgn="b"/>
                      <a:r>
                        <a:rPr lang="es-EC" sz="1100" u="none" strike="noStrike" dirty="0">
                          <a:effectLst/>
                        </a:rPr>
                        <a:t>Columnas</a:t>
                      </a:r>
                      <a:endParaRPr lang="es-EC" sz="11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ctr"/>
                      <a:r>
                        <a:rPr lang="es-EC" sz="1100" u="none" strike="noStrike" dirty="0">
                          <a:effectLst/>
                        </a:rPr>
                        <a:t>Ag(cm2)</a:t>
                      </a:r>
                      <a:endParaRPr lang="es-EC" sz="11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es-EC" sz="1100" u="none" strike="noStrike" dirty="0">
                          <a:effectLst/>
                        </a:rPr>
                        <a:t>As(cm2)</a:t>
                      </a:r>
                      <a:endParaRPr lang="es-EC" sz="1100" b="1"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2232431"/>
                  </a:ext>
                </a:extLst>
              </a:tr>
              <a:tr h="268278">
                <a:tc gridSpan="3">
                  <a:txBody>
                    <a:bodyPr/>
                    <a:lstStyle/>
                    <a:p>
                      <a:pPr algn="ctr" fontAlgn="ctr"/>
                      <a:r>
                        <a:rPr lang="es-EC" sz="1100" u="none" strike="noStrike" dirty="0">
                          <a:effectLst/>
                        </a:rPr>
                        <a:t>Estructura Regular</a:t>
                      </a:r>
                      <a:endParaRPr lang="es-EC" sz="1100" b="1"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944816462"/>
                  </a:ext>
                </a:extLst>
              </a:tr>
              <a:tr h="227485">
                <a:tc>
                  <a:txBody>
                    <a:bodyPr/>
                    <a:lstStyle/>
                    <a:p>
                      <a:pPr algn="l" fontAlgn="b"/>
                      <a:r>
                        <a:rPr lang="es-EC" sz="1100" u="none" strike="noStrike">
                          <a:effectLst/>
                        </a:rPr>
                        <a:t>30x30 (cm)</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s-EC" sz="1100" u="none" strike="noStrike">
                          <a:effectLst/>
                        </a:rPr>
                        <a:t>900</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b="0" i="0" u="none" strike="noStrike">
                          <a:solidFill>
                            <a:srgbClr val="000000"/>
                          </a:solidFill>
                          <a:effectLst/>
                          <a:latin typeface="Calibri" panose="020F0502020204030204" pitchFamily="34" charset="0"/>
                        </a:rPr>
                        <a:t>1</a:t>
                      </a:r>
                      <a:r>
                        <a:rPr lang="es-EC" sz="1100" b="0" i="0" u="none" strike="noStrike">
                          <a:solidFill>
                            <a:srgbClr val="000000"/>
                          </a:solidFill>
                          <a:effectLst/>
                          <a:latin typeface="Calibri" panose="020F0502020204030204" pitchFamily="34" charset="0"/>
                        </a:rPr>
                        <a:t>5,92</a:t>
                      </a:r>
                      <a:endParaRPr lang="es-EC"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46561674"/>
                  </a:ext>
                </a:extLst>
              </a:tr>
              <a:tr h="227485">
                <a:tc gridSpan="3">
                  <a:txBody>
                    <a:bodyPr/>
                    <a:lstStyle/>
                    <a:p>
                      <a:pPr algn="ctr" fontAlgn="ctr"/>
                      <a:r>
                        <a:rPr lang="es-EC" sz="1100" u="none" strike="noStrike">
                          <a:effectLst/>
                        </a:rPr>
                        <a:t>Estructura Irregular</a:t>
                      </a:r>
                      <a:endParaRPr lang="es-EC" sz="11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24775389"/>
                  </a:ext>
                </a:extLst>
              </a:tr>
              <a:tr h="227485">
                <a:tc>
                  <a:txBody>
                    <a:bodyPr/>
                    <a:lstStyle/>
                    <a:p>
                      <a:pPr algn="l" fontAlgn="b"/>
                      <a:r>
                        <a:rPr lang="es-EC" sz="1100" u="none" strike="noStrike">
                          <a:effectLst/>
                        </a:rPr>
                        <a:t>35x35 (cm)</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s-EC" sz="1100" u="none" strike="noStrike">
                          <a:effectLst/>
                        </a:rPr>
                        <a:t>1225</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12,25</a:t>
                      </a:r>
                      <a:endParaRPr lang="es-EC" sz="11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81894588"/>
                  </a:ext>
                </a:extLst>
              </a:tr>
              <a:tr h="227485">
                <a:tc>
                  <a:txBody>
                    <a:bodyPr/>
                    <a:lstStyle/>
                    <a:p>
                      <a:pPr algn="l" fontAlgn="b"/>
                      <a:r>
                        <a:rPr lang="es-EC" sz="1100" u="none" strike="noStrike">
                          <a:effectLst/>
                        </a:rPr>
                        <a:t>40x40 (cm)</a:t>
                      </a:r>
                      <a:endParaRPr lang="es-EC"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s-EC" sz="1100" u="none" strike="noStrike">
                          <a:effectLst/>
                        </a:rPr>
                        <a:t>1600</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16</a:t>
                      </a:r>
                      <a:endParaRPr lang="es-EC"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02853150"/>
                  </a:ext>
                </a:extLst>
              </a:tr>
            </a:tbl>
          </a:graphicData>
        </a:graphic>
      </p:graphicFrame>
      <p:sp>
        <p:nvSpPr>
          <p:cNvPr id="5" name="Abrir llave 4">
            <a:extLst>
              <a:ext uri="{FF2B5EF4-FFF2-40B4-BE49-F238E27FC236}">
                <a16:creationId xmlns:a16="http://schemas.microsoft.com/office/drawing/2014/main" id="{7D0E00CA-20B7-4457-8BAB-6BF49D9655CA}"/>
              </a:ext>
            </a:extLst>
          </p:cNvPr>
          <p:cNvSpPr/>
          <p:nvPr/>
        </p:nvSpPr>
        <p:spPr>
          <a:xfrm>
            <a:off x="2225578" y="1803013"/>
            <a:ext cx="414591" cy="1625987"/>
          </a:xfrm>
          <a:prstGeom prst="leftBrace">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es-EC"/>
          </a:p>
        </p:txBody>
      </p:sp>
      <p:sp>
        <p:nvSpPr>
          <p:cNvPr id="10" name="Flecha: a la derecha 9">
            <a:extLst>
              <a:ext uri="{FF2B5EF4-FFF2-40B4-BE49-F238E27FC236}">
                <a16:creationId xmlns:a16="http://schemas.microsoft.com/office/drawing/2014/main" id="{7A3A1560-C887-49AD-9830-959D08D11AE0}"/>
              </a:ext>
            </a:extLst>
          </p:cNvPr>
          <p:cNvSpPr/>
          <p:nvPr/>
        </p:nvSpPr>
        <p:spPr>
          <a:xfrm>
            <a:off x="5144359" y="2485783"/>
            <a:ext cx="734096" cy="149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Flecha: a la derecha 12">
            <a:extLst>
              <a:ext uri="{FF2B5EF4-FFF2-40B4-BE49-F238E27FC236}">
                <a16:creationId xmlns:a16="http://schemas.microsoft.com/office/drawing/2014/main" id="{4FC57AA8-FE1D-4E98-92BE-932FFF509852}"/>
              </a:ext>
            </a:extLst>
          </p:cNvPr>
          <p:cNvSpPr/>
          <p:nvPr/>
        </p:nvSpPr>
        <p:spPr>
          <a:xfrm>
            <a:off x="5144359" y="2941601"/>
            <a:ext cx="734096" cy="149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Flecha: a la derecha 13">
            <a:extLst>
              <a:ext uri="{FF2B5EF4-FFF2-40B4-BE49-F238E27FC236}">
                <a16:creationId xmlns:a16="http://schemas.microsoft.com/office/drawing/2014/main" id="{A22A91D6-45C7-44C3-A82C-D376E5BDDABA}"/>
              </a:ext>
            </a:extLst>
          </p:cNvPr>
          <p:cNvSpPr/>
          <p:nvPr/>
        </p:nvSpPr>
        <p:spPr>
          <a:xfrm>
            <a:off x="5144359" y="3186859"/>
            <a:ext cx="734096" cy="149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683A7A47-B17C-4139-B23C-EA01742DE229}"/>
                  </a:ext>
                </a:extLst>
              </p:cNvPr>
              <p:cNvSpPr txBox="1"/>
              <p:nvPr/>
            </p:nvSpPr>
            <p:spPr>
              <a:xfrm>
                <a:off x="7663555" y="2421512"/>
                <a:ext cx="93775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400" b="1" i="1" smtClean="0">
                          <a:latin typeface="Cambria Math" panose="02040503050406030204" pitchFamily="18" charset="0"/>
                        </a:rPr>
                        <m:t>𝟖</m:t>
                      </m:r>
                      <m:r>
                        <a:rPr lang="es-MX" sz="1400" b="1" i="1" smtClean="0">
                          <a:latin typeface="Cambria Math" panose="02040503050406030204" pitchFamily="18" charset="0"/>
                        </a:rPr>
                        <m:t> ∅ </m:t>
                      </m:r>
                      <m:r>
                        <a:rPr lang="es-MX" sz="1400" b="1" i="1" smtClean="0">
                          <a:latin typeface="Cambria Math" panose="02040503050406030204" pitchFamily="18" charset="0"/>
                          <a:ea typeface="Cambria Math" panose="02040503050406030204" pitchFamily="18" charset="0"/>
                        </a:rPr>
                        <m:t>𝟏𝟔</m:t>
                      </m:r>
                      <m:r>
                        <a:rPr lang="es-MX" sz="1400" b="1" i="1" smtClean="0">
                          <a:latin typeface="Cambria Math" panose="02040503050406030204" pitchFamily="18" charset="0"/>
                          <a:ea typeface="Cambria Math" panose="02040503050406030204" pitchFamily="18" charset="0"/>
                        </a:rPr>
                        <m:t> </m:t>
                      </m:r>
                      <m:r>
                        <a:rPr lang="es-MX" sz="1400" b="1" i="1" smtClean="0">
                          <a:latin typeface="Cambria Math" panose="02040503050406030204" pitchFamily="18" charset="0"/>
                          <a:ea typeface="Cambria Math" panose="02040503050406030204" pitchFamily="18" charset="0"/>
                        </a:rPr>
                        <m:t>𝒎𝒎</m:t>
                      </m:r>
                    </m:oMath>
                  </m:oMathPara>
                </a14:m>
                <a:endParaRPr lang="es-EC" sz="1400" b="1" dirty="0"/>
              </a:p>
            </p:txBody>
          </p:sp>
        </mc:Choice>
        <mc:Fallback xmlns="">
          <p:sp>
            <p:nvSpPr>
              <p:cNvPr id="15" name="CuadroTexto 14">
                <a:extLst>
                  <a:ext uri="{FF2B5EF4-FFF2-40B4-BE49-F238E27FC236}">
                    <a16:creationId xmlns:a16="http://schemas.microsoft.com/office/drawing/2014/main" id="{683A7A47-B17C-4139-B23C-EA01742DE229}"/>
                  </a:ext>
                </a:extLst>
              </p:cNvPr>
              <p:cNvSpPr txBox="1">
                <a:spLocks noRot="1" noChangeAspect="1" noMove="1" noResize="1" noEditPoints="1" noAdjustHandles="1" noChangeArrowheads="1" noChangeShapeType="1" noTextEdit="1"/>
              </p:cNvSpPr>
              <p:nvPr/>
            </p:nvSpPr>
            <p:spPr>
              <a:xfrm>
                <a:off x="7663555" y="2421512"/>
                <a:ext cx="937756" cy="215444"/>
              </a:xfrm>
              <a:prstGeom prst="rect">
                <a:avLst/>
              </a:prstGeom>
              <a:blipFill>
                <a:blip r:embed="rId5"/>
                <a:stretch>
                  <a:fillRect l="-3247" r="-1948" b="-1666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CFBBF4FD-6827-4633-A30C-B83C9E84B173}"/>
                  </a:ext>
                </a:extLst>
              </p:cNvPr>
              <p:cNvSpPr txBox="1"/>
              <p:nvPr/>
            </p:nvSpPr>
            <p:spPr>
              <a:xfrm>
                <a:off x="7678901" y="2926149"/>
                <a:ext cx="93775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400" b="1" i="1" smtClean="0">
                          <a:latin typeface="Cambria Math" panose="02040503050406030204" pitchFamily="18" charset="0"/>
                        </a:rPr>
                        <m:t>𝟖</m:t>
                      </m:r>
                      <m:r>
                        <a:rPr lang="es-MX" sz="1400" b="1" i="1" smtClean="0">
                          <a:latin typeface="Cambria Math" panose="02040503050406030204" pitchFamily="18" charset="0"/>
                        </a:rPr>
                        <m:t> ∅ </m:t>
                      </m:r>
                      <m:r>
                        <a:rPr lang="es-MX" sz="1400" b="1" i="1" smtClean="0">
                          <a:latin typeface="Cambria Math" panose="02040503050406030204" pitchFamily="18" charset="0"/>
                          <a:ea typeface="Cambria Math" panose="02040503050406030204" pitchFamily="18" charset="0"/>
                        </a:rPr>
                        <m:t>𝟏𝟒</m:t>
                      </m:r>
                      <m:r>
                        <a:rPr lang="es-MX" sz="1400" b="1" i="1" smtClean="0">
                          <a:latin typeface="Cambria Math" panose="02040503050406030204" pitchFamily="18" charset="0"/>
                          <a:ea typeface="Cambria Math" panose="02040503050406030204" pitchFamily="18" charset="0"/>
                        </a:rPr>
                        <m:t> </m:t>
                      </m:r>
                      <m:r>
                        <a:rPr lang="es-MX" sz="1400" b="1" i="1" smtClean="0">
                          <a:latin typeface="Cambria Math" panose="02040503050406030204" pitchFamily="18" charset="0"/>
                          <a:ea typeface="Cambria Math" panose="02040503050406030204" pitchFamily="18" charset="0"/>
                        </a:rPr>
                        <m:t>𝒎𝒎</m:t>
                      </m:r>
                    </m:oMath>
                  </m:oMathPara>
                </a14:m>
                <a:endParaRPr lang="es-EC" sz="1400" b="1" dirty="0"/>
              </a:p>
            </p:txBody>
          </p:sp>
        </mc:Choice>
        <mc:Fallback xmlns="">
          <p:sp>
            <p:nvSpPr>
              <p:cNvPr id="19" name="CuadroTexto 18">
                <a:extLst>
                  <a:ext uri="{FF2B5EF4-FFF2-40B4-BE49-F238E27FC236}">
                    <a16:creationId xmlns:a16="http://schemas.microsoft.com/office/drawing/2014/main" id="{CFBBF4FD-6827-4633-A30C-B83C9E84B173}"/>
                  </a:ext>
                </a:extLst>
              </p:cNvPr>
              <p:cNvSpPr txBox="1">
                <a:spLocks noRot="1" noChangeAspect="1" noMove="1" noResize="1" noEditPoints="1" noAdjustHandles="1" noChangeArrowheads="1" noChangeShapeType="1" noTextEdit="1"/>
              </p:cNvSpPr>
              <p:nvPr/>
            </p:nvSpPr>
            <p:spPr>
              <a:xfrm>
                <a:off x="7678901" y="2926149"/>
                <a:ext cx="937757" cy="215444"/>
              </a:xfrm>
              <a:prstGeom prst="rect">
                <a:avLst/>
              </a:prstGeom>
              <a:blipFill>
                <a:blip r:embed="rId6"/>
                <a:stretch>
                  <a:fillRect l="-3268" r="-1961" b="-20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50E8B207-664A-4E8C-B068-F62CBE825193}"/>
                  </a:ext>
                </a:extLst>
              </p:cNvPr>
              <p:cNvSpPr txBox="1"/>
              <p:nvPr/>
            </p:nvSpPr>
            <p:spPr>
              <a:xfrm>
                <a:off x="7678901" y="3186015"/>
                <a:ext cx="93775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400" b="1" i="1" smtClean="0">
                          <a:latin typeface="Cambria Math" panose="02040503050406030204" pitchFamily="18" charset="0"/>
                        </a:rPr>
                        <m:t>𝟖</m:t>
                      </m:r>
                      <m:r>
                        <a:rPr lang="es-MX" sz="1400" b="1" i="1" smtClean="0">
                          <a:latin typeface="Cambria Math" panose="02040503050406030204" pitchFamily="18" charset="0"/>
                        </a:rPr>
                        <m:t> ∅ </m:t>
                      </m:r>
                      <m:r>
                        <a:rPr lang="es-MX" sz="1400" b="1" i="1" smtClean="0">
                          <a:latin typeface="Cambria Math" panose="02040503050406030204" pitchFamily="18" charset="0"/>
                          <a:ea typeface="Cambria Math" panose="02040503050406030204" pitchFamily="18" charset="0"/>
                        </a:rPr>
                        <m:t>𝟏𝟔</m:t>
                      </m:r>
                      <m:r>
                        <a:rPr lang="es-MX" sz="1400" b="1" i="1" smtClean="0">
                          <a:latin typeface="Cambria Math" panose="02040503050406030204" pitchFamily="18" charset="0"/>
                          <a:ea typeface="Cambria Math" panose="02040503050406030204" pitchFamily="18" charset="0"/>
                        </a:rPr>
                        <m:t> </m:t>
                      </m:r>
                      <m:r>
                        <a:rPr lang="es-MX" sz="1400" b="1" i="1" smtClean="0">
                          <a:latin typeface="Cambria Math" panose="02040503050406030204" pitchFamily="18" charset="0"/>
                          <a:ea typeface="Cambria Math" panose="02040503050406030204" pitchFamily="18" charset="0"/>
                        </a:rPr>
                        <m:t>𝒎𝒎</m:t>
                      </m:r>
                    </m:oMath>
                  </m:oMathPara>
                </a14:m>
                <a:endParaRPr lang="es-EC" sz="1400" b="1" dirty="0"/>
              </a:p>
            </p:txBody>
          </p:sp>
        </mc:Choice>
        <mc:Fallback xmlns="">
          <p:sp>
            <p:nvSpPr>
              <p:cNvPr id="20" name="CuadroTexto 19">
                <a:extLst>
                  <a:ext uri="{FF2B5EF4-FFF2-40B4-BE49-F238E27FC236}">
                    <a16:creationId xmlns:a16="http://schemas.microsoft.com/office/drawing/2014/main" id="{50E8B207-664A-4E8C-B068-F62CBE825193}"/>
                  </a:ext>
                </a:extLst>
              </p:cNvPr>
              <p:cNvSpPr txBox="1">
                <a:spLocks noRot="1" noChangeAspect="1" noMove="1" noResize="1" noEditPoints="1" noAdjustHandles="1" noChangeArrowheads="1" noChangeShapeType="1" noTextEdit="1"/>
              </p:cNvSpPr>
              <p:nvPr/>
            </p:nvSpPr>
            <p:spPr>
              <a:xfrm>
                <a:off x="7678901" y="3186015"/>
                <a:ext cx="937757" cy="215444"/>
              </a:xfrm>
              <a:prstGeom prst="rect">
                <a:avLst/>
              </a:prstGeom>
              <a:blipFill>
                <a:blip r:embed="rId7"/>
                <a:stretch>
                  <a:fillRect l="-3268" r="-1961" b="-17143"/>
                </a:stretch>
              </a:blipFill>
            </p:spPr>
            <p:txBody>
              <a:bodyPr/>
              <a:lstStyle/>
              <a:p>
                <a:r>
                  <a:rPr lang="es-EC">
                    <a:noFill/>
                  </a:rPr>
                  <a:t> </a:t>
                </a:r>
              </a:p>
            </p:txBody>
          </p:sp>
        </mc:Fallback>
      </mc:AlternateContent>
      <p:sp>
        <p:nvSpPr>
          <p:cNvPr id="21" name="CuadroTexto 20">
            <a:extLst>
              <a:ext uri="{FF2B5EF4-FFF2-40B4-BE49-F238E27FC236}">
                <a16:creationId xmlns:a16="http://schemas.microsoft.com/office/drawing/2014/main" id="{C6AAE82A-890E-4653-A8EF-2741A3AD0D2C}"/>
              </a:ext>
            </a:extLst>
          </p:cNvPr>
          <p:cNvSpPr txBox="1"/>
          <p:nvPr/>
        </p:nvSpPr>
        <p:spPr>
          <a:xfrm>
            <a:off x="320815" y="899987"/>
            <a:ext cx="2441694" cy="307777"/>
          </a:xfrm>
          <a:prstGeom prst="rect">
            <a:avLst/>
          </a:prstGeom>
          <a:noFill/>
        </p:spPr>
        <p:txBody>
          <a:bodyPr wrap="none" rtlCol="0">
            <a:spAutoFit/>
          </a:bodyPr>
          <a:lstStyle/>
          <a:p>
            <a:pPr marL="285750" indent="-285750">
              <a:buFont typeface="Arial" panose="020B0604020202020204" pitchFamily="34" charset="0"/>
              <a:buChar char="•"/>
            </a:pPr>
            <a:r>
              <a:rPr lang="en-001" sz="1400" b="1" dirty="0"/>
              <a:t>Armadura Longitudinal</a:t>
            </a:r>
            <a:endParaRPr lang="en-US" sz="1400" b="1" dirty="0"/>
          </a:p>
        </p:txBody>
      </p:sp>
      <p:sp>
        <p:nvSpPr>
          <p:cNvPr id="22" name="CuadroTexto 21">
            <a:extLst>
              <a:ext uri="{FF2B5EF4-FFF2-40B4-BE49-F238E27FC236}">
                <a16:creationId xmlns:a16="http://schemas.microsoft.com/office/drawing/2014/main" id="{F0A5ADB1-2765-447A-8FD1-467DAA25FF1E}"/>
              </a:ext>
            </a:extLst>
          </p:cNvPr>
          <p:cNvSpPr txBox="1"/>
          <p:nvPr/>
        </p:nvSpPr>
        <p:spPr>
          <a:xfrm>
            <a:off x="335004" y="3535547"/>
            <a:ext cx="2441694" cy="307777"/>
          </a:xfrm>
          <a:prstGeom prst="rect">
            <a:avLst/>
          </a:prstGeom>
          <a:noFill/>
        </p:spPr>
        <p:txBody>
          <a:bodyPr wrap="none" rtlCol="0">
            <a:spAutoFit/>
          </a:bodyPr>
          <a:lstStyle/>
          <a:p>
            <a:pPr marL="285750" indent="-285750">
              <a:buFont typeface="Arial" panose="020B0604020202020204" pitchFamily="34" charset="0"/>
              <a:buChar char="•"/>
            </a:pPr>
            <a:r>
              <a:rPr lang="es-MX" sz="1400" b="1" dirty="0"/>
              <a:t>Separación de estribos</a:t>
            </a:r>
            <a:endParaRPr lang="en-US" sz="1400" b="1" dirty="0"/>
          </a:p>
        </p:txBody>
      </p:sp>
      <p:sp>
        <p:nvSpPr>
          <p:cNvPr id="23" name="CuadroTexto 22">
            <a:extLst>
              <a:ext uri="{FF2B5EF4-FFF2-40B4-BE49-F238E27FC236}">
                <a16:creationId xmlns:a16="http://schemas.microsoft.com/office/drawing/2014/main" id="{F43178E8-8B2E-4D44-B21C-3C63F971B9A0}"/>
              </a:ext>
            </a:extLst>
          </p:cNvPr>
          <p:cNvSpPr txBox="1"/>
          <p:nvPr/>
        </p:nvSpPr>
        <p:spPr>
          <a:xfrm>
            <a:off x="862273" y="5588681"/>
            <a:ext cx="1900236" cy="369332"/>
          </a:xfrm>
          <a:prstGeom prst="rect">
            <a:avLst/>
          </a:prstGeom>
          <a:noFill/>
        </p:spPr>
        <p:txBody>
          <a:bodyPr wrap="square">
            <a:spAutoFit/>
          </a:bodyPr>
          <a:lstStyle/>
          <a:p>
            <a:pPr algn="ctr"/>
            <a:r>
              <a:rPr lang="es-EC" b="1" dirty="0"/>
              <a:t>Regular</a:t>
            </a:r>
          </a:p>
        </p:txBody>
      </p:sp>
      <p:sp>
        <p:nvSpPr>
          <p:cNvPr id="25" name="CuadroTexto 24">
            <a:extLst>
              <a:ext uri="{FF2B5EF4-FFF2-40B4-BE49-F238E27FC236}">
                <a16:creationId xmlns:a16="http://schemas.microsoft.com/office/drawing/2014/main" id="{CD104B64-8550-4A35-9259-3199FDB09723}"/>
              </a:ext>
            </a:extLst>
          </p:cNvPr>
          <p:cNvSpPr txBox="1"/>
          <p:nvPr/>
        </p:nvSpPr>
        <p:spPr>
          <a:xfrm>
            <a:off x="6140201" y="5630111"/>
            <a:ext cx="1900236" cy="369332"/>
          </a:xfrm>
          <a:prstGeom prst="rect">
            <a:avLst/>
          </a:prstGeom>
          <a:noFill/>
        </p:spPr>
        <p:txBody>
          <a:bodyPr wrap="square">
            <a:spAutoFit/>
          </a:bodyPr>
          <a:lstStyle/>
          <a:p>
            <a:pPr algn="ctr"/>
            <a:r>
              <a:rPr lang="es-EC" b="1" dirty="0"/>
              <a:t>Irregular</a:t>
            </a:r>
          </a:p>
        </p:txBody>
      </p:sp>
      <mc:AlternateContent xmlns:mc="http://schemas.openxmlformats.org/markup-compatibility/2006" xmlns:a14="http://schemas.microsoft.com/office/drawing/2010/main">
        <mc:Choice Requires="a14">
          <p:sp>
            <p:nvSpPr>
              <p:cNvPr id="36" name="CuadroTexto 35">
                <a:extLst>
                  <a:ext uri="{FF2B5EF4-FFF2-40B4-BE49-F238E27FC236}">
                    <a16:creationId xmlns:a16="http://schemas.microsoft.com/office/drawing/2014/main" id="{5936CCAF-8DDC-4ABE-874C-C505124E73A7}"/>
                  </a:ext>
                </a:extLst>
              </p:cNvPr>
              <p:cNvSpPr txBox="1"/>
              <p:nvPr/>
            </p:nvSpPr>
            <p:spPr>
              <a:xfrm>
                <a:off x="6140201" y="3950518"/>
                <a:ext cx="191459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400" i="1" smtClean="0">
                          <a:latin typeface="Cambria Math" panose="02040503050406030204" pitchFamily="18" charset="0"/>
                        </a:rPr>
                        <m:t>𝑆</m:t>
                      </m:r>
                      <m:r>
                        <a:rPr lang="es-EC" sz="1400" i="0">
                          <a:latin typeface="Cambria Math" panose="02040503050406030204" pitchFamily="18" charset="0"/>
                        </a:rPr>
                        <m:t>′&lt;</m:t>
                      </m:r>
                      <m:d>
                        <m:dPr>
                          <m:begChr m:val="["/>
                          <m:endChr m:val="]"/>
                          <m:ctrlPr>
                            <a:rPr lang="es-EC" sz="1400" i="1">
                              <a:solidFill>
                                <a:srgbClr val="836967"/>
                              </a:solidFill>
                              <a:latin typeface="Cambria Math" panose="02040503050406030204" pitchFamily="18" charset="0"/>
                            </a:rPr>
                          </m:ctrlPr>
                        </m:dPr>
                        <m:e>
                          <m:r>
                            <a:rPr lang="es-EC" sz="1400" i="0">
                              <a:latin typeface="Cambria Math" panose="02040503050406030204" pitchFamily="18" charset="0"/>
                            </a:rPr>
                            <m:t>6</m:t>
                          </m:r>
                          <m:r>
                            <a:rPr lang="es-EC" sz="1400" i="1">
                              <a:latin typeface="Cambria Math" panose="02040503050406030204" pitchFamily="18" charset="0"/>
                            </a:rPr>
                            <m:t>𝑑𝑏</m:t>
                          </m:r>
                          <m:r>
                            <a:rPr lang="es-EC" sz="1400" i="0">
                              <a:latin typeface="Cambria Math" panose="02040503050406030204" pitchFamily="18" charset="0"/>
                            </a:rPr>
                            <m:t>  ;  150 </m:t>
                          </m:r>
                          <m:r>
                            <a:rPr lang="es-EC" sz="1400" i="1">
                              <a:latin typeface="Cambria Math" panose="02040503050406030204" pitchFamily="18" charset="0"/>
                            </a:rPr>
                            <m:t>𝑚𝑚</m:t>
                          </m:r>
                        </m:e>
                      </m:d>
                    </m:oMath>
                  </m:oMathPara>
                </a14:m>
                <a:endParaRPr lang="es-EC" sz="1400" dirty="0"/>
              </a:p>
            </p:txBody>
          </p:sp>
        </mc:Choice>
        <mc:Fallback xmlns="">
          <p:sp>
            <p:nvSpPr>
              <p:cNvPr id="36" name="CuadroTexto 35">
                <a:extLst>
                  <a:ext uri="{FF2B5EF4-FFF2-40B4-BE49-F238E27FC236}">
                    <a16:creationId xmlns:a16="http://schemas.microsoft.com/office/drawing/2014/main" id="{5936CCAF-8DDC-4ABE-874C-C505124E73A7}"/>
                  </a:ext>
                </a:extLst>
              </p:cNvPr>
              <p:cNvSpPr txBox="1">
                <a:spLocks noRot="1" noChangeAspect="1" noMove="1" noResize="1" noEditPoints="1" noAdjustHandles="1" noChangeArrowheads="1" noChangeShapeType="1" noTextEdit="1"/>
              </p:cNvSpPr>
              <p:nvPr/>
            </p:nvSpPr>
            <p:spPr>
              <a:xfrm>
                <a:off x="6140201" y="3950518"/>
                <a:ext cx="1914594" cy="307777"/>
              </a:xfrm>
              <a:prstGeom prst="rect">
                <a:avLst/>
              </a:prstGeom>
              <a:blipFill>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8" name="CuadroTexto 37">
                <a:extLst>
                  <a:ext uri="{FF2B5EF4-FFF2-40B4-BE49-F238E27FC236}">
                    <a16:creationId xmlns:a16="http://schemas.microsoft.com/office/drawing/2014/main" id="{31387D9A-7D3E-47AF-81BA-343E6017205A}"/>
                  </a:ext>
                </a:extLst>
              </p:cNvPr>
              <p:cNvSpPr txBox="1"/>
              <p:nvPr/>
            </p:nvSpPr>
            <p:spPr>
              <a:xfrm>
                <a:off x="495205" y="3844712"/>
                <a:ext cx="1768208" cy="5674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400" i="1" smtClean="0">
                              <a:solidFill>
                                <a:srgbClr val="836967"/>
                              </a:solidFill>
                              <a:latin typeface="Cambria Math" panose="02040503050406030204" pitchFamily="18" charset="0"/>
                            </a:rPr>
                          </m:ctrlPr>
                        </m:sSubPr>
                        <m:e>
                          <m:r>
                            <a:rPr lang="es-EC" sz="1400" i="1">
                              <a:latin typeface="Cambria Math" panose="02040503050406030204" pitchFamily="18" charset="0"/>
                            </a:rPr>
                            <m:t>𝑙</m:t>
                          </m:r>
                        </m:e>
                        <m:sub>
                          <m:r>
                            <a:rPr lang="es-EC" sz="1400" i="0">
                              <a:latin typeface="Cambria Math" panose="02040503050406030204" pitchFamily="18" charset="0"/>
                            </a:rPr>
                            <m:t>0</m:t>
                          </m:r>
                        </m:sub>
                      </m:sSub>
                      <m:r>
                        <a:rPr lang="es-EC" sz="1400" i="0">
                          <a:latin typeface="Cambria Math" panose="02040503050406030204" pitchFamily="18" charset="0"/>
                        </a:rPr>
                        <m:t>≥</m:t>
                      </m:r>
                      <m:d>
                        <m:dPr>
                          <m:begChr m:val="["/>
                          <m:endChr m:val="]"/>
                          <m:ctrlPr>
                            <a:rPr lang="es-EC" sz="1400" i="1">
                              <a:solidFill>
                                <a:srgbClr val="836967"/>
                              </a:solidFill>
                              <a:latin typeface="Cambria Math" panose="02040503050406030204" pitchFamily="18" charset="0"/>
                            </a:rPr>
                          </m:ctrlPr>
                        </m:dPr>
                        <m:e>
                          <m:r>
                            <a:rPr lang="es-EC" sz="1400" i="1">
                              <a:latin typeface="Cambria Math" panose="02040503050406030204" pitchFamily="18" charset="0"/>
                            </a:rPr>
                            <m:t>h</m:t>
                          </m:r>
                          <m:r>
                            <a:rPr lang="es-EC" sz="1400" i="0">
                              <a:latin typeface="Cambria Math" panose="02040503050406030204" pitchFamily="18" charset="0"/>
                            </a:rPr>
                            <m:t>;</m:t>
                          </m:r>
                          <m:f>
                            <m:fPr>
                              <m:ctrlPr>
                                <a:rPr lang="es-EC" sz="1400" i="1">
                                  <a:solidFill>
                                    <a:srgbClr val="836967"/>
                                  </a:solidFill>
                                  <a:latin typeface="Cambria Math" panose="02040503050406030204" pitchFamily="18" charset="0"/>
                                </a:rPr>
                              </m:ctrlPr>
                            </m:fPr>
                            <m:num>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𝑙</m:t>
                                  </m:r>
                                </m:e>
                                <m:sub>
                                  <m:r>
                                    <a:rPr lang="es-EC" sz="1400" i="1">
                                      <a:latin typeface="Cambria Math" panose="02040503050406030204" pitchFamily="18" charset="0"/>
                                    </a:rPr>
                                    <m:t>𝑙</m:t>
                                  </m:r>
                                </m:sub>
                              </m:sSub>
                            </m:num>
                            <m:den>
                              <m:r>
                                <a:rPr lang="es-EC" sz="1400" i="0">
                                  <a:latin typeface="Cambria Math" panose="02040503050406030204" pitchFamily="18" charset="0"/>
                                </a:rPr>
                                <m:t>6</m:t>
                              </m:r>
                            </m:den>
                          </m:f>
                          <m:r>
                            <a:rPr lang="es-EC" sz="1400" i="0">
                              <a:latin typeface="Cambria Math" panose="02040503050406030204" pitchFamily="18" charset="0"/>
                            </a:rPr>
                            <m:t>;450 </m:t>
                          </m:r>
                          <m:r>
                            <a:rPr lang="es-EC" sz="1400" i="1">
                              <a:latin typeface="Cambria Math" panose="02040503050406030204" pitchFamily="18" charset="0"/>
                            </a:rPr>
                            <m:t>𝑚𝑚</m:t>
                          </m:r>
                        </m:e>
                      </m:d>
                    </m:oMath>
                  </m:oMathPara>
                </a14:m>
                <a:endParaRPr lang="es-EC" sz="1400" dirty="0"/>
              </a:p>
            </p:txBody>
          </p:sp>
        </mc:Choice>
        <mc:Fallback xmlns="">
          <p:sp>
            <p:nvSpPr>
              <p:cNvPr id="38" name="CuadroTexto 37">
                <a:extLst>
                  <a:ext uri="{FF2B5EF4-FFF2-40B4-BE49-F238E27FC236}">
                    <a16:creationId xmlns:a16="http://schemas.microsoft.com/office/drawing/2014/main" id="{31387D9A-7D3E-47AF-81BA-343E6017205A}"/>
                  </a:ext>
                </a:extLst>
              </p:cNvPr>
              <p:cNvSpPr txBox="1">
                <a:spLocks noRot="1" noChangeAspect="1" noMove="1" noResize="1" noEditPoints="1" noAdjustHandles="1" noChangeArrowheads="1" noChangeShapeType="1" noTextEdit="1"/>
              </p:cNvSpPr>
              <p:nvPr/>
            </p:nvSpPr>
            <p:spPr>
              <a:xfrm>
                <a:off x="495205" y="3844712"/>
                <a:ext cx="1768208" cy="567424"/>
              </a:xfrm>
              <a:prstGeom prst="rect">
                <a:avLst/>
              </a:prstGeom>
              <a:blipFill>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0" name="CuadroTexto 39">
                <a:extLst>
                  <a:ext uri="{FF2B5EF4-FFF2-40B4-BE49-F238E27FC236}">
                    <a16:creationId xmlns:a16="http://schemas.microsoft.com/office/drawing/2014/main" id="{FF562E1B-0C07-4CF5-AD48-1DA7FAB11EDC}"/>
                  </a:ext>
                </a:extLst>
              </p:cNvPr>
              <p:cNvSpPr txBox="1"/>
              <p:nvPr/>
            </p:nvSpPr>
            <p:spPr>
              <a:xfrm>
                <a:off x="2652318" y="3857754"/>
                <a:ext cx="3245975" cy="58902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sz="1400" b="0" i="1" smtClean="0">
                          <a:solidFill>
                            <a:srgbClr val="836967"/>
                          </a:solidFill>
                          <a:latin typeface="Cambria Math" panose="02040503050406030204" pitchFamily="18" charset="0"/>
                        </a:rPr>
                        <m:t>𝑆</m:t>
                      </m:r>
                      <m:r>
                        <a:rPr lang="es-MX" sz="1400" b="0" i="0" smtClean="0">
                          <a:solidFill>
                            <a:srgbClr val="836967"/>
                          </a:solidFill>
                          <a:latin typeface="Cambria Math" panose="02040503050406030204" pitchFamily="18" charset="0"/>
                        </a:rPr>
                        <m:t>≤</m:t>
                      </m:r>
                      <m:d>
                        <m:dPr>
                          <m:begChr m:val="["/>
                          <m:endChr m:val="]"/>
                          <m:ctrlPr>
                            <a:rPr lang="es-EC" sz="1400" i="1">
                              <a:solidFill>
                                <a:srgbClr val="836967"/>
                              </a:solidFill>
                              <a:latin typeface="Cambria Math" panose="02040503050406030204" pitchFamily="18" charset="0"/>
                            </a:rPr>
                          </m:ctrlPr>
                        </m:dPr>
                        <m:e>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𝑏</m:t>
                              </m:r>
                            </m:num>
                            <m:den>
                              <m:r>
                                <a:rPr lang="es-EC" sz="1400">
                                  <a:latin typeface="Cambria Math" panose="02040503050406030204" pitchFamily="18" charset="0"/>
                                </a:rPr>
                                <m:t>4</m:t>
                              </m:r>
                            </m:den>
                          </m:f>
                          <m:r>
                            <a:rPr lang="es-EC" sz="1400" i="0">
                              <a:latin typeface="Cambria Math" panose="02040503050406030204" pitchFamily="18" charset="0"/>
                            </a:rPr>
                            <m:t>;</m:t>
                          </m:r>
                          <m:r>
                            <a:rPr lang="es-EC" sz="1400">
                              <a:latin typeface="Cambria Math" panose="02040503050406030204" pitchFamily="18" charset="0"/>
                            </a:rPr>
                            <m:t>6∗</m:t>
                          </m:r>
                          <m:r>
                            <a:rPr lang="es-EC" sz="1400" i="1">
                              <a:latin typeface="Cambria Math" panose="02040503050406030204" pitchFamily="18" charset="0"/>
                            </a:rPr>
                            <m:t>𝑑𝑏</m:t>
                          </m:r>
                          <m:r>
                            <a:rPr lang="es-EC" sz="1400" i="0">
                              <a:latin typeface="Cambria Math" panose="02040503050406030204" pitchFamily="18" charset="0"/>
                            </a:rPr>
                            <m:t>;</m:t>
                          </m:r>
                          <m:sSub>
                            <m:sSubPr>
                              <m:ctrlPr>
                                <a:rPr lang="es-EC" sz="1400" i="1">
                                  <a:solidFill>
                                    <a:srgbClr val="836967"/>
                                  </a:solidFill>
                                  <a:latin typeface="Cambria Math" panose="02040503050406030204" pitchFamily="18" charset="0"/>
                                </a:rPr>
                              </m:ctrlPr>
                            </m:sSubPr>
                            <m:e>
                              <m:r>
                                <a:rPr lang="es-EC" sz="1400" i="1">
                                  <a:latin typeface="Cambria Math" panose="02040503050406030204" pitchFamily="18" charset="0"/>
                                </a:rPr>
                                <m:t>𝑆</m:t>
                              </m:r>
                            </m:e>
                            <m:sub>
                              <m:r>
                                <a:rPr lang="es-EC" sz="1400" i="1">
                                  <a:latin typeface="Cambria Math" panose="02040503050406030204" pitchFamily="18" charset="0"/>
                                </a:rPr>
                                <m:t>𝑂</m:t>
                              </m:r>
                            </m:sub>
                          </m:sSub>
                          <m:r>
                            <a:rPr lang="es-EC" sz="1400">
                              <a:latin typeface="Cambria Math" panose="02040503050406030204" pitchFamily="18" charset="0"/>
                            </a:rPr>
                            <m:t>=100+</m:t>
                          </m:r>
                          <m:d>
                            <m:dPr>
                              <m:ctrlPr>
                                <a:rPr lang="es-EC" sz="1400" i="1">
                                  <a:solidFill>
                                    <a:srgbClr val="836967"/>
                                  </a:solidFill>
                                  <a:latin typeface="Cambria Math" panose="02040503050406030204" pitchFamily="18" charset="0"/>
                                </a:rPr>
                              </m:ctrlPr>
                            </m:dPr>
                            <m:e>
                              <m:f>
                                <m:fPr>
                                  <m:ctrlPr>
                                    <a:rPr lang="es-EC" sz="1400" i="1">
                                      <a:solidFill>
                                        <a:srgbClr val="836967"/>
                                      </a:solidFill>
                                      <a:latin typeface="Cambria Math" panose="02040503050406030204" pitchFamily="18" charset="0"/>
                                    </a:rPr>
                                  </m:ctrlPr>
                                </m:fPr>
                                <m:num>
                                  <m:r>
                                    <a:rPr lang="es-EC" sz="1400">
                                      <a:latin typeface="Cambria Math" panose="02040503050406030204" pitchFamily="18" charset="0"/>
                                    </a:rPr>
                                    <m:t>350−</m:t>
                                  </m:r>
                                  <m:r>
                                    <a:rPr lang="es-EC" sz="1400" i="1">
                                      <a:latin typeface="Cambria Math" panose="02040503050406030204" pitchFamily="18" charset="0"/>
                                    </a:rPr>
                                    <m:t>h𝑥</m:t>
                                  </m:r>
                                </m:num>
                                <m:den>
                                  <m:r>
                                    <a:rPr lang="es-EC" sz="1400">
                                      <a:latin typeface="Cambria Math" panose="02040503050406030204" pitchFamily="18" charset="0"/>
                                    </a:rPr>
                                    <m:t>3</m:t>
                                  </m:r>
                                </m:den>
                              </m:f>
                            </m:e>
                          </m:d>
                        </m:e>
                      </m:d>
                    </m:oMath>
                  </m:oMathPara>
                </a14:m>
                <a:endParaRPr lang="es-EC" sz="1400" dirty="0"/>
              </a:p>
            </p:txBody>
          </p:sp>
        </mc:Choice>
        <mc:Fallback xmlns="">
          <p:sp>
            <p:nvSpPr>
              <p:cNvPr id="40" name="CuadroTexto 39">
                <a:extLst>
                  <a:ext uri="{FF2B5EF4-FFF2-40B4-BE49-F238E27FC236}">
                    <a16:creationId xmlns:a16="http://schemas.microsoft.com/office/drawing/2014/main" id="{FF562E1B-0C07-4CF5-AD48-1DA7FAB11EDC}"/>
                  </a:ext>
                </a:extLst>
              </p:cNvPr>
              <p:cNvSpPr txBox="1">
                <a:spLocks noRot="1" noChangeAspect="1" noMove="1" noResize="1" noEditPoints="1" noAdjustHandles="1" noChangeArrowheads="1" noChangeShapeType="1" noTextEdit="1"/>
              </p:cNvSpPr>
              <p:nvPr/>
            </p:nvSpPr>
            <p:spPr>
              <a:xfrm>
                <a:off x="2652318" y="3857754"/>
                <a:ext cx="3245975" cy="589024"/>
              </a:xfrm>
              <a:prstGeom prst="rect">
                <a:avLst/>
              </a:prstGeom>
              <a:blipFill>
                <a:blip r:embed="rId10"/>
                <a:stretch>
                  <a:fillRect/>
                </a:stretch>
              </a:blipFill>
            </p:spPr>
            <p:txBody>
              <a:bodyPr/>
              <a:lstStyle/>
              <a:p>
                <a:r>
                  <a:rPr lang="es-EC">
                    <a:noFill/>
                  </a:rPr>
                  <a:t> </a:t>
                </a:r>
              </a:p>
            </p:txBody>
          </p:sp>
        </mc:Fallback>
      </mc:AlternateContent>
      <p:graphicFrame>
        <p:nvGraphicFramePr>
          <p:cNvPr id="39" name="Tabla 38">
            <a:extLst>
              <a:ext uri="{FF2B5EF4-FFF2-40B4-BE49-F238E27FC236}">
                <a16:creationId xmlns:a16="http://schemas.microsoft.com/office/drawing/2014/main" id="{9DB34553-84AB-481A-9C37-3BA6FC7C37ED}"/>
              </a:ext>
            </a:extLst>
          </p:cNvPr>
          <p:cNvGraphicFramePr>
            <a:graphicFrameLocks noGrp="1"/>
          </p:cNvGraphicFramePr>
          <p:nvPr>
            <p:extLst>
              <p:ext uri="{D42A27DB-BD31-4B8C-83A1-F6EECF244321}">
                <p14:modId xmlns:p14="http://schemas.microsoft.com/office/powerpoint/2010/main" val="2057037411"/>
              </p:ext>
            </p:extLst>
          </p:nvPr>
        </p:nvGraphicFramePr>
        <p:xfrm>
          <a:off x="335004" y="4639032"/>
          <a:ext cx="3048000" cy="808275"/>
        </p:xfrm>
        <a:graphic>
          <a:graphicData uri="http://schemas.openxmlformats.org/drawingml/2006/table">
            <a:tbl>
              <a:tblPr>
                <a:tableStyleId>{9D7B26C5-4107-4FEC-AEDC-1716B250A1EF}</a:tableStyleId>
              </a:tblPr>
              <a:tblGrid>
                <a:gridCol w="762000">
                  <a:extLst>
                    <a:ext uri="{9D8B030D-6E8A-4147-A177-3AD203B41FA5}">
                      <a16:colId xmlns:a16="http://schemas.microsoft.com/office/drawing/2014/main" val="1333373200"/>
                    </a:ext>
                  </a:extLst>
                </a:gridCol>
                <a:gridCol w="762000">
                  <a:extLst>
                    <a:ext uri="{9D8B030D-6E8A-4147-A177-3AD203B41FA5}">
                      <a16:colId xmlns:a16="http://schemas.microsoft.com/office/drawing/2014/main" val="3621620551"/>
                    </a:ext>
                  </a:extLst>
                </a:gridCol>
                <a:gridCol w="762000">
                  <a:extLst>
                    <a:ext uri="{9D8B030D-6E8A-4147-A177-3AD203B41FA5}">
                      <a16:colId xmlns:a16="http://schemas.microsoft.com/office/drawing/2014/main" val="2686682917"/>
                    </a:ext>
                  </a:extLst>
                </a:gridCol>
                <a:gridCol w="762000">
                  <a:extLst>
                    <a:ext uri="{9D8B030D-6E8A-4147-A177-3AD203B41FA5}">
                      <a16:colId xmlns:a16="http://schemas.microsoft.com/office/drawing/2014/main" val="635484664"/>
                    </a:ext>
                  </a:extLst>
                </a:gridCol>
              </a:tblGrid>
              <a:tr h="269425">
                <a:tc gridSpan="4">
                  <a:txBody>
                    <a:bodyPr/>
                    <a:lstStyle/>
                    <a:p>
                      <a:pPr algn="ctr" fontAlgn="ctr"/>
                      <a:r>
                        <a:rPr lang="es-EC" sz="1100" u="none" strike="noStrike" dirty="0">
                          <a:effectLst/>
                        </a:rPr>
                        <a:t>Estructura Regular</a:t>
                      </a:r>
                      <a:endParaRPr lang="es-EC" sz="11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189004703"/>
                  </a:ext>
                </a:extLst>
              </a:tr>
              <a:tr h="269425">
                <a:tc>
                  <a:txBody>
                    <a:bodyPr/>
                    <a:lstStyle/>
                    <a:p>
                      <a:pPr algn="ctr" fontAlgn="ctr"/>
                      <a:r>
                        <a:rPr lang="es-EC" sz="1100" b="1" u="none" strike="noStrike" dirty="0">
                          <a:effectLst/>
                        </a:rPr>
                        <a:t>Columna</a:t>
                      </a:r>
                      <a:endParaRPr lang="es-EC" sz="1100" b="1"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s-EC" sz="1100" b="1" u="none" strike="noStrike" dirty="0">
                          <a:effectLst/>
                        </a:rPr>
                        <a:t>lo (cm)</a:t>
                      </a:r>
                      <a:endParaRPr lang="es-EC" sz="1100" b="1"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s-EC" sz="1100" b="1" u="none" strike="noStrike" dirty="0">
                          <a:effectLst/>
                        </a:rPr>
                        <a:t>S(cm)</a:t>
                      </a:r>
                      <a:endParaRPr lang="es-EC" sz="1100" b="1"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s-EC" sz="1100" b="1" u="none" strike="noStrike" dirty="0">
                          <a:effectLst/>
                        </a:rPr>
                        <a:t>S'(cm)</a:t>
                      </a:r>
                      <a:endParaRPr lang="es-EC" sz="1100" b="1"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91684769"/>
                  </a:ext>
                </a:extLst>
              </a:tr>
              <a:tr h="269425">
                <a:tc>
                  <a:txBody>
                    <a:bodyPr/>
                    <a:lstStyle/>
                    <a:p>
                      <a:pPr algn="l" fontAlgn="b"/>
                      <a:r>
                        <a:rPr lang="es-EC" sz="1100" u="none" strike="noStrike">
                          <a:effectLst/>
                        </a:rPr>
                        <a:t>30x30 (cm)</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50</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EC" sz="1100" u="none" strike="noStrike" dirty="0">
                          <a:effectLst/>
                        </a:rPr>
                        <a:t>5</a:t>
                      </a:r>
                      <a:endParaRPr lang="es-EC"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MX" sz="1100" b="0" i="0" u="none" strike="noStrike" dirty="0">
                          <a:solidFill>
                            <a:srgbClr val="000000"/>
                          </a:solidFill>
                          <a:effectLst/>
                          <a:latin typeface="Calibri" panose="020F0502020204030204" pitchFamily="34" charset="0"/>
                        </a:rPr>
                        <a:t>8</a:t>
                      </a:r>
                      <a:endParaRPr lang="es-EC"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10006952"/>
                  </a:ext>
                </a:extLst>
              </a:tr>
            </a:tbl>
          </a:graphicData>
        </a:graphic>
      </p:graphicFrame>
      <p:graphicFrame>
        <p:nvGraphicFramePr>
          <p:cNvPr id="41" name="Tabla 40">
            <a:extLst>
              <a:ext uri="{FF2B5EF4-FFF2-40B4-BE49-F238E27FC236}">
                <a16:creationId xmlns:a16="http://schemas.microsoft.com/office/drawing/2014/main" id="{CC6C6E75-071C-4548-99B0-69B60C76D89C}"/>
              </a:ext>
            </a:extLst>
          </p:cNvPr>
          <p:cNvGraphicFramePr>
            <a:graphicFrameLocks noGrp="1"/>
          </p:cNvGraphicFramePr>
          <p:nvPr>
            <p:extLst>
              <p:ext uri="{D42A27DB-BD31-4B8C-83A1-F6EECF244321}">
                <p14:modId xmlns:p14="http://schemas.microsoft.com/office/powerpoint/2010/main" val="3388845193"/>
              </p:ext>
            </p:extLst>
          </p:nvPr>
        </p:nvGraphicFramePr>
        <p:xfrm>
          <a:off x="5537965" y="4595670"/>
          <a:ext cx="3048000" cy="910876"/>
        </p:xfrm>
        <a:graphic>
          <a:graphicData uri="http://schemas.openxmlformats.org/drawingml/2006/table">
            <a:tbl>
              <a:tblPr>
                <a:tableStyleId>{9D7B26C5-4107-4FEC-AEDC-1716B250A1EF}</a:tableStyleId>
              </a:tblPr>
              <a:tblGrid>
                <a:gridCol w="762000">
                  <a:extLst>
                    <a:ext uri="{9D8B030D-6E8A-4147-A177-3AD203B41FA5}">
                      <a16:colId xmlns:a16="http://schemas.microsoft.com/office/drawing/2014/main" val="1914545801"/>
                    </a:ext>
                  </a:extLst>
                </a:gridCol>
                <a:gridCol w="762000">
                  <a:extLst>
                    <a:ext uri="{9D8B030D-6E8A-4147-A177-3AD203B41FA5}">
                      <a16:colId xmlns:a16="http://schemas.microsoft.com/office/drawing/2014/main" val="1625353592"/>
                    </a:ext>
                  </a:extLst>
                </a:gridCol>
                <a:gridCol w="762000">
                  <a:extLst>
                    <a:ext uri="{9D8B030D-6E8A-4147-A177-3AD203B41FA5}">
                      <a16:colId xmlns:a16="http://schemas.microsoft.com/office/drawing/2014/main" val="3683807372"/>
                    </a:ext>
                  </a:extLst>
                </a:gridCol>
                <a:gridCol w="762000">
                  <a:extLst>
                    <a:ext uri="{9D8B030D-6E8A-4147-A177-3AD203B41FA5}">
                      <a16:colId xmlns:a16="http://schemas.microsoft.com/office/drawing/2014/main" val="1491183166"/>
                    </a:ext>
                  </a:extLst>
                </a:gridCol>
              </a:tblGrid>
              <a:tr h="227719">
                <a:tc gridSpan="4">
                  <a:txBody>
                    <a:bodyPr/>
                    <a:lstStyle/>
                    <a:p>
                      <a:pPr algn="ctr" fontAlgn="ctr"/>
                      <a:r>
                        <a:rPr lang="es-EC" sz="1100" u="none" strike="noStrike" dirty="0">
                          <a:effectLst/>
                        </a:rPr>
                        <a:t>Estructura Irregular</a:t>
                      </a:r>
                      <a:endParaRPr lang="es-EC" sz="11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365805891"/>
                  </a:ext>
                </a:extLst>
              </a:tr>
              <a:tr h="227719">
                <a:tc>
                  <a:txBody>
                    <a:bodyPr/>
                    <a:lstStyle/>
                    <a:p>
                      <a:pPr algn="ctr" fontAlgn="ctr"/>
                      <a:r>
                        <a:rPr lang="es-EC" sz="1100" b="1" u="none" strike="noStrike" dirty="0">
                          <a:effectLst/>
                        </a:rPr>
                        <a:t>Columna</a:t>
                      </a:r>
                      <a:endParaRPr lang="es-EC" sz="1100" b="1"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s-EC" sz="1100" b="1" u="none" strike="noStrike" dirty="0">
                          <a:effectLst/>
                        </a:rPr>
                        <a:t>lo(cm)</a:t>
                      </a:r>
                      <a:endParaRPr lang="es-EC" sz="1100" b="1"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s-EC" sz="1100" b="1" u="none" strike="noStrike" dirty="0">
                          <a:effectLst/>
                        </a:rPr>
                        <a:t>S(cm)</a:t>
                      </a:r>
                      <a:endParaRPr lang="es-EC" sz="1100" b="1"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s-EC" sz="1100" b="1" u="none" strike="noStrike" dirty="0">
                          <a:effectLst/>
                        </a:rPr>
                        <a:t>S'(cm)</a:t>
                      </a:r>
                      <a:endParaRPr lang="es-EC" sz="1100" b="1"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16185056"/>
                  </a:ext>
                </a:extLst>
              </a:tr>
              <a:tr h="227719">
                <a:tc>
                  <a:txBody>
                    <a:bodyPr/>
                    <a:lstStyle/>
                    <a:p>
                      <a:pPr algn="l" fontAlgn="b"/>
                      <a:r>
                        <a:rPr lang="es-EC" sz="1100" u="none" strike="noStrike">
                          <a:effectLst/>
                        </a:rPr>
                        <a:t>35x35 (cm)</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50</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5</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8</a:t>
                      </a:r>
                      <a:endParaRPr lang="es-EC"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78660978"/>
                  </a:ext>
                </a:extLst>
              </a:tr>
              <a:tr h="227719">
                <a:tc>
                  <a:txBody>
                    <a:bodyPr/>
                    <a:lstStyle/>
                    <a:p>
                      <a:pPr algn="l" fontAlgn="b"/>
                      <a:r>
                        <a:rPr lang="es-EC" sz="1100" u="none" strike="noStrike">
                          <a:effectLst/>
                        </a:rPr>
                        <a:t>40x40 (cm)</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50</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a:effectLst/>
                        </a:rPr>
                        <a:t>5</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10</a:t>
                      </a:r>
                      <a:endParaRPr lang="es-EC"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31345488"/>
                  </a:ext>
                </a:extLst>
              </a:tr>
            </a:tbl>
          </a:graphicData>
        </a:graphic>
      </p:graphicFrame>
      <mc:AlternateContent xmlns:mc="http://schemas.openxmlformats.org/markup-compatibility/2006" xmlns:a14="http://schemas.microsoft.com/office/drawing/2010/main">
        <mc:Choice Requires="a14">
          <p:sp>
            <p:nvSpPr>
              <p:cNvPr id="43" name="CuadroTexto 42">
                <a:extLst>
                  <a:ext uri="{FF2B5EF4-FFF2-40B4-BE49-F238E27FC236}">
                    <a16:creationId xmlns:a16="http://schemas.microsoft.com/office/drawing/2014/main" id="{9F0C8D7B-1C23-4511-AD46-6A5C8433EDF9}"/>
                  </a:ext>
                </a:extLst>
              </p:cNvPr>
              <p:cNvSpPr txBox="1"/>
              <p:nvPr/>
            </p:nvSpPr>
            <p:spPr>
              <a:xfrm>
                <a:off x="6140201" y="2881727"/>
                <a:ext cx="121379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400" b="0" i="1" smtClean="0">
                          <a:latin typeface="Cambria Math" panose="02040503050406030204" pitchFamily="18" charset="0"/>
                        </a:rPr>
                        <m:t>𝐴𝑠</m:t>
                      </m:r>
                      <m:r>
                        <a:rPr lang="es-MX" sz="1400" b="0" i="1" smtClean="0">
                          <a:latin typeface="Cambria Math" panose="02040503050406030204" pitchFamily="18" charset="0"/>
                        </a:rPr>
                        <m:t>=0,01∗</m:t>
                      </m:r>
                      <m:r>
                        <a:rPr lang="es-MX" sz="1400" b="0" i="1" smtClean="0">
                          <a:latin typeface="Cambria Math" panose="02040503050406030204" pitchFamily="18" charset="0"/>
                        </a:rPr>
                        <m:t>𝐴𝑔</m:t>
                      </m:r>
                    </m:oMath>
                  </m:oMathPara>
                </a14:m>
                <a:endParaRPr lang="es-EC" sz="1400" dirty="0"/>
              </a:p>
            </p:txBody>
          </p:sp>
        </mc:Choice>
        <mc:Fallback xmlns="">
          <p:sp>
            <p:nvSpPr>
              <p:cNvPr id="43" name="CuadroTexto 42">
                <a:extLst>
                  <a:ext uri="{FF2B5EF4-FFF2-40B4-BE49-F238E27FC236}">
                    <a16:creationId xmlns:a16="http://schemas.microsoft.com/office/drawing/2014/main" id="{9F0C8D7B-1C23-4511-AD46-6A5C8433EDF9}"/>
                  </a:ext>
                </a:extLst>
              </p:cNvPr>
              <p:cNvSpPr txBox="1">
                <a:spLocks noRot="1" noChangeAspect="1" noMove="1" noResize="1" noEditPoints="1" noAdjustHandles="1" noChangeArrowheads="1" noChangeShapeType="1" noTextEdit="1"/>
              </p:cNvSpPr>
              <p:nvPr/>
            </p:nvSpPr>
            <p:spPr>
              <a:xfrm>
                <a:off x="6140201" y="2881727"/>
                <a:ext cx="1213794" cy="215444"/>
              </a:xfrm>
              <a:prstGeom prst="rect">
                <a:avLst/>
              </a:prstGeom>
              <a:blipFill>
                <a:blip r:embed="rId11"/>
                <a:stretch>
                  <a:fillRect l="-2513" r="-3518" b="-3428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4" name="CuadroTexto 43">
                <a:extLst>
                  <a:ext uri="{FF2B5EF4-FFF2-40B4-BE49-F238E27FC236}">
                    <a16:creationId xmlns:a16="http://schemas.microsoft.com/office/drawing/2014/main" id="{FF00E166-F9A3-4342-8607-15BD1C4E2F62}"/>
                  </a:ext>
                </a:extLst>
              </p:cNvPr>
              <p:cNvSpPr txBox="1"/>
              <p:nvPr/>
            </p:nvSpPr>
            <p:spPr>
              <a:xfrm>
                <a:off x="6171781" y="3137969"/>
                <a:ext cx="121379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400" b="0" i="1" smtClean="0">
                          <a:latin typeface="Cambria Math" panose="02040503050406030204" pitchFamily="18" charset="0"/>
                        </a:rPr>
                        <m:t>𝐴𝑠</m:t>
                      </m:r>
                      <m:r>
                        <a:rPr lang="es-MX" sz="1400" b="0" i="1" smtClean="0">
                          <a:latin typeface="Cambria Math" panose="02040503050406030204" pitchFamily="18" charset="0"/>
                        </a:rPr>
                        <m:t>=0,01∗</m:t>
                      </m:r>
                      <m:r>
                        <a:rPr lang="es-MX" sz="1400" b="0" i="1" smtClean="0">
                          <a:latin typeface="Cambria Math" panose="02040503050406030204" pitchFamily="18" charset="0"/>
                        </a:rPr>
                        <m:t>𝐴𝑔</m:t>
                      </m:r>
                    </m:oMath>
                  </m:oMathPara>
                </a14:m>
                <a:endParaRPr lang="es-EC" sz="1400" dirty="0"/>
              </a:p>
            </p:txBody>
          </p:sp>
        </mc:Choice>
        <mc:Fallback xmlns="">
          <p:sp>
            <p:nvSpPr>
              <p:cNvPr id="44" name="CuadroTexto 43">
                <a:extLst>
                  <a:ext uri="{FF2B5EF4-FFF2-40B4-BE49-F238E27FC236}">
                    <a16:creationId xmlns:a16="http://schemas.microsoft.com/office/drawing/2014/main" id="{FF00E166-F9A3-4342-8607-15BD1C4E2F62}"/>
                  </a:ext>
                </a:extLst>
              </p:cNvPr>
              <p:cNvSpPr txBox="1">
                <a:spLocks noRot="1" noChangeAspect="1" noMove="1" noResize="1" noEditPoints="1" noAdjustHandles="1" noChangeArrowheads="1" noChangeShapeType="1" noTextEdit="1"/>
              </p:cNvSpPr>
              <p:nvPr/>
            </p:nvSpPr>
            <p:spPr>
              <a:xfrm>
                <a:off x="6171781" y="3137969"/>
                <a:ext cx="1213794" cy="215444"/>
              </a:xfrm>
              <a:prstGeom prst="rect">
                <a:avLst/>
              </a:prstGeom>
              <a:blipFill>
                <a:blip r:embed="rId11"/>
                <a:stretch>
                  <a:fillRect l="-2500" r="-3000" b="-34286"/>
                </a:stretch>
              </a:blipFill>
            </p:spPr>
            <p:txBody>
              <a:bodyPr/>
              <a:lstStyle/>
              <a:p>
                <a:r>
                  <a:rPr lang="es-EC">
                    <a:noFill/>
                  </a:rPr>
                  <a:t> </a:t>
                </a:r>
              </a:p>
            </p:txBody>
          </p:sp>
        </mc:Fallback>
      </mc:AlternateContent>
      <p:sp>
        <p:nvSpPr>
          <p:cNvPr id="29" name="Rectángulo 28">
            <a:extLst>
              <a:ext uri="{FF2B5EF4-FFF2-40B4-BE49-F238E27FC236}">
                <a16:creationId xmlns:a16="http://schemas.microsoft.com/office/drawing/2014/main" id="{B978E15D-46A5-4C48-9347-2F3FAE0D31B0}"/>
              </a:ext>
            </a:extLst>
          </p:cNvPr>
          <p:cNvSpPr/>
          <p:nvPr/>
        </p:nvSpPr>
        <p:spPr>
          <a:xfrm>
            <a:off x="5796136" y="116632"/>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a</a:t>
            </a:r>
            <a:r>
              <a:rPr lang="en-001" b="1" dirty="0"/>
              <a:t>porticado</a:t>
            </a:r>
            <a:r>
              <a:rPr lang="es-EC" b="1" dirty="0"/>
              <a:t> con viga banda</a:t>
            </a:r>
            <a:endParaRPr lang="en-US" b="1" dirty="0"/>
          </a:p>
        </p:txBody>
      </p:sp>
      <p:pic>
        <p:nvPicPr>
          <p:cNvPr id="28" name="Imagen 27">
            <a:extLst>
              <a:ext uri="{FF2B5EF4-FFF2-40B4-BE49-F238E27FC236}">
                <a16:creationId xmlns:a16="http://schemas.microsoft.com/office/drawing/2014/main" id="{3EE6A853-19D5-488D-97CD-D4A717DF4478}"/>
              </a:ext>
            </a:extLst>
          </p:cNvPr>
          <p:cNvPicPr>
            <a:picLocks noChangeAspect="1"/>
          </p:cNvPicPr>
          <p:nvPr/>
        </p:nvPicPr>
        <p:blipFill>
          <a:blip r:embed="rId12"/>
          <a:stretch>
            <a:fillRect/>
          </a:stretch>
        </p:blipFill>
        <p:spPr>
          <a:xfrm>
            <a:off x="6716889" y="6016363"/>
            <a:ext cx="2345922" cy="656360"/>
          </a:xfrm>
          <a:prstGeom prst="rect">
            <a:avLst/>
          </a:prstGeom>
        </p:spPr>
      </p:pic>
    </p:spTree>
    <p:extLst>
      <p:ext uri="{BB962C8B-B14F-4D97-AF65-F5344CB8AC3E}">
        <p14:creationId xmlns:p14="http://schemas.microsoft.com/office/powerpoint/2010/main" val="551180136"/>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a:t>
            </a:r>
            <a:r>
              <a:rPr lang="es-ES" b="1" u="sng"/>
              <a:t>. </a:t>
            </a:r>
            <a:r>
              <a:rPr lang="en-001" b="1" u="sng"/>
              <a:t>DISEÑO ESTRUCTURAL </a:t>
            </a:r>
            <a:endParaRPr lang="en-US" b="1" u="sng"/>
          </a:p>
        </p:txBody>
      </p:sp>
      <p:sp>
        <p:nvSpPr>
          <p:cNvPr id="7" name="Rectángulo 6">
            <a:extLst>
              <a:ext uri="{FF2B5EF4-FFF2-40B4-BE49-F238E27FC236}">
                <a16:creationId xmlns:a16="http://schemas.microsoft.com/office/drawing/2014/main" id="{62D4A7CB-9AEB-4C69-8C8B-5770CF2105C9}"/>
              </a:ext>
            </a:extLst>
          </p:cNvPr>
          <p:cNvSpPr/>
          <p:nvPr/>
        </p:nvSpPr>
        <p:spPr>
          <a:xfrm>
            <a:off x="-25132" y="548680"/>
            <a:ext cx="2086161"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C" b="1" dirty="0"/>
              <a:t>3</a:t>
            </a:r>
            <a:r>
              <a:rPr lang="en-001" b="1" dirty="0"/>
              <a:t>. </a:t>
            </a:r>
            <a:r>
              <a:rPr lang="es-EC" b="1" dirty="0"/>
              <a:t>Columnas</a:t>
            </a:r>
            <a:endParaRPr lang="en-US" b="1" dirty="0"/>
          </a:p>
        </p:txBody>
      </p:sp>
      <p:sp>
        <p:nvSpPr>
          <p:cNvPr id="5" name="Abrir llave 4">
            <a:extLst>
              <a:ext uri="{FF2B5EF4-FFF2-40B4-BE49-F238E27FC236}">
                <a16:creationId xmlns:a16="http://schemas.microsoft.com/office/drawing/2014/main" id="{7D0E00CA-20B7-4457-8BAB-6BF49D9655CA}"/>
              </a:ext>
            </a:extLst>
          </p:cNvPr>
          <p:cNvSpPr/>
          <p:nvPr/>
        </p:nvSpPr>
        <p:spPr>
          <a:xfrm>
            <a:off x="2585906" y="1273260"/>
            <a:ext cx="402995" cy="1231982"/>
          </a:xfrm>
          <a:prstGeom prst="leftBrace">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683A7A47-B17C-4139-B23C-EA01742DE229}"/>
                  </a:ext>
                </a:extLst>
              </p:cNvPr>
              <p:cNvSpPr txBox="1"/>
              <p:nvPr/>
            </p:nvSpPr>
            <p:spPr>
              <a:xfrm>
                <a:off x="1912124" y="1782422"/>
                <a:ext cx="40299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400" b="0" i="1" smtClean="0">
                          <a:latin typeface="Cambria Math" panose="02040503050406030204" pitchFamily="18" charset="0"/>
                        </a:rPr>
                        <m:t>𝑀𝑎𝑥</m:t>
                      </m:r>
                    </m:oMath>
                  </m:oMathPara>
                </a14:m>
                <a:endParaRPr lang="es-EC" sz="1400" dirty="0"/>
              </a:p>
            </p:txBody>
          </p:sp>
        </mc:Choice>
        <mc:Fallback xmlns="">
          <p:sp>
            <p:nvSpPr>
              <p:cNvPr id="15" name="CuadroTexto 14">
                <a:extLst>
                  <a:ext uri="{FF2B5EF4-FFF2-40B4-BE49-F238E27FC236}">
                    <a16:creationId xmlns:a16="http://schemas.microsoft.com/office/drawing/2014/main" id="{683A7A47-B17C-4139-B23C-EA01742DE229}"/>
                  </a:ext>
                </a:extLst>
              </p:cNvPr>
              <p:cNvSpPr txBox="1">
                <a:spLocks noRot="1" noChangeAspect="1" noMove="1" noResize="1" noEditPoints="1" noAdjustHandles="1" noChangeArrowheads="1" noChangeShapeType="1" noTextEdit="1"/>
              </p:cNvSpPr>
              <p:nvPr/>
            </p:nvSpPr>
            <p:spPr>
              <a:xfrm>
                <a:off x="1912124" y="1782422"/>
                <a:ext cx="402995" cy="215444"/>
              </a:xfrm>
              <a:prstGeom prst="rect">
                <a:avLst/>
              </a:prstGeom>
              <a:blipFill>
                <a:blip r:embed="rId3"/>
                <a:stretch>
                  <a:fillRect l="-9091" r="-6061" b="-555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CFBBF4FD-6827-4633-A30C-B83C9E84B173}"/>
                  </a:ext>
                </a:extLst>
              </p:cNvPr>
              <p:cNvSpPr txBox="1"/>
              <p:nvPr/>
            </p:nvSpPr>
            <p:spPr>
              <a:xfrm>
                <a:off x="2656294" y="4056810"/>
                <a:ext cx="93775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400" b="1" i="1" smtClean="0">
                          <a:latin typeface="Cambria Math" panose="02040503050406030204" pitchFamily="18" charset="0"/>
                        </a:rPr>
                        <m:t>𝟐</m:t>
                      </m:r>
                      <m:r>
                        <a:rPr lang="es-MX" sz="1400" b="1" i="1" smtClean="0">
                          <a:latin typeface="Cambria Math" panose="02040503050406030204" pitchFamily="18" charset="0"/>
                        </a:rPr>
                        <m:t> ∅ </m:t>
                      </m:r>
                      <m:r>
                        <a:rPr lang="es-MX" sz="1400" b="1" i="1" smtClean="0">
                          <a:latin typeface="Cambria Math" panose="02040503050406030204" pitchFamily="18" charset="0"/>
                          <a:ea typeface="Cambria Math" panose="02040503050406030204" pitchFamily="18" charset="0"/>
                        </a:rPr>
                        <m:t>𝟏𝟐</m:t>
                      </m:r>
                      <m:r>
                        <a:rPr lang="es-MX" sz="1400" b="1" i="1" smtClean="0">
                          <a:latin typeface="Cambria Math" panose="02040503050406030204" pitchFamily="18" charset="0"/>
                          <a:ea typeface="Cambria Math" panose="02040503050406030204" pitchFamily="18" charset="0"/>
                        </a:rPr>
                        <m:t> </m:t>
                      </m:r>
                      <m:r>
                        <a:rPr lang="es-MX" sz="1400" b="1" i="1" smtClean="0">
                          <a:latin typeface="Cambria Math" panose="02040503050406030204" pitchFamily="18" charset="0"/>
                          <a:ea typeface="Cambria Math" panose="02040503050406030204" pitchFamily="18" charset="0"/>
                        </a:rPr>
                        <m:t>𝒎𝒎</m:t>
                      </m:r>
                    </m:oMath>
                  </m:oMathPara>
                </a14:m>
                <a:endParaRPr lang="es-EC" sz="1400" b="1" dirty="0"/>
              </a:p>
            </p:txBody>
          </p:sp>
        </mc:Choice>
        <mc:Fallback xmlns="">
          <p:sp>
            <p:nvSpPr>
              <p:cNvPr id="19" name="CuadroTexto 18">
                <a:extLst>
                  <a:ext uri="{FF2B5EF4-FFF2-40B4-BE49-F238E27FC236}">
                    <a16:creationId xmlns:a16="http://schemas.microsoft.com/office/drawing/2014/main" id="{CFBBF4FD-6827-4633-A30C-B83C9E84B173}"/>
                  </a:ext>
                </a:extLst>
              </p:cNvPr>
              <p:cNvSpPr txBox="1">
                <a:spLocks noRot="1" noChangeAspect="1" noMove="1" noResize="1" noEditPoints="1" noAdjustHandles="1" noChangeArrowheads="1" noChangeShapeType="1" noTextEdit="1"/>
              </p:cNvSpPr>
              <p:nvPr/>
            </p:nvSpPr>
            <p:spPr>
              <a:xfrm>
                <a:off x="2656294" y="4056810"/>
                <a:ext cx="937757" cy="215444"/>
              </a:xfrm>
              <a:prstGeom prst="rect">
                <a:avLst/>
              </a:prstGeom>
              <a:blipFill>
                <a:blip r:embed="rId4"/>
                <a:stretch>
                  <a:fillRect l="-3247" r="-1299" b="-16667"/>
                </a:stretch>
              </a:blipFill>
            </p:spPr>
            <p:txBody>
              <a:bodyPr/>
              <a:lstStyle/>
              <a:p>
                <a:r>
                  <a:rPr lang="es-EC">
                    <a:noFill/>
                  </a:rPr>
                  <a:t> </a:t>
                </a:r>
              </a:p>
            </p:txBody>
          </p:sp>
        </mc:Fallback>
      </mc:AlternateContent>
      <p:sp>
        <p:nvSpPr>
          <p:cNvPr id="21" name="CuadroTexto 20">
            <a:extLst>
              <a:ext uri="{FF2B5EF4-FFF2-40B4-BE49-F238E27FC236}">
                <a16:creationId xmlns:a16="http://schemas.microsoft.com/office/drawing/2014/main" id="{C6AAE82A-890E-4653-A8EF-2741A3AD0D2C}"/>
              </a:ext>
            </a:extLst>
          </p:cNvPr>
          <p:cNvSpPr txBox="1"/>
          <p:nvPr/>
        </p:nvSpPr>
        <p:spPr>
          <a:xfrm>
            <a:off x="320815" y="899987"/>
            <a:ext cx="2678938" cy="307777"/>
          </a:xfrm>
          <a:prstGeom prst="rect">
            <a:avLst/>
          </a:prstGeom>
          <a:noFill/>
        </p:spPr>
        <p:txBody>
          <a:bodyPr wrap="none" rtlCol="0">
            <a:spAutoFit/>
          </a:bodyPr>
          <a:lstStyle/>
          <a:p>
            <a:pPr marL="285750" indent="-285750">
              <a:buFont typeface="Arial" panose="020B0604020202020204" pitchFamily="34" charset="0"/>
              <a:buChar char="•"/>
            </a:pPr>
            <a:r>
              <a:rPr lang="es-MX" sz="1400" b="1" dirty="0"/>
              <a:t>Diseño por confinamiento</a:t>
            </a:r>
            <a:endParaRPr lang="en-US" sz="1400" b="1" dirty="0"/>
          </a:p>
        </p:txBody>
      </p:sp>
      <p:sp>
        <p:nvSpPr>
          <p:cNvPr id="23" name="CuadroTexto 22">
            <a:extLst>
              <a:ext uri="{FF2B5EF4-FFF2-40B4-BE49-F238E27FC236}">
                <a16:creationId xmlns:a16="http://schemas.microsoft.com/office/drawing/2014/main" id="{F43178E8-8B2E-4D44-B21C-3C63F971B9A0}"/>
              </a:ext>
            </a:extLst>
          </p:cNvPr>
          <p:cNvSpPr txBox="1"/>
          <p:nvPr/>
        </p:nvSpPr>
        <p:spPr>
          <a:xfrm>
            <a:off x="873501" y="3437142"/>
            <a:ext cx="1900236" cy="369332"/>
          </a:xfrm>
          <a:prstGeom prst="rect">
            <a:avLst/>
          </a:prstGeom>
          <a:noFill/>
        </p:spPr>
        <p:txBody>
          <a:bodyPr wrap="square">
            <a:spAutoFit/>
          </a:bodyPr>
          <a:lstStyle/>
          <a:p>
            <a:pPr algn="ctr"/>
            <a:r>
              <a:rPr lang="es-EC" b="1" dirty="0"/>
              <a:t>Regular</a:t>
            </a:r>
          </a:p>
        </p:txBody>
      </p:sp>
      <p:sp>
        <p:nvSpPr>
          <p:cNvPr id="25" name="CuadroTexto 24">
            <a:extLst>
              <a:ext uri="{FF2B5EF4-FFF2-40B4-BE49-F238E27FC236}">
                <a16:creationId xmlns:a16="http://schemas.microsoft.com/office/drawing/2014/main" id="{CD104B64-8550-4A35-9259-3199FDB09723}"/>
              </a:ext>
            </a:extLst>
          </p:cNvPr>
          <p:cNvSpPr txBox="1"/>
          <p:nvPr/>
        </p:nvSpPr>
        <p:spPr>
          <a:xfrm>
            <a:off x="5782470" y="3430849"/>
            <a:ext cx="1900236" cy="369332"/>
          </a:xfrm>
          <a:prstGeom prst="rect">
            <a:avLst/>
          </a:prstGeom>
          <a:noFill/>
        </p:spPr>
        <p:txBody>
          <a:bodyPr wrap="square">
            <a:spAutoFit/>
          </a:bodyPr>
          <a:lstStyle/>
          <a:p>
            <a:pPr algn="ctr"/>
            <a:r>
              <a:rPr lang="es-EC" b="1" dirty="0"/>
              <a:t>Irregular</a:t>
            </a:r>
          </a:p>
        </p:txBody>
      </p:sp>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B63BC929-713A-403B-9573-DA5EAA0D9937}"/>
                  </a:ext>
                </a:extLst>
              </p:cNvPr>
              <p:cNvSpPr txBox="1"/>
              <p:nvPr/>
            </p:nvSpPr>
            <p:spPr>
              <a:xfrm>
                <a:off x="2763636" y="1362754"/>
                <a:ext cx="3023340" cy="5401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400" i="1" smtClean="0">
                          <a:latin typeface="Cambria Math" panose="02040503050406030204" pitchFamily="18" charset="0"/>
                        </a:rPr>
                        <m:t>𝐴𝑠h</m:t>
                      </m:r>
                      <m:r>
                        <a:rPr lang="es-EC" sz="1400" i="0">
                          <a:latin typeface="Cambria Math" panose="02040503050406030204" pitchFamily="18" charset="0"/>
                        </a:rPr>
                        <m:t>=0.3∗</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𝑠</m:t>
                          </m:r>
                          <m:r>
                            <a:rPr lang="es-EC" sz="1400" i="0">
                              <a:latin typeface="Cambria Math" panose="02040503050406030204" pitchFamily="18" charset="0"/>
                            </a:rPr>
                            <m:t>∗</m:t>
                          </m:r>
                          <m:r>
                            <a:rPr lang="es-EC" sz="1400" i="1">
                              <a:latin typeface="Cambria Math" panose="02040503050406030204" pitchFamily="18" charset="0"/>
                            </a:rPr>
                            <m:t>𝑏</m:t>
                          </m:r>
                          <m:r>
                            <a:rPr lang="es-EC" sz="1400" i="1" smtClean="0">
                              <a:latin typeface="Cambria Math" panose="02040503050406030204" pitchFamily="18" charset="0"/>
                            </a:rPr>
                            <m:t>𝑐</m:t>
                          </m:r>
                          <m:r>
                            <a:rPr lang="es-MX" sz="1400" b="0" i="1" smtClean="0">
                              <a:latin typeface="Cambria Math" panose="02040503050406030204" pitchFamily="18" charset="0"/>
                            </a:rPr>
                            <m:t>h</m:t>
                          </m:r>
                          <m:r>
                            <a:rPr lang="es-EC" sz="1400" i="0">
                              <a:latin typeface="Cambria Math" panose="02040503050406030204" pitchFamily="18" charset="0"/>
                            </a:rPr>
                            <m:t>∗</m:t>
                          </m:r>
                          <m:r>
                            <a:rPr lang="es-EC" sz="1400" i="1">
                              <a:latin typeface="Cambria Math" panose="02040503050406030204" pitchFamily="18" charset="0"/>
                            </a:rPr>
                            <m:t>𝑓</m:t>
                          </m:r>
                          <m:r>
                            <a:rPr lang="es-EC" sz="1400" i="0">
                              <a:latin typeface="Cambria Math" panose="02040503050406030204" pitchFamily="18" charset="0"/>
                            </a:rPr>
                            <m:t>´</m:t>
                          </m:r>
                          <m:r>
                            <a:rPr lang="es-EC" sz="1400" i="1">
                              <a:latin typeface="Cambria Math" panose="02040503050406030204" pitchFamily="18" charset="0"/>
                            </a:rPr>
                            <m:t>𝑐</m:t>
                          </m:r>
                        </m:num>
                        <m:den>
                          <m:r>
                            <a:rPr lang="es-EC" sz="1400" i="1">
                              <a:latin typeface="Cambria Math" panose="02040503050406030204" pitchFamily="18" charset="0"/>
                            </a:rPr>
                            <m:t>𝑓𝑦𝑡</m:t>
                          </m:r>
                        </m:den>
                      </m:f>
                      <m:d>
                        <m:dPr>
                          <m:begChr m:val="["/>
                          <m:endChr m:val="]"/>
                          <m:ctrlPr>
                            <a:rPr lang="es-EC" sz="1400" i="1">
                              <a:solidFill>
                                <a:srgbClr val="836967"/>
                              </a:solidFill>
                              <a:latin typeface="Cambria Math" panose="02040503050406030204" pitchFamily="18" charset="0"/>
                            </a:rPr>
                          </m:ctrlPr>
                        </m:dPr>
                        <m:e>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𝐴𝑔</m:t>
                              </m:r>
                            </m:num>
                            <m:den>
                              <m:r>
                                <a:rPr lang="es-EC" sz="1400" i="1">
                                  <a:latin typeface="Cambria Math" panose="02040503050406030204" pitchFamily="18" charset="0"/>
                                </a:rPr>
                                <m:t>𝐴𝑐h</m:t>
                              </m:r>
                            </m:den>
                          </m:f>
                          <m:r>
                            <a:rPr lang="es-EC" sz="1400" i="0">
                              <a:latin typeface="Cambria Math" panose="02040503050406030204" pitchFamily="18" charset="0"/>
                            </a:rPr>
                            <m:t>−1</m:t>
                          </m:r>
                        </m:e>
                      </m:d>
                    </m:oMath>
                  </m:oMathPara>
                </a14:m>
                <a:endParaRPr lang="es-EC" sz="1400" dirty="0"/>
              </a:p>
            </p:txBody>
          </p:sp>
        </mc:Choice>
        <mc:Fallback xmlns="">
          <p:sp>
            <p:nvSpPr>
              <p:cNvPr id="28" name="CuadroTexto 27">
                <a:extLst>
                  <a:ext uri="{FF2B5EF4-FFF2-40B4-BE49-F238E27FC236}">
                    <a16:creationId xmlns:a16="http://schemas.microsoft.com/office/drawing/2014/main" id="{B63BC929-713A-403B-9573-DA5EAA0D9937}"/>
                  </a:ext>
                </a:extLst>
              </p:cNvPr>
              <p:cNvSpPr txBox="1">
                <a:spLocks noRot="1" noChangeAspect="1" noMove="1" noResize="1" noEditPoints="1" noAdjustHandles="1" noChangeArrowheads="1" noChangeShapeType="1" noTextEdit="1"/>
              </p:cNvSpPr>
              <p:nvPr/>
            </p:nvSpPr>
            <p:spPr>
              <a:xfrm>
                <a:off x="2763636" y="1362754"/>
                <a:ext cx="3023340" cy="540148"/>
              </a:xfrm>
              <a:prstGeom prst="rect">
                <a:avLst/>
              </a:prstGeom>
              <a:blipFill>
                <a:blip r:embed="rId5"/>
                <a:stretch>
                  <a:fillRect b="-795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93F14FAD-D1A8-42FA-83F3-7C48E39DA709}"/>
                  </a:ext>
                </a:extLst>
              </p:cNvPr>
              <p:cNvSpPr txBox="1"/>
              <p:nvPr/>
            </p:nvSpPr>
            <p:spPr>
              <a:xfrm>
                <a:off x="2558643" y="1912836"/>
                <a:ext cx="2781837" cy="5401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400" i="1" smtClean="0">
                          <a:latin typeface="Cambria Math" panose="02040503050406030204" pitchFamily="18" charset="0"/>
                        </a:rPr>
                        <m:t>𝐴𝑠h</m:t>
                      </m:r>
                      <m:r>
                        <a:rPr lang="es-EC" sz="1400" i="0">
                          <a:latin typeface="Cambria Math" panose="02040503050406030204" pitchFamily="18" charset="0"/>
                        </a:rPr>
                        <m:t>=0.09∗</m:t>
                      </m:r>
                      <m:f>
                        <m:fPr>
                          <m:ctrlPr>
                            <a:rPr lang="es-EC" sz="1400" i="1">
                              <a:solidFill>
                                <a:srgbClr val="836967"/>
                              </a:solidFill>
                              <a:latin typeface="Cambria Math" panose="02040503050406030204" pitchFamily="18" charset="0"/>
                            </a:rPr>
                          </m:ctrlPr>
                        </m:fPr>
                        <m:num>
                          <m:r>
                            <a:rPr lang="es-EC" sz="1400" i="1">
                              <a:latin typeface="Cambria Math" panose="02040503050406030204" pitchFamily="18" charset="0"/>
                            </a:rPr>
                            <m:t>𝑠</m:t>
                          </m:r>
                          <m:r>
                            <a:rPr lang="es-EC" sz="1400" i="0">
                              <a:latin typeface="Cambria Math" panose="02040503050406030204" pitchFamily="18" charset="0"/>
                            </a:rPr>
                            <m:t>∗</m:t>
                          </m:r>
                          <m:r>
                            <a:rPr lang="es-EC" sz="1400" i="1">
                              <a:latin typeface="Cambria Math" panose="02040503050406030204" pitchFamily="18" charset="0"/>
                            </a:rPr>
                            <m:t>𝑏𝑐</m:t>
                          </m:r>
                          <m:r>
                            <a:rPr lang="es-MX" sz="1400" b="0" i="1" smtClean="0">
                              <a:latin typeface="Cambria Math" panose="02040503050406030204" pitchFamily="18" charset="0"/>
                            </a:rPr>
                            <m:t>h</m:t>
                          </m:r>
                          <m:r>
                            <a:rPr lang="es-EC" sz="1400" i="0">
                              <a:latin typeface="Cambria Math" panose="02040503050406030204" pitchFamily="18" charset="0"/>
                            </a:rPr>
                            <m:t>∗</m:t>
                          </m:r>
                          <m:r>
                            <a:rPr lang="es-EC" sz="1400" i="1">
                              <a:latin typeface="Cambria Math" panose="02040503050406030204" pitchFamily="18" charset="0"/>
                            </a:rPr>
                            <m:t>𝑓</m:t>
                          </m:r>
                          <m:r>
                            <a:rPr lang="es-EC" sz="1400" i="0">
                              <a:latin typeface="Cambria Math" panose="02040503050406030204" pitchFamily="18" charset="0"/>
                            </a:rPr>
                            <m:t>´</m:t>
                          </m:r>
                          <m:r>
                            <a:rPr lang="es-EC" sz="1400" i="1">
                              <a:latin typeface="Cambria Math" panose="02040503050406030204" pitchFamily="18" charset="0"/>
                            </a:rPr>
                            <m:t>𝑐</m:t>
                          </m:r>
                        </m:num>
                        <m:den>
                          <m:r>
                            <a:rPr lang="es-EC" sz="1400" i="1">
                              <a:latin typeface="Cambria Math" panose="02040503050406030204" pitchFamily="18" charset="0"/>
                            </a:rPr>
                            <m:t>𝑓𝑦𝑡</m:t>
                          </m:r>
                        </m:den>
                      </m:f>
                    </m:oMath>
                  </m:oMathPara>
                </a14:m>
                <a:endParaRPr lang="es-EC" sz="1400" dirty="0"/>
              </a:p>
            </p:txBody>
          </p:sp>
        </mc:Choice>
        <mc:Fallback xmlns="">
          <p:sp>
            <p:nvSpPr>
              <p:cNvPr id="30" name="CuadroTexto 29">
                <a:extLst>
                  <a:ext uri="{FF2B5EF4-FFF2-40B4-BE49-F238E27FC236}">
                    <a16:creationId xmlns:a16="http://schemas.microsoft.com/office/drawing/2014/main" id="{93F14FAD-D1A8-42FA-83F3-7C48E39DA709}"/>
                  </a:ext>
                </a:extLst>
              </p:cNvPr>
              <p:cNvSpPr txBox="1">
                <a:spLocks noRot="1" noChangeAspect="1" noMove="1" noResize="1" noEditPoints="1" noAdjustHandles="1" noChangeArrowheads="1" noChangeShapeType="1" noTextEdit="1"/>
              </p:cNvSpPr>
              <p:nvPr/>
            </p:nvSpPr>
            <p:spPr>
              <a:xfrm>
                <a:off x="2558643" y="1912836"/>
                <a:ext cx="2781837" cy="540148"/>
              </a:xfrm>
              <a:prstGeom prst="rect">
                <a:avLst/>
              </a:prstGeom>
              <a:blipFill>
                <a:blip r:embed="rId6"/>
                <a:stretch>
                  <a:fillRect b="-568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1" name="CuadroTexto 30">
                <a:extLst>
                  <a:ext uri="{FF2B5EF4-FFF2-40B4-BE49-F238E27FC236}">
                    <a16:creationId xmlns:a16="http://schemas.microsoft.com/office/drawing/2014/main" id="{BE53FE21-2D7D-4177-8FA2-F07675820829}"/>
                  </a:ext>
                </a:extLst>
              </p:cNvPr>
              <p:cNvSpPr txBox="1"/>
              <p:nvPr/>
            </p:nvSpPr>
            <p:spPr>
              <a:xfrm>
                <a:off x="7000506" y="4569627"/>
                <a:ext cx="162666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400" b="1" i="1" smtClean="0">
                          <a:latin typeface="Cambria Math" panose="02040503050406030204" pitchFamily="18" charset="0"/>
                        </a:rPr>
                        <m:t>𝟐</m:t>
                      </m:r>
                      <m:r>
                        <a:rPr lang="es-MX" sz="1400" b="1" i="1" smtClean="0">
                          <a:latin typeface="Cambria Math" panose="02040503050406030204" pitchFamily="18" charset="0"/>
                        </a:rPr>
                        <m:t> ∅ </m:t>
                      </m:r>
                      <m:r>
                        <a:rPr lang="es-MX" sz="1400" b="1" i="1" smtClean="0">
                          <a:latin typeface="Cambria Math" panose="02040503050406030204" pitchFamily="18" charset="0"/>
                          <a:ea typeface="Cambria Math" panose="02040503050406030204" pitchFamily="18" charset="0"/>
                        </a:rPr>
                        <m:t>𝟏𝟐</m:t>
                      </m:r>
                      <m:r>
                        <a:rPr lang="es-MX" sz="1400" b="1" i="1" smtClean="0">
                          <a:latin typeface="Cambria Math" panose="02040503050406030204" pitchFamily="18" charset="0"/>
                          <a:ea typeface="Cambria Math" panose="02040503050406030204" pitchFamily="18" charset="0"/>
                        </a:rPr>
                        <m:t>+</m:t>
                      </m:r>
                      <m:r>
                        <a:rPr lang="es-MX" sz="1400" b="1" i="1" smtClean="0">
                          <a:latin typeface="Cambria Math" panose="02040503050406030204" pitchFamily="18" charset="0"/>
                          <a:ea typeface="Cambria Math" panose="02040503050406030204" pitchFamily="18" charset="0"/>
                        </a:rPr>
                        <m:t>𝟏</m:t>
                      </m:r>
                      <m:r>
                        <a:rPr lang="es-MX" sz="1400" b="1" i="1">
                          <a:latin typeface="Cambria Math" panose="02040503050406030204" pitchFamily="18" charset="0"/>
                          <a:ea typeface="Cambria Math" panose="02040503050406030204" pitchFamily="18" charset="0"/>
                        </a:rPr>
                        <m:t>∅ </m:t>
                      </m:r>
                      <m:r>
                        <a:rPr lang="es-MX" sz="1400" b="1" i="1">
                          <a:latin typeface="Cambria Math" panose="02040503050406030204" pitchFamily="18" charset="0"/>
                          <a:ea typeface="Cambria Math" panose="02040503050406030204" pitchFamily="18" charset="0"/>
                        </a:rPr>
                        <m:t>𝟏𝟎</m:t>
                      </m:r>
                      <m:r>
                        <a:rPr lang="es-MX" sz="1400" b="1" i="1" smtClean="0">
                          <a:latin typeface="Cambria Math" panose="02040503050406030204" pitchFamily="18" charset="0"/>
                          <a:ea typeface="Cambria Math" panose="02040503050406030204" pitchFamily="18" charset="0"/>
                        </a:rPr>
                        <m:t> </m:t>
                      </m:r>
                      <m:r>
                        <a:rPr lang="es-MX" sz="1400" b="1" i="1" smtClean="0">
                          <a:latin typeface="Cambria Math" panose="02040503050406030204" pitchFamily="18" charset="0"/>
                          <a:ea typeface="Cambria Math" panose="02040503050406030204" pitchFamily="18" charset="0"/>
                        </a:rPr>
                        <m:t>𝒎𝒎</m:t>
                      </m:r>
                    </m:oMath>
                  </m:oMathPara>
                </a14:m>
                <a:endParaRPr lang="es-EC" sz="1400" b="1" dirty="0"/>
              </a:p>
            </p:txBody>
          </p:sp>
        </mc:Choice>
        <mc:Fallback xmlns="">
          <p:sp>
            <p:nvSpPr>
              <p:cNvPr id="31" name="CuadroTexto 30">
                <a:extLst>
                  <a:ext uri="{FF2B5EF4-FFF2-40B4-BE49-F238E27FC236}">
                    <a16:creationId xmlns:a16="http://schemas.microsoft.com/office/drawing/2014/main" id="{BE53FE21-2D7D-4177-8FA2-F07675820829}"/>
                  </a:ext>
                </a:extLst>
              </p:cNvPr>
              <p:cNvSpPr txBox="1">
                <a:spLocks noRot="1" noChangeAspect="1" noMove="1" noResize="1" noEditPoints="1" noAdjustHandles="1" noChangeArrowheads="1" noChangeShapeType="1" noTextEdit="1"/>
              </p:cNvSpPr>
              <p:nvPr/>
            </p:nvSpPr>
            <p:spPr>
              <a:xfrm>
                <a:off x="7000506" y="4569627"/>
                <a:ext cx="1626664" cy="215444"/>
              </a:xfrm>
              <a:prstGeom prst="rect">
                <a:avLst/>
              </a:prstGeom>
              <a:blipFill>
                <a:blip r:embed="rId7"/>
                <a:stretch>
                  <a:fillRect l="-1873" r="-749" b="-1714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BC2C7495-198B-48BD-A3B7-F78FF340A304}"/>
                  </a:ext>
                </a:extLst>
              </p:cNvPr>
              <p:cNvSpPr txBox="1"/>
              <p:nvPr/>
            </p:nvSpPr>
            <p:spPr>
              <a:xfrm>
                <a:off x="7213827" y="4222158"/>
                <a:ext cx="93775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400" b="1" i="1" smtClean="0">
                          <a:latin typeface="Cambria Math" panose="02040503050406030204" pitchFamily="18" charset="0"/>
                        </a:rPr>
                        <m:t>𝟐</m:t>
                      </m:r>
                      <m:r>
                        <a:rPr lang="es-MX" sz="1400" b="1" i="1" smtClean="0">
                          <a:latin typeface="Cambria Math" panose="02040503050406030204" pitchFamily="18" charset="0"/>
                        </a:rPr>
                        <m:t> ∅ </m:t>
                      </m:r>
                      <m:r>
                        <a:rPr lang="es-MX" sz="1400" b="1" i="1" smtClean="0">
                          <a:latin typeface="Cambria Math" panose="02040503050406030204" pitchFamily="18" charset="0"/>
                          <a:ea typeface="Cambria Math" panose="02040503050406030204" pitchFamily="18" charset="0"/>
                        </a:rPr>
                        <m:t>𝟏𝟐</m:t>
                      </m:r>
                      <m:r>
                        <a:rPr lang="es-MX" sz="1400" b="1" i="1" smtClean="0">
                          <a:latin typeface="Cambria Math" panose="02040503050406030204" pitchFamily="18" charset="0"/>
                          <a:ea typeface="Cambria Math" panose="02040503050406030204" pitchFamily="18" charset="0"/>
                        </a:rPr>
                        <m:t> </m:t>
                      </m:r>
                      <m:r>
                        <a:rPr lang="es-MX" sz="1400" b="1" i="1" smtClean="0">
                          <a:latin typeface="Cambria Math" panose="02040503050406030204" pitchFamily="18" charset="0"/>
                          <a:ea typeface="Cambria Math" panose="02040503050406030204" pitchFamily="18" charset="0"/>
                        </a:rPr>
                        <m:t>𝒎𝒎</m:t>
                      </m:r>
                    </m:oMath>
                  </m:oMathPara>
                </a14:m>
                <a:endParaRPr lang="es-EC" sz="1400" b="1" dirty="0"/>
              </a:p>
            </p:txBody>
          </p:sp>
        </mc:Choice>
        <mc:Fallback xmlns="">
          <p:sp>
            <p:nvSpPr>
              <p:cNvPr id="32" name="CuadroTexto 31">
                <a:extLst>
                  <a:ext uri="{FF2B5EF4-FFF2-40B4-BE49-F238E27FC236}">
                    <a16:creationId xmlns:a16="http://schemas.microsoft.com/office/drawing/2014/main" id="{BC2C7495-198B-48BD-A3B7-F78FF340A304}"/>
                  </a:ext>
                </a:extLst>
              </p:cNvPr>
              <p:cNvSpPr txBox="1">
                <a:spLocks noRot="1" noChangeAspect="1" noMove="1" noResize="1" noEditPoints="1" noAdjustHandles="1" noChangeArrowheads="1" noChangeShapeType="1" noTextEdit="1"/>
              </p:cNvSpPr>
              <p:nvPr/>
            </p:nvSpPr>
            <p:spPr>
              <a:xfrm>
                <a:off x="7213827" y="4222158"/>
                <a:ext cx="937757" cy="215444"/>
              </a:xfrm>
              <a:prstGeom prst="rect">
                <a:avLst/>
              </a:prstGeom>
              <a:blipFill>
                <a:blip r:embed="rId8"/>
                <a:stretch>
                  <a:fillRect l="-3247" r="-1948" b="-17143"/>
                </a:stretch>
              </a:blipFill>
            </p:spPr>
            <p:txBody>
              <a:bodyPr/>
              <a:lstStyle/>
              <a:p>
                <a:r>
                  <a:rPr lang="es-EC">
                    <a:noFill/>
                  </a:rPr>
                  <a:t> </a:t>
                </a:r>
              </a:p>
            </p:txBody>
          </p:sp>
        </mc:Fallback>
      </mc:AlternateContent>
      <p:graphicFrame>
        <p:nvGraphicFramePr>
          <p:cNvPr id="16" name="Tabla 15">
            <a:extLst>
              <a:ext uri="{FF2B5EF4-FFF2-40B4-BE49-F238E27FC236}">
                <a16:creationId xmlns:a16="http://schemas.microsoft.com/office/drawing/2014/main" id="{CF7806BD-C9D9-49A3-8256-58222232EEE8}"/>
              </a:ext>
            </a:extLst>
          </p:cNvPr>
          <p:cNvGraphicFramePr>
            <a:graphicFrameLocks noGrp="1"/>
          </p:cNvGraphicFramePr>
          <p:nvPr>
            <p:extLst>
              <p:ext uri="{D42A27DB-BD31-4B8C-83A1-F6EECF244321}">
                <p14:modId xmlns:p14="http://schemas.microsoft.com/office/powerpoint/2010/main" val="1484597281"/>
              </p:ext>
            </p:extLst>
          </p:nvPr>
        </p:nvGraphicFramePr>
        <p:xfrm>
          <a:off x="1048240" y="3912334"/>
          <a:ext cx="1524000" cy="822286"/>
        </p:xfrm>
        <a:graphic>
          <a:graphicData uri="http://schemas.openxmlformats.org/drawingml/2006/table">
            <a:tbl>
              <a:tblPr>
                <a:tableStyleId>{9D7B26C5-4107-4FEC-AEDC-1716B250A1EF}</a:tableStyleId>
              </a:tblPr>
              <a:tblGrid>
                <a:gridCol w="762000">
                  <a:extLst>
                    <a:ext uri="{9D8B030D-6E8A-4147-A177-3AD203B41FA5}">
                      <a16:colId xmlns:a16="http://schemas.microsoft.com/office/drawing/2014/main" val="2436296811"/>
                    </a:ext>
                  </a:extLst>
                </a:gridCol>
                <a:gridCol w="762000">
                  <a:extLst>
                    <a:ext uri="{9D8B030D-6E8A-4147-A177-3AD203B41FA5}">
                      <a16:colId xmlns:a16="http://schemas.microsoft.com/office/drawing/2014/main" val="1894483803"/>
                    </a:ext>
                  </a:extLst>
                </a:gridCol>
              </a:tblGrid>
              <a:tr h="411143">
                <a:tc>
                  <a:txBody>
                    <a:bodyPr/>
                    <a:lstStyle/>
                    <a:p>
                      <a:pPr algn="ctr" fontAlgn="ctr"/>
                      <a:r>
                        <a:rPr lang="es-EC" sz="1100" b="1" u="none" strike="noStrike" dirty="0">
                          <a:effectLst/>
                        </a:rPr>
                        <a:t>Columna</a:t>
                      </a:r>
                      <a:endParaRPr lang="es-EC" sz="11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s-EC" sz="1100" b="1" u="none" strike="noStrike" dirty="0">
                          <a:effectLst/>
                        </a:rPr>
                        <a:t>Ash (cm2)</a:t>
                      </a:r>
                      <a:endParaRPr lang="es-EC" sz="11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7996534"/>
                  </a:ext>
                </a:extLst>
              </a:tr>
              <a:tr h="411143">
                <a:tc>
                  <a:txBody>
                    <a:bodyPr/>
                    <a:lstStyle/>
                    <a:p>
                      <a:pPr algn="l" fontAlgn="b"/>
                      <a:r>
                        <a:rPr lang="es-EC" sz="1100" u="none" strike="noStrike">
                          <a:effectLst/>
                        </a:rPr>
                        <a:t>30x30 (cm)</a:t>
                      </a:r>
                      <a:endParaRPr lang="es-EC" sz="11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s-MX" sz="1100" b="0" i="0" u="none" strike="noStrike" dirty="0">
                          <a:solidFill>
                            <a:srgbClr val="000000"/>
                          </a:solidFill>
                          <a:effectLst/>
                          <a:latin typeface="Calibri" panose="020F0502020204030204" pitchFamily="34" charset="0"/>
                        </a:rPr>
                        <a:t>2,26</a:t>
                      </a:r>
                      <a:endParaRPr lang="es-EC" sz="1100" b="0"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72278772"/>
                  </a:ext>
                </a:extLst>
              </a:tr>
            </a:tbl>
          </a:graphicData>
        </a:graphic>
      </p:graphicFrame>
      <p:graphicFrame>
        <p:nvGraphicFramePr>
          <p:cNvPr id="17" name="Tabla 16">
            <a:extLst>
              <a:ext uri="{FF2B5EF4-FFF2-40B4-BE49-F238E27FC236}">
                <a16:creationId xmlns:a16="http://schemas.microsoft.com/office/drawing/2014/main" id="{FF65CF65-99EF-43C4-A52B-11F77C8053F6}"/>
              </a:ext>
            </a:extLst>
          </p:cNvPr>
          <p:cNvGraphicFramePr>
            <a:graphicFrameLocks noGrp="1"/>
          </p:cNvGraphicFramePr>
          <p:nvPr>
            <p:extLst>
              <p:ext uri="{D42A27DB-BD31-4B8C-83A1-F6EECF244321}">
                <p14:modId xmlns:p14="http://schemas.microsoft.com/office/powerpoint/2010/main" val="3736926066"/>
              </p:ext>
            </p:extLst>
          </p:nvPr>
        </p:nvGraphicFramePr>
        <p:xfrm>
          <a:off x="5272509" y="3874690"/>
          <a:ext cx="1524000" cy="910381"/>
        </p:xfrm>
        <a:graphic>
          <a:graphicData uri="http://schemas.openxmlformats.org/drawingml/2006/table">
            <a:tbl>
              <a:tblPr>
                <a:tableStyleId>{9D7B26C5-4107-4FEC-AEDC-1716B250A1EF}</a:tableStyleId>
              </a:tblPr>
              <a:tblGrid>
                <a:gridCol w="762000">
                  <a:extLst>
                    <a:ext uri="{9D8B030D-6E8A-4147-A177-3AD203B41FA5}">
                      <a16:colId xmlns:a16="http://schemas.microsoft.com/office/drawing/2014/main" val="1755068536"/>
                    </a:ext>
                  </a:extLst>
                </a:gridCol>
                <a:gridCol w="762000">
                  <a:extLst>
                    <a:ext uri="{9D8B030D-6E8A-4147-A177-3AD203B41FA5}">
                      <a16:colId xmlns:a16="http://schemas.microsoft.com/office/drawing/2014/main" val="2956777101"/>
                    </a:ext>
                  </a:extLst>
                </a:gridCol>
              </a:tblGrid>
              <a:tr h="298321">
                <a:tc>
                  <a:txBody>
                    <a:bodyPr/>
                    <a:lstStyle/>
                    <a:p>
                      <a:pPr algn="ctr" fontAlgn="ctr"/>
                      <a:r>
                        <a:rPr lang="es-EC" sz="1100" b="1" u="none" strike="noStrike" dirty="0">
                          <a:effectLst/>
                        </a:rPr>
                        <a:t>Columna</a:t>
                      </a:r>
                      <a:endParaRPr lang="es-EC" sz="11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s-EC" sz="1100" b="1" u="none" strike="noStrike" dirty="0">
                          <a:effectLst/>
                        </a:rPr>
                        <a:t>Ash (cm2)</a:t>
                      </a:r>
                      <a:endParaRPr lang="es-EC" sz="11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1675815"/>
                  </a:ext>
                </a:extLst>
              </a:tr>
              <a:tr h="306030">
                <a:tc>
                  <a:txBody>
                    <a:bodyPr/>
                    <a:lstStyle/>
                    <a:p>
                      <a:pPr algn="l" fontAlgn="b"/>
                      <a:r>
                        <a:rPr lang="es-EC" sz="1100" u="none" strike="noStrike">
                          <a:effectLst/>
                        </a:rPr>
                        <a:t>35x35 (cm)</a:t>
                      </a:r>
                      <a:endParaRPr lang="es-EC" sz="11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s-EC" sz="1100" u="none" strike="noStrike" dirty="0">
                          <a:effectLst/>
                        </a:rPr>
                        <a:t>2,2</a:t>
                      </a:r>
                      <a:endParaRPr lang="es-EC" sz="1100" b="0"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14571111"/>
                  </a:ext>
                </a:extLst>
              </a:tr>
              <a:tr h="306030">
                <a:tc>
                  <a:txBody>
                    <a:bodyPr/>
                    <a:lstStyle/>
                    <a:p>
                      <a:pPr algn="l" fontAlgn="b"/>
                      <a:r>
                        <a:rPr lang="es-EC" sz="1100" u="none" strike="noStrike">
                          <a:effectLst/>
                        </a:rPr>
                        <a:t>40x40 (cm)</a:t>
                      </a:r>
                      <a:endParaRPr lang="es-EC"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100" u="none" strike="noStrike" dirty="0">
                          <a:effectLst/>
                        </a:rPr>
                        <a:t>2,7</a:t>
                      </a:r>
                      <a:endParaRPr lang="es-EC"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51366959"/>
                  </a:ext>
                </a:extLst>
              </a:tr>
            </a:tbl>
          </a:graphicData>
        </a:graphic>
      </p:graphicFrame>
      <p:pic>
        <p:nvPicPr>
          <p:cNvPr id="4" name="Imagen 3">
            <a:extLst>
              <a:ext uri="{FF2B5EF4-FFF2-40B4-BE49-F238E27FC236}">
                <a16:creationId xmlns:a16="http://schemas.microsoft.com/office/drawing/2014/main" id="{EA47FDFE-9775-4611-B832-2FFE6B3730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4249" y="1052736"/>
            <a:ext cx="1760553" cy="2093042"/>
          </a:xfrm>
          <a:prstGeom prst="rect">
            <a:avLst/>
          </a:prstGeom>
        </p:spPr>
      </p:pic>
      <p:sp>
        <p:nvSpPr>
          <p:cNvPr id="22" name="Rectángulo 21">
            <a:extLst>
              <a:ext uri="{FF2B5EF4-FFF2-40B4-BE49-F238E27FC236}">
                <a16:creationId xmlns:a16="http://schemas.microsoft.com/office/drawing/2014/main" id="{A5267DF4-18D4-4371-8B11-4F907F2219AF}"/>
              </a:ext>
            </a:extLst>
          </p:cNvPr>
          <p:cNvSpPr/>
          <p:nvPr/>
        </p:nvSpPr>
        <p:spPr>
          <a:xfrm>
            <a:off x="5796136" y="116632"/>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a</a:t>
            </a:r>
            <a:r>
              <a:rPr lang="en-001" b="1" dirty="0"/>
              <a:t>porticado</a:t>
            </a:r>
            <a:r>
              <a:rPr lang="es-EC" b="1" dirty="0"/>
              <a:t> con viga banda</a:t>
            </a:r>
            <a:endParaRPr lang="en-US" b="1" dirty="0"/>
          </a:p>
        </p:txBody>
      </p:sp>
      <p:pic>
        <p:nvPicPr>
          <p:cNvPr id="20" name="Imagen 19">
            <a:extLst>
              <a:ext uri="{FF2B5EF4-FFF2-40B4-BE49-F238E27FC236}">
                <a16:creationId xmlns:a16="http://schemas.microsoft.com/office/drawing/2014/main" id="{702C67D1-CB69-4F3E-82D2-7216D0B445F5}"/>
              </a:ext>
            </a:extLst>
          </p:cNvPr>
          <p:cNvPicPr>
            <a:picLocks noChangeAspect="1"/>
          </p:cNvPicPr>
          <p:nvPr/>
        </p:nvPicPr>
        <p:blipFill>
          <a:blip r:embed="rId10"/>
          <a:stretch>
            <a:fillRect/>
          </a:stretch>
        </p:blipFill>
        <p:spPr>
          <a:xfrm>
            <a:off x="6716889" y="6016363"/>
            <a:ext cx="2345922" cy="656360"/>
          </a:xfrm>
          <a:prstGeom prst="rect">
            <a:avLst/>
          </a:prstGeom>
        </p:spPr>
      </p:pic>
      <p:sp>
        <p:nvSpPr>
          <p:cNvPr id="24" name="Rectángulo 23">
            <a:extLst>
              <a:ext uri="{FF2B5EF4-FFF2-40B4-BE49-F238E27FC236}">
                <a16:creationId xmlns:a16="http://schemas.microsoft.com/office/drawing/2014/main" id="{EAB193BC-B053-4232-8238-88ACBD9735B3}"/>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24</a:t>
            </a:r>
            <a:endParaRPr lang="en-US" b="1" u="sng" dirty="0"/>
          </a:p>
        </p:txBody>
      </p:sp>
    </p:spTree>
    <p:extLst>
      <p:ext uri="{BB962C8B-B14F-4D97-AF65-F5344CB8AC3E}">
        <p14:creationId xmlns:p14="http://schemas.microsoft.com/office/powerpoint/2010/main" val="1202129107"/>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a:t>
            </a:r>
            <a:r>
              <a:rPr lang="es-ES" b="1" u="sng"/>
              <a:t>. </a:t>
            </a:r>
            <a:r>
              <a:rPr lang="en-001" b="1" u="sng"/>
              <a:t>DISEÑO ESTRUCTURAL </a:t>
            </a:r>
            <a:endParaRPr lang="en-US" b="1" u="sng"/>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25</a:t>
            </a:r>
            <a:endParaRPr lang="en-US" b="1" u="sng"/>
          </a:p>
        </p:txBody>
      </p:sp>
      <p:sp>
        <p:nvSpPr>
          <p:cNvPr id="7" name="Rectángulo 6">
            <a:extLst>
              <a:ext uri="{FF2B5EF4-FFF2-40B4-BE49-F238E27FC236}">
                <a16:creationId xmlns:a16="http://schemas.microsoft.com/office/drawing/2014/main" id="{62D4A7CB-9AEB-4C69-8C8B-5770CF2105C9}"/>
              </a:ext>
            </a:extLst>
          </p:cNvPr>
          <p:cNvSpPr/>
          <p:nvPr/>
        </p:nvSpPr>
        <p:spPr>
          <a:xfrm>
            <a:off x="-25132" y="548680"/>
            <a:ext cx="2086161"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C" b="1" dirty="0"/>
              <a:t>3</a:t>
            </a:r>
            <a:r>
              <a:rPr lang="en-001" b="1" dirty="0"/>
              <a:t>. </a:t>
            </a:r>
            <a:r>
              <a:rPr lang="es-EC" b="1" dirty="0"/>
              <a:t>Columnas</a:t>
            </a:r>
            <a:endParaRPr lang="en-US" b="1" dirty="0"/>
          </a:p>
        </p:txBody>
      </p:sp>
      <p:sp>
        <p:nvSpPr>
          <p:cNvPr id="23" name="CuadroTexto 22">
            <a:extLst>
              <a:ext uri="{FF2B5EF4-FFF2-40B4-BE49-F238E27FC236}">
                <a16:creationId xmlns:a16="http://schemas.microsoft.com/office/drawing/2014/main" id="{F43178E8-8B2E-4D44-B21C-3C63F971B9A0}"/>
              </a:ext>
            </a:extLst>
          </p:cNvPr>
          <p:cNvSpPr txBox="1"/>
          <p:nvPr/>
        </p:nvSpPr>
        <p:spPr>
          <a:xfrm>
            <a:off x="887167" y="2782809"/>
            <a:ext cx="1900236" cy="369332"/>
          </a:xfrm>
          <a:prstGeom prst="rect">
            <a:avLst/>
          </a:prstGeom>
          <a:noFill/>
        </p:spPr>
        <p:txBody>
          <a:bodyPr wrap="square">
            <a:spAutoFit/>
          </a:bodyPr>
          <a:lstStyle/>
          <a:p>
            <a:pPr algn="ctr"/>
            <a:r>
              <a:rPr lang="es-EC" b="1" dirty="0"/>
              <a:t>Regular</a:t>
            </a:r>
          </a:p>
        </p:txBody>
      </p:sp>
      <p:sp>
        <p:nvSpPr>
          <p:cNvPr id="25" name="CuadroTexto 24">
            <a:extLst>
              <a:ext uri="{FF2B5EF4-FFF2-40B4-BE49-F238E27FC236}">
                <a16:creationId xmlns:a16="http://schemas.microsoft.com/office/drawing/2014/main" id="{CD104B64-8550-4A35-9259-3199FDB09723}"/>
              </a:ext>
            </a:extLst>
          </p:cNvPr>
          <p:cNvSpPr txBox="1"/>
          <p:nvPr/>
        </p:nvSpPr>
        <p:spPr>
          <a:xfrm>
            <a:off x="5248931" y="2912711"/>
            <a:ext cx="1900236" cy="369332"/>
          </a:xfrm>
          <a:prstGeom prst="rect">
            <a:avLst/>
          </a:prstGeom>
          <a:noFill/>
        </p:spPr>
        <p:txBody>
          <a:bodyPr wrap="square">
            <a:spAutoFit/>
          </a:bodyPr>
          <a:lstStyle/>
          <a:p>
            <a:pPr algn="ctr"/>
            <a:r>
              <a:rPr lang="es-EC" b="1" dirty="0"/>
              <a:t>Irregular</a:t>
            </a:r>
          </a:p>
        </p:txBody>
      </p:sp>
      <p:pic>
        <p:nvPicPr>
          <p:cNvPr id="34" name="Imagen 33">
            <a:extLst>
              <a:ext uri="{FF2B5EF4-FFF2-40B4-BE49-F238E27FC236}">
                <a16:creationId xmlns:a16="http://schemas.microsoft.com/office/drawing/2014/main" id="{55B43C78-3249-4D89-BC9C-701AE3CFCF65}"/>
              </a:ext>
            </a:extLst>
          </p:cNvPr>
          <p:cNvPicPr>
            <a:picLocks noChangeAspect="1"/>
          </p:cNvPicPr>
          <p:nvPr/>
        </p:nvPicPr>
        <p:blipFill>
          <a:blip r:embed="rId3"/>
          <a:stretch>
            <a:fillRect/>
          </a:stretch>
        </p:blipFill>
        <p:spPr>
          <a:xfrm>
            <a:off x="6199049" y="3429000"/>
            <a:ext cx="2892475" cy="2115035"/>
          </a:xfrm>
          <a:prstGeom prst="rect">
            <a:avLst/>
          </a:prstGeom>
        </p:spPr>
      </p:pic>
      <p:pic>
        <p:nvPicPr>
          <p:cNvPr id="37" name="Imagen 36">
            <a:extLst>
              <a:ext uri="{FF2B5EF4-FFF2-40B4-BE49-F238E27FC236}">
                <a16:creationId xmlns:a16="http://schemas.microsoft.com/office/drawing/2014/main" id="{B1BAE1E0-01D5-42AD-A2A9-031960BF0F4D}"/>
              </a:ext>
            </a:extLst>
          </p:cNvPr>
          <p:cNvPicPr>
            <a:picLocks noChangeAspect="1"/>
          </p:cNvPicPr>
          <p:nvPr/>
        </p:nvPicPr>
        <p:blipFill>
          <a:blip r:embed="rId4"/>
          <a:stretch>
            <a:fillRect/>
          </a:stretch>
        </p:blipFill>
        <p:spPr>
          <a:xfrm>
            <a:off x="461307" y="3228687"/>
            <a:ext cx="2990337" cy="2473211"/>
          </a:xfrm>
          <a:prstGeom prst="rect">
            <a:avLst/>
          </a:prstGeom>
        </p:spPr>
      </p:pic>
      <p:pic>
        <p:nvPicPr>
          <p:cNvPr id="43" name="Imagen 42">
            <a:extLst>
              <a:ext uri="{FF2B5EF4-FFF2-40B4-BE49-F238E27FC236}">
                <a16:creationId xmlns:a16="http://schemas.microsoft.com/office/drawing/2014/main" id="{BFDC9D6E-5669-4C25-976E-E4E22847CDBF}"/>
              </a:ext>
            </a:extLst>
          </p:cNvPr>
          <p:cNvPicPr>
            <a:picLocks noChangeAspect="1"/>
          </p:cNvPicPr>
          <p:nvPr/>
        </p:nvPicPr>
        <p:blipFill>
          <a:blip r:embed="rId5"/>
          <a:stretch>
            <a:fillRect/>
          </a:stretch>
        </p:blipFill>
        <p:spPr>
          <a:xfrm>
            <a:off x="3448200" y="3328843"/>
            <a:ext cx="2754293" cy="2272898"/>
          </a:xfrm>
          <a:prstGeom prst="rect">
            <a:avLst/>
          </a:prstGeom>
        </p:spPr>
      </p:pic>
      <p:graphicFrame>
        <p:nvGraphicFramePr>
          <p:cNvPr id="2" name="Tabla 1">
            <a:extLst>
              <a:ext uri="{FF2B5EF4-FFF2-40B4-BE49-F238E27FC236}">
                <a16:creationId xmlns:a16="http://schemas.microsoft.com/office/drawing/2014/main" id="{8D7656FB-45A9-4EB6-AFD5-0D330EB58709}"/>
              </a:ext>
            </a:extLst>
          </p:cNvPr>
          <p:cNvGraphicFramePr>
            <a:graphicFrameLocks noGrp="1"/>
          </p:cNvGraphicFramePr>
          <p:nvPr/>
        </p:nvGraphicFramePr>
        <p:xfrm>
          <a:off x="1227722" y="1096294"/>
          <a:ext cx="6688556" cy="1584779"/>
        </p:xfrm>
        <a:graphic>
          <a:graphicData uri="http://schemas.openxmlformats.org/drawingml/2006/table">
            <a:tbl>
              <a:tblPr>
                <a:tableStyleId>{9D7B26C5-4107-4FEC-AEDC-1716B250A1EF}</a:tableStyleId>
              </a:tblPr>
              <a:tblGrid>
                <a:gridCol w="955508">
                  <a:extLst>
                    <a:ext uri="{9D8B030D-6E8A-4147-A177-3AD203B41FA5}">
                      <a16:colId xmlns:a16="http://schemas.microsoft.com/office/drawing/2014/main" val="1802541095"/>
                    </a:ext>
                  </a:extLst>
                </a:gridCol>
                <a:gridCol w="955508">
                  <a:extLst>
                    <a:ext uri="{9D8B030D-6E8A-4147-A177-3AD203B41FA5}">
                      <a16:colId xmlns:a16="http://schemas.microsoft.com/office/drawing/2014/main" val="1905613065"/>
                    </a:ext>
                  </a:extLst>
                </a:gridCol>
                <a:gridCol w="955508">
                  <a:extLst>
                    <a:ext uri="{9D8B030D-6E8A-4147-A177-3AD203B41FA5}">
                      <a16:colId xmlns:a16="http://schemas.microsoft.com/office/drawing/2014/main" val="2681770840"/>
                    </a:ext>
                  </a:extLst>
                </a:gridCol>
                <a:gridCol w="955508">
                  <a:extLst>
                    <a:ext uri="{9D8B030D-6E8A-4147-A177-3AD203B41FA5}">
                      <a16:colId xmlns:a16="http://schemas.microsoft.com/office/drawing/2014/main" val="1982693140"/>
                    </a:ext>
                  </a:extLst>
                </a:gridCol>
                <a:gridCol w="955508">
                  <a:extLst>
                    <a:ext uri="{9D8B030D-6E8A-4147-A177-3AD203B41FA5}">
                      <a16:colId xmlns:a16="http://schemas.microsoft.com/office/drawing/2014/main" val="2011154956"/>
                    </a:ext>
                  </a:extLst>
                </a:gridCol>
                <a:gridCol w="955508">
                  <a:extLst>
                    <a:ext uri="{9D8B030D-6E8A-4147-A177-3AD203B41FA5}">
                      <a16:colId xmlns:a16="http://schemas.microsoft.com/office/drawing/2014/main" val="4183698119"/>
                    </a:ext>
                  </a:extLst>
                </a:gridCol>
                <a:gridCol w="955508">
                  <a:extLst>
                    <a:ext uri="{9D8B030D-6E8A-4147-A177-3AD203B41FA5}">
                      <a16:colId xmlns:a16="http://schemas.microsoft.com/office/drawing/2014/main" val="3281164251"/>
                    </a:ext>
                  </a:extLst>
                </a:gridCol>
              </a:tblGrid>
              <a:tr h="279667">
                <a:tc rowSpan="2">
                  <a:txBody>
                    <a:bodyPr/>
                    <a:lstStyle/>
                    <a:p>
                      <a:pPr algn="ctr" fontAlgn="ctr"/>
                      <a:r>
                        <a:rPr lang="es-EC" sz="1200" b="1" u="none" strike="noStrike" dirty="0">
                          <a:effectLst/>
                        </a:rPr>
                        <a:t>b</a:t>
                      </a:r>
                      <a:endParaRPr lang="es-EC" sz="12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rowSpan="2">
                  <a:txBody>
                    <a:bodyPr/>
                    <a:lstStyle/>
                    <a:p>
                      <a:pPr algn="ctr" fontAlgn="ctr"/>
                      <a:r>
                        <a:rPr lang="es-EC" sz="1200" b="1" u="none" strike="noStrike" dirty="0">
                          <a:effectLst/>
                        </a:rPr>
                        <a:t>h</a:t>
                      </a:r>
                      <a:endParaRPr lang="es-EC" sz="12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rowSpan="2">
                  <a:txBody>
                    <a:bodyPr/>
                    <a:lstStyle/>
                    <a:p>
                      <a:pPr algn="ctr" fontAlgn="ctr"/>
                      <a:r>
                        <a:rPr lang="es-EC" sz="1200" b="1" u="none" strike="noStrike" dirty="0" err="1">
                          <a:effectLst/>
                        </a:rPr>
                        <a:t>As</a:t>
                      </a:r>
                      <a:r>
                        <a:rPr lang="es-EC" sz="1200" b="1" u="none" strike="noStrike" baseline="-25000" dirty="0" err="1">
                          <a:effectLst/>
                        </a:rPr>
                        <a:t>Long</a:t>
                      </a:r>
                      <a:endParaRPr lang="es-EC" sz="12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gridSpan="2">
                  <a:txBody>
                    <a:bodyPr/>
                    <a:lstStyle/>
                    <a:p>
                      <a:pPr algn="ctr" fontAlgn="ctr"/>
                      <a:r>
                        <a:rPr lang="es-EC" sz="1200" b="1" u="none" strike="noStrike">
                          <a:effectLst/>
                        </a:rPr>
                        <a:t>Armado transversal</a:t>
                      </a:r>
                      <a:endParaRPr lang="es-EC" sz="12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s-EC"/>
                    </a:p>
                  </a:txBody>
                  <a:tcPr/>
                </a:tc>
                <a:tc gridSpan="2">
                  <a:txBody>
                    <a:bodyPr/>
                    <a:lstStyle/>
                    <a:p>
                      <a:pPr algn="ctr" fontAlgn="ctr"/>
                      <a:r>
                        <a:rPr lang="es-EC" sz="1200" b="1" u="none" strike="noStrike">
                          <a:effectLst/>
                        </a:rPr>
                        <a:t>Separación de estribos</a:t>
                      </a:r>
                      <a:endParaRPr lang="es-EC" sz="12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s-EC"/>
                    </a:p>
                  </a:txBody>
                  <a:tcPr/>
                </a:tc>
                <a:extLst>
                  <a:ext uri="{0D108BD9-81ED-4DB2-BD59-A6C34878D82A}">
                    <a16:rowId xmlns:a16="http://schemas.microsoft.com/office/drawing/2014/main" val="1529940726"/>
                  </a:ext>
                </a:extLst>
              </a:tr>
              <a:tr h="466111">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200" b="1" u="none" strike="noStrike" dirty="0">
                          <a:effectLst/>
                        </a:rPr>
                        <a:t>Estribos</a:t>
                      </a:r>
                      <a:endParaRPr lang="es-EC" sz="12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Vinchas</a:t>
                      </a:r>
                      <a:endParaRPr lang="es-EC" sz="12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Zona de </a:t>
                      </a:r>
                      <a:r>
                        <a:rPr lang="es-EC" sz="1200" b="1" u="none" strike="noStrike" dirty="0" err="1">
                          <a:effectLst/>
                        </a:rPr>
                        <a:t>Conf</a:t>
                      </a:r>
                      <a:endParaRPr lang="es-EC" sz="12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s-EC" sz="1200" b="1" u="none" strike="noStrike" dirty="0">
                          <a:effectLst/>
                        </a:rPr>
                        <a:t>Fuera del </a:t>
                      </a:r>
                      <a:r>
                        <a:rPr lang="es-EC" sz="1200" b="1" u="none" strike="noStrike" dirty="0" err="1">
                          <a:effectLst/>
                        </a:rPr>
                        <a:t>Conf</a:t>
                      </a:r>
                      <a:endParaRPr lang="es-EC" sz="12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0901744"/>
                  </a:ext>
                </a:extLst>
              </a:tr>
              <a:tr h="279667">
                <a:tc>
                  <a:txBody>
                    <a:bodyPr/>
                    <a:lstStyle/>
                    <a:p>
                      <a:pPr algn="ctr" fontAlgn="ctr"/>
                      <a:r>
                        <a:rPr lang="es-EC" sz="1200" u="none" strike="noStrike">
                          <a:effectLst/>
                        </a:rPr>
                        <a:t>30</a:t>
                      </a:r>
                      <a:endParaRPr lang="es-EC" sz="12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s-EC" sz="1200" u="none" strike="noStrike">
                          <a:effectLst/>
                        </a:rPr>
                        <a:t>30</a:t>
                      </a:r>
                      <a:endParaRPr lang="es-EC" sz="12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l-GR" sz="1200" u="none" strike="noStrike">
                          <a:effectLst/>
                        </a:rPr>
                        <a:t>8 φ 16 </a:t>
                      </a:r>
                      <a:r>
                        <a:rPr lang="es-EC" sz="1200" u="none" strike="noStrike">
                          <a:effectLst/>
                        </a:rPr>
                        <a:t>mm</a:t>
                      </a:r>
                      <a:endParaRPr lang="es-EC" sz="12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s-EC" sz="1200" u="none" strike="noStrike">
                          <a:effectLst/>
                        </a:rPr>
                        <a:t>1E </a:t>
                      </a:r>
                      <a:r>
                        <a:rPr lang="el-GR" sz="1200" u="none" strike="noStrike">
                          <a:effectLst/>
                        </a:rPr>
                        <a:t>φ 12 </a:t>
                      </a:r>
                      <a:r>
                        <a:rPr lang="es-EC" sz="1200" u="none" strike="noStrike">
                          <a:effectLst/>
                        </a:rPr>
                        <a:t>mm</a:t>
                      </a:r>
                      <a:endParaRPr lang="es-EC" sz="12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s-EC" sz="1200" u="none" strike="noStrike">
                          <a:effectLst/>
                        </a:rPr>
                        <a:t>5 cm</a:t>
                      </a:r>
                      <a:endParaRPr lang="es-EC" sz="12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s-EC" sz="1200" u="none" strike="noStrike">
                          <a:effectLst/>
                        </a:rPr>
                        <a:t>8 cm</a:t>
                      </a:r>
                      <a:endParaRPr lang="es-EC" sz="12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12158214"/>
                  </a:ext>
                </a:extLst>
              </a:tr>
              <a:tr h="279667">
                <a:tc>
                  <a:txBody>
                    <a:bodyPr/>
                    <a:lstStyle/>
                    <a:p>
                      <a:pPr algn="ctr" fontAlgn="ctr"/>
                      <a:r>
                        <a:rPr lang="es-EC" sz="1200" u="none" strike="noStrike">
                          <a:effectLst/>
                        </a:rPr>
                        <a:t>35</a:t>
                      </a:r>
                      <a:endParaRPr lang="es-EC"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200" u="none" strike="noStrike">
                          <a:effectLst/>
                        </a:rPr>
                        <a:t>35</a:t>
                      </a:r>
                      <a:endParaRPr lang="es-EC"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l-GR" sz="1200" u="none" strike="noStrike">
                          <a:effectLst/>
                        </a:rPr>
                        <a:t>8 φ 14 </a:t>
                      </a:r>
                      <a:r>
                        <a:rPr lang="es-EC" sz="1200" u="none" strike="noStrike">
                          <a:effectLst/>
                        </a:rPr>
                        <a:t>mm</a:t>
                      </a:r>
                      <a:endParaRPr lang="es-EC"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200" u="none" strike="noStrike">
                          <a:effectLst/>
                        </a:rPr>
                        <a:t>1E </a:t>
                      </a:r>
                      <a:r>
                        <a:rPr lang="el-GR" sz="1200" u="none" strike="noStrike">
                          <a:effectLst/>
                        </a:rPr>
                        <a:t>φ 12 </a:t>
                      </a:r>
                      <a:r>
                        <a:rPr lang="es-EC" sz="1200" u="none" strike="noStrike">
                          <a:effectLst/>
                        </a:rPr>
                        <a:t>mm</a:t>
                      </a:r>
                      <a:endParaRPr lang="es-EC"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s-EC" sz="1200" u="none" strike="noStrike">
                          <a:effectLst/>
                        </a:rPr>
                        <a:t> </a:t>
                      </a:r>
                      <a:endParaRPr lang="es-EC"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s-EC" sz="1200" u="none" strike="noStrike">
                          <a:effectLst/>
                        </a:rPr>
                        <a:t>5 cm</a:t>
                      </a:r>
                      <a:endParaRPr lang="es-EC"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200" u="none" strike="noStrike">
                          <a:effectLst/>
                        </a:rPr>
                        <a:t>8 cm</a:t>
                      </a:r>
                      <a:endParaRPr lang="es-EC" sz="12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14329163"/>
                  </a:ext>
                </a:extLst>
              </a:tr>
              <a:tr h="279667">
                <a:tc>
                  <a:txBody>
                    <a:bodyPr/>
                    <a:lstStyle/>
                    <a:p>
                      <a:pPr algn="ctr" fontAlgn="ctr"/>
                      <a:r>
                        <a:rPr lang="es-EC" sz="1200" u="none" strike="noStrike">
                          <a:effectLst/>
                        </a:rPr>
                        <a:t>40</a:t>
                      </a:r>
                      <a:endParaRPr lang="es-EC"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200" u="none" strike="noStrike">
                          <a:effectLst/>
                        </a:rPr>
                        <a:t>40</a:t>
                      </a:r>
                      <a:endParaRPr lang="es-EC"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l-GR" sz="1200" u="none" strike="noStrike">
                          <a:effectLst/>
                        </a:rPr>
                        <a:t>8 φ 16 </a:t>
                      </a:r>
                      <a:r>
                        <a:rPr lang="es-EC" sz="1200" u="none" strike="noStrike">
                          <a:effectLst/>
                        </a:rPr>
                        <a:t>mm</a:t>
                      </a:r>
                      <a:endParaRPr lang="es-EC"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200" u="none" strike="noStrike">
                          <a:effectLst/>
                        </a:rPr>
                        <a:t>1E </a:t>
                      </a:r>
                      <a:r>
                        <a:rPr lang="el-GR" sz="1200" u="none" strike="noStrike">
                          <a:effectLst/>
                        </a:rPr>
                        <a:t>φ 12 </a:t>
                      </a:r>
                      <a:r>
                        <a:rPr lang="es-EC" sz="1200" u="none" strike="noStrike">
                          <a:effectLst/>
                        </a:rPr>
                        <a:t>mm</a:t>
                      </a:r>
                      <a:endParaRPr lang="es-EC"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l-GR" sz="1200" u="none" strike="noStrike">
                          <a:effectLst/>
                        </a:rPr>
                        <a:t>2 V φ 10 mm</a:t>
                      </a:r>
                      <a:endParaRPr lang="el-G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200" u="none" strike="noStrike">
                          <a:effectLst/>
                        </a:rPr>
                        <a:t>5 cm</a:t>
                      </a:r>
                      <a:endParaRPr lang="es-EC"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EC" sz="1200" u="none" strike="noStrike" dirty="0">
                          <a:effectLst/>
                        </a:rPr>
                        <a:t>10 cm</a:t>
                      </a:r>
                      <a:endParaRPr lang="es-EC" sz="12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93598926"/>
                  </a:ext>
                </a:extLst>
              </a:tr>
            </a:tbl>
          </a:graphicData>
        </a:graphic>
      </p:graphicFrame>
      <p:sp>
        <p:nvSpPr>
          <p:cNvPr id="13" name="Rectángulo 12">
            <a:extLst>
              <a:ext uri="{FF2B5EF4-FFF2-40B4-BE49-F238E27FC236}">
                <a16:creationId xmlns:a16="http://schemas.microsoft.com/office/drawing/2014/main" id="{4072455F-90EB-428E-B873-8F6EBD91D3E9}"/>
              </a:ext>
            </a:extLst>
          </p:cNvPr>
          <p:cNvSpPr/>
          <p:nvPr/>
        </p:nvSpPr>
        <p:spPr>
          <a:xfrm>
            <a:off x="5796136" y="116632"/>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a</a:t>
            </a:r>
            <a:r>
              <a:rPr lang="en-001" b="1" dirty="0"/>
              <a:t>porticado</a:t>
            </a:r>
            <a:r>
              <a:rPr lang="es-EC" b="1" dirty="0"/>
              <a:t> con viga banda</a:t>
            </a:r>
            <a:endParaRPr lang="en-US" b="1" dirty="0"/>
          </a:p>
        </p:txBody>
      </p:sp>
      <p:pic>
        <p:nvPicPr>
          <p:cNvPr id="14" name="Imagen 13">
            <a:extLst>
              <a:ext uri="{FF2B5EF4-FFF2-40B4-BE49-F238E27FC236}">
                <a16:creationId xmlns:a16="http://schemas.microsoft.com/office/drawing/2014/main" id="{555EA74A-28E4-456A-9465-E1775949788A}"/>
              </a:ext>
            </a:extLst>
          </p:cNvPr>
          <p:cNvPicPr>
            <a:picLocks noChangeAspect="1"/>
          </p:cNvPicPr>
          <p:nvPr/>
        </p:nvPicPr>
        <p:blipFill>
          <a:blip r:embed="rId6"/>
          <a:stretch>
            <a:fillRect/>
          </a:stretch>
        </p:blipFill>
        <p:spPr>
          <a:xfrm>
            <a:off x="6716889" y="6016363"/>
            <a:ext cx="2345922" cy="656360"/>
          </a:xfrm>
          <a:prstGeom prst="rect">
            <a:avLst/>
          </a:prstGeom>
        </p:spPr>
      </p:pic>
    </p:spTree>
    <p:extLst>
      <p:ext uri="{BB962C8B-B14F-4D97-AF65-F5344CB8AC3E}">
        <p14:creationId xmlns:p14="http://schemas.microsoft.com/office/powerpoint/2010/main" val="3125797798"/>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a:t>
            </a:r>
            <a:r>
              <a:rPr lang="en-001" b="1" u="sng" dirty="0"/>
              <a:t>DISEÑO ESTRUCTURAL </a:t>
            </a:r>
            <a:endParaRPr lang="en-US" b="1" u="sng" dirty="0"/>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26</a:t>
            </a:r>
            <a:endParaRPr lang="en-US" b="1" u="sng"/>
          </a:p>
        </p:txBody>
      </p:sp>
      <p:sp>
        <p:nvSpPr>
          <p:cNvPr id="7" name="Rectángulo 6">
            <a:extLst>
              <a:ext uri="{FF2B5EF4-FFF2-40B4-BE49-F238E27FC236}">
                <a16:creationId xmlns:a16="http://schemas.microsoft.com/office/drawing/2014/main" id="{62D4A7CB-9AEB-4C69-8C8B-5770CF2105C9}"/>
              </a:ext>
            </a:extLst>
          </p:cNvPr>
          <p:cNvSpPr/>
          <p:nvPr/>
        </p:nvSpPr>
        <p:spPr>
          <a:xfrm>
            <a:off x="442411" y="520289"/>
            <a:ext cx="551343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s-ES" b="1" dirty="0"/>
              <a:t>4. Cimentación</a:t>
            </a:r>
            <a:endParaRPr lang="en-US" b="1" dirty="0"/>
          </a:p>
        </p:txBody>
      </p:sp>
      <p:sp>
        <p:nvSpPr>
          <p:cNvPr id="17" name="CuadroTexto 16">
            <a:extLst>
              <a:ext uri="{FF2B5EF4-FFF2-40B4-BE49-F238E27FC236}">
                <a16:creationId xmlns:a16="http://schemas.microsoft.com/office/drawing/2014/main" id="{15F3C9D6-6AD3-4DDF-AF27-2665ED37FFA4}"/>
              </a:ext>
            </a:extLst>
          </p:cNvPr>
          <p:cNvSpPr txBox="1"/>
          <p:nvPr/>
        </p:nvSpPr>
        <p:spPr>
          <a:xfrm>
            <a:off x="2758746" y="837991"/>
            <a:ext cx="2085827" cy="307777"/>
          </a:xfrm>
          <a:prstGeom prst="rect">
            <a:avLst/>
          </a:prstGeom>
          <a:noFill/>
        </p:spPr>
        <p:txBody>
          <a:bodyPr wrap="none" rtlCol="0">
            <a:spAutoFit/>
          </a:bodyPr>
          <a:lstStyle/>
          <a:p>
            <a:pPr marL="285750" indent="-285750">
              <a:buFont typeface="Arial" panose="020B0604020202020204" pitchFamily="34" charset="0"/>
              <a:buChar char="•"/>
            </a:pPr>
            <a:r>
              <a:rPr lang="es-ES" sz="1400" b="1" dirty="0"/>
              <a:t>Estructura Regular</a:t>
            </a:r>
            <a:endParaRPr lang="en-US" sz="1400" b="1" dirty="0"/>
          </a:p>
        </p:txBody>
      </p:sp>
      <p:sp>
        <p:nvSpPr>
          <p:cNvPr id="22" name="CuadroTexto 21">
            <a:extLst>
              <a:ext uri="{FF2B5EF4-FFF2-40B4-BE49-F238E27FC236}">
                <a16:creationId xmlns:a16="http://schemas.microsoft.com/office/drawing/2014/main" id="{1F37069B-BFB6-47F3-83AA-98485C48B581}"/>
              </a:ext>
            </a:extLst>
          </p:cNvPr>
          <p:cNvSpPr txBox="1"/>
          <p:nvPr/>
        </p:nvSpPr>
        <p:spPr>
          <a:xfrm>
            <a:off x="2758746" y="2239915"/>
            <a:ext cx="2146742" cy="307777"/>
          </a:xfrm>
          <a:prstGeom prst="rect">
            <a:avLst/>
          </a:prstGeom>
          <a:noFill/>
        </p:spPr>
        <p:txBody>
          <a:bodyPr wrap="none" rtlCol="0">
            <a:spAutoFit/>
          </a:bodyPr>
          <a:lstStyle/>
          <a:p>
            <a:pPr marL="285750" indent="-285750">
              <a:buFont typeface="Arial" panose="020B0604020202020204" pitchFamily="34" charset="0"/>
              <a:buChar char="•"/>
            </a:pPr>
            <a:r>
              <a:rPr lang="es-ES" sz="1400" b="1" dirty="0"/>
              <a:t>Estructura Irregular</a:t>
            </a:r>
            <a:endParaRPr lang="en-US" sz="1400" b="1" dirty="0"/>
          </a:p>
        </p:txBody>
      </p:sp>
      <p:pic>
        <p:nvPicPr>
          <p:cNvPr id="14" name="Imagen 13">
            <a:extLst>
              <a:ext uri="{FF2B5EF4-FFF2-40B4-BE49-F238E27FC236}">
                <a16:creationId xmlns:a16="http://schemas.microsoft.com/office/drawing/2014/main" id="{BC81A51D-4441-446E-AAF6-8E5B861DF7C3}"/>
              </a:ext>
            </a:extLst>
          </p:cNvPr>
          <p:cNvPicPr>
            <a:picLocks noChangeAspect="1"/>
          </p:cNvPicPr>
          <p:nvPr/>
        </p:nvPicPr>
        <p:blipFill rotWithShape="1">
          <a:blip r:embed="rId3"/>
          <a:srcRect r="9350" b="5277"/>
          <a:stretch/>
        </p:blipFill>
        <p:spPr>
          <a:xfrm>
            <a:off x="646495" y="3678268"/>
            <a:ext cx="2317984" cy="2492725"/>
          </a:xfrm>
          <a:prstGeom prst="rect">
            <a:avLst/>
          </a:prstGeom>
        </p:spPr>
      </p:pic>
      <p:pic>
        <p:nvPicPr>
          <p:cNvPr id="19" name="Imagen 18">
            <a:extLst>
              <a:ext uri="{FF2B5EF4-FFF2-40B4-BE49-F238E27FC236}">
                <a16:creationId xmlns:a16="http://schemas.microsoft.com/office/drawing/2014/main" id="{84661667-0529-407F-875C-34E669DF9713}"/>
              </a:ext>
            </a:extLst>
          </p:cNvPr>
          <p:cNvPicPr>
            <a:picLocks noChangeAspect="1"/>
          </p:cNvPicPr>
          <p:nvPr/>
        </p:nvPicPr>
        <p:blipFill>
          <a:blip r:embed="rId4"/>
          <a:stretch>
            <a:fillRect/>
          </a:stretch>
        </p:blipFill>
        <p:spPr>
          <a:xfrm>
            <a:off x="2781507" y="3802939"/>
            <a:ext cx="2317984" cy="1586185"/>
          </a:xfrm>
          <a:prstGeom prst="rect">
            <a:avLst/>
          </a:prstGeom>
        </p:spPr>
      </p:pic>
      <p:pic>
        <p:nvPicPr>
          <p:cNvPr id="21" name="Imagen 20">
            <a:extLst>
              <a:ext uri="{FF2B5EF4-FFF2-40B4-BE49-F238E27FC236}">
                <a16:creationId xmlns:a16="http://schemas.microsoft.com/office/drawing/2014/main" id="{0FA94811-9BE4-451D-8656-87E0537F667F}"/>
              </a:ext>
            </a:extLst>
          </p:cNvPr>
          <p:cNvPicPr>
            <a:picLocks noChangeAspect="1"/>
          </p:cNvPicPr>
          <p:nvPr/>
        </p:nvPicPr>
        <p:blipFill>
          <a:blip r:embed="rId5"/>
          <a:stretch>
            <a:fillRect/>
          </a:stretch>
        </p:blipFill>
        <p:spPr>
          <a:xfrm>
            <a:off x="5310621" y="3560045"/>
            <a:ext cx="3581859" cy="1696670"/>
          </a:xfrm>
          <a:prstGeom prst="rect">
            <a:avLst/>
          </a:prstGeom>
        </p:spPr>
      </p:pic>
      <p:pic>
        <p:nvPicPr>
          <p:cNvPr id="27" name="Imagen 26">
            <a:extLst>
              <a:ext uri="{FF2B5EF4-FFF2-40B4-BE49-F238E27FC236}">
                <a16:creationId xmlns:a16="http://schemas.microsoft.com/office/drawing/2014/main" id="{D69E3BF4-BE59-46F4-AA95-EAEE3690C317}"/>
              </a:ext>
            </a:extLst>
          </p:cNvPr>
          <p:cNvPicPr>
            <a:picLocks noChangeAspect="1"/>
          </p:cNvPicPr>
          <p:nvPr/>
        </p:nvPicPr>
        <p:blipFill>
          <a:blip r:embed="rId6"/>
          <a:stretch>
            <a:fillRect/>
          </a:stretch>
        </p:blipFill>
        <p:spPr>
          <a:xfrm>
            <a:off x="805975" y="1169477"/>
            <a:ext cx="6553061" cy="1402879"/>
          </a:xfrm>
          <a:prstGeom prst="rect">
            <a:avLst/>
          </a:prstGeom>
        </p:spPr>
      </p:pic>
      <p:pic>
        <p:nvPicPr>
          <p:cNvPr id="30" name="Imagen 29">
            <a:extLst>
              <a:ext uri="{FF2B5EF4-FFF2-40B4-BE49-F238E27FC236}">
                <a16:creationId xmlns:a16="http://schemas.microsoft.com/office/drawing/2014/main" id="{5812F1C8-7B63-4E21-A542-66195D23C113}"/>
              </a:ext>
            </a:extLst>
          </p:cNvPr>
          <p:cNvPicPr>
            <a:picLocks noChangeAspect="1"/>
          </p:cNvPicPr>
          <p:nvPr/>
        </p:nvPicPr>
        <p:blipFill>
          <a:blip r:embed="rId7"/>
          <a:stretch>
            <a:fillRect/>
          </a:stretch>
        </p:blipFill>
        <p:spPr>
          <a:xfrm>
            <a:off x="829102" y="2572356"/>
            <a:ext cx="6553061" cy="1433586"/>
          </a:xfrm>
          <a:prstGeom prst="rect">
            <a:avLst/>
          </a:prstGeom>
        </p:spPr>
      </p:pic>
      <p:pic>
        <p:nvPicPr>
          <p:cNvPr id="32" name="Imagen 31">
            <a:extLst>
              <a:ext uri="{FF2B5EF4-FFF2-40B4-BE49-F238E27FC236}">
                <a16:creationId xmlns:a16="http://schemas.microsoft.com/office/drawing/2014/main" id="{BCAA51D3-E480-4C47-90D9-BBD489047A1B}"/>
              </a:ext>
            </a:extLst>
          </p:cNvPr>
          <p:cNvPicPr>
            <a:picLocks noChangeAspect="1"/>
          </p:cNvPicPr>
          <p:nvPr/>
        </p:nvPicPr>
        <p:blipFill rotWithShape="1">
          <a:blip r:embed="rId8"/>
          <a:srcRect r="16851" b="12959"/>
          <a:stretch/>
        </p:blipFill>
        <p:spPr>
          <a:xfrm>
            <a:off x="4400260" y="5299400"/>
            <a:ext cx="4492220" cy="809853"/>
          </a:xfrm>
          <a:prstGeom prst="rect">
            <a:avLst/>
          </a:prstGeom>
        </p:spPr>
      </p:pic>
      <p:sp>
        <p:nvSpPr>
          <p:cNvPr id="15" name="Rectángulo 14">
            <a:extLst>
              <a:ext uri="{FF2B5EF4-FFF2-40B4-BE49-F238E27FC236}">
                <a16:creationId xmlns:a16="http://schemas.microsoft.com/office/drawing/2014/main" id="{2C3D4562-325A-4B5A-90AC-6C52C3A34205}"/>
              </a:ext>
            </a:extLst>
          </p:cNvPr>
          <p:cNvSpPr/>
          <p:nvPr/>
        </p:nvSpPr>
        <p:spPr>
          <a:xfrm>
            <a:off x="5796136" y="116632"/>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a</a:t>
            </a:r>
            <a:r>
              <a:rPr lang="en-001" b="1" dirty="0"/>
              <a:t>porticado</a:t>
            </a:r>
            <a:r>
              <a:rPr lang="es-EC" b="1" dirty="0"/>
              <a:t> con viga banda</a:t>
            </a:r>
            <a:endParaRPr lang="en-US" b="1" dirty="0"/>
          </a:p>
        </p:txBody>
      </p:sp>
      <p:pic>
        <p:nvPicPr>
          <p:cNvPr id="16" name="Imagen 15">
            <a:extLst>
              <a:ext uri="{FF2B5EF4-FFF2-40B4-BE49-F238E27FC236}">
                <a16:creationId xmlns:a16="http://schemas.microsoft.com/office/drawing/2014/main" id="{A2C42CFF-B0B5-4184-9736-D91F070ECDC5}"/>
              </a:ext>
            </a:extLst>
          </p:cNvPr>
          <p:cNvPicPr>
            <a:picLocks noChangeAspect="1"/>
          </p:cNvPicPr>
          <p:nvPr/>
        </p:nvPicPr>
        <p:blipFill>
          <a:blip r:embed="rId9"/>
          <a:stretch>
            <a:fillRect/>
          </a:stretch>
        </p:blipFill>
        <p:spPr>
          <a:xfrm>
            <a:off x="6716889" y="6016363"/>
            <a:ext cx="2345922" cy="656360"/>
          </a:xfrm>
          <a:prstGeom prst="rect">
            <a:avLst/>
          </a:prstGeom>
        </p:spPr>
      </p:pic>
    </p:spTree>
    <p:extLst>
      <p:ext uri="{BB962C8B-B14F-4D97-AF65-F5344CB8AC3E}">
        <p14:creationId xmlns:p14="http://schemas.microsoft.com/office/powerpoint/2010/main" val="1255620658"/>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a:t>
            </a:r>
            <a:r>
              <a:rPr lang="es-ES" b="1" u="sng"/>
              <a:t>. </a:t>
            </a:r>
            <a:r>
              <a:rPr lang="en-001" b="1" u="sng"/>
              <a:t>DISEÑO ESTRUCTURAL </a:t>
            </a:r>
            <a:endParaRPr lang="en-US" b="1" u="sng"/>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27</a:t>
            </a:r>
            <a:endParaRPr lang="en-US" b="1" u="sng"/>
          </a:p>
        </p:txBody>
      </p:sp>
      <p:sp>
        <p:nvSpPr>
          <p:cNvPr id="7" name="Rectángulo 6">
            <a:extLst>
              <a:ext uri="{FF2B5EF4-FFF2-40B4-BE49-F238E27FC236}">
                <a16:creationId xmlns:a16="http://schemas.microsoft.com/office/drawing/2014/main" id="{62D4A7CB-9AEB-4C69-8C8B-5770CF2105C9}"/>
              </a:ext>
            </a:extLst>
          </p:cNvPr>
          <p:cNvSpPr/>
          <p:nvPr/>
        </p:nvSpPr>
        <p:spPr>
          <a:xfrm>
            <a:off x="442411" y="520289"/>
            <a:ext cx="551343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s-ES" b="1" dirty="0"/>
              <a:t>5. Gradas</a:t>
            </a:r>
            <a:endParaRPr lang="en-US" b="1" dirty="0"/>
          </a:p>
        </p:txBody>
      </p:sp>
      <p:sp>
        <p:nvSpPr>
          <p:cNvPr id="17" name="CuadroTexto 16">
            <a:extLst>
              <a:ext uri="{FF2B5EF4-FFF2-40B4-BE49-F238E27FC236}">
                <a16:creationId xmlns:a16="http://schemas.microsoft.com/office/drawing/2014/main" id="{15F3C9D6-6AD3-4DDF-AF27-2665ED37FFA4}"/>
              </a:ext>
            </a:extLst>
          </p:cNvPr>
          <p:cNvSpPr txBox="1"/>
          <p:nvPr/>
        </p:nvSpPr>
        <p:spPr>
          <a:xfrm>
            <a:off x="825870" y="909349"/>
            <a:ext cx="2085827" cy="307777"/>
          </a:xfrm>
          <a:prstGeom prst="rect">
            <a:avLst/>
          </a:prstGeom>
          <a:noFill/>
        </p:spPr>
        <p:txBody>
          <a:bodyPr wrap="none" rtlCol="0">
            <a:spAutoFit/>
          </a:bodyPr>
          <a:lstStyle/>
          <a:p>
            <a:pPr marL="285750" indent="-285750">
              <a:buFont typeface="Arial" panose="020B0604020202020204" pitchFamily="34" charset="0"/>
              <a:buChar char="•"/>
            </a:pPr>
            <a:r>
              <a:rPr lang="es-ES" sz="1400" b="1" dirty="0"/>
              <a:t>Estructura Regular</a:t>
            </a:r>
            <a:endParaRPr lang="en-US" sz="1400" b="1" dirty="0"/>
          </a:p>
        </p:txBody>
      </p:sp>
      <p:pic>
        <p:nvPicPr>
          <p:cNvPr id="8" name="Imagen 7">
            <a:extLst>
              <a:ext uri="{FF2B5EF4-FFF2-40B4-BE49-F238E27FC236}">
                <a16:creationId xmlns:a16="http://schemas.microsoft.com/office/drawing/2014/main" id="{4CF9966A-5527-4879-A19B-B8BD38A85406}"/>
              </a:ext>
            </a:extLst>
          </p:cNvPr>
          <p:cNvPicPr>
            <a:picLocks noChangeAspect="1"/>
          </p:cNvPicPr>
          <p:nvPr/>
        </p:nvPicPr>
        <p:blipFill rotWithShape="1">
          <a:blip r:embed="rId3"/>
          <a:srcRect l="12737" t="7863"/>
          <a:stretch/>
        </p:blipFill>
        <p:spPr>
          <a:xfrm>
            <a:off x="762121" y="1217126"/>
            <a:ext cx="3298583" cy="3361495"/>
          </a:xfrm>
          <a:prstGeom prst="rect">
            <a:avLst/>
          </a:prstGeom>
        </p:spPr>
      </p:pic>
      <p:pic>
        <p:nvPicPr>
          <p:cNvPr id="10" name="Imagen 9">
            <a:extLst>
              <a:ext uri="{FF2B5EF4-FFF2-40B4-BE49-F238E27FC236}">
                <a16:creationId xmlns:a16="http://schemas.microsoft.com/office/drawing/2014/main" id="{84284A35-4F00-4C36-8CB7-91EBA939E5AC}"/>
              </a:ext>
            </a:extLst>
          </p:cNvPr>
          <p:cNvPicPr>
            <a:picLocks noChangeAspect="1"/>
          </p:cNvPicPr>
          <p:nvPr/>
        </p:nvPicPr>
        <p:blipFill>
          <a:blip r:embed="rId4"/>
          <a:stretch>
            <a:fillRect/>
          </a:stretch>
        </p:blipFill>
        <p:spPr>
          <a:xfrm>
            <a:off x="4572000" y="736313"/>
            <a:ext cx="3611636" cy="2729070"/>
          </a:xfrm>
          <a:prstGeom prst="rect">
            <a:avLst/>
          </a:prstGeom>
        </p:spPr>
      </p:pic>
      <p:pic>
        <p:nvPicPr>
          <p:cNvPr id="12" name="Imagen 11">
            <a:extLst>
              <a:ext uri="{FF2B5EF4-FFF2-40B4-BE49-F238E27FC236}">
                <a16:creationId xmlns:a16="http://schemas.microsoft.com/office/drawing/2014/main" id="{745570E9-E5E7-49FC-A4A8-CDE94CE4E0B5}"/>
              </a:ext>
            </a:extLst>
          </p:cNvPr>
          <p:cNvPicPr>
            <a:picLocks noChangeAspect="1"/>
          </p:cNvPicPr>
          <p:nvPr/>
        </p:nvPicPr>
        <p:blipFill>
          <a:blip r:embed="rId5"/>
          <a:stretch>
            <a:fillRect/>
          </a:stretch>
        </p:blipFill>
        <p:spPr>
          <a:xfrm>
            <a:off x="825870" y="4578621"/>
            <a:ext cx="3611636" cy="1514409"/>
          </a:xfrm>
          <a:prstGeom prst="rect">
            <a:avLst/>
          </a:prstGeom>
        </p:spPr>
      </p:pic>
      <p:pic>
        <p:nvPicPr>
          <p:cNvPr id="15" name="Imagen 14">
            <a:extLst>
              <a:ext uri="{FF2B5EF4-FFF2-40B4-BE49-F238E27FC236}">
                <a16:creationId xmlns:a16="http://schemas.microsoft.com/office/drawing/2014/main" id="{620A6CB9-98D1-4A5B-BD02-EC16261D67D0}"/>
              </a:ext>
            </a:extLst>
          </p:cNvPr>
          <p:cNvPicPr>
            <a:picLocks noChangeAspect="1"/>
          </p:cNvPicPr>
          <p:nvPr/>
        </p:nvPicPr>
        <p:blipFill>
          <a:blip r:embed="rId6"/>
          <a:stretch>
            <a:fillRect/>
          </a:stretch>
        </p:blipFill>
        <p:spPr>
          <a:xfrm>
            <a:off x="4601818" y="4061305"/>
            <a:ext cx="4212796" cy="1777915"/>
          </a:xfrm>
          <a:prstGeom prst="rect">
            <a:avLst/>
          </a:prstGeom>
        </p:spPr>
      </p:pic>
      <p:sp>
        <p:nvSpPr>
          <p:cNvPr id="13" name="Rectángulo 12">
            <a:extLst>
              <a:ext uri="{FF2B5EF4-FFF2-40B4-BE49-F238E27FC236}">
                <a16:creationId xmlns:a16="http://schemas.microsoft.com/office/drawing/2014/main" id="{4C4ED79E-6D25-47CE-AA1B-DC11CE88DADB}"/>
              </a:ext>
            </a:extLst>
          </p:cNvPr>
          <p:cNvSpPr/>
          <p:nvPr/>
        </p:nvSpPr>
        <p:spPr>
          <a:xfrm>
            <a:off x="5796136" y="116632"/>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a</a:t>
            </a:r>
            <a:r>
              <a:rPr lang="en-001" b="1" dirty="0"/>
              <a:t>porticado</a:t>
            </a:r>
            <a:r>
              <a:rPr lang="es-EC" b="1" dirty="0"/>
              <a:t> con viga banda</a:t>
            </a:r>
            <a:endParaRPr lang="en-US" b="1" dirty="0"/>
          </a:p>
        </p:txBody>
      </p:sp>
      <p:pic>
        <p:nvPicPr>
          <p:cNvPr id="14" name="Imagen 13">
            <a:extLst>
              <a:ext uri="{FF2B5EF4-FFF2-40B4-BE49-F238E27FC236}">
                <a16:creationId xmlns:a16="http://schemas.microsoft.com/office/drawing/2014/main" id="{A5DA38F0-3859-4F6B-8547-4F052F4D7C20}"/>
              </a:ext>
            </a:extLst>
          </p:cNvPr>
          <p:cNvPicPr>
            <a:picLocks noChangeAspect="1"/>
          </p:cNvPicPr>
          <p:nvPr/>
        </p:nvPicPr>
        <p:blipFill>
          <a:blip r:embed="rId7"/>
          <a:stretch>
            <a:fillRect/>
          </a:stretch>
        </p:blipFill>
        <p:spPr>
          <a:xfrm>
            <a:off x="6716889" y="6016363"/>
            <a:ext cx="2345922" cy="656360"/>
          </a:xfrm>
          <a:prstGeom prst="rect">
            <a:avLst/>
          </a:prstGeom>
        </p:spPr>
      </p:pic>
    </p:spTree>
    <p:extLst>
      <p:ext uri="{BB962C8B-B14F-4D97-AF65-F5344CB8AC3E}">
        <p14:creationId xmlns:p14="http://schemas.microsoft.com/office/powerpoint/2010/main" val="2306483475"/>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a:t>
            </a:r>
            <a:r>
              <a:rPr lang="es-ES" b="1" u="sng"/>
              <a:t>. </a:t>
            </a:r>
            <a:r>
              <a:rPr lang="en-001" b="1" u="sng"/>
              <a:t>DISEÑO ESTRUCTURAL </a:t>
            </a:r>
            <a:endParaRPr lang="en-US" b="1" u="sng"/>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28</a:t>
            </a:r>
            <a:endParaRPr lang="en-US" b="1" u="sng"/>
          </a:p>
        </p:txBody>
      </p:sp>
      <p:sp>
        <p:nvSpPr>
          <p:cNvPr id="7" name="Rectángulo 6">
            <a:extLst>
              <a:ext uri="{FF2B5EF4-FFF2-40B4-BE49-F238E27FC236}">
                <a16:creationId xmlns:a16="http://schemas.microsoft.com/office/drawing/2014/main" id="{62D4A7CB-9AEB-4C69-8C8B-5770CF2105C9}"/>
              </a:ext>
            </a:extLst>
          </p:cNvPr>
          <p:cNvSpPr/>
          <p:nvPr/>
        </p:nvSpPr>
        <p:spPr>
          <a:xfrm>
            <a:off x="442411" y="520289"/>
            <a:ext cx="551343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r>
              <a:rPr lang="es-ES" b="1" dirty="0"/>
              <a:t>5. Gradas</a:t>
            </a:r>
            <a:endParaRPr lang="en-US" b="1" dirty="0"/>
          </a:p>
        </p:txBody>
      </p:sp>
      <p:sp>
        <p:nvSpPr>
          <p:cNvPr id="22" name="CuadroTexto 21">
            <a:extLst>
              <a:ext uri="{FF2B5EF4-FFF2-40B4-BE49-F238E27FC236}">
                <a16:creationId xmlns:a16="http://schemas.microsoft.com/office/drawing/2014/main" id="{1F37069B-BFB6-47F3-83AA-98485C48B581}"/>
              </a:ext>
            </a:extLst>
          </p:cNvPr>
          <p:cNvSpPr txBox="1"/>
          <p:nvPr/>
        </p:nvSpPr>
        <p:spPr>
          <a:xfrm>
            <a:off x="800041" y="983102"/>
            <a:ext cx="2146742" cy="307777"/>
          </a:xfrm>
          <a:prstGeom prst="rect">
            <a:avLst/>
          </a:prstGeom>
          <a:noFill/>
        </p:spPr>
        <p:txBody>
          <a:bodyPr wrap="none" rtlCol="0">
            <a:spAutoFit/>
          </a:bodyPr>
          <a:lstStyle/>
          <a:p>
            <a:pPr marL="285750" indent="-285750">
              <a:buFont typeface="Arial" panose="020B0604020202020204" pitchFamily="34" charset="0"/>
              <a:buChar char="•"/>
            </a:pPr>
            <a:r>
              <a:rPr lang="es-ES" sz="1400" b="1" dirty="0"/>
              <a:t>Estructura Irregular</a:t>
            </a:r>
            <a:endParaRPr lang="en-US" sz="1400" b="1" dirty="0"/>
          </a:p>
        </p:txBody>
      </p:sp>
      <p:pic>
        <p:nvPicPr>
          <p:cNvPr id="5" name="Imagen 4">
            <a:extLst>
              <a:ext uri="{FF2B5EF4-FFF2-40B4-BE49-F238E27FC236}">
                <a16:creationId xmlns:a16="http://schemas.microsoft.com/office/drawing/2014/main" id="{57F47620-EB03-4FBF-BD53-B83392A52908}"/>
              </a:ext>
            </a:extLst>
          </p:cNvPr>
          <p:cNvPicPr>
            <a:picLocks noChangeAspect="1"/>
          </p:cNvPicPr>
          <p:nvPr/>
        </p:nvPicPr>
        <p:blipFill>
          <a:blip r:embed="rId3"/>
          <a:stretch>
            <a:fillRect/>
          </a:stretch>
        </p:blipFill>
        <p:spPr>
          <a:xfrm>
            <a:off x="560442" y="1355994"/>
            <a:ext cx="7285703" cy="4224650"/>
          </a:xfrm>
          <a:prstGeom prst="rect">
            <a:avLst/>
          </a:prstGeom>
        </p:spPr>
      </p:pic>
      <p:sp>
        <p:nvSpPr>
          <p:cNvPr id="9" name="Rectángulo 8">
            <a:extLst>
              <a:ext uri="{FF2B5EF4-FFF2-40B4-BE49-F238E27FC236}">
                <a16:creationId xmlns:a16="http://schemas.microsoft.com/office/drawing/2014/main" id="{650625E4-6EA6-4784-A206-E0195E7244D6}"/>
              </a:ext>
            </a:extLst>
          </p:cNvPr>
          <p:cNvSpPr/>
          <p:nvPr/>
        </p:nvSpPr>
        <p:spPr>
          <a:xfrm>
            <a:off x="5796136" y="116632"/>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a</a:t>
            </a:r>
            <a:r>
              <a:rPr lang="en-001" b="1" dirty="0"/>
              <a:t>porticado</a:t>
            </a:r>
            <a:r>
              <a:rPr lang="es-EC" b="1" dirty="0"/>
              <a:t> con viga banda</a:t>
            </a:r>
            <a:endParaRPr lang="en-US" b="1" dirty="0"/>
          </a:p>
        </p:txBody>
      </p:sp>
      <p:pic>
        <p:nvPicPr>
          <p:cNvPr id="10" name="Imagen 9">
            <a:extLst>
              <a:ext uri="{FF2B5EF4-FFF2-40B4-BE49-F238E27FC236}">
                <a16:creationId xmlns:a16="http://schemas.microsoft.com/office/drawing/2014/main" id="{9FD6A3D9-FEEF-491C-A2AE-0E9B5832A856}"/>
              </a:ext>
            </a:extLst>
          </p:cNvPr>
          <p:cNvPicPr>
            <a:picLocks noChangeAspect="1"/>
          </p:cNvPicPr>
          <p:nvPr/>
        </p:nvPicPr>
        <p:blipFill>
          <a:blip r:embed="rId4"/>
          <a:stretch>
            <a:fillRect/>
          </a:stretch>
        </p:blipFill>
        <p:spPr>
          <a:xfrm>
            <a:off x="6716889" y="6016363"/>
            <a:ext cx="2345922" cy="656360"/>
          </a:xfrm>
          <a:prstGeom prst="rect">
            <a:avLst/>
          </a:prstGeom>
        </p:spPr>
      </p:pic>
    </p:spTree>
    <p:extLst>
      <p:ext uri="{BB962C8B-B14F-4D97-AF65-F5344CB8AC3E}">
        <p14:creationId xmlns:p14="http://schemas.microsoft.com/office/powerpoint/2010/main" val="2919690205"/>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ángulo 9">
            <a:extLst>
              <a:ext uri="{FF2B5EF4-FFF2-40B4-BE49-F238E27FC236}">
                <a16:creationId xmlns:a16="http://schemas.microsoft.com/office/drawing/2014/main" id="{03C2852D-BF36-470B-BAAC-B566A9468088}"/>
              </a:ext>
            </a:extLst>
          </p:cNvPr>
          <p:cNvSpPr/>
          <p:nvPr/>
        </p:nvSpPr>
        <p:spPr>
          <a:xfrm>
            <a:off x="513889" y="2622258"/>
            <a:ext cx="8116222" cy="161348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sz="6600" b="1" dirty="0"/>
              <a:t>Sistema</a:t>
            </a:r>
            <a:endParaRPr lang="es-ES" sz="6600" b="1" dirty="0"/>
          </a:p>
          <a:p>
            <a:pPr algn="ctr"/>
            <a:r>
              <a:rPr lang="es-EC" sz="6600" b="1" dirty="0"/>
              <a:t>muros de hormigón armado</a:t>
            </a:r>
            <a:endParaRPr lang="en-US" sz="6600" b="1" dirty="0"/>
          </a:p>
        </p:txBody>
      </p:sp>
      <p:pic>
        <p:nvPicPr>
          <p:cNvPr id="4" name="Imagen 3">
            <a:extLst>
              <a:ext uri="{FF2B5EF4-FFF2-40B4-BE49-F238E27FC236}">
                <a16:creationId xmlns:a16="http://schemas.microsoft.com/office/drawing/2014/main" id="{D722C20D-BE16-4671-BE98-D33DA225435D}"/>
              </a:ext>
            </a:extLst>
          </p:cNvPr>
          <p:cNvPicPr>
            <a:picLocks noChangeAspect="1"/>
          </p:cNvPicPr>
          <p:nvPr/>
        </p:nvPicPr>
        <p:blipFill>
          <a:blip r:embed="rId3"/>
          <a:stretch>
            <a:fillRect/>
          </a:stretch>
        </p:blipFill>
        <p:spPr>
          <a:xfrm>
            <a:off x="6716889" y="6016363"/>
            <a:ext cx="2345922" cy="656360"/>
          </a:xfrm>
          <a:prstGeom prst="rect">
            <a:avLst/>
          </a:prstGeom>
        </p:spPr>
      </p:pic>
      <p:sp>
        <p:nvSpPr>
          <p:cNvPr id="5" name="Rectángulo 4">
            <a:extLst>
              <a:ext uri="{FF2B5EF4-FFF2-40B4-BE49-F238E27FC236}">
                <a16:creationId xmlns:a16="http://schemas.microsoft.com/office/drawing/2014/main" id="{156391AC-D871-42FE-8D5A-FE32FE82D91B}"/>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29</a:t>
            </a:r>
            <a:endParaRPr lang="en-US" b="1" u="sng" dirty="0"/>
          </a:p>
        </p:txBody>
      </p:sp>
    </p:spTree>
    <p:extLst>
      <p:ext uri="{BB962C8B-B14F-4D97-AF65-F5344CB8AC3E}">
        <p14:creationId xmlns:p14="http://schemas.microsoft.com/office/powerpoint/2010/main" val="2856514306"/>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9512" y="116632"/>
            <a:ext cx="4464496"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01. JUSTIFICACIÓN E IMPORTANCIA</a:t>
            </a:r>
            <a:r>
              <a:rPr lang="en-001" b="1" u="sng"/>
              <a:t> </a:t>
            </a:r>
            <a:endParaRPr lang="en-US" b="1" u="sng"/>
          </a:p>
        </p:txBody>
      </p:sp>
      <p:grpSp>
        <p:nvGrpSpPr>
          <p:cNvPr id="669" name="Google Shape;2491;p26"/>
          <p:cNvGrpSpPr/>
          <p:nvPr/>
        </p:nvGrpSpPr>
        <p:grpSpPr>
          <a:xfrm>
            <a:off x="4961229" y="4156898"/>
            <a:ext cx="487345" cy="356306"/>
            <a:chOff x="3139569" y="4102218"/>
            <a:chExt cx="469486" cy="355281"/>
          </a:xfrm>
        </p:grpSpPr>
        <p:sp>
          <p:nvSpPr>
            <p:cNvPr id="670" name="Google Shape;2492;p26"/>
            <p:cNvSpPr/>
            <p:nvPr/>
          </p:nvSpPr>
          <p:spPr>
            <a:xfrm>
              <a:off x="3139569" y="4102218"/>
              <a:ext cx="469486" cy="355281"/>
            </a:xfrm>
            <a:custGeom>
              <a:avLst/>
              <a:gdLst/>
              <a:ahLst/>
              <a:cxnLst/>
              <a:rect l="l" t="t" r="r" b="b"/>
              <a:pathLst>
                <a:path w="4966" h="3758" extrusionOk="0">
                  <a:moveTo>
                    <a:pt x="4105" y="125"/>
                  </a:moveTo>
                  <a:cubicBezTo>
                    <a:pt x="4116" y="125"/>
                    <a:pt x="4128" y="127"/>
                    <a:pt x="4140" y="131"/>
                  </a:cubicBezTo>
                  <a:cubicBezTo>
                    <a:pt x="4188" y="149"/>
                    <a:pt x="4261" y="290"/>
                    <a:pt x="4285" y="333"/>
                  </a:cubicBezTo>
                  <a:cubicBezTo>
                    <a:pt x="4318" y="394"/>
                    <a:pt x="4359" y="445"/>
                    <a:pt x="4388" y="510"/>
                  </a:cubicBezTo>
                  <a:cubicBezTo>
                    <a:pt x="4421" y="585"/>
                    <a:pt x="4442" y="664"/>
                    <a:pt x="4478" y="736"/>
                  </a:cubicBezTo>
                  <a:cubicBezTo>
                    <a:pt x="4522" y="824"/>
                    <a:pt x="4572" y="908"/>
                    <a:pt x="4609" y="997"/>
                  </a:cubicBezTo>
                  <a:cubicBezTo>
                    <a:pt x="4639" y="1067"/>
                    <a:pt x="4680" y="1133"/>
                    <a:pt x="4706" y="1202"/>
                  </a:cubicBezTo>
                  <a:cubicBezTo>
                    <a:pt x="4735" y="1276"/>
                    <a:pt x="4804" y="1368"/>
                    <a:pt x="4775" y="1450"/>
                  </a:cubicBezTo>
                  <a:cubicBezTo>
                    <a:pt x="4751" y="1518"/>
                    <a:pt x="4685" y="1569"/>
                    <a:pt x="4641" y="1625"/>
                  </a:cubicBezTo>
                  <a:cubicBezTo>
                    <a:pt x="4591" y="1690"/>
                    <a:pt x="4534" y="1750"/>
                    <a:pt x="4471" y="1803"/>
                  </a:cubicBezTo>
                  <a:cubicBezTo>
                    <a:pt x="4338" y="1916"/>
                    <a:pt x="4202" y="2020"/>
                    <a:pt x="4068" y="2130"/>
                  </a:cubicBezTo>
                  <a:cubicBezTo>
                    <a:pt x="4012" y="2177"/>
                    <a:pt x="3953" y="2219"/>
                    <a:pt x="3891" y="2257"/>
                  </a:cubicBezTo>
                  <a:cubicBezTo>
                    <a:pt x="3858" y="2277"/>
                    <a:pt x="3825" y="2298"/>
                    <a:pt x="3792" y="2319"/>
                  </a:cubicBezTo>
                  <a:cubicBezTo>
                    <a:pt x="3787" y="2322"/>
                    <a:pt x="3781" y="2325"/>
                    <a:pt x="3777" y="2329"/>
                  </a:cubicBezTo>
                  <a:cubicBezTo>
                    <a:pt x="3748" y="2313"/>
                    <a:pt x="3718" y="2299"/>
                    <a:pt x="3686" y="2289"/>
                  </a:cubicBezTo>
                  <a:cubicBezTo>
                    <a:pt x="3651" y="2278"/>
                    <a:pt x="3603" y="2280"/>
                    <a:pt x="3571" y="2259"/>
                  </a:cubicBezTo>
                  <a:cubicBezTo>
                    <a:pt x="3565" y="2254"/>
                    <a:pt x="3558" y="2249"/>
                    <a:pt x="3550" y="2246"/>
                  </a:cubicBezTo>
                  <a:cubicBezTo>
                    <a:pt x="3520" y="2225"/>
                    <a:pt x="3491" y="2194"/>
                    <a:pt x="3466" y="2171"/>
                  </a:cubicBezTo>
                  <a:cubicBezTo>
                    <a:pt x="3357" y="2081"/>
                    <a:pt x="3280" y="1970"/>
                    <a:pt x="3175" y="1880"/>
                  </a:cubicBezTo>
                  <a:cubicBezTo>
                    <a:pt x="3117" y="1829"/>
                    <a:pt x="3069" y="1761"/>
                    <a:pt x="3016" y="1705"/>
                  </a:cubicBezTo>
                  <a:cubicBezTo>
                    <a:pt x="2956" y="1641"/>
                    <a:pt x="2895" y="1578"/>
                    <a:pt x="2838" y="1512"/>
                  </a:cubicBezTo>
                  <a:cubicBezTo>
                    <a:pt x="2790" y="1456"/>
                    <a:pt x="2743" y="1400"/>
                    <a:pt x="2696" y="1344"/>
                  </a:cubicBezTo>
                  <a:cubicBezTo>
                    <a:pt x="2659" y="1298"/>
                    <a:pt x="2628" y="1246"/>
                    <a:pt x="2591" y="1199"/>
                  </a:cubicBezTo>
                  <a:cubicBezTo>
                    <a:pt x="2601" y="1193"/>
                    <a:pt x="2612" y="1184"/>
                    <a:pt x="2621" y="1175"/>
                  </a:cubicBezTo>
                  <a:cubicBezTo>
                    <a:pt x="2687" y="1112"/>
                    <a:pt x="2764" y="1067"/>
                    <a:pt x="2832" y="1005"/>
                  </a:cubicBezTo>
                  <a:cubicBezTo>
                    <a:pt x="2957" y="899"/>
                    <a:pt x="3089" y="803"/>
                    <a:pt x="3227" y="717"/>
                  </a:cubicBezTo>
                  <a:cubicBezTo>
                    <a:pt x="3374" y="623"/>
                    <a:pt x="3517" y="525"/>
                    <a:pt x="3663" y="430"/>
                  </a:cubicBezTo>
                  <a:cubicBezTo>
                    <a:pt x="3742" y="379"/>
                    <a:pt x="3826" y="332"/>
                    <a:pt x="3900" y="272"/>
                  </a:cubicBezTo>
                  <a:cubicBezTo>
                    <a:pt x="3960" y="224"/>
                    <a:pt x="4025" y="125"/>
                    <a:pt x="4105" y="125"/>
                  </a:cubicBezTo>
                  <a:close/>
                  <a:moveTo>
                    <a:pt x="2680" y="1498"/>
                  </a:moveTo>
                  <a:cubicBezTo>
                    <a:pt x="2707" y="1537"/>
                    <a:pt x="2736" y="1574"/>
                    <a:pt x="2767" y="1610"/>
                  </a:cubicBezTo>
                  <a:cubicBezTo>
                    <a:pt x="2822" y="1675"/>
                    <a:pt x="2880" y="1735"/>
                    <a:pt x="2938" y="1798"/>
                  </a:cubicBezTo>
                  <a:cubicBezTo>
                    <a:pt x="2994" y="1859"/>
                    <a:pt x="3042" y="1936"/>
                    <a:pt x="3107" y="1990"/>
                  </a:cubicBezTo>
                  <a:cubicBezTo>
                    <a:pt x="3166" y="2040"/>
                    <a:pt x="3188" y="2091"/>
                    <a:pt x="3241" y="2148"/>
                  </a:cubicBezTo>
                  <a:cubicBezTo>
                    <a:pt x="3294" y="2204"/>
                    <a:pt x="3377" y="2266"/>
                    <a:pt x="3413" y="2299"/>
                  </a:cubicBezTo>
                  <a:cubicBezTo>
                    <a:pt x="3410" y="2304"/>
                    <a:pt x="3416" y="2314"/>
                    <a:pt x="3413" y="2319"/>
                  </a:cubicBezTo>
                  <a:cubicBezTo>
                    <a:pt x="3413" y="2320"/>
                    <a:pt x="3413" y="2332"/>
                    <a:pt x="3411" y="2334"/>
                  </a:cubicBezTo>
                  <a:cubicBezTo>
                    <a:pt x="3411" y="2335"/>
                    <a:pt x="3413" y="2337"/>
                    <a:pt x="3413" y="2337"/>
                  </a:cubicBezTo>
                  <a:cubicBezTo>
                    <a:pt x="3410" y="2335"/>
                    <a:pt x="3408" y="2334"/>
                    <a:pt x="3405" y="2331"/>
                  </a:cubicBezTo>
                  <a:cubicBezTo>
                    <a:pt x="3348" y="2289"/>
                    <a:pt x="3285" y="2257"/>
                    <a:pt x="3215" y="2237"/>
                  </a:cubicBezTo>
                  <a:cubicBezTo>
                    <a:pt x="3175" y="2227"/>
                    <a:pt x="3132" y="2227"/>
                    <a:pt x="3092" y="2218"/>
                  </a:cubicBezTo>
                  <a:cubicBezTo>
                    <a:pt x="3046" y="2209"/>
                    <a:pt x="3007" y="2188"/>
                    <a:pt x="2963" y="2176"/>
                  </a:cubicBezTo>
                  <a:cubicBezTo>
                    <a:pt x="2909" y="2160"/>
                    <a:pt x="2855" y="2148"/>
                    <a:pt x="2800" y="2138"/>
                  </a:cubicBezTo>
                  <a:cubicBezTo>
                    <a:pt x="2843" y="2105"/>
                    <a:pt x="2879" y="2056"/>
                    <a:pt x="2879" y="2007"/>
                  </a:cubicBezTo>
                  <a:cubicBezTo>
                    <a:pt x="2880" y="1985"/>
                    <a:pt x="2864" y="1975"/>
                    <a:pt x="2847" y="1975"/>
                  </a:cubicBezTo>
                  <a:cubicBezTo>
                    <a:pt x="2831" y="1975"/>
                    <a:pt x="2814" y="1984"/>
                    <a:pt x="2809" y="2002"/>
                  </a:cubicBezTo>
                  <a:cubicBezTo>
                    <a:pt x="2802" y="2035"/>
                    <a:pt x="2680" y="2061"/>
                    <a:pt x="2660" y="2064"/>
                  </a:cubicBezTo>
                  <a:cubicBezTo>
                    <a:pt x="2620" y="2072"/>
                    <a:pt x="2585" y="2078"/>
                    <a:pt x="2553" y="2078"/>
                  </a:cubicBezTo>
                  <a:cubicBezTo>
                    <a:pt x="2503" y="2078"/>
                    <a:pt x="2459" y="2064"/>
                    <a:pt x="2408" y="2022"/>
                  </a:cubicBezTo>
                  <a:cubicBezTo>
                    <a:pt x="2378" y="1996"/>
                    <a:pt x="2353" y="1984"/>
                    <a:pt x="2330" y="1984"/>
                  </a:cubicBezTo>
                  <a:cubicBezTo>
                    <a:pt x="2299" y="1984"/>
                    <a:pt x="2272" y="2007"/>
                    <a:pt x="2245" y="2050"/>
                  </a:cubicBezTo>
                  <a:cubicBezTo>
                    <a:pt x="2170" y="2168"/>
                    <a:pt x="2028" y="2265"/>
                    <a:pt x="1901" y="2328"/>
                  </a:cubicBezTo>
                  <a:cubicBezTo>
                    <a:pt x="1836" y="2360"/>
                    <a:pt x="1768" y="2393"/>
                    <a:pt x="1698" y="2400"/>
                  </a:cubicBezTo>
                  <a:cubicBezTo>
                    <a:pt x="1700" y="2399"/>
                    <a:pt x="1666" y="2398"/>
                    <a:pt x="1638" y="2398"/>
                  </a:cubicBezTo>
                  <a:cubicBezTo>
                    <a:pt x="1616" y="2398"/>
                    <a:pt x="1597" y="2399"/>
                    <a:pt x="1598" y="2402"/>
                  </a:cubicBezTo>
                  <a:cubicBezTo>
                    <a:pt x="1596" y="2396"/>
                    <a:pt x="1663" y="2363"/>
                    <a:pt x="1670" y="2357"/>
                  </a:cubicBezTo>
                  <a:cubicBezTo>
                    <a:pt x="1759" y="2289"/>
                    <a:pt x="1847" y="2192"/>
                    <a:pt x="1888" y="2088"/>
                  </a:cubicBezTo>
                  <a:cubicBezTo>
                    <a:pt x="1939" y="1963"/>
                    <a:pt x="1950" y="1752"/>
                    <a:pt x="2099" y="1709"/>
                  </a:cubicBezTo>
                  <a:cubicBezTo>
                    <a:pt x="2125" y="1702"/>
                    <a:pt x="2152" y="1699"/>
                    <a:pt x="2178" y="1699"/>
                  </a:cubicBezTo>
                  <a:cubicBezTo>
                    <a:pt x="2256" y="1699"/>
                    <a:pt x="2333" y="1723"/>
                    <a:pt x="2410" y="1723"/>
                  </a:cubicBezTo>
                  <a:cubicBezTo>
                    <a:pt x="2447" y="1723"/>
                    <a:pt x="2483" y="1718"/>
                    <a:pt x="2518" y="1702"/>
                  </a:cubicBezTo>
                  <a:cubicBezTo>
                    <a:pt x="2567" y="1679"/>
                    <a:pt x="2607" y="1643"/>
                    <a:pt x="2637" y="1598"/>
                  </a:cubicBezTo>
                  <a:cubicBezTo>
                    <a:pt x="2657" y="1568"/>
                    <a:pt x="2671" y="1534"/>
                    <a:pt x="2680" y="1498"/>
                  </a:cubicBezTo>
                  <a:close/>
                  <a:moveTo>
                    <a:pt x="341" y="1242"/>
                  </a:moveTo>
                  <a:cubicBezTo>
                    <a:pt x="436" y="1302"/>
                    <a:pt x="549" y="1334"/>
                    <a:pt x="657" y="1367"/>
                  </a:cubicBezTo>
                  <a:cubicBezTo>
                    <a:pt x="737" y="1394"/>
                    <a:pt x="820" y="1415"/>
                    <a:pt x="902" y="1432"/>
                  </a:cubicBezTo>
                  <a:cubicBezTo>
                    <a:pt x="981" y="1447"/>
                    <a:pt x="1071" y="1436"/>
                    <a:pt x="1145" y="1466"/>
                  </a:cubicBezTo>
                  <a:cubicBezTo>
                    <a:pt x="1271" y="1518"/>
                    <a:pt x="1249" y="1697"/>
                    <a:pt x="1254" y="1812"/>
                  </a:cubicBezTo>
                  <a:cubicBezTo>
                    <a:pt x="1262" y="1985"/>
                    <a:pt x="1245" y="2160"/>
                    <a:pt x="1228" y="2334"/>
                  </a:cubicBezTo>
                  <a:cubicBezTo>
                    <a:pt x="1197" y="2640"/>
                    <a:pt x="1142" y="2990"/>
                    <a:pt x="996" y="3266"/>
                  </a:cubicBezTo>
                  <a:cubicBezTo>
                    <a:pt x="962" y="3331"/>
                    <a:pt x="926" y="3347"/>
                    <a:pt x="881" y="3347"/>
                  </a:cubicBezTo>
                  <a:cubicBezTo>
                    <a:pt x="846" y="3347"/>
                    <a:pt x="806" y="3337"/>
                    <a:pt x="758" y="3333"/>
                  </a:cubicBezTo>
                  <a:cubicBezTo>
                    <a:pt x="693" y="3325"/>
                    <a:pt x="629" y="3318"/>
                    <a:pt x="565" y="3316"/>
                  </a:cubicBezTo>
                  <a:cubicBezTo>
                    <a:pt x="485" y="3315"/>
                    <a:pt x="406" y="3309"/>
                    <a:pt x="329" y="3295"/>
                  </a:cubicBezTo>
                  <a:cubicBezTo>
                    <a:pt x="301" y="3287"/>
                    <a:pt x="272" y="3277"/>
                    <a:pt x="245" y="3266"/>
                  </a:cubicBezTo>
                  <a:cubicBezTo>
                    <a:pt x="233" y="3239"/>
                    <a:pt x="213" y="3214"/>
                    <a:pt x="199" y="3180"/>
                  </a:cubicBezTo>
                  <a:cubicBezTo>
                    <a:pt x="165" y="3088"/>
                    <a:pt x="163" y="2977"/>
                    <a:pt x="154" y="2879"/>
                  </a:cubicBezTo>
                  <a:cubicBezTo>
                    <a:pt x="139" y="2689"/>
                    <a:pt x="147" y="2504"/>
                    <a:pt x="157" y="2314"/>
                  </a:cubicBezTo>
                  <a:cubicBezTo>
                    <a:pt x="169" y="2115"/>
                    <a:pt x="184" y="1924"/>
                    <a:pt x="225" y="1727"/>
                  </a:cubicBezTo>
                  <a:cubicBezTo>
                    <a:pt x="246" y="1629"/>
                    <a:pt x="266" y="1528"/>
                    <a:pt x="294" y="1432"/>
                  </a:cubicBezTo>
                  <a:cubicBezTo>
                    <a:pt x="311" y="1377"/>
                    <a:pt x="310" y="1293"/>
                    <a:pt x="341" y="1242"/>
                  </a:cubicBezTo>
                  <a:close/>
                  <a:moveTo>
                    <a:pt x="1732" y="2837"/>
                  </a:moveTo>
                  <a:cubicBezTo>
                    <a:pt x="1756" y="2837"/>
                    <a:pt x="1778" y="2849"/>
                    <a:pt x="1796" y="2882"/>
                  </a:cubicBezTo>
                  <a:cubicBezTo>
                    <a:pt x="1818" y="2924"/>
                    <a:pt x="1790" y="2978"/>
                    <a:pt x="1781" y="3020"/>
                  </a:cubicBezTo>
                  <a:cubicBezTo>
                    <a:pt x="1764" y="3087"/>
                    <a:pt x="1752" y="3150"/>
                    <a:pt x="1731" y="3215"/>
                  </a:cubicBezTo>
                  <a:cubicBezTo>
                    <a:pt x="1704" y="3303"/>
                    <a:pt x="1661" y="3384"/>
                    <a:pt x="1609" y="3459"/>
                  </a:cubicBezTo>
                  <a:cubicBezTo>
                    <a:pt x="1590" y="3450"/>
                    <a:pt x="1574" y="3435"/>
                    <a:pt x="1562" y="3419"/>
                  </a:cubicBezTo>
                  <a:cubicBezTo>
                    <a:pt x="1551" y="3402"/>
                    <a:pt x="1542" y="3384"/>
                    <a:pt x="1535" y="3364"/>
                  </a:cubicBezTo>
                  <a:cubicBezTo>
                    <a:pt x="1544" y="3271"/>
                    <a:pt x="1527" y="3173"/>
                    <a:pt x="1550" y="3082"/>
                  </a:cubicBezTo>
                  <a:cubicBezTo>
                    <a:pt x="1562" y="3028"/>
                    <a:pt x="1581" y="2977"/>
                    <a:pt x="1607" y="2928"/>
                  </a:cubicBezTo>
                  <a:cubicBezTo>
                    <a:pt x="1628" y="2892"/>
                    <a:pt x="1682" y="2837"/>
                    <a:pt x="1732" y="2837"/>
                  </a:cubicBezTo>
                  <a:close/>
                  <a:moveTo>
                    <a:pt x="1385" y="1783"/>
                  </a:moveTo>
                  <a:lnTo>
                    <a:pt x="1385" y="1783"/>
                  </a:lnTo>
                  <a:cubicBezTo>
                    <a:pt x="1394" y="1789"/>
                    <a:pt x="1405" y="1795"/>
                    <a:pt x="1414" y="1803"/>
                  </a:cubicBezTo>
                  <a:cubicBezTo>
                    <a:pt x="1431" y="1816"/>
                    <a:pt x="1440" y="1830"/>
                    <a:pt x="1456" y="1844"/>
                  </a:cubicBezTo>
                  <a:cubicBezTo>
                    <a:pt x="1476" y="1860"/>
                    <a:pt x="1498" y="1857"/>
                    <a:pt x="1521" y="1862"/>
                  </a:cubicBezTo>
                  <a:cubicBezTo>
                    <a:pt x="1550" y="1869"/>
                    <a:pt x="1577" y="1883"/>
                    <a:pt x="1606" y="1889"/>
                  </a:cubicBezTo>
                  <a:cubicBezTo>
                    <a:pt x="1651" y="1901"/>
                    <a:pt x="1715" y="1915"/>
                    <a:pt x="1766" y="1915"/>
                  </a:cubicBezTo>
                  <a:cubicBezTo>
                    <a:pt x="1771" y="1915"/>
                    <a:pt x="1776" y="1915"/>
                    <a:pt x="1781" y="1915"/>
                  </a:cubicBezTo>
                  <a:cubicBezTo>
                    <a:pt x="1802" y="1915"/>
                    <a:pt x="1821" y="1906"/>
                    <a:pt x="1836" y="1890"/>
                  </a:cubicBezTo>
                  <a:lnTo>
                    <a:pt x="1836" y="1890"/>
                  </a:lnTo>
                  <a:cubicBezTo>
                    <a:pt x="1826" y="1921"/>
                    <a:pt x="1815" y="1951"/>
                    <a:pt x="1805" y="1978"/>
                  </a:cubicBezTo>
                  <a:cubicBezTo>
                    <a:pt x="1758" y="2100"/>
                    <a:pt x="1666" y="2204"/>
                    <a:pt x="1562" y="2281"/>
                  </a:cubicBezTo>
                  <a:cubicBezTo>
                    <a:pt x="1498" y="2328"/>
                    <a:pt x="1456" y="2388"/>
                    <a:pt x="1532" y="2446"/>
                  </a:cubicBezTo>
                  <a:cubicBezTo>
                    <a:pt x="1585" y="2488"/>
                    <a:pt x="1648" y="2506"/>
                    <a:pt x="1712" y="2506"/>
                  </a:cubicBezTo>
                  <a:cubicBezTo>
                    <a:pt x="1743" y="2506"/>
                    <a:pt x="1774" y="2502"/>
                    <a:pt x="1805" y="2494"/>
                  </a:cubicBezTo>
                  <a:cubicBezTo>
                    <a:pt x="1943" y="2459"/>
                    <a:pt x="2081" y="2378"/>
                    <a:pt x="2191" y="2286"/>
                  </a:cubicBezTo>
                  <a:cubicBezTo>
                    <a:pt x="2239" y="2246"/>
                    <a:pt x="2286" y="2203"/>
                    <a:pt x="2328" y="2156"/>
                  </a:cubicBezTo>
                  <a:cubicBezTo>
                    <a:pt x="2333" y="2151"/>
                    <a:pt x="2337" y="2148"/>
                    <a:pt x="2340" y="2144"/>
                  </a:cubicBezTo>
                  <a:cubicBezTo>
                    <a:pt x="2378" y="2183"/>
                    <a:pt x="2469" y="2207"/>
                    <a:pt x="2511" y="2210"/>
                  </a:cubicBezTo>
                  <a:cubicBezTo>
                    <a:pt x="2521" y="2211"/>
                    <a:pt x="2532" y="2211"/>
                    <a:pt x="2542" y="2211"/>
                  </a:cubicBezTo>
                  <a:cubicBezTo>
                    <a:pt x="2574" y="2211"/>
                    <a:pt x="2606" y="2208"/>
                    <a:pt x="2637" y="2201"/>
                  </a:cubicBezTo>
                  <a:cubicBezTo>
                    <a:pt x="2687" y="2219"/>
                    <a:pt x="2739" y="2236"/>
                    <a:pt x="2790" y="2249"/>
                  </a:cubicBezTo>
                  <a:cubicBezTo>
                    <a:pt x="2905" y="2281"/>
                    <a:pt x="3013" y="2328"/>
                    <a:pt x="3131" y="2351"/>
                  </a:cubicBezTo>
                  <a:cubicBezTo>
                    <a:pt x="3218" y="2367"/>
                    <a:pt x="3452" y="2462"/>
                    <a:pt x="3372" y="2590"/>
                  </a:cubicBezTo>
                  <a:cubicBezTo>
                    <a:pt x="3351" y="2624"/>
                    <a:pt x="3317" y="2634"/>
                    <a:pt x="3279" y="2634"/>
                  </a:cubicBezTo>
                  <a:cubicBezTo>
                    <a:pt x="3221" y="2634"/>
                    <a:pt x="3151" y="2611"/>
                    <a:pt x="3096" y="2607"/>
                  </a:cubicBezTo>
                  <a:cubicBezTo>
                    <a:pt x="3092" y="2607"/>
                    <a:pt x="3089" y="2606"/>
                    <a:pt x="3086" y="2606"/>
                  </a:cubicBezTo>
                  <a:cubicBezTo>
                    <a:pt x="3016" y="2581"/>
                    <a:pt x="2956" y="2554"/>
                    <a:pt x="2882" y="2545"/>
                  </a:cubicBezTo>
                  <a:cubicBezTo>
                    <a:pt x="2809" y="2536"/>
                    <a:pt x="2739" y="2520"/>
                    <a:pt x="2671" y="2492"/>
                  </a:cubicBezTo>
                  <a:cubicBezTo>
                    <a:pt x="2628" y="2476"/>
                    <a:pt x="2583" y="2461"/>
                    <a:pt x="2536" y="2461"/>
                  </a:cubicBezTo>
                  <a:cubicBezTo>
                    <a:pt x="2530" y="2461"/>
                    <a:pt x="2524" y="2462"/>
                    <a:pt x="2518" y="2462"/>
                  </a:cubicBezTo>
                  <a:cubicBezTo>
                    <a:pt x="2512" y="2464"/>
                    <a:pt x="2509" y="2473"/>
                    <a:pt x="2517" y="2477"/>
                  </a:cubicBezTo>
                  <a:cubicBezTo>
                    <a:pt x="2576" y="2512"/>
                    <a:pt x="2625" y="2565"/>
                    <a:pt x="2686" y="2598"/>
                  </a:cubicBezTo>
                  <a:cubicBezTo>
                    <a:pt x="2746" y="2630"/>
                    <a:pt x="2814" y="2640"/>
                    <a:pt x="2877" y="2657"/>
                  </a:cubicBezTo>
                  <a:cubicBezTo>
                    <a:pt x="2971" y="2679"/>
                    <a:pt x="3051" y="2723"/>
                    <a:pt x="3138" y="2735"/>
                  </a:cubicBezTo>
                  <a:cubicBezTo>
                    <a:pt x="3170" y="2747"/>
                    <a:pt x="3205" y="2755"/>
                    <a:pt x="3239" y="2759"/>
                  </a:cubicBezTo>
                  <a:cubicBezTo>
                    <a:pt x="3245" y="2793"/>
                    <a:pt x="3238" y="2827"/>
                    <a:pt x="3218" y="2841"/>
                  </a:cubicBezTo>
                  <a:cubicBezTo>
                    <a:pt x="3202" y="2852"/>
                    <a:pt x="3163" y="2854"/>
                    <a:pt x="3127" y="2854"/>
                  </a:cubicBezTo>
                  <a:cubicBezTo>
                    <a:pt x="3113" y="2854"/>
                    <a:pt x="3100" y="2854"/>
                    <a:pt x="3088" y="2854"/>
                  </a:cubicBezTo>
                  <a:cubicBezTo>
                    <a:pt x="3079" y="2854"/>
                    <a:pt x="3072" y="2854"/>
                    <a:pt x="3066" y="2854"/>
                  </a:cubicBezTo>
                  <a:cubicBezTo>
                    <a:pt x="3030" y="2860"/>
                    <a:pt x="2995" y="2862"/>
                    <a:pt x="2959" y="2862"/>
                  </a:cubicBezTo>
                  <a:cubicBezTo>
                    <a:pt x="2923" y="2862"/>
                    <a:pt x="2886" y="2860"/>
                    <a:pt x="2850" y="2854"/>
                  </a:cubicBezTo>
                  <a:cubicBezTo>
                    <a:pt x="2804" y="2846"/>
                    <a:pt x="2762" y="2835"/>
                    <a:pt x="2718" y="2835"/>
                  </a:cubicBezTo>
                  <a:cubicBezTo>
                    <a:pt x="2705" y="2835"/>
                    <a:pt x="2693" y="2836"/>
                    <a:pt x="2680" y="2838"/>
                  </a:cubicBezTo>
                  <a:cubicBezTo>
                    <a:pt x="2657" y="2839"/>
                    <a:pt x="2648" y="2868"/>
                    <a:pt x="2665" y="2882"/>
                  </a:cubicBezTo>
                  <a:cubicBezTo>
                    <a:pt x="2748" y="2960"/>
                    <a:pt x="2846" y="2994"/>
                    <a:pt x="2958" y="2994"/>
                  </a:cubicBezTo>
                  <a:cubicBezTo>
                    <a:pt x="2967" y="2994"/>
                    <a:pt x="2977" y="2994"/>
                    <a:pt x="2986" y="2993"/>
                  </a:cubicBezTo>
                  <a:cubicBezTo>
                    <a:pt x="3034" y="2992"/>
                    <a:pt x="3098" y="2992"/>
                    <a:pt x="3158" y="2984"/>
                  </a:cubicBezTo>
                  <a:lnTo>
                    <a:pt x="3158" y="2984"/>
                  </a:lnTo>
                  <a:cubicBezTo>
                    <a:pt x="3147" y="3039"/>
                    <a:pt x="3141" y="3094"/>
                    <a:pt x="3104" y="3138"/>
                  </a:cubicBezTo>
                  <a:cubicBezTo>
                    <a:pt x="3069" y="3182"/>
                    <a:pt x="3021" y="3211"/>
                    <a:pt x="2966" y="3220"/>
                  </a:cubicBezTo>
                  <a:cubicBezTo>
                    <a:pt x="2948" y="3221"/>
                    <a:pt x="2910" y="3228"/>
                    <a:pt x="2879" y="3228"/>
                  </a:cubicBezTo>
                  <a:cubicBezTo>
                    <a:pt x="2860" y="3228"/>
                    <a:pt x="2844" y="3226"/>
                    <a:pt x="2835" y="3218"/>
                  </a:cubicBezTo>
                  <a:cubicBezTo>
                    <a:pt x="2833" y="3216"/>
                    <a:pt x="2830" y="3216"/>
                    <a:pt x="2827" y="3216"/>
                  </a:cubicBezTo>
                  <a:cubicBezTo>
                    <a:pt x="2820" y="3216"/>
                    <a:pt x="2814" y="3221"/>
                    <a:pt x="2814" y="3229"/>
                  </a:cubicBezTo>
                  <a:cubicBezTo>
                    <a:pt x="2820" y="3277"/>
                    <a:pt x="2861" y="3290"/>
                    <a:pt x="2901" y="3304"/>
                  </a:cubicBezTo>
                  <a:cubicBezTo>
                    <a:pt x="2929" y="3314"/>
                    <a:pt x="2958" y="3320"/>
                    <a:pt x="2987" y="3320"/>
                  </a:cubicBezTo>
                  <a:cubicBezTo>
                    <a:pt x="3001" y="3320"/>
                    <a:pt x="3015" y="3319"/>
                    <a:pt x="3028" y="3316"/>
                  </a:cubicBezTo>
                  <a:lnTo>
                    <a:pt x="3028" y="3316"/>
                  </a:lnTo>
                  <a:cubicBezTo>
                    <a:pt x="3024" y="3325"/>
                    <a:pt x="3021" y="3336"/>
                    <a:pt x="3016" y="3345"/>
                  </a:cubicBezTo>
                  <a:cubicBezTo>
                    <a:pt x="3003" y="3370"/>
                    <a:pt x="2983" y="3379"/>
                    <a:pt x="2965" y="3398"/>
                  </a:cubicBezTo>
                  <a:cubicBezTo>
                    <a:pt x="2944" y="3422"/>
                    <a:pt x="2921" y="3441"/>
                    <a:pt x="2897" y="3459"/>
                  </a:cubicBezTo>
                  <a:cubicBezTo>
                    <a:pt x="2873" y="3475"/>
                    <a:pt x="2850" y="3488"/>
                    <a:pt x="2826" y="3500"/>
                  </a:cubicBezTo>
                  <a:cubicBezTo>
                    <a:pt x="2835" y="3470"/>
                    <a:pt x="2841" y="3438"/>
                    <a:pt x="2843" y="3407"/>
                  </a:cubicBezTo>
                  <a:cubicBezTo>
                    <a:pt x="2850" y="3318"/>
                    <a:pt x="2834" y="3214"/>
                    <a:pt x="2737" y="3182"/>
                  </a:cubicBezTo>
                  <a:cubicBezTo>
                    <a:pt x="2720" y="3177"/>
                    <a:pt x="2687" y="3171"/>
                    <a:pt x="2655" y="3171"/>
                  </a:cubicBezTo>
                  <a:cubicBezTo>
                    <a:pt x="2637" y="3171"/>
                    <a:pt x="2619" y="3173"/>
                    <a:pt x="2604" y="3179"/>
                  </a:cubicBezTo>
                  <a:cubicBezTo>
                    <a:pt x="2604" y="3176"/>
                    <a:pt x="2604" y="3171"/>
                    <a:pt x="2604" y="3168"/>
                  </a:cubicBezTo>
                  <a:cubicBezTo>
                    <a:pt x="2604" y="3073"/>
                    <a:pt x="2548" y="2953"/>
                    <a:pt x="2444" y="2940"/>
                  </a:cubicBezTo>
                  <a:cubicBezTo>
                    <a:pt x="2439" y="2940"/>
                    <a:pt x="2434" y="2940"/>
                    <a:pt x="2428" y="2940"/>
                  </a:cubicBezTo>
                  <a:cubicBezTo>
                    <a:pt x="2376" y="2940"/>
                    <a:pt x="2326" y="2959"/>
                    <a:pt x="2287" y="2995"/>
                  </a:cubicBezTo>
                  <a:cubicBezTo>
                    <a:pt x="2289" y="2972"/>
                    <a:pt x="2290" y="2951"/>
                    <a:pt x="2290" y="2930"/>
                  </a:cubicBezTo>
                  <a:cubicBezTo>
                    <a:pt x="2290" y="2850"/>
                    <a:pt x="2253" y="2784"/>
                    <a:pt x="2176" y="2755"/>
                  </a:cubicBezTo>
                  <a:cubicBezTo>
                    <a:pt x="2153" y="2746"/>
                    <a:pt x="2132" y="2742"/>
                    <a:pt x="2112" y="2742"/>
                  </a:cubicBezTo>
                  <a:cubicBezTo>
                    <a:pt x="2054" y="2742"/>
                    <a:pt x="2004" y="2773"/>
                    <a:pt x="1954" y="2812"/>
                  </a:cubicBezTo>
                  <a:cubicBezTo>
                    <a:pt x="1936" y="2826"/>
                    <a:pt x="1919" y="2842"/>
                    <a:pt x="1904" y="2857"/>
                  </a:cubicBezTo>
                  <a:cubicBezTo>
                    <a:pt x="1891" y="2818"/>
                    <a:pt x="1867" y="2784"/>
                    <a:pt x="1833" y="2756"/>
                  </a:cubicBezTo>
                  <a:cubicBezTo>
                    <a:pt x="1807" y="2736"/>
                    <a:pt x="1777" y="2727"/>
                    <a:pt x="1745" y="2727"/>
                  </a:cubicBezTo>
                  <a:cubicBezTo>
                    <a:pt x="1656" y="2727"/>
                    <a:pt x="1558" y="2798"/>
                    <a:pt x="1521" y="2870"/>
                  </a:cubicBezTo>
                  <a:cubicBezTo>
                    <a:pt x="1479" y="2947"/>
                    <a:pt x="1453" y="3031"/>
                    <a:pt x="1446" y="3118"/>
                  </a:cubicBezTo>
                  <a:cubicBezTo>
                    <a:pt x="1420" y="3100"/>
                    <a:pt x="1393" y="3085"/>
                    <a:pt x="1363" y="3075"/>
                  </a:cubicBezTo>
                  <a:cubicBezTo>
                    <a:pt x="1337" y="3066"/>
                    <a:pt x="1310" y="3061"/>
                    <a:pt x="1284" y="3054"/>
                  </a:cubicBezTo>
                  <a:cubicBezTo>
                    <a:pt x="1266" y="3046"/>
                    <a:pt x="1248" y="3040"/>
                    <a:pt x="1228" y="3036"/>
                  </a:cubicBezTo>
                  <a:cubicBezTo>
                    <a:pt x="1239" y="2996"/>
                    <a:pt x="1248" y="2960"/>
                    <a:pt x="1256" y="2933"/>
                  </a:cubicBezTo>
                  <a:cubicBezTo>
                    <a:pt x="1338" y="2622"/>
                    <a:pt x="1376" y="2296"/>
                    <a:pt x="1385" y="1976"/>
                  </a:cubicBezTo>
                  <a:cubicBezTo>
                    <a:pt x="1387" y="1913"/>
                    <a:pt x="1388" y="1848"/>
                    <a:pt x="1385" y="1783"/>
                  </a:cubicBezTo>
                  <a:close/>
                  <a:moveTo>
                    <a:pt x="2111" y="2843"/>
                  </a:moveTo>
                  <a:cubicBezTo>
                    <a:pt x="2141" y="2843"/>
                    <a:pt x="2168" y="2857"/>
                    <a:pt x="2182" y="2897"/>
                  </a:cubicBezTo>
                  <a:cubicBezTo>
                    <a:pt x="2191" y="2922"/>
                    <a:pt x="2177" y="2957"/>
                    <a:pt x="2171" y="2981"/>
                  </a:cubicBezTo>
                  <a:cubicBezTo>
                    <a:pt x="2144" y="3109"/>
                    <a:pt x="2129" y="3242"/>
                    <a:pt x="2072" y="3363"/>
                  </a:cubicBezTo>
                  <a:cubicBezTo>
                    <a:pt x="2048" y="3412"/>
                    <a:pt x="1930" y="3533"/>
                    <a:pt x="1850" y="3533"/>
                  </a:cubicBezTo>
                  <a:cubicBezTo>
                    <a:pt x="1832" y="3533"/>
                    <a:pt x="1816" y="3526"/>
                    <a:pt x="1803" y="3511"/>
                  </a:cubicBezTo>
                  <a:cubicBezTo>
                    <a:pt x="1817" y="3493"/>
                    <a:pt x="1827" y="3470"/>
                    <a:pt x="1832" y="3447"/>
                  </a:cubicBezTo>
                  <a:cubicBezTo>
                    <a:pt x="1834" y="3430"/>
                    <a:pt x="1819" y="3410"/>
                    <a:pt x="1802" y="3410"/>
                  </a:cubicBezTo>
                  <a:cubicBezTo>
                    <a:pt x="1798" y="3410"/>
                    <a:pt x="1794" y="3411"/>
                    <a:pt x="1790" y="3413"/>
                  </a:cubicBezTo>
                  <a:cubicBezTo>
                    <a:pt x="1788" y="3413"/>
                    <a:pt x="1785" y="3414"/>
                    <a:pt x="1782" y="3416"/>
                  </a:cubicBezTo>
                  <a:cubicBezTo>
                    <a:pt x="1814" y="3351"/>
                    <a:pt x="1841" y="3284"/>
                    <a:pt x="1861" y="3215"/>
                  </a:cubicBezTo>
                  <a:cubicBezTo>
                    <a:pt x="1886" y="3143"/>
                    <a:pt x="1906" y="3067"/>
                    <a:pt x="1916" y="2990"/>
                  </a:cubicBezTo>
                  <a:cubicBezTo>
                    <a:pt x="1916" y="2990"/>
                    <a:pt x="1916" y="2989"/>
                    <a:pt x="1918" y="2987"/>
                  </a:cubicBezTo>
                  <a:cubicBezTo>
                    <a:pt x="1945" y="2934"/>
                    <a:pt x="1989" y="2891"/>
                    <a:pt x="2042" y="2864"/>
                  </a:cubicBezTo>
                  <a:cubicBezTo>
                    <a:pt x="2062" y="2852"/>
                    <a:pt x="2088" y="2843"/>
                    <a:pt x="2111" y="2843"/>
                  </a:cubicBezTo>
                  <a:close/>
                  <a:moveTo>
                    <a:pt x="2423" y="3029"/>
                  </a:moveTo>
                  <a:cubicBezTo>
                    <a:pt x="2510" y="3029"/>
                    <a:pt x="2497" y="3166"/>
                    <a:pt x="2479" y="3232"/>
                  </a:cubicBezTo>
                  <a:cubicBezTo>
                    <a:pt x="2455" y="3327"/>
                    <a:pt x="2422" y="3450"/>
                    <a:pt x="2330" y="3502"/>
                  </a:cubicBezTo>
                  <a:cubicBezTo>
                    <a:pt x="2260" y="3539"/>
                    <a:pt x="2155" y="3542"/>
                    <a:pt x="2072" y="3551"/>
                  </a:cubicBezTo>
                  <a:cubicBezTo>
                    <a:pt x="2156" y="3482"/>
                    <a:pt x="2188" y="3402"/>
                    <a:pt x="2220" y="3300"/>
                  </a:cubicBezTo>
                  <a:cubicBezTo>
                    <a:pt x="2235" y="3247"/>
                    <a:pt x="2251" y="3189"/>
                    <a:pt x="2265" y="3132"/>
                  </a:cubicBezTo>
                  <a:cubicBezTo>
                    <a:pt x="2300" y="3090"/>
                    <a:pt x="2345" y="3049"/>
                    <a:pt x="2387" y="3036"/>
                  </a:cubicBezTo>
                  <a:cubicBezTo>
                    <a:pt x="2401" y="3031"/>
                    <a:pt x="2413" y="3029"/>
                    <a:pt x="2423" y="3029"/>
                  </a:cubicBezTo>
                  <a:close/>
                  <a:moveTo>
                    <a:pt x="4101" y="0"/>
                  </a:moveTo>
                  <a:cubicBezTo>
                    <a:pt x="3972" y="0"/>
                    <a:pt x="3870" y="150"/>
                    <a:pt x="3766" y="222"/>
                  </a:cubicBezTo>
                  <a:cubicBezTo>
                    <a:pt x="3571" y="355"/>
                    <a:pt x="3374" y="486"/>
                    <a:pt x="3173" y="610"/>
                  </a:cubicBezTo>
                  <a:cubicBezTo>
                    <a:pt x="2978" y="733"/>
                    <a:pt x="2794" y="872"/>
                    <a:pt x="2621" y="1024"/>
                  </a:cubicBezTo>
                  <a:cubicBezTo>
                    <a:pt x="2576" y="1062"/>
                    <a:pt x="2490" y="1147"/>
                    <a:pt x="2497" y="1215"/>
                  </a:cubicBezTo>
                  <a:cubicBezTo>
                    <a:pt x="2503" y="1266"/>
                    <a:pt x="2527" y="1258"/>
                    <a:pt x="2564" y="1261"/>
                  </a:cubicBezTo>
                  <a:cubicBezTo>
                    <a:pt x="2570" y="1305"/>
                    <a:pt x="2585" y="1347"/>
                    <a:pt x="2606" y="1387"/>
                  </a:cubicBezTo>
                  <a:cubicBezTo>
                    <a:pt x="2613" y="1400"/>
                    <a:pt x="2622" y="1412"/>
                    <a:pt x="2630" y="1426"/>
                  </a:cubicBezTo>
                  <a:cubicBezTo>
                    <a:pt x="2610" y="1450"/>
                    <a:pt x="2595" y="1477"/>
                    <a:pt x="2576" y="1504"/>
                  </a:cubicBezTo>
                  <a:cubicBezTo>
                    <a:pt x="2523" y="1572"/>
                    <a:pt x="2466" y="1600"/>
                    <a:pt x="2392" y="1600"/>
                  </a:cubicBezTo>
                  <a:cubicBezTo>
                    <a:pt x="2373" y="1600"/>
                    <a:pt x="2354" y="1598"/>
                    <a:pt x="2333" y="1595"/>
                  </a:cubicBezTo>
                  <a:cubicBezTo>
                    <a:pt x="2289" y="1587"/>
                    <a:pt x="2242" y="1582"/>
                    <a:pt x="2197" y="1582"/>
                  </a:cubicBezTo>
                  <a:cubicBezTo>
                    <a:pt x="2112" y="1582"/>
                    <a:pt x="2028" y="1601"/>
                    <a:pt x="1962" y="1660"/>
                  </a:cubicBezTo>
                  <a:cubicBezTo>
                    <a:pt x="1907" y="1706"/>
                    <a:pt x="1876" y="1779"/>
                    <a:pt x="1850" y="1851"/>
                  </a:cubicBezTo>
                  <a:cubicBezTo>
                    <a:pt x="1850" y="1827"/>
                    <a:pt x="1835" y="1804"/>
                    <a:pt x="1814" y="1794"/>
                  </a:cubicBezTo>
                  <a:cubicBezTo>
                    <a:pt x="1758" y="1767"/>
                    <a:pt x="1702" y="1770"/>
                    <a:pt x="1643" y="1759"/>
                  </a:cubicBezTo>
                  <a:cubicBezTo>
                    <a:pt x="1600" y="1753"/>
                    <a:pt x="1562" y="1741"/>
                    <a:pt x="1521" y="1737"/>
                  </a:cubicBezTo>
                  <a:cubicBezTo>
                    <a:pt x="1480" y="1706"/>
                    <a:pt x="1434" y="1699"/>
                    <a:pt x="1381" y="1697"/>
                  </a:cubicBezTo>
                  <a:cubicBezTo>
                    <a:pt x="1378" y="1654"/>
                    <a:pt x="1373" y="1611"/>
                    <a:pt x="1366" y="1571"/>
                  </a:cubicBezTo>
                  <a:cubicBezTo>
                    <a:pt x="1349" y="1474"/>
                    <a:pt x="1305" y="1396"/>
                    <a:pt x="1213" y="1356"/>
                  </a:cubicBezTo>
                  <a:cubicBezTo>
                    <a:pt x="1159" y="1332"/>
                    <a:pt x="1099" y="1320"/>
                    <a:pt x="1038" y="1320"/>
                  </a:cubicBezTo>
                  <a:cubicBezTo>
                    <a:pt x="940" y="1319"/>
                    <a:pt x="841" y="1294"/>
                    <a:pt x="744" y="1270"/>
                  </a:cubicBezTo>
                  <a:cubicBezTo>
                    <a:pt x="603" y="1236"/>
                    <a:pt x="443" y="1177"/>
                    <a:pt x="295" y="1177"/>
                  </a:cubicBezTo>
                  <a:cubicBezTo>
                    <a:pt x="291" y="1177"/>
                    <a:pt x="287" y="1177"/>
                    <a:pt x="284" y="1177"/>
                  </a:cubicBezTo>
                  <a:cubicBezTo>
                    <a:pt x="275" y="1178"/>
                    <a:pt x="272" y="1189"/>
                    <a:pt x="278" y="1195"/>
                  </a:cubicBezTo>
                  <a:cubicBezTo>
                    <a:pt x="281" y="1196"/>
                    <a:pt x="284" y="1199"/>
                    <a:pt x="287" y="1202"/>
                  </a:cubicBezTo>
                  <a:cubicBezTo>
                    <a:pt x="260" y="1222"/>
                    <a:pt x="239" y="1251"/>
                    <a:pt x="230" y="1284"/>
                  </a:cubicBezTo>
                  <a:cubicBezTo>
                    <a:pt x="204" y="1358"/>
                    <a:pt x="175" y="1433"/>
                    <a:pt x="154" y="1509"/>
                  </a:cubicBezTo>
                  <a:cubicBezTo>
                    <a:pt x="94" y="1731"/>
                    <a:pt x="46" y="1951"/>
                    <a:pt x="33" y="2182"/>
                  </a:cubicBezTo>
                  <a:cubicBezTo>
                    <a:pt x="21" y="2396"/>
                    <a:pt x="0" y="2609"/>
                    <a:pt x="17" y="2823"/>
                  </a:cubicBezTo>
                  <a:cubicBezTo>
                    <a:pt x="30" y="2984"/>
                    <a:pt x="33" y="3162"/>
                    <a:pt x="115" y="3304"/>
                  </a:cubicBezTo>
                  <a:cubicBezTo>
                    <a:pt x="113" y="3328"/>
                    <a:pt x="126" y="3349"/>
                    <a:pt x="145" y="3360"/>
                  </a:cubicBezTo>
                  <a:cubicBezTo>
                    <a:pt x="150" y="3361"/>
                    <a:pt x="156" y="3363"/>
                    <a:pt x="157" y="3366"/>
                  </a:cubicBezTo>
                  <a:lnTo>
                    <a:pt x="159" y="3367"/>
                  </a:lnTo>
                  <a:cubicBezTo>
                    <a:pt x="165" y="3376"/>
                    <a:pt x="175" y="3384"/>
                    <a:pt x="187" y="3386"/>
                  </a:cubicBezTo>
                  <a:cubicBezTo>
                    <a:pt x="213" y="3405"/>
                    <a:pt x="242" y="3419"/>
                    <a:pt x="272" y="3426"/>
                  </a:cubicBezTo>
                  <a:cubicBezTo>
                    <a:pt x="337" y="3438"/>
                    <a:pt x="403" y="3444"/>
                    <a:pt x="469" y="3446"/>
                  </a:cubicBezTo>
                  <a:cubicBezTo>
                    <a:pt x="619" y="3452"/>
                    <a:pt x="764" y="3484"/>
                    <a:pt x="912" y="3493"/>
                  </a:cubicBezTo>
                  <a:cubicBezTo>
                    <a:pt x="916" y="3493"/>
                    <a:pt x="920" y="3493"/>
                    <a:pt x="924" y="3493"/>
                  </a:cubicBezTo>
                  <a:cubicBezTo>
                    <a:pt x="1073" y="3493"/>
                    <a:pt x="1153" y="3304"/>
                    <a:pt x="1203" y="3134"/>
                  </a:cubicBezTo>
                  <a:cubicBezTo>
                    <a:pt x="1206" y="3138"/>
                    <a:pt x="1209" y="3141"/>
                    <a:pt x="1210" y="3141"/>
                  </a:cubicBezTo>
                  <a:cubicBezTo>
                    <a:pt x="1218" y="3150"/>
                    <a:pt x="1227" y="3158"/>
                    <a:pt x="1237" y="3162"/>
                  </a:cubicBezTo>
                  <a:cubicBezTo>
                    <a:pt x="1260" y="3173"/>
                    <a:pt x="1284" y="3183"/>
                    <a:pt x="1307" y="3191"/>
                  </a:cubicBezTo>
                  <a:cubicBezTo>
                    <a:pt x="1348" y="3207"/>
                    <a:pt x="1395" y="3235"/>
                    <a:pt x="1439" y="3235"/>
                  </a:cubicBezTo>
                  <a:cubicBezTo>
                    <a:pt x="1440" y="3235"/>
                    <a:pt x="1441" y="3235"/>
                    <a:pt x="1443" y="3235"/>
                  </a:cubicBezTo>
                  <a:lnTo>
                    <a:pt x="1443" y="3235"/>
                  </a:lnTo>
                  <a:cubicBezTo>
                    <a:pt x="1435" y="3346"/>
                    <a:pt x="1461" y="3469"/>
                    <a:pt x="1524" y="3538"/>
                  </a:cubicBezTo>
                  <a:cubicBezTo>
                    <a:pt x="1558" y="3572"/>
                    <a:pt x="1603" y="3590"/>
                    <a:pt x="1649" y="3590"/>
                  </a:cubicBezTo>
                  <a:cubicBezTo>
                    <a:pt x="1675" y="3590"/>
                    <a:pt x="1700" y="3584"/>
                    <a:pt x="1725" y="3573"/>
                  </a:cubicBezTo>
                  <a:cubicBezTo>
                    <a:pt x="1736" y="3633"/>
                    <a:pt x="1776" y="3654"/>
                    <a:pt x="1826" y="3654"/>
                  </a:cubicBezTo>
                  <a:cubicBezTo>
                    <a:pt x="1880" y="3654"/>
                    <a:pt x="1946" y="3629"/>
                    <a:pt x="1999" y="3600"/>
                  </a:cubicBezTo>
                  <a:lnTo>
                    <a:pt x="1999" y="3600"/>
                  </a:lnTo>
                  <a:cubicBezTo>
                    <a:pt x="1992" y="3622"/>
                    <a:pt x="2004" y="3648"/>
                    <a:pt x="2028" y="3656"/>
                  </a:cubicBezTo>
                  <a:cubicBezTo>
                    <a:pt x="2062" y="3668"/>
                    <a:pt x="2103" y="3674"/>
                    <a:pt x="2146" y="3674"/>
                  </a:cubicBezTo>
                  <a:cubicBezTo>
                    <a:pt x="2253" y="3674"/>
                    <a:pt x="2375" y="3638"/>
                    <a:pt x="2443" y="3577"/>
                  </a:cubicBezTo>
                  <a:cubicBezTo>
                    <a:pt x="2527" y="3500"/>
                    <a:pt x="2586" y="3358"/>
                    <a:pt x="2601" y="3235"/>
                  </a:cubicBezTo>
                  <a:cubicBezTo>
                    <a:pt x="2603" y="3233"/>
                    <a:pt x="2606" y="3232"/>
                    <a:pt x="2607" y="3229"/>
                  </a:cubicBezTo>
                  <a:cubicBezTo>
                    <a:pt x="2609" y="3226"/>
                    <a:pt x="2612" y="3225"/>
                    <a:pt x="2615" y="3225"/>
                  </a:cubicBezTo>
                  <a:cubicBezTo>
                    <a:pt x="2643" y="3225"/>
                    <a:pt x="2715" y="3299"/>
                    <a:pt x="2720" y="3315"/>
                  </a:cubicBezTo>
                  <a:cubicBezTo>
                    <a:pt x="2740" y="3384"/>
                    <a:pt x="2717" y="3493"/>
                    <a:pt x="2663" y="3541"/>
                  </a:cubicBezTo>
                  <a:cubicBezTo>
                    <a:pt x="2631" y="3570"/>
                    <a:pt x="2589" y="3574"/>
                    <a:pt x="2550" y="3588"/>
                  </a:cubicBezTo>
                  <a:cubicBezTo>
                    <a:pt x="2505" y="3604"/>
                    <a:pt x="2467" y="3630"/>
                    <a:pt x="2419" y="3633"/>
                  </a:cubicBezTo>
                  <a:cubicBezTo>
                    <a:pt x="2416" y="3633"/>
                    <a:pt x="2413" y="3633"/>
                    <a:pt x="2410" y="3633"/>
                  </a:cubicBezTo>
                  <a:cubicBezTo>
                    <a:pt x="2401" y="3633"/>
                    <a:pt x="2392" y="3633"/>
                    <a:pt x="2384" y="3633"/>
                  </a:cubicBezTo>
                  <a:cubicBezTo>
                    <a:pt x="2358" y="3633"/>
                    <a:pt x="2337" y="3637"/>
                    <a:pt x="2327" y="3674"/>
                  </a:cubicBezTo>
                  <a:cubicBezTo>
                    <a:pt x="2324" y="3693"/>
                    <a:pt x="2330" y="3714"/>
                    <a:pt x="2346" y="3726"/>
                  </a:cubicBezTo>
                  <a:cubicBezTo>
                    <a:pt x="2372" y="3748"/>
                    <a:pt x="2401" y="3757"/>
                    <a:pt x="2433" y="3757"/>
                  </a:cubicBezTo>
                  <a:cubicBezTo>
                    <a:pt x="2449" y="3757"/>
                    <a:pt x="2466" y="3755"/>
                    <a:pt x="2484" y="3751"/>
                  </a:cubicBezTo>
                  <a:cubicBezTo>
                    <a:pt x="2553" y="3731"/>
                    <a:pt x="2619" y="3705"/>
                    <a:pt x="2686" y="3675"/>
                  </a:cubicBezTo>
                  <a:cubicBezTo>
                    <a:pt x="2725" y="3656"/>
                    <a:pt x="2760" y="3625"/>
                    <a:pt x="2784" y="3588"/>
                  </a:cubicBezTo>
                  <a:cubicBezTo>
                    <a:pt x="2791" y="3590"/>
                    <a:pt x="2799" y="3590"/>
                    <a:pt x="2807" y="3590"/>
                  </a:cubicBezTo>
                  <a:cubicBezTo>
                    <a:pt x="2855" y="3590"/>
                    <a:pt x="2917" y="3559"/>
                    <a:pt x="2947" y="3542"/>
                  </a:cubicBezTo>
                  <a:cubicBezTo>
                    <a:pt x="3019" y="3503"/>
                    <a:pt x="3162" y="3386"/>
                    <a:pt x="3092" y="3295"/>
                  </a:cubicBezTo>
                  <a:cubicBezTo>
                    <a:pt x="3098" y="3292"/>
                    <a:pt x="3104" y="3289"/>
                    <a:pt x="3110" y="3284"/>
                  </a:cubicBezTo>
                  <a:cubicBezTo>
                    <a:pt x="3178" y="3245"/>
                    <a:pt x="3230" y="3183"/>
                    <a:pt x="3259" y="3109"/>
                  </a:cubicBezTo>
                  <a:cubicBezTo>
                    <a:pt x="3276" y="3060"/>
                    <a:pt x="3295" y="3001"/>
                    <a:pt x="3292" y="2948"/>
                  </a:cubicBezTo>
                  <a:cubicBezTo>
                    <a:pt x="3363" y="2907"/>
                    <a:pt x="3374" y="2820"/>
                    <a:pt x="3344" y="2752"/>
                  </a:cubicBezTo>
                  <a:cubicBezTo>
                    <a:pt x="3383" y="2746"/>
                    <a:pt x="3420" y="2729"/>
                    <a:pt x="3454" y="2705"/>
                  </a:cubicBezTo>
                  <a:cubicBezTo>
                    <a:pt x="3534" y="2630"/>
                    <a:pt x="3532" y="2510"/>
                    <a:pt x="3484" y="2420"/>
                  </a:cubicBezTo>
                  <a:cubicBezTo>
                    <a:pt x="3497" y="2411"/>
                    <a:pt x="3509" y="2399"/>
                    <a:pt x="3520" y="2387"/>
                  </a:cubicBezTo>
                  <a:cubicBezTo>
                    <a:pt x="3523" y="2384"/>
                    <a:pt x="3525" y="2381"/>
                    <a:pt x="3528" y="2378"/>
                  </a:cubicBezTo>
                  <a:cubicBezTo>
                    <a:pt x="3529" y="2378"/>
                    <a:pt x="3531" y="2376"/>
                    <a:pt x="3532" y="2375"/>
                  </a:cubicBezTo>
                  <a:cubicBezTo>
                    <a:pt x="3561" y="2385"/>
                    <a:pt x="3591" y="2394"/>
                    <a:pt x="3623" y="2399"/>
                  </a:cubicBezTo>
                  <a:cubicBezTo>
                    <a:pt x="3639" y="2402"/>
                    <a:pt x="3656" y="2406"/>
                    <a:pt x="3671" y="2411"/>
                  </a:cubicBezTo>
                  <a:cubicBezTo>
                    <a:pt x="3661" y="2449"/>
                    <a:pt x="3681" y="2497"/>
                    <a:pt x="3730" y="2497"/>
                  </a:cubicBezTo>
                  <a:cubicBezTo>
                    <a:pt x="3733" y="2497"/>
                    <a:pt x="3736" y="2497"/>
                    <a:pt x="3739" y="2497"/>
                  </a:cubicBezTo>
                  <a:cubicBezTo>
                    <a:pt x="3802" y="2491"/>
                    <a:pt x="3861" y="2441"/>
                    <a:pt x="3914" y="2408"/>
                  </a:cubicBezTo>
                  <a:cubicBezTo>
                    <a:pt x="3986" y="2363"/>
                    <a:pt x="4056" y="2314"/>
                    <a:pt x="4125" y="2263"/>
                  </a:cubicBezTo>
                  <a:cubicBezTo>
                    <a:pt x="4282" y="2147"/>
                    <a:pt x="4428" y="2025"/>
                    <a:pt x="4578" y="1898"/>
                  </a:cubicBezTo>
                  <a:cubicBezTo>
                    <a:pt x="4644" y="1839"/>
                    <a:pt x="4704" y="1776"/>
                    <a:pt x="4757" y="1705"/>
                  </a:cubicBezTo>
                  <a:cubicBezTo>
                    <a:pt x="4815" y="1635"/>
                    <a:pt x="4884" y="1574"/>
                    <a:pt x="4911" y="1485"/>
                  </a:cubicBezTo>
                  <a:cubicBezTo>
                    <a:pt x="4965" y="1311"/>
                    <a:pt x="4816" y="1130"/>
                    <a:pt x="4753" y="979"/>
                  </a:cubicBezTo>
                  <a:cubicBezTo>
                    <a:pt x="4715" y="892"/>
                    <a:pt x="4673" y="807"/>
                    <a:pt x="4626" y="724"/>
                  </a:cubicBezTo>
                  <a:cubicBezTo>
                    <a:pt x="4567" y="614"/>
                    <a:pt x="4529" y="495"/>
                    <a:pt x="4474" y="382"/>
                  </a:cubicBezTo>
                  <a:cubicBezTo>
                    <a:pt x="4446" y="326"/>
                    <a:pt x="4406" y="281"/>
                    <a:pt x="4372" y="229"/>
                  </a:cubicBezTo>
                  <a:cubicBezTo>
                    <a:pt x="4345" y="187"/>
                    <a:pt x="4311" y="149"/>
                    <a:pt x="4282" y="109"/>
                  </a:cubicBezTo>
                  <a:cubicBezTo>
                    <a:pt x="4259" y="75"/>
                    <a:pt x="4231" y="48"/>
                    <a:pt x="4197" y="29"/>
                  </a:cubicBezTo>
                  <a:cubicBezTo>
                    <a:pt x="4164" y="9"/>
                    <a:pt x="4131" y="0"/>
                    <a:pt x="4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2493;p26"/>
            <p:cNvSpPr/>
            <p:nvPr/>
          </p:nvSpPr>
          <p:spPr>
            <a:xfrm>
              <a:off x="3177669" y="4356625"/>
              <a:ext cx="42448" cy="41976"/>
            </a:xfrm>
            <a:custGeom>
              <a:avLst/>
              <a:gdLst/>
              <a:ahLst/>
              <a:cxnLst/>
              <a:rect l="l" t="t" r="r" b="b"/>
              <a:pathLst>
                <a:path w="449" h="444" extrusionOk="0">
                  <a:moveTo>
                    <a:pt x="140" y="84"/>
                  </a:moveTo>
                  <a:cubicBezTo>
                    <a:pt x="142" y="87"/>
                    <a:pt x="146" y="88"/>
                    <a:pt x="149" y="90"/>
                  </a:cubicBezTo>
                  <a:cubicBezTo>
                    <a:pt x="161" y="92"/>
                    <a:pt x="172" y="93"/>
                    <a:pt x="183" y="93"/>
                  </a:cubicBezTo>
                  <a:cubicBezTo>
                    <a:pt x="194" y="93"/>
                    <a:pt x="205" y="92"/>
                    <a:pt x="216" y="90"/>
                  </a:cubicBezTo>
                  <a:cubicBezTo>
                    <a:pt x="224" y="89"/>
                    <a:pt x="231" y="88"/>
                    <a:pt x="237" y="88"/>
                  </a:cubicBezTo>
                  <a:cubicBezTo>
                    <a:pt x="271" y="88"/>
                    <a:pt x="286" y="102"/>
                    <a:pt x="311" y="136"/>
                  </a:cubicBezTo>
                  <a:cubicBezTo>
                    <a:pt x="368" y="209"/>
                    <a:pt x="359" y="293"/>
                    <a:pt x="281" y="348"/>
                  </a:cubicBezTo>
                  <a:cubicBezTo>
                    <a:pt x="259" y="363"/>
                    <a:pt x="236" y="369"/>
                    <a:pt x="213" y="369"/>
                  </a:cubicBezTo>
                  <a:cubicBezTo>
                    <a:pt x="142" y="369"/>
                    <a:pt x="76" y="302"/>
                    <a:pt x="70" y="228"/>
                  </a:cubicBezTo>
                  <a:cubicBezTo>
                    <a:pt x="65" y="177"/>
                    <a:pt x="94" y="109"/>
                    <a:pt x="140" y="84"/>
                  </a:cubicBezTo>
                  <a:close/>
                  <a:moveTo>
                    <a:pt x="251" y="0"/>
                  </a:moveTo>
                  <a:cubicBezTo>
                    <a:pt x="208" y="0"/>
                    <a:pt x="189" y="36"/>
                    <a:pt x="146" y="49"/>
                  </a:cubicBezTo>
                  <a:cubicBezTo>
                    <a:pt x="140" y="50"/>
                    <a:pt x="134" y="55"/>
                    <a:pt x="133" y="61"/>
                  </a:cubicBezTo>
                  <a:cubicBezTo>
                    <a:pt x="110" y="64"/>
                    <a:pt x="97" y="77"/>
                    <a:pt x="71" y="84"/>
                  </a:cubicBezTo>
                  <a:cubicBezTo>
                    <a:pt x="60" y="84"/>
                    <a:pt x="51" y="91"/>
                    <a:pt x="50" y="102"/>
                  </a:cubicBezTo>
                  <a:cubicBezTo>
                    <a:pt x="42" y="130"/>
                    <a:pt x="17" y="151"/>
                    <a:pt x="9" y="180"/>
                  </a:cubicBezTo>
                  <a:cubicBezTo>
                    <a:pt x="2" y="207"/>
                    <a:pt x="0" y="237"/>
                    <a:pt x="6" y="265"/>
                  </a:cubicBezTo>
                  <a:cubicBezTo>
                    <a:pt x="15" y="311"/>
                    <a:pt x="39" y="355"/>
                    <a:pt x="73" y="390"/>
                  </a:cubicBezTo>
                  <a:cubicBezTo>
                    <a:pt x="112" y="427"/>
                    <a:pt x="161" y="444"/>
                    <a:pt x="209" y="444"/>
                  </a:cubicBezTo>
                  <a:cubicBezTo>
                    <a:pt x="268" y="444"/>
                    <a:pt x="327" y="419"/>
                    <a:pt x="370" y="373"/>
                  </a:cubicBezTo>
                  <a:cubicBezTo>
                    <a:pt x="447" y="290"/>
                    <a:pt x="448" y="185"/>
                    <a:pt x="382" y="97"/>
                  </a:cubicBezTo>
                  <a:cubicBezTo>
                    <a:pt x="355" y="61"/>
                    <a:pt x="321" y="17"/>
                    <a:pt x="276" y="4"/>
                  </a:cubicBezTo>
                  <a:cubicBezTo>
                    <a:pt x="267" y="1"/>
                    <a:pt x="259" y="0"/>
                    <a:pt x="2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2494;p26"/>
            <p:cNvSpPr/>
            <p:nvPr/>
          </p:nvSpPr>
          <p:spPr>
            <a:xfrm>
              <a:off x="3476417" y="4265299"/>
              <a:ext cx="42070" cy="42259"/>
            </a:xfrm>
            <a:custGeom>
              <a:avLst/>
              <a:gdLst/>
              <a:ahLst/>
              <a:cxnLst/>
              <a:rect l="l" t="t" r="r" b="b"/>
              <a:pathLst>
                <a:path w="445" h="447" extrusionOk="0">
                  <a:moveTo>
                    <a:pt x="174" y="104"/>
                  </a:moveTo>
                  <a:cubicBezTo>
                    <a:pt x="200" y="104"/>
                    <a:pt x="224" y="116"/>
                    <a:pt x="245" y="150"/>
                  </a:cubicBezTo>
                  <a:cubicBezTo>
                    <a:pt x="278" y="203"/>
                    <a:pt x="334" y="300"/>
                    <a:pt x="257" y="337"/>
                  </a:cubicBezTo>
                  <a:cubicBezTo>
                    <a:pt x="236" y="347"/>
                    <a:pt x="216" y="352"/>
                    <a:pt x="197" y="352"/>
                  </a:cubicBezTo>
                  <a:cubicBezTo>
                    <a:pt x="147" y="352"/>
                    <a:pt x="106" y="318"/>
                    <a:pt x="88" y="259"/>
                  </a:cubicBezTo>
                  <a:cubicBezTo>
                    <a:pt x="79" y="224"/>
                    <a:pt x="72" y="167"/>
                    <a:pt x="90" y="129"/>
                  </a:cubicBezTo>
                  <a:cubicBezTo>
                    <a:pt x="121" y="115"/>
                    <a:pt x="149" y="104"/>
                    <a:pt x="174" y="104"/>
                  </a:cubicBezTo>
                  <a:close/>
                  <a:moveTo>
                    <a:pt x="192" y="1"/>
                  </a:moveTo>
                  <a:cubicBezTo>
                    <a:pt x="137" y="1"/>
                    <a:pt x="73" y="37"/>
                    <a:pt x="54" y="91"/>
                  </a:cubicBezTo>
                  <a:cubicBezTo>
                    <a:pt x="54" y="93"/>
                    <a:pt x="52" y="95"/>
                    <a:pt x="52" y="96"/>
                  </a:cubicBezTo>
                  <a:cubicBezTo>
                    <a:pt x="42" y="108"/>
                    <a:pt x="32" y="122"/>
                    <a:pt x="25" y="137"/>
                  </a:cubicBezTo>
                  <a:cubicBezTo>
                    <a:pt x="5" y="185"/>
                    <a:pt x="1" y="238"/>
                    <a:pt x="11" y="288"/>
                  </a:cubicBezTo>
                  <a:cubicBezTo>
                    <a:pt x="33" y="391"/>
                    <a:pt x="109" y="447"/>
                    <a:pt x="198" y="447"/>
                  </a:cubicBezTo>
                  <a:cubicBezTo>
                    <a:pt x="233" y="447"/>
                    <a:pt x="269" y="438"/>
                    <a:pt x="306" y="420"/>
                  </a:cubicBezTo>
                  <a:cubicBezTo>
                    <a:pt x="444" y="353"/>
                    <a:pt x="390" y="197"/>
                    <a:pt x="327" y="95"/>
                  </a:cubicBezTo>
                  <a:cubicBezTo>
                    <a:pt x="298" y="46"/>
                    <a:pt x="256" y="2"/>
                    <a:pt x="195" y="1"/>
                  </a:cubicBezTo>
                  <a:cubicBezTo>
                    <a:pt x="194" y="1"/>
                    <a:pt x="193" y="1"/>
                    <a:pt x="1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2477;p26"/>
          <p:cNvGrpSpPr/>
          <p:nvPr/>
        </p:nvGrpSpPr>
        <p:grpSpPr>
          <a:xfrm>
            <a:off x="4050171" y="4154039"/>
            <a:ext cx="196175" cy="74997"/>
            <a:chOff x="2422102" y="4080001"/>
            <a:chExt cx="188986" cy="74781"/>
          </a:xfrm>
        </p:grpSpPr>
        <p:sp>
          <p:nvSpPr>
            <p:cNvPr id="657" name="Google Shape;2479;p26"/>
            <p:cNvSpPr/>
            <p:nvPr/>
          </p:nvSpPr>
          <p:spPr>
            <a:xfrm>
              <a:off x="2559564" y="4106188"/>
              <a:ext cx="51524" cy="48594"/>
            </a:xfrm>
            <a:custGeom>
              <a:avLst/>
              <a:gdLst/>
              <a:ahLst/>
              <a:cxnLst/>
              <a:rect l="l" t="t" r="r" b="b"/>
              <a:pathLst>
                <a:path w="545" h="514" extrusionOk="0">
                  <a:moveTo>
                    <a:pt x="149" y="74"/>
                  </a:moveTo>
                  <a:lnTo>
                    <a:pt x="149" y="74"/>
                  </a:lnTo>
                  <a:cubicBezTo>
                    <a:pt x="144" y="92"/>
                    <a:pt x="156" y="110"/>
                    <a:pt x="176" y="112"/>
                  </a:cubicBezTo>
                  <a:cubicBezTo>
                    <a:pt x="189" y="114"/>
                    <a:pt x="203" y="115"/>
                    <a:pt x="217" y="115"/>
                  </a:cubicBezTo>
                  <a:cubicBezTo>
                    <a:pt x="240" y="115"/>
                    <a:pt x="264" y="113"/>
                    <a:pt x="287" y="113"/>
                  </a:cubicBezTo>
                  <a:cubicBezTo>
                    <a:pt x="335" y="113"/>
                    <a:pt x="378" y="122"/>
                    <a:pt x="402" y="178"/>
                  </a:cubicBezTo>
                  <a:cubicBezTo>
                    <a:pt x="431" y="251"/>
                    <a:pt x="426" y="353"/>
                    <a:pt x="350" y="393"/>
                  </a:cubicBezTo>
                  <a:lnTo>
                    <a:pt x="351" y="393"/>
                  </a:lnTo>
                  <a:cubicBezTo>
                    <a:pt x="335" y="401"/>
                    <a:pt x="317" y="404"/>
                    <a:pt x="300" y="404"/>
                  </a:cubicBezTo>
                  <a:cubicBezTo>
                    <a:pt x="233" y="404"/>
                    <a:pt x="162" y="353"/>
                    <a:pt x="122" y="307"/>
                  </a:cubicBezTo>
                  <a:cubicBezTo>
                    <a:pt x="85" y="269"/>
                    <a:pt x="75" y="213"/>
                    <a:pt x="92" y="163"/>
                  </a:cubicBezTo>
                  <a:cubicBezTo>
                    <a:pt x="104" y="130"/>
                    <a:pt x="123" y="98"/>
                    <a:pt x="149" y="74"/>
                  </a:cubicBezTo>
                  <a:close/>
                  <a:moveTo>
                    <a:pt x="315" y="1"/>
                  </a:moveTo>
                  <a:cubicBezTo>
                    <a:pt x="273" y="1"/>
                    <a:pt x="231" y="15"/>
                    <a:pt x="188" y="33"/>
                  </a:cubicBezTo>
                  <a:cubicBezTo>
                    <a:pt x="187" y="32"/>
                    <a:pt x="185" y="32"/>
                    <a:pt x="182" y="32"/>
                  </a:cubicBezTo>
                  <a:cubicBezTo>
                    <a:pt x="180" y="32"/>
                    <a:pt x="178" y="32"/>
                    <a:pt x="176" y="32"/>
                  </a:cubicBezTo>
                  <a:cubicBezTo>
                    <a:pt x="118" y="32"/>
                    <a:pt x="81" y="73"/>
                    <a:pt x="48" y="118"/>
                  </a:cubicBezTo>
                  <a:cubicBezTo>
                    <a:pt x="4" y="178"/>
                    <a:pt x="1" y="233"/>
                    <a:pt x="15" y="304"/>
                  </a:cubicBezTo>
                  <a:cubicBezTo>
                    <a:pt x="35" y="416"/>
                    <a:pt x="187" y="513"/>
                    <a:pt x="306" y="513"/>
                  </a:cubicBezTo>
                  <a:cubicBezTo>
                    <a:pt x="320" y="513"/>
                    <a:pt x="335" y="512"/>
                    <a:pt x="348" y="509"/>
                  </a:cubicBezTo>
                  <a:cubicBezTo>
                    <a:pt x="503" y="473"/>
                    <a:pt x="544" y="329"/>
                    <a:pt x="518" y="189"/>
                  </a:cubicBezTo>
                  <a:cubicBezTo>
                    <a:pt x="509" y="122"/>
                    <a:pt x="470" y="64"/>
                    <a:pt x="411" y="27"/>
                  </a:cubicBezTo>
                  <a:cubicBezTo>
                    <a:pt x="378" y="9"/>
                    <a:pt x="346" y="1"/>
                    <a:pt x="3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2480;p26"/>
            <p:cNvSpPr/>
            <p:nvPr/>
          </p:nvSpPr>
          <p:spPr>
            <a:xfrm>
              <a:off x="2506810" y="4080001"/>
              <a:ext cx="35074" cy="36492"/>
            </a:xfrm>
            <a:custGeom>
              <a:avLst/>
              <a:gdLst/>
              <a:ahLst/>
              <a:cxnLst/>
              <a:rect l="l" t="t" r="r" b="b"/>
              <a:pathLst>
                <a:path w="371" h="386" extrusionOk="0">
                  <a:moveTo>
                    <a:pt x="212" y="108"/>
                  </a:moveTo>
                  <a:cubicBezTo>
                    <a:pt x="221" y="128"/>
                    <a:pt x="230" y="146"/>
                    <a:pt x="241" y="163"/>
                  </a:cubicBezTo>
                  <a:cubicBezTo>
                    <a:pt x="260" y="194"/>
                    <a:pt x="259" y="235"/>
                    <a:pt x="236" y="264"/>
                  </a:cubicBezTo>
                  <a:cubicBezTo>
                    <a:pt x="220" y="289"/>
                    <a:pt x="197" y="299"/>
                    <a:pt x="174" y="299"/>
                  </a:cubicBezTo>
                  <a:cubicBezTo>
                    <a:pt x="136" y="299"/>
                    <a:pt x="95" y="272"/>
                    <a:pt x="78" y="234"/>
                  </a:cubicBezTo>
                  <a:cubicBezTo>
                    <a:pt x="66" y="203"/>
                    <a:pt x="61" y="170"/>
                    <a:pt x="63" y="138"/>
                  </a:cubicBezTo>
                  <a:lnTo>
                    <a:pt x="63" y="138"/>
                  </a:lnTo>
                  <a:cubicBezTo>
                    <a:pt x="69" y="146"/>
                    <a:pt x="78" y="151"/>
                    <a:pt x="88" y="151"/>
                  </a:cubicBezTo>
                  <a:cubicBezTo>
                    <a:pt x="112" y="151"/>
                    <a:pt x="135" y="146"/>
                    <a:pt x="156" y="137"/>
                  </a:cubicBezTo>
                  <a:cubicBezTo>
                    <a:pt x="168" y="131"/>
                    <a:pt x="200" y="108"/>
                    <a:pt x="212" y="108"/>
                  </a:cubicBezTo>
                  <a:close/>
                  <a:moveTo>
                    <a:pt x="209" y="1"/>
                  </a:moveTo>
                  <a:cubicBezTo>
                    <a:pt x="199" y="1"/>
                    <a:pt x="189" y="2"/>
                    <a:pt x="179" y="6"/>
                  </a:cubicBezTo>
                  <a:cubicBezTo>
                    <a:pt x="143" y="18"/>
                    <a:pt x="118" y="43"/>
                    <a:pt x="94" y="69"/>
                  </a:cubicBezTo>
                  <a:cubicBezTo>
                    <a:pt x="93" y="65"/>
                    <a:pt x="91" y="63"/>
                    <a:pt x="88" y="63"/>
                  </a:cubicBezTo>
                  <a:cubicBezTo>
                    <a:pt x="87" y="63"/>
                    <a:pt x="86" y="63"/>
                    <a:pt x="85" y="63"/>
                  </a:cubicBezTo>
                  <a:cubicBezTo>
                    <a:pt x="7" y="66"/>
                    <a:pt x="1" y="197"/>
                    <a:pt x="11" y="253"/>
                  </a:cubicBezTo>
                  <a:cubicBezTo>
                    <a:pt x="28" y="331"/>
                    <a:pt x="106" y="386"/>
                    <a:pt x="183" y="386"/>
                  </a:cubicBezTo>
                  <a:cubicBezTo>
                    <a:pt x="213" y="386"/>
                    <a:pt x="242" y="377"/>
                    <a:pt x="268" y="359"/>
                  </a:cubicBezTo>
                  <a:cubicBezTo>
                    <a:pt x="370" y="283"/>
                    <a:pt x="358" y="151"/>
                    <a:pt x="296" y="52"/>
                  </a:cubicBezTo>
                  <a:cubicBezTo>
                    <a:pt x="279" y="21"/>
                    <a:pt x="245" y="1"/>
                    <a:pt x="2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2481;p26"/>
            <p:cNvSpPr/>
            <p:nvPr/>
          </p:nvSpPr>
          <p:spPr>
            <a:xfrm>
              <a:off x="2422102" y="4095127"/>
              <a:ext cx="39045" cy="37816"/>
            </a:xfrm>
            <a:custGeom>
              <a:avLst/>
              <a:gdLst/>
              <a:ahLst/>
              <a:cxnLst/>
              <a:rect l="l" t="t" r="r" b="b"/>
              <a:pathLst>
                <a:path w="413" h="400" extrusionOk="0">
                  <a:moveTo>
                    <a:pt x="194" y="108"/>
                  </a:moveTo>
                  <a:cubicBezTo>
                    <a:pt x="198" y="108"/>
                    <a:pt x="201" y="108"/>
                    <a:pt x="204" y="110"/>
                  </a:cubicBezTo>
                  <a:cubicBezTo>
                    <a:pt x="227" y="119"/>
                    <a:pt x="245" y="158"/>
                    <a:pt x="256" y="178"/>
                  </a:cubicBezTo>
                  <a:cubicBezTo>
                    <a:pt x="278" y="218"/>
                    <a:pt x="289" y="267"/>
                    <a:pt x="236" y="286"/>
                  </a:cubicBezTo>
                  <a:cubicBezTo>
                    <a:pt x="221" y="291"/>
                    <a:pt x="204" y="294"/>
                    <a:pt x="187" y="294"/>
                  </a:cubicBezTo>
                  <a:cubicBezTo>
                    <a:pt x="177" y="294"/>
                    <a:pt x="167" y="293"/>
                    <a:pt x="158" y="291"/>
                  </a:cubicBezTo>
                  <a:cubicBezTo>
                    <a:pt x="123" y="285"/>
                    <a:pt x="115" y="250"/>
                    <a:pt x="108" y="218"/>
                  </a:cubicBezTo>
                  <a:cubicBezTo>
                    <a:pt x="100" y="197"/>
                    <a:pt x="102" y="176"/>
                    <a:pt x="111" y="157"/>
                  </a:cubicBezTo>
                  <a:cubicBezTo>
                    <a:pt x="112" y="150"/>
                    <a:pt x="115" y="146"/>
                    <a:pt x="118" y="141"/>
                  </a:cubicBezTo>
                  <a:cubicBezTo>
                    <a:pt x="124" y="141"/>
                    <a:pt x="130" y="140"/>
                    <a:pt x="136" y="137"/>
                  </a:cubicBezTo>
                  <a:cubicBezTo>
                    <a:pt x="156" y="128"/>
                    <a:pt x="175" y="108"/>
                    <a:pt x="194" y="108"/>
                  </a:cubicBezTo>
                  <a:close/>
                  <a:moveTo>
                    <a:pt x="199" y="1"/>
                  </a:moveTo>
                  <a:cubicBezTo>
                    <a:pt x="160" y="1"/>
                    <a:pt x="124" y="21"/>
                    <a:pt x="103" y="54"/>
                  </a:cubicBezTo>
                  <a:cubicBezTo>
                    <a:pt x="97" y="55"/>
                    <a:pt x="93" y="57"/>
                    <a:pt x="88" y="60"/>
                  </a:cubicBezTo>
                  <a:cubicBezTo>
                    <a:pt x="52" y="78"/>
                    <a:pt x="20" y="128"/>
                    <a:pt x="11" y="167"/>
                  </a:cubicBezTo>
                  <a:cubicBezTo>
                    <a:pt x="1" y="229"/>
                    <a:pt x="16" y="294"/>
                    <a:pt x="53" y="345"/>
                  </a:cubicBezTo>
                  <a:cubicBezTo>
                    <a:pt x="85" y="387"/>
                    <a:pt x="138" y="399"/>
                    <a:pt x="189" y="399"/>
                  </a:cubicBezTo>
                  <a:cubicBezTo>
                    <a:pt x="205" y="399"/>
                    <a:pt x="220" y="398"/>
                    <a:pt x="234" y="396"/>
                  </a:cubicBezTo>
                  <a:cubicBezTo>
                    <a:pt x="373" y="380"/>
                    <a:pt x="413" y="246"/>
                    <a:pt x="354" y="132"/>
                  </a:cubicBezTo>
                  <a:cubicBezTo>
                    <a:pt x="325" y="80"/>
                    <a:pt x="283" y="16"/>
                    <a:pt x="221" y="3"/>
                  </a:cubicBezTo>
                  <a:cubicBezTo>
                    <a:pt x="214" y="1"/>
                    <a:pt x="206" y="1"/>
                    <a:pt x="1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rupo 6"/>
          <p:cNvGrpSpPr/>
          <p:nvPr/>
        </p:nvGrpSpPr>
        <p:grpSpPr>
          <a:xfrm>
            <a:off x="609392" y="1165153"/>
            <a:ext cx="2531832" cy="4211768"/>
            <a:chOff x="179512" y="1597429"/>
            <a:chExt cx="2531832" cy="3991811"/>
          </a:xfrm>
          <a:effectLst>
            <a:outerShdw blurRad="50800" dist="38100" dir="10800000" algn="r" rotWithShape="0">
              <a:prstClr val="black">
                <a:alpha val="40000"/>
              </a:prstClr>
            </a:outerShdw>
          </a:effectLst>
        </p:grpSpPr>
        <p:sp>
          <p:nvSpPr>
            <p:cNvPr id="126" name="Google Shape;3923;p33"/>
            <p:cNvSpPr/>
            <p:nvPr/>
          </p:nvSpPr>
          <p:spPr>
            <a:xfrm>
              <a:off x="179512" y="1597429"/>
              <a:ext cx="2531832" cy="3991811"/>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924;p33"/>
            <p:cNvSpPr/>
            <p:nvPr/>
          </p:nvSpPr>
          <p:spPr>
            <a:xfrm>
              <a:off x="179512" y="1597430"/>
              <a:ext cx="2531832" cy="814757"/>
            </a:xfrm>
            <a:prstGeom prst="round2SameRect">
              <a:avLst>
                <a:gd name="adj1" fmla="val 50000"/>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987;p33"/>
            <p:cNvSpPr txBox="1"/>
            <p:nvPr/>
          </p:nvSpPr>
          <p:spPr>
            <a:xfrm>
              <a:off x="572800" y="1829647"/>
              <a:ext cx="1745257" cy="363737"/>
            </a:xfrm>
            <a:prstGeom prst="rect">
              <a:avLst/>
            </a:prstGeom>
            <a:noFill/>
            <a:ln>
              <a:noFill/>
            </a:ln>
          </p:spPr>
          <p:txBody>
            <a:bodyPr spcFirstLastPara="1" wrap="square" lIns="91425" tIns="91425" rIns="91425" bIns="91425" anchor="ctr" anchorCtr="0">
              <a:noAutofit/>
            </a:bodyPr>
            <a:lstStyle/>
            <a:p>
              <a:pPr marL="12700" marR="0" lvl="0" indent="0" algn="ctr" rtl="0">
                <a:lnSpc>
                  <a:spcPct val="100000"/>
                </a:lnSpc>
                <a:spcBef>
                  <a:spcPts val="0"/>
                </a:spcBef>
                <a:spcAft>
                  <a:spcPts val="0"/>
                </a:spcAft>
                <a:buNone/>
              </a:pPr>
              <a:r>
                <a:rPr lang="en" sz="2400" b="1" dirty="0">
                  <a:solidFill>
                    <a:schemeClr val="lt1"/>
                  </a:solidFill>
                  <a:latin typeface="+mj-lt"/>
                  <a:ea typeface="Fira Sans Extra Condensed"/>
                  <a:cs typeface="Fira Sans Extra Condensed"/>
                  <a:sym typeface="Fira Sans Extra Condensed"/>
                </a:rPr>
                <a:t>01</a:t>
              </a:r>
              <a:endParaRPr sz="2400" b="1" dirty="0">
                <a:solidFill>
                  <a:schemeClr val="lt1"/>
                </a:solidFill>
                <a:latin typeface="+mj-lt"/>
                <a:ea typeface="Fira Sans Extra Condensed"/>
                <a:cs typeface="Fira Sans Extra Condensed"/>
                <a:sym typeface="Fira Sans Extra Condensed"/>
              </a:endParaRPr>
            </a:p>
          </p:txBody>
        </p:sp>
      </p:grpSp>
      <p:grpSp>
        <p:nvGrpSpPr>
          <p:cNvPr id="6" name="Grupo 5"/>
          <p:cNvGrpSpPr/>
          <p:nvPr/>
        </p:nvGrpSpPr>
        <p:grpSpPr>
          <a:xfrm>
            <a:off x="6213274" y="1162178"/>
            <a:ext cx="2598228" cy="4320480"/>
            <a:chOff x="2874302" y="1665788"/>
            <a:chExt cx="2349412" cy="3995460"/>
          </a:xfrm>
          <a:effectLst>
            <a:outerShdw blurRad="50800" dist="38100" dir="10800000" algn="r" rotWithShape="0">
              <a:prstClr val="black">
                <a:alpha val="40000"/>
              </a:prstClr>
            </a:outerShdw>
          </a:effectLst>
        </p:grpSpPr>
        <p:sp>
          <p:nvSpPr>
            <p:cNvPr id="124" name="Google Shape;3919;p33"/>
            <p:cNvSpPr/>
            <p:nvPr/>
          </p:nvSpPr>
          <p:spPr>
            <a:xfrm>
              <a:off x="2874302" y="1665788"/>
              <a:ext cx="2349412" cy="3995460"/>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921;p33"/>
            <p:cNvSpPr/>
            <p:nvPr/>
          </p:nvSpPr>
          <p:spPr>
            <a:xfrm>
              <a:off x="2874303" y="1665788"/>
              <a:ext cx="2349411" cy="760141"/>
            </a:xfrm>
            <a:prstGeom prst="round2SameRect">
              <a:avLst>
                <a:gd name="adj1" fmla="val 50000"/>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985;p33"/>
            <p:cNvSpPr txBox="1"/>
            <p:nvPr/>
          </p:nvSpPr>
          <p:spPr>
            <a:xfrm>
              <a:off x="3228690" y="1874185"/>
              <a:ext cx="1572631" cy="333574"/>
            </a:xfrm>
            <a:prstGeom prst="rect">
              <a:avLst/>
            </a:prstGeom>
            <a:noFill/>
            <a:ln>
              <a:noFill/>
            </a:ln>
          </p:spPr>
          <p:txBody>
            <a:bodyPr spcFirstLastPara="1" wrap="square" lIns="91425" tIns="91425" rIns="91425" bIns="91425" anchor="ctr" anchorCtr="0">
              <a:noAutofit/>
            </a:bodyPr>
            <a:lstStyle/>
            <a:p>
              <a:pPr marL="12700" marR="0" lvl="0" indent="0" algn="ctr" rtl="0">
                <a:lnSpc>
                  <a:spcPct val="100000"/>
                </a:lnSpc>
                <a:spcBef>
                  <a:spcPts val="0"/>
                </a:spcBef>
                <a:spcAft>
                  <a:spcPts val="0"/>
                </a:spcAft>
                <a:buNone/>
              </a:pPr>
              <a:r>
                <a:rPr lang="en" sz="2400" b="1" dirty="0">
                  <a:solidFill>
                    <a:schemeClr val="lt1"/>
                  </a:solidFill>
                  <a:latin typeface="+mj-lt"/>
                  <a:ea typeface="Fira Sans Extra Condensed"/>
                  <a:cs typeface="Fira Sans Extra Condensed"/>
                  <a:sym typeface="Fira Sans Extra Condensed"/>
                </a:rPr>
                <a:t>03</a:t>
              </a:r>
              <a:endParaRPr sz="2400" b="1" dirty="0">
                <a:solidFill>
                  <a:schemeClr val="lt1"/>
                </a:solidFill>
                <a:latin typeface="+mj-lt"/>
                <a:ea typeface="Fira Sans Extra Condensed"/>
                <a:cs typeface="Fira Sans Extra Condensed"/>
                <a:sym typeface="Fira Sans Extra Condensed"/>
              </a:endParaRPr>
            </a:p>
          </p:txBody>
        </p:sp>
      </p:grpSp>
      <p:pic>
        <p:nvPicPr>
          <p:cNvPr id="217" name="Picture 2" descr="CONSTRUCCIONES U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494" y="2038459"/>
            <a:ext cx="1973420" cy="92199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nvGrpSpPr>
          <p:cNvPr id="8" name="Grupo 7"/>
          <p:cNvGrpSpPr/>
          <p:nvPr/>
        </p:nvGrpSpPr>
        <p:grpSpPr>
          <a:xfrm>
            <a:off x="3431453" y="1107821"/>
            <a:ext cx="2531832" cy="4320481"/>
            <a:chOff x="5945417" y="1598439"/>
            <a:chExt cx="2531832" cy="3991811"/>
          </a:xfrm>
          <a:effectLst>
            <a:outerShdw blurRad="50800" dist="38100" dir="13500000" algn="br" rotWithShape="0">
              <a:prstClr val="black">
                <a:alpha val="40000"/>
              </a:prstClr>
            </a:outerShdw>
          </a:effectLst>
        </p:grpSpPr>
        <p:sp>
          <p:nvSpPr>
            <p:cNvPr id="239" name="Google Shape;3923;p33"/>
            <p:cNvSpPr/>
            <p:nvPr/>
          </p:nvSpPr>
          <p:spPr>
            <a:xfrm>
              <a:off x="5945417" y="1598439"/>
              <a:ext cx="2531832" cy="3991811"/>
            </a:xfrm>
            <a:prstGeom prst="roundRect">
              <a:avLst>
                <a:gd name="adj" fmla="val 16667"/>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924;p33"/>
            <p:cNvSpPr/>
            <p:nvPr/>
          </p:nvSpPr>
          <p:spPr>
            <a:xfrm>
              <a:off x="5945417" y="1598440"/>
              <a:ext cx="2531832" cy="814757"/>
            </a:xfrm>
            <a:prstGeom prst="round2SameRect">
              <a:avLst>
                <a:gd name="adj1" fmla="val 50000"/>
                <a:gd name="adj2" fmla="val 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987;p33"/>
            <p:cNvSpPr txBox="1"/>
            <p:nvPr/>
          </p:nvSpPr>
          <p:spPr>
            <a:xfrm>
              <a:off x="6338705" y="1830657"/>
              <a:ext cx="1745257" cy="363737"/>
            </a:xfrm>
            <a:prstGeom prst="rect">
              <a:avLst/>
            </a:prstGeom>
            <a:noFill/>
            <a:ln>
              <a:noFill/>
            </a:ln>
          </p:spPr>
          <p:txBody>
            <a:bodyPr spcFirstLastPara="1" wrap="square" lIns="91425" tIns="91425" rIns="91425" bIns="91425" anchor="ctr" anchorCtr="0">
              <a:noAutofit/>
            </a:bodyPr>
            <a:lstStyle/>
            <a:p>
              <a:pPr marL="12700" marR="0" lvl="0" indent="0" algn="ctr" rtl="0">
                <a:lnSpc>
                  <a:spcPct val="100000"/>
                </a:lnSpc>
                <a:spcBef>
                  <a:spcPts val="0"/>
                </a:spcBef>
                <a:spcAft>
                  <a:spcPts val="0"/>
                </a:spcAft>
                <a:buNone/>
              </a:pPr>
              <a:r>
                <a:rPr lang="en" sz="2400" b="1" dirty="0">
                  <a:solidFill>
                    <a:schemeClr val="lt1"/>
                  </a:solidFill>
                  <a:latin typeface="+mj-lt"/>
                  <a:ea typeface="Fira Sans Extra Condensed"/>
                  <a:cs typeface="Fira Sans Extra Condensed"/>
                  <a:sym typeface="Fira Sans Extra Condensed"/>
                </a:rPr>
                <a:t>02</a:t>
              </a:r>
              <a:endParaRPr sz="2400" b="1" dirty="0">
                <a:solidFill>
                  <a:schemeClr val="lt1"/>
                </a:solidFill>
                <a:latin typeface="+mj-lt"/>
                <a:ea typeface="Fira Sans Extra Condensed"/>
                <a:cs typeface="Fira Sans Extra Condensed"/>
                <a:sym typeface="Fira Sans Extra Condensed"/>
              </a:endParaRPr>
            </a:p>
          </p:txBody>
        </p:sp>
        <p:sp>
          <p:nvSpPr>
            <p:cNvPr id="247" name="Google Shape;3962;p33"/>
            <p:cNvSpPr txBox="1"/>
            <p:nvPr/>
          </p:nvSpPr>
          <p:spPr>
            <a:xfrm>
              <a:off x="6012875" y="3340317"/>
              <a:ext cx="2464373" cy="2070283"/>
            </a:xfrm>
            <a:prstGeom prst="rect">
              <a:avLst/>
            </a:prstGeom>
            <a:noFill/>
            <a:ln>
              <a:noFill/>
            </a:ln>
          </p:spPr>
          <p:txBody>
            <a:bodyPr spcFirstLastPara="1" wrap="square" lIns="0" tIns="6700" rIns="0" bIns="0" anchor="ctr" anchorCtr="0">
              <a:noAutofit/>
            </a:bodyPr>
            <a:lstStyle/>
            <a:p>
              <a:pPr algn="ctr"/>
              <a:endParaRPr lang="en-US" sz="1600" dirty="0"/>
            </a:p>
          </p:txBody>
        </p:sp>
      </p:grpSp>
      <p:pic>
        <p:nvPicPr>
          <p:cNvPr id="3" name="Imagen 2">
            <a:extLst>
              <a:ext uri="{FF2B5EF4-FFF2-40B4-BE49-F238E27FC236}">
                <a16:creationId xmlns:a16="http://schemas.microsoft.com/office/drawing/2014/main" id="{18D36983-F8F4-47B1-87C4-A123B1E710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217" b="100000" l="1489" r="97519"/>
                    </a14:imgEffect>
                  </a14:imgLayer>
                </a14:imgProps>
              </a:ext>
            </a:extLst>
          </a:blip>
          <a:stretch>
            <a:fillRect/>
          </a:stretch>
        </p:blipFill>
        <p:spPr>
          <a:xfrm>
            <a:off x="935110" y="2603573"/>
            <a:ext cx="1841889" cy="1855600"/>
          </a:xfrm>
          <a:prstGeom prst="ellipse">
            <a:avLst/>
          </a:prstGeom>
        </p:spPr>
      </p:pic>
      <p:pic>
        <p:nvPicPr>
          <p:cNvPr id="9" name="Imagen 8">
            <a:extLst>
              <a:ext uri="{FF2B5EF4-FFF2-40B4-BE49-F238E27FC236}">
                <a16:creationId xmlns:a16="http://schemas.microsoft.com/office/drawing/2014/main" id="{13236656-6220-4AE0-945D-1EF171547DE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474" b="100000" l="3647" r="99424"/>
                    </a14:imgEffect>
                  </a14:imgLayer>
                </a14:imgProps>
              </a:ext>
            </a:extLst>
          </a:blip>
          <a:stretch>
            <a:fillRect/>
          </a:stretch>
        </p:blipFill>
        <p:spPr>
          <a:xfrm>
            <a:off x="3778285" y="2822293"/>
            <a:ext cx="1587430" cy="1227897"/>
          </a:xfrm>
          <a:prstGeom prst="rect">
            <a:avLst/>
          </a:prstGeom>
        </p:spPr>
      </p:pic>
      <p:pic>
        <p:nvPicPr>
          <p:cNvPr id="28" name="Imagen 27">
            <a:extLst>
              <a:ext uri="{FF2B5EF4-FFF2-40B4-BE49-F238E27FC236}">
                <a16:creationId xmlns:a16="http://schemas.microsoft.com/office/drawing/2014/main" id="{B14F3D1E-566D-4B78-AA55-2706DF1CA6F2}"/>
              </a:ext>
            </a:extLst>
          </p:cNvPr>
          <p:cNvPicPr>
            <a:picLocks noChangeAspect="1"/>
          </p:cNvPicPr>
          <p:nvPr/>
        </p:nvPicPr>
        <p:blipFill>
          <a:blip r:embed="rId7"/>
          <a:stretch>
            <a:fillRect/>
          </a:stretch>
        </p:blipFill>
        <p:spPr>
          <a:xfrm>
            <a:off x="6716889" y="6016363"/>
            <a:ext cx="2345922" cy="656360"/>
          </a:xfrm>
          <a:prstGeom prst="rect">
            <a:avLst/>
          </a:prstGeom>
        </p:spPr>
      </p:pic>
      <p:pic>
        <p:nvPicPr>
          <p:cNvPr id="5" name="Imagen 4">
            <a:extLst>
              <a:ext uri="{FF2B5EF4-FFF2-40B4-BE49-F238E27FC236}">
                <a16:creationId xmlns:a16="http://schemas.microsoft.com/office/drawing/2014/main" id="{F40638E9-25C0-4ED7-83CC-DA095A5836A0}"/>
              </a:ext>
            </a:extLst>
          </p:cNvPr>
          <p:cNvPicPr>
            <a:picLocks noChangeAspect="1"/>
          </p:cNvPicPr>
          <p:nvPr/>
        </p:nvPicPr>
        <p:blipFill>
          <a:blip r:embed="rId8"/>
          <a:stretch>
            <a:fillRect/>
          </a:stretch>
        </p:blipFill>
        <p:spPr>
          <a:xfrm>
            <a:off x="6412833" y="3365909"/>
            <a:ext cx="1099555" cy="1489805"/>
          </a:xfrm>
          <a:prstGeom prst="rect">
            <a:avLst/>
          </a:prstGeom>
        </p:spPr>
      </p:pic>
      <p:pic>
        <p:nvPicPr>
          <p:cNvPr id="11" name="Imagen 10">
            <a:extLst>
              <a:ext uri="{FF2B5EF4-FFF2-40B4-BE49-F238E27FC236}">
                <a16:creationId xmlns:a16="http://schemas.microsoft.com/office/drawing/2014/main" id="{0F330364-44DC-4A64-B550-FEEB6927B3E5}"/>
              </a:ext>
            </a:extLst>
          </p:cNvPr>
          <p:cNvPicPr>
            <a:picLocks noChangeAspect="1"/>
          </p:cNvPicPr>
          <p:nvPr/>
        </p:nvPicPr>
        <p:blipFill>
          <a:blip r:embed="rId9"/>
          <a:stretch>
            <a:fillRect/>
          </a:stretch>
        </p:blipFill>
        <p:spPr>
          <a:xfrm>
            <a:off x="7576017" y="3351267"/>
            <a:ext cx="1099555" cy="1489804"/>
          </a:xfrm>
          <a:prstGeom prst="rect">
            <a:avLst/>
          </a:prstGeom>
        </p:spPr>
      </p:pic>
      <p:sp>
        <p:nvSpPr>
          <p:cNvPr id="31" name="Rectángulo 30">
            <a:extLst>
              <a:ext uri="{FF2B5EF4-FFF2-40B4-BE49-F238E27FC236}">
                <a16:creationId xmlns:a16="http://schemas.microsoft.com/office/drawing/2014/main" id="{4E0E5A34-05A8-43C5-AB72-F4D535324F2C}"/>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03</a:t>
            </a:r>
            <a:endParaRPr lang="en-US" b="1" u="sng" dirty="0"/>
          </a:p>
        </p:txBody>
      </p:sp>
    </p:spTree>
    <p:extLst>
      <p:ext uri="{BB962C8B-B14F-4D97-AF65-F5344CB8AC3E}">
        <p14:creationId xmlns:p14="http://schemas.microsoft.com/office/powerpoint/2010/main" val="1517368828"/>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0482E106-790A-4B19-8F4E-CA84C5AC76B0}"/>
              </a:ext>
            </a:extLst>
          </p:cNvPr>
          <p:cNvSpPr/>
          <p:nvPr/>
        </p:nvSpPr>
        <p:spPr>
          <a:xfrm>
            <a:off x="513889" y="2271894"/>
            <a:ext cx="8116222" cy="161348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sz="6600" b="1" u="sng" dirty="0"/>
              <a:t>MARCO TEÓRICO</a:t>
            </a:r>
            <a:endParaRPr lang="en-US" sz="6600" b="1" dirty="0"/>
          </a:p>
        </p:txBody>
      </p:sp>
      <p:sp>
        <p:nvSpPr>
          <p:cNvPr id="8" name="Rectángulo 7">
            <a:extLst>
              <a:ext uri="{FF2B5EF4-FFF2-40B4-BE49-F238E27FC236}">
                <a16:creationId xmlns:a16="http://schemas.microsoft.com/office/drawing/2014/main" id="{07C482A3-7280-42BE-B039-26A14C66D6D1}"/>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05. MARCO TEÓRICO</a:t>
            </a:r>
            <a:r>
              <a:rPr lang="en-001" b="1" u="sng" dirty="0"/>
              <a:t> </a:t>
            </a:r>
            <a:endParaRPr lang="en-US" b="1" u="sng" dirty="0"/>
          </a:p>
        </p:txBody>
      </p:sp>
      <p:pic>
        <p:nvPicPr>
          <p:cNvPr id="7" name="Imagen 6">
            <a:extLst>
              <a:ext uri="{FF2B5EF4-FFF2-40B4-BE49-F238E27FC236}">
                <a16:creationId xmlns:a16="http://schemas.microsoft.com/office/drawing/2014/main" id="{8976439C-1549-4240-B9C2-70405E49088F}"/>
              </a:ext>
            </a:extLst>
          </p:cNvPr>
          <p:cNvPicPr>
            <a:picLocks noChangeAspect="1"/>
          </p:cNvPicPr>
          <p:nvPr/>
        </p:nvPicPr>
        <p:blipFill>
          <a:blip r:embed="rId3"/>
          <a:stretch>
            <a:fillRect/>
          </a:stretch>
        </p:blipFill>
        <p:spPr>
          <a:xfrm>
            <a:off x="6716889" y="6016363"/>
            <a:ext cx="2345922" cy="656360"/>
          </a:xfrm>
          <a:prstGeom prst="rect">
            <a:avLst/>
          </a:prstGeom>
        </p:spPr>
      </p:pic>
      <p:sp>
        <p:nvSpPr>
          <p:cNvPr id="9" name="Rectángulo 8">
            <a:extLst>
              <a:ext uri="{FF2B5EF4-FFF2-40B4-BE49-F238E27FC236}">
                <a16:creationId xmlns:a16="http://schemas.microsoft.com/office/drawing/2014/main" id="{811C5E5C-F876-48CD-90A1-D634FE9F0563}"/>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30</a:t>
            </a:r>
            <a:endParaRPr lang="en-US" b="1" u="sng" dirty="0"/>
          </a:p>
        </p:txBody>
      </p:sp>
      <p:sp>
        <p:nvSpPr>
          <p:cNvPr id="10" name="Rectángulo 9">
            <a:extLst>
              <a:ext uri="{FF2B5EF4-FFF2-40B4-BE49-F238E27FC236}">
                <a16:creationId xmlns:a16="http://schemas.microsoft.com/office/drawing/2014/main" id="{4914BF12-20D2-46A5-90C5-EF52B259B10B}"/>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spTree>
    <p:extLst>
      <p:ext uri="{BB962C8B-B14F-4D97-AF65-F5344CB8AC3E}">
        <p14:creationId xmlns:p14="http://schemas.microsoft.com/office/powerpoint/2010/main" val="733253934"/>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05. MARCO TEÓRICO</a:t>
            </a:r>
            <a:r>
              <a:rPr lang="en-001" b="1" u="sng" dirty="0"/>
              <a:t> </a:t>
            </a:r>
            <a:endParaRPr lang="en-US" b="1" u="sng" dirty="0"/>
          </a:p>
        </p:txBody>
      </p:sp>
      <p:sp>
        <p:nvSpPr>
          <p:cNvPr id="789" name="Google Shape;3412;p29"/>
          <p:cNvSpPr txBox="1"/>
          <p:nvPr/>
        </p:nvSpPr>
        <p:spPr>
          <a:xfrm>
            <a:off x="1175934" y="1101943"/>
            <a:ext cx="1597867" cy="328800"/>
          </a:xfrm>
          <a:prstGeom prst="rect">
            <a:avLst/>
          </a:prstGeom>
          <a:noFill/>
          <a:ln>
            <a:noFill/>
          </a:ln>
        </p:spPr>
        <p:txBody>
          <a:bodyPr spcFirstLastPara="1" wrap="square" lIns="91425" tIns="91425" rIns="91425" bIns="91425" anchor="ctr" anchorCtr="0">
            <a:noAutofit/>
          </a:bodyPr>
          <a:lstStyle/>
          <a:p>
            <a:pPr marL="12700" marR="0" lvl="0" indent="0" algn="ctr" rtl="0">
              <a:lnSpc>
                <a:spcPct val="100000"/>
              </a:lnSpc>
              <a:spcBef>
                <a:spcPts val="0"/>
              </a:spcBef>
              <a:spcAft>
                <a:spcPts val="0"/>
              </a:spcAft>
              <a:buNone/>
            </a:pPr>
            <a:r>
              <a:rPr lang="es-ES" sz="1400" b="1" dirty="0">
                <a:solidFill>
                  <a:schemeClr val="accent2"/>
                </a:solidFill>
                <a:latin typeface="+mj-lt"/>
                <a:ea typeface="Fira Sans Extra Condensed"/>
                <a:cs typeface="Fira Sans Extra Condensed"/>
                <a:sym typeface="Fira Sans Extra Condensed"/>
              </a:rPr>
              <a:t>DEFINICIÓN</a:t>
            </a:r>
            <a:endParaRPr sz="1400" b="1" dirty="0">
              <a:solidFill>
                <a:schemeClr val="accent2"/>
              </a:solidFill>
              <a:latin typeface="+mj-lt"/>
              <a:ea typeface="Fira Sans Extra Condensed"/>
              <a:cs typeface="Fira Sans Extra Condensed"/>
              <a:sym typeface="Fira Sans Extra Condensed"/>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350228" y="1639550"/>
            <a:ext cx="4040779" cy="3010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792" name="Google Shape;3896;p32"/>
          <p:cNvCxnSpPr>
            <a:cxnSpLocks/>
          </p:cNvCxnSpPr>
          <p:nvPr/>
        </p:nvCxnSpPr>
        <p:spPr>
          <a:xfrm flipV="1">
            <a:off x="2869552" y="3823747"/>
            <a:ext cx="2749786" cy="1676154"/>
          </a:xfrm>
          <a:prstGeom prst="bentConnector3">
            <a:avLst>
              <a:gd name="adj1" fmla="val 81037"/>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793" name="Google Shape;3904;p32"/>
          <p:cNvSpPr/>
          <p:nvPr/>
        </p:nvSpPr>
        <p:spPr>
          <a:xfrm rot="-5400000">
            <a:off x="4614846" y="3472286"/>
            <a:ext cx="133200" cy="1332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3412;p29"/>
          <p:cNvSpPr txBox="1"/>
          <p:nvPr/>
        </p:nvSpPr>
        <p:spPr>
          <a:xfrm>
            <a:off x="1359017" y="4507531"/>
            <a:ext cx="1689091" cy="328800"/>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419" sz="1400" b="1" dirty="0">
                <a:solidFill>
                  <a:schemeClr val="tx2"/>
                </a:solidFill>
                <a:latin typeface="+mj-lt"/>
                <a:ea typeface="Fira Sans Extra Condensed"/>
                <a:cs typeface="Fira Sans Extra Condensed"/>
                <a:sym typeface="Fira Sans Extra Condensed"/>
              </a:rPr>
              <a:t>Dalas</a:t>
            </a:r>
          </a:p>
        </p:txBody>
      </p:sp>
      <p:sp>
        <p:nvSpPr>
          <p:cNvPr id="796" name="Google Shape;3412;p29"/>
          <p:cNvSpPr txBox="1"/>
          <p:nvPr/>
        </p:nvSpPr>
        <p:spPr>
          <a:xfrm>
            <a:off x="1370342" y="5139022"/>
            <a:ext cx="1689091" cy="328800"/>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419" sz="1400" b="1" dirty="0">
                <a:solidFill>
                  <a:schemeClr val="tx2"/>
                </a:solidFill>
                <a:latin typeface="+mj-lt"/>
                <a:ea typeface="Fira Sans Extra Condensed"/>
                <a:cs typeface="Fira Sans Extra Condensed"/>
                <a:sym typeface="Fira Sans Extra Condensed"/>
              </a:rPr>
              <a:t>Muros</a:t>
            </a:r>
          </a:p>
        </p:txBody>
      </p:sp>
      <p:sp>
        <p:nvSpPr>
          <p:cNvPr id="797" name="Google Shape;3412;p29"/>
          <p:cNvSpPr txBox="1"/>
          <p:nvPr/>
        </p:nvSpPr>
        <p:spPr>
          <a:xfrm>
            <a:off x="761832" y="3644748"/>
            <a:ext cx="2811612" cy="328800"/>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419" sz="1400" b="1" dirty="0">
                <a:solidFill>
                  <a:schemeClr val="tx2"/>
                </a:solidFill>
                <a:latin typeface="+mj-lt"/>
                <a:ea typeface="Fira Sans Extra Condensed"/>
                <a:cs typeface="Fira Sans Extra Condensed"/>
                <a:sym typeface="Fira Sans Extra Condensed"/>
              </a:rPr>
              <a:t>Sistema de </a:t>
            </a:r>
          </a:p>
          <a:p>
            <a:pPr marL="12700" algn="ctr">
              <a:spcBef>
                <a:spcPts val="0"/>
              </a:spcBef>
              <a:spcAft>
                <a:spcPts val="0"/>
              </a:spcAft>
            </a:pPr>
            <a:r>
              <a:rPr lang="es-419" sz="1400" b="1" dirty="0">
                <a:solidFill>
                  <a:schemeClr val="tx2"/>
                </a:solidFill>
                <a:latin typeface="+mj-lt"/>
                <a:ea typeface="Fira Sans Extra Condensed"/>
                <a:cs typeface="Fira Sans Extra Condensed"/>
                <a:sym typeface="Fira Sans Extra Condensed"/>
              </a:rPr>
              <a:t>Entrepiso</a:t>
            </a:r>
          </a:p>
        </p:txBody>
      </p:sp>
      <p:cxnSp>
        <p:nvCxnSpPr>
          <p:cNvPr id="799" name="Google Shape;3898;p32"/>
          <p:cNvCxnSpPr>
            <a:cxnSpLocks/>
          </p:cNvCxnSpPr>
          <p:nvPr/>
        </p:nvCxnSpPr>
        <p:spPr>
          <a:xfrm rot="16200000" flipV="1">
            <a:off x="6221852" y="4426389"/>
            <a:ext cx="1210160" cy="786056"/>
          </a:xfrm>
          <a:prstGeom prst="bentConnector3">
            <a:avLst>
              <a:gd name="adj1" fmla="val 256"/>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800" name="Google Shape;3904;p32"/>
          <p:cNvSpPr/>
          <p:nvPr/>
        </p:nvSpPr>
        <p:spPr>
          <a:xfrm rot="-5400000">
            <a:off x="5274673" y="3295800"/>
            <a:ext cx="133200" cy="1332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3904;p32"/>
          <p:cNvSpPr/>
          <p:nvPr/>
        </p:nvSpPr>
        <p:spPr>
          <a:xfrm rot="-5400000">
            <a:off x="6375443" y="4081137"/>
            <a:ext cx="133200" cy="1332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3412;p29"/>
          <p:cNvSpPr txBox="1"/>
          <p:nvPr/>
        </p:nvSpPr>
        <p:spPr>
          <a:xfrm>
            <a:off x="1400492" y="2516848"/>
            <a:ext cx="1689091" cy="328800"/>
          </a:xfrm>
          <a:prstGeom prst="rect">
            <a:avLst/>
          </a:prstGeom>
          <a:noFill/>
          <a:ln>
            <a:noFill/>
          </a:ln>
        </p:spPr>
        <p:txBody>
          <a:bodyPr spcFirstLastPara="1" wrap="square" lIns="91425" tIns="91425" rIns="91425" bIns="91425" anchor="ctr" anchorCtr="0">
            <a:noAutofit/>
          </a:bodyPr>
          <a:lstStyle/>
          <a:p>
            <a:pPr marL="12700" marR="0" lvl="0" indent="0" algn="ctr" rtl="0">
              <a:lnSpc>
                <a:spcPct val="100000"/>
              </a:lnSpc>
              <a:spcBef>
                <a:spcPts val="0"/>
              </a:spcBef>
              <a:spcAft>
                <a:spcPts val="0"/>
              </a:spcAft>
              <a:buNone/>
            </a:pPr>
            <a:r>
              <a:rPr lang="en-001" sz="1400" b="1" dirty="0">
                <a:solidFill>
                  <a:schemeClr val="accent2"/>
                </a:solidFill>
                <a:latin typeface="+mj-lt"/>
                <a:ea typeface="Fira Sans Extra Condensed"/>
                <a:cs typeface="Fira Sans Extra Condensed"/>
                <a:sym typeface="Fira Sans Extra Condensed"/>
              </a:rPr>
              <a:t>ELEMENTOS</a:t>
            </a:r>
            <a:endParaRPr sz="1400" b="1" dirty="0">
              <a:solidFill>
                <a:schemeClr val="accent2"/>
              </a:solidFill>
              <a:latin typeface="+mj-lt"/>
              <a:ea typeface="Fira Sans Extra Condensed"/>
              <a:cs typeface="Fira Sans Extra Condensed"/>
              <a:sym typeface="Fira Sans Extra Condensed"/>
            </a:endParaRPr>
          </a:p>
        </p:txBody>
      </p:sp>
      <p:cxnSp>
        <p:nvCxnSpPr>
          <p:cNvPr id="24" name="Google Shape;3898;p32"/>
          <p:cNvCxnSpPr>
            <a:cxnSpLocks/>
            <a:endCxn id="793" idx="0"/>
          </p:cNvCxnSpPr>
          <p:nvPr/>
        </p:nvCxnSpPr>
        <p:spPr>
          <a:xfrm flipV="1">
            <a:off x="2849270" y="3538886"/>
            <a:ext cx="1765576" cy="542251"/>
          </a:xfrm>
          <a:prstGeom prst="bentConnector3">
            <a:avLst>
              <a:gd name="adj1" fmla="val 50000"/>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grpSp>
        <p:nvGrpSpPr>
          <p:cNvPr id="26" name="Google Shape;4180;p36"/>
          <p:cNvGrpSpPr/>
          <p:nvPr/>
        </p:nvGrpSpPr>
        <p:grpSpPr>
          <a:xfrm>
            <a:off x="1652919" y="4085820"/>
            <a:ext cx="1044057" cy="80700"/>
            <a:chOff x="4049973" y="1158757"/>
            <a:chExt cx="1044057" cy="80700"/>
          </a:xfrm>
          <a:solidFill>
            <a:schemeClr val="accent2"/>
          </a:solidFill>
        </p:grpSpPr>
        <p:sp>
          <p:nvSpPr>
            <p:cNvPr id="27" name="Google Shape;4181;p36"/>
            <p:cNvSpPr/>
            <p:nvPr/>
          </p:nvSpPr>
          <p:spPr>
            <a:xfrm rot="-5400000">
              <a:off x="4049973"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182;p36"/>
            <p:cNvSpPr/>
            <p:nvPr/>
          </p:nvSpPr>
          <p:spPr>
            <a:xfrm rot="-5400000">
              <a:off x="4210669"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183;p36"/>
            <p:cNvSpPr/>
            <p:nvPr/>
          </p:nvSpPr>
          <p:spPr>
            <a:xfrm rot="-5400000">
              <a:off x="4371364"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84;p36"/>
            <p:cNvSpPr/>
            <p:nvPr/>
          </p:nvSpPr>
          <p:spPr>
            <a:xfrm rot="-5400000">
              <a:off x="4531242"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85;p36"/>
            <p:cNvSpPr/>
            <p:nvPr/>
          </p:nvSpPr>
          <p:spPr>
            <a:xfrm rot="-5400000">
              <a:off x="4691938"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86;p36"/>
            <p:cNvSpPr/>
            <p:nvPr/>
          </p:nvSpPr>
          <p:spPr>
            <a:xfrm rot="-5400000">
              <a:off x="4852634"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87;p36"/>
            <p:cNvSpPr/>
            <p:nvPr/>
          </p:nvSpPr>
          <p:spPr>
            <a:xfrm rot="-5400000">
              <a:off x="5013330"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4180;p36"/>
          <p:cNvGrpSpPr/>
          <p:nvPr/>
        </p:nvGrpSpPr>
        <p:grpSpPr>
          <a:xfrm>
            <a:off x="1676653" y="4851400"/>
            <a:ext cx="1044057" cy="80700"/>
            <a:chOff x="4049973" y="1158757"/>
            <a:chExt cx="1044057" cy="80700"/>
          </a:xfrm>
          <a:solidFill>
            <a:schemeClr val="accent2"/>
          </a:solidFill>
        </p:grpSpPr>
        <p:sp>
          <p:nvSpPr>
            <p:cNvPr id="36" name="Google Shape;4181;p36"/>
            <p:cNvSpPr/>
            <p:nvPr/>
          </p:nvSpPr>
          <p:spPr>
            <a:xfrm rot="-5400000">
              <a:off x="4049973"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182;p36"/>
            <p:cNvSpPr/>
            <p:nvPr/>
          </p:nvSpPr>
          <p:spPr>
            <a:xfrm rot="-5400000">
              <a:off x="4210669"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183;p36"/>
            <p:cNvSpPr/>
            <p:nvPr/>
          </p:nvSpPr>
          <p:spPr>
            <a:xfrm rot="-5400000">
              <a:off x="4371364"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184;p36"/>
            <p:cNvSpPr/>
            <p:nvPr/>
          </p:nvSpPr>
          <p:spPr>
            <a:xfrm rot="-5400000">
              <a:off x="4531242"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185;p36"/>
            <p:cNvSpPr/>
            <p:nvPr/>
          </p:nvSpPr>
          <p:spPr>
            <a:xfrm rot="-5400000">
              <a:off x="4691938"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86;p36"/>
            <p:cNvSpPr/>
            <p:nvPr/>
          </p:nvSpPr>
          <p:spPr>
            <a:xfrm rot="-5400000">
              <a:off x="4852634"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187;p36"/>
            <p:cNvSpPr/>
            <p:nvPr/>
          </p:nvSpPr>
          <p:spPr>
            <a:xfrm rot="-5400000">
              <a:off x="5013330"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180;p36"/>
          <p:cNvGrpSpPr/>
          <p:nvPr/>
        </p:nvGrpSpPr>
        <p:grpSpPr>
          <a:xfrm>
            <a:off x="1676653" y="5479975"/>
            <a:ext cx="1044057" cy="80700"/>
            <a:chOff x="4049973" y="1158757"/>
            <a:chExt cx="1044057" cy="80700"/>
          </a:xfrm>
          <a:solidFill>
            <a:schemeClr val="accent2"/>
          </a:solidFill>
        </p:grpSpPr>
        <p:sp>
          <p:nvSpPr>
            <p:cNvPr id="44" name="Google Shape;4181;p36"/>
            <p:cNvSpPr/>
            <p:nvPr/>
          </p:nvSpPr>
          <p:spPr>
            <a:xfrm rot="-5400000">
              <a:off x="4049973"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182;p36"/>
            <p:cNvSpPr/>
            <p:nvPr/>
          </p:nvSpPr>
          <p:spPr>
            <a:xfrm rot="-5400000">
              <a:off x="4210669"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183;p36"/>
            <p:cNvSpPr/>
            <p:nvPr/>
          </p:nvSpPr>
          <p:spPr>
            <a:xfrm rot="-5400000">
              <a:off x="4371364"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184;p36"/>
            <p:cNvSpPr/>
            <p:nvPr/>
          </p:nvSpPr>
          <p:spPr>
            <a:xfrm rot="-5400000">
              <a:off x="4531242"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185;p36"/>
            <p:cNvSpPr/>
            <p:nvPr/>
          </p:nvSpPr>
          <p:spPr>
            <a:xfrm rot="-5400000">
              <a:off x="4691938"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186;p36"/>
            <p:cNvSpPr/>
            <p:nvPr/>
          </p:nvSpPr>
          <p:spPr>
            <a:xfrm rot="-5400000">
              <a:off x="4852634"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187;p36"/>
            <p:cNvSpPr/>
            <p:nvPr/>
          </p:nvSpPr>
          <p:spPr>
            <a:xfrm rot="-5400000">
              <a:off x="5013330"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1" name="Google Shape;3896;p32">
            <a:extLst>
              <a:ext uri="{FF2B5EF4-FFF2-40B4-BE49-F238E27FC236}">
                <a16:creationId xmlns:a16="http://schemas.microsoft.com/office/drawing/2014/main" id="{2E50D3E4-21A8-4083-87F5-3C402C30D535}"/>
              </a:ext>
            </a:extLst>
          </p:cNvPr>
          <p:cNvCxnSpPr>
            <a:cxnSpLocks/>
            <a:endCxn id="800" idx="0"/>
          </p:cNvCxnSpPr>
          <p:nvPr/>
        </p:nvCxnSpPr>
        <p:spPr>
          <a:xfrm flipV="1">
            <a:off x="2820760" y="3362400"/>
            <a:ext cx="2453913" cy="1528474"/>
          </a:xfrm>
          <a:prstGeom prst="bentConnector3">
            <a:avLst>
              <a:gd name="adj1" fmla="val 82295"/>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52" name="Google Shape;3412;p29">
            <a:extLst>
              <a:ext uri="{FF2B5EF4-FFF2-40B4-BE49-F238E27FC236}">
                <a16:creationId xmlns:a16="http://schemas.microsoft.com/office/drawing/2014/main" id="{37451814-90AF-4582-BD7A-4FE5ECEA0683}"/>
              </a:ext>
            </a:extLst>
          </p:cNvPr>
          <p:cNvSpPr txBox="1"/>
          <p:nvPr/>
        </p:nvSpPr>
        <p:spPr>
          <a:xfrm>
            <a:off x="7070014" y="5010983"/>
            <a:ext cx="1689091" cy="328800"/>
          </a:xfrm>
          <a:prstGeom prst="rect">
            <a:avLst/>
          </a:prstGeom>
          <a:noFill/>
          <a:ln>
            <a:noFill/>
          </a:ln>
        </p:spPr>
        <p:txBody>
          <a:bodyPr spcFirstLastPara="1" wrap="square" lIns="91425" tIns="91425" rIns="91425" bIns="91425" anchor="ctr" anchorCtr="0">
            <a:noAutofit/>
          </a:bodyPr>
          <a:lstStyle/>
          <a:p>
            <a:pPr marL="12700" algn="ctr">
              <a:spcBef>
                <a:spcPts val="0"/>
              </a:spcBef>
              <a:spcAft>
                <a:spcPts val="0"/>
              </a:spcAft>
            </a:pPr>
            <a:r>
              <a:rPr lang="es-419" sz="1400" b="1" dirty="0">
                <a:solidFill>
                  <a:schemeClr val="tx2"/>
                </a:solidFill>
                <a:latin typeface="+mj-lt"/>
                <a:ea typeface="Fira Sans Extra Condensed"/>
                <a:cs typeface="Fira Sans Extra Condensed"/>
                <a:sym typeface="Fira Sans Extra Condensed"/>
              </a:rPr>
              <a:t>Cimentaciones</a:t>
            </a:r>
          </a:p>
        </p:txBody>
      </p:sp>
      <p:sp>
        <p:nvSpPr>
          <p:cNvPr id="53" name="Google Shape;3904;p32">
            <a:extLst>
              <a:ext uri="{FF2B5EF4-FFF2-40B4-BE49-F238E27FC236}">
                <a16:creationId xmlns:a16="http://schemas.microsoft.com/office/drawing/2014/main" id="{AAC79F5B-3705-43E2-B52E-2E1A7880749C}"/>
              </a:ext>
            </a:extLst>
          </p:cNvPr>
          <p:cNvSpPr/>
          <p:nvPr/>
        </p:nvSpPr>
        <p:spPr>
          <a:xfrm rot="-5400000">
            <a:off x="5616952" y="3742548"/>
            <a:ext cx="133200" cy="1332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4180;p36">
            <a:extLst>
              <a:ext uri="{FF2B5EF4-FFF2-40B4-BE49-F238E27FC236}">
                <a16:creationId xmlns:a16="http://schemas.microsoft.com/office/drawing/2014/main" id="{6E496FF8-4397-4CD5-9967-9226BE3F8EB4}"/>
              </a:ext>
            </a:extLst>
          </p:cNvPr>
          <p:cNvGrpSpPr/>
          <p:nvPr/>
        </p:nvGrpSpPr>
        <p:grpSpPr>
          <a:xfrm>
            <a:off x="7433291" y="5385837"/>
            <a:ext cx="1044057" cy="80700"/>
            <a:chOff x="4049973" y="1158757"/>
            <a:chExt cx="1044057" cy="80700"/>
          </a:xfrm>
          <a:solidFill>
            <a:schemeClr val="accent2"/>
          </a:solidFill>
        </p:grpSpPr>
        <p:sp>
          <p:nvSpPr>
            <p:cNvPr id="55" name="Google Shape;4181;p36">
              <a:extLst>
                <a:ext uri="{FF2B5EF4-FFF2-40B4-BE49-F238E27FC236}">
                  <a16:creationId xmlns:a16="http://schemas.microsoft.com/office/drawing/2014/main" id="{FE1A936A-7550-4B56-B75E-7B58DEB874E4}"/>
                </a:ext>
              </a:extLst>
            </p:cNvPr>
            <p:cNvSpPr/>
            <p:nvPr/>
          </p:nvSpPr>
          <p:spPr>
            <a:xfrm rot="-5400000">
              <a:off x="4049973"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182;p36">
              <a:extLst>
                <a:ext uri="{FF2B5EF4-FFF2-40B4-BE49-F238E27FC236}">
                  <a16:creationId xmlns:a16="http://schemas.microsoft.com/office/drawing/2014/main" id="{D83843AC-2231-4320-8AD8-7E932614E1D4}"/>
                </a:ext>
              </a:extLst>
            </p:cNvPr>
            <p:cNvSpPr/>
            <p:nvPr/>
          </p:nvSpPr>
          <p:spPr>
            <a:xfrm rot="-5400000">
              <a:off x="4210669"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183;p36">
              <a:extLst>
                <a:ext uri="{FF2B5EF4-FFF2-40B4-BE49-F238E27FC236}">
                  <a16:creationId xmlns:a16="http://schemas.microsoft.com/office/drawing/2014/main" id="{4A6D0F54-3737-4759-B2FB-DFF5CBE3A953}"/>
                </a:ext>
              </a:extLst>
            </p:cNvPr>
            <p:cNvSpPr/>
            <p:nvPr/>
          </p:nvSpPr>
          <p:spPr>
            <a:xfrm rot="-5400000">
              <a:off x="4371364"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184;p36">
              <a:extLst>
                <a:ext uri="{FF2B5EF4-FFF2-40B4-BE49-F238E27FC236}">
                  <a16:creationId xmlns:a16="http://schemas.microsoft.com/office/drawing/2014/main" id="{73BEB5C5-B0C6-4136-8043-ED7E769B4216}"/>
                </a:ext>
              </a:extLst>
            </p:cNvPr>
            <p:cNvSpPr/>
            <p:nvPr/>
          </p:nvSpPr>
          <p:spPr>
            <a:xfrm rot="-5400000">
              <a:off x="4531242"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185;p36">
              <a:extLst>
                <a:ext uri="{FF2B5EF4-FFF2-40B4-BE49-F238E27FC236}">
                  <a16:creationId xmlns:a16="http://schemas.microsoft.com/office/drawing/2014/main" id="{824AE348-3521-453B-8226-5B604508FBAC}"/>
                </a:ext>
              </a:extLst>
            </p:cNvPr>
            <p:cNvSpPr/>
            <p:nvPr/>
          </p:nvSpPr>
          <p:spPr>
            <a:xfrm rot="-5400000">
              <a:off x="4691938"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186;p36">
              <a:extLst>
                <a:ext uri="{FF2B5EF4-FFF2-40B4-BE49-F238E27FC236}">
                  <a16:creationId xmlns:a16="http://schemas.microsoft.com/office/drawing/2014/main" id="{5DEAB2D0-E2CD-4237-AEE8-9EBCEB7BB05A}"/>
                </a:ext>
              </a:extLst>
            </p:cNvPr>
            <p:cNvSpPr/>
            <p:nvPr/>
          </p:nvSpPr>
          <p:spPr>
            <a:xfrm rot="-5400000">
              <a:off x="4852634"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187;p36">
              <a:extLst>
                <a:ext uri="{FF2B5EF4-FFF2-40B4-BE49-F238E27FC236}">
                  <a16:creationId xmlns:a16="http://schemas.microsoft.com/office/drawing/2014/main" id="{492CD9F6-2BEA-4400-8102-656687EAE600}"/>
                </a:ext>
              </a:extLst>
            </p:cNvPr>
            <p:cNvSpPr/>
            <p:nvPr/>
          </p:nvSpPr>
          <p:spPr>
            <a:xfrm rot="-5400000">
              <a:off x="5013330" y="1158757"/>
              <a:ext cx="80700" cy="807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3" name="Picture 2" descr="building icon">
            <a:extLst>
              <a:ext uri="{FF2B5EF4-FFF2-40B4-BE49-F238E27FC236}">
                <a16:creationId xmlns:a16="http://schemas.microsoft.com/office/drawing/2014/main" id="{AFF3A27D-D203-47D6-B323-F9D0311120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84" t="23317" r="20882" b="20462"/>
          <a:stretch/>
        </p:blipFill>
        <p:spPr bwMode="auto">
          <a:xfrm>
            <a:off x="4154127" y="546863"/>
            <a:ext cx="765534" cy="769464"/>
          </a:xfrm>
          <a:prstGeom prst="rect">
            <a:avLst/>
          </a:prstGeom>
          <a:noFill/>
          <a:extLst>
            <a:ext uri="{909E8E84-426E-40DD-AFC4-6F175D3DCCD1}">
              <a14:hiddenFill xmlns:a14="http://schemas.microsoft.com/office/drawing/2010/main">
                <a:solidFill>
                  <a:srgbClr val="FFFFFF"/>
                </a:solidFill>
              </a14:hiddenFill>
            </a:ext>
          </a:extLst>
        </p:spPr>
      </p:pic>
      <p:sp>
        <p:nvSpPr>
          <p:cNvPr id="786" name="Google Shape;3410;p29"/>
          <p:cNvSpPr txBox="1"/>
          <p:nvPr/>
        </p:nvSpPr>
        <p:spPr>
          <a:xfrm>
            <a:off x="4281426" y="703395"/>
            <a:ext cx="4138788" cy="456400"/>
          </a:xfrm>
          <a:prstGeom prst="rect">
            <a:avLst/>
          </a:prstGeom>
          <a:noFill/>
          <a:ln>
            <a:noFill/>
          </a:ln>
        </p:spPr>
        <p:txBody>
          <a:bodyPr spcFirstLastPara="1" wrap="square" lIns="91425" tIns="91425" rIns="91425" bIns="91425" anchor="ctr" anchorCtr="0">
            <a:noAutofit/>
          </a:bodyPr>
          <a:lstStyle/>
          <a:p>
            <a:pPr marL="12700" marR="0" lvl="0" indent="0" algn="ctr" rtl="0">
              <a:lnSpc>
                <a:spcPct val="100000"/>
              </a:lnSpc>
              <a:spcBef>
                <a:spcPts val="0"/>
              </a:spcBef>
              <a:spcAft>
                <a:spcPts val="0"/>
              </a:spcAft>
              <a:buNone/>
            </a:pPr>
            <a:r>
              <a:rPr lang="en" sz="1400" b="1" dirty="0">
                <a:solidFill>
                  <a:schemeClr val="accent6"/>
                </a:solidFill>
                <a:latin typeface="+mj-lt"/>
                <a:ea typeface="Fira Sans Extra Condensed"/>
                <a:cs typeface="Fira Sans Extra Condensed"/>
                <a:sym typeface="Fira Sans Extra Condensed"/>
              </a:rPr>
              <a:t>SISTEMA MUROS PORTANTES DE HORMIGÓN ARMADO</a:t>
            </a:r>
            <a:endParaRPr sz="1400" b="1" dirty="0">
              <a:solidFill>
                <a:schemeClr val="accent6"/>
              </a:solidFill>
              <a:latin typeface="+mj-lt"/>
              <a:ea typeface="Fira Sans Extra Condensed"/>
              <a:cs typeface="Fira Sans Extra Condensed"/>
              <a:sym typeface="Fira Sans Extra Condensed"/>
            </a:endParaRPr>
          </a:p>
        </p:txBody>
      </p:sp>
      <p:pic>
        <p:nvPicPr>
          <p:cNvPr id="64" name="Picture 8" descr="Black line icon for definition ">
            <a:extLst>
              <a:ext uri="{FF2B5EF4-FFF2-40B4-BE49-F238E27FC236}">
                <a16:creationId xmlns:a16="http://schemas.microsoft.com/office/drawing/2014/main" id="{63111F65-B232-451F-B66F-54884593671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971" t="22763" r="15136" b="21597"/>
          <a:stretch/>
        </p:blipFill>
        <p:spPr bwMode="auto">
          <a:xfrm>
            <a:off x="721458" y="1041977"/>
            <a:ext cx="598436" cy="448732"/>
          </a:xfrm>
          <a:prstGeom prst="rect">
            <a:avLst/>
          </a:prstGeom>
          <a:noFill/>
          <a:extLst>
            <a:ext uri="{909E8E84-426E-40DD-AFC4-6F175D3DCCD1}">
              <a14:hiddenFill xmlns:a14="http://schemas.microsoft.com/office/drawing/2010/main">
                <a:solidFill>
                  <a:srgbClr val="FFFFFF"/>
                </a:solidFill>
              </a14:hiddenFill>
            </a:ext>
          </a:extLst>
        </p:spPr>
      </p:pic>
      <p:pic>
        <p:nvPicPr>
          <p:cNvPr id="65" name="Imagen 64">
            <a:extLst>
              <a:ext uri="{FF2B5EF4-FFF2-40B4-BE49-F238E27FC236}">
                <a16:creationId xmlns:a16="http://schemas.microsoft.com/office/drawing/2014/main" id="{51C6AE1A-367E-4119-B6C0-2FB834BC219C}"/>
              </a:ext>
            </a:extLst>
          </p:cNvPr>
          <p:cNvPicPr>
            <a:picLocks noChangeAspect="1"/>
          </p:cNvPicPr>
          <p:nvPr/>
        </p:nvPicPr>
        <p:blipFill>
          <a:blip r:embed="rId5"/>
          <a:stretch>
            <a:fillRect/>
          </a:stretch>
        </p:blipFill>
        <p:spPr>
          <a:xfrm>
            <a:off x="3031400" y="2361716"/>
            <a:ext cx="554094" cy="630998"/>
          </a:xfrm>
          <a:prstGeom prst="rect">
            <a:avLst/>
          </a:prstGeom>
        </p:spPr>
      </p:pic>
      <p:pic>
        <p:nvPicPr>
          <p:cNvPr id="62" name="Imagen 61">
            <a:extLst>
              <a:ext uri="{FF2B5EF4-FFF2-40B4-BE49-F238E27FC236}">
                <a16:creationId xmlns:a16="http://schemas.microsoft.com/office/drawing/2014/main" id="{4F3ACBF8-9E64-4ED7-B769-93F82379406C}"/>
              </a:ext>
            </a:extLst>
          </p:cNvPr>
          <p:cNvPicPr>
            <a:picLocks noChangeAspect="1"/>
          </p:cNvPicPr>
          <p:nvPr/>
        </p:nvPicPr>
        <p:blipFill>
          <a:blip r:embed="rId6"/>
          <a:stretch>
            <a:fillRect/>
          </a:stretch>
        </p:blipFill>
        <p:spPr>
          <a:xfrm>
            <a:off x="6716889" y="6016363"/>
            <a:ext cx="2345922" cy="656360"/>
          </a:xfrm>
          <a:prstGeom prst="rect">
            <a:avLst/>
          </a:prstGeom>
        </p:spPr>
      </p:pic>
      <p:sp>
        <p:nvSpPr>
          <p:cNvPr id="66" name="Rectángulo 65">
            <a:extLst>
              <a:ext uri="{FF2B5EF4-FFF2-40B4-BE49-F238E27FC236}">
                <a16:creationId xmlns:a16="http://schemas.microsoft.com/office/drawing/2014/main" id="{23E31090-0587-40B9-AD93-6D6182171243}"/>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31</a:t>
            </a:r>
            <a:endParaRPr lang="en-US" b="1" u="sng" dirty="0"/>
          </a:p>
        </p:txBody>
      </p:sp>
      <p:sp>
        <p:nvSpPr>
          <p:cNvPr id="67" name="CuadroTexto 66">
            <a:extLst>
              <a:ext uri="{FF2B5EF4-FFF2-40B4-BE49-F238E27FC236}">
                <a16:creationId xmlns:a16="http://schemas.microsoft.com/office/drawing/2014/main" id="{15AAA714-8029-42BD-A3FC-7C7F6C86C2F0}"/>
              </a:ext>
            </a:extLst>
          </p:cNvPr>
          <p:cNvSpPr txBox="1"/>
          <p:nvPr/>
        </p:nvSpPr>
        <p:spPr>
          <a:xfrm>
            <a:off x="25152" y="1455438"/>
            <a:ext cx="4325076" cy="830997"/>
          </a:xfrm>
          <a:prstGeom prst="rect">
            <a:avLst/>
          </a:prstGeom>
          <a:noFill/>
        </p:spPr>
        <p:txBody>
          <a:bodyPr wrap="square">
            <a:spAutoFit/>
          </a:bodyPr>
          <a:lstStyle/>
          <a:p>
            <a:r>
              <a:rPr lang="es-ES" sz="1600" dirty="0">
                <a:effectLst/>
                <a:latin typeface="Calibri" panose="020F0502020204030204" pitchFamily="34" charset="0"/>
                <a:ea typeface="Calibri" panose="020F0502020204030204" pitchFamily="34" charset="0"/>
                <a:cs typeface="Times New Roman" panose="02020603050405020304" pitchFamily="18" charset="0"/>
              </a:rPr>
              <a:t>Es un sistema constructivo que está compuesto por muros portantes de hormigón armado que soportan el peso de las cargas de </a:t>
            </a:r>
            <a:r>
              <a:rPr lang="es-ES" sz="1600">
                <a:effectLst/>
                <a:latin typeface="Calibri" panose="020F0502020204030204" pitchFamily="34" charset="0"/>
                <a:ea typeface="Calibri" panose="020F0502020204030204" pitchFamily="34" charset="0"/>
                <a:cs typeface="Times New Roman" panose="02020603050405020304" pitchFamily="18" charset="0"/>
              </a:rPr>
              <a:t>la estructura.</a:t>
            </a:r>
            <a:endParaRPr lang="es-EC" sz="1600" dirty="0"/>
          </a:p>
        </p:txBody>
      </p:sp>
    </p:spTree>
    <p:extLst>
      <p:ext uri="{BB962C8B-B14F-4D97-AF65-F5344CB8AC3E}">
        <p14:creationId xmlns:p14="http://schemas.microsoft.com/office/powerpoint/2010/main" val="1476143379"/>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1" y="72033"/>
            <a:ext cx="3936241"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 MODELAMIENTO </a:t>
            </a:r>
            <a:endParaRPr lang="en-US" b="1" u="sng" dirty="0"/>
          </a:p>
        </p:txBody>
      </p:sp>
      <p:sp>
        <p:nvSpPr>
          <p:cNvPr id="10" name="Rectángulo 9">
            <a:extLst>
              <a:ext uri="{FF2B5EF4-FFF2-40B4-BE49-F238E27FC236}">
                <a16:creationId xmlns:a16="http://schemas.microsoft.com/office/drawing/2014/main" id="{03C2852D-BF36-470B-BAAC-B566A9468088}"/>
              </a:ext>
            </a:extLst>
          </p:cNvPr>
          <p:cNvSpPr/>
          <p:nvPr/>
        </p:nvSpPr>
        <p:spPr>
          <a:xfrm>
            <a:off x="691171" y="2202380"/>
            <a:ext cx="8116222" cy="161348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sz="6600" b="1" u="sng" dirty="0"/>
              <a:t>MODELAMIENTO</a:t>
            </a:r>
            <a:endParaRPr lang="en-US" sz="6600" b="1" dirty="0"/>
          </a:p>
        </p:txBody>
      </p:sp>
      <p:sp>
        <p:nvSpPr>
          <p:cNvPr id="5" name="Rectángulo 4">
            <a:extLst>
              <a:ext uri="{FF2B5EF4-FFF2-40B4-BE49-F238E27FC236}">
                <a16:creationId xmlns:a16="http://schemas.microsoft.com/office/drawing/2014/main" id="{E8AF3B55-A42A-49CE-8E50-A9081BD017EB}"/>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7" name="Imagen 6">
            <a:extLst>
              <a:ext uri="{FF2B5EF4-FFF2-40B4-BE49-F238E27FC236}">
                <a16:creationId xmlns:a16="http://schemas.microsoft.com/office/drawing/2014/main" id="{DFCA71E4-C6E3-4921-A8E5-B7B9A1980623}"/>
              </a:ext>
            </a:extLst>
          </p:cNvPr>
          <p:cNvPicPr>
            <a:picLocks noChangeAspect="1"/>
          </p:cNvPicPr>
          <p:nvPr/>
        </p:nvPicPr>
        <p:blipFill>
          <a:blip r:embed="rId3"/>
          <a:stretch>
            <a:fillRect/>
          </a:stretch>
        </p:blipFill>
        <p:spPr>
          <a:xfrm>
            <a:off x="6716889" y="6016363"/>
            <a:ext cx="2345922" cy="656360"/>
          </a:xfrm>
          <a:prstGeom prst="rect">
            <a:avLst/>
          </a:prstGeom>
        </p:spPr>
      </p:pic>
      <p:sp>
        <p:nvSpPr>
          <p:cNvPr id="8" name="Rectángulo 7">
            <a:extLst>
              <a:ext uri="{FF2B5EF4-FFF2-40B4-BE49-F238E27FC236}">
                <a16:creationId xmlns:a16="http://schemas.microsoft.com/office/drawing/2014/main" id="{9527320E-45C1-449C-BC1F-97D4255AF937}"/>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32</a:t>
            </a:r>
            <a:endParaRPr lang="en-US" b="1" u="sng" dirty="0"/>
          </a:p>
        </p:txBody>
      </p:sp>
    </p:spTree>
    <p:extLst>
      <p:ext uri="{BB962C8B-B14F-4D97-AF65-F5344CB8AC3E}">
        <p14:creationId xmlns:p14="http://schemas.microsoft.com/office/powerpoint/2010/main" val="1680622832"/>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 MODELAMIENTO </a:t>
            </a:r>
            <a:endParaRPr lang="en-US" b="1" u="sng" dirty="0"/>
          </a:p>
        </p:txBody>
      </p:sp>
      <p:sp>
        <p:nvSpPr>
          <p:cNvPr id="7" name="CuadroTexto 6">
            <a:extLst>
              <a:ext uri="{FF2B5EF4-FFF2-40B4-BE49-F238E27FC236}">
                <a16:creationId xmlns:a16="http://schemas.microsoft.com/office/drawing/2014/main" id="{77D5221B-19EE-42EE-B53C-FAA0C35FBF65}"/>
              </a:ext>
            </a:extLst>
          </p:cNvPr>
          <p:cNvSpPr txBox="1"/>
          <p:nvPr/>
        </p:nvSpPr>
        <p:spPr>
          <a:xfrm>
            <a:off x="4926261" y="660096"/>
            <a:ext cx="4176464" cy="369332"/>
          </a:xfrm>
          <a:prstGeom prst="rect">
            <a:avLst/>
          </a:prstGeom>
          <a:noFill/>
        </p:spPr>
        <p:txBody>
          <a:bodyPr wrap="square" rtlCol="0">
            <a:spAutoFit/>
          </a:bodyPr>
          <a:lstStyle/>
          <a:p>
            <a:pPr algn="ctr"/>
            <a:r>
              <a:rPr lang="en-001" b="1" dirty="0"/>
              <a:t>Propiedades de los Materiales</a:t>
            </a:r>
            <a:endParaRPr lang="en-US" b="1" dirty="0"/>
          </a:p>
        </p:txBody>
      </p:sp>
      <p:pic>
        <p:nvPicPr>
          <p:cNvPr id="9" name="Imagen 8">
            <a:extLst>
              <a:ext uri="{FF2B5EF4-FFF2-40B4-BE49-F238E27FC236}">
                <a16:creationId xmlns:a16="http://schemas.microsoft.com/office/drawing/2014/main" id="{2D910EA4-442F-4A4B-91AB-023997B7B8C7}"/>
              </a:ext>
            </a:extLst>
          </p:cNvPr>
          <p:cNvPicPr>
            <a:picLocks noChangeAspect="1"/>
          </p:cNvPicPr>
          <p:nvPr/>
        </p:nvPicPr>
        <p:blipFill rotWithShape="1">
          <a:blip r:embed="rId3"/>
          <a:srcRect t="-1" r="46324" b="2022"/>
          <a:stretch/>
        </p:blipFill>
        <p:spPr>
          <a:xfrm>
            <a:off x="6208592" y="1989000"/>
            <a:ext cx="2538533" cy="2880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11" name="Imagen 10" descr="Una captura de pantalla de una computadora&#10;&#10;Descripción generada automáticamente">
            <a:extLst>
              <a:ext uri="{FF2B5EF4-FFF2-40B4-BE49-F238E27FC236}">
                <a16:creationId xmlns:a16="http://schemas.microsoft.com/office/drawing/2014/main" id="{D1E4DB9E-C859-4A30-B5DC-2DB721EA8DDF}"/>
              </a:ext>
            </a:extLst>
          </p:cNvPr>
          <p:cNvPicPr>
            <a:picLocks noChangeAspect="1"/>
          </p:cNvPicPr>
          <p:nvPr/>
        </p:nvPicPr>
        <p:blipFill rotWithShape="1">
          <a:blip r:embed="rId4"/>
          <a:srcRect r="37650"/>
          <a:stretch/>
        </p:blipFill>
        <p:spPr>
          <a:xfrm>
            <a:off x="3411474" y="1989000"/>
            <a:ext cx="2538533" cy="2880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descr="Una captura de pantalla de una computadora&#10;&#10;Descripción generada automáticamente">
            <a:extLst>
              <a:ext uri="{FF2B5EF4-FFF2-40B4-BE49-F238E27FC236}">
                <a16:creationId xmlns:a16="http://schemas.microsoft.com/office/drawing/2014/main" id="{8FE23DE2-2B5A-4A50-B42E-DF07EB10A837}"/>
              </a:ext>
            </a:extLst>
          </p:cNvPr>
          <p:cNvPicPr>
            <a:picLocks noChangeAspect="1"/>
          </p:cNvPicPr>
          <p:nvPr/>
        </p:nvPicPr>
        <p:blipFill rotWithShape="1">
          <a:blip r:embed="rId5"/>
          <a:srcRect r="46049"/>
          <a:stretch/>
        </p:blipFill>
        <p:spPr>
          <a:xfrm>
            <a:off x="592122" y="1989000"/>
            <a:ext cx="2467710" cy="2880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8D6EFFBA-10FF-48F2-BC9E-ACC927310F5F}"/>
              </a:ext>
            </a:extLst>
          </p:cNvPr>
          <p:cNvSpPr txBox="1"/>
          <p:nvPr/>
        </p:nvSpPr>
        <p:spPr>
          <a:xfrm>
            <a:off x="795598" y="1390650"/>
            <a:ext cx="2060757" cy="323165"/>
          </a:xfrm>
          <a:prstGeom prst="rect">
            <a:avLst/>
          </a:prstGeom>
          <a:noFill/>
        </p:spPr>
        <p:txBody>
          <a:bodyPr wrap="none" rtlCol="0">
            <a:spAutoFit/>
          </a:bodyPr>
          <a:lstStyle/>
          <a:p>
            <a:r>
              <a:rPr lang="es-EC" sz="1500" dirty="0"/>
              <a:t>Losa Alivianada 20cm</a:t>
            </a:r>
          </a:p>
        </p:txBody>
      </p:sp>
      <p:sp>
        <p:nvSpPr>
          <p:cNvPr id="13" name="CuadroTexto 12">
            <a:extLst>
              <a:ext uri="{FF2B5EF4-FFF2-40B4-BE49-F238E27FC236}">
                <a16:creationId xmlns:a16="http://schemas.microsoft.com/office/drawing/2014/main" id="{9D4B1FC2-DD22-490F-9AF4-BCFAB7A0BB68}"/>
              </a:ext>
            </a:extLst>
          </p:cNvPr>
          <p:cNvSpPr txBox="1"/>
          <p:nvPr/>
        </p:nvSpPr>
        <p:spPr>
          <a:xfrm>
            <a:off x="3923962" y="1390649"/>
            <a:ext cx="1513556" cy="323165"/>
          </a:xfrm>
          <a:prstGeom prst="rect">
            <a:avLst/>
          </a:prstGeom>
          <a:noFill/>
        </p:spPr>
        <p:txBody>
          <a:bodyPr wrap="none" rtlCol="0">
            <a:spAutoFit/>
          </a:bodyPr>
          <a:lstStyle/>
          <a:p>
            <a:r>
              <a:rPr lang="es-EC" sz="1500" dirty="0"/>
              <a:t>Dalas 15x20cm</a:t>
            </a:r>
          </a:p>
        </p:txBody>
      </p:sp>
      <p:sp>
        <p:nvSpPr>
          <p:cNvPr id="14" name="CuadroTexto 13">
            <a:extLst>
              <a:ext uri="{FF2B5EF4-FFF2-40B4-BE49-F238E27FC236}">
                <a16:creationId xmlns:a16="http://schemas.microsoft.com/office/drawing/2014/main" id="{3E194806-BDFB-496A-91AE-04B6BA75D982}"/>
              </a:ext>
            </a:extLst>
          </p:cNvPr>
          <p:cNvSpPr txBox="1"/>
          <p:nvPr/>
        </p:nvSpPr>
        <p:spPr>
          <a:xfrm>
            <a:off x="6674304" y="1390648"/>
            <a:ext cx="1607107" cy="323165"/>
          </a:xfrm>
          <a:prstGeom prst="rect">
            <a:avLst/>
          </a:prstGeom>
          <a:noFill/>
        </p:spPr>
        <p:txBody>
          <a:bodyPr wrap="none" rtlCol="0">
            <a:spAutoFit/>
          </a:bodyPr>
          <a:lstStyle/>
          <a:p>
            <a:r>
              <a:rPr lang="es-EC" sz="1500" dirty="0"/>
              <a:t>Muros H.A 15cm</a:t>
            </a:r>
          </a:p>
        </p:txBody>
      </p:sp>
      <p:graphicFrame>
        <p:nvGraphicFramePr>
          <p:cNvPr id="3" name="Tabla 2">
            <a:extLst>
              <a:ext uri="{FF2B5EF4-FFF2-40B4-BE49-F238E27FC236}">
                <a16:creationId xmlns:a16="http://schemas.microsoft.com/office/drawing/2014/main" id="{7A432B93-BE95-4B4A-9DCA-CF523D0AF379}"/>
              </a:ext>
            </a:extLst>
          </p:cNvPr>
          <p:cNvGraphicFramePr>
            <a:graphicFrameLocks noGrp="1"/>
          </p:cNvGraphicFramePr>
          <p:nvPr/>
        </p:nvGraphicFramePr>
        <p:xfrm>
          <a:off x="3499640" y="5264692"/>
          <a:ext cx="2362200" cy="563880"/>
        </p:xfrm>
        <a:graphic>
          <a:graphicData uri="http://schemas.openxmlformats.org/drawingml/2006/table">
            <a:tbl>
              <a:tblPr>
                <a:tableStyleId>{9D7B26C5-4107-4FEC-AEDC-1716B250A1EF}</a:tableStyleId>
              </a:tblPr>
              <a:tblGrid>
                <a:gridCol w="787400">
                  <a:extLst>
                    <a:ext uri="{9D8B030D-6E8A-4147-A177-3AD203B41FA5}">
                      <a16:colId xmlns:a16="http://schemas.microsoft.com/office/drawing/2014/main" val="592274893"/>
                    </a:ext>
                  </a:extLst>
                </a:gridCol>
                <a:gridCol w="787400">
                  <a:extLst>
                    <a:ext uri="{9D8B030D-6E8A-4147-A177-3AD203B41FA5}">
                      <a16:colId xmlns:a16="http://schemas.microsoft.com/office/drawing/2014/main" val="2408881117"/>
                    </a:ext>
                  </a:extLst>
                </a:gridCol>
                <a:gridCol w="787400">
                  <a:extLst>
                    <a:ext uri="{9D8B030D-6E8A-4147-A177-3AD203B41FA5}">
                      <a16:colId xmlns:a16="http://schemas.microsoft.com/office/drawing/2014/main" val="3464518067"/>
                    </a:ext>
                  </a:extLst>
                </a:gridCol>
              </a:tblGrid>
              <a:tr h="167640">
                <a:tc gridSpan="3">
                  <a:txBody>
                    <a:bodyPr/>
                    <a:lstStyle/>
                    <a:p>
                      <a:pPr algn="ctr" fontAlgn="ctr"/>
                      <a:r>
                        <a:rPr lang="es-EC" sz="1000" u="none" strike="noStrike" dirty="0">
                          <a:effectLst/>
                        </a:rPr>
                        <a:t>Propiedades de los materiales</a:t>
                      </a:r>
                      <a:endParaRPr lang="es-EC" sz="1000" b="0"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835826708"/>
                  </a:ext>
                </a:extLst>
              </a:tr>
              <a:tr h="198120">
                <a:tc>
                  <a:txBody>
                    <a:bodyPr/>
                    <a:lstStyle/>
                    <a:p>
                      <a:pPr algn="ctr" fontAlgn="ctr"/>
                      <a:r>
                        <a:rPr lang="es-EC" sz="1000" u="none" strike="noStrike">
                          <a:effectLst/>
                        </a:rPr>
                        <a:t>f'c</a:t>
                      </a:r>
                      <a:endParaRPr lang="es-EC" sz="1000" b="0" i="0" u="none" strike="noStrike">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u="none" strike="noStrike">
                          <a:effectLst/>
                        </a:rPr>
                        <a:t>210,00</a:t>
                      </a:r>
                      <a:endParaRPr lang="es-EC" sz="1000" b="0" i="0" u="none" strike="noStrike">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u="none" strike="noStrike">
                          <a:effectLst/>
                        </a:rPr>
                        <a:t>kg/cm</a:t>
                      </a:r>
                      <a:r>
                        <a:rPr lang="es-EC" sz="1000" u="none" strike="noStrike" baseline="30000">
                          <a:effectLst/>
                        </a:rPr>
                        <a:t>2</a:t>
                      </a:r>
                      <a:endParaRPr lang="es-EC" sz="1000" b="0" i="0" u="none" strike="noStrike">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03558412"/>
                  </a:ext>
                </a:extLst>
              </a:tr>
              <a:tr h="198120">
                <a:tc>
                  <a:txBody>
                    <a:bodyPr/>
                    <a:lstStyle/>
                    <a:p>
                      <a:pPr algn="ctr" fontAlgn="ctr"/>
                      <a:r>
                        <a:rPr lang="es-EC" sz="1000" u="none" strike="noStrike">
                          <a:effectLst/>
                        </a:rPr>
                        <a:t>Fy</a:t>
                      </a:r>
                      <a:endParaRPr lang="es-EC" sz="10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a:effectLst/>
                        </a:rPr>
                        <a:t>4200,00</a:t>
                      </a:r>
                      <a:endParaRPr lang="es-EC" sz="10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dirty="0">
                          <a:effectLst/>
                        </a:rPr>
                        <a:t>kg/cm</a:t>
                      </a:r>
                      <a:r>
                        <a:rPr lang="es-EC" sz="1000" u="none" strike="noStrike" baseline="30000" dirty="0">
                          <a:effectLst/>
                        </a:rPr>
                        <a:t>2</a:t>
                      </a:r>
                      <a:endParaRPr lang="es-EC" sz="1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303327737"/>
                  </a:ext>
                </a:extLst>
              </a:tr>
            </a:tbl>
          </a:graphicData>
        </a:graphic>
      </p:graphicFrame>
      <p:sp>
        <p:nvSpPr>
          <p:cNvPr id="16" name="Rectángulo 15">
            <a:extLst>
              <a:ext uri="{FF2B5EF4-FFF2-40B4-BE49-F238E27FC236}">
                <a16:creationId xmlns:a16="http://schemas.microsoft.com/office/drawing/2014/main" id="{90806DFD-5C87-4AE0-BB93-3C4F0D584EE8}"/>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15" name="Imagen 14">
            <a:extLst>
              <a:ext uri="{FF2B5EF4-FFF2-40B4-BE49-F238E27FC236}">
                <a16:creationId xmlns:a16="http://schemas.microsoft.com/office/drawing/2014/main" id="{C862C4E2-7FF0-4A86-A7A1-CBF39A9A89E0}"/>
              </a:ext>
            </a:extLst>
          </p:cNvPr>
          <p:cNvPicPr>
            <a:picLocks noChangeAspect="1"/>
          </p:cNvPicPr>
          <p:nvPr/>
        </p:nvPicPr>
        <p:blipFill>
          <a:blip r:embed="rId6"/>
          <a:stretch>
            <a:fillRect/>
          </a:stretch>
        </p:blipFill>
        <p:spPr>
          <a:xfrm>
            <a:off x="6716889" y="6016363"/>
            <a:ext cx="2345922" cy="656360"/>
          </a:xfrm>
          <a:prstGeom prst="rect">
            <a:avLst/>
          </a:prstGeom>
        </p:spPr>
      </p:pic>
      <p:sp>
        <p:nvSpPr>
          <p:cNvPr id="17" name="Rectángulo 16">
            <a:extLst>
              <a:ext uri="{FF2B5EF4-FFF2-40B4-BE49-F238E27FC236}">
                <a16:creationId xmlns:a16="http://schemas.microsoft.com/office/drawing/2014/main" id="{FD81A8FD-0F20-40DB-8F5A-958461148DBF}"/>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33</a:t>
            </a:r>
            <a:endParaRPr lang="en-US" b="1" u="sng" dirty="0"/>
          </a:p>
        </p:txBody>
      </p:sp>
    </p:spTree>
    <p:extLst>
      <p:ext uri="{BB962C8B-B14F-4D97-AF65-F5344CB8AC3E}">
        <p14:creationId xmlns:p14="http://schemas.microsoft.com/office/powerpoint/2010/main" val="1942935643"/>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3174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 MODELAMIENTO </a:t>
            </a:r>
            <a:endParaRPr lang="en-US" b="1" u="sng" dirty="0"/>
          </a:p>
        </p:txBody>
      </p:sp>
      <p:sp>
        <p:nvSpPr>
          <p:cNvPr id="7" name="CuadroTexto 6">
            <a:extLst>
              <a:ext uri="{FF2B5EF4-FFF2-40B4-BE49-F238E27FC236}">
                <a16:creationId xmlns:a16="http://schemas.microsoft.com/office/drawing/2014/main" id="{77D5221B-19EE-42EE-B53C-FAA0C35FBF65}"/>
              </a:ext>
            </a:extLst>
          </p:cNvPr>
          <p:cNvSpPr txBox="1"/>
          <p:nvPr/>
        </p:nvSpPr>
        <p:spPr>
          <a:xfrm>
            <a:off x="4926261" y="660096"/>
            <a:ext cx="4176464" cy="369332"/>
          </a:xfrm>
          <a:prstGeom prst="rect">
            <a:avLst/>
          </a:prstGeom>
          <a:noFill/>
        </p:spPr>
        <p:txBody>
          <a:bodyPr wrap="square" rtlCol="0">
            <a:spAutoFit/>
          </a:bodyPr>
          <a:lstStyle/>
          <a:p>
            <a:pPr algn="ctr"/>
            <a:r>
              <a:rPr lang="en-001" b="1" dirty="0"/>
              <a:t>Propiedades de los Materiales</a:t>
            </a:r>
            <a:endParaRPr lang="en-US" b="1" dirty="0"/>
          </a:p>
        </p:txBody>
      </p:sp>
      <p:pic>
        <p:nvPicPr>
          <p:cNvPr id="9" name="Imagen 8">
            <a:extLst>
              <a:ext uri="{FF2B5EF4-FFF2-40B4-BE49-F238E27FC236}">
                <a16:creationId xmlns:a16="http://schemas.microsoft.com/office/drawing/2014/main" id="{2D910EA4-442F-4A4B-91AB-023997B7B8C7}"/>
              </a:ext>
            </a:extLst>
          </p:cNvPr>
          <p:cNvPicPr>
            <a:picLocks noChangeAspect="1"/>
          </p:cNvPicPr>
          <p:nvPr/>
        </p:nvPicPr>
        <p:blipFill rotWithShape="1">
          <a:blip r:embed="rId3"/>
          <a:srcRect l="54972" t="2668" r="1333" b="6402"/>
          <a:stretch/>
        </p:blipFill>
        <p:spPr>
          <a:xfrm>
            <a:off x="6267798" y="1499350"/>
            <a:ext cx="2536685" cy="2880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11" name="Imagen 10" descr="Una captura de pantalla de una computadora&#10;&#10;Descripción generada automáticamente">
            <a:extLst>
              <a:ext uri="{FF2B5EF4-FFF2-40B4-BE49-F238E27FC236}">
                <a16:creationId xmlns:a16="http://schemas.microsoft.com/office/drawing/2014/main" id="{D1E4DB9E-C859-4A30-B5DC-2DB721EA8DDF}"/>
              </a:ext>
            </a:extLst>
          </p:cNvPr>
          <p:cNvPicPr>
            <a:picLocks noChangeAspect="1"/>
          </p:cNvPicPr>
          <p:nvPr/>
        </p:nvPicPr>
        <p:blipFill rotWithShape="1">
          <a:blip r:embed="rId4"/>
          <a:srcRect l="63597" b="34809"/>
          <a:stretch/>
        </p:blipFill>
        <p:spPr>
          <a:xfrm>
            <a:off x="3363841" y="1499350"/>
            <a:ext cx="2536685" cy="2880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descr="Una captura de pantalla de una computadora&#10;&#10;Descripción generada automáticamente">
            <a:extLst>
              <a:ext uri="{FF2B5EF4-FFF2-40B4-BE49-F238E27FC236}">
                <a16:creationId xmlns:a16="http://schemas.microsoft.com/office/drawing/2014/main" id="{8FE23DE2-2B5A-4A50-B42E-DF07EB10A837}"/>
              </a:ext>
            </a:extLst>
          </p:cNvPr>
          <p:cNvPicPr>
            <a:picLocks noChangeAspect="1"/>
          </p:cNvPicPr>
          <p:nvPr/>
        </p:nvPicPr>
        <p:blipFill rotWithShape="1">
          <a:blip r:embed="rId5"/>
          <a:srcRect l="54716" t="1434" b="23229"/>
          <a:stretch/>
        </p:blipFill>
        <p:spPr>
          <a:xfrm>
            <a:off x="459884" y="1499350"/>
            <a:ext cx="2536685" cy="28800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0431F37B-25EB-4FC7-B9D7-438BFD1ADDCF}"/>
              </a:ext>
            </a:extLst>
          </p:cNvPr>
          <p:cNvSpPr txBox="1"/>
          <p:nvPr/>
        </p:nvSpPr>
        <p:spPr>
          <a:xfrm>
            <a:off x="694435" y="1029429"/>
            <a:ext cx="2060757" cy="323165"/>
          </a:xfrm>
          <a:prstGeom prst="rect">
            <a:avLst/>
          </a:prstGeom>
          <a:noFill/>
        </p:spPr>
        <p:txBody>
          <a:bodyPr wrap="none" rtlCol="0">
            <a:spAutoFit/>
          </a:bodyPr>
          <a:lstStyle/>
          <a:p>
            <a:r>
              <a:rPr lang="es-EC" sz="1500" dirty="0"/>
              <a:t>Losa Alivianada 20cm</a:t>
            </a:r>
          </a:p>
        </p:txBody>
      </p:sp>
      <p:sp>
        <p:nvSpPr>
          <p:cNvPr id="13" name="CuadroTexto 12">
            <a:extLst>
              <a:ext uri="{FF2B5EF4-FFF2-40B4-BE49-F238E27FC236}">
                <a16:creationId xmlns:a16="http://schemas.microsoft.com/office/drawing/2014/main" id="{D01A0F3B-285A-4D8A-8356-2855A7B81104}"/>
              </a:ext>
            </a:extLst>
          </p:cNvPr>
          <p:cNvSpPr txBox="1"/>
          <p:nvPr/>
        </p:nvSpPr>
        <p:spPr>
          <a:xfrm>
            <a:off x="3875406" y="1029429"/>
            <a:ext cx="1513556" cy="323165"/>
          </a:xfrm>
          <a:prstGeom prst="rect">
            <a:avLst/>
          </a:prstGeom>
          <a:noFill/>
        </p:spPr>
        <p:txBody>
          <a:bodyPr wrap="none" rtlCol="0">
            <a:spAutoFit/>
          </a:bodyPr>
          <a:lstStyle/>
          <a:p>
            <a:r>
              <a:rPr lang="es-EC" sz="1500" dirty="0"/>
              <a:t>Dalas 15x20cm</a:t>
            </a:r>
          </a:p>
        </p:txBody>
      </p:sp>
      <p:sp>
        <p:nvSpPr>
          <p:cNvPr id="14" name="CuadroTexto 13">
            <a:extLst>
              <a:ext uri="{FF2B5EF4-FFF2-40B4-BE49-F238E27FC236}">
                <a16:creationId xmlns:a16="http://schemas.microsoft.com/office/drawing/2014/main" id="{AE3C8D2B-2716-4B91-AFE5-A8D27221CE53}"/>
              </a:ext>
            </a:extLst>
          </p:cNvPr>
          <p:cNvSpPr txBox="1"/>
          <p:nvPr/>
        </p:nvSpPr>
        <p:spPr>
          <a:xfrm>
            <a:off x="6732588" y="1029428"/>
            <a:ext cx="1607107" cy="323165"/>
          </a:xfrm>
          <a:prstGeom prst="rect">
            <a:avLst/>
          </a:prstGeom>
          <a:noFill/>
        </p:spPr>
        <p:txBody>
          <a:bodyPr wrap="none" rtlCol="0">
            <a:spAutoFit/>
          </a:bodyPr>
          <a:lstStyle/>
          <a:p>
            <a:r>
              <a:rPr lang="es-EC" sz="1500" dirty="0"/>
              <a:t>Muros H.A 15cm</a:t>
            </a:r>
          </a:p>
        </p:txBody>
      </p:sp>
      <p:graphicFrame>
        <p:nvGraphicFramePr>
          <p:cNvPr id="2" name="Tabla 1">
            <a:extLst>
              <a:ext uri="{FF2B5EF4-FFF2-40B4-BE49-F238E27FC236}">
                <a16:creationId xmlns:a16="http://schemas.microsoft.com/office/drawing/2014/main" id="{5EC9DBA7-8965-4816-B520-5BCBD6D547D3}"/>
              </a:ext>
            </a:extLst>
          </p:cNvPr>
          <p:cNvGraphicFramePr>
            <a:graphicFrameLocks noGrp="1"/>
          </p:cNvGraphicFramePr>
          <p:nvPr/>
        </p:nvGraphicFramePr>
        <p:xfrm>
          <a:off x="543713" y="4675214"/>
          <a:ext cx="2362200" cy="1173480"/>
        </p:xfrm>
        <a:graphic>
          <a:graphicData uri="http://schemas.openxmlformats.org/drawingml/2006/table">
            <a:tbl>
              <a:tblPr>
                <a:tableStyleId>{9D7B26C5-4107-4FEC-AEDC-1716B250A1EF}</a:tableStyleId>
              </a:tblPr>
              <a:tblGrid>
                <a:gridCol w="787400">
                  <a:extLst>
                    <a:ext uri="{9D8B030D-6E8A-4147-A177-3AD203B41FA5}">
                      <a16:colId xmlns:a16="http://schemas.microsoft.com/office/drawing/2014/main" val="2124637941"/>
                    </a:ext>
                  </a:extLst>
                </a:gridCol>
                <a:gridCol w="787400">
                  <a:extLst>
                    <a:ext uri="{9D8B030D-6E8A-4147-A177-3AD203B41FA5}">
                      <a16:colId xmlns:a16="http://schemas.microsoft.com/office/drawing/2014/main" val="3927658659"/>
                    </a:ext>
                  </a:extLst>
                </a:gridCol>
                <a:gridCol w="787400">
                  <a:extLst>
                    <a:ext uri="{9D8B030D-6E8A-4147-A177-3AD203B41FA5}">
                      <a16:colId xmlns:a16="http://schemas.microsoft.com/office/drawing/2014/main" val="1592401447"/>
                    </a:ext>
                  </a:extLst>
                </a:gridCol>
              </a:tblGrid>
              <a:tr h="167640">
                <a:tc gridSpan="3">
                  <a:txBody>
                    <a:bodyPr/>
                    <a:lstStyle/>
                    <a:p>
                      <a:pPr algn="ctr" fontAlgn="ctr"/>
                      <a:r>
                        <a:rPr lang="es-EC" sz="1000" b="1" u="none" strike="noStrike" noProof="0">
                          <a:effectLst/>
                        </a:rPr>
                        <a:t>Modificadores Losa</a:t>
                      </a:r>
                      <a:endParaRPr lang="es-EC" sz="1000" b="1" i="0" u="none" strike="noStrike" noProof="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915192330"/>
                  </a:ext>
                </a:extLst>
              </a:tr>
              <a:tr h="167640">
                <a:tc>
                  <a:txBody>
                    <a:bodyPr/>
                    <a:lstStyle/>
                    <a:p>
                      <a:pPr algn="ctr" fontAlgn="ctr"/>
                      <a:r>
                        <a:rPr lang="es-EC" sz="1000" b="1" u="none" strike="noStrike" noProof="0">
                          <a:effectLst/>
                        </a:rPr>
                        <a:t>Membrana</a:t>
                      </a:r>
                      <a:endParaRPr lang="es-EC" sz="1000" b="1" i="0" u="none" strike="noStrike" noProof="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b="1" u="none" strike="noStrike" noProof="0">
                          <a:effectLst/>
                        </a:rPr>
                        <a:t>f11</a:t>
                      </a:r>
                      <a:endParaRPr lang="es-EC" sz="1000" b="1" i="0" u="none" strike="noStrike" noProof="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u="none" strike="noStrike" noProof="0">
                          <a:effectLst/>
                        </a:rPr>
                        <a:t>0,05</a:t>
                      </a:r>
                      <a:endParaRPr lang="es-EC" sz="1000" b="0" i="0" u="none" strike="noStrike" noProof="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49131810"/>
                  </a:ext>
                </a:extLst>
              </a:tr>
              <a:tr h="167640">
                <a:tc>
                  <a:txBody>
                    <a:bodyPr/>
                    <a:lstStyle/>
                    <a:p>
                      <a:pPr algn="ctr" fontAlgn="ctr"/>
                      <a:r>
                        <a:rPr lang="es-EC" sz="1000" b="1" u="none" strike="noStrike" noProof="0">
                          <a:effectLst/>
                        </a:rPr>
                        <a:t>Membrana</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b="1" u="none" strike="noStrike" noProof="0">
                          <a:effectLst/>
                        </a:rPr>
                        <a:t>f22</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noProof="0">
                          <a:effectLst/>
                        </a:rPr>
                        <a:t>0,05</a:t>
                      </a:r>
                      <a:endParaRPr lang="es-EC" sz="1000" b="0" i="0" u="none" strike="noStrike" noProof="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368744463"/>
                  </a:ext>
                </a:extLst>
              </a:tr>
              <a:tr h="167640">
                <a:tc>
                  <a:txBody>
                    <a:bodyPr/>
                    <a:lstStyle/>
                    <a:p>
                      <a:pPr algn="ctr" fontAlgn="ctr"/>
                      <a:r>
                        <a:rPr lang="es-EC" sz="1000" b="1" u="none" strike="noStrike" noProof="0">
                          <a:effectLst/>
                        </a:rPr>
                        <a:t>Membrana</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b="1" u="none" strike="noStrike" noProof="0">
                          <a:effectLst/>
                        </a:rPr>
                        <a:t>f12</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noProof="0">
                          <a:effectLst/>
                        </a:rPr>
                        <a:t>0,05</a:t>
                      </a:r>
                      <a:endParaRPr lang="es-EC" sz="1000" b="0" i="0" u="none" strike="noStrike" noProof="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261945988"/>
                  </a:ext>
                </a:extLst>
              </a:tr>
              <a:tr h="167640">
                <a:tc>
                  <a:txBody>
                    <a:bodyPr/>
                    <a:lstStyle/>
                    <a:p>
                      <a:pPr algn="ctr" fontAlgn="ctr"/>
                      <a:r>
                        <a:rPr lang="es-EC" sz="1000" b="1" u="none" strike="noStrike" noProof="0">
                          <a:effectLst/>
                        </a:rPr>
                        <a:t>Flexión</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b="1" u="none" strike="noStrike" noProof="0">
                          <a:effectLst/>
                        </a:rPr>
                        <a:t>m11</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noProof="0">
                          <a:effectLst/>
                        </a:rPr>
                        <a:t>0,35</a:t>
                      </a:r>
                      <a:endParaRPr lang="es-EC" sz="1000" b="0" i="0" u="none" strike="noStrike" noProof="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348143927"/>
                  </a:ext>
                </a:extLst>
              </a:tr>
              <a:tr h="167640">
                <a:tc>
                  <a:txBody>
                    <a:bodyPr/>
                    <a:lstStyle/>
                    <a:p>
                      <a:pPr algn="ctr" fontAlgn="ctr"/>
                      <a:r>
                        <a:rPr lang="es-EC" sz="1000" b="1" u="none" strike="noStrike" noProof="0">
                          <a:effectLst/>
                        </a:rPr>
                        <a:t>Flexión</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b="1" u="none" strike="noStrike" noProof="0">
                          <a:effectLst/>
                        </a:rPr>
                        <a:t>m22</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noProof="0">
                          <a:effectLst/>
                        </a:rPr>
                        <a:t>0,35</a:t>
                      </a:r>
                      <a:endParaRPr lang="es-EC" sz="1000" b="0" i="0" u="none" strike="noStrike" noProof="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524390242"/>
                  </a:ext>
                </a:extLst>
              </a:tr>
              <a:tr h="167640">
                <a:tc>
                  <a:txBody>
                    <a:bodyPr/>
                    <a:lstStyle/>
                    <a:p>
                      <a:pPr algn="ctr" fontAlgn="ctr"/>
                      <a:r>
                        <a:rPr lang="es-EC" sz="1000" b="1" u="none" strike="noStrike" noProof="0">
                          <a:effectLst/>
                        </a:rPr>
                        <a:t>Flexión</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b="1" u="none" strike="noStrike" noProof="0">
                          <a:effectLst/>
                        </a:rPr>
                        <a:t>m12</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noProof="0">
                          <a:effectLst/>
                        </a:rPr>
                        <a:t>0,35</a:t>
                      </a:r>
                      <a:endParaRPr lang="es-EC" sz="1000" b="0" i="0" u="none" strike="noStrike" noProof="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340417414"/>
                  </a:ext>
                </a:extLst>
              </a:tr>
            </a:tbl>
          </a:graphicData>
        </a:graphic>
      </p:graphicFrame>
      <p:graphicFrame>
        <p:nvGraphicFramePr>
          <p:cNvPr id="3" name="Tabla 2">
            <a:extLst>
              <a:ext uri="{FF2B5EF4-FFF2-40B4-BE49-F238E27FC236}">
                <a16:creationId xmlns:a16="http://schemas.microsoft.com/office/drawing/2014/main" id="{4B4B6681-87BF-4C32-ACC3-D4AD980F9669}"/>
              </a:ext>
            </a:extLst>
          </p:cNvPr>
          <p:cNvGraphicFramePr>
            <a:graphicFrameLocks noGrp="1"/>
          </p:cNvGraphicFramePr>
          <p:nvPr/>
        </p:nvGraphicFramePr>
        <p:xfrm>
          <a:off x="3451083" y="4675214"/>
          <a:ext cx="2362200" cy="670560"/>
        </p:xfrm>
        <a:graphic>
          <a:graphicData uri="http://schemas.openxmlformats.org/drawingml/2006/table">
            <a:tbl>
              <a:tblPr>
                <a:tableStyleId>{9D7B26C5-4107-4FEC-AEDC-1716B250A1EF}</a:tableStyleId>
              </a:tblPr>
              <a:tblGrid>
                <a:gridCol w="787400">
                  <a:extLst>
                    <a:ext uri="{9D8B030D-6E8A-4147-A177-3AD203B41FA5}">
                      <a16:colId xmlns:a16="http://schemas.microsoft.com/office/drawing/2014/main" val="1293013550"/>
                    </a:ext>
                  </a:extLst>
                </a:gridCol>
                <a:gridCol w="787400">
                  <a:extLst>
                    <a:ext uri="{9D8B030D-6E8A-4147-A177-3AD203B41FA5}">
                      <a16:colId xmlns:a16="http://schemas.microsoft.com/office/drawing/2014/main" val="3591759668"/>
                    </a:ext>
                  </a:extLst>
                </a:gridCol>
                <a:gridCol w="787400">
                  <a:extLst>
                    <a:ext uri="{9D8B030D-6E8A-4147-A177-3AD203B41FA5}">
                      <a16:colId xmlns:a16="http://schemas.microsoft.com/office/drawing/2014/main" val="1855299602"/>
                    </a:ext>
                  </a:extLst>
                </a:gridCol>
              </a:tblGrid>
              <a:tr h="167640">
                <a:tc gridSpan="3">
                  <a:txBody>
                    <a:bodyPr/>
                    <a:lstStyle/>
                    <a:p>
                      <a:pPr algn="ctr" fontAlgn="ctr"/>
                      <a:r>
                        <a:rPr lang="es-EC" sz="1000" b="1" u="none" strike="noStrike" noProof="0">
                          <a:effectLst/>
                        </a:rPr>
                        <a:t>Modificadores Dalas</a:t>
                      </a:r>
                      <a:endParaRPr lang="es-EC" sz="1000" b="1" i="0" u="none" strike="noStrike" noProof="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72325024"/>
                  </a:ext>
                </a:extLst>
              </a:tr>
              <a:tr h="167640">
                <a:tc gridSpan="2">
                  <a:txBody>
                    <a:bodyPr/>
                    <a:lstStyle/>
                    <a:p>
                      <a:pPr algn="ctr" fontAlgn="ctr"/>
                      <a:r>
                        <a:rPr lang="es-EC" sz="1000" b="1" u="none" strike="noStrike" noProof="0">
                          <a:effectLst/>
                        </a:rPr>
                        <a:t>Torsión</a:t>
                      </a:r>
                      <a:endParaRPr lang="es-EC" sz="1000" b="1" i="0" u="none" strike="noStrike" noProof="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hMerge="1">
                  <a:txBody>
                    <a:bodyPr/>
                    <a:lstStyle/>
                    <a:p>
                      <a:endParaRPr lang="es-EC"/>
                    </a:p>
                  </a:txBody>
                  <a:tcPr/>
                </a:tc>
                <a:tc>
                  <a:txBody>
                    <a:bodyPr/>
                    <a:lstStyle/>
                    <a:p>
                      <a:pPr algn="ctr" fontAlgn="ctr"/>
                      <a:r>
                        <a:rPr lang="es-EC" sz="1000" u="none" strike="noStrike" noProof="0">
                          <a:effectLst/>
                        </a:rPr>
                        <a:t>0,00</a:t>
                      </a:r>
                      <a:endParaRPr lang="es-EC" sz="1000" b="0" i="0" u="none" strike="noStrike" noProof="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33065395"/>
                  </a:ext>
                </a:extLst>
              </a:tr>
              <a:tr h="167640">
                <a:tc>
                  <a:txBody>
                    <a:bodyPr/>
                    <a:lstStyle/>
                    <a:p>
                      <a:pPr algn="ctr" fontAlgn="ctr"/>
                      <a:r>
                        <a:rPr lang="es-EC" sz="1000" b="1" u="none" strike="noStrike" noProof="0">
                          <a:effectLst/>
                        </a:rPr>
                        <a:t>Inercia</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b="1" u="none" strike="noStrike" noProof="0">
                          <a:effectLst/>
                        </a:rPr>
                        <a:t>axis 2</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noProof="0">
                          <a:effectLst/>
                        </a:rPr>
                        <a:t>0,50</a:t>
                      </a:r>
                      <a:endParaRPr lang="es-EC" sz="1000" b="0" i="0" u="none" strike="noStrike" noProof="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823966349"/>
                  </a:ext>
                </a:extLst>
              </a:tr>
              <a:tr h="167640">
                <a:tc>
                  <a:txBody>
                    <a:bodyPr/>
                    <a:lstStyle/>
                    <a:p>
                      <a:pPr algn="ctr" fontAlgn="ctr"/>
                      <a:r>
                        <a:rPr lang="es-EC" sz="1000" b="1" u="none" strike="noStrike" noProof="0">
                          <a:effectLst/>
                        </a:rPr>
                        <a:t>Inercia</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b="1" u="none" strike="noStrike" noProof="0">
                          <a:effectLst/>
                        </a:rPr>
                        <a:t>axis 3</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noProof="0">
                          <a:effectLst/>
                        </a:rPr>
                        <a:t>0,50</a:t>
                      </a:r>
                      <a:endParaRPr lang="es-EC" sz="1000" b="0" i="0" u="none" strike="noStrike" noProof="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799608478"/>
                  </a:ext>
                </a:extLst>
              </a:tr>
            </a:tbl>
          </a:graphicData>
        </a:graphic>
      </p:graphicFrame>
      <p:graphicFrame>
        <p:nvGraphicFramePr>
          <p:cNvPr id="4" name="Tabla 3">
            <a:extLst>
              <a:ext uri="{FF2B5EF4-FFF2-40B4-BE49-F238E27FC236}">
                <a16:creationId xmlns:a16="http://schemas.microsoft.com/office/drawing/2014/main" id="{D6FDA2C7-2EE5-421E-AA66-39642A99470B}"/>
              </a:ext>
            </a:extLst>
          </p:cNvPr>
          <p:cNvGraphicFramePr>
            <a:graphicFrameLocks noGrp="1"/>
          </p:cNvGraphicFramePr>
          <p:nvPr/>
        </p:nvGraphicFramePr>
        <p:xfrm>
          <a:off x="6355040" y="4655344"/>
          <a:ext cx="2362200" cy="1005840"/>
        </p:xfrm>
        <a:graphic>
          <a:graphicData uri="http://schemas.openxmlformats.org/drawingml/2006/table">
            <a:tbl>
              <a:tblPr>
                <a:tableStyleId>{9D7B26C5-4107-4FEC-AEDC-1716B250A1EF}</a:tableStyleId>
              </a:tblPr>
              <a:tblGrid>
                <a:gridCol w="787400">
                  <a:extLst>
                    <a:ext uri="{9D8B030D-6E8A-4147-A177-3AD203B41FA5}">
                      <a16:colId xmlns:a16="http://schemas.microsoft.com/office/drawing/2014/main" val="671966414"/>
                    </a:ext>
                  </a:extLst>
                </a:gridCol>
                <a:gridCol w="787400">
                  <a:extLst>
                    <a:ext uri="{9D8B030D-6E8A-4147-A177-3AD203B41FA5}">
                      <a16:colId xmlns:a16="http://schemas.microsoft.com/office/drawing/2014/main" val="2061476621"/>
                    </a:ext>
                  </a:extLst>
                </a:gridCol>
                <a:gridCol w="787400">
                  <a:extLst>
                    <a:ext uri="{9D8B030D-6E8A-4147-A177-3AD203B41FA5}">
                      <a16:colId xmlns:a16="http://schemas.microsoft.com/office/drawing/2014/main" val="885794561"/>
                    </a:ext>
                  </a:extLst>
                </a:gridCol>
              </a:tblGrid>
              <a:tr h="167640">
                <a:tc gridSpan="3">
                  <a:txBody>
                    <a:bodyPr/>
                    <a:lstStyle/>
                    <a:p>
                      <a:pPr algn="ctr" fontAlgn="ctr"/>
                      <a:r>
                        <a:rPr lang="es-EC" sz="1000" b="1" u="none" strike="noStrike" noProof="0">
                          <a:effectLst/>
                        </a:rPr>
                        <a:t>Modificadores Muros</a:t>
                      </a:r>
                      <a:endParaRPr lang="es-EC" sz="1000" b="1" i="0" u="none" strike="noStrike" noProof="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38270384"/>
                  </a:ext>
                </a:extLst>
              </a:tr>
              <a:tr h="167640">
                <a:tc>
                  <a:txBody>
                    <a:bodyPr/>
                    <a:lstStyle/>
                    <a:p>
                      <a:pPr algn="ctr" fontAlgn="ctr"/>
                      <a:r>
                        <a:rPr lang="es-EC" sz="1000" b="1" u="none" strike="noStrike" noProof="0">
                          <a:effectLst/>
                        </a:rPr>
                        <a:t>Membrana</a:t>
                      </a:r>
                      <a:endParaRPr lang="es-EC" sz="1000" b="1" i="0" u="none" strike="noStrike" noProof="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b="1" u="none" strike="noStrike" noProof="0">
                          <a:effectLst/>
                        </a:rPr>
                        <a:t>f11</a:t>
                      </a:r>
                      <a:endParaRPr lang="es-EC" sz="1000" b="1" i="0" u="none" strike="noStrike" noProof="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u="none" strike="noStrike" noProof="0">
                          <a:effectLst/>
                        </a:rPr>
                        <a:t>0,6</a:t>
                      </a:r>
                      <a:endParaRPr lang="es-EC" sz="1000" b="0" i="0" u="none" strike="noStrike" noProof="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98116878"/>
                  </a:ext>
                </a:extLst>
              </a:tr>
              <a:tr h="167640">
                <a:tc>
                  <a:txBody>
                    <a:bodyPr/>
                    <a:lstStyle/>
                    <a:p>
                      <a:pPr algn="ctr" fontAlgn="ctr"/>
                      <a:r>
                        <a:rPr lang="es-EC" sz="1000" b="1" u="none" strike="noStrike" noProof="0">
                          <a:effectLst/>
                        </a:rPr>
                        <a:t>Membrana</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b="1" u="none" strike="noStrike" noProof="0">
                          <a:effectLst/>
                        </a:rPr>
                        <a:t>f22</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noProof="0">
                          <a:effectLst/>
                        </a:rPr>
                        <a:t>0,6</a:t>
                      </a:r>
                      <a:endParaRPr lang="es-EC" sz="1000" b="0" i="0" u="none" strike="noStrike" noProof="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622783333"/>
                  </a:ext>
                </a:extLst>
              </a:tr>
              <a:tr h="167640">
                <a:tc>
                  <a:txBody>
                    <a:bodyPr/>
                    <a:lstStyle/>
                    <a:p>
                      <a:pPr algn="ctr" fontAlgn="ctr"/>
                      <a:r>
                        <a:rPr lang="es-EC" sz="1000" b="1" u="none" strike="noStrike" noProof="0">
                          <a:effectLst/>
                        </a:rPr>
                        <a:t>Flexión</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b="1" u="none" strike="noStrike" noProof="0">
                          <a:effectLst/>
                        </a:rPr>
                        <a:t>m22</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noProof="0">
                          <a:effectLst/>
                        </a:rPr>
                        <a:t>0,6</a:t>
                      </a:r>
                      <a:endParaRPr lang="es-EC" sz="1000" b="0" i="0" u="none" strike="noStrike" noProof="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614124050"/>
                  </a:ext>
                </a:extLst>
              </a:tr>
              <a:tr h="167640">
                <a:tc>
                  <a:txBody>
                    <a:bodyPr/>
                    <a:lstStyle/>
                    <a:p>
                      <a:pPr algn="ctr" fontAlgn="ctr"/>
                      <a:r>
                        <a:rPr lang="es-EC" sz="1000" b="1" u="none" strike="noStrike" noProof="0">
                          <a:effectLst/>
                        </a:rPr>
                        <a:t>Flexión</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b="1" u="none" strike="noStrike" noProof="0">
                          <a:effectLst/>
                        </a:rPr>
                        <a:t>m12</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noProof="0">
                          <a:effectLst/>
                        </a:rPr>
                        <a:t>0,6</a:t>
                      </a:r>
                      <a:endParaRPr lang="es-EC" sz="1000" b="0" i="0" u="none" strike="noStrike" noProof="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620166887"/>
                  </a:ext>
                </a:extLst>
              </a:tr>
              <a:tr h="167640">
                <a:tc>
                  <a:txBody>
                    <a:bodyPr/>
                    <a:lstStyle/>
                    <a:p>
                      <a:pPr algn="ctr" fontAlgn="ctr"/>
                      <a:r>
                        <a:rPr lang="es-EC" sz="1000" b="1" u="none" strike="noStrike" noProof="0">
                          <a:effectLst/>
                        </a:rPr>
                        <a:t>Cortante</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b="1" u="none" strike="noStrike" noProof="0">
                          <a:effectLst/>
                        </a:rPr>
                        <a:t>v13</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noProof="0">
                          <a:effectLst/>
                        </a:rPr>
                        <a:t>0,6</a:t>
                      </a:r>
                      <a:endParaRPr lang="es-EC" sz="1000" b="0" i="0" u="none" strike="noStrike" noProof="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129013609"/>
                  </a:ext>
                </a:extLst>
              </a:tr>
            </a:tbl>
          </a:graphicData>
        </a:graphic>
      </p:graphicFrame>
      <p:sp>
        <p:nvSpPr>
          <p:cNvPr id="16" name="Rectángulo 15">
            <a:extLst>
              <a:ext uri="{FF2B5EF4-FFF2-40B4-BE49-F238E27FC236}">
                <a16:creationId xmlns:a16="http://schemas.microsoft.com/office/drawing/2014/main" id="{7E28A189-0718-4672-823D-4AC03844B87F}"/>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15" name="Imagen 14">
            <a:extLst>
              <a:ext uri="{FF2B5EF4-FFF2-40B4-BE49-F238E27FC236}">
                <a16:creationId xmlns:a16="http://schemas.microsoft.com/office/drawing/2014/main" id="{880C8DA1-EE36-4B2C-BFA9-A6BC60DDB6EF}"/>
              </a:ext>
            </a:extLst>
          </p:cNvPr>
          <p:cNvPicPr>
            <a:picLocks noChangeAspect="1"/>
          </p:cNvPicPr>
          <p:nvPr/>
        </p:nvPicPr>
        <p:blipFill>
          <a:blip r:embed="rId6"/>
          <a:stretch>
            <a:fillRect/>
          </a:stretch>
        </p:blipFill>
        <p:spPr>
          <a:xfrm>
            <a:off x="6716889" y="5993785"/>
            <a:ext cx="2345922" cy="656360"/>
          </a:xfrm>
          <a:prstGeom prst="rect">
            <a:avLst/>
          </a:prstGeom>
        </p:spPr>
      </p:pic>
      <p:sp>
        <p:nvSpPr>
          <p:cNvPr id="17" name="Rectángulo 16">
            <a:extLst>
              <a:ext uri="{FF2B5EF4-FFF2-40B4-BE49-F238E27FC236}">
                <a16:creationId xmlns:a16="http://schemas.microsoft.com/office/drawing/2014/main" id="{B83AB0F7-2B8E-4ABF-8108-DB8C62357E83}"/>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34</a:t>
            </a:r>
            <a:endParaRPr lang="en-US" b="1" u="sng" dirty="0"/>
          </a:p>
        </p:txBody>
      </p:sp>
    </p:spTree>
    <p:extLst>
      <p:ext uri="{BB962C8B-B14F-4D97-AF65-F5344CB8AC3E}">
        <p14:creationId xmlns:p14="http://schemas.microsoft.com/office/powerpoint/2010/main" val="254419325"/>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 MODELAMIENTO </a:t>
            </a:r>
            <a:endParaRPr lang="en-US" b="1" u="sng" dirty="0"/>
          </a:p>
        </p:txBody>
      </p:sp>
      <p:sp>
        <p:nvSpPr>
          <p:cNvPr id="15" name="CuadroTexto 14">
            <a:extLst>
              <a:ext uri="{FF2B5EF4-FFF2-40B4-BE49-F238E27FC236}">
                <a16:creationId xmlns:a16="http://schemas.microsoft.com/office/drawing/2014/main" id="{499A6376-B92A-4CE9-83F7-44834614C5E1}"/>
              </a:ext>
            </a:extLst>
          </p:cNvPr>
          <p:cNvSpPr txBox="1"/>
          <p:nvPr/>
        </p:nvSpPr>
        <p:spPr>
          <a:xfrm>
            <a:off x="0" y="723383"/>
            <a:ext cx="6071170" cy="369332"/>
          </a:xfrm>
          <a:prstGeom prst="rect">
            <a:avLst/>
          </a:prstGeom>
          <a:noFill/>
        </p:spPr>
        <p:txBody>
          <a:bodyPr wrap="square" rtlCol="0">
            <a:spAutoFit/>
          </a:bodyPr>
          <a:lstStyle/>
          <a:p>
            <a:pPr algn="ctr"/>
            <a:r>
              <a:rPr lang="en-001" b="1" dirty="0"/>
              <a:t>Combinaciones de Carga</a:t>
            </a:r>
            <a:r>
              <a:rPr lang="es-EC" b="1" dirty="0"/>
              <a:t> y Espectro de Respuesta </a:t>
            </a:r>
            <a:endParaRPr lang="en-US" b="1" dirty="0"/>
          </a:p>
        </p:txBody>
      </p:sp>
      <p:pic>
        <p:nvPicPr>
          <p:cNvPr id="16" name="Imagen 15" descr="Interfaz de usuario gráfica&#10;&#10;Descripción generada automáticamente">
            <a:extLst>
              <a:ext uri="{FF2B5EF4-FFF2-40B4-BE49-F238E27FC236}">
                <a16:creationId xmlns:a16="http://schemas.microsoft.com/office/drawing/2014/main" id="{FAC335BF-424F-4E9E-845F-26F1829F742F}"/>
              </a:ext>
            </a:extLst>
          </p:cNvPr>
          <p:cNvPicPr>
            <a:picLocks noChangeAspect="1"/>
          </p:cNvPicPr>
          <p:nvPr/>
        </p:nvPicPr>
        <p:blipFill>
          <a:blip r:embed="rId3"/>
          <a:stretch>
            <a:fillRect/>
          </a:stretch>
        </p:blipFill>
        <p:spPr>
          <a:xfrm>
            <a:off x="560442" y="3169100"/>
            <a:ext cx="3893820" cy="230886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17" name="Imagen 16" descr="Interfaz de usuario gráfica, Gráfico&#10;&#10;Descripción generada automáticamente">
            <a:extLst>
              <a:ext uri="{FF2B5EF4-FFF2-40B4-BE49-F238E27FC236}">
                <a16:creationId xmlns:a16="http://schemas.microsoft.com/office/drawing/2014/main" id="{056D1E48-1AB3-4853-B169-EA4F63E069C3}"/>
              </a:ext>
            </a:extLst>
          </p:cNvPr>
          <p:cNvPicPr>
            <a:picLocks noChangeAspect="1"/>
          </p:cNvPicPr>
          <p:nvPr/>
        </p:nvPicPr>
        <p:blipFill rotWithShape="1">
          <a:blip r:embed="rId4"/>
          <a:srcRect t="687"/>
          <a:stretch/>
        </p:blipFill>
        <p:spPr bwMode="auto">
          <a:xfrm>
            <a:off x="5046955" y="1380039"/>
            <a:ext cx="3585858" cy="4097921"/>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aphicFrame>
        <p:nvGraphicFramePr>
          <p:cNvPr id="3" name="Tabla 2">
            <a:extLst>
              <a:ext uri="{FF2B5EF4-FFF2-40B4-BE49-F238E27FC236}">
                <a16:creationId xmlns:a16="http://schemas.microsoft.com/office/drawing/2014/main" id="{E06C632B-3A01-4BE5-A39A-D8C9E4BA77BF}"/>
              </a:ext>
            </a:extLst>
          </p:cNvPr>
          <p:cNvGraphicFramePr>
            <a:graphicFrameLocks noGrp="1"/>
          </p:cNvGraphicFramePr>
          <p:nvPr/>
        </p:nvGraphicFramePr>
        <p:xfrm>
          <a:off x="748401" y="1567027"/>
          <a:ext cx="3517901" cy="1127760"/>
        </p:xfrm>
        <a:graphic>
          <a:graphicData uri="http://schemas.openxmlformats.org/drawingml/2006/table">
            <a:tbl>
              <a:tblPr>
                <a:tableStyleId>{9D7B26C5-4107-4FEC-AEDC-1716B250A1EF}</a:tableStyleId>
              </a:tblPr>
              <a:tblGrid>
                <a:gridCol w="1150448">
                  <a:extLst>
                    <a:ext uri="{9D8B030D-6E8A-4147-A177-3AD203B41FA5}">
                      <a16:colId xmlns:a16="http://schemas.microsoft.com/office/drawing/2014/main" val="737997944"/>
                    </a:ext>
                  </a:extLst>
                </a:gridCol>
                <a:gridCol w="789151">
                  <a:extLst>
                    <a:ext uri="{9D8B030D-6E8A-4147-A177-3AD203B41FA5}">
                      <a16:colId xmlns:a16="http://schemas.microsoft.com/office/drawing/2014/main" val="3460444552"/>
                    </a:ext>
                  </a:extLst>
                </a:gridCol>
                <a:gridCol w="789151">
                  <a:extLst>
                    <a:ext uri="{9D8B030D-6E8A-4147-A177-3AD203B41FA5}">
                      <a16:colId xmlns:a16="http://schemas.microsoft.com/office/drawing/2014/main" val="4219025236"/>
                    </a:ext>
                  </a:extLst>
                </a:gridCol>
                <a:gridCol w="789151">
                  <a:extLst>
                    <a:ext uri="{9D8B030D-6E8A-4147-A177-3AD203B41FA5}">
                      <a16:colId xmlns:a16="http://schemas.microsoft.com/office/drawing/2014/main" val="2846204392"/>
                    </a:ext>
                  </a:extLst>
                </a:gridCol>
              </a:tblGrid>
              <a:tr h="167640">
                <a:tc gridSpan="4">
                  <a:txBody>
                    <a:bodyPr/>
                    <a:lstStyle/>
                    <a:p>
                      <a:pPr algn="ctr" fontAlgn="ctr"/>
                      <a:r>
                        <a:rPr lang="es-EC" sz="1000" u="none" strike="noStrike" dirty="0">
                          <a:effectLst/>
                        </a:rPr>
                        <a:t>Composición de Cargas</a:t>
                      </a:r>
                      <a:endParaRPr lang="es-EC" sz="1000" b="1" i="0" u="none" strike="noStrike" dirty="0">
                        <a:solidFill>
                          <a:srgbClr val="000000"/>
                        </a:solidFill>
                        <a:effectLst/>
                        <a:latin typeface="Arial" panose="020B0604020202020204" pitchFamily="34" charset="0"/>
                      </a:endParaRPr>
                    </a:p>
                  </a:txBody>
                  <a:tcPr marL="7620" marR="7620" marT="762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927210160"/>
                  </a:ext>
                </a:extLst>
              </a:tr>
              <a:tr h="167640">
                <a:tc>
                  <a:txBody>
                    <a:bodyPr/>
                    <a:lstStyle/>
                    <a:p>
                      <a:pPr algn="ctr" fontAlgn="ctr"/>
                      <a:r>
                        <a:rPr lang="es-EC" sz="1000" u="none" strike="noStrike">
                          <a:effectLst/>
                        </a:rPr>
                        <a:t>Descripción</a:t>
                      </a:r>
                      <a:endParaRPr lang="es-EC" sz="1000" b="1" i="0" u="none" strike="noStrike">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ctr"/>
                      <a:r>
                        <a:rPr lang="es-EC" sz="1000" u="none" strike="noStrike" dirty="0">
                          <a:effectLst/>
                        </a:rPr>
                        <a:t>Planta Baja</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ctr"/>
                      <a:r>
                        <a:rPr lang="es-EC" sz="1000" u="none" strike="noStrike" dirty="0">
                          <a:effectLst/>
                        </a:rPr>
                        <a:t>Cubierta</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ctr"/>
                      <a:r>
                        <a:rPr lang="es-EC" sz="1000" u="none" strike="noStrike" dirty="0">
                          <a:effectLst/>
                        </a:rPr>
                        <a:t>Unidad</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5704326"/>
                  </a:ext>
                </a:extLst>
              </a:tr>
              <a:tr h="198120">
                <a:tc>
                  <a:txBody>
                    <a:bodyPr/>
                    <a:lstStyle/>
                    <a:p>
                      <a:pPr algn="ctr" fontAlgn="ctr"/>
                      <a:r>
                        <a:rPr lang="es-EC" sz="1000" u="none" strike="noStrike">
                          <a:effectLst/>
                        </a:rPr>
                        <a:t>Peso de Paredes</a:t>
                      </a:r>
                      <a:endParaRPr lang="es-EC" sz="1000" b="1" i="0" u="none" strike="noStrike">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u="none" strike="noStrike">
                          <a:effectLst/>
                        </a:rPr>
                        <a:t>0,12</a:t>
                      </a:r>
                      <a:endParaRPr lang="es-EC" sz="1000" b="0" i="0" u="none" strike="noStrike">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u="none" strike="noStrike" dirty="0">
                          <a:effectLst/>
                        </a:rPr>
                        <a:t>--</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u="none" strike="noStrike">
                          <a:effectLst/>
                        </a:rPr>
                        <a:t>T/m</a:t>
                      </a:r>
                      <a:r>
                        <a:rPr lang="es-EC" sz="1000" u="none" strike="noStrike" baseline="30000">
                          <a:effectLst/>
                        </a:rPr>
                        <a:t>2</a:t>
                      </a:r>
                      <a:endParaRPr lang="es-EC" sz="1000" b="0" i="0" u="none" strike="noStrike">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31402727"/>
                  </a:ext>
                </a:extLst>
              </a:tr>
              <a:tr h="198120">
                <a:tc>
                  <a:txBody>
                    <a:bodyPr/>
                    <a:lstStyle/>
                    <a:p>
                      <a:pPr algn="ctr" fontAlgn="ctr"/>
                      <a:r>
                        <a:rPr lang="es-EC" sz="1000" u="none" strike="noStrike">
                          <a:effectLst/>
                        </a:rPr>
                        <a:t>Peso de Acabados</a:t>
                      </a:r>
                      <a:endParaRPr lang="es-EC" sz="1000" b="1"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a:effectLst/>
                        </a:rPr>
                        <a:t>0,13</a:t>
                      </a:r>
                      <a:endParaRPr lang="es-EC" sz="10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a:effectLst/>
                        </a:rPr>
                        <a:t>0,13</a:t>
                      </a:r>
                      <a:endParaRPr lang="es-EC" sz="10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a:effectLst/>
                        </a:rPr>
                        <a:t>T/m</a:t>
                      </a:r>
                      <a:r>
                        <a:rPr lang="es-EC" sz="1000" u="none" strike="noStrike" baseline="30000">
                          <a:effectLst/>
                        </a:rPr>
                        <a:t>2</a:t>
                      </a:r>
                      <a:endParaRPr lang="es-EC" sz="10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072753524"/>
                  </a:ext>
                </a:extLst>
              </a:tr>
              <a:tr h="198120">
                <a:tc>
                  <a:txBody>
                    <a:bodyPr/>
                    <a:lstStyle/>
                    <a:p>
                      <a:pPr algn="ctr" fontAlgn="ctr"/>
                      <a:r>
                        <a:rPr lang="es-EC" sz="1000" u="none" strike="noStrike">
                          <a:effectLst/>
                        </a:rPr>
                        <a:t>Carga Muerta</a:t>
                      </a:r>
                      <a:endParaRPr lang="es-EC" sz="1000" b="1"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a:effectLst/>
                        </a:rPr>
                        <a:t>0,25</a:t>
                      </a:r>
                      <a:endParaRPr lang="es-EC" sz="10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a:effectLst/>
                        </a:rPr>
                        <a:t>0,13</a:t>
                      </a:r>
                      <a:endParaRPr lang="es-EC" sz="10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a:effectLst/>
                        </a:rPr>
                        <a:t>T/m</a:t>
                      </a:r>
                      <a:r>
                        <a:rPr lang="es-EC" sz="1000" u="none" strike="noStrike" baseline="30000">
                          <a:effectLst/>
                        </a:rPr>
                        <a:t>2</a:t>
                      </a:r>
                      <a:endParaRPr lang="es-EC" sz="10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932118577"/>
                  </a:ext>
                </a:extLst>
              </a:tr>
              <a:tr h="198120">
                <a:tc>
                  <a:txBody>
                    <a:bodyPr/>
                    <a:lstStyle/>
                    <a:p>
                      <a:pPr algn="ctr" fontAlgn="ctr"/>
                      <a:r>
                        <a:rPr lang="es-EC" sz="1000" u="none" strike="noStrike">
                          <a:effectLst/>
                        </a:rPr>
                        <a:t>Carga Viva</a:t>
                      </a:r>
                      <a:endParaRPr lang="es-EC" sz="1000" b="1"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a:effectLst/>
                        </a:rPr>
                        <a:t>0,20</a:t>
                      </a:r>
                      <a:endParaRPr lang="es-EC" sz="10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a:effectLst/>
                        </a:rPr>
                        <a:t>0,10</a:t>
                      </a:r>
                      <a:endParaRPr lang="es-EC" sz="10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dirty="0">
                          <a:effectLst/>
                        </a:rPr>
                        <a:t>T/m</a:t>
                      </a:r>
                      <a:r>
                        <a:rPr lang="es-EC" sz="1000" u="none" strike="noStrike" baseline="30000" dirty="0">
                          <a:effectLst/>
                        </a:rPr>
                        <a:t>2</a:t>
                      </a:r>
                      <a:endParaRPr lang="es-EC" sz="1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660382894"/>
                  </a:ext>
                </a:extLst>
              </a:tr>
            </a:tbl>
          </a:graphicData>
        </a:graphic>
      </p:graphicFrame>
      <p:sp>
        <p:nvSpPr>
          <p:cNvPr id="10" name="Rectángulo 9">
            <a:extLst>
              <a:ext uri="{FF2B5EF4-FFF2-40B4-BE49-F238E27FC236}">
                <a16:creationId xmlns:a16="http://schemas.microsoft.com/office/drawing/2014/main" id="{C3EBF135-DB42-40C4-AACD-CC6C64B9C017}"/>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9" name="Imagen 8">
            <a:extLst>
              <a:ext uri="{FF2B5EF4-FFF2-40B4-BE49-F238E27FC236}">
                <a16:creationId xmlns:a16="http://schemas.microsoft.com/office/drawing/2014/main" id="{08246166-CFE3-4177-8387-FDAC43FD8A9F}"/>
              </a:ext>
            </a:extLst>
          </p:cNvPr>
          <p:cNvPicPr>
            <a:picLocks noChangeAspect="1"/>
          </p:cNvPicPr>
          <p:nvPr/>
        </p:nvPicPr>
        <p:blipFill>
          <a:blip r:embed="rId5"/>
          <a:stretch>
            <a:fillRect/>
          </a:stretch>
        </p:blipFill>
        <p:spPr>
          <a:xfrm>
            <a:off x="6716889" y="6016363"/>
            <a:ext cx="2345922" cy="656360"/>
          </a:xfrm>
          <a:prstGeom prst="rect">
            <a:avLst/>
          </a:prstGeom>
        </p:spPr>
      </p:pic>
      <p:sp>
        <p:nvSpPr>
          <p:cNvPr id="11" name="Rectángulo 10">
            <a:extLst>
              <a:ext uri="{FF2B5EF4-FFF2-40B4-BE49-F238E27FC236}">
                <a16:creationId xmlns:a16="http://schemas.microsoft.com/office/drawing/2014/main" id="{19EB602B-9064-4090-B783-206F4880E9C4}"/>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35</a:t>
            </a:r>
            <a:endParaRPr lang="en-US" b="1" u="sng" dirty="0"/>
          </a:p>
        </p:txBody>
      </p:sp>
    </p:spTree>
    <p:extLst>
      <p:ext uri="{BB962C8B-B14F-4D97-AF65-F5344CB8AC3E}">
        <p14:creationId xmlns:p14="http://schemas.microsoft.com/office/powerpoint/2010/main" val="3813225922"/>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 MODELAMIENTO </a:t>
            </a:r>
            <a:endParaRPr lang="en-US" b="1" u="sng" dirty="0"/>
          </a:p>
        </p:txBody>
      </p:sp>
      <p:sp>
        <p:nvSpPr>
          <p:cNvPr id="10" name="CuadroTexto 9">
            <a:extLst>
              <a:ext uri="{FF2B5EF4-FFF2-40B4-BE49-F238E27FC236}">
                <a16:creationId xmlns:a16="http://schemas.microsoft.com/office/drawing/2014/main" id="{58DC0AEB-4F2C-416E-90E8-CFF2FAB50935}"/>
              </a:ext>
            </a:extLst>
          </p:cNvPr>
          <p:cNvSpPr txBox="1"/>
          <p:nvPr/>
        </p:nvSpPr>
        <p:spPr>
          <a:xfrm>
            <a:off x="3621882" y="566114"/>
            <a:ext cx="1900236" cy="369332"/>
          </a:xfrm>
          <a:prstGeom prst="rect">
            <a:avLst/>
          </a:prstGeom>
          <a:noFill/>
        </p:spPr>
        <p:txBody>
          <a:bodyPr wrap="square">
            <a:spAutoFit/>
          </a:bodyPr>
          <a:lstStyle/>
          <a:p>
            <a:pPr algn="ctr"/>
            <a:r>
              <a:rPr lang="en-001" b="1" dirty="0"/>
              <a:t>Derivas de Piso  </a:t>
            </a:r>
            <a:endParaRPr lang="en-US" b="1" dirty="0"/>
          </a:p>
        </p:txBody>
      </p:sp>
      <p:pic>
        <p:nvPicPr>
          <p:cNvPr id="11" name="Imagen 10" descr="Gráfico, Gráfico de líneas&#10;&#10;Descripción generada automáticamente">
            <a:extLst>
              <a:ext uri="{FF2B5EF4-FFF2-40B4-BE49-F238E27FC236}">
                <a16:creationId xmlns:a16="http://schemas.microsoft.com/office/drawing/2014/main" id="{F723D2EE-4BAF-4189-AA64-AA7D81A324A0}"/>
              </a:ext>
            </a:extLst>
          </p:cNvPr>
          <p:cNvPicPr>
            <a:picLocks noChangeAspect="1"/>
          </p:cNvPicPr>
          <p:nvPr/>
        </p:nvPicPr>
        <p:blipFill rotWithShape="1">
          <a:blip r:embed="rId3"/>
          <a:srcRect l="32946"/>
          <a:stretch/>
        </p:blipFill>
        <p:spPr>
          <a:xfrm>
            <a:off x="701709" y="933720"/>
            <a:ext cx="2533648" cy="2160000"/>
          </a:xfrm>
          <a:prstGeom prst="rect">
            <a:avLst/>
          </a:prstGeom>
          <a:ln w="3175" cap="sq">
            <a:solidFill>
              <a:srgbClr val="003300"/>
            </a:solidFill>
            <a:prstDash val="solid"/>
            <a:miter lim="800000"/>
          </a:ln>
          <a:effectLst>
            <a:outerShdw blurRad="50800" dist="38100" dir="2700000" algn="tl" rotWithShape="0">
              <a:srgbClr val="000000">
                <a:alpha val="43000"/>
              </a:srgbClr>
            </a:outerShdw>
          </a:effectLst>
        </p:spPr>
      </p:pic>
      <p:pic>
        <p:nvPicPr>
          <p:cNvPr id="12" name="Imagen 11" descr="Gráfico, Gráfico de líneas&#10;&#10;Descripción generada automáticamente">
            <a:extLst>
              <a:ext uri="{FF2B5EF4-FFF2-40B4-BE49-F238E27FC236}">
                <a16:creationId xmlns:a16="http://schemas.microsoft.com/office/drawing/2014/main" id="{0F74D51B-5186-4DAE-870A-FC2E8D483780}"/>
              </a:ext>
            </a:extLst>
          </p:cNvPr>
          <p:cNvPicPr>
            <a:picLocks noChangeAspect="1"/>
          </p:cNvPicPr>
          <p:nvPr/>
        </p:nvPicPr>
        <p:blipFill rotWithShape="1">
          <a:blip r:embed="rId4"/>
          <a:srcRect l="32644"/>
          <a:stretch/>
        </p:blipFill>
        <p:spPr>
          <a:xfrm>
            <a:off x="5855241" y="933720"/>
            <a:ext cx="2533648" cy="21600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3" name="Imagen 12" descr="Gráfico, Gráfico de líneas&#10;&#10;Descripción generada automáticamente">
            <a:extLst>
              <a:ext uri="{FF2B5EF4-FFF2-40B4-BE49-F238E27FC236}">
                <a16:creationId xmlns:a16="http://schemas.microsoft.com/office/drawing/2014/main" id="{22D93B35-0D86-4869-8467-6F989EF832E3}"/>
              </a:ext>
            </a:extLst>
          </p:cNvPr>
          <p:cNvPicPr>
            <a:picLocks noChangeAspect="1"/>
          </p:cNvPicPr>
          <p:nvPr/>
        </p:nvPicPr>
        <p:blipFill rotWithShape="1">
          <a:blip r:embed="rId5"/>
          <a:srcRect l="33527"/>
          <a:stretch/>
        </p:blipFill>
        <p:spPr>
          <a:xfrm>
            <a:off x="701709" y="3790615"/>
            <a:ext cx="2533648" cy="21600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descr="Gráfico, Gráfico de líneas&#10;&#10;Descripción generada automáticamente">
            <a:extLst>
              <a:ext uri="{FF2B5EF4-FFF2-40B4-BE49-F238E27FC236}">
                <a16:creationId xmlns:a16="http://schemas.microsoft.com/office/drawing/2014/main" id="{C0BA4760-8A77-42F7-A1E0-D2B6434BA615}"/>
              </a:ext>
            </a:extLst>
          </p:cNvPr>
          <p:cNvPicPr>
            <a:picLocks noChangeAspect="1"/>
          </p:cNvPicPr>
          <p:nvPr/>
        </p:nvPicPr>
        <p:blipFill rotWithShape="1">
          <a:blip r:embed="rId5"/>
          <a:srcRect l="33527"/>
          <a:stretch/>
        </p:blipFill>
        <p:spPr>
          <a:xfrm>
            <a:off x="5855241" y="3764280"/>
            <a:ext cx="2533649" cy="21600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3A60E102-595E-4990-8606-9B1AEAAA5530}"/>
              </a:ext>
            </a:extLst>
          </p:cNvPr>
          <p:cNvSpPr txBox="1"/>
          <p:nvPr/>
        </p:nvSpPr>
        <p:spPr>
          <a:xfrm>
            <a:off x="1018415" y="3244334"/>
            <a:ext cx="1900236" cy="369332"/>
          </a:xfrm>
          <a:prstGeom prst="rect">
            <a:avLst/>
          </a:prstGeom>
          <a:noFill/>
        </p:spPr>
        <p:txBody>
          <a:bodyPr wrap="square">
            <a:spAutoFit/>
          </a:bodyPr>
          <a:lstStyle/>
          <a:p>
            <a:pPr algn="ctr"/>
            <a:r>
              <a:rPr lang="es-EC" b="1" dirty="0"/>
              <a:t>Sentido X</a:t>
            </a:r>
          </a:p>
        </p:txBody>
      </p:sp>
      <p:sp>
        <p:nvSpPr>
          <p:cNvPr id="16" name="CuadroTexto 15">
            <a:extLst>
              <a:ext uri="{FF2B5EF4-FFF2-40B4-BE49-F238E27FC236}">
                <a16:creationId xmlns:a16="http://schemas.microsoft.com/office/drawing/2014/main" id="{ADC21524-FBE1-4C86-8A6F-B2C92C43F246}"/>
              </a:ext>
            </a:extLst>
          </p:cNvPr>
          <p:cNvSpPr txBox="1"/>
          <p:nvPr/>
        </p:nvSpPr>
        <p:spPr>
          <a:xfrm>
            <a:off x="6171947" y="3229953"/>
            <a:ext cx="1900236" cy="369332"/>
          </a:xfrm>
          <a:prstGeom prst="rect">
            <a:avLst/>
          </a:prstGeom>
          <a:noFill/>
        </p:spPr>
        <p:txBody>
          <a:bodyPr wrap="square">
            <a:spAutoFit/>
          </a:bodyPr>
          <a:lstStyle/>
          <a:p>
            <a:pPr algn="ctr"/>
            <a:r>
              <a:rPr lang="es-EC" b="1" dirty="0"/>
              <a:t>Sentido Y</a:t>
            </a:r>
          </a:p>
        </p:txBody>
      </p:sp>
      <p:sp>
        <p:nvSpPr>
          <p:cNvPr id="17" name="CuadroTexto 16">
            <a:extLst>
              <a:ext uri="{FF2B5EF4-FFF2-40B4-BE49-F238E27FC236}">
                <a16:creationId xmlns:a16="http://schemas.microsoft.com/office/drawing/2014/main" id="{EA5FBEF3-F243-4177-8047-DB2FEFF87B10}"/>
              </a:ext>
            </a:extLst>
          </p:cNvPr>
          <p:cNvSpPr txBox="1"/>
          <p:nvPr/>
        </p:nvSpPr>
        <p:spPr>
          <a:xfrm>
            <a:off x="3621881" y="1803384"/>
            <a:ext cx="1900236" cy="369332"/>
          </a:xfrm>
          <a:prstGeom prst="rect">
            <a:avLst/>
          </a:prstGeom>
          <a:noFill/>
        </p:spPr>
        <p:txBody>
          <a:bodyPr wrap="square">
            <a:spAutoFit/>
          </a:bodyPr>
          <a:lstStyle/>
          <a:p>
            <a:pPr algn="ctr"/>
            <a:r>
              <a:rPr lang="es-EC" b="1" dirty="0"/>
              <a:t>Regular</a:t>
            </a:r>
          </a:p>
        </p:txBody>
      </p:sp>
      <p:sp>
        <p:nvSpPr>
          <p:cNvPr id="18" name="CuadroTexto 17">
            <a:extLst>
              <a:ext uri="{FF2B5EF4-FFF2-40B4-BE49-F238E27FC236}">
                <a16:creationId xmlns:a16="http://schemas.microsoft.com/office/drawing/2014/main" id="{9675D610-09FD-4303-8A19-C4F6297FB5F5}"/>
              </a:ext>
            </a:extLst>
          </p:cNvPr>
          <p:cNvSpPr txBox="1"/>
          <p:nvPr/>
        </p:nvSpPr>
        <p:spPr>
          <a:xfrm>
            <a:off x="3525040" y="4685949"/>
            <a:ext cx="1900236" cy="369332"/>
          </a:xfrm>
          <a:prstGeom prst="rect">
            <a:avLst/>
          </a:prstGeom>
          <a:noFill/>
        </p:spPr>
        <p:txBody>
          <a:bodyPr wrap="square">
            <a:spAutoFit/>
          </a:bodyPr>
          <a:lstStyle/>
          <a:p>
            <a:pPr algn="ctr"/>
            <a:r>
              <a:rPr lang="es-EC" b="1" dirty="0"/>
              <a:t>Irregular</a:t>
            </a:r>
          </a:p>
        </p:txBody>
      </p:sp>
      <p:graphicFrame>
        <p:nvGraphicFramePr>
          <p:cNvPr id="2" name="Tabla 1">
            <a:extLst>
              <a:ext uri="{FF2B5EF4-FFF2-40B4-BE49-F238E27FC236}">
                <a16:creationId xmlns:a16="http://schemas.microsoft.com/office/drawing/2014/main" id="{47D1A877-516B-4E76-863B-D8004FEDF1E8}"/>
              </a:ext>
            </a:extLst>
          </p:cNvPr>
          <p:cNvGraphicFramePr>
            <a:graphicFrameLocks noGrp="1"/>
          </p:cNvGraphicFramePr>
          <p:nvPr/>
        </p:nvGraphicFramePr>
        <p:xfrm>
          <a:off x="3364199" y="3093720"/>
          <a:ext cx="2362200" cy="670560"/>
        </p:xfrm>
        <a:graphic>
          <a:graphicData uri="http://schemas.openxmlformats.org/drawingml/2006/table">
            <a:tbl>
              <a:tblPr>
                <a:tableStyleId>{9D7B26C5-4107-4FEC-AEDC-1716B250A1EF}</a:tableStyleId>
              </a:tblPr>
              <a:tblGrid>
                <a:gridCol w="787400">
                  <a:extLst>
                    <a:ext uri="{9D8B030D-6E8A-4147-A177-3AD203B41FA5}">
                      <a16:colId xmlns:a16="http://schemas.microsoft.com/office/drawing/2014/main" val="208029310"/>
                    </a:ext>
                  </a:extLst>
                </a:gridCol>
                <a:gridCol w="787400">
                  <a:extLst>
                    <a:ext uri="{9D8B030D-6E8A-4147-A177-3AD203B41FA5}">
                      <a16:colId xmlns:a16="http://schemas.microsoft.com/office/drawing/2014/main" val="1966179443"/>
                    </a:ext>
                  </a:extLst>
                </a:gridCol>
                <a:gridCol w="787400">
                  <a:extLst>
                    <a:ext uri="{9D8B030D-6E8A-4147-A177-3AD203B41FA5}">
                      <a16:colId xmlns:a16="http://schemas.microsoft.com/office/drawing/2014/main" val="968797754"/>
                    </a:ext>
                  </a:extLst>
                </a:gridCol>
              </a:tblGrid>
              <a:tr h="167640">
                <a:tc gridSpan="3">
                  <a:txBody>
                    <a:bodyPr/>
                    <a:lstStyle/>
                    <a:p>
                      <a:pPr algn="ctr" fontAlgn="ctr"/>
                      <a:r>
                        <a:rPr lang="es-EC" sz="1000" b="1" u="none" strike="noStrike" noProof="0">
                          <a:effectLst/>
                        </a:rPr>
                        <a:t>Derivas</a:t>
                      </a:r>
                      <a:endParaRPr lang="es-EC" sz="1000" b="1" i="0" u="none" strike="noStrike" noProof="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316011630"/>
                  </a:ext>
                </a:extLst>
              </a:tr>
              <a:tr h="167640">
                <a:tc>
                  <a:txBody>
                    <a:bodyPr/>
                    <a:lstStyle/>
                    <a:p>
                      <a:pPr algn="ctr" fontAlgn="ctr"/>
                      <a:r>
                        <a:rPr lang="es-EC" sz="1000" b="1" u="none" strike="noStrike" noProof="0">
                          <a:effectLst/>
                        </a:rPr>
                        <a:t>Sentido</a:t>
                      </a:r>
                      <a:endParaRPr lang="es-EC" sz="1000" b="1" i="0" u="none" strike="noStrike" noProof="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00" b="1" u="none" strike="noStrike" noProof="0">
                          <a:effectLst/>
                        </a:rPr>
                        <a:t>Regular</a:t>
                      </a:r>
                      <a:endParaRPr lang="es-EC" sz="1000" b="1" i="0" u="none" strike="noStrike" noProof="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000" b="1" u="none" strike="noStrike" noProof="0">
                          <a:effectLst/>
                        </a:rPr>
                        <a:t>Irregular</a:t>
                      </a:r>
                      <a:endParaRPr lang="es-EC" sz="1000" b="1" i="0" u="none" strike="noStrike" noProof="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6673026"/>
                  </a:ext>
                </a:extLst>
              </a:tr>
              <a:tr h="167640">
                <a:tc>
                  <a:txBody>
                    <a:bodyPr/>
                    <a:lstStyle/>
                    <a:p>
                      <a:pPr algn="ctr" fontAlgn="ctr"/>
                      <a:r>
                        <a:rPr lang="es-EC" sz="1000" b="1" u="none" strike="noStrike" noProof="0">
                          <a:effectLst/>
                        </a:rPr>
                        <a:t>Sentido X</a:t>
                      </a:r>
                      <a:endParaRPr lang="es-EC" sz="1000" b="1" i="0" u="none" strike="noStrike" noProof="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u="none" strike="noStrike" noProof="0">
                          <a:effectLst/>
                        </a:rPr>
                        <a:t>0,016% </a:t>
                      </a:r>
                      <a:endParaRPr lang="es-EC" sz="1000" b="0" i="0" u="none" strike="noStrike" noProof="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u="none" strike="noStrike" noProof="0">
                          <a:effectLst/>
                        </a:rPr>
                        <a:t>0,022% </a:t>
                      </a:r>
                      <a:endParaRPr lang="es-EC" sz="1000" b="0" i="0" u="none" strike="noStrike" noProof="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07762576"/>
                  </a:ext>
                </a:extLst>
              </a:tr>
              <a:tr h="167640">
                <a:tc>
                  <a:txBody>
                    <a:bodyPr/>
                    <a:lstStyle/>
                    <a:p>
                      <a:pPr algn="ctr" fontAlgn="ctr"/>
                      <a:r>
                        <a:rPr lang="es-EC" sz="1000" b="1" u="none" strike="noStrike" noProof="0">
                          <a:effectLst/>
                        </a:rPr>
                        <a:t>Sentido Y</a:t>
                      </a:r>
                      <a:endParaRPr lang="es-EC" sz="1000" b="1"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noProof="0">
                          <a:effectLst/>
                        </a:rPr>
                        <a:t>0,008%</a:t>
                      </a:r>
                      <a:endParaRPr lang="es-EC" sz="1000" b="0" i="0" u="none" strike="noStrike" noProof="0">
                        <a:solidFill>
                          <a:srgbClr val="000000"/>
                        </a:solidFill>
                        <a:effectLst/>
                        <a:latin typeface="Arial" panose="020B0604020202020204" pitchFamily="34" charset="0"/>
                      </a:endParaRPr>
                    </a:p>
                  </a:txBody>
                  <a:tcPr marL="7620" marR="7620" marT="7620" marB="0" anchor="ctr"/>
                </a:tc>
                <a:tc>
                  <a:txBody>
                    <a:bodyPr/>
                    <a:lstStyle/>
                    <a:p>
                      <a:pPr algn="ctr" fontAlgn="ctr"/>
                      <a:r>
                        <a:rPr lang="es-EC" sz="1000" u="none" strike="noStrike" noProof="0">
                          <a:effectLst/>
                        </a:rPr>
                        <a:t>0,150%</a:t>
                      </a:r>
                      <a:endParaRPr lang="es-EC" sz="1000" b="0" i="0" u="none" strike="noStrike" noProof="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12988664"/>
                  </a:ext>
                </a:extLst>
              </a:tr>
            </a:tbl>
          </a:graphicData>
        </a:graphic>
      </p:graphicFrame>
      <p:sp>
        <p:nvSpPr>
          <p:cNvPr id="20" name="Rectángulo 19">
            <a:extLst>
              <a:ext uri="{FF2B5EF4-FFF2-40B4-BE49-F238E27FC236}">
                <a16:creationId xmlns:a16="http://schemas.microsoft.com/office/drawing/2014/main" id="{30298114-D8E6-4736-986C-81C114593469}"/>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19" name="Imagen 18">
            <a:extLst>
              <a:ext uri="{FF2B5EF4-FFF2-40B4-BE49-F238E27FC236}">
                <a16:creationId xmlns:a16="http://schemas.microsoft.com/office/drawing/2014/main" id="{A9595D07-1582-4A72-A0E6-51F07FA8B5C5}"/>
              </a:ext>
            </a:extLst>
          </p:cNvPr>
          <p:cNvPicPr>
            <a:picLocks noChangeAspect="1"/>
          </p:cNvPicPr>
          <p:nvPr/>
        </p:nvPicPr>
        <p:blipFill>
          <a:blip r:embed="rId6"/>
          <a:stretch>
            <a:fillRect/>
          </a:stretch>
        </p:blipFill>
        <p:spPr>
          <a:xfrm>
            <a:off x="6716889" y="6016363"/>
            <a:ext cx="2345922" cy="656360"/>
          </a:xfrm>
          <a:prstGeom prst="rect">
            <a:avLst/>
          </a:prstGeom>
        </p:spPr>
      </p:pic>
      <p:sp>
        <p:nvSpPr>
          <p:cNvPr id="21" name="Rectángulo 20">
            <a:extLst>
              <a:ext uri="{FF2B5EF4-FFF2-40B4-BE49-F238E27FC236}">
                <a16:creationId xmlns:a16="http://schemas.microsoft.com/office/drawing/2014/main" id="{5871771F-E687-4C52-90B3-9D46D29F8D2D}"/>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36</a:t>
            </a:r>
            <a:endParaRPr lang="en-US" b="1" u="sng" dirty="0"/>
          </a:p>
        </p:txBody>
      </p:sp>
    </p:spTree>
    <p:extLst>
      <p:ext uri="{BB962C8B-B14F-4D97-AF65-F5344CB8AC3E}">
        <p14:creationId xmlns:p14="http://schemas.microsoft.com/office/powerpoint/2010/main" val="4218706447"/>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 MODELAMIENTO </a:t>
            </a:r>
            <a:endParaRPr lang="en-US" b="1" u="sng" dirty="0"/>
          </a:p>
        </p:txBody>
      </p:sp>
      <p:pic>
        <p:nvPicPr>
          <p:cNvPr id="19" name="Imagen 18" descr="Una mesa de madera&#10;&#10;Descripción generada automáticamente con confianza baja">
            <a:extLst>
              <a:ext uri="{FF2B5EF4-FFF2-40B4-BE49-F238E27FC236}">
                <a16:creationId xmlns:a16="http://schemas.microsoft.com/office/drawing/2014/main" id="{C25B760E-B069-4849-874D-3941323E96DE}"/>
              </a:ext>
            </a:extLst>
          </p:cNvPr>
          <p:cNvPicPr>
            <a:picLocks noChangeAspect="1"/>
          </p:cNvPicPr>
          <p:nvPr/>
        </p:nvPicPr>
        <p:blipFill>
          <a:blip r:embed="rId3"/>
          <a:stretch>
            <a:fillRect/>
          </a:stretch>
        </p:blipFill>
        <p:spPr>
          <a:xfrm>
            <a:off x="725299" y="2071780"/>
            <a:ext cx="3846702" cy="3172024"/>
          </a:xfrm>
          <a:prstGeom prst="rect">
            <a:avLst/>
          </a:prstGeom>
        </p:spPr>
      </p:pic>
      <p:sp>
        <p:nvSpPr>
          <p:cNvPr id="21" name="CuadroTexto 20">
            <a:extLst>
              <a:ext uri="{FF2B5EF4-FFF2-40B4-BE49-F238E27FC236}">
                <a16:creationId xmlns:a16="http://schemas.microsoft.com/office/drawing/2014/main" id="{4E940C98-EC92-4486-BF69-6AE60F542427}"/>
              </a:ext>
            </a:extLst>
          </p:cNvPr>
          <p:cNvSpPr txBox="1"/>
          <p:nvPr/>
        </p:nvSpPr>
        <p:spPr>
          <a:xfrm>
            <a:off x="1633004" y="1297546"/>
            <a:ext cx="1900236" cy="369332"/>
          </a:xfrm>
          <a:prstGeom prst="rect">
            <a:avLst/>
          </a:prstGeom>
          <a:noFill/>
        </p:spPr>
        <p:txBody>
          <a:bodyPr wrap="square">
            <a:spAutoFit/>
          </a:bodyPr>
          <a:lstStyle/>
          <a:p>
            <a:pPr algn="ctr"/>
            <a:r>
              <a:rPr lang="es-EC" b="1"/>
              <a:t>Regular</a:t>
            </a:r>
          </a:p>
        </p:txBody>
      </p:sp>
      <p:sp>
        <p:nvSpPr>
          <p:cNvPr id="22" name="CuadroTexto 21">
            <a:extLst>
              <a:ext uri="{FF2B5EF4-FFF2-40B4-BE49-F238E27FC236}">
                <a16:creationId xmlns:a16="http://schemas.microsoft.com/office/drawing/2014/main" id="{E4A342FB-B5DE-4263-B391-DD9BD721DA75}"/>
              </a:ext>
            </a:extLst>
          </p:cNvPr>
          <p:cNvSpPr txBox="1"/>
          <p:nvPr/>
        </p:nvSpPr>
        <p:spPr>
          <a:xfrm>
            <a:off x="5782470" y="1297546"/>
            <a:ext cx="1900236" cy="369332"/>
          </a:xfrm>
          <a:prstGeom prst="rect">
            <a:avLst/>
          </a:prstGeom>
          <a:noFill/>
        </p:spPr>
        <p:txBody>
          <a:bodyPr wrap="square">
            <a:spAutoFit/>
          </a:bodyPr>
          <a:lstStyle/>
          <a:p>
            <a:pPr algn="ctr"/>
            <a:r>
              <a:rPr lang="es-EC" b="1"/>
              <a:t>Irregular</a:t>
            </a:r>
          </a:p>
        </p:txBody>
      </p:sp>
      <p:sp>
        <p:nvSpPr>
          <p:cNvPr id="10" name="Rectángulo 9">
            <a:extLst>
              <a:ext uri="{FF2B5EF4-FFF2-40B4-BE49-F238E27FC236}">
                <a16:creationId xmlns:a16="http://schemas.microsoft.com/office/drawing/2014/main" id="{0E2FB012-EB76-4B15-A416-FB18CBDBD5C0}"/>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3" name="Imagen 2">
            <a:extLst>
              <a:ext uri="{FF2B5EF4-FFF2-40B4-BE49-F238E27FC236}">
                <a16:creationId xmlns:a16="http://schemas.microsoft.com/office/drawing/2014/main" id="{21714807-CCE8-4595-8099-87FB0F9F997E}"/>
              </a:ext>
            </a:extLst>
          </p:cNvPr>
          <p:cNvPicPr>
            <a:picLocks noChangeAspect="1"/>
          </p:cNvPicPr>
          <p:nvPr/>
        </p:nvPicPr>
        <p:blipFill rotWithShape="1">
          <a:blip r:embed="rId4"/>
          <a:srcRect l="17037" t="10139" r="11134" b="11908"/>
          <a:stretch/>
        </p:blipFill>
        <p:spPr>
          <a:xfrm>
            <a:off x="4829660" y="1944321"/>
            <a:ext cx="3409479" cy="3130150"/>
          </a:xfrm>
          <a:prstGeom prst="rect">
            <a:avLst/>
          </a:prstGeom>
        </p:spPr>
      </p:pic>
      <p:pic>
        <p:nvPicPr>
          <p:cNvPr id="11" name="Imagen 10">
            <a:extLst>
              <a:ext uri="{FF2B5EF4-FFF2-40B4-BE49-F238E27FC236}">
                <a16:creationId xmlns:a16="http://schemas.microsoft.com/office/drawing/2014/main" id="{F5F4002C-D380-4742-94FC-53E3E1217051}"/>
              </a:ext>
            </a:extLst>
          </p:cNvPr>
          <p:cNvPicPr>
            <a:picLocks noChangeAspect="1"/>
          </p:cNvPicPr>
          <p:nvPr/>
        </p:nvPicPr>
        <p:blipFill>
          <a:blip r:embed="rId5"/>
          <a:stretch>
            <a:fillRect/>
          </a:stretch>
        </p:blipFill>
        <p:spPr>
          <a:xfrm>
            <a:off x="6716889" y="6016363"/>
            <a:ext cx="2345922" cy="656360"/>
          </a:xfrm>
          <a:prstGeom prst="rect">
            <a:avLst/>
          </a:prstGeom>
        </p:spPr>
      </p:pic>
      <p:sp>
        <p:nvSpPr>
          <p:cNvPr id="12" name="Rectángulo 11">
            <a:extLst>
              <a:ext uri="{FF2B5EF4-FFF2-40B4-BE49-F238E27FC236}">
                <a16:creationId xmlns:a16="http://schemas.microsoft.com/office/drawing/2014/main" id="{8CA7F3CF-D656-49FB-9878-9551124E2988}"/>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37</a:t>
            </a:r>
            <a:endParaRPr lang="en-US" b="1" u="sng" dirty="0"/>
          </a:p>
        </p:txBody>
      </p:sp>
    </p:spTree>
    <p:extLst>
      <p:ext uri="{BB962C8B-B14F-4D97-AF65-F5344CB8AC3E}">
        <p14:creationId xmlns:p14="http://schemas.microsoft.com/office/powerpoint/2010/main" val="3737149380"/>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1" y="72033"/>
            <a:ext cx="3936241"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DISEÑO ESTRUCTURAL</a:t>
            </a:r>
            <a:endParaRPr lang="en-US" b="1" u="sng" dirty="0"/>
          </a:p>
        </p:txBody>
      </p:sp>
      <p:sp>
        <p:nvSpPr>
          <p:cNvPr id="10" name="Rectángulo 9">
            <a:extLst>
              <a:ext uri="{FF2B5EF4-FFF2-40B4-BE49-F238E27FC236}">
                <a16:creationId xmlns:a16="http://schemas.microsoft.com/office/drawing/2014/main" id="{03C2852D-BF36-470B-BAAC-B566A9468088}"/>
              </a:ext>
            </a:extLst>
          </p:cNvPr>
          <p:cNvSpPr/>
          <p:nvPr/>
        </p:nvSpPr>
        <p:spPr>
          <a:xfrm>
            <a:off x="513889" y="2622258"/>
            <a:ext cx="8116222" cy="161348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sz="6600" b="1" u="sng" dirty="0"/>
              <a:t>DISEÑO ESTRUCTURAL</a:t>
            </a:r>
            <a:endParaRPr lang="en-US" sz="6600" b="1" dirty="0"/>
          </a:p>
        </p:txBody>
      </p:sp>
      <p:sp>
        <p:nvSpPr>
          <p:cNvPr id="7" name="Rectángulo 6">
            <a:extLst>
              <a:ext uri="{FF2B5EF4-FFF2-40B4-BE49-F238E27FC236}">
                <a16:creationId xmlns:a16="http://schemas.microsoft.com/office/drawing/2014/main" id="{8A82136F-49BD-4E7F-BCCD-105789141076}"/>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8" name="Imagen 7">
            <a:extLst>
              <a:ext uri="{FF2B5EF4-FFF2-40B4-BE49-F238E27FC236}">
                <a16:creationId xmlns:a16="http://schemas.microsoft.com/office/drawing/2014/main" id="{53E4D7C8-07B6-4C98-969E-907A5C83E913}"/>
              </a:ext>
            </a:extLst>
          </p:cNvPr>
          <p:cNvPicPr>
            <a:picLocks noChangeAspect="1"/>
          </p:cNvPicPr>
          <p:nvPr/>
        </p:nvPicPr>
        <p:blipFill>
          <a:blip r:embed="rId3"/>
          <a:stretch>
            <a:fillRect/>
          </a:stretch>
        </p:blipFill>
        <p:spPr>
          <a:xfrm>
            <a:off x="6716889" y="5985883"/>
            <a:ext cx="2345922" cy="656360"/>
          </a:xfrm>
          <a:prstGeom prst="rect">
            <a:avLst/>
          </a:prstGeom>
        </p:spPr>
      </p:pic>
      <p:sp>
        <p:nvSpPr>
          <p:cNvPr id="9" name="Rectángulo 8">
            <a:extLst>
              <a:ext uri="{FF2B5EF4-FFF2-40B4-BE49-F238E27FC236}">
                <a16:creationId xmlns:a16="http://schemas.microsoft.com/office/drawing/2014/main" id="{EF8AB383-76D3-43F8-8381-3093C546F61C}"/>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38</a:t>
            </a:r>
            <a:endParaRPr lang="en-US" b="1" u="sng" dirty="0"/>
          </a:p>
        </p:txBody>
      </p:sp>
    </p:spTree>
    <p:extLst>
      <p:ext uri="{BB962C8B-B14F-4D97-AF65-F5344CB8AC3E}">
        <p14:creationId xmlns:p14="http://schemas.microsoft.com/office/powerpoint/2010/main" val="1331822198"/>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63356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DISEÑO ESTRUCTURAL</a:t>
            </a:r>
            <a:endParaRPr lang="en-US" b="1" u="sng" dirty="0"/>
          </a:p>
        </p:txBody>
      </p:sp>
      <p:sp>
        <p:nvSpPr>
          <p:cNvPr id="10" name="CuadroTexto 9">
            <a:extLst>
              <a:ext uri="{FF2B5EF4-FFF2-40B4-BE49-F238E27FC236}">
                <a16:creationId xmlns:a16="http://schemas.microsoft.com/office/drawing/2014/main" id="{58DC0AEB-4F2C-416E-90E8-CFF2FAB50935}"/>
              </a:ext>
            </a:extLst>
          </p:cNvPr>
          <p:cNvSpPr txBox="1"/>
          <p:nvPr/>
        </p:nvSpPr>
        <p:spPr>
          <a:xfrm>
            <a:off x="3537906" y="504081"/>
            <a:ext cx="1900236" cy="646331"/>
          </a:xfrm>
          <a:prstGeom prst="rect">
            <a:avLst/>
          </a:prstGeom>
          <a:noFill/>
        </p:spPr>
        <p:txBody>
          <a:bodyPr wrap="square">
            <a:spAutoFit/>
          </a:bodyPr>
          <a:lstStyle/>
          <a:p>
            <a:pPr algn="ctr"/>
            <a:r>
              <a:rPr lang="es-ES" b="1" dirty="0"/>
              <a:t>Vigas de cimentación</a:t>
            </a:r>
            <a:endParaRPr lang="en-US" b="1" dirty="0"/>
          </a:p>
        </p:txBody>
      </p:sp>
      <p:sp>
        <p:nvSpPr>
          <p:cNvPr id="15" name="CuadroTexto 14">
            <a:extLst>
              <a:ext uri="{FF2B5EF4-FFF2-40B4-BE49-F238E27FC236}">
                <a16:creationId xmlns:a16="http://schemas.microsoft.com/office/drawing/2014/main" id="{3A60E102-595E-4990-8606-9B1AEAAA5530}"/>
              </a:ext>
            </a:extLst>
          </p:cNvPr>
          <p:cNvSpPr txBox="1"/>
          <p:nvPr/>
        </p:nvSpPr>
        <p:spPr>
          <a:xfrm>
            <a:off x="1018415" y="3244334"/>
            <a:ext cx="1900236" cy="369332"/>
          </a:xfrm>
          <a:prstGeom prst="rect">
            <a:avLst/>
          </a:prstGeom>
          <a:noFill/>
        </p:spPr>
        <p:txBody>
          <a:bodyPr wrap="square">
            <a:spAutoFit/>
          </a:bodyPr>
          <a:lstStyle/>
          <a:p>
            <a:pPr algn="ctr"/>
            <a:r>
              <a:rPr lang="es-EC" b="1" dirty="0"/>
              <a:t>Sentido X</a:t>
            </a:r>
          </a:p>
        </p:txBody>
      </p:sp>
      <p:sp>
        <p:nvSpPr>
          <p:cNvPr id="17" name="CuadroTexto 16">
            <a:extLst>
              <a:ext uri="{FF2B5EF4-FFF2-40B4-BE49-F238E27FC236}">
                <a16:creationId xmlns:a16="http://schemas.microsoft.com/office/drawing/2014/main" id="{EA5FBEF3-F243-4177-8047-DB2FEFF87B10}"/>
              </a:ext>
            </a:extLst>
          </p:cNvPr>
          <p:cNvSpPr txBox="1"/>
          <p:nvPr/>
        </p:nvSpPr>
        <p:spPr>
          <a:xfrm>
            <a:off x="813366" y="1091367"/>
            <a:ext cx="1900236" cy="369332"/>
          </a:xfrm>
          <a:prstGeom prst="rect">
            <a:avLst/>
          </a:prstGeom>
          <a:noFill/>
        </p:spPr>
        <p:txBody>
          <a:bodyPr wrap="square">
            <a:spAutoFit/>
          </a:bodyPr>
          <a:lstStyle/>
          <a:p>
            <a:pPr algn="ctr"/>
            <a:r>
              <a:rPr lang="es-EC" b="1" dirty="0"/>
              <a:t>Regular</a:t>
            </a:r>
          </a:p>
        </p:txBody>
      </p:sp>
      <p:sp>
        <p:nvSpPr>
          <p:cNvPr id="18" name="CuadroTexto 17">
            <a:extLst>
              <a:ext uri="{FF2B5EF4-FFF2-40B4-BE49-F238E27FC236}">
                <a16:creationId xmlns:a16="http://schemas.microsoft.com/office/drawing/2014/main" id="{9675D610-09FD-4303-8A19-C4F6297FB5F5}"/>
              </a:ext>
            </a:extLst>
          </p:cNvPr>
          <p:cNvSpPr txBox="1"/>
          <p:nvPr/>
        </p:nvSpPr>
        <p:spPr>
          <a:xfrm>
            <a:off x="5867024" y="1091367"/>
            <a:ext cx="1900236" cy="369332"/>
          </a:xfrm>
          <a:prstGeom prst="rect">
            <a:avLst/>
          </a:prstGeom>
          <a:noFill/>
        </p:spPr>
        <p:txBody>
          <a:bodyPr wrap="square">
            <a:spAutoFit/>
          </a:bodyPr>
          <a:lstStyle/>
          <a:p>
            <a:pPr algn="ctr"/>
            <a:r>
              <a:rPr lang="es-EC" b="1" dirty="0"/>
              <a:t>Irregular</a:t>
            </a:r>
          </a:p>
        </p:txBody>
      </p:sp>
      <p:pic>
        <p:nvPicPr>
          <p:cNvPr id="7" name="Imagen 6">
            <a:extLst>
              <a:ext uri="{FF2B5EF4-FFF2-40B4-BE49-F238E27FC236}">
                <a16:creationId xmlns:a16="http://schemas.microsoft.com/office/drawing/2014/main" id="{36D3D9CF-198E-42E5-86BA-ED4C71C76B4E}"/>
              </a:ext>
            </a:extLst>
          </p:cNvPr>
          <p:cNvPicPr>
            <a:picLocks noChangeAspect="1"/>
          </p:cNvPicPr>
          <p:nvPr/>
        </p:nvPicPr>
        <p:blipFill>
          <a:blip r:embed="rId3"/>
          <a:stretch>
            <a:fillRect/>
          </a:stretch>
        </p:blipFill>
        <p:spPr>
          <a:xfrm>
            <a:off x="348503" y="1683960"/>
            <a:ext cx="3422153" cy="3045235"/>
          </a:xfrm>
          <a:prstGeom prst="rect">
            <a:avLst/>
          </a:prstGeom>
        </p:spPr>
      </p:pic>
      <p:graphicFrame>
        <p:nvGraphicFramePr>
          <p:cNvPr id="21" name="Tabla 20">
            <a:extLst>
              <a:ext uri="{FF2B5EF4-FFF2-40B4-BE49-F238E27FC236}">
                <a16:creationId xmlns:a16="http://schemas.microsoft.com/office/drawing/2014/main" id="{F3278734-62FC-432E-8D0E-A61A35D44889}"/>
              </a:ext>
            </a:extLst>
          </p:cNvPr>
          <p:cNvGraphicFramePr>
            <a:graphicFrameLocks noGrp="1"/>
          </p:cNvGraphicFramePr>
          <p:nvPr/>
        </p:nvGraphicFramePr>
        <p:xfrm>
          <a:off x="679652" y="4851498"/>
          <a:ext cx="3118195" cy="1127760"/>
        </p:xfrm>
        <a:graphic>
          <a:graphicData uri="http://schemas.openxmlformats.org/drawingml/2006/table">
            <a:tbl>
              <a:tblPr>
                <a:tableStyleId>{9D7B26C5-4107-4FEC-AEDC-1716B250A1EF}</a:tableStyleId>
              </a:tblPr>
              <a:tblGrid>
                <a:gridCol w="1614917">
                  <a:extLst>
                    <a:ext uri="{9D8B030D-6E8A-4147-A177-3AD203B41FA5}">
                      <a16:colId xmlns:a16="http://schemas.microsoft.com/office/drawing/2014/main" val="737997944"/>
                    </a:ext>
                  </a:extLst>
                </a:gridCol>
                <a:gridCol w="1503278">
                  <a:extLst>
                    <a:ext uri="{9D8B030D-6E8A-4147-A177-3AD203B41FA5}">
                      <a16:colId xmlns:a16="http://schemas.microsoft.com/office/drawing/2014/main" val="3460444552"/>
                    </a:ext>
                  </a:extLst>
                </a:gridCol>
              </a:tblGrid>
              <a:tr h="167640">
                <a:tc gridSpan="2">
                  <a:txBody>
                    <a:bodyPr/>
                    <a:lstStyle/>
                    <a:p>
                      <a:pPr algn="ctr" fontAlgn="ctr"/>
                      <a:r>
                        <a:rPr lang="es-EC" sz="1000" b="1" u="none" strike="noStrike" dirty="0">
                          <a:effectLst/>
                        </a:rPr>
                        <a:t>Armado regular </a:t>
                      </a:r>
                      <a:endParaRPr lang="es-EC" sz="1000" b="1" i="0" u="none" strike="noStrike" dirty="0">
                        <a:solidFill>
                          <a:srgbClr val="000000"/>
                        </a:solidFill>
                        <a:effectLst/>
                        <a:latin typeface="Arial" panose="020B0604020202020204" pitchFamily="34" charset="0"/>
                      </a:endParaRPr>
                    </a:p>
                  </a:txBody>
                  <a:tcPr marL="7620" marR="7620" marT="7620" marB="0" anchor="ctr"/>
                </a:tc>
                <a:tc hMerge="1">
                  <a:txBody>
                    <a:bodyPr/>
                    <a:lstStyle/>
                    <a:p>
                      <a:endParaRPr lang="es-EC"/>
                    </a:p>
                  </a:txBody>
                  <a:tcPr/>
                </a:tc>
                <a:extLst>
                  <a:ext uri="{0D108BD9-81ED-4DB2-BD59-A6C34878D82A}">
                    <a16:rowId xmlns:a16="http://schemas.microsoft.com/office/drawing/2014/main" val="1927210160"/>
                  </a:ext>
                </a:extLst>
              </a:tr>
              <a:tr h="167640">
                <a:tc>
                  <a:txBody>
                    <a:bodyPr/>
                    <a:lstStyle/>
                    <a:p>
                      <a:pPr algn="ctr" fontAlgn="ctr"/>
                      <a:r>
                        <a:rPr lang="es-EC" sz="1000" b="1" u="none" strike="noStrike" dirty="0">
                          <a:effectLst/>
                        </a:rPr>
                        <a:t>Descripción</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ctr"/>
                      <a:r>
                        <a:rPr lang="es-EC" sz="1000" b="1" u="none" strike="noStrike" dirty="0">
                          <a:effectLst/>
                        </a:rPr>
                        <a:t>Armado</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5704326"/>
                  </a:ext>
                </a:extLst>
              </a:tr>
              <a:tr h="198120">
                <a:tc>
                  <a:txBody>
                    <a:bodyPr/>
                    <a:lstStyle/>
                    <a:p>
                      <a:pPr algn="ctr" fontAlgn="ctr"/>
                      <a:endParaRPr lang="es-EC" sz="1000" b="1" i="0" u="none" strike="noStrike" dirty="0">
                        <a:solidFill>
                          <a:srgbClr val="FF0000"/>
                        </a:solidFill>
                        <a:effectLst/>
                        <a:highlight>
                          <a:srgbClr val="FF0000"/>
                        </a:highligh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S" sz="1000" b="0" i="0" u="none" strike="noStrike" dirty="0">
                          <a:solidFill>
                            <a:srgbClr val="000000"/>
                          </a:solidFill>
                          <a:effectLst/>
                          <a:latin typeface="Arial" panose="020B0604020202020204" pitchFamily="34" charset="0"/>
                        </a:rPr>
                        <a:t>1 E </a:t>
                      </a:r>
                      <a:r>
                        <a:rPr lang="es-EC" sz="1000" b="0" i="0" u="none" strike="noStrike" baseline="0" dirty="0">
                          <a:solidFill>
                            <a:srgbClr val="000000"/>
                          </a:solidFill>
                          <a:latin typeface="Arial" panose="020B0604020202020204" pitchFamily="34" charset="0"/>
                        </a:rPr>
                        <a:t>Ø 10 mm @ 7,5 cm</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31402727"/>
                  </a:ext>
                </a:extLst>
              </a:tr>
              <a:tr h="198120">
                <a:tc>
                  <a:txBody>
                    <a:bodyPr/>
                    <a:lstStyle/>
                    <a:p>
                      <a:pPr algn="ctr" fontAlgn="ctr"/>
                      <a:r>
                        <a:rPr lang="es-ES" sz="1000" b="1" i="0" u="none" strike="noStrike" dirty="0">
                          <a:solidFill>
                            <a:srgbClr val="003366"/>
                          </a:solidFill>
                          <a:effectLst/>
                          <a:highlight>
                            <a:srgbClr val="000080"/>
                          </a:highlight>
                          <a:latin typeface="Arial" panose="020B0604020202020204" pitchFamily="34" charset="0"/>
                        </a:rPr>
                        <a:t>o</a:t>
                      </a:r>
                      <a:endParaRPr lang="es-EC" sz="1000" b="1" i="0" u="none" strike="noStrike" dirty="0">
                        <a:solidFill>
                          <a:srgbClr val="003366"/>
                        </a:solidFill>
                        <a:effectLst/>
                        <a:highlight>
                          <a:srgbClr val="000080"/>
                        </a:highlight>
                        <a:latin typeface="Arial" panose="020B0604020202020204" pitchFamily="34" charset="0"/>
                      </a:endParaRPr>
                    </a:p>
                  </a:txBody>
                  <a:tcPr marL="7620" marR="7620" marT="7620" marB="0" anchor="ctr"/>
                </a:tc>
                <a:tc>
                  <a:txBody>
                    <a:bodyPr/>
                    <a:lstStyle/>
                    <a:p>
                      <a:pPr algn="ctr" fontAlgn="ctr"/>
                      <a:r>
                        <a:rPr lang="es-EC" sz="1000" u="none" strike="noStrike" dirty="0">
                          <a:effectLst/>
                        </a:rPr>
                        <a:t>6 </a:t>
                      </a:r>
                      <a:r>
                        <a:rPr lang="es-EC" sz="1000" b="0" i="0" u="none" strike="noStrike" baseline="0" dirty="0">
                          <a:solidFill>
                            <a:srgbClr val="000000"/>
                          </a:solidFill>
                          <a:latin typeface="Arial" panose="020B0604020202020204" pitchFamily="34" charset="0"/>
                        </a:rPr>
                        <a:t>Ø 14 mm</a:t>
                      </a:r>
                      <a:endParaRPr lang="es-EC" sz="1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072753524"/>
                  </a:ext>
                </a:extLst>
              </a:tr>
              <a:tr h="198120">
                <a:tc>
                  <a:txBody>
                    <a:bodyPr/>
                    <a:lstStyle/>
                    <a:p>
                      <a:pPr algn="ctr" fontAlgn="ctr"/>
                      <a:r>
                        <a:rPr lang="es-ES" sz="1000" b="1" i="0" u="none" strike="noStrike" dirty="0">
                          <a:solidFill>
                            <a:srgbClr val="003366"/>
                          </a:solidFill>
                          <a:effectLst/>
                          <a:highlight>
                            <a:srgbClr val="000080"/>
                          </a:highlight>
                          <a:latin typeface="Arial" panose="020B0604020202020204" pitchFamily="34" charset="0"/>
                        </a:rPr>
                        <a:t>o</a:t>
                      </a:r>
                      <a:endParaRPr lang="es-EC" sz="1000" b="1" i="0" u="none" strike="noStrike" dirty="0">
                        <a:solidFill>
                          <a:srgbClr val="003366"/>
                        </a:solidFill>
                        <a:effectLst/>
                        <a:highlight>
                          <a:srgbClr val="000080"/>
                        </a:highlight>
                        <a:latin typeface="Arial" panose="020B0604020202020204" pitchFamily="34" charset="0"/>
                      </a:endParaRPr>
                    </a:p>
                  </a:txBody>
                  <a:tcPr marL="7620" marR="7620" marT="7620" marB="0" anchor="ctr"/>
                </a:tc>
                <a:tc>
                  <a:txBody>
                    <a:bodyPr/>
                    <a:lstStyle/>
                    <a:p>
                      <a:pPr algn="ctr" fontAlgn="ctr"/>
                      <a:r>
                        <a:rPr lang="es-EC" sz="1000" u="none" strike="noStrike" dirty="0">
                          <a:effectLst/>
                        </a:rPr>
                        <a:t>2 </a:t>
                      </a:r>
                      <a:r>
                        <a:rPr lang="es-EC" sz="1000" b="0" i="0" u="none" strike="noStrike" baseline="0" dirty="0">
                          <a:solidFill>
                            <a:srgbClr val="000000"/>
                          </a:solidFill>
                          <a:latin typeface="Arial" panose="020B0604020202020204" pitchFamily="34" charset="0"/>
                        </a:rPr>
                        <a:t>Ø 14 mm</a:t>
                      </a:r>
                      <a:endParaRPr lang="es-EC" sz="1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932118577"/>
                  </a:ext>
                </a:extLst>
              </a:tr>
              <a:tr h="198120">
                <a:tc>
                  <a:txBody>
                    <a:bodyPr/>
                    <a:lstStyle/>
                    <a:p>
                      <a:pPr algn="ctr" fontAlgn="ctr"/>
                      <a:endParaRPr lang="es-EC" sz="1000" b="1" i="0" u="none" strike="noStrike" dirty="0">
                        <a:solidFill>
                          <a:srgbClr val="8A3DF1"/>
                        </a:solidFill>
                        <a:effectLst/>
                        <a:highlight>
                          <a:srgbClr val="800080"/>
                        </a:highlight>
                        <a:latin typeface="Arial" panose="020B0604020202020204" pitchFamily="34"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S" sz="1000" b="0" i="0" u="none" strike="noStrike" dirty="0">
                          <a:solidFill>
                            <a:srgbClr val="000000"/>
                          </a:solidFill>
                          <a:effectLst/>
                          <a:latin typeface="Arial" panose="020B0604020202020204" pitchFamily="34" charset="0"/>
                        </a:rPr>
                        <a:t>1 </a:t>
                      </a:r>
                      <a:r>
                        <a:rPr lang="es-EC" sz="1000" b="0" i="0" u="none" strike="noStrike" baseline="0" dirty="0">
                          <a:solidFill>
                            <a:srgbClr val="000000"/>
                          </a:solidFill>
                          <a:latin typeface="Arial" panose="020B0604020202020204" pitchFamily="34" charset="0"/>
                        </a:rPr>
                        <a:t>Ø 14 mm @ 18 cm</a:t>
                      </a:r>
                      <a:endParaRPr lang="es-EC" sz="1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660382894"/>
                  </a:ext>
                </a:extLst>
              </a:tr>
            </a:tbl>
          </a:graphicData>
        </a:graphic>
      </p:graphicFrame>
      <p:graphicFrame>
        <p:nvGraphicFramePr>
          <p:cNvPr id="22" name="Tabla 21">
            <a:extLst>
              <a:ext uri="{FF2B5EF4-FFF2-40B4-BE49-F238E27FC236}">
                <a16:creationId xmlns:a16="http://schemas.microsoft.com/office/drawing/2014/main" id="{B67BB9A9-BDBF-465B-8464-F821A6F70B56}"/>
              </a:ext>
            </a:extLst>
          </p:cNvPr>
          <p:cNvGraphicFramePr>
            <a:graphicFrameLocks noGrp="1"/>
          </p:cNvGraphicFramePr>
          <p:nvPr/>
        </p:nvGraphicFramePr>
        <p:xfrm>
          <a:off x="4877934" y="4799379"/>
          <a:ext cx="3449101" cy="1127760"/>
        </p:xfrm>
        <a:graphic>
          <a:graphicData uri="http://schemas.openxmlformats.org/drawingml/2006/table">
            <a:tbl>
              <a:tblPr>
                <a:tableStyleId>{9D7B26C5-4107-4FEC-AEDC-1716B250A1EF}</a:tableStyleId>
              </a:tblPr>
              <a:tblGrid>
                <a:gridCol w="2045790">
                  <a:extLst>
                    <a:ext uri="{9D8B030D-6E8A-4147-A177-3AD203B41FA5}">
                      <a16:colId xmlns:a16="http://schemas.microsoft.com/office/drawing/2014/main" val="737997944"/>
                    </a:ext>
                  </a:extLst>
                </a:gridCol>
                <a:gridCol w="1403311">
                  <a:extLst>
                    <a:ext uri="{9D8B030D-6E8A-4147-A177-3AD203B41FA5}">
                      <a16:colId xmlns:a16="http://schemas.microsoft.com/office/drawing/2014/main" val="3460444552"/>
                    </a:ext>
                  </a:extLst>
                </a:gridCol>
              </a:tblGrid>
              <a:tr h="167640">
                <a:tc gridSpan="2">
                  <a:txBody>
                    <a:bodyPr/>
                    <a:lstStyle/>
                    <a:p>
                      <a:pPr algn="ctr" fontAlgn="ctr"/>
                      <a:r>
                        <a:rPr lang="es-EC" sz="1000" b="1" u="none" strike="noStrike" dirty="0">
                          <a:effectLst/>
                        </a:rPr>
                        <a:t>Armado irregular</a:t>
                      </a:r>
                      <a:endParaRPr lang="es-EC" sz="1000" b="1" i="0" u="none" strike="noStrike" dirty="0">
                        <a:solidFill>
                          <a:srgbClr val="000000"/>
                        </a:solidFill>
                        <a:effectLst/>
                        <a:latin typeface="Arial" panose="020B0604020202020204" pitchFamily="34" charset="0"/>
                      </a:endParaRPr>
                    </a:p>
                  </a:txBody>
                  <a:tcPr marL="7620" marR="7620" marT="7620" marB="0" anchor="ctr"/>
                </a:tc>
                <a:tc hMerge="1">
                  <a:txBody>
                    <a:bodyPr/>
                    <a:lstStyle/>
                    <a:p>
                      <a:endParaRPr lang="es-EC"/>
                    </a:p>
                  </a:txBody>
                  <a:tcPr/>
                </a:tc>
                <a:extLst>
                  <a:ext uri="{0D108BD9-81ED-4DB2-BD59-A6C34878D82A}">
                    <a16:rowId xmlns:a16="http://schemas.microsoft.com/office/drawing/2014/main" val="1927210160"/>
                  </a:ext>
                </a:extLst>
              </a:tr>
              <a:tr h="167640">
                <a:tc>
                  <a:txBody>
                    <a:bodyPr/>
                    <a:lstStyle/>
                    <a:p>
                      <a:pPr algn="ctr" fontAlgn="ctr"/>
                      <a:r>
                        <a:rPr lang="es-EC" sz="1000" b="1" u="none" strike="noStrike" dirty="0">
                          <a:effectLst/>
                        </a:rPr>
                        <a:t>Descripción</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ctr"/>
                      <a:r>
                        <a:rPr lang="es-EC" sz="1000" b="1" u="none" strike="noStrike" dirty="0">
                          <a:effectLst/>
                        </a:rPr>
                        <a:t>Armado</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5704326"/>
                  </a:ext>
                </a:extLst>
              </a:tr>
              <a:tr h="198120">
                <a:tc>
                  <a:txBody>
                    <a:bodyPr/>
                    <a:lstStyle/>
                    <a:p>
                      <a:pPr algn="ctr" fontAlgn="ctr"/>
                      <a:endParaRPr lang="es-EC" sz="1000" b="1" i="0" u="none" strike="noStrike" dirty="0">
                        <a:solidFill>
                          <a:srgbClr val="FF0000"/>
                        </a:solidFill>
                        <a:effectLst/>
                        <a:highlight>
                          <a:srgbClr val="FF0000"/>
                        </a:highligh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S" sz="1000" b="0" i="0" u="none" strike="noStrike" dirty="0">
                          <a:solidFill>
                            <a:srgbClr val="000000"/>
                          </a:solidFill>
                          <a:effectLst/>
                          <a:latin typeface="Arial" panose="020B0604020202020204" pitchFamily="34" charset="0"/>
                        </a:rPr>
                        <a:t>1 E </a:t>
                      </a:r>
                      <a:r>
                        <a:rPr lang="es-EC" sz="1000" b="0" i="0" u="none" strike="noStrike" baseline="0" dirty="0">
                          <a:solidFill>
                            <a:srgbClr val="000000"/>
                          </a:solidFill>
                          <a:latin typeface="Arial" panose="020B0604020202020204" pitchFamily="34" charset="0"/>
                        </a:rPr>
                        <a:t>Ø 10 mm @ 9 cm</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31402727"/>
                  </a:ext>
                </a:extLst>
              </a:tr>
              <a:tr h="198120">
                <a:tc>
                  <a:txBody>
                    <a:bodyPr/>
                    <a:lstStyle/>
                    <a:p>
                      <a:pPr algn="ctr" fontAlgn="ctr"/>
                      <a:r>
                        <a:rPr lang="es-ES" sz="1000" b="1" i="0" u="none" strike="noStrike" dirty="0">
                          <a:solidFill>
                            <a:srgbClr val="003366"/>
                          </a:solidFill>
                          <a:effectLst/>
                          <a:highlight>
                            <a:srgbClr val="000080"/>
                          </a:highlight>
                          <a:latin typeface="Arial" panose="020B0604020202020204" pitchFamily="34" charset="0"/>
                        </a:rPr>
                        <a:t>o</a:t>
                      </a:r>
                      <a:endParaRPr lang="es-EC" sz="1000" b="1" i="0" u="none" strike="noStrike" dirty="0">
                        <a:solidFill>
                          <a:srgbClr val="003366"/>
                        </a:solidFill>
                        <a:effectLst/>
                        <a:highlight>
                          <a:srgbClr val="000080"/>
                        </a:highlight>
                        <a:latin typeface="Arial" panose="020B0604020202020204" pitchFamily="34" charset="0"/>
                      </a:endParaRPr>
                    </a:p>
                  </a:txBody>
                  <a:tcPr marL="7620" marR="7620" marT="7620" marB="0" anchor="ctr"/>
                </a:tc>
                <a:tc>
                  <a:txBody>
                    <a:bodyPr/>
                    <a:lstStyle/>
                    <a:p>
                      <a:pPr algn="ctr" fontAlgn="ctr"/>
                      <a:r>
                        <a:rPr lang="es-EC" sz="1000" u="none" strike="noStrike" dirty="0">
                          <a:effectLst/>
                        </a:rPr>
                        <a:t>6 </a:t>
                      </a:r>
                      <a:r>
                        <a:rPr lang="es-EC" sz="1000" b="0" i="0" u="none" strike="noStrike" baseline="0" dirty="0">
                          <a:solidFill>
                            <a:srgbClr val="000000"/>
                          </a:solidFill>
                          <a:latin typeface="Arial" panose="020B0604020202020204" pitchFamily="34" charset="0"/>
                        </a:rPr>
                        <a:t>Ø 14 mm</a:t>
                      </a:r>
                      <a:endParaRPr lang="es-EC" sz="1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072753524"/>
                  </a:ext>
                </a:extLst>
              </a:tr>
              <a:tr h="198120">
                <a:tc>
                  <a:txBody>
                    <a:bodyPr/>
                    <a:lstStyle/>
                    <a:p>
                      <a:pPr algn="ctr" fontAlgn="ctr"/>
                      <a:r>
                        <a:rPr lang="es-ES" sz="1000" b="1" i="0" u="none" strike="noStrike" dirty="0">
                          <a:solidFill>
                            <a:srgbClr val="44B2F6"/>
                          </a:solidFill>
                          <a:effectLst/>
                          <a:highlight>
                            <a:srgbClr val="44B2F6"/>
                          </a:highlight>
                          <a:latin typeface="Arial" panose="020B0604020202020204" pitchFamily="34" charset="0"/>
                        </a:rPr>
                        <a:t>o</a:t>
                      </a:r>
                      <a:endParaRPr lang="es-EC" sz="1000" b="1" i="0" u="none" strike="noStrike" dirty="0">
                        <a:solidFill>
                          <a:srgbClr val="44B2F6"/>
                        </a:solidFill>
                        <a:effectLst/>
                        <a:highlight>
                          <a:srgbClr val="44B2F6"/>
                        </a:highlight>
                        <a:latin typeface="Arial" panose="020B0604020202020204" pitchFamily="34" charset="0"/>
                      </a:endParaRPr>
                    </a:p>
                  </a:txBody>
                  <a:tcPr marL="7620" marR="7620" marT="7620" marB="0" anchor="ctr"/>
                </a:tc>
                <a:tc>
                  <a:txBody>
                    <a:bodyPr/>
                    <a:lstStyle/>
                    <a:p>
                      <a:pPr algn="ctr" fontAlgn="ctr"/>
                      <a:r>
                        <a:rPr lang="es-EC" sz="1000" u="none" strike="noStrike" dirty="0">
                          <a:effectLst/>
                        </a:rPr>
                        <a:t>2 </a:t>
                      </a:r>
                      <a:r>
                        <a:rPr lang="es-EC" sz="1000" b="0" i="0" u="none" strike="noStrike" baseline="0" dirty="0">
                          <a:solidFill>
                            <a:srgbClr val="000000"/>
                          </a:solidFill>
                          <a:latin typeface="Arial" panose="020B0604020202020204" pitchFamily="34" charset="0"/>
                        </a:rPr>
                        <a:t>Ø 10 mm</a:t>
                      </a:r>
                      <a:endParaRPr lang="es-EC" sz="1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932118577"/>
                  </a:ext>
                </a:extLst>
              </a:tr>
              <a:tr h="198120">
                <a:tc>
                  <a:txBody>
                    <a:bodyPr/>
                    <a:lstStyle/>
                    <a:p>
                      <a:pPr algn="ctr" fontAlgn="ctr"/>
                      <a:endParaRPr lang="es-EC" sz="1000" b="1" i="0" u="none" strike="noStrike" dirty="0">
                        <a:solidFill>
                          <a:srgbClr val="8A3DF1"/>
                        </a:solidFill>
                        <a:effectLst/>
                        <a:highlight>
                          <a:srgbClr val="800080"/>
                        </a:highlight>
                        <a:latin typeface="Arial" panose="020B0604020202020204" pitchFamily="34"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S" sz="1000" b="0" i="0" u="none" strike="noStrike" dirty="0">
                          <a:solidFill>
                            <a:srgbClr val="000000"/>
                          </a:solidFill>
                          <a:effectLst/>
                          <a:latin typeface="Arial" panose="020B0604020202020204" pitchFamily="34" charset="0"/>
                        </a:rPr>
                        <a:t>1 </a:t>
                      </a:r>
                      <a:r>
                        <a:rPr lang="es-EC" sz="1000" b="0" i="0" u="none" strike="noStrike" baseline="0" dirty="0">
                          <a:solidFill>
                            <a:srgbClr val="000000"/>
                          </a:solidFill>
                          <a:latin typeface="Arial" panose="020B0604020202020204" pitchFamily="34" charset="0"/>
                        </a:rPr>
                        <a:t>Ø 10 mm @ 10 cm</a:t>
                      </a:r>
                      <a:endParaRPr lang="es-EC" sz="1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660382894"/>
                  </a:ext>
                </a:extLst>
              </a:tr>
            </a:tbl>
          </a:graphicData>
        </a:graphic>
      </p:graphicFrame>
      <p:pic>
        <p:nvPicPr>
          <p:cNvPr id="27" name="Imagen 26">
            <a:extLst>
              <a:ext uri="{FF2B5EF4-FFF2-40B4-BE49-F238E27FC236}">
                <a16:creationId xmlns:a16="http://schemas.microsoft.com/office/drawing/2014/main" id="{705DE3C2-7931-491E-BDFB-258BA8473BF7}"/>
              </a:ext>
            </a:extLst>
          </p:cNvPr>
          <p:cNvPicPr>
            <a:picLocks noChangeAspect="1"/>
          </p:cNvPicPr>
          <p:nvPr/>
        </p:nvPicPr>
        <p:blipFill rotWithShape="1">
          <a:blip r:embed="rId4"/>
          <a:srcRect l="37783" t="7326" r="22634" b="74186"/>
          <a:stretch/>
        </p:blipFill>
        <p:spPr>
          <a:xfrm>
            <a:off x="1424626" y="5217697"/>
            <a:ext cx="146714" cy="145562"/>
          </a:xfrm>
          <a:prstGeom prst="rect">
            <a:avLst/>
          </a:prstGeom>
        </p:spPr>
      </p:pic>
      <p:pic>
        <p:nvPicPr>
          <p:cNvPr id="29" name="Imagen 28">
            <a:extLst>
              <a:ext uri="{FF2B5EF4-FFF2-40B4-BE49-F238E27FC236}">
                <a16:creationId xmlns:a16="http://schemas.microsoft.com/office/drawing/2014/main" id="{020AA5BD-A11F-4E90-AB62-76068B4FD149}"/>
              </a:ext>
            </a:extLst>
          </p:cNvPr>
          <p:cNvPicPr>
            <a:picLocks noChangeAspect="1"/>
          </p:cNvPicPr>
          <p:nvPr/>
        </p:nvPicPr>
        <p:blipFill rotWithShape="1">
          <a:blip r:embed="rId4"/>
          <a:srcRect l="24100" t="80829" r="11883" b="1525"/>
          <a:stretch/>
        </p:blipFill>
        <p:spPr>
          <a:xfrm>
            <a:off x="1396799" y="5831454"/>
            <a:ext cx="202367" cy="118496"/>
          </a:xfrm>
          <a:prstGeom prst="rect">
            <a:avLst/>
          </a:prstGeom>
        </p:spPr>
      </p:pic>
      <p:pic>
        <p:nvPicPr>
          <p:cNvPr id="31" name="Imagen 30">
            <a:extLst>
              <a:ext uri="{FF2B5EF4-FFF2-40B4-BE49-F238E27FC236}">
                <a16:creationId xmlns:a16="http://schemas.microsoft.com/office/drawing/2014/main" id="{8C305287-26EA-4C80-AC9F-036FE22956B3}"/>
              </a:ext>
            </a:extLst>
          </p:cNvPr>
          <p:cNvPicPr>
            <a:picLocks noChangeAspect="1"/>
          </p:cNvPicPr>
          <p:nvPr/>
        </p:nvPicPr>
        <p:blipFill rotWithShape="1">
          <a:blip r:embed="rId4"/>
          <a:srcRect l="37783" t="7326" r="22634" b="74186"/>
          <a:stretch/>
        </p:blipFill>
        <p:spPr>
          <a:xfrm>
            <a:off x="5831142" y="5167866"/>
            <a:ext cx="146714" cy="145562"/>
          </a:xfrm>
          <a:prstGeom prst="rect">
            <a:avLst/>
          </a:prstGeom>
        </p:spPr>
      </p:pic>
      <p:pic>
        <p:nvPicPr>
          <p:cNvPr id="32" name="Imagen 31">
            <a:extLst>
              <a:ext uri="{FF2B5EF4-FFF2-40B4-BE49-F238E27FC236}">
                <a16:creationId xmlns:a16="http://schemas.microsoft.com/office/drawing/2014/main" id="{072780F3-0016-45B1-A132-87C3C779F09F}"/>
              </a:ext>
            </a:extLst>
          </p:cNvPr>
          <p:cNvPicPr>
            <a:picLocks noChangeAspect="1"/>
          </p:cNvPicPr>
          <p:nvPr/>
        </p:nvPicPr>
        <p:blipFill rotWithShape="1">
          <a:blip r:embed="rId4"/>
          <a:srcRect l="24100" t="80829" r="11883" b="1525"/>
          <a:stretch/>
        </p:blipFill>
        <p:spPr>
          <a:xfrm>
            <a:off x="5803315" y="5781623"/>
            <a:ext cx="202367" cy="118496"/>
          </a:xfrm>
          <a:prstGeom prst="rect">
            <a:avLst/>
          </a:prstGeom>
        </p:spPr>
      </p:pic>
      <p:pic>
        <p:nvPicPr>
          <p:cNvPr id="33" name="Imagen 32">
            <a:extLst>
              <a:ext uri="{FF2B5EF4-FFF2-40B4-BE49-F238E27FC236}">
                <a16:creationId xmlns:a16="http://schemas.microsoft.com/office/drawing/2014/main" id="{232E8DA0-5B62-464D-B538-4C1A989EEDCF}"/>
              </a:ext>
            </a:extLst>
          </p:cNvPr>
          <p:cNvPicPr>
            <a:picLocks noChangeAspect="1"/>
          </p:cNvPicPr>
          <p:nvPr/>
        </p:nvPicPr>
        <p:blipFill>
          <a:blip r:embed="rId5"/>
          <a:stretch>
            <a:fillRect/>
          </a:stretch>
        </p:blipFill>
        <p:spPr>
          <a:xfrm>
            <a:off x="4656152" y="1460699"/>
            <a:ext cx="3325292" cy="3186959"/>
          </a:xfrm>
          <a:prstGeom prst="rect">
            <a:avLst/>
          </a:prstGeom>
        </p:spPr>
      </p:pic>
      <p:sp>
        <p:nvSpPr>
          <p:cNvPr id="20" name="Rectángulo 19">
            <a:extLst>
              <a:ext uri="{FF2B5EF4-FFF2-40B4-BE49-F238E27FC236}">
                <a16:creationId xmlns:a16="http://schemas.microsoft.com/office/drawing/2014/main" id="{09FA1A23-C5CC-4EC7-968B-382D96BB9B90}"/>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19" name="Imagen 18">
            <a:extLst>
              <a:ext uri="{FF2B5EF4-FFF2-40B4-BE49-F238E27FC236}">
                <a16:creationId xmlns:a16="http://schemas.microsoft.com/office/drawing/2014/main" id="{474B85AB-1A19-40A6-BC48-59C45EB3FF06}"/>
              </a:ext>
            </a:extLst>
          </p:cNvPr>
          <p:cNvPicPr>
            <a:picLocks noChangeAspect="1"/>
          </p:cNvPicPr>
          <p:nvPr/>
        </p:nvPicPr>
        <p:blipFill>
          <a:blip r:embed="rId6"/>
          <a:stretch>
            <a:fillRect/>
          </a:stretch>
        </p:blipFill>
        <p:spPr>
          <a:xfrm>
            <a:off x="6716889" y="5985883"/>
            <a:ext cx="2345922" cy="656360"/>
          </a:xfrm>
          <a:prstGeom prst="rect">
            <a:avLst/>
          </a:prstGeom>
        </p:spPr>
      </p:pic>
      <p:sp>
        <p:nvSpPr>
          <p:cNvPr id="23" name="Rectángulo 22">
            <a:extLst>
              <a:ext uri="{FF2B5EF4-FFF2-40B4-BE49-F238E27FC236}">
                <a16:creationId xmlns:a16="http://schemas.microsoft.com/office/drawing/2014/main" id="{5B445A58-8D6D-40FC-BBE3-B64AC82D7CDC}"/>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39</a:t>
            </a:r>
            <a:endParaRPr lang="en-US" b="1" u="sng" dirty="0"/>
          </a:p>
        </p:txBody>
      </p:sp>
    </p:spTree>
    <p:extLst>
      <p:ext uri="{BB962C8B-B14F-4D97-AF65-F5344CB8AC3E}">
        <p14:creationId xmlns:p14="http://schemas.microsoft.com/office/powerpoint/2010/main" val="3536255333"/>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59832" y="508524"/>
            <a:ext cx="3312368"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u="sng" dirty="0"/>
              <a:t>OBJETIVO GENERAL </a:t>
            </a:r>
            <a:endParaRPr lang="en-US" b="1" u="sng" dirty="0"/>
          </a:p>
        </p:txBody>
      </p:sp>
      <p:sp>
        <p:nvSpPr>
          <p:cNvPr id="3" name="Rectángulo 2"/>
          <p:cNvSpPr/>
          <p:nvPr/>
        </p:nvSpPr>
        <p:spPr>
          <a:xfrm>
            <a:off x="539552" y="940572"/>
            <a:ext cx="8352928" cy="1560032"/>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457200" indent="228600" algn="just">
              <a:lnSpc>
                <a:spcPct val="150000"/>
              </a:lnSpc>
            </a:pPr>
            <a:r>
              <a:rPr lang="es-EC" sz="1600" dirty="0">
                <a:effectLst/>
                <a:latin typeface="Arial" panose="020B0604020202020204" pitchFamily="34" charset="0"/>
                <a:ea typeface="MS PGothic" panose="020B0600070205080204" pitchFamily="34" charset="-128"/>
                <a:cs typeface="Arial" panose="020B0604020202020204" pitchFamily="34" charset="0"/>
              </a:rPr>
              <a:t>Elaborar un análisis comparativo para una vivienda de dos pisos con planta regular y otra de planta irregular, a través del cálculo, diseño y presupuesto, mediante los siguientes sistemas constructivos: aporticado con vigas banda, muros portantes de hormigón armado y Steel </a:t>
            </a:r>
            <a:r>
              <a:rPr lang="es-EC" sz="1600" dirty="0" err="1">
                <a:effectLst/>
                <a:latin typeface="Arial" panose="020B0604020202020204" pitchFamily="34" charset="0"/>
                <a:ea typeface="MS PGothic" panose="020B0600070205080204" pitchFamily="34" charset="-128"/>
                <a:cs typeface="Arial" panose="020B0604020202020204" pitchFamily="34" charset="0"/>
              </a:rPr>
              <a:t>Framing</a:t>
            </a:r>
            <a:r>
              <a:rPr lang="es-EC" sz="1600" dirty="0">
                <a:effectLst/>
                <a:latin typeface="Arial" panose="020B0604020202020204" pitchFamily="34" charset="0"/>
                <a:ea typeface="MS PGothic" panose="020B0600070205080204" pitchFamily="34" charset="-128"/>
                <a:cs typeface="Arial" panose="020B0604020202020204" pitchFamily="34" charset="0"/>
              </a:rPr>
              <a:t>.</a:t>
            </a:r>
          </a:p>
          <a:p>
            <a:pPr>
              <a:spcAft>
                <a:spcPts val="800"/>
              </a:spcAft>
            </a:pPr>
            <a:endParaRPr lang="es-EC" sz="1400" dirty="0">
              <a:effectLst/>
              <a:ea typeface="Calibri" panose="020F0502020204030204" pitchFamily="34" charset="0"/>
              <a:cs typeface="Times New Roman" panose="02020603050405020304" pitchFamily="18" charset="0"/>
            </a:endParaRPr>
          </a:p>
        </p:txBody>
      </p:sp>
      <p:sp>
        <p:nvSpPr>
          <p:cNvPr id="5" name="Rectángulo 4"/>
          <p:cNvSpPr/>
          <p:nvPr/>
        </p:nvSpPr>
        <p:spPr>
          <a:xfrm>
            <a:off x="3131840" y="2537483"/>
            <a:ext cx="3312368"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u="sng"/>
              <a:t>OBJETIVOS  ESPECÍFICOS </a:t>
            </a:r>
            <a:endParaRPr lang="en-US" b="1" u="sng"/>
          </a:p>
        </p:txBody>
      </p:sp>
      <p:sp>
        <p:nvSpPr>
          <p:cNvPr id="6" name="Rectángulo 5"/>
          <p:cNvSpPr/>
          <p:nvPr/>
        </p:nvSpPr>
        <p:spPr>
          <a:xfrm>
            <a:off x="539552" y="2996952"/>
            <a:ext cx="2736304" cy="2232248"/>
          </a:xfrm>
          <a:prstGeom prst="rect">
            <a:avLst/>
          </a:prstGeom>
          <a:ln/>
          <a:effectLst>
            <a:outerShdw blurRad="63500" sx="102000" sy="102000" algn="c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just"/>
            <a:r>
              <a:rPr lang="es-ES" sz="1400" dirty="0"/>
              <a:t>Calcular y diseñar dos estructuras una de planta regular y otra de planta irregular, considerando los sistemas: </a:t>
            </a:r>
            <a:r>
              <a:rPr lang="es-ES" sz="1400" dirty="0" err="1"/>
              <a:t>aporticado</a:t>
            </a:r>
            <a:r>
              <a:rPr lang="es-ES" sz="1400" dirty="0"/>
              <a:t> con vigas banda, muros portantes de hormigón armado y muros portantes livianos de acero (Steel </a:t>
            </a:r>
            <a:r>
              <a:rPr lang="es-ES" sz="1400" dirty="0" err="1"/>
              <a:t>Framing</a:t>
            </a:r>
            <a:r>
              <a:rPr lang="es-ES" sz="1400" dirty="0"/>
              <a:t>).</a:t>
            </a:r>
            <a:endParaRPr lang="en-US" sz="1400" dirty="0"/>
          </a:p>
        </p:txBody>
      </p:sp>
      <p:sp>
        <p:nvSpPr>
          <p:cNvPr id="7" name="Rectángulo 6"/>
          <p:cNvSpPr/>
          <p:nvPr/>
        </p:nvSpPr>
        <p:spPr>
          <a:xfrm>
            <a:off x="3507514" y="3025691"/>
            <a:ext cx="2592288" cy="2203509"/>
          </a:xfrm>
          <a:prstGeom prst="rect">
            <a:avLst/>
          </a:prstGeom>
          <a:ln/>
          <a:effectLst>
            <a:outerShdw blurRad="63500" sx="102000" sy="102000" algn="c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just"/>
            <a:r>
              <a:rPr lang="es-ES" sz="1400" dirty="0"/>
              <a:t>Realizar el presupuesto de cada vivienda, empleando los sistemas: </a:t>
            </a:r>
            <a:r>
              <a:rPr lang="es-ES" sz="1400" dirty="0" err="1"/>
              <a:t>aporticado</a:t>
            </a:r>
            <a:r>
              <a:rPr lang="es-ES" sz="1400" dirty="0"/>
              <a:t> con vigas banda, muros portantes de hormigón armado y muros portantes livianos de acero (Steel </a:t>
            </a:r>
            <a:r>
              <a:rPr lang="es-ES" sz="1400" dirty="0" err="1"/>
              <a:t>Framing</a:t>
            </a:r>
            <a:r>
              <a:rPr lang="es-ES" sz="1400" dirty="0"/>
              <a:t>).</a:t>
            </a:r>
            <a:endParaRPr lang="en-US" sz="1400" dirty="0"/>
          </a:p>
        </p:txBody>
      </p:sp>
      <p:sp>
        <p:nvSpPr>
          <p:cNvPr id="8" name="Rectángulo 7"/>
          <p:cNvSpPr/>
          <p:nvPr/>
        </p:nvSpPr>
        <p:spPr>
          <a:xfrm>
            <a:off x="6331460" y="2994674"/>
            <a:ext cx="2561020" cy="2204113"/>
          </a:xfrm>
          <a:prstGeom prst="rect">
            <a:avLst/>
          </a:prstGeom>
          <a:ln/>
          <a:effectLst>
            <a:outerShdw blurRad="63500" sx="102000" sy="102000" algn="c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just"/>
            <a:r>
              <a:rPr lang="es-ES" sz="1400" dirty="0"/>
              <a:t>Comparación de presupuesto por metro cuadrado de las dos diferentes estructuras según los sistemas constructivos empleados: aporticado con vigas banda, muros portantes de hormigón armado y muros portantes livianos de acero (Steel Framing). </a:t>
            </a:r>
            <a:endParaRPr lang="en-US" sz="1400" dirty="0"/>
          </a:p>
        </p:txBody>
      </p:sp>
      <p:sp>
        <p:nvSpPr>
          <p:cNvPr id="64" name="Google Shape;285;p18"/>
          <p:cNvSpPr/>
          <p:nvPr/>
        </p:nvSpPr>
        <p:spPr>
          <a:xfrm>
            <a:off x="5560149" y="4995012"/>
            <a:ext cx="504056" cy="494208"/>
          </a:xfrm>
          <a:custGeom>
            <a:avLst/>
            <a:gdLst/>
            <a:ahLst/>
            <a:cxnLst/>
            <a:rect l="l" t="t" r="r" b="b"/>
            <a:pathLst>
              <a:path w="11718" h="11721" extrusionOk="0">
                <a:moveTo>
                  <a:pt x="5860" y="1043"/>
                </a:moveTo>
                <a:cubicBezTo>
                  <a:pt x="6171" y="1043"/>
                  <a:pt x="6424" y="1295"/>
                  <a:pt x="6424" y="1609"/>
                </a:cubicBezTo>
                <a:lnTo>
                  <a:pt x="6424" y="2542"/>
                </a:lnTo>
                <a:cubicBezTo>
                  <a:pt x="7264" y="2792"/>
                  <a:pt x="7839" y="3566"/>
                  <a:pt x="7842" y="4442"/>
                </a:cubicBezTo>
                <a:cubicBezTo>
                  <a:pt x="7842" y="4755"/>
                  <a:pt x="7589" y="5008"/>
                  <a:pt x="7276" y="5008"/>
                </a:cubicBezTo>
                <a:cubicBezTo>
                  <a:pt x="6966" y="5008"/>
                  <a:pt x="6713" y="4755"/>
                  <a:pt x="6713" y="4442"/>
                </a:cubicBezTo>
                <a:cubicBezTo>
                  <a:pt x="6713" y="3929"/>
                  <a:pt x="6292" y="3588"/>
                  <a:pt x="5853" y="3588"/>
                </a:cubicBezTo>
                <a:cubicBezTo>
                  <a:pt x="5644" y="3588"/>
                  <a:pt x="5429" y="3666"/>
                  <a:pt x="5255" y="3840"/>
                </a:cubicBezTo>
                <a:cubicBezTo>
                  <a:pt x="4719" y="4376"/>
                  <a:pt x="5099" y="5297"/>
                  <a:pt x="5860" y="5297"/>
                </a:cubicBezTo>
                <a:cubicBezTo>
                  <a:pt x="5862" y="5297"/>
                  <a:pt x="5865" y="5297"/>
                  <a:pt x="5867" y="5297"/>
                </a:cubicBezTo>
                <a:cubicBezTo>
                  <a:pt x="6849" y="5297"/>
                  <a:pt x="7680" y="6019"/>
                  <a:pt x="7821" y="6993"/>
                </a:cubicBezTo>
                <a:cubicBezTo>
                  <a:pt x="7962" y="7968"/>
                  <a:pt x="7369" y="8899"/>
                  <a:pt x="6424" y="9179"/>
                </a:cubicBezTo>
                <a:lnTo>
                  <a:pt x="6424" y="10115"/>
                </a:lnTo>
                <a:cubicBezTo>
                  <a:pt x="6424" y="10426"/>
                  <a:pt x="6171" y="10679"/>
                  <a:pt x="5860" y="10679"/>
                </a:cubicBezTo>
                <a:cubicBezTo>
                  <a:pt x="5547" y="10679"/>
                  <a:pt x="5294" y="10426"/>
                  <a:pt x="5294" y="10115"/>
                </a:cubicBezTo>
                <a:lnTo>
                  <a:pt x="5294" y="9179"/>
                </a:lnTo>
                <a:cubicBezTo>
                  <a:pt x="4454" y="8929"/>
                  <a:pt x="3879" y="8155"/>
                  <a:pt x="3876" y="7279"/>
                </a:cubicBezTo>
                <a:cubicBezTo>
                  <a:pt x="3876" y="6966"/>
                  <a:pt x="4129" y="6713"/>
                  <a:pt x="4442" y="6713"/>
                </a:cubicBezTo>
                <a:cubicBezTo>
                  <a:pt x="4752" y="6713"/>
                  <a:pt x="5005" y="6966"/>
                  <a:pt x="5005" y="7279"/>
                </a:cubicBezTo>
                <a:cubicBezTo>
                  <a:pt x="5005" y="7792"/>
                  <a:pt x="5426" y="8133"/>
                  <a:pt x="5865" y="8133"/>
                </a:cubicBezTo>
                <a:cubicBezTo>
                  <a:pt x="6074" y="8133"/>
                  <a:pt x="6288" y="8055"/>
                  <a:pt x="6463" y="7881"/>
                </a:cubicBezTo>
                <a:cubicBezTo>
                  <a:pt x="6999" y="7345"/>
                  <a:pt x="6619" y="6427"/>
                  <a:pt x="5860" y="6427"/>
                </a:cubicBezTo>
                <a:cubicBezTo>
                  <a:pt x="4873" y="6427"/>
                  <a:pt x="4039" y="5704"/>
                  <a:pt x="3897" y="4728"/>
                </a:cubicBezTo>
                <a:cubicBezTo>
                  <a:pt x="3756" y="3753"/>
                  <a:pt x="4349" y="2822"/>
                  <a:pt x="5294" y="2542"/>
                </a:cubicBezTo>
                <a:lnTo>
                  <a:pt x="5294" y="1609"/>
                </a:lnTo>
                <a:cubicBezTo>
                  <a:pt x="5294" y="1295"/>
                  <a:pt x="5547" y="1043"/>
                  <a:pt x="5860" y="1043"/>
                </a:cubicBezTo>
                <a:close/>
                <a:moveTo>
                  <a:pt x="5860" y="1"/>
                </a:moveTo>
                <a:cubicBezTo>
                  <a:pt x="2629" y="1"/>
                  <a:pt x="1" y="2629"/>
                  <a:pt x="1" y="5861"/>
                </a:cubicBezTo>
                <a:cubicBezTo>
                  <a:pt x="1" y="9092"/>
                  <a:pt x="2629" y="11720"/>
                  <a:pt x="5860" y="11720"/>
                </a:cubicBezTo>
                <a:cubicBezTo>
                  <a:pt x="9088" y="11720"/>
                  <a:pt x="11717" y="9092"/>
                  <a:pt x="11717" y="5861"/>
                </a:cubicBezTo>
                <a:cubicBezTo>
                  <a:pt x="11717" y="2629"/>
                  <a:pt x="9088" y="1"/>
                  <a:pt x="5860" y="1"/>
                </a:cubicBezTo>
                <a:close/>
              </a:path>
            </a:pathLst>
          </a:cu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 name="Google Shape;297;p18"/>
          <p:cNvSpPr/>
          <p:nvPr/>
        </p:nvSpPr>
        <p:spPr>
          <a:xfrm>
            <a:off x="8348497" y="4968967"/>
            <a:ext cx="543983" cy="520253"/>
          </a:xfrm>
          <a:custGeom>
            <a:avLst/>
            <a:gdLst/>
            <a:ahLst/>
            <a:cxnLst/>
            <a:rect l="l" t="t" r="r" b="b"/>
            <a:pathLst>
              <a:path w="20155" h="19274" extrusionOk="0">
                <a:moveTo>
                  <a:pt x="12103" y="1130"/>
                </a:moveTo>
                <a:cubicBezTo>
                  <a:pt x="13694" y="1130"/>
                  <a:pt x="15284" y="1735"/>
                  <a:pt x="16496" y="2945"/>
                </a:cubicBezTo>
                <a:cubicBezTo>
                  <a:pt x="18917" y="5366"/>
                  <a:pt x="18917" y="9305"/>
                  <a:pt x="16496" y="11729"/>
                </a:cubicBezTo>
                <a:cubicBezTo>
                  <a:pt x="15286" y="12940"/>
                  <a:pt x="13695" y="13545"/>
                  <a:pt x="12104" y="13545"/>
                </a:cubicBezTo>
                <a:cubicBezTo>
                  <a:pt x="10514" y="13545"/>
                  <a:pt x="8923" y="12940"/>
                  <a:pt x="7712" y="11729"/>
                </a:cubicBezTo>
                <a:cubicBezTo>
                  <a:pt x="5288" y="9305"/>
                  <a:pt x="5288" y="5369"/>
                  <a:pt x="7712" y="2945"/>
                </a:cubicBezTo>
                <a:cubicBezTo>
                  <a:pt x="8923" y="1735"/>
                  <a:pt x="10513" y="1130"/>
                  <a:pt x="12103" y="1130"/>
                </a:cubicBezTo>
                <a:close/>
                <a:moveTo>
                  <a:pt x="4918" y="13726"/>
                </a:moveTo>
                <a:lnTo>
                  <a:pt x="5716" y="14524"/>
                </a:lnTo>
                <a:lnTo>
                  <a:pt x="4918" y="15322"/>
                </a:lnTo>
                <a:lnTo>
                  <a:pt x="4120" y="14524"/>
                </a:lnTo>
                <a:lnTo>
                  <a:pt x="4918" y="13726"/>
                </a:lnTo>
                <a:close/>
                <a:moveTo>
                  <a:pt x="12106" y="1"/>
                </a:moveTo>
                <a:cubicBezTo>
                  <a:pt x="10226" y="1"/>
                  <a:pt x="8345" y="717"/>
                  <a:pt x="6914" y="2147"/>
                </a:cubicBezTo>
                <a:cubicBezTo>
                  <a:pt x="4725" y="4333"/>
                  <a:pt x="4240" y="7516"/>
                  <a:pt x="5315" y="10133"/>
                </a:cubicBezTo>
                <a:lnTo>
                  <a:pt x="4518" y="10931"/>
                </a:lnTo>
                <a:cubicBezTo>
                  <a:pt x="4009" y="11434"/>
                  <a:pt x="3876" y="12208"/>
                  <a:pt x="4192" y="12852"/>
                </a:cubicBezTo>
                <a:lnTo>
                  <a:pt x="663" y="16382"/>
                </a:lnTo>
                <a:cubicBezTo>
                  <a:pt x="1" y="17044"/>
                  <a:pt x="1" y="18116"/>
                  <a:pt x="663" y="18778"/>
                </a:cubicBezTo>
                <a:cubicBezTo>
                  <a:pt x="994" y="19108"/>
                  <a:pt x="1428" y="19273"/>
                  <a:pt x="1862" y="19273"/>
                </a:cubicBezTo>
                <a:cubicBezTo>
                  <a:pt x="2295" y="19273"/>
                  <a:pt x="2729" y="19108"/>
                  <a:pt x="3060" y="18778"/>
                </a:cubicBezTo>
                <a:lnTo>
                  <a:pt x="6586" y="15249"/>
                </a:lnTo>
                <a:cubicBezTo>
                  <a:pt x="6820" y="15363"/>
                  <a:pt x="7071" y="15418"/>
                  <a:pt x="7320" y="15418"/>
                </a:cubicBezTo>
                <a:cubicBezTo>
                  <a:pt x="7757" y="15418"/>
                  <a:pt x="8188" y="15247"/>
                  <a:pt x="8510" y="14921"/>
                </a:cubicBezTo>
                <a:lnTo>
                  <a:pt x="9308" y="14126"/>
                </a:lnTo>
                <a:cubicBezTo>
                  <a:pt x="10192" y="14489"/>
                  <a:pt x="11145" y="14675"/>
                  <a:pt x="12104" y="14675"/>
                </a:cubicBezTo>
                <a:cubicBezTo>
                  <a:pt x="13962" y="14675"/>
                  <a:pt x="15843" y="13979"/>
                  <a:pt x="17294" y="12527"/>
                </a:cubicBezTo>
                <a:cubicBezTo>
                  <a:pt x="20155" y="9666"/>
                  <a:pt x="20155" y="5008"/>
                  <a:pt x="17294" y="2147"/>
                </a:cubicBezTo>
                <a:cubicBezTo>
                  <a:pt x="15864" y="716"/>
                  <a:pt x="13985" y="1"/>
                  <a:pt x="12106" y="1"/>
                </a:cubicBezTo>
                <a:close/>
              </a:path>
            </a:pathLst>
          </a:custGeom>
          <a:solidFill>
            <a:schemeClr val="accent4">
              <a:lumMod val="65000"/>
              <a:lumOff val="3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7" name="Rectángulo 66"/>
          <p:cNvSpPr/>
          <p:nvPr/>
        </p:nvSpPr>
        <p:spPr>
          <a:xfrm>
            <a:off x="-3968" y="121486"/>
            <a:ext cx="3312368"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02. OBJETIVOS</a:t>
            </a:r>
            <a:r>
              <a:rPr lang="en-001" b="1" u="sng"/>
              <a:t> </a:t>
            </a:r>
            <a:endParaRPr lang="en-US" b="1" u="sng"/>
          </a:p>
        </p:txBody>
      </p:sp>
      <p:pic>
        <p:nvPicPr>
          <p:cNvPr id="10" name="Imagen 9">
            <a:extLst>
              <a:ext uri="{FF2B5EF4-FFF2-40B4-BE49-F238E27FC236}">
                <a16:creationId xmlns:a16="http://schemas.microsoft.com/office/drawing/2014/main" id="{973D6ECB-3F36-464A-BCDA-2DDD5A3D1726}"/>
              </a:ext>
            </a:extLst>
          </p:cNvPr>
          <p:cNvPicPr>
            <a:picLocks noChangeAspect="1"/>
          </p:cNvPicPr>
          <p:nvPr/>
        </p:nvPicPr>
        <p:blipFill rotWithShape="1">
          <a:blip r:embed="rId2"/>
          <a:srcRect b="-53308"/>
          <a:stretch/>
        </p:blipFill>
        <p:spPr>
          <a:xfrm>
            <a:off x="2362598" y="4968967"/>
            <a:ext cx="805956" cy="717408"/>
          </a:xfrm>
          <a:prstGeom prst="rect">
            <a:avLst/>
          </a:prstGeom>
        </p:spPr>
      </p:pic>
      <p:pic>
        <p:nvPicPr>
          <p:cNvPr id="12" name="Imagen 11">
            <a:extLst>
              <a:ext uri="{FF2B5EF4-FFF2-40B4-BE49-F238E27FC236}">
                <a16:creationId xmlns:a16="http://schemas.microsoft.com/office/drawing/2014/main" id="{C266B59B-D96C-453A-800D-A5FD9BE06C8E}"/>
              </a:ext>
            </a:extLst>
          </p:cNvPr>
          <p:cNvPicPr>
            <a:picLocks noChangeAspect="1"/>
          </p:cNvPicPr>
          <p:nvPr/>
        </p:nvPicPr>
        <p:blipFill>
          <a:blip r:embed="rId3"/>
          <a:stretch>
            <a:fillRect/>
          </a:stretch>
        </p:blipFill>
        <p:spPr>
          <a:xfrm>
            <a:off x="6716889" y="6016363"/>
            <a:ext cx="2345922" cy="656360"/>
          </a:xfrm>
          <a:prstGeom prst="rect">
            <a:avLst/>
          </a:prstGeom>
        </p:spPr>
      </p:pic>
      <p:sp>
        <p:nvSpPr>
          <p:cNvPr id="13" name="Rectángulo 12">
            <a:extLst>
              <a:ext uri="{FF2B5EF4-FFF2-40B4-BE49-F238E27FC236}">
                <a16:creationId xmlns:a16="http://schemas.microsoft.com/office/drawing/2014/main" id="{14C56FE6-9A64-4BAD-8A8A-74A1226A9F68}"/>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04</a:t>
            </a:r>
            <a:endParaRPr lang="en-US" b="1" u="sng" dirty="0"/>
          </a:p>
        </p:txBody>
      </p:sp>
    </p:spTree>
    <p:extLst>
      <p:ext uri="{BB962C8B-B14F-4D97-AF65-F5344CB8AC3E}">
        <p14:creationId xmlns:p14="http://schemas.microsoft.com/office/powerpoint/2010/main" val="1626332775"/>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63356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DISEÑO ESTRUCTURAL</a:t>
            </a:r>
            <a:endParaRPr lang="en-US" b="1" u="sng" dirty="0"/>
          </a:p>
        </p:txBody>
      </p:sp>
      <p:sp>
        <p:nvSpPr>
          <p:cNvPr id="10" name="CuadroTexto 9">
            <a:extLst>
              <a:ext uri="{FF2B5EF4-FFF2-40B4-BE49-F238E27FC236}">
                <a16:creationId xmlns:a16="http://schemas.microsoft.com/office/drawing/2014/main" id="{58DC0AEB-4F2C-416E-90E8-CFF2FAB50935}"/>
              </a:ext>
            </a:extLst>
          </p:cNvPr>
          <p:cNvSpPr txBox="1"/>
          <p:nvPr/>
        </p:nvSpPr>
        <p:spPr>
          <a:xfrm>
            <a:off x="2939873" y="578810"/>
            <a:ext cx="3264254" cy="646331"/>
          </a:xfrm>
          <a:prstGeom prst="rect">
            <a:avLst/>
          </a:prstGeom>
          <a:noFill/>
        </p:spPr>
        <p:txBody>
          <a:bodyPr wrap="square">
            <a:spAutoFit/>
          </a:bodyPr>
          <a:lstStyle/>
          <a:p>
            <a:pPr algn="ctr"/>
            <a:r>
              <a:rPr lang="es-ES" b="1" dirty="0"/>
              <a:t>Distribución de vigas de cimentación</a:t>
            </a:r>
            <a:endParaRPr lang="en-US" b="1" dirty="0"/>
          </a:p>
        </p:txBody>
      </p:sp>
      <p:sp>
        <p:nvSpPr>
          <p:cNvPr id="17" name="CuadroTexto 16">
            <a:extLst>
              <a:ext uri="{FF2B5EF4-FFF2-40B4-BE49-F238E27FC236}">
                <a16:creationId xmlns:a16="http://schemas.microsoft.com/office/drawing/2014/main" id="{EA5FBEF3-F243-4177-8047-DB2FEFF87B10}"/>
              </a:ext>
            </a:extLst>
          </p:cNvPr>
          <p:cNvSpPr txBox="1"/>
          <p:nvPr/>
        </p:nvSpPr>
        <p:spPr>
          <a:xfrm>
            <a:off x="1553095" y="1382409"/>
            <a:ext cx="1900236" cy="369332"/>
          </a:xfrm>
          <a:prstGeom prst="rect">
            <a:avLst/>
          </a:prstGeom>
          <a:noFill/>
        </p:spPr>
        <p:txBody>
          <a:bodyPr wrap="square">
            <a:spAutoFit/>
          </a:bodyPr>
          <a:lstStyle/>
          <a:p>
            <a:pPr algn="ctr"/>
            <a:r>
              <a:rPr lang="es-EC" b="1" dirty="0"/>
              <a:t>Regular</a:t>
            </a:r>
          </a:p>
        </p:txBody>
      </p:sp>
      <p:sp>
        <p:nvSpPr>
          <p:cNvPr id="18" name="CuadroTexto 17">
            <a:extLst>
              <a:ext uri="{FF2B5EF4-FFF2-40B4-BE49-F238E27FC236}">
                <a16:creationId xmlns:a16="http://schemas.microsoft.com/office/drawing/2014/main" id="{9675D610-09FD-4303-8A19-C4F6297FB5F5}"/>
              </a:ext>
            </a:extLst>
          </p:cNvPr>
          <p:cNvSpPr txBox="1"/>
          <p:nvPr/>
        </p:nvSpPr>
        <p:spPr>
          <a:xfrm>
            <a:off x="6017420" y="1420117"/>
            <a:ext cx="1900236" cy="369332"/>
          </a:xfrm>
          <a:prstGeom prst="rect">
            <a:avLst/>
          </a:prstGeom>
          <a:noFill/>
        </p:spPr>
        <p:txBody>
          <a:bodyPr wrap="square">
            <a:spAutoFit/>
          </a:bodyPr>
          <a:lstStyle/>
          <a:p>
            <a:pPr algn="ctr"/>
            <a:r>
              <a:rPr lang="es-EC" b="1" dirty="0"/>
              <a:t>Irregular</a:t>
            </a:r>
          </a:p>
        </p:txBody>
      </p:sp>
      <p:pic>
        <p:nvPicPr>
          <p:cNvPr id="19" name="Marcador de contenido 8">
            <a:extLst>
              <a:ext uri="{FF2B5EF4-FFF2-40B4-BE49-F238E27FC236}">
                <a16:creationId xmlns:a16="http://schemas.microsoft.com/office/drawing/2014/main" id="{B39E7923-2E54-4280-8AC6-4DF3EAFFF737}"/>
              </a:ext>
            </a:extLst>
          </p:cNvPr>
          <p:cNvPicPr>
            <a:picLocks noGrp="1" noChangeAspect="1"/>
          </p:cNvPicPr>
          <p:nvPr>
            <p:ph idx="1"/>
          </p:nvPr>
        </p:nvPicPr>
        <p:blipFill>
          <a:blip r:embed="rId3"/>
          <a:stretch>
            <a:fillRect/>
          </a:stretch>
        </p:blipFill>
        <p:spPr>
          <a:xfrm>
            <a:off x="5199678" y="2278342"/>
            <a:ext cx="3065819" cy="2542991"/>
          </a:xfrm>
        </p:spPr>
      </p:pic>
      <p:pic>
        <p:nvPicPr>
          <p:cNvPr id="20" name="Imagen 19">
            <a:extLst>
              <a:ext uri="{FF2B5EF4-FFF2-40B4-BE49-F238E27FC236}">
                <a16:creationId xmlns:a16="http://schemas.microsoft.com/office/drawing/2014/main" id="{E6A46688-5B17-4DB7-B5FC-C15F0492C322}"/>
              </a:ext>
            </a:extLst>
          </p:cNvPr>
          <p:cNvPicPr>
            <a:picLocks noChangeAspect="1"/>
          </p:cNvPicPr>
          <p:nvPr/>
        </p:nvPicPr>
        <p:blipFill>
          <a:blip r:embed="rId4"/>
          <a:stretch>
            <a:fillRect/>
          </a:stretch>
        </p:blipFill>
        <p:spPr>
          <a:xfrm>
            <a:off x="320815" y="2199037"/>
            <a:ext cx="4210493" cy="2701603"/>
          </a:xfrm>
          <a:prstGeom prst="rect">
            <a:avLst/>
          </a:prstGeom>
        </p:spPr>
      </p:pic>
      <p:sp>
        <p:nvSpPr>
          <p:cNvPr id="11" name="Rectángulo 10">
            <a:extLst>
              <a:ext uri="{FF2B5EF4-FFF2-40B4-BE49-F238E27FC236}">
                <a16:creationId xmlns:a16="http://schemas.microsoft.com/office/drawing/2014/main" id="{3E7B4B3D-E803-4628-A9D4-0DF7476C5DCF}"/>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12" name="Imagen 11">
            <a:extLst>
              <a:ext uri="{FF2B5EF4-FFF2-40B4-BE49-F238E27FC236}">
                <a16:creationId xmlns:a16="http://schemas.microsoft.com/office/drawing/2014/main" id="{F144BB5D-A6BC-42FA-B3A9-42DCEB05FD24}"/>
              </a:ext>
            </a:extLst>
          </p:cNvPr>
          <p:cNvPicPr>
            <a:picLocks noChangeAspect="1"/>
          </p:cNvPicPr>
          <p:nvPr/>
        </p:nvPicPr>
        <p:blipFill>
          <a:blip r:embed="rId5"/>
          <a:stretch>
            <a:fillRect/>
          </a:stretch>
        </p:blipFill>
        <p:spPr>
          <a:xfrm>
            <a:off x="6716889" y="6001123"/>
            <a:ext cx="2345922" cy="656360"/>
          </a:xfrm>
          <a:prstGeom prst="rect">
            <a:avLst/>
          </a:prstGeom>
        </p:spPr>
      </p:pic>
      <p:sp>
        <p:nvSpPr>
          <p:cNvPr id="13" name="Rectángulo 12">
            <a:extLst>
              <a:ext uri="{FF2B5EF4-FFF2-40B4-BE49-F238E27FC236}">
                <a16:creationId xmlns:a16="http://schemas.microsoft.com/office/drawing/2014/main" id="{555A1393-E0E4-4C3E-A103-432C058C88DF}"/>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40</a:t>
            </a:r>
            <a:endParaRPr lang="en-US" b="1" u="sng" dirty="0"/>
          </a:p>
        </p:txBody>
      </p:sp>
    </p:spTree>
    <p:extLst>
      <p:ext uri="{BB962C8B-B14F-4D97-AF65-F5344CB8AC3E}">
        <p14:creationId xmlns:p14="http://schemas.microsoft.com/office/powerpoint/2010/main" val="1120914726"/>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63356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DISEÑO ESTRUCTURAL</a:t>
            </a:r>
            <a:endParaRPr lang="en-US" b="1" u="sng" dirty="0"/>
          </a:p>
        </p:txBody>
      </p:sp>
      <p:sp>
        <p:nvSpPr>
          <p:cNvPr id="10" name="CuadroTexto 9">
            <a:extLst>
              <a:ext uri="{FF2B5EF4-FFF2-40B4-BE49-F238E27FC236}">
                <a16:creationId xmlns:a16="http://schemas.microsoft.com/office/drawing/2014/main" id="{58DC0AEB-4F2C-416E-90E8-CFF2FAB50935}"/>
              </a:ext>
            </a:extLst>
          </p:cNvPr>
          <p:cNvSpPr txBox="1"/>
          <p:nvPr/>
        </p:nvSpPr>
        <p:spPr>
          <a:xfrm>
            <a:off x="1201479" y="547594"/>
            <a:ext cx="6826102" cy="369332"/>
          </a:xfrm>
          <a:prstGeom prst="rect">
            <a:avLst/>
          </a:prstGeom>
          <a:noFill/>
        </p:spPr>
        <p:txBody>
          <a:bodyPr wrap="square">
            <a:spAutoFit/>
          </a:bodyPr>
          <a:lstStyle/>
          <a:p>
            <a:pPr algn="ctr"/>
            <a:r>
              <a:rPr lang="es-ES" b="1" dirty="0"/>
              <a:t>Losa alivianada bidireccional estructura regular</a:t>
            </a:r>
            <a:endParaRPr lang="en-US" b="1" dirty="0"/>
          </a:p>
        </p:txBody>
      </p:sp>
      <p:sp>
        <p:nvSpPr>
          <p:cNvPr id="17" name="CuadroTexto 16">
            <a:extLst>
              <a:ext uri="{FF2B5EF4-FFF2-40B4-BE49-F238E27FC236}">
                <a16:creationId xmlns:a16="http://schemas.microsoft.com/office/drawing/2014/main" id="{EA5FBEF3-F243-4177-8047-DB2FEFF87B10}"/>
              </a:ext>
            </a:extLst>
          </p:cNvPr>
          <p:cNvSpPr txBox="1"/>
          <p:nvPr/>
        </p:nvSpPr>
        <p:spPr>
          <a:xfrm>
            <a:off x="1382179" y="977815"/>
            <a:ext cx="1900236" cy="369332"/>
          </a:xfrm>
          <a:prstGeom prst="rect">
            <a:avLst/>
          </a:prstGeom>
          <a:noFill/>
        </p:spPr>
        <p:txBody>
          <a:bodyPr wrap="square">
            <a:spAutoFit/>
          </a:bodyPr>
          <a:lstStyle/>
          <a:p>
            <a:pPr algn="ctr"/>
            <a:r>
              <a:rPr lang="es-EC" b="1" dirty="0"/>
              <a:t>Planta baja</a:t>
            </a:r>
          </a:p>
        </p:txBody>
      </p:sp>
      <p:pic>
        <p:nvPicPr>
          <p:cNvPr id="4" name="Imagen 3">
            <a:extLst>
              <a:ext uri="{FF2B5EF4-FFF2-40B4-BE49-F238E27FC236}">
                <a16:creationId xmlns:a16="http://schemas.microsoft.com/office/drawing/2014/main" id="{2B8E8BF7-562D-4FBA-B2A6-F9BE9CE5680F}"/>
              </a:ext>
            </a:extLst>
          </p:cNvPr>
          <p:cNvPicPr>
            <a:picLocks noChangeAspect="1"/>
          </p:cNvPicPr>
          <p:nvPr/>
        </p:nvPicPr>
        <p:blipFill>
          <a:blip r:embed="rId3"/>
          <a:stretch>
            <a:fillRect/>
          </a:stretch>
        </p:blipFill>
        <p:spPr>
          <a:xfrm>
            <a:off x="48664" y="1523768"/>
            <a:ext cx="4523336" cy="2988965"/>
          </a:xfrm>
          <a:prstGeom prst="rect">
            <a:avLst/>
          </a:prstGeom>
        </p:spPr>
      </p:pic>
      <p:pic>
        <p:nvPicPr>
          <p:cNvPr id="7" name="Imagen 6">
            <a:extLst>
              <a:ext uri="{FF2B5EF4-FFF2-40B4-BE49-F238E27FC236}">
                <a16:creationId xmlns:a16="http://schemas.microsoft.com/office/drawing/2014/main" id="{3F46025D-7CAD-4C1B-857C-4517D777DFCF}"/>
              </a:ext>
            </a:extLst>
          </p:cNvPr>
          <p:cNvPicPr>
            <a:picLocks noChangeAspect="1"/>
          </p:cNvPicPr>
          <p:nvPr/>
        </p:nvPicPr>
        <p:blipFill>
          <a:blip r:embed="rId4"/>
          <a:stretch>
            <a:fillRect/>
          </a:stretch>
        </p:blipFill>
        <p:spPr>
          <a:xfrm>
            <a:off x="4572000" y="1432763"/>
            <a:ext cx="4572000" cy="3079970"/>
          </a:xfrm>
          <a:prstGeom prst="rect">
            <a:avLst/>
          </a:prstGeom>
        </p:spPr>
      </p:pic>
      <p:sp>
        <p:nvSpPr>
          <p:cNvPr id="20" name="CuadroTexto 19">
            <a:extLst>
              <a:ext uri="{FF2B5EF4-FFF2-40B4-BE49-F238E27FC236}">
                <a16:creationId xmlns:a16="http://schemas.microsoft.com/office/drawing/2014/main" id="{5E8C8C81-EDDD-41BC-90F6-43FD7A429C29}"/>
              </a:ext>
            </a:extLst>
          </p:cNvPr>
          <p:cNvSpPr txBox="1"/>
          <p:nvPr/>
        </p:nvSpPr>
        <p:spPr>
          <a:xfrm>
            <a:off x="5907882" y="979995"/>
            <a:ext cx="1900236" cy="369332"/>
          </a:xfrm>
          <a:prstGeom prst="rect">
            <a:avLst/>
          </a:prstGeom>
          <a:noFill/>
        </p:spPr>
        <p:txBody>
          <a:bodyPr wrap="square">
            <a:spAutoFit/>
          </a:bodyPr>
          <a:lstStyle/>
          <a:p>
            <a:pPr algn="ctr"/>
            <a:r>
              <a:rPr lang="es-EC" b="1" dirty="0"/>
              <a:t>Planta alta</a:t>
            </a:r>
          </a:p>
        </p:txBody>
      </p:sp>
      <p:pic>
        <p:nvPicPr>
          <p:cNvPr id="11" name="Imagen 10">
            <a:extLst>
              <a:ext uri="{FF2B5EF4-FFF2-40B4-BE49-F238E27FC236}">
                <a16:creationId xmlns:a16="http://schemas.microsoft.com/office/drawing/2014/main" id="{03A38EA2-E3A9-4B1D-AC7B-345F3E718D06}"/>
              </a:ext>
            </a:extLst>
          </p:cNvPr>
          <p:cNvPicPr>
            <a:picLocks noChangeAspect="1"/>
          </p:cNvPicPr>
          <p:nvPr/>
        </p:nvPicPr>
        <p:blipFill>
          <a:blip r:embed="rId5"/>
          <a:stretch>
            <a:fillRect/>
          </a:stretch>
        </p:blipFill>
        <p:spPr>
          <a:xfrm>
            <a:off x="167871" y="4549412"/>
            <a:ext cx="4284921" cy="619559"/>
          </a:xfrm>
          <a:prstGeom prst="rect">
            <a:avLst/>
          </a:prstGeom>
        </p:spPr>
      </p:pic>
      <p:pic>
        <p:nvPicPr>
          <p:cNvPr id="13" name="Imagen 12">
            <a:extLst>
              <a:ext uri="{FF2B5EF4-FFF2-40B4-BE49-F238E27FC236}">
                <a16:creationId xmlns:a16="http://schemas.microsoft.com/office/drawing/2014/main" id="{6B7CC43E-CE71-4C2A-A9E1-2A987393A493}"/>
              </a:ext>
            </a:extLst>
          </p:cNvPr>
          <p:cNvPicPr>
            <a:picLocks noChangeAspect="1"/>
          </p:cNvPicPr>
          <p:nvPr/>
        </p:nvPicPr>
        <p:blipFill>
          <a:blip r:embed="rId6"/>
          <a:stretch>
            <a:fillRect/>
          </a:stretch>
        </p:blipFill>
        <p:spPr>
          <a:xfrm>
            <a:off x="4669244" y="4606091"/>
            <a:ext cx="4433481" cy="660498"/>
          </a:xfrm>
          <a:prstGeom prst="rect">
            <a:avLst/>
          </a:prstGeom>
        </p:spPr>
      </p:pic>
      <p:graphicFrame>
        <p:nvGraphicFramePr>
          <p:cNvPr id="14" name="Tabla 13">
            <a:extLst>
              <a:ext uri="{FF2B5EF4-FFF2-40B4-BE49-F238E27FC236}">
                <a16:creationId xmlns:a16="http://schemas.microsoft.com/office/drawing/2014/main" id="{F38B558C-CE12-47A7-9B25-5E0C00504496}"/>
              </a:ext>
            </a:extLst>
          </p:cNvPr>
          <p:cNvGraphicFramePr>
            <a:graphicFrameLocks noGrp="1"/>
          </p:cNvGraphicFramePr>
          <p:nvPr/>
        </p:nvGraphicFramePr>
        <p:xfrm>
          <a:off x="528320" y="5269311"/>
          <a:ext cx="3118195" cy="731520"/>
        </p:xfrm>
        <a:graphic>
          <a:graphicData uri="http://schemas.openxmlformats.org/drawingml/2006/table">
            <a:tbl>
              <a:tblPr>
                <a:tableStyleId>{9D7B26C5-4107-4FEC-AEDC-1716B250A1EF}</a:tableStyleId>
              </a:tblPr>
              <a:tblGrid>
                <a:gridCol w="1614917">
                  <a:extLst>
                    <a:ext uri="{9D8B030D-6E8A-4147-A177-3AD203B41FA5}">
                      <a16:colId xmlns:a16="http://schemas.microsoft.com/office/drawing/2014/main" val="737997944"/>
                    </a:ext>
                  </a:extLst>
                </a:gridCol>
                <a:gridCol w="1503278">
                  <a:extLst>
                    <a:ext uri="{9D8B030D-6E8A-4147-A177-3AD203B41FA5}">
                      <a16:colId xmlns:a16="http://schemas.microsoft.com/office/drawing/2014/main" val="3460444552"/>
                    </a:ext>
                  </a:extLst>
                </a:gridCol>
              </a:tblGrid>
              <a:tr h="167640">
                <a:tc gridSpan="2">
                  <a:txBody>
                    <a:bodyPr/>
                    <a:lstStyle/>
                    <a:p>
                      <a:pPr algn="ctr" fontAlgn="ctr"/>
                      <a:r>
                        <a:rPr lang="es-EC" sz="1000" b="1" u="none" strike="noStrike" dirty="0">
                          <a:effectLst/>
                        </a:rPr>
                        <a:t>Armado planta baja</a:t>
                      </a:r>
                      <a:endParaRPr lang="es-EC" sz="1000" b="1" i="0" u="none" strike="noStrike" dirty="0">
                        <a:solidFill>
                          <a:srgbClr val="000000"/>
                        </a:solidFill>
                        <a:effectLst/>
                        <a:latin typeface="Arial" panose="020B0604020202020204" pitchFamily="34" charset="0"/>
                      </a:endParaRPr>
                    </a:p>
                  </a:txBody>
                  <a:tcPr marL="7620" marR="7620" marT="7620" marB="0" anchor="ctr"/>
                </a:tc>
                <a:tc hMerge="1">
                  <a:txBody>
                    <a:bodyPr/>
                    <a:lstStyle/>
                    <a:p>
                      <a:endParaRPr lang="es-EC"/>
                    </a:p>
                  </a:txBody>
                  <a:tcPr/>
                </a:tc>
                <a:extLst>
                  <a:ext uri="{0D108BD9-81ED-4DB2-BD59-A6C34878D82A}">
                    <a16:rowId xmlns:a16="http://schemas.microsoft.com/office/drawing/2014/main" val="1927210160"/>
                  </a:ext>
                </a:extLst>
              </a:tr>
              <a:tr h="167640">
                <a:tc>
                  <a:txBody>
                    <a:bodyPr/>
                    <a:lstStyle/>
                    <a:p>
                      <a:pPr algn="ctr" fontAlgn="ctr"/>
                      <a:r>
                        <a:rPr lang="es-EC" sz="1000" b="1" u="none" strike="noStrike" dirty="0">
                          <a:effectLst/>
                        </a:rPr>
                        <a:t>Descripción</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ctr"/>
                      <a:r>
                        <a:rPr lang="es-EC" sz="1000" b="1" u="none" strike="noStrike" dirty="0">
                          <a:effectLst/>
                        </a:rPr>
                        <a:t>Armado</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5704326"/>
                  </a:ext>
                </a:extLst>
              </a:tr>
              <a:tr h="198120">
                <a:tc>
                  <a:txBody>
                    <a:bodyPr/>
                    <a:lstStyle/>
                    <a:p>
                      <a:pPr algn="ctr" fontAlgn="ctr"/>
                      <a:r>
                        <a:rPr lang="es-ES" sz="1000" b="1" i="0" u="none" strike="noStrike" dirty="0">
                          <a:solidFill>
                            <a:schemeClr val="tx1"/>
                          </a:solidFill>
                          <a:effectLst/>
                          <a:latin typeface="Arial" panose="020B0604020202020204" pitchFamily="34" charset="0"/>
                        </a:rPr>
                        <a:t>As (+)</a:t>
                      </a:r>
                      <a:endParaRPr lang="es-EC" sz="1000" b="1" i="0" u="none" strike="noStrike" dirty="0">
                        <a:solidFill>
                          <a:schemeClr val="tx1"/>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S" sz="1000" b="0" i="0" u="none" strike="noStrike" dirty="0">
                          <a:solidFill>
                            <a:srgbClr val="000000"/>
                          </a:solidFill>
                          <a:effectLst/>
                          <a:latin typeface="Arial" panose="020B0604020202020204" pitchFamily="34" charset="0"/>
                        </a:rPr>
                        <a:t>1 </a:t>
                      </a:r>
                      <a:r>
                        <a:rPr lang="es-EC" sz="1000" b="0" i="0" u="none" strike="noStrike" baseline="0" dirty="0">
                          <a:solidFill>
                            <a:srgbClr val="000000"/>
                          </a:solidFill>
                          <a:latin typeface="Arial" panose="020B0604020202020204" pitchFamily="34" charset="0"/>
                        </a:rPr>
                        <a:t>Ø 10 mm</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31402727"/>
                  </a:ext>
                </a:extLst>
              </a:tr>
              <a:tr h="19812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S" sz="1000" b="1" i="0" u="none" strike="noStrike" dirty="0">
                          <a:solidFill>
                            <a:schemeClr val="tx1"/>
                          </a:solidFill>
                          <a:effectLst/>
                          <a:latin typeface="Arial" panose="020B0604020202020204" pitchFamily="34" charset="0"/>
                        </a:rPr>
                        <a:t>As (-)</a:t>
                      </a:r>
                      <a:endParaRPr lang="es-EC" sz="1000" b="1" i="0" u="none" strike="noStrike" dirty="0">
                        <a:solidFill>
                          <a:schemeClr val="tx1"/>
                        </a:solidFill>
                        <a:effectLst/>
                        <a:latin typeface="Arial" panose="020B0604020202020204" pitchFamily="34" charset="0"/>
                      </a:endParaRPr>
                    </a:p>
                  </a:txBody>
                  <a:tcPr marL="7620" marR="7620" marT="7620" marB="0" anchor="ctr"/>
                </a:tc>
                <a:tc>
                  <a:txBody>
                    <a:bodyPr/>
                    <a:lstStyle/>
                    <a:p>
                      <a:pPr algn="ctr" fontAlgn="ctr"/>
                      <a:r>
                        <a:rPr lang="es-EC" sz="1000" u="none" strike="noStrike" dirty="0">
                          <a:effectLst/>
                        </a:rPr>
                        <a:t>1 </a:t>
                      </a:r>
                      <a:r>
                        <a:rPr lang="es-EC" sz="1000" b="0" i="0" u="none" strike="noStrike" baseline="0" dirty="0">
                          <a:solidFill>
                            <a:srgbClr val="000000"/>
                          </a:solidFill>
                          <a:latin typeface="Arial" panose="020B0604020202020204" pitchFamily="34" charset="0"/>
                        </a:rPr>
                        <a:t>Ø 12 mm</a:t>
                      </a:r>
                      <a:endParaRPr lang="es-EC" sz="1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072753524"/>
                  </a:ext>
                </a:extLst>
              </a:tr>
            </a:tbl>
          </a:graphicData>
        </a:graphic>
      </p:graphicFrame>
      <p:graphicFrame>
        <p:nvGraphicFramePr>
          <p:cNvPr id="15" name="Tabla 14">
            <a:extLst>
              <a:ext uri="{FF2B5EF4-FFF2-40B4-BE49-F238E27FC236}">
                <a16:creationId xmlns:a16="http://schemas.microsoft.com/office/drawing/2014/main" id="{07937796-FBBA-4EA2-940E-06FAE02F5E17}"/>
              </a:ext>
            </a:extLst>
          </p:cNvPr>
          <p:cNvGraphicFramePr>
            <a:graphicFrameLocks noGrp="1"/>
          </p:cNvGraphicFramePr>
          <p:nvPr/>
        </p:nvGraphicFramePr>
        <p:xfrm>
          <a:off x="4638079" y="5245521"/>
          <a:ext cx="3118195" cy="731520"/>
        </p:xfrm>
        <a:graphic>
          <a:graphicData uri="http://schemas.openxmlformats.org/drawingml/2006/table">
            <a:tbl>
              <a:tblPr>
                <a:tableStyleId>{9D7B26C5-4107-4FEC-AEDC-1716B250A1EF}</a:tableStyleId>
              </a:tblPr>
              <a:tblGrid>
                <a:gridCol w="1614917">
                  <a:extLst>
                    <a:ext uri="{9D8B030D-6E8A-4147-A177-3AD203B41FA5}">
                      <a16:colId xmlns:a16="http://schemas.microsoft.com/office/drawing/2014/main" val="737997944"/>
                    </a:ext>
                  </a:extLst>
                </a:gridCol>
                <a:gridCol w="1503278">
                  <a:extLst>
                    <a:ext uri="{9D8B030D-6E8A-4147-A177-3AD203B41FA5}">
                      <a16:colId xmlns:a16="http://schemas.microsoft.com/office/drawing/2014/main" val="3460444552"/>
                    </a:ext>
                  </a:extLst>
                </a:gridCol>
              </a:tblGrid>
              <a:tr h="167640">
                <a:tc gridSpan="2">
                  <a:txBody>
                    <a:bodyPr/>
                    <a:lstStyle/>
                    <a:p>
                      <a:pPr algn="ctr" fontAlgn="ctr"/>
                      <a:r>
                        <a:rPr lang="es-EC" sz="1000" b="1" u="none" strike="noStrike" dirty="0">
                          <a:effectLst/>
                        </a:rPr>
                        <a:t>Armado planta alta</a:t>
                      </a:r>
                      <a:endParaRPr lang="es-EC" sz="1000" b="1" i="0" u="none" strike="noStrike" dirty="0">
                        <a:solidFill>
                          <a:srgbClr val="000000"/>
                        </a:solidFill>
                        <a:effectLst/>
                        <a:latin typeface="Arial" panose="020B0604020202020204" pitchFamily="34" charset="0"/>
                      </a:endParaRPr>
                    </a:p>
                  </a:txBody>
                  <a:tcPr marL="7620" marR="7620" marT="7620" marB="0" anchor="ctr"/>
                </a:tc>
                <a:tc hMerge="1">
                  <a:txBody>
                    <a:bodyPr/>
                    <a:lstStyle/>
                    <a:p>
                      <a:endParaRPr lang="es-EC"/>
                    </a:p>
                  </a:txBody>
                  <a:tcPr/>
                </a:tc>
                <a:extLst>
                  <a:ext uri="{0D108BD9-81ED-4DB2-BD59-A6C34878D82A}">
                    <a16:rowId xmlns:a16="http://schemas.microsoft.com/office/drawing/2014/main" val="1927210160"/>
                  </a:ext>
                </a:extLst>
              </a:tr>
              <a:tr h="167640">
                <a:tc>
                  <a:txBody>
                    <a:bodyPr/>
                    <a:lstStyle/>
                    <a:p>
                      <a:pPr algn="ctr" fontAlgn="ctr"/>
                      <a:r>
                        <a:rPr lang="es-EC" sz="1000" b="1" u="none" strike="noStrike" dirty="0">
                          <a:effectLst/>
                        </a:rPr>
                        <a:t>Descripción</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ctr"/>
                      <a:r>
                        <a:rPr lang="es-EC" sz="1000" b="1" u="none" strike="noStrike" dirty="0">
                          <a:effectLst/>
                        </a:rPr>
                        <a:t>Armado</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5704326"/>
                  </a:ext>
                </a:extLst>
              </a:tr>
              <a:tr h="198120">
                <a:tc>
                  <a:txBody>
                    <a:bodyPr/>
                    <a:lstStyle/>
                    <a:p>
                      <a:pPr algn="ctr" fontAlgn="ctr"/>
                      <a:r>
                        <a:rPr lang="es-ES" sz="1000" b="1" i="0" u="none" strike="noStrike" dirty="0">
                          <a:solidFill>
                            <a:schemeClr val="tx1"/>
                          </a:solidFill>
                          <a:effectLst/>
                          <a:latin typeface="Arial" panose="020B0604020202020204" pitchFamily="34" charset="0"/>
                        </a:rPr>
                        <a:t>As (+)</a:t>
                      </a:r>
                      <a:endParaRPr lang="es-EC" sz="1000" b="1" i="0" u="none" strike="noStrike" dirty="0">
                        <a:solidFill>
                          <a:schemeClr val="tx1"/>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S" sz="1000" b="0" i="0" u="none" strike="noStrike" dirty="0">
                          <a:solidFill>
                            <a:srgbClr val="000000"/>
                          </a:solidFill>
                          <a:effectLst/>
                          <a:latin typeface="Arial" panose="020B0604020202020204" pitchFamily="34" charset="0"/>
                        </a:rPr>
                        <a:t>1 </a:t>
                      </a:r>
                      <a:r>
                        <a:rPr lang="es-EC" sz="1000" b="0" i="0" u="none" strike="noStrike" baseline="0" dirty="0">
                          <a:solidFill>
                            <a:srgbClr val="000000"/>
                          </a:solidFill>
                          <a:latin typeface="Arial" panose="020B0604020202020204" pitchFamily="34" charset="0"/>
                        </a:rPr>
                        <a:t>Ø 10 mm</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31402727"/>
                  </a:ext>
                </a:extLst>
              </a:tr>
              <a:tr h="19812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S" sz="1000" b="1" i="0" u="none" strike="noStrike" dirty="0">
                          <a:solidFill>
                            <a:schemeClr val="tx1"/>
                          </a:solidFill>
                          <a:effectLst/>
                          <a:latin typeface="Arial" panose="020B0604020202020204" pitchFamily="34" charset="0"/>
                        </a:rPr>
                        <a:t>As (-)</a:t>
                      </a:r>
                      <a:endParaRPr lang="es-EC" sz="1000" b="1" i="0" u="none" strike="noStrike" dirty="0">
                        <a:solidFill>
                          <a:schemeClr val="tx1"/>
                        </a:solidFill>
                        <a:effectLst/>
                        <a:latin typeface="Arial" panose="020B0604020202020204" pitchFamily="34" charset="0"/>
                      </a:endParaRPr>
                    </a:p>
                  </a:txBody>
                  <a:tcPr marL="7620" marR="7620" marT="7620" marB="0" anchor="ctr"/>
                </a:tc>
                <a:tc>
                  <a:txBody>
                    <a:bodyPr/>
                    <a:lstStyle/>
                    <a:p>
                      <a:pPr algn="ctr" fontAlgn="ctr"/>
                      <a:r>
                        <a:rPr lang="es-EC" sz="1000" u="none" strike="noStrike" dirty="0">
                          <a:effectLst/>
                        </a:rPr>
                        <a:t>1 </a:t>
                      </a:r>
                      <a:r>
                        <a:rPr lang="es-EC" sz="1000" b="0" i="0" u="none" strike="noStrike" baseline="0" dirty="0">
                          <a:solidFill>
                            <a:srgbClr val="000000"/>
                          </a:solidFill>
                          <a:latin typeface="Arial" panose="020B0604020202020204" pitchFamily="34" charset="0"/>
                        </a:rPr>
                        <a:t>Ø 10 mm</a:t>
                      </a:r>
                      <a:endParaRPr lang="es-EC" sz="1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072753524"/>
                  </a:ext>
                </a:extLst>
              </a:tr>
            </a:tbl>
          </a:graphicData>
        </a:graphic>
      </p:graphicFrame>
      <p:sp>
        <p:nvSpPr>
          <p:cNvPr id="16" name="Rectángulo 15">
            <a:extLst>
              <a:ext uri="{FF2B5EF4-FFF2-40B4-BE49-F238E27FC236}">
                <a16:creationId xmlns:a16="http://schemas.microsoft.com/office/drawing/2014/main" id="{3D51B2E0-4FB6-4FD4-8809-1747194C8FB2}"/>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18" name="Imagen 17">
            <a:extLst>
              <a:ext uri="{FF2B5EF4-FFF2-40B4-BE49-F238E27FC236}">
                <a16:creationId xmlns:a16="http://schemas.microsoft.com/office/drawing/2014/main" id="{F16078EA-CD6A-4822-9889-EC2A4FAED609}"/>
              </a:ext>
            </a:extLst>
          </p:cNvPr>
          <p:cNvPicPr>
            <a:picLocks noChangeAspect="1"/>
          </p:cNvPicPr>
          <p:nvPr/>
        </p:nvPicPr>
        <p:blipFill>
          <a:blip r:embed="rId7"/>
          <a:stretch>
            <a:fillRect/>
          </a:stretch>
        </p:blipFill>
        <p:spPr>
          <a:xfrm>
            <a:off x="6716889" y="6001123"/>
            <a:ext cx="2345922" cy="656360"/>
          </a:xfrm>
          <a:prstGeom prst="rect">
            <a:avLst/>
          </a:prstGeom>
        </p:spPr>
      </p:pic>
      <p:sp>
        <p:nvSpPr>
          <p:cNvPr id="19" name="Rectángulo 18">
            <a:extLst>
              <a:ext uri="{FF2B5EF4-FFF2-40B4-BE49-F238E27FC236}">
                <a16:creationId xmlns:a16="http://schemas.microsoft.com/office/drawing/2014/main" id="{61D0B41F-20FC-43CD-BBC2-867088E7C5DA}"/>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41</a:t>
            </a:r>
            <a:endParaRPr lang="en-US" b="1" u="sng" dirty="0"/>
          </a:p>
        </p:txBody>
      </p:sp>
    </p:spTree>
    <p:extLst>
      <p:ext uri="{BB962C8B-B14F-4D97-AF65-F5344CB8AC3E}">
        <p14:creationId xmlns:p14="http://schemas.microsoft.com/office/powerpoint/2010/main" val="3721869604"/>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63356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DISEÑO ESTRUCTURAL</a:t>
            </a:r>
            <a:endParaRPr lang="en-US" b="1" u="sng" dirty="0"/>
          </a:p>
        </p:txBody>
      </p:sp>
      <p:sp>
        <p:nvSpPr>
          <p:cNvPr id="10" name="CuadroTexto 9">
            <a:extLst>
              <a:ext uri="{FF2B5EF4-FFF2-40B4-BE49-F238E27FC236}">
                <a16:creationId xmlns:a16="http://schemas.microsoft.com/office/drawing/2014/main" id="{58DC0AEB-4F2C-416E-90E8-CFF2FAB50935}"/>
              </a:ext>
            </a:extLst>
          </p:cNvPr>
          <p:cNvSpPr txBox="1"/>
          <p:nvPr/>
        </p:nvSpPr>
        <p:spPr>
          <a:xfrm>
            <a:off x="1201479" y="547594"/>
            <a:ext cx="6826102" cy="369332"/>
          </a:xfrm>
          <a:prstGeom prst="rect">
            <a:avLst/>
          </a:prstGeom>
          <a:noFill/>
        </p:spPr>
        <p:txBody>
          <a:bodyPr wrap="square">
            <a:spAutoFit/>
          </a:bodyPr>
          <a:lstStyle/>
          <a:p>
            <a:pPr algn="ctr"/>
            <a:r>
              <a:rPr lang="es-ES" b="1" dirty="0"/>
              <a:t>Distribución de dalas y armado de losa estructura irregular</a:t>
            </a:r>
            <a:endParaRPr lang="en-US" b="1" dirty="0"/>
          </a:p>
        </p:txBody>
      </p:sp>
      <p:sp>
        <p:nvSpPr>
          <p:cNvPr id="17" name="CuadroTexto 16">
            <a:extLst>
              <a:ext uri="{FF2B5EF4-FFF2-40B4-BE49-F238E27FC236}">
                <a16:creationId xmlns:a16="http://schemas.microsoft.com/office/drawing/2014/main" id="{EA5FBEF3-F243-4177-8047-DB2FEFF87B10}"/>
              </a:ext>
            </a:extLst>
          </p:cNvPr>
          <p:cNvSpPr txBox="1"/>
          <p:nvPr/>
        </p:nvSpPr>
        <p:spPr>
          <a:xfrm>
            <a:off x="813366" y="979996"/>
            <a:ext cx="1900236" cy="369332"/>
          </a:xfrm>
          <a:prstGeom prst="rect">
            <a:avLst/>
          </a:prstGeom>
          <a:noFill/>
        </p:spPr>
        <p:txBody>
          <a:bodyPr wrap="square">
            <a:spAutoFit/>
          </a:bodyPr>
          <a:lstStyle/>
          <a:p>
            <a:pPr algn="ctr"/>
            <a:r>
              <a:rPr lang="es-EC" b="1" dirty="0"/>
              <a:t>Planta baja</a:t>
            </a:r>
          </a:p>
        </p:txBody>
      </p:sp>
      <p:sp>
        <p:nvSpPr>
          <p:cNvPr id="20" name="CuadroTexto 19">
            <a:extLst>
              <a:ext uri="{FF2B5EF4-FFF2-40B4-BE49-F238E27FC236}">
                <a16:creationId xmlns:a16="http://schemas.microsoft.com/office/drawing/2014/main" id="{5E8C8C81-EDDD-41BC-90F6-43FD7A429C29}"/>
              </a:ext>
            </a:extLst>
          </p:cNvPr>
          <p:cNvSpPr txBox="1"/>
          <p:nvPr/>
        </p:nvSpPr>
        <p:spPr>
          <a:xfrm>
            <a:off x="5907882" y="979995"/>
            <a:ext cx="1900236" cy="369332"/>
          </a:xfrm>
          <a:prstGeom prst="rect">
            <a:avLst/>
          </a:prstGeom>
          <a:noFill/>
        </p:spPr>
        <p:txBody>
          <a:bodyPr wrap="square">
            <a:spAutoFit/>
          </a:bodyPr>
          <a:lstStyle/>
          <a:p>
            <a:pPr algn="ctr"/>
            <a:r>
              <a:rPr lang="es-EC" b="1" dirty="0"/>
              <a:t>Planta alta</a:t>
            </a:r>
          </a:p>
        </p:txBody>
      </p:sp>
      <p:pic>
        <p:nvPicPr>
          <p:cNvPr id="11" name="Imagen 10">
            <a:extLst>
              <a:ext uri="{FF2B5EF4-FFF2-40B4-BE49-F238E27FC236}">
                <a16:creationId xmlns:a16="http://schemas.microsoft.com/office/drawing/2014/main" id="{03A38EA2-E3A9-4B1D-AC7B-345F3E718D06}"/>
              </a:ext>
            </a:extLst>
          </p:cNvPr>
          <p:cNvPicPr>
            <a:picLocks noChangeAspect="1"/>
          </p:cNvPicPr>
          <p:nvPr/>
        </p:nvPicPr>
        <p:blipFill>
          <a:blip r:embed="rId3"/>
          <a:stretch>
            <a:fillRect/>
          </a:stretch>
        </p:blipFill>
        <p:spPr>
          <a:xfrm>
            <a:off x="189837" y="4565769"/>
            <a:ext cx="4568058" cy="672754"/>
          </a:xfrm>
          <a:prstGeom prst="rect">
            <a:avLst/>
          </a:prstGeom>
        </p:spPr>
      </p:pic>
      <p:pic>
        <p:nvPicPr>
          <p:cNvPr id="13" name="Imagen 12">
            <a:extLst>
              <a:ext uri="{FF2B5EF4-FFF2-40B4-BE49-F238E27FC236}">
                <a16:creationId xmlns:a16="http://schemas.microsoft.com/office/drawing/2014/main" id="{6B7CC43E-CE71-4C2A-A9E1-2A987393A493}"/>
              </a:ext>
            </a:extLst>
          </p:cNvPr>
          <p:cNvPicPr>
            <a:picLocks noChangeAspect="1"/>
          </p:cNvPicPr>
          <p:nvPr/>
        </p:nvPicPr>
        <p:blipFill>
          <a:blip r:embed="rId4"/>
          <a:stretch>
            <a:fillRect/>
          </a:stretch>
        </p:blipFill>
        <p:spPr>
          <a:xfrm>
            <a:off x="4704235" y="4578024"/>
            <a:ext cx="4433481" cy="719137"/>
          </a:xfrm>
          <a:prstGeom prst="rect">
            <a:avLst/>
          </a:prstGeom>
        </p:spPr>
      </p:pic>
      <p:pic>
        <p:nvPicPr>
          <p:cNvPr id="3" name="Imagen 2">
            <a:extLst>
              <a:ext uri="{FF2B5EF4-FFF2-40B4-BE49-F238E27FC236}">
                <a16:creationId xmlns:a16="http://schemas.microsoft.com/office/drawing/2014/main" id="{AC8A01C1-B2B0-4247-B46A-23AA6D1E81C5}"/>
              </a:ext>
            </a:extLst>
          </p:cNvPr>
          <p:cNvPicPr>
            <a:picLocks noChangeAspect="1"/>
          </p:cNvPicPr>
          <p:nvPr/>
        </p:nvPicPr>
        <p:blipFill>
          <a:blip r:embed="rId5"/>
          <a:stretch>
            <a:fillRect/>
          </a:stretch>
        </p:blipFill>
        <p:spPr>
          <a:xfrm>
            <a:off x="289183" y="1251109"/>
            <a:ext cx="4302822" cy="3314660"/>
          </a:xfrm>
          <a:prstGeom prst="rect">
            <a:avLst/>
          </a:prstGeom>
        </p:spPr>
      </p:pic>
      <p:pic>
        <p:nvPicPr>
          <p:cNvPr id="9" name="Imagen 8">
            <a:extLst>
              <a:ext uri="{FF2B5EF4-FFF2-40B4-BE49-F238E27FC236}">
                <a16:creationId xmlns:a16="http://schemas.microsoft.com/office/drawing/2014/main" id="{D9DA319D-4BB2-4494-852C-4DB07D44C58F}"/>
              </a:ext>
            </a:extLst>
          </p:cNvPr>
          <p:cNvPicPr>
            <a:picLocks noChangeAspect="1"/>
          </p:cNvPicPr>
          <p:nvPr/>
        </p:nvPicPr>
        <p:blipFill>
          <a:blip r:embed="rId6"/>
          <a:stretch>
            <a:fillRect/>
          </a:stretch>
        </p:blipFill>
        <p:spPr>
          <a:xfrm>
            <a:off x="4882610" y="1300151"/>
            <a:ext cx="4230459" cy="3265618"/>
          </a:xfrm>
          <a:prstGeom prst="rect">
            <a:avLst/>
          </a:prstGeom>
        </p:spPr>
      </p:pic>
      <p:graphicFrame>
        <p:nvGraphicFramePr>
          <p:cNvPr id="14" name="Tabla 13">
            <a:extLst>
              <a:ext uri="{FF2B5EF4-FFF2-40B4-BE49-F238E27FC236}">
                <a16:creationId xmlns:a16="http://schemas.microsoft.com/office/drawing/2014/main" id="{55ED7314-CB9A-4F39-B28B-709B4106EFE4}"/>
              </a:ext>
            </a:extLst>
          </p:cNvPr>
          <p:cNvGraphicFramePr>
            <a:graphicFrameLocks noGrp="1"/>
          </p:cNvGraphicFramePr>
          <p:nvPr/>
        </p:nvGraphicFramePr>
        <p:xfrm>
          <a:off x="528320" y="5269311"/>
          <a:ext cx="3118195" cy="731520"/>
        </p:xfrm>
        <a:graphic>
          <a:graphicData uri="http://schemas.openxmlformats.org/drawingml/2006/table">
            <a:tbl>
              <a:tblPr>
                <a:tableStyleId>{9D7B26C5-4107-4FEC-AEDC-1716B250A1EF}</a:tableStyleId>
              </a:tblPr>
              <a:tblGrid>
                <a:gridCol w="1614917">
                  <a:extLst>
                    <a:ext uri="{9D8B030D-6E8A-4147-A177-3AD203B41FA5}">
                      <a16:colId xmlns:a16="http://schemas.microsoft.com/office/drawing/2014/main" val="737997944"/>
                    </a:ext>
                  </a:extLst>
                </a:gridCol>
                <a:gridCol w="1503278">
                  <a:extLst>
                    <a:ext uri="{9D8B030D-6E8A-4147-A177-3AD203B41FA5}">
                      <a16:colId xmlns:a16="http://schemas.microsoft.com/office/drawing/2014/main" val="3460444552"/>
                    </a:ext>
                  </a:extLst>
                </a:gridCol>
              </a:tblGrid>
              <a:tr h="167640">
                <a:tc gridSpan="2">
                  <a:txBody>
                    <a:bodyPr/>
                    <a:lstStyle/>
                    <a:p>
                      <a:pPr algn="ctr" fontAlgn="ctr"/>
                      <a:r>
                        <a:rPr lang="es-EC" sz="1000" b="1" u="none" strike="noStrike" dirty="0">
                          <a:effectLst/>
                        </a:rPr>
                        <a:t>Armado planta baja</a:t>
                      </a:r>
                      <a:endParaRPr lang="es-EC" sz="1000" b="1" i="0" u="none" strike="noStrike" dirty="0">
                        <a:solidFill>
                          <a:srgbClr val="000000"/>
                        </a:solidFill>
                        <a:effectLst/>
                        <a:latin typeface="Arial" panose="020B0604020202020204" pitchFamily="34" charset="0"/>
                      </a:endParaRPr>
                    </a:p>
                  </a:txBody>
                  <a:tcPr marL="7620" marR="7620" marT="7620" marB="0" anchor="ctr"/>
                </a:tc>
                <a:tc hMerge="1">
                  <a:txBody>
                    <a:bodyPr/>
                    <a:lstStyle/>
                    <a:p>
                      <a:endParaRPr lang="es-EC"/>
                    </a:p>
                  </a:txBody>
                  <a:tcPr/>
                </a:tc>
                <a:extLst>
                  <a:ext uri="{0D108BD9-81ED-4DB2-BD59-A6C34878D82A}">
                    <a16:rowId xmlns:a16="http://schemas.microsoft.com/office/drawing/2014/main" val="1927210160"/>
                  </a:ext>
                </a:extLst>
              </a:tr>
              <a:tr h="167640">
                <a:tc>
                  <a:txBody>
                    <a:bodyPr/>
                    <a:lstStyle/>
                    <a:p>
                      <a:pPr algn="ctr" fontAlgn="ctr"/>
                      <a:r>
                        <a:rPr lang="es-EC" sz="1000" b="1" u="none" strike="noStrike" dirty="0">
                          <a:effectLst/>
                        </a:rPr>
                        <a:t>Descripción</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ctr"/>
                      <a:r>
                        <a:rPr lang="es-EC" sz="1000" b="1" u="none" strike="noStrike" dirty="0">
                          <a:effectLst/>
                        </a:rPr>
                        <a:t>Armado</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5704326"/>
                  </a:ext>
                </a:extLst>
              </a:tr>
              <a:tr h="198120">
                <a:tc>
                  <a:txBody>
                    <a:bodyPr/>
                    <a:lstStyle/>
                    <a:p>
                      <a:pPr algn="ctr" fontAlgn="ctr"/>
                      <a:r>
                        <a:rPr lang="es-ES" sz="1000" b="1" i="0" u="none" strike="noStrike" dirty="0">
                          <a:solidFill>
                            <a:schemeClr val="tx1"/>
                          </a:solidFill>
                          <a:effectLst/>
                          <a:latin typeface="Arial" panose="020B0604020202020204" pitchFamily="34" charset="0"/>
                        </a:rPr>
                        <a:t>As (+)</a:t>
                      </a:r>
                      <a:endParaRPr lang="es-EC" sz="1000" b="1" i="0" u="none" strike="noStrike" dirty="0">
                        <a:solidFill>
                          <a:schemeClr val="tx1"/>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S" sz="1000" b="0" i="0" u="none" strike="noStrike" dirty="0">
                          <a:solidFill>
                            <a:srgbClr val="000000"/>
                          </a:solidFill>
                          <a:effectLst/>
                          <a:latin typeface="Arial" panose="020B0604020202020204" pitchFamily="34" charset="0"/>
                        </a:rPr>
                        <a:t>1 </a:t>
                      </a:r>
                      <a:r>
                        <a:rPr lang="es-EC" sz="1000" b="0" i="0" u="none" strike="noStrike" baseline="0" dirty="0">
                          <a:solidFill>
                            <a:srgbClr val="000000"/>
                          </a:solidFill>
                          <a:latin typeface="Arial" panose="020B0604020202020204" pitchFamily="34" charset="0"/>
                        </a:rPr>
                        <a:t>Ø 10 mm</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31402727"/>
                  </a:ext>
                </a:extLst>
              </a:tr>
              <a:tr h="19812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S" sz="1000" b="1" i="0" u="none" strike="noStrike" dirty="0">
                          <a:solidFill>
                            <a:schemeClr val="tx1"/>
                          </a:solidFill>
                          <a:effectLst/>
                          <a:latin typeface="Arial" panose="020B0604020202020204" pitchFamily="34" charset="0"/>
                        </a:rPr>
                        <a:t>As (-)</a:t>
                      </a:r>
                      <a:endParaRPr lang="es-EC" sz="1000" b="1" i="0" u="none" strike="noStrike" dirty="0">
                        <a:solidFill>
                          <a:schemeClr val="tx1"/>
                        </a:solidFill>
                        <a:effectLst/>
                        <a:latin typeface="Arial" panose="020B0604020202020204" pitchFamily="34" charset="0"/>
                      </a:endParaRPr>
                    </a:p>
                  </a:txBody>
                  <a:tcPr marL="7620" marR="7620" marT="7620" marB="0" anchor="ctr"/>
                </a:tc>
                <a:tc>
                  <a:txBody>
                    <a:bodyPr/>
                    <a:lstStyle/>
                    <a:p>
                      <a:pPr algn="ctr" fontAlgn="ctr"/>
                      <a:r>
                        <a:rPr lang="es-EC" sz="1000" u="none" strike="noStrike" dirty="0">
                          <a:effectLst/>
                        </a:rPr>
                        <a:t>1 </a:t>
                      </a:r>
                      <a:r>
                        <a:rPr lang="es-EC" sz="1000" b="0" i="0" u="none" strike="noStrike" baseline="0" dirty="0">
                          <a:solidFill>
                            <a:srgbClr val="000000"/>
                          </a:solidFill>
                          <a:latin typeface="Arial" panose="020B0604020202020204" pitchFamily="34" charset="0"/>
                        </a:rPr>
                        <a:t>Ø 12 mm</a:t>
                      </a:r>
                      <a:endParaRPr lang="es-EC" sz="1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072753524"/>
                  </a:ext>
                </a:extLst>
              </a:tr>
            </a:tbl>
          </a:graphicData>
        </a:graphic>
      </p:graphicFrame>
      <p:graphicFrame>
        <p:nvGraphicFramePr>
          <p:cNvPr id="15" name="Tabla 14">
            <a:extLst>
              <a:ext uri="{FF2B5EF4-FFF2-40B4-BE49-F238E27FC236}">
                <a16:creationId xmlns:a16="http://schemas.microsoft.com/office/drawing/2014/main" id="{6BDE32C2-989C-4A56-8DAD-A87027720431}"/>
              </a:ext>
            </a:extLst>
          </p:cNvPr>
          <p:cNvGraphicFramePr>
            <a:graphicFrameLocks noGrp="1"/>
          </p:cNvGraphicFramePr>
          <p:nvPr/>
        </p:nvGraphicFramePr>
        <p:xfrm>
          <a:off x="4638079" y="5245521"/>
          <a:ext cx="3118195" cy="731520"/>
        </p:xfrm>
        <a:graphic>
          <a:graphicData uri="http://schemas.openxmlformats.org/drawingml/2006/table">
            <a:tbl>
              <a:tblPr>
                <a:tableStyleId>{9D7B26C5-4107-4FEC-AEDC-1716B250A1EF}</a:tableStyleId>
              </a:tblPr>
              <a:tblGrid>
                <a:gridCol w="1614917">
                  <a:extLst>
                    <a:ext uri="{9D8B030D-6E8A-4147-A177-3AD203B41FA5}">
                      <a16:colId xmlns:a16="http://schemas.microsoft.com/office/drawing/2014/main" val="737997944"/>
                    </a:ext>
                  </a:extLst>
                </a:gridCol>
                <a:gridCol w="1503278">
                  <a:extLst>
                    <a:ext uri="{9D8B030D-6E8A-4147-A177-3AD203B41FA5}">
                      <a16:colId xmlns:a16="http://schemas.microsoft.com/office/drawing/2014/main" val="3460444552"/>
                    </a:ext>
                  </a:extLst>
                </a:gridCol>
              </a:tblGrid>
              <a:tr h="167640">
                <a:tc gridSpan="2">
                  <a:txBody>
                    <a:bodyPr/>
                    <a:lstStyle/>
                    <a:p>
                      <a:pPr algn="ctr" fontAlgn="ctr"/>
                      <a:r>
                        <a:rPr lang="es-EC" sz="1000" b="1" u="none" strike="noStrike" dirty="0">
                          <a:effectLst/>
                        </a:rPr>
                        <a:t>Armado planta alta</a:t>
                      </a:r>
                      <a:endParaRPr lang="es-EC" sz="1000" b="1" i="0" u="none" strike="noStrike" dirty="0">
                        <a:solidFill>
                          <a:srgbClr val="000000"/>
                        </a:solidFill>
                        <a:effectLst/>
                        <a:latin typeface="Arial" panose="020B0604020202020204" pitchFamily="34" charset="0"/>
                      </a:endParaRPr>
                    </a:p>
                  </a:txBody>
                  <a:tcPr marL="7620" marR="7620" marT="7620" marB="0" anchor="ctr"/>
                </a:tc>
                <a:tc hMerge="1">
                  <a:txBody>
                    <a:bodyPr/>
                    <a:lstStyle/>
                    <a:p>
                      <a:endParaRPr lang="es-EC"/>
                    </a:p>
                  </a:txBody>
                  <a:tcPr/>
                </a:tc>
                <a:extLst>
                  <a:ext uri="{0D108BD9-81ED-4DB2-BD59-A6C34878D82A}">
                    <a16:rowId xmlns:a16="http://schemas.microsoft.com/office/drawing/2014/main" val="1927210160"/>
                  </a:ext>
                </a:extLst>
              </a:tr>
              <a:tr h="167640">
                <a:tc>
                  <a:txBody>
                    <a:bodyPr/>
                    <a:lstStyle/>
                    <a:p>
                      <a:pPr algn="ctr" fontAlgn="ctr"/>
                      <a:r>
                        <a:rPr lang="es-EC" sz="1000" b="1" u="none" strike="noStrike" dirty="0">
                          <a:effectLst/>
                        </a:rPr>
                        <a:t>Descripción</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ctr"/>
                      <a:r>
                        <a:rPr lang="es-EC" sz="1000" b="1" u="none" strike="noStrike" dirty="0">
                          <a:effectLst/>
                        </a:rPr>
                        <a:t>Armado</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5704326"/>
                  </a:ext>
                </a:extLst>
              </a:tr>
              <a:tr h="198120">
                <a:tc>
                  <a:txBody>
                    <a:bodyPr/>
                    <a:lstStyle/>
                    <a:p>
                      <a:pPr algn="ctr" fontAlgn="ctr"/>
                      <a:r>
                        <a:rPr lang="es-ES" sz="1000" b="1" i="0" u="none" strike="noStrike" dirty="0">
                          <a:solidFill>
                            <a:schemeClr val="tx1"/>
                          </a:solidFill>
                          <a:effectLst/>
                          <a:latin typeface="Arial" panose="020B0604020202020204" pitchFamily="34" charset="0"/>
                        </a:rPr>
                        <a:t>As (+)</a:t>
                      </a:r>
                      <a:endParaRPr lang="es-EC" sz="1000" b="1" i="0" u="none" strike="noStrike" dirty="0">
                        <a:solidFill>
                          <a:schemeClr val="tx1"/>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S" sz="1000" b="0" i="0" u="none" strike="noStrike" dirty="0">
                          <a:solidFill>
                            <a:srgbClr val="000000"/>
                          </a:solidFill>
                          <a:effectLst/>
                          <a:latin typeface="Arial" panose="020B0604020202020204" pitchFamily="34" charset="0"/>
                        </a:rPr>
                        <a:t>1 </a:t>
                      </a:r>
                      <a:r>
                        <a:rPr lang="es-EC" sz="1000" b="0" i="0" u="none" strike="noStrike" baseline="0" dirty="0">
                          <a:solidFill>
                            <a:srgbClr val="000000"/>
                          </a:solidFill>
                          <a:latin typeface="Arial" panose="020B0604020202020204" pitchFamily="34" charset="0"/>
                        </a:rPr>
                        <a:t>Ø 10 mm</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31402727"/>
                  </a:ext>
                </a:extLst>
              </a:tr>
              <a:tr h="19812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ES" sz="1000" b="1" i="0" u="none" strike="noStrike" dirty="0">
                          <a:solidFill>
                            <a:schemeClr val="tx1"/>
                          </a:solidFill>
                          <a:effectLst/>
                          <a:latin typeface="Arial" panose="020B0604020202020204" pitchFamily="34" charset="0"/>
                        </a:rPr>
                        <a:t>As (-)</a:t>
                      </a:r>
                      <a:endParaRPr lang="es-EC" sz="1000" b="1" i="0" u="none" strike="noStrike" dirty="0">
                        <a:solidFill>
                          <a:schemeClr val="tx1"/>
                        </a:solidFill>
                        <a:effectLst/>
                        <a:latin typeface="Arial" panose="020B0604020202020204" pitchFamily="34" charset="0"/>
                      </a:endParaRPr>
                    </a:p>
                  </a:txBody>
                  <a:tcPr marL="7620" marR="7620" marT="7620" marB="0" anchor="ctr"/>
                </a:tc>
                <a:tc>
                  <a:txBody>
                    <a:bodyPr/>
                    <a:lstStyle/>
                    <a:p>
                      <a:pPr algn="ctr" fontAlgn="ctr"/>
                      <a:r>
                        <a:rPr lang="es-EC" sz="1000" u="none" strike="noStrike" dirty="0">
                          <a:effectLst/>
                        </a:rPr>
                        <a:t>1 </a:t>
                      </a:r>
                      <a:r>
                        <a:rPr lang="es-EC" sz="1000" b="0" i="0" u="none" strike="noStrike" baseline="0" dirty="0">
                          <a:solidFill>
                            <a:srgbClr val="000000"/>
                          </a:solidFill>
                          <a:latin typeface="Arial" panose="020B0604020202020204" pitchFamily="34" charset="0"/>
                        </a:rPr>
                        <a:t>Ø 10 mm</a:t>
                      </a:r>
                      <a:endParaRPr lang="es-EC" sz="1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072753524"/>
                  </a:ext>
                </a:extLst>
              </a:tr>
            </a:tbl>
          </a:graphicData>
        </a:graphic>
      </p:graphicFrame>
      <p:sp>
        <p:nvSpPr>
          <p:cNvPr id="16" name="Rectángulo 15">
            <a:extLst>
              <a:ext uri="{FF2B5EF4-FFF2-40B4-BE49-F238E27FC236}">
                <a16:creationId xmlns:a16="http://schemas.microsoft.com/office/drawing/2014/main" id="{B3F1431E-B0A8-4134-9F51-427EDC5938FA}"/>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18" name="Imagen 17">
            <a:extLst>
              <a:ext uri="{FF2B5EF4-FFF2-40B4-BE49-F238E27FC236}">
                <a16:creationId xmlns:a16="http://schemas.microsoft.com/office/drawing/2014/main" id="{109ABE44-FA4F-4428-9300-718E675891A8}"/>
              </a:ext>
            </a:extLst>
          </p:cNvPr>
          <p:cNvPicPr>
            <a:picLocks noChangeAspect="1"/>
          </p:cNvPicPr>
          <p:nvPr/>
        </p:nvPicPr>
        <p:blipFill>
          <a:blip r:embed="rId7"/>
          <a:stretch>
            <a:fillRect/>
          </a:stretch>
        </p:blipFill>
        <p:spPr>
          <a:xfrm>
            <a:off x="6716889" y="6001123"/>
            <a:ext cx="2345922" cy="656360"/>
          </a:xfrm>
          <a:prstGeom prst="rect">
            <a:avLst/>
          </a:prstGeom>
        </p:spPr>
      </p:pic>
      <p:sp>
        <p:nvSpPr>
          <p:cNvPr id="19" name="Rectángulo 18">
            <a:extLst>
              <a:ext uri="{FF2B5EF4-FFF2-40B4-BE49-F238E27FC236}">
                <a16:creationId xmlns:a16="http://schemas.microsoft.com/office/drawing/2014/main" id="{3EDA9BBF-560B-4C94-8D19-27294C0DF4A4}"/>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42</a:t>
            </a:r>
            <a:endParaRPr lang="en-US" b="1" u="sng" dirty="0"/>
          </a:p>
        </p:txBody>
      </p:sp>
    </p:spTree>
    <p:extLst>
      <p:ext uri="{BB962C8B-B14F-4D97-AF65-F5344CB8AC3E}">
        <p14:creationId xmlns:p14="http://schemas.microsoft.com/office/powerpoint/2010/main" val="2383385552"/>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63356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DISEÑO ESTRUCTURAL</a:t>
            </a:r>
            <a:endParaRPr lang="en-US" b="1" u="sng" dirty="0"/>
          </a:p>
        </p:txBody>
      </p:sp>
      <p:sp>
        <p:nvSpPr>
          <p:cNvPr id="10" name="CuadroTexto 9">
            <a:extLst>
              <a:ext uri="{FF2B5EF4-FFF2-40B4-BE49-F238E27FC236}">
                <a16:creationId xmlns:a16="http://schemas.microsoft.com/office/drawing/2014/main" id="{58DC0AEB-4F2C-416E-90E8-CFF2FAB50935}"/>
              </a:ext>
            </a:extLst>
          </p:cNvPr>
          <p:cNvSpPr txBox="1"/>
          <p:nvPr/>
        </p:nvSpPr>
        <p:spPr>
          <a:xfrm>
            <a:off x="3276977" y="547594"/>
            <a:ext cx="2329118" cy="646331"/>
          </a:xfrm>
          <a:prstGeom prst="rect">
            <a:avLst/>
          </a:prstGeom>
          <a:noFill/>
        </p:spPr>
        <p:txBody>
          <a:bodyPr wrap="square">
            <a:spAutoFit/>
          </a:bodyPr>
          <a:lstStyle/>
          <a:p>
            <a:pPr algn="ctr"/>
            <a:r>
              <a:rPr lang="es-ES" b="1" dirty="0"/>
              <a:t>Dalas de entrepiso y cubierta</a:t>
            </a:r>
            <a:endParaRPr lang="en-US" b="1" dirty="0"/>
          </a:p>
        </p:txBody>
      </p:sp>
      <p:sp>
        <p:nvSpPr>
          <p:cNvPr id="15" name="Rectángulo 14">
            <a:extLst>
              <a:ext uri="{FF2B5EF4-FFF2-40B4-BE49-F238E27FC236}">
                <a16:creationId xmlns:a16="http://schemas.microsoft.com/office/drawing/2014/main" id="{F10F7642-EECD-4B7B-93A5-5F3586BFF974}"/>
              </a:ext>
            </a:extLst>
          </p:cNvPr>
          <p:cNvSpPr/>
          <p:nvPr/>
        </p:nvSpPr>
        <p:spPr>
          <a:xfrm>
            <a:off x="460060" y="667341"/>
            <a:ext cx="551343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endParaRPr lang="en-US" b="1" dirty="0"/>
          </a:p>
        </p:txBody>
      </p:sp>
      <mc:AlternateContent xmlns:mc="http://schemas.openxmlformats.org/markup-compatibility/2006" xmlns:a14="http://schemas.microsoft.com/office/drawing/2010/main">
        <mc:Choice Requires="a14">
          <p:sp>
            <p:nvSpPr>
              <p:cNvPr id="16" name="Rectángulo 15">
                <a:extLst>
                  <a:ext uri="{FF2B5EF4-FFF2-40B4-BE49-F238E27FC236}">
                    <a16:creationId xmlns:a16="http://schemas.microsoft.com/office/drawing/2014/main" id="{32345148-E092-41A3-907A-FE4A95F2C8B6}"/>
                  </a:ext>
                </a:extLst>
              </p:cNvPr>
              <p:cNvSpPr/>
              <p:nvPr/>
            </p:nvSpPr>
            <p:spPr>
              <a:xfrm>
                <a:off x="527233" y="2013739"/>
                <a:ext cx="3092257" cy="10725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001" sz="1400" b="1" i="0" smtClean="0">
                          <a:latin typeface="Cambria Math" panose="02040503050406030204" pitchFamily="18" charset="0"/>
                        </a:rPr>
                        <m:t>𝐀𝐬</m:t>
                      </m:r>
                      <m:r>
                        <a:rPr lang="en-001" sz="1400" b="1" i="0" smtClean="0">
                          <a:latin typeface="Cambria Math" panose="02040503050406030204" pitchFamily="18" charset="0"/>
                        </a:rPr>
                        <m:t> </m:t>
                      </m:r>
                      <m:r>
                        <a:rPr lang="en-001" sz="1400" b="1" i="0" smtClean="0">
                          <a:latin typeface="Cambria Math" panose="02040503050406030204" pitchFamily="18" charset="0"/>
                        </a:rPr>
                        <m:t>𝐦</m:t>
                      </m:r>
                      <m:r>
                        <a:rPr lang="en-001" sz="1400" b="1" i="0" smtClean="0">
                          <a:latin typeface="Cambria Math" panose="02040503050406030204" pitchFamily="18" charset="0"/>
                        </a:rPr>
                        <m:t>í</m:t>
                      </m:r>
                      <m:r>
                        <a:rPr lang="en-001" sz="1400" b="1" i="0" smtClean="0">
                          <a:latin typeface="Cambria Math" panose="02040503050406030204" pitchFamily="18" charset="0"/>
                        </a:rPr>
                        <m:t>𝐧</m:t>
                      </m:r>
                      <m:r>
                        <a:rPr lang="en-US" sz="1400" i="0">
                          <a:latin typeface="Cambria Math" panose="02040503050406030204" pitchFamily="18" charset="0"/>
                        </a:rPr>
                        <m:t>:</m:t>
                      </m:r>
                      <m:d>
                        <m:dPr>
                          <m:begChr m:val="{"/>
                          <m:endChr m:val=""/>
                          <m:ctrlPr>
                            <a:rPr lang="en-US" sz="1400" i="1">
                              <a:latin typeface="Cambria Math" panose="02040503050406030204" pitchFamily="18" charset="0"/>
                            </a:rPr>
                          </m:ctrlPr>
                        </m:dPr>
                        <m:e>
                          <m:eqArr>
                            <m:eqArrPr>
                              <m:ctrlPr>
                                <a:rPr lang="en-US" sz="1400" i="1">
                                  <a:latin typeface="Cambria Math" panose="02040503050406030204" pitchFamily="18" charset="0"/>
                                </a:rPr>
                              </m:ctrlPr>
                            </m:eqArrPr>
                            <m:e>
                              <m:r>
                                <a:rPr lang="en-US" sz="1400" i="0">
                                  <a:latin typeface="Cambria Math" panose="02040503050406030204" pitchFamily="18" charset="0"/>
                                </a:rPr>
                                <m:t>&amp;</m:t>
                              </m:r>
                              <m:sSub>
                                <m:sSubPr>
                                  <m:ctrlPr>
                                    <a:rPr lang="en-US" sz="1400" i="1">
                                      <a:latin typeface="Cambria Math" panose="02040503050406030204" pitchFamily="18" charset="0"/>
                                    </a:rPr>
                                  </m:ctrlPr>
                                </m:sSubPr>
                                <m:e>
                                  <m:r>
                                    <a:rPr lang="en-US" sz="1400" i="1">
                                      <a:latin typeface="Cambria Math" panose="02040503050406030204" pitchFamily="18" charset="0"/>
                                    </a:rPr>
                                    <m:t>𝐴𝑠</m:t>
                                  </m:r>
                                </m:e>
                                <m:sub>
                                  <m:d>
                                    <m:dPr>
                                      <m:begChr m:val=""/>
                                      <m:ctrlPr>
                                        <a:rPr lang="en-US" sz="1400" i="1">
                                          <a:latin typeface="Cambria Math" panose="02040503050406030204" pitchFamily="18" charset="0"/>
                                        </a:rPr>
                                      </m:ctrlPr>
                                    </m:dPr>
                                    <m:e>
                                      <m:r>
                                        <a:rPr lang="en-US" sz="1400" i="1">
                                          <a:latin typeface="Cambria Math" panose="02040503050406030204" pitchFamily="18" charset="0"/>
                                        </a:rPr>
                                        <m:t>𝑚𝑖𝑛</m:t>
                                      </m:r>
                                      <m:r>
                                        <a:rPr lang="en-US" sz="1400" i="0">
                                          <a:latin typeface="Cambria Math" panose="02040503050406030204" pitchFamily="18" charset="0"/>
                                        </a:rPr>
                                        <m:t>(</m:t>
                                      </m:r>
                                      <m:r>
                                        <a:rPr lang="en-US" sz="1400" i="1">
                                          <a:latin typeface="Cambria Math" panose="02040503050406030204" pitchFamily="18" charset="0"/>
                                        </a:rPr>
                                        <m:t>𝑎</m:t>
                                      </m:r>
                                    </m:e>
                                  </m:d>
                                </m:sub>
                              </m:sSub>
                              <m:r>
                                <a:rPr lang="en-US" sz="1400" i="0">
                                  <a:latin typeface="Cambria Math" panose="02040503050406030204" pitchFamily="18" charset="0"/>
                                </a:rPr>
                                <m:t>=</m:t>
                              </m:r>
                              <m:f>
                                <m:fPr>
                                  <m:ctrlPr>
                                    <a:rPr lang="en-US" sz="1400" i="1">
                                      <a:latin typeface="Cambria Math" panose="02040503050406030204" pitchFamily="18" charset="0"/>
                                    </a:rPr>
                                  </m:ctrlPr>
                                </m:fPr>
                                <m:num>
                                  <m:r>
                                    <a:rPr lang="en-US" sz="1400" i="0">
                                      <a:latin typeface="Cambria Math" panose="02040503050406030204" pitchFamily="18" charset="0"/>
                                    </a:rPr>
                                    <m:t>0,80</m:t>
                                  </m:r>
                                  <m:rad>
                                    <m:radPr>
                                      <m:degHide m:val="on"/>
                                      <m:ctrlPr>
                                        <a:rPr lang="en-US" sz="1400" i="1">
                                          <a:latin typeface="Cambria Math" panose="02040503050406030204" pitchFamily="18" charset="0"/>
                                        </a:rPr>
                                      </m:ctrlPr>
                                    </m:radPr>
                                    <m:deg/>
                                    <m:e>
                                      <m:r>
                                        <a:rPr lang="en-US" sz="1400" i="1">
                                          <a:latin typeface="Cambria Math" panose="02040503050406030204" pitchFamily="18" charset="0"/>
                                        </a:rPr>
                                        <m:t>𝑓𝑐</m:t>
                                      </m:r>
                                    </m:e>
                                  </m:rad>
                                </m:num>
                                <m:den>
                                  <m:r>
                                    <a:rPr lang="en-US" sz="1400" i="0">
                                      <a:latin typeface="Cambria Math" panose="02040503050406030204" pitchFamily="18" charset="0"/>
                                    </a:rPr>
                                    <m:t>4200</m:t>
                                  </m:r>
                                </m:den>
                              </m:f>
                              <m:r>
                                <a:rPr lang="en-US" sz="1400" i="0">
                                  <a:latin typeface="Cambria Math" panose="02040503050406030204" pitchFamily="18" charset="0"/>
                                </a:rPr>
                                <m:t>∗</m:t>
                              </m:r>
                              <m:r>
                                <a:rPr lang="en-US" sz="1400" i="1">
                                  <a:latin typeface="Cambria Math" panose="02040503050406030204" pitchFamily="18" charset="0"/>
                                </a:rPr>
                                <m:t>𝑏</m:t>
                              </m:r>
                              <m:r>
                                <a:rPr lang="en-US" sz="1400" i="0">
                                  <a:latin typeface="Cambria Math" panose="02040503050406030204" pitchFamily="18" charset="0"/>
                                </a:rPr>
                                <m:t>∗</m:t>
                              </m:r>
                              <m:r>
                                <a:rPr lang="en-US" sz="1400" i="1">
                                  <a:latin typeface="Cambria Math" panose="02040503050406030204" pitchFamily="18" charset="0"/>
                                </a:rPr>
                                <m:t>𝑑</m:t>
                              </m:r>
                            </m:e>
                            <m:e>
                              <m:r>
                                <a:rPr lang="en-US" sz="1400" i="0">
                                  <a:latin typeface="Cambria Math" panose="02040503050406030204" pitchFamily="18" charset="0"/>
                                </a:rPr>
                                <m:t>&amp;</m:t>
                              </m:r>
                              <m:r>
                                <a:rPr lang="en-US" sz="1400" i="1">
                                  <a:latin typeface="Cambria Math" panose="02040503050406030204" pitchFamily="18" charset="0"/>
                                </a:rPr>
                                <m:t>𝐴</m:t>
                              </m:r>
                              <m:sSub>
                                <m:sSubPr>
                                  <m:ctrlPr>
                                    <a:rPr lang="en-US" sz="1400" i="1">
                                      <a:latin typeface="Cambria Math" panose="02040503050406030204" pitchFamily="18" charset="0"/>
                                    </a:rPr>
                                  </m:ctrlPr>
                                </m:sSubPr>
                                <m:e>
                                  <m:r>
                                    <a:rPr lang="en-US" sz="1400" i="1">
                                      <a:latin typeface="Cambria Math" panose="02040503050406030204" pitchFamily="18" charset="0"/>
                                    </a:rPr>
                                    <m:t>𝑠</m:t>
                                  </m:r>
                                </m:e>
                                <m:sub>
                                  <m:func>
                                    <m:funcPr>
                                      <m:ctrlPr>
                                        <a:rPr lang="en-US" sz="1400" i="1">
                                          <a:latin typeface="Cambria Math" panose="02040503050406030204" pitchFamily="18" charset="0"/>
                                        </a:rPr>
                                      </m:ctrlPr>
                                    </m:funcPr>
                                    <m:fName>
                                      <m:r>
                                        <m:rPr>
                                          <m:sty m:val="p"/>
                                        </m:rPr>
                                        <a:rPr lang="en-US" sz="1400" i="0">
                                          <a:latin typeface="Cambria Math" panose="02040503050406030204" pitchFamily="18" charset="0"/>
                                        </a:rPr>
                                        <m:t>min</m:t>
                                      </m:r>
                                    </m:fName>
                                    <m:e>
                                      <m:d>
                                        <m:dPr>
                                          <m:ctrlPr>
                                            <a:rPr lang="en-US" sz="1400" i="1">
                                              <a:latin typeface="Cambria Math" panose="02040503050406030204" pitchFamily="18" charset="0"/>
                                            </a:rPr>
                                          </m:ctrlPr>
                                        </m:dPr>
                                        <m:e>
                                          <m:r>
                                            <a:rPr lang="en-US" sz="1400" i="1">
                                              <a:latin typeface="Cambria Math" panose="02040503050406030204" pitchFamily="18" charset="0"/>
                                            </a:rPr>
                                            <m:t>𝑏</m:t>
                                          </m:r>
                                        </m:e>
                                      </m:d>
                                    </m:e>
                                  </m:func>
                                </m:sub>
                              </m:sSub>
                              <m:r>
                                <a:rPr lang="en-US" sz="1400" i="0">
                                  <a:latin typeface="Cambria Math" panose="02040503050406030204" pitchFamily="18" charset="0"/>
                                </a:rPr>
                                <m:t>=</m:t>
                              </m:r>
                              <m:f>
                                <m:fPr>
                                  <m:ctrlPr>
                                    <a:rPr lang="en-US" sz="1400" i="1">
                                      <a:latin typeface="Cambria Math" panose="02040503050406030204" pitchFamily="18" charset="0"/>
                                    </a:rPr>
                                  </m:ctrlPr>
                                </m:fPr>
                                <m:num>
                                  <m:r>
                                    <a:rPr lang="en-US" sz="1400" i="0">
                                      <a:latin typeface="Cambria Math" panose="02040503050406030204" pitchFamily="18" charset="0"/>
                                    </a:rPr>
                                    <m:t>14</m:t>
                                  </m:r>
                                </m:num>
                                <m:den>
                                  <m:r>
                                    <a:rPr lang="en-US" sz="1400" i="1">
                                      <a:latin typeface="Cambria Math" panose="02040503050406030204" pitchFamily="18" charset="0"/>
                                    </a:rPr>
                                    <m:t>𝑓𝑦</m:t>
                                  </m:r>
                                </m:den>
                              </m:f>
                              <m:r>
                                <a:rPr lang="en-US" sz="1400" i="0">
                                  <a:latin typeface="Cambria Math" panose="02040503050406030204" pitchFamily="18" charset="0"/>
                                </a:rPr>
                                <m:t>∗</m:t>
                              </m:r>
                              <m:r>
                                <a:rPr lang="en-US" sz="1400" i="1">
                                  <a:latin typeface="Cambria Math" panose="02040503050406030204" pitchFamily="18" charset="0"/>
                                </a:rPr>
                                <m:t>𝑏</m:t>
                              </m:r>
                              <m:r>
                                <a:rPr lang="en-US" sz="1400" i="0">
                                  <a:latin typeface="Cambria Math" panose="02040503050406030204" pitchFamily="18" charset="0"/>
                                </a:rPr>
                                <m:t>∗</m:t>
                              </m:r>
                              <m:r>
                                <a:rPr lang="en-US" sz="1400" i="1">
                                  <a:latin typeface="Cambria Math" panose="02040503050406030204" pitchFamily="18" charset="0"/>
                                </a:rPr>
                                <m:t>𝑑</m:t>
                              </m:r>
                            </m:e>
                          </m:eqArr>
                        </m:e>
                      </m:d>
                    </m:oMath>
                  </m:oMathPara>
                </a14:m>
                <a:endParaRPr lang="en-US" dirty="0"/>
              </a:p>
            </p:txBody>
          </p:sp>
        </mc:Choice>
        <mc:Fallback xmlns="">
          <p:sp>
            <p:nvSpPr>
              <p:cNvPr id="16" name="Rectángulo 15">
                <a:extLst>
                  <a:ext uri="{FF2B5EF4-FFF2-40B4-BE49-F238E27FC236}">
                    <a16:creationId xmlns:a16="http://schemas.microsoft.com/office/drawing/2014/main" id="{32345148-E092-41A3-907A-FE4A95F2C8B6}"/>
                  </a:ext>
                </a:extLst>
              </p:cNvPr>
              <p:cNvSpPr>
                <a:spLocks noRot="1" noChangeAspect="1" noMove="1" noResize="1" noEditPoints="1" noAdjustHandles="1" noChangeArrowheads="1" noChangeShapeType="1" noTextEdit="1"/>
              </p:cNvSpPr>
              <p:nvPr/>
            </p:nvSpPr>
            <p:spPr>
              <a:xfrm>
                <a:off x="527233" y="2013739"/>
                <a:ext cx="3092257" cy="1072538"/>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Rectángulo 19">
                <a:extLst>
                  <a:ext uri="{FF2B5EF4-FFF2-40B4-BE49-F238E27FC236}">
                    <a16:creationId xmlns:a16="http://schemas.microsoft.com/office/drawing/2014/main" id="{28F4FD9F-12F3-4D9D-9DC2-CD32630A5739}"/>
                  </a:ext>
                </a:extLst>
              </p:cNvPr>
              <p:cNvSpPr/>
              <p:nvPr/>
            </p:nvSpPr>
            <p:spPr>
              <a:xfrm>
                <a:off x="560442" y="1704738"/>
                <a:ext cx="193931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001" sz="1400" b="1" i="1" smtClean="0">
                          <a:latin typeface="Cambria Math" panose="02040503050406030204" pitchFamily="18" charset="0"/>
                        </a:rPr>
                        <m:t>𝑨𝒔</m:t>
                      </m:r>
                      <m:r>
                        <a:rPr lang="en-001" sz="1400" b="1" i="1" smtClean="0">
                          <a:latin typeface="Cambria Math" panose="02040503050406030204" pitchFamily="18" charset="0"/>
                        </a:rPr>
                        <m:t> </m:t>
                      </m:r>
                      <m:r>
                        <a:rPr lang="en-001" sz="1400" b="1" i="1" smtClean="0">
                          <a:latin typeface="Cambria Math" panose="02040503050406030204" pitchFamily="18" charset="0"/>
                        </a:rPr>
                        <m:t>𝒎</m:t>
                      </m:r>
                      <m:r>
                        <a:rPr lang="en-001" sz="1400" b="1" i="1" smtClean="0">
                          <a:latin typeface="Cambria Math" panose="02040503050406030204" pitchFamily="18" charset="0"/>
                        </a:rPr>
                        <m:t>á</m:t>
                      </m:r>
                      <m:r>
                        <a:rPr lang="en-001" sz="1400" b="1" i="1" smtClean="0">
                          <a:latin typeface="Cambria Math" panose="02040503050406030204" pitchFamily="18" charset="0"/>
                        </a:rPr>
                        <m:t>𝒙</m:t>
                      </m:r>
                      <m:r>
                        <a:rPr lang="en-001" sz="1400" b="0" i="1" smtClean="0">
                          <a:latin typeface="Cambria Math" panose="02040503050406030204" pitchFamily="18" charset="0"/>
                        </a:rPr>
                        <m:t>=0,5∗</m:t>
                      </m:r>
                      <m:sSub>
                        <m:sSubPr>
                          <m:ctrlPr>
                            <a:rPr lang="en-001" sz="1400" b="0" i="1" smtClean="0">
                              <a:latin typeface="Cambria Math" panose="02040503050406030204" pitchFamily="18" charset="0"/>
                              <a:ea typeface="Cambria Math" panose="02040503050406030204" pitchFamily="18" charset="0"/>
                            </a:rPr>
                          </m:ctrlPr>
                        </m:sSubPr>
                        <m:e>
                          <m:r>
                            <a:rPr lang="en-001" sz="1400" b="0" i="1" smtClean="0">
                              <a:latin typeface="Cambria Math" panose="02040503050406030204" pitchFamily="18" charset="0"/>
                              <a:ea typeface="Cambria Math" panose="02040503050406030204" pitchFamily="18" charset="0"/>
                            </a:rPr>
                            <m:t>𝜌</m:t>
                          </m:r>
                        </m:e>
                        <m:sub>
                          <m:r>
                            <a:rPr lang="en-001" sz="1400" b="0" i="1" smtClean="0">
                              <a:latin typeface="Cambria Math" panose="02040503050406030204" pitchFamily="18" charset="0"/>
                              <a:ea typeface="Cambria Math" panose="02040503050406030204" pitchFamily="18" charset="0"/>
                            </a:rPr>
                            <m:t>𝑏</m:t>
                          </m:r>
                        </m:sub>
                      </m:sSub>
                      <m:r>
                        <a:rPr lang="en-001" sz="1400" b="0" i="1" smtClean="0">
                          <a:latin typeface="Cambria Math" panose="02040503050406030204" pitchFamily="18" charset="0"/>
                          <a:ea typeface="Cambria Math" panose="02040503050406030204" pitchFamily="18" charset="0"/>
                        </a:rPr>
                        <m:t>∗</m:t>
                      </m:r>
                      <m:r>
                        <a:rPr lang="en-001" sz="1400" b="0" i="1" smtClean="0">
                          <a:latin typeface="Cambria Math" panose="02040503050406030204" pitchFamily="18" charset="0"/>
                          <a:ea typeface="Cambria Math" panose="02040503050406030204" pitchFamily="18" charset="0"/>
                        </a:rPr>
                        <m:t>𝑑</m:t>
                      </m:r>
                    </m:oMath>
                  </m:oMathPara>
                </a14:m>
                <a:endParaRPr lang="en-US" sz="1400" b="1" dirty="0"/>
              </a:p>
            </p:txBody>
          </p:sp>
        </mc:Choice>
        <mc:Fallback xmlns="">
          <p:sp>
            <p:nvSpPr>
              <p:cNvPr id="20" name="Rectángulo 19">
                <a:extLst>
                  <a:ext uri="{FF2B5EF4-FFF2-40B4-BE49-F238E27FC236}">
                    <a16:creationId xmlns:a16="http://schemas.microsoft.com/office/drawing/2014/main" id="{28F4FD9F-12F3-4D9D-9DC2-CD32630A5739}"/>
                  </a:ext>
                </a:extLst>
              </p:cNvPr>
              <p:cNvSpPr>
                <a:spLocks noRot="1" noChangeAspect="1" noMove="1" noResize="1" noEditPoints="1" noAdjustHandles="1" noChangeArrowheads="1" noChangeShapeType="1" noTextEdit="1"/>
              </p:cNvSpPr>
              <p:nvPr/>
            </p:nvSpPr>
            <p:spPr>
              <a:xfrm>
                <a:off x="560442" y="1704738"/>
                <a:ext cx="1939313" cy="307777"/>
              </a:xfrm>
              <a:prstGeom prst="rect">
                <a:avLst/>
              </a:prstGeom>
              <a:blipFill>
                <a:blip r:embed="rId4"/>
                <a:stretch>
                  <a:fillRect b="-4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3" name="Rectángulo 22">
                <a:extLst>
                  <a:ext uri="{FF2B5EF4-FFF2-40B4-BE49-F238E27FC236}">
                    <a16:creationId xmlns:a16="http://schemas.microsoft.com/office/drawing/2014/main" id="{B37B6958-894C-4A96-A67A-9FDB81181E85}"/>
                  </a:ext>
                </a:extLst>
              </p:cNvPr>
              <p:cNvSpPr/>
              <p:nvPr/>
            </p:nvSpPr>
            <p:spPr>
              <a:xfrm>
                <a:off x="587621" y="3034201"/>
                <a:ext cx="3384376" cy="954107"/>
              </a:xfrm>
              <a:prstGeom prst="rect">
                <a:avLst/>
              </a:prstGeom>
            </p:spPr>
            <p:txBody>
              <a:bodyPr wrap="square">
                <a:spAutoFit/>
              </a:bodyPr>
              <a:lstStyle/>
              <a:p>
                <a:pPr algn="just"/>
                <a:endParaRPr lang="en-001" sz="1400" dirty="0"/>
              </a:p>
              <a:p>
                <a:pPr marL="285750" indent="-285750" algn="just">
                  <a:buFont typeface="Arial" panose="020B0604020202020204" pitchFamily="34" charset="0"/>
                  <a:buChar char="•"/>
                </a:pPr>
                <a:r>
                  <a:rPr lang="en-001" sz="1400" dirty="0"/>
                  <a:t>Vigas de entrepiso: </a:t>
                </a:r>
                <a14:m>
                  <m:oMath xmlns:m="http://schemas.openxmlformats.org/officeDocument/2006/math">
                    <m:r>
                      <a:rPr lang="en-001" sz="1400" i="1" dirty="0">
                        <a:latin typeface="Cambria Math" panose="02040503050406030204" pitchFamily="18" charset="0"/>
                      </a:rPr>
                      <m:t>4</m:t>
                    </m:r>
                    <m:r>
                      <a:rPr lang="es-EC" sz="1400" i="1" smtClean="0">
                        <a:latin typeface="Cambria Math" panose="02040503050406030204" pitchFamily="18" charset="0"/>
                      </a:rPr>
                      <m:t>∅</m:t>
                    </m:r>
                    <m:r>
                      <a:rPr lang="en-001" sz="1400" b="0" i="1" smtClean="0">
                        <a:latin typeface="Cambria Math" panose="02040503050406030204" pitchFamily="18" charset="0"/>
                      </a:rPr>
                      <m:t>1</m:t>
                    </m:r>
                    <m:r>
                      <a:rPr lang="es-ES" sz="1400" b="0" i="1" smtClean="0">
                        <a:latin typeface="Cambria Math" panose="02040503050406030204" pitchFamily="18" charset="0"/>
                      </a:rPr>
                      <m:t>0</m:t>
                    </m:r>
                    <m:r>
                      <a:rPr lang="en-001" sz="1400" b="0" i="1" smtClean="0">
                        <a:latin typeface="Cambria Math" panose="02040503050406030204" pitchFamily="18" charset="0"/>
                      </a:rPr>
                      <m:t> </m:t>
                    </m:r>
                    <m:r>
                      <a:rPr lang="es-EC" sz="1400" i="1" smtClean="0">
                        <a:latin typeface="Cambria Math" panose="02040503050406030204" pitchFamily="18" charset="0"/>
                      </a:rPr>
                      <m:t>𝑚𝑚</m:t>
                    </m:r>
                  </m:oMath>
                </a14:m>
                <a:endParaRPr lang="en-001" sz="1400" dirty="0"/>
              </a:p>
              <a:p>
                <a:pPr marL="285750" indent="-285750" algn="just">
                  <a:buFont typeface="Arial" panose="020B0604020202020204" pitchFamily="34" charset="0"/>
                  <a:buChar char="•"/>
                </a:pPr>
                <a:r>
                  <a:rPr lang="en-001" sz="1400" dirty="0"/>
                  <a:t>Vigas de cubierta: </a:t>
                </a:r>
                <a14:m>
                  <m:oMath xmlns:m="http://schemas.openxmlformats.org/officeDocument/2006/math">
                    <m:r>
                      <a:rPr lang="en-001" sz="1400" i="1" dirty="0" smtClean="0">
                        <a:latin typeface="Cambria Math" panose="02040503050406030204" pitchFamily="18" charset="0"/>
                      </a:rPr>
                      <m:t>4</m:t>
                    </m:r>
                    <m:r>
                      <a:rPr lang="es-EC" sz="1400" i="1" smtClean="0">
                        <a:latin typeface="Cambria Math" panose="02040503050406030204" pitchFamily="18" charset="0"/>
                      </a:rPr>
                      <m:t>∅</m:t>
                    </m:r>
                    <m:r>
                      <a:rPr lang="en-001" sz="1400" b="0" i="1" smtClean="0">
                        <a:latin typeface="Cambria Math" panose="02040503050406030204" pitchFamily="18" charset="0"/>
                      </a:rPr>
                      <m:t>1</m:t>
                    </m:r>
                    <m:r>
                      <a:rPr lang="es-ES" sz="1400" b="0" i="1" smtClean="0">
                        <a:latin typeface="Cambria Math" panose="02040503050406030204" pitchFamily="18" charset="0"/>
                      </a:rPr>
                      <m:t>0</m:t>
                    </m:r>
                    <m:r>
                      <a:rPr lang="en-001" sz="1400" b="0" i="1" smtClean="0">
                        <a:latin typeface="Cambria Math" panose="02040503050406030204" pitchFamily="18" charset="0"/>
                      </a:rPr>
                      <m:t> </m:t>
                    </m:r>
                    <m:r>
                      <a:rPr lang="es-EC" sz="1400" i="1" smtClean="0">
                        <a:latin typeface="Cambria Math" panose="02040503050406030204" pitchFamily="18" charset="0"/>
                      </a:rPr>
                      <m:t>𝑚𝑚</m:t>
                    </m:r>
                  </m:oMath>
                </a14:m>
                <a:endParaRPr lang="en-001" sz="1400" dirty="0"/>
              </a:p>
              <a:p>
                <a:pPr algn="just"/>
                <a:endParaRPr lang="en-001" sz="1400" dirty="0"/>
              </a:p>
            </p:txBody>
          </p:sp>
        </mc:Choice>
        <mc:Fallback xmlns="">
          <p:sp>
            <p:nvSpPr>
              <p:cNvPr id="23" name="Rectángulo 22">
                <a:extLst>
                  <a:ext uri="{FF2B5EF4-FFF2-40B4-BE49-F238E27FC236}">
                    <a16:creationId xmlns:a16="http://schemas.microsoft.com/office/drawing/2014/main" id="{B37B6958-894C-4A96-A67A-9FDB81181E85}"/>
                  </a:ext>
                </a:extLst>
              </p:cNvPr>
              <p:cNvSpPr>
                <a:spLocks noRot="1" noChangeAspect="1" noMove="1" noResize="1" noEditPoints="1" noAdjustHandles="1" noChangeArrowheads="1" noChangeShapeType="1" noTextEdit="1"/>
              </p:cNvSpPr>
              <p:nvPr/>
            </p:nvSpPr>
            <p:spPr>
              <a:xfrm>
                <a:off x="587621" y="3034201"/>
                <a:ext cx="3384376" cy="954107"/>
              </a:xfrm>
              <a:prstGeom prst="rect">
                <a:avLst/>
              </a:prstGeom>
              <a:blipFill>
                <a:blip r:embed="rId5"/>
                <a:stretch>
                  <a:fillRect l="-180"/>
                </a:stretch>
              </a:blipFill>
            </p:spPr>
            <p:txBody>
              <a:bodyPr/>
              <a:lstStyle/>
              <a:p>
                <a:r>
                  <a:rPr lang="es-EC">
                    <a:noFill/>
                  </a:rPr>
                  <a:t> </a:t>
                </a:r>
              </a:p>
            </p:txBody>
          </p:sp>
        </mc:Fallback>
      </mc:AlternateContent>
      <p:sp>
        <p:nvSpPr>
          <p:cNvPr id="24" name="CuadroTexto 23">
            <a:extLst>
              <a:ext uri="{FF2B5EF4-FFF2-40B4-BE49-F238E27FC236}">
                <a16:creationId xmlns:a16="http://schemas.microsoft.com/office/drawing/2014/main" id="{DDABEC6F-8BE3-4DF1-9C27-7FE75F794964}"/>
              </a:ext>
            </a:extLst>
          </p:cNvPr>
          <p:cNvSpPr txBox="1"/>
          <p:nvPr/>
        </p:nvSpPr>
        <p:spPr>
          <a:xfrm>
            <a:off x="4831779" y="1358234"/>
            <a:ext cx="3291029" cy="307777"/>
          </a:xfrm>
          <a:prstGeom prst="rect">
            <a:avLst/>
          </a:prstGeom>
          <a:noFill/>
        </p:spPr>
        <p:txBody>
          <a:bodyPr wrap="none" rtlCol="0">
            <a:spAutoFit/>
          </a:bodyPr>
          <a:lstStyle/>
          <a:p>
            <a:pPr marL="285750" indent="-285750">
              <a:buFont typeface="Arial" panose="020B0604020202020204" pitchFamily="34" charset="0"/>
              <a:buChar char="•"/>
            </a:pPr>
            <a:r>
              <a:rPr lang="en-001" sz="1400" b="1" dirty="0"/>
              <a:t>Armadura Transversal o Estribos</a:t>
            </a:r>
            <a:endParaRPr lang="en-US" sz="1400" b="1" dirty="0"/>
          </a:p>
        </p:txBody>
      </p:sp>
      <mc:AlternateContent xmlns:mc="http://schemas.openxmlformats.org/markup-compatibility/2006" xmlns:a14="http://schemas.microsoft.com/office/drawing/2010/main">
        <mc:Choice Requires="a14">
          <p:sp>
            <p:nvSpPr>
              <p:cNvPr id="25" name="Rectángulo 24">
                <a:extLst>
                  <a:ext uri="{FF2B5EF4-FFF2-40B4-BE49-F238E27FC236}">
                    <a16:creationId xmlns:a16="http://schemas.microsoft.com/office/drawing/2014/main" id="{13CA24B4-3615-4672-A63E-EB368ADF70B7}"/>
                  </a:ext>
                </a:extLst>
              </p:cNvPr>
              <p:cNvSpPr/>
              <p:nvPr/>
            </p:nvSpPr>
            <p:spPr>
              <a:xfrm>
                <a:off x="6532360" y="1655240"/>
                <a:ext cx="1474868" cy="9390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𝑠</m:t>
                      </m:r>
                      <m:r>
                        <a:rPr lang="en-US" sz="1400" i="0">
                          <a:latin typeface="Cambria Math" panose="02040503050406030204" pitchFamily="18" charset="0"/>
                        </a:rPr>
                        <m:t>&lt;</m:t>
                      </m:r>
                      <m:d>
                        <m:dPr>
                          <m:begChr m:val="{"/>
                          <m:endChr m:val=""/>
                          <m:ctrlPr>
                            <a:rPr lang="en-US" sz="1400" i="1">
                              <a:latin typeface="Cambria Math" panose="02040503050406030204" pitchFamily="18" charset="0"/>
                            </a:rPr>
                          </m:ctrlPr>
                        </m:dPr>
                        <m:e>
                          <m:eqArr>
                            <m:eqArrPr>
                              <m:ctrlPr>
                                <a:rPr lang="en-US" sz="1400" i="1">
                                  <a:latin typeface="Cambria Math" panose="02040503050406030204" pitchFamily="18" charset="0"/>
                                </a:rPr>
                              </m:ctrlPr>
                            </m:eqArrPr>
                            <m:e>
                              <m:r>
                                <a:rPr lang="en-US" sz="1400" i="0">
                                  <a:latin typeface="Cambria Math" panose="02040503050406030204" pitchFamily="18" charset="0"/>
                                </a:rPr>
                                <m:t>&amp;</m:t>
                              </m:r>
                              <m:f>
                                <m:fPr>
                                  <m:ctrlPr>
                                    <a:rPr lang="en-US" sz="1400" i="1">
                                      <a:latin typeface="Cambria Math" panose="02040503050406030204" pitchFamily="18" charset="0"/>
                                    </a:rPr>
                                  </m:ctrlPr>
                                </m:fPr>
                                <m:num>
                                  <m:r>
                                    <a:rPr lang="en-US" sz="1400" i="1">
                                      <a:latin typeface="Cambria Math" panose="02040503050406030204" pitchFamily="18" charset="0"/>
                                    </a:rPr>
                                    <m:t>𝑑</m:t>
                                  </m:r>
                                </m:num>
                                <m:den>
                                  <m:r>
                                    <a:rPr lang="en-US" sz="1400" i="0">
                                      <a:latin typeface="Cambria Math" panose="02040503050406030204" pitchFamily="18" charset="0"/>
                                    </a:rPr>
                                    <m:t>4</m:t>
                                  </m:r>
                                </m:den>
                              </m:f>
                            </m:e>
                            <m:e>
                              <m:r>
                                <a:rPr lang="en-US" sz="1400" i="0">
                                  <a:latin typeface="Cambria Math" panose="02040503050406030204" pitchFamily="18" charset="0"/>
                                </a:rPr>
                                <m:t>&amp;6</m:t>
                              </m:r>
                              <m:r>
                                <a:rPr lang="en-US" sz="1400" i="1">
                                  <a:latin typeface="Cambria Math" panose="02040503050406030204" pitchFamily="18" charset="0"/>
                                </a:rPr>
                                <m:t>𝑑𝑏</m:t>
                              </m:r>
                            </m:e>
                            <m:e>
                              <m:r>
                                <a:rPr lang="en-001" sz="1400" b="0" i="1" smtClean="0">
                                  <a:latin typeface="Cambria Math" panose="02040503050406030204" pitchFamily="18" charset="0"/>
                                </a:rPr>
                                <m:t>20</m:t>
                              </m:r>
                              <m:r>
                                <a:rPr lang="en-001" sz="1400" b="0" i="1" smtClean="0">
                                  <a:latin typeface="Cambria Math" panose="02040503050406030204" pitchFamily="18" charset="0"/>
                                </a:rPr>
                                <m:t>𝑐𝑚</m:t>
                              </m:r>
                            </m:e>
                          </m:eqArr>
                        </m:e>
                      </m:d>
                    </m:oMath>
                  </m:oMathPara>
                </a14:m>
                <a:endParaRPr lang="en-US" sz="1400" dirty="0"/>
              </a:p>
            </p:txBody>
          </p:sp>
        </mc:Choice>
        <mc:Fallback xmlns="">
          <p:sp>
            <p:nvSpPr>
              <p:cNvPr id="25" name="Rectángulo 24">
                <a:extLst>
                  <a:ext uri="{FF2B5EF4-FFF2-40B4-BE49-F238E27FC236}">
                    <a16:creationId xmlns:a16="http://schemas.microsoft.com/office/drawing/2014/main" id="{13CA24B4-3615-4672-A63E-EB368ADF70B7}"/>
                  </a:ext>
                </a:extLst>
              </p:cNvPr>
              <p:cNvSpPr>
                <a:spLocks noRot="1" noChangeAspect="1" noMove="1" noResize="1" noEditPoints="1" noAdjustHandles="1" noChangeArrowheads="1" noChangeShapeType="1" noTextEdit="1"/>
              </p:cNvSpPr>
              <p:nvPr/>
            </p:nvSpPr>
            <p:spPr>
              <a:xfrm>
                <a:off x="6532360" y="1655240"/>
                <a:ext cx="1474868" cy="939040"/>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6" name="Rectángulo 25">
                <a:extLst>
                  <a:ext uri="{FF2B5EF4-FFF2-40B4-BE49-F238E27FC236}">
                    <a16:creationId xmlns:a16="http://schemas.microsoft.com/office/drawing/2014/main" id="{358138DE-8546-4EA6-870F-022350859FBB}"/>
                  </a:ext>
                </a:extLst>
              </p:cNvPr>
              <p:cNvSpPr/>
              <p:nvPr/>
            </p:nvSpPr>
            <p:spPr>
              <a:xfrm>
                <a:off x="4788024" y="1715995"/>
                <a:ext cx="1343701" cy="5319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𝑣𝑢</m:t>
                      </m:r>
                      <m:r>
                        <a:rPr lang="en-US" sz="1400" i="0">
                          <a:latin typeface="Cambria Math" panose="02040503050406030204" pitchFamily="18" charset="0"/>
                        </a:rPr>
                        <m:t>=</m:t>
                      </m:r>
                      <m:f>
                        <m:fPr>
                          <m:ctrlPr>
                            <a:rPr lang="en-US" sz="1400" i="1">
                              <a:latin typeface="Cambria Math" panose="02040503050406030204" pitchFamily="18" charset="0"/>
                            </a:rPr>
                          </m:ctrlPr>
                        </m:fPr>
                        <m:num>
                          <m:r>
                            <a:rPr lang="en-US" sz="1400" i="1">
                              <a:latin typeface="Cambria Math" panose="02040503050406030204" pitchFamily="18" charset="0"/>
                            </a:rPr>
                            <m:t>𝑉𝑢</m:t>
                          </m:r>
                        </m:num>
                        <m:den>
                          <m:r>
                            <a:rPr lang="en-US" sz="1400" i="1">
                              <a:latin typeface="Cambria Math" panose="02040503050406030204" pitchFamily="18" charset="0"/>
                            </a:rPr>
                            <m:t>𝜙</m:t>
                          </m:r>
                          <m:r>
                            <a:rPr lang="en-US" sz="1400" i="0">
                              <a:latin typeface="Cambria Math" panose="02040503050406030204" pitchFamily="18" charset="0"/>
                            </a:rPr>
                            <m:t>∗</m:t>
                          </m:r>
                          <m:r>
                            <a:rPr lang="en-US" sz="1400" i="1">
                              <a:latin typeface="Cambria Math" panose="02040503050406030204" pitchFamily="18" charset="0"/>
                            </a:rPr>
                            <m:t>𝑏</m:t>
                          </m:r>
                          <m:r>
                            <a:rPr lang="en-US" sz="1400" i="0">
                              <a:latin typeface="Cambria Math" panose="02040503050406030204" pitchFamily="18" charset="0"/>
                            </a:rPr>
                            <m:t>∗</m:t>
                          </m:r>
                          <m:r>
                            <a:rPr lang="en-US" sz="1400" i="1">
                              <a:latin typeface="Cambria Math" panose="02040503050406030204" pitchFamily="18" charset="0"/>
                            </a:rPr>
                            <m:t>𝑑</m:t>
                          </m:r>
                        </m:den>
                      </m:f>
                    </m:oMath>
                  </m:oMathPara>
                </a14:m>
                <a:endParaRPr lang="en-US" sz="1400"/>
              </a:p>
            </p:txBody>
          </p:sp>
        </mc:Choice>
        <mc:Fallback xmlns="">
          <p:sp>
            <p:nvSpPr>
              <p:cNvPr id="26" name="Rectángulo 25">
                <a:extLst>
                  <a:ext uri="{FF2B5EF4-FFF2-40B4-BE49-F238E27FC236}">
                    <a16:creationId xmlns:a16="http://schemas.microsoft.com/office/drawing/2014/main" id="{358138DE-8546-4EA6-870F-022350859FBB}"/>
                  </a:ext>
                </a:extLst>
              </p:cNvPr>
              <p:cNvSpPr>
                <a:spLocks noRot="1" noChangeAspect="1" noMove="1" noResize="1" noEditPoints="1" noAdjustHandles="1" noChangeArrowheads="1" noChangeShapeType="1" noTextEdit="1"/>
              </p:cNvSpPr>
              <p:nvPr/>
            </p:nvSpPr>
            <p:spPr>
              <a:xfrm>
                <a:off x="4788024" y="1715995"/>
                <a:ext cx="1343701" cy="531940"/>
              </a:xfrm>
              <a:prstGeom prst="rect">
                <a:avLst/>
              </a:prstGeom>
              <a:blipFill>
                <a:blip r:embed="rId7"/>
                <a:stretch>
                  <a:fillRect b="-4545"/>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8" name="Rectángulo 27">
                <a:extLst>
                  <a:ext uri="{FF2B5EF4-FFF2-40B4-BE49-F238E27FC236}">
                    <a16:creationId xmlns:a16="http://schemas.microsoft.com/office/drawing/2014/main" id="{0A8EA6D0-F732-4728-9F22-66BC45C25343}"/>
                  </a:ext>
                </a:extLst>
              </p:cNvPr>
              <p:cNvSpPr/>
              <p:nvPr/>
            </p:nvSpPr>
            <p:spPr>
              <a:xfrm>
                <a:off x="4725336" y="2431049"/>
                <a:ext cx="2138855" cy="9995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𝑣𝑢</m:t>
                      </m:r>
                      <m:r>
                        <a:rPr lang="en-001" sz="1400" b="0" i="0" smtClean="0">
                          <a:latin typeface="Cambria Math" panose="02040503050406030204" pitchFamily="18" charset="0"/>
                        </a:rPr>
                        <m:t>&lt;</m:t>
                      </m:r>
                      <m:r>
                        <a:rPr lang="es-EC" sz="1400" i="1">
                          <a:latin typeface="Cambria Math" panose="02040503050406030204" pitchFamily="18" charset="0"/>
                        </a:rPr>
                        <m:t>𝑣𝑝</m:t>
                      </m:r>
                      <m:r>
                        <a:rPr lang="es-EC" sz="1400" i="1">
                          <a:latin typeface="Cambria Math" panose="02040503050406030204" pitchFamily="18" charset="0"/>
                        </a:rPr>
                        <m:t>=0.53∗</m:t>
                      </m:r>
                      <m:rad>
                        <m:radPr>
                          <m:degHide m:val="on"/>
                          <m:ctrlPr>
                            <a:rPr lang="en-US" sz="1400" i="1">
                              <a:latin typeface="Cambria Math" panose="02040503050406030204" pitchFamily="18" charset="0"/>
                            </a:rPr>
                          </m:ctrlPr>
                        </m:radPr>
                        <m:deg/>
                        <m:e>
                          <m:r>
                            <a:rPr lang="es-EC" sz="1400" i="1">
                              <a:latin typeface="Cambria Math" panose="02040503050406030204" pitchFamily="18" charset="0"/>
                            </a:rPr>
                            <m:t>𝑓</m:t>
                          </m:r>
                          <m:r>
                            <a:rPr lang="es-EC" sz="1400" i="1">
                              <a:latin typeface="Cambria Math" panose="02040503050406030204" pitchFamily="18" charset="0"/>
                            </a:rPr>
                            <m:t>′</m:t>
                          </m:r>
                          <m:r>
                            <a:rPr lang="es-EC" sz="1400" i="1">
                              <a:latin typeface="Cambria Math" panose="02040503050406030204" pitchFamily="18" charset="0"/>
                            </a:rPr>
                            <m:t>𝑐</m:t>
                          </m:r>
                        </m:e>
                      </m:rad>
                    </m:oMath>
                  </m:oMathPara>
                </a14:m>
                <a:endParaRPr lang="en-001" sz="1400" dirty="0"/>
              </a:p>
              <a:p>
                <a:pPr/>
                <a14:m>
                  <m:oMathPara xmlns:m="http://schemas.openxmlformats.org/officeDocument/2006/math">
                    <m:oMathParaPr>
                      <m:jc m:val="centerGroup"/>
                    </m:oMathParaPr>
                    <m:oMath xmlns:m="http://schemas.openxmlformats.org/officeDocument/2006/math">
                      <m:r>
                        <a:rPr lang="es-EC" sz="1400" i="1">
                          <a:latin typeface="Cambria Math" panose="02040503050406030204" pitchFamily="18" charset="0"/>
                        </a:rPr>
                        <m:t>∴</m:t>
                      </m:r>
                      <m:r>
                        <a:rPr lang="es-EC" sz="1400" i="1">
                          <a:latin typeface="Cambria Math" panose="02040503050406030204" pitchFamily="18" charset="0"/>
                        </a:rPr>
                        <m:t>𝑆𝑒</m:t>
                      </m:r>
                      <m:r>
                        <a:rPr lang="es-EC" sz="1400" i="1">
                          <a:latin typeface="Cambria Math" panose="02040503050406030204" pitchFamily="18" charset="0"/>
                        </a:rPr>
                        <m:t> </m:t>
                      </m:r>
                      <m:r>
                        <a:rPr lang="es-EC" sz="1400" i="1">
                          <a:latin typeface="Cambria Math" panose="02040503050406030204" pitchFamily="18" charset="0"/>
                        </a:rPr>
                        <m:t>𝑟𝑒𝑞𝑢𝑖𝑒𝑟𝑒</m:t>
                      </m:r>
                      <m:r>
                        <a:rPr lang="es-EC" sz="1400" i="1">
                          <a:latin typeface="Cambria Math" panose="02040503050406030204" pitchFamily="18" charset="0"/>
                        </a:rPr>
                        <m:t> </m:t>
                      </m:r>
                      <m:r>
                        <a:rPr lang="es-EC" sz="1400" i="1">
                          <a:latin typeface="Cambria Math" panose="02040503050406030204" pitchFamily="18" charset="0"/>
                        </a:rPr>
                        <m:t>𝐴𝑣</m:t>
                      </m:r>
                      <m:r>
                        <a:rPr lang="es-EC" sz="1400" i="1">
                          <a:latin typeface="Cambria Math" panose="02040503050406030204" pitchFamily="18" charset="0"/>
                        </a:rPr>
                        <m:t> </m:t>
                      </m:r>
                      <m:r>
                        <a:rPr lang="es-EC" sz="1400" i="1">
                          <a:latin typeface="Cambria Math" panose="02040503050406030204" pitchFamily="18" charset="0"/>
                        </a:rPr>
                        <m:t>𝑚</m:t>
                      </m:r>
                      <m:r>
                        <a:rPr lang="es-EC" sz="1400" i="1">
                          <a:latin typeface="Cambria Math" panose="02040503050406030204" pitchFamily="18" charset="0"/>
                        </a:rPr>
                        <m:t>í</m:t>
                      </m:r>
                      <m:r>
                        <a:rPr lang="es-EC" sz="1400" i="1">
                          <a:latin typeface="Cambria Math" panose="02040503050406030204" pitchFamily="18" charset="0"/>
                        </a:rPr>
                        <m:t>𝑛</m:t>
                      </m:r>
                    </m:oMath>
                  </m:oMathPara>
                </a14:m>
                <a:endParaRPr lang="en-US" sz="1400" dirty="0"/>
              </a:p>
              <a:p>
                <a:endParaRPr lang="en-US" sz="1400" dirty="0"/>
              </a:p>
              <a:p>
                <a:endParaRPr lang="en-US" sz="1400" dirty="0"/>
              </a:p>
            </p:txBody>
          </p:sp>
        </mc:Choice>
        <mc:Fallback xmlns="">
          <p:sp>
            <p:nvSpPr>
              <p:cNvPr id="28" name="Rectángulo 27">
                <a:extLst>
                  <a:ext uri="{FF2B5EF4-FFF2-40B4-BE49-F238E27FC236}">
                    <a16:creationId xmlns:a16="http://schemas.microsoft.com/office/drawing/2014/main" id="{0A8EA6D0-F732-4728-9F22-66BC45C25343}"/>
                  </a:ext>
                </a:extLst>
              </p:cNvPr>
              <p:cNvSpPr>
                <a:spLocks noRot="1" noChangeAspect="1" noMove="1" noResize="1" noEditPoints="1" noAdjustHandles="1" noChangeArrowheads="1" noChangeShapeType="1" noTextEdit="1"/>
              </p:cNvSpPr>
              <p:nvPr/>
            </p:nvSpPr>
            <p:spPr>
              <a:xfrm>
                <a:off x="4725336" y="2431049"/>
                <a:ext cx="2138855" cy="999569"/>
              </a:xfrm>
              <a:prstGeom prst="rect">
                <a:avLst/>
              </a:prstGeom>
              <a:blipFill>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9" name="Rectángulo 28">
                <a:extLst>
                  <a:ext uri="{FF2B5EF4-FFF2-40B4-BE49-F238E27FC236}">
                    <a16:creationId xmlns:a16="http://schemas.microsoft.com/office/drawing/2014/main" id="{A28C64B4-CBC1-49CD-B322-49930E73200F}"/>
                  </a:ext>
                </a:extLst>
              </p:cNvPr>
              <p:cNvSpPr/>
              <p:nvPr/>
            </p:nvSpPr>
            <p:spPr>
              <a:xfrm>
                <a:off x="5227464" y="3165883"/>
                <a:ext cx="2169697" cy="929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001" sz="1200" b="0" i="0" smtClean="0">
                          <a:latin typeface="Cambria Math" panose="02040503050406030204" pitchFamily="18" charset="0"/>
                        </a:rPr>
                        <m:t>Av</m:t>
                      </m:r>
                      <m:r>
                        <a:rPr lang="en-001" sz="1200" b="0" i="0" smtClean="0">
                          <a:latin typeface="Cambria Math" panose="02040503050406030204" pitchFamily="18" charset="0"/>
                        </a:rPr>
                        <m:t> </m:t>
                      </m:r>
                      <m:r>
                        <m:rPr>
                          <m:sty m:val="p"/>
                        </m:rPr>
                        <a:rPr lang="en-001" sz="1200" b="0" i="0" smtClean="0">
                          <a:latin typeface="Cambria Math" panose="02040503050406030204" pitchFamily="18" charset="0"/>
                        </a:rPr>
                        <m:t>m</m:t>
                      </m:r>
                      <m:r>
                        <a:rPr lang="en-001" sz="1200" b="0" i="0" smtClean="0">
                          <a:latin typeface="Cambria Math" panose="02040503050406030204" pitchFamily="18" charset="0"/>
                        </a:rPr>
                        <m:t>í</m:t>
                      </m:r>
                      <m:r>
                        <m:rPr>
                          <m:sty m:val="p"/>
                        </m:rPr>
                        <a:rPr lang="en-001" sz="1200" b="0" i="0" smtClean="0">
                          <a:latin typeface="Cambria Math" panose="02040503050406030204" pitchFamily="18" charset="0"/>
                        </a:rPr>
                        <m:t>n</m:t>
                      </m:r>
                      <m:r>
                        <a:rPr lang="en-001" sz="1200" b="0" i="0" smtClean="0">
                          <a:latin typeface="Cambria Math" panose="02040503050406030204" pitchFamily="18" charset="0"/>
                        </a:rPr>
                        <m:t>:</m:t>
                      </m:r>
                      <m:d>
                        <m:dPr>
                          <m:begChr m:val="{"/>
                          <m:endChr m:val=""/>
                          <m:ctrlPr>
                            <a:rPr lang="en-US" sz="1200" i="1">
                              <a:latin typeface="Cambria Math" panose="02040503050406030204" pitchFamily="18" charset="0"/>
                            </a:rPr>
                          </m:ctrlPr>
                        </m:dPr>
                        <m:e>
                          <m:eqArr>
                            <m:eqArrPr>
                              <m:ctrlPr>
                                <a:rPr lang="en-US" sz="1200" i="1">
                                  <a:latin typeface="Cambria Math" panose="02040503050406030204" pitchFamily="18" charset="0"/>
                                </a:rPr>
                              </m:ctrlPr>
                            </m:eqArrPr>
                            <m:e>
                              <m:r>
                                <a:rPr lang="en-US" sz="1200" i="0">
                                  <a:latin typeface="Cambria Math" panose="02040503050406030204" pitchFamily="18" charset="0"/>
                                </a:rPr>
                                <m:t>&amp;</m:t>
                              </m:r>
                              <m:f>
                                <m:fPr>
                                  <m:ctrlPr>
                                    <a:rPr lang="en-US" sz="1200" i="1">
                                      <a:latin typeface="Cambria Math" panose="02040503050406030204" pitchFamily="18" charset="0"/>
                                    </a:rPr>
                                  </m:ctrlPr>
                                </m:fPr>
                                <m:num>
                                  <m:r>
                                    <a:rPr lang="en-US" sz="1200" i="0">
                                      <a:latin typeface="Cambria Math" panose="02040503050406030204" pitchFamily="18" charset="0"/>
                                    </a:rPr>
                                    <m:t>0,2</m:t>
                                  </m:r>
                                  <m:rad>
                                    <m:radPr>
                                      <m:degHide m:val="on"/>
                                      <m:ctrlPr>
                                        <a:rPr lang="en-US" sz="1200" i="1">
                                          <a:latin typeface="Cambria Math" panose="02040503050406030204" pitchFamily="18" charset="0"/>
                                        </a:rPr>
                                      </m:ctrlPr>
                                    </m:radPr>
                                    <m:deg/>
                                    <m:e>
                                      <m:r>
                                        <m:rPr>
                                          <m:sty m:val="p"/>
                                        </m:rPr>
                                        <a:rPr lang="en-US" sz="1200" i="0">
                                          <a:latin typeface="Cambria Math" panose="02040503050406030204" pitchFamily="18" charset="0"/>
                                        </a:rPr>
                                        <m:t>fc</m:t>
                                      </m:r>
                                    </m:e>
                                  </m:rad>
                                  <m:r>
                                    <a:rPr lang="en-US" sz="1200" i="0">
                                      <a:latin typeface="Cambria Math" panose="02040503050406030204" pitchFamily="18" charset="0"/>
                                    </a:rPr>
                                    <m:t>∗</m:t>
                                  </m:r>
                                  <m:r>
                                    <m:rPr>
                                      <m:sty m:val="p"/>
                                    </m:rPr>
                                    <a:rPr lang="en-US" sz="1200" i="0">
                                      <a:latin typeface="Cambria Math" panose="02040503050406030204" pitchFamily="18" charset="0"/>
                                    </a:rPr>
                                    <m:t>b</m:t>
                                  </m:r>
                                  <m:r>
                                    <a:rPr lang="en-US" sz="1200" i="0">
                                      <a:latin typeface="Cambria Math" panose="02040503050406030204" pitchFamily="18" charset="0"/>
                                    </a:rPr>
                                    <m:t>∗</m:t>
                                  </m:r>
                                  <m:r>
                                    <m:rPr>
                                      <m:sty m:val="p"/>
                                    </m:rPr>
                                    <a:rPr lang="en-US" sz="1200" i="0">
                                      <a:latin typeface="Cambria Math" panose="02040503050406030204" pitchFamily="18" charset="0"/>
                                    </a:rPr>
                                    <m:t>s</m:t>
                                  </m:r>
                                </m:num>
                                <m:den>
                                  <m:r>
                                    <a:rPr lang="en-US" sz="1200" i="0">
                                      <a:latin typeface="Cambria Math" panose="02040503050406030204" pitchFamily="18" charset="0"/>
                                    </a:rPr>
                                    <m:t>4200</m:t>
                                  </m:r>
                                </m:den>
                              </m:f>
                              <m:r>
                                <a:rPr lang="en-US" sz="1200" i="0">
                                  <a:latin typeface="Cambria Math" panose="02040503050406030204" pitchFamily="18" charset="0"/>
                                </a:rPr>
                                <m:t>∗</m:t>
                              </m:r>
                              <m:r>
                                <m:rPr>
                                  <m:sty m:val="p"/>
                                </m:rPr>
                                <a:rPr lang="en-US" sz="1200" i="0">
                                  <a:latin typeface="Cambria Math" panose="02040503050406030204" pitchFamily="18" charset="0"/>
                                </a:rPr>
                                <m:t>b</m:t>
                              </m:r>
                              <m:r>
                                <a:rPr lang="en-US" sz="1200" i="0">
                                  <a:latin typeface="Cambria Math" panose="02040503050406030204" pitchFamily="18" charset="0"/>
                                </a:rPr>
                                <m:t>∗</m:t>
                              </m:r>
                              <m:r>
                                <m:rPr>
                                  <m:sty m:val="p"/>
                                </m:rPr>
                                <a:rPr lang="en-US" sz="1200" i="0">
                                  <a:latin typeface="Cambria Math" panose="02040503050406030204" pitchFamily="18" charset="0"/>
                                </a:rPr>
                                <m:t>d</m:t>
                              </m:r>
                            </m:e>
                            <m:e>
                              <m:r>
                                <a:rPr lang="en-US" sz="1200" i="0">
                                  <a:latin typeface="Cambria Math" panose="02040503050406030204" pitchFamily="18" charset="0"/>
                                </a:rPr>
                                <m:t>&amp;</m:t>
                              </m:r>
                              <m:f>
                                <m:fPr>
                                  <m:ctrlPr>
                                    <a:rPr lang="en-US" sz="1200" i="1">
                                      <a:latin typeface="Cambria Math" panose="02040503050406030204" pitchFamily="18" charset="0"/>
                                    </a:rPr>
                                  </m:ctrlPr>
                                </m:fPr>
                                <m:num>
                                  <m:r>
                                    <a:rPr lang="en-US" sz="1200" i="0">
                                      <a:latin typeface="Cambria Math" panose="02040503050406030204" pitchFamily="18" charset="0"/>
                                    </a:rPr>
                                    <m:t>3,5∗</m:t>
                                  </m:r>
                                  <m:r>
                                    <m:rPr>
                                      <m:sty m:val="p"/>
                                    </m:rPr>
                                    <a:rPr lang="en-US" sz="1200" i="0">
                                      <a:latin typeface="Cambria Math" panose="02040503050406030204" pitchFamily="18" charset="0"/>
                                    </a:rPr>
                                    <m:t>b</m:t>
                                  </m:r>
                                  <m:r>
                                    <a:rPr lang="en-US" sz="1200" i="0">
                                      <a:latin typeface="Cambria Math" panose="02040503050406030204" pitchFamily="18" charset="0"/>
                                    </a:rPr>
                                    <m:t>∗</m:t>
                                  </m:r>
                                  <m:r>
                                    <m:rPr>
                                      <m:sty m:val="p"/>
                                    </m:rPr>
                                    <a:rPr lang="en-US" sz="1200" i="0">
                                      <a:latin typeface="Cambria Math" panose="02040503050406030204" pitchFamily="18" charset="0"/>
                                    </a:rPr>
                                    <m:t>s</m:t>
                                  </m:r>
                                </m:num>
                                <m:den>
                                  <m:r>
                                    <m:rPr>
                                      <m:sty m:val="p"/>
                                    </m:rPr>
                                    <a:rPr lang="en-US" sz="1200" i="0">
                                      <a:latin typeface="Cambria Math" panose="02040503050406030204" pitchFamily="18" charset="0"/>
                                    </a:rPr>
                                    <m:t>fy</m:t>
                                  </m:r>
                                </m:den>
                              </m:f>
                            </m:e>
                          </m:eqArr>
                        </m:e>
                      </m:d>
                    </m:oMath>
                  </m:oMathPara>
                </a14:m>
                <a:endParaRPr lang="en-US" sz="1400" dirty="0"/>
              </a:p>
            </p:txBody>
          </p:sp>
        </mc:Choice>
        <mc:Fallback xmlns="">
          <p:sp>
            <p:nvSpPr>
              <p:cNvPr id="29" name="Rectángulo 28">
                <a:extLst>
                  <a:ext uri="{FF2B5EF4-FFF2-40B4-BE49-F238E27FC236}">
                    <a16:creationId xmlns:a16="http://schemas.microsoft.com/office/drawing/2014/main" id="{A28C64B4-CBC1-49CD-B322-49930E73200F}"/>
                  </a:ext>
                </a:extLst>
              </p:cNvPr>
              <p:cNvSpPr>
                <a:spLocks noRot="1" noChangeAspect="1" noMove="1" noResize="1" noEditPoints="1" noAdjustHandles="1" noChangeArrowheads="1" noChangeShapeType="1" noTextEdit="1"/>
              </p:cNvSpPr>
              <p:nvPr/>
            </p:nvSpPr>
            <p:spPr>
              <a:xfrm>
                <a:off x="5227464" y="3165883"/>
                <a:ext cx="2169697" cy="929998"/>
              </a:xfrm>
              <a:prstGeom prst="rect">
                <a:avLst/>
              </a:prstGeom>
              <a:blipFill>
                <a:blip r:embed="rId9"/>
                <a:stretch>
                  <a:fillRect/>
                </a:stretch>
              </a:blipFill>
            </p:spPr>
            <p:txBody>
              <a:bodyPr/>
              <a:lstStyle/>
              <a:p>
                <a:r>
                  <a:rPr lang="es-EC">
                    <a:noFill/>
                  </a:rPr>
                  <a:t> </a:t>
                </a:r>
              </a:p>
            </p:txBody>
          </p:sp>
        </mc:Fallback>
      </mc:AlternateContent>
      <p:sp>
        <p:nvSpPr>
          <p:cNvPr id="30" name="CuadroTexto 29">
            <a:extLst>
              <a:ext uri="{FF2B5EF4-FFF2-40B4-BE49-F238E27FC236}">
                <a16:creationId xmlns:a16="http://schemas.microsoft.com/office/drawing/2014/main" id="{0AAD44B2-0C02-4830-B762-0A97BB6070F6}"/>
              </a:ext>
            </a:extLst>
          </p:cNvPr>
          <p:cNvSpPr txBox="1"/>
          <p:nvPr/>
        </p:nvSpPr>
        <p:spPr>
          <a:xfrm>
            <a:off x="251520" y="1272690"/>
            <a:ext cx="2441694" cy="307777"/>
          </a:xfrm>
          <a:prstGeom prst="rect">
            <a:avLst/>
          </a:prstGeom>
          <a:noFill/>
        </p:spPr>
        <p:txBody>
          <a:bodyPr wrap="none" rtlCol="0">
            <a:spAutoFit/>
          </a:bodyPr>
          <a:lstStyle/>
          <a:p>
            <a:pPr marL="285750" indent="-285750">
              <a:buFont typeface="Arial" panose="020B0604020202020204" pitchFamily="34" charset="0"/>
              <a:buChar char="•"/>
            </a:pPr>
            <a:r>
              <a:rPr lang="en-001" sz="1400" b="1" dirty="0"/>
              <a:t>Armadura Longitudinal</a:t>
            </a:r>
            <a:endParaRPr lang="en-US" sz="1400" b="1" dirty="0"/>
          </a:p>
        </p:txBody>
      </p:sp>
      <p:pic>
        <p:nvPicPr>
          <p:cNvPr id="4" name="Imagen 3">
            <a:extLst>
              <a:ext uri="{FF2B5EF4-FFF2-40B4-BE49-F238E27FC236}">
                <a16:creationId xmlns:a16="http://schemas.microsoft.com/office/drawing/2014/main" id="{E2A46E3D-8789-470E-86EB-5F792FA63491}"/>
              </a:ext>
            </a:extLst>
          </p:cNvPr>
          <p:cNvPicPr>
            <a:picLocks noChangeAspect="1"/>
          </p:cNvPicPr>
          <p:nvPr/>
        </p:nvPicPr>
        <p:blipFill>
          <a:blip r:embed="rId10"/>
          <a:stretch>
            <a:fillRect/>
          </a:stretch>
        </p:blipFill>
        <p:spPr>
          <a:xfrm>
            <a:off x="123899" y="4370317"/>
            <a:ext cx="8978826" cy="1082650"/>
          </a:xfrm>
          <a:prstGeom prst="rect">
            <a:avLst/>
          </a:prstGeom>
        </p:spPr>
      </p:pic>
      <p:sp>
        <p:nvSpPr>
          <p:cNvPr id="17" name="Rectángulo 16">
            <a:extLst>
              <a:ext uri="{FF2B5EF4-FFF2-40B4-BE49-F238E27FC236}">
                <a16:creationId xmlns:a16="http://schemas.microsoft.com/office/drawing/2014/main" id="{B4332004-55FD-4397-9F46-12A5E66EC100}"/>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18" name="Imagen 17">
            <a:extLst>
              <a:ext uri="{FF2B5EF4-FFF2-40B4-BE49-F238E27FC236}">
                <a16:creationId xmlns:a16="http://schemas.microsoft.com/office/drawing/2014/main" id="{8762887F-97E7-4A59-8A8E-4069DE3AFCBB}"/>
              </a:ext>
            </a:extLst>
          </p:cNvPr>
          <p:cNvPicPr>
            <a:picLocks noChangeAspect="1"/>
          </p:cNvPicPr>
          <p:nvPr/>
        </p:nvPicPr>
        <p:blipFill>
          <a:blip r:embed="rId11"/>
          <a:stretch>
            <a:fillRect/>
          </a:stretch>
        </p:blipFill>
        <p:spPr>
          <a:xfrm>
            <a:off x="6716889" y="5985883"/>
            <a:ext cx="2345922" cy="656360"/>
          </a:xfrm>
          <a:prstGeom prst="rect">
            <a:avLst/>
          </a:prstGeom>
        </p:spPr>
      </p:pic>
      <p:sp>
        <p:nvSpPr>
          <p:cNvPr id="19" name="Rectángulo 18">
            <a:extLst>
              <a:ext uri="{FF2B5EF4-FFF2-40B4-BE49-F238E27FC236}">
                <a16:creationId xmlns:a16="http://schemas.microsoft.com/office/drawing/2014/main" id="{73749C9B-40D3-4A64-A8CC-8C4641E0AD97}"/>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43</a:t>
            </a:r>
            <a:endParaRPr lang="en-US" b="1" u="sng" dirty="0"/>
          </a:p>
        </p:txBody>
      </p:sp>
      <mc:AlternateContent xmlns:mc="http://schemas.openxmlformats.org/markup-compatibility/2006" xmlns:a14="http://schemas.microsoft.com/office/drawing/2010/main">
        <mc:Choice Requires="a14">
          <p:sp>
            <p:nvSpPr>
              <p:cNvPr id="21" name="Rectángulo 20">
                <a:extLst>
                  <a:ext uri="{FF2B5EF4-FFF2-40B4-BE49-F238E27FC236}">
                    <a16:creationId xmlns:a16="http://schemas.microsoft.com/office/drawing/2014/main" id="{70D6EED0-AF00-4A0E-9CDC-F55628263C07}"/>
                  </a:ext>
                </a:extLst>
              </p:cNvPr>
              <p:cNvSpPr/>
              <p:nvPr/>
            </p:nvSpPr>
            <p:spPr>
              <a:xfrm>
                <a:off x="4913373" y="3872665"/>
                <a:ext cx="3384376" cy="738664"/>
              </a:xfrm>
              <a:prstGeom prst="rect">
                <a:avLst/>
              </a:prstGeom>
            </p:spPr>
            <p:txBody>
              <a:bodyPr wrap="square">
                <a:spAutoFit/>
              </a:bodyPr>
              <a:lstStyle/>
              <a:p>
                <a:pPr algn="just"/>
                <a:endParaRPr lang="en-001" sz="1400" dirty="0"/>
              </a:p>
              <a:p>
                <a:pPr marL="285750" indent="-285750" algn="just">
                  <a:buFont typeface="Arial" panose="020B0604020202020204" pitchFamily="34" charset="0"/>
                  <a:buChar char="•"/>
                </a:pPr>
                <a:r>
                  <a:rPr lang="es-ES" sz="1400" dirty="0"/>
                  <a:t>Estribos:</a:t>
                </a:r>
                <a:r>
                  <a:rPr lang="en-001" sz="1400" dirty="0"/>
                  <a:t> </a:t>
                </a:r>
                <a:r>
                  <a:rPr lang="es-ES" sz="1400" dirty="0"/>
                  <a:t>1</a:t>
                </a:r>
                <a14:m>
                  <m:oMath xmlns:m="http://schemas.openxmlformats.org/officeDocument/2006/math">
                    <m:r>
                      <m:rPr>
                        <m:sty m:val="p"/>
                      </m:rPr>
                      <a:rPr lang="es-ES" sz="1400" b="0" i="0" smtClean="0">
                        <a:latin typeface="Cambria Math" panose="02040503050406030204" pitchFamily="18" charset="0"/>
                      </a:rPr>
                      <m:t>E</m:t>
                    </m:r>
                    <m:r>
                      <a:rPr lang="es-EC" sz="1400" i="1" smtClean="0">
                        <a:latin typeface="Cambria Math" panose="02040503050406030204" pitchFamily="18" charset="0"/>
                      </a:rPr>
                      <m:t>∅</m:t>
                    </m:r>
                    <m:r>
                      <a:rPr lang="en-001" sz="1400" b="0" i="1" smtClean="0">
                        <a:latin typeface="Cambria Math" panose="02040503050406030204" pitchFamily="18" charset="0"/>
                      </a:rPr>
                      <m:t>1</m:t>
                    </m:r>
                    <m:r>
                      <a:rPr lang="es-ES" sz="1400" b="0" i="1" smtClean="0">
                        <a:latin typeface="Cambria Math" panose="02040503050406030204" pitchFamily="18" charset="0"/>
                      </a:rPr>
                      <m:t>0</m:t>
                    </m:r>
                    <m:r>
                      <a:rPr lang="en-001" sz="1400" b="0" i="1" smtClean="0">
                        <a:latin typeface="Cambria Math" panose="02040503050406030204" pitchFamily="18" charset="0"/>
                      </a:rPr>
                      <m:t> </m:t>
                    </m:r>
                    <m:r>
                      <a:rPr lang="es-EC" sz="1400" i="1" smtClean="0">
                        <a:latin typeface="Cambria Math" panose="02040503050406030204" pitchFamily="18" charset="0"/>
                      </a:rPr>
                      <m:t>𝑚𝑚</m:t>
                    </m:r>
                    <m:r>
                      <a:rPr lang="es-ES" sz="1400" b="0" i="1" smtClean="0">
                        <a:latin typeface="Cambria Math" panose="02040503050406030204" pitchFamily="18" charset="0"/>
                      </a:rPr>
                      <m:t>@10</m:t>
                    </m:r>
                    <m:r>
                      <a:rPr lang="es-ES" sz="1400" b="0" i="1" smtClean="0">
                        <a:latin typeface="Cambria Math" panose="02040503050406030204" pitchFamily="18" charset="0"/>
                      </a:rPr>
                      <m:t>𝑐𝑚</m:t>
                    </m:r>
                  </m:oMath>
                </a14:m>
                <a:endParaRPr lang="en-001" sz="1400" dirty="0"/>
              </a:p>
              <a:p>
                <a:pPr algn="just"/>
                <a:endParaRPr lang="en-001" sz="1400" dirty="0"/>
              </a:p>
            </p:txBody>
          </p:sp>
        </mc:Choice>
        <mc:Fallback xmlns="">
          <p:sp>
            <p:nvSpPr>
              <p:cNvPr id="21" name="Rectángulo 20">
                <a:extLst>
                  <a:ext uri="{FF2B5EF4-FFF2-40B4-BE49-F238E27FC236}">
                    <a16:creationId xmlns:a16="http://schemas.microsoft.com/office/drawing/2014/main" id="{70D6EED0-AF00-4A0E-9CDC-F55628263C07}"/>
                  </a:ext>
                </a:extLst>
              </p:cNvPr>
              <p:cNvSpPr>
                <a:spLocks noRot="1" noChangeAspect="1" noMove="1" noResize="1" noEditPoints="1" noAdjustHandles="1" noChangeArrowheads="1" noChangeShapeType="1" noTextEdit="1"/>
              </p:cNvSpPr>
              <p:nvPr/>
            </p:nvSpPr>
            <p:spPr>
              <a:xfrm>
                <a:off x="4913373" y="3872665"/>
                <a:ext cx="3384376" cy="738664"/>
              </a:xfrm>
              <a:prstGeom prst="rect">
                <a:avLst/>
              </a:prstGeom>
              <a:blipFill>
                <a:blip r:embed="rId12"/>
                <a:stretch>
                  <a:fillRect l="-180"/>
                </a:stretch>
              </a:blipFill>
            </p:spPr>
            <p:txBody>
              <a:bodyPr/>
              <a:lstStyle/>
              <a:p>
                <a:r>
                  <a:rPr lang="es-EC">
                    <a:noFill/>
                  </a:rPr>
                  <a:t> </a:t>
                </a:r>
              </a:p>
            </p:txBody>
          </p:sp>
        </mc:Fallback>
      </mc:AlternateContent>
    </p:spTree>
    <p:extLst>
      <p:ext uri="{BB962C8B-B14F-4D97-AF65-F5344CB8AC3E}">
        <p14:creationId xmlns:p14="http://schemas.microsoft.com/office/powerpoint/2010/main" val="830463422"/>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63356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DISEÑO ESTRUCTURAL</a:t>
            </a:r>
            <a:endParaRPr lang="en-US" b="1" u="sng" dirty="0"/>
          </a:p>
        </p:txBody>
      </p:sp>
      <p:sp>
        <p:nvSpPr>
          <p:cNvPr id="10" name="CuadroTexto 9">
            <a:extLst>
              <a:ext uri="{FF2B5EF4-FFF2-40B4-BE49-F238E27FC236}">
                <a16:creationId xmlns:a16="http://schemas.microsoft.com/office/drawing/2014/main" id="{58DC0AEB-4F2C-416E-90E8-CFF2FAB50935}"/>
              </a:ext>
            </a:extLst>
          </p:cNvPr>
          <p:cNvSpPr txBox="1"/>
          <p:nvPr/>
        </p:nvSpPr>
        <p:spPr>
          <a:xfrm>
            <a:off x="3276977" y="547594"/>
            <a:ext cx="2329118" cy="646331"/>
          </a:xfrm>
          <a:prstGeom prst="rect">
            <a:avLst/>
          </a:prstGeom>
          <a:noFill/>
        </p:spPr>
        <p:txBody>
          <a:bodyPr wrap="square">
            <a:spAutoFit/>
          </a:bodyPr>
          <a:lstStyle/>
          <a:p>
            <a:pPr algn="ctr"/>
            <a:r>
              <a:rPr lang="es-ES" b="1" dirty="0"/>
              <a:t>Dalas de entrepiso y cubierta</a:t>
            </a:r>
            <a:endParaRPr lang="en-US" b="1" dirty="0"/>
          </a:p>
        </p:txBody>
      </p:sp>
      <p:sp>
        <p:nvSpPr>
          <p:cNvPr id="17" name="CuadroTexto 16">
            <a:extLst>
              <a:ext uri="{FF2B5EF4-FFF2-40B4-BE49-F238E27FC236}">
                <a16:creationId xmlns:a16="http://schemas.microsoft.com/office/drawing/2014/main" id="{EA5FBEF3-F243-4177-8047-DB2FEFF87B10}"/>
              </a:ext>
            </a:extLst>
          </p:cNvPr>
          <p:cNvSpPr txBox="1"/>
          <p:nvPr/>
        </p:nvSpPr>
        <p:spPr>
          <a:xfrm>
            <a:off x="813366" y="1091367"/>
            <a:ext cx="1900236" cy="369332"/>
          </a:xfrm>
          <a:prstGeom prst="rect">
            <a:avLst/>
          </a:prstGeom>
          <a:noFill/>
        </p:spPr>
        <p:txBody>
          <a:bodyPr wrap="square">
            <a:spAutoFit/>
          </a:bodyPr>
          <a:lstStyle/>
          <a:p>
            <a:pPr algn="ctr"/>
            <a:r>
              <a:rPr lang="es-EC" b="1" dirty="0"/>
              <a:t>Regular</a:t>
            </a:r>
          </a:p>
        </p:txBody>
      </p:sp>
      <p:sp>
        <p:nvSpPr>
          <p:cNvPr id="18" name="CuadroTexto 17">
            <a:extLst>
              <a:ext uri="{FF2B5EF4-FFF2-40B4-BE49-F238E27FC236}">
                <a16:creationId xmlns:a16="http://schemas.microsoft.com/office/drawing/2014/main" id="{9675D610-09FD-4303-8A19-C4F6297FB5F5}"/>
              </a:ext>
            </a:extLst>
          </p:cNvPr>
          <p:cNvSpPr txBox="1"/>
          <p:nvPr/>
        </p:nvSpPr>
        <p:spPr>
          <a:xfrm>
            <a:off x="5867024" y="1091367"/>
            <a:ext cx="1900236" cy="369332"/>
          </a:xfrm>
          <a:prstGeom prst="rect">
            <a:avLst/>
          </a:prstGeom>
          <a:noFill/>
        </p:spPr>
        <p:txBody>
          <a:bodyPr wrap="square">
            <a:spAutoFit/>
          </a:bodyPr>
          <a:lstStyle/>
          <a:p>
            <a:pPr algn="ctr"/>
            <a:r>
              <a:rPr lang="es-EC" b="1" dirty="0"/>
              <a:t>Irregular</a:t>
            </a:r>
          </a:p>
        </p:txBody>
      </p:sp>
      <p:graphicFrame>
        <p:nvGraphicFramePr>
          <p:cNvPr id="21" name="Tabla 20">
            <a:extLst>
              <a:ext uri="{FF2B5EF4-FFF2-40B4-BE49-F238E27FC236}">
                <a16:creationId xmlns:a16="http://schemas.microsoft.com/office/drawing/2014/main" id="{F3278734-62FC-432E-8D0E-A61A35D44889}"/>
              </a:ext>
            </a:extLst>
          </p:cNvPr>
          <p:cNvGraphicFramePr>
            <a:graphicFrameLocks noGrp="1"/>
          </p:cNvGraphicFramePr>
          <p:nvPr/>
        </p:nvGraphicFramePr>
        <p:xfrm>
          <a:off x="679652" y="4851498"/>
          <a:ext cx="3118195" cy="731520"/>
        </p:xfrm>
        <a:graphic>
          <a:graphicData uri="http://schemas.openxmlformats.org/drawingml/2006/table">
            <a:tbl>
              <a:tblPr>
                <a:tableStyleId>{9D7B26C5-4107-4FEC-AEDC-1716B250A1EF}</a:tableStyleId>
              </a:tblPr>
              <a:tblGrid>
                <a:gridCol w="1614917">
                  <a:extLst>
                    <a:ext uri="{9D8B030D-6E8A-4147-A177-3AD203B41FA5}">
                      <a16:colId xmlns:a16="http://schemas.microsoft.com/office/drawing/2014/main" val="737997944"/>
                    </a:ext>
                  </a:extLst>
                </a:gridCol>
                <a:gridCol w="1503278">
                  <a:extLst>
                    <a:ext uri="{9D8B030D-6E8A-4147-A177-3AD203B41FA5}">
                      <a16:colId xmlns:a16="http://schemas.microsoft.com/office/drawing/2014/main" val="3460444552"/>
                    </a:ext>
                  </a:extLst>
                </a:gridCol>
              </a:tblGrid>
              <a:tr h="167640">
                <a:tc gridSpan="2">
                  <a:txBody>
                    <a:bodyPr/>
                    <a:lstStyle/>
                    <a:p>
                      <a:pPr algn="ctr" fontAlgn="ctr"/>
                      <a:r>
                        <a:rPr lang="es-EC" sz="1000" b="1" u="none" strike="noStrike" dirty="0">
                          <a:effectLst/>
                        </a:rPr>
                        <a:t>Armado regular </a:t>
                      </a:r>
                      <a:endParaRPr lang="es-EC" sz="1000" b="1" i="0" u="none" strike="noStrike" dirty="0">
                        <a:solidFill>
                          <a:srgbClr val="000000"/>
                        </a:solidFill>
                        <a:effectLst/>
                        <a:latin typeface="Arial" panose="020B0604020202020204" pitchFamily="34" charset="0"/>
                      </a:endParaRPr>
                    </a:p>
                  </a:txBody>
                  <a:tcPr marL="7620" marR="7620" marT="7620" marB="0" anchor="ctr"/>
                </a:tc>
                <a:tc hMerge="1">
                  <a:txBody>
                    <a:bodyPr/>
                    <a:lstStyle/>
                    <a:p>
                      <a:endParaRPr lang="es-EC"/>
                    </a:p>
                  </a:txBody>
                  <a:tcPr/>
                </a:tc>
                <a:extLst>
                  <a:ext uri="{0D108BD9-81ED-4DB2-BD59-A6C34878D82A}">
                    <a16:rowId xmlns:a16="http://schemas.microsoft.com/office/drawing/2014/main" val="1927210160"/>
                  </a:ext>
                </a:extLst>
              </a:tr>
              <a:tr h="167640">
                <a:tc>
                  <a:txBody>
                    <a:bodyPr/>
                    <a:lstStyle/>
                    <a:p>
                      <a:pPr algn="ctr" fontAlgn="ctr"/>
                      <a:r>
                        <a:rPr lang="es-EC" sz="1000" b="1" u="none" strike="noStrike" dirty="0">
                          <a:effectLst/>
                        </a:rPr>
                        <a:t>Descripción</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ctr"/>
                      <a:r>
                        <a:rPr lang="es-EC" sz="1000" b="1" u="none" strike="noStrike" dirty="0">
                          <a:effectLst/>
                        </a:rPr>
                        <a:t>Armado</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5704326"/>
                  </a:ext>
                </a:extLst>
              </a:tr>
              <a:tr h="198120">
                <a:tc>
                  <a:txBody>
                    <a:bodyPr/>
                    <a:lstStyle/>
                    <a:p>
                      <a:pPr algn="ctr" fontAlgn="ctr"/>
                      <a:endParaRPr lang="es-EC" sz="1000" b="1" i="0" u="none" strike="noStrike" dirty="0">
                        <a:solidFill>
                          <a:srgbClr val="FF0000"/>
                        </a:solidFill>
                        <a:effectLst/>
                        <a:highlight>
                          <a:srgbClr val="FF0000"/>
                        </a:highligh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S" sz="1000" b="0" i="0" u="none" strike="noStrike" dirty="0">
                          <a:solidFill>
                            <a:srgbClr val="000000"/>
                          </a:solidFill>
                          <a:effectLst/>
                          <a:latin typeface="Arial" panose="020B0604020202020204" pitchFamily="34" charset="0"/>
                        </a:rPr>
                        <a:t>1 E </a:t>
                      </a:r>
                      <a:r>
                        <a:rPr lang="es-EC" sz="1000" b="0" i="0" u="none" strike="noStrike" baseline="0" dirty="0">
                          <a:solidFill>
                            <a:srgbClr val="000000"/>
                          </a:solidFill>
                          <a:latin typeface="Arial" panose="020B0604020202020204" pitchFamily="34" charset="0"/>
                        </a:rPr>
                        <a:t>Ø 10 mm @ 10 cm</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31402727"/>
                  </a:ext>
                </a:extLst>
              </a:tr>
              <a:tr h="198120">
                <a:tc>
                  <a:txBody>
                    <a:bodyPr/>
                    <a:lstStyle/>
                    <a:p>
                      <a:pPr algn="ctr" fontAlgn="ctr"/>
                      <a:r>
                        <a:rPr lang="es-ES" sz="1000" b="1" i="0" u="none" strike="noStrike" dirty="0">
                          <a:solidFill>
                            <a:srgbClr val="31EF5E"/>
                          </a:solidFill>
                          <a:effectLst/>
                          <a:highlight>
                            <a:srgbClr val="00FF00"/>
                          </a:highlight>
                          <a:latin typeface="Arial" panose="020B0604020202020204" pitchFamily="34" charset="0"/>
                        </a:rPr>
                        <a:t>o</a:t>
                      </a:r>
                      <a:endParaRPr lang="es-EC" sz="1000" b="1" i="0" u="none" strike="noStrike" dirty="0">
                        <a:solidFill>
                          <a:srgbClr val="31EF5E"/>
                        </a:solidFill>
                        <a:effectLst/>
                        <a:highlight>
                          <a:srgbClr val="00FF00"/>
                        </a:highlight>
                        <a:latin typeface="Arial" panose="020B0604020202020204" pitchFamily="34" charset="0"/>
                      </a:endParaRPr>
                    </a:p>
                  </a:txBody>
                  <a:tcPr marL="7620" marR="7620" marT="7620" marB="0" anchor="ctr"/>
                </a:tc>
                <a:tc>
                  <a:txBody>
                    <a:bodyPr/>
                    <a:lstStyle/>
                    <a:p>
                      <a:pPr algn="ctr" fontAlgn="ctr"/>
                      <a:r>
                        <a:rPr lang="es-EC" sz="1000" u="none" strike="noStrike" dirty="0">
                          <a:effectLst/>
                        </a:rPr>
                        <a:t>2 </a:t>
                      </a:r>
                      <a:r>
                        <a:rPr lang="es-EC" sz="1000" b="0" i="0" u="none" strike="noStrike" baseline="0" dirty="0">
                          <a:solidFill>
                            <a:srgbClr val="000000"/>
                          </a:solidFill>
                          <a:latin typeface="Arial" panose="020B0604020202020204" pitchFamily="34" charset="0"/>
                        </a:rPr>
                        <a:t>Ø 14 mm</a:t>
                      </a:r>
                      <a:endParaRPr lang="es-EC" sz="1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932118577"/>
                  </a:ext>
                </a:extLst>
              </a:tr>
            </a:tbl>
          </a:graphicData>
        </a:graphic>
      </p:graphicFrame>
      <p:graphicFrame>
        <p:nvGraphicFramePr>
          <p:cNvPr id="22" name="Tabla 21">
            <a:extLst>
              <a:ext uri="{FF2B5EF4-FFF2-40B4-BE49-F238E27FC236}">
                <a16:creationId xmlns:a16="http://schemas.microsoft.com/office/drawing/2014/main" id="{B67BB9A9-BDBF-465B-8464-F821A6F70B56}"/>
              </a:ext>
            </a:extLst>
          </p:cNvPr>
          <p:cNvGraphicFramePr>
            <a:graphicFrameLocks noGrp="1"/>
          </p:cNvGraphicFramePr>
          <p:nvPr/>
        </p:nvGraphicFramePr>
        <p:xfrm>
          <a:off x="4877934" y="4799379"/>
          <a:ext cx="3449101" cy="731520"/>
        </p:xfrm>
        <a:graphic>
          <a:graphicData uri="http://schemas.openxmlformats.org/drawingml/2006/table">
            <a:tbl>
              <a:tblPr>
                <a:tableStyleId>{9D7B26C5-4107-4FEC-AEDC-1716B250A1EF}</a:tableStyleId>
              </a:tblPr>
              <a:tblGrid>
                <a:gridCol w="2045790">
                  <a:extLst>
                    <a:ext uri="{9D8B030D-6E8A-4147-A177-3AD203B41FA5}">
                      <a16:colId xmlns:a16="http://schemas.microsoft.com/office/drawing/2014/main" val="737997944"/>
                    </a:ext>
                  </a:extLst>
                </a:gridCol>
                <a:gridCol w="1403311">
                  <a:extLst>
                    <a:ext uri="{9D8B030D-6E8A-4147-A177-3AD203B41FA5}">
                      <a16:colId xmlns:a16="http://schemas.microsoft.com/office/drawing/2014/main" val="3460444552"/>
                    </a:ext>
                  </a:extLst>
                </a:gridCol>
              </a:tblGrid>
              <a:tr h="167640">
                <a:tc gridSpan="2">
                  <a:txBody>
                    <a:bodyPr/>
                    <a:lstStyle/>
                    <a:p>
                      <a:pPr algn="ctr" fontAlgn="ctr"/>
                      <a:r>
                        <a:rPr lang="es-EC" sz="1000" b="1" u="none" strike="noStrike" dirty="0">
                          <a:effectLst/>
                        </a:rPr>
                        <a:t>Armado irregular</a:t>
                      </a:r>
                      <a:endParaRPr lang="es-EC" sz="1000" b="1" i="0" u="none" strike="noStrike" dirty="0">
                        <a:solidFill>
                          <a:srgbClr val="000000"/>
                        </a:solidFill>
                        <a:effectLst/>
                        <a:latin typeface="Arial" panose="020B0604020202020204" pitchFamily="34" charset="0"/>
                      </a:endParaRPr>
                    </a:p>
                  </a:txBody>
                  <a:tcPr marL="7620" marR="7620" marT="7620" marB="0" anchor="ctr"/>
                </a:tc>
                <a:tc hMerge="1">
                  <a:txBody>
                    <a:bodyPr/>
                    <a:lstStyle/>
                    <a:p>
                      <a:endParaRPr lang="es-EC"/>
                    </a:p>
                  </a:txBody>
                  <a:tcPr/>
                </a:tc>
                <a:extLst>
                  <a:ext uri="{0D108BD9-81ED-4DB2-BD59-A6C34878D82A}">
                    <a16:rowId xmlns:a16="http://schemas.microsoft.com/office/drawing/2014/main" val="1927210160"/>
                  </a:ext>
                </a:extLst>
              </a:tr>
              <a:tr h="167640">
                <a:tc>
                  <a:txBody>
                    <a:bodyPr/>
                    <a:lstStyle/>
                    <a:p>
                      <a:pPr algn="ctr" fontAlgn="ctr"/>
                      <a:r>
                        <a:rPr lang="es-EC" sz="1000" b="1" u="none" strike="noStrike" dirty="0">
                          <a:effectLst/>
                        </a:rPr>
                        <a:t>Descripción</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ctr"/>
                      <a:r>
                        <a:rPr lang="es-EC" sz="1000" b="1" u="none" strike="noStrike" dirty="0">
                          <a:effectLst/>
                        </a:rPr>
                        <a:t>Armado</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5704326"/>
                  </a:ext>
                </a:extLst>
              </a:tr>
              <a:tr h="198120">
                <a:tc>
                  <a:txBody>
                    <a:bodyPr/>
                    <a:lstStyle/>
                    <a:p>
                      <a:pPr algn="ctr" fontAlgn="ctr"/>
                      <a:endParaRPr lang="es-EC" sz="1000" b="1" i="0" u="none" strike="noStrike" dirty="0">
                        <a:solidFill>
                          <a:srgbClr val="FF0000"/>
                        </a:solidFill>
                        <a:effectLst/>
                        <a:highlight>
                          <a:srgbClr val="FF0000"/>
                        </a:highligh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S" sz="1000" b="0" i="0" u="none" strike="noStrike" dirty="0">
                          <a:solidFill>
                            <a:srgbClr val="000000"/>
                          </a:solidFill>
                          <a:effectLst/>
                          <a:latin typeface="Arial" panose="020B0604020202020204" pitchFamily="34" charset="0"/>
                        </a:rPr>
                        <a:t>1 E </a:t>
                      </a:r>
                      <a:r>
                        <a:rPr lang="es-EC" sz="1000" b="0" i="0" u="none" strike="noStrike" baseline="0" dirty="0">
                          <a:solidFill>
                            <a:srgbClr val="000000"/>
                          </a:solidFill>
                          <a:latin typeface="Arial" panose="020B0604020202020204" pitchFamily="34" charset="0"/>
                        </a:rPr>
                        <a:t>Ø 10 mm @ 10 cm</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31402727"/>
                  </a:ext>
                </a:extLst>
              </a:tr>
              <a:tr h="198120">
                <a:tc>
                  <a:txBody>
                    <a:bodyPr/>
                    <a:lstStyle/>
                    <a:p>
                      <a:pPr algn="ctr" fontAlgn="ctr"/>
                      <a:r>
                        <a:rPr lang="es-ES" sz="1000" b="1" i="0" u="none" strike="noStrike" dirty="0">
                          <a:solidFill>
                            <a:srgbClr val="31EF5E"/>
                          </a:solidFill>
                          <a:effectLst/>
                          <a:highlight>
                            <a:srgbClr val="00FF00"/>
                          </a:highlight>
                          <a:latin typeface="Arial" panose="020B0604020202020204" pitchFamily="34" charset="0"/>
                        </a:rPr>
                        <a:t>o</a:t>
                      </a:r>
                      <a:endParaRPr lang="es-EC" sz="1000" b="1" i="0" u="none" strike="noStrike" dirty="0">
                        <a:solidFill>
                          <a:srgbClr val="31EF5E"/>
                        </a:solidFill>
                        <a:effectLst/>
                        <a:highlight>
                          <a:srgbClr val="00FF00"/>
                        </a:highlight>
                        <a:latin typeface="Arial" panose="020B0604020202020204" pitchFamily="34" charset="0"/>
                      </a:endParaRPr>
                    </a:p>
                  </a:txBody>
                  <a:tcPr marL="7620" marR="7620" marT="7620" marB="0" anchor="ctr"/>
                </a:tc>
                <a:tc>
                  <a:txBody>
                    <a:bodyPr/>
                    <a:lstStyle/>
                    <a:p>
                      <a:pPr algn="ctr" fontAlgn="ctr"/>
                      <a:r>
                        <a:rPr lang="es-EC" sz="1000" u="none" strike="noStrike" dirty="0">
                          <a:effectLst/>
                        </a:rPr>
                        <a:t>2 </a:t>
                      </a:r>
                      <a:r>
                        <a:rPr lang="es-EC" sz="1000" b="0" i="0" u="none" strike="noStrike" baseline="0" dirty="0">
                          <a:solidFill>
                            <a:srgbClr val="000000"/>
                          </a:solidFill>
                          <a:latin typeface="Arial" panose="020B0604020202020204" pitchFamily="34" charset="0"/>
                        </a:rPr>
                        <a:t>Ø 10 mm</a:t>
                      </a:r>
                      <a:endParaRPr lang="es-EC" sz="1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932118577"/>
                  </a:ext>
                </a:extLst>
              </a:tr>
            </a:tbl>
          </a:graphicData>
        </a:graphic>
      </p:graphicFrame>
      <p:pic>
        <p:nvPicPr>
          <p:cNvPr id="27" name="Imagen 26">
            <a:extLst>
              <a:ext uri="{FF2B5EF4-FFF2-40B4-BE49-F238E27FC236}">
                <a16:creationId xmlns:a16="http://schemas.microsoft.com/office/drawing/2014/main" id="{705DE3C2-7931-491E-BDFB-258BA8473BF7}"/>
              </a:ext>
            </a:extLst>
          </p:cNvPr>
          <p:cNvPicPr>
            <a:picLocks noChangeAspect="1"/>
          </p:cNvPicPr>
          <p:nvPr/>
        </p:nvPicPr>
        <p:blipFill rotWithShape="1">
          <a:blip r:embed="rId3"/>
          <a:srcRect l="37783" t="7326" r="22634" b="74186"/>
          <a:stretch/>
        </p:blipFill>
        <p:spPr>
          <a:xfrm>
            <a:off x="1424626" y="5217697"/>
            <a:ext cx="146714" cy="145562"/>
          </a:xfrm>
          <a:prstGeom prst="rect">
            <a:avLst/>
          </a:prstGeom>
        </p:spPr>
      </p:pic>
      <p:pic>
        <p:nvPicPr>
          <p:cNvPr id="31" name="Imagen 30">
            <a:extLst>
              <a:ext uri="{FF2B5EF4-FFF2-40B4-BE49-F238E27FC236}">
                <a16:creationId xmlns:a16="http://schemas.microsoft.com/office/drawing/2014/main" id="{8C305287-26EA-4C80-AC9F-036FE22956B3}"/>
              </a:ext>
            </a:extLst>
          </p:cNvPr>
          <p:cNvPicPr>
            <a:picLocks noChangeAspect="1"/>
          </p:cNvPicPr>
          <p:nvPr/>
        </p:nvPicPr>
        <p:blipFill rotWithShape="1">
          <a:blip r:embed="rId3"/>
          <a:srcRect l="37783" t="7326" r="22634" b="74186"/>
          <a:stretch/>
        </p:blipFill>
        <p:spPr>
          <a:xfrm>
            <a:off x="5831142" y="5167866"/>
            <a:ext cx="146714" cy="145562"/>
          </a:xfrm>
          <a:prstGeom prst="rect">
            <a:avLst/>
          </a:prstGeom>
        </p:spPr>
      </p:pic>
      <p:pic>
        <p:nvPicPr>
          <p:cNvPr id="3" name="Imagen 2">
            <a:extLst>
              <a:ext uri="{FF2B5EF4-FFF2-40B4-BE49-F238E27FC236}">
                <a16:creationId xmlns:a16="http://schemas.microsoft.com/office/drawing/2014/main" id="{39C5F67F-FBE1-4F43-866D-FD844EA4F95C}"/>
              </a:ext>
            </a:extLst>
          </p:cNvPr>
          <p:cNvPicPr>
            <a:picLocks noChangeAspect="1"/>
          </p:cNvPicPr>
          <p:nvPr/>
        </p:nvPicPr>
        <p:blipFill>
          <a:blip r:embed="rId4"/>
          <a:stretch>
            <a:fillRect/>
          </a:stretch>
        </p:blipFill>
        <p:spPr>
          <a:xfrm>
            <a:off x="966376" y="1677606"/>
            <a:ext cx="1900236" cy="2782000"/>
          </a:xfrm>
          <a:prstGeom prst="rect">
            <a:avLst/>
          </a:prstGeom>
        </p:spPr>
      </p:pic>
      <p:pic>
        <p:nvPicPr>
          <p:cNvPr id="19" name="Imagen 18">
            <a:extLst>
              <a:ext uri="{FF2B5EF4-FFF2-40B4-BE49-F238E27FC236}">
                <a16:creationId xmlns:a16="http://schemas.microsoft.com/office/drawing/2014/main" id="{606025C2-92BA-4E93-83DE-5713BC2A9218}"/>
              </a:ext>
            </a:extLst>
          </p:cNvPr>
          <p:cNvPicPr>
            <a:picLocks noChangeAspect="1"/>
          </p:cNvPicPr>
          <p:nvPr/>
        </p:nvPicPr>
        <p:blipFill>
          <a:blip r:embed="rId4"/>
          <a:stretch>
            <a:fillRect/>
          </a:stretch>
        </p:blipFill>
        <p:spPr>
          <a:xfrm>
            <a:off x="5831142" y="1640307"/>
            <a:ext cx="1900236" cy="2782000"/>
          </a:xfrm>
          <a:prstGeom prst="rect">
            <a:avLst/>
          </a:prstGeom>
        </p:spPr>
      </p:pic>
      <p:sp>
        <p:nvSpPr>
          <p:cNvPr id="15" name="Rectángulo 14">
            <a:extLst>
              <a:ext uri="{FF2B5EF4-FFF2-40B4-BE49-F238E27FC236}">
                <a16:creationId xmlns:a16="http://schemas.microsoft.com/office/drawing/2014/main" id="{9015DDC7-E2C2-4454-8B49-C09F2C7A9B37}"/>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14" name="Imagen 13">
            <a:extLst>
              <a:ext uri="{FF2B5EF4-FFF2-40B4-BE49-F238E27FC236}">
                <a16:creationId xmlns:a16="http://schemas.microsoft.com/office/drawing/2014/main" id="{5DF43A61-5F99-4F77-AE73-9D89A8F13530}"/>
              </a:ext>
            </a:extLst>
          </p:cNvPr>
          <p:cNvPicPr>
            <a:picLocks noChangeAspect="1"/>
          </p:cNvPicPr>
          <p:nvPr/>
        </p:nvPicPr>
        <p:blipFill>
          <a:blip r:embed="rId5"/>
          <a:stretch>
            <a:fillRect/>
          </a:stretch>
        </p:blipFill>
        <p:spPr>
          <a:xfrm>
            <a:off x="6716889" y="5985883"/>
            <a:ext cx="2345922" cy="656360"/>
          </a:xfrm>
          <a:prstGeom prst="rect">
            <a:avLst/>
          </a:prstGeom>
        </p:spPr>
      </p:pic>
      <p:sp>
        <p:nvSpPr>
          <p:cNvPr id="16" name="Rectángulo 15">
            <a:extLst>
              <a:ext uri="{FF2B5EF4-FFF2-40B4-BE49-F238E27FC236}">
                <a16:creationId xmlns:a16="http://schemas.microsoft.com/office/drawing/2014/main" id="{7E4596DD-8BF8-43CC-B96C-1D3D4A62DB1E}"/>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44</a:t>
            </a:r>
            <a:endParaRPr lang="en-US" b="1" u="sng" dirty="0"/>
          </a:p>
        </p:txBody>
      </p:sp>
    </p:spTree>
    <p:extLst>
      <p:ext uri="{BB962C8B-B14F-4D97-AF65-F5344CB8AC3E}">
        <p14:creationId xmlns:p14="http://schemas.microsoft.com/office/powerpoint/2010/main" val="4210765907"/>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63356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DISEÑO ESTRUCTURAL</a:t>
            </a:r>
            <a:endParaRPr lang="en-US" b="1" u="sng" dirty="0"/>
          </a:p>
        </p:txBody>
      </p:sp>
      <p:sp>
        <p:nvSpPr>
          <p:cNvPr id="10" name="CuadroTexto 9">
            <a:extLst>
              <a:ext uri="{FF2B5EF4-FFF2-40B4-BE49-F238E27FC236}">
                <a16:creationId xmlns:a16="http://schemas.microsoft.com/office/drawing/2014/main" id="{58DC0AEB-4F2C-416E-90E8-CFF2FAB50935}"/>
              </a:ext>
            </a:extLst>
          </p:cNvPr>
          <p:cNvSpPr txBox="1"/>
          <p:nvPr/>
        </p:nvSpPr>
        <p:spPr>
          <a:xfrm>
            <a:off x="560442" y="547594"/>
            <a:ext cx="7918589" cy="369332"/>
          </a:xfrm>
          <a:prstGeom prst="rect">
            <a:avLst/>
          </a:prstGeom>
          <a:noFill/>
        </p:spPr>
        <p:txBody>
          <a:bodyPr wrap="square">
            <a:spAutoFit/>
          </a:bodyPr>
          <a:lstStyle/>
          <a:p>
            <a:pPr algn="ctr"/>
            <a:r>
              <a:rPr lang="es-ES" b="1" dirty="0"/>
              <a:t>Muros portantes de hormigón armado estructura regular - irregular</a:t>
            </a:r>
            <a:endParaRPr lang="en-US" b="1" dirty="0"/>
          </a:p>
        </p:txBody>
      </p:sp>
      <p:graphicFrame>
        <p:nvGraphicFramePr>
          <p:cNvPr id="18" name="Tabla 17">
            <a:extLst>
              <a:ext uri="{FF2B5EF4-FFF2-40B4-BE49-F238E27FC236}">
                <a16:creationId xmlns:a16="http://schemas.microsoft.com/office/drawing/2014/main" id="{A00F001F-0155-449D-AC7D-2034DE85F5E5}"/>
              </a:ext>
            </a:extLst>
          </p:cNvPr>
          <p:cNvGraphicFramePr>
            <a:graphicFrameLocks noGrp="1"/>
          </p:cNvGraphicFramePr>
          <p:nvPr/>
        </p:nvGraphicFramePr>
        <p:xfrm>
          <a:off x="2864543" y="4414155"/>
          <a:ext cx="3118195" cy="998220"/>
        </p:xfrm>
        <a:graphic>
          <a:graphicData uri="http://schemas.openxmlformats.org/drawingml/2006/table">
            <a:tbl>
              <a:tblPr>
                <a:tableStyleId>{9D7B26C5-4107-4FEC-AEDC-1716B250A1EF}</a:tableStyleId>
              </a:tblPr>
              <a:tblGrid>
                <a:gridCol w="1614917">
                  <a:extLst>
                    <a:ext uri="{9D8B030D-6E8A-4147-A177-3AD203B41FA5}">
                      <a16:colId xmlns:a16="http://schemas.microsoft.com/office/drawing/2014/main" val="737997944"/>
                    </a:ext>
                  </a:extLst>
                </a:gridCol>
                <a:gridCol w="1503278">
                  <a:extLst>
                    <a:ext uri="{9D8B030D-6E8A-4147-A177-3AD203B41FA5}">
                      <a16:colId xmlns:a16="http://schemas.microsoft.com/office/drawing/2014/main" val="3460444552"/>
                    </a:ext>
                  </a:extLst>
                </a:gridCol>
              </a:tblGrid>
              <a:tr h="167640">
                <a:tc gridSpan="2">
                  <a:txBody>
                    <a:bodyPr/>
                    <a:lstStyle/>
                    <a:p>
                      <a:pPr algn="ctr" fontAlgn="ctr"/>
                      <a:r>
                        <a:rPr lang="es-EC" sz="1000" b="1" u="none" strike="noStrike" dirty="0">
                          <a:effectLst/>
                        </a:rPr>
                        <a:t>Armado de muros portantes </a:t>
                      </a:r>
                      <a:endParaRPr lang="es-EC" sz="1000" b="1" i="0" u="none" strike="noStrike" dirty="0">
                        <a:solidFill>
                          <a:srgbClr val="000000"/>
                        </a:solidFill>
                        <a:effectLst/>
                        <a:latin typeface="Arial" panose="020B0604020202020204" pitchFamily="34" charset="0"/>
                      </a:endParaRPr>
                    </a:p>
                  </a:txBody>
                  <a:tcPr marL="7620" marR="7620" marT="7620" marB="0" anchor="ctr"/>
                </a:tc>
                <a:tc hMerge="1">
                  <a:txBody>
                    <a:bodyPr/>
                    <a:lstStyle/>
                    <a:p>
                      <a:endParaRPr lang="es-EC"/>
                    </a:p>
                  </a:txBody>
                  <a:tcPr/>
                </a:tc>
                <a:extLst>
                  <a:ext uri="{0D108BD9-81ED-4DB2-BD59-A6C34878D82A}">
                    <a16:rowId xmlns:a16="http://schemas.microsoft.com/office/drawing/2014/main" val="1927210160"/>
                  </a:ext>
                </a:extLst>
              </a:tr>
              <a:tr h="167640">
                <a:tc>
                  <a:txBody>
                    <a:bodyPr/>
                    <a:lstStyle/>
                    <a:p>
                      <a:pPr algn="ctr" fontAlgn="ctr"/>
                      <a:r>
                        <a:rPr lang="es-EC" sz="1000" b="1" u="none" strike="noStrike" dirty="0">
                          <a:effectLst/>
                        </a:rPr>
                        <a:t>Descripción</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ctr"/>
                      <a:r>
                        <a:rPr lang="es-EC" sz="1000" b="1" u="none" strike="noStrike" dirty="0">
                          <a:effectLst/>
                        </a:rPr>
                        <a:t>Armado</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5704326"/>
                  </a:ext>
                </a:extLst>
              </a:tr>
              <a:tr h="198120">
                <a:tc>
                  <a:txBody>
                    <a:bodyPr/>
                    <a:lstStyle/>
                    <a:p>
                      <a:pPr algn="ctr" fontAlgn="ctr"/>
                      <a:r>
                        <a:rPr lang="es-ES" sz="1000" b="1" i="0" u="none" strike="noStrike" dirty="0">
                          <a:solidFill>
                            <a:schemeClr val="tx1"/>
                          </a:solidFill>
                          <a:effectLst/>
                          <a:latin typeface="Arial" panose="020B0604020202020204" pitchFamily="34" charset="0"/>
                        </a:rPr>
                        <a:t>Armadura Longitudinal</a:t>
                      </a:r>
                      <a:endParaRPr lang="es-EC" sz="1000" b="1" i="0" u="none" strike="noStrike" dirty="0">
                        <a:solidFill>
                          <a:schemeClr val="tx1"/>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S" sz="1000" b="0" i="0" u="none" strike="noStrike" dirty="0">
                          <a:solidFill>
                            <a:srgbClr val="000000"/>
                          </a:solidFill>
                          <a:effectLst/>
                          <a:latin typeface="Arial" panose="020B0604020202020204" pitchFamily="34" charset="0"/>
                        </a:rPr>
                        <a:t>2 </a:t>
                      </a:r>
                      <a:r>
                        <a:rPr lang="es-EC" sz="1000" b="0" i="0" u="none" strike="noStrike" baseline="0" dirty="0">
                          <a:solidFill>
                            <a:srgbClr val="000000"/>
                          </a:solidFill>
                          <a:latin typeface="Arial" panose="020B0604020202020204" pitchFamily="34" charset="0"/>
                        </a:rPr>
                        <a:t>Ø 10 mm @ 45 cm</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31402727"/>
                  </a:ext>
                </a:extLst>
              </a:tr>
              <a:tr h="19812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s-ES" sz="1000" b="1" i="0" u="none" strike="noStrike" dirty="0">
                        <a:solidFill>
                          <a:schemeClr val="tx1"/>
                        </a:solidFill>
                        <a:effectLst/>
                        <a:latin typeface="Arial" panose="020B060402020202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s-ES" sz="1000" b="1" i="0" u="none" strike="noStrike" dirty="0">
                          <a:solidFill>
                            <a:schemeClr val="tx1"/>
                          </a:solidFill>
                          <a:effectLst/>
                          <a:latin typeface="Arial" panose="020B0604020202020204" pitchFamily="34" charset="0"/>
                        </a:rPr>
                        <a:t>Armadura Transversal</a:t>
                      </a:r>
                      <a:endParaRPr lang="es-EC" sz="1000" b="1" i="0" u="none" strike="noStrike" dirty="0">
                        <a:solidFill>
                          <a:schemeClr val="tx1"/>
                        </a:solidFill>
                        <a:effectLst/>
                        <a:latin typeface="Arial" panose="020B0604020202020204" pitchFamily="34" charset="0"/>
                      </a:endParaRPr>
                    </a:p>
                    <a:p>
                      <a:pPr algn="ctr" fontAlgn="ctr"/>
                      <a:endParaRPr lang="es-EC" sz="1000" b="1" i="0" u="none" strike="noStrike" dirty="0">
                        <a:solidFill>
                          <a:srgbClr val="003366"/>
                        </a:solidFill>
                        <a:effectLst/>
                        <a:highlight>
                          <a:srgbClr val="000080"/>
                        </a:highlight>
                        <a:latin typeface="Arial" panose="020B0604020202020204" pitchFamily="34" charset="0"/>
                      </a:endParaRPr>
                    </a:p>
                  </a:txBody>
                  <a:tcPr marL="7620" marR="7620" marT="7620" marB="0" anchor="ctr"/>
                </a:tc>
                <a:tc>
                  <a:txBody>
                    <a:bodyPr/>
                    <a:lstStyle/>
                    <a:p>
                      <a:pPr algn="ctr" fontAlgn="ctr"/>
                      <a:r>
                        <a:rPr lang="es-ES" sz="1000" b="0" i="0" u="none" strike="noStrike" dirty="0">
                          <a:solidFill>
                            <a:srgbClr val="000000"/>
                          </a:solidFill>
                          <a:effectLst/>
                          <a:latin typeface="Arial" panose="020B0604020202020204" pitchFamily="34" charset="0"/>
                        </a:rPr>
                        <a:t>2 </a:t>
                      </a:r>
                      <a:r>
                        <a:rPr lang="es-EC" sz="1000" b="0" i="0" u="none" strike="noStrike" baseline="0" dirty="0">
                          <a:solidFill>
                            <a:srgbClr val="000000"/>
                          </a:solidFill>
                          <a:latin typeface="Arial" panose="020B0604020202020204" pitchFamily="34" charset="0"/>
                        </a:rPr>
                        <a:t>Ø 10 mm @ 45 cm</a:t>
                      </a:r>
                      <a:endParaRPr lang="es-EC" sz="1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072753524"/>
                  </a:ext>
                </a:extLst>
              </a:tr>
            </a:tbl>
          </a:graphicData>
        </a:graphic>
      </p:graphicFrame>
      <p:sp>
        <p:nvSpPr>
          <p:cNvPr id="11" name="CuadroTexto 10">
            <a:extLst>
              <a:ext uri="{FF2B5EF4-FFF2-40B4-BE49-F238E27FC236}">
                <a16:creationId xmlns:a16="http://schemas.microsoft.com/office/drawing/2014/main" id="{3C6D84CD-18B5-4F0E-B606-EC7DF4CAEB3F}"/>
              </a:ext>
            </a:extLst>
          </p:cNvPr>
          <p:cNvSpPr txBox="1"/>
          <p:nvPr/>
        </p:nvSpPr>
        <p:spPr>
          <a:xfrm>
            <a:off x="600220" y="2569525"/>
            <a:ext cx="2988319" cy="307777"/>
          </a:xfrm>
          <a:prstGeom prst="rect">
            <a:avLst/>
          </a:prstGeom>
          <a:noFill/>
        </p:spPr>
        <p:txBody>
          <a:bodyPr wrap="none" rtlCol="0">
            <a:spAutoFit/>
          </a:bodyPr>
          <a:lstStyle/>
          <a:p>
            <a:pPr marL="285750" indent="-285750">
              <a:buFont typeface="Arial" panose="020B0604020202020204" pitchFamily="34" charset="0"/>
              <a:buChar char="•"/>
            </a:pPr>
            <a:r>
              <a:rPr lang="es-ES" sz="1400" b="1" dirty="0"/>
              <a:t>Diseño por flexo compresión</a:t>
            </a:r>
            <a:endParaRPr lang="en-US" sz="1400" b="1" dirty="0"/>
          </a:p>
        </p:txBody>
      </p:sp>
      <p:sp>
        <p:nvSpPr>
          <p:cNvPr id="12" name="Abrir llave 11">
            <a:extLst>
              <a:ext uri="{FF2B5EF4-FFF2-40B4-BE49-F238E27FC236}">
                <a16:creationId xmlns:a16="http://schemas.microsoft.com/office/drawing/2014/main" id="{E8321528-B9E1-4DA2-BBE9-21A44E7BA8F7}"/>
              </a:ext>
            </a:extLst>
          </p:cNvPr>
          <p:cNvSpPr/>
          <p:nvPr/>
        </p:nvSpPr>
        <p:spPr>
          <a:xfrm>
            <a:off x="1756168" y="1490220"/>
            <a:ext cx="402995" cy="786420"/>
          </a:xfrm>
          <a:prstGeom prst="leftBrace">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B3B76495-55B7-49FD-8F8F-83244B617A77}"/>
                  </a:ext>
                </a:extLst>
              </p:cNvPr>
              <p:cNvSpPr txBox="1"/>
              <p:nvPr/>
            </p:nvSpPr>
            <p:spPr>
              <a:xfrm>
                <a:off x="921522" y="1790889"/>
                <a:ext cx="70288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400" b="0" i="1" smtClean="0">
                          <a:latin typeface="Cambria Math" panose="02040503050406030204" pitchFamily="18" charset="0"/>
                        </a:rPr>
                        <m:t>𝐸𝑠𝑝𝑒𝑠𝑜𝑟</m:t>
                      </m:r>
                    </m:oMath>
                  </m:oMathPara>
                </a14:m>
                <a:endParaRPr lang="es-EC" sz="1400" dirty="0"/>
              </a:p>
            </p:txBody>
          </p:sp>
        </mc:Choice>
        <mc:Fallback xmlns="">
          <p:sp>
            <p:nvSpPr>
              <p:cNvPr id="13" name="CuadroTexto 12">
                <a:extLst>
                  <a:ext uri="{FF2B5EF4-FFF2-40B4-BE49-F238E27FC236}">
                    <a16:creationId xmlns:a16="http://schemas.microsoft.com/office/drawing/2014/main" id="{B3B76495-55B7-49FD-8F8F-83244B617A77}"/>
                  </a:ext>
                </a:extLst>
              </p:cNvPr>
              <p:cNvSpPr txBox="1">
                <a:spLocks noRot="1" noChangeAspect="1" noMove="1" noResize="1" noEditPoints="1" noAdjustHandles="1" noChangeArrowheads="1" noChangeShapeType="1" noTextEdit="1"/>
              </p:cNvSpPr>
              <p:nvPr/>
            </p:nvSpPr>
            <p:spPr>
              <a:xfrm>
                <a:off x="921522" y="1790889"/>
                <a:ext cx="702885" cy="215444"/>
              </a:xfrm>
              <a:prstGeom prst="rect">
                <a:avLst/>
              </a:prstGeom>
              <a:blipFill>
                <a:blip r:embed="rId3"/>
                <a:stretch>
                  <a:fillRect l="-7826" r="-6087" b="-3428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B281DF07-50FA-46DF-8127-CF0B5732D47C}"/>
                  </a:ext>
                </a:extLst>
              </p:cNvPr>
              <p:cNvSpPr txBox="1"/>
              <p:nvPr/>
            </p:nvSpPr>
            <p:spPr>
              <a:xfrm>
                <a:off x="921522" y="1498004"/>
                <a:ext cx="302334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S" sz="1400" b="0" i="0" smtClean="0">
                          <a:latin typeface="Cambria Math" panose="02040503050406030204" pitchFamily="18" charset="0"/>
                        </a:rPr>
                        <m:t>H</m:t>
                      </m:r>
                      <m:r>
                        <a:rPr lang="es-ES" sz="1400" b="0" i="0" smtClean="0">
                          <a:latin typeface="Cambria Math" panose="02040503050406030204" pitchFamily="18" charset="0"/>
                        </a:rPr>
                        <m:t>/30</m:t>
                      </m:r>
                    </m:oMath>
                  </m:oMathPara>
                </a14:m>
                <a:endParaRPr lang="es-EC" sz="1400" dirty="0"/>
              </a:p>
            </p:txBody>
          </p:sp>
        </mc:Choice>
        <mc:Fallback xmlns="">
          <p:sp>
            <p:nvSpPr>
              <p:cNvPr id="14" name="CuadroTexto 13">
                <a:extLst>
                  <a:ext uri="{FF2B5EF4-FFF2-40B4-BE49-F238E27FC236}">
                    <a16:creationId xmlns:a16="http://schemas.microsoft.com/office/drawing/2014/main" id="{B281DF07-50FA-46DF-8127-CF0B5732D47C}"/>
                  </a:ext>
                </a:extLst>
              </p:cNvPr>
              <p:cNvSpPr txBox="1">
                <a:spLocks noRot="1" noChangeAspect="1" noMove="1" noResize="1" noEditPoints="1" noAdjustHandles="1" noChangeArrowheads="1" noChangeShapeType="1" noTextEdit="1"/>
              </p:cNvSpPr>
              <p:nvPr/>
            </p:nvSpPr>
            <p:spPr>
              <a:xfrm>
                <a:off x="921522" y="1498004"/>
                <a:ext cx="3023340" cy="307777"/>
              </a:xfrm>
              <a:prstGeom prst="rect">
                <a:avLst/>
              </a:prstGeom>
              <a:blipFill>
                <a:blip r:embed="rId4"/>
                <a:stretch>
                  <a:fillRect b="-10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D056B2E0-1C2C-437B-BCBF-CCB2509242E7}"/>
                  </a:ext>
                </a:extLst>
              </p:cNvPr>
              <p:cNvSpPr txBox="1"/>
              <p:nvPr/>
            </p:nvSpPr>
            <p:spPr>
              <a:xfrm>
                <a:off x="1042273" y="1942678"/>
                <a:ext cx="278183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1400" b="0" i="1" smtClean="0">
                          <a:latin typeface="Cambria Math" panose="02040503050406030204" pitchFamily="18" charset="0"/>
                        </a:rPr>
                        <m:t>8 </m:t>
                      </m:r>
                      <m:r>
                        <a:rPr lang="es-ES" sz="1400" b="0" i="1" smtClean="0">
                          <a:latin typeface="Cambria Math" panose="02040503050406030204" pitchFamily="18" charset="0"/>
                        </a:rPr>
                        <m:t>𝑐𝑚</m:t>
                      </m:r>
                    </m:oMath>
                  </m:oMathPara>
                </a14:m>
                <a:endParaRPr lang="es-EC" sz="1400" dirty="0"/>
              </a:p>
            </p:txBody>
          </p:sp>
        </mc:Choice>
        <mc:Fallback xmlns="">
          <p:sp>
            <p:nvSpPr>
              <p:cNvPr id="15" name="CuadroTexto 14">
                <a:extLst>
                  <a:ext uri="{FF2B5EF4-FFF2-40B4-BE49-F238E27FC236}">
                    <a16:creationId xmlns:a16="http://schemas.microsoft.com/office/drawing/2014/main" id="{D056B2E0-1C2C-437B-BCBF-CCB2509242E7}"/>
                  </a:ext>
                </a:extLst>
              </p:cNvPr>
              <p:cNvSpPr txBox="1">
                <a:spLocks noRot="1" noChangeAspect="1" noMove="1" noResize="1" noEditPoints="1" noAdjustHandles="1" noChangeArrowheads="1" noChangeShapeType="1" noTextEdit="1"/>
              </p:cNvSpPr>
              <p:nvPr/>
            </p:nvSpPr>
            <p:spPr>
              <a:xfrm>
                <a:off x="1042273" y="1942678"/>
                <a:ext cx="2781837" cy="307777"/>
              </a:xfrm>
              <a:prstGeom prst="rect">
                <a:avLst/>
              </a:prstGeom>
              <a:blipFill>
                <a:blip r:embed="rId5"/>
                <a:stretch>
                  <a:fillRect/>
                </a:stretch>
              </a:blipFill>
            </p:spPr>
            <p:txBody>
              <a:bodyPr/>
              <a:lstStyle/>
              <a:p>
                <a:r>
                  <a:rPr lang="es-EC">
                    <a:noFill/>
                  </a:rPr>
                  <a:t> </a:t>
                </a:r>
              </a:p>
            </p:txBody>
          </p:sp>
        </mc:Fallback>
      </mc:AlternateContent>
      <p:sp>
        <p:nvSpPr>
          <p:cNvPr id="16" name="CuadroTexto 15">
            <a:extLst>
              <a:ext uri="{FF2B5EF4-FFF2-40B4-BE49-F238E27FC236}">
                <a16:creationId xmlns:a16="http://schemas.microsoft.com/office/drawing/2014/main" id="{A570CD9A-B58E-43C9-886C-5E2B5459B3E2}"/>
              </a:ext>
            </a:extLst>
          </p:cNvPr>
          <p:cNvSpPr txBox="1"/>
          <p:nvPr/>
        </p:nvSpPr>
        <p:spPr>
          <a:xfrm>
            <a:off x="600220" y="1102644"/>
            <a:ext cx="1936749" cy="307777"/>
          </a:xfrm>
          <a:prstGeom prst="rect">
            <a:avLst/>
          </a:prstGeom>
          <a:noFill/>
        </p:spPr>
        <p:txBody>
          <a:bodyPr wrap="none" rtlCol="0">
            <a:spAutoFit/>
          </a:bodyPr>
          <a:lstStyle/>
          <a:p>
            <a:pPr marL="285750" indent="-285750">
              <a:buFont typeface="Arial" panose="020B0604020202020204" pitchFamily="34" charset="0"/>
              <a:buChar char="•"/>
            </a:pPr>
            <a:r>
              <a:rPr lang="es-ES" sz="1400" b="1" dirty="0"/>
              <a:t>Espesor de muro</a:t>
            </a:r>
            <a:endParaRPr lang="en-US" sz="1400" b="1" dirty="0"/>
          </a:p>
        </p:txBody>
      </p:sp>
      <p:sp>
        <p:nvSpPr>
          <p:cNvPr id="17" name="Flecha: a la derecha 16">
            <a:extLst>
              <a:ext uri="{FF2B5EF4-FFF2-40B4-BE49-F238E27FC236}">
                <a16:creationId xmlns:a16="http://schemas.microsoft.com/office/drawing/2014/main" id="{07929C76-C60F-4812-B522-353698316C0F}"/>
              </a:ext>
            </a:extLst>
          </p:cNvPr>
          <p:cNvSpPr/>
          <p:nvPr/>
        </p:nvSpPr>
        <p:spPr>
          <a:xfrm>
            <a:off x="2941653" y="1820531"/>
            <a:ext cx="734096" cy="149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CE0510D5-9318-4598-9DD2-DD14DA4D457E}"/>
                  </a:ext>
                </a:extLst>
              </p:cNvPr>
              <p:cNvSpPr txBox="1"/>
              <p:nvPr/>
            </p:nvSpPr>
            <p:spPr>
              <a:xfrm>
                <a:off x="3913649" y="1754279"/>
                <a:ext cx="56265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400" b="1" i="1" smtClean="0">
                          <a:latin typeface="Cambria Math" panose="02040503050406030204" pitchFamily="18" charset="0"/>
                          <a:ea typeface="Cambria Math" panose="02040503050406030204" pitchFamily="18" charset="0"/>
                        </a:rPr>
                        <m:t>𝟏</m:t>
                      </m:r>
                      <m:r>
                        <a:rPr lang="es-ES" sz="1400" b="1" i="1" smtClean="0">
                          <a:latin typeface="Cambria Math" panose="02040503050406030204" pitchFamily="18" charset="0"/>
                          <a:ea typeface="Cambria Math" panose="02040503050406030204" pitchFamily="18" charset="0"/>
                        </a:rPr>
                        <m:t>𝟓</m:t>
                      </m:r>
                      <m:r>
                        <a:rPr lang="es-ES" sz="1400" b="1" i="1" smtClean="0">
                          <a:latin typeface="Cambria Math" panose="02040503050406030204" pitchFamily="18" charset="0"/>
                          <a:ea typeface="Cambria Math" panose="02040503050406030204" pitchFamily="18" charset="0"/>
                        </a:rPr>
                        <m:t> </m:t>
                      </m:r>
                      <m:r>
                        <a:rPr lang="es-ES" sz="1400" b="1" i="1" smtClean="0">
                          <a:latin typeface="Cambria Math" panose="02040503050406030204" pitchFamily="18" charset="0"/>
                          <a:ea typeface="Cambria Math" panose="02040503050406030204" pitchFamily="18" charset="0"/>
                        </a:rPr>
                        <m:t>𝒄𝒎</m:t>
                      </m:r>
                    </m:oMath>
                  </m:oMathPara>
                </a14:m>
                <a:endParaRPr lang="es-EC" sz="1400" b="1" dirty="0"/>
              </a:p>
            </p:txBody>
          </p:sp>
        </mc:Choice>
        <mc:Fallback xmlns="">
          <p:sp>
            <p:nvSpPr>
              <p:cNvPr id="19" name="CuadroTexto 18">
                <a:extLst>
                  <a:ext uri="{FF2B5EF4-FFF2-40B4-BE49-F238E27FC236}">
                    <a16:creationId xmlns:a16="http://schemas.microsoft.com/office/drawing/2014/main" id="{CE0510D5-9318-4598-9DD2-DD14DA4D457E}"/>
                  </a:ext>
                </a:extLst>
              </p:cNvPr>
              <p:cNvSpPr txBox="1">
                <a:spLocks noRot="1" noChangeAspect="1" noMove="1" noResize="1" noEditPoints="1" noAdjustHandles="1" noChangeArrowheads="1" noChangeShapeType="1" noTextEdit="1"/>
              </p:cNvSpPr>
              <p:nvPr/>
            </p:nvSpPr>
            <p:spPr>
              <a:xfrm>
                <a:off x="3913649" y="1754279"/>
                <a:ext cx="562654" cy="215444"/>
              </a:xfrm>
              <a:prstGeom prst="rect">
                <a:avLst/>
              </a:prstGeom>
              <a:blipFill>
                <a:blip r:embed="rId6"/>
                <a:stretch>
                  <a:fillRect l="-6522" r="-4348" b="-857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Rectángulo 19">
                <a:extLst>
                  <a:ext uri="{FF2B5EF4-FFF2-40B4-BE49-F238E27FC236}">
                    <a16:creationId xmlns:a16="http://schemas.microsoft.com/office/drawing/2014/main" id="{F1492102-5EDD-415F-A89D-90E3CB85965C}"/>
                  </a:ext>
                </a:extLst>
              </p:cNvPr>
              <p:cNvSpPr/>
              <p:nvPr/>
            </p:nvSpPr>
            <p:spPr>
              <a:xfrm>
                <a:off x="886413" y="2879000"/>
                <a:ext cx="211782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001" sz="1400" b="1" i="1" smtClean="0">
                          <a:latin typeface="Cambria Math" panose="02040503050406030204" pitchFamily="18" charset="0"/>
                        </a:rPr>
                        <m:t>𝑨𝒔</m:t>
                      </m:r>
                      <m:r>
                        <a:rPr lang="en-001" sz="1400" b="1" i="1" smtClean="0">
                          <a:latin typeface="Cambria Math" panose="02040503050406030204" pitchFamily="18" charset="0"/>
                        </a:rPr>
                        <m:t> </m:t>
                      </m:r>
                      <m:r>
                        <a:rPr lang="en-001" sz="1400" b="1" i="1" smtClean="0">
                          <a:latin typeface="Cambria Math" panose="02040503050406030204" pitchFamily="18" charset="0"/>
                        </a:rPr>
                        <m:t>𝒎</m:t>
                      </m:r>
                      <m:r>
                        <a:rPr lang="en-001" sz="1400" b="1" i="1" smtClean="0">
                          <a:latin typeface="Cambria Math" panose="02040503050406030204" pitchFamily="18" charset="0"/>
                        </a:rPr>
                        <m:t>á</m:t>
                      </m:r>
                      <m:r>
                        <a:rPr lang="en-001" sz="1400" b="1" i="1" smtClean="0">
                          <a:latin typeface="Cambria Math" panose="02040503050406030204" pitchFamily="18" charset="0"/>
                        </a:rPr>
                        <m:t>𝒙</m:t>
                      </m:r>
                      <m:r>
                        <a:rPr lang="en-001" sz="1400" b="0" i="1" smtClean="0">
                          <a:latin typeface="Cambria Math" panose="02040503050406030204" pitchFamily="18" charset="0"/>
                        </a:rPr>
                        <m:t>=</m:t>
                      </m:r>
                      <m:r>
                        <a:rPr lang="es-ES" sz="1400" b="0" i="1" smtClean="0">
                          <a:latin typeface="Cambria Math" panose="02040503050406030204" pitchFamily="18" charset="0"/>
                        </a:rPr>
                        <m:t>0,0025</m:t>
                      </m:r>
                      <m:r>
                        <a:rPr lang="en-001" sz="1400" b="0" i="1" smtClean="0">
                          <a:latin typeface="Cambria Math" panose="02040503050406030204" pitchFamily="18" charset="0"/>
                        </a:rPr>
                        <m:t>∗</m:t>
                      </m:r>
                      <m:r>
                        <a:rPr lang="es-ES" sz="1400" b="0" i="1" smtClean="0">
                          <a:latin typeface="Cambria Math" panose="02040503050406030204" pitchFamily="18" charset="0"/>
                        </a:rPr>
                        <m:t>𝑏</m:t>
                      </m:r>
                      <m:r>
                        <a:rPr lang="en-001" sz="1400" b="0" i="1" smtClean="0">
                          <a:latin typeface="Cambria Math" panose="02040503050406030204" pitchFamily="18" charset="0"/>
                          <a:ea typeface="Cambria Math" panose="02040503050406030204" pitchFamily="18" charset="0"/>
                        </a:rPr>
                        <m:t>∗</m:t>
                      </m:r>
                      <m:r>
                        <a:rPr lang="es-ES" sz="1400" b="0" i="1" smtClean="0">
                          <a:latin typeface="Cambria Math" panose="02040503050406030204" pitchFamily="18" charset="0"/>
                          <a:ea typeface="Cambria Math" panose="02040503050406030204" pitchFamily="18" charset="0"/>
                        </a:rPr>
                        <m:t>𝑡</m:t>
                      </m:r>
                    </m:oMath>
                  </m:oMathPara>
                </a14:m>
                <a:endParaRPr lang="en-US" sz="1400" b="1" dirty="0"/>
              </a:p>
            </p:txBody>
          </p:sp>
        </mc:Choice>
        <mc:Fallback xmlns="">
          <p:sp>
            <p:nvSpPr>
              <p:cNvPr id="20" name="Rectángulo 19">
                <a:extLst>
                  <a:ext uri="{FF2B5EF4-FFF2-40B4-BE49-F238E27FC236}">
                    <a16:creationId xmlns:a16="http://schemas.microsoft.com/office/drawing/2014/main" id="{F1492102-5EDD-415F-A89D-90E3CB85965C}"/>
                  </a:ext>
                </a:extLst>
              </p:cNvPr>
              <p:cNvSpPr>
                <a:spLocks noRot="1" noChangeAspect="1" noMove="1" noResize="1" noEditPoints="1" noAdjustHandles="1" noChangeArrowheads="1" noChangeShapeType="1" noTextEdit="1"/>
              </p:cNvSpPr>
              <p:nvPr/>
            </p:nvSpPr>
            <p:spPr>
              <a:xfrm>
                <a:off x="886413" y="2879000"/>
                <a:ext cx="2117824" cy="307777"/>
              </a:xfrm>
              <a:prstGeom prst="rect">
                <a:avLst/>
              </a:prstGeom>
              <a:blipFill>
                <a:blip r:embed="rId7"/>
                <a:stretch>
                  <a:fillRect/>
                </a:stretch>
              </a:blipFill>
            </p:spPr>
            <p:txBody>
              <a:bodyPr/>
              <a:lstStyle/>
              <a:p>
                <a:r>
                  <a:rPr lang="es-EC">
                    <a:noFill/>
                  </a:rPr>
                  <a:t> </a:t>
                </a:r>
              </a:p>
            </p:txBody>
          </p:sp>
        </mc:Fallback>
      </mc:AlternateContent>
      <p:sp>
        <p:nvSpPr>
          <p:cNvPr id="21" name="CuadroTexto 20">
            <a:extLst>
              <a:ext uri="{FF2B5EF4-FFF2-40B4-BE49-F238E27FC236}">
                <a16:creationId xmlns:a16="http://schemas.microsoft.com/office/drawing/2014/main" id="{123EDA5F-55A3-4599-8D9B-CF47586A76E4}"/>
              </a:ext>
            </a:extLst>
          </p:cNvPr>
          <p:cNvSpPr txBox="1"/>
          <p:nvPr/>
        </p:nvSpPr>
        <p:spPr>
          <a:xfrm>
            <a:off x="635329" y="3413242"/>
            <a:ext cx="2162772" cy="307777"/>
          </a:xfrm>
          <a:prstGeom prst="rect">
            <a:avLst/>
          </a:prstGeom>
          <a:noFill/>
        </p:spPr>
        <p:txBody>
          <a:bodyPr wrap="none" rtlCol="0">
            <a:spAutoFit/>
          </a:bodyPr>
          <a:lstStyle/>
          <a:p>
            <a:pPr marL="285750" indent="-285750">
              <a:buFont typeface="Arial" panose="020B0604020202020204" pitchFamily="34" charset="0"/>
              <a:buChar char="•"/>
            </a:pPr>
            <a:r>
              <a:rPr lang="es-ES" sz="1400" b="1" dirty="0"/>
              <a:t>Diseño por cortante</a:t>
            </a:r>
            <a:endParaRPr lang="en-US" sz="1400" b="1" dirty="0"/>
          </a:p>
        </p:txBody>
      </p:sp>
      <mc:AlternateContent xmlns:mc="http://schemas.openxmlformats.org/markup-compatibility/2006" xmlns:a14="http://schemas.microsoft.com/office/drawing/2010/main">
        <mc:Choice Requires="a14">
          <p:sp>
            <p:nvSpPr>
              <p:cNvPr id="22" name="Rectángulo 21">
                <a:extLst>
                  <a:ext uri="{FF2B5EF4-FFF2-40B4-BE49-F238E27FC236}">
                    <a16:creationId xmlns:a16="http://schemas.microsoft.com/office/drawing/2014/main" id="{F43BE672-C8FA-44C0-B94B-AD5B8738D1C7}"/>
                  </a:ext>
                </a:extLst>
              </p:cNvPr>
              <p:cNvSpPr/>
              <p:nvPr/>
            </p:nvSpPr>
            <p:spPr>
              <a:xfrm>
                <a:off x="921522" y="3722717"/>
                <a:ext cx="1526380" cy="5525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001" sz="1400" b="1" i="1" smtClean="0">
                          <a:latin typeface="Cambria Math" panose="02040503050406030204" pitchFamily="18" charset="0"/>
                        </a:rPr>
                        <m:t>𝑨𝒔</m:t>
                      </m:r>
                      <m:r>
                        <a:rPr lang="en-001" sz="1400" b="1" i="1" smtClean="0">
                          <a:latin typeface="Cambria Math" panose="02040503050406030204" pitchFamily="18" charset="0"/>
                        </a:rPr>
                        <m:t> </m:t>
                      </m:r>
                      <m:r>
                        <a:rPr lang="en-001" sz="1400" b="1" i="1" smtClean="0">
                          <a:latin typeface="Cambria Math" panose="02040503050406030204" pitchFamily="18" charset="0"/>
                        </a:rPr>
                        <m:t>𝒎</m:t>
                      </m:r>
                      <m:r>
                        <a:rPr lang="en-001" sz="1400" b="1" i="1" smtClean="0">
                          <a:latin typeface="Cambria Math" panose="02040503050406030204" pitchFamily="18" charset="0"/>
                        </a:rPr>
                        <m:t>á</m:t>
                      </m:r>
                      <m:r>
                        <a:rPr lang="en-001" sz="1400" b="1" i="1" smtClean="0">
                          <a:latin typeface="Cambria Math" panose="02040503050406030204" pitchFamily="18" charset="0"/>
                        </a:rPr>
                        <m:t>𝒙</m:t>
                      </m:r>
                      <m:r>
                        <a:rPr lang="en-001" sz="1400" b="0" i="1" smtClean="0">
                          <a:latin typeface="Cambria Math" panose="02040503050406030204" pitchFamily="18" charset="0"/>
                        </a:rPr>
                        <m:t>=</m:t>
                      </m:r>
                      <m:f>
                        <m:fPr>
                          <m:ctrlPr>
                            <a:rPr lang="es-ES" sz="1400" i="1" smtClean="0">
                              <a:latin typeface="Cambria Math" panose="02040503050406030204" pitchFamily="18" charset="0"/>
                            </a:rPr>
                          </m:ctrlPr>
                        </m:fPr>
                        <m:num>
                          <m:r>
                            <m:rPr>
                              <m:sty m:val="p"/>
                            </m:rPr>
                            <a:rPr lang="es-ES" sz="1400" b="0" i="0" smtClean="0">
                              <a:latin typeface="Cambria Math" panose="02040503050406030204" pitchFamily="18" charset="0"/>
                            </a:rPr>
                            <m:t>Vs</m:t>
                          </m:r>
                          <m:r>
                            <a:rPr lang="es-ES" sz="1400" b="0" i="0" smtClean="0">
                              <a:latin typeface="Cambria Math" panose="02040503050406030204" pitchFamily="18" charset="0"/>
                            </a:rPr>
                            <m:t>∗</m:t>
                          </m:r>
                          <m:r>
                            <m:rPr>
                              <m:sty m:val="p"/>
                            </m:rPr>
                            <a:rPr lang="es-ES" sz="1400" b="0" i="0" smtClean="0">
                              <a:latin typeface="Cambria Math" panose="02040503050406030204" pitchFamily="18" charset="0"/>
                            </a:rPr>
                            <m:t>s</m:t>
                          </m:r>
                        </m:num>
                        <m:den>
                          <m:r>
                            <m:rPr>
                              <m:sty m:val="p"/>
                            </m:rPr>
                            <a:rPr lang="es-ES" sz="1400" b="0" i="0" smtClean="0">
                              <a:latin typeface="Cambria Math" panose="02040503050406030204" pitchFamily="18" charset="0"/>
                            </a:rPr>
                            <m:t>fy</m:t>
                          </m:r>
                          <m:r>
                            <a:rPr lang="es-ES" sz="1400" b="0" i="0" smtClean="0">
                              <a:latin typeface="Cambria Math" panose="02040503050406030204" pitchFamily="18" charset="0"/>
                            </a:rPr>
                            <m:t>∗</m:t>
                          </m:r>
                          <m:r>
                            <m:rPr>
                              <m:sty m:val="p"/>
                            </m:rPr>
                            <a:rPr lang="es-ES" sz="1400" b="0" i="0" smtClean="0">
                              <a:latin typeface="Cambria Math" panose="02040503050406030204" pitchFamily="18" charset="0"/>
                            </a:rPr>
                            <m:t>d</m:t>
                          </m:r>
                        </m:den>
                      </m:f>
                    </m:oMath>
                  </m:oMathPara>
                </a14:m>
                <a:endParaRPr lang="en-US" sz="1400" dirty="0"/>
              </a:p>
            </p:txBody>
          </p:sp>
        </mc:Choice>
        <mc:Fallback xmlns="">
          <p:sp>
            <p:nvSpPr>
              <p:cNvPr id="22" name="Rectángulo 21">
                <a:extLst>
                  <a:ext uri="{FF2B5EF4-FFF2-40B4-BE49-F238E27FC236}">
                    <a16:creationId xmlns:a16="http://schemas.microsoft.com/office/drawing/2014/main" id="{F43BE672-C8FA-44C0-B94B-AD5B8738D1C7}"/>
                  </a:ext>
                </a:extLst>
              </p:cNvPr>
              <p:cNvSpPr>
                <a:spLocks noRot="1" noChangeAspect="1" noMove="1" noResize="1" noEditPoints="1" noAdjustHandles="1" noChangeArrowheads="1" noChangeShapeType="1" noTextEdit="1"/>
              </p:cNvSpPr>
              <p:nvPr/>
            </p:nvSpPr>
            <p:spPr>
              <a:xfrm>
                <a:off x="921522" y="3722717"/>
                <a:ext cx="1526380" cy="552587"/>
              </a:xfrm>
              <a:prstGeom prst="rect">
                <a:avLst/>
              </a:prstGeom>
              <a:blipFill>
                <a:blip r:embed="rId8"/>
                <a:stretch>
                  <a:fillRect b="-2222"/>
                </a:stretch>
              </a:blipFill>
            </p:spPr>
            <p:txBody>
              <a:bodyPr/>
              <a:lstStyle/>
              <a:p>
                <a:r>
                  <a:rPr lang="es-EC">
                    <a:noFill/>
                  </a:rPr>
                  <a:t> </a:t>
                </a:r>
              </a:p>
            </p:txBody>
          </p:sp>
        </mc:Fallback>
      </mc:AlternateContent>
      <p:sp>
        <p:nvSpPr>
          <p:cNvPr id="24" name="Abrir llave 23">
            <a:extLst>
              <a:ext uri="{FF2B5EF4-FFF2-40B4-BE49-F238E27FC236}">
                <a16:creationId xmlns:a16="http://schemas.microsoft.com/office/drawing/2014/main" id="{8FC097E6-6A9B-456E-8DDF-753C83F1A418}"/>
              </a:ext>
            </a:extLst>
          </p:cNvPr>
          <p:cNvSpPr/>
          <p:nvPr/>
        </p:nvSpPr>
        <p:spPr>
          <a:xfrm>
            <a:off x="5300718" y="3002978"/>
            <a:ext cx="402995" cy="786420"/>
          </a:xfrm>
          <a:prstGeom prst="leftBrace">
            <a:avLst/>
          </a:prstGeom>
        </p:spPr>
        <p:style>
          <a:lnRef idx="2">
            <a:schemeClr val="accent4"/>
          </a:lnRef>
          <a:fillRef idx="0">
            <a:schemeClr val="accent4"/>
          </a:fillRef>
          <a:effectRef idx="1">
            <a:schemeClr val="accent4"/>
          </a:effectRef>
          <a:fontRef idx="minor">
            <a:schemeClr val="tx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5736FDF6-3ACC-41F4-88AF-787E3CE6063C}"/>
                  </a:ext>
                </a:extLst>
              </p:cNvPr>
              <p:cNvSpPr txBox="1"/>
              <p:nvPr/>
            </p:nvSpPr>
            <p:spPr>
              <a:xfrm>
                <a:off x="4766403" y="3305520"/>
                <a:ext cx="48474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400" b="0" i="1" smtClean="0">
                          <a:latin typeface="Cambria Math" panose="02040503050406030204" pitchFamily="18" charset="0"/>
                        </a:rPr>
                        <m:t>𝑆𝑚</m:t>
                      </m:r>
                      <m:r>
                        <a:rPr lang="es-ES" sz="1400" b="0" i="1" smtClean="0">
                          <a:latin typeface="Cambria Math" panose="02040503050406030204" pitchFamily="18" charset="0"/>
                        </a:rPr>
                        <m:t>á</m:t>
                      </m:r>
                      <m:r>
                        <a:rPr lang="es-ES" sz="1400" b="0" i="1" smtClean="0">
                          <a:latin typeface="Cambria Math" panose="02040503050406030204" pitchFamily="18" charset="0"/>
                        </a:rPr>
                        <m:t>𝑥</m:t>
                      </m:r>
                    </m:oMath>
                  </m:oMathPara>
                </a14:m>
                <a:endParaRPr lang="es-EC" sz="1400" dirty="0"/>
              </a:p>
            </p:txBody>
          </p:sp>
        </mc:Choice>
        <mc:Fallback xmlns="">
          <p:sp>
            <p:nvSpPr>
              <p:cNvPr id="25" name="CuadroTexto 24">
                <a:extLst>
                  <a:ext uri="{FF2B5EF4-FFF2-40B4-BE49-F238E27FC236}">
                    <a16:creationId xmlns:a16="http://schemas.microsoft.com/office/drawing/2014/main" id="{5736FDF6-3ACC-41F4-88AF-787E3CE6063C}"/>
                  </a:ext>
                </a:extLst>
              </p:cNvPr>
              <p:cNvSpPr txBox="1">
                <a:spLocks noRot="1" noChangeAspect="1" noMove="1" noResize="1" noEditPoints="1" noAdjustHandles="1" noChangeArrowheads="1" noChangeShapeType="1" noTextEdit="1"/>
              </p:cNvSpPr>
              <p:nvPr/>
            </p:nvSpPr>
            <p:spPr>
              <a:xfrm>
                <a:off x="4766403" y="3305520"/>
                <a:ext cx="484748" cy="215444"/>
              </a:xfrm>
              <a:prstGeom prst="rect">
                <a:avLst/>
              </a:prstGeom>
              <a:blipFill>
                <a:blip r:embed="rId9"/>
                <a:stretch>
                  <a:fillRect l="-8861" r="-5063" b="-83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7AB280DA-092E-4DF4-86A1-291EB01ED2D4}"/>
                  </a:ext>
                </a:extLst>
              </p:cNvPr>
              <p:cNvSpPr txBox="1"/>
              <p:nvPr/>
            </p:nvSpPr>
            <p:spPr>
              <a:xfrm>
                <a:off x="4567667" y="3010762"/>
                <a:ext cx="302334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1400" b="0" i="0" smtClean="0">
                          <a:latin typeface="Cambria Math" panose="02040503050406030204" pitchFamily="18" charset="0"/>
                        </a:rPr>
                        <m:t>3</m:t>
                      </m:r>
                      <m:r>
                        <m:rPr>
                          <m:sty m:val="p"/>
                        </m:rPr>
                        <a:rPr lang="es-ES" sz="1400" b="0" i="0" smtClean="0">
                          <a:latin typeface="Cambria Math" panose="02040503050406030204" pitchFamily="18" charset="0"/>
                        </a:rPr>
                        <m:t>t</m:t>
                      </m:r>
                    </m:oMath>
                  </m:oMathPara>
                </a14:m>
                <a:endParaRPr lang="es-EC" sz="1400" dirty="0"/>
              </a:p>
            </p:txBody>
          </p:sp>
        </mc:Choice>
        <mc:Fallback xmlns="">
          <p:sp>
            <p:nvSpPr>
              <p:cNvPr id="26" name="CuadroTexto 25">
                <a:extLst>
                  <a:ext uri="{FF2B5EF4-FFF2-40B4-BE49-F238E27FC236}">
                    <a16:creationId xmlns:a16="http://schemas.microsoft.com/office/drawing/2014/main" id="{7AB280DA-092E-4DF4-86A1-291EB01ED2D4}"/>
                  </a:ext>
                </a:extLst>
              </p:cNvPr>
              <p:cNvSpPr txBox="1">
                <a:spLocks noRot="1" noChangeAspect="1" noMove="1" noResize="1" noEditPoints="1" noAdjustHandles="1" noChangeArrowheads="1" noChangeShapeType="1" noTextEdit="1"/>
              </p:cNvSpPr>
              <p:nvPr/>
            </p:nvSpPr>
            <p:spPr>
              <a:xfrm>
                <a:off x="4567667" y="3010762"/>
                <a:ext cx="3023340" cy="307777"/>
              </a:xfrm>
              <a:prstGeom prst="rect">
                <a:avLst/>
              </a:prstGeom>
              <a:blipFill>
                <a:blip r:embed="rId10"/>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7" name="CuadroTexto 26">
                <a:extLst>
                  <a:ext uri="{FF2B5EF4-FFF2-40B4-BE49-F238E27FC236}">
                    <a16:creationId xmlns:a16="http://schemas.microsoft.com/office/drawing/2014/main" id="{5304EB56-0B44-4F6B-804A-7A086DBCB31B}"/>
                  </a:ext>
                </a:extLst>
              </p:cNvPr>
              <p:cNvSpPr txBox="1"/>
              <p:nvPr/>
            </p:nvSpPr>
            <p:spPr>
              <a:xfrm>
                <a:off x="4688418" y="3455436"/>
                <a:ext cx="278183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1400" b="0" i="1" smtClean="0">
                          <a:latin typeface="Cambria Math" panose="02040503050406030204" pitchFamily="18" charset="0"/>
                        </a:rPr>
                        <m:t>45</m:t>
                      </m:r>
                      <m:r>
                        <a:rPr lang="es-ES" sz="1400" b="0" i="1" smtClean="0">
                          <a:latin typeface="Cambria Math" panose="02040503050406030204" pitchFamily="18" charset="0"/>
                        </a:rPr>
                        <m:t>𝑐𝑚</m:t>
                      </m:r>
                    </m:oMath>
                  </m:oMathPara>
                </a14:m>
                <a:endParaRPr lang="es-EC" sz="1400" dirty="0"/>
              </a:p>
            </p:txBody>
          </p:sp>
        </mc:Choice>
        <mc:Fallback xmlns="">
          <p:sp>
            <p:nvSpPr>
              <p:cNvPr id="27" name="CuadroTexto 26">
                <a:extLst>
                  <a:ext uri="{FF2B5EF4-FFF2-40B4-BE49-F238E27FC236}">
                    <a16:creationId xmlns:a16="http://schemas.microsoft.com/office/drawing/2014/main" id="{5304EB56-0B44-4F6B-804A-7A086DBCB31B}"/>
                  </a:ext>
                </a:extLst>
              </p:cNvPr>
              <p:cNvSpPr txBox="1">
                <a:spLocks noRot="1" noChangeAspect="1" noMove="1" noResize="1" noEditPoints="1" noAdjustHandles="1" noChangeArrowheads="1" noChangeShapeType="1" noTextEdit="1"/>
              </p:cNvSpPr>
              <p:nvPr/>
            </p:nvSpPr>
            <p:spPr>
              <a:xfrm>
                <a:off x="4688418" y="3455436"/>
                <a:ext cx="2781837" cy="307777"/>
              </a:xfrm>
              <a:prstGeom prst="rect">
                <a:avLst/>
              </a:prstGeom>
              <a:blipFill>
                <a:blip r:embed="rId11"/>
                <a:stretch>
                  <a:fillRect/>
                </a:stretch>
              </a:blipFill>
            </p:spPr>
            <p:txBody>
              <a:bodyPr/>
              <a:lstStyle/>
              <a:p>
                <a:r>
                  <a:rPr lang="es-EC">
                    <a:noFill/>
                  </a:rPr>
                  <a:t> </a:t>
                </a:r>
              </a:p>
            </p:txBody>
          </p:sp>
        </mc:Fallback>
      </mc:AlternateContent>
      <p:sp>
        <p:nvSpPr>
          <p:cNvPr id="28" name="CuadroTexto 27">
            <a:extLst>
              <a:ext uri="{FF2B5EF4-FFF2-40B4-BE49-F238E27FC236}">
                <a16:creationId xmlns:a16="http://schemas.microsoft.com/office/drawing/2014/main" id="{7BBC4BFD-D203-46C8-B458-F9AB3E093B5A}"/>
              </a:ext>
            </a:extLst>
          </p:cNvPr>
          <p:cNvSpPr txBox="1"/>
          <p:nvPr/>
        </p:nvSpPr>
        <p:spPr>
          <a:xfrm>
            <a:off x="4246365" y="2615402"/>
            <a:ext cx="1736373" cy="307777"/>
          </a:xfrm>
          <a:prstGeom prst="rect">
            <a:avLst/>
          </a:prstGeom>
          <a:noFill/>
        </p:spPr>
        <p:txBody>
          <a:bodyPr wrap="none" rtlCol="0">
            <a:spAutoFit/>
          </a:bodyPr>
          <a:lstStyle/>
          <a:p>
            <a:pPr marL="285750" indent="-285750">
              <a:buFont typeface="Arial" panose="020B0604020202020204" pitchFamily="34" charset="0"/>
              <a:buChar char="•"/>
            </a:pPr>
            <a:r>
              <a:rPr lang="es-ES" sz="1400" b="1" dirty="0"/>
              <a:t>Espaciamiento</a:t>
            </a:r>
            <a:endParaRPr lang="en-US" sz="1400" b="1" dirty="0"/>
          </a:p>
        </p:txBody>
      </p:sp>
      <p:sp>
        <p:nvSpPr>
          <p:cNvPr id="29" name="Flecha: a la derecha 28">
            <a:extLst>
              <a:ext uri="{FF2B5EF4-FFF2-40B4-BE49-F238E27FC236}">
                <a16:creationId xmlns:a16="http://schemas.microsoft.com/office/drawing/2014/main" id="{B77FD1D7-1805-42EB-9313-87D49761F8B5}"/>
              </a:ext>
            </a:extLst>
          </p:cNvPr>
          <p:cNvSpPr/>
          <p:nvPr/>
        </p:nvSpPr>
        <p:spPr>
          <a:xfrm>
            <a:off x="6587798" y="3333289"/>
            <a:ext cx="734096" cy="149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30" name="CuadroTexto 29">
                <a:extLst>
                  <a:ext uri="{FF2B5EF4-FFF2-40B4-BE49-F238E27FC236}">
                    <a16:creationId xmlns:a16="http://schemas.microsoft.com/office/drawing/2014/main" id="{74D439BA-9A8A-4052-A0E2-0AC5C3DECA40}"/>
                  </a:ext>
                </a:extLst>
              </p:cNvPr>
              <p:cNvSpPr txBox="1"/>
              <p:nvPr/>
            </p:nvSpPr>
            <p:spPr>
              <a:xfrm>
                <a:off x="7559794" y="3267037"/>
                <a:ext cx="562655"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sz="1400" b="1" i="1" smtClean="0">
                          <a:latin typeface="Cambria Math" panose="02040503050406030204" pitchFamily="18" charset="0"/>
                          <a:ea typeface="Cambria Math" panose="02040503050406030204" pitchFamily="18" charset="0"/>
                        </a:rPr>
                        <m:t>𝟒𝟓</m:t>
                      </m:r>
                      <m:r>
                        <a:rPr lang="es-ES" sz="1400" b="1" i="1" smtClean="0">
                          <a:latin typeface="Cambria Math" panose="02040503050406030204" pitchFamily="18" charset="0"/>
                          <a:ea typeface="Cambria Math" panose="02040503050406030204" pitchFamily="18" charset="0"/>
                        </a:rPr>
                        <m:t> </m:t>
                      </m:r>
                      <m:r>
                        <a:rPr lang="es-ES" sz="1400" b="1" i="1" smtClean="0">
                          <a:latin typeface="Cambria Math" panose="02040503050406030204" pitchFamily="18" charset="0"/>
                          <a:ea typeface="Cambria Math" panose="02040503050406030204" pitchFamily="18" charset="0"/>
                        </a:rPr>
                        <m:t>𝒄𝒎</m:t>
                      </m:r>
                    </m:oMath>
                  </m:oMathPara>
                </a14:m>
                <a:endParaRPr lang="es-EC" sz="1400" b="1" dirty="0"/>
              </a:p>
            </p:txBody>
          </p:sp>
        </mc:Choice>
        <mc:Fallback xmlns="">
          <p:sp>
            <p:nvSpPr>
              <p:cNvPr id="30" name="CuadroTexto 29">
                <a:extLst>
                  <a:ext uri="{FF2B5EF4-FFF2-40B4-BE49-F238E27FC236}">
                    <a16:creationId xmlns:a16="http://schemas.microsoft.com/office/drawing/2014/main" id="{74D439BA-9A8A-4052-A0E2-0AC5C3DECA40}"/>
                  </a:ext>
                </a:extLst>
              </p:cNvPr>
              <p:cNvSpPr txBox="1">
                <a:spLocks noRot="1" noChangeAspect="1" noMove="1" noResize="1" noEditPoints="1" noAdjustHandles="1" noChangeArrowheads="1" noChangeShapeType="1" noTextEdit="1"/>
              </p:cNvSpPr>
              <p:nvPr/>
            </p:nvSpPr>
            <p:spPr>
              <a:xfrm>
                <a:off x="7559794" y="3267037"/>
                <a:ext cx="562655" cy="215444"/>
              </a:xfrm>
              <a:prstGeom prst="rect">
                <a:avLst/>
              </a:prstGeom>
              <a:blipFill>
                <a:blip r:embed="rId12"/>
                <a:stretch>
                  <a:fillRect l="-6522" r="-4348" b="-8571"/>
                </a:stretch>
              </a:blipFill>
            </p:spPr>
            <p:txBody>
              <a:bodyPr/>
              <a:lstStyle/>
              <a:p>
                <a:r>
                  <a:rPr lang="es-EC">
                    <a:noFill/>
                  </a:rPr>
                  <a:t> </a:t>
                </a:r>
              </a:p>
            </p:txBody>
          </p:sp>
        </mc:Fallback>
      </mc:AlternateContent>
      <p:sp>
        <p:nvSpPr>
          <p:cNvPr id="31" name="Rectángulo 30">
            <a:extLst>
              <a:ext uri="{FF2B5EF4-FFF2-40B4-BE49-F238E27FC236}">
                <a16:creationId xmlns:a16="http://schemas.microsoft.com/office/drawing/2014/main" id="{0B57678C-2CEE-48FA-9315-DC637DA5FF6D}"/>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32" name="Imagen 31">
            <a:extLst>
              <a:ext uri="{FF2B5EF4-FFF2-40B4-BE49-F238E27FC236}">
                <a16:creationId xmlns:a16="http://schemas.microsoft.com/office/drawing/2014/main" id="{E9FBD95C-FA23-48C4-B2D6-D5F1CD381DC2}"/>
              </a:ext>
            </a:extLst>
          </p:cNvPr>
          <p:cNvPicPr>
            <a:picLocks noChangeAspect="1"/>
          </p:cNvPicPr>
          <p:nvPr/>
        </p:nvPicPr>
        <p:blipFill>
          <a:blip r:embed="rId13"/>
          <a:stretch>
            <a:fillRect/>
          </a:stretch>
        </p:blipFill>
        <p:spPr>
          <a:xfrm>
            <a:off x="6716889" y="6016363"/>
            <a:ext cx="2345922" cy="656360"/>
          </a:xfrm>
          <a:prstGeom prst="rect">
            <a:avLst/>
          </a:prstGeom>
        </p:spPr>
      </p:pic>
      <p:pic>
        <p:nvPicPr>
          <p:cNvPr id="33" name="Imagen 32">
            <a:extLst>
              <a:ext uri="{FF2B5EF4-FFF2-40B4-BE49-F238E27FC236}">
                <a16:creationId xmlns:a16="http://schemas.microsoft.com/office/drawing/2014/main" id="{345FA0D3-9DD9-460D-A7C3-986412620FB1}"/>
              </a:ext>
            </a:extLst>
          </p:cNvPr>
          <p:cNvPicPr>
            <a:picLocks noChangeAspect="1"/>
          </p:cNvPicPr>
          <p:nvPr/>
        </p:nvPicPr>
        <p:blipFill>
          <a:blip r:embed="rId13"/>
          <a:stretch>
            <a:fillRect/>
          </a:stretch>
        </p:blipFill>
        <p:spPr>
          <a:xfrm>
            <a:off x="6745110" y="6002815"/>
            <a:ext cx="2345922" cy="656360"/>
          </a:xfrm>
          <a:prstGeom prst="rect">
            <a:avLst/>
          </a:prstGeom>
        </p:spPr>
      </p:pic>
      <p:sp>
        <p:nvSpPr>
          <p:cNvPr id="34" name="Rectángulo 33">
            <a:extLst>
              <a:ext uri="{FF2B5EF4-FFF2-40B4-BE49-F238E27FC236}">
                <a16:creationId xmlns:a16="http://schemas.microsoft.com/office/drawing/2014/main" id="{8EFBF462-7BCD-4758-8DB1-B98878C9B596}"/>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45</a:t>
            </a:r>
            <a:endParaRPr lang="en-US" b="1" u="sng" dirty="0"/>
          </a:p>
        </p:txBody>
      </p:sp>
    </p:spTree>
    <p:extLst>
      <p:ext uri="{BB962C8B-B14F-4D97-AF65-F5344CB8AC3E}">
        <p14:creationId xmlns:p14="http://schemas.microsoft.com/office/powerpoint/2010/main" val="1136088816"/>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63356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DISEÑO ESTRUCTURAL</a:t>
            </a:r>
            <a:endParaRPr lang="en-US" b="1" u="sng" dirty="0"/>
          </a:p>
        </p:txBody>
      </p:sp>
      <p:sp>
        <p:nvSpPr>
          <p:cNvPr id="10" name="CuadroTexto 9">
            <a:extLst>
              <a:ext uri="{FF2B5EF4-FFF2-40B4-BE49-F238E27FC236}">
                <a16:creationId xmlns:a16="http://schemas.microsoft.com/office/drawing/2014/main" id="{58DC0AEB-4F2C-416E-90E8-CFF2FAB50935}"/>
              </a:ext>
            </a:extLst>
          </p:cNvPr>
          <p:cNvSpPr txBox="1"/>
          <p:nvPr/>
        </p:nvSpPr>
        <p:spPr>
          <a:xfrm>
            <a:off x="560442" y="547594"/>
            <a:ext cx="7918589" cy="369332"/>
          </a:xfrm>
          <a:prstGeom prst="rect">
            <a:avLst/>
          </a:prstGeom>
          <a:noFill/>
        </p:spPr>
        <p:txBody>
          <a:bodyPr wrap="square">
            <a:spAutoFit/>
          </a:bodyPr>
          <a:lstStyle/>
          <a:p>
            <a:pPr algn="ctr"/>
            <a:r>
              <a:rPr lang="es-ES" b="1" dirty="0"/>
              <a:t>Muros portantes de hormigón armado estructura regular - irregular</a:t>
            </a:r>
            <a:endParaRPr lang="en-US" b="1" dirty="0"/>
          </a:p>
        </p:txBody>
      </p:sp>
      <p:pic>
        <p:nvPicPr>
          <p:cNvPr id="4" name="Imagen 3">
            <a:extLst>
              <a:ext uri="{FF2B5EF4-FFF2-40B4-BE49-F238E27FC236}">
                <a16:creationId xmlns:a16="http://schemas.microsoft.com/office/drawing/2014/main" id="{A599D40F-5980-4550-9EDE-9B81A9A99D17}"/>
              </a:ext>
            </a:extLst>
          </p:cNvPr>
          <p:cNvPicPr>
            <a:picLocks noChangeAspect="1"/>
          </p:cNvPicPr>
          <p:nvPr/>
        </p:nvPicPr>
        <p:blipFill>
          <a:blip r:embed="rId3"/>
          <a:stretch>
            <a:fillRect/>
          </a:stretch>
        </p:blipFill>
        <p:spPr>
          <a:xfrm>
            <a:off x="320815" y="916926"/>
            <a:ext cx="4549429" cy="5242267"/>
          </a:xfrm>
          <a:prstGeom prst="rect">
            <a:avLst/>
          </a:prstGeom>
        </p:spPr>
      </p:pic>
      <p:pic>
        <p:nvPicPr>
          <p:cNvPr id="7" name="Imagen 6">
            <a:extLst>
              <a:ext uri="{FF2B5EF4-FFF2-40B4-BE49-F238E27FC236}">
                <a16:creationId xmlns:a16="http://schemas.microsoft.com/office/drawing/2014/main" id="{3195F383-06C9-489E-8343-3F5FC5030C2E}"/>
              </a:ext>
            </a:extLst>
          </p:cNvPr>
          <p:cNvPicPr>
            <a:picLocks noChangeAspect="1"/>
          </p:cNvPicPr>
          <p:nvPr/>
        </p:nvPicPr>
        <p:blipFill>
          <a:blip r:embed="rId4"/>
          <a:stretch>
            <a:fillRect/>
          </a:stretch>
        </p:blipFill>
        <p:spPr>
          <a:xfrm>
            <a:off x="4870244" y="1708018"/>
            <a:ext cx="3608788" cy="1417196"/>
          </a:xfrm>
          <a:prstGeom prst="rect">
            <a:avLst/>
          </a:prstGeom>
        </p:spPr>
      </p:pic>
      <p:graphicFrame>
        <p:nvGraphicFramePr>
          <p:cNvPr id="18" name="Tabla 17">
            <a:extLst>
              <a:ext uri="{FF2B5EF4-FFF2-40B4-BE49-F238E27FC236}">
                <a16:creationId xmlns:a16="http://schemas.microsoft.com/office/drawing/2014/main" id="{A00F001F-0155-449D-AC7D-2034DE85F5E5}"/>
              </a:ext>
            </a:extLst>
          </p:cNvPr>
          <p:cNvGraphicFramePr>
            <a:graphicFrameLocks noGrp="1"/>
          </p:cNvGraphicFramePr>
          <p:nvPr/>
        </p:nvGraphicFramePr>
        <p:xfrm>
          <a:off x="5360837" y="3765271"/>
          <a:ext cx="3118195" cy="998220"/>
        </p:xfrm>
        <a:graphic>
          <a:graphicData uri="http://schemas.openxmlformats.org/drawingml/2006/table">
            <a:tbl>
              <a:tblPr>
                <a:tableStyleId>{9D7B26C5-4107-4FEC-AEDC-1716B250A1EF}</a:tableStyleId>
              </a:tblPr>
              <a:tblGrid>
                <a:gridCol w="1614917">
                  <a:extLst>
                    <a:ext uri="{9D8B030D-6E8A-4147-A177-3AD203B41FA5}">
                      <a16:colId xmlns:a16="http://schemas.microsoft.com/office/drawing/2014/main" val="737997944"/>
                    </a:ext>
                  </a:extLst>
                </a:gridCol>
                <a:gridCol w="1503278">
                  <a:extLst>
                    <a:ext uri="{9D8B030D-6E8A-4147-A177-3AD203B41FA5}">
                      <a16:colId xmlns:a16="http://schemas.microsoft.com/office/drawing/2014/main" val="3460444552"/>
                    </a:ext>
                  </a:extLst>
                </a:gridCol>
              </a:tblGrid>
              <a:tr h="167640">
                <a:tc gridSpan="2">
                  <a:txBody>
                    <a:bodyPr/>
                    <a:lstStyle/>
                    <a:p>
                      <a:pPr algn="ctr" fontAlgn="ctr"/>
                      <a:r>
                        <a:rPr lang="es-EC" sz="1000" b="1" u="none" strike="noStrike" dirty="0">
                          <a:effectLst/>
                        </a:rPr>
                        <a:t>Armado de muros portantes </a:t>
                      </a:r>
                      <a:endParaRPr lang="es-EC" sz="1000" b="1" i="0" u="none" strike="noStrike" dirty="0">
                        <a:solidFill>
                          <a:srgbClr val="000000"/>
                        </a:solidFill>
                        <a:effectLst/>
                        <a:latin typeface="Arial" panose="020B0604020202020204" pitchFamily="34" charset="0"/>
                      </a:endParaRPr>
                    </a:p>
                  </a:txBody>
                  <a:tcPr marL="7620" marR="7620" marT="7620" marB="0" anchor="ctr"/>
                </a:tc>
                <a:tc hMerge="1">
                  <a:txBody>
                    <a:bodyPr/>
                    <a:lstStyle/>
                    <a:p>
                      <a:endParaRPr lang="es-EC"/>
                    </a:p>
                  </a:txBody>
                  <a:tcPr/>
                </a:tc>
                <a:extLst>
                  <a:ext uri="{0D108BD9-81ED-4DB2-BD59-A6C34878D82A}">
                    <a16:rowId xmlns:a16="http://schemas.microsoft.com/office/drawing/2014/main" val="1927210160"/>
                  </a:ext>
                </a:extLst>
              </a:tr>
              <a:tr h="167640">
                <a:tc>
                  <a:txBody>
                    <a:bodyPr/>
                    <a:lstStyle/>
                    <a:p>
                      <a:pPr algn="ctr" fontAlgn="ctr"/>
                      <a:r>
                        <a:rPr lang="es-EC" sz="1000" b="1" u="none" strike="noStrike" dirty="0">
                          <a:effectLst/>
                        </a:rPr>
                        <a:t>Descripción</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ctr"/>
                      <a:r>
                        <a:rPr lang="es-EC" sz="1000" b="1" u="none" strike="noStrike" dirty="0">
                          <a:effectLst/>
                        </a:rPr>
                        <a:t>Armado</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5704326"/>
                  </a:ext>
                </a:extLst>
              </a:tr>
              <a:tr h="198120">
                <a:tc>
                  <a:txBody>
                    <a:bodyPr/>
                    <a:lstStyle/>
                    <a:p>
                      <a:pPr algn="ctr" fontAlgn="ctr"/>
                      <a:r>
                        <a:rPr lang="es-ES" sz="1000" b="1" i="0" u="none" strike="noStrike" dirty="0">
                          <a:solidFill>
                            <a:schemeClr val="tx1"/>
                          </a:solidFill>
                          <a:effectLst/>
                          <a:latin typeface="Arial" panose="020B0604020202020204" pitchFamily="34" charset="0"/>
                        </a:rPr>
                        <a:t>Armadura Longitudinal</a:t>
                      </a:r>
                      <a:endParaRPr lang="es-EC" sz="1000" b="1" i="0" u="none" strike="noStrike" dirty="0">
                        <a:solidFill>
                          <a:schemeClr val="tx1"/>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S" sz="1000" b="0" i="0" u="none" strike="noStrike" dirty="0">
                          <a:solidFill>
                            <a:srgbClr val="000000"/>
                          </a:solidFill>
                          <a:effectLst/>
                          <a:latin typeface="Arial" panose="020B0604020202020204" pitchFamily="34" charset="0"/>
                        </a:rPr>
                        <a:t>2 </a:t>
                      </a:r>
                      <a:r>
                        <a:rPr lang="es-EC" sz="1000" b="0" i="0" u="none" strike="noStrike" baseline="0" dirty="0">
                          <a:solidFill>
                            <a:srgbClr val="000000"/>
                          </a:solidFill>
                          <a:latin typeface="Arial" panose="020B0604020202020204" pitchFamily="34" charset="0"/>
                        </a:rPr>
                        <a:t>Ø 10 mm @ 45 cm</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31402727"/>
                  </a:ext>
                </a:extLst>
              </a:tr>
              <a:tr h="19812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s-ES" sz="1000" b="1" i="0" u="none" strike="noStrike" dirty="0">
                        <a:solidFill>
                          <a:schemeClr val="tx1"/>
                        </a:solidFill>
                        <a:effectLst/>
                        <a:latin typeface="Arial" panose="020B060402020202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s-ES" sz="1000" b="1" i="0" u="none" strike="noStrike" dirty="0">
                          <a:solidFill>
                            <a:schemeClr val="tx1"/>
                          </a:solidFill>
                          <a:effectLst/>
                          <a:latin typeface="Arial" panose="020B0604020202020204" pitchFamily="34" charset="0"/>
                        </a:rPr>
                        <a:t>Armadura Transversal</a:t>
                      </a:r>
                      <a:endParaRPr lang="es-EC" sz="1000" b="1" i="0" u="none" strike="noStrike" dirty="0">
                        <a:solidFill>
                          <a:schemeClr val="tx1"/>
                        </a:solidFill>
                        <a:effectLst/>
                        <a:latin typeface="Arial" panose="020B0604020202020204" pitchFamily="34" charset="0"/>
                      </a:endParaRPr>
                    </a:p>
                    <a:p>
                      <a:pPr algn="ctr" fontAlgn="ctr"/>
                      <a:endParaRPr lang="es-EC" sz="1000" b="1" i="0" u="none" strike="noStrike" dirty="0">
                        <a:solidFill>
                          <a:srgbClr val="003366"/>
                        </a:solidFill>
                        <a:effectLst/>
                        <a:highlight>
                          <a:srgbClr val="000080"/>
                        </a:highlight>
                        <a:latin typeface="Arial" panose="020B0604020202020204" pitchFamily="34" charset="0"/>
                      </a:endParaRPr>
                    </a:p>
                  </a:txBody>
                  <a:tcPr marL="7620" marR="7620" marT="7620" marB="0" anchor="ctr"/>
                </a:tc>
                <a:tc>
                  <a:txBody>
                    <a:bodyPr/>
                    <a:lstStyle/>
                    <a:p>
                      <a:pPr algn="ctr" fontAlgn="ctr"/>
                      <a:r>
                        <a:rPr lang="es-ES" sz="1000" b="0" i="0" u="none" strike="noStrike" dirty="0">
                          <a:solidFill>
                            <a:srgbClr val="000000"/>
                          </a:solidFill>
                          <a:effectLst/>
                          <a:latin typeface="Arial" panose="020B0604020202020204" pitchFamily="34" charset="0"/>
                        </a:rPr>
                        <a:t>2 </a:t>
                      </a:r>
                      <a:r>
                        <a:rPr lang="es-EC" sz="1000" b="0" i="0" u="none" strike="noStrike" baseline="0" dirty="0">
                          <a:solidFill>
                            <a:srgbClr val="000000"/>
                          </a:solidFill>
                          <a:latin typeface="Arial" panose="020B0604020202020204" pitchFamily="34" charset="0"/>
                        </a:rPr>
                        <a:t>Ø 10 mm @ 45 cm</a:t>
                      </a:r>
                      <a:endParaRPr lang="es-EC" sz="1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072753524"/>
                  </a:ext>
                </a:extLst>
              </a:tr>
            </a:tbl>
          </a:graphicData>
        </a:graphic>
      </p:graphicFrame>
      <p:sp>
        <p:nvSpPr>
          <p:cNvPr id="9" name="Rectángulo 8">
            <a:extLst>
              <a:ext uri="{FF2B5EF4-FFF2-40B4-BE49-F238E27FC236}">
                <a16:creationId xmlns:a16="http://schemas.microsoft.com/office/drawing/2014/main" id="{D64FB3DA-B344-434F-9CAC-DF842B90CEB1}"/>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11" name="Imagen 10">
            <a:extLst>
              <a:ext uri="{FF2B5EF4-FFF2-40B4-BE49-F238E27FC236}">
                <a16:creationId xmlns:a16="http://schemas.microsoft.com/office/drawing/2014/main" id="{B0DF510A-122E-4545-8A68-A9FF9E60EF6A}"/>
              </a:ext>
            </a:extLst>
          </p:cNvPr>
          <p:cNvPicPr>
            <a:picLocks noChangeAspect="1"/>
          </p:cNvPicPr>
          <p:nvPr/>
        </p:nvPicPr>
        <p:blipFill>
          <a:blip r:embed="rId5"/>
          <a:stretch>
            <a:fillRect/>
          </a:stretch>
        </p:blipFill>
        <p:spPr>
          <a:xfrm>
            <a:off x="6716889" y="6001123"/>
            <a:ext cx="2345922" cy="656360"/>
          </a:xfrm>
          <a:prstGeom prst="rect">
            <a:avLst/>
          </a:prstGeom>
        </p:spPr>
      </p:pic>
      <p:sp>
        <p:nvSpPr>
          <p:cNvPr id="12" name="Rectángulo 11">
            <a:extLst>
              <a:ext uri="{FF2B5EF4-FFF2-40B4-BE49-F238E27FC236}">
                <a16:creationId xmlns:a16="http://schemas.microsoft.com/office/drawing/2014/main" id="{F5727ED6-450F-4A05-A37B-967EC24516C1}"/>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46</a:t>
            </a:r>
            <a:endParaRPr lang="en-US" b="1" u="sng" dirty="0"/>
          </a:p>
        </p:txBody>
      </p:sp>
    </p:spTree>
    <p:extLst>
      <p:ext uri="{BB962C8B-B14F-4D97-AF65-F5344CB8AC3E}">
        <p14:creationId xmlns:p14="http://schemas.microsoft.com/office/powerpoint/2010/main" val="3350157039"/>
      </p:ext>
    </p:extLst>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63356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DISEÑO ESTRUCTURAL</a:t>
            </a:r>
            <a:endParaRPr lang="en-US" b="1" u="sng" dirty="0"/>
          </a:p>
        </p:txBody>
      </p:sp>
      <p:sp>
        <p:nvSpPr>
          <p:cNvPr id="10" name="CuadroTexto 9">
            <a:extLst>
              <a:ext uri="{FF2B5EF4-FFF2-40B4-BE49-F238E27FC236}">
                <a16:creationId xmlns:a16="http://schemas.microsoft.com/office/drawing/2014/main" id="{58DC0AEB-4F2C-416E-90E8-CFF2FAB50935}"/>
              </a:ext>
            </a:extLst>
          </p:cNvPr>
          <p:cNvSpPr txBox="1"/>
          <p:nvPr/>
        </p:nvSpPr>
        <p:spPr>
          <a:xfrm>
            <a:off x="560442" y="547594"/>
            <a:ext cx="8211418" cy="369332"/>
          </a:xfrm>
          <a:prstGeom prst="rect">
            <a:avLst/>
          </a:prstGeom>
          <a:noFill/>
        </p:spPr>
        <p:txBody>
          <a:bodyPr wrap="square">
            <a:spAutoFit/>
          </a:bodyPr>
          <a:lstStyle/>
          <a:p>
            <a:pPr algn="ctr"/>
            <a:r>
              <a:rPr lang="es-ES" b="1" dirty="0"/>
              <a:t>Distribución de muros portantes de hormigón armado estructura regular</a:t>
            </a:r>
            <a:endParaRPr lang="en-US" b="1" dirty="0"/>
          </a:p>
        </p:txBody>
      </p:sp>
      <p:sp>
        <p:nvSpPr>
          <p:cNvPr id="17" name="CuadroTexto 16">
            <a:extLst>
              <a:ext uri="{FF2B5EF4-FFF2-40B4-BE49-F238E27FC236}">
                <a16:creationId xmlns:a16="http://schemas.microsoft.com/office/drawing/2014/main" id="{EA5FBEF3-F243-4177-8047-DB2FEFF87B10}"/>
              </a:ext>
            </a:extLst>
          </p:cNvPr>
          <p:cNvSpPr txBox="1"/>
          <p:nvPr/>
        </p:nvSpPr>
        <p:spPr>
          <a:xfrm>
            <a:off x="1382179" y="977815"/>
            <a:ext cx="1900236" cy="369332"/>
          </a:xfrm>
          <a:prstGeom prst="rect">
            <a:avLst/>
          </a:prstGeom>
          <a:noFill/>
        </p:spPr>
        <p:txBody>
          <a:bodyPr wrap="square">
            <a:spAutoFit/>
          </a:bodyPr>
          <a:lstStyle/>
          <a:p>
            <a:pPr algn="ctr"/>
            <a:r>
              <a:rPr lang="es-EC" b="1" dirty="0"/>
              <a:t>Planta baja</a:t>
            </a:r>
          </a:p>
        </p:txBody>
      </p:sp>
      <p:sp>
        <p:nvSpPr>
          <p:cNvPr id="20" name="CuadroTexto 19">
            <a:extLst>
              <a:ext uri="{FF2B5EF4-FFF2-40B4-BE49-F238E27FC236}">
                <a16:creationId xmlns:a16="http://schemas.microsoft.com/office/drawing/2014/main" id="{5E8C8C81-EDDD-41BC-90F6-43FD7A429C29}"/>
              </a:ext>
            </a:extLst>
          </p:cNvPr>
          <p:cNvSpPr txBox="1"/>
          <p:nvPr/>
        </p:nvSpPr>
        <p:spPr>
          <a:xfrm>
            <a:off x="5907882" y="979995"/>
            <a:ext cx="1900236" cy="369332"/>
          </a:xfrm>
          <a:prstGeom prst="rect">
            <a:avLst/>
          </a:prstGeom>
          <a:noFill/>
        </p:spPr>
        <p:txBody>
          <a:bodyPr wrap="square">
            <a:spAutoFit/>
          </a:bodyPr>
          <a:lstStyle/>
          <a:p>
            <a:pPr algn="ctr"/>
            <a:r>
              <a:rPr lang="es-EC" b="1" dirty="0"/>
              <a:t>Planta alta</a:t>
            </a:r>
          </a:p>
        </p:txBody>
      </p:sp>
      <p:pic>
        <p:nvPicPr>
          <p:cNvPr id="3" name="Imagen 2">
            <a:extLst>
              <a:ext uri="{FF2B5EF4-FFF2-40B4-BE49-F238E27FC236}">
                <a16:creationId xmlns:a16="http://schemas.microsoft.com/office/drawing/2014/main" id="{27B824C9-18F1-495E-8D89-4905D38A7165}"/>
              </a:ext>
            </a:extLst>
          </p:cNvPr>
          <p:cNvPicPr>
            <a:picLocks noChangeAspect="1"/>
          </p:cNvPicPr>
          <p:nvPr/>
        </p:nvPicPr>
        <p:blipFill>
          <a:blip r:embed="rId3"/>
          <a:stretch>
            <a:fillRect/>
          </a:stretch>
        </p:blipFill>
        <p:spPr>
          <a:xfrm>
            <a:off x="0" y="1658305"/>
            <a:ext cx="4537986" cy="2860370"/>
          </a:xfrm>
          <a:prstGeom prst="rect">
            <a:avLst/>
          </a:prstGeom>
        </p:spPr>
      </p:pic>
      <p:pic>
        <p:nvPicPr>
          <p:cNvPr id="9" name="Imagen 8">
            <a:extLst>
              <a:ext uri="{FF2B5EF4-FFF2-40B4-BE49-F238E27FC236}">
                <a16:creationId xmlns:a16="http://schemas.microsoft.com/office/drawing/2014/main" id="{10EB4FB8-20D9-4526-8476-2DE4BA5D7257}"/>
              </a:ext>
            </a:extLst>
          </p:cNvPr>
          <p:cNvPicPr>
            <a:picLocks noChangeAspect="1"/>
          </p:cNvPicPr>
          <p:nvPr/>
        </p:nvPicPr>
        <p:blipFill>
          <a:blip r:embed="rId4"/>
          <a:stretch>
            <a:fillRect/>
          </a:stretch>
        </p:blipFill>
        <p:spPr>
          <a:xfrm>
            <a:off x="4572000" y="1684470"/>
            <a:ext cx="4572000" cy="2860370"/>
          </a:xfrm>
          <a:prstGeom prst="rect">
            <a:avLst/>
          </a:prstGeom>
        </p:spPr>
      </p:pic>
      <p:graphicFrame>
        <p:nvGraphicFramePr>
          <p:cNvPr id="18" name="Tabla 17">
            <a:extLst>
              <a:ext uri="{FF2B5EF4-FFF2-40B4-BE49-F238E27FC236}">
                <a16:creationId xmlns:a16="http://schemas.microsoft.com/office/drawing/2014/main" id="{EBBA204E-9EF4-492C-A0CA-A10B7B7714C6}"/>
              </a:ext>
            </a:extLst>
          </p:cNvPr>
          <p:cNvGraphicFramePr>
            <a:graphicFrameLocks noGrp="1"/>
          </p:cNvGraphicFramePr>
          <p:nvPr/>
        </p:nvGraphicFramePr>
        <p:xfrm>
          <a:off x="3107053" y="4853818"/>
          <a:ext cx="3118195" cy="998220"/>
        </p:xfrm>
        <a:graphic>
          <a:graphicData uri="http://schemas.openxmlformats.org/drawingml/2006/table">
            <a:tbl>
              <a:tblPr>
                <a:tableStyleId>{9D7B26C5-4107-4FEC-AEDC-1716B250A1EF}</a:tableStyleId>
              </a:tblPr>
              <a:tblGrid>
                <a:gridCol w="1614917">
                  <a:extLst>
                    <a:ext uri="{9D8B030D-6E8A-4147-A177-3AD203B41FA5}">
                      <a16:colId xmlns:a16="http://schemas.microsoft.com/office/drawing/2014/main" val="737997944"/>
                    </a:ext>
                  </a:extLst>
                </a:gridCol>
                <a:gridCol w="1503278">
                  <a:extLst>
                    <a:ext uri="{9D8B030D-6E8A-4147-A177-3AD203B41FA5}">
                      <a16:colId xmlns:a16="http://schemas.microsoft.com/office/drawing/2014/main" val="3460444552"/>
                    </a:ext>
                  </a:extLst>
                </a:gridCol>
              </a:tblGrid>
              <a:tr h="167640">
                <a:tc gridSpan="2">
                  <a:txBody>
                    <a:bodyPr/>
                    <a:lstStyle/>
                    <a:p>
                      <a:pPr algn="ctr" fontAlgn="ctr"/>
                      <a:r>
                        <a:rPr lang="es-EC" sz="1000" b="1" u="none" strike="noStrike" dirty="0">
                          <a:effectLst/>
                        </a:rPr>
                        <a:t>Armado de muros portantes </a:t>
                      </a:r>
                      <a:endParaRPr lang="es-EC" sz="1000" b="1" i="0" u="none" strike="noStrike" dirty="0">
                        <a:solidFill>
                          <a:srgbClr val="000000"/>
                        </a:solidFill>
                        <a:effectLst/>
                        <a:latin typeface="Arial" panose="020B0604020202020204" pitchFamily="34" charset="0"/>
                      </a:endParaRPr>
                    </a:p>
                  </a:txBody>
                  <a:tcPr marL="7620" marR="7620" marT="7620" marB="0" anchor="ctr"/>
                </a:tc>
                <a:tc hMerge="1">
                  <a:txBody>
                    <a:bodyPr/>
                    <a:lstStyle/>
                    <a:p>
                      <a:endParaRPr lang="es-EC"/>
                    </a:p>
                  </a:txBody>
                  <a:tcPr/>
                </a:tc>
                <a:extLst>
                  <a:ext uri="{0D108BD9-81ED-4DB2-BD59-A6C34878D82A}">
                    <a16:rowId xmlns:a16="http://schemas.microsoft.com/office/drawing/2014/main" val="1927210160"/>
                  </a:ext>
                </a:extLst>
              </a:tr>
              <a:tr h="167640">
                <a:tc>
                  <a:txBody>
                    <a:bodyPr/>
                    <a:lstStyle/>
                    <a:p>
                      <a:pPr algn="ctr" fontAlgn="ctr"/>
                      <a:r>
                        <a:rPr lang="es-EC" sz="1000" b="1" u="none" strike="noStrike" dirty="0">
                          <a:effectLst/>
                        </a:rPr>
                        <a:t>Descripción</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ctr"/>
                      <a:r>
                        <a:rPr lang="es-EC" sz="1000" b="1" u="none" strike="noStrike" dirty="0">
                          <a:effectLst/>
                        </a:rPr>
                        <a:t>Armado</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5704326"/>
                  </a:ext>
                </a:extLst>
              </a:tr>
              <a:tr h="198120">
                <a:tc>
                  <a:txBody>
                    <a:bodyPr/>
                    <a:lstStyle/>
                    <a:p>
                      <a:pPr algn="ctr" fontAlgn="ctr"/>
                      <a:r>
                        <a:rPr lang="es-ES" sz="1000" b="1" i="0" u="none" strike="noStrike" dirty="0">
                          <a:solidFill>
                            <a:schemeClr val="tx1"/>
                          </a:solidFill>
                          <a:effectLst/>
                          <a:latin typeface="Arial" panose="020B0604020202020204" pitchFamily="34" charset="0"/>
                        </a:rPr>
                        <a:t>Armadura Longitudinal</a:t>
                      </a:r>
                      <a:endParaRPr lang="es-EC" sz="1000" b="1" i="0" u="none" strike="noStrike" dirty="0">
                        <a:solidFill>
                          <a:schemeClr val="tx1"/>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S" sz="1000" b="0" i="0" u="none" strike="noStrike" dirty="0">
                          <a:solidFill>
                            <a:srgbClr val="000000"/>
                          </a:solidFill>
                          <a:effectLst/>
                          <a:latin typeface="Arial" panose="020B0604020202020204" pitchFamily="34" charset="0"/>
                        </a:rPr>
                        <a:t>2 </a:t>
                      </a:r>
                      <a:r>
                        <a:rPr lang="es-EC" sz="1000" b="0" i="0" u="none" strike="noStrike" baseline="0" dirty="0">
                          <a:solidFill>
                            <a:srgbClr val="000000"/>
                          </a:solidFill>
                          <a:latin typeface="Arial" panose="020B0604020202020204" pitchFamily="34" charset="0"/>
                        </a:rPr>
                        <a:t>Ø 10 mm @ 45 cm</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31402727"/>
                  </a:ext>
                </a:extLst>
              </a:tr>
              <a:tr h="19812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s-ES" sz="1000" b="1" i="0" u="none" strike="noStrike" dirty="0">
                        <a:solidFill>
                          <a:schemeClr val="tx1"/>
                        </a:solidFill>
                        <a:effectLst/>
                        <a:latin typeface="Arial" panose="020B060402020202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s-ES" sz="1000" b="1" i="0" u="none" strike="noStrike" dirty="0">
                          <a:solidFill>
                            <a:schemeClr val="tx1"/>
                          </a:solidFill>
                          <a:effectLst/>
                          <a:latin typeface="Arial" panose="020B0604020202020204" pitchFamily="34" charset="0"/>
                        </a:rPr>
                        <a:t>Armadura Transversal</a:t>
                      </a:r>
                      <a:endParaRPr lang="es-EC" sz="1000" b="1" i="0" u="none" strike="noStrike" dirty="0">
                        <a:solidFill>
                          <a:schemeClr val="tx1"/>
                        </a:solidFill>
                        <a:effectLst/>
                        <a:latin typeface="Arial" panose="020B0604020202020204" pitchFamily="34" charset="0"/>
                      </a:endParaRPr>
                    </a:p>
                    <a:p>
                      <a:pPr algn="ctr" fontAlgn="ctr"/>
                      <a:endParaRPr lang="es-EC" sz="1000" b="1" i="0" u="none" strike="noStrike" dirty="0">
                        <a:solidFill>
                          <a:srgbClr val="003366"/>
                        </a:solidFill>
                        <a:effectLst/>
                        <a:highlight>
                          <a:srgbClr val="000080"/>
                        </a:highlight>
                        <a:latin typeface="Arial" panose="020B0604020202020204" pitchFamily="34" charset="0"/>
                      </a:endParaRPr>
                    </a:p>
                  </a:txBody>
                  <a:tcPr marL="7620" marR="7620" marT="7620" marB="0" anchor="ctr"/>
                </a:tc>
                <a:tc>
                  <a:txBody>
                    <a:bodyPr/>
                    <a:lstStyle/>
                    <a:p>
                      <a:pPr algn="ctr" fontAlgn="ctr"/>
                      <a:r>
                        <a:rPr lang="es-ES" sz="1000" b="0" i="0" u="none" strike="noStrike" dirty="0">
                          <a:solidFill>
                            <a:srgbClr val="000000"/>
                          </a:solidFill>
                          <a:effectLst/>
                          <a:latin typeface="Arial" panose="020B0604020202020204" pitchFamily="34" charset="0"/>
                        </a:rPr>
                        <a:t>2 </a:t>
                      </a:r>
                      <a:r>
                        <a:rPr lang="es-EC" sz="1000" b="0" i="0" u="none" strike="noStrike" baseline="0" dirty="0">
                          <a:solidFill>
                            <a:srgbClr val="000000"/>
                          </a:solidFill>
                          <a:latin typeface="Arial" panose="020B0604020202020204" pitchFamily="34" charset="0"/>
                        </a:rPr>
                        <a:t>Ø 10 mm @ 45 cm</a:t>
                      </a:r>
                      <a:endParaRPr lang="es-EC" sz="1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072753524"/>
                  </a:ext>
                </a:extLst>
              </a:tr>
            </a:tbl>
          </a:graphicData>
        </a:graphic>
      </p:graphicFrame>
      <p:sp>
        <p:nvSpPr>
          <p:cNvPr id="11" name="Rectángulo 10">
            <a:extLst>
              <a:ext uri="{FF2B5EF4-FFF2-40B4-BE49-F238E27FC236}">
                <a16:creationId xmlns:a16="http://schemas.microsoft.com/office/drawing/2014/main" id="{25783D0D-17E8-4D74-BC0D-AF3522121FD7}"/>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12" name="Imagen 11">
            <a:extLst>
              <a:ext uri="{FF2B5EF4-FFF2-40B4-BE49-F238E27FC236}">
                <a16:creationId xmlns:a16="http://schemas.microsoft.com/office/drawing/2014/main" id="{1D12EADB-627C-4458-9925-D2584C1B0585}"/>
              </a:ext>
            </a:extLst>
          </p:cNvPr>
          <p:cNvPicPr>
            <a:picLocks noChangeAspect="1"/>
          </p:cNvPicPr>
          <p:nvPr/>
        </p:nvPicPr>
        <p:blipFill>
          <a:blip r:embed="rId5"/>
          <a:stretch>
            <a:fillRect/>
          </a:stretch>
        </p:blipFill>
        <p:spPr>
          <a:xfrm>
            <a:off x="6716889" y="6001123"/>
            <a:ext cx="2345922" cy="656360"/>
          </a:xfrm>
          <a:prstGeom prst="rect">
            <a:avLst/>
          </a:prstGeom>
        </p:spPr>
      </p:pic>
      <p:sp>
        <p:nvSpPr>
          <p:cNvPr id="13" name="Rectángulo 12">
            <a:extLst>
              <a:ext uri="{FF2B5EF4-FFF2-40B4-BE49-F238E27FC236}">
                <a16:creationId xmlns:a16="http://schemas.microsoft.com/office/drawing/2014/main" id="{2FD8C09B-9D20-4E4E-983B-33F275448ADA}"/>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47</a:t>
            </a:r>
            <a:endParaRPr lang="en-US" b="1" u="sng" dirty="0"/>
          </a:p>
        </p:txBody>
      </p:sp>
    </p:spTree>
    <p:extLst>
      <p:ext uri="{BB962C8B-B14F-4D97-AF65-F5344CB8AC3E}">
        <p14:creationId xmlns:p14="http://schemas.microsoft.com/office/powerpoint/2010/main" val="3355890219"/>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63356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DISEÑO ESTRUCTURAL</a:t>
            </a:r>
            <a:endParaRPr lang="en-US" b="1" u="sng" dirty="0"/>
          </a:p>
        </p:txBody>
      </p:sp>
      <p:sp>
        <p:nvSpPr>
          <p:cNvPr id="10" name="CuadroTexto 9">
            <a:extLst>
              <a:ext uri="{FF2B5EF4-FFF2-40B4-BE49-F238E27FC236}">
                <a16:creationId xmlns:a16="http://schemas.microsoft.com/office/drawing/2014/main" id="{58DC0AEB-4F2C-416E-90E8-CFF2FAB50935}"/>
              </a:ext>
            </a:extLst>
          </p:cNvPr>
          <p:cNvSpPr txBox="1"/>
          <p:nvPr/>
        </p:nvSpPr>
        <p:spPr>
          <a:xfrm>
            <a:off x="560442" y="547594"/>
            <a:ext cx="8349642" cy="369332"/>
          </a:xfrm>
          <a:prstGeom prst="rect">
            <a:avLst/>
          </a:prstGeom>
          <a:noFill/>
        </p:spPr>
        <p:txBody>
          <a:bodyPr wrap="square">
            <a:spAutoFit/>
          </a:bodyPr>
          <a:lstStyle/>
          <a:p>
            <a:pPr algn="ctr"/>
            <a:r>
              <a:rPr lang="es-ES" b="1" dirty="0"/>
              <a:t>Distribución de muros portantes de hormigón armado estructura irregular</a:t>
            </a:r>
            <a:endParaRPr lang="en-US" b="1" dirty="0"/>
          </a:p>
        </p:txBody>
      </p:sp>
      <p:sp>
        <p:nvSpPr>
          <p:cNvPr id="17" name="CuadroTexto 16">
            <a:extLst>
              <a:ext uri="{FF2B5EF4-FFF2-40B4-BE49-F238E27FC236}">
                <a16:creationId xmlns:a16="http://schemas.microsoft.com/office/drawing/2014/main" id="{EA5FBEF3-F243-4177-8047-DB2FEFF87B10}"/>
              </a:ext>
            </a:extLst>
          </p:cNvPr>
          <p:cNvSpPr txBox="1"/>
          <p:nvPr/>
        </p:nvSpPr>
        <p:spPr>
          <a:xfrm>
            <a:off x="1382179" y="977815"/>
            <a:ext cx="1900236" cy="369332"/>
          </a:xfrm>
          <a:prstGeom prst="rect">
            <a:avLst/>
          </a:prstGeom>
          <a:noFill/>
        </p:spPr>
        <p:txBody>
          <a:bodyPr wrap="square">
            <a:spAutoFit/>
          </a:bodyPr>
          <a:lstStyle/>
          <a:p>
            <a:pPr algn="ctr"/>
            <a:r>
              <a:rPr lang="es-EC" b="1" dirty="0"/>
              <a:t>Planta baja</a:t>
            </a:r>
          </a:p>
        </p:txBody>
      </p:sp>
      <p:sp>
        <p:nvSpPr>
          <p:cNvPr id="20" name="CuadroTexto 19">
            <a:extLst>
              <a:ext uri="{FF2B5EF4-FFF2-40B4-BE49-F238E27FC236}">
                <a16:creationId xmlns:a16="http://schemas.microsoft.com/office/drawing/2014/main" id="{5E8C8C81-EDDD-41BC-90F6-43FD7A429C29}"/>
              </a:ext>
            </a:extLst>
          </p:cNvPr>
          <p:cNvSpPr txBox="1"/>
          <p:nvPr/>
        </p:nvSpPr>
        <p:spPr>
          <a:xfrm>
            <a:off x="5907882" y="979995"/>
            <a:ext cx="1900236" cy="369332"/>
          </a:xfrm>
          <a:prstGeom prst="rect">
            <a:avLst/>
          </a:prstGeom>
          <a:noFill/>
        </p:spPr>
        <p:txBody>
          <a:bodyPr wrap="square">
            <a:spAutoFit/>
          </a:bodyPr>
          <a:lstStyle/>
          <a:p>
            <a:pPr algn="ctr"/>
            <a:r>
              <a:rPr lang="es-EC" b="1" dirty="0"/>
              <a:t>Planta alta</a:t>
            </a:r>
          </a:p>
        </p:txBody>
      </p:sp>
      <p:graphicFrame>
        <p:nvGraphicFramePr>
          <p:cNvPr id="18" name="Tabla 17">
            <a:extLst>
              <a:ext uri="{FF2B5EF4-FFF2-40B4-BE49-F238E27FC236}">
                <a16:creationId xmlns:a16="http://schemas.microsoft.com/office/drawing/2014/main" id="{EBBA204E-9EF4-492C-A0CA-A10B7B7714C6}"/>
              </a:ext>
            </a:extLst>
          </p:cNvPr>
          <p:cNvGraphicFramePr>
            <a:graphicFrameLocks noGrp="1"/>
          </p:cNvGraphicFramePr>
          <p:nvPr/>
        </p:nvGraphicFramePr>
        <p:xfrm>
          <a:off x="3107053" y="4853818"/>
          <a:ext cx="3118195" cy="998220"/>
        </p:xfrm>
        <a:graphic>
          <a:graphicData uri="http://schemas.openxmlformats.org/drawingml/2006/table">
            <a:tbl>
              <a:tblPr>
                <a:tableStyleId>{9D7B26C5-4107-4FEC-AEDC-1716B250A1EF}</a:tableStyleId>
              </a:tblPr>
              <a:tblGrid>
                <a:gridCol w="1614917">
                  <a:extLst>
                    <a:ext uri="{9D8B030D-6E8A-4147-A177-3AD203B41FA5}">
                      <a16:colId xmlns:a16="http://schemas.microsoft.com/office/drawing/2014/main" val="737997944"/>
                    </a:ext>
                  </a:extLst>
                </a:gridCol>
                <a:gridCol w="1503278">
                  <a:extLst>
                    <a:ext uri="{9D8B030D-6E8A-4147-A177-3AD203B41FA5}">
                      <a16:colId xmlns:a16="http://schemas.microsoft.com/office/drawing/2014/main" val="3460444552"/>
                    </a:ext>
                  </a:extLst>
                </a:gridCol>
              </a:tblGrid>
              <a:tr h="167640">
                <a:tc gridSpan="2">
                  <a:txBody>
                    <a:bodyPr/>
                    <a:lstStyle/>
                    <a:p>
                      <a:pPr algn="ctr" fontAlgn="ctr"/>
                      <a:r>
                        <a:rPr lang="es-EC" sz="1000" b="1" u="none" strike="noStrike" dirty="0">
                          <a:effectLst/>
                        </a:rPr>
                        <a:t>Armado de muros portantes </a:t>
                      </a:r>
                      <a:endParaRPr lang="es-EC" sz="1000" b="1" i="0" u="none" strike="noStrike" dirty="0">
                        <a:solidFill>
                          <a:srgbClr val="000000"/>
                        </a:solidFill>
                        <a:effectLst/>
                        <a:latin typeface="Arial" panose="020B0604020202020204" pitchFamily="34" charset="0"/>
                      </a:endParaRPr>
                    </a:p>
                  </a:txBody>
                  <a:tcPr marL="7620" marR="7620" marT="7620" marB="0" anchor="ctr"/>
                </a:tc>
                <a:tc hMerge="1">
                  <a:txBody>
                    <a:bodyPr/>
                    <a:lstStyle/>
                    <a:p>
                      <a:endParaRPr lang="es-EC"/>
                    </a:p>
                  </a:txBody>
                  <a:tcPr/>
                </a:tc>
                <a:extLst>
                  <a:ext uri="{0D108BD9-81ED-4DB2-BD59-A6C34878D82A}">
                    <a16:rowId xmlns:a16="http://schemas.microsoft.com/office/drawing/2014/main" val="1927210160"/>
                  </a:ext>
                </a:extLst>
              </a:tr>
              <a:tr h="167640">
                <a:tc>
                  <a:txBody>
                    <a:bodyPr/>
                    <a:lstStyle/>
                    <a:p>
                      <a:pPr algn="ctr" fontAlgn="ctr"/>
                      <a:r>
                        <a:rPr lang="es-EC" sz="1000" b="1" u="none" strike="noStrike" dirty="0">
                          <a:effectLst/>
                        </a:rPr>
                        <a:t>Descripción</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a:txBody>
                    <a:bodyPr/>
                    <a:lstStyle/>
                    <a:p>
                      <a:pPr algn="ctr" fontAlgn="ctr"/>
                      <a:r>
                        <a:rPr lang="es-EC" sz="1000" b="1" u="none" strike="noStrike" dirty="0">
                          <a:effectLst/>
                        </a:rPr>
                        <a:t>Armado</a:t>
                      </a:r>
                      <a:endParaRPr lang="es-EC" sz="1000" b="1" i="0" u="none" strike="noStrike" dirty="0">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5704326"/>
                  </a:ext>
                </a:extLst>
              </a:tr>
              <a:tr h="198120">
                <a:tc>
                  <a:txBody>
                    <a:bodyPr/>
                    <a:lstStyle/>
                    <a:p>
                      <a:pPr algn="ctr" fontAlgn="ctr"/>
                      <a:r>
                        <a:rPr lang="es-ES" sz="1000" b="1" i="0" u="none" strike="noStrike" dirty="0">
                          <a:solidFill>
                            <a:schemeClr val="tx1"/>
                          </a:solidFill>
                          <a:effectLst/>
                          <a:latin typeface="Arial" panose="020B0604020202020204" pitchFamily="34" charset="0"/>
                        </a:rPr>
                        <a:t>Armadura Longitudinal</a:t>
                      </a:r>
                      <a:endParaRPr lang="es-EC" sz="1000" b="1" i="0" u="none" strike="noStrike" dirty="0">
                        <a:solidFill>
                          <a:schemeClr val="tx1"/>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S" sz="1000" b="0" i="0" u="none" strike="noStrike" dirty="0">
                          <a:solidFill>
                            <a:srgbClr val="000000"/>
                          </a:solidFill>
                          <a:effectLst/>
                          <a:latin typeface="Arial" panose="020B0604020202020204" pitchFamily="34" charset="0"/>
                        </a:rPr>
                        <a:t>2 </a:t>
                      </a:r>
                      <a:r>
                        <a:rPr lang="es-EC" sz="1000" b="0" i="0" u="none" strike="noStrike" baseline="0" dirty="0">
                          <a:solidFill>
                            <a:srgbClr val="000000"/>
                          </a:solidFill>
                          <a:latin typeface="Arial" panose="020B0604020202020204" pitchFamily="34" charset="0"/>
                        </a:rPr>
                        <a:t>Ø 10 mm @ 45 cm</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31402727"/>
                  </a:ext>
                </a:extLst>
              </a:tr>
              <a:tr h="19812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es-ES" sz="1000" b="1" i="0" u="none" strike="noStrike" dirty="0">
                        <a:solidFill>
                          <a:schemeClr val="tx1"/>
                        </a:solidFill>
                        <a:effectLst/>
                        <a:latin typeface="Arial" panose="020B060402020202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es-ES" sz="1000" b="1" i="0" u="none" strike="noStrike" dirty="0">
                          <a:solidFill>
                            <a:schemeClr val="tx1"/>
                          </a:solidFill>
                          <a:effectLst/>
                          <a:latin typeface="Arial" panose="020B0604020202020204" pitchFamily="34" charset="0"/>
                        </a:rPr>
                        <a:t>Armadura Transversal</a:t>
                      </a:r>
                      <a:endParaRPr lang="es-EC" sz="1000" b="1" i="0" u="none" strike="noStrike" dirty="0">
                        <a:solidFill>
                          <a:schemeClr val="tx1"/>
                        </a:solidFill>
                        <a:effectLst/>
                        <a:latin typeface="Arial" panose="020B0604020202020204" pitchFamily="34" charset="0"/>
                      </a:endParaRPr>
                    </a:p>
                    <a:p>
                      <a:pPr algn="ctr" fontAlgn="ctr"/>
                      <a:endParaRPr lang="es-EC" sz="1000" b="1" i="0" u="none" strike="noStrike" dirty="0">
                        <a:solidFill>
                          <a:srgbClr val="003366"/>
                        </a:solidFill>
                        <a:effectLst/>
                        <a:highlight>
                          <a:srgbClr val="000080"/>
                        </a:highlight>
                        <a:latin typeface="Arial" panose="020B0604020202020204" pitchFamily="34" charset="0"/>
                      </a:endParaRPr>
                    </a:p>
                  </a:txBody>
                  <a:tcPr marL="7620" marR="7620" marT="7620" marB="0" anchor="ctr"/>
                </a:tc>
                <a:tc>
                  <a:txBody>
                    <a:bodyPr/>
                    <a:lstStyle/>
                    <a:p>
                      <a:pPr algn="ctr" fontAlgn="ctr"/>
                      <a:r>
                        <a:rPr lang="es-ES" sz="1000" b="0" i="0" u="none" strike="noStrike" dirty="0">
                          <a:solidFill>
                            <a:srgbClr val="000000"/>
                          </a:solidFill>
                          <a:effectLst/>
                          <a:latin typeface="Arial" panose="020B0604020202020204" pitchFamily="34" charset="0"/>
                        </a:rPr>
                        <a:t>2 </a:t>
                      </a:r>
                      <a:r>
                        <a:rPr lang="es-EC" sz="1000" b="0" i="0" u="none" strike="noStrike" baseline="0" dirty="0">
                          <a:solidFill>
                            <a:srgbClr val="000000"/>
                          </a:solidFill>
                          <a:latin typeface="Arial" panose="020B0604020202020204" pitchFamily="34" charset="0"/>
                        </a:rPr>
                        <a:t>Ø 10 mm @ 45 cm</a:t>
                      </a:r>
                      <a:endParaRPr lang="es-EC" sz="10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072753524"/>
                  </a:ext>
                </a:extLst>
              </a:tr>
            </a:tbl>
          </a:graphicData>
        </a:graphic>
      </p:graphicFrame>
      <p:pic>
        <p:nvPicPr>
          <p:cNvPr id="4" name="Imagen 3">
            <a:extLst>
              <a:ext uri="{FF2B5EF4-FFF2-40B4-BE49-F238E27FC236}">
                <a16:creationId xmlns:a16="http://schemas.microsoft.com/office/drawing/2014/main" id="{2E4A8959-007C-4972-9EC9-8CFA642BEAA8}"/>
              </a:ext>
            </a:extLst>
          </p:cNvPr>
          <p:cNvPicPr>
            <a:picLocks noChangeAspect="1"/>
          </p:cNvPicPr>
          <p:nvPr/>
        </p:nvPicPr>
        <p:blipFill>
          <a:blip r:embed="rId3"/>
          <a:stretch>
            <a:fillRect/>
          </a:stretch>
        </p:blipFill>
        <p:spPr>
          <a:xfrm>
            <a:off x="515516" y="1451641"/>
            <a:ext cx="3633561" cy="3204472"/>
          </a:xfrm>
          <a:prstGeom prst="rect">
            <a:avLst/>
          </a:prstGeom>
        </p:spPr>
      </p:pic>
      <p:pic>
        <p:nvPicPr>
          <p:cNvPr id="7" name="Imagen 6">
            <a:extLst>
              <a:ext uri="{FF2B5EF4-FFF2-40B4-BE49-F238E27FC236}">
                <a16:creationId xmlns:a16="http://schemas.microsoft.com/office/drawing/2014/main" id="{204B89F0-2F53-41B2-9DE9-EDCB7770D83C}"/>
              </a:ext>
            </a:extLst>
          </p:cNvPr>
          <p:cNvPicPr>
            <a:picLocks noChangeAspect="1"/>
          </p:cNvPicPr>
          <p:nvPr/>
        </p:nvPicPr>
        <p:blipFill>
          <a:blip r:embed="rId4"/>
          <a:stretch>
            <a:fillRect/>
          </a:stretch>
        </p:blipFill>
        <p:spPr>
          <a:xfrm>
            <a:off x="4880344" y="1412029"/>
            <a:ext cx="3361367" cy="3366239"/>
          </a:xfrm>
          <a:prstGeom prst="rect">
            <a:avLst/>
          </a:prstGeom>
        </p:spPr>
      </p:pic>
      <p:sp>
        <p:nvSpPr>
          <p:cNvPr id="11" name="Rectángulo 10">
            <a:extLst>
              <a:ext uri="{FF2B5EF4-FFF2-40B4-BE49-F238E27FC236}">
                <a16:creationId xmlns:a16="http://schemas.microsoft.com/office/drawing/2014/main" id="{F01B0AEE-3D84-408F-9B0F-32404D38BEA6}"/>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12" name="Imagen 11">
            <a:extLst>
              <a:ext uri="{FF2B5EF4-FFF2-40B4-BE49-F238E27FC236}">
                <a16:creationId xmlns:a16="http://schemas.microsoft.com/office/drawing/2014/main" id="{6DDFDF08-9E67-44E7-8023-F8DD8CC8CD31}"/>
              </a:ext>
            </a:extLst>
          </p:cNvPr>
          <p:cNvPicPr>
            <a:picLocks noChangeAspect="1"/>
          </p:cNvPicPr>
          <p:nvPr/>
        </p:nvPicPr>
        <p:blipFill>
          <a:blip r:embed="rId5"/>
          <a:stretch>
            <a:fillRect/>
          </a:stretch>
        </p:blipFill>
        <p:spPr>
          <a:xfrm>
            <a:off x="6716889" y="5985883"/>
            <a:ext cx="2345922" cy="656360"/>
          </a:xfrm>
          <a:prstGeom prst="rect">
            <a:avLst/>
          </a:prstGeom>
        </p:spPr>
      </p:pic>
      <p:sp>
        <p:nvSpPr>
          <p:cNvPr id="13" name="Rectángulo 12">
            <a:extLst>
              <a:ext uri="{FF2B5EF4-FFF2-40B4-BE49-F238E27FC236}">
                <a16:creationId xmlns:a16="http://schemas.microsoft.com/office/drawing/2014/main" id="{F373B103-E75B-4603-A1BB-0797FEEA38BD}"/>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48</a:t>
            </a:r>
            <a:endParaRPr lang="en-US" b="1" u="sng" dirty="0"/>
          </a:p>
        </p:txBody>
      </p:sp>
    </p:spTree>
    <p:extLst>
      <p:ext uri="{BB962C8B-B14F-4D97-AF65-F5344CB8AC3E}">
        <p14:creationId xmlns:p14="http://schemas.microsoft.com/office/powerpoint/2010/main" val="2575404778"/>
      </p:ext>
    </p:extLst>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63356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DISEÑO ESTRUCTURAL</a:t>
            </a:r>
            <a:endParaRPr lang="en-US" b="1" u="sng" dirty="0"/>
          </a:p>
        </p:txBody>
      </p:sp>
      <p:sp>
        <p:nvSpPr>
          <p:cNvPr id="10" name="CuadroTexto 9">
            <a:extLst>
              <a:ext uri="{FF2B5EF4-FFF2-40B4-BE49-F238E27FC236}">
                <a16:creationId xmlns:a16="http://schemas.microsoft.com/office/drawing/2014/main" id="{58DC0AEB-4F2C-416E-90E8-CFF2FAB50935}"/>
              </a:ext>
            </a:extLst>
          </p:cNvPr>
          <p:cNvSpPr txBox="1"/>
          <p:nvPr/>
        </p:nvSpPr>
        <p:spPr>
          <a:xfrm>
            <a:off x="560442" y="883593"/>
            <a:ext cx="8349642" cy="369332"/>
          </a:xfrm>
          <a:prstGeom prst="rect">
            <a:avLst/>
          </a:prstGeom>
          <a:noFill/>
        </p:spPr>
        <p:txBody>
          <a:bodyPr wrap="square">
            <a:spAutoFit/>
          </a:bodyPr>
          <a:lstStyle/>
          <a:p>
            <a:pPr algn="ctr"/>
            <a:r>
              <a:rPr lang="es-ES" b="1" dirty="0"/>
              <a:t>Detalle de uniones de muros portantes de hormigón armado</a:t>
            </a:r>
            <a:endParaRPr lang="en-US" b="1" dirty="0"/>
          </a:p>
        </p:txBody>
      </p:sp>
      <p:pic>
        <p:nvPicPr>
          <p:cNvPr id="3" name="Imagen 2">
            <a:extLst>
              <a:ext uri="{FF2B5EF4-FFF2-40B4-BE49-F238E27FC236}">
                <a16:creationId xmlns:a16="http://schemas.microsoft.com/office/drawing/2014/main" id="{0BF8BE9A-EEE7-474B-8349-FBA0C4D55E29}"/>
              </a:ext>
            </a:extLst>
          </p:cNvPr>
          <p:cNvPicPr>
            <a:picLocks noChangeAspect="1"/>
          </p:cNvPicPr>
          <p:nvPr/>
        </p:nvPicPr>
        <p:blipFill>
          <a:blip r:embed="rId3"/>
          <a:stretch>
            <a:fillRect/>
          </a:stretch>
        </p:blipFill>
        <p:spPr>
          <a:xfrm>
            <a:off x="1882887" y="1636362"/>
            <a:ext cx="5122937" cy="2336060"/>
          </a:xfrm>
          <a:prstGeom prst="rect">
            <a:avLst/>
          </a:prstGeom>
        </p:spPr>
      </p:pic>
      <p:pic>
        <p:nvPicPr>
          <p:cNvPr id="9" name="Imagen 8">
            <a:extLst>
              <a:ext uri="{FF2B5EF4-FFF2-40B4-BE49-F238E27FC236}">
                <a16:creationId xmlns:a16="http://schemas.microsoft.com/office/drawing/2014/main" id="{81DDDAF6-CFEE-4887-8C0C-F18E636CCB4F}"/>
              </a:ext>
            </a:extLst>
          </p:cNvPr>
          <p:cNvPicPr>
            <a:picLocks noChangeAspect="1"/>
          </p:cNvPicPr>
          <p:nvPr/>
        </p:nvPicPr>
        <p:blipFill>
          <a:blip r:embed="rId4"/>
          <a:stretch>
            <a:fillRect/>
          </a:stretch>
        </p:blipFill>
        <p:spPr>
          <a:xfrm>
            <a:off x="3139680" y="3975859"/>
            <a:ext cx="2370137" cy="1974091"/>
          </a:xfrm>
          <a:prstGeom prst="rect">
            <a:avLst/>
          </a:prstGeom>
        </p:spPr>
      </p:pic>
      <p:sp>
        <p:nvSpPr>
          <p:cNvPr id="8" name="Rectángulo 7">
            <a:extLst>
              <a:ext uri="{FF2B5EF4-FFF2-40B4-BE49-F238E27FC236}">
                <a16:creationId xmlns:a16="http://schemas.microsoft.com/office/drawing/2014/main" id="{45D5FEDC-F20A-4203-9E01-36E6BDEA6918}"/>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11" name="Imagen 10">
            <a:extLst>
              <a:ext uri="{FF2B5EF4-FFF2-40B4-BE49-F238E27FC236}">
                <a16:creationId xmlns:a16="http://schemas.microsoft.com/office/drawing/2014/main" id="{DD205BD0-F693-4811-B017-519351C4447E}"/>
              </a:ext>
            </a:extLst>
          </p:cNvPr>
          <p:cNvPicPr>
            <a:picLocks noChangeAspect="1"/>
          </p:cNvPicPr>
          <p:nvPr/>
        </p:nvPicPr>
        <p:blipFill>
          <a:blip r:embed="rId5"/>
          <a:stretch>
            <a:fillRect/>
          </a:stretch>
        </p:blipFill>
        <p:spPr>
          <a:xfrm>
            <a:off x="6716889" y="6001123"/>
            <a:ext cx="2345922" cy="656360"/>
          </a:xfrm>
          <a:prstGeom prst="rect">
            <a:avLst/>
          </a:prstGeom>
        </p:spPr>
      </p:pic>
      <p:sp>
        <p:nvSpPr>
          <p:cNvPr id="12" name="Rectángulo 11">
            <a:extLst>
              <a:ext uri="{FF2B5EF4-FFF2-40B4-BE49-F238E27FC236}">
                <a16:creationId xmlns:a16="http://schemas.microsoft.com/office/drawing/2014/main" id="{53FB9901-A40F-45EE-9CCA-124F7B0373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49</a:t>
            </a:r>
            <a:endParaRPr lang="en-US" b="1" u="sng" dirty="0"/>
          </a:p>
        </p:txBody>
      </p:sp>
    </p:spTree>
    <p:extLst>
      <p:ext uri="{BB962C8B-B14F-4D97-AF65-F5344CB8AC3E}">
        <p14:creationId xmlns:p14="http://schemas.microsoft.com/office/powerpoint/2010/main" val="3756482511"/>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324544" y="116632"/>
            <a:ext cx="561662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03. </a:t>
            </a:r>
            <a:r>
              <a:rPr lang="en-001" b="1" u="sng" dirty="0"/>
              <a:t>GEOMETRÍA DE LAS ESTRUCTURAS </a:t>
            </a:r>
            <a:endParaRPr lang="en-US" b="1" u="sng" dirty="0"/>
          </a:p>
        </p:txBody>
      </p:sp>
      <p:sp>
        <p:nvSpPr>
          <p:cNvPr id="2" name="CuadroTexto 1"/>
          <p:cNvSpPr txBox="1"/>
          <p:nvPr/>
        </p:nvSpPr>
        <p:spPr>
          <a:xfrm>
            <a:off x="1412634" y="868473"/>
            <a:ext cx="2592288" cy="369332"/>
          </a:xfrm>
          <a:prstGeom prst="rect">
            <a:avLst/>
          </a:prstGeom>
          <a:noFill/>
        </p:spPr>
        <p:txBody>
          <a:bodyPr wrap="square" rtlCol="0">
            <a:spAutoFit/>
          </a:bodyPr>
          <a:lstStyle/>
          <a:p>
            <a:r>
              <a:rPr lang="en-001" b="1" dirty="0">
                <a:latin typeface="+mn-lt"/>
                <a:cs typeface="Times New Roman" panose="02020603050405020304" pitchFamily="18" charset="0"/>
              </a:rPr>
              <a:t>Estructura Regular</a:t>
            </a:r>
            <a:endParaRPr lang="en-US" b="1" dirty="0">
              <a:latin typeface="+mn-lt"/>
              <a:cs typeface="Times New Roman" panose="02020603050405020304" pitchFamily="18" charset="0"/>
            </a:endParaRPr>
          </a:p>
        </p:txBody>
      </p:sp>
      <p:pic>
        <p:nvPicPr>
          <p:cNvPr id="5" name="Imagen 4"/>
          <p:cNvPicPr/>
          <p:nvPr/>
        </p:nvPicPr>
        <p:blipFill>
          <a:blip r:embed="rId3"/>
          <a:stretch>
            <a:fillRect/>
          </a:stretch>
        </p:blipFill>
        <p:spPr>
          <a:xfrm>
            <a:off x="86617" y="1481356"/>
            <a:ext cx="4241247" cy="2999442"/>
          </a:xfrm>
          <a:prstGeom prst="rect">
            <a:avLst/>
          </a:prstGeom>
        </p:spPr>
      </p:pic>
      <p:sp>
        <p:nvSpPr>
          <p:cNvPr id="4" name="CuadroTexto 3"/>
          <p:cNvSpPr txBox="1"/>
          <p:nvPr/>
        </p:nvSpPr>
        <p:spPr>
          <a:xfrm>
            <a:off x="692554" y="4724349"/>
            <a:ext cx="3312368" cy="307777"/>
          </a:xfrm>
          <a:prstGeom prst="rect">
            <a:avLst/>
          </a:prstGeom>
          <a:noFill/>
        </p:spPr>
        <p:txBody>
          <a:bodyPr wrap="square" rtlCol="0">
            <a:spAutoFit/>
          </a:bodyPr>
          <a:lstStyle/>
          <a:p>
            <a:pPr algn="ctr"/>
            <a:r>
              <a:rPr lang="en-001" sz="1400" i="1" dirty="0"/>
              <a:t>Distribución </a:t>
            </a:r>
            <a:r>
              <a:rPr lang="es-EC" sz="1400" i="1" dirty="0"/>
              <a:t>a</a:t>
            </a:r>
            <a:r>
              <a:rPr lang="en-001" sz="1400" i="1" dirty="0"/>
              <a:t>rquitectónica </a:t>
            </a:r>
            <a:r>
              <a:rPr lang="es-ES" sz="1400" i="1" dirty="0"/>
              <a:t>por </a:t>
            </a:r>
            <a:r>
              <a:rPr lang="es-EC" sz="1400" i="1" dirty="0"/>
              <a:t>p</a:t>
            </a:r>
            <a:r>
              <a:rPr lang="en-001" sz="1400" i="1" dirty="0"/>
              <a:t>lanta</a:t>
            </a:r>
            <a:endParaRPr lang="en-US" sz="1400" i="1" dirty="0"/>
          </a:p>
        </p:txBody>
      </p:sp>
      <p:sp>
        <p:nvSpPr>
          <p:cNvPr id="9" name="CuadroTexto 8"/>
          <p:cNvSpPr txBox="1"/>
          <p:nvPr/>
        </p:nvSpPr>
        <p:spPr>
          <a:xfrm>
            <a:off x="692554" y="5142403"/>
            <a:ext cx="3312368" cy="307777"/>
          </a:xfrm>
          <a:prstGeom prst="rect">
            <a:avLst/>
          </a:prstGeom>
          <a:noFill/>
        </p:spPr>
        <p:txBody>
          <a:bodyPr wrap="square" rtlCol="0">
            <a:spAutoFit/>
          </a:bodyPr>
          <a:lstStyle/>
          <a:p>
            <a:pPr algn="ctr"/>
            <a:r>
              <a:rPr lang="en-001" sz="1400" i="1" dirty="0"/>
              <a:t>Área</a:t>
            </a:r>
            <a:r>
              <a:rPr lang="en-US" sz="1400" i="1" dirty="0"/>
              <a:t>: 239,35 m2</a:t>
            </a:r>
            <a:r>
              <a:rPr lang="en-001" sz="1400" i="1" dirty="0"/>
              <a:t> </a:t>
            </a:r>
            <a:endParaRPr lang="en-US" sz="1400" i="1" dirty="0"/>
          </a:p>
        </p:txBody>
      </p:sp>
      <p:sp>
        <p:nvSpPr>
          <p:cNvPr id="14" name="CuadroTexto 13">
            <a:extLst>
              <a:ext uri="{FF2B5EF4-FFF2-40B4-BE49-F238E27FC236}">
                <a16:creationId xmlns:a16="http://schemas.microsoft.com/office/drawing/2014/main" id="{53B021B7-87FF-4D86-B5BE-125D4C824B92}"/>
              </a:ext>
            </a:extLst>
          </p:cNvPr>
          <p:cNvSpPr txBox="1"/>
          <p:nvPr/>
        </p:nvSpPr>
        <p:spPr>
          <a:xfrm>
            <a:off x="4225635" y="4906345"/>
            <a:ext cx="3312368" cy="307777"/>
          </a:xfrm>
          <a:prstGeom prst="rect">
            <a:avLst/>
          </a:prstGeom>
          <a:noFill/>
        </p:spPr>
        <p:txBody>
          <a:bodyPr wrap="square" rtlCol="0">
            <a:spAutoFit/>
          </a:bodyPr>
          <a:lstStyle/>
          <a:p>
            <a:pPr algn="ctr"/>
            <a:r>
              <a:rPr lang="es-EC" sz="1400" i="1" dirty="0"/>
              <a:t>Fachadas</a:t>
            </a:r>
            <a:endParaRPr lang="en-US" sz="1400" i="1" dirty="0"/>
          </a:p>
        </p:txBody>
      </p:sp>
      <p:pic>
        <p:nvPicPr>
          <p:cNvPr id="16" name="Imagen 15">
            <a:extLst>
              <a:ext uri="{FF2B5EF4-FFF2-40B4-BE49-F238E27FC236}">
                <a16:creationId xmlns:a16="http://schemas.microsoft.com/office/drawing/2014/main" id="{EDD0A68D-9255-4EF7-9673-763CC5CACE5D}"/>
              </a:ext>
            </a:extLst>
          </p:cNvPr>
          <p:cNvPicPr>
            <a:picLocks noChangeAspect="1"/>
          </p:cNvPicPr>
          <p:nvPr/>
        </p:nvPicPr>
        <p:blipFill>
          <a:blip r:embed="rId4"/>
          <a:stretch>
            <a:fillRect/>
          </a:stretch>
        </p:blipFill>
        <p:spPr>
          <a:xfrm>
            <a:off x="4448693" y="2587194"/>
            <a:ext cx="4654032" cy="1839600"/>
          </a:xfrm>
          <a:prstGeom prst="rect">
            <a:avLst/>
          </a:prstGeom>
        </p:spPr>
      </p:pic>
      <p:pic>
        <p:nvPicPr>
          <p:cNvPr id="18" name="Imagen 17">
            <a:extLst>
              <a:ext uri="{FF2B5EF4-FFF2-40B4-BE49-F238E27FC236}">
                <a16:creationId xmlns:a16="http://schemas.microsoft.com/office/drawing/2014/main" id="{EB783C97-5002-4B7E-A6C3-0B65589F26BC}"/>
              </a:ext>
            </a:extLst>
          </p:cNvPr>
          <p:cNvPicPr>
            <a:picLocks noChangeAspect="1"/>
          </p:cNvPicPr>
          <p:nvPr/>
        </p:nvPicPr>
        <p:blipFill>
          <a:blip r:embed="rId5"/>
          <a:stretch>
            <a:fillRect/>
          </a:stretch>
        </p:blipFill>
        <p:spPr>
          <a:xfrm>
            <a:off x="4494496" y="673796"/>
            <a:ext cx="4649504" cy="1839600"/>
          </a:xfrm>
          <a:prstGeom prst="rect">
            <a:avLst/>
          </a:prstGeom>
        </p:spPr>
      </p:pic>
      <p:pic>
        <p:nvPicPr>
          <p:cNvPr id="20" name="Imagen 19">
            <a:extLst>
              <a:ext uri="{FF2B5EF4-FFF2-40B4-BE49-F238E27FC236}">
                <a16:creationId xmlns:a16="http://schemas.microsoft.com/office/drawing/2014/main" id="{B8C8BDA7-BD96-41E4-9FAD-E47F91250AA8}"/>
              </a:ext>
            </a:extLst>
          </p:cNvPr>
          <p:cNvPicPr>
            <a:picLocks noChangeAspect="1"/>
          </p:cNvPicPr>
          <p:nvPr/>
        </p:nvPicPr>
        <p:blipFill>
          <a:blip r:embed="rId6"/>
          <a:stretch>
            <a:fillRect/>
          </a:stretch>
        </p:blipFill>
        <p:spPr>
          <a:xfrm>
            <a:off x="6596257" y="4433636"/>
            <a:ext cx="2370137" cy="1457971"/>
          </a:xfrm>
          <a:prstGeom prst="rect">
            <a:avLst/>
          </a:prstGeom>
        </p:spPr>
      </p:pic>
      <p:pic>
        <p:nvPicPr>
          <p:cNvPr id="12" name="Imagen 11">
            <a:extLst>
              <a:ext uri="{FF2B5EF4-FFF2-40B4-BE49-F238E27FC236}">
                <a16:creationId xmlns:a16="http://schemas.microsoft.com/office/drawing/2014/main" id="{DE7CCBAD-21CB-4261-A153-46E6F632016D}"/>
              </a:ext>
            </a:extLst>
          </p:cNvPr>
          <p:cNvPicPr>
            <a:picLocks noChangeAspect="1"/>
          </p:cNvPicPr>
          <p:nvPr/>
        </p:nvPicPr>
        <p:blipFill>
          <a:blip r:embed="rId7"/>
          <a:stretch>
            <a:fillRect/>
          </a:stretch>
        </p:blipFill>
        <p:spPr>
          <a:xfrm>
            <a:off x="6716889" y="6016363"/>
            <a:ext cx="2345922" cy="656360"/>
          </a:xfrm>
          <a:prstGeom prst="rect">
            <a:avLst/>
          </a:prstGeom>
        </p:spPr>
      </p:pic>
      <p:sp>
        <p:nvSpPr>
          <p:cNvPr id="13" name="Rectángulo 12">
            <a:extLst>
              <a:ext uri="{FF2B5EF4-FFF2-40B4-BE49-F238E27FC236}">
                <a16:creationId xmlns:a16="http://schemas.microsoft.com/office/drawing/2014/main" id="{4D7658A6-DC9E-4047-A185-00F6D9EFD03D}"/>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05</a:t>
            </a:r>
            <a:endParaRPr lang="en-US" b="1" u="sng" dirty="0"/>
          </a:p>
        </p:txBody>
      </p:sp>
    </p:spTree>
    <p:extLst>
      <p:ext uri="{BB962C8B-B14F-4D97-AF65-F5344CB8AC3E}">
        <p14:creationId xmlns:p14="http://schemas.microsoft.com/office/powerpoint/2010/main" val="1510518948"/>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63356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DISEÑO ESTRUCTURAL</a:t>
            </a:r>
            <a:endParaRPr lang="en-US" b="1" u="sng" dirty="0"/>
          </a:p>
        </p:txBody>
      </p:sp>
      <p:sp>
        <p:nvSpPr>
          <p:cNvPr id="10" name="CuadroTexto 9">
            <a:extLst>
              <a:ext uri="{FF2B5EF4-FFF2-40B4-BE49-F238E27FC236}">
                <a16:creationId xmlns:a16="http://schemas.microsoft.com/office/drawing/2014/main" id="{58DC0AEB-4F2C-416E-90E8-CFF2FAB50935}"/>
              </a:ext>
            </a:extLst>
          </p:cNvPr>
          <p:cNvSpPr txBox="1"/>
          <p:nvPr/>
        </p:nvSpPr>
        <p:spPr>
          <a:xfrm>
            <a:off x="560442" y="883593"/>
            <a:ext cx="8349642" cy="369332"/>
          </a:xfrm>
          <a:prstGeom prst="rect">
            <a:avLst/>
          </a:prstGeom>
          <a:noFill/>
        </p:spPr>
        <p:txBody>
          <a:bodyPr wrap="square">
            <a:spAutoFit/>
          </a:bodyPr>
          <a:lstStyle/>
          <a:p>
            <a:pPr algn="ctr"/>
            <a:r>
              <a:rPr lang="es-ES" b="1" dirty="0"/>
              <a:t>Gradas estructura regular</a:t>
            </a:r>
            <a:endParaRPr lang="en-US" b="1" dirty="0"/>
          </a:p>
        </p:txBody>
      </p:sp>
      <p:pic>
        <p:nvPicPr>
          <p:cNvPr id="4" name="Imagen 3">
            <a:extLst>
              <a:ext uri="{FF2B5EF4-FFF2-40B4-BE49-F238E27FC236}">
                <a16:creationId xmlns:a16="http://schemas.microsoft.com/office/drawing/2014/main" id="{B02106D8-414E-4A47-B196-30CC03EF8D16}"/>
              </a:ext>
            </a:extLst>
          </p:cNvPr>
          <p:cNvPicPr>
            <a:picLocks noChangeAspect="1"/>
          </p:cNvPicPr>
          <p:nvPr/>
        </p:nvPicPr>
        <p:blipFill>
          <a:blip r:embed="rId3"/>
          <a:stretch>
            <a:fillRect/>
          </a:stretch>
        </p:blipFill>
        <p:spPr>
          <a:xfrm>
            <a:off x="245083" y="1463854"/>
            <a:ext cx="4459152" cy="2261427"/>
          </a:xfrm>
          <a:prstGeom prst="rect">
            <a:avLst/>
          </a:prstGeom>
        </p:spPr>
      </p:pic>
      <p:pic>
        <p:nvPicPr>
          <p:cNvPr id="7" name="Imagen 6">
            <a:extLst>
              <a:ext uri="{FF2B5EF4-FFF2-40B4-BE49-F238E27FC236}">
                <a16:creationId xmlns:a16="http://schemas.microsoft.com/office/drawing/2014/main" id="{22E69CFC-A519-4308-8497-C792EF118CEE}"/>
              </a:ext>
            </a:extLst>
          </p:cNvPr>
          <p:cNvPicPr>
            <a:picLocks noChangeAspect="1"/>
          </p:cNvPicPr>
          <p:nvPr/>
        </p:nvPicPr>
        <p:blipFill>
          <a:blip r:embed="rId4"/>
          <a:stretch>
            <a:fillRect/>
          </a:stretch>
        </p:blipFill>
        <p:spPr>
          <a:xfrm>
            <a:off x="255747" y="3958056"/>
            <a:ext cx="4437823" cy="1991894"/>
          </a:xfrm>
          <a:prstGeom prst="rect">
            <a:avLst/>
          </a:prstGeom>
        </p:spPr>
      </p:pic>
      <p:pic>
        <p:nvPicPr>
          <p:cNvPr id="12" name="Imagen 11">
            <a:extLst>
              <a:ext uri="{FF2B5EF4-FFF2-40B4-BE49-F238E27FC236}">
                <a16:creationId xmlns:a16="http://schemas.microsoft.com/office/drawing/2014/main" id="{4E56CF2A-8D8D-4225-B8F4-CA8FA3EB4F64}"/>
              </a:ext>
            </a:extLst>
          </p:cNvPr>
          <p:cNvPicPr>
            <a:picLocks noChangeAspect="1"/>
          </p:cNvPicPr>
          <p:nvPr/>
        </p:nvPicPr>
        <p:blipFill>
          <a:blip r:embed="rId5"/>
          <a:stretch>
            <a:fillRect/>
          </a:stretch>
        </p:blipFill>
        <p:spPr>
          <a:xfrm>
            <a:off x="4945200" y="1506275"/>
            <a:ext cx="3302065" cy="2692637"/>
          </a:xfrm>
          <a:prstGeom prst="rect">
            <a:avLst/>
          </a:prstGeom>
        </p:spPr>
      </p:pic>
      <p:pic>
        <p:nvPicPr>
          <p:cNvPr id="14" name="Imagen 13">
            <a:extLst>
              <a:ext uri="{FF2B5EF4-FFF2-40B4-BE49-F238E27FC236}">
                <a16:creationId xmlns:a16="http://schemas.microsoft.com/office/drawing/2014/main" id="{D6AC1EBB-F98F-4D1E-8481-DB2AA3FB7BA6}"/>
              </a:ext>
            </a:extLst>
          </p:cNvPr>
          <p:cNvPicPr>
            <a:picLocks noChangeAspect="1"/>
          </p:cNvPicPr>
          <p:nvPr/>
        </p:nvPicPr>
        <p:blipFill>
          <a:blip r:embed="rId6"/>
          <a:stretch>
            <a:fillRect/>
          </a:stretch>
        </p:blipFill>
        <p:spPr>
          <a:xfrm>
            <a:off x="4692689" y="3627829"/>
            <a:ext cx="2930855" cy="2261427"/>
          </a:xfrm>
          <a:prstGeom prst="rect">
            <a:avLst/>
          </a:prstGeom>
        </p:spPr>
      </p:pic>
      <p:sp>
        <p:nvSpPr>
          <p:cNvPr id="11" name="Rectángulo 10">
            <a:extLst>
              <a:ext uri="{FF2B5EF4-FFF2-40B4-BE49-F238E27FC236}">
                <a16:creationId xmlns:a16="http://schemas.microsoft.com/office/drawing/2014/main" id="{016294F4-E824-42BD-AC28-FC514FE340EE}"/>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13" name="Imagen 12">
            <a:extLst>
              <a:ext uri="{FF2B5EF4-FFF2-40B4-BE49-F238E27FC236}">
                <a16:creationId xmlns:a16="http://schemas.microsoft.com/office/drawing/2014/main" id="{E5D651EE-8395-4B20-BEA5-2884358D3A3A}"/>
              </a:ext>
            </a:extLst>
          </p:cNvPr>
          <p:cNvPicPr>
            <a:picLocks noChangeAspect="1"/>
          </p:cNvPicPr>
          <p:nvPr/>
        </p:nvPicPr>
        <p:blipFill>
          <a:blip r:embed="rId7"/>
          <a:stretch>
            <a:fillRect/>
          </a:stretch>
        </p:blipFill>
        <p:spPr>
          <a:xfrm>
            <a:off x="6716889" y="6001123"/>
            <a:ext cx="2345922" cy="656360"/>
          </a:xfrm>
          <a:prstGeom prst="rect">
            <a:avLst/>
          </a:prstGeom>
        </p:spPr>
      </p:pic>
      <p:sp>
        <p:nvSpPr>
          <p:cNvPr id="15" name="Rectángulo 14">
            <a:extLst>
              <a:ext uri="{FF2B5EF4-FFF2-40B4-BE49-F238E27FC236}">
                <a16:creationId xmlns:a16="http://schemas.microsoft.com/office/drawing/2014/main" id="{E3AE753A-0723-4CEB-86DC-49101E07987B}"/>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50</a:t>
            </a:r>
            <a:endParaRPr lang="en-US" b="1" u="sng" dirty="0"/>
          </a:p>
        </p:txBody>
      </p:sp>
    </p:spTree>
    <p:extLst>
      <p:ext uri="{BB962C8B-B14F-4D97-AF65-F5344CB8AC3E}">
        <p14:creationId xmlns:p14="http://schemas.microsoft.com/office/powerpoint/2010/main" val="43791501"/>
      </p:ext>
    </p:extLst>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63356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DISEÑO ESTRUCTURAL</a:t>
            </a:r>
            <a:endParaRPr lang="en-US" b="1" u="sng" dirty="0"/>
          </a:p>
        </p:txBody>
      </p:sp>
      <p:sp>
        <p:nvSpPr>
          <p:cNvPr id="10" name="CuadroTexto 9">
            <a:extLst>
              <a:ext uri="{FF2B5EF4-FFF2-40B4-BE49-F238E27FC236}">
                <a16:creationId xmlns:a16="http://schemas.microsoft.com/office/drawing/2014/main" id="{58DC0AEB-4F2C-416E-90E8-CFF2FAB50935}"/>
              </a:ext>
            </a:extLst>
          </p:cNvPr>
          <p:cNvSpPr txBox="1"/>
          <p:nvPr/>
        </p:nvSpPr>
        <p:spPr>
          <a:xfrm>
            <a:off x="560442" y="883593"/>
            <a:ext cx="8349642" cy="369332"/>
          </a:xfrm>
          <a:prstGeom prst="rect">
            <a:avLst/>
          </a:prstGeom>
          <a:noFill/>
        </p:spPr>
        <p:txBody>
          <a:bodyPr wrap="square">
            <a:spAutoFit/>
          </a:bodyPr>
          <a:lstStyle/>
          <a:p>
            <a:pPr algn="ctr"/>
            <a:r>
              <a:rPr lang="es-ES" b="1" dirty="0"/>
              <a:t>Gradas estructura regular</a:t>
            </a:r>
            <a:endParaRPr lang="en-US" b="1" dirty="0"/>
          </a:p>
        </p:txBody>
      </p:sp>
      <p:pic>
        <p:nvPicPr>
          <p:cNvPr id="3" name="Imagen 2">
            <a:extLst>
              <a:ext uri="{FF2B5EF4-FFF2-40B4-BE49-F238E27FC236}">
                <a16:creationId xmlns:a16="http://schemas.microsoft.com/office/drawing/2014/main" id="{5879413F-DF53-42EC-A192-6ECBBA0340DC}"/>
              </a:ext>
            </a:extLst>
          </p:cNvPr>
          <p:cNvPicPr>
            <a:picLocks noChangeAspect="1"/>
          </p:cNvPicPr>
          <p:nvPr/>
        </p:nvPicPr>
        <p:blipFill>
          <a:blip r:embed="rId3"/>
          <a:stretch>
            <a:fillRect/>
          </a:stretch>
        </p:blipFill>
        <p:spPr>
          <a:xfrm>
            <a:off x="694263" y="1519234"/>
            <a:ext cx="4547588" cy="4095802"/>
          </a:xfrm>
          <a:prstGeom prst="rect">
            <a:avLst/>
          </a:prstGeom>
        </p:spPr>
      </p:pic>
      <p:pic>
        <p:nvPicPr>
          <p:cNvPr id="9" name="Imagen 8">
            <a:extLst>
              <a:ext uri="{FF2B5EF4-FFF2-40B4-BE49-F238E27FC236}">
                <a16:creationId xmlns:a16="http://schemas.microsoft.com/office/drawing/2014/main" id="{1D7B12A3-7EE9-4451-85F8-1DBE26C703CC}"/>
              </a:ext>
            </a:extLst>
          </p:cNvPr>
          <p:cNvPicPr>
            <a:picLocks noChangeAspect="1"/>
          </p:cNvPicPr>
          <p:nvPr/>
        </p:nvPicPr>
        <p:blipFill>
          <a:blip r:embed="rId4"/>
          <a:stretch>
            <a:fillRect/>
          </a:stretch>
        </p:blipFill>
        <p:spPr>
          <a:xfrm>
            <a:off x="5993061" y="1800873"/>
            <a:ext cx="2370137" cy="2694471"/>
          </a:xfrm>
          <a:prstGeom prst="rect">
            <a:avLst/>
          </a:prstGeom>
        </p:spPr>
      </p:pic>
      <p:sp>
        <p:nvSpPr>
          <p:cNvPr id="8" name="Rectángulo 7">
            <a:extLst>
              <a:ext uri="{FF2B5EF4-FFF2-40B4-BE49-F238E27FC236}">
                <a16:creationId xmlns:a16="http://schemas.microsoft.com/office/drawing/2014/main" id="{83004EE6-6048-428E-A081-976EB7E70186}"/>
              </a:ext>
            </a:extLst>
          </p:cNvPr>
          <p:cNvSpPr/>
          <p:nvPr/>
        </p:nvSpPr>
        <p:spPr>
          <a:xfrm>
            <a:off x="6281108" y="30159"/>
            <a:ext cx="2862892" cy="51579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muros de </a:t>
            </a:r>
          </a:p>
          <a:p>
            <a:pPr algn="ctr"/>
            <a:r>
              <a:rPr lang="es-EC" b="1" dirty="0"/>
              <a:t>hormigón armado</a:t>
            </a:r>
            <a:endParaRPr lang="en-US" b="1" dirty="0"/>
          </a:p>
        </p:txBody>
      </p:sp>
      <p:pic>
        <p:nvPicPr>
          <p:cNvPr id="11" name="Imagen 10">
            <a:extLst>
              <a:ext uri="{FF2B5EF4-FFF2-40B4-BE49-F238E27FC236}">
                <a16:creationId xmlns:a16="http://schemas.microsoft.com/office/drawing/2014/main" id="{9C806A4A-F38B-432D-A588-5B088DAEA92A}"/>
              </a:ext>
            </a:extLst>
          </p:cNvPr>
          <p:cNvPicPr>
            <a:picLocks noChangeAspect="1"/>
          </p:cNvPicPr>
          <p:nvPr/>
        </p:nvPicPr>
        <p:blipFill>
          <a:blip r:embed="rId5"/>
          <a:stretch>
            <a:fillRect/>
          </a:stretch>
        </p:blipFill>
        <p:spPr>
          <a:xfrm>
            <a:off x="6716889" y="6016363"/>
            <a:ext cx="2345922" cy="656360"/>
          </a:xfrm>
          <a:prstGeom prst="rect">
            <a:avLst/>
          </a:prstGeom>
        </p:spPr>
      </p:pic>
      <p:sp>
        <p:nvSpPr>
          <p:cNvPr id="12" name="Rectángulo 11">
            <a:extLst>
              <a:ext uri="{FF2B5EF4-FFF2-40B4-BE49-F238E27FC236}">
                <a16:creationId xmlns:a16="http://schemas.microsoft.com/office/drawing/2014/main" id="{B87F057E-8674-4A48-893C-9858268565E0}"/>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51</a:t>
            </a:r>
            <a:endParaRPr lang="en-US" b="1" u="sng" dirty="0"/>
          </a:p>
        </p:txBody>
      </p:sp>
    </p:spTree>
    <p:extLst>
      <p:ext uri="{BB962C8B-B14F-4D97-AF65-F5344CB8AC3E}">
        <p14:creationId xmlns:p14="http://schemas.microsoft.com/office/powerpoint/2010/main" val="2990276354"/>
      </p:ext>
    </p:extLst>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u="sng" dirty="0"/>
          </a:p>
        </p:txBody>
      </p:sp>
      <p:sp>
        <p:nvSpPr>
          <p:cNvPr id="8" name="Rectángulo 7">
            <a:extLst>
              <a:ext uri="{FF2B5EF4-FFF2-40B4-BE49-F238E27FC236}">
                <a16:creationId xmlns:a16="http://schemas.microsoft.com/office/drawing/2014/main" id="{9ECD604C-E296-4A5B-9A44-443DF2B3092E}"/>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52</a:t>
            </a:r>
            <a:endParaRPr lang="en-US" b="1" u="sng" dirty="0"/>
          </a:p>
        </p:txBody>
      </p:sp>
      <p:sp>
        <p:nvSpPr>
          <p:cNvPr id="10" name="Rectángulo 9">
            <a:extLst>
              <a:ext uri="{FF2B5EF4-FFF2-40B4-BE49-F238E27FC236}">
                <a16:creationId xmlns:a16="http://schemas.microsoft.com/office/drawing/2014/main" id="{03C2852D-BF36-470B-BAAC-B566A9468088}"/>
              </a:ext>
            </a:extLst>
          </p:cNvPr>
          <p:cNvSpPr/>
          <p:nvPr/>
        </p:nvSpPr>
        <p:spPr>
          <a:xfrm>
            <a:off x="513889" y="2622258"/>
            <a:ext cx="8116222" cy="161348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sz="6600" b="1" dirty="0"/>
              <a:t>Sistema</a:t>
            </a:r>
            <a:endParaRPr lang="es-ES" sz="6600" b="1" dirty="0"/>
          </a:p>
          <a:p>
            <a:pPr algn="ctr"/>
            <a:r>
              <a:rPr lang="es-EC" sz="6600" b="1" dirty="0"/>
              <a:t>Steel Framing</a:t>
            </a:r>
            <a:endParaRPr lang="en-US" sz="6600" b="1" dirty="0"/>
          </a:p>
        </p:txBody>
      </p:sp>
      <p:pic>
        <p:nvPicPr>
          <p:cNvPr id="7" name="Imagen 6">
            <a:extLst>
              <a:ext uri="{FF2B5EF4-FFF2-40B4-BE49-F238E27FC236}">
                <a16:creationId xmlns:a16="http://schemas.microsoft.com/office/drawing/2014/main" id="{F1794EDD-751C-4F69-B0C1-39D9535C0CF7}"/>
              </a:ext>
            </a:extLst>
          </p:cNvPr>
          <p:cNvPicPr>
            <a:picLocks noChangeAspect="1"/>
          </p:cNvPicPr>
          <p:nvPr/>
        </p:nvPicPr>
        <p:blipFill>
          <a:blip r:embed="rId3"/>
          <a:stretch>
            <a:fillRect/>
          </a:stretch>
        </p:blipFill>
        <p:spPr>
          <a:xfrm>
            <a:off x="6716889" y="6016363"/>
            <a:ext cx="2345922" cy="656360"/>
          </a:xfrm>
          <a:prstGeom prst="rect">
            <a:avLst/>
          </a:prstGeom>
        </p:spPr>
      </p:pic>
    </p:spTree>
    <p:extLst>
      <p:ext uri="{BB962C8B-B14F-4D97-AF65-F5344CB8AC3E}">
        <p14:creationId xmlns:p14="http://schemas.microsoft.com/office/powerpoint/2010/main" val="3353988278"/>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0482E106-790A-4B19-8F4E-CA84C5AC76B0}"/>
              </a:ext>
            </a:extLst>
          </p:cNvPr>
          <p:cNvSpPr/>
          <p:nvPr/>
        </p:nvSpPr>
        <p:spPr>
          <a:xfrm>
            <a:off x="513889" y="2271894"/>
            <a:ext cx="8116222" cy="161348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sz="6600" b="1" u="sng" dirty="0"/>
              <a:t>MARCO TEÓRICO</a:t>
            </a:r>
            <a:endParaRPr lang="en-US" sz="6600" b="1" dirty="0"/>
          </a:p>
        </p:txBody>
      </p:sp>
      <p:sp>
        <p:nvSpPr>
          <p:cNvPr id="8" name="Rectángulo 7">
            <a:extLst>
              <a:ext uri="{FF2B5EF4-FFF2-40B4-BE49-F238E27FC236}">
                <a16:creationId xmlns:a16="http://schemas.microsoft.com/office/drawing/2014/main" id="{07C482A3-7280-42BE-B039-26A14C66D6D1}"/>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05. MARCO TEÓRICO</a:t>
            </a:r>
            <a:r>
              <a:rPr lang="en-001" b="1" u="sng" dirty="0"/>
              <a:t> </a:t>
            </a:r>
            <a:endParaRPr lang="en-US" b="1" u="sng" dirty="0"/>
          </a:p>
        </p:txBody>
      </p:sp>
      <p:pic>
        <p:nvPicPr>
          <p:cNvPr id="7" name="Imagen 6">
            <a:extLst>
              <a:ext uri="{FF2B5EF4-FFF2-40B4-BE49-F238E27FC236}">
                <a16:creationId xmlns:a16="http://schemas.microsoft.com/office/drawing/2014/main" id="{8976439C-1549-4240-B9C2-70405E49088F}"/>
              </a:ext>
            </a:extLst>
          </p:cNvPr>
          <p:cNvPicPr>
            <a:picLocks noChangeAspect="1"/>
          </p:cNvPicPr>
          <p:nvPr/>
        </p:nvPicPr>
        <p:blipFill>
          <a:blip r:embed="rId3"/>
          <a:stretch>
            <a:fillRect/>
          </a:stretch>
        </p:blipFill>
        <p:spPr>
          <a:xfrm>
            <a:off x="6716889" y="6016363"/>
            <a:ext cx="2345922" cy="656360"/>
          </a:xfrm>
          <a:prstGeom prst="rect">
            <a:avLst/>
          </a:prstGeom>
        </p:spPr>
      </p:pic>
      <p:sp>
        <p:nvSpPr>
          <p:cNvPr id="9" name="Rectángulo 8">
            <a:extLst>
              <a:ext uri="{FF2B5EF4-FFF2-40B4-BE49-F238E27FC236}">
                <a16:creationId xmlns:a16="http://schemas.microsoft.com/office/drawing/2014/main" id="{811C5E5C-F876-48CD-90A1-D634FE9F0563}"/>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53</a:t>
            </a:r>
            <a:endParaRPr lang="en-US" b="1" u="sng" dirty="0"/>
          </a:p>
        </p:txBody>
      </p:sp>
      <p:sp>
        <p:nvSpPr>
          <p:cNvPr id="11" name="Google Shape;3410;p29">
            <a:extLst>
              <a:ext uri="{FF2B5EF4-FFF2-40B4-BE49-F238E27FC236}">
                <a16:creationId xmlns:a16="http://schemas.microsoft.com/office/drawing/2014/main" id="{F65D2FD3-2D98-4CCF-ADEA-FAED11E0CF09}"/>
              </a:ext>
            </a:extLst>
          </p:cNvPr>
          <p:cNvSpPr txBox="1"/>
          <p:nvPr/>
        </p:nvSpPr>
        <p:spPr>
          <a:xfrm>
            <a:off x="5292080" y="79052"/>
            <a:ext cx="3774337" cy="552404"/>
          </a:xfrm>
          <a:prstGeom prst="rect">
            <a:avLst/>
          </a:prstGeom>
          <a:noFill/>
          <a:ln>
            <a:noFill/>
          </a:ln>
        </p:spPr>
        <p:txBody>
          <a:bodyPr spcFirstLastPara="1" wrap="square" lIns="91425" tIns="91425" rIns="91425" bIns="91425" anchor="ctr" anchorCtr="0">
            <a:noAutofit/>
          </a:bodyPr>
          <a:lstStyle/>
          <a:p>
            <a:pPr marL="12700" marR="0" lvl="0" indent="0" algn="ctr" rtl="0">
              <a:lnSpc>
                <a:spcPct val="100000"/>
              </a:lnSpc>
              <a:spcBef>
                <a:spcPts val="0"/>
              </a:spcBef>
              <a:spcAft>
                <a:spcPts val="0"/>
              </a:spcAft>
              <a:buNone/>
            </a:pPr>
            <a:r>
              <a:rPr lang="es-EC" dirty="0">
                <a:ln w="0"/>
                <a:effectLst>
                  <a:outerShdw blurRad="38100" dist="19050" dir="2700000" algn="tl" rotWithShape="0">
                    <a:schemeClr val="dk1">
                      <a:alpha val="40000"/>
                    </a:schemeClr>
                  </a:outerShdw>
                </a:effectLst>
                <a:latin typeface="+mn-lt"/>
                <a:ea typeface="Fira Sans Extra Condensed"/>
                <a:cs typeface="Fira Sans Extra Condensed"/>
                <a:sym typeface="Fira Sans Extra Condensed"/>
              </a:rPr>
              <a:t>SISTEMA DE MUROS LIVIANOS DE ACERO STEEL FRMANING</a:t>
            </a:r>
          </a:p>
        </p:txBody>
      </p:sp>
    </p:spTree>
    <p:extLst>
      <p:ext uri="{BB962C8B-B14F-4D97-AF65-F5344CB8AC3E}">
        <p14:creationId xmlns:p14="http://schemas.microsoft.com/office/powerpoint/2010/main" val="3039526330"/>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Google Shape;3407;p29"/>
          <p:cNvSpPr txBox="1"/>
          <p:nvPr/>
        </p:nvSpPr>
        <p:spPr>
          <a:xfrm>
            <a:off x="5406304" y="1294297"/>
            <a:ext cx="3582226" cy="1087697"/>
          </a:xfrm>
          <a:prstGeom prst="rect">
            <a:avLst/>
          </a:prstGeom>
          <a:noFill/>
          <a:ln>
            <a:noFill/>
          </a:ln>
        </p:spPr>
        <p:txBody>
          <a:bodyPr spcFirstLastPara="1" wrap="square" lIns="91425" tIns="91425" rIns="91425" bIns="91425" anchor="ctr" anchorCtr="0">
            <a:noAutofit/>
          </a:bodyPr>
          <a:lstStyle/>
          <a:p>
            <a:pPr marL="12700" marR="0" lvl="0" indent="0" algn="just" defTabSz="914400" rtl="0" eaLnBrk="0" fontAlgn="base" latinLnBrk="0" hangingPunct="0">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Arial"/>
                <a:ea typeface="Roboto"/>
                <a:cs typeface="Roboto"/>
                <a:sym typeface="Roboto"/>
              </a:rPr>
              <a:t>Es un sistema constructivo, donde la estructura está formada por perfiles de acero galvanizado conformados en frío</a:t>
            </a:r>
          </a:p>
        </p:txBody>
      </p:sp>
      <p:sp>
        <p:nvSpPr>
          <p:cNvPr id="789" name="Google Shape;3412;p29"/>
          <p:cNvSpPr txBox="1"/>
          <p:nvPr/>
        </p:nvSpPr>
        <p:spPr>
          <a:xfrm>
            <a:off x="5769922" y="993788"/>
            <a:ext cx="2030594" cy="234403"/>
          </a:xfrm>
          <a:prstGeom prst="rect">
            <a:avLst/>
          </a:prstGeom>
          <a:noFill/>
          <a:ln>
            <a:noFill/>
          </a:ln>
        </p:spPr>
        <p:txBody>
          <a:bodyPr spcFirstLastPara="1" wrap="square" lIns="91425" tIns="91425" rIns="91425" bIns="91425" anchor="ctr" anchorCtr="0">
            <a:noAutofit/>
          </a:bodyPr>
          <a:lstStyle/>
          <a:p>
            <a:pPr marL="12700" marR="0" lvl="0" indent="0" algn="ctr" defTabSz="914400" rtl="0" eaLnBrk="0" fontAlgn="base" latinLnBrk="0" hangingPunct="0">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333399"/>
                </a:solidFill>
                <a:effectLst/>
                <a:uLnTx/>
                <a:uFillTx/>
                <a:latin typeface="Arial"/>
                <a:ea typeface="Fira Sans Extra Condensed"/>
                <a:cs typeface="Fira Sans Extra Condensed"/>
                <a:sym typeface="Fira Sans Extra Condensed"/>
              </a:rPr>
              <a:t>DEFINICIÓN</a:t>
            </a:r>
            <a:endParaRPr kumimoji="0" sz="1600" b="1" i="0" u="none" strike="noStrike" kern="1200" cap="none" spc="0" normalizeH="0" baseline="0" noProof="0" dirty="0">
              <a:ln>
                <a:noFill/>
              </a:ln>
              <a:solidFill>
                <a:srgbClr val="333399"/>
              </a:solidFill>
              <a:effectLst/>
              <a:uLnTx/>
              <a:uFillTx/>
              <a:latin typeface="Arial"/>
              <a:ea typeface="Fira Sans Extra Condensed"/>
              <a:cs typeface="Fira Sans Extra Condensed"/>
              <a:sym typeface="Fira Sans Extra Condensed"/>
            </a:endParaRPr>
          </a:p>
        </p:txBody>
      </p:sp>
      <p:sp>
        <p:nvSpPr>
          <p:cNvPr id="786" name="Google Shape;3410;p29"/>
          <p:cNvSpPr txBox="1"/>
          <p:nvPr/>
        </p:nvSpPr>
        <p:spPr>
          <a:xfrm>
            <a:off x="845444" y="1072799"/>
            <a:ext cx="3258448" cy="502185"/>
          </a:xfrm>
          <a:prstGeom prst="rect">
            <a:avLst/>
          </a:prstGeom>
          <a:noFill/>
          <a:ln>
            <a:noFill/>
          </a:ln>
        </p:spPr>
        <p:txBody>
          <a:bodyPr spcFirstLastPara="1" wrap="square" lIns="91425" tIns="91425" rIns="91425" bIns="91425" anchor="ctr" anchorCtr="0">
            <a:noAutofit/>
          </a:bodyPr>
          <a:lstStyle/>
          <a:p>
            <a:pPr marL="12700" marR="0" lvl="0" indent="0" algn="ctr" defTabSz="914400" rtl="0" eaLnBrk="0" fontAlgn="base" latinLnBrk="0" hangingPunct="0">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2D2D8A"/>
                </a:solidFill>
                <a:effectLst/>
                <a:uLnTx/>
                <a:uFillTx/>
                <a:latin typeface="Arial"/>
                <a:ea typeface="Fira Sans Extra Condensed"/>
                <a:cs typeface="Fira Sans Extra Condensed"/>
                <a:sym typeface="Fira Sans Extra Condensed"/>
              </a:rPr>
              <a:t>SISTEMA DE MUROS LIVIANOS DE ACERO STEEL FRAMING</a:t>
            </a:r>
            <a:endParaRPr kumimoji="0" sz="1600" b="1" i="0" u="none" strike="noStrike" kern="1200" cap="none" spc="0" normalizeH="0" baseline="0" noProof="0" dirty="0">
              <a:ln>
                <a:noFill/>
              </a:ln>
              <a:solidFill>
                <a:srgbClr val="2D2D8A"/>
              </a:solidFill>
              <a:effectLst/>
              <a:uLnTx/>
              <a:uFillTx/>
              <a:latin typeface="Arial"/>
              <a:ea typeface="Fira Sans Extra Condensed"/>
              <a:cs typeface="Fira Sans Extra Condensed"/>
              <a:sym typeface="Fira Sans Extra Condensed"/>
            </a:endParaRPr>
          </a:p>
        </p:txBody>
      </p:sp>
      <p:sp>
        <p:nvSpPr>
          <p:cNvPr id="791" name="Google Shape;3891;p32"/>
          <p:cNvSpPr/>
          <p:nvPr/>
        </p:nvSpPr>
        <p:spPr>
          <a:xfrm rot="-5400000">
            <a:off x="2457097" y="3745518"/>
            <a:ext cx="133200" cy="121091"/>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95" name="Google Shape;3412;p29"/>
          <p:cNvSpPr txBox="1"/>
          <p:nvPr/>
        </p:nvSpPr>
        <p:spPr>
          <a:xfrm>
            <a:off x="5200594" y="3327695"/>
            <a:ext cx="1689091" cy="298909"/>
          </a:xfrm>
          <a:prstGeom prst="rect">
            <a:avLst/>
          </a:prstGeom>
          <a:noFill/>
          <a:ln>
            <a:noFill/>
          </a:ln>
        </p:spPr>
        <p:txBody>
          <a:bodyPr spcFirstLastPara="1" wrap="square" lIns="91425" tIns="91425" rIns="91425" bIns="91425" anchor="ctr" anchorCtr="0">
            <a:noAutofit/>
          </a:bodyPr>
          <a:lstStyle/>
          <a:p>
            <a:pPr marL="12700" marR="0" lvl="0" indent="0" algn="ctr" defTabSz="914400" rtl="0" eaLnBrk="0" fontAlgn="base" latinLnBrk="0" hangingPunct="0">
              <a:lnSpc>
                <a:spcPct val="100000"/>
              </a:lnSpc>
              <a:spcBef>
                <a:spcPts val="0"/>
              </a:spcBef>
              <a:spcAft>
                <a:spcPts val="0"/>
              </a:spcAft>
              <a:buClrTx/>
              <a:buSzTx/>
              <a:buFontTx/>
              <a:buNone/>
              <a:tabLst/>
              <a:defRPr/>
            </a:pPr>
            <a:r>
              <a:rPr kumimoji="0" lang="es-419" sz="1600" b="1" i="0" u="none" strike="noStrike" kern="1200" cap="none" spc="0" normalizeH="0" baseline="0" noProof="0" dirty="0">
                <a:ln>
                  <a:noFill/>
                </a:ln>
                <a:solidFill>
                  <a:srgbClr val="000000"/>
                </a:solidFill>
                <a:effectLst/>
                <a:uLnTx/>
                <a:uFillTx/>
                <a:latin typeface="Arial"/>
                <a:ea typeface="Fira Sans Extra Condensed"/>
                <a:cs typeface="Fira Sans Extra Condensed"/>
                <a:sym typeface="Fira Sans Extra Condensed"/>
              </a:rPr>
              <a:t>Montantes</a:t>
            </a:r>
          </a:p>
        </p:txBody>
      </p:sp>
      <p:sp>
        <p:nvSpPr>
          <p:cNvPr id="796" name="Google Shape;3412;p29"/>
          <p:cNvSpPr txBox="1"/>
          <p:nvPr/>
        </p:nvSpPr>
        <p:spPr>
          <a:xfrm>
            <a:off x="5213139" y="4091130"/>
            <a:ext cx="1689091" cy="298909"/>
          </a:xfrm>
          <a:prstGeom prst="rect">
            <a:avLst/>
          </a:prstGeom>
          <a:noFill/>
          <a:ln>
            <a:noFill/>
          </a:ln>
        </p:spPr>
        <p:txBody>
          <a:bodyPr spcFirstLastPara="1" wrap="square" lIns="91425" tIns="91425" rIns="91425" bIns="91425" anchor="ctr" anchorCtr="0">
            <a:noAutofit/>
          </a:bodyPr>
          <a:lstStyle/>
          <a:p>
            <a:pPr marL="12700" marR="0" lvl="0" indent="0" algn="ctr" defTabSz="914400" rtl="0" eaLnBrk="0" fontAlgn="base" latinLnBrk="0" hangingPunct="0">
              <a:lnSpc>
                <a:spcPct val="100000"/>
              </a:lnSpc>
              <a:spcBef>
                <a:spcPts val="0"/>
              </a:spcBef>
              <a:spcAft>
                <a:spcPts val="0"/>
              </a:spcAft>
              <a:buClrTx/>
              <a:buSzTx/>
              <a:buFontTx/>
              <a:buNone/>
              <a:tabLst/>
              <a:defRPr/>
            </a:pPr>
            <a:r>
              <a:rPr kumimoji="0" lang="es-419" sz="1600" b="1" i="0" u="none" strike="noStrike" kern="1200" cap="none" spc="0" normalizeH="0" baseline="0" noProof="0" dirty="0">
                <a:ln>
                  <a:noFill/>
                </a:ln>
                <a:solidFill>
                  <a:srgbClr val="000000"/>
                </a:solidFill>
                <a:effectLst/>
                <a:uLnTx/>
                <a:uFillTx/>
                <a:latin typeface="Arial"/>
                <a:ea typeface="Fira Sans Extra Condensed"/>
                <a:cs typeface="Fira Sans Extra Condensed"/>
                <a:sym typeface="Fira Sans Extra Condensed"/>
              </a:rPr>
              <a:t>Viguetas</a:t>
            </a:r>
          </a:p>
        </p:txBody>
      </p:sp>
      <p:cxnSp>
        <p:nvCxnSpPr>
          <p:cNvPr id="799" name="Google Shape;3898;p32"/>
          <p:cNvCxnSpPr/>
          <p:nvPr/>
        </p:nvCxnSpPr>
        <p:spPr>
          <a:xfrm rot="10800000">
            <a:off x="3334446" y="3904543"/>
            <a:ext cx="1438102" cy="679709"/>
          </a:xfrm>
          <a:prstGeom prst="bentConnector3">
            <a:avLst>
              <a:gd name="adj1" fmla="val 50000"/>
            </a:avLst>
          </a:prstGeom>
          <a:noFill/>
          <a:ln w="19050" cap="flat" cmpd="sng">
            <a:solidFill>
              <a:srgbClr val="869FB2"/>
            </a:solidFill>
            <a:prstDash val="solid"/>
            <a:round/>
            <a:headEnd type="none" w="med" len="med"/>
            <a:tailEnd type="none" w="med" len="med"/>
          </a:ln>
        </p:spPr>
      </p:cxnSp>
      <p:sp>
        <p:nvSpPr>
          <p:cNvPr id="801" name="Google Shape;3904;p32"/>
          <p:cNvSpPr/>
          <p:nvPr/>
        </p:nvSpPr>
        <p:spPr>
          <a:xfrm rot="-5400000">
            <a:off x="3214390" y="3819664"/>
            <a:ext cx="133200" cy="121091"/>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803" name="Imagen 802">
            <a:extLst>
              <a:ext uri="{FF2B5EF4-FFF2-40B4-BE49-F238E27FC236}">
                <a16:creationId xmlns:a16="http://schemas.microsoft.com/office/drawing/2014/main" id="{AB2854DC-2282-4903-963D-0CA4304D3DD9}"/>
              </a:ext>
            </a:extLst>
          </p:cNvPr>
          <p:cNvPicPr>
            <a:picLocks noChangeAspect="1"/>
          </p:cNvPicPr>
          <p:nvPr/>
        </p:nvPicPr>
        <p:blipFill>
          <a:blip r:embed="rId3"/>
          <a:stretch>
            <a:fillRect/>
          </a:stretch>
        </p:blipFill>
        <p:spPr>
          <a:xfrm>
            <a:off x="5606265" y="2507552"/>
            <a:ext cx="503722" cy="573635"/>
          </a:xfrm>
          <a:prstGeom prst="rect">
            <a:avLst/>
          </a:prstGeom>
        </p:spPr>
      </p:pic>
      <p:sp>
        <p:nvSpPr>
          <p:cNvPr id="806" name="Google Shape;3412;p29"/>
          <p:cNvSpPr txBox="1"/>
          <p:nvPr/>
        </p:nvSpPr>
        <p:spPr>
          <a:xfrm>
            <a:off x="5938343" y="2712195"/>
            <a:ext cx="1689091" cy="298909"/>
          </a:xfrm>
          <a:prstGeom prst="rect">
            <a:avLst/>
          </a:prstGeom>
          <a:noFill/>
          <a:ln>
            <a:noFill/>
          </a:ln>
        </p:spPr>
        <p:txBody>
          <a:bodyPr spcFirstLastPara="1" wrap="square" lIns="91425" tIns="91425" rIns="91425" bIns="91425" anchor="ctr" anchorCtr="0">
            <a:noAutofit/>
          </a:bodyPr>
          <a:lstStyle/>
          <a:p>
            <a:pPr marL="12700" marR="0" lvl="0" indent="0" algn="ctr" defTabSz="914400" rtl="0" eaLnBrk="0" fontAlgn="base" latinLnBrk="0" hangingPunct="0">
              <a:lnSpc>
                <a:spcPct val="100000"/>
              </a:lnSpc>
              <a:spcBef>
                <a:spcPts val="0"/>
              </a:spcBef>
              <a:spcAft>
                <a:spcPts val="0"/>
              </a:spcAft>
              <a:buClrTx/>
              <a:buSzTx/>
              <a:buFontTx/>
              <a:buNone/>
              <a:tabLst/>
              <a:defRPr/>
            </a:pPr>
            <a:r>
              <a:rPr kumimoji="0" lang="en-001" sz="1600" b="1" i="0" u="none" strike="noStrike" kern="1200" cap="none" spc="0" normalizeH="0" baseline="0" noProof="0" dirty="0">
                <a:ln>
                  <a:noFill/>
                </a:ln>
                <a:solidFill>
                  <a:srgbClr val="333399"/>
                </a:solidFill>
                <a:effectLst/>
                <a:uLnTx/>
                <a:uFillTx/>
                <a:latin typeface="Arial"/>
                <a:ea typeface="Fira Sans Extra Condensed"/>
                <a:cs typeface="Fira Sans Extra Condensed"/>
                <a:sym typeface="Fira Sans Extra Condensed"/>
              </a:rPr>
              <a:t>ELEMENTOS</a:t>
            </a:r>
            <a:endParaRPr kumimoji="0" sz="1600" b="1" i="0" u="none" strike="noStrike" kern="1200" cap="none" spc="0" normalizeH="0" baseline="0" noProof="0" dirty="0">
              <a:ln>
                <a:noFill/>
              </a:ln>
              <a:solidFill>
                <a:srgbClr val="333399"/>
              </a:solidFill>
              <a:effectLst/>
              <a:uLnTx/>
              <a:uFillTx/>
              <a:latin typeface="Arial"/>
              <a:ea typeface="Fira Sans Extra Condensed"/>
              <a:cs typeface="Fira Sans Extra Condensed"/>
              <a:sym typeface="Fira Sans Extra Condensed"/>
            </a:endParaRPr>
          </a:p>
        </p:txBody>
      </p:sp>
      <p:grpSp>
        <p:nvGrpSpPr>
          <p:cNvPr id="35" name="Google Shape;4180;p36"/>
          <p:cNvGrpSpPr/>
          <p:nvPr/>
        </p:nvGrpSpPr>
        <p:grpSpPr>
          <a:xfrm>
            <a:off x="5614097" y="3645217"/>
            <a:ext cx="1044057" cy="73364"/>
            <a:chOff x="4049973" y="1158757"/>
            <a:chExt cx="1044057" cy="80700"/>
          </a:xfrm>
          <a:solidFill>
            <a:schemeClr val="accent2"/>
          </a:solidFill>
        </p:grpSpPr>
        <p:sp>
          <p:nvSpPr>
            <p:cNvPr id="36" name="Google Shape;4181;p36"/>
            <p:cNvSpPr/>
            <p:nvPr/>
          </p:nvSpPr>
          <p:spPr>
            <a:xfrm rot="-5400000">
              <a:off x="4049973"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 name="Google Shape;4182;p36"/>
            <p:cNvSpPr/>
            <p:nvPr/>
          </p:nvSpPr>
          <p:spPr>
            <a:xfrm rot="-5400000">
              <a:off x="4210669"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 name="Google Shape;4183;p36"/>
            <p:cNvSpPr/>
            <p:nvPr/>
          </p:nvSpPr>
          <p:spPr>
            <a:xfrm rot="-5400000">
              <a:off x="4371364"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9" name="Google Shape;4184;p36"/>
            <p:cNvSpPr/>
            <p:nvPr/>
          </p:nvSpPr>
          <p:spPr>
            <a:xfrm rot="-5400000">
              <a:off x="4531242"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 name="Google Shape;4185;p36"/>
            <p:cNvSpPr/>
            <p:nvPr/>
          </p:nvSpPr>
          <p:spPr>
            <a:xfrm rot="-5400000">
              <a:off x="4691938"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 name="Google Shape;4186;p36"/>
            <p:cNvSpPr/>
            <p:nvPr/>
          </p:nvSpPr>
          <p:spPr>
            <a:xfrm rot="-5400000">
              <a:off x="4852634"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2" name="Google Shape;4187;p36"/>
            <p:cNvSpPr/>
            <p:nvPr/>
          </p:nvSpPr>
          <p:spPr>
            <a:xfrm rot="-5400000">
              <a:off x="5013330"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43" name="Google Shape;4180;p36"/>
          <p:cNvGrpSpPr/>
          <p:nvPr/>
        </p:nvGrpSpPr>
        <p:grpSpPr>
          <a:xfrm>
            <a:off x="5639249" y="4434560"/>
            <a:ext cx="1044057" cy="73364"/>
            <a:chOff x="4049973" y="1158757"/>
            <a:chExt cx="1044057" cy="80700"/>
          </a:xfrm>
          <a:solidFill>
            <a:schemeClr val="accent2"/>
          </a:solidFill>
        </p:grpSpPr>
        <p:sp>
          <p:nvSpPr>
            <p:cNvPr id="44" name="Google Shape;4181;p36"/>
            <p:cNvSpPr/>
            <p:nvPr/>
          </p:nvSpPr>
          <p:spPr>
            <a:xfrm rot="-5400000">
              <a:off x="4049973"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 name="Google Shape;4182;p36"/>
            <p:cNvSpPr/>
            <p:nvPr/>
          </p:nvSpPr>
          <p:spPr>
            <a:xfrm rot="-5400000">
              <a:off x="4210669"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 name="Google Shape;4183;p36"/>
            <p:cNvSpPr/>
            <p:nvPr/>
          </p:nvSpPr>
          <p:spPr>
            <a:xfrm rot="-5400000">
              <a:off x="4371364"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Google Shape;4184;p36"/>
            <p:cNvSpPr/>
            <p:nvPr/>
          </p:nvSpPr>
          <p:spPr>
            <a:xfrm rot="-5400000">
              <a:off x="4531242"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 name="Google Shape;4185;p36"/>
            <p:cNvSpPr/>
            <p:nvPr/>
          </p:nvSpPr>
          <p:spPr>
            <a:xfrm rot="-5400000">
              <a:off x="4691938"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 name="Google Shape;4186;p36"/>
            <p:cNvSpPr/>
            <p:nvPr/>
          </p:nvSpPr>
          <p:spPr>
            <a:xfrm rot="-5400000">
              <a:off x="4852634"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0" name="Google Shape;4187;p36"/>
            <p:cNvSpPr/>
            <p:nvPr/>
          </p:nvSpPr>
          <p:spPr>
            <a:xfrm rot="-5400000">
              <a:off x="5013330"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52" name="Google Shape;3412;p29">
            <a:extLst>
              <a:ext uri="{FF2B5EF4-FFF2-40B4-BE49-F238E27FC236}">
                <a16:creationId xmlns:a16="http://schemas.microsoft.com/office/drawing/2014/main" id="{37451814-90AF-4582-BD7A-4FE5ECEA0683}"/>
              </a:ext>
            </a:extLst>
          </p:cNvPr>
          <p:cNvSpPr txBox="1"/>
          <p:nvPr/>
        </p:nvSpPr>
        <p:spPr>
          <a:xfrm>
            <a:off x="2197707" y="5067832"/>
            <a:ext cx="1689091" cy="298909"/>
          </a:xfrm>
          <a:prstGeom prst="rect">
            <a:avLst/>
          </a:prstGeom>
          <a:noFill/>
          <a:ln>
            <a:noFill/>
          </a:ln>
        </p:spPr>
        <p:txBody>
          <a:bodyPr spcFirstLastPara="1" wrap="square" lIns="91425" tIns="91425" rIns="91425" bIns="91425" anchor="ctr" anchorCtr="0">
            <a:noAutofit/>
          </a:bodyPr>
          <a:lstStyle/>
          <a:p>
            <a:pPr marL="12700" marR="0" lvl="0" indent="0" algn="ctr" defTabSz="914400" rtl="0" eaLnBrk="0" fontAlgn="base" latinLnBrk="0" hangingPunct="0">
              <a:lnSpc>
                <a:spcPct val="100000"/>
              </a:lnSpc>
              <a:spcBef>
                <a:spcPts val="0"/>
              </a:spcBef>
              <a:spcAft>
                <a:spcPts val="0"/>
              </a:spcAft>
              <a:buClrTx/>
              <a:buSzTx/>
              <a:buFontTx/>
              <a:buNone/>
              <a:tabLst/>
              <a:defRPr/>
            </a:pPr>
            <a:r>
              <a:rPr kumimoji="0" lang="es-419" sz="1600" b="1" i="0" u="none" strike="noStrike" kern="1200" cap="none" spc="0" normalizeH="0" baseline="0" noProof="0" dirty="0">
                <a:ln>
                  <a:noFill/>
                </a:ln>
                <a:solidFill>
                  <a:srgbClr val="000000"/>
                </a:solidFill>
                <a:effectLst/>
                <a:uLnTx/>
                <a:uFillTx/>
                <a:latin typeface="Arial"/>
                <a:ea typeface="Fira Sans Extra Condensed"/>
                <a:cs typeface="Fira Sans Extra Condensed"/>
                <a:sym typeface="Fira Sans Extra Condensed"/>
              </a:rPr>
              <a:t>Soleras</a:t>
            </a:r>
          </a:p>
        </p:txBody>
      </p:sp>
      <p:sp>
        <p:nvSpPr>
          <p:cNvPr id="53" name="Google Shape;3904;p32">
            <a:extLst>
              <a:ext uri="{FF2B5EF4-FFF2-40B4-BE49-F238E27FC236}">
                <a16:creationId xmlns:a16="http://schemas.microsoft.com/office/drawing/2014/main" id="{AAC79F5B-3705-43E2-B52E-2E1A7880749C}"/>
              </a:ext>
            </a:extLst>
          </p:cNvPr>
          <p:cNvSpPr/>
          <p:nvPr/>
        </p:nvSpPr>
        <p:spPr>
          <a:xfrm rot="-5400000">
            <a:off x="1514963" y="4282664"/>
            <a:ext cx="133200" cy="121091"/>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54" name="Google Shape;4180;p36">
            <a:extLst>
              <a:ext uri="{FF2B5EF4-FFF2-40B4-BE49-F238E27FC236}">
                <a16:creationId xmlns:a16="http://schemas.microsoft.com/office/drawing/2014/main" id="{6E496FF8-4397-4CD5-9967-9226BE3F8EB4}"/>
              </a:ext>
            </a:extLst>
          </p:cNvPr>
          <p:cNvGrpSpPr/>
          <p:nvPr/>
        </p:nvGrpSpPr>
        <p:grpSpPr>
          <a:xfrm>
            <a:off x="2534018" y="5416767"/>
            <a:ext cx="1044057" cy="73364"/>
            <a:chOff x="4049973" y="1158757"/>
            <a:chExt cx="1044057" cy="80700"/>
          </a:xfrm>
          <a:solidFill>
            <a:schemeClr val="accent2"/>
          </a:solidFill>
        </p:grpSpPr>
        <p:sp>
          <p:nvSpPr>
            <p:cNvPr id="55" name="Google Shape;4181;p36">
              <a:extLst>
                <a:ext uri="{FF2B5EF4-FFF2-40B4-BE49-F238E27FC236}">
                  <a16:creationId xmlns:a16="http://schemas.microsoft.com/office/drawing/2014/main" id="{FE1A936A-7550-4B56-B75E-7B58DEB874E4}"/>
                </a:ext>
              </a:extLst>
            </p:cNvPr>
            <p:cNvSpPr/>
            <p:nvPr/>
          </p:nvSpPr>
          <p:spPr>
            <a:xfrm rot="-5400000">
              <a:off x="4049973"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 name="Google Shape;4182;p36">
              <a:extLst>
                <a:ext uri="{FF2B5EF4-FFF2-40B4-BE49-F238E27FC236}">
                  <a16:creationId xmlns:a16="http://schemas.microsoft.com/office/drawing/2014/main" id="{D83843AC-2231-4320-8AD8-7E932614E1D4}"/>
                </a:ext>
              </a:extLst>
            </p:cNvPr>
            <p:cNvSpPr/>
            <p:nvPr/>
          </p:nvSpPr>
          <p:spPr>
            <a:xfrm rot="-5400000">
              <a:off x="4210669"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Google Shape;4183;p36">
              <a:extLst>
                <a:ext uri="{FF2B5EF4-FFF2-40B4-BE49-F238E27FC236}">
                  <a16:creationId xmlns:a16="http://schemas.microsoft.com/office/drawing/2014/main" id="{4A6D0F54-3737-4759-B2FB-DFF5CBE3A953}"/>
                </a:ext>
              </a:extLst>
            </p:cNvPr>
            <p:cNvSpPr/>
            <p:nvPr/>
          </p:nvSpPr>
          <p:spPr>
            <a:xfrm rot="-5400000">
              <a:off x="4371364"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 name="Google Shape;4184;p36">
              <a:extLst>
                <a:ext uri="{FF2B5EF4-FFF2-40B4-BE49-F238E27FC236}">
                  <a16:creationId xmlns:a16="http://schemas.microsoft.com/office/drawing/2014/main" id="{73BEB5C5-B0C6-4136-8043-ED7E769B4216}"/>
                </a:ext>
              </a:extLst>
            </p:cNvPr>
            <p:cNvSpPr/>
            <p:nvPr/>
          </p:nvSpPr>
          <p:spPr>
            <a:xfrm rot="-5400000">
              <a:off x="4531242"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 name="Google Shape;4185;p36">
              <a:extLst>
                <a:ext uri="{FF2B5EF4-FFF2-40B4-BE49-F238E27FC236}">
                  <a16:creationId xmlns:a16="http://schemas.microsoft.com/office/drawing/2014/main" id="{824AE348-3521-453B-8226-5B604508FBAC}"/>
                </a:ext>
              </a:extLst>
            </p:cNvPr>
            <p:cNvSpPr/>
            <p:nvPr/>
          </p:nvSpPr>
          <p:spPr>
            <a:xfrm rot="-5400000">
              <a:off x="4691938"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0" name="Google Shape;4186;p36">
              <a:extLst>
                <a:ext uri="{FF2B5EF4-FFF2-40B4-BE49-F238E27FC236}">
                  <a16:creationId xmlns:a16="http://schemas.microsoft.com/office/drawing/2014/main" id="{5DEAB2D0-E2CD-4237-AEE8-9EBCEB7BB05A}"/>
                </a:ext>
              </a:extLst>
            </p:cNvPr>
            <p:cNvSpPr/>
            <p:nvPr/>
          </p:nvSpPr>
          <p:spPr>
            <a:xfrm rot="-5400000">
              <a:off x="4852634"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 name="Google Shape;4187;p36">
              <a:extLst>
                <a:ext uri="{FF2B5EF4-FFF2-40B4-BE49-F238E27FC236}">
                  <a16:creationId xmlns:a16="http://schemas.microsoft.com/office/drawing/2014/main" id="{492CD9F6-2BEA-4400-8102-656687EAE600}"/>
                </a:ext>
              </a:extLst>
            </p:cNvPr>
            <p:cNvSpPr/>
            <p:nvPr/>
          </p:nvSpPr>
          <p:spPr>
            <a:xfrm rot="-5400000">
              <a:off x="5013330"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pic>
        <p:nvPicPr>
          <p:cNvPr id="4102" name="Picture 6" descr="Revista En Obra | Siete ventajas del Steel Framing">
            <a:extLst>
              <a:ext uri="{FF2B5EF4-FFF2-40B4-BE49-F238E27FC236}">
                <a16:creationId xmlns:a16="http://schemas.microsoft.com/office/drawing/2014/main" id="{D70437A7-3B4D-4F80-88C4-C028365239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531" y="2424850"/>
            <a:ext cx="4397111" cy="2345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building icon">
            <a:extLst>
              <a:ext uri="{FF2B5EF4-FFF2-40B4-BE49-F238E27FC236}">
                <a16:creationId xmlns:a16="http://schemas.microsoft.com/office/drawing/2014/main" id="{B282A2DF-6B42-49FE-AED3-16E9379AB6D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184" t="23317" r="20882" b="20462"/>
          <a:stretch/>
        </p:blipFill>
        <p:spPr bwMode="auto">
          <a:xfrm>
            <a:off x="212472" y="925725"/>
            <a:ext cx="695940" cy="699513"/>
          </a:xfrm>
          <a:prstGeom prst="rect">
            <a:avLst/>
          </a:prstGeom>
          <a:noFill/>
          <a:extLst>
            <a:ext uri="{909E8E84-426E-40DD-AFC4-6F175D3DCCD1}">
              <a14:hiddenFill xmlns:a14="http://schemas.microsoft.com/office/drawing/2010/main">
                <a:solidFill>
                  <a:srgbClr val="FFFFFF"/>
                </a:solidFill>
              </a14:hiddenFill>
            </a:ext>
          </a:extLst>
        </p:spPr>
      </p:pic>
      <p:sp>
        <p:nvSpPr>
          <p:cNvPr id="66" name="Rectángulo 65">
            <a:extLst>
              <a:ext uri="{FF2B5EF4-FFF2-40B4-BE49-F238E27FC236}">
                <a16:creationId xmlns:a16="http://schemas.microsoft.com/office/drawing/2014/main" id="{89796705-636D-4C8A-90E5-76B104D8F5D4}"/>
              </a:ext>
            </a:extLst>
          </p:cNvPr>
          <p:cNvSpPr/>
          <p:nvPr/>
        </p:nvSpPr>
        <p:spPr>
          <a:xfrm>
            <a:off x="522928" y="275688"/>
            <a:ext cx="2758062" cy="29891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800" b="1" i="0" u="sng" strike="noStrike" kern="1200" cap="none" spc="0" normalizeH="0" baseline="0" noProof="0" dirty="0">
                <a:ln>
                  <a:noFill/>
                </a:ln>
                <a:solidFill>
                  <a:srgbClr val="000000"/>
                </a:solidFill>
                <a:effectLst/>
                <a:uLnTx/>
                <a:uFillTx/>
                <a:latin typeface="Arial"/>
                <a:ea typeface="+mn-ea"/>
                <a:cs typeface="+mn-cs"/>
              </a:rPr>
              <a:t>05. </a:t>
            </a:r>
            <a:r>
              <a:rPr kumimoji="0" lang="es-EC" sz="1800" b="1" i="0" u="sng" strike="noStrike" kern="1200" cap="none" spc="0" normalizeH="0" baseline="0" noProof="0" dirty="0">
                <a:ln>
                  <a:noFill/>
                </a:ln>
                <a:solidFill>
                  <a:srgbClr val="000000"/>
                </a:solidFill>
                <a:effectLst/>
                <a:uLnTx/>
                <a:uFillTx/>
                <a:latin typeface="Arial"/>
                <a:ea typeface="+mn-ea"/>
                <a:cs typeface="+mn-cs"/>
              </a:rPr>
              <a:t>MARCO TEÓRICO</a:t>
            </a:r>
            <a:endParaRPr kumimoji="0" lang="en-US" sz="1800" b="1" i="0" u="sng" strike="noStrike" kern="1200" cap="none" spc="0" normalizeH="0" baseline="0" noProof="0" dirty="0">
              <a:ln>
                <a:noFill/>
              </a:ln>
              <a:solidFill>
                <a:srgbClr val="000000"/>
              </a:solidFill>
              <a:effectLst/>
              <a:uLnTx/>
              <a:uFillTx/>
              <a:latin typeface="Arial"/>
              <a:ea typeface="+mn-ea"/>
              <a:cs typeface="+mn-cs"/>
            </a:endParaRPr>
          </a:p>
        </p:txBody>
      </p:sp>
      <p:pic>
        <p:nvPicPr>
          <p:cNvPr id="4104" name="Picture 8" descr="Black line icon for definition ">
            <a:extLst>
              <a:ext uri="{FF2B5EF4-FFF2-40B4-BE49-F238E27FC236}">
                <a16:creationId xmlns:a16="http://schemas.microsoft.com/office/drawing/2014/main" id="{96E7FA2A-A90E-4C9B-A0F3-035A757BD10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971" t="22763" r="15136" b="21597"/>
          <a:stretch/>
        </p:blipFill>
        <p:spPr bwMode="auto">
          <a:xfrm>
            <a:off x="5538484" y="897477"/>
            <a:ext cx="575092" cy="407938"/>
          </a:xfrm>
          <a:prstGeom prst="rect">
            <a:avLst/>
          </a:prstGeom>
          <a:noFill/>
          <a:extLst>
            <a:ext uri="{909E8E84-426E-40DD-AFC4-6F175D3DCCD1}">
              <a14:hiddenFill xmlns:a14="http://schemas.microsoft.com/office/drawing/2010/main">
                <a:solidFill>
                  <a:srgbClr val="FFFFFF"/>
                </a:solidFill>
              </a14:hiddenFill>
            </a:ext>
          </a:extLst>
        </p:spPr>
      </p:pic>
      <p:sp>
        <p:nvSpPr>
          <p:cNvPr id="68" name="Google Shape;3904;p32">
            <a:extLst>
              <a:ext uri="{FF2B5EF4-FFF2-40B4-BE49-F238E27FC236}">
                <a16:creationId xmlns:a16="http://schemas.microsoft.com/office/drawing/2014/main" id="{29FA2D91-438E-4D48-996A-6F9942419130}"/>
              </a:ext>
            </a:extLst>
          </p:cNvPr>
          <p:cNvSpPr/>
          <p:nvPr/>
        </p:nvSpPr>
        <p:spPr>
          <a:xfrm rot="-5400000">
            <a:off x="3444875" y="3370837"/>
            <a:ext cx="133200" cy="121091"/>
          </a:xfrm>
          <a:prstGeom prst="ellipse">
            <a:avLst/>
          </a:prstGeom>
          <a:solidFill>
            <a:srgbClr val="FFFF00"/>
          </a:solidFill>
          <a:ln w="12700">
            <a:solidFill>
              <a:schemeClr val="tx1"/>
            </a:solid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69" name="Google Shape;3898;p32">
            <a:extLst>
              <a:ext uri="{FF2B5EF4-FFF2-40B4-BE49-F238E27FC236}">
                <a16:creationId xmlns:a16="http://schemas.microsoft.com/office/drawing/2014/main" id="{55098ECB-E467-4F88-8BCA-E6FF209E3219}"/>
              </a:ext>
            </a:extLst>
          </p:cNvPr>
          <p:cNvCxnSpPr>
            <a:cxnSpLocks/>
          </p:cNvCxnSpPr>
          <p:nvPr/>
        </p:nvCxnSpPr>
        <p:spPr>
          <a:xfrm rot="10800000">
            <a:off x="3594229" y="3417866"/>
            <a:ext cx="1928382" cy="98278"/>
          </a:xfrm>
          <a:prstGeom prst="bentConnector3">
            <a:avLst>
              <a:gd name="adj1" fmla="val 50000"/>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77" name="Google Shape;3896;p32">
            <a:extLst>
              <a:ext uri="{FF2B5EF4-FFF2-40B4-BE49-F238E27FC236}">
                <a16:creationId xmlns:a16="http://schemas.microsoft.com/office/drawing/2014/main" id="{25BC82C4-A5AE-4F05-A4DD-E1D267542CA7}"/>
              </a:ext>
            </a:extLst>
          </p:cNvPr>
          <p:cNvCxnSpPr>
            <a:cxnSpLocks/>
          </p:cNvCxnSpPr>
          <p:nvPr/>
        </p:nvCxnSpPr>
        <p:spPr>
          <a:xfrm rot="10800000">
            <a:off x="3798401" y="3763882"/>
            <a:ext cx="1833855" cy="488312"/>
          </a:xfrm>
          <a:prstGeom prst="bentConnector3">
            <a:avLst>
              <a:gd name="adj1" fmla="val 50000"/>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78" name="Google Shape;3904;p32">
            <a:extLst>
              <a:ext uri="{FF2B5EF4-FFF2-40B4-BE49-F238E27FC236}">
                <a16:creationId xmlns:a16="http://schemas.microsoft.com/office/drawing/2014/main" id="{EE5CAEB0-5152-458A-A490-174C2133477A}"/>
              </a:ext>
            </a:extLst>
          </p:cNvPr>
          <p:cNvSpPr/>
          <p:nvPr/>
        </p:nvSpPr>
        <p:spPr>
          <a:xfrm rot="-5400000">
            <a:off x="3687091" y="3678915"/>
            <a:ext cx="133200" cy="121091"/>
          </a:xfrm>
          <a:prstGeom prst="ellipse">
            <a:avLst/>
          </a:prstGeom>
          <a:solidFill>
            <a:srgbClr val="FFFF00"/>
          </a:solidFill>
          <a:ln>
            <a:solidFill>
              <a:schemeClr val="tx1"/>
            </a:solid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82" name="Google Shape;3898;p32">
            <a:extLst>
              <a:ext uri="{FF2B5EF4-FFF2-40B4-BE49-F238E27FC236}">
                <a16:creationId xmlns:a16="http://schemas.microsoft.com/office/drawing/2014/main" id="{5449ACB7-CDFE-4E18-9DC7-98D217561C2B}"/>
              </a:ext>
            </a:extLst>
          </p:cNvPr>
          <p:cNvCxnSpPr>
            <a:cxnSpLocks/>
          </p:cNvCxnSpPr>
          <p:nvPr/>
        </p:nvCxnSpPr>
        <p:spPr>
          <a:xfrm rot="10800000">
            <a:off x="1501819" y="4467868"/>
            <a:ext cx="871622" cy="739509"/>
          </a:xfrm>
          <a:prstGeom prst="bentConnector3">
            <a:avLst>
              <a:gd name="adj1" fmla="val 50000"/>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83" name="Google Shape;3904;p32">
            <a:extLst>
              <a:ext uri="{FF2B5EF4-FFF2-40B4-BE49-F238E27FC236}">
                <a16:creationId xmlns:a16="http://schemas.microsoft.com/office/drawing/2014/main" id="{B0BA6EAA-106D-4238-AA4D-7C5AF5193C46}"/>
              </a:ext>
            </a:extLst>
          </p:cNvPr>
          <p:cNvSpPr/>
          <p:nvPr/>
        </p:nvSpPr>
        <p:spPr>
          <a:xfrm rot="-5400000">
            <a:off x="1381763" y="4379999"/>
            <a:ext cx="133200" cy="121091"/>
          </a:xfrm>
          <a:prstGeom prst="ellipse">
            <a:avLst/>
          </a:prstGeom>
          <a:solidFill>
            <a:srgbClr val="FFFF00"/>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89" name="Google Shape;3898;p32">
            <a:extLst>
              <a:ext uri="{FF2B5EF4-FFF2-40B4-BE49-F238E27FC236}">
                <a16:creationId xmlns:a16="http://schemas.microsoft.com/office/drawing/2014/main" id="{5C1FC63D-1542-43B4-8F7C-29EEB411F831}"/>
              </a:ext>
            </a:extLst>
          </p:cNvPr>
          <p:cNvCxnSpPr>
            <a:cxnSpLocks/>
          </p:cNvCxnSpPr>
          <p:nvPr/>
        </p:nvCxnSpPr>
        <p:spPr>
          <a:xfrm rot="10800000">
            <a:off x="2972312" y="4006798"/>
            <a:ext cx="2545029" cy="1152846"/>
          </a:xfrm>
          <a:prstGeom prst="bentConnector3">
            <a:avLst>
              <a:gd name="adj1" fmla="val 50000"/>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90" name="Google Shape;3904;p32">
            <a:extLst>
              <a:ext uri="{FF2B5EF4-FFF2-40B4-BE49-F238E27FC236}">
                <a16:creationId xmlns:a16="http://schemas.microsoft.com/office/drawing/2014/main" id="{AB8BFF9E-03EC-49CF-A8B6-A0709EF7D68B}"/>
              </a:ext>
            </a:extLst>
          </p:cNvPr>
          <p:cNvSpPr/>
          <p:nvPr/>
        </p:nvSpPr>
        <p:spPr>
          <a:xfrm rot="-5400000">
            <a:off x="2852251" y="3898258"/>
            <a:ext cx="133200" cy="121091"/>
          </a:xfrm>
          <a:prstGeom prst="ellipse">
            <a:avLst/>
          </a:prstGeom>
          <a:solidFill>
            <a:srgbClr val="FFFF00"/>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 name="Google Shape;3412;p29">
            <a:extLst>
              <a:ext uri="{FF2B5EF4-FFF2-40B4-BE49-F238E27FC236}">
                <a16:creationId xmlns:a16="http://schemas.microsoft.com/office/drawing/2014/main" id="{011B0589-A7F7-4376-96E7-44C0B1340154}"/>
              </a:ext>
            </a:extLst>
          </p:cNvPr>
          <p:cNvSpPr txBox="1"/>
          <p:nvPr/>
        </p:nvSpPr>
        <p:spPr>
          <a:xfrm>
            <a:off x="5085099" y="4960386"/>
            <a:ext cx="1689091" cy="298909"/>
          </a:xfrm>
          <a:prstGeom prst="rect">
            <a:avLst/>
          </a:prstGeom>
          <a:noFill/>
          <a:ln>
            <a:noFill/>
          </a:ln>
        </p:spPr>
        <p:txBody>
          <a:bodyPr spcFirstLastPara="1" wrap="square" lIns="91425" tIns="91425" rIns="91425" bIns="91425" anchor="ctr" anchorCtr="0">
            <a:noAutofit/>
          </a:bodyPr>
          <a:lstStyle/>
          <a:p>
            <a:pPr marL="12700" marR="0" lvl="0" indent="0" algn="ctr" defTabSz="914400" rtl="0" eaLnBrk="0" fontAlgn="base" latinLnBrk="0" hangingPunct="0">
              <a:lnSpc>
                <a:spcPct val="100000"/>
              </a:lnSpc>
              <a:spcBef>
                <a:spcPts val="0"/>
              </a:spcBef>
              <a:spcAft>
                <a:spcPts val="0"/>
              </a:spcAft>
              <a:buClrTx/>
              <a:buSzTx/>
              <a:buFontTx/>
              <a:buNone/>
              <a:tabLst/>
              <a:defRPr/>
            </a:pPr>
            <a:r>
              <a:rPr kumimoji="0" lang="es-419" sz="1600" b="1" i="0" u="none" strike="noStrike" kern="1200" cap="none" spc="0" normalizeH="0" baseline="0" noProof="0" dirty="0">
                <a:ln>
                  <a:noFill/>
                </a:ln>
                <a:solidFill>
                  <a:srgbClr val="000000"/>
                </a:solidFill>
                <a:effectLst/>
                <a:uLnTx/>
                <a:uFillTx/>
                <a:latin typeface="Arial"/>
                <a:ea typeface="Fira Sans Extra Condensed"/>
                <a:cs typeface="Fira Sans Extra Condensed"/>
                <a:sym typeface="Fira Sans Extra Condensed"/>
              </a:rPr>
              <a:t>Dintel</a:t>
            </a:r>
          </a:p>
        </p:txBody>
      </p:sp>
      <p:grpSp>
        <p:nvGrpSpPr>
          <p:cNvPr id="96" name="Google Shape;4180;p36">
            <a:extLst>
              <a:ext uri="{FF2B5EF4-FFF2-40B4-BE49-F238E27FC236}">
                <a16:creationId xmlns:a16="http://schemas.microsoft.com/office/drawing/2014/main" id="{7538168F-A728-4678-9BBC-62864B53E91D}"/>
              </a:ext>
            </a:extLst>
          </p:cNvPr>
          <p:cNvGrpSpPr/>
          <p:nvPr/>
        </p:nvGrpSpPr>
        <p:grpSpPr>
          <a:xfrm>
            <a:off x="5500867" y="5294528"/>
            <a:ext cx="1044057" cy="73364"/>
            <a:chOff x="4049973" y="1158757"/>
            <a:chExt cx="1044057" cy="80700"/>
          </a:xfrm>
          <a:solidFill>
            <a:schemeClr val="accent2"/>
          </a:solidFill>
        </p:grpSpPr>
        <p:sp>
          <p:nvSpPr>
            <p:cNvPr id="97" name="Google Shape;4181;p36">
              <a:extLst>
                <a:ext uri="{FF2B5EF4-FFF2-40B4-BE49-F238E27FC236}">
                  <a16:creationId xmlns:a16="http://schemas.microsoft.com/office/drawing/2014/main" id="{CE695DBA-C11A-4A0C-A032-F9873F7338A5}"/>
                </a:ext>
              </a:extLst>
            </p:cNvPr>
            <p:cNvSpPr/>
            <p:nvPr/>
          </p:nvSpPr>
          <p:spPr>
            <a:xfrm rot="-5400000">
              <a:off x="4049973"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8" name="Google Shape;4182;p36">
              <a:extLst>
                <a:ext uri="{FF2B5EF4-FFF2-40B4-BE49-F238E27FC236}">
                  <a16:creationId xmlns:a16="http://schemas.microsoft.com/office/drawing/2014/main" id="{F557BE44-6DF0-4C37-B394-97775AB0D298}"/>
                </a:ext>
              </a:extLst>
            </p:cNvPr>
            <p:cNvSpPr/>
            <p:nvPr/>
          </p:nvSpPr>
          <p:spPr>
            <a:xfrm rot="-5400000">
              <a:off x="4210669"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9" name="Google Shape;4183;p36">
              <a:extLst>
                <a:ext uri="{FF2B5EF4-FFF2-40B4-BE49-F238E27FC236}">
                  <a16:creationId xmlns:a16="http://schemas.microsoft.com/office/drawing/2014/main" id="{D543A56C-1CEA-49B1-839A-7E405D97E351}"/>
                </a:ext>
              </a:extLst>
            </p:cNvPr>
            <p:cNvSpPr/>
            <p:nvPr/>
          </p:nvSpPr>
          <p:spPr>
            <a:xfrm rot="-5400000">
              <a:off x="4371364"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0" name="Google Shape;4184;p36">
              <a:extLst>
                <a:ext uri="{FF2B5EF4-FFF2-40B4-BE49-F238E27FC236}">
                  <a16:creationId xmlns:a16="http://schemas.microsoft.com/office/drawing/2014/main" id="{7EA7A64E-B0BE-403F-B855-34BD6179301B}"/>
                </a:ext>
              </a:extLst>
            </p:cNvPr>
            <p:cNvSpPr/>
            <p:nvPr/>
          </p:nvSpPr>
          <p:spPr>
            <a:xfrm rot="-5400000">
              <a:off x="4531242"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1" name="Google Shape;4185;p36">
              <a:extLst>
                <a:ext uri="{FF2B5EF4-FFF2-40B4-BE49-F238E27FC236}">
                  <a16:creationId xmlns:a16="http://schemas.microsoft.com/office/drawing/2014/main" id="{38128E8A-8843-4F2C-A239-9B69B65ED276}"/>
                </a:ext>
              </a:extLst>
            </p:cNvPr>
            <p:cNvSpPr/>
            <p:nvPr/>
          </p:nvSpPr>
          <p:spPr>
            <a:xfrm rot="-5400000">
              <a:off x="4691938"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 name="Google Shape;4186;p36">
              <a:extLst>
                <a:ext uri="{FF2B5EF4-FFF2-40B4-BE49-F238E27FC236}">
                  <a16:creationId xmlns:a16="http://schemas.microsoft.com/office/drawing/2014/main" id="{AC56E41A-8AD3-4124-938D-77481135BB43}"/>
                </a:ext>
              </a:extLst>
            </p:cNvPr>
            <p:cNvSpPr/>
            <p:nvPr/>
          </p:nvSpPr>
          <p:spPr>
            <a:xfrm rot="-5400000">
              <a:off x="4852634"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 name="Google Shape;4187;p36">
              <a:extLst>
                <a:ext uri="{FF2B5EF4-FFF2-40B4-BE49-F238E27FC236}">
                  <a16:creationId xmlns:a16="http://schemas.microsoft.com/office/drawing/2014/main" id="{875C55D5-7613-4818-A316-53BC38EFEEF7}"/>
                </a:ext>
              </a:extLst>
            </p:cNvPr>
            <p:cNvSpPr/>
            <p:nvPr/>
          </p:nvSpPr>
          <p:spPr>
            <a:xfrm rot="-5400000">
              <a:off x="5013330" y="1158757"/>
              <a:ext cx="80700" cy="80700"/>
            </a:xfrm>
            <a:prstGeom prst="rect">
              <a:avLst/>
            </a:prstGeom>
            <a:grp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pic>
        <p:nvPicPr>
          <p:cNvPr id="64" name="Imagen 63">
            <a:extLst>
              <a:ext uri="{FF2B5EF4-FFF2-40B4-BE49-F238E27FC236}">
                <a16:creationId xmlns:a16="http://schemas.microsoft.com/office/drawing/2014/main" id="{E1CD4E40-BDE5-4106-B278-A5BF6CD6A74A}"/>
              </a:ext>
            </a:extLst>
          </p:cNvPr>
          <p:cNvPicPr>
            <a:picLocks noChangeAspect="1"/>
          </p:cNvPicPr>
          <p:nvPr/>
        </p:nvPicPr>
        <p:blipFill>
          <a:blip r:embed="rId7"/>
          <a:stretch>
            <a:fillRect/>
          </a:stretch>
        </p:blipFill>
        <p:spPr>
          <a:xfrm>
            <a:off x="6823522" y="6046198"/>
            <a:ext cx="2132656" cy="596691"/>
          </a:xfrm>
          <a:prstGeom prst="rect">
            <a:avLst/>
          </a:prstGeom>
        </p:spPr>
      </p:pic>
      <p:sp>
        <p:nvSpPr>
          <p:cNvPr id="65" name="Rectángulo 64">
            <a:extLst>
              <a:ext uri="{FF2B5EF4-FFF2-40B4-BE49-F238E27FC236}">
                <a16:creationId xmlns:a16="http://schemas.microsoft.com/office/drawing/2014/main" id="{A8BA5F1C-AEE4-430F-904E-0E6B05C5692A}"/>
              </a:ext>
            </a:extLst>
          </p:cNvPr>
          <p:cNvSpPr/>
          <p:nvPr/>
        </p:nvSpPr>
        <p:spPr>
          <a:xfrm>
            <a:off x="81189" y="6314221"/>
            <a:ext cx="479253" cy="45823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54</a:t>
            </a:r>
            <a:endParaRPr lang="en-US" b="1" u="sng" dirty="0"/>
          </a:p>
        </p:txBody>
      </p:sp>
    </p:spTree>
    <p:extLst>
      <p:ext uri="{BB962C8B-B14F-4D97-AF65-F5344CB8AC3E}">
        <p14:creationId xmlns:p14="http://schemas.microsoft.com/office/powerpoint/2010/main" val="1430676399"/>
      </p:ext>
    </p:extLst>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E97662D-BA56-4066-8C98-A28F7A7B2DC9}"/>
              </a:ext>
            </a:extLst>
          </p:cNvPr>
          <p:cNvSpPr/>
          <p:nvPr/>
        </p:nvSpPr>
        <p:spPr>
          <a:xfrm>
            <a:off x="-324544" y="79052"/>
            <a:ext cx="561662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05. </a:t>
            </a:r>
            <a:r>
              <a:rPr lang="en-001" b="1" u="sng" dirty="0"/>
              <a:t>GEOMETRÍA DE LAS ESTRUCTURAS </a:t>
            </a:r>
            <a:endParaRPr lang="en-US" b="1" u="sng" dirty="0"/>
          </a:p>
        </p:txBody>
      </p:sp>
      <p:sp>
        <p:nvSpPr>
          <p:cNvPr id="6" name="Google Shape;3410;p29">
            <a:extLst>
              <a:ext uri="{FF2B5EF4-FFF2-40B4-BE49-F238E27FC236}">
                <a16:creationId xmlns:a16="http://schemas.microsoft.com/office/drawing/2014/main" id="{768EDA5B-44E5-4277-9DE0-7E7E6389AE7E}"/>
              </a:ext>
            </a:extLst>
          </p:cNvPr>
          <p:cNvSpPr txBox="1"/>
          <p:nvPr/>
        </p:nvSpPr>
        <p:spPr>
          <a:xfrm>
            <a:off x="5292080" y="79052"/>
            <a:ext cx="3774337" cy="552404"/>
          </a:xfrm>
          <a:prstGeom prst="rect">
            <a:avLst/>
          </a:prstGeom>
          <a:noFill/>
          <a:ln>
            <a:noFill/>
          </a:ln>
        </p:spPr>
        <p:txBody>
          <a:bodyPr spcFirstLastPara="1" wrap="square" lIns="91425" tIns="91425" rIns="91425" bIns="91425" anchor="ctr" anchorCtr="0">
            <a:noAutofit/>
          </a:bodyPr>
          <a:lstStyle/>
          <a:p>
            <a:pPr marL="12700" marR="0" lvl="0" indent="0" algn="ctr" rtl="0">
              <a:lnSpc>
                <a:spcPct val="100000"/>
              </a:lnSpc>
              <a:spcBef>
                <a:spcPts val="0"/>
              </a:spcBef>
              <a:spcAft>
                <a:spcPts val="0"/>
              </a:spcAft>
              <a:buNone/>
            </a:pPr>
            <a:r>
              <a:rPr lang="es-EC" dirty="0">
                <a:ln w="0"/>
                <a:effectLst>
                  <a:outerShdw blurRad="38100" dist="19050" dir="2700000" algn="tl" rotWithShape="0">
                    <a:schemeClr val="dk1">
                      <a:alpha val="40000"/>
                    </a:schemeClr>
                  </a:outerShdw>
                </a:effectLst>
                <a:latin typeface="+mn-lt"/>
                <a:ea typeface="Fira Sans Extra Condensed"/>
                <a:cs typeface="Fira Sans Extra Condensed"/>
                <a:sym typeface="Fira Sans Extra Condensed"/>
              </a:rPr>
              <a:t>SISTEMA DE MUROS LIVIANOS DE ACERO STEEL FRMANING</a:t>
            </a:r>
          </a:p>
        </p:txBody>
      </p:sp>
      <p:sp>
        <p:nvSpPr>
          <p:cNvPr id="9" name="Google Shape;3412;p29">
            <a:extLst>
              <a:ext uri="{FF2B5EF4-FFF2-40B4-BE49-F238E27FC236}">
                <a16:creationId xmlns:a16="http://schemas.microsoft.com/office/drawing/2014/main" id="{F291A250-CD45-4B62-8AFF-6D035D31894E}"/>
              </a:ext>
            </a:extLst>
          </p:cNvPr>
          <p:cNvSpPr txBox="1"/>
          <p:nvPr/>
        </p:nvSpPr>
        <p:spPr>
          <a:xfrm>
            <a:off x="565162" y="554215"/>
            <a:ext cx="2421631" cy="257843"/>
          </a:xfrm>
          <a:prstGeom prst="rect">
            <a:avLst/>
          </a:prstGeom>
          <a:noFill/>
          <a:ln>
            <a:noFill/>
          </a:ln>
        </p:spPr>
        <p:txBody>
          <a:bodyPr spcFirstLastPara="1" wrap="square" lIns="91425" tIns="91425" rIns="91425" bIns="91425" anchor="ctr" anchorCtr="0">
            <a:noAutofit/>
          </a:bodyPr>
          <a:lstStyle/>
          <a:p>
            <a:pPr marL="12700" marR="0" lvl="0" indent="0" algn="ctr" rtl="0">
              <a:lnSpc>
                <a:spcPct val="100000"/>
              </a:lnSpc>
              <a:spcBef>
                <a:spcPts val="0"/>
              </a:spcBef>
              <a:spcAft>
                <a:spcPts val="0"/>
              </a:spcAft>
              <a:buNone/>
            </a:pPr>
            <a:r>
              <a:rPr lang="es-ES" sz="1600" b="1">
                <a:solidFill>
                  <a:schemeClr val="accent2"/>
                </a:solidFill>
                <a:latin typeface="+mj-lt"/>
                <a:ea typeface="Fira Sans Extra Condensed"/>
                <a:cs typeface="Fira Sans Extra Condensed"/>
                <a:sym typeface="Fira Sans Extra Condensed"/>
              </a:rPr>
              <a:t>CARACTERÍSTICAS</a:t>
            </a:r>
            <a:endParaRPr sz="1600" b="1">
              <a:solidFill>
                <a:schemeClr val="accent2"/>
              </a:solidFill>
              <a:latin typeface="+mj-lt"/>
              <a:ea typeface="Fira Sans Extra Condensed"/>
              <a:cs typeface="Fira Sans Extra Condensed"/>
              <a:sym typeface="Fira Sans Extra Condensed"/>
            </a:endParaRPr>
          </a:p>
        </p:txBody>
      </p:sp>
      <p:pic>
        <p:nvPicPr>
          <p:cNvPr id="5124" name="Picture 4" descr="Checklist. Hand holding pen and hand holding clipboard with check list and check marks. Marking checkboxes. Green checkmarks. Flat design. Vector illustration">
            <a:extLst>
              <a:ext uri="{FF2B5EF4-FFF2-40B4-BE49-F238E27FC236}">
                <a16:creationId xmlns:a16="http://schemas.microsoft.com/office/drawing/2014/main" id="{56F2677A-5664-4F27-9A6D-E05BE70D71A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28" t="6230" r="7975" b="4294"/>
          <a:stretch/>
        </p:blipFill>
        <p:spPr bwMode="auto">
          <a:xfrm>
            <a:off x="247380" y="499875"/>
            <a:ext cx="434127" cy="454325"/>
          </a:xfrm>
          <a:prstGeom prst="rect">
            <a:avLst/>
          </a:prstGeom>
          <a:noFill/>
          <a:extLst>
            <a:ext uri="{909E8E84-426E-40DD-AFC4-6F175D3DCCD1}">
              <a14:hiddenFill xmlns:a14="http://schemas.microsoft.com/office/drawing/2010/main">
                <a:solidFill>
                  <a:srgbClr val="FFFFFF"/>
                </a:solidFill>
              </a14:hiddenFill>
            </a:ext>
          </a:extLst>
        </p:spPr>
      </p:pic>
      <p:sp>
        <p:nvSpPr>
          <p:cNvPr id="7" name="Pergamino: horizontal 6">
            <a:extLst>
              <a:ext uri="{FF2B5EF4-FFF2-40B4-BE49-F238E27FC236}">
                <a16:creationId xmlns:a16="http://schemas.microsoft.com/office/drawing/2014/main" id="{EBF0D6EE-3708-4000-B8E3-3D93E54E26D7}"/>
              </a:ext>
            </a:extLst>
          </p:cNvPr>
          <p:cNvSpPr/>
          <p:nvPr/>
        </p:nvSpPr>
        <p:spPr>
          <a:xfrm>
            <a:off x="809624" y="1002786"/>
            <a:ext cx="1724025" cy="473589"/>
          </a:xfrm>
          <a:prstGeom prst="horizontalScroll">
            <a:avLst/>
          </a:prstGeom>
          <a:solidFill>
            <a:srgbClr val="00206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s-EC" b="1"/>
              <a:t>Cimentación</a:t>
            </a:r>
          </a:p>
        </p:txBody>
      </p:sp>
      <p:sp>
        <p:nvSpPr>
          <p:cNvPr id="17" name="Rectángulo 16">
            <a:extLst>
              <a:ext uri="{FF2B5EF4-FFF2-40B4-BE49-F238E27FC236}">
                <a16:creationId xmlns:a16="http://schemas.microsoft.com/office/drawing/2014/main" id="{91E8BB92-2828-4909-A23E-CCEA11ECC02A}"/>
              </a:ext>
            </a:extLst>
          </p:cNvPr>
          <p:cNvSpPr/>
          <p:nvPr/>
        </p:nvSpPr>
        <p:spPr>
          <a:xfrm>
            <a:off x="195472" y="1668540"/>
            <a:ext cx="2952328" cy="1152905"/>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342900" indent="-342900">
              <a:lnSpc>
                <a:spcPct val="150000"/>
              </a:lnSpc>
              <a:buFont typeface="+mj-lt"/>
              <a:buAutoNum type="alphaLcParenR"/>
            </a:pPr>
            <a:r>
              <a:rPr lang="es-EC" sz="1200">
                <a:latin typeface="+mj-lt"/>
              </a:rPr>
              <a:t>Losa de cimentación</a:t>
            </a:r>
          </a:p>
          <a:p>
            <a:pPr marL="342900" indent="-342900">
              <a:lnSpc>
                <a:spcPct val="150000"/>
              </a:lnSpc>
              <a:buFont typeface="+mj-lt"/>
              <a:buAutoNum type="alphaLcParenR"/>
            </a:pPr>
            <a:r>
              <a:rPr lang="es-ES" sz="1200">
                <a:latin typeface="+mj-lt"/>
              </a:rPr>
              <a:t>Zapata continua o viga de cimentación</a:t>
            </a:r>
            <a:endParaRPr lang="es-EC" sz="1200">
              <a:latin typeface="+mj-lt"/>
            </a:endParaRPr>
          </a:p>
          <a:p>
            <a:pPr marL="342900" indent="-342900" algn="ctr">
              <a:buFont typeface="+mj-lt"/>
              <a:buAutoNum type="alphaLcParenR"/>
            </a:pPr>
            <a:endParaRPr lang="en-US" i="1"/>
          </a:p>
        </p:txBody>
      </p:sp>
      <p:pic>
        <p:nvPicPr>
          <p:cNvPr id="14" name="Imagen 13">
            <a:extLst>
              <a:ext uri="{FF2B5EF4-FFF2-40B4-BE49-F238E27FC236}">
                <a16:creationId xmlns:a16="http://schemas.microsoft.com/office/drawing/2014/main" id="{945DA423-1AC0-412E-BD3F-13FE2E980EEA}"/>
              </a:ext>
            </a:extLst>
          </p:cNvPr>
          <p:cNvPicPr>
            <a:picLocks noChangeAspect="1"/>
          </p:cNvPicPr>
          <p:nvPr/>
        </p:nvPicPr>
        <p:blipFill>
          <a:blip r:embed="rId4"/>
          <a:stretch>
            <a:fillRect/>
          </a:stretch>
        </p:blipFill>
        <p:spPr>
          <a:xfrm>
            <a:off x="195472" y="2660191"/>
            <a:ext cx="3015013" cy="2336442"/>
          </a:xfrm>
          <a:prstGeom prst="rect">
            <a:avLst/>
          </a:prstGeom>
        </p:spPr>
      </p:pic>
      <p:sp>
        <p:nvSpPr>
          <p:cNvPr id="16" name="Rectángulo 15">
            <a:extLst>
              <a:ext uri="{FF2B5EF4-FFF2-40B4-BE49-F238E27FC236}">
                <a16:creationId xmlns:a16="http://schemas.microsoft.com/office/drawing/2014/main" id="{0BF0F35D-2E01-4B20-9368-F52D1B18184A}"/>
              </a:ext>
            </a:extLst>
          </p:cNvPr>
          <p:cNvSpPr/>
          <p:nvPr/>
        </p:nvSpPr>
        <p:spPr>
          <a:xfrm>
            <a:off x="145524" y="4856045"/>
            <a:ext cx="637837" cy="132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Pergamino: horizontal 21">
            <a:extLst>
              <a:ext uri="{FF2B5EF4-FFF2-40B4-BE49-F238E27FC236}">
                <a16:creationId xmlns:a16="http://schemas.microsoft.com/office/drawing/2014/main" id="{7B52AB94-1007-4C28-8B27-ACBFD87858E2}"/>
              </a:ext>
            </a:extLst>
          </p:cNvPr>
          <p:cNvSpPr/>
          <p:nvPr/>
        </p:nvSpPr>
        <p:spPr>
          <a:xfrm>
            <a:off x="4201623" y="999255"/>
            <a:ext cx="1724025" cy="473589"/>
          </a:xfrm>
          <a:prstGeom prst="horizontalScroll">
            <a:avLst/>
          </a:prstGeom>
          <a:solidFill>
            <a:srgbClr val="00206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s-EC" b="1"/>
              <a:t>Paneles</a:t>
            </a:r>
          </a:p>
        </p:txBody>
      </p:sp>
      <p:sp>
        <p:nvSpPr>
          <p:cNvPr id="24" name="CuadroTexto 23">
            <a:extLst>
              <a:ext uri="{FF2B5EF4-FFF2-40B4-BE49-F238E27FC236}">
                <a16:creationId xmlns:a16="http://schemas.microsoft.com/office/drawing/2014/main" id="{E5E2034A-426B-4857-A2DE-7698FB305A70}"/>
              </a:ext>
            </a:extLst>
          </p:cNvPr>
          <p:cNvSpPr txBox="1"/>
          <p:nvPr/>
        </p:nvSpPr>
        <p:spPr>
          <a:xfrm>
            <a:off x="3647872" y="1724852"/>
            <a:ext cx="4367124" cy="612155"/>
          </a:xfrm>
          <a:prstGeom prst="rect">
            <a:avLst/>
          </a:prstGeom>
          <a:noFill/>
        </p:spPr>
        <p:txBody>
          <a:bodyPr wrap="square">
            <a:spAutoFit/>
          </a:bodyPr>
          <a:lstStyle/>
          <a:p>
            <a:pPr algn="just">
              <a:lnSpc>
                <a:spcPct val="150000"/>
              </a:lnSpc>
            </a:pPr>
            <a:r>
              <a:rPr lang="es-EC" sz="1200" dirty="0">
                <a:solidFill>
                  <a:schemeClr val="dk1"/>
                </a:solidFill>
                <a:latin typeface="+mj-lt"/>
              </a:rPr>
              <a:t>La función de estos paneles consiste en resistir dichos esfuerzos y transmitirlos hasta la cimentación </a:t>
            </a:r>
          </a:p>
        </p:txBody>
      </p:sp>
      <p:pic>
        <p:nvPicPr>
          <p:cNvPr id="25" name="Imagen 24">
            <a:extLst>
              <a:ext uri="{FF2B5EF4-FFF2-40B4-BE49-F238E27FC236}">
                <a16:creationId xmlns:a16="http://schemas.microsoft.com/office/drawing/2014/main" id="{61E77CC4-EF90-4153-B848-6052D35F9609}"/>
              </a:ext>
            </a:extLst>
          </p:cNvPr>
          <p:cNvPicPr>
            <a:picLocks noChangeAspect="1"/>
          </p:cNvPicPr>
          <p:nvPr/>
        </p:nvPicPr>
        <p:blipFill>
          <a:blip r:embed="rId5"/>
          <a:stretch>
            <a:fillRect/>
          </a:stretch>
        </p:blipFill>
        <p:spPr>
          <a:xfrm>
            <a:off x="3523930" y="4540274"/>
            <a:ext cx="3651311" cy="1687983"/>
          </a:xfrm>
          <a:prstGeom prst="rect">
            <a:avLst/>
          </a:prstGeom>
        </p:spPr>
      </p:pic>
      <p:pic>
        <p:nvPicPr>
          <p:cNvPr id="26" name="Imagen 25">
            <a:extLst>
              <a:ext uri="{FF2B5EF4-FFF2-40B4-BE49-F238E27FC236}">
                <a16:creationId xmlns:a16="http://schemas.microsoft.com/office/drawing/2014/main" id="{C2DC049C-3B70-41FC-9E73-1E7A57F09305}"/>
              </a:ext>
            </a:extLst>
          </p:cNvPr>
          <p:cNvPicPr>
            <a:picLocks noChangeAspect="1"/>
          </p:cNvPicPr>
          <p:nvPr/>
        </p:nvPicPr>
        <p:blipFill>
          <a:blip r:embed="rId6"/>
          <a:stretch>
            <a:fillRect/>
          </a:stretch>
        </p:blipFill>
        <p:spPr>
          <a:xfrm>
            <a:off x="3717258" y="2661770"/>
            <a:ext cx="2290023" cy="1777978"/>
          </a:xfrm>
          <a:prstGeom prst="rect">
            <a:avLst/>
          </a:prstGeom>
        </p:spPr>
      </p:pic>
      <p:sp>
        <p:nvSpPr>
          <p:cNvPr id="27" name="CuadroTexto 26">
            <a:extLst>
              <a:ext uri="{FF2B5EF4-FFF2-40B4-BE49-F238E27FC236}">
                <a16:creationId xmlns:a16="http://schemas.microsoft.com/office/drawing/2014/main" id="{87E26FE8-61F2-4DD2-977B-3731DFC07756}"/>
              </a:ext>
            </a:extLst>
          </p:cNvPr>
          <p:cNvSpPr txBox="1"/>
          <p:nvPr/>
        </p:nvSpPr>
        <p:spPr>
          <a:xfrm>
            <a:off x="3710557" y="2322153"/>
            <a:ext cx="2665379" cy="335156"/>
          </a:xfrm>
          <a:prstGeom prst="rect">
            <a:avLst/>
          </a:prstGeom>
          <a:noFill/>
        </p:spPr>
        <p:txBody>
          <a:bodyPr wrap="square">
            <a:spAutoFit/>
          </a:bodyPr>
          <a:lstStyle/>
          <a:p>
            <a:pPr algn="just">
              <a:lnSpc>
                <a:spcPct val="150000"/>
              </a:lnSpc>
            </a:pPr>
            <a:r>
              <a:rPr lang="es-EC" sz="1200" b="1" dirty="0">
                <a:solidFill>
                  <a:schemeClr val="dk1"/>
                </a:solidFill>
                <a:latin typeface="+mj-lt"/>
              </a:rPr>
              <a:t>Diseño de Panel con ventana</a:t>
            </a:r>
          </a:p>
        </p:txBody>
      </p:sp>
      <p:sp>
        <p:nvSpPr>
          <p:cNvPr id="19" name="Globo: línea doblada con barra de énfasis 18">
            <a:extLst>
              <a:ext uri="{FF2B5EF4-FFF2-40B4-BE49-F238E27FC236}">
                <a16:creationId xmlns:a16="http://schemas.microsoft.com/office/drawing/2014/main" id="{3E83A721-EECA-4E8A-A8DA-12BE2737AF4D}"/>
              </a:ext>
            </a:extLst>
          </p:cNvPr>
          <p:cNvSpPr/>
          <p:nvPr/>
        </p:nvSpPr>
        <p:spPr>
          <a:xfrm>
            <a:off x="6897370" y="3027478"/>
            <a:ext cx="1984960" cy="842922"/>
          </a:xfrm>
          <a:prstGeom prst="accentCallout2">
            <a:avLst>
              <a:gd name="adj1" fmla="val 38811"/>
              <a:gd name="adj2" fmla="val -8828"/>
              <a:gd name="adj3" fmla="val 53857"/>
              <a:gd name="adj4" fmla="val -18647"/>
              <a:gd name="adj5" fmla="val 50969"/>
              <a:gd name="adj6" fmla="val -88148"/>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es-EC" sz="1100" dirty="0">
                <a:latin typeface="+mj-lt"/>
              </a:rPr>
              <a:t>La distancia entre montantes varía de 400 o 610 </a:t>
            </a:r>
            <a:r>
              <a:rPr lang="es-EC" sz="1100" dirty="0" err="1">
                <a:latin typeface="+mj-lt"/>
              </a:rPr>
              <a:t>mm.</a:t>
            </a:r>
            <a:endParaRPr lang="es-EC" sz="1100" dirty="0">
              <a:latin typeface="+mj-lt"/>
            </a:endParaRPr>
          </a:p>
        </p:txBody>
      </p:sp>
      <p:pic>
        <p:nvPicPr>
          <p:cNvPr id="20" name="Imagen 19">
            <a:extLst>
              <a:ext uri="{FF2B5EF4-FFF2-40B4-BE49-F238E27FC236}">
                <a16:creationId xmlns:a16="http://schemas.microsoft.com/office/drawing/2014/main" id="{BBF984D9-8553-4B40-83A5-BD07C89A2CCA}"/>
              </a:ext>
            </a:extLst>
          </p:cNvPr>
          <p:cNvPicPr>
            <a:picLocks noChangeAspect="1"/>
          </p:cNvPicPr>
          <p:nvPr/>
        </p:nvPicPr>
        <p:blipFill>
          <a:blip r:embed="rId7"/>
          <a:stretch>
            <a:fillRect/>
          </a:stretch>
        </p:blipFill>
        <p:spPr>
          <a:xfrm>
            <a:off x="6716889" y="6016363"/>
            <a:ext cx="2345922" cy="656360"/>
          </a:xfrm>
          <a:prstGeom prst="rect">
            <a:avLst/>
          </a:prstGeom>
        </p:spPr>
      </p:pic>
      <p:sp>
        <p:nvSpPr>
          <p:cNvPr id="23" name="Rectángulo 22">
            <a:extLst>
              <a:ext uri="{FF2B5EF4-FFF2-40B4-BE49-F238E27FC236}">
                <a16:creationId xmlns:a16="http://schemas.microsoft.com/office/drawing/2014/main" id="{BC46604B-4BDC-4686-83CA-123F06117A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55</a:t>
            </a:r>
            <a:endParaRPr lang="en-US" b="1" u="sng" dirty="0"/>
          </a:p>
        </p:txBody>
      </p:sp>
    </p:spTree>
    <p:extLst>
      <p:ext uri="{BB962C8B-B14F-4D97-AF65-F5344CB8AC3E}">
        <p14:creationId xmlns:p14="http://schemas.microsoft.com/office/powerpoint/2010/main" val="3213113852"/>
      </p:ext>
    </p:extLst>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E97662D-BA56-4066-8C98-A28F7A7B2DC9}"/>
              </a:ext>
            </a:extLst>
          </p:cNvPr>
          <p:cNvSpPr/>
          <p:nvPr/>
        </p:nvSpPr>
        <p:spPr>
          <a:xfrm>
            <a:off x="-324544" y="79052"/>
            <a:ext cx="561662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05. </a:t>
            </a:r>
            <a:r>
              <a:rPr lang="en-001" b="1" u="sng" dirty="0"/>
              <a:t>GEOMETRÍA DE LAS ESTRUCTURAS </a:t>
            </a:r>
            <a:endParaRPr lang="en-US" b="1" u="sng" dirty="0"/>
          </a:p>
        </p:txBody>
      </p:sp>
      <p:sp>
        <p:nvSpPr>
          <p:cNvPr id="9" name="Google Shape;3412;p29">
            <a:extLst>
              <a:ext uri="{FF2B5EF4-FFF2-40B4-BE49-F238E27FC236}">
                <a16:creationId xmlns:a16="http://schemas.microsoft.com/office/drawing/2014/main" id="{F291A250-CD45-4B62-8AFF-6D035D31894E}"/>
              </a:ext>
            </a:extLst>
          </p:cNvPr>
          <p:cNvSpPr txBox="1"/>
          <p:nvPr/>
        </p:nvSpPr>
        <p:spPr>
          <a:xfrm>
            <a:off x="565162" y="554215"/>
            <a:ext cx="2421631" cy="257843"/>
          </a:xfrm>
          <a:prstGeom prst="rect">
            <a:avLst/>
          </a:prstGeom>
          <a:noFill/>
          <a:ln>
            <a:noFill/>
          </a:ln>
        </p:spPr>
        <p:txBody>
          <a:bodyPr spcFirstLastPara="1" wrap="square" lIns="91425" tIns="91425" rIns="91425" bIns="91425" anchor="ctr" anchorCtr="0">
            <a:noAutofit/>
          </a:bodyPr>
          <a:lstStyle/>
          <a:p>
            <a:pPr marL="12700" marR="0" lvl="0" indent="0" algn="ctr" rtl="0">
              <a:lnSpc>
                <a:spcPct val="100000"/>
              </a:lnSpc>
              <a:spcBef>
                <a:spcPts val="0"/>
              </a:spcBef>
              <a:spcAft>
                <a:spcPts val="0"/>
              </a:spcAft>
              <a:buNone/>
            </a:pPr>
            <a:r>
              <a:rPr lang="es-ES" sz="1600" b="1" dirty="0">
                <a:solidFill>
                  <a:schemeClr val="accent2"/>
                </a:solidFill>
                <a:latin typeface="+mj-lt"/>
                <a:ea typeface="Fira Sans Extra Condensed"/>
                <a:cs typeface="Fira Sans Extra Condensed"/>
                <a:sym typeface="Fira Sans Extra Condensed"/>
              </a:rPr>
              <a:t>CARACTERÍSTICAS</a:t>
            </a:r>
            <a:endParaRPr sz="1600" b="1" dirty="0">
              <a:solidFill>
                <a:schemeClr val="accent2"/>
              </a:solidFill>
              <a:latin typeface="+mj-lt"/>
              <a:ea typeface="Fira Sans Extra Condensed"/>
              <a:cs typeface="Fira Sans Extra Condensed"/>
              <a:sym typeface="Fira Sans Extra Condensed"/>
            </a:endParaRPr>
          </a:p>
        </p:txBody>
      </p:sp>
      <p:pic>
        <p:nvPicPr>
          <p:cNvPr id="5124" name="Picture 4" descr="Checklist. Hand holding pen and hand holding clipboard with check list and check marks. Marking checkboxes. Green checkmarks. Flat design. Vector illustration">
            <a:extLst>
              <a:ext uri="{FF2B5EF4-FFF2-40B4-BE49-F238E27FC236}">
                <a16:creationId xmlns:a16="http://schemas.microsoft.com/office/drawing/2014/main" id="{56F2677A-5664-4F27-9A6D-E05BE70D71A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28" t="6230" r="7975" b="4294"/>
          <a:stretch/>
        </p:blipFill>
        <p:spPr bwMode="auto">
          <a:xfrm>
            <a:off x="247380" y="499875"/>
            <a:ext cx="434127" cy="454325"/>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15">
            <a:extLst>
              <a:ext uri="{FF2B5EF4-FFF2-40B4-BE49-F238E27FC236}">
                <a16:creationId xmlns:a16="http://schemas.microsoft.com/office/drawing/2014/main" id="{0BF0F35D-2E01-4B20-9368-F52D1B18184A}"/>
              </a:ext>
            </a:extLst>
          </p:cNvPr>
          <p:cNvSpPr/>
          <p:nvPr/>
        </p:nvSpPr>
        <p:spPr>
          <a:xfrm>
            <a:off x="145524" y="4856045"/>
            <a:ext cx="637837" cy="132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Pergamino: horizontal 21">
            <a:extLst>
              <a:ext uri="{FF2B5EF4-FFF2-40B4-BE49-F238E27FC236}">
                <a16:creationId xmlns:a16="http://schemas.microsoft.com/office/drawing/2014/main" id="{7B52AB94-1007-4C28-8B27-ACBFD87858E2}"/>
              </a:ext>
            </a:extLst>
          </p:cNvPr>
          <p:cNvSpPr/>
          <p:nvPr/>
        </p:nvSpPr>
        <p:spPr>
          <a:xfrm>
            <a:off x="2649513" y="1010392"/>
            <a:ext cx="2843754" cy="473589"/>
          </a:xfrm>
          <a:prstGeom prst="horizontalScroll">
            <a:avLst/>
          </a:prstGeom>
          <a:solidFill>
            <a:srgbClr val="00206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s-EC" b="1" dirty="0"/>
              <a:t>Entrepiso </a:t>
            </a:r>
          </a:p>
        </p:txBody>
      </p:sp>
      <p:pic>
        <p:nvPicPr>
          <p:cNvPr id="26" name="Imagen 25">
            <a:extLst>
              <a:ext uri="{FF2B5EF4-FFF2-40B4-BE49-F238E27FC236}">
                <a16:creationId xmlns:a16="http://schemas.microsoft.com/office/drawing/2014/main" id="{2BE0F38A-105A-4B65-AD62-A96CC3911A81}"/>
              </a:ext>
            </a:extLst>
          </p:cNvPr>
          <p:cNvPicPr>
            <a:picLocks noChangeAspect="1"/>
          </p:cNvPicPr>
          <p:nvPr/>
        </p:nvPicPr>
        <p:blipFill>
          <a:blip r:embed="rId4"/>
          <a:stretch>
            <a:fillRect/>
          </a:stretch>
        </p:blipFill>
        <p:spPr>
          <a:xfrm>
            <a:off x="6716889" y="6016363"/>
            <a:ext cx="2345922" cy="656360"/>
          </a:xfrm>
          <a:prstGeom prst="rect">
            <a:avLst/>
          </a:prstGeom>
        </p:spPr>
      </p:pic>
      <p:sp>
        <p:nvSpPr>
          <p:cNvPr id="27" name="Rectángulo 26">
            <a:extLst>
              <a:ext uri="{FF2B5EF4-FFF2-40B4-BE49-F238E27FC236}">
                <a16:creationId xmlns:a16="http://schemas.microsoft.com/office/drawing/2014/main" id="{7A7DDDCA-7E05-4126-A430-5FA5268F64D2}"/>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56</a:t>
            </a:r>
            <a:endParaRPr lang="en-US" b="1" u="sng" dirty="0"/>
          </a:p>
        </p:txBody>
      </p:sp>
      <p:pic>
        <p:nvPicPr>
          <p:cNvPr id="40" name="Imagen 39">
            <a:extLst>
              <a:ext uri="{FF2B5EF4-FFF2-40B4-BE49-F238E27FC236}">
                <a16:creationId xmlns:a16="http://schemas.microsoft.com/office/drawing/2014/main" id="{C0F99B53-9A9C-4B96-99BD-D9FDDEC0266D}"/>
              </a:ext>
            </a:extLst>
          </p:cNvPr>
          <p:cNvPicPr>
            <a:picLocks noChangeAspect="1"/>
          </p:cNvPicPr>
          <p:nvPr/>
        </p:nvPicPr>
        <p:blipFill>
          <a:blip r:embed="rId5"/>
          <a:stretch>
            <a:fillRect/>
          </a:stretch>
        </p:blipFill>
        <p:spPr>
          <a:xfrm>
            <a:off x="1775977" y="2866459"/>
            <a:ext cx="4015253" cy="2799380"/>
          </a:xfrm>
          <a:prstGeom prst="rect">
            <a:avLst/>
          </a:prstGeom>
        </p:spPr>
      </p:pic>
      <p:sp>
        <p:nvSpPr>
          <p:cNvPr id="41" name="Globo: línea con borde y barra de énfasis 40">
            <a:extLst>
              <a:ext uri="{FF2B5EF4-FFF2-40B4-BE49-F238E27FC236}">
                <a16:creationId xmlns:a16="http://schemas.microsoft.com/office/drawing/2014/main" id="{E0D9EFAA-5CA9-4849-A30C-617F05A19C4C}"/>
              </a:ext>
            </a:extLst>
          </p:cNvPr>
          <p:cNvSpPr/>
          <p:nvPr/>
        </p:nvSpPr>
        <p:spPr>
          <a:xfrm>
            <a:off x="4389336" y="1870889"/>
            <a:ext cx="1709431" cy="720963"/>
          </a:xfrm>
          <a:prstGeom prst="accentBorderCallout1">
            <a:avLst>
              <a:gd name="adj1" fmla="val 18750"/>
              <a:gd name="adj2" fmla="val -8333"/>
              <a:gd name="adj3" fmla="val 280493"/>
              <a:gd name="adj4" fmla="val -41441"/>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sz="1200" dirty="0"/>
              <a:t>Se colocan de manera vertical, para poder ser suficientemente resistente y rigidizado </a:t>
            </a:r>
          </a:p>
        </p:txBody>
      </p:sp>
    </p:spTree>
    <p:extLst>
      <p:ext uri="{BB962C8B-B14F-4D97-AF65-F5344CB8AC3E}">
        <p14:creationId xmlns:p14="http://schemas.microsoft.com/office/powerpoint/2010/main" val="2643406062"/>
      </p:ext>
    </p:extLst>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66DA96B-295C-4AC9-981B-463243CF45A1}"/>
              </a:ext>
            </a:extLst>
          </p:cNvPr>
          <p:cNvSpPr/>
          <p:nvPr/>
        </p:nvSpPr>
        <p:spPr>
          <a:xfrm>
            <a:off x="-324544" y="79052"/>
            <a:ext cx="561662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05. </a:t>
            </a:r>
            <a:r>
              <a:rPr lang="en-001" b="1" u="sng" dirty="0"/>
              <a:t>GEOMETRÍA DE LAS ESTRUCTURAS </a:t>
            </a:r>
            <a:endParaRPr lang="en-US" b="1" u="sng" dirty="0"/>
          </a:p>
        </p:txBody>
      </p:sp>
      <p:pic>
        <p:nvPicPr>
          <p:cNvPr id="6" name="Picture 4" descr="Checklist. Hand holding pen and hand holding clipboard with check list and check marks. Marking checkboxes. Green checkmarks. Flat design. Vector illustration">
            <a:extLst>
              <a:ext uri="{FF2B5EF4-FFF2-40B4-BE49-F238E27FC236}">
                <a16:creationId xmlns:a16="http://schemas.microsoft.com/office/drawing/2014/main" id="{4A58EFAD-A326-4454-8779-49932943FEC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28" t="6230" r="7975" b="4294"/>
          <a:stretch/>
        </p:blipFill>
        <p:spPr bwMode="auto">
          <a:xfrm>
            <a:off x="247380" y="499875"/>
            <a:ext cx="434127" cy="454325"/>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1A2C5F22-02E2-4212-8D4F-45AD8899896F}"/>
              </a:ext>
            </a:extLst>
          </p:cNvPr>
          <p:cNvSpPr/>
          <p:nvPr/>
        </p:nvSpPr>
        <p:spPr>
          <a:xfrm>
            <a:off x="145524" y="4856045"/>
            <a:ext cx="637837" cy="132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Pergamino: horizontal 8">
            <a:extLst>
              <a:ext uri="{FF2B5EF4-FFF2-40B4-BE49-F238E27FC236}">
                <a16:creationId xmlns:a16="http://schemas.microsoft.com/office/drawing/2014/main" id="{090E49DF-DF7B-4D4F-85BE-627656AE3623}"/>
              </a:ext>
            </a:extLst>
          </p:cNvPr>
          <p:cNvSpPr/>
          <p:nvPr/>
        </p:nvSpPr>
        <p:spPr>
          <a:xfrm>
            <a:off x="855125" y="651314"/>
            <a:ext cx="2843754" cy="473589"/>
          </a:xfrm>
          <a:prstGeom prst="horizontalScroll">
            <a:avLst/>
          </a:prstGeom>
          <a:solidFill>
            <a:srgbClr val="00206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s-EC" b="1" dirty="0"/>
              <a:t>Uniones </a:t>
            </a:r>
          </a:p>
        </p:txBody>
      </p:sp>
      <p:pic>
        <p:nvPicPr>
          <p:cNvPr id="12" name="Imagen 11">
            <a:extLst>
              <a:ext uri="{FF2B5EF4-FFF2-40B4-BE49-F238E27FC236}">
                <a16:creationId xmlns:a16="http://schemas.microsoft.com/office/drawing/2014/main" id="{39FF2B77-A9B8-47DF-B530-4FC6E8A836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80" y="1773529"/>
            <a:ext cx="4619165" cy="1835816"/>
          </a:xfrm>
          <a:prstGeom prst="rect">
            <a:avLst/>
          </a:prstGeom>
          <a:noFill/>
          <a:ln>
            <a:noFill/>
          </a:ln>
        </p:spPr>
      </p:pic>
      <p:sp>
        <p:nvSpPr>
          <p:cNvPr id="13" name="CuadroTexto 12">
            <a:extLst>
              <a:ext uri="{FF2B5EF4-FFF2-40B4-BE49-F238E27FC236}">
                <a16:creationId xmlns:a16="http://schemas.microsoft.com/office/drawing/2014/main" id="{5BD69DD9-C9A7-49A2-8072-521728D0D49A}"/>
              </a:ext>
            </a:extLst>
          </p:cNvPr>
          <p:cNvSpPr txBox="1"/>
          <p:nvPr/>
        </p:nvSpPr>
        <p:spPr>
          <a:xfrm>
            <a:off x="452262" y="1387291"/>
            <a:ext cx="3075114" cy="335156"/>
          </a:xfrm>
          <a:prstGeom prst="rect">
            <a:avLst/>
          </a:prstGeom>
          <a:noFill/>
        </p:spPr>
        <p:txBody>
          <a:bodyPr wrap="square">
            <a:spAutoFit/>
          </a:bodyPr>
          <a:lstStyle/>
          <a:p>
            <a:pPr>
              <a:lnSpc>
                <a:spcPct val="150000"/>
              </a:lnSpc>
            </a:pPr>
            <a:r>
              <a:rPr lang="es-EC" sz="1200" b="1" dirty="0">
                <a:solidFill>
                  <a:schemeClr val="dk1"/>
                </a:solidFill>
                <a:latin typeface="+mj-lt"/>
              </a:rPr>
              <a:t>Unión de dos montantes</a:t>
            </a:r>
          </a:p>
        </p:txBody>
      </p:sp>
      <p:sp>
        <p:nvSpPr>
          <p:cNvPr id="14" name="Flecha: cheurón 13">
            <a:extLst>
              <a:ext uri="{FF2B5EF4-FFF2-40B4-BE49-F238E27FC236}">
                <a16:creationId xmlns:a16="http://schemas.microsoft.com/office/drawing/2014/main" id="{81B313CD-249E-452D-B855-D936A0E1D72C}"/>
              </a:ext>
            </a:extLst>
          </p:cNvPr>
          <p:cNvSpPr/>
          <p:nvPr/>
        </p:nvSpPr>
        <p:spPr>
          <a:xfrm>
            <a:off x="4844213" y="1372903"/>
            <a:ext cx="247198" cy="316819"/>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Flecha: cheurón 14">
            <a:extLst>
              <a:ext uri="{FF2B5EF4-FFF2-40B4-BE49-F238E27FC236}">
                <a16:creationId xmlns:a16="http://schemas.microsoft.com/office/drawing/2014/main" id="{132783D3-CE04-4CCE-B17F-901287766CA6}"/>
              </a:ext>
            </a:extLst>
          </p:cNvPr>
          <p:cNvSpPr/>
          <p:nvPr/>
        </p:nvSpPr>
        <p:spPr>
          <a:xfrm>
            <a:off x="206515" y="3890228"/>
            <a:ext cx="234664" cy="246652"/>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6" name="CuadroTexto 15">
            <a:extLst>
              <a:ext uri="{FF2B5EF4-FFF2-40B4-BE49-F238E27FC236}">
                <a16:creationId xmlns:a16="http://schemas.microsoft.com/office/drawing/2014/main" id="{133DF91E-E722-4628-8B9E-431074B002B3}"/>
              </a:ext>
            </a:extLst>
          </p:cNvPr>
          <p:cNvSpPr txBox="1"/>
          <p:nvPr/>
        </p:nvSpPr>
        <p:spPr>
          <a:xfrm>
            <a:off x="435115" y="3839146"/>
            <a:ext cx="2919193" cy="335156"/>
          </a:xfrm>
          <a:prstGeom prst="rect">
            <a:avLst/>
          </a:prstGeom>
          <a:noFill/>
        </p:spPr>
        <p:txBody>
          <a:bodyPr wrap="square">
            <a:spAutoFit/>
          </a:bodyPr>
          <a:lstStyle/>
          <a:p>
            <a:pPr>
              <a:lnSpc>
                <a:spcPct val="150000"/>
              </a:lnSpc>
            </a:pPr>
            <a:r>
              <a:rPr lang="es-EC" sz="1200" b="1" dirty="0">
                <a:solidFill>
                  <a:schemeClr val="dk1"/>
                </a:solidFill>
                <a:latin typeface="+mj-lt"/>
              </a:rPr>
              <a:t>Unión de tres montantes</a:t>
            </a:r>
          </a:p>
        </p:txBody>
      </p:sp>
      <p:sp>
        <p:nvSpPr>
          <p:cNvPr id="17" name="Flecha: cheurón 16">
            <a:extLst>
              <a:ext uri="{FF2B5EF4-FFF2-40B4-BE49-F238E27FC236}">
                <a16:creationId xmlns:a16="http://schemas.microsoft.com/office/drawing/2014/main" id="{DC55B7E6-4BC8-45AF-90C6-B4360C3968BA}"/>
              </a:ext>
            </a:extLst>
          </p:cNvPr>
          <p:cNvSpPr/>
          <p:nvPr/>
        </p:nvSpPr>
        <p:spPr>
          <a:xfrm>
            <a:off x="206515" y="1335680"/>
            <a:ext cx="228600" cy="293783"/>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8" name="Imagen 17">
            <a:extLst>
              <a:ext uri="{FF2B5EF4-FFF2-40B4-BE49-F238E27FC236}">
                <a16:creationId xmlns:a16="http://schemas.microsoft.com/office/drawing/2014/main" id="{F43853C5-3148-490D-B66F-AC69B925F4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379" y="4167333"/>
            <a:ext cx="4052774" cy="1958177"/>
          </a:xfrm>
          <a:prstGeom prst="rect">
            <a:avLst/>
          </a:prstGeom>
          <a:noFill/>
          <a:ln>
            <a:noFill/>
          </a:ln>
        </p:spPr>
      </p:pic>
      <p:pic>
        <p:nvPicPr>
          <p:cNvPr id="19" name="Imagen 18">
            <a:extLst>
              <a:ext uri="{FF2B5EF4-FFF2-40B4-BE49-F238E27FC236}">
                <a16:creationId xmlns:a16="http://schemas.microsoft.com/office/drawing/2014/main" id="{80773B89-4E45-48BF-8122-6BBBA0C98D88}"/>
              </a:ext>
            </a:extLst>
          </p:cNvPr>
          <p:cNvPicPr>
            <a:picLocks noChangeAspect="1"/>
          </p:cNvPicPr>
          <p:nvPr/>
        </p:nvPicPr>
        <p:blipFill>
          <a:blip r:embed="rId5"/>
          <a:stretch>
            <a:fillRect/>
          </a:stretch>
        </p:blipFill>
        <p:spPr>
          <a:xfrm>
            <a:off x="6716889" y="6016363"/>
            <a:ext cx="2345922" cy="656360"/>
          </a:xfrm>
          <a:prstGeom prst="rect">
            <a:avLst/>
          </a:prstGeom>
        </p:spPr>
      </p:pic>
      <p:sp>
        <p:nvSpPr>
          <p:cNvPr id="20" name="Rectángulo 19">
            <a:extLst>
              <a:ext uri="{FF2B5EF4-FFF2-40B4-BE49-F238E27FC236}">
                <a16:creationId xmlns:a16="http://schemas.microsoft.com/office/drawing/2014/main" id="{E29D2E31-B268-4CD1-B21C-2B993D1E5688}"/>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57</a:t>
            </a:r>
            <a:endParaRPr lang="en-US" b="1" u="sng" dirty="0"/>
          </a:p>
        </p:txBody>
      </p:sp>
      <p:sp>
        <p:nvSpPr>
          <p:cNvPr id="21" name="CuadroTexto 20">
            <a:extLst>
              <a:ext uri="{FF2B5EF4-FFF2-40B4-BE49-F238E27FC236}">
                <a16:creationId xmlns:a16="http://schemas.microsoft.com/office/drawing/2014/main" id="{BE354F64-FE1C-4C45-A4B2-220F14065BBC}"/>
              </a:ext>
            </a:extLst>
          </p:cNvPr>
          <p:cNvSpPr txBox="1"/>
          <p:nvPr/>
        </p:nvSpPr>
        <p:spPr>
          <a:xfrm>
            <a:off x="5292080" y="1294307"/>
            <a:ext cx="3121147" cy="335156"/>
          </a:xfrm>
          <a:prstGeom prst="rect">
            <a:avLst/>
          </a:prstGeom>
          <a:noFill/>
        </p:spPr>
        <p:txBody>
          <a:bodyPr wrap="square">
            <a:spAutoFit/>
          </a:bodyPr>
          <a:lstStyle/>
          <a:p>
            <a:pPr>
              <a:lnSpc>
                <a:spcPct val="150000"/>
              </a:lnSpc>
            </a:pPr>
            <a:r>
              <a:rPr lang="es-EC" sz="1200" b="1" dirty="0">
                <a:solidFill>
                  <a:schemeClr val="dk1"/>
                </a:solidFill>
                <a:latin typeface="+mj-lt"/>
              </a:rPr>
              <a:t>Unión de dos paneles en forma de “T”</a:t>
            </a:r>
          </a:p>
        </p:txBody>
      </p:sp>
      <p:pic>
        <p:nvPicPr>
          <p:cNvPr id="22" name="Imagen 21">
            <a:extLst>
              <a:ext uri="{FF2B5EF4-FFF2-40B4-BE49-F238E27FC236}">
                <a16:creationId xmlns:a16="http://schemas.microsoft.com/office/drawing/2014/main" id="{B13E510F-8D96-41D0-8B41-6D0103BD200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42303" y="1722447"/>
            <a:ext cx="4701697" cy="1960425"/>
          </a:xfrm>
          <a:prstGeom prst="rect">
            <a:avLst/>
          </a:prstGeom>
          <a:noFill/>
          <a:ln>
            <a:noFill/>
          </a:ln>
        </p:spPr>
      </p:pic>
      <p:sp>
        <p:nvSpPr>
          <p:cNvPr id="23" name="Flecha: cheurón 22">
            <a:extLst>
              <a:ext uri="{FF2B5EF4-FFF2-40B4-BE49-F238E27FC236}">
                <a16:creationId xmlns:a16="http://schemas.microsoft.com/office/drawing/2014/main" id="{491011D6-A8FF-43B7-84BE-C6F5658A69A9}"/>
              </a:ext>
            </a:extLst>
          </p:cNvPr>
          <p:cNvSpPr/>
          <p:nvPr/>
        </p:nvSpPr>
        <p:spPr>
          <a:xfrm>
            <a:off x="4777725" y="3767056"/>
            <a:ext cx="228600" cy="293783"/>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4" name="CuadroTexto 23">
            <a:extLst>
              <a:ext uri="{FF2B5EF4-FFF2-40B4-BE49-F238E27FC236}">
                <a16:creationId xmlns:a16="http://schemas.microsoft.com/office/drawing/2014/main" id="{55D0F89B-37A5-435D-8806-B768C2304F6A}"/>
              </a:ext>
            </a:extLst>
          </p:cNvPr>
          <p:cNvSpPr txBox="1"/>
          <p:nvPr/>
        </p:nvSpPr>
        <p:spPr>
          <a:xfrm>
            <a:off x="5228621" y="3757524"/>
            <a:ext cx="3121147" cy="335156"/>
          </a:xfrm>
          <a:prstGeom prst="rect">
            <a:avLst/>
          </a:prstGeom>
          <a:noFill/>
        </p:spPr>
        <p:txBody>
          <a:bodyPr wrap="square">
            <a:spAutoFit/>
          </a:bodyPr>
          <a:lstStyle/>
          <a:p>
            <a:pPr>
              <a:lnSpc>
                <a:spcPct val="150000"/>
              </a:lnSpc>
            </a:pPr>
            <a:r>
              <a:rPr lang="es-EC" sz="1200" b="1" dirty="0">
                <a:solidFill>
                  <a:schemeClr val="dk1"/>
                </a:solidFill>
                <a:latin typeface="+mj-lt"/>
              </a:rPr>
              <a:t>Unión de tres paneles </a:t>
            </a:r>
          </a:p>
        </p:txBody>
      </p:sp>
      <p:pic>
        <p:nvPicPr>
          <p:cNvPr id="25" name="Imagen 24">
            <a:extLst>
              <a:ext uri="{FF2B5EF4-FFF2-40B4-BE49-F238E27FC236}">
                <a16:creationId xmlns:a16="http://schemas.microsoft.com/office/drawing/2014/main" id="{6E185222-5AD9-47FA-B5F8-C60276F7A4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2807" y="4126701"/>
            <a:ext cx="4052774" cy="1958177"/>
          </a:xfrm>
          <a:prstGeom prst="rect">
            <a:avLst/>
          </a:prstGeom>
          <a:noFill/>
          <a:ln>
            <a:noFill/>
          </a:ln>
        </p:spPr>
      </p:pic>
    </p:spTree>
    <p:extLst>
      <p:ext uri="{BB962C8B-B14F-4D97-AF65-F5344CB8AC3E}">
        <p14:creationId xmlns:p14="http://schemas.microsoft.com/office/powerpoint/2010/main" val="1668457660"/>
      </p:ext>
    </p:extLst>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0482E106-790A-4B19-8F4E-CA84C5AC76B0}"/>
              </a:ext>
            </a:extLst>
          </p:cNvPr>
          <p:cNvSpPr/>
          <p:nvPr/>
        </p:nvSpPr>
        <p:spPr>
          <a:xfrm>
            <a:off x="513889" y="2271894"/>
            <a:ext cx="8116222" cy="161348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sz="6600" b="1" u="sng" dirty="0"/>
              <a:t>MODELAMIENTO</a:t>
            </a:r>
            <a:endParaRPr lang="en-US" sz="6600" b="1" dirty="0"/>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58</a:t>
            </a:r>
            <a:endParaRPr lang="en-US" b="1" u="sng" dirty="0"/>
          </a:p>
        </p:txBody>
      </p:sp>
      <p:sp>
        <p:nvSpPr>
          <p:cNvPr id="6" name="Rectángulo 5">
            <a:extLst>
              <a:ext uri="{FF2B5EF4-FFF2-40B4-BE49-F238E27FC236}">
                <a16:creationId xmlns:a16="http://schemas.microsoft.com/office/drawing/2014/main" id="{7A3844E3-4A4E-46B7-91F7-BDC5DE5717B3}"/>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sp>
        <p:nvSpPr>
          <p:cNvPr id="7" name="Rectángulo 6">
            <a:extLst>
              <a:ext uri="{FF2B5EF4-FFF2-40B4-BE49-F238E27FC236}">
                <a16:creationId xmlns:a16="http://schemas.microsoft.com/office/drawing/2014/main" id="{CF2E90F1-95A2-4C65-A382-EAB5D512D5E4}"/>
              </a:ext>
            </a:extLst>
          </p:cNvPr>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 MODELAMIENTO </a:t>
            </a:r>
            <a:endParaRPr lang="en-US" b="1" u="sng" dirty="0"/>
          </a:p>
        </p:txBody>
      </p:sp>
      <p:pic>
        <p:nvPicPr>
          <p:cNvPr id="8" name="Imagen 7">
            <a:extLst>
              <a:ext uri="{FF2B5EF4-FFF2-40B4-BE49-F238E27FC236}">
                <a16:creationId xmlns:a16="http://schemas.microsoft.com/office/drawing/2014/main" id="{EE35767F-C948-4E45-BE54-7BC19BECFF3A}"/>
              </a:ext>
            </a:extLst>
          </p:cNvPr>
          <p:cNvPicPr>
            <a:picLocks noChangeAspect="1"/>
          </p:cNvPicPr>
          <p:nvPr/>
        </p:nvPicPr>
        <p:blipFill>
          <a:blip r:embed="rId3"/>
          <a:stretch>
            <a:fillRect/>
          </a:stretch>
        </p:blipFill>
        <p:spPr>
          <a:xfrm>
            <a:off x="6716889" y="6016363"/>
            <a:ext cx="2345922" cy="656360"/>
          </a:xfrm>
          <a:prstGeom prst="rect">
            <a:avLst/>
          </a:prstGeom>
        </p:spPr>
      </p:pic>
    </p:spTree>
    <p:extLst>
      <p:ext uri="{BB962C8B-B14F-4D97-AF65-F5344CB8AC3E}">
        <p14:creationId xmlns:p14="http://schemas.microsoft.com/office/powerpoint/2010/main" val="2051472979"/>
      </p:ext>
    </p:extLst>
  </p:cSld>
  <p:clrMapOvr>
    <a:masterClrMapping/>
  </p:clrMapOvr>
  <p:transition spd="med">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617B999C-D803-4F45-8891-24E41FD6B3A0}"/>
              </a:ext>
            </a:extLst>
          </p:cNvPr>
          <p:cNvSpPr txBox="1"/>
          <p:nvPr/>
        </p:nvSpPr>
        <p:spPr>
          <a:xfrm>
            <a:off x="-199531" y="647216"/>
            <a:ext cx="4176464" cy="369332"/>
          </a:xfrm>
          <a:prstGeom prst="rect">
            <a:avLst/>
          </a:prstGeom>
          <a:noFill/>
        </p:spPr>
        <p:txBody>
          <a:bodyPr wrap="square" rtlCol="0">
            <a:spAutoFit/>
          </a:bodyPr>
          <a:lstStyle/>
          <a:p>
            <a:pPr algn="ctr"/>
            <a:r>
              <a:rPr lang="en-001" b="1" dirty="0"/>
              <a:t>Propiedades de los Materiales</a:t>
            </a:r>
            <a:endParaRPr lang="en-US" b="1" dirty="0"/>
          </a:p>
        </p:txBody>
      </p:sp>
      <p:sp>
        <p:nvSpPr>
          <p:cNvPr id="6" name="Rectángulo 5">
            <a:extLst>
              <a:ext uri="{FF2B5EF4-FFF2-40B4-BE49-F238E27FC236}">
                <a16:creationId xmlns:a16="http://schemas.microsoft.com/office/drawing/2014/main" id="{5CD863D7-7CB3-4E6D-B1ED-EDDFE5D1478E}"/>
              </a:ext>
            </a:extLst>
          </p:cNvPr>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 MODELAMIENTO </a:t>
            </a:r>
            <a:endParaRPr lang="en-US" b="1" u="sng" dirty="0"/>
          </a:p>
        </p:txBody>
      </p:sp>
      <p:pic>
        <p:nvPicPr>
          <p:cNvPr id="11" name="Imagen 10">
            <a:extLst>
              <a:ext uri="{FF2B5EF4-FFF2-40B4-BE49-F238E27FC236}">
                <a16:creationId xmlns:a16="http://schemas.microsoft.com/office/drawing/2014/main" id="{387D5250-BB92-4C79-BC49-CF5F11A8E115}"/>
              </a:ext>
            </a:extLst>
          </p:cNvPr>
          <p:cNvPicPr>
            <a:picLocks noChangeAspect="1"/>
          </p:cNvPicPr>
          <p:nvPr/>
        </p:nvPicPr>
        <p:blipFill>
          <a:blip r:embed="rId2"/>
          <a:stretch>
            <a:fillRect/>
          </a:stretch>
        </p:blipFill>
        <p:spPr>
          <a:xfrm>
            <a:off x="3319804" y="1342341"/>
            <a:ext cx="2453962" cy="2240994"/>
          </a:xfrm>
          <a:prstGeom prst="rect">
            <a:avLst/>
          </a:prstGeom>
        </p:spPr>
      </p:pic>
      <p:sp>
        <p:nvSpPr>
          <p:cNvPr id="12" name="CuadroTexto 11">
            <a:extLst>
              <a:ext uri="{FF2B5EF4-FFF2-40B4-BE49-F238E27FC236}">
                <a16:creationId xmlns:a16="http://schemas.microsoft.com/office/drawing/2014/main" id="{247868D9-38F6-4112-86FA-AD44FAABD4E1}"/>
              </a:ext>
            </a:extLst>
          </p:cNvPr>
          <p:cNvSpPr txBox="1"/>
          <p:nvPr/>
        </p:nvSpPr>
        <p:spPr>
          <a:xfrm>
            <a:off x="3225434" y="1016548"/>
            <a:ext cx="3507154" cy="323165"/>
          </a:xfrm>
          <a:prstGeom prst="rect">
            <a:avLst/>
          </a:prstGeom>
          <a:noFill/>
        </p:spPr>
        <p:txBody>
          <a:bodyPr wrap="square" rtlCol="0">
            <a:spAutoFit/>
          </a:bodyPr>
          <a:lstStyle/>
          <a:p>
            <a:r>
              <a:rPr lang="es-EC" sz="1500" dirty="0"/>
              <a:t>Acero de Refuerzo </a:t>
            </a:r>
            <a:r>
              <a:rPr lang="es-EC" sz="1500" dirty="0" err="1"/>
              <a:t>fy</a:t>
            </a:r>
            <a:r>
              <a:rPr lang="es-EC" sz="1500" dirty="0"/>
              <a:t>=4200 kg/cm2</a:t>
            </a:r>
          </a:p>
        </p:txBody>
      </p:sp>
      <p:pic>
        <p:nvPicPr>
          <p:cNvPr id="13" name="Imagen 12">
            <a:extLst>
              <a:ext uri="{FF2B5EF4-FFF2-40B4-BE49-F238E27FC236}">
                <a16:creationId xmlns:a16="http://schemas.microsoft.com/office/drawing/2014/main" id="{289F0C02-05D8-4C4C-9AE9-3673FCB47131}"/>
              </a:ext>
            </a:extLst>
          </p:cNvPr>
          <p:cNvPicPr/>
          <p:nvPr/>
        </p:nvPicPr>
        <p:blipFill>
          <a:blip r:embed="rId3"/>
          <a:stretch>
            <a:fillRect/>
          </a:stretch>
        </p:blipFill>
        <p:spPr>
          <a:xfrm>
            <a:off x="454576" y="1342341"/>
            <a:ext cx="2259056" cy="2240994"/>
          </a:xfrm>
          <a:prstGeom prst="rect">
            <a:avLst/>
          </a:prstGeom>
        </p:spPr>
      </p:pic>
      <p:sp>
        <p:nvSpPr>
          <p:cNvPr id="14" name="CuadroTexto 13">
            <a:extLst>
              <a:ext uri="{FF2B5EF4-FFF2-40B4-BE49-F238E27FC236}">
                <a16:creationId xmlns:a16="http://schemas.microsoft.com/office/drawing/2014/main" id="{369DA95D-6FA0-4189-A627-625A186826D8}"/>
              </a:ext>
            </a:extLst>
          </p:cNvPr>
          <p:cNvSpPr txBox="1"/>
          <p:nvPr/>
        </p:nvSpPr>
        <p:spPr>
          <a:xfrm>
            <a:off x="334855" y="1016548"/>
            <a:ext cx="2498499" cy="323165"/>
          </a:xfrm>
          <a:prstGeom prst="rect">
            <a:avLst/>
          </a:prstGeom>
          <a:noFill/>
        </p:spPr>
        <p:txBody>
          <a:bodyPr wrap="square" rtlCol="0">
            <a:spAutoFit/>
          </a:bodyPr>
          <a:lstStyle/>
          <a:p>
            <a:r>
              <a:rPr lang="es-EC" sz="1500" dirty="0"/>
              <a:t>Hormigón </a:t>
            </a:r>
            <a:r>
              <a:rPr lang="es-EC" sz="1500" dirty="0" err="1"/>
              <a:t>f´c</a:t>
            </a:r>
            <a:r>
              <a:rPr lang="es-EC" sz="1500" dirty="0"/>
              <a:t>=210 kg/cm2</a:t>
            </a:r>
          </a:p>
        </p:txBody>
      </p:sp>
      <p:pic>
        <p:nvPicPr>
          <p:cNvPr id="4" name="Picture 4">
            <a:extLst>
              <a:ext uri="{FF2B5EF4-FFF2-40B4-BE49-F238E27FC236}">
                <a16:creationId xmlns:a16="http://schemas.microsoft.com/office/drawing/2014/main" id="{6AE40404-9E4E-4A7B-8AFB-1DE6A38FB1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uadroTexto 16">
            <a:extLst>
              <a:ext uri="{FF2B5EF4-FFF2-40B4-BE49-F238E27FC236}">
                <a16:creationId xmlns:a16="http://schemas.microsoft.com/office/drawing/2014/main" id="{3EF103BD-EBD5-4168-9859-D9C535A17FDE}"/>
              </a:ext>
            </a:extLst>
          </p:cNvPr>
          <p:cNvSpPr txBox="1"/>
          <p:nvPr/>
        </p:nvSpPr>
        <p:spPr>
          <a:xfrm>
            <a:off x="421481" y="4138676"/>
            <a:ext cx="2498499" cy="553998"/>
          </a:xfrm>
          <a:prstGeom prst="rect">
            <a:avLst/>
          </a:prstGeom>
          <a:noFill/>
        </p:spPr>
        <p:txBody>
          <a:bodyPr wrap="square" rtlCol="0">
            <a:spAutoFit/>
          </a:bodyPr>
          <a:lstStyle/>
          <a:p>
            <a:r>
              <a:rPr lang="es-EC" sz="1500" dirty="0"/>
              <a:t>Acero Conformado </a:t>
            </a:r>
            <a:r>
              <a:rPr lang="es-EC" sz="1500" dirty="0" err="1"/>
              <a:t>Fy</a:t>
            </a:r>
            <a:r>
              <a:rPr lang="es-EC" sz="1500" dirty="0"/>
              <a:t>=2600 kg/cm2</a:t>
            </a:r>
          </a:p>
        </p:txBody>
      </p:sp>
      <p:pic>
        <p:nvPicPr>
          <p:cNvPr id="22" name="Imagen 21">
            <a:extLst>
              <a:ext uri="{FF2B5EF4-FFF2-40B4-BE49-F238E27FC236}">
                <a16:creationId xmlns:a16="http://schemas.microsoft.com/office/drawing/2014/main" id="{C96B970D-F75D-4B15-821C-AC8BF15A1E2B}"/>
              </a:ext>
            </a:extLst>
          </p:cNvPr>
          <p:cNvPicPr>
            <a:picLocks noChangeAspect="1"/>
          </p:cNvPicPr>
          <p:nvPr/>
        </p:nvPicPr>
        <p:blipFill>
          <a:blip r:embed="rId5"/>
          <a:stretch>
            <a:fillRect/>
          </a:stretch>
        </p:blipFill>
        <p:spPr>
          <a:xfrm>
            <a:off x="6138811" y="1737948"/>
            <a:ext cx="2927606" cy="802433"/>
          </a:xfrm>
          <a:prstGeom prst="rect">
            <a:avLst/>
          </a:prstGeom>
        </p:spPr>
      </p:pic>
      <p:pic>
        <p:nvPicPr>
          <p:cNvPr id="24" name="Imagen 23">
            <a:extLst>
              <a:ext uri="{FF2B5EF4-FFF2-40B4-BE49-F238E27FC236}">
                <a16:creationId xmlns:a16="http://schemas.microsoft.com/office/drawing/2014/main" id="{D5E32E01-2323-435C-9332-1A5F28C73CA0}"/>
              </a:ext>
            </a:extLst>
          </p:cNvPr>
          <p:cNvPicPr>
            <a:picLocks noChangeAspect="1"/>
          </p:cNvPicPr>
          <p:nvPr/>
        </p:nvPicPr>
        <p:blipFill>
          <a:blip r:embed="rId6"/>
          <a:stretch>
            <a:fillRect/>
          </a:stretch>
        </p:blipFill>
        <p:spPr>
          <a:xfrm>
            <a:off x="6138809" y="4322285"/>
            <a:ext cx="2927607" cy="582097"/>
          </a:xfrm>
          <a:prstGeom prst="rect">
            <a:avLst/>
          </a:prstGeom>
        </p:spPr>
      </p:pic>
      <p:pic>
        <p:nvPicPr>
          <p:cNvPr id="26" name="Imagen 25">
            <a:extLst>
              <a:ext uri="{FF2B5EF4-FFF2-40B4-BE49-F238E27FC236}">
                <a16:creationId xmlns:a16="http://schemas.microsoft.com/office/drawing/2014/main" id="{31646D10-FB4D-43E6-B618-786C10EC2E05}"/>
              </a:ext>
            </a:extLst>
          </p:cNvPr>
          <p:cNvPicPr>
            <a:picLocks noChangeAspect="1"/>
          </p:cNvPicPr>
          <p:nvPr/>
        </p:nvPicPr>
        <p:blipFill>
          <a:blip r:embed="rId7"/>
          <a:stretch>
            <a:fillRect/>
          </a:stretch>
        </p:blipFill>
        <p:spPr>
          <a:xfrm>
            <a:off x="3367059" y="3630864"/>
            <a:ext cx="2409881" cy="2319086"/>
          </a:xfrm>
          <a:prstGeom prst="rect">
            <a:avLst/>
          </a:prstGeom>
        </p:spPr>
      </p:pic>
      <p:sp>
        <p:nvSpPr>
          <p:cNvPr id="15" name="Rectángulo 14">
            <a:extLst>
              <a:ext uri="{FF2B5EF4-FFF2-40B4-BE49-F238E27FC236}">
                <a16:creationId xmlns:a16="http://schemas.microsoft.com/office/drawing/2014/main" id="{296AAB24-2550-452D-8720-AA4E2C5118AE}"/>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6" name="Imagen 15">
            <a:extLst>
              <a:ext uri="{FF2B5EF4-FFF2-40B4-BE49-F238E27FC236}">
                <a16:creationId xmlns:a16="http://schemas.microsoft.com/office/drawing/2014/main" id="{6AF12297-0C9D-48A9-A67E-AB701944080D}"/>
              </a:ext>
            </a:extLst>
          </p:cNvPr>
          <p:cNvPicPr>
            <a:picLocks noChangeAspect="1"/>
          </p:cNvPicPr>
          <p:nvPr/>
        </p:nvPicPr>
        <p:blipFill>
          <a:blip r:embed="rId8"/>
          <a:stretch>
            <a:fillRect/>
          </a:stretch>
        </p:blipFill>
        <p:spPr>
          <a:xfrm>
            <a:off x="6716889" y="6016363"/>
            <a:ext cx="2345922" cy="656360"/>
          </a:xfrm>
          <a:prstGeom prst="rect">
            <a:avLst/>
          </a:prstGeom>
        </p:spPr>
      </p:pic>
      <p:sp>
        <p:nvSpPr>
          <p:cNvPr id="18" name="Rectángulo 17">
            <a:extLst>
              <a:ext uri="{FF2B5EF4-FFF2-40B4-BE49-F238E27FC236}">
                <a16:creationId xmlns:a16="http://schemas.microsoft.com/office/drawing/2014/main" id="{ABC28242-555D-4B11-8ECF-05BE2D572F5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59</a:t>
            </a:r>
            <a:endParaRPr lang="en-US" b="1" u="sng" dirty="0"/>
          </a:p>
        </p:txBody>
      </p:sp>
    </p:spTree>
    <p:extLst>
      <p:ext uri="{BB962C8B-B14F-4D97-AF65-F5344CB8AC3E}">
        <p14:creationId xmlns:p14="http://schemas.microsoft.com/office/powerpoint/2010/main" val="3024208797"/>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24544" y="116632"/>
            <a:ext cx="561662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a:t>
            </a:r>
            <a:r>
              <a:rPr lang="es-EC" b="1" u="sng" dirty="0"/>
              <a:t>3</a:t>
            </a:r>
            <a:r>
              <a:rPr lang="es-ES" b="1" u="sng"/>
              <a:t>. </a:t>
            </a:r>
            <a:r>
              <a:rPr lang="en-001" b="1" u="sng"/>
              <a:t>GEOMETRÍA DE LAS ESTRUCTURAS </a:t>
            </a:r>
            <a:endParaRPr lang="en-US" b="1" u="sng"/>
          </a:p>
        </p:txBody>
      </p:sp>
      <p:sp>
        <p:nvSpPr>
          <p:cNvPr id="2" name="CuadroTexto 1"/>
          <p:cNvSpPr txBox="1"/>
          <p:nvPr/>
        </p:nvSpPr>
        <p:spPr>
          <a:xfrm>
            <a:off x="3851920" y="826514"/>
            <a:ext cx="2592288" cy="369332"/>
          </a:xfrm>
          <a:prstGeom prst="rect">
            <a:avLst/>
          </a:prstGeom>
          <a:noFill/>
        </p:spPr>
        <p:txBody>
          <a:bodyPr wrap="square" rtlCol="0">
            <a:spAutoFit/>
          </a:bodyPr>
          <a:lstStyle/>
          <a:p>
            <a:r>
              <a:rPr lang="en-001" b="1" dirty="0">
                <a:latin typeface="+mn-lt"/>
                <a:cs typeface="Times New Roman" panose="02020603050405020304" pitchFamily="18" charset="0"/>
              </a:rPr>
              <a:t>Estructura Irregular</a:t>
            </a:r>
            <a:endParaRPr lang="en-US" b="1" dirty="0">
              <a:latin typeface="+mn-lt"/>
              <a:cs typeface="Times New Roman" panose="02020603050405020304" pitchFamily="18" charset="0"/>
            </a:endParaRPr>
          </a:p>
        </p:txBody>
      </p:sp>
      <p:sp>
        <p:nvSpPr>
          <p:cNvPr id="12" name="CuadroTexto 11"/>
          <p:cNvSpPr txBox="1"/>
          <p:nvPr/>
        </p:nvSpPr>
        <p:spPr>
          <a:xfrm>
            <a:off x="827584" y="5094476"/>
            <a:ext cx="3312368" cy="307777"/>
          </a:xfrm>
          <a:prstGeom prst="rect">
            <a:avLst/>
          </a:prstGeom>
          <a:noFill/>
        </p:spPr>
        <p:txBody>
          <a:bodyPr wrap="square" rtlCol="0">
            <a:spAutoFit/>
          </a:bodyPr>
          <a:lstStyle/>
          <a:p>
            <a:pPr algn="ctr"/>
            <a:r>
              <a:rPr lang="en-001" sz="1400" i="1" dirty="0"/>
              <a:t>Distribución Arquitectónica Planta</a:t>
            </a:r>
            <a:endParaRPr lang="en-US" sz="1400" i="1" dirty="0"/>
          </a:p>
        </p:txBody>
      </p:sp>
      <p:sp>
        <p:nvSpPr>
          <p:cNvPr id="14" name="CuadroTexto 13"/>
          <p:cNvSpPr txBox="1"/>
          <p:nvPr/>
        </p:nvSpPr>
        <p:spPr>
          <a:xfrm>
            <a:off x="763216" y="5632879"/>
            <a:ext cx="3312368" cy="307777"/>
          </a:xfrm>
          <a:prstGeom prst="rect">
            <a:avLst/>
          </a:prstGeom>
          <a:noFill/>
        </p:spPr>
        <p:txBody>
          <a:bodyPr wrap="square" rtlCol="0">
            <a:spAutoFit/>
          </a:bodyPr>
          <a:lstStyle/>
          <a:p>
            <a:pPr algn="ctr"/>
            <a:r>
              <a:rPr lang="en-001" sz="1400" i="1" dirty="0"/>
              <a:t>Área</a:t>
            </a:r>
            <a:r>
              <a:rPr lang="en-US" sz="1400" i="1" dirty="0"/>
              <a:t>: 129,52 m2</a:t>
            </a:r>
            <a:r>
              <a:rPr lang="en-001" sz="1400" i="1" dirty="0"/>
              <a:t> </a:t>
            </a:r>
            <a:endParaRPr lang="en-US" sz="1400" i="1" dirty="0"/>
          </a:p>
        </p:txBody>
      </p:sp>
      <p:pic>
        <p:nvPicPr>
          <p:cNvPr id="3074" name="Picture 2" descr="Diagrama&#10;&#10;Descripción generada automáticamente">
            <a:extLst>
              <a:ext uri="{FF2B5EF4-FFF2-40B4-BE49-F238E27FC236}">
                <a16:creationId xmlns:a16="http://schemas.microsoft.com/office/drawing/2014/main" id="{9E73AD6B-055A-438E-B116-8A93163907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815" y="1196390"/>
            <a:ext cx="4197171" cy="3744198"/>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8FB02CD5-0E64-4165-B5A0-1E1DA05F8A61}"/>
              </a:ext>
            </a:extLst>
          </p:cNvPr>
          <p:cNvSpPr txBox="1"/>
          <p:nvPr/>
        </p:nvSpPr>
        <p:spPr>
          <a:xfrm>
            <a:off x="5138213" y="5511283"/>
            <a:ext cx="3312368" cy="307777"/>
          </a:xfrm>
          <a:prstGeom prst="rect">
            <a:avLst/>
          </a:prstGeom>
          <a:noFill/>
        </p:spPr>
        <p:txBody>
          <a:bodyPr wrap="square" rtlCol="0">
            <a:spAutoFit/>
          </a:bodyPr>
          <a:lstStyle/>
          <a:p>
            <a:pPr algn="ctr"/>
            <a:r>
              <a:rPr lang="es-EC" sz="1400" i="1" dirty="0"/>
              <a:t>Fachadas</a:t>
            </a:r>
            <a:endParaRPr lang="en-US" sz="1400" i="1" dirty="0"/>
          </a:p>
        </p:txBody>
      </p:sp>
      <p:pic>
        <p:nvPicPr>
          <p:cNvPr id="5" name="Imagen 4">
            <a:extLst>
              <a:ext uri="{FF2B5EF4-FFF2-40B4-BE49-F238E27FC236}">
                <a16:creationId xmlns:a16="http://schemas.microsoft.com/office/drawing/2014/main" id="{E16B50A9-8513-46F4-B268-AD6317126CEF}"/>
              </a:ext>
            </a:extLst>
          </p:cNvPr>
          <p:cNvPicPr>
            <a:picLocks noChangeAspect="1"/>
          </p:cNvPicPr>
          <p:nvPr/>
        </p:nvPicPr>
        <p:blipFill>
          <a:blip r:embed="rId3"/>
          <a:stretch>
            <a:fillRect/>
          </a:stretch>
        </p:blipFill>
        <p:spPr>
          <a:xfrm>
            <a:off x="4517985" y="3825852"/>
            <a:ext cx="2479454" cy="1440000"/>
          </a:xfrm>
          <a:prstGeom prst="rect">
            <a:avLst/>
          </a:prstGeom>
        </p:spPr>
      </p:pic>
      <p:pic>
        <p:nvPicPr>
          <p:cNvPr id="7" name="Imagen 6">
            <a:extLst>
              <a:ext uri="{FF2B5EF4-FFF2-40B4-BE49-F238E27FC236}">
                <a16:creationId xmlns:a16="http://schemas.microsoft.com/office/drawing/2014/main" id="{77750ECA-28DA-43A2-9477-DFE95A1E70FC}"/>
              </a:ext>
            </a:extLst>
          </p:cNvPr>
          <p:cNvPicPr>
            <a:picLocks noChangeAspect="1"/>
          </p:cNvPicPr>
          <p:nvPr/>
        </p:nvPicPr>
        <p:blipFill>
          <a:blip r:embed="rId4"/>
          <a:stretch>
            <a:fillRect/>
          </a:stretch>
        </p:blipFill>
        <p:spPr>
          <a:xfrm>
            <a:off x="4447899" y="1922644"/>
            <a:ext cx="2628251" cy="1440000"/>
          </a:xfrm>
          <a:prstGeom prst="rect">
            <a:avLst/>
          </a:prstGeom>
        </p:spPr>
      </p:pic>
      <p:pic>
        <p:nvPicPr>
          <p:cNvPr id="9" name="Imagen 8">
            <a:extLst>
              <a:ext uri="{FF2B5EF4-FFF2-40B4-BE49-F238E27FC236}">
                <a16:creationId xmlns:a16="http://schemas.microsoft.com/office/drawing/2014/main" id="{D350CB3C-C4DC-43EE-8113-A17804F471F8}"/>
              </a:ext>
            </a:extLst>
          </p:cNvPr>
          <p:cNvPicPr>
            <a:picLocks noChangeAspect="1"/>
          </p:cNvPicPr>
          <p:nvPr/>
        </p:nvPicPr>
        <p:blipFill rotWithShape="1">
          <a:blip r:embed="rId5"/>
          <a:srcRect r="8450"/>
          <a:stretch/>
        </p:blipFill>
        <p:spPr>
          <a:xfrm>
            <a:off x="7192105" y="3915852"/>
            <a:ext cx="1884337" cy="1260000"/>
          </a:xfrm>
          <a:prstGeom prst="rect">
            <a:avLst/>
          </a:prstGeom>
        </p:spPr>
      </p:pic>
      <p:pic>
        <p:nvPicPr>
          <p:cNvPr id="11" name="Imagen 10">
            <a:extLst>
              <a:ext uri="{FF2B5EF4-FFF2-40B4-BE49-F238E27FC236}">
                <a16:creationId xmlns:a16="http://schemas.microsoft.com/office/drawing/2014/main" id="{F0A243AA-7B16-4614-B933-5BAE3FDE7C2A}"/>
              </a:ext>
            </a:extLst>
          </p:cNvPr>
          <p:cNvPicPr>
            <a:picLocks noChangeAspect="1"/>
          </p:cNvPicPr>
          <p:nvPr/>
        </p:nvPicPr>
        <p:blipFill>
          <a:blip r:embed="rId6"/>
          <a:stretch>
            <a:fillRect/>
          </a:stretch>
        </p:blipFill>
        <p:spPr>
          <a:xfrm>
            <a:off x="7124548" y="2012644"/>
            <a:ext cx="2019452" cy="1260000"/>
          </a:xfrm>
          <a:prstGeom prst="rect">
            <a:avLst/>
          </a:prstGeom>
        </p:spPr>
      </p:pic>
      <p:pic>
        <p:nvPicPr>
          <p:cNvPr id="13" name="Imagen 12">
            <a:extLst>
              <a:ext uri="{FF2B5EF4-FFF2-40B4-BE49-F238E27FC236}">
                <a16:creationId xmlns:a16="http://schemas.microsoft.com/office/drawing/2014/main" id="{D9582B4E-3469-453C-8391-F68D985A0152}"/>
              </a:ext>
            </a:extLst>
          </p:cNvPr>
          <p:cNvPicPr>
            <a:picLocks noChangeAspect="1"/>
          </p:cNvPicPr>
          <p:nvPr/>
        </p:nvPicPr>
        <p:blipFill>
          <a:blip r:embed="rId7"/>
          <a:stretch>
            <a:fillRect/>
          </a:stretch>
        </p:blipFill>
        <p:spPr>
          <a:xfrm>
            <a:off x="6716889" y="6016363"/>
            <a:ext cx="2345922" cy="656360"/>
          </a:xfrm>
          <a:prstGeom prst="rect">
            <a:avLst/>
          </a:prstGeom>
        </p:spPr>
      </p:pic>
      <p:sp>
        <p:nvSpPr>
          <p:cNvPr id="15" name="Rectángulo 14">
            <a:extLst>
              <a:ext uri="{FF2B5EF4-FFF2-40B4-BE49-F238E27FC236}">
                <a16:creationId xmlns:a16="http://schemas.microsoft.com/office/drawing/2014/main" id="{F38FCCD2-1B7E-461B-BCFD-BB2B4845563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a:t>
            </a:r>
            <a:endParaRPr lang="en-US" b="1" u="sng" dirty="0"/>
          </a:p>
        </p:txBody>
      </p:sp>
    </p:spTree>
    <p:extLst>
      <p:ext uri="{BB962C8B-B14F-4D97-AF65-F5344CB8AC3E}">
        <p14:creationId xmlns:p14="http://schemas.microsoft.com/office/powerpoint/2010/main" val="1645544294"/>
      </p:ext>
    </p:extLst>
  </p:cSld>
  <p:clrMapOvr>
    <a:masterClrMapping/>
  </p:clrMapOvr>
  <p:transition spd="med">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EF8A54D-B6A1-4BCC-8E08-282877FDEA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ángulo 4">
            <a:extLst>
              <a:ext uri="{FF2B5EF4-FFF2-40B4-BE49-F238E27FC236}">
                <a16:creationId xmlns:a16="http://schemas.microsoft.com/office/drawing/2014/main" id="{C667F55C-E032-43D2-B282-FA188952B413}"/>
              </a:ext>
            </a:extLst>
          </p:cNvPr>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a:t>
            </a:r>
            <a:r>
              <a:rPr lang="es-ES" b="1" u="sng"/>
              <a:t>. MODELAMIENTO </a:t>
            </a:r>
            <a:endParaRPr lang="en-US" b="1" u="sng"/>
          </a:p>
        </p:txBody>
      </p:sp>
      <p:sp>
        <p:nvSpPr>
          <p:cNvPr id="7" name="CuadroTexto 6">
            <a:extLst>
              <a:ext uri="{FF2B5EF4-FFF2-40B4-BE49-F238E27FC236}">
                <a16:creationId xmlns:a16="http://schemas.microsoft.com/office/drawing/2014/main" id="{D2217EE5-68C6-4D87-9FF1-ED41FC48FEC9}"/>
              </a:ext>
            </a:extLst>
          </p:cNvPr>
          <p:cNvSpPr txBox="1"/>
          <p:nvPr/>
        </p:nvSpPr>
        <p:spPr>
          <a:xfrm>
            <a:off x="0" y="755548"/>
            <a:ext cx="4176464" cy="369332"/>
          </a:xfrm>
          <a:prstGeom prst="rect">
            <a:avLst/>
          </a:prstGeom>
          <a:noFill/>
        </p:spPr>
        <p:txBody>
          <a:bodyPr wrap="square" rtlCol="0">
            <a:spAutoFit/>
          </a:bodyPr>
          <a:lstStyle/>
          <a:p>
            <a:pPr algn="ctr"/>
            <a:r>
              <a:rPr lang="es-ES" b="1" dirty="0"/>
              <a:t>Elementos Estructurales</a:t>
            </a:r>
            <a:endParaRPr lang="en-US" b="1" dirty="0"/>
          </a:p>
        </p:txBody>
      </p:sp>
      <p:sp>
        <p:nvSpPr>
          <p:cNvPr id="11" name="CuadroTexto 10">
            <a:extLst>
              <a:ext uri="{FF2B5EF4-FFF2-40B4-BE49-F238E27FC236}">
                <a16:creationId xmlns:a16="http://schemas.microsoft.com/office/drawing/2014/main" id="{43088F40-C99C-4D68-8050-66529C5F373A}"/>
              </a:ext>
            </a:extLst>
          </p:cNvPr>
          <p:cNvSpPr txBox="1"/>
          <p:nvPr/>
        </p:nvSpPr>
        <p:spPr>
          <a:xfrm>
            <a:off x="320815" y="1422436"/>
            <a:ext cx="2332433" cy="323165"/>
          </a:xfrm>
          <a:prstGeom prst="rect">
            <a:avLst/>
          </a:prstGeom>
          <a:noFill/>
        </p:spPr>
        <p:txBody>
          <a:bodyPr wrap="none" rtlCol="0">
            <a:spAutoFit/>
          </a:bodyPr>
          <a:lstStyle/>
          <a:p>
            <a:r>
              <a:rPr lang="es-EC" sz="1500" dirty="0"/>
              <a:t>Viguetas PGC 200X1,60 </a:t>
            </a:r>
          </a:p>
        </p:txBody>
      </p:sp>
      <p:sp>
        <p:nvSpPr>
          <p:cNvPr id="13" name="CuadroTexto 12">
            <a:extLst>
              <a:ext uri="{FF2B5EF4-FFF2-40B4-BE49-F238E27FC236}">
                <a16:creationId xmlns:a16="http://schemas.microsoft.com/office/drawing/2014/main" id="{B2310422-360D-4FCF-A9BC-1E432CB1171B}"/>
              </a:ext>
            </a:extLst>
          </p:cNvPr>
          <p:cNvSpPr txBox="1"/>
          <p:nvPr/>
        </p:nvSpPr>
        <p:spPr>
          <a:xfrm>
            <a:off x="3469128" y="1422436"/>
            <a:ext cx="2175596" cy="323165"/>
          </a:xfrm>
          <a:prstGeom prst="rect">
            <a:avLst/>
          </a:prstGeom>
          <a:noFill/>
        </p:spPr>
        <p:txBody>
          <a:bodyPr wrap="none" rtlCol="0">
            <a:spAutoFit/>
          </a:bodyPr>
          <a:lstStyle/>
          <a:p>
            <a:r>
              <a:rPr lang="es-EC" sz="1500" dirty="0"/>
              <a:t>Alféizar PGU 100X1,50</a:t>
            </a:r>
          </a:p>
        </p:txBody>
      </p:sp>
      <p:pic>
        <p:nvPicPr>
          <p:cNvPr id="16" name="Imagen 15">
            <a:extLst>
              <a:ext uri="{FF2B5EF4-FFF2-40B4-BE49-F238E27FC236}">
                <a16:creationId xmlns:a16="http://schemas.microsoft.com/office/drawing/2014/main" id="{72F4A6B3-8828-4F5F-B19C-158AA91EED19}"/>
              </a:ext>
            </a:extLst>
          </p:cNvPr>
          <p:cNvPicPr>
            <a:picLocks noChangeAspect="1"/>
          </p:cNvPicPr>
          <p:nvPr/>
        </p:nvPicPr>
        <p:blipFill>
          <a:blip r:embed="rId3"/>
          <a:stretch>
            <a:fillRect/>
          </a:stretch>
        </p:blipFill>
        <p:spPr>
          <a:xfrm>
            <a:off x="195626" y="1938716"/>
            <a:ext cx="2560059" cy="2888413"/>
          </a:xfrm>
          <a:prstGeom prst="rect">
            <a:avLst/>
          </a:prstGeom>
        </p:spPr>
      </p:pic>
      <p:pic>
        <p:nvPicPr>
          <p:cNvPr id="17" name="Imagen 16">
            <a:extLst>
              <a:ext uri="{FF2B5EF4-FFF2-40B4-BE49-F238E27FC236}">
                <a16:creationId xmlns:a16="http://schemas.microsoft.com/office/drawing/2014/main" id="{7396D1C7-3147-4FCC-B989-71E53197B231}"/>
              </a:ext>
            </a:extLst>
          </p:cNvPr>
          <p:cNvPicPr>
            <a:picLocks noChangeAspect="1"/>
          </p:cNvPicPr>
          <p:nvPr/>
        </p:nvPicPr>
        <p:blipFill>
          <a:blip r:embed="rId4"/>
          <a:stretch>
            <a:fillRect/>
          </a:stretch>
        </p:blipFill>
        <p:spPr>
          <a:xfrm>
            <a:off x="3301780" y="1990051"/>
            <a:ext cx="2560060" cy="2785745"/>
          </a:xfrm>
          <a:prstGeom prst="rect">
            <a:avLst/>
          </a:prstGeom>
        </p:spPr>
      </p:pic>
      <p:graphicFrame>
        <p:nvGraphicFramePr>
          <p:cNvPr id="20" name="Tabla 19">
            <a:extLst>
              <a:ext uri="{FF2B5EF4-FFF2-40B4-BE49-F238E27FC236}">
                <a16:creationId xmlns:a16="http://schemas.microsoft.com/office/drawing/2014/main" id="{36EDB85C-B6A5-4769-A828-D8C68C35EDCF}"/>
              </a:ext>
            </a:extLst>
          </p:cNvPr>
          <p:cNvGraphicFramePr>
            <a:graphicFrameLocks noGrp="1"/>
          </p:cNvGraphicFramePr>
          <p:nvPr>
            <p:extLst>
              <p:ext uri="{D42A27DB-BD31-4B8C-83A1-F6EECF244321}">
                <p14:modId xmlns:p14="http://schemas.microsoft.com/office/powerpoint/2010/main" val="1987235608"/>
              </p:ext>
            </p:extLst>
          </p:nvPr>
        </p:nvGraphicFramePr>
        <p:xfrm>
          <a:off x="3128753" y="5153624"/>
          <a:ext cx="2362200" cy="563880"/>
        </p:xfrm>
        <a:graphic>
          <a:graphicData uri="http://schemas.openxmlformats.org/drawingml/2006/table">
            <a:tbl>
              <a:tblPr>
                <a:tableStyleId>{9D7B26C5-4107-4FEC-AEDC-1716B250A1EF}</a:tableStyleId>
              </a:tblPr>
              <a:tblGrid>
                <a:gridCol w="787400">
                  <a:extLst>
                    <a:ext uri="{9D8B030D-6E8A-4147-A177-3AD203B41FA5}">
                      <a16:colId xmlns:a16="http://schemas.microsoft.com/office/drawing/2014/main" val="592274893"/>
                    </a:ext>
                  </a:extLst>
                </a:gridCol>
                <a:gridCol w="787400">
                  <a:extLst>
                    <a:ext uri="{9D8B030D-6E8A-4147-A177-3AD203B41FA5}">
                      <a16:colId xmlns:a16="http://schemas.microsoft.com/office/drawing/2014/main" val="2408881117"/>
                    </a:ext>
                  </a:extLst>
                </a:gridCol>
                <a:gridCol w="787400">
                  <a:extLst>
                    <a:ext uri="{9D8B030D-6E8A-4147-A177-3AD203B41FA5}">
                      <a16:colId xmlns:a16="http://schemas.microsoft.com/office/drawing/2014/main" val="3464518067"/>
                    </a:ext>
                  </a:extLst>
                </a:gridCol>
              </a:tblGrid>
              <a:tr h="167640">
                <a:tc gridSpan="3">
                  <a:txBody>
                    <a:bodyPr/>
                    <a:lstStyle/>
                    <a:p>
                      <a:pPr algn="ctr" fontAlgn="ctr"/>
                      <a:r>
                        <a:rPr lang="es-EC" sz="1000" u="none" strike="noStrike">
                          <a:effectLst/>
                        </a:rPr>
                        <a:t>Propiedades de los materiales</a:t>
                      </a:r>
                      <a:endParaRPr lang="es-EC" sz="1000" b="0" i="0" u="none" strike="noStrike">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835826708"/>
                  </a:ext>
                </a:extLst>
              </a:tr>
              <a:tr h="396240">
                <a:tc>
                  <a:txBody>
                    <a:bodyPr/>
                    <a:lstStyle/>
                    <a:p>
                      <a:pPr algn="ctr" fontAlgn="ctr"/>
                      <a:r>
                        <a:rPr lang="es-EC" sz="1000" u="none" strike="noStrike" dirty="0" err="1">
                          <a:effectLst/>
                        </a:rPr>
                        <a:t>Fy</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u="none" strike="noStrike" dirty="0">
                          <a:effectLst/>
                        </a:rPr>
                        <a:t>2600,00</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u="none" strike="noStrike" dirty="0">
                          <a:effectLst/>
                        </a:rPr>
                        <a:t>kg/cm</a:t>
                      </a:r>
                      <a:r>
                        <a:rPr lang="es-EC" sz="1000" u="none" strike="noStrike" baseline="30000" dirty="0">
                          <a:effectLst/>
                        </a:rPr>
                        <a:t>2</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03558412"/>
                  </a:ext>
                </a:extLst>
              </a:tr>
            </a:tbl>
          </a:graphicData>
        </a:graphic>
      </p:graphicFrame>
      <p:pic>
        <p:nvPicPr>
          <p:cNvPr id="21" name="Imagen 20">
            <a:extLst>
              <a:ext uri="{FF2B5EF4-FFF2-40B4-BE49-F238E27FC236}">
                <a16:creationId xmlns:a16="http://schemas.microsoft.com/office/drawing/2014/main" id="{C2738795-4529-440A-8359-BFE815A08A87}"/>
              </a:ext>
            </a:extLst>
          </p:cNvPr>
          <p:cNvPicPr>
            <a:picLocks noChangeAspect="1"/>
          </p:cNvPicPr>
          <p:nvPr/>
        </p:nvPicPr>
        <p:blipFill>
          <a:blip r:embed="rId5"/>
          <a:stretch>
            <a:fillRect/>
          </a:stretch>
        </p:blipFill>
        <p:spPr>
          <a:xfrm>
            <a:off x="6236176" y="2022436"/>
            <a:ext cx="2653824" cy="2753360"/>
          </a:xfrm>
          <a:prstGeom prst="rect">
            <a:avLst/>
          </a:prstGeom>
        </p:spPr>
      </p:pic>
      <p:sp>
        <p:nvSpPr>
          <p:cNvPr id="22" name="CuadroTexto 21">
            <a:extLst>
              <a:ext uri="{FF2B5EF4-FFF2-40B4-BE49-F238E27FC236}">
                <a16:creationId xmlns:a16="http://schemas.microsoft.com/office/drawing/2014/main" id="{1F02F1C4-3783-4CE5-BF14-BB4D94B133B7}"/>
              </a:ext>
            </a:extLst>
          </p:cNvPr>
          <p:cNvSpPr txBox="1"/>
          <p:nvPr/>
        </p:nvSpPr>
        <p:spPr>
          <a:xfrm>
            <a:off x="6363603" y="1422435"/>
            <a:ext cx="2526397" cy="323165"/>
          </a:xfrm>
          <a:prstGeom prst="rect">
            <a:avLst/>
          </a:prstGeom>
          <a:noFill/>
        </p:spPr>
        <p:txBody>
          <a:bodyPr wrap="none" rtlCol="0">
            <a:spAutoFit/>
          </a:bodyPr>
          <a:lstStyle/>
          <a:p>
            <a:r>
              <a:rPr lang="es-EC" sz="1500" dirty="0"/>
              <a:t>Viga Solera PGU 200X1,60</a:t>
            </a:r>
          </a:p>
        </p:txBody>
      </p:sp>
      <p:sp>
        <p:nvSpPr>
          <p:cNvPr id="14" name="Rectángulo 13">
            <a:extLst>
              <a:ext uri="{FF2B5EF4-FFF2-40B4-BE49-F238E27FC236}">
                <a16:creationId xmlns:a16="http://schemas.microsoft.com/office/drawing/2014/main" id="{C45858E0-D2F4-4785-9E08-4A82F358D12B}"/>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5" name="Imagen 14">
            <a:extLst>
              <a:ext uri="{FF2B5EF4-FFF2-40B4-BE49-F238E27FC236}">
                <a16:creationId xmlns:a16="http://schemas.microsoft.com/office/drawing/2014/main" id="{F0424568-733D-42DC-82E2-CFAD6FCCFA7B}"/>
              </a:ext>
            </a:extLst>
          </p:cNvPr>
          <p:cNvPicPr>
            <a:picLocks noChangeAspect="1"/>
          </p:cNvPicPr>
          <p:nvPr/>
        </p:nvPicPr>
        <p:blipFill>
          <a:blip r:embed="rId6"/>
          <a:stretch>
            <a:fillRect/>
          </a:stretch>
        </p:blipFill>
        <p:spPr>
          <a:xfrm>
            <a:off x="6716889" y="6016363"/>
            <a:ext cx="2345922" cy="656360"/>
          </a:xfrm>
          <a:prstGeom prst="rect">
            <a:avLst/>
          </a:prstGeom>
        </p:spPr>
      </p:pic>
      <p:sp>
        <p:nvSpPr>
          <p:cNvPr id="18" name="Rectángulo 17">
            <a:extLst>
              <a:ext uri="{FF2B5EF4-FFF2-40B4-BE49-F238E27FC236}">
                <a16:creationId xmlns:a16="http://schemas.microsoft.com/office/drawing/2014/main" id="{46B803A9-E9CA-4A52-B1E1-3C29D180B0AC}"/>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60</a:t>
            </a:r>
            <a:endParaRPr lang="en-US" b="1" u="sng" dirty="0"/>
          </a:p>
        </p:txBody>
      </p:sp>
    </p:spTree>
    <p:extLst>
      <p:ext uri="{BB962C8B-B14F-4D97-AF65-F5344CB8AC3E}">
        <p14:creationId xmlns:p14="http://schemas.microsoft.com/office/powerpoint/2010/main" val="3548800588"/>
      </p:ext>
    </p:extLst>
  </p:cSld>
  <p:clrMapOvr>
    <a:masterClrMapping/>
  </p:clrMapOvr>
  <p:transition spd="med">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EF8A54D-B6A1-4BCC-8E08-282877FDEA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ángulo 4">
            <a:extLst>
              <a:ext uri="{FF2B5EF4-FFF2-40B4-BE49-F238E27FC236}">
                <a16:creationId xmlns:a16="http://schemas.microsoft.com/office/drawing/2014/main" id="{C667F55C-E032-43D2-B282-FA188952B413}"/>
              </a:ext>
            </a:extLst>
          </p:cNvPr>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a:t>
            </a:r>
            <a:r>
              <a:rPr lang="es-ES" b="1" u="sng"/>
              <a:t>. MODELAMIENTO </a:t>
            </a:r>
            <a:endParaRPr lang="en-US" b="1" u="sng"/>
          </a:p>
        </p:txBody>
      </p:sp>
      <p:sp>
        <p:nvSpPr>
          <p:cNvPr id="7" name="CuadroTexto 6">
            <a:extLst>
              <a:ext uri="{FF2B5EF4-FFF2-40B4-BE49-F238E27FC236}">
                <a16:creationId xmlns:a16="http://schemas.microsoft.com/office/drawing/2014/main" id="{D2217EE5-68C6-4D87-9FF1-ED41FC48FEC9}"/>
              </a:ext>
            </a:extLst>
          </p:cNvPr>
          <p:cNvSpPr txBox="1"/>
          <p:nvPr/>
        </p:nvSpPr>
        <p:spPr>
          <a:xfrm>
            <a:off x="-108520" y="783830"/>
            <a:ext cx="4176464" cy="369332"/>
          </a:xfrm>
          <a:prstGeom prst="rect">
            <a:avLst/>
          </a:prstGeom>
          <a:noFill/>
        </p:spPr>
        <p:txBody>
          <a:bodyPr wrap="square" rtlCol="0">
            <a:spAutoFit/>
          </a:bodyPr>
          <a:lstStyle/>
          <a:p>
            <a:pPr algn="ctr"/>
            <a:r>
              <a:rPr lang="es-ES" b="1" dirty="0"/>
              <a:t>Elementos Estructurales</a:t>
            </a:r>
            <a:endParaRPr lang="en-US" b="1" dirty="0"/>
          </a:p>
        </p:txBody>
      </p:sp>
      <p:sp>
        <p:nvSpPr>
          <p:cNvPr id="13" name="CuadroTexto 12">
            <a:extLst>
              <a:ext uri="{FF2B5EF4-FFF2-40B4-BE49-F238E27FC236}">
                <a16:creationId xmlns:a16="http://schemas.microsoft.com/office/drawing/2014/main" id="{B2310422-360D-4FCF-A9BC-1E432CB1171B}"/>
              </a:ext>
            </a:extLst>
          </p:cNvPr>
          <p:cNvSpPr txBox="1"/>
          <p:nvPr/>
        </p:nvSpPr>
        <p:spPr>
          <a:xfrm>
            <a:off x="312727" y="1512286"/>
            <a:ext cx="1834156" cy="323165"/>
          </a:xfrm>
          <a:prstGeom prst="rect">
            <a:avLst/>
          </a:prstGeom>
          <a:noFill/>
        </p:spPr>
        <p:txBody>
          <a:bodyPr wrap="none" rtlCol="0">
            <a:spAutoFit/>
          </a:bodyPr>
          <a:lstStyle/>
          <a:p>
            <a:r>
              <a:rPr lang="es-ES" sz="1500" dirty="0"/>
              <a:t>Montante 100x1,50</a:t>
            </a:r>
            <a:endParaRPr lang="es-EC" sz="1500" dirty="0"/>
          </a:p>
        </p:txBody>
      </p:sp>
      <p:graphicFrame>
        <p:nvGraphicFramePr>
          <p:cNvPr id="20" name="Tabla 19">
            <a:extLst>
              <a:ext uri="{FF2B5EF4-FFF2-40B4-BE49-F238E27FC236}">
                <a16:creationId xmlns:a16="http://schemas.microsoft.com/office/drawing/2014/main" id="{36EDB85C-B6A5-4769-A828-D8C68C35EDCF}"/>
              </a:ext>
            </a:extLst>
          </p:cNvPr>
          <p:cNvGraphicFramePr>
            <a:graphicFrameLocks noGrp="1"/>
          </p:cNvGraphicFramePr>
          <p:nvPr/>
        </p:nvGraphicFramePr>
        <p:xfrm>
          <a:off x="3499640" y="5264692"/>
          <a:ext cx="2362200" cy="563880"/>
        </p:xfrm>
        <a:graphic>
          <a:graphicData uri="http://schemas.openxmlformats.org/drawingml/2006/table">
            <a:tbl>
              <a:tblPr>
                <a:tableStyleId>{9D7B26C5-4107-4FEC-AEDC-1716B250A1EF}</a:tableStyleId>
              </a:tblPr>
              <a:tblGrid>
                <a:gridCol w="787400">
                  <a:extLst>
                    <a:ext uri="{9D8B030D-6E8A-4147-A177-3AD203B41FA5}">
                      <a16:colId xmlns:a16="http://schemas.microsoft.com/office/drawing/2014/main" val="592274893"/>
                    </a:ext>
                  </a:extLst>
                </a:gridCol>
                <a:gridCol w="787400">
                  <a:extLst>
                    <a:ext uri="{9D8B030D-6E8A-4147-A177-3AD203B41FA5}">
                      <a16:colId xmlns:a16="http://schemas.microsoft.com/office/drawing/2014/main" val="2408881117"/>
                    </a:ext>
                  </a:extLst>
                </a:gridCol>
                <a:gridCol w="787400">
                  <a:extLst>
                    <a:ext uri="{9D8B030D-6E8A-4147-A177-3AD203B41FA5}">
                      <a16:colId xmlns:a16="http://schemas.microsoft.com/office/drawing/2014/main" val="3464518067"/>
                    </a:ext>
                  </a:extLst>
                </a:gridCol>
              </a:tblGrid>
              <a:tr h="167640">
                <a:tc gridSpan="3">
                  <a:txBody>
                    <a:bodyPr/>
                    <a:lstStyle/>
                    <a:p>
                      <a:pPr algn="ctr" fontAlgn="ctr"/>
                      <a:r>
                        <a:rPr lang="es-EC" sz="1000" u="none" strike="noStrike">
                          <a:effectLst/>
                        </a:rPr>
                        <a:t>Propiedades de los materiales</a:t>
                      </a:r>
                      <a:endParaRPr lang="es-EC" sz="1000" b="0" i="0" u="none" strike="noStrike">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835826708"/>
                  </a:ext>
                </a:extLst>
              </a:tr>
              <a:tr h="396240">
                <a:tc>
                  <a:txBody>
                    <a:bodyPr/>
                    <a:lstStyle/>
                    <a:p>
                      <a:pPr algn="ctr" fontAlgn="ctr"/>
                      <a:r>
                        <a:rPr lang="es-EC" sz="1000" u="none" strike="noStrike" dirty="0" err="1">
                          <a:effectLst/>
                        </a:rPr>
                        <a:t>Fy</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u="none" strike="noStrike" dirty="0">
                          <a:effectLst/>
                        </a:rPr>
                        <a:t>2600,00</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u="none" strike="noStrike" dirty="0">
                          <a:effectLst/>
                        </a:rPr>
                        <a:t>kg/cm</a:t>
                      </a:r>
                      <a:r>
                        <a:rPr lang="es-EC" sz="1000" u="none" strike="noStrike" baseline="30000" dirty="0">
                          <a:effectLst/>
                        </a:rPr>
                        <a:t>2</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03558412"/>
                  </a:ext>
                </a:extLst>
              </a:tr>
            </a:tbl>
          </a:graphicData>
        </a:graphic>
      </p:graphicFrame>
      <p:sp>
        <p:nvSpPr>
          <p:cNvPr id="22" name="CuadroTexto 21">
            <a:extLst>
              <a:ext uri="{FF2B5EF4-FFF2-40B4-BE49-F238E27FC236}">
                <a16:creationId xmlns:a16="http://schemas.microsoft.com/office/drawing/2014/main" id="{1F02F1C4-3783-4CE5-BF14-BB4D94B133B7}"/>
              </a:ext>
            </a:extLst>
          </p:cNvPr>
          <p:cNvSpPr txBox="1"/>
          <p:nvPr/>
        </p:nvSpPr>
        <p:spPr>
          <a:xfrm>
            <a:off x="3468068" y="1460551"/>
            <a:ext cx="1426994" cy="323165"/>
          </a:xfrm>
          <a:prstGeom prst="rect">
            <a:avLst/>
          </a:prstGeom>
          <a:noFill/>
        </p:spPr>
        <p:txBody>
          <a:bodyPr wrap="none" rtlCol="0">
            <a:spAutoFit/>
          </a:bodyPr>
          <a:lstStyle/>
          <a:p>
            <a:r>
              <a:rPr lang="es-EC" sz="1500" dirty="0"/>
              <a:t>Fleje o Riostra</a:t>
            </a:r>
          </a:p>
        </p:txBody>
      </p:sp>
      <p:pic>
        <p:nvPicPr>
          <p:cNvPr id="14" name="Imagen 13">
            <a:extLst>
              <a:ext uri="{FF2B5EF4-FFF2-40B4-BE49-F238E27FC236}">
                <a16:creationId xmlns:a16="http://schemas.microsoft.com/office/drawing/2014/main" id="{D34172E6-939B-4062-8987-DA24903E2A26}"/>
              </a:ext>
            </a:extLst>
          </p:cNvPr>
          <p:cNvPicPr>
            <a:picLocks noChangeAspect="1"/>
          </p:cNvPicPr>
          <p:nvPr/>
        </p:nvPicPr>
        <p:blipFill>
          <a:blip r:embed="rId3"/>
          <a:stretch>
            <a:fillRect/>
          </a:stretch>
        </p:blipFill>
        <p:spPr>
          <a:xfrm>
            <a:off x="80554" y="2084960"/>
            <a:ext cx="2669445" cy="2717835"/>
          </a:xfrm>
          <a:prstGeom prst="rect">
            <a:avLst/>
          </a:prstGeom>
        </p:spPr>
      </p:pic>
      <p:pic>
        <p:nvPicPr>
          <p:cNvPr id="15" name="Imagen 14">
            <a:extLst>
              <a:ext uri="{FF2B5EF4-FFF2-40B4-BE49-F238E27FC236}">
                <a16:creationId xmlns:a16="http://schemas.microsoft.com/office/drawing/2014/main" id="{254209D3-589E-447F-A6C9-245E556A59D1}"/>
              </a:ext>
            </a:extLst>
          </p:cNvPr>
          <p:cNvPicPr>
            <a:picLocks noChangeAspect="1"/>
          </p:cNvPicPr>
          <p:nvPr/>
        </p:nvPicPr>
        <p:blipFill>
          <a:blip r:embed="rId4"/>
          <a:stretch>
            <a:fillRect/>
          </a:stretch>
        </p:blipFill>
        <p:spPr>
          <a:xfrm>
            <a:off x="3191584" y="2130794"/>
            <a:ext cx="2503449" cy="2717834"/>
          </a:xfrm>
          <a:prstGeom prst="rect">
            <a:avLst/>
          </a:prstGeom>
        </p:spPr>
      </p:pic>
      <p:sp>
        <p:nvSpPr>
          <p:cNvPr id="21" name="CuadroTexto 20">
            <a:extLst>
              <a:ext uri="{FF2B5EF4-FFF2-40B4-BE49-F238E27FC236}">
                <a16:creationId xmlns:a16="http://schemas.microsoft.com/office/drawing/2014/main" id="{236701F4-2170-4247-9DE4-AB6F12A2D9E7}"/>
              </a:ext>
            </a:extLst>
          </p:cNvPr>
          <p:cNvSpPr txBox="1"/>
          <p:nvPr/>
        </p:nvSpPr>
        <p:spPr>
          <a:xfrm>
            <a:off x="6065255" y="1460551"/>
            <a:ext cx="2837380" cy="323165"/>
          </a:xfrm>
          <a:prstGeom prst="rect">
            <a:avLst/>
          </a:prstGeom>
          <a:noFill/>
        </p:spPr>
        <p:txBody>
          <a:bodyPr wrap="none" rtlCol="0">
            <a:spAutoFit/>
          </a:bodyPr>
          <a:lstStyle/>
          <a:p>
            <a:r>
              <a:rPr lang="es-EC" sz="1500" dirty="0"/>
              <a:t>Vigueta Doble PGC 200X1,60</a:t>
            </a:r>
          </a:p>
        </p:txBody>
      </p:sp>
      <p:pic>
        <p:nvPicPr>
          <p:cNvPr id="23" name="Imagen 22">
            <a:extLst>
              <a:ext uri="{FF2B5EF4-FFF2-40B4-BE49-F238E27FC236}">
                <a16:creationId xmlns:a16="http://schemas.microsoft.com/office/drawing/2014/main" id="{7AE9E390-AC91-4BC7-B44D-008D47A2AF6E}"/>
              </a:ext>
            </a:extLst>
          </p:cNvPr>
          <p:cNvPicPr>
            <a:picLocks noChangeAspect="1"/>
          </p:cNvPicPr>
          <p:nvPr/>
        </p:nvPicPr>
        <p:blipFill>
          <a:blip r:embed="rId5"/>
          <a:stretch>
            <a:fillRect/>
          </a:stretch>
        </p:blipFill>
        <p:spPr>
          <a:xfrm>
            <a:off x="6136618" y="2058630"/>
            <a:ext cx="2694655" cy="2692435"/>
          </a:xfrm>
          <a:prstGeom prst="rect">
            <a:avLst/>
          </a:prstGeom>
        </p:spPr>
      </p:pic>
      <p:sp>
        <p:nvSpPr>
          <p:cNvPr id="19" name="Rectángulo 18">
            <a:extLst>
              <a:ext uri="{FF2B5EF4-FFF2-40B4-BE49-F238E27FC236}">
                <a16:creationId xmlns:a16="http://schemas.microsoft.com/office/drawing/2014/main" id="{46DF2A0D-3010-4111-9F10-8BC2B081ABD2}"/>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6" name="Imagen 15">
            <a:extLst>
              <a:ext uri="{FF2B5EF4-FFF2-40B4-BE49-F238E27FC236}">
                <a16:creationId xmlns:a16="http://schemas.microsoft.com/office/drawing/2014/main" id="{5FE58C95-8AE7-4B64-B8EF-B113F92AAC56}"/>
              </a:ext>
            </a:extLst>
          </p:cNvPr>
          <p:cNvPicPr>
            <a:picLocks noChangeAspect="1"/>
          </p:cNvPicPr>
          <p:nvPr/>
        </p:nvPicPr>
        <p:blipFill>
          <a:blip r:embed="rId6"/>
          <a:stretch>
            <a:fillRect/>
          </a:stretch>
        </p:blipFill>
        <p:spPr>
          <a:xfrm>
            <a:off x="6716889" y="6016363"/>
            <a:ext cx="2345922" cy="656360"/>
          </a:xfrm>
          <a:prstGeom prst="rect">
            <a:avLst/>
          </a:prstGeom>
        </p:spPr>
      </p:pic>
      <p:sp>
        <p:nvSpPr>
          <p:cNvPr id="17" name="Rectángulo 16">
            <a:extLst>
              <a:ext uri="{FF2B5EF4-FFF2-40B4-BE49-F238E27FC236}">
                <a16:creationId xmlns:a16="http://schemas.microsoft.com/office/drawing/2014/main" id="{9F69069C-4326-4BB6-9AF6-8094B1A6A145}"/>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61</a:t>
            </a:r>
            <a:endParaRPr lang="en-US" b="1" u="sng" dirty="0"/>
          </a:p>
        </p:txBody>
      </p:sp>
    </p:spTree>
    <p:extLst>
      <p:ext uri="{BB962C8B-B14F-4D97-AF65-F5344CB8AC3E}">
        <p14:creationId xmlns:p14="http://schemas.microsoft.com/office/powerpoint/2010/main" val="2407331760"/>
      </p:ext>
    </p:extLst>
  </p:cSld>
  <p:clrMapOvr>
    <a:masterClrMapping/>
  </p:clrMapOvr>
  <p:transition spd="med">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EF8A54D-B6A1-4BCC-8E08-282877FDEA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ángulo 4">
            <a:extLst>
              <a:ext uri="{FF2B5EF4-FFF2-40B4-BE49-F238E27FC236}">
                <a16:creationId xmlns:a16="http://schemas.microsoft.com/office/drawing/2014/main" id="{C667F55C-E032-43D2-B282-FA188952B413}"/>
              </a:ext>
            </a:extLst>
          </p:cNvPr>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 MODELAMIENTO </a:t>
            </a:r>
            <a:endParaRPr lang="en-US" b="1" u="sng" dirty="0"/>
          </a:p>
        </p:txBody>
      </p:sp>
      <p:sp>
        <p:nvSpPr>
          <p:cNvPr id="7" name="CuadroTexto 6">
            <a:extLst>
              <a:ext uri="{FF2B5EF4-FFF2-40B4-BE49-F238E27FC236}">
                <a16:creationId xmlns:a16="http://schemas.microsoft.com/office/drawing/2014/main" id="{D2217EE5-68C6-4D87-9FF1-ED41FC48FEC9}"/>
              </a:ext>
            </a:extLst>
          </p:cNvPr>
          <p:cNvSpPr txBox="1"/>
          <p:nvPr/>
        </p:nvSpPr>
        <p:spPr>
          <a:xfrm>
            <a:off x="0" y="732904"/>
            <a:ext cx="4176464" cy="369332"/>
          </a:xfrm>
          <a:prstGeom prst="rect">
            <a:avLst/>
          </a:prstGeom>
          <a:noFill/>
        </p:spPr>
        <p:txBody>
          <a:bodyPr wrap="square" rtlCol="0">
            <a:spAutoFit/>
          </a:bodyPr>
          <a:lstStyle/>
          <a:p>
            <a:pPr algn="ctr"/>
            <a:r>
              <a:rPr lang="es-ES" b="1" dirty="0"/>
              <a:t>Elementos Estructurales</a:t>
            </a:r>
            <a:endParaRPr lang="en-US" b="1" dirty="0"/>
          </a:p>
        </p:txBody>
      </p:sp>
      <p:sp>
        <p:nvSpPr>
          <p:cNvPr id="11" name="CuadroTexto 10">
            <a:extLst>
              <a:ext uri="{FF2B5EF4-FFF2-40B4-BE49-F238E27FC236}">
                <a16:creationId xmlns:a16="http://schemas.microsoft.com/office/drawing/2014/main" id="{43088F40-C99C-4D68-8050-66529C5F373A}"/>
              </a:ext>
            </a:extLst>
          </p:cNvPr>
          <p:cNvSpPr txBox="1"/>
          <p:nvPr/>
        </p:nvSpPr>
        <p:spPr>
          <a:xfrm>
            <a:off x="0" y="1419619"/>
            <a:ext cx="2969083" cy="323165"/>
          </a:xfrm>
          <a:prstGeom prst="rect">
            <a:avLst/>
          </a:prstGeom>
          <a:noFill/>
        </p:spPr>
        <p:txBody>
          <a:bodyPr wrap="none" rtlCol="0">
            <a:spAutoFit/>
          </a:bodyPr>
          <a:lstStyle/>
          <a:p>
            <a:r>
              <a:rPr lang="es-EC" sz="1500" dirty="0"/>
              <a:t>Encuentro Doble PGC </a:t>
            </a:r>
            <a:r>
              <a:rPr lang="es-ES" sz="1500" dirty="0"/>
              <a:t>100X1,50</a:t>
            </a:r>
            <a:endParaRPr lang="es-EC" sz="1500" dirty="0"/>
          </a:p>
        </p:txBody>
      </p:sp>
      <p:sp>
        <p:nvSpPr>
          <p:cNvPr id="13" name="CuadroTexto 12">
            <a:extLst>
              <a:ext uri="{FF2B5EF4-FFF2-40B4-BE49-F238E27FC236}">
                <a16:creationId xmlns:a16="http://schemas.microsoft.com/office/drawing/2014/main" id="{B2310422-360D-4FCF-A9BC-1E432CB1171B}"/>
              </a:ext>
            </a:extLst>
          </p:cNvPr>
          <p:cNvSpPr txBox="1"/>
          <p:nvPr/>
        </p:nvSpPr>
        <p:spPr>
          <a:xfrm>
            <a:off x="2879336" y="1419619"/>
            <a:ext cx="2936060" cy="323165"/>
          </a:xfrm>
          <a:prstGeom prst="rect">
            <a:avLst/>
          </a:prstGeom>
          <a:noFill/>
        </p:spPr>
        <p:txBody>
          <a:bodyPr wrap="none" rtlCol="0">
            <a:spAutoFit/>
          </a:bodyPr>
          <a:lstStyle/>
          <a:p>
            <a:r>
              <a:rPr lang="es-ES" sz="1500" dirty="0"/>
              <a:t>Encuentro Triple PGC 100X1,50</a:t>
            </a:r>
            <a:endParaRPr lang="es-EC" sz="1500" dirty="0"/>
          </a:p>
        </p:txBody>
      </p:sp>
      <p:graphicFrame>
        <p:nvGraphicFramePr>
          <p:cNvPr id="20" name="Tabla 19">
            <a:extLst>
              <a:ext uri="{FF2B5EF4-FFF2-40B4-BE49-F238E27FC236}">
                <a16:creationId xmlns:a16="http://schemas.microsoft.com/office/drawing/2014/main" id="{36EDB85C-B6A5-4769-A828-D8C68C35EDCF}"/>
              </a:ext>
            </a:extLst>
          </p:cNvPr>
          <p:cNvGraphicFramePr>
            <a:graphicFrameLocks noGrp="1"/>
          </p:cNvGraphicFramePr>
          <p:nvPr/>
        </p:nvGraphicFramePr>
        <p:xfrm>
          <a:off x="3499640" y="5264692"/>
          <a:ext cx="2362200" cy="563880"/>
        </p:xfrm>
        <a:graphic>
          <a:graphicData uri="http://schemas.openxmlformats.org/drawingml/2006/table">
            <a:tbl>
              <a:tblPr>
                <a:tableStyleId>{9D7B26C5-4107-4FEC-AEDC-1716B250A1EF}</a:tableStyleId>
              </a:tblPr>
              <a:tblGrid>
                <a:gridCol w="787400">
                  <a:extLst>
                    <a:ext uri="{9D8B030D-6E8A-4147-A177-3AD203B41FA5}">
                      <a16:colId xmlns:a16="http://schemas.microsoft.com/office/drawing/2014/main" val="592274893"/>
                    </a:ext>
                  </a:extLst>
                </a:gridCol>
                <a:gridCol w="787400">
                  <a:extLst>
                    <a:ext uri="{9D8B030D-6E8A-4147-A177-3AD203B41FA5}">
                      <a16:colId xmlns:a16="http://schemas.microsoft.com/office/drawing/2014/main" val="2408881117"/>
                    </a:ext>
                  </a:extLst>
                </a:gridCol>
                <a:gridCol w="787400">
                  <a:extLst>
                    <a:ext uri="{9D8B030D-6E8A-4147-A177-3AD203B41FA5}">
                      <a16:colId xmlns:a16="http://schemas.microsoft.com/office/drawing/2014/main" val="3464518067"/>
                    </a:ext>
                  </a:extLst>
                </a:gridCol>
              </a:tblGrid>
              <a:tr h="167640">
                <a:tc gridSpan="3">
                  <a:txBody>
                    <a:bodyPr/>
                    <a:lstStyle/>
                    <a:p>
                      <a:pPr algn="ctr" fontAlgn="ctr"/>
                      <a:r>
                        <a:rPr lang="es-EC" sz="1000" u="none" strike="noStrike">
                          <a:effectLst/>
                        </a:rPr>
                        <a:t>Propiedades de los materiales</a:t>
                      </a:r>
                      <a:endParaRPr lang="es-EC" sz="1000" b="0" i="0" u="none" strike="noStrike">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835826708"/>
                  </a:ext>
                </a:extLst>
              </a:tr>
              <a:tr h="396240">
                <a:tc>
                  <a:txBody>
                    <a:bodyPr/>
                    <a:lstStyle/>
                    <a:p>
                      <a:pPr algn="ctr" fontAlgn="ctr"/>
                      <a:r>
                        <a:rPr lang="es-EC" sz="1000" u="none" strike="noStrike" dirty="0" err="1">
                          <a:effectLst/>
                        </a:rPr>
                        <a:t>Fy</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u="none" strike="noStrike" dirty="0">
                          <a:effectLst/>
                        </a:rPr>
                        <a:t>2600,00</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u="none" strike="noStrike" dirty="0">
                          <a:effectLst/>
                        </a:rPr>
                        <a:t>kg/cm</a:t>
                      </a:r>
                      <a:r>
                        <a:rPr lang="es-EC" sz="1000" u="none" strike="noStrike" baseline="30000" dirty="0">
                          <a:effectLst/>
                        </a:rPr>
                        <a:t>2</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03558412"/>
                  </a:ext>
                </a:extLst>
              </a:tr>
            </a:tbl>
          </a:graphicData>
        </a:graphic>
      </p:graphicFrame>
      <p:pic>
        <p:nvPicPr>
          <p:cNvPr id="3" name="Imagen 2">
            <a:extLst>
              <a:ext uri="{FF2B5EF4-FFF2-40B4-BE49-F238E27FC236}">
                <a16:creationId xmlns:a16="http://schemas.microsoft.com/office/drawing/2014/main" id="{D258FC61-813B-499D-98F1-D19FDB257D8C}"/>
              </a:ext>
            </a:extLst>
          </p:cNvPr>
          <p:cNvPicPr>
            <a:picLocks noChangeAspect="1"/>
          </p:cNvPicPr>
          <p:nvPr/>
        </p:nvPicPr>
        <p:blipFill>
          <a:blip r:embed="rId3"/>
          <a:stretch>
            <a:fillRect/>
          </a:stretch>
        </p:blipFill>
        <p:spPr>
          <a:xfrm>
            <a:off x="189915" y="1929127"/>
            <a:ext cx="2663261" cy="2785745"/>
          </a:xfrm>
          <a:prstGeom prst="rect">
            <a:avLst/>
          </a:prstGeom>
        </p:spPr>
      </p:pic>
      <p:pic>
        <p:nvPicPr>
          <p:cNvPr id="9" name="Imagen 8">
            <a:extLst>
              <a:ext uri="{FF2B5EF4-FFF2-40B4-BE49-F238E27FC236}">
                <a16:creationId xmlns:a16="http://schemas.microsoft.com/office/drawing/2014/main" id="{A9D7AD09-98EB-4E0B-9C4F-ADA83C5EF4AA}"/>
              </a:ext>
            </a:extLst>
          </p:cNvPr>
          <p:cNvPicPr>
            <a:picLocks noChangeAspect="1"/>
          </p:cNvPicPr>
          <p:nvPr/>
        </p:nvPicPr>
        <p:blipFill>
          <a:blip r:embed="rId4"/>
          <a:stretch>
            <a:fillRect/>
          </a:stretch>
        </p:blipFill>
        <p:spPr>
          <a:xfrm>
            <a:off x="3020454" y="2017698"/>
            <a:ext cx="2653824" cy="2692435"/>
          </a:xfrm>
          <a:prstGeom prst="rect">
            <a:avLst/>
          </a:prstGeom>
        </p:spPr>
      </p:pic>
      <p:sp>
        <p:nvSpPr>
          <p:cNvPr id="14" name="CuadroTexto 13">
            <a:extLst>
              <a:ext uri="{FF2B5EF4-FFF2-40B4-BE49-F238E27FC236}">
                <a16:creationId xmlns:a16="http://schemas.microsoft.com/office/drawing/2014/main" id="{FF1B432D-37CD-489D-87E4-316CF8497738}"/>
              </a:ext>
            </a:extLst>
          </p:cNvPr>
          <p:cNvSpPr txBox="1"/>
          <p:nvPr/>
        </p:nvSpPr>
        <p:spPr>
          <a:xfrm>
            <a:off x="5691362" y="1419618"/>
            <a:ext cx="3491661" cy="323165"/>
          </a:xfrm>
          <a:prstGeom prst="rect">
            <a:avLst/>
          </a:prstGeom>
          <a:noFill/>
        </p:spPr>
        <p:txBody>
          <a:bodyPr wrap="none" rtlCol="0">
            <a:spAutoFit/>
          </a:bodyPr>
          <a:lstStyle/>
          <a:p>
            <a:r>
              <a:rPr lang="es-EC" sz="1500" dirty="0"/>
              <a:t>Dintel PGU 100x1,50 y PGC 200X1,60</a:t>
            </a:r>
          </a:p>
        </p:txBody>
      </p:sp>
      <p:pic>
        <p:nvPicPr>
          <p:cNvPr id="15" name="Imagen 14">
            <a:extLst>
              <a:ext uri="{FF2B5EF4-FFF2-40B4-BE49-F238E27FC236}">
                <a16:creationId xmlns:a16="http://schemas.microsoft.com/office/drawing/2014/main" id="{1743B7BA-2D26-43D5-B58B-02C7E62EB29E}"/>
              </a:ext>
            </a:extLst>
          </p:cNvPr>
          <p:cNvPicPr>
            <a:picLocks noChangeAspect="1"/>
          </p:cNvPicPr>
          <p:nvPr/>
        </p:nvPicPr>
        <p:blipFill rotWithShape="1">
          <a:blip r:embed="rId5"/>
          <a:srcRect r="12335"/>
          <a:stretch/>
        </p:blipFill>
        <p:spPr>
          <a:xfrm>
            <a:off x="5995051" y="2102140"/>
            <a:ext cx="3148949" cy="2655863"/>
          </a:xfrm>
          <a:prstGeom prst="rect">
            <a:avLst/>
          </a:prstGeom>
        </p:spPr>
      </p:pic>
      <p:pic>
        <p:nvPicPr>
          <p:cNvPr id="16" name="Imagen 15">
            <a:extLst>
              <a:ext uri="{FF2B5EF4-FFF2-40B4-BE49-F238E27FC236}">
                <a16:creationId xmlns:a16="http://schemas.microsoft.com/office/drawing/2014/main" id="{0E1218C5-2630-4272-B97C-2145E8755D62}"/>
              </a:ext>
            </a:extLst>
          </p:cNvPr>
          <p:cNvPicPr>
            <a:picLocks noChangeAspect="1"/>
          </p:cNvPicPr>
          <p:nvPr/>
        </p:nvPicPr>
        <p:blipFill>
          <a:blip r:embed="rId3"/>
          <a:stretch>
            <a:fillRect/>
          </a:stretch>
        </p:blipFill>
        <p:spPr>
          <a:xfrm>
            <a:off x="81189" y="1929126"/>
            <a:ext cx="2663261" cy="2785745"/>
          </a:xfrm>
          <a:prstGeom prst="rect">
            <a:avLst/>
          </a:prstGeom>
        </p:spPr>
      </p:pic>
      <p:pic>
        <p:nvPicPr>
          <p:cNvPr id="18" name="Imagen 17">
            <a:extLst>
              <a:ext uri="{FF2B5EF4-FFF2-40B4-BE49-F238E27FC236}">
                <a16:creationId xmlns:a16="http://schemas.microsoft.com/office/drawing/2014/main" id="{6C7B9F6A-34C7-46BF-A515-104236A67255}"/>
              </a:ext>
            </a:extLst>
          </p:cNvPr>
          <p:cNvPicPr>
            <a:picLocks noChangeAspect="1"/>
          </p:cNvPicPr>
          <p:nvPr/>
        </p:nvPicPr>
        <p:blipFill>
          <a:blip r:embed="rId4"/>
          <a:stretch>
            <a:fillRect/>
          </a:stretch>
        </p:blipFill>
        <p:spPr>
          <a:xfrm>
            <a:off x="3002244" y="2029431"/>
            <a:ext cx="2653824" cy="2692435"/>
          </a:xfrm>
          <a:prstGeom prst="rect">
            <a:avLst/>
          </a:prstGeom>
        </p:spPr>
      </p:pic>
      <p:sp>
        <p:nvSpPr>
          <p:cNvPr id="17" name="Rectángulo 16">
            <a:extLst>
              <a:ext uri="{FF2B5EF4-FFF2-40B4-BE49-F238E27FC236}">
                <a16:creationId xmlns:a16="http://schemas.microsoft.com/office/drawing/2014/main" id="{EBF80DA8-6A81-41B5-BBC2-C9DAE7EBE9CD}"/>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9" name="Imagen 18">
            <a:extLst>
              <a:ext uri="{FF2B5EF4-FFF2-40B4-BE49-F238E27FC236}">
                <a16:creationId xmlns:a16="http://schemas.microsoft.com/office/drawing/2014/main" id="{AD8C45CF-F074-4EF4-9C31-52E293C09322}"/>
              </a:ext>
            </a:extLst>
          </p:cNvPr>
          <p:cNvPicPr>
            <a:picLocks noChangeAspect="1"/>
          </p:cNvPicPr>
          <p:nvPr/>
        </p:nvPicPr>
        <p:blipFill>
          <a:blip r:embed="rId6"/>
          <a:stretch>
            <a:fillRect/>
          </a:stretch>
        </p:blipFill>
        <p:spPr>
          <a:xfrm>
            <a:off x="6716889" y="6016363"/>
            <a:ext cx="2345922" cy="656360"/>
          </a:xfrm>
          <a:prstGeom prst="rect">
            <a:avLst/>
          </a:prstGeom>
        </p:spPr>
      </p:pic>
      <p:sp>
        <p:nvSpPr>
          <p:cNvPr id="21" name="Rectángulo 20">
            <a:extLst>
              <a:ext uri="{FF2B5EF4-FFF2-40B4-BE49-F238E27FC236}">
                <a16:creationId xmlns:a16="http://schemas.microsoft.com/office/drawing/2014/main" id="{4D0BD3EA-119D-40C4-9D41-A47AABF5D89A}"/>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62</a:t>
            </a:r>
            <a:endParaRPr lang="en-US" b="1" u="sng" dirty="0"/>
          </a:p>
        </p:txBody>
      </p:sp>
    </p:spTree>
    <p:extLst>
      <p:ext uri="{BB962C8B-B14F-4D97-AF65-F5344CB8AC3E}">
        <p14:creationId xmlns:p14="http://schemas.microsoft.com/office/powerpoint/2010/main" val="360840790"/>
      </p:ext>
    </p:extLst>
  </p:cSld>
  <p:clrMapOvr>
    <a:masterClrMapping/>
  </p:clrMapOvr>
  <p:transition spd="med">
    <p:pull/>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EF8A54D-B6A1-4BCC-8E08-282877FDEA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ángulo 4">
            <a:extLst>
              <a:ext uri="{FF2B5EF4-FFF2-40B4-BE49-F238E27FC236}">
                <a16:creationId xmlns:a16="http://schemas.microsoft.com/office/drawing/2014/main" id="{C667F55C-E032-43D2-B282-FA188952B413}"/>
              </a:ext>
            </a:extLst>
          </p:cNvPr>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a:t>
            </a:r>
            <a:r>
              <a:rPr lang="es-ES" b="1" u="sng"/>
              <a:t>. MODELAMIENTO </a:t>
            </a:r>
            <a:endParaRPr lang="en-US" b="1" u="sng"/>
          </a:p>
        </p:txBody>
      </p:sp>
      <p:sp>
        <p:nvSpPr>
          <p:cNvPr id="7" name="CuadroTexto 6">
            <a:extLst>
              <a:ext uri="{FF2B5EF4-FFF2-40B4-BE49-F238E27FC236}">
                <a16:creationId xmlns:a16="http://schemas.microsoft.com/office/drawing/2014/main" id="{D2217EE5-68C6-4D87-9FF1-ED41FC48FEC9}"/>
              </a:ext>
            </a:extLst>
          </p:cNvPr>
          <p:cNvSpPr txBox="1"/>
          <p:nvPr/>
        </p:nvSpPr>
        <p:spPr>
          <a:xfrm>
            <a:off x="82801" y="702071"/>
            <a:ext cx="4176464" cy="369332"/>
          </a:xfrm>
          <a:prstGeom prst="rect">
            <a:avLst/>
          </a:prstGeom>
          <a:noFill/>
        </p:spPr>
        <p:txBody>
          <a:bodyPr wrap="square" rtlCol="0">
            <a:spAutoFit/>
          </a:bodyPr>
          <a:lstStyle/>
          <a:p>
            <a:pPr algn="ctr"/>
            <a:r>
              <a:rPr lang="es-ES" b="1" dirty="0"/>
              <a:t>Elementos Estructurales</a:t>
            </a:r>
            <a:endParaRPr lang="en-US" b="1" dirty="0"/>
          </a:p>
        </p:txBody>
      </p:sp>
      <p:graphicFrame>
        <p:nvGraphicFramePr>
          <p:cNvPr id="20" name="Tabla 19">
            <a:extLst>
              <a:ext uri="{FF2B5EF4-FFF2-40B4-BE49-F238E27FC236}">
                <a16:creationId xmlns:a16="http://schemas.microsoft.com/office/drawing/2014/main" id="{36EDB85C-B6A5-4769-A828-D8C68C35EDCF}"/>
              </a:ext>
            </a:extLst>
          </p:cNvPr>
          <p:cNvGraphicFramePr>
            <a:graphicFrameLocks noGrp="1"/>
          </p:cNvGraphicFramePr>
          <p:nvPr>
            <p:extLst>
              <p:ext uri="{D42A27DB-BD31-4B8C-83A1-F6EECF244321}">
                <p14:modId xmlns:p14="http://schemas.microsoft.com/office/powerpoint/2010/main" val="1403784538"/>
              </p:ext>
            </p:extLst>
          </p:nvPr>
        </p:nvGraphicFramePr>
        <p:xfrm>
          <a:off x="4123974" y="2561582"/>
          <a:ext cx="2362200" cy="563880"/>
        </p:xfrm>
        <a:graphic>
          <a:graphicData uri="http://schemas.openxmlformats.org/drawingml/2006/table">
            <a:tbl>
              <a:tblPr>
                <a:tableStyleId>{9D7B26C5-4107-4FEC-AEDC-1716B250A1EF}</a:tableStyleId>
              </a:tblPr>
              <a:tblGrid>
                <a:gridCol w="787400">
                  <a:extLst>
                    <a:ext uri="{9D8B030D-6E8A-4147-A177-3AD203B41FA5}">
                      <a16:colId xmlns:a16="http://schemas.microsoft.com/office/drawing/2014/main" val="592274893"/>
                    </a:ext>
                  </a:extLst>
                </a:gridCol>
                <a:gridCol w="787400">
                  <a:extLst>
                    <a:ext uri="{9D8B030D-6E8A-4147-A177-3AD203B41FA5}">
                      <a16:colId xmlns:a16="http://schemas.microsoft.com/office/drawing/2014/main" val="2408881117"/>
                    </a:ext>
                  </a:extLst>
                </a:gridCol>
                <a:gridCol w="787400">
                  <a:extLst>
                    <a:ext uri="{9D8B030D-6E8A-4147-A177-3AD203B41FA5}">
                      <a16:colId xmlns:a16="http://schemas.microsoft.com/office/drawing/2014/main" val="3464518067"/>
                    </a:ext>
                  </a:extLst>
                </a:gridCol>
              </a:tblGrid>
              <a:tr h="167640">
                <a:tc gridSpan="3">
                  <a:txBody>
                    <a:bodyPr/>
                    <a:lstStyle/>
                    <a:p>
                      <a:pPr algn="ctr" fontAlgn="ctr"/>
                      <a:r>
                        <a:rPr lang="es-EC" sz="1000" u="none" strike="noStrike">
                          <a:effectLst/>
                        </a:rPr>
                        <a:t>Propiedades de los materiales</a:t>
                      </a:r>
                      <a:endParaRPr lang="es-EC" sz="1000" b="0" i="0" u="none" strike="noStrike">
                        <a:solidFill>
                          <a:srgbClr val="000000"/>
                        </a:solidFill>
                        <a:effectLst/>
                        <a:latin typeface="Arial" panose="020B0604020202020204" pitchFamily="34" charset="0"/>
                      </a:endParaRPr>
                    </a:p>
                  </a:txBody>
                  <a:tcPr marL="7620" marR="7620" marT="7620" marB="0" anchor="ctr">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835826708"/>
                  </a:ext>
                </a:extLst>
              </a:tr>
              <a:tr h="396240">
                <a:tc>
                  <a:txBody>
                    <a:bodyPr/>
                    <a:lstStyle/>
                    <a:p>
                      <a:pPr algn="ctr" fontAlgn="ctr"/>
                      <a:r>
                        <a:rPr lang="es-EC" sz="1000" u="none" strike="noStrike" dirty="0" err="1">
                          <a:effectLst/>
                        </a:rPr>
                        <a:t>Fy</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u="none" strike="noStrike" dirty="0">
                          <a:effectLst/>
                        </a:rPr>
                        <a:t>2600,00</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tc>
                  <a:txBody>
                    <a:bodyPr/>
                    <a:lstStyle/>
                    <a:p>
                      <a:pPr algn="ctr" fontAlgn="ctr"/>
                      <a:r>
                        <a:rPr lang="es-EC" sz="1000" u="none" strike="noStrike" dirty="0">
                          <a:effectLst/>
                        </a:rPr>
                        <a:t>kg/cm</a:t>
                      </a:r>
                      <a:r>
                        <a:rPr lang="es-EC" sz="1000" u="none" strike="noStrike" baseline="30000" dirty="0">
                          <a:effectLst/>
                        </a:rPr>
                        <a:t>2</a:t>
                      </a:r>
                      <a:endParaRPr lang="es-EC" sz="1000" b="0" i="0" u="none" strike="noStrike" dirty="0">
                        <a:solidFill>
                          <a:srgbClr val="000000"/>
                        </a:solidFill>
                        <a:effectLst/>
                        <a:latin typeface="Arial" panose="020B0604020202020204" pitchFamily="34" charset="0"/>
                      </a:endParaRPr>
                    </a:p>
                  </a:txBody>
                  <a:tcPr marL="7620" marR="7620" marT="762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03558412"/>
                  </a:ext>
                </a:extLst>
              </a:tr>
            </a:tbl>
          </a:graphicData>
        </a:graphic>
      </p:graphicFrame>
      <p:sp>
        <p:nvSpPr>
          <p:cNvPr id="8" name="CuadroTexto 7">
            <a:extLst>
              <a:ext uri="{FF2B5EF4-FFF2-40B4-BE49-F238E27FC236}">
                <a16:creationId xmlns:a16="http://schemas.microsoft.com/office/drawing/2014/main" id="{7D98BB81-7103-4E17-BCDD-65758616813E}"/>
              </a:ext>
            </a:extLst>
          </p:cNvPr>
          <p:cNvSpPr txBox="1"/>
          <p:nvPr/>
        </p:nvSpPr>
        <p:spPr>
          <a:xfrm>
            <a:off x="1016193" y="1269393"/>
            <a:ext cx="2424062" cy="323165"/>
          </a:xfrm>
          <a:prstGeom prst="rect">
            <a:avLst/>
          </a:prstGeom>
          <a:noFill/>
        </p:spPr>
        <p:txBody>
          <a:bodyPr wrap="none" rtlCol="0">
            <a:spAutoFit/>
          </a:bodyPr>
          <a:lstStyle/>
          <a:p>
            <a:r>
              <a:rPr lang="es-EC" sz="1500" dirty="0"/>
              <a:t>Montante Doble 100X1,50</a:t>
            </a:r>
          </a:p>
        </p:txBody>
      </p:sp>
      <p:pic>
        <p:nvPicPr>
          <p:cNvPr id="9" name="Imagen 8">
            <a:extLst>
              <a:ext uri="{FF2B5EF4-FFF2-40B4-BE49-F238E27FC236}">
                <a16:creationId xmlns:a16="http://schemas.microsoft.com/office/drawing/2014/main" id="{49A61939-2054-46CC-B187-98ECB59B6DBC}"/>
              </a:ext>
            </a:extLst>
          </p:cNvPr>
          <p:cNvPicPr>
            <a:picLocks noChangeAspect="1"/>
          </p:cNvPicPr>
          <p:nvPr/>
        </p:nvPicPr>
        <p:blipFill>
          <a:blip r:embed="rId3"/>
          <a:stretch>
            <a:fillRect/>
          </a:stretch>
        </p:blipFill>
        <p:spPr>
          <a:xfrm>
            <a:off x="941926" y="1867470"/>
            <a:ext cx="2458215" cy="2692435"/>
          </a:xfrm>
          <a:prstGeom prst="rect">
            <a:avLst/>
          </a:prstGeom>
        </p:spPr>
      </p:pic>
      <p:sp>
        <p:nvSpPr>
          <p:cNvPr id="12" name="Rectángulo 11">
            <a:extLst>
              <a:ext uri="{FF2B5EF4-FFF2-40B4-BE49-F238E27FC236}">
                <a16:creationId xmlns:a16="http://schemas.microsoft.com/office/drawing/2014/main" id="{C2474B08-1FE0-4206-8B48-07A2A396644A}"/>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1" name="Imagen 10">
            <a:extLst>
              <a:ext uri="{FF2B5EF4-FFF2-40B4-BE49-F238E27FC236}">
                <a16:creationId xmlns:a16="http://schemas.microsoft.com/office/drawing/2014/main" id="{07F39612-6564-47D9-956C-7D90D30AB055}"/>
              </a:ext>
            </a:extLst>
          </p:cNvPr>
          <p:cNvPicPr>
            <a:picLocks noChangeAspect="1"/>
          </p:cNvPicPr>
          <p:nvPr/>
        </p:nvPicPr>
        <p:blipFill>
          <a:blip r:embed="rId4"/>
          <a:stretch>
            <a:fillRect/>
          </a:stretch>
        </p:blipFill>
        <p:spPr>
          <a:xfrm>
            <a:off x="6716889" y="6016363"/>
            <a:ext cx="2345922" cy="656360"/>
          </a:xfrm>
          <a:prstGeom prst="rect">
            <a:avLst/>
          </a:prstGeom>
        </p:spPr>
      </p:pic>
      <p:sp>
        <p:nvSpPr>
          <p:cNvPr id="13" name="Rectángulo 12">
            <a:extLst>
              <a:ext uri="{FF2B5EF4-FFF2-40B4-BE49-F238E27FC236}">
                <a16:creationId xmlns:a16="http://schemas.microsoft.com/office/drawing/2014/main" id="{BF0EB946-E06C-4D28-9A17-5EE0103EAFAB}"/>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63</a:t>
            </a:r>
            <a:endParaRPr lang="en-US" b="1" u="sng" dirty="0"/>
          </a:p>
        </p:txBody>
      </p:sp>
    </p:spTree>
    <p:extLst>
      <p:ext uri="{BB962C8B-B14F-4D97-AF65-F5344CB8AC3E}">
        <p14:creationId xmlns:p14="http://schemas.microsoft.com/office/powerpoint/2010/main" val="817302589"/>
      </p:ext>
    </p:extLst>
  </p:cSld>
  <p:clrMapOvr>
    <a:masterClrMapping/>
  </p:clrMapOvr>
  <p:transition spd="med">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EF8A54D-B6A1-4BCC-8E08-282877FDEA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ángulo 4">
            <a:extLst>
              <a:ext uri="{FF2B5EF4-FFF2-40B4-BE49-F238E27FC236}">
                <a16:creationId xmlns:a16="http://schemas.microsoft.com/office/drawing/2014/main" id="{C667F55C-E032-43D2-B282-FA188952B413}"/>
              </a:ext>
            </a:extLst>
          </p:cNvPr>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a:t>
            </a:r>
            <a:r>
              <a:rPr lang="es-ES" b="1" u="sng"/>
              <a:t>. MODELAMIENTO </a:t>
            </a:r>
            <a:endParaRPr lang="en-US" b="1" u="sng"/>
          </a:p>
        </p:txBody>
      </p:sp>
      <p:sp>
        <p:nvSpPr>
          <p:cNvPr id="7" name="CuadroTexto 6">
            <a:extLst>
              <a:ext uri="{FF2B5EF4-FFF2-40B4-BE49-F238E27FC236}">
                <a16:creationId xmlns:a16="http://schemas.microsoft.com/office/drawing/2014/main" id="{D2217EE5-68C6-4D87-9FF1-ED41FC48FEC9}"/>
              </a:ext>
            </a:extLst>
          </p:cNvPr>
          <p:cNvSpPr txBox="1"/>
          <p:nvPr/>
        </p:nvSpPr>
        <p:spPr>
          <a:xfrm>
            <a:off x="-1818433" y="687322"/>
            <a:ext cx="6241143" cy="369332"/>
          </a:xfrm>
          <a:prstGeom prst="rect">
            <a:avLst/>
          </a:prstGeom>
          <a:noFill/>
        </p:spPr>
        <p:txBody>
          <a:bodyPr wrap="square" rtlCol="0">
            <a:spAutoFit/>
          </a:bodyPr>
          <a:lstStyle/>
          <a:p>
            <a:pPr algn="ctr"/>
            <a:r>
              <a:rPr lang="es-ES" b="1" dirty="0"/>
              <a:t>Condiciones</a:t>
            </a:r>
            <a:endParaRPr lang="en-US" b="1" dirty="0"/>
          </a:p>
        </p:txBody>
      </p:sp>
      <p:pic>
        <p:nvPicPr>
          <p:cNvPr id="3" name="Imagen 2">
            <a:extLst>
              <a:ext uri="{FF2B5EF4-FFF2-40B4-BE49-F238E27FC236}">
                <a16:creationId xmlns:a16="http://schemas.microsoft.com/office/drawing/2014/main" id="{CABFD355-30D1-4E0B-B45B-DF837A8B1119}"/>
              </a:ext>
            </a:extLst>
          </p:cNvPr>
          <p:cNvPicPr>
            <a:picLocks noChangeAspect="1"/>
          </p:cNvPicPr>
          <p:nvPr/>
        </p:nvPicPr>
        <p:blipFill>
          <a:blip r:embed="rId3"/>
          <a:stretch>
            <a:fillRect/>
          </a:stretch>
        </p:blipFill>
        <p:spPr>
          <a:xfrm>
            <a:off x="636018" y="1563061"/>
            <a:ext cx="2722518" cy="1936778"/>
          </a:xfrm>
          <a:prstGeom prst="rect">
            <a:avLst/>
          </a:prstGeom>
        </p:spPr>
      </p:pic>
      <p:pic>
        <p:nvPicPr>
          <p:cNvPr id="10" name="Imagen 9">
            <a:extLst>
              <a:ext uri="{FF2B5EF4-FFF2-40B4-BE49-F238E27FC236}">
                <a16:creationId xmlns:a16="http://schemas.microsoft.com/office/drawing/2014/main" id="{4A4A9477-0C32-4E83-AD75-D8A5F7B669DD}"/>
              </a:ext>
            </a:extLst>
          </p:cNvPr>
          <p:cNvPicPr>
            <a:picLocks noChangeAspect="1"/>
          </p:cNvPicPr>
          <p:nvPr/>
        </p:nvPicPr>
        <p:blipFill>
          <a:blip r:embed="rId4"/>
          <a:stretch>
            <a:fillRect/>
          </a:stretch>
        </p:blipFill>
        <p:spPr>
          <a:xfrm>
            <a:off x="5125006" y="1646356"/>
            <a:ext cx="3484422" cy="2014514"/>
          </a:xfrm>
          <a:prstGeom prst="rect">
            <a:avLst/>
          </a:prstGeom>
        </p:spPr>
      </p:pic>
      <p:pic>
        <p:nvPicPr>
          <p:cNvPr id="12" name="Imagen 11">
            <a:extLst>
              <a:ext uri="{FF2B5EF4-FFF2-40B4-BE49-F238E27FC236}">
                <a16:creationId xmlns:a16="http://schemas.microsoft.com/office/drawing/2014/main" id="{3ADA4F9C-5F92-4534-95D7-479C988F9015}"/>
              </a:ext>
            </a:extLst>
          </p:cNvPr>
          <p:cNvPicPr>
            <a:picLocks noChangeAspect="1"/>
          </p:cNvPicPr>
          <p:nvPr/>
        </p:nvPicPr>
        <p:blipFill>
          <a:blip r:embed="rId5"/>
          <a:stretch>
            <a:fillRect/>
          </a:stretch>
        </p:blipFill>
        <p:spPr>
          <a:xfrm>
            <a:off x="183987" y="3940626"/>
            <a:ext cx="2962261" cy="2281539"/>
          </a:xfrm>
          <a:prstGeom prst="rect">
            <a:avLst/>
          </a:prstGeom>
        </p:spPr>
      </p:pic>
      <p:pic>
        <p:nvPicPr>
          <p:cNvPr id="14" name="Imagen 13">
            <a:extLst>
              <a:ext uri="{FF2B5EF4-FFF2-40B4-BE49-F238E27FC236}">
                <a16:creationId xmlns:a16="http://schemas.microsoft.com/office/drawing/2014/main" id="{D36C079B-F2DD-48A6-B624-89632532CD72}"/>
              </a:ext>
            </a:extLst>
          </p:cNvPr>
          <p:cNvPicPr>
            <a:picLocks noChangeAspect="1"/>
          </p:cNvPicPr>
          <p:nvPr/>
        </p:nvPicPr>
        <p:blipFill>
          <a:blip r:embed="rId6"/>
          <a:stretch>
            <a:fillRect/>
          </a:stretch>
        </p:blipFill>
        <p:spPr>
          <a:xfrm>
            <a:off x="3120570" y="3953218"/>
            <a:ext cx="1302140" cy="2268947"/>
          </a:xfrm>
          <a:prstGeom prst="rect">
            <a:avLst/>
          </a:prstGeom>
        </p:spPr>
      </p:pic>
      <p:pic>
        <p:nvPicPr>
          <p:cNvPr id="16" name="Imagen 15">
            <a:extLst>
              <a:ext uri="{FF2B5EF4-FFF2-40B4-BE49-F238E27FC236}">
                <a16:creationId xmlns:a16="http://schemas.microsoft.com/office/drawing/2014/main" id="{6A39C8F2-EB44-439F-9FD5-E54FFB4312BF}"/>
              </a:ext>
            </a:extLst>
          </p:cNvPr>
          <p:cNvPicPr>
            <a:picLocks noChangeAspect="1"/>
          </p:cNvPicPr>
          <p:nvPr/>
        </p:nvPicPr>
        <p:blipFill rotWithShape="1">
          <a:blip r:embed="rId7"/>
          <a:srcRect l="1580" r="1598" b="4042"/>
          <a:stretch/>
        </p:blipFill>
        <p:spPr>
          <a:xfrm>
            <a:off x="5125006" y="4128874"/>
            <a:ext cx="3669807" cy="1606666"/>
          </a:xfrm>
          <a:prstGeom prst="rect">
            <a:avLst/>
          </a:prstGeom>
        </p:spPr>
      </p:pic>
      <p:sp>
        <p:nvSpPr>
          <p:cNvPr id="18" name="CuadroTexto 17">
            <a:extLst>
              <a:ext uri="{FF2B5EF4-FFF2-40B4-BE49-F238E27FC236}">
                <a16:creationId xmlns:a16="http://schemas.microsoft.com/office/drawing/2014/main" id="{54B04DB2-4D01-41C8-9525-9FC4DFB9FE8F}"/>
              </a:ext>
            </a:extLst>
          </p:cNvPr>
          <p:cNvSpPr txBox="1"/>
          <p:nvPr/>
        </p:nvSpPr>
        <p:spPr>
          <a:xfrm>
            <a:off x="636018" y="1239896"/>
            <a:ext cx="2242922" cy="323165"/>
          </a:xfrm>
          <a:prstGeom prst="rect">
            <a:avLst/>
          </a:prstGeom>
          <a:noFill/>
        </p:spPr>
        <p:txBody>
          <a:bodyPr wrap="none" rtlCol="0">
            <a:spAutoFit/>
          </a:bodyPr>
          <a:lstStyle/>
          <a:p>
            <a:r>
              <a:rPr lang="es-EC" sz="1500" dirty="0"/>
              <a:t>Condiciones en la base </a:t>
            </a:r>
          </a:p>
        </p:txBody>
      </p:sp>
      <p:sp>
        <p:nvSpPr>
          <p:cNvPr id="19" name="CuadroTexto 18">
            <a:extLst>
              <a:ext uri="{FF2B5EF4-FFF2-40B4-BE49-F238E27FC236}">
                <a16:creationId xmlns:a16="http://schemas.microsoft.com/office/drawing/2014/main" id="{3545F5A1-4130-4FEF-8304-457516CB0D33}"/>
              </a:ext>
            </a:extLst>
          </p:cNvPr>
          <p:cNvSpPr txBox="1"/>
          <p:nvPr/>
        </p:nvSpPr>
        <p:spPr>
          <a:xfrm>
            <a:off x="4826519" y="1323191"/>
            <a:ext cx="4131259" cy="323165"/>
          </a:xfrm>
          <a:prstGeom prst="rect">
            <a:avLst/>
          </a:prstGeom>
          <a:noFill/>
        </p:spPr>
        <p:txBody>
          <a:bodyPr wrap="none" rtlCol="0">
            <a:spAutoFit/>
          </a:bodyPr>
          <a:lstStyle/>
          <a:p>
            <a:r>
              <a:rPr lang="es-EC" sz="1500" dirty="0"/>
              <a:t>Condiciones que la estructura sea articulada </a:t>
            </a:r>
          </a:p>
        </p:txBody>
      </p:sp>
      <p:sp>
        <p:nvSpPr>
          <p:cNvPr id="21" name="CuadroTexto 20">
            <a:extLst>
              <a:ext uri="{FF2B5EF4-FFF2-40B4-BE49-F238E27FC236}">
                <a16:creationId xmlns:a16="http://schemas.microsoft.com/office/drawing/2014/main" id="{79170CF0-7D49-41D5-B2FC-F42225142477}"/>
              </a:ext>
            </a:extLst>
          </p:cNvPr>
          <p:cNvSpPr txBox="1"/>
          <p:nvPr/>
        </p:nvSpPr>
        <p:spPr>
          <a:xfrm>
            <a:off x="636018" y="3661421"/>
            <a:ext cx="3050835" cy="323165"/>
          </a:xfrm>
          <a:prstGeom prst="rect">
            <a:avLst/>
          </a:prstGeom>
          <a:noFill/>
        </p:spPr>
        <p:txBody>
          <a:bodyPr wrap="none" rtlCol="0">
            <a:spAutoFit/>
          </a:bodyPr>
          <a:lstStyle/>
          <a:p>
            <a:r>
              <a:rPr lang="es-EC" sz="1500" dirty="0"/>
              <a:t>Condiciones de diafragma rígido</a:t>
            </a:r>
          </a:p>
        </p:txBody>
      </p:sp>
      <p:sp>
        <p:nvSpPr>
          <p:cNvPr id="22" name="CuadroTexto 21">
            <a:extLst>
              <a:ext uri="{FF2B5EF4-FFF2-40B4-BE49-F238E27FC236}">
                <a16:creationId xmlns:a16="http://schemas.microsoft.com/office/drawing/2014/main" id="{8C0AC1EE-73C1-4248-AADB-66E6D778352E}"/>
              </a:ext>
            </a:extLst>
          </p:cNvPr>
          <p:cNvSpPr txBox="1"/>
          <p:nvPr/>
        </p:nvSpPr>
        <p:spPr>
          <a:xfrm>
            <a:off x="4601538" y="3699616"/>
            <a:ext cx="4592924" cy="323165"/>
          </a:xfrm>
          <a:prstGeom prst="rect">
            <a:avLst/>
          </a:prstGeom>
          <a:noFill/>
        </p:spPr>
        <p:txBody>
          <a:bodyPr wrap="none" rtlCol="0">
            <a:spAutoFit/>
          </a:bodyPr>
          <a:lstStyle/>
          <a:p>
            <a:r>
              <a:rPr lang="es-EC" sz="1500" dirty="0"/>
              <a:t>Condiciones para que los flejes trabajen a tensión </a:t>
            </a:r>
          </a:p>
        </p:txBody>
      </p:sp>
      <p:sp>
        <p:nvSpPr>
          <p:cNvPr id="15" name="Rectángulo 14">
            <a:extLst>
              <a:ext uri="{FF2B5EF4-FFF2-40B4-BE49-F238E27FC236}">
                <a16:creationId xmlns:a16="http://schemas.microsoft.com/office/drawing/2014/main" id="{C4D9F9C9-C455-48B2-8751-50F612143DC5}"/>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7" name="Imagen 16">
            <a:extLst>
              <a:ext uri="{FF2B5EF4-FFF2-40B4-BE49-F238E27FC236}">
                <a16:creationId xmlns:a16="http://schemas.microsoft.com/office/drawing/2014/main" id="{FE55F6C1-EF56-4E2F-9AF3-9B0D7E1F72D7}"/>
              </a:ext>
            </a:extLst>
          </p:cNvPr>
          <p:cNvPicPr>
            <a:picLocks noChangeAspect="1"/>
          </p:cNvPicPr>
          <p:nvPr/>
        </p:nvPicPr>
        <p:blipFill>
          <a:blip r:embed="rId8"/>
          <a:stretch>
            <a:fillRect/>
          </a:stretch>
        </p:blipFill>
        <p:spPr>
          <a:xfrm>
            <a:off x="6716889" y="6016363"/>
            <a:ext cx="2345922" cy="656360"/>
          </a:xfrm>
          <a:prstGeom prst="rect">
            <a:avLst/>
          </a:prstGeom>
        </p:spPr>
      </p:pic>
      <p:sp>
        <p:nvSpPr>
          <p:cNvPr id="20" name="Rectángulo 19">
            <a:extLst>
              <a:ext uri="{FF2B5EF4-FFF2-40B4-BE49-F238E27FC236}">
                <a16:creationId xmlns:a16="http://schemas.microsoft.com/office/drawing/2014/main" id="{CE3AF4BC-7857-42BE-8740-0557246D3E3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64</a:t>
            </a:r>
            <a:endParaRPr lang="en-US" b="1" u="sng" dirty="0"/>
          </a:p>
        </p:txBody>
      </p:sp>
    </p:spTree>
    <p:extLst>
      <p:ext uri="{BB962C8B-B14F-4D97-AF65-F5344CB8AC3E}">
        <p14:creationId xmlns:p14="http://schemas.microsoft.com/office/powerpoint/2010/main" val="1566989275"/>
      </p:ext>
    </p:extLst>
  </p:cSld>
  <p:clrMapOvr>
    <a:masterClrMapping/>
  </p:clrMapOvr>
  <p:transition spd="med">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a:t>
            </a:r>
            <a:r>
              <a:rPr lang="es-ES" b="1" u="sng"/>
              <a:t>. MODELAMIENTO </a:t>
            </a:r>
            <a:endParaRPr lang="en-US" b="1" u="sng"/>
          </a:p>
        </p:txBody>
      </p:sp>
      <p:sp>
        <p:nvSpPr>
          <p:cNvPr id="15" name="CuadroTexto 14">
            <a:extLst>
              <a:ext uri="{FF2B5EF4-FFF2-40B4-BE49-F238E27FC236}">
                <a16:creationId xmlns:a16="http://schemas.microsoft.com/office/drawing/2014/main" id="{499A6376-B92A-4CE9-83F7-44834614C5E1}"/>
              </a:ext>
            </a:extLst>
          </p:cNvPr>
          <p:cNvSpPr txBox="1"/>
          <p:nvPr/>
        </p:nvSpPr>
        <p:spPr>
          <a:xfrm>
            <a:off x="-1066463" y="678390"/>
            <a:ext cx="6071170" cy="369332"/>
          </a:xfrm>
          <a:prstGeom prst="rect">
            <a:avLst/>
          </a:prstGeom>
          <a:noFill/>
        </p:spPr>
        <p:txBody>
          <a:bodyPr wrap="square" rtlCol="0">
            <a:spAutoFit/>
          </a:bodyPr>
          <a:lstStyle/>
          <a:p>
            <a:pPr algn="ctr"/>
            <a:r>
              <a:rPr lang="en-001" b="1" dirty="0"/>
              <a:t>Combinaciones de Carga</a:t>
            </a:r>
            <a:endParaRPr lang="en-US" b="1" dirty="0"/>
          </a:p>
        </p:txBody>
      </p:sp>
      <p:pic>
        <p:nvPicPr>
          <p:cNvPr id="10" name="Imagen 9">
            <a:extLst>
              <a:ext uri="{FF2B5EF4-FFF2-40B4-BE49-F238E27FC236}">
                <a16:creationId xmlns:a16="http://schemas.microsoft.com/office/drawing/2014/main" id="{9650975D-251C-4BDA-946E-B03F88D59093}"/>
              </a:ext>
            </a:extLst>
          </p:cNvPr>
          <p:cNvPicPr>
            <a:picLocks noChangeAspect="1"/>
          </p:cNvPicPr>
          <p:nvPr/>
        </p:nvPicPr>
        <p:blipFill>
          <a:blip r:embed="rId3"/>
          <a:stretch>
            <a:fillRect/>
          </a:stretch>
        </p:blipFill>
        <p:spPr>
          <a:xfrm>
            <a:off x="560442" y="1274569"/>
            <a:ext cx="3581400" cy="1783080"/>
          </a:xfrm>
          <a:prstGeom prst="rect">
            <a:avLst/>
          </a:prstGeom>
        </p:spPr>
      </p:pic>
      <p:pic>
        <p:nvPicPr>
          <p:cNvPr id="18" name="Imagen 17">
            <a:extLst>
              <a:ext uri="{FF2B5EF4-FFF2-40B4-BE49-F238E27FC236}">
                <a16:creationId xmlns:a16="http://schemas.microsoft.com/office/drawing/2014/main" id="{343F5F7F-ADC2-453B-898D-AA7BE46CCEF4}"/>
              </a:ext>
            </a:extLst>
          </p:cNvPr>
          <p:cNvPicPr>
            <a:picLocks noChangeAspect="1"/>
          </p:cNvPicPr>
          <p:nvPr/>
        </p:nvPicPr>
        <p:blipFill>
          <a:blip r:embed="rId4"/>
          <a:stretch>
            <a:fillRect/>
          </a:stretch>
        </p:blipFill>
        <p:spPr>
          <a:xfrm>
            <a:off x="428130" y="3259708"/>
            <a:ext cx="3665592" cy="2550570"/>
          </a:xfrm>
          <a:prstGeom prst="rect">
            <a:avLst/>
          </a:prstGeom>
        </p:spPr>
      </p:pic>
      <p:pic>
        <p:nvPicPr>
          <p:cNvPr id="19" name="Imagen 18">
            <a:extLst>
              <a:ext uri="{FF2B5EF4-FFF2-40B4-BE49-F238E27FC236}">
                <a16:creationId xmlns:a16="http://schemas.microsoft.com/office/drawing/2014/main" id="{0EE244ED-A4E9-4D7F-8568-E080AA42F4E7}"/>
              </a:ext>
            </a:extLst>
          </p:cNvPr>
          <p:cNvPicPr>
            <a:picLocks noChangeAspect="1"/>
          </p:cNvPicPr>
          <p:nvPr/>
        </p:nvPicPr>
        <p:blipFill>
          <a:blip r:embed="rId5"/>
          <a:stretch>
            <a:fillRect/>
          </a:stretch>
        </p:blipFill>
        <p:spPr>
          <a:xfrm>
            <a:off x="4832795" y="1373768"/>
            <a:ext cx="3883075" cy="3338995"/>
          </a:xfrm>
          <a:prstGeom prst="rect">
            <a:avLst/>
          </a:prstGeom>
        </p:spPr>
      </p:pic>
      <p:sp>
        <p:nvSpPr>
          <p:cNvPr id="11" name="CuadroTexto 10">
            <a:extLst>
              <a:ext uri="{FF2B5EF4-FFF2-40B4-BE49-F238E27FC236}">
                <a16:creationId xmlns:a16="http://schemas.microsoft.com/office/drawing/2014/main" id="{BFBDD04E-57E5-4C2C-8309-C4566C23197D}"/>
              </a:ext>
            </a:extLst>
          </p:cNvPr>
          <p:cNvSpPr txBox="1"/>
          <p:nvPr/>
        </p:nvSpPr>
        <p:spPr>
          <a:xfrm>
            <a:off x="5137366" y="756998"/>
            <a:ext cx="5101770" cy="369332"/>
          </a:xfrm>
          <a:prstGeom prst="rect">
            <a:avLst/>
          </a:prstGeom>
          <a:noFill/>
        </p:spPr>
        <p:txBody>
          <a:bodyPr wrap="square">
            <a:spAutoFit/>
          </a:bodyPr>
          <a:lstStyle/>
          <a:p>
            <a:r>
              <a:rPr lang="es-EC" b="1" dirty="0"/>
              <a:t>Espectro de Respuesta </a:t>
            </a:r>
            <a:endParaRPr lang="es-EC" dirty="0"/>
          </a:p>
        </p:txBody>
      </p:sp>
      <p:sp>
        <p:nvSpPr>
          <p:cNvPr id="12" name="Rectángulo 11">
            <a:extLst>
              <a:ext uri="{FF2B5EF4-FFF2-40B4-BE49-F238E27FC236}">
                <a16:creationId xmlns:a16="http://schemas.microsoft.com/office/drawing/2014/main" id="{9118DBE2-4E39-41CA-A94A-1F362A739B36}"/>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3" name="Imagen 12">
            <a:extLst>
              <a:ext uri="{FF2B5EF4-FFF2-40B4-BE49-F238E27FC236}">
                <a16:creationId xmlns:a16="http://schemas.microsoft.com/office/drawing/2014/main" id="{52273567-2ED8-424B-96C7-55FB3D6F531F}"/>
              </a:ext>
            </a:extLst>
          </p:cNvPr>
          <p:cNvPicPr>
            <a:picLocks noChangeAspect="1"/>
          </p:cNvPicPr>
          <p:nvPr/>
        </p:nvPicPr>
        <p:blipFill>
          <a:blip r:embed="rId6"/>
          <a:stretch>
            <a:fillRect/>
          </a:stretch>
        </p:blipFill>
        <p:spPr>
          <a:xfrm>
            <a:off x="6716889" y="6016363"/>
            <a:ext cx="2345922" cy="656360"/>
          </a:xfrm>
          <a:prstGeom prst="rect">
            <a:avLst/>
          </a:prstGeom>
        </p:spPr>
      </p:pic>
      <p:sp>
        <p:nvSpPr>
          <p:cNvPr id="14" name="Rectángulo 13">
            <a:extLst>
              <a:ext uri="{FF2B5EF4-FFF2-40B4-BE49-F238E27FC236}">
                <a16:creationId xmlns:a16="http://schemas.microsoft.com/office/drawing/2014/main" id="{A10E588B-995B-4D2D-AE38-829656BFFFCC}"/>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65</a:t>
            </a:r>
            <a:endParaRPr lang="en-US" b="1" u="sng" dirty="0"/>
          </a:p>
        </p:txBody>
      </p:sp>
    </p:spTree>
    <p:extLst>
      <p:ext uri="{BB962C8B-B14F-4D97-AF65-F5344CB8AC3E}">
        <p14:creationId xmlns:p14="http://schemas.microsoft.com/office/powerpoint/2010/main" val="1283794558"/>
      </p:ext>
    </p:extLst>
  </p:cSld>
  <p:clrMapOvr>
    <a:masterClrMapping/>
  </p:clrMapOvr>
  <p:transition spd="med">
    <p:pul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a:t>
            </a:r>
            <a:r>
              <a:rPr lang="es-ES" b="1" u="sng"/>
              <a:t>. MODELAMIENTO </a:t>
            </a:r>
            <a:endParaRPr lang="en-US" b="1" u="sng"/>
          </a:p>
        </p:txBody>
      </p:sp>
      <p:sp>
        <p:nvSpPr>
          <p:cNvPr id="10" name="CuadroTexto 9">
            <a:extLst>
              <a:ext uri="{FF2B5EF4-FFF2-40B4-BE49-F238E27FC236}">
                <a16:creationId xmlns:a16="http://schemas.microsoft.com/office/drawing/2014/main" id="{58DC0AEB-4F2C-416E-90E8-CFF2FAB50935}"/>
              </a:ext>
            </a:extLst>
          </p:cNvPr>
          <p:cNvSpPr txBox="1"/>
          <p:nvPr/>
        </p:nvSpPr>
        <p:spPr>
          <a:xfrm>
            <a:off x="3621882" y="566114"/>
            <a:ext cx="1900236" cy="369332"/>
          </a:xfrm>
          <a:prstGeom prst="rect">
            <a:avLst/>
          </a:prstGeom>
          <a:noFill/>
        </p:spPr>
        <p:txBody>
          <a:bodyPr wrap="square">
            <a:spAutoFit/>
          </a:bodyPr>
          <a:lstStyle/>
          <a:p>
            <a:pPr algn="ctr"/>
            <a:r>
              <a:rPr lang="en-001" b="1"/>
              <a:t>Derivas de Piso  </a:t>
            </a:r>
            <a:endParaRPr lang="en-US" b="1"/>
          </a:p>
        </p:txBody>
      </p:sp>
      <p:sp>
        <p:nvSpPr>
          <p:cNvPr id="17" name="CuadroTexto 16">
            <a:extLst>
              <a:ext uri="{FF2B5EF4-FFF2-40B4-BE49-F238E27FC236}">
                <a16:creationId xmlns:a16="http://schemas.microsoft.com/office/drawing/2014/main" id="{EA5FBEF3-F243-4177-8047-DB2FEFF87B10}"/>
              </a:ext>
            </a:extLst>
          </p:cNvPr>
          <p:cNvSpPr txBox="1"/>
          <p:nvPr/>
        </p:nvSpPr>
        <p:spPr>
          <a:xfrm>
            <a:off x="191919" y="1203474"/>
            <a:ext cx="1900236" cy="369332"/>
          </a:xfrm>
          <a:prstGeom prst="rect">
            <a:avLst/>
          </a:prstGeom>
          <a:noFill/>
        </p:spPr>
        <p:txBody>
          <a:bodyPr wrap="square">
            <a:spAutoFit/>
          </a:bodyPr>
          <a:lstStyle/>
          <a:p>
            <a:pPr algn="ctr"/>
            <a:r>
              <a:rPr lang="es-EC" b="1" dirty="0"/>
              <a:t>Regular</a:t>
            </a:r>
          </a:p>
        </p:txBody>
      </p:sp>
      <p:sp>
        <p:nvSpPr>
          <p:cNvPr id="18" name="CuadroTexto 17">
            <a:extLst>
              <a:ext uri="{FF2B5EF4-FFF2-40B4-BE49-F238E27FC236}">
                <a16:creationId xmlns:a16="http://schemas.microsoft.com/office/drawing/2014/main" id="{9675D610-09FD-4303-8A19-C4F6297FB5F5}"/>
              </a:ext>
            </a:extLst>
          </p:cNvPr>
          <p:cNvSpPr txBox="1"/>
          <p:nvPr/>
        </p:nvSpPr>
        <p:spPr>
          <a:xfrm>
            <a:off x="191919" y="3733070"/>
            <a:ext cx="1900236" cy="369332"/>
          </a:xfrm>
          <a:prstGeom prst="rect">
            <a:avLst/>
          </a:prstGeom>
          <a:noFill/>
        </p:spPr>
        <p:txBody>
          <a:bodyPr wrap="square">
            <a:spAutoFit/>
          </a:bodyPr>
          <a:lstStyle/>
          <a:p>
            <a:pPr algn="ctr"/>
            <a:r>
              <a:rPr lang="es-EC" b="1" dirty="0"/>
              <a:t>Irregular</a:t>
            </a:r>
          </a:p>
        </p:txBody>
      </p:sp>
      <p:pic>
        <p:nvPicPr>
          <p:cNvPr id="21" name="Imagen 20">
            <a:extLst>
              <a:ext uri="{FF2B5EF4-FFF2-40B4-BE49-F238E27FC236}">
                <a16:creationId xmlns:a16="http://schemas.microsoft.com/office/drawing/2014/main" id="{270B4BCB-E445-42AE-8EB5-F9CA6A9CFCFD}"/>
              </a:ext>
            </a:extLst>
          </p:cNvPr>
          <p:cNvPicPr>
            <a:picLocks noChangeAspect="1"/>
          </p:cNvPicPr>
          <p:nvPr/>
        </p:nvPicPr>
        <p:blipFill>
          <a:blip r:embed="rId3"/>
          <a:stretch>
            <a:fillRect/>
          </a:stretch>
        </p:blipFill>
        <p:spPr>
          <a:xfrm>
            <a:off x="2333160" y="1128815"/>
            <a:ext cx="5983525" cy="906205"/>
          </a:xfrm>
          <a:prstGeom prst="rect">
            <a:avLst/>
          </a:prstGeom>
        </p:spPr>
      </p:pic>
      <p:pic>
        <p:nvPicPr>
          <p:cNvPr id="23" name="Imagen 22">
            <a:extLst>
              <a:ext uri="{FF2B5EF4-FFF2-40B4-BE49-F238E27FC236}">
                <a16:creationId xmlns:a16="http://schemas.microsoft.com/office/drawing/2014/main" id="{5FFEA9BB-30BB-4AF2-8177-9E5DFF113892}"/>
              </a:ext>
            </a:extLst>
          </p:cNvPr>
          <p:cNvPicPr>
            <a:picLocks noChangeAspect="1"/>
          </p:cNvPicPr>
          <p:nvPr/>
        </p:nvPicPr>
        <p:blipFill>
          <a:blip r:embed="rId4"/>
          <a:stretch>
            <a:fillRect/>
          </a:stretch>
        </p:blipFill>
        <p:spPr>
          <a:xfrm>
            <a:off x="2333160" y="2215324"/>
            <a:ext cx="6026259" cy="906204"/>
          </a:xfrm>
          <a:prstGeom prst="rect">
            <a:avLst/>
          </a:prstGeom>
        </p:spPr>
      </p:pic>
      <p:pic>
        <p:nvPicPr>
          <p:cNvPr id="25" name="Imagen 24">
            <a:extLst>
              <a:ext uri="{FF2B5EF4-FFF2-40B4-BE49-F238E27FC236}">
                <a16:creationId xmlns:a16="http://schemas.microsoft.com/office/drawing/2014/main" id="{F97A04A4-F282-4E16-A526-85115686B18E}"/>
              </a:ext>
            </a:extLst>
          </p:cNvPr>
          <p:cNvPicPr>
            <a:picLocks noChangeAspect="1"/>
          </p:cNvPicPr>
          <p:nvPr/>
        </p:nvPicPr>
        <p:blipFill>
          <a:blip r:embed="rId5"/>
          <a:stretch>
            <a:fillRect/>
          </a:stretch>
        </p:blipFill>
        <p:spPr>
          <a:xfrm>
            <a:off x="2333160" y="3733070"/>
            <a:ext cx="6113593" cy="906204"/>
          </a:xfrm>
          <a:prstGeom prst="rect">
            <a:avLst/>
          </a:prstGeom>
        </p:spPr>
      </p:pic>
      <p:pic>
        <p:nvPicPr>
          <p:cNvPr id="27" name="Imagen 26">
            <a:extLst>
              <a:ext uri="{FF2B5EF4-FFF2-40B4-BE49-F238E27FC236}">
                <a16:creationId xmlns:a16="http://schemas.microsoft.com/office/drawing/2014/main" id="{C831C428-AC12-4882-BDD2-634D94C24D3B}"/>
              </a:ext>
            </a:extLst>
          </p:cNvPr>
          <p:cNvPicPr>
            <a:picLocks noChangeAspect="1"/>
          </p:cNvPicPr>
          <p:nvPr/>
        </p:nvPicPr>
        <p:blipFill>
          <a:blip r:embed="rId6"/>
          <a:stretch>
            <a:fillRect/>
          </a:stretch>
        </p:blipFill>
        <p:spPr>
          <a:xfrm>
            <a:off x="2333161" y="4847502"/>
            <a:ext cx="6026258" cy="906204"/>
          </a:xfrm>
          <a:prstGeom prst="rect">
            <a:avLst/>
          </a:prstGeom>
        </p:spPr>
      </p:pic>
      <p:sp>
        <p:nvSpPr>
          <p:cNvPr id="12" name="Rectángulo 11">
            <a:extLst>
              <a:ext uri="{FF2B5EF4-FFF2-40B4-BE49-F238E27FC236}">
                <a16:creationId xmlns:a16="http://schemas.microsoft.com/office/drawing/2014/main" id="{BD8CBCFB-2F14-486A-8425-25871E45AB80}"/>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3" name="Imagen 12">
            <a:extLst>
              <a:ext uri="{FF2B5EF4-FFF2-40B4-BE49-F238E27FC236}">
                <a16:creationId xmlns:a16="http://schemas.microsoft.com/office/drawing/2014/main" id="{348DCC6C-3BC9-44DD-BA8C-3A4A60BD0F88}"/>
              </a:ext>
            </a:extLst>
          </p:cNvPr>
          <p:cNvPicPr>
            <a:picLocks noChangeAspect="1"/>
          </p:cNvPicPr>
          <p:nvPr/>
        </p:nvPicPr>
        <p:blipFill>
          <a:blip r:embed="rId7"/>
          <a:stretch>
            <a:fillRect/>
          </a:stretch>
        </p:blipFill>
        <p:spPr>
          <a:xfrm>
            <a:off x="6716889" y="6016363"/>
            <a:ext cx="2345922" cy="656360"/>
          </a:xfrm>
          <a:prstGeom prst="rect">
            <a:avLst/>
          </a:prstGeom>
        </p:spPr>
      </p:pic>
      <p:sp>
        <p:nvSpPr>
          <p:cNvPr id="14" name="Rectángulo 13">
            <a:extLst>
              <a:ext uri="{FF2B5EF4-FFF2-40B4-BE49-F238E27FC236}">
                <a16:creationId xmlns:a16="http://schemas.microsoft.com/office/drawing/2014/main" id="{BE443869-CE48-48DC-A232-EB79042E908C}"/>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66</a:t>
            </a:r>
            <a:endParaRPr lang="en-US" b="1" u="sng" dirty="0"/>
          </a:p>
        </p:txBody>
      </p:sp>
    </p:spTree>
    <p:extLst>
      <p:ext uri="{BB962C8B-B14F-4D97-AF65-F5344CB8AC3E}">
        <p14:creationId xmlns:p14="http://schemas.microsoft.com/office/powerpoint/2010/main" val="1359205146"/>
      </p:ext>
    </p:extLst>
  </p:cSld>
  <p:clrMapOvr>
    <a:masterClrMapping/>
  </p:clrMapOvr>
  <p:transition spd="med">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06</a:t>
            </a:r>
            <a:r>
              <a:rPr lang="es-ES" b="1" u="sng"/>
              <a:t>. MODELAMIENTO </a:t>
            </a:r>
            <a:endParaRPr lang="en-US" b="1" u="sng"/>
          </a:p>
        </p:txBody>
      </p:sp>
      <p:sp>
        <p:nvSpPr>
          <p:cNvPr id="21" name="CuadroTexto 20">
            <a:extLst>
              <a:ext uri="{FF2B5EF4-FFF2-40B4-BE49-F238E27FC236}">
                <a16:creationId xmlns:a16="http://schemas.microsoft.com/office/drawing/2014/main" id="{4E940C98-EC92-4486-BF69-6AE60F542427}"/>
              </a:ext>
            </a:extLst>
          </p:cNvPr>
          <p:cNvSpPr txBox="1"/>
          <p:nvPr/>
        </p:nvSpPr>
        <p:spPr>
          <a:xfrm>
            <a:off x="1633004" y="1297546"/>
            <a:ext cx="1900236" cy="369332"/>
          </a:xfrm>
          <a:prstGeom prst="rect">
            <a:avLst/>
          </a:prstGeom>
          <a:noFill/>
        </p:spPr>
        <p:txBody>
          <a:bodyPr wrap="square">
            <a:spAutoFit/>
          </a:bodyPr>
          <a:lstStyle/>
          <a:p>
            <a:pPr algn="ctr"/>
            <a:r>
              <a:rPr lang="es-EC" b="1"/>
              <a:t>Regular</a:t>
            </a:r>
          </a:p>
        </p:txBody>
      </p:sp>
      <p:sp>
        <p:nvSpPr>
          <p:cNvPr id="22" name="CuadroTexto 21">
            <a:extLst>
              <a:ext uri="{FF2B5EF4-FFF2-40B4-BE49-F238E27FC236}">
                <a16:creationId xmlns:a16="http://schemas.microsoft.com/office/drawing/2014/main" id="{E4A342FB-B5DE-4263-B391-DD9BD721DA75}"/>
              </a:ext>
            </a:extLst>
          </p:cNvPr>
          <p:cNvSpPr txBox="1"/>
          <p:nvPr/>
        </p:nvSpPr>
        <p:spPr>
          <a:xfrm>
            <a:off x="5782470" y="1297546"/>
            <a:ext cx="1900236" cy="369332"/>
          </a:xfrm>
          <a:prstGeom prst="rect">
            <a:avLst/>
          </a:prstGeom>
          <a:noFill/>
        </p:spPr>
        <p:txBody>
          <a:bodyPr wrap="square">
            <a:spAutoFit/>
          </a:bodyPr>
          <a:lstStyle/>
          <a:p>
            <a:pPr algn="ctr"/>
            <a:r>
              <a:rPr lang="es-EC" b="1"/>
              <a:t>Irregular</a:t>
            </a:r>
          </a:p>
        </p:txBody>
      </p:sp>
      <p:pic>
        <p:nvPicPr>
          <p:cNvPr id="9" name="Imagen 8">
            <a:extLst>
              <a:ext uri="{FF2B5EF4-FFF2-40B4-BE49-F238E27FC236}">
                <a16:creationId xmlns:a16="http://schemas.microsoft.com/office/drawing/2014/main" id="{E3AD2E54-65D3-49A0-B1FD-1F7818D2467E}"/>
              </a:ext>
            </a:extLst>
          </p:cNvPr>
          <p:cNvPicPr>
            <a:picLocks noChangeAspect="1"/>
          </p:cNvPicPr>
          <p:nvPr/>
        </p:nvPicPr>
        <p:blipFill>
          <a:blip r:embed="rId3"/>
          <a:stretch>
            <a:fillRect/>
          </a:stretch>
        </p:blipFill>
        <p:spPr>
          <a:xfrm>
            <a:off x="560442" y="1973580"/>
            <a:ext cx="3586904" cy="2810511"/>
          </a:xfrm>
          <a:prstGeom prst="rect">
            <a:avLst/>
          </a:prstGeom>
        </p:spPr>
      </p:pic>
      <p:pic>
        <p:nvPicPr>
          <p:cNvPr id="3" name="Imagen 2">
            <a:extLst>
              <a:ext uri="{FF2B5EF4-FFF2-40B4-BE49-F238E27FC236}">
                <a16:creationId xmlns:a16="http://schemas.microsoft.com/office/drawing/2014/main" id="{7B79906E-7082-416D-B8B0-C50BF8E929A7}"/>
              </a:ext>
            </a:extLst>
          </p:cNvPr>
          <p:cNvPicPr>
            <a:picLocks noChangeAspect="1"/>
          </p:cNvPicPr>
          <p:nvPr/>
        </p:nvPicPr>
        <p:blipFill>
          <a:blip r:embed="rId4"/>
          <a:stretch>
            <a:fillRect/>
          </a:stretch>
        </p:blipFill>
        <p:spPr>
          <a:xfrm>
            <a:off x="4795838" y="1973580"/>
            <a:ext cx="3481471" cy="2964180"/>
          </a:xfrm>
          <a:prstGeom prst="rect">
            <a:avLst/>
          </a:prstGeom>
        </p:spPr>
      </p:pic>
      <p:sp>
        <p:nvSpPr>
          <p:cNvPr id="10" name="Rectángulo 9">
            <a:extLst>
              <a:ext uri="{FF2B5EF4-FFF2-40B4-BE49-F238E27FC236}">
                <a16:creationId xmlns:a16="http://schemas.microsoft.com/office/drawing/2014/main" id="{54ED269C-2B30-4C77-AC06-BCF554B57592}"/>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1" name="Imagen 10">
            <a:extLst>
              <a:ext uri="{FF2B5EF4-FFF2-40B4-BE49-F238E27FC236}">
                <a16:creationId xmlns:a16="http://schemas.microsoft.com/office/drawing/2014/main" id="{8EBF78CC-A573-401F-9904-5614D7B76F10}"/>
              </a:ext>
            </a:extLst>
          </p:cNvPr>
          <p:cNvPicPr>
            <a:picLocks noChangeAspect="1"/>
          </p:cNvPicPr>
          <p:nvPr/>
        </p:nvPicPr>
        <p:blipFill>
          <a:blip r:embed="rId5"/>
          <a:stretch>
            <a:fillRect/>
          </a:stretch>
        </p:blipFill>
        <p:spPr>
          <a:xfrm>
            <a:off x="6716889" y="6016363"/>
            <a:ext cx="2345922" cy="656360"/>
          </a:xfrm>
          <a:prstGeom prst="rect">
            <a:avLst/>
          </a:prstGeom>
        </p:spPr>
      </p:pic>
      <p:sp>
        <p:nvSpPr>
          <p:cNvPr id="12" name="Rectángulo 11">
            <a:extLst>
              <a:ext uri="{FF2B5EF4-FFF2-40B4-BE49-F238E27FC236}">
                <a16:creationId xmlns:a16="http://schemas.microsoft.com/office/drawing/2014/main" id="{3FE856E9-2716-4114-B12C-8B4DF5E4C004}"/>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67</a:t>
            </a:r>
            <a:endParaRPr lang="en-US" b="1" u="sng" dirty="0"/>
          </a:p>
        </p:txBody>
      </p:sp>
    </p:spTree>
    <p:extLst>
      <p:ext uri="{BB962C8B-B14F-4D97-AF65-F5344CB8AC3E}">
        <p14:creationId xmlns:p14="http://schemas.microsoft.com/office/powerpoint/2010/main" val="2131958502"/>
      </p:ext>
    </p:extLst>
  </p:cSld>
  <p:clrMapOvr>
    <a:masterClrMapping/>
  </p:clrMapOvr>
  <p:transition spd="med">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0482E106-790A-4B19-8F4E-CA84C5AC76B0}"/>
              </a:ext>
            </a:extLst>
          </p:cNvPr>
          <p:cNvSpPr/>
          <p:nvPr/>
        </p:nvSpPr>
        <p:spPr>
          <a:xfrm>
            <a:off x="513889" y="2271894"/>
            <a:ext cx="8116222" cy="161348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sz="6600" b="1" u="sng" dirty="0"/>
              <a:t>DISEÑO ESTRUCTURAL</a:t>
            </a:r>
            <a:endParaRPr lang="en-US" sz="6600" b="1" dirty="0"/>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68</a:t>
            </a:r>
            <a:endParaRPr lang="en-US" b="1" u="sng" dirty="0"/>
          </a:p>
        </p:txBody>
      </p:sp>
      <p:sp>
        <p:nvSpPr>
          <p:cNvPr id="7" name="Rectángulo 6">
            <a:extLst>
              <a:ext uri="{FF2B5EF4-FFF2-40B4-BE49-F238E27FC236}">
                <a16:creationId xmlns:a16="http://schemas.microsoft.com/office/drawing/2014/main" id="{CF2E90F1-95A2-4C65-A382-EAB5D512D5E4}"/>
              </a:ext>
            </a:extLst>
          </p:cNvPr>
          <p:cNvSpPr/>
          <p:nvPr/>
        </p:nvSpPr>
        <p:spPr>
          <a:xfrm>
            <a:off x="-108520" y="72033"/>
            <a:ext cx="3844778"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DISEÑO ESTRUCTURAL</a:t>
            </a:r>
            <a:endParaRPr lang="en-US" b="1" u="sng" dirty="0"/>
          </a:p>
        </p:txBody>
      </p:sp>
      <p:sp>
        <p:nvSpPr>
          <p:cNvPr id="8" name="Rectángulo 7">
            <a:extLst>
              <a:ext uri="{FF2B5EF4-FFF2-40B4-BE49-F238E27FC236}">
                <a16:creationId xmlns:a16="http://schemas.microsoft.com/office/drawing/2014/main" id="{5D4095D0-0176-4234-9B01-597CD35DCDD9}"/>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9" name="Imagen 8">
            <a:extLst>
              <a:ext uri="{FF2B5EF4-FFF2-40B4-BE49-F238E27FC236}">
                <a16:creationId xmlns:a16="http://schemas.microsoft.com/office/drawing/2014/main" id="{77E61A69-14B1-4431-B73E-7DCFF40C53B9}"/>
              </a:ext>
            </a:extLst>
          </p:cNvPr>
          <p:cNvPicPr>
            <a:picLocks noChangeAspect="1"/>
          </p:cNvPicPr>
          <p:nvPr/>
        </p:nvPicPr>
        <p:blipFill>
          <a:blip r:embed="rId3"/>
          <a:stretch>
            <a:fillRect/>
          </a:stretch>
        </p:blipFill>
        <p:spPr>
          <a:xfrm>
            <a:off x="6716889" y="6016363"/>
            <a:ext cx="2345922" cy="656360"/>
          </a:xfrm>
          <a:prstGeom prst="rect">
            <a:avLst/>
          </a:prstGeom>
        </p:spPr>
      </p:pic>
    </p:spTree>
    <p:extLst>
      <p:ext uri="{BB962C8B-B14F-4D97-AF65-F5344CB8AC3E}">
        <p14:creationId xmlns:p14="http://schemas.microsoft.com/office/powerpoint/2010/main" val="3903590604"/>
      </p:ext>
    </p:extLst>
  </p:cSld>
  <p:clrMapOvr>
    <a:masterClrMapping/>
  </p:clrMapOvr>
  <p:transition spd="med">
    <p:pull/>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63356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DISEÑO ESTRUCTURAL</a:t>
            </a:r>
            <a:endParaRPr lang="en-US" b="1" u="sng" dirty="0"/>
          </a:p>
        </p:txBody>
      </p:sp>
      <p:sp>
        <p:nvSpPr>
          <p:cNvPr id="10" name="CuadroTexto 9">
            <a:extLst>
              <a:ext uri="{FF2B5EF4-FFF2-40B4-BE49-F238E27FC236}">
                <a16:creationId xmlns:a16="http://schemas.microsoft.com/office/drawing/2014/main" id="{58DC0AEB-4F2C-416E-90E8-CFF2FAB50935}"/>
              </a:ext>
            </a:extLst>
          </p:cNvPr>
          <p:cNvSpPr txBox="1"/>
          <p:nvPr/>
        </p:nvSpPr>
        <p:spPr>
          <a:xfrm>
            <a:off x="3621882" y="717778"/>
            <a:ext cx="1900236" cy="646331"/>
          </a:xfrm>
          <a:prstGeom prst="rect">
            <a:avLst/>
          </a:prstGeom>
          <a:noFill/>
        </p:spPr>
        <p:txBody>
          <a:bodyPr wrap="square">
            <a:spAutoFit/>
          </a:bodyPr>
          <a:lstStyle/>
          <a:p>
            <a:pPr algn="ctr"/>
            <a:r>
              <a:rPr lang="es-ES" b="1" dirty="0"/>
              <a:t>Vigas de cimentación</a:t>
            </a:r>
            <a:endParaRPr lang="en-US" b="1" dirty="0"/>
          </a:p>
        </p:txBody>
      </p:sp>
      <p:sp>
        <p:nvSpPr>
          <p:cNvPr id="17" name="CuadroTexto 16">
            <a:extLst>
              <a:ext uri="{FF2B5EF4-FFF2-40B4-BE49-F238E27FC236}">
                <a16:creationId xmlns:a16="http://schemas.microsoft.com/office/drawing/2014/main" id="{EA5FBEF3-F243-4177-8047-DB2FEFF87B10}"/>
              </a:ext>
            </a:extLst>
          </p:cNvPr>
          <p:cNvSpPr txBox="1"/>
          <p:nvPr/>
        </p:nvSpPr>
        <p:spPr>
          <a:xfrm>
            <a:off x="120134" y="732303"/>
            <a:ext cx="1900236" cy="646331"/>
          </a:xfrm>
          <a:prstGeom prst="rect">
            <a:avLst/>
          </a:prstGeom>
          <a:noFill/>
        </p:spPr>
        <p:txBody>
          <a:bodyPr wrap="square">
            <a:spAutoFit/>
          </a:bodyPr>
          <a:lstStyle/>
          <a:p>
            <a:pPr algn="ctr"/>
            <a:r>
              <a:rPr lang="es-EC" b="1" dirty="0"/>
              <a:t>Regular e Irregular</a:t>
            </a:r>
          </a:p>
        </p:txBody>
      </p:sp>
      <p:sp>
        <p:nvSpPr>
          <p:cNvPr id="13" name="Rectángulo 12">
            <a:extLst>
              <a:ext uri="{FF2B5EF4-FFF2-40B4-BE49-F238E27FC236}">
                <a16:creationId xmlns:a16="http://schemas.microsoft.com/office/drawing/2014/main" id="{848A55D1-2587-4814-B65B-4B4C78FE469D}"/>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4" name="Imagen 13">
            <a:extLst>
              <a:ext uri="{FF2B5EF4-FFF2-40B4-BE49-F238E27FC236}">
                <a16:creationId xmlns:a16="http://schemas.microsoft.com/office/drawing/2014/main" id="{26872618-B7E0-46AC-AF76-8235D3144AB4}"/>
              </a:ext>
            </a:extLst>
          </p:cNvPr>
          <p:cNvPicPr>
            <a:picLocks noChangeAspect="1"/>
          </p:cNvPicPr>
          <p:nvPr/>
        </p:nvPicPr>
        <p:blipFill>
          <a:blip r:embed="rId3"/>
          <a:stretch>
            <a:fillRect/>
          </a:stretch>
        </p:blipFill>
        <p:spPr>
          <a:xfrm>
            <a:off x="6716889" y="6016363"/>
            <a:ext cx="2345922" cy="656360"/>
          </a:xfrm>
          <a:prstGeom prst="rect">
            <a:avLst/>
          </a:prstGeom>
        </p:spPr>
      </p:pic>
      <p:pic>
        <p:nvPicPr>
          <p:cNvPr id="3" name="Imagen 2">
            <a:extLst>
              <a:ext uri="{FF2B5EF4-FFF2-40B4-BE49-F238E27FC236}">
                <a16:creationId xmlns:a16="http://schemas.microsoft.com/office/drawing/2014/main" id="{7078E0B8-7380-4825-807A-67A5A3C3E836}"/>
              </a:ext>
            </a:extLst>
          </p:cNvPr>
          <p:cNvPicPr>
            <a:picLocks noChangeAspect="1"/>
          </p:cNvPicPr>
          <p:nvPr/>
        </p:nvPicPr>
        <p:blipFill>
          <a:blip r:embed="rId4"/>
          <a:stretch>
            <a:fillRect/>
          </a:stretch>
        </p:blipFill>
        <p:spPr>
          <a:xfrm>
            <a:off x="816136" y="1554381"/>
            <a:ext cx="7343775" cy="4248150"/>
          </a:xfrm>
          <a:prstGeom prst="rect">
            <a:avLst/>
          </a:prstGeom>
        </p:spPr>
      </p:pic>
      <p:sp>
        <p:nvSpPr>
          <p:cNvPr id="9" name="Rectángulo 8">
            <a:extLst>
              <a:ext uri="{FF2B5EF4-FFF2-40B4-BE49-F238E27FC236}">
                <a16:creationId xmlns:a16="http://schemas.microsoft.com/office/drawing/2014/main" id="{E73347A1-B28F-4DFF-9585-1C6203FDB247}"/>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69</a:t>
            </a:r>
            <a:endParaRPr lang="en-US" b="1" u="sng" dirty="0"/>
          </a:p>
        </p:txBody>
      </p:sp>
    </p:spTree>
    <p:extLst>
      <p:ext uri="{BB962C8B-B14F-4D97-AF65-F5344CB8AC3E}">
        <p14:creationId xmlns:p14="http://schemas.microsoft.com/office/powerpoint/2010/main" val="2009940637"/>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137611"/>
            <a:ext cx="621216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a:t>0</a:t>
            </a:r>
            <a:r>
              <a:rPr lang="es-EC" b="1" u="sng" dirty="0"/>
              <a:t>4</a:t>
            </a:r>
            <a:r>
              <a:rPr lang="es-ES" b="1" u="sng"/>
              <a:t>. </a:t>
            </a:r>
            <a:r>
              <a:rPr lang="es-ES" b="1" u="sng" dirty="0"/>
              <a:t>PARÁMETROS DE LA ESTRUCTURA A DISEÑAR</a:t>
            </a:r>
            <a:endParaRPr lang="en-US" b="1" u="sng"/>
          </a:p>
        </p:txBody>
      </p:sp>
      <p:sp>
        <p:nvSpPr>
          <p:cNvPr id="13" name="CuadroTexto 12">
            <a:extLst>
              <a:ext uri="{FF2B5EF4-FFF2-40B4-BE49-F238E27FC236}">
                <a16:creationId xmlns:a16="http://schemas.microsoft.com/office/drawing/2014/main" id="{FAE25D7C-E424-407D-9094-B68FC640E693}"/>
              </a:ext>
            </a:extLst>
          </p:cNvPr>
          <p:cNvSpPr txBox="1"/>
          <p:nvPr/>
        </p:nvSpPr>
        <p:spPr>
          <a:xfrm>
            <a:off x="2272368" y="1147999"/>
            <a:ext cx="4735284" cy="416011"/>
          </a:xfrm>
          <a:prstGeom prst="rect">
            <a:avLst/>
          </a:prstGeom>
          <a:noFill/>
        </p:spPr>
        <p:txBody>
          <a:bodyPr wrap="square">
            <a:spAutoFit/>
          </a:bodyPr>
          <a:lstStyle/>
          <a:p>
            <a:pPr algn="ctr">
              <a:lnSpc>
                <a:spcPct val="150000"/>
              </a:lnSpc>
            </a:pPr>
            <a:r>
              <a:rPr lang="es-EC" sz="1600" b="1" i="1" dirty="0">
                <a:effectLst/>
                <a:latin typeface="Arial" panose="020B0604020202020204" pitchFamily="34" charset="0"/>
                <a:ea typeface="MS PGothic" panose="020B0600070205080204" pitchFamily="34" charset="-128"/>
                <a:cs typeface="Arial" panose="020B0604020202020204" pitchFamily="34" charset="0"/>
              </a:rPr>
              <a:t>Parámetros de la estructura a diseñar.</a:t>
            </a:r>
            <a:endParaRPr lang="es-EC" sz="1600" b="1" dirty="0">
              <a:effectLst/>
              <a:latin typeface="Arial" panose="020B0604020202020204" pitchFamily="34" charset="0"/>
              <a:ea typeface="MS PGothic" panose="020B0600070205080204" pitchFamily="34" charset="-128"/>
              <a:cs typeface="Arial" panose="020B0604020202020204" pitchFamily="34" charset="0"/>
            </a:endParaRPr>
          </a:p>
        </p:txBody>
      </p:sp>
      <p:graphicFrame>
        <p:nvGraphicFramePr>
          <p:cNvPr id="6" name="Tabla 5">
            <a:extLst>
              <a:ext uri="{FF2B5EF4-FFF2-40B4-BE49-F238E27FC236}">
                <a16:creationId xmlns:a16="http://schemas.microsoft.com/office/drawing/2014/main" id="{60F70D29-1636-40E4-A148-EF35CD815B9B}"/>
              </a:ext>
            </a:extLst>
          </p:cNvPr>
          <p:cNvGraphicFramePr>
            <a:graphicFrameLocks noGrp="1"/>
          </p:cNvGraphicFramePr>
          <p:nvPr>
            <p:extLst>
              <p:ext uri="{D42A27DB-BD31-4B8C-83A1-F6EECF244321}">
                <p14:modId xmlns:p14="http://schemas.microsoft.com/office/powerpoint/2010/main" val="1320263308"/>
              </p:ext>
            </p:extLst>
          </p:nvPr>
        </p:nvGraphicFramePr>
        <p:xfrm>
          <a:off x="2578307" y="1863311"/>
          <a:ext cx="4876851" cy="2233636"/>
        </p:xfrm>
        <a:graphic>
          <a:graphicData uri="http://schemas.openxmlformats.org/drawingml/2006/table">
            <a:tbl>
              <a:tblPr firstRow="1" firstCol="1" bandRow="1">
                <a:tableStyleId>{1FECB4D8-DB02-4DC6-A0A2-4F2EBAE1DC90}</a:tableStyleId>
              </a:tblPr>
              <a:tblGrid>
                <a:gridCol w="3039578">
                  <a:extLst>
                    <a:ext uri="{9D8B030D-6E8A-4147-A177-3AD203B41FA5}">
                      <a16:colId xmlns:a16="http://schemas.microsoft.com/office/drawing/2014/main" val="1937045443"/>
                    </a:ext>
                  </a:extLst>
                </a:gridCol>
                <a:gridCol w="1837273">
                  <a:extLst>
                    <a:ext uri="{9D8B030D-6E8A-4147-A177-3AD203B41FA5}">
                      <a16:colId xmlns:a16="http://schemas.microsoft.com/office/drawing/2014/main" val="2235582722"/>
                    </a:ext>
                  </a:extLst>
                </a:gridCol>
              </a:tblGrid>
              <a:tr h="277948">
                <a:tc>
                  <a:txBody>
                    <a:bodyPr/>
                    <a:lstStyle/>
                    <a:p>
                      <a:pPr indent="457200" algn="ctr">
                        <a:lnSpc>
                          <a:spcPct val="150000"/>
                        </a:lnSpc>
                      </a:pPr>
                      <a:r>
                        <a:rPr lang="es-EC" sz="1000" dirty="0">
                          <a:solidFill>
                            <a:schemeClr val="tx1"/>
                          </a:solidFill>
                          <a:effectLst/>
                        </a:rPr>
                        <a:t>Parámetro</a:t>
                      </a:r>
                      <a:endParaRPr lang="es-EC" sz="1200" dirty="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44450" marR="44450" marT="0" marB="0"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ctr">
                        <a:lnSpc>
                          <a:spcPct val="150000"/>
                        </a:lnSpc>
                      </a:pPr>
                      <a:r>
                        <a:rPr lang="es-EC" sz="1000">
                          <a:solidFill>
                            <a:schemeClr val="tx1"/>
                          </a:solidFill>
                          <a:effectLst/>
                        </a:rPr>
                        <a:t>Dato</a:t>
                      </a:r>
                      <a:endParaRPr lang="es-EC" sz="120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44450" marR="44450" marT="0" marB="0"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201299"/>
                  </a:ext>
                </a:extLst>
              </a:tr>
              <a:tr h="277948">
                <a:tc>
                  <a:txBody>
                    <a:bodyPr/>
                    <a:lstStyle/>
                    <a:p>
                      <a:pPr indent="457200" algn="ctr">
                        <a:lnSpc>
                          <a:spcPct val="150000"/>
                        </a:lnSpc>
                      </a:pPr>
                      <a:r>
                        <a:rPr lang="es-EC" sz="1000">
                          <a:solidFill>
                            <a:schemeClr val="tx1"/>
                          </a:solidFill>
                          <a:effectLst/>
                        </a:rPr>
                        <a:t>Ubicación</a:t>
                      </a:r>
                      <a:endParaRPr lang="es-EC" sz="120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44450" marR="44450" marT="0" marB="0" anchor="ctr">
                    <a:lnT w="12700" cap="flat" cmpd="sng" algn="ctr">
                      <a:solidFill>
                        <a:schemeClr val="tx1"/>
                      </a:solidFill>
                      <a:prstDash val="solid"/>
                      <a:round/>
                      <a:headEnd type="none" w="med" len="med"/>
                      <a:tailEnd type="none" w="med" len="med"/>
                    </a:lnT>
                  </a:tcPr>
                </a:tc>
                <a:tc>
                  <a:txBody>
                    <a:bodyPr/>
                    <a:lstStyle/>
                    <a:p>
                      <a:pPr indent="457200" algn="ctr">
                        <a:lnSpc>
                          <a:spcPct val="150000"/>
                        </a:lnSpc>
                      </a:pPr>
                      <a:r>
                        <a:rPr lang="es-EC" sz="1000" dirty="0">
                          <a:solidFill>
                            <a:schemeClr val="tx1"/>
                          </a:solidFill>
                          <a:effectLst/>
                        </a:rPr>
                        <a:t>Quito</a:t>
                      </a:r>
                      <a:endParaRPr lang="es-EC" sz="1200" dirty="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44450" marR="4445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79378848"/>
                  </a:ext>
                </a:extLst>
              </a:tr>
              <a:tr h="277948">
                <a:tc>
                  <a:txBody>
                    <a:bodyPr/>
                    <a:lstStyle/>
                    <a:p>
                      <a:pPr indent="457200" algn="ctr">
                        <a:lnSpc>
                          <a:spcPct val="150000"/>
                        </a:lnSpc>
                      </a:pPr>
                      <a:r>
                        <a:rPr lang="es-EC" sz="1000">
                          <a:solidFill>
                            <a:schemeClr val="tx1"/>
                          </a:solidFill>
                          <a:effectLst/>
                        </a:rPr>
                        <a:t>Tipo de Suelo</a:t>
                      </a:r>
                      <a:endParaRPr lang="es-EC" sz="120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44450" marR="44450" marT="0" marB="0" anchor="ctr">
                    <a:solidFill>
                      <a:schemeClr val="accent5"/>
                    </a:solidFill>
                  </a:tcPr>
                </a:tc>
                <a:tc>
                  <a:txBody>
                    <a:bodyPr/>
                    <a:lstStyle/>
                    <a:p>
                      <a:pPr indent="457200" algn="ctr">
                        <a:lnSpc>
                          <a:spcPct val="150000"/>
                        </a:lnSpc>
                      </a:pPr>
                      <a:r>
                        <a:rPr lang="es-EC" sz="1000">
                          <a:solidFill>
                            <a:schemeClr val="tx1"/>
                          </a:solidFill>
                          <a:effectLst/>
                        </a:rPr>
                        <a:t>D</a:t>
                      </a:r>
                      <a:endParaRPr lang="es-EC" sz="120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44450" marR="44450" marT="0" marB="0" anchor="ctr">
                    <a:solidFill>
                      <a:schemeClr val="accent5"/>
                    </a:solidFill>
                  </a:tcPr>
                </a:tc>
                <a:extLst>
                  <a:ext uri="{0D108BD9-81ED-4DB2-BD59-A6C34878D82A}">
                    <a16:rowId xmlns:a16="http://schemas.microsoft.com/office/drawing/2014/main" val="3357916142"/>
                  </a:ext>
                </a:extLst>
              </a:tr>
              <a:tr h="277948">
                <a:tc>
                  <a:txBody>
                    <a:bodyPr/>
                    <a:lstStyle/>
                    <a:p>
                      <a:pPr indent="457200" algn="ctr">
                        <a:lnSpc>
                          <a:spcPct val="150000"/>
                        </a:lnSpc>
                      </a:pPr>
                      <a:r>
                        <a:rPr lang="es-EC" sz="1000">
                          <a:solidFill>
                            <a:schemeClr val="tx1"/>
                          </a:solidFill>
                          <a:effectLst/>
                        </a:rPr>
                        <a:t>Número de Pisos</a:t>
                      </a:r>
                      <a:endParaRPr lang="es-EC" sz="120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44450" marR="44450" marT="0" marB="0" anchor="ctr"/>
                </a:tc>
                <a:tc>
                  <a:txBody>
                    <a:bodyPr/>
                    <a:lstStyle/>
                    <a:p>
                      <a:pPr indent="457200" algn="ctr">
                        <a:lnSpc>
                          <a:spcPct val="150000"/>
                        </a:lnSpc>
                      </a:pPr>
                      <a:r>
                        <a:rPr lang="es-EC" sz="1000">
                          <a:solidFill>
                            <a:schemeClr val="tx1"/>
                          </a:solidFill>
                          <a:effectLst/>
                        </a:rPr>
                        <a:t>2</a:t>
                      </a:r>
                      <a:endParaRPr lang="es-EC" sz="120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44450" marR="44450" marT="0" marB="0" anchor="ctr"/>
                </a:tc>
                <a:extLst>
                  <a:ext uri="{0D108BD9-81ED-4DB2-BD59-A6C34878D82A}">
                    <a16:rowId xmlns:a16="http://schemas.microsoft.com/office/drawing/2014/main" val="3050461862"/>
                  </a:ext>
                </a:extLst>
              </a:tr>
              <a:tr h="277948">
                <a:tc>
                  <a:txBody>
                    <a:bodyPr/>
                    <a:lstStyle/>
                    <a:p>
                      <a:pPr indent="457200" algn="ctr">
                        <a:lnSpc>
                          <a:spcPct val="150000"/>
                        </a:lnSpc>
                      </a:pPr>
                      <a:r>
                        <a:rPr lang="es-EC" sz="1000">
                          <a:solidFill>
                            <a:schemeClr val="tx1"/>
                          </a:solidFill>
                          <a:effectLst/>
                        </a:rPr>
                        <a:t>Uso de Vivienda</a:t>
                      </a:r>
                      <a:endParaRPr lang="es-EC" sz="120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44450" marR="44450" marT="0" marB="0" anchor="ctr">
                    <a:solidFill>
                      <a:schemeClr val="accent5"/>
                    </a:solidFill>
                  </a:tcPr>
                </a:tc>
                <a:tc>
                  <a:txBody>
                    <a:bodyPr/>
                    <a:lstStyle/>
                    <a:p>
                      <a:pPr indent="457200" algn="ctr">
                        <a:lnSpc>
                          <a:spcPct val="150000"/>
                        </a:lnSpc>
                      </a:pPr>
                      <a:r>
                        <a:rPr lang="es-EC" sz="1000">
                          <a:solidFill>
                            <a:schemeClr val="tx1"/>
                          </a:solidFill>
                          <a:effectLst/>
                        </a:rPr>
                        <a:t>Residencial</a:t>
                      </a:r>
                      <a:endParaRPr lang="es-EC" sz="120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44450" marR="44450" marT="0" marB="0" anchor="ctr">
                    <a:solidFill>
                      <a:schemeClr val="accent5"/>
                    </a:solidFill>
                  </a:tcPr>
                </a:tc>
                <a:extLst>
                  <a:ext uri="{0D108BD9-81ED-4DB2-BD59-A6C34878D82A}">
                    <a16:rowId xmlns:a16="http://schemas.microsoft.com/office/drawing/2014/main" val="1409892470"/>
                  </a:ext>
                </a:extLst>
              </a:tr>
              <a:tr h="277948">
                <a:tc>
                  <a:txBody>
                    <a:bodyPr/>
                    <a:lstStyle/>
                    <a:p>
                      <a:pPr indent="457200" algn="ctr">
                        <a:lnSpc>
                          <a:spcPct val="150000"/>
                        </a:lnSpc>
                      </a:pPr>
                      <a:r>
                        <a:rPr lang="es-EC" sz="1000">
                          <a:solidFill>
                            <a:schemeClr val="tx1"/>
                          </a:solidFill>
                          <a:effectLst/>
                        </a:rPr>
                        <a:t>Losa de Cubierta</a:t>
                      </a:r>
                      <a:endParaRPr lang="es-EC" sz="120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44450" marR="44450" marT="0" marB="0" anchor="ctr"/>
                </a:tc>
                <a:tc>
                  <a:txBody>
                    <a:bodyPr/>
                    <a:lstStyle/>
                    <a:p>
                      <a:pPr indent="457200" algn="ctr">
                        <a:lnSpc>
                          <a:spcPct val="150000"/>
                        </a:lnSpc>
                      </a:pPr>
                      <a:r>
                        <a:rPr lang="es-EC" sz="1000">
                          <a:solidFill>
                            <a:schemeClr val="tx1"/>
                          </a:solidFill>
                          <a:effectLst/>
                        </a:rPr>
                        <a:t>Inaccesible</a:t>
                      </a:r>
                      <a:endParaRPr lang="es-EC" sz="120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44450" marR="44450" marT="0" marB="0" anchor="ctr"/>
                </a:tc>
                <a:extLst>
                  <a:ext uri="{0D108BD9-81ED-4DB2-BD59-A6C34878D82A}">
                    <a16:rowId xmlns:a16="http://schemas.microsoft.com/office/drawing/2014/main" val="3398428466"/>
                  </a:ext>
                </a:extLst>
              </a:tr>
              <a:tr h="277948">
                <a:tc>
                  <a:txBody>
                    <a:bodyPr/>
                    <a:lstStyle/>
                    <a:p>
                      <a:pPr indent="457200" algn="ctr">
                        <a:lnSpc>
                          <a:spcPct val="150000"/>
                        </a:lnSpc>
                      </a:pPr>
                      <a:r>
                        <a:rPr lang="es-EC" sz="1000">
                          <a:solidFill>
                            <a:schemeClr val="tx1"/>
                          </a:solidFill>
                          <a:effectLst/>
                        </a:rPr>
                        <a:t>Altura de entrepiso</a:t>
                      </a:r>
                      <a:endParaRPr lang="es-EC" sz="1200" dirty="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44450" marR="44450" marT="0" marB="0" anchor="ctr">
                    <a:solidFill>
                      <a:schemeClr val="accent5"/>
                    </a:solidFill>
                  </a:tcPr>
                </a:tc>
                <a:tc>
                  <a:txBody>
                    <a:bodyPr/>
                    <a:lstStyle/>
                    <a:p>
                      <a:pPr indent="457200" algn="ctr">
                        <a:lnSpc>
                          <a:spcPct val="150000"/>
                        </a:lnSpc>
                      </a:pPr>
                      <a:r>
                        <a:rPr lang="es-EC" sz="1000">
                          <a:solidFill>
                            <a:schemeClr val="tx1"/>
                          </a:solidFill>
                          <a:effectLst/>
                        </a:rPr>
                        <a:t>2,65 m</a:t>
                      </a:r>
                      <a:endParaRPr lang="es-EC" sz="1200" dirty="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44450" marR="44450" marT="0" marB="0" anchor="ctr">
                    <a:solidFill>
                      <a:schemeClr val="accent5"/>
                    </a:solidFill>
                  </a:tcPr>
                </a:tc>
                <a:extLst>
                  <a:ext uri="{0D108BD9-81ED-4DB2-BD59-A6C34878D82A}">
                    <a16:rowId xmlns:a16="http://schemas.microsoft.com/office/drawing/2014/main" val="643595200"/>
                  </a:ext>
                </a:extLst>
              </a:tr>
              <a:tr h="288000">
                <a:tc>
                  <a:txBody>
                    <a:bodyPr/>
                    <a:lstStyle/>
                    <a:p>
                      <a:pPr indent="457200" algn="ctr">
                        <a:lnSpc>
                          <a:spcPct val="150000"/>
                        </a:lnSpc>
                      </a:pPr>
                      <a:r>
                        <a:rPr lang="es-EC" sz="1000" dirty="0">
                          <a:solidFill>
                            <a:schemeClr val="tx1"/>
                          </a:solidFill>
                          <a:effectLst/>
                        </a:rPr>
                        <a:t>Esfuerzo portante del Suelo</a:t>
                      </a:r>
                      <a:endParaRPr lang="es-EC" sz="1200" dirty="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indent="457200" algn="ctr">
                        <a:lnSpc>
                          <a:spcPct val="150000"/>
                        </a:lnSpc>
                      </a:pPr>
                      <a:r>
                        <a:rPr lang="es-EC" sz="1000" dirty="0">
                          <a:solidFill>
                            <a:schemeClr val="tx1"/>
                          </a:solidFill>
                          <a:effectLst/>
                        </a:rPr>
                        <a:t>25 T/m</a:t>
                      </a:r>
                      <a:r>
                        <a:rPr lang="es-EC" sz="1000" baseline="30000" dirty="0">
                          <a:solidFill>
                            <a:schemeClr val="tx1"/>
                          </a:solidFill>
                          <a:effectLst/>
                        </a:rPr>
                        <a:t>2</a:t>
                      </a:r>
                      <a:endParaRPr lang="es-EC" sz="1200" dirty="0">
                        <a:solidFill>
                          <a:schemeClr val="tx1"/>
                        </a:solidFill>
                        <a:effectLst/>
                        <a:latin typeface="Arial" panose="020B0604020202020204" pitchFamily="34" charset="0"/>
                        <a:ea typeface="MS PGothic" panose="020B0600070205080204" pitchFamily="34" charset="-128"/>
                        <a:cs typeface="Arial" panose="020B0604020202020204" pitchFamily="34" charset="0"/>
                      </a:endParaRPr>
                    </a:p>
                  </a:txBody>
                  <a:tcPr marL="44450" marR="4445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2922875"/>
                  </a:ext>
                </a:extLst>
              </a:tr>
            </a:tbl>
          </a:graphicData>
        </a:graphic>
      </p:graphicFrame>
      <p:pic>
        <p:nvPicPr>
          <p:cNvPr id="5" name="Imagen 4">
            <a:extLst>
              <a:ext uri="{FF2B5EF4-FFF2-40B4-BE49-F238E27FC236}">
                <a16:creationId xmlns:a16="http://schemas.microsoft.com/office/drawing/2014/main" id="{169A9F05-9D5D-46EB-9234-89E604D45934}"/>
              </a:ext>
            </a:extLst>
          </p:cNvPr>
          <p:cNvPicPr>
            <a:picLocks noChangeAspect="1"/>
          </p:cNvPicPr>
          <p:nvPr/>
        </p:nvPicPr>
        <p:blipFill>
          <a:blip r:embed="rId2"/>
          <a:stretch>
            <a:fillRect/>
          </a:stretch>
        </p:blipFill>
        <p:spPr>
          <a:xfrm>
            <a:off x="6716889" y="6016363"/>
            <a:ext cx="2345922" cy="656360"/>
          </a:xfrm>
          <a:prstGeom prst="rect">
            <a:avLst/>
          </a:prstGeom>
        </p:spPr>
      </p:pic>
      <p:sp>
        <p:nvSpPr>
          <p:cNvPr id="7" name="Rectángulo 6">
            <a:extLst>
              <a:ext uri="{FF2B5EF4-FFF2-40B4-BE49-F238E27FC236}">
                <a16:creationId xmlns:a16="http://schemas.microsoft.com/office/drawing/2014/main" id="{C254770F-A98D-4ED2-9CD2-7C8FA0BEE53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a:t>
            </a:r>
            <a:endParaRPr lang="en-US" b="1" u="sng" dirty="0"/>
          </a:p>
        </p:txBody>
      </p:sp>
    </p:spTree>
    <p:extLst>
      <p:ext uri="{BB962C8B-B14F-4D97-AF65-F5344CB8AC3E}">
        <p14:creationId xmlns:p14="http://schemas.microsoft.com/office/powerpoint/2010/main" val="304249788"/>
      </p:ext>
    </p:extLst>
  </p:cSld>
  <p:clrMapOvr>
    <a:masterClrMapping/>
  </p:clrMapOvr>
  <p:transition spd="med">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633560"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DISEÑO ESTRUCTURAL</a:t>
            </a:r>
            <a:endParaRPr lang="en-US" b="1" u="sng" dirty="0"/>
          </a:p>
        </p:txBody>
      </p:sp>
      <p:sp>
        <p:nvSpPr>
          <p:cNvPr id="10" name="CuadroTexto 9">
            <a:extLst>
              <a:ext uri="{FF2B5EF4-FFF2-40B4-BE49-F238E27FC236}">
                <a16:creationId xmlns:a16="http://schemas.microsoft.com/office/drawing/2014/main" id="{58DC0AEB-4F2C-416E-90E8-CFF2FAB50935}"/>
              </a:ext>
            </a:extLst>
          </p:cNvPr>
          <p:cNvSpPr txBox="1"/>
          <p:nvPr/>
        </p:nvSpPr>
        <p:spPr>
          <a:xfrm>
            <a:off x="2939873" y="578810"/>
            <a:ext cx="3264254" cy="646331"/>
          </a:xfrm>
          <a:prstGeom prst="rect">
            <a:avLst/>
          </a:prstGeom>
          <a:noFill/>
        </p:spPr>
        <p:txBody>
          <a:bodyPr wrap="square">
            <a:spAutoFit/>
          </a:bodyPr>
          <a:lstStyle/>
          <a:p>
            <a:pPr algn="ctr"/>
            <a:r>
              <a:rPr lang="es-ES" b="1" dirty="0"/>
              <a:t>Distribución de vigas de cimentación</a:t>
            </a:r>
            <a:endParaRPr lang="en-US" b="1" dirty="0"/>
          </a:p>
        </p:txBody>
      </p:sp>
      <p:sp>
        <p:nvSpPr>
          <p:cNvPr id="17" name="CuadroTexto 16">
            <a:extLst>
              <a:ext uri="{FF2B5EF4-FFF2-40B4-BE49-F238E27FC236}">
                <a16:creationId xmlns:a16="http://schemas.microsoft.com/office/drawing/2014/main" id="{EA5FBEF3-F243-4177-8047-DB2FEFF87B10}"/>
              </a:ext>
            </a:extLst>
          </p:cNvPr>
          <p:cNvSpPr txBox="1"/>
          <p:nvPr/>
        </p:nvSpPr>
        <p:spPr>
          <a:xfrm>
            <a:off x="1553095" y="1382409"/>
            <a:ext cx="1900236" cy="369332"/>
          </a:xfrm>
          <a:prstGeom prst="rect">
            <a:avLst/>
          </a:prstGeom>
          <a:noFill/>
        </p:spPr>
        <p:txBody>
          <a:bodyPr wrap="square">
            <a:spAutoFit/>
          </a:bodyPr>
          <a:lstStyle/>
          <a:p>
            <a:pPr algn="ctr"/>
            <a:r>
              <a:rPr lang="es-EC" b="1" dirty="0"/>
              <a:t>Regular</a:t>
            </a:r>
          </a:p>
        </p:txBody>
      </p:sp>
      <p:sp>
        <p:nvSpPr>
          <p:cNvPr id="18" name="CuadroTexto 17">
            <a:extLst>
              <a:ext uri="{FF2B5EF4-FFF2-40B4-BE49-F238E27FC236}">
                <a16:creationId xmlns:a16="http://schemas.microsoft.com/office/drawing/2014/main" id="{9675D610-09FD-4303-8A19-C4F6297FB5F5}"/>
              </a:ext>
            </a:extLst>
          </p:cNvPr>
          <p:cNvSpPr txBox="1"/>
          <p:nvPr/>
        </p:nvSpPr>
        <p:spPr>
          <a:xfrm>
            <a:off x="6017420" y="1420117"/>
            <a:ext cx="1900236" cy="369332"/>
          </a:xfrm>
          <a:prstGeom prst="rect">
            <a:avLst/>
          </a:prstGeom>
          <a:noFill/>
        </p:spPr>
        <p:txBody>
          <a:bodyPr wrap="square">
            <a:spAutoFit/>
          </a:bodyPr>
          <a:lstStyle/>
          <a:p>
            <a:pPr algn="ctr"/>
            <a:r>
              <a:rPr lang="es-EC" b="1" dirty="0"/>
              <a:t>Irregular</a:t>
            </a:r>
          </a:p>
        </p:txBody>
      </p:sp>
      <p:pic>
        <p:nvPicPr>
          <p:cNvPr id="3" name="Imagen 2">
            <a:extLst>
              <a:ext uri="{FF2B5EF4-FFF2-40B4-BE49-F238E27FC236}">
                <a16:creationId xmlns:a16="http://schemas.microsoft.com/office/drawing/2014/main" id="{A75E6A1C-D7F4-4626-AC09-D778F09B988F}"/>
              </a:ext>
            </a:extLst>
          </p:cNvPr>
          <p:cNvPicPr>
            <a:picLocks noChangeAspect="1"/>
          </p:cNvPicPr>
          <p:nvPr/>
        </p:nvPicPr>
        <p:blipFill>
          <a:blip r:embed="rId3"/>
          <a:stretch>
            <a:fillRect/>
          </a:stretch>
        </p:blipFill>
        <p:spPr>
          <a:xfrm>
            <a:off x="587532" y="2103468"/>
            <a:ext cx="4045072" cy="2536626"/>
          </a:xfrm>
          <a:prstGeom prst="rect">
            <a:avLst/>
          </a:prstGeom>
        </p:spPr>
      </p:pic>
      <p:pic>
        <p:nvPicPr>
          <p:cNvPr id="12" name="Imagen 11">
            <a:extLst>
              <a:ext uri="{FF2B5EF4-FFF2-40B4-BE49-F238E27FC236}">
                <a16:creationId xmlns:a16="http://schemas.microsoft.com/office/drawing/2014/main" id="{0B017112-D25B-4513-A94A-5B9D8D34C29A}"/>
              </a:ext>
            </a:extLst>
          </p:cNvPr>
          <p:cNvPicPr>
            <a:picLocks noChangeAspect="1"/>
          </p:cNvPicPr>
          <p:nvPr/>
        </p:nvPicPr>
        <p:blipFill>
          <a:blip r:embed="rId4"/>
          <a:stretch>
            <a:fillRect/>
          </a:stretch>
        </p:blipFill>
        <p:spPr>
          <a:xfrm>
            <a:off x="5315585" y="1966683"/>
            <a:ext cx="3086735" cy="2744389"/>
          </a:xfrm>
          <a:prstGeom prst="rect">
            <a:avLst/>
          </a:prstGeom>
        </p:spPr>
      </p:pic>
      <p:sp>
        <p:nvSpPr>
          <p:cNvPr id="11" name="Rectángulo 10">
            <a:extLst>
              <a:ext uri="{FF2B5EF4-FFF2-40B4-BE49-F238E27FC236}">
                <a16:creationId xmlns:a16="http://schemas.microsoft.com/office/drawing/2014/main" id="{8D0E18CB-B882-4860-92AA-B7741C9FC753}"/>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3" name="Imagen 12">
            <a:extLst>
              <a:ext uri="{FF2B5EF4-FFF2-40B4-BE49-F238E27FC236}">
                <a16:creationId xmlns:a16="http://schemas.microsoft.com/office/drawing/2014/main" id="{B1721C5D-8947-4565-A760-ECB459A4762F}"/>
              </a:ext>
            </a:extLst>
          </p:cNvPr>
          <p:cNvPicPr>
            <a:picLocks noChangeAspect="1"/>
          </p:cNvPicPr>
          <p:nvPr/>
        </p:nvPicPr>
        <p:blipFill>
          <a:blip r:embed="rId5"/>
          <a:stretch>
            <a:fillRect/>
          </a:stretch>
        </p:blipFill>
        <p:spPr>
          <a:xfrm>
            <a:off x="6716889" y="6016363"/>
            <a:ext cx="2345922" cy="656360"/>
          </a:xfrm>
          <a:prstGeom prst="rect">
            <a:avLst/>
          </a:prstGeom>
        </p:spPr>
      </p:pic>
      <p:sp>
        <p:nvSpPr>
          <p:cNvPr id="14" name="Rectángulo 13">
            <a:extLst>
              <a:ext uri="{FF2B5EF4-FFF2-40B4-BE49-F238E27FC236}">
                <a16:creationId xmlns:a16="http://schemas.microsoft.com/office/drawing/2014/main" id="{FF5498D9-5876-461F-BFC0-6A46004E7A2E}"/>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70</a:t>
            </a:r>
            <a:endParaRPr lang="en-US" b="1" u="sng" dirty="0"/>
          </a:p>
        </p:txBody>
      </p:sp>
      <p:sp>
        <p:nvSpPr>
          <p:cNvPr id="16" name="CuadroTexto 15">
            <a:extLst>
              <a:ext uri="{FF2B5EF4-FFF2-40B4-BE49-F238E27FC236}">
                <a16:creationId xmlns:a16="http://schemas.microsoft.com/office/drawing/2014/main" id="{D86F1584-8E27-41F1-83BE-9CE7B42D47D5}"/>
              </a:ext>
            </a:extLst>
          </p:cNvPr>
          <p:cNvSpPr txBox="1"/>
          <p:nvPr/>
        </p:nvSpPr>
        <p:spPr>
          <a:xfrm>
            <a:off x="5654317" y="4941392"/>
            <a:ext cx="1900236" cy="523220"/>
          </a:xfrm>
          <a:prstGeom prst="rect">
            <a:avLst/>
          </a:prstGeom>
          <a:noFill/>
        </p:spPr>
        <p:txBody>
          <a:bodyPr wrap="square">
            <a:spAutoFit/>
          </a:bodyPr>
          <a:lstStyle/>
          <a:p>
            <a:pPr algn="ctr"/>
            <a:r>
              <a:rPr lang="es-ES" sz="1400" b="1" dirty="0"/>
              <a:t>Volumen de hormigón: </a:t>
            </a:r>
            <a:r>
              <a:rPr lang="es-ES" sz="1400" dirty="0"/>
              <a:t>13,80 m3</a:t>
            </a:r>
            <a:endParaRPr lang="es-EC" sz="1400" dirty="0"/>
          </a:p>
        </p:txBody>
      </p:sp>
      <p:sp>
        <p:nvSpPr>
          <p:cNvPr id="19" name="CuadroTexto 18">
            <a:extLst>
              <a:ext uri="{FF2B5EF4-FFF2-40B4-BE49-F238E27FC236}">
                <a16:creationId xmlns:a16="http://schemas.microsoft.com/office/drawing/2014/main" id="{38AA0CA3-B2AA-424F-90CE-78494FC1C759}"/>
              </a:ext>
            </a:extLst>
          </p:cNvPr>
          <p:cNvSpPr txBox="1"/>
          <p:nvPr/>
        </p:nvSpPr>
        <p:spPr>
          <a:xfrm>
            <a:off x="560442" y="4991821"/>
            <a:ext cx="1900236" cy="523220"/>
          </a:xfrm>
          <a:prstGeom prst="rect">
            <a:avLst/>
          </a:prstGeom>
          <a:noFill/>
        </p:spPr>
        <p:txBody>
          <a:bodyPr wrap="square">
            <a:spAutoFit/>
          </a:bodyPr>
          <a:lstStyle/>
          <a:p>
            <a:pPr algn="ctr"/>
            <a:r>
              <a:rPr lang="es-ES" sz="1400" b="1" dirty="0"/>
              <a:t>Volumen de hormigón: </a:t>
            </a:r>
            <a:r>
              <a:rPr lang="es-ES" sz="1400" dirty="0"/>
              <a:t>19,38 m3</a:t>
            </a:r>
            <a:endParaRPr lang="es-EC" sz="1400" dirty="0"/>
          </a:p>
        </p:txBody>
      </p:sp>
    </p:spTree>
    <p:extLst>
      <p:ext uri="{BB962C8B-B14F-4D97-AF65-F5344CB8AC3E}">
        <p14:creationId xmlns:p14="http://schemas.microsoft.com/office/powerpoint/2010/main" val="238081414"/>
      </p:ext>
    </p:extLst>
  </p:cSld>
  <p:clrMapOvr>
    <a:masterClrMapping/>
  </p:clrMapOvr>
  <p:transition spd="med">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a:t>
            </a:r>
            <a:r>
              <a:rPr lang="en-001" b="1" u="sng" dirty="0"/>
              <a:t>DISEÑO ESTRUCTURAL </a:t>
            </a:r>
            <a:endParaRPr lang="en-US" b="1" u="sng" dirty="0"/>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71</a:t>
            </a:r>
            <a:endParaRPr lang="en-US" b="1" u="sng" dirty="0"/>
          </a:p>
        </p:txBody>
      </p:sp>
      <p:sp>
        <p:nvSpPr>
          <p:cNvPr id="7" name="Rectángulo 6">
            <a:extLst>
              <a:ext uri="{FF2B5EF4-FFF2-40B4-BE49-F238E27FC236}">
                <a16:creationId xmlns:a16="http://schemas.microsoft.com/office/drawing/2014/main" id="{62D4A7CB-9AEB-4C69-8C8B-5770CF2105C9}"/>
              </a:ext>
            </a:extLst>
          </p:cNvPr>
          <p:cNvSpPr/>
          <p:nvPr/>
        </p:nvSpPr>
        <p:spPr>
          <a:xfrm>
            <a:off x="-25132" y="620688"/>
            <a:ext cx="551343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1. </a:t>
            </a:r>
            <a:r>
              <a:rPr lang="es-ES" b="1" dirty="0"/>
              <a:t>Diseño de Viguetas</a:t>
            </a:r>
            <a:endParaRPr lang="en-US" b="1" dirty="0"/>
          </a:p>
        </p:txBody>
      </p:sp>
      <p:sp>
        <p:nvSpPr>
          <p:cNvPr id="14" name="CuadroTexto 13">
            <a:extLst>
              <a:ext uri="{FF2B5EF4-FFF2-40B4-BE49-F238E27FC236}">
                <a16:creationId xmlns:a16="http://schemas.microsoft.com/office/drawing/2014/main" id="{7B4B5AC0-EDFA-4C02-A0D1-F95AAF147928}"/>
              </a:ext>
            </a:extLst>
          </p:cNvPr>
          <p:cNvSpPr txBox="1"/>
          <p:nvPr/>
        </p:nvSpPr>
        <p:spPr>
          <a:xfrm>
            <a:off x="-241441" y="1212218"/>
            <a:ext cx="2428134" cy="369332"/>
          </a:xfrm>
          <a:prstGeom prst="rect">
            <a:avLst/>
          </a:prstGeom>
          <a:noFill/>
        </p:spPr>
        <p:txBody>
          <a:bodyPr wrap="square">
            <a:spAutoFit/>
          </a:bodyPr>
          <a:lstStyle/>
          <a:p>
            <a:pPr algn="ctr"/>
            <a:r>
              <a:rPr lang="es-EC" b="1" dirty="0"/>
              <a:t>Regular</a:t>
            </a:r>
          </a:p>
        </p:txBody>
      </p:sp>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44C9DFE7-189E-4F52-B9BD-AE606904F377}"/>
                  </a:ext>
                </a:extLst>
              </p:cNvPr>
              <p:cNvSpPr txBox="1"/>
              <p:nvPr/>
            </p:nvSpPr>
            <p:spPr>
              <a:xfrm>
                <a:off x="-241441" y="1900940"/>
                <a:ext cx="2096086" cy="1589474"/>
              </a:xfrm>
              <a:prstGeom prst="rect">
                <a:avLst/>
              </a:prstGeom>
              <a:noFill/>
            </p:spPr>
            <p:txBody>
              <a:bodyPr wrap="square">
                <a:spAutoFit/>
              </a:bodyPr>
              <a:lstStyle/>
              <a:p>
                <a:pPr algn="just">
                  <a:lnSpc>
                    <a:spcPct val="107000"/>
                  </a:lnSpc>
                  <a:spcAft>
                    <a:spcPts val="800"/>
                  </a:spcAft>
                </a:pPr>
                <a:r>
                  <a:rPr lang="es-EC" sz="1000" b="1" dirty="0">
                    <a:effectLst/>
                    <a:latin typeface="+mj-lt"/>
                    <a:ea typeface="Calibri" panose="020F0502020204030204" pitchFamily="34" charset="0"/>
                    <a:cs typeface="Times New Roman" panose="02020603050405020304" pitchFamily="18" charset="0"/>
                  </a:rPr>
                  <a:t>            Estructura Regular</a:t>
                </a:r>
                <a:endParaRPr lang="es-EC" sz="1000" dirty="0">
                  <a:effectLst/>
                  <a:latin typeface="+mj-lt"/>
                  <a:ea typeface="Calibri" panose="020F0502020204030204" pitchFamily="34" charset="0"/>
                  <a:cs typeface="Times New Roman" panose="02020603050405020304" pitchFamily="18" charset="0"/>
                </a:endParaRPr>
              </a:p>
              <a:p>
                <a:pPr marL="457200">
                  <a:lnSpc>
                    <a:spcPct val="107000"/>
                  </a:lnSpc>
                  <a:spcAft>
                    <a:spcPts val="800"/>
                  </a:spcAft>
                </a:pPr>
                <a14:m>
                  <m:oMathPara xmlns:m="http://schemas.openxmlformats.org/officeDocument/2006/math">
                    <m:oMathParaPr>
                      <m:jc m:val="centerGroup"/>
                    </m:oMathParaPr>
                    <m:oMath xmlns:m="http://schemas.openxmlformats.org/officeDocument/2006/math">
                      <m:r>
                        <a:rPr lang="es-EC" sz="1000" i="1">
                          <a:effectLst/>
                          <a:latin typeface="Cambria Math" panose="02040503050406030204" pitchFamily="18" charset="0"/>
                          <a:ea typeface="Calibri" panose="020F0502020204030204" pitchFamily="34" charset="0"/>
                          <a:cs typeface="Times New Roman" panose="02020603050405020304" pitchFamily="18" charset="0"/>
                        </a:rPr>
                        <m:t>𝐿𝑜𝑛𝑔𝑖𝑡𝑢𝑑</m:t>
                      </m:r>
                      <m:r>
                        <a:rPr lang="es-EC" sz="1000">
                          <a:effectLst/>
                          <a:latin typeface="Cambria Math" panose="02040503050406030204" pitchFamily="18" charset="0"/>
                          <a:ea typeface="Calibri" panose="020F0502020204030204" pitchFamily="34" charset="0"/>
                          <a:cs typeface="Times New Roman" panose="02020603050405020304" pitchFamily="18" charset="0"/>
                        </a:rPr>
                        <m:t> </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𝑐𝑟</m:t>
                      </m:r>
                      <m:r>
                        <a:rPr lang="es-EC" sz="1000">
                          <a:effectLst/>
                          <a:latin typeface="Cambria Math" panose="02040503050406030204" pitchFamily="18" charset="0"/>
                          <a:ea typeface="Calibri" panose="020F0502020204030204" pitchFamily="34" charset="0"/>
                          <a:cs typeface="Times New Roman" panose="02020603050405020304" pitchFamily="18" charset="0"/>
                        </a:rPr>
                        <m:t>í</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𝑡𝑖𝑐𝑎</m:t>
                      </m:r>
                      <m:r>
                        <a:rPr lang="es-EC" sz="1000">
                          <a:effectLst/>
                          <a:latin typeface="Cambria Math" panose="02040503050406030204" pitchFamily="18" charset="0"/>
                          <a:ea typeface="Calibri" panose="020F0502020204030204" pitchFamily="34" charset="0"/>
                          <a:cs typeface="Times New Roman" panose="02020603050405020304" pitchFamily="18" charset="0"/>
                        </a:rPr>
                        <m:t> </m:t>
                      </m:r>
                      <m:d>
                        <m:dPr>
                          <m:ctrlPr>
                            <a:rPr lang="es-EC" sz="1000" i="1">
                              <a:effectLst/>
                              <a:latin typeface="Cambria Math" panose="02040503050406030204" pitchFamily="18" charset="0"/>
                              <a:ea typeface="Calibri" panose="020F0502020204030204" pitchFamily="34" charset="0"/>
                              <a:cs typeface="Times New Roman" panose="02020603050405020304" pitchFamily="18" charset="0"/>
                            </a:rPr>
                          </m:ctrlPr>
                        </m:dPr>
                        <m:e>
                          <m:r>
                            <a:rPr lang="es-EC" sz="1000" i="1">
                              <a:effectLst/>
                              <a:latin typeface="Cambria Math" panose="02040503050406030204" pitchFamily="18" charset="0"/>
                              <a:ea typeface="Calibri" panose="020F0502020204030204" pitchFamily="34" charset="0"/>
                              <a:cs typeface="Times New Roman" panose="02020603050405020304" pitchFamily="18" charset="0"/>
                            </a:rPr>
                            <m:t>𝑣𝑎𝑛𝑜</m:t>
                          </m:r>
                          <m:r>
                            <a:rPr lang="es-EC" sz="1000">
                              <a:effectLst/>
                              <a:latin typeface="Cambria Math" panose="02040503050406030204" pitchFamily="18" charset="0"/>
                              <a:ea typeface="Calibri" panose="020F0502020204030204" pitchFamily="34" charset="0"/>
                              <a:cs typeface="Times New Roman" panose="02020603050405020304" pitchFamily="18" charset="0"/>
                            </a:rPr>
                            <m:t> </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𝑚</m:t>
                          </m:r>
                          <m:r>
                            <a:rPr lang="es-EC" sz="1000">
                              <a:effectLst/>
                              <a:latin typeface="Cambria Math" panose="02040503050406030204" pitchFamily="18" charset="0"/>
                              <a:ea typeface="Calibri" panose="020F0502020204030204" pitchFamily="34" charset="0"/>
                              <a:cs typeface="Times New Roman" panose="02020603050405020304" pitchFamily="18" charset="0"/>
                            </a:rPr>
                            <m:t>á</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𝑠</m:t>
                          </m:r>
                          <m:r>
                            <a:rPr lang="es-EC" sz="1000">
                              <a:effectLst/>
                              <a:latin typeface="Cambria Math" panose="02040503050406030204" pitchFamily="18" charset="0"/>
                              <a:ea typeface="Calibri" panose="020F0502020204030204" pitchFamily="34" charset="0"/>
                              <a:cs typeface="Times New Roman" panose="02020603050405020304" pitchFamily="18" charset="0"/>
                            </a:rPr>
                            <m:t> </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𝑔𝑟𝑎𝑛𝑑𝑒</m:t>
                          </m:r>
                        </m:e>
                      </m:d>
                      <m:r>
                        <a:rPr lang="es-EC" sz="1000">
                          <a:effectLst/>
                          <a:latin typeface="Cambria Math" panose="02040503050406030204" pitchFamily="18" charset="0"/>
                          <a:ea typeface="Calibri" panose="020F0502020204030204" pitchFamily="34" charset="0"/>
                          <a:cs typeface="Times New Roman" panose="02020603050405020304" pitchFamily="18" charset="0"/>
                        </a:rPr>
                        <m:t>=3,6</m:t>
                      </m:r>
                      <m:r>
                        <a:rPr lang="es-EC" sz="1000" i="1">
                          <a:effectLst/>
                          <a:latin typeface="Cambria Math" panose="02040503050406030204" pitchFamily="18" charset="0"/>
                          <a:ea typeface="Calibri" panose="020F0502020204030204" pitchFamily="34" charset="0"/>
                          <a:cs typeface="Times New Roman" panose="02020603050405020304" pitchFamily="18" charset="0"/>
                        </a:rPr>
                        <m:t>0</m:t>
                      </m:r>
                      <m:r>
                        <a:rPr lang="es-EC" sz="1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s-EC" sz="1000">
                          <a:effectLst/>
                          <a:latin typeface="Cambria Math" panose="02040503050406030204" pitchFamily="18" charset="0"/>
                          <a:ea typeface="Calibri" panose="020F0502020204030204" pitchFamily="34" charset="0"/>
                          <a:cs typeface="Times New Roman" panose="02020603050405020304" pitchFamily="18" charset="0"/>
                        </a:rPr>
                        <m:t>m</m:t>
                      </m:r>
                    </m:oMath>
                  </m:oMathPara>
                </a14:m>
                <a:endParaRPr lang="es-EC" sz="1000" dirty="0">
                  <a:effectLst/>
                  <a:latin typeface="+mj-lt"/>
                  <a:ea typeface="Calibri" panose="020F0502020204030204" pitchFamily="34" charset="0"/>
                  <a:cs typeface="Times New Roman" panose="02020603050405020304" pitchFamily="18" charset="0"/>
                </a:endParaRPr>
              </a:p>
              <a:p>
                <a:pPr marL="457200">
                  <a:lnSpc>
                    <a:spcPct val="107000"/>
                  </a:lnSpc>
                  <a:spcAft>
                    <a:spcPts val="800"/>
                  </a:spcAft>
                </a:pPr>
                <a14:m>
                  <m:oMathPara xmlns:m="http://schemas.openxmlformats.org/officeDocument/2006/math">
                    <m:oMathParaPr>
                      <m:jc m:val="centerGroup"/>
                    </m:oMathParaPr>
                    <m:oMath xmlns:m="http://schemas.openxmlformats.org/officeDocument/2006/math">
                      <m:r>
                        <a:rPr lang="es-EC" sz="1000" i="1">
                          <a:effectLst/>
                          <a:latin typeface="Cambria Math" panose="02040503050406030204" pitchFamily="18" charset="0"/>
                          <a:ea typeface="Calibri" panose="020F0502020204030204" pitchFamily="34" charset="0"/>
                          <a:cs typeface="Times New Roman" panose="02020603050405020304" pitchFamily="18" charset="0"/>
                        </a:rPr>
                        <m:t>𝐶𝑎𝑟𝑔𝑎</m:t>
                      </m:r>
                      <m:r>
                        <a:rPr lang="es-EC" sz="1000" i="1">
                          <a:effectLst/>
                          <a:latin typeface="Cambria Math" panose="02040503050406030204" pitchFamily="18" charset="0"/>
                          <a:ea typeface="Calibri" panose="020F0502020204030204" pitchFamily="34" charset="0"/>
                          <a:cs typeface="Times New Roman" panose="02020603050405020304" pitchFamily="18" charset="0"/>
                        </a:rPr>
                        <m:t> </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𝑀𝑢𝑒𝑟𝑡𝑎</m:t>
                      </m:r>
                      <m:r>
                        <a:rPr lang="es-EC" sz="1000">
                          <a:effectLst/>
                          <a:latin typeface="Cambria Math" panose="02040503050406030204" pitchFamily="18" charset="0"/>
                          <a:ea typeface="Calibri" panose="020F0502020204030204" pitchFamily="34" charset="0"/>
                          <a:cs typeface="Times New Roman" panose="02020603050405020304" pitchFamily="18" charset="0"/>
                        </a:rPr>
                        <m:t>=75 </m:t>
                      </m:r>
                      <m:r>
                        <m:rPr>
                          <m:sty m:val="p"/>
                        </m:rPr>
                        <a:rPr lang="es-EC" sz="1000">
                          <a:effectLst/>
                          <a:latin typeface="Cambria Math" panose="02040503050406030204" pitchFamily="18" charset="0"/>
                          <a:ea typeface="Calibri" panose="020F0502020204030204" pitchFamily="34" charset="0"/>
                          <a:cs typeface="Times New Roman" panose="02020603050405020304" pitchFamily="18" charset="0"/>
                        </a:rPr>
                        <m:t>kg</m:t>
                      </m:r>
                      <m:r>
                        <a:rPr lang="es-EC" sz="1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s-EC" sz="1000">
                          <a:effectLst/>
                          <a:latin typeface="Cambria Math" panose="02040503050406030204" pitchFamily="18" charset="0"/>
                          <a:ea typeface="Calibri" panose="020F0502020204030204" pitchFamily="34" charset="0"/>
                          <a:cs typeface="Times New Roman" panose="02020603050405020304" pitchFamily="18" charset="0"/>
                        </a:rPr>
                        <m:t>m</m:t>
                      </m:r>
                    </m:oMath>
                  </m:oMathPara>
                </a14:m>
                <a:endParaRPr lang="es-EC" sz="1000" dirty="0">
                  <a:effectLst/>
                  <a:latin typeface="+mj-lt"/>
                  <a:ea typeface="Calibri" panose="020F0502020204030204" pitchFamily="34" charset="0"/>
                  <a:cs typeface="Times New Roman" panose="02020603050405020304" pitchFamily="18" charset="0"/>
                </a:endParaRPr>
              </a:p>
              <a:p>
                <a:pPr marL="457200">
                  <a:lnSpc>
                    <a:spcPct val="107000"/>
                  </a:lnSpc>
                  <a:spcAft>
                    <a:spcPts val="800"/>
                  </a:spcAft>
                </a:pPr>
                <a14:m>
                  <m:oMathPara xmlns:m="http://schemas.openxmlformats.org/officeDocument/2006/math">
                    <m:oMathParaPr>
                      <m:jc m:val="centerGroup"/>
                    </m:oMathParaPr>
                    <m:oMath xmlns:m="http://schemas.openxmlformats.org/officeDocument/2006/math">
                      <m:r>
                        <a:rPr lang="es-EC" sz="1000" i="1">
                          <a:effectLst/>
                          <a:latin typeface="Cambria Math" panose="02040503050406030204" pitchFamily="18" charset="0"/>
                          <a:ea typeface="Calibri" panose="020F0502020204030204" pitchFamily="34" charset="0"/>
                          <a:cs typeface="Times New Roman" panose="02020603050405020304" pitchFamily="18" charset="0"/>
                        </a:rPr>
                        <m:t>𝐶𝑎𝑟𝑔𝑎</m:t>
                      </m:r>
                      <m:r>
                        <a:rPr lang="es-EC" sz="1000" i="1">
                          <a:effectLst/>
                          <a:latin typeface="Cambria Math" panose="02040503050406030204" pitchFamily="18" charset="0"/>
                          <a:ea typeface="Calibri" panose="020F0502020204030204" pitchFamily="34" charset="0"/>
                          <a:cs typeface="Times New Roman" panose="02020603050405020304" pitchFamily="18" charset="0"/>
                        </a:rPr>
                        <m:t> </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𝑉𝑖𝑣𝑎</m:t>
                      </m:r>
                      <m:r>
                        <a:rPr lang="es-EC" sz="1000">
                          <a:effectLst/>
                          <a:latin typeface="Cambria Math" panose="02040503050406030204" pitchFamily="18" charset="0"/>
                          <a:ea typeface="Calibri" panose="020F0502020204030204" pitchFamily="34" charset="0"/>
                          <a:cs typeface="Times New Roman" panose="02020603050405020304" pitchFamily="18" charset="0"/>
                        </a:rPr>
                        <m:t>=122 </m:t>
                      </m:r>
                      <m:r>
                        <m:rPr>
                          <m:sty m:val="p"/>
                        </m:rPr>
                        <a:rPr lang="es-EC" sz="1000">
                          <a:effectLst/>
                          <a:latin typeface="Cambria Math" panose="02040503050406030204" pitchFamily="18" charset="0"/>
                          <a:ea typeface="Calibri" panose="020F0502020204030204" pitchFamily="34" charset="0"/>
                          <a:cs typeface="Times New Roman" panose="02020603050405020304" pitchFamily="18" charset="0"/>
                        </a:rPr>
                        <m:t>kg</m:t>
                      </m:r>
                      <m:r>
                        <a:rPr lang="es-EC" sz="1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s-EC" sz="1000">
                          <a:effectLst/>
                          <a:latin typeface="Cambria Math" panose="02040503050406030204" pitchFamily="18" charset="0"/>
                          <a:ea typeface="Calibri" panose="020F0502020204030204" pitchFamily="34" charset="0"/>
                          <a:cs typeface="Times New Roman" panose="02020603050405020304" pitchFamily="18" charset="0"/>
                        </a:rPr>
                        <m:t>m</m:t>
                      </m:r>
                    </m:oMath>
                  </m:oMathPara>
                </a14:m>
                <a:endParaRPr lang="es-EC" sz="1000" dirty="0">
                  <a:effectLst/>
                  <a:latin typeface="+mj-lt"/>
                  <a:ea typeface="Calibri" panose="020F0502020204030204" pitchFamily="34" charset="0"/>
                  <a:cs typeface="Times New Roman" panose="02020603050405020304" pitchFamily="18" charset="0"/>
                </a:endParaRPr>
              </a:p>
              <a:p>
                <a:pPr marL="457200">
                  <a:lnSpc>
                    <a:spcPct val="107000"/>
                  </a:lnSpc>
                  <a:spcAft>
                    <a:spcPts val="800"/>
                  </a:spcAft>
                </a:pPr>
                <a14:m>
                  <m:oMathPara xmlns:m="http://schemas.openxmlformats.org/officeDocument/2006/math">
                    <m:oMathParaPr>
                      <m:jc m:val="centerGroup"/>
                    </m:oMathParaPr>
                    <m:oMath xmlns:m="http://schemas.openxmlformats.org/officeDocument/2006/math">
                      <m:r>
                        <a:rPr lang="es-EC" sz="1000" i="1">
                          <a:effectLst/>
                          <a:latin typeface="Cambria Math" panose="02040503050406030204" pitchFamily="18" charset="0"/>
                          <a:ea typeface="Calibri" panose="020F0502020204030204" pitchFamily="34" charset="0"/>
                          <a:cs typeface="Times New Roman" panose="02020603050405020304" pitchFamily="18" charset="0"/>
                        </a:rPr>
                        <m:t>𝑆𝑒𝑐𝑐𝑖</m:t>
                      </m:r>
                      <m:r>
                        <a:rPr lang="es-EC" sz="1000" i="1">
                          <a:effectLst/>
                          <a:latin typeface="Cambria Math" panose="02040503050406030204" pitchFamily="18" charset="0"/>
                          <a:ea typeface="Calibri" panose="020F0502020204030204" pitchFamily="34" charset="0"/>
                          <a:cs typeface="Times New Roman" panose="02020603050405020304" pitchFamily="18" charset="0"/>
                        </a:rPr>
                        <m:t>ó</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𝑛</m:t>
                      </m:r>
                      <m:r>
                        <a:rPr lang="es-EC" sz="1000" i="1">
                          <a:effectLst/>
                          <a:latin typeface="Cambria Math" panose="02040503050406030204" pitchFamily="18" charset="0"/>
                          <a:ea typeface="Calibri" panose="020F0502020204030204" pitchFamily="34" charset="0"/>
                          <a:cs typeface="Times New Roman" panose="02020603050405020304" pitchFamily="18" charset="0"/>
                        </a:rPr>
                        <m:t> </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𝑑𝑒𝑙</m:t>
                      </m:r>
                      <m:r>
                        <a:rPr lang="es-EC" sz="1000" i="1">
                          <a:effectLst/>
                          <a:latin typeface="Cambria Math" panose="02040503050406030204" pitchFamily="18" charset="0"/>
                          <a:ea typeface="Calibri" panose="020F0502020204030204" pitchFamily="34" charset="0"/>
                          <a:cs typeface="Times New Roman" panose="02020603050405020304" pitchFamily="18" charset="0"/>
                        </a:rPr>
                        <m:t> </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𝑝𝑒𝑟𝑓𝑖𝑙</m:t>
                      </m:r>
                      <m:r>
                        <a:rPr lang="es-EC" sz="1000" i="1">
                          <a:effectLst/>
                          <a:latin typeface="Cambria Math" panose="02040503050406030204" pitchFamily="18" charset="0"/>
                          <a:ea typeface="Calibri" panose="020F0502020204030204" pitchFamily="34" charset="0"/>
                          <a:cs typeface="Times New Roman" panose="02020603050405020304" pitchFamily="18" charset="0"/>
                        </a:rPr>
                        <m:t> </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𝑃𝐺𝐶</m:t>
                      </m:r>
                      <m:r>
                        <a:rPr lang="es-EC" sz="1000" i="1">
                          <a:effectLst/>
                          <a:latin typeface="Cambria Math" panose="02040503050406030204" pitchFamily="18" charset="0"/>
                          <a:ea typeface="Calibri" panose="020F0502020204030204" pitchFamily="34" charset="0"/>
                          <a:cs typeface="Times New Roman" panose="02020603050405020304" pitchFamily="18" charset="0"/>
                        </a:rPr>
                        <m:t> 200</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𝑥</m:t>
                      </m:r>
                      <m:r>
                        <a:rPr lang="es-EC" sz="1000" i="1">
                          <a:effectLst/>
                          <a:latin typeface="Cambria Math" panose="02040503050406030204" pitchFamily="18" charset="0"/>
                          <a:ea typeface="Calibri" panose="020F0502020204030204" pitchFamily="34" charset="0"/>
                          <a:cs typeface="Times New Roman" panose="02020603050405020304" pitchFamily="18" charset="0"/>
                        </a:rPr>
                        <m:t>1,60</m:t>
                      </m:r>
                    </m:oMath>
                  </m:oMathPara>
                </a14:m>
                <a:endParaRPr lang="es-EC" sz="1000" dirty="0">
                  <a:effectLst/>
                  <a:latin typeface="+mj-lt"/>
                  <a:ea typeface="Calibri" panose="020F0502020204030204" pitchFamily="34" charset="0"/>
                  <a:cs typeface="Times New Roman" panose="02020603050405020304" pitchFamily="18" charset="0"/>
                </a:endParaRPr>
              </a:p>
            </p:txBody>
          </p:sp>
        </mc:Choice>
        <mc:Fallback xmlns="">
          <p:sp>
            <p:nvSpPr>
              <p:cNvPr id="29" name="CuadroTexto 28">
                <a:extLst>
                  <a:ext uri="{FF2B5EF4-FFF2-40B4-BE49-F238E27FC236}">
                    <a16:creationId xmlns:a16="http://schemas.microsoft.com/office/drawing/2014/main" id="{44C9DFE7-189E-4F52-B9BD-AE606904F377}"/>
                  </a:ext>
                </a:extLst>
              </p:cNvPr>
              <p:cNvSpPr txBox="1">
                <a:spLocks noRot="1" noChangeAspect="1" noMove="1" noResize="1" noEditPoints="1" noAdjustHandles="1" noChangeArrowheads="1" noChangeShapeType="1" noTextEdit="1"/>
              </p:cNvSpPr>
              <p:nvPr/>
            </p:nvSpPr>
            <p:spPr>
              <a:xfrm>
                <a:off x="-241441" y="1900940"/>
                <a:ext cx="2096086" cy="1589474"/>
              </a:xfrm>
              <a:prstGeom prst="rect">
                <a:avLst/>
              </a:prstGeom>
              <a:blipFill>
                <a:blip r:embed="rId3"/>
                <a:stretch>
                  <a:fillRect r="-25000"/>
                </a:stretch>
              </a:blipFill>
            </p:spPr>
            <p:txBody>
              <a:bodyPr/>
              <a:lstStyle/>
              <a:p>
                <a:r>
                  <a:rPr lang="es-EC">
                    <a:noFill/>
                  </a:rPr>
                  <a:t> </a:t>
                </a:r>
              </a:p>
            </p:txBody>
          </p:sp>
        </mc:Fallback>
      </mc:AlternateContent>
      <p:sp>
        <p:nvSpPr>
          <p:cNvPr id="12" name="Rectángulo 11">
            <a:extLst>
              <a:ext uri="{FF2B5EF4-FFF2-40B4-BE49-F238E27FC236}">
                <a16:creationId xmlns:a16="http://schemas.microsoft.com/office/drawing/2014/main" id="{5DBB05E7-4632-4129-885D-58DEED447D9C}"/>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3" name="Imagen 12">
            <a:extLst>
              <a:ext uri="{FF2B5EF4-FFF2-40B4-BE49-F238E27FC236}">
                <a16:creationId xmlns:a16="http://schemas.microsoft.com/office/drawing/2014/main" id="{7FDBE5F2-9F72-4DBB-9F45-9432BEE73141}"/>
              </a:ext>
            </a:extLst>
          </p:cNvPr>
          <p:cNvPicPr>
            <a:picLocks noChangeAspect="1"/>
          </p:cNvPicPr>
          <p:nvPr/>
        </p:nvPicPr>
        <p:blipFill>
          <a:blip r:embed="rId4"/>
          <a:stretch>
            <a:fillRect/>
          </a:stretch>
        </p:blipFill>
        <p:spPr>
          <a:xfrm>
            <a:off x="6716889" y="6016363"/>
            <a:ext cx="2345922" cy="656360"/>
          </a:xfrm>
          <a:prstGeom prst="rect">
            <a:avLst/>
          </a:prstGeom>
        </p:spPr>
      </p:pic>
      <p:sp>
        <p:nvSpPr>
          <p:cNvPr id="11" name="CuadroTexto 10">
            <a:extLst>
              <a:ext uri="{FF2B5EF4-FFF2-40B4-BE49-F238E27FC236}">
                <a16:creationId xmlns:a16="http://schemas.microsoft.com/office/drawing/2014/main" id="{E73EA54F-5FD3-4D77-AE22-8B46D3C1588C}"/>
              </a:ext>
            </a:extLst>
          </p:cNvPr>
          <p:cNvSpPr txBox="1"/>
          <p:nvPr/>
        </p:nvSpPr>
        <p:spPr>
          <a:xfrm>
            <a:off x="6059732" y="1264257"/>
            <a:ext cx="2428134" cy="369332"/>
          </a:xfrm>
          <a:prstGeom prst="rect">
            <a:avLst/>
          </a:prstGeom>
          <a:noFill/>
        </p:spPr>
        <p:txBody>
          <a:bodyPr wrap="square">
            <a:spAutoFit/>
          </a:bodyPr>
          <a:lstStyle/>
          <a:p>
            <a:pPr algn="ctr"/>
            <a:r>
              <a:rPr lang="es-EC" b="1" dirty="0"/>
              <a:t>Irregular</a:t>
            </a:r>
          </a:p>
        </p:txBody>
      </p:sp>
      <p:pic>
        <p:nvPicPr>
          <p:cNvPr id="15" name="Imagen 14">
            <a:extLst>
              <a:ext uri="{FF2B5EF4-FFF2-40B4-BE49-F238E27FC236}">
                <a16:creationId xmlns:a16="http://schemas.microsoft.com/office/drawing/2014/main" id="{417596BE-2A3B-4FEA-A366-21D7FF47639E}"/>
              </a:ext>
            </a:extLst>
          </p:cNvPr>
          <p:cNvPicPr>
            <a:picLocks noChangeAspect="1"/>
          </p:cNvPicPr>
          <p:nvPr/>
        </p:nvPicPr>
        <p:blipFill>
          <a:blip r:embed="rId5"/>
          <a:stretch>
            <a:fillRect/>
          </a:stretch>
        </p:blipFill>
        <p:spPr>
          <a:xfrm>
            <a:off x="2492599" y="1875487"/>
            <a:ext cx="3990976" cy="1651062"/>
          </a:xfrm>
          <a:prstGeom prst="rect">
            <a:avLst/>
          </a:prstGeom>
        </p:spPr>
      </p:pic>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6809582F-A9D0-46BC-B349-BD9F33BF0606}"/>
                  </a:ext>
                </a:extLst>
              </p:cNvPr>
              <p:cNvSpPr txBox="1"/>
              <p:nvPr/>
            </p:nvSpPr>
            <p:spPr>
              <a:xfrm>
                <a:off x="6437102" y="1920725"/>
                <a:ext cx="2201636" cy="1589474"/>
              </a:xfrm>
              <a:prstGeom prst="rect">
                <a:avLst/>
              </a:prstGeom>
              <a:noFill/>
            </p:spPr>
            <p:txBody>
              <a:bodyPr wrap="square">
                <a:spAutoFit/>
              </a:bodyPr>
              <a:lstStyle/>
              <a:p>
                <a:pPr algn="just">
                  <a:lnSpc>
                    <a:spcPct val="107000"/>
                  </a:lnSpc>
                  <a:spcAft>
                    <a:spcPts val="800"/>
                  </a:spcAft>
                </a:pPr>
                <a:r>
                  <a:rPr lang="es-EC" sz="1000" b="1" dirty="0">
                    <a:effectLst/>
                    <a:latin typeface="+mj-lt"/>
                    <a:ea typeface="Calibri" panose="020F0502020204030204" pitchFamily="34" charset="0"/>
                    <a:cs typeface="Times New Roman" panose="02020603050405020304" pitchFamily="18" charset="0"/>
                  </a:rPr>
                  <a:t>           Estructura Irregular</a:t>
                </a:r>
                <a:endParaRPr lang="es-EC" sz="1000" dirty="0">
                  <a:effectLst/>
                  <a:latin typeface="+mj-lt"/>
                  <a:ea typeface="Calibri" panose="020F0502020204030204" pitchFamily="34" charset="0"/>
                  <a:cs typeface="Times New Roman" panose="02020603050405020304" pitchFamily="18" charset="0"/>
                </a:endParaRPr>
              </a:p>
              <a:p>
                <a:pPr marL="457200">
                  <a:lnSpc>
                    <a:spcPct val="107000"/>
                  </a:lnSpc>
                  <a:spcAft>
                    <a:spcPts val="800"/>
                  </a:spcAft>
                </a:pPr>
                <a14:m>
                  <m:oMathPara xmlns:m="http://schemas.openxmlformats.org/officeDocument/2006/math">
                    <m:oMathParaPr>
                      <m:jc m:val="centerGroup"/>
                    </m:oMathParaPr>
                    <m:oMath xmlns:m="http://schemas.openxmlformats.org/officeDocument/2006/math">
                      <m:r>
                        <a:rPr lang="es-EC" sz="1000" i="1">
                          <a:effectLst/>
                          <a:latin typeface="Cambria Math" panose="02040503050406030204" pitchFamily="18" charset="0"/>
                          <a:ea typeface="Calibri" panose="020F0502020204030204" pitchFamily="34" charset="0"/>
                          <a:cs typeface="Times New Roman" panose="02020603050405020304" pitchFamily="18" charset="0"/>
                        </a:rPr>
                        <m:t>𝐿𝑜𝑛𝑔𝑖𝑡𝑢𝑑</m:t>
                      </m:r>
                      <m:r>
                        <a:rPr lang="es-EC" sz="1000">
                          <a:effectLst/>
                          <a:latin typeface="Cambria Math" panose="02040503050406030204" pitchFamily="18" charset="0"/>
                          <a:ea typeface="Calibri" panose="020F0502020204030204" pitchFamily="34" charset="0"/>
                          <a:cs typeface="Times New Roman" panose="02020603050405020304" pitchFamily="18" charset="0"/>
                        </a:rPr>
                        <m:t> </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𝑐𝑟</m:t>
                      </m:r>
                      <m:r>
                        <a:rPr lang="es-EC" sz="1000">
                          <a:effectLst/>
                          <a:latin typeface="Cambria Math" panose="02040503050406030204" pitchFamily="18" charset="0"/>
                          <a:ea typeface="Calibri" panose="020F0502020204030204" pitchFamily="34" charset="0"/>
                          <a:cs typeface="Times New Roman" panose="02020603050405020304" pitchFamily="18" charset="0"/>
                        </a:rPr>
                        <m:t>í</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𝑡𝑖𝑐𝑎</m:t>
                      </m:r>
                      <m:r>
                        <a:rPr lang="es-EC" sz="1000">
                          <a:effectLst/>
                          <a:latin typeface="Cambria Math" panose="02040503050406030204" pitchFamily="18" charset="0"/>
                          <a:ea typeface="Calibri" panose="020F0502020204030204" pitchFamily="34" charset="0"/>
                          <a:cs typeface="Times New Roman" panose="02020603050405020304" pitchFamily="18" charset="0"/>
                        </a:rPr>
                        <m:t> </m:t>
                      </m:r>
                      <m:d>
                        <m:dPr>
                          <m:ctrlPr>
                            <a:rPr lang="es-EC" sz="1000" i="1">
                              <a:effectLst/>
                              <a:latin typeface="Cambria Math" panose="02040503050406030204" pitchFamily="18" charset="0"/>
                              <a:ea typeface="Calibri" panose="020F0502020204030204" pitchFamily="34" charset="0"/>
                              <a:cs typeface="Times New Roman" panose="02020603050405020304" pitchFamily="18" charset="0"/>
                            </a:rPr>
                          </m:ctrlPr>
                        </m:dPr>
                        <m:e>
                          <m:r>
                            <a:rPr lang="es-EC" sz="1000" i="1">
                              <a:effectLst/>
                              <a:latin typeface="Cambria Math" panose="02040503050406030204" pitchFamily="18" charset="0"/>
                              <a:ea typeface="Calibri" panose="020F0502020204030204" pitchFamily="34" charset="0"/>
                              <a:cs typeface="Times New Roman" panose="02020603050405020304" pitchFamily="18" charset="0"/>
                            </a:rPr>
                            <m:t>𝑣𝑎𝑛𝑜</m:t>
                          </m:r>
                          <m:r>
                            <a:rPr lang="es-EC" sz="1000">
                              <a:effectLst/>
                              <a:latin typeface="Cambria Math" panose="02040503050406030204" pitchFamily="18" charset="0"/>
                              <a:ea typeface="Calibri" panose="020F0502020204030204" pitchFamily="34" charset="0"/>
                              <a:cs typeface="Times New Roman" panose="02020603050405020304" pitchFamily="18" charset="0"/>
                            </a:rPr>
                            <m:t> </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𝑚</m:t>
                          </m:r>
                          <m:r>
                            <a:rPr lang="es-EC" sz="1000">
                              <a:effectLst/>
                              <a:latin typeface="Cambria Math" panose="02040503050406030204" pitchFamily="18" charset="0"/>
                              <a:ea typeface="Calibri" panose="020F0502020204030204" pitchFamily="34" charset="0"/>
                              <a:cs typeface="Times New Roman" panose="02020603050405020304" pitchFamily="18" charset="0"/>
                            </a:rPr>
                            <m:t>á</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𝑠</m:t>
                          </m:r>
                          <m:r>
                            <a:rPr lang="es-EC" sz="1000">
                              <a:effectLst/>
                              <a:latin typeface="Cambria Math" panose="02040503050406030204" pitchFamily="18" charset="0"/>
                              <a:ea typeface="Calibri" panose="020F0502020204030204" pitchFamily="34" charset="0"/>
                              <a:cs typeface="Times New Roman" panose="02020603050405020304" pitchFamily="18" charset="0"/>
                            </a:rPr>
                            <m:t> </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𝑔𝑟𝑎𝑛𝑑𝑒</m:t>
                          </m:r>
                        </m:e>
                      </m:d>
                      <m:r>
                        <a:rPr lang="es-EC" sz="1000">
                          <a:effectLst/>
                          <a:latin typeface="Cambria Math" panose="02040503050406030204" pitchFamily="18" charset="0"/>
                          <a:ea typeface="Calibri" panose="020F0502020204030204" pitchFamily="34" charset="0"/>
                          <a:cs typeface="Times New Roman" panose="02020603050405020304" pitchFamily="18" charset="0"/>
                        </a:rPr>
                        <m:t>=</m:t>
                      </m:r>
                      <m:r>
                        <a:rPr lang="es-ES" sz="1000" b="0" i="1" smtClean="0">
                          <a:effectLst/>
                          <a:latin typeface="Cambria Math" panose="02040503050406030204" pitchFamily="18" charset="0"/>
                          <a:ea typeface="Calibri" panose="020F0502020204030204" pitchFamily="34" charset="0"/>
                          <a:cs typeface="Times New Roman" panose="02020603050405020304" pitchFamily="18" charset="0"/>
                        </a:rPr>
                        <m:t>4,0</m:t>
                      </m:r>
                      <m:r>
                        <a:rPr lang="es-ES" sz="1000" b="0" i="0" smtClean="0">
                          <a:effectLst/>
                          <a:latin typeface="Cambria Math" panose="02040503050406030204" pitchFamily="18" charset="0"/>
                          <a:ea typeface="Calibri" panose="020F0502020204030204" pitchFamily="34" charset="0"/>
                          <a:cs typeface="Times New Roman" panose="02020603050405020304" pitchFamily="18" charset="0"/>
                        </a:rPr>
                        <m:t>9</m:t>
                      </m:r>
                      <m:r>
                        <a:rPr lang="es-EC" sz="1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s-EC" sz="1000">
                          <a:effectLst/>
                          <a:latin typeface="Cambria Math" panose="02040503050406030204" pitchFamily="18" charset="0"/>
                          <a:ea typeface="Calibri" panose="020F0502020204030204" pitchFamily="34" charset="0"/>
                          <a:cs typeface="Times New Roman" panose="02020603050405020304" pitchFamily="18" charset="0"/>
                        </a:rPr>
                        <m:t>m</m:t>
                      </m:r>
                    </m:oMath>
                  </m:oMathPara>
                </a14:m>
                <a:endParaRPr lang="es-EC" sz="1000" dirty="0">
                  <a:effectLst/>
                  <a:latin typeface="+mj-lt"/>
                  <a:ea typeface="Calibri" panose="020F0502020204030204" pitchFamily="34" charset="0"/>
                  <a:cs typeface="Times New Roman" panose="02020603050405020304" pitchFamily="18" charset="0"/>
                </a:endParaRPr>
              </a:p>
              <a:p>
                <a:pPr marL="457200">
                  <a:lnSpc>
                    <a:spcPct val="107000"/>
                  </a:lnSpc>
                  <a:spcAft>
                    <a:spcPts val="800"/>
                  </a:spcAft>
                </a:pPr>
                <a14:m>
                  <m:oMathPara xmlns:m="http://schemas.openxmlformats.org/officeDocument/2006/math">
                    <m:oMathParaPr>
                      <m:jc m:val="centerGroup"/>
                    </m:oMathParaPr>
                    <m:oMath xmlns:m="http://schemas.openxmlformats.org/officeDocument/2006/math">
                      <m:r>
                        <a:rPr lang="es-EC" sz="1000" i="1">
                          <a:effectLst/>
                          <a:latin typeface="Cambria Math" panose="02040503050406030204" pitchFamily="18" charset="0"/>
                          <a:ea typeface="Calibri" panose="020F0502020204030204" pitchFamily="34" charset="0"/>
                          <a:cs typeface="Times New Roman" panose="02020603050405020304" pitchFamily="18" charset="0"/>
                        </a:rPr>
                        <m:t>𝐶𝑎𝑟𝑔𝑎</m:t>
                      </m:r>
                      <m:r>
                        <a:rPr lang="es-EC" sz="1000" i="1">
                          <a:effectLst/>
                          <a:latin typeface="Cambria Math" panose="02040503050406030204" pitchFamily="18" charset="0"/>
                          <a:ea typeface="Calibri" panose="020F0502020204030204" pitchFamily="34" charset="0"/>
                          <a:cs typeface="Times New Roman" panose="02020603050405020304" pitchFamily="18" charset="0"/>
                        </a:rPr>
                        <m:t> </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𝑀𝑢𝑒𝑟𝑡𝑎</m:t>
                      </m:r>
                      <m:r>
                        <a:rPr lang="es-EC" sz="1000">
                          <a:effectLst/>
                          <a:latin typeface="Cambria Math" panose="02040503050406030204" pitchFamily="18" charset="0"/>
                          <a:ea typeface="Calibri" panose="020F0502020204030204" pitchFamily="34" charset="0"/>
                          <a:cs typeface="Times New Roman" panose="02020603050405020304" pitchFamily="18" charset="0"/>
                        </a:rPr>
                        <m:t>=75 </m:t>
                      </m:r>
                      <m:r>
                        <m:rPr>
                          <m:sty m:val="p"/>
                        </m:rPr>
                        <a:rPr lang="es-EC" sz="1000">
                          <a:effectLst/>
                          <a:latin typeface="Cambria Math" panose="02040503050406030204" pitchFamily="18" charset="0"/>
                          <a:ea typeface="Calibri" panose="020F0502020204030204" pitchFamily="34" charset="0"/>
                          <a:cs typeface="Times New Roman" panose="02020603050405020304" pitchFamily="18" charset="0"/>
                        </a:rPr>
                        <m:t>kg</m:t>
                      </m:r>
                      <m:r>
                        <a:rPr lang="es-EC" sz="1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s-EC" sz="1000">
                          <a:effectLst/>
                          <a:latin typeface="Cambria Math" panose="02040503050406030204" pitchFamily="18" charset="0"/>
                          <a:ea typeface="Calibri" panose="020F0502020204030204" pitchFamily="34" charset="0"/>
                          <a:cs typeface="Times New Roman" panose="02020603050405020304" pitchFamily="18" charset="0"/>
                        </a:rPr>
                        <m:t>m</m:t>
                      </m:r>
                    </m:oMath>
                  </m:oMathPara>
                </a14:m>
                <a:endParaRPr lang="es-EC" sz="1000" dirty="0">
                  <a:effectLst/>
                  <a:latin typeface="+mj-lt"/>
                  <a:ea typeface="Calibri" panose="020F0502020204030204" pitchFamily="34" charset="0"/>
                  <a:cs typeface="Times New Roman" panose="02020603050405020304" pitchFamily="18" charset="0"/>
                </a:endParaRPr>
              </a:p>
              <a:p>
                <a:pPr marL="457200">
                  <a:lnSpc>
                    <a:spcPct val="107000"/>
                  </a:lnSpc>
                  <a:spcAft>
                    <a:spcPts val="800"/>
                  </a:spcAft>
                </a:pPr>
                <a14:m>
                  <m:oMathPara xmlns:m="http://schemas.openxmlformats.org/officeDocument/2006/math">
                    <m:oMathParaPr>
                      <m:jc m:val="centerGroup"/>
                    </m:oMathParaPr>
                    <m:oMath xmlns:m="http://schemas.openxmlformats.org/officeDocument/2006/math">
                      <m:r>
                        <a:rPr lang="es-EC" sz="1000" i="1">
                          <a:effectLst/>
                          <a:latin typeface="Cambria Math" panose="02040503050406030204" pitchFamily="18" charset="0"/>
                          <a:ea typeface="Calibri" panose="020F0502020204030204" pitchFamily="34" charset="0"/>
                          <a:cs typeface="Times New Roman" panose="02020603050405020304" pitchFamily="18" charset="0"/>
                        </a:rPr>
                        <m:t>𝐶𝑎𝑟𝑔𝑎</m:t>
                      </m:r>
                      <m:r>
                        <a:rPr lang="es-EC" sz="1000" i="1">
                          <a:effectLst/>
                          <a:latin typeface="Cambria Math" panose="02040503050406030204" pitchFamily="18" charset="0"/>
                          <a:ea typeface="Calibri" panose="020F0502020204030204" pitchFamily="34" charset="0"/>
                          <a:cs typeface="Times New Roman" panose="02020603050405020304" pitchFamily="18" charset="0"/>
                        </a:rPr>
                        <m:t> </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𝑉𝑖𝑣𝑎</m:t>
                      </m:r>
                      <m:r>
                        <a:rPr lang="es-EC" sz="1000">
                          <a:effectLst/>
                          <a:latin typeface="Cambria Math" panose="02040503050406030204" pitchFamily="18" charset="0"/>
                          <a:ea typeface="Calibri" panose="020F0502020204030204" pitchFamily="34" charset="0"/>
                          <a:cs typeface="Times New Roman" panose="02020603050405020304" pitchFamily="18" charset="0"/>
                        </a:rPr>
                        <m:t>=122 </m:t>
                      </m:r>
                      <m:r>
                        <m:rPr>
                          <m:sty m:val="p"/>
                        </m:rPr>
                        <a:rPr lang="es-EC" sz="1000">
                          <a:effectLst/>
                          <a:latin typeface="Cambria Math" panose="02040503050406030204" pitchFamily="18" charset="0"/>
                          <a:ea typeface="Calibri" panose="020F0502020204030204" pitchFamily="34" charset="0"/>
                          <a:cs typeface="Times New Roman" panose="02020603050405020304" pitchFamily="18" charset="0"/>
                        </a:rPr>
                        <m:t>kg</m:t>
                      </m:r>
                      <m:r>
                        <a:rPr lang="es-EC" sz="1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s-EC" sz="1000">
                          <a:effectLst/>
                          <a:latin typeface="Cambria Math" panose="02040503050406030204" pitchFamily="18" charset="0"/>
                          <a:ea typeface="Calibri" panose="020F0502020204030204" pitchFamily="34" charset="0"/>
                          <a:cs typeface="Times New Roman" panose="02020603050405020304" pitchFamily="18" charset="0"/>
                        </a:rPr>
                        <m:t>m</m:t>
                      </m:r>
                    </m:oMath>
                  </m:oMathPara>
                </a14:m>
                <a:endParaRPr lang="es-EC" sz="1000" dirty="0">
                  <a:effectLst/>
                  <a:latin typeface="+mj-lt"/>
                  <a:ea typeface="Calibri" panose="020F0502020204030204" pitchFamily="34" charset="0"/>
                  <a:cs typeface="Times New Roman" panose="02020603050405020304" pitchFamily="18" charset="0"/>
                </a:endParaRPr>
              </a:p>
              <a:p>
                <a:pPr marL="457200">
                  <a:lnSpc>
                    <a:spcPct val="107000"/>
                  </a:lnSpc>
                  <a:spcAft>
                    <a:spcPts val="800"/>
                  </a:spcAft>
                </a:pPr>
                <a14:m>
                  <m:oMathPara xmlns:m="http://schemas.openxmlformats.org/officeDocument/2006/math">
                    <m:oMathParaPr>
                      <m:jc m:val="centerGroup"/>
                    </m:oMathParaPr>
                    <m:oMath xmlns:m="http://schemas.openxmlformats.org/officeDocument/2006/math">
                      <m:r>
                        <a:rPr lang="es-EC" sz="1000" i="1">
                          <a:effectLst/>
                          <a:latin typeface="Cambria Math" panose="02040503050406030204" pitchFamily="18" charset="0"/>
                          <a:ea typeface="Calibri" panose="020F0502020204030204" pitchFamily="34" charset="0"/>
                          <a:cs typeface="Times New Roman" panose="02020603050405020304" pitchFamily="18" charset="0"/>
                        </a:rPr>
                        <m:t>𝑆𝑒𝑐𝑐𝑖</m:t>
                      </m:r>
                      <m:r>
                        <a:rPr lang="es-EC" sz="1000" i="1">
                          <a:effectLst/>
                          <a:latin typeface="Cambria Math" panose="02040503050406030204" pitchFamily="18" charset="0"/>
                          <a:ea typeface="Calibri" panose="020F0502020204030204" pitchFamily="34" charset="0"/>
                          <a:cs typeface="Times New Roman" panose="02020603050405020304" pitchFamily="18" charset="0"/>
                        </a:rPr>
                        <m:t>ó</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𝑛</m:t>
                      </m:r>
                      <m:r>
                        <a:rPr lang="es-EC" sz="1000" i="1">
                          <a:effectLst/>
                          <a:latin typeface="Cambria Math" panose="02040503050406030204" pitchFamily="18" charset="0"/>
                          <a:ea typeface="Calibri" panose="020F0502020204030204" pitchFamily="34" charset="0"/>
                          <a:cs typeface="Times New Roman" panose="02020603050405020304" pitchFamily="18" charset="0"/>
                        </a:rPr>
                        <m:t> </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𝑑𝑒𝑙</m:t>
                      </m:r>
                      <m:r>
                        <a:rPr lang="es-EC" sz="1000" i="1">
                          <a:effectLst/>
                          <a:latin typeface="Cambria Math" panose="02040503050406030204" pitchFamily="18" charset="0"/>
                          <a:ea typeface="Calibri" panose="020F0502020204030204" pitchFamily="34" charset="0"/>
                          <a:cs typeface="Times New Roman" panose="02020603050405020304" pitchFamily="18" charset="0"/>
                        </a:rPr>
                        <m:t> </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𝑝𝑒𝑟𝑓𝑖𝑙</m:t>
                      </m:r>
                      <m:r>
                        <a:rPr lang="es-EC" sz="1000" i="1">
                          <a:effectLst/>
                          <a:latin typeface="Cambria Math" panose="02040503050406030204" pitchFamily="18" charset="0"/>
                          <a:ea typeface="Calibri" panose="020F0502020204030204" pitchFamily="34" charset="0"/>
                          <a:cs typeface="Times New Roman" panose="02020603050405020304" pitchFamily="18" charset="0"/>
                        </a:rPr>
                        <m:t> </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𝑃𝐺𝐶</m:t>
                      </m:r>
                      <m:r>
                        <a:rPr lang="es-EC" sz="1000" i="1">
                          <a:effectLst/>
                          <a:latin typeface="Cambria Math" panose="02040503050406030204" pitchFamily="18" charset="0"/>
                          <a:ea typeface="Calibri" panose="020F0502020204030204" pitchFamily="34" charset="0"/>
                          <a:cs typeface="Times New Roman" panose="02020603050405020304" pitchFamily="18" charset="0"/>
                        </a:rPr>
                        <m:t> 200</m:t>
                      </m:r>
                      <m:r>
                        <a:rPr lang="es-EC" sz="1000" i="1">
                          <a:effectLst/>
                          <a:latin typeface="Cambria Math" panose="02040503050406030204" pitchFamily="18" charset="0"/>
                          <a:ea typeface="Calibri" panose="020F0502020204030204" pitchFamily="34" charset="0"/>
                          <a:cs typeface="Times New Roman" panose="02020603050405020304" pitchFamily="18" charset="0"/>
                        </a:rPr>
                        <m:t>𝑥</m:t>
                      </m:r>
                      <m:r>
                        <a:rPr lang="es-EC" sz="1000" i="1">
                          <a:effectLst/>
                          <a:latin typeface="Cambria Math" panose="02040503050406030204" pitchFamily="18" charset="0"/>
                          <a:ea typeface="Calibri" panose="020F0502020204030204" pitchFamily="34" charset="0"/>
                          <a:cs typeface="Times New Roman" panose="02020603050405020304" pitchFamily="18" charset="0"/>
                        </a:rPr>
                        <m:t>1,60</m:t>
                      </m:r>
                    </m:oMath>
                  </m:oMathPara>
                </a14:m>
                <a:endParaRPr lang="es-EC" sz="1000" dirty="0">
                  <a:effectLst/>
                  <a:latin typeface="+mj-lt"/>
                  <a:ea typeface="Calibri" panose="020F0502020204030204" pitchFamily="34" charset="0"/>
                  <a:cs typeface="Times New Roman" panose="02020603050405020304" pitchFamily="18" charset="0"/>
                </a:endParaRPr>
              </a:p>
            </p:txBody>
          </p:sp>
        </mc:Choice>
        <mc:Fallback xmlns="">
          <p:sp>
            <p:nvSpPr>
              <p:cNvPr id="16" name="CuadroTexto 15">
                <a:extLst>
                  <a:ext uri="{FF2B5EF4-FFF2-40B4-BE49-F238E27FC236}">
                    <a16:creationId xmlns:a16="http://schemas.microsoft.com/office/drawing/2014/main" id="{6809582F-A9D0-46BC-B349-BD9F33BF0606}"/>
                  </a:ext>
                </a:extLst>
              </p:cNvPr>
              <p:cNvSpPr txBox="1">
                <a:spLocks noRot="1" noChangeAspect="1" noMove="1" noResize="1" noEditPoints="1" noAdjustHandles="1" noChangeArrowheads="1" noChangeShapeType="1" noTextEdit="1"/>
              </p:cNvSpPr>
              <p:nvPr/>
            </p:nvSpPr>
            <p:spPr>
              <a:xfrm>
                <a:off x="6437102" y="1920725"/>
                <a:ext cx="2201636" cy="1589474"/>
              </a:xfrm>
              <a:prstGeom prst="rect">
                <a:avLst/>
              </a:prstGeom>
              <a:blipFill>
                <a:blip r:embed="rId6"/>
                <a:stretch>
                  <a:fillRect r="-19114"/>
                </a:stretch>
              </a:blipFill>
            </p:spPr>
            <p:txBody>
              <a:bodyPr/>
              <a:lstStyle/>
              <a:p>
                <a:r>
                  <a:rPr lang="es-EC">
                    <a:noFill/>
                  </a:rPr>
                  <a:t> </a:t>
                </a:r>
              </a:p>
            </p:txBody>
          </p:sp>
        </mc:Fallback>
      </mc:AlternateContent>
      <p:pic>
        <p:nvPicPr>
          <p:cNvPr id="2" name="Imagen 1">
            <a:extLst>
              <a:ext uri="{FF2B5EF4-FFF2-40B4-BE49-F238E27FC236}">
                <a16:creationId xmlns:a16="http://schemas.microsoft.com/office/drawing/2014/main" id="{8C9F9AC6-59A3-4EA9-840B-6F073EA38251}"/>
              </a:ext>
            </a:extLst>
          </p:cNvPr>
          <p:cNvPicPr>
            <a:picLocks noChangeAspect="1"/>
          </p:cNvPicPr>
          <p:nvPr/>
        </p:nvPicPr>
        <p:blipFill>
          <a:blip r:embed="rId7"/>
          <a:stretch>
            <a:fillRect/>
          </a:stretch>
        </p:blipFill>
        <p:spPr>
          <a:xfrm>
            <a:off x="497111" y="3970327"/>
            <a:ext cx="3990975" cy="1790700"/>
          </a:xfrm>
          <a:prstGeom prst="rect">
            <a:avLst/>
          </a:prstGeom>
        </p:spPr>
      </p:pic>
      <p:pic>
        <p:nvPicPr>
          <p:cNvPr id="5" name="Imagen 4">
            <a:extLst>
              <a:ext uri="{FF2B5EF4-FFF2-40B4-BE49-F238E27FC236}">
                <a16:creationId xmlns:a16="http://schemas.microsoft.com/office/drawing/2014/main" id="{D08D8F8D-F6E3-4FE0-9EB2-595A8C9CB708}"/>
              </a:ext>
            </a:extLst>
          </p:cNvPr>
          <p:cNvPicPr>
            <a:picLocks noChangeAspect="1"/>
          </p:cNvPicPr>
          <p:nvPr/>
        </p:nvPicPr>
        <p:blipFill>
          <a:blip r:embed="rId8"/>
          <a:stretch>
            <a:fillRect/>
          </a:stretch>
        </p:blipFill>
        <p:spPr>
          <a:xfrm>
            <a:off x="5234880" y="3970327"/>
            <a:ext cx="3657600" cy="1790700"/>
          </a:xfrm>
          <a:prstGeom prst="rect">
            <a:avLst/>
          </a:prstGeom>
        </p:spPr>
      </p:pic>
    </p:spTree>
    <p:extLst>
      <p:ext uri="{BB962C8B-B14F-4D97-AF65-F5344CB8AC3E}">
        <p14:creationId xmlns:p14="http://schemas.microsoft.com/office/powerpoint/2010/main" val="1396801601"/>
      </p:ext>
    </p:extLst>
  </p:cSld>
  <p:clrMapOvr>
    <a:masterClrMapping/>
  </p:clrMapOvr>
  <p:transition spd="med">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a:t>
            </a:r>
            <a:r>
              <a:rPr lang="en-001" b="1" u="sng" dirty="0"/>
              <a:t>DISEÑO ESTRUCTURAL </a:t>
            </a:r>
            <a:endParaRPr lang="en-US" b="1" u="sng" dirty="0"/>
          </a:p>
        </p:txBody>
      </p:sp>
      <p:sp>
        <p:nvSpPr>
          <p:cNvPr id="7" name="Rectángulo 6">
            <a:extLst>
              <a:ext uri="{FF2B5EF4-FFF2-40B4-BE49-F238E27FC236}">
                <a16:creationId xmlns:a16="http://schemas.microsoft.com/office/drawing/2014/main" id="{62D4A7CB-9AEB-4C69-8C8B-5770CF2105C9}"/>
              </a:ext>
            </a:extLst>
          </p:cNvPr>
          <p:cNvSpPr/>
          <p:nvPr/>
        </p:nvSpPr>
        <p:spPr>
          <a:xfrm>
            <a:off x="-25132" y="620688"/>
            <a:ext cx="551343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1. </a:t>
            </a:r>
            <a:r>
              <a:rPr lang="es-ES" b="1" dirty="0"/>
              <a:t>Diseño de Viguetas</a:t>
            </a:r>
            <a:endParaRPr lang="en-US" b="1" dirty="0"/>
          </a:p>
        </p:txBody>
      </p:sp>
      <p:sp>
        <p:nvSpPr>
          <p:cNvPr id="12" name="Rectángulo 11">
            <a:extLst>
              <a:ext uri="{FF2B5EF4-FFF2-40B4-BE49-F238E27FC236}">
                <a16:creationId xmlns:a16="http://schemas.microsoft.com/office/drawing/2014/main" id="{12A9C96D-A63C-426D-BEBE-5C25E4BE7589}"/>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1" name="Imagen 10">
            <a:extLst>
              <a:ext uri="{FF2B5EF4-FFF2-40B4-BE49-F238E27FC236}">
                <a16:creationId xmlns:a16="http://schemas.microsoft.com/office/drawing/2014/main" id="{21718C11-A61D-4BD9-BD84-774A8F121622}"/>
              </a:ext>
            </a:extLst>
          </p:cNvPr>
          <p:cNvPicPr>
            <a:picLocks noChangeAspect="1"/>
          </p:cNvPicPr>
          <p:nvPr/>
        </p:nvPicPr>
        <p:blipFill>
          <a:blip r:embed="rId2"/>
          <a:stretch>
            <a:fillRect/>
          </a:stretch>
        </p:blipFill>
        <p:spPr>
          <a:xfrm>
            <a:off x="6716889" y="6016363"/>
            <a:ext cx="2345922" cy="656360"/>
          </a:xfrm>
          <a:prstGeom prst="rect">
            <a:avLst/>
          </a:prstGeom>
        </p:spPr>
      </p:pic>
      <p:pic>
        <p:nvPicPr>
          <p:cNvPr id="2" name="Imagen 1">
            <a:extLst>
              <a:ext uri="{FF2B5EF4-FFF2-40B4-BE49-F238E27FC236}">
                <a16:creationId xmlns:a16="http://schemas.microsoft.com/office/drawing/2014/main" id="{07FAD91B-BF31-4122-9267-1836C9DDFBFC}"/>
              </a:ext>
            </a:extLst>
          </p:cNvPr>
          <p:cNvPicPr>
            <a:picLocks noChangeAspect="1"/>
          </p:cNvPicPr>
          <p:nvPr/>
        </p:nvPicPr>
        <p:blipFill>
          <a:blip r:embed="rId3"/>
          <a:stretch>
            <a:fillRect/>
          </a:stretch>
        </p:blipFill>
        <p:spPr>
          <a:xfrm>
            <a:off x="108075" y="1052736"/>
            <a:ext cx="3598326" cy="2129797"/>
          </a:xfrm>
          <a:prstGeom prst="rect">
            <a:avLst/>
          </a:prstGeom>
        </p:spPr>
      </p:pic>
      <p:pic>
        <p:nvPicPr>
          <p:cNvPr id="13" name="Imagen 12">
            <a:extLst>
              <a:ext uri="{FF2B5EF4-FFF2-40B4-BE49-F238E27FC236}">
                <a16:creationId xmlns:a16="http://schemas.microsoft.com/office/drawing/2014/main" id="{237BF455-D051-4582-ADA0-441CFB711362}"/>
              </a:ext>
            </a:extLst>
          </p:cNvPr>
          <p:cNvPicPr>
            <a:picLocks noChangeAspect="1"/>
          </p:cNvPicPr>
          <p:nvPr/>
        </p:nvPicPr>
        <p:blipFill>
          <a:blip r:embed="rId4"/>
          <a:stretch>
            <a:fillRect/>
          </a:stretch>
        </p:blipFill>
        <p:spPr>
          <a:xfrm>
            <a:off x="251520" y="3358185"/>
            <a:ext cx="2831187" cy="1745065"/>
          </a:xfrm>
          <a:prstGeom prst="rect">
            <a:avLst/>
          </a:prstGeom>
        </p:spPr>
      </p:pic>
      <p:pic>
        <p:nvPicPr>
          <p:cNvPr id="6" name="Imagen 5">
            <a:extLst>
              <a:ext uri="{FF2B5EF4-FFF2-40B4-BE49-F238E27FC236}">
                <a16:creationId xmlns:a16="http://schemas.microsoft.com/office/drawing/2014/main" id="{5725E53F-417E-465E-A954-5F6A1F814266}"/>
              </a:ext>
            </a:extLst>
          </p:cNvPr>
          <p:cNvPicPr>
            <a:picLocks noChangeAspect="1"/>
          </p:cNvPicPr>
          <p:nvPr/>
        </p:nvPicPr>
        <p:blipFill>
          <a:blip r:embed="rId5"/>
          <a:stretch>
            <a:fillRect/>
          </a:stretch>
        </p:blipFill>
        <p:spPr>
          <a:xfrm>
            <a:off x="4721401" y="724170"/>
            <a:ext cx="3990975" cy="1981200"/>
          </a:xfrm>
          <a:prstGeom prst="rect">
            <a:avLst/>
          </a:prstGeom>
        </p:spPr>
      </p:pic>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5F87D909-31B3-4D9D-A7D2-B17F5B16ED59}"/>
                  </a:ext>
                </a:extLst>
              </p:cNvPr>
              <p:cNvSpPr txBox="1"/>
              <p:nvPr/>
            </p:nvSpPr>
            <p:spPr>
              <a:xfrm>
                <a:off x="3706401" y="2834058"/>
                <a:ext cx="3010487" cy="4859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000" i="1" smtClean="0">
                              <a:solidFill>
                                <a:srgbClr val="836967"/>
                              </a:solidFill>
                              <a:latin typeface="Cambria Math" panose="02040503050406030204" pitchFamily="18" charset="0"/>
                            </a:rPr>
                          </m:ctrlPr>
                        </m:sSubPr>
                        <m:e>
                          <m:r>
                            <a:rPr lang="es-EC" sz="1000" i="1">
                              <a:latin typeface="Cambria Math" panose="02040503050406030204" pitchFamily="18" charset="0"/>
                            </a:rPr>
                            <m:t>𝐼</m:t>
                          </m:r>
                        </m:e>
                        <m:sub>
                          <m:r>
                            <a:rPr lang="es-EC" sz="1000" i="1">
                              <a:latin typeface="Cambria Math" panose="02040503050406030204" pitchFamily="18" charset="0"/>
                            </a:rPr>
                            <m:t>𝑎</m:t>
                          </m:r>
                        </m:sub>
                      </m:sSub>
                      <m:r>
                        <a:rPr lang="es-EC" sz="1000" i="0">
                          <a:latin typeface="Cambria Math" panose="02040503050406030204" pitchFamily="18" charset="0"/>
                        </a:rPr>
                        <m:t>=399∗</m:t>
                      </m:r>
                      <m:sSup>
                        <m:sSupPr>
                          <m:ctrlPr>
                            <a:rPr lang="es-EC" sz="1000" i="1">
                              <a:solidFill>
                                <a:srgbClr val="836967"/>
                              </a:solidFill>
                              <a:latin typeface="Cambria Math" panose="02040503050406030204" pitchFamily="18" charset="0"/>
                            </a:rPr>
                          </m:ctrlPr>
                        </m:sSupPr>
                        <m:e>
                          <m:r>
                            <a:rPr lang="es-EC" sz="1000" i="1">
                              <a:latin typeface="Cambria Math" panose="02040503050406030204" pitchFamily="18" charset="0"/>
                            </a:rPr>
                            <m:t>𝑡</m:t>
                          </m:r>
                        </m:e>
                        <m:sup>
                          <m:r>
                            <a:rPr lang="es-EC" sz="1000" i="0">
                              <a:latin typeface="Cambria Math" panose="02040503050406030204" pitchFamily="18" charset="0"/>
                            </a:rPr>
                            <m:t>4</m:t>
                          </m:r>
                        </m:sup>
                      </m:sSup>
                      <m:sSup>
                        <m:sSupPr>
                          <m:ctrlPr>
                            <a:rPr lang="es-EC" sz="1000" i="1">
                              <a:solidFill>
                                <a:srgbClr val="836967"/>
                              </a:solidFill>
                              <a:latin typeface="Cambria Math" panose="02040503050406030204" pitchFamily="18" charset="0"/>
                            </a:rPr>
                          </m:ctrlPr>
                        </m:sSupPr>
                        <m:e>
                          <m:d>
                            <m:dPr>
                              <m:ctrlPr>
                                <a:rPr lang="es-EC" sz="1000" i="1">
                                  <a:solidFill>
                                    <a:srgbClr val="836967"/>
                                  </a:solidFill>
                                  <a:latin typeface="Cambria Math" panose="02040503050406030204" pitchFamily="18" charset="0"/>
                                </a:rPr>
                              </m:ctrlPr>
                            </m:dPr>
                            <m:e>
                              <m:f>
                                <m:fPr>
                                  <m:ctrlPr>
                                    <a:rPr lang="es-EC" sz="1000" i="1">
                                      <a:solidFill>
                                        <a:srgbClr val="836967"/>
                                      </a:solidFill>
                                      <a:latin typeface="Cambria Math" panose="02040503050406030204" pitchFamily="18" charset="0"/>
                                    </a:rPr>
                                  </m:ctrlPr>
                                </m:fPr>
                                <m:num>
                                  <m:f>
                                    <m:fPr>
                                      <m:ctrlPr>
                                        <a:rPr lang="es-EC" sz="1000" i="1">
                                          <a:solidFill>
                                            <a:srgbClr val="836967"/>
                                          </a:solidFill>
                                          <a:latin typeface="Cambria Math" panose="02040503050406030204" pitchFamily="18" charset="0"/>
                                        </a:rPr>
                                      </m:ctrlPr>
                                    </m:fPr>
                                    <m:num>
                                      <m:r>
                                        <a:rPr lang="es-EC" sz="1000" i="1">
                                          <a:latin typeface="Cambria Math" panose="02040503050406030204" pitchFamily="18" charset="0"/>
                                        </a:rPr>
                                        <m:t>𝑤</m:t>
                                      </m:r>
                                    </m:num>
                                    <m:den>
                                      <m:r>
                                        <a:rPr lang="es-EC" sz="1000" i="1">
                                          <a:latin typeface="Cambria Math" panose="02040503050406030204" pitchFamily="18" charset="0"/>
                                        </a:rPr>
                                        <m:t>𝑡</m:t>
                                      </m:r>
                                    </m:den>
                                  </m:f>
                                </m:num>
                                <m:den>
                                  <m:r>
                                    <a:rPr lang="es-EC" sz="1000" i="1">
                                      <a:latin typeface="Cambria Math" panose="02040503050406030204" pitchFamily="18" charset="0"/>
                                    </a:rPr>
                                    <m:t>𝑆</m:t>
                                  </m:r>
                                </m:den>
                              </m:f>
                              <m:r>
                                <a:rPr lang="es-EC" sz="1000" i="0">
                                  <a:latin typeface="Cambria Math" panose="02040503050406030204" pitchFamily="18" charset="0"/>
                                </a:rPr>
                                <m:t>−0,328</m:t>
                              </m:r>
                            </m:e>
                          </m:d>
                        </m:e>
                        <m:sup>
                          <m:r>
                            <a:rPr lang="es-EC" sz="1000" i="0">
                              <a:latin typeface="Cambria Math" panose="02040503050406030204" pitchFamily="18" charset="0"/>
                            </a:rPr>
                            <m:t>3</m:t>
                          </m:r>
                        </m:sup>
                      </m:sSup>
                      <m:r>
                        <a:rPr lang="es-EC" sz="1000" i="0">
                          <a:latin typeface="Cambria Math" panose="02040503050406030204" pitchFamily="18" charset="0"/>
                        </a:rPr>
                        <m:t>≤</m:t>
                      </m:r>
                      <m:sSup>
                        <m:sSupPr>
                          <m:ctrlPr>
                            <a:rPr lang="es-EC" sz="1000" i="1">
                              <a:solidFill>
                                <a:srgbClr val="836967"/>
                              </a:solidFill>
                              <a:latin typeface="Cambria Math" panose="02040503050406030204" pitchFamily="18" charset="0"/>
                            </a:rPr>
                          </m:ctrlPr>
                        </m:sSupPr>
                        <m:e>
                          <m:r>
                            <a:rPr lang="es-EC" sz="1000" i="1">
                              <a:latin typeface="Cambria Math" panose="02040503050406030204" pitchFamily="18" charset="0"/>
                            </a:rPr>
                            <m:t>𝑡</m:t>
                          </m:r>
                        </m:e>
                        <m:sup>
                          <m:r>
                            <a:rPr lang="es-EC" sz="1000" i="0">
                              <a:latin typeface="Cambria Math" panose="02040503050406030204" pitchFamily="18" charset="0"/>
                            </a:rPr>
                            <m:t>4</m:t>
                          </m:r>
                        </m:sup>
                      </m:sSup>
                      <m:d>
                        <m:dPr>
                          <m:ctrlPr>
                            <a:rPr lang="es-EC" sz="1000" i="1">
                              <a:solidFill>
                                <a:srgbClr val="836967"/>
                              </a:solidFill>
                              <a:latin typeface="Cambria Math" panose="02040503050406030204" pitchFamily="18" charset="0"/>
                            </a:rPr>
                          </m:ctrlPr>
                        </m:dPr>
                        <m:e>
                          <m:r>
                            <a:rPr lang="es-EC" sz="1000" i="0">
                              <a:latin typeface="Cambria Math" panose="02040503050406030204" pitchFamily="18" charset="0"/>
                            </a:rPr>
                            <m:t>115∗</m:t>
                          </m:r>
                          <m:f>
                            <m:fPr>
                              <m:ctrlPr>
                                <a:rPr lang="es-EC" sz="1000" i="1">
                                  <a:solidFill>
                                    <a:srgbClr val="836967"/>
                                  </a:solidFill>
                                  <a:latin typeface="Cambria Math" panose="02040503050406030204" pitchFamily="18" charset="0"/>
                                </a:rPr>
                              </m:ctrlPr>
                            </m:fPr>
                            <m:num>
                              <m:f>
                                <m:fPr>
                                  <m:ctrlPr>
                                    <a:rPr lang="es-EC" sz="1000" i="1">
                                      <a:solidFill>
                                        <a:srgbClr val="836967"/>
                                      </a:solidFill>
                                      <a:latin typeface="Cambria Math" panose="02040503050406030204" pitchFamily="18" charset="0"/>
                                    </a:rPr>
                                  </m:ctrlPr>
                                </m:fPr>
                                <m:num>
                                  <m:r>
                                    <a:rPr lang="es-EC" sz="1000" i="1">
                                      <a:latin typeface="Cambria Math" panose="02040503050406030204" pitchFamily="18" charset="0"/>
                                    </a:rPr>
                                    <m:t>𝑤</m:t>
                                  </m:r>
                                </m:num>
                                <m:den>
                                  <m:r>
                                    <a:rPr lang="es-EC" sz="1000" i="1">
                                      <a:latin typeface="Cambria Math" panose="02040503050406030204" pitchFamily="18" charset="0"/>
                                    </a:rPr>
                                    <m:t>𝑡</m:t>
                                  </m:r>
                                </m:den>
                              </m:f>
                            </m:num>
                            <m:den>
                              <m:r>
                                <a:rPr lang="es-EC" sz="1000" i="1">
                                  <a:latin typeface="Cambria Math" panose="02040503050406030204" pitchFamily="18" charset="0"/>
                                </a:rPr>
                                <m:t>𝑆</m:t>
                              </m:r>
                            </m:den>
                          </m:f>
                          <m:r>
                            <a:rPr lang="es-EC" sz="1000" i="0">
                              <a:latin typeface="Cambria Math" panose="02040503050406030204" pitchFamily="18" charset="0"/>
                            </a:rPr>
                            <m:t>+5</m:t>
                          </m:r>
                        </m:e>
                      </m:d>
                    </m:oMath>
                  </m:oMathPara>
                </a14:m>
                <a:endParaRPr lang="es-EC" sz="1000" dirty="0"/>
              </a:p>
            </p:txBody>
          </p:sp>
        </mc:Choice>
        <mc:Fallback xmlns="">
          <p:sp>
            <p:nvSpPr>
              <p:cNvPr id="18" name="CuadroTexto 17">
                <a:extLst>
                  <a:ext uri="{FF2B5EF4-FFF2-40B4-BE49-F238E27FC236}">
                    <a16:creationId xmlns:a16="http://schemas.microsoft.com/office/drawing/2014/main" id="{5F87D909-31B3-4D9D-A7D2-B17F5B16ED59}"/>
                  </a:ext>
                </a:extLst>
              </p:cNvPr>
              <p:cNvSpPr txBox="1">
                <a:spLocks noRot="1" noChangeAspect="1" noMove="1" noResize="1" noEditPoints="1" noAdjustHandles="1" noChangeArrowheads="1" noChangeShapeType="1" noTextEdit="1"/>
              </p:cNvSpPr>
              <p:nvPr/>
            </p:nvSpPr>
            <p:spPr>
              <a:xfrm>
                <a:off x="3706401" y="2834058"/>
                <a:ext cx="3010487" cy="485902"/>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3EEBAB19-3BD2-4DBB-A158-55D3B8A01748}"/>
                  </a:ext>
                </a:extLst>
              </p:cNvPr>
              <p:cNvSpPr txBox="1"/>
              <p:nvPr/>
            </p:nvSpPr>
            <p:spPr>
              <a:xfrm>
                <a:off x="6474256" y="2919229"/>
                <a:ext cx="2831187"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000" i="1" smtClean="0">
                          <a:latin typeface="Cambria Math" panose="02040503050406030204" pitchFamily="18" charset="0"/>
                        </a:rPr>
                        <m:t>𝐼𝑠</m:t>
                      </m:r>
                      <m:r>
                        <a:rPr lang="es-EC" sz="1000" i="0">
                          <a:latin typeface="Cambria Math" panose="02040503050406030204" pitchFamily="18" charset="0"/>
                        </a:rPr>
                        <m:t>=</m:t>
                      </m:r>
                      <m:f>
                        <m:fPr>
                          <m:ctrlPr>
                            <a:rPr lang="es-EC" sz="1000" i="1">
                              <a:solidFill>
                                <a:srgbClr val="836967"/>
                              </a:solidFill>
                              <a:latin typeface="Cambria Math" panose="02040503050406030204" pitchFamily="18" charset="0"/>
                            </a:rPr>
                          </m:ctrlPr>
                        </m:fPr>
                        <m:num>
                          <m:sSup>
                            <m:sSupPr>
                              <m:ctrlPr>
                                <a:rPr lang="es-EC" sz="1000" i="1">
                                  <a:solidFill>
                                    <a:srgbClr val="836967"/>
                                  </a:solidFill>
                                  <a:latin typeface="Cambria Math" panose="02040503050406030204" pitchFamily="18" charset="0"/>
                                </a:rPr>
                              </m:ctrlPr>
                            </m:sSupPr>
                            <m:e>
                              <m:r>
                                <a:rPr lang="es-EC" sz="1000" i="1">
                                  <a:latin typeface="Cambria Math" panose="02040503050406030204" pitchFamily="18" charset="0"/>
                                </a:rPr>
                                <m:t>𝑑</m:t>
                              </m:r>
                            </m:e>
                            <m:sup>
                              <m:r>
                                <a:rPr lang="es-EC" sz="1000" i="0">
                                  <a:latin typeface="Cambria Math" panose="02040503050406030204" pitchFamily="18" charset="0"/>
                                </a:rPr>
                                <m:t>3</m:t>
                              </m:r>
                            </m:sup>
                          </m:sSup>
                          <m:r>
                            <a:rPr lang="es-EC" sz="1000" i="0">
                              <a:latin typeface="Cambria Math" panose="02040503050406030204" pitchFamily="18" charset="0"/>
                            </a:rPr>
                            <m:t> </m:t>
                          </m:r>
                          <m:r>
                            <a:rPr lang="es-EC" sz="1000" i="1">
                              <a:latin typeface="Cambria Math" panose="02040503050406030204" pitchFamily="18" charset="0"/>
                            </a:rPr>
                            <m:t>𝑡</m:t>
                          </m:r>
                          <m:r>
                            <a:rPr lang="es-EC" sz="1000" i="0">
                              <a:latin typeface="Cambria Math" panose="02040503050406030204" pitchFamily="18" charset="0"/>
                            </a:rPr>
                            <m:t> </m:t>
                          </m:r>
                          <m:r>
                            <a:rPr lang="es-EC" sz="1000" i="1">
                              <a:latin typeface="Cambria Math" panose="02040503050406030204" pitchFamily="18" charset="0"/>
                            </a:rPr>
                            <m:t>𝑠𝑒</m:t>
                          </m:r>
                          <m:sSup>
                            <m:sSupPr>
                              <m:ctrlPr>
                                <a:rPr lang="es-EC" sz="1000" i="1">
                                  <a:solidFill>
                                    <a:srgbClr val="836967"/>
                                  </a:solidFill>
                                  <a:latin typeface="Cambria Math" panose="02040503050406030204" pitchFamily="18" charset="0"/>
                                </a:rPr>
                              </m:ctrlPr>
                            </m:sSupPr>
                            <m:e>
                              <m:r>
                                <a:rPr lang="es-EC" sz="1000" i="1">
                                  <a:latin typeface="Cambria Math" panose="02040503050406030204" pitchFamily="18" charset="0"/>
                                </a:rPr>
                                <m:t>𝑛</m:t>
                              </m:r>
                            </m:e>
                            <m:sup>
                              <m:r>
                                <a:rPr lang="es-EC" sz="1000" i="0">
                                  <a:latin typeface="Cambria Math" panose="02040503050406030204" pitchFamily="18" charset="0"/>
                                </a:rPr>
                                <m:t>2</m:t>
                              </m:r>
                            </m:sup>
                          </m:sSup>
                          <m:r>
                            <a:rPr lang="es-EC" sz="1000" i="1">
                              <a:latin typeface="Cambria Math" panose="02040503050406030204" pitchFamily="18" charset="0"/>
                            </a:rPr>
                            <m:t>𝜃</m:t>
                          </m:r>
                        </m:num>
                        <m:den>
                          <m:r>
                            <a:rPr lang="es-EC" sz="1000" i="0">
                              <a:latin typeface="Cambria Math" panose="02040503050406030204" pitchFamily="18" charset="0"/>
                            </a:rPr>
                            <m:t>12</m:t>
                          </m:r>
                        </m:den>
                      </m:f>
                      <m:r>
                        <a:rPr lang="es-EC" sz="1000" i="0">
                          <a:latin typeface="Cambria Math" panose="02040503050406030204" pitchFamily="18" charset="0"/>
                        </a:rPr>
                        <m:t> </m:t>
                      </m:r>
                      <m:r>
                        <a:rPr lang="es-EC" sz="1000" i="1">
                          <a:latin typeface="Cambria Math" panose="02040503050406030204" pitchFamily="18" charset="0"/>
                        </a:rPr>
                        <m:t>𝑐𝑜𝑛𝑠𝑖𝑑𝑒𝑟𝑎𝑛𝑑𝑜</m:t>
                      </m:r>
                      <m:r>
                        <a:rPr lang="es-EC" sz="1000" i="0">
                          <a:latin typeface="Cambria Math" panose="02040503050406030204" pitchFamily="18" charset="0"/>
                        </a:rPr>
                        <m:t> </m:t>
                      </m:r>
                      <m:r>
                        <a:rPr lang="es-EC" sz="1000" i="1">
                          <a:latin typeface="Cambria Math" panose="02040503050406030204" pitchFamily="18" charset="0"/>
                        </a:rPr>
                        <m:t>𝑞𝑢𝑒</m:t>
                      </m:r>
                      <m:r>
                        <a:rPr lang="es-EC" sz="1000" i="0">
                          <a:latin typeface="Cambria Math" panose="02040503050406030204" pitchFamily="18" charset="0"/>
                        </a:rPr>
                        <m:t> </m:t>
                      </m:r>
                      <m:r>
                        <a:rPr lang="es-EC" sz="1000" i="1">
                          <a:latin typeface="Cambria Math" panose="02040503050406030204" pitchFamily="18" charset="0"/>
                        </a:rPr>
                        <m:t>𝜃</m:t>
                      </m:r>
                      <m:r>
                        <a:rPr lang="es-EC" sz="1000" i="0">
                          <a:latin typeface="Cambria Math" panose="02040503050406030204" pitchFamily="18" charset="0"/>
                        </a:rPr>
                        <m:t>=90°</m:t>
                      </m:r>
                    </m:oMath>
                  </m:oMathPara>
                </a14:m>
                <a:endParaRPr lang="es-EC" dirty="0"/>
              </a:p>
            </p:txBody>
          </p:sp>
        </mc:Choice>
        <mc:Fallback xmlns="">
          <p:sp>
            <p:nvSpPr>
              <p:cNvPr id="20" name="CuadroTexto 19">
                <a:extLst>
                  <a:ext uri="{FF2B5EF4-FFF2-40B4-BE49-F238E27FC236}">
                    <a16:creationId xmlns:a16="http://schemas.microsoft.com/office/drawing/2014/main" id="{3EEBAB19-3BD2-4DBB-A158-55D3B8A01748}"/>
                  </a:ext>
                </a:extLst>
              </p:cNvPr>
              <p:cNvSpPr txBox="1">
                <a:spLocks noRot="1" noChangeAspect="1" noMove="1" noResize="1" noEditPoints="1" noAdjustHandles="1" noChangeArrowheads="1" noChangeShapeType="1" noTextEdit="1"/>
              </p:cNvSpPr>
              <p:nvPr/>
            </p:nvSpPr>
            <p:spPr>
              <a:xfrm>
                <a:off x="6474256" y="2919229"/>
                <a:ext cx="2831187" cy="400110"/>
              </a:xfrm>
              <a:prstGeom prst="rect">
                <a:avLst/>
              </a:prstGeom>
              <a:blipFill>
                <a:blip r:embed="rId7"/>
                <a:stretch>
                  <a:fillRect/>
                </a:stretch>
              </a:blipFill>
            </p:spPr>
            <p:txBody>
              <a:bodyPr/>
              <a:lstStyle/>
              <a:p>
                <a:r>
                  <a:rPr lang="es-EC">
                    <a:noFill/>
                  </a:rPr>
                  <a:t> </a:t>
                </a:r>
              </a:p>
            </p:txBody>
          </p:sp>
        </mc:Fallback>
      </mc:AlternateContent>
      <p:pic>
        <p:nvPicPr>
          <p:cNvPr id="10" name="Imagen 9">
            <a:extLst>
              <a:ext uri="{FF2B5EF4-FFF2-40B4-BE49-F238E27FC236}">
                <a16:creationId xmlns:a16="http://schemas.microsoft.com/office/drawing/2014/main" id="{E6E126BD-6063-4F13-8FB9-E9C2A8838070}"/>
              </a:ext>
            </a:extLst>
          </p:cNvPr>
          <p:cNvPicPr>
            <a:picLocks noChangeAspect="1"/>
          </p:cNvPicPr>
          <p:nvPr/>
        </p:nvPicPr>
        <p:blipFill>
          <a:blip r:embed="rId8"/>
          <a:stretch>
            <a:fillRect/>
          </a:stretch>
        </p:blipFill>
        <p:spPr>
          <a:xfrm>
            <a:off x="4709233" y="3436644"/>
            <a:ext cx="3990975" cy="1114425"/>
          </a:xfrm>
          <a:prstGeom prst="rect">
            <a:avLst/>
          </a:prstGeom>
        </p:spPr>
      </p:pic>
      <p:pic>
        <p:nvPicPr>
          <p:cNvPr id="22" name="Imagen 21">
            <a:extLst>
              <a:ext uri="{FF2B5EF4-FFF2-40B4-BE49-F238E27FC236}">
                <a16:creationId xmlns:a16="http://schemas.microsoft.com/office/drawing/2014/main" id="{294D2B72-30DC-430B-8FBE-E8795C9FFEA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0808" r="3473" b="-1"/>
          <a:stretch/>
        </p:blipFill>
        <p:spPr bwMode="auto">
          <a:xfrm>
            <a:off x="5488300" y="4667117"/>
            <a:ext cx="2533650" cy="1176415"/>
          </a:xfrm>
          <a:prstGeom prst="rect">
            <a:avLst/>
          </a:prstGeom>
          <a:ln>
            <a:noFill/>
          </a:ln>
          <a:extLst>
            <a:ext uri="{53640926-AAD7-44D8-BBD7-CCE9431645EC}">
              <a14:shadowObscured xmlns:a14="http://schemas.microsoft.com/office/drawing/2010/main"/>
            </a:ext>
          </a:extLst>
        </p:spPr>
      </p:pic>
      <p:sp>
        <p:nvSpPr>
          <p:cNvPr id="24" name="Rectángulo 23">
            <a:extLst>
              <a:ext uri="{FF2B5EF4-FFF2-40B4-BE49-F238E27FC236}">
                <a16:creationId xmlns:a16="http://schemas.microsoft.com/office/drawing/2014/main" id="{13449EEA-25E8-4B12-A8FE-45D7F86C4F1D}"/>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72</a:t>
            </a:r>
            <a:endParaRPr lang="en-US" b="1" u="sng" dirty="0"/>
          </a:p>
        </p:txBody>
      </p:sp>
    </p:spTree>
    <p:extLst>
      <p:ext uri="{BB962C8B-B14F-4D97-AF65-F5344CB8AC3E}">
        <p14:creationId xmlns:p14="http://schemas.microsoft.com/office/powerpoint/2010/main" val="3982277068"/>
      </p:ext>
    </p:extLst>
  </p:cSld>
  <p:clrMapOvr>
    <a:masterClrMapping/>
  </p:clrMapOvr>
  <p:transition spd="med">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a:t>
            </a:r>
            <a:r>
              <a:rPr lang="en-001" b="1" u="sng" dirty="0"/>
              <a:t>DISEÑO ESTRUCTURAL </a:t>
            </a:r>
            <a:endParaRPr lang="en-US" b="1" u="sng" dirty="0"/>
          </a:p>
        </p:txBody>
      </p:sp>
      <p:sp>
        <p:nvSpPr>
          <p:cNvPr id="7" name="Rectángulo 6">
            <a:extLst>
              <a:ext uri="{FF2B5EF4-FFF2-40B4-BE49-F238E27FC236}">
                <a16:creationId xmlns:a16="http://schemas.microsoft.com/office/drawing/2014/main" id="{62D4A7CB-9AEB-4C69-8C8B-5770CF2105C9}"/>
              </a:ext>
            </a:extLst>
          </p:cNvPr>
          <p:cNvSpPr/>
          <p:nvPr/>
        </p:nvSpPr>
        <p:spPr>
          <a:xfrm>
            <a:off x="-25132" y="620688"/>
            <a:ext cx="551343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1. </a:t>
            </a:r>
            <a:r>
              <a:rPr lang="es-ES" b="1" dirty="0"/>
              <a:t>Diseño de Viguetas</a:t>
            </a:r>
            <a:endParaRPr lang="en-US" b="1" dirty="0"/>
          </a:p>
        </p:txBody>
      </p:sp>
      <p:sp>
        <p:nvSpPr>
          <p:cNvPr id="12" name="Rectángulo 11">
            <a:extLst>
              <a:ext uri="{FF2B5EF4-FFF2-40B4-BE49-F238E27FC236}">
                <a16:creationId xmlns:a16="http://schemas.microsoft.com/office/drawing/2014/main" id="{12A9C96D-A63C-426D-BEBE-5C25E4BE7589}"/>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1" name="Imagen 10">
            <a:extLst>
              <a:ext uri="{FF2B5EF4-FFF2-40B4-BE49-F238E27FC236}">
                <a16:creationId xmlns:a16="http://schemas.microsoft.com/office/drawing/2014/main" id="{21718C11-A61D-4BD9-BD84-774A8F121622}"/>
              </a:ext>
            </a:extLst>
          </p:cNvPr>
          <p:cNvPicPr>
            <a:picLocks noChangeAspect="1"/>
          </p:cNvPicPr>
          <p:nvPr/>
        </p:nvPicPr>
        <p:blipFill>
          <a:blip r:embed="rId2"/>
          <a:stretch>
            <a:fillRect/>
          </a:stretch>
        </p:blipFill>
        <p:spPr>
          <a:xfrm>
            <a:off x="6756803" y="6129607"/>
            <a:ext cx="2345922" cy="656360"/>
          </a:xfrm>
          <a:prstGeom prst="rect">
            <a:avLst/>
          </a:prstGeom>
        </p:spPr>
      </p:pic>
      <p:pic>
        <p:nvPicPr>
          <p:cNvPr id="8" name="Imagen 7">
            <a:extLst>
              <a:ext uri="{FF2B5EF4-FFF2-40B4-BE49-F238E27FC236}">
                <a16:creationId xmlns:a16="http://schemas.microsoft.com/office/drawing/2014/main" id="{89C78BE5-3E19-4849-A882-84E16B5C5E51}"/>
              </a:ext>
            </a:extLst>
          </p:cNvPr>
          <p:cNvPicPr>
            <a:picLocks noChangeAspect="1"/>
          </p:cNvPicPr>
          <p:nvPr/>
        </p:nvPicPr>
        <p:blipFill>
          <a:blip r:embed="rId3"/>
          <a:stretch>
            <a:fillRect/>
          </a:stretch>
        </p:blipFill>
        <p:spPr>
          <a:xfrm>
            <a:off x="305922" y="1809304"/>
            <a:ext cx="3472596" cy="1367490"/>
          </a:xfrm>
          <a:prstGeom prst="rect">
            <a:avLst/>
          </a:prstGeom>
        </p:spPr>
      </p:pic>
      <p:pic>
        <p:nvPicPr>
          <p:cNvPr id="17" name="Imagen 16">
            <a:extLst>
              <a:ext uri="{FF2B5EF4-FFF2-40B4-BE49-F238E27FC236}">
                <a16:creationId xmlns:a16="http://schemas.microsoft.com/office/drawing/2014/main" id="{892060CC-11F0-4963-9F07-020CE073324A}"/>
              </a:ext>
            </a:extLst>
          </p:cNvPr>
          <p:cNvPicPr>
            <a:picLocks noChangeAspect="1"/>
          </p:cNvPicPr>
          <p:nvPr/>
        </p:nvPicPr>
        <p:blipFill>
          <a:blip r:embed="rId4"/>
          <a:stretch>
            <a:fillRect/>
          </a:stretch>
        </p:blipFill>
        <p:spPr>
          <a:xfrm>
            <a:off x="251520" y="1052736"/>
            <a:ext cx="3581400" cy="862845"/>
          </a:xfrm>
          <a:prstGeom prst="rect">
            <a:avLst/>
          </a:prstGeom>
        </p:spPr>
      </p:pic>
      <p:pic>
        <p:nvPicPr>
          <p:cNvPr id="19" name="Imagen 18">
            <a:extLst>
              <a:ext uri="{FF2B5EF4-FFF2-40B4-BE49-F238E27FC236}">
                <a16:creationId xmlns:a16="http://schemas.microsoft.com/office/drawing/2014/main" id="{A27C8765-BD9D-4175-B2D3-A261FAC61B7E}"/>
              </a:ext>
            </a:extLst>
          </p:cNvPr>
          <p:cNvPicPr>
            <a:picLocks noChangeAspect="1"/>
          </p:cNvPicPr>
          <p:nvPr/>
        </p:nvPicPr>
        <p:blipFill>
          <a:blip r:embed="rId5"/>
          <a:stretch>
            <a:fillRect/>
          </a:stretch>
        </p:blipFill>
        <p:spPr>
          <a:xfrm>
            <a:off x="383282" y="3324743"/>
            <a:ext cx="3486150" cy="712927"/>
          </a:xfrm>
          <a:prstGeom prst="rect">
            <a:avLst/>
          </a:prstGeom>
        </p:spPr>
      </p:pic>
      <p:pic>
        <p:nvPicPr>
          <p:cNvPr id="21" name="Imagen 20">
            <a:extLst>
              <a:ext uri="{FF2B5EF4-FFF2-40B4-BE49-F238E27FC236}">
                <a16:creationId xmlns:a16="http://schemas.microsoft.com/office/drawing/2014/main" id="{52802EE6-6520-4959-9A46-B8C12A6905CB}"/>
              </a:ext>
            </a:extLst>
          </p:cNvPr>
          <p:cNvPicPr>
            <a:picLocks noChangeAspect="1"/>
          </p:cNvPicPr>
          <p:nvPr/>
        </p:nvPicPr>
        <p:blipFill>
          <a:blip r:embed="rId6"/>
          <a:stretch>
            <a:fillRect/>
          </a:stretch>
        </p:blipFill>
        <p:spPr>
          <a:xfrm>
            <a:off x="586081" y="4134025"/>
            <a:ext cx="2912277" cy="1882338"/>
          </a:xfrm>
          <a:prstGeom prst="rect">
            <a:avLst/>
          </a:prstGeom>
        </p:spPr>
      </p:pic>
      <p:pic>
        <p:nvPicPr>
          <p:cNvPr id="9" name="Imagen 8">
            <a:extLst>
              <a:ext uri="{FF2B5EF4-FFF2-40B4-BE49-F238E27FC236}">
                <a16:creationId xmlns:a16="http://schemas.microsoft.com/office/drawing/2014/main" id="{887FC02C-E37C-4F29-B18F-75E7409D5043}"/>
              </a:ext>
            </a:extLst>
          </p:cNvPr>
          <p:cNvPicPr>
            <a:picLocks noChangeAspect="1"/>
          </p:cNvPicPr>
          <p:nvPr/>
        </p:nvPicPr>
        <p:blipFill>
          <a:blip r:embed="rId7"/>
          <a:stretch>
            <a:fillRect/>
          </a:stretch>
        </p:blipFill>
        <p:spPr>
          <a:xfrm>
            <a:off x="5519668" y="620688"/>
            <a:ext cx="3372812" cy="3163521"/>
          </a:xfrm>
          <a:prstGeom prst="rect">
            <a:avLst/>
          </a:prstGeom>
        </p:spPr>
      </p:pic>
      <p:pic>
        <p:nvPicPr>
          <p:cNvPr id="24" name="Imagen 23">
            <a:extLst>
              <a:ext uri="{FF2B5EF4-FFF2-40B4-BE49-F238E27FC236}">
                <a16:creationId xmlns:a16="http://schemas.microsoft.com/office/drawing/2014/main" id="{00A79F9E-7760-4DF6-8B2C-CADA7197BA02}"/>
              </a:ext>
            </a:extLst>
          </p:cNvPr>
          <p:cNvPicPr>
            <a:picLocks noChangeAspect="1"/>
          </p:cNvPicPr>
          <p:nvPr/>
        </p:nvPicPr>
        <p:blipFill>
          <a:blip r:embed="rId8"/>
          <a:stretch>
            <a:fillRect/>
          </a:stretch>
        </p:blipFill>
        <p:spPr>
          <a:xfrm>
            <a:off x="5519668" y="3784209"/>
            <a:ext cx="3443567" cy="2382319"/>
          </a:xfrm>
          <a:prstGeom prst="rect">
            <a:avLst/>
          </a:prstGeom>
        </p:spPr>
      </p:pic>
      <p:sp>
        <p:nvSpPr>
          <p:cNvPr id="26" name="Rectángulo 25">
            <a:extLst>
              <a:ext uri="{FF2B5EF4-FFF2-40B4-BE49-F238E27FC236}">
                <a16:creationId xmlns:a16="http://schemas.microsoft.com/office/drawing/2014/main" id="{B429FB7E-466C-480B-97D4-9CDFCFEA7D34}"/>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73</a:t>
            </a:r>
            <a:endParaRPr lang="en-US" b="1" u="sng" dirty="0"/>
          </a:p>
        </p:txBody>
      </p:sp>
    </p:spTree>
    <p:extLst>
      <p:ext uri="{BB962C8B-B14F-4D97-AF65-F5344CB8AC3E}">
        <p14:creationId xmlns:p14="http://schemas.microsoft.com/office/powerpoint/2010/main" val="2988781358"/>
      </p:ext>
    </p:extLst>
  </p:cSld>
  <p:clrMapOvr>
    <a:masterClrMapping/>
  </p:clrMapOvr>
  <p:transition spd="med">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a:t>
            </a:r>
            <a:r>
              <a:rPr lang="en-001" b="1" u="sng" dirty="0"/>
              <a:t>DISEÑO ESTRUCTURAL </a:t>
            </a:r>
            <a:endParaRPr lang="en-US" b="1" u="sng" dirty="0"/>
          </a:p>
        </p:txBody>
      </p:sp>
      <p:sp>
        <p:nvSpPr>
          <p:cNvPr id="7" name="Rectángulo 6">
            <a:extLst>
              <a:ext uri="{FF2B5EF4-FFF2-40B4-BE49-F238E27FC236}">
                <a16:creationId xmlns:a16="http://schemas.microsoft.com/office/drawing/2014/main" id="{62D4A7CB-9AEB-4C69-8C8B-5770CF2105C9}"/>
              </a:ext>
            </a:extLst>
          </p:cNvPr>
          <p:cNvSpPr/>
          <p:nvPr/>
        </p:nvSpPr>
        <p:spPr>
          <a:xfrm>
            <a:off x="-25132" y="620688"/>
            <a:ext cx="551343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1. </a:t>
            </a:r>
            <a:r>
              <a:rPr lang="es-ES" b="1" dirty="0"/>
              <a:t>Diseño de Viguetas</a:t>
            </a:r>
            <a:endParaRPr lang="en-US" b="1" dirty="0"/>
          </a:p>
        </p:txBody>
      </p:sp>
      <p:sp>
        <p:nvSpPr>
          <p:cNvPr id="12" name="Rectángulo 11">
            <a:extLst>
              <a:ext uri="{FF2B5EF4-FFF2-40B4-BE49-F238E27FC236}">
                <a16:creationId xmlns:a16="http://schemas.microsoft.com/office/drawing/2014/main" id="{12A9C96D-A63C-426D-BEBE-5C25E4BE7589}"/>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1" name="Imagen 10">
            <a:extLst>
              <a:ext uri="{FF2B5EF4-FFF2-40B4-BE49-F238E27FC236}">
                <a16:creationId xmlns:a16="http://schemas.microsoft.com/office/drawing/2014/main" id="{21718C11-A61D-4BD9-BD84-774A8F121622}"/>
              </a:ext>
            </a:extLst>
          </p:cNvPr>
          <p:cNvPicPr>
            <a:picLocks noChangeAspect="1"/>
          </p:cNvPicPr>
          <p:nvPr/>
        </p:nvPicPr>
        <p:blipFill>
          <a:blip r:embed="rId2"/>
          <a:stretch>
            <a:fillRect/>
          </a:stretch>
        </p:blipFill>
        <p:spPr>
          <a:xfrm>
            <a:off x="6716889" y="6016363"/>
            <a:ext cx="2345922" cy="656360"/>
          </a:xfrm>
          <a:prstGeom prst="rect">
            <a:avLst/>
          </a:prstGeom>
        </p:spPr>
      </p:pic>
      <p:pic>
        <p:nvPicPr>
          <p:cNvPr id="2" name="Imagen 1">
            <a:extLst>
              <a:ext uri="{FF2B5EF4-FFF2-40B4-BE49-F238E27FC236}">
                <a16:creationId xmlns:a16="http://schemas.microsoft.com/office/drawing/2014/main" id="{9BCEE623-3B11-4D75-ACAD-DC034616C40F}"/>
              </a:ext>
            </a:extLst>
          </p:cNvPr>
          <p:cNvPicPr>
            <a:picLocks noChangeAspect="1"/>
          </p:cNvPicPr>
          <p:nvPr/>
        </p:nvPicPr>
        <p:blipFill>
          <a:blip r:embed="rId3"/>
          <a:stretch>
            <a:fillRect/>
          </a:stretch>
        </p:blipFill>
        <p:spPr>
          <a:xfrm>
            <a:off x="70174" y="1124744"/>
            <a:ext cx="4386477" cy="2324100"/>
          </a:xfrm>
          <a:prstGeom prst="rect">
            <a:avLst/>
          </a:prstGeom>
        </p:spPr>
      </p:pic>
      <p:pic>
        <p:nvPicPr>
          <p:cNvPr id="13" name="Imagen 12">
            <a:extLst>
              <a:ext uri="{FF2B5EF4-FFF2-40B4-BE49-F238E27FC236}">
                <a16:creationId xmlns:a16="http://schemas.microsoft.com/office/drawing/2014/main" id="{243C9F14-818D-4DD5-B234-57A8E95355FA}"/>
              </a:ext>
            </a:extLst>
          </p:cNvPr>
          <p:cNvPicPr>
            <a:picLocks noChangeAspect="1"/>
          </p:cNvPicPr>
          <p:nvPr/>
        </p:nvPicPr>
        <p:blipFill>
          <a:blip r:embed="rId4"/>
          <a:stretch>
            <a:fillRect/>
          </a:stretch>
        </p:blipFill>
        <p:spPr>
          <a:xfrm>
            <a:off x="753790" y="3789516"/>
            <a:ext cx="3090139" cy="1155853"/>
          </a:xfrm>
          <a:prstGeom prst="rect">
            <a:avLst/>
          </a:prstGeom>
        </p:spPr>
      </p:pic>
      <p:pic>
        <p:nvPicPr>
          <p:cNvPr id="4" name="Imagen 3">
            <a:extLst>
              <a:ext uri="{FF2B5EF4-FFF2-40B4-BE49-F238E27FC236}">
                <a16:creationId xmlns:a16="http://schemas.microsoft.com/office/drawing/2014/main" id="{6F5D09E0-19AD-4F8C-9FD5-0F2DACC3C79B}"/>
              </a:ext>
            </a:extLst>
          </p:cNvPr>
          <p:cNvPicPr>
            <a:picLocks noChangeAspect="1"/>
          </p:cNvPicPr>
          <p:nvPr/>
        </p:nvPicPr>
        <p:blipFill>
          <a:blip r:embed="rId5"/>
          <a:stretch>
            <a:fillRect/>
          </a:stretch>
        </p:blipFill>
        <p:spPr>
          <a:xfrm>
            <a:off x="4937760" y="1104900"/>
            <a:ext cx="3990975" cy="2324100"/>
          </a:xfrm>
          <a:prstGeom prst="rect">
            <a:avLst/>
          </a:prstGeom>
        </p:spPr>
      </p:pic>
      <p:pic>
        <p:nvPicPr>
          <p:cNvPr id="15" name="Imagen 14">
            <a:extLst>
              <a:ext uri="{FF2B5EF4-FFF2-40B4-BE49-F238E27FC236}">
                <a16:creationId xmlns:a16="http://schemas.microsoft.com/office/drawing/2014/main" id="{F6B93640-B0CC-4E1F-970E-EE94D5E67024}"/>
              </a:ext>
            </a:extLst>
          </p:cNvPr>
          <p:cNvPicPr>
            <a:picLocks noChangeAspect="1"/>
          </p:cNvPicPr>
          <p:nvPr/>
        </p:nvPicPr>
        <p:blipFill rotWithShape="1">
          <a:blip r:embed="rId6"/>
          <a:srcRect t="10749"/>
          <a:stretch/>
        </p:blipFill>
        <p:spPr>
          <a:xfrm>
            <a:off x="4937621" y="3789516"/>
            <a:ext cx="4084400" cy="1155853"/>
          </a:xfrm>
          <a:prstGeom prst="rect">
            <a:avLst/>
          </a:prstGeom>
        </p:spPr>
      </p:pic>
      <p:sp>
        <p:nvSpPr>
          <p:cNvPr id="16" name="Rectángulo 15">
            <a:extLst>
              <a:ext uri="{FF2B5EF4-FFF2-40B4-BE49-F238E27FC236}">
                <a16:creationId xmlns:a16="http://schemas.microsoft.com/office/drawing/2014/main" id="{B6DA6C1F-A9A9-4220-B2F7-B344A3A6B013}"/>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74</a:t>
            </a:r>
            <a:endParaRPr lang="en-US" b="1" u="sng" dirty="0"/>
          </a:p>
        </p:txBody>
      </p:sp>
    </p:spTree>
    <p:extLst>
      <p:ext uri="{BB962C8B-B14F-4D97-AF65-F5344CB8AC3E}">
        <p14:creationId xmlns:p14="http://schemas.microsoft.com/office/powerpoint/2010/main" val="74991355"/>
      </p:ext>
    </p:extLst>
  </p:cSld>
  <p:clrMapOvr>
    <a:masterClrMapping/>
  </p:clrMapOvr>
  <p:transition spd="med">
    <p:pull/>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a:t>
            </a:r>
            <a:r>
              <a:rPr lang="en-001" b="1" u="sng" dirty="0"/>
              <a:t>DISEÑO ESTRUCTURAL </a:t>
            </a:r>
            <a:endParaRPr lang="en-US" b="1" u="sng" dirty="0"/>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75</a:t>
            </a:r>
            <a:endParaRPr lang="en-US" b="1" u="sng" dirty="0"/>
          </a:p>
        </p:txBody>
      </p:sp>
      <p:sp>
        <p:nvSpPr>
          <p:cNvPr id="7" name="Rectángulo 6">
            <a:extLst>
              <a:ext uri="{FF2B5EF4-FFF2-40B4-BE49-F238E27FC236}">
                <a16:creationId xmlns:a16="http://schemas.microsoft.com/office/drawing/2014/main" id="{62D4A7CB-9AEB-4C69-8C8B-5770CF2105C9}"/>
              </a:ext>
            </a:extLst>
          </p:cNvPr>
          <p:cNvSpPr/>
          <p:nvPr/>
        </p:nvSpPr>
        <p:spPr>
          <a:xfrm>
            <a:off x="-25132" y="620688"/>
            <a:ext cx="551343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 </a:t>
            </a:r>
            <a:r>
              <a:rPr lang="es-ES" b="1" dirty="0"/>
              <a:t>Diseño de Montantes</a:t>
            </a:r>
            <a:endParaRPr lang="en-US" b="1" dirty="0"/>
          </a:p>
        </p:txBody>
      </p:sp>
      <p:pic>
        <p:nvPicPr>
          <p:cNvPr id="10" name="Imagen 9">
            <a:extLst>
              <a:ext uri="{FF2B5EF4-FFF2-40B4-BE49-F238E27FC236}">
                <a16:creationId xmlns:a16="http://schemas.microsoft.com/office/drawing/2014/main" id="{10E1C20A-B60C-45CB-ABE6-4ED118A14EC9}"/>
              </a:ext>
            </a:extLst>
          </p:cNvPr>
          <p:cNvPicPr>
            <a:picLocks noChangeAspect="1"/>
          </p:cNvPicPr>
          <p:nvPr/>
        </p:nvPicPr>
        <p:blipFill>
          <a:blip r:embed="rId3"/>
          <a:stretch>
            <a:fillRect/>
          </a:stretch>
        </p:blipFill>
        <p:spPr>
          <a:xfrm>
            <a:off x="1479625" y="1163739"/>
            <a:ext cx="5591362" cy="2313139"/>
          </a:xfrm>
          <a:prstGeom prst="rect">
            <a:avLst/>
          </a:prstGeom>
        </p:spPr>
      </p:pic>
      <p:sp>
        <p:nvSpPr>
          <p:cNvPr id="11" name="Rectángulo 10">
            <a:extLst>
              <a:ext uri="{FF2B5EF4-FFF2-40B4-BE49-F238E27FC236}">
                <a16:creationId xmlns:a16="http://schemas.microsoft.com/office/drawing/2014/main" id="{5098FF8B-358F-4035-9F14-AE6277C14F70}"/>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3" name="Imagen 12">
            <a:extLst>
              <a:ext uri="{FF2B5EF4-FFF2-40B4-BE49-F238E27FC236}">
                <a16:creationId xmlns:a16="http://schemas.microsoft.com/office/drawing/2014/main" id="{BA365576-C83B-45EA-8DDB-6E7E675D1664}"/>
              </a:ext>
            </a:extLst>
          </p:cNvPr>
          <p:cNvPicPr>
            <a:picLocks noChangeAspect="1"/>
          </p:cNvPicPr>
          <p:nvPr/>
        </p:nvPicPr>
        <p:blipFill>
          <a:blip r:embed="rId4"/>
          <a:stretch>
            <a:fillRect/>
          </a:stretch>
        </p:blipFill>
        <p:spPr>
          <a:xfrm>
            <a:off x="6716889" y="6016363"/>
            <a:ext cx="2345922" cy="656360"/>
          </a:xfrm>
          <a:prstGeom prst="rect">
            <a:avLst/>
          </a:prstGeom>
        </p:spPr>
      </p:pic>
      <p:pic>
        <p:nvPicPr>
          <p:cNvPr id="5" name="Imagen 4">
            <a:extLst>
              <a:ext uri="{FF2B5EF4-FFF2-40B4-BE49-F238E27FC236}">
                <a16:creationId xmlns:a16="http://schemas.microsoft.com/office/drawing/2014/main" id="{28AA47ED-BEE2-4800-A419-19884ADD48B4}"/>
              </a:ext>
            </a:extLst>
          </p:cNvPr>
          <p:cNvPicPr>
            <a:picLocks noChangeAspect="1"/>
          </p:cNvPicPr>
          <p:nvPr/>
        </p:nvPicPr>
        <p:blipFill>
          <a:blip r:embed="rId5"/>
          <a:stretch>
            <a:fillRect/>
          </a:stretch>
        </p:blipFill>
        <p:spPr>
          <a:xfrm>
            <a:off x="47637" y="3613237"/>
            <a:ext cx="4431551" cy="1501862"/>
          </a:xfrm>
          <a:prstGeom prst="rect">
            <a:avLst/>
          </a:prstGeom>
        </p:spPr>
      </p:pic>
      <p:pic>
        <p:nvPicPr>
          <p:cNvPr id="6" name="Imagen 5">
            <a:extLst>
              <a:ext uri="{FF2B5EF4-FFF2-40B4-BE49-F238E27FC236}">
                <a16:creationId xmlns:a16="http://schemas.microsoft.com/office/drawing/2014/main" id="{5359B99C-B6B2-4D69-822D-6491782C2D64}"/>
              </a:ext>
            </a:extLst>
          </p:cNvPr>
          <p:cNvPicPr>
            <a:picLocks noChangeAspect="1"/>
          </p:cNvPicPr>
          <p:nvPr/>
        </p:nvPicPr>
        <p:blipFill>
          <a:blip r:embed="rId6"/>
          <a:stretch>
            <a:fillRect/>
          </a:stretch>
        </p:blipFill>
        <p:spPr>
          <a:xfrm>
            <a:off x="4557409" y="3587881"/>
            <a:ext cx="3990975" cy="1552575"/>
          </a:xfrm>
          <a:prstGeom prst="rect">
            <a:avLst/>
          </a:prstGeom>
        </p:spPr>
      </p:pic>
    </p:spTree>
    <p:extLst>
      <p:ext uri="{BB962C8B-B14F-4D97-AF65-F5344CB8AC3E}">
        <p14:creationId xmlns:p14="http://schemas.microsoft.com/office/powerpoint/2010/main" val="3380273024"/>
      </p:ext>
    </p:extLst>
  </p:cSld>
  <p:clrMapOvr>
    <a:masterClrMapping/>
  </p:clrMapOvr>
  <p:transition spd="med">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a:t>
            </a:r>
            <a:r>
              <a:rPr lang="en-001" b="1" u="sng" dirty="0"/>
              <a:t>DISEÑO ESTRUCTURAL </a:t>
            </a:r>
            <a:endParaRPr lang="en-US" b="1" u="sng" dirty="0"/>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76</a:t>
            </a:r>
            <a:endParaRPr lang="en-US" b="1" u="sng" dirty="0"/>
          </a:p>
        </p:txBody>
      </p:sp>
      <p:sp>
        <p:nvSpPr>
          <p:cNvPr id="11" name="Rectángulo 10">
            <a:extLst>
              <a:ext uri="{FF2B5EF4-FFF2-40B4-BE49-F238E27FC236}">
                <a16:creationId xmlns:a16="http://schemas.microsoft.com/office/drawing/2014/main" id="{5098FF8B-358F-4035-9F14-AE6277C14F70}"/>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3" name="Imagen 12">
            <a:extLst>
              <a:ext uri="{FF2B5EF4-FFF2-40B4-BE49-F238E27FC236}">
                <a16:creationId xmlns:a16="http://schemas.microsoft.com/office/drawing/2014/main" id="{BA365576-C83B-45EA-8DDB-6E7E675D1664}"/>
              </a:ext>
            </a:extLst>
          </p:cNvPr>
          <p:cNvPicPr>
            <a:picLocks noChangeAspect="1"/>
          </p:cNvPicPr>
          <p:nvPr/>
        </p:nvPicPr>
        <p:blipFill>
          <a:blip r:embed="rId3"/>
          <a:stretch>
            <a:fillRect/>
          </a:stretch>
        </p:blipFill>
        <p:spPr>
          <a:xfrm>
            <a:off x="6716889" y="6016363"/>
            <a:ext cx="2345922" cy="656360"/>
          </a:xfrm>
          <a:prstGeom prst="rect">
            <a:avLst/>
          </a:prstGeom>
        </p:spPr>
      </p:pic>
      <p:pic>
        <p:nvPicPr>
          <p:cNvPr id="18" name="Imagen 17">
            <a:extLst>
              <a:ext uri="{FF2B5EF4-FFF2-40B4-BE49-F238E27FC236}">
                <a16:creationId xmlns:a16="http://schemas.microsoft.com/office/drawing/2014/main" id="{6EBAE080-A860-445B-A963-70270571716A}"/>
              </a:ext>
            </a:extLst>
          </p:cNvPr>
          <p:cNvPicPr>
            <a:picLocks noChangeAspect="1"/>
          </p:cNvPicPr>
          <p:nvPr/>
        </p:nvPicPr>
        <p:blipFill>
          <a:blip r:embed="rId4"/>
          <a:stretch>
            <a:fillRect/>
          </a:stretch>
        </p:blipFill>
        <p:spPr>
          <a:xfrm>
            <a:off x="830741" y="981946"/>
            <a:ext cx="4023786" cy="4071804"/>
          </a:xfrm>
          <a:prstGeom prst="rect">
            <a:avLst/>
          </a:prstGeom>
        </p:spPr>
      </p:pic>
      <p:pic>
        <p:nvPicPr>
          <p:cNvPr id="15" name="Imagen 14">
            <a:extLst>
              <a:ext uri="{FF2B5EF4-FFF2-40B4-BE49-F238E27FC236}">
                <a16:creationId xmlns:a16="http://schemas.microsoft.com/office/drawing/2014/main" id="{C4769C6F-703F-44E4-9147-BE9CB751FF34}"/>
              </a:ext>
            </a:extLst>
          </p:cNvPr>
          <p:cNvPicPr>
            <a:picLocks noChangeAspect="1"/>
          </p:cNvPicPr>
          <p:nvPr/>
        </p:nvPicPr>
        <p:blipFill>
          <a:blip r:embed="rId5"/>
          <a:stretch>
            <a:fillRect/>
          </a:stretch>
        </p:blipFill>
        <p:spPr>
          <a:xfrm>
            <a:off x="4854527" y="3801835"/>
            <a:ext cx="3581400" cy="862845"/>
          </a:xfrm>
          <a:prstGeom prst="rect">
            <a:avLst/>
          </a:prstGeom>
        </p:spPr>
      </p:pic>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50C36365-593F-4636-BDE8-ED14460FB76E}"/>
                  </a:ext>
                </a:extLst>
              </p:cNvPr>
              <p:cNvSpPr txBox="1"/>
              <p:nvPr/>
            </p:nvSpPr>
            <p:spPr>
              <a:xfrm>
                <a:off x="4917599" y="1648861"/>
                <a:ext cx="3010487" cy="4859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1000" i="1" smtClean="0">
                              <a:solidFill>
                                <a:srgbClr val="836967"/>
                              </a:solidFill>
                              <a:latin typeface="Cambria Math" panose="02040503050406030204" pitchFamily="18" charset="0"/>
                            </a:rPr>
                          </m:ctrlPr>
                        </m:sSubPr>
                        <m:e>
                          <m:r>
                            <a:rPr lang="es-EC" sz="1000" i="1">
                              <a:latin typeface="Cambria Math" panose="02040503050406030204" pitchFamily="18" charset="0"/>
                            </a:rPr>
                            <m:t>𝐼</m:t>
                          </m:r>
                        </m:e>
                        <m:sub>
                          <m:r>
                            <a:rPr lang="es-EC" sz="1000" i="1">
                              <a:latin typeface="Cambria Math" panose="02040503050406030204" pitchFamily="18" charset="0"/>
                            </a:rPr>
                            <m:t>𝑎</m:t>
                          </m:r>
                        </m:sub>
                      </m:sSub>
                      <m:r>
                        <a:rPr lang="es-EC" sz="1000" i="0">
                          <a:latin typeface="Cambria Math" panose="02040503050406030204" pitchFamily="18" charset="0"/>
                        </a:rPr>
                        <m:t>=399∗</m:t>
                      </m:r>
                      <m:sSup>
                        <m:sSupPr>
                          <m:ctrlPr>
                            <a:rPr lang="es-EC" sz="1000" i="1">
                              <a:solidFill>
                                <a:srgbClr val="836967"/>
                              </a:solidFill>
                              <a:latin typeface="Cambria Math" panose="02040503050406030204" pitchFamily="18" charset="0"/>
                            </a:rPr>
                          </m:ctrlPr>
                        </m:sSupPr>
                        <m:e>
                          <m:r>
                            <a:rPr lang="es-EC" sz="1000" i="1">
                              <a:latin typeface="Cambria Math" panose="02040503050406030204" pitchFamily="18" charset="0"/>
                            </a:rPr>
                            <m:t>𝑡</m:t>
                          </m:r>
                        </m:e>
                        <m:sup>
                          <m:r>
                            <a:rPr lang="es-EC" sz="1000" i="0">
                              <a:latin typeface="Cambria Math" panose="02040503050406030204" pitchFamily="18" charset="0"/>
                            </a:rPr>
                            <m:t>4</m:t>
                          </m:r>
                        </m:sup>
                      </m:sSup>
                      <m:sSup>
                        <m:sSupPr>
                          <m:ctrlPr>
                            <a:rPr lang="es-EC" sz="1000" i="1">
                              <a:solidFill>
                                <a:srgbClr val="836967"/>
                              </a:solidFill>
                              <a:latin typeface="Cambria Math" panose="02040503050406030204" pitchFamily="18" charset="0"/>
                            </a:rPr>
                          </m:ctrlPr>
                        </m:sSupPr>
                        <m:e>
                          <m:d>
                            <m:dPr>
                              <m:ctrlPr>
                                <a:rPr lang="es-EC" sz="1000" i="1">
                                  <a:solidFill>
                                    <a:srgbClr val="836967"/>
                                  </a:solidFill>
                                  <a:latin typeface="Cambria Math" panose="02040503050406030204" pitchFamily="18" charset="0"/>
                                </a:rPr>
                              </m:ctrlPr>
                            </m:dPr>
                            <m:e>
                              <m:f>
                                <m:fPr>
                                  <m:ctrlPr>
                                    <a:rPr lang="es-EC" sz="1000" i="1">
                                      <a:solidFill>
                                        <a:srgbClr val="836967"/>
                                      </a:solidFill>
                                      <a:latin typeface="Cambria Math" panose="02040503050406030204" pitchFamily="18" charset="0"/>
                                    </a:rPr>
                                  </m:ctrlPr>
                                </m:fPr>
                                <m:num>
                                  <m:f>
                                    <m:fPr>
                                      <m:ctrlPr>
                                        <a:rPr lang="es-EC" sz="1000" i="1">
                                          <a:solidFill>
                                            <a:srgbClr val="836967"/>
                                          </a:solidFill>
                                          <a:latin typeface="Cambria Math" panose="02040503050406030204" pitchFamily="18" charset="0"/>
                                        </a:rPr>
                                      </m:ctrlPr>
                                    </m:fPr>
                                    <m:num>
                                      <m:r>
                                        <a:rPr lang="es-EC" sz="1000" i="1">
                                          <a:latin typeface="Cambria Math" panose="02040503050406030204" pitchFamily="18" charset="0"/>
                                        </a:rPr>
                                        <m:t>𝑤</m:t>
                                      </m:r>
                                    </m:num>
                                    <m:den>
                                      <m:r>
                                        <a:rPr lang="es-EC" sz="1000" i="1">
                                          <a:latin typeface="Cambria Math" panose="02040503050406030204" pitchFamily="18" charset="0"/>
                                        </a:rPr>
                                        <m:t>𝑡</m:t>
                                      </m:r>
                                    </m:den>
                                  </m:f>
                                </m:num>
                                <m:den>
                                  <m:r>
                                    <a:rPr lang="es-EC" sz="1000" i="1">
                                      <a:latin typeface="Cambria Math" panose="02040503050406030204" pitchFamily="18" charset="0"/>
                                    </a:rPr>
                                    <m:t>𝑆</m:t>
                                  </m:r>
                                </m:den>
                              </m:f>
                              <m:r>
                                <a:rPr lang="es-EC" sz="1000" i="0">
                                  <a:latin typeface="Cambria Math" panose="02040503050406030204" pitchFamily="18" charset="0"/>
                                </a:rPr>
                                <m:t>−0,328</m:t>
                              </m:r>
                            </m:e>
                          </m:d>
                        </m:e>
                        <m:sup>
                          <m:r>
                            <a:rPr lang="es-EC" sz="1000" i="0">
                              <a:latin typeface="Cambria Math" panose="02040503050406030204" pitchFamily="18" charset="0"/>
                            </a:rPr>
                            <m:t>3</m:t>
                          </m:r>
                        </m:sup>
                      </m:sSup>
                      <m:r>
                        <a:rPr lang="es-EC" sz="1000" i="0">
                          <a:latin typeface="Cambria Math" panose="02040503050406030204" pitchFamily="18" charset="0"/>
                        </a:rPr>
                        <m:t>≤</m:t>
                      </m:r>
                      <m:sSup>
                        <m:sSupPr>
                          <m:ctrlPr>
                            <a:rPr lang="es-EC" sz="1000" i="1">
                              <a:solidFill>
                                <a:srgbClr val="836967"/>
                              </a:solidFill>
                              <a:latin typeface="Cambria Math" panose="02040503050406030204" pitchFamily="18" charset="0"/>
                            </a:rPr>
                          </m:ctrlPr>
                        </m:sSupPr>
                        <m:e>
                          <m:r>
                            <a:rPr lang="es-EC" sz="1000" i="1">
                              <a:latin typeface="Cambria Math" panose="02040503050406030204" pitchFamily="18" charset="0"/>
                            </a:rPr>
                            <m:t>𝑡</m:t>
                          </m:r>
                        </m:e>
                        <m:sup>
                          <m:r>
                            <a:rPr lang="es-EC" sz="1000" i="0">
                              <a:latin typeface="Cambria Math" panose="02040503050406030204" pitchFamily="18" charset="0"/>
                            </a:rPr>
                            <m:t>4</m:t>
                          </m:r>
                        </m:sup>
                      </m:sSup>
                      <m:d>
                        <m:dPr>
                          <m:ctrlPr>
                            <a:rPr lang="es-EC" sz="1000" i="1">
                              <a:solidFill>
                                <a:srgbClr val="836967"/>
                              </a:solidFill>
                              <a:latin typeface="Cambria Math" panose="02040503050406030204" pitchFamily="18" charset="0"/>
                            </a:rPr>
                          </m:ctrlPr>
                        </m:dPr>
                        <m:e>
                          <m:r>
                            <a:rPr lang="es-EC" sz="1000" i="0">
                              <a:latin typeface="Cambria Math" panose="02040503050406030204" pitchFamily="18" charset="0"/>
                            </a:rPr>
                            <m:t>115∗</m:t>
                          </m:r>
                          <m:f>
                            <m:fPr>
                              <m:ctrlPr>
                                <a:rPr lang="es-EC" sz="1000" i="1">
                                  <a:solidFill>
                                    <a:srgbClr val="836967"/>
                                  </a:solidFill>
                                  <a:latin typeface="Cambria Math" panose="02040503050406030204" pitchFamily="18" charset="0"/>
                                </a:rPr>
                              </m:ctrlPr>
                            </m:fPr>
                            <m:num>
                              <m:f>
                                <m:fPr>
                                  <m:ctrlPr>
                                    <a:rPr lang="es-EC" sz="1000" i="1">
                                      <a:solidFill>
                                        <a:srgbClr val="836967"/>
                                      </a:solidFill>
                                      <a:latin typeface="Cambria Math" panose="02040503050406030204" pitchFamily="18" charset="0"/>
                                    </a:rPr>
                                  </m:ctrlPr>
                                </m:fPr>
                                <m:num>
                                  <m:r>
                                    <a:rPr lang="es-EC" sz="1000" i="1">
                                      <a:latin typeface="Cambria Math" panose="02040503050406030204" pitchFamily="18" charset="0"/>
                                    </a:rPr>
                                    <m:t>𝑤</m:t>
                                  </m:r>
                                </m:num>
                                <m:den>
                                  <m:r>
                                    <a:rPr lang="es-EC" sz="1000" i="1">
                                      <a:latin typeface="Cambria Math" panose="02040503050406030204" pitchFamily="18" charset="0"/>
                                    </a:rPr>
                                    <m:t>𝑡</m:t>
                                  </m:r>
                                </m:den>
                              </m:f>
                            </m:num>
                            <m:den>
                              <m:r>
                                <a:rPr lang="es-EC" sz="1000" i="1">
                                  <a:latin typeface="Cambria Math" panose="02040503050406030204" pitchFamily="18" charset="0"/>
                                </a:rPr>
                                <m:t>𝑆</m:t>
                              </m:r>
                            </m:den>
                          </m:f>
                          <m:r>
                            <a:rPr lang="es-EC" sz="1000" i="0">
                              <a:latin typeface="Cambria Math" panose="02040503050406030204" pitchFamily="18" charset="0"/>
                            </a:rPr>
                            <m:t>+5</m:t>
                          </m:r>
                        </m:e>
                      </m:d>
                    </m:oMath>
                  </m:oMathPara>
                </a14:m>
                <a:endParaRPr lang="es-EC" sz="1000" dirty="0"/>
              </a:p>
            </p:txBody>
          </p:sp>
        </mc:Choice>
        <mc:Fallback xmlns="">
          <p:sp>
            <p:nvSpPr>
              <p:cNvPr id="16" name="CuadroTexto 15">
                <a:extLst>
                  <a:ext uri="{FF2B5EF4-FFF2-40B4-BE49-F238E27FC236}">
                    <a16:creationId xmlns:a16="http://schemas.microsoft.com/office/drawing/2014/main" id="{50C36365-593F-4636-BDE8-ED14460FB76E}"/>
                  </a:ext>
                </a:extLst>
              </p:cNvPr>
              <p:cNvSpPr txBox="1">
                <a:spLocks noRot="1" noChangeAspect="1" noMove="1" noResize="1" noEditPoints="1" noAdjustHandles="1" noChangeArrowheads="1" noChangeShapeType="1" noTextEdit="1"/>
              </p:cNvSpPr>
              <p:nvPr/>
            </p:nvSpPr>
            <p:spPr>
              <a:xfrm>
                <a:off x="4917599" y="1648861"/>
                <a:ext cx="3010487" cy="485902"/>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E793EF4F-D98B-453A-A9EC-5B2BAF147677}"/>
                  </a:ext>
                </a:extLst>
              </p:cNvPr>
              <p:cNvSpPr txBox="1"/>
              <p:nvPr/>
            </p:nvSpPr>
            <p:spPr>
              <a:xfrm>
                <a:off x="4917599" y="2177233"/>
                <a:ext cx="2831187"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C" sz="1000" i="1" smtClean="0">
                          <a:latin typeface="Cambria Math" panose="02040503050406030204" pitchFamily="18" charset="0"/>
                        </a:rPr>
                        <m:t>𝐼𝑠</m:t>
                      </m:r>
                      <m:r>
                        <a:rPr lang="es-EC" sz="1000" i="0">
                          <a:latin typeface="Cambria Math" panose="02040503050406030204" pitchFamily="18" charset="0"/>
                        </a:rPr>
                        <m:t>=</m:t>
                      </m:r>
                      <m:f>
                        <m:fPr>
                          <m:ctrlPr>
                            <a:rPr lang="es-EC" sz="1000" i="1">
                              <a:solidFill>
                                <a:srgbClr val="836967"/>
                              </a:solidFill>
                              <a:latin typeface="Cambria Math" panose="02040503050406030204" pitchFamily="18" charset="0"/>
                            </a:rPr>
                          </m:ctrlPr>
                        </m:fPr>
                        <m:num>
                          <m:sSup>
                            <m:sSupPr>
                              <m:ctrlPr>
                                <a:rPr lang="es-EC" sz="1000" i="1">
                                  <a:solidFill>
                                    <a:srgbClr val="836967"/>
                                  </a:solidFill>
                                  <a:latin typeface="Cambria Math" panose="02040503050406030204" pitchFamily="18" charset="0"/>
                                </a:rPr>
                              </m:ctrlPr>
                            </m:sSupPr>
                            <m:e>
                              <m:r>
                                <a:rPr lang="es-EC" sz="1000" i="1">
                                  <a:latin typeface="Cambria Math" panose="02040503050406030204" pitchFamily="18" charset="0"/>
                                </a:rPr>
                                <m:t>𝑑</m:t>
                              </m:r>
                            </m:e>
                            <m:sup>
                              <m:r>
                                <a:rPr lang="es-EC" sz="1000" i="0">
                                  <a:latin typeface="Cambria Math" panose="02040503050406030204" pitchFamily="18" charset="0"/>
                                </a:rPr>
                                <m:t>3</m:t>
                              </m:r>
                            </m:sup>
                          </m:sSup>
                          <m:r>
                            <a:rPr lang="es-EC" sz="1000" i="0">
                              <a:latin typeface="Cambria Math" panose="02040503050406030204" pitchFamily="18" charset="0"/>
                            </a:rPr>
                            <m:t> </m:t>
                          </m:r>
                          <m:r>
                            <a:rPr lang="es-EC" sz="1000" i="1">
                              <a:latin typeface="Cambria Math" panose="02040503050406030204" pitchFamily="18" charset="0"/>
                            </a:rPr>
                            <m:t>𝑡</m:t>
                          </m:r>
                          <m:r>
                            <a:rPr lang="es-EC" sz="1000" i="0">
                              <a:latin typeface="Cambria Math" panose="02040503050406030204" pitchFamily="18" charset="0"/>
                            </a:rPr>
                            <m:t> </m:t>
                          </m:r>
                          <m:r>
                            <a:rPr lang="es-EC" sz="1000" i="1">
                              <a:latin typeface="Cambria Math" panose="02040503050406030204" pitchFamily="18" charset="0"/>
                            </a:rPr>
                            <m:t>𝑠𝑒</m:t>
                          </m:r>
                          <m:sSup>
                            <m:sSupPr>
                              <m:ctrlPr>
                                <a:rPr lang="es-EC" sz="1000" i="1">
                                  <a:solidFill>
                                    <a:srgbClr val="836967"/>
                                  </a:solidFill>
                                  <a:latin typeface="Cambria Math" panose="02040503050406030204" pitchFamily="18" charset="0"/>
                                </a:rPr>
                              </m:ctrlPr>
                            </m:sSupPr>
                            <m:e>
                              <m:r>
                                <a:rPr lang="es-EC" sz="1000" i="1">
                                  <a:latin typeface="Cambria Math" panose="02040503050406030204" pitchFamily="18" charset="0"/>
                                </a:rPr>
                                <m:t>𝑛</m:t>
                              </m:r>
                            </m:e>
                            <m:sup>
                              <m:r>
                                <a:rPr lang="es-EC" sz="1000" i="0">
                                  <a:latin typeface="Cambria Math" panose="02040503050406030204" pitchFamily="18" charset="0"/>
                                </a:rPr>
                                <m:t>2</m:t>
                              </m:r>
                            </m:sup>
                          </m:sSup>
                          <m:r>
                            <a:rPr lang="es-EC" sz="1000" i="1">
                              <a:latin typeface="Cambria Math" panose="02040503050406030204" pitchFamily="18" charset="0"/>
                            </a:rPr>
                            <m:t>𝜃</m:t>
                          </m:r>
                        </m:num>
                        <m:den>
                          <m:r>
                            <a:rPr lang="es-EC" sz="1000" i="0">
                              <a:latin typeface="Cambria Math" panose="02040503050406030204" pitchFamily="18" charset="0"/>
                            </a:rPr>
                            <m:t>12</m:t>
                          </m:r>
                        </m:den>
                      </m:f>
                      <m:r>
                        <a:rPr lang="es-EC" sz="1000" i="0">
                          <a:latin typeface="Cambria Math" panose="02040503050406030204" pitchFamily="18" charset="0"/>
                        </a:rPr>
                        <m:t> </m:t>
                      </m:r>
                      <m:r>
                        <a:rPr lang="es-EC" sz="1000" i="1">
                          <a:latin typeface="Cambria Math" panose="02040503050406030204" pitchFamily="18" charset="0"/>
                        </a:rPr>
                        <m:t>𝑐𝑜𝑛𝑠𝑖𝑑𝑒𝑟𝑎𝑛𝑑𝑜</m:t>
                      </m:r>
                      <m:r>
                        <a:rPr lang="es-EC" sz="1000" i="0">
                          <a:latin typeface="Cambria Math" panose="02040503050406030204" pitchFamily="18" charset="0"/>
                        </a:rPr>
                        <m:t> </m:t>
                      </m:r>
                      <m:r>
                        <a:rPr lang="es-EC" sz="1000" i="1">
                          <a:latin typeface="Cambria Math" panose="02040503050406030204" pitchFamily="18" charset="0"/>
                        </a:rPr>
                        <m:t>𝑞𝑢𝑒</m:t>
                      </m:r>
                      <m:r>
                        <a:rPr lang="es-EC" sz="1000" i="0">
                          <a:latin typeface="Cambria Math" panose="02040503050406030204" pitchFamily="18" charset="0"/>
                        </a:rPr>
                        <m:t> </m:t>
                      </m:r>
                      <m:r>
                        <a:rPr lang="es-EC" sz="1000" i="1">
                          <a:latin typeface="Cambria Math" panose="02040503050406030204" pitchFamily="18" charset="0"/>
                        </a:rPr>
                        <m:t>𝜃</m:t>
                      </m:r>
                      <m:r>
                        <a:rPr lang="es-EC" sz="1000" i="0">
                          <a:latin typeface="Cambria Math" panose="02040503050406030204" pitchFamily="18" charset="0"/>
                        </a:rPr>
                        <m:t>=90°</m:t>
                      </m:r>
                    </m:oMath>
                  </m:oMathPara>
                </a14:m>
                <a:endParaRPr lang="es-EC" dirty="0"/>
              </a:p>
            </p:txBody>
          </p:sp>
        </mc:Choice>
        <mc:Fallback xmlns="">
          <p:sp>
            <p:nvSpPr>
              <p:cNvPr id="19" name="CuadroTexto 18">
                <a:extLst>
                  <a:ext uri="{FF2B5EF4-FFF2-40B4-BE49-F238E27FC236}">
                    <a16:creationId xmlns:a16="http://schemas.microsoft.com/office/drawing/2014/main" id="{E793EF4F-D98B-453A-A9EC-5B2BAF147677}"/>
                  </a:ext>
                </a:extLst>
              </p:cNvPr>
              <p:cNvSpPr txBox="1">
                <a:spLocks noRot="1" noChangeAspect="1" noMove="1" noResize="1" noEditPoints="1" noAdjustHandles="1" noChangeArrowheads="1" noChangeShapeType="1" noTextEdit="1"/>
              </p:cNvSpPr>
              <p:nvPr/>
            </p:nvSpPr>
            <p:spPr>
              <a:xfrm>
                <a:off x="4917599" y="2177233"/>
                <a:ext cx="2831187" cy="400110"/>
              </a:xfrm>
              <a:prstGeom prst="rect">
                <a:avLst/>
              </a:prstGeom>
              <a:blipFill>
                <a:blip r:embed="rId7"/>
                <a:stretch>
                  <a:fillRect/>
                </a:stretch>
              </a:blipFill>
            </p:spPr>
            <p:txBody>
              <a:bodyPr/>
              <a:lstStyle/>
              <a:p>
                <a:r>
                  <a:rPr lang="es-EC">
                    <a:noFill/>
                  </a:rPr>
                  <a:t> </a:t>
                </a:r>
              </a:p>
            </p:txBody>
          </p:sp>
        </mc:Fallback>
      </mc:AlternateContent>
      <p:pic>
        <p:nvPicPr>
          <p:cNvPr id="20" name="Imagen 19">
            <a:extLst>
              <a:ext uri="{FF2B5EF4-FFF2-40B4-BE49-F238E27FC236}">
                <a16:creationId xmlns:a16="http://schemas.microsoft.com/office/drawing/2014/main" id="{6C8C1853-ECF3-4009-AB1F-0A6F04FFD86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0808" r="3473" b="-1"/>
          <a:stretch/>
        </p:blipFill>
        <p:spPr bwMode="auto">
          <a:xfrm>
            <a:off x="5020903" y="2537786"/>
            <a:ext cx="2533650" cy="11764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24565236"/>
      </p:ext>
    </p:extLst>
  </p:cSld>
  <p:clrMapOvr>
    <a:masterClrMapping/>
  </p:clrMapOvr>
  <p:transition spd="med">
    <p:pull/>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a:t>
            </a:r>
            <a:r>
              <a:rPr lang="en-001" b="1" u="sng" dirty="0"/>
              <a:t>DISEÑO ESTRUCTURAL </a:t>
            </a:r>
            <a:endParaRPr lang="en-US" b="1" u="sng" dirty="0"/>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77</a:t>
            </a:r>
            <a:endParaRPr lang="en-US" b="1" u="sng" dirty="0"/>
          </a:p>
        </p:txBody>
      </p:sp>
      <p:sp>
        <p:nvSpPr>
          <p:cNvPr id="11" name="Rectángulo 10">
            <a:extLst>
              <a:ext uri="{FF2B5EF4-FFF2-40B4-BE49-F238E27FC236}">
                <a16:creationId xmlns:a16="http://schemas.microsoft.com/office/drawing/2014/main" id="{5098FF8B-358F-4035-9F14-AE6277C14F70}"/>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3" name="Imagen 12">
            <a:extLst>
              <a:ext uri="{FF2B5EF4-FFF2-40B4-BE49-F238E27FC236}">
                <a16:creationId xmlns:a16="http://schemas.microsoft.com/office/drawing/2014/main" id="{BA365576-C83B-45EA-8DDB-6E7E675D1664}"/>
              </a:ext>
            </a:extLst>
          </p:cNvPr>
          <p:cNvPicPr>
            <a:picLocks noChangeAspect="1"/>
          </p:cNvPicPr>
          <p:nvPr/>
        </p:nvPicPr>
        <p:blipFill>
          <a:blip r:embed="rId3"/>
          <a:stretch>
            <a:fillRect/>
          </a:stretch>
        </p:blipFill>
        <p:spPr>
          <a:xfrm>
            <a:off x="6716889" y="6016363"/>
            <a:ext cx="2345922" cy="656360"/>
          </a:xfrm>
          <a:prstGeom prst="rect">
            <a:avLst/>
          </a:prstGeom>
        </p:spPr>
      </p:pic>
      <p:pic>
        <p:nvPicPr>
          <p:cNvPr id="14" name="Imagen 13">
            <a:extLst>
              <a:ext uri="{FF2B5EF4-FFF2-40B4-BE49-F238E27FC236}">
                <a16:creationId xmlns:a16="http://schemas.microsoft.com/office/drawing/2014/main" id="{D9689D9E-8035-4B08-8A0A-E2086355E612}"/>
              </a:ext>
            </a:extLst>
          </p:cNvPr>
          <p:cNvPicPr>
            <a:picLocks noChangeAspect="1"/>
          </p:cNvPicPr>
          <p:nvPr/>
        </p:nvPicPr>
        <p:blipFill>
          <a:blip r:embed="rId4"/>
          <a:stretch>
            <a:fillRect/>
          </a:stretch>
        </p:blipFill>
        <p:spPr>
          <a:xfrm>
            <a:off x="415925" y="860434"/>
            <a:ext cx="3693050" cy="1088626"/>
          </a:xfrm>
          <a:prstGeom prst="rect">
            <a:avLst/>
          </a:prstGeom>
        </p:spPr>
      </p:pic>
      <p:pic>
        <p:nvPicPr>
          <p:cNvPr id="9" name="Imagen 8">
            <a:extLst>
              <a:ext uri="{FF2B5EF4-FFF2-40B4-BE49-F238E27FC236}">
                <a16:creationId xmlns:a16="http://schemas.microsoft.com/office/drawing/2014/main" id="{2EDB335A-3BD1-4B7C-BFB7-677668D9FC52}"/>
              </a:ext>
            </a:extLst>
          </p:cNvPr>
          <p:cNvPicPr>
            <a:picLocks noChangeAspect="1"/>
          </p:cNvPicPr>
          <p:nvPr/>
        </p:nvPicPr>
        <p:blipFill>
          <a:blip r:embed="rId5"/>
          <a:stretch>
            <a:fillRect/>
          </a:stretch>
        </p:blipFill>
        <p:spPr>
          <a:xfrm>
            <a:off x="266962" y="2191286"/>
            <a:ext cx="3990975" cy="2971800"/>
          </a:xfrm>
          <a:prstGeom prst="rect">
            <a:avLst/>
          </a:prstGeom>
        </p:spPr>
      </p:pic>
      <p:pic>
        <p:nvPicPr>
          <p:cNvPr id="12" name="Imagen 11">
            <a:extLst>
              <a:ext uri="{FF2B5EF4-FFF2-40B4-BE49-F238E27FC236}">
                <a16:creationId xmlns:a16="http://schemas.microsoft.com/office/drawing/2014/main" id="{68BF2DC4-AB06-4061-8761-7F13D218CB2F}"/>
              </a:ext>
            </a:extLst>
          </p:cNvPr>
          <p:cNvPicPr>
            <a:picLocks noChangeAspect="1"/>
          </p:cNvPicPr>
          <p:nvPr/>
        </p:nvPicPr>
        <p:blipFill>
          <a:blip r:embed="rId6"/>
          <a:stretch>
            <a:fillRect/>
          </a:stretch>
        </p:blipFill>
        <p:spPr>
          <a:xfrm>
            <a:off x="4849641" y="1404747"/>
            <a:ext cx="3990975" cy="1743075"/>
          </a:xfrm>
          <a:prstGeom prst="rect">
            <a:avLst/>
          </a:prstGeom>
        </p:spPr>
      </p:pic>
      <p:pic>
        <p:nvPicPr>
          <p:cNvPr id="17" name="Imagen 16">
            <a:extLst>
              <a:ext uri="{FF2B5EF4-FFF2-40B4-BE49-F238E27FC236}">
                <a16:creationId xmlns:a16="http://schemas.microsoft.com/office/drawing/2014/main" id="{6A5D97E0-1C34-4E07-9DC4-3CD91A218917}"/>
              </a:ext>
            </a:extLst>
          </p:cNvPr>
          <p:cNvPicPr>
            <a:picLocks noChangeAspect="1"/>
          </p:cNvPicPr>
          <p:nvPr/>
        </p:nvPicPr>
        <p:blipFill rotWithShape="1">
          <a:blip r:embed="rId7"/>
          <a:srcRect t="7293" b="5196"/>
          <a:stretch/>
        </p:blipFill>
        <p:spPr>
          <a:xfrm>
            <a:off x="5014309" y="3632480"/>
            <a:ext cx="3064265" cy="832016"/>
          </a:xfrm>
          <a:prstGeom prst="rect">
            <a:avLst/>
          </a:prstGeom>
        </p:spPr>
      </p:pic>
    </p:spTree>
    <p:extLst>
      <p:ext uri="{BB962C8B-B14F-4D97-AF65-F5344CB8AC3E}">
        <p14:creationId xmlns:p14="http://schemas.microsoft.com/office/powerpoint/2010/main" val="1805060660"/>
      </p:ext>
    </p:extLst>
  </p:cSld>
  <p:clrMapOvr>
    <a:masterClrMapping/>
  </p:clrMapOvr>
  <p:transition spd="med">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a:t>
            </a:r>
            <a:r>
              <a:rPr lang="en-001" b="1" u="sng" dirty="0"/>
              <a:t>DISEÑO ESTRUCTURAL </a:t>
            </a:r>
            <a:endParaRPr lang="en-US" b="1" u="sng" dirty="0"/>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78</a:t>
            </a:r>
            <a:endParaRPr lang="en-US" b="1" u="sng" dirty="0"/>
          </a:p>
        </p:txBody>
      </p:sp>
      <p:sp>
        <p:nvSpPr>
          <p:cNvPr id="11" name="Rectángulo 10">
            <a:extLst>
              <a:ext uri="{FF2B5EF4-FFF2-40B4-BE49-F238E27FC236}">
                <a16:creationId xmlns:a16="http://schemas.microsoft.com/office/drawing/2014/main" id="{5098FF8B-358F-4035-9F14-AE6277C14F70}"/>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3" name="Imagen 12">
            <a:extLst>
              <a:ext uri="{FF2B5EF4-FFF2-40B4-BE49-F238E27FC236}">
                <a16:creationId xmlns:a16="http://schemas.microsoft.com/office/drawing/2014/main" id="{BA365576-C83B-45EA-8DDB-6E7E675D1664}"/>
              </a:ext>
            </a:extLst>
          </p:cNvPr>
          <p:cNvPicPr>
            <a:picLocks noChangeAspect="1"/>
          </p:cNvPicPr>
          <p:nvPr/>
        </p:nvPicPr>
        <p:blipFill>
          <a:blip r:embed="rId3"/>
          <a:stretch>
            <a:fillRect/>
          </a:stretch>
        </p:blipFill>
        <p:spPr>
          <a:xfrm>
            <a:off x="6716889" y="6016363"/>
            <a:ext cx="2345922" cy="656360"/>
          </a:xfrm>
          <a:prstGeom prst="rect">
            <a:avLst/>
          </a:prstGeom>
        </p:spPr>
      </p:pic>
      <p:sp>
        <p:nvSpPr>
          <p:cNvPr id="15" name="CuadroTexto 14">
            <a:extLst>
              <a:ext uri="{FF2B5EF4-FFF2-40B4-BE49-F238E27FC236}">
                <a16:creationId xmlns:a16="http://schemas.microsoft.com/office/drawing/2014/main" id="{0CE6EA1E-E3DA-49F0-868A-6C5139FD1648}"/>
              </a:ext>
            </a:extLst>
          </p:cNvPr>
          <p:cNvSpPr txBox="1"/>
          <p:nvPr/>
        </p:nvSpPr>
        <p:spPr>
          <a:xfrm>
            <a:off x="560442" y="547594"/>
            <a:ext cx="7918589" cy="369332"/>
          </a:xfrm>
          <a:prstGeom prst="rect">
            <a:avLst/>
          </a:prstGeom>
          <a:noFill/>
        </p:spPr>
        <p:txBody>
          <a:bodyPr wrap="square">
            <a:spAutoFit/>
          </a:bodyPr>
          <a:lstStyle/>
          <a:p>
            <a:pPr algn="ctr"/>
            <a:r>
              <a:rPr lang="es-ES" b="1" dirty="0"/>
              <a:t>Muros portantes de acero liviano estructura regular - irregular</a:t>
            </a:r>
            <a:endParaRPr lang="en-US" b="1" dirty="0"/>
          </a:p>
        </p:txBody>
      </p:sp>
      <p:pic>
        <p:nvPicPr>
          <p:cNvPr id="16" name="Imagen 15">
            <a:extLst>
              <a:ext uri="{FF2B5EF4-FFF2-40B4-BE49-F238E27FC236}">
                <a16:creationId xmlns:a16="http://schemas.microsoft.com/office/drawing/2014/main" id="{5AAE556D-EBF5-4420-99F0-1F82026E29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78225" y="1676339"/>
            <a:ext cx="5329457" cy="3810630"/>
          </a:xfrm>
          <a:prstGeom prst="rect">
            <a:avLst/>
          </a:prstGeom>
        </p:spPr>
      </p:pic>
      <p:pic>
        <p:nvPicPr>
          <p:cNvPr id="20" name="Imagen 19">
            <a:extLst>
              <a:ext uri="{FF2B5EF4-FFF2-40B4-BE49-F238E27FC236}">
                <a16:creationId xmlns:a16="http://schemas.microsoft.com/office/drawing/2014/main" id="{17BA5E6C-BE4B-4148-BAF6-4610603C6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8657" y="1126245"/>
            <a:ext cx="5170992" cy="2702796"/>
          </a:xfrm>
          <a:prstGeom prst="rect">
            <a:avLst/>
          </a:prstGeom>
        </p:spPr>
      </p:pic>
      <p:pic>
        <p:nvPicPr>
          <p:cNvPr id="2" name="Imagen 3" descr="Diagrama&#10;&#10;Descripción generada automáticamente">
            <a:extLst>
              <a:ext uri="{FF2B5EF4-FFF2-40B4-BE49-F238E27FC236}">
                <a16:creationId xmlns:a16="http://schemas.microsoft.com/office/drawing/2014/main" id="{C0BA7659-7D17-47DE-8429-DD7B0B25F263}"/>
              </a:ext>
            </a:extLst>
          </p:cNvPr>
          <p:cNvPicPr>
            <a:picLocks noChangeAspect="1"/>
          </p:cNvPicPr>
          <p:nvPr/>
        </p:nvPicPr>
        <p:blipFill>
          <a:blip r:embed="rId6"/>
          <a:stretch>
            <a:fillRect/>
          </a:stretch>
        </p:blipFill>
        <p:spPr>
          <a:xfrm>
            <a:off x="4649086" y="3824876"/>
            <a:ext cx="3088758" cy="2132200"/>
          </a:xfrm>
          <a:prstGeom prst="rect">
            <a:avLst/>
          </a:prstGeom>
        </p:spPr>
      </p:pic>
    </p:spTree>
    <p:extLst>
      <p:ext uri="{BB962C8B-B14F-4D97-AF65-F5344CB8AC3E}">
        <p14:creationId xmlns:p14="http://schemas.microsoft.com/office/powerpoint/2010/main" val="263638499"/>
      </p:ext>
    </p:extLst>
  </p:cSld>
  <p:clrMapOvr>
    <a:masterClrMapping/>
  </p:clrMapOvr>
  <p:transition spd="med">
    <p:pull/>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863" y="6003918"/>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a:t>
            </a:r>
            <a:r>
              <a:rPr lang="en-001" b="1" u="sng" dirty="0"/>
              <a:t>DISEÑO ESTRUCTURAL </a:t>
            </a:r>
            <a:endParaRPr lang="en-US" b="1" u="sng" dirty="0"/>
          </a:p>
        </p:txBody>
      </p:sp>
      <p:sp>
        <p:nvSpPr>
          <p:cNvPr id="24" name="Rectángulo 23">
            <a:extLst>
              <a:ext uri="{FF2B5EF4-FFF2-40B4-BE49-F238E27FC236}">
                <a16:creationId xmlns:a16="http://schemas.microsoft.com/office/drawing/2014/main" id="{0C54B491-9C9D-4585-A4E6-9438072D26F9}"/>
              </a:ext>
            </a:extLst>
          </p:cNvPr>
          <p:cNvSpPr/>
          <p:nvPr/>
        </p:nvSpPr>
        <p:spPr>
          <a:xfrm>
            <a:off x="11893" y="6353944"/>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79</a:t>
            </a:r>
            <a:endParaRPr lang="en-US" b="1" u="sng" dirty="0"/>
          </a:p>
        </p:txBody>
      </p:sp>
      <p:sp>
        <p:nvSpPr>
          <p:cNvPr id="7" name="Rectángulo 6">
            <a:extLst>
              <a:ext uri="{FF2B5EF4-FFF2-40B4-BE49-F238E27FC236}">
                <a16:creationId xmlns:a16="http://schemas.microsoft.com/office/drawing/2014/main" id="{62D4A7CB-9AEB-4C69-8C8B-5770CF2105C9}"/>
              </a:ext>
            </a:extLst>
          </p:cNvPr>
          <p:cNvSpPr/>
          <p:nvPr/>
        </p:nvSpPr>
        <p:spPr>
          <a:xfrm>
            <a:off x="0" y="534088"/>
            <a:ext cx="551343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 </a:t>
            </a:r>
            <a:r>
              <a:rPr lang="es-ES" b="1" dirty="0"/>
              <a:t>Gradas</a:t>
            </a:r>
            <a:endParaRPr lang="en-US" b="1" dirty="0"/>
          </a:p>
        </p:txBody>
      </p:sp>
      <p:sp>
        <p:nvSpPr>
          <p:cNvPr id="12" name="Rectángulo 11">
            <a:extLst>
              <a:ext uri="{FF2B5EF4-FFF2-40B4-BE49-F238E27FC236}">
                <a16:creationId xmlns:a16="http://schemas.microsoft.com/office/drawing/2014/main" id="{9BC37256-E61E-4168-9292-0FB44ACA681E}"/>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4" name="Imagen 13">
            <a:extLst>
              <a:ext uri="{FF2B5EF4-FFF2-40B4-BE49-F238E27FC236}">
                <a16:creationId xmlns:a16="http://schemas.microsoft.com/office/drawing/2014/main" id="{8E01616A-2312-4ED4-89C6-66829BCF9918}"/>
              </a:ext>
            </a:extLst>
          </p:cNvPr>
          <p:cNvPicPr>
            <a:picLocks noChangeAspect="1"/>
          </p:cNvPicPr>
          <p:nvPr/>
        </p:nvPicPr>
        <p:blipFill>
          <a:blip r:embed="rId4"/>
          <a:stretch>
            <a:fillRect/>
          </a:stretch>
        </p:blipFill>
        <p:spPr>
          <a:xfrm>
            <a:off x="6818788" y="6003918"/>
            <a:ext cx="2345922" cy="656360"/>
          </a:xfrm>
          <a:prstGeom prst="rect">
            <a:avLst/>
          </a:prstGeom>
        </p:spPr>
      </p:pic>
      <p:sp>
        <p:nvSpPr>
          <p:cNvPr id="15" name="CuadroTexto 14">
            <a:extLst>
              <a:ext uri="{FF2B5EF4-FFF2-40B4-BE49-F238E27FC236}">
                <a16:creationId xmlns:a16="http://schemas.microsoft.com/office/drawing/2014/main" id="{75D8B143-EE2F-4F22-86B3-B0BAC4160FC1}"/>
              </a:ext>
            </a:extLst>
          </p:cNvPr>
          <p:cNvSpPr txBox="1"/>
          <p:nvPr/>
        </p:nvSpPr>
        <p:spPr>
          <a:xfrm>
            <a:off x="251519" y="1098285"/>
            <a:ext cx="5934973" cy="923330"/>
          </a:xfrm>
          <a:prstGeom prst="rect">
            <a:avLst/>
          </a:prstGeom>
          <a:noFill/>
        </p:spPr>
        <p:txBody>
          <a:bodyPr wrap="square">
            <a:spAutoFit/>
          </a:bodyPr>
          <a:lstStyle/>
          <a:p>
            <a:pPr algn="just"/>
            <a:r>
              <a:rPr lang="es-EC" dirty="0">
                <a:ea typeface="MS PGothic" panose="020B0600070205080204" pitchFamily="34" charset="-128"/>
              </a:rPr>
              <a:t>L</a:t>
            </a:r>
            <a:r>
              <a:rPr lang="es-EC" sz="1800" dirty="0">
                <a:effectLst/>
                <a:latin typeface="Arial" panose="020B0604020202020204" pitchFamily="34" charset="0"/>
                <a:ea typeface="MS PGothic" panose="020B0600070205080204" pitchFamily="34" charset="-128"/>
              </a:rPr>
              <a:t>as escaleras están elaboradas por la unión de perfiles tipo U y C, mismo que se usan para los paneles estructurales. </a:t>
            </a:r>
            <a:endParaRPr lang="es-EC" dirty="0"/>
          </a:p>
        </p:txBody>
      </p:sp>
      <p:sp>
        <p:nvSpPr>
          <p:cNvPr id="17" name="CuadroTexto 16">
            <a:extLst>
              <a:ext uri="{FF2B5EF4-FFF2-40B4-BE49-F238E27FC236}">
                <a16:creationId xmlns:a16="http://schemas.microsoft.com/office/drawing/2014/main" id="{41500D3B-CB34-4460-93A7-9A9C7917E903}"/>
              </a:ext>
            </a:extLst>
          </p:cNvPr>
          <p:cNvSpPr txBox="1"/>
          <p:nvPr/>
        </p:nvSpPr>
        <p:spPr>
          <a:xfrm>
            <a:off x="251519" y="2153764"/>
            <a:ext cx="1673524" cy="456535"/>
          </a:xfrm>
          <a:prstGeom prst="rect">
            <a:avLst/>
          </a:prstGeom>
          <a:noFill/>
        </p:spPr>
        <p:txBody>
          <a:bodyPr wrap="square">
            <a:spAutoFit/>
          </a:bodyPr>
          <a:lstStyle/>
          <a:p>
            <a:pPr>
              <a:lnSpc>
                <a:spcPct val="150000"/>
              </a:lnSpc>
            </a:pPr>
            <a:r>
              <a:rPr lang="es-EC" sz="1800" i="1" dirty="0">
                <a:effectLst/>
                <a:latin typeface="Arial" panose="020B0604020202020204" pitchFamily="34" charset="0"/>
                <a:ea typeface="MS PGothic" panose="020B0600070205080204" pitchFamily="34" charset="-128"/>
                <a:cs typeface="Arial" panose="020B0604020202020204" pitchFamily="34" charset="0"/>
              </a:rPr>
              <a:t>Viga inclinada</a:t>
            </a:r>
            <a:endParaRPr lang="es-EC" sz="1800" dirty="0">
              <a:effectLst/>
              <a:latin typeface="Arial" panose="020B0604020202020204" pitchFamily="34" charset="0"/>
              <a:ea typeface="MS PGothic" panose="020B0600070205080204" pitchFamily="34" charset="-128"/>
              <a:cs typeface="Arial" panose="020B0604020202020204" pitchFamily="34" charset="0"/>
            </a:endParaRPr>
          </a:p>
        </p:txBody>
      </p:sp>
      <p:sp>
        <p:nvSpPr>
          <p:cNvPr id="19" name="CuadroTexto 18">
            <a:extLst>
              <a:ext uri="{FF2B5EF4-FFF2-40B4-BE49-F238E27FC236}">
                <a16:creationId xmlns:a16="http://schemas.microsoft.com/office/drawing/2014/main" id="{41D1656F-C6B3-439F-921A-2A7586EDA54A}"/>
              </a:ext>
            </a:extLst>
          </p:cNvPr>
          <p:cNvSpPr txBox="1"/>
          <p:nvPr/>
        </p:nvSpPr>
        <p:spPr>
          <a:xfrm>
            <a:off x="3563178" y="2240967"/>
            <a:ext cx="1740547" cy="369332"/>
          </a:xfrm>
          <a:prstGeom prst="rect">
            <a:avLst/>
          </a:prstGeom>
          <a:noFill/>
        </p:spPr>
        <p:txBody>
          <a:bodyPr wrap="square">
            <a:spAutoFit/>
          </a:bodyPr>
          <a:lstStyle/>
          <a:p>
            <a:r>
              <a:rPr lang="es-EC" sz="1800" i="1" dirty="0">
                <a:effectLst/>
                <a:latin typeface="Arial" panose="020B0604020202020204" pitchFamily="34" charset="0"/>
                <a:ea typeface="MS PGothic" panose="020B0600070205080204" pitchFamily="34" charset="-128"/>
              </a:rPr>
              <a:t>Panel inclinado</a:t>
            </a:r>
            <a:endParaRPr lang="es-EC" dirty="0"/>
          </a:p>
        </p:txBody>
      </p:sp>
      <p:pic>
        <p:nvPicPr>
          <p:cNvPr id="21" name="Imagen 20">
            <a:extLst>
              <a:ext uri="{FF2B5EF4-FFF2-40B4-BE49-F238E27FC236}">
                <a16:creationId xmlns:a16="http://schemas.microsoft.com/office/drawing/2014/main" id="{556CFEF7-D23C-452C-BF19-A77635BB0498}"/>
              </a:ext>
            </a:extLst>
          </p:cNvPr>
          <p:cNvPicPr>
            <a:picLocks noChangeAspect="1"/>
          </p:cNvPicPr>
          <p:nvPr/>
        </p:nvPicPr>
        <p:blipFill>
          <a:blip r:embed="rId5"/>
          <a:stretch>
            <a:fillRect/>
          </a:stretch>
        </p:blipFill>
        <p:spPr>
          <a:xfrm>
            <a:off x="0" y="2938183"/>
            <a:ext cx="2838950" cy="1911751"/>
          </a:xfrm>
          <a:prstGeom prst="rect">
            <a:avLst/>
          </a:prstGeom>
        </p:spPr>
      </p:pic>
      <p:pic>
        <p:nvPicPr>
          <p:cNvPr id="23" name="Imagen 22">
            <a:extLst>
              <a:ext uri="{FF2B5EF4-FFF2-40B4-BE49-F238E27FC236}">
                <a16:creationId xmlns:a16="http://schemas.microsoft.com/office/drawing/2014/main" id="{EB41FB73-E35D-4329-8217-2213DE7FE2EA}"/>
              </a:ext>
            </a:extLst>
          </p:cNvPr>
          <p:cNvPicPr>
            <a:picLocks noChangeAspect="1"/>
          </p:cNvPicPr>
          <p:nvPr/>
        </p:nvPicPr>
        <p:blipFill>
          <a:blip r:embed="rId6"/>
          <a:stretch>
            <a:fillRect/>
          </a:stretch>
        </p:blipFill>
        <p:spPr>
          <a:xfrm>
            <a:off x="2838950" y="3030550"/>
            <a:ext cx="3111812" cy="1819384"/>
          </a:xfrm>
          <a:prstGeom prst="rect">
            <a:avLst/>
          </a:prstGeom>
        </p:spPr>
      </p:pic>
      <p:sp>
        <p:nvSpPr>
          <p:cNvPr id="27" name="CuadroTexto 26">
            <a:extLst>
              <a:ext uri="{FF2B5EF4-FFF2-40B4-BE49-F238E27FC236}">
                <a16:creationId xmlns:a16="http://schemas.microsoft.com/office/drawing/2014/main" id="{18F67364-CF99-47BE-A725-BAAE0652AF8F}"/>
              </a:ext>
            </a:extLst>
          </p:cNvPr>
          <p:cNvSpPr txBox="1"/>
          <p:nvPr/>
        </p:nvSpPr>
        <p:spPr>
          <a:xfrm>
            <a:off x="6885591" y="2209827"/>
            <a:ext cx="2006890" cy="456535"/>
          </a:xfrm>
          <a:prstGeom prst="rect">
            <a:avLst/>
          </a:prstGeom>
          <a:noFill/>
        </p:spPr>
        <p:txBody>
          <a:bodyPr wrap="square">
            <a:spAutoFit/>
          </a:bodyPr>
          <a:lstStyle/>
          <a:p>
            <a:pPr>
              <a:lnSpc>
                <a:spcPct val="150000"/>
              </a:lnSpc>
            </a:pPr>
            <a:r>
              <a:rPr lang="es-EC" sz="1800" i="1" dirty="0">
                <a:effectLst/>
                <a:latin typeface="Arial" panose="020B0604020202020204" pitchFamily="34" charset="0"/>
                <a:ea typeface="MS PGothic" panose="020B0600070205080204" pitchFamily="34" charset="-128"/>
                <a:cs typeface="Arial" panose="020B0604020202020204" pitchFamily="34" charset="0"/>
              </a:rPr>
              <a:t>Panel escalonado</a:t>
            </a:r>
            <a:endParaRPr lang="es-EC" sz="1800" dirty="0">
              <a:effectLst/>
              <a:latin typeface="Arial" panose="020B0604020202020204" pitchFamily="34" charset="0"/>
              <a:ea typeface="MS PGothic" panose="020B0600070205080204" pitchFamily="34" charset="-128"/>
              <a:cs typeface="Arial" panose="020B0604020202020204" pitchFamily="34" charset="0"/>
            </a:endParaRPr>
          </a:p>
        </p:txBody>
      </p:sp>
      <p:pic>
        <p:nvPicPr>
          <p:cNvPr id="28" name="Imagen 27">
            <a:extLst>
              <a:ext uri="{FF2B5EF4-FFF2-40B4-BE49-F238E27FC236}">
                <a16:creationId xmlns:a16="http://schemas.microsoft.com/office/drawing/2014/main" id="{5F8E34F2-52B9-44D5-82E0-08D58D80EAAC}"/>
              </a:ext>
            </a:extLst>
          </p:cNvPr>
          <p:cNvPicPr>
            <a:picLocks noChangeAspect="1"/>
          </p:cNvPicPr>
          <p:nvPr/>
        </p:nvPicPr>
        <p:blipFill>
          <a:blip r:embed="rId7"/>
          <a:stretch>
            <a:fillRect/>
          </a:stretch>
        </p:blipFill>
        <p:spPr>
          <a:xfrm>
            <a:off x="5945253" y="2984366"/>
            <a:ext cx="3198747" cy="1911751"/>
          </a:xfrm>
          <a:prstGeom prst="rect">
            <a:avLst/>
          </a:prstGeom>
        </p:spPr>
      </p:pic>
    </p:spTree>
    <p:extLst>
      <p:ext uri="{BB962C8B-B14F-4D97-AF65-F5344CB8AC3E}">
        <p14:creationId xmlns:p14="http://schemas.microsoft.com/office/powerpoint/2010/main" val="991616452"/>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108520" y="72033"/>
            <a:ext cx="316835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b="1" u="sng" dirty="0"/>
          </a:p>
        </p:txBody>
      </p:sp>
      <p:sp>
        <p:nvSpPr>
          <p:cNvPr id="10" name="Rectángulo 9">
            <a:extLst>
              <a:ext uri="{FF2B5EF4-FFF2-40B4-BE49-F238E27FC236}">
                <a16:creationId xmlns:a16="http://schemas.microsoft.com/office/drawing/2014/main" id="{03C2852D-BF36-470B-BAAC-B566A9468088}"/>
              </a:ext>
            </a:extLst>
          </p:cNvPr>
          <p:cNvSpPr/>
          <p:nvPr/>
        </p:nvSpPr>
        <p:spPr>
          <a:xfrm>
            <a:off x="681840" y="1679866"/>
            <a:ext cx="8116222" cy="2854811"/>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sz="6600" b="1" dirty="0"/>
              <a:t>Sistema</a:t>
            </a:r>
            <a:endParaRPr lang="es-ES" sz="6600" b="1" dirty="0"/>
          </a:p>
          <a:p>
            <a:pPr algn="ctr"/>
            <a:r>
              <a:rPr lang="es-EC" sz="6600" b="1" dirty="0"/>
              <a:t>aporticado con viga banda</a:t>
            </a:r>
            <a:endParaRPr lang="en-US" sz="6600" b="1" dirty="0"/>
          </a:p>
        </p:txBody>
      </p:sp>
      <p:pic>
        <p:nvPicPr>
          <p:cNvPr id="7" name="Imagen 6">
            <a:extLst>
              <a:ext uri="{FF2B5EF4-FFF2-40B4-BE49-F238E27FC236}">
                <a16:creationId xmlns:a16="http://schemas.microsoft.com/office/drawing/2014/main" id="{13853404-A08E-433C-827E-678DB5A1581E}"/>
              </a:ext>
            </a:extLst>
          </p:cNvPr>
          <p:cNvPicPr>
            <a:picLocks noChangeAspect="1"/>
          </p:cNvPicPr>
          <p:nvPr/>
        </p:nvPicPr>
        <p:blipFill>
          <a:blip r:embed="rId3"/>
          <a:stretch>
            <a:fillRect/>
          </a:stretch>
        </p:blipFill>
        <p:spPr>
          <a:xfrm>
            <a:off x="6716889" y="6016363"/>
            <a:ext cx="2345922" cy="656360"/>
          </a:xfrm>
          <a:prstGeom prst="rect">
            <a:avLst/>
          </a:prstGeom>
        </p:spPr>
      </p:pic>
      <p:sp>
        <p:nvSpPr>
          <p:cNvPr id="9" name="Rectángulo 8">
            <a:extLst>
              <a:ext uri="{FF2B5EF4-FFF2-40B4-BE49-F238E27FC236}">
                <a16:creationId xmlns:a16="http://schemas.microsoft.com/office/drawing/2014/main" id="{1F17477B-3126-47BA-B5CD-FE72A545D3A5}"/>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08</a:t>
            </a:r>
            <a:endParaRPr lang="en-US" b="1" u="sng" dirty="0"/>
          </a:p>
        </p:txBody>
      </p:sp>
    </p:spTree>
    <p:extLst>
      <p:ext uri="{BB962C8B-B14F-4D97-AF65-F5344CB8AC3E}">
        <p14:creationId xmlns:p14="http://schemas.microsoft.com/office/powerpoint/2010/main" val="385893761"/>
      </p:ext>
    </p:extLst>
  </p:cSld>
  <p:clrMapOvr>
    <a:masterClrMapping/>
  </p:clrMapOvr>
  <p:transition spd="med">
    <p:pull/>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3863" y="6003918"/>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a:t>
            </a:r>
            <a:r>
              <a:rPr lang="en-001" b="1" u="sng" dirty="0"/>
              <a:t>DISEÑO ESTRUCTURAL </a:t>
            </a:r>
            <a:endParaRPr lang="en-US" b="1" u="sng" dirty="0"/>
          </a:p>
        </p:txBody>
      </p:sp>
      <p:sp>
        <p:nvSpPr>
          <p:cNvPr id="24" name="Rectángulo 23">
            <a:extLst>
              <a:ext uri="{FF2B5EF4-FFF2-40B4-BE49-F238E27FC236}">
                <a16:creationId xmlns:a16="http://schemas.microsoft.com/office/drawing/2014/main" id="{0C54B491-9C9D-4585-A4E6-9438072D26F9}"/>
              </a:ext>
            </a:extLst>
          </p:cNvPr>
          <p:cNvSpPr/>
          <p:nvPr/>
        </p:nvSpPr>
        <p:spPr>
          <a:xfrm>
            <a:off x="11893" y="6353944"/>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80</a:t>
            </a:r>
            <a:endParaRPr lang="en-US" b="1" u="sng" dirty="0"/>
          </a:p>
        </p:txBody>
      </p:sp>
      <p:sp>
        <p:nvSpPr>
          <p:cNvPr id="7" name="Rectángulo 6">
            <a:extLst>
              <a:ext uri="{FF2B5EF4-FFF2-40B4-BE49-F238E27FC236}">
                <a16:creationId xmlns:a16="http://schemas.microsoft.com/office/drawing/2014/main" id="{62D4A7CB-9AEB-4C69-8C8B-5770CF2105C9}"/>
              </a:ext>
            </a:extLst>
          </p:cNvPr>
          <p:cNvSpPr/>
          <p:nvPr/>
        </p:nvSpPr>
        <p:spPr>
          <a:xfrm>
            <a:off x="0" y="534088"/>
            <a:ext cx="551343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 </a:t>
            </a:r>
            <a:r>
              <a:rPr lang="es-ES" b="1" dirty="0"/>
              <a:t>Gradas</a:t>
            </a:r>
            <a:endParaRPr lang="en-US" b="1" dirty="0"/>
          </a:p>
        </p:txBody>
      </p:sp>
      <p:pic>
        <p:nvPicPr>
          <p:cNvPr id="5" name="Imagen 4">
            <a:extLst>
              <a:ext uri="{FF2B5EF4-FFF2-40B4-BE49-F238E27FC236}">
                <a16:creationId xmlns:a16="http://schemas.microsoft.com/office/drawing/2014/main" id="{B23A3908-D0EE-4DAD-BFC9-85EEDA8C142A}"/>
              </a:ext>
            </a:extLst>
          </p:cNvPr>
          <p:cNvPicPr>
            <a:picLocks noChangeAspect="1"/>
          </p:cNvPicPr>
          <p:nvPr/>
        </p:nvPicPr>
        <p:blipFill>
          <a:blip r:embed="rId4"/>
          <a:stretch>
            <a:fillRect/>
          </a:stretch>
        </p:blipFill>
        <p:spPr>
          <a:xfrm>
            <a:off x="251520" y="944779"/>
            <a:ext cx="3528000" cy="2727899"/>
          </a:xfrm>
          <a:prstGeom prst="rect">
            <a:avLst/>
          </a:prstGeom>
        </p:spPr>
      </p:pic>
      <p:pic>
        <p:nvPicPr>
          <p:cNvPr id="13" name="Imagen 12">
            <a:extLst>
              <a:ext uri="{FF2B5EF4-FFF2-40B4-BE49-F238E27FC236}">
                <a16:creationId xmlns:a16="http://schemas.microsoft.com/office/drawing/2014/main" id="{ABF04F6E-A639-40B3-B06D-B796FB80A3FA}"/>
              </a:ext>
            </a:extLst>
          </p:cNvPr>
          <p:cNvPicPr>
            <a:picLocks noChangeAspect="1"/>
          </p:cNvPicPr>
          <p:nvPr/>
        </p:nvPicPr>
        <p:blipFill>
          <a:blip r:embed="rId5"/>
          <a:stretch>
            <a:fillRect/>
          </a:stretch>
        </p:blipFill>
        <p:spPr>
          <a:xfrm>
            <a:off x="310632" y="3672678"/>
            <a:ext cx="3477368" cy="2445431"/>
          </a:xfrm>
          <a:prstGeom prst="rect">
            <a:avLst/>
          </a:prstGeom>
        </p:spPr>
      </p:pic>
      <p:pic>
        <p:nvPicPr>
          <p:cNvPr id="11" name="Imagen 10">
            <a:extLst>
              <a:ext uri="{FF2B5EF4-FFF2-40B4-BE49-F238E27FC236}">
                <a16:creationId xmlns:a16="http://schemas.microsoft.com/office/drawing/2014/main" id="{C3B9636E-03EB-4B52-B743-3780B978CDB2}"/>
              </a:ext>
            </a:extLst>
          </p:cNvPr>
          <p:cNvPicPr>
            <a:picLocks noChangeAspect="1"/>
          </p:cNvPicPr>
          <p:nvPr/>
        </p:nvPicPr>
        <p:blipFill>
          <a:blip r:embed="rId6"/>
          <a:stretch>
            <a:fillRect/>
          </a:stretch>
        </p:blipFill>
        <p:spPr>
          <a:xfrm>
            <a:off x="4927086" y="867443"/>
            <a:ext cx="3515754" cy="2619942"/>
          </a:xfrm>
          <a:prstGeom prst="rect">
            <a:avLst/>
          </a:prstGeom>
        </p:spPr>
      </p:pic>
      <p:pic>
        <p:nvPicPr>
          <p:cNvPr id="16" name="Imagen 15">
            <a:extLst>
              <a:ext uri="{FF2B5EF4-FFF2-40B4-BE49-F238E27FC236}">
                <a16:creationId xmlns:a16="http://schemas.microsoft.com/office/drawing/2014/main" id="{D012AFE3-B0F8-45DC-BE22-7768C18FBB4D}"/>
              </a:ext>
            </a:extLst>
          </p:cNvPr>
          <p:cNvPicPr>
            <a:picLocks noChangeAspect="1"/>
          </p:cNvPicPr>
          <p:nvPr/>
        </p:nvPicPr>
        <p:blipFill rotWithShape="1">
          <a:blip r:embed="rId7"/>
          <a:srcRect t="3690" r="5990" b="5654"/>
          <a:stretch/>
        </p:blipFill>
        <p:spPr>
          <a:xfrm>
            <a:off x="5614730" y="3520723"/>
            <a:ext cx="2377019" cy="2432862"/>
          </a:xfrm>
          <a:prstGeom prst="rect">
            <a:avLst/>
          </a:prstGeom>
        </p:spPr>
      </p:pic>
      <p:sp>
        <p:nvSpPr>
          <p:cNvPr id="12" name="Rectángulo 11">
            <a:extLst>
              <a:ext uri="{FF2B5EF4-FFF2-40B4-BE49-F238E27FC236}">
                <a16:creationId xmlns:a16="http://schemas.microsoft.com/office/drawing/2014/main" id="{9BC37256-E61E-4168-9292-0FB44ACA681E}"/>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4" name="Imagen 13">
            <a:extLst>
              <a:ext uri="{FF2B5EF4-FFF2-40B4-BE49-F238E27FC236}">
                <a16:creationId xmlns:a16="http://schemas.microsoft.com/office/drawing/2014/main" id="{8E01616A-2312-4ED4-89C6-66829BCF9918}"/>
              </a:ext>
            </a:extLst>
          </p:cNvPr>
          <p:cNvPicPr>
            <a:picLocks noChangeAspect="1"/>
          </p:cNvPicPr>
          <p:nvPr/>
        </p:nvPicPr>
        <p:blipFill>
          <a:blip r:embed="rId8"/>
          <a:stretch>
            <a:fillRect/>
          </a:stretch>
        </p:blipFill>
        <p:spPr>
          <a:xfrm>
            <a:off x="6818788" y="6003918"/>
            <a:ext cx="2345922" cy="656360"/>
          </a:xfrm>
          <a:prstGeom prst="rect">
            <a:avLst/>
          </a:prstGeom>
        </p:spPr>
      </p:pic>
    </p:spTree>
    <p:extLst>
      <p:ext uri="{BB962C8B-B14F-4D97-AF65-F5344CB8AC3E}">
        <p14:creationId xmlns:p14="http://schemas.microsoft.com/office/powerpoint/2010/main" val="2621882972"/>
      </p:ext>
    </p:extLst>
  </p:cSld>
  <p:clrMapOvr>
    <a:masterClrMapping/>
  </p:clrMapOvr>
  <p:transition spd="med">
    <p:pull/>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a:t>
            </a:r>
            <a:r>
              <a:rPr lang="en-001" b="1" u="sng" dirty="0"/>
              <a:t>DISEÑO ESTRUCTURAL </a:t>
            </a:r>
            <a:endParaRPr lang="en-US" b="1" u="sng" dirty="0"/>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81</a:t>
            </a:r>
            <a:endParaRPr lang="en-US" b="1" u="sng" dirty="0"/>
          </a:p>
        </p:txBody>
      </p:sp>
      <p:sp>
        <p:nvSpPr>
          <p:cNvPr id="7" name="Rectángulo 6">
            <a:extLst>
              <a:ext uri="{FF2B5EF4-FFF2-40B4-BE49-F238E27FC236}">
                <a16:creationId xmlns:a16="http://schemas.microsoft.com/office/drawing/2014/main" id="{62D4A7CB-9AEB-4C69-8C8B-5770CF2105C9}"/>
              </a:ext>
            </a:extLst>
          </p:cNvPr>
          <p:cNvSpPr/>
          <p:nvPr/>
        </p:nvSpPr>
        <p:spPr>
          <a:xfrm>
            <a:off x="-25132" y="620688"/>
            <a:ext cx="551343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dirty="0"/>
              <a:t>Riostras</a:t>
            </a:r>
            <a:endParaRPr lang="en-US" b="1" dirty="0"/>
          </a:p>
        </p:txBody>
      </p:sp>
      <p:pic>
        <p:nvPicPr>
          <p:cNvPr id="4" name="Imagen 3">
            <a:extLst>
              <a:ext uri="{FF2B5EF4-FFF2-40B4-BE49-F238E27FC236}">
                <a16:creationId xmlns:a16="http://schemas.microsoft.com/office/drawing/2014/main" id="{4A926DB0-290F-4E90-B4EA-A70DFD04F298}"/>
              </a:ext>
            </a:extLst>
          </p:cNvPr>
          <p:cNvPicPr>
            <a:picLocks noChangeAspect="1"/>
          </p:cNvPicPr>
          <p:nvPr/>
        </p:nvPicPr>
        <p:blipFill>
          <a:blip r:embed="rId3"/>
          <a:stretch>
            <a:fillRect/>
          </a:stretch>
        </p:blipFill>
        <p:spPr>
          <a:xfrm>
            <a:off x="251520" y="1052736"/>
            <a:ext cx="4394651" cy="3657603"/>
          </a:xfrm>
          <a:prstGeom prst="rect">
            <a:avLst/>
          </a:prstGeom>
        </p:spPr>
      </p:pic>
      <p:pic>
        <p:nvPicPr>
          <p:cNvPr id="9" name="Imagen 8">
            <a:extLst>
              <a:ext uri="{FF2B5EF4-FFF2-40B4-BE49-F238E27FC236}">
                <a16:creationId xmlns:a16="http://schemas.microsoft.com/office/drawing/2014/main" id="{37EA71D7-CF0C-4438-99A0-09C2838BCD80}"/>
              </a:ext>
            </a:extLst>
          </p:cNvPr>
          <p:cNvPicPr>
            <a:picLocks noChangeAspect="1"/>
          </p:cNvPicPr>
          <p:nvPr/>
        </p:nvPicPr>
        <p:blipFill>
          <a:blip r:embed="rId4"/>
          <a:stretch>
            <a:fillRect/>
          </a:stretch>
        </p:blipFill>
        <p:spPr>
          <a:xfrm>
            <a:off x="5127516" y="2820641"/>
            <a:ext cx="3098918" cy="3194356"/>
          </a:xfrm>
          <a:prstGeom prst="rect">
            <a:avLst/>
          </a:prstGeom>
        </p:spPr>
      </p:pic>
      <p:sp>
        <p:nvSpPr>
          <p:cNvPr id="10" name="Rectángulo 9">
            <a:extLst>
              <a:ext uri="{FF2B5EF4-FFF2-40B4-BE49-F238E27FC236}">
                <a16:creationId xmlns:a16="http://schemas.microsoft.com/office/drawing/2014/main" id="{FFC4C84F-83CB-440D-9DDB-021590AC0177}"/>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1" name="Imagen 10">
            <a:extLst>
              <a:ext uri="{FF2B5EF4-FFF2-40B4-BE49-F238E27FC236}">
                <a16:creationId xmlns:a16="http://schemas.microsoft.com/office/drawing/2014/main" id="{57903CF0-AE0D-419F-8010-A221FAF7FA39}"/>
              </a:ext>
            </a:extLst>
          </p:cNvPr>
          <p:cNvPicPr>
            <a:picLocks noChangeAspect="1"/>
          </p:cNvPicPr>
          <p:nvPr/>
        </p:nvPicPr>
        <p:blipFill>
          <a:blip r:embed="rId5"/>
          <a:stretch>
            <a:fillRect/>
          </a:stretch>
        </p:blipFill>
        <p:spPr>
          <a:xfrm>
            <a:off x="6716889" y="6016363"/>
            <a:ext cx="2345922" cy="656360"/>
          </a:xfrm>
          <a:prstGeom prst="rect">
            <a:avLst/>
          </a:prstGeom>
        </p:spPr>
      </p:pic>
      <p:pic>
        <p:nvPicPr>
          <p:cNvPr id="8" name="Imagen 7">
            <a:extLst>
              <a:ext uri="{FF2B5EF4-FFF2-40B4-BE49-F238E27FC236}">
                <a16:creationId xmlns:a16="http://schemas.microsoft.com/office/drawing/2014/main" id="{D573A8DE-ADD5-400D-B4A6-35682E0C43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9924" y="722115"/>
            <a:ext cx="3351944" cy="2001380"/>
          </a:xfrm>
          <a:prstGeom prst="rect">
            <a:avLst/>
          </a:prstGeom>
        </p:spPr>
      </p:pic>
    </p:spTree>
    <p:extLst>
      <p:ext uri="{BB962C8B-B14F-4D97-AF65-F5344CB8AC3E}">
        <p14:creationId xmlns:p14="http://schemas.microsoft.com/office/powerpoint/2010/main" val="1077587402"/>
      </p:ext>
    </p:extLst>
  </p:cSld>
  <p:clrMapOvr>
    <a:masterClrMapping/>
  </p:clrMapOvr>
  <p:transition spd="med">
    <p:pull/>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023786"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07. </a:t>
            </a:r>
            <a:r>
              <a:rPr lang="en-001" b="1" u="sng" dirty="0"/>
              <a:t>DISEÑO ESTRUCTURAL </a:t>
            </a:r>
            <a:endParaRPr lang="en-US" b="1" u="sng" dirty="0"/>
          </a:p>
        </p:txBody>
      </p:sp>
      <p:sp>
        <p:nvSpPr>
          <p:cNvPr id="24" name="Rectángulo 23">
            <a:extLst>
              <a:ext uri="{FF2B5EF4-FFF2-40B4-BE49-F238E27FC236}">
                <a16:creationId xmlns:a16="http://schemas.microsoft.com/office/drawing/2014/main" id="{0C54B491-9C9D-4585-A4E6-9438072D26F9}"/>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82</a:t>
            </a:r>
            <a:endParaRPr lang="en-US" b="1" u="sng" dirty="0"/>
          </a:p>
        </p:txBody>
      </p:sp>
      <p:sp>
        <p:nvSpPr>
          <p:cNvPr id="7" name="Rectángulo 6">
            <a:extLst>
              <a:ext uri="{FF2B5EF4-FFF2-40B4-BE49-F238E27FC236}">
                <a16:creationId xmlns:a16="http://schemas.microsoft.com/office/drawing/2014/main" id="{62D4A7CB-9AEB-4C69-8C8B-5770CF2105C9}"/>
              </a:ext>
            </a:extLst>
          </p:cNvPr>
          <p:cNvSpPr/>
          <p:nvPr/>
        </p:nvSpPr>
        <p:spPr>
          <a:xfrm>
            <a:off x="-25132" y="620688"/>
            <a:ext cx="5513432"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dirty="0"/>
              <a:t>Riostras</a:t>
            </a:r>
            <a:endParaRPr lang="en-US" b="1" dirty="0"/>
          </a:p>
        </p:txBody>
      </p:sp>
      <p:sp>
        <p:nvSpPr>
          <p:cNvPr id="10" name="Rectángulo 9">
            <a:extLst>
              <a:ext uri="{FF2B5EF4-FFF2-40B4-BE49-F238E27FC236}">
                <a16:creationId xmlns:a16="http://schemas.microsoft.com/office/drawing/2014/main" id="{FFC4C84F-83CB-440D-9DDB-021590AC0177}"/>
              </a:ext>
            </a:extLst>
          </p:cNvPr>
          <p:cNvSpPr/>
          <p:nvPr/>
        </p:nvSpPr>
        <p:spPr>
          <a:xfrm>
            <a:off x="6006381" y="72033"/>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Steel Framing</a:t>
            </a:r>
            <a:endParaRPr lang="en-US" b="1" dirty="0"/>
          </a:p>
        </p:txBody>
      </p:sp>
      <p:pic>
        <p:nvPicPr>
          <p:cNvPr id="11" name="Imagen 10">
            <a:extLst>
              <a:ext uri="{FF2B5EF4-FFF2-40B4-BE49-F238E27FC236}">
                <a16:creationId xmlns:a16="http://schemas.microsoft.com/office/drawing/2014/main" id="{57903CF0-AE0D-419F-8010-A221FAF7FA39}"/>
              </a:ext>
            </a:extLst>
          </p:cNvPr>
          <p:cNvPicPr>
            <a:picLocks noChangeAspect="1"/>
          </p:cNvPicPr>
          <p:nvPr/>
        </p:nvPicPr>
        <p:blipFill>
          <a:blip r:embed="rId3"/>
          <a:stretch>
            <a:fillRect/>
          </a:stretch>
        </p:blipFill>
        <p:spPr>
          <a:xfrm>
            <a:off x="6716889" y="6016363"/>
            <a:ext cx="2345922" cy="656360"/>
          </a:xfrm>
          <a:prstGeom prst="rect">
            <a:avLst/>
          </a:prstGeom>
        </p:spPr>
      </p:pic>
      <p:sp>
        <p:nvSpPr>
          <p:cNvPr id="12" name="CuadroTexto 11">
            <a:extLst>
              <a:ext uri="{FF2B5EF4-FFF2-40B4-BE49-F238E27FC236}">
                <a16:creationId xmlns:a16="http://schemas.microsoft.com/office/drawing/2014/main" id="{74362B38-A98E-4368-8565-14ED44EFC962}"/>
              </a:ext>
            </a:extLst>
          </p:cNvPr>
          <p:cNvSpPr txBox="1"/>
          <p:nvPr/>
        </p:nvSpPr>
        <p:spPr>
          <a:xfrm>
            <a:off x="251520" y="1124744"/>
            <a:ext cx="6177008" cy="646331"/>
          </a:xfrm>
          <a:prstGeom prst="rect">
            <a:avLst/>
          </a:prstGeom>
          <a:noFill/>
        </p:spPr>
        <p:txBody>
          <a:bodyPr wrap="square">
            <a:spAutoFit/>
          </a:bodyPr>
          <a:lstStyle/>
          <a:p>
            <a:pPr algn="just"/>
            <a:r>
              <a:rPr lang="es-EC" dirty="0">
                <a:ea typeface="MS PGothic" panose="020B0600070205080204" pitchFamily="34" charset="-128"/>
              </a:rPr>
              <a:t>S</a:t>
            </a:r>
            <a:r>
              <a:rPr lang="es-EC" sz="1800" dirty="0">
                <a:effectLst/>
                <a:latin typeface="Arial" panose="020B0604020202020204" pitchFamily="34" charset="0"/>
                <a:ea typeface="MS PGothic" panose="020B0600070205080204" pitchFamily="34" charset="-128"/>
              </a:rPr>
              <a:t>e colocará con forma de K, usando perfile C, con el propósito de reducir longitudes en las riostras </a:t>
            </a:r>
            <a:endParaRPr lang="es-EC" dirty="0"/>
          </a:p>
        </p:txBody>
      </p:sp>
      <p:sp>
        <p:nvSpPr>
          <p:cNvPr id="14" name="CuadroTexto 13">
            <a:extLst>
              <a:ext uri="{FF2B5EF4-FFF2-40B4-BE49-F238E27FC236}">
                <a16:creationId xmlns:a16="http://schemas.microsoft.com/office/drawing/2014/main" id="{D214BE45-0EE0-4A7F-B8B7-141EBA293138}"/>
              </a:ext>
            </a:extLst>
          </p:cNvPr>
          <p:cNvSpPr txBox="1"/>
          <p:nvPr/>
        </p:nvSpPr>
        <p:spPr>
          <a:xfrm>
            <a:off x="2744166" y="1894242"/>
            <a:ext cx="2616590" cy="456535"/>
          </a:xfrm>
          <a:prstGeom prst="rect">
            <a:avLst/>
          </a:prstGeom>
          <a:noFill/>
        </p:spPr>
        <p:txBody>
          <a:bodyPr wrap="square">
            <a:spAutoFit/>
          </a:bodyPr>
          <a:lstStyle/>
          <a:p>
            <a:pPr algn="ctr">
              <a:lnSpc>
                <a:spcPct val="150000"/>
              </a:lnSpc>
            </a:pPr>
            <a:r>
              <a:rPr lang="es-EC" sz="1800" i="1" dirty="0">
                <a:effectLst/>
                <a:latin typeface="Arial" panose="020B0604020202020204" pitchFamily="34" charset="0"/>
                <a:ea typeface="MS PGothic" panose="020B0600070205080204" pitchFamily="34" charset="-128"/>
                <a:cs typeface="Arial" panose="020B0604020202020204" pitchFamily="34" charset="0"/>
              </a:rPr>
              <a:t>Arriostramiento en "k"</a:t>
            </a:r>
            <a:endParaRPr lang="es-EC" sz="1800" dirty="0">
              <a:effectLst/>
              <a:latin typeface="Arial" panose="020B0604020202020204" pitchFamily="34" charset="0"/>
              <a:ea typeface="MS PGothic" panose="020B0600070205080204" pitchFamily="34" charset="-128"/>
              <a:cs typeface="Arial" panose="020B0604020202020204" pitchFamily="34" charset="0"/>
            </a:endParaRPr>
          </a:p>
        </p:txBody>
      </p:sp>
      <p:pic>
        <p:nvPicPr>
          <p:cNvPr id="15" name="Imagen 14">
            <a:extLst>
              <a:ext uri="{FF2B5EF4-FFF2-40B4-BE49-F238E27FC236}">
                <a16:creationId xmlns:a16="http://schemas.microsoft.com/office/drawing/2014/main" id="{0B4436B6-069C-4256-9A0B-311E1B69D3EF}"/>
              </a:ext>
            </a:extLst>
          </p:cNvPr>
          <p:cNvPicPr>
            <a:picLocks noChangeAspect="1"/>
          </p:cNvPicPr>
          <p:nvPr/>
        </p:nvPicPr>
        <p:blipFill>
          <a:blip r:embed="rId4"/>
          <a:stretch>
            <a:fillRect/>
          </a:stretch>
        </p:blipFill>
        <p:spPr>
          <a:xfrm>
            <a:off x="2163683" y="2654569"/>
            <a:ext cx="3990372" cy="2753246"/>
          </a:xfrm>
          <a:prstGeom prst="rect">
            <a:avLst/>
          </a:prstGeom>
        </p:spPr>
      </p:pic>
    </p:spTree>
    <p:extLst>
      <p:ext uri="{BB962C8B-B14F-4D97-AF65-F5344CB8AC3E}">
        <p14:creationId xmlns:p14="http://schemas.microsoft.com/office/powerpoint/2010/main" val="92193811"/>
      </p:ext>
    </p:extLst>
  </p:cSld>
  <p:clrMapOvr>
    <a:masterClrMapping/>
  </p:clrMapOvr>
  <p:transition spd="med">
    <p:pull/>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752528"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u="sng" dirty="0"/>
              <a:t>07. PRESUPUESTO REFERENCIAL </a:t>
            </a:r>
            <a:endParaRPr lang="en-US" b="1" u="sng" dirty="0"/>
          </a:p>
        </p:txBody>
      </p:sp>
      <p:sp>
        <p:nvSpPr>
          <p:cNvPr id="7" name="Rectángulo 6">
            <a:extLst>
              <a:ext uri="{FF2B5EF4-FFF2-40B4-BE49-F238E27FC236}">
                <a16:creationId xmlns:a16="http://schemas.microsoft.com/office/drawing/2014/main" id="{06953D20-E840-484A-B828-4468DE1283B7}"/>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83</a:t>
            </a:r>
            <a:endParaRPr lang="en-US" b="1" u="sng" dirty="0"/>
          </a:p>
        </p:txBody>
      </p:sp>
      <p:sp>
        <p:nvSpPr>
          <p:cNvPr id="8" name="CuadroTexto 7">
            <a:extLst>
              <a:ext uri="{FF2B5EF4-FFF2-40B4-BE49-F238E27FC236}">
                <a16:creationId xmlns:a16="http://schemas.microsoft.com/office/drawing/2014/main" id="{E6141A65-3ACF-45DB-9479-55378CD7A247}"/>
              </a:ext>
            </a:extLst>
          </p:cNvPr>
          <p:cNvSpPr txBox="1"/>
          <p:nvPr/>
        </p:nvSpPr>
        <p:spPr>
          <a:xfrm>
            <a:off x="2883159" y="2228671"/>
            <a:ext cx="4096139" cy="1323439"/>
          </a:xfrm>
          <a:prstGeom prst="rect">
            <a:avLst/>
          </a:prstGeom>
          <a:noFill/>
        </p:spPr>
        <p:txBody>
          <a:bodyPr wrap="square">
            <a:spAutoFit/>
          </a:bodyPr>
          <a:lstStyle/>
          <a:p>
            <a:r>
              <a:rPr lang="en-001" sz="4000" b="1" u="sng" dirty="0"/>
              <a:t>PRESUPUESTO REFERENCIAL </a:t>
            </a:r>
            <a:endParaRPr lang="es-EC" sz="4000" dirty="0"/>
          </a:p>
        </p:txBody>
      </p:sp>
      <p:pic>
        <p:nvPicPr>
          <p:cNvPr id="6" name="Imagen 5">
            <a:extLst>
              <a:ext uri="{FF2B5EF4-FFF2-40B4-BE49-F238E27FC236}">
                <a16:creationId xmlns:a16="http://schemas.microsoft.com/office/drawing/2014/main" id="{4887BBA3-CE6E-4070-ACF6-500B3A6D546E}"/>
              </a:ext>
            </a:extLst>
          </p:cNvPr>
          <p:cNvPicPr>
            <a:picLocks noChangeAspect="1"/>
          </p:cNvPicPr>
          <p:nvPr/>
        </p:nvPicPr>
        <p:blipFill>
          <a:blip r:embed="rId3"/>
          <a:stretch>
            <a:fillRect/>
          </a:stretch>
        </p:blipFill>
        <p:spPr>
          <a:xfrm>
            <a:off x="6716889" y="6016363"/>
            <a:ext cx="2345922" cy="656360"/>
          </a:xfrm>
          <a:prstGeom prst="rect">
            <a:avLst/>
          </a:prstGeom>
        </p:spPr>
      </p:pic>
    </p:spTree>
    <p:extLst>
      <p:ext uri="{BB962C8B-B14F-4D97-AF65-F5344CB8AC3E}">
        <p14:creationId xmlns:p14="http://schemas.microsoft.com/office/powerpoint/2010/main" val="926490062"/>
      </p:ext>
    </p:extLst>
  </p:cSld>
  <p:clrMapOvr>
    <a:masterClrMapping/>
  </p:clrMapOvr>
  <p:transition spd="med">
    <p:pull/>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4752528"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u="sng" dirty="0"/>
              <a:t>0</a:t>
            </a:r>
            <a:r>
              <a:rPr lang="es-ES" b="1" u="sng" dirty="0"/>
              <a:t>8</a:t>
            </a:r>
            <a:r>
              <a:rPr lang="en-001" b="1" u="sng" dirty="0"/>
              <a:t>. PRESUPUESTO REFERENCIAL </a:t>
            </a:r>
            <a:endParaRPr lang="en-US" b="1" u="sng" dirty="0"/>
          </a:p>
        </p:txBody>
      </p:sp>
      <p:sp>
        <p:nvSpPr>
          <p:cNvPr id="7" name="Rectángulo 6">
            <a:extLst>
              <a:ext uri="{FF2B5EF4-FFF2-40B4-BE49-F238E27FC236}">
                <a16:creationId xmlns:a16="http://schemas.microsoft.com/office/drawing/2014/main" id="{06953D20-E840-484A-B828-4468DE1283B7}"/>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84</a:t>
            </a:r>
            <a:endParaRPr lang="en-US" b="1" u="sng" dirty="0"/>
          </a:p>
        </p:txBody>
      </p:sp>
      <p:graphicFrame>
        <p:nvGraphicFramePr>
          <p:cNvPr id="2" name="Tabla 1">
            <a:extLst>
              <a:ext uri="{FF2B5EF4-FFF2-40B4-BE49-F238E27FC236}">
                <a16:creationId xmlns:a16="http://schemas.microsoft.com/office/drawing/2014/main" id="{CE90BF33-3ACA-4E0E-8DCA-5B0B2C2DF50F}"/>
              </a:ext>
            </a:extLst>
          </p:cNvPr>
          <p:cNvGraphicFramePr>
            <a:graphicFrameLocks noGrp="1"/>
          </p:cNvGraphicFramePr>
          <p:nvPr>
            <p:extLst>
              <p:ext uri="{D42A27DB-BD31-4B8C-83A1-F6EECF244321}">
                <p14:modId xmlns:p14="http://schemas.microsoft.com/office/powerpoint/2010/main" val="3314468146"/>
              </p:ext>
            </p:extLst>
          </p:nvPr>
        </p:nvGraphicFramePr>
        <p:xfrm>
          <a:off x="1664542" y="3067057"/>
          <a:ext cx="5894485" cy="1440477"/>
        </p:xfrm>
        <a:graphic>
          <a:graphicData uri="http://schemas.openxmlformats.org/drawingml/2006/table">
            <a:tbl>
              <a:tblPr>
                <a:tableStyleId>{D27102A9-8310-4765-A935-A1911B00CA55}</a:tableStyleId>
              </a:tblPr>
              <a:tblGrid>
                <a:gridCol w="1572715">
                  <a:extLst>
                    <a:ext uri="{9D8B030D-6E8A-4147-A177-3AD203B41FA5}">
                      <a16:colId xmlns:a16="http://schemas.microsoft.com/office/drawing/2014/main" val="2792861213"/>
                    </a:ext>
                  </a:extLst>
                </a:gridCol>
                <a:gridCol w="1585501">
                  <a:extLst>
                    <a:ext uri="{9D8B030D-6E8A-4147-A177-3AD203B41FA5}">
                      <a16:colId xmlns:a16="http://schemas.microsoft.com/office/drawing/2014/main" val="1238923995"/>
                    </a:ext>
                  </a:extLst>
                </a:gridCol>
                <a:gridCol w="1559929">
                  <a:extLst>
                    <a:ext uri="{9D8B030D-6E8A-4147-A177-3AD203B41FA5}">
                      <a16:colId xmlns:a16="http://schemas.microsoft.com/office/drawing/2014/main" val="1299575609"/>
                    </a:ext>
                  </a:extLst>
                </a:gridCol>
                <a:gridCol w="1176340">
                  <a:extLst>
                    <a:ext uri="{9D8B030D-6E8A-4147-A177-3AD203B41FA5}">
                      <a16:colId xmlns:a16="http://schemas.microsoft.com/office/drawing/2014/main" val="114098946"/>
                    </a:ext>
                  </a:extLst>
                </a:gridCol>
              </a:tblGrid>
              <a:tr h="356247">
                <a:tc>
                  <a:txBody>
                    <a:bodyPr/>
                    <a:lstStyle/>
                    <a:p>
                      <a:pPr algn="ctr" fontAlgn="ctr"/>
                      <a:r>
                        <a:rPr lang="es-EC" sz="1100" b="1" u="none" strike="noStrike" dirty="0">
                          <a:effectLst/>
                        </a:rPr>
                        <a:t>Modelo </a:t>
                      </a:r>
                      <a:endParaRPr lang="es-EC" sz="11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100" b="1" u="none" strike="noStrike">
                          <a:effectLst/>
                        </a:rPr>
                        <a:t>Aporticado Viga Descolgada</a:t>
                      </a:r>
                      <a:endParaRPr lang="es-EC" sz="11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100" b="1" u="none" strike="noStrike" dirty="0">
                          <a:effectLst/>
                        </a:rPr>
                        <a:t>Mampostería Confinada</a:t>
                      </a:r>
                      <a:endParaRPr lang="es-EC" sz="11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100" b="1" u="none" strike="noStrike" dirty="0">
                          <a:effectLst/>
                        </a:rPr>
                        <a:t>Mampostería Armada</a:t>
                      </a:r>
                      <a:endParaRPr lang="es-EC" sz="11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2294967"/>
                  </a:ext>
                </a:extLst>
              </a:tr>
              <a:tr h="185868">
                <a:tc>
                  <a:txBody>
                    <a:bodyPr/>
                    <a:lstStyle/>
                    <a:p>
                      <a:pPr algn="ctr" fontAlgn="b"/>
                      <a:r>
                        <a:rPr lang="es-EC" sz="1100" b="1" u="none" strike="noStrike" dirty="0">
                          <a:effectLst/>
                        </a:rPr>
                        <a:t>Estructura Regular</a:t>
                      </a:r>
                      <a:endParaRPr lang="es-EC" sz="1100" b="1"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ctr"/>
                      <a:r>
                        <a:rPr lang="es-EC" sz="1100" u="none" strike="noStrike" dirty="0">
                          <a:effectLst/>
                        </a:rPr>
                        <a:t>$86.596,80</a:t>
                      </a:r>
                      <a:endParaRPr lang="es-EC" sz="11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ctr"/>
                      <a:r>
                        <a:rPr lang="es-EC" sz="1100" u="none" strike="noStrike">
                          <a:effectLst/>
                        </a:rPr>
                        <a:t>$73.348,72</a:t>
                      </a:r>
                      <a:endParaRPr lang="es-EC" sz="11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ctr"/>
                      <a:r>
                        <a:rPr lang="es-EC" sz="1100" u="none" strike="noStrike" dirty="0">
                          <a:effectLst/>
                        </a:rPr>
                        <a:t>$78.031,43</a:t>
                      </a:r>
                      <a:endParaRPr lang="es-EC" sz="11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889212999"/>
                  </a:ext>
                </a:extLst>
              </a:tr>
              <a:tr h="185868">
                <a:tc>
                  <a:txBody>
                    <a:bodyPr/>
                    <a:lstStyle/>
                    <a:p>
                      <a:pPr algn="ctr" fontAlgn="b"/>
                      <a:r>
                        <a:rPr lang="es-EC" sz="1100" b="1" u="none" strike="noStrike" dirty="0">
                          <a:effectLst/>
                        </a:rPr>
                        <a:t>Estructura Irregular</a:t>
                      </a:r>
                      <a:endParaRPr lang="es-EC" sz="1100" b="1" i="0" u="none" strike="noStrike" dirty="0">
                        <a:solidFill>
                          <a:srgbClr val="000000"/>
                        </a:solidFill>
                        <a:effectLst/>
                        <a:latin typeface="Arial" panose="020B0604020202020204" pitchFamily="34" charset="0"/>
                      </a:endParaRPr>
                    </a:p>
                  </a:txBody>
                  <a:tcPr marL="0" marR="0" marT="0" marB="0" anchor="b"/>
                </a:tc>
                <a:tc>
                  <a:txBody>
                    <a:bodyPr/>
                    <a:lstStyle/>
                    <a:p>
                      <a:pPr algn="ctr" fontAlgn="ctr"/>
                      <a:r>
                        <a:rPr lang="es-EC" sz="1100" u="none" strike="noStrike" dirty="0">
                          <a:effectLst/>
                        </a:rPr>
                        <a:t>$48.902,50</a:t>
                      </a:r>
                      <a:endParaRPr lang="es-EC"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ctr"/>
                      <a:r>
                        <a:rPr lang="es-EC" sz="1100" u="none" strike="noStrike">
                          <a:effectLst/>
                        </a:rPr>
                        <a:t>$40.844,37</a:t>
                      </a:r>
                      <a:endParaRPr lang="es-EC" sz="11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s-EC" sz="1100" u="none" strike="noStrike" dirty="0">
                          <a:effectLst/>
                        </a:rPr>
                        <a:t>$41.415,22</a:t>
                      </a:r>
                      <a:endParaRPr lang="es-EC"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63202850"/>
                  </a:ext>
                </a:extLst>
              </a:tr>
              <a:tr h="356247">
                <a:tc>
                  <a:txBody>
                    <a:bodyPr/>
                    <a:lstStyle/>
                    <a:p>
                      <a:pPr algn="ctr" fontAlgn="b"/>
                      <a:r>
                        <a:rPr lang="es-EC" sz="1100" b="1" u="none" strike="noStrike" dirty="0">
                          <a:effectLst/>
                        </a:rPr>
                        <a:t>Estructura Regular por m2</a:t>
                      </a:r>
                      <a:endParaRPr lang="es-EC" sz="11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C" sz="1100" u="none" strike="noStrike" dirty="0">
                          <a:effectLst/>
                        </a:rPr>
                        <a:t>$180,90</a:t>
                      </a:r>
                      <a:endParaRPr lang="es-EC"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C" sz="1100" u="none" strike="noStrike" dirty="0">
                          <a:effectLst/>
                        </a:rPr>
                        <a:t>$153,22</a:t>
                      </a:r>
                      <a:endParaRPr lang="es-EC"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C" sz="1100" u="none" strike="noStrike" dirty="0">
                          <a:effectLst/>
                        </a:rPr>
                        <a:t>$163,01</a:t>
                      </a:r>
                      <a:endParaRPr lang="es-EC"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215955109"/>
                  </a:ext>
                </a:extLst>
              </a:tr>
              <a:tr h="356247">
                <a:tc>
                  <a:txBody>
                    <a:bodyPr/>
                    <a:lstStyle/>
                    <a:p>
                      <a:pPr algn="ctr" fontAlgn="b"/>
                      <a:r>
                        <a:rPr lang="es-EC" sz="1100" b="1" u="none" strike="noStrike" dirty="0">
                          <a:effectLst/>
                        </a:rPr>
                        <a:t>Estructura Irregular por m2 </a:t>
                      </a:r>
                      <a:endParaRPr lang="es-EC" sz="11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C" sz="1100" u="none" strike="noStrike" dirty="0">
                          <a:effectLst/>
                        </a:rPr>
                        <a:t>$188,78</a:t>
                      </a:r>
                      <a:endParaRPr lang="es-EC"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C" sz="1100" u="none" strike="noStrike" dirty="0">
                          <a:effectLst/>
                        </a:rPr>
                        <a:t>$157,68</a:t>
                      </a:r>
                      <a:endParaRPr lang="es-EC"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C" sz="1100" u="none" strike="noStrike" dirty="0">
                          <a:effectLst/>
                        </a:rPr>
                        <a:t>$159,88</a:t>
                      </a:r>
                      <a:endParaRPr lang="es-EC"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433241254"/>
                  </a:ext>
                </a:extLst>
              </a:tr>
            </a:tbl>
          </a:graphicData>
        </a:graphic>
      </p:graphicFrame>
      <p:graphicFrame>
        <p:nvGraphicFramePr>
          <p:cNvPr id="4" name="Tabla 3">
            <a:extLst>
              <a:ext uri="{FF2B5EF4-FFF2-40B4-BE49-F238E27FC236}">
                <a16:creationId xmlns:a16="http://schemas.microsoft.com/office/drawing/2014/main" id="{419ECE40-8E00-44C5-A394-1E4EC02CE270}"/>
              </a:ext>
            </a:extLst>
          </p:cNvPr>
          <p:cNvGraphicFramePr>
            <a:graphicFrameLocks noGrp="1"/>
          </p:cNvGraphicFramePr>
          <p:nvPr>
            <p:extLst>
              <p:ext uri="{D42A27DB-BD31-4B8C-83A1-F6EECF244321}">
                <p14:modId xmlns:p14="http://schemas.microsoft.com/office/powerpoint/2010/main" val="2099961640"/>
              </p:ext>
            </p:extLst>
          </p:nvPr>
        </p:nvGraphicFramePr>
        <p:xfrm>
          <a:off x="1664542" y="1294014"/>
          <a:ext cx="5854700" cy="1417320"/>
        </p:xfrm>
        <a:graphic>
          <a:graphicData uri="http://schemas.openxmlformats.org/drawingml/2006/table">
            <a:tbl>
              <a:tblPr>
                <a:tableStyleId>{D27102A9-8310-4765-A935-A1911B00CA55}</a:tableStyleId>
              </a:tblPr>
              <a:tblGrid>
                <a:gridCol w="1562100">
                  <a:extLst>
                    <a:ext uri="{9D8B030D-6E8A-4147-A177-3AD203B41FA5}">
                      <a16:colId xmlns:a16="http://schemas.microsoft.com/office/drawing/2014/main" val="1699965376"/>
                    </a:ext>
                  </a:extLst>
                </a:gridCol>
                <a:gridCol w="1574800">
                  <a:extLst>
                    <a:ext uri="{9D8B030D-6E8A-4147-A177-3AD203B41FA5}">
                      <a16:colId xmlns:a16="http://schemas.microsoft.com/office/drawing/2014/main" val="2010066854"/>
                    </a:ext>
                  </a:extLst>
                </a:gridCol>
                <a:gridCol w="1549400">
                  <a:extLst>
                    <a:ext uri="{9D8B030D-6E8A-4147-A177-3AD203B41FA5}">
                      <a16:colId xmlns:a16="http://schemas.microsoft.com/office/drawing/2014/main" val="2510978126"/>
                    </a:ext>
                  </a:extLst>
                </a:gridCol>
                <a:gridCol w="1168400">
                  <a:extLst>
                    <a:ext uri="{9D8B030D-6E8A-4147-A177-3AD203B41FA5}">
                      <a16:colId xmlns:a16="http://schemas.microsoft.com/office/drawing/2014/main" val="1265010660"/>
                    </a:ext>
                  </a:extLst>
                </a:gridCol>
              </a:tblGrid>
              <a:tr h="350520">
                <a:tc>
                  <a:txBody>
                    <a:bodyPr/>
                    <a:lstStyle/>
                    <a:p>
                      <a:pPr algn="ctr" fontAlgn="ctr"/>
                      <a:r>
                        <a:rPr lang="es-EC" sz="1100" b="1" u="none" strike="noStrike" dirty="0">
                          <a:effectLst/>
                        </a:rPr>
                        <a:t>Modelo </a:t>
                      </a:r>
                      <a:endParaRPr lang="es-EC" sz="11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100" b="1" u="none" strike="noStrike">
                          <a:effectLst/>
                        </a:rPr>
                        <a:t>Aporticado </a:t>
                      </a:r>
                    </a:p>
                    <a:p>
                      <a:pPr algn="ctr" fontAlgn="ctr"/>
                      <a:r>
                        <a:rPr lang="es-EC" sz="1100" b="1" u="none" strike="noStrike">
                          <a:effectLst/>
                        </a:rPr>
                        <a:t>Viga Banda</a:t>
                      </a:r>
                      <a:endParaRPr lang="es-EC" sz="11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100" b="1" u="none" strike="noStrike" dirty="0">
                          <a:effectLst/>
                        </a:rPr>
                        <a:t>Muros Hormigón Armado</a:t>
                      </a:r>
                      <a:endParaRPr lang="es-EC" sz="11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s-EC" sz="1100" b="1" u="none" strike="noStrike">
                          <a:effectLst/>
                        </a:rPr>
                        <a:t>Steel </a:t>
                      </a:r>
                    </a:p>
                    <a:p>
                      <a:pPr algn="ctr" fontAlgn="ctr"/>
                      <a:r>
                        <a:rPr lang="es-EC" sz="1100" b="1" u="none" strike="noStrike">
                          <a:effectLst/>
                        </a:rPr>
                        <a:t>Framing</a:t>
                      </a:r>
                      <a:endParaRPr lang="es-EC" sz="1100" b="1" i="0" u="none" strike="noStrike" dirty="0">
                        <a:solidFill>
                          <a:srgbClr val="000000"/>
                        </a:solidFill>
                        <a:effectLst/>
                        <a:latin typeface="Arial" panose="020B0604020202020204" pitchFamily="34" charset="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0547157"/>
                  </a:ext>
                </a:extLst>
              </a:tr>
              <a:tr h="182880">
                <a:tc>
                  <a:txBody>
                    <a:bodyPr/>
                    <a:lstStyle/>
                    <a:p>
                      <a:pPr algn="ctr" fontAlgn="b"/>
                      <a:r>
                        <a:rPr lang="es-EC" sz="1100" b="1" u="none" strike="noStrike" dirty="0">
                          <a:effectLst/>
                        </a:rPr>
                        <a:t>Estructura Regular</a:t>
                      </a:r>
                      <a:endParaRPr lang="es-EC" sz="1100" b="1"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ctr"/>
                      <a:r>
                        <a:rPr lang="es-EC" sz="1100" u="none" strike="noStrike">
                          <a:effectLst/>
                        </a:rPr>
                        <a:t>$91.487,72</a:t>
                      </a:r>
                      <a:endParaRPr lang="es-EC" sz="1100" b="0" i="0" u="none" strike="noStrike">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ctr"/>
                      <a:r>
                        <a:rPr lang="es-EC" sz="1100" u="none" strike="noStrike" dirty="0">
                          <a:effectLst/>
                        </a:rPr>
                        <a:t>$91.066,39</a:t>
                      </a:r>
                      <a:endParaRPr lang="es-EC" sz="11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ctr"/>
                      <a:r>
                        <a:rPr lang="es-EC" sz="1100" u="none" strike="noStrike" dirty="0">
                          <a:effectLst/>
                        </a:rPr>
                        <a:t>$79.569,15</a:t>
                      </a:r>
                      <a:endParaRPr lang="es-EC" sz="11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62467807"/>
                  </a:ext>
                </a:extLst>
              </a:tr>
              <a:tr h="182880">
                <a:tc>
                  <a:txBody>
                    <a:bodyPr/>
                    <a:lstStyle/>
                    <a:p>
                      <a:pPr algn="ctr" fontAlgn="b"/>
                      <a:r>
                        <a:rPr lang="es-EC" sz="1100" b="1" u="none" strike="noStrike" dirty="0">
                          <a:effectLst/>
                        </a:rPr>
                        <a:t>Estructura Irregular</a:t>
                      </a:r>
                      <a:endParaRPr lang="es-EC" sz="1100" b="1" i="0" u="none" strike="noStrike" dirty="0">
                        <a:solidFill>
                          <a:srgbClr val="000000"/>
                        </a:solidFill>
                        <a:effectLst/>
                        <a:latin typeface="Arial" panose="020B0604020202020204" pitchFamily="34" charset="0"/>
                      </a:endParaRPr>
                    </a:p>
                  </a:txBody>
                  <a:tcPr marL="0" marR="0" marT="0" marB="0" anchor="b"/>
                </a:tc>
                <a:tc>
                  <a:txBody>
                    <a:bodyPr/>
                    <a:lstStyle/>
                    <a:p>
                      <a:pPr algn="ctr" fontAlgn="ctr"/>
                      <a:r>
                        <a:rPr lang="es-EC" sz="1100" u="none" strike="noStrike">
                          <a:effectLst/>
                        </a:rPr>
                        <a:t>$55.566,16</a:t>
                      </a:r>
                      <a:endParaRPr lang="es-EC" sz="11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s-EC" sz="1100" u="none" strike="noStrike">
                          <a:effectLst/>
                        </a:rPr>
                        <a:t>$50.477,79</a:t>
                      </a:r>
                      <a:endParaRPr lang="es-EC" sz="1100" b="0" i="0" u="none" strike="noStrike">
                        <a:solidFill>
                          <a:srgbClr val="000000"/>
                        </a:solidFill>
                        <a:effectLst/>
                        <a:latin typeface="Calibri" panose="020F0502020204030204" pitchFamily="34" charset="0"/>
                      </a:endParaRPr>
                    </a:p>
                  </a:txBody>
                  <a:tcPr marL="0" marR="0" marT="0" marB="0" anchor="b"/>
                </a:tc>
                <a:tc>
                  <a:txBody>
                    <a:bodyPr/>
                    <a:lstStyle/>
                    <a:p>
                      <a:pPr algn="ctr" fontAlgn="ctr"/>
                      <a:r>
                        <a:rPr lang="es-EC" sz="1100" u="none" strike="noStrike" dirty="0">
                          <a:effectLst/>
                        </a:rPr>
                        <a:t>$45.954,98</a:t>
                      </a:r>
                      <a:endParaRPr lang="es-EC"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78115884"/>
                  </a:ext>
                </a:extLst>
              </a:tr>
              <a:tr h="350520">
                <a:tc>
                  <a:txBody>
                    <a:bodyPr/>
                    <a:lstStyle/>
                    <a:p>
                      <a:pPr algn="ctr" fontAlgn="b"/>
                      <a:r>
                        <a:rPr lang="es-EC" sz="1100" b="1" u="none" strike="noStrike" dirty="0">
                          <a:effectLst/>
                        </a:rPr>
                        <a:t>Estructura Regular por m2</a:t>
                      </a:r>
                      <a:endParaRPr lang="es-EC" sz="1100" b="1" i="0" u="none" strike="noStrike" dirty="0">
                        <a:solidFill>
                          <a:srgbClr val="000000"/>
                        </a:solidFill>
                        <a:effectLst/>
                        <a:latin typeface="Arial" panose="020B0604020202020204" pitchFamily="34" charset="0"/>
                      </a:endParaRPr>
                    </a:p>
                  </a:txBody>
                  <a:tcPr marL="0" marR="0" marT="0" marB="0" anchor="b"/>
                </a:tc>
                <a:tc>
                  <a:txBody>
                    <a:bodyPr/>
                    <a:lstStyle/>
                    <a:p>
                      <a:pPr algn="ctr" fontAlgn="ctr"/>
                      <a:r>
                        <a:rPr lang="es-EC" sz="1100" u="none" strike="noStrike">
                          <a:effectLst/>
                        </a:rPr>
                        <a:t>$191,12</a:t>
                      </a:r>
                      <a:endParaRPr lang="es-EC"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s-EC" sz="1100" u="none" strike="noStrike">
                          <a:effectLst/>
                        </a:rPr>
                        <a:t>$190,24</a:t>
                      </a:r>
                      <a:endParaRPr lang="es-EC"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s-EC" sz="1100" u="none" strike="noStrike">
                          <a:effectLst/>
                        </a:rPr>
                        <a:t>$166,22</a:t>
                      </a:r>
                      <a:endParaRPr lang="es-EC" sz="1100" b="0"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473887986"/>
                  </a:ext>
                </a:extLst>
              </a:tr>
              <a:tr h="350520">
                <a:tc>
                  <a:txBody>
                    <a:bodyPr/>
                    <a:lstStyle/>
                    <a:p>
                      <a:pPr algn="ctr" fontAlgn="b"/>
                      <a:r>
                        <a:rPr lang="es-EC" sz="1100" b="1" u="none" strike="noStrike">
                          <a:effectLst/>
                        </a:rPr>
                        <a:t>Estructura Irregular por m2 </a:t>
                      </a:r>
                      <a:endParaRPr lang="es-EC" sz="1100" b="1" i="0" u="none" strike="noStrike">
                        <a:solidFill>
                          <a:srgbClr val="000000"/>
                        </a:solidFill>
                        <a:effectLst/>
                        <a:latin typeface="Arial" panose="020B0604020202020204" pitchFamily="34" charset="0"/>
                      </a:endParaRPr>
                    </a:p>
                  </a:txBody>
                  <a:tcPr marL="0" marR="0" marT="0" marB="0" anchor="b"/>
                </a:tc>
                <a:tc>
                  <a:txBody>
                    <a:bodyPr/>
                    <a:lstStyle/>
                    <a:p>
                      <a:pPr algn="ctr" fontAlgn="ctr"/>
                      <a:r>
                        <a:rPr lang="es-EC" sz="1100" u="none" strike="noStrike" dirty="0">
                          <a:effectLst/>
                        </a:rPr>
                        <a:t>$214,51</a:t>
                      </a:r>
                      <a:endParaRPr lang="es-EC"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C" sz="1100" u="none" strike="noStrike">
                          <a:effectLst/>
                        </a:rPr>
                        <a:t>$194,86</a:t>
                      </a:r>
                      <a:endParaRPr lang="es-EC" sz="1100" b="0"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s-EC" sz="1100" u="none" strike="noStrike" dirty="0">
                          <a:effectLst/>
                        </a:rPr>
                        <a:t>$177,40</a:t>
                      </a:r>
                      <a:endParaRPr lang="es-EC"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581505348"/>
                  </a:ext>
                </a:extLst>
              </a:tr>
            </a:tbl>
          </a:graphicData>
        </a:graphic>
      </p:graphicFrame>
      <p:pic>
        <p:nvPicPr>
          <p:cNvPr id="8" name="Imagen 7">
            <a:extLst>
              <a:ext uri="{FF2B5EF4-FFF2-40B4-BE49-F238E27FC236}">
                <a16:creationId xmlns:a16="http://schemas.microsoft.com/office/drawing/2014/main" id="{8A64CB7E-CAD6-438E-91FF-46DD20E32071}"/>
              </a:ext>
            </a:extLst>
          </p:cNvPr>
          <p:cNvPicPr>
            <a:picLocks noChangeAspect="1"/>
          </p:cNvPicPr>
          <p:nvPr/>
        </p:nvPicPr>
        <p:blipFill>
          <a:blip r:embed="rId3"/>
          <a:stretch>
            <a:fillRect/>
          </a:stretch>
        </p:blipFill>
        <p:spPr>
          <a:xfrm>
            <a:off x="6716889" y="6016363"/>
            <a:ext cx="2345922" cy="656360"/>
          </a:xfrm>
          <a:prstGeom prst="rect">
            <a:avLst/>
          </a:prstGeom>
        </p:spPr>
      </p:pic>
    </p:spTree>
    <p:extLst>
      <p:ext uri="{BB962C8B-B14F-4D97-AF65-F5344CB8AC3E}">
        <p14:creationId xmlns:p14="http://schemas.microsoft.com/office/powerpoint/2010/main" val="1053518633"/>
      </p:ext>
    </p:extLst>
  </p:cSld>
  <p:clrMapOvr>
    <a:masterClrMapping/>
  </p:clrMapOvr>
  <p:transition spd="med">
    <p:pull/>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5832648"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u="sng" dirty="0"/>
              <a:t>0</a:t>
            </a:r>
            <a:r>
              <a:rPr lang="es-ES" b="1" u="sng" dirty="0"/>
              <a:t>9</a:t>
            </a:r>
            <a:r>
              <a:rPr lang="en-001" b="1" u="sng" dirty="0"/>
              <a:t>. CONCLUSIONES Y RECOMENDACIONES </a:t>
            </a:r>
            <a:endParaRPr lang="en-US" b="1" u="sng" dirty="0"/>
          </a:p>
        </p:txBody>
      </p:sp>
      <p:sp>
        <p:nvSpPr>
          <p:cNvPr id="2" name="Rectángulo 1"/>
          <p:cNvSpPr/>
          <p:nvPr/>
        </p:nvSpPr>
        <p:spPr>
          <a:xfrm>
            <a:off x="3522444" y="686351"/>
            <a:ext cx="2044149" cy="369332"/>
          </a:xfrm>
          <a:prstGeom prst="rect">
            <a:avLst/>
          </a:prstGeom>
        </p:spPr>
        <p:txBody>
          <a:bodyPr wrap="none">
            <a:spAutoFit/>
          </a:bodyPr>
          <a:lstStyle/>
          <a:p>
            <a:r>
              <a:rPr lang="en-001" b="1" u="sng"/>
              <a:t>CONCLUSIONES</a:t>
            </a:r>
            <a:endParaRPr lang="en-US"/>
          </a:p>
        </p:txBody>
      </p:sp>
      <p:sp>
        <p:nvSpPr>
          <p:cNvPr id="6" name="Rectángulo 5">
            <a:extLst>
              <a:ext uri="{FF2B5EF4-FFF2-40B4-BE49-F238E27FC236}">
                <a16:creationId xmlns:a16="http://schemas.microsoft.com/office/drawing/2014/main" id="{B7D0CAC5-7C43-4193-AB6A-B09FC1572FA0}"/>
              </a:ext>
            </a:extLst>
          </p:cNvPr>
          <p:cNvSpPr/>
          <p:nvPr/>
        </p:nvSpPr>
        <p:spPr>
          <a:xfrm>
            <a:off x="575556" y="1384704"/>
            <a:ext cx="7992888" cy="4057521"/>
          </a:xfrm>
          <a:prstGeom prst="rect">
            <a:avLst/>
          </a:prstGeom>
        </p:spPr>
        <p:txBody>
          <a:bodyPr wrap="square">
            <a:spAutoFit/>
          </a:bodyPr>
          <a:lstStyle/>
          <a:p>
            <a:pPr marL="171450" indent="-171450" algn="just">
              <a:lnSpc>
                <a:spcPct val="150000"/>
              </a:lnSpc>
              <a:buFont typeface="Arial" panose="020B0604020202020204" pitchFamily="34" charset="0"/>
              <a:buChar char="•"/>
            </a:pPr>
            <a:r>
              <a:rPr lang="es-EC" sz="1200" dirty="0">
                <a:solidFill>
                  <a:srgbClr val="000000"/>
                </a:solidFill>
                <a:effectLst/>
                <a:latin typeface="Arial" panose="020B0604020202020204" pitchFamily="34" charset="0"/>
                <a:ea typeface="MS PGothic" panose="020B0600070205080204" pitchFamily="34" charset="-128"/>
                <a:cs typeface="Arial" panose="020B0604020202020204" pitchFamily="34" charset="0"/>
              </a:rPr>
              <a:t>En el análisis estructural del presente proyecto se pudo notar la gran diferencia de peso que existe entre los sistemas constructivos, siendo la estructura Steel </a:t>
            </a:r>
            <a:r>
              <a:rPr lang="es-EC" sz="1200" dirty="0" err="1">
                <a:solidFill>
                  <a:srgbClr val="000000"/>
                </a:solidFill>
                <a:effectLst/>
                <a:latin typeface="Arial" panose="020B0604020202020204" pitchFamily="34" charset="0"/>
                <a:ea typeface="MS PGothic" panose="020B0600070205080204" pitchFamily="34" charset="-128"/>
                <a:cs typeface="Arial" panose="020B0604020202020204" pitchFamily="34" charset="0"/>
              </a:rPr>
              <a:t>framing</a:t>
            </a:r>
            <a:r>
              <a:rPr lang="es-EC" sz="1200" dirty="0">
                <a:solidFill>
                  <a:srgbClr val="000000"/>
                </a:solidFill>
                <a:effectLst/>
                <a:latin typeface="Arial" panose="020B0604020202020204" pitchFamily="34" charset="0"/>
                <a:ea typeface="MS PGothic" panose="020B0600070205080204" pitchFamily="34" charset="-128"/>
                <a:cs typeface="Arial" panose="020B0604020202020204" pitchFamily="34" charset="0"/>
              </a:rPr>
              <a:t> la más </a:t>
            </a:r>
            <a:r>
              <a:rPr lang="es-EC" sz="1200">
                <a:solidFill>
                  <a:srgbClr val="000000"/>
                </a:solidFill>
                <a:effectLst/>
                <a:latin typeface="Arial" panose="020B0604020202020204" pitchFamily="34" charset="0"/>
                <a:ea typeface="MS PGothic" panose="020B0600070205080204" pitchFamily="34" charset="-128"/>
                <a:cs typeface="Arial" panose="020B0604020202020204" pitchFamily="34" charset="0"/>
              </a:rPr>
              <a:t>económica</a:t>
            </a:r>
            <a:r>
              <a:rPr lang="es-EC" sz="1200" dirty="0">
                <a:solidFill>
                  <a:srgbClr val="000000"/>
                </a:solidFill>
                <a:effectLst/>
                <a:latin typeface="Arial" panose="020B0604020202020204" pitchFamily="34" charset="0"/>
                <a:ea typeface="MS PGothic" panose="020B0600070205080204" pitchFamily="34" charset="-128"/>
                <a:cs typeface="Arial" panose="020B0604020202020204" pitchFamily="34" charset="0"/>
              </a:rPr>
              <a:t> con respecto a </a:t>
            </a:r>
            <a:r>
              <a:rPr lang="es-EC" sz="1200" dirty="0">
                <a:effectLst/>
                <a:latin typeface="Arial" panose="020B0604020202020204" pitchFamily="34" charset="0"/>
                <a:ea typeface="MS PGothic" panose="020B0600070205080204" pitchFamily="34" charset="-128"/>
                <a:cs typeface="Arial" panose="020B0604020202020204" pitchFamily="34" charset="0"/>
              </a:rPr>
              <a:t>las estructuras </a:t>
            </a:r>
            <a:r>
              <a:rPr lang="es-EC" sz="1200" dirty="0" err="1">
                <a:effectLst/>
                <a:latin typeface="Arial" panose="020B0604020202020204" pitchFamily="34" charset="0"/>
                <a:ea typeface="MS PGothic" panose="020B0600070205080204" pitchFamily="34" charset="-128"/>
                <a:cs typeface="Arial" panose="020B0604020202020204" pitchFamily="34" charset="0"/>
              </a:rPr>
              <a:t>aporticada</a:t>
            </a:r>
            <a:r>
              <a:rPr lang="es-EC" sz="1200" dirty="0">
                <a:effectLst/>
                <a:latin typeface="Arial" panose="020B0604020202020204" pitchFamily="34" charset="0"/>
                <a:ea typeface="MS PGothic" panose="020B0600070205080204" pitchFamily="34" charset="-128"/>
                <a:cs typeface="Arial" panose="020B0604020202020204" pitchFamily="34" charset="0"/>
              </a:rPr>
              <a:t> y muros de hormigón armado, debido a esto se pudo reducir las dimensiones de las cimentaciones logrando una economía, a su vez brinda un beneficio en la parte sísmica, puesto que, el peso es directamente proporcional al cortante basal, con lo que, teniendo un menor peso se va a reducir la carga sísmica y por ende se va a tener un menor impacto durante un sismo.</a:t>
            </a:r>
          </a:p>
          <a:p>
            <a:pPr marL="171450" indent="-171450" algn="just">
              <a:lnSpc>
                <a:spcPct val="150000"/>
              </a:lnSpc>
              <a:buFont typeface="Arial" panose="020B0604020202020204" pitchFamily="34" charset="0"/>
              <a:buChar char="•"/>
            </a:pPr>
            <a:r>
              <a:rPr lang="es-ES" sz="1200" dirty="0">
                <a:solidFill>
                  <a:srgbClr val="000000"/>
                </a:solidFill>
                <a:effectLst/>
                <a:latin typeface="Arial" panose="020B0604020202020204" pitchFamily="34" charset="0"/>
                <a:ea typeface="MS PGothic" panose="020B0600070205080204" pitchFamily="34" charset="-128"/>
                <a:cs typeface="Arial" panose="020B0604020202020204" pitchFamily="34" charset="0"/>
              </a:rPr>
              <a:t>Otra gran limitación que presenta tanto el sistema estructural de muros de hormigón armado y de muros livianos de acero es la imposibilidad de realizar modificaciones al diseño arquitectónico original, debido a que las paredes de hormigón armado y/o de acero liviano son parte del sistema de soporte estructural considerado dentro del cálculo. Adicionalmente las plantas arquitectónicas deben de ser semejantes en todos los niveles para tener continuidad de los elementos estructurales y distribuir las cargas a la cimentación, en cambio en el sistema aporticado no se considera la presencia de paredes de mampostería de ladrillo o bloque como elemento estructural, tan solo como separación de espacios, ya que las columnas son su soporte vertical.</a:t>
            </a:r>
            <a:r>
              <a:rPr lang="es-EC" sz="1200" dirty="0">
                <a:solidFill>
                  <a:srgbClr val="000000"/>
                </a:solidFill>
                <a:effectLst/>
                <a:latin typeface="Arial" panose="020B0604020202020204" pitchFamily="34" charset="0"/>
                <a:ea typeface="MS PGothic" panose="020B0600070205080204" pitchFamily="34" charset="-128"/>
                <a:cs typeface="Arial" panose="020B0604020202020204" pitchFamily="34" charset="0"/>
              </a:rPr>
              <a:t> </a:t>
            </a:r>
            <a:endParaRPr lang="es-EC" sz="1200" dirty="0">
              <a:effectLst/>
              <a:latin typeface="Arial" panose="020B0604020202020204" pitchFamily="34" charset="0"/>
              <a:ea typeface="MS PGothic" panose="020B0600070205080204" pitchFamily="34" charset="-128"/>
              <a:cs typeface="Arial" panose="020B0604020202020204" pitchFamily="34" charset="0"/>
            </a:endParaRPr>
          </a:p>
          <a:p>
            <a:pPr>
              <a:lnSpc>
                <a:spcPct val="150000"/>
              </a:lnSpc>
            </a:pPr>
            <a:endParaRPr lang="es-EC" sz="1800" dirty="0">
              <a:effectLst/>
              <a:latin typeface="Arial" panose="020B0604020202020204" pitchFamily="34" charset="0"/>
              <a:ea typeface="MS PGothic" panose="020B0600070205080204" pitchFamily="34" charset="-128"/>
              <a:cs typeface="Arial" panose="020B0604020202020204" pitchFamily="34" charset="0"/>
            </a:endParaRPr>
          </a:p>
        </p:txBody>
      </p:sp>
      <p:pic>
        <p:nvPicPr>
          <p:cNvPr id="7" name="Imagen 6">
            <a:extLst>
              <a:ext uri="{FF2B5EF4-FFF2-40B4-BE49-F238E27FC236}">
                <a16:creationId xmlns:a16="http://schemas.microsoft.com/office/drawing/2014/main" id="{FC2C0A3B-B7C6-46CD-80F9-BF7050B84B9A}"/>
              </a:ext>
            </a:extLst>
          </p:cNvPr>
          <p:cNvPicPr>
            <a:picLocks noChangeAspect="1"/>
          </p:cNvPicPr>
          <p:nvPr/>
        </p:nvPicPr>
        <p:blipFill>
          <a:blip r:embed="rId3"/>
          <a:stretch>
            <a:fillRect/>
          </a:stretch>
        </p:blipFill>
        <p:spPr>
          <a:xfrm>
            <a:off x="6716889" y="6016363"/>
            <a:ext cx="2345922" cy="656360"/>
          </a:xfrm>
          <a:prstGeom prst="rect">
            <a:avLst/>
          </a:prstGeom>
        </p:spPr>
      </p:pic>
      <p:sp>
        <p:nvSpPr>
          <p:cNvPr id="8" name="Rectángulo 7">
            <a:extLst>
              <a:ext uri="{FF2B5EF4-FFF2-40B4-BE49-F238E27FC236}">
                <a16:creationId xmlns:a16="http://schemas.microsoft.com/office/drawing/2014/main" id="{DBE0C131-CEFB-4671-BA4A-522AFC83602F}"/>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85</a:t>
            </a:r>
            <a:endParaRPr lang="en-US" b="1" u="sng" dirty="0"/>
          </a:p>
        </p:txBody>
      </p:sp>
    </p:spTree>
    <p:extLst>
      <p:ext uri="{BB962C8B-B14F-4D97-AF65-F5344CB8AC3E}">
        <p14:creationId xmlns:p14="http://schemas.microsoft.com/office/powerpoint/2010/main" val="2846555599"/>
      </p:ext>
    </p:extLst>
  </p:cSld>
  <p:clrMapOvr>
    <a:masterClrMapping/>
  </p:clrMapOvr>
  <p:transition spd="med">
    <p:pull/>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5832648"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u="sng" dirty="0"/>
              <a:t>0</a:t>
            </a:r>
            <a:r>
              <a:rPr lang="es-ES" b="1" u="sng" dirty="0"/>
              <a:t>9</a:t>
            </a:r>
            <a:r>
              <a:rPr lang="en-001" b="1" u="sng" dirty="0"/>
              <a:t>. CONCLUSIONES Y RECOMENDACIONES </a:t>
            </a:r>
            <a:endParaRPr lang="en-US" b="1" u="sng" dirty="0"/>
          </a:p>
        </p:txBody>
      </p:sp>
      <p:sp>
        <p:nvSpPr>
          <p:cNvPr id="2" name="Rectángulo 1"/>
          <p:cNvSpPr/>
          <p:nvPr/>
        </p:nvSpPr>
        <p:spPr>
          <a:xfrm>
            <a:off x="3522444" y="686351"/>
            <a:ext cx="2044149" cy="369332"/>
          </a:xfrm>
          <a:prstGeom prst="rect">
            <a:avLst/>
          </a:prstGeom>
        </p:spPr>
        <p:txBody>
          <a:bodyPr wrap="none">
            <a:spAutoFit/>
          </a:bodyPr>
          <a:lstStyle/>
          <a:p>
            <a:r>
              <a:rPr lang="en-001" b="1" u="sng"/>
              <a:t>CONCLUSIONES</a:t>
            </a:r>
            <a:endParaRPr lang="en-US"/>
          </a:p>
        </p:txBody>
      </p:sp>
      <p:sp>
        <p:nvSpPr>
          <p:cNvPr id="6" name="Rectángulo 5">
            <a:extLst>
              <a:ext uri="{FF2B5EF4-FFF2-40B4-BE49-F238E27FC236}">
                <a16:creationId xmlns:a16="http://schemas.microsoft.com/office/drawing/2014/main" id="{262B7522-E875-45CC-B62C-34186304E94F}"/>
              </a:ext>
            </a:extLst>
          </p:cNvPr>
          <p:cNvSpPr/>
          <p:nvPr/>
        </p:nvSpPr>
        <p:spPr>
          <a:xfrm>
            <a:off x="575556" y="1384704"/>
            <a:ext cx="7992888" cy="4767139"/>
          </a:xfrm>
          <a:prstGeom prst="rect">
            <a:avLst/>
          </a:prstGeom>
        </p:spPr>
        <p:txBody>
          <a:bodyPr wrap="square">
            <a:spAutoFit/>
          </a:bodyPr>
          <a:lstStyle/>
          <a:p>
            <a:pPr marL="171450" indent="-171450" algn="just">
              <a:lnSpc>
                <a:spcPct val="150000"/>
              </a:lnSpc>
              <a:buFont typeface="Arial" panose="020B0604020202020204" pitchFamily="34" charset="0"/>
              <a:buChar char="•"/>
            </a:pPr>
            <a:r>
              <a:rPr lang="es-ES" sz="1200" dirty="0">
                <a:solidFill>
                  <a:srgbClr val="000000"/>
                </a:solidFill>
                <a:effectLst/>
                <a:latin typeface="Arial" panose="020B0604020202020204" pitchFamily="34" charset="0"/>
                <a:ea typeface="MS PGothic" panose="020B0600070205080204" pitchFamily="34" charset="-128"/>
                <a:cs typeface="Arial" panose="020B0604020202020204" pitchFamily="34" charset="0"/>
              </a:rPr>
              <a:t>Es muy importante tener en cuenta que una de las grandes limitaciones que presenta el sistema constructivo de muros livianos de acero es la dependencia de la altura de la estructura, ya que, en el Manual de Ingeniería de Steel Framing menciona que se podrá ejecutar la obra hasta construcciones de dos pisos y es por esto, que el sistema aporticado y de muros de hormigón armado son más utilizados para edificaciones superiores a los dos pisos.</a:t>
            </a:r>
          </a:p>
          <a:p>
            <a:pPr marL="171450" indent="-171450" algn="just">
              <a:lnSpc>
                <a:spcPct val="150000"/>
              </a:lnSpc>
              <a:buFont typeface="Arial" panose="020B0604020202020204" pitchFamily="34" charset="0"/>
              <a:buChar char="•"/>
            </a:pPr>
            <a:r>
              <a:rPr lang="es-ES" sz="1200" dirty="0">
                <a:effectLst/>
                <a:latin typeface="Arial" panose="020B0604020202020204" pitchFamily="34" charset="0"/>
                <a:ea typeface="MS PGothic" panose="020B0600070205080204" pitchFamily="34" charset="-128"/>
                <a:cs typeface="Arial" panose="020B0604020202020204" pitchFamily="34" charset="0"/>
              </a:rPr>
              <a:t>En virtud del estudio que se realizó en cada uno de los sistemas estructurales, se presenta un ahorro económico del 13% en los muros livianos de acero y un 0,5% en los muros de hormigón, con respecto al sistema aporticado. Y aun así con este benefició el sistema aporticado es el más utilizado debido a que los otros sistemas no son muy conocidos por parte de la sociedad y no son aplicados por profesionales debido a la inexperiencia en este tipo de estructuras.</a:t>
            </a:r>
          </a:p>
          <a:p>
            <a:pPr marL="171450" indent="-171450" algn="just">
              <a:lnSpc>
                <a:spcPct val="150000"/>
              </a:lnSpc>
              <a:buFont typeface="Arial" panose="020B0604020202020204" pitchFamily="34" charset="0"/>
              <a:buChar char="•"/>
            </a:pPr>
            <a:r>
              <a:rPr lang="es-EC" sz="1200" dirty="0">
                <a:solidFill>
                  <a:srgbClr val="000000"/>
                </a:solidFill>
                <a:effectLst/>
                <a:latin typeface="Arial" panose="020B0604020202020204" pitchFamily="34" charset="0"/>
                <a:ea typeface="MS PGothic" panose="020B0600070205080204" pitchFamily="34" charset="-128"/>
                <a:cs typeface="Arial" panose="020B0604020202020204" pitchFamily="34" charset="0"/>
              </a:rPr>
              <a:t>Se puede concluir que el sistema de muros livianos de acero es el más económico tanto el valor total de la obra como por metro cuadrado en estructura regular e irregular respectivamente, en el caso del sistema </a:t>
            </a:r>
            <a:r>
              <a:rPr lang="es-EC" sz="1200" dirty="0" err="1">
                <a:solidFill>
                  <a:srgbClr val="000000"/>
                </a:solidFill>
                <a:effectLst/>
                <a:latin typeface="Arial" panose="020B0604020202020204" pitchFamily="34" charset="0"/>
                <a:ea typeface="MS PGothic" panose="020B0600070205080204" pitchFamily="34" charset="-128"/>
                <a:cs typeface="Arial" panose="020B0604020202020204" pitchFamily="34" charset="0"/>
              </a:rPr>
              <a:t>aporticado</a:t>
            </a:r>
            <a:r>
              <a:rPr lang="es-EC" sz="1200" dirty="0">
                <a:solidFill>
                  <a:srgbClr val="000000"/>
                </a:solidFill>
                <a:effectLst/>
                <a:latin typeface="Arial" panose="020B0604020202020204" pitchFamily="34" charset="0"/>
                <a:ea typeface="MS PGothic" panose="020B0600070205080204" pitchFamily="34" charset="-128"/>
                <a:cs typeface="Arial" panose="020B0604020202020204" pitchFamily="34" charset="0"/>
              </a:rPr>
              <a:t> es de 191,12 USD y 214,51 USD, en muros de hormigón es de 190,24 USD y 194,86 USD y para los muros livianos de acero es de 166,22 USD y 177,40 USD, esto es debido a que este sistema estructural emplea un 50% menos de personal que las construcciones mencionas, lo cual se traduce en menos incidencia de gastos en mano de obra. </a:t>
            </a:r>
            <a:endParaRPr lang="es-EC" sz="1400" dirty="0">
              <a:effectLst/>
              <a:latin typeface="Arial" panose="020B0604020202020204" pitchFamily="34" charset="0"/>
              <a:ea typeface="MS PGothic" panose="020B0600070205080204" pitchFamily="34" charset="-128"/>
              <a:cs typeface="Arial" panose="020B0604020202020204" pitchFamily="34" charset="0"/>
            </a:endParaRPr>
          </a:p>
          <a:p>
            <a:pPr algn="just">
              <a:lnSpc>
                <a:spcPct val="150000"/>
              </a:lnSpc>
            </a:pPr>
            <a:endParaRPr lang="es-EC" sz="1200" dirty="0">
              <a:effectLst/>
              <a:latin typeface="Arial" panose="020B0604020202020204" pitchFamily="34" charset="0"/>
              <a:ea typeface="MS PGothic" panose="020B0600070205080204" pitchFamily="34" charset="-128"/>
              <a:cs typeface="Arial" panose="020B0604020202020204" pitchFamily="34" charset="0"/>
            </a:endParaRPr>
          </a:p>
        </p:txBody>
      </p:sp>
      <p:pic>
        <p:nvPicPr>
          <p:cNvPr id="7" name="Imagen 6">
            <a:extLst>
              <a:ext uri="{FF2B5EF4-FFF2-40B4-BE49-F238E27FC236}">
                <a16:creationId xmlns:a16="http://schemas.microsoft.com/office/drawing/2014/main" id="{4CD7090B-E59B-4AA1-814A-35B989F2F6D2}"/>
              </a:ext>
            </a:extLst>
          </p:cNvPr>
          <p:cNvPicPr>
            <a:picLocks noChangeAspect="1"/>
          </p:cNvPicPr>
          <p:nvPr/>
        </p:nvPicPr>
        <p:blipFill>
          <a:blip r:embed="rId3"/>
          <a:stretch>
            <a:fillRect/>
          </a:stretch>
        </p:blipFill>
        <p:spPr>
          <a:xfrm>
            <a:off x="6716889" y="6016363"/>
            <a:ext cx="2345922" cy="656360"/>
          </a:xfrm>
          <a:prstGeom prst="rect">
            <a:avLst/>
          </a:prstGeom>
        </p:spPr>
      </p:pic>
      <p:sp>
        <p:nvSpPr>
          <p:cNvPr id="8" name="Rectángulo 7">
            <a:extLst>
              <a:ext uri="{FF2B5EF4-FFF2-40B4-BE49-F238E27FC236}">
                <a16:creationId xmlns:a16="http://schemas.microsoft.com/office/drawing/2014/main" id="{3938B2AE-6813-401D-9F28-CAC4EF2F03B8}"/>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86</a:t>
            </a:r>
            <a:endParaRPr lang="en-US" b="1" u="sng" dirty="0"/>
          </a:p>
        </p:txBody>
      </p:sp>
    </p:spTree>
    <p:extLst>
      <p:ext uri="{BB962C8B-B14F-4D97-AF65-F5344CB8AC3E}">
        <p14:creationId xmlns:p14="http://schemas.microsoft.com/office/powerpoint/2010/main" val="4023547402"/>
      </p:ext>
    </p:extLst>
  </p:cSld>
  <p:clrMapOvr>
    <a:masterClrMapping/>
  </p:clrMapOvr>
  <p:transition spd="med">
    <p:pull/>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5832648"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u="sng" dirty="0"/>
              <a:t>0</a:t>
            </a:r>
            <a:r>
              <a:rPr lang="es-ES" b="1" u="sng" dirty="0"/>
              <a:t>9</a:t>
            </a:r>
            <a:r>
              <a:rPr lang="en-001" b="1" u="sng" dirty="0"/>
              <a:t>. CONCLUSIONES Y RECOMENDACIONES </a:t>
            </a:r>
            <a:endParaRPr lang="en-US" b="1" u="sng" dirty="0"/>
          </a:p>
        </p:txBody>
      </p:sp>
      <p:sp>
        <p:nvSpPr>
          <p:cNvPr id="2" name="Rectángulo 1"/>
          <p:cNvSpPr/>
          <p:nvPr/>
        </p:nvSpPr>
        <p:spPr>
          <a:xfrm>
            <a:off x="3563888" y="764704"/>
            <a:ext cx="2582758" cy="369332"/>
          </a:xfrm>
          <a:prstGeom prst="rect">
            <a:avLst/>
          </a:prstGeom>
        </p:spPr>
        <p:txBody>
          <a:bodyPr wrap="none">
            <a:spAutoFit/>
          </a:bodyPr>
          <a:lstStyle/>
          <a:p>
            <a:r>
              <a:rPr lang="en-001" b="1" u="sng"/>
              <a:t>RECOMENDACIONES</a:t>
            </a:r>
            <a:endParaRPr lang="en-US"/>
          </a:p>
        </p:txBody>
      </p:sp>
      <p:sp>
        <p:nvSpPr>
          <p:cNvPr id="11" name="Rectángulo 10">
            <a:extLst>
              <a:ext uri="{FF2B5EF4-FFF2-40B4-BE49-F238E27FC236}">
                <a16:creationId xmlns:a16="http://schemas.microsoft.com/office/drawing/2014/main" id="{614D7B90-4DA5-4007-8E87-593BA18607F2}"/>
              </a:ext>
            </a:extLst>
          </p:cNvPr>
          <p:cNvSpPr/>
          <p:nvPr/>
        </p:nvSpPr>
        <p:spPr>
          <a:xfrm>
            <a:off x="575556" y="1384704"/>
            <a:ext cx="7992888" cy="4888518"/>
          </a:xfrm>
          <a:prstGeom prst="rect">
            <a:avLst/>
          </a:prstGeom>
        </p:spPr>
        <p:txBody>
          <a:bodyPr wrap="square">
            <a:spAutoFit/>
          </a:bodyPr>
          <a:lstStyle/>
          <a:p>
            <a:pPr marL="171450" indent="-171450">
              <a:lnSpc>
                <a:spcPct val="150000"/>
              </a:lnSpc>
              <a:buFont typeface="Arial" panose="020B0604020202020204" pitchFamily="34" charset="0"/>
              <a:buChar char="•"/>
            </a:pPr>
            <a:r>
              <a:rPr lang="es-ES" sz="1200" dirty="0">
                <a:solidFill>
                  <a:srgbClr val="000000"/>
                </a:solidFill>
                <a:effectLst/>
                <a:latin typeface="Arial" panose="020B0604020202020204" pitchFamily="34" charset="0"/>
                <a:ea typeface="MS PGothic" panose="020B0600070205080204" pitchFamily="34" charset="-128"/>
                <a:cs typeface="Arial" panose="020B0604020202020204" pitchFamily="34" charset="0"/>
              </a:rPr>
              <a:t>Para el análisis del cortante basal hay que tener en cuenta el valor del factor de reducción de resistencia sísmica que para el sistema aporticado se debe optar como R=5, para sistema de muros de hormigón es R=3 y para los muros livianos de acero es R=2,5, que se encuentra en la normativa (NEC-15) y con esto nos lleva a deducir que contempla una ductilidad limitada.</a:t>
            </a:r>
            <a:r>
              <a:rPr lang="es-EC" sz="1200" dirty="0">
                <a:solidFill>
                  <a:srgbClr val="000000"/>
                </a:solidFill>
                <a:effectLst/>
                <a:latin typeface="Arial" panose="020B0604020202020204" pitchFamily="34" charset="0"/>
                <a:ea typeface="MS PGothic" panose="020B0600070205080204" pitchFamily="34" charset="-128"/>
                <a:cs typeface="Arial" panose="020B0604020202020204" pitchFamily="34" charset="0"/>
              </a:rPr>
              <a:t> </a:t>
            </a:r>
          </a:p>
          <a:p>
            <a:pPr marL="171450" indent="-171450">
              <a:lnSpc>
                <a:spcPct val="150000"/>
              </a:lnSpc>
              <a:buFont typeface="Arial" panose="020B0604020202020204" pitchFamily="34" charset="0"/>
              <a:buChar char="•"/>
            </a:pPr>
            <a:r>
              <a:rPr lang="es-EC" sz="1200" dirty="0">
                <a:solidFill>
                  <a:srgbClr val="000000"/>
                </a:solidFill>
                <a:effectLst/>
                <a:latin typeface="Arial" panose="020B0604020202020204" pitchFamily="34" charset="0"/>
                <a:ea typeface="MS PGothic" panose="020B0600070205080204" pitchFamily="34" charset="-128"/>
              </a:rPr>
              <a:t>Hay que tener en cuenta que en el sistema de muro livianos de acero hay que contemplar una buena mano de obra calificada debido a que no es un sistema tradicional y por esto hay que ser cuidadoso y sobre todo contar con las herramientas necesarias para un buen desarrollo de la estructura.</a:t>
            </a:r>
          </a:p>
          <a:p>
            <a:pPr marL="171450" indent="-171450">
              <a:lnSpc>
                <a:spcPct val="150000"/>
              </a:lnSpc>
              <a:buFont typeface="Arial" panose="020B0604020202020204" pitchFamily="34" charset="0"/>
              <a:buChar char="•"/>
            </a:pPr>
            <a:r>
              <a:rPr lang="es-EC" sz="1200" dirty="0">
                <a:solidFill>
                  <a:srgbClr val="000000"/>
                </a:solidFill>
                <a:effectLst/>
                <a:latin typeface="Arial" panose="020B0604020202020204" pitchFamily="34" charset="0"/>
                <a:ea typeface="MS PGothic" panose="020B0600070205080204" pitchFamily="34" charset="-128"/>
                <a:cs typeface="Arial" panose="020B0604020202020204" pitchFamily="34" charset="0"/>
              </a:rPr>
              <a:t>Es muy importante mencionar al o los propietario(s) del inmueble, que la estructura a construir con el sistema de muros de hormigón armado o en su defecto con de muros livianos de acero, no se podrá realizar ningún cambio en la distribución arquitectónica de los ambientes originales ya que el retiro o modificación de uno o varios elementos verticales, ocasionaría la inestabilidad estructural y desembocará en fallas en la estructura, o en el peor de los casos su colapso, adicionalmente el diseñador arquitectónico deberá tener presente la continuidad de los elementos estructurales verticales en todos los niveles del proyecto para dar uniformidad estructural.</a:t>
            </a:r>
            <a:endParaRPr lang="es-EC" sz="1200" dirty="0">
              <a:effectLst/>
              <a:latin typeface="Arial" panose="020B0604020202020204" pitchFamily="34" charset="0"/>
              <a:ea typeface="MS PGothic" panose="020B0600070205080204" pitchFamily="34" charset="-128"/>
              <a:cs typeface="Arial" panose="020B0604020202020204" pitchFamily="34" charset="0"/>
            </a:endParaRPr>
          </a:p>
          <a:p>
            <a:pPr marL="171450" indent="-171450">
              <a:lnSpc>
                <a:spcPct val="150000"/>
              </a:lnSpc>
              <a:buFont typeface="Arial" panose="020B0604020202020204" pitchFamily="34" charset="0"/>
              <a:buChar char="•"/>
            </a:pPr>
            <a:r>
              <a:rPr lang="es-EC" sz="1200" dirty="0">
                <a:solidFill>
                  <a:srgbClr val="000000"/>
                </a:solidFill>
                <a:effectLst/>
                <a:latin typeface="Arial" panose="020B0604020202020204" pitchFamily="34" charset="0"/>
                <a:ea typeface="MS PGothic" panose="020B0600070205080204" pitchFamily="34" charset="-128"/>
                <a:cs typeface="Arial" panose="020B0604020202020204" pitchFamily="34" charset="0"/>
              </a:rPr>
              <a:t>En el sistema aporticado con vigas bandas, es recomendable tener en cuenta la presencia de punzonamiento de la columna a la viga banda que tiene el mismo peralte de la losa.</a:t>
            </a:r>
            <a:endParaRPr lang="es-EC" sz="1200" dirty="0">
              <a:effectLst/>
              <a:latin typeface="Arial" panose="020B0604020202020204" pitchFamily="34" charset="0"/>
              <a:ea typeface="MS PGothic" panose="020B0600070205080204" pitchFamily="34" charset="-128"/>
              <a:cs typeface="Arial" panose="020B0604020202020204" pitchFamily="34" charset="0"/>
            </a:endParaRPr>
          </a:p>
          <a:p>
            <a:pPr marL="171450" indent="-171450">
              <a:lnSpc>
                <a:spcPct val="150000"/>
              </a:lnSpc>
              <a:buFont typeface="Arial" panose="020B0604020202020204" pitchFamily="34" charset="0"/>
              <a:buChar char="•"/>
            </a:pPr>
            <a:endParaRPr lang="es-EC" sz="1200" dirty="0">
              <a:effectLst/>
              <a:latin typeface="Arial" panose="020B0604020202020204" pitchFamily="34" charset="0"/>
              <a:ea typeface="MS PGothic" panose="020B0600070205080204" pitchFamily="34" charset="-128"/>
              <a:cs typeface="Arial" panose="020B0604020202020204" pitchFamily="34" charset="0"/>
            </a:endParaRPr>
          </a:p>
          <a:p>
            <a:pPr indent="457200">
              <a:lnSpc>
                <a:spcPct val="150000"/>
              </a:lnSpc>
            </a:pPr>
            <a:r>
              <a:rPr lang="es-EC" sz="1800" dirty="0">
                <a:solidFill>
                  <a:srgbClr val="000000"/>
                </a:solidFill>
                <a:effectLst/>
                <a:latin typeface="Arial" panose="020B0604020202020204" pitchFamily="34" charset="0"/>
                <a:ea typeface="MS PGothic" panose="020B0600070205080204" pitchFamily="34" charset="-128"/>
                <a:cs typeface="Arial" panose="020B0604020202020204" pitchFamily="34" charset="0"/>
              </a:rPr>
              <a:t> </a:t>
            </a:r>
            <a:endParaRPr lang="es-EC" sz="1800" dirty="0">
              <a:effectLst/>
              <a:latin typeface="Arial" panose="020B0604020202020204" pitchFamily="34" charset="0"/>
              <a:ea typeface="MS PGothic" panose="020B0600070205080204" pitchFamily="34" charset="-128"/>
              <a:cs typeface="Arial" panose="020B0604020202020204" pitchFamily="34" charset="0"/>
            </a:endParaRPr>
          </a:p>
        </p:txBody>
      </p:sp>
      <p:pic>
        <p:nvPicPr>
          <p:cNvPr id="6" name="Imagen 5">
            <a:extLst>
              <a:ext uri="{FF2B5EF4-FFF2-40B4-BE49-F238E27FC236}">
                <a16:creationId xmlns:a16="http://schemas.microsoft.com/office/drawing/2014/main" id="{FB794B62-514D-4FD4-AC4F-4AEA09377FA7}"/>
              </a:ext>
            </a:extLst>
          </p:cNvPr>
          <p:cNvPicPr>
            <a:picLocks noChangeAspect="1"/>
          </p:cNvPicPr>
          <p:nvPr/>
        </p:nvPicPr>
        <p:blipFill>
          <a:blip r:embed="rId3"/>
          <a:stretch>
            <a:fillRect/>
          </a:stretch>
        </p:blipFill>
        <p:spPr>
          <a:xfrm>
            <a:off x="6716889" y="6016363"/>
            <a:ext cx="2345922" cy="656360"/>
          </a:xfrm>
          <a:prstGeom prst="rect">
            <a:avLst/>
          </a:prstGeom>
        </p:spPr>
      </p:pic>
      <p:sp>
        <p:nvSpPr>
          <p:cNvPr id="7" name="Rectángulo 6">
            <a:extLst>
              <a:ext uri="{FF2B5EF4-FFF2-40B4-BE49-F238E27FC236}">
                <a16:creationId xmlns:a16="http://schemas.microsoft.com/office/drawing/2014/main" id="{2F56ECC3-3B8D-4524-831F-25B75BBBC8D8}"/>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87</a:t>
            </a:r>
            <a:endParaRPr lang="en-US" b="1" u="sng" dirty="0"/>
          </a:p>
        </p:txBody>
      </p:sp>
    </p:spTree>
    <p:extLst>
      <p:ext uri="{BB962C8B-B14F-4D97-AF65-F5344CB8AC3E}">
        <p14:creationId xmlns:p14="http://schemas.microsoft.com/office/powerpoint/2010/main" val="1549212260"/>
      </p:ext>
    </p:extLst>
  </p:cSld>
  <p:clrMapOvr>
    <a:masterClrMapping/>
  </p:clrMapOvr>
  <p:transition spd="med">
    <p:pull/>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ángulo 2"/>
          <p:cNvSpPr/>
          <p:nvPr/>
        </p:nvSpPr>
        <p:spPr>
          <a:xfrm>
            <a:off x="251520" y="116632"/>
            <a:ext cx="5832648"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u="sng" dirty="0"/>
              <a:t>0</a:t>
            </a:r>
            <a:r>
              <a:rPr lang="es-ES" b="1" u="sng" dirty="0"/>
              <a:t>9</a:t>
            </a:r>
            <a:r>
              <a:rPr lang="en-001" b="1" u="sng" dirty="0"/>
              <a:t>. CONCLUSIONES Y RECOMENDACIONES </a:t>
            </a:r>
            <a:endParaRPr lang="en-US" b="1" u="sng" dirty="0"/>
          </a:p>
        </p:txBody>
      </p:sp>
      <p:sp>
        <p:nvSpPr>
          <p:cNvPr id="2" name="Rectángulo 1"/>
          <p:cNvSpPr/>
          <p:nvPr/>
        </p:nvSpPr>
        <p:spPr>
          <a:xfrm>
            <a:off x="3563888" y="764704"/>
            <a:ext cx="2582758" cy="369332"/>
          </a:xfrm>
          <a:prstGeom prst="rect">
            <a:avLst/>
          </a:prstGeom>
        </p:spPr>
        <p:txBody>
          <a:bodyPr wrap="none">
            <a:spAutoFit/>
          </a:bodyPr>
          <a:lstStyle/>
          <a:p>
            <a:r>
              <a:rPr lang="en-001" b="1" u="sng"/>
              <a:t>RECOMENDACIONES</a:t>
            </a:r>
            <a:endParaRPr lang="en-US"/>
          </a:p>
        </p:txBody>
      </p:sp>
      <p:sp>
        <p:nvSpPr>
          <p:cNvPr id="11" name="Rectángulo 10">
            <a:extLst>
              <a:ext uri="{FF2B5EF4-FFF2-40B4-BE49-F238E27FC236}">
                <a16:creationId xmlns:a16="http://schemas.microsoft.com/office/drawing/2014/main" id="{614D7B90-4DA5-4007-8E87-593BA18607F2}"/>
              </a:ext>
            </a:extLst>
          </p:cNvPr>
          <p:cNvSpPr/>
          <p:nvPr/>
        </p:nvSpPr>
        <p:spPr>
          <a:xfrm>
            <a:off x="575556" y="1384704"/>
            <a:ext cx="7992888" cy="2395528"/>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EC" sz="1200" dirty="0">
                <a:solidFill>
                  <a:srgbClr val="000000"/>
                </a:solidFill>
                <a:effectLst/>
                <a:latin typeface="Arial" panose="020B0604020202020204" pitchFamily="34" charset="0"/>
                <a:ea typeface="MS PGothic" panose="020B0600070205080204" pitchFamily="34" charset="-128"/>
                <a:cs typeface="Arial" panose="020B0604020202020204" pitchFamily="34" charset="0"/>
              </a:rPr>
              <a:t>En el sistema de muros de hormigón armado se recomienda que la distribución de los muros garantice una densidad adecuada con respecto a el área de planta de piso, esto es, que el área de los muros en un sentido debe ser semejante al del otro sentido. De esta manera se evita complicaciones con la resistencia a solicitaciones laterales, adicionalmente debido a la concentración de armadura en las conexiones entre Losa-Dala-Muro se recomienda que la granulometría del agregado grueso (ripio) sea considerada en el diseño del hormigón.</a:t>
            </a:r>
            <a:endParaRPr lang="es-EC" sz="1200" dirty="0">
              <a:effectLst/>
              <a:latin typeface="Arial" panose="020B0604020202020204" pitchFamily="34" charset="0"/>
              <a:ea typeface="MS PGothic" panose="020B0600070205080204" pitchFamily="34" charset="-128"/>
              <a:cs typeface="Arial" panose="020B0604020202020204" pitchFamily="34" charset="0"/>
            </a:endParaRPr>
          </a:p>
          <a:p>
            <a:pPr>
              <a:lnSpc>
                <a:spcPct val="150000"/>
              </a:lnSpc>
            </a:pPr>
            <a:endParaRPr lang="es-EC" sz="1200" dirty="0">
              <a:effectLst/>
              <a:latin typeface="Arial" panose="020B0604020202020204" pitchFamily="34" charset="0"/>
              <a:ea typeface="MS PGothic" panose="020B0600070205080204" pitchFamily="34" charset="-128"/>
              <a:cs typeface="Arial" panose="020B0604020202020204" pitchFamily="34" charset="0"/>
            </a:endParaRPr>
          </a:p>
          <a:p>
            <a:pPr indent="457200">
              <a:lnSpc>
                <a:spcPct val="150000"/>
              </a:lnSpc>
            </a:pPr>
            <a:r>
              <a:rPr lang="es-EC" sz="1800" dirty="0">
                <a:solidFill>
                  <a:srgbClr val="000000"/>
                </a:solidFill>
                <a:effectLst/>
                <a:latin typeface="Arial" panose="020B0604020202020204" pitchFamily="34" charset="0"/>
                <a:ea typeface="MS PGothic" panose="020B0600070205080204" pitchFamily="34" charset="-128"/>
                <a:cs typeface="Arial" panose="020B0604020202020204" pitchFamily="34" charset="0"/>
              </a:rPr>
              <a:t> </a:t>
            </a:r>
            <a:endParaRPr lang="es-EC" sz="1800" dirty="0">
              <a:effectLst/>
              <a:latin typeface="Arial" panose="020B0604020202020204" pitchFamily="34" charset="0"/>
              <a:ea typeface="MS PGothic" panose="020B0600070205080204" pitchFamily="34" charset="-128"/>
              <a:cs typeface="Arial" panose="020B0604020202020204" pitchFamily="34" charset="0"/>
            </a:endParaRPr>
          </a:p>
        </p:txBody>
      </p:sp>
      <p:pic>
        <p:nvPicPr>
          <p:cNvPr id="6" name="Imagen 5">
            <a:extLst>
              <a:ext uri="{FF2B5EF4-FFF2-40B4-BE49-F238E27FC236}">
                <a16:creationId xmlns:a16="http://schemas.microsoft.com/office/drawing/2014/main" id="{2C30DAF5-6A2F-4422-99B1-0B55BB5EA4DA}"/>
              </a:ext>
            </a:extLst>
          </p:cNvPr>
          <p:cNvPicPr>
            <a:picLocks noChangeAspect="1"/>
          </p:cNvPicPr>
          <p:nvPr/>
        </p:nvPicPr>
        <p:blipFill>
          <a:blip r:embed="rId3"/>
          <a:stretch>
            <a:fillRect/>
          </a:stretch>
        </p:blipFill>
        <p:spPr>
          <a:xfrm>
            <a:off x="6716889" y="6016363"/>
            <a:ext cx="2345922" cy="656360"/>
          </a:xfrm>
          <a:prstGeom prst="rect">
            <a:avLst/>
          </a:prstGeom>
        </p:spPr>
      </p:pic>
      <p:sp>
        <p:nvSpPr>
          <p:cNvPr id="7" name="Rectángulo 6">
            <a:extLst>
              <a:ext uri="{FF2B5EF4-FFF2-40B4-BE49-F238E27FC236}">
                <a16:creationId xmlns:a16="http://schemas.microsoft.com/office/drawing/2014/main" id="{83A58715-EB4F-4B6B-A5CF-8CCC9141D434}"/>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88</a:t>
            </a:r>
            <a:endParaRPr lang="en-US" b="1" u="sng" dirty="0"/>
          </a:p>
        </p:txBody>
      </p:sp>
    </p:spTree>
    <p:extLst>
      <p:ext uri="{BB962C8B-B14F-4D97-AF65-F5344CB8AC3E}">
        <p14:creationId xmlns:p14="http://schemas.microsoft.com/office/powerpoint/2010/main" val="3517421052"/>
      </p:ext>
    </p:extLst>
  </p:cSld>
  <p:clrMapOvr>
    <a:masterClrMapping/>
  </p:clrMapOvr>
  <p:transition spd="med">
    <p:pull/>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a:extLst>
              <a:ext uri="{FF2B5EF4-FFF2-40B4-BE49-F238E27FC236}">
                <a16:creationId xmlns:a16="http://schemas.microsoft.com/office/drawing/2014/main" id="{D2703984-338B-47C9-B144-B812180A2DC3}"/>
              </a:ext>
            </a:extLst>
          </p:cNvPr>
          <p:cNvSpPr txBox="1"/>
          <p:nvPr/>
        </p:nvSpPr>
        <p:spPr>
          <a:xfrm>
            <a:off x="1151620" y="2169520"/>
            <a:ext cx="6840760" cy="1200329"/>
          </a:xfrm>
          <a:prstGeom prst="rect">
            <a:avLst/>
          </a:prstGeom>
          <a:noFill/>
        </p:spPr>
        <p:txBody>
          <a:bodyPr wrap="square" rtlCol="0">
            <a:spAutoFit/>
          </a:bodyPr>
          <a:lstStyle/>
          <a:p>
            <a:pPr algn="ctr"/>
            <a:r>
              <a:rPr lang="es-ES" sz="7200"/>
              <a:t>¡GRACIAS!</a:t>
            </a:r>
            <a:endParaRPr lang="es-EC" sz="7200"/>
          </a:p>
        </p:txBody>
      </p:sp>
      <p:pic>
        <p:nvPicPr>
          <p:cNvPr id="4" name="Imagen 3">
            <a:extLst>
              <a:ext uri="{FF2B5EF4-FFF2-40B4-BE49-F238E27FC236}">
                <a16:creationId xmlns:a16="http://schemas.microsoft.com/office/drawing/2014/main" id="{BE56295A-A6F6-4F5C-8B53-5D7ACDFFBA1C}"/>
              </a:ext>
            </a:extLst>
          </p:cNvPr>
          <p:cNvPicPr>
            <a:picLocks noChangeAspect="1"/>
          </p:cNvPicPr>
          <p:nvPr/>
        </p:nvPicPr>
        <p:blipFill>
          <a:blip r:embed="rId3"/>
          <a:stretch>
            <a:fillRect/>
          </a:stretch>
        </p:blipFill>
        <p:spPr>
          <a:xfrm>
            <a:off x="6716889" y="6016363"/>
            <a:ext cx="2345922" cy="656360"/>
          </a:xfrm>
          <a:prstGeom prst="rect">
            <a:avLst/>
          </a:prstGeom>
        </p:spPr>
      </p:pic>
      <p:sp>
        <p:nvSpPr>
          <p:cNvPr id="5" name="Rectángulo 4">
            <a:extLst>
              <a:ext uri="{FF2B5EF4-FFF2-40B4-BE49-F238E27FC236}">
                <a16:creationId xmlns:a16="http://schemas.microsoft.com/office/drawing/2014/main" id="{0340C7EA-92EC-4068-BF94-31FC5D70C1CE}"/>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89</a:t>
            </a:r>
            <a:endParaRPr lang="en-US" b="1" u="sng" dirty="0"/>
          </a:p>
        </p:txBody>
      </p:sp>
    </p:spTree>
    <p:extLst>
      <p:ext uri="{BB962C8B-B14F-4D97-AF65-F5344CB8AC3E}">
        <p14:creationId xmlns:p14="http://schemas.microsoft.com/office/powerpoint/2010/main" val="4294043332"/>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5949950"/>
            <a:ext cx="2370137"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ángulo 3">
            <a:extLst>
              <a:ext uri="{FF2B5EF4-FFF2-40B4-BE49-F238E27FC236}">
                <a16:creationId xmlns:a16="http://schemas.microsoft.com/office/drawing/2014/main" id="{0482E106-790A-4B19-8F4E-CA84C5AC76B0}"/>
              </a:ext>
            </a:extLst>
          </p:cNvPr>
          <p:cNvSpPr/>
          <p:nvPr/>
        </p:nvSpPr>
        <p:spPr>
          <a:xfrm>
            <a:off x="513889" y="2271894"/>
            <a:ext cx="8116222" cy="161348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sz="6600" b="1" u="sng" dirty="0"/>
              <a:t>MARCO TEÓRICO</a:t>
            </a:r>
            <a:endParaRPr lang="en-US" sz="6600" b="1" dirty="0"/>
          </a:p>
        </p:txBody>
      </p:sp>
      <p:sp>
        <p:nvSpPr>
          <p:cNvPr id="6" name="Rectángulo 5">
            <a:extLst>
              <a:ext uri="{FF2B5EF4-FFF2-40B4-BE49-F238E27FC236}">
                <a16:creationId xmlns:a16="http://schemas.microsoft.com/office/drawing/2014/main" id="{7A3844E3-4A4E-46B7-91F7-BDC5DE5717B3}"/>
              </a:ext>
            </a:extLst>
          </p:cNvPr>
          <p:cNvSpPr/>
          <p:nvPr/>
        </p:nvSpPr>
        <p:spPr>
          <a:xfrm>
            <a:off x="5796136" y="116632"/>
            <a:ext cx="3096344" cy="432048"/>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001" b="1" dirty="0"/>
              <a:t>Sistema </a:t>
            </a:r>
            <a:r>
              <a:rPr lang="es-EC" b="1" dirty="0"/>
              <a:t>a</a:t>
            </a:r>
            <a:r>
              <a:rPr lang="en-001" b="1" dirty="0"/>
              <a:t>porticado</a:t>
            </a:r>
            <a:r>
              <a:rPr lang="es-EC" b="1" dirty="0"/>
              <a:t> con viga banda</a:t>
            </a:r>
            <a:endParaRPr lang="en-US" b="1" dirty="0"/>
          </a:p>
        </p:txBody>
      </p:sp>
      <p:sp>
        <p:nvSpPr>
          <p:cNvPr id="8" name="Rectángulo 7">
            <a:extLst>
              <a:ext uri="{FF2B5EF4-FFF2-40B4-BE49-F238E27FC236}">
                <a16:creationId xmlns:a16="http://schemas.microsoft.com/office/drawing/2014/main" id="{07C482A3-7280-42BE-B039-26A14C66D6D1}"/>
              </a:ext>
            </a:extLst>
          </p:cNvPr>
          <p:cNvSpPr/>
          <p:nvPr/>
        </p:nvSpPr>
        <p:spPr>
          <a:xfrm>
            <a:off x="179512" y="116632"/>
            <a:ext cx="3240360"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05. MARCO TEÓRICO</a:t>
            </a:r>
            <a:r>
              <a:rPr lang="en-001" b="1" u="sng" dirty="0"/>
              <a:t> </a:t>
            </a:r>
            <a:endParaRPr lang="en-US" b="1" u="sng" dirty="0"/>
          </a:p>
        </p:txBody>
      </p:sp>
      <p:pic>
        <p:nvPicPr>
          <p:cNvPr id="7" name="Imagen 6">
            <a:extLst>
              <a:ext uri="{FF2B5EF4-FFF2-40B4-BE49-F238E27FC236}">
                <a16:creationId xmlns:a16="http://schemas.microsoft.com/office/drawing/2014/main" id="{8976439C-1549-4240-B9C2-70405E49088F}"/>
              </a:ext>
            </a:extLst>
          </p:cNvPr>
          <p:cNvPicPr>
            <a:picLocks noChangeAspect="1"/>
          </p:cNvPicPr>
          <p:nvPr/>
        </p:nvPicPr>
        <p:blipFill>
          <a:blip r:embed="rId3"/>
          <a:stretch>
            <a:fillRect/>
          </a:stretch>
        </p:blipFill>
        <p:spPr>
          <a:xfrm>
            <a:off x="6716889" y="6016363"/>
            <a:ext cx="2345922" cy="656360"/>
          </a:xfrm>
          <a:prstGeom prst="rect">
            <a:avLst/>
          </a:prstGeom>
        </p:spPr>
      </p:pic>
      <p:sp>
        <p:nvSpPr>
          <p:cNvPr id="9" name="Rectángulo 8">
            <a:extLst>
              <a:ext uri="{FF2B5EF4-FFF2-40B4-BE49-F238E27FC236}">
                <a16:creationId xmlns:a16="http://schemas.microsoft.com/office/drawing/2014/main" id="{811C5E5C-F876-48CD-90A1-D634FE9F0563}"/>
              </a:ext>
            </a:extLst>
          </p:cNvPr>
          <p:cNvSpPr/>
          <p:nvPr/>
        </p:nvSpPr>
        <p:spPr>
          <a:xfrm>
            <a:off x="81189" y="6291309"/>
            <a:ext cx="479253" cy="50405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s-ES" b="1" u="sng" dirty="0"/>
              <a:t>09</a:t>
            </a:r>
            <a:endParaRPr lang="en-US" b="1" u="sng" dirty="0"/>
          </a:p>
        </p:txBody>
      </p:sp>
    </p:spTree>
    <p:extLst>
      <p:ext uri="{BB962C8B-B14F-4D97-AF65-F5344CB8AC3E}">
        <p14:creationId xmlns:p14="http://schemas.microsoft.com/office/powerpoint/2010/main" val="3853772236"/>
      </p:ext>
    </p:extLst>
  </p:cSld>
  <p:clrMapOvr>
    <a:masterClrMapping/>
  </p:clrMapOvr>
  <p:transition spd="med">
    <p:pull/>
  </p:transition>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4116</TotalTime>
  <Words>3966</Words>
  <Application>Microsoft Office PowerPoint</Application>
  <PresentationFormat>Presentación en pantalla (4:3)</PresentationFormat>
  <Paragraphs>984</Paragraphs>
  <Slides>89</Slides>
  <Notes>6</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89</vt:i4>
      </vt:variant>
    </vt:vector>
  </HeadingPairs>
  <TitlesOfParts>
    <vt:vector size="97" baseType="lpstr">
      <vt:lpstr>Arial</vt:lpstr>
      <vt:lpstr>Calibri</vt:lpstr>
      <vt:lpstr>Cambria Math</vt:lpstr>
      <vt:lpstr>Fira Sans Extra Condensed</vt:lpstr>
      <vt:lpstr>Roboto</vt:lpstr>
      <vt:lpstr>Times New Roman</vt:lpstr>
      <vt:lpstr>Diseño predeterminado</vt:lpstr>
      <vt:lpstr>CorelDRAW</vt:lpstr>
      <vt:lpstr>Presentación de PowerPoint</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EVELIN GUAMAN</cp:lastModifiedBy>
  <cp:revision>85</cp:revision>
  <dcterms:created xsi:type="dcterms:W3CDTF">2008-02-13T16:07:44Z</dcterms:created>
  <dcterms:modified xsi:type="dcterms:W3CDTF">2022-03-04T17:35:13Z</dcterms:modified>
</cp:coreProperties>
</file>