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49" r:id="rId2"/>
    <p:sldId id="323" r:id="rId3"/>
    <p:sldId id="277" r:id="rId4"/>
    <p:sldId id="423" r:id="rId5"/>
    <p:sldId id="525" r:id="rId6"/>
    <p:sldId id="493" r:id="rId7"/>
    <p:sldId id="494" r:id="rId8"/>
    <p:sldId id="495" r:id="rId9"/>
    <p:sldId id="498" r:id="rId10"/>
    <p:sldId id="524" r:id="rId11"/>
    <p:sldId id="502" r:id="rId12"/>
    <p:sldId id="504" r:id="rId13"/>
    <p:sldId id="506" r:id="rId14"/>
    <p:sldId id="510" r:id="rId15"/>
    <p:sldId id="514" r:id="rId16"/>
    <p:sldId id="520" r:id="rId17"/>
    <p:sldId id="521" r:id="rId18"/>
    <p:sldId id="333" r:id="rId19"/>
    <p:sldId id="526" r:id="rId20"/>
    <p:sldId id="527" r:id="rId21"/>
    <p:sldId id="334" r:id="rId22"/>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C11B"/>
    <a:srgbClr val="C070D9"/>
    <a:srgbClr val="14F8C0"/>
    <a:srgbClr val="E4BD2C"/>
    <a:srgbClr val="31EF5E"/>
    <a:srgbClr val="44B2F6"/>
    <a:srgbClr val="8A3DF1"/>
    <a:srgbClr val="003366"/>
    <a:srgbClr val="003300"/>
    <a:srgbClr val="232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965492E-617F-44AF-B4A4-24526909BE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a16="http://schemas.microsoft.com/office/drawing/2014/main" id="{2FB1E778-980E-4D07-A90C-53A30880DC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06E386-41F6-43D6-AF31-1E00B0A43C2D}" type="datetimeFigureOut">
              <a:rPr lang="es-EC" smtClean="0"/>
              <a:t>7/3/2022</a:t>
            </a:fld>
            <a:endParaRPr lang="es-EC"/>
          </a:p>
        </p:txBody>
      </p:sp>
      <p:sp>
        <p:nvSpPr>
          <p:cNvPr id="4" name="Marcador de pie de página 3">
            <a:extLst>
              <a:ext uri="{FF2B5EF4-FFF2-40B4-BE49-F238E27FC236}">
                <a16:creationId xmlns:a16="http://schemas.microsoft.com/office/drawing/2014/main" id="{6164CC11-6278-4FDA-8606-87252371EC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s-EC"/>
              <a:t>No.</a:t>
            </a:r>
          </a:p>
        </p:txBody>
      </p:sp>
      <p:sp>
        <p:nvSpPr>
          <p:cNvPr id="5" name="Marcador de número de diapositiva 4">
            <a:extLst>
              <a:ext uri="{FF2B5EF4-FFF2-40B4-BE49-F238E27FC236}">
                <a16:creationId xmlns:a16="http://schemas.microsoft.com/office/drawing/2014/main" id="{3B93D645-B321-47F7-95E5-DABE822F9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969A06-E9EC-4028-8A50-0C379C9A7C21}" type="slidenum">
              <a:rPr lang="es-EC" smtClean="0"/>
              <a:t>‹Nº›</a:t>
            </a:fld>
            <a:endParaRPr lang="es-EC"/>
          </a:p>
        </p:txBody>
      </p:sp>
    </p:spTree>
    <p:extLst>
      <p:ext uri="{BB962C8B-B14F-4D97-AF65-F5344CB8AC3E}">
        <p14:creationId xmlns:p14="http://schemas.microsoft.com/office/powerpoint/2010/main" val="3225696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4218F-AC05-43E5-8478-7DF3B796DA40}" type="datetimeFigureOut">
              <a:rPr lang="en-US" smtClean="0"/>
              <a:t>3/7/2022</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No.</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95F22-5737-4F09-84FD-01274378B0FA}" type="slidenum">
              <a:rPr lang="en-US" smtClean="0"/>
              <a:t>‹Nº›</a:t>
            </a:fld>
            <a:endParaRPr lang="en-US"/>
          </a:p>
        </p:txBody>
      </p:sp>
    </p:spTree>
    <p:extLst>
      <p:ext uri="{BB962C8B-B14F-4D97-AF65-F5344CB8AC3E}">
        <p14:creationId xmlns:p14="http://schemas.microsoft.com/office/powerpoint/2010/main" val="16640498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42" name="CorelDRAW" r:id="rId3" imgW="7748626" imgH="4759452" progId="CorelDRAW.Graphic.12">
                  <p:embed/>
                </p:oleObj>
              </mc:Choice>
              <mc:Fallback>
                <p:oleObj name="CorelDRAW" r:id="rId3" imgW="7748626" imgH="4759452" progId="CorelDRAW.Graphic.12">
                  <p:embed/>
                  <p:pic>
                    <p:nvPicPr>
                      <p:cNvPr id="2"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sz="140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s-EC" alt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435345"/>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4289943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06112304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5198220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3431317"/>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25159910"/>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1980730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69306235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820800"/>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46216060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46128377"/>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s-EC" altLang="es-EC"/>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spd="med">
    <p:pull/>
  </p:transition>
  <p:hf hdr="0" ftr="0" dt="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11.jpeg"/><Relationship Id="rId7" Type="http://schemas.openxmlformats.org/officeDocument/2006/relationships/image" Target="../media/image53.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pixabay.com/es/illustrations/legales-balanza-de-la-justicia-juez-450202/"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962FB9-5082-4368-8639-C1AA5E4783F4}"/>
              </a:ext>
            </a:extLst>
          </p:cNvPr>
          <p:cNvSpPr txBox="1"/>
          <p:nvPr/>
        </p:nvSpPr>
        <p:spPr>
          <a:xfrm>
            <a:off x="1691679" y="1090613"/>
            <a:ext cx="6598538" cy="523220"/>
          </a:xfrm>
          <a:prstGeom prst="rect">
            <a:avLst/>
          </a:prstGeom>
          <a:noFill/>
        </p:spPr>
        <p:txBody>
          <a:bodyPr wrap="square">
            <a:spAutoFit/>
          </a:bodyPr>
          <a:lstStyle/>
          <a:p>
            <a:pPr algn="ctr"/>
            <a:r>
              <a:rPr lang="es-EC" sz="1400" b="1"/>
              <a:t>DEPARTAMENTO DE CIENCIAS DE LA TIERRA Y DE LA CONSTRUCCIÓN </a:t>
            </a:r>
            <a:br>
              <a:rPr lang="es-EC" sz="1400" b="1"/>
            </a:br>
            <a:r>
              <a:rPr lang="es-EC" sz="1400" b="1"/>
              <a:t>CARRERA DE INGENIERÍA CIVIL </a:t>
            </a:r>
          </a:p>
        </p:txBody>
      </p:sp>
      <p:sp>
        <p:nvSpPr>
          <p:cNvPr id="5" name="Rectángulo 4"/>
          <p:cNvSpPr/>
          <p:nvPr/>
        </p:nvSpPr>
        <p:spPr>
          <a:xfrm>
            <a:off x="683568" y="1676223"/>
            <a:ext cx="7966689" cy="523220"/>
          </a:xfrm>
          <a:prstGeom prst="rect">
            <a:avLst/>
          </a:prstGeom>
        </p:spPr>
        <p:txBody>
          <a:bodyPr wrap="square">
            <a:spAutoFit/>
          </a:bodyPr>
          <a:lstStyle/>
          <a:p>
            <a:pPr algn="ctr"/>
            <a:r>
              <a:rPr lang="es-EC" sz="1400" dirty="0"/>
              <a:t>TRABAJO DE INTEGRACIÓN CURRICULAR PREVIO A LA OBTENCIÓN DEL TÍTULO DE INGENIERO CIVIL</a:t>
            </a:r>
          </a:p>
        </p:txBody>
      </p:sp>
      <p:sp>
        <p:nvSpPr>
          <p:cNvPr id="7" name="Google Shape;59;p1"/>
          <p:cNvSpPr txBox="1"/>
          <p:nvPr/>
        </p:nvSpPr>
        <p:spPr>
          <a:xfrm>
            <a:off x="1404641" y="2771577"/>
            <a:ext cx="7172614" cy="307736"/>
          </a:xfrm>
          <a:prstGeom prst="rect">
            <a:avLst/>
          </a:prstGeom>
          <a:noFill/>
          <a:ln>
            <a:noFill/>
          </a:ln>
        </p:spPr>
        <p:txBody>
          <a:bodyPr spcFirstLastPara="1" wrap="square" lIns="91425" tIns="45700" rIns="91425" bIns="45700" anchor="t" anchorCtr="0">
            <a:spAutoFit/>
          </a:bodyPr>
          <a:lstStyle/>
          <a:p>
            <a:pPr algn="ctr">
              <a:spcBef>
                <a:spcPts val="0"/>
              </a:spcBef>
              <a:spcAft>
                <a:spcPts val="0"/>
              </a:spcAft>
              <a:buClr>
                <a:schemeClr val="dk1"/>
              </a:buClr>
              <a:buSzPts val="2800"/>
            </a:pPr>
            <a:r>
              <a:rPr lang="es-MX" sz="1400" b="1" dirty="0">
                <a:latin typeface="+mn-lt"/>
                <a:ea typeface="Calibri" panose="020F0502020204030204" pitchFamily="34" charset="0"/>
                <a:cs typeface="Times New Roman" panose="02020603050405020304" pitchFamily="18" charset="0"/>
              </a:rPr>
              <a:t>“SANEAMIENTO Y SISTEMAS DE RIEGO DE LA PROVINCIA DE PICHINCHA”</a:t>
            </a:r>
            <a:endParaRPr lang="es-EC" sz="1400" b="1" dirty="0">
              <a:latin typeface="+mn-l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a16="http://schemas.microsoft.com/office/drawing/2014/main" id="{89A29095-7F0E-43C4-9F36-63AFE6EB50D3}"/>
              </a:ext>
            </a:extLst>
          </p:cNvPr>
          <p:cNvSpPr txBox="1"/>
          <p:nvPr/>
        </p:nvSpPr>
        <p:spPr>
          <a:xfrm>
            <a:off x="2943807" y="3904896"/>
            <a:ext cx="4406253" cy="307777"/>
          </a:xfrm>
          <a:prstGeom prst="rect">
            <a:avLst/>
          </a:prstGeom>
          <a:noFill/>
        </p:spPr>
        <p:txBody>
          <a:bodyPr wrap="square">
            <a:spAutoFit/>
          </a:bodyPr>
          <a:lstStyle/>
          <a:p>
            <a:pPr marL="0" marR="0" lvl="0" indent="0" algn="ctr" rtl="0">
              <a:lnSpc>
                <a:spcPct val="100000"/>
              </a:lnSpc>
              <a:spcBef>
                <a:spcPts val="0"/>
              </a:spcBef>
              <a:spcAft>
                <a:spcPts val="0"/>
              </a:spcAft>
              <a:buClr>
                <a:srgbClr val="262626"/>
              </a:buClr>
              <a:buSzPts val="2800"/>
              <a:buFont typeface="Arial"/>
              <a:buNone/>
            </a:pPr>
            <a:r>
              <a:rPr lang="es-MX" sz="1400" dirty="0">
                <a:latin typeface="Arial" panose="020B0604020202020204" pitchFamily="34" charset="0"/>
                <a:cs typeface="Arial" panose="020B0604020202020204" pitchFamily="34" charset="0"/>
              </a:rPr>
              <a:t>ING. DARÍO BOLAÑOS GUERRÓN, Ph.D.</a:t>
            </a:r>
            <a:endParaRPr lang="es-EC" sz="1400" dirty="0">
              <a:latin typeface="Arial" panose="020B0604020202020204" pitchFamily="34" charset="0"/>
              <a:cs typeface="Arial" panose="020B0604020202020204" pitchFamily="34" charset="0"/>
            </a:endParaRPr>
          </a:p>
        </p:txBody>
      </p:sp>
      <p:sp>
        <p:nvSpPr>
          <p:cNvPr id="6" name="Rectángulo 5"/>
          <p:cNvSpPr/>
          <p:nvPr/>
        </p:nvSpPr>
        <p:spPr>
          <a:xfrm>
            <a:off x="1878356" y="4188143"/>
            <a:ext cx="1200906" cy="369332"/>
          </a:xfrm>
          <a:prstGeom prst="rect">
            <a:avLst/>
          </a:prstGeom>
        </p:spPr>
        <p:txBody>
          <a:bodyPr wrap="none">
            <a:spAutoFit/>
          </a:bodyPr>
          <a:lstStyle/>
          <a:p>
            <a:pPr lvl="0" algn="ctr">
              <a:spcBef>
                <a:spcPts val="0"/>
              </a:spcBef>
              <a:spcAft>
                <a:spcPts val="0"/>
              </a:spcAft>
              <a:buClr>
                <a:srgbClr val="262626"/>
              </a:buClr>
              <a:buSzPts val="2800"/>
            </a:pPr>
            <a:r>
              <a:rPr lang="pt-BR" sz="1400" b="1" dirty="0">
                <a:ea typeface="Times New Roman"/>
                <a:cs typeface="Arial" panose="020B0604020202020204" pitchFamily="34" charset="0"/>
                <a:sym typeface="Times New Roman"/>
              </a:rPr>
              <a:t>AUTORES</a:t>
            </a:r>
            <a:r>
              <a:rPr lang="pt-BR" b="1" dirty="0">
                <a:ea typeface="Times New Roman"/>
                <a:cs typeface="Arial" panose="020B0604020202020204" pitchFamily="34" charset="0"/>
                <a:sym typeface="Times New Roman"/>
              </a:rPr>
              <a:t>:</a:t>
            </a:r>
            <a:r>
              <a:rPr lang="en-001" b="1" dirty="0">
                <a:ea typeface="Times New Roman"/>
                <a:cs typeface="Arial" panose="020B0604020202020204" pitchFamily="34" charset="0"/>
                <a:sym typeface="Times New Roman"/>
              </a:rPr>
              <a:t> </a:t>
            </a:r>
          </a:p>
        </p:txBody>
      </p:sp>
      <p:sp>
        <p:nvSpPr>
          <p:cNvPr id="11" name="Rectángulo 10"/>
          <p:cNvSpPr/>
          <p:nvPr/>
        </p:nvSpPr>
        <p:spPr>
          <a:xfrm>
            <a:off x="1878356" y="3818811"/>
            <a:ext cx="939616" cy="369332"/>
          </a:xfrm>
          <a:prstGeom prst="rect">
            <a:avLst/>
          </a:prstGeom>
        </p:spPr>
        <p:txBody>
          <a:bodyPr wrap="none">
            <a:spAutoFit/>
          </a:bodyPr>
          <a:lstStyle/>
          <a:p>
            <a:pPr lvl="0" algn="ctr">
              <a:spcBef>
                <a:spcPts val="0"/>
              </a:spcBef>
              <a:spcAft>
                <a:spcPts val="0"/>
              </a:spcAft>
              <a:buClr>
                <a:srgbClr val="262626"/>
              </a:buClr>
              <a:buSzPts val="2800"/>
            </a:pPr>
            <a:r>
              <a:rPr lang="en-001" sz="1400" b="1" dirty="0">
                <a:ea typeface="Times New Roman"/>
                <a:cs typeface="Arial" panose="020B0604020202020204" pitchFamily="34" charset="0"/>
                <a:sym typeface="Times New Roman"/>
              </a:rPr>
              <a:t>TUTOR</a:t>
            </a:r>
            <a:r>
              <a:rPr lang="pt-BR" b="1" dirty="0">
                <a:ea typeface="Times New Roman"/>
                <a:cs typeface="Arial" panose="020B0604020202020204" pitchFamily="34" charset="0"/>
                <a:sym typeface="Times New Roman"/>
              </a:rPr>
              <a:t>:</a:t>
            </a:r>
            <a:r>
              <a:rPr lang="en-001" b="1" dirty="0">
                <a:ea typeface="Times New Roman"/>
                <a:cs typeface="Arial" panose="020B0604020202020204" pitchFamily="34" charset="0"/>
                <a:sym typeface="Times New Roman"/>
              </a:rPr>
              <a:t> </a:t>
            </a:r>
          </a:p>
        </p:txBody>
      </p:sp>
      <p:sp>
        <p:nvSpPr>
          <p:cNvPr id="12" name="Google Shape;59;p1"/>
          <p:cNvSpPr txBox="1"/>
          <p:nvPr/>
        </p:nvSpPr>
        <p:spPr>
          <a:xfrm>
            <a:off x="7350061" y="5319757"/>
            <a:ext cx="183124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Times New Roman"/>
              <a:buNone/>
            </a:pPr>
            <a:r>
              <a:rPr lang="es-EC" sz="1400">
                <a:latin typeface="+mn-lt"/>
                <a:cs typeface="Times New Roman" panose="02020603050405020304" pitchFamily="18" charset="0"/>
              </a:rPr>
              <a:t>Septiembre - </a:t>
            </a:r>
            <a:r>
              <a:rPr lang="en-001" sz="1400">
                <a:latin typeface="+mn-lt"/>
                <a:cs typeface="Times New Roman" panose="02020603050405020304" pitchFamily="18" charset="0"/>
              </a:rPr>
              <a:t>2021</a:t>
            </a:r>
            <a:endParaRPr lang="es-MX" sz="1400">
              <a:latin typeface="+mn-lt"/>
              <a:cs typeface="Arial" panose="020B0604020202020204" pitchFamily="34" charset="0"/>
            </a:endParaRPr>
          </a:p>
        </p:txBody>
      </p:sp>
      <p:sp>
        <p:nvSpPr>
          <p:cNvPr id="10" name="CuadroTexto 9">
            <a:extLst>
              <a:ext uri="{FF2B5EF4-FFF2-40B4-BE49-F238E27FC236}">
                <a16:creationId xmlns:a16="http://schemas.microsoft.com/office/drawing/2014/main" id="{8988B823-7373-4717-AB28-9503FCA7D32F}"/>
              </a:ext>
            </a:extLst>
          </p:cNvPr>
          <p:cNvSpPr txBox="1"/>
          <p:nvPr/>
        </p:nvSpPr>
        <p:spPr>
          <a:xfrm>
            <a:off x="3341279" y="4295865"/>
            <a:ext cx="4590660" cy="523220"/>
          </a:xfrm>
          <a:prstGeom prst="rect">
            <a:avLst/>
          </a:prstGeom>
          <a:noFill/>
        </p:spPr>
        <p:txBody>
          <a:bodyPr wrap="square">
            <a:spAutoFit/>
          </a:bodyPr>
          <a:lstStyle/>
          <a:p>
            <a:r>
              <a:rPr lang="es-EC" sz="1400" dirty="0"/>
              <a:t>Cepeda Jhonatan</a:t>
            </a:r>
          </a:p>
          <a:p>
            <a:r>
              <a:rPr lang="es-EC" sz="1400" dirty="0"/>
              <a:t>Zambrano Lizeth</a:t>
            </a:r>
          </a:p>
        </p:txBody>
      </p:sp>
      <p:pic>
        <p:nvPicPr>
          <p:cNvPr id="13" name="Picture 2" descr="La Universidad de las Fuerzas Armadas - ESPE y la UNIR España fortalecen  las relaciones de Cooperación Interinstitucional - ESPE">
            <a:extLst>
              <a:ext uri="{FF2B5EF4-FFF2-40B4-BE49-F238E27FC236}">
                <a16:creationId xmlns:a16="http://schemas.microsoft.com/office/drawing/2014/main" id="{CFF2585C-04A8-4F43-8A0F-721BA7FF2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77" y="161723"/>
            <a:ext cx="3960333" cy="92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17949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7B999C-D803-4F45-8891-24E41FD6B3A0}"/>
              </a:ext>
            </a:extLst>
          </p:cNvPr>
          <p:cNvSpPr txBox="1"/>
          <p:nvPr/>
        </p:nvSpPr>
        <p:spPr>
          <a:xfrm>
            <a:off x="-108521" y="647216"/>
            <a:ext cx="8065165" cy="369332"/>
          </a:xfrm>
          <a:prstGeom prst="rect">
            <a:avLst/>
          </a:prstGeom>
          <a:noFill/>
        </p:spPr>
        <p:txBody>
          <a:bodyPr wrap="square" rtlCol="0">
            <a:spAutoFit/>
          </a:bodyPr>
          <a:lstStyle/>
          <a:p>
            <a:pPr algn="ctr"/>
            <a:r>
              <a:rPr lang="es-EC" b="1" dirty="0"/>
              <a:t>Infraestructura de los canales de riego en la parroquia de Atahualpa</a:t>
            </a:r>
            <a:endParaRPr lang="en-US" b="1" dirty="0"/>
          </a:p>
        </p:txBody>
      </p:sp>
      <p:pic>
        <p:nvPicPr>
          <p:cNvPr id="4" name="Picture 4">
            <a:extLst>
              <a:ext uri="{FF2B5EF4-FFF2-40B4-BE49-F238E27FC236}">
                <a16:creationId xmlns:a16="http://schemas.microsoft.com/office/drawing/2014/main" id="{6AE40404-9E4E-4A7B-8AFB-1DE6A38FB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27886B63-BAF7-426A-8381-53B553BE375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10</a:t>
            </a:r>
            <a:endParaRPr lang="en-US" b="1" u="sng" dirty="0"/>
          </a:p>
        </p:txBody>
      </p:sp>
      <p:pic>
        <p:nvPicPr>
          <p:cNvPr id="16" name="Picture 2" descr="La Universidad de las Fuerzas Armadas - ESPE y la UNIR España fortalecen  las relaciones de Cooperación Interinstitucional - ESPE">
            <a:extLst>
              <a:ext uri="{FF2B5EF4-FFF2-40B4-BE49-F238E27FC236}">
                <a16:creationId xmlns:a16="http://schemas.microsoft.com/office/drawing/2014/main" id="{1167B3E0-DA1C-4B18-B763-1BC381847E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9D4701B-7AE1-481C-86B8-6D34B3A991E7}"/>
              </a:ext>
            </a:extLst>
          </p:cNvPr>
          <p:cNvSpPr/>
          <p:nvPr/>
        </p:nvSpPr>
        <p:spPr>
          <a:xfrm>
            <a:off x="-108521" y="72033"/>
            <a:ext cx="4789703"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06. ESTADO DE LA INFRAESTRUCTURA</a:t>
            </a:r>
            <a:endParaRPr lang="en-US" b="1" u="sng" dirty="0"/>
          </a:p>
        </p:txBody>
      </p:sp>
      <p:pic>
        <p:nvPicPr>
          <p:cNvPr id="7" name="Imagen 6">
            <a:extLst>
              <a:ext uri="{FF2B5EF4-FFF2-40B4-BE49-F238E27FC236}">
                <a16:creationId xmlns:a16="http://schemas.microsoft.com/office/drawing/2014/main" id="{A7F61BF7-44F0-4232-9E16-67B0844016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13" y="908050"/>
            <a:ext cx="7033249" cy="4977036"/>
          </a:xfrm>
          <a:prstGeom prst="rect">
            <a:avLst/>
          </a:prstGeom>
        </p:spPr>
      </p:pic>
      <p:pic>
        <p:nvPicPr>
          <p:cNvPr id="10" name="Imagen 9">
            <a:extLst>
              <a:ext uri="{FF2B5EF4-FFF2-40B4-BE49-F238E27FC236}">
                <a16:creationId xmlns:a16="http://schemas.microsoft.com/office/drawing/2014/main" id="{C774B44D-5467-4754-AFD5-C88FC556C8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0380" y="908050"/>
            <a:ext cx="6926207" cy="4901291"/>
          </a:xfrm>
          <a:prstGeom prst="rect">
            <a:avLst/>
          </a:prstGeom>
        </p:spPr>
      </p:pic>
      <p:pic>
        <p:nvPicPr>
          <p:cNvPr id="11" name="Imagen 10">
            <a:extLst>
              <a:ext uri="{FF2B5EF4-FFF2-40B4-BE49-F238E27FC236}">
                <a16:creationId xmlns:a16="http://schemas.microsoft.com/office/drawing/2014/main" id="{B39D5EA1-ABD8-4624-905F-28351F45A7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3610" y="972914"/>
            <a:ext cx="6850010" cy="4847369"/>
          </a:xfrm>
          <a:prstGeom prst="rect">
            <a:avLst/>
          </a:prstGeom>
        </p:spPr>
      </p:pic>
      <p:pic>
        <p:nvPicPr>
          <p:cNvPr id="12" name="Imagen 11">
            <a:extLst>
              <a:ext uri="{FF2B5EF4-FFF2-40B4-BE49-F238E27FC236}">
                <a16:creationId xmlns:a16="http://schemas.microsoft.com/office/drawing/2014/main" id="{EBB11F49-5410-4777-940E-EA37A67366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380" y="991204"/>
            <a:ext cx="6777276" cy="4795897"/>
          </a:xfrm>
          <a:prstGeom prst="rect">
            <a:avLst/>
          </a:prstGeom>
        </p:spPr>
      </p:pic>
    </p:spTree>
    <p:extLst>
      <p:ext uri="{BB962C8B-B14F-4D97-AF65-F5344CB8AC3E}">
        <p14:creationId xmlns:p14="http://schemas.microsoft.com/office/powerpoint/2010/main" val="765519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7B999C-D803-4F45-8891-24E41FD6B3A0}"/>
              </a:ext>
            </a:extLst>
          </p:cNvPr>
          <p:cNvSpPr txBox="1"/>
          <p:nvPr/>
        </p:nvSpPr>
        <p:spPr>
          <a:xfrm>
            <a:off x="27957" y="647216"/>
            <a:ext cx="8065165" cy="369332"/>
          </a:xfrm>
          <a:prstGeom prst="rect">
            <a:avLst/>
          </a:prstGeom>
          <a:noFill/>
        </p:spPr>
        <p:txBody>
          <a:bodyPr wrap="square" rtlCol="0">
            <a:spAutoFit/>
          </a:bodyPr>
          <a:lstStyle/>
          <a:p>
            <a:pPr algn="ctr"/>
            <a:r>
              <a:rPr lang="es-EC" b="1" dirty="0"/>
              <a:t>Infraestructura de los canales de riego en la parroquia de Chavezpamba</a:t>
            </a:r>
            <a:endParaRPr lang="en-US" b="1" dirty="0"/>
          </a:p>
        </p:txBody>
      </p:sp>
      <p:pic>
        <p:nvPicPr>
          <p:cNvPr id="4" name="Picture 4">
            <a:extLst>
              <a:ext uri="{FF2B5EF4-FFF2-40B4-BE49-F238E27FC236}">
                <a16:creationId xmlns:a16="http://schemas.microsoft.com/office/drawing/2014/main" id="{6AE40404-9E4E-4A7B-8AFB-1DE6A38FB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27886B63-BAF7-426A-8381-53B553BE375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11</a:t>
            </a:r>
            <a:endParaRPr lang="en-US" b="1" u="sng" dirty="0"/>
          </a:p>
        </p:txBody>
      </p:sp>
      <p:pic>
        <p:nvPicPr>
          <p:cNvPr id="9" name="Picture 2" descr="La Universidad de las Fuerzas Armadas - ESPE y la UNIR España fortalecen  las relaciones de Cooperación Interinstitucional - ESPE">
            <a:extLst>
              <a:ext uri="{FF2B5EF4-FFF2-40B4-BE49-F238E27FC236}">
                <a16:creationId xmlns:a16="http://schemas.microsoft.com/office/drawing/2014/main" id="{6A320475-D5B1-4808-AA3F-7032B90744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AB0FA672-B3EF-427E-8FF2-29F5CE3300CA}"/>
              </a:ext>
            </a:extLst>
          </p:cNvPr>
          <p:cNvSpPr/>
          <p:nvPr/>
        </p:nvSpPr>
        <p:spPr>
          <a:xfrm>
            <a:off x="-108521" y="72033"/>
            <a:ext cx="4789703"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06. ESTADO DE LA INFRAESTRUCTURA</a:t>
            </a:r>
            <a:endParaRPr lang="en-US" b="1" u="sng" dirty="0"/>
          </a:p>
        </p:txBody>
      </p:sp>
      <p:pic>
        <p:nvPicPr>
          <p:cNvPr id="3" name="Imagen 2">
            <a:extLst>
              <a:ext uri="{FF2B5EF4-FFF2-40B4-BE49-F238E27FC236}">
                <a16:creationId xmlns:a16="http://schemas.microsoft.com/office/drawing/2014/main" id="{01CC7436-3FAA-451F-85F9-80AEB3A8F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652" y="989712"/>
            <a:ext cx="6955004" cy="4921669"/>
          </a:xfrm>
          <a:prstGeom prst="rect">
            <a:avLst/>
          </a:prstGeom>
        </p:spPr>
      </p:pic>
      <p:pic>
        <p:nvPicPr>
          <p:cNvPr id="11" name="Imagen 10">
            <a:extLst>
              <a:ext uri="{FF2B5EF4-FFF2-40B4-BE49-F238E27FC236}">
                <a16:creationId xmlns:a16="http://schemas.microsoft.com/office/drawing/2014/main" id="{F36B3E5B-93E8-40A0-AA2E-0B4CFB23D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652" y="917317"/>
            <a:ext cx="6955004" cy="4921667"/>
          </a:xfrm>
          <a:prstGeom prst="rect">
            <a:avLst/>
          </a:prstGeom>
        </p:spPr>
      </p:pic>
    </p:spTree>
    <p:extLst>
      <p:ext uri="{BB962C8B-B14F-4D97-AF65-F5344CB8AC3E}">
        <p14:creationId xmlns:p14="http://schemas.microsoft.com/office/powerpoint/2010/main" val="40616531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12</a:t>
            </a:r>
            <a:endParaRPr lang="en-US" b="1" u="sng" dirty="0"/>
          </a:p>
        </p:txBody>
      </p:sp>
      <p:sp>
        <p:nvSpPr>
          <p:cNvPr id="6" name="CuadroTexto 5">
            <a:extLst>
              <a:ext uri="{FF2B5EF4-FFF2-40B4-BE49-F238E27FC236}">
                <a16:creationId xmlns:a16="http://schemas.microsoft.com/office/drawing/2014/main" id="{94D88044-AC97-492F-A197-E37DC9FAE292}"/>
              </a:ext>
            </a:extLst>
          </p:cNvPr>
          <p:cNvSpPr txBox="1"/>
          <p:nvPr/>
        </p:nvSpPr>
        <p:spPr>
          <a:xfrm>
            <a:off x="81188" y="711807"/>
            <a:ext cx="7943695" cy="369332"/>
          </a:xfrm>
          <a:prstGeom prst="rect">
            <a:avLst/>
          </a:prstGeom>
          <a:noFill/>
        </p:spPr>
        <p:txBody>
          <a:bodyPr wrap="square" rtlCol="0">
            <a:spAutoFit/>
          </a:bodyPr>
          <a:lstStyle/>
          <a:p>
            <a:pPr algn="ctr"/>
            <a:r>
              <a:rPr lang="es-EC" b="1" dirty="0"/>
              <a:t>Análisis de Oferta y Demanda de Canales en la Parroquia de Atahualpa</a:t>
            </a:r>
            <a:endParaRPr lang="en-US" b="1" dirty="0"/>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AAB13C19-81FE-4697-AEF2-BB346724D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21C549C0-F3D3-400D-B610-2F2A2CC4F82A}"/>
              </a:ext>
            </a:extLst>
          </p:cNvPr>
          <p:cNvSpPr/>
          <p:nvPr/>
        </p:nvSpPr>
        <p:spPr>
          <a:xfrm>
            <a:off x="-108521" y="72033"/>
            <a:ext cx="4789703"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07. ANÁLISIS DE OFERTA Y DEMANDA</a:t>
            </a:r>
            <a:endParaRPr lang="en-US" b="1" u="sng" dirty="0"/>
          </a:p>
        </p:txBody>
      </p:sp>
      <p:pic>
        <p:nvPicPr>
          <p:cNvPr id="3" name="Imagen 2">
            <a:extLst>
              <a:ext uri="{FF2B5EF4-FFF2-40B4-BE49-F238E27FC236}">
                <a16:creationId xmlns:a16="http://schemas.microsoft.com/office/drawing/2014/main" id="{DD9DE314-B106-4077-8501-092EA8EC755D}"/>
              </a:ext>
            </a:extLst>
          </p:cNvPr>
          <p:cNvPicPr>
            <a:picLocks noChangeAspect="1"/>
          </p:cNvPicPr>
          <p:nvPr/>
        </p:nvPicPr>
        <p:blipFill>
          <a:blip r:embed="rId4"/>
          <a:stretch>
            <a:fillRect/>
          </a:stretch>
        </p:blipFill>
        <p:spPr>
          <a:xfrm>
            <a:off x="1033243" y="1726168"/>
            <a:ext cx="7295878" cy="3162300"/>
          </a:xfrm>
          <a:prstGeom prst="rect">
            <a:avLst/>
          </a:prstGeom>
        </p:spPr>
      </p:pic>
    </p:spTree>
    <p:extLst>
      <p:ext uri="{BB962C8B-B14F-4D97-AF65-F5344CB8AC3E}">
        <p14:creationId xmlns:p14="http://schemas.microsoft.com/office/powerpoint/2010/main" val="3233178846"/>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13</a:t>
            </a:r>
            <a:endParaRPr lang="en-US" b="1" u="sng" dirty="0"/>
          </a:p>
        </p:txBody>
      </p:sp>
      <p:sp>
        <p:nvSpPr>
          <p:cNvPr id="6" name="CuadroTexto 5">
            <a:extLst>
              <a:ext uri="{FF2B5EF4-FFF2-40B4-BE49-F238E27FC236}">
                <a16:creationId xmlns:a16="http://schemas.microsoft.com/office/drawing/2014/main" id="{94D88044-AC97-492F-A197-E37DC9FAE292}"/>
              </a:ext>
            </a:extLst>
          </p:cNvPr>
          <p:cNvSpPr txBox="1"/>
          <p:nvPr/>
        </p:nvSpPr>
        <p:spPr>
          <a:xfrm>
            <a:off x="5581650" y="0"/>
            <a:ext cx="3481161" cy="646331"/>
          </a:xfrm>
          <a:prstGeom prst="rect">
            <a:avLst/>
          </a:prstGeom>
          <a:noFill/>
        </p:spPr>
        <p:txBody>
          <a:bodyPr wrap="square" rtlCol="0">
            <a:spAutoFit/>
          </a:bodyPr>
          <a:lstStyle/>
          <a:p>
            <a:pPr algn="r"/>
            <a:r>
              <a:rPr lang="es-EC" b="1" dirty="0"/>
              <a:t>Análisis de Oferta y Demanda de Atahualpa</a:t>
            </a:r>
            <a:endParaRPr lang="en-US" b="1" dirty="0"/>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AAB13C19-81FE-4697-AEF2-BB346724D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21C549C0-F3D3-400D-B610-2F2A2CC4F82A}"/>
              </a:ext>
            </a:extLst>
          </p:cNvPr>
          <p:cNvSpPr/>
          <p:nvPr/>
        </p:nvSpPr>
        <p:spPr>
          <a:xfrm>
            <a:off x="-108521" y="72033"/>
            <a:ext cx="4789703"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07. ANÁLISIS DE OFERTA Y DEMANDA</a:t>
            </a:r>
            <a:endParaRPr lang="en-US" b="1" u="sng" dirty="0"/>
          </a:p>
        </p:txBody>
      </p:sp>
      <p:pic>
        <p:nvPicPr>
          <p:cNvPr id="12" name="Imagen 11">
            <a:extLst>
              <a:ext uri="{FF2B5EF4-FFF2-40B4-BE49-F238E27FC236}">
                <a16:creationId xmlns:a16="http://schemas.microsoft.com/office/drawing/2014/main" id="{F6940E6E-9BF8-4D49-9166-3EEDFD6E5C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760" y="639018"/>
            <a:ext cx="3751655" cy="2573531"/>
          </a:xfrm>
          <a:prstGeom prst="rect">
            <a:avLst/>
          </a:prstGeom>
          <a:noFill/>
        </p:spPr>
      </p:pic>
      <p:pic>
        <p:nvPicPr>
          <p:cNvPr id="9" name="Imagen 8">
            <a:extLst>
              <a:ext uri="{FF2B5EF4-FFF2-40B4-BE49-F238E27FC236}">
                <a16:creationId xmlns:a16="http://schemas.microsoft.com/office/drawing/2014/main" id="{9DA6BB7A-E27E-4EFF-80AA-858608A873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269" y="646331"/>
            <a:ext cx="4005257" cy="2566218"/>
          </a:xfrm>
          <a:prstGeom prst="rect">
            <a:avLst/>
          </a:prstGeom>
          <a:noFill/>
        </p:spPr>
      </p:pic>
      <p:pic>
        <p:nvPicPr>
          <p:cNvPr id="10" name="Imagen 9">
            <a:extLst>
              <a:ext uri="{FF2B5EF4-FFF2-40B4-BE49-F238E27FC236}">
                <a16:creationId xmlns:a16="http://schemas.microsoft.com/office/drawing/2014/main" id="{C8D4D142-9737-495F-BFD7-F24C7BA7827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561" y="3259854"/>
            <a:ext cx="4107703" cy="2608963"/>
          </a:xfrm>
          <a:prstGeom prst="rect">
            <a:avLst/>
          </a:prstGeom>
          <a:noFill/>
        </p:spPr>
      </p:pic>
      <p:pic>
        <p:nvPicPr>
          <p:cNvPr id="13" name="Imagen 12">
            <a:extLst>
              <a:ext uri="{FF2B5EF4-FFF2-40B4-BE49-F238E27FC236}">
                <a16:creationId xmlns:a16="http://schemas.microsoft.com/office/drawing/2014/main" id="{2A632BB9-6A4D-4452-94A0-7187009A6F4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56760" y="3259854"/>
            <a:ext cx="3751655" cy="2608963"/>
          </a:xfrm>
          <a:prstGeom prst="rect">
            <a:avLst/>
          </a:prstGeom>
          <a:noFill/>
        </p:spPr>
      </p:pic>
    </p:spTree>
    <p:extLst>
      <p:ext uri="{BB962C8B-B14F-4D97-AF65-F5344CB8AC3E}">
        <p14:creationId xmlns:p14="http://schemas.microsoft.com/office/powerpoint/2010/main" val="819252113"/>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14</a:t>
            </a:r>
            <a:endParaRPr lang="en-US" b="1" u="sng" dirty="0"/>
          </a:p>
        </p:txBody>
      </p:sp>
      <p:sp>
        <p:nvSpPr>
          <p:cNvPr id="6" name="CuadroTexto 5">
            <a:extLst>
              <a:ext uri="{FF2B5EF4-FFF2-40B4-BE49-F238E27FC236}">
                <a16:creationId xmlns:a16="http://schemas.microsoft.com/office/drawing/2014/main" id="{94D88044-AC97-492F-A197-E37DC9FAE292}"/>
              </a:ext>
            </a:extLst>
          </p:cNvPr>
          <p:cNvSpPr txBox="1"/>
          <p:nvPr/>
        </p:nvSpPr>
        <p:spPr>
          <a:xfrm>
            <a:off x="4405083" y="0"/>
            <a:ext cx="4655010" cy="646331"/>
          </a:xfrm>
          <a:prstGeom prst="rect">
            <a:avLst/>
          </a:prstGeom>
          <a:noFill/>
        </p:spPr>
        <p:txBody>
          <a:bodyPr wrap="square" rtlCol="0">
            <a:spAutoFit/>
          </a:bodyPr>
          <a:lstStyle/>
          <a:p>
            <a:pPr algn="r"/>
            <a:r>
              <a:rPr lang="es-EC" b="1" dirty="0"/>
              <a:t>Análisis de Oferta y Demanda de Chavezpamba</a:t>
            </a:r>
            <a:endParaRPr lang="en-US" b="1" dirty="0"/>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AAB13C19-81FE-4697-AEF2-BB346724D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21C549C0-F3D3-400D-B610-2F2A2CC4F82A}"/>
              </a:ext>
            </a:extLst>
          </p:cNvPr>
          <p:cNvSpPr/>
          <p:nvPr/>
        </p:nvSpPr>
        <p:spPr>
          <a:xfrm>
            <a:off x="-108521" y="72033"/>
            <a:ext cx="4789703"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07. ANÁLISIS DE OFERTA Y DEMANDA</a:t>
            </a:r>
            <a:endParaRPr lang="en-US" b="1" u="sng" dirty="0"/>
          </a:p>
        </p:txBody>
      </p:sp>
      <p:pic>
        <p:nvPicPr>
          <p:cNvPr id="10" name="Imagen 9">
            <a:extLst>
              <a:ext uri="{FF2B5EF4-FFF2-40B4-BE49-F238E27FC236}">
                <a16:creationId xmlns:a16="http://schemas.microsoft.com/office/drawing/2014/main" id="{E0E0F244-160B-4707-8622-8616D02F22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849" y="3113872"/>
            <a:ext cx="3534962" cy="2642384"/>
          </a:xfrm>
          <a:prstGeom prst="rect">
            <a:avLst/>
          </a:prstGeom>
          <a:noFill/>
        </p:spPr>
      </p:pic>
      <p:pic>
        <p:nvPicPr>
          <p:cNvPr id="13" name="Imagen 12">
            <a:extLst>
              <a:ext uri="{FF2B5EF4-FFF2-40B4-BE49-F238E27FC236}">
                <a16:creationId xmlns:a16="http://schemas.microsoft.com/office/drawing/2014/main" id="{1671A906-6C85-4054-92D1-FB90AB391C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3406" y="3085203"/>
            <a:ext cx="4247590" cy="2645305"/>
          </a:xfrm>
          <a:prstGeom prst="rect">
            <a:avLst/>
          </a:prstGeom>
          <a:noFill/>
        </p:spPr>
      </p:pic>
      <p:pic>
        <p:nvPicPr>
          <p:cNvPr id="3" name="Imagen 2">
            <a:extLst>
              <a:ext uri="{FF2B5EF4-FFF2-40B4-BE49-F238E27FC236}">
                <a16:creationId xmlns:a16="http://schemas.microsoft.com/office/drawing/2014/main" id="{40106792-54F0-4114-8E19-1EEF47DE6D7A}"/>
              </a:ext>
            </a:extLst>
          </p:cNvPr>
          <p:cNvPicPr>
            <a:picLocks noChangeAspect="1"/>
          </p:cNvPicPr>
          <p:nvPr/>
        </p:nvPicPr>
        <p:blipFill>
          <a:blip r:embed="rId6"/>
          <a:stretch>
            <a:fillRect/>
          </a:stretch>
        </p:blipFill>
        <p:spPr>
          <a:xfrm>
            <a:off x="1532218" y="718364"/>
            <a:ext cx="6153150" cy="2181225"/>
          </a:xfrm>
          <a:prstGeom prst="rect">
            <a:avLst/>
          </a:prstGeom>
        </p:spPr>
      </p:pic>
    </p:spTree>
    <p:extLst>
      <p:ext uri="{BB962C8B-B14F-4D97-AF65-F5344CB8AC3E}">
        <p14:creationId xmlns:p14="http://schemas.microsoft.com/office/powerpoint/2010/main" val="82671900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15</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1" y="72033"/>
            <a:ext cx="3220211"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08. CALIDAD DE AGUA</a:t>
            </a:r>
            <a:endParaRPr lang="en-US" b="1" u="sng" dirty="0"/>
          </a:p>
        </p:txBody>
      </p:sp>
      <p:pic>
        <p:nvPicPr>
          <p:cNvPr id="6" name="Picture 2" descr="La Universidad de las Fuerzas Armadas - ESPE y la UNIR España fortalecen  las relaciones de Cooperación Interinstitucional - ESPE">
            <a:extLst>
              <a:ext uri="{FF2B5EF4-FFF2-40B4-BE49-F238E27FC236}">
                <a16:creationId xmlns:a16="http://schemas.microsoft.com/office/drawing/2014/main" id="{8E644E7B-7411-467F-AB2B-F33E79CCBC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FFA5C4D-0678-4CAE-8B60-4E999A16762C}"/>
              </a:ext>
            </a:extLst>
          </p:cNvPr>
          <p:cNvSpPr txBox="1"/>
          <p:nvPr/>
        </p:nvSpPr>
        <p:spPr>
          <a:xfrm>
            <a:off x="4476750" y="94071"/>
            <a:ext cx="4586061" cy="369332"/>
          </a:xfrm>
          <a:prstGeom prst="rect">
            <a:avLst/>
          </a:prstGeom>
          <a:noFill/>
        </p:spPr>
        <p:txBody>
          <a:bodyPr wrap="square" rtlCol="0">
            <a:spAutoFit/>
          </a:bodyPr>
          <a:lstStyle/>
          <a:p>
            <a:r>
              <a:rPr lang="es-EC" b="1" dirty="0"/>
              <a:t>Calidad de Agua de Sistemas de Riego</a:t>
            </a:r>
            <a:endParaRPr lang="en-US" b="1" dirty="0"/>
          </a:p>
        </p:txBody>
      </p:sp>
      <p:sp>
        <p:nvSpPr>
          <p:cNvPr id="11" name="CuadroTexto 10">
            <a:extLst>
              <a:ext uri="{FF2B5EF4-FFF2-40B4-BE49-F238E27FC236}">
                <a16:creationId xmlns:a16="http://schemas.microsoft.com/office/drawing/2014/main" id="{F13C92F2-6CF0-486A-87F7-DAFA2A87E8F5}"/>
              </a:ext>
            </a:extLst>
          </p:cNvPr>
          <p:cNvSpPr txBox="1"/>
          <p:nvPr/>
        </p:nvSpPr>
        <p:spPr>
          <a:xfrm>
            <a:off x="5599583" y="1504429"/>
            <a:ext cx="2921823" cy="3370666"/>
          </a:xfrm>
          <a:prstGeom prst="rect">
            <a:avLst/>
          </a:prstGeom>
          <a:noFill/>
        </p:spPr>
        <p:txBody>
          <a:bodyPr wrap="square">
            <a:spAutoFit/>
          </a:bodyPr>
          <a:lstStyle/>
          <a:p>
            <a:pPr indent="457200" algn="just">
              <a:lnSpc>
                <a:spcPct val="150000"/>
              </a:lnSpc>
              <a:spcBef>
                <a:spcPts val="200"/>
              </a:spcBef>
            </a:pPr>
            <a:r>
              <a:rPr lang="es-419" sz="1600" dirty="0">
                <a:ea typeface="Calibri" panose="020F0502020204030204" pitchFamily="34" charset="0"/>
                <a:cs typeface="Times New Roman" panose="02020603050405020304" pitchFamily="18" charset="0"/>
              </a:rPr>
              <a:t>L</a:t>
            </a:r>
            <a:r>
              <a:rPr lang="es-419" sz="1600" dirty="0">
                <a:effectLst/>
                <a:latin typeface="Arial" panose="020B0604020202020204" pitchFamily="34" charset="0"/>
                <a:ea typeface="Calibri" panose="020F0502020204030204" pitchFamily="34" charset="0"/>
                <a:cs typeface="Times New Roman" panose="02020603050405020304" pitchFamily="18" charset="0"/>
              </a:rPr>
              <a:t>a calidad de agua para el sistema de riego Moyal Astillero con un pH de 8,67; el cual se considera ligeramente alcalino, por otro lado, para el sistema de riego Gigerón se tiene un pH de 6,44, considerado ligeramente ácido.</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FF2360F0-1DA2-4DD3-B6F6-0744A84BD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66" y="673965"/>
            <a:ext cx="2247836" cy="29956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DD0297A-9646-4007-AC7B-B941F873C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7564" y="673965"/>
            <a:ext cx="2247836" cy="2997114"/>
          </a:xfrm>
          <a:prstGeom prst="rect">
            <a:avLst/>
          </a:prstGeom>
        </p:spPr>
      </p:pic>
      <p:pic>
        <p:nvPicPr>
          <p:cNvPr id="2052" name="Picture 4" descr="pH agua piscina ¿Qué es y cómo controlarlo? - Blog Outlet Piscinas">
            <a:extLst>
              <a:ext uri="{FF2B5EF4-FFF2-40B4-BE49-F238E27FC236}">
                <a16:creationId xmlns:a16="http://schemas.microsoft.com/office/drawing/2014/main" id="{C7169D8A-A5F1-42E6-B0FD-98D4709F234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66" r="1456" b="2087"/>
          <a:stretch/>
        </p:blipFill>
        <p:spPr bwMode="auto">
          <a:xfrm>
            <a:off x="354605" y="3880140"/>
            <a:ext cx="4794891" cy="2000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7834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16</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1" y="72033"/>
            <a:ext cx="3970837"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09. PROPUESTAS DE SOLUCIÓN</a:t>
            </a:r>
            <a:endParaRPr lang="en-US" b="1" u="sng" dirty="0"/>
          </a:p>
        </p:txBody>
      </p:sp>
      <p:pic>
        <p:nvPicPr>
          <p:cNvPr id="6" name="Picture 2" descr="La Universidad de las Fuerzas Armadas - ESPE y la UNIR España fortalecen  las relaciones de Cooperación Interinstitucional - ESPE">
            <a:extLst>
              <a:ext uri="{FF2B5EF4-FFF2-40B4-BE49-F238E27FC236}">
                <a16:creationId xmlns:a16="http://schemas.microsoft.com/office/drawing/2014/main" id="{83C6BF44-460C-45FB-BFA7-A2DEE5996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345C0C9-1618-4260-ACAD-63482E110180}"/>
              </a:ext>
            </a:extLst>
          </p:cNvPr>
          <p:cNvSpPr txBox="1"/>
          <p:nvPr/>
        </p:nvSpPr>
        <p:spPr>
          <a:xfrm>
            <a:off x="204368" y="1266796"/>
            <a:ext cx="8735264" cy="1728678"/>
          </a:xfrm>
          <a:prstGeom prst="rect">
            <a:avLst/>
          </a:prstGeom>
          <a:noFill/>
        </p:spPr>
        <p:txBody>
          <a:bodyPr wrap="square">
            <a:spAutoFit/>
          </a:bodyPr>
          <a:lstStyle/>
          <a:p>
            <a:pPr marL="342900" lvl="0" indent="-342900">
              <a:lnSpc>
                <a:spcPct val="150000"/>
              </a:lnSpc>
              <a:spcBef>
                <a:spcPts val="200"/>
              </a:spcBef>
              <a:buFont typeface="Symbol" panose="05050102010706020507" pitchFamily="18" charset="2"/>
              <a:buChar char=""/>
            </a:pPr>
            <a:r>
              <a:rPr lang="es-419" sz="1800" dirty="0">
                <a:effectLst/>
                <a:latin typeface="Arial" panose="020B0604020202020204" pitchFamily="34" charset="0"/>
                <a:ea typeface="Calibri" panose="020F0502020204030204" pitchFamily="34" charset="0"/>
                <a:cs typeface="Times New Roman" panose="02020603050405020304" pitchFamily="18" charset="0"/>
              </a:rPr>
              <a:t>Compuertas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150000"/>
              </a:lnSpc>
              <a:spcBef>
                <a:spcPts val="200"/>
              </a:spcBef>
            </a:pPr>
            <a:r>
              <a:rPr lang="es-419" sz="1800" dirty="0">
                <a:effectLst/>
                <a:latin typeface="Arial" panose="020B0604020202020204" pitchFamily="34" charset="0"/>
                <a:ea typeface="Calibri" panose="020F0502020204030204" pitchFamily="34" charset="0"/>
                <a:cs typeface="Times New Roman" panose="02020603050405020304" pitchFamily="18" charset="0"/>
              </a:rPr>
              <a:t>Implementar compuertas en las captaciones que ayuden a regular de una mejor manera el caudal que circula a través de los distintos canales, en base a la premisa de que los canales no trabajan a capacidad máxima.</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B07A27AC-88B4-46EB-BFFF-5E5C1A73EC97}"/>
              </a:ext>
            </a:extLst>
          </p:cNvPr>
          <p:cNvSpPr txBox="1"/>
          <p:nvPr/>
        </p:nvSpPr>
        <p:spPr>
          <a:xfrm>
            <a:off x="81189" y="880550"/>
            <a:ext cx="7943695" cy="369332"/>
          </a:xfrm>
          <a:prstGeom prst="rect">
            <a:avLst/>
          </a:prstGeom>
          <a:noFill/>
        </p:spPr>
        <p:txBody>
          <a:bodyPr wrap="square" rtlCol="0">
            <a:spAutoFit/>
          </a:bodyPr>
          <a:lstStyle/>
          <a:p>
            <a:r>
              <a:rPr lang="es-EC" b="1" dirty="0"/>
              <a:t>Infraestructura y Oferta y Demanda de los Sistemas de Riego</a:t>
            </a:r>
            <a:endParaRPr lang="en-US" b="1" dirty="0"/>
          </a:p>
        </p:txBody>
      </p:sp>
      <p:pic>
        <p:nvPicPr>
          <p:cNvPr id="10" name="Imagen 9" descr="Diagrama&#10;&#10;Descripción generada automáticamente">
            <a:extLst>
              <a:ext uri="{FF2B5EF4-FFF2-40B4-BE49-F238E27FC236}">
                <a16:creationId xmlns:a16="http://schemas.microsoft.com/office/drawing/2014/main" id="{FB6146DA-2583-4288-B9A9-DE2FDC7D8202}"/>
              </a:ext>
            </a:extLst>
          </p:cNvPr>
          <p:cNvPicPr>
            <a:picLocks noChangeAspect="1"/>
          </p:cNvPicPr>
          <p:nvPr/>
        </p:nvPicPr>
        <p:blipFill>
          <a:blip r:embed="rId4"/>
          <a:stretch>
            <a:fillRect/>
          </a:stretch>
        </p:blipFill>
        <p:spPr>
          <a:xfrm>
            <a:off x="1461601" y="3191473"/>
            <a:ext cx="2591435" cy="2139950"/>
          </a:xfrm>
          <a:prstGeom prst="rect">
            <a:avLst/>
          </a:prstGeom>
        </p:spPr>
      </p:pic>
      <p:pic>
        <p:nvPicPr>
          <p:cNvPr id="11" name="Imagen 10" descr="Interfaz de usuario gráfica, Aplicación, Excel&#10;&#10;Descripción generada automáticamente">
            <a:extLst>
              <a:ext uri="{FF2B5EF4-FFF2-40B4-BE49-F238E27FC236}">
                <a16:creationId xmlns:a16="http://schemas.microsoft.com/office/drawing/2014/main" id="{97A9F86C-D91C-4420-987A-272B67276B25}"/>
              </a:ext>
            </a:extLst>
          </p:cNvPr>
          <p:cNvPicPr>
            <a:picLocks noChangeAspect="1"/>
          </p:cNvPicPr>
          <p:nvPr/>
        </p:nvPicPr>
        <p:blipFill>
          <a:blip r:embed="rId5"/>
          <a:stretch>
            <a:fillRect/>
          </a:stretch>
        </p:blipFill>
        <p:spPr>
          <a:xfrm>
            <a:off x="5010464" y="3429000"/>
            <a:ext cx="2591435" cy="1887855"/>
          </a:xfrm>
          <a:prstGeom prst="rect">
            <a:avLst/>
          </a:prstGeom>
        </p:spPr>
      </p:pic>
    </p:spTree>
    <p:extLst>
      <p:ext uri="{BB962C8B-B14F-4D97-AF65-F5344CB8AC3E}">
        <p14:creationId xmlns:p14="http://schemas.microsoft.com/office/powerpoint/2010/main" val="28777878"/>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17</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1" y="72033"/>
            <a:ext cx="3970837"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09. PROPUESTAS DE SOLUCIÓN</a:t>
            </a:r>
            <a:endParaRPr lang="en-US" b="1" u="sng" dirty="0"/>
          </a:p>
        </p:txBody>
      </p:sp>
      <p:pic>
        <p:nvPicPr>
          <p:cNvPr id="6" name="Picture 2" descr="La Universidad de las Fuerzas Armadas - ESPE y la UNIR España fortalecen  las relaciones de Cooperación Interinstitucional - ESPE">
            <a:extLst>
              <a:ext uri="{FF2B5EF4-FFF2-40B4-BE49-F238E27FC236}">
                <a16:creationId xmlns:a16="http://schemas.microsoft.com/office/drawing/2014/main" id="{83C6BF44-460C-45FB-BFA7-A2DEE59968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345C0C9-1618-4260-ACAD-63482E110180}"/>
              </a:ext>
            </a:extLst>
          </p:cNvPr>
          <p:cNvSpPr txBox="1"/>
          <p:nvPr/>
        </p:nvSpPr>
        <p:spPr>
          <a:xfrm>
            <a:off x="218016" y="1266796"/>
            <a:ext cx="8735264" cy="456535"/>
          </a:xfrm>
          <a:prstGeom prst="rect">
            <a:avLst/>
          </a:prstGeom>
          <a:noFill/>
        </p:spPr>
        <p:txBody>
          <a:bodyPr wrap="square">
            <a:spAutoFit/>
          </a:bodyPr>
          <a:lstStyle/>
          <a:p>
            <a:pPr marL="342900" lvl="0" indent="-342900">
              <a:lnSpc>
                <a:spcPct val="150000"/>
              </a:lnSpc>
              <a:spcBef>
                <a:spcPts val="200"/>
              </a:spcBef>
              <a:buFont typeface="Symbol" panose="05050102010706020507" pitchFamily="18" charset="2"/>
              <a:buChar char=""/>
            </a:pPr>
            <a:r>
              <a:rPr lang="es-419" sz="1800" dirty="0">
                <a:effectLst/>
                <a:latin typeface="Arial" panose="020B0604020202020204" pitchFamily="34" charset="0"/>
                <a:ea typeface="Calibri" panose="020F0502020204030204" pitchFamily="34" charset="0"/>
                <a:cs typeface="Times New Roman" panose="02020603050405020304" pitchFamily="18" charset="0"/>
              </a:rPr>
              <a:t>Compuertas </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B07A27AC-88B4-46EB-BFFF-5E5C1A73EC97}"/>
              </a:ext>
            </a:extLst>
          </p:cNvPr>
          <p:cNvSpPr txBox="1"/>
          <p:nvPr/>
        </p:nvSpPr>
        <p:spPr>
          <a:xfrm>
            <a:off x="81189" y="880550"/>
            <a:ext cx="7943695" cy="369332"/>
          </a:xfrm>
          <a:prstGeom prst="rect">
            <a:avLst/>
          </a:prstGeom>
          <a:noFill/>
        </p:spPr>
        <p:txBody>
          <a:bodyPr wrap="square" rtlCol="0">
            <a:spAutoFit/>
          </a:bodyPr>
          <a:lstStyle/>
          <a:p>
            <a:r>
              <a:rPr lang="es-EC" b="1" dirty="0"/>
              <a:t>Infraestructura y Oferta y Demanda de los Sistemas de Riego</a:t>
            </a:r>
            <a:endParaRPr lang="en-US" b="1" dirty="0"/>
          </a:p>
        </p:txBody>
      </p:sp>
      <p:pic>
        <p:nvPicPr>
          <p:cNvPr id="3" name="Imagen 2">
            <a:extLst>
              <a:ext uri="{FF2B5EF4-FFF2-40B4-BE49-F238E27FC236}">
                <a16:creationId xmlns:a16="http://schemas.microsoft.com/office/drawing/2014/main" id="{1D6B738E-1543-4689-95A2-51F1C145E140}"/>
              </a:ext>
            </a:extLst>
          </p:cNvPr>
          <p:cNvPicPr>
            <a:picLocks noChangeAspect="1"/>
          </p:cNvPicPr>
          <p:nvPr/>
        </p:nvPicPr>
        <p:blipFill>
          <a:blip r:embed="rId4"/>
          <a:stretch>
            <a:fillRect/>
          </a:stretch>
        </p:blipFill>
        <p:spPr>
          <a:xfrm>
            <a:off x="176531" y="2120043"/>
            <a:ext cx="5349714" cy="3243527"/>
          </a:xfrm>
          <a:prstGeom prst="rect">
            <a:avLst/>
          </a:prstGeom>
        </p:spPr>
      </p:pic>
      <p:pic>
        <p:nvPicPr>
          <p:cNvPr id="5" name="Imagen 4">
            <a:extLst>
              <a:ext uri="{FF2B5EF4-FFF2-40B4-BE49-F238E27FC236}">
                <a16:creationId xmlns:a16="http://schemas.microsoft.com/office/drawing/2014/main" id="{87078931-B967-4661-B449-FDD21440CD3F}"/>
              </a:ext>
            </a:extLst>
          </p:cNvPr>
          <p:cNvPicPr>
            <a:picLocks noChangeAspect="1"/>
          </p:cNvPicPr>
          <p:nvPr/>
        </p:nvPicPr>
        <p:blipFill>
          <a:blip r:embed="rId5"/>
          <a:stretch>
            <a:fillRect/>
          </a:stretch>
        </p:blipFill>
        <p:spPr>
          <a:xfrm>
            <a:off x="5099579" y="1870723"/>
            <a:ext cx="3853701" cy="3639607"/>
          </a:xfrm>
          <a:prstGeom prst="rect">
            <a:avLst/>
          </a:prstGeom>
        </p:spPr>
      </p:pic>
    </p:spTree>
    <p:extLst>
      <p:ext uri="{BB962C8B-B14F-4D97-AF65-F5344CB8AC3E}">
        <p14:creationId xmlns:p14="http://schemas.microsoft.com/office/powerpoint/2010/main" val="2135004179"/>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b="1" u="sng" dirty="0"/>
              <a:t>10</a:t>
            </a:r>
            <a:r>
              <a:rPr lang="en-001" b="1" u="sng" dirty="0"/>
              <a:t>. CONCLUSIONES</a:t>
            </a:r>
            <a:endParaRPr lang="en-US" b="1" u="sng" dirty="0"/>
          </a:p>
        </p:txBody>
      </p:sp>
      <p:sp>
        <p:nvSpPr>
          <p:cNvPr id="7" name="Rectángulo 6">
            <a:extLst>
              <a:ext uri="{FF2B5EF4-FFF2-40B4-BE49-F238E27FC236}">
                <a16:creationId xmlns:a16="http://schemas.microsoft.com/office/drawing/2014/main" id="{C0F5886E-5A91-4241-9893-97022B50812F}"/>
              </a:ext>
            </a:extLst>
          </p:cNvPr>
          <p:cNvSpPr/>
          <p:nvPr/>
        </p:nvSpPr>
        <p:spPr>
          <a:xfrm>
            <a:off x="575555" y="690347"/>
            <a:ext cx="8169199" cy="5221750"/>
          </a:xfrm>
          <a:prstGeom prst="rect">
            <a:avLst/>
          </a:prstGeom>
        </p:spPr>
        <p:txBody>
          <a:bodyPr wrap="square">
            <a:spAutoFit/>
          </a:bodyPr>
          <a:lstStyle/>
          <a:p>
            <a:pPr indent="457200">
              <a:lnSpc>
                <a:spcPct val="200000"/>
              </a:lnSpc>
              <a:spcBef>
                <a:spcPts val="200"/>
              </a:spcBef>
            </a:pPr>
            <a:r>
              <a:rPr lang="es-EC" sz="1400" dirty="0">
                <a:effectLst/>
                <a:latin typeface="Arial" panose="020B0604020202020204" pitchFamily="34" charset="0"/>
                <a:ea typeface="Calibri" panose="020F0502020204030204" pitchFamily="34" charset="0"/>
                <a:cs typeface="Times New Roman" panose="02020603050405020304" pitchFamily="18" charset="0"/>
              </a:rPr>
              <a:t>- Los sistemas de riego en la provincia de Pichincha, específicamente en las parroquias de Atahualpa y Chavezpamba se presentan como proyectos con una infraestructura adecuada, así como su calidad de agua; no obstante, se presentan alternativas para mejorar la calidad de aquellos sistemas que lo necesitan, así se tiene que,  sobre la calidad del agua en el sistema de riego Moyal Astillero con pH 8.67; considerado ligeramente alcalino, se contrarresta los efectos de este pH con adición de ácidos como: ácido nítrico, fósforo y azufre. Teniendo en cuenta que las raíces pueden neutralizar el ácido nítrico y el fosfato al absorberlos, se recomienda utilizar estos ácidos para ajustar el pH de este sistema.</a:t>
            </a:r>
          </a:p>
          <a:p>
            <a:pPr indent="457200">
              <a:lnSpc>
                <a:spcPct val="200000"/>
              </a:lnSpc>
              <a:spcBef>
                <a:spcPts val="200"/>
              </a:spcBef>
            </a:pPr>
            <a:r>
              <a:rPr lang="es-419" sz="1400" dirty="0">
                <a:effectLst/>
                <a:latin typeface="Arial" panose="020B0604020202020204" pitchFamily="34" charset="0"/>
                <a:ea typeface="Calibri" panose="020F0502020204030204" pitchFamily="34" charset="0"/>
                <a:cs typeface="Times New Roman" panose="02020603050405020304" pitchFamily="18" charset="0"/>
              </a:rPr>
              <a:t>- El sistema de riego Gigerón, en cambio, tiene un pH de 6,44 o ligeramente ácido y para combatirlo se debe añadir hidróxido de potasio, hidróxido de sodio o hidróxido de calcio. El énfasis está en el hidróxido de calcio porque la cal es poco soluble en agua, pero cuando se trata de agua ácida, tiende a disolverse, regulando así el pH del agua misma.</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3BC9A454-D341-4C85-BB0C-B00DB757E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95E4ED2-5517-4513-B342-1FE9F983BDE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18</a:t>
            </a:r>
            <a:endParaRPr lang="en-US" b="1" u="sng" dirty="0"/>
          </a:p>
        </p:txBody>
      </p:sp>
    </p:spTree>
    <p:extLst>
      <p:ext uri="{BB962C8B-B14F-4D97-AF65-F5344CB8AC3E}">
        <p14:creationId xmlns:p14="http://schemas.microsoft.com/office/powerpoint/2010/main" val="2846555599"/>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b="1" u="sng" dirty="0"/>
              <a:t>10</a:t>
            </a:r>
            <a:r>
              <a:rPr lang="en-001" b="1" u="sng" dirty="0"/>
              <a:t>. CONCLUSIONES</a:t>
            </a:r>
            <a:endParaRPr lang="en-US" b="1" u="sng" dirty="0"/>
          </a:p>
        </p:txBody>
      </p:sp>
      <p:sp>
        <p:nvSpPr>
          <p:cNvPr id="7" name="Rectángulo 6">
            <a:extLst>
              <a:ext uri="{FF2B5EF4-FFF2-40B4-BE49-F238E27FC236}">
                <a16:creationId xmlns:a16="http://schemas.microsoft.com/office/drawing/2014/main" id="{C0F5886E-5A91-4241-9893-97022B50812F}"/>
              </a:ext>
            </a:extLst>
          </p:cNvPr>
          <p:cNvSpPr/>
          <p:nvPr/>
        </p:nvSpPr>
        <p:spPr>
          <a:xfrm>
            <a:off x="575556" y="1125468"/>
            <a:ext cx="7992888" cy="4385624"/>
          </a:xfrm>
          <a:prstGeom prst="rect">
            <a:avLst/>
          </a:prstGeom>
        </p:spPr>
        <p:txBody>
          <a:bodyPr wrap="square">
            <a:spAutoFit/>
          </a:bodyPr>
          <a:lstStyle/>
          <a:p>
            <a:pPr indent="457200">
              <a:lnSpc>
                <a:spcPct val="200000"/>
              </a:lnSpc>
              <a:spcBef>
                <a:spcPts val="200"/>
              </a:spcBef>
            </a:pPr>
            <a:r>
              <a:rPr lang="es-EC" sz="1400" dirty="0">
                <a:effectLst/>
                <a:latin typeface="Arial" panose="020B0604020202020204" pitchFamily="34" charset="0"/>
                <a:ea typeface="Calibri" panose="020F0502020204030204" pitchFamily="34" charset="0"/>
                <a:cs typeface="Times New Roman" panose="02020603050405020304" pitchFamily="18" charset="0"/>
              </a:rPr>
              <a:t>- En relación a la infraestructura se evidencia la necesidad de una cantidad mayor de recurso hídrico distribuida en las distintas zonas de estudio, </a:t>
            </a:r>
            <a:r>
              <a:rPr lang="es-419" sz="1400" dirty="0">
                <a:effectLst/>
                <a:latin typeface="Arial" panose="020B0604020202020204" pitchFamily="34" charset="0"/>
                <a:ea typeface="Calibri" panose="020F0502020204030204" pitchFamily="34" charset="0"/>
                <a:cs typeface="Times New Roman" panose="02020603050405020304" pitchFamily="18" charset="0"/>
              </a:rPr>
              <a:t>así se tiene que los sistemas que presentan una mayor diferencia entre la demanda y la oferta son el sistema Moyal Astillero con una necesidad de 23,79 l/s, en el canal Subsistema Chavezpamba de 22,8 l/s; y Tinajillas con 18,4 l/s; mientras que los demás canales presentan caudales requeridos más bajos, así tenemos Gigerón con 9,59 l/s; San José con 2,51 l/s; Piganta con 8,03 l/s.</a:t>
            </a: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a:p>
            <a:pPr indent="457200">
              <a:lnSpc>
                <a:spcPct val="200000"/>
              </a:lnSpc>
              <a:spcBef>
                <a:spcPts val="200"/>
              </a:spcBef>
            </a:pPr>
            <a:r>
              <a:rPr lang="es-EC" sz="1400" dirty="0">
                <a:effectLst/>
                <a:latin typeface="Arial" panose="020B0604020202020204" pitchFamily="34" charset="0"/>
                <a:ea typeface="Calibri" panose="020F0502020204030204" pitchFamily="34" charset="0"/>
                <a:cs typeface="Times New Roman" panose="02020603050405020304" pitchFamily="18" charset="0"/>
              </a:rPr>
              <a:t>- Con base a lo anteriormente planteado se presentan distintas soluciones para hacer frente a la problemática de la necesidad de agua, y se llega a concluir que la mejor solución por presentar son las compuertas en las captaciones de los sistemas de riego.</a:t>
            </a:r>
          </a:p>
          <a:p>
            <a:pPr indent="457200">
              <a:lnSpc>
                <a:spcPct val="200000"/>
              </a:lnSpc>
              <a:spcBef>
                <a:spcPts val="200"/>
              </a:spcBef>
            </a:pPr>
            <a:endParaRPr lang="es-EC" sz="1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3BC9A454-D341-4C85-BB0C-B00DB757E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95E4ED2-5517-4513-B342-1FE9F983BDE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19</a:t>
            </a:r>
            <a:endParaRPr lang="en-US" b="1" u="sng" dirty="0"/>
          </a:p>
        </p:txBody>
      </p:sp>
    </p:spTree>
    <p:extLst>
      <p:ext uri="{BB962C8B-B14F-4D97-AF65-F5344CB8AC3E}">
        <p14:creationId xmlns:p14="http://schemas.microsoft.com/office/powerpoint/2010/main" val="2798519330"/>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4464496"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S" b="1" u="sng" dirty="0"/>
              <a:t>01. </a:t>
            </a:r>
            <a:r>
              <a:rPr lang="es-EC" b="1" u="sng" dirty="0"/>
              <a:t>GENERALIDADES</a:t>
            </a:r>
            <a:endParaRPr lang="en-US" b="1" u="sng" dirty="0"/>
          </a:p>
        </p:txBody>
      </p:sp>
      <p:grpSp>
        <p:nvGrpSpPr>
          <p:cNvPr id="669" name="Google Shape;2491;p26"/>
          <p:cNvGrpSpPr/>
          <p:nvPr/>
        </p:nvGrpSpPr>
        <p:grpSpPr>
          <a:xfrm>
            <a:off x="4961229" y="4156898"/>
            <a:ext cx="487345" cy="356306"/>
            <a:chOff x="3139569" y="4102218"/>
            <a:chExt cx="469486" cy="355281"/>
          </a:xfrm>
        </p:grpSpPr>
        <p:sp>
          <p:nvSpPr>
            <p:cNvPr id="670" name="Google Shape;2492;p26"/>
            <p:cNvSpPr/>
            <p:nvPr/>
          </p:nvSpPr>
          <p:spPr>
            <a:xfrm>
              <a:off x="3139569" y="4102218"/>
              <a:ext cx="469486" cy="355281"/>
            </a:xfrm>
            <a:custGeom>
              <a:avLst/>
              <a:gdLst/>
              <a:ahLst/>
              <a:cxnLst/>
              <a:rect l="l" t="t" r="r" b="b"/>
              <a:pathLst>
                <a:path w="4966" h="3758" extrusionOk="0">
                  <a:moveTo>
                    <a:pt x="4105" y="125"/>
                  </a:moveTo>
                  <a:cubicBezTo>
                    <a:pt x="4116" y="125"/>
                    <a:pt x="4128" y="127"/>
                    <a:pt x="4140" y="131"/>
                  </a:cubicBezTo>
                  <a:cubicBezTo>
                    <a:pt x="4188" y="149"/>
                    <a:pt x="4261" y="290"/>
                    <a:pt x="4285" y="333"/>
                  </a:cubicBezTo>
                  <a:cubicBezTo>
                    <a:pt x="4318" y="394"/>
                    <a:pt x="4359" y="445"/>
                    <a:pt x="4388" y="510"/>
                  </a:cubicBezTo>
                  <a:cubicBezTo>
                    <a:pt x="4421" y="585"/>
                    <a:pt x="4442" y="664"/>
                    <a:pt x="4478" y="736"/>
                  </a:cubicBezTo>
                  <a:cubicBezTo>
                    <a:pt x="4522" y="824"/>
                    <a:pt x="4572" y="908"/>
                    <a:pt x="4609" y="997"/>
                  </a:cubicBezTo>
                  <a:cubicBezTo>
                    <a:pt x="4639" y="1067"/>
                    <a:pt x="4680" y="1133"/>
                    <a:pt x="4706" y="1202"/>
                  </a:cubicBezTo>
                  <a:cubicBezTo>
                    <a:pt x="4735" y="1276"/>
                    <a:pt x="4804" y="1368"/>
                    <a:pt x="4775" y="1450"/>
                  </a:cubicBezTo>
                  <a:cubicBezTo>
                    <a:pt x="4751" y="1518"/>
                    <a:pt x="4685" y="1569"/>
                    <a:pt x="4641" y="1625"/>
                  </a:cubicBezTo>
                  <a:cubicBezTo>
                    <a:pt x="4591" y="1690"/>
                    <a:pt x="4534" y="1750"/>
                    <a:pt x="4471" y="1803"/>
                  </a:cubicBezTo>
                  <a:cubicBezTo>
                    <a:pt x="4338" y="1916"/>
                    <a:pt x="4202" y="2020"/>
                    <a:pt x="4068" y="2130"/>
                  </a:cubicBezTo>
                  <a:cubicBezTo>
                    <a:pt x="4012" y="2177"/>
                    <a:pt x="3953" y="2219"/>
                    <a:pt x="3891" y="2257"/>
                  </a:cubicBezTo>
                  <a:cubicBezTo>
                    <a:pt x="3858" y="2277"/>
                    <a:pt x="3825" y="2298"/>
                    <a:pt x="3792" y="2319"/>
                  </a:cubicBezTo>
                  <a:cubicBezTo>
                    <a:pt x="3787" y="2322"/>
                    <a:pt x="3781" y="2325"/>
                    <a:pt x="3777" y="2329"/>
                  </a:cubicBezTo>
                  <a:cubicBezTo>
                    <a:pt x="3748" y="2313"/>
                    <a:pt x="3718" y="2299"/>
                    <a:pt x="3686" y="2289"/>
                  </a:cubicBezTo>
                  <a:cubicBezTo>
                    <a:pt x="3651" y="2278"/>
                    <a:pt x="3603" y="2280"/>
                    <a:pt x="3571" y="2259"/>
                  </a:cubicBezTo>
                  <a:cubicBezTo>
                    <a:pt x="3565" y="2254"/>
                    <a:pt x="3558" y="2249"/>
                    <a:pt x="3550" y="2246"/>
                  </a:cubicBezTo>
                  <a:cubicBezTo>
                    <a:pt x="3520" y="2225"/>
                    <a:pt x="3491" y="2194"/>
                    <a:pt x="3466" y="2171"/>
                  </a:cubicBezTo>
                  <a:cubicBezTo>
                    <a:pt x="3357" y="2081"/>
                    <a:pt x="3280" y="1970"/>
                    <a:pt x="3175" y="1880"/>
                  </a:cubicBezTo>
                  <a:cubicBezTo>
                    <a:pt x="3117" y="1829"/>
                    <a:pt x="3069" y="1761"/>
                    <a:pt x="3016" y="1705"/>
                  </a:cubicBezTo>
                  <a:cubicBezTo>
                    <a:pt x="2956" y="1641"/>
                    <a:pt x="2895" y="1578"/>
                    <a:pt x="2838" y="1512"/>
                  </a:cubicBezTo>
                  <a:cubicBezTo>
                    <a:pt x="2790" y="1456"/>
                    <a:pt x="2743" y="1400"/>
                    <a:pt x="2696" y="1344"/>
                  </a:cubicBezTo>
                  <a:cubicBezTo>
                    <a:pt x="2659" y="1298"/>
                    <a:pt x="2628" y="1246"/>
                    <a:pt x="2591" y="1199"/>
                  </a:cubicBezTo>
                  <a:cubicBezTo>
                    <a:pt x="2601" y="1193"/>
                    <a:pt x="2612" y="1184"/>
                    <a:pt x="2621" y="1175"/>
                  </a:cubicBezTo>
                  <a:cubicBezTo>
                    <a:pt x="2687" y="1112"/>
                    <a:pt x="2764" y="1067"/>
                    <a:pt x="2832" y="1005"/>
                  </a:cubicBezTo>
                  <a:cubicBezTo>
                    <a:pt x="2957" y="899"/>
                    <a:pt x="3089" y="803"/>
                    <a:pt x="3227" y="717"/>
                  </a:cubicBezTo>
                  <a:cubicBezTo>
                    <a:pt x="3374" y="623"/>
                    <a:pt x="3517" y="525"/>
                    <a:pt x="3663" y="430"/>
                  </a:cubicBezTo>
                  <a:cubicBezTo>
                    <a:pt x="3742" y="379"/>
                    <a:pt x="3826" y="332"/>
                    <a:pt x="3900" y="272"/>
                  </a:cubicBezTo>
                  <a:cubicBezTo>
                    <a:pt x="3960" y="224"/>
                    <a:pt x="4025" y="125"/>
                    <a:pt x="4105" y="125"/>
                  </a:cubicBezTo>
                  <a:close/>
                  <a:moveTo>
                    <a:pt x="2680" y="1498"/>
                  </a:moveTo>
                  <a:cubicBezTo>
                    <a:pt x="2707" y="1537"/>
                    <a:pt x="2736" y="1574"/>
                    <a:pt x="2767" y="1610"/>
                  </a:cubicBezTo>
                  <a:cubicBezTo>
                    <a:pt x="2822" y="1675"/>
                    <a:pt x="2880" y="1735"/>
                    <a:pt x="2938" y="1798"/>
                  </a:cubicBezTo>
                  <a:cubicBezTo>
                    <a:pt x="2994" y="1859"/>
                    <a:pt x="3042" y="1936"/>
                    <a:pt x="3107" y="1990"/>
                  </a:cubicBezTo>
                  <a:cubicBezTo>
                    <a:pt x="3166" y="2040"/>
                    <a:pt x="3188" y="2091"/>
                    <a:pt x="3241" y="2148"/>
                  </a:cubicBezTo>
                  <a:cubicBezTo>
                    <a:pt x="3294" y="2204"/>
                    <a:pt x="3377" y="2266"/>
                    <a:pt x="3413" y="2299"/>
                  </a:cubicBezTo>
                  <a:cubicBezTo>
                    <a:pt x="3410" y="2304"/>
                    <a:pt x="3416" y="2314"/>
                    <a:pt x="3413" y="2319"/>
                  </a:cubicBezTo>
                  <a:cubicBezTo>
                    <a:pt x="3413" y="2320"/>
                    <a:pt x="3413" y="2332"/>
                    <a:pt x="3411" y="2334"/>
                  </a:cubicBezTo>
                  <a:cubicBezTo>
                    <a:pt x="3411" y="2335"/>
                    <a:pt x="3413" y="2337"/>
                    <a:pt x="3413" y="2337"/>
                  </a:cubicBezTo>
                  <a:cubicBezTo>
                    <a:pt x="3410" y="2335"/>
                    <a:pt x="3408" y="2334"/>
                    <a:pt x="3405" y="2331"/>
                  </a:cubicBezTo>
                  <a:cubicBezTo>
                    <a:pt x="3348" y="2289"/>
                    <a:pt x="3285" y="2257"/>
                    <a:pt x="3215" y="2237"/>
                  </a:cubicBezTo>
                  <a:cubicBezTo>
                    <a:pt x="3175" y="2227"/>
                    <a:pt x="3132" y="2227"/>
                    <a:pt x="3092" y="2218"/>
                  </a:cubicBezTo>
                  <a:cubicBezTo>
                    <a:pt x="3046" y="2209"/>
                    <a:pt x="3007" y="2188"/>
                    <a:pt x="2963" y="2176"/>
                  </a:cubicBezTo>
                  <a:cubicBezTo>
                    <a:pt x="2909" y="2160"/>
                    <a:pt x="2855" y="2148"/>
                    <a:pt x="2800" y="2138"/>
                  </a:cubicBezTo>
                  <a:cubicBezTo>
                    <a:pt x="2843" y="2105"/>
                    <a:pt x="2879" y="2056"/>
                    <a:pt x="2879" y="2007"/>
                  </a:cubicBezTo>
                  <a:cubicBezTo>
                    <a:pt x="2880" y="1985"/>
                    <a:pt x="2864" y="1975"/>
                    <a:pt x="2847" y="1975"/>
                  </a:cubicBezTo>
                  <a:cubicBezTo>
                    <a:pt x="2831" y="1975"/>
                    <a:pt x="2814" y="1984"/>
                    <a:pt x="2809" y="2002"/>
                  </a:cubicBezTo>
                  <a:cubicBezTo>
                    <a:pt x="2802" y="2035"/>
                    <a:pt x="2680" y="2061"/>
                    <a:pt x="2660" y="2064"/>
                  </a:cubicBezTo>
                  <a:cubicBezTo>
                    <a:pt x="2620" y="2072"/>
                    <a:pt x="2585" y="2078"/>
                    <a:pt x="2553" y="2078"/>
                  </a:cubicBezTo>
                  <a:cubicBezTo>
                    <a:pt x="2503" y="2078"/>
                    <a:pt x="2459" y="2064"/>
                    <a:pt x="2408" y="2022"/>
                  </a:cubicBezTo>
                  <a:cubicBezTo>
                    <a:pt x="2378" y="1996"/>
                    <a:pt x="2353" y="1984"/>
                    <a:pt x="2330" y="1984"/>
                  </a:cubicBezTo>
                  <a:cubicBezTo>
                    <a:pt x="2299" y="1984"/>
                    <a:pt x="2272" y="2007"/>
                    <a:pt x="2245" y="2050"/>
                  </a:cubicBezTo>
                  <a:cubicBezTo>
                    <a:pt x="2170" y="2168"/>
                    <a:pt x="2028" y="2265"/>
                    <a:pt x="1901" y="2328"/>
                  </a:cubicBezTo>
                  <a:cubicBezTo>
                    <a:pt x="1836" y="2360"/>
                    <a:pt x="1768" y="2393"/>
                    <a:pt x="1698" y="2400"/>
                  </a:cubicBezTo>
                  <a:cubicBezTo>
                    <a:pt x="1700" y="2399"/>
                    <a:pt x="1666" y="2398"/>
                    <a:pt x="1638" y="2398"/>
                  </a:cubicBezTo>
                  <a:cubicBezTo>
                    <a:pt x="1616" y="2398"/>
                    <a:pt x="1597" y="2399"/>
                    <a:pt x="1598" y="2402"/>
                  </a:cubicBezTo>
                  <a:cubicBezTo>
                    <a:pt x="1596" y="2396"/>
                    <a:pt x="1663" y="2363"/>
                    <a:pt x="1670" y="2357"/>
                  </a:cubicBezTo>
                  <a:cubicBezTo>
                    <a:pt x="1759" y="2289"/>
                    <a:pt x="1847" y="2192"/>
                    <a:pt x="1888" y="2088"/>
                  </a:cubicBezTo>
                  <a:cubicBezTo>
                    <a:pt x="1939" y="1963"/>
                    <a:pt x="1950" y="1752"/>
                    <a:pt x="2099" y="1709"/>
                  </a:cubicBezTo>
                  <a:cubicBezTo>
                    <a:pt x="2125" y="1702"/>
                    <a:pt x="2152" y="1699"/>
                    <a:pt x="2178" y="1699"/>
                  </a:cubicBezTo>
                  <a:cubicBezTo>
                    <a:pt x="2256" y="1699"/>
                    <a:pt x="2333" y="1723"/>
                    <a:pt x="2410" y="1723"/>
                  </a:cubicBezTo>
                  <a:cubicBezTo>
                    <a:pt x="2447" y="1723"/>
                    <a:pt x="2483" y="1718"/>
                    <a:pt x="2518" y="1702"/>
                  </a:cubicBezTo>
                  <a:cubicBezTo>
                    <a:pt x="2567" y="1679"/>
                    <a:pt x="2607" y="1643"/>
                    <a:pt x="2637" y="1598"/>
                  </a:cubicBezTo>
                  <a:cubicBezTo>
                    <a:pt x="2657" y="1568"/>
                    <a:pt x="2671" y="1534"/>
                    <a:pt x="2680" y="1498"/>
                  </a:cubicBezTo>
                  <a:close/>
                  <a:moveTo>
                    <a:pt x="341" y="1242"/>
                  </a:moveTo>
                  <a:cubicBezTo>
                    <a:pt x="436" y="1302"/>
                    <a:pt x="549" y="1334"/>
                    <a:pt x="657" y="1367"/>
                  </a:cubicBezTo>
                  <a:cubicBezTo>
                    <a:pt x="737" y="1394"/>
                    <a:pt x="820" y="1415"/>
                    <a:pt x="902" y="1432"/>
                  </a:cubicBezTo>
                  <a:cubicBezTo>
                    <a:pt x="981" y="1447"/>
                    <a:pt x="1071" y="1436"/>
                    <a:pt x="1145" y="1466"/>
                  </a:cubicBezTo>
                  <a:cubicBezTo>
                    <a:pt x="1271" y="1518"/>
                    <a:pt x="1249" y="1697"/>
                    <a:pt x="1254" y="1812"/>
                  </a:cubicBezTo>
                  <a:cubicBezTo>
                    <a:pt x="1262" y="1985"/>
                    <a:pt x="1245" y="2160"/>
                    <a:pt x="1228" y="2334"/>
                  </a:cubicBezTo>
                  <a:cubicBezTo>
                    <a:pt x="1197" y="2640"/>
                    <a:pt x="1142" y="2990"/>
                    <a:pt x="996" y="3266"/>
                  </a:cubicBezTo>
                  <a:cubicBezTo>
                    <a:pt x="962" y="3331"/>
                    <a:pt x="926" y="3347"/>
                    <a:pt x="881" y="3347"/>
                  </a:cubicBezTo>
                  <a:cubicBezTo>
                    <a:pt x="846" y="3347"/>
                    <a:pt x="806" y="3337"/>
                    <a:pt x="758" y="3333"/>
                  </a:cubicBezTo>
                  <a:cubicBezTo>
                    <a:pt x="693" y="3325"/>
                    <a:pt x="629" y="3318"/>
                    <a:pt x="565" y="3316"/>
                  </a:cubicBezTo>
                  <a:cubicBezTo>
                    <a:pt x="485" y="3315"/>
                    <a:pt x="406" y="3309"/>
                    <a:pt x="329" y="3295"/>
                  </a:cubicBezTo>
                  <a:cubicBezTo>
                    <a:pt x="301" y="3287"/>
                    <a:pt x="272" y="3277"/>
                    <a:pt x="245" y="3266"/>
                  </a:cubicBezTo>
                  <a:cubicBezTo>
                    <a:pt x="233" y="3239"/>
                    <a:pt x="213" y="3214"/>
                    <a:pt x="199" y="3180"/>
                  </a:cubicBezTo>
                  <a:cubicBezTo>
                    <a:pt x="165" y="3088"/>
                    <a:pt x="163" y="2977"/>
                    <a:pt x="154" y="2879"/>
                  </a:cubicBezTo>
                  <a:cubicBezTo>
                    <a:pt x="139" y="2689"/>
                    <a:pt x="147" y="2504"/>
                    <a:pt x="157" y="2314"/>
                  </a:cubicBezTo>
                  <a:cubicBezTo>
                    <a:pt x="169" y="2115"/>
                    <a:pt x="184" y="1924"/>
                    <a:pt x="225" y="1727"/>
                  </a:cubicBezTo>
                  <a:cubicBezTo>
                    <a:pt x="246" y="1629"/>
                    <a:pt x="266" y="1528"/>
                    <a:pt x="294" y="1432"/>
                  </a:cubicBezTo>
                  <a:cubicBezTo>
                    <a:pt x="311" y="1377"/>
                    <a:pt x="310" y="1293"/>
                    <a:pt x="341" y="1242"/>
                  </a:cubicBezTo>
                  <a:close/>
                  <a:moveTo>
                    <a:pt x="1732" y="2837"/>
                  </a:moveTo>
                  <a:cubicBezTo>
                    <a:pt x="1756" y="2837"/>
                    <a:pt x="1778" y="2849"/>
                    <a:pt x="1796" y="2882"/>
                  </a:cubicBezTo>
                  <a:cubicBezTo>
                    <a:pt x="1818" y="2924"/>
                    <a:pt x="1790" y="2978"/>
                    <a:pt x="1781" y="3020"/>
                  </a:cubicBezTo>
                  <a:cubicBezTo>
                    <a:pt x="1764" y="3087"/>
                    <a:pt x="1752" y="3150"/>
                    <a:pt x="1731" y="3215"/>
                  </a:cubicBezTo>
                  <a:cubicBezTo>
                    <a:pt x="1704" y="3303"/>
                    <a:pt x="1661" y="3384"/>
                    <a:pt x="1609" y="3459"/>
                  </a:cubicBezTo>
                  <a:cubicBezTo>
                    <a:pt x="1590" y="3450"/>
                    <a:pt x="1574" y="3435"/>
                    <a:pt x="1562" y="3419"/>
                  </a:cubicBezTo>
                  <a:cubicBezTo>
                    <a:pt x="1551" y="3402"/>
                    <a:pt x="1542" y="3384"/>
                    <a:pt x="1535" y="3364"/>
                  </a:cubicBezTo>
                  <a:cubicBezTo>
                    <a:pt x="1544" y="3271"/>
                    <a:pt x="1527" y="3173"/>
                    <a:pt x="1550" y="3082"/>
                  </a:cubicBezTo>
                  <a:cubicBezTo>
                    <a:pt x="1562" y="3028"/>
                    <a:pt x="1581" y="2977"/>
                    <a:pt x="1607" y="2928"/>
                  </a:cubicBezTo>
                  <a:cubicBezTo>
                    <a:pt x="1628" y="2892"/>
                    <a:pt x="1682" y="2837"/>
                    <a:pt x="1732" y="2837"/>
                  </a:cubicBezTo>
                  <a:close/>
                  <a:moveTo>
                    <a:pt x="1385" y="1783"/>
                  </a:moveTo>
                  <a:lnTo>
                    <a:pt x="1385" y="1783"/>
                  </a:lnTo>
                  <a:cubicBezTo>
                    <a:pt x="1394" y="1789"/>
                    <a:pt x="1405" y="1795"/>
                    <a:pt x="1414" y="1803"/>
                  </a:cubicBezTo>
                  <a:cubicBezTo>
                    <a:pt x="1431" y="1816"/>
                    <a:pt x="1440" y="1830"/>
                    <a:pt x="1456" y="1844"/>
                  </a:cubicBezTo>
                  <a:cubicBezTo>
                    <a:pt x="1476" y="1860"/>
                    <a:pt x="1498" y="1857"/>
                    <a:pt x="1521" y="1862"/>
                  </a:cubicBezTo>
                  <a:cubicBezTo>
                    <a:pt x="1550" y="1869"/>
                    <a:pt x="1577" y="1883"/>
                    <a:pt x="1606" y="1889"/>
                  </a:cubicBezTo>
                  <a:cubicBezTo>
                    <a:pt x="1651" y="1901"/>
                    <a:pt x="1715" y="1915"/>
                    <a:pt x="1766" y="1915"/>
                  </a:cubicBezTo>
                  <a:cubicBezTo>
                    <a:pt x="1771" y="1915"/>
                    <a:pt x="1776" y="1915"/>
                    <a:pt x="1781" y="1915"/>
                  </a:cubicBezTo>
                  <a:cubicBezTo>
                    <a:pt x="1802" y="1915"/>
                    <a:pt x="1821" y="1906"/>
                    <a:pt x="1836" y="1890"/>
                  </a:cubicBezTo>
                  <a:lnTo>
                    <a:pt x="1836" y="1890"/>
                  </a:lnTo>
                  <a:cubicBezTo>
                    <a:pt x="1826" y="1921"/>
                    <a:pt x="1815" y="1951"/>
                    <a:pt x="1805" y="1978"/>
                  </a:cubicBezTo>
                  <a:cubicBezTo>
                    <a:pt x="1758" y="2100"/>
                    <a:pt x="1666" y="2204"/>
                    <a:pt x="1562" y="2281"/>
                  </a:cubicBezTo>
                  <a:cubicBezTo>
                    <a:pt x="1498" y="2328"/>
                    <a:pt x="1456" y="2388"/>
                    <a:pt x="1532" y="2446"/>
                  </a:cubicBezTo>
                  <a:cubicBezTo>
                    <a:pt x="1585" y="2488"/>
                    <a:pt x="1648" y="2506"/>
                    <a:pt x="1712" y="2506"/>
                  </a:cubicBezTo>
                  <a:cubicBezTo>
                    <a:pt x="1743" y="2506"/>
                    <a:pt x="1774" y="2502"/>
                    <a:pt x="1805" y="2494"/>
                  </a:cubicBezTo>
                  <a:cubicBezTo>
                    <a:pt x="1943" y="2459"/>
                    <a:pt x="2081" y="2378"/>
                    <a:pt x="2191" y="2286"/>
                  </a:cubicBezTo>
                  <a:cubicBezTo>
                    <a:pt x="2239" y="2246"/>
                    <a:pt x="2286" y="2203"/>
                    <a:pt x="2328" y="2156"/>
                  </a:cubicBezTo>
                  <a:cubicBezTo>
                    <a:pt x="2333" y="2151"/>
                    <a:pt x="2337" y="2148"/>
                    <a:pt x="2340" y="2144"/>
                  </a:cubicBezTo>
                  <a:cubicBezTo>
                    <a:pt x="2378" y="2183"/>
                    <a:pt x="2469" y="2207"/>
                    <a:pt x="2511" y="2210"/>
                  </a:cubicBezTo>
                  <a:cubicBezTo>
                    <a:pt x="2521" y="2211"/>
                    <a:pt x="2532" y="2211"/>
                    <a:pt x="2542" y="2211"/>
                  </a:cubicBezTo>
                  <a:cubicBezTo>
                    <a:pt x="2574" y="2211"/>
                    <a:pt x="2606" y="2208"/>
                    <a:pt x="2637" y="2201"/>
                  </a:cubicBezTo>
                  <a:cubicBezTo>
                    <a:pt x="2687" y="2219"/>
                    <a:pt x="2739" y="2236"/>
                    <a:pt x="2790" y="2249"/>
                  </a:cubicBezTo>
                  <a:cubicBezTo>
                    <a:pt x="2905" y="2281"/>
                    <a:pt x="3013" y="2328"/>
                    <a:pt x="3131" y="2351"/>
                  </a:cubicBezTo>
                  <a:cubicBezTo>
                    <a:pt x="3218" y="2367"/>
                    <a:pt x="3452" y="2462"/>
                    <a:pt x="3372" y="2590"/>
                  </a:cubicBezTo>
                  <a:cubicBezTo>
                    <a:pt x="3351" y="2624"/>
                    <a:pt x="3317" y="2634"/>
                    <a:pt x="3279" y="2634"/>
                  </a:cubicBezTo>
                  <a:cubicBezTo>
                    <a:pt x="3221" y="2634"/>
                    <a:pt x="3151" y="2611"/>
                    <a:pt x="3096" y="2607"/>
                  </a:cubicBezTo>
                  <a:cubicBezTo>
                    <a:pt x="3092" y="2607"/>
                    <a:pt x="3089" y="2606"/>
                    <a:pt x="3086" y="2606"/>
                  </a:cubicBezTo>
                  <a:cubicBezTo>
                    <a:pt x="3016" y="2581"/>
                    <a:pt x="2956" y="2554"/>
                    <a:pt x="2882" y="2545"/>
                  </a:cubicBezTo>
                  <a:cubicBezTo>
                    <a:pt x="2809" y="2536"/>
                    <a:pt x="2739" y="2520"/>
                    <a:pt x="2671" y="2492"/>
                  </a:cubicBezTo>
                  <a:cubicBezTo>
                    <a:pt x="2628" y="2476"/>
                    <a:pt x="2583" y="2461"/>
                    <a:pt x="2536" y="2461"/>
                  </a:cubicBezTo>
                  <a:cubicBezTo>
                    <a:pt x="2530" y="2461"/>
                    <a:pt x="2524" y="2462"/>
                    <a:pt x="2518" y="2462"/>
                  </a:cubicBezTo>
                  <a:cubicBezTo>
                    <a:pt x="2512" y="2464"/>
                    <a:pt x="2509" y="2473"/>
                    <a:pt x="2517" y="2477"/>
                  </a:cubicBezTo>
                  <a:cubicBezTo>
                    <a:pt x="2576" y="2512"/>
                    <a:pt x="2625" y="2565"/>
                    <a:pt x="2686" y="2598"/>
                  </a:cubicBezTo>
                  <a:cubicBezTo>
                    <a:pt x="2746" y="2630"/>
                    <a:pt x="2814" y="2640"/>
                    <a:pt x="2877" y="2657"/>
                  </a:cubicBezTo>
                  <a:cubicBezTo>
                    <a:pt x="2971" y="2679"/>
                    <a:pt x="3051" y="2723"/>
                    <a:pt x="3138" y="2735"/>
                  </a:cubicBezTo>
                  <a:cubicBezTo>
                    <a:pt x="3170" y="2747"/>
                    <a:pt x="3205" y="2755"/>
                    <a:pt x="3239" y="2759"/>
                  </a:cubicBezTo>
                  <a:cubicBezTo>
                    <a:pt x="3245" y="2793"/>
                    <a:pt x="3238" y="2827"/>
                    <a:pt x="3218" y="2841"/>
                  </a:cubicBezTo>
                  <a:cubicBezTo>
                    <a:pt x="3202" y="2852"/>
                    <a:pt x="3163" y="2854"/>
                    <a:pt x="3127" y="2854"/>
                  </a:cubicBezTo>
                  <a:cubicBezTo>
                    <a:pt x="3113" y="2854"/>
                    <a:pt x="3100" y="2854"/>
                    <a:pt x="3088" y="2854"/>
                  </a:cubicBezTo>
                  <a:cubicBezTo>
                    <a:pt x="3079" y="2854"/>
                    <a:pt x="3072" y="2854"/>
                    <a:pt x="3066" y="2854"/>
                  </a:cubicBezTo>
                  <a:cubicBezTo>
                    <a:pt x="3030" y="2860"/>
                    <a:pt x="2995" y="2862"/>
                    <a:pt x="2959" y="2862"/>
                  </a:cubicBezTo>
                  <a:cubicBezTo>
                    <a:pt x="2923" y="2862"/>
                    <a:pt x="2886" y="2860"/>
                    <a:pt x="2850" y="2854"/>
                  </a:cubicBezTo>
                  <a:cubicBezTo>
                    <a:pt x="2804" y="2846"/>
                    <a:pt x="2762" y="2835"/>
                    <a:pt x="2718" y="2835"/>
                  </a:cubicBezTo>
                  <a:cubicBezTo>
                    <a:pt x="2705" y="2835"/>
                    <a:pt x="2693" y="2836"/>
                    <a:pt x="2680" y="2838"/>
                  </a:cubicBezTo>
                  <a:cubicBezTo>
                    <a:pt x="2657" y="2839"/>
                    <a:pt x="2648" y="2868"/>
                    <a:pt x="2665" y="2882"/>
                  </a:cubicBezTo>
                  <a:cubicBezTo>
                    <a:pt x="2748" y="2960"/>
                    <a:pt x="2846" y="2994"/>
                    <a:pt x="2958" y="2994"/>
                  </a:cubicBezTo>
                  <a:cubicBezTo>
                    <a:pt x="2967" y="2994"/>
                    <a:pt x="2977" y="2994"/>
                    <a:pt x="2986" y="2993"/>
                  </a:cubicBezTo>
                  <a:cubicBezTo>
                    <a:pt x="3034" y="2992"/>
                    <a:pt x="3098" y="2992"/>
                    <a:pt x="3158" y="2984"/>
                  </a:cubicBezTo>
                  <a:lnTo>
                    <a:pt x="3158" y="2984"/>
                  </a:lnTo>
                  <a:cubicBezTo>
                    <a:pt x="3147" y="3039"/>
                    <a:pt x="3141" y="3094"/>
                    <a:pt x="3104" y="3138"/>
                  </a:cubicBezTo>
                  <a:cubicBezTo>
                    <a:pt x="3069" y="3182"/>
                    <a:pt x="3021" y="3211"/>
                    <a:pt x="2966" y="3220"/>
                  </a:cubicBezTo>
                  <a:cubicBezTo>
                    <a:pt x="2948" y="3221"/>
                    <a:pt x="2910" y="3228"/>
                    <a:pt x="2879" y="3228"/>
                  </a:cubicBezTo>
                  <a:cubicBezTo>
                    <a:pt x="2860" y="3228"/>
                    <a:pt x="2844" y="3226"/>
                    <a:pt x="2835" y="3218"/>
                  </a:cubicBezTo>
                  <a:cubicBezTo>
                    <a:pt x="2833" y="3216"/>
                    <a:pt x="2830" y="3216"/>
                    <a:pt x="2827" y="3216"/>
                  </a:cubicBezTo>
                  <a:cubicBezTo>
                    <a:pt x="2820" y="3216"/>
                    <a:pt x="2814" y="3221"/>
                    <a:pt x="2814" y="3229"/>
                  </a:cubicBezTo>
                  <a:cubicBezTo>
                    <a:pt x="2820" y="3277"/>
                    <a:pt x="2861" y="3290"/>
                    <a:pt x="2901" y="3304"/>
                  </a:cubicBezTo>
                  <a:cubicBezTo>
                    <a:pt x="2929" y="3314"/>
                    <a:pt x="2958" y="3320"/>
                    <a:pt x="2987" y="3320"/>
                  </a:cubicBezTo>
                  <a:cubicBezTo>
                    <a:pt x="3001" y="3320"/>
                    <a:pt x="3015" y="3319"/>
                    <a:pt x="3028" y="3316"/>
                  </a:cubicBezTo>
                  <a:lnTo>
                    <a:pt x="3028" y="3316"/>
                  </a:lnTo>
                  <a:cubicBezTo>
                    <a:pt x="3024" y="3325"/>
                    <a:pt x="3021" y="3336"/>
                    <a:pt x="3016" y="3345"/>
                  </a:cubicBezTo>
                  <a:cubicBezTo>
                    <a:pt x="3003" y="3370"/>
                    <a:pt x="2983" y="3379"/>
                    <a:pt x="2965" y="3398"/>
                  </a:cubicBezTo>
                  <a:cubicBezTo>
                    <a:pt x="2944" y="3422"/>
                    <a:pt x="2921" y="3441"/>
                    <a:pt x="2897" y="3459"/>
                  </a:cubicBezTo>
                  <a:cubicBezTo>
                    <a:pt x="2873" y="3475"/>
                    <a:pt x="2850" y="3488"/>
                    <a:pt x="2826" y="3500"/>
                  </a:cubicBezTo>
                  <a:cubicBezTo>
                    <a:pt x="2835" y="3470"/>
                    <a:pt x="2841" y="3438"/>
                    <a:pt x="2843" y="3407"/>
                  </a:cubicBezTo>
                  <a:cubicBezTo>
                    <a:pt x="2850" y="3318"/>
                    <a:pt x="2834" y="3214"/>
                    <a:pt x="2737" y="3182"/>
                  </a:cubicBezTo>
                  <a:cubicBezTo>
                    <a:pt x="2720" y="3177"/>
                    <a:pt x="2687" y="3171"/>
                    <a:pt x="2655" y="3171"/>
                  </a:cubicBezTo>
                  <a:cubicBezTo>
                    <a:pt x="2637" y="3171"/>
                    <a:pt x="2619" y="3173"/>
                    <a:pt x="2604" y="3179"/>
                  </a:cubicBezTo>
                  <a:cubicBezTo>
                    <a:pt x="2604" y="3176"/>
                    <a:pt x="2604" y="3171"/>
                    <a:pt x="2604" y="3168"/>
                  </a:cubicBezTo>
                  <a:cubicBezTo>
                    <a:pt x="2604" y="3073"/>
                    <a:pt x="2548" y="2953"/>
                    <a:pt x="2444" y="2940"/>
                  </a:cubicBezTo>
                  <a:cubicBezTo>
                    <a:pt x="2439" y="2940"/>
                    <a:pt x="2434" y="2940"/>
                    <a:pt x="2428" y="2940"/>
                  </a:cubicBezTo>
                  <a:cubicBezTo>
                    <a:pt x="2376" y="2940"/>
                    <a:pt x="2326" y="2959"/>
                    <a:pt x="2287" y="2995"/>
                  </a:cubicBezTo>
                  <a:cubicBezTo>
                    <a:pt x="2289" y="2972"/>
                    <a:pt x="2290" y="2951"/>
                    <a:pt x="2290" y="2930"/>
                  </a:cubicBezTo>
                  <a:cubicBezTo>
                    <a:pt x="2290" y="2850"/>
                    <a:pt x="2253" y="2784"/>
                    <a:pt x="2176" y="2755"/>
                  </a:cubicBezTo>
                  <a:cubicBezTo>
                    <a:pt x="2153" y="2746"/>
                    <a:pt x="2132" y="2742"/>
                    <a:pt x="2112" y="2742"/>
                  </a:cubicBezTo>
                  <a:cubicBezTo>
                    <a:pt x="2054" y="2742"/>
                    <a:pt x="2004" y="2773"/>
                    <a:pt x="1954" y="2812"/>
                  </a:cubicBezTo>
                  <a:cubicBezTo>
                    <a:pt x="1936" y="2826"/>
                    <a:pt x="1919" y="2842"/>
                    <a:pt x="1904" y="2857"/>
                  </a:cubicBezTo>
                  <a:cubicBezTo>
                    <a:pt x="1891" y="2818"/>
                    <a:pt x="1867" y="2784"/>
                    <a:pt x="1833" y="2756"/>
                  </a:cubicBezTo>
                  <a:cubicBezTo>
                    <a:pt x="1807" y="2736"/>
                    <a:pt x="1777" y="2727"/>
                    <a:pt x="1745" y="2727"/>
                  </a:cubicBezTo>
                  <a:cubicBezTo>
                    <a:pt x="1656" y="2727"/>
                    <a:pt x="1558" y="2798"/>
                    <a:pt x="1521" y="2870"/>
                  </a:cubicBezTo>
                  <a:cubicBezTo>
                    <a:pt x="1479" y="2947"/>
                    <a:pt x="1453" y="3031"/>
                    <a:pt x="1446" y="3118"/>
                  </a:cubicBezTo>
                  <a:cubicBezTo>
                    <a:pt x="1420" y="3100"/>
                    <a:pt x="1393" y="3085"/>
                    <a:pt x="1363" y="3075"/>
                  </a:cubicBezTo>
                  <a:cubicBezTo>
                    <a:pt x="1337" y="3066"/>
                    <a:pt x="1310" y="3061"/>
                    <a:pt x="1284" y="3054"/>
                  </a:cubicBezTo>
                  <a:cubicBezTo>
                    <a:pt x="1266" y="3046"/>
                    <a:pt x="1248" y="3040"/>
                    <a:pt x="1228" y="3036"/>
                  </a:cubicBezTo>
                  <a:cubicBezTo>
                    <a:pt x="1239" y="2996"/>
                    <a:pt x="1248" y="2960"/>
                    <a:pt x="1256" y="2933"/>
                  </a:cubicBezTo>
                  <a:cubicBezTo>
                    <a:pt x="1338" y="2622"/>
                    <a:pt x="1376" y="2296"/>
                    <a:pt x="1385" y="1976"/>
                  </a:cubicBezTo>
                  <a:cubicBezTo>
                    <a:pt x="1387" y="1913"/>
                    <a:pt x="1388" y="1848"/>
                    <a:pt x="1385" y="1783"/>
                  </a:cubicBezTo>
                  <a:close/>
                  <a:moveTo>
                    <a:pt x="2111" y="2843"/>
                  </a:moveTo>
                  <a:cubicBezTo>
                    <a:pt x="2141" y="2843"/>
                    <a:pt x="2168" y="2857"/>
                    <a:pt x="2182" y="2897"/>
                  </a:cubicBezTo>
                  <a:cubicBezTo>
                    <a:pt x="2191" y="2922"/>
                    <a:pt x="2177" y="2957"/>
                    <a:pt x="2171" y="2981"/>
                  </a:cubicBezTo>
                  <a:cubicBezTo>
                    <a:pt x="2144" y="3109"/>
                    <a:pt x="2129" y="3242"/>
                    <a:pt x="2072" y="3363"/>
                  </a:cubicBezTo>
                  <a:cubicBezTo>
                    <a:pt x="2048" y="3412"/>
                    <a:pt x="1930" y="3533"/>
                    <a:pt x="1850" y="3533"/>
                  </a:cubicBezTo>
                  <a:cubicBezTo>
                    <a:pt x="1832" y="3533"/>
                    <a:pt x="1816" y="3526"/>
                    <a:pt x="1803" y="3511"/>
                  </a:cubicBezTo>
                  <a:cubicBezTo>
                    <a:pt x="1817" y="3493"/>
                    <a:pt x="1827" y="3470"/>
                    <a:pt x="1832" y="3447"/>
                  </a:cubicBezTo>
                  <a:cubicBezTo>
                    <a:pt x="1834" y="3430"/>
                    <a:pt x="1819" y="3410"/>
                    <a:pt x="1802" y="3410"/>
                  </a:cubicBezTo>
                  <a:cubicBezTo>
                    <a:pt x="1798" y="3410"/>
                    <a:pt x="1794" y="3411"/>
                    <a:pt x="1790" y="3413"/>
                  </a:cubicBezTo>
                  <a:cubicBezTo>
                    <a:pt x="1788" y="3413"/>
                    <a:pt x="1785" y="3414"/>
                    <a:pt x="1782" y="3416"/>
                  </a:cubicBezTo>
                  <a:cubicBezTo>
                    <a:pt x="1814" y="3351"/>
                    <a:pt x="1841" y="3284"/>
                    <a:pt x="1861" y="3215"/>
                  </a:cubicBezTo>
                  <a:cubicBezTo>
                    <a:pt x="1886" y="3143"/>
                    <a:pt x="1906" y="3067"/>
                    <a:pt x="1916" y="2990"/>
                  </a:cubicBezTo>
                  <a:cubicBezTo>
                    <a:pt x="1916" y="2990"/>
                    <a:pt x="1916" y="2989"/>
                    <a:pt x="1918" y="2987"/>
                  </a:cubicBezTo>
                  <a:cubicBezTo>
                    <a:pt x="1945" y="2934"/>
                    <a:pt x="1989" y="2891"/>
                    <a:pt x="2042" y="2864"/>
                  </a:cubicBezTo>
                  <a:cubicBezTo>
                    <a:pt x="2062" y="2852"/>
                    <a:pt x="2088" y="2843"/>
                    <a:pt x="2111" y="2843"/>
                  </a:cubicBezTo>
                  <a:close/>
                  <a:moveTo>
                    <a:pt x="2423" y="3029"/>
                  </a:moveTo>
                  <a:cubicBezTo>
                    <a:pt x="2510" y="3029"/>
                    <a:pt x="2497" y="3166"/>
                    <a:pt x="2479" y="3232"/>
                  </a:cubicBezTo>
                  <a:cubicBezTo>
                    <a:pt x="2455" y="3327"/>
                    <a:pt x="2422" y="3450"/>
                    <a:pt x="2330" y="3502"/>
                  </a:cubicBezTo>
                  <a:cubicBezTo>
                    <a:pt x="2260" y="3539"/>
                    <a:pt x="2155" y="3542"/>
                    <a:pt x="2072" y="3551"/>
                  </a:cubicBezTo>
                  <a:cubicBezTo>
                    <a:pt x="2156" y="3482"/>
                    <a:pt x="2188" y="3402"/>
                    <a:pt x="2220" y="3300"/>
                  </a:cubicBezTo>
                  <a:cubicBezTo>
                    <a:pt x="2235" y="3247"/>
                    <a:pt x="2251" y="3189"/>
                    <a:pt x="2265" y="3132"/>
                  </a:cubicBezTo>
                  <a:cubicBezTo>
                    <a:pt x="2300" y="3090"/>
                    <a:pt x="2345" y="3049"/>
                    <a:pt x="2387" y="3036"/>
                  </a:cubicBezTo>
                  <a:cubicBezTo>
                    <a:pt x="2401" y="3031"/>
                    <a:pt x="2413" y="3029"/>
                    <a:pt x="2423" y="3029"/>
                  </a:cubicBezTo>
                  <a:close/>
                  <a:moveTo>
                    <a:pt x="4101" y="0"/>
                  </a:moveTo>
                  <a:cubicBezTo>
                    <a:pt x="3972" y="0"/>
                    <a:pt x="3870" y="150"/>
                    <a:pt x="3766" y="222"/>
                  </a:cubicBezTo>
                  <a:cubicBezTo>
                    <a:pt x="3571" y="355"/>
                    <a:pt x="3374" y="486"/>
                    <a:pt x="3173" y="610"/>
                  </a:cubicBezTo>
                  <a:cubicBezTo>
                    <a:pt x="2978" y="733"/>
                    <a:pt x="2794" y="872"/>
                    <a:pt x="2621" y="1024"/>
                  </a:cubicBezTo>
                  <a:cubicBezTo>
                    <a:pt x="2576" y="1062"/>
                    <a:pt x="2490" y="1147"/>
                    <a:pt x="2497" y="1215"/>
                  </a:cubicBezTo>
                  <a:cubicBezTo>
                    <a:pt x="2503" y="1266"/>
                    <a:pt x="2527" y="1258"/>
                    <a:pt x="2564" y="1261"/>
                  </a:cubicBezTo>
                  <a:cubicBezTo>
                    <a:pt x="2570" y="1305"/>
                    <a:pt x="2585" y="1347"/>
                    <a:pt x="2606" y="1387"/>
                  </a:cubicBezTo>
                  <a:cubicBezTo>
                    <a:pt x="2613" y="1400"/>
                    <a:pt x="2622" y="1412"/>
                    <a:pt x="2630" y="1426"/>
                  </a:cubicBezTo>
                  <a:cubicBezTo>
                    <a:pt x="2610" y="1450"/>
                    <a:pt x="2595" y="1477"/>
                    <a:pt x="2576" y="1504"/>
                  </a:cubicBezTo>
                  <a:cubicBezTo>
                    <a:pt x="2523" y="1572"/>
                    <a:pt x="2466" y="1600"/>
                    <a:pt x="2392" y="1600"/>
                  </a:cubicBezTo>
                  <a:cubicBezTo>
                    <a:pt x="2373" y="1600"/>
                    <a:pt x="2354" y="1598"/>
                    <a:pt x="2333" y="1595"/>
                  </a:cubicBezTo>
                  <a:cubicBezTo>
                    <a:pt x="2289" y="1587"/>
                    <a:pt x="2242" y="1582"/>
                    <a:pt x="2197" y="1582"/>
                  </a:cubicBezTo>
                  <a:cubicBezTo>
                    <a:pt x="2112" y="1582"/>
                    <a:pt x="2028" y="1601"/>
                    <a:pt x="1962" y="1660"/>
                  </a:cubicBezTo>
                  <a:cubicBezTo>
                    <a:pt x="1907" y="1706"/>
                    <a:pt x="1876" y="1779"/>
                    <a:pt x="1850" y="1851"/>
                  </a:cubicBezTo>
                  <a:cubicBezTo>
                    <a:pt x="1850" y="1827"/>
                    <a:pt x="1835" y="1804"/>
                    <a:pt x="1814" y="1794"/>
                  </a:cubicBezTo>
                  <a:cubicBezTo>
                    <a:pt x="1758" y="1767"/>
                    <a:pt x="1702" y="1770"/>
                    <a:pt x="1643" y="1759"/>
                  </a:cubicBezTo>
                  <a:cubicBezTo>
                    <a:pt x="1600" y="1753"/>
                    <a:pt x="1562" y="1741"/>
                    <a:pt x="1521" y="1737"/>
                  </a:cubicBezTo>
                  <a:cubicBezTo>
                    <a:pt x="1480" y="1706"/>
                    <a:pt x="1434" y="1699"/>
                    <a:pt x="1381" y="1697"/>
                  </a:cubicBezTo>
                  <a:cubicBezTo>
                    <a:pt x="1378" y="1654"/>
                    <a:pt x="1373" y="1611"/>
                    <a:pt x="1366" y="1571"/>
                  </a:cubicBezTo>
                  <a:cubicBezTo>
                    <a:pt x="1349" y="1474"/>
                    <a:pt x="1305" y="1396"/>
                    <a:pt x="1213" y="1356"/>
                  </a:cubicBezTo>
                  <a:cubicBezTo>
                    <a:pt x="1159" y="1332"/>
                    <a:pt x="1099" y="1320"/>
                    <a:pt x="1038" y="1320"/>
                  </a:cubicBezTo>
                  <a:cubicBezTo>
                    <a:pt x="940" y="1319"/>
                    <a:pt x="841" y="1294"/>
                    <a:pt x="744" y="1270"/>
                  </a:cubicBezTo>
                  <a:cubicBezTo>
                    <a:pt x="603" y="1236"/>
                    <a:pt x="443" y="1177"/>
                    <a:pt x="295" y="1177"/>
                  </a:cubicBezTo>
                  <a:cubicBezTo>
                    <a:pt x="291" y="1177"/>
                    <a:pt x="287" y="1177"/>
                    <a:pt x="284" y="1177"/>
                  </a:cubicBezTo>
                  <a:cubicBezTo>
                    <a:pt x="275" y="1178"/>
                    <a:pt x="272" y="1189"/>
                    <a:pt x="278" y="1195"/>
                  </a:cubicBezTo>
                  <a:cubicBezTo>
                    <a:pt x="281" y="1196"/>
                    <a:pt x="284" y="1199"/>
                    <a:pt x="287" y="1202"/>
                  </a:cubicBezTo>
                  <a:cubicBezTo>
                    <a:pt x="260" y="1222"/>
                    <a:pt x="239" y="1251"/>
                    <a:pt x="230" y="1284"/>
                  </a:cubicBezTo>
                  <a:cubicBezTo>
                    <a:pt x="204" y="1358"/>
                    <a:pt x="175" y="1433"/>
                    <a:pt x="154" y="1509"/>
                  </a:cubicBezTo>
                  <a:cubicBezTo>
                    <a:pt x="94" y="1731"/>
                    <a:pt x="46" y="1951"/>
                    <a:pt x="33" y="2182"/>
                  </a:cubicBezTo>
                  <a:cubicBezTo>
                    <a:pt x="21" y="2396"/>
                    <a:pt x="0" y="2609"/>
                    <a:pt x="17" y="2823"/>
                  </a:cubicBezTo>
                  <a:cubicBezTo>
                    <a:pt x="30" y="2984"/>
                    <a:pt x="33" y="3162"/>
                    <a:pt x="115" y="3304"/>
                  </a:cubicBezTo>
                  <a:cubicBezTo>
                    <a:pt x="113" y="3328"/>
                    <a:pt x="126" y="3349"/>
                    <a:pt x="145" y="3360"/>
                  </a:cubicBezTo>
                  <a:cubicBezTo>
                    <a:pt x="150" y="3361"/>
                    <a:pt x="156" y="3363"/>
                    <a:pt x="157" y="3366"/>
                  </a:cubicBezTo>
                  <a:lnTo>
                    <a:pt x="159" y="3367"/>
                  </a:lnTo>
                  <a:cubicBezTo>
                    <a:pt x="165" y="3376"/>
                    <a:pt x="175" y="3384"/>
                    <a:pt x="187" y="3386"/>
                  </a:cubicBezTo>
                  <a:cubicBezTo>
                    <a:pt x="213" y="3405"/>
                    <a:pt x="242" y="3419"/>
                    <a:pt x="272" y="3426"/>
                  </a:cubicBezTo>
                  <a:cubicBezTo>
                    <a:pt x="337" y="3438"/>
                    <a:pt x="403" y="3444"/>
                    <a:pt x="469" y="3446"/>
                  </a:cubicBezTo>
                  <a:cubicBezTo>
                    <a:pt x="619" y="3452"/>
                    <a:pt x="764" y="3484"/>
                    <a:pt x="912" y="3493"/>
                  </a:cubicBezTo>
                  <a:cubicBezTo>
                    <a:pt x="916" y="3493"/>
                    <a:pt x="920" y="3493"/>
                    <a:pt x="924" y="3493"/>
                  </a:cubicBezTo>
                  <a:cubicBezTo>
                    <a:pt x="1073" y="3493"/>
                    <a:pt x="1153" y="3304"/>
                    <a:pt x="1203" y="3134"/>
                  </a:cubicBezTo>
                  <a:cubicBezTo>
                    <a:pt x="1206" y="3138"/>
                    <a:pt x="1209" y="3141"/>
                    <a:pt x="1210" y="3141"/>
                  </a:cubicBezTo>
                  <a:cubicBezTo>
                    <a:pt x="1218" y="3150"/>
                    <a:pt x="1227" y="3158"/>
                    <a:pt x="1237" y="3162"/>
                  </a:cubicBezTo>
                  <a:cubicBezTo>
                    <a:pt x="1260" y="3173"/>
                    <a:pt x="1284" y="3183"/>
                    <a:pt x="1307" y="3191"/>
                  </a:cubicBezTo>
                  <a:cubicBezTo>
                    <a:pt x="1348" y="3207"/>
                    <a:pt x="1395" y="3235"/>
                    <a:pt x="1439" y="3235"/>
                  </a:cubicBezTo>
                  <a:cubicBezTo>
                    <a:pt x="1440" y="3235"/>
                    <a:pt x="1441" y="3235"/>
                    <a:pt x="1443" y="3235"/>
                  </a:cubicBezTo>
                  <a:lnTo>
                    <a:pt x="1443" y="3235"/>
                  </a:lnTo>
                  <a:cubicBezTo>
                    <a:pt x="1435" y="3346"/>
                    <a:pt x="1461" y="3469"/>
                    <a:pt x="1524" y="3538"/>
                  </a:cubicBezTo>
                  <a:cubicBezTo>
                    <a:pt x="1558" y="3572"/>
                    <a:pt x="1603" y="3590"/>
                    <a:pt x="1649" y="3590"/>
                  </a:cubicBezTo>
                  <a:cubicBezTo>
                    <a:pt x="1675" y="3590"/>
                    <a:pt x="1700" y="3584"/>
                    <a:pt x="1725" y="3573"/>
                  </a:cubicBezTo>
                  <a:cubicBezTo>
                    <a:pt x="1736" y="3633"/>
                    <a:pt x="1776" y="3654"/>
                    <a:pt x="1826" y="3654"/>
                  </a:cubicBezTo>
                  <a:cubicBezTo>
                    <a:pt x="1880" y="3654"/>
                    <a:pt x="1946" y="3629"/>
                    <a:pt x="1999" y="3600"/>
                  </a:cubicBezTo>
                  <a:lnTo>
                    <a:pt x="1999" y="3600"/>
                  </a:lnTo>
                  <a:cubicBezTo>
                    <a:pt x="1992" y="3622"/>
                    <a:pt x="2004" y="3648"/>
                    <a:pt x="2028" y="3656"/>
                  </a:cubicBezTo>
                  <a:cubicBezTo>
                    <a:pt x="2062" y="3668"/>
                    <a:pt x="2103" y="3674"/>
                    <a:pt x="2146" y="3674"/>
                  </a:cubicBezTo>
                  <a:cubicBezTo>
                    <a:pt x="2253" y="3674"/>
                    <a:pt x="2375" y="3638"/>
                    <a:pt x="2443" y="3577"/>
                  </a:cubicBezTo>
                  <a:cubicBezTo>
                    <a:pt x="2527" y="3500"/>
                    <a:pt x="2586" y="3358"/>
                    <a:pt x="2601" y="3235"/>
                  </a:cubicBezTo>
                  <a:cubicBezTo>
                    <a:pt x="2603" y="3233"/>
                    <a:pt x="2606" y="3232"/>
                    <a:pt x="2607" y="3229"/>
                  </a:cubicBezTo>
                  <a:cubicBezTo>
                    <a:pt x="2609" y="3226"/>
                    <a:pt x="2612" y="3225"/>
                    <a:pt x="2615" y="3225"/>
                  </a:cubicBezTo>
                  <a:cubicBezTo>
                    <a:pt x="2643" y="3225"/>
                    <a:pt x="2715" y="3299"/>
                    <a:pt x="2720" y="3315"/>
                  </a:cubicBezTo>
                  <a:cubicBezTo>
                    <a:pt x="2740" y="3384"/>
                    <a:pt x="2717" y="3493"/>
                    <a:pt x="2663" y="3541"/>
                  </a:cubicBezTo>
                  <a:cubicBezTo>
                    <a:pt x="2631" y="3570"/>
                    <a:pt x="2589" y="3574"/>
                    <a:pt x="2550" y="3588"/>
                  </a:cubicBezTo>
                  <a:cubicBezTo>
                    <a:pt x="2505" y="3604"/>
                    <a:pt x="2467" y="3630"/>
                    <a:pt x="2419" y="3633"/>
                  </a:cubicBezTo>
                  <a:cubicBezTo>
                    <a:pt x="2416" y="3633"/>
                    <a:pt x="2413" y="3633"/>
                    <a:pt x="2410" y="3633"/>
                  </a:cubicBezTo>
                  <a:cubicBezTo>
                    <a:pt x="2401" y="3633"/>
                    <a:pt x="2392" y="3633"/>
                    <a:pt x="2384" y="3633"/>
                  </a:cubicBezTo>
                  <a:cubicBezTo>
                    <a:pt x="2358" y="3633"/>
                    <a:pt x="2337" y="3637"/>
                    <a:pt x="2327" y="3674"/>
                  </a:cubicBezTo>
                  <a:cubicBezTo>
                    <a:pt x="2324" y="3693"/>
                    <a:pt x="2330" y="3714"/>
                    <a:pt x="2346" y="3726"/>
                  </a:cubicBezTo>
                  <a:cubicBezTo>
                    <a:pt x="2372" y="3748"/>
                    <a:pt x="2401" y="3757"/>
                    <a:pt x="2433" y="3757"/>
                  </a:cubicBezTo>
                  <a:cubicBezTo>
                    <a:pt x="2449" y="3757"/>
                    <a:pt x="2466" y="3755"/>
                    <a:pt x="2484" y="3751"/>
                  </a:cubicBezTo>
                  <a:cubicBezTo>
                    <a:pt x="2553" y="3731"/>
                    <a:pt x="2619" y="3705"/>
                    <a:pt x="2686" y="3675"/>
                  </a:cubicBezTo>
                  <a:cubicBezTo>
                    <a:pt x="2725" y="3656"/>
                    <a:pt x="2760" y="3625"/>
                    <a:pt x="2784" y="3588"/>
                  </a:cubicBezTo>
                  <a:cubicBezTo>
                    <a:pt x="2791" y="3590"/>
                    <a:pt x="2799" y="3590"/>
                    <a:pt x="2807" y="3590"/>
                  </a:cubicBezTo>
                  <a:cubicBezTo>
                    <a:pt x="2855" y="3590"/>
                    <a:pt x="2917" y="3559"/>
                    <a:pt x="2947" y="3542"/>
                  </a:cubicBezTo>
                  <a:cubicBezTo>
                    <a:pt x="3019" y="3503"/>
                    <a:pt x="3162" y="3386"/>
                    <a:pt x="3092" y="3295"/>
                  </a:cubicBezTo>
                  <a:cubicBezTo>
                    <a:pt x="3098" y="3292"/>
                    <a:pt x="3104" y="3289"/>
                    <a:pt x="3110" y="3284"/>
                  </a:cubicBezTo>
                  <a:cubicBezTo>
                    <a:pt x="3178" y="3245"/>
                    <a:pt x="3230" y="3183"/>
                    <a:pt x="3259" y="3109"/>
                  </a:cubicBezTo>
                  <a:cubicBezTo>
                    <a:pt x="3276" y="3060"/>
                    <a:pt x="3295" y="3001"/>
                    <a:pt x="3292" y="2948"/>
                  </a:cubicBezTo>
                  <a:cubicBezTo>
                    <a:pt x="3363" y="2907"/>
                    <a:pt x="3374" y="2820"/>
                    <a:pt x="3344" y="2752"/>
                  </a:cubicBezTo>
                  <a:cubicBezTo>
                    <a:pt x="3383" y="2746"/>
                    <a:pt x="3420" y="2729"/>
                    <a:pt x="3454" y="2705"/>
                  </a:cubicBezTo>
                  <a:cubicBezTo>
                    <a:pt x="3534" y="2630"/>
                    <a:pt x="3532" y="2510"/>
                    <a:pt x="3484" y="2420"/>
                  </a:cubicBezTo>
                  <a:cubicBezTo>
                    <a:pt x="3497" y="2411"/>
                    <a:pt x="3509" y="2399"/>
                    <a:pt x="3520" y="2387"/>
                  </a:cubicBezTo>
                  <a:cubicBezTo>
                    <a:pt x="3523" y="2384"/>
                    <a:pt x="3525" y="2381"/>
                    <a:pt x="3528" y="2378"/>
                  </a:cubicBezTo>
                  <a:cubicBezTo>
                    <a:pt x="3529" y="2378"/>
                    <a:pt x="3531" y="2376"/>
                    <a:pt x="3532" y="2375"/>
                  </a:cubicBezTo>
                  <a:cubicBezTo>
                    <a:pt x="3561" y="2385"/>
                    <a:pt x="3591" y="2394"/>
                    <a:pt x="3623" y="2399"/>
                  </a:cubicBezTo>
                  <a:cubicBezTo>
                    <a:pt x="3639" y="2402"/>
                    <a:pt x="3656" y="2406"/>
                    <a:pt x="3671" y="2411"/>
                  </a:cubicBezTo>
                  <a:cubicBezTo>
                    <a:pt x="3661" y="2449"/>
                    <a:pt x="3681" y="2497"/>
                    <a:pt x="3730" y="2497"/>
                  </a:cubicBezTo>
                  <a:cubicBezTo>
                    <a:pt x="3733" y="2497"/>
                    <a:pt x="3736" y="2497"/>
                    <a:pt x="3739" y="2497"/>
                  </a:cubicBezTo>
                  <a:cubicBezTo>
                    <a:pt x="3802" y="2491"/>
                    <a:pt x="3861" y="2441"/>
                    <a:pt x="3914" y="2408"/>
                  </a:cubicBezTo>
                  <a:cubicBezTo>
                    <a:pt x="3986" y="2363"/>
                    <a:pt x="4056" y="2314"/>
                    <a:pt x="4125" y="2263"/>
                  </a:cubicBezTo>
                  <a:cubicBezTo>
                    <a:pt x="4282" y="2147"/>
                    <a:pt x="4428" y="2025"/>
                    <a:pt x="4578" y="1898"/>
                  </a:cubicBezTo>
                  <a:cubicBezTo>
                    <a:pt x="4644" y="1839"/>
                    <a:pt x="4704" y="1776"/>
                    <a:pt x="4757" y="1705"/>
                  </a:cubicBezTo>
                  <a:cubicBezTo>
                    <a:pt x="4815" y="1635"/>
                    <a:pt x="4884" y="1574"/>
                    <a:pt x="4911" y="1485"/>
                  </a:cubicBezTo>
                  <a:cubicBezTo>
                    <a:pt x="4965" y="1311"/>
                    <a:pt x="4816" y="1130"/>
                    <a:pt x="4753" y="979"/>
                  </a:cubicBezTo>
                  <a:cubicBezTo>
                    <a:pt x="4715" y="892"/>
                    <a:pt x="4673" y="807"/>
                    <a:pt x="4626" y="724"/>
                  </a:cubicBezTo>
                  <a:cubicBezTo>
                    <a:pt x="4567" y="614"/>
                    <a:pt x="4529" y="495"/>
                    <a:pt x="4474" y="382"/>
                  </a:cubicBezTo>
                  <a:cubicBezTo>
                    <a:pt x="4446" y="326"/>
                    <a:pt x="4406" y="281"/>
                    <a:pt x="4372" y="229"/>
                  </a:cubicBezTo>
                  <a:cubicBezTo>
                    <a:pt x="4345" y="187"/>
                    <a:pt x="4311" y="149"/>
                    <a:pt x="4282" y="109"/>
                  </a:cubicBezTo>
                  <a:cubicBezTo>
                    <a:pt x="4259" y="75"/>
                    <a:pt x="4231" y="48"/>
                    <a:pt x="4197" y="29"/>
                  </a:cubicBezTo>
                  <a:cubicBezTo>
                    <a:pt x="4164" y="9"/>
                    <a:pt x="4131" y="0"/>
                    <a:pt x="4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2493;p26"/>
            <p:cNvSpPr/>
            <p:nvPr/>
          </p:nvSpPr>
          <p:spPr>
            <a:xfrm>
              <a:off x="3177669" y="4356625"/>
              <a:ext cx="42448" cy="41976"/>
            </a:xfrm>
            <a:custGeom>
              <a:avLst/>
              <a:gdLst/>
              <a:ahLst/>
              <a:cxnLst/>
              <a:rect l="l" t="t" r="r" b="b"/>
              <a:pathLst>
                <a:path w="449" h="444" extrusionOk="0">
                  <a:moveTo>
                    <a:pt x="140" y="84"/>
                  </a:moveTo>
                  <a:cubicBezTo>
                    <a:pt x="142" y="87"/>
                    <a:pt x="146" y="88"/>
                    <a:pt x="149" y="90"/>
                  </a:cubicBezTo>
                  <a:cubicBezTo>
                    <a:pt x="161" y="92"/>
                    <a:pt x="172" y="93"/>
                    <a:pt x="183" y="93"/>
                  </a:cubicBezTo>
                  <a:cubicBezTo>
                    <a:pt x="194" y="93"/>
                    <a:pt x="205" y="92"/>
                    <a:pt x="216" y="90"/>
                  </a:cubicBezTo>
                  <a:cubicBezTo>
                    <a:pt x="224" y="89"/>
                    <a:pt x="231" y="88"/>
                    <a:pt x="237" y="88"/>
                  </a:cubicBezTo>
                  <a:cubicBezTo>
                    <a:pt x="271" y="88"/>
                    <a:pt x="286" y="102"/>
                    <a:pt x="311" y="136"/>
                  </a:cubicBezTo>
                  <a:cubicBezTo>
                    <a:pt x="368" y="209"/>
                    <a:pt x="359" y="293"/>
                    <a:pt x="281" y="348"/>
                  </a:cubicBezTo>
                  <a:cubicBezTo>
                    <a:pt x="259" y="363"/>
                    <a:pt x="236" y="369"/>
                    <a:pt x="213" y="369"/>
                  </a:cubicBezTo>
                  <a:cubicBezTo>
                    <a:pt x="142" y="369"/>
                    <a:pt x="76" y="302"/>
                    <a:pt x="70" y="228"/>
                  </a:cubicBezTo>
                  <a:cubicBezTo>
                    <a:pt x="65" y="177"/>
                    <a:pt x="94" y="109"/>
                    <a:pt x="140" y="84"/>
                  </a:cubicBezTo>
                  <a:close/>
                  <a:moveTo>
                    <a:pt x="251" y="0"/>
                  </a:moveTo>
                  <a:cubicBezTo>
                    <a:pt x="208" y="0"/>
                    <a:pt x="189" y="36"/>
                    <a:pt x="146" y="49"/>
                  </a:cubicBezTo>
                  <a:cubicBezTo>
                    <a:pt x="140" y="50"/>
                    <a:pt x="134" y="55"/>
                    <a:pt x="133" y="61"/>
                  </a:cubicBezTo>
                  <a:cubicBezTo>
                    <a:pt x="110" y="64"/>
                    <a:pt x="97" y="77"/>
                    <a:pt x="71" y="84"/>
                  </a:cubicBezTo>
                  <a:cubicBezTo>
                    <a:pt x="60" y="84"/>
                    <a:pt x="51" y="91"/>
                    <a:pt x="50" y="102"/>
                  </a:cubicBezTo>
                  <a:cubicBezTo>
                    <a:pt x="42" y="130"/>
                    <a:pt x="17" y="151"/>
                    <a:pt x="9" y="180"/>
                  </a:cubicBezTo>
                  <a:cubicBezTo>
                    <a:pt x="2" y="207"/>
                    <a:pt x="0" y="237"/>
                    <a:pt x="6" y="265"/>
                  </a:cubicBezTo>
                  <a:cubicBezTo>
                    <a:pt x="15" y="311"/>
                    <a:pt x="39" y="355"/>
                    <a:pt x="73" y="390"/>
                  </a:cubicBezTo>
                  <a:cubicBezTo>
                    <a:pt x="112" y="427"/>
                    <a:pt x="161" y="444"/>
                    <a:pt x="209" y="444"/>
                  </a:cubicBezTo>
                  <a:cubicBezTo>
                    <a:pt x="268" y="444"/>
                    <a:pt x="327" y="419"/>
                    <a:pt x="370" y="373"/>
                  </a:cubicBezTo>
                  <a:cubicBezTo>
                    <a:pt x="447" y="290"/>
                    <a:pt x="448" y="185"/>
                    <a:pt x="382" y="97"/>
                  </a:cubicBezTo>
                  <a:cubicBezTo>
                    <a:pt x="355" y="61"/>
                    <a:pt x="321" y="17"/>
                    <a:pt x="276" y="4"/>
                  </a:cubicBezTo>
                  <a:cubicBezTo>
                    <a:pt x="267" y="1"/>
                    <a:pt x="259" y="0"/>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2494;p26"/>
            <p:cNvSpPr/>
            <p:nvPr/>
          </p:nvSpPr>
          <p:spPr>
            <a:xfrm>
              <a:off x="3476417" y="4265299"/>
              <a:ext cx="42070" cy="42259"/>
            </a:xfrm>
            <a:custGeom>
              <a:avLst/>
              <a:gdLst/>
              <a:ahLst/>
              <a:cxnLst/>
              <a:rect l="l" t="t" r="r" b="b"/>
              <a:pathLst>
                <a:path w="445" h="447" extrusionOk="0">
                  <a:moveTo>
                    <a:pt x="174" y="104"/>
                  </a:moveTo>
                  <a:cubicBezTo>
                    <a:pt x="200" y="104"/>
                    <a:pt x="224" y="116"/>
                    <a:pt x="245" y="150"/>
                  </a:cubicBezTo>
                  <a:cubicBezTo>
                    <a:pt x="278" y="203"/>
                    <a:pt x="334" y="300"/>
                    <a:pt x="257" y="337"/>
                  </a:cubicBezTo>
                  <a:cubicBezTo>
                    <a:pt x="236" y="347"/>
                    <a:pt x="216" y="352"/>
                    <a:pt x="197" y="352"/>
                  </a:cubicBezTo>
                  <a:cubicBezTo>
                    <a:pt x="147" y="352"/>
                    <a:pt x="106" y="318"/>
                    <a:pt x="88" y="259"/>
                  </a:cubicBezTo>
                  <a:cubicBezTo>
                    <a:pt x="79" y="224"/>
                    <a:pt x="72" y="167"/>
                    <a:pt x="90" y="129"/>
                  </a:cubicBezTo>
                  <a:cubicBezTo>
                    <a:pt x="121" y="115"/>
                    <a:pt x="149" y="104"/>
                    <a:pt x="174" y="104"/>
                  </a:cubicBezTo>
                  <a:close/>
                  <a:moveTo>
                    <a:pt x="192" y="1"/>
                  </a:moveTo>
                  <a:cubicBezTo>
                    <a:pt x="137" y="1"/>
                    <a:pt x="73" y="37"/>
                    <a:pt x="54" y="91"/>
                  </a:cubicBezTo>
                  <a:cubicBezTo>
                    <a:pt x="54" y="93"/>
                    <a:pt x="52" y="95"/>
                    <a:pt x="52" y="96"/>
                  </a:cubicBezTo>
                  <a:cubicBezTo>
                    <a:pt x="42" y="108"/>
                    <a:pt x="32" y="122"/>
                    <a:pt x="25" y="137"/>
                  </a:cubicBezTo>
                  <a:cubicBezTo>
                    <a:pt x="5" y="185"/>
                    <a:pt x="1" y="238"/>
                    <a:pt x="11" y="288"/>
                  </a:cubicBezTo>
                  <a:cubicBezTo>
                    <a:pt x="33" y="391"/>
                    <a:pt x="109" y="447"/>
                    <a:pt x="198" y="447"/>
                  </a:cubicBezTo>
                  <a:cubicBezTo>
                    <a:pt x="233" y="447"/>
                    <a:pt x="269" y="438"/>
                    <a:pt x="306" y="420"/>
                  </a:cubicBezTo>
                  <a:cubicBezTo>
                    <a:pt x="444" y="353"/>
                    <a:pt x="390" y="197"/>
                    <a:pt x="327" y="95"/>
                  </a:cubicBezTo>
                  <a:cubicBezTo>
                    <a:pt x="298" y="46"/>
                    <a:pt x="256" y="2"/>
                    <a:pt x="195" y="1"/>
                  </a:cubicBezTo>
                  <a:cubicBezTo>
                    <a:pt x="194" y="1"/>
                    <a:pt x="193"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2477;p26"/>
          <p:cNvGrpSpPr/>
          <p:nvPr/>
        </p:nvGrpSpPr>
        <p:grpSpPr>
          <a:xfrm>
            <a:off x="4050171" y="4154039"/>
            <a:ext cx="196175" cy="74997"/>
            <a:chOff x="2422102" y="4080001"/>
            <a:chExt cx="188986" cy="74781"/>
          </a:xfrm>
        </p:grpSpPr>
        <p:sp>
          <p:nvSpPr>
            <p:cNvPr id="657" name="Google Shape;2479;p26"/>
            <p:cNvSpPr/>
            <p:nvPr/>
          </p:nvSpPr>
          <p:spPr>
            <a:xfrm>
              <a:off x="2559564" y="4106188"/>
              <a:ext cx="51524" cy="48594"/>
            </a:xfrm>
            <a:custGeom>
              <a:avLst/>
              <a:gdLst/>
              <a:ahLst/>
              <a:cxnLst/>
              <a:rect l="l" t="t" r="r" b="b"/>
              <a:pathLst>
                <a:path w="545" h="514" extrusionOk="0">
                  <a:moveTo>
                    <a:pt x="149" y="74"/>
                  </a:moveTo>
                  <a:lnTo>
                    <a:pt x="149" y="74"/>
                  </a:lnTo>
                  <a:cubicBezTo>
                    <a:pt x="144" y="92"/>
                    <a:pt x="156" y="110"/>
                    <a:pt x="176" y="112"/>
                  </a:cubicBezTo>
                  <a:cubicBezTo>
                    <a:pt x="189" y="114"/>
                    <a:pt x="203" y="115"/>
                    <a:pt x="217" y="115"/>
                  </a:cubicBezTo>
                  <a:cubicBezTo>
                    <a:pt x="240" y="115"/>
                    <a:pt x="264" y="113"/>
                    <a:pt x="287" y="113"/>
                  </a:cubicBezTo>
                  <a:cubicBezTo>
                    <a:pt x="335" y="113"/>
                    <a:pt x="378" y="122"/>
                    <a:pt x="402" y="178"/>
                  </a:cubicBezTo>
                  <a:cubicBezTo>
                    <a:pt x="431" y="251"/>
                    <a:pt x="426" y="353"/>
                    <a:pt x="350" y="393"/>
                  </a:cubicBezTo>
                  <a:lnTo>
                    <a:pt x="351" y="393"/>
                  </a:lnTo>
                  <a:cubicBezTo>
                    <a:pt x="335" y="401"/>
                    <a:pt x="317" y="404"/>
                    <a:pt x="300" y="404"/>
                  </a:cubicBezTo>
                  <a:cubicBezTo>
                    <a:pt x="233" y="404"/>
                    <a:pt x="162" y="353"/>
                    <a:pt x="122" y="307"/>
                  </a:cubicBezTo>
                  <a:cubicBezTo>
                    <a:pt x="85" y="269"/>
                    <a:pt x="75" y="213"/>
                    <a:pt x="92" y="163"/>
                  </a:cubicBezTo>
                  <a:cubicBezTo>
                    <a:pt x="104" y="130"/>
                    <a:pt x="123" y="98"/>
                    <a:pt x="149" y="74"/>
                  </a:cubicBezTo>
                  <a:close/>
                  <a:moveTo>
                    <a:pt x="315" y="1"/>
                  </a:moveTo>
                  <a:cubicBezTo>
                    <a:pt x="273" y="1"/>
                    <a:pt x="231" y="15"/>
                    <a:pt x="188" y="33"/>
                  </a:cubicBezTo>
                  <a:cubicBezTo>
                    <a:pt x="187" y="32"/>
                    <a:pt x="185" y="32"/>
                    <a:pt x="182" y="32"/>
                  </a:cubicBezTo>
                  <a:cubicBezTo>
                    <a:pt x="180" y="32"/>
                    <a:pt x="178" y="32"/>
                    <a:pt x="176" y="32"/>
                  </a:cubicBezTo>
                  <a:cubicBezTo>
                    <a:pt x="118" y="32"/>
                    <a:pt x="81" y="73"/>
                    <a:pt x="48" y="118"/>
                  </a:cubicBezTo>
                  <a:cubicBezTo>
                    <a:pt x="4" y="178"/>
                    <a:pt x="1" y="233"/>
                    <a:pt x="15" y="304"/>
                  </a:cubicBezTo>
                  <a:cubicBezTo>
                    <a:pt x="35" y="416"/>
                    <a:pt x="187" y="513"/>
                    <a:pt x="306" y="513"/>
                  </a:cubicBezTo>
                  <a:cubicBezTo>
                    <a:pt x="320" y="513"/>
                    <a:pt x="335" y="512"/>
                    <a:pt x="348" y="509"/>
                  </a:cubicBezTo>
                  <a:cubicBezTo>
                    <a:pt x="503" y="473"/>
                    <a:pt x="544" y="329"/>
                    <a:pt x="518" y="189"/>
                  </a:cubicBezTo>
                  <a:cubicBezTo>
                    <a:pt x="509" y="122"/>
                    <a:pt x="470" y="64"/>
                    <a:pt x="411" y="27"/>
                  </a:cubicBezTo>
                  <a:cubicBezTo>
                    <a:pt x="378" y="9"/>
                    <a:pt x="346"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2480;p26"/>
            <p:cNvSpPr/>
            <p:nvPr/>
          </p:nvSpPr>
          <p:spPr>
            <a:xfrm>
              <a:off x="2506810" y="4080001"/>
              <a:ext cx="35074" cy="36492"/>
            </a:xfrm>
            <a:custGeom>
              <a:avLst/>
              <a:gdLst/>
              <a:ahLst/>
              <a:cxnLst/>
              <a:rect l="l" t="t" r="r" b="b"/>
              <a:pathLst>
                <a:path w="371" h="386" extrusionOk="0">
                  <a:moveTo>
                    <a:pt x="212" y="108"/>
                  </a:moveTo>
                  <a:cubicBezTo>
                    <a:pt x="221" y="128"/>
                    <a:pt x="230" y="146"/>
                    <a:pt x="241" y="163"/>
                  </a:cubicBezTo>
                  <a:cubicBezTo>
                    <a:pt x="260" y="194"/>
                    <a:pt x="259" y="235"/>
                    <a:pt x="236" y="264"/>
                  </a:cubicBezTo>
                  <a:cubicBezTo>
                    <a:pt x="220" y="289"/>
                    <a:pt x="197" y="299"/>
                    <a:pt x="174" y="299"/>
                  </a:cubicBezTo>
                  <a:cubicBezTo>
                    <a:pt x="136" y="299"/>
                    <a:pt x="95" y="272"/>
                    <a:pt x="78" y="234"/>
                  </a:cubicBezTo>
                  <a:cubicBezTo>
                    <a:pt x="66" y="203"/>
                    <a:pt x="61" y="170"/>
                    <a:pt x="63" y="138"/>
                  </a:cubicBezTo>
                  <a:lnTo>
                    <a:pt x="63" y="138"/>
                  </a:lnTo>
                  <a:cubicBezTo>
                    <a:pt x="69" y="146"/>
                    <a:pt x="78" y="151"/>
                    <a:pt x="88" y="151"/>
                  </a:cubicBezTo>
                  <a:cubicBezTo>
                    <a:pt x="112" y="151"/>
                    <a:pt x="135" y="146"/>
                    <a:pt x="156" y="137"/>
                  </a:cubicBezTo>
                  <a:cubicBezTo>
                    <a:pt x="168" y="131"/>
                    <a:pt x="200" y="108"/>
                    <a:pt x="212" y="108"/>
                  </a:cubicBezTo>
                  <a:close/>
                  <a:moveTo>
                    <a:pt x="209" y="1"/>
                  </a:moveTo>
                  <a:cubicBezTo>
                    <a:pt x="199" y="1"/>
                    <a:pt x="189" y="2"/>
                    <a:pt x="179" y="6"/>
                  </a:cubicBezTo>
                  <a:cubicBezTo>
                    <a:pt x="143" y="18"/>
                    <a:pt x="118" y="43"/>
                    <a:pt x="94" y="69"/>
                  </a:cubicBezTo>
                  <a:cubicBezTo>
                    <a:pt x="93" y="65"/>
                    <a:pt x="91" y="63"/>
                    <a:pt x="88" y="63"/>
                  </a:cubicBezTo>
                  <a:cubicBezTo>
                    <a:pt x="87" y="63"/>
                    <a:pt x="86" y="63"/>
                    <a:pt x="85" y="63"/>
                  </a:cubicBezTo>
                  <a:cubicBezTo>
                    <a:pt x="7" y="66"/>
                    <a:pt x="1" y="197"/>
                    <a:pt x="11" y="253"/>
                  </a:cubicBezTo>
                  <a:cubicBezTo>
                    <a:pt x="28" y="331"/>
                    <a:pt x="106" y="386"/>
                    <a:pt x="183" y="386"/>
                  </a:cubicBezTo>
                  <a:cubicBezTo>
                    <a:pt x="213" y="386"/>
                    <a:pt x="242" y="377"/>
                    <a:pt x="268" y="359"/>
                  </a:cubicBezTo>
                  <a:cubicBezTo>
                    <a:pt x="370" y="283"/>
                    <a:pt x="358" y="151"/>
                    <a:pt x="296" y="52"/>
                  </a:cubicBezTo>
                  <a:cubicBezTo>
                    <a:pt x="279" y="21"/>
                    <a:pt x="245" y="1"/>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2481;p26"/>
            <p:cNvSpPr/>
            <p:nvPr/>
          </p:nvSpPr>
          <p:spPr>
            <a:xfrm>
              <a:off x="2422102" y="4095127"/>
              <a:ext cx="39045" cy="37816"/>
            </a:xfrm>
            <a:custGeom>
              <a:avLst/>
              <a:gdLst/>
              <a:ahLst/>
              <a:cxnLst/>
              <a:rect l="l" t="t" r="r" b="b"/>
              <a:pathLst>
                <a:path w="413" h="400" extrusionOk="0">
                  <a:moveTo>
                    <a:pt x="194" y="108"/>
                  </a:moveTo>
                  <a:cubicBezTo>
                    <a:pt x="198" y="108"/>
                    <a:pt x="201" y="108"/>
                    <a:pt x="204" y="110"/>
                  </a:cubicBezTo>
                  <a:cubicBezTo>
                    <a:pt x="227" y="119"/>
                    <a:pt x="245" y="158"/>
                    <a:pt x="256" y="178"/>
                  </a:cubicBezTo>
                  <a:cubicBezTo>
                    <a:pt x="278" y="218"/>
                    <a:pt x="289" y="267"/>
                    <a:pt x="236" y="286"/>
                  </a:cubicBezTo>
                  <a:cubicBezTo>
                    <a:pt x="221" y="291"/>
                    <a:pt x="204" y="294"/>
                    <a:pt x="187" y="294"/>
                  </a:cubicBezTo>
                  <a:cubicBezTo>
                    <a:pt x="177" y="294"/>
                    <a:pt x="167" y="293"/>
                    <a:pt x="158" y="291"/>
                  </a:cubicBezTo>
                  <a:cubicBezTo>
                    <a:pt x="123" y="285"/>
                    <a:pt x="115" y="250"/>
                    <a:pt x="108" y="218"/>
                  </a:cubicBezTo>
                  <a:cubicBezTo>
                    <a:pt x="100" y="197"/>
                    <a:pt x="102" y="176"/>
                    <a:pt x="111" y="157"/>
                  </a:cubicBezTo>
                  <a:cubicBezTo>
                    <a:pt x="112" y="150"/>
                    <a:pt x="115" y="146"/>
                    <a:pt x="118" y="141"/>
                  </a:cubicBezTo>
                  <a:cubicBezTo>
                    <a:pt x="124" y="141"/>
                    <a:pt x="130" y="140"/>
                    <a:pt x="136" y="137"/>
                  </a:cubicBezTo>
                  <a:cubicBezTo>
                    <a:pt x="156" y="128"/>
                    <a:pt x="175" y="108"/>
                    <a:pt x="194" y="108"/>
                  </a:cubicBezTo>
                  <a:close/>
                  <a:moveTo>
                    <a:pt x="199" y="1"/>
                  </a:moveTo>
                  <a:cubicBezTo>
                    <a:pt x="160" y="1"/>
                    <a:pt x="124" y="21"/>
                    <a:pt x="103" y="54"/>
                  </a:cubicBezTo>
                  <a:cubicBezTo>
                    <a:pt x="97" y="55"/>
                    <a:pt x="93" y="57"/>
                    <a:pt x="88" y="60"/>
                  </a:cubicBezTo>
                  <a:cubicBezTo>
                    <a:pt x="52" y="78"/>
                    <a:pt x="20" y="128"/>
                    <a:pt x="11" y="167"/>
                  </a:cubicBezTo>
                  <a:cubicBezTo>
                    <a:pt x="1" y="229"/>
                    <a:pt x="16" y="294"/>
                    <a:pt x="53" y="345"/>
                  </a:cubicBezTo>
                  <a:cubicBezTo>
                    <a:pt x="85" y="387"/>
                    <a:pt x="138" y="399"/>
                    <a:pt x="189" y="399"/>
                  </a:cubicBezTo>
                  <a:cubicBezTo>
                    <a:pt x="205" y="399"/>
                    <a:pt x="220" y="398"/>
                    <a:pt x="234" y="396"/>
                  </a:cubicBezTo>
                  <a:cubicBezTo>
                    <a:pt x="373" y="380"/>
                    <a:pt x="413" y="246"/>
                    <a:pt x="354" y="132"/>
                  </a:cubicBezTo>
                  <a:cubicBezTo>
                    <a:pt x="325" y="80"/>
                    <a:pt x="283" y="16"/>
                    <a:pt x="221" y="3"/>
                  </a:cubicBezTo>
                  <a:cubicBezTo>
                    <a:pt x="214" y="1"/>
                    <a:pt x="206" y="1"/>
                    <a:pt x="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upo 6"/>
          <p:cNvGrpSpPr/>
          <p:nvPr/>
        </p:nvGrpSpPr>
        <p:grpSpPr>
          <a:xfrm>
            <a:off x="609392" y="1165153"/>
            <a:ext cx="2531832" cy="4211768"/>
            <a:chOff x="179512" y="1597429"/>
            <a:chExt cx="2531832" cy="3991811"/>
          </a:xfrm>
          <a:effectLst>
            <a:outerShdw blurRad="50800" dist="38100" dir="10800000" algn="r" rotWithShape="0">
              <a:prstClr val="black">
                <a:alpha val="40000"/>
              </a:prstClr>
            </a:outerShdw>
          </a:effectLst>
        </p:grpSpPr>
        <p:sp>
          <p:nvSpPr>
            <p:cNvPr id="126" name="Google Shape;3923;p33"/>
            <p:cNvSpPr/>
            <p:nvPr/>
          </p:nvSpPr>
          <p:spPr>
            <a:xfrm>
              <a:off x="179512" y="1597429"/>
              <a:ext cx="2531832" cy="3991811"/>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924;p33"/>
            <p:cNvSpPr/>
            <p:nvPr/>
          </p:nvSpPr>
          <p:spPr>
            <a:xfrm>
              <a:off x="179512" y="1597430"/>
              <a:ext cx="2531832" cy="814757"/>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987;p33"/>
            <p:cNvSpPr txBox="1"/>
            <p:nvPr/>
          </p:nvSpPr>
          <p:spPr>
            <a:xfrm>
              <a:off x="572800" y="1829647"/>
              <a:ext cx="1745257" cy="363737"/>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dirty="0">
                  <a:solidFill>
                    <a:schemeClr val="lt1"/>
                  </a:solidFill>
                  <a:latin typeface="+mj-lt"/>
                  <a:ea typeface="Fira Sans Extra Condensed"/>
                  <a:cs typeface="Fira Sans Extra Condensed"/>
                  <a:sym typeface="Fira Sans Extra Condensed"/>
                </a:rPr>
                <a:t>01</a:t>
              </a:r>
              <a:endParaRPr sz="2400" b="1" dirty="0">
                <a:solidFill>
                  <a:schemeClr val="lt1"/>
                </a:solidFill>
                <a:latin typeface="+mj-lt"/>
                <a:ea typeface="Fira Sans Extra Condensed"/>
                <a:cs typeface="Fira Sans Extra Condensed"/>
                <a:sym typeface="Fira Sans Extra Condensed"/>
              </a:endParaRPr>
            </a:p>
          </p:txBody>
        </p:sp>
      </p:grpSp>
      <p:grpSp>
        <p:nvGrpSpPr>
          <p:cNvPr id="6" name="Grupo 5"/>
          <p:cNvGrpSpPr/>
          <p:nvPr/>
        </p:nvGrpSpPr>
        <p:grpSpPr>
          <a:xfrm>
            <a:off x="6213274" y="1162178"/>
            <a:ext cx="2598228" cy="4320480"/>
            <a:chOff x="2874302" y="1665788"/>
            <a:chExt cx="2349412" cy="3995460"/>
          </a:xfrm>
          <a:effectLst>
            <a:outerShdw blurRad="50800" dist="38100" dir="10800000" algn="r" rotWithShape="0">
              <a:prstClr val="black">
                <a:alpha val="40000"/>
              </a:prstClr>
            </a:outerShdw>
          </a:effectLst>
        </p:grpSpPr>
        <p:sp>
          <p:nvSpPr>
            <p:cNvPr id="124" name="Google Shape;3919;p33"/>
            <p:cNvSpPr/>
            <p:nvPr/>
          </p:nvSpPr>
          <p:spPr>
            <a:xfrm>
              <a:off x="2874302" y="1665788"/>
              <a:ext cx="2349412" cy="3995460"/>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921;p33"/>
            <p:cNvSpPr/>
            <p:nvPr/>
          </p:nvSpPr>
          <p:spPr>
            <a:xfrm>
              <a:off x="2874303" y="1665788"/>
              <a:ext cx="2349411" cy="760141"/>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985;p33"/>
            <p:cNvSpPr txBox="1"/>
            <p:nvPr/>
          </p:nvSpPr>
          <p:spPr>
            <a:xfrm>
              <a:off x="3228690" y="1874185"/>
              <a:ext cx="1572631" cy="333574"/>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dirty="0">
                  <a:solidFill>
                    <a:schemeClr val="lt1"/>
                  </a:solidFill>
                  <a:latin typeface="+mj-lt"/>
                  <a:ea typeface="Fira Sans Extra Condensed"/>
                  <a:cs typeface="Fira Sans Extra Condensed"/>
                  <a:sym typeface="Fira Sans Extra Condensed"/>
                </a:rPr>
                <a:t>03</a:t>
              </a:r>
              <a:endParaRPr sz="2400" b="1" dirty="0">
                <a:solidFill>
                  <a:schemeClr val="lt1"/>
                </a:solidFill>
                <a:latin typeface="+mj-lt"/>
                <a:ea typeface="Fira Sans Extra Condensed"/>
                <a:cs typeface="Fira Sans Extra Condensed"/>
                <a:sym typeface="Fira Sans Extra Condensed"/>
              </a:endParaRPr>
            </a:p>
          </p:txBody>
        </p:sp>
      </p:grpSp>
      <p:grpSp>
        <p:nvGrpSpPr>
          <p:cNvPr id="8" name="Grupo 7"/>
          <p:cNvGrpSpPr/>
          <p:nvPr/>
        </p:nvGrpSpPr>
        <p:grpSpPr>
          <a:xfrm>
            <a:off x="3431453" y="1107821"/>
            <a:ext cx="2531832" cy="4320481"/>
            <a:chOff x="5945417" y="1598439"/>
            <a:chExt cx="2531832" cy="3991811"/>
          </a:xfrm>
          <a:effectLst>
            <a:outerShdw blurRad="50800" dist="38100" dir="13500000" algn="br" rotWithShape="0">
              <a:prstClr val="black">
                <a:alpha val="40000"/>
              </a:prstClr>
            </a:outerShdw>
          </a:effectLst>
        </p:grpSpPr>
        <p:sp>
          <p:nvSpPr>
            <p:cNvPr id="239" name="Google Shape;3923;p33"/>
            <p:cNvSpPr/>
            <p:nvPr/>
          </p:nvSpPr>
          <p:spPr>
            <a:xfrm>
              <a:off x="5945417" y="1598439"/>
              <a:ext cx="2531832" cy="3991811"/>
            </a:xfrm>
            <a:prstGeom prst="roundRect">
              <a:avLst>
                <a:gd name="adj" fmla="val 16667"/>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924;p33"/>
            <p:cNvSpPr/>
            <p:nvPr/>
          </p:nvSpPr>
          <p:spPr>
            <a:xfrm>
              <a:off x="5945417" y="1598440"/>
              <a:ext cx="2531832" cy="814757"/>
            </a:xfrm>
            <a:prstGeom prst="round2SameRect">
              <a:avLst>
                <a:gd name="adj1" fmla="val 50000"/>
                <a:gd name="adj2" fmla="val 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987;p33"/>
            <p:cNvSpPr txBox="1"/>
            <p:nvPr/>
          </p:nvSpPr>
          <p:spPr>
            <a:xfrm>
              <a:off x="6338705" y="1830657"/>
              <a:ext cx="1745257" cy="363737"/>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n" sz="2400" b="1" dirty="0">
                  <a:solidFill>
                    <a:schemeClr val="lt1"/>
                  </a:solidFill>
                  <a:latin typeface="+mj-lt"/>
                  <a:ea typeface="Fira Sans Extra Condensed"/>
                  <a:cs typeface="Fira Sans Extra Condensed"/>
                  <a:sym typeface="Fira Sans Extra Condensed"/>
                </a:rPr>
                <a:t>02</a:t>
              </a:r>
              <a:endParaRPr sz="2400" b="1" dirty="0">
                <a:solidFill>
                  <a:schemeClr val="lt1"/>
                </a:solidFill>
                <a:latin typeface="+mj-lt"/>
                <a:ea typeface="Fira Sans Extra Condensed"/>
                <a:cs typeface="Fira Sans Extra Condensed"/>
                <a:sym typeface="Fira Sans Extra Condensed"/>
              </a:endParaRPr>
            </a:p>
          </p:txBody>
        </p:sp>
        <p:sp>
          <p:nvSpPr>
            <p:cNvPr id="247" name="Google Shape;3962;p33"/>
            <p:cNvSpPr txBox="1"/>
            <p:nvPr/>
          </p:nvSpPr>
          <p:spPr>
            <a:xfrm>
              <a:off x="6012875" y="3340317"/>
              <a:ext cx="2464373" cy="2070283"/>
            </a:xfrm>
            <a:prstGeom prst="rect">
              <a:avLst/>
            </a:prstGeom>
            <a:noFill/>
            <a:ln>
              <a:noFill/>
            </a:ln>
          </p:spPr>
          <p:txBody>
            <a:bodyPr spcFirstLastPara="1" wrap="square" lIns="0" tIns="6700" rIns="0" bIns="0" anchor="ctr" anchorCtr="0">
              <a:noAutofit/>
            </a:bodyPr>
            <a:lstStyle/>
            <a:p>
              <a:pPr algn="ctr"/>
              <a:endParaRPr lang="en-US" sz="1600" dirty="0"/>
            </a:p>
          </p:txBody>
        </p:sp>
      </p:grpSp>
      <p:pic>
        <p:nvPicPr>
          <p:cNvPr id="28" name="Imagen 27" descr="Mapa&#10;&#10;Descripción generada automáticamente">
            <a:extLst>
              <a:ext uri="{FF2B5EF4-FFF2-40B4-BE49-F238E27FC236}">
                <a16:creationId xmlns:a16="http://schemas.microsoft.com/office/drawing/2014/main" id="{66D2A693-CA96-4EEC-840A-51F26D6845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830" y="2358301"/>
            <a:ext cx="1551547" cy="1163455"/>
          </a:xfrm>
          <a:prstGeom prst="rect">
            <a:avLst/>
          </a:prstGeom>
          <a:noFill/>
          <a:ln>
            <a:noFill/>
          </a:ln>
        </p:spPr>
      </p:pic>
      <p:pic>
        <p:nvPicPr>
          <p:cNvPr id="29" name="Imagen 28" descr="Mapa&#10;&#10;Descripción generada automáticamente">
            <a:extLst>
              <a:ext uri="{FF2B5EF4-FFF2-40B4-BE49-F238E27FC236}">
                <a16:creationId xmlns:a16="http://schemas.microsoft.com/office/drawing/2014/main" id="{865192DD-5219-42F3-B238-B03FD3592C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4699" y="3585899"/>
            <a:ext cx="1551547" cy="1163455"/>
          </a:xfrm>
          <a:prstGeom prst="rect">
            <a:avLst/>
          </a:prstGeom>
          <a:noFill/>
          <a:ln>
            <a:noFill/>
          </a:ln>
        </p:spPr>
      </p:pic>
      <p:pic>
        <p:nvPicPr>
          <p:cNvPr id="5" name="Imagen 4">
            <a:extLst>
              <a:ext uri="{FF2B5EF4-FFF2-40B4-BE49-F238E27FC236}">
                <a16:creationId xmlns:a16="http://schemas.microsoft.com/office/drawing/2014/main" id="{D22A72B2-62A1-472F-8D91-C2F8E1580856}"/>
              </a:ext>
            </a:extLst>
          </p:cNvPr>
          <p:cNvPicPr>
            <a:picLocks noChangeAspect="1"/>
          </p:cNvPicPr>
          <p:nvPr/>
        </p:nvPicPr>
        <p:blipFill>
          <a:blip r:embed="rId4"/>
          <a:stretch>
            <a:fillRect/>
          </a:stretch>
        </p:blipFill>
        <p:spPr>
          <a:xfrm>
            <a:off x="1105778" y="2423508"/>
            <a:ext cx="1579622" cy="2196495"/>
          </a:xfrm>
          <a:prstGeom prst="rect">
            <a:avLst/>
          </a:prstGeom>
        </p:spPr>
      </p:pic>
      <p:pic>
        <p:nvPicPr>
          <p:cNvPr id="13" name="Imagen 12">
            <a:extLst>
              <a:ext uri="{FF2B5EF4-FFF2-40B4-BE49-F238E27FC236}">
                <a16:creationId xmlns:a16="http://schemas.microsoft.com/office/drawing/2014/main" id="{C1ACC43C-3852-4C07-BD5A-5D85599988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3335" y="2358301"/>
            <a:ext cx="1344395" cy="1792527"/>
          </a:xfrm>
          <a:prstGeom prst="rect">
            <a:avLst/>
          </a:prstGeom>
        </p:spPr>
      </p:pic>
      <p:pic>
        <p:nvPicPr>
          <p:cNvPr id="15" name="Imagen 14">
            <a:extLst>
              <a:ext uri="{FF2B5EF4-FFF2-40B4-BE49-F238E27FC236}">
                <a16:creationId xmlns:a16="http://schemas.microsoft.com/office/drawing/2014/main" id="{E16F49F4-611A-4634-9BB9-4223029A1E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6614" y="3429000"/>
            <a:ext cx="1299799" cy="1733065"/>
          </a:xfrm>
          <a:prstGeom prst="rect">
            <a:avLst/>
          </a:prstGeom>
        </p:spPr>
      </p:pic>
      <p:sp>
        <p:nvSpPr>
          <p:cNvPr id="38" name="Rectángulo 37">
            <a:extLst>
              <a:ext uri="{FF2B5EF4-FFF2-40B4-BE49-F238E27FC236}">
                <a16:creationId xmlns:a16="http://schemas.microsoft.com/office/drawing/2014/main" id="{BF52C261-D83E-41AF-83E6-DCCA10A8A03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02</a:t>
            </a:r>
            <a:endParaRPr lang="en-US" b="1" u="sng" dirty="0"/>
          </a:p>
        </p:txBody>
      </p:sp>
      <p:pic>
        <p:nvPicPr>
          <p:cNvPr id="40" name="Picture 2" descr="La Universidad de las Fuerzas Armadas - ESPE y la UNIR España fortalecen  las relaciones de Cooperación Interinstitucional - ESPE">
            <a:extLst>
              <a:ext uri="{FF2B5EF4-FFF2-40B4-BE49-F238E27FC236}">
                <a16:creationId xmlns:a16="http://schemas.microsoft.com/office/drawing/2014/main" id="{137AB550-85CE-4427-B67D-424DC064E2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368828"/>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251520" y="116632"/>
            <a:ext cx="5832648"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s-EC" b="1" u="sng" dirty="0"/>
              <a:t>10</a:t>
            </a:r>
            <a:r>
              <a:rPr lang="en-001" b="1" u="sng" dirty="0"/>
              <a:t>. CONCLUSIONES</a:t>
            </a:r>
            <a:endParaRPr lang="en-US" b="1" u="sng" dirty="0"/>
          </a:p>
        </p:txBody>
      </p:sp>
      <p:sp>
        <p:nvSpPr>
          <p:cNvPr id="7" name="Rectángulo 6">
            <a:extLst>
              <a:ext uri="{FF2B5EF4-FFF2-40B4-BE49-F238E27FC236}">
                <a16:creationId xmlns:a16="http://schemas.microsoft.com/office/drawing/2014/main" id="{C0F5886E-5A91-4241-9893-97022B50812F}"/>
              </a:ext>
            </a:extLst>
          </p:cNvPr>
          <p:cNvSpPr/>
          <p:nvPr/>
        </p:nvSpPr>
        <p:spPr>
          <a:xfrm>
            <a:off x="575556" y="1189862"/>
            <a:ext cx="7992888" cy="3929089"/>
          </a:xfrm>
          <a:prstGeom prst="rect">
            <a:avLst/>
          </a:prstGeom>
        </p:spPr>
        <p:txBody>
          <a:bodyPr wrap="square">
            <a:spAutoFit/>
          </a:bodyPr>
          <a:lstStyle/>
          <a:p>
            <a:pPr indent="457200">
              <a:lnSpc>
                <a:spcPct val="200000"/>
              </a:lnSpc>
              <a:spcBef>
                <a:spcPts val="200"/>
              </a:spcBef>
            </a:pPr>
            <a:r>
              <a:rPr lang="es-MX" sz="1400" dirty="0">
                <a:effectLst/>
                <a:latin typeface="Arial" panose="020B0604020202020204" pitchFamily="34" charset="0"/>
                <a:ea typeface="Calibri" panose="020F0502020204030204" pitchFamily="34" charset="0"/>
                <a:cs typeface="Times New Roman" panose="02020603050405020304" pitchFamily="18" charset="0"/>
              </a:rPr>
              <a:t>- La información presentada muestra que los sistemas de riego no trabajan a su máxima capacidad, por lo que es viable que se pueda transitar una mayor cantidad de caudal a través de los mismos, y así abastecer a la población de manera satisfactoria. </a:t>
            </a:r>
          </a:p>
          <a:p>
            <a:pPr indent="457200">
              <a:lnSpc>
                <a:spcPct val="200000"/>
              </a:lnSpc>
              <a:spcBef>
                <a:spcPts val="200"/>
              </a:spcBef>
            </a:pPr>
            <a:r>
              <a:rPr lang="es-MX" sz="1400" dirty="0">
                <a:effectLst/>
                <a:latin typeface="Arial" panose="020B0604020202020204" pitchFamily="34" charset="0"/>
                <a:ea typeface="Calibri" panose="020F0502020204030204" pitchFamily="34" charset="0"/>
                <a:cs typeface="Times New Roman" panose="02020603050405020304" pitchFamily="18" charset="0"/>
              </a:rPr>
              <a:t>- En el caso de los embalses, así como de las pequeñas represas; si bien son una solución, no son las más económicamente accesibles. Las zonas de estudio, al ser zonas rurales, no cuentan con los fondos monetarios suficientes para realizar obras de esta magnitud que conllevan la contratación de personal, la adquisición del material así como su transporte y más aún el mantenimiento de la obra misma. Por este motivo se toma las compuertas como la solución más viable.</a:t>
            </a:r>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3BC9A454-D341-4C85-BB0C-B00DB757EB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795E4ED2-5517-4513-B342-1FE9F983BDE2}"/>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20</a:t>
            </a:r>
            <a:endParaRPr lang="en-US" b="1" u="sng" dirty="0"/>
          </a:p>
        </p:txBody>
      </p:sp>
    </p:spTree>
    <p:extLst>
      <p:ext uri="{BB962C8B-B14F-4D97-AF65-F5344CB8AC3E}">
        <p14:creationId xmlns:p14="http://schemas.microsoft.com/office/powerpoint/2010/main" val="421296223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D2703984-338B-47C9-B144-B812180A2DC3}"/>
              </a:ext>
            </a:extLst>
          </p:cNvPr>
          <p:cNvSpPr txBox="1"/>
          <p:nvPr/>
        </p:nvSpPr>
        <p:spPr>
          <a:xfrm>
            <a:off x="1151619" y="2336946"/>
            <a:ext cx="6840760" cy="1200329"/>
          </a:xfrm>
          <a:prstGeom prst="rect">
            <a:avLst/>
          </a:prstGeom>
          <a:noFill/>
        </p:spPr>
        <p:txBody>
          <a:bodyPr wrap="square" rtlCol="0">
            <a:spAutoFit/>
          </a:bodyPr>
          <a:lstStyle/>
          <a:p>
            <a:pPr algn="ctr"/>
            <a:r>
              <a:rPr lang="es-ES" sz="7200" dirty="0"/>
              <a:t>¡GRACIAS!</a:t>
            </a:r>
            <a:endParaRPr lang="es-EC" sz="7200" dirty="0"/>
          </a:p>
        </p:txBody>
      </p:sp>
      <p:pic>
        <p:nvPicPr>
          <p:cNvPr id="4" name="Picture 2" descr="La Universidad de las Fuerzas Armadas - ESPE y la UNIR España fortalecen  las relaciones de Cooperación Interinstitucional - ESPE">
            <a:extLst>
              <a:ext uri="{FF2B5EF4-FFF2-40B4-BE49-F238E27FC236}">
                <a16:creationId xmlns:a16="http://schemas.microsoft.com/office/drawing/2014/main" id="{B9BF5FA7-8040-4280-AF7B-10D7E59E65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C8D48874-59FA-4190-966B-A6BE500F3573}"/>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21</a:t>
            </a:r>
            <a:endParaRPr lang="en-US" b="1" u="sng" dirty="0"/>
          </a:p>
        </p:txBody>
      </p:sp>
      <p:pic>
        <p:nvPicPr>
          <p:cNvPr id="2050" name="Picture 2">
            <a:extLst>
              <a:ext uri="{FF2B5EF4-FFF2-40B4-BE49-F238E27FC236}">
                <a16:creationId xmlns:a16="http://schemas.microsoft.com/office/drawing/2014/main" id="{17F634F7-5EA6-456F-9FC1-243032514D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458" y="331302"/>
            <a:ext cx="24009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9ED3E78-746A-4346-93A8-A7D94441F5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9931" y="3742919"/>
            <a:ext cx="320197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19AE9B0-85E8-482F-B6D0-43FA89A042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70022" y="3742919"/>
            <a:ext cx="3201977"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4FF0754-A616-4E33-8E5E-E372A50A00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815" y="691492"/>
            <a:ext cx="2400902"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B63A7AA7-1DD9-4E3F-9FAF-576A729202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5434" y="691492"/>
            <a:ext cx="2400902"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43332"/>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79512" y="116632"/>
            <a:ext cx="3240360"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02. MARCO TEÓRICO</a:t>
            </a:r>
            <a:r>
              <a:rPr lang="en-001" b="1" u="sng" dirty="0"/>
              <a:t> </a:t>
            </a:r>
            <a:endParaRPr lang="en-US" b="1" u="sng" dirty="0"/>
          </a:p>
        </p:txBody>
      </p:sp>
      <p:sp>
        <p:nvSpPr>
          <p:cNvPr id="779" name="Google Shape;3407;p29"/>
          <p:cNvSpPr txBox="1"/>
          <p:nvPr/>
        </p:nvSpPr>
        <p:spPr>
          <a:xfrm>
            <a:off x="699714" y="1973058"/>
            <a:ext cx="3240361" cy="1361620"/>
          </a:xfrm>
          <a:prstGeom prst="rect">
            <a:avLst/>
          </a:prstGeom>
          <a:noFill/>
          <a:ln>
            <a:noFill/>
          </a:ln>
        </p:spPr>
        <p:txBody>
          <a:bodyPr spcFirstLastPara="1" wrap="square" lIns="91425" tIns="91425" rIns="91425" bIns="91425" anchor="ctr" anchorCtr="0">
            <a:noAutofit/>
          </a:bodyPr>
          <a:lstStyle/>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Estructura que aporta al suelo y a las plantas en un área de cultivo, suministrando y optimizando el agua necesaria al desarrollo de los diferentes tipos de sembradíos de manera uniforme.</a:t>
            </a:r>
            <a:endParaRPr lang="es-ES" sz="1400" dirty="0">
              <a:solidFill>
                <a:schemeClr val="dk1"/>
              </a:solidFill>
              <a:latin typeface="Roboto"/>
              <a:ea typeface="Roboto"/>
              <a:cs typeface="Roboto"/>
              <a:sym typeface="Roboto"/>
            </a:endParaRPr>
          </a:p>
        </p:txBody>
      </p:sp>
      <p:sp>
        <p:nvSpPr>
          <p:cNvPr id="789" name="Google Shape;3412;p29"/>
          <p:cNvSpPr txBox="1"/>
          <p:nvPr/>
        </p:nvSpPr>
        <p:spPr>
          <a:xfrm>
            <a:off x="1350087" y="1132473"/>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ES" sz="1600" b="1" dirty="0">
                <a:solidFill>
                  <a:schemeClr val="accent2"/>
                </a:solidFill>
                <a:latin typeface="Fira Sans Extra Condensed"/>
                <a:ea typeface="Fira Sans Extra Condensed"/>
                <a:cs typeface="Fira Sans Extra Condensed"/>
                <a:sym typeface="Fira Sans Extra Condensed"/>
              </a:rPr>
              <a:t>DEFINICIÓN</a:t>
            </a:r>
            <a:endParaRPr sz="1600" b="1" dirty="0">
              <a:solidFill>
                <a:schemeClr val="accent2"/>
              </a:solidFill>
              <a:latin typeface="Fira Sans Extra Condensed"/>
              <a:ea typeface="Fira Sans Extra Condensed"/>
              <a:cs typeface="Fira Sans Extra Condensed"/>
              <a:sym typeface="Fira Sans Extra Condensed"/>
            </a:endParaRPr>
          </a:p>
        </p:txBody>
      </p:sp>
      <p:pic>
        <p:nvPicPr>
          <p:cNvPr id="64" name="Picture 8" descr="Black line icon for definition ">
            <a:extLst>
              <a:ext uri="{FF2B5EF4-FFF2-40B4-BE49-F238E27FC236}">
                <a16:creationId xmlns:a16="http://schemas.microsoft.com/office/drawing/2014/main" id="{59547C7A-761E-43C8-8DC9-30037E53D5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71" t="22763" r="15136" b="21597"/>
          <a:stretch/>
        </p:blipFill>
        <p:spPr bwMode="auto">
          <a:xfrm>
            <a:off x="873757" y="1126883"/>
            <a:ext cx="632601" cy="44873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9C28081-BBFD-4F3F-89AC-211844AAB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575615"/>
            <a:ext cx="3572556" cy="2008322"/>
          </a:xfrm>
          <a:prstGeom prst="rect">
            <a:avLst/>
          </a:prstGeom>
          <a:noFill/>
          <a:extLst>
            <a:ext uri="{909E8E84-426E-40DD-AFC4-6F175D3DCCD1}">
              <a14:hiddenFill xmlns:a14="http://schemas.microsoft.com/office/drawing/2010/main">
                <a:solidFill>
                  <a:srgbClr val="FFFFFF"/>
                </a:solidFill>
              </a14:hiddenFill>
            </a:ext>
          </a:extLst>
        </p:spPr>
      </p:pic>
      <p:sp>
        <p:nvSpPr>
          <p:cNvPr id="62" name="Google Shape;3412;p29">
            <a:extLst>
              <a:ext uri="{FF2B5EF4-FFF2-40B4-BE49-F238E27FC236}">
                <a16:creationId xmlns:a16="http://schemas.microsoft.com/office/drawing/2014/main" id="{66A1C2E7-2684-40D0-8472-B73413524125}"/>
              </a:ext>
            </a:extLst>
          </p:cNvPr>
          <p:cNvSpPr txBox="1"/>
          <p:nvPr/>
        </p:nvSpPr>
        <p:spPr>
          <a:xfrm>
            <a:off x="1350087" y="4620098"/>
            <a:ext cx="1689091" cy="328800"/>
          </a:xfrm>
          <a:prstGeom prst="rect">
            <a:avLst/>
          </a:prstGeom>
          <a:noFill/>
          <a:ln>
            <a:noFill/>
          </a:ln>
        </p:spPr>
        <p:txBody>
          <a:bodyPr spcFirstLastPara="1" wrap="square" lIns="91425" tIns="91425" rIns="91425" bIns="91425" anchor="ctr" anchorCtr="0">
            <a:noAutofit/>
          </a:bodyPr>
          <a:lstStyle/>
          <a:p>
            <a:pPr marL="12700" marR="0" lvl="0" indent="0" algn="ctr" rtl="0">
              <a:lnSpc>
                <a:spcPct val="100000"/>
              </a:lnSpc>
              <a:spcBef>
                <a:spcPts val="0"/>
              </a:spcBef>
              <a:spcAft>
                <a:spcPts val="0"/>
              </a:spcAft>
              <a:buNone/>
            </a:pPr>
            <a:r>
              <a:rPr lang="es-ES" sz="1600" b="1" dirty="0">
                <a:solidFill>
                  <a:schemeClr val="accent2"/>
                </a:solidFill>
                <a:latin typeface="Fira Sans Extra Condensed"/>
                <a:ea typeface="Fira Sans Extra Condensed"/>
                <a:cs typeface="Fira Sans Extra Condensed"/>
                <a:sym typeface="Fira Sans Extra Condensed"/>
              </a:rPr>
              <a:t>NORMATIVA LEGAL</a:t>
            </a:r>
            <a:endParaRPr sz="1600" b="1" dirty="0">
              <a:solidFill>
                <a:schemeClr val="accent2"/>
              </a:solidFill>
              <a:latin typeface="Fira Sans Extra Condensed"/>
              <a:ea typeface="Fira Sans Extra Condensed"/>
              <a:cs typeface="Fira Sans Extra Condensed"/>
              <a:sym typeface="Fira Sans Extra Condensed"/>
            </a:endParaRPr>
          </a:p>
        </p:txBody>
      </p:sp>
      <p:pic>
        <p:nvPicPr>
          <p:cNvPr id="7" name="Imagen 6">
            <a:extLst>
              <a:ext uri="{FF2B5EF4-FFF2-40B4-BE49-F238E27FC236}">
                <a16:creationId xmlns:a16="http://schemas.microsoft.com/office/drawing/2014/main" id="{A79C7C8C-B208-416B-A325-C5C5B44314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4953" y="4515695"/>
            <a:ext cx="537607" cy="537607"/>
          </a:xfrm>
          <a:prstGeom prst="rect">
            <a:avLst/>
          </a:prstGeom>
        </p:spPr>
      </p:pic>
      <p:sp>
        <p:nvSpPr>
          <p:cNvPr id="67" name="Google Shape;3407;p29">
            <a:extLst>
              <a:ext uri="{FF2B5EF4-FFF2-40B4-BE49-F238E27FC236}">
                <a16:creationId xmlns:a16="http://schemas.microsoft.com/office/drawing/2014/main" id="{F343B0FE-9934-4660-8220-7E1457BA5B3B}"/>
              </a:ext>
            </a:extLst>
          </p:cNvPr>
          <p:cNvSpPr txBox="1"/>
          <p:nvPr/>
        </p:nvSpPr>
        <p:spPr>
          <a:xfrm>
            <a:off x="4291681" y="4082491"/>
            <a:ext cx="4133194" cy="1604440"/>
          </a:xfrm>
          <a:prstGeom prst="rect">
            <a:avLst/>
          </a:prstGeom>
          <a:noFill/>
          <a:ln>
            <a:noFill/>
          </a:ln>
        </p:spPr>
        <p:txBody>
          <a:bodyPr spcFirstLastPara="1" wrap="square" lIns="91425" tIns="91425" rIns="91425" bIns="91425" anchor="ctr" anchorCtr="0">
            <a:noAutofit/>
          </a:bodyPr>
          <a:lstStyle/>
          <a:p>
            <a:pPr marL="12700" marR="0" lvl="0" algn="just" rtl="0">
              <a:lnSpc>
                <a:spcPct val="100000"/>
              </a:lnSpc>
              <a:spcBef>
                <a:spcPts val="0"/>
              </a:spcBef>
              <a:spcAft>
                <a:spcPts val="0"/>
              </a:spcAft>
            </a:pPr>
            <a:r>
              <a:rPr lang="es-MX" sz="2000" b="1" dirty="0">
                <a:solidFill>
                  <a:schemeClr val="dk1"/>
                </a:solidFill>
                <a:effectLst>
                  <a:outerShdw blurRad="38100" dist="38100" dir="2700000" algn="tl">
                    <a:srgbClr val="000000">
                      <a:alpha val="43137"/>
                    </a:srgbClr>
                  </a:outerShdw>
                </a:effectLst>
                <a:latin typeface="Roboto"/>
                <a:ea typeface="Roboto"/>
                <a:cs typeface="Roboto"/>
                <a:sym typeface="Roboto"/>
              </a:rPr>
              <a:t>Reglamento Ley Orgánica de Recursos Hídricos, Usos y Aprovechamientos del Agua</a:t>
            </a:r>
            <a:endParaRPr lang="es-ES" sz="2000" b="1" dirty="0">
              <a:solidFill>
                <a:schemeClr val="dk1"/>
              </a:solidFill>
              <a:effectLst>
                <a:outerShdw blurRad="38100" dist="38100" dir="2700000" algn="tl">
                  <a:srgbClr val="000000">
                    <a:alpha val="43137"/>
                  </a:srgbClr>
                </a:outerShdw>
              </a:effectLst>
              <a:latin typeface="Roboto"/>
              <a:ea typeface="Roboto"/>
              <a:cs typeface="Roboto"/>
              <a:sym typeface="Roboto"/>
            </a:endParaRPr>
          </a:p>
        </p:txBody>
      </p:sp>
      <p:sp>
        <p:nvSpPr>
          <p:cNvPr id="68" name="Rectángulo 67">
            <a:extLst>
              <a:ext uri="{FF2B5EF4-FFF2-40B4-BE49-F238E27FC236}">
                <a16:creationId xmlns:a16="http://schemas.microsoft.com/office/drawing/2014/main" id="{6DC18E3D-EAD6-4353-BFC6-AF80BC12D4DC}"/>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03</a:t>
            </a:r>
            <a:endParaRPr lang="en-US" b="1" u="sng" dirty="0"/>
          </a:p>
        </p:txBody>
      </p:sp>
      <p:pic>
        <p:nvPicPr>
          <p:cNvPr id="69" name="Picture 2" descr="La Universidad de las Fuerzas Armadas - ESPE y la UNIR España fortalecen  las relaciones de Cooperación Interinstitucional - ESPE">
            <a:extLst>
              <a:ext uri="{FF2B5EF4-FFF2-40B4-BE49-F238E27FC236}">
                <a16:creationId xmlns:a16="http://schemas.microsoft.com/office/drawing/2014/main" id="{868785FC-4EB8-4FB8-AF4F-8CA7E523AD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040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7B999C-D803-4F45-8891-24E41FD6B3A0}"/>
              </a:ext>
            </a:extLst>
          </p:cNvPr>
          <p:cNvSpPr txBox="1"/>
          <p:nvPr/>
        </p:nvSpPr>
        <p:spPr>
          <a:xfrm>
            <a:off x="-68607" y="613402"/>
            <a:ext cx="9171332" cy="369332"/>
          </a:xfrm>
          <a:prstGeom prst="rect">
            <a:avLst/>
          </a:prstGeom>
          <a:noFill/>
        </p:spPr>
        <p:txBody>
          <a:bodyPr wrap="square" rtlCol="0">
            <a:spAutoFit/>
          </a:bodyPr>
          <a:lstStyle/>
          <a:p>
            <a:pPr algn="ctr"/>
            <a:r>
              <a:rPr lang="es-EC" b="1" dirty="0"/>
              <a:t>Cartografía de los canales de riego en la parroquia de Atahualpa y Chavezpamba</a:t>
            </a:r>
            <a:endParaRPr lang="en-US" b="1" dirty="0"/>
          </a:p>
        </p:txBody>
      </p:sp>
      <p:sp>
        <p:nvSpPr>
          <p:cNvPr id="6" name="Rectángulo 5">
            <a:extLst>
              <a:ext uri="{FF2B5EF4-FFF2-40B4-BE49-F238E27FC236}">
                <a16:creationId xmlns:a16="http://schemas.microsoft.com/office/drawing/2014/main" id="{5CD863D7-7CB3-4E6D-B1ED-EDDFE5D1478E}"/>
              </a:ext>
            </a:extLst>
          </p:cNvPr>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03. CARTOGRAFÍA</a:t>
            </a:r>
            <a:endParaRPr lang="en-US" b="1" u="sng" dirty="0"/>
          </a:p>
        </p:txBody>
      </p:sp>
      <p:pic>
        <p:nvPicPr>
          <p:cNvPr id="4" name="Picture 4">
            <a:extLst>
              <a:ext uri="{FF2B5EF4-FFF2-40B4-BE49-F238E27FC236}">
                <a16:creationId xmlns:a16="http://schemas.microsoft.com/office/drawing/2014/main" id="{6AE40404-9E4E-4A7B-8AFB-1DE6A38FB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27886B63-BAF7-426A-8381-53B553BE375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04</a:t>
            </a:r>
            <a:endParaRPr lang="en-US" b="1" u="sng" dirty="0"/>
          </a:p>
        </p:txBody>
      </p:sp>
      <p:pic>
        <p:nvPicPr>
          <p:cNvPr id="3" name="Imagen 2">
            <a:extLst>
              <a:ext uri="{FF2B5EF4-FFF2-40B4-BE49-F238E27FC236}">
                <a16:creationId xmlns:a16="http://schemas.microsoft.com/office/drawing/2014/main" id="{1BDF7367-B6F8-40E5-B6A0-035C82D4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992580"/>
            <a:ext cx="6480000" cy="4581343"/>
          </a:xfrm>
          <a:prstGeom prst="rect">
            <a:avLst/>
          </a:prstGeom>
        </p:spPr>
      </p:pic>
      <p:pic>
        <p:nvPicPr>
          <p:cNvPr id="16" name="Picture 2" descr="La Universidad de las Fuerzas Armadas - ESPE y la UNIR España fortalecen  las relaciones de Cooperación Interinstitucional - ESPE">
            <a:extLst>
              <a:ext uri="{FF2B5EF4-FFF2-40B4-BE49-F238E27FC236}">
                <a16:creationId xmlns:a16="http://schemas.microsoft.com/office/drawing/2014/main" id="{1167B3E0-DA1C-4B18-B763-1BC381847E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407;p29">
            <a:extLst>
              <a:ext uri="{FF2B5EF4-FFF2-40B4-BE49-F238E27FC236}">
                <a16:creationId xmlns:a16="http://schemas.microsoft.com/office/drawing/2014/main" id="{3C40A658-6F2D-45AC-A762-99E39FE82215}"/>
              </a:ext>
            </a:extLst>
          </p:cNvPr>
          <p:cNvSpPr txBox="1"/>
          <p:nvPr/>
        </p:nvSpPr>
        <p:spPr>
          <a:xfrm>
            <a:off x="6835981" y="2475536"/>
            <a:ext cx="2370137" cy="1604440"/>
          </a:xfrm>
          <a:prstGeom prst="rect">
            <a:avLst/>
          </a:prstGeom>
          <a:noFill/>
          <a:ln>
            <a:noFill/>
          </a:ln>
        </p:spPr>
        <p:txBody>
          <a:bodyPr spcFirstLastPara="1" wrap="square" lIns="91425" tIns="91425" rIns="91425" bIns="91425" anchor="ctr" anchorCtr="0">
            <a:noAutofit/>
          </a:bodyPr>
          <a:lstStyle/>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Sistema </a:t>
            </a:r>
            <a:r>
              <a:rPr lang="es-MX" sz="1400" dirty="0" err="1">
                <a:solidFill>
                  <a:schemeClr val="dk1"/>
                </a:solidFill>
                <a:latin typeface="Roboto"/>
                <a:ea typeface="Roboto"/>
                <a:cs typeface="Roboto"/>
                <a:sym typeface="Roboto"/>
              </a:rPr>
              <a:t>Piganta</a:t>
            </a: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Sistema </a:t>
            </a:r>
            <a:r>
              <a:rPr lang="es-MX" sz="1400" dirty="0" err="1">
                <a:solidFill>
                  <a:schemeClr val="dk1"/>
                </a:solidFill>
                <a:latin typeface="Roboto"/>
                <a:ea typeface="Roboto"/>
                <a:cs typeface="Roboto"/>
                <a:sym typeface="Roboto"/>
              </a:rPr>
              <a:t>Moyal</a:t>
            </a:r>
            <a:r>
              <a:rPr lang="es-MX" sz="1400" dirty="0">
                <a:solidFill>
                  <a:schemeClr val="dk1"/>
                </a:solidFill>
                <a:latin typeface="Roboto"/>
                <a:ea typeface="Roboto"/>
                <a:cs typeface="Roboto"/>
                <a:sym typeface="Roboto"/>
              </a:rPr>
              <a:t> Astillero</a:t>
            </a: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Sistema </a:t>
            </a:r>
            <a:r>
              <a:rPr lang="es-MX" sz="1400" dirty="0" err="1">
                <a:solidFill>
                  <a:schemeClr val="dk1"/>
                </a:solidFill>
                <a:latin typeface="Roboto"/>
                <a:ea typeface="Roboto"/>
                <a:cs typeface="Roboto"/>
                <a:sym typeface="Roboto"/>
              </a:rPr>
              <a:t>Giger</a:t>
            </a:r>
            <a:r>
              <a:rPr lang="es-EC" sz="1400" dirty="0" err="1">
                <a:solidFill>
                  <a:schemeClr val="dk1"/>
                </a:solidFill>
                <a:latin typeface="Roboto"/>
                <a:ea typeface="Roboto"/>
                <a:cs typeface="Roboto"/>
                <a:sym typeface="Roboto"/>
              </a:rPr>
              <a:t>ó</a:t>
            </a:r>
            <a:r>
              <a:rPr lang="es-MX" sz="1400" dirty="0">
                <a:solidFill>
                  <a:schemeClr val="dk1"/>
                </a:solidFill>
                <a:latin typeface="Roboto"/>
                <a:ea typeface="Roboto"/>
                <a:cs typeface="Roboto"/>
                <a:sym typeface="Roboto"/>
              </a:rPr>
              <a:t>n</a:t>
            </a: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Sistema San José </a:t>
            </a:r>
          </a:p>
        </p:txBody>
      </p:sp>
      <p:sp>
        <p:nvSpPr>
          <p:cNvPr id="10" name="Elipse 9">
            <a:extLst>
              <a:ext uri="{FF2B5EF4-FFF2-40B4-BE49-F238E27FC236}">
                <a16:creationId xmlns:a16="http://schemas.microsoft.com/office/drawing/2014/main" id="{6D38DD0A-3F87-4B66-88CE-62DB77A1A96B}"/>
              </a:ext>
            </a:extLst>
          </p:cNvPr>
          <p:cNvSpPr/>
          <p:nvPr/>
        </p:nvSpPr>
        <p:spPr>
          <a:xfrm>
            <a:off x="6543823" y="2521492"/>
            <a:ext cx="237860" cy="2145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a:extLst>
              <a:ext uri="{FF2B5EF4-FFF2-40B4-BE49-F238E27FC236}">
                <a16:creationId xmlns:a16="http://schemas.microsoft.com/office/drawing/2014/main" id="{EC61C7D4-EDE8-4415-B026-856DBE84BA9D}"/>
              </a:ext>
            </a:extLst>
          </p:cNvPr>
          <p:cNvSpPr/>
          <p:nvPr/>
        </p:nvSpPr>
        <p:spPr>
          <a:xfrm>
            <a:off x="6543823" y="2940378"/>
            <a:ext cx="237860" cy="214543"/>
          </a:xfrm>
          <a:prstGeom prst="ellipse">
            <a:avLst/>
          </a:prstGeom>
          <a:solidFill>
            <a:srgbClr val="14F8C0"/>
          </a:solidFill>
          <a:ln>
            <a:solidFill>
              <a:srgbClr val="14F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a:extLst>
              <a:ext uri="{FF2B5EF4-FFF2-40B4-BE49-F238E27FC236}">
                <a16:creationId xmlns:a16="http://schemas.microsoft.com/office/drawing/2014/main" id="{C6B9E459-081E-4266-9DC1-0A7247637E28}"/>
              </a:ext>
            </a:extLst>
          </p:cNvPr>
          <p:cNvSpPr/>
          <p:nvPr/>
        </p:nvSpPr>
        <p:spPr>
          <a:xfrm>
            <a:off x="6543823" y="3359265"/>
            <a:ext cx="237860" cy="214543"/>
          </a:xfrm>
          <a:prstGeom prst="ellipse">
            <a:avLst/>
          </a:prstGeom>
          <a:solidFill>
            <a:srgbClr val="C070D9"/>
          </a:solidFill>
          <a:ln>
            <a:solidFill>
              <a:srgbClr val="C07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a:extLst>
              <a:ext uri="{FF2B5EF4-FFF2-40B4-BE49-F238E27FC236}">
                <a16:creationId xmlns:a16="http://schemas.microsoft.com/office/drawing/2014/main" id="{ADEFFA7F-695D-4A8C-8DC1-0F47506B517E}"/>
              </a:ext>
            </a:extLst>
          </p:cNvPr>
          <p:cNvSpPr/>
          <p:nvPr/>
        </p:nvSpPr>
        <p:spPr>
          <a:xfrm>
            <a:off x="6543823" y="3801391"/>
            <a:ext cx="237860" cy="214543"/>
          </a:xfrm>
          <a:prstGeom prst="ellipse">
            <a:avLst/>
          </a:prstGeom>
          <a:solidFill>
            <a:srgbClr val="55C11B"/>
          </a:solidFill>
          <a:ln>
            <a:solidFill>
              <a:srgbClr val="55C1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11058939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7B999C-D803-4F45-8891-24E41FD6B3A0}"/>
              </a:ext>
            </a:extLst>
          </p:cNvPr>
          <p:cNvSpPr txBox="1"/>
          <p:nvPr/>
        </p:nvSpPr>
        <p:spPr>
          <a:xfrm>
            <a:off x="-68607" y="613402"/>
            <a:ext cx="9171332" cy="369332"/>
          </a:xfrm>
          <a:prstGeom prst="rect">
            <a:avLst/>
          </a:prstGeom>
          <a:noFill/>
        </p:spPr>
        <p:txBody>
          <a:bodyPr wrap="square" rtlCol="0">
            <a:spAutoFit/>
          </a:bodyPr>
          <a:lstStyle/>
          <a:p>
            <a:pPr algn="ctr"/>
            <a:r>
              <a:rPr lang="es-EC" b="1" dirty="0"/>
              <a:t>Cartografía de los canales de riego en la parroquia de Atahualpa y Chavezpamba</a:t>
            </a:r>
            <a:endParaRPr lang="en-US" b="1" dirty="0"/>
          </a:p>
        </p:txBody>
      </p:sp>
      <p:sp>
        <p:nvSpPr>
          <p:cNvPr id="6" name="Rectángulo 5">
            <a:extLst>
              <a:ext uri="{FF2B5EF4-FFF2-40B4-BE49-F238E27FC236}">
                <a16:creationId xmlns:a16="http://schemas.microsoft.com/office/drawing/2014/main" id="{5CD863D7-7CB3-4E6D-B1ED-EDDFE5D1478E}"/>
              </a:ext>
            </a:extLst>
          </p:cNvPr>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03. CARTOGRAFÍA</a:t>
            </a:r>
            <a:endParaRPr lang="en-US" b="1" u="sng" dirty="0"/>
          </a:p>
        </p:txBody>
      </p:sp>
      <p:pic>
        <p:nvPicPr>
          <p:cNvPr id="4" name="Picture 4">
            <a:extLst>
              <a:ext uri="{FF2B5EF4-FFF2-40B4-BE49-F238E27FC236}">
                <a16:creationId xmlns:a16="http://schemas.microsoft.com/office/drawing/2014/main" id="{6AE40404-9E4E-4A7B-8AFB-1DE6A38FB1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a:extLst>
              <a:ext uri="{FF2B5EF4-FFF2-40B4-BE49-F238E27FC236}">
                <a16:creationId xmlns:a16="http://schemas.microsoft.com/office/drawing/2014/main" id="{27886B63-BAF7-426A-8381-53B553BE375D}"/>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05</a:t>
            </a:r>
            <a:endParaRPr lang="en-US" b="1" u="sng" dirty="0"/>
          </a:p>
        </p:txBody>
      </p:sp>
      <p:pic>
        <p:nvPicPr>
          <p:cNvPr id="16" name="Picture 2" descr="La Universidad de las Fuerzas Armadas - ESPE y la UNIR España fortalecen  las relaciones de Cooperación Interinstitucional - ESPE">
            <a:extLst>
              <a:ext uri="{FF2B5EF4-FFF2-40B4-BE49-F238E27FC236}">
                <a16:creationId xmlns:a16="http://schemas.microsoft.com/office/drawing/2014/main" id="{1167B3E0-DA1C-4B18-B763-1BC381847E5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25402D53-056C-44C1-A59D-67496F779B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38327"/>
            <a:ext cx="6480000" cy="4581345"/>
          </a:xfrm>
          <a:prstGeom prst="rect">
            <a:avLst/>
          </a:prstGeom>
        </p:spPr>
      </p:pic>
      <p:sp>
        <p:nvSpPr>
          <p:cNvPr id="10" name="Google Shape;3407;p29">
            <a:extLst>
              <a:ext uri="{FF2B5EF4-FFF2-40B4-BE49-F238E27FC236}">
                <a16:creationId xmlns:a16="http://schemas.microsoft.com/office/drawing/2014/main" id="{7A06E5B1-6590-473A-9CCD-DEB94A5D1E83}"/>
              </a:ext>
            </a:extLst>
          </p:cNvPr>
          <p:cNvSpPr txBox="1"/>
          <p:nvPr/>
        </p:nvSpPr>
        <p:spPr>
          <a:xfrm>
            <a:off x="6773863" y="2509607"/>
            <a:ext cx="2370137" cy="1604440"/>
          </a:xfrm>
          <a:prstGeom prst="rect">
            <a:avLst/>
          </a:prstGeom>
          <a:noFill/>
          <a:ln>
            <a:noFill/>
          </a:ln>
        </p:spPr>
        <p:txBody>
          <a:bodyPr spcFirstLastPara="1" wrap="square" lIns="91425" tIns="91425" rIns="91425" bIns="91425" anchor="ctr" anchorCtr="0">
            <a:noAutofit/>
          </a:bodyPr>
          <a:lstStyle/>
          <a:p>
            <a:pPr marL="12700" marR="0" lvl="0" algn="just" rtl="0">
              <a:lnSpc>
                <a:spcPct val="100000"/>
              </a:lnSpc>
              <a:spcBef>
                <a:spcPts val="0"/>
              </a:spcBef>
              <a:spcAft>
                <a:spcPts val="0"/>
              </a:spcAft>
            </a:pPr>
            <a:r>
              <a:rPr lang="es-MX" sz="1400" dirty="0">
                <a:solidFill>
                  <a:schemeClr val="dk1"/>
                </a:solidFill>
                <a:latin typeface="Roboto"/>
                <a:ea typeface="Roboto"/>
                <a:cs typeface="Roboto"/>
                <a:sym typeface="Roboto"/>
              </a:rPr>
              <a:t>Subsistema Chavezpamba</a:t>
            </a: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r>
              <a:rPr lang="es-EC" sz="1400" dirty="0">
                <a:solidFill>
                  <a:schemeClr val="dk1"/>
                </a:solidFill>
                <a:latin typeface="Roboto"/>
                <a:ea typeface="Roboto"/>
                <a:cs typeface="Roboto"/>
                <a:sym typeface="Roboto"/>
              </a:rPr>
              <a:t>Sistema </a:t>
            </a:r>
            <a:r>
              <a:rPr lang="es-EC" sz="1400" dirty="0" err="1">
                <a:solidFill>
                  <a:schemeClr val="dk1"/>
                </a:solidFill>
                <a:latin typeface="Roboto"/>
                <a:ea typeface="Roboto"/>
                <a:cs typeface="Roboto"/>
                <a:sym typeface="Roboto"/>
              </a:rPr>
              <a:t>Tinajillas</a:t>
            </a:r>
            <a:r>
              <a:rPr lang="es-EC" sz="1400" dirty="0">
                <a:solidFill>
                  <a:schemeClr val="dk1"/>
                </a:solidFill>
                <a:latin typeface="Roboto"/>
                <a:ea typeface="Roboto"/>
                <a:cs typeface="Roboto"/>
                <a:sym typeface="Roboto"/>
              </a:rPr>
              <a:t> </a:t>
            </a:r>
            <a:endParaRPr lang="es-MX" sz="1400" dirty="0">
              <a:solidFill>
                <a:schemeClr val="dk1"/>
              </a:solidFill>
              <a:latin typeface="Roboto"/>
              <a:ea typeface="Roboto"/>
              <a:cs typeface="Roboto"/>
              <a:sym typeface="Roboto"/>
            </a:endParaRPr>
          </a:p>
          <a:p>
            <a:pPr marL="12700" marR="0" lvl="0" algn="just" rtl="0">
              <a:lnSpc>
                <a:spcPct val="100000"/>
              </a:lnSpc>
              <a:spcBef>
                <a:spcPts val="0"/>
              </a:spcBef>
              <a:spcAft>
                <a:spcPts val="0"/>
              </a:spcAft>
            </a:pPr>
            <a:endParaRPr lang="es-MX" sz="1400" dirty="0">
              <a:solidFill>
                <a:schemeClr val="dk1"/>
              </a:solidFill>
              <a:latin typeface="Roboto"/>
              <a:ea typeface="Roboto"/>
              <a:cs typeface="Roboto"/>
              <a:sym typeface="Roboto"/>
            </a:endParaRPr>
          </a:p>
        </p:txBody>
      </p:sp>
      <p:sp>
        <p:nvSpPr>
          <p:cNvPr id="11" name="Elipse 10">
            <a:extLst>
              <a:ext uri="{FF2B5EF4-FFF2-40B4-BE49-F238E27FC236}">
                <a16:creationId xmlns:a16="http://schemas.microsoft.com/office/drawing/2014/main" id="{7762B483-5450-49BA-AB0E-EBA1A36F8DB1}"/>
              </a:ext>
            </a:extLst>
          </p:cNvPr>
          <p:cNvSpPr/>
          <p:nvPr/>
        </p:nvSpPr>
        <p:spPr>
          <a:xfrm>
            <a:off x="6543823" y="2770875"/>
            <a:ext cx="237860" cy="214543"/>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Elipse 12">
            <a:extLst>
              <a:ext uri="{FF2B5EF4-FFF2-40B4-BE49-F238E27FC236}">
                <a16:creationId xmlns:a16="http://schemas.microsoft.com/office/drawing/2014/main" id="{543AF56D-5BCE-4A09-B1FE-1AE137B7BB19}"/>
              </a:ext>
            </a:extLst>
          </p:cNvPr>
          <p:cNvSpPr/>
          <p:nvPr/>
        </p:nvSpPr>
        <p:spPr>
          <a:xfrm>
            <a:off x="6543823" y="3428999"/>
            <a:ext cx="237860" cy="214543"/>
          </a:xfrm>
          <a:prstGeom prst="ellipse">
            <a:avLst/>
          </a:prstGeom>
          <a:solidFill>
            <a:srgbClr val="C070D9"/>
          </a:solidFill>
          <a:ln>
            <a:solidFill>
              <a:srgbClr val="C07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5445149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06</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04. USO DEL SUELO</a:t>
            </a:r>
            <a:endParaRPr lang="en-US" b="1" u="sng" dirty="0"/>
          </a:p>
        </p:txBody>
      </p:sp>
      <p:sp>
        <p:nvSpPr>
          <p:cNvPr id="9" name="CuadroTexto 8">
            <a:extLst>
              <a:ext uri="{FF2B5EF4-FFF2-40B4-BE49-F238E27FC236}">
                <a16:creationId xmlns:a16="http://schemas.microsoft.com/office/drawing/2014/main" id="{00B85449-A351-436B-B2ED-F41F1BAFF853}"/>
              </a:ext>
            </a:extLst>
          </p:cNvPr>
          <p:cNvSpPr txBox="1"/>
          <p:nvPr/>
        </p:nvSpPr>
        <p:spPr>
          <a:xfrm>
            <a:off x="856807" y="1163118"/>
            <a:ext cx="3168353" cy="646331"/>
          </a:xfrm>
          <a:prstGeom prst="rect">
            <a:avLst/>
          </a:prstGeom>
          <a:noFill/>
        </p:spPr>
        <p:txBody>
          <a:bodyPr wrap="square" rtlCol="0">
            <a:spAutoFit/>
          </a:bodyPr>
          <a:lstStyle/>
          <a:p>
            <a:pPr algn="ctr"/>
            <a:r>
              <a:rPr lang="es-EC" b="1" dirty="0"/>
              <a:t>Uso de Suelo en la Parroquia de Atahualpa</a:t>
            </a:r>
            <a:endParaRPr lang="en-US" b="1" dirty="0"/>
          </a:p>
        </p:txBody>
      </p:sp>
      <p:pic>
        <p:nvPicPr>
          <p:cNvPr id="3" name="Imagen 2">
            <a:extLst>
              <a:ext uri="{FF2B5EF4-FFF2-40B4-BE49-F238E27FC236}">
                <a16:creationId xmlns:a16="http://schemas.microsoft.com/office/drawing/2014/main" id="{9276D648-AC4A-4441-9B48-8300B6CD01A6}"/>
              </a:ext>
            </a:extLst>
          </p:cNvPr>
          <p:cNvPicPr>
            <a:picLocks noChangeAspect="1"/>
          </p:cNvPicPr>
          <p:nvPr/>
        </p:nvPicPr>
        <p:blipFill rotWithShape="1">
          <a:blip r:embed="rId3"/>
          <a:srcRect t="6236" b="16768"/>
          <a:stretch/>
        </p:blipFill>
        <p:spPr>
          <a:xfrm>
            <a:off x="88316" y="2166054"/>
            <a:ext cx="4705336" cy="2528596"/>
          </a:xfrm>
          <a:prstGeom prst="rect">
            <a:avLst/>
          </a:prstGeom>
        </p:spPr>
      </p:pic>
      <p:pic>
        <p:nvPicPr>
          <p:cNvPr id="11" name="Picture 2" descr="La Universidad de las Fuerzas Armadas - ESPE y la UNIR España fortalecen  las relaciones de Cooperación Interinstitucional - ESPE">
            <a:extLst>
              <a:ext uri="{FF2B5EF4-FFF2-40B4-BE49-F238E27FC236}">
                <a16:creationId xmlns:a16="http://schemas.microsoft.com/office/drawing/2014/main" id="{E2287E4A-84C2-4FC6-9195-A0BF9177E1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FFC5555-C32D-4938-9CDF-61EB742EDFF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5026996" y="729297"/>
            <a:ext cx="3842385" cy="5220653"/>
          </a:xfrm>
          <a:prstGeom prst="rect">
            <a:avLst/>
          </a:prstGeom>
        </p:spPr>
      </p:pic>
    </p:spTree>
    <p:extLst>
      <p:ext uri="{BB962C8B-B14F-4D97-AF65-F5344CB8AC3E}">
        <p14:creationId xmlns:p14="http://schemas.microsoft.com/office/powerpoint/2010/main" val="3071050939"/>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07</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0" y="72033"/>
            <a:ext cx="3168352"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04. USO DEL SUELO</a:t>
            </a:r>
            <a:endParaRPr lang="en-US" b="1" u="sng" dirty="0"/>
          </a:p>
        </p:txBody>
      </p:sp>
      <p:sp>
        <p:nvSpPr>
          <p:cNvPr id="9" name="CuadroTexto 8">
            <a:extLst>
              <a:ext uri="{FF2B5EF4-FFF2-40B4-BE49-F238E27FC236}">
                <a16:creationId xmlns:a16="http://schemas.microsoft.com/office/drawing/2014/main" id="{00B85449-A351-436B-B2ED-F41F1BAFF853}"/>
              </a:ext>
            </a:extLst>
          </p:cNvPr>
          <p:cNvSpPr txBox="1"/>
          <p:nvPr/>
        </p:nvSpPr>
        <p:spPr>
          <a:xfrm>
            <a:off x="560442" y="902876"/>
            <a:ext cx="3168353" cy="923330"/>
          </a:xfrm>
          <a:prstGeom prst="rect">
            <a:avLst/>
          </a:prstGeom>
          <a:noFill/>
        </p:spPr>
        <p:txBody>
          <a:bodyPr wrap="square" rtlCol="0">
            <a:spAutoFit/>
          </a:bodyPr>
          <a:lstStyle/>
          <a:p>
            <a:pPr algn="ctr"/>
            <a:r>
              <a:rPr lang="es-EC" b="1" dirty="0"/>
              <a:t>Uso de Suelo en la Parroquia de Chavezpamba</a:t>
            </a:r>
            <a:endParaRPr lang="en-US" b="1" dirty="0"/>
          </a:p>
        </p:txBody>
      </p:sp>
      <p:pic>
        <p:nvPicPr>
          <p:cNvPr id="10" name="Picture 2" descr="La Universidad de las Fuerzas Armadas - ESPE y la UNIR España fortalecen  las relaciones de Cooperación Interinstitucional - ESPE">
            <a:extLst>
              <a:ext uri="{FF2B5EF4-FFF2-40B4-BE49-F238E27FC236}">
                <a16:creationId xmlns:a16="http://schemas.microsoft.com/office/drawing/2014/main" id="{75D5F598-2795-4791-AB26-7F6045D625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6578B565-6AF9-4833-9240-1EC5059EAA3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231" t="7859" r="14089" b="23771"/>
          <a:stretch/>
        </p:blipFill>
        <p:spPr bwMode="auto">
          <a:xfrm>
            <a:off x="4744933" y="729297"/>
            <a:ext cx="4252595" cy="5220653"/>
          </a:xfrm>
          <a:prstGeom prst="rect">
            <a:avLst/>
          </a:prstGeom>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79B98E14-8FA8-472D-BBDE-404F96210E05}"/>
              </a:ext>
            </a:extLst>
          </p:cNvPr>
          <p:cNvPicPr>
            <a:picLocks noChangeAspect="1"/>
          </p:cNvPicPr>
          <p:nvPr/>
        </p:nvPicPr>
        <p:blipFill rotWithShape="1">
          <a:blip r:embed="rId6"/>
          <a:srcRect t="7023" b="7003"/>
          <a:stretch/>
        </p:blipFill>
        <p:spPr>
          <a:xfrm>
            <a:off x="113716" y="2225001"/>
            <a:ext cx="4631217" cy="2876935"/>
          </a:xfrm>
          <a:prstGeom prst="rect">
            <a:avLst/>
          </a:prstGeom>
        </p:spPr>
      </p:pic>
    </p:spTree>
    <p:extLst>
      <p:ext uri="{BB962C8B-B14F-4D97-AF65-F5344CB8AC3E}">
        <p14:creationId xmlns:p14="http://schemas.microsoft.com/office/powerpoint/2010/main" val="94977026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08</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1" y="72033"/>
            <a:ext cx="3916245"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05. RECORRIDO DE CANALES</a:t>
            </a:r>
            <a:endParaRPr lang="en-US" b="1" u="sng" dirty="0"/>
          </a:p>
        </p:txBody>
      </p:sp>
      <p:sp>
        <p:nvSpPr>
          <p:cNvPr id="6" name="CuadroTexto 5">
            <a:extLst>
              <a:ext uri="{FF2B5EF4-FFF2-40B4-BE49-F238E27FC236}">
                <a16:creationId xmlns:a16="http://schemas.microsoft.com/office/drawing/2014/main" id="{94D88044-AC97-492F-A197-E37DC9FAE292}"/>
              </a:ext>
            </a:extLst>
          </p:cNvPr>
          <p:cNvSpPr txBox="1"/>
          <p:nvPr/>
        </p:nvSpPr>
        <p:spPr>
          <a:xfrm>
            <a:off x="81189" y="711807"/>
            <a:ext cx="6019360" cy="369332"/>
          </a:xfrm>
          <a:prstGeom prst="rect">
            <a:avLst/>
          </a:prstGeom>
          <a:noFill/>
        </p:spPr>
        <p:txBody>
          <a:bodyPr wrap="square" rtlCol="0">
            <a:spAutoFit/>
          </a:bodyPr>
          <a:lstStyle/>
          <a:p>
            <a:pPr algn="ctr"/>
            <a:r>
              <a:rPr lang="es-EC" b="1" dirty="0"/>
              <a:t>Recorrido de Canales en la Parroquia de Atahualpa</a:t>
            </a:r>
            <a:endParaRPr lang="en-US" b="1" dirty="0"/>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AAB13C19-81FE-4697-AEF2-BB346724D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Diagrama&#10;&#10;Descripción generada automáticamente">
            <a:extLst>
              <a:ext uri="{FF2B5EF4-FFF2-40B4-BE49-F238E27FC236}">
                <a16:creationId xmlns:a16="http://schemas.microsoft.com/office/drawing/2014/main" id="{960B84DF-18AB-4C1D-9A47-873AD945F42E}"/>
              </a:ext>
            </a:extLst>
          </p:cNvPr>
          <p:cNvPicPr>
            <a:picLocks noChangeAspect="1"/>
          </p:cNvPicPr>
          <p:nvPr/>
        </p:nvPicPr>
        <p:blipFill>
          <a:blip r:embed="rId4"/>
          <a:stretch>
            <a:fillRect/>
          </a:stretch>
        </p:blipFill>
        <p:spPr>
          <a:xfrm>
            <a:off x="943770" y="2039191"/>
            <a:ext cx="2591435" cy="2139950"/>
          </a:xfrm>
          <a:prstGeom prst="rect">
            <a:avLst/>
          </a:prstGeom>
        </p:spPr>
      </p:pic>
      <p:pic>
        <p:nvPicPr>
          <p:cNvPr id="3" name="Imagen 2">
            <a:extLst>
              <a:ext uri="{FF2B5EF4-FFF2-40B4-BE49-F238E27FC236}">
                <a16:creationId xmlns:a16="http://schemas.microsoft.com/office/drawing/2014/main" id="{06EBECF1-2484-401E-A487-6D6AF5D9BCD9}"/>
              </a:ext>
            </a:extLst>
          </p:cNvPr>
          <p:cNvPicPr>
            <a:picLocks noChangeAspect="1"/>
          </p:cNvPicPr>
          <p:nvPr/>
        </p:nvPicPr>
        <p:blipFill rotWithShape="1">
          <a:blip r:embed="rId5"/>
          <a:srcRect t="5607" b="16482"/>
          <a:stretch/>
        </p:blipFill>
        <p:spPr>
          <a:xfrm>
            <a:off x="4389499" y="1541239"/>
            <a:ext cx="4158521" cy="1887761"/>
          </a:xfrm>
          <a:prstGeom prst="rect">
            <a:avLst/>
          </a:prstGeom>
        </p:spPr>
      </p:pic>
      <p:pic>
        <p:nvPicPr>
          <p:cNvPr id="13316" name="Picture 4">
            <a:extLst>
              <a:ext uri="{FF2B5EF4-FFF2-40B4-BE49-F238E27FC236}">
                <a16:creationId xmlns:a16="http://schemas.microsoft.com/office/drawing/2014/main" id="{7FC77DEE-D7D0-4322-B2EC-6769C39642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442" y="4258432"/>
            <a:ext cx="3358093" cy="1887761"/>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3CA64722-3996-45D8-8F51-1D9CCDE257F0}"/>
              </a:ext>
            </a:extLst>
          </p:cNvPr>
          <p:cNvSpPr txBox="1"/>
          <p:nvPr/>
        </p:nvSpPr>
        <p:spPr>
          <a:xfrm>
            <a:off x="560442" y="1330182"/>
            <a:ext cx="3168353" cy="646331"/>
          </a:xfrm>
          <a:prstGeom prst="rect">
            <a:avLst/>
          </a:prstGeom>
          <a:noFill/>
        </p:spPr>
        <p:txBody>
          <a:bodyPr wrap="square" rtlCol="0">
            <a:spAutoFit/>
          </a:bodyPr>
          <a:lstStyle/>
          <a:p>
            <a:pPr algn="ctr"/>
            <a:r>
              <a:rPr lang="es-EC" b="1" dirty="0"/>
              <a:t>Sistema de Riego Moyal - Astillero</a:t>
            </a:r>
            <a:endParaRPr lang="en-US" b="1" dirty="0"/>
          </a:p>
        </p:txBody>
      </p:sp>
      <p:pic>
        <p:nvPicPr>
          <p:cNvPr id="11" name="Imagen 10">
            <a:extLst>
              <a:ext uri="{FF2B5EF4-FFF2-40B4-BE49-F238E27FC236}">
                <a16:creationId xmlns:a16="http://schemas.microsoft.com/office/drawing/2014/main" id="{683B3FC1-6D6A-4A9B-8789-36B890193717}"/>
              </a:ext>
            </a:extLst>
          </p:cNvPr>
          <p:cNvPicPr>
            <a:picLocks noChangeAspect="1"/>
          </p:cNvPicPr>
          <p:nvPr/>
        </p:nvPicPr>
        <p:blipFill rotWithShape="1">
          <a:blip r:embed="rId7"/>
          <a:srcRect t="8589"/>
          <a:stretch/>
        </p:blipFill>
        <p:spPr>
          <a:xfrm>
            <a:off x="4321293" y="4152900"/>
            <a:ext cx="4511474" cy="1797050"/>
          </a:xfrm>
          <a:prstGeom prst="rect">
            <a:avLst/>
          </a:prstGeom>
        </p:spPr>
      </p:pic>
      <p:sp>
        <p:nvSpPr>
          <p:cNvPr id="12" name="CuadroTexto 11">
            <a:extLst>
              <a:ext uri="{FF2B5EF4-FFF2-40B4-BE49-F238E27FC236}">
                <a16:creationId xmlns:a16="http://schemas.microsoft.com/office/drawing/2014/main" id="{1B110522-7160-4D53-BA71-98BA4721E146}"/>
              </a:ext>
            </a:extLst>
          </p:cNvPr>
          <p:cNvSpPr txBox="1"/>
          <p:nvPr/>
        </p:nvSpPr>
        <p:spPr>
          <a:xfrm>
            <a:off x="4886366" y="3506569"/>
            <a:ext cx="3381328" cy="646331"/>
          </a:xfrm>
          <a:prstGeom prst="rect">
            <a:avLst/>
          </a:prstGeom>
          <a:noFill/>
        </p:spPr>
        <p:txBody>
          <a:bodyPr wrap="square" rtlCol="0">
            <a:spAutoFit/>
          </a:bodyPr>
          <a:lstStyle/>
          <a:p>
            <a:pPr algn="ctr"/>
            <a:r>
              <a:rPr lang="es-EC" b="1" dirty="0"/>
              <a:t>Resumen de Caudales Sistemas de Riego Atahualpa</a:t>
            </a:r>
            <a:endParaRPr lang="en-US" b="1" dirty="0"/>
          </a:p>
        </p:txBody>
      </p:sp>
    </p:spTree>
    <p:extLst>
      <p:ext uri="{BB962C8B-B14F-4D97-AF65-F5344CB8AC3E}">
        <p14:creationId xmlns:p14="http://schemas.microsoft.com/office/powerpoint/2010/main" val="386339490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5949950"/>
            <a:ext cx="2370137"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ángulo 23">
            <a:extLst>
              <a:ext uri="{FF2B5EF4-FFF2-40B4-BE49-F238E27FC236}">
                <a16:creationId xmlns:a16="http://schemas.microsoft.com/office/drawing/2014/main" id="{0C54B491-9C9D-4585-A4E6-9438072D26F9}"/>
              </a:ext>
            </a:extLst>
          </p:cNvPr>
          <p:cNvSpPr/>
          <p:nvPr/>
        </p:nvSpPr>
        <p:spPr>
          <a:xfrm>
            <a:off x="81189" y="6291309"/>
            <a:ext cx="479253" cy="504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09</a:t>
            </a:r>
            <a:endParaRPr lang="en-US" b="1" u="sng" dirty="0"/>
          </a:p>
        </p:txBody>
      </p:sp>
      <p:sp>
        <p:nvSpPr>
          <p:cNvPr id="7" name="Rectángulo 6">
            <a:extLst>
              <a:ext uri="{FF2B5EF4-FFF2-40B4-BE49-F238E27FC236}">
                <a16:creationId xmlns:a16="http://schemas.microsoft.com/office/drawing/2014/main" id="{CF2E90F1-95A2-4C65-A382-EAB5D512D5E4}"/>
              </a:ext>
            </a:extLst>
          </p:cNvPr>
          <p:cNvSpPr/>
          <p:nvPr/>
        </p:nvSpPr>
        <p:spPr>
          <a:xfrm>
            <a:off x="-108521" y="72033"/>
            <a:ext cx="3916245"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b="1" u="sng" dirty="0"/>
              <a:t>05. RECORRIDO DE CANALES</a:t>
            </a:r>
            <a:endParaRPr lang="en-US" b="1" u="sng" dirty="0"/>
          </a:p>
        </p:txBody>
      </p:sp>
      <p:sp>
        <p:nvSpPr>
          <p:cNvPr id="6" name="CuadroTexto 5">
            <a:extLst>
              <a:ext uri="{FF2B5EF4-FFF2-40B4-BE49-F238E27FC236}">
                <a16:creationId xmlns:a16="http://schemas.microsoft.com/office/drawing/2014/main" id="{94D88044-AC97-492F-A197-E37DC9FAE292}"/>
              </a:ext>
            </a:extLst>
          </p:cNvPr>
          <p:cNvSpPr txBox="1"/>
          <p:nvPr/>
        </p:nvSpPr>
        <p:spPr>
          <a:xfrm>
            <a:off x="81188" y="711807"/>
            <a:ext cx="6409763" cy="369332"/>
          </a:xfrm>
          <a:prstGeom prst="rect">
            <a:avLst/>
          </a:prstGeom>
          <a:noFill/>
        </p:spPr>
        <p:txBody>
          <a:bodyPr wrap="square" rtlCol="0">
            <a:spAutoFit/>
          </a:bodyPr>
          <a:lstStyle/>
          <a:p>
            <a:pPr algn="ctr"/>
            <a:r>
              <a:rPr lang="es-EC" b="1" dirty="0"/>
              <a:t>Recorrido de Canales en la Parroquia de Chavezpamba</a:t>
            </a:r>
            <a:endParaRPr lang="en-US" b="1" dirty="0"/>
          </a:p>
        </p:txBody>
      </p:sp>
      <p:pic>
        <p:nvPicPr>
          <p:cNvPr id="8" name="Picture 2" descr="La Universidad de las Fuerzas Armadas - ESPE y la UNIR España fortalecen  las relaciones de Cooperación Interinstitucional - ESPE">
            <a:extLst>
              <a:ext uri="{FF2B5EF4-FFF2-40B4-BE49-F238E27FC236}">
                <a16:creationId xmlns:a16="http://schemas.microsoft.com/office/drawing/2014/main" id="{AAB13C19-81FE-4697-AEF2-BB346724D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988" y="5983779"/>
            <a:ext cx="2921823" cy="685309"/>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3CA64722-3996-45D8-8F51-1D9CCDE257F0}"/>
              </a:ext>
            </a:extLst>
          </p:cNvPr>
          <p:cNvSpPr txBox="1"/>
          <p:nvPr/>
        </p:nvSpPr>
        <p:spPr>
          <a:xfrm>
            <a:off x="560442" y="1288865"/>
            <a:ext cx="3168353" cy="646331"/>
          </a:xfrm>
          <a:prstGeom prst="rect">
            <a:avLst/>
          </a:prstGeom>
          <a:noFill/>
        </p:spPr>
        <p:txBody>
          <a:bodyPr wrap="square" rtlCol="0">
            <a:spAutoFit/>
          </a:bodyPr>
          <a:lstStyle/>
          <a:p>
            <a:pPr algn="ctr"/>
            <a:r>
              <a:rPr lang="es-EC" b="1" dirty="0"/>
              <a:t>Sistema de Riego Subsistema Chavezpamba</a:t>
            </a:r>
            <a:endParaRPr lang="en-US" b="1" dirty="0"/>
          </a:p>
        </p:txBody>
      </p:sp>
      <p:pic>
        <p:nvPicPr>
          <p:cNvPr id="4" name="Imagen 3">
            <a:extLst>
              <a:ext uri="{FF2B5EF4-FFF2-40B4-BE49-F238E27FC236}">
                <a16:creationId xmlns:a16="http://schemas.microsoft.com/office/drawing/2014/main" id="{BE9AA9D2-3AE9-4CC7-9810-602FBA5F04FA}"/>
              </a:ext>
            </a:extLst>
          </p:cNvPr>
          <p:cNvPicPr>
            <a:picLocks noChangeAspect="1"/>
          </p:cNvPicPr>
          <p:nvPr/>
        </p:nvPicPr>
        <p:blipFill rotWithShape="1">
          <a:blip r:embed="rId4"/>
          <a:srcRect t="7574" b="13823"/>
          <a:stretch/>
        </p:blipFill>
        <p:spPr>
          <a:xfrm>
            <a:off x="320815" y="2060892"/>
            <a:ext cx="4082952" cy="2052360"/>
          </a:xfrm>
          <a:prstGeom prst="rect">
            <a:avLst/>
          </a:prstGeom>
        </p:spPr>
      </p:pic>
      <p:pic>
        <p:nvPicPr>
          <p:cNvPr id="28674" name="Picture 2">
            <a:extLst>
              <a:ext uri="{FF2B5EF4-FFF2-40B4-BE49-F238E27FC236}">
                <a16:creationId xmlns:a16="http://schemas.microsoft.com/office/drawing/2014/main" id="{3D275F02-ABBC-40F0-844F-65C5AF7CA9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3104" y="4163141"/>
            <a:ext cx="2745691" cy="205849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C12624CF-7B7F-4B59-8A77-72423C07906A}"/>
              </a:ext>
            </a:extLst>
          </p:cNvPr>
          <p:cNvPicPr>
            <a:picLocks noChangeAspect="1"/>
          </p:cNvPicPr>
          <p:nvPr/>
        </p:nvPicPr>
        <p:blipFill rotWithShape="1">
          <a:blip r:embed="rId6"/>
          <a:srcRect t="14011"/>
          <a:stretch/>
        </p:blipFill>
        <p:spPr>
          <a:xfrm>
            <a:off x="4689193" y="4617634"/>
            <a:ext cx="4229156" cy="1149507"/>
          </a:xfrm>
          <a:prstGeom prst="rect">
            <a:avLst/>
          </a:prstGeom>
        </p:spPr>
      </p:pic>
      <p:sp>
        <p:nvSpPr>
          <p:cNvPr id="11" name="CuadroTexto 10">
            <a:extLst>
              <a:ext uri="{FF2B5EF4-FFF2-40B4-BE49-F238E27FC236}">
                <a16:creationId xmlns:a16="http://schemas.microsoft.com/office/drawing/2014/main" id="{8B8E975C-FFA8-41A3-B909-39474CF4BD4F}"/>
              </a:ext>
            </a:extLst>
          </p:cNvPr>
          <p:cNvSpPr txBox="1"/>
          <p:nvPr/>
        </p:nvSpPr>
        <p:spPr>
          <a:xfrm>
            <a:off x="3525806" y="3621147"/>
            <a:ext cx="6413564" cy="646331"/>
          </a:xfrm>
          <a:prstGeom prst="rect">
            <a:avLst/>
          </a:prstGeom>
          <a:noFill/>
        </p:spPr>
        <p:txBody>
          <a:bodyPr wrap="square" rtlCol="0">
            <a:spAutoFit/>
          </a:bodyPr>
          <a:lstStyle/>
          <a:p>
            <a:pPr algn="ctr"/>
            <a:r>
              <a:rPr lang="es-EC" b="1" dirty="0"/>
              <a:t>Resumen de Caudales </a:t>
            </a:r>
          </a:p>
          <a:p>
            <a:pPr algn="ctr"/>
            <a:r>
              <a:rPr lang="es-EC" b="1" dirty="0"/>
              <a:t>Sistemas de Riego Chavezpamba</a:t>
            </a:r>
            <a:endParaRPr lang="en-US" b="1" dirty="0"/>
          </a:p>
        </p:txBody>
      </p:sp>
      <p:pic>
        <p:nvPicPr>
          <p:cNvPr id="12" name="image8.png" title="Imagen">
            <a:extLst>
              <a:ext uri="{FF2B5EF4-FFF2-40B4-BE49-F238E27FC236}">
                <a16:creationId xmlns:a16="http://schemas.microsoft.com/office/drawing/2014/main" id="{00000000-0008-0000-0300-000017000000}"/>
              </a:ext>
            </a:extLst>
          </p:cNvPr>
          <p:cNvPicPr preferRelativeResize="0"/>
          <p:nvPr/>
        </p:nvPicPr>
        <p:blipFill>
          <a:blip r:embed="rId7" cstate="print"/>
          <a:stretch>
            <a:fillRect/>
          </a:stretch>
        </p:blipFill>
        <p:spPr>
          <a:xfrm>
            <a:off x="5169438" y="1666990"/>
            <a:ext cx="3168352" cy="1821696"/>
          </a:xfrm>
          <a:prstGeom prst="rect">
            <a:avLst/>
          </a:prstGeom>
          <a:noFill/>
        </p:spPr>
      </p:pic>
    </p:spTree>
    <p:extLst>
      <p:ext uri="{BB962C8B-B14F-4D97-AF65-F5344CB8AC3E}">
        <p14:creationId xmlns:p14="http://schemas.microsoft.com/office/powerpoint/2010/main" val="1906643103"/>
      </p:ext>
    </p:extLst>
  </p:cSld>
  <p:clrMapOvr>
    <a:masterClrMapping/>
  </p:clrMapOvr>
  <p:transition spd="med">
    <p:pull/>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977</Words>
  <Application>Microsoft Office PowerPoint</Application>
  <PresentationFormat>Presentación en pantalla (4:3)</PresentationFormat>
  <Paragraphs>96</Paragraphs>
  <Slides>21</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9" baseType="lpstr">
      <vt:lpstr>Arial</vt:lpstr>
      <vt:lpstr>Calibri</vt:lpstr>
      <vt:lpstr>Fira Sans Extra Condensed</vt:lpstr>
      <vt:lpstr>Roboto</vt:lpstr>
      <vt:lpstr>Symbol</vt:lpstr>
      <vt:lpstr>Times New Roman</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Lizeth Zambrano</cp:lastModifiedBy>
  <cp:revision>79</cp:revision>
  <dcterms:created xsi:type="dcterms:W3CDTF">2008-02-13T16:07:44Z</dcterms:created>
  <dcterms:modified xsi:type="dcterms:W3CDTF">2022-03-07T16:14:44Z</dcterms:modified>
</cp:coreProperties>
</file>