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 Light" panose="020B0604020202020204" charset="0"/>
      <p:regular r:id="rId32"/>
      <p:italic r:id="rId33"/>
    </p:embeddedFont>
    <p:embeddedFont>
      <p:font typeface="Open Sans Light Bold" panose="020B0604020202020204" charset="0"/>
      <p:regular r:id="rId34"/>
    </p:embeddedFont>
    <p:embeddedFont>
      <p:font typeface="Open Sans Light Italics" panose="020B0604020202020204" charset="0"/>
      <p:regular r:id="rId35"/>
    </p:embeddedFont>
    <p:embeddedFont>
      <p:font typeface="Open Sauce Light" panose="020B0604020202020204" charset="0"/>
      <p:regular r:id="rId36"/>
    </p:embeddedFont>
    <p:embeddedFont>
      <p:font typeface="Open Sauce Light Bold" panose="020B0604020202020204" charset="0"/>
      <p:regular r:id="rId37"/>
    </p:embeddedFont>
    <p:embeddedFont>
      <p:font typeface="Open Sauce SemiBold" panose="020B0604020202020204" charset="0"/>
      <p:regular r:id="rId38"/>
    </p:embeddedFont>
    <p:embeddedFont>
      <p:font typeface="Open Sauce SemiBold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77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81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82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svg"/><Relationship Id="rId7" Type="http://schemas.openxmlformats.org/officeDocument/2006/relationships/image" Target="../media/image7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10" Type="http://schemas.openxmlformats.org/officeDocument/2006/relationships/image" Target="../media/image83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85.png"/><Relationship Id="rId10" Type="http://schemas.openxmlformats.org/officeDocument/2006/relationships/image" Target="../media/image75.sv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91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92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93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.sv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97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sv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svg"/><Relationship Id="rId3" Type="http://schemas.openxmlformats.org/officeDocument/2006/relationships/image" Target="../media/image75.sv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4.svg"/><Relationship Id="rId12" Type="http://schemas.openxmlformats.org/officeDocument/2006/relationships/image" Target="../media/image7.sv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jpe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svg"/><Relationship Id="rId3" Type="http://schemas.openxmlformats.org/officeDocument/2006/relationships/image" Target="../media/image3.svg"/><Relationship Id="rId21" Type="http://schemas.openxmlformats.org/officeDocument/2006/relationships/image" Target="../media/image49.svg"/><Relationship Id="rId7" Type="http://schemas.openxmlformats.org/officeDocument/2006/relationships/image" Target="../media/image35.svg"/><Relationship Id="rId12" Type="http://schemas.openxmlformats.org/officeDocument/2006/relationships/image" Target="../media/image40.svg"/><Relationship Id="rId17" Type="http://schemas.openxmlformats.org/officeDocument/2006/relationships/image" Target="../media/image45.svg"/><Relationship Id="rId25" Type="http://schemas.openxmlformats.org/officeDocument/2006/relationships/image" Target="../media/image53.png"/><Relationship Id="rId2" Type="http://schemas.openxmlformats.org/officeDocument/2006/relationships/image" Target="../media/image2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svg"/><Relationship Id="rId15" Type="http://schemas.openxmlformats.org/officeDocument/2006/relationships/image" Target="../media/image43.png"/><Relationship Id="rId23" Type="http://schemas.openxmlformats.org/officeDocument/2006/relationships/image" Target="../media/image51.svg"/><Relationship Id="rId10" Type="http://schemas.openxmlformats.org/officeDocument/2006/relationships/image" Target="../media/image38.sv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3.svg"/><Relationship Id="rId12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svg"/><Relationship Id="rId7" Type="http://schemas.openxmlformats.org/officeDocument/2006/relationships/image" Target="../media/image7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58807" y="0"/>
            <a:ext cx="10223303" cy="282163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5619" y="3339747"/>
            <a:ext cx="16711566" cy="799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 err="1">
                <a:solidFill>
                  <a:srgbClr val="545454"/>
                </a:solidFill>
                <a:latin typeface="Open Sauce SemiBold"/>
              </a:rPr>
              <a:t>Departament</a:t>
            </a: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o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de </a:t>
            </a: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Ciencias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</a:t>
            </a: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Económicas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,  </a:t>
            </a: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Administrativas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y del Comercio</a:t>
            </a:r>
          </a:p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Carrera de </a:t>
            </a: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Comercio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Exterior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Análisis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del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desempeño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de los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Operadores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de Comercio Exterior de América Latina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en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la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adopción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de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prácticas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alineadas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a los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diez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principios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del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Pacto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Global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en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el </a:t>
            </a:r>
            <a:r>
              <a:rPr lang="en-US" sz="2500" u="none" dirty="0" err="1">
                <a:solidFill>
                  <a:srgbClr val="545454"/>
                </a:solidFill>
                <a:latin typeface="Open Sauce SemiBold Bold"/>
              </a:rPr>
              <a:t>periodo</a:t>
            </a:r>
            <a:r>
              <a:rPr lang="en-US" sz="2500" u="none" dirty="0">
                <a:solidFill>
                  <a:srgbClr val="545454"/>
                </a:solidFill>
                <a:latin typeface="Open Sauce SemiBold Bold"/>
              </a:rPr>
              <a:t> 2019-2020</a:t>
            </a:r>
            <a:r>
              <a:rPr lang="en-US" sz="2500" dirty="0">
                <a:solidFill>
                  <a:srgbClr val="545454"/>
                </a:solidFill>
                <a:latin typeface="Open Sauce SemiBold Bold"/>
              </a:rPr>
              <a:t>.</a:t>
            </a:r>
            <a:endParaRPr lang="en-US" sz="2500" u="none" dirty="0">
              <a:solidFill>
                <a:srgbClr val="545454"/>
              </a:solidFill>
              <a:latin typeface="Open Sauce SemiBold 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 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Autoras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: 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Portero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Vallejo, Pamela Nicole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Sanabria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Moya, Lisbeth Micaela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Tutora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: 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Ing.Viteri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Moya, </a:t>
            </a: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Digna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 Marcela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"/>
            </a:endParaRP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u="none" dirty="0" err="1">
                <a:solidFill>
                  <a:srgbClr val="545454"/>
                </a:solidFill>
                <a:latin typeface="Open Sauce SemiBold"/>
              </a:rPr>
              <a:t>Sangolquí</a:t>
            </a:r>
            <a:r>
              <a:rPr lang="en-US" sz="2500" u="none" dirty="0">
                <a:solidFill>
                  <a:srgbClr val="545454"/>
                </a:solidFill>
                <a:latin typeface="Open Sauce SemiBold"/>
              </a:rPr>
              <a:t>, 2022</a:t>
            </a:r>
          </a:p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"/>
            </a:endParaRPr>
          </a:p>
          <a:p>
            <a:pPr marL="0" lvl="0" indent="0" algn="ctr">
              <a:lnSpc>
                <a:spcPts val="8260"/>
              </a:lnSpc>
              <a:spcBef>
                <a:spcPct val="0"/>
              </a:spcBef>
            </a:pPr>
            <a:endParaRPr lang="en-US" sz="2500" u="none" dirty="0">
              <a:solidFill>
                <a:srgbClr val="545454"/>
              </a:solidFill>
              <a:latin typeface="Open Sauce Semi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10175093" y="2589089"/>
            <a:ext cx="20350186" cy="22570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23269" y="520981"/>
            <a:ext cx="15634281" cy="9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0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2: No ser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cómplices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de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abusos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contra los derechos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humanos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9344995" y="2459550"/>
            <a:ext cx="8827038" cy="7671317"/>
            <a:chOff x="9402551" y="2459550"/>
            <a:chExt cx="8827038" cy="7671317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6305392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2812207" y="3751939"/>
              <a:ext cx="5417382" cy="5479749"/>
              <a:chOff x="0" y="0"/>
              <a:chExt cx="6854210" cy="7306332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687607" cy="6975595"/>
                <a:chOff x="0" y="0"/>
                <a:chExt cx="13764376" cy="14357109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777075" cy="1435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075" h="14357110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4357110"/>
                      </a:lnTo>
                      <a:lnTo>
                        <a:pt x="0" y="14357110"/>
                      </a:lnTo>
                      <a:close/>
                      <a:moveTo>
                        <a:pt x="4588125" y="0"/>
                      </a:moveTo>
                      <a:lnTo>
                        <a:pt x="4600825" y="0"/>
                      </a:lnTo>
                      <a:lnTo>
                        <a:pt x="4600825" y="14357110"/>
                      </a:lnTo>
                      <a:lnTo>
                        <a:pt x="4588125" y="14357110"/>
                      </a:lnTo>
                      <a:close/>
                      <a:moveTo>
                        <a:pt x="9176251" y="0"/>
                      </a:moveTo>
                      <a:lnTo>
                        <a:pt x="9188951" y="0"/>
                      </a:lnTo>
                      <a:lnTo>
                        <a:pt x="9188951" y="14357110"/>
                      </a:lnTo>
                      <a:lnTo>
                        <a:pt x="9176251" y="14357110"/>
                      </a:lnTo>
                      <a:close/>
                      <a:moveTo>
                        <a:pt x="13764375" y="0"/>
                      </a:moveTo>
                      <a:lnTo>
                        <a:pt x="13777075" y="0"/>
                      </a:lnTo>
                      <a:lnTo>
                        <a:pt x="13777075" y="14357110"/>
                      </a:lnTo>
                      <a:lnTo>
                        <a:pt x="13764375" y="14357110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7055272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173668" y="705527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4402871" y="705527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40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632073" y="705527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60</a:t>
                </a:r>
              </a:p>
            </p:txBody>
          </p:sp>
          <p:grpSp>
            <p:nvGrpSpPr>
              <p:cNvPr id="10" name="Group 10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687607" cy="6975595"/>
                <a:chOff x="0" y="0"/>
                <a:chExt cx="13764376" cy="1435710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1997416" cy="320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7416" h="3206421">
                      <a:moveTo>
                        <a:pt x="0" y="0"/>
                      </a:moveTo>
                      <a:lnTo>
                        <a:pt x="11756934" y="0"/>
                      </a:lnTo>
                      <a:cubicBezTo>
                        <a:pt x="11889749" y="0"/>
                        <a:pt x="11997416" y="107667"/>
                        <a:pt x="11997416" y="240482"/>
                      </a:cubicBezTo>
                      <a:lnTo>
                        <a:pt x="11997416" y="2965940"/>
                      </a:lnTo>
                      <a:cubicBezTo>
                        <a:pt x="11997416" y="3098754"/>
                        <a:pt x="11889749" y="3206421"/>
                        <a:pt x="11756934" y="3206421"/>
                      </a:cubicBezTo>
                      <a:lnTo>
                        <a:pt x="0" y="3206421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2" name="Freeform 12"/>
                <p:cNvSpPr/>
                <p:nvPr/>
              </p:nvSpPr>
              <p:spPr>
                <a:xfrm>
                  <a:off x="0" y="5575344"/>
                  <a:ext cx="8347562" cy="320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562" h="3206421">
                      <a:moveTo>
                        <a:pt x="0" y="0"/>
                      </a:moveTo>
                      <a:lnTo>
                        <a:pt x="8107080" y="0"/>
                      </a:lnTo>
                      <a:cubicBezTo>
                        <a:pt x="8239895" y="0"/>
                        <a:pt x="8347562" y="107667"/>
                        <a:pt x="8347562" y="240482"/>
                      </a:cubicBezTo>
                      <a:lnTo>
                        <a:pt x="8347562" y="2965939"/>
                      </a:lnTo>
                      <a:cubicBezTo>
                        <a:pt x="8347562" y="3098754"/>
                        <a:pt x="8239895" y="3206421"/>
                        <a:pt x="8107080" y="3206421"/>
                      </a:cubicBezTo>
                      <a:lnTo>
                        <a:pt x="0" y="3206421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11150688"/>
                  <a:ext cx="2612405" cy="320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2405" h="3206421">
                      <a:moveTo>
                        <a:pt x="0" y="0"/>
                      </a:moveTo>
                      <a:lnTo>
                        <a:pt x="2371924" y="0"/>
                      </a:lnTo>
                      <a:cubicBezTo>
                        <a:pt x="2504738" y="0"/>
                        <a:pt x="2612405" y="107667"/>
                        <a:pt x="2612405" y="240482"/>
                      </a:cubicBezTo>
                      <a:lnTo>
                        <a:pt x="2612405" y="2965940"/>
                      </a:lnTo>
                      <a:cubicBezTo>
                        <a:pt x="2612405" y="3098754"/>
                        <a:pt x="2504738" y="3206422"/>
                        <a:pt x="2371924" y="3206422"/>
                      </a:cubicBezTo>
                      <a:lnTo>
                        <a:pt x="0" y="32064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5" name="TextBox 15"/>
            <p:cNvSpPr txBox="1"/>
            <p:nvPr/>
          </p:nvSpPr>
          <p:spPr>
            <a:xfrm>
              <a:off x="9402551" y="3951075"/>
              <a:ext cx="3392089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Vigilancia para evitar relacionarse con proveedores que realicen acciones de violación de derechos humanos.</a:t>
              </a: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9621273" y="3540848"/>
              <a:ext cx="8462191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9774627" y="9442779"/>
              <a:ext cx="8340573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9621273" y="6052980"/>
              <a:ext cx="3173367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Vigilancia de acciones de violación de los derechos humanos en la comunidad a la que pertenece.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752482" y="7894353"/>
              <a:ext cx="3042158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Vigilancia de acciones de violación de los derechos humanos en la empresa.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752482" y="2459550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7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dos</a:t>
              </a: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774627" y="9468741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489247" y="4198725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52,27 %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5170236" y="6300629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36,36 %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166569" y="8353709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11,36 %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4525" y="2459550"/>
            <a:ext cx="9720102" cy="6717974"/>
            <a:chOff x="54525" y="2459550"/>
            <a:chExt cx="9720102" cy="6717974"/>
          </a:xfrm>
        </p:grpSpPr>
        <p:sp>
          <p:nvSpPr>
            <p:cNvPr id="16" name="AutoShape 16"/>
            <p:cNvSpPr/>
            <p:nvPr/>
          </p:nvSpPr>
          <p:spPr>
            <a:xfrm>
              <a:off x="485513" y="3550373"/>
              <a:ext cx="8189534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499651" y="4538997"/>
              <a:ext cx="8175396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4525" y="4773651"/>
              <a:ext cx="9089475" cy="4403873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499651" y="2459550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6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dos</a:t>
              </a: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370757" y="3885864"/>
              <a:ext cx="9403870" cy="341436"/>
              <a:chOff x="0" y="0"/>
              <a:chExt cx="12538494" cy="455248"/>
            </a:xfrm>
          </p:grpSpPr>
          <p:pic>
            <p:nvPicPr>
              <p:cNvPr id="31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2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3" name="Picture 3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34" name="TextBox 34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32632"/>
            <a:ext cx="9144000" cy="10519632"/>
            <a:chOff x="0" y="0"/>
            <a:chExt cx="3093156" cy="355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558493"/>
            </a:xfrm>
            <a:custGeom>
              <a:avLst/>
              <a:gdLst/>
              <a:ahLst/>
              <a:cxnLst/>
              <a:rect l="l" t="t" r="r" b="b"/>
              <a:pathLst>
                <a:path w="3093156" h="3558493">
                  <a:moveTo>
                    <a:pt x="0" y="0"/>
                  </a:moveTo>
                  <a:lnTo>
                    <a:pt x="3093156" y="0"/>
                  </a:lnTo>
                  <a:lnTo>
                    <a:pt x="3093156" y="3558493"/>
                  </a:lnTo>
                  <a:lnTo>
                    <a:pt x="0" y="3558493"/>
                  </a:lnTo>
                  <a:close/>
                </a:path>
              </a:pathLst>
            </a:custGeom>
            <a:solidFill>
              <a:srgbClr val="032149">
                <a:alpha val="98824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4180830"/>
            <a:ext cx="9144000" cy="1093489"/>
          </a:xfrm>
          <a:prstGeom prst="rect">
            <a:avLst/>
          </a:prstGeom>
          <a:solidFill>
            <a:srgbClr val="E3E8FF">
              <a:alpha val="76863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65589" y="6397139"/>
            <a:ext cx="1612821" cy="24618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1154" y="1735329"/>
            <a:ext cx="8091359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pc="-164">
                <a:solidFill>
                  <a:srgbClr val="FFFFFF"/>
                </a:solidFill>
                <a:latin typeface="Open Sauce Light Bold"/>
              </a:rPr>
              <a:t>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1154" y="4206873"/>
            <a:ext cx="8091359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pc="-164">
                <a:solidFill>
                  <a:srgbClr val="032149"/>
                </a:solidFill>
                <a:latin typeface="Open Sauce Light Bold"/>
              </a:rPr>
              <a:t>Relaciones laborales</a:t>
            </a:r>
          </a:p>
        </p:txBody>
      </p:sp>
      <p:pic>
        <p:nvPicPr>
          <p:cNvPr id="2052" name="Picture 4" descr="https://www.definicionabc.com/wp-content/uploads/2014/09/Relacion-Labo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919654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843748" y="430074"/>
            <a:ext cx="15519964" cy="131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3: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Asociación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y derecho a la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negociación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colectiva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5544"/>
              </a:lnSpc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71" name="Grupo 70"/>
          <p:cNvGrpSpPr/>
          <p:nvPr/>
        </p:nvGrpSpPr>
        <p:grpSpPr>
          <a:xfrm>
            <a:off x="9535387" y="2246397"/>
            <a:ext cx="8650891" cy="7865793"/>
            <a:chOff x="9637109" y="2246397"/>
            <a:chExt cx="8650891" cy="7865793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6305392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3444504" y="3865785"/>
              <a:ext cx="4843496" cy="5392515"/>
              <a:chOff x="0" y="0"/>
              <a:chExt cx="6216704" cy="7190019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2588" y="0"/>
                <a:ext cx="6058940" cy="6876828"/>
                <a:chOff x="0" y="0"/>
                <a:chExt cx="13169082" cy="1494676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181781" cy="14946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1781" h="14946761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4946761"/>
                      </a:lnTo>
                      <a:lnTo>
                        <a:pt x="0" y="14946761"/>
                      </a:lnTo>
                      <a:close/>
                      <a:moveTo>
                        <a:pt x="4389694" y="0"/>
                      </a:moveTo>
                      <a:lnTo>
                        <a:pt x="4402394" y="0"/>
                      </a:lnTo>
                      <a:lnTo>
                        <a:pt x="4402394" y="14946761"/>
                      </a:lnTo>
                      <a:lnTo>
                        <a:pt x="4389694" y="14946761"/>
                      </a:lnTo>
                      <a:close/>
                      <a:moveTo>
                        <a:pt x="8779388" y="0"/>
                      </a:moveTo>
                      <a:lnTo>
                        <a:pt x="8792088" y="0"/>
                      </a:lnTo>
                      <a:lnTo>
                        <a:pt x="8792088" y="14946761"/>
                      </a:lnTo>
                      <a:lnTo>
                        <a:pt x="8779388" y="14946761"/>
                      </a:lnTo>
                      <a:close/>
                      <a:moveTo>
                        <a:pt x="13169081" y="0"/>
                      </a:moveTo>
                      <a:lnTo>
                        <a:pt x="13181781" y="0"/>
                      </a:lnTo>
                      <a:lnTo>
                        <a:pt x="13181781" y="14946761"/>
                      </a:lnTo>
                      <a:lnTo>
                        <a:pt x="13169081" y="14946761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6951268"/>
                <a:ext cx="105176" cy="238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5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967058" y="6951268"/>
                <a:ext cx="210352" cy="238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5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986705" y="6951268"/>
                <a:ext cx="210352" cy="238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5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006352" y="6951268"/>
                <a:ext cx="210352" cy="238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5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30</a:t>
                </a:r>
              </a:p>
            </p:txBody>
          </p:sp>
          <p:grpSp>
            <p:nvGrpSpPr>
              <p:cNvPr id="10" name="Group 10"/>
              <p:cNvGrpSpPr>
                <a:grpSpLocks noChangeAspect="1"/>
              </p:cNvGrpSpPr>
              <p:nvPr/>
            </p:nvGrpSpPr>
            <p:grpSpPr>
              <a:xfrm>
                <a:off x="52588" y="0"/>
                <a:ext cx="6058940" cy="6876828"/>
                <a:chOff x="0" y="0"/>
                <a:chExt cx="13169082" cy="1494676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2942778" cy="2002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2778" h="2002866">
                      <a:moveTo>
                        <a:pt x="0" y="0"/>
                      </a:moveTo>
                      <a:lnTo>
                        <a:pt x="12792563" y="0"/>
                      </a:lnTo>
                      <a:lnTo>
                        <a:pt x="12792563" y="0"/>
                      </a:lnTo>
                      <a:cubicBezTo>
                        <a:pt x="12875525" y="0"/>
                        <a:pt x="12942778" y="67254"/>
                        <a:pt x="12942778" y="150215"/>
                      </a:cubicBezTo>
                      <a:lnTo>
                        <a:pt x="12942778" y="1852651"/>
                      </a:lnTo>
                      <a:cubicBezTo>
                        <a:pt x="12942778" y="1935612"/>
                        <a:pt x="12875525" y="2002866"/>
                        <a:pt x="12792563" y="2002866"/>
                      </a:cubicBezTo>
                      <a:lnTo>
                        <a:pt x="0" y="2002866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2" name="Freeform 12"/>
                <p:cNvSpPr/>
                <p:nvPr/>
              </p:nvSpPr>
              <p:spPr>
                <a:xfrm>
                  <a:off x="0" y="3235973"/>
                  <a:ext cx="11094717" cy="2002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4717" h="2002866">
                      <a:moveTo>
                        <a:pt x="0" y="0"/>
                      </a:moveTo>
                      <a:lnTo>
                        <a:pt x="10944503" y="0"/>
                      </a:lnTo>
                      <a:cubicBezTo>
                        <a:pt x="11027464" y="0"/>
                        <a:pt x="11094717" y="67254"/>
                        <a:pt x="11094717" y="150215"/>
                      </a:cubicBezTo>
                      <a:lnTo>
                        <a:pt x="11094717" y="1852651"/>
                      </a:lnTo>
                      <a:cubicBezTo>
                        <a:pt x="11094717" y="1935612"/>
                        <a:pt x="11027464" y="2002866"/>
                        <a:pt x="10944503" y="2002866"/>
                      </a:cubicBezTo>
                      <a:lnTo>
                        <a:pt x="0" y="2002866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6471947"/>
                  <a:ext cx="9246656" cy="2002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6656" h="2002866">
                      <a:moveTo>
                        <a:pt x="0" y="0"/>
                      </a:moveTo>
                      <a:lnTo>
                        <a:pt x="9096441" y="0"/>
                      </a:lnTo>
                      <a:cubicBezTo>
                        <a:pt x="9179402" y="0"/>
                        <a:pt x="9246656" y="67253"/>
                        <a:pt x="9246656" y="150215"/>
                      </a:cubicBezTo>
                      <a:lnTo>
                        <a:pt x="9246656" y="1852651"/>
                      </a:lnTo>
                      <a:cubicBezTo>
                        <a:pt x="9246656" y="1935613"/>
                        <a:pt x="9179402" y="2002866"/>
                        <a:pt x="9096441" y="2002866"/>
                      </a:cubicBezTo>
                      <a:lnTo>
                        <a:pt x="0" y="2002866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9707921"/>
                  <a:ext cx="7398595" cy="2002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8595" h="2002865">
                      <a:moveTo>
                        <a:pt x="0" y="0"/>
                      </a:moveTo>
                      <a:lnTo>
                        <a:pt x="7248380" y="0"/>
                      </a:lnTo>
                      <a:cubicBezTo>
                        <a:pt x="7331342" y="0"/>
                        <a:pt x="7398595" y="67253"/>
                        <a:pt x="7398595" y="150214"/>
                      </a:cubicBezTo>
                      <a:lnTo>
                        <a:pt x="7398595" y="1852650"/>
                      </a:lnTo>
                      <a:cubicBezTo>
                        <a:pt x="7398595" y="1935612"/>
                        <a:pt x="7331342" y="2002865"/>
                        <a:pt x="7248380" y="2002865"/>
                      </a:cubicBezTo>
                      <a:lnTo>
                        <a:pt x="0" y="2002865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12943894"/>
                  <a:ext cx="3241555" cy="200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1555" h="2002867">
                      <a:moveTo>
                        <a:pt x="0" y="0"/>
                      </a:moveTo>
                      <a:lnTo>
                        <a:pt x="3091340" y="0"/>
                      </a:lnTo>
                      <a:cubicBezTo>
                        <a:pt x="3131179" y="0"/>
                        <a:pt x="3169387" y="15826"/>
                        <a:pt x="3197558" y="43997"/>
                      </a:cubicBezTo>
                      <a:cubicBezTo>
                        <a:pt x="3225728" y="72167"/>
                        <a:pt x="3241555" y="110376"/>
                        <a:pt x="3241554" y="150215"/>
                      </a:cubicBezTo>
                      <a:lnTo>
                        <a:pt x="3241554" y="1852651"/>
                      </a:lnTo>
                      <a:cubicBezTo>
                        <a:pt x="3241555" y="1892490"/>
                        <a:pt x="3225728" y="1930699"/>
                        <a:pt x="3197558" y="1958869"/>
                      </a:cubicBezTo>
                      <a:cubicBezTo>
                        <a:pt x="3169387" y="1987040"/>
                        <a:pt x="3131179" y="2002867"/>
                        <a:pt x="3091340" y="2002867"/>
                      </a:cubicBezTo>
                      <a:lnTo>
                        <a:pt x="0" y="2002867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7" name="TextBox 17"/>
            <p:cNvSpPr txBox="1"/>
            <p:nvPr/>
          </p:nvSpPr>
          <p:spPr>
            <a:xfrm>
              <a:off x="9901254" y="3974523"/>
              <a:ext cx="3392089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Respeto a la libertad de asociación y sindical.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637109" y="3555873"/>
              <a:ext cx="8469923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9796590" y="9424102"/>
              <a:ext cx="8340573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9637109" y="6197553"/>
              <a:ext cx="3656234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Reconocimiento de sindicatos o sus representantes.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961225" y="8365533"/>
              <a:ext cx="3332118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Libertad de los trabajadores para formar y unirse al sindicato de su elección.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728392" y="5245869"/>
              <a:ext cx="3564951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Convenios o contratos colectivos.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796590" y="7302144"/>
              <a:ext cx="3496754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Determinación de la eficacia de las acciones establecidas en el principio tres.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774445" y="224639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9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tres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796590" y="9450064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6916400" y="4033675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29,47 %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381589" y="5245869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25,26%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5851072" y="6321378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21,05 %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5189085" y="7425969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16,84 %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3847251" y="8507522"/>
              <a:ext cx="5810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7,37 %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DB3EE57-AEF6-4ACA-AC4E-A4872B7E46E6}"/>
              </a:ext>
            </a:extLst>
          </p:cNvPr>
          <p:cNvGrpSpPr/>
          <p:nvPr/>
        </p:nvGrpSpPr>
        <p:grpSpPr>
          <a:xfrm>
            <a:off x="69887" y="2285427"/>
            <a:ext cx="10115088" cy="6767654"/>
            <a:chOff x="0" y="2246397"/>
            <a:chExt cx="10115088" cy="6767654"/>
          </a:xfrm>
        </p:grpSpPr>
        <p:sp>
          <p:nvSpPr>
            <p:cNvPr id="18" name="AutoShape 18"/>
            <p:cNvSpPr/>
            <p:nvPr/>
          </p:nvSpPr>
          <p:spPr>
            <a:xfrm>
              <a:off x="544419" y="3546348"/>
              <a:ext cx="8469923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1932">
              <a:off x="544418" y="4588154"/>
              <a:ext cx="8469925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4767032"/>
              <a:ext cx="9144000" cy="4247019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521614" y="224639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8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tres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711218" y="3932904"/>
              <a:ext cx="9403870" cy="341436"/>
              <a:chOff x="0" y="0"/>
              <a:chExt cx="12538494" cy="455248"/>
            </a:xfrm>
          </p:grpSpPr>
          <p:pic>
            <p:nvPicPr>
              <p:cNvPr id="37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40" name="TextBox 40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726514" y="623871"/>
            <a:ext cx="15976498" cy="9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0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4: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Eliminación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del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trabajo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obligatorio</a:t>
            </a:r>
            <a:endParaRPr lang="en-US" sz="2772" dirty="0">
              <a:solidFill>
                <a:srgbClr val="FFFFFF"/>
              </a:solidFill>
              <a:latin typeface="Open Sauce Light Bold"/>
            </a:endParaRPr>
          </a:p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9390096" y="2308486"/>
            <a:ext cx="8708063" cy="7759258"/>
            <a:chOff x="9579937" y="2352932"/>
            <a:chExt cx="8708063" cy="7759258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7067392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3140255" y="4065802"/>
              <a:ext cx="5147745" cy="5189121"/>
              <a:chOff x="0" y="0"/>
              <a:chExt cx="6628432" cy="6918828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461830" cy="6588091"/>
                <a:chOff x="0" y="0"/>
                <a:chExt cx="13299682" cy="13559553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312383" cy="1355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2383" h="13559554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3559554"/>
                      </a:lnTo>
                      <a:lnTo>
                        <a:pt x="0" y="13559554"/>
                      </a:lnTo>
                      <a:close/>
                      <a:moveTo>
                        <a:pt x="3324921" y="0"/>
                      </a:moveTo>
                      <a:lnTo>
                        <a:pt x="3337621" y="0"/>
                      </a:lnTo>
                      <a:lnTo>
                        <a:pt x="3337621" y="13559554"/>
                      </a:lnTo>
                      <a:lnTo>
                        <a:pt x="3324921" y="13559554"/>
                      </a:lnTo>
                      <a:close/>
                      <a:moveTo>
                        <a:pt x="6649841" y="0"/>
                      </a:moveTo>
                      <a:lnTo>
                        <a:pt x="6662541" y="0"/>
                      </a:lnTo>
                      <a:lnTo>
                        <a:pt x="6662541" y="13559554"/>
                      </a:lnTo>
                      <a:lnTo>
                        <a:pt x="6649841" y="13559554"/>
                      </a:lnTo>
                      <a:close/>
                      <a:moveTo>
                        <a:pt x="9974762" y="0"/>
                      </a:moveTo>
                      <a:lnTo>
                        <a:pt x="9987462" y="0"/>
                      </a:lnTo>
                      <a:lnTo>
                        <a:pt x="9987462" y="13559554"/>
                      </a:lnTo>
                      <a:lnTo>
                        <a:pt x="9974762" y="13559554"/>
                      </a:lnTo>
                      <a:close/>
                      <a:moveTo>
                        <a:pt x="13299683" y="0"/>
                      </a:moveTo>
                      <a:lnTo>
                        <a:pt x="13312383" y="0"/>
                      </a:lnTo>
                      <a:lnTo>
                        <a:pt x="13312383" y="13559554"/>
                      </a:lnTo>
                      <a:lnTo>
                        <a:pt x="13299683" y="13559554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6667769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559923" y="6667769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175381" y="6667769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790838" y="6667769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30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406295" y="6667769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40</a:t>
                </a:r>
              </a:p>
            </p:txBody>
          </p:sp>
          <p:grpSp>
            <p:nvGrpSpPr>
              <p:cNvPr id="11" name="Group 11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461830" cy="6588091"/>
                <a:chOff x="0" y="0"/>
                <a:chExt cx="13299682" cy="13559553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11480650" cy="1816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0650" h="1816980">
                      <a:moveTo>
                        <a:pt x="0" y="0"/>
                      </a:moveTo>
                      <a:lnTo>
                        <a:pt x="11344377" y="0"/>
                      </a:lnTo>
                      <a:cubicBezTo>
                        <a:pt x="11419639" y="0"/>
                        <a:pt x="11480650" y="61012"/>
                        <a:pt x="11480650" y="136274"/>
                      </a:cubicBezTo>
                      <a:lnTo>
                        <a:pt x="11480650" y="1680707"/>
                      </a:lnTo>
                      <a:cubicBezTo>
                        <a:pt x="11480650" y="1755968"/>
                        <a:pt x="11419639" y="1816980"/>
                        <a:pt x="11344377" y="1816980"/>
                      </a:cubicBezTo>
                      <a:lnTo>
                        <a:pt x="0" y="1816980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2935643"/>
                  <a:ext cx="8834014" cy="1816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4014" h="1816980">
                      <a:moveTo>
                        <a:pt x="0" y="0"/>
                      </a:moveTo>
                      <a:lnTo>
                        <a:pt x="8697740" y="0"/>
                      </a:lnTo>
                      <a:cubicBezTo>
                        <a:pt x="8733882" y="0"/>
                        <a:pt x="8768544" y="14358"/>
                        <a:pt x="8794100" y="39914"/>
                      </a:cubicBezTo>
                      <a:cubicBezTo>
                        <a:pt x="8819657" y="65470"/>
                        <a:pt x="8834014" y="100132"/>
                        <a:pt x="8834014" y="136274"/>
                      </a:cubicBezTo>
                      <a:lnTo>
                        <a:pt x="8834014" y="1680707"/>
                      </a:lnTo>
                      <a:cubicBezTo>
                        <a:pt x="8834014" y="1716849"/>
                        <a:pt x="8819657" y="1751511"/>
                        <a:pt x="8794100" y="1777067"/>
                      </a:cubicBezTo>
                      <a:cubicBezTo>
                        <a:pt x="8768544" y="1802623"/>
                        <a:pt x="8733882" y="1816980"/>
                        <a:pt x="8697740" y="1816980"/>
                      </a:cubicBezTo>
                      <a:lnTo>
                        <a:pt x="0" y="1816980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5871287"/>
                  <a:ext cx="6184052" cy="1816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4052" h="1816980">
                      <a:moveTo>
                        <a:pt x="0" y="0"/>
                      </a:moveTo>
                      <a:lnTo>
                        <a:pt x="6047779" y="0"/>
                      </a:lnTo>
                      <a:cubicBezTo>
                        <a:pt x="6123041" y="0"/>
                        <a:pt x="6184052" y="61011"/>
                        <a:pt x="6184052" y="136273"/>
                      </a:cubicBezTo>
                      <a:lnTo>
                        <a:pt x="6184052" y="1680706"/>
                      </a:lnTo>
                      <a:cubicBezTo>
                        <a:pt x="6184052" y="1755968"/>
                        <a:pt x="6123041" y="1816979"/>
                        <a:pt x="6047779" y="1816979"/>
                      </a:cubicBezTo>
                      <a:lnTo>
                        <a:pt x="0" y="1816979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8806930"/>
                  <a:ext cx="5302948" cy="1816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948" h="1816980">
                      <a:moveTo>
                        <a:pt x="0" y="0"/>
                      </a:moveTo>
                      <a:lnTo>
                        <a:pt x="5166675" y="0"/>
                      </a:lnTo>
                      <a:cubicBezTo>
                        <a:pt x="5241937" y="0"/>
                        <a:pt x="5302948" y="61012"/>
                        <a:pt x="5302948" y="136273"/>
                      </a:cubicBezTo>
                      <a:lnTo>
                        <a:pt x="5302948" y="1680707"/>
                      </a:lnTo>
                      <a:cubicBezTo>
                        <a:pt x="5302948" y="1755968"/>
                        <a:pt x="5241937" y="1816980"/>
                        <a:pt x="5166675" y="1816980"/>
                      </a:cubicBezTo>
                      <a:lnTo>
                        <a:pt x="0" y="1816980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11742573"/>
                  <a:ext cx="1475965" cy="1816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5965" h="1816981">
                      <a:moveTo>
                        <a:pt x="0" y="0"/>
                      </a:moveTo>
                      <a:lnTo>
                        <a:pt x="1339691" y="0"/>
                      </a:lnTo>
                      <a:cubicBezTo>
                        <a:pt x="1414953" y="0"/>
                        <a:pt x="1475965" y="61012"/>
                        <a:pt x="1475965" y="136273"/>
                      </a:cubicBezTo>
                      <a:lnTo>
                        <a:pt x="1475965" y="1680707"/>
                      </a:lnTo>
                      <a:cubicBezTo>
                        <a:pt x="1475965" y="1716849"/>
                        <a:pt x="1461608" y="1751510"/>
                        <a:pt x="1436051" y="1777067"/>
                      </a:cubicBezTo>
                      <a:cubicBezTo>
                        <a:pt x="1410495" y="1802623"/>
                        <a:pt x="1375833" y="1816981"/>
                        <a:pt x="1339691" y="1816981"/>
                      </a:cubicBezTo>
                      <a:lnTo>
                        <a:pt x="0" y="1816981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8" name="TextBox 18"/>
            <p:cNvSpPr txBox="1"/>
            <p:nvPr/>
          </p:nvSpPr>
          <p:spPr>
            <a:xfrm>
              <a:off x="9579937" y="4301707"/>
              <a:ext cx="3392089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25" dirty="0" err="1">
                  <a:solidFill>
                    <a:srgbClr val="000000"/>
                  </a:solidFill>
                  <a:latin typeface="Open Sans Light"/>
                </a:rPr>
                <a:t>Atención</a:t>
              </a:r>
              <a:r>
                <a:rPr lang="en-US" sz="1399" spc="25" dirty="0">
                  <a:solidFill>
                    <a:srgbClr val="000000"/>
                  </a:solidFill>
                  <a:latin typeface="Open Sans Light"/>
                </a:rPr>
                <a:t> de </a:t>
              </a:r>
              <a:r>
                <a:rPr lang="en-US" sz="1399" spc="25" dirty="0" err="1">
                  <a:solidFill>
                    <a:srgbClr val="000000"/>
                  </a:solidFill>
                  <a:latin typeface="Open Sans Light"/>
                </a:rPr>
                <a:t>denuncias</a:t>
              </a:r>
              <a:r>
                <a:rPr lang="en-US" sz="1399" spc="25" dirty="0">
                  <a:solidFill>
                    <a:srgbClr val="000000"/>
                  </a:solidFill>
                  <a:latin typeface="Open Sans Light"/>
                </a:rPr>
                <a:t>.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798659" y="3652884"/>
              <a:ext cx="8312920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9798659" y="9424102"/>
              <a:ext cx="828334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9639909" y="5211826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25">
                  <a:solidFill>
                    <a:srgbClr val="000000"/>
                  </a:solidFill>
                  <a:latin typeface="Open Sans Light"/>
                </a:rPr>
                <a:t>Información sobre políticas establecidas.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639909" y="6243741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25">
                  <a:solidFill>
                    <a:srgbClr val="000000"/>
                  </a:solidFill>
                  <a:latin typeface="Open Sans Light"/>
                </a:rPr>
                <a:t>Verificación de límites salariales establecidos en la regulación laboral.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719284" y="7358053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25">
                  <a:solidFill>
                    <a:srgbClr val="000000"/>
                  </a:solidFill>
                  <a:latin typeface="Open Sans Light"/>
                </a:rPr>
                <a:t>Conocimiento pleno de términos y condiciones contractuales.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719284" y="8293826"/>
              <a:ext cx="3332118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25">
                  <a:solidFill>
                    <a:srgbClr val="000000"/>
                  </a:solidFill>
                  <a:latin typeface="Open Sans Light"/>
                </a:rPr>
                <a:t>Vigilancia de las condiciones laborales e implementación de medidas correctivas o preventivas.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971677" y="2352932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11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cuatro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798659" y="9450064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383924" y="4251926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34,51%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5649730" y="5335651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26,55%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4669412" y="6367566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18,58%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4326512" y="7481878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15,93%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231769" y="8551001"/>
              <a:ext cx="48589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32149"/>
                  </a:solidFill>
                  <a:latin typeface="Open Sans Light Bold"/>
                </a:rPr>
                <a:t>4,42%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66CDA82-274E-47AA-BC15-316987F80243}"/>
              </a:ext>
            </a:extLst>
          </p:cNvPr>
          <p:cNvGrpSpPr/>
          <p:nvPr/>
        </p:nvGrpSpPr>
        <p:grpSpPr>
          <a:xfrm>
            <a:off x="274584" y="2308486"/>
            <a:ext cx="8880700" cy="7219902"/>
            <a:chOff x="274584" y="2308486"/>
            <a:chExt cx="8880700" cy="7219902"/>
          </a:xfrm>
        </p:grpSpPr>
        <p:sp>
          <p:nvSpPr>
            <p:cNvPr id="19" name="AutoShape 19"/>
            <p:cNvSpPr/>
            <p:nvPr/>
          </p:nvSpPr>
          <p:spPr>
            <a:xfrm>
              <a:off x="733196" y="3617963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655501" y="2308486"/>
              <a:ext cx="8217597" cy="14234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10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cuatro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45" name="AutoShape 20"/>
            <p:cNvSpPr/>
            <p:nvPr/>
          </p:nvSpPr>
          <p:spPr>
            <a:xfrm>
              <a:off x="733196" y="4666486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6" name="Picture 2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74584" y="4982135"/>
              <a:ext cx="8880700" cy="4546253"/>
            </a:xfrm>
            <a:prstGeom prst="rect">
              <a:avLst/>
            </a:prstGeom>
          </p:spPr>
        </p:pic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655521B3-BDFE-4976-ACEE-9A0FC9EB0BE1}"/>
              </a:ext>
            </a:extLst>
          </p:cNvPr>
          <p:cNvGrpSpPr/>
          <p:nvPr/>
        </p:nvGrpSpPr>
        <p:grpSpPr>
          <a:xfrm>
            <a:off x="711218" y="3932904"/>
            <a:ext cx="9403870" cy="341436"/>
            <a:chOff x="0" y="0"/>
            <a:chExt cx="12538494" cy="455248"/>
          </a:xfrm>
        </p:grpSpPr>
        <p:pic>
          <p:nvPicPr>
            <p:cNvPr id="53" name="Picture 37">
              <a:extLst>
                <a:ext uri="{FF2B5EF4-FFF2-40B4-BE49-F238E27FC236}">
                  <a16:creationId xmlns:a16="http://schemas.microsoft.com/office/drawing/2014/main" id="{40609099-11FD-4DA9-9DBC-35E943C82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126696" y="0"/>
              <a:ext cx="455248" cy="455248"/>
            </a:xfrm>
            <a:prstGeom prst="rect">
              <a:avLst/>
            </a:prstGeom>
          </p:spPr>
        </p:pic>
        <p:pic>
          <p:nvPicPr>
            <p:cNvPr id="57" name="Picture 38">
              <a:extLst>
                <a:ext uri="{FF2B5EF4-FFF2-40B4-BE49-F238E27FC236}">
                  <a16:creationId xmlns:a16="http://schemas.microsoft.com/office/drawing/2014/main" id="{30E33BFD-D7F4-4CDC-ACCF-9D38F38B9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429332" y="0"/>
              <a:ext cx="455248" cy="455248"/>
            </a:xfrm>
            <a:prstGeom prst="rect">
              <a:avLst/>
            </a:prstGeom>
          </p:spPr>
        </p:pic>
        <p:pic>
          <p:nvPicPr>
            <p:cNvPr id="58" name="Picture 39">
              <a:extLst>
                <a:ext uri="{FF2B5EF4-FFF2-40B4-BE49-F238E27FC236}">
                  <a16:creationId xmlns:a16="http://schemas.microsoft.com/office/drawing/2014/main" id="{12065CF1-D711-4C2F-B97D-7BA10F05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246858" y="0"/>
              <a:ext cx="455248" cy="455248"/>
            </a:xfrm>
            <a:prstGeom prst="rect">
              <a:avLst/>
            </a:prstGeom>
          </p:spPr>
        </p:pic>
        <p:sp>
          <p:nvSpPr>
            <p:cNvPr id="59" name="TextBox 40">
              <a:extLst>
                <a:ext uri="{FF2B5EF4-FFF2-40B4-BE49-F238E27FC236}">
                  <a16:creationId xmlns:a16="http://schemas.microsoft.com/office/drawing/2014/main" id="{F46C8545-78F2-4523-96F1-2956F6C84E44}"/>
                </a:ext>
              </a:extLst>
            </p:cNvPr>
            <p:cNvSpPr txBox="1"/>
            <p:nvPr/>
          </p:nvSpPr>
          <p:spPr>
            <a:xfrm>
              <a:off x="2799281" y="58167"/>
              <a:ext cx="3516195" cy="31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002"/>
                </a:lnSpc>
                <a:spcBef>
                  <a:spcPct val="0"/>
                </a:spcBef>
              </a:pPr>
              <a:r>
                <a:rPr lang="en-US" sz="1430">
                  <a:solidFill>
                    <a:srgbClr val="545454"/>
                  </a:solidFill>
                  <a:latin typeface="Open Sauce SemiBold"/>
                </a:rPr>
                <a:t>Bueno</a:t>
              </a:r>
            </a:p>
          </p:txBody>
        </p:sp>
        <p:sp>
          <p:nvSpPr>
            <p:cNvPr id="60" name="TextBox 41">
              <a:extLst>
                <a:ext uri="{FF2B5EF4-FFF2-40B4-BE49-F238E27FC236}">
                  <a16:creationId xmlns:a16="http://schemas.microsoft.com/office/drawing/2014/main" id="{28D9C6CF-A39D-436B-9C54-5A3098617A2A}"/>
                </a:ext>
              </a:extLst>
            </p:cNvPr>
            <p:cNvSpPr txBox="1"/>
            <p:nvPr/>
          </p:nvSpPr>
          <p:spPr>
            <a:xfrm>
              <a:off x="6087179" y="58167"/>
              <a:ext cx="3516195" cy="31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002"/>
                </a:lnSpc>
                <a:spcBef>
                  <a:spcPct val="0"/>
                </a:spcBef>
              </a:pPr>
              <a:r>
                <a:rPr lang="en-US" sz="1430">
                  <a:solidFill>
                    <a:srgbClr val="545454"/>
                  </a:solidFill>
                  <a:latin typeface="Open Sauce SemiBold"/>
                </a:rPr>
                <a:t>Medio</a:t>
              </a:r>
            </a:p>
          </p:txBody>
        </p:sp>
        <p:sp>
          <p:nvSpPr>
            <p:cNvPr id="61" name="TextBox 42">
              <a:extLst>
                <a:ext uri="{FF2B5EF4-FFF2-40B4-BE49-F238E27FC236}">
                  <a16:creationId xmlns:a16="http://schemas.microsoft.com/office/drawing/2014/main" id="{B4192080-3239-4132-B6B3-FF447525482D}"/>
                </a:ext>
              </a:extLst>
            </p:cNvPr>
            <p:cNvSpPr txBox="1"/>
            <p:nvPr/>
          </p:nvSpPr>
          <p:spPr>
            <a:xfrm>
              <a:off x="9022298" y="58167"/>
              <a:ext cx="3516195" cy="310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002"/>
                </a:lnSpc>
                <a:spcBef>
                  <a:spcPct val="0"/>
                </a:spcBef>
              </a:pPr>
              <a:r>
                <a:rPr lang="en-US" sz="1430">
                  <a:solidFill>
                    <a:srgbClr val="545454"/>
                  </a:solidFill>
                  <a:latin typeface="Open Sauce SemiBold"/>
                </a:rPr>
                <a:t>Deficiente</a:t>
              </a:r>
            </a:p>
          </p:txBody>
        </p:sp>
        <p:sp>
          <p:nvSpPr>
            <p:cNvPr id="62" name="TextBox 43">
              <a:extLst>
                <a:ext uri="{FF2B5EF4-FFF2-40B4-BE49-F238E27FC236}">
                  <a16:creationId xmlns:a16="http://schemas.microsoft.com/office/drawing/2014/main" id="{D5B70645-5C1A-4BFC-BCF7-F631CD3BAE88}"/>
                </a:ext>
              </a:extLst>
            </p:cNvPr>
            <p:cNvSpPr txBox="1"/>
            <p:nvPr/>
          </p:nvSpPr>
          <p:spPr>
            <a:xfrm>
              <a:off x="0" y="47161"/>
              <a:ext cx="3516195" cy="332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42"/>
                </a:lnSpc>
                <a:spcBef>
                  <a:spcPct val="0"/>
                </a:spcBef>
              </a:pPr>
              <a:r>
                <a:rPr lang="en-US" sz="1530">
                  <a:solidFill>
                    <a:srgbClr val="545454"/>
                  </a:solidFill>
                  <a:latin typeface="Open Sauce SemiBold Bold"/>
                </a:rPr>
                <a:t>Desempeño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28700" y="639387"/>
            <a:ext cx="14812311" cy="9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0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5: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Erradicación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del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trabajo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infantil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9460919" y="2365217"/>
            <a:ext cx="8594681" cy="7921783"/>
            <a:chOff x="9518033" y="2365217"/>
            <a:chExt cx="8594681" cy="7921783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6305392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3043508" y="4010352"/>
              <a:ext cx="5069206" cy="5449996"/>
              <a:chOff x="0" y="0"/>
              <a:chExt cx="6492917" cy="7266661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2607" y="0"/>
                <a:ext cx="6335096" cy="6953358"/>
                <a:chOff x="0" y="0"/>
                <a:chExt cx="13764376" cy="15107684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777075" cy="1510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075" h="15107684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5107684"/>
                      </a:lnTo>
                      <a:lnTo>
                        <a:pt x="0" y="15107684"/>
                      </a:lnTo>
                      <a:close/>
                      <a:moveTo>
                        <a:pt x="2752875" y="0"/>
                      </a:moveTo>
                      <a:lnTo>
                        <a:pt x="2765575" y="0"/>
                      </a:lnTo>
                      <a:lnTo>
                        <a:pt x="2765575" y="15107684"/>
                      </a:lnTo>
                      <a:lnTo>
                        <a:pt x="2752875" y="15107684"/>
                      </a:lnTo>
                      <a:close/>
                      <a:moveTo>
                        <a:pt x="5505750" y="0"/>
                      </a:moveTo>
                      <a:lnTo>
                        <a:pt x="5518450" y="0"/>
                      </a:lnTo>
                      <a:lnTo>
                        <a:pt x="5518450" y="15107684"/>
                      </a:lnTo>
                      <a:lnTo>
                        <a:pt x="5505750" y="15107684"/>
                      </a:lnTo>
                      <a:close/>
                      <a:moveTo>
                        <a:pt x="8258625" y="0"/>
                      </a:moveTo>
                      <a:lnTo>
                        <a:pt x="8271325" y="0"/>
                      </a:lnTo>
                      <a:lnTo>
                        <a:pt x="8271325" y="15107684"/>
                      </a:lnTo>
                      <a:lnTo>
                        <a:pt x="8258625" y="15107684"/>
                      </a:lnTo>
                      <a:close/>
                      <a:moveTo>
                        <a:pt x="11011501" y="0"/>
                      </a:moveTo>
                      <a:lnTo>
                        <a:pt x="11024201" y="0"/>
                      </a:lnTo>
                      <a:lnTo>
                        <a:pt x="11024201" y="15107684"/>
                      </a:lnTo>
                      <a:lnTo>
                        <a:pt x="11011501" y="15107684"/>
                      </a:lnTo>
                      <a:close/>
                      <a:moveTo>
                        <a:pt x="13764375" y="0"/>
                      </a:moveTo>
                      <a:lnTo>
                        <a:pt x="13777075" y="0"/>
                      </a:lnTo>
                      <a:lnTo>
                        <a:pt x="13777075" y="15107684"/>
                      </a:lnTo>
                      <a:lnTo>
                        <a:pt x="13764375" y="15107684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7027831"/>
                <a:ext cx="105214" cy="238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6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14412" y="7027831"/>
                <a:ext cx="210428" cy="238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6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481431" y="7027831"/>
                <a:ext cx="210428" cy="238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6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748451" y="7027831"/>
                <a:ext cx="210428" cy="238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6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30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015470" y="7027831"/>
                <a:ext cx="210428" cy="238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6"/>
                  </a:lnSpc>
                </a:pPr>
                <a:r>
                  <a:rPr lang="en-US" sz="1104" dirty="0">
                    <a:solidFill>
                      <a:srgbClr val="000000"/>
                    </a:solidFill>
                    <a:latin typeface="Open Sans Light"/>
                  </a:rPr>
                  <a:t>40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282489" y="7027831"/>
                <a:ext cx="210428" cy="2388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6"/>
                  </a:lnSpc>
                </a:pPr>
                <a:r>
                  <a:rPr lang="en-US" sz="1104">
                    <a:solidFill>
                      <a:srgbClr val="000000"/>
                    </a:solidFill>
                    <a:latin typeface="Open Sans Light"/>
                  </a:rPr>
                  <a:t>50</a:t>
                </a:r>
              </a:p>
            </p:txBody>
          </p:sp>
          <p:grpSp>
            <p:nvGrpSpPr>
              <p:cNvPr id="12" name="Group 12"/>
              <p:cNvGrpSpPr>
                <a:grpSpLocks noChangeAspect="1"/>
              </p:cNvGrpSpPr>
              <p:nvPr/>
            </p:nvGrpSpPr>
            <p:grpSpPr>
              <a:xfrm>
                <a:off x="52607" y="0"/>
                <a:ext cx="6335096" cy="6953358"/>
                <a:chOff x="0" y="0"/>
                <a:chExt cx="13764376" cy="15107684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13445886" cy="253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5886" h="2530537">
                      <a:moveTo>
                        <a:pt x="0" y="0"/>
                      </a:moveTo>
                      <a:lnTo>
                        <a:pt x="13256096" y="0"/>
                      </a:lnTo>
                      <a:cubicBezTo>
                        <a:pt x="13360915" y="0"/>
                        <a:pt x="13445886" y="84972"/>
                        <a:pt x="13445886" y="189790"/>
                      </a:cubicBezTo>
                      <a:lnTo>
                        <a:pt x="13445886" y="2340747"/>
                      </a:lnTo>
                      <a:cubicBezTo>
                        <a:pt x="13445886" y="2445565"/>
                        <a:pt x="13360915" y="2530537"/>
                        <a:pt x="13256096" y="2530537"/>
                      </a:cubicBezTo>
                      <a:lnTo>
                        <a:pt x="0" y="2530537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4192382"/>
                  <a:ext cx="8975217" cy="253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217" h="2530537">
                      <a:moveTo>
                        <a:pt x="0" y="0"/>
                      </a:moveTo>
                      <a:lnTo>
                        <a:pt x="8785427" y="0"/>
                      </a:lnTo>
                      <a:cubicBezTo>
                        <a:pt x="8890246" y="0"/>
                        <a:pt x="8975217" y="84972"/>
                        <a:pt x="8975217" y="189790"/>
                      </a:cubicBezTo>
                      <a:lnTo>
                        <a:pt x="8975217" y="2340747"/>
                      </a:lnTo>
                      <a:cubicBezTo>
                        <a:pt x="8975217" y="2445566"/>
                        <a:pt x="8890246" y="2530537"/>
                        <a:pt x="8785427" y="2530537"/>
                      </a:cubicBezTo>
                      <a:lnTo>
                        <a:pt x="0" y="2530537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8384765"/>
                  <a:ext cx="6503136" cy="253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136" h="2530537">
                      <a:moveTo>
                        <a:pt x="0" y="0"/>
                      </a:moveTo>
                      <a:lnTo>
                        <a:pt x="6313345" y="0"/>
                      </a:lnTo>
                      <a:cubicBezTo>
                        <a:pt x="6418163" y="0"/>
                        <a:pt x="6503136" y="84972"/>
                        <a:pt x="6503136" y="189790"/>
                      </a:cubicBezTo>
                      <a:lnTo>
                        <a:pt x="6503136" y="2340746"/>
                      </a:lnTo>
                      <a:cubicBezTo>
                        <a:pt x="6503136" y="2391082"/>
                        <a:pt x="6483140" y="2439356"/>
                        <a:pt x="6447548" y="2474949"/>
                      </a:cubicBezTo>
                      <a:cubicBezTo>
                        <a:pt x="6411955" y="2510541"/>
                        <a:pt x="6363681" y="2530537"/>
                        <a:pt x="6313345" y="2530537"/>
                      </a:cubicBezTo>
                      <a:lnTo>
                        <a:pt x="0" y="2530537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/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8" name="TextBox 18"/>
            <p:cNvSpPr txBox="1"/>
            <p:nvPr/>
          </p:nvSpPr>
          <p:spPr>
            <a:xfrm>
              <a:off x="9518033" y="4124806"/>
              <a:ext cx="3392089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>
                  <a:solidFill>
                    <a:srgbClr val="000000"/>
                  </a:solidFill>
                  <a:latin typeface="Open Sans Light"/>
                </a:rPr>
                <a:t>.Establecimiento de horas fijadas en las leyes y regulación nacional para el trabajo de menores de edad.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736755" y="3674694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9749997" y="9598912"/>
              <a:ext cx="8362717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9736755" y="5729021"/>
              <a:ext cx="3173367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>
                  <a:solidFill>
                    <a:srgbClr val="000000"/>
                  </a:solidFill>
                  <a:latin typeface="Open Sans Light"/>
                </a:rPr>
                <a:t>Programas de apoyo estudiantil.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578004" y="7032962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Contratación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según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las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leyes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y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regulaciones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nacionales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578004" y="8568716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>
                  <a:solidFill>
                    <a:srgbClr val="000000"/>
                  </a:solidFill>
                  <a:latin typeface="Open Sans Light"/>
                </a:rPr>
                <a:t>Capacitación y/o auditoría para los proveedores.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749997" y="236521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13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cinco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772142" y="9624874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6826136" y="4266411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43,82%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5349774" y="5729021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32,58%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520970" y="7262832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23,60%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3162774" y="8692541"/>
              <a:ext cx="2667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0%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7912" y="2372400"/>
            <a:ext cx="9978731" cy="7095131"/>
            <a:chOff x="0" y="2365217"/>
            <a:chExt cx="9978731" cy="7095131"/>
          </a:xfrm>
        </p:grpSpPr>
        <p:sp>
          <p:nvSpPr>
            <p:cNvPr id="19" name="AutoShape 19"/>
            <p:cNvSpPr/>
            <p:nvPr/>
          </p:nvSpPr>
          <p:spPr>
            <a:xfrm>
              <a:off x="574861" y="3665169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574861" y="4693000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673925" y="236521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12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cinco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574861" y="4010352"/>
              <a:ext cx="9403870" cy="341436"/>
              <a:chOff x="0" y="0"/>
              <a:chExt cx="12538494" cy="455248"/>
            </a:xfrm>
          </p:grpSpPr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7" name="Picture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39" name="TextBox 39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 dirty="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  <p:pic>
          <p:nvPicPr>
            <p:cNvPr id="43" name="Picture 2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4946309"/>
              <a:ext cx="9154877" cy="451403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045793" y="603001"/>
            <a:ext cx="16029434" cy="9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0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6: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Eliminar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la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discriminación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el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empleo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57774" y="2418187"/>
            <a:ext cx="9604430" cy="6925886"/>
            <a:chOff x="35618" y="2375031"/>
            <a:chExt cx="9957189" cy="6925886"/>
          </a:xfrm>
        </p:grpSpPr>
        <p:sp>
          <p:nvSpPr>
            <p:cNvPr id="21" name="AutoShape 21"/>
            <p:cNvSpPr/>
            <p:nvPr/>
          </p:nvSpPr>
          <p:spPr>
            <a:xfrm>
              <a:off x="588937" y="3694033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588937" y="4721864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5618" y="4901282"/>
              <a:ext cx="9264926" cy="439963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88001" y="2375031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14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seis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588937" y="4039216"/>
              <a:ext cx="9403870" cy="341436"/>
              <a:chOff x="0" y="0"/>
              <a:chExt cx="12538494" cy="455248"/>
            </a:xfrm>
          </p:grpSpPr>
          <p:pic>
            <p:nvPicPr>
              <p:cNvPr id="42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43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44" name="Picture 4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45" name="TextBox 45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 dirty="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</p:grpSp>
      <p:grpSp>
        <p:nvGrpSpPr>
          <p:cNvPr id="55" name="Grupo 54"/>
          <p:cNvGrpSpPr/>
          <p:nvPr/>
        </p:nvGrpSpPr>
        <p:grpSpPr>
          <a:xfrm>
            <a:off x="9322699" y="2375031"/>
            <a:ext cx="8887568" cy="7911969"/>
            <a:chOff x="9426679" y="2375031"/>
            <a:chExt cx="8909447" cy="7911969"/>
          </a:xfrm>
        </p:grpSpPr>
        <p:grpSp>
          <p:nvGrpSpPr>
            <p:cNvPr id="3" name="Group 3"/>
            <p:cNvGrpSpPr/>
            <p:nvPr/>
          </p:nvGrpSpPr>
          <p:grpSpPr>
            <a:xfrm>
              <a:off x="12966935" y="4129479"/>
              <a:ext cx="5369191" cy="5356455"/>
              <a:chOff x="0" y="0"/>
              <a:chExt cx="6854210" cy="7141940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687607" cy="6811203"/>
                <a:chOff x="0" y="0"/>
                <a:chExt cx="13764376" cy="1401876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777075" cy="14018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075" h="14018760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4018760"/>
                      </a:lnTo>
                      <a:lnTo>
                        <a:pt x="0" y="14018760"/>
                      </a:lnTo>
                      <a:close/>
                      <a:moveTo>
                        <a:pt x="2752875" y="0"/>
                      </a:moveTo>
                      <a:lnTo>
                        <a:pt x="2765575" y="0"/>
                      </a:lnTo>
                      <a:lnTo>
                        <a:pt x="2765575" y="14018760"/>
                      </a:lnTo>
                      <a:lnTo>
                        <a:pt x="2752875" y="14018760"/>
                      </a:lnTo>
                      <a:close/>
                      <a:moveTo>
                        <a:pt x="5505750" y="0"/>
                      </a:moveTo>
                      <a:lnTo>
                        <a:pt x="5518450" y="0"/>
                      </a:lnTo>
                      <a:lnTo>
                        <a:pt x="5518450" y="14018760"/>
                      </a:lnTo>
                      <a:lnTo>
                        <a:pt x="5505750" y="14018760"/>
                      </a:lnTo>
                      <a:close/>
                      <a:moveTo>
                        <a:pt x="8258625" y="0"/>
                      </a:moveTo>
                      <a:lnTo>
                        <a:pt x="8271325" y="0"/>
                      </a:lnTo>
                      <a:lnTo>
                        <a:pt x="8271325" y="14018760"/>
                      </a:lnTo>
                      <a:lnTo>
                        <a:pt x="8258625" y="14018760"/>
                      </a:lnTo>
                      <a:close/>
                      <a:moveTo>
                        <a:pt x="11011501" y="0"/>
                      </a:moveTo>
                      <a:lnTo>
                        <a:pt x="11024201" y="0"/>
                      </a:lnTo>
                      <a:lnTo>
                        <a:pt x="11024201" y="14018760"/>
                      </a:lnTo>
                      <a:lnTo>
                        <a:pt x="11011501" y="14018760"/>
                      </a:lnTo>
                      <a:close/>
                      <a:moveTo>
                        <a:pt x="13764375" y="0"/>
                      </a:moveTo>
                      <a:lnTo>
                        <a:pt x="13777075" y="0"/>
                      </a:lnTo>
                      <a:lnTo>
                        <a:pt x="13777075" y="14018760"/>
                      </a:lnTo>
                      <a:lnTo>
                        <a:pt x="13764375" y="14018760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6890881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337521" y="6890881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5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619509" y="689088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957030" y="689088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15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294552" y="689088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632073" y="689088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25</a:t>
                </a:r>
              </a:p>
            </p:txBody>
          </p:sp>
          <p:grpSp>
            <p:nvGrpSpPr>
              <p:cNvPr id="12" name="Group 12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687607" cy="6811203"/>
                <a:chOff x="0" y="0"/>
                <a:chExt cx="13764376" cy="1401876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13770725" cy="156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0725" h="1565428">
                      <a:moveTo>
                        <a:pt x="0" y="0"/>
                      </a:moveTo>
                      <a:lnTo>
                        <a:pt x="13653319" y="0"/>
                      </a:lnTo>
                      <a:lnTo>
                        <a:pt x="13653319" y="0"/>
                      </a:lnTo>
                      <a:cubicBezTo>
                        <a:pt x="13718161" y="0"/>
                        <a:pt x="13770725" y="52565"/>
                        <a:pt x="13770725" y="117407"/>
                      </a:cubicBezTo>
                      <a:lnTo>
                        <a:pt x="13770725" y="1448021"/>
                      </a:lnTo>
                      <a:cubicBezTo>
                        <a:pt x="13770725" y="1512863"/>
                        <a:pt x="13718161" y="1565428"/>
                        <a:pt x="13653319" y="1565428"/>
                      </a:cubicBezTo>
                      <a:lnTo>
                        <a:pt x="0" y="156542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2490666"/>
                  <a:ext cx="10329632" cy="156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9632" h="1565428">
                      <a:moveTo>
                        <a:pt x="0" y="0"/>
                      </a:moveTo>
                      <a:lnTo>
                        <a:pt x="10212225" y="0"/>
                      </a:lnTo>
                      <a:cubicBezTo>
                        <a:pt x="10243363" y="0"/>
                        <a:pt x="10273226" y="12370"/>
                        <a:pt x="10295244" y="34388"/>
                      </a:cubicBezTo>
                      <a:cubicBezTo>
                        <a:pt x="10317262" y="56406"/>
                        <a:pt x="10329632" y="86269"/>
                        <a:pt x="10329632" y="117407"/>
                      </a:cubicBezTo>
                      <a:lnTo>
                        <a:pt x="10329632" y="1448021"/>
                      </a:lnTo>
                      <a:cubicBezTo>
                        <a:pt x="10329632" y="1479160"/>
                        <a:pt x="10317262" y="1509023"/>
                        <a:pt x="10295244" y="1531041"/>
                      </a:cubicBezTo>
                      <a:cubicBezTo>
                        <a:pt x="10273226" y="1553059"/>
                        <a:pt x="10243363" y="1565429"/>
                        <a:pt x="10212225" y="1565429"/>
                      </a:cubicBezTo>
                      <a:lnTo>
                        <a:pt x="0" y="1565429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4981333"/>
                  <a:ext cx="9470735" cy="156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0735" h="1565428">
                      <a:moveTo>
                        <a:pt x="0" y="0"/>
                      </a:moveTo>
                      <a:lnTo>
                        <a:pt x="9353328" y="0"/>
                      </a:lnTo>
                      <a:cubicBezTo>
                        <a:pt x="9384466" y="0"/>
                        <a:pt x="9414329" y="12369"/>
                        <a:pt x="9436347" y="34387"/>
                      </a:cubicBezTo>
                      <a:cubicBezTo>
                        <a:pt x="9458365" y="56406"/>
                        <a:pt x="9470735" y="86269"/>
                        <a:pt x="9470735" y="117407"/>
                      </a:cubicBezTo>
                      <a:lnTo>
                        <a:pt x="9470735" y="1448021"/>
                      </a:lnTo>
                      <a:cubicBezTo>
                        <a:pt x="9470735" y="1479159"/>
                        <a:pt x="9458365" y="1509022"/>
                        <a:pt x="9436347" y="1531040"/>
                      </a:cubicBezTo>
                      <a:cubicBezTo>
                        <a:pt x="9414329" y="1553058"/>
                        <a:pt x="9384466" y="1565428"/>
                        <a:pt x="9353328" y="1565428"/>
                      </a:cubicBezTo>
                      <a:lnTo>
                        <a:pt x="0" y="156542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7471999"/>
                  <a:ext cx="9470735" cy="156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0735" h="1565428">
                      <a:moveTo>
                        <a:pt x="0" y="0"/>
                      </a:moveTo>
                      <a:lnTo>
                        <a:pt x="9353328" y="0"/>
                      </a:lnTo>
                      <a:cubicBezTo>
                        <a:pt x="9384466" y="0"/>
                        <a:pt x="9414329" y="12370"/>
                        <a:pt x="9436347" y="34388"/>
                      </a:cubicBezTo>
                      <a:cubicBezTo>
                        <a:pt x="9458365" y="56406"/>
                        <a:pt x="9470735" y="86268"/>
                        <a:pt x="9470735" y="117407"/>
                      </a:cubicBezTo>
                      <a:lnTo>
                        <a:pt x="9470735" y="1448021"/>
                      </a:lnTo>
                      <a:cubicBezTo>
                        <a:pt x="9470735" y="1479159"/>
                        <a:pt x="9458365" y="1509023"/>
                        <a:pt x="9436347" y="1531041"/>
                      </a:cubicBezTo>
                      <a:cubicBezTo>
                        <a:pt x="9414329" y="1553059"/>
                        <a:pt x="9384466" y="1565428"/>
                        <a:pt x="9353328" y="1565428"/>
                      </a:cubicBezTo>
                      <a:lnTo>
                        <a:pt x="0" y="156542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7" name="Freeform 17"/>
                <p:cNvSpPr/>
                <p:nvPr/>
              </p:nvSpPr>
              <p:spPr>
                <a:xfrm>
                  <a:off x="0" y="9962666"/>
                  <a:ext cx="6888538" cy="156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538" h="1565428">
                      <a:moveTo>
                        <a:pt x="0" y="0"/>
                      </a:moveTo>
                      <a:lnTo>
                        <a:pt x="6771131" y="0"/>
                      </a:lnTo>
                      <a:cubicBezTo>
                        <a:pt x="6835973" y="0"/>
                        <a:pt x="6888538" y="52565"/>
                        <a:pt x="6888538" y="117406"/>
                      </a:cubicBezTo>
                      <a:lnTo>
                        <a:pt x="6888538" y="1448020"/>
                      </a:lnTo>
                      <a:cubicBezTo>
                        <a:pt x="6888538" y="1512862"/>
                        <a:pt x="6835973" y="1565427"/>
                        <a:pt x="6771131" y="1565427"/>
                      </a:cubicBezTo>
                      <a:lnTo>
                        <a:pt x="0" y="1565427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0" y="12453331"/>
                  <a:ext cx="5170744" cy="156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744" h="1565428">
                      <a:moveTo>
                        <a:pt x="0" y="0"/>
                      </a:moveTo>
                      <a:lnTo>
                        <a:pt x="5053337" y="0"/>
                      </a:lnTo>
                      <a:cubicBezTo>
                        <a:pt x="5084475" y="0"/>
                        <a:pt x="5114338" y="12370"/>
                        <a:pt x="5136357" y="34388"/>
                      </a:cubicBezTo>
                      <a:cubicBezTo>
                        <a:pt x="5158375" y="56406"/>
                        <a:pt x="5170744" y="86269"/>
                        <a:pt x="5170744" y="117408"/>
                      </a:cubicBezTo>
                      <a:lnTo>
                        <a:pt x="5170744" y="1448022"/>
                      </a:lnTo>
                      <a:cubicBezTo>
                        <a:pt x="5170744" y="1512865"/>
                        <a:pt x="5118179" y="1565429"/>
                        <a:pt x="5053337" y="1565429"/>
                      </a:cubicBezTo>
                      <a:lnTo>
                        <a:pt x="0" y="1565429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20" name="TextBox 20"/>
            <p:cNvSpPr txBox="1"/>
            <p:nvPr/>
          </p:nvSpPr>
          <p:spPr>
            <a:xfrm>
              <a:off x="9426679" y="4165141"/>
              <a:ext cx="3392089" cy="45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862"/>
                </a:lnSpc>
                <a:spcBef>
                  <a:spcPct val="0"/>
                </a:spcBef>
              </a:pPr>
              <a:r>
                <a:rPr lang="en-US" sz="1330" spc="-30">
                  <a:solidFill>
                    <a:srgbClr val="000000"/>
                  </a:solidFill>
                  <a:latin typeface="Open Sans Light"/>
                </a:rPr>
                <a:t>Capacitación y desarrollo con igualdad de oportunidades.</a:t>
              </a: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9645401" y="3703558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9744875" y="9598912"/>
              <a:ext cx="8362717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9645401" y="5027055"/>
              <a:ext cx="3173367" cy="45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862"/>
                </a:lnSpc>
                <a:spcBef>
                  <a:spcPct val="0"/>
                </a:spcBef>
              </a:pPr>
              <a:r>
                <a:rPr lang="en-US" sz="1330" spc="-30">
                  <a:solidFill>
                    <a:srgbClr val="000000"/>
                  </a:solidFill>
                  <a:latin typeface="Open Sans Light"/>
                </a:rPr>
                <a:t>Prevención, supervisión y seguimiento en la gestión del personal.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486650" y="6782409"/>
              <a:ext cx="3332118" cy="45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862"/>
                </a:lnSpc>
                <a:spcBef>
                  <a:spcPct val="0"/>
                </a:spcBef>
              </a:pPr>
              <a:r>
                <a:rPr lang="en-US" sz="1330" spc="-30">
                  <a:solidFill>
                    <a:srgbClr val="000000"/>
                  </a:solidFill>
                  <a:latin typeface="Open Sans Light"/>
                </a:rPr>
                <a:t>Revisión que asegure la no discriminación del personal en todas sus formas.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566025" y="5881130"/>
              <a:ext cx="3252743" cy="45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862"/>
                </a:lnSpc>
                <a:spcBef>
                  <a:spcPct val="0"/>
                </a:spcBef>
              </a:pPr>
              <a:r>
                <a:rPr lang="en-US" sz="1330" spc="-30" dirty="0" err="1">
                  <a:solidFill>
                    <a:srgbClr val="000000"/>
                  </a:solidFill>
                  <a:latin typeface="Open Sans Light"/>
                </a:rPr>
                <a:t>Prevenir</a:t>
              </a:r>
              <a:r>
                <a:rPr lang="en-US" sz="1330" spc="-30" dirty="0">
                  <a:solidFill>
                    <a:srgbClr val="000000"/>
                  </a:solidFill>
                  <a:latin typeface="Open Sans Light"/>
                </a:rPr>
                <a:t> la </a:t>
              </a:r>
              <a:r>
                <a:rPr lang="en-US" sz="1330" spc="-30" dirty="0" err="1">
                  <a:solidFill>
                    <a:srgbClr val="000000"/>
                  </a:solidFill>
                  <a:latin typeface="Open Sans Light"/>
                </a:rPr>
                <a:t>discriminación</a:t>
              </a:r>
              <a:r>
                <a:rPr lang="en-US" sz="1330" spc="-30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330" spc="-30" dirty="0" err="1">
                  <a:solidFill>
                    <a:srgbClr val="000000"/>
                  </a:solidFill>
                  <a:latin typeface="Open Sans Light"/>
                </a:rPr>
                <a:t>en</a:t>
              </a:r>
              <a:r>
                <a:rPr lang="en-US" sz="1330" spc="-30" dirty="0">
                  <a:solidFill>
                    <a:srgbClr val="000000"/>
                  </a:solidFill>
                  <a:latin typeface="Open Sans Light"/>
                </a:rPr>
                <a:t> el </a:t>
              </a:r>
              <a:r>
                <a:rPr lang="en-US" sz="1330" spc="-30" dirty="0" err="1">
                  <a:solidFill>
                    <a:srgbClr val="000000"/>
                  </a:solidFill>
                  <a:latin typeface="Open Sans Light"/>
                </a:rPr>
                <a:t>proceso</a:t>
              </a:r>
              <a:r>
                <a:rPr lang="en-US" sz="1330" spc="-30" dirty="0">
                  <a:solidFill>
                    <a:srgbClr val="000000"/>
                  </a:solidFill>
                  <a:latin typeface="Open Sans Light"/>
                </a:rPr>
                <a:t> de </a:t>
              </a:r>
              <a:r>
                <a:rPr lang="en-US" sz="1330" spc="-30" dirty="0" err="1">
                  <a:solidFill>
                    <a:srgbClr val="000000"/>
                  </a:solidFill>
                  <a:latin typeface="Open Sans Light"/>
                </a:rPr>
                <a:t>selección</a:t>
              </a:r>
              <a:r>
                <a:rPr lang="en-US" sz="1330" spc="-30" dirty="0">
                  <a:solidFill>
                    <a:srgbClr val="000000"/>
                  </a:solidFill>
                  <a:latin typeface="Open Sans Light"/>
                </a:rPr>
                <a:t> y </a:t>
              </a:r>
              <a:r>
                <a:rPr lang="en-US" sz="1330" spc="-30" dirty="0" err="1">
                  <a:solidFill>
                    <a:srgbClr val="000000"/>
                  </a:solidFill>
                  <a:latin typeface="Open Sans Light"/>
                </a:rPr>
                <a:t>contratación</a:t>
              </a:r>
              <a:r>
                <a:rPr lang="en-US" sz="1330" spc="-30" dirty="0">
                  <a:solidFill>
                    <a:srgbClr val="000000"/>
                  </a:solidFill>
                  <a:latin typeface="Open Sans Light"/>
                </a:rPr>
                <a:t>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486650" y="7758148"/>
              <a:ext cx="3332118" cy="45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862"/>
                </a:lnSpc>
                <a:spcBef>
                  <a:spcPct val="0"/>
                </a:spcBef>
              </a:pPr>
              <a:r>
                <a:rPr lang="en-US" sz="1330" spc="-30">
                  <a:solidFill>
                    <a:srgbClr val="000000"/>
                  </a:solidFill>
                  <a:latin typeface="Open Sans Light"/>
                </a:rPr>
                <a:t>Igualdad de oportunidades para la administración de sueldos.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526338" y="8733505"/>
              <a:ext cx="3332118" cy="45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862"/>
                </a:lnSpc>
                <a:spcBef>
                  <a:spcPct val="0"/>
                </a:spcBef>
              </a:pPr>
              <a:r>
                <a:rPr lang="en-US" sz="1330" spc="-30">
                  <a:solidFill>
                    <a:srgbClr val="000000"/>
                  </a:solidFill>
                  <a:latin typeface="Open Sans Light"/>
                </a:rPr>
                <a:t>Igualdad de oportunidades en aspectos de género.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690185" y="2375031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15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seis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767019" y="9624874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7413828" y="4246032"/>
              <a:ext cx="3714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25%</a:t>
              </a:r>
            </a:p>
          </p:txBody>
        </p:sp>
        <p:sp>
          <p:nvSpPr>
            <p:cNvPr id="50" name="TextBox 36"/>
            <p:cNvSpPr txBox="1"/>
            <p:nvPr/>
          </p:nvSpPr>
          <p:spPr>
            <a:xfrm>
              <a:off x="15929173" y="5238378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18,75 %</a:t>
              </a:r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15586273" y="6088155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17,19 %</a:t>
              </a:r>
            </a:p>
          </p:txBody>
        </p:sp>
        <p:sp>
          <p:nvSpPr>
            <p:cNvPr id="52" name="TextBox 38"/>
            <p:cNvSpPr txBox="1"/>
            <p:nvPr/>
          </p:nvSpPr>
          <p:spPr>
            <a:xfrm>
              <a:off x="15586273" y="6993731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17,19 %</a:t>
              </a:r>
            </a:p>
          </p:txBody>
        </p:sp>
        <p:sp>
          <p:nvSpPr>
            <p:cNvPr id="53" name="TextBox 39"/>
            <p:cNvSpPr txBox="1"/>
            <p:nvPr/>
          </p:nvSpPr>
          <p:spPr>
            <a:xfrm>
              <a:off x="14712007" y="7863425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12,50%</a:t>
              </a:r>
            </a:p>
          </p:txBody>
        </p:sp>
        <p:sp>
          <p:nvSpPr>
            <p:cNvPr id="54" name="TextBox 40"/>
            <p:cNvSpPr txBox="1"/>
            <p:nvPr/>
          </p:nvSpPr>
          <p:spPr>
            <a:xfrm>
              <a:off x="14126220" y="8838782"/>
              <a:ext cx="5334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9,38%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6316"/>
            <a:ext cx="9144000" cy="10519632"/>
            <a:chOff x="0" y="0"/>
            <a:chExt cx="3093156" cy="355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558493"/>
            </a:xfrm>
            <a:custGeom>
              <a:avLst/>
              <a:gdLst/>
              <a:ahLst/>
              <a:cxnLst/>
              <a:rect l="l" t="t" r="r" b="b"/>
              <a:pathLst>
                <a:path w="3093156" h="3558493">
                  <a:moveTo>
                    <a:pt x="0" y="0"/>
                  </a:moveTo>
                  <a:lnTo>
                    <a:pt x="3093156" y="0"/>
                  </a:lnTo>
                  <a:lnTo>
                    <a:pt x="3093156" y="3558493"/>
                  </a:lnTo>
                  <a:lnTo>
                    <a:pt x="0" y="3558493"/>
                  </a:lnTo>
                  <a:close/>
                </a:path>
              </a:pathLst>
            </a:custGeom>
            <a:solidFill>
              <a:srgbClr val="032149">
                <a:alpha val="94902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4180830"/>
            <a:ext cx="9144000" cy="1093489"/>
          </a:xfrm>
          <a:prstGeom prst="rect">
            <a:avLst/>
          </a:prstGeom>
          <a:solidFill>
            <a:srgbClr val="ABC339">
              <a:alpha val="76863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75533" y="6409551"/>
            <a:ext cx="2051511" cy="19619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6321" y="1417823"/>
            <a:ext cx="8091359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pc="-164">
                <a:solidFill>
                  <a:srgbClr val="FFFFFF"/>
                </a:solidFill>
                <a:latin typeface="Open Sauce Light Bold"/>
              </a:rPr>
              <a:t>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9736" y="4244656"/>
            <a:ext cx="8423105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39"/>
              </a:lnSpc>
              <a:spcBef>
                <a:spcPct val="0"/>
              </a:spcBef>
            </a:pPr>
            <a:r>
              <a:rPr lang="en-US" sz="5099" spc="-152">
                <a:solidFill>
                  <a:srgbClr val="FFFFFF"/>
                </a:solidFill>
                <a:latin typeface="Open Sauce Light Bold"/>
              </a:rPr>
              <a:t>Medio ambiente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958" y="-31106"/>
            <a:ext cx="9160042" cy="10318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16116" y="639387"/>
            <a:ext cx="14276527" cy="9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0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7: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Precaución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ante los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desafíos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ambientales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9398325" y="2010828"/>
            <a:ext cx="8632787" cy="8520006"/>
            <a:chOff x="9607086" y="2040907"/>
            <a:chExt cx="8632787" cy="8520006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6305392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3147342" y="3669784"/>
              <a:ext cx="5092531" cy="5908557"/>
              <a:chOff x="0" y="0"/>
              <a:chExt cx="6546328" cy="7878077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379726" cy="7547338"/>
                <a:chOff x="0" y="0"/>
                <a:chExt cx="13130696" cy="15533867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143396" cy="1553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3396" h="15533867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5533867"/>
                      </a:lnTo>
                      <a:lnTo>
                        <a:pt x="0" y="15533867"/>
                      </a:lnTo>
                      <a:close/>
                      <a:moveTo>
                        <a:pt x="2626139" y="0"/>
                      </a:moveTo>
                      <a:lnTo>
                        <a:pt x="2638839" y="0"/>
                      </a:lnTo>
                      <a:lnTo>
                        <a:pt x="2638839" y="15533867"/>
                      </a:lnTo>
                      <a:lnTo>
                        <a:pt x="2626139" y="15533867"/>
                      </a:lnTo>
                      <a:close/>
                      <a:moveTo>
                        <a:pt x="5252279" y="0"/>
                      </a:moveTo>
                      <a:lnTo>
                        <a:pt x="5264979" y="0"/>
                      </a:lnTo>
                      <a:lnTo>
                        <a:pt x="5264979" y="15533867"/>
                      </a:lnTo>
                      <a:lnTo>
                        <a:pt x="5252279" y="15533867"/>
                      </a:lnTo>
                      <a:close/>
                      <a:moveTo>
                        <a:pt x="7878418" y="0"/>
                      </a:moveTo>
                      <a:lnTo>
                        <a:pt x="7891118" y="0"/>
                      </a:lnTo>
                      <a:lnTo>
                        <a:pt x="7891118" y="15533867"/>
                      </a:lnTo>
                      <a:lnTo>
                        <a:pt x="7878418" y="15533867"/>
                      </a:lnTo>
                      <a:close/>
                      <a:moveTo>
                        <a:pt x="10504557" y="0"/>
                      </a:moveTo>
                      <a:lnTo>
                        <a:pt x="10517257" y="0"/>
                      </a:lnTo>
                      <a:lnTo>
                        <a:pt x="10517257" y="15533867"/>
                      </a:lnTo>
                      <a:lnTo>
                        <a:pt x="10504557" y="15533867"/>
                      </a:lnTo>
                      <a:close/>
                      <a:moveTo>
                        <a:pt x="13130696" y="0"/>
                      </a:moveTo>
                      <a:lnTo>
                        <a:pt x="13143396" y="0"/>
                      </a:lnTo>
                      <a:lnTo>
                        <a:pt x="13143396" y="15533867"/>
                      </a:lnTo>
                      <a:lnTo>
                        <a:pt x="13130696" y="15533867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7627017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75945" y="7627017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5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496357" y="7627017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772301" y="7627017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15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048245" y="7627017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324191" y="7627017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25</a:t>
                </a:r>
              </a:p>
            </p:txBody>
          </p:sp>
          <p:grpSp>
            <p:nvGrpSpPr>
              <p:cNvPr id="12" name="Group 12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379726" cy="7547338"/>
                <a:chOff x="0" y="0"/>
                <a:chExt cx="13130696" cy="15533867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12480512" cy="208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0512" h="2081539">
                      <a:moveTo>
                        <a:pt x="0" y="0"/>
                      </a:moveTo>
                      <a:lnTo>
                        <a:pt x="12324396" y="0"/>
                      </a:lnTo>
                      <a:lnTo>
                        <a:pt x="12324396" y="0"/>
                      </a:lnTo>
                      <a:cubicBezTo>
                        <a:pt x="12365800" y="0"/>
                        <a:pt x="12405509" y="16448"/>
                        <a:pt x="12434787" y="45725"/>
                      </a:cubicBezTo>
                      <a:cubicBezTo>
                        <a:pt x="12464064" y="75002"/>
                        <a:pt x="12480512" y="114711"/>
                        <a:pt x="12480512" y="156115"/>
                      </a:cubicBezTo>
                      <a:lnTo>
                        <a:pt x="12480512" y="1925423"/>
                      </a:lnTo>
                      <a:cubicBezTo>
                        <a:pt x="12480512" y="1966827"/>
                        <a:pt x="12464064" y="2006536"/>
                        <a:pt x="12434787" y="2035813"/>
                      </a:cubicBezTo>
                      <a:cubicBezTo>
                        <a:pt x="12405509" y="2065091"/>
                        <a:pt x="12365800" y="2081538"/>
                        <a:pt x="12324396" y="2081538"/>
                      </a:cubicBezTo>
                      <a:lnTo>
                        <a:pt x="0" y="20815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3363082"/>
                  <a:ext cx="11645399" cy="208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399" h="2081538">
                      <a:moveTo>
                        <a:pt x="0" y="0"/>
                      </a:moveTo>
                      <a:lnTo>
                        <a:pt x="11489284" y="0"/>
                      </a:lnTo>
                      <a:cubicBezTo>
                        <a:pt x="11575504" y="0"/>
                        <a:pt x="11645399" y="69896"/>
                        <a:pt x="11645399" y="156116"/>
                      </a:cubicBezTo>
                      <a:lnTo>
                        <a:pt x="11645399" y="1925423"/>
                      </a:lnTo>
                      <a:cubicBezTo>
                        <a:pt x="11645399" y="2011643"/>
                        <a:pt x="11575504" y="2081538"/>
                        <a:pt x="11489284" y="2081538"/>
                      </a:cubicBezTo>
                      <a:lnTo>
                        <a:pt x="0" y="20815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6726165"/>
                  <a:ext cx="11372281" cy="208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281" h="2081538">
                      <a:moveTo>
                        <a:pt x="0" y="0"/>
                      </a:moveTo>
                      <a:lnTo>
                        <a:pt x="11216165" y="0"/>
                      </a:lnTo>
                      <a:cubicBezTo>
                        <a:pt x="11257569" y="0"/>
                        <a:pt x="11297278" y="16447"/>
                        <a:pt x="11326556" y="45725"/>
                      </a:cubicBezTo>
                      <a:cubicBezTo>
                        <a:pt x="11355833" y="75002"/>
                        <a:pt x="11372281" y="114710"/>
                        <a:pt x="11372281" y="156115"/>
                      </a:cubicBezTo>
                      <a:lnTo>
                        <a:pt x="11372281" y="1925422"/>
                      </a:lnTo>
                      <a:cubicBezTo>
                        <a:pt x="11372281" y="1966827"/>
                        <a:pt x="11355833" y="2006535"/>
                        <a:pt x="11326556" y="2035813"/>
                      </a:cubicBezTo>
                      <a:cubicBezTo>
                        <a:pt x="11297278" y="2065090"/>
                        <a:pt x="11257569" y="2081538"/>
                        <a:pt x="11216165" y="2081538"/>
                      </a:cubicBezTo>
                      <a:lnTo>
                        <a:pt x="0" y="20815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10089247"/>
                  <a:ext cx="8735637" cy="208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5637" h="2081538">
                      <a:moveTo>
                        <a:pt x="0" y="0"/>
                      </a:moveTo>
                      <a:lnTo>
                        <a:pt x="8579521" y="0"/>
                      </a:lnTo>
                      <a:cubicBezTo>
                        <a:pt x="8665742" y="0"/>
                        <a:pt x="8735637" y="69895"/>
                        <a:pt x="8735637" y="156115"/>
                      </a:cubicBezTo>
                      <a:lnTo>
                        <a:pt x="8735637" y="1925423"/>
                      </a:lnTo>
                      <a:cubicBezTo>
                        <a:pt x="8735637" y="2011643"/>
                        <a:pt x="8665742" y="2081538"/>
                        <a:pt x="8579521" y="2081538"/>
                      </a:cubicBezTo>
                      <a:lnTo>
                        <a:pt x="0" y="20815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7" name="Freeform 17"/>
                <p:cNvSpPr/>
                <p:nvPr/>
              </p:nvSpPr>
              <p:spPr>
                <a:xfrm>
                  <a:off x="0" y="13452329"/>
                  <a:ext cx="8320707" cy="208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0707" h="2081538">
                      <a:moveTo>
                        <a:pt x="0" y="0"/>
                      </a:moveTo>
                      <a:lnTo>
                        <a:pt x="8164592" y="0"/>
                      </a:lnTo>
                      <a:cubicBezTo>
                        <a:pt x="8250811" y="0"/>
                        <a:pt x="8320706" y="69895"/>
                        <a:pt x="8320707" y="156115"/>
                      </a:cubicBezTo>
                      <a:lnTo>
                        <a:pt x="8320707" y="1925422"/>
                      </a:lnTo>
                      <a:cubicBezTo>
                        <a:pt x="8320707" y="1966828"/>
                        <a:pt x="8304259" y="2006535"/>
                        <a:pt x="8274982" y="2035812"/>
                      </a:cubicBezTo>
                      <a:cubicBezTo>
                        <a:pt x="8245704" y="2065090"/>
                        <a:pt x="8205996" y="2081538"/>
                        <a:pt x="8164592" y="2081538"/>
                      </a:cubicBezTo>
                      <a:lnTo>
                        <a:pt x="0" y="20815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9" name="TextBox 19"/>
            <p:cNvSpPr txBox="1"/>
            <p:nvPr/>
          </p:nvSpPr>
          <p:spPr>
            <a:xfrm>
              <a:off x="9607086" y="3778557"/>
              <a:ext cx="3392089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 dirty="0" err="1">
                  <a:solidFill>
                    <a:srgbClr val="000000"/>
                  </a:solidFill>
                  <a:latin typeface="Open Sans Light"/>
                </a:rPr>
                <a:t>Prevención</a:t>
              </a:r>
              <a:r>
                <a:rPr lang="en-US" sz="1400" spc="25" dirty="0">
                  <a:solidFill>
                    <a:srgbClr val="000000"/>
                  </a:solidFill>
                  <a:latin typeface="Open Sans Light"/>
                </a:rPr>
                <a:t> de </a:t>
              </a:r>
              <a:r>
                <a:rPr lang="en-US" sz="1400" spc="25" dirty="0" err="1">
                  <a:solidFill>
                    <a:srgbClr val="000000"/>
                  </a:solidFill>
                  <a:latin typeface="Open Sans Light"/>
                </a:rPr>
                <a:t>impacto</a:t>
              </a:r>
              <a:r>
                <a:rPr lang="en-US" sz="1400" spc="25" dirty="0">
                  <a:solidFill>
                    <a:srgbClr val="000000"/>
                  </a:solidFill>
                  <a:latin typeface="Open Sans Light"/>
                </a:rPr>
                <a:t> al </a:t>
              </a:r>
              <a:r>
                <a:rPr lang="en-US" sz="1400" spc="25" dirty="0" err="1">
                  <a:solidFill>
                    <a:srgbClr val="000000"/>
                  </a:solidFill>
                  <a:latin typeface="Open Sans Light"/>
                </a:rPr>
                <a:t>medio</a:t>
              </a:r>
              <a:r>
                <a:rPr lang="en-US" sz="1400" spc="25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400" spc="25" dirty="0" err="1">
                  <a:solidFill>
                    <a:srgbClr val="000000"/>
                  </a:solidFill>
                  <a:latin typeface="Open Sans Light"/>
                </a:rPr>
                <a:t>ambiente</a:t>
              </a:r>
              <a:r>
                <a:rPr lang="en-US" sz="1400" spc="25" dirty="0">
                  <a:solidFill>
                    <a:srgbClr val="000000"/>
                  </a:solidFill>
                  <a:latin typeface="Open Sans Light"/>
                </a:rPr>
                <a:t>.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9667058" y="3340858"/>
              <a:ext cx="8288769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9815925" y="9778960"/>
              <a:ext cx="8241163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9667058" y="6070760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Identificación de áreas y procesos críticos.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607086" y="7600850"/>
              <a:ext cx="3392089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Sistema de indicadores.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815925" y="4885055"/>
              <a:ext cx="3078117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Evaluación de proyectos o actividades susceptibles.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667058" y="8788149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Prever el gasto excesivo de energía y agua.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676109" y="204090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17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siete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815925" y="9898787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6849948" y="3893743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23,75%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621125" y="5114925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22,16%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513060" y="6383398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21,64%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602216" y="7600850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16,62%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454168" y="8805929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15,83%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0" y="2107523"/>
            <a:ext cx="9978049" cy="7217393"/>
            <a:chOff x="-162124" y="2040907"/>
            <a:chExt cx="9978049" cy="7217393"/>
          </a:xfrm>
        </p:grpSpPr>
        <p:sp>
          <p:nvSpPr>
            <p:cNvPr id="20" name="AutoShape 20"/>
            <p:cNvSpPr/>
            <p:nvPr/>
          </p:nvSpPr>
          <p:spPr>
            <a:xfrm>
              <a:off x="412055" y="3350383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412055" y="4378214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62124" y="4695109"/>
              <a:ext cx="9152018" cy="4563191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12055" y="204090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16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siete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412055" y="3751600"/>
              <a:ext cx="9403870" cy="341436"/>
              <a:chOff x="0" y="0"/>
              <a:chExt cx="12538494" cy="455248"/>
            </a:xfrm>
          </p:grpSpPr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40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41" name="Picture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42" name="TextBox 42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 dirty="0" err="1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  <a:endParaRPr lang="en-US" sz="1530" dirty="0">
                  <a:solidFill>
                    <a:srgbClr val="545454"/>
                  </a:solidFill>
                  <a:latin typeface="Open Sauce SemiBold Bold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79220">
            <a:off x="14593492" y="5844958"/>
            <a:ext cx="3939591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55021" y="-963264"/>
            <a:ext cx="21262569" cy="2358212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957263" y="520981"/>
            <a:ext cx="15484360" cy="958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0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8: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Promover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una mayor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responsabilidad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ambiental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66" name="Grupo 65"/>
          <p:cNvGrpSpPr/>
          <p:nvPr/>
        </p:nvGrpSpPr>
        <p:grpSpPr>
          <a:xfrm>
            <a:off x="8862426" y="1417006"/>
            <a:ext cx="9212160" cy="9126373"/>
            <a:chOff x="9320290" y="1394948"/>
            <a:chExt cx="9212160" cy="9126373"/>
          </a:xfrm>
        </p:grpSpPr>
        <p:grpSp>
          <p:nvGrpSpPr>
            <p:cNvPr id="65" name="Grupo 64"/>
            <p:cNvGrpSpPr/>
            <p:nvPr/>
          </p:nvGrpSpPr>
          <p:grpSpPr>
            <a:xfrm>
              <a:off x="9320290" y="1394948"/>
              <a:ext cx="9212160" cy="9126373"/>
              <a:chOff x="9075840" y="1504671"/>
              <a:chExt cx="9212160" cy="9126373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2977194" y="2745009"/>
                <a:ext cx="5310806" cy="6930834"/>
                <a:chOff x="0" y="0"/>
                <a:chExt cx="6854210" cy="9241112"/>
              </a:xfrm>
            </p:grpSpPr>
            <p:grpSp>
              <p:nvGrpSpPr>
                <p:cNvPr id="4" name="Group 4"/>
                <p:cNvGrpSpPr>
                  <a:grpSpLocks noChangeAspect="1"/>
                </p:cNvGrpSpPr>
                <p:nvPr/>
              </p:nvGrpSpPr>
              <p:grpSpPr>
                <a:xfrm>
                  <a:off x="55534" y="0"/>
                  <a:ext cx="6687607" cy="8910375"/>
                  <a:chOff x="0" y="0"/>
                  <a:chExt cx="13764376" cy="18339257"/>
                </a:xfrm>
              </p:grpSpPr>
              <p:sp>
                <p:nvSpPr>
                  <p:cNvPr id="5" name="Freeform 5"/>
                  <p:cNvSpPr/>
                  <p:nvPr/>
                </p:nvSpPr>
                <p:spPr>
                  <a:xfrm>
                    <a:off x="-6350" y="0"/>
                    <a:ext cx="13777075" cy="18339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7075" h="18339257">
                        <a:moveTo>
                          <a:pt x="0" y="0"/>
                        </a:moveTo>
                        <a:lnTo>
                          <a:pt x="12700" y="0"/>
                        </a:lnTo>
                        <a:lnTo>
                          <a:pt x="12700" y="18339257"/>
                        </a:lnTo>
                        <a:lnTo>
                          <a:pt x="0" y="18339257"/>
                        </a:lnTo>
                        <a:close/>
                        <a:moveTo>
                          <a:pt x="3441094" y="0"/>
                        </a:moveTo>
                        <a:lnTo>
                          <a:pt x="3453794" y="0"/>
                        </a:lnTo>
                        <a:lnTo>
                          <a:pt x="3453794" y="18339257"/>
                        </a:lnTo>
                        <a:lnTo>
                          <a:pt x="3441094" y="18339257"/>
                        </a:lnTo>
                        <a:close/>
                        <a:moveTo>
                          <a:pt x="6882188" y="0"/>
                        </a:moveTo>
                        <a:lnTo>
                          <a:pt x="6894888" y="0"/>
                        </a:lnTo>
                        <a:lnTo>
                          <a:pt x="6894888" y="18339257"/>
                        </a:lnTo>
                        <a:lnTo>
                          <a:pt x="6882188" y="18339257"/>
                        </a:lnTo>
                        <a:close/>
                        <a:moveTo>
                          <a:pt x="10323282" y="0"/>
                        </a:moveTo>
                        <a:lnTo>
                          <a:pt x="10335982" y="0"/>
                        </a:lnTo>
                        <a:lnTo>
                          <a:pt x="10335982" y="18339257"/>
                        </a:lnTo>
                        <a:lnTo>
                          <a:pt x="10323282" y="18339257"/>
                        </a:lnTo>
                        <a:close/>
                        <a:moveTo>
                          <a:pt x="13764375" y="0"/>
                        </a:moveTo>
                        <a:lnTo>
                          <a:pt x="13777075" y="0"/>
                        </a:lnTo>
                        <a:lnTo>
                          <a:pt x="13777075" y="18339257"/>
                        </a:lnTo>
                        <a:lnTo>
                          <a:pt x="13764375" y="1833925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4706"/>
                    </a:srgbClr>
                  </a:solidFill>
                </p:spPr>
              </p:sp>
            </p:grpSp>
            <p:sp>
              <p:nvSpPr>
                <p:cNvPr id="6" name="TextBox 6"/>
                <p:cNvSpPr txBox="1"/>
                <p:nvPr/>
              </p:nvSpPr>
              <p:spPr>
                <a:xfrm>
                  <a:off x="0" y="8990053"/>
                  <a:ext cx="111068" cy="251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32"/>
                    </a:lnSpc>
                  </a:pPr>
                  <a:r>
                    <a:rPr lang="en-US" sz="1166">
                      <a:solidFill>
                        <a:srgbClr val="000000"/>
                      </a:solidFill>
                      <a:latin typeface="Open Sans Light"/>
                    </a:rPr>
                    <a:t>0</a:t>
                  </a: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671902" y="8990053"/>
                  <a:ext cx="111068" cy="251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32"/>
                    </a:lnSpc>
                  </a:pPr>
                  <a:r>
                    <a:rPr lang="en-US" sz="1166">
                      <a:solidFill>
                        <a:srgbClr val="000000"/>
                      </a:solidFill>
                      <a:latin typeface="Open Sans Light"/>
                    </a:rPr>
                    <a:t>5</a:t>
                  </a:r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3288269" y="8990053"/>
                  <a:ext cx="222137" cy="251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32"/>
                    </a:lnSpc>
                  </a:pPr>
                  <a:r>
                    <a:rPr lang="en-US" sz="1166">
                      <a:solidFill>
                        <a:srgbClr val="000000"/>
                      </a:solidFill>
                      <a:latin typeface="Open Sans Light"/>
                    </a:rPr>
                    <a:t>10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4960171" y="8990053"/>
                  <a:ext cx="222137" cy="251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32"/>
                    </a:lnSpc>
                  </a:pPr>
                  <a:r>
                    <a:rPr lang="en-US" sz="1166">
                      <a:solidFill>
                        <a:srgbClr val="000000"/>
                      </a:solidFill>
                      <a:latin typeface="Open Sans Light"/>
                    </a:rPr>
                    <a:t>15</a:t>
                  </a: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6632073" y="8990053"/>
                  <a:ext cx="222137" cy="251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32"/>
                    </a:lnSpc>
                  </a:pPr>
                  <a:r>
                    <a:rPr lang="en-US" sz="1166">
                      <a:solidFill>
                        <a:srgbClr val="000000"/>
                      </a:solidFill>
                      <a:latin typeface="Open Sans Light"/>
                    </a:rPr>
                    <a:t>20</a:t>
                  </a:r>
                </a:p>
              </p:txBody>
            </p:sp>
            <p:grpSp>
              <p:nvGrpSpPr>
                <p:cNvPr id="11" name="Group 11"/>
                <p:cNvGrpSpPr>
                  <a:grpSpLocks noChangeAspect="1"/>
                </p:cNvGrpSpPr>
                <p:nvPr/>
              </p:nvGrpSpPr>
              <p:grpSpPr>
                <a:xfrm>
                  <a:off x="55534" y="0"/>
                  <a:ext cx="6687607" cy="8910375"/>
                  <a:chOff x="0" y="0"/>
                  <a:chExt cx="13764376" cy="18339257"/>
                </a:xfrm>
              </p:grpSpPr>
              <p:sp>
                <p:nvSpPr>
                  <p:cNvPr id="12" name="Freeform 12"/>
                  <p:cNvSpPr/>
                  <p:nvPr/>
                </p:nvSpPr>
                <p:spPr>
                  <a:xfrm>
                    <a:off x="0" y="0"/>
                    <a:ext cx="12476875" cy="1535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6875" h="1535913">
                        <a:moveTo>
                          <a:pt x="0" y="0"/>
                        </a:moveTo>
                        <a:lnTo>
                          <a:pt x="12361681" y="0"/>
                        </a:lnTo>
                        <a:lnTo>
                          <a:pt x="12361681" y="0"/>
                        </a:lnTo>
                        <a:cubicBezTo>
                          <a:pt x="12392233" y="0"/>
                          <a:pt x="12421533" y="12136"/>
                          <a:pt x="12443135" y="33739"/>
                        </a:cubicBezTo>
                        <a:cubicBezTo>
                          <a:pt x="12464738" y="55342"/>
                          <a:pt x="12476875" y="84642"/>
                          <a:pt x="12476875" y="115193"/>
                        </a:cubicBezTo>
                        <a:lnTo>
                          <a:pt x="12476875" y="1420719"/>
                        </a:lnTo>
                        <a:cubicBezTo>
                          <a:pt x="12476875" y="1451271"/>
                          <a:pt x="12464738" y="1480571"/>
                          <a:pt x="12443135" y="1502174"/>
                        </a:cubicBezTo>
                        <a:cubicBezTo>
                          <a:pt x="12421533" y="1523777"/>
                          <a:pt x="12392233" y="1535913"/>
                          <a:pt x="12361681" y="1535913"/>
                        </a:cubicBezTo>
                        <a:lnTo>
                          <a:pt x="0" y="1535913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3" name="Freeform 13"/>
                  <p:cNvSpPr/>
                  <p:nvPr/>
                </p:nvSpPr>
                <p:spPr>
                  <a:xfrm>
                    <a:off x="0" y="2400478"/>
                    <a:ext cx="10522333" cy="1535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22333" h="1535913">
                        <a:moveTo>
                          <a:pt x="0" y="0"/>
                        </a:moveTo>
                        <a:lnTo>
                          <a:pt x="10407140" y="0"/>
                        </a:lnTo>
                        <a:cubicBezTo>
                          <a:pt x="10470759" y="0"/>
                          <a:pt x="10522333" y="51574"/>
                          <a:pt x="10522333" y="115193"/>
                        </a:cubicBezTo>
                        <a:lnTo>
                          <a:pt x="10522333" y="1420719"/>
                        </a:lnTo>
                        <a:cubicBezTo>
                          <a:pt x="10522333" y="1484338"/>
                          <a:pt x="10470759" y="1535912"/>
                          <a:pt x="10407140" y="1535913"/>
                        </a:cubicBezTo>
                        <a:lnTo>
                          <a:pt x="0" y="1535913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4" name="Freeform 14"/>
                  <p:cNvSpPr/>
                  <p:nvPr/>
                </p:nvSpPr>
                <p:spPr>
                  <a:xfrm>
                    <a:off x="0" y="4800956"/>
                    <a:ext cx="9538181" cy="1535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38181" h="1535912">
                        <a:moveTo>
                          <a:pt x="0" y="0"/>
                        </a:moveTo>
                        <a:lnTo>
                          <a:pt x="9422987" y="0"/>
                        </a:lnTo>
                        <a:cubicBezTo>
                          <a:pt x="9453538" y="0"/>
                          <a:pt x="9482838" y="12136"/>
                          <a:pt x="9504441" y="33739"/>
                        </a:cubicBezTo>
                        <a:cubicBezTo>
                          <a:pt x="9526044" y="55342"/>
                          <a:pt x="9538181" y="84642"/>
                          <a:pt x="9538181" y="115193"/>
                        </a:cubicBezTo>
                        <a:lnTo>
                          <a:pt x="9538181" y="1420719"/>
                        </a:lnTo>
                        <a:cubicBezTo>
                          <a:pt x="9538181" y="1451270"/>
                          <a:pt x="9526044" y="1480570"/>
                          <a:pt x="9504441" y="1502173"/>
                        </a:cubicBezTo>
                        <a:cubicBezTo>
                          <a:pt x="9482838" y="1523776"/>
                          <a:pt x="9453538" y="1535912"/>
                          <a:pt x="9422987" y="1535912"/>
                        </a:cubicBezTo>
                        <a:lnTo>
                          <a:pt x="0" y="1535912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5" name="Freeform 15"/>
                  <p:cNvSpPr/>
                  <p:nvPr/>
                </p:nvSpPr>
                <p:spPr>
                  <a:xfrm>
                    <a:off x="0" y="7201433"/>
                    <a:ext cx="8808669" cy="1535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8669" h="1535913">
                        <a:moveTo>
                          <a:pt x="0" y="0"/>
                        </a:moveTo>
                        <a:lnTo>
                          <a:pt x="8693475" y="0"/>
                        </a:lnTo>
                        <a:cubicBezTo>
                          <a:pt x="8724026" y="0"/>
                          <a:pt x="8753326" y="12137"/>
                          <a:pt x="8774930" y="33739"/>
                        </a:cubicBezTo>
                        <a:cubicBezTo>
                          <a:pt x="8796532" y="55343"/>
                          <a:pt x="8808669" y="84642"/>
                          <a:pt x="8808669" y="115194"/>
                        </a:cubicBezTo>
                        <a:lnTo>
                          <a:pt x="8808669" y="1420720"/>
                        </a:lnTo>
                        <a:cubicBezTo>
                          <a:pt x="8808669" y="1451271"/>
                          <a:pt x="8796532" y="1480571"/>
                          <a:pt x="8774930" y="1502175"/>
                        </a:cubicBezTo>
                        <a:cubicBezTo>
                          <a:pt x="8753326" y="1523777"/>
                          <a:pt x="8724026" y="1535914"/>
                          <a:pt x="8693475" y="1535914"/>
                        </a:cubicBezTo>
                        <a:lnTo>
                          <a:pt x="0" y="1535914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6" name="Freeform 16"/>
                  <p:cNvSpPr/>
                  <p:nvPr/>
                </p:nvSpPr>
                <p:spPr>
                  <a:xfrm>
                    <a:off x="0" y="9601912"/>
                    <a:ext cx="8808669" cy="1535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8669" h="1535912">
                        <a:moveTo>
                          <a:pt x="0" y="0"/>
                        </a:moveTo>
                        <a:lnTo>
                          <a:pt x="8693475" y="0"/>
                        </a:lnTo>
                        <a:cubicBezTo>
                          <a:pt x="8757094" y="0"/>
                          <a:pt x="8808669" y="51573"/>
                          <a:pt x="8808669" y="115193"/>
                        </a:cubicBezTo>
                        <a:lnTo>
                          <a:pt x="8808669" y="1420718"/>
                        </a:lnTo>
                        <a:cubicBezTo>
                          <a:pt x="8808669" y="1451270"/>
                          <a:pt x="8796532" y="1480570"/>
                          <a:pt x="8774930" y="1502173"/>
                        </a:cubicBezTo>
                        <a:cubicBezTo>
                          <a:pt x="8753326" y="1523776"/>
                          <a:pt x="8724026" y="1535912"/>
                          <a:pt x="8693475" y="1535912"/>
                        </a:cubicBezTo>
                        <a:lnTo>
                          <a:pt x="0" y="1535912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7" name="Freeform 17"/>
                  <p:cNvSpPr/>
                  <p:nvPr/>
                </p:nvSpPr>
                <p:spPr>
                  <a:xfrm>
                    <a:off x="0" y="12002389"/>
                    <a:ext cx="8808669" cy="1535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8669" h="1535913">
                        <a:moveTo>
                          <a:pt x="0" y="0"/>
                        </a:moveTo>
                        <a:lnTo>
                          <a:pt x="8693475" y="0"/>
                        </a:lnTo>
                        <a:cubicBezTo>
                          <a:pt x="8724026" y="0"/>
                          <a:pt x="8753326" y="12137"/>
                          <a:pt x="8774930" y="33739"/>
                        </a:cubicBezTo>
                        <a:cubicBezTo>
                          <a:pt x="8796532" y="55342"/>
                          <a:pt x="8808669" y="84642"/>
                          <a:pt x="8808669" y="115194"/>
                        </a:cubicBezTo>
                        <a:lnTo>
                          <a:pt x="8808669" y="1420719"/>
                        </a:lnTo>
                        <a:cubicBezTo>
                          <a:pt x="8808669" y="1451270"/>
                          <a:pt x="8796533" y="1480571"/>
                          <a:pt x="8774930" y="1502174"/>
                        </a:cubicBezTo>
                        <a:cubicBezTo>
                          <a:pt x="8753326" y="1523778"/>
                          <a:pt x="8724026" y="1535913"/>
                          <a:pt x="8693475" y="1535913"/>
                        </a:cubicBezTo>
                        <a:lnTo>
                          <a:pt x="0" y="1535913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8" name="Freeform 18"/>
                  <p:cNvSpPr/>
                  <p:nvPr/>
                </p:nvSpPr>
                <p:spPr>
                  <a:xfrm>
                    <a:off x="0" y="14402867"/>
                    <a:ext cx="6606368" cy="1535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368" h="1535912">
                        <a:moveTo>
                          <a:pt x="0" y="0"/>
                        </a:moveTo>
                        <a:lnTo>
                          <a:pt x="6491175" y="0"/>
                        </a:lnTo>
                        <a:cubicBezTo>
                          <a:pt x="6521726" y="0"/>
                          <a:pt x="6551026" y="12137"/>
                          <a:pt x="6572629" y="33739"/>
                        </a:cubicBezTo>
                        <a:cubicBezTo>
                          <a:pt x="6594232" y="55342"/>
                          <a:pt x="6606368" y="84642"/>
                          <a:pt x="6606368" y="115194"/>
                        </a:cubicBezTo>
                        <a:lnTo>
                          <a:pt x="6606368" y="1420719"/>
                        </a:lnTo>
                        <a:cubicBezTo>
                          <a:pt x="6606368" y="1484338"/>
                          <a:pt x="6554794" y="1535912"/>
                          <a:pt x="6491175" y="1535912"/>
                        </a:cubicBezTo>
                        <a:lnTo>
                          <a:pt x="0" y="1535912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  <p:sp>
                <p:nvSpPr>
                  <p:cNvPr id="19" name="Freeform 19"/>
                  <p:cNvSpPr/>
                  <p:nvPr/>
                </p:nvSpPr>
                <p:spPr>
                  <a:xfrm>
                    <a:off x="0" y="16803345"/>
                    <a:ext cx="3309800" cy="1535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9800" h="1535912">
                        <a:moveTo>
                          <a:pt x="0" y="0"/>
                        </a:moveTo>
                        <a:lnTo>
                          <a:pt x="3194607" y="0"/>
                        </a:lnTo>
                        <a:cubicBezTo>
                          <a:pt x="3258226" y="0"/>
                          <a:pt x="3309800" y="51573"/>
                          <a:pt x="3309800" y="115193"/>
                        </a:cubicBezTo>
                        <a:lnTo>
                          <a:pt x="3309800" y="1420719"/>
                        </a:lnTo>
                        <a:cubicBezTo>
                          <a:pt x="3309800" y="1484339"/>
                          <a:pt x="3258226" y="1535912"/>
                          <a:pt x="3194607" y="1535912"/>
                        </a:cubicBezTo>
                        <a:lnTo>
                          <a:pt x="0" y="1535912"/>
                        </a:lnTo>
                        <a:close/>
                      </a:path>
                    </a:pathLst>
                  </a:custGeom>
                  <a:solidFill>
                    <a:srgbClr val="6CE5E8"/>
                  </a:solidFill>
                </p:spPr>
              </p:sp>
            </p:grpSp>
          </p:grpSp>
          <p:sp>
            <p:nvSpPr>
              <p:cNvPr id="21" name="TextBox 21"/>
              <p:cNvSpPr txBox="1"/>
              <p:nvPr/>
            </p:nvSpPr>
            <p:spPr>
              <a:xfrm>
                <a:off x="9803827" y="3692031"/>
                <a:ext cx="3173367" cy="2233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Reciclaje de materiales.</a:t>
                </a:r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9585105" y="2501685"/>
                <a:ext cx="8139902" cy="0"/>
              </a:xfrm>
              <a:prstGeom prst="line">
                <a:avLst/>
              </a:prstGeom>
              <a:ln w="9525" cap="rnd">
                <a:solidFill>
                  <a:srgbClr val="032149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5" name="AutoShape 25"/>
              <p:cNvSpPr/>
              <p:nvPr/>
            </p:nvSpPr>
            <p:spPr>
              <a:xfrm>
                <a:off x="9473697" y="9919166"/>
                <a:ext cx="8651853" cy="0"/>
              </a:xfrm>
              <a:prstGeom prst="line">
                <a:avLst/>
              </a:prstGeom>
              <a:ln w="9525" cap="rnd">
                <a:solidFill>
                  <a:srgbClr val="032149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585105" y="2795098"/>
                <a:ext cx="3392089" cy="4519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Creación de conciencia ambiental entre su personal.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162210" y="4452624"/>
                <a:ext cx="3728615" cy="2233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Descripción de los impactos medioambientales.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9162210" y="5334229"/>
                <a:ext cx="3814985" cy="4519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Gestión responsable respecto a la salud, la seguridad y los aspectos ambientales.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9162210" y="6195318"/>
                <a:ext cx="3814985" cy="4519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Detección de no conformidad en sus procesos críticos de impacto ambiental.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9119025" y="7137738"/>
                <a:ext cx="3814985" cy="4519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Control de emisión de gases y sustancias perjudiciales.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9075840" y="8166025"/>
                <a:ext cx="3814985" cy="2233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Verificación de accidentes y multas.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075840" y="8931185"/>
                <a:ext cx="3814985" cy="4519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862"/>
                  </a:lnSpc>
                  <a:spcBef>
                    <a:spcPct val="0"/>
                  </a:spcBef>
                </a:pPr>
                <a:r>
                  <a:rPr lang="en-US" sz="1330" spc="-30">
                    <a:solidFill>
                      <a:srgbClr val="000000"/>
                    </a:solidFill>
                    <a:latin typeface="Open Sans Light"/>
                  </a:rPr>
                  <a:t>Promoción del manejo limpio en las cadenas de producción.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634637" y="1504671"/>
                <a:ext cx="8040837" cy="14234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60"/>
                  </a:lnSpc>
                </a:pPr>
                <a:r>
                  <a:rPr lang="en-US" sz="1830" dirty="0" err="1">
                    <a:solidFill>
                      <a:srgbClr val="545454"/>
                    </a:solidFill>
                    <a:latin typeface="Open Sans Light Bold"/>
                  </a:rPr>
                  <a:t>Figura</a:t>
                </a:r>
                <a:r>
                  <a:rPr lang="en-US" sz="1830" dirty="0">
                    <a:solidFill>
                      <a:srgbClr val="545454"/>
                    </a:solidFill>
                    <a:latin typeface="Open Sans Light Bold"/>
                  </a:rPr>
                  <a:t> 19</a:t>
                </a:r>
              </a:p>
              <a:p>
                <a:pPr>
                  <a:lnSpc>
                    <a:spcPts val="3660"/>
                  </a:lnSpc>
                </a:pPr>
                <a:r>
                  <a:rPr lang="en-US" sz="1830" dirty="0" err="1">
                    <a:latin typeface="Open Sans Light Italics"/>
                  </a:rPr>
                  <a:t>Desempeño</a:t>
                </a:r>
                <a:r>
                  <a:rPr lang="en-US" sz="1830" dirty="0">
                    <a:latin typeface="Open Sans Light Italics"/>
                  </a:rPr>
                  <a:t> de </a:t>
                </a:r>
                <a:r>
                  <a:rPr lang="en-US" sz="1830" dirty="0" err="1">
                    <a:latin typeface="Open Sans Light Italics"/>
                  </a:rPr>
                  <a:t>los</a:t>
                </a:r>
                <a:r>
                  <a:rPr lang="en-US" sz="1830" dirty="0">
                    <a:latin typeface="Open Sans Light Italics"/>
                  </a:rPr>
                  <a:t> OCES </a:t>
                </a:r>
                <a:r>
                  <a:rPr lang="en-US" sz="1830" dirty="0" err="1">
                    <a:latin typeface="Open Sans Light Italics"/>
                  </a:rPr>
                  <a:t>en</a:t>
                </a:r>
                <a:r>
                  <a:rPr lang="en-US" sz="1830" dirty="0">
                    <a:latin typeface="Open Sans Light Italics"/>
                  </a:rPr>
                  <a:t> la </a:t>
                </a:r>
                <a:r>
                  <a:rPr lang="en-US" sz="1830" dirty="0" err="1">
                    <a:latin typeface="Open Sans Light Italics"/>
                  </a:rPr>
                  <a:t>aplicación</a:t>
                </a:r>
                <a:r>
                  <a:rPr lang="en-US" sz="1830" dirty="0">
                    <a:latin typeface="Open Sans Light Italics"/>
                  </a:rPr>
                  <a:t> de </a:t>
                </a:r>
                <a:r>
                  <a:rPr lang="en-US" sz="1830" dirty="0" err="1">
                    <a:latin typeface="Open Sans Light Italics"/>
                  </a:rPr>
                  <a:t>prácticas</a:t>
                </a:r>
                <a:r>
                  <a:rPr lang="en-US" sz="1830" dirty="0">
                    <a:latin typeface="Open Sans Light Italics"/>
                  </a:rPr>
                  <a:t> </a:t>
                </a:r>
                <a:r>
                  <a:rPr lang="en-US" sz="1830" dirty="0" err="1">
                    <a:latin typeface="Open Sans Light Italics"/>
                  </a:rPr>
                  <a:t>alineadas</a:t>
                </a:r>
                <a:r>
                  <a:rPr lang="en-US" sz="1830" dirty="0">
                    <a:latin typeface="Open Sans Light Italics"/>
                  </a:rPr>
                  <a:t> al principio </a:t>
                </a:r>
                <a:r>
                  <a:rPr lang="en-US" sz="1830" dirty="0" err="1">
                    <a:latin typeface="Open Sans Light Italics"/>
                  </a:rPr>
                  <a:t>ocho</a:t>
                </a:r>
                <a:endParaRPr lang="en-US" sz="1830" dirty="0">
                  <a:latin typeface="Open Sans Light Italics"/>
                </a:endParaRPr>
              </a:p>
              <a:p>
                <a:pPr marL="0" lvl="0" indent="0">
                  <a:lnSpc>
                    <a:spcPts val="3660"/>
                  </a:lnSpc>
                </a:pPr>
                <a:endParaRPr lang="en-US" sz="1830" dirty="0">
                  <a:solidFill>
                    <a:srgbClr val="545454"/>
                  </a:solidFill>
                  <a:latin typeface="Open Sans Light Italics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9496608" y="9959502"/>
                <a:ext cx="7291643" cy="6715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9"/>
                  </a:lnSpc>
                  <a:spcBef>
                    <a:spcPct val="0"/>
                  </a:spcBef>
                </a:pPr>
                <a:r>
                  <a:rPr lang="en-US" sz="1404">
                    <a:solidFill>
                      <a:srgbClr val="032149"/>
                    </a:solidFill>
                    <a:latin typeface="Open Sans Light Italics"/>
                  </a:rPr>
                  <a:t>Nota. </a:t>
                </a:r>
                <a:r>
                  <a:rPr lang="en-US" sz="1404">
                    <a:solidFill>
                      <a:srgbClr val="032149"/>
                    </a:solidFill>
                    <a:latin typeface="Open Sans Light"/>
                  </a:rPr>
                  <a:t>Prácticas obtenidas de la metodología de evaluación del Pacto Global.</a:t>
                </a:r>
              </a:p>
              <a:p>
                <a:pPr>
                  <a:lnSpc>
                    <a:spcPts val="2809"/>
                  </a:lnSpc>
                  <a:spcBef>
                    <a:spcPct val="0"/>
                  </a:spcBef>
                </a:pPr>
                <a:endParaRPr lang="en-US" sz="1404">
                  <a:solidFill>
                    <a:srgbClr val="032149"/>
                  </a:solidFill>
                  <a:latin typeface="Open Sans Light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6849948" y="2900759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18,12%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6279918" y="3789053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15,28%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889394" y="4663946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13,85%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5641743" y="5545935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12,79%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5641743" y="6352187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12,79%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5641743" y="7243399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12,79%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4882644" y="8157386"/>
              <a:ext cx="5334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9,59%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3799624" y="9017635"/>
              <a:ext cx="5334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4,80%</a:t>
              </a: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0" y="1621290"/>
            <a:ext cx="9901871" cy="6610758"/>
            <a:chOff x="0" y="1739224"/>
            <a:chExt cx="9901871" cy="6610758"/>
          </a:xfrm>
        </p:grpSpPr>
        <p:sp>
          <p:nvSpPr>
            <p:cNvPr id="22" name="AutoShape 22"/>
            <p:cNvSpPr/>
            <p:nvPr/>
          </p:nvSpPr>
          <p:spPr>
            <a:xfrm>
              <a:off x="498001" y="3048700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498001" y="1739224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18</a:t>
              </a:r>
            </a:p>
            <a:p>
              <a:pPr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ocho</a:t>
              </a:r>
              <a:endParaRPr lang="en-US" sz="1830" dirty="0">
                <a:latin typeface="Open Sans Light Italics"/>
              </a:endParaRPr>
            </a:p>
            <a:p>
              <a:pPr marL="0" lvl="0" indent="0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54" name="AutoShape 23"/>
            <p:cNvSpPr/>
            <p:nvPr/>
          </p:nvSpPr>
          <p:spPr>
            <a:xfrm>
              <a:off x="498001" y="4073374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5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4405228"/>
              <a:ext cx="8946138" cy="3944754"/>
            </a:xfrm>
            <a:prstGeom prst="rect">
              <a:avLst/>
            </a:prstGeom>
          </p:spPr>
        </p:pic>
        <p:grpSp>
          <p:nvGrpSpPr>
            <p:cNvPr id="56" name="Group 46"/>
            <p:cNvGrpSpPr/>
            <p:nvPr/>
          </p:nvGrpSpPr>
          <p:grpSpPr>
            <a:xfrm>
              <a:off x="498001" y="3432430"/>
              <a:ext cx="9403870" cy="341436"/>
              <a:chOff x="0" y="0"/>
              <a:chExt cx="12538494" cy="455248"/>
            </a:xfrm>
          </p:grpSpPr>
          <p:pic>
            <p:nvPicPr>
              <p:cNvPr id="57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58" name="Picture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59" name="Pictur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60" name="TextBox 50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61" name="TextBox 51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62" name="TextBox 52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63" name="TextBox 53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145801" y="493649"/>
            <a:ext cx="14812311" cy="131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9: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Tecnologías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respetuosas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con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el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medio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ambiente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.</a:t>
            </a:r>
          </a:p>
          <a:p>
            <a:pPr marL="0" lvl="0" indent="0" algn="l">
              <a:lnSpc>
                <a:spcPts val="5544"/>
              </a:lnSpc>
            </a:pP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9313891" y="2040907"/>
            <a:ext cx="8908719" cy="8246093"/>
            <a:chOff x="9379281" y="2040907"/>
            <a:chExt cx="8908719" cy="8246093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6305392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2919537" y="3866284"/>
              <a:ext cx="5368463" cy="5277354"/>
              <a:chOff x="0" y="0"/>
              <a:chExt cx="6854210" cy="7036472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687607" cy="6705735"/>
                <a:chOff x="0" y="0"/>
                <a:chExt cx="13764376" cy="13801686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777075" cy="1380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075" h="13801686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3801686"/>
                      </a:lnTo>
                      <a:lnTo>
                        <a:pt x="0" y="13801686"/>
                      </a:lnTo>
                      <a:close/>
                      <a:moveTo>
                        <a:pt x="3441094" y="0"/>
                      </a:moveTo>
                      <a:lnTo>
                        <a:pt x="3453794" y="0"/>
                      </a:lnTo>
                      <a:lnTo>
                        <a:pt x="3453794" y="13801686"/>
                      </a:lnTo>
                      <a:lnTo>
                        <a:pt x="3441094" y="13801686"/>
                      </a:lnTo>
                      <a:close/>
                      <a:moveTo>
                        <a:pt x="6882188" y="0"/>
                      </a:moveTo>
                      <a:lnTo>
                        <a:pt x="6894888" y="0"/>
                      </a:lnTo>
                      <a:lnTo>
                        <a:pt x="6894888" y="13801686"/>
                      </a:lnTo>
                      <a:lnTo>
                        <a:pt x="6882188" y="13801686"/>
                      </a:lnTo>
                      <a:close/>
                      <a:moveTo>
                        <a:pt x="10323282" y="0"/>
                      </a:moveTo>
                      <a:lnTo>
                        <a:pt x="10335982" y="0"/>
                      </a:lnTo>
                      <a:lnTo>
                        <a:pt x="10335982" y="13801686"/>
                      </a:lnTo>
                      <a:lnTo>
                        <a:pt x="10323282" y="13801686"/>
                      </a:lnTo>
                      <a:close/>
                      <a:moveTo>
                        <a:pt x="13764375" y="0"/>
                      </a:moveTo>
                      <a:lnTo>
                        <a:pt x="13777075" y="0"/>
                      </a:lnTo>
                      <a:lnTo>
                        <a:pt x="13777075" y="13801686"/>
                      </a:lnTo>
                      <a:lnTo>
                        <a:pt x="13764375" y="13801686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6785412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616368" y="678541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288269" y="678541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4960171" y="678541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30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6632073" y="6785412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40</a:t>
                </a:r>
              </a:p>
            </p:txBody>
          </p:sp>
          <p:grpSp>
            <p:nvGrpSpPr>
              <p:cNvPr id="11" name="Group 11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6687607" cy="6705735"/>
                <a:chOff x="0" y="0"/>
                <a:chExt cx="13764376" cy="1380168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11595955" cy="231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5955" h="2311782">
                      <a:moveTo>
                        <a:pt x="0" y="0"/>
                      </a:moveTo>
                      <a:lnTo>
                        <a:pt x="11422571" y="0"/>
                      </a:lnTo>
                      <a:cubicBezTo>
                        <a:pt x="11468555" y="0"/>
                        <a:pt x="11512656" y="18267"/>
                        <a:pt x="11545172" y="50783"/>
                      </a:cubicBezTo>
                      <a:cubicBezTo>
                        <a:pt x="11577688" y="83299"/>
                        <a:pt x="11595955" y="127399"/>
                        <a:pt x="11595955" y="173384"/>
                      </a:cubicBezTo>
                      <a:lnTo>
                        <a:pt x="11595955" y="2138399"/>
                      </a:lnTo>
                      <a:cubicBezTo>
                        <a:pt x="11595955" y="2184383"/>
                        <a:pt x="11577688" y="2228484"/>
                        <a:pt x="11545172" y="2261000"/>
                      </a:cubicBezTo>
                      <a:cubicBezTo>
                        <a:pt x="11512656" y="2293515"/>
                        <a:pt x="11468555" y="2311782"/>
                        <a:pt x="11422571" y="2311782"/>
                      </a:cubicBezTo>
                      <a:lnTo>
                        <a:pt x="0" y="231178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3829968"/>
                  <a:ext cx="10147254" cy="231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7254" h="2311782">
                      <a:moveTo>
                        <a:pt x="0" y="0"/>
                      </a:moveTo>
                      <a:lnTo>
                        <a:pt x="9973870" y="0"/>
                      </a:lnTo>
                      <a:cubicBezTo>
                        <a:pt x="10019854" y="0"/>
                        <a:pt x="10063955" y="18267"/>
                        <a:pt x="10096471" y="50783"/>
                      </a:cubicBezTo>
                      <a:cubicBezTo>
                        <a:pt x="10128987" y="83298"/>
                        <a:pt x="10147254" y="127399"/>
                        <a:pt x="10147254" y="173383"/>
                      </a:cubicBezTo>
                      <a:lnTo>
                        <a:pt x="10147254" y="2138398"/>
                      </a:lnTo>
                      <a:cubicBezTo>
                        <a:pt x="10147254" y="2184383"/>
                        <a:pt x="10128987" y="2228484"/>
                        <a:pt x="10096471" y="2260999"/>
                      </a:cubicBezTo>
                      <a:cubicBezTo>
                        <a:pt x="10063955" y="2293515"/>
                        <a:pt x="10019854" y="2311782"/>
                        <a:pt x="9973870" y="2311782"/>
                      </a:cubicBezTo>
                      <a:lnTo>
                        <a:pt x="0" y="231178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7659936"/>
                  <a:ext cx="8698554" cy="231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554" h="2311782">
                      <a:moveTo>
                        <a:pt x="0" y="0"/>
                      </a:moveTo>
                      <a:lnTo>
                        <a:pt x="8525170" y="0"/>
                      </a:lnTo>
                      <a:cubicBezTo>
                        <a:pt x="8571154" y="0"/>
                        <a:pt x="8615255" y="18267"/>
                        <a:pt x="8647771" y="50782"/>
                      </a:cubicBezTo>
                      <a:cubicBezTo>
                        <a:pt x="8680286" y="83298"/>
                        <a:pt x="8698554" y="127400"/>
                        <a:pt x="8698554" y="173384"/>
                      </a:cubicBezTo>
                      <a:lnTo>
                        <a:pt x="8698554" y="2138398"/>
                      </a:lnTo>
                      <a:cubicBezTo>
                        <a:pt x="8698554" y="2234155"/>
                        <a:pt x="8620927" y="2311782"/>
                        <a:pt x="8525170" y="2311782"/>
                      </a:cubicBezTo>
                      <a:lnTo>
                        <a:pt x="0" y="231178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11489903"/>
                  <a:ext cx="3991137" cy="231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1137" h="2311783">
                      <a:moveTo>
                        <a:pt x="0" y="0"/>
                      </a:moveTo>
                      <a:lnTo>
                        <a:pt x="3817753" y="0"/>
                      </a:lnTo>
                      <a:cubicBezTo>
                        <a:pt x="3913510" y="0"/>
                        <a:pt x="3991137" y="77627"/>
                        <a:pt x="3991137" y="173384"/>
                      </a:cubicBezTo>
                      <a:lnTo>
                        <a:pt x="3991137" y="2138398"/>
                      </a:lnTo>
                      <a:cubicBezTo>
                        <a:pt x="3991137" y="2184383"/>
                        <a:pt x="3972870" y="2228484"/>
                        <a:pt x="3940354" y="2261000"/>
                      </a:cubicBezTo>
                      <a:cubicBezTo>
                        <a:pt x="3907839" y="2293516"/>
                        <a:pt x="3863737" y="2311783"/>
                        <a:pt x="3817753" y="2311783"/>
                      </a:cubicBezTo>
                      <a:lnTo>
                        <a:pt x="0" y="231178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7" name="TextBox 17"/>
            <p:cNvSpPr txBox="1"/>
            <p:nvPr/>
          </p:nvSpPr>
          <p:spPr>
            <a:xfrm>
              <a:off x="9379281" y="3870986"/>
              <a:ext cx="3392089" cy="735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Cambios en el proceso de producción enfocado hacia una tecnología más ecológica.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815925" y="3340858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9815925" y="9598912"/>
              <a:ext cx="8251310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9598003" y="5524921"/>
              <a:ext cx="3173367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Reutilización de materiales.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518628" y="8252369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Uso de materiales biodegradables y de reducidos niveles de toxicidad.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598003" y="6846068"/>
              <a:ext cx="3173367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25">
                  <a:solidFill>
                    <a:srgbClr val="000000"/>
                  </a:solidFill>
                  <a:latin typeface="Open Sans Light"/>
                </a:rPr>
                <a:t>Adelantos en la tecnología en materia ambiental.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019357" y="204090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21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seis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nueve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latin typeface="Open Sans Light Itali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815925" y="9624874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389235" y="4118636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33,68%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5874885" y="5524921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29,47%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5409763" y="6969893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25,26%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3720688" y="8376194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11,58%</a:t>
              </a: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19568" y="2091340"/>
            <a:ext cx="9961689" cy="7052298"/>
            <a:chOff x="19568" y="2091340"/>
            <a:chExt cx="9961689" cy="7052298"/>
          </a:xfrm>
        </p:grpSpPr>
        <p:sp>
          <p:nvSpPr>
            <p:cNvPr id="18" name="AutoShape 18"/>
            <p:cNvSpPr/>
            <p:nvPr/>
          </p:nvSpPr>
          <p:spPr>
            <a:xfrm>
              <a:off x="412055" y="3350383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upo 41"/>
            <p:cNvGrpSpPr/>
            <p:nvPr/>
          </p:nvGrpSpPr>
          <p:grpSpPr>
            <a:xfrm>
              <a:off x="19568" y="2091340"/>
              <a:ext cx="9961689" cy="7052298"/>
              <a:chOff x="-145764" y="2040907"/>
              <a:chExt cx="9961689" cy="7052298"/>
            </a:xfrm>
          </p:grpSpPr>
          <p:sp>
            <p:nvSpPr>
              <p:cNvPr id="19" name="AutoShape 19"/>
              <p:cNvSpPr/>
              <p:nvPr/>
            </p:nvSpPr>
            <p:spPr>
              <a:xfrm>
                <a:off x="412055" y="4378214"/>
                <a:ext cx="8139902" cy="0"/>
              </a:xfrm>
              <a:prstGeom prst="line">
                <a:avLst/>
              </a:prstGeom>
              <a:ln w="9525" cap="rnd">
                <a:solidFill>
                  <a:srgbClr val="032149"/>
                </a:solidFill>
                <a:prstDash val="solid"/>
                <a:headEnd type="none" w="sm" len="sm"/>
                <a:tailEnd type="none" w="sm" len="sm"/>
              </a:ln>
            </p:spPr>
          </p:sp>
          <p:pic>
            <p:nvPicPr>
              <p:cNvPr id="22" name="Picture 2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-145764" y="4692409"/>
                <a:ext cx="8983639" cy="4400796"/>
              </a:xfrm>
              <a:prstGeom prst="rect">
                <a:avLst/>
              </a:prstGeom>
            </p:spPr>
          </p:pic>
          <p:sp>
            <p:nvSpPr>
              <p:cNvPr id="27" name="TextBox 27"/>
              <p:cNvSpPr txBox="1"/>
              <p:nvPr/>
            </p:nvSpPr>
            <p:spPr>
              <a:xfrm>
                <a:off x="468384" y="2040907"/>
                <a:ext cx="8040837" cy="14234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3660"/>
                  </a:lnSpc>
                </a:pPr>
                <a:r>
                  <a:rPr lang="en-US" sz="1830" dirty="0" err="1">
                    <a:solidFill>
                      <a:srgbClr val="545454"/>
                    </a:solidFill>
                    <a:latin typeface="Open Sans Light Bold"/>
                  </a:rPr>
                  <a:t>Figura</a:t>
                </a:r>
                <a:r>
                  <a:rPr lang="en-US" sz="1830" dirty="0">
                    <a:solidFill>
                      <a:srgbClr val="545454"/>
                    </a:solidFill>
                    <a:latin typeface="Open Sans Light Bold"/>
                  </a:rPr>
                  <a:t> 20</a:t>
                </a:r>
              </a:p>
              <a:p>
                <a:pPr algn="just">
                  <a:lnSpc>
                    <a:spcPts val="3660"/>
                  </a:lnSpc>
                </a:pPr>
                <a:r>
                  <a:rPr lang="en-US" sz="1830" dirty="0" err="1">
                    <a:latin typeface="Open Sans Light Italics"/>
                  </a:rPr>
                  <a:t>Desempeño</a:t>
                </a:r>
                <a:r>
                  <a:rPr lang="en-US" sz="1830" dirty="0">
                    <a:latin typeface="Open Sans Light Italics"/>
                  </a:rPr>
                  <a:t> de </a:t>
                </a:r>
                <a:r>
                  <a:rPr lang="en-US" sz="1830" dirty="0" err="1">
                    <a:latin typeface="Open Sans Light Italics"/>
                  </a:rPr>
                  <a:t>los</a:t>
                </a:r>
                <a:r>
                  <a:rPr lang="en-US" sz="1830" dirty="0">
                    <a:latin typeface="Open Sans Light Italics"/>
                  </a:rPr>
                  <a:t> OCES </a:t>
                </a:r>
                <a:r>
                  <a:rPr lang="en-US" sz="1830" dirty="0" err="1">
                    <a:latin typeface="Open Sans Light Italics"/>
                  </a:rPr>
                  <a:t>en</a:t>
                </a:r>
                <a:r>
                  <a:rPr lang="en-US" sz="1830" dirty="0">
                    <a:latin typeface="Open Sans Light Italics"/>
                  </a:rPr>
                  <a:t> la </a:t>
                </a:r>
                <a:r>
                  <a:rPr lang="en-US" sz="1830" dirty="0" err="1">
                    <a:latin typeface="Open Sans Light Italics"/>
                  </a:rPr>
                  <a:t>aplicación</a:t>
                </a:r>
                <a:r>
                  <a:rPr lang="en-US" sz="1830" dirty="0">
                    <a:latin typeface="Open Sans Light Italics"/>
                  </a:rPr>
                  <a:t> de </a:t>
                </a:r>
                <a:r>
                  <a:rPr lang="en-US" sz="1830" dirty="0" err="1">
                    <a:latin typeface="Open Sans Light Italics"/>
                  </a:rPr>
                  <a:t>prácticas</a:t>
                </a:r>
                <a:r>
                  <a:rPr lang="en-US" sz="1830" dirty="0">
                    <a:latin typeface="Open Sans Light Italics"/>
                  </a:rPr>
                  <a:t> </a:t>
                </a:r>
                <a:r>
                  <a:rPr lang="en-US" sz="1830" dirty="0" err="1">
                    <a:latin typeface="Open Sans Light Italics"/>
                  </a:rPr>
                  <a:t>alineadas</a:t>
                </a:r>
                <a:r>
                  <a:rPr lang="en-US" sz="1830" dirty="0">
                    <a:latin typeface="Open Sans Light Italics"/>
                  </a:rPr>
                  <a:t> al principio </a:t>
                </a:r>
                <a:r>
                  <a:rPr lang="en-US" sz="1830" dirty="0" err="1">
                    <a:latin typeface="Open Sans Light Italics"/>
                  </a:rPr>
                  <a:t>nueve</a:t>
                </a:r>
                <a:endParaRPr lang="en-US" sz="1830" dirty="0">
                  <a:latin typeface="Open Sans Light Italics"/>
                </a:endParaRPr>
              </a:p>
              <a:p>
                <a:pPr marL="0" lvl="0" indent="0" algn="just">
                  <a:lnSpc>
                    <a:spcPts val="3660"/>
                  </a:lnSpc>
                </a:pPr>
                <a:endParaRPr lang="en-US" sz="1830" dirty="0">
                  <a:solidFill>
                    <a:srgbClr val="545454"/>
                  </a:solidFill>
                  <a:latin typeface="Open Sans Light Italics"/>
                </a:endParaRPr>
              </a:p>
            </p:txBody>
          </p:sp>
          <p:grpSp>
            <p:nvGrpSpPr>
              <p:cNvPr id="34" name="Group 34"/>
              <p:cNvGrpSpPr/>
              <p:nvPr/>
            </p:nvGrpSpPr>
            <p:grpSpPr>
              <a:xfrm>
                <a:off x="412055" y="3695566"/>
                <a:ext cx="9403870" cy="341436"/>
                <a:chOff x="0" y="0"/>
                <a:chExt cx="12538494" cy="455248"/>
              </a:xfrm>
            </p:grpSpPr>
            <p:pic>
              <p:nvPicPr>
                <p:cNvPr id="3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126696" y="0"/>
                  <a:ext cx="455248" cy="455248"/>
                </a:xfrm>
                <a:prstGeom prst="rect">
                  <a:avLst/>
                </a:prstGeom>
              </p:spPr>
            </p:pic>
            <p:pic>
              <p:nvPicPr>
                <p:cNvPr id="36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29332" y="0"/>
                  <a:ext cx="455248" cy="455248"/>
                </a:xfrm>
                <a:prstGeom prst="rect">
                  <a:avLst/>
                </a:prstGeom>
              </p:spPr>
            </p:pic>
            <p:pic>
              <p:nvPicPr>
                <p:cNvPr id="37" name="Picture 3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246858" y="0"/>
                  <a:ext cx="455248" cy="455248"/>
                </a:xfrm>
                <a:prstGeom prst="rect">
                  <a:avLst/>
                </a:prstGeom>
              </p:spPr>
            </p:pic>
            <p:sp>
              <p:nvSpPr>
                <p:cNvPr id="38" name="TextBox 38"/>
                <p:cNvSpPr txBox="1"/>
                <p:nvPr/>
              </p:nvSpPr>
              <p:spPr>
                <a:xfrm>
                  <a:off x="2799281" y="58167"/>
                  <a:ext cx="3516195" cy="3103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002"/>
                    </a:lnSpc>
                    <a:spcBef>
                      <a:spcPct val="0"/>
                    </a:spcBef>
                  </a:pPr>
                  <a:r>
                    <a:rPr lang="en-US" sz="1430">
                      <a:solidFill>
                        <a:srgbClr val="545454"/>
                      </a:solidFill>
                      <a:latin typeface="Open Sauce SemiBold"/>
                    </a:rPr>
                    <a:t>Bueno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6087179" y="58167"/>
                  <a:ext cx="3516195" cy="3103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002"/>
                    </a:lnSpc>
                    <a:spcBef>
                      <a:spcPct val="0"/>
                    </a:spcBef>
                  </a:pPr>
                  <a:r>
                    <a:rPr lang="en-US" sz="1430">
                      <a:solidFill>
                        <a:srgbClr val="545454"/>
                      </a:solidFill>
                      <a:latin typeface="Open Sauce SemiBold"/>
                    </a:rPr>
                    <a:t>Medio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9022298" y="58167"/>
                  <a:ext cx="3516195" cy="3103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002"/>
                    </a:lnSpc>
                    <a:spcBef>
                      <a:spcPct val="0"/>
                    </a:spcBef>
                  </a:pPr>
                  <a:r>
                    <a:rPr lang="en-US" sz="1430">
                      <a:solidFill>
                        <a:srgbClr val="545454"/>
                      </a:solidFill>
                      <a:latin typeface="Open Sauce SemiBold"/>
                    </a:rPr>
                    <a:t>Deficiente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0" y="47161"/>
                  <a:ext cx="3516195" cy="3323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2142"/>
                    </a:lnSpc>
                    <a:spcBef>
                      <a:spcPct val="0"/>
                    </a:spcBef>
                  </a:pPr>
                  <a:r>
                    <a:rPr lang="en-US" sz="1530">
                      <a:solidFill>
                        <a:srgbClr val="545454"/>
                      </a:solidFill>
                      <a:latin typeface="Open Sauce SemiBold Bold"/>
                    </a:rPr>
                    <a:t>Desempeño</a:t>
                  </a:r>
                </a:p>
              </p:txBody>
            </p:sp>
          </p:grp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81026" y="3979432"/>
            <a:ext cx="564825" cy="24955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31093" y="-892271"/>
            <a:ext cx="20350186" cy="2257021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EEABC448-87A1-4B65-86CF-EC8522B5A9A2}"/>
              </a:ext>
            </a:extLst>
          </p:cNvPr>
          <p:cNvGrpSpPr/>
          <p:nvPr/>
        </p:nvGrpSpPr>
        <p:grpSpPr>
          <a:xfrm>
            <a:off x="12100432" y="6594420"/>
            <a:ext cx="3553739" cy="3382434"/>
            <a:chOff x="12100432" y="6594420"/>
            <a:chExt cx="3553739" cy="3382434"/>
          </a:xfrm>
        </p:grpSpPr>
        <p:grpSp>
          <p:nvGrpSpPr>
            <p:cNvPr id="13" name="Group 13"/>
            <p:cNvGrpSpPr/>
            <p:nvPr/>
          </p:nvGrpSpPr>
          <p:grpSpPr>
            <a:xfrm>
              <a:off x="12100432" y="7977901"/>
              <a:ext cx="3553739" cy="1998953"/>
              <a:chOff x="0" y="0"/>
              <a:chExt cx="4738319" cy="2665271"/>
            </a:xfrm>
          </p:grpSpPr>
          <p:grpSp>
            <p:nvGrpSpPr>
              <p:cNvPr id="14" name="Group 14"/>
              <p:cNvGrpSpPr>
                <a:grpSpLocks noChangeAspect="1"/>
              </p:cNvGrpSpPr>
              <p:nvPr/>
            </p:nvGrpSpPr>
            <p:grpSpPr>
              <a:xfrm>
                <a:off x="0" y="0"/>
                <a:ext cx="4738319" cy="2665271"/>
                <a:chOff x="0" y="0"/>
                <a:chExt cx="11289030" cy="63500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11287761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7761" h="6350000">
                      <a:moveTo>
                        <a:pt x="0" y="5824220"/>
                      </a:moveTo>
                      <a:lnTo>
                        <a:pt x="0" y="525780"/>
                      </a:lnTo>
                      <a:cubicBezTo>
                        <a:pt x="0" y="234950"/>
                        <a:pt x="234950" y="0"/>
                        <a:pt x="525780" y="0"/>
                      </a:cubicBezTo>
                      <a:lnTo>
                        <a:pt x="10761980" y="0"/>
                      </a:lnTo>
                      <a:cubicBezTo>
                        <a:pt x="11052811" y="0"/>
                        <a:pt x="11287761" y="234950"/>
                        <a:pt x="11287761" y="525780"/>
                      </a:cubicBezTo>
                      <a:lnTo>
                        <a:pt x="11287761" y="5822950"/>
                      </a:lnTo>
                      <a:cubicBezTo>
                        <a:pt x="11287761" y="6113780"/>
                        <a:pt x="11052811" y="6348730"/>
                        <a:pt x="10761980" y="6348730"/>
                      </a:cubicBezTo>
                      <a:lnTo>
                        <a:pt x="525780" y="6348730"/>
                      </a:lnTo>
                      <a:cubicBezTo>
                        <a:pt x="236220" y="6350000"/>
                        <a:pt x="0" y="6115050"/>
                        <a:pt x="0" y="5824220"/>
                      </a:cubicBezTo>
                      <a:cubicBezTo>
                        <a:pt x="0" y="5824220"/>
                        <a:pt x="0" y="5824220"/>
                        <a:pt x="0" y="5824220"/>
                      </a:cubicBezTo>
                      <a:close/>
                    </a:path>
                  </a:pathLst>
                </a:custGeom>
                <a:solidFill>
                  <a:srgbClr val="8A8A89">
                    <a:alpha val="91765"/>
                  </a:srgbClr>
                </a:solidFill>
              </p:spPr>
            </p:sp>
          </p:grpSp>
          <p:sp>
            <p:nvSpPr>
              <p:cNvPr id="16" name="TextBox 16"/>
              <p:cNvSpPr txBox="1"/>
              <p:nvPr/>
            </p:nvSpPr>
            <p:spPr>
              <a:xfrm>
                <a:off x="341515" y="424560"/>
                <a:ext cx="4055290" cy="17780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672"/>
                  </a:lnSpc>
                  <a:spcBef>
                    <a:spcPct val="0"/>
                  </a:spcBef>
                </a:pPr>
                <a:r>
                  <a:rPr lang="en-US" sz="2623" dirty="0" err="1">
                    <a:solidFill>
                      <a:srgbClr val="032149"/>
                    </a:solidFill>
                    <a:latin typeface="Open Sauce SemiBold"/>
                  </a:rPr>
                  <a:t>Ligados</a:t>
                </a:r>
                <a:r>
                  <a:rPr lang="en-US" sz="2623" dirty="0">
                    <a:solidFill>
                      <a:srgbClr val="032149"/>
                    </a:solidFill>
                    <a:latin typeface="Open Sauce SemiBold"/>
                  </a:rPr>
                  <a:t> a las </a:t>
                </a:r>
                <a:r>
                  <a:rPr lang="en-US" sz="2623" dirty="0" err="1">
                    <a:solidFill>
                      <a:srgbClr val="032149"/>
                    </a:solidFill>
                    <a:latin typeface="Open Sauce SemiBold"/>
                  </a:rPr>
                  <a:t>problemáticas</a:t>
                </a:r>
                <a:r>
                  <a:rPr lang="en-US" sz="2623" dirty="0">
                    <a:solidFill>
                      <a:srgbClr val="032149"/>
                    </a:solidFill>
                    <a:latin typeface="Open Sauce SemiBold"/>
                  </a:rPr>
                  <a:t> </a:t>
                </a:r>
                <a:r>
                  <a:rPr lang="en-US" sz="2623" dirty="0" err="1">
                    <a:solidFill>
                      <a:srgbClr val="032149"/>
                    </a:solidFill>
                    <a:latin typeface="Open Sauce SemiBold"/>
                  </a:rPr>
                  <a:t>mundiales</a:t>
                </a:r>
                <a:endParaRPr lang="en-US" sz="2623" dirty="0">
                  <a:solidFill>
                    <a:srgbClr val="032149"/>
                  </a:solidFill>
                  <a:latin typeface="Open Sauce SemiBold"/>
                </a:endParaRPr>
              </a:p>
            </p:txBody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3169463" y="6973473"/>
              <a:ext cx="1086892" cy="328785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EF35A9AD-3410-45F0-935D-549ECE294C09}"/>
              </a:ext>
            </a:extLst>
          </p:cNvPr>
          <p:cNvGrpSpPr/>
          <p:nvPr/>
        </p:nvGrpSpPr>
        <p:grpSpPr>
          <a:xfrm>
            <a:off x="11136738" y="1586999"/>
            <a:ext cx="5119031" cy="1912301"/>
            <a:chOff x="11136738" y="1586999"/>
            <a:chExt cx="5119031" cy="1912301"/>
          </a:xfrm>
        </p:grpSpPr>
        <p:grpSp>
          <p:nvGrpSpPr>
            <p:cNvPr id="17" name="Group 17"/>
            <p:cNvGrpSpPr/>
            <p:nvPr/>
          </p:nvGrpSpPr>
          <p:grpSpPr>
            <a:xfrm>
              <a:off x="12856080" y="1586999"/>
              <a:ext cx="3399689" cy="1912301"/>
              <a:chOff x="0" y="0"/>
              <a:chExt cx="4532918" cy="2549735"/>
            </a:xfrm>
          </p:grpSpPr>
          <p:grpSp>
            <p:nvGrpSpPr>
              <p:cNvPr id="18" name="Group 18"/>
              <p:cNvGrpSpPr>
                <a:grpSpLocks noChangeAspect="1"/>
              </p:cNvGrpSpPr>
              <p:nvPr/>
            </p:nvGrpSpPr>
            <p:grpSpPr>
              <a:xfrm>
                <a:off x="0" y="0"/>
                <a:ext cx="4532918" cy="2549735"/>
                <a:chOff x="0" y="0"/>
                <a:chExt cx="11289030" cy="635000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11287761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7761" h="6350000">
                      <a:moveTo>
                        <a:pt x="0" y="5824220"/>
                      </a:moveTo>
                      <a:lnTo>
                        <a:pt x="0" y="525780"/>
                      </a:lnTo>
                      <a:cubicBezTo>
                        <a:pt x="0" y="234950"/>
                        <a:pt x="234950" y="0"/>
                        <a:pt x="525780" y="0"/>
                      </a:cubicBezTo>
                      <a:lnTo>
                        <a:pt x="10761980" y="0"/>
                      </a:lnTo>
                      <a:cubicBezTo>
                        <a:pt x="11052811" y="0"/>
                        <a:pt x="11287761" y="234950"/>
                        <a:pt x="11287761" y="525780"/>
                      </a:cubicBezTo>
                      <a:lnTo>
                        <a:pt x="11287761" y="5822950"/>
                      </a:lnTo>
                      <a:cubicBezTo>
                        <a:pt x="11287761" y="6113780"/>
                        <a:pt x="11052811" y="6348730"/>
                        <a:pt x="10761980" y="6348730"/>
                      </a:cubicBezTo>
                      <a:lnTo>
                        <a:pt x="525780" y="6348730"/>
                      </a:lnTo>
                      <a:cubicBezTo>
                        <a:pt x="236220" y="6350000"/>
                        <a:pt x="0" y="6115050"/>
                        <a:pt x="0" y="5824220"/>
                      </a:cubicBezTo>
                      <a:cubicBezTo>
                        <a:pt x="0" y="5824220"/>
                        <a:pt x="0" y="5824220"/>
                        <a:pt x="0" y="5824220"/>
                      </a:cubicBezTo>
                      <a:close/>
                    </a:path>
                  </a:pathLst>
                </a:custGeom>
                <a:solidFill>
                  <a:srgbClr val="A1D683">
                    <a:alpha val="91765"/>
                  </a:srgbClr>
                </a:solidFill>
              </p:spPr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163355" y="101341"/>
                <a:ext cx="4206208" cy="22994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513"/>
                  </a:lnSpc>
                  <a:spcBef>
                    <a:spcPct val="0"/>
                  </a:spcBef>
                </a:pPr>
                <a:r>
                  <a:rPr lang="en-US" sz="2509" dirty="0" err="1">
                    <a:solidFill>
                      <a:srgbClr val="032149"/>
                    </a:solidFill>
                    <a:latin typeface="Open Sauce SemiBold"/>
                  </a:rPr>
                  <a:t>Creación</a:t>
                </a:r>
                <a:r>
                  <a:rPr lang="en-US" sz="2509" dirty="0">
                    <a:solidFill>
                      <a:srgbClr val="032149"/>
                    </a:solidFill>
                    <a:latin typeface="Open Sauce SemiBold"/>
                  </a:rPr>
                  <a:t> de </a:t>
                </a:r>
                <a:r>
                  <a:rPr lang="en-US" sz="2509" dirty="0" err="1">
                    <a:solidFill>
                      <a:srgbClr val="032149"/>
                    </a:solidFill>
                    <a:latin typeface="Open Sauce SemiBold"/>
                  </a:rPr>
                  <a:t>iniciativa</a:t>
                </a:r>
                <a:r>
                  <a:rPr lang="en-US" sz="2509" dirty="0">
                    <a:solidFill>
                      <a:srgbClr val="032149"/>
                    </a:solidFill>
                    <a:latin typeface="Open Sauce SemiBold"/>
                  </a:rPr>
                  <a:t> </a:t>
                </a:r>
                <a:r>
                  <a:rPr lang="en-US" sz="2509" dirty="0" err="1">
                    <a:solidFill>
                      <a:srgbClr val="032149"/>
                    </a:solidFill>
                    <a:latin typeface="Open Sauce SemiBold"/>
                  </a:rPr>
                  <a:t>mundial</a:t>
                </a:r>
                <a:r>
                  <a:rPr lang="en-US" sz="2509" dirty="0">
                    <a:solidFill>
                      <a:srgbClr val="032149"/>
                    </a:solidFill>
                    <a:latin typeface="Open Sauce SemiBold"/>
                  </a:rPr>
                  <a:t>  </a:t>
                </a:r>
                <a:r>
                  <a:rPr lang="en-US" sz="2509" dirty="0" err="1">
                    <a:solidFill>
                      <a:srgbClr val="032149"/>
                    </a:solidFill>
                    <a:latin typeface="Open Sauce SemiBold"/>
                  </a:rPr>
                  <a:t>Pacto</a:t>
                </a:r>
                <a:r>
                  <a:rPr lang="en-US" sz="2509" dirty="0">
                    <a:solidFill>
                      <a:srgbClr val="032149"/>
                    </a:solidFill>
                    <a:latin typeface="Open Sauce SemiBold"/>
                  </a:rPr>
                  <a:t> Global  de la ONU, </a:t>
                </a:r>
                <a:r>
                  <a:rPr lang="en-US" sz="2509" dirty="0" err="1">
                    <a:solidFill>
                      <a:srgbClr val="032149"/>
                    </a:solidFill>
                    <a:latin typeface="Open Sauce SemiBold"/>
                  </a:rPr>
                  <a:t>año</a:t>
                </a:r>
                <a:r>
                  <a:rPr lang="en-US" sz="2509" dirty="0">
                    <a:solidFill>
                      <a:srgbClr val="032149"/>
                    </a:solidFill>
                    <a:latin typeface="Open Sauce SemiBold"/>
                  </a:rPr>
                  <a:t> 2000</a:t>
                </a:r>
              </a:p>
            </p:txBody>
          </p:sp>
        </p:grp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376631">
              <a:off x="11136738" y="2714582"/>
              <a:ext cx="1406811" cy="425560"/>
            </a:xfrm>
            <a:prstGeom prst="rect">
              <a:avLst/>
            </a:prstGeom>
          </p:spPr>
        </p:pic>
      </p:grpSp>
      <p:sp>
        <p:nvSpPr>
          <p:cNvPr id="41" name="TextBox 41"/>
          <p:cNvSpPr txBox="1"/>
          <p:nvPr/>
        </p:nvSpPr>
        <p:spPr>
          <a:xfrm>
            <a:off x="-549461" y="415290"/>
            <a:ext cx="864637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uce SemiBold"/>
              </a:rPr>
              <a:t>Planteamiento del problema</a:t>
            </a:r>
          </a:p>
        </p:txBody>
      </p:sp>
      <p:grpSp>
        <p:nvGrpSpPr>
          <p:cNvPr id="60" name="Grupo 59"/>
          <p:cNvGrpSpPr/>
          <p:nvPr/>
        </p:nvGrpSpPr>
        <p:grpSpPr>
          <a:xfrm>
            <a:off x="10859424" y="3901809"/>
            <a:ext cx="6145373" cy="2717370"/>
            <a:chOff x="10859424" y="3901809"/>
            <a:chExt cx="6145373" cy="2717370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1C9BEB03-485B-462F-837C-6E3592D6C2C3}"/>
                </a:ext>
              </a:extLst>
            </p:cNvPr>
            <p:cNvGrpSpPr/>
            <p:nvPr/>
          </p:nvGrpSpPr>
          <p:grpSpPr>
            <a:xfrm>
              <a:off x="10859424" y="3901809"/>
              <a:ext cx="4794748" cy="2672426"/>
              <a:chOff x="10859424" y="3901809"/>
              <a:chExt cx="4794748" cy="2672426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12238334" y="4652850"/>
                <a:ext cx="3415838" cy="1921385"/>
                <a:chOff x="0" y="0"/>
                <a:chExt cx="4554451" cy="2561846"/>
              </a:xfrm>
            </p:grpSpPr>
            <p:grpSp>
              <p:nvGrpSpPr>
                <p:cNvPr id="10" name="Group 10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4554451" cy="2561846"/>
                  <a:chOff x="0" y="0"/>
                  <a:chExt cx="11289030" cy="6350000"/>
                </a:xfrm>
              </p:grpSpPr>
              <p:sp>
                <p:nvSpPr>
                  <p:cNvPr id="11" name="Freeform 11"/>
                  <p:cNvSpPr/>
                  <p:nvPr/>
                </p:nvSpPr>
                <p:spPr>
                  <a:xfrm>
                    <a:off x="0" y="0"/>
                    <a:ext cx="11287761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7761" h="6350000">
                        <a:moveTo>
                          <a:pt x="0" y="5824220"/>
                        </a:moveTo>
                        <a:lnTo>
                          <a:pt x="0" y="525780"/>
                        </a:lnTo>
                        <a:cubicBezTo>
                          <a:pt x="0" y="234950"/>
                          <a:pt x="234950" y="0"/>
                          <a:pt x="525780" y="0"/>
                        </a:cubicBezTo>
                        <a:lnTo>
                          <a:pt x="10761980" y="0"/>
                        </a:lnTo>
                        <a:cubicBezTo>
                          <a:pt x="11052811" y="0"/>
                          <a:pt x="11287761" y="234950"/>
                          <a:pt x="11287761" y="525780"/>
                        </a:cubicBezTo>
                        <a:lnTo>
                          <a:pt x="11287761" y="5822950"/>
                        </a:lnTo>
                        <a:cubicBezTo>
                          <a:pt x="11287761" y="6113780"/>
                          <a:pt x="11052811" y="6348730"/>
                          <a:pt x="10761980" y="6348730"/>
                        </a:cubicBezTo>
                        <a:lnTo>
                          <a:pt x="525780" y="6348730"/>
                        </a:lnTo>
                        <a:cubicBezTo>
                          <a:pt x="236220" y="6350000"/>
                          <a:pt x="0" y="6115050"/>
                          <a:pt x="0" y="5824220"/>
                        </a:cubicBezTo>
                        <a:cubicBezTo>
                          <a:pt x="0" y="5824220"/>
                          <a:pt x="0" y="5824220"/>
                          <a:pt x="0" y="5824220"/>
                        </a:cubicBezTo>
                        <a:close/>
                      </a:path>
                    </a:pathLst>
                  </a:custGeom>
                  <a:solidFill>
                    <a:srgbClr val="4B7EC4">
                      <a:alpha val="91765"/>
                    </a:srgbClr>
                  </a:solidFill>
                </p:spPr>
              </p:sp>
            </p:grpSp>
            <p:sp>
              <p:nvSpPr>
                <p:cNvPr id="12" name="TextBox 12"/>
                <p:cNvSpPr txBox="1"/>
                <p:nvPr/>
              </p:nvSpPr>
              <p:spPr>
                <a:xfrm>
                  <a:off x="656525" y="622629"/>
                  <a:ext cx="3241401" cy="114619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3530"/>
                    </a:lnSpc>
                    <a:spcBef>
                      <a:spcPct val="0"/>
                    </a:spcBef>
                  </a:pPr>
                  <a:r>
                    <a:rPr lang="en-US" sz="2521" dirty="0">
                      <a:solidFill>
                        <a:srgbClr val="FFFFFF"/>
                      </a:solidFill>
                      <a:latin typeface="Open Sauce SemiBold"/>
                    </a:rPr>
                    <a:t>OCES de </a:t>
                  </a:r>
                  <a:r>
                    <a:rPr lang="en-US" sz="2521" dirty="0" err="1">
                      <a:solidFill>
                        <a:srgbClr val="FFFFFF"/>
                      </a:solidFill>
                      <a:latin typeface="Open Sauce SemiBold"/>
                    </a:rPr>
                    <a:t>América</a:t>
                  </a:r>
                  <a:r>
                    <a:rPr lang="en-US" sz="2521" dirty="0">
                      <a:solidFill>
                        <a:srgbClr val="FFFFFF"/>
                      </a:solidFill>
                      <a:latin typeface="Open Sauce SemiBold"/>
                    </a:rPr>
                    <a:t> Latina</a:t>
                  </a:r>
                </a:p>
              </p:txBody>
            </p:sp>
          </p:grpSp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2401281">
                <a:off x="10859424" y="3901809"/>
                <a:ext cx="1406811" cy="425560"/>
              </a:xfrm>
              <a:prstGeom prst="rect">
                <a:avLst/>
              </a:prstGeom>
            </p:spPr>
          </p:pic>
        </p:grpSp>
        <p:pic>
          <p:nvPicPr>
            <p:cNvPr id="3080" name="Picture 8" descr="https://cdn-icons.flaticon.com/png/512/2072/premium/2072365.png?token=exp=1646001280~hmac=f50f8045238065bee08a09fe4299a1f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8527" y="4642909"/>
              <a:ext cx="1976270" cy="197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upo 55"/>
          <p:cNvGrpSpPr/>
          <p:nvPr/>
        </p:nvGrpSpPr>
        <p:grpSpPr>
          <a:xfrm>
            <a:off x="6082427" y="3004795"/>
            <a:ext cx="4773011" cy="3461264"/>
            <a:chOff x="6082427" y="3004795"/>
            <a:chExt cx="4773011" cy="3461264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C8F9D052-1691-4341-A657-4E1DB0444FFF}"/>
                </a:ext>
              </a:extLst>
            </p:cNvPr>
            <p:cNvGrpSpPr/>
            <p:nvPr/>
          </p:nvGrpSpPr>
          <p:grpSpPr>
            <a:xfrm>
              <a:off x="6082427" y="3004795"/>
              <a:ext cx="4773011" cy="2002190"/>
              <a:chOff x="6082427" y="3004795"/>
              <a:chExt cx="4773011" cy="2002190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7295944" y="3004795"/>
                <a:ext cx="3559494" cy="2002190"/>
                <a:chOff x="0" y="0"/>
                <a:chExt cx="4745992" cy="2669587"/>
              </a:xfrm>
            </p:grpSpPr>
            <p:grpSp>
              <p:nvGrpSpPr>
                <p:cNvPr id="4" name="Group 4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4745992" cy="2669587"/>
                  <a:chOff x="0" y="0"/>
                  <a:chExt cx="11289030" cy="6350000"/>
                </a:xfrm>
              </p:grpSpPr>
              <p:sp>
                <p:nvSpPr>
                  <p:cNvPr id="5" name="Freeform 5"/>
                  <p:cNvSpPr/>
                  <p:nvPr/>
                </p:nvSpPr>
                <p:spPr>
                  <a:xfrm>
                    <a:off x="0" y="0"/>
                    <a:ext cx="11287761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7761" h="6350000">
                        <a:moveTo>
                          <a:pt x="0" y="5824220"/>
                        </a:moveTo>
                        <a:lnTo>
                          <a:pt x="0" y="525780"/>
                        </a:lnTo>
                        <a:cubicBezTo>
                          <a:pt x="0" y="234950"/>
                          <a:pt x="234950" y="0"/>
                          <a:pt x="525780" y="0"/>
                        </a:cubicBezTo>
                        <a:lnTo>
                          <a:pt x="10761980" y="0"/>
                        </a:lnTo>
                        <a:cubicBezTo>
                          <a:pt x="11052811" y="0"/>
                          <a:pt x="11287761" y="234950"/>
                          <a:pt x="11287761" y="525780"/>
                        </a:cubicBezTo>
                        <a:lnTo>
                          <a:pt x="11287761" y="5822950"/>
                        </a:lnTo>
                        <a:cubicBezTo>
                          <a:pt x="11287761" y="6113780"/>
                          <a:pt x="11052811" y="6348730"/>
                          <a:pt x="10761980" y="6348730"/>
                        </a:cubicBezTo>
                        <a:lnTo>
                          <a:pt x="525780" y="6348730"/>
                        </a:lnTo>
                        <a:cubicBezTo>
                          <a:pt x="236220" y="6350000"/>
                          <a:pt x="0" y="6115050"/>
                          <a:pt x="0" y="5824220"/>
                        </a:cubicBezTo>
                        <a:cubicBezTo>
                          <a:pt x="0" y="5824220"/>
                          <a:pt x="0" y="5824220"/>
                          <a:pt x="0" y="5824220"/>
                        </a:cubicBezTo>
                        <a:close/>
                      </a:path>
                    </a:pathLst>
                  </a:custGeom>
                  <a:solidFill>
                    <a:srgbClr val="ABC339">
                      <a:alpha val="91765"/>
                    </a:srgbClr>
                  </a:solidFill>
                </p:spPr>
              </p:sp>
            </p:grpSp>
            <p:sp>
              <p:nvSpPr>
                <p:cNvPr id="6" name="TextBox 6"/>
                <p:cNvSpPr txBox="1"/>
                <p:nvPr/>
              </p:nvSpPr>
              <p:spPr>
                <a:xfrm>
                  <a:off x="342068" y="407740"/>
                  <a:ext cx="4061857" cy="181600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3678"/>
                    </a:lnSpc>
                    <a:spcBef>
                      <a:spcPct val="0"/>
                    </a:spcBef>
                  </a:pPr>
                  <a:r>
                    <a:rPr lang="en-US" sz="2627" dirty="0" err="1">
                      <a:solidFill>
                        <a:srgbClr val="FEFEFE"/>
                      </a:solidFill>
                      <a:latin typeface="Open Sauce SemiBold"/>
                    </a:rPr>
                    <a:t>Problemas</a:t>
                  </a:r>
                  <a:r>
                    <a:rPr lang="en-US" sz="2627" dirty="0">
                      <a:solidFill>
                        <a:srgbClr val="FEFEFE"/>
                      </a:solidFill>
                      <a:latin typeface="Open Sauce SemiBold"/>
                    </a:rPr>
                    <a:t> </a:t>
                  </a:r>
                  <a:r>
                    <a:rPr lang="en-US" sz="2627" dirty="0" err="1">
                      <a:solidFill>
                        <a:srgbClr val="FEFEFE"/>
                      </a:solidFill>
                      <a:latin typeface="Open Sauce SemiBold"/>
                    </a:rPr>
                    <a:t>en</a:t>
                  </a:r>
                  <a:r>
                    <a:rPr lang="en-US" sz="2627" dirty="0">
                      <a:solidFill>
                        <a:srgbClr val="FEFEFE"/>
                      </a:solidFill>
                      <a:latin typeface="Open Sauce SemiBold"/>
                    </a:rPr>
                    <a:t> la </a:t>
                  </a:r>
                  <a:r>
                    <a:rPr lang="en-US" sz="2627" dirty="0" err="1">
                      <a:solidFill>
                        <a:srgbClr val="FEFEFE"/>
                      </a:solidFill>
                      <a:latin typeface="Open Sauce SemiBold"/>
                    </a:rPr>
                    <a:t>sociedad</a:t>
                  </a:r>
                  <a:r>
                    <a:rPr lang="en-US" sz="2627" dirty="0">
                      <a:solidFill>
                        <a:srgbClr val="FEFEFE"/>
                      </a:solidFill>
                      <a:latin typeface="Open Sauce SemiBold"/>
                    </a:rPr>
                    <a:t> y </a:t>
                  </a:r>
                  <a:r>
                    <a:rPr lang="en-US" sz="2627" dirty="0" err="1">
                      <a:solidFill>
                        <a:srgbClr val="FEFEFE"/>
                      </a:solidFill>
                      <a:latin typeface="Open Sauce SemiBold"/>
                    </a:rPr>
                    <a:t>medio</a:t>
                  </a:r>
                  <a:r>
                    <a:rPr lang="en-US" sz="2627" dirty="0">
                      <a:solidFill>
                        <a:srgbClr val="FEFEFE"/>
                      </a:solidFill>
                      <a:latin typeface="Open Sauce SemiBold"/>
                    </a:rPr>
                    <a:t> </a:t>
                  </a:r>
                  <a:r>
                    <a:rPr lang="en-US" sz="2627" dirty="0" err="1">
                      <a:solidFill>
                        <a:srgbClr val="FEFEFE"/>
                      </a:solidFill>
                      <a:latin typeface="Open Sauce SemiBold"/>
                    </a:rPr>
                    <a:t>ambiente</a:t>
                  </a:r>
                  <a:endParaRPr lang="en-US" sz="2627" dirty="0">
                    <a:solidFill>
                      <a:srgbClr val="FEFEFE"/>
                    </a:solidFill>
                    <a:latin typeface="Open Sauce SemiBold"/>
                  </a:endParaRPr>
                </a:p>
              </p:txBody>
            </p:sp>
          </p:grpSp>
          <p:pic>
            <p:nvPicPr>
              <p:cNvPr id="31" name="Picture 3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82427" y="3654141"/>
                <a:ext cx="1213517" cy="367089"/>
              </a:xfrm>
              <a:prstGeom prst="rect">
                <a:avLst/>
              </a:prstGeom>
            </p:spPr>
          </p:pic>
        </p:grpSp>
        <p:pic>
          <p:nvPicPr>
            <p:cNvPr id="3084" name="Picture 12" descr="https://cdn-icons-png.flaticon.com/512/2913/291352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07" y="4651470"/>
              <a:ext cx="1686467" cy="168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cdn-icons.flaticon.com/png/512/3224/premium/3224689.png?token=exp=1646001514~hmac=2104687cad8256b24b61c534c1789c4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110" y="4672605"/>
              <a:ext cx="1793454" cy="179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upo 53"/>
          <p:cNvGrpSpPr/>
          <p:nvPr/>
        </p:nvGrpSpPr>
        <p:grpSpPr>
          <a:xfrm>
            <a:off x="497643" y="2932412"/>
            <a:ext cx="5413163" cy="2055107"/>
            <a:chOff x="497643" y="2932412"/>
            <a:chExt cx="5413163" cy="2055107"/>
          </a:xfrm>
        </p:grpSpPr>
        <p:grpSp>
          <p:nvGrpSpPr>
            <p:cNvPr id="47" name="Grupo 46"/>
            <p:cNvGrpSpPr/>
            <p:nvPr/>
          </p:nvGrpSpPr>
          <p:grpSpPr>
            <a:xfrm>
              <a:off x="2175641" y="2932412"/>
              <a:ext cx="3735165" cy="2055107"/>
              <a:chOff x="2175641" y="2932412"/>
              <a:chExt cx="3735165" cy="2055107"/>
            </a:xfrm>
          </p:grpSpPr>
          <p:grpSp>
            <p:nvGrpSpPr>
              <p:cNvPr id="7" name="Group 7"/>
              <p:cNvGrpSpPr>
                <a:grpSpLocks noChangeAspect="1"/>
              </p:cNvGrpSpPr>
              <p:nvPr/>
            </p:nvGrpSpPr>
            <p:grpSpPr>
              <a:xfrm>
                <a:off x="2257237" y="2932412"/>
                <a:ext cx="3653569" cy="2055107"/>
                <a:chOff x="0" y="0"/>
                <a:chExt cx="11289030" cy="63500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1287761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7761" h="6350000">
                      <a:moveTo>
                        <a:pt x="0" y="5824220"/>
                      </a:moveTo>
                      <a:lnTo>
                        <a:pt x="0" y="525780"/>
                      </a:lnTo>
                      <a:cubicBezTo>
                        <a:pt x="0" y="234950"/>
                        <a:pt x="234950" y="0"/>
                        <a:pt x="525780" y="0"/>
                      </a:cubicBezTo>
                      <a:lnTo>
                        <a:pt x="10761980" y="0"/>
                      </a:lnTo>
                      <a:cubicBezTo>
                        <a:pt x="11052811" y="0"/>
                        <a:pt x="11287761" y="234950"/>
                        <a:pt x="11287761" y="525780"/>
                      </a:cubicBezTo>
                      <a:lnTo>
                        <a:pt x="11287761" y="5822950"/>
                      </a:lnTo>
                      <a:cubicBezTo>
                        <a:pt x="11287761" y="6113780"/>
                        <a:pt x="11052811" y="6348730"/>
                        <a:pt x="10761980" y="6348730"/>
                      </a:cubicBezTo>
                      <a:lnTo>
                        <a:pt x="525780" y="6348730"/>
                      </a:lnTo>
                      <a:cubicBezTo>
                        <a:pt x="236220" y="6350000"/>
                        <a:pt x="0" y="6115050"/>
                        <a:pt x="0" y="5824220"/>
                      </a:cubicBezTo>
                      <a:cubicBezTo>
                        <a:pt x="0" y="5824220"/>
                        <a:pt x="0" y="5824220"/>
                        <a:pt x="0" y="5824220"/>
                      </a:cubicBezTo>
                      <a:close/>
                    </a:path>
                  </a:pathLst>
                </a:custGeom>
                <a:solidFill>
                  <a:srgbClr val="6CE5E8">
                    <a:alpha val="91765"/>
                  </a:srgbClr>
                </a:solidFill>
              </p:spPr>
            </p:sp>
          </p:grpSp>
          <p:sp>
            <p:nvSpPr>
              <p:cNvPr id="38" name="TextBox 38"/>
              <p:cNvSpPr txBox="1"/>
              <p:nvPr/>
            </p:nvSpPr>
            <p:spPr>
              <a:xfrm>
                <a:off x="2175641" y="3009363"/>
                <a:ext cx="3735165" cy="17742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29"/>
                  </a:lnSpc>
                </a:pPr>
                <a:r>
                  <a:rPr lang="en-US" sz="2521" dirty="0" err="1">
                    <a:solidFill>
                      <a:srgbClr val="032149"/>
                    </a:solidFill>
                    <a:latin typeface="Open Sauce SemiBold"/>
                  </a:rPr>
                  <a:t>Crecimiento</a:t>
                </a:r>
                <a:r>
                  <a:rPr lang="en-US" sz="2521" dirty="0">
                    <a:solidFill>
                      <a:srgbClr val="032149"/>
                    </a:solidFill>
                    <a:latin typeface="Open Sauce SemiBold"/>
                  </a:rPr>
                  <a:t> </a:t>
                </a:r>
              </a:p>
              <a:p>
                <a:pPr algn="ctr">
                  <a:lnSpc>
                    <a:spcPts val="3529"/>
                  </a:lnSpc>
                </a:pPr>
                <a:r>
                  <a:rPr lang="en-US" sz="2521" dirty="0" err="1">
                    <a:solidFill>
                      <a:srgbClr val="032149"/>
                    </a:solidFill>
                    <a:latin typeface="Open Sauce SemiBold"/>
                  </a:rPr>
                  <a:t>acelerado</a:t>
                </a:r>
                <a:r>
                  <a:rPr lang="en-US" sz="2521" dirty="0">
                    <a:solidFill>
                      <a:srgbClr val="032149"/>
                    </a:solidFill>
                    <a:latin typeface="Open Sauce SemiBold"/>
                  </a:rPr>
                  <a:t> de </a:t>
                </a:r>
              </a:p>
              <a:p>
                <a:pPr marL="0" lvl="0" indent="0" algn="ctr">
                  <a:lnSpc>
                    <a:spcPts val="3529"/>
                  </a:lnSpc>
                  <a:spcBef>
                    <a:spcPct val="0"/>
                  </a:spcBef>
                </a:pPr>
                <a:r>
                  <a:rPr lang="en-US" sz="2521" dirty="0" err="1">
                    <a:solidFill>
                      <a:srgbClr val="032149"/>
                    </a:solidFill>
                    <a:latin typeface="Open Sauce SemiBold"/>
                  </a:rPr>
                  <a:t>economías</a:t>
                </a:r>
                <a:r>
                  <a:rPr lang="en-US" sz="2521" dirty="0">
                    <a:solidFill>
                      <a:srgbClr val="032149"/>
                    </a:solidFill>
                    <a:latin typeface="Open Sauce SemiBold"/>
                  </a:rPr>
                  <a:t> y </a:t>
                </a:r>
                <a:r>
                  <a:rPr lang="en-US" sz="2521" dirty="0" err="1">
                    <a:solidFill>
                      <a:srgbClr val="032149"/>
                    </a:solidFill>
                    <a:latin typeface="Open Sauce SemiBold"/>
                  </a:rPr>
                  <a:t>comercio</a:t>
                </a:r>
                <a:r>
                  <a:rPr lang="en-US" sz="2521" dirty="0">
                    <a:solidFill>
                      <a:srgbClr val="032149"/>
                    </a:solidFill>
                    <a:latin typeface="Open Sauce SemiBold"/>
                  </a:rPr>
                  <a:t> </a:t>
                </a:r>
                <a:r>
                  <a:rPr lang="en-US" sz="2521" dirty="0" err="1">
                    <a:solidFill>
                      <a:srgbClr val="032149"/>
                    </a:solidFill>
                    <a:latin typeface="Open Sauce SemiBold"/>
                  </a:rPr>
                  <a:t>internacional</a:t>
                </a:r>
                <a:endParaRPr lang="en-US" sz="2521" dirty="0">
                  <a:solidFill>
                    <a:srgbClr val="032149"/>
                  </a:solidFill>
                  <a:latin typeface="Open Sauce SemiBold"/>
                </a:endParaRPr>
              </a:p>
            </p:txBody>
          </p:sp>
        </p:grpSp>
        <p:pic>
          <p:nvPicPr>
            <p:cNvPr id="3092" name="Picture 20" descr="https://cdn-icons.flaticon.com/png/512/3954/premium/3954785.png?token=exp=1646001651~hmac=76a460842e283d3c0816bb9b4f794e0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43" y="3229976"/>
              <a:ext cx="1392767" cy="139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o 57"/>
          <p:cNvGrpSpPr/>
          <p:nvPr/>
        </p:nvGrpSpPr>
        <p:grpSpPr>
          <a:xfrm>
            <a:off x="7295944" y="8061610"/>
            <a:ext cx="4773011" cy="1915244"/>
            <a:chOff x="7295944" y="8061610"/>
            <a:chExt cx="4773011" cy="1915244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0855438" y="8793833"/>
              <a:ext cx="1213517" cy="367089"/>
            </a:xfrm>
            <a:prstGeom prst="rect">
              <a:avLst/>
            </a:prstGeom>
          </p:spPr>
        </p:pic>
        <p:grpSp>
          <p:nvGrpSpPr>
            <p:cNvPr id="45" name="Grupo 44"/>
            <p:cNvGrpSpPr/>
            <p:nvPr/>
          </p:nvGrpSpPr>
          <p:grpSpPr>
            <a:xfrm>
              <a:off x="7295944" y="8061610"/>
              <a:ext cx="3404921" cy="1915244"/>
              <a:chOff x="7295944" y="8061610"/>
              <a:chExt cx="3404921" cy="1915244"/>
            </a:xfrm>
          </p:grpSpPr>
          <p:grpSp>
            <p:nvGrpSpPr>
              <p:cNvPr id="21" name="Group 21"/>
              <p:cNvGrpSpPr>
                <a:grpSpLocks noChangeAspect="1"/>
              </p:cNvGrpSpPr>
              <p:nvPr/>
            </p:nvGrpSpPr>
            <p:grpSpPr>
              <a:xfrm>
                <a:off x="7295944" y="8061610"/>
                <a:ext cx="3404921" cy="1915244"/>
                <a:chOff x="0" y="0"/>
                <a:chExt cx="11289030" cy="63500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11287761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7761" h="6350000">
                      <a:moveTo>
                        <a:pt x="0" y="5824220"/>
                      </a:moveTo>
                      <a:lnTo>
                        <a:pt x="0" y="525780"/>
                      </a:lnTo>
                      <a:cubicBezTo>
                        <a:pt x="0" y="234950"/>
                        <a:pt x="234950" y="0"/>
                        <a:pt x="525780" y="0"/>
                      </a:cubicBezTo>
                      <a:lnTo>
                        <a:pt x="10761980" y="0"/>
                      </a:lnTo>
                      <a:cubicBezTo>
                        <a:pt x="11052811" y="0"/>
                        <a:pt x="11287761" y="234950"/>
                        <a:pt x="11287761" y="525780"/>
                      </a:cubicBezTo>
                      <a:lnTo>
                        <a:pt x="11287761" y="5822950"/>
                      </a:lnTo>
                      <a:cubicBezTo>
                        <a:pt x="11287761" y="6113780"/>
                        <a:pt x="11052811" y="6348730"/>
                        <a:pt x="10761980" y="6348730"/>
                      </a:cubicBezTo>
                      <a:lnTo>
                        <a:pt x="525780" y="6348730"/>
                      </a:lnTo>
                      <a:cubicBezTo>
                        <a:pt x="236220" y="6350000"/>
                        <a:pt x="0" y="6115050"/>
                        <a:pt x="0" y="5824220"/>
                      </a:cubicBezTo>
                      <a:cubicBezTo>
                        <a:pt x="0" y="5824220"/>
                        <a:pt x="0" y="5824220"/>
                        <a:pt x="0" y="5824220"/>
                      </a:cubicBezTo>
                      <a:close/>
                    </a:path>
                  </a:pathLst>
                </a:custGeom>
                <a:solidFill>
                  <a:srgbClr val="4DA3DF">
                    <a:alpha val="91765"/>
                  </a:srgbClr>
                </a:solidFill>
              </p:spPr>
            </p:sp>
          </p:grpSp>
          <p:sp>
            <p:nvSpPr>
              <p:cNvPr id="39" name="TextBox 39"/>
              <p:cNvSpPr txBox="1"/>
              <p:nvPr/>
            </p:nvSpPr>
            <p:spPr>
              <a:xfrm>
                <a:off x="7539553" y="8450831"/>
                <a:ext cx="2914102" cy="4263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519"/>
                  </a:lnSpc>
                  <a:spcBef>
                    <a:spcPct val="0"/>
                  </a:spcBef>
                </a:pPr>
                <a:r>
                  <a:rPr lang="en-US" sz="2513" dirty="0" err="1">
                    <a:solidFill>
                      <a:srgbClr val="FFFFFF"/>
                    </a:solidFill>
                    <a:latin typeface="Open Sauce SemiBold"/>
                  </a:rPr>
                  <a:t>Desconocimiento</a:t>
                </a:r>
                <a:endParaRPr lang="en-US" sz="2513" dirty="0">
                  <a:solidFill>
                    <a:srgbClr val="FFFFFF"/>
                  </a:solidFill>
                  <a:latin typeface="Open Sauce SemiBold"/>
                </a:endParaRPr>
              </a:p>
            </p:txBody>
          </p:sp>
        </p:grpSp>
        <p:pic>
          <p:nvPicPr>
            <p:cNvPr id="3094" name="Picture 22" descr="https://cdn-icons.flaticon.com/png/512/5726/premium/5726678.png?token=exp=1646001730~hmac=60a6025aebf56a4c4724ec5625b0e25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6976" y="8999325"/>
              <a:ext cx="786474" cy="786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upo 58"/>
          <p:cNvGrpSpPr/>
          <p:nvPr/>
        </p:nvGrpSpPr>
        <p:grpSpPr>
          <a:xfrm>
            <a:off x="589730" y="7410839"/>
            <a:ext cx="6534593" cy="2829457"/>
            <a:chOff x="589730" y="7410839"/>
            <a:chExt cx="6534593" cy="282945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5910806" y="8610289"/>
              <a:ext cx="1213517" cy="367089"/>
            </a:xfrm>
            <a:prstGeom prst="rect">
              <a:avLst/>
            </a:prstGeom>
          </p:spPr>
        </p:pic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624727" y="7681312"/>
              <a:ext cx="4255745" cy="2393826"/>
              <a:chOff x="0" y="0"/>
              <a:chExt cx="1128903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28776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1287761" h="6350000">
                    <a:moveTo>
                      <a:pt x="0" y="5824220"/>
                    </a:moveTo>
                    <a:lnTo>
                      <a:pt x="0" y="525780"/>
                    </a:lnTo>
                    <a:cubicBezTo>
                      <a:pt x="0" y="234950"/>
                      <a:pt x="234950" y="0"/>
                      <a:pt x="525780" y="0"/>
                    </a:cubicBezTo>
                    <a:lnTo>
                      <a:pt x="10761980" y="0"/>
                    </a:lnTo>
                    <a:cubicBezTo>
                      <a:pt x="11052811" y="0"/>
                      <a:pt x="11287761" y="234950"/>
                      <a:pt x="11287761" y="525780"/>
                    </a:cubicBezTo>
                    <a:lnTo>
                      <a:pt x="11287761" y="5822950"/>
                    </a:lnTo>
                    <a:cubicBezTo>
                      <a:pt x="11287761" y="6113780"/>
                      <a:pt x="11052811" y="6348730"/>
                      <a:pt x="10761980" y="6348730"/>
                    </a:cubicBezTo>
                    <a:lnTo>
                      <a:pt x="525780" y="6348730"/>
                    </a:lnTo>
                    <a:cubicBezTo>
                      <a:pt x="236220" y="6350000"/>
                      <a:pt x="0" y="6115050"/>
                      <a:pt x="0" y="5824220"/>
                    </a:cubicBezTo>
                    <a:cubicBezTo>
                      <a:pt x="0" y="5824220"/>
                      <a:pt x="0" y="5824220"/>
                      <a:pt x="0" y="5824220"/>
                    </a:cubicBezTo>
                    <a:close/>
                  </a:path>
                </a:pathLst>
              </a:custGeom>
              <a:solidFill>
                <a:srgbClr val="16496B">
                  <a:alpha val="91765"/>
                </a:srgbClr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830980" y="7980919"/>
              <a:ext cx="3806019" cy="1901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5174" lvl="1" indent="-237587">
                <a:lnSpc>
                  <a:spcPts val="3081"/>
                </a:lnSpc>
                <a:buFont typeface="Arial"/>
                <a:buChar char="•"/>
              </a:pPr>
              <a:r>
                <a:rPr lang="en-US" sz="2200" dirty="0" err="1">
                  <a:solidFill>
                    <a:srgbClr val="FFFFFF"/>
                  </a:solidFill>
                  <a:latin typeface="Open Sauce SemiBold"/>
                </a:rPr>
                <a:t>Desempeño</a:t>
              </a:r>
              <a:endParaRPr lang="en-US" sz="2200" dirty="0">
                <a:solidFill>
                  <a:srgbClr val="FFFFFF"/>
                </a:solidFill>
                <a:latin typeface="Open Sauce SemiBold"/>
              </a:endParaRPr>
            </a:p>
            <a:p>
              <a:pPr marL="475174" lvl="1" indent="-237587">
                <a:lnSpc>
                  <a:spcPts val="3081"/>
                </a:lnSpc>
                <a:buFont typeface="Arial"/>
                <a:buChar char="•"/>
              </a:pPr>
              <a:r>
                <a:rPr lang="en-US" sz="2200" dirty="0" err="1">
                  <a:solidFill>
                    <a:srgbClr val="FFFFFF"/>
                  </a:solidFill>
                  <a:latin typeface="Open Sauce SemiBold"/>
                </a:rPr>
                <a:t>Prácticas</a:t>
              </a:r>
              <a:endParaRPr lang="en-US" sz="2200" dirty="0">
                <a:solidFill>
                  <a:srgbClr val="FFFFFF"/>
                </a:solidFill>
                <a:latin typeface="Open Sauce SemiBold"/>
              </a:endParaRPr>
            </a:p>
            <a:p>
              <a:pPr marL="475174" lvl="1" indent="-237587">
                <a:lnSpc>
                  <a:spcPts val="3081"/>
                </a:lnSpc>
                <a:buFont typeface="Arial"/>
                <a:buChar char="•"/>
              </a:pPr>
              <a:r>
                <a:rPr lang="en-US" sz="2200" dirty="0" err="1">
                  <a:solidFill>
                    <a:srgbClr val="FFFFFF"/>
                  </a:solidFill>
                  <a:latin typeface="Open Sauce SemiBold"/>
                </a:rPr>
                <a:t>Subsectores</a:t>
              </a:r>
              <a:endParaRPr lang="en-US" sz="2200" dirty="0">
                <a:solidFill>
                  <a:srgbClr val="FFFFFF"/>
                </a:solidFill>
                <a:latin typeface="Open Sauce SemiBold"/>
              </a:endParaRPr>
            </a:p>
            <a:p>
              <a:pPr marL="475174" lvl="1" indent="-237587">
                <a:lnSpc>
                  <a:spcPts val="3081"/>
                </a:lnSpc>
                <a:buFont typeface="Arial"/>
                <a:buChar char="•"/>
              </a:pPr>
              <a:r>
                <a:rPr lang="en-US" sz="2200" dirty="0">
                  <a:solidFill>
                    <a:srgbClr val="FFFFFF"/>
                  </a:solidFill>
                  <a:latin typeface="Open Sauce SemiBold"/>
                </a:rPr>
                <a:t>Ecuador vs </a:t>
              </a:r>
              <a:r>
                <a:rPr lang="en-US" sz="2200" dirty="0" err="1">
                  <a:solidFill>
                    <a:srgbClr val="FFFFFF"/>
                  </a:solidFill>
                  <a:latin typeface="Open Sauce SemiBold"/>
                </a:rPr>
                <a:t>América</a:t>
              </a:r>
              <a:r>
                <a:rPr lang="en-US" sz="2200" dirty="0">
                  <a:solidFill>
                    <a:srgbClr val="FFFFFF"/>
                  </a:solidFill>
                  <a:latin typeface="Open Sauce SemiBold"/>
                </a:rPr>
                <a:t> Latina</a:t>
              </a:r>
            </a:p>
          </p:txBody>
        </p:sp>
        <p:pic>
          <p:nvPicPr>
            <p:cNvPr id="3078" name="Picture 6" descr="https://cdn-icons.flaticon.com/png/512/5405/premium/5405772.png?token=exp=1646001154~hmac=b67fbf81b0e2496b76d3396fec8eab7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30" y="8906959"/>
              <a:ext cx="1333337" cy="1333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https://cdn-icons-png.flaticon.com/512/5576/5576392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678" y="7410839"/>
              <a:ext cx="1134123" cy="1134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6316"/>
            <a:ext cx="9144000" cy="10519632"/>
            <a:chOff x="0" y="0"/>
            <a:chExt cx="3093156" cy="3558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558493"/>
            </a:xfrm>
            <a:custGeom>
              <a:avLst/>
              <a:gdLst/>
              <a:ahLst/>
              <a:cxnLst/>
              <a:rect l="l" t="t" r="r" b="b"/>
              <a:pathLst>
                <a:path w="3093156" h="3558493">
                  <a:moveTo>
                    <a:pt x="0" y="0"/>
                  </a:moveTo>
                  <a:lnTo>
                    <a:pt x="3093156" y="0"/>
                  </a:lnTo>
                  <a:lnTo>
                    <a:pt x="3093156" y="3558493"/>
                  </a:lnTo>
                  <a:lnTo>
                    <a:pt x="0" y="3558493"/>
                  </a:lnTo>
                  <a:close/>
                </a:path>
              </a:pathLst>
            </a:custGeom>
            <a:solidFill>
              <a:srgbClr val="032149">
                <a:alpha val="94902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4180830"/>
            <a:ext cx="9144000" cy="1093489"/>
          </a:xfrm>
          <a:prstGeom prst="rect">
            <a:avLst/>
          </a:prstGeom>
          <a:solidFill>
            <a:srgbClr val="6CE5E8">
              <a:alpha val="76863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9480" r="35589"/>
          <a:stretch>
            <a:fillRect/>
          </a:stretch>
        </p:blipFill>
        <p:spPr>
          <a:xfrm>
            <a:off x="9144000" y="0"/>
            <a:ext cx="11301259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91458" y="6448801"/>
            <a:ext cx="2480531" cy="21422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6321" y="1417823"/>
            <a:ext cx="8091359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pc="-164">
                <a:solidFill>
                  <a:srgbClr val="FFFFFF"/>
                </a:solidFill>
                <a:latin typeface="Open Sauce Light Bold"/>
              </a:rPr>
              <a:t>RESULTADOS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736" y="4244656"/>
            <a:ext cx="8423105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39"/>
              </a:lnSpc>
              <a:spcBef>
                <a:spcPct val="0"/>
              </a:spcBef>
            </a:pPr>
            <a:r>
              <a:rPr lang="en-US" sz="5099" spc="-152">
                <a:solidFill>
                  <a:srgbClr val="FFFFFF"/>
                </a:solidFill>
                <a:latin typeface="Open Sauce Light Bold"/>
              </a:rPr>
              <a:t>Anticorrupción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34646" y="473260"/>
            <a:ext cx="14990906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10: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Trabajar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contra la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corrupción</a:t>
            </a: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102" name="Grupo 101"/>
          <p:cNvGrpSpPr/>
          <p:nvPr/>
        </p:nvGrpSpPr>
        <p:grpSpPr>
          <a:xfrm>
            <a:off x="9304342" y="2026417"/>
            <a:ext cx="8879855" cy="8071283"/>
            <a:chOff x="9408145" y="2040907"/>
            <a:chExt cx="8879855" cy="8071283"/>
          </a:xfrm>
        </p:grpSpPr>
        <p:grpSp>
          <p:nvGrpSpPr>
            <p:cNvPr id="2" name="Group 2"/>
            <p:cNvGrpSpPr/>
            <p:nvPr/>
          </p:nvGrpSpPr>
          <p:grpSpPr>
            <a:xfrm>
              <a:off x="12948401" y="3695566"/>
              <a:ext cx="5339599" cy="5235466"/>
              <a:chOff x="0" y="0"/>
              <a:chExt cx="6854210" cy="6980621"/>
            </a:xfrm>
          </p:grpSpPr>
          <p:grpSp>
            <p:nvGrpSpPr>
              <p:cNvPr id="3" name="Group 3"/>
              <p:cNvGrpSpPr>
                <a:grpSpLocks noChangeAspect="1"/>
              </p:cNvGrpSpPr>
              <p:nvPr/>
            </p:nvGrpSpPr>
            <p:grpSpPr>
              <a:xfrm>
                <a:off x="52449" y="0"/>
                <a:ext cx="6693777" cy="6649884"/>
                <a:chOff x="-6350" y="0"/>
                <a:chExt cx="13777075" cy="13686734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-6350" y="0"/>
                  <a:ext cx="13777075" cy="1368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075" h="13686734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3686734"/>
                      </a:lnTo>
                      <a:lnTo>
                        <a:pt x="0" y="13686734"/>
                      </a:lnTo>
                      <a:close/>
                      <a:moveTo>
                        <a:pt x="4588125" y="0"/>
                      </a:moveTo>
                      <a:lnTo>
                        <a:pt x="4600825" y="0"/>
                      </a:lnTo>
                      <a:lnTo>
                        <a:pt x="4600825" y="13686734"/>
                      </a:lnTo>
                      <a:lnTo>
                        <a:pt x="4588125" y="13686734"/>
                      </a:lnTo>
                      <a:close/>
                      <a:moveTo>
                        <a:pt x="9176251" y="0"/>
                      </a:moveTo>
                      <a:lnTo>
                        <a:pt x="9188951" y="0"/>
                      </a:lnTo>
                      <a:lnTo>
                        <a:pt x="9188951" y="13686734"/>
                      </a:lnTo>
                      <a:lnTo>
                        <a:pt x="9176251" y="13686734"/>
                      </a:lnTo>
                      <a:close/>
                      <a:moveTo>
                        <a:pt x="13764375" y="0"/>
                      </a:moveTo>
                      <a:lnTo>
                        <a:pt x="13777075" y="0"/>
                      </a:lnTo>
                      <a:lnTo>
                        <a:pt x="13777075" y="13686734"/>
                      </a:lnTo>
                      <a:lnTo>
                        <a:pt x="13764375" y="13686734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5" name="TextBox 5"/>
              <p:cNvSpPr txBox="1"/>
              <p:nvPr/>
            </p:nvSpPr>
            <p:spPr>
              <a:xfrm>
                <a:off x="0" y="6729561"/>
                <a:ext cx="111068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173668" y="672956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4402871" y="672956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6632073" y="6729561"/>
                <a:ext cx="222137" cy="2510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2"/>
                  </a:lnSpc>
                </a:pPr>
                <a:r>
                  <a:rPr lang="en-US" sz="1166">
                    <a:solidFill>
                      <a:srgbClr val="000000"/>
                    </a:solidFill>
                    <a:latin typeface="Open Sans Light"/>
                  </a:rPr>
                  <a:t>30</a:t>
                </a:r>
              </a:p>
            </p:txBody>
          </p:sp>
          <p:grpSp>
            <p:nvGrpSpPr>
              <p:cNvPr id="9" name="Group 9"/>
              <p:cNvGrpSpPr>
                <a:grpSpLocks noChangeAspect="1"/>
              </p:cNvGrpSpPr>
              <p:nvPr/>
            </p:nvGrpSpPr>
            <p:grpSpPr>
              <a:xfrm>
                <a:off x="55534" y="0"/>
                <a:ext cx="5803470" cy="6649884"/>
                <a:chOff x="0" y="0"/>
                <a:chExt cx="11944652" cy="13686733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11944652" cy="183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4652" h="1834023">
                      <a:moveTo>
                        <a:pt x="0" y="0"/>
                      </a:moveTo>
                      <a:lnTo>
                        <a:pt x="11807100" y="0"/>
                      </a:lnTo>
                      <a:cubicBezTo>
                        <a:pt x="11843581" y="0"/>
                        <a:pt x="11878568" y="14492"/>
                        <a:pt x="11904364" y="40288"/>
                      </a:cubicBezTo>
                      <a:cubicBezTo>
                        <a:pt x="11930160" y="66084"/>
                        <a:pt x="11944652" y="101071"/>
                        <a:pt x="11944652" y="137552"/>
                      </a:cubicBezTo>
                      <a:lnTo>
                        <a:pt x="11944652" y="1696471"/>
                      </a:lnTo>
                      <a:cubicBezTo>
                        <a:pt x="11944652" y="1732952"/>
                        <a:pt x="11930160" y="1767939"/>
                        <a:pt x="11904364" y="1793735"/>
                      </a:cubicBezTo>
                      <a:cubicBezTo>
                        <a:pt x="11878568" y="1819530"/>
                        <a:pt x="11843581" y="1834023"/>
                        <a:pt x="11807100" y="1834022"/>
                      </a:cubicBezTo>
                      <a:lnTo>
                        <a:pt x="0" y="18340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1" name="Freeform 11"/>
                <p:cNvSpPr/>
                <p:nvPr/>
              </p:nvSpPr>
              <p:spPr>
                <a:xfrm>
                  <a:off x="0" y="2963178"/>
                  <a:ext cx="9136719" cy="183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6719" h="1834022">
                      <a:moveTo>
                        <a:pt x="0" y="0"/>
                      </a:moveTo>
                      <a:lnTo>
                        <a:pt x="8999168" y="0"/>
                      </a:lnTo>
                      <a:cubicBezTo>
                        <a:pt x="9075135" y="0"/>
                        <a:pt x="9136719" y="61584"/>
                        <a:pt x="9136719" y="137552"/>
                      </a:cubicBezTo>
                      <a:lnTo>
                        <a:pt x="9136719" y="1696471"/>
                      </a:lnTo>
                      <a:cubicBezTo>
                        <a:pt x="9136719" y="1772438"/>
                        <a:pt x="9075135" y="1834022"/>
                        <a:pt x="8999168" y="1834022"/>
                      </a:cubicBezTo>
                      <a:lnTo>
                        <a:pt x="0" y="18340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2" name="Freeform 12"/>
                <p:cNvSpPr/>
                <p:nvPr/>
              </p:nvSpPr>
              <p:spPr>
                <a:xfrm>
                  <a:off x="0" y="5926356"/>
                  <a:ext cx="9136719" cy="183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6719" h="1834023">
                      <a:moveTo>
                        <a:pt x="0" y="0"/>
                      </a:moveTo>
                      <a:lnTo>
                        <a:pt x="8999168" y="0"/>
                      </a:lnTo>
                      <a:cubicBezTo>
                        <a:pt x="9075135" y="0"/>
                        <a:pt x="9136719" y="61584"/>
                        <a:pt x="9136719" y="137551"/>
                      </a:cubicBezTo>
                      <a:lnTo>
                        <a:pt x="9136719" y="1696470"/>
                      </a:lnTo>
                      <a:cubicBezTo>
                        <a:pt x="9136719" y="1732951"/>
                        <a:pt x="9122227" y="1767938"/>
                        <a:pt x="9096432" y="1793734"/>
                      </a:cubicBezTo>
                      <a:cubicBezTo>
                        <a:pt x="9070635" y="1819530"/>
                        <a:pt x="9035648" y="1834022"/>
                        <a:pt x="8999168" y="1834022"/>
                      </a:cubicBezTo>
                      <a:lnTo>
                        <a:pt x="0" y="18340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8889533"/>
                  <a:ext cx="8668731" cy="183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8731" h="1834023">
                      <a:moveTo>
                        <a:pt x="0" y="0"/>
                      </a:moveTo>
                      <a:lnTo>
                        <a:pt x="8531179" y="0"/>
                      </a:lnTo>
                      <a:cubicBezTo>
                        <a:pt x="8567660" y="0"/>
                        <a:pt x="8602647" y="14493"/>
                        <a:pt x="8628443" y="40289"/>
                      </a:cubicBezTo>
                      <a:cubicBezTo>
                        <a:pt x="8654238" y="66085"/>
                        <a:pt x="8668731" y="101072"/>
                        <a:pt x="8668731" y="137552"/>
                      </a:cubicBezTo>
                      <a:lnTo>
                        <a:pt x="8668731" y="1696471"/>
                      </a:lnTo>
                      <a:cubicBezTo>
                        <a:pt x="8668731" y="1732952"/>
                        <a:pt x="8654238" y="1767939"/>
                        <a:pt x="8628443" y="1793735"/>
                      </a:cubicBezTo>
                      <a:cubicBezTo>
                        <a:pt x="8602647" y="1819531"/>
                        <a:pt x="8567660" y="1834023"/>
                        <a:pt x="8531179" y="1834023"/>
                      </a:cubicBezTo>
                      <a:lnTo>
                        <a:pt x="0" y="183402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11852711"/>
                  <a:ext cx="7030770" cy="183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770" h="1834022">
                      <a:moveTo>
                        <a:pt x="0" y="0"/>
                      </a:moveTo>
                      <a:lnTo>
                        <a:pt x="6893218" y="0"/>
                      </a:lnTo>
                      <a:cubicBezTo>
                        <a:pt x="6929699" y="0"/>
                        <a:pt x="6964686" y="14493"/>
                        <a:pt x="6990482" y="40289"/>
                      </a:cubicBezTo>
                      <a:cubicBezTo>
                        <a:pt x="7016278" y="66085"/>
                        <a:pt x="7030770" y="101071"/>
                        <a:pt x="7030770" y="137552"/>
                      </a:cubicBezTo>
                      <a:lnTo>
                        <a:pt x="7030770" y="1696471"/>
                      </a:lnTo>
                      <a:cubicBezTo>
                        <a:pt x="7030770" y="1732953"/>
                        <a:pt x="7016278" y="1767940"/>
                        <a:pt x="6990482" y="1793735"/>
                      </a:cubicBezTo>
                      <a:cubicBezTo>
                        <a:pt x="6964686" y="1819530"/>
                        <a:pt x="6929699" y="1834023"/>
                        <a:pt x="6893218" y="1834023"/>
                      </a:cubicBezTo>
                      <a:lnTo>
                        <a:pt x="0" y="183402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16" name="TextBox 16"/>
            <p:cNvSpPr txBox="1"/>
            <p:nvPr/>
          </p:nvSpPr>
          <p:spPr>
            <a:xfrm>
              <a:off x="9408145" y="3763127"/>
              <a:ext cx="3392089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Prevención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y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capacitación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contra la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corrupción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.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408145" y="3340858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9653965" y="9424102"/>
              <a:ext cx="8362717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9626867" y="4885055"/>
              <a:ext cx="3173367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>
                  <a:solidFill>
                    <a:srgbClr val="000000"/>
                  </a:solidFill>
                  <a:latin typeface="Open Sans Light"/>
                </a:rPr>
                <a:t>Identificación de procesos susceptibles.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547492" y="8084487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>
                  <a:solidFill>
                    <a:srgbClr val="000000"/>
                  </a:solidFill>
                  <a:latin typeface="Open Sans Light"/>
                </a:rPr>
                <a:t>Aplicación de mecanismos de revisión interna.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9626867" y="5843148"/>
              <a:ext cx="3173367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Transparencia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en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procesos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para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evitar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 </a:t>
              </a:r>
              <a:r>
                <a:rPr lang="en-US" sz="1400" spc="14" dirty="0" err="1">
                  <a:solidFill>
                    <a:srgbClr val="000000"/>
                  </a:solidFill>
                  <a:latin typeface="Open Sans Light"/>
                </a:rPr>
                <a:t>sobornos</a:t>
              </a:r>
              <a:r>
                <a:rPr lang="en-US" sz="1400" spc="14" dirty="0">
                  <a:solidFill>
                    <a:srgbClr val="000000"/>
                  </a:solidFill>
                  <a:latin typeface="Open Sans Light"/>
                </a:rPr>
                <a:t>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468117" y="7001083"/>
              <a:ext cx="3332118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spc="14">
                  <a:solidFill>
                    <a:srgbClr val="000000"/>
                  </a:solidFill>
                  <a:latin typeface="Open Sans Light"/>
                </a:rPr>
                <a:t>Corrección de actos de corrupción identificadas en las revisiones.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414239" y="204090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23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aplicadas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diez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9676109" y="9450064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 dirty="0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 dirty="0" err="1">
                  <a:solidFill>
                    <a:srgbClr val="032149"/>
                  </a:solidFill>
                  <a:latin typeface="Open Sans Light"/>
                </a:rPr>
                <a:t>Prácticas</a:t>
              </a:r>
              <a:r>
                <a:rPr lang="en-US" sz="1358" dirty="0">
                  <a:solidFill>
                    <a:srgbClr val="032149"/>
                  </a:solidFill>
                  <a:latin typeface="Open Sans Light"/>
                </a:rPr>
                <a:t> </a:t>
              </a:r>
              <a:r>
                <a:rPr lang="en-US" sz="1358" dirty="0" err="1">
                  <a:solidFill>
                    <a:srgbClr val="032149"/>
                  </a:solidFill>
                  <a:latin typeface="Open Sans Light"/>
                </a:rPr>
                <a:t>obtenidas</a:t>
              </a:r>
              <a:r>
                <a:rPr lang="en-US" sz="1358" dirty="0">
                  <a:solidFill>
                    <a:srgbClr val="032149"/>
                  </a:solidFill>
                  <a:latin typeface="Open Sans Light"/>
                </a:rPr>
                <a:t> de la </a:t>
              </a:r>
              <a:r>
                <a:rPr lang="en-US" sz="1358" dirty="0" err="1">
                  <a:solidFill>
                    <a:srgbClr val="032149"/>
                  </a:solidFill>
                  <a:latin typeface="Open Sans Light"/>
                </a:rPr>
                <a:t>metodología</a:t>
              </a:r>
              <a:r>
                <a:rPr lang="en-US" sz="1358" dirty="0">
                  <a:solidFill>
                    <a:srgbClr val="032149"/>
                  </a:solidFill>
                  <a:latin typeface="Open Sans Light"/>
                </a:rPr>
                <a:t> de </a:t>
              </a:r>
              <a:r>
                <a:rPr lang="en-US" sz="1358" dirty="0" err="1">
                  <a:solidFill>
                    <a:srgbClr val="032149"/>
                  </a:solidFill>
                  <a:latin typeface="Open Sans Light"/>
                </a:rPr>
                <a:t>evaluación</a:t>
              </a:r>
              <a:r>
                <a:rPr lang="en-US" sz="1358" dirty="0">
                  <a:solidFill>
                    <a:srgbClr val="032149"/>
                  </a:solidFill>
                  <a:latin typeface="Open Sans Light"/>
                </a:rPr>
                <a:t> del </a:t>
              </a:r>
              <a:r>
                <a:rPr lang="en-US" sz="1358" dirty="0" err="1">
                  <a:solidFill>
                    <a:srgbClr val="032149"/>
                  </a:solidFill>
                  <a:latin typeface="Open Sans Light"/>
                </a:rPr>
                <a:t>Pacto</a:t>
              </a:r>
              <a:r>
                <a:rPr lang="en-US" sz="1358" dirty="0">
                  <a:solidFill>
                    <a:srgbClr val="032149"/>
                  </a:solidFill>
                  <a:latin typeface="Open Sans Light"/>
                </a:rPr>
                <a:t>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 dirty="0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522951" y="3886952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26,02%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5518730" y="5008880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19,90%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5610268" y="6072634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19,90%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5404921" y="7124908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18,88%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4766746" y="8208312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15,31%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5987" y="2115411"/>
            <a:ext cx="9815925" cy="6994505"/>
            <a:chOff x="0" y="2040907"/>
            <a:chExt cx="9815925" cy="6994505"/>
          </a:xfrm>
        </p:grpSpPr>
        <p:sp>
          <p:nvSpPr>
            <p:cNvPr id="17" name="AutoShape 17"/>
            <p:cNvSpPr/>
            <p:nvPr/>
          </p:nvSpPr>
          <p:spPr>
            <a:xfrm>
              <a:off x="412055" y="3350383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412055" y="4378214"/>
              <a:ext cx="8139902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4609275"/>
              <a:ext cx="8671332" cy="4426137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412055" y="2040907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22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Desempeño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la </a:t>
              </a: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prácticas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alineadas</a:t>
              </a:r>
              <a:r>
                <a:rPr lang="en-US" sz="1830" dirty="0">
                  <a:latin typeface="Open Sans Light Italics"/>
                </a:rPr>
                <a:t> al principio </a:t>
              </a:r>
              <a:r>
                <a:rPr lang="en-US" sz="1830" dirty="0" err="1">
                  <a:latin typeface="Open Sans Light Italics"/>
                </a:rPr>
                <a:t>diez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412055" y="3695566"/>
              <a:ext cx="9403870" cy="341436"/>
              <a:chOff x="0" y="0"/>
              <a:chExt cx="12538494" cy="455248"/>
            </a:xfrm>
          </p:grpSpPr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7" name="Picture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39" name="TextBox 39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3331" y="-232632"/>
            <a:ext cx="9144000" cy="10519632"/>
            <a:chOff x="0" y="0"/>
            <a:chExt cx="12192000" cy="140261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192000" cy="14026176"/>
              <a:chOff x="0" y="0"/>
              <a:chExt cx="3093156" cy="355849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093156" cy="3558493"/>
              </a:xfrm>
              <a:custGeom>
                <a:avLst/>
                <a:gdLst/>
                <a:ahLst/>
                <a:cxnLst/>
                <a:rect l="l" t="t" r="r" b="b"/>
                <a:pathLst>
                  <a:path w="3093156" h="3558493">
                    <a:moveTo>
                      <a:pt x="0" y="0"/>
                    </a:moveTo>
                    <a:lnTo>
                      <a:pt x="3093156" y="0"/>
                    </a:lnTo>
                    <a:lnTo>
                      <a:pt x="3093156" y="3558493"/>
                    </a:lnTo>
                    <a:lnTo>
                      <a:pt x="0" y="3558493"/>
                    </a:lnTo>
                    <a:close/>
                  </a:path>
                </a:pathLst>
              </a:custGeom>
              <a:solidFill>
                <a:srgbClr val="032149">
                  <a:alpha val="94902"/>
                </a:srgbClr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4046832"/>
              <a:ext cx="12192000" cy="8607744"/>
            </a:xfrm>
            <a:prstGeom prst="rect">
              <a:avLst/>
            </a:prstGeom>
            <a:solidFill>
              <a:srgbClr val="6CE5E8">
                <a:alpha val="76863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01761" y="1577001"/>
              <a:ext cx="10788478" cy="1213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699"/>
                </a:lnSpc>
                <a:spcBef>
                  <a:spcPct val="0"/>
                </a:spcBef>
              </a:pPr>
              <a:r>
                <a:rPr lang="en-US" sz="5499" spc="-164">
                  <a:solidFill>
                    <a:srgbClr val="FFFFFF"/>
                  </a:solidFill>
                  <a:latin typeface="Open Sauce Light Bold"/>
                </a:rPr>
                <a:t>RESULTADOS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02605" y="4781938"/>
              <a:ext cx="9586790" cy="6026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23"/>
                </a:lnSpc>
              </a:pPr>
              <a:r>
                <a:rPr lang="en-US" sz="4302" spc="-129">
                  <a:solidFill>
                    <a:srgbClr val="FFFFFF"/>
                  </a:solidFill>
                  <a:latin typeface="Open Sauce Light Bold"/>
                </a:rPr>
                <a:t>Análisis por subsector</a:t>
              </a:r>
            </a:p>
            <a:p>
              <a:pPr algn="ctr">
                <a:lnSpc>
                  <a:spcPts val="6023"/>
                </a:lnSpc>
              </a:pPr>
              <a:endParaRPr lang="en-US" sz="4302" spc="-129">
                <a:solidFill>
                  <a:srgbClr val="FFFFFF"/>
                </a:solidFill>
                <a:latin typeface="Open Sauce Light Bold"/>
              </a:endParaRPr>
            </a:p>
            <a:p>
              <a:pPr algn="ctr">
                <a:lnSpc>
                  <a:spcPts val="6023"/>
                </a:lnSpc>
              </a:pPr>
              <a:r>
                <a:rPr lang="en-US" sz="4302" spc="-129">
                  <a:solidFill>
                    <a:srgbClr val="FFFFFF"/>
                  </a:solidFill>
                  <a:latin typeface="Open Sauce Light Bold"/>
                </a:rPr>
                <a:t>Comparación Ecuador y América Latina</a:t>
              </a:r>
            </a:p>
            <a:p>
              <a:pPr algn="ctr">
                <a:lnSpc>
                  <a:spcPts val="6023"/>
                </a:lnSpc>
              </a:pPr>
              <a:endParaRPr lang="en-US" sz="4302" spc="-129">
                <a:solidFill>
                  <a:srgbClr val="FFFFFF"/>
                </a:solidFill>
                <a:latin typeface="Open Sauce Light Bold"/>
              </a:endParaRPr>
            </a:p>
            <a:p>
              <a:pPr marL="0" lvl="0" indent="0" algn="ctr">
                <a:lnSpc>
                  <a:spcPts val="6023"/>
                </a:lnSpc>
                <a:spcBef>
                  <a:spcPct val="0"/>
                </a:spcBef>
              </a:pPr>
              <a:r>
                <a:rPr lang="en-US" sz="4302" spc="-129">
                  <a:solidFill>
                    <a:srgbClr val="FFFFFF"/>
                  </a:solidFill>
                  <a:latin typeface="Open Sauce Light Bold"/>
                </a:rPr>
                <a:t>Comparación 2019-2020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047" y="5636629"/>
            <a:ext cx="1125759" cy="812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8212" y="5636629"/>
            <a:ext cx="744631" cy="1218890"/>
          </a:xfrm>
          <a:prstGeom prst="rect">
            <a:avLst/>
          </a:prstGeom>
        </p:spPr>
      </p:pic>
      <p:pic>
        <p:nvPicPr>
          <p:cNvPr id="4102" name="Picture 6" descr="https://cdn-icons-png.flaticon.com/512/1162/11629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77" y="2929666"/>
            <a:ext cx="1375416" cy="13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-icons.flaticon.com/png/512/4176/premium/4176962.png?token=exp=1646002549~hmac=777779f3968c08d962e0ef30e0ebd4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993872"/>
            <a:ext cx="1487565" cy="14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toShape 120"/>
          <p:cNvSpPr/>
          <p:nvPr/>
        </p:nvSpPr>
        <p:spPr>
          <a:xfrm>
            <a:off x="367354" y="5482472"/>
            <a:ext cx="17553842" cy="0"/>
          </a:xfrm>
          <a:prstGeom prst="line">
            <a:avLst/>
          </a:prstGeom>
          <a:ln w="9525" cap="rnd">
            <a:solidFill>
              <a:srgbClr val="D6CFC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7" name="AutoShape 127"/>
          <p:cNvSpPr/>
          <p:nvPr/>
        </p:nvSpPr>
        <p:spPr>
          <a:xfrm rot="5402983">
            <a:off x="6398001" y="2738855"/>
            <a:ext cx="5487236" cy="0"/>
          </a:xfrm>
          <a:prstGeom prst="line">
            <a:avLst/>
          </a:prstGeom>
          <a:ln w="9525" cap="rnd">
            <a:solidFill>
              <a:srgbClr val="D6CFC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3" name="Grupo 142"/>
          <p:cNvGrpSpPr/>
          <p:nvPr/>
        </p:nvGrpSpPr>
        <p:grpSpPr>
          <a:xfrm>
            <a:off x="5054703" y="5529959"/>
            <a:ext cx="12897586" cy="4677804"/>
            <a:chOff x="5050927" y="5529209"/>
            <a:chExt cx="12897586" cy="4677804"/>
          </a:xfrm>
        </p:grpSpPr>
        <p:grpSp>
          <p:nvGrpSpPr>
            <p:cNvPr id="78" name="Group 78"/>
            <p:cNvGrpSpPr/>
            <p:nvPr/>
          </p:nvGrpSpPr>
          <p:grpSpPr>
            <a:xfrm>
              <a:off x="5050927" y="7009638"/>
              <a:ext cx="7674473" cy="3197375"/>
              <a:chOff x="0" y="0"/>
              <a:chExt cx="9596986" cy="4263167"/>
            </a:xfrm>
          </p:grpSpPr>
          <p:sp>
            <p:nvSpPr>
              <p:cNvPr id="79" name="TextBox 79"/>
              <p:cNvSpPr txBox="1"/>
              <p:nvPr/>
            </p:nvSpPr>
            <p:spPr>
              <a:xfrm>
                <a:off x="615853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P1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1563314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P2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2510775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P3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3458237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P4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4405698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P5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5353159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P6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6300620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P7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248082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P8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8195543" y="3977983"/>
                <a:ext cx="246374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P9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9081411" y="3977983"/>
                <a:ext cx="369561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P10</a:t>
                </a:r>
              </a:p>
            </p:txBody>
          </p:sp>
          <p:grpSp>
            <p:nvGrpSpPr>
              <p:cNvPr id="89" name="Group 89"/>
              <p:cNvGrpSpPr>
                <a:grpSpLocks noChangeAspect="1"/>
              </p:cNvGrpSpPr>
              <p:nvPr/>
            </p:nvGrpSpPr>
            <p:grpSpPr>
              <a:xfrm>
                <a:off x="408245" y="128304"/>
                <a:ext cx="9188741" cy="3769942"/>
                <a:chOff x="0" y="0"/>
                <a:chExt cx="21788282" cy="8939263"/>
              </a:xfrm>
            </p:grpSpPr>
            <p:sp>
              <p:nvSpPr>
                <p:cNvPr id="90" name="Freeform 90"/>
                <p:cNvSpPr/>
                <p:nvPr/>
              </p:nvSpPr>
              <p:spPr>
                <a:xfrm>
                  <a:off x="0" y="-6350"/>
                  <a:ext cx="21788282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8282" h="12700">
                      <a:moveTo>
                        <a:pt x="0" y="0"/>
                      </a:moveTo>
                      <a:lnTo>
                        <a:pt x="21788282" y="0"/>
                      </a:lnTo>
                      <a:lnTo>
                        <a:pt x="21788282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91" name="Freeform 91"/>
                <p:cNvSpPr/>
                <p:nvPr/>
              </p:nvSpPr>
              <p:spPr>
                <a:xfrm>
                  <a:off x="0" y="2973404"/>
                  <a:ext cx="21788282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8282" h="12700">
                      <a:moveTo>
                        <a:pt x="0" y="0"/>
                      </a:moveTo>
                      <a:lnTo>
                        <a:pt x="21788282" y="0"/>
                      </a:lnTo>
                      <a:lnTo>
                        <a:pt x="21788282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92" name="Freeform 92"/>
                <p:cNvSpPr/>
                <p:nvPr/>
              </p:nvSpPr>
              <p:spPr>
                <a:xfrm>
                  <a:off x="0" y="5953158"/>
                  <a:ext cx="21788282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8282" h="12700">
                      <a:moveTo>
                        <a:pt x="0" y="0"/>
                      </a:moveTo>
                      <a:lnTo>
                        <a:pt x="21788282" y="0"/>
                      </a:lnTo>
                      <a:lnTo>
                        <a:pt x="21788282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93" name="Freeform 93"/>
                <p:cNvSpPr/>
                <p:nvPr/>
              </p:nvSpPr>
              <p:spPr>
                <a:xfrm>
                  <a:off x="0" y="8932913"/>
                  <a:ext cx="21788282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8282" h="12700">
                      <a:moveTo>
                        <a:pt x="0" y="0"/>
                      </a:moveTo>
                      <a:lnTo>
                        <a:pt x="21788282" y="0"/>
                      </a:lnTo>
                      <a:lnTo>
                        <a:pt x="21788282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299933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75 </a:t>
                </a:r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1228072"/>
                <a:ext cx="299933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50 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2484720"/>
                <a:ext cx="299933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25 </a:t>
                </a:r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123187" y="3741367"/>
                <a:ext cx="176746" cy="285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90"/>
                  </a:lnSpc>
                </a:pPr>
                <a:r>
                  <a:rPr lang="en-US" sz="1279">
                    <a:solidFill>
                      <a:srgbClr val="000000"/>
                    </a:solidFill>
                    <a:latin typeface="Open Sans Light"/>
                  </a:rPr>
                  <a:t>0 </a:t>
                </a:r>
              </a:p>
            </p:txBody>
          </p:sp>
          <p:grpSp>
            <p:nvGrpSpPr>
              <p:cNvPr id="98" name="Group 98"/>
              <p:cNvGrpSpPr>
                <a:grpSpLocks noChangeAspect="1"/>
              </p:cNvGrpSpPr>
              <p:nvPr/>
            </p:nvGrpSpPr>
            <p:grpSpPr>
              <a:xfrm>
                <a:off x="408245" y="128304"/>
                <a:ext cx="9188741" cy="3769942"/>
                <a:chOff x="0" y="0"/>
                <a:chExt cx="21788282" cy="8939263"/>
              </a:xfrm>
            </p:grpSpPr>
            <p:sp>
              <p:nvSpPr>
                <p:cNvPr id="99" name="Freeform 99"/>
                <p:cNvSpPr/>
                <p:nvPr/>
              </p:nvSpPr>
              <p:spPr>
                <a:xfrm>
                  <a:off x="0" y="2667680"/>
                  <a:ext cx="771678" cy="6271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6271583">
                      <a:moveTo>
                        <a:pt x="0" y="6271583"/>
                      </a:moveTo>
                      <a:lnTo>
                        <a:pt x="0" y="61734"/>
                      </a:lnTo>
                      <a:cubicBezTo>
                        <a:pt x="0" y="27639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39"/>
                        <a:pt x="771678" y="61734"/>
                      </a:cubicBezTo>
                      <a:lnTo>
                        <a:pt x="771678" y="6271583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0" name="Freeform 100"/>
                <p:cNvSpPr/>
                <p:nvPr/>
              </p:nvSpPr>
              <p:spPr>
                <a:xfrm>
                  <a:off x="2246614" y="5359161"/>
                  <a:ext cx="771678" cy="358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3580102">
                      <a:moveTo>
                        <a:pt x="0" y="3580102"/>
                      </a:moveTo>
                      <a:lnTo>
                        <a:pt x="0" y="61734"/>
                      </a:lnTo>
                      <a:cubicBezTo>
                        <a:pt x="0" y="27640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40"/>
                        <a:pt x="771678" y="61734"/>
                      </a:cubicBezTo>
                      <a:lnTo>
                        <a:pt x="771678" y="3580102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1" name="Freeform 101"/>
                <p:cNvSpPr/>
                <p:nvPr/>
              </p:nvSpPr>
              <p:spPr>
                <a:xfrm>
                  <a:off x="4493228" y="3331107"/>
                  <a:ext cx="771678" cy="560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5608156">
                      <a:moveTo>
                        <a:pt x="0" y="5608156"/>
                      </a:moveTo>
                      <a:lnTo>
                        <a:pt x="0" y="61734"/>
                      </a:lnTo>
                      <a:cubicBezTo>
                        <a:pt x="0" y="27640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40"/>
                        <a:pt x="771678" y="61734"/>
                      </a:cubicBezTo>
                      <a:lnTo>
                        <a:pt x="771678" y="5608156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2" name="Freeform 102"/>
                <p:cNvSpPr/>
                <p:nvPr/>
              </p:nvSpPr>
              <p:spPr>
                <a:xfrm>
                  <a:off x="6739842" y="5478773"/>
                  <a:ext cx="771678" cy="346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3460490">
                      <a:moveTo>
                        <a:pt x="0" y="3460490"/>
                      </a:moveTo>
                      <a:lnTo>
                        <a:pt x="0" y="61734"/>
                      </a:lnTo>
                      <a:cubicBezTo>
                        <a:pt x="0" y="27639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8" y="0"/>
                        <a:pt x="771678" y="27639"/>
                        <a:pt x="771678" y="61734"/>
                      </a:cubicBezTo>
                      <a:lnTo>
                        <a:pt x="771678" y="3460490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3" name="Freeform 103"/>
                <p:cNvSpPr/>
                <p:nvPr/>
              </p:nvSpPr>
              <p:spPr>
                <a:xfrm>
                  <a:off x="8986456" y="4562350"/>
                  <a:ext cx="771678" cy="437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4376913">
                      <a:moveTo>
                        <a:pt x="0" y="4376913"/>
                      </a:moveTo>
                      <a:lnTo>
                        <a:pt x="0" y="61734"/>
                      </a:lnTo>
                      <a:cubicBezTo>
                        <a:pt x="0" y="27639"/>
                        <a:pt x="27640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8" y="0"/>
                        <a:pt x="771678" y="27639"/>
                        <a:pt x="771678" y="61734"/>
                      </a:cubicBezTo>
                      <a:lnTo>
                        <a:pt x="771678" y="4376913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4" name="Freeform 104"/>
                <p:cNvSpPr/>
                <p:nvPr/>
              </p:nvSpPr>
              <p:spPr>
                <a:xfrm>
                  <a:off x="11233070" y="2576501"/>
                  <a:ext cx="771678" cy="636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6362762">
                      <a:moveTo>
                        <a:pt x="0" y="6362762"/>
                      </a:moveTo>
                      <a:lnTo>
                        <a:pt x="0" y="61734"/>
                      </a:lnTo>
                      <a:cubicBezTo>
                        <a:pt x="0" y="45361"/>
                        <a:pt x="6504" y="29659"/>
                        <a:pt x="18082" y="18082"/>
                      </a:cubicBezTo>
                      <a:cubicBezTo>
                        <a:pt x="29659" y="6504"/>
                        <a:pt x="45362" y="0"/>
                        <a:pt x="61734" y="0"/>
                      </a:cubicBezTo>
                      <a:lnTo>
                        <a:pt x="709944" y="0"/>
                      </a:lnTo>
                      <a:cubicBezTo>
                        <a:pt x="726316" y="0"/>
                        <a:pt x="742019" y="6504"/>
                        <a:pt x="753596" y="18082"/>
                      </a:cubicBezTo>
                      <a:cubicBezTo>
                        <a:pt x="765174" y="29659"/>
                        <a:pt x="771678" y="45361"/>
                        <a:pt x="771678" y="61734"/>
                      </a:cubicBezTo>
                      <a:lnTo>
                        <a:pt x="771678" y="6362762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5" name="Freeform 105"/>
                <p:cNvSpPr/>
                <p:nvPr/>
              </p:nvSpPr>
              <p:spPr>
                <a:xfrm>
                  <a:off x="13479684" y="1265409"/>
                  <a:ext cx="771678" cy="767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7673854">
                      <a:moveTo>
                        <a:pt x="0" y="7673854"/>
                      </a:moveTo>
                      <a:lnTo>
                        <a:pt x="0" y="61734"/>
                      </a:lnTo>
                      <a:cubicBezTo>
                        <a:pt x="0" y="27639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40" y="0"/>
                        <a:pt x="771679" y="27639"/>
                        <a:pt x="771679" y="61734"/>
                      </a:cubicBezTo>
                      <a:lnTo>
                        <a:pt x="771679" y="7673854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6" name="Freeform 106"/>
                <p:cNvSpPr/>
                <p:nvPr/>
              </p:nvSpPr>
              <p:spPr>
                <a:xfrm>
                  <a:off x="15726297" y="2477283"/>
                  <a:ext cx="771678" cy="6461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6461980">
                      <a:moveTo>
                        <a:pt x="0" y="6461980"/>
                      </a:moveTo>
                      <a:lnTo>
                        <a:pt x="0" y="61734"/>
                      </a:lnTo>
                      <a:cubicBezTo>
                        <a:pt x="0" y="27639"/>
                        <a:pt x="27639" y="0"/>
                        <a:pt x="61735" y="0"/>
                      </a:cubicBezTo>
                      <a:lnTo>
                        <a:pt x="709945" y="0"/>
                      </a:lnTo>
                      <a:cubicBezTo>
                        <a:pt x="744040" y="0"/>
                        <a:pt x="771679" y="27639"/>
                        <a:pt x="771679" y="61734"/>
                      </a:cubicBezTo>
                      <a:lnTo>
                        <a:pt x="771679" y="6461980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7" name="Freeform 107"/>
                <p:cNvSpPr/>
                <p:nvPr/>
              </p:nvSpPr>
              <p:spPr>
                <a:xfrm>
                  <a:off x="17972912" y="2229101"/>
                  <a:ext cx="771677" cy="671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7" h="6710162">
                      <a:moveTo>
                        <a:pt x="0" y="6710162"/>
                      </a:moveTo>
                      <a:lnTo>
                        <a:pt x="0" y="61734"/>
                      </a:lnTo>
                      <a:cubicBezTo>
                        <a:pt x="0" y="45361"/>
                        <a:pt x="6504" y="29659"/>
                        <a:pt x="18081" y="18081"/>
                      </a:cubicBezTo>
                      <a:cubicBezTo>
                        <a:pt x="29659" y="6504"/>
                        <a:pt x="45362" y="0"/>
                        <a:pt x="61734" y="0"/>
                      </a:cubicBezTo>
                      <a:lnTo>
                        <a:pt x="709943" y="0"/>
                      </a:lnTo>
                      <a:cubicBezTo>
                        <a:pt x="726316" y="0"/>
                        <a:pt x="742019" y="6504"/>
                        <a:pt x="753596" y="18081"/>
                      </a:cubicBezTo>
                      <a:cubicBezTo>
                        <a:pt x="765174" y="29659"/>
                        <a:pt x="771677" y="45361"/>
                        <a:pt x="771677" y="61734"/>
                      </a:cubicBezTo>
                      <a:lnTo>
                        <a:pt x="771677" y="6710162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8" name="Freeform 108"/>
                <p:cNvSpPr/>
                <p:nvPr/>
              </p:nvSpPr>
              <p:spPr>
                <a:xfrm>
                  <a:off x="20219526" y="1185616"/>
                  <a:ext cx="771678" cy="7753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7753646">
                      <a:moveTo>
                        <a:pt x="0" y="7753647"/>
                      </a:moveTo>
                      <a:lnTo>
                        <a:pt x="0" y="61735"/>
                      </a:lnTo>
                      <a:cubicBezTo>
                        <a:pt x="0" y="27640"/>
                        <a:pt x="27638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40"/>
                        <a:pt x="771678" y="61735"/>
                      </a:cubicBezTo>
                      <a:lnTo>
                        <a:pt x="771678" y="7753647"/>
                      </a:lnTo>
                      <a:close/>
                    </a:path>
                  </a:pathLst>
                </a:custGeom>
                <a:solidFill>
                  <a:srgbClr val="4B7EC4"/>
                </a:solidFill>
              </p:spPr>
            </p:sp>
            <p:sp>
              <p:nvSpPr>
                <p:cNvPr id="109" name="Freeform 109"/>
                <p:cNvSpPr/>
                <p:nvPr/>
              </p:nvSpPr>
              <p:spPr>
                <a:xfrm>
                  <a:off x="797078" y="2019883"/>
                  <a:ext cx="771678" cy="691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6919380">
                      <a:moveTo>
                        <a:pt x="0" y="6919380"/>
                      </a:moveTo>
                      <a:lnTo>
                        <a:pt x="0" y="61734"/>
                      </a:lnTo>
                      <a:cubicBezTo>
                        <a:pt x="0" y="27639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39"/>
                        <a:pt x="771678" y="61734"/>
                      </a:cubicBezTo>
                      <a:lnTo>
                        <a:pt x="771678" y="6919380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0" name="Freeform 110"/>
                <p:cNvSpPr/>
                <p:nvPr/>
              </p:nvSpPr>
              <p:spPr>
                <a:xfrm>
                  <a:off x="3043692" y="3768403"/>
                  <a:ext cx="771678" cy="517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5170860">
                      <a:moveTo>
                        <a:pt x="0" y="5170860"/>
                      </a:moveTo>
                      <a:lnTo>
                        <a:pt x="0" y="61734"/>
                      </a:lnTo>
                      <a:cubicBezTo>
                        <a:pt x="0" y="27639"/>
                        <a:pt x="27640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39"/>
                        <a:pt x="771678" y="61734"/>
                      </a:cubicBezTo>
                      <a:lnTo>
                        <a:pt x="771678" y="5170860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1" name="Freeform 111"/>
                <p:cNvSpPr/>
                <p:nvPr/>
              </p:nvSpPr>
              <p:spPr>
                <a:xfrm>
                  <a:off x="5290306" y="3211785"/>
                  <a:ext cx="771678" cy="572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5727478">
                      <a:moveTo>
                        <a:pt x="0" y="5727478"/>
                      </a:moveTo>
                      <a:lnTo>
                        <a:pt x="0" y="61734"/>
                      </a:lnTo>
                      <a:cubicBezTo>
                        <a:pt x="0" y="27639"/>
                        <a:pt x="27640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39"/>
                        <a:pt x="771678" y="61734"/>
                      </a:cubicBezTo>
                      <a:lnTo>
                        <a:pt x="771678" y="5727478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2" name="Freeform 112"/>
                <p:cNvSpPr/>
                <p:nvPr/>
              </p:nvSpPr>
              <p:spPr>
                <a:xfrm>
                  <a:off x="7536920" y="3410832"/>
                  <a:ext cx="771678" cy="552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5528431">
                      <a:moveTo>
                        <a:pt x="0" y="5528431"/>
                      </a:moveTo>
                      <a:lnTo>
                        <a:pt x="0" y="61734"/>
                      </a:lnTo>
                      <a:cubicBezTo>
                        <a:pt x="0" y="27640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40"/>
                        <a:pt x="771678" y="61734"/>
                      </a:cubicBezTo>
                      <a:lnTo>
                        <a:pt x="771678" y="5528431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3" name="Freeform 113"/>
                <p:cNvSpPr/>
                <p:nvPr/>
              </p:nvSpPr>
              <p:spPr>
                <a:xfrm>
                  <a:off x="9783534" y="4463281"/>
                  <a:ext cx="771678" cy="4475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4475981">
                      <a:moveTo>
                        <a:pt x="0" y="4475982"/>
                      </a:moveTo>
                      <a:lnTo>
                        <a:pt x="0" y="61735"/>
                      </a:lnTo>
                      <a:cubicBezTo>
                        <a:pt x="0" y="27640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39" y="0"/>
                        <a:pt x="771678" y="27640"/>
                        <a:pt x="771678" y="61735"/>
                      </a:cubicBezTo>
                      <a:lnTo>
                        <a:pt x="771678" y="4475982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4" name="Freeform 114"/>
                <p:cNvSpPr/>
                <p:nvPr/>
              </p:nvSpPr>
              <p:spPr>
                <a:xfrm>
                  <a:off x="12030148" y="2576501"/>
                  <a:ext cx="771678" cy="636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6362762">
                      <a:moveTo>
                        <a:pt x="0" y="6362762"/>
                      </a:moveTo>
                      <a:lnTo>
                        <a:pt x="0" y="61734"/>
                      </a:lnTo>
                      <a:cubicBezTo>
                        <a:pt x="0" y="45361"/>
                        <a:pt x="6504" y="29659"/>
                        <a:pt x="18082" y="18082"/>
                      </a:cubicBezTo>
                      <a:cubicBezTo>
                        <a:pt x="29659" y="6504"/>
                        <a:pt x="45361" y="0"/>
                        <a:pt x="61734" y="0"/>
                      </a:cubicBezTo>
                      <a:lnTo>
                        <a:pt x="709944" y="0"/>
                      </a:lnTo>
                      <a:cubicBezTo>
                        <a:pt x="726317" y="0"/>
                        <a:pt x="742020" y="6504"/>
                        <a:pt x="753597" y="18082"/>
                      </a:cubicBezTo>
                      <a:cubicBezTo>
                        <a:pt x="765174" y="29659"/>
                        <a:pt x="771678" y="45361"/>
                        <a:pt x="771678" y="61734"/>
                      </a:cubicBezTo>
                      <a:lnTo>
                        <a:pt x="771678" y="6362762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5" name="Freeform 115"/>
                <p:cNvSpPr/>
                <p:nvPr/>
              </p:nvSpPr>
              <p:spPr>
                <a:xfrm>
                  <a:off x="14276763" y="1543352"/>
                  <a:ext cx="771677" cy="7395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7" h="7395911">
                      <a:moveTo>
                        <a:pt x="0" y="7395911"/>
                      </a:moveTo>
                      <a:lnTo>
                        <a:pt x="0" y="61734"/>
                      </a:lnTo>
                      <a:cubicBezTo>
                        <a:pt x="0" y="27640"/>
                        <a:pt x="27638" y="0"/>
                        <a:pt x="61734" y="0"/>
                      </a:cubicBezTo>
                      <a:lnTo>
                        <a:pt x="709942" y="0"/>
                      </a:lnTo>
                      <a:cubicBezTo>
                        <a:pt x="744038" y="0"/>
                        <a:pt x="771677" y="27640"/>
                        <a:pt x="771677" y="61734"/>
                      </a:cubicBezTo>
                      <a:lnTo>
                        <a:pt x="771677" y="7395911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6" name="Freeform 116"/>
                <p:cNvSpPr/>
                <p:nvPr/>
              </p:nvSpPr>
              <p:spPr>
                <a:xfrm>
                  <a:off x="16523376" y="1408437"/>
                  <a:ext cx="771678" cy="753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7530826">
                      <a:moveTo>
                        <a:pt x="0" y="7530826"/>
                      </a:moveTo>
                      <a:lnTo>
                        <a:pt x="0" y="61735"/>
                      </a:lnTo>
                      <a:cubicBezTo>
                        <a:pt x="0" y="27640"/>
                        <a:pt x="27639" y="0"/>
                        <a:pt x="61734" y="0"/>
                      </a:cubicBezTo>
                      <a:lnTo>
                        <a:pt x="709944" y="0"/>
                      </a:lnTo>
                      <a:cubicBezTo>
                        <a:pt x="744040" y="0"/>
                        <a:pt x="771678" y="27640"/>
                        <a:pt x="771678" y="61735"/>
                      </a:cubicBezTo>
                      <a:lnTo>
                        <a:pt x="771678" y="7530826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7" name="Freeform 117"/>
                <p:cNvSpPr/>
                <p:nvPr/>
              </p:nvSpPr>
              <p:spPr>
                <a:xfrm>
                  <a:off x="18769989" y="1483527"/>
                  <a:ext cx="771678" cy="745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7455736">
                      <a:moveTo>
                        <a:pt x="0" y="7455736"/>
                      </a:moveTo>
                      <a:lnTo>
                        <a:pt x="0" y="61734"/>
                      </a:lnTo>
                      <a:cubicBezTo>
                        <a:pt x="0" y="45361"/>
                        <a:pt x="6504" y="29659"/>
                        <a:pt x="18081" y="18082"/>
                      </a:cubicBezTo>
                      <a:cubicBezTo>
                        <a:pt x="29659" y="6504"/>
                        <a:pt x="45362" y="0"/>
                        <a:pt x="61734" y="0"/>
                      </a:cubicBezTo>
                      <a:lnTo>
                        <a:pt x="709944" y="0"/>
                      </a:lnTo>
                      <a:cubicBezTo>
                        <a:pt x="726317" y="0"/>
                        <a:pt x="742020" y="6504"/>
                        <a:pt x="753598" y="18082"/>
                      </a:cubicBezTo>
                      <a:cubicBezTo>
                        <a:pt x="765175" y="29659"/>
                        <a:pt x="771679" y="45361"/>
                        <a:pt x="771679" y="61734"/>
                      </a:cubicBezTo>
                      <a:lnTo>
                        <a:pt x="771679" y="7455736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  <p:sp>
              <p:nvSpPr>
                <p:cNvPr id="118" name="Freeform 118"/>
                <p:cNvSpPr/>
                <p:nvPr/>
              </p:nvSpPr>
              <p:spPr>
                <a:xfrm>
                  <a:off x="21016604" y="1105694"/>
                  <a:ext cx="771678" cy="783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78" h="7833569">
                      <a:moveTo>
                        <a:pt x="0" y="7833569"/>
                      </a:moveTo>
                      <a:lnTo>
                        <a:pt x="0" y="61735"/>
                      </a:lnTo>
                      <a:cubicBezTo>
                        <a:pt x="0" y="45362"/>
                        <a:pt x="6503" y="29659"/>
                        <a:pt x="18081" y="18082"/>
                      </a:cubicBezTo>
                      <a:cubicBezTo>
                        <a:pt x="29659" y="6504"/>
                        <a:pt x="45362" y="0"/>
                        <a:pt x="61734" y="0"/>
                      </a:cubicBezTo>
                      <a:lnTo>
                        <a:pt x="709944" y="0"/>
                      </a:lnTo>
                      <a:cubicBezTo>
                        <a:pt x="726317" y="0"/>
                        <a:pt x="742020" y="6504"/>
                        <a:pt x="753597" y="18082"/>
                      </a:cubicBezTo>
                      <a:cubicBezTo>
                        <a:pt x="765175" y="29659"/>
                        <a:pt x="771678" y="45362"/>
                        <a:pt x="771678" y="61735"/>
                      </a:cubicBezTo>
                      <a:lnTo>
                        <a:pt x="771678" y="7833569"/>
                      </a:lnTo>
                      <a:close/>
                    </a:path>
                  </a:pathLst>
                </a:custGeom>
                <a:solidFill>
                  <a:srgbClr val="93ADCF"/>
                </a:solidFill>
              </p:spPr>
            </p:sp>
          </p:grpSp>
        </p:grpSp>
        <p:grpSp>
          <p:nvGrpSpPr>
            <p:cNvPr id="142" name="Grupo 141"/>
            <p:cNvGrpSpPr/>
            <p:nvPr/>
          </p:nvGrpSpPr>
          <p:grpSpPr>
            <a:xfrm>
              <a:off x="13127491" y="8150783"/>
              <a:ext cx="4821022" cy="687999"/>
              <a:chOff x="12607075" y="8028283"/>
              <a:chExt cx="4821022" cy="687999"/>
            </a:xfrm>
          </p:grpSpPr>
          <p:pic>
            <p:nvPicPr>
              <p:cNvPr id="130" name="Picture 1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07075" y="8151659"/>
                <a:ext cx="157950" cy="157950"/>
              </a:xfrm>
              <a:prstGeom prst="rect">
                <a:avLst/>
              </a:prstGeom>
            </p:spPr>
          </p:pic>
          <p:pic>
            <p:nvPicPr>
              <p:cNvPr id="131" name="Picture 1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607075" y="8520711"/>
                <a:ext cx="157950" cy="157950"/>
              </a:xfrm>
              <a:prstGeom prst="rect">
                <a:avLst/>
              </a:prstGeom>
            </p:spPr>
          </p:pic>
          <p:sp>
            <p:nvSpPr>
              <p:cNvPr id="132" name="TextBox 132"/>
              <p:cNvSpPr txBox="1"/>
              <p:nvPr/>
            </p:nvSpPr>
            <p:spPr>
              <a:xfrm>
                <a:off x="12960118" y="8028283"/>
                <a:ext cx="4465823" cy="31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21"/>
                  </a:lnSpc>
                  <a:spcBef>
                    <a:spcPct val="0"/>
                  </a:spcBef>
                </a:pPr>
                <a:r>
                  <a:rPr lang="en-US" sz="1360">
                    <a:solidFill>
                      <a:srgbClr val="032149"/>
                    </a:solidFill>
                    <a:latin typeface="Open Sans Light"/>
                  </a:rPr>
                  <a:t>2019</a:t>
                </a: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12962274" y="8397335"/>
                <a:ext cx="4465823" cy="31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21"/>
                  </a:lnSpc>
                  <a:spcBef>
                    <a:spcPct val="0"/>
                  </a:spcBef>
                </a:pPr>
                <a:r>
                  <a:rPr lang="en-US" sz="1360">
                    <a:solidFill>
                      <a:srgbClr val="032149"/>
                    </a:solidFill>
                    <a:latin typeface="Open Sans Light"/>
                  </a:rPr>
                  <a:t>2020</a:t>
                </a: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5050927" y="5529209"/>
              <a:ext cx="7197739" cy="1897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26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Cumplimiento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diez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principios</a:t>
              </a:r>
              <a:r>
                <a:rPr lang="en-US" sz="1830" dirty="0">
                  <a:latin typeface="Open Sans Light Italics"/>
                </a:rPr>
                <a:t> del </a:t>
              </a:r>
              <a:r>
                <a:rPr lang="en-US" sz="1830" dirty="0" err="1">
                  <a:latin typeface="Open Sans Light Italics"/>
                </a:rPr>
                <a:t>Pacto</a:t>
              </a:r>
              <a:r>
                <a:rPr lang="en-US" sz="1830" dirty="0">
                  <a:latin typeface="Open Sans Light Italics"/>
                </a:rPr>
                <a:t> Global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parte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OCES </a:t>
              </a:r>
              <a:r>
                <a:rPr lang="en-US" sz="1830" dirty="0" err="1">
                  <a:latin typeface="Open Sans Light Italics"/>
                </a:rPr>
                <a:t>en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años</a:t>
              </a:r>
              <a:r>
                <a:rPr lang="en-US" sz="1830" dirty="0">
                  <a:latin typeface="Open Sans Light Italics"/>
                </a:rPr>
                <a:t> 2019 y 2020</a:t>
              </a: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</p:grpSp>
      <p:grpSp>
        <p:nvGrpSpPr>
          <p:cNvPr id="144" name="Grupo 143"/>
          <p:cNvGrpSpPr/>
          <p:nvPr/>
        </p:nvGrpSpPr>
        <p:grpSpPr>
          <a:xfrm>
            <a:off x="151652" y="82492"/>
            <a:ext cx="11469597" cy="5165114"/>
            <a:chOff x="151652" y="82492"/>
            <a:chExt cx="11469597" cy="5165114"/>
          </a:xfrm>
        </p:grpSpPr>
        <p:grpSp>
          <p:nvGrpSpPr>
            <p:cNvPr id="25" name="Group 25"/>
            <p:cNvGrpSpPr/>
            <p:nvPr/>
          </p:nvGrpSpPr>
          <p:grpSpPr>
            <a:xfrm>
              <a:off x="151652" y="1474016"/>
              <a:ext cx="6450004" cy="3297531"/>
              <a:chOff x="0" y="0"/>
              <a:chExt cx="8259664" cy="4396708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610140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P1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409966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P2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209791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P3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3009617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P4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3809442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P5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609267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P6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5409093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P7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6208918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P8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008744" y="4116004"/>
                <a:ext cx="242072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P9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748051" y="4116004"/>
                <a:ext cx="363109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P10</a:t>
                </a:r>
              </a:p>
            </p:txBody>
          </p:sp>
          <p:grpSp>
            <p:nvGrpSpPr>
              <p:cNvPr id="36" name="Group 36"/>
              <p:cNvGrpSpPr>
                <a:grpSpLocks noChangeAspect="1"/>
              </p:cNvGrpSpPr>
              <p:nvPr/>
            </p:nvGrpSpPr>
            <p:grpSpPr>
              <a:xfrm>
                <a:off x="401118" y="126064"/>
                <a:ext cx="7858547" cy="3912094"/>
                <a:chOff x="0" y="0"/>
                <a:chExt cx="18965249" cy="9441165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-6350"/>
                  <a:ext cx="18965249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5249" h="12700">
                      <a:moveTo>
                        <a:pt x="0" y="0"/>
                      </a:moveTo>
                      <a:lnTo>
                        <a:pt x="18965249" y="0"/>
                      </a:lnTo>
                      <a:lnTo>
                        <a:pt x="18965249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38" name="Freeform 38"/>
                <p:cNvSpPr/>
                <p:nvPr/>
              </p:nvSpPr>
              <p:spPr>
                <a:xfrm>
                  <a:off x="0" y="2353941"/>
                  <a:ext cx="18965249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5249" h="12700">
                      <a:moveTo>
                        <a:pt x="0" y="0"/>
                      </a:moveTo>
                      <a:lnTo>
                        <a:pt x="18965249" y="0"/>
                      </a:lnTo>
                      <a:lnTo>
                        <a:pt x="18965249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39" name="Freeform 39"/>
                <p:cNvSpPr/>
                <p:nvPr/>
              </p:nvSpPr>
              <p:spPr>
                <a:xfrm>
                  <a:off x="0" y="4714233"/>
                  <a:ext cx="18965249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5249" h="12700">
                      <a:moveTo>
                        <a:pt x="0" y="0"/>
                      </a:moveTo>
                      <a:lnTo>
                        <a:pt x="18965249" y="0"/>
                      </a:lnTo>
                      <a:lnTo>
                        <a:pt x="18965249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40" name="Freeform 40"/>
                <p:cNvSpPr/>
                <p:nvPr/>
              </p:nvSpPr>
              <p:spPr>
                <a:xfrm>
                  <a:off x="0" y="7074524"/>
                  <a:ext cx="18965249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5249" h="12700">
                      <a:moveTo>
                        <a:pt x="0" y="0"/>
                      </a:moveTo>
                      <a:lnTo>
                        <a:pt x="18965249" y="0"/>
                      </a:lnTo>
                      <a:lnTo>
                        <a:pt x="18965249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41" name="Freeform 41"/>
                <p:cNvSpPr/>
                <p:nvPr/>
              </p:nvSpPr>
              <p:spPr>
                <a:xfrm>
                  <a:off x="0" y="9434816"/>
                  <a:ext cx="18965249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5249" h="12700">
                      <a:moveTo>
                        <a:pt x="0" y="0"/>
                      </a:moveTo>
                      <a:lnTo>
                        <a:pt x="18965249" y="0"/>
                      </a:lnTo>
                      <a:lnTo>
                        <a:pt x="18965249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80 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949449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60 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1927472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40 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2905496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20 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21036" y="3883519"/>
                <a:ext cx="173661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0 </a:t>
                </a:r>
              </a:p>
            </p:txBody>
          </p:sp>
          <p:grpSp>
            <p:nvGrpSpPr>
              <p:cNvPr id="47" name="Group 47"/>
              <p:cNvGrpSpPr>
                <a:grpSpLocks noChangeAspect="1"/>
              </p:cNvGrpSpPr>
              <p:nvPr/>
            </p:nvGrpSpPr>
            <p:grpSpPr>
              <a:xfrm>
                <a:off x="401118" y="126064"/>
                <a:ext cx="7858547" cy="3912094"/>
                <a:chOff x="0" y="0"/>
                <a:chExt cx="18965249" cy="9441165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0" y="1252865"/>
                  <a:ext cx="514094" cy="81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8188300">
                      <a:moveTo>
                        <a:pt x="0" y="8188301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8"/>
                      </a:cubicBezTo>
                      <a:lnTo>
                        <a:pt x="514094" y="8188301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49" name="Freeform 49"/>
                <p:cNvSpPr/>
                <p:nvPr/>
              </p:nvSpPr>
              <p:spPr>
                <a:xfrm>
                  <a:off x="1930241" y="4906540"/>
                  <a:ext cx="514094" cy="45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4534625">
                      <a:moveTo>
                        <a:pt x="0" y="4534626"/>
                      </a:moveTo>
                      <a:lnTo>
                        <a:pt x="0" y="41128"/>
                      </a:lnTo>
                      <a:cubicBezTo>
                        <a:pt x="0" y="18414"/>
                        <a:pt x="18413" y="0"/>
                        <a:pt x="41127" y="0"/>
                      </a:cubicBezTo>
                      <a:lnTo>
                        <a:pt x="472966" y="0"/>
                      </a:lnTo>
                      <a:cubicBezTo>
                        <a:pt x="495680" y="0"/>
                        <a:pt x="514094" y="18414"/>
                        <a:pt x="514094" y="41128"/>
                      </a:cubicBezTo>
                      <a:lnTo>
                        <a:pt x="514094" y="4534626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0" name="Freeform 50"/>
                <p:cNvSpPr/>
                <p:nvPr/>
              </p:nvSpPr>
              <p:spPr>
                <a:xfrm>
                  <a:off x="3860482" y="3884532"/>
                  <a:ext cx="514093" cy="555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5556633">
                      <a:moveTo>
                        <a:pt x="0" y="5556634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19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4" y="4333"/>
                        <a:pt x="502047" y="12046"/>
                      </a:cubicBezTo>
                      <a:cubicBezTo>
                        <a:pt x="509760" y="19759"/>
                        <a:pt x="514093" y="30220"/>
                        <a:pt x="514093" y="41128"/>
                      </a:cubicBezTo>
                      <a:lnTo>
                        <a:pt x="514093" y="5556634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1" name="Freeform 51"/>
                <p:cNvSpPr/>
                <p:nvPr/>
              </p:nvSpPr>
              <p:spPr>
                <a:xfrm>
                  <a:off x="5790723" y="4950821"/>
                  <a:ext cx="514094" cy="449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4490345">
                      <a:moveTo>
                        <a:pt x="0" y="4490345"/>
                      </a:moveTo>
                      <a:lnTo>
                        <a:pt x="0" y="41127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8" y="4333"/>
                        <a:pt x="30219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3" y="0"/>
                        <a:pt x="494334" y="4333"/>
                        <a:pt x="502047" y="12046"/>
                      </a:cubicBezTo>
                      <a:cubicBezTo>
                        <a:pt x="509760" y="19759"/>
                        <a:pt x="514093" y="30220"/>
                        <a:pt x="514093" y="41127"/>
                      </a:cubicBezTo>
                      <a:lnTo>
                        <a:pt x="514093" y="4490345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2" name="Freeform 52"/>
                <p:cNvSpPr/>
                <p:nvPr/>
              </p:nvSpPr>
              <p:spPr>
                <a:xfrm>
                  <a:off x="7720964" y="5847526"/>
                  <a:ext cx="514093" cy="3593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3593639">
                      <a:moveTo>
                        <a:pt x="0" y="3593640"/>
                      </a:moveTo>
                      <a:lnTo>
                        <a:pt x="0" y="41128"/>
                      </a:lnTo>
                      <a:cubicBezTo>
                        <a:pt x="0" y="18414"/>
                        <a:pt x="18412" y="1"/>
                        <a:pt x="41127" y="0"/>
                      </a:cubicBezTo>
                      <a:lnTo>
                        <a:pt x="472965" y="0"/>
                      </a:lnTo>
                      <a:cubicBezTo>
                        <a:pt x="483873" y="0"/>
                        <a:pt x="494334" y="4333"/>
                        <a:pt x="502047" y="12046"/>
                      </a:cubicBezTo>
                      <a:cubicBezTo>
                        <a:pt x="509760" y="19759"/>
                        <a:pt x="514093" y="30220"/>
                        <a:pt x="514093" y="41128"/>
                      </a:cubicBezTo>
                      <a:lnTo>
                        <a:pt x="514093" y="3593640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3" name="Freeform 53"/>
                <p:cNvSpPr/>
                <p:nvPr/>
              </p:nvSpPr>
              <p:spPr>
                <a:xfrm>
                  <a:off x="9651204" y="4519970"/>
                  <a:ext cx="514094" cy="492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4921195">
                      <a:moveTo>
                        <a:pt x="0" y="4921196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8"/>
                      </a:cubicBezTo>
                      <a:lnTo>
                        <a:pt x="514094" y="4921196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4" name="Freeform 54"/>
                <p:cNvSpPr/>
                <p:nvPr/>
              </p:nvSpPr>
              <p:spPr>
                <a:xfrm>
                  <a:off x="11581445" y="1921787"/>
                  <a:ext cx="514093" cy="751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7519378">
                      <a:moveTo>
                        <a:pt x="0" y="7519379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6" y="0"/>
                      </a:lnTo>
                      <a:cubicBezTo>
                        <a:pt x="495681" y="1"/>
                        <a:pt x="514093" y="18414"/>
                        <a:pt x="514093" y="41128"/>
                      </a:cubicBezTo>
                      <a:lnTo>
                        <a:pt x="514093" y="7519379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5" name="Freeform 55"/>
                <p:cNvSpPr/>
                <p:nvPr/>
              </p:nvSpPr>
              <p:spPr>
                <a:xfrm>
                  <a:off x="13511685" y="2329340"/>
                  <a:ext cx="514094" cy="7111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7111826">
                      <a:moveTo>
                        <a:pt x="0" y="7111826"/>
                      </a:moveTo>
                      <a:lnTo>
                        <a:pt x="0" y="41127"/>
                      </a:lnTo>
                      <a:cubicBezTo>
                        <a:pt x="0" y="30219"/>
                        <a:pt x="4333" y="19758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83875" y="0"/>
                        <a:pt x="494336" y="4333"/>
                        <a:pt x="502049" y="12046"/>
                      </a:cubicBezTo>
                      <a:cubicBezTo>
                        <a:pt x="509761" y="19758"/>
                        <a:pt x="514095" y="30219"/>
                        <a:pt x="514095" y="41127"/>
                      </a:cubicBezTo>
                      <a:lnTo>
                        <a:pt x="514095" y="7111826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6" name="Freeform 56"/>
                <p:cNvSpPr/>
                <p:nvPr/>
              </p:nvSpPr>
              <p:spPr>
                <a:xfrm>
                  <a:off x="15441927" y="2945505"/>
                  <a:ext cx="514093" cy="649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6495660">
                      <a:moveTo>
                        <a:pt x="0" y="6495661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95680" y="1"/>
                        <a:pt x="514093" y="18414"/>
                        <a:pt x="514093" y="41128"/>
                      </a:cubicBezTo>
                      <a:lnTo>
                        <a:pt x="514093" y="6495661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7" name="Freeform 57"/>
                <p:cNvSpPr/>
                <p:nvPr/>
              </p:nvSpPr>
              <p:spPr>
                <a:xfrm>
                  <a:off x="17372168" y="2080098"/>
                  <a:ext cx="514094" cy="7361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7361068">
                      <a:moveTo>
                        <a:pt x="0" y="7361068"/>
                      </a:moveTo>
                      <a:lnTo>
                        <a:pt x="0" y="41127"/>
                      </a:lnTo>
                      <a:cubicBezTo>
                        <a:pt x="0" y="30220"/>
                        <a:pt x="4333" y="19759"/>
                        <a:pt x="12045" y="12046"/>
                      </a:cubicBezTo>
                      <a:cubicBezTo>
                        <a:pt x="19758" y="4333"/>
                        <a:pt x="30219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7"/>
                      </a:cubicBezTo>
                      <a:lnTo>
                        <a:pt x="514094" y="7361068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58" name="Freeform 58"/>
                <p:cNvSpPr/>
                <p:nvPr/>
              </p:nvSpPr>
              <p:spPr>
                <a:xfrm>
                  <a:off x="539494" y="4028360"/>
                  <a:ext cx="514094" cy="5412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5412806">
                      <a:moveTo>
                        <a:pt x="0" y="5412806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5" y="12046"/>
                      </a:cubicBezTo>
                      <a:cubicBezTo>
                        <a:pt x="19758" y="4333"/>
                        <a:pt x="30219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4" y="4333"/>
                        <a:pt x="502047" y="12046"/>
                      </a:cubicBezTo>
                      <a:cubicBezTo>
                        <a:pt x="509760" y="19759"/>
                        <a:pt x="514093" y="30220"/>
                        <a:pt x="514093" y="41128"/>
                      </a:cubicBezTo>
                      <a:lnTo>
                        <a:pt x="514093" y="5412806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59" name="Freeform 59"/>
                <p:cNvSpPr/>
                <p:nvPr/>
              </p:nvSpPr>
              <p:spPr>
                <a:xfrm>
                  <a:off x="2469735" y="4265328"/>
                  <a:ext cx="514094" cy="517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5175838">
                      <a:moveTo>
                        <a:pt x="0" y="5175838"/>
                      </a:moveTo>
                      <a:lnTo>
                        <a:pt x="0" y="41127"/>
                      </a:lnTo>
                      <a:cubicBezTo>
                        <a:pt x="0" y="18413"/>
                        <a:pt x="18413" y="0"/>
                        <a:pt x="41127" y="0"/>
                      </a:cubicBezTo>
                      <a:lnTo>
                        <a:pt x="472966" y="0"/>
                      </a:lnTo>
                      <a:cubicBezTo>
                        <a:pt x="495680" y="0"/>
                        <a:pt x="514093" y="18413"/>
                        <a:pt x="514093" y="41127"/>
                      </a:cubicBezTo>
                      <a:lnTo>
                        <a:pt x="514093" y="51758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0" name="Freeform 60"/>
                <p:cNvSpPr/>
                <p:nvPr/>
              </p:nvSpPr>
              <p:spPr>
                <a:xfrm>
                  <a:off x="4399975" y="2347591"/>
                  <a:ext cx="514094" cy="7093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7093574">
                      <a:moveTo>
                        <a:pt x="0" y="7093575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8"/>
                      </a:cubicBezTo>
                      <a:lnTo>
                        <a:pt x="514094" y="7093575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1" name="Freeform 61"/>
                <p:cNvSpPr/>
                <p:nvPr/>
              </p:nvSpPr>
              <p:spPr>
                <a:xfrm>
                  <a:off x="6330216" y="4517148"/>
                  <a:ext cx="514094" cy="4924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4924017">
                      <a:moveTo>
                        <a:pt x="0" y="4924018"/>
                      </a:moveTo>
                      <a:lnTo>
                        <a:pt x="0" y="41128"/>
                      </a:lnTo>
                      <a:cubicBezTo>
                        <a:pt x="0" y="18414"/>
                        <a:pt x="18414" y="0"/>
                        <a:pt x="41128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8"/>
                      </a:cubicBezTo>
                      <a:lnTo>
                        <a:pt x="514094" y="492401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2" name="Freeform 62"/>
                <p:cNvSpPr/>
                <p:nvPr/>
              </p:nvSpPr>
              <p:spPr>
                <a:xfrm>
                  <a:off x="8260457" y="3164701"/>
                  <a:ext cx="514093" cy="6276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6276464">
                      <a:moveTo>
                        <a:pt x="0" y="6276465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95681" y="1"/>
                        <a:pt x="514093" y="18414"/>
                        <a:pt x="514093" y="41128"/>
                      </a:cubicBezTo>
                      <a:lnTo>
                        <a:pt x="514093" y="6276465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3" name="Freeform 63"/>
                <p:cNvSpPr/>
                <p:nvPr/>
              </p:nvSpPr>
              <p:spPr>
                <a:xfrm>
                  <a:off x="10190698" y="583723"/>
                  <a:ext cx="514093" cy="8857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8857443">
                      <a:moveTo>
                        <a:pt x="0" y="8857443"/>
                      </a:moveTo>
                      <a:lnTo>
                        <a:pt x="0" y="41127"/>
                      </a:lnTo>
                      <a:cubicBezTo>
                        <a:pt x="0" y="18413"/>
                        <a:pt x="18413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4" y="4333"/>
                        <a:pt x="502048" y="12046"/>
                      </a:cubicBezTo>
                      <a:cubicBezTo>
                        <a:pt x="509760" y="19759"/>
                        <a:pt x="514094" y="30220"/>
                        <a:pt x="514094" y="41127"/>
                      </a:cubicBezTo>
                      <a:lnTo>
                        <a:pt x="514094" y="885744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4" name="Freeform 64"/>
                <p:cNvSpPr/>
                <p:nvPr/>
              </p:nvSpPr>
              <p:spPr>
                <a:xfrm>
                  <a:off x="12120938" y="583723"/>
                  <a:ext cx="514094" cy="8857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8857443">
                      <a:moveTo>
                        <a:pt x="0" y="8857443"/>
                      </a:moveTo>
                      <a:lnTo>
                        <a:pt x="0" y="41127"/>
                      </a:lnTo>
                      <a:cubicBezTo>
                        <a:pt x="0" y="30220"/>
                        <a:pt x="4334" y="19759"/>
                        <a:pt x="12046" y="12046"/>
                      </a:cubicBezTo>
                      <a:cubicBezTo>
                        <a:pt x="19760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83875" y="0"/>
                        <a:pt x="494335" y="4333"/>
                        <a:pt x="502049" y="12046"/>
                      </a:cubicBezTo>
                      <a:cubicBezTo>
                        <a:pt x="509762" y="19759"/>
                        <a:pt x="514095" y="30220"/>
                        <a:pt x="514095" y="41127"/>
                      </a:cubicBezTo>
                      <a:lnTo>
                        <a:pt x="514095" y="885744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5" name="Freeform 65"/>
                <p:cNvSpPr/>
                <p:nvPr/>
              </p:nvSpPr>
              <p:spPr>
                <a:xfrm>
                  <a:off x="14051180" y="2120273"/>
                  <a:ext cx="514094" cy="732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7320893">
                      <a:moveTo>
                        <a:pt x="0" y="7320893"/>
                      </a:moveTo>
                      <a:lnTo>
                        <a:pt x="0" y="41127"/>
                      </a:lnTo>
                      <a:cubicBezTo>
                        <a:pt x="0" y="30219"/>
                        <a:pt x="4333" y="19758"/>
                        <a:pt x="12045" y="12045"/>
                      </a:cubicBezTo>
                      <a:cubicBezTo>
                        <a:pt x="19758" y="4333"/>
                        <a:pt x="30219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3"/>
                        <a:pt x="502048" y="12045"/>
                      </a:cubicBezTo>
                      <a:cubicBezTo>
                        <a:pt x="509761" y="19758"/>
                        <a:pt x="514094" y="30219"/>
                        <a:pt x="514094" y="41127"/>
                      </a:cubicBezTo>
                      <a:lnTo>
                        <a:pt x="514094" y="7320893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6" name="Freeform 66"/>
                <p:cNvSpPr/>
                <p:nvPr/>
              </p:nvSpPr>
              <p:spPr>
                <a:xfrm>
                  <a:off x="15981420" y="951928"/>
                  <a:ext cx="514094" cy="848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8489237">
                      <a:moveTo>
                        <a:pt x="0" y="8489238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8" y="4333"/>
                        <a:pt x="30220" y="0"/>
                        <a:pt x="41128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6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8"/>
                      </a:cubicBezTo>
                      <a:lnTo>
                        <a:pt x="514094" y="8489238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7" name="Freeform 67"/>
                <p:cNvSpPr/>
                <p:nvPr/>
              </p:nvSpPr>
              <p:spPr>
                <a:xfrm>
                  <a:off x="17911662" y="485771"/>
                  <a:ext cx="514093" cy="895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8955395">
                      <a:moveTo>
                        <a:pt x="0" y="8955395"/>
                      </a:moveTo>
                      <a:lnTo>
                        <a:pt x="0" y="41127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8" y="4333"/>
                        <a:pt x="30220" y="0"/>
                        <a:pt x="41127" y="0"/>
                      </a:cubicBezTo>
                      <a:lnTo>
                        <a:pt x="472966" y="0"/>
                      </a:lnTo>
                      <a:cubicBezTo>
                        <a:pt x="495680" y="0"/>
                        <a:pt x="514092" y="18414"/>
                        <a:pt x="514092" y="41127"/>
                      </a:cubicBezTo>
                      <a:lnTo>
                        <a:pt x="514092" y="8955395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68" name="Freeform 68"/>
                <p:cNvSpPr/>
                <p:nvPr/>
              </p:nvSpPr>
              <p:spPr>
                <a:xfrm>
                  <a:off x="1078987" y="6685748"/>
                  <a:ext cx="514094" cy="2755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2755417">
                      <a:moveTo>
                        <a:pt x="0" y="2755418"/>
                      </a:moveTo>
                      <a:lnTo>
                        <a:pt x="0" y="41128"/>
                      </a:lnTo>
                      <a:cubicBezTo>
                        <a:pt x="0" y="30220"/>
                        <a:pt x="4333" y="19760"/>
                        <a:pt x="12046" y="12046"/>
                      </a:cubicBezTo>
                      <a:cubicBezTo>
                        <a:pt x="19759" y="4334"/>
                        <a:pt x="30220" y="0"/>
                        <a:pt x="41128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5" y="4334"/>
                        <a:pt x="502048" y="12046"/>
                      </a:cubicBezTo>
                      <a:cubicBezTo>
                        <a:pt x="509761" y="19760"/>
                        <a:pt x="514094" y="30220"/>
                        <a:pt x="514094" y="41128"/>
                      </a:cubicBezTo>
                      <a:lnTo>
                        <a:pt x="514094" y="2755418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69" name="Freeform 69"/>
                <p:cNvSpPr/>
                <p:nvPr/>
              </p:nvSpPr>
              <p:spPr>
                <a:xfrm>
                  <a:off x="3009228" y="9441166"/>
                  <a:ext cx="5140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4094" y="0"/>
                      </a:lnTo>
                      <a:lnTo>
                        <a:pt x="514094" y="0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0" name="Freeform 70"/>
                <p:cNvSpPr/>
                <p:nvPr/>
              </p:nvSpPr>
              <p:spPr>
                <a:xfrm>
                  <a:off x="4939469" y="9441166"/>
                  <a:ext cx="514093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14093" y="0"/>
                      </a:lnTo>
                      <a:lnTo>
                        <a:pt x="514093" y="0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1" name="Freeform 71"/>
                <p:cNvSpPr/>
                <p:nvPr/>
              </p:nvSpPr>
              <p:spPr>
                <a:xfrm>
                  <a:off x="6869710" y="7077826"/>
                  <a:ext cx="514093" cy="236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2363339">
                      <a:moveTo>
                        <a:pt x="0" y="2363340"/>
                      </a:moveTo>
                      <a:lnTo>
                        <a:pt x="0" y="41128"/>
                      </a:lnTo>
                      <a:cubicBezTo>
                        <a:pt x="0" y="18414"/>
                        <a:pt x="18413" y="0"/>
                        <a:pt x="41127" y="0"/>
                      </a:cubicBezTo>
                      <a:lnTo>
                        <a:pt x="472966" y="0"/>
                      </a:lnTo>
                      <a:cubicBezTo>
                        <a:pt x="483874" y="0"/>
                        <a:pt x="494334" y="4333"/>
                        <a:pt x="502048" y="12046"/>
                      </a:cubicBezTo>
                      <a:cubicBezTo>
                        <a:pt x="509760" y="19759"/>
                        <a:pt x="514094" y="30220"/>
                        <a:pt x="514094" y="41128"/>
                      </a:cubicBezTo>
                      <a:lnTo>
                        <a:pt x="514094" y="2363340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2" name="Freeform 72"/>
                <p:cNvSpPr/>
                <p:nvPr/>
              </p:nvSpPr>
              <p:spPr>
                <a:xfrm>
                  <a:off x="8799950" y="8702827"/>
                  <a:ext cx="514094" cy="738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738339">
                      <a:moveTo>
                        <a:pt x="0" y="738339"/>
                      </a:moveTo>
                      <a:lnTo>
                        <a:pt x="0" y="41128"/>
                      </a:lnTo>
                      <a:cubicBezTo>
                        <a:pt x="0" y="30220"/>
                        <a:pt x="4334" y="19759"/>
                        <a:pt x="12046" y="12046"/>
                      </a:cubicBezTo>
                      <a:cubicBezTo>
                        <a:pt x="19760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83875" y="0"/>
                        <a:pt x="494335" y="4333"/>
                        <a:pt x="502049" y="12046"/>
                      </a:cubicBezTo>
                      <a:cubicBezTo>
                        <a:pt x="509762" y="19759"/>
                        <a:pt x="514095" y="30220"/>
                        <a:pt x="514095" y="41128"/>
                      </a:cubicBezTo>
                      <a:lnTo>
                        <a:pt x="514095" y="738339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3" name="Freeform 73"/>
                <p:cNvSpPr/>
                <p:nvPr/>
              </p:nvSpPr>
              <p:spPr>
                <a:xfrm>
                  <a:off x="10730192" y="6488685"/>
                  <a:ext cx="514093" cy="295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2952481">
                      <a:moveTo>
                        <a:pt x="0" y="2952481"/>
                      </a:moveTo>
                      <a:lnTo>
                        <a:pt x="0" y="41127"/>
                      </a:lnTo>
                      <a:cubicBezTo>
                        <a:pt x="0" y="30219"/>
                        <a:pt x="4333" y="19759"/>
                        <a:pt x="12045" y="12045"/>
                      </a:cubicBezTo>
                      <a:cubicBezTo>
                        <a:pt x="19759" y="4333"/>
                        <a:pt x="30219" y="0"/>
                        <a:pt x="41127" y="0"/>
                      </a:cubicBezTo>
                      <a:lnTo>
                        <a:pt x="472966" y="0"/>
                      </a:lnTo>
                      <a:cubicBezTo>
                        <a:pt x="495680" y="0"/>
                        <a:pt x="514093" y="18413"/>
                        <a:pt x="514093" y="41127"/>
                      </a:cubicBezTo>
                      <a:lnTo>
                        <a:pt x="514093" y="2952481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4" name="Freeform 74"/>
                <p:cNvSpPr/>
                <p:nvPr/>
              </p:nvSpPr>
              <p:spPr>
                <a:xfrm>
                  <a:off x="12660433" y="7866903"/>
                  <a:ext cx="514093" cy="1574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1574263">
                      <a:moveTo>
                        <a:pt x="0" y="1574263"/>
                      </a:moveTo>
                      <a:lnTo>
                        <a:pt x="0" y="41127"/>
                      </a:lnTo>
                      <a:cubicBezTo>
                        <a:pt x="0" y="18413"/>
                        <a:pt x="18413" y="0"/>
                        <a:pt x="41127" y="0"/>
                      </a:cubicBezTo>
                      <a:lnTo>
                        <a:pt x="472965" y="0"/>
                      </a:lnTo>
                      <a:cubicBezTo>
                        <a:pt x="495679" y="0"/>
                        <a:pt x="514093" y="18413"/>
                        <a:pt x="514093" y="41127"/>
                      </a:cubicBezTo>
                      <a:lnTo>
                        <a:pt x="514093" y="1574263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5" name="Freeform 75"/>
                <p:cNvSpPr/>
                <p:nvPr/>
              </p:nvSpPr>
              <p:spPr>
                <a:xfrm>
                  <a:off x="14590674" y="5011777"/>
                  <a:ext cx="514093" cy="4429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3" h="4429389">
                      <a:moveTo>
                        <a:pt x="0" y="4429389"/>
                      </a:moveTo>
                      <a:lnTo>
                        <a:pt x="0" y="41127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8" y="4333"/>
                        <a:pt x="30220" y="0"/>
                        <a:pt x="41127" y="0"/>
                      </a:cubicBezTo>
                      <a:lnTo>
                        <a:pt x="472965" y="0"/>
                      </a:lnTo>
                      <a:cubicBezTo>
                        <a:pt x="483873" y="0"/>
                        <a:pt x="494334" y="4333"/>
                        <a:pt x="502047" y="12046"/>
                      </a:cubicBezTo>
                      <a:cubicBezTo>
                        <a:pt x="509759" y="19759"/>
                        <a:pt x="514092" y="30220"/>
                        <a:pt x="514092" y="41127"/>
                      </a:cubicBezTo>
                      <a:lnTo>
                        <a:pt x="514092" y="4429389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6" name="Freeform 76"/>
                <p:cNvSpPr/>
                <p:nvPr/>
              </p:nvSpPr>
              <p:spPr>
                <a:xfrm>
                  <a:off x="16520914" y="5750449"/>
                  <a:ext cx="514094" cy="3690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3690716">
                      <a:moveTo>
                        <a:pt x="0" y="3690717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83874" y="0"/>
                        <a:pt x="494336" y="4333"/>
                        <a:pt x="502048" y="12046"/>
                      </a:cubicBezTo>
                      <a:cubicBezTo>
                        <a:pt x="509761" y="19759"/>
                        <a:pt x="514094" y="30220"/>
                        <a:pt x="514094" y="41128"/>
                      </a:cubicBezTo>
                      <a:lnTo>
                        <a:pt x="514094" y="3690717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  <p:sp>
              <p:nvSpPr>
                <p:cNvPr id="77" name="Freeform 77"/>
                <p:cNvSpPr/>
                <p:nvPr/>
              </p:nvSpPr>
              <p:spPr>
                <a:xfrm>
                  <a:off x="18451154" y="4914457"/>
                  <a:ext cx="514094" cy="45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94" h="4526709">
                      <a:moveTo>
                        <a:pt x="0" y="4526709"/>
                      </a:moveTo>
                      <a:lnTo>
                        <a:pt x="0" y="41128"/>
                      </a:lnTo>
                      <a:cubicBezTo>
                        <a:pt x="0" y="30220"/>
                        <a:pt x="4333" y="19759"/>
                        <a:pt x="12046" y="12046"/>
                      </a:cubicBezTo>
                      <a:cubicBezTo>
                        <a:pt x="19759" y="4333"/>
                        <a:pt x="30220" y="0"/>
                        <a:pt x="41128" y="0"/>
                      </a:cubicBezTo>
                      <a:lnTo>
                        <a:pt x="472967" y="0"/>
                      </a:lnTo>
                      <a:cubicBezTo>
                        <a:pt x="483875" y="0"/>
                        <a:pt x="494336" y="4333"/>
                        <a:pt x="502049" y="12046"/>
                      </a:cubicBezTo>
                      <a:cubicBezTo>
                        <a:pt x="509762" y="19759"/>
                        <a:pt x="514095" y="30220"/>
                        <a:pt x="514095" y="41128"/>
                      </a:cubicBezTo>
                      <a:lnTo>
                        <a:pt x="514095" y="4526709"/>
                      </a:lnTo>
                      <a:close/>
                    </a:path>
                  </a:pathLst>
                </a:custGeom>
                <a:solidFill>
                  <a:srgbClr val="4DA3DF"/>
                </a:solidFill>
              </p:spPr>
            </p:sp>
          </p:grpSp>
        </p:grpSp>
        <p:pic>
          <p:nvPicPr>
            <p:cNvPr id="121" name="Picture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00228" y="1987307"/>
              <a:ext cx="157950" cy="157950"/>
            </a:xfrm>
            <a:prstGeom prst="rect">
              <a:avLst/>
            </a:prstGeom>
          </p:spPr>
        </p:pic>
        <p:pic>
          <p:nvPicPr>
            <p:cNvPr id="122" name="Picture 1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800228" y="2357940"/>
              <a:ext cx="157950" cy="157950"/>
            </a:xfrm>
            <a:prstGeom prst="rect">
              <a:avLst/>
            </a:prstGeom>
          </p:spPr>
        </p:pic>
        <p:pic>
          <p:nvPicPr>
            <p:cNvPr id="123" name="Picture 1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800228" y="2726992"/>
              <a:ext cx="157950" cy="157950"/>
            </a:xfrm>
            <a:prstGeom prst="rect">
              <a:avLst/>
            </a:prstGeom>
          </p:spPr>
        </p:pic>
        <p:sp>
          <p:nvSpPr>
            <p:cNvPr id="124" name="TextBox 124"/>
            <p:cNvSpPr txBox="1"/>
            <p:nvPr/>
          </p:nvSpPr>
          <p:spPr>
            <a:xfrm>
              <a:off x="7153270" y="1873797"/>
              <a:ext cx="4465823" cy="318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  <a:spcBef>
                  <a:spcPct val="0"/>
                </a:spcBef>
              </a:pPr>
              <a:r>
                <a:rPr lang="en-US" sz="1360">
                  <a:solidFill>
                    <a:srgbClr val="032149"/>
                  </a:solidFill>
                  <a:latin typeface="Open Sans Light"/>
                </a:rPr>
                <a:t>Productor de alimentos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7153270" y="2234564"/>
              <a:ext cx="4465823" cy="318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  <a:spcBef>
                  <a:spcPct val="0"/>
                </a:spcBef>
              </a:pPr>
              <a:r>
                <a:rPr lang="en-US" sz="1360">
                  <a:solidFill>
                    <a:srgbClr val="032149"/>
                  </a:solidFill>
                  <a:latin typeface="Open Sans Light"/>
                </a:rPr>
                <a:t>Transporte industrial</a:t>
              </a:r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7155426" y="2603617"/>
              <a:ext cx="4465823" cy="318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1"/>
                </a:lnSpc>
                <a:spcBef>
                  <a:spcPct val="0"/>
                </a:spcBef>
              </a:pPr>
              <a:r>
                <a:rPr lang="en-US" sz="1360">
                  <a:solidFill>
                    <a:srgbClr val="032149"/>
                  </a:solidFill>
                  <a:latin typeface="Open Sans Light"/>
                </a:rPr>
                <a:t>Servicios de apoyo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67354" y="82492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24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Aplicación</a:t>
              </a:r>
              <a:r>
                <a:rPr lang="en-US" sz="1830" dirty="0">
                  <a:latin typeface="Open Sans Light Italics"/>
                </a:rPr>
                <a:t> de </a:t>
              </a:r>
              <a:r>
                <a:rPr lang="en-US" sz="1830" dirty="0" err="1">
                  <a:latin typeface="Open Sans Light Italics"/>
                </a:rPr>
                <a:t>los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diez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principios</a:t>
              </a:r>
              <a:r>
                <a:rPr lang="en-US" sz="1830" dirty="0">
                  <a:latin typeface="Open Sans Light Italics"/>
                </a:rPr>
                <a:t> del </a:t>
              </a:r>
              <a:r>
                <a:rPr lang="en-US" sz="1830" dirty="0" err="1">
                  <a:latin typeface="Open Sans Light Italics"/>
                </a:rPr>
                <a:t>Pacto</a:t>
              </a:r>
              <a:r>
                <a:rPr lang="en-US" sz="1830" dirty="0">
                  <a:latin typeface="Open Sans Light Italics"/>
                </a:rPr>
                <a:t> Global </a:t>
              </a:r>
              <a:r>
                <a:rPr lang="en-US" sz="1830" dirty="0" err="1">
                  <a:latin typeface="Open Sans Light Italics"/>
                </a:rPr>
                <a:t>por</a:t>
              </a:r>
              <a:r>
                <a:rPr lang="en-US" sz="1830" dirty="0">
                  <a:latin typeface="Open Sans Light Italics"/>
                </a:rPr>
                <a:t> </a:t>
              </a:r>
              <a:r>
                <a:rPr lang="en-US" sz="1830" dirty="0" err="1">
                  <a:latin typeface="Open Sans Light Italics"/>
                </a:rPr>
                <a:t>subsectores</a:t>
              </a:r>
              <a:endParaRPr lang="en-US" sz="1830" dirty="0">
                <a:latin typeface="Open Sans Light Italics"/>
              </a:endParaRP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487969" y="4928380"/>
              <a:ext cx="6312259" cy="319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Los subsectores corresponden a los que los OCES de análisis pertenecen.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5676895" y="1455252"/>
              <a:ext cx="4465823" cy="32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1"/>
                </a:lnSpc>
                <a:spcBef>
                  <a:spcPct val="0"/>
                </a:spcBef>
              </a:pPr>
              <a:r>
                <a:rPr lang="en-US" sz="1460">
                  <a:solidFill>
                    <a:srgbClr val="032149"/>
                  </a:solidFill>
                  <a:latin typeface="Open Sans Light Bold"/>
                </a:rPr>
                <a:t>Subsector</a:t>
              </a:r>
            </a:p>
          </p:txBody>
        </p:sp>
      </p:grpSp>
      <p:grpSp>
        <p:nvGrpSpPr>
          <p:cNvPr id="175" name="Grupo 174"/>
          <p:cNvGrpSpPr/>
          <p:nvPr/>
        </p:nvGrpSpPr>
        <p:grpSpPr>
          <a:xfrm>
            <a:off x="9441735" y="-26943"/>
            <a:ext cx="12093764" cy="5580066"/>
            <a:chOff x="9386544" y="82492"/>
            <a:chExt cx="12093764" cy="5580066"/>
          </a:xfrm>
        </p:grpSpPr>
        <p:grpSp>
          <p:nvGrpSpPr>
            <p:cNvPr id="145" name="Group 2"/>
            <p:cNvGrpSpPr/>
            <p:nvPr/>
          </p:nvGrpSpPr>
          <p:grpSpPr>
            <a:xfrm>
              <a:off x="9386544" y="1214746"/>
              <a:ext cx="7099470" cy="3339266"/>
              <a:chOff x="0" y="-28575"/>
              <a:chExt cx="9274345" cy="4452355"/>
            </a:xfrm>
          </p:grpSpPr>
          <p:sp>
            <p:nvSpPr>
              <p:cNvPr id="146" name="TextBox 3"/>
              <p:cNvSpPr txBox="1"/>
              <p:nvPr/>
            </p:nvSpPr>
            <p:spPr>
              <a:xfrm>
                <a:off x="457378" y="4116004"/>
                <a:ext cx="1883955" cy="307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 b="1" dirty="0">
                    <a:solidFill>
                      <a:srgbClr val="000000"/>
                    </a:solidFill>
                    <a:latin typeface="Open Sans Light"/>
                  </a:rPr>
                  <a:t>Derechos</a:t>
                </a:r>
                <a:r>
                  <a:rPr lang="en-US" sz="1256" dirty="0">
                    <a:solidFill>
                      <a:srgbClr val="000000"/>
                    </a:solidFill>
                    <a:latin typeface="Open Sans Light"/>
                  </a:rPr>
                  <a:t> 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Open Sans Light"/>
                  </a:rPr>
                  <a:t>Humanos</a:t>
                </a:r>
                <a:endParaRPr lang="en-US" sz="1200" b="1" dirty="0">
                  <a:solidFill>
                    <a:srgbClr val="000000"/>
                  </a:solidFill>
                  <a:latin typeface="Open Sans Light"/>
                </a:endParaRPr>
              </a:p>
            </p:txBody>
          </p:sp>
          <p:sp>
            <p:nvSpPr>
              <p:cNvPr id="147" name="TextBox 4"/>
              <p:cNvSpPr txBox="1"/>
              <p:nvPr/>
            </p:nvSpPr>
            <p:spPr>
              <a:xfrm>
                <a:off x="2697005" y="4116004"/>
                <a:ext cx="1989204" cy="2862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 b="1" dirty="0" err="1">
                    <a:solidFill>
                      <a:srgbClr val="000000"/>
                    </a:solidFill>
                    <a:latin typeface="Open Sans Light"/>
                  </a:rPr>
                  <a:t>Relaciones</a:t>
                </a:r>
                <a:r>
                  <a:rPr lang="en-US" sz="1256" b="1" dirty="0">
                    <a:solidFill>
                      <a:srgbClr val="000000"/>
                    </a:solidFill>
                    <a:latin typeface="Open Sans Light"/>
                  </a:rPr>
                  <a:t> </a:t>
                </a:r>
                <a:r>
                  <a:rPr lang="en-US" sz="1256" b="1" dirty="0" err="1">
                    <a:solidFill>
                      <a:srgbClr val="000000"/>
                    </a:solidFill>
                    <a:latin typeface="Open Sans Light"/>
                  </a:rPr>
                  <a:t>Laborales</a:t>
                </a:r>
                <a:endParaRPr lang="en-US" sz="1256" b="1" dirty="0">
                  <a:solidFill>
                    <a:srgbClr val="000000"/>
                  </a:solidFill>
                  <a:latin typeface="Open Sans Light"/>
                </a:endParaRPr>
              </a:p>
            </p:txBody>
          </p:sp>
          <p:sp>
            <p:nvSpPr>
              <p:cNvPr id="148" name="TextBox 5"/>
              <p:cNvSpPr txBox="1"/>
              <p:nvPr/>
            </p:nvSpPr>
            <p:spPr>
              <a:xfrm>
                <a:off x="5205015" y="4116004"/>
                <a:ext cx="1557682" cy="3077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Open Sans Light"/>
                  </a:rPr>
                  <a:t>Medio </a:t>
                </a:r>
                <a:r>
                  <a:rPr lang="en-US" sz="1200" b="1" dirty="0" err="1">
                    <a:solidFill>
                      <a:srgbClr val="000000"/>
                    </a:solidFill>
                    <a:latin typeface="Open Sans Light"/>
                  </a:rPr>
                  <a:t>Ambiente</a:t>
                </a:r>
                <a:endParaRPr lang="en-US" sz="1200" b="1" dirty="0">
                  <a:solidFill>
                    <a:srgbClr val="000000"/>
                  </a:solidFill>
                  <a:latin typeface="Open Sans Light"/>
                </a:endParaRPr>
              </a:p>
            </p:txBody>
          </p:sp>
          <p:sp>
            <p:nvSpPr>
              <p:cNvPr id="149" name="TextBox 6"/>
              <p:cNvSpPr txBox="1"/>
              <p:nvPr/>
            </p:nvSpPr>
            <p:spPr>
              <a:xfrm>
                <a:off x="7573570" y="4116004"/>
                <a:ext cx="1405071" cy="2862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9"/>
                  </a:lnSpc>
                </a:pPr>
                <a:r>
                  <a:rPr lang="en-US" sz="1256" b="1" dirty="0" err="1">
                    <a:solidFill>
                      <a:srgbClr val="000000"/>
                    </a:solidFill>
                    <a:latin typeface="Open Sans Light"/>
                  </a:rPr>
                  <a:t>Anticorrupción</a:t>
                </a:r>
                <a:endParaRPr lang="en-US" sz="1256" b="1" dirty="0">
                  <a:solidFill>
                    <a:srgbClr val="000000"/>
                  </a:solidFill>
                  <a:latin typeface="Open Sans Light"/>
                </a:endParaRPr>
              </a:p>
            </p:txBody>
          </p:sp>
          <p:grpSp>
            <p:nvGrpSpPr>
              <p:cNvPr id="150" name="Group 7"/>
              <p:cNvGrpSpPr>
                <a:grpSpLocks noChangeAspect="1"/>
              </p:cNvGrpSpPr>
              <p:nvPr/>
            </p:nvGrpSpPr>
            <p:grpSpPr>
              <a:xfrm>
                <a:off x="401118" y="126064"/>
                <a:ext cx="8873227" cy="3912094"/>
                <a:chOff x="0" y="0"/>
                <a:chExt cx="21414004" cy="9441165"/>
              </a:xfrm>
            </p:grpSpPr>
            <p:sp>
              <p:nvSpPr>
                <p:cNvPr id="164" name="Freeform 8"/>
                <p:cNvSpPr/>
                <p:nvPr/>
              </p:nvSpPr>
              <p:spPr>
                <a:xfrm>
                  <a:off x="0" y="-6350"/>
                  <a:ext cx="2141400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4005" h="12700">
                      <a:moveTo>
                        <a:pt x="0" y="0"/>
                      </a:moveTo>
                      <a:lnTo>
                        <a:pt x="21414005" y="0"/>
                      </a:lnTo>
                      <a:lnTo>
                        <a:pt x="2141400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65" name="Freeform 9"/>
                <p:cNvSpPr/>
                <p:nvPr/>
              </p:nvSpPr>
              <p:spPr>
                <a:xfrm>
                  <a:off x="0" y="3140705"/>
                  <a:ext cx="2141400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4005" h="12700">
                      <a:moveTo>
                        <a:pt x="0" y="0"/>
                      </a:moveTo>
                      <a:lnTo>
                        <a:pt x="21414005" y="0"/>
                      </a:lnTo>
                      <a:lnTo>
                        <a:pt x="2141400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66" name="Freeform 10"/>
                <p:cNvSpPr/>
                <p:nvPr/>
              </p:nvSpPr>
              <p:spPr>
                <a:xfrm>
                  <a:off x="0" y="6287760"/>
                  <a:ext cx="2141400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4005" h="12700">
                      <a:moveTo>
                        <a:pt x="0" y="0"/>
                      </a:moveTo>
                      <a:lnTo>
                        <a:pt x="21414005" y="0"/>
                      </a:lnTo>
                      <a:lnTo>
                        <a:pt x="2141400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67" name="Freeform 11"/>
                <p:cNvSpPr/>
                <p:nvPr/>
              </p:nvSpPr>
              <p:spPr>
                <a:xfrm>
                  <a:off x="0" y="9434816"/>
                  <a:ext cx="2141400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4005" h="12700">
                      <a:moveTo>
                        <a:pt x="0" y="0"/>
                      </a:moveTo>
                      <a:lnTo>
                        <a:pt x="21414005" y="0"/>
                      </a:lnTo>
                      <a:lnTo>
                        <a:pt x="21414005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151" name="TextBox 12"/>
              <p:cNvSpPr txBox="1"/>
              <p:nvPr/>
            </p:nvSpPr>
            <p:spPr>
              <a:xfrm>
                <a:off x="0" y="-28575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75 </a:t>
                </a:r>
              </a:p>
            </p:txBody>
          </p:sp>
          <p:sp>
            <p:nvSpPr>
              <p:cNvPr id="152" name="TextBox 13"/>
              <p:cNvSpPr txBox="1"/>
              <p:nvPr/>
            </p:nvSpPr>
            <p:spPr>
              <a:xfrm>
                <a:off x="0" y="1275456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50 </a:t>
                </a:r>
              </a:p>
            </p:txBody>
          </p:sp>
          <p:sp>
            <p:nvSpPr>
              <p:cNvPr id="153" name="TextBox 14"/>
              <p:cNvSpPr txBox="1"/>
              <p:nvPr/>
            </p:nvSpPr>
            <p:spPr>
              <a:xfrm>
                <a:off x="0" y="2579488"/>
                <a:ext cx="294697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25 </a:t>
                </a:r>
              </a:p>
            </p:txBody>
          </p:sp>
          <p:sp>
            <p:nvSpPr>
              <p:cNvPr id="154" name="TextBox 15"/>
              <p:cNvSpPr txBox="1"/>
              <p:nvPr/>
            </p:nvSpPr>
            <p:spPr>
              <a:xfrm>
                <a:off x="121036" y="3883519"/>
                <a:ext cx="173661" cy="2807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759"/>
                  </a:lnSpc>
                </a:pPr>
                <a:r>
                  <a:rPr lang="en-US" sz="1256">
                    <a:solidFill>
                      <a:srgbClr val="000000"/>
                    </a:solidFill>
                    <a:latin typeface="Open Sans Light"/>
                  </a:rPr>
                  <a:t>0 </a:t>
                </a:r>
              </a:p>
            </p:txBody>
          </p:sp>
          <p:grpSp>
            <p:nvGrpSpPr>
              <p:cNvPr id="155" name="Group 16"/>
              <p:cNvGrpSpPr>
                <a:grpSpLocks noChangeAspect="1"/>
              </p:cNvGrpSpPr>
              <p:nvPr/>
            </p:nvGrpSpPr>
            <p:grpSpPr>
              <a:xfrm>
                <a:off x="401118" y="126064"/>
                <a:ext cx="8873227" cy="3912094"/>
                <a:chOff x="0" y="0"/>
                <a:chExt cx="21414004" cy="9441165"/>
              </a:xfrm>
            </p:grpSpPr>
            <p:sp>
              <p:nvSpPr>
                <p:cNvPr id="156" name="Freeform 17"/>
                <p:cNvSpPr/>
                <p:nvPr/>
              </p:nvSpPr>
              <p:spPr>
                <a:xfrm>
                  <a:off x="0" y="3735094"/>
                  <a:ext cx="2396375" cy="570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5" h="5706072">
                      <a:moveTo>
                        <a:pt x="0" y="5706072"/>
                      </a:moveTo>
                      <a:lnTo>
                        <a:pt x="0" y="191710"/>
                      </a:lnTo>
                      <a:cubicBezTo>
                        <a:pt x="0" y="85831"/>
                        <a:pt x="85832" y="0"/>
                        <a:pt x="191710" y="0"/>
                      </a:cubicBezTo>
                      <a:lnTo>
                        <a:pt x="2204665" y="0"/>
                      </a:lnTo>
                      <a:cubicBezTo>
                        <a:pt x="2310544" y="0"/>
                        <a:pt x="2396375" y="85831"/>
                        <a:pt x="2396375" y="191710"/>
                      </a:cubicBezTo>
                      <a:lnTo>
                        <a:pt x="2396375" y="5706072"/>
                      </a:lnTo>
                      <a:close/>
                    </a:path>
                  </a:pathLst>
                </a:custGeom>
                <a:solidFill>
                  <a:srgbClr val="43629F"/>
                </a:solidFill>
              </p:spPr>
            </p:sp>
            <p:sp>
              <p:nvSpPr>
                <p:cNvPr id="157" name="Freeform 18"/>
                <p:cNvSpPr/>
                <p:nvPr/>
              </p:nvSpPr>
              <p:spPr>
                <a:xfrm>
                  <a:off x="5531951" y="6142225"/>
                  <a:ext cx="2396376" cy="329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6" h="3298940">
                      <a:moveTo>
                        <a:pt x="0" y="3298941"/>
                      </a:moveTo>
                      <a:lnTo>
                        <a:pt x="0" y="191710"/>
                      </a:lnTo>
                      <a:cubicBezTo>
                        <a:pt x="0" y="85832"/>
                        <a:pt x="85832" y="0"/>
                        <a:pt x="191710" y="0"/>
                      </a:cubicBezTo>
                      <a:lnTo>
                        <a:pt x="2204666" y="0"/>
                      </a:lnTo>
                      <a:cubicBezTo>
                        <a:pt x="2310545" y="0"/>
                        <a:pt x="2396376" y="85832"/>
                        <a:pt x="2396376" y="191710"/>
                      </a:cubicBezTo>
                      <a:lnTo>
                        <a:pt x="2396376" y="3298941"/>
                      </a:lnTo>
                      <a:close/>
                    </a:path>
                  </a:pathLst>
                </a:custGeom>
                <a:solidFill>
                  <a:srgbClr val="43629F"/>
                </a:solidFill>
              </p:spPr>
            </p:sp>
            <p:sp>
              <p:nvSpPr>
                <p:cNvPr id="158" name="Freeform 19"/>
                <p:cNvSpPr/>
                <p:nvPr/>
              </p:nvSpPr>
              <p:spPr>
                <a:xfrm>
                  <a:off x="11063902" y="3098134"/>
                  <a:ext cx="2396375" cy="634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5" h="6343031">
                      <a:moveTo>
                        <a:pt x="0" y="6343032"/>
                      </a:moveTo>
                      <a:lnTo>
                        <a:pt x="0" y="191711"/>
                      </a:lnTo>
                      <a:cubicBezTo>
                        <a:pt x="0" y="140866"/>
                        <a:pt x="20198" y="92104"/>
                        <a:pt x="56151" y="56151"/>
                      </a:cubicBezTo>
                      <a:cubicBezTo>
                        <a:pt x="92103" y="20198"/>
                        <a:pt x="140865" y="0"/>
                        <a:pt x="191710" y="0"/>
                      </a:cubicBezTo>
                      <a:lnTo>
                        <a:pt x="2204666" y="0"/>
                      </a:lnTo>
                      <a:cubicBezTo>
                        <a:pt x="2310545" y="1"/>
                        <a:pt x="2396376" y="85832"/>
                        <a:pt x="2396376" y="191711"/>
                      </a:cubicBezTo>
                      <a:lnTo>
                        <a:pt x="2396376" y="6343032"/>
                      </a:lnTo>
                      <a:close/>
                    </a:path>
                  </a:pathLst>
                </a:custGeom>
                <a:solidFill>
                  <a:srgbClr val="43629F"/>
                </a:solidFill>
              </p:spPr>
            </p:sp>
            <p:sp>
              <p:nvSpPr>
                <p:cNvPr id="159" name="Freeform 20"/>
                <p:cNvSpPr/>
                <p:nvPr/>
              </p:nvSpPr>
              <p:spPr>
                <a:xfrm>
                  <a:off x="16595854" y="3562186"/>
                  <a:ext cx="2396375" cy="5878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5" h="5878979">
                      <a:moveTo>
                        <a:pt x="0" y="5878980"/>
                      </a:moveTo>
                      <a:lnTo>
                        <a:pt x="0" y="191710"/>
                      </a:lnTo>
                      <a:cubicBezTo>
                        <a:pt x="0" y="85832"/>
                        <a:pt x="85830" y="1"/>
                        <a:pt x="191709" y="0"/>
                      </a:cubicBezTo>
                      <a:lnTo>
                        <a:pt x="2204665" y="0"/>
                      </a:lnTo>
                      <a:cubicBezTo>
                        <a:pt x="2310544" y="1"/>
                        <a:pt x="2396374" y="85832"/>
                        <a:pt x="2396374" y="191710"/>
                      </a:cubicBezTo>
                      <a:lnTo>
                        <a:pt x="2396374" y="5878980"/>
                      </a:lnTo>
                      <a:close/>
                    </a:path>
                  </a:pathLst>
                </a:custGeom>
                <a:solidFill>
                  <a:srgbClr val="43629F"/>
                </a:solidFill>
              </p:spPr>
            </p:sp>
            <p:sp>
              <p:nvSpPr>
                <p:cNvPr id="160" name="Freeform 21"/>
                <p:cNvSpPr/>
                <p:nvPr/>
              </p:nvSpPr>
              <p:spPr>
                <a:xfrm>
                  <a:off x="2421775" y="3525905"/>
                  <a:ext cx="2396375" cy="5915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5" h="5915261">
                      <a:moveTo>
                        <a:pt x="0" y="5915261"/>
                      </a:moveTo>
                      <a:lnTo>
                        <a:pt x="0" y="191710"/>
                      </a:lnTo>
                      <a:cubicBezTo>
                        <a:pt x="0" y="85831"/>
                        <a:pt x="85832" y="0"/>
                        <a:pt x="191710" y="0"/>
                      </a:cubicBezTo>
                      <a:lnTo>
                        <a:pt x="2204666" y="0"/>
                      </a:lnTo>
                      <a:cubicBezTo>
                        <a:pt x="2310544" y="0"/>
                        <a:pt x="2396376" y="85831"/>
                        <a:pt x="2396376" y="191710"/>
                      </a:cubicBezTo>
                      <a:lnTo>
                        <a:pt x="2396376" y="5915261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161" name="Freeform 22"/>
                <p:cNvSpPr/>
                <p:nvPr/>
              </p:nvSpPr>
              <p:spPr>
                <a:xfrm>
                  <a:off x="7953727" y="3175952"/>
                  <a:ext cx="2396375" cy="6265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5" h="6265214">
                      <a:moveTo>
                        <a:pt x="0" y="6265214"/>
                      </a:moveTo>
                      <a:lnTo>
                        <a:pt x="0" y="191710"/>
                      </a:lnTo>
                      <a:cubicBezTo>
                        <a:pt x="0" y="140866"/>
                        <a:pt x="20198" y="92103"/>
                        <a:pt x="56151" y="56151"/>
                      </a:cubicBezTo>
                      <a:cubicBezTo>
                        <a:pt x="92103" y="20198"/>
                        <a:pt x="140865" y="0"/>
                        <a:pt x="191710" y="0"/>
                      </a:cubicBezTo>
                      <a:lnTo>
                        <a:pt x="2204665" y="0"/>
                      </a:lnTo>
                      <a:cubicBezTo>
                        <a:pt x="2255510" y="0"/>
                        <a:pt x="2304272" y="20198"/>
                        <a:pt x="2340225" y="56151"/>
                      </a:cubicBezTo>
                      <a:cubicBezTo>
                        <a:pt x="2376177" y="92103"/>
                        <a:pt x="2396375" y="140866"/>
                        <a:pt x="2396375" y="191710"/>
                      </a:cubicBezTo>
                      <a:lnTo>
                        <a:pt x="2396375" y="6265214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162" name="Freeform 23"/>
                <p:cNvSpPr/>
                <p:nvPr/>
              </p:nvSpPr>
              <p:spPr>
                <a:xfrm>
                  <a:off x="13485678" y="1156801"/>
                  <a:ext cx="2396376" cy="828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6" h="8284364">
                      <a:moveTo>
                        <a:pt x="0" y="8284365"/>
                      </a:moveTo>
                      <a:lnTo>
                        <a:pt x="0" y="191711"/>
                      </a:lnTo>
                      <a:cubicBezTo>
                        <a:pt x="0" y="140866"/>
                        <a:pt x="20198" y="92103"/>
                        <a:pt x="56151" y="56151"/>
                      </a:cubicBezTo>
                      <a:cubicBezTo>
                        <a:pt x="92103" y="20198"/>
                        <a:pt x="140865" y="0"/>
                        <a:pt x="191710" y="1"/>
                      </a:cubicBezTo>
                      <a:lnTo>
                        <a:pt x="2204665" y="1"/>
                      </a:lnTo>
                      <a:cubicBezTo>
                        <a:pt x="2255510" y="0"/>
                        <a:pt x="2304273" y="20198"/>
                        <a:pt x="2340224" y="56151"/>
                      </a:cubicBezTo>
                      <a:cubicBezTo>
                        <a:pt x="2376177" y="92103"/>
                        <a:pt x="2396376" y="140866"/>
                        <a:pt x="2396376" y="191711"/>
                      </a:cubicBezTo>
                      <a:lnTo>
                        <a:pt x="2396376" y="8284365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  <p:sp>
              <p:nvSpPr>
                <p:cNvPr id="163" name="Freeform 24"/>
                <p:cNvSpPr/>
                <p:nvPr/>
              </p:nvSpPr>
              <p:spPr>
                <a:xfrm>
                  <a:off x="19017628" y="237861"/>
                  <a:ext cx="2396376" cy="920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376" h="9203304">
                      <a:moveTo>
                        <a:pt x="0" y="9203305"/>
                      </a:moveTo>
                      <a:lnTo>
                        <a:pt x="0" y="191711"/>
                      </a:lnTo>
                      <a:cubicBezTo>
                        <a:pt x="0" y="140866"/>
                        <a:pt x="20199" y="92103"/>
                        <a:pt x="56152" y="56151"/>
                      </a:cubicBezTo>
                      <a:cubicBezTo>
                        <a:pt x="92103" y="20198"/>
                        <a:pt x="140866" y="0"/>
                        <a:pt x="191711" y="0"/>
                      </a:cubicBezTo>
                      <a:lnTo>
                        <a:pt x="2204666" y="0"/>
                      </a:lnTo>
                      <a:cubicBezTo>
                        <a:pt x="2255511" y="0"/>
                        <a:pt x="2304274" y="20198"/>
                        <a:pt x="2340225" y="56151"/>
                      </a:cubicBezTo>
                      <a:cubicBezTo>
                        <a:pt x="2376178" y="92103"/>
                        <a:pt x="2396377" y="140866"/>
                        <a:pt x="2396377" y="191711"/>
                      </a:cubicBezTo>
                      <a:lnTo>
                        <a:pt x="2396377" y="9203305"/>
                      </a:lnTo>
                      <a:close/>
                    </a:path>
                  </a:pathLst>
                </a:custGeom>
                <a:solidFill>
                  <a:srgbClr val="032149"/>
                </a:solidFill>
              </p:spPr>
            </p:sp>
          </p:grpSp>
        </p:grpSp>
        <p:sp>
          <p:nvSpPr>
            <p:cNvPr id="168" name="TextBox 119"/>
            <p:cNvSpPr txBox="1"/>
            <p:nvPr/>
          </p:nvSpPr>
          <p:spPr>
            <a:xfrm>
              <a:off x="9694754" y="4657532"/>
              <a:ext cx="7047964" cy="1005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La región de América Latina comprende Argentina, Colombia, Chile, Panamá, Paraguay y Perú. 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169" name="TextBox 136"/>
            <p:cNvSpPr txBox="1"/>
            <p:nvPr/>
          </p:nvSpPr>
          <p:spPr>
            <a:xfrm>
              <a:off x="9386544" y="82492"/>
              <a:ext cx="8040837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 dirty="0" err="1">
                  <a:solidFill>
                    <a:srgbClr val="545454"/>
                  </a:solidFill>
                  <a:latin typeface="Open Sans Light Bold"/>
                </a:rPr>
                <a:t>Figura</a:t>
              </a:r>
              <a:r>
                <a:rPr lang="en-US" sz="1830" dirty="0">
                  <a:solidFill>
                    <a:srgbClr val="545454"/>
                  </a:solidFill>
                  <a:latin typeface="Open Sans Light Bold"/>
                </a:rPr>
                <a:t> 25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 dirty="0" err="1">
                  <a:latin typeface="Open Sans Light Italics"/>
                </a:rPr>
                <a:t>Cumplimiento</a:t>
              </a:r>
              <a:r>
                <a:rPr lang="en-US" sz="1830" dirty="0">
                  <a:latin typeface="Open Sans Light Italics"/>
                </a:rPr>
                <a:t> de las </a:t>
              </a:r>
              <a:r>
                <a:rPr lang="en-US" sz="1830" dirty="0" err="1">
                  <a:latin typeface="Open Sans Light Italics"/>
                </a:rPr>
                <a:t>áreas</a:t>
              </a:r>
              <a:r>
                <a:rPr lang="en-US" sz="1830" dirty="0">
                  <a:latin typeface="Open Sans Light Italics"/>
                </a:rPr>
                <a:t> del </a:t>
              </a:r>
              <a:r>
                <a:rPr lang="en-US" sz="1830" dirty="0" err="1">
                  <a:latin typeface="Open Sans Light Italics"/>
                </a:rPr>
                <a:t>Pacto</a:t>
              </a:r>
              <a:r>
                <a:rPr lang="en-US" sz="1830" dirty="0">
                  <a:latin typeface="Open Sans Light Italics"/>
                </a:rPr>
                <a:t> Global de Ecuador </a:t>
              </a:r>
              <a:r>
                <a:rPr lang="en-US" sz="1830" dirty="0" err="1">
                  <a:latin typeface="Open Sans Light Italics"/>
                </a:rPr>
                <a:t>frente</a:t>
              </a:r>
              <a:r>
                <a:rPr lang="en-US" sz="1830" dirty="0">
                  <a:latin typeface="Open Sans Light Italics"/>
                </a:rPr>
                <a:t> a </a:t>
              </a:r>
              <a:r>
                <a:rPr lang="en-US" sz="1830" dirty="0" err="1">
                  <a:latin typeface="Open Sans Light Italics"/>
                </a:rPr>
                <a:t>América</a:t>
              </a:r>
              <a:r>
                <a:rPr lang="en-US" sz="1830" dirty="0">
                  <a:latin typeface="Open Sans Light Italics"/>
                </a:rPr>
                <a:t> Latina</a:t>
              </a:r>
            </a:p>
            <a:p>
              <a:pPr marL="0" lvl="0" indent="0" algn="just">
                <a:lnSpc>
                  <a:spcPts val="3660"/>
                </a:lnSpc>
              </a:pPr>
              <a:endParaRPr lang="en-US" sz="1830" dirty="0">
                <a:solidFill>
                  <a:srgbClr val="545454"/>
                </a:solidFill>
                <a:latin typeface="Open Sans Light Italics"/>
              </a:endParaRPr>
            </a:p>
          </p:txBody>
        </p:sp>
        <p:grpSp>
          <p:nvGrpSpPr>
            <p:cNvPr id="170" name="Grupo 169"/>
            <p:cNvGrpSpPr/>
            <p:nvPr/>
          </p:nvGrpSpPr>
          <p:grpSpPr>
            <a:xfrm>
              <a:off x="16659287" y="2125112"/>
              <a:ext cx="4821021" cy="687999"/>
              <a:chOff x="16468103" y="2123948"/>
              <a:chExt cx="4821021" cy="687999"/>
            </a:xfrm>
          </p:grpSpPr>
          <p:pic>
            <p:nvPicPr>
              <p:cNvPr id="171" name="Picture 1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468103" y="2247324"/>
                <a:ext cx="157950" cy="157950"/>
              </a:xfrm>
              <a:prstGeom prst="rect">
                <a:avLst/>
              </a:prstGeom>
            </p:spPr>
          </p:pic>
          <p:pic>
            <p:nvPicPr>
              <p:cNvPr id="172" name="Picture 1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468103" y="2616376"/>
                <a:ext cx="157950" cy="157950"/>
              </a:xfrm>
              <a:prstGeom prst="rect">
                <a:avLst/>
              </a:prstGeom>
            </p:spPr>
          </p:pic>
          <p:sp>
            <p:nvSpPr>
              <p:cNvPr id="173" name="TextBox 139"/>
              <p:cNvSpPr txBox="1"/>
              <p:nvPr/>
            </p:nvSpPr>
            <p:spPr>
              <a:xfrm>
                <a:off x="16821145" y="2123948"/>
                <a:ext cx="4465823" cy="31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21"/>
                  </a:lnSpc>
                  <a:spcBef>
                    <a:spcPct val="0"/>
                  </a:spcBef>
                </a:pPr>
                <a:r>
                  <a:rPr lang="en-US" sz="1360">
                    <a:solidFill>
                      <a:srgbClr val="032149"/>
                    </a:solidFill>
                    <a:latin typeface="Open Sans Light"/>
                  </a:rPr>
                  <a:t>América Latina</a:t>
                </a:r>
              </a:p>
            </p:txBody>
          </p:sp>
          <p:sp>
            <p:nvSpPr>
              <p:cNvPr id="174" name="TextBox 140"/>
              <p:cNvSpPr txBox="1"/>
              <p:nvPr/>
            </p:nvSpPr>
            <p:spPr>
              <a:xfrm>
                <a:off x="16823301" y="2493000"/>
                <a:ext cx="4465823" cy="31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721"/>
                  </a:lnSpc>
                  <a:spcBef>
                    <a:spcPct val="0"/>
                  </a:spcBef>
                </a:pPr>
                <a:r>
                  <a:rPr lang="en-US" sz="1360">
                    <a:solidFill>
                      <a:srgbClr val="032149"/>
                    </a:solidFill>
                    <a:latin typeface="Open Sans Light"/>
                  </a:rPr>
                  <a:t>Ecuador</a:t>
                </a: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38200" y="391163"/>
            <a:ext cx="14990906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</a:pP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Conclusiones</a:t>
            </a: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457200" y="2411299"/>
            <a:ext cx="8458200" cy="1676400"/>
            <a:chOff x="1828800" y="2126219"/>
            <a:chExt cx="14293516" cy="1676400"/>
          </a:xfrm>
        </p:grpSpPr>
        <p:sp>
          <p:nvSpPr>
            <p:cNvPr id="49" name="Rectángulo redondeado 48"/>
            <p:cNvSpPr/>
            <p:nvPr/>
          </p:nvSpPr>
          <p:spPr>
            <a:xfrm>
              <a:off x="3549316" y="2126219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El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Pacto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Global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fomenta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un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sentido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sensibilización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ante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problemas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mundiales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incentiva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la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aplicación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prácticas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sostenibles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, 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observa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que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operadores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comercio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exterior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analizados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han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optado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por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ejecutar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mejores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prácticas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corporativas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empleando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cambios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dentro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operaciones</a:t>
              </a:r>
              <a:r>
                <a:rPr lang="en-US" sz="2000" dirty="0">
                  <a:solidFill>
                    <a:srgbClr val="000000"/>
                  </a:solidFill>
                  <a:latin typeface="Open Sauce Light"/>
                </a:rPr>
                <a:t>.</a:t>
              </a:r>
            </a:p>
            <a:p>
              <a:pPr algn="ctr"/>
              <a:endParaRPr lang="es-EC" sz="2000" dirty="0"/>
            </a:p>
          </p:txBody>
        </p:sp>
        <p:pic>
          <p:nvPicPr>
            <p:cNvPr id="50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2541450"/>
              <a:ext cx="1030163" cy="847445"/>
            </a:xfrm>
            <a:prstGeom prst="rect">
              <a:avLst/>
            </a:prstGeom>
          </p:spPr>
        </p:pic>
      </p:grpSp>
      <p:grpSp>
        <p:nvGrpSpPr>
          <p:cNvPr id="54" name="Grupo 53"/>
          <p:cNvGrpSpPr/>
          <p:nvPr/>
        </p:nvGrpSpPr>
        <p:grpSpPr>
          <a:xfrm>
            <a:off x="9323917" y="2329816"/>
            <a:ext cx="8458200" cy="1676400"/>
            <a:chOff x="1828800" y="2126219"/>
            <a:chExt cx="14293516" cy="1676400"/>
          </a:xfrm>
        </p:grpSpPr>
        <p:sp>
          <p:nvSpPr>
            <p:cNvPr id="55" name="Rectángulo redondeado 54"/>
            <p:cNvSpPr/>
            <p:nvPr/>
          </p:nvSpPr>
          <p:spPr>
            <a:xfrm>
              <a:off x="3549316" y="2126219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La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intervención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proactiva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operadores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comercio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exterior,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siguiendo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el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modelo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gestión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del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Pacto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Global,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beneficia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directamente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la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sostenibilidad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del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comercio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internacional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, al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alinear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su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forma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hacer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negocios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, al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producir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y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ofertar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sus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productos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o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servicios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con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una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visión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social y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económicamente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inclusiva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además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ambientalmente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responsables</a:t>
              </a:r>
              <a:r>
                <a:rPr lang="en-US" sz="2000" dirty="0">
                  <a:solidFill>
                    <a:srgbClr val="000000"/>
                  </a:solidFill>
                  <a:latin typeface="Open Sauce Light"/>
                </a:rPr>
                <a:t>.</a:t>
              </a:r>
            </a:p>
            <a:p>
              <a:pPr algn="ctr"/>
              <a:endParaRPr lang="es-EC" sz="2000" dirty="0"/>
            </a:p>
          </p:txBody>
        </p:sp>
        <p:pic>
          <p:nvPicPr>
            <p:cNvPr id="56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2541450"/>
              <a:ext cx="1030163" cy="847445"/>
            </a:xfrm>
            <a:prstGeom prst="rect">
              <a:avLst/>
            </a:prstGeom>
          </p:spPr>
        </p:pic>
      </p:grpSp>
      <p:grpSp>
        <p:nvGrpSpPr>
          <p:cNvPr id="57" name="Grupo 56"/>
          <p:cNvGrpSpPr/>
          <p:nvPr/>
        </p:nvGrpSpPr>
        <p:grpSpPr>
          <a:xfrm>
            <a:off x="457200" y="5026838"/>
            <a:ext cx="8458200" cy="1676400"/>
            <a:chOff x="1828800" y="2126219"/>
            <a:chExt cx="14293516" cy="1676400"/>
          </a:xfrm>
        </p:grpSpPr>
        <p:sp>
          <p:nvSpPr>
            <p:cNvPr id="58" name="Rectángulo redondeado 57"/>
            <p:cNvSpPr/>
            <p:nvPr/>
          </p:nvSpPr>
          <p:spPr>
            <a:xfrm>
              <a:off x="3549316" y="2126219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endParaRPr lang="en-US" sz="1600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endParaRPr lang="en-US" sz="1600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Ninguno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operadores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estudio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obtuvieron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como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resultado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un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buen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desempeño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todos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principios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del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Pacto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Global, sin embargo 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aquellos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que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operadores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comercio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exterior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mayor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prioridad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pertenecen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las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áreas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medio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ambiente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y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anticorrupción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. </a:t>
              </a:r>
            </a:p>
            <a:p>
              <a:pPr algn="ctr"/>
              <a:endParaRPr lang="es-EC" sz="2000" dirty="0"/>
            </a:p>
            <a:p>
              <a:pPr algn="ctr"/>
              <a:endParaRPr lang="en-US" sz="1600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endParaRPr lang="es-EC" sz="2000" dirty="0"/>
            </a:p>
          </p:txBody>
        </p:sp>
        <p:pic>
          <p:nvPicPr>
            <p:cNvPr id="5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2541450"/>
              <a:ext cx="1030163" cy="847445"/>
            </a:xfrm>
            <a:prstGeom prst="rect">
              <a:avLst/>
            </a:prstGeom>
          </p:spPr>
        </p:pic>
      </p:grpSp>
      <p:grpSp>
        <p:nvGrpSpPr>
          <p:cNvPr id="60" name="Grupo 59"/>
          <p:cNvGrpSpPr/>
          <p:nvPr/>
        </p:nvGrpSpPr>
        <p:grpSpPr>
          <a:xfrm>
            <a:off x="9383518" y="4858571"/>
            <a:ext cx="8458200" cy="1676400"/>
            <a:chOff x="1828800" y="2126219"/>
            <a:chExt cx="14293516" cy="1676400"/>
          </a:xfrm>
        </p:grpSpPr>
        <p:sp>
          <p:nvSpPr>
            <p:cNvPr id="61" name="Rectángulo redondeado 60"/>
            <p:cNvSpPr/>
            <p:nvPr/>
          </p:nvSpPr>
          <p:spPr>
            <a:xfrm>
              <a:off x="3549316" y="2126219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Los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tres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subsectores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se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enfocan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cumplir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el principio 10,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decir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se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alinean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no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ser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partícipes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actos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que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vulneren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la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ética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empresarial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fijando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una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postura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transparencia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comercial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la hora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hacer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negocios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.</a:t>
              </a:r>
            </a:p>
            <a:p>
              <a:pPr algn="ctr"/>
              <a:endParaRPr lang="es-EC" sz="2000" dirty="0"/>
            </a:p>
          </p:txBody>
        </p:sp>
        <p:pic>
          <p:nvPicPr>
            <p:cNvPr id="62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2541450"/>
              <a:ext cx="1030163" cy="847445"/>
            </a:xfrm>
            <a:prstGeom prst="rect">
              <a:avLst/>
            </a:prstGeom>
          </p:spPr>
        </p:pic>
      </p:grpSp>
      <p:grpSp>
        <p:nvGrpSpPr>
          <p:cNvPr id="63" name="Grupo 62"/>
          <p:cNvGrpSpPr/>
          <p:nvPr/>
        </p:nvGrpSpPr>
        <p:grpSpPr>
          <a:xfrm>
            <a:off x="457200" y="7863785"/>
            <a:ext cx="8458200" cy="1676400"/>
            <a:chOff x="1828800" y="2126219"/>
            <a:chExt cx="14293516" cy="1676400"/>
          </a:xfrm>
        </p:grpSpPr>
        <p:sp>
          <p:nvSpPr>
            <p:cNvPr id="64" name="Rectángulo redondeado 63"/>
            <p:cNvSpPr/>
            <p:nvPr/>
          </p:nvSpPr>
          <p:spPr>
            <a:xfrm>
              <a:off x="3549316" y="2126219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0000"/>
                </a:solidFill>
                <a:latin typeface="Open Sauce Light"/>
              </a:endParaRPr>
            </a:p>
            <a:p>
              <a:pPr algn="ctr"/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Ecuador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presenta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falencias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cuanto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la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puesta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práctica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iniciativas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que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precautelen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derechos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colaboradores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empresariales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, se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caracteriza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por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un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bajo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desempeño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medioambiental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relación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demás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países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latinoamericanos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y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denotan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la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escasa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ejecución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y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promoción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políticas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programas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y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mecanismos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que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impiden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un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desarrollo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eficiente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</a:rPr>
                <a:t> contra la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</a:rPr>
                <a:t>corrupción</a:t>
              </a:r>
              <a:r>
                <a:rPr lang="en-US" sz="2000" dirty="0">
                  <a:solidFill>
                    <a:srgbClr val="000000"/>
                  </a:solidFill>
                  <a:latin typeface="Open Sauce Light"/>
                </a:rPr>
                <a:t>.</a:t>
              </a:r>
            </a:p>
            <a:p>
              <a:pPr algn="ctr"/>
              <a:endParaRPr lang="es-EC" sz="2000" dirty="0"/>
            </a:p>
          </p:txBody>
        </p:sp>
        <p:pic>
          <p:nvPicPr>
            <p:cNvPr id="65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2541450"/>
              <a:ext cx="1030163" cy="84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2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38200" y="391163"/>
            <a:ext cx="14990906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</a:pP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Recomendaciones</a:t>
            </a: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828800" y="2126219"/>
            <a:ext cx="14293516" cy="1676400"/>
            <a:chOff x="1828800" y="2126219"/>
            <a:chExt cx="14293516" cy="1676400"/>
          </a:xfrm>
        </p:grpSpPr>
        <p:sp>
          <p:nvSpPr>
            <p:cNvPr id="9" name="Rectángulo redondeado 8"/>
            <p:cNvSpPr/>
            <p:nvPr/>
          </p:nvSpPr>
          <p:spPr>
            <a:xfrm>
              <a:off x="3549316" y="2126219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recomienda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OCES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elaborar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comunicados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progreso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manera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que 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permita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evidenciar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forma integral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todas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las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prácticas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desarrolladas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para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llevar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cabo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cada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principio,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así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como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expresar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las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ventajas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derivadas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pertenecer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Pacto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Global.</a:t>
              </a:r>
            </a:p>
            <a:p>
              <a:pPr algn="ctr"/>
              <a:endParaRPr lang="es-EC" dirty="0"/>
            </a:p>
          </p:txBody>
        </p:sp>
        <p:pic>
          <p:nvPicPr>
            <p:cNvPr id="18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2541450"/>
              <a:ext cx="838200" cy="847445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828800" y="4103791"/>
            <a:ext cx="14325600" cy="1676400"/>
            <a:chOff x="1828800" y="4103791"/>
            <a:chExt cx="14325600" cy="1676400"/>
          </a:xfrm>
        </p:grpSpPr>
        <p:sp>
          <p:nvSpPr>
            <p:cNvPr id="14" name="Rectángulo redondeado 13"/>
            <p:cNvSpPr/>
            <p:nvPr/>
          </p:nvSpPr>
          <p:spPr>
            <a:xfrm>
              <a:off x="3581400" y="4103791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sugiere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operadores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comercio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exterior que 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caracterizan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por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un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reiterado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desempeño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deficiente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la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aplicación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prácticas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sostenibles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incorporen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más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acciones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relacionadas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cada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uno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principios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con el fin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aumentar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grado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cumplimiento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.</a:t>
              </a:r>
            </a:p>
            <a:p>
              <a:pPr algn="ctr"/>
              <a:endParaRPr lang="es-EC" dirty="0"/>
            </a:p>
          </p:txBody>
        </p:sp>
        <p:pic>
          <p:nvPicPr>
            <p:cNvPr id="1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4518268"/>
              <a:ext cx="838200" cy="847445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1828800" y="6081363"/>
            <a:ext cx="14325600" cy="1676400"/>
            <a:chOff x="1828800" y="6081363"/>
            <a:chExt cx="14325600" cy="1676400"/>
          </a:xfrm>
        </p:grpSpPr>
        <p:sp>
          <p:nvSpPr>
            <p:cNvPr id="16" name="Rectángulo redondeado 15"/>
            <p:cNvSpPr/>
            <p:nvPr/>
          </p:nvSpPr>
          <p:spPr>
            <a:xfrm>
              <a:off x="3581400" y="6081363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recomienda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las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empresas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incluir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dentro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informes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una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autoevaluación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cumplimiento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con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respecto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periodos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anteriores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, con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objeto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mejorar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el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desarrollo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las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áreas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y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los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principios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menos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atendidos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y 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impulsen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todos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manera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ecuánime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.</a:t>
              </a:r>
              <a:endParaRPr lang="es-EC" dirty="0"/>
            </a:p>
          </p:txBody>
        </p:sp>
        <p:pic>
          <p:nvPicPr>
            <p:cNvPr id="20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6480065"/>
              <a:ext cx="838200" cy="847445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1828800" y="8058935"/>
            <a:ext cx="14293516" cy="1676400"/>
            <a:chOff x="1828800" y="8058935"/>
            <a:chExt cx="14293516" cy="1676400"/>
          </a:xfrm>
        </p:grpSpPr>
        <p:sp>
          <p:nvSpPr>
            <p:cNvPr id="17" name="Rectángulo redondeado 16"/>
            <p:cNvSpPr/>
            <p:nvPr/>
          </p:nvSpPr>
          <p:spPr>
            <a:xfrm>
              <a:off x="3549316" y="8058935"/>
              <a:ext cx="12573000" cy="167640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aconseja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todas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las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redes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locales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asociadas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Pacto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Global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fomentar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grupos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acción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para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exponer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estrategias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y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experiencias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organizaciones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adheridas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con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empresas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que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aún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no se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alinean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esta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iniciativa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, con el fin de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ejecutar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su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ingreso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a la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propuesta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/>
                </a:rPr>
                <a:t>sostenible</a:t>
              </a:r>
              <a:r>
                <a:rPr lang="en-US" dirty="0">
                  <a:solidFill>
                    <a:srgbClr val="000000"/>
                  </a:solidFill>
                  <a:latin typeface="Open Sauce Light"/>
                </a:rPr>
                <a:t> de la ONU.</a:t>
              </a:r>
            </a:p>
            <a:p>
              <a:pPr algn="ctr"/>
              <a:endParaRPr lang="es-EC" dirty="0"/>
            </a:p>
          </p:txBody>
        </p:sp>
        <p:pic>
          <p:nvPicPr>
            <p:cNvPr id="21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8800" y="8407172"/>
              <a:ext cx="838200" cy="84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0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cias! | PasionMovil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0"/>
            <a:ext cx="1828622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018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4812753" y="5736645"/>
            <a:ext cx="9525" cy="7181849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9778" y="6305674"/>
            <a:ext cx="641574" cy="283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35034" y="9938584"/>
            <a:ext cx="641574" cy="2834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31093" y="-892271"/>
            <a:ext cx="20350186" cy="2257021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1414309" y="3213967"/>
            <a:ext cx="5397737" cy="5648042"/>
            <a:chOff x="1414309" y="3213967"/>
            <a:chExt cx="5397737" cy="5648042"/>
          </a:xfrm>
        </p:grpSpPr>
        <p:sp>
          <p:nvSpPr>
            <p:cNvPr id="7" name="TextBox 7"/>
            <p:cNvSpPr txBox="1"/>
            <p:nvPr/>
          </p:nvSpPr>
          <p:spPr>
            <a:xfrm>
              <a:off x="1584331" y="3265553"/>
              <a:ext cx="5227715" cy="472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80"/>
                </a:lnSpc>
                <a:spcBef>
                  <a:spcPct val="0"/>
                </a:spcBef>
              </a:pPr>
              <a:r>
                <a:rPr lang="en-US" sz="2772" dirty="0" err="1">
                  <a:solidFill>
                    <a:srgbClr val="032149"/>
                  </a:solidFill>
                  <a:latin typeface="Open Sauce Light Bold"/>
                </a:rPr>
                <a:t>Objetivo</a:t>
              </a:r>
              <a:r>
                <a:rPr lang="en-US" sz="2772" dirty="0">
                  <a:solidFill>
                    <a:srgbClr val="032149"/>
                  </a:solidFill>
                  <a:latin typeface="Open Sauce Light Bold"/>
                </a:rPr>
                <a:t> general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93177" y="3213967"/>
              <a:ext cx="625933" cy="632837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150702" y="6901410"/>
              <a:ext cx="1924952" cy="1960599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414309" y="4428422"/>
              <a:ext cx="5397737" cy="261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3"/>
                </a:lnSpc>
              </a:pP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Analizar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el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desempeño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de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los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operadores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de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comercio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exterior de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América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Latina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en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la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aplicación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de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los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diez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principios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del </a:t>
              </a:r>
              <a:r>
                <a:rPr lang="en-US" sz="2349" spc="-35" dirty="0" err="1">
                  <a:solidFill>
                    <a:srgbClr val="032149"/>
                  </a:solidFill>
                  <a:latin typeface="Open Sauce Light"/>
                </a:rPr>
                <a:t>Pacto</a:t>
              </a:r>
              <a:r>
                <a:rPr lang="en-US" sz="2349" spc="-35" dirty="0">
                  <a:solidFill>
                    <a:srgbClr val="032149"/>
                  </a:solidFill>
                  <a:latin typeface="Open Sauce Light"/>
                </a:rPr>
                <a:t> Global. </a:t>
              </a:r>
            </a:p>
            <a:p>
              <a:pPr algn="ctr">
                <a:lnSpc>
                  <a:spcPts val="4253"/>
                </a:lnSpc>
                <a:spcBef>
                  <a:spcPct val="0"/>
                </a:spcBef>
              </a:pPr>
              <a:endParaRPr lang="en-US" sz="2349" spc="-35" dirty="0">
                <a:solidFill>
                  <a:srgbClr val="032149"/>
                </a:solidFill>
                <a:latin typeface="Open Sauce Light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0168498" y="2766332"/>
            <a:ext cx="6123698" cy="632837"/>
            <a:chOff x="10168498" y="2766332"/>
            <a:chExt cx="6123698" cy="632837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168498" y="2766332"/>
              <a:ext cx="625933" cy="632837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1064481" y="2817919"/>
              <a:ext cx="5227715" cy="472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80"/>
                </a:lnSpc>
                <a:spcBef>
                  <a:spcPct val="0"/>
                </a:spcBef>
              </a:pPr>
              <a:r>
                <a:rPr lang="en-US" sz="2772" dirty="0" err="1">
                  <a:solidFill>
                    <a:srgbClr val="032149"/>
                  </a:solidFill>
                  <a:latin typeface="Open Sauce Light Bold"/>
                </a:rPr>
                <a:t>Objetivos</a:t>
              </a:r>
              <a:r>
                <a:rPr lang="en-US" sz="2772" dirty="0">
                  <a:solidFill>
                    <a:srgbClr val="032149"/>
                  </a:solidFill>
                  <a:latin typeface="Open Sauce Light Bold"/>
                </a:rPr>
                <a:t> </a:t>
              </a:r>
              <a:r>
                <a:rPr lang="en-US" sz="2772" dirty="0" err="1">
                  <a:solidFill>
                    <a:srgbClr val="032149"/>
                  </a:solidFill>
                  <a:latin typeface="Open Sauce Light Bold"/>
                </a:rPr>
                <a:t>específicos</a:t>
              </a:r>
              <a:endParaRPr lang="en-US" sz="2772" dirty="0">
                <a:solidFill>
                  <a:srgbClr val="032149"/>
                </a:solidFill>
                <a:latin typeface="Open Sauce Light Bold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78693" y="415290"/>
            <a:ext cx="6966663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EFEFE"/>
                </a:solidFill>
                <a:latin typeface="Open Sauce SemiBold"/>
              </a:rPr>
              <a:t>Objetivos de la investigación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8967269" y="5835184"/>
            <a:ext cx="8292031" cy="974191"/>
            <a:chOff x="8967269" y="5835184"/>
            <a:chExt cx="8292031" cy="974191"/>
          </a:xfrm>
        </p:grpSpPr>
        <p:grpSp>
          <p:nvGrpSpPr>
            <p:cNvPr id="11" name="Group 11"/>
            <p:cNvGrpSpPr/>
            <p:nvPr/>
          </p:nvGrpSpPr>
          <p:grpSpPr>
            <a:xfrm>
              <a:off x="12710301" y="5902377"/>
              <a:ext cx="4548999" cy="839804"/>
              <a:chOff x="0" y="0"/>
              <a:chExt cx="3421104" cy="6315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421104" cy="631580"/>
              </a:xfrm>
              <a:custGeom>
                <a:avLst/>
                <a:gdLst/>
                <a:ahLst/>
                <a:cxnLst/>
                <a:rect l="l" t="t" r="r" b="b"/>
                <a:pathLst>
                  <a:path w="3421104" h="631580">
                    <a:moveTo>
                      <a:pt x="0" y="0"/>
                    </a:moveTo>
                    <a:lnTo>
                      <a:pt x="3421104" y="0"/>
                    </a:lnTo>
                    <a:lnTo>
                      <a:pt x="3421104" y="631580"/>
                    </a:lnTo>
                    <a:lnTo>
                      <a:pt x="0" y="631580"/>
                    </a:lnTo>
                    <a:close/>
                  </a:path>
                </a:pathLst>
              </a:custGeom>
              <a:solidFill>
                <a:srgbClr val="ABC339">
                  <a:alpha val="87843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8967269" y="5835184"/>
              <a:ext cx="2402459" cy="974191"/>
              <a:chOff x="0" y="0"/>
              <a:chExt cx="1199256" cy="48629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99256" cy="486295"/>
              </a:xfrm>
              <a:custGeom>
                <a:avLst/>
                <a:gdLst/>
                <a:ahLst/>
                <a:cxnLst/>
                <a:rect l="l" t="t" r="r" b="b"/>
                <a:pathLst>
                  <a:path w="1199256" h="486295">
                    <a:moveTo>
                      <a:pt x="0" y="0"/>
                    </a:moveTo>
                    <a:lnTo>
                      <a:pt x="1199256" y="0"/>
                    </a:lnTo>
                    <a:lnTo>
                      <a:pt x="1199256" y="486295"/>
                    </a:lnTo>
                    <a:lnTo>
                      <a:pt x="0" y="486295"/>
                    </a:lnTo>
                    <a:close/>
                  </a:path>
                </a:pathLst>
              </a:custGeom>
              <a:solidFill>
                <a:srgbClr val="ABC339">
                  <a:alpha val="87843"/>
                </a:srgbClr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96784" y="6138026"/>
              <a:ext cx="1080609" cy="326884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13421066" y="6033764"/>
              <a:ext cx="3388435" cy="41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36"/>
                </a:lnSpc>
                <a:spcBef>
                  <a:spcPct val="0"/>
                </a:spcBef>
              </a:pPr>
              <a:r>
                <a:rPr lang="en-US" sz="2525" b="1" dirty="0" err="1">
                  <a:solidFill>
                    <a:srgbClr val="032149"/>
                  </a:solidFill>
                  <a:latin typeface="Open Sauce Light"/>
                </a:rPr>
                <a:t>Prácticas</a:t>
              </a:r>
              <a:r>
                <a:rPr lang="en-US" sz="2525" b="1" dirty="0">
                  <a:solidFill>
                    <a:srgbClr val="032149"/>
                  </a:solidFill>
                  <a:latin typeface="Open Sauce Light"/>
                </a:rPr>
                <a:t> </a:t>
              </a:r>
              <a:r>
                <a:rPr lang="en-US" sz="2525" b="1" dirty="0" err="1">
                  <a:solidFill>
                    <a:srgbClr val="032149"/>
                  </a:solidFill>
                  <a:latin typeface="Open Sauce Light"/>
                </a:rPr>
                <a:t>alineadas</a:t>
              </a:r>
              <a:endParaRPr lang="en-US" sz="2525" b="1" dirty="0">
                <a:solidFill>
                  <a:srgbClr val="032149"/>
                </a:solidFill>
                <a:latin typeface="Open Sauce Light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276156" y="6078273"/>
              <a:ext cx="1805171" cy="438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29"/>
                </a:lnSpc>
                <a:spcBef>
                  <a:spcPct val="0"/>
                </a:spcBef>
              </a:pPr>
              <a:r>
                <a:rPr lang="en-US" sz="2592">
                  <a:solidFill>
                    <a:srgbClr val="032149"/>
                  </a:solidFill>
                  <a:latin typeface="Open Sauce Light Bold"/>
                </a:rPr>
                <a:t>DESCRIBIR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8967269" y="7507377"/>
            <a:ext cx="8292031" cy="1354632"/>
            <a:chOff x="8967269" y="7507377"/>
            <a:chExt cx="8292031" cy="1354632"/>
          </a:xfrm>
        </p:grpSpPr>
        <p:grpSp>
          <p:nvGrpSpPr>
            <p:cNvPr id="15" name="Group 15"/>
            <p:cNvGrpSpPr/>
            <p:nvPr/>
          </p:nvGrpSpPr>
          <p:grpSpPr>
            <a:xfrm>
              <a:off x="12710301" y="7574571"/>
              <a:ext cx="4548999" cy="1287438"/>
              <a:chOff x="0" y="0"/>
              <a:chExt cx="3421104" cy="9682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21104" cy="968226"/>
              </a:xfrm>
              <a:custGeom>
                <a:avLst/>
                <a:gdLst/>
                <a:ahLst/>
                <a:cxnLst/>
                <a:rect l="l" t="t" r="r" b="b"/>
                <a:pathLst>
                  <a:path w="3421104" h="968226">
                    <a:moveTo>
                      <a:pt x="0" y="0"/>
                    </a:moveTo>
                    <a:lnTo>
                      <a:pt x="3421104" y="0"/>
                    </a:lnTo>
                    <a:lnTo>
                      <a:pt x="3421104" y="968226"/>
                    </a:lnTo>
                    <a:lnTo>
                      <a:pt x="0" y="968226"/>
                    </a:lnTo>
                    <a:close/>
                  </a:path>
                </a:pathLst>
              </a:custGeom>
              <a:solidFill>
                <a:srgbClr val="16496B">
                  <a:alpha val="87843"/>
                </a:srgbClr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8967269" y="7507377"/>
              <a:ext cx="2402459" cy="974191"/>
              <a:chOff x="0" y="0"/>
              <a:chExt cx="1199256" cy="4862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99256" cy="486295"/>
              </a:xfrm>
              <a:custGeom>
                <a:avLst/>
                <a:gdLst/>
                <a:ahLst/>
                <a:cxnLst/>
                <a:rect l="l" t="t" r="r" b="b"/>
                <a:pathLst>
                  <a:path w="1199256" h="486295">
                    <a:moveTo>
                      <a:pt x="0" y="0"/>
                    </a:moveTo>
                    <a:lnTo>
                      <a:pt x="1199256" y="0"/>
                    </a:lnTo>
                    <a:lnTo>
                      <a:pt x="1199256" y="486295"/>
                    </a:lnTo>
                    <a:lnTo>
                      <a:pt x="0" y="486295"/>
                    </a:lnTo>
                    <a:close/>
                  </a:path>
                </a:pathLst>
              </a:custGeom>
              <a:solidFill>
                <a:srgbClr val="16496B">
                  <a:alpha val="87843"/>
                </a:srgbClr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96784" y="7823765"/>
              <a:ext cx="1009899" cy="30549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12971266" y="7752595"/>
              <a:ext cx="4288034" cy="87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36"/>
                </a:lnSpc>
              </a:pPr>
              <a:r>
                <a:rPr lang="en-US" sz="2525" b="1" dirty="0" err="1">
                  <a:solidFill>
                    <a:srgbClr val="FFFFFF"/>
                  </a:solidFill>
                  <a:latin typeface="Open Sauce Light"/>
                </a:rPr>
                <a:t>Participación</a:t>
              </a:r>
              <a:r>
                <a:rPr lang="en-US" sz="2525" b="1" dirty="0">
                  <a:solidFill>
                    <a:srgbClr val="FFFFFF"/>
                  </a:solidFill>
                  <a:latin typeface="Open Sauce Light"/>
                </a:rPr>
                <a:t> </a:t>
              </a:r>
              <a:r>
                <a:rPr lang="en-US" sz="2525" b="1" dirty="0" err="1">
                  <a:solidFill>
                    <a:srgbClr val="FFFFFF"/>
                  </a:solidFill>
                  <a:latin typeface="Open Sauce Light"/>
                </a:rPr>
                <a:t>subsectorial</a:t>
              </a:r>
              <a:endParaRPr lang="en-US" sz="2525" b="1" dirty="0">
                <a:solidFill>
                  <a:srgbClr val="FFFFFF"/>
                </a:solidFill>
                <a:latin typeface="Open Sauce Light"/>
              </a:endParaRPr>
            </a:p>
            <a:p>
              <a:pPr algn="just">
                <a:lnSpc>
                  <a:spcPts val="3536"/>
                </a:lnSpc>
                <a:spcBef>
                  <a:spcPct val="0"/>
                </a:spcBef>
              </a:pPr>
              <a:r>
                <a:rPr lang="en-US" sz="2525" b="1" dirty="0">
                  <a:solidFill>
                    <a:srgbClr val="FFFFFF"/>
                  </a:solidFill>
                  <a:latin typeface="Open Sauce Light"/>
                </a:rPr>
                <a:t>Ecuador vs </a:t>
              </a:r>
              <a:r>
                <a:rPr lang="en-US" sz="2525" b="1" dirty="0" err="1">
                  <a:solidFill>
                    <a:srgbClr val="FFFFFF"/>
                  </a:solidFill>
                  <a:latin typeface="Open Sauce Light"/>
                </a:rPr>
                <a:t>América</a:t>
              </a:r>
              <a:r>
                <a:rPr lang="en-US" sz="2525" b="1" dirty="0">
                  <a:solidFill>
                    <a:srgbClr val="FFFFFF"/>
                  </a:solidFill>
                  <a:latin typeface="Open Sauce Light"/>
                </a:rPr>
                <a:t> Latina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111469" y="7750466"/>
              <a:ext cx="2114059" cy="438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29"/>
                </a:lnSpc>
                <a:spcBef>
                  <a:spcPct val="0"/>
                </a:spcBef>
              </a:pPr>
              <a:r>
                <a:rPr lang="en-US" sz="2592">
                  <a:solidFill>
                    <a:srgbClr val="FFFFFF"/>
                  </a:solidFill>
                  <a:latin typeface="Open Sauce Light Bold"/>
                </a:rPr>
                <a:t>IDENTIFICAR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8967269" y="4238863"/>
            <a:ext cx="8292031" cy="974191"/>
            <a:chOff x="8967269" y="4313470"/>
            <a:chExt cx="8292031" cy="974191"/>
          </a:xfrm>
        </p:grpSpPr>
        <p:grpSp>
          <p:nvGrpSpPr>
            <p:cNvPr id="5" name="Group 5"/>
            <p:cNvGrpSpPr/>
            <p:nvPr/>
          </p:nvGrpSpPr>
          <p:grpSpPr>
            <a:xfrm>
              <a:off x="12710301" y="4380664"/>
              <a:ext cx="4548999" cy="839804"/>
              <a:chOff x="0" y="0"/>
              <a:chExt cx="3421104" cy="6315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421104" cy="631580"/>
              </a:xfrm>
              <a:custGeom>
                <a:avLst/>
                <a:gdLst/>
                <a:ahLst/>
                <a:cxnLst/>
                <a:rect l="l" t="t" r="r" b="b"/>
                <a:pathLst>
                  <a:path w="3421104" h="631580">
                    <a:moveTo>
                      <a:pt x="0" y="0"/>
                    </a:moveTo>
                    <a:lnTo>
                      <a:pt x="3421104" y="0"/>
                    </a:lnTo>
                    <a:lnTo>
                      <a:pt x="3421104" y="631580"/>
                    </a:lnTo>
                    <a:lnTo>
                      <a:pt x="0" y="631580"/>
                    </a:lnTo>
                    <a:close/>
                  </a:path>
                </a:pathLst>
              </a:custGeom>
              <a:solidFill>
                <a:srgbClr val="4DA3DF">
                  <a:alpha val="87843"/>
                </a:srgbClr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96784" y="4550867"/>
              <a:ext cx="1009899" cy="30549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3290583" y="4561631"/>
              <a:ext cx="3388435" cy="44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36"/>
                </a:lnSpc>
                <a:spcBef>
                  <a:spcPct val="0"/>
                </a:spcBef>
              </a:pPr>
              <a:r>
                <a:rPr lang="en-US" sz="2525" b="1" dirty="0" err="1">
                  <a:solidFill>
                    <a:srgbClr val="032149"/>
                  </a:solidFill>
                  <a:latin typeface="Open Sauce Light"/>
                </a:rPr>
                <a:t>Nivel</a:t>
              </a:r>
              <a:r>
                <a:rPr lang="en-US" sz="2525" b="1" dirty="0">
                  <a:solidFill>
                    <a:srgbClr val="032149"/>
                  </a:solidFill>
                  <a:latin typeface="Open Sauce Light"/>
                </a:rPr>
                <a:t> de </a:t>
              </a:r>
              <a:r>
                <a:rPr lang="en-US" sz="2525" b="1" dirty="0" err="1">
                  <a:solidFill>
                    <a:srgbClr val="032149"/>
                  </a:solidFill>
                  <a:latin typeface="Open Sauce Light"/>
                </a:rPr>
                <a:t>desempeño</a:t>
              </a:r>
              <a:r>
                <a:rPr lang="en-US" sz="2525" dirty="0">
                  <a:solidFill>
                    <a:srgbClr val="032149"/>
                  </a:solidFill>
                  <a:latin typeface="Open Sauce Light"/>
                </a:rPr>
                <a:t> </a:t>
              </a:r>
            </a:p>
          </p:txBody>
        </p:sp>
        <p:grpSp>
          <p:nvGrpSpPr>
            <p:cNvPr id="35" name="Group 9"/>
            <p:cNvGrpSpPr/>
            <p:nvPr/>
          </p:nvGrpSpPr>
          <p:grpSpPr>
            <a:xfrm>
              <a:off x="8967269" y="4313470"/>
              <a:ext cx="2402459" cy="974191"/>
              <a:chOff x="0" y="0"/>
              <a:chExt cx="1199256" cy="486295"/>
            </a:xfrm>
          </p:grpSpPr>
          <p:sp>
            <p:nvSpPr>
              <p:cNvPr id="36" name="Freeform 10"/>
              <p:cNvSpPr/>
              <p:nvPr/>
            </p:nvSpPr>
            <p:spPr>
              <a:xfrm>
                <a:off x="0" y="0"/>
                <a:ext cx="1199256" cy="486295"/>
              </a:xfrm>
              <a:custGeom>
                <a:avLst/>
                <a:gdLst/>
                <a:ahLst/>
                <a:cxnLst/>
                <a:rect l="l" t="t" r="r" b="b"/>
                <a:pathLst>
                  <a:path w="1199256" h="486295">
                    <a:moveTo>
                      <a:pt x="0" y="0"/>
                    </a:moveTo>
                    <a:lnTo>
                      <a:pt x="1199256" y="0"/>
                    </a:lnTo>
                    <a:lnTo>
                      <a:pt x="1199256" y="486295"/>
                    </a:lnTo>
                    <a:lnTo>
                      <a:pt x="0" y="486295"/>
                    </a:lnTo>
                    <a:close/>
                  </a:path>
                </a:pathLst>
              </a:custGeom>
              <a:solidFill>
                <a:srgbClr val="4DA3DF">
                  <a:alpha val="87843"/>
                </a:srgbClr>
              </a:solidFill>
            </p:spPr>
          </p:sp>
        </p:grpSp>
        <p:sp>
          <p:nvSpPr>
            <p:cNvPr id="37" name="TextBox 29"/>
            <p:cNvSpPr txBox="1"/>
            <p:nvPr/>
          </p:nvSpPr>
          <p:spPr>
            <a:xfrm>
              <a:off x="9623107" y="4503241"/>
              <a:ext cx="1090783" cy="438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29"/>
                </a:lnSpc>
                <a:spcBef>
                  <a:spcPct val="0"/>
                </a:spcBef>
              </a:pPr>
              <a:r>
                <a:rPr lang="en-US" sz="2592" dirty="0">
                  <a:solidFill>
                    <a:srgbClr val="032149"/>
                  </a:solidFill>
                  <a:latin typeface="Open Sauce Light Bold"/>
                </a:rPr>
                <a:t>MEDIR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734954" y="65226"/>
            <a:ext cx="9525" cy="163980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5400000">
            <a:off x="10084200" y="-7175100"/>
            <a:ext cx="9534" cy="1639806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68476" y="8710589"/>
            <a:ext cx="641574" cy="28345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571571" y="305996"/>
            <a:ext cx="10069678" cy="47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80"/>
              </a:lnSpc>
              <a:spcBef>
                <a:spcPct val="0"/>
              </a:spcBef>
            </a:pPr>
            <a:r>
              <a:rPr lang="en-US" sz="2772">
                <a:solidFill>
                  <a:srgbClr val="FFFFFF"/>
                </a:solidFill>
                <a:latin typeface="Open Sauce Light Bold"/>
              </a:rPr>
              <a:t>Marco teórico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31093" y="-892271"/>
            <a:ext cx="20350186" cy="2257021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678693" y="415290"/>
            <a:ext cx="6966663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EFEFE"/>
                </a:solidFill>
                <a:latin typeface="Open Sauce SemiBold"/>
              </a:rPr>
              <a:t>Marco teórico 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355102" y="1391956"/>
            <a:ext cx="6603645" cy="7308272"/>
            <a:chOff x="355102" y="1143955"/>
            <a:chExt cx="6603645" cy="7308272"/>
          </a:xfrm>
        </p:grpSpPr>
        <p:grpSp>
          <p:nvGrpSpPr>
            <p:cNvPr id="12" name="Grupo 11"/>
            <p:cNvGrpSpPr/>
            <p:nvPr/>
          </p:nvGrpSpPr>
          <p:grpSpPr>
            <a:xfrm>
              <a:off x="355102" y="1942165"/>
              <a:ext cx="6237111" cy="6510062"/>
              <a:chOff x="355102" y="1942165"/>
              <a:chExt cx="6237111" cy="6510062"/>
            </a:xfrm>
          </p:grpSpPr>
          <p:grpSp>
            <p:nvGrpSpPr>
              <p:cNvPr id="44" name="Grupo 43"/>
              <p:cNvGrpSpPr/>
              <p:nvPr/>
            </p:nvGrpSpPr>
            <p:grpSpPr>
              <a:xfrm>
                <a:off x="1540683" y="1942165"/>
                <a:ext cx="5051530" cy="6510062"/>
                <a:chOff x="1540683" y="1942165"/>
                <a:chExt cx="5051530" cy="6510062"/>
              </a:xfrm>
            </p:grpSpPr>
            <p:grpSp>
              <p:nvGrpSpPr>
                <p:cNvPr id="15" name="Group 15"/>
                <p:cNvGrpSpPr>
                  <a:grpSpLocks noChangeAspect="1"/>
                </p:cNvGrpSpPr>
                <p:nvPr/>
              </p:nvGrpSpPr>
              <p:grpSpPr>
                <a:xfrm>
                  <a:off x="1833328" y="4859163"/>
                  <a:ext cx="3653569" cy="2055107"/>
                  <a:chOff x="0" y="0"/>
                  <a:chExt cx="11289030" cy="6350000"/>
                </a:xfrm>
              </p:grpSpPr>
              <p:sp>
                <p:nvSpPr>
                  <p:cNvPr id="16" name="Freeform 16"/>
                  <p:cNvSpPr/>
                  <p:nvPr/>
                </p:nvSpPr>
                <p:spPr>
                  <a:xfrm>
                    <a:off x="0" y="0"/>
                    <a:ext cx="11287761" cy="635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7761" h="6350000">
                        <a:moveTo>
                          <a:pt x="0" y="5824220"/>
                        </a:moveTo>
                        <a:lnTo>
                          <a:pt x="0" y="525780"/>
                        </a:lnTo>
                        <a:cubicBezTo>
                          <a:pt x="0" y="234950"/>
                          <a:pt x="234950" y="0"/>
                          <a:pt x="525780" y="0"/>
                        </a:cubicBezTo>
                        <a:lnTo>
                          <a:pt x="10761980" y="0"/>
                        </a:lnTo>
                        <a:cubicBezTo>
                          <a:pt x="11052811" y="0"/>
                          <a:pt x="11287761" y="234950"/>
                          <a:pt x="11287761" y="525780"/>
                        </a:cubicBezTo>
                        <a:lnTo>
                          <a:pt x="11287761" y="5822950"/>
                        </a:lnTo>
                        <a:cubicBezTo>
                          <a:pt x="11287761" y="6113780"/>
                          <a:pt x="11052811" y="6348730"/>
                          <a:pt x="10761980" y="6348730"/>
                        </a:cubicBezTo>
                        <a:lnTo>
                          <a:pt x="525780" y="6348730"/>
                        </a:lnTo>
                        <a:cubicBezTo>
                          <a:pt x="236220" y="6350000"/>
                          <a:pt x="0" y="6115050"/>
                          <a:pt x="0" y="5824220"/>
                        </a:cubicBezTo>
                        <a:cubicBezTo>
                          <a:pt x="0" y="5824220"/>
                          <a:pt x="0" y="5824220"/>
                          <a:pt x="0" y="5824220"/>
                        </a:cubicBezTo>
                        <a:close/>
                      </a:path>
                    </a:pathLst>
                  </a:custGeom>
                  <a:solidFill>
                    <a:srgbClr val="6CE5E8">
                      <a:alpha val="91765"/>
                    </a:srgbClr>
                  </a:solidFill>
                </p:spPr>
              </p:sp>
            </p:grpSp>
            <p:sp>
              <p:nvSpPr>
                <p:cNvPr id="26" name="TextBox 26"/>
                <p:cNvSpPr txBox="1"/>
                <p:nvPr/>
              </p:nvSpPr>
              <p:spPr>
                <a:xfrm>
                  <a:off x="2816960" y="1942165"/>
                  <a:ext cx="3775253" cy="4140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 dirty="0">
                      <a:solidFill>
                        <a:srgbClr val="032149"/>
                      </a:solidFill>
                      <a:latin typeface="Open Sauce Light Bold"/>
                    </a:rPr>
                    <a:t>ODS</a:t>
                  </a:r>
                </a:p>
              </p:txBody>
            </p:sp>
            <p:pic>
              <p:nvPicPr>
                <p:cNvPr id="31" name="Picture 3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-5038084" flipV="1">
                  <a:off x="3097301" y="4174598"/>
                  <a:ext cx="909760" cy="257007"/>
                </a:xfrm>
                <a:prstGeom prst="rect">
                  <a:avLst/>
                </a:prstGeom>
              </p:spPr>
            </p:pic>
            <p:pic>
              <p:nvPicPr>
                <p:cNvPr id="32" name="Picture 3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5400000" flipV="1">
                  <a:off x="3144390" y="7355774"/>
                  <a:ext cx="909760" cy="257007"/>
                </a:xfrm>
                <a:prstGeom prst="rect">
                  <a:avLst/>
                </a:prstGeom>
              </p:spPr>
            </p:pic>
            <p:pic>
              <p:nvPicPr>
                <p:cNvPr id="33" name="Picture 3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-2321368" flipV="1">
                  <a:off x="3325305" y="2426142"/>
                  <a:ext cx="899115" cy="254000"/>
                </a:xfrm>
                <a:prstGeom prst="rect">
                  <a:avLst/>
                </a:prstGeom>
              </p:spPr>
            </p:pic>
            <p:sp>
              <p:nvSpPr>
                <p:cNvPr id="37" name="TextBox 37"/>
                <p:cNvSpPr txBox="1"/>
                <p:nvPr/>
              </p:nvSpPr>
              <p:spPr>
                <a:xfrm>
                  <a:off x="1772485" y="5227262"/>
                  <a:ext cx="3775253" cy="12712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 dirty="0" err="1">
                      <a:solidFill>
                        <a:srgbClr val="032149"/>
                      </a:solidFill>
                      <a:latin typeface="Open Sauce Light Bold"/>
                    </a:rPr>
                    <a:t>Teoría</a:t>
                  </a:r>
                  <a:r>
                    <a:rPr lang="en-US" sz="2449" dirty="0">
                      <a:solidFill>
                        <a:srgbClr val="032149"/>
                      </a:solidFill>
                      <a:latin typeface="Open Sauce Light Bold"/>
                    </a:rPr>
                    <a:t> de las </a:t>
                  </a:r>
                  <a:r>
                    <a:rPr lang="en-US" sz="2449" dirty="0" err="1">
                      <a:solidFill>
                        <a:srgbClr val="032149"/>
                      </a:solidFill>
                      <a:latin typeface="Open Sauce Light Bold"/>
                    </a:rPr>
                    <a:t>tres</a:t>
                  </a:r>
                  <a:r>
                    <a:rPr lang="en-US" sz="2449" dirty="0">
                      <a:solidFill>
                        <a:srgbClr val="032149"/>
                      </a:solidFill>
                      <a:latin typeface="Open Sauce Light Bold"/>
                    </a:rPr>
                    <a:t> </a:t>
                  </a:r>
                  <a:r>
                    <a:rPr lang="en-US" sz="2449" dirty="0" err="1">
                      <a:solidFill>
                        <a:srgbClr val="032149"/>
                      </a:solidFill>
                      <a:latin typeface="Open Sauce Light Bold"/>
                    </a:rPr>
                    <a:t>dimensiones</a:t>
                  </a:r>
                  <a:r>
                    <a:rPr lang="en-US" sz="2449" dirty="0">
                      <a:solidFill>
                        <a:srgbClr val="032149"/>
                      </a:solidFill>
                      <a:latin typeface="Open Sauce Light Bold"/>
                    </a:rPr>
                    <a:t> de </a:t>
                  </a:r>
                  <a:r>
                    <a:rPr lang="en-US" sz="2449" dirty="0" err="1">
                      <a:solidFill>
                        <a:srgbClr val="032149"/>
                      </a:solidFill>
                      <a:latin typeface="Open Sauce Light Bold"/>
                    </a:rPr>
                    <a:t>desarrollo</a:t>
                  </a:r>
                  <a:r>
                    <a:rPr lang="en-US" sz="2449" dirty="0">
                      <a:solidFill>
                        <a:srgbClr val="032149"/>
                      </a:solidFill>
                      <a:latin typeface="Open Sauce Light Bold"/>
                    </a:rPr>
                    <a:t> </a:t>
                  </a:r>
                  <a:r>
                    <a:rPr lang="en-US" sz="2449" dirty="0" err="1">
                      <a:solidFill>
                        <a:srgbClr val="032149"/>
                      </a:solidFill>
                      <a:latin typeface="Open Sauce Light Bold"/>
                    </a:rPr>
                    <a:t>sostenible</a:t>
                  </a:r>
                  <a:endParaRPr lang="en-US" sz="2449" dirty="0">
                    <a:solidFill>
                      <a:srgbClr val="032149"/>
                    </a:solidFill>
                    <a:latin typeface="Open Sauce Light Bold"/>
                  </a:endParaRP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1540683" y="8038192"/>
                  <a:ext cx="3775253" cy="4140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032149"/>
                      </a:solidFill>
                      <a:latin typeface="Open Sauce Light Bold"/>
                    </a:rPr>
                    <a:t>Informe Brundtland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1711643" y="2908599"/>
                  <a:ext cx="3775253" cy="8426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032149"/>
                      </a:solidFill>
                      <a:latin typeface="Open Sauce Light Bold"/>
                    </a:rPr>
                    <a:t>Principios del Pacto Global</a:t>
                  </a:r>
                </a:p>
              </p:txBody>
            </p:sp>
          </p:grpSp>
          <p:pic>
            <p:nvPicPr>
              <p:cNvPr id="1028" name="Picture 4" descr="Ver las imágenes de origen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1" t="1685" r="24642" b="2442"/>
              <a:stretch/>
            </p:blipFill>
            <p:spPr bwMode="auto">
              <a:xfrm>
                <a:off x="355102" y="2463531"/>
                <a:ext cx="1524000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Ver las imágenes de orige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0" r="11108"/>
            <a:stretch/>
          </p:blipFill>
          <p:spPr bwMode="auto">
            <a:xfrm>
              <a:off x="5186764" y="1143955"/>
              <a:ext cx="1771983" cy="162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upo 61"/>
          <p:cNvGrpSpPr/>
          <p:nvPr/>
        </p:nvGrpSpPr>
        <p:grpSpPr>
          <a:xfrm>
            <a:off x="5162996" y="1681639"/>
            <a:ext cx="11426267" cy="2631177"/>
            <a:chOff x="5162996" y="1681639"/>
            <a:chExt cx="11426267" cy="2631177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44780" flipV="1">
              <a:off x="5162996" y="3798801"/>
              <a:ext cx="1819521" cy="514015"/>
            </a:xfrm>
            <a:prstGeom prst="rect">
              <a:avLst/>
            </a:prstGeom>
          </p:spPr>
        </p:pic>
        <p:grpSp>
          <p:nvGrpSpPr>
            <p:cNvPr id="58" name="Grupo 57"/>
            <p:cNvGrpSpPr/>
            <p:nvPr/>
          </p:nvGrpSpPr>
          <p:grpSpPr>
            <a:xfrm>
              <a:off x="6592213" y="1681639"/>
              <a:ext cx="9997050" cy="2513737"/>
              <a:chOff x="6592213" y="1682256"/>
              <a:chExt cx="9997050" cy="2513737"/>
            </a:xfrm>
          </p:grpSpPr>
          <p:grpSp>
            <p:nvGrpSpPr>
              <p:cNvPr id="45" name="Grupo 44"/>
              <p:cNvGrpSpPr/>
              <p:nvPr/>
            </p:nvGrpSpPr>
            <p:grpSpPr>
              <a:xfrm>
                <a:off x="6592213" y="3007490"/>
                <a:ext cx="3775253" cy="991769"/>
                <a:chOff x="6592213" y="2759489"/>
                <a:chExt cx="3775253" cy="991769"/>
              </a:xfrm>
            </p:grpSpPr>
            <p:grpSp>
              <p:nvGrpSpPr>
                <p:cNvPr id="23" name="Group 23"/>
                <p:cNvGrpSpPr/>
                <p:nvPr/>
              </p:nvGrpSpPr>
              <p:grpSpPr>
                <a:xfrm>
                  <a:off x="7077328" y="2759489"/>
                  <a:ext cx="2916632" cy="991769"/>
                  <a:chOff x="0" y="0"/>
                  <a:chExt cx="1621710" cy="551445"/>
                </a:xfrm>
              </p:grpSpPr>
              <p:sp>
                <p:nvSpPr>
                  <p:cNvPr id="24" name="Freeform 24"/>
                  <p:cNvSpPr/>
                  <p:nvPr/>
                </p:nvSpPr>
                <p:spPr>
                  <a:xfrm>
                    <a:off x="0" y="0"/>
                    <a:ext cx="1621710" cy="5514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710" h="551445">
                        <a:moveTo>
                          <a:pt x="0" y="0"/>
                        </a:moveTo>
                        <a:lnTo>
                          <a:pt x="1621710" y="0"/>
                        </a:lnTo>
                        <a:lnTo>
                          <a:pt x="1621710" y="551445"/>
                        </a:lnTo>
                        <a:lnTo>
                          <a:pt x="0" y="551445"/>
                        </a:lnTo>
                        <a:close/>
                      </a:path>
                    </a:pathLst>
                  </a:custGeom>
                  <a:solidFill>
                    <a:srgbClr val="032149">
                      <a:alpha val="87843"/>
                    </a:srgbClr>
                  </a:solidFill>
                </p:spPr>
              </p:sp>
            </p:grpSp>
            <p:sp>
              <p:nvSpPr>
                <p:cNvPr id="25" name="TextBox 25"/>
                <p:cNvSpPr txBox="1"/>
                <p:nvPr/>
              </p:nvSpPr>
              <p:spPr>
                <a:xfrm>
                  <a:off x="6592213" y="3065725"/>
                  <a:ext cx="3775253" cy="4140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FFFFFF"/>
                      </a:solidFill>
                      <a:latin typeface="Open Sauce Light Bold"/>
                    </a:rPr>
                    <a:t>Económica</a:t>
                  </a:r>
                </a:p>
              </p:txBody>
            </p:sp>
          </p:grpSp>
          <p:grpSp>
            <p:nvGrpSpPr>
              <p:cNvPr id="55" name="Grupo 54"/>
              <p:cNvGrpSpPr/>
              <p:nvPr/>
            </p:nvGrpSpPr>
            <p:grpSpPr>
              <a:xfrm>
                <a:off x="10161076" y="1682256"/>
                <a:ext cx="6428187" cy="2513737"/>
                <a:chOff x="10161076" y="1682256"/>
                <a:chExt cx="6428187" cy="2513737"/>
              </a:xfrm>
            </p:grpSpPr>
            <p:grpSp>
              <p:nvGrpSpPr>
                <p:cNvPr id="51" name="Grupo 50"/>
                <p:cNvGrpSpPr/>
                <p:nvPr/>
              </p:nvGrpSpPr>
              <p:grpSpPr>
                <a:xfrm>
                  <a:off x="10161076" y="3007490"/>
                  <a:ext cx="6428187" cy="1188503"/>
                  <a:chOff x="10161076" y="2759489"/>
                  <a:chExt cx="6428187" cy="1188503"/>
                </a:xfrm>
              </p:grpSpPr>
              <p:grpSp>
                <p:nvGrpSpPr>
                  <p:cNvPr id="49" name="Grupo 48"/>
                  <p:cNvGrpSpPr/>
                  <p:nvPr/>
                </p:nvGrpSpPr>
                <p:grpSpPr>
                  <a:xfrm>
                    <a:off x="10161076" y="2759489"/>
                    <a:ext cx="6428187" cy="1188503"/>
                    <a:chOff x="10161076" y="2759489"/>
                    <a:chExt cx="6428187" cy="1188503"/>
                  </a:xfrm>
                </p:grpSpPr>
                <p:grpSp>
                  <p:nvGrpSpPr>
                    <p:cNvPr id="21" name="Group 21"/>
                    <p:cNvGrpSpPr/>
                    <p:nvPr/>
                  </p:nvGrpSpPr>
                  <p:grpSpPr>
                    <a:xfrm>
                      <a:off x="11374593" y="2759489"/>
                      <a:ext cx="5214670" cy="1188503"/>
                      <a:chOff x="0" y="0"/>
                      <a:chExt cx="2133666" cy="486295"/>
                    </a:xfrm>
                  </p:grpSpPr>
                  <p:sp>
                    <p:nvSpPr>
                      <p:cNvPr id="22" name="Freeform 22"/>
                      <p:cNvSpPr/>
                      <p:nvPr/>
                    </p:nvSpPr>
                    <p:spPr>
                      <a:xfrm>
                        <a:off x="0" y="0"/>
                        <a:ext cx="2133666" cy="486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33666" h="486295">
                            <a:moveTo>
                              <a:pt x="0" y="0"/>
                            </a:moveTo>
                            <a:lnTo>
                              <a:pt x="2133666" y="0"/>
                            </a:lnTo>
                            <a:lnTo>
                              <a:pt x="2133666" y="486295"/>
                            </a:lnTo>
                            <a:lnTo>
                              <a:pt x="0" y="486295"/>
                            </a:lnTo>
                            <a:close/>
                          </a:path>
                        </a:pathLst>
                      </a:custGeom>
                      <a:solidFill>
                        <a:srgbClr val="4DA3DF">
                          <a:alpha val="87843"/>
                        </a:srgbClr>
                      </a:solidFill>
                    </p:spPr>
                  </p:sp>
                </p:grpSp>
                <p:pic>
                  <p:nvPicPr>
                    <p:cNvPr id="28" name="Picture 28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0161076" y="3113350"/>
                      <a:ext cx="1009899" cy="30549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12094301" y="3122911"/>
                    <a:ext cx="3775253" cy="41403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429"/>
                      </a:lnSpc>
                      <a:spcBef>
                        <a:spcPct val="0"/>
                      </a:spcBef>
                    </a:pPr>
                    <a:r>
                      <a:rPr lang="en-US" sz="2449">
                        <a:solidFill>
                          <a:srgbClr val="032149"/>
                        </a:solidFill>
                        <a:latin typeface="Open Sauce Light Bold"/>
                      </a:rPr>
                      <a:t> Empleo y ocupación</a:t>
                    </a:r>
                  </a:p>
                </p:txBody>
              </p:sp>
            </p:grpSp>
            <p:pic>
              <p:nvPicPr>
                <p:cNvPr id="1026" name="Picture 2" descr="https://cdn-icons.flaticon.com/png/512/2272/premium/2272758.png?token=exp=1646023890~hmac=02a677d0243264bab3f1528b7e6385d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0" y="1682256"/>
                  <a:ext cx="1255729" cy="1255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63" name="Grupo 62"/>
          <p:cNvGrpSpPr/>
          <p:nvPr/>
        </p:nvGrpSpPr>
        <p:grpSpPr>
          <a:xfrm>
            <a:off x="5641166" y="4270344"/>
            <a:ext cx="10948097" cy="2547777"/>
            <a:chOff x="5641166" y="4270344"/>
            <a:chExt cx="10948097" cy="2547777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641166" y="5735721"/>
              <a:ext cx="998316" cy="301991"/>
            </a:xfrm>
            <a:prstGeom prst="rect">
              <a:avLst/>
            </a:prstGeom>
          </p:spPr>
        </p:pic>
        <p:grpSp>
          <p:nvGrpSpPr>
            <p:cNvPr id="60" name="Grupo 59"/>
            <p:cNvGrpSpPr/>
            <p:nvPr/>
          </p:nvGrpSpPr>
          <p:grpSpPr>
            <a:xfrm>
              <a:off x="6592213" y="4270344"/>
              <a:ext cx="9997050" cy="2547777"/>
              <a:chOff x="6592213" y="4270344"/>
              <a:chExt cx="9997050" cy="2547777"/>
            </a:xfrm>
          </p:grpSpPr>
          <p:grpSp>
            <p:nvGrpSpPr>
              <p:cNvPr id="47" name="Grupo 46"/>
              <p:cNvGrpSpPr/>
              <p:nvPr/>
            </p:nvGrpSpPr>
            <p:grpSpPr>
              <a:xfrm>
                <a:off x="6592213" y="5634646"/>
                <a:ext cx="3775253" cy="998909"/>
                <a:chOff x="6592213" y="5387262"/>
                <a:chExt cx="3775253" cy="998909"/>
              </a:xfrm>
            </p:grpSpPr>
            <p:grpSp>
              <p:nvGrpSpPr>
                <p:cNvPr id="9" name="Group 9"/>
                <p:cNvGrpSpPr/>
                <p:nvPr/>
              </p:nvGrpSpPr>
              <p:grpSpPr>
                <a:xfrm>
                  <a:off x="7077328" y="5387262"/>
                  <a:ext cx="2916632" cy="998909"/>
                  <a:chOff x="0" y="0"/>
                  <a:chExt cx="2407442" cy="824518"/>
                </a:xfrm>
              </p:grpSpPr>
              <p:sp>
                <p:nvSpPr>
                  <p:cNvPr id="10" name="Freeform 10"/>
                  <p:cNvSpPr/>
                  <p:nvPr/>
                </p:nvSpPr>
                <p:spPr>
                  <a:xfrm>
                    <a:off x="0" y="0"/>
                    <a:ext cx="2407442" cy="824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442" h="824518">
                        <a:moveTo>
                          <a:pt x="0" y="0"/>
                        </a:moveTo>
                        <a:lnTo>
                          <a:pt x="2407442" y="0"/>
                        </a:lnTo>
                        <a:lnTo>
                          <a:pt x="2407442" y="824518"/>
                        </a:lnTo>
                        <a:lnTo>
                          <a:pt x="0" y="824518"/>
                        </a:lnTo>
                        <a:close/>
                      </a:path>
                    </a:pathLst>
                  </a:custGeom>
                  <a:solidFill>
                    <a:srgbClr val="032149">
                      <a:alpha val="86667"/>
                    </a:srgbClr>
                  </a:solidFill>
                </p:spPr>
              </p:sp>
            </p:grpSp>
            <p:sp>
              <p:nvSpPr>
                <p:cNvPr id="11" name="TextBox 11"/>
                <p:cNvSpPr txBox="1"/>
                <p:nvPr/>
              </p:nvSpPr>
              <p:spPr>
                <a:xfrm>
                  <a:off x="6592213" y="5688096"/>
                  <a:ext cx="3775253" cy="4140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FFFFFF"/>
                      </a:solidFill>
                      <a:latin typeface="Open Sauce Light Bold"/>
                    </a:rPr>
                    <a:t>Social</a:t>
                  </a:r>
                </a:p>
              </p:txBody>
            </p:sp>
          </p:grpSp>
          <p:grpSp>
            <p:nvGrpSpPr>
              <p:cNvPr id="52" name="Grupo 51"/>
              <p:cNvGrpSpPr/>
              <p:nvPr/>
            </p:nvGrpSpPr>
            <p:grpSpPr>
              <a:xfrm>
                <a:off x="10161076" y="5450080"/>
                <a:ext cx="6428187" cy="1368041"/>
                <a:chOff x="10161076" y="5202696"/>
                <a:chExt cx="6428187" cy="1368041"/>
              </a:xfrm>
            </p:grpSpPr>
            <p:grpSp>
              <p:nvGrpSpPr>
                <p:cNvPr id="5" name="Group 5"/>
                <p:cNvGrpSpPr/>
                <p:nvPr/>
              </p:nvGrpSpPr>
              <p:grpSpPr>
                <a:xfrm>
                  <a:off x="11374593" y="5202696"/>
                  <a:ext cx="5214670" cy="1368041"/>
                  <a:chOff x="0" y="0"/>
                  <a:chExt cx="2407442" cy="631580"/>
                </a:xfrm>
              </p:grpSpPr>
              <p:sp>
                <p:nvSpPr>
                  <p:cNvPr id="6" name="Freeform 6"/>
                  <p:cNvSpPr/>
                  <p:nvPr/>
                </p:nvSpPr>
                <p:spPr>
                  <a:xfrm>
                    <a:off x="0" y="0"/>
                    <a:ext cx="2407442" cy="63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442" h="631580">
                        <a:moveTo>
                          <a:pt x="0" y="0"/>
                        </a:moveTo>
                        <a:lnTo>
                          <a:pt x="2407442" y="0"/>
                        </a:lnTo>
                        <a:lnTo>
                          <a:pt x="2407442" y="631580"/>
                        </a:lnTo>
                        <a:lnTo>
                          <a:pt x="0" y="631580"/>
                        </a:lnTo>
                        <a:close/>
                      </a:path>
                    </a:pathLst>
                  </a:custGeom>
                  <a:solidFill>
                    <a:srgbClr val="43629F">
                      <a:alpha val="70980"/>
                    </a:srgbClr>
                  </a:solidFill>
                </p:spPr>
              </p:sp>
            </p:grpSp>
            <p:pic>
              <p:nvPicPr>
                <p:cNvPr id="29" name="Picture 2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161076" y="5703172"/>
                  <a:ext cx="1009899" cy="305495"/>
                </a:xfrm>
                <a:prstGeom prst="rect">
                  <a:avLst/>
                </a:prstGeom>
              </p:spPr>
            </p:pic>
            <p:sp>
              <p:nvSpPr>
                <p:cNvPr id="40" name="TextBox 40"/>
                <p:cNvSpPr txBox="1"/>
                <p:nvPr/>
              </p:nvSpPr>
              <p:spPr>
                <a:xfrm>
                  <a:off x="11906527" y="5625090"/>
                  <a:ext cx="4150802" cy="4140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032149"/>
                      </a:solidFill>
                      <a:latin typeface="Open Sauce Light Bold"/>
                    </a:rPr>
                    <a:t> Derechos humanos</a:t>
                  </a:r>
                </a:p>
              </p:txBody>
            </p:sp>
          </p:grpSp>
          <p:pic>
            <p:nvPicPr>
              <p:cNvPr id="50" name="Picture 4" descr="https://cdn-icons.flaticon.com/png/512/3588/premium/3588678.png?token=exp=1646024580~hmac=e7b9153d2e03608d57e569af50ddc79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58800" y="4270344"/>
                <a:ext cx="1087964" cy="1087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4" name="Grupo 1023"/>
          <p:cNvGrpSpPr/>
          <p:nvPr/>
        </p:nvGrpSpPr>
        <p:grpSpPr>
          <a:xfrm>
            <a:off x="5225631" y="6950041"/>
            <a:ext cx="11363632" cy="2370471"/>
            <a:chOff x="5225631" y="6950041"/>
            <a:chExt cx="11363632" cy="237047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54384">
              <a:off x="5225631" y="7490485"/>
              <a:ext cx="1819521" cy="494804"/>
            </a:xfrm>
            <a:prstGeom prst="rect">
              <a:avLst/>
            </a:prstGeom>
          </p:spPr>
        </p:pic>
        <p:grpSp>
          <p:nvGrpSpPr>
            <p:cNvPr id="61" name="Grupo 60"/>
            <p:cNvGrpSpPr/>
            <p:nvPr/>
          </p:nvGrpSpPr>
          <p:grpSpPr>
            <a:xfrm>
              <a:off x="6592213" y="6950041"/>
              <a:ext cx="9997050" cy="2370471"/>
              <a:chOff x="6592213" y="6950041"/>
              <a:chExt cx="9997050" cy="2370471"/>
            </a:xfrm>
          </p:grpSpPr>
          <p:grpSp>
            <p:nvGrpSpPr>
              <p:cNvPr id="48" name="Grupo 47"/>
              <p:cNvGrpSpPr/>
              <p:nvPr/>
            </p:nvGrpSpPr>
            <p:grpSpPr>
              <a:xfrm>
                <a:off x="6592213" y="8211869"/>
                <a:ext cx="3775253" cy="998909"/>
                <a:chOff x="6592213" y="7711680"/>
                <a:chExt cx="3775253" cy="998909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7077328" y="7711680"/>
                  <a:ext cx="2916632" cy="998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442" h="824518">
                      <a:moveTo>
                        <a:pt x="0" y="0"/>
                      </a:moveTo>
                      <a:lnTo>
                        <a:pt x="2407442" y="0"/>
                      </a:lnTo>
                      <a:lnTo>
                        <a:pt x="2407442" y="824518"/>
                      </a:lnTo>
                      <a:lnTo>
                        <a:pt x="0" y="824518"/>
                      </a:lnTo>
                      <a:close/>
                    </a:path>
                  </a:pathLst>
                </a:custGeom>
                <a:solidFill>
                  <a:srgbClr val="032149">
                    <a:alpha val="87843"/>
                  </a:srgbClr>
                </a:solidFill>
              </p:spPr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6592213" y="7937468"/>
                  <a:ext cx="3775253" cy="4140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FFFFFF"/>
                      </a:solidFill>
                      <a:latin typeface="Open Sauce Light Bold"/>
                    </a:rPr>
                    <a:t>Ambiental</a:t>
                  </a:r>
                </a:p>
              </p:txBody>
            </p:sp>
          </p:grpSp>
          <p:grpSp>
            <p:nvGrpSpPr>
              <p:cNvPr id="53" name="Grupo 52"/>
              <p:cNvGrpSpPr/>
              <p:nvPr/>
            </p:nvGrpSpPr>
            <p:grpSpPr>
              <a:xfrm>
                <a:off x="10161076" y="7952471"/>
                <a:ext cx="6428187" cy="1368041"/>
                <a:chOff x="10161076" y="7484277"/>
                <a:chExt cx="6428187" cy="1368041"/>
              </a:xfrm>
            </p:grpSpPr>
            <p:grpSp>
              <p:nvGrpSpPr>
                <p:cNvPr id="7" name="Group 7"/>
                <p:cNvGrpSpPr/>
                <p:nvPr/>
              </p:nvGrpSpPr>
              <p:grpSpPr>
                <a:xfrm>
                  <a:off x="11374593" y="7484277"/>
                  <a:ext cx="5214670" cy="1368041"/>
                  <a:chOff x="0" y="0"/>
                  <a:chExt cx="2407442" cy="631580"/>
                </a:xfrm>
              </p:grpSpPr>
              <p:sp>
                <p:nvSpPr>
                  <p:cNvPr id="8" name="Freeform 8"/>
                  <p:cNvSpPr/>
                  <p:nvPr/>
                </p:nvSpPr>
                <p:spPr>
                  <a:xfrm>
                    <a:off x="0" y="0"/>
                    <a:ext cx="2407442" cy="631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7442" h="631580">
                        <a:moveTo>
                          <a:pt x="0" y="0"/>
                        </a:moveTo>
                        <a:lnTo>
                          <a:pt x="2407442" y="0"/>
                        </a:lnTo>
                        <a:lnTo>
                          <a:pt x="2407442" y="631580"/>
                        </a:lnTo>
                        <a:lnTo>
                          <a:pt x="0" y="631580"/>
                        </a:lnTo>
                        <a:close/>
                      </a:path>
                    </a:pathLst>
                  </a:custGeom>
                  <a:solidFill>
                    <a:srgbClr val="ABC339">
                      <a:alpha val="70980"/>
                    </a:srgbClr>
                  </a:solidFill>
                </p:spPr>
              </p:sp>
            </p:grpSp>
            <p:pic>
              <p:nvPicPr>
                <p:cNvPr id="30" name="Picture 3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161076" y="8075952"/>
                  <a:ext cx="1009899" cy="305495"/>
                </a:xfrm>
                <a:prstGeom prst="rect">
                  <a:avLst/>
                </a:prstGeom>
              </p:spPr>
            </p:pic>
            <p:sp>
              <p:nvSpPr>
                <p:cNvPr id="41" name="TextBox 41"/>
                <p:cNvSpPr txBox="1"/>
                <p:nvPr/>
              </p:nvSpPr>
              <p:spPr>
                <a:xfrm>
                  <a:off x="11906527" y="7682020"/>
                  <a:ext cx="4150802" cy="8426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429"/>
                    </a:lnSpc>
                    <a:spcBef>
                      <a:spcPct val="0"/>
                    </a:spcBef>
                  </a:pPr>
                  <a:r>
                    <a:rPr lang="en-US" sz="2449">
                      <a:solidFill>
                        <a:srgbClr val="032149"/>
                      </a:solidFill>
                      <a:latin typeface="Open Sauce Light Bold"/>
                    </a:rPr>
                    <a:t>Impactos ambientales  negativos</a:t>
                  </a:r>
                </a:p>
              </p:txBody>
            </p:sp>
          </p:grpSp>
          <p:pic>
            <p:nvPicPr>
              <p:cNvPr id="1032" name="Picture 8" descr="https://cdn-icons.flaticon.com/png/512/4396/premium/4396133.png?token=exp=1646024711~hmac=9bab90d7f88600e45988feb5f0243e5b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38752" y="6950041"/>
                <a:ext cx="1086350" cy="1086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31093" y="-892271"/>
            <a:ext cx="20350186" cy="2257021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678693" y="415290"/>
            <a:ext cx="6966663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EFEFE"/>
                </a:solidFill>
                <a:latin typeface="Open Sauce SemiBold"/>
              </a:rPr>
              <a:t>Principios del Pacto Global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332633" y="1564424"/>
            <a:ext cx="7454821" cy="3262576"/>
            <a:chOff x="332633" y="1564424"/>
            <a:chExt cx="7454821" cy="3262576"/>
          </a:xfrm>
        </p:grpSpPr>
        <p:grpSp>
          <p:nvGrpSpPr>
            <p:cNvPr id="36" name="Grupo 35"/>
            <p:cNvGrpSpPr/>
            <p:nvPr/>
          </p:nvGrpSpPr>
          <p:grpSpPr>
            <a:xfrm>
              <a:off x="332633" y="1877446"/>
              <a:ext cx="7454821" cy="2949554"/>
              <a:chOff x="332633" y="1879039"/>
              <a:chExt cx="7454821" cy="2988616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1044834" y="1879039"/>
                <a:ext cx="6167004" cy="874151"/>
                <a:chOff x="0" y="0"/>
                <a:chExt cx="2847104" cy="403567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2847104" cy="403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104" h="403567">
                      <a:moveTo>
                        <a:pt x="0" y="0"/>
                      </a:moveTo>
                      <a:lnTo>
                        <a:pt x="2847104" y="0"/>
                      </a:lnTo>
                      <a:lnTo>
                        <a:pt x="2847104" y="403567"/>
                      </a:lnTo>
                      <a:lnTo>
                        <a:pt x="0" y="403567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  <a:alpha val="70980"/>
                  </a:schemeClr>
                </a:solidFill>
              </p:spPr>
            </p:sp>
          </p:grpSp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3707" y="4306642"/>
                <a:ext cx="539096" cy="539096"/>
              </a:xfrm>
              <a:prstGeom prst="rect">
                <a:avLst/>
              </a:prstGeom>
            </p:spPr>
          </p:pic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2633" y="3320487"/>
                <a:ext cx="561244" cy="561244"/>
              </a:xfrm>
              <a:prstGeom prst="rect">
                <a:avLst/>
              </a:prstGeom>
            </p:spPr>
          </p:pic>
          <p:sp>
            <p:nvSpPr>
              <p:cNvPr id="21" name="TextBox 21"/>
              <p:cNvSpPr txBox="1"/>
              <p:nvPr/>
            </p:nvSpPr>
            <p:spPr>
              <a:xfrm>
                <a:off x="2274650" y="2087188"/>
                <a:ext cx="4594700" cy="364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9"/>
                  </a:lnSpc>
                  <a:spcBef>
                    <a:spcPct val="0"/>
                  </a:spcBef>
                </a:pPr>
                <a:r>
                  <a:rPr lang="en-US" sz="2149" dirty="0">
                    <a:solidFill>
                      <a:srgbClr val="032149"/>
                    </a:solidFill>
                    <a:latin typeface="Open Sauce Light Bold"/>
                  </a:rPr>
                  <a:t>ÁREA DE DERECHOS HUMANOS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19466" y="3291912"/>
                <a:ext cx="6767988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Apoyar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y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respetar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la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protección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los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derechos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humanos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proclamados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internacionalmente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019466" y="4220590"/>
                <a:ext cx="6491247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Asegurarse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 no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ser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cómplices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abusos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contra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los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derechos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humanos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</p:grpSp>
        <p:pic>
          <p:nvPicPr>
            <p:cNvPr id="2060" name="Picture 12" descr="https://cdn-icons.flaticon.com/png/512/4459/premium/4459261.png?token=exp=1646000518~hmac=cde6fdcb7de16a4c11b47e543992545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526" y="1564424"/>
              <a:ext cx="1146175" cy="1146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upo 45"/>
          <p:cNvGrpSpPr/>
          <p:nvPr/>
        </p:nvGrpSpPr>
        <p:grpSpPr>
          <a:xfrm>
            <a:off x="279316" y="5535703"/>
            <a:ext cx="7810247" cy="3809036"/>
            <a:chOff x="279316" y="5535703"/>
            <a:chExt cx="7810247" cy="3809036"/>
          </a:xfrm>
        </p:grpSpPr>
        <p:grpSp>
          <p:nvGrpSpPr>
            <p:cNvPr id="57" name="Grupo 56"/>
            <p:cNvGrpSpPr/>
            <p:nvPr/>
          </p:nvGrpSpPr>
          <p:grpSpPr>
            <a:xfrm>
              <a:off x="279316" y="5749586"/>
              <a:ext cx="7810247" cy="3595153"/>
              <a:chOff x="305257" y="5519180"/>
              <a:chExt cx="7810247" cy="3595153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1070774" y="5519180"/>
                <a:ext cx="6167004" cy="874151"/>
                <a:chOff x="0" y="0"/>
                <a:chExt cx="2847104" cy="40356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2847104" cy="403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104" h="403567">
                      <a:moveTo>
                        <a:pt x="0" y="0"/>
                      </a:moveTo>
                      <a:lnTo>
                        <a:pt x="2847104" y="0"/>
                      </a:lnTo>
                      <a:lnTo>
                        <a:pt x="2847104" y="403567"/>
                      </a:lnTo>
                      <a:lnTo>
                        <a:pt x="0" y="403567"/>
                      </a:lnTo>
                      <a:close/>
                    </a:path>
                  </a:pathLst>
                </a:custGeom>
                <a:solidFill>
                  <a:srgbClr val="ABC339">
                    <a:alpha val="70980"/>
                  </a:srgbClr>
                </a:solidFill>
              </p:spPr>
            </p:sp>
          </p:grpSp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5257" y="6600717"/>
                <a:ext cx="573835" cy="573835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9445" y="8519666"/>
                <a:ext cx="594667" cy="594667"/>
              </a:xfrm>
              <a:prstGeom prst="rect">
                <a:avLst/>
              </a:prstGeom>
            </p:spPr>
          </p:pic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5257" y="7633505"/>
                <a:ext cx="614223" cy="614223"/>
              </a:xfrm>
              <a:prstGeom prst="rect">
                <a:avLst/>
              </a:prstGeom>
            </p:spPr>
          </p:pic>
          <p:sp>
            <p:nvSpPr>
              <p:cNvPr id="23" name="TextBox 23"/>
              <p:cNvSpPr txBox="1"/>
              <p:nvPr/>
            </p:nvSpPr>
            <p:spPr>
              <a:xfrm>
                <a:off x="1626199" y="5734950"/>
                <a:ext cx="5380397" cy="364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9"/>
                  </a:lnSpc>
                  <a:spcBef>
                    <a:spcPct val="0"/>
                  </a:spcBef>
                </a:pPr>
                <a:r>
                  <a:rPr lang="en-US" sz="2149">
                    <a:solidFill>
                      <a:srgbClr val="032149"/>
                    </a:solidFill>
                    <a:latin typeface="Open Sauce Light Bold"/>
                  </a:rPr>
                  <a:t>ÁREA MEDIO AMBIENTAL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070774" y="6682193"/>
                <a:ext cx="7044730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>
                    <a:solidFill>
                      <a:srgbClr val="000000"/>
                    </a:solidFill>
                    <a:latin typeface="Open Sauce Light Bold"/>
                  </a:rPr>
                  <a:t>Apoyar un enfoque de precaución ante los desafíos ambientales.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070774" y="7595405"/>
                <a:ext cx="7044730" cy="656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>
                    <a:solidFill>
                      <a:srgbClr val="000000"/>
                    </a:solidFill>
                    <a:latin typeface="Open Sauce Light Bold"/>
                  </a:rPr>
                  <a:t>Emprender iniciativas para promover una mayor responsabilidad ambiental.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070774" y="8461400"/>
                <a:ext cx="6767988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Fomentar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el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desarrollo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y la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difusión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tecnologías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respetuosas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con el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medio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ambiente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</p:grpSp>
        <p:pic>
          <p:nvPicPr>
            <p:cNvPr id="2058" name="Picture 10" descr="https://cdn-icons-png.flaticon.com/512/1598/1598196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862" y="5535703"/>
              <a:ext cx="1069975" cy="106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upo 41"/>
          <p:cNvGrpSpPr/>
          <p:nvPr/>
        </p:nvGrpSpPr>
        <p:grpSpPr>
          <a:xfrm>
            <a:off x="9144000" y="1508191"/>
            <a:ext cx="9309392" cy="4439106"/>
            <a:chOff x="9144000" y="1508191"/>
            <a:chExt cx="9309392" cy="4439106"/>
          </a:xfrm>
        </p:grpSpPr>
        <p:grpSp>
          <p:nvGrpSpPr>
            <p:cNvPr id="37" name="Grupo 36"/>
            <p:cNvGrpSpPr/>
            <p:nvPr/>
          </p:nvGrpSpPr>
          <p:grpSpPr>
            <a:xfrm>
              <a:off x="9144000" y="1757158"/>
              <a:ext cx="9309392" cy="4190139"/>
              <a:chOff x="9313163" y="1862529"/>
              <a:chExt cx="9309392" cy="4245631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10526152" y="1862529"/>
                <a:ext cx="6220771" cy="874151"/>
                <a:chOff x="0" y="0"/>
                <a:chExt cx="2871926" cy="403567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2871926" cy="403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077" h="403567">
                      <a:moveTo>
                        <a:pt x="0" y="0"/>
                      </a:moveTo>
                      <a:lnTo>
                        <a:pt x="2675077" y="0"/>
                      </a:lnTo>
                      <a:lnTo>
                        <a:pt x="2675077" y="403567"/>
                      </a:lnTo>
                      <a:lnTo>
                        <a:pt x="0" y="403567"/>
                      </a:lnTo>
                      <a:close/>
                    </a:path>
                  </a:pathLst>
                </a:custGeom>
                <a:solidFill>
                  <a:srgbClr val="4DA3DF">
                    <a:alpha val="70980"/>
                  </a:srgbClr>
                </a:solidFill>
              </p:spPr>
            </p:sp>
          </p:grpSp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38099" y="3075959"/>
                <a:ext cx="549584" cy="549584"/>
              </a:xfrm>
              <a:prstGeom prst="rect">
                <a:avLst/>
              </a:prstGeom>
            </p:spPr>
          </p:pic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38099" y="3977495"/>
                <a:ext cx="549584" cy="549584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3163" y="4719753"/>
                <a:ext cx="599455" cy="599455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38099" y="5499695"/>
                <a:ext cx="608465" cy="608465"/>
              </a:xfrm>
              <a:prstGeom prst="rect">
                <a:avLst/>
              </a:prstGeom>
            </p:spPr>
          </p:pic>
          <p:sp>
            <p:nvSpPr>
              <p:cNvPr id="22" name="TextBox 22"/>
              <p:cNvSpPr txBox="1"/>
              <p:nvPr/>
            </p:nvSpPr>
            <p:spPr>
              <a:xfrm>
                <a:off x="10916297" y="2105277"/>
                <a:ext cx="6358719" cy="364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9"/>
                  </a:lnSpc>
                  <a:spcBef>
                    <a:spcPct val="0"/>
                  </a:spcBef>
                </a:pPr>
                <a:r>
                  <a:rPr lang="en-US" sz="2149" dirty="0">
                    <a:solidFill>
                      <a:srgbClr val="032149"/>
                    </a:solidFill>
                    <a:latin typeface="Open Sauce Light Bold"/>
                  </a:rPr>
                  <a:t>ÁREA DE RELACIONES LABORALES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0086520" y="3970126"/>
                <a:ext cx="7525797" cy="656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>
                    <a:solidFill>
                      <a:srgbClr val="000000"/>
                    </a:solidFill>
                    <a:latin typeface="Open Sauce Light Bold"/>
                  </a:rPr>
                  <a:t>Apoyar la eliminación de todas las formas de trabajo forzoso u obligatorio.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0086520" y="3015645"/>
                <a:ext cx="7806180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>
                    <a:solidFill>
                      <a:srgbClr val="000000"/>
                    </a:solidFill>
                    <a:latin typeface="Open Sauce Light Bold"/>
                  </a:rPr>
                  <a:t>Defender la libertad de asociación y el reconocimiento efectivo del derecho a la negociación colectiva.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0086520" y="4818032"/>
                <a:ext cx="8536035" cy="3232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>
                    <a:solidFill>
                      <a:srgbClr val="000000"/>
                    </a:solidFill>
                    <a:latin typeface="Open Sauce Light Bold"/>
                  </a:rPr>
                  <a:t>Apoyar la erradicación del trabajo infantil.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0086520" y="5416009"/>
                <a:ext cx="7525797" cy="656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Apoyar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la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eliminación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de la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discriminación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en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materia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de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empleo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y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ocupación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  <p:sp>
            <p:nvSpPr>
              <p:cNvPr id="55" name="TextBox 28"/>
              <p:cNvSpPr txBox="1"/>
              <p:nvPr/>
            </p:nvSpPr>
            <p:spPr>
              <a:xfrm>
                <a:off x="10086520" y="3016895"/>
                <a:ext cx="7806180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Defender la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libertad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asociación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y el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reconocimiento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efectivo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del derecho a la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negociación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colectiva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  <p:sp>
            <p:nvSpPr>
              <p:cNvPr id="56" name="TextBox 29"/>
              <p:cNvSpPr txBox="1"/>
              <p:nvPr/>
            </p:nvSpPr>
            <p:spPr>
              <a:xfrm>
                <a:off x="10086520" y="4819282"/>
                <a:ext cx="8536035" cy="3232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Apoyar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la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erradicación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del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trabajo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899" dirty="0" err="1">
                    <a:solidFill>
                      <a:srgbClr val="000000"/>
                    </a:solidFill>
                    <a:latin typeface="Open Sauce Light Bold"/>
                  </a:rPr>
                  <a:t>infantil</a:t>
                </a:r>
                <a:r>
                  <a:rPr lang="en-US" sz="1899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</p:grpSp>
        <p:pic>
          <p:nvPicPr>
            <p:cNvPr id="2062" name="Picture 14" descr="https://cdn-icons-png.flaticon.com/512/1283/1283187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254" y="1508191"/>
              <a:ext cx="1073011" cy="107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upo 44"/>
          <p:cNvGrpSpPr/>
          <p:nvPr/>
        </p:nvGrpSpPr>
        <p:grpSpPr>
          <a:xfrm>
            <a:off x="9168936" y="6770823"/>
            <a:ext cx="9277662" cy="2109689"/>
            <a:chOff x="9168936" y="6770823"/>
            <a:chExt cx="9277662" cy="2109689"/>
          </a:xfrm>
        </p:grpSpPr>
        <p:grpSp>
          <p:nvGrpSpPr>
            <p:cNvPr id="40" name="Grupo 39"/>
            <p:cNvGrpSpPr/>
            <p:nvPr/>
          </p:nvGrpSpPr>
          <p:grpSpPr>
            <a:xfrm>
              <a:off x="9168936" y="6966888"/>
              <a:ext cx="9277662" cy="1913624"/>
              <a:chOff x="9144000" y="6936084"/>
              <a:chExt cx="9277662" cy="1913624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10526152" y="6936084"/>
                <a:ext cx="6026672" cy="874151"/>
                <a:chOff x="0" y="0"/>
                <a:chExt cx="2782317" cy="403567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0"/>
                  <a:ext cx="2782317" cy="403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2317" h="403567">
                      <a:moveTo>
                        <a:pt x="0" y="0"/>
                      </a:moveTo>
                      <a:lnTo>
                        <a:pt x="2782317" y="0"/>
                      </a:lnTo>
                      <a:lnTo>
                        <a:pt x="2782317" y="403567"/>
                      </a:lnTo>
                      <a:lnTo>
                        <a:pt x="0" y="403567"/>
                      </a:lnTo>
                      <a:close/>
                    </a:path>
                  </a:pathLst>
                </a:custGeom>
                <a:solidFill>
                  <a:srgbClr val="8A8A89">
                    <a:alpha val="70980"/>
                  </a:srgbClr>
                </a:solidFill>
              </p:spPr>
            </p:sp>
          </p:grpSp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44000" y="8170280"/>
                <a:ext cx="665752" cy="665752"/>
              </a:xfrm>
              <a:prstGeom prst="rect">
                <a:avLst/>
              </a:prstGeom>
            </p:spPr>
          </p:pic>
          <p:sp>
            <p:nvSpPr>
              <p:cNvPr id="24" name="TextBox 24"/>
              <p:cNvSpPr txBox="1"/>
              <p:nvPr/>
            </p:nvSpPr>
            <p:spPr>
              <a:xfrm>
                <a:off x="11313539" y="7179847"/>
                <a:ext cx="5239285" cy="364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009"/>
                  </a:lnSpc>
                  <a:spcBef>
                    <a:spcPct val="0"/>
                  </a:spcBef>
                </a:pPr>
                <a:r>
                  <a:rPr lang="en-US" sz="2149" dirty="0">
                    <a:solidFill>
                      <a:srgbClr val="032149"/>
                    </a:solidFill>
                    <a:latin typeface="Open Sauce Light Bold"/>
                  </a:rPr>
                  <a:t>ÁREA DE ANTICORRUPCIÓN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9946564" y="8202643"/>
                <a:ext cx="8475098" cy="647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60"/>
                  </a:lnSpc>
                  <a:spcBef>
                    <a:spcPct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Trabajar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contra la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corrupción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en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todas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sus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formas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incluidas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la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extorsión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 y el </a:t>
                </a:r>
                <a:r>
                  <a:rPr lang="en-US" sz="1900" dirty="0" err="1">
                    <a:solidFill>
                      <a:srgbClr val="000000"/>
                    </a:solidFill>
                    <a:latin typeface="Open Sauce Light Bold"/>
                  </a:rPr>
                  <a:t>soborno</a:t>
                </a:r>
                <a:r>
                  <a:rPr lang="en-US" sz="1900" dirty="0">
                    <a:solidFill>
                      <a:srgbClr val="000000"/>
                    </a:solidFill>
                    <a:latin typeface="Open Sauce Light Bold"/>
                  </a:rPr>
                  <a:t>.</a:t>
                </a:r>
              </a:p>
            </p:txBody>
          </p:sp>
        </p:grpSp>
        <p:pic>
          <p:nvPicPr>
            <p:cNvPr id="2064" name="Picture 16" descr="https://cdn-icons-png.flaticon.com/512/3830/3830642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9129" y="6770823"/>
              <a:ext cx="1058691" cy="105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6904"/>
            <a:ext cx="85861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">
                <a:solidFill>
                  <a:srgbClr val="FFFFFF"/>
                </a:solidFill>
                <a:latin typeface="Open Sauce Light Bold"/>
              </a:rPr>
              <a:t>/7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31093" y="-892271"/>
            <a:ext cx="20350186" cy="22570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284943" y="447447"/>
            <a:ext cx="8615941" cy="581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2"/>
              </a:lnSpc>
              <a:spcBef>
                <a:spcPct val="0"/>
              </a:spcBef>
            </a:pPr>
            <a:r>
              <a:rPr lang="en-US" sz="3366">
                <a:solidFill>
                  <a:srgbClr val="FFFFFF"/>
                </a:solidFill>
                <a:latin typeface="Open Sauce SemiBold"/>
              </a:rPr>
              <a:t>Metodología de la investigación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B5CD058-5481-49E8-AEEF-76788FC7474F}"/>
              </a:ext>
            </a:extLst>
          </p:cNvPr>
          <p:cNvGrpSpPr/>
          <p:nvPr/>
        </p:nvGrpSpPr>
        <p:grpSpPr>
          <a:xfrm>
            <a:off x="449774" y="1647528"/>
            <a:ext cx="7134815" cy="5974627"/>
            <a:chOff x="449774" y="1647528"/>
            <a:chExt cx="7134815" cy="5974627"/>
          </a:xfrm>
        </p:grpSpPr>
        <p:sp>
          <p:nvSpPr>
            <p:cNvPr id="11" name="TextBox 11"/>
            <p:cNvSpPr txBox="1"/>
            <p:nvPr/>
          </p:nvSpPr>
          <p:spPr>
            <a:xfrm>
              <a:off x="1458008" y="1733129"/>
              <a:ext cx="5125785" cy="414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30"/>
                </a:lnSpc>
                <a:spcBef>
                  <a:spcPct val="0"/>
                </a:spcBef>
              </a:pPr>
              <a:r>
                <a:rPr lang="en-US" sz="2450" dirty="0" err="1">
                  <a:solidFill>
                    <a:srgbClr val="032149"/>
                  </a:solidFill>
                  <a:latin typeface="Open Sauce SemiBold"/>
                </a:rPr>
                <a:t>Enfoque</a:t>
              </a:r>
              <a:r>
                <a:rPr lang="en-US" sz="2450" dirty="0">
                  <a:solidFill>
                    <a:srgbClr val="032149"/>
                  </a:solidFill>
                  <a:latin typeface="Open Sauce SemiBold"/>
                </a:rPr>
                <a:t> de la </a:t>
              </a:r>
              <a:r>
                <a:rPr lang="en-US" sz="2450" dirty="0" err="1">
                  <a:solidFill>
                    <a:srgbClr val="032149"/>
                  </a:solidFill>
                  <a:latin typeface="Open Sauce SemiBold"/>
                </a:rPr>
                <a:t>investigación</a:t>
              </a:r>
              <a:endParaRPr lang="en-US" sz="2450" dirty="0">
                <a:solidFill>
                  <a:srgbClr val="032149"/>
                </a:solidFill>
                <a:latin typeface="Open Sauce Semi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58008" y="2475159"/>
              <a:ext cx="5125785" cy="404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 dirty="0" err="1">
                  <a:solidFill>
                    <a:srgbClr val="545454"/>
                  </a:solidFill>
                  <a:latin typeface="Open Sans Light"/>
                </a:rPr>
                <a:t>Mixto</a:t>
              </a:r>
              <a:r>
                <a:rPr lang="en-US" sz="2450" dirty="0">
                  <a:solidFill>
                    <a:srgbClr val="545454"/>
                  </a:solidFill>
                  <a:latin typeface="Open Sans Light"/>
                </a:rPr>
                <a:t>: </a:t>
              </a:r>
              <a:r>
                <a:rPr lang="en-US" sz="2450" dirty="0" err="1">
                  <a:solidFill>
                    <a:srgbClr val="545454"/>
                  </a:solidFill>
                  <a:latin typeface="Open Sans Light"/>
                </a:rPr>
                <a:t>cualitativo</a:t>
              </a:r>
              <a:r>
                <a:rPr lang="en-US" sz="2450" dirty="0">
                  <a:solidFill>
                    <a:srgbClr val="545454"/>
                  </a:solidFill>
                  <a:latin typeface="Open Sans Light"/>
                </a:rPr>
                <a:t> y </a:t>
              </a:r>
              <a:r>
                <a:rPr lang="en-US" sz="2450" dirty="0" err="1">
                  <a:solidFill>
                    <a:srgbClr val="545454"/>
                  </a:solidFill>
                  <a:latin typeface="Open Sans Light"/>
                </a:rPr>
                <a:t>cuantitativo</a:t>
              </a:r>
              <a:endParaRPr lang="en-US" sz="2450" dirty="0">
                <a:solidFill>
                  <a:srgbClr val="545454"/>
                </a:solidFill>
                <a:latin typeface="Open Sans Light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458008" y="3408184"/>
              <a:ext cx="5127913" cy="1066436"/>
              <a:chOff x="0" y="0"/>
              <a:chExt cx="6837217" cy="1421915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834380" cy="5361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430"/>
                  </a:lnSpc>
                  <a:spcBef>
                    <a:spcPct val="0"/>
                  </a:spcBef>
                </a:pPr>
                <a:r>
                  <a:rPr lang="en-US" sz="2450" dirty="0">
                    <a:solidFill>
                      <a:srgbClr val="032149"/>
                    </a:solidFill>
                    <a:latin typeface="Open Sauce SemiBold"/>
                  </a:rPr>
                  <a:t>Tipo de </a:t>
                </a:r>
                <a:r>
                  <a:rPr lang="en-US" sz="2450" dirty="0" err="1">
                    <a:solidFill>
                      <a:srgbClr val="032149"/>
                    </a:solidFill>
                    <a:latin typeface="Open Sauce SemiBold"/>
                  </a:rPr>
                  <a:t>investigación</a:t>
                </a:r>
                <a:endParaRPr lang="en-US" sz="2450" dirty="0">
                  <a:solidFill>
                    <a:srgbClr val="032149"/>
                  </a:solidFill>
                  <a:latin typeface="Open Sauce SemiBold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837" y="895301"/>
                <a:ext cx="6834380" cy="5266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430"/>
                  </a:lnSpc>
                </a:pPr>
                <a:r>
                  <a:rPr lang="en-US" sz="2450">
                    <a:solidFill>
                      <a:srgbClr val="545454"/>
                    </a:solidFill>
                    <a:latin typeface="Open Sans Light"/>
                  </a:rPr>
                  <a:t>Descriptivo longitudinal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460136" y="4960307"/>
              <a:ext cx="5125785" cy="1023579"/>
              <a:chOff x="0" y="0"/>
              <a:chExt cx="6834380" cy="1364772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834380" cy="5361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430"/>
                  </a:lnSpc>
                  <a:spcBef>
                    <a:spcPct val="0"/>
                  </a:spcBef>
                </a:pPr>
                <a:r>
                  <a:rPr lang="en-US" sz="2450">
                    <a:solidFill>
                      <a:srgbClr val="032149"/>
                    </a:solidFill>
                    <a:latin typeface="Open Sauce SemiBold"/>
                  </a:rPr>
                  <a:t>Diseño de la investigación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838158"/>
                <a:ext cx="6834380" cy="5266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430"/>
                  </a:lnSpc>
                </a:pPr>
                <a:r>
                  <a:rPr lang="en-US" sz="2450">
                    <a:solidFill>
                      <a:srgbClr val="545454"/>
                    </a:solidFill>
                    <a:latin typeface="Open Sans Light"/>
                  </a:rPr>
                  <a:t>No experimental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460136" y="6702479"/>
              <a:ext cx="6124453" cy="919676"/>
              <a:chOff x="0" y="0"/>
              <a:chExt cx="8165938" cy="1226235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6834380" cy="5361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3430"/>
                  </a:lnSpc>
                  <a:spcBef>
                    <a:spcPct val="0"/>
                  </a:spcBef>
                </a:pPr>
                <a:r>
                  <a:rPr lang="en-US" sz="2450">
                    <a:solidFill>
                      <a:srgbClr val="032149"/>
                    </a:solidFill>
                    <a:latin typeface="Open Sauce SemiBold"/>
                  </a:rPr>
                  <a:t>Método de la investigación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699621"/>
                <a:ext cx="8165938" cy="5266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430"/>
                  </a:lnSpc>
                </a:pPr>
                <a:r>
                  <a:rPr lang="en-US" sz="2450">
                    <a:solidFill>
                      <a:srgbClr val="545454"/>
                    </a:solidFill>
                    <a:latin typeface="Open Sans Light"/>
                  </a:rPr>
                  <a:t>Documental ( Comunicados de progreso )</a:t>
                </a:r>
              </a:p>
            </p:txBody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49774" y="1647528"/>
              <a:ext cx="625933" cy="632837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49774" y="3299863"/>
              <a:ext cx="625933" cy="63283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49774" y="4777141"/>
              <a:ext cx="625933" cy="63283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49774" y="6337877"/>
              <a:ext cx="625933" cy="632837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52AD8E1-84A1-4256-B99B-22FB6EC0BB71}"/>
              </a:ext>
            </a:extLst>
          </p:cNvPr>
          <p:cNvGrpSpPr/>
          <p:nvPr/>
        </p:nvGrpSpPr>
        <p:grpSpPr>
          <a:xfrm>
            <a:off x="449774" y="8233047"/>
            <a:ext cx="7132687" cy="1820264"/>
            <a:chOff x="449774" y="8233047"/>
            <a:chExt cx="7132687" cy="1820264"/>
          </a:xfrm>
        </p:grpSpPr>
        <p:sp>
          <p:nvSpPr>
            <p:cNvPr id="29" name="TextBox 29"/>
            <p:cNvSpPr txBox="1"/>
            <p:nvPr/>
          </p:nvSpPr>
          <p:spPr>
            <a:xfrm>
              <a:off x="1458008" y="8233047"/>
              <a:ext cx="5125785" cy="842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430"/>
                </a:lnSpc>
                <a:spcBef>
                  <a:spcPct val="0"/>
                </a:spcBef>
              </a:pPr>
              <a:r>
                <a:rPr lang="en-US" sz="2450">
                  <a:solidFill>
                    <a:srgbClr val="032149"/>
                  </a:solidFill>
                  <a:latin typeface="Open Sauce SemiBold"/>
                </a:rPr>
                <a:t>Proceso para la recolección de datos</a:t>
              </a:r>
            </a:p>
          </p:txBody>
        </p: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49774" y="8280672"/>
              <a:ext cx="625933" cy="632837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1458008" y="9220200"/>
              <a:ext cx="6124453" cy="833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30"/>
                </a:lnSpc>
              </a:pPr>
              <a:r>
                <a:rPr lang="en-US" sz="2450" dirty="0" err="1">
                  <a:solidFill>
                    <a:srgbClr val="545454"/>
                  </a:solidFill>
                  <a:latin typeface="Open Sans Light"/>
                </a:rPr>
                <a:t>Determinación</a:t>
              </a:r>
              <a:r>
                <a:rPr lang="en-US" sz="2450" dirty="0">
                  <a:solidFill>
                    <a:srgbClr val="545454"/>
                  </a:solidFill>
                  <a:latin typeface="Open Sans Light"/>
                </a:rPr>
                <a:t> de </a:t>
              </a:r>
              <a:r>
                <a:rPr lang="en-US" sz="2450" dirty="0" err="1">
                  <a:solidFill>
                    <a:srgbClr val="545454"/>
                  </a:solidFill>
                  <a:latin typeface="Open Sans Light"/>
                </a:rPr>
                <a:t>fuentes</a:t>
              </a:r>
              <a:r>
                <a:rPr lang="en-US" sz="2450" dirty="0">
                  <a:solidFill>
                    <a:srgbClr val="545454"/>
                  </a:solidFill>
                  <a:latin typeface="Open Sans Light"/>
                </a:rPr>
                <a:t>, TIC, software excel, </a:t>
              </a:r>
              <a:r>
                <a:rPr lang="en-US" sz="2450" dirty="0" err="1">
                  <a:solidFill>
                    <a:srgbClr val="545454"/>
                  </a:solidFill>
                  <a:latin typeface="Open Sans Light"/>
                </a:rPr>
                <a:t>gráficos</a:t>
              </a:r>
              <a:r>
                <a:rPr lang="en-US" sz="2450" dirty="0">
                  <a:solidFill>
                    <a:srgbClr val="545454"/>
                  </a:solidFill>
                  <a:latin typeface="Open Sans Light"/>
                </a:rPr>
                <a:t>.</a:t>
              </a: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0F76B143-DAA7-47FF-8DF3-D0F46C6EE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783" y="1733129"/>
            <a:ext cx="10195220" cy="75298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500697" y="2468008"/>
            <a:ext cx="4948569" cy="5139320"/>
            <a:chOff x="500697" y="2468008"/>
            <a:chExt cx="4948569" cy="5139320"/>
          </a:xfrm>
        </p:grpSpPr>
        <p:grpSp>
          <p:nvGrpSpPr>
            <p:cNvPr id="2" name="Group 2"/>
            <p:cNvGrpSpPr/>
            <p:nvPr/>
          </p:nvGrpSpPr>
          <p:grpSpPr>
            <a:xfrm>
              <a:off x="1066800" y="2468008"/>
              <a:ext cx="4382466" cy="1041299"/>
              <a:chOff x="0" y="0"/>
              <a:chExt cx="5843288" cy="1388399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0" y="0"/>
                <a:ext cx="5843288" cy="1388399"/>
                <a:chOff x="0" y="0"/>
                <a:chExt cx="1793157" cy="426064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1793157" cy="42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157" h="426064">
                      <a:moveTo>
                        <a:pt x="0" y="0"/>
                      </a:moveTo>
                      <a:lnTo>
                        <a:pt x="1793157" y="0"/>
                      </a:lnTo>
                      <a:lnTo>
                        <a:pt x="1793157" y="426064"/>
                      </a:lnTo>
                      <a:lnTo>
                        <a:pt x="0" y="426064"/>
                      </a:lnTo>
                      <a:close/>
                    </a:path>
                  </a:pathLst>
                </a:custGeom>
                <a:solidFill>
                  <a:srgbClr val="ABC339">
                    <a:alpha val="87843"/>
                  </a:srgbClr>
                </a:solidFill>
              </p:spPr>
            </p:sp>
          </p:grpSp>
          <p:sp>
            <p:nvSpPr>
              <p:cNvPr id="5" name="TextBox 5"/>
              <p:cNvSpPr txBox="1"/>
              <p:nvPr/>
            </p:nvSpPr>
            <p:spPr>
              <a:xfrm>
                <a:off x="0" y="359756"/>
                <a:ext cx="5843288" cy="611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849"/>
                  </a:lnSpc>
                  <a:spcBef>
                    <a:spcPct val="0"/>
                  </a:spcBef>
                </a:pPr>
                <a:r>
                  <a:rPr lang="en-US" sz="2749" dirty="0" err="1">
                    <a:solidFill>
                      <a:srgbClr val="032149"/>
                    </a:solidFill>
                    <a:latin typeface="Open Sauce Light Bold"/>
                  </a:rPr>
                  <a:t>Transporte</a:t>
                </a:r>
                <a:r>
                  <a:rPr lang="en-US" sz="2749" dirty="0">
                    <a:solidFill>
                      <a:srgbClr val="032149"/>
                    </a:solidFill>
                    <a:latin typeface="Open Sauce Light Bold"/>
                  </a:rPr>
                  <a:t> industrial</a:t>
                </a:r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3114" t="20369" r="12357" b="20992"/>
            <a:stretch>
              <a:fillRect/>
            </a:stretch>
          </p:blipFill>
          <p:spPr>
            <a:xfrm>
              <a:off x="500697" y="4257889"/>
              <a:ext cx="1944386" cy="152984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540" t="15192" b="21752"/>
            <a:stretch>
              <a:fillRect/>
            </a:stretch>
          </p:blipFill>
          <p:spPr>
            <a:xfrm>
              <a:off x="3024192" y="4371213"/>
              <a:ext cx="2055574" cy="13031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10992" t="13152" r="10334" b="11995"/>
            <a:stretch>
              <a:fillRect/>
            </a:stretch>
          </p:blipFill>
          <p:spPr>
            <a:xfrm>
              <a:off x="500697" y="6230359"/>
              <a:ext cx="1750508" cy="137696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10515" t="20260" r="8106" b="21204"/>
            <a:stretch>
              <a:fillRect/>
            </a:stretch>
          </p:blipFill>
          <p:spPr>
            <a:xfrm>
              <a:off x="2631022" y="6286295"/>
              <a:ext cx="2448744" cy="1321033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31093" y="-892271"/>
            <a:ext cx="20350186" cy="225702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rot="-5400000">
            <a:off x="2677803" y="5964551"/>
            <a:ext cx="6993086" cy="0"/>
          </a:xfrm>
          <a:prstGeom prst="line">
            <a:avLst/>
          </a:prstGeom>
          <a:ln w="9525" cap="rnd">
            <a:solidFill>
              <a:srgbClr val="03214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>
            <a:off x="8985470" y="5964551"/>
            <a:ext cx="6993086" cy="0"/>
          </a:xfrm>
          <a:prstGeom prst="line">
            <a:avLst/>
          </a:prstGeom>
          <a:ln w="9525" cap="rnd">
            <a:solidFill>
              <a:srgbClr val="03214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-1031093" y="447447"/>
            <a:ext cx="10437973" cy="581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12"/>
              </a:lnSpc>
              <a:spcBef>
                <a:spcPct val="0"/>
              </a:spcBef>
            </a:pPr>
            <a:r>
              <a:rPr lang="en-US" sz="3366">
                <a:solidFill>
                  <a:srgbClr val="FFFFFF"/>
                </a:solidFill>
                <a:latin typeface="Open Sauce SemiBold"/>
              </a:rPr>
              <a:t>Operadores de comercio exterior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6866520" y="2468008"/>
            <a:ext cx="5306349" cy="7042771"/>
            <a:chOff x="6866520" y="2468008"/>
            <a:chExt cx="5306349" cy="7042771"/>
          </a:xfrm>
        </p:grpSpPr>
        <p:grpSp>
          <p:nvGrpSpPr>
            <p:cNvPr id="27" name="Grupo 26"/>
            <p:cNvGrpSpPr/>
            <p:nvPr/>
          </p:nvGrpSpPr>
          <p:grpSpPr>
            <a:xfrm>
              <a:off x="6866520" y="2468008"/>
              <a:ext cx="5306349" cy="7042771"/>
              <a:chOff x="6855938" y="2472771"/>
              <a:chExt cx="5306349" cy="7042771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6855938" y="2472771"/>
                <a:ext cx="5306349" cy="991769"/>
                <a:chOff x="0" y="0"/>
                <a:chExt cx="3990675" cy="74586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3990675" cy="745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675" h="745866">
                      <a:moveTo>
                        <a:pt x="0" y="0"/>
                      </a:moveTo>
                      <a:lnTo>
                        <a:pt x="3990675" y="0"/>
                      </a:lnTo>
                      <a:lnTo>
                        <a:pt x="3990675" y="745866"/>
                      </a:lnTo>
                      <a:lnTo>
                        <a:pt x="0" y="745866"/>
                      </a:lnTo>
                      <a:close/>
                    </a:path>
                  </a:pathLst>
                </a:custGeom>
                <a:solidFill>
                  <a:srgbClr val="4DA3DF">
                    <a:alpha val="87843"/>
                  </a:srgbClr>
                </a:solidFill>
              </p:spPr>
            </p:sp>
          </p:grpSp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8"/>
              <a:srcRect l="11335" t="9409" r="9345" b="10870"/>
              <a:stretch>
                <a:fillRect/>
              </a:stretch>
            </p:blipFill>
            <p:spPr>
              <a:xfrm>
                <a:off x="7088771" y="4311828"/>
                <a:ext cx="1649156" cy="1657485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7035186" y="7858057"/>
                <a:ext cx="1756326" cy="1657485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10"/>
              <a:srcRect l="8533" t="14995" r="8742" b="22624"/>
              <a:stretch>
                <a:fillRect/>
              </a:stretch>
            </p:blipFill>
            <p:spPr>
              <a:xfrm>
                <a:off x="7205579" y="6157816"/>
                <a:ext cx="3929827" cy="1522056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11"/>
              <a:srcRect l="24811" t="14079" r="25848" b="43329"/>
              <a:stretch>
                <a:fillRect/>
              </a:stretch>
            </p:blipFill>
            <p:spPr>
              <a:xfrm>
                <a:off x="9357992" y="4704392"/>
                <a:ext cx="2573089" cy="1264922"/>
              </a:xfrm>
              <a:prstGeom prst="rect">
                <a:avLst/>
              </a:prstGeom>
            </p:spPr>
          </p:pic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12"/>
              <a:srcRect l="10513" t="29355" r="5444" b="35134"/>
              <a:stretch>
                <a:fillRect/>
              </a:stretch>
            </p:blipFill>
            <p:spPr>
              <a:xfrm>
                <a:off x="9357992" y="8139062"/>
                <a:ext cx="2592628" cy="1095477"/>
              </a:xfrm>
              <a:prstGeom prst="rect">
                <a:avLst/>
              </a:prstGeom>
            </p:spPr>
          </p:pic>
        </p:grpSp>
        <p:sp>
          <p:nvSpPr>
            <p:cNvPr id="24" name="TextBox 24"/>
            <p:cNvSpPr txBox="1"/>
            <p:nvPr/>
          </p:nvSpPr>
          <p:spPr>
            <a:xfrm>
              <a:off x="7088771" y="2728300"/>
              <a:ext cx="4861849" cy="473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9"/>
                </a:lnSpc>
                <a:spcBef>
                  <a:spcPct val="0"/>
                </a:spcBef>
              </a:pPr>
              <a:r>
                <a:rPr lang="en-US" sz="2749" dirty="0" err="1">
                  <a:solidFill>
                    <a:srgbClr val="032149"/>
                  </a:solidFill>
                  <a:latin typeface="Open Sauce Light Bold"/>
                </a:rPr>
                <a:t>Productor</a:t>
              </a:r>
              <a:r>
                <a:rPr lang="en-US" sz="2749" dirty="0">
                  <a:solidFill>
                    <a:srgbClr val="032149"/>
                  </a:solidFill>
                  <a:latin typeface="Open Sauce Light Bold"/>
                </a:rPr>
                <a:t> de </a:t>
              </a:r>
              <a:r>
                <a:rPr lang="en-US" sz="2749" dirty="0" err="1">
                  <a:solidFill>
                    <a:srgbClr val="032149"/>
                  </a:solidFill>
                  <a:latin typeface="Open Sauce Light Bold"/>
                </a:rPr>
                <a:t>alimentos</a:t>
              </a:r>
              <a:endParaRPr lang="en-US" sz="2749" dirty="0">
                <a:solidFill>
                  <a:srgbClr val="032149"/>
                </a:solidFill>
                <a:latin typeface="Open Sauce Light Bold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3064459" y="2472771"/>
            <a:ext cx="4722845" cy="4372429"/>
            <a:chOff x="13064459" y="2472771"/>
            <a:chExt cx="4722845" cy="4372429"/>
          </a:xfrm>
        </p:grpSpPr>
        <p:grpSp>
          <p:nvGrpSpPr>
            <p:cNvPr id="28" name="Grupo 27"/>
            <p:cNvGrpSpPr/>
            <p:nvPr/>
          </p:nvGrpSpPr>
          <p:grpSpPr>
            <a:xfrm>
              <a:off x="13064459" y="2472771"/>
              <a:ext cx="4722845" cy="4372429"/>
              <a:chOff x="13064459" y="2472771"/>
              <a:chExt cx="4722845" cy="4372429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13202898" y="2472771"/>
                <a:ext cx="4584405" cy="991769"/>
                <a:chOff x="0" y="0"/>
                <a:chExt cx="1875783" cy="405798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1875783" cy="405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783" h="405798">
                      <a:moveTo>
                        <a:pt x="0" y="0"/>
                      </a:moveTo>
                      <a:lnTo>
                        <a:pt x="1875783" y="0"/>
                      </a:lnTo>
                      <a:lnTo>
                        <a:pt x="1875783" y="405798"/>
                      </a:lnTo>
                      <a:lnTo>
                        <a:pt x="0" y="405798"/>
                      </a:lnTo>
                      <a:close/>
                    </a:path>
                  </a:pathLst>
                </a:custGeom>
                <a:solidFill>
                  <a:srgbClr val="7993C6">
                    <a:alpha val="87843"/>
                  </a:srgbClr>
                </a:solidFill>
              </p:spPr>
            </p:sp>
          </p:grpSp>
          <p:pic>
            <p:nvPicPr>
              <p:cNvPr id="22" name="Picture 22"/>
              <p:cNvPicPr>
                <a:picLocks noChangeAspect="1"/>
              </p:cNvPicPr>
              <p:nvPr/>
            </p:nvPicPr>
            <p:blipFill>
              <a:blip r:embed="rId13"/>
              <a:srcRect l="1490" t="13407" r="3396" b="40061"/>
              <a:stretch>
                <a:fillRect/>
              </a:stretch>
            </p:blipFill>
            <p:spPr>
              <a:xfrm>
                <a:off x="13064459" y="4503622"/>
                <a:ext cx="4722845" cy="2341578"/>
              </a:xfrm>
              <a:prstGeom prst="rect">
                <a:avLst/>
              </a:prstGeom>
            </p:spPr>
          </p:pic>
        </p:grpSp>
        <p:sp>
          <p:nvSpPr>
            <p:cNvPr id="25" name="TextBox 25"/>
            <p:cNvSpPr txBox="1"/>
            <p:nvPr/>
          </p:nvSpPr>
          <p:spPr>
            <a:xfrm>
              <a:off x="13583898" y="2728300"/>
              <a:ext cx="3822405" cy="473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9"/>
                </a:lnSpc>
                <a:spcBef>
                  <a:spcPct val="0"/>
                </a:spcBef>
              </a:pPr>
              <a:r>
                <a:rPr lang="en-US" sz="2749">
                  <a:solidFill>
                    <a:srgbClr val="032149"/>
                  </a:solidFill>
                  <a:latin typeface="Open Sauce Light Bold"/>
                </a:rPr>
                <a:t>Servicios de apoyo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90" r="1690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32632"/>
            <a:ext cx="9144000" cy="10519632"/>
            <a:chOff x="0" y="0"/>
            <a:chExt cx="3093156" cy="35584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3156" cy="3558493"/>
            </a:xfrm>
            <a:custGeom>
              <a:avLst/>
              <a:gdLst/>
              <a:ahLst/>
              <a:cxnLst/>
              <a:rect l="l" t="t" r="r" b="b"/>
              <a:pathLst>
                <a:path w="3093156" h="3558493">
                  <a:moveTo>
                    <a:pt x="0" y="0"/>
                  </a:moveTo>
                  <a:lnTo>
                    <a:pt x="3093156" y="0"/>
                  </a:lnTo>
                  <a:lnTo>
                    <a:pt x="3093156" y="3558493"/>
                  </a:lnTo>
                  <a:lnTo>
                    <a:pt x="0" y="3558493"/>
                  </a:lnTo>
                  <a:close/>
                </a:path>
              </a:pathLst>
            </a:custGeom>
            <a:solidFill>
              <a:srgbClr val="032149">
                <a:alpha val="98824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4180830"/>
            <a:ext cx="9144000" cy="1093489"/>
          </a:xfrm>
          <a:prstGeom prst="rect">
            <a:avLst/>
          </a:prstGeom>
          <a:solidFill>
            <a:srgbClr val="4DA3DF">
              <a:alpha val="76863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59271" y="6449783"/>
            <a:ext cx="2895124" cy="23371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1154" y="1735329"/>
            <a:ext cx="8091359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pc="-164">
                <a:solidFill>
                  <a:srgbClr val="FFFFFF"/>
                </a:solidFill>
                <a:latin typeface="Open Sauce Light Bold"/>
              </a:rPr>
              <a:t>RESULTADOS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1154" y="4206873"/>
            <a:ext cx="8091359" cy="93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pc="-164">
                <a:solidFill>
                  <a:srgbClr val="FFFFFF"/>
                </a:solidFill>
                <a:latin typeface="Open Sauce Light Bold"/>
              </a:rPr>
              <a:t>Derechos humanos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5198" y="-431974"/>
            <a:ext cx="20350186" cy="225702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909997" y="444358"/>
            <a:ext cx="15070215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</a:pP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Principio 1 :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Protección</a:t>
            </a:r>
            <a:r>
              <a:rPr lang="en-US" sz="2772" dirty="0">
                <a:solidFill>
                  <a:srgbClr val="FFFFFF"/>
                </a:solidFill>
                <a:latin typeface="Open Sauce Light Bold"/>
              </a:rPr>
              <a:t> de los derechos </a:t>
            </a:r>
            <a:r>
              <a:rPr lang="en-US" sz="2772" dirty="0" err="1">
                <a:solidFill>
                  <a:srgbClr val="FFFFFF"/>
                </a:solidFill>
                <a:latin typeface="Open Sauce Light Bold"/>
              </a:rPr>
              <a:t>humanos</a:t>
            </a:r>
            <a:endParaRPr lang="en-US" sz="2772" dirty="0">
              <a:solidFill>
                <a:srgbClr val="FFFFFF"/>
              </a:solidFill>
              <a:latin typeface="Open Sauce Light Bold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9245567" y="2537706"/>
            <a:ext cx="8958268" cy="7542349"/>
            <a:chOff x="9329732" y="2537706"/>
            <a:chExt cx="8958268" cy="7542349"/>
          </a:xfrm>
        </p:grpSpPr>
        <p:sp>
          <p:nvSpPr>
            <p:cNvPr id="2" name="AutoShape 2"/>
            <p:cNvSpPr/>
            <p:nvPr/>
          </p:nvSpPr>
          <p:spPr>
            <a:xfrm rot="5379220">
              <a:off x="14507546" y="6891553"/>
              <a:ext cx="3939591" cy="0"/>
            </a:xfrm>
            <a:prstGeom prst="line">
              <a:avLst/>
            </a:prstGeom>
            <a:ln w="4762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" name="Group 3"/>
            <p:cNvGrpSpPr/>
            <p:nvPr/>
          </p:nvGrpSpPr>
          <p:grpSpPr>
            <a:xfrm>
              <a:off x="13027304" y="3856707"/>
              <a:ext cx="5260696" cy="5287793"/>
              <a:chOff x="0" y="0"/>
              <a:chExt cx="6652504" cy="7050390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>
              <a:xfrm>
                <a:off x="53900" y="0"/>
                <a:ext cx="6490804" cy="6729386"/>
                <a:chOff x="0" y="0"/>
                <a:chExt cx="13764376" cy="14270313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6350" y="0"/>
                  <a:ext cx="13777075" cy="1427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075" h="14270313">
                      <a:moveTo>
                        <a:pt x="0" y="0"/>
                      </a:moveTo>
                      <a:lnTo>
                        <a:pt x="12700" y="0"/>
                      </a:lnTo>
                      <a:lnTo>
                        <a:pt x="12700" y="14270313"/>
                      </a:lnTo>
                      <a:lnTo>
                        <a:pt x="0" y="14270313"/>
                      </a:lnTo>
                      <a:close/>
                      <a:moveTo>
                        <a:pt x="2752875" y="0"/>
                      </a:moveTo>
                      <a:lnTo>
                        <a:pt x="2765575" y="0"/>
                      </a:lnTo>
                      <a:lnTo>
                        <a:pt x="2765575" y="14270313"/>
                      </a:lnTo>
                      <a:lnTo>
                        <a:pt x="2752875" y="14270313"/>
                      </a:lnTo>
                      <a:close/>
                      <a:moveTo>
                        <a:pt x="5505750" y="0"/>
                      </a:moveTo>
                      <a:lnTo>
                        <a:pt x="5518450" y="0"/>
                      </a:lnTo>
                      <a:lnTo>
                        <a:pt x="5518450" y="14270313"/>
                      </a:lnTo>
                      <a:lnTo>
                        <a:pt x="5505750" y="14270313"/>
                      </a:lnTo>
                      <a:close/>
                      <a:moveTo>
                        <a:pt x="8258625" y="0"/>
                      </a:moveTo>
                      <a:lnTo>
                        <a:pt x="8271325" y="0"/>
                      </a:lnTo>
                      <a:lnTo>
                        <a:pt x="8271325" y="14270313"/>
                      </a:lnTo>
                      <a:lnTo>
                        <a:pt x="8258625" y="14270313"/>
                      </a:lnTo>
                      <a:close/>
                      <a:moveTo>
                        <a:pt x="11011501" y="0"/>
                      </a:moveTo>
                      <a:lnTo>
                        <a:pt x="11024201" y="0"/>
                      </a:lnTo>
                      <a:lnTo>
                        <a:pt x="11024201" y="14270313"/>
                      </a:lnTo>
                      <a:lnTo>
                        <a:pt x="11011501" y="14270313"/>
                      </a:lnTo>
                      <a:close/>
                      <a:moveTo>
                        <a:pt x="13764375" y="0"/>
                      </a:moveTo>
                      <a:lnTo>
                        <a:pt x="13777075" y="0"/>
                      </a:lnTo>
                      <a:lnTo>
                        <a:pt x="13777075" y="14270313"/>
                      </a:lnTo>
                      <a:lnTo>
                        <a:pt x="13764375" y="14270313"/>
                      </a:lnTo>
                      <a:close/>
                    </a:path>
                  </a:pathLst>
                </a:custGeom>
                <a:solidFill>
                  <a:srgbClr val="000000">
                    <a:alpha val="24706"/>
                  </a:srgbClr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0" y="6815683"/>
                <a:ext cx="107800" cy="234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 Light"/>
                  </a:rPr>
                  <a:t>0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1298161" y="6815683"/>
                <a:ext cx="107800" cy="234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 Light"/>
                  </a:rPr>
                  <a:t>5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542422" y="6815683"/>
                <a:ext cx="215600" cy="234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 Light"/>
                  </a:rPr>
                  <a:t>10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840583" y="6815683"/>
                <a:ext cx="215600" cy="234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 Light"/>
                  </a:rPr>
                  <a:t>15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138743" y="6815683"/>
                <a:ext cx="215600" cy="234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 Light"/>
                  </a:rPr>
                  <a:t>20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436904" y="6815683"/>
                <a:ext cx="215600" cy="234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84"/>
                  </a:lnSpc>
                </a:pPr>
                <a:r>
                  <a:rPr lang="en-US" sz="1131">
                    <a:solidFill>
                      <a:srgbClr val="000000"/>
                    </a:solidFill>
                    <a:latin typeface="Open Sans Light"/>
                  </a:rPr>
                  <a:t>25</a:t>
                </a:r>
              </a:p>
            </p:txBody>
          </p:sp>
          <p:grpSp>
            <p:nvGrpSpPr>
              <p:cNvPr id="12" name="Group 12"/>
              <p:cNvGrpSpPr>
                <a:grpSpLocks noChangeAspect="1"/>
              </p:cNvGrpSpPr>
              <p:nvPr/>
            </p:nvGrpSpPr>
            <p:grpSpPr>
              <a:xfrm>
                <a:off x="53900" y="0"/>
                <a:ext cx="6490804" cy="6729386"/>
                <a:chOff x="0" y="0"/>
                <a:chExt cx="13764376" cy="14270313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13275208" cy="1912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5208" h="1912222">
                      <a:moveTo>
                        <a:pt x="0" y="0"/>
                      </a:moveTo>
                      <a:lnTo>
                        <a:pt x="13131792" y="0"/>
                      </a:lnTo>
                      <a:cubicBezTo>
                        <a:pt x="13210998" y="0"/>
                        <a:pt x="13275208" y="64210"/>
                        <a:pt x="13275208" y="143417"/>
                      </a:cubicBezTo>
                      <a:lnTo>
                        <a:pt x="13275208" y="1768805"/>
                      </a:lnTo>
                      <a:cubicBezTo>
                        <a:pt x="13275208" y="1848012"/>
                        <a:pt x="13210998" y="1912221"/>
                        <a:pt x="13131792" y="1912222"/>
                      </a:cubicBezTo>
                      <a:lnTo>
                        <a:pt x="0" y="19122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3089523"/>
                  <a:ext cx="10951782" cy="1912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1782" h="1912222">
                      <a:moveTo>
                        <a:pt x="0" y="0"/>
                      </a:moveTo>
                      <a:lnTo>
                        <a:pt x="10808365" y="0"/>
                      </a:lnTo>
                      <a:cubicBezTo>
                        <a:pt x="10846402" y="0"/>
                        <a:pt x="10882880" y="15110"/>
                        <a:pt x="10909776" y="42005"/>
                      </a:cubicBezTo>
                      <a:cubicBezTo>
                        <a:pt x="10936672" y="68901"/>
                        <a:pt x="10951782" y="105380"/>
                        <a:pt x="10951782" y="143416"/>
                      </a:cubicBezTo>
                      <a:lnTo>
                        <a:pt x="10951782" y="1768805"/>
                      </a:lnTo>
                      <a:cubicBezTo>
                        <a:pt x="10951782" y="1806841"/>
                        <a:pt x="10936672" y="1843320"/>
                        <a:pt x="10909776" y="1870216"/>
                      </a:cubicBezTo>
                      <a:cubicBezTo>
                        <a:pt x="10882880" y="1897112"/>
                        <a:pt x="10846402" y="1912222"/>
                        <a:pt x="10808365" y="1912222"/>
                      </a:cubicBezTo>
                      <a:lnTo>
                        <a:pt x="0" y="19122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6179045"/>
                  <a:ext cx="10951782" cy="1912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1782" h="1912222">
                      <a:moveTo>
                        <a:pt x="0" y="0"/>
                      </a:moveTo>
                      <a:lnTo>
                        <a:pt x="10808365" y="0"/>
                      </a:lnTo>
                      <a:cubicBezTo>
                        <a:pt x="10846402" y="0"/>
                        <a:pt x="10882880" y="15110"/>
                        <a:pt x="10909776" y="42006"/>
                      </a:cubicBezTo>
                      <a:cubicBezTo>
                        <a:pt x="10936672" y="68902"/>
                        <a:pt x="10951782" y="105381"/>
                        <a:pt x="10951782" y="143417"/>
                      </a:cubicBezTo>
                      <a:lnTo>
                        <a:pt x="10951782" y="1768806"/>
                      </a:lnTo>
                      <a:cubicBezTo>
                        <a:pt x="10951782" y="1806842"/>
                        <a:pt x="10936672" y="1843320"/>
                        <a:pt x="10909776" y="1870216"/>
                      </a:cubicBezTo>
                      <a:cubicBezTo>
                        <a:pt x="10882880" y="1897112"/>
                        <a:pt x="10846402" y="1912222"/>
                        <a:pt x="10808365" y="1912222"/>
                      </a:cubicBezTo>
                      <a:lnTo>
                        <a:pt x="0" y="19122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9268568"/>
                  <a:ext cx="10951782" cy="1912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1782" h="1912221">
                      <a:moveTo>
                        <a:pt x="0" y="0"/>
                      </a:moveTo>
                      <a:lnTo>
                        <a:pt x="10808365" y="0"/>
                      </a:lnTo>
                      <a:cubicBezTo>
                        <a:pt x="10887572" y="0"/>
                        <a:pt x="10951782" y="64210"/>
                        <a:pt x="10951782" y="143416"/>
                      </a:cubicBezTo>
                      <a:lnTo>
                        <a:pt x="10951782" y="1768806"/>
                      </a:lnTo>
                      <a:cubicBezTo>
                        <a:pt x="10951782" y="1848012"/>
                        <a:pt x="10887572" y="1912222"/>
                        <a:pt x="10808365" y="1912222"/>
                      </a:cubicBezTo>
                      <a:lnTo>
                        <a:pt x="0" y="19122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  <p:sp>
              <p:nvSpPr>
                <p:cNvPr id="17" name="Freeform 17"/>
                <p:cNvSpPr/>
                <p:nvPr/>
              </p:nvSpPr>
              <p:spPr>
                <a:xfrm>
                  <a:off x="0" y="12358091"/>
                  <a:ext cx="8964206" cy="1912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4206" h="1912223">
                      <a:moveTo>
                        <a:pt x="0" y="0"/>
                      </a:moveTo>
                      <a:lnTo>
                        <a:pt x="8820789" y="0"/>
                      </a:lnTo>
                      <a:cubicBezTo>
                        <a:pt x="8899996" y="0"/>
                        <a:pt x="8964206" y="64210"/>
                        <a:pt x="8964206" y="143416"/>
                      </a:cubicBezTo>
                      <a:lnTo>
                        <a:pt x="8964206" y="1768805"/>
                      </a:lnTo>
                      <a:cubicBezTo>
                        <a:pt x="8964206" y="1806841"/>
                        <a:pt x="8949096" y="1843320"/>
                        <a:pt x="8922200" y="1870216"/>
                      </a:cubicBezTo>
                      <a:cubicBezTo>
                        <a:pt x="8895304" y="1897112"/>
                        <a:pt x="8858826" y="1912222"/>
                        <a:pt x="8820789" y="1912222"/>
                      </a:cubicBezTo>
                      <a:lnTo>
                        <a:pt x="0" y="1912222"/>
                      </a:lnTo>
                      <a:close/>
                    </a:path>
                  </a:pathLst>
                </a:custGeom>
                <a:solidFill>
                  <a:srgbClr val="6CE5E8"/>
                </a:solidFill>
              </p:spPr>
            </p:sp>
          </p:grpSp>
        </p:grpSp>
        <p:sp>
          <p:nvSpPr>
            <p:cNvPr id="20" name="TextBox 20"/>
            <p:cNvSpPr txBox="1"/>
            <p:nvPr/>
          </p:nvSpPr>
          <p:spPr>
            <a:xfrm>
              <a:off x="9576905" y="4038068"/>
              <a:ext cx="3298970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spc="25">
                  <a:solidFill>
                    <a:srgbClr val="000000"/>
                  </a:solidFill>
                  <a:latin typeface="Open Sans Light"/>
                </a:rPr>
                <a:t>Evaluación de impacto de decisiones empresariales.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9653965" y="3726857"/>
              <a:ext cx="8362717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9653965" y="9391967"/>
              <a:ext cx="8362717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9653965" y="5060048"/>
              <a:ext cx="3221909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pc="25">
                  <a:solidFill>
                    <a:srgbClr val="000000"/>
                  </a:solidFill>
                  <a:latin typeface="Open Sans Light"/>
                </a:rPr>
                <a:t>Evaluación y vigilancia de los derechos humanos de los trabajadores.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329732" y="6268077"/>
              <a:ext cx="363198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pc="25">
                  <a:solidFill>
                    <a:srgbClr val="000000"/>
                  </a:solidFill>
                  <a:latin typeface="Open Sans Light"/>
                </a:rPr>
                <a:t>Difusión con las partes involucradas.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827148" y="7249913"/>
              <a:ext cx="3134563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pc="25">
                  <a:solidFill>
                    <a:srgbClr val="000000"/>
                  </a:solidFill>
                  <a:latin typeface="Open Sans Light"/>
                </a:rPr>
                <a:t>Mejora del cumplimiento y respeto de los derechos humanos.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329732" y="8420189"/>
              <a:ext cx="363198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959"/>
                </a:lnSpc>
                <a:spcBef>
                  <a:spcPct val="0"/>
                </a:spcBef>
              </a:pPr>
              <a:r>
                <a:rPr lang="en-US" sz="1399" u="none" spc="25">
                  <a:solidFill>
                    <a:srgbClr val="000000"/>
                  </a:solidFill>
                  <a:latin typeface="Open Sans Light"/>
                </a:rPr>
                <a:t>Atención de reclamos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9676109" y="2537706"/>
              <a:ext cx="8040837" cy="1319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>
                  <a:solidFill>
                    <a:srgbClr val="545454"/>
                  </a:solidFill>
                  <a:latin typeface="Open Sans Light Bold"/>
                </a:rPr>
                <a:t>Figura 5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>
                  <a:solidFill>
                    <a:srgbClr val="000000"/>
                  </a:solidFill>
                  <a:latin typeface="Open Sans Light Italics"/>
                </a:rPr>
                <a:t>Prácticas aplicadas por los OCES alineadas al principio uno</a:t>
              </a:r>
            </a:p>
            <a:p>
              <a:pPr marL="0" lvl="0" indent="0" algn="just">
                <a:lnSpc>
                  <a:spcPts val="3660"/>
                </a:lnSpc>
              </a:pPr>
              <a:endParaRPr lang="en-US" sz="1830">
                <a:solidFill>
                  <a:srgbClr val="000000"/>
                </a:solidFill>
                <a:latin typeface="Open Sans Light Italic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676109" y="9417929"/>
              <a:ext cx="7047964" cy="662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6"/>
                </a:lnSpc>
                <a:spcBef>
                  <a:spcPct val="0"/>
                </a:spcBef>
              </a:pPr>
              <a:r>
                <a:rPr lang="en-US" sz="1358">
                  <a:solidFill>
                    <a:srgbClr val="032149"/>
                  </a:solidFill>
                  <a:latin typeface="Open Sans Light Italics"/>
                </a:rPr>
                <a:t>Nota. </a:t>
              </a:r>
              <a:r>
                <a:rPr lang="en-US" sz="1358">
                  <a:solidFill>
                    <a:srgbClr val="032149"/>
                  </a:solidFill>
                  <a:latin typeface="Open Sans Light"/>
                </a:rPr>
                <a:t>Prácticas obtenidas de la metodología de evaluación del Pacto Global.</a:t>
              </a:r>
            </a:p>
            <a:p>
              <a:pPr>
                <a:lnSpc>
                  <a:spcPts val="2716"/>
                </a:lnSpc>
                <a:spcBef>
                  <a:spcPct val="0"/>
                </a:spcBef>
              </a:pPr>
              <a:endParaRPr lang="en-US" sz="1358">
                <a:solidFill>
                  <a:srgbClr val="032149"/>
                </a:solidFill>
                <a:latin typeface="Open Sans Light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6800833" y="4129160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24,10%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6085899" y="5183873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19,88%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6122535" y="6292073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19,88%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6122535" y="7373738"/>
              <a:ext cx="63817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19,88%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5436735" y="8526234"/>
              <a:ext cx="68580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32149"/>
                  </a:solidFill>
                  <a:latin typeface="Open Sans Light Bold"/>
                </a:rPr>
                <a:t>16,27 %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6334" y="2537706"/>
            <a:ext cx="9770814" cy="6229193"/>
            <a:chOff x="56334" y="2537706"/>
            <a:chExt cx="9770814" cy="6229193"/>
          </a:xfrm>
        </p:grpSpPr>
        <p:sp>
          <p:nvSpPr>
            <p:cNvPr id="18" name="TextBox 18"/>
            <p:cNvSpPr txBox="1"/>
            <p:nvPr/>
          </p:nvSpPr>
          <p:spPr>
            <a:xfrm>
              <a:off x="423278" y="2537706"/>
              <a:ext cx="8040837" cy="1319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60"/>
                </a:lnSpc>
              </a:pPr>
              <a:r>
                <a:rPr lang="en-US" sz="1830">
                  <a:solidFill>
                    <a:srgbClr val="545454"/>
                  </a:solidFill>
                  <a:latin typeface="Open Sans Light Bold"/>
                </a:rPr>
                <a:t>Figura 4</a:t>
              </a:r>
            </a:p>
            <a:p>
              <a:pPr algn="just">
                <a:lnSpc>
                  <a:spcPts val="3660"/>
                </a:lnSpc>
              </a:pPr>
              <a:r>
                <a:rPr lang="en-US" sz="1830">
                  <a:solidFill>
                    <a:srgbClr val="000000"/>
                  </a:solidFill>
                  <a:latin typeface="Open Sans Light Italics"/>
                </a:rPr>
                <a:t>Desempeño de los OCES en la aplicación de prácticas alineadas al principio uno</a:t>
              </a:r>
            </a:p>
            <a:p>
              <a:pPr marL="0" lvl="0" indent="0" algn="just">
                <a:lnSpc>
                  <a:spcPts val="3660"/>
                </a:lnSpc>
              </a:pPr>
              <a:endParaRPr lang="en-US" sz="1830">
                <a:solidFill>
                  <a:srgbClr val="000000"/>
                </a:solidFill>
                <a:latin typeface="Open Sans Light Itali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274581" y="3736382"/>
              <a:ext cx="8189534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23"/>
            <p:cNvGrpSpPr/>
            <p:nvPr/>
          </p:nvGrpSpPr>
          <p:grpSpPr>
            <a:xfrm>
              <a:off x="423278" y="4011879"/>
              <a:ext cx="9403870" cy="341436"/>
              <a:chOff x="0" y="0"/>
              <a:chExt cx="12538494" cy="455248"/>
            </a:xfrm>
          </p:grpSpPr>
          <p:pic>
            <p:nvPicPr>
              <p:cNvPr id="24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6696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25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29332" y="0"/>
                <a:ext cx="455248" cy="455248"/>
              </a:xfrm>
              <a:prstGeom prst="rect">
                <a:avLst/>
              </a:prstGeom>
            </p:spPr>
          </p:pic>
          <p:pic>
            <p:nvPicPr>
              <p:cNvPr id="26" name="Picture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46858" y="0"/>
                <a:ext cx="455248" cy="455248"/>
              </a:xfrm>
              <a:prstGeom prst="rect">
                <a:avLst/>
              </a:prstGeom>
            </p:spPr>
          </p:pic>
          <p:sp>
            <p:nvSpPr>
              <p:cNvPr id="27" name="TextBox 27"/>
              <p:cNvSpPr txBox="1"/>
              <p:nvPr/>
            </p:nvSpPr>
            <p:spPr>
              <a:xfrm>
                <a:off x="2799281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Bueno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6087179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 dirty="0">
                    <a:solidFill>
                      <a:srgbClr val="545454"/>
                    </a:solidFill>
                    <a:latin typeface="Open Sauce SemiBold"/>
                  </a:rPr>
                  <a:t>Medio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022298" y="58167"/>
                <a:ext cx="3516195" cy="31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002"/>
                  </a:lnSpc>
                  <a:spcBef>
                    <a:spcPct val="0"/>
                  </a:spcBef>
                </a:pPr>
                <a:r>
                  <a:rPr lang="en-US" sz="1430">
                    <a:solidFill>
                      <a:srgbClr val="545454"/>
                    </a:solidFill>
                    <a:latin typeface="Open Sauce SemiBold"/>
                  </a:rPr>
                  <a:t>Deficiente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47161"/>
                <a:ext cx="3516195" cy="3323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lnSpc>
                    <a:spcPts val="2142"/>
                  </a:lnSpc>
                  <a:spcBef>
                    <a:spcPct val="0"/>
                  </a:spcBef>
                </a:pPr>
                <a:r>
                  <a:rPr lang="en-US" sz="1530">
                    <a:solidFill>
                      <a:srgbClr val="545454"/>
                    </a:solidFill>
                    <a:latin typeface="Open Sauce SemiBold Bold"/>
                  </a:rPr>
                  <a:t>Desempeño</a:t>
                </a:r>
              </a:p>
            </p:txBody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6334" y="4790252"/>
              <a:ext cx="8774726" cy="3976647"/>
            </a:xfrm>
            <a:prstGeom prst="rect">
              <a:avLst/>
            </a:prstGeom>
          </p:spPr>
        </p:pic>
        <p:sp>
          <p:nvSpPr>
            <p:cNvPr id="45" name="AutoShape 45"/>
            <p:cNvSpPr/>
            <p:nvPr/>
          </p:nvSpPr>
          <p:spPr>
            <a:xfrm>
              <a:off x="499651" y="4538997"/>
              <a:ext cx="8175396" cy="0"/>
            </a:xfrm>
            <a:prstGeom prst="line">
              <a:avLst/>
            </a:prstGeom>
            <a:ln w="9525" cap="rnd">
              <a:solidFill>
                <a:srgbClr val="032149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2125</Words>
  <Application>Microsoft Office PowerPoint</Application>
  <PresentationFormat>Personalizado</PresentationFormat>
  <Paragraphs>419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Open Sauce Light</vt:lpstr>
      <vt:lpstr>Calibri</vt:lpstr>
      <vt:lpstr>Open Sauce SemiBold</vt:lpstr>
      <vt:lpstr>Open Sans Light Italics</vt:lpstr>
      <vt:lpstr>Open Sans Light</vt:lpstr>
      <vt:lpstr>Open Sauce Light Bold</vt:lpstr>
      <vt:lpstr>Open Sans Light Bold</vt:lpstr>
      <vt:lpstr>Open Sauce SemiBold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PACTO GLOBAL</dc:title>
  <cp:lastModifiedBy>DILAN MATEO SANABRIA MOYA</cp:lastModifiedBy>
  <cp:revision>53</cp:revision>
  <dcterms:created xsi:type="dcterms:W3CDTF">2006-08-16T00:00:00Z</dcterms:created>
  <dcterms:modified xsi:type="dcterms:W3CDTF">2022-03-09T20:27:09Z</dcterms:modified>
  <dc:identifier>DAE3_bYhqgg</dc:identifier>
</cp:coreProperties>
</file>