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47"/>
  </p:notesMasterIdLst>
  <p:sldIdLst>
    <p:sldId id="309" r:id="rId3"/>
    <p:sldId id="256" r:id="rId4"/>
    <p:sldId id="310" r:id="rId5"/>
    <p:sldId id="317" r:id="rId6"/>
    <p:sldId id="318" r:id="rId7"/>
    <p:sldId id="319" r:id="rId8"/>
    <p:sldId id="274" r:id="rId9"/>
    <p:sldId id="311" r:id="rId10"/>
    <p:sldId id="335" r:id="rId11"/>
    <p:sldId id="336" r:id="rId12"/>
    <p:sldId id="320" r:id="rId13"/>
    <p:sldId id="312" r:id="rId14"/>
    <p:sldId id="321" r:id="rId15"/>
    <p:sldId id="337" r:id="rId16"/>
    <p:sldId id="322" r:id="rId17"/>
    <p:sldId id="338" r:id="rId18"/>
    <p:sldId id="339" r:id="rId19"/>
    <p:sldId id="323" r:id="rId20"/>
    <p:sldId id="340" r:id="rId21"/>
    <p:sldId id="313" r:id="rId22"/>
    <p:sldId id="324" r:id="rId23"/>
    <p:sldId id="346" r:id="rId24"/>
    <p:sldId id="325" r:id="rId25"/>
    <p:sldId id="347" r:id="rId26"/>
    <p:sldId id="326" r:id="rId27"/>
    <p:sldId id="328" r:id="rId28"/>
    <p:sldId id="330" r:id="rId29"/>
    <p:sldId id="341" r:id="rId30"/>
    <p:sldId id="329" r:id="rId31"/>
    <p:sldId id="314" r:id="rId32"/>
    <p:sldId id="342" r:id="rId33"/>
    <p:sldId id="327" r:id="rId34"/>
    <p:sldId id="343" r:id="rId35"/>
    <p:sldId id="344" r:id="rId36"/>
    <p:sldId id="331" r:id="rId37"/>
    <p:sldId id="315" r:id="rId38"/>
    <p:sldId id="332" r:id="rId39"/>
    <p:sldId id="333" r:id="rId40"/>
    <p:sldId id="348" r:id="rId41"/>
    <p:sldId id="349" r:id="rId42"/>
    <p:sldId id="316" r:id="rId43"/>
    <p:sldId id="345" r:id="rId44"/>
    <p:sldId id="334" r:id="rId45"/>
    <p:sldId id="308" r:id="rId46"/>
  </p:sldIdLst>
  <p:sldSz cx="9144000" cy="5143500" type="screen16x9"/>
  <p:notesSz cx="6858000" cy="9144000"/>
  <p:embeddedFontLst>
    <p:embeddedFont>
      <p:font typeface="Proxima Nova Semibold" panose="020B0604020202020204" charset="0"/>
      <p:regular r:id="rId48"/>
      <p:bold r:id="rId49"/>
      <p:boldItalic r:id="rId50"/>
    </p:embeddedFont>
    <p:embeddedFont>
      <p:font typeface="Barlow" panose="020B0604020202020204" charset="0"/>
      <p:regular r:id="rId51"/>
      <p:bold r:id="rId52"/>
      <p:italic r:id="rId53"/>
      <p:boldItalic r:id="rId54"/>
    </p:embeddedFont>
    <p:embeddedFont>
      <p:font typeface="Montserrat" panose="020B0604020202020204" charset="0"/>
      <p:regular r:id="rId55"/>
      <p:bold r:id="rId56"/>
      <p:italic r:id="rId57"/>
      <p:boldItalic r:id="rId58"/>
    </p:embeddedFont>
    <p:embeddedFont>
      <p:font typeface="Proxima Nova"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37268B-5907-4843-B120-D2865C78CD32}">
  <a:tblStyle styleId="{DF37268B-5907-4843-B120-D2865C78C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4" autoAdjust="0"/>
    <p:restoredTop sz="0" autoAdjust="0"/>
  </p:normalViewPr>
  <p:slideViewPr>
    <p:cSldViewPr snapToGrid="0">
      <p:cViewPr varScale="1">
        <p:scale>
          <a:sx n="99" d="100"/>
          <a:sy n="99"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24853-E371-446D-AB30-6405F9A75390}" type="doc">
      <dgm:prSet loTypeId="urn:microsoft.com/office/officeart/2008/layout/HorizontalMultiLevelHierarchy" loCatId="hierarchy" qsTypeId="urn:microsoft.com/office/officeart/2005/8/quickstyle/simple4" qsCatId="simple" csTypeId="urn:microsoft.com/office/officeart/2005/8/colors/accent3_1" csCatId="accent3" phldr="1"/>
      <dgm:spPr/>
      <dgm:t>
        <a:bodyPr/>
        <a:lstStyle/>
        <a:p>
          <a:endParaRPr lang="es-EC"/>
        </a:p>
      </dgm:t>
    </dgm:pt>
    <dgm:pt modelId="{C1007003-8EEF-4074-A56D-E64D4F954ADD}">
      <dgm:prSet phldrT="[Texto]" custT="1"/>
      <dgm:spPr/>
      <dgm:t>
        <a:bodyPr/>
        <a:lstStyle/>
        <a:p>
          <a:r>
            <a:rPr lang="es-EC" sz="1200" dirty="0">
              <a:latin typeface="Montserrat" panose="00000500000000000000" pitchFamily="2" charset="0"/>
            </a:rPr>
            <a:t>Doble Diamante de Moon</a:t>
          </a:r>
        </a:p>
      </dgm:t>
    </dgm:pt>
    <dgm:pt modelId="{1565EB24-1C3D-480F-B0D3-D48FC1705B60}" type="parTrans" cxnId="{0640F0C1-336E-4F37-9496-828C32E63BE8}">
      <dgm:prSet/>
      <dgm:spPr/>
      <dgm:t>
        <a:bodyPr/>
        <a:lstStyle/>
        <a:p>
          <a:endParaRPr lang="es-EC" sz="1200">
            <a:latin typeface="Montserrat" panose="00000500000000000000" pitchFamily="2" charset="0"/>
          </a:endParaRPr>
        </a:p>
      </dgm:t>
    </dgm:pt>
    <dgm:pt modelId="{19FBFA63-CA1A-44C8-898F-81910672B79B}" type="sibTrans" cxnId="{0640F0C1-336E-4F37-9496-828C32E63BE8}">
      <dgm:prSet/>
      <dgm:spPr/>
      <dgm:t>
        <a:bodyPr/>
        <a:lstStyle/>
        <a:p>
          <a:endParaRPr lang="es-EC" sz="1200">
            <a:latin typeface="Montserrat" panose="00000500000000000000" pitchFamily="2" charset="0"/>
          </a:endParaRPr>
        </a:p>
      </dgm:t>
    </dgm:pt>
    <dgm:pt modelId="{23CE6D6C-D972-4D2C-855C-41A33308C67C}">
      <dgm:prSet phldrT="[Texto]" custT="1"/>
      <dgm:spPr/>
      <dgm:t>
        <a:bodyPr/>
        <a:lstStyle/>
        <a:p>
          <a:r>
            <a:rPr lang="es-EC" sz="1200" dirty="0">
              <a:latin typeface="Montserrat" panose="00000500000000000000" pitchFamily="2" charset="0"/>
            </a:rPr>
            <a:t>Condiciones de Factores Nacionales e Internacionales</a:t>
          </a:r>
        </a:p>
      </dgm:t>
    </dgm:pt>
    <dgm:pt modelId="{38E86719-99DA-42E0-97D8-9A5D8CD9EADF}" type="parTrans" cxnId="{760F6081-E2EF-4F2C-9114-64FACC5B0CD5}">
      <dgm:prSet custT="1"/>
      <dgm:spPr/>
      <dgm:t>
        <a:bodyPr/>
        <a:lstStyle/>
        <a:p>
          <a:endParaRPr lang="es-EC" sz="1200" dirty="0">
            <a:latin typeface="Montserrat" panose="00000500000000000000" pitchFamily="2" charset="0"/>
          </a:endParaRPr>
        </a:p>
      </dgm:t>
    </dgm:pt>
    <dgm:pt modelId="{1A3A61F2-0B9B-4780-B5DE-9A2EAC330A13}" type="sibTrans" cxnId="{760F6081-E2EF-4F2C-9114-64FACC5B0CD5}">
      <dgm:prSet/>
      <dgm:spPr/>
      <dgm:t>
        <a:bodyPr/>
        <a:lstStyle/>
        <a:p>
          <a:endParaRPr lang="es-EC" sz="1200">
            <a:latin typeface="Montserrat" panose="00000500000000000000" pitchFamily="2" charset="0"/>
          </a:endParaRPr>
        </a:p>
      </dgm:t>
    </dgm:pt>
    <dgm:pt modelId="{D42A499C-91FD-4D68-936E-94FBBE75F970}">
      <dgm:prSet phldrT="[Texto]" custT="1"/>
      <dgm:spPr/>
      <dgm:t>
        <a:bodyPr/>
        <a:lstStyle/>
        <a:p>
          <a:r>
            <a:rPr lang="es-EC" sz="1200" dirty="0">
              <a:latin typeface="Montserrat" panose="00000500000000000000" pitchFamily="2" charset="0"/>
            </a:rPr>
            <a:t>Condiciones  de Demanda Nacional e Internacional</a:t>
          </a:r>
        </a:p>
      </dgm:t>
    </dgm:pt>
    <dgm:pt modelId="{860E259E-720F-4A9A-AD9B-F7099A58A638}" type="parTrans" cxnId="{43F96629-95ED-4A2B-8B17-E154CC706012}">
      <dgm:prSet custT="1"/>
      <dgm:spPr/>
      <dgm:t>
        <a:bodyPr/>
        <a:lstStyle/>
        <a:p>
          <a:endParaRPr lang="es-EC" sz="1200" dirty="0">
            <a:latin typeface="Montserrat" panose="00000500000000000000" pitchFamily="2" charset="0"/>
          </a:endParaRPr>
        </a:p>
      </dgm:t>
    </dgm:pt>
    <dgm:pt modelId="{D9D1034C-DFC4-4656-99D1-E152D7F90454}" type="sibTrans" cxnId="{43F96629-95ED-4A2B-8B17-E154CC706012}">
      <dgm:prSet/>
      <dgm:spPr/>
      <dgm:t>
        <a:bodyPr/>
        <a:lstStyle/>
        <a:p>
          <a:endParaRPr lang="es-EC" sz="1200">
            <a:latin typeface="Montserrat" panose="00000500000000000000" pitchFamily="2" charset="0"/>
          </a:endParaRPr>
        </a:p>
      </dgm:t>
    </dgm:pt>
    <dgm:pt modelId="{838E3B23-DD0D-478E-A609-0D07E3C59CBA}">
      <dgm:prSet phldrT="[Texto]" custT="1"/>
      <dgm:spPr/>
      <dgm:t>
        <a:bodyPr/>
        <a:lstStyle/>
        <a:p>
          <a:r>
            <a:rPr lang="es-EC" sz="1200" dirty="0">
              <a:latin typeface="Montserrat" panose="00000500000000000000" pitchFamily="2" charset="0"/>
            </a:rPr>
            <a:t>Industrias Relacionadas y de Apoyo</a:t>
          </a:r>
        </a:p>
      </dgm:t>
    </dgm:pt>
    <dgm:pt modelId="{C7587EAE-EBED-4962-914B-0918AA608EAD}" type="parTrans" cxnId="{7527BF4A-3425-4BB6-AD47-A266AE0572EA}">
      <dgm:prSet custT="1"/>
      <dgm:spPr/>
      <dgm:t>
        <a:bodyPr/>
        <a:lstStyle/>
        <a:p>
          <a:endParaRPr lang="es-EC" sz="1200" dirty="0">
            <a:latin typeface="Montserrat" panose="00000500000000000000" pitchFamily="2" charset="0"/>
          </a:endParaRPr>
        </a:p>
      </dgm:t>
    </dgm:pt>
    <dgm:pt modelId="{90C1141D-931E-4ED6-B3D0-34D5F8D4242C}" type="sibTrans" cxnId="{7527BF4A-3425-4BB6-AD47-A266AE0572EA}">
      <dgm:prSet/>
      <dgm:spPr/>
      <dgm:t>
        <a:bodyPr/>
        <a:lstStyle/>
        <a:p>
          <a:endParaRPr lang="es-EC" sz="1200">
            <a:latin typeface="Montserrat" panose="00000500000000000000" pitchFamily="2" charset="0"/>
          </a:endParaRPr>
        </a:p>
      </dgm:t>
    </dgm:pt>
    <dgm:pt modelId="{1B01D1FE-A650-4192-9B7F-45DC0E7E9275}">
      <dgm:prSet phldrT="[Texto]" custT="1"/>
      <dgm:spPr/>
      <dgm:t>
        <a:bodyPr/>
        <a:lstStyle/>
        <a:p>
          <a:r>
            <a:rPr lang="es-ES" sz="1200" dirty="0">
              <a:latin typeface="Montserrat" panose="00000500000000000000" pitchFamily="2" charset="0"/>
            </a:rPr>
            <a:t>Estrategia, Estructura y Rivalidad Nacional e Internacional</a:t>
          </a:r>
          <a:endParaRPr lang="es-EC" sz="1200" dirty="0">
            <a:latin typeface="Montserrat" panose="00000500000000000000" pitchFamily="2" charset="0"/>
          </a:endParaRPr>
        </a:p>
      </dgm:t>
    </dgm:pt>
    <dgm:pt modelId="{AD938146-D53C-4F47-A4AC-10F61FB9E61B}" type="parTrans" cxnId="{20DC272C-1744-48F0-8732-EFFF79BB9B3A}">
      <dgm:prSet custT="1"/>
      <dgm:spPr/>
      <dgm:t>
        <a:bodyPr/>
        <a:lstStyle/>
        <a:p>
          <a:endParaRPr lang="es-EC" sz="1200" dirty="0">
            <a:latin typeface="Montserrat" panose="00000500000000000000" pitchFamily="2" charset="0"/>
          </a:endParaRPr>
        </a:p>
      </dgm:t>
    </dgm:pt>
    <dgm:pt modelId="{070AAD59-6988-4959-A1CF-10826D2C3973}" type="sibTrans" cxnId="{20DC272C-1744-48F0-8732-EFFF79BB9B3A}">
      <dgm:prSet/>
      <dgm:spPr/>
      <dgm:t>
        <a:bodyPr/>
        <a:lstStyle/>
        <a:p>
          <a:endParaRPr lang="es-EC" sz="1200">
            <a:latin typeface="Montserrat" panose="00000500000000000000" pitchFamily="2" charset="0"/>
          </a:endParaRPr>
        </a:p>
      </dgm:t>
    </dgm:pt>
    <dgm:pt modelId="{E2A0497F-A842-4322-A7F3-42D071721D08}" type="pres">
      <dgm:prSet presAssocID="{E6824853-E371-446D-AB30-6405F9A75390}" presName="Name0" presStyleCnt="0">
        <dgm:presLayoutVars>
          <dgm:chPref val="1"/>
          <dgm:dir/>
          <dgm:animOne val="branch"/>
          <dgm:animLvl val="lvl"/>
          <dgm:resizeHandles val="exact"/>
        </dgm:presLayoutVars>
      </dgm:prSet>
      <dgm:spPr/>
      <dgm:t>
        <a:bodyPr/>
        <a:lstStyle/>
        <a:p>
          <a:endParaRPr lang="es-ES"/>
        </a:p>
      </dgm:t>
    </dgm:pt>
    <dgm:pt modelId="{1D7EB716-CE53-4EED-958C-F427C315E9FC}" type="pres">
      <dgm:prSet presAssocID="{C1007003-8EEF-4074-A56D-E64D4F954ADD}" presName="root1" presStyleCnt="0"/>
      <dgm:spPr/>
    </dgm:pt>
    <dgm:pt modelId="{D473EFE8-3222-41EB-90A3-EC8AFA8D1EA0}" type="pres">
      <dgm:prSet presAssocID="{C1007003-8EEF-4074-A56D-E64D4F954ADD}" presName="LevelOneTextNode" presStyleLbl="node0" presStyleIdx="0" presStyleCnt="1">
        <dgm:presLayoutVars>
          <dgm:chPref val="3"/>
        </dgm:presLayoutVars>
      </dgm:prSet>
      <dgm:spPr/>
      <dgm:t>
        <a:bodyPr/>
        <a:lstStyle/>
        <a:p>
          <a:endParaRPr lang="es-ES"/>
        </a:p>
      </dgm:t>
    </dgm:pt>
    <dgm:pt modelId="{BBA2F8AD-63A4-4245-8B03-AC908745A12B}" type="pres">
      <dgm:prSet presAssocID="{C1007003-8EEF-4074-A56D-E64D4F954ADD}" presName="level2hierChild" presStyleCnt="0"/>
      <dgm:spPr/>
    </dgm:pt>
    <dgm:pt modelId="{80463399-43BF-4392-9AE2-EE0C39C05594}" type="pres">
      <dgm:prSet presAssocID="{38E86719-99DA-42E0-97D8-9A5D8CD9EADF}" presName="conn2-1" presStyleLbl="parChTrans1D2" presStyleIdx="0" presStyleCnt="4"/>
      <dgm:spPr/>
      <dgm:t>
        <a:bodyPr/>
        <a:lstStyle/>
        <a:p>
          <a:endParaRPr lang="es-ES"/>
        </a:p>
      </dgm:t>
    </dgm:pt>
    <dgm:pt modelId="{1CA0D6D3-CDAB-41E9-A6EE-7722AB12C7D6}" type="pres">
      <dgm:prSet presAssocID="{38E86719-99DA-42E0-97D8-9A5D8CD9EADF}" presName="connTx" presStyleLbl="parChTrans1D2" presStyleIdx="0" presStyleCnt="4"/>
      <dgm:spPr/>
      <dgm:t>
        <a:bodyPr/>
        <a:lstStyle/>
        <a:p>
          <a:endParaRPr lang="es-ES"/>
        </a:p>
      </dgm:t>
    </dgm:pt>
    <dgm:pt modelId="{E7965819-F71B-4BA2-89F0-F9B7BB074525}" type="pres">
      <dgm:prSet presAssocID="{23CE6D6C-D972-4D2C-855C-41A33308C67C}" presName="root2" presStyleCnt="0"/>
      <dgm:spPr/>
    </dgm:pt>
    <dgm:pt modelId="{7DE53B91-2150-40AB-AD7A-4AF251FBC9D7}" type="pres">
      <dgm:prSet presAssocID="{23CE6D6C-D972-4D2C-855C-41A33308C67C}" presName="LevelTwoTextNode" presStyleLbl="node2" presStyleIdx="0" presStyleCnt="4" custScaleX="160046">
        <dgm:presLayoutVars>
          <dgm:chPref val="3"/>
        </dgm:presLayoutVars>
      </dgm:prSet>
      <dgm:spPr/>
      <dgm:t>
        <a:bodyPr/>
        <a:lstStyle/>
        <a:p>
          <a:endParaRPr lang="es-ES"/>
        </a:p>
      </dgm:t>
    </dgm:pt>
    <dgm:pt modelId="{89CE2675-AC15-459D-B697-65C6BEAFCF7C}" type="pres">
      <dgm:prSet presAssocID="{23CE6D6C-D972-4D2C-855C-41A33308C67C}" presName="level3hierChild" presStyleCnt="0"/>
      <dgm:spPr/>
    </dgm:pt>
    <dgm:pt modelId="{8E1774FE-B195-4897-91AD-5E760A3F655B}" type="pres">
      <dgm:prSet presAssocID="{860E259E-720F-4A9A-AD9B-F7099A58A638}" presName="conn2-1" presStyleLbl="parChTrans1D2" presStyleIdx="1" presStyleCnt="4"/>
      <dgm:spPr/>
      <dgm:t>
        <a:bodyPr/>
        <a:lstStyle/>
        <a:p>
          <a:endParaRPr lang="es-ES"/>
        </a:p>
      </dgm:t>
    </dgm:pt>
    <dgm:pt modelId="{4B926A8B-28E9-42A1-8B7E-1B386AA22A12}" type="pres">
      <dgm:prSet presAssocID="{860E259E-720F-4A9A-AD9B-F7099A58A638}" presName="connTx" presStyleLbl="parChTrans1D2" presStyleIdx="1" presStyleCnt="4"/>
      <dgm:spPr/>
      <dgm:t>
        <a:bodyPr/>
        <a:lstStyle/>
        <a:p>
          <a:endParaRPr lang="es-ES"/>
        </a:p>
      </dgm:t>
    </dgm:pt>
    <dgm:pt modelId="{D77FCD9A-9CAB-497D-BD9C-934042A8FBF3}" type="pres">
      <dgm:prSet presAssocID="{D42A499C-91FD-4D68-936E-94FBBE75F970}" presName="root2" presStyleCnt="0"/>
      <dgm:spPr/>
    </dgm:pt>
    <dgm:pt modelId="{5252418A-F1DE-4E1B-A3C4-0528D71AED9A}" type="pres">
      <dgm:prSet presAssocID="{D42A499C-91FD-4D68-936E-94FBBE75F970}" presName="LevelTwoTextNode" presStyleLbl="node2" presStyleIdx="1" presStyleCnt="4" custScaleX="159071">
        <dgm:presLayoutVars>
          <dgm:chPref val="3"/>
        </dgm:presLayoutVars>
      </dgm:prSet>
      <dgm:spPr/>
      <dgm:t>
        <a:bodyPr/>
        <a:lstStyle/>
        <a:p>
          <a:endParaRPr lang="es-ES"/>
        </a:p>
      </dgm:t>
    </dgm:pt>
    <dgm:pt modelId="{C79CE1AB-6CB1-4F30-99F8-FFC77E432E91}" type="pres">
      <dgm:prSet presAssocID="{D42A499C-91FD-4D68-936E-94FBBE75F970}" presName="level3hierChild" presStyleCnt="0"/>
      <dgm:spPr/>
    </dgm:pt>
    <dgm:pt modelId="{7050BF06-921C-4915-A2F8-FDF5F2B393CE}" type="pres">
      <dgm:prSet presAssocID="{C7587EAE-EBED-4962-914B-0918AA608EAD}" presName="conn2-1" presStyleLbl="parChTrans1D2" presStyleIdx="2" presStyleCnt="4"/>
      <dgm:spPr/>
      <dgm:t>
        <a:bodyPr/>
        <a:lstStyle/>
        <a:p>
          <a:endParaRPr lang="es-ES"/>
        </a:p>
      </dgm:t>
    </dgm:pt>
    <dgm:pt modelId="{5FFB32D3-1865-4E22-BB42-7CB2F58D3DCE}" type="pres">
      <dgm:prSet presAssocID="{C7587EAE-EBED-4962-914B-0918AA608EAD}" presName="connTx" presStyleLbl="parChTrans1D2" presStyleIdx="2" presStyleCnt="4"/>
      <dgm:spPr/>
      <dgm:t>
        <a:bodyPr/>
        <a:lstStyle/>
        <a:p>
          <a:endParaRPr lang="es-ES"/>
        </a:p>
      </dgm:t>
    </dgm:pt>
    <dgm:pt modelId="{37062485-B86C-4177-AA44-93F05130457D}" type="pres">
      <dgm:prSet presAssocID="{838E3B23-DD0D-478E-A609-0D07E3C59CBA}" presName="root2" presStyleCnt="0"/>
      <dgm:spPr/>
    </dgm:pt>
    <dgm:pt modelId="{45FD6738-1994-40CC-A3B9-D762409213EE}" type="pres">
      <dgm:prSet presAssocID="{838E3B23-DD0D-478E-A609-0D07E3C59CBA}" presName="LevelTwoTextNode" presStyleLbl="node2" presStyleIdx="2" presStyleCnt="4" custScaleX="156610">
        <dgm:presLayoutVars>
          <dgm:chPref val="3"/>
        </dgm:presLayoutVars>
      </dgm:prSet>
      <dgm:spPr/>
      <dgm:t>
        <a:bodyPr/>
        <a:lstStyle/>
        <a:p>
          <a:endParaRPr lang="es-ES"/>
        </a:p>
      </dgm:t>
    </dgm:pt>
    <dgm:pt modelId="{0C1D3221-753F-4759-8BF5-C7A2F8DC8772}" type="pres">
      <dgm:prSet presAssocID="{838E3B23-DD0D-478E-A609-0D07E3C59CBA}" presName="level3hierChild" presStyleCnt="0"/>
      <dgm:spPr/>
    </dgm:pt>
    <dgm:pt modelId="{6ED7BE6E-4C61-49A3-8002-C14C19D2194A}" type="pres">
      <dgm:prSet presAssocID="{AD938146-D53C-4F47-A4AC-10F61FB9E61B}" presName="conn2-1" presStyleLbl="parChTrans1D2" presStyleIdx="3" presStyleCnt="4"/>
      <dgm:spPr/>
      <dgm:t>
        <a:bodyPr/>
        <a:lstStyle/>
        <a:p>
          <a:endParaRPr lang="es-ES"/>
        </a:p>
      </dgm:t>
    </dgm:pt>
    <dgm:pt modelId="{994A4699-663D-4BBA-AEFF-5B4F4C6D9901}" type="pres">
      <dgm:prSet presAssocID="{AD938146-D53C-4F47-A4AC-10F61FB9E61B}" presName="connTx" presStyleLbl="parChTrans1D2" presStyleIdx="3" presStyleCnt="4"/>
      <dgm:spPr/>
      <dgm:t>
        <a:bodyPr/>
        <a:lstStyle/>
        <a:p>
          <a:endParaRPr lang="es-ES"/>
        </a:p>
      </dgm:t>
    </dgm:pt>
    <dgm:pt modelId="{A2C90A0A-77DC-498F-B94E-CD644AD70A85}" type="pres">
      <dgm:prSet presAssocID="{1B01D1FE-A650-4192-9B7F-45DC0E7E9275}" presName="root2" presStyleCnt="0"/>
      <dgm:spPr/>
    </dgm:pt>
    <dgm:pt modelId="{9CEE0211-3908-4676-96C8-112696C4C8D4}" type="pres">
      <dgm:prSet presAssocID="{1B01D1FE-A650-4192-9B7F-45DC0E7E9275}" presName="LevelTwoTextNode" presStyleLbl="node2" presStyleIdx="3" presStyleCnt="4" custScaleX="157805">
        <dgm:presLayoutVars>
          <dgm:chPref val="3"/>
        </dgm:presLayoutVars>
      </dgm:prSet>
      <dgm:spPr/>
      <dgm:t>
        <a:bodyPr/>
        <a:lstStyle/>
        <a:p>
          <a:endParaRPr lang="es-ES"/>
        </a:p>
      </dgm:t>
    </dgm:pt>
    <dgm:pt modelId="{1BF5816E-C8C2-46BE-A3F3-94FA6D601E8A}" type="pres">
      <dgm:prSet presAssocID="{1B01D1FE-A650-4192-9B7F-45DC0E7E9275}" presName="level3hierChild" presStyleCnt="0"/>
      <dgm:spPr/>
    </dgm:pt>
  </dgm:ptLst>
  <dgm:cxnLst>
    <dgm:cxn modelId="{E161DE33-3466-4D12-9CDB-AEA18C195955}" type="presOf" srcId="{E6824853-E371-446D-AB30-6405F9A75390}" destId="{E2A0497F-A842-4322-A7F3-42D071721D08}" srcOrd="0" destOrd="0" presId="urn:microsoft.com/office/officeart/2008/layout/HorizontalMultiLevelHierarchy"/>
    <dgm:cxn modelId="{4DBCD012-4543-4958-A7E7-163554E853E4}" type="presOf" srcId="{860E259E-720F-4A9A-AD9B-F7099A58A638}" destId="{4B926A8B-28E9-42A1-8B7E-1B386AA22A12}" srcOrd="1" destOrd="0" presId="urn:microsoft.com/office/officeart/2008/layout/HorizontalMultiLevelHierarchy"/>
    <dgm:cxn modelId="{0584DD71-A311-47F4-959A-5E65FDB7064C}" type="presOf" srcId="{860E259E-720F-4A9A-AD9B-F7099A58A638}" destId="{8E1774FE-B195-4897-91AD-5E760A3F655B}" srcOrd="0" destOrd="0" presId="urn:microsoft.com/office/officeart/2008/layout/HorizontalMultiLevelHierarchy"/>
    <dgm:cxn modelId="{E80A12F1-8DC0-4150-A0D8-197FE31516A4}" type="presOf" srcId="{AD938146-D53C-4F47-A4AC-10F61FB9E61B}" destId="{6ED7BE6E-4C61-49A3-8002-C14C19D2194A}" srcOrd="0" destOrd="0" presId="urn:microsoft.com/office/officeart/2008/layout/HorizontalMultiLevelHierarchy"/>
    <dgm:cxn modelId="{C7411F56-62A8-4916-B656-800AB7F93990}" type="presOf" srcId="{C7587EAE-EBED-4962-914B-0918AA608EAD}" destId="{7050BF06-921C-4915-A2F8-FDF5F2B393CE}" srcOrd="0" destOrd="0" presId="urn:microsoft.com/office/officeart/2008/layout/HorizontalMultiLevelHierarchy"/>
    <dgm:cxn modelId="{FA547658-5F6F-43D5-BE99-AEB7E6BD53A0}" type="presOf" srcId="{C7587EAE-EBED-4962-914B-0918AA608EAD}" destId="{5FFB32D3-1865-4E22-BB42-7CB2F58D3DCE}" srcOrd="1" destOrd="0" presId="urn:microsoft.com/office/officeart/2008/layout/HorizontalMultiLevelHierarchy"/>
    <dgm:cxn modelId="{CAD4F360-3007-4CB3-94CB-8072CBBA72EE}" type="presOf" srcId="{1B01D1FE-A650-4192-9B7F-45DC0E7E9275}" destId="{9CEE0211-3908-4676-96C8-112696C4C8D4}" srcOrd="0" destOrd="0" presId="urn:microsoft.com/office/officeart/2008/layout/HorizontalMultiLevelHierarchy"/>
    <dgm:cxn modelId="{5F6CCCC5-5F78-40EC-AD79-0EDDB12CD4BF}" type="presOf" srcId="{838E3B23-DD0D-478E-A609-0D07E3C59CBA}" destId="{45FD6738-1994-40CC-A3B9-D762409213EE}" srcOrd="0" destOrd="0" presId="urn:microsoft.com/office/officeart/2008/layout/HorizontalMultiLevelHierarchy"/>
    <dgm:cxn modelId="{EDF68B1D-FCC0-4257-A475-F4816C65C5C1}" type="presOf" srcId="{D42A499C-91FD-4D68-936E-94FBBE75F970}" destId="{5252418A-F1DE-4E1B-A3C4-0528D71AED9A}" srcOrd="0" destOrd="0" presId="urn:microsoft.com/office/officeart/2008/layout/HorizontalMultiLevelHierarchy"/>
    <dgm:cxn modelId="{43F96629-95ED-4A2B-8B17-E154CC706012}" srcId="{C1007003-8EEF-4074-A56D-E64D4F954ADD}" destId="{D42A499C-91FD-4D68-936E-94FBBE75F970}" srcOrd="1" destOrd="0" parTransId="{860E259E-720F-4A9A-AD9B-F7099A58A638}" sibTransId="{D9D1034C-DFC4-4656-99D1-E152D7F90454}"/>
    <dgm:cxn modelId="{15BDBD49-179C-486E-B980-DA9EB7EB9EC5}" type="presOf" srcId="{38E86719-99DA-42E0-97D8-9A5D8CD9EADF}" destId="{80463399-43BF-4392-9AE2-EE0C39C05594}" srcOrd="0" destOrd="0" presId="urn:microsoft.com/office/officeart/2008/layout/HorizontalMultiLevelHierarchy"/>
    <dgm:cxn modelId="{0640F0C1-336E-4F37-9496-828C32E63BE8}" srcId="{E6824853-E371-446D-AB30-6405F9A75390}" destId="{C1007003-8EEF-4074-A56D-E64D4F954ADD}" srcOrd="0" destOrd="0" parTransId="{1565EB24-1C3D-480F-B0D3-D48FC1705B60}" sibTransId="{19FBFA63-CA1A-44C8-898F-81910672B79B}"/>
    <dgm:cxn modelId="{20DC272C-1744-48F0-8732-EFFF79BB9B3A}" srcId="{C1007003-8EEF-4074-A56D-E64D4F954ADD}" destId="{1B01D1FE-A650-4192-9B7F-45DC0E7E9275}" srcOrd="3" destOrd="0" parTransId="{AD938146-D53C-4F47-A4AC-10F61FB9E61B}" sibTransId="{070AAD59-6988-4959-A1CF-10826D2C3973}"/>
    <dgm:cxn modelId="{F484E362-66B7-4D0B-9AC5-EB65966114D7}" type="presOf" srcId="{C1007003-8EEF-4074-A56D-E64D4F954ADD}" destId="{D473EFE8-3222-41EB-90A3-EC8AFA8D1EA0}" srcOrd="0" destOrd="0" presId="urn:microsoft.com/office/officeart/2008/layout/HorizontalMultiLevelHierarchy"/>
    <dgm:cxn modelId="{2A804E3A-4564-4AF9-8533-37F28958B193}" type="presOf" srcId="{38E86719-99DA-42E0-97D8-9A5D8CD9EADF}" destId="{1CA0D6D3-CDAB-41E9-A6EE-7722AB12C7D6}" srcOrd="1" destOrd="0" presId="urn:microsoft.com/office/officeart/2008/layout/HorizontalMultiLevelHierarchy"/>
    <dgm:cxn modelId="{7A2B05F1-5BFF-4751-ABFA-0EB46049AD8C}" type="presOf" srcId="{AD938146-D53C-4F47-A4AC-10F61FB9E61B}" destId="{994A4699-663D-4BBA-AEFF-5B4F4C6D9901}" srcOrd="1" destOrd="0" presId="urn:microsoft.com/office/officeart/2008/layout/HorizontalMultiLevelHierarchy"/>
    <dgm:cxn modelId="{00CDDF0F-3CF6-4671-AF1D-D4679B2AB298}" type="presOf" srcId="{23CE6D6C-D972-4D2C-855C-41A33308C67C}" destId="{7DE53B91-2150-40AB-AD7A-4AF251FBC9D7}" srcOrd="0" destOrd="0" presId="urn:microsoft.com/office/officeart/2008/layout/HorizontalMultiLevelHierarchy"/>
    <dgm:cxn modelId="{7527BF4A-3425-4BB6-AD47-A266AE0572EA}" srcId="{C1007003-8EEF-4074-A56D-E64D4F954ADD}" destId="{838E3B23-DD0D-478E-A609-0D07E3C59CBA}" srcOrd="2" destOrd="0" parTransId="{C7587EAE-EBED-4962-914B-0918AA608EAD}" sibTransId="{90C1141D-931E-4ED6-B3D0-34D5F8D4242C}"/>
    <dgm:cxn modelId="{760F6081-E2EF-4F2C-9114-64FACC5B0CD5}" srcId="{C1007003-8EEF-4074-A56D-E64D4F954ADD}" destId="{23CE6D6C-D972-4D2C-855C-41A33308C67C}" srcOrd="0" destOrd="0" parTransId="{38E86719-99DA-42E0-97D8-9A5D8CD9EADF}" sibTransId="{1A3A61F2-0B9B-4780-B5DE-9A2EAC330A13}"/>
    <dgm:cxn modelId="{23C7D357-9064-4713-B069-84807EE294E3}" type="presParOf" srcId="{E2A0497F-A842-4322-A7F3-42D071721D08}" destId="{1D7EB716-CE53-4EED-958C-F427C315E9FC}" srcOrd="0" destOrd="0" presId="urn:microsoft.com/office/officeart/2008/layout/HorizontalMultiLevelHierarchy"/>
    <dgm:cxn modelId="{E46005A2-8FC1-4D79-A31D-79525A16B69D}" type="presParOf" srcId="{1D7EB716-CE53-4EED-958C-F427C315E9FC}" destId="{D473EFE8-3222-41EB-90A3-EC8AFA8D1EA0}" srcOrd="0" destOrd="0" presId="urn:microsoft.com/office/officeart/2008/layout/HorizontalMultiLevelHierarchy"/>
    <dgm:cxn modelId="{1C040C7B-FCF0-43A4-9E16-CFC80978BE20}" type="presParOf" srcId="{1D7EB716-CE53-4EED-958C-F427C315E9FC}" destId="{BBA2F8AD-63A4-4245-8B03-AC908745A12B}" srcOrd="1" destOrd="0" presId="urn:microsoft.com/office/officeart/2008/layout/HorizontalMultiLevelHierarchy"/>
    <dgm:cxn modelId="{781DFE20-E461-4D74-B641-21AF2B3557A7}" type="presParOf" srcId="{BBA2F8AD-63A4-4245-8B03-AC908745A12B}" destId="{80463399-43BF-4392-9AE2-EE0C39C05594}" srcOrd="0" destOrd="0" presId="urn:microsoft.com/office/officeart/2008/layout/HorizontalMultiLevelHierarchy"/>
    <dgm:cxn modelId="{5ED79FB8-96E4-400B-84AE-4245E2EF816D}" type="presParOf" srcId="{80463399-43BF-4392-9AE2-EE0C39C05594}" destId="{1CA0D6D3-CDAB-41E9-A6EE-7722AB12C7D6}" srcOrd="0" destOrd="0" presId="urn:microsoft.com/office/officeart/2008/layout/HorizontalMultiLevelHierarchy"/>
    <dgm:cxn modelId="{F84A7E13-B569-4EC8-9CDB-82261C18C708}" type="presParOf" srcId="{BBA2F8AD-63A4-4245-8B03-AC908745A12B}" destId="{E7965819-F71B-4BA2-89F0-F9B7BB074525}" srcOrd="1" destOrd="0" presId="urn:microsoft.com/office/officeart/2008/layout/HorizontalMultiLevelHierarchy"/>
    <dgm:cxn modelId="{AE3CB1DF-3F9C-46FB-BE37-3DFA7AF28D34}" type="presParOf" srcId="{E7965819-F71B-4BA2-89F0-F9B7BB074525}" destId="{7DE53B91-2150-40AB-AD7A-4AF251FBC9D7}" srcOrd="0" destOrd="0" presId="urn:microsoft.com/office/officeart/2008/layout/HorizontalMultiLevelHierarchy"/>
    <dgm:cxn modelId="{FF76DCDA-38BC-4B10-9158-2F1C953BD3DF}" type="presParOf" srcId="{E7965819-F71B-4BA2-89F0-F9B7BB074525}" destId="{89CE2675-AC15-459D-B697-65C6BEAFCF7C}" srcOrd="1" destOrd="0" presId="urn:microsoft.com/office/officeart/2008/layout/HorizontalMultiLevelHierarchy"/>
    <dgm:cxn modelId="{8A93371B-A8B5-42B9-A9AE-4738977E5294}" type="presParOf" srcId="{BBA2F8AD-63A4-4245-8B03-AC908745A12B}" destId="{8E1774FE-B195-4897-91AD-5E760A3F655B}" srcOrd="2" destOrd="0" presId="urn:microsoft.com/office/officeart/2008/layout/HorizontalMultiLevelHierarchy"/>
    <dgm:cxn modelId="{6F4E5D21-6A8A-4749-856D-13E043418264}" type="presParOf" srcId="{8E1774FE-B195-4897-91AD-5E760A3F655B}" destId="{4B926A8B-28E9-42A1-8B7E-1B386AA22A12}" srcOrd="0" destOrd="0" presId="urn:microsoft.com/office/officeart/2008/layout/HorizontalMultiLevelHierarchy"/>
    <dgm:cxn modelId="{11B696A7-5CB9-4EC2-80E7-542B56C2BA98}" type="presParOf" srcId="{BBA2F8AD-63A4-4245-8B03-AC908745A12B}" destId="{D77FCD9A-9CAB-497D-BD9C-934042A8FBF3}" srcOrd="3" destOrd="0" presId="urn:microsoft.com/office/officeart/2008/layout/HorizontalMultiLevelHierarchy"/>
    <dgm:cxn modelId="{13D9BE25-6A7A-4A35-A064-3392D4124520}" type="presParOf" srcId="{D77FCD9A-9CAB-497D-BD9C-934042A8FBF3}" destId="{5252418A-F1DE-4E1B-A3C4-0528D71AED9A}" srcOrd="0" destOrd="0" presId="urn:microsoft.com/office/officeart/2008/layout/HorizontalMultiLevelHierarchy"/>
    <dgm:cxn modelId="{2CB37500-3D33-450C-AB3C-C4378C0EC362}" type="presParOf" srcId="{D77FCD9A-9CAB-497D-BD9C-934042A8FBF3}" destId="{C79CE1AB-6CB1-4F30-99F8-FFC77E432E91}" srcOrd="1" destOrd="0" presId="urn:microsoft.com/office/officeart/2008/layout/HorizontalMultiLevelHierarchy"/>
    <dgm:cxn modelId="{EAFD56DF-EF18-4DFE-9796-1B1698766409}" type="presParOf" srcId="{BBA2F8AD-63A4-4245-8B03-AC908745A12B}" destId="{7050BF06-921C-4915-A2F8-FDF5F2B393CE}" srcOrd="4" destOrd="0" presId="urn:microsoft.com/office/officeart/2008/layout/HorizontalMultiLevelHierarchy"/>
    <dgm:cxn modelId="{EEC06D52-752E-49FF-A081-CF6D1D5EDC5C}" type="presParOf" srcId="{7050BF06-921C-4915-A2F8-FDF5F2B393CE}" destId="{5FFB32D3-1865-4E22-BB42-7CB2F58D3DCE}" srcOrd="0" destOrd="0" presId="urn:microsoft.com/office/officeart/2008/layout/HorizontalMultiLevelHierarchy"/>
    <dgm:cxn modelId="{E0AC73D7-28C6-4CDE-B375-D2A3A43C98DA}" type="presParOf" srcId="{BBA2F8AD-63A4-4245-8B03-AC908745A12B}" destId="{37062485-B86C-4177-AA44-93F05130457D}" srcOrd="5" destOrd="0" presId="urn:microsoft.com/office/officeart/2008/layout/HorizontalMultiLevelHierarchy"/>
    <dgm:cxn modelId="{6A7F66E3-F132-4438-97D6-FDFB173539FC}" type="presParOf" srcId="{37062485-B86C-4177-AA44-93F05130457D}" destId="{45FD6738-1994-40CC-A3B9-D762409213EE}" srcOrd="0" destOrd="0" presId="urn:microsoft.com/office/officeart/2008/layout/HorizontalMultiLevelHierarchy"/>
    <dgm:cxn modelId="{D6814A25-BF74-426F-8ABB-A9145E5BEC0B}" type="presParOf" srcId="{37062485-B86C-4177-AA44-93F05130457D}" destId="{0C1D3221-753F-4759-8BF5-C7A2F8DC8772}" srcOrd="1" destOrd="0" presId="urn:microsoft.com/office/officeart/2008/layout/HorizontalMultiLevelHierarchy"/>
    <dgm:cxn modelId="{EA11776F-48C4-417B-B5E3-9E464EF95938}" type="presParOf" srcId="{BBA2F8AD-63A4-4245-8B03-AC908745A12B}" destId="{6ED7BE6E-4C61-49A3-8002-C14C19D2194A}" srcOrd="6" destOrd="0" presId="urn:microsoft.com/office/officeart/2008/layout/HorizontalMultiLevelHierarchy"/>
    <dgm:cxn modelId="{87D4F24F-DDE8-43E4-B438-9128CDCCFE46}" type="presParOf" srcId="{6ED7BE6E-4C61-49A3-8002-C14C19D2194A}" destId="{994A4699-663D-4BBA-AEFF-5B4F4C6D9901}" srcOrd="0" destOrd="0" presId="urn:microsoft.com/office/officeart/2008/layout/HorizontalMultiLevelHierarchy"/>
    <dgm:cxn modelId="{2A2FD1E5-3DB9-4800-B4FF-BBE646F09633}" type="presParOf" srcId="{BBA2F8AD-63A4-4245-8B03-AC908745A12B}" destId="{A2C90A0A-77DC-498F-B94E-CD644AD70A85}" srcOrd="7" destOrd="0" presId="urn:microsoft.com/office/officeart/2008/layout/HorizontalMultiLevelHierarchy"/>
    <dgm:cxn modelId="{ACABF229-2493-479E-BD10-84059C30B097}" type="presParOf" srcId="{A2C90A0A-77DC-498F-B94E-CD644AD70A85}" destId="{9CEE0211-3908-4676-96C8-112696C4C8D4}" srcOrd="0" destOrd="0" presId="urn:microsoft.com/office/officeart/2008/layout/HorizontalMultiLevelHierarchy"/>
    <dgm:cxn modelId="{225304B7-5E70-4758-B34F-3AF8F4644BFB}" type="presParOf" srcId="{A2C90A0A-77DC-498F-B94E-CD644AD70A85}" destId="{1BF5816E-C8C2-46BE-A3F3-94FA6D601E8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3D271-43E7-4068-88B1-FC4CC037489B}" type="doc">
      <dgm:prSet loTypeId="urn:microsoft.com/office/officeart/2005/8/layout/process3" loCatId="process" qsTypeId="urn:microsoft.com/office/officeart/2005/8/quickstyle/simple3" qsCatId="simple" csTypeId="urn:microsoft.com/office/officeart/2005/8/colors/accent5_1" csCatId="accent5" phldr="1"/>
      <dgm:spPr/>
      <dgm:t>
        <a:bodyPr/>
        <a:lstStyle/>
        <a:p>
          <a:endParaRPr lang="es-EC"/>
        </a:p>
      </dgm:t>
    </dgm:pt>
    <dgm:pt modelId="{A0013F62-52AD-4718-A81E-72339C9343BC}">
      <dgm:prSet phldrT="[Texto]"/>
      <dgm:spPr/>
      <dgm:t>
        <a:bodyPr/>
        <a:lstStyle/>
        <a:p>
          <a:r>
            <a:rPr lang="es-419" b="1" dirty="0">
              <a:latin typeface="Montserrat" panose="00000500000000000000" pitchFamily="2" charset="0"/>
            </a:rPr>
            <a:t>Constitución de la República del Ecuador</a:t>
          </a:r>
          <a:endParaRPr lang="es-EC" dirty="0">
            <a:latin typeface="Montserrat" panose="00000500000000000000" pitchFamily="2" charset="0"/>
          </a:endParaRPr>
        </a:p>
      </dgm:t>
    </dgm:pt>
    <dgm:pt modelId="{2EF880AD-ED54-46A2-A87C-89C452253EA1}" type="parTrans" cxnId="{201C0196-3D4B-42BE-8864-5B4373BA7848}">
      <dgm:prSet/>
      <dgm:spPr/>
      <dgm:t>
        <a:bodyPr/>
        <a:lstStyle/>
        <a:p>
          <a:endParaRPr lang="es-EC">
            <a:latin typeface="Montserrat" panose="00000500000000000000" pitchFamily="2" charset="0"/>
          </a:endParaRPr>
        </a:p>
      </dgm:t>
    </dgm:pt>
    <dgm:pt modelId="{4486DEF5-B75E-4DE5-A3B8-FB164E789D00}" type="sibTrans" cxnId="{201C0196-3D4B-42BE-8864-5B4373BA7848}">
      <dgm:prSet/>
      <dgm:spPr/>
      <dgm:t>
        <a:bodyPr/>
        <a:lstStyle/>
        <a:p>
          <a:endParaRPr lang="es-EC" dirty="0">
            <a:latin typeface="Montserrat" panose="00000500000000000000" pitchFamily="2" charset="0"/>
          </a:endParaRPr>
        </a:p>
      </dgm:t>
    </dgm:pt>
    <dgm:pt modelId="{7ACB6748-452E-46CA-A9F8-E97EB3F7F1A8}">
      <dgm:prSet phldrT="[Texto]"/>
      <dgm:spPr>
        <a:solidFill>
          <a:schemeClr val="accent3">
            <a:alpha val="90000"/>
          </a:schemeClr>
        </a:solidFill>
      </dgm:spPr>
      <dgm:t>
        <a:bodyPr/>
        <a:lstStyle/>
        <a:p>
          <a:pPr algn="l"/>
          <a:r>
            <a:rPr lang="es-EC" dirty="0">
              <a:solidFill>
                <a:schemeClr val="bg1"/>
              </a:solidFill>
              <a:latin typeface="Montserrat" panose="00000500000000000000" pitchFamily="2" charset="0"/>
            </a:rPr>
            <a:t>Las relaciones internacionales deberán responder a los intereses y beneficios de los ecuatorianos.</a:t>
          </a:r>
        </a:p>
      </dgm:t>
    </dgm:pt>
    <dgm:pt modelId="{BBBA624D-334E-456A-8075-4B5A72AB4671}" type="parTrans" cxnId="{D399A12F-AB22-41AF-A831-7F64E2680D18}">
      <dgm:prSet/>
      <dgm:spPr/>
      <dgm:t>
        <a:bodyPr/>
        <a:lstStyle/>
        <a:p>
          <a:endParaRPr lang="es-EC">
            <a:latin typeface="Montserrat" panose="00000500000000000000" pitchFamily="2" charset="0"/>
          </a:endParaRPr>
        </a:p>
      </dgm:t>
    </dgm:pt>
    <dgm:pt modelId="{7E75BD6D-B995-41FB-9669-D1CD7D7849AA}" type="sibTrans" cxnId="{D399A12F-AB22-41AF-A831-7F64E2680D18}">
      <dgm:prSet/>
      <dgm:spPr/>
      <dgm:t>
        <a:bodyPr/>
        <a:lstStyle/>
        <a:p>
          <a:endParaRPr lang="es-EC">
            <a:latin typeface="Montserrat" panose="00000500000000000000" pitchFamily="2" charset="0"/>
          </a:endParaRPr>
        </a:p>
      </dgm:t>
    </dgm:pt>
    <dgm:pt modelId="{662E86CA-6E45-4F64-8578-1C3730C700EC}">
      <dgm:prSet phldrT="[Texto]"/>
      <dgm:spPr/>
      <dgm:t>
        <a:bodyPr/>
        <a:lstStyle/>
        <a:p>
          <a:r>
            <a:rPr lang="es-EC" b="1" dirty="0">
              <a:latin typeface="Montserrat" panose="00000500000000000000" pitchFamily="2" charset="0"/>
            </a:rPr>
            <a:t>Comunidad Andina de Naciones</a:t>
          </a:r>
        </a:p>
      </dgm:t>
    </dgm:pt>
    <dgm:pt modelId="{937D2EAF-0FB4-4334-B44D-0541991BF38F}" type="parTrans" cxnId="{7DD1AE5D-4AFF-4A52-A09D-D265F00684DE}">
      <dgm:prSet/>
      <dgm:spPr/>
      <dgm:t>
        <a:bodyPr/>
        <a:lstStyle/>
        <a:p>
          <a:endParaRPr lang="es-EC">
            <a:latin typeface="Montserrat" panose="00000500000000000000" pitchFamily="2" charset="0"/>
          </a:endParaRPr>
        </a:p>
      </dgm:t>
    </dgm:pt>
    <dgm:pt modelId="{15E8F317-BF85-4140-9FF8-350919BBF6C9}" type="sibTrans" cxnId="{7DD1AE5D-4AFF-4A52-A09D-D265F00684DE}">
      <dgm:prSet/>
      <dgm:spPr/>
      <dgm:t>
        <a:bodyPr/>
        <a:lstStyle/>
        <a:p>
          <a:endParaRPr lang="es-EC" dirty="0">
            <a:latin typeface="Montserrat" panose="00000500000000000000" pitchFamily="2" charset="0"/>
          </a:endParaRPr>
        </a:p>
      </dgm:t>
    </dgm:pt>
    <dgm:pt modelId="{64B023FC-10C3-499C-AD1F-CA940642DFF5}">
      <dgm:prSet phldrT="[Texto]"/>
      <dgm:spPr>
        <a:solidFill>
          <a:schemeClr val="accent3">
            <a:alpha val="90000"/>
          </a:schemeClr>
        </a:solidFill>
      </dgm:spPr>
      <dgm:t>
        <a:bodyPr/>
        <a:lstStyle/>
        <a:p>
          <a:r>
            <a:rPr lang="es-419" dirty="0">
              <a:solidFill>
                <a:schemeClr val="bg1"/>
              </a:solidFill>
              <a:latin typeface="Montserrat" panose="00000500000000000000" pitchFamily="2" charset="0"/>
            </a:rPr>
            <a:t>Coordinar negociaciones conjuntas de la CAN con otros procesos de integración o con terceros países o grupos de países.</a:t>
          </a:r>
          <a:endParaRPr lang="es-EC" dirty="0">
            <a:solidFill>
              <a:schemeClr val="bg1"/>
            </a:solidFill>
            <a:latin typeface="Montserrat" panose="00000500000000000000" pitchFamily="2" charset="0"/>
          </a:endParaRPr>
        </a:p>
      </dgm:t>
    </dgm:pt>
    <dgm:pt modelId="{CB68E68D-CE4C-453C-8D7A-5A5596BEF84A}" type="parTrans" cxnId="{F43B92AC-84C3-4524-BC4B-774BA7B561AD}">
      <dgm:prSet/>
      <dgm:spPr/>
      <dgm:t>
        <a:bodyPr/>
        <a:lstStyle/>
        <a:p>
          <a:endParaRPr lang="es-EC">
            <a:latin typeface="Montserrat" panose="00000500000000000000" pitchFamily="2" charset="0"/>
          </a:endParaRPr>
        </a:p>
      </dgm:t>
    </dgm:pt>
    <dgm:pt modelId="{F090A741-FE10-4600-B6B7-5CECCA9B6889}" type="sibTrans" cxnId="{F43B92AC-84C3-4524-BC4B-774BA7B561AD}">
      <dgm:prSet/>
      <dgm:spPr/>
      <dgm:t>
        <a:bodyPr/>
        <a:lstStyle/>
        <a:p>
          <a:endParaRPr lang="es-EC">
            <a:latin typeface="Montserrat" panose="00000500000000000000" pitchFamily="2" charset="0"/>
          </a:endParaRPr>
        </a:p>
      </dgm:t>
    </dgm:pt>
    <dgm:pt modelId="{D10B22DB-9846-4468-B1C1-E9CEFFDC78B9}">
      <dgm:prSet phldrT="[Texto]"/>
      <dgm:spPr/>
      <dgm:t>
        <a:bodyPr/>
        <a:lstStyle/>
        <a:p>
          <a:r>
            <a:rPr lang="es-419" b="1" dirty="0">
              <a:latin typeface="Montserrat" panose="00000500000000000000" pitchFamily="2" charset="0"/>
            </a:rPr>
            <a:t>Código Orgánico de la Producción, Comercio e Inversiones</a:t>
          </a:r>
          <a:endParaRPr lang="es-EC" dirty="0">
            <a:latin typeface="Montserrat" panose="00000500000000000000" pitchFamily="2" charset="0"/>
          </a:endParaRPr>
        </a:p>
      </dgm:t>
    </dgm:pt>
    <dgm:pt modelId="{E5B7F84F-562D-4E5C-8DB4-63F47E1C1C93}" type="parTrans" cxnId="{A11FEF5B-7F95-47DB-8EB6-96152C425208}">
      <dgm:prSet/>
      <dgm:spPr/>
      <dgm:t>
        <a:bodyPr/>
        <a:lstStyle/>
        <a:p>
          <a:endParaRPr lang="es-EC">
            <a:latin typeface="Montserrat" panose="00000500000000000000" pitchFamily="2" charset="0"/>
          </a:endParaRPr>
        </a:p>
      </dgm:t>
    </dgm:pt>
    <dgm:pt modelId="{BB8F8948-D1DF-4BE6-8A05-4325FC566085}" type="sibTrans" cxnId="{A11FEF5B-7F95-47DB-8EB6-96152C425208}">
      <dgm:prSet/>
      <dgm:spPr/>
      <dgm:t>
        <a:bodyPr/>
        <a:lstStyle/>
        <a:p>
          <a:endParaRPr lang="es-EC">
            <a:latin typeface="Montserrat" panose="00000500000000000000" pitchFamily="2" charset="0"/>
          </a:endParaRPr>
        </a:p>
      </dgm:t>
    </dgm:pt>
    <dgm:pt modelId="{D970CF89-070E-4486-B2AC-702497C78D8B}">
      <dgm:prSet phldrT="[Texto]"/>
      <dgm:spPr>
        <a:solidFill>
          <a:schemeClr val="accent3">
            <a:alpha val="90000"/>
          </a:schemeClr>
        </a:solidFill>
      </dgm:spPr>
      <dgm:t>
        <a:bodyPr/>
        <a:lstStyle/>
        <a:p>
          <a:r>
            <a:rPr lang="es-419" dirty="0">
              <a:solidFill>
                <a:schemeClr val="bg1"/>
              </a:solidFill>
              <a:latin typeface="Montserrat" panose="00000500000000000000" pitchFamily="2" charset="0"/>
            </a:rPr>
            <a:t>El Estado promoverá la producción orientada a las exportaciones y define como mecanismo el acceso a programas de preferencias arancelarias y otros beneficios.</a:t>
          </a:r>
          <a:endParaRPr lang="es-EC" dirty="0">
            <a:solidFill>
              <a:schemeClr val="bg1"/>
            </a:solidFill>
            <a:latin typeface="Montserrat" panose="00000500000000000000" pitchFamily="2" charset="0"/>
          </a:endParaRPr>
        </a:p>
      </dgm:t>
    </dgm:pt>
    <dgm:pt modelId="{A331FBC4-03CC-4731-97AB-8F3B74B8E823}" type="parTrans" cxnId="{DCDC6E14-0EE6-4A6C-AF64-95A5A058B7EC}">
      <dgm:prSet/>
      <dgm:spPr/>
      <dgm:t>
        <a:bodyPr/>
        <a:lstStyle/>
        <a:p>
          <a:endParaRPr lang="es-EC">
            <a:latin typeface="Montserrat" panose="00000500000000000000" pitchFamily="2" charset="0"/>
          </a:endParaRPr>
        </a:p>
      </dgm:t>
    </dgm:pt>
    <dgm:pt modelId="{E342D549-E326-4CC7-9E25-7BE6C0CC78CC}" type="sibTrans" cxnId="{DCDC6E14-0EE6-4A6C-AF64-95A5A058B7EC}">
      <dgm:prSet/>
      <dgm:spPr/>
      <dgm:t>
        <a:bodyPr/>
        <a:lstStyle/>
        <a:p>
          <a:endParaRPr lang="es-EC">
            <a:latin typeface="Montserrat" panose="00000500000000000000" pitchFamily="2" charset="0"/>
          </a:endParaRPr>
        </a:p>
      </dgm:t>
    </dgm:pt>
    <dgm:pt modelId="{83A22BDF-9E2B-43BC-84EF-587037624574}" type="pres">
      <dgm:prSet presAssocID="{EF13D271-43E7-4068-88B1-FC4CC037489B}" presName="linearFlow" presStyleCnt="0">
        <dgm:presLayoutVars>
          <dgm:dir/>
          <dgm:animLvl val="lvl"/>
          <dgm:resizeHandles val="exact"/>
        </dgm:presLayoutVars>
      </dgm:prSet>
      <dgm:spPr/>
      <dgm:t>
        <a:bodyPr/>
        <a:lstStyle/>
        <a:p>
          <a:endParaRPr lang="es-ES"/>
        </a:p>
      </dgm:t>
    </dgm:pt>
    <dgm:pt modelId="{6F74341C-939C-4B6F-A874-11D795986608}" type="pres">
      <dgm:prSet presAssocID="{A0013F62-52AD-4718-A81E-72339C9343BC}" presName="composite" presStyleCnt="0"/>
      <dgm:spPr/>
    </dgm:pt>
    <dgm:pt modelId="{62EE1623-5195-46CC-9A2A-9A72BEA83FC8}" type="pres">
      <dgm:prSet presAssocID="{A0013F62-52AD-4718-A81E-72339C9343BC}" presName="parTx" presStyleLbl="node1" presStyleIdx="0" presStyleCnt="3">
        <dgm:presLayoutVars>
          <dgm:chMax val="0"/>
          <dgm:chPref val="0"/>
          <dgm:bulletEnabled val="1"/>
        </dgm:presLayoutVars>
      </dgm:prSet>
      <dgm:spPr/>
      <dgm:t>
        <a:bodyPr/>
        <a:lstStyle/>
        <a:p>
          <a:endParaRPr lang="es-ES"/>
        </a:p>
      </dgm:t>
    </dgm:pt>
    <dgm:pt modelId="{4444B5E3-1393-470D-A014-761C8A73CBBF}" type="pres">
      <dgm:prSet presAssocID="{A0013F62-52AD-4718-A81E-72339C9343BC}" presName="parSh" presStyleLbl="node1" presStyleIdx="0" presStyleCnt="3"/>
      <dgm:spPr/>
      <dgm:t>
        <a:bodyPr/>
        <a:lstStyle/>
        <a:p>
          <a:endParaRPr lang="es-ES"/>
        </a:p>
      </dgm:t>
    </dgm:pt>
    <dgm:pt modelId="{B69A8379-BE41-48D3-BED5-8703E78DFA3C}" type="pres">
      <dgm:prSet presAssocID="{A0013F62-52AD-4718-A81E-72339C9343BC}" presName="desTx" presStyleLbl="fgAcc1" presStyleIdx="0" presStyleCnt="3">
        <dgm:presLayoutVars>
          <dgm:bulletEnabled val="1"/>
        </dgm:presLayoutVars>
      </dgm:prSet>
      <dgm:spPr/>
      <dgm:t>
        <a:bodyPr/>
        <a:lstStyle/>
        <a:p>
          <a:endParaRPr lang="es-ES"/>
        </a:p>
      </dgm:t>
    </dgm:pt>
    <dgm:pt modelId="{FBD04EA3-705E-4388-9CD0-E45CC47C337D}" type="pres">
      <dgm:prSet presAssocID="{4486DEF5-B75E-4DE5-A3B8-FB164E789D00}" presName="sibTrans" presStyleLbl="sibTrans2D1" presStyleIdx="0" presStyleCnt="2"/>
      <dgm:spPr/>
      <dgm:t>
        <a:bodyPr/>
        <a:lstStyle/>
        <a:p>
          <a:endParaRPr lang="es-ES"/>
        </a:p>
      </dgm:t>
    </dgm:pt>
    <dgm:pt modelId="{E3FD4683-D8DF-4BE0-BCBF-3960291D9E2D}" type="pres">
      <dgm:prSet presAssocID="{4486DEF5-B75E-4DE5-A3B8-FB164E789D00}" presName="connTx" presStyleLbl="sibTrans2D1" presStyleIdx="0" presStyleCnt="2"/>
      <dgm:spPr/>
      <dgm:t>
        <a:bodyPr/>
        <a:lstStyle/>
        <a:p>
          <a:endParaRPr lang="es-ES"/>
        </a:p>
      </dgm:t>
    </dgm:pt>
    <dgm:pt modelId="{72262738-F639-453A-8356-D12E7EF39DD7}" type="pres">
      <dgm:prSet presAssocID="{662E86CA-6E45-4F64-8578-1C3730C700EC}" presName="composite" presStyleCnt="0"/>
      <dgm:spPr/>
    </dgm:pt>
    <dgm:pt modelId="{1EC93A66-94E0-408A-B4DB-53CC8E1AF3CA}" type="pres">
      <dgm:prSet presAssocID="{662E86CA-6E45-4F64-8578-1C3730C700EC}" presName="parTx" presStyleLbl="node1" presStyleIdx="0" presStyleCnt="3">
        <dgm:presLayoutVars>
          <dgm:chMax val="0"/>
          <dgm:chPref val="0"/>
          <dgm:bulletEnabled val="1"/>
        </dgm:presLayoutVars>
      </dgm:prSet>
      <dgm:spPr/>
      <dgm:t>
        <a:bodyPr/>
        <a:lstStyle/>
        <a:p>
          <a:endParaRPr lang="es-ES"/>
        </a:p>
      </dgm:t>
    </dgm:pt>
    <dgm:pt modelId="{8AA0AB81-4EDC-4474-BDBD-11EA95B74482}" type="pres">
      <dgm:prSet presAssocID="{662E86CA-6E45-4F64-8578-1C3730C700EC}" presName="parSh" presStyleLbl="node1" presStyleIdx="1" presStyleCnt="3"/>
      <dgm:spPr/>
      <dgm:t>
        <a:bodyPr/>
        <a:lstStyle/>
        <a:p>
          <a:endParaRPr lang="es-ES"/>
        </a:p>
      </dgm:t>
    </dgm:pt>
    <dgm:pt modelId="{87A17274-CCAA-4BAE-99F2-5B13B3590B14}" type="pres">
      <dgm:prSet presAssocID="{662E86CA-6E45-4F64-8578-1C3730C700EC}" presName="desTx" presStyleLbl="fgAcc1" presStyleIdx="1" presStyleCnt="3">
        <dgm:presLayoutVars>
          <dgm:bulletEnabled val="1"/>
        </dgm:presLayoutVars>
      </dgm:prSet>
      <dgm:spPr/>
      <dgm:t>
        <a:bodyPr/>
        <a:lstStyle/>
        <a:p>
          <a:endParaRPr lang="es-ES"/>
        </a:p>
      </dgm:t>
    </dgm:pt>
    <dgm:pt modelId="{933C9BD5-251A-440C-899C-EC72A4A379A5}" type="pres">
      <dgm:prSet presAssocID="{15E8F317-BF85-4140-9FF8-350919BBF6C9}" presName="sibTrans" presStyleLbl="sibTrans2D1" presStyleIdx="1" presStyleCnt="2"/>
      <dgm:spPr/>
      <dgm:t>
        <a:bodyPr/>
        <a:lstStyle/>
        <a:p>
          <a:endParaRPr lang="es-ES"/>
        </a:p>
      </dgm:t>
    </dgm:pt>
    <dgm:pt modelId="{10F582A9-FE30-4926-88AE-3EBDAC34DB1E}" type="pres">
      <dgm:prSet presAssocID="{15E8F317-BF85-4140-9FF8-350919BBF6C9}" presName="connTx" presStyleLbl="sibTrans2D1" presStyleIdx="1" presStyleCnt="2"/>
      <dgm:spPr/>
      <dgm:t>
        <a:bodyPr/>
        <a:lstStyle/>
        <a:p>
          <a:endParaRPr lang="es-ES"/>
        </a:p>
      </dgm:t>
    </dgm:pt>
    <dgm:pt modelId="{A2117480-1CDC-48C8-9B40-7132118A618B}" type="pres">
      <dgm:prSet presAssocID="{D10B22DB-9846-4468-B1C1-E9CEFFDC78B9}" presName="composite" presStyleCnt="0"/>
      <dgm:spPr/>
    </dgm:pt>
    <dgm:pt modelId="{2FC82606-4E78-4CC7-8973-9CEDAE0D09D7}" type="pres">
      <dgm:prSet presAssocID="{D10B22DB-9846-4468-B1C1-E9CEFFDC78B9}" presName="parTx" presStyleLbl="node1" presStyleIdx="1" presStyleCnt="3">
        <dgm:presLayoutVars>
          <dgm:chMax val="0"/>
          <dgm:chPref val="0"/>
          <dgm:bulletEnabled val="1"/>
        </dgm:presLayoutVars>
      </dgm:prSet>
      <dgm:spPr/>
      <dgm:t>
        <a:bodyPr/>
        <a:lstStyle/>
        <a:p>
          <a:endParaRPr lang="es-ES"/>
        </a:p>
      </dgm:t>
    </dgm:pt>
    <dgm:pt modelId="{7542111D-E6FF-4868-8E35-41B7181A22AB}" type="pres">
      <dgm:prSet presAssocID="{D10B22DB-9846-4468-B1C1-E9CEFFDC78B9}" presName="parSh" presStyleLbl="node1" presStyleIdx="2" presStyleCnt="3"/>
      <dgm:spPr/>
      <dgm:t>
        <a:bodyPr/>
        <a:lstStyle/>
        <a:p>
          <a:endParaRPr lang="es-ES"/>
        </a:p>
      </dgm:t>
    </dgm:pt>
    <dgm:pt modelId="{B478F783-659B-4B61-9159-C29A9072F1FF}" type="pres">
      <dgm:prSet presAssocID="{D10B22DB-9846-4468-B1C1-E9CEFFDC78B9}" presName="desTx" presStyleLbl="fgAcc1" presStyleIdx="2" presStyleCnt="3">
        <dgm:presLayoutVars>
          <dgm:bulletEnabled val="1"/>
        </dgm:presLayoutVars>
      </dgm:prSet>
      <dgm:spPr/>
      <dgm:t>
        <a:bodyPr/>
        <a:lstStyle/>
        <a:p>
          <a:endParaRPr lang="es-ES"/>
        </a:p>
      </dgm:t>
    </dgm:pt>
  </dgm:ptLst>
  <dgm:cxnLst>
    <dgm:cxn modelId="{341E40D2-BE8D-44FA-B480-DA0D9504030D}" type="presOf" srcId="{4486DEF5-B75E-4DE5-A3B8-FB164E789D00}" destId="{FBD04EA3-705E-4388-9CD0-E45CC47C337D}" srcOrd="0" destOrd="0" presId="urn:microsoft.com/office/officeart/2005/8/layout/process3"/>
    <dgm:cxn modelId="{B66C73B5-55FF-4881-8559-F8A4C9979B5F}" type="presOf" srcId="{D10B22DB-9846-4468-B1C1-E9CEFFDC78B9}" destId="{7542111D-E6FF-4868-8E35-41B7181A22AB}" srcOrd="1" destOrd="0" presId="urn:microsoft.com/office/officeart/2005/8/layout/process3"/>
    <dgm:cxn modelId="{C8DF86CE-4814-4FD5-BF1A-3BC25D9EC173}" type="presOf" srcId="{64B023FC-10C3-499C-AD1F-CA940642DFF5}" destId="{87A17274-CCAA-4BAE-99F2-5B13B3590B14}" srcOrd="0" destOrd="0" presId="urn:microsoft.com/office/officeart/2005/8/layout/process3"/>
    <dgm:cxn modelId="{201C0196-3D4B-42BE-8864-5B4373BA7848}" srcId="{EF13D271-43E7-4068-88B1-FC4CC037489B}" destId="{A0013F62-52AD-4718-A81E-72339C9343BC}" srcOrd="0" destOrd="0" parTransId="{2EF880AD-ED54-46A2-A87C-89C452253EA1}" sibTransId="{4486DEF5-B75E-4DE5-A3B8-FB164E789D00}"/>
    <dgm:cxn modelId="{74F463C8-6413-4609-9366-A4D613740659}" type="presOf" srcId="{7ACB6748-452E-46CA-A9F8-E97EB3F7F1A8}" destId="{B69A8379-BE41-48D3-BED5-8703E78DFA3C}" srcOrd="0" destOrd="0" presId="urn:microsoft.com/office/officeart/2005/8/layout/process3"/>
    <dgm:cxn modelId="{D3AA59CE-4A56-4879-A687-C3CD9D0E81EC}" type="presOf" srcId="{15E8F317-BF85-4140-9FF8-350919BBF6C9}" destId="{10F582A9-FE30-4926-88AE-3EBDAC34DB1E}" srcOrd="1" destOrd="0" presId="urn:microsoft.com/office/officeart/2005/8/layout/process3"/>
    <dgm:cxn modelId="{2378DBA2-90CF-4439-A80A-011C25A8A042}" type="presOf" srcId="{662E86CA-6E45-4F64-8578-1C3730C700EC}" destId="{1EC93A66-94E0-408A-B4DB-53CC8E1AF3CA}" srcOrd="0" destOrd="0" presId="urn:microsoft.com/office/officeart/2005/8/layout/process3"/>
    <dgm:cxn modelId="{7DD1AE5D-4AFF-4A52-A09D-D265F00684DE}" srcId="{EF13D271-43E7-4068-88B1-FC4CC037489B}" destId="{662E86CA-6E45-4F64-8578-1C3730C700EC}" srcOrd="1" destOrd="0" parTransId="{937D2EAF-0FB4-4334-B44D-0541991BF38F}" sibTransId="{15E8F317-BF85-4140-9FF8-350919BBF6C9}"/>
    <dgm:cxn modelId="{210C1FCB-A687-4F87-B769-0B9516DA5D3C}" type="presOf" srcId="{D970CF89-070E-4486-B2AC-702497C78D8B}" destId="{B478F783-659B-4B61-9159-C29A9072F1FF}" srcOrd="0" destOrd="0" presId="urn:microsoft.com/office/officeart/2005/8/layout/process3"/>
    <dgm:cxn modelId="{1A967443-580E-4FD7-9099-7D76EE6A9BCE}" type="presOf" srcId="{EF13D271-43E7-4068-88B1-FC4CC037489B}" destId="{83A22BDF-9E2B-43BC-84EF-587037624574}" srcOrd="0" destOrd="0" presId="urn:microsoft.com/office/officeart/2005/8/layout/process3"/>
    <dgm:cxn modelId="{F43B92AC-84C3-4524-BC4B-774BA7B561AD}" srcId="{662E86CA-6E45-4F64-8578-1C3730C700EC}" destId="{64B023FC-10C3-499C-AD1F-CA940642DFF5}" srcOrd="0" destOrd="0" parTransId="{CB68E68D-CE4C-453C-8D7A-5A5596BEF84A}" sibTransId="{F090A741-FE10-4600-B6B7-5CECCA9B6889}"/>
    <dgm:cxn modelId="{6F4742BE-2BDB-4081-A5EF-C0D776562604}" type="presOf" srcId="{D10B22DB-9846-4468-B1C1-E9CEFFDC78B9}" destId="{2FC82606-4E78-4CC7-8973-9CEDAE0D09D7}" srcOrd="0" destOrd="0" presId="urn:microsoft.com/office/officeart/2005/8/layout/process3"/>
    <dgm:cxn modelId="{30DABE7D-AD7F-45B8-A2F3-393A47909E5B}" type="presOf" srcId="{A0013F62-52AD-4718-A81E-72339C9343BC}" destId="{62EE1623-5195-46CC-9A2A-9A72BEA83FC8}" srcOrd="0" destOrd="0" presId="urn:microsoft.com/office/officeart/2005/8/layout/process3"/>
    <dgm:cxn modelId="{D399A12F-AB22-41AF-A831-7F64E2680D18}" srcId="{A0013F62-52AD-4718-A81E-72339C9343BC}" destId="{7ACB6748-452E-46CA-A9F8-E97EB3F7F1A8}" srcOrd="0" destOrd="0" parTransId="{BBBA624D-334E-456A-8075-4B5A72AB4671}" sibTransId="{7E75BD6D-B995-41FB-9669-D1CD7D7849AA}"/>
    <dgm:cxn modelId="{87EECE5C-641C-466F-9C6C-E17EF0EF45B6}" type="presOf" srcId="{15E8F317-BF85-4140-9FF8-350919BBF6C9}" destId="{933C9BD5-251A-440C-899C-EC72A4A379A5}" srcOrd="0" destOrd="0" presId="urn:microsoft.com/office/officeart/2005/8/layout/process3"/>
    <dgm:cxn modelId="{8B8A48AC-EFDE-4128-8963-6FCDD6209D73}" type="presOf" srcId="{662E86CA-6E45-4F64-8578-1C3730C700EC}" destId="{8AA0AB81-4EDC-4474-BDBD-11EA95B74482}" srcOrd="1" destOrd="0" presId="urn:microsoft.com/office/officeart/2005/8/layout/process3"/>
    <dgm:cxn modelId="{646164B0-AA31-4FD9-A263-5B9AF75A267F}" type="presOf" srcId="{A0013F62-52AD-4718-A81E-72339C9343BC}" destId="{4444B5E3-1393-470D-A014-761C8A73CBBF}" srcOrd="1" destOrd="0" presId="urn:microsoft.com/office/officeart/2005/8/layout/process3"/>
    <dgm:cxn modelId="{DCDC6E14-0EE6-4A6C-AF64-95A5A058B7EC}" srcId="{D10B22DB-9846-4468-B1C1-E9CEFFDC78B9}" destId="{D970CF89-070E-4486-B2AC-702497C78D8B}" srcOrd="0" destOrd="0" parTransId="{A331FBC4-03CC-4731-97AB-8F3B74B8E823}" sibTransId="{E342D549-E326-4CC7-9E25-7BE6C0CC78CC}"/>
    <dgm:cxn modelId="{A11FEF5B-7F95-47DB-8EB6-96152C425208}" srcId="{EF13D271-43E7-4068-88B1-FC4CC037489B}" destId="{D10B22DB-9846-4468-B1C1-E9CEFFDC78B9}" srcOrd="2" destOrd="0" parTransId="{E5B7F84F-562D-4E5C-8DB4-63F47E1C1C93}" sibTransId="{BB8F8948-D1DF-4BE6-8A05-4325FC566085}"/>
    <dgm:cxn modelId="{4E395EC2-53A0-4537-85A6-5F319E84BBF8}" type="presOf" srcId="{4486DEF5-B75E-4DE5-A3B8-FB164E789D00}" destId="{E3FD4683-D8DF-4BE0-BCBF-3960291D9E2D}" srcOrd="1" destOrd="0" presId="urn:microsoft.com/office/officeart/2005/8/layout/process3"/>
    <dgm:cxn modelId="{FFB55074-F554-4291-B9CD-82A93E2EB12D}" type="presParOf" srcId="{83A22BDF-9E2B-43BC-84EF-587037624574}" destId="{6F74341C-939C-4B6F-A874-11D795986608}" srcOrd="0" destOrd="0" presId="urn:microsoft.com/office/officeart/2005/8/layout/process3"/>
    <dgm:cxn modelId="{BDD84A1E-FE75-4447-B316-7A8FB97E3749}" type="presParOf" srcId="{6F74341C-939C-4B6F-A874-11D795986608}" destId="{62EE1623-5195-46CC-9A2A-9A72BEA83FC8}" srcOrd="0" destOrd="0" presId="urn:microsoft.com/office/officeart/2005/8/layout/process3"/>
    <dgm:cxn modelId="{8819C66F-079E-44BB-A4B7-9A5BF4854CA3}" type="presParOf" srcId="{6F74341C-939C-4B6F-A874-11D795986608}" destId="{4444B5E3-1393-470D-A014-761C8A73CBBF}" srcOrd="1" destOrd="0" presId="urn:microsoft.com/office/officeart/2005/8/layout/process3"/>
    <dgm:cxn modelId="{DEFA0ADE-44B7-4F11-92A6-B7336BBDC744}" type="presParOf" srcId="{6F74341C-939C-4B6F-A874-11D795986608}" destId="{B69A8379-BE41-48D3-BED5-8703E78DFA3C}" srcOrd="2" destOrd="0" presId="urn:microsoft.com/office/officeart/2005/8/layout/process3"/>
    <dgm:cxn modelId="{0C1404F7-CF12-4379-8BD7-CC078046C4BB}" type="presParOf" srcId="{83A22BDF-9E2B-43BC-84EF-587037624574}" destId="{FBD04EA3-705E-4388-9CD0-E45CC47C337D}" srcOrd="1" destOrd="0" presId="urn:microsoft.com/office/officeart/2005/8/layout/process3"/>
    <dgm:cxn modelId="{B22FA69A-21B8-439A-BC7F-A78BBBDB1799}" type="presParOf" srcId="{FBD04EA3-705E-4388-9CD0-E45CC47C337D}" destId="{E3FD4683-D8DF-4BE0-BCBF-3960291D9E2D}" srcOrd="0" destOrd="0" presId="urn:microsoft.com/office/officeart/2005/8/layout/process3"/>
    <dgm:cxn modelId="{07878B69-3556-4F9B-BACA-E5547BBD6629}" type="presParOf" srcId="{83A22BDF-9E2B-43BC-84EF-587037624574}" destId="{72262738-F639-453A-8356-D12E7EF39DD7}" srcOrd="2" destOrd="0" presId="urn:microsoft.com/office/officeart/2005/8/layout/process3"/>
    <dgm:cxn modelId="{6048E6EE-2910-4723-ABFB-0752BB20A4A8}" type="presParOf" srcId="{72262738-F639-453A-8356-D12E7EF39DD7}" destId="{1EC93A66-94E0-408A-B4DB-53CC8E1AF3CA}" srcOrd="0" destOrd="0" presId="urn:microsoft.com/office/officeart/2005/8/layout/process3"/>
    <dgm:cxn modelId="{17E15467-DDFE-41A3-B25D-4FCCA6479860}" type="presParOf" srcId="{72262738-F639-453A-8356-D12E7EF39DD7}" destId="{8AA0AB81-4EDC-4474-BDBD-11EA95B74482}" srcOrd="1" destOrd="0" presId="urn:microsoft.com/office/officeart/2005/8/layout/process3"/>
    <dgm:cxn modelId="{CC88B020-FF57-4E4B-9B3B-BE1C43364455}" type="presParOf" srcId="{72262738-F639-453A-8356-D12E7EF39DD7}" destId="{87A17274-CCAA-4BAE-99F2-5B13B3590B14}" srcOrd="2" destOrd="0" presId="urn:microsoft.com/office/officeart/2005/8/layout/process3"/>
    <dgm:cxn modelId="{06FF18B4-5B1B-4C66-8DE5-D3EAF599DE58}" type="presParOf" srcId="{83A22BDF-9E2B-43BC-84EF-587037624574}" destId="{933C9BD5-251A-440C-899C-EC72A4A379A5}" srcOrd="3" destOrd="0" presId="urn:microsoft.com/office/officeart/2005/8/layout/process3"/>
    <dgm:cxn modelId="{437539F6-8F15-4B36-B9E3-2529A531C6DA}" type="presParOf" srcId="{933C9BD5-251A-440C-899C-EC72A4A379A5}" destId="{10F582A9-FE30-4926-88AE-3EBDAC34DB1E}" srcOrd="0" destOrd="0" presId="urn:microsoft.com/office/officeart/2005/8/layout/process3"/>
    <dgm:cxn modelId="{104DB7CB-A717-4952-B2C6-6852069E2386}" type="presParOf" srcId="{83A22BDF-9E2B-43BC-84EF-587037624574}" destId="{A2117480-1CDC-48C8-9B40-7132118A618B}" srcOrd="4" destOrd="0" presId="urn:microsoft.com/office/officeart/2005/8/layout/process3"/>
    <dgm:cxn modelId="{099EE72D-1DA5-4CD6-AEFE-D4CBB03E2AF6}" type="presParOf" srcId="{A2117480-1CDC-48C8-9B40-7132118A618B}" destId="{2FC82606-4E78-4CC7-8973-9CEDAE0D09D7}" srcOrd="0" destOrd="0" presId="urn:microsoft.com/office/officeart/2005/8/layout/process3"/>
    <dgm:cxn modelId="{E02BBCEB-7A74-4480-BEA9-0B72B8480CAA}" type="presParOf" srcId="{A2117480-1CDC-48C8-9B40-7132118A618B}" destId="{7542111D-E6FF-4868-8E35-41B7181A22AB}" srcOrd="1" destOrd="0" presId="urn:microsoft.com/office/officeart/2005/8/layout/process3"/>
    <dgm:cxn modelId="{4CB10079-23E4-4D3E-BF04-2407985B56B9}" type="presParOf" srcId="{A2117480-1CDC-48C8-9B40-7132118A618B}" destId="{B478F783-659B-4B61-9159-C29A9072F1F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436224-2C28-4A37-A5EF-51163466C5F8}"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BB6C702B-CC76-4619-AF62-DD11E8217AD6}">
      <dgm:prSet phldrT="[Texto]"/>
      <dgm:spPr/>
      <dgm:t>
        <a:bodyPr/>
        <a:lstStyle/>
        <a:p>
          <a:r>
            <a:rPr lang="es-419" dirty="0">
              <a:solidFill>
                <a:schemeClr val="accent2"/>
              </a:solidFill>
              <a:latin typeface="Montserrat" panose="00000500000000000000" pitchFamily="2" charset="0"/>
            </a:rPr>
            <a:t>Las empresas de este sector emplean directamente a alrededor de 158.000 personas</a:t>
          </a:r>
          <a:endParaRPr lang="es-EC" dirty="0">
            <a:solidFill>
              <a:schemeClr val="accent2"/>
            </a:solidFill>
            <a:latin typeface="Montserrat" panose="00000500000000000000" pitchFamily="2" charset="0"/>
          </a:endParaRPr>
        </a:p>
      </dgm:t>
    </dgm:pt>
    <dgm:pt modelId="{6FAA6B32-AE7C-4557-98B0-7B3D2BEA09BE}" type="parTrans" cxnId="{8899BE15-3334-4679-BB19-E22964AAEBBC}">
      <dgm:prSet/>
      <dgm:spPr/>
      <dgm:t>
        <a:bodyPr/>
        <a:lstStyle/>
        <a:p>
          <a:endParaRPr lang="es-EC">
            <a:solidFill>
              <a:schemeClr val="accent2"/>
            </a:solidFill>
            <a:latin typeface="Montserrat" panose="00000500000000000000" pitchFamily="2" charset="0"/>
          </a:endParaRPr>
        </a:p>
      </dgm:t>
    </dgm:pt>
    <dgm:pt modelId="{214D50EB-69D5-4A71-A88F-33F6214E4F7A}" type="sibTrans" cxnId="{8899BE15-3334-4679-BB19-E22964AAEBBC}">
      <dgm:prSet/>
      <dgm:spPr/>
      <dgm:t>
        <a:bodyPr/>
        <a:lstStyle/>
        <a:p>
          <a:endParaRPr lang="es-EC">
            <a:solidFill>
              <a:schemeClr val="accent2"/>
            </a:solidFill>
            <a:latin typeface="Montserrat" panose="00000500000000000000" pitchFamily="2" charset="0"/>
          </a:endParaRPr>
        </a:p>
      </dgm:t>
    </dgm:pt>
    <dgm:pt modelId="{27E92769-CF97-47C2-921E-B9F4F62083D7}">
      <dgm:prSet phldrT="[Texto]"/>
      <dgm:spPr/>
      <dgm:t>
        <a:bodyPr/>
        <a:lstStyle/>
        <a:p>
          <a:r>
            <a:rPr lang="es-419" dirty="0">
              <a:solidFill>
                <a:schemeClr val="accent2"/>
              </a:solidFill>
              <a:latin typeface="Montserrat" panose="00000500000000000000" pitchFamily="2" charset="0"/>
            </a:rPr>
            <a:t>En 2020, el sector disminuyó un -9,9% entre enero y septiembre, mientras que las ventas cayeron un -40% entre marzo y diciembre.</a:t>
          </a:r>
          <a:endParaRPr lang="es-EC" dirty="0">
            <a:solidFill>
              <a:schemeClr val="accent2"/>
            </a:solidFill>
            <a:latin typeface="Montserrat" panose="00000500000000000000" pitchFamily="2" charset="0"/>
          </a:endParaRPr>
        </a:p>
      </dgm:t>
    </dgm:pt>
    <dgm:pt modelId="{BB4717E5-1E87-49CE-BE48-01132DB832D5}" type="parTrans" cxnId="{AFBDF9B6-BB2E-4979-BA12-7E370AB33DB6}">
      <dgm:prSet/>
      <dgm:spPr/>
      <dgm:t>
        <a:bodyPr/>
        <a:lstStyle/>
        <a:p>
          <a:endParaRPr lang="es-EC">
            <a:solidFill>
              <a:schemeClr val="accent2"/>
            </a:solidFill>
            <a:latin typeface="Montserrat" panose="00000500000000000000" pitchFamily="2" charset="0"/>
          </a:endParaRPr>
        </a:p>
      </dgm:t>
    </dgm:pt>
    <dgm:pt modelId="{26BE53A5-0720-4C0F-A04C-0BEEEA84F79A}" type="sibTrans" cxnId="{AFBDF9B6-BB2E-4979-BA12-7E370AB33DB6}">
      <dgm:prSet/>
      <dgm:spPr/>
      <dgm:t>
        <a:bodyPr/>
        <a:lstStyle/>
        <a:p>
          <a:endParaRPr lang="es-EC">
            <a:solidFill>
              <a:schemeClr val="accent2"/>
            </a:solidFill>
            <a:latin typeface="Montserrat" panose="00000500000000000000" pitchFamily="2" charset="0"/>
          </a:endParaRPr>
        </a:p>
      </dgm:t>
    </dgm:pt>
    <dgm:pt modelId="{F2AFD1A7-A6C0-4664-9C09-D04A7489D8F7}">
      <dgm:prSet phldrT="[Texto]"/>
      <dgm:spPr/>
      <dgm:t>
        <a:bodyPr/>
        <a:lstStyle/>
        <a:p>
          <a:r>
            <a:rPr lang="es-419" dirty="0">
              <a:solidFill>
                <a:schemeClr val="accent2"/>
              </a:solidFill>
              <a:latin typeface="Montserrat" panose="00000500000000000000" pitchFamily="2" charset="0"/>
            </a:rPr>
            <a:t>Entre enero y agosto de 2020 se perdieron más de 10.000 empleos formales. </a:t>
          </a:r>
          <a:endParaRPr lang="es-EC" dirty="0">
            <a:solidFill>
              <a:schemeClr val="accent2"/>
            </a:solidFill>
            <a:latin typeface="Montserrat" panose="00000500000000000000" pitchFamily="2" charset="0"/>
          </a:endParaRPr>
        </a:p>
      </dgm:t>
    </dgm:pt>
    <dgm:pt modelId="{EADC3348-00D3-49D9-A42C-A707EBD30F5E}" type="parTrans" cxnId="{1E964B66-4AEA-4497-9FB0-2FE63EF73F2B}">
      <dgm:prSet/>
      <dgm:spPr/>
      <dgm:t>
        <a:bodyPr/>
        <a:lstStyle/>
        <a:p>
          <a:endParaRPr lang="es-EC">
            <a:solidFill>
              <a:schemeClr val="accent2"/>
            </a:solidFill>
            <a:latin typeface="Montserrat" panose="00000500000000000000" pitchFamily="2" charset="0"/>
          </a:endParaRPr>
        </a:p>
      </dgm:t>
    </dgm:pt>
    <dgm:pt modelId="{4C4A4980-F673-4840-A8EE-CB2B36D93AD7}" type="sibTrans" cxnId="{1E964B66-4AEA-4497-9FB0-2FE63EF73F2B}">
      <dgm:prSet/>
      <dgm:spPr/>
      <dgm:t>
        <a:bodyPr/>
        <a:lstStyle/>
        <a:p>
          <a:endParaRPr lang="es-EC">
            <a:solidFill>
              <a:schemeClr val="accent2"/>
            </a:solidFill>
            <a:latin typeface="Montserrat" panose="00000500000000000000" pitchFamily="2" charset="0"/>
          </a:endParaRPr>
        </a:p>
      </dgm:t>
    </dgm:pt>
    <dgm:pt modelId="{C5743CDA-86E4-4E37-A697-A004F18E6938}">
      <dgm:prSet phldrT="[Texto]"/>
      <dgm:spPr/>
      <dgm:t>
        <a:bodyPr/>
        <a:lstStyle/>
        <a:p>
          <a:r>
            <a:rPr lang="es-EC" dirty="0">
              <a:solidFill>
                <a:schemeClr val="accent2"/>
              </a:solidFill>
              <a:latin typeface="Montserrat" panose="00000500000000000000" pitchFamily="2" charset="0"/>
            </a:rPr>
            <a:t>Representa el 5,9% del sector industrial del país.</a:t>
          </a:r>
        </a:p>
      </dgm:t>
    </dgm:pt>
    <dgm:pt modelId="{9A272126-11DF-4B4A-8855-6F10E430CA35}" type="parTrans" cxnId="{81C8AB75-081B-4AEF-802A-85134F10D0B2}">
      <dgm:prSet/>
      <dgm:spPr/>
      <dgm:t>
        <a:bodyPr/>
        <a:lstStyle/>
        <a:p>
          <a:endParaRPr lang="es-EC">
            <a:solidFill>
              <a:schemeClr val="accent2"/>
            </a:solidFill>
            <a:latin typeface="Montserrat" panose="00000500000000000000" pitchFamily="2" charset="0"/>
          </a:endParaRPr>
        </a:p>
      </dgm:t>
    </dgm:pt>
    <dgm:pt modelId="{E52B4D8A-8C6C-4F77-985E-B21A95984597}" type="sibTrans" cxnId="{81C8AB75-081B-4AEF-802A-85134F10D0B2}">
      <dgm:prSet/>
      <dgm:spPr/>
      <dgm:t>
        <a:bodyPr/>
        <a:lstStyle/>
        <a:p>
          <a:endParaRPr lang="es-EC">
            <a:solidFill>
              <a:schemeClr val="accent2"/>
            </a:solidFill>
            <a:latin typeface="Montserrat" panose="00000500000000000000" pitchFamily="2" charset="0"/>
          </a:endParaRPr>
        </a:p>
      </dgm:t>
    </dgm:pt>
    <dgm:pt modelId="{83915BEA-891F-4756-8C72-6FC839EB7012}">
      <dgm:prSet phldrT="[Texto]"/>
      <dgm:spPr/>
      <dgm:t>
        <a:bodyPr/>
        <a:lstStyle/>
        <a:p>
          <a:r>
            <a:rPr lang="es-EC" dirty="0">
              <a:solidFill>
                <a:schemeClr val="accent2"/>
              </a:solidFill>
              <a:latin typeface="Montserrat" panose="00000500000000000000" pitchFamily="2" charset="0"/>
            </a:rPr>
            <a:t>Contribuye en 1% al PIB nacional.</a:t>
          </a:r>
        </a:p>
      </dgm:t>
    </dgm:pt>
    <dgm:pt modelId="{1EF40CE5-3EE3-4249-862A-0741C432D020}" type="parTrans" cxnId="{14D7A0D7-ECE1-40F6-BE53-61ED0F150CFC}">
      <dgm:prSet/>
      <dgm:spPr/>
      <dgm:t>
        <a:bodyPr/>
        <a:lstStyle/>
        <a:p>
          <a:endParaRPr lang="es-EC">
            <a:solidFill>
              <a:schemeClr val="accent2"/>
            </a:solidFill>
            <a:latin typeface="Montserrat" panose="00000500000000000000" pitchFamily="2" charset="0"/>
          </a:endParaRPr>
        </a:p>
      </dgm:t>
    </dgm:pt>
    <dgm:pt modelId="{6D4970AF-2F5B-4506-91B3-B58FB8CA0247}" type="sibTrans" cxnId="{14D7A0D7-ECE1-40F6-BE53-61ED0F150CFC}">
      <dgm:prSet/>
      <dgm:spPr/>
      <dgm:t>
        <a:bodyPr/>
        <a:lstStyle/>
        <a:p>
          <a:endParaRPr lang="es-EC">
            <a:solidFill>
              <a:schemeClr val="accent2"/>
            </a:solidFill>
            <a:latin typeface="Montserrat" panose="00000500000000000000" pitchFamily="2" charset="0"/>
          </a:endParaRPr>
        </a:p>
      </dgm:t>
    </dgm:pt>
    <dgm:pt modelId="{67C02FC8-6350-4103-BD2D-E773B526081A}" type="pres">
      <dgm:prSet presAssocID="{18436224-2C28-4A37-A5EF-51163466C5F8}" presName="diagram" presStyleCnt="0">
        <dgm:presLayoutVars>
          <dgm:dir/>
          <dgm:resizeHandles val="exact"/>
        </dgm:presLayoutVars>
      </dgm:prSet>
      <dgm:spPr/>
      <dgm:t>
        <a:bodyPr/>
        <a:lstStyle/>
        <a:p>
          <a:endParaRPr lang="es-ES"/>
        </a:p>
      </dgm:t>
    </dgm:pt>
    <dgm:pt modelId="{3570E75D-1BB5-4A02-BB2F-E6DB206A9B70}" type="pres">
      <dgm:prSet presAssocID="{C5743CDA-86E4-4E37-A697-A004F18E6938}" presName="node" presStyleLbl="node1" presStyleIdx="0" presStyleCnt="5">
        <dgm:presLayoutVars>
          <dgm:bulletEnabled val="1"/>
        </dgm:presLayoutVars>
      </dgm:prSet>
      <dgm:spPr/>
      <dgm:t>
        <a:bodyPr/>
        <a:lstStyle/>
        <a:p>
          <a:endParaRPr lang="es-ES"/>
        </a:p>
      </dgm:t>
    </dgm:pt>
    <dgm:pt modelId="{E3720310-B107-42B5-87BD-F3D1EB68BACE}" type="pres">
      <dgm:prSet presAssocID="{E52B4D8A-8C6C-4F77-985E-B21A95984597}" presName="sibTrans" presStyleCnt="0"/>
      <dgm:spPr/>
    </dgm:pt>
    <dgm:pt modelId="{4D946958-C148-4B88-846E-288AEAB1D4EF}" type="pres">
      <dgm:prSet presAssocID="{83915BEA-891F-4756-8C72-6FC839EB7012}" presName="node" presStyleLbl="node1" presStyleIdx="1" presStyleCnt="5">
        <dgm:presLayoutVars>
          <dgm:bulletEnabled val="1"/>
        </dgm:presLayoutVars>
      </dgm:prSet>
      <dgm:spPr/>
      <dgm:t>
        <a:bodyPr/>
        <a:lstStyle/>
        <a:p>
          <a:endParaRPr lang="es-ES"/>
        </a:p>
      </dgm:t>
    </dgm:pt>
    <dgm:pt modelId="{C302C791-7864-40EE-950D-3589BD359EA4}" type="pres">
      <dgm:prSet presAssocID="{6D4970AF-2F5B-4506-91B3-B58FB8CA0247}" presName="sibTrans" presStyleCnt="0"/>
      <dgm:spPr/>
    </dgm:pt>
    <dgm:pt modelId="{87E70333-EE89-4A74-90E5-B30ACE12C10B}" type="pres">
      <dgm:prSet presAssocID="{BB6C702B-CC76-4619-AF62-DD11E8217AD6}" presName="node" presStyleLbl="node1" presStyleIdx="2" presStyleCnt="5">
        <dgm:presLayoutVars>
          <dgm:bulletEnabled val="1"/>
        </dgm:presLayoutVars>
      </dgm:prSet>
      <dgm:spPr/>
      <dgm:t>
        <a:bodyPr/>
        <a:lstStyle/>
        <a:p>
          <a:endParaRPr lang="es-ES"/>
        </a:p>
      </dgm:t>
    </dgm:pt>
    <dgm:pt modelId="{518E6749-B657-4B75-B84A-449EBEFBDBCF}" type="pres">
      <dgm:prSet presAssocID="{214D50EB-69D5-4A71-A88F-33F6214E4F7A}" presName="sibTrans" presStyleCnt="0"/>
      <dgm:spPr/>
    </dgm:pt>
    <dgm:pt modelId="{EE09A31E-FF7B-4153-A852-1491D664714F}" type="pres">
      <dgm:prSet presAssocID="{27E92769-CF97-47C2-921E-B9F4F62083D7}" presName="node" presStyleLbl="node1" presStyleIdx="3" presStyleCnt="5">
        <dgm:presLayoutVars>
          <dgm:bulletEnabled val="1"/>
        </dgm:presLayoutVars>
      </dgm:prSet>
      <dgm:spPr/>
      <dgm:t>
        <a:bodyPr/>
        <a:lstStyle/>
        <a:p>
          <a:endParaRPr lang="es-ES"/>
        </a:p>
      </dgm:t>
    </dgm:pt>
    <dgm:pt modelId="{22ADB586-667D-4033-B43C-A9555A539544}" type="pres">
      <dgm:prSet presAssocID="{26BE53A5-0720-4C0F-A04C-0BEEEA84F79A}" presName="sibTrans" presStyleCnt="0"/>
      <dgm:spPr/>
    </dgm:pt>
    <dgm:pt modelId="{B8FD5A83-8D56-48B4-9033-454D81C49439}" type="pres">
      <dgm:prSet presAssocID="{F2AFD1A7-A6C0-4664-9C09-D04A7489D8F7}" presName="node" presStyleLbl="node1" presStyleIdx="4" presStyleCnt="5">
        <dgm:presLayoutVars>
          <dgm:bulletEnabled val="1"/>
        </dgm:presLayoutVars>
      </dgm:prSet>
      <dgm:spPr/>
      <dgm:t>
        <a:bodyPr/>
        <a:lstStyle/>
        <a:p>
          <a:endParaRPr lang="es-ES"/>
        </a:p>
      </dgm:t>
    </dgm:pt>
  </dgm:ptLst>
  <dgm:cxnLst>
    <dgm:cxn modelId="{72B123BF-6AC3-4324-AA10-7BCA83B4EB22}" type="presOf" srcId="{C5743CDA-86E4-4E37-A697-A004F18E6938}" destId="{3570E75D-1BB5-4A02-BB2F-E6DB206A9B70}" srcOrd="0" destOrd="0" presId="urn:microsoft.com/office/officeart/2005/8/layout/default"/>
    <dgm:cxn modelId="{10DA4D3B-7F80-48E7-9382-38D0F84B8C60}" type="presOf" srcId="{BB6C702B-CC76-4619-AF62-DD11E8217AD6}" destId="{87E70333-EE89-4A74-90E5-B30ACE12C10B}" srcOrd="0" destOrd="0" presId="urn:microsoft.com/office/officeart/2005/8/layout/default"/>
    <dgm:cxn modelId="{1E964B66-4AEA-4497-9FB0-2FE63EF73F2B}" srcId="{18436224-2C28-4A37-A5EF-51163466C5F8}" destId="{F2AFD1A7-A6C0-4664-9C09-D04A7489D8F7}" srcOrd="4" destOrd="0" parTransId="{EADC3348-00D3-49D9-A42C-A707EBD30F5E}" sibTransId="{4C4A4980-F673-4840-A8EE-CB2B36D93AD7}"/>
    <dgm:cxn modelId="{EC570EF7-75D4-4F69-8E2F-67DB2436982D}" type="presOf" srcId="{27E92769-CF97-47C2-921E-B9F4F62083D7}" destId="{EE09A31E-FF7B-4153-A852-1491D664714F}" srcOrd="0" destOrd="0" presId="urn:microsoft.com/office/officeart/2005/8/layout/default"/>
    <dgm:cxn modelId="{81C8AB75-081B-4AEF-802A-85134F10D0B2}" srcId="{18436224-2C28-4A37-A5EF-51163466C5F8}" destId="{C5743CDA-86E4-4E37-A697-A004F18E6938}" srcOrd="0" destOrd="0" parTransId="{9A272126-11DF-4B4A-8855-6F10E430CA35}" sibTransId="{E52B4D8A-8C6C-4F77-985E-B21A95984597}"/>
    <dgm:cxn modelId="{0B45E49D-D8D2-42F5-B377-CE58C7991A83}" type="presOf" srcId="{F2AFD1A7-A6C0-4664-9C09-D04A7489D8F7}" destId="{B8FD5A83-8D56-48B4-9033-454D81C49439}" srcOrd="0" destOrd="0" presId="urn:microsoft.com/office/officeart/2005/8/layout/default"/>
    <dgm:cxn modelId="{8899BE15-3334-4679-BB19-E22964AAEBBC}" srcId="{18436224-2C28-4A37-A5EF-51163466C5F8}" destId="{BB6C702B-CC76-4619-AF62-DD11E8217AD6}" srcOrd="2" destOrd="0" parTransId="{6FAA6B32-AE7C-4557-98B0-7B3D2BEA09BE}" sibTransId="{214D50EB-69D5-4A71-A88F-33F6214E4F7A}"/>
    <dgm:cxn modelId="{AFBDF9B6-BB2E-4979-BA12-7E370AB33DB6}" srcId="{18436224-2C28-4A37-A5EF-51163466C5F8}" destId="{27E92769-CF97-47C2-921E-B9F4F62083D7}" srcOrd="3" destOrd="0" parTransId="{BB4717E5-1E87-49CE-BE48-01132DB832D5}" sibTransId="{26BE53A5-0720-4C0F-A04C-0BEEEA84F79A}"/>
    <dgm:cxn modelId="{14D7A0D7-ECE1-40F6-BE53-61ED0F150CFC}" srcId="{18436224-2C28-4A37-A5EF-51163466C5F8}" destId="{83915BEA-891F-4756-8C72-6FC839EB7012}" srcOrd="1" destOrd="0" parTransId="{1EF40CE5-3EE3-4249-862A-0741C432D020}" sibTransId="{6D4970AF-2F5B-4506-91B3-B58FB8CA0247}"/>
    <dgm:cxn modelId="{0206D13C-03C0-4D3D-9405-7E00678FB355}" type="presOf" srcId="{83915BEA-891F-4756-8C72-6FC839EB7012}" destId="{4D946958-C148-4B88-846E-288AEAB1D4EF}" srcOrd="0" destOrd="0" presId="urn:microsoft.com/office/officeart/2005/8/layout/default"/>
    <dgm:cxn modelId="{88522206-44F8-40B8-BD1B-D10422B20321}" type="presOf" srcId="{18436224-2C28-4A37-A5EF-51163466C5F8}" destId="{67C02FC8-6350-4103-BD2D-E773B526081A}" srcOrd="0" destOrd="0" presId="urn:microsoft.com/office/officeart/2005/8/layout/default"/>
    <dgm:cxn modelId="{EFF6D1FE-C82E-4EFA-9F48-78168024065D}" type="presParOf" srcId="{67C02FC8-6350-4103-BD2D-E773B526081A}" destId="{3570E75D-1BB5-4A02-BB2F-E6DB206A9B70}" srcOrd="0" destOrd="0" presId="urn:microsoft.com/office/officeart/2005/8/layout/default"/>
    <dgm:cxn modelId="{416B4D87-F7C4-4645-97E4-9A02E52B1311}" type="presParOf" srcId="{67C02FC8-6350-4103-BD2D-E773B526081A}" destId="{E3720310-B107-42B5-87BD-F3D1EB68BACE}" srcOrd="1" destOrd="0" presId="urn:microsoft.com/office/officeart/2005/8/layout/default"/>
    <dgm:cxn modelId="{89093021-B4FD-4A14-9808-98DCE2F59DEB}" type="presParOf" srcId="{67C02FC8-6350-4103-BD2D-E773B526081A}" destId="{4D946958-C148-4B88-846E-288AEAB1D4EF}" srcOrd="2" destOrd="0" presId="urn:microsoft.com/office/officeart/2005/8/layout/default"/>
    <dgm:cxn modelId="{44A4BA98-B61F-4FEF-9A6D-278794800A5B}" type="presParOf" srcId="{67C02FC8-6350-4103-BD2D-E773B526081A}" destId="{C302C791-7864-40EE-950D-3589BD359EA4}" srcOrd="3" destOrd="0" presId="urn:microsoft.com/office/officeart/2005/8/layout/default"/>
    <dgm:cxn modelId="{AC044C6C-D8D9-4490-A157-DC6418237283}" type="presParOf" srcId="{67C02FC8-6350-4103-BD2D-E773B526081A}" destId="{87E70333-EE89-4A74-90E5-B30ACE12C10B}" srcOrd="4" destOrd="0" presId="urn:microsoft.com/office/officeart/2005/8/layout/default"/>
    <dgm:cxn modelId="{D9CFE934-8076-4AAC-ACF7-088E2F4BFB46}" type="presParOf" srcId="{67C02FC8-6350-4103-BD2D-E773B526081A}" destId="{518E6749-B657-4B75-B84A-449EBEFBDBCF}" srcOrd="5" destOrd="0" presId="urn:microsoft.com/office/officeart/2005/8/layout/default"/>
    <dgm:cxn modelId="{03AA0CF9-1C8D-4CA0-B976-12BA5969FD0C}" type="presParOf" srcId="{67C02FC8-6350-4103-BD2D-E773B526081A}" destId="{EE09A31E-FF7B-4153-A852-1491D664714F}" srcOrd="6" destOrd="0" presId="urn:microsoft.com/office/officeart/2005/8/layout/default"/>
    <dgm:cxn modelId="{DD4E8DB1-572D-4AB7-96FD-BEB3ED795E80}" type="presParOf" srcId="{67C02FC8-6350-4103-BD2D-E773B526081A}" destId="{22ADB586-667D-4033-B43C-A9555A539544}" srcOrd="7" destOrd="0" presId="urn:microsoft.com/office/officeart/2005/8/layout/default"/>
    <dgm:cxn modelId="{0EADDA86-E972-42C6-92A7-26DE9DD5B845}" type="presParOf" srcId="{67C02FC8-6350-4103-BD2D-E773B526081A}" destId="{B8FD5A83-8D56-48B4-9033-454D81C4943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329CFB-3817-42A2-A224-C4C02EE7C6EC}" type="doc">
      <dgm:prSet loTypeId="urn:microsoft.com/office/officeart/2005/8/layout/bProcess3" loCatId="process" qsTypeId="urn:microsoft.com/office/officeart/2005/8/quickstyle/simple1" qsCatId="simple" csTypeId="urn:microsoft.com/office/officeart/2005/8/colors/accent5_1" csCatId="accent5" phldr="1"/>
      <dgm:spPr/>
      <dgm:t>
        <a:bodyPr/>
        <a:lstStyle/>
        <a:p>
          <a:endParaRPr lang="es-EC"/>
        </a:p>
      </dgm:t>
    </dgm:pt>
    <dgm:pt modelId="{2F8E1A33-8149-4E98-9702-CB47F03D1A5F}">
      <dgm:prSet phldrT="[Texto]" custT="1"/>
      <dgm:spPr/>
      <dgm:t>
        <a:bodyPr/>
        <a:lstStyle/>
        <a:p>
          <a:r>
            <a:rPr lang="es-419" sz="900" dirty="0">
              <a:latin typeface="Montserrat" panose="00000500000000000000" pitchFamily="2" charset="0"/>
            </a:rPr>
            <a:t>En abril de 2007, la  CAN, inició rondas de negociaciones con la UE.</a:t>
          </a:r>
          <a:endParaRPr lang="es-EC" sz="900" dirty="0">
            <a:latin typeface="Montserrat" panose="00000500000000000000" pitchFamily="2" charset="0"/>
          </a:endParaRPr>
        </a:p>
      </dgm:t>
    </dgm:pt>
    <dgm:pt modelId="{FDA89374-E929-4B70-8D7B-7C740718575D}" type="parTrans" cxnId="{C0DEB31C-2E17-4EEA-A120-CFFECE9C5939}">
      <dgm:prSet/>
      <dgm:spPr/>
      <dgm:t>
        <a:bodyPr/>
        <a:lstStyle/>
        <a:p>
          <a:endParaRPr lang="es-EC" sz="2000">
            <a:solidFill>
              <a:schemeClr val="accent2"/>
            </a:solidFill>
            <a:latin typeface="Montserrat" panose="00000500000000000000" pitchFamily="2" charset="0"/>
          </a:endParaRPr>
        </a:p>
      </dgm:t>
    </dgm:pt>
    <dgm:pt modelId="{B37C40F4-6D12-494D-AEA8-F908925F15CB}" type="sibTrans" cxnId="{C0DEB31C-2E17-4EEA-A120-CFFECE9C5939}">
      <dgm:prSet custT="1"/>
      <dgm:spPr/>
      <dgm:t>
        <a:bodyPr/>
        <a:lstStyle/>
        <a:p>
          <a:endParaRPr lang="es-EC" sz="600" dirty="0">
            <a:solidFill>
              <a:schemeClr val="accent2"/>
            </a:solidFill>
            <a:latin typeface="Montserrat" panose="00000500000000000000" pitchFamily="2" charset="0"/>
          </a:endParaRPr>
        </a:p>
      </dgm:t>
    </dgm:pt>
    <dgm:pt modelId="{310A5D99-2149-4D0A-B64D-E95AE1E81479}">
      <dgm:prSet phldrT="[Texto]" custT="1"/>
      <dgm:spPr/>
      <dgm:t>
        <a:bodyPr/>
        <a:lstStyle/>
        <a:p>
          <a:r>
            <a:rPr lang="es-419" sz="900" dirty="0">
              <a:latin typeface="Montserrat" panose="00000500000000000000" pitchFamily="2" charset="0"/>
            </a:rPr>
            <a:t>Las negociaciones se suspendieron a mediados del 2008.</a:t>
          </a:r>
          <a:endParaRPr lang="es-EC" sz="900" dirty="0">
            <a:latin typeface="Montserrat" panose="00000500000000000000" pitchFamily="2" charset="0"/>
          </a:endParaRPr>
        </a:p>
      </dgm:t>
    </dgm:pt>
    <dgm:pt modelId="{6E50790D-6EC2-4F4D-AF6D-B5C53F2F39A0}" type="parTrans" cxnId="{368F253F-B5F4-4512-91F8-81991E082911}">
      <dgm:prSet/>
      <dgm:spPr/>
      <dgm:t>
        <a:bodyPr/>
        <a:lstStyle/>
        <a:p>
          <a:endParaRPr lang="es-EC" sz="2000">
            <a:solidFill>
              <a:schemeClr val="accent2"/>
            </a:solidFill>
            <a:latin typeface="Montserrat" panose="00000500000000000000" pitchFamily="2" charset="0"/>
          </a:endParaRPr>
        </a:p>
      </dgm:t>
    </dgm:pt>
    <dgm:pt modelId="{B45EDA89-1D94-41CE-9DD9-181AC07749A5}" type="sibTrans" cxnId="{368F253F-B5F4-4512-91F8-81991E082911}">
      <dgm:prSet custT="1"/>
      <dgm:spPr/>
      <dgm:t>
        <a:bodyPr/>
        <a:lstStyle/>
        <a:p>
          <a:endParaRPr lang="es-EC" sz="600" dirty="0">
            <a:solidFill>
              <a:schemeClr val="accent2"/>
            </a:solidFill>
            <a:latin typeface="Montserrat" panose="00000500000000000000" pitchFamily="2" charset="0"/>
          </a:endParaRPr>
        </a:p>
      </dgm:t>
    </dgm:pt>
    <dgm:pt modelId="{3A3974C1-4348-4C95-8B22-01B6FAFB7F2A}">
      <dgm:prSet phldrT="[Texto]" custT="1"/>
      <dgm:spPr/>
      <dgm:t>
        <a:bodyPr/>
        <a:lstStyle/>
        <a:p>
          <a:r>
            <a:rPr lang="es-419" sz="900" dirty="0">
              <a:latin typeface="Montserrat" panose="00000500000000000000" pitchFamily="2" charset="0"/>
            </a:rPr>
            <a:t>El Acuerdo de Asociación pasó a denominarse Acuerdo Comercial Multipartes.</a:t>
          </a:r>
          <a:endParaRPr lang="es-EC" sz="900" dirty="0">
            <a:latin typeface="Montserrat" panose="00000500000000000000" pitchFamily="2" charset="0"/>
          </a:endParaRPr>
        </a:p>
      </dgm:t>
    </dgm:pt>
    <dgm:pt modelId="{17971446-7449-4B75-8EAA-2335D2B4059F}" type="parTrans" cxnId="{E6E1C79A-558D-4761-B841-0F90C6B36B40}">
      <dgm:prSet/>
      <dgm:spPr/>
      <dgm:t>
        <a:bodyPr/>
        <a:lstStyle/>
        <a:p>
          <a:endParaRPr lang="es-EC" sz="2000">
            <a:solidFill>
              <a:schemeClr val="accent2"/>
            </a:solidFill>
            <a:latin typeface="Montserrat" panose="00000500000000000000" pitchFamily="2" charset="0"/>
          </a:endParaRPr>
        </a:p>
      </dgm:t>
    </dgm:pt>
    <dgm:pt modelId="{13426421-E9EB-4A8F-9B42-4E5D53A39B47}" type="sibTrans" cxnId="{E6E1C79A-558D-4761-B841-0F90C6B36B40}">
      <dgm:prSet custT="1"/>
      <dgm:spPr/>
      <dgm:t>
        <a:bodyPr/>
        <a:lstStyle/>
        <a:p>
          <a:endParaRPr lang="es-EC" sz="600" dirty="0">
            <a:solidFill>
              <a:schemeClr val="accent2"/>
            </a:solidFill>
            <a:latin typeface="Montserrat" panose="00000500000000000000" pitchFamily="2" charset="0"/>
          </a:endParaRPr>
        </a:p>
      </dgm:t>
    </dgm:pt>
    <dgm:pt modelId="{F53529B5-90BC-4F11-B417-92CC05C4C7DB}">
      <dgm:prSet phldrT="[Texto]" custT="1"/>
      <dgm:spPr/>
      <dgm:t>
        <a:bodyPr/>
        <a:lstStyle/>
        <a:p>
          <a:r>
            <a:rPr lang="es-419" sz="900" dirty="0">
              <a:latin typeface="Montserrat" panose="00000500000000000000" pitchFamily="2" charset="0"/>
            </a:rPr>
            <a:t>En 2010 se reanudaron las negociaciones. </a:t>
          </a:r>
          <a:endParaRPr lang="es-EC" sz="900" dirty="0">
            <a:latin typeface="Montserrat" panose="00000500000000000000" pitchFamily="2" charset="0"/>
          </a:endParaRPr>
        </a:p>
      </dgm:t>
    </dgm:pt>
    <dgm:pt modelId="{6B0C2C7E-3563-4E70-989A-4F3F2BEBEEE9}" type="parTrans" cxnId="{2A6153F0-283F-4AEA-BAE4-A8905DCF1B99}">
      <dgm:prSet/>
      <dgm:spPr/>
      <dgm:t>
        <a:bodyPr/>
        <a:lstStyle/>
        <a:p>
          <a:endParaRPr lang="es-EC" sz="2000">
            <a:solidFill>
              <a:schemeClr val="accent2"/>
            </a:solidFill>
            <a:latin typeface="Montserrat" panose="00000500000000000000" pitchFamily="2" charset="0"/>
          </a:endParaRPr>
        </a:p>
      </dgm:t>
    </dgm:pt>
    <dgm:pt modelId="{53A968A9-7A1C-43FF-AF98-248FEAB31BAE}" type="sibTrans" cxnId="{2A6153F0-283F-4AEA-BAE4-A8905DCF1B99}">
      <dgm:prSet custT="1"/>
      <dgm:spPr/>
      <dgm:t>
        <a:bodyPr/>
        <a:lstStyle/>
        <a:p>
          <a:endParaRPr lang="es-EC" sz="600" dirty="0">
            <a:solidFill>
              <a:schemeClr val="accent2"/>
            </a:solidFill>
            <a:latin typeface="Montserrat" panose="00000500000000000000" pitchFamily="2" charset="0"/>
          </a:endParaRPr>
        </a:p>
      </dgm:t>
    </dgm:pt>
    <dgm:pt modelId="{70668173-572E-40D0-B948-951122A98CC1}">
      <dgm:prSet phldrT="[Texto]" custT="1"/>
      <dgm:spPr/>
      <dgm:t>
        <a:bodyPr/>
        <a:lstStyle/>
        <a:p>
          <a:r>
            <a:rPr lang="es-419" sz="900" dirty="0">
              <a:latin typeface="Montserrat" panose="00000500000000000000" pitchFamily="2" charset="0"/>
            </a:rPr>
            <a:t>Inicialmente solo Perú y Colombia se suscribieron en 2012. </a:t>
          </a:r>
          <a:endParaRPr lang="es-EC" sz="900" dirty="0">
            <a:latin typeface="Montserrat" panose="00000500000000000000" pitchFamily="2" charset="0"/>
          </a:endParaRPr>
        </a:p>
      </dgm:t>
    </dgm:pt>
    <dgm:pt modelId="{A04AA9BB-C59D-4EEA-B8B1-09D69496558E}" type="parTrans" cxnId="{8F190FE4-2B82-4632-880E-88531CA27EF4}">
      <dgm:prSet/>
      <dgm:spPr/>
      <dgm:t>
        <a:bodyPr/>
        <a:lstStyle/>
        <a:p>
          <a:endParaRPr lang="es-EC" sz="2000">
            <a:solidFill>
              <a:schemeClr val="accent2"/>
            </a:solidFill>
            <a:latin typeface="Montserrat" panose="00000500000000000000" pitchFamily="2" charset="0"/>
          </a:endParaRPr>
        </a:p>
      </dgm:t>
    </dgm:pt>
    <dgm:pt modelId="{E9CB8E53-08F2-493F-8350-9DABE0409937}" type="sibTrans" cxnId="{8F190FE4-2B82-4632-880E-88531CA27EF4}">
      <dgm:prSet custT="1"/>
      <dgm:spPr/>
      <dgm:t>
        <a:bodyPr/>
        <a:lstStyle/>
        <a:p>
          <a:endParaRPr lang="es-EC" sz="600" dirty="0">
            <a:solidFill>
              <a:schemeClr val="accent2"/>
            </a:solidFill>
            <a:latin typeface="Montserrat" panose="00000500000000000000" pitchFamily="2" charset="0"/>
          </a:endParaRPr>
        </a:p>
      </dgm:t>
    </dgm:pt>
    <dgm:pt modelId="{CEA7CF99-9716-4DE6-932E-DDB738CC1C6D}">
      <dgm:prSet phldrT="[Texto]" custT="1"/>
      <dgm:spPr/>
      <dgm:t>
        <a:bodyPr/>
        <a:lstStyle/>
        <a:p>
          <a:r>
            <a:rPr lang="es-419" sz="900" dirty="0">
              <a:latin typeface="Montserrat" panose="00000500000000000000" pitchFamily="2" charset="0"/>
            </a:rPr>
            <a:t>Ecuador tardo alrededor de diez años en firmar el acuerdo y finalmente en 2016 se adhirió.</a:t>
          </a:r>
          <a:endParaRPr lang="es-EC" sz="900" dirty="0">
            <a:latin typeface="Montserrat" panose="00000500000000000000" pitchFamily="2" charset="0"/>
          </a:endParaRPr>
        </a:p>
      </dgm:t>
    </dgm:pt>
    <dgm:pt modelId="{6B83DD7E-B635-41C7-9787-3E09D57520AE}" type="parTrans" cxnId="{279C4982-5672-4F9C-A231-9E4B697F3A38}">
      <dgm:prSet/>
      <dgm:spPr/>
      <dgm:t>
        <a:bodyPr/>
        <a:lstStyle/>
        <a:p>
          <a:endParaRPr lang="es-EC" sz="2000">
            <a:solidFill>
              <a:schemeClr val="accent2"/>
            </a:solidFill>
            <a:latin typeface="Montserrat" panose="00000500000000000000" pitchFamily="2" charset="0"/>
          </a:endParaRPr>
        </a:p>
      </dgm:t>
    </dgm:pt>
    <dgm:pt modelId="{48B14EA5-7646-424E-A22B-F106DECA95DD}" type="sibTrans" cxnId="{279C4982-5672-4F9C-A231-9E4B697F3A38}">
      <dgm:prSet custT="1"/>
      <dgm:spPr/>
      <dgm:t>
        <a:bodyPr/>
        <a:lstStyle/>
        <a:p>
          <a:endParaRPr lang="es-EC" sz="600" dirty="0">
            <a:solidFill>
              <a:schemeClr val="accent2"/>
            </a:solidFill>
            <a:latin typeface="Montserrat" panose="00000500000000000000" pitchFamily="2" charset="0"/>
          </a:endParaRPr>
        </a:p>
      </dgm:t>
    </dgm:pt>
    <dgm:pt modelId="{4786BA93-358B-4BE5-938F-9006F459D881}">
      <dgm:prSet phldrT="[Texto]" custT="1"/>
      <dgm:spPr/>
      <dgm:t>
        <a:bodyPr/>
        <a:lstStyle/>
        <a:p>
          <a:r>
            <a:rPr lang="es-419" sz="900" dirty="0">
              <a:latin typeface="Montserrat" panose="00000500000000000000" pitchFamily="2" charset="0"/>
            </a:rPr>
            <a:t>En 2021, durante la Reunión del Consejo Andino de ministros de Relaciones Exteriores, Bolivia solicitó el respaldo a su adhesión a este acuerdo. </a:t>
          </a:r>
          <a:endParaRPr lang="es-EC" sz="900" dirty="0">
            <a:latin typeface="Montserrat" panose="00000500000000000000" pitchFamily="2" charset="0"/>
          </a:endParaRPr>
        </a:p>
      </dgm:t>
    </dgm:pt>
    <dgm:pt modelId="{230E6EB3-F5BA-49DD-AD7E-FA381378633B}" type="parTrans" cxnId="{F410076D-2D30-4829-8A64-201EF5708197}">
      <dgm:prSet/>
      <dgm:spPr/>
      <dgm:t>
        <a:bodyPr/>
        <a:lstStyle/>
        <a:p>
          <a:endParaRPr lang="es-EC" sz="2000">
            <a:solidFill>
              <a:schemeClr val="accent2"/>
            </a:solidFill>
            <a:latin typeface="Montserrat" panose="00000500000000000000" pitchFamily="2" charset="0"/>
          </a:endParaRPr>
        </a:p>
      </dgm:t>
    </dgm:pt>
    <dgm:pt modelId="{284B5114-0A38-4771-AA28-004F743BD4BA}" type="sibTrans" cxnId="{F410076D-2D30-4829-8A64-201EF5708197}">
      <dgm:prSet/>
      <dgm:spPr/>
      <dgm:t>
        <a:bodyPr/>
        <a:lstStyle/>
        <a:p>
          <a:endParaRPr lang="es-EC" sz="2000">
            <a:solidFill>
              <a:schemeClr val="accent2"/>
            </a:solidFill>
            <a:latin typeface="Montserrat" panose="00000500000000000000" pitchFamily="2" charset="0"/>
          </a:endParaRPr>
        </a:p>
      </dgm:t>
    </dgm:pt>
    <dgm:pt modelId="{06409763-FF96-4BB8-81D3-42B7E5AF4895}" type="pres">
      <dgm:prSet presAssocID="{B1329CFB-3817-42A2-A224-C4C02EE7C6EC}" presName="Name0" presStyleCnt="0">
        <dgm:presLayoutVars>
          <dgm:dir/>
          <dgm:resizeHandles val="exact"/>
        </dgm:presLayoutVars>
      </dgm:prSet>
      <dgm:spPr/>
      <dgm:t>
        <a:bodyPr/>
        <a:lstStyle/>
        <a:p>
          <a:endParaRPr lang="es-ES"/>
        </a:p>
      </dgm:t>
    </dgm:pt>
    <dgm:pt modelId="{9471925E-09F8-4744-A32C-2E86E089DE88}" type="pres">
      <dgm:prSet presAssocID="{2F8E1A33-8149-4E98-9702-CB47F03D1A5F}" presName="node" presStyleLbl="node1" presStyleIdx="0" presStyleCnt="7">
        <dgm:presLayoutVars>
          <dgm:bulletEnabled val="1"/>
        </dgm:presLayoutVars>
      </dgm:prSet>
      <dgm:spPr/>
      <dgm:t>
        <a:bodyPr/>
        <a:lstStyle/>
        <a:p>
          <a:endParaRPr lang="es-ES"/>
        </a:p>
      </dgm:t>
    </dgm:pt>
    <dgm:pt modelId="{CEFF279F-6993-41A7-8559-999832A9F91E}" type="pres">
      <dgm:prSet presAssocID="{B37C40F4-6D12-494D-AEA8-F908925F15CB}" presName="sibTrans" presStyleLbl="sibTrans1D1" presStyleIdx="0" presStyleCnt="6"/>
      <dgm:spPr/>
      <dgm:t>
        <a:bodyPr/>
        <a:lstStyle/>
        <a:p>
          <a:endParaRPr lang="es-ES"/>
        </a:p>
      </dgm:t>
    </dgm:pt>
    <dgm:pt modelId="{AA190F07-19A3-4CCC-AF4A-59C5041F54E2}" type="pres">
      <dgm:prSet presAssocID="{B37C40F4-6D12-494D-AEA8-F908925F15CB}" presName="connectorText" presStyleLbl="sibTrans1D1" presStyleIdx="0" presStyleCnt="6"/>
      <dgm:spPr/>
      <dgm:t>
        <a:bodyPr/>
        <a:lstStyle/>
        <a:p>
          <a:endParaRPr lang="es-ES"/>
        </a:p>
      </dgm:t>
    </dgm:pt>
    <dgm:pt modelId="{9506FF20-C9DC-46F7-969B-B856DEFAE5C1}" type="pres">
      <dgm:prSet presAssocID="{310A5D99-2149-4D0A-B64D-E95AE1E81479}" presName="node" presStyleLbl="node1" presStyleIdx="1" presStyleCnt="7">
        <dgm:presLayoutVars>
          <dgm:bulletEnabled val="1"/>
        </dgm:presLayoutVars>
      </dgm:prSet>
      <dgm:spPr/>
      <dgm:t>
        <a:bodyPr/>
        <a:lstStyle/>
        <a:p>
          <a:endParaRPr lang="es-ES"/>
        </a:p>
      </dgm:t>
    </dgm:pt>
    <dgm:pt modelId="{39527E06-BEBC-49B7-94C8-255A025BD673}" type="pres">
      <dgm:prSet presAssocID="{B45EDA89-1D94-41CE-9DD9-181AC07749A5}" presName="sibTrans" presStyleLbl="sibTrans1D1" presStyleIdx="1" presStyleCnt="6"/>
      <dgm:spPr/>
      <dgm:t>
        <a:bodyPr/>
        <a:lstStyle/>
        <a:p>
          <a:endParaRPr lang="es-ES"/>
        </a:p>
      </dgm:t>
    </dgm:pt>
    <dgm:pt modelId="{D766CB46-017C-446C-9E52-FA300AAE865C}" type="pres">
      <dgm:prSet presAssocID="{B45EDA89-1D94-41CE-9DD9-181AC07749A5}" presName="connectorText" presStyleLbl="sibTrans1D1" presStyleIdx="1" presStyleCnt="6"/>
      <dgm:spPr/>
      <dgm:t>
        <a:bodyPr/>
        <a:lstStyle/>
        <a:p>
          <a:endParaRPr lang="es-ES"/>
        </a:p>
      </dgm:t>
    </dgm:pt>
    <dgm:pt modelId="{5BE8A4EF-9018-45E0-AFED-28D57818C39F}" type="pres">
      <dgm:prSet presAssocID="{3A3974C1-4348-4C95-8B22-01B6FAFB7F2A}" presName="node" presStyleLbl="node1" presStyleIdx="2" presStyleCnt="7">
        <dgm:presLayoutVars>
          <dgm:bulletEnabled val="1"/>
        </dgm:presLayoutVars>
      </dgm:prSet>
      <dgm:spPr/>
      <dgm:t>
        <a:bodyPr/>
        <a:lstStyle/>
        <a:p>
          <a:endParaRPr lang="es-ES"/>
        </a:p>
      </dgm:t>
    </dgm:pt>
    <dgm:pt modelId="{3C743518-0855-4B61-B65A-B21D5BB67782}" type="pres">
      <dgm:prSet presAssocID="{13426421-E9EB-4A8F-9B42-4E5D53A39B47}" presName="sibTrans" presStyleLbl="sibTrans1D1" presStyleIdx="2" presStyleCnt="6"/>
      <dgm:spPr/>
      <dgm:t>
        <a:bodyPr/>
        <a:lstStyle/>
        <a:p>
          <a:endParaRPr lang="es-ES"/>
        </a:p>
      </dgm:t>
    </dgm:pt>
    <dgm:pt modelId="{2B7617C1-8498-44A9-9450-2EE671518DA4}" type="pres">
      <dgm:prSet presAssocID="{13426421-E9EB-4A8F-9B42-4E5D53A39B47}" presName="connectorText" presStyleLbl="sibTrans1D1" presStyleIdx="2" presStyleCnt="6"/>
      <dgm:spPr/>
      <dgm:t>
        <a:bodyPr/>
        <a:lstStyle/>
        <a:p>
          <a:endParaRPr lang="es-ES"/>
        </a:p>
      </dgm:t>
    </dgm:pt>
    <dgm:pt modelId="{04393168-B2BC-48CB-A201-2399F3C2ED16}" type="pres">
      <dgm:prSet presAssocID="{F53529B5-90BC-4F11-B417-92CC05C4C7DB}" presName="node" presStyleLbl="node1" presStyleIdx="3" presStyleCnt="7">
        <dgm:presLayoutVars>
          <dgm:bulletEnabled val="1"/>
        </dgm:presLayoutVars>
      </dgm:prSet>
      <dgm:spPr/>
      <dgm:t>
        <a:bodyPr/>
        <a:lstStyle/>
        <a:p>
          <a:endParaRPr lang="es-ES"/>
        </a:p>
      </dgm:t>
    </dgm:pt>
    <dgm:pt modelId="{1850303F-FD7F-425B-9575-EB4427873173}" type="pres">
      <dgm:prSet presAssocID="{53A968A9-7A1C-43FF-AF98-248FEAB31BAE}" presName="sibTrans" presStyleLbl="sibTrans1D1" presStyleIdx="3" presStyleCnt="6"/>
      <dgm:spPr/>
      <dgm:t>
        <a:bodyPr/>
        <a:lstStyle/>
        <a:p>
          <a:endParaRPr lang="es-ES"/>
        </a:p>
      </dgm:t>
    </dgm:pt>
    <dgm:pt modelId="{5BEBDA75-B821-4489-862C-26F7F0A2E54A}" type="pres">
      <dgm:prSet presAssocID="{53A968A9-7A1C-43FF-AF98-248FEAB31BAE}" presName="connectorText" presStyleLbl="sibTrans1D1" presStyleIdx="3" presStyleCnt="6"/>
      <dgm:spPr/>
      <dgm:t>
        <a:bodyPr/>
        <a:lstStyle/>
        <a:p>
          <a:endParaRPr lang="es-ES"/>
        </a:p>
      </dgm:t>
    </dgm:pt>
    <dgm:pt modelId="{A84493FF-2CC6-4B07-BECE-E2B04B611C82}" type="pres">
      <dgm:prSet presAssocID="{70668173-572E-40D0-B948-951122A98CC1}" presName="node" presStyleLbl="node1" presStyleIdx="4" presStyleCnt="7">
        <dgm:presLayoutVars>
          <dgm:bulletEnabled val="1"/>
        </dgm:presLayoutVars>
      </dgm:prSet>
      <dgm:spPr/>
      <dgm:t>
        <a:bodyPr/>
        <a:lstStyle/>
        <a:p>
          <a:endParaRPr lang="es-ES"/>
        </a:p>
      </dgm:t>
    </dgm:pt>
    <dgm:pt modelId="{FD873853-CAD7-4859-AB88-A3E410D880EC}" type="pres">
      <dgm:prSet presAssocID="{E9CB8E53-08F2-493F-8350-9DABE0409937}" presName="sibTrans" presStyleLbl="sibTrans1D1" presStyleIdx="4" presStyleCnt="6"/>
      <dgm:spPr/>
      <dgm:t>
        <a:bodyPr/>
        <a:lstStyle/>
        <a:p>
          <a:endParaRPr lang="es-ES"/>
        </a:p>
      </dgm:t>
    </dgm:pt>
    <dgm:pt modelId="{C8234212-7A74-4E86-84CA-75F2CF07ABB0}" type="pres">
      <dgm:prSet presAssocID="{E9CB8E53-08F2-493F-8350-9DABE0409937}" presName="connectorText" presStyleLbl="sibTrans1D1" presStyleIdx="4" presStyleCnt="6"/>
      <dgm:spPr/>
      <dgm:t>
        <a:bodyPr/>
        <a:lstStyle/>
        <a:p>
          <a:endParaRPr lang="es-ES"/>
        </a:p>
      </dgm:t>
    </dgm:pt>
    <dgm:pt modelId="{02EE7E5A-5F2F-44CB-9A0C-B90D9EF00A8E}" type="pres">
      <dgm:prSet presAssocID="{CEA7CF99-9716-4DE6-932E-DDB738CC1C6D}" presName="node" presStyleLbl="node1" presStyleIdx="5" presStyleCnt="7">
        <dgm:presLayoutVars>
          <dgm:bulletEnabled val="1"/>
        </dgm:presLayoutVars>
      </dgm:prSet>
      <dgm:spPr/>
      <dgm:t>
        <a:bodyPr/>
        <a:lstStyle/>
        <a:p>
          <a:endParaRPr lang="es-ES"/>
        </a:p>
      </dgm:t>
    </dgm:pt>
    <dgm:pt modelId="{6156C9FB-7911-4DC5-AB47-2C52CA581303}" type="pres">
      <dgm:prSet presAssocID="{48B14EA5-7646-424E-A22B-F106DECA95DD}" presName="sibTrans" presStyleLbl="sibTrans1D1" presStyleIdx="5" presStyleCnt="6"/>
      <dgm:spPr/>
      <dgm:t>
        <a:bodyPr/>
        <a:lstStyle/>
        <a:p>
          <a:endParaRPr lang="es-ES"/>
        </a:p>
      </dgm:t>
    </dgm:pt>
    <dgm:pt modelId="{C5329DF8-A6B0-4B14-8C70-2CA4A39AE15B}" type="pres">
      <dgm:prSet presAssocID="{48B14EA5-7646-424E-A22B-F106DECA95DD}" presName="connectorText" presStyleLbl="sibTrans1D1" presStyleIdx="5" presStyleCnt="6"/>
      <dgm:spPr/>
      <dgm:t>
        <a:bodyPr/>
        <a:lstStyle/>
        <a:p>
          <a:endParaRPr lang="es-ES"/>
        </a:p>
      </dgm:t>
    </dgm:pt>
    <dgm:pt modelId="{EB6502EA-F284-41A1-9FC2-06FFE772756E}" type="pres">
      <dgm:prSet presAssocID="{4786BA93-358B-4BE5-938F-9006F459D881}" presName="node" presStyleLbl="node1" presStyleIdx="6" presStyleCnt="7">
        <dgm:presLayoutVars>
          <dgm:bulletEnabled val="1"/>
        </dgm:presLayoutVars>
      </dgm:prSet>
      <dgm:spPr/>
      <dgm:t>
        <a:bodyPr/>
        <a:lstStyle/>
        <a:p>
          <a:endParaRPr lang="es-ES"/>
        </a:p>
      </dgm:t>
    </dgm:pt>
  </dgm:ptLst>
  <dgm:cxnLst>
    <dgm:cxn modelId="{7AFE2C44-5859-480D-9F5E-FE40D2584B84}" type="presOf" srcId="{3A3974C1-4348-4C95-8B22-01B6FAFB7F2A}" destId="{5BE8A4EF-9018-45E0-AFED-28D57818C39F}" srcOrd="0" destOrd="0" presId="urn:microsoft.com/office/officeart/2005/8/layout/bProcess3"/>
    <dgm:cxn modelId="{C0DEB31C-2E17-4EEA-A120-CFFECE9C5939}" srcId="{B1329CFB-3817-42A2-A224-C4C02EE7C6EC}" destId="{2F8E1A33-8149-4E98-9702-CB47F03D1A5F}" srcOrd="0" destOrd="0" parTransId="{FDA89374-E929-4B70-8D7B-7C740718575D}" sibTransId="{B37C40F4-6D12-494D-AEA8-F908925F15CB}"/>
    <dgm:cxn modelId="{2A6153F0-283F-4AEA-BAE4-A8905DCF1B99}" srcId="{B1329CFB-3817-42A2-A224-C4C02EE7C6EC}" destId="{F53529B5-90BC-4F11-B417-92CC05C4C7DB}" srcOrd="3" destOrd="0" parTransId="{6B0C2C7E-3563-4E70-989A-4F3F2BEBEEE9}" sibTransId="{53A968A9-7A1C-43FF-AF98-248FEAB31BAE}"/>
    <dgm:cxn modelId="{1B148AB8-6FBF-46C4-92D1-CFD75C122F1E}" type="presOf" srcId="{48B14EA5-7646-424E-A22B-F106DECA95DD}" destId="{C5329DF8-A6B0-4B14-8C70-2CA4A39AE15B}" srcOrd="1" destOrd="0" presId="urn:microsoft.com/office/officeart/2005/8/layout/bProcess3"/>
    <dgm:cxn modelId="{E6E1C79A-558D-4761-B841-0F90C6B36B40}" srcId="{B1329CFB-3817-42A2-A224-C4C02EE7C6EC}" destId="{3A3974C1-4348-4C95-8B22-01B6FAFB7F2A}" srcOrd="2" destOrd="0" parTransId="{17971446-7449-4B75-8EAA-2335D2B4059F}" sibTransId="{13426421-E9EB-4A8F-9B42-4E5D53A39B47}"/>
    <dgm:cxn modelId="{50CC3782-1A8C-4ED9-BF8F-CE35CC567BF1}" type="presOf" srcId="{53A968A9-7A1C-43FF-AF98-248FEAB31BAE}" destId="{1850303F-FD7F-425B-9575-EB4427873173}" srcOrd="0" destOrd="0" presId="urn:microsoft.com/office/officeart/2005/8/layout/bProcess3"/>
    <dgm:cxn modelId="{5839F993-F176-462F-8B16-AD0978FDE34C}" type="presOf" srcId="{B45EDA89-1D94-41CE-9DD9-181AC07749A5}" destId="{39527E06-BEBC-49B7-94C8-255A025BD673}" srcOrd="0" destOrd="0" presId="urn:microsoft.com/office/officeart/2005/8/layout/bProcess3"/>
    <dgm:cxn modelId="{8F190FE4-2B82-4632-880E-88531CA27EF4}" srcId="{B1329CFB-3817-42A2-A224-C4C02EE7C6EC}" destId="{70668173-572E-40D0-B948-951122A98CC1}" srcOrd="4" destOrd="0" parTransId="{A04AA9BB-C59D-4EEA-B8B1-09D69496558E}" sibTransId="{E9CB8E53-08F2-493F-8350-9DABE0409937}"/>
    <dgm:cxn modelId="{279D3AB7-4D1D-4428-AB91-595D30477EB5}" type="presOf" srcId="{B1329CFB-3817-42A2-A224-C4C02EE7C6EC}" destId="{06409763-FF96-4BB8-81D3-42B7E5AF4895}" srcOrd="0" destOrd="0" presId="urn:microsoft.com/office/officeart/2005/8/layout/bProcess3"/>
    <dgm:cxn modelId="{96673FE0-2FB2-4869-B4DA-FEB66445F5B7}" type="presOf" srcId="{E9CB8E53-08F2-493F-8350-9DABE0409937}" destId="{FD873853-CAD7-4859-AB88-A3E410D880EC}" srcOrd="0" destOrd="0" presId="urn:microsoft.com/office/officeart/2005/8/layout/bProcess3"/>
    <dgm:cxn modelId="{543692D0-6E8F-4506-A988-B211F49C2232}" type="presOf" srcId="{310A5D99-2149-4D0A-B64D-E95AE1E81479}" destId="{9506FF20-C9DC-46F7-969B-B856DEFAE5C1}" srcOrd="0" destOrd="0" presId="urn:microsoft.com/office/officeart/2005/8/layout/bProcess3"/>
    <dgm:cxn modelId="{34018558-C12B-48B0-8590-AB3055EB2811}" type="presOf" srcId="{F53529B5-90BC-4F11-B417-92CC05C4C7DB}" destId="{04393168-B2BC-48CB-A201-2399F3C2ED16}" srcOrd="0" destOrd="0" presId="urn:microsoft.com/office/officeart/2005/8/layout/bProcess3"/>
    <dgm:cxn modelId="{3C4F8C9B-01AF-4C1A-9E93-E6823797CB63}" type="presOf" srcId="{48B14EA5-7646-424E-A22B-F106DECA95DD}" destId="{6156C9FB-7911-4DC5-AB47-2C52CA581303}" srcOrd="0" destOrd="0" presId="urn:microsoft.com/office/officeart/2005/8/layout/bProcess3"/>
    <dgm:cxn modelId="{9D3A2FE5-F19B-4AC6-801F-5735D5CA42DD}" type="presOf" srcId="{CEA7CF99-9716-4DE6-932E-DDB738CC1C6D}" destId="{02EE7E5A-5F2F-44CB-9A0C-B90D9EF00A8E}" srcOrd="0" destOrd="0" presId="urn:microsoft.com/office/officeart/2005/8/layout/bProcess3"/>
    <dgm:cxn modelId="{F13EBECA-82EC-4F28-A0AC-ADA930B2E8A9}" type="presOf" srcId="{4786BA93-358B-4BE5-938F-9006F459D881}" destId="{EB6502EA-F284-41A1-9FC2-06FFE772756E}" srcOrd="0" destOrd="0" presId="urn:microsoft.com/office/officeart/2005/8/layout/bProcess3"/>
    <dgm:cxn modelId="{368F253F-B5F4-4512-91F8-81991E082911}" srcId="{B1329CFB-3817-42A2-A224-C4C02EE7C6EC}" destId="{310A5D99-2149-4D0A-B64D-E95AE1E81479}" srcOrd="1" destOrd="0" parTransId="{6E50790D-6EC2-4F4D-AF6D-B5C53F2F39A0}" sibTransId="{B45EDA89-1D94-41CE-9DD9-181AC07749A5}"/>
    <dgm:cxn modelId="{34941B64-D410-45F8-858C-BAA13400C9C0}" type="presOf" srcId="{E9CB8E53-08F2-493F-8350-9DABE0409937}" destId="{C8234212-7A74-4E86-84CA-75F2CF07ABB0}" srcOrd="1" destOrd="0" presId="urn:microsoft.com/office/officeart/2005/8/layout/bProcess3"/>
    <dgm:cxn modelId="{279C4982-5672-4F9C-A231-9E4B697F3A38}" srcId="{B1329CFB-3817-42A2-A224-C4C02EE7C6EC}" destId="{CEA7CF99-9716-4DE6-932E-DDB738CC1C6D}" srcOrd="5" destOrd="0" parTransId="{6B83DD7E-B635-41C7-9787-3E09D57520AE}" sibTransId="{48B14EA5-7646-424E-A22B-F106DECA95DD}"/>
    <dgm:cxn modelId="{E933AC42-765E-4D7C-AAD1-C448969528B7}" type="presOf" srcId="{B37C40F4-6D12-494D-AEA8-F908925F15CB}" destId="{CEFF279F-6993-41A7-8559-999832A9F91E}" srcOrd="0" destOrd="0" presId="urn:microsoft.com/office/officeart/2005/8/layout/bProcess3"/>
    <dgm:cxn modelId="{41DFB6CE-AECC-421F-8282-EF91253D5EBE}" type="presOf" srcId="{2F8E1A33-8149-4E98-9702-CB47F03D1A5F}" destId="{9471925E-09F8-4744-A32C-2E86E089DE88}" srcOrd="0" destOrd="0" presId="urn:microsoft.com/office/officeart/2005/8/layout/bProcess3"/>
    <dgm:cxn modelId="{F1297B75-3D47-4E5A-AB64-12EFD1525FA1}" type="presOf" srcId="{13426421-E9EB-4A8F-9B42-4E5D53A39B47}" destId="{2B7617C1-8498-44A9-9450-2EE671518DA4}" srcOrd="1" destOrd="0" presId="urn:microsoft.com/office/officeart/2005/8/layout/bProcess3"/>
    <dgm:cxn modelId="{F68461F7-6944-41F2-9C1B-C2D7C83BC04D}" type="presOf" srcId="{70668173-572E-40D0-B948-951122A98CC1}" destId="{A84493FF-2CC6-4B07-BECE-E2B04B611C82}" srcOrd="0" destOrd="0" presId="urn:microsoft.com/office/officeart/2005/8/layout/bProcess3"/>
    <dgm:cxn modelId="{F410076D-2D30-4829-8A64-201EF5708197}" srcId="{B1329CFB-3817-42A2-A224-C4C02EE7C6EC}" destId="{4786BA93-358B-4BE5-938F-9006F459D881}" srcOrd="6" destOrd="0" parTransId="{230E6EB3-F5BA-49DD-AD7E-FA381378633B}" sibTransId="{284B5114-0A38-4771-AA28-004F743BD4BA}"/>
    <dgm:cxn modelId="{24E44C7A-F63B-4695-A91F-BF6D64155AF3}" type="presOf" srcId="{53A968A9-7A1C-43FF-AF98-248FEAB31BAE}" destId="{5BEBDA75-B821-4489-862C-26F7F0A2E54A}" srcOrd="1" destOrd="0" presId="urn:microsoft.com/office/officeart/2005/8/layout/bProcess3"/>
    <dgm:cxn modelId="{211BFE3D-1487-4E56-A6AE-D91059583F2C}" type="presOf" srcId="{B37C40F4-6D12-494D-AEA8-F908925F15CB}" destId="{AA190F07-19A3-4CCC-AF4A-59C5041F54E2}" srcOrd="1" destOrd="0" presId="urn:microsoft.com/office/officeart/2005/8/layout/bProcess3"/>
    <dgm:cxn modelId="{BDF0D792-E2D4-4F99-B215-8A7D502A33BA}" type="presOf" srcId="{13426421-E9EB-4A8F-9B42-4E5D53A39B47}" destId="{3C743518-0855-4B61-B65A-B21D5BB67782}" srcOrd="0" destOrd="0" presId="urn:microsoft.com/office/officeart/2005/8/layout/bProcess3"/>
    <dgm:cxn modelId="{4A8D5B64-D9F0-4D93-B01B-2A5FD0E7F859}" type="presOf" srcId="{B45EDA89-1D94-41CE-9DD9-181AC07749A5}" destId="{D766CB46-017C-446C-9E52-FA300AAE865C}" srcOrd="1" destOrd="0" presId="urn:microsoft.com/office/officeart/2005/8/layout/bProcess3"/>
    <dgm:cxn modelId="{64AC5597-B057-466B-AEE9-9659989E1D16}" type="presParOf" srcId="{06409763-FF96-4BB8-81D3-42B7E5AF4895}" destId="{9471925E-09F8-4744-A32C-2E86E089DE88}" srcOrd="0" destOrd="0" presId="urn:microsoft.com/office/officeart/2005/8/layout/bProcess3"/>
    <dgm:cxn modelId="{247F881E-B04A-4652-BA50-FE85FA0D2E97}" type="presParOf" srcId="{06409763-FF96-4BB8-81D3-42B7E5AF4895}" destId="{CEFF279F-6993-41A7-8559-999832A9F91E}" srcOrd="1" destOrd="0" presId="urn:microsoft.com/office/officeart/2005/8/layout/bProcess3"/>
    <dgm:cxn modelId="{B74FF525-7A8F-40F3-A7AA-46F9FFBAD7DB}" type="presParOf" srcId="{CEFF279F-6993-41A7-8559-999832A9F91E}" destId="{AA190F07-19A3-4CCC-AF4A-59C5041F54E2}" srcOrd="0" destOrd="0" presId="urn:microsoft.com/office/officeart/2005/8/layout/bProcess3"/>
    <dgm:cxn modelId="{0D885DBA-3407-4187-8B0B-CCC9748D12C7}" type="presParOf" srcId="{06409763-FF96-4BB8-81D3-42B7E5AF4895}" destId="{9506FF20-C9DC-46F7-969B-B856DEFAE5C1}" srcOrd="2" destOrd="0" presId="urn:microsoft.com/office/officeart/2005/8/layout/bProcess3"/>
    <dgm:cxn modelId="{F221FD66-87FC-4487-9D53-379B514F984B}" type="presParOf" srcId="{06409763-FF96-4BB8-81D3-42B7E5AF4895}" destId="{39527E06-BEBC-49B7-94C8-255A025BD673}" srcOrd="3" destOrd="0" presId="urn:microsoft.com/office/officeart/2005/8/layout/bProcess3"/>
    <dgm:cxn modelId="{D8490A95-6FEA-4D88-9923-03151B395BBE}" type="presParOf" srcId="{39527E06-BEBC-49B7-94C8-255A025BD673}" destId="{D766CB46-017C-446C-9E52-FA300AAE865C}" srcOrd="0" destOrd="0" presId="urn:microsoft.com/office/officeart/2005/8/layout/bProcess3"/>
    <dgm:cxn modelId="{DEABBF41-8394-4F89-A2AA-E674F4336921}" type="presParOf" srcId="{06409763-FF96-4BB8-81D3-42B7E5AF4895}" destId="{5BE8A4EF-9018-45E0-AFED-28D57818C39F}" srcOrd="4" destOrd="0" presId="urn:microsoft.com/office/officeart/2005/8/layout/bProcess3"/>
    <dgm:cxn modelId="{E3ECC1E9-2D16-409B-840B-D3AD6ACA0C9B}" type="presParOf" srcId="{06409763-FF96-4BB8-81D3-42B7E5AF4895}" destId="{3C743518-0855-4B61-B65A-B21D5BB67782}" srcOrd="5" destOrd="0" presId="urn:microsoft.com/office/officeart/2005/8/layout/bProcess3"/>
    <dgm:cxn modelId="{07B5D48E-534F-42B4-8A7D-13AED327A336}" type="presParOf" srcId="{3C743518-0855-4B61-B65A-B21D5BB67782}" destId="{2B7617C1-8498-44A9-9450-2EE671518DA4}" srcOrd="0" destOrd="0" presId="urn:microsoft.com/office/officeart/2005/8/layout/bProcess3"/>
    <dgm:cxn modelId="{75442DB0-28EE-4822-A12D-52B1E01BF55D}" type="presParOf" srcId="{06409763-FF96-4BB8-81D3-42B7E5AF4895}" destId="{04393168-B2BC-48CB-A201-2399F3C2ED16}" srcOrd="6" destOrd="0" presId="urn:microsoft.com/office/officeart/2005/8/layout/bProcess3"/>
    <dgm:cxn modelId="{327F94D0-FA16-4D87-9819-4487EE943D8D}" type="presParOf" srcId="{06409763-FF96-4BB8-81D3-42B7E5AF4895}" destId="{1850303F-FD7F-425B-9575-EB4427873173}" srcOrd="7" destOrd="0" presId="urn:microsoft.com/office/officeart/2005/8/layout/bProcess3"/>
    <dgm:cxn modelId="{A914B378-7C3B-4CE6-B0F2-86E09EC33A77}" type="presParOf" srcId="{1850303F-FD7F-425B-9575-EB4427873173}" destId="{5BEBDA75-B821-4489-862C-26F7F0A2E54A}" srcOrd="0" destOrd="0" presId="urn:microsoft.com/office/officeart/2005/8/layout/bProcess3"/>
    <dgm:cxn modelId="{1A4C361C-4FF0-4653-BE8D-CFC3E3750E09}" type="presParOf" srcId="{06409763-FF96-4BB8-81D3-42B7E5AF4895}" destId="{A84493FF-2CC6-4B07-BECE-E2B04B611C82}" srcOrd="8" destOrd="0" presId="urn:microsoft.com/office/officeart/2005/8/layout/bProcess3"/>
    <dgm:cxn modelId="{D8FC22FA-5A19-40EB-AF0D-9A0AEA450E8E}" type="presParOf" srcId="{06409763-FF96-4BB8-81D3-42B7E5AF4895}" destId="{FD873853-CAD7-4859-AB88-A3E410D880EC}" srcOrd="9" destOrd="0" presId="urn:microsoft.com/office/officeart/2005/8/layout/bProcess3"/>
    <dgm:cxn modelId="{D43D8DF0-FA16-418C-9FA0-176FD5E922D1}" type="presParOf" srcId="{FD873853-CAD7-4859-AB88-A3E410D880EC}" destId="{C8234212-7A74-4E86-84CA-75F2CF07ABB0}" srcOrd="0" destOrd="0" presId="urn:microsoft.com/office/officeart/2005/8/layout/bProcess3"/>
    <dgm:cxn modelId="{BF6C20A7-7AD2-4490-817C-10CF39D93CFD}" type="presParOf" srcId="{06409763-FF96-4BB8-81D3-42B7E5AF4895}" destId="{02EE7E5A-5F2F-44CB-9A0C-B90D9EF00A8E}" srcOrd="10" destOrd="0" presId="urn:microsoft.com/office/officeart/2005/8/layout/bProcess3"/>
    <dgm:cxn modelId="{7198553B-E48E-4063-81E5-D32DB0CC4728}" type="presParOf" srcId="{06409763-FF96-4BB8-81D3-42B7E5AF4895}" destId="{6156C9FB-7911-4DC5-AB47-2C52CA581303}" srcOrd="11" destOrd="0" presId="urn:microsoft.com/office/officeart/2005/8/layout/bProcess3"/>
    <dgm:cxn modelId="{3ECFE294-2D9F-4431-81FB-ABF1A8A5E811}" type="presParOf" srcId="{6156C9FB-7911-4DC5-AB47-2C52CA581303}" destId="{C5329DF8-A6B0-4B14-8C70-2CA4A39AE15B}" srcOrd="0" destOrd="0" presId="urn:microsoft.com/office/officeart/2005/8/layout/bProcess3"/>
    <dgm:cxn modelId="{83455CBD-84EB-4593-810B-0097D2F64773}" type="presParOf" srcId="{06409763-FF96-4BB8-81D3-42B7E5AF4895}" destId="{EB6502EA-F284-41A1-9FC2-06FFE772756E}"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FCDAA-3A50-425B-883C-EAC46464ECC1}" type="doc">
      <dgm:prSet loTypeId="urn:microsoft.com/office/officeart/2005/8/layout/orgChart1" loCatId="hierarchy" qsTypeId="urn:microsoft.com/office/officeart/2005/8/quickstyle/simple3" qsCatId="simple" csTypeId="urn:microsoft.com/office/officeart/2005/8/colors/accent3_1" csCatId="accent3" phldr="1"/>
      <dgm:spPr/>
      <dgm:t>
        <a:bodyPr/>
        <a:lstStyle/>
        <a:p>
          <a:endParaRPr lang="es-EC"/>
        </a:p>
      </dgm:t>
    </dgm:pt>
    <dgm:pt modelId="{87AE8AAE-AEFD-4769-93C8-BDFEFBF04B14}">
      <dgm:prSet phldrT="[Texto]" custT="1"/>
      <dgm:spPr/>
      <dgm:t>
        <a:bodyPr/>
        <a:lstStyle/>
        <a:p>
          <a:r>
            <a:rPr lang="es-EC" sz="1200" dirty="0">
              <a:latin typeface="Montserrat" panose="00000500000000000000" pitchFamily="2" charset="0"/>
            </a:rPr>
            <a:t>Mecanismos para aprovechar este acuerdo</a:t>
          </a:r>
        </a:p>
      </dgm:t>
    </dgm:pt>
    <dgm:pt modelId="{67520891-72D4-463D-9970-8AA965A47141}" type="parTrans" cxnId="{E4B0F7DB-D7CE-4198-B2D0-902C0EA405CA}">
      <dgm:prSet/>
      <dgm:spPr/>
      <dgm:t>
        <a:bodyPr/>
        <a:lstStyle/>
        <a:p>
          <a:endParaRPr lang="es-EC" sz="1200">
            <a:latin typeface="Montserrat" panose="00000500000000000000" pitchFamily="2" charset="0"/>
          </a:endParaRPr>
        </a:p>
      </dgm:t>
    </dgm:pt>
    <dgm:pt modelId="{5509F056-088F-4773-9AEA-22F8982B2B1F}" type="sibTrans" cxnId="{E4B0F7DB-D7CE-4198-B2D0-902C0EA405CA}">
      <dgm:prSet/>
      <dgm:spPr/>
      <dgm:t>
        <a:bodyPr/>
        <a:lstStyle/>
        <a:p>
          <a:endParaRPr lang="es-EC" sz="1200">
            <a:latin typeface="Montserrat" panose="00000500000000000000" pitchFamily="2" charset="0"/>
          </a:endParaRPr>
        </a:p>
      </dgm:t>
    </dgm:pt>
    <dgm:pt modelId="{B778C345-E4E0-4241-A71A-D92AE0DF5103}">
      <dgm:prSet phldrT="[Texto]" custT="1"/>
      <dgm:spPr/>
      <dgm:t>
        <a:bodyPr/>
        <a:lstStyle/>
        <a:p>
          <a:r>
            <a:rPr lang="es-EC" sz="1200" dirty="0">
              <a:latin typeface="Montserrat" panose="00000500000000000000" pitchFamily="2" charset="0"/>
            </a:rPr>
            <a:t>Cámaras de comercio del bloque europeo </a:t>
          </a:r>
        </a:p>
      </dgm:t>
    </dgm:pt>
    <dgm:pt modelId="{CE7A23C3-3C53-44DA-B014-95EF927F3659}" type="parTrans" cxnId="{7D5014D8-59A3-477F-930C-4878F7A9903E}">
      <dgm:prSet/>
      <dgm:spPr/>
      <dgm:t>
        <a:bodyPr/>
        <a:lstStyle/>
        <a:p>
          <a:endParaRPr lang="es-EC" sz="1200">
            <a:latin typeface="Montserrat" panose="00000500000000000000" pitchFamily="2" charset="0"/>
          </a:endParaRPr>
        </a:p>
      </dgm:t>
    </dgm:pt>
    <dgm:pt modelId="{B68617FB-B90A-4418-A9DA-48AE583BB944}" type="sibTrans" cxnId="{7D5014D8-59A3-477F-930C-4878F7A9903E}">
      <dgm:prSet/>
      <dgm:spPr/>
      <dgm:t>
        <a:bodyPr/>
        <a:lstStyle/>
        <a:p>
          <a:endParaRPr lang="es-EC" sz="1200">
            <a:latin typeface="Montserrat" panose="00000500000000000000" pitchFamily="2" charset="0"/>
          </a:endParaRPr>
        </a:p>
      </dgm:t>
    </dgm:pt>
    <dgm:pt modelId="{125F1299-70F1-4AF6-BEC8-260E79D9ACDC}">
      <dgm:prSet phldrT="[Texto]" custT="1"/>
      <dgm:spPr/>
      <dgm:t>
        <a:bodyPr/>
        <a:lstStyle/>
        <a:p>
          <a:r>
            <a:rPr lang="es-EC" sz="1200" dirty="0">
              <a:latin typeface="Montserrat" panose="00000500000000000000" pitchFamily="2" charset="0"/>
            </a:rPr>
            <a:t>EU Trade Helpdesk</a:t>
          </a:r>
        </a:p>
      </dgm:t>
    </dgm:pt>
    <dgm:pt modelId="{5DA5D01E-351C-4DE2-B33C-A3902DD2A73F}" type="parTrans" cxnId="{B5360103-4B7D-4899-B7DF-22F1E61CD04B}">
      <dgm:prSet/>
      <dgm:spPr/>
      <dgm:t>
        <a:bodyPr/>
        <a:lstStyle/>
        <a:p>
          <a:endParaRPr lang="es-EC" sz="1200">
            <a:latin typeface="Montserrat" panose="00000500000000000000" pitchFamily="2" charset="0"/>
          </a:endParaRPr>
        </a:p>
      </dgm:t>
    </dgm:pt>
    <dgm:pt modelId="{EFB38A7A-36DC-4982-BEDA-87AAE4FEA8D6}" type="sibTrans" cxnId="{B5360103-4B7D-4899-B7DF-22F1E61CD04B}">
      <dgm:prSet/>
      <dgm:spPr/>
      <dgm:t>
        <a:bodyPr/>
        <a:lstStyle/>
        <a:p>
          <a:endParaRPr lang="es-EC" sz="1200">
            <a:latin typeface="Montserrat" panose="00000500000000000000" pitchFamily="2" charset="0"/>
          </a:endParaRPr>
        </a:p>
      </dgm:t>
    </dgm:pt>
    <dgm:pt modelId="{EB657E81-8694-403A-B08B-3A22D204D21F}">
      <dgm:prSet phldrT="[Texto]" custT="1"/>
      <dgm:spPr/>
      <dgm:t>
        <a:bodyPr/>
        <a:lstStyle/>
        <a:p>
          <a:r>
            <a:rPr lang="es-EC" sz="1200" dirty="0">
              <a:latin typeface="Montserrat" panose="00000500000000000000" pitchFamily="2" charset="0"/>
            </a:rPr>
            <a:t>Promoción de exportaciones mediante ferias</a:t>
          </a:r>
        </a:p>
      </dgm:t>
    </dgm:pt>
    <dgm:pt modelId="{44A32F30-F184-42BA-AD34-533C4B383D43}" type="parTrans" cxnId="{35E77685-0B33-4873-A838-837DA133792A}">
      <dgm:prSet/>
      <dgm:spPr/>
      <dgm:t>
        <a:bodyPr/>
        <a:lstStyle/>
        <a:p>
          <a:endParaRPr lang="es-EC" sz="1200">
            <a:latin typeface="Montserrat" panose="00000500000000000000" pitchFamily="2" charset="0"/>
          </a:endParaRPr>
        </a:p>
      </dgm:t>
    </dgm:pt>
    <dgm:pt modelId="{18414BE2-DC62-47D0-A51E-CAE4634A705A}" type="sibTrans" cxnId="{35E77685-0B33-4873-A838-837DA133792A}">
      <dgm:prSet/>
      <dgm:spPr/>
      <dgm:t>
        <a:bodyPr/>
        <a:lstStyle/>
        <a:p>
          <a:endParaRPr lang="es-EC" sz="1200">
            <a:latin typeface="Montserrat" panose="00000500000000000000" pitchFamily="2" charset="0"/>
          </a:endParaRPr>
        </a:p>
      </dgm:t>
    </dgm:pt>
    <dgm:pt modelId="{3FFD861E-7BF6-49BB-814B-C2649BE206C6}">
      <dgm:prSet phldrT="[Texto]" custT="1"/>
      <dgm:spPr/>
      <dgm:t>
        <a:bodyPr/>
        <a:lstStyle/>
        <a:p>
          <a:r>
            <a:rPr lang="es-419" sz="1200" dirty="0">
              <a:latin typeface="Montserrat" panose="00000500000000000000" pitchFamily="2" charset="0"/>
            </a:rPr>
            <a:t>Eurocámaras de Alemania, Gran Bretaña, Francia, Italia y España.</a:t>
          </a:r>
          <a:endParaRPr lang="es-EC" sz="1200" dirty="0">
            <a:latin typeface="Montserrat" panose="00000500000000000000" pitchFamily="2" charset="0"/>
          </a:endParaRPr>
        </a:p>
      </dgm:t>
    </dgm:pt>
    <dgm:pt modelId="{4BF87083-7295-4F74-ABE9-94895B34C58D}" type="parTrans" cxnId="{35AAE120-7B14-437D-9C7F-6D26B329B9B7}">
      <dgm:prSet/>
      <dgm:spPr/>
      <dgm:t>
        <a:bodyPr/>
        <a:lstStyle/>
        <a:p>
          <a:endParaRPr lang="es-EC" sz="1200">
            <a:latin typeface="Montserrat" panose="00000500000000000000" pitchFamily="2" charset="0"/>
          </a:endParaRPr>
        </a:p>
      </dgm:t>
    </dgm:pt>
    <dgm:pt modelId="{226D9DA8-8F67-4997-8068-48F9265FFCA2}" type="sibTrans" cxnId="{35AAE120-7B14-437D-9C7F-6D26B329B9B7}">
      <dgm:prSet/>
      <dgm:spPr/>
      <dgm:t>
        <a:bodyPr/>
        <a:lstStyle/>
        <a:p>
          <a:endParaRPr lang="es-EC" sz="1200">
            <a:latin typeface="Montserrat" panose="00000500000000000000" pitchFamily="2" charset="0"/>
          </a:endParaRPr>
        </a:p>
      </dgm:t>
    </dgm:pt>
    <dgm:pt modelId="{192F1926-314A-41B3-AD45-A2250E4EE744}">
      <dgm:prSet phldrT="[Texto]" custT="1"/>
      <dgm:spPr/>
      <dgm:t>
        <a:bodyPr/>
        <a:lstStyle/>
        <a:p>
          <a:r>
            <a:rPr lang="es-419" sz="1200" dirty="0">
              <a:latin typeface="Montserrat" panose="00000500000000000000" pitchFamily="2" charset="0"/>
            </a:rPr>
            <a:t>Información sobre las condiciones para exportar a la UE.</a:t>
          </a:r>
          <a:r>
            <a:rPr lang="es-EC" sz="1200" dirty="0">
              <a:latin typeface="Montserrat" panose="00000500000000000000" pitchFamily="2" charset="0"/>
            </a:rPr>
            <a:t> </a:t>
          </a:r>
        </a:p>
      </dgm:t>
    </dgm:pt>
    <dgm:pt modelId="{B891D216-D141-441D-A48F-F5695872EB02}" type="parTrans" cxnId="{5E9FB655-1241-46FD-981D-A2C8B2D05841}">
      <dgm:prSet/>
      <dgm:spPr/>
      <dgm:t>
        <a:bodyPr/>
        <a:lstStyle/>
        <a:p>
          <a:endParaRPr lang="es-EC" sz="1200">
            <a:latin typeface="Montserrat" panose="00000500000000000000" pitchFamily="2" charset="0"/>
          </a:endParaRPr>
        </a:p>
      </dgm:t>
    </dgm:pt>
    <dgm:pt modelId="{8C00E4A3-7096-40CC-825E-CB185E8356BE}" type="sibTrans" cxnId="{5E9FB655-1241-46FD-981D-A2C8B2D05841}">
      <dgm:prSet/>
      <dgm:spPr/>
      <dgm:t>
        <a:bodyPr/>
        <a:lstStyle/>
        <a:p>
          <a:endParaRPr lang="es-EC" sz="1200">
            <a:latin typeface="Montserrat" panose="00000500000000000000" pitchFamily="2" charset="0"/>
          </a:endParaRPr>
        </a:p>
      </dgm:t>
    </dgm:pt>
    <dgm:pt modelId="{CB647954-4349-477A-B438-BA09AB0C6029}">
      <dgm:prSet phldrT="[Texto]" custT="1"/>
      <dgm:spPr/>
      <dgm:t>
        <a:bodyPr/>
        <a:lstStyle/>
        <a:p>
          <a:r>
            <a:rPr lang="es-419" sz="1200" dirty="0">
              <a:latin typeface="Montserrat" panose="00000500000000000000" pitchFamily="2" charset="0"/>
            </a:rPr>
            <a:t>Importante contar con un suministro adecuado y oportuno del producto.</a:t>
          </a:r>
          <a:endParaRPr lang="es-EC" sz="1200" dirty="0">
            <a:latin typeface="Montserrat" panose="00000500000000000000" pitchFamily="2" charset="0"/>
          </a:endParaRPr>
        </a:p>
      </dgm:t>
    </dgm:pt>
    <dgm:pt modelId="{855848E6-A831-4DB6-8CCD-09B668E68465}" type="parTrans" cxnId="{24534DA5-591F-4314-98C3-0E2A19EEE313}">
      <dgm:prSet/>
      <dgm:spPr/>
      <dgm:t>
        <a:bodyPr/>
        <a:lstStyle/>
        <a:p>
          <a:endParaRPr lang="es-EC" sz="1200">
            <a:latin typeface="Montserrat" panose="00000500000000000000" pitchFamily="2" charset="0"/>
          </a:endParaRPr>
        </a:p>
      </dgm:t>
    </dgm:pt>
    <dgm:pt modelId="{7709C658-A2E0-45A0-A619-FF89EFC3D2CC}" type="sibTrans" cxnId="{24534DA5-591F-4314-98C3-0E2A19EEE313}">
      <dgm:prSet/>
      <dgm:spPr/>
      <dgm:t>
        <a:bodyPr/>
        <a:lstStyle/>
        <a:p>
          <a:endParaRPr lang="es-EC" sz="1200">
            <a:latin typeface="Montserrat" panose="00000500000000000000" pitchFamily="2" charset="0"/>
          </a:endParaRPr>
        </a:p>
      </dgm:t>
    </dgm:pt>
    <dgm:pt modelId="{2496012E-D2AD-447A-86AA-261CF8284548}" type="pres">
      <dgm:prSet presAssocID="{343FCDAA-3A50-425B-883C-EAC46464ECC1}" presName="hierChild1" presStyleCnt="0">
        <dgm:presLayoutVars>
          <dgm:orgChart val="1"/>
          <dgm:chPref val="1"/>
          <dgm:dir/>
          <dgm:animOne val="branch"/>
          <dgm:animLvl val="lvl"/>
          <dgm:resizeHandles/>
        </dgm:presLayoutVars>
      </dgm:prSet>
      <dgm:spPr/>
      <dgm:t>
        <a:bodyPr/>
        <a:lstStyle/>
        <a:p>
          <a:endParaRPr lang="es-ES"/>
        </a:p>
      </dgm:t>
    </dgm:pt>
    <dgm:pt modelId="{63BFD0A4-7783-476F-8D30-AD74674DE995}" type="pres">
      <dgm:prSet presAssocID="{87AE8AAE-AEFD-4769-93C8-BDFEFBF04B14}" presName="hierRoot1" presStyleCnt="0">
        <dgm:presLayoutVars>
          <dgm:hierBranch val="init"/>
        </dgm:presLayoutVars>
      </dgm:prSet>
      <dgm:spPr/>
    </dgm:pt>
    <dgm:pt modelId="{A7A07D5D-E4C7-4A49-9A27-AB14FE20916C}" type="pres">
      <dgm:prSet presAssocID="{87AE8AAE-AEFD-4769-93C8-BDFEFBF04B14}" presName="rootComposite1" presStyleCnt="0"/>
      <dgm:spPr/>
    </dgm:pt>
    <dgm:pt modelId="{2FF96F5A-573D-44EC-85D2-64AE671FC709}" type="pres">
      <dgm:prSet presAssocID="{87AE8AAE-AEFD-4769-93C8-BDFEFBF04B14}" presName="rootText1" presStyleLbl="node0" presStyleIdx="0" presStyleCnt="1">
        <dgm:presLayoutVars>
          <dgm:chPref val="3"/>
        </dgm:presLayoutVars>
      </dgm:prSet>
      <dgm:spPr/>
      <dgm:t>
        <a:bodyPr/>
        <a:lstStyle/>
        <a:p>
          <a:endParaRPr lang="es-ES"/>
        </a:p>
      </dgm:t>
    </dgm:pt>
    <dgm:pt modelId="{96EAA041-25B1-4512-A9B0-5065FF89BCEC}" type="pres">
      <dgm:prSet presAssocID="{87AE8AAE-AEFD-4769-93C8-BDFEFBF04B14}" presName="rootConnector1" presStyleLbl="node1" presStyleIdx="0" presStyleCnt="0"/>
      <dgm:spPr/>
      <dgm:t>
        <a:bodyPr/>
        <a:lstStyle/>
        <a:p>
          <a:endParaRPr lang="es-ES"/>
        </a:p>
      </dgm:t>
    </dgm:pt>
    <dgm:pt modelId="{1D7CA2BF-7230-477D-BF7D-97D6A2A5DB5E}" type="pres">
      <dgm:prSet presAssocID="{87AE8AAE-AEFD-4769-93C8-BDFEFBF04B14}" presName="hierChild2" presStyleCnt="0"/>
      <dgm:spPr/>
    </dgm:pt>
    <dgm:pt modelId="{30BA2D8C-D4FE-4EEF-B3D1-A24EC79CD0AD}" type="pres">
      <dgm:prSet presAssocID="{CE7A23C3-3C53-44DA-B014-95EF927F3659}" presName="Name37" presStyleLbl="parChTrans1D2" presStyleIdx="0" presStyleCnt="3"/>
      <dgm:spPr/>
      <dgm:t>
        <a:bodyPr/>
        <a:lstStyle/>
        <a:p>
          <a:endParaRPr lang="es-ES"/>
        </a:p>
      </dgm:t>
    </dgm:pt>
    <dgm:pt modelId="{220934EA-8C91-4112-B442-F29A3783222E}" type="pres">
      <dgm:prSet presAssocID="{B778C345-E4E0-4241-A71A-D92AE0DF5103}" presName="hierRoot2" presStyleCnt="0">
        <dgm:presLayoutVars>
          <dgm:hierBranch val="init"/>
        </dgm:presLayoutVars>
      </dgm:prSet>
      <dgm:spPr/>
    </dgm:pt>
    <dgm:pt modelId="{FFA22F76-6C7C-40D1-A500-E6CBE76D87F2}" type="pres">
      <dgm:prSet presAssocID="{B778C345-E4E0-4241-A71A-D92AE0DF5103}" presName="rootComposite" presStyleCnt="0"/>
      <dgm:spPr/>
    </dgm:pt>
    <dgm:pt modelId="{32627454-CD2A-440A-8E31-5588D36B7BF5}" type="pres">
      <dgm:prSet presAssocID="{B778C345-E4E0-4241-A71A-D92AE0DF5103}" presName="rootText" presStyleLbl="node2" presStyleIdx="0" presStyleCnt="3">
        <dgm:presLayoutVars>
          <dgm:chPref val="3"/>
        </dgm:presLayoutVars>
      </dgm:prSet>
      <dgm:spPr/>
      <dgm:t>
        <a:bodyPr/>
        <a:lstStyle/>
        <a:p>
          <a:endParaRPr lang="es-ES"/>
        </a:p>
      </dgm:t>
    </dgm:pt>
    <dgm:pt modelId="{95A8F680-67F3-4F62-B3D5-48009FC36DF3}" type="pres">
      <dgm:prSet presAssocID="{B778C345-E4E0-4241-A71A-D92AE0DF5103}" presName="rootConnector" presStyleLbl="node2" presStyleIdx="0" presStyleCnt="3"/>
      <dgm:spPr/>
      <dgm:t>
        <a:bodyPr/>
        <a:lstStyle/>
        <a:p>
          <a:endParaRPr lang="es-ES"/>
        </a:p>
      </dgm:t>
    </dgm:pt>
    <dgm:pt modelId="{A5D431D6-59E5-40A0-8170-098DB9E6153A}" type="pres">
      <dgm:prSet presAssocID="{B778C345-E4E0-4241-A71A-D92AE0DF5103}" presName="hierChild4" presStyleCnt="0"/>
      <dgm:spPr/>
    </dgm:pt>
    <dgm:pt modelId="{F74EB62B-4E2F-49A4-9D3E-54ECF56A0B3C}" type="pres">
      <dgm:prSet presAssocID="{4BF87083-7295-4F74-ABE9-94895B34C58D}" presName="Name37" presStyleLbl="parChTrans1D3" presStyleIdx="0" presStyleCnt="3"/>
      <dgm:spPr/>
      <dgm:t>
        <a:bodyPr/>
        <a:lstStyle/>
        <a:p>
          <a:endParaRPr lang="es-ES"/>
        </a:p>
      </dgm:t>
    </dgm:pt>
    <dgm:pt modelId="{E1AF3193-906B-4F15-987E-8E48D5BFAA79}" type="pres">
      <dgm:prSet presAssocID="{3FFD861E-7BF6-49BB-814B-C2649BE206C6}" presName="hierRoot2" presStyleCnt="0">
        <dgm:presLayoutVars>
          <dgm:hierBranch val="init"/>
        </dgm:presLayoutVars>
      </dgm:prSet>
      <dgm:spPr/>
    </dgm:pt>
    <dgm:pt modelId="{3FD2F760-EDDE-4CD8-92E3-9D9BE90C4984}" type="pres">
      <dgm:prSet presAssocID="{3FFD861E-7BF6-49BB-814B-C2649BE206C6}" presName="rootComposite" presStyleCnt="0"/>
      <dgm:spPr/>
    </dgm:pt>
    <dgm:pt modelId="{D26965A7-CB1B-4A58-9855-D8BF3878BE52}" type="pres">
      <dgm:prSet presAssocID="{3FFD861E-7BF6-49BB-814B-C2649BE206C6}" presName="rootText" presStyleLbl="node3" presStyleIdx="0" presStyleCnt="3">
        <dgm:presLayoutVars>
          <dgm:chPref val="3"/>
        </dgm:presLayoutVars>
      </dgm:prSet>
      <dgm:spPr/>
      <dgm:t>
        <a:bodyPr/>
        <a:lstStyle/>
        <a:p>
          <a:endParaRPr lang="es-ES"/>
        </a:p>
      </dgm:t>
    </dgm:pt>
    <dgm:pt modelId="{B9C68E7E-5451-44C2-9C0D-FA934B0068EC}" type="pres">
      <dgm:prSet presAssocID="{3FFD861E-7BF6-49BB-814B-C2649BE206C6}" presName="rootConnector" presStyleLbl="node3" presStyleIdx="0" presStyleCnt="3"/>
      <dgm:spPr/>
      <dgm:t>
        <a:bodyPr/>
        <a:lstStyle/>
        <a:p>
          <a:endParaRPr lang="es-ES"/>
        </a:p>
      </dgm:t>
    </dgm:pt>
    <dgm:pt modelId="{12575E32-8AFE-4ADD-AB4E-04CDCBC96867}" type="pres">
      <dgm:prSet presAssocID="{3FFD861E-7BF6-49BB-814B-C2649BE206C6}" presName="hierChild4" presStyleCnt="0"/>
      <dgm:spPr/>
    </dgm:pt>
    <dgm:pt modelId="{E237C44A-D506-4999-9577-70330ACDEE10}" type="pres">
      <dgm:prSet presAssocID="{3FFD861E-7BF6-49BB-814B-C2649BE206C6}" presName="hierChild5" presStyleCnt="0"/>
      <dgm:spPr/>
    </dgm:pt>
    <dgm:pt modelId="{DD4AB70F-0169-4709-B42A-1724A3AD3F89}" type="pres">
      <dgm:prSet presAssocID="{B778C345-E4E0-4241-A71A-D92AE0DF5103}" presName="hierChild5" presStyleCnt="0"/>
      <dgm:spPr/>
    </dgm:pt>
    <dgm:pt modelId="{9E856B4A-78BB-4A18-BE23-3B08A9EC5A3A}" type="pres">
      <dgm:prSet presAssocID="{5DA5D01E-351C-4DE2-B33C-A3902DD2A73F}" presName="Name37" presStyleLbl="parChTrans1D2" presStyleIdx="1" presStyleCnt="3"/>
      <dgm:spPr/>
      <dgm:t>
        <a:bodyPr/>
        <a:lstStyle/>
        <a:p>
          <a:endParaRPr lang="es-ES"/>
        </a:p>
      </dgm:t>
    </dgm:pt>
    <dgm:pt modelId="{B000FD08-02C9-448A-BACC-22CCA525B2BD}" type="pres">
      <dgm:prSet presAssocID="{125F1299-70F1-4AF6-BEC8-260E79D9ACDC}" presName="hierRoot2" presStyleCnt="0">
        <dgm:presLayoutVars>
          <dgm:hierBranch val="init"/>
        </dgm:presLayoutVars>
      </dgm:prSet>
      <dgm:spPr/>
    </dgm:pt>
    <dgm:pt modelId="{8443411B-0217-4C55-96D0-72FAB588DA31}" type="pres">
      <dgm:prSet presAssocID="{125F1299-70F1-4AF6-BEC8-260E79D9ACDC}" presName="rootComposite" presStyleCnt="0"/>
      <dgm:spPr/>
    </dgm:pt>
    <dgm:pt modelId="{3697FE71-E9D3-4D42-99D9-BBDF5E254698}" type="pres">
      <dgm:prSet presAssocID="{125F1299-70F1-4AF6-BEC8-260E79D9ACDC}" presName="rootText" presStyleLbl="node2" presStyleIdx="1" presStyleCnt="3">
        <dgm:presLayoutVars>
          <dgm:chPref val="3"/>
        </dgm:presLayoutVars>
      </dgm:prSet>
      <dgm:spPr/>
      <dgm:t>
        <a:bodyPr/>
        <a:lstStyle/>
        <a:p>
          <a:endParaRPr lang="es-ES"/>
        </a:p>
      </dgm:t>
    </dgm:pt>
    <dgm:pt modelId="{76DFE1ED-CDF7-4E7E-8790-387BB02D7D94}" type="pres">
      <dgm:prSet presAssocID="{125F1299-70F1-4AF6-BEC8-260E79D9ACDC}" presName="rootConnector" presStyleLbl="node2" presStyleIdx="1" presStyleCnt="3"/>
      <dgm:spPr/>
      <dgm:t>
        <a:bodyPr/>
        <a:lstStyle/>
        <a:p>
          <a:endParaRPr lang="es-ES"/>
        </a:p>
      </dgm:t>
    </dgm:pt>
    <dgm:pt modelId="{D09A68F7-D073-4B82-97D6-BAA9D0B25C0D}" type="pres">
      <dgm:prSet presAssocID="{125F1299-70F1-4AF6-BEC8-260E79D9ACDC}" presName="hierChild4" presStyleCnt="0"/>
      <dgm:spPr/>
    </dgm:pt>
    <dgm:pt modelId="{12F0D44A-4473-40D2-BE3A-67A87160A751}" type="pres">
      <dgm:prSet presAssocID="{B891D216-D141-441D-A48F-F5695872EB02}" presName="Name37" presStyleLbl="parChTrans1D3" presStyleIdx="1" presStyleCnt="3"/>
      <dgm:spPr/>
      <dgm:t>
        <a:bodyPr/>
        <a:lstStyle/>
        <a:p>
          <a:endParaRPr lang="es-ES"/>
        </a:p>
      </dgm:t>
    </dgm:pt>
    <dgm:pt modelId="{2F12E84E-957D-468C-845F-39DF1EB21C9B}" type="pres">
      <dgm:prSet presAssocID="{192F1926-314A-41B3-AD45-A2250E4EE744}" presName="hierRoot2" presStyleCnt="0">
        <dgm:presLayoutVars>
          <dgm:hierBranch val="init"/>
        </dgm:presLayoutVars>
      </dgm:prSet>
      <dgm:spPr/>
    </dgm:pt>
    <dgm:pt modelId="{9064A33F-8842-4349-8C47-A3FE66538777}" type="pres">
      <dgm:prSet presAssocID="{192F1926-314A-41B3-AD45-A2250E4EE744}" presName="rootComposite" presStyleCnt="0"/>
      <dgm:spPr/>
    </dgm:pt>
    <dgm:pt modelId="{52D2EB08-113A-4755-AE81-DE3B37C9A1A7}" type="pres">
      <dgm:prSet presAssocID="{192F1926-314A-41B3-AD45-A2250E4EE744}" presName="rootText" presStyleLbl="node3" presStyleIdx="1" presStyleCnt="3">
        <dgm:presLayoutVars>
          <dgm:chPref val="3"/>
        </dgm:presLayoutVars>
      </dgm:prSet>
      <dgm:spPr/>
      <dgm:t>
        <a:bodyPr/>
        <a:lstStyle/>
        <a:p>
          <a:endParaRPr lang="es-ES"/>
        </a:p>
      </dgm:t>
    </dgm:pt>
    <dgm:pt modelId="{258D663D-9E13-4A51-9BBE-B93C87C0FC86}" type="pres">
      <dgm:prSet presAssocID="{192F1926-314A-41B3-AD45-A2250E4EE744}" presName="rootConnector" presStyleLbl="node3" presStyleIdx="1" presStyleCnt="3"/>
      <dgm:spPr/>
      <dgm:t>
        <a:bodyPr/>
        <a:lstStyle/>
        <a:p>
          <a:endParaRPr lang="es-ES"/>
        </a:p>
      </dgm:t>
    </dgm:pt>
    <dgm:pt modelId="{4AFDFE06-0935-4C90-AA82-BB5B728E1F23}" type="pres">
      <dgm:prSet presAssocID="{192F1926-314A-41B3-AD45-A2250E4EE744}" presName="hierChild4" presStyleCnt="0"/>
      <dgm:spPr/>
    </dgm:pt>
    <dgm:pt modelId="{9918C8E0-9D00-484A-9FD4-D4E87B9BC3E2}" type="pres">
      <dgm:prSet presAssocID="{192F1926-314A-41B3-AD45-A2250E4EE744}" presName="hierChild5" presStyleCnt="0"/>
      <dgm:spPr/>
    </dgm:pt>
    <dgm:pt modelId="{31555826-58FF-44A4-A94E-6EDB24B79377}" type="pres">
      <dgm:prSet presAssocID="{125F1299-70F1-4AF6-BEC8-260E79D9ACDC}" presName="hierChild5" presStyleCnt="0"/>
      <dgm:spPr/>
    </dgm:pt>
    <dgm:pt modelId="{BE2BAED6-9DED-4C10-9E61-FC42BD2EBEBA}" type="pres">
      <dgm:prSet presAssocID="{44A32F30-F184-42BA-AD34-533C4B383D43}" presName="Name37" presStyleLbl="parChTrans1D2" presStyleIdx="2" presStyleCnt="3"/>
      <dgm:spPr/>
      <dgm:t>
        <a:bodyPr/>
        <a:lstStyle/>
        <a:p>
          <a:endParaRPr lang="es-ES"/>
        </a:p>
      </dgm:t>
    </dgm:pt>
    <dgm:pt modelId="{FDA1423F-79FF-435E-9F17-B98460CC93E8}" type="pres">
      <dgm:prSet presAssocID="{EB657E81-8694-403A-B08B-3A22D204D21F}" presName="hierRoot2" presStyleCnt="0">
        <dgm:presLayoutVars>
          <dgm:hierBranch val="init"/>
        </dgm:presLayoutVars>
      </dgm:prSet>
      <dgm:spPr/>
    </dgm:pt>
    <dgm:pt modelId="{7CD2DA18-42C0-4D52-AADF-07F26AD881D1}" type="pres">
      <dgm:prSet presAssocID="{EB657E81-8694-403A-B08B-3A22D204D21F}" presName="rootComposite" presStyleCnt="0"/>
      <dgm:spPr/>
    </dgm:pt>
    <dgm:pt modelId="{29D1BA6E-C743-4D1C-A565-D105E91EC449}" type="pres">
      <dgm:prSet presAssocID="{EB657E81-8694-403A-B08B-3A22D204D21F}" presName="rootText" presStyleLbl="node2" presStyleIdx="2" presStyleCnt="3">
        <dgm:presLayoutVars>
          <dgm:chPref val="3"/>
        </dgm:presLayoutVars>
      </dgm:prSet>
      <dgm:spPr/>
      <dgm:t>
        <a:bodyPr/>
        <a:lstStyle/>
        <a:p>
          <a:endParaRPr lang="es-ES"/>
        </a:p>
      </dgm:t>
    </dgm:pt>
    <dgm:pt modelId="{8415DCE5-1CCF-44CD-A283-3976D55BBDD9}" type="pres">
      <dgm:prSet presAssocID="{EB657E81-8694-403A-B08B-3A22D204D21F}" presName="rootConnector" presStyleLbl="node2" presStyleIdx="2" presStyleCnt="3"/>
      <dgm:spPr/>
      <dgm:t>
        <a:bodyPr/>
        <a:lstStyle/>
        <a:p>
          <a:endParaRPr lang="es-ES"/>
        </a:p>
      </dgm:t>
    </dgm:pt>
    <dgm:pt modelId="{F94C6E48-25AA-4D03-8BF3-EBA78CC0C1BC}" type="pres">
      <dgm:prSet presAssocID="{EB657E81-8694-403A-B08B-3A22D204D21F}" presName="hierChild4" presStyleCnt="0"/>
      <dgm:spPr/>
    </dgm:pt>
    <dgm:pt modelId="{4ECD4943-4861-4E4B-A3C4-2ADA7368CE05}" type="pres">
      <dgm:prSet presAssocID="{855848E6-A831-4DB6-8CCD-09B668E68465}" presName="Name37" presStyleLbl="parChTrans1D3" presStyleIdx="2" presStyleCnt="3"/>
      <dgm:spPr/>
      <dgm:t>
        <a:bodyPr/>
        <a:lstStyle/>
        <a:p>
          <a:endParaRPr lang="es-ES"/>
        </a:p>
      </dgm:t>
    </dgm:pt>
    <dgm:pt modelId="{DA1FBEFE-1318-43BA-AB0B-CA9DB4715B98}" type="pres">
      <dgm:prSet presAssocID="{CB647954-4349-477A-B438-BA09AB0C6029}" presName="hierRoot2" presStyleCnt="0">
        <dgm:presLayoutVars>
          <dgm:hierBranch val="init"/>
        </dgm:presLayoutVars>
      </dgm:prSet>
      <dgm:spPr/>
    </dgm:pt>
    <dgm:pt modelId="{695BE46F-9C98-4609-8ED3-975E6AC9D887}" type="pres">
      <dgm:prSet presAssocID="{CB647954-4349-477A-B438-BA09AB0C6029}" presName="rootComposite" presStyleCnt="0"/>
      <dgm:spPr/>
    </dgm:pt>
    <dgm:pt modelId="{AA0E35F2-350F-4120-875A-290E96671C06}" type="pres">
      <dgm:prSet presAssocID="{CB647954-4349-477A-B438-BA09AB0C6029}" presName="rootText" presStyleLbl="node3" presStyleIdx="2" presStyleCnt="3">
        <dgm:presLayoutVars>
          <dgm:chPref val="3"/>
        </dgm:presLayoutVars>
      </dgm:prSet>
      <dgm:spPr/>
      <dgm:t>
        <a:bodyPr/>
        <a:lstStyle/>
        <a:p>
          <a:endParaRPr lang="es-ES"/>
        </a:p>
      </dgm:t>
    </dgm:pt>
    <dgm:pt modelId="{0D89351C-AF0D-4EE1-BBA6-74D94AA1B407}" type="pres">
      <dgm:prSet presAssocID="{CB647954-4349-477A-B438-BA09AB0C6029}" presName="rootConnector" presStyleLbl="node3" presStyleIdx="2" presStyleCnt="3"/>
      <dgm:spPr/>
      <dgm:t>
        <a:bodyPr/>
        <a:lstStyle/>
        <a:p>
          <a:endParaRPr lang="es-ES"/>
        </a:p>
      </dgm:t>
    </dgm:pt>
    <dgm:pt modelId="{F1F0320D-A95C-4577-8B49-44AC92EB6420}" type="pres">
      <dgm:prSet presAssocID="{CB647954-4349-477A-B438-BA09AB0C6029}" presName="hierChild4" presStyleCnt="0"/>
      <dgm:spPr/>
    </dgm:pt>
    <dgm:pt modelId="{E3AD4C69-DFB9-473C-A3AE-F4A2EEC8C35A}" type="pres">
      <dgm:prSet presAssocID="{CB647954-4349-477A-B438-BA09AB0C6029}" presName="hierChild5" presStyleCnt="0"/>
      <dgm:spPr/>
    </dgm:pt>
    <dgm:pt modelId="{F00D51D3-E24A-4B42-BED9-6879D57BD484}" type="pres">
      <dgm:prSet presAssocID="{EB657E81-8694-403A-B08B-3A22D204D21F}" presName="hierChild5" presStyleCnt="0"/>
      <dgm:spPr/>
    </dgm:pt>
    <dgm:pt modelId="{952AE1CE-971A-4566-A120-1142B2610147}" type="pres">
      <dgm:prSet presAssocID="{87AE8AAE-AEFD-4769-93C8-BDFEFBF04B14}" presName="hierChild3" presStyleCnt="0"/>
      <dgm:spPr/>
    </dgm:pt>
  </dgm:ptLst>
  <dgm:cxnLst>
    <dgm:cxn modelId="{35AAE120-7B14-437D-9C7F-6D26B329B9B7}" srcId="{B778C345-E4E0-4241-A71A-D92AE0DF5103}" destId="{3FFD861E-7BF6-49BB-814B-C2649BE206C6}" srcOrd="0" destOrd="0" parTransId="{4BF87083-7295-4F74-ABE9-94895B34C58D}" sibTransId="{226D9DA8-8F67-4997-8068-48F9265FFCA2}"/>
    <dgm:cxn modelId="{0804657B-83F9-4E21-B460-798D528ABA3F}" type="presOf" srcId="{EB657E81-8694-403A-B08B-3A22D204D21F}" destId="{29D1BA6E-C743-4D1C-A565-D105E91EC449}" srcOrd="0" destOrd="0" presId="urn:microsoft.com/office/officeart/2005/8/layout/orgChart1"/>
    <dgm:cxn modelId="{8D239EDB-DA93-4F4F-B02E-A87A5635EB4B}" type="presOf" srcId="{5DA5D01E-351C-4DE2-B33C-A3902DD2A73F}" destId="{9E856B4A-78BB-4A18-BE23-3B08A9EC5A3A}" srcOrd="0" destOrd="0" presId="urn:microsoft.com/office/officeart/2005/8/layout/orgChart1"/>
    <dgm:cxn modelId="{B5360103-4B7D-4899-B7DF-22F1E61CD04B}" srcId="{87AE8AAE-AEFD-4769-93C8-BDFEFBF04B14}" destId="{125F1299-70F1-4AF6-BEC8-260E79D9ACDC}" srcOrd="1" destOrd="0" parTransId="{5DA5D01E-351C-4DE2-B33C-A3902DD2A73F}" sibTransId="{EFB38A7A-36DC-4982-BEDA-87AAE4FEA8D6}"/>
    <dgm:cxn modelId="{7EFB4BCA-CA2D-4196-84BC-3B6E6C4CB5D5}" type="presOf" srcId="{44A32F30-F184-42BA-AD34-533C4B383D43}" destId="{BE2BAED6-9DED-4C10-9E61-FC42BD2EBEBA}" srcOrd="0" destOrd="0" presId="urn:microsoft.com/office/officeart/2005/8/layout/orgChart1"/>
    <dgm:cxn modelId="{7D5014D8-59A3-477F-930C-4878F7A9903E}" srcId="{87AE8AAE-AEFD-4769-93C8-BDFEFBF04B14}" destId="{B778C345-E4E0-4241-A71A-D92AE0DF5103}" srcOrd="0" destOrd="0" parTransId="{CE7A23C3-3C53-44DA-B014-95EF927F3659}" sibTransId="{B68617FB-B90A-4418-A9DA-48AE583BB944}"/>
    <dgm:cxn modelId="{5E9FB655-1241-46FD-981D-A2C8B2D05841}" srcId="{125F1299-70F1-4AF6-BEC8-260E79D9ACDC}" destId="{192F1926-314A-41B3-AD45-A2250E4EE744}" srcOrd="0" destOrd="0" parTransId="{B891D216-D141-441D-A48F-F5695872EB02}" sibTransId="{8C00E4A3-7096-40CC-825E-CB185E8356BE}"/>
    <dgm:cxn modelId="{10CF80BB-6BC1-4B5A-ADC5-2842D48A1293}" type="presOf" srcId="{CE7A23C3-3C53-44DA-B014-95EF927F3659}" destId="{30BA2D8C-D4FE-4EEF-B3D1-A24EC79CD0AD}" srcOrd="0" destOrd="0" presId="urn:microsoft.com/office/officeart/2005/8/layout/orgChart1"/>
    <dgm:cxn modelId="{A9DD92D6-C7E3-497F-9030-FD8818231CB1}" type="presOf" srcId="{B891D216-D141-441D-A48F-F5695872EB02}" destId="{12F0D44A-4473-40D2-BE3A-67A87160A751}" srcOrd="0" destOrd="0" presId="urn:microsoft.com/office/officeart/2005/8/layout/orgChart1"/>
    <dgm:cxn modelId="{587F65B3-B386-46FD-BF0D-B571B5C452DF}" type="presOf" srcId="{CB647954-4349-477A-B438-BA09AB0C6029}" destId="{AA0E35F2-350F-4120-875A-290E96671C06}" srcOrd="0" destOrd="0" presId="urn:microsoft.com/office/officeart/2005/8/layout/orgChart1"/>
    <dgm:cxn modelId="{6452ACBF-5EF5-4A3B-8AC3-AB0B510D6DEB}" type="presOf" srcId="{3FFD861E-7BF6-49BB-814B-C2649BE206C6}" destId="{D26965A7-CB1B-4A58-9855-D8BF3878BE52}" srcOrd="0" destOrd="0" presId="urn:microsoft.com/office/officeart/2005/8/layout/orgChart1"/>
    <dgm:cxn modelId="{E4B0F7DB-D7CE-4198-B2D0-902C0EA405CA}" srcId="{343FCDAA-3A50-425B-883C-EAC46464ECC1}" destId="{87AE8AAE-AEFD-4769-93C8-BDFEFBF04B14}" srcOrd="0" destOrd="0" parTransId="{67520891-72D4-463D-9970-8AA965A47141}" sibTransId="{5509F056-088F-4773-9AEA-22F8982B2B1F}"/>
    <dgm:cxn modelId="{D10BD826-411A-4390-990A-E25F8FC8D8FB}" type="presOf" srcId="{87AE8AAE-AEFD-4769-93C8-BDFEFBF04B14}" destId="{2FF96F5A-573D-44EC-85D2-64AE671FC709}" srcOrd="0" destOrd="0" presId="urn:microsoft.com/office/officeart/2005/8/layout/orgChart1"/>
    <dgm:cxn modelId="{52BC43DB-689B-4EA2-8A1C-EF9F11F89AB9}" type="presOf" srcId="{125F1299-70F1-4AF6-BEC8-260E79D9ACDC}" destId="{76DFE1ED-CDF7-4E7E-8790-387BB02D7D94}" srcOrd="1" destOrd="0" presId="urn:microsoft.com/office/officeart/2005/8/layout/orgChart1"/>
    <dgm:cxn modelId="{48EA42F3-242A-4410-8E53-185CC00FFEE9}" type="presOf" srcId="{87AE8AAE-AEFD-4769-93C8-BDFEFBF04B14}" destId="{96EAA041-25B1-4512-A9B0-5065FF89BCEC}" srcOrd="1" destOrd="0" presId="urn:microsoft.com/office/officeart/2005/8/layout/orgChart1"/>
    <dgm:cxn modelId="{6EFE6F1E-0B52-4D34-B045-CD4E7DC9D665}" type="presOf" srcId="{192F1926-314A-41B3-AD45-A2250E4EE744}" destId="{52D2EB08-113A-4755-AE81-DE3B37C9A1A7}" srcOrd="0" destOrd="0" presId="urn:microsoft.com/office/officeart/2005/8/layout/orgChart1"/>
    <dgm:cxn modelId="{372199C3-D7B6-4DAA-96FC-33B543C508C7}" type="presOf" srcId="{125F1299-70F1-4AF6-BEC8-260E79D9ACDC}" destId="{3697FE71-E9D3-4D42-99D9-BBDF5E254698}" srcOrd="0" destOrd="0" presId="urn:microsoft.com/office/officeart/2005/8/layout/orgChart1"/>
    <dgm:cxn modelId="{35E77685-0B33-4873-A838-837DA133792A}" srcId="{87AE8AAE-AEFD-4769-93C8-BDFEFBF04B14}" destId="{EB657E81-8694-403A-B08B-3A22D204D21F}" srcOrd="2" destOrd="0" parTransId="{44A32F30-F184-42BA-AD34-533C4B383D43}" sibTransId="{18414BE2-DC62-47D0-A51E-CAE4634A705A}"/>
    <dgm:cxn modelId="{F2FF6112-FA7E-435E-A9E8-4BCD25D11CDB}" type="presOf" srcId="{855848E6-A831-4DB6-8CCD-09B668E68465}" destId="{4ECD4943-4861-4E4B-A3C4-2ADA7368CE05}" srcOrd="0" destOrd="0" presId="urn:microsoft.com/office/officeart/2005/8/layout/orgChart1"/>
    <dgm:cxn modelId="{79E43F96-A924-4D90-A993-3A6EB3EFF610}" type="presOf" srcId="{343FCDAA-3A50-425B-883C-EAC46464ECC1}" destId="{2496012E-D2AD-447A-86AA-261CF8284548}" srcOrd="0" destOrd="0" presId="urn:microsoft.com/office/officeart/2005/8/layout/orgChart1"/>
    <dgm:cxn modelId="{0072FA13-C467-407F-9EED-2B9A0B2FDD40}" type="presOf" srcId="{B778C345-E4E0-4241-A71A-D92AE0DF5103}" destId="{95A8F680-67F3-4F62-B3D5-48009FC36DF3}" srcOrd="1" destOrd="0" presId="urn:microsoft.com/office/officeart/2005/8/layout/orgChart1"/>
    <dgm:cxn modelId="{DBC59AA5-BD60-407D-B539-0F2B20CD5D0F}" type="presOf" srcId="{3FFD861E-7BF6-49BB-814B-C2649BE206C6}" destId="{B9C68E7E-5451-44C2-9C0D-FA934B0068EC}" srcOrd="1" destOrd="0" presId="urn:microsoft.com/office/officeart/2005/8/layout/orgChart1"/>
    <dgm:cxn modelId="{816C7592-C644-44EC-BEB6-A32EE6B249EE}" type="presOf" srcId="{EB657E81-8694-403A-B08B-3A22D204D21F}" destId="{8415DCE5-1CCF-44CD-A283-3976D55BBDD9}" srcOrd="1" destOrd="0" presId="urn:microsoft.com/office/officeart/2005/8/layout/orgChart1"/>
    <dgm:cxn modelId="{4633773A-F8DE-446B-8A2D-950B92749BDC}" type="presOf" srcId="{CB647954-4349-477A-B438-BA09AB0C6029}" destId="{0D89351C-AF0D-4EE1-BBA6-74D94AA1B407}" srcOrd="1" destOrd="0" presId="urn:microsoft.com/office/officeart/2005/8/layout/orgChart1"/>
    <dgm:cxn modelId="{24534DA5-591F-4314-98C3-0E2A19EEE313}" srcId="{EB657E81-8694-403A-B08B-3A22D204D21F}" destId="{CB647954-4349-477A-B438-BA09AB0C6029}" srcOrd="0" destOrd="0" parTransId="{855848E6-A831-4DB6-8CCD-09B668E68465}" sibTransId="{7709C658-A2E0-45A0-A619-FF89EFC3D2CC}"/>
    <dgm:cxn modelId="{F268E0D3-8F44-4C78-AF86-71B926225034}" type="presOf" srcId="{B778C345-E4E0-4241-A71A-D92AE0DF5103}" destId="{32627454-CD2A-440A-8E31-5588D36B7BF5}" srcOrd="0" destOrd="0" presId="urn:microsoft.com/office/officeart/2005/8/layout/orgChart1"/>
    <dgm:cxn modelId="{AD6450C4-9536-45D1-B756-2906369FD910}" type="presOf" srcId="{192F1926-314A-41B3-AD45-A2250E4EE744}" destId="{258D663D-9E13-4A51-9BBE-B93C87C0FC86}" srcOrd="1" destOrd="0" presId="urn:microsoft.com/office/officeart/2005/8/layout/orgChart1"/>
    <dgm:cxn modelId="{CE91F0AB-22D6-4024-8AAD-BADABBF6CA83}" type="presOf" srcId="{4BF87083-7295-4F74-ABE9-94895B34C58D}" destId="{F74EB62B-4E2F-49A4-9D3E-54ECF56A0B3C}" srcOrd="0" destOrd="0" presId="urn:microsoft.com/office/officeart/2005/8/layout/orgChart1"/>
    <dgm:cxn modelId="{B354D9DB-FC9B-425D-97C0-43473D395875}" type="presParOf" srcId="{2496012E-D2AD-447A-86AA-261CF8284548}" destId="{63BFD0A4-7783-476F-8D30-AD74674DE995}" srcOrd="0" destOrd="0" presId="urn:microsoft.com/office/officeart/2005/8/layout/orgChart1"/>
    <dgm:cxn modelId="{51B22C17-6789-4AF4-9896-9D20BD8D579C}" type="presParOf" srcId="{63BFD0A4-7783-476F-8D30-AD74674DE995}" destId="{A7A07D5D-E4C7-4A49-9A27-AB14FE20916C}" srcOrd="0" destOrd="0" presId="urn:microsoft.com/office/officeart/2005/8/layout/orgChart1"/>
    <dgm:cxn modelId="{49851677-5302-4BEB-91AB-B81A7F76420A}" type="presParOf" srcId="{A7A07D5D-E4C7-4A49-9A27-AB14FE20916C}" destId="{2FF96F5A-573D-44EC-85D2-64AE671FC709}" srcOrd="0" destOrd="0" presId="urn:microsoft.com/office/officeart/2005/8/layout/orgChart1"/>
    <dgm:cxn modelId="{026716C0-A0E5-4591-9BB7-A72988389D77}" type="presParOf" srcId="{A7A07D5D-E4C7-4A49-9A27-AB14FE20916C}" destId="{96EAA041-25B1-4512-A9B0-5065FF89BCEC}" srcOrd="1" destOrd="0" presId="urn:microsoft.com/office/officeart/2005/8/layout/orgChart1"/>
    <dgm:cxn modelId="{818F3F3C-BA4D-4B5A-B5CC-043B763F66AF}" type="presParOf" srcId="{63BFD0A4-7783-476F-8D30-AD74674DE995}" destId="{1D7CA2BF-7230-477D-BF7D-97D6A2A5DB5E}" srcOrd="1" destOrd="0" presId="urn:microsoft.com/office/officeart/2005/8/layout/orgChart1"/>
    <dgm:cxn modelId="{A5173F2D-1E8B-45D7-A843-49A79E629C6F}" type="presParOf" srcId="{1D7CA2BF-7230-477D-BF7D-97D6A2A5DB5E}" destId="{30BA2D8C-D4FE-4EEF-B3D1-A24EC79CD0AD}" srcOrd="0" destOrd="0" presId="urn:microsoft.com/office/officeart/2005/8/layout/orgChart1"/>
    <dgm:cxn modelId="{569AA1A3-48FE-4CCA-A293-219C3EF044DB}" type="presParOf" srcId="{1D7CA2BF-7230-477D-BF7D-97D6A2A5DB5E}" destId="{220934EA-8C91-4112-B442-F29A3783222E}" srcOrd="1" destOrd="0" presId="urn:microsoft.com/office/officeart/2005/8/layout/orgChart1"/>
    <dgm:cxn modelId="{944D5575-851F-493D-84F1-D3287BA23869}" type="presParOf" srcId="{220934EA-8C91-4112-B442-F29A3783222E}" destId="{FFA22F76-6C7C-40D1-A500-E6CBE76D87F2}" srcOrd="0" destOrd="0" presId="urn:microsoft.com/office/officeart/2005/8/layout/orgChart1"/>
    <dgm:cxn modelId="{747C2162-DA6D-4A12-861D-0AEC753C3EB7}" type="presParOf" srcId="{FFA22F76-6C7C-40D1-A500-E6CBE76D87F2}" destId="{32627454-CD2A-440A-8E31-5588D36B7BF5}" srcOrd="0" destOrd="0" presId="urn:microsoft.com/office/officeart/2005/8/layout/orgChart1"/>
    <dgm:cxn modelId="{3EBD863B-CE0E-42F1-8000-4FB2C4135F30}" type="presParOf" srcId="{FFA22F76-6C7C-40D1-A500-E6CBE76D87F2}" destId="{95A8F680-67F3-4F62-B3D5-48009FC36DF3}" srcOrd="1" destOrd="0" presId="urn:microsoft.com/office/officeart/2005/8/layout/orgChart1"/>
    <dgm:cxn modelId="{45340589-6438-47AD-AD3A-C50B54F1DD76}" type="presParOf" srcId="{220934EA-8C91-4112-B442-F29A3783222E}" destId="{A5D431D6-59E5-40A0-8170-098DB9E6153A}" srcOrd="1" destOrd="0" presId="urn:microsoft.com/office/officeart/2005/8/layout/orgChart1"/>
    <dgm:cxn modelId="{FA791097-7FA0-4F61-AEC4-C18EC8737EBE}" type="presParOf" srcId="{A5D431D6-59E5-40A0-8170-098DB9E6153A}" destId="{F74EB62B-4E2F-49A4-9D3E-54ECF56A0B3C}" srcOrd="0" destOrd="0" presId="urn:microsoft.com/office/officeart/2005/8/layout/orgChart1"/>
    <dgm:cxn modelId="{B3D5BC7B-BAEF-41ED-8222-A62DC2DA400B}" type="presParOf" srcId="{A5D431D6-59E5-40A0-8170-098DB9E6153A}" destId="{E1AF3193-906B-4F15-987E-8E48D5BFAA79}" srcOrd="1" destOrd="0" presId="urn:microsoft.com/office/officeart/2005/8/layout/orgChart1"/>
    <dgm:cxn modelId="{C0182887-0AA7-4EF6-A7D2-21FD43B0CA54}" type="presParOf" srcId="{E1AF3193-906B-4F15-987E-8E48D5BFAA79}" destId="{3FD2F760-EDDE-4CD8-92E3-9D9BE90C4984}" srcOrd="0" destOrd="0" presId="urn:microsoft.com/office/officeart/2005/8/layout/orgChart1"/>
    <dgm:cxn modelId="{333A614F-2528-4DAD-B4DA-C1037BD92042}" type="presParOf" srcId="{3FD2F760-EDDE-4CD8-92E3-9D9BE90C4984}" destId="{D26965A7-CB1B-4A58-9855-D8BF3878BE52}" srcOrd="0" destOrd="0" presId="urn:microsoft.com/office/officeart/2005/8/layout/orgChart1"/>
    <dgm:cxn modelId="{13EA849A-6A59-4563-9DF4-37449F79B07A}" type="presParOf" srcId="{3FD2F760-EDDE-4CD8-92E3-9D9BE90C4984}" destId="{B9C68E7E-5451-44C2-9C0D-FA934B0068EC}" srcOrd="1" destOrd="0" presId="urn:microsoft.com/office/officeart/2005/8/layout/orgChart1"/>
    <dgm:cxn modelId="{58458F19-87F7-4B8A-A70F-158025A7F4C7}" type="presParOf" srcId="{E1AF3193-906B-4F15-987E-8E48D5BFAA79}" destId="{12575E32-8AFE-4ADD-AB4E-04CDCBC96867}" srcOrd="1" destOrd="0" presId="urn:microsoft.com/office/officeart/2005/8/layout/orgChart1"/>
    <dgm:cxn modelId="{33755199-4373-4884-B0A8-25E641CA40AE}" type="presParOf" srcId="{E1AF3193-906B-4F15-987E-8E48D5BFAA79}" destId="{E237C44A-D506-4999-9577-70330ACDEE10}" srcOrd="2" destOrd="0" presId="urn:microsoft.com/office/officeart/2005/8/layout/orgChart1"/>
    <dgm:cxn modelId="{DA68CB75-5552-4B50-A75D-2472C7C61DFA}" type="presParOf" srcId="{220934EA-8C91-4112-B442-F29A3783222E}" destId="{DD4AB70F-0169-4709-B42A-1724A3AD3F89}" srcOrd="2" destOrd="0" presId="urn:microsoft.com/office/officeart/2005/8/layout/orgChart1"/>
    <dgm:cxn modelId="{25E9751C-7B92-47CD-9A70-31A8A96962D2}" type="presParOf" srcId="{1D7CA2BF-7230-477D-BF7D-97D6A2A5DB5E}" destId="{9E856B4A-78BB-4A18-BE23-3B08A9EC5A3A}" srcOrd="2" destOrd="0" presId="urn:microsoft.com/office/officeart/2005/8/layout/orgChart1"/>
    <dgm:cxn modelId="{56076953-C3B5-4B26-AC92-9DB6BF574BE0}" type="presParOf" srcId="{1D7CA2BF-7230-477D-BF7D-97D6A2A5DB5E}" destId="{B000FD08-02C9-448A-BACC-22CCA525B2BD}" srcOrd="3" destOrd="0" presId="urn:microsoft.com/office/officeart/2005/8/layout/orgChart1"/>
    <dgm:cxn modelId="{F52D9A02-DB29-459C-94C1-5DD0180BAF06}" type="presParOf" srcId="{B000FD08-02C9-448A-BACC-22CCA525B2BD}" destId="{8443411B-0217-4C55-96D0-72FAB588DA31}" srcOrd="0" destOrd="0" presId="urn:microsoft.com/office/officeart/2005/8/layout/orgChart1"/>
    <dgm:cxn modelId="{55E76D97-314C-4623-B9D7-253D36536EDB}" type="presParOf" srcId="{8443411B-0217-4C55-96D0-72FAB588DA31}" destId="{3697FE71-E9D3-4D42-99D9-BBDF5E254698}" srcOrd="0" destOrd="0" presId="urn:microsoft.com/office/officeart/2005/8/layout/orgChart1"/>
    <dgm:cxn modelId="{0475B0F7-91B3-4EF7-9763-60D91307C057}" type="presParOf" srcId="{8443411B-0217-4C55-96D0-72FAB588DA31}" destId="{76DFE1ED-CDF7-4E7E-8790-387BB02D7D94}" srcOrd="1" destOrd="0" presId="urn:microsoft.com/office/officeart/2005/8/layout/orgChart1"/>
    <dgm:cxn modelId="{31BB4113-687B-47B0-8F8B-64E4A1BF3DC7}" type="presParOf" srcId="{B000FD08-02C9-448A-BACC-22CCA525B2BD}" destId="{D09A68F7-D073-4B82-97D6-BAA9D0B25C0D}" srcOrd="1" destOrd="0" presId="urn:microsoft.com/office/officeart/2005/8/layout/orgChart1"/>
    <dgm:cxn modelId="{6FC75B62-9D0E-4E93-B27D-C9924BF3A8BD}" type="presParOf" srcId="{D09A68F7-D073-4B82-97D6-BAA9D0B25C0D}" destId="{12F0D44A-4473-40D2-BE3A-67A87160A751}" srcOrd="0" destOrd="0" presId="urn:microsoft.com/office/officeart/2005/8/layout/orgChart1"/>
    <dgm:cxn modelId="{0CCC82DD-88B1-4E1F-B1A8-4E9BF4E1FBE6}" type="presParOf" srcId="{D09A68F7-D073-4B82-97D6-BAA9D0B25C0D}" destId="{2F12E84E-957D-468C-845F-39DF1EB21C9B}" srcOrd="1" destOrd="0" presId="urn:microsoft.com/office/officeart/2005/8/layout/orgChart1"/>
    <dgm:cxn modelId="{29F1DBCE-08B0-489B-8ECB-7ADC5A5800A1}" type="presParOf" srcId="{2F12E84E-957D-468C-845F-39DF1EB21C9B}" destId="{9064A33F-8842-4349-8C47-A3FE66538777}" srcOrd="0" destOrd="0" presId="urn:microsoft.com/office/officeart/2005/8/layout/orgChart1"/>
    <dgm:cxn modelId="{3A11F768-4638-4BEE-9CF8-4646A1E330D6}" type="presParOf" srcId="{9064A33F-8842-4349-8C47-A3FE66538777}" destId="{52D2EB08-113A-4755-AE81-DE3B37C9A1A7}" srcOrd="0" destOrd="0" presId="urn:microsoft.com/office/officeart/2005/8/layout/orgChart1"/>
    <dgm:cxn modelId="{A2787B7A-3977-4816-A929-98BE88926C8E}" type="presParOf" srcId="{9064A33F-8842-4349-8C47-A3FE66538777}" destId="{258D663D-9E13-4A51-9BBE-B93C87C0FC86}" srcOrd="1" destOrd="0" presId="urn:microsoft.com/office/officeart/2005/8/layout/orgChart1"/>
    <dgm:cxn modelId="{40ED4DCC-53F3-4152-A347-25AEAEA8F702}" type="presParOf" srcId="{2F12E84E-957D-468C-845F-39DF1EB21C9B}" destId="{4AFDFE06-0935-4C90-AA82-BB5B728E1F23}" srcOrd="1" destOrd="0" presId="urn:microsoft.com/office/officeart/2005/8/layout/orgChart1"/>
    <dgm:cxn modelId="{09033B27-2CA1-47C9-8008-9B915ADFEF8D}" type="presParOf" srcId="{2F12E84E-957D-468C-845F-39DF1EB21C9B}" destId="{9918C8E0-9D00-484A-9FD4-D4E87B9BC3E2}" srcOrd="2" destOrd="0" presId="urn:microsoft.com/office/officeart/2005/8/layout/orgChart1"/>
    <dgm:cxn modelId="{D17A1CA2-74E2-4B02-A5C4-73D87912BD4E}" type="presParOf" srcId="{B000FD08-02C9-448A-BACC-22CCA525B2BD}" destId="{31555826-58FF-44A4-A94E-6EDB24B79377}" srcOrd="2" destOrd="0" presId="urn:microsoft.com/office/officeart/2005/8/layout/orgChart1"/>
    <dgm:cxn modelId="{325990DA-65C0-4AF6-9C42-FC4177188249}" type="presParOf" srcId="{1D7CA2BF-7230-477D-BF7D-97D6A2A5DB5E}" destId="{BE2BAED6-9DED-4C10-9E61-FC42BD2EBEBA}" srcOrd="4" destOrd="0" presId="urn:microsoft.com/office/officeart/2005/8/layout/orgChart1"/>
    <dgm:cxn modelId="{96644C9C-6688-4351-BC94-4C5076933E11}" type="presParOf" srcId="{1D7CA2BF-7230-477D-BF7D-97D6A2A5DB5E}" destId="{FDA1423F-79FF-435E-9F17-B98460CC93E8}" srcOrd="5" destOrd="0" presId="urn:microsoft.com/office/officeart/2005/8/layout/orgChart1"/>
    <dgm:cxn modelId="{8F9A1C00-0DC8-46C2-A5AA-33FD3BB156DF}" type="presParOf" srcId="{FDA1423F-79FF-435E-9F17-B98460CC93E8}" destId="{7CD2DA18-42C0-4D52-AADF-07F26AD881D1}" srcOrd="0" destOrd="0" presId="urn:microsoft.com/office/officeart/2005/8/layout/orgChart1"/>
    <dgm:cxn modelId="{584C613D-B34B-4B2D-981D-E4541F78F913}" type="presParOf" srcId="{7CD2DA18-42C0-4D52-AADF-07F26AD881D1}" destId="{29D1BA6E-C743-4D1C-A565-D105E91EC449}" srcOrd="0" destOrd="0" presId="urn:microsoft.com/office/officeart/2005/8/layout/orgChart1"/>
    <dgm:cxn modelId="{248C32FC-6BDA-4315-A278-E2068B20A426}" type="presParOf" srcId="{7CD2DA18-42C0-4D52-AADF-07F26AD881D1}" destId="{8415DCE5-1CCF-44CD-A283-3976D55BBDD9}" srcOrd="1" destOrd="0" presId="urn:microsoft.com/office/officeart/2005/8/layout/orgChart1"/>
    <dgm:cxn modelId="{F7DF46B1-D95F-47E6-9AED-36F4E9A2E945}" type="presParOf" srcId="{FDA1423F-79FF-435E-9F17-B98460CC93E8}" destId="{F94C6E48-25AA-4D03-8BF3-EBA78CC0C1BC}" srcOrd="1" destOrd="0" presId="urn:microsoft.com/office/officeart/2005/8/layout/orgChart1"/>
    <dgm:cxn modelId="{B8AD3E37-939E-46E0-B534-4609A93B7AC1}" type="presParOf" srcId="{F94C6E48-25AA-4D03-8BF3-EBA78CC0C1BC}" destId="{4ECD4943-4861-4E4B-A3C4-2ADA7368CE05}" srcOrd="0" destOrd="0" presId="urn:microsoft.com/office/officeart/2005/8/layout/orgChart1"/>
    <dgm:cxn modelId="{A8577D02-92D5-45C6-931B-58D8791DAA41}" type="presParOf" srcId="{F94C6E48-25AA-4D03-8BF3-EBA78CC0C1BC}" destId="{DA1FBEFE-1318-43BA-AB0B-CA9DB4715B98}" srcOrd="1" destOrd="0" presId="urn:microsoft.com/office/officeart/2005/8/layout/orgChart1"/>
    <dgm:cxn modelId="{EE60A849-FE15-4360-A00C-592A86BB82E7}" type="presParOf" srcId="{DA1FBEFE-1318-43BA-AB0B-CA9DB4715B98}" destId="{695BE46F-9C98-4609-8ED3-975E6AC9D887}" srcOrd="0" destOrd="0" presId="urn:microsoft.com/office/officeart/2005/8/layout/orgChart1"/>
    <dgm:cxn modelId="{65E8B7ED-1290-482A-A05A-CCF7256D0EEA}" type="presParOf" srcId="{695BE46F-9C98-4609-8ED3-975E6AC9D887}" destId="{AA0E35F2-350F-4120-875A-290E96671C06}" srcOrd="0" destOrd="0" presId="urn:microsoft.com/office/officeart/2005/8/layout/orgChart1"/>
    <dgm:cxn modelId="{AC648957-9CB0-4804-8A8F-6D0C4A960B00}" type="presParOf" srcId="{695BE46F-9C98-4609-8ED3-975E6AC9D887}" destId="{0D89351C-AF0D-4EE1-BBA6-74D94AA1B407}" srcOrd="1" destOrd="0" presId="urn:microsoft.com/office/officeart/2005/8/layout/orgChart1"/>
    <dgm:cxn modelId="{472E6F1E-4E50-4BD0-A2FB-FFCF8360CDB1}" type="presParOf" srcId="{DA1FBEFE-1318-43BA-AB0B-CA9DB4715B98}" destId="{F1F0320D-A95C-4577-8B49-44AC92EB6420}" srcOrd="1" destOrd="0" presId="urn:microsoft.com/office/officeart/2005/8/layout/orgChart1"/>
    <dgm:cxn modelId="{0DD21ECF-16A6-4184-BB4B-9C0DE92C66CB}" type="presParOf" srcId="{DA1FBEFE-1318-43BA-AB0B-CA9DB4715B98}" destId="{E3AD4C69-DFB9-473C-A3AE-F4A2EEC8C35A}" srcOrd="2" destOrd="0" presId="urn:microsoft.com/office/officeart/2005/8/layout/orgChart1"/>
    <dgm:cxn modelId="{E7A5B709-97EF-43A0-B17F-A0ABCD212C86}" type="presParOf" srcId="{FDA1423F-79FF-435E-9F17-B98460CC93E8}" destId="{F00D51D3-E24A-4B42-BED9-6879D57BD484}" srcOrd="2" destOrd="0" presId="urn:microsoft.com/office/officeart/2005/8/layout/orgChart1"/>
    <dgm:cxn modelId="{FB1941D2-7C96-4E5F-891A-2B46B87034BC}" type="presParOf" srcId="{63BFD0A4-7783-476F-8D30-AD74674DE995}" destId="{952AE1CE-971A-4566-A120-1142B261014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7BE6E-4C61-49A3-8002-C14C19D2194A}">
      <dsp:nvSpPr>
        <dsp:cNvPr id="0" name=""/>
        <dsp:cNvSpPr/>
      </dsp:nvSpPr>
      <dsp:spPr>
        <a:xfrm>
          <a:off x="932157" y="1342245"/>
          <a:ext cx="333941" cy="954482"/>
        </a:xfrm>
        <a:custGeom>
          <a:avLst/>
          <a:gdLst/>
          <a:ahLst/>
          <a:cxnLst/>
          <a:rect l="0" t="0" r="0" b="0"/>
          <a:pathLst>
            <a:path>
              <a:moveTo>
                <a:pt x="0" y="0"/>
              </a:moveTo>
              <a:lnTo>
                <a:pt x="166970" y="0"/>
              </a:lnTo>
              <a:lnTo>
                <a:pt x="166970" y="954482"/>
              </a:lnTo>
              <a:lnTo>
                <a:pt x="333941" y="95448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dirty="0">
            <a:latin typeface="Montserrat" panose="00000500000000000000" pitchFamily="2" charset="0"/>
          </a:endParaRPr>
        </a:p>
      </dsp:txBody>
      <dsp:txXfrm>
        <a:off x="1073848" y="1794206"/>
        <a:ext cx="50560" cy="50560"/>
      </dsp:txXfrm>
    </dsp:sp>
    <dsp:sp modelId="{7050BF06-921C-4915-A2F8-FDF5F2B393CE}">
      <dsp:nvSpPr>
        <dsp:cNvPr id="0" name=""/>
        <dsp:cNvSpPr/>
      </dsp:nvSpPr>
      <dsp:spPr>
        <a:xfrm>
          <a:off x="932157" y="1342245"/>
          <a:ext cx="333941" cy="318160"/>
        </a:xfrm>
        <a:custGeom>
          <a:avLst/>
          <a:gdLst/>
          <a:ahLst/>
          <a:cxnLst/>
          <a:rect l="0" t="0" r="0" b="0"/>
          <a:pathLst>
            <a:path>
              <a:moveTo>
                <a:pt x="0" y="0"/>
              </a:moveTo>
              <a:lnTo>
                <a:pt x="166970" y="0"/>
              </a:lnTo>
              <a:lnTo>
                <a:pt x="166970" y="318160"/>
              </a:lnTo>
              <a:lnTo>
                <a:pt x="333941" y="31816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dirty="0">
            <a:latin typeface="Montserrat" panose="00000500000000000000" pitchFamily="2" charset="0"/>
          </a:endParaRPr>
        </a:p>
      </dsp:txBody>
      <dsp:txXfrm>
        <a:off x="1087597" y="1489794"/>
        <a:ext cx="23062" cy="23062"/>
      </dsp:txXfrm>
    </dsp:sp>
    <dsp:sp modelId="{8E1774FE-B195-4897-91AD-5E760A3F655B}">
      <dsp:nvSpPr>
        <dsp:cNvPr id="0" name=""/>
        <dsp:cNvSpPr/>
      </dsp:nvSpPr>
      <dsp:spPr>
        <a:xfrm>
          <a:off x="932157" y="1024084"/>
          <a:ext cx="333941" cy="318160"/>
        </a:xfrm>
        <a:custGeom>
          <a:avLst/>
          <a:gdLst/>
          <a:ahLst/>
          <a:cxnLst/>
          <a:rect l="0" t="0" r="0" b="0"/>
          <a:pathLst>
            <a:path>
              <a:moveTo>
                <a:pt x="0" y="318160"/>
              </a:moveTo>
              <a:lnTo>
                <a:pt x="166970" y="318160"/>
              </a:lnTo>
              <a:lnTo>
                <a:pt x="166970" y="0"/>
              </a:lnTo>
              <a:lnTo>
                <a:pt x="333941" y="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dirty="0">
            <a:latin typeface="Montserrat" panose="00000500000000000000" pitchFamily="2" charset="0"/>
          </a:endParaRPr>
        </a:p>
      </dsp:txBody>
      <dsp:txXfrm>
        <a:off x="1087597" y="1171633"/>
        <a:ext cx="23062" cy="23062"/>
      </dsp:txXfrm>
    </dsp:sp>
    <dsp:sp modelId="{80463399-43BF-4392-9AE2-EE0C39C05594}">
      <dsp:nvSpPr>
        <dsp:cNvPr id="0" name=""/>
        <dsp:cNvSpPr/>
      </dsp:nvSpPr>
      <dsp:spPr>
        <a:xfrm>
          <a:off x="932157" y="387762"/>
          <a:ext cx="333941" cy="954482"/>
        </a:xfrm>
        <a:custGeom>
          <a:avLst/>
          <a:gdLst/>
          <a:ahLst/>
          <a:cxnLst/>
          <a:rect l="0" t="0" r="0" b="0"/>
          <a:pathLst>
            <a:path>
              <a:moveTo>
                <a:pt x="0" y="954482"/>
              </a:moveTo>
              <a:lnTo>
                <a:pt x="166970" y="954482"/>
              </a:lnTo>
              <a:lnTo>
                <a:pt x="166970" y="0"/>
              </a:lnTo>
              <a:lnTo>
                <a:pt x="333941" y="0"/>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dirty="0">
            <a:latin typeface="Montserrat" panose="00000500000000000000" pitchFamily="2" charset="0"/>
          </a:endParaRPr>
        </a:p>
      </dsp:txBody>
      <dsp:txXfrm>
        <a:off x="1073848" y="839723"/>
        <a:ext cx="50560" cy="50560"/>
      </dsp:txXfrm>
    </dsp:sp>
    <dsp:sp modelId="{D473EFE8-3222-41EB-90A3-EC8AFA8D1EA0}">
      <dsp:nvSpPr>
        <dsp:cNvPr id="0" name=""/>
        <dsp:cNvSpPr/>
      </dsp:nvSpPr>
      <dsp:spPr>
        <a:xfrm rot="16200000">
          <a:off x="-661996" y="1087716"/>
          <a:ext cx="2679250" cy="5090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Doble Diamante de Moon</a:t>
          </a:r>
        </a:p>
      </dsp:txBody>
      <dsp:txXfrm>
        <a:off x="-661996" y="1087716"/>
        <a:ext cx="2679250" cy="509057"/>
      </dsp:txXfrm>
    </dsp:sp>
    <dsp:sp modelId="{7DE53B91-2150-40AB-AD7A-4AF251FBC9D7}">
      <dsp:nvSpPr>
        <dsp:cNvPr id="0" name=""/>
        <dsp:cNvSpPr/>
      </dsp:nvSpPr>
      <dsp:spPr>
        <a:xfrm>
          <a:off x="1266099" y="133233"/>
          <a:ext cx="2672302" cy="5090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Condiciones de Factores Nacionales e Internacionales</a:t>
          </a:r>
        </a:p>
      </dsp:txBody>
      <dsp:txXfrm>
        <a:off x="1266099" y="133233"/>
        <a:ext cx="2672302" cy="509057"/>
      </dsp:txXfrm>
    </dsp:sp>
    <dsp:sp modelId="{5252418A-F1DE-4E1B-A3C4-0528D71AED9A}">
      <dsp:nvSpPr>
        <dsp:cNvPr id="0" name=""/>
        <dsp:cNvSpPr/>
      </dsp:nvSpPr>
      <dsp:spPr>
        <a:xfrm>
          <a:off x="1266099" y="769555"/>
          <a:ext cx="2656022" cy="5090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Condiciones  de Demanda Nacional e Internacional</a:t>
          </a:r>
        </a:p>
      </dsp:txBody>
      <dsp:txXfrm>
        <a:off x="1266099" y="769555"/>
        <a:ext cx="2656022" cy="509057"/>
      </dsp:txXfrm>
    </dsp:sp>
    <dsp:sp modelId="{45FD6738-1994-40CC-A3B9-D762409213EE}">
      <dsp:nvSpPr>
        <dsp:cNvPr id="0" name=""/>
        <dsp:cNvSpPr/>
      </dsp:nvSpPr>
      <dsp:spPr>
        <a:xfrm>
          <a:off x="1266099" y="1405877"/>
          <a:ext cx="2614931" cy="5090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Industrias Relacionadas y de Apoyo</a:t>
          </a:r>
        </a:p>
      </dsp:txBody>
      <dsp:txXfrm>
        <a:off x="1266099" y="1405877"/>
        <a:ext cx="2614931" cy="509057"/>
      </dsp:txXfrm>
    </dsp:sp>
    <dsp:sp modelId="{9CEE0211-3908-4676-96C8-112696C4C8D4}">
      <dsp:nvSpPr>
        <dsp:cNvPr id="0" name=""/>
        <dsp:cNvSpPr/>
      </dsp:nvSpPr>
      <dsp:spPr>
        <a:xfrm>
          <a:off x="1266099" y="2042199"/>
          <a:ext cx="2634884" cy="509057"/>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latin typeface="Montserrat" panose="00000500000000000000" pitchFamily="2" charset="0"/>
            </a:rPr>
            <a:t>Estrategia, Estructura y Rivalidad Nacional e Internacional</a:t>
          </a:r>
          <a:endParaRPr lang="es-EC" sz="1200" kern="1200" dirty="0">
            <a:latin typeface="Montserrat" panose="00000500000000000000" pitchFamily="2" charset="0"/>
          </a:endParaRPr>
        </a:p>
      </dsp:txBody>
      <dsp:txXfrm>
        <a:off x="1266099" y="2042199"/>
        <a:ext cx="2634884" cy="509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4B5E3-1393-470D-A014-761C8A73CBBF}">
      <dsp:nvSpPr>
        <dsp:cNvPr id="0" name=""/>
        <dsp:cNvSpPr/>
      </dsp:nvSpPr>
      <dsp:spPr>
        <a:xfrm>
          <a:off x="3833" y="986501"/>
          <a:ext cx="1743152" cy="80129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419" sz="1000" b="1" kern="1200" dirty="0">
              <a:latin typeface="Montserrat" panose="00000500000000000000" pitchFamily="2" charset="0"/>
            </a:rPr>
            <a:t>Constitución de la República del Ecuador</a:t>
          </a:r>
          <a:endParaRPr lang="es-EC" sz="1000" kern="1200" dirty="0">
            <a:latin typeface="Montserrat" panose="00000500000000000000" pitchFamily="2" charset="0"/>
          </a:endParaRPr>
        </a:p>
      </dsp:txBody>
      <dsp:txXfrm>
        <a:off x="3833" y="986501"/>
        <a:ext cx="1743152" cy="534196"/>
      </dsp:txXfrm>
    </dsp:sp>
    <dsp:sp modelId="{B69A8379-BE41-48D3-BED5-8703E78DFA3C}">
      <dsp:nvSpPr>
        <dsp:cNvPr id="0" name=""/>
        <dsp:cNvSpPr/>
      </dsp:nvSpPr>
      <dsp:spPr>
        <a:xfrm>
          <a:off x="360864" y="1520697"/>
          <a:ext cx="1743152" cy="1508906"/>
        </a:xfrm>
        <a:prstGeom prst="roundRect">
          <a:avLst>
            <a:gd name="adj" fmla="val 10000"/>
          </a:avLst>
        </a:prstGeom>
        <a:solidFill>
          <a:schemeClr val="accent3">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C" sz="1000" kern="1200" dirty="0">
              <a:solidFill>
                <a:schemeClr val="bg1"/>
              </a:solidFill>
              <a:latin typeface="Montserrat" panose="00000500000000000000" pitchFamily="2" charset="0"/>
            </a:rPr>
            <a:t>Las relaciones internacionales deberán responder a los intereses y beneficios de los ecuatorianos.</a:t>
          </a:r>
        </a:p>
      </dsp:txBody>
      <dsp:txXfrm>
        <a:off x="405058" y="1564891"/>
        <a:ext cx="1654764" cy="1420518"/>
      </dsp:txXfrm>
    </dsp:sp>
    <dsp:sp modelId="{FBD04EA3-705E-4388-9CD0-E45CC47C337D}">
      <dsp:nvSpPr>
        <dsp:cNvPr id="0" name=""/>
        <dsp:cNvSpPr/>
      </dsp:nvSpPr>
      <dsp:spPr>
        <a:xfrm>
          <a:off x="2011241" y="1036602"/>
          <a:ext cx="560221" cy="433994"/>
        </a:xfrm>
        <a:prstGeom prst="rightArrow">
          <a:avLst>
            <a:gd name="adj1" fmla="val 60000"/>
            <a:gd name="adj2" fmla="val 50000"/>
          </a:avLst>
        </a:prstGeom>
        <a:gradFill rotWithShape="0">
          <a:gsLst>
            <a:gs pos="0">
              <a:schemeClr val="accent5">
                <a:tint val="60000"/>
                <a:hueOff val="0"/>
                <a:satOff val="0"/>
                <a:lumOff val="0"/>
                <a:alphaOff val="0"/>
                <a:tint val="50000"/>
                <a:satMod val="300000"/>
              </a:schemeClr>
            </a:gs>
            <a:gs pos="35000">
              <a:schemeClr val="accent5">
                <a:tint val="60000"/>
                <a:hueOff val="0"/>
                <a:satOff val="0"/>
                <a:lumOff val="0"/>
                <a:alphaOff val="0"/>
                <a:tint val="37000"/>
                <a:satMod val="300000"/>
              </a:schemeClr>
            </a:gs>
            <a:gs pos="100000">
              <a:schemeClr val="accent5">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latin typeface="Montserrat" panose="00000500000000000000" pitchFamily="2" charset="0"/>
          </a:endParaRPr>
        </a:p>
      </dsp:txBody>
      <dsp:txXfrm>
        <a:off x="2011241" y="1123401"/>
        <a:ext cx="430023" cy="260396"/>
      </dsp:txXfrm>
    </dsp:sp>
    <dsp:sp modelId="{8AA0AB81-4EDC-4474-BDBD-11EA95B74482}">
      <dsp:nvSpPr>
        <dsp:cNvPr id="0" name=""/>
        <dsp:cNvSpPr/>
      </dsp:nvSpPr>
      <dsp:spPr>
        <a:xfrm>
          <a:off x="2804008" y="986501"/>
          <a:ext cx="1743152" cy="80129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EC" sz="1000" b="1" kern="1200" dirty="0">
              <a:latin typeface="Montserrat" panose="00000500000000000000" pitchFamily="2" charset="0"/>
            </a:rPr>
            <a:t>Comunidad Andina de Naciones</a:t>
          </a:r>
        </a:p>
      </dsp:txBody>
      <dsp:txXfrm>
        <a:off x="2804008" y="986501"/>
        <a:ext cx="1743152" cy="534196"/>
      </dsp:txXfrm>
    </dsp:sp>
    <dsp:sp modelId="{87A17274-CCAA-4BAE-99F2-5B13B3590B14}">
      <dsp:nvSpPr>
        <dsp:cNvPr id="0" name=""/>
        <dsp:cNvSpPr/>
      </dsp:nvSpPr>
      <dsp:spPr>
        <a:xfrm>
          <a:off x="3161039" y="1520697"/>
          <a:ext cx="1743152" cy="1508906"/>
        </a:xfrm>
        <a:prstGeom prst="roundRect">
          <a:avLst>
            <a:gd name="adj" fmla="val 10000"/>
          </a:avLst>
        </a:prstGeom>
        <a:solidFill>
          <a:schemeClr val="accent3">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419" sz="1000" kern="1200" dirty="0">
              <a:solidFill>
                <a:schemeClr val="bg1"/>
              </a:solidFill>
              <a:latin typeface="Montserrat" panose="00000500000000000000" pitchFamily="2" charset="0"/>
            </a:rPr>
            <a:t>Coordinar negociaciones conjuntas de la CAN con otros procesos de integración o con terceros países o grupos de países.</a:t>
          </a:r>
          <a:endParaRPr lang="es-EC" sz="1000" kern="1200" dirty="0">
            <a:solidFill>
              <a:schemeClr val="bg1"/>
            </a:solidFill>
            <a:latin typeface="Montserrat" panose="00000500000000000000" pitchFamily="2" charset="0"/>
          </a:endParaRPr>
        </a:p>
      </dsp:txBody>
      <dsp:txXfrm>
        <a:off x="3205233" y="1564891"/>
        <a:ext cx="1654764" cy="1420518"/>
      </dsp:txXfrm>
    </dsp:sp>
    <dsp:sp modelId="{933C9BD5-251A-440C-899C-EC72A4A379A5}">
      <dsp:nvSpPr>
        <dsp:cNvPr id="0" name=""/>
        <dsp:cNvSpPr/>
      </dsp:nvSpPr>
      <dsp:spPr>
        <a:xfrm>
          <a:off x="4811416" y="1036602"/>
          <a:ext cx="560221" cy="433994"/>
        </a:xfrm>
        <a:prstGeom prst="rightArrow">
          <a:avLst>
            <a:gd name="adj1" fmla="val 60000"/>
            <a:gd name="adj2" fmla="val 50000"/>
          </a:avLst>
        </a:prstGeom>
        <a:gradFill rotWithShape="0">
          <a:gsLst>
            <a:gs pos="0">
              <a:schemeClr val="accent5">
                <a:tint val="60000"/>
                <a:hueOff val="0"/>
                <a:satOff val="0"/>
                <a:lumOff val="0"/>
                <a:alphaOff val="0"/>
                <a:tint val="50000"/>
                <a:satMod val="300000"/>
              </a:schemeClr>
            </a:gs>
            <a:gs pos="35000">
              <a:schemeClr val="accent5">
                <a:tint val="60000"/>
                <a:hueOff val="0"/>
                <a:satOff val="0"/>
                <a:lumOff val="0"/>
                <a:alphaOff val="0"/>
                <a:tint val="37000"/>
                <a:satMod val="300000"/>
              </a:schemeClr>
            </a:gs>
            <a:gs pos="100000">
              <a:schemeClr val="accent5">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latin typeface="Montserrat" panose="00000500000000000000" pitchFamily="2" charset="0"/>
          </a:endParaRPr>
        </a:p>
      </dsp:txBody>
      <dsp:txXfrm>
        <a:off x="4811416" y="1123401"/>
        <a:ext cx="430023" cy="260396"/>
      </dsp:txXfrm>
    </dsp:sp>
    <dsp:sp modelId="{7542111D-E6FF-4868-8E35-41B7181A22AB}">
      <dsp:nvSpPr>
        <dsp:cNvPr id="0" name=""/>
        <dsp:cNvSpPr/>
      </dsp:nvSpPr>
      <dsp:spPr>
        <a:xfrm>
          <a:off x="5604182" y="986501"/>
          <a:ext cx="1743152" cy="80129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419" sz="1000" b="1" kern="1200" dirty="0">
              <a:latin typeface="Montserrat" panose="00000500000000000000" pitchFamily="2" charset="0"/>
            </a:rPr>
            <a:t>Código Orgánico de la Producción, Comercio e Inversiones</a:t>
          </a:r>
          <a:endParaRPr lang="es-EC" sz="1000" kern="1200" dirty="0">
            <a:latin typeface="Montserrat" panose="00000500000000000000" pitchFamily="2" charset="0"/>
          </a:endParaRPr>
        </a:p>
      </dsp:txBody>
      <dsp:txXfrm>
        <a:off x="5604182" y="986501"/>
        <a:ext cx="1743152" cy="534196"/>
      </dsp:txXfrm>
    </dsp:sp>
    <dsp:sp modelId="{B478F783-659B-4B61-9159-C29A9072F1FF}">
      <dsp:nvSpPr>
        <dsp:cNvPr id="0" name=""/>
        <dsp:cNvSpPr/>
      </dsp:nvSpPr>
      <dsp:spPr>
        <a:xfrm>
          <a:off x="5961214" y="1520697"/>
          <a:ext cx="1743152" cy="1508906"/>
        </a:xfrm>
        <a:prstGeom prst="roundRect">
          <a:avLst>
            <a:gd name="adj" fmla="val 10000"/>
          </a:avLst>
        </a:prstGeom>
        <a:solidFill>
          <a:schemeClr val="accent3">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419" sz="1000" kern="1200" dirty="0">
              <a:solidFill>
                <a:schemeClr val="bg1"/>
              </a:solidFill>
              <a:latin typeface="Montserrat" panose="00000500000000000000" pitchFamily="2" charset="0"/>
            </a:rPr>
            <a:t>El Estado promoverá la producción orientada a las exportaciones y define como mecanismo el acceso a programas de preferencias arancelarias y otros beneficios.</a:t>
          </a:r>
          <a:endParaRPr lang="es-EC" sz="1000" kern="1200" dirty="0">
            <a:solidFill>
              <a:schemeClr val="bg1"/>
            </a:solidFill>
            <a:latin typeface="Montserrat" panose="00000500000000000000" pitchFamily="2" charset="0"/>
          </a:endParaRPr>
        </a:p>
      </dsp:txBody>
      <dsp:txXfrm>
        <a:off x="6005408" y="1564891"/>
        <a:ext cx="1654764" cy="1420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0E75D-1BB5-4A02-BB2F-E6DB206A9B70}">
      <dsp:nvSpPr>
        <dsp:cNvPr id="0" name=""/>
        <dsp:cNvSpPr/>
      </dsp:nvSpPr>
      <dsp:spPr>
        <a:xfrm>
          <a:off x="0" y="315423"/>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solidFill>
                <a:schemeClr val="accent2"/>
              </a:solidFill>
              <a:latin typeface="Montserrat" panose="00000500000000000000" pitchFamily="2" charset="0"/>
            </a:rPr>
            <a:t>Representa el 5,9% del sector industrial del país.</a:t>
          </a:r>
        </a:p>
      </dsp:txBody>
      <dsp:txXfrm>
        <a:off x="0" y="315423"/>
        <a:ext cx="1904999" cy="1143000"/>
      </dsp:txXfrm>
    </dsp:sp>
    <dsp:sp modelId="{4D946958-C148-4B88-846E-288AEAB1D4EF}">
      <dsp:nvSpPr>
        <dsp:cNvPr id="0" name=""/>
        <dsp:cNvSpPr/>
      </dsp:nvSpPr>
      <dsp:spPr>
        <a:xfrm>
          <a:off x="2095500" y="315423"/>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solidFill>
                <a:schemeClr val="accent2"/>
              </a:solidFill>
              <a:latin typeface="Montserrat" panose="00000500000000000000" pitchFamily="2" charset="0"/>
            </a:rPr>
            <a:t>Contribuye en 1% al PIB nacional.</a:t>
          </a:r>
        </a:p>
      </dsp:txBody>
      <dsp:txXfrm>
        <a:off x="2095500" y="315423"/>
        <a:ext cx="1904999" cy="1143000"/>
      </dsp:txXfrm>
    </dsp:sp>
    <dsp:sp modelId="{87E70333-EE89-4A74-90E5-B30ACE12C10B}">
      <dsp:nvSpPr>
        <dsp:cNvPr id="0" name=""/>
        <dsp:cNvSpPr/>
      </dsp:nvSpPr>
      <dsp:spPr>
        <a:xfrm>
          <a:off x="4191000" y="315423"/>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419" sz="1100" kern="1200" dirty="0">
              <a:solidFill>
                <a:schemeClr val="accent2"/>
              </a:solidFill>
              <a:latin typeface="Montserrat" panose="00000500000000000000" pitchFamily="2" charset="0"/>
            </a:rPr>
            <a:t>Las empresas de este sector emplean directamente a alrededor de 158.000 personas</a:t>
          </a:r>
          <a:endParaRPr lang="es-EC" sz="1100" kern="1200" dirty="0">
            <a:solidFill>
              <a:schemeClr val="accent2"/>
            </a:solidFill>
            <a:latin typeface="Montserrat" panose="00000500000000000000" pitchFamily="2" charset="0"/>
          </a:endParaRPr>
        </a:p>
      </dsp:txBody>
      <dsp:txXfrm>
        <a:off x="4191000" y="315423"/>
        <a:ext cx="1904999" cy="1143000"/>
      </dsp:txXfrm>
    </dsp:sp>
    <dsp:sp modelId="{EE09A31E-FF7B-4153-A852-1491D664714F}">
      <dsp:nvSpPr>
        <dsp:cNvPr id="0" name=""/>
        <dsp:cNvSpPr/>
      </dsp:nvSpPr>
      <dsp:spPr>
        <a:xfrm>
          <a:off x="1047750" y="1648923"/>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419" sz="1100" kern="1200" dirty="0">
              <a:solidFill>
                <a:schemeClr val="accent2"/>
              </a:solidFill>
              <a:latin typeface="Montserrat" panose="00000500000000000000" pitchFamily="2" charset="0"/>
            </a:rPr>
            <a:t>En 2020, el sector disminuyó un -9,9% entre enero y septiembre, mientras que las ventas cayeron un -40% entre marzo y diciembre.</a:t>
          </a:r>
          <a:endParaRPr lang="es-EC" sz="1100" kern="1200" dirty="0">
            <a:solidFill>
              <a:schemeClr val="accent2"/>
            </a:solidFill>
            <a:latin typeface="Montserrat" panose="00000500000000000000" pitchFamily="2" charset="0"/>
          </a:endParaRPr>
        </a:p>
      </dsp:txBody>
      <dsp:txXfrm>
        <a:off x="1047750" y="1648923"/>
        <a:ext cx="1904999" cy="1143000"/>
      </dsp:txXfrm>
    </dsp:sp>
    <dsp:sp modelId="{B8FD5A83-8D56-48B4-9033-454D81C49439}">
      <dsp:nvSpPr>
        <dsp:cNvPr id="0" name=""/>
        <dsp:cNvSpPr/>
      </dsp:nvSpPr>
      <dsp:spPr>
        <a:xfrm>
          <a:off x="3143250" y="1648923"/>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419" sz="1100" kern="1200" dirty="0">
              <a:solidFill>
                <a:schemeClr val="accent2"/>
              </a:solidFill>
              <a:latin typeface="Montserrat" panose="00000500000000000000" pitchFamily="2" charset="0"/>
            </a:rPr>
            <a:t>Entre enero y agosto de 2020 se perdieron más de 10.000 empleos formales. </a:t>
          </a:r>
          <a:endParaRPr lang="es-EC" sz="1100" kern="1200" dirty="0">
            <a:solidFill>
              <a:schemeClr val="accent2"/>
            </a:solidFill>
            <a:latin typeface="Montserrat" panose="00000500000000000000" pitchFamily="2" charset="0"/>
          </a:endParaRPr>
        </a:p>
      </dsp:txBody>
      <dsp:txXfrm>
        <a:off x="3143250" y="1648923"/>
        <a:ext cx="1904999" cy="1143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279F-6993-41A7-8559-999832A9F91E}">
      <dsp:nvSpPr>
        <dsp:cNvPr id="0" name=""/>
        <dsp:cNvSpPr/>
      </dsp:nvSpPr>
      <dsp:spPr>
        <a:xfrm>
          <a:off x="1590550" y="912072"/>
          <a:ext cx="334462" cy="91440"/>
        </a:xfrm>
        <a:custGeom>
          <a:avLst/>
          <a:gdLst/>
          <a:ahLst/>
          <a:cxnLst/>
          <a:rect l="0" t="0" r="0" b="0"/>
          <a:pathLst>
            <a:path>
              <a:moveTo>
                <a:pt x="0" y="45720"/>
              </a:moveTo>
              <a:lnTo>
                <a:pt x="33446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solidFill>
              <a:schemeClr val="accent2"/>
            </a:solidFill>
            <a:latin typeface="Montserrat" panose="00000500000000000000" pitchFamily="2" charset="0"/>
          </a:endParaRPr>
        </a:p>
      </dsp:txBody>
      <dsp:txXfrm>
        <a:off x="1748655" y="955965"/>
        <a:ext cx="18253" cy="3654"/>
      </dsp:txXfrm>
    </dsp:sp>
    <dsp:sp modelId="{9471925E-09F8-4744-A32C-2E86E089DE88}">
      <dsp:nvSpPr>
        <dsp:cNvPr id="0" name=""/>
        <dsp:cNvSpPr/>
      </dsp:nvSpPr>
      <dsp:spPr>
        <a:xfrm>
          <a:off x="5121" y="4816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En abril de 2007, la  CAN, inició rondas de negociaciones con la UE.</a:t>
          </a:r>
          <a:endParaRPr lang="es-EC" sz="900" kern="1200" dirty="0">
            <a:latin typeface="Montserrat" panose="00000500000000000000" pitchFamily="2" charset="0"/>
          </a:endParaRPr>
        </a:p>
      </dsp:txBody>
      <dsp:txXfrm>
        <a:off x="5121" y="481624"/>
        <a:ext cx="1587229" cy="952337"/>
      </dsp:txXfrm>
    </dsp:sp>
    <dsp:sp modelId="{39527E06-BEBC-49B7-94C8-255A025BD673}">
      <dsp:nvSpPr>
        <dsp:cNvPr id="0" name=""/>
        <dsp:cNvSpPr/>
      </dsp:nvSpPr>
      <dsp:spPr>
        <a:xfrm>
          <a:off x="3542842" y="912072"/>
          <a:ext cx="334462" cy="91440"/>
        </a:xfrm>
        <a:custGeom>
          <a:avLst/>
          <a:gdLst/>
          <a:ahLst/>
          <a:cxnLst/>
          <a:rect l="0" t="0" r="0" b="0"/>
          <a:pathLst>
            <a:path>
              <a:moveTo>
                <a:pt x="0" y="45720"/>
              </a:moveTo>
              <a:lnTo>
                <a:pt x="33446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solidFill>
              <a:schemeClr val="accent2"/>
            </a:solidFill>
            <a:latin typeface="Montserrat" panose="00000500000000000000" pitchFamily="2" charset="0"/>
          </a:endParaRPr>
        </a:p>
      </dsp:txBody>
      <dsp:txXfrm>
        <a:off x="3700947" y="955965"/>
        <a:ext cx="18253" cy="3654"/>
      </dsp:txXfrm>
    </dsp:sp>
    <dsp:sp modelId="{9506FF20-C9DC-46F7-969B-B856DEFAE5C1}">
      <dsp:nvSpPr>
        <dsp:cNvPr id="0" name=""/>
        <dsp:cNvSpPr/>
      </dsp:nvSpPr>
      <dsp:spPr>
        <a:xfrm>
          <a:off x="1957413" y="4816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Las negociaciones se suspendieron a mediados del 2008.</a:t>
          </a:r>
          <a:endParaRPr lang="es-EC" sz="900" kern="1200" dirty="0">
            <a:latin typeface="Montserrat" panose="00000500000000000000" pitchFamily="2" charset="0"/>
          </a:endParaRPr>
        </a:p>
      </dsp:txBody>
      <dsp:txXfrm>
        <a:off x="1957413" y="481624"/>
        <a:ext cx="1587229" cy="952337"/>
      </dsp:txXfrm>
    </dsp:sp>
    <dsp:sp modelId="{3C743518-0855-4B61-B65A-B21D5BB67782}">
      <dsp:nvSpPr>
        <dsp:cNvPr id="0" name=""/>
        <dsp:cNvSpPr/>
      </dsp:nvSpPr>
      <dsp:spPr>
        <a:xfrm>
          <a:off x="5495134" y="912072"/>
          <a:ext cx="334462" cy="91440"/>
        </a:xfrm>
        <a:custGeom>
          <a:avLst/>
          <a:gdLst/>
          <a:ahLst/>
          <a:cxnLst/>
          <a:rect l="0" t="0" r="0" b="0"/>
          <a:pathLst>
            <a:path>
              <a:moveTo>
                <a:pt x="0" y="45720"/>
              </a:moveTo>
              <a:lnTo>
                <a:pt x="33446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solidFill>
              <a:schemeClr val="accent2"/>
            </a:solidFill>
            <a:latin typeface="Montserrat" panose="00000500000000000000" pitchFamily="2" charset="0"/>
          </a:endParaRPr>
        </a:p>
      </dsp:txBody>
      <dsp:txXfrm>
        <a:off x="5653239" y="955965"/>
        <a:ext cx="18253" cy="3654"/>
      </dsp:txXfrm>
    </dsp:sp>
    <dsp:sp modelId="{5BE8A4EF-9018-45E0-AFED-28D57818C39F}">
      <dsp:nvSpPr>
        <dsp:cNvPr id="0" name=""/>
        <dsp:cNvSpPr/>
      </dsp:nvSpPr>
      <dsp:spPr>
        <a:xfrm>
          <a:off x="3909705" y="4816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El Acuerdo de Asociación pasó a denominarse Acuerdo Comercial Multipartes.</a:t>
          </a:r>
          <a:endParaRPr lang="es-EC" sz="900" kern="1200" dirty="0">
            <a:latin typeface="Montserrat" panose="00000500000000000000" pitchFamily="2" charset="0"/>
          </a:endParaRPr>
        </a:p>
      </dsp:txBody>
      <dsp:txXfrm>
        <a:off x="3909705" y="481624"/>
        <a:ext cx="1587229" cy="952337"/>
      </dsp:txXfrm>
    </dsp:sp>
    <dsp:sp modelId="{1850303F-FD7F-425B-9575-EB4427873173}">
      <dsp:nvSpPr>
        <dsp:cNvPr id="0" name=""/>
        <dsp:cNvSpPr/>
      </dsp:nvSpPr>
      <dsp:spPr>
        <a:xfrm>
          <a:off x="798736" y="1432161"/>
          <a:ext cx="5856875" cy="334462"/>
        </a:xfrm>
        <a:custGeom>
          <a:avLst/>
          <a:gdLst/>
          <a:ahLst/>
          <a:cxnLst/>
          <a:rect l="0" t="0" r="0" b="0"/>
          <a:pathLst>
            <a:path>
              <a:moveTo>
                <a:pt x="5856875" y="0"/>
              </a:moveTo>
              <a:lnTo>
                <a:pt x="5856875" y="184331"/>
              </a:lnTo>
              <a:lnTo>
                <a:pt x="0" y="184331"/>
              </a:lnTo>
              <a:lnTo>
                <a:pt x="0" y="33446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solidFill>
              <a:schemeClr val="accent2"/>
            </a:solidFill>
            <a:latin typeface="Montserrat" panose="00000500000000000000" pitchFamily="2" charset="0"/>
          </a:endParaRPr>
        </a:p>
      </dsp:txBody>
      <dsp:txXfrm>
        <a:off x="3580467" y="1597565"/>
        <a:ext cx="293412" cy="3654"/>
      </dsp:txXfrm>
    </dsp:sp>
    <dsp:sp modelId="{04393168-B2BC-48CB-A201-2399F3C2ED16}">
      <dsp:nvSpPr>
        <dsp:cNvPr id="0" name=""/>
        <dsp:cNvSpPr/>
      </dsp:nvSpPr>
      <dsp:spPr>
        <a:xfrm>
          <a:off x="5861997" y="4816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En 2010 se reanudaron las negociaciones. </a:t>
          </a:r>
          <a:endParaRPr lang="es-EC" sz="900" kern="1200" dirty="0">
            <a:latin typeface="Montserrat" panose="00000500000000000000" pitchFamily="2" charset="0"/>
          </a:endParaRPr>
        </a:p>
      </dsp:txBody>
      <dsp:txXfrm>
        <a:off x="5861997" y="481624"/>
        <a:ext cx="1587229" cy="952337"/>
      </dsp:txXfrm>
    </dsp:sp>
    <dsp:sp modelId="{FD873853-CAD7-4859-AB88-A3E410D880EC}">
      <dsp:nvSpPr>
        <dsp:cNvPr id="0" name=""/>
        <dsp:cNvSpPr/>
      </dsp:nvSpPr>
      <dsp:spPr>
        <a:xfrm>
          <a:off x="1590550" y="2229473"/>
          <a:ext cx="334462" cy="91440"/>
        </a:xfrm>
        <a:custGeom>
          <a:avLst/>
          <a:gdLst/>
          <a:ahLst/>
          <a:cxnLst/>
          <a:rect l="0" t="0" r="0" b="0"/>
          <a:pathLst>
            <a:path>
              <a:moveTo>
                <a:pt x="0" y="45720"/>
              </a:moveTo>
              <a:lnTo>
                <a:pt x="33446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solidFill>
              <a:schemeClr val="accent2"/>
            </a:solidFill>
            <a:latin typeface="Montserrat" panose="00000500000000000000" pitchFamily="2" charset="0"/>
          </a:endParaRPr>
        </a:p>
      </dsp:txBody>
      <dsp:txXfrm>
        <a:off x="1748655" y="2273366"/>
        <a:ext cx="18253" cy="3654"/>
      </dsp:txXfrm>
    </dsp:sp>
    <dsp:sp modelId="{A84493FF-2CC6-4B07-BECE-E2B04B611C82}">
      <dsp:nvSpPr>
        <dsp:cNvPr id="0" name=""/>
        <dsp:cNvSpPr/>
      </dsp:nvSpPr>
      <dsp:spPr>
        <a:xfrm>
          <a:off x="5121" y="17990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Inicialmente solo Perú y Colombia se suscribieron en 2012. </a:t>
          </a:r>
          <a:endParaRPr lang="es-EC" sz="900" kern="1200" dirty="0">
            <a:latin typeface="Montserrat" panose="00000500000000000000" pitchFamily="2" charset="0"/>
          </a:endParaRPr>
        </a:p>
      </dsp:txBody>
      <dsp:txXfrm>
        <a:off x="5121" y="1799024"/>
        <a:ext cx="1587229" cy="952337"/>
      </dsp:txXfrm>
    </dsp:sp>
    <dsp:sp modelId="{6156C9FB-7911-4DC5-AB47-2C52CA581303}">
      <dsp:nvSpPr>
        <dsp:cNvPr id="0" name=""/>
        <dsp:cNvSpPr/>
      </dsp:nvSpPr>
      <dsp:spPr>
        <a:xfrm>
          <a:off x="3542842" y="2229473"/>
          <a:ext cx="334462" cy="91440"/>
        </a:xfrm>
        <a:custGeom>
          <a:avLst/>
          <a:gdLst/>
          <a:ahLst/>
          <a:cxnLst/>
          <a:rect l="0" t="0" r="0" b="0"/>
          <a:pathLst>
            <a:path>
              <a:moveTo>
                <a:pt x="0" y="45720"/>
              </a:moveTo>
              <a:lnTo>
                <a:pt x="33446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solidFill>
              <a:schemeClr val="accent2"/>
            </a:solidFill>
            <a:latin typeface="Montserrat" panose="00000500000000000000" pitchFamily="2" charset="0"/>
          </a:endParaRPr>
        </a:p>
      </dsp:txBody>
      <dsp:txXfrm>
        <a:off x="3700947" y="2273366"/>
        <a:ext cx="18253" cy="3654"/>
      </dsp:txXfrm>
    </dsp:sp>
    <dsp:sp modelId="{02EE7E5A-5F2F-44CB-9A0C-B90D9EF00A8E}">
      <dsp:nvSpPr>
        <dsp:cNvPr id="0" name=""/>
        <dsp:cNvSpPr/>
      </dsp:nvSpPr>
      <dsp:spPr>
        <a:xfrm>
          <a:off x="1957413" y="17990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Ecuador tardo alrededor de diez años en firmar el acuerdo y finalmente en 2016 se adhirió.</a:t>
          </a:r>
          <a:endParaRPr lang="es-EC" sz="900" kern="1200" dirty="0">
            <a:latin typeface="Montserrat" panose="00000500000000000000" pitchFamily="2" charset="0"/>
          </a:endParaRPr>
        </a:p>
      </dsp:txBody>
      <dsp:txXfrm>
        <a:off x="1957413" y="1799024"/>
        <a:ext cx="1587229" cy="952337"/>
      </dsp:txXfrm>
    </dsp:sp>
    <dsp:sp modelId="{EB6502EA-F284-41A1-9FC2-06FFE772756E}">
      <dsp:nvSpPr>
        <dsp:cNvPr id="0" name=""/>
        <dsp:cNvSpPr/>
      </dsp:nvSpPr>
      <dsp:spPr>
        <a:xfrm>
          <a:off x="3909705" y="1799024"/>
          <a:ext cx="1587229" cy="95233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419" sz="900" kern="1200" dirty="0">
              <a:latin typeface="Montserrat" panose="00000500000000000000" pitchFamily="2" charset="0"/>
            </a:rPr>
            <a:t>En 2021, durante la Reunión del Consejo Andino de ministros de Relaciones Exteriores, Bolivia solicitó el respaldo a su adhesión a este acuerdo. </a:t>
          </a:r>
          <a:endParaRPr lang="es-EC" sz="900" kern="1200" dirty="0">
            <a:latin typeface="Montserrat" panose="00000500000000000000" pitchFamily="2" charset="0"/>
          </a:endParaRPr>
        </a:p>
      </dsp:txBody>
      <dsp:txXfrm>
        <a:off x="3909705" y="1799024"/>
        <a:ext cx="1587229" cy="952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D4943-4861-4E4B-A3C4-2ADA7368CE05}">
      <dsp:nvSpPr>
        <dsp:cNvPr id="0" name=""/>
        <dsp:cNvSpPr/>
      </dsp:nvSpPr>
      <dsp:spPr>
        <a:xfrm>
          <a:off x="4043705" y="2212054"/>
          <a:ext cx="240527" cy="737618"/>
        </a:xfrm>
        <a:custGeom>
          <a:avLst/>
          <a:gdLst/>
          <a:ahLst/>
          <a:cxnLst/>
          <a:rect l="0" t="0" r="0" b="0"/>
          <a:pathLst>
            <a:path>
              <a:moveTo>
                <a:pt x="0" y="0"/>
              </a:moveTo>
              <a:lnTo>
                <a:pt x="0" y="737618"/>
              </a:lnTo>
              <a:lnTo>
                <a:pt x="240527" y="73761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BAED6-9DED-4C10-9E61-FC42BD2EBEBA}">
      <dsp:nvSpPr>
        <dsp:cNvPr id="0" name=""/>
        <dsp:cNvSpPr/>
      </dsp:nvSpPr>
      <dsp:spPr>
        <a:xfrm>
          <a:off x="2744856" y="1073556"/>
          <a:ext cx="1940256" cy="336738"/>
        </a:xfrm>
        <a:custGeom>
          <a:avLst/>
          <a:gdLst/>
          <a:ahLst/>
          <a:cxnLst/>
          <a:rect l="0" t="0" r="0" b="0"/>
          <a:pathLst>
            <a:path>
              <a:moveTo>
                <a:pt x="0" y="0"/>
              </a:moveTo>
              <a:lnTo>
                <a:pt x="0" y="168369"/>
              </a:lnTo>
              <a:lnTo>
                <a:pt x="1940256" y="168369"/>
              </a:lnTo>
              <a:lnTo>
                <a:pt x="1940256" y="33673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0D44A-4473-40D2-BE3A-67A87160A751}">
      <dsp:nvSpPr>
        <dsp:cNvPr id="0" name=""/>
        <dsp:cNvSpPr/>
      </dsp:nvSpPr>
      <dsp:spPr>
        <a:xfrm>
          <a:off x="2103449" y="2212054"/>
          <a:ext cx="240527" cy="737618"/>
        </a:xfrm>
        <a:custGeom>
          <a:avLst/>
          <a:gdLst/>
          <a:ahLst/>
          <a:cxnLst/>
          <a:rect l="0" t="0" r="0" b="0"/>
          <a:pathLst>
            <a:path>
              <a:moveTo>
                <a:pt x="0" y="0"/>
              </a:moveTo>
              <a:lnTo>
                <a:pt x="0" y="737618"/>
              </a:lnTo>
              <a:lnTo>
                <a:pt x="240527" y="73761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856B4A-78BB-4A18-BE23-3B08A9EC5A3A}">
      <dsp:nvSpPr>
        <dsp:cNvPr id="0" name=""/>
        <dsp:cNvSpPr/>
      </dsp:nvSpPr>
      <dsp:spPr>
        <a:xfrm>
          <a:off x="2699136" y="1073556"/>
          <a:ext cx="91440" cy="336738"/>
        </a:xfrm>
        <a:custGeom>
          <a:avLst/>
          <a:gdLst/>
          <a:ahLst/>
          <a:cxnLst/>
          <a:rect l="0" t="0" r="0" b="0"/>
          <a:pathLst>
            <a:path>
              <a:moveTo>
                <a:pt x="45720" y="0"/>
              </a:moveTo>
              <a:lnTo>
                <a:pt x="45720" y="33673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EB62B-4E2F-49A4-9D3E-54ECF56A0B3C}">
      <dsp:nvSpPr>
        <dsp:cNvPr id="0" name=""/>
        <dsp:cNvSpPr/>
      </dsp:nvSpPr>
      <dsp:spPr>
        <a:xfrm>
          <a:off x="163192" y="2212054"/>
          <a:ext cx="240527" cy="737618"/>
        </a:xfrm>
        <a:custGeom>
          <a:avLst/>
          <a:gdLst/>
          <a:ahLst/>
          <a:cxnLst/>
          <a:rect l="0" t="0" r="0" b="0"/>
          <a:pathLst>
            <a:path>
              <a:moveTo>
                <a:pt x="0" y="0"/>
              </a:moveTo>
              <a:lnTo>
                <a:pt x="0" y="737618"/>
              </a:lnTo>
              <a:lnTo>
                <a:pt x="240527" y="73761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A2D8C-D4FE-4EEF-B3D1-A24EC79CD0AD}">
      <dsp:nvSpPr>
        <dsp:cNvPr id="0" name=""/>
        <dsp:cNvSpPr/>
      </dsp:nvSpPr>
      <dsp:spPr>
        <a:xfrm>
          <a:off x="804599" y="1073556"/>
          <a:ext cx="1940256" cy="336738"/>
        </a:xfrm>
        <a:custGeom>
          <a:avLst/>
          <a:gdLst/>
          <a:ahLst/>
          <a:cxnLst/>
          <a:rect l="0" t="0" r="0" b="0"/>
          <a:pathLst>
            <a:path>
              <a:moveTo>
                <a:pt x="1940256" y="0"/>
              </a:moveTo>
              <a:lnTo>
                <a:pt x="1940256" y="168369"/>
              </a:lnTo>
              <a:lnTo>
                <a:pt x="0" y="168369"/>
              </a:lnTo>
              <a:lnTo>
                <a:pt x="0" y="33673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96F5A-573D-44EC-85D2-64AE671FC709}">
      <dsp:nvSpPr>
        <dsp:cNvPr id="0" name=""/>
        <dsp:cNvSpPr/>
      </dsp:nvSpPr>
      <dsp:spPr>
        <a:xfrm>
          <a:off x="1943097" y="271797"/>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Mecanismos para aprovechar este acuerdo</a:t>
          </a:r>
        </a:p>
      </dsp:txBody>
      <dsp:txXfrm>
        <a:off x="1943097" y="271797"/>
        <a:ext cx="1603518" cy="801759"/>
      </dsp:txXfrm>
    </dsp:sp>
    <dsp:sp modelId="{32627454-CD2A-440A-8E31-5588D36B7BF5}">
      <dsp:nvSpPr>
        <dsp:cNvPr id="0" name=""/>
        <dsp:cNvSpPr/>
      </dsp:nvSpPr>
      <dsp:spPr>
        <a:xfrm>
          <a:off x="2840" y="1410295"/>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Cámaras de comercio del bloque europeo </a:t>
          </a:r>
        </a:p>
      </dsp:txBody>
      <dsp:txXfrm>
        <a:off x="2840" y="1410295"/>
        <a:ext cx="1603518" cy="801759"/>
      </dsp:txXfrm>
    </dsp:sp>
    <dsp:sp modelId="{D26965A7-CB1B-4A58-9855-D8BF3878BE52}">
      <dsp:nvSpPr>
        <dsp:cNvPr id="0" name=""/>
        <dsp:cNvSpPr/>
      </dsp:nvSpPr>
      <dsp:spPr>
        <a:xfrm>
          <a:off x="403719" y="2548793"/>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419" sz="1200" kern="1200" dirty="0">
              <a:latin typeface="Montserrat" panose="00000500000000000000" pitchFamily="2" charset="0"/>
            </a:rPr>
            <a:t>Eurocámaras de Alemania, Gran Bretaña, Francia, Italia y España.</a:t>
          </a:r>
          <a:endParaRPr lang="es-EC" sz="1200" kern="1200" dirty="0">
            <a:latin typeface="Montserrat" panose="00000500000000000000" pitchFamily="2" charset="0"/>
          </a:endParaRPr>
        </a:p>
      </dsp:txBody>
      <dsp:txXfrm>
        <a:off x="403719" y="2548793"/>
        <a:ext cx="1603518" cy="801759"/>
      </dsp:txXfrm>
    </dsp:sp>
    <dsp:sp modelId="{3697FE71-E9D3-4D42-99D9-BBDF5E254698}">
      <dsp:nvSpPr>
        <dsp:cNvPr id="0" name=""/>
        <dsp:cNvSpPr/>
      </dsp:nvSpPr>
      <dsp:spPr>
        <a:xfrm>
          <a:off x="1943097" y="1410295"/>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EU Trade Helpdesk</a:t>
          </a:r>
        </a:p>
      </dsp:txBody>
      <dsp:txXfrm>
        <a:off x="1943097" y="1410295"/>
        <a:ext cx="1603518" cy="801759"/>
      </dsp:txXfrm>
    </dsp:sp>
    <dsp:sp modelId="{52D2EB08-113A-4755-AE81-DE3B37C9A1A7}">
      <dsp:nvSpPr>
        <dsp:cNvPr id="0" name=""/>
        <dsp:cNvSpPr/>
      </dsp:nvSpPr>
      <dsp:spPr>
        <a:xfrm>
          <a:off x="2343976" y="2548793"/>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419" sz="1200" kern="1200" dirty="0">
              <a:latin typeface="Montserrat" panose="00000500000000000000" pitchFamily="2" charset="0"/>
            </a:rPr>
            <a:t>Información sobre las condiciones para exportar a la UE.</a:t>
          </a:r>
          <a:r>
            <a:rPr lang="es-EC" sz="1200" kern="1200" dirty="0">
              <a:latin typeface="Montserrat" panose="00000500000000000000" pitchFamily="2" charset="0"/>
            </a:rPr>
            <a:t> </a:t>
          </a:r>
        </a:p>
      </dsp:txBody>
      <dsp:txXfrm>
        <a:off x="2343976" y="2548793"/>
        <a:ext cx="1603518" cy="801759"/>
      </dsp:txXfrm>
    </dsp:sp>
    <dsp:sp modelId="{29D1BA6E-C743-4D1C-A565-D105E91EC449}">
      <dsp:nvSpPr>
        <dsp:cNvPr id="0" name=""/>
        <dsp:cNvSpPr/>
      </dsp:nvSpPr>
      <dsp:spPr>
        <a:xfrm>
          <a:off x="3883354" y="1410295"/>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Montserrat" panose="00000500000000000000" pitchFamily="2" charset="0"/>
            </a:rPr>
            <a:t>Promoción de exportaciones mediante ferias</a:t>
          </a:r>
        </a:p>
      </dsp:txBody>
      <dsp:txXfrm>
        <a:off x="3883354" y="1410295"/>
        <a:ext cx="1603518" cy="801759"/>
      </dsp:txXfrm>
    </dsp:sp>
    <dsp:sp modelId="{AA0E35F2-350F-4120-875A-290E96671C06}">
      <dsp:nvSpPr>
        <dsp:cNvPr id="0" name=""/>
        <dsp:cNvSpPr/>
      </dsp:nvSpPr>
      <dsp:spPr>
        <a:xfrm>
          <a:off x="4284233" y="2548793"/>
          <a:ext cx="1603518" cy="8017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419" sz="1200" kern="1200" dirty="0">
              <a:latin typeface="Montserrat" panose="00000500000000000000" pitchFamily="2" charset="0"/>
            </a:rPr>
            <a:t>Importante contar con un suministro adecuado y oportuno del producto.</a:t>
          </a:r>
          <a:endParaRPr lang="es-EC" sz="1200" kern="1200" dirty="0">
            <a:latin typeface="Montserrat" panose="00000500000000000000" pitchFamily="2" charset="0"/>
          </a:endParaRPr>
        </a:p>
      </dsp:txBody>
      <dsp:txXfrm>
        <a:off x="4284233" y="2548793"/>
        <a:ext cx="1603518" cy="80175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483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9fa940987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9fa940987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351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9fa940987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9fa940987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215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628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a9fa940987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a9fa940987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478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451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070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464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7081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460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528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9105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9fa940987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9fa940987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4129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940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09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0155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7409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468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154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6612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09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772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278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2615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9fa940987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9fa940987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9921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5421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150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9fa940987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9511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3483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9fa940987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9fa940987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2555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9fa940987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9fa94098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2760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9fa940987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9fa94098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061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9fa940987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9fa94098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1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9fa940987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9fa94098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0156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3404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9fa940987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a9fa940987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6475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9fa940987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a9fa940987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1496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3"/>
        <p:cNvGrpSpPr/>
        <p:nvPr/>
      </p:nvGrpSpPr>
      <p:grpSpPr>
        <a:xfrm>
          <a:off x="0" y="0"/>
          <a:ext cx="0" cy="0"/>
          <a:chOff x="0" y="0"/>
          <a:chExt cx="0" cy="0"/>
        </a:xfrm>
      </p:grpSpPr>
      <p:sp>
        <p:nvSpPr>
          <p:cNvPr id="11064" name="Google Shape;11064;ga9469d1f40_2_10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5" name="Google Shape;11065;ga9469d1f40_2_10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9fa940987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9fa940987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11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9fa940987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a9fa940987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54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a9fa940987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a9fa940987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49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9fa940987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9fa940987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166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43858" y="1172225"/>
            <a:ext cx="6770700" cy="2052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643852" y="3261775"/>
            <a:ext cx="6770700" cy="557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968425" y="2227050"/>
            <a:ext cx="44625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 name="Google Shape;15;p3"/>
          <p:cNvSpPr txBox="1">
            <a:spLocks noGrp="1"/>
          </p:cNvSpPr>
          <p:nvPr>
            <p:ph type="title" idx="2" hasCustomPrompt="1"/>
          </p:nvPr>
        </p:nvSpPr>
        <p:spPr>
          <a:xfrm>
            <a:off x="3968350" y="1262325"/>
            <a:ext cx="4462500" cy="11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7200">
                <a:solidFill>
                  <a:schemeClr val="dk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 name="Google Shape;16;p3"/>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0" name="Google Shape;20;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713225" y="2371675"/>
            <a:ext cx="2987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24" name="Google Shape;24;p5"/>
          <p:cNvSpPr txBox="1">
            <a:spLocks noGrp="1"/>
          </p:cNvSpPr>
          <p:nvPr>
            <p:ph type="body" idx="2"/>
          </p:nvPr>
        </p:nvSpPr>
        <p:spPr>
          <a:xfrm>
            <a:off x="3962400" y="2371675"/>
            <a:ext cx="2987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25" name="Google Shape;25;p5"/>
          <p:cNvSpPr txBox="1">
            <a:spLocks noGrp="1"/>
          </p:cNvSpPr>
          <p:nvPr>
            <p:ph type="subTitle" idx="3"/>
          </p:nvPr>
        </p:nvSpPr>
        <p:spPr>
          <a:xfrm>
            <a:off x="713225" y="1925800"/>
            <a:ext cx="2987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6" name="Google Shape;26;p5"/>
          <p:cNvSpPr txBox="1">
            <a:spLocks noGrp="1"/>
          </p:cNvSpPr>
          <p:nvPr>
            <p:ph type="subTitle" idx="4"/>
          </p:nvPr>
        </p:nvSpPr>
        <p:spPr>
          <a:xfrm>
            <a:off x="3962400" y="1925800"/>
            <a:ext cx="2987100" cy="47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 name="Google Shape;27;p5"/>
          <p:cNvSpPr/>
          <p:nvPr/>
        </p:nvSpPr>
        <p:spPr>
          <a:xfrm>
            <a:off x="7520700" y="20511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5"/>
          <p:cNvSpPr/>
          <p:nvPr/>
        </p:nvSpPr>
        <p:spPr>
          <a:xfrm>
            <a:off x="6304500" y="0"/>
            <a:ext cx="1216200" cy="205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31" name="Google Shape;31;p6"/>
          <p:cNvSpPr/>
          <p:nvPr/>
        </p:nvSpPr>
        <p:spPr>
          <a:xfrm rot="5400000">
            <a:off x="6703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
  <p:cSld name="CUSTOM_3">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04" name="Google Shape;104;p18"/>
          <p:cNvSpPr txBox="1">
            <a:spLocks noGrp="1"/>
          </p:cNvSpPr>
          <p:nvPr>
            <p:ph type="subTitle" idx="1"/>
          </p:nvPr>
        </p:nvSpPr>
        <p:spPr>
          <a:xfrm>
            <a:off x="1878275" y="1251675"/>
            <a:ext cx="2787600" cy="4239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05" name="Google Shape;105;p18"/>
          <p:cNvSpPr txBox="1">
            <a:spLocks noGrp="1"/>
          </p:cNvSpPr>
          <p:nvPr>
            <p:ph type="subTitle" idx="2"/>
          </p:nvPr>
        </p:nvSpPr>
        <p:spPr>
          <a:xfrm>
            <a:off x="1878275" y="1744345"/>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06" name="Google Shape;106;p18"/>
          <p:cNvSpPr txBox="1">
            <a:spLocks noGrp="1"/>
          </p:cNvSpPr>
          <p:nvPr>
            <p:ph type="subTitle" idx="3"/>
          </p:nvPr>
        </p:nvSpPr>
        <p:spPr>
          <a:xfrm>
            <a:off x="5351497" y="1251675"/>
            <a:ext cx="2787600" cy="4239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07" name="Google Shape;107;p18"/>
          <p:cNvSpPr txBox="1">
            <a:spLocks noGrp="1"/>
          </p:cNvSpPr>
          <p:nvPr>
            <p:ph type="subTitle" idx="4"/>
          </p:nvPr>
        </p:nvSpPr>
        <p:spPr>
          <a:xfrm>
            <a:off x="5351493" y="1744282"/>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08" name="Google Shape;108;p18"/>
          <p:cNvSpPr txBox="1">
            <a:spLocks noGrp="1"/>
          </p:cNvSpPr>
          <p:nvPr>
            <p:ph type="subTitle" idx="5"/>
          </p:nvPr>
        </p:nvSpPr>
        <p:spPr>
          <a:xfrm>
            <a:off x="1878275" y="2898148"/>
            <a:ext cx="2787600" cy="340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09" name="Google Shape;109;p18"/>
          <p:cNvSpPr txBox="1">
            <a:spLocks noGrp="1"/>
          </p:cNvSpPr>
          <p:nvPr>
            <p:ph type="subTitle" idx="6"/>
          </p:nvPr>
        </p:nvSpPr>
        <p:spPr>
          <a:xfrm>
            <a:off x="1878275" y="3390754"/>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10" name="Google Shape;110;p18"/>
          <p:cNvSpPr txBox="1">
            <a:spLocks noGrp="1"/>
          </p:cNvSpPr>
          <p:nvPr>
            <p:ph type="subTitle" idx="7"/>
          </p:nvPr>
        </p:nvSpPr>
        <p:spPr>
          <a:xfrm>
            <a:off x="5351425" y="2898156"/>
            <a:ext cx="2787600" cy="340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11" name="Google Shape;111;p18"/>
          <p:cNvSpPr txBox="1">
            <a:spLocks noGrp="1"/>
          </p:cNvSpPr>
          <p:nvPr>
            <p:ph type="subTitle" idx="8"/>
          </p:nvPr>
        </p:nvSpPr>
        <p:spPr>
          <a:xfrm>
            <a:off x="5351425" y="3390754"/>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12" name="Google Shape;112;p18"/>
          <p:cNvSpPr txBox="1">
            <a:spLocks noGrp="1"/>
          </p:cNvSpPr>
          <p:nvPr>
            <p:ph type="subTitle" idx="9"/>
          </p:nvPr>
        </p:nvSpPr>
        <p:spPr>
          <a:xfrm rot="-5400803">
            <a:off x="609009" y="1779468"/>
            <a:ext cx="1284300" cy="4926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b="1">
                <a:solidFill>
                  <a:schemeClr val="lt1"/>
                </a:solidFill>
              </a:defRPr>
            </a:lvl1pPr>
            <a:lvl2pPr lvl="1">
              <a:spcBef>
                <a:spcPts val="1600"/>
              </a:spcBef>
              <a:spcAft>
                <a:spcPts val="0"/>
              </a:spcAft>
              <a:buSzPts val="1400"/>
              <a:buNone/>
              <a:defRPr b="1"/>
            </a:lvl2pPr>
            <a:lvl3pPr lvl="2">
              <a:spcBef>
                <a:spcPts val="1600"/>
              </a:spcBef>
              <a:spcAft>
                <a:spcPts val="0"/>
              </a:spcAft>
              <a:buSzPts val="1400"/>
              <a:buNone/>
              <a:defRPr b="1"/>
            </a:lvl3pPr>
            <a:lvl4pPr lvl="3">
              <a:spcBef>
                <a:spcPts val="1600"/>
              </a:spcBef>
              <a:spcAft>
                <a:spcPts val="0"/>
              </a:spcAft>
              <a:buSzPts val="1400"/>
              <a:buNone/>
              <a:defRPr b="1"/>
            </a:lvl4pPr>
            <a:lvl5pPr lvl="4">
              <a:spcBef>
                <a:spcPts val="1600"/>
              </a:spcBef>
              <a:spcAft>
                <a:spcPts val="0"/>
              </a:spcAft>
              <a:buSzPts val="1400"/>
              <a:buNone/>
              <a:defRPr b="1"/>
            </a:lvl5pPr>
            <a:lvl6pPr lvl="5">
              <a:spcBef>
                <a:spcPts val="1600"/>
              </a:spcBef>
              <a:spcAft>
                <a:spcPts val="0"/>
              </a:spcAft>
              <a:buSzPts val="1400"/>
              <a:buNone/>
              <a:defRPr b="1"/>
            </a:lvl6pPr>
            <a:lvl7pPr lvl="6">
              <a:spcBef>
                <a:spcPts val="1600"/>
              </a:spcBef>
              <a:spcAft>
                <a:spcPts val="0"/>
              </a:spcAft>
              <a:buSzPts val="1400"/>
              <a:buNone/>
              <a:defRPr b="1"/>
            </a:lvl7pPr>
            <a:lvl8pPr lvl="7">
              <a:spcBef>
                <a:spcPts val="1600"/>
              </a:spcBef>
              <a:spcAft>
                <a:spcPts val="0"/>
              </a:spcAft>
              <a:buSzPts val="1400"/>
              <a:buNone/>
              <a:defRPr b="1"/>
            </a:lvl8pPr>
            <a:lvl9pPr lvl="8">
              <a:spcBef>
                <a:spcPts val="1600"/>
              </a:spcBef>
              <a:spcAft>
                <a:spcPts val="1600"/>
              </a:spcAft>
              <a:buSzPts val="1400"/>
              <a:buNone/>
              <a:defRPr b="1"/>
            </a:lvl9pPr>
          </a:lstStyle>
          <a:p>
            <a:endParaRPr/>
          </a:p>
        </p:txBody>
      </p:sp>
      <p:sp>
        <p:nvSpPr>
          <p:cNvPr id="113" name="Google Shape;113;p18"/>
          <p:cNvSpPr txBox="1">
            <a:spLocks noGrp="1"/>
          </p:cNvSpPr>
          <p:nvPr>
            <p:ph type="subTitle" idx="13"/>
          </p:nvPr>
        </p:nvSpPr>
        <p:spPr>
          <a:xfrm rot="-5400000">
            <a:off x="609075" y="3422400"/>
            <a:ext cx="1284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defRPr>
            </a:lvl1pPr>
            <a:lvl2pPr lvl="1" rtl="0">
              <a:spcBef>
                <a:spcPts val="160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717800" y="383175"/>
            <a:ext cx="7708200" cy="93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717800" y="383175"/>
            <a:ext cx="7708200" cy="93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40" name="Google Shape;140;p23"/>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3"/>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4"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79" name="Google Shape;179;p2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microsoft.com/office/2007/relationships/hdphoto" Target="../media/hdphoto5.wdp"/><Relationship Id="rId5" Type="http://schemas.openxmlformats.org/officeDocument/2006/relationships/diagramQuickStyle" Target="../diagrams/quickStyle3.xml"/><Relationship Id="rId10" Type="http://schemas.openxmlformats.org/officeDocument/2006/relationships/image" Target="../media/image13.png"/><Relationship Id="rId4" Type="http://schemas.openxmlformats.org/officeDocument/2006/relationships/diagramLayout" Target="../diagrams/layout3.xml"/><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354920" y="1393440"/>
            <a:ext cx="7059631" cy="512737"/>
          </a:xfrm>
          <a:prstGeom prst="rect">
            <a:avLst/>
          </a:prstGeom>
        </p:spPr>
        <p:txBody>
          <a:bodyPr spcFirstLastPara="1" wrap="square" lIns="91425" tIns="91425" rIns="91425" bIns="91425" anchor="b" anchorCtr="0">
            <a:noAutofit/>
          </a:bodyPr>
          <a:lstStyle/>
          <a:p>
            <a:pPr lvl="0" algn="ctr"/>
            <a:r>
              <a:rPr lang="en-US" sz="1400" dirty="0">
                <a:solidFill>
                  <a:schemeClr val="accent1"/>
                </a:solidFill>
              </a:rPr>
              <a:t>DEPARTAMENTO DE CIENCIAS ECONÓMICAS, ADMINISTRATIVAS Y DEL COMERCIO</a:t>
            </a:r>
          </a:p>
        </p:txBody>
      </p:sp>
      <p:sp>
        <p:nvSpPr>
          <p:cNvPr id="186" name="Google Shape;186;p30"/>
          <p:cNvSpPr txBox="1">
            <a:spLocks noGrp="1"/>
          </p:cNvSpPr>
          <p:nvPr>
            <p:ph type="subTitle" idx="1"/>
          </p:nvPr>
        </p:nvSpPr>
        <p:spPr>
          <a:xfrm>
            <a:off x="1354920" y="1951969"/>
            <a:ext cx="7059631" cy="424745"/>
          </a:xfrm>
          <a:prstGeom prst="rect">
            <a:avLst/>
          </a:prstGeom>
        </p:spPr>
        <p:txBody>
          <a:bodyPr spcFirstLastPara="1" wrap="square" lIns="91425" tIns="91425" rIns="91425" bIns="91425" anchor="t" anchorCtr="0">
            <a:noAutofit/>
          </a:bodyPr>
          <a:lstStyle/>
          <a:p>
            <a:pPr marL="0" lvl="0" indent="0" algn="ctr"/>
            <a:r>
              <a:rPr lang="es-ES" sz="1100" dirty="0"/>
              <a:t>CARRERA DE </a:t>
            </a:r>
            <a:r>
              <a:rPr lang="es-ES" sz="1100" dirty="0" smtClean="0"/>
              <a:t>COMERCIO </a:t>
            </a:r>
            <a:r>
              <a:rPr lang="es-ES" sz="1100" dirty="0"/>
              <a:t>EXTERIOR Y NEGOCIACIÓN INTERNACIONAL </a:t>
            </a:r>
          </a:p>
        </p:txBody>
      </p:sp>
      <p:pic>
        <p:nvPicPr>
          <p:cNvPr id="4" name="Imagen 3">
            <a:extLst>
              <a:ext uri="{FF2B5EF4-FFF2-40B4-BE49-F238E27FC236}">
                <a16:creationId xmlns:a16="http://schemas.microsoft.com/office/drawing/2014/main" id="{50A4CD18-9291-4743-B9F4-882FF54C9D63}"/>
              </a:ext>
            </a:extLst>
          </p:cNvPr>
          <p:cNvPicPr>
            <a:picLocks noChangeAspect="1"/>
          </p:cNvPicPr>
          <p:nvPr/>
        </p:nvPicPr>
        <p:blipFill rotWithShape="1">
          <a:blip r:embed="rId3">
            <a:extLst>
              <a:ext uri="{28A0092B-C50C-407E-A947-70E740481C1C}">
                <a14:useLocalDpi xmlns:a14="http://schemas.microsoft.com/office/drawing/2010/main" val="0"/>
              </a:ext>
            </a:extLst>
          </a:blip>
          <a:srcRect r="44369"/>
          <a:stretch/>
        </p:blipFill>
        <p:spPr>
          <a:xfrm>
            <a:off x="1354921" y="361369"/>
            <a:ext cx="3104115" cy="773906"/>
          </a:xfrm>
          <a:prstGeom prst="rect">
            <a:avLst/>
          </a:prstGeom>
        </p:spPr>
      </p:pic>
      <p:pic>
        <p:nvPicPr>
          <p:cNvPr id="9" name="Imagen 8">
            <a:extLst>
              <a:ext uri="{FF2B5EF4-FFF2-40B4-BE49-F238E27FC236}">
                <a16:creationId xmlns:a16="http://schemas.microsoft.com/office/drawing/2014/main" id="{37702E05-87CE-4364-A60E-F83E853B81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105" b="27289"/>
          <a:stretch/>
        </p:blipFill>
        <p:spPr>
          <a:xfrm>
            <a:off x="6670230" y="165332"/>
            <a:ext cx="1744322" cy="969943"/>
          </a:xfrm>
          <a:prstGeom prst="rect">
            <a:avLst/>
          </a:prstGeom>
        </p:spPr>
      </p:pic>
      <p:sp>
        <p:nvSpPr>
          <p:cNvPr id="10" name="Google Shape;185;p30"/>
          <p:cNvSpPr txBox="1">
            <a:spLocks/>
          </p:cNvSpPr>
          <p:nvPr/>
        </p:nvSpPr>
        <p:spPr>
          <a:xfrm>
            <a:off x="1354920" y="2422506"/>
            <a:ext cx="7059631" cy="5127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Montserrat"/>
              <a:buNone/>
              <a:defRPr sz="53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9pPr>
          </a:lstStyle>
          <a:p>
            <a:pPr algn="ctr"/>
            <a:r>
              <a:rPr lang="es-ES" sz="1400" dirty="0">
                <a:solidFill>
                  <a:schemeClr val="accent1"/>
                </a:solidFill>
              </a:rPr>
              <a:t>TRABAJO </a:t>
            </a:r>
            <a:r>
              <a:rPr lang="es-ES" sz="1400">
                <a:solidFill>
                  <a:schemeClr val="accent1"/>
                </a:solidFill>
              </a:rPr>
              <a:t>DE </a:t>
            </a:r>
            <a:r>
              <a:rPr lang="es-ES" sz="1400" smtClean="0">
                <a:solidFill>
                  <a:schemeClr val="accent1"/>
                </a:solidFill>
              </a:rPr>
              <a:t>TITULACIÓN </a:t>
            </a:r>
            <a:r>
              <a:rPr lang="es-ES" sz="1400" dirty="0">
                <a:solidFill>
                  <a:schemeClr val="accent1"/>
                </a:solidFill>
              </a:rPr>
              <a:t>PREVIO A LA OBTENCIÓN DEL TÍTULO DE </a:t>
            </a:r>
            <a:r>
              <a:rPr lang="es-ES" sz="1400" dirty="0" smtClean="0">
                <a:solidFill>
                  <a:schemeClr val="accent1"/>
                </a:solidFill>
              </a:rPr>
              <a:t>LICENCIADA </a:t>
            </a:r>
            <a:r>
              <a:rPr lang="es-ES" sz="1400" dirty="0">
                <a:solidFill>
                  <a:schemeClr val="accent1"/>
                </a:solidFill>
              </a:rPr>
              <a:t>EN COMERCIO EXTERIOR Y NEGOCIACIÓN INTERNACIONAL</a:t>
            </a:r>
          </a:p>
        </p:txBody>
      </p:sp>
      <p:sp>
        <p:nvSpPr>
          <p:cNvPr id="11" name="Google Shape;186;p30"/>
          <p:cNvSpPr txBox="1">
            <a:spLocks/>
          </p:cNvSpPr>
          <p:nvPr/>
        </p:nvSpPr>
        <p:spPr>
          <a:xfrm>
            <a:off x="1354919" y="3083460"/>
            <a:ext cx="7059631" cy="4247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2"/>
              </a:buClr>
              <a:buSzPts val="2800"/>
              <a:buFont typeface="Montserrat"/>
              <a:buNone/>
              <a:defRPr sz="1600" b="0" i="0" u="none" strike="noStrike" cap="none">
                <a:solidFill>
                  <a:schemeClr val="accent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lgn="ctr"/>
            <a:r>
              <a:rPr lang="es-ES" sz="1100" b="1" dirty="0"/>
              <a:t>AUTORES:</a:t>
            </a:r>
            <a:r>
              <a:rPr lang="es-ES" sz="1100" dirty="0"/>
              <a:t> LINCANGO SIMBAÑA, STEFANY LORENA Y TOAPANTA FARINANGO, KATHERINE ABIGAIL</a:t>
            </a:r>
          </a:p>
        </p:txBody>
      </p:sp>
      <p:sp>
        <p:nvSpPr>
          <p:cNvPr id="12" name="Google Shape;186;p30"/>
          <p:cNvSpPr txBox="1">
            <a:spLocks/>
          </p:cNvSpPr>
          <p:nvPr/>
        </p:nvSpPr>
        <p:spPr>
          <a:xfrm>
            <a:off x="1354919" y="3694460"/>
            <a:ext cx="7059631" cy="4247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2"/>
              </a:buClr>
              <a:buSzPts val="2800"/>
              <a:buFont typeface="Montserrat"/>
              <a:buNone/>
              <a:defRPr sz="1600" b="0" i="0" u="none" strike="noStrike" cap="none">
                <a:solidFill>
                  <a:schemeClr val="accent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lgn="ctr"/>
            <a:r>
              <a:rPr lang="es-ES" sz="1100" b="1" dirty="0"/>
              <a:t>DIRECTOR: </a:t>
            </a:r>
            <a:r>
              <a:rPr lang="es-ES" sz="1100" dirty="0"/>
              <a:t>ING. LEGARDA RIERA, ÁNGEL RAMIRO MIB</a:t>
            </a:r>
          </a:p>
        </p:txBody>
      </p:sp>
      <p:sp>
        <p:nvSpPr>
          <p:cNvPr id="13" name="Google Shape;185;p30"/>
          <p:cNvSpPr txBox="1">
            <a:spLocks/>
          </p:cNvSpPr>
          <p:nvPr/>
        </p:nvSpPr>
        <p:spPr>
          <a:xfrm>
            <a:off x="1354919" y="4122364"/>
            <a:ext cx="7059631" cy="5127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Montserrat"/>
              <a:buNone/>
              <a:defRPr sz="53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9pPr>
          </a:lstStyle>
          <a:p>
            <a:pPr algn="ctr"/>
            <a:r>
              <a:rPr lang="en-US" sz="1400" dirty="0" smtClean="0">
                <a:solidFill>
                  <a:schemeClr val="accent1"/>
                </a:solidFill>
              </a:rPr>
              <a:t>14 DE FEBRERO </a:t>
            </a:r>
            <a:r>
              <a:rPr lang="en-US" sz="1400" dirty="0">
                <a:solidFill>
                  <a:schemeClr val="accent1"/>
                </a:solidFill>
              </a:rPr>
              <a:t>2022</a:t>
            </a:r>
          </a:p>
        </p:txBody>
      </p:sp>
    </p:spTree>
    <p:extLst>
      <p:ext uri="{BB962C8B-B14F-4D97-AF65-F5344CB8AC3E}">
        <p14:creationId xmlns:p14="http://schemas.microsoft.com/office/powerpoint/2010/main" val="66438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6"/>
          <p:cNvSpPr txBox="1">
            <a:spLocks noGrp="1"/>
          </p:cNvSpPr>
          <p:nvPr>
            <p:ph type="title"/>
          </p:nvPr>
        </p:nvSpPr>
        <p:spPr>
          <a:xfrm>
            <a:off x="717700" y="195346"/>
            <a:ext cx="7708200" cy="531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Marcos de la investigación</a:t>
            </a:r>
            <a:endParaRPr sz="2000" dirty="0"/>
          </a:p>
        </p:txBody>
      </p:sp>
      <p:sp>
        <p:nvSpPr>
          <p:cNvPr id="31" name="Google Shape;291;p39"/>
          <p:cNvSpPr txBox="1">
            <a:spLocks/>
          </p:cNvSpPr>
          <p:nvPr/>
        </p:nvSpPr>
        <p:spPr>
          <a:xfrm>
            <a:off x="717700" y="726573"/>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b="1" dirty="0">
                <a:solidFill>
                  <a:schemeClr val="accent5">
                    <a:lumMod val="60000"/>
                    <a:lumOff val="40000"/>
                  </a:schemeClr>
                </a:solidFill>
              </a:rPr>
              <a:t>Marco Legal</a:t>
            </a:r>
          </a:p>
        </p:txBody>
      </p:sp>
      <p:graphicFrame>
        <p:nvGraphicFramePr>
          <p:cNvPr id="2" name="Diagrama 1">
            <a:extLst>
              <a:ext uri="{FF2B5EF4-FFF2-40B4-BE49-F238E27FC236}">
                <a16:creationId xmlns:a16="http://schemas.microsoft.com/office/drawing/2014/main" id="{EC54C9E1-B7EC-4632-A7E2-B1A362CFDF10}"/>
              </a:ext>
            </a:extLst>
          </p:cNvPr>
          <p:cNvGraphicFramePr/>
          <p:nvPr>
            <p:extLst>
              <p:ext uri="{D42A27DB-BD31-4B8C-83A1-F6EECF244321}">
                <p14:modId xmlns:p14="http://schemas.microsoft.com/office/powerpoint/2010/main" val="3581365760"/>
              </p:ext>
            </p:extLst>
          </p:nvPr>
        </p:nvGraphicFramePr>
        <p:xfrm>
          <a:off x="817590" y="613044"/>
          <a:ext cx="7708200" cy="401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1" name="Google Shape;11162;p86">
            <a:extLst>
              <a:ext uri="{FF2B5EF4-FFF2-40B4-BE49-F238E27FC236}">
                <a16:creationId xmlns:a16="http://schemas.microsoft.com/office/drawing/2014/main" id="{DCF249E4-B396-491C-96CE-EE941FD8522B}"/>
              </a:ext>
            </a:extLst>
          </p:cNvPr>
          <p:cNvGrpSpPr/>
          <p:nvPr/>
        </p:nvGrpSpPr>
        <p:grpSpPr>
          <a:xfrm>
            <a:off x="4466925" y="4006310"/>
            <a:ext cx="409531" cy="410617"/>
            <a:chOff x="6679825" y="2693700"/>
            <a:chExt cx="257875" cy="258575"/>
          </a:xfrm>
        </p:grpSpPr>
        <p:sp>
          <p:nvSpPr>
            <p:cNvPr id="42" name="Google Shape;11163;p86">
              <a:extLst>
                <a:ext uri="{FF2B5EF4-FFF2-40B4-BE49-F238E27FC236}">
                  <a16:creationId xmlns:a16="http://schemas.microsoft.com/office/drawing/2014/main" id="{A4D82F08-FAA4-428F-B311-D9829553A1A1}"/>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1164;p86">
              <a:extLst>
                <a:ext uri="{FF2B5EF4-FFF2-40B4-BE49-F238E27FC236}">
                  <a16:creationId xmlns:a16="http://schemas.microsoft.com/office/drawing/2014/main" id="{BCDE1DB7-D9CB-4EEA-8B7E-B081B44CA6A6}"/>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9839;p82">
            <a:extLst>
              <a:ext uri="{FF2B5EF4-FFF2-40B4-BE49-F238E27FC236}">
                <a16:creationId xmlns:a16="http://schemas.microsoft.com/office/drawing/2014/main" id="{4E81101D-1236-4C39-BE6F-C72E8151F758}"/>
              </a:ext>
            </a:extLst>
          </p:cNvPr>
          <p:cNvGrpSpPr/>
          <p:nvPr/>
        </p:nvGrpSpPr>
        <p:grpSpPr>
          <a:xfrm>
            <a:off x="1833506" y="4027919"/>
            <a:ext cx="375378" cy="367397"/>
            <a:chOff x="-63669700" y="2646600"/>
            <a:chExt cx="324525" cy="317625"/>
          </a:xfrm>
        </p:grpSpPr>
        <p:sp>
          <p:nvSpPr>
            <p:cNvPr id="48" name="Google Shape;9840;p82">
              <a:extLst>
                <a:ext uri="{FF2B5EF4-FFF2-40B4-BE49-F238E27FC236}">
                  <a16:creationId xmlns:a16="http://schemas.microsoft.com/office/drawing/2014/main" id="{CC4B46D9-4D2B-4E4D-95C7-43B34D27BD21}"/>
                </a:ext>
              </a:extLst>
            </p:cNvPr>
            <p:cNvSpPr/>
            <p:nvPr/>
          </p:nvSpPr>
          <p:spPr>
            <a:xfrm>
              <a:off x="-63669700" y="2646600"/>
              <a:ext cx="324525" cy="317550"/>
            </a:xfrm>
            <a:custGeom>
              <a:avLst/>
              <a:gdLst/>
              <a:ahLst/>
              <a:cxnLst/>
              <a:rect l="l" t="t" r="r" b="b"/>
              <a:pathLst>
                <a:path w="12981" h="12702" extrusionOk="0">
                  <a:moveTo>
                    <a:pt x="6947" y="867"/>
                  </a:moveTo>
                  <a:cubicBezTo>
                    <a:pt x="7058" y="867"/>
                    <a:pt x="7168" y="906"/>
                    <a:pt x="7247" y="985"/>
                  </a:cubicBezTo>
                  <a:cubicBezTo>
                    <a:pt x="7404" y="1143"/>
                    <a:pt x="7404" y="1426"/>
                    <a:pt x="7247" y="1584"/>
                  </a:cubicBezTo>
                  <a:lnTo>
                    <a:pt x="5199" y="3632"/>
                  </a:lnTo>
                  <a:cubicBezTo>
                    <a:pt x="5120" y="3710"/>
                    <a:pt x="5010" y="3750"/>
                    <a:pt x="4900" y="3750"/>
                  </a:cubicBezTo>
                  <a:cubicBezTo>
                    <a:pt x="4789" y="3750"/>
                    <a:pt x="4679" y="3710"/>
                    <a:pt x="4600" y="3632"/>
                  </a:cubicBezTo>
                  <a:cubicBezTo>
                    <a:pt x="4443" y="3474"/>
                    <a:pt x="4443" y="3190"/>
                    <a:pt x="4600" y="3033"/>
                  </a:cubicBezTo>
                  <a:lnTo>
                    <a:pt x="6648" y="985"/>
                  </a:lnTo>
                  <a:cubicBezTo>
                    <a:pt x="6727" y="906"/>
                    <a:pt x="6837" y="867"/>
                    <a:pt x="6947" y="867"/>
                  </a:cubicBezTo>
                  <a:close/>
                  <a:moveTo>
                    <a:pt x="7530" y="2434"/>
                  </a:moveTo>
                  <a:lnTo>
                    <a:pt x="10429" y="5364"/>
                  </a:lnTo>
                  <a:lnTo>
                    <a:pt x="8979" y="6814"/>
                  </a:lnTo>
                  <a:lnTo>
                    <a:pt x="6050" y="3884"/>
                  </a:lnTo>
                  <a:lnTo>
                    <a:pt x="7530" y="2434"/>
                  </a:lnTo>
                  <a:close/>
                  <a:moveTo>
                    <a:pt x="6648" y="5679"/>
                  </a:moveTo>
                  <a:lnTo>
                    <a:pt x="7247" y="6246"/>
                  </a:lnTo>
                  <a:lnTo>
                    <a:pt x="5482" y="8042"/>
                  </a:lnTo>
                  <a:lnTo>
                    <a:pt x="4884" y="7444"/>
                  </a:lnTo>
                  <a:lnTo>
                    <a:pt x="6648" y="5679"/>
                  </a:lnTo>
                  <a:close/>
                  <a:moveTo>
                    <a:pt x="11642" y="5561"/>
                  </a:moveTo>
                  <a:cubicBezTo>
                    <a:pt x="11752" y="5561"/>
                    <a:pt x="11862" y="5601"/>
                    <a:pt x="11941" y="5679"/>
                  </a:cubicBezTo>
                  <a:cubicBezTo>
                    <a:pt x="12098" y="5837"/>
                    <a:pt x="12098" y="6089"/>
                    <a:pt x="11941" y="6246"/>
                  </a:cubicBezTo>
                  <a:lnTo>
                    <a:pt x="9893" y="8294"/>
                  </a:lnTo>
                  <a:cubicBezTo>
                    <a:pt x="9814" y="8373"/>
                    <a:pt x="9704" y="8412"/>
                    <a:pt x="9594" y="8412"/>
                  </a:cubicBezTo>
                  <a:cubicBezTo>
                    <a:pt x="9484" y="8412"/>
                    <a:pt x="9373" y="8373"/>
                    <a:pt x="9295" y="8294"/>
                  </a:cubicBezTo>
                  <a:cubicBezTo>
                    <a:pt x="9137" y="8137"/>
                    <a:pt x="9137" y="7885"/>
                    <a:pt x="9295" y="7727"/>
                  </a:cubicBezTo>
                  <a:lnTo>
                    <a:pt x="11342" y="5679"/>
                  </a:lnTo>
                  <a:cubicBezTo>
                    <a:pt x="11421" y="5601"/>
                    <a:pt x="11531" y="5561"/>
                    <a:pt x="11642" y="5561"/>
                  </a:cubicBezTo>
                  <a:close/>
                  <a:moveTo>
                    <a:pt x="4065" y="7664"/>
                  </a:moveTo>
                  <a:lnTo>
                    <a:pt x="5230" y="8861"/>
                  </a:lnTo>
                  <a:lnTo>
                    <a:pt x="2426" y="11665"/>
                  </a:lnTo>
                  <a:cubicBezTo>
                    <a:pt x="2269" y="11823"/>
                    <a:pt x="2064" y="11902"/>
                    <a:pt x="1855" y="11902"/>
                  </a:cubicBezTo>
                  <a:cubicBezTo>
                    <a:pt x="1647" y="11902"/>
                    <a:pt x="1434" y="11823"/>
                    <a:pt x="1261" y="11665"/>
                  </a:cubicBezTo>
                  <a:cubicBezTo>
                    <a:pt x="914" y="11350"/>
                    <a:pt x="914" y="10783"/>
                    <a:pt x="1261" y="10468"/>
                  </a:cubicBezTo>
                  <a:lnTo>
                    <a:pt x="4065" y="7664"/>
                  </a:lnTo>
                  <a:close/>
                  <a:moveTo>
                    <a:pt x="6971" y="1"/>
                  </a:moveTo>
                  <a:cubicBezTo>
                    <a:pt x="6648" y="1"/>
                    <a:pt x="6317" y="119"/>
                    <a:pt x="6050" y="355"/>
                  </a:cubicBezTo>
                  <a:lnTo>
                    <a:pt x="4002" y="2403"/>
                  </a:lnTo>
                  <a:cubicBezTo>
                    <a:pt x="3529" y="2875"/>
                    <a:pt x="3529" y="3663"/>
                    <a:pt x="4002" y="4167"/>
                  </a:cubicBezTo>
                  <a:cubicBezTo>
                    <a:pt x="4258" y="4424"/>
                    <a:pt x="4564" y="4544"/>
                    <a:pt x="4874" y="4544"/>
                  </a:cubicBezTo>
                  <a:cubicBezTo>
                    <a:pt x="5058" y="4544"/>
                    <a:pt x="5243" y="4501"/>
                    <a:pt x="5419" y="4419"/>
                  </a:cubicBezTo>
                  <a:lnTo>
                    <a:pt x="6081" y="5018"/>
                  </a:lnTo>
                  <a:lnTo>
                    <a:pt x="4285" y="6814"/>
                  </a:lnTo>
                  <a:cubicBezTo>
                    <a:pt x="4206" y="6735"/>
                    <a:pt x="4096" y="6695"/>
                    <a:pt x="3990" y="6695"/>
                  </a:cubicBezTo>
                  <a:cubicBezTo>
                    <a:pt x="3884" y="6695"/>
                    <a:pt x="3781" y="6735"/>
                    <a:pt x="3718" y="6814"/>
                  </a:cubicBezTo>
                  <a:lnTo>
                    <a:pt x="631" y="9869"/>
                  </a:lnTo>
                  <a:cubicBezTo>
                    <a:pt x="1" y="10500"/>
                    <a:pt x="1" y="11571"/>
                    <a:pt x="631" y="12201"/>
                  </a:cubicBezTo>
                  <a:cubicBezTo>
                    <a:pt x="965" y="12536"/>
                    <a:pt x="1405" y="12701"/>
                    <a:pt x="1840" y="12701"/>
                  </a:cubicBezTo>
                  <a:cubicBezTo>
                    <a:pt x="2264" y="12701"/>
                    <a:pt x="2682" y="12544"/>
                    <a:pt x="2994" y="12232"/>
                  </a:cubicBezTo>
                  <a:lnTo>
                    <a:pt x="6050" y="9176"/>
                  </a:lnTo>
                  <a:cubicBezTo>
                    <a:pt x="6207" y="9019"/>
                    <a:pt x="6207" y="8735"/>
                    <a:pt x="6050" y="8578"/>
                  </a:cubicBezTo>
                  <a:lnTo>
                    <a:pt x="7845" y="6814"/>
                  </a:lnTo>
                  <a:lnTo>
                    <a:pt x="8475" y="7444"/>
                  </a:lnTo>
                  <a:cubicBezTo>
                    <a:pt x="8255" y="7853"/>
                    <a:pt x="8318" y="8452"/>
                    <a:pt x="8696" y="8861"/>
                  </a:cubicBezTo>
                  <a:cubicBezTo>
                    <a:pt x="8932" y="9098"/>
                    <a:pt x="9247" y="9216"/>
                    <a:pt x="9566" y="9216"/>
                  </a:cubicBezTo>
                  <a:cubicBezTo>
                    <a:pt x="9885" y="9216"/>
                    <a:pt x="10208" y="9098"/>
                    <a:pt x="10460" y="8861"/>
                  </a:cubicBezTo>
                  <a:lnTo>
                    <a:pt x="12508" y="6814"/>
                  </a:lnTo>
                  <a:cubicBezTo>
                    <a:pt x="12981" y="6341"/>
                    <a:pt x="12981" y="5553"/>
                    <a:pt x="12508" y="5018"/>
                  </a:cubicBezTo>
                  <a:cubicBezTo>
                    <a:pt x="12274" y="4784"/>
                    <a:pt x="11979" y="4670"/>
                    <a:pt x="11669" y="4670"/>
                  </a:cubicBezTo>
                  <a:cubicBezTo>
                    <a:pt x="11479" y="4670"/>
                    <a:pt x="11282" y="4713"/>
                    <a:pt x="11090" y="4797"/>
                  </a:cubicBezTo>
                  <a:lnTo>
                    <a:pt x="8066" y="1773"/>
                  </a:lnTo>
                  <a:cubicBezTo>
                    <a:pt x="8255" y="1332"/>
                    <a:pt x="8223" y="733"/>
                    <a:pt x="7845" y="355"/>
                  </a:cubicBezTo>
                  <a:cubicBezTo>
                    <a:pt x="7609" y="119"/>
                    <a:pt x="7294" y="1"/>
                    <a:pt x="69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9841;p82">
              <a:extLst>
                <a:ext uri="{FF2B5EF4-FFF2-40B4-BE49-F238E27FC236}">
                  <a16:creationId xmlns:a16="http://schemas.microsoft.com/office/drawing/2014/main" id="{87BB92F8-07BE-440F-9188-CEBAC68FE411}"/>
                </a:ext>
              </a:extLst>
            </p:cNvPr>
            <p:cNvSpPr/>
            <p:nvPr/>
          </p:nvSpPr>
          <p:spPr>
            <a:xfrm>
              <a:off x="-63532650" y="2901200"/>
              <a:ext cx="185900" cy="63025"/>
            </a:xfrm>
            <a:custGeom>
              <a:avLst/>
              <a:gdLst/>
              <a:ahLst/>
              <a:cxnLst/>
              <a:rect l="l" t="t" r="r" b="b"/>
              <a:pathLst>
                <a:path w="7436" h="2521" extrusionOk="0">
                  <a:moveTo>
                    <a:pt x="5356" y="851"/>
                  </a:moveTo>
                  <a:cubicBezTo>
                    <a:pt x="5577" y="851"/>
                    <a:pt x="5734" y="1040"/>
                    <a:pt x="5734" y="1261"/>
                  </a:cubicBezTo>
                  <a:lnTo>
                    <a:pt x="5734" y="1702"/>
                  </a:lnTo>
                  <a:lnTo>
                    <a:pt x="1607" y="1702"/>
                  </a:lnTo>
                  <a:lnTo>
                    <a:pt x="1607" y="1261"/>
                  </a:lnTo>
                  <a:cubicBezTo>
                    <a:pt x="1607" y="1040"/>
                    <a:pt x="1796" y="851"/>
                    <a:pt x="2048" y="851"/>
                  </a:cubicBezTo>
                  <a:close/>
                  <a:moveTo>
                    <a:pt x="2048" y="1"/>
                  </a:moveTo>
                  <a:cubicBezTo>
                    <a:pt x="1355" y="1"/>
                    <a:pt x="788" y="568"/>
                    <a:pt x="788" y="1261"/>
                  </a:cubicBezTo>
                  <a:lnTo>
                    <a:pt x="788" y="1702"/>
                  </a:lnTo>
                  <a:lnTo>
                    <a:pt x="378" y="1702"/>
                  </a:lnTo>
                  <a:cubicBezTo>
                    <a:pt x="158" y="1702"/>
                    <a:pt x="0" y="1891"/>
                    <a:pt x="0" y="2111"/>
                  </a:cubicBezTo>
                  <a:cubicBezTo>
                    <a:pt x="0" y="2332"/>
                    <a:pt x="189" y="2521"/>
                    <a:pt x="378" y="2521"/>
                  </a:cubicBezTo>
                  <a:lnTo>
                    <a:pt x="6995" y="2521"/>
                  </a:lnTo>
                  <a:cubicBezTo>
                    <a:pt x="7247" y="2521"/>
                    <a:pt x="7436" y="2332"/>
                    <a:pt x="7436" y="2111"/>
                  </a:cubicBezTo>
                  <a:cubicBezTo>
                    <a:pt x="7404" y="1891"/>
                    <a:pt x="7184" y="1702"/>
                    <a:pt x="6963" y="1702"/>
                  </a:cubicBezTo>
                  <a:lnTo>
                    <a:pt x="6553" y="1702"/>
                  </a:lnTo>
                  <a:lnTo>
                    <a:pt x="6553" y="1261"/>
                  </a:lnTo>
                  <a:cubicBezTo>
                    <a:pt x="6553" y="599"/>
                    <a:pt x="6018"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0" name="Google Shape;9431;p81">
            <a:extLst>
              <a:ext uri="{FF2B5EF4-FFF2-40B4-BE49-F238E27FC236}">
                <a16:creationId xmlns:a16="http://schemas.microsoft.com/office/drawing/2014/main" id="{33F980D1-E66B-4F16-9E90-A239D5FD3452}"/>
              </a:ext>
            </a:extLst>
          </p:cNvPr>
          <p:cNvSpPr/>
          <p:nvPr/>
        </p:nvSpPr>
        <p:spPr>
          <a:xfrm>
            <a:off x="7395936" y="3986041"/>
            <a:ext cx="324609" cy="372824"/>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086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6"/>
          <p:cNvSpPr txBox="1">
            <a:spLocks noGrp="1"/>
          </p:cNvSpPr>
          <p:nvPr>
            <p:ph type="title"/>
          </p:nvPr>
        </p:nvSpPr>
        <p:spPr>
          <a:xfrm>
            <a:off x="717700" y="195346"/>
            <a:ext cx="7708200" cy="531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Marcos de la investigación</a:t>
            </a:r>
            <a:endParaRPr sz="2000" dirty="0"/>
          </a:p>
        </p:txBody>
      </p:sp>
      <p:sp>
        <p:nvSpPr>
          <p:cNvPr id="429" name="Google Shape;429;p46"/>
          <p:cNvSpPr/>
          <p:nvPr/>
        </p:nvSpPr>
        <p:spPr>
          <a:xfrm>
            <a:off x="717800" y="1204175"/>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0" name="Google Shape;430;p46"/>
          <p:cNvSpPr/>
          <p:nvPr/>
        </p:nvSpPr>
        <p:spPr>
          <a:xfrm>
            <a:off x="717800" y="2076427"/>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1" name="Google Shape;431;p46"/>
          <p:cNvSpPr/>
          <p:nvPr/>
        </p:nvSpPr>
        <p:spPr>
          <a:xfrm>
            <a:off x="717800" y="2948679"/>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2" name="Google Shape;432;p46"/>
          <p:cNvSpPr/>
          <p:nvPr/>
        </p:nvSpPr>
        <p:spPr>
          <a:xfrm>
            <a:off x="717800" y="3820928"/>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3" name="Google Shape;433;p46"/>
          <p:cNvSpPr txBox="1">
            <a:spLocks noGrp="1"/>
          </p:cNvSpPr>
          <p:nvPr>
            <p:ph type="subTitle" idx="4294967295"/>
          </p:nvPr>
        </p:nvSpPr>
        <p:spPr>
          <a:xfrm>
            <a:off x="985250" y="1378775"/>
            <a:ext cx="1365300" cy="42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lt1"/>
                </a:solidFill>
              </a:rPr>
              <a:t>Metodología</a:t>
            </a:r>
            <a:endParaRPr sz="1200" b="1" dirty="0">
              <a:solidFill>
                <a:schemeClr val="lt1"/>
              </a:solidFill>
            </a:endParaRPr>
          </a:p>
        </p:txBody>
      </p:sp>
      <p:sp>
        <p:nvSpPr>
          <p:cNvPr id="434" name="Google Shape;434;p46"/>
          <p:cNvSpPr txBox="1">
            <a:spLocks noGrp="1"/>
          </p:cNvSpPr>
          <p:nvPr>
            <p:ph type="subTitle" idx="4294967295"/>
          </p:nvPr>
        </p:nvSpPr>
        <p:spPr>
          <a:xfrm>
            <a:off x="985250" y="2251025"/>
            <a:ext cx="1365300" cy="42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lt1"/>
                </a:solidFill>
              </a:rPr>
              <a:t>Objetivo</a:t>
            </a:r>
            <a:r>
              <a:rPr lang="en" sz="1200" b="1" dirty="0">
                <a:solidFill>
                  <a:schemeClr val="lt1"/>
                </a:solidFill>
              </a:rPr>
              <a:t> 1</a:t>
            </a:r>
            <a:endParaRPr sz="1200" b="1" dirty="0">
              <a:solidFill>
                <a:schemeClr val="lt1"/>
              </a:solidFill>
            </a:endParaRPr>
          </a:p>
        </p:txBody>
      </p:sp>
      <p:sp>
        <p:nvSpPr>
          <p:cNvPr id="435" name="Google Shape;435;p46"/>
          <p:cNvSpPr txBox="1">
            <a:spLocks noGrp="1"/>
          </p:cNvSpPr>
          <p:nvPr>
            <p:ph type="subTitle" idx="4294967295"/>
          </p:nvPr>
        </p:nvSpPr>
        <p:spPr>
          <a:xfrm>
            <a:off x="985250" y="2992325"/>
            <a:ext cx="1365300" cy="69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lt1"/>
                </a:solidFill>
              </a:rPr>
              <a:t>Objetivo 2</a:t>
            </a:r>
            <a:endParaRPr sz="1200" b="1" dirty="0">
              <a:solidFill>
                <a:schemeClr val="lt1"/>
              </a:solidFill>
            </a:endParaRPr>
          </a:p>
        </p:txBody>
      </p:sp>
      <p:sp>
        <p:nvSpPr>
          <p:cNvPr id="436" name="Google Shape;436;p46"/>
          <p:cNvSpPr txBox="1">
            <a:spLocks noGrp="1"/>
          </p:cNvSpPr>
          <p:nvPr>
            <p:ph type="subTitle" idx="4294967295"/>
          </p:nvPr>
        </p:nvSpPr>
        <p:spPr>
          <a:xfrm>
            <a:off x="985250" y="3864575"/>
            <a:ext cx="1365300" cy="69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lt1"/>
                </a:solidFill>
              </a:rPr>
              <a:t>Objetivo 3</a:t>
            </a:r>
            <a:endParaRPr sz="1200" b="1" dirty="0">
              <a:solidFill>
                <a:schemeClr val="lt1"/>
              </a:solidFill>
            </a:endParaRPr>
          </a:p>
        </p:txBody>
      </p:sp>
      <p:sp>
        <p:nvSpPr>
          <p:cNvPr id="437" name="Google Shape;437;p46"/>
          <p:cNvSpPr/>
          <p:nvPr/>
        </p:nvSpPr>
        <p:spPr>
          <a:xfrm>
            <a:off x="2618000" y="1204175"/>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8" name="Google Shape;438;p46"/>
          <p:cNvSpPr/>
          <p:nvPr/>
        </p:nvSpPr>
        <p:spPr>
          <a:xfrm>
            <a:off x="2618000" y="2076425"/>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9" name="Google Shape;439;p46"/>
          <p:cNvSpPr/>
          <p:nvPr/>
        </p:nvSpPr>
        <p:spPr>
          <a:xfrm>
            <a:off x="2618000" y="2948675"/>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40" name="Google Shape;440;p46"/>
          <p:cNvSpPr/>
          <p:nvPr/>
        </p:nvSpPr>
        <p:spPr>
          <a:xfrm>
            <a:off x="2618000" y="3820925"/>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41" name="Google Shape;441;p46"/>
          <p:cNvSpPr txBox="1">
            <a:spLocks noGrp="1"/>
          </p:cNvSpPr>
          <p:nvPr>
            <p:ph type="subTitle" idx="4294967295"/>
          </p:nvPr>
        </p:nvSpPr>
        <p:spPr>
          <a:xfrm>
            <a:off x="3329502" y="1309775"/>
            <a:ext cx="1436400" cy="54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200" dirty="0">
                <a:solidFill>
                  <a:schemeClr val="accent2"/>
                </a:solidFill>
              </a:rPr>
              <a:t>Enfoque cualitativo y cuantitativo</a:t>
            </a:r>
            <a:endParaRPr sz="1200" dirty="0">
              <a:solidFill>
                <a:schemeClr val="accent2"/>
              </a:solidFill>
            </a:endParaRPr>
          </a:p>
        </p:txBody>
      </p:sp>
      <p:sp>
        <p:nvSpPr>
          <p:cNvPr id="442" name="Google Shape;442;p46"/>
          <p:cNvSpPr txBox="1">
            <a:spLocks noGrp="1"/>
          </p:cNvSpPr>
          <p:nvPr>
            <p:ph type="subTitle" idx="4294967295"/>
          </p:nvPr>
        </p:nvSpPr>
        <p:spPr>
          <a:xfrm>
            <a:off x="4765214" y="1309775"/>
            <a:ext cx="1436400" cy="5493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buNone/>
            </a:pPr>
            <a:r>
              <a:rPr lang="es-EC" sz="1200" dirty="0">
                <a:solidFill>
                  <a:schemeClr val="accent2"/>
                </a:solidFill>
              </a:rPr>
              <a:t>Descriptivo, histórico-lógico y analítico </a:t>
            </a:r>
          </a:p>
        </p:txBody>
      </p:sp>
      <p:sp>
        <p:nvSpPr>
          <p:cNvPr id="444" name="Google Shape;444;p46"/>
          <p:cNvSpPr txBox="1">
            <a:spLocks noGrp="1"/>
          </p:cNvSpPr>
          <p:nvPr>
            <p:ph type="subTitle" idx="4294967295"/>
          </p:nvPr>
        </p:nvSpPr>
        <p:spPr>
          <a:xfrm>
            <a:off x="2804000" y="2191025"/>
            <a:ext cx="1900200" cy="5493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buNone/>
            </a:pPr>
            <a:r>
              <a:rPr lang="en-US" sz="1200" b="1" dirty="0">
                <a:solidFill>
                  <a:schemeClr val="accent2"/>
                </a:solidFill>
              </a:rPr>
              <a:t>Fuente de </a:t>
            </a:r>
            <a:r>
              <a:rPr lang="es-EC" sz="1200" b="1" dirty="0">
                <a:solidFill>
                  <a:schemeClr val="accent2"/>
                </a:solidFill>
              </a:rPr>
              <a:t>análisis secundarias</a:t>
            </a:r>
            <a:r>
              <a:rPr lang="en-US" sz="1200" b="1" dirty="0">
                <a:solidFill>
                  <a:schemeClr val="accent2"/>
                </a:solidFill>
              </a:rPr>
              <a:t>:</a:t>
            </a:r>
            <a:endParaRPr sz="1200" b="1" dirty="0">
              <a:solidFill>
                <a:schemeClr val="accent2"/>
              </a:solidFill>
            </a:endParaRPr>
          </a:p>
        </p:txBody>
      </p:sp>
      <p:sp>
        <p:nvSpPr>
          <p:cNvPr id="445" name="Google Shape;445;p46"/>
          <p:cNvSpPr txBox="1">
            <a:spLocks noGrp="1"/>
          </p:cNvSpPr>
          <p:nvPr>
            <p:ph type="subTitle" idx="4294967295"/>
          </p:nvPr>
        </p:nvSpPr>
        <p:spPr>
          <a:xfrm>
            <a:off x="4765214" y="2191025"/>
            <a:ext cx="1900200" cy="54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200" dirty="0">
                <a:solidFill>
                  <a:schemeClr val="accent2"/>
                </a:solidFill>
              </a:rPr>
              <a:t>Trade Map – Banco Central del Ecuador</a:t>
            </a:r>
            <a:endParaRPr sz="1200" dirty="0">
              <a:solidFill>
                <a:schemeClr val="accent2"/>
              </a:solidFill>
            </a:endParaRPr>
          </a:p>
        </p:txBody>
      </p:sp>
      <p:sp>
        <p:nvSpPr>
          <p:cNvPr id="446" name="Google Shape;446;p46"/>
          <p:cNvSpPr txBox="1">
            <a:spLocks noGrp="1"/>
          </p:cNvSpPr>
          <p:nvPr>
            <p:ph type="subTitle" idx="4294967295"/>
          </p:nvPr>
        </p:nvSpPr>
        <p:spPr>
          <a:xfrm>
            <a:off x="6726429" y="2191025"/>
            <a:ext cx="19002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C" sz="1200" dirty="0">
                <a:solidFill>
                  <a:schemeClr val="accent2"/>
                </a:solidFill>
              </a:rPr>
              <a:t>Volumen de Exportaciones</a:t>
            </a:r>
            <a:endParaRPr sz="1200" dirty="0">
              <a:solidFill>
                <a:schemeClr val="accent2"/>
              </a:solidFill>
            </a:endParaRPr>
          </a:p>
        </p:txBody>
      </p:sp>
      <p:sp>
        <p:nvSpPr>
          <p:cNvPr id="25" name="Google Shape;444;p46"/>
          <p:cNvSpPr txBox="1">
            <a:spLocks/>
          </p:cNvSpPr>
          <p:nvPr/>
        </p:nvSpPr>
        <p:spPr>
          <a:xfrm>
            <a:off x="2804000" y="3063275"/>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Clr>
                <a:schemeClr val="dk1"/>
              </a:buClr>
              <a:buSzPts val="1100"/>
              <a:buFont typeface="Montserrat"/>
              <a:buNone/>
            </a:pPr>
            <a:r>
              <a:rPr lang="en-US" sz="1200" b="1" dirty="0">
                <a:solidFill>
                  <a:schemeClr val="accent2"/>
                </a:solidFill>
              </a:rPr>
              <a:t>Fuente de </a:t>
            </a:r>
            <a:r>
              <a:rPr lang="es-EC" sz="1200" b="1" dirty="0">
                <a:solidFill>
                  <a:schemeClr val="accent2"/>
                </a:solidFill>
              </a:rPr>
              <a:t>análisis secundarias</a:t>
            </a:r>
            <a:r>
              <a:rPr lang="en-US" sz="1200" b="1" dirty="0">
                <a:solidFill>
                  <a:schemeClr val="accent2"/>
                </a:solidFill>
              </a:rPr>
              <a:t>:</a:t>
            </a:r>
          </a:p>
        </p:txBody>
      </p:sp>
      <p:sp>
        <p:nvSpPr>
          <p:cNvPr id="26" name="Google Shape;445;p46"/>
          <p:cNvSpPr txBox="1">
            <a:spLocks/>
          </p:cNvSpPr>
          <p:nvPr/>
        </p:nvSpPr>
        <p:spPr>
          <a:xfrm>
            <a:off x="4765214" y="3063275"/>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Clr>
                <a:schemeClr val="dk1"/>
              </a:buClr>
              <a:buSzPts val="1100"/>
              <a:buFont typeface="Arial"/>
              <a:buNone/>
            </a:pPr>
            <a:r>
              <a:rPr lang="es-ES" sz="1200" dirty="0">
                <a:solidFill>
                  <a:schemeClr val="accent2"/>
                </a:solidFill>
              </a:rPr>
              <a:t>BM, CEPAL, FMI, UNESCO</a:t>
            </a:r>
          </a:p>
        </p:txBody>
      </p:sp>
      <p:sp>
        <p:nvSpPr>
          <p:cNvPr id="27" name="Google Shape;446;p46"/>
          <p:cNvSpPr txBox="1">
            <a:spLocks/>
          </p:cNvSpPr>
          <p:nvPr/>
        </p:nvSpPr>
        <p:spPr>
          <a:xfrm>
            <a:off x="6726429" y="3063275"/>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es-EC" sz="1200" dirty="0">
                <a:solidFill>
                  <a:schemeClr val="accent2"/>
                </a:solidFill>
              </a:rPr>
              <a:t>Doble Diamante de Moon</a:t>
            </a:r>
          </a:p>
        </p:txBody>
      </p:sp>
      <p:sp>
        <p:nvSpPr>
          <p:cNvPr id="29" name="Google Shape;445;p46"/>
          <p:cNvSpPr txBox="1">
            <a:spLocks/>
          </p:cNvSpPr>
          <p:nvPr/>
        </p:nvSpPr>
        <p:spPr>
          <a:xfrm>
            <a:off x="3329502" y="3935525"/>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Clr>
                <a:schemeClr val="dk1"/>
              </a:buClr>
              <a:buSzPts val="1100"/>
              <a:buFont typeface="Arial"/>
              <a:buNone/>
            </a:pPr>
            <a:r>
              <a:rPr lang="es-ES" sz="1200" dirty="0">
                <a:solidFill>
                  <a:schemeClr val="accent2"/>
                </a:solidFill>
              </a:rPr>
              <a:t>Acuerdo Comercial </a:t>
            </a:r>
            <a:r>
              <a:rPr lang="es-EC" sz="1200" dirty="0">
                <a:solidFill>
                  <a:schemeClr val="accent2"/>
                </a:solidFill>
              </a:rPr>
              <a:t>Multipartes</a:t>
            </a:r>
            <a:r>
              <a:rPr lang="es-ES" sz="1200" dirty="0">
                <a:solidFill>
                  <a:schemeClr val="accent2"/>
                </a:solidFill>
              </a:rPr>
              <a:t> con la UE</a:t>
            </a:r>
          </a:p>
        </p:txBody>
      </p:sp>
      <p:sp>
        <p:nvSpPr>
          <p:cNvPr id="30" name="Google Shape;446;p46"/>
          <p:cNvSpPr txBox="1">
            <a:spLocks/>
          </p:cNvSpPr>
          <p:nvPr/>
        </p:nvSpPr>
        <p:spPr>
          <a:xfrm>
            <a:off x="5290717" y="3935525"/>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es-EC" sz="1200" dirty="0">
                <a:solidFill>
                  <a:schemeClr val="accent2"/>
                </a:solidFill>
              </a:rPr>
              <a:t>Estrategias</a:t>
            </a:r>
          </a:p>
        </p:txBody>
      </p:sp>
      <p:sp>
        <p:nvSpPr>
          <p:cNvPr id="31" name="Google Shape;291;p39"/>
          <p:cNvSpPr txBox="1">
            <a:spLocks/>
          </p:cNvSpPr>
          <p:nvPr/>
        </p:nvSpPr>
        <p:spPr>
          <a:xfrm>
            <a:off x="717700" y="726573"/>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b="1" dirty="0">
                <a:solidFill>
                  <a:schemeClr val="accent5">
                    <a:lumMod val="60000"/>
                    <a:lumOff val="40000"/>
                  </a:schemeClr>
                </a:solidFill>
              </a:rPr>
              <a:t>Marco Metodológico</a:t>
            </a:r>
          </a:p>
        </p:txBody>
      </p:sp>
    </p:spTree>
    <p:extLst>
      <p:ext uri="{BB962C8B-B14F-4D97-AF65-F5344CB8AC3E}">
        <p14:creationId xmlns:p14="http://schemas.microsoft.com/office/powerpoint/2010/main" val="387981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811600"/>
            <a:ext cx="4462500" cy="1181585"/>
          </a:xfrm>
          <a:prstGeom prst="rect">
            <a:avLst/>
          </a:prstGeom>
        </p:spPr>
        <p:txBody>
          <a:bodyPr spcFirstLastPara="1" wrap="square" lIns="91425" tIns="91425" rIns="91425" bIns="91425" anchor="ctr" anchorCtr="0">
            <a:noAutofit/>
          </a:bodyPr>
          <a:lstStyle/>
          <a:p>
            <a:pPr lvl="0" algn="l"/>
            <a:r>
              <a:rPr lang="es-EC" sz="2000" dirty="0"/>
              <a:t>Oferta del sector textil ecuatoriano de prendas de vestir elaboradas a base de fibra de alpaca</a:t>
            </a:r>
          </a:p>
        </p:txBody>
      </p:sp>
      <p:sp>
        <p:nvSpPr>
          <p:cNvPr id="223" name="Google Shape;223;p34"/>
          <p:cNvSpPr txBox="1">
            <a:spLocks noGrp="1"/>
          </p:cNvSpPr>
          <p:nvPr>
            <p:ph type="subTitle" idx="1"/>
          </p:nvPr>
        </p:nvSpPr>
        <p:spPr>
          <a:xfrm>
            <a:off x="3968275" y="1993185"/>
            <a:ext cx="4462500" cy="2332233"/>
          </a:xfrm>
          <a:prstGeom prst="rect">
            <a:avLst/>
          </a:prstGeom>
        </p:spPr>
        <p:txBody>
          <a:bodyPr spcFirstLastPara="1" wrap="square" lIns="91425" tIns="91425" rIns="91425" bIns="91425" anchor="t" anchorCtr="0">
            <a:noAutofit/>
          </a:bodyPr>
          <a:lstStyle/>
          <a:p>
            <a:pPr marL="342900" lvl="0" algn="l">
              <a:buAutoNum type="alphaLcPeriod"/>
            </a:pPr>
            <a:r>
              <a:rPr lang="es-ES" dirty="0">
                <a:solidFill>
                  <a:schemeClr val="accent2"/>
                </a:solidFill>
              </a:rPr>
              <a:t>Producción Mundial de Alpaca</a:t>
            </a:r>
          </a:p>
          <a:p>
            <a:pPr marL="342900" lvl="0" algn="l">
              <a:buAutoNum type="alphaLcPeriod"/>
            </a:pPr>
            <a:r>
              <a:rPr lang="es-ES" dirty="0">
                <a:solidFill>
                  <a:schemeClr val="accent2"/>
                </a:solidFill>
              </a:rPr>
              <a:t>Generalidades </a:t>
            </a:r>
          </a:p>
          <a:p>
            <a:pPr marL="342900" lvl="0" algn="l">
              <a:buAutoNum type="alphaLcPeriod"/>
            </a:pPr>
            <a:r>
              <a:rPr lang="es-ES" dirty="0">
                <a:solidFill>
                  <a:schemeClr val="accent2"/>
                </a:solidFill>
              </a:rPr>
              <a:t>Distribución geográfica</a:t>
            </a:r>
          </a:p>
          <a:p>
            <a:pPr marL="342900" lvl="0" algn="l">
              <a:buAutoNum type="alphaLcPeriod"/>
            </a:pPr>
            <a:r>
              <a:rPr lang="es-ES" dirty="0">
                <a:solidFill>
                  <a:schemeClr val="accent2"/>
                </a:solidFill>
              </a:rPr>
              <a:t>Proceso de producción</a:t>
            </a:r>
          </a:p>
          <a:p>
            <a:pPr marL="342900" lvl="0" algn="l">
              <a:buAutoNum type="alphaLcPeriod"/>
            </a:pPr>
            <a:r>
              <a:rPr lang="es-ES" dirty="0">
                <a:solidFill>
                  <a:schemeClr val="accent2"/>
                </a:solidFill>
              </a:rPr>
              <a:t>Principales comunidades y empresas</a:t>
            </a:r>
          </a:p>
          <a:p>
            <a:pPr marL="342900" lvl="0" algn="l">
              <a:buAutoNum type="alphaLcPeriod"/>
            </a:pPr>
            <a:r>
              <a:rPr lang="es-ES" dirty="0">
                <a:solidFill>
                  <a:schemeClr val="accent2"/>
                </a:solidFill>
              </a:rPr>
              <a:t>Importancia socioeconómica del sector textil </a:t>
            </a:r>
          </a:p>
          <a:p>
            <a:pPr marL="342900" lvl="0" algn="l">
              <a:buAutoNum type="alphaLcPeriod"/>
            </a:pPr>
            <a:r>
              <a:rPr lang="es-ES" dirty="0">
                <a:solidFill>
                  <a:schemeClr val="accent2"/>
                </a:solidFill>
              </a:rPr>
              <a:t>Escenario histórico de las exportaciones de Ecuador </a:t>
            </a:r>
          </a:p>
          <a:p>
            <a:pPr marL="342900" lvl="0" algn="l">
              <a:buAutoNum type="alphaLcPeriod"/>
            </a:pPr>
            <a:r>
              <a:rPr lang="es-ES" dirty="0">
                <a:solidFill>
                  <a:schemeClr val="accent2"/>
                </a:solidFill>
              </a:rPr>
              <a:t>Proyecciones</a:t>
            </a:r>
          </a:p>
        </p:txBody>
      </p:sp>
    </p:spTree>
    <p:extLst>
      <p:ext uri="{BB962C8B-B14F-4D97-AF65-F5344CB8AC3E}">
        <p14:creationId xmlns:p14="http://schemas.microsoft.com/office/powerpoint/2010/main" val="205736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48"/>
          <p:cNvSpPr txBox="1">
            <a:spLocks noGrp="1"/>
          </p:cNvSpPr>
          <p:nvPr>
            <p:ph type="body" idx="1"/>
          </p:nvPr>
        </p:nvSpPr>
        <p:spPr>
          <a:xfrm>
            <a:off x="713225" y="2371675"/>
            <a:ext cx="2987100" cy="1953746"/>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es-ES" sz="1200" dirty="0"/>
              <a:t>Camélidos Sudamericanos: Vicuña, Guanaco, Llama y Alpaca.</a:t>
            </a:r>
          </a:p>
          <a:p>
            <a:pPr marL="171450" indent="-171450">
              <a:buClr>
                <a:schemeClr val="dk1"/>
              </a:buClr>
              <a:buSzPts val="1100"/>
            </a:pPr>
            <a:r>
              <a:rPr lang="es-ES" sz="1200" dirty="0"/>
              <a:t>Productos comerciales: carne, piel, cuero y fibra. </a:t>
            </a:r>
          </a:p>
          <a:p>
            <a:pPr marL="171450" indent="-171450">
              <a:buClr>
                <a:schemeClr val="dk1"/>
              </a:buClr>
              <a:buSzPts val="1100"/>
            </a:pPr>
            <a:r>
              <a:rPr lang="es-ES" sz="1200" dirty="0"/>
              <a:t>Población: </a:t>
            </a:r>
            <a:r>
              <a:rPr lang="es-ES" sz="1200" b="1" dirty="0"/>
              <a:t>Perú (71,7%), </a:t>
            </a:r>
            <a:r>
              <a:rPr lang="es-ES" sz="1200" dirty="0"/>
              <a:t>Bolivia (8,6%), Estados Unidos (5,8%), Australia (8,2%) y países europeos (2,5%). </a:t>
            </a:r>
          </a:p>
          <a:p>
            <a:pPr marL="171450" indent="-171450">
              <a:buClr>
                <a:schemeClr val="dk1"/>
              </a:buClr>
              <a:buSzPts val="1100"/>
            </a:pPr>
            <a:endParaRPr sz="1200" dirty="0"/>
          </a:p>
        </p:txBody>
      </p:sp>
      <p:sp>
        <p:nvSpPr>
          <p:cNvPr id="462" name="Google Shape;462;p48"/>
          <p:cNvSpPr txBox="1">
            <a:spLocks noGrp="1"/>
          </p:cNvSpPr>
          <p:nvPr>
            <p:ph type="body" idx="2"/>
          </p:nvPr>
        </p:nvSpPr>
        <p:spPr>
          <a:xfrm>
            <a:off x="3962400" y="2371675"/>
            <a:ext cx="2987100" cy="1953746"/>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es-ES" sz="1200" dirty="0"/>
              <a:t>China (US$ 33′300,000) fue el principal comprador mundial al concentrar el 11.4% del total, seguido de Alemania (US$ 28 millones) y EE.UU. (US$ 27 millones</a:t>
            </a:r>
            <a:r>
              <a:rPr lang="es-ES" sz="1200" dirty="0" smtClean="0"/>
              <a:t>).</a:t>
            </a:r>
          </a:p>
          <a:p>
            <a:pPr marL="171450" indent="-171450">
              <a:buClr>
                <a:schemeClr val="dk1"/>
              </a:buClr>
              <a:buSzPts val="1100"/>
            </a:pPr>
            <a:r>
              <a:rPr lang="es-ES" sz="1200" dirty="0" smtClean="0"/>
              <a:t>Encuesta </a:t>
            </a:r>
            <a:r>
              <a:rPr lang="es-ES" sz="1200" dirty="0"/>
              <a:t>de Superficie Producción Agropecuaria Continua: </a:t>
            </a:r>
            <a:r>
              <a:rPr lang="es-ES" sz="1200" b="1" dirty="0"/>
              <a:t>2.024 alpacas</a:t>
            </a:r>
            <a:r>
              <a:rPr lang="es-ES" sz="1200" dirty="0"/>
              <a:t>, </a:t>
            </a:r>
            <a:r>
              <a:rPr lang="es-ES" sz="1200" b="1" dirty="0"/>
              <a:t>Sierra: 1.897 alpacas, Pichincha (594) y Chimborazo (346)</a:t>
            </a:r>
            <a:endParaRPr sz="1200" b="1" dirty="0"/>
          </a:p>
        </p:txBody>
      </p:sp>
      <p:sp>
        <p:nvSpPr>
          <p:cNvPr id="463" name="Google Shape;463;p48"/>
          <p:cNvSpPr txBox="1">
            <a:spLocks noGrp="1"/>
          </p:cNvSpPr>
          <p:nvPr>
            <p:ph type="subTitle" idx="3"/>
          </p:nvPr>
        </p:nvSpPr>
        <p:spPr>
          <a:xfrm>
            <a:off x="713225" y="1580699"/>
            <a:ext cx="2987100" cy="47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a:solidFill>
                  <a:schemeClr val="accent5">
                    <a:lumMod val="60000"/>
                    <a:lumOff val="40000"/>
                  </a:schemeClr>
                </a:solidFill>
              </a:rPr>
              <a:t>Generalidades</a:t>
            </a:r>
            <a:endParaRPr sz="1400" dirty="0">
              <a:solidFill>
                <a:schemeClr val="accent5">
                  <a:lumMod val="60000"/>
                  <a:lumOff val="40000"/>
                </a:schemeClr>
              </a:solidFill>
            </a:endParaRPr>
          </a:p>
        </p:txBody>
      </p:sp>
      <p:sp>
        <p:nvSpPr>
          <p:cNvPr id="465" name="Google Shape;465;p48"/>
          <p:cNvSpPr/>
          <p:nvPr/>
        </p:nvSpPr>
        <p:spPr>
          <a:xfrm>
            <a:off x="7520700" y="20511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48"/>
          <p:cNvSpPr/>
          <p:nvPr/>
        </p:nvSpPr>
        <p:spPr>
          <a:xfrm>
            <a:off x="6304500" y="0"/>
            <a:ext cx="1216200" cy="205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48"/>
          <p:cNvSpPr txBox="1">
            <a:spLocks noGrp="1"/>
          </p:cNvSpPr>
          <p:nvPr>
            <p:ph type="title"/>
          </p:nvPr>
        </p:nvSpPr>
        <p:spPr>
          <a:xfrm>
            <a:off x="713225" y="384047"/>
            <a:ext cx="7717500" cy="1346477"/>
          </a:xfrm>
          <a:prstGeom prst="rect">
            <a:avLst/>
          </a:prstGeom>
        </p:spPr>
        <p:txBody>
          <a:bodyPr spcFirstLastPara="1" wrap="square" lIns="91425" tIns="91425" rIns="91425" bIns="91425" anchor="t" anchorCtr="0">
            <a:noAutofit/>
          </a:bodyPr>
          <a:lstStyle/>
          <a:p>
            <a:pPr lvl="0"/>
            <a:r>
              <a:rPr lang="es-EC" sz="2000" dirty="0"/>
              <a:t>Oferta del sector textil ecuatoriano de prendas de vestir elaboradas a base de fibra de alpaca</a:t>
            </a:r>
          </a:p>
        </p:txBody>
      </p:sp>
    </p:spTree>
    <p:extLst>
      <p:ext uri="{BB962C8B-B14F-4D97-AF65-F5344CB8AC3E}">
        <p14:creationId xmlns:p14="http://schemas.microsoft.com/office/powerpoint/2010/main" val="365095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704740" y="163738"/>
            <a:ext cx="7708200" cy="936300"/>
          </a:xfrm>
          <a:prstGeom prst="rect">
            <a:avLst/>
          </a:prstGeom>
        </p:spPr>
        <p:txBody>
          <a:bodyPr spcFirstLastPara="1" wrap="square" lIns="91425" tIns="91425" rIns="91425" bIns="91425" anchor="t" anchorCtr="0">
            <a:noAutofit/>
          </a:bodyPr>
          <a:lstStyle/>
          <a:p>
            <a:pPr lvl="0" algn="l"/>
            <a:r>
              <a:rPr lang="es-EC" sz="2000" dirty="0"/>
              <a:t>Oferta del sector textil ecuatoriano de prendas de vestir elaboradas a base de fibra de alpaca</a:t>
            </a:r>
            <a:endParaRPr sz="2000" dirty="0"/>
          </a:p>
        </p:txBody>
      </p:sp>
      <p:sp>
        <p:nvSpPr>
          <p:cNvPr id="16" name="Google Shape;463;p48"/>
          <p:cNvSpPr txBox="1">
            <a:spLocks/>
          </p:cNvSpPr>
          <p:nvPr/>
        </p:nvSpPr>
        <p:spPr>
          <a:xfrm>
            <a:off x="704740" y="1026003"/>
            <a:ext cx="29871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Distribución Geográfica</a:t>
            </a:r>
          </a:p>
        </p:txBody>
      </p:sp>
      <p:pic>
        <p:nvPicPr>
          <p:cNvPr id="1026" name="Picture 2" descr="Feriados Región Interandina o Andes, Ecuador - PlanetAndes">
            <a:extLst>
              <a:ext uri="{FF2B5EF4-FFF2-40B4-BE49-F238E27FC236}">
                <a16:creationId xmlns:a16="http://schemas.microsoft.com/office/drawing/2014/main" id="{12229A4B-9267-463D-9C3B-45C253FB36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22" b="99119" l="0" r="99550">
                        <a14:foregroundMark x1="40090" y1="12335" x2="11712" y2="50661"/>
                        <a14:foregroundMark x1="11712" y1="50661" x2="39189" y2="61674"/>
                        <a14:foregroundMark x1="39189" y1="61674" x2="80631" y2="51101"/>
                        <a14:foregroundMark x1="80631" y1="51101" x2="75676" y2="38326"/>
                        <a14:foregroundMark x1="33784" y1="95595" x2="59009" y2="61233"/>
                        <a14:foregroundMark x1="59009" y1="61233" x2="95946" y2="33040"/>
                        <a14:foregroundMark x1="95946" y1="33040" x2="97748" y2="32159"/>
                        <a14:foregroundMark x1="10360" y1="9692" x2="82432" y2="40969"/>
                        <a14:foregroundMark x1="29279" y1="10573" x2="10811" y2="43612"/>
                        <a14:foregroundMark x1="10811" y1="43612" x2="18468" y2="19383"/>
                        <a14:foregroundMark x1="18468" y1="19383" x2="62162" y2="27313"/>
                        <a14:foregroundMark x1="62162" y1="27313" x2="90991" y2="25551"/>
                        <a14:foregroundMark x1="90991" y1="25551" x2="97297" y2="27753"/>
                        <a14:foregroundMark x1="91441" y1="17621" x2="26126" y2="3965"/>
                        <a14:foregroundMark x1="450" y1="32159" x2="18919" y2="85022"/>
                        <a14:foregroundMark x1="18919" y1="85022" x2="52703" y2="44493"/>
                        <a14:foregroundMark x1="52703" y1="44493" x2="97297" y2="66079"/>
                        <a14:foregroundMark x1="97297" y1="66079" x2="88288" y2="86344"/>
                        <a14:foregroundMark x1="88288" y1="86344" x2="65766" y2="73568"/>
                        <a14:foregroundMark x1="65766" y1="73568" x2="80180" y2="22907"/>
                        <a14:foregroundMark x1="80180" y1="22907" x2="90541" y2="48899"/>
                        <a14:foregroundMark x1="90541" y1="48899" x2="40090" y2="51542"/>
                        <a14:foregroundMark x1="40090" y1="51542" x2="32883" y2="84581"/>
                        <a14:foregroundMark x1="32883" y1="84581" x2="50450" y2="55947"/>
                        <a14:foregroundMark x1="50450" y1="55947" x2="4505" y2="54185"/>
                        <a14:foregroundMark x1="4505" y1="54185" x2="12613" y2="61233"/>
                        <a14:foregroundMark x1="4505" y1="81057" x2="19820" y2="62115"/>
                        <a14:foregroundMark x1="19820" y1="62115" x2="35586" y2="87225"/>
                        <a14:foregroundMark x1="35586" y1="87225" x2="31532" y2="97357"/>
                        <a14:foregroundMark x1="36486" y1="31718" x2="14865" y2="47137"/>
                        <a14:foregroundMark x1="14865" y1="47137" x2="15315" y2="23348"/>
                        <a14:foregroundMark x1="15315" y1="23348" x2="33784" y2="81498"/>
                        <a14:foregroundMark x1="33784" y1="81498" x2="72072" y2="80176"/>
                        <a14:foregroundMark x1="72072" y1="80176" x2="95045" y2="96035"/>
                        <a14:foregroundMark x1="95045" y1="96035" x2="65315" y2="96476"/>
                        <a14:foregroundMark x1="2252" y1="58150" x2="11712" y2="26432"/>
                        <a14:foregroundMark x1="11712" y1="26432" x2="26577" y2="7930"/>
                        <a14:foregroundMark x1="26577" y1="7930" x2="47748" y2="12335"/>
                        <a14:foregroundMark x1="66667" y1="22467" x2="63514" y2="31718"/>
                        <a14:foregroundMark x1="64865" y1="19383" x2="51802" y2="44934"/>
                        <a14:foregroundMark x1="51802" y1="44934" x2="51802" y2="45374"/>
                        <a14:foregroundMark x1="57658" y1="17181" x2="67568" y2="19824"/>
                        <a14:foregroundMark x1="70270" y1="85903" x2="62613" y2="98238"/>
                        <a14:foregroundMark x1="86036" y1="97797" x2="87387" y2="97797"/>
                        <a14:foregroundMark x1="81532" y1="96916" x2="92342" y2="97797"/>
                        <a14:foregroundMark x1="10811" y1="79736" x2="22973" y2="99119"/>
                        <a14:foregroundMark x1="22973" y1="99119" x2="59009" y2="93833"/>
                        <a14:foregroundMark x1="59009" y1="93833" x2="9910" y2="90749"/>
                        <a14:foregroundMark x1="9910" y1="90749" x2="68468" y2="97797"/>
                        <a14:foregroundMark x1="13514" y1="8811" x2="35586" y2="3524"/>
                        <a14:foregroundMark x1="35586" y1="3524" x2="42793" y2="10132"/>
                        <a14:foregroundMark x1="99099" y1="32599" x2="94595" y2="63877"/>
                        <a14:foregroundMark x1="94595" y1="63877" x2="97748" y2="50220"/>
                        <a14:foregroundMark x1="13964" y1="7048" x2="5856" y2="81057"/>
                        <a14:foregroundMark x1="5856" y1="81057" x2="7658" y2="99559"/>
                        <a14:foregroundMark x1="54054" y1="33480" x2="99550" y2="97797"/>
                        <a14:foregroundMark x1="99550" y1="97797" x2="96396" y2="95154"/>
                        <a14:foregroundMark x1="55405" y1="42731" x2="97748" y2="21586"/>
                        <a14:foregroundMark x1="97748" y1="21586" x2="64865" y2="30396"/>
                        <a14:foregroundMark x1="64865" y1="30396" x2="63063" y2="37004"/>
                        <a14:foregroundMark x1="2252" y1="10573" x2="8559" y2="2643"/>
                        <a14:foregroundMark x1="4955" y1="14978" x2="450" y2="37445"/>
                        <a14:foregroundMark x1="450" y1="37445" x2="4955" y2="11894"/>
                        <a14:foregroundMark x1="4955" y1="11894" x2="4955" y2="12775"/>
                        <a14:foregroundMark x1="40541" y1="1322" x2="46396" y2="8370"/>
                        <a14:foregroundMark x1="44144" y1="5286" x2="94595" y2="17181"/>
                        <a14:foregroundMark x1="94595" y1="17181" x2="99550" y2="21145"/>
                      </a14:backgroundRemoval>
                    </a14:imgEffect>
                  </a14:imgLayer>
                </a14:imgProps>
              </a:ext>
              <a:ext uri="{28A0092B-C50C-407E-A947-70E740481C1C}">
                <a14:useLocalDpi xmlns:a14="http://schemas.microsoft.com/office/drawing/2010/main" val="0"/>
              </a:ext>
            </a:extLst>
          </a:blip>
          <a:srcRect/>
          <a:stretch>
            <a:fillRect/>
          </a:stretch>
        </p:blipFill>
        <p:spPr bwMode="auto">
          <a:xfrm>
            <a:off x="3461485" y="1581974"/>
            <a:ext cx="2220177" cy="227018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EDBFCF5-9C94-4F22-824C-7EE87350DA2C}"/>
              </a:ext>
            </a:extLst>
          </p:cNvPr>
          <p:cNvSpPr txBox="1"/>
          <p:nvPr/>
        </p:nvSpPr>
        <p:spPr>
          <a:xfrm>
            <a:off x="800100" y="1714500"/>
            <a:ext cx="2263699" cy="2308324"/>
          </a:xfrm>
          <a:prstGeom prst="rect">
            <a:avLst/>
          </a:prstGeom>
          <a:noFill/>
        </p:spPr>
        <p:txBody>
          <a:bodyPr wrap="square" rtlCol="0">
            <a:spAutoFit/>
          </a:bodyPr>
          <a:lstStyle/>
          <a:p>
            <a:pPr marL="285750" indent="-285750">
              <a:buFont typeface="Wingdings" panose="05000000000000000000" pitchFamily="2" charset="2"/>
              <a:buChar char="q"/>
            </a:pPr>
            <a:r>
              <a:rPr lang="es-EC" sz="1200" dirty="0">
                <a:latin typeface="Montserrat" panose="00000500000000000000" pitchFamily="2" charset="0"/>
              </a:rPr>
              <a:t>Los primeros camélidos se ubicaron en las faldas del volcán Chimborazo.</a:t>
            </a:r>
          </a:p>
          <a:p>
            <a:pPr marL="285750" indent="-285750">
              <a:buFont typeface="Wingdings" panose="05000000000000000000" pitchFamily="2" charset="2"/>
              <a:buChar char="q"/>
            </a:pPr>
            <a:r>
              <a:rPr lang="es-EC" sz="1200" dirty="0">
                <a:solidFill>
                  <a:schemeClr val="tx1"/>
                </a:solidFill>
                <a:latin typeface="Montserrat" panose="00000500000000000000" pitchFamily="2" charset="0"/>
              </a:rPr>
              <a:t>Se importaron desde Perú y Chile.</a:t>
            </a:r>
          </a:p>
          <a:p>
            <a:pPr marL="285750" indent="-285750">
              <a:buFont typeface="Wingdings" panose="05000000000000000000" pitchFamily="2" charset="2"/>
              <a:buChar char="q"/>
            </a:pPr>
            <a:r>
              <a:rPr lang="es-EC" sz="1200" dirty="0">
                <a:latin typeface="Montserrat" panose="00000500000000000000" pitchFamily="2" charset="0"/>
              </a:rPr>
              <a:t>La mayoría se concentran en </a:t>
            </a:r>
            <a:r>
              <a:rPr lang="es-EC" sz="1200" dirty="0">
                <a:solidFill>
                  <a:schemeClr val="accent1"/>
                </a:solidFill>
                <a:latin typeface="Montserrat" panose="00000500000000000000" pitchFamily="2" charset="0"/>
              </a:rPr>
              <a:t>Chimborazo, Tungurahua, Bolívar y Cayambe.</a:t>
            </a:r>
            <a:endParaRPr lang="es-EC" sz="1200" dirty="0">
              <a:latin typeface="Montserrat" panose="00000500000000000000" pitchFamily="2" charset="0"/>
            </a:endParaRPr>
          </a:p>
          <a:p>
            <a:pPr marL="285750" indent="-285750">
              <a:buFont typeface="Wingdings" panose="05000000000000000000" pitchFamily="2" charset="2"/>
              <a:buChar char="q"/>
            </a:pPr>
            <a:endParaRPr lang="es-EC" sz="1200" dirty="0">
              <a:latin typeface="Montserrat" panose="00000500000000000000" pitchFamily="2" charset="0"/>
            </a:endParaRPr>
          </a:p>
        </p:txBody>
      </p:sp>
      <p:sp>
        <p:nvSpPr>
          <p:cNvPr id="20" name="CuadroTexto 19">
            <a:extLst>
              <a:ext uri="{FF2B5EF4-FFF2-40B4-BE49-F238E27FC236}">
                <a16:creationId xmlns:a16="http://schemas.microsoft.com/office/drawing/2014/main" id="{B17E1F78-4CA8-495B-876E-F2372F528AC5}"/>
              </a:ext>
            </a:extLst>
          </p:cNvPr>
          <p:cNvSpPr txBox="1"/>
          <p:nvPr/>
        </p:nvSpPr>
        <p:spPr>
          <a:xfrm>
            <a:off x="2414160" y="4070252"/>
            <a:ext cx="4314825" cy="461665"/>
          </a:xfrm>
          <a:prstGeom prst="rect">
            <a:avLst/>
          </a:prstGeom>
          <a:noFill/>
        </p:spPr>
        <p:txBody>
          <a:bodyPr wrap="square" rtlCol="0">
            <a:spAutoFit/>
          </a:bodyPr>
          <a:lstStyle/>
          <a:p>
            <a:pPr marL="285750" indent="-285750">
              <a:buFont typeface="Wingdings" panose="05000000000000000000" pitchFamily="2" charset="2"/>
              <a:buChar char="q"/>
            </a:pPr>
            <a:r>
              <a:rPr lang="es-EC" sz="1200" dirty="0">
                <a:latin typeface="Montserrat" panose="00000500000000000000" pitchFamily="2" charset="0"/>
              </a:rPr>
              <a:t>Existen diversos tipos de fibras de alpaca: </a:t>
            </a:r>
            <a:r>
              <a:rPr lang="es-EC" sz="1200" dirty="0">
                <a:solidFill>
                  <a:schemeClr val="accent1"/>
                </a:solidFill>
                <a:latin typeface="Montserrat" panose="00000500000000000000" pitchFamily="2" charset="0"/>
              </a:rPr>
              <a:t>vellón de alpaca, baby alpaca, alpaca real y huarizo. </a:t>
            </a:r>
          </a:p>
        </p:txBody>
      </p:sp>
      <p:pic>
        <p:nvPicPr>
          <p:cNvPr id="21" name="Imagen 20">
            <a:extLst>
              <a:ext uri="{FF2B5EF4-FFF2-40B4-BE49-F238E27FC236}">
                <a16:creationId xmlns:a16="http://schemas.microsoft.com/office/drawing/2014/main" id="{BD674864-0E8D-464F-B6EF-1AB2F5017568}"/>
              </a:ext>
            </a:extLst>
          </p:cNvPr>
          <p:cNvPicPr>
            <a:picLocks noChangeAspect="1"/>
          </p:cNvPicPr>
          <p:nvPr/>
        </p:nvPicPr>
        <p:blipFill rotWithShape="1">
          <a:blip r:embed="rId5"/>
          <a:srcRect l="10325" r="42919"/>
          <a:stretch/>
        </p:blipFill>
        <p:spPr>
          <a:xfrm>
            <a:off x="6336523" y="2164527"/>
            <a:ext cx="2220177" cy="1262823"/>
          </a:xfrm>
          <a:prstGeom prst="rect">
            <a:avLst/>
          </a:prstGeom>
        </p:spPr>
      </p:pic>
      <p:sp>
        <p:nvSpPr>
          <p:cNvPr id="22" name="CuadroTexto 21">
            <a:extLst>
              <a:ext uri="{FF2B5EF4-FFF2-40B4-BE49-F238E27FC236}">
                <a16:creationId xmlns:a16="http://schemas.microsoft.com/office/drawing/2014/main" id="{04DA04F4-D89D-4F4C-B444-CA1D4091065E}"/>
              </a:ext>
            </a:extLst>
          </p:cNvPr>
          <p:cNvSpPr txBox="1"/>
          <p:nvPr/>
        </p:nvSpPr>
        <p:spPr>
          <a:xfrm>
            <a:off x="5913843" y="1653537"/>
            <a:ext cx="2909887" cy="461665"/>
          </a:xfrm>
          <a:prstGeom prst="rect">
            <a:avLst/>
          </a:prstGeom>
          <a:noFill/>
        </p:spPr>
        <p:txBody>
          <a:bodyPr wrap="square" rtlCol="0">
            <a:spAutoFit/>
          </a:bodyPr>
          <a:lstStyle/>
          <a:p>
            <a:pPr marL="285750" indent="-285750">
              <a:buFont typeface="Wingdings" panose="05000000000000000000" pitchFamily="2" charset="2"/>
              <a:buChar char="q"/>
            </a:pPr>
            <a:r>
              <a:rPr lang="es-EC" sz="1200" dirty="0">
                <a:solidFill>
                  <a:schemeClr val="accent1"/>
                </a:solidFill>
                <a:latin typeface="Montserrat" panose="00000500000000000000" pitchFamily="2" charset="0"/>
              </a:rPr>
              <a:t>Camélidos sudamericanos en Ecuador:</a:t>
            </a:r>
          </a:p>
        </p:txBody>
      </p:sp>
      <p:pic>
        <p:nvPicPr>
          <p:cNvPr id="24" name="Picture 2" descr="icono de alpaca en fondo blanco.ilustración: vector de stock (libre de  regalías) 1404573584">
            <a:extLst>
              <a:ext uri="{FF2B5EF4-FFF2-40B4-BE49-F238E27FC236}">
                <a16:creationId xmlns:a16="http://schemas.microsoft.com/office/drawing/2014/main" id="{C7DB898B-C3BD-4489-BEB3-A1992207E4D9}"/>
              </a:ext>
            </a:extLst>
          </p:cNvPr>
          <p:cNvPicPr>
            <a:picLocks noChangeAspect="1" noChangeArrowheads="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31170" t="27880" r="27343" b="24806"/>
          <a:stretch/>
        </p:blipFill>
        <p:spPr bwMode="auto">
          <a:xfrm>
            <a:off x="7164863" y="2522618"/>
            <a:ext cx="563496" cy="6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0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704740" y="163738"/>
            <a:ext cx="7708200" cy="936300"/>
          </a:xfrm>
          <a:prstGeom prst="rect">
            <a:avLst/>
          </a:prstGeom>
        </p:spPr>
        <p:txBody>
          <a:bodyPr spcFirstLastPara="1" wrap="square" lIns="91425" tIns="91425" rIns="91425" bIns="91425" anchor="t" anchorCtr="0">
            <a:noAutofit/>
          </a:bodyPr>
          <a:lstStyle/>
          <a:p>
            <a:pPr lvl="0" algn="l"/>
            <a:r>
              <a:rPr lang="es-EC" sz="2000" dirty="0"/>
              <a:t>Oferta del sector textil ecuatoriano de prendas de vestir elaboradas a base de fibra de alpaca</a:t>
            </a:r>
            <a:endParaRPr sz="2000" dirty="0"/>
          </a:p>
        </p:txBody>
      </p:sp>
      <p:sp>
        <p:nvSpPr>
          <p:cNvPr id="343" name="Google Shape;343;p42"/>
          <p:cNvSpPr/>
          <p:nvPr/>
        </p:nvSpPr>
        <p:spPr>
          <a:xfrm>
            <a:off x="4355728" y="3341542"/>
            <a:ext cx="1626843" cy="1344568"/>
          </a:xfrm>
          <a:custGeom>
            <a:avLst/>
            <a:gdLst/>
            <a:ahLst/>
            <a:cxnLst/>
            <a:rect l="l" t="t" r="r" b="b"/>
            <a:pathLst>
              <a:path w="68140" h="56317" extrusionOk="0">
                <a:moveTo>
                  <a:pt x="34517" y="0"/>
                </a:moveTo>
                <a:cubicBezTo>
                  <a:pt x="32957" y="12704"/>
                  <a:pt x="22241" y="22574"/>
                  <a:pt x="9156" y="22801"/>
                </a:cubicBezTo>
                <a:lnTo>
                  <a:pt x="0" y="39672"/>
                </a:lnTo>
                <a:lnTo>
                  <a:pt x="9132" y="56317"/>
                </a:lnTo>
                <a:cubicBezTo>
                  <a:pt x="40684" y="56090"/>
                  <a:pt x="66390" y="31337"/>
                  <a:pt x="68140" y="179"/>
                </a:cubicBezTo>
                <a:lnTo>
                  <a:pt x="68140" y="179"/>
                </a:lnTo>
                <a:lnTo>
                  <a:pt x="51602" y="9251"/>
                </a:lnTo>
                <a:lnTo>
                  <a:pt x="3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42"/>
          <p:cNvSpPr/>
          <p:nvPr/>
        </p:nvSpPr>
        <p:spPr>
          <a:xfrm>
            <a:off x="4639988" y="1845725"/>
            <a:ext cx="1344855" cy="1626843"/>
          </a:xfrm>
          <a:custGeom>
            <a:avLst/>
            <a:gdLst/>
            <a:ahLst/>
            <a:cxnLst/>
            <a:rect l="l" t="t" r="r" b="b"/>
            <a:pathLst>
              <a:path w="56329" h="68140" extrusionOk="0">
                <a:moveTo>
                  <a:pt x="191" y="1"/>
                </a:moveTo>
                <a:lnTo>
                  <a:pt x="9264" y="16550"/>
                </a:lnTo>
                <a:lnTo>
                  <a:pt x="1" y="33624"/>
                </a:lnTo>
                <a:cubicBezTo>
                  <a:pt x="12716" y="35183"/>
                  <a:pt x="22587" y="45911"/>
                  <a:pt x="22813" y="58984"/>
                </a:cubicBezTo>
                <a:lnTo>
                  <a:pt x="39684" y="68140"/>
                </a:lnTo>
                <a:lnTo>
                  <a:pt x="56329" y="59008"/>
                </a:lnTo>
                <a:cubicBezTo>
                  <a:pt x="56103" y="27456"/>
                  <a:pt x="31350" y="175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42"/>
          <p:cNvSpPr/>
          <p:nvPr/>
        </p:nvSpPr>
        <p:spPr>
          <a:xfrm>
            <a:off x="3144458" y="1843457"/>
            <a:ext cx="1626866" cy="1344855"/>
          </a:xfrm>
          <a:custGeom>
            <a:avLst/>
            <a:gdLst/>
            <a:ahLst/>
            <a:cxnLst/>
            <a:rect l="l" t="t" r="r" b="b"/>
            <a:pathLst>
              <a:path w="68141" h="56329" extrusionOk="0">
                <a:moveTo>
                  <a:pt x="59008" y="0"/>
                </a:moveTo>
                <a:cubicBezTo>
                  <a:pt x="27457" y="227"/>
                  <a:pt x="1751" y="24980"/>
                  <a:pt x="1" y="56138"/>
                </a:cubicBezTo>
                <a:lnTo>
                  <a:pt x="16550" y="47066"/>
                </a:lnTo>
                <a:lnTo>
                  <a:pt x="33624" y="56329"/>
                </a:lnTo>
                <a:cubicBezTo>
                  <a:pt x="35184" y="43613"/>
                  <a:pt x="45911" y="33754"/>
                  <a:pt x="58984" y="33528"/>
                </a:cubicBezTo>
                <a:lnTo>
                  <a:pt x="68140" y="16645"/>
                </a:lnTo>
                <a:lnTo>
                  <a:pt x="59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42"/>
          <p:cNvSpPr/>
          <p:nvPr/>
        </p:nvSpPr>
        <p:spPr>
          <a:xfrm>
            <a:off x="3142190" y="3056971"/>
            <a:ext cx="1344855" cy="1626866"/>
          </a:xfrm>
          <a:custGeom>
            <a:avLst/>
            <a:gdLst/>
            <a:ahLst/>
            <a:cxnLst/>
            <a:rect l="l" t="t" r="r" b="b"/>
            <a:pathLst>
              <a:path w="56329" h="68141" extrusionOk="0">
                <a:moveTo>
                  <a:pt x="16645" y="1"/>
                </a:moveTo>
                <a:lnTo>
                  <a:pt x="1" y="9133"/>
                </a:lnTo>
                <a:cubicBezTo>
                  <a:pt x="227" y="40685"/>
                  <a:pt x="24980" y="66390"/>
                  <a:pt x="56139" y="68140"/>
                </a:cubicBezTo>
                <a:lnTo>
                  <a:pt x="47066" y="51603"/>
                </a:lnTo>
                <a:lnTo>
                  <a:pt x="56329" y="34517"/>
                </a:lnTo>
                <a:cubicBezTo>
                  <a:pt x="43613" y="32957"/>
                  <a:pt x="33755" y="22242"/>
                  <a:pt x="33529" y="9157"/>
                </a:cubicBezTo>
                <a:lnTo>
                  <a:pt x="16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42"/>
          <p:cNvSpPr txBox="1">
            <a:spLocks noGrp="1"/>
          </p:cNvSpPr>
          <p:nvPr>
            <p:ph type="subTitle" idx="4294967295"/>
          </p:nvPr>
        </p:nvSpPr>
        <p:spPr>
          <a:xfrm>
            <a:off x="806013" y="1962503"/>
            <a:ext cx="2165400" cy="408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400" dirty="0">
                <a:solidFill>
                  <a:schemeClr val="dk1"/>
                </a:solidFill>
              </a:rPr>
              <a:t>Enmadejado</a:t>
            </a:r>
            <a:endParaRPr sz="1400" dirty="0">
              <a:solidFill>
                <a:schemeClr val="dk1"/>
              </a:solidFill>
            </a:endParaRPr>
          </a:p>
        </p:txBody>
      </p:sp>
      <p:sp>
        <p:nvSpPr>
          <p:cNvPr id="348" name="Google Shape;348;p42"/>
          <p:cNvSpPr txBox="1">
            <a:spLocks noGrp="1"/>
          </p:cNvSpPr>
          <p:nvPr>
            <p:ph type="subTitle" idx="4294967295"/>
          </p:nvPr>
        </p:nvSpPr>
        <p:spPr>
          <a:xfrm>
            <a:off x="269925" y="3422107"/>
            <a:ext cx="2165400" cy="408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400" dirty="0" smtClean="0">
                <a:solidFill>
                  <a:schemeClr val="dk1"/>
                </a:solidFill>
              </a:rPr>
              <a:t>Hilatura</a:t>
            </a:r>
            <a:endParaRPr sz="1400" dirty="0">
              <a:solidFill>
                <a:schemeClr val="dk1"/>
              </a:solidFill>
            </a:endParaRPr>
          </a:p>
        </p:txBody>
      </p:sp>
      <p:sp>
        <p:nvSpPr>
          <p:cNvPr id="349" name="Google Shape;349;p42"/>
          <p:cNvSpPr txBox="1">
            <a:spLocks noGrp="1"/>
          </p:cNvSpPr>
          <p:nvPr>
            <p:ph type="subTitle" idx="4294967295"/>
          </p:nvPr>
        </p:nvSpPr>
        <p:spPr>
          <a:xfrm>
            <a:off x="6596795" y="3552703"/>
            <a:ext cx="21654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smtClean="0">
                <a:solidFill>
                  <a:schemeClr val="dk1"/>
                </a:solidFill>
              </a:rPr>
              <a:t>Escarmenado</a:t>
            </a:r>
            <a:endParaRPr sz="1400" dirty="0">
              <a:solidFill>
                <a:schemeClr val="dk1"/>
              </a:solidFill>
            </a:endParaRPr>
          </a:p>
        </p:txBody>
      </p:sp>
      <p:sp>
        <p:nvSpPr>
          <p:cNvPr id="350" name="Google Shape;350;p42"/>
          <p:cNvSpPr txBox="1">
            <a:spLocks noGrp="1"/>
          </p:cNvSpPr>
          <p:nvPr>
            <p:ph type="subTitle" idx="4294967295"/>
          </p:nvPr>
        </p:nvSpPr>
        <p:spPr>
          <a:xfrm>
            <a:off x="6342956" y="4082717"/>
            <a:ext cx="21654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smtClean="0">
                <a:solidFill>
                  <a:schemeClr val="dk1"/>
                </a:solidFill>
              </a:rPr>
              <a:t>Lavado y secado</a:t>
            </a:r>
            <a:endParaRPr sz="1400" dirty="0">
              <a:solidFill>
                <a:schemeClr val="dk1"/>
              </a:solidFill>
            </a:endParaRPr>
          </a:p>
        </p:txBody>
      </p:sp>
      <p:cxnSp>
        <p:nvCxnSpPr>
          <p:cNvPr id="351" name="Google Shape;351;p42"/>
          <p:cNvCxnSpPr>
            <a:endCxn id="347" idx="3"/>
          </p:cNvCxnSpPr>
          <p:nvPr/>
        </p:nvCxnSpPr>
        <p:spPr>
          <a:xfrm rot="10800000">
            <a:off x="2971413" y="2166803"/>
            <a:ext cx="720900" cy="3000"/>
          </a:xfrm>
          <a:prstGeom prst="straightConnector1">
            <a:avLst/>
          </a:prstGeom>
          <a:noFill/>
          <a:ln w="19050" cap="flat" cmpd="sng">
            <a:solidFill>
              <a:schemeClr val="accent1"/>
            </a:solidFill>
            <a:prstDash val="solid"/>
            <a:round/>
            <a:headEnd type="none" w="med" len="med"/>
            <a:tailEnd type="oval" w="med" len="med"/>
          </a:ln>
        </p:spPr>
      </p:cxnSp>
      <p:cxnSp>
        <p:nvCxnSpPr>
          <p:cNvPr id="352" name="Google Shape;352;p42"/>
          <p:cNvCxnSpPr/>
          <p:nvPr/>
        </p:nvCxnSpPr>
        <p:spPr>
          <a:xfrm rot="10800000">
            <a:off x="2852659" y="4240967"/>
            <a:ext cx="729000" cy="3300"/>
          </a:xfrm>
          <a:prstGeom prst="straightConnector1">
            <a:avLst/>
          </a:prstGeom>
          <a:noFill/>
          <a:ln w="19050" cap="flat" cmpd="sng">
            <a:solidFill>
              <a:schemeClr val="dk2"/>
            </a:solidFill>
            <a:prstDash val="solid"/>
            <a:round/>
            <a:headEnd type="none" w="med" len="med"/>
            <a:tailEnd type="oval" w="med" len="med"/>
          </a:ln>
        </p:spPr>
      </p:cxnSp>
      <p:cxnSp>
        <p:nvCxnSpPr>
          <p:cNvPr id="353" name="Google Shape;353;p42"/>
          <p:cNvCxnSpPr/>
          <p:nvPr/>
        </p:nvCxnSpPr>
        <p:spPr>
          <a:xfrm rot="10800000" flipH="1">
            <a:off x="5267681" y="2053478"/>
            <a:ext cx="720900" cy="3000"/>
          </a:xfrm>
          <a:prstGeom prst="straightConnector1">
            <a:avLst/>
          </a:prstGeom>
          <a:noFill/>
          <a:ln w="19050" cap="flat" cmpd="sng">
            <a:solidFill>
              <a:schemeClr val="dk2"/>
            </a:solidFill>
            <a:prstDash val="solid"/>
            <a:round/>
            <a:headEnd type="none" w="med" len="med"/>
            <a:tailEnd type="oval" w="med" len="med"/>
          </a:ln>
        </p:spPr>
      </p:cxnSp>
      <p:cxnSp>
        <p:nvCxnSpPr>
          <p:cNvPr id="354" name="Google Shape;354;p42"/>
          <p:cNvCxnSpPr/>
          <p:nvPr/>
        </p:nvCxnSpPr>
        <p:spPr>
          <a:xfrm rot="10800000" flipH="1">
            <a:off x="5518868" y="4287017"/>
            <a:ext cx="729000" cy="3300"/>
          </a:xfrm>
          <a:prstGeom prst="straightConnector1">
            <a:avLst/>
          </a:prstGeom>
          <a:noFill/>
          <a:ln w="19050" cap="flat" cmpd="sng">
            <a:solidFill>
              <a:schemeClr val="accent1"/>
            </a:solidFill>
            <a:prstDash val="solid"/>
            <a:round/>
            <a:headEnd type="none" w="med" len="med"/>
            <a:tailEnd type="oval" w="med" len="med"/>
          </a:ln>
        </p:spPr>
      </p:cxnSp>
      <p:sp>
        <p:nvSpPr>
          <p:cNvPr id="16" name="Google Shape;463;p48"/>
          <p:cNvSpPr txBox="1">
            <a:spLocks/>
          </p:cNvSpPr>
          <p:nvPr/>
        </p:nvSpPr>
        <p:spPr>
          <a:xfrm>
            <a:off x="704739" y="1026003"/>
            <a:ext cx="4454401"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Proceso de </a:t>
            </a:r>
            <a:r>
              <a:rPr lang="es-EC" b="1" dirty="0" smtClean="0">
                <a:solidFill>
                  <a:schemeClr val="accent5">
                    <a:lumMod val="60000"/>
                    <a:lumOff val="40000"/>
                  </a:schemeClr>
                </a:solidFill>
                <a:latin typeface="Montserrat" panose="020B0604020202020204" charset="0"/>
              </a:rPr>
              <a:t>producción de la fibra de alpaca</a:t>
            </a:r>
            <a:endParaRPr lang="es-EC" b="1" dirty="0">
              <a:solidFill>
                <a:schemeClr val="accent5">
                  <a:lumMod val="60000"/>
                  <a:lumOff val="40000"/>
                </a:schemeClr>
              </a:solidFill>
              <a:latin typeface="Montserrat" panose="020B0604020202020204" charset="0"/>
            </a:endParaRPr>
          </a:p>
        </p:txBody>
      </p:sp>
      <p:pic>
        <p:nvPicPr>
          <p:cNvPr id="3074" name="Picture 2" descr="La lana más cara del mundo y el secreto de su éxito - BBC News Mu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886" y="2775884"/>
            <a:ext cx="1922953" cy="1081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7" name="Google Shape;353;p42"/>
          <p:cNvCxnSpPr/>
          <p:nvPr/>
        </p:nvCxnSpPr>
        <p:spPr>
          <a:xfrm rot="10800000" flipH="1">
            <a:off x="5906404" y="2841197"/>
            <a:ext cx="720900" cy="3000"/>
          </a:xfrm>
          <a:prstGeom prst="straightConnector1">
            <a:avLst/>
          </a:prstGeom>
          <a:noFill/>
          <a:ln w="19050" cap="flat" cmpd="sng">
            <a:solidFill>
              <a:schemeClr val="dk2"/>
            </a:solidFill>
            <a:prstDash val="solid"/>
            <a:round/>
            <a:headEnd type="none" w="med" len="med"/>
            <a:tailEnd type="oval" w="med" len="med"/>
          </a:ln>
        </p:spPr>
      </p:cxnSp>
      <p:sp>
        <p:nvSpPr>
          <p:cNvPr id="18" name="Google Shape;349;p42"/>
          <p:cNvSpPr txBox="1">
            <a:spLocks/>
          </p:cNvSpPr>
          <p:nvPr/>
        </p:nvSpPr>
        <p:spPr>
          <a:xfrm>
            <a:off x="6627304" y="2476717"/>
            <a:ext cx="2165400" cy="5983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dirty="0" smtClean="0">
                <a:solidFill>
                  <a:schemeClr val="dk1"/>
                </a:solidFill>
              </a:rPr>
              <a:t>Categorización y Clasificación</a:t>
            </a:r>
            <a:endParaRPr lang="es-EC" sz="1400" dirty="0">
              <a:solidFill>
                <a:schemeClr val="dk1"/>
              </a:solidFill>
            </a:endParaRPr>
          </a:p>
        </p:txBody>
      </p:sp>
      <p:sp>
        <p:nvSpPr>
          <p:cNvPr id="20" name="Google Shape;349;p42"/>
          <p:cNvSpPr txBox="1">
            <a:spLocks/>
          </p:cNvSpPr>
          <p:nvPr/>
        </p:nvSpPr>
        <p:spPr>
          <a:xfrm>
            <a:off x="5982571" y="1826442"/>
            <a:ext cx="21654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dirty="0" smtClean="0">
                <a:solidFill>
                  <a:schemeClr val="dk1"/>
                </a:solidFill>
              </a:rPr>
              <a:t>Esquila</a:t>
            </a:r>
            <a:endParaRPr lang="es-EC" sz="1400" dirty="0">
              <a:solidFill>
                <a:schemeClr val="dk1"/>
              </a:solidFill>
            </a:endParaRPr>
          </a:p>
        </p:txBody>
      </p:sp>
      <p:sp>
        <p:nvSpPr>
          <p:cNvPr id="22" name="Google Shape;350;p42"/>
          <p:cNvSpPr txBox="1">
            <a:spLocks/>
          </p:cNvSpPr>
          <p:nvPr/>
        </p:nvSpPr>
        <p:spPr>
          <a:xfrm>
            <a:off x="460879" y="4036667"/>
            <a:ext cx="21654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r">
              <a:spcAft>
                <a:spcPts val="1600"/>
              </a:spcAft>
              <a:buFont typeface="Montserrat"/>
              <a:buNone/>
            </a:pPr>
            <a:r>
              <a:rPr lang="es-EC" sz="1400" dirty="0" smtClean="0">
                <a:solidFill>
                  <a:schemeClr val="dk1"/>
                </a:solidFill>
              </a:rPr>
              <a:t>Cardado</a:t>
            </a:r>
            <a:endParaRPr lang="es-EC" sz="1400" dirty="0">
              <a:solidFill>
                <a:schemeClr val="dk1"/>
              </a:solidFill>
            </a:endParaRPr>
          </a:p>
        </p:txBody>
      </p:sp>
      <p:sp>
        <p:nvSpPr>
          <p:cNvPr id="23" name="Google Shape;350;p42"/>
          <p:cNvSpPr txBox="1">
            <a:spLocks/>
          </p:cNvSpPr>
          <p:nvPr/>
        </p:nvSpPr>
        <p:spPr>
          <a:xfrm>
            <a:off x="350052" y="2632903"/>
            <a:ext cx="21654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r">
              <a:spcAft>
                <a:spcPts val="1600"/>
              </a:spcAft>
              <a:buFont typeface="Montserrat"/>
              <a:buNone/>
            </a:pPr>
            <a:r>
              <a:rPr lang="es-EC" sz="1400" dirty="0" smtClean="0">
                <a:solidFill>
                  <a:schemeClr val="dk1"/>
                </a:solidFill>
              </a:rPr>
              <a:t>Torcido</a:t>
            </a:r>
            <a:endParaRPr lang="es-EC" sz="1400" dirty="0">
              <a:solidFill>
                <a:schemeClr val="dk1"/>
              </a:solidFill>
            </a:endParaRPr>
          </a:p>
        </p:txBody>
      </p:sp>
      <p:cxnSp>
        <p:nvCxnSpPr>
          <p:cNvPr id="24" name="Google Shape;351;p42"/>
          <p:cNvCxnSpPr/>
          <p:nvPr/>
        </p:nvCxnSpPr>
        <p:spPr>
          <a:xfrm rot="10800000">
            <a:off x="2525029" y="2851204"/>
            <a:ext cx="720900" cy="3000"/>
          </a:xfrm>
          <a:prstGeom prst="straightConnector1">
            <a:avLst/>
          </a:prstGeom>
          <a:noFill/>
          <a:ln w="19050" cap="flat" cmpd="sng">
            <a:solidFill>
              <a:schemeClr val="accent1"/>
            </a:solidFill>
            <a:prstDash val="solid"/>
            <a:round/>
            <a:headEnd type="none" w="med" len="med"/>
            <a:tailEnd type="oval" w="med" len="med"/>
          </a:ln>
        </p:spPr>
      </p:cxnSp>
      <p:cxnSp>
        <p:nvCxnSpPr>
          <p:cNvPr id="25" name="Google Shape;354;p42"/>
          <p:cNvCxnSpPr/>
          <p:nvPr/>
        </p:nvCxnSpPr>
        <p:spPr>
          <a:xfrm rot="10800000" flipH="1">
            <a:off x="5867795" y="3794938"/>
            <a:ext cx="729000" cy="3300"/>
          </a:xfrm>
          <a:prstGeom prst="straightConnector1">
            <a:avLst/>
          </a:prstGeom>
          <a:noFill/>
          <a:ln w="19050" cap="flat" cmpd="sng">
            <a:solidFill>
              <a:schemeClr val="accent1"/>
            </a:solidFill>
            <a:prstDash val="solid"/>
            <a:round/>
            <a:headEnd type="none" w="med" len="med"/>
            <a:tailEnd type="oval" w="med" len="med"/>
          </a:ln>
        </p:spPr>
      </p:cxnSp>
      <p:cxnSp>
        <p:nvCxnSpPr>
          <p:cNvPr id="26" name="Google Shape;352;p42"/>
          <p:cNvCxnSpPr/>
          <p:nvPr/>
        </p:nvCxnSpPr>
        <p:spPr>
          <a:xfrm rot="10800000">
            <a:off x="2472991" y="3652762"/>
            <a:ext cx="729000" cy="3300"/>
          </a:xfrm>
          <a:prstGeom prst="straightConnector1">
            <a:avLst/>
          </a:prstGeom>
          <a:noFill/>
          <a:ln w="19050" cap="flat" cmpd="sng">
            <a:solidFill>
              <a:schemeClr val="dk2"/>
            </a:solidFill>
            <a:prstDash val="solid"/>
            <a:round/>
            <a:headEnd type="none" w="med" len="med"/>
            <a:tailEnd type="oval" w="med" len="med"/>
          </a:ln>
        </p:spPr>
      </p:cxnSp>
    </p:spTree>
    <p:extLst>
      <p:ext uri="{BB962C8B-B14F-4D97-AF65-F5344CB8AC3E}">
        <p14:creationId xmlns:p14="http://schemas.microsoft.com/office/powerpoint/2010/main" val="254639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704740" y="163738"/>
            <a:ext cx="7708200" cy="936300"/>
          </a:xfrm>
          <a:prstGeom prst="rect">
            <a:avLst/>
          </a:prstGeom>
        </p:spPr>
        <p:txBody>
          <a:bodyPr spcFirstLastPara="1" wrap="square" lIns="91425" tIns="91425" rIns="91425" bIns="91425" anchor="t" anchorCtr="0">
            <a:noAutofit/>
          </a:bodyPr>
          <a:lstStyle/>
          <a:p>
            <a:pPr lvl="0" algn="l"/>
            <a:r>
              <a:rPr lang="es-EC" sz="2000" dirty="0"/>
              <a:t>Oferta del sector textil ecuatoriano de prendas de vestir elaboradas a base de fibra de alpaca</a:t>
            </a:r>
            <a:endParaRPr sz="2000" dirty="0"/>
          </a:p>
        </p:txBody>
      </p:sp>
      <p:sp>
        <p:nvSpPr>
          <p:cNvPr id="16" name="Google Shape;463;p48"/>
          <p:cNvSpPr txBox="1">
            <a:spLocks/>
          </p:cNvSpPr>
          <p:nvPr/>
        </p:nvSpPr>
        <p:spPr>
          <a:xfrm>
            <a:off x="704739" y="1026003"/>
            <a:ext cx="4200635"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Principales comunidades y empresas</a:t>
            </a:r>
          </a:p>
        </p:txBody>
      </p:sp>
      <p:sp>
        <p:nvSpPr>
          <p:cNvPr id="12" name="Google Shape;396;p46">
            <a:extLst>
              <a:ext uri="{FF2B5EF4-FFF2-40B4-BE49-F238E27FC236}">
                <a16:creationId xmlns:a16="http://schemas.microsoft.com/office/drawing/2014/main" id="{A0844455-13C9-47AF-A0E5-F61EC6AF3DD0}"/>
              </a:ext>
            </a:extLst>
          </p:cNvPr>
          <p:cNvSpPr txBox="1">
            <a:spLocks/>
          </p:cNvSpPr>
          <p:nvPr/>
        </p:nvSpPr>
        <p:spPr>
          <a:xfrm>
            <a:off x="651317" y="1617721"/>
            <a:ext cx="2047200" cy="49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EC" sz="1200" dirty="0">
                <a:latin typeface="Montserrat" panose="00000500000000000000" pitchFamily="2" charset="0"/>
              </a:rPr>
              <a:t>Cotopaxi</a:t>
            </a:r>
          </a:p>
        </p:txBody>
      </p:sp>
      <p:sp>
        <p:nvSpPr>
          <p:cNvPr id="13" name="Google Shape;398;p46">
            <a:extLst>
              <a:ext uri="{FF2B5EF4-FFF2-40B4-BE49-F238E27FC236}">
                <a16:creationId xmlns:a16="http://schemas.microsoft.com/office/drawing/2014/main" id="{6BEAD0F9-D4F4-48D5-A59E-C5A624400961}"/>
              </a:ext>
            </a:extLst>
          </p:cNvPr>
          <p:cNvSpPr txBox="1">
            <a:spLocks/>
          </p:cNvSpPr>
          <p:nvPr/>
        </p:nvSpPr>
        <p:spPr>
          <a:xfrm>
            <a:off x="1005175" y="2019060"/>
            <a:ext cx="2047200" cy="679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Font typeface="Arial" panose="020B0604020202020204" pitchFamily="34" charset="0"/>
              <a:buChar char="•"/>
            </a:pPr>
            <a:r>
              <a:rPr lang="en-US" sz="1200" dirty="0">
                <a:latin typeface="Montserrat" panose="00000500000000000000" pitchFamily="2" charset="0"/>
              </a:rPr>
              <a:t>Hacienda Campo Alegre</a:t>
            </a:r>
          </a:p>
          <a:p>
            <a:pPr marL="171450" indent="-171450">
              <a:buFont typeface="Arial" panose="020B0604020202020204" pitchFamily="34" charset="0"/>
              <a:buChar char="•"/>
            </a:pPr>
            <a:r>
              <a:rPr lang="en-US" sz="1200" dirty="0">
                <a:latin typeface="Montserrat" panose="00000500000000000000" pitchFamily="2" charset="0"/>
              </a:rPr>
              <a:t>Hacienda Solmesa</a:t>
            </a:r>
          </a:p>
        </p:txBody>
      </p:sp>
      <p:sp>
        <p:nvSpPr>
          <p:cNvPr id="14" name="Google Shape;399;p46">
            <a:extLst>
              <a:ext uri="{FF2B5EF4-FFF2-40B4-BE49-F238E27FC236}">
                <a16:creationId xmlns:a16="http://schemas.microsoft.com/office/drawing/2014/main" id="{06B3578F-0487-43F6-8D6A-E5EE7F543A31}"/>
              </a:ext>
            </a:extLst>
          </p:cNvPr>
          <p:cNvSpPr txBox="1">
            <a:spLocks/>
          </p:cNvSpPr>
          <p:nvPr/>
        </p:nvSpPr>
        <p:spPr>
          <a:xfrm>
            <a:off x="3052375" y="1617721"/>
            <a:ext cx="2047200" cy="49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1200" dirty="0">
                <a:latin typeface="Montserrat" panose="00000500000000000000" pitchFamily="2" charset="0"/>
              </a:rPr>
              <a:t>Cayambe</a:t>
            </a:r>
          </a:p>
        </p:txBody>
      </p:sp>
      <p:sp>
        <p:nvSpPr>
          <p:cNvPr id="15" name="Google Shape;400;p46">
            <a:extLst>
              <a:ext uri="{FF2B5EF4-FFF2-40B4-BE49-F238E27FC236}">
                <a16:creationId xmlns:a16="http://schemas.microsoft.com/office/drawing/2014/main" id="{8E62DCFC-DA37-4EAE-A458-65D0D46C7BDA}"/>
              </a:ext>
            </a:extLst>
          </p:cNvPr>
          <p:cNvSpPr txBox="1">
            <a:spLocks/>
          </p:cNvSpPr>
          <p:nvPr/>
        </p:nvSpPr>
        <p:spPr>
          <a:xfrm>
            <a:off x="3052375" y="2019068"/>
            <a:ext cx="2047200" cy="679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Font typeface="Arial" panose="020B0604020202020204" pitchFamily="34" charset="0"/>
              <a:buChar char="•"/>
            </a:pPr>
            <a:r>
              <a:rPr lang="en-US" sz="1200" dirty="0">
                <a:latin typeface="Montserrat" panose="00000500000000000000" pitchFamily="2" charset="0"/>
              </a:rPr>
              <a:t>Hacienda </a:t>
            </a:r>
            <a:r>
              <a:rPr lang="es-VE" sz="1200" dirty="0">
                <a:latin typeface="Montserrat" panose="00000500000000000000" pitchFamily="2" charset="0"/>
              </a:rPr>
              <a:t>Capitán</a:t>
            </a:r>
            <a:r>
              <a:rPr lang="en-US" sz="1200" dirty="0">
                <a:latin typeface="Montserrat" panose="00000500000000000000" pitchFamily="2" charset="0"/>
              </a:rPr>
              <a:t> Dueñas</a:t>
            </a:r>
          </a:p>
          <a:p>
            <a:endParaRPr lang="en-US" sz="1200" dirty="0">
              <a:latin typeface="Montserrat" panose="00000500000000000000" pitchFamily="2" charset="0"/>
            </a:endParaRPr>
          </a:p>
        </p:txBody>
      </p:sp>
      <p:sp>
        <p:nvSpPr>
          <p:cNvPr id="17" name="Google Shape;401;p46">
            <a:extLst>
              <a:ext uri="{FF2B5EF4-FFF2-40B4-BE49-F238E27FC236}">
                <a16:creationId xmlns:a16="http://schemas.microsoft.com/office/drawing/2014/main" id="{3FD5A043-3997-4FED-A330-0B8335D957A3}"/>
              </a:ext>
            </a:extLst>
          </p:cNvPr>
          <p:cNvSpPr txBox="1">
            <a:spLocks/>
          </p:cNvSpPr>
          <p:nvPr/>
        </p:nvSpPr>
        <p:spPr>
          <a:xfrm>
            <a:off x="651317" y="3160479"/>
            <a:ext cx="2047200" cy="49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EC" sz="1200" dirty="0">
                <a:latin typeface="Montserrat" panose="00000500000000000000" pitchFamily="2" charset="0"/>
              </a:rPr>
              <a:t>Chimborazo</a:t>
            </a:r>
          </a:p>
        </p:txBody>
      </p:sp>
      <p:sp>
        <p:nvSpPr>
          <p:cNvPr id="18" name="Google Shape;402;p46">
            <a:extLst>
              <a:ext uri="{FF2B5EF4-FFF2-40B4-BE49-F238E27FC236}">
                <a16:creationId xmlns:a16="http://schemas.microsoft.com/office/drawing/2014/main" id="{9198777F-2D75-40FA-8064-563A6E9F9AD5}"/>
              </a:ext>
            </a:extLst>
          </p:cNvPr>
          <p:cNvSpPr txBox="1">
            <a:spLocks/>
          </p:cNvSpPr>
          <p:nvPr/>
        </p:nvSpPr>
        <p:spPr>
          <a:xfrm>
            <a:off x="651290" y="3570912"/>
            <a:ext cx="2047200" cy="679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r">
              <a:buFont typeface="Arial" panose="020B0604020202020204" pitchFamily="34" charset="0"/>
              <a:buChar char="•"/>
            </a:pPr>
            <a:r>
              <a:rPr lang="en-US" sz="1200" dirty="0">
                <a:latin typeface="Montserrat" panose="00000500000000000000" pitchFamily="2" charset="0"/>
              </a:rPr>
              <a:t>Fundación Natura</a:t>
            </a:r>
          </a:p>
        </p:txBody>
      </p:sp>
      <p:sp>
        <p:nvSpPr>
          <p:cNvPr id="19" name="Google Shape;403;p46">
            <a:extLst>
              <a:ext uri="{FF2B5EF4-FFF2-40B4-BE49-F238E27FC236}">
                <a16:creationId xmlns:a16="http://schemas.microsoft.com/office/drawing/2014/main" id="{B04E97BE-13F5-462B-930D-C0AEA5462CBF}"/>
              </a:ext>
            </a:extLst>
          </p:cNvPr>
          <p:cNvSpPr txBox="1">
            <a:spLocks/>
          </p:cNvSpPr>
          <p:nvPr/>
        </p:nvSpPr>
        <p:spPr>
          <a:xfrm>
            <a:off x="3052375" y="3157743"/>
            <a:ext cx="2047200" cy="49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1200" dirty="0">
                <a:latin typeface="Montserrat" panose="00000500000000000000" pitchFamily="2" charset="0"/>
              </a:rPr>
              <a:t>Azuay</a:t>
            </a:r>
          </a:p>
        </p:txBody>
      </p:sp>
      <p:sp>
        <p:nvSpPr>
          <p:cNvPr id="20" name="Google Shape;404;p46">
            <a:extLst>
              <a:ext uri="{FF2B5EF4-FFF2-40B4-BE49-F238E27FC236}">
                <a16:creationId xmlns:a16="http://schemas.microsoft.com/office/drawing/2014/main" id="{95755A83-5D1A-4275-AD7B-8C0DBFEBC877}"/>
              </a:ext>
            </a:extLst>
          </p:cNvPr>
          <p:cNvSpPr txBox="1">
            <a:spLocks/>
          </p:cNvSpPr>
          <p:nvPr/>
        </p:nvSpPr>
        <p:spPr>
          <a:xfrm>
            <a:off x="3052375" y="3570912"/>
            <a:ext cx="2047200" cy="679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Font typeface="Arial" panose="020B0604020202020204" pitchFamily="34" charset="0"/>
              <a:buChar char="•"/>
            </a:pPr>
            <a:r>
              <a:rPr lang="en-US" sz="1200" dirty="0">
                <a:latin typeface="Montserrat" panose="00000500000000000000" pitchFamily="2" charset="0"/>
              </a:rPr>
              <a:t>Hacienda </a:t>
            </a:r>
            <a:r>
              <a:rPr lang="es-419" sz="1200" dirty="0">
                <a:latin typeface="Montserrat" panose="00000500000000000000" pitchFamily="2" charset="0"/>
              </a:rPr>
              <a:t>Ecológica</a:t>
            </a:r>
          </a:p>
        </p:txBody>
      </p:sp>
      <p:cxnSp>
        <p:nvCxnSpPr>
          <p:cNvPr id="3" name="Conector recto 2">
            <a:extLst>
              <a:ext uri="{FF2B5EF4-FFF2-40B4-BE49-F238E27FC236}">
                <a16:creationId xmlns:a16="http://schemas.microsoft.com/office/drawing/2014/main" id="{78B36DA4-0326-4FBD-9F92-94C77E89F05E}"/>
              </a:ext>
            </a:extLst>
          </p:cNvPr>
          <p:cNvCxnSpPr>
            <a:cxnSpLocks/>
          </p:cNvCxnSpPr>
          <p:nvPr/>
        </p:nvCxnSpPr>
        <p:spPr>
          <a:xfrm>
            <a:off x="2861201" y="1795454"/>
            <a:ext cx="0" cy="23145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B1A7CDE-A937-4B09-841A-1AB402BA32A7}"/>
              </a:ext>
            </a:extLst>
          </p:cNvPr>
          <p:cNvCxnSpPr>
            <a:cxnSpLocks/>
          </p:cNvCxnSpPr>
          <p:nvPr/>
        </p:nvCxnSpPr>
        <p:spPr>
          <a:xfrm>
            <a:off x="1070501" y="2952742"/>
            <a:ext cx="36671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Google Shape;372;p45">
            <a:extLst>
              <a:ext uri="{FF2B5EF4-FFF2-40B4-BE49-F238E27FC236}">
                <a16:creationId xmlns:a16="http://schemas.microsoft.com/office/drawing/2014/main" id="{4F4364C6-ED5F-4AAC-82DE-1A84D65C1531}"/>
              </a:ext>
            </a:extLst>
          </p:cNvPr>
          <p:cNvSpPr txBox="1">
            <a:spLocks/>
          </p:cNvSpPr>
          <p:nvPr/>
        </p:nvSpPr>
        <p:spPr>
          <a:xfrm>
            <a:off x="5879600" y="3050736"/>
            <a:ext cx="2191200" cy="492900"/>
          </a:xfrm>
          <a:prstGeom prst="rect">
            <a:avLst/>
          </a:prstGeom>
        </p:spPr>
        <p:txBody>
          <a:bodyPr spcFirstLastPara="1" wrap="square" lIns="18287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dk1"/>
              </a:buClr>
              <a:buSzPts val="1100"/>
              <a:buFont typeface="Wingdings" panose="05000000000000000000" pitchFamily="2" charset="2"/>
              <a:buChar char="q"/>
            </a:pPr>
            <a:r>
              <a:rPr lang="en-US" sz="1200" dirty="0">
                <a:latin typeface="Montserrat" panose="00000500000000000000" pitchFamily="2" charset="0"/>
              </a:rPr>
              <a:t>Moralantex </a:t>
            </a:r>
          </a:p>
          <a:p>
            <a:pPr marL="285750" indent="-285750">
              <a:buClr>
                <a:schemeClr val="dk1"/>
              </a:buClr>
              <a:buSzPts val="1100"/>
              <a:buFont typeface="Wingdings" panose="05000000000000000000" pitchFamily="2" charset="2"/>
              <a:buChar char="q"/>
            </a:pPr>
            <a:r>
              <a:rPr lang="en-US" sz="1200" dirty="0">
                <a:latin typeface="Montserrat" panose="00000500000000000000" pitchFamily="2" charset="0"/>
              </a:rPr>
              <a:t>Textiservi </a:t>
            </a:r>
          </a:p>
        </p:txBody>
      </p:sp>
      <p:sp>
        <p:nvSpPr>
          <p:cNvPr id="31" name="Google Shape;375;p45">
            <a:extLst>
              <a:ext uri="{FF2B5EF4-FFF2-40B4-BE49-F238E27FC236}">
                <a16:creationId xmlns:a16="http://schemas.microsoft.com/office/drawing/2014/main" id="{B986CE53-C09E-423D-85F1-28F1C4D825F8}"/>
              </a:ext>
            </a:extLst>
          </p:cNvPr>
          <p:cNvSpPr txBox="1">
            <a:spLocks/>
          </p:cNvSpPr>
          <p:nvPr/>
        </p:nvSpPr>
        <p:spPr>
          <a:xfrm>
            <a:off x="5679950" y="2698260"/>
            <a:ext cx="2213776" cy="47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200" dirty="0">
                <a:latin typeface="Montserrat" panose="00000500000000000000" pitchFamily="2" charset="0"/>
              </a:rPr>
              <a:t>Empresas destacadas:</a:t>
            </a:r>
          </a:p>
        </p:txBody>
      </p:sp>
      <p:pic>
        <p:nvPicPr>
          <p:cNvPr id="2050" name="Picture 2" descr="Empresa - Iconos gratis de edificios">
            <a:extLst>
              <a:ext uri="{FF2B5EF4-FFF2-40B4-BE49-F238E27FC236}">
                <a16:creationId xmlns:a16="http://schemas.microsoft.com/office/drawing/2014/main" id="{3ED4BF23-6ED2-441F-A688-E8B2BE97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730" y="1350407"/>
            <a:ext cx="1437895" cy="1437895"/>
          </a:xfrm>
          <a:prstGeom prst="rect">
            <a:avLst/>
          </a:prstGeom>
          <a:noFill/>
          <a:extLst>
            <a:ext uri="{909E8E84-426E-40DD-AFC4-6F175D3DCCD1}">
              <a14:hiddenFill xmlns:a14="http://schemas.microsoft.com/office/drawing/2010/main">
                <a:solidFill>
                  <a:srgbClr val="FFFFFF"/>
                </a:solidFill>
              </a14:hiddenFill>
            </a:ext>
          </a:extLst>
        </p:spPr>
      </p:pic>
      <p:sp>
        <p:nvSpPr>
          <p:cNvPr id="37" name="Google Shape;372;p45">
            <a:extLst>
              <a:ext uri="{FF2B5EF4-FFF2-40B4-BE49-F238E27FC236}">
                <a16:creationId xmlns:a16="http://schemas.microsoft.com/office/drawing/2014/main" id="{9EE4CA31-5E58-4626-BFAC-F8EE06B83E02}"/>
              </a:ext>
            </a:extLst>
          </p:cNvPr>
          <p:cNvSpPr txBox="1">
            <a:spLocks/>
          </p:cNvSpPr>
          <p:nvPr/>
        </p:nvSpPr>
        <p:spPr>
          <a:xfrm>
            <a:off x="5879600" y="3910512"/>
            <a:ext cx="3122192" cy="797100"/>
          </a:xfrm>
          <a:prstGeom prst="rect">
            <a:avLst/>
          </a:prstGeom>
        </p:spPr>
        <p:txBody>
          <a:bodyPr spcFirstLastPara="1" wrap="square" lIns="182875" tIns="91425" rIns="91425" bIns="91425" numCol="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dk1"/>
              </a:buClr>
              <a:buSzPts val="1100"/>
              <a:buFont typeface="Wingdings" panose="05000000000000000000" pitchFamily="2" charset="2"/>
              <a:buChar char="q"/>
            </a:pPr>
            <a:r>
              <a:rPr lang="en-US" sz="1200" dirty="0">
                <a:latin typeface="Montserrat" panose="00000500000000000000" pitchFamily="2" charset="0"/>
              </a:rPr>
              <a:t>ACONTEX </a:t>
            </a:r>
          </a:p>
          <a:p>
            <a:pPr marL="285750" indent="-285750">
              <a:buClr>
                <a:schemeClr val="dk1"/>
              </a:buClr>
              <a:buSzPts val="1100"/>
              <a:buFont typeface="Wingdings" panose="05000000000000000000" pitchFamily="2" charset="2"/>
              <a:buChar char="q"/>
            </a:pPr>
            <a:r>
              <a:rPr lang="en-US" sz="1200" dirty="0">
                <a:latin typeface="Montserrat" panose="00000500000000000000" pitchFamily="2" charset="0"/>
              </a:rPr>
              <a:t>AITE</a:t>
            </a:r>
          </a:p>
          <a:p>
            <a:pPr marL="285750" indent="-285750">
              <a:buClr>
                <a:schemeClr val="dk1"/>
              </a:buClr>
              <a:buSzPts val="1100"/>
              <a:buFont typeface="Wingdings" panose="05000000000000000000" pitchFamily="2" charset="2"/>
              <a:buChar char="q"/>
            </a:pPr>
            <a:r>
              <a:rPr lang="en-US" sz="1200" dirty="0">
                <a:latin typeface="Montserrat" panose="00000500000000000000" pitchFamily="2" charset="0"/>
              </a:rPr>
              <a:t>CEDICONTEX</a:t>
            </a:r>
          </a:p>
          <a:p>
            <a:pPr marL="285750" indent="-285750">
              <a:buClr>
                <a:schemeClr val="dk1"/>
              </a:buClr>
              <a:buSzPts val="1100"/>
              <a:buFont typeface="Wingdings" panose="05000000000000000000" pitchFamily="2" charset="2"/>
              <a:buChar char="q"/>
            </a:pPr>
            <a:r>
              <a:rPr lang="en-US" sz="1200" dirty="0">
                <a:latin typeface="Montserrat" panose="00000500000000000000" pitchFamily="2" charset="0"/>
              </a:rPr>
              <a:t>HEIFER Ecuador </a:t>
            </a:r>
          </a:p>
        </p:txBody>
      </p:sp>
      <p:sp>
        <p:nvSpPr>
          <p:cNvPr id="38" name="Google Shape;375;p45">
            <a:extLst>
              <a:ext uri="{FF2B5EF4-FFF2-40B4-BE49-F238E27FC236}">
                <a16:creationId xmlns:a16="http://schemas.microsoft.com/office/drawing/2014/main" id="{DBB2F74B-9281-4F20-9C3A-48771BC2BD7C}"/>
              </a:ext>
            </a:extLst>
          </p:cNvPr>
          <p:cNvSpPr txBox="1">
            <a:spLocks/>
          </p:cNvSpPr>
          <p:nvPr/>
        </p:nvSpPr>
        <p:spPr>
          <a:xfrm>
            <a:off x="5892550" y="3551417"/>
            <a:ext cx="2213776" cy="47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200" dirty="0">
                <a:latin typeface="Montserrat" panose="00000500000000000000" pitchFamily="2" charset="0"/>
              </a:rPr>
              <a:t>Organizaciones gremiales:</a:t>
            </a:r>
          </a:p>
        </p:txBody>
      </p:sp>
    </p:spTree>
    <p:extLst>
      <p:ext uri="{BB962C8B-B14F-4D97-AF65-F5344CB8AC3E}">
        <p14:creationId xmlns:p14="http://schemas.microsoft.com/office/powerpoint/2010/main" val="235841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704740" y="163738"/>
            <a:ext cx="7708200" cy="936300"/>
          </a:xfrm>
          <a:prstGeom prst="rect">
            <a:avLst/>
          </a:prstGeom>
        </p:spPr>
        <p:txBody>
          <a:bodyPr spcFirstLastPara="1" wrap="square" lIns="91425" tIns="91425" rIns="91425" bIns="91425" anchor="t" anchorCtr="0">
            <a:noAutofit/>
          </a:bodyPr>
          <a:lstStyle/>
          <a:p>
            <a:pPr lvl="0" algn="l"/>
            <a:r>
              <a:rPr lang="es-EC" sz="2000" dirty="0"/>
              <a:t>Oferta del sector textil ecuatoriano de prendas de vestir elaboradas a base de fibra de alpaca</a:t>
            </a:r>
            <a:endParaRPr sz="2000" dirty="0"/>
          </a:p>
        </p:txBody>
      </p:sp>
      <p:sp>
        <p:nvSpPr>
          <p:cNvPr id="16" name="Google Shape;463;p48"/>
          <p:cNvSpPr txBox="1">
            <a:spLocks/>
          </p:cNvSpPr>
          <p:nvPr/>
        </p:nvSpPr>
        <p:spPr>
          <a:xfrm>
            <a:off x="704739" y="1026003"/>
            <a:ext cx="5353161"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Importancia socioeconómica del sector textil</a:t>
            </a:r>
          </a:p>
        </p:txBody>
      </p:sp>
      <p:graphicFrame>
        <p:nvGraphicFramePr>
          <p:cNvPr id="2" name="Diagrama 1">
            <a:extLst>
              <a:ext uri="{FF2B5EF4-FFF2-40B4-BE49-F238E27FC236}">
                <a16:creationId xmlns:a16="http://schemas.microsoft.com/office/drawing/2014/main" id="{66D26DF6-3D3C-47F9-B250-7346E93BC9E7}"/>
              </a:ext>
            </a:extLst>
          </p:cNvPr>
          <p:cNvGraphicFramePr/>
          <p:nvPr>
            <p:extLst>
              <p:ext uri="{D42A27DB-BD31-4B8C-83A1-F6EECF244321}">
                <p14:modId xmlns:p14="http://schemas.microsoft.com/office/powerpoint/2010/main" val="13386004"/>
              </p:ext>
            </p:extLst>
          </p:nvPr>
        </p:nvGraphicFramePr>
        <p:xfrm>
          <a:off x="1524000" y="1496402"/>
          <a:ext cx="6096000" cy="310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Grupo de personas trabajadores de diferentes profesiones figura pictograma  iconos. 371126 Vector en Vecteezy">
            <a:extLst>
              <a:ext uri="{FF2B5EF4-FFF2-40B4-BE49-F238E27FC236}">
                <a16:creationId xmlns:a16="http://schemas.microsoft.com/office/drawing/2014/main" id="{CF07906A-52E5-4660-B2E9-8B2409FA0C1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714" b="59796" l="8367" r="92653">
                        <a14:foregroundMark x1="12041" y1="10612" x2="82449" y2="13469"/>
                        <a14:foregroundMark x1="82449" y1="13469" x2="87347" y2="25102"/>
                        <a14:foregroundMark x1="87347" y1="25102" x2="86939" y2="27143"/>
                        <a14:foregroundMark x1="89388" y1="11020" x2="42041" y2="14694"/>
                        <a14:foregroundMark x1="42041" y1="14694" x2="32041" y2="11429"/>
                        <a14:foregroundMark x1="32041" y1="11429" x2="20612" y2="19796"/>
                        <a14:foregroundMark x1="20612" y1="19796" x2="11020" y2="16122"/>
                        <a14:foregroundMark x1="11020" y1="16122" x2="46327" y2="18571"/>
                        <a14:foregroundMark x1="46327" y1="18571" x2="64082" y2="18571"/>
                        <a14:foregroundMark x1="64082" y1="18571" x2="74694" y2="19184"/>
                        <a14:foregroundMark x1="74694" y1="19184" x2="87347" y2="18367"/>
                        <a14:foregroundMark x1="87347" y1="18367" x2="93061" y2="21020"/>
                        <a14:foregroundMark x1="66939" y1="8163" x2="64082" y2="8163"/>
                        <a14:foregroundMark x1="8571" y1="20000" x2="8571" y2="14286"/>
                        <a14:foregroundMark x1="34082" y1="8980" x2="33469" y2="8367"/>
                        <a14:foregroundMark x1="8980" y1="50408" x2="66735" y2="46735"/>
                        <a14:foregroundMark x1="66735" y1="46735" x2="89388" y2="47755"/>
                        <a14:foregroundMark x1="89388" y1="47755" x2="68367" y2="55306"/>
                        <a14:foregroundMark x1="68367" y1="55306" x2="25102" y2="52245"/>
                        <a14:foregroundMark x1="25102" y1="52245" x2="14898" y2="59796"/>
                        <a14:foregroundMark x1="14898" y1="59796" x2="82449" y2="54490"/>
                        <a14:foregroundMark x1="82449" y1="54490" x2="77551" y2="51633"/>
                        <a14:foregroundMark x1="11633" y1="42449" x2="26122" y2="43878"/>
                        <a14:foregroundMark x1="26122" y1="43878" x2="35918" y2="39184"/>
                        <a14:foregroundMark x1="35918" y1="39184" x2="46327" y2="43265"/>
                        <a14:foregroundMark x1="46327" y1="43265" x2="59184" y2="44082"/>
                        <a14:foregroundMark x1="59184" y1="44082" x2="71224" y2="40612"/>
                        <a14:foregroundMark x1="71224" y1="40612" x2="81633" y2="44082"/>
                        <a14:foregroundMark x1="81633" y1="44082" x2="88163" y2="43673"/>
                      </a14:backgroundRemoval>
                    </a14:imgEffect>
                  </a14:imgLayer>
                </a14:imgProps>
              </a:ext>
              <a:ext uri="{28A0092B-C50C-407E-A947-70E740481C1C}">
                <a14:useLocalDpi xmlns:a14="http://schemas.microsoft.com/office/drawing/2010/main" val="0"/>
              </a:ext>
            </a:extLst>
          </a:blip>
          <a:srcRect b="37347"/>
          <a:stretch/>
        </p:blipFill>
        <p:spPr bwMode="auto">
          <a:xfrm>
            <a:off x="6516548" y="3199301"/>
            <a:ext cx="1170127" cy="9362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go anticipado venta computadora iconos dinero, tarjeta de crédito, azul,  ángulo png | PNGEgg">
            <a:extLst>
              <a:ext uri="{FF2B5EF4-FFF2-40B4-BE49-F238E27FC236}">
                <a16:creationId xmlns:a16="http://schemas.microsoft.com/office/drawing/2014/main" id="{7AE05EDB-499B-4E38-8A28-4D4587285B87}"/>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615" b="94163" l="10000" r="90000">
                        <a14:foregroundMark x1="24778" y1="30545" x2="36222" y2="28405"/>
                        <a14:foregroundMark x1="56556" y1="6809" x2="57222" y2="12840"/>
                        <a14:foregroundMark x1="40444" y1="72179" x2="58667" y2="79767"/>
                        <a14:foregroundMark x1="58667" y1="79767" x2="65111" y2="77043"/>
                        <a14:foregroundMark x1="68000" y1="94163" x2="70556" y2="93774"/>
                      </a14:backgroundRemoval>
                    </a14:imgEffect>
                  </a14:imgLayer>
                </a14:imgProps>
              </a:ext>
              <a:ext uri="{28A0092B-C50C-407E-A947-70E740481C1C}">
                <a14:useLocalDpi xmlns:a14="http://schemas.microsoft.com/office/drawing/2010/main" val="0"/>
              </a:ext>
            </a:extLst>
          </a:blip>
          <a:srcRect/>
          <a:stretch>
            <a:fillRect/>
          </a:stretch>
        </p:blipFill>
        <p:spPr bwMode="auto">
          <a:xfrm>
            <a:off x="276225" y="2555313"/>
            <a:ext cx="3290831" cy="187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1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112749" y="153776"/>
            <a:ext cx="7717500" cy="572700"/>
          </a:xfrm>
          <a:prstGeom prst="rect">
            <a:avLst/>
          </a:prstGeom>
        </p:spPr>
        <p:txBody>
          <a:bodyPr spcFirstLastPara="1" wrap="square" lIns="91425" tIns="91425" rIns="91425" bIns="91425" anchor="t" anchorCtr="0">
            <a:noAutofit/>
          </a:bodyPr>
          <a:lstStyle/>
          <a:p>
            <a:pPr lvl="0"/>
            <a:r>
              <a:rPr lang="es-419" sz="2000" dirty="0"/>
              <a:t>Oferta</a:t>
            </a:r>
            <a:r>
              <a:rPr lang="en-US" sz="2000" dirty="0"/>
              <a:t> del sector </a:t>
            </a:r>
            <a:r>
              <a:rPr lang="es-EC" sz="2000" dirty="0"/>
              <a:t>textil ecuatoriano de prendas de vestir elaboradas a base de fibra de alpaca</a:t>
            </a:r>
          </a:p>
        </p:txBody>
      </p:sp>
      <p:sp>
        <p:nvSpPr>
          <p:cNvPr id="5" name="Google Shape;463;p48"/>
          <p:cNvSpPr txBox="1">
            <a:spLocks/>
          </p:cNvSpPr>
          <p:nvPr/>
        </p:nvSpPr>
        <p:spPr>
          <a:xfrm>
            <a:off x="112749" y="844691"/>
            <a:ext cx="77175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Escenario histórico de las exportaciones ecuatorianas</a:t>
            </a:r>
          </a:p>
        </p:txBody>
      </p:sp>
      <p:pic>
        <p:nvPicPr>
          <p:cNvPr id="6" name="Imagen 5"/>
          <p:cNvPicPr/>
          <p:nvPr/>
        </p:nvPicPr>
        <p:blipFill rotWithShape="1">
          <a:blip r:embed="rId3">
            <a:extLst>
              <a:ext uri="{28A0092B-C50C-407E-A947-70E740481C1C}">
                <a14:useLocalDpi xmlns:a14="http://schemas.microsoft.com/office/drawing/2010/main" val="0"/>
              </a:ext>
            </a:extLst>
          </a:blip>
          <a:srcRect b="5495"/>
          <a:stretch/>
        </p:blipFill>
        <p:spPr bwMode="auto">
          <a:xfrm>
            <a:off x="112749" y="1315091"/>
            <a:ext cx="4161276" cy="3729519"/>
          </a:xfrm>
          <a:prstGeom prst="rect">
            <a:avLst/>
          </a:prstGeom>
          <a:noFill/>
          <a:ln w="3175">
            <a:solidFill>
              <a:schemeClr val="tx1"/>
            </a:solid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4367330" y="1315091"/>
            <a:ext cx="4663871" cy="3729519"/>
          </a:xfrm>
          <a:prstGeom prst="rect">
            <a:avLst/>
          </a:prstGeom>
          <a:noFill/>
          <a:ln>
            <a:solidFill>
              <a:schemeClr val="tx1"/>
            </a:solidFill>
          </a:ln>
        </p:spPr>
      </p:pic>
    </p:spTree>
    <p:extLst>
      <p:ext uri="{BB962C8B-B14F-4D97-AF65-F5344CB8AC3E}">
        <p14:creationId xmlns:p14="http://schemas.microsoft.com/office/powerpoint/2010/main" val="374578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sz="2000" dirty="0"/>
              <a:t>Oferta del sector </a:t>
            </a:r>
            <a:r>
              <a:rPr lang="es-EC" sz="2000" dirty="0"/>
              <a:t>textil</a:t>
            </a:r>
            <a:r>
              <a:rPr lang="en-US" sz="2000" dirty="0"/>
              <a:t> ecuatoriano de prendas de vestir elaboradas a base de fibra de alpaca</a:t>
            </a:r>
            <a:endParaRPr sz="2000" dirty="0"/>
          </a:p>
        </p:txBody>
      </p:sp>
      <p:sp>
        <p:nvSpPr>
          <p:cNvPr id="5" name="Google Shape;463;p48"/>
          <p:cNvSpPr txBox="1">
            <a:spLocks/>
          </p:cNvSpPr>
          <p:nvPr/>
        </p:nvSpPr>
        <p:spPr>
          <a:xfrm>
            <a:off x="735347" y="1150438"/>
            <a:ext cx="77175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S" b="1" dirty="0">
                <a:solidFill>
                  <a:schemeClr val="accent5">
                    <a:lumMod val="60000"/>
                    <a:lumOff val="40000"/>
                  </a:schemeClr>
                </a:solidFill>
                <a:latin typeface="Montserrat" panose="020B0604020202020204" charset="0"/>
              </a:rPr>
              <a:t>Proyección de las exportaciones en miles de dólares americanos hacia la Unión Europea</a:t>
            </a:r>
          </a:p>
          <a:p>
            <a:pPr>
              <a:spcAft>
                <a:spcPts val="1600"/>
              </a:spcAft>
            </a:pPr>
            <a:r>
              <a:rPr lang="es-EC" b="1" dirty="0">
                <a:solidFill>
                  <a:schemeClr val="accent5">
                    <a:lumMod val="60000"/>
                    <a:lumOff val="40000"/>
                  </a:schemeClr>
                </a:solidFill>
                <a:latin typeface="Montserrat" panose="020B0604020202020204" charset="0"/>
              </a:rPr>
              <a:t> </a:t>
            </a:r>
          </a:p>
        </p:txBody>
      </p:sp>
      <p:pic>
        <p:nvPicPr>
          <p:cNvPr id="8" name="Imagen 7">
            <a:extLst>
              <a:ext uri="{FF2B5EF4-FFF2-40B4-BE49-F238E27FC236}">
                <a16:creationId xmlns:a16="http://schemas.microsoft.com/office/drawing/2014/main" id="{17D4E1F5-DDA1-4300-9F30-24CB7B96E2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2022164"/>
            <a:ext cx="3591624" cy="2181947"/>
          </a:xfrm>
          <a:prstGeom prst="rect">
            <a:avLst/>
          </a:prstGeom>
          <a:noFill/>
        </p:spPr>
      </p:pic>
      <p:graphicFrame>
        <p:nvGraphicFramePr>
          <p:cNvPr id="2" name="Tabla 1">
            <a:extLst>
              <a:ext uri="{FF2B5EF4-FFF2-40B4-BE49-F238E27FC236}">
                <a16:creationId xmlns:a16="http://schemas.microsoft.com/office/drawing/2014/main" id="{0976A212-92D9-41DA-8DEC-096EB3CCF32D}"/>
              </a:ext>
            </a:extLst>
          </p:cNvPr>
          <p:cNvGraphicFramePr>
            <a:graphicFrameLocks noGrp="1"/>
          </p:cNvGraphicFramePr>
          <p:nvPr>
            <p:extLst>
              <p:ext uri="{D42A27DB-BD31-4B8C-83A1-F6EECF244321}">
                <p14:modId xmlns:p14="http://schemas.microsoft.com/office/powerpoint/2010/main" val="3115683307"/>
              </p:ext>
            </p:extLst>
          </p:nvPr>
        </p:nvGraphicFramePr>
        <p:xfrm>
          <a:off x="1078816" y="2022164"/>
          <a:ext cx="940484" cy="2653740"/>
        </p:xfrm>
        <a:graphic>
          <a:graphicData uri="http://schemas.openxmlformats.org/drawingml/2006/table">
            <a:tbl>
              <a:tblPr firstRow="1" firstCol="1" bandRow="1">
                <a:tableStyleId>{DF37268B-5907-4843-B120-D2865C78CD32}</a:tableStyleId>
              </a:tblPr>
              <a:tblGrid>
                <a:gridCol w="470242">
                  <a:extLst>
                    <a:ext uri="{9D8B030D-6E8A-4147-A177-3AD203B41FA5}">
                      <a16:colId xmlns:a16="http://schemas.microsoft.com/office/drawing/2014/main" val="972815148"/>
                    </a:ext>
                  </a:extLst>
                </a:gridCol>
                <a:gridCol w="470242">
                  <a:extLst>
                    <a:ext uri="{9D8B030D-6E8A-4147-A177-3AD203B41FA5}">
                      <a16:colId xmlns:a16="http://schemas.microsoft.com/office/drawing/2014/main" val="1083912155"/>
                    </a:ext>
                  </a:extLst>
                </a:gridCol>
              </a:tblGrid>
              <a:tr h="264166">
                <a:tc>
                  <a:txBody>
                    <a:bodyPr/>
                    <a:lstStyle/>
                    <a:p>
                      <a:pPr algn="ctr">
                        <a:lnSpc>
                          <a:spcPct val="150000"/>
                        </a:lnSpc>
                      </a:pPr>
                      <a:r>
                        <a:rPr lang="es-EC" sz="800" b="1" dirty="0">
                          <a:effectLst/>
                          <a:latin typeface="Montserrat" panose="00000500000000000000" pitchFamily="2" charset="0"/>
                        </a:rPr>
                        <a:t>Años</a:t>
                      </a:r>
                      <a:endParaRPr lang="es-EC" sz="800" b="1"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50000"/>
                        </a:lnSpc>
                      </a:pPr>
                      <a:r>
                        <a:rPr lang="es-EC" sz="800" b="1" dirty="0">
                          <a:effectLst/>
                          <a:latin typeface="Montserrat" panose="00000500000000000000" pitchFamily="2" charset="0"/>
                        </a:rPr>
                        <a:t>Valores</a:t>
                      </a:r>
                      <a:endParaRPr lang="es-EC" sz="800" b="1"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412822679"/>
                  </a:ext>
                </a:extLst>
              </a:tr>
              <a:tr h="212077">
                <a:tc>
                  <a:txBody>
                    <a:bodyPr/>
                    <a:lstStyle/>
                    <a:p>
                      <a:pPr algn="ctr">
                        <a:lnSpc>
                          <a:spcPct val="115000"/>
                        </a:lnSpc>
                      </a:pPr>
                      <a:r>
                        <a:rPr lang="es-EC" sz="800" dirty="0">
                          <a:effectLst/>
                          <a:latin typeface="Montserrat" panose="00000500000000000000" pitchFamily="2" charset="0"/>
                        </a:rPr>
                        <a:t>2010</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95</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3820283836"/>
                  </a:ext>
                </a:extLst>
              </a:tr>
              <a:tr h="212077">
                <a:tc>
                  <a:txBody>
                    <a:bodyPr/>
                    <a:lstStyle/>
                    <a:p>
                      <a:pPr algn="ctr">
                        <a:lnSpc>
                          <a:spcPct val="115000"/>
                        </a:lnSpc>
                      </a:pPr>
                      <a:r>
                        <a:rPr lang="es-EC" sz="800" dirty="0">
                          <a:effectLst/>
                          <a:latin typeface="Montserrat" panose="00000500000000000000" pitchFamily="2" charset="0"/>
                        </a:rPr>
                        <a:t>2011</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178</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228882926"/>
                  </a:ext>
                </a:extLst>
              </a:tr>
              <a:tr h="268804">
                <a:tc>
                  <a:txBody>
                    <a:bodyPr/>
                    <a:lstStyle/>
                    <a:p>
                      <a:pPr algn="ctr">
                        <a:lnSpc>
                          <a:spcPct val="115000"/>
                        </a:lnSpc>
                      </a:pPr>
                      <a:r>
                        <a:rPr lang="es-EC" sz="800" dirty="0">
                          <a:effectLst/>
                          <a:latin typeface="Montserrat" panose="00000500000000000000" pitchFamily="2" charset="0"/>
                        </a:rPr>
                        <a:t>2012</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203</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151881800"/>
                  </a:ext>
                </a:extLst>
              </a:tr>
              <a:tr h="212077">
                <a:tc>
                  <a:txBody>
                    <a:bodyPr/>
                    <a:lstStyle/>
                    <a:p>
                      <a:pPr algn="ctr">
                        <a:lnSpc>
                          <a:spcPct val="115000"/>
                        </a:lnSpc>
                      </a:pPr>
                      <a:r>
                        <a:rPr lang="es-EC" sz="800" dirty="0">
                          <a:effectLst/>
                          <a:latin typeface="Montserrat" panose="00000500000000000000" pitchFamily="2" charset="0"/>
                        </a:rPr>
                        <a:t>2013</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168</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197796572"/>
                  </a:ext>
                </a:extLst>
              </a:tr>
              <a:tr h="212077">
                <a:tc>
                  <a:txBody>
                    <a:bodyPr/>
                    <a:lstStyle/>
                    <a:p>
                      <a:pPr algn="ctr">
                        <a:lnSpc>
                          <a:spcPct val="115000"/>
                        </a:lnSpc>
                      </a:pPr>
                      <a:r>
                        <a:rPr lang="es-EC" sz="800" dirty="0">
                          <a:effectLst/>
                          <a:latin typeface="Montserrat" panose="00000500000000000000" pitchFamily="2" charset="0"/>
                        </a:rPr>
                        <a:t>2014</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199</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3538417683"/>
                  </a:ext>
                </a:extLst>
              </a:tr>
              <a:tr h="212077">
                <a:tc>
                  <a:txBody>
                    <a:bodyPr/>
                    <a:lstStyle/>
                    <a:p>
                      <a:pPr algn="ctr">
                        <a:lnSpc>
                          <a:spcPct val="115000"/>
                        </a:lnSpc>
                      </a:pPr>
                      <a:r>
                        <a:rPr lang="es-EC" sz="800" dirty="0">
                          <a:effectLst/>
                          <a:latin typeface="Montserrat" panose="00000500000000000000" pitchFamily="2" charset="0"/>
                        </a:rPr>
                        <a:t>2015</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137</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1757458066"/>
                  </a:ext>
                </a:extLst>
              </a:tr>
              <a:tr h="212077">
                <a:tc>
                  <a:txBody>
                    <a:bodyPr/>
                    <a:lstStyle/>
                    <a:p>
                      <a:pPr algn="ctr">
                        <a:lnSpc>
                          <a:spcPct val="115000"/>
                        </a:lnSpc>
                      </a:pPr>
                      <a:r>
                        <a:rPr lang="es-EC" sz="800" dirty="0">
                          <a:effectLst/>
                          <a:latin typeface="Montserrat" panose="00000500000000000000" pitchFamily="2" charset="0"/>
                        </a:rPr>
                        <a:t>2016</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128</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3778941780"/>
                  </a:ext>
                </a:extLst>
              </a:tr>
              <a:tr h="212077">
                <a:tc>
                  <a:txBody>
                    <a:bodyPr/>
                    <a:lstStyle/>
                    <a:p>
                      <a:pPr algn="ctr">
                        <a:lnSpc>
                          <a:spcPct val="115000"/>
                        </a:lnSpc>
                      </a:pPr>
                      <a:r>
                        <a:rPr lang="es-EC" sz="800" dirty="0">
                          <a:effectLst/>
                          <a:latin typeface="Montserrat" panose="00000500000000000000" pitchFamily="2" charset="0"/>
                        </a:rPr>
                        <a:t>2017</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104</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2872612094"/>
                  </a:ext>
                </a:extLst>
              </a:tr>
              <a:tr h="212077">
                <a:tc>
                  <a:txBody>
                    <a:bodyPr/>
                    <a:lstStyle/>
                    <a:p>
                      <a:pPr algn="ctr">
                        <a:lnSpc>
                          <a:spcPct val="115000"/>
                        </a:lnSpc>
                      </a:pPr>
                      <a:r>
                        <a:rPr lang="es-EC" sz="800" dirty="0">
                          <a:effectLst/>
                          <a:latin typeface="Montserrat" panose="00000500000000000000" pitchFamily="2" charset="0"/>
                        </a:rPr>
                        <a:t>2018</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341</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3620863866"/>
                  </a:ext>
                </a:extLst>
              </a:tr>
              <a:tr h="212077">
                <a:tc>
                  <a:txBody>
                    <a:bodyPr/>
                    <a:lstStyle/>
                    <a:p>
                      <a:pPr algn="ctr">
                        <a:lnSpc>
                          <a:spcPct val="115000"/>
                        </a:lnSpc>
                      </a:pPr>
                      <a:r>
                        <a:rPr lang="es-EC" sz="800" dirty="0">
                          <a:effectLst/>
                          <a:latin typeface="Montserrat" panose="00000500000000000000" pitchFamily="2" charset="0"/>
                        </a:rPr>
                        <a:t>2019</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461</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2939061525"/>
                  </a:ext>
                </a:extLst>
              </a:tr>
              <a:tr h="212077">
                <a:tc>
                  <a:txBody>
                    <a:bodyPr/>
                    <a:lstStyle/>
                    <a:p>
                      <a:pPr algn="ctr">
                        <a:lnSpc>
                          <a:spcPct val="115000"/>
                        </a:lnSpc>
                      </a:pPr>
                      <a:r>
                        <a:rPr lang="es-EC" sz="800" dirty="0">
                          <a:effectLst/>
                          <a:latin typeface="Montserrat" panose="00000500000000000000" pitchFamily="2" charset="0"/>
                        </a:rPr>
                        <a:t>2020</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tc>
                  <a:txBody>
                    <a:bodyPr/>
                    <a:lstStyle/>
                    <a:p>
                      <a:pPr algn="ctr">
                        <a:lnSpc>
                          <a:spcPct val="115000"/>
                        </a:lnSpc>
                      </a:pPr>
                      <a:r>
                        <a:rPr lang="es-EC" sz="800" dirty="0">
                          <a:effectLst/>
                          <a:latin typeface="Montserrat" panose="00000500000000000000" pitchFamily="2" charset="0"/>
                        </a:rPr>
                        <a:t>344</a:t>
                      </a:r>
                      <a:endParaRPr lang="es-EC" sz="800" dirty="0">
                        <a:effectLst/>
                        <a:latin typeface="Montserrat" panose="00000500000000000000" pitchFamily="2" charset="0"/>
                        <a:ea typeface="Arial" panose="020B0604020202020204" pitchFamily="34" charset="0"/>
                        <a:cs typeface="Times New Roman" panose="02020603050405020304" pitchFamily="18" charset="0"/>
                      </a:endParaRPr>
                    </a:p>
                  </a:txBody>
                  <a:tcPr marL="35970" marR="35970" marT="0" marB="0" anchor="ctr"/>
                </a:tc>
                <a:extLst>
                  <a:ext uri="{0D108BD9-81ED-4DB2-BD59-A6C34878D82A}">
                    <a16:rowId xmlns:a16="http://schemas.microsoft.com/office/drawing/2014/main" val="2857235707"/>
                  </a:ext>
                </a:extLst>
              </a:tr>
            </a:tbl>
          </a:graphicData>
        </a:graphic>
      </p:graphicFrame>
      <p:graphicFrame>
        <p:nvGraphicFramePr>
          <p:cNvPr id="11" name="Tabla 10">
            <a:extLst>
              <a:ext uri="{FF2B5EF4-FFF2-40B4-BE49-F238E27FC236}">
                <a16:creationId xmlns:a16="http://schemas.microsoft.com/office/drawing/2014/main" id="{AFD5DD6B-943D-40FC-BA45-E398935133CB}"/>
              </a:ext>
            </a:extLst>
          </p:cNvPr>
          <p:cNvGraphicFramePr>
            <a:graphicFrameLocks noGrp="1"/>
          </p:cNvGraphicFramePr>
          <p:nvPr>
            <p:extLst>
              <p:ext uri="{D42A27DB-BD31-4B8C-83A1-F6EECF244321}">
                <p14:modId xmlns:p14="http://schemas.microsoft.com/office/powerpoint/2010/main" val="3146338979"/>
              </p:ext>
            </p:extLst>
          </p:nvPr>
        </p:nvGraphicFramePr>
        <p:xfrm>
          <a:off x="2176684" y="2022164"/>
          <a:ext cx="1166592" cy="2653738"/>
        </p:xfrm>
        <a:graphic>
          <a:graphicData uri="http://schemas.openxmlformats.org/drawingml/2006/table">
            <a:tbl>
              <a:tblPr firstRow="1" firstCol="1" bandRow="1">
                <a:tableStyleId>{DF37268B-5907-4843-B120-D2865C78CD32}</a:tableStyleId>
              </a:tblPr>
              <a:tblGrid>
                <a:gridCol w="583296">
                  <a:extLst>
                    <a:ext uri="{9D8B030D-6E8A-4147-A177-3AD203B41FA5}">
                      <a16:colId xmlns:a16="http://schemas.microsoft.com/office/drawing/2014/main" val="246864642"/>
                    </a:ext>
                  </a:extLst>
                </a:gridCol>
                <a:gridCol w="583296">
                  <a:extLst>
                    <a:ext uri="{9D8B030D-6E8A-4147-A177-3AD203B41FA5}">
                      <a16:colId xmlns:a16="http://schemas.microsoft.com/office/drawing/2014/main" val="2908098683"/>
                    </a:ext>
                  </a:extLst>
                </a:gridCol>
              </a:tblGrid>
              <a:tr h="263568">
                <a:tc>
                  <a:txBody>
                    <a:bodyPr/>
                    <a:lstStyle/>
                    <a:p>
                      <a:pPr marR="0" algn="ctr" rtl="0">
                        <a:lnSpc>
                          <a:spcPct val="150000"/>
                        </a:lnSpc>
                        <a:spcBef>
                          <a:spcPts val="0"/>
                        </a:spcBef>
                        <a:spcAft>
                          <a:spcPts val="0"/>
                        </a:spcAft>
                        <a:buClr>
                          <a:srgbClr val="000000"/>
                        </a:buClr>
                        <a:buFont typeface="Arial"/>
                      </a:pPr>
                      <a:r>
                        <a:rPr lang="es-EC" sz="800" b="1" i="0" u="none" strike="noStrike" cap="none" dirty="0">
                          <a:solidFill>
                            <a:srgbClr val="000000"/>
                          </a:solidFill>
                          <a:effectLst/>
                          <a:latin typeface="Montserrat" panose="00000500000000000000" pitchFamily="2" charset="0"/>
                          <a:cs typeface="Arial"/>
                          <a:sym typeface="Arial"/>
                        </a:rPr>
                        <a:t>Años</a:t>
                      </a:r>
                      <a:endParaRPr lang="es-EC" sz="800" b="1"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1" i="0" u="none" strike="noStrike" cap="none" dirty="0">
                          <a:solidFill>
                            <a:srgbClr val="000000"/>
                          </a:solidFill>
                          <a:effectLst/>
                          <a:latin typeface="Montserrat" panose="00000500000000000000" pitchFamily="2" charset="0"/>
                          <a:cs typeface="Arial"/>
                          <a:sym typeface="Arial"/>
                        </a:rPr>
                        <a:t>Valores</a:t>
                      </a:r>
                      <a:endParaRPr lang="es-EC" sz="800" b="1"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966267318"/>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2021</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355,75</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2799870879"/>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2022</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379,31</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3635872118"/>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2023</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402,88</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2795266884"/>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2024</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426,44</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2544567952"/>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2025</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450,01</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1862771616"/>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2026</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473,573</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853882531"/>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2027</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497,138</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2891320180"/>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2028</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520,703</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1335880365"/>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2029</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544,268</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254009698"/>
                  </a:ext>
                </a:extLst>
              </a:tr>
              <a:tr h="239017">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2030</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tc>
                  <a:txBody>
                    <a:bodyPr/>
                    <a:lstStyle/>
                    <a:p>
                      <a:pPr marR="0" algn="ctr" rtl="0">
                        <a:lnSpc>
                          <a:spcPct val="150000"/>
                        </a:lnSpc>
                        <a:spcBef>
                          <a:spcPts val="0"/>
                        </a:spcBef>
                        <a:spcAft>
                          <a:spcPts val="0"/>
                        </a:spcAft>
                        <a:buClr>
                          <a:srgbClr val="000000"/>
                        </a:buClr>
                        <a:buFont typeface="Arial"/>
                      </a:pPr>
                      <a:r>
                        <a:rPr lang="es-EC" sz="800" b="0" i="0" u="none" strike="noStrike" cap="none" dirty="0">
                          <a:solidFill>
                            <a:srgbClr val="000000"/>
                          </a:solidFill>
                          <a:effectLst/>
                          <a:latin typeface="Montserrat" panose="00000500000000000000" pitchFamily="2" charset="0"/>
                          <a:cs typeface="Arial"/>
                          <a:sym typeface="Arial"/>
                        </a:rPr>
                        <a:t>567,833</a:t>
                      </a:r>
                      <a:endParaRPr lang="es-EC" sz="800" b="0" i="0" u="none" strike="noStrike" cap="none" dirty="0">
                        <a:solidFill>
                          <a:srgbClr val="000000"/>
                        </a:solidFill>
                        <a:effectLst/>
                        <a:latin typeface="Montserrat" panose="00000500000000000000" pitchFamily="2" charset="0"/>
                        <a:ea typeface="Arial" panose="020B0604020202020204" pitchFamily="34" charset="0"/>
                        <a:cs typeface="Arial"/>
                        <a:sym typeface="Arial"/>
                      </a:endParaRPr>
                    </a:p>
                  </a:txBody>
                  <a:tcPr marL="35970" marR="35970" marT="0" marB="0" anchor="ctr"/>
                </a:tc>
                <a:extLst>
                  <a:ext uri="{0D108BD9-81ED-4DB2-BD59-A6C34878D82A}">
                    <a16:rowId xmlns:a16="http://schemas.microsoft.com/office/drawing/2014/main" val="2028992284"/>
                  </a:ext>
                </a:extLst>
              </a:tr>
            </a:tbl>
          </a:graphicData>
        </a:graphic>
      </p:graphicFrame>
      <p:sp>
        <p:nvSpPr>
          <p:cNvPr id="14" name="CuadroTexto 13">
            <a:extLst>
              <a:ext uri="{FF2B5EF4-FFF2-40B4-BE49-F238E27FC236}">
                <a16:creationId xmlns:a16="http://schemas.microsoft.com/office/drawing/2014/main" id="{B69EA062-4B88-4E60-BFF9-22C4C70A91BF}"/>
              </a:ext>
            </a:extLst>
          </p:cNvPr>
          <p:cNvSpPr txBox="1"/>
          <p:nvPr/>
        </p:nvSpPr>
        <p:spPr>
          <a:xfrm>
            <a:off x="4681316" y="2210802"/>
            <a:ext cx="4572000" cy="721672"/>
          </a:xfrm>
          <a:prstGeom prst="rect">
            <a:avLst/>
          </a:prstGeom>
          <a:noFill/>
        </p:spPr>
        <p:txBody>
          <a:bodyPr wrap="square">
            <a:spAutoFit/>
          </a:bodyPr>
          <a:lstStyle/>
          <a:p>
            <a:pPr marL="180340">
              <a:lnSpc>
                <a:spcPct val="200000"/>
              </a:lnSpc>
            </a:pPr>
            <a:r>
              <a:rPr lang="es-419" sz="800" dirty="0">
                <a:effectLst/>
                <a:latin typeface="Montserrat" panose="00000500000000000000" pitchFamily="2" charset="0"/>
                <a:ea typeface="Times New Roman" panose="02020603050405020304" pitchFamily="18" charset="0"/>
              </a:rPr>
              <a:t>y = 23,564x – 47268</a:t>
            </a:r>
            <a:endParaRPr lang="es-EC" sz="800" dirty="0">
              <a:effectLst/>
              <a:latin typeface="Montserrat" panose="00000500000000000000" pitchFamily="2" charset="0"/>
              <a:ea typeface="Arial" panose="020B0604020202020204" pitchFamily="34" charset="0"/>
            </a:endParaRPr>
          </a:p>
          <a:p>
            <a:r>
              <a:rPr lang="es-EC" sz="800" dirty="0">
                <a:latin typeface="Montserrat" panose="00000500000000000000" pitchFamily="2" charset="0"/>
                <a:ea typeface="Times New Roman" panose="02020603050405020304" pitchFamily="18" charset="0"/>
              </a:rPr>
              <a:t>       </a:t>
            </a:r>
            <a:r>
              <a:rPr lang="es-EC" sz="800" dirty="0">
                <a:effectLst/>
                <a:latin typeface="Montserrat" panose="00000500000000000000" pitchFamily="2" charset="0"/>
                <a:ea typeface="Times New Roman" panose="02020603050405020304" pitchFamily="18" charset="0"/>
              </a:rPr>
              <a:t>R² = 0,8486</a:t>
            </a:r>
            <a:endParaRPr lang="es-EC" sz="800" dirty="0">
              <a:latin typeface="Montserrat" panose="00000500000000000000" pitchFamily="2" charset="0"/>
            </a:endParaRPr>
          </a:p>
          <a:p>
            <a:pPr marL="180340">
              <a:lnSpc>
                <a:spcPct val="200000"/>
              </a:lnSpc>
            </a:pPr>
            <a:endParaRPr lang="es-EC" sz="900" dirty="0"/>
          </a:p>
        </p:txBody>
      </p:sp>
    </p:spTree>
    <p:extLst>
      <p:ext uri="{BB962C8B-B14F-4D97-AF65-F5344CB8AC3E}">
        <p14:creationId xmlns:p14="http://schemas.microsoft.com/office/powerpoint/2010/main" val="369720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643858" y="1172225"/>
            <a:ext cx="6770700" cy="2052600"/>
          </a:xfrm>
          <a:prstGeom prst="rect">
            <a:avLst/>
          </a:prstGeom>
        </p:spPr>
        <p:txBody>
          <a:bodyPr spcFirstLastPara="1" wrap="square" lIns="91425" tIns="91425" rIns="91425" bIns="91425" anchor="b" anchorCtr="0">
            <a:noAutofit/>
          </a:bodyPr>
          <a:lstStyle/>
          <a:p>
            <a:pPr lvl="0"/>
            <a:r>
              <a:rPr lang="es-ES" sz="2400" dirty="0">
                <a:solidFill>
                  <a:schemeClr val="accent1"/>
                </a:solidFill>
              </a:rPr>
              <a:t>Análisis comparativo de las exportaciones de prendas de vestir a base de fibra de alpaca desde los países andinos hacia la Unión Europea durante el período </a:t>
            </a:r>
            <a:r>
              <a:rPr lang="es-ES" sz="2400" dirty="0">
                <a:solidFill>
                  <a:schemeClr val="accent5">
                    <a:lumMod val="60000"/>
                    <a:lumOff val="40000"/>
                  </a:schemeClr>
                </a:solidFill>
              </a:rPr>
              <a:t>2010 – 2020</a:t>
            </a:r>
            <a:endParaRPr sz="2400" dirty="0">
              <a:solidFill>
                <a:schemeClr val="accent5">
                  <a:lumMod val="60000"/>
                  <a:lumOff val="4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1119826"/>
            <a:ext cx="4462500" cy="1181585"/>
          </a:xfrm>
          <a:prstGeom prst="rect">
            <a:avLst/>
          </a:prstGeom>
        </p:spPr>
        <p:txBody>
          <a:bodyPr spcFirstLastPara="1" wrap="square" lIns="91425" tIns="91425" rIns="91425" bIns="91425" anchor="ctr" anchorCtr="0">
            <a:noAutofit/>
          </a:bodyPr>
          <a:lstStyle/>
          <a:p>
            <a:pPr lvl="0" algn="l"/>
            <a:r>
              <a:rPr lang="es-ES" sz="2000" dirty="0"/>
              <a:t>Desarrollo y aplicaciones del modelo del Doble Diamante de Moon</a:t>
            </a:r>
            <a:endParaRPr lang="es-EC" sz="2000" dirty="0"/>
          </a:p>
        </p:txBody>
      </p:sp>
      <p:sp>
        <p:nvSpPr>
          <p:cNvPr id="223" name="Google Shape;223;p34"/>
          <p:cNvSpPr txBox="1">
            <a:spLocks noGrp="1"/>
          </p:cNvSpPr>
          <p:nvPr>
            <p:ph type="subTitle" idx="1"/>
          </p:nvPr>
        </p:nvSpPr>
        <p:spPr>
          <a:xfrm>
            <a:off x="3968275" y="2301411"/>
            <a:ext cx="4462500" cy="1345916"/>
          </a:xfrm>
          <a:prstGeom prst="rect">
            <a:avLst/>
          </a:prstGeom>
        </p:spPr>
        <p:txBody>
          <a:bodyPr spcFirstLastPara="1" wrap="square" lIns="91425" tIns="91425" rIns="91425" bIns="91425" anchor="t" anchorCtr="0">
            <a:noAutofit/>
          </a:bodyPr>
          <a:lstStyle/>
          <a:p>
            <a:pPr marL="342900" lvl="0" algn="l">
              <a:buAutoNum type="alphaLcPeriod"/>
            </a:pPr>
            <a:r>
              <a:rPr lang="es-ES" dirty="0">
                <a:solidFill>
                  <a:schemeClr val="accent2"/>
                </a:solidFill>
              </a:rPr>
              <a:t>Generalidades</a:t>
            </a:r>
          </a:p>
          <a:p>
            <a:pPr marL="342900" lvl="0" algn="l">
              <a:buAutoNum type="alphaLcPeriod"/>
            </a:pPr>
            <a:r>
              <a:rPr lang="es-ES" dirty="0">
                <a:solidFill>
                  <a:schemeClr val="accent2"/>
                </a:solidFill>
              </a:rPr>
              <a:t>Condiciones de factores </a:t>
            </a:r>
          </a:p>
          <a:p>
            <a:pPr marL="342900" lvl="0" algn="l">
              <a:buAutoNum type="alphaLcPeriod"/>
            </a:pPr>
            <a:r>
              <a:rPr lang="es-ES" dirty="0">
                <a:solidFill>
                  <a:schemeClr val="accent2"/>
                </a:solidFill>
              </a:rPr>
              <a:t>Condiciones de la demanda </a:t>
            </a:r>
          </a:p>
          <a:p>
            <a:pPr marL="342900" lvl="0" algn="l">
              <a:buAutoNum type="alphaLcPeriod"/>
            </a:pPr>
            <a:r>
              <a:rPr lang="es-ES" dirty="0">
                <a:solidFill>
                  <a:schemeClr val="accent2"/>
                </a:solidFill>
              </a:rPr>
              <a:t>Industrias Relacionadas y de apoyo</a:t>
            </a:r>
          </a:p>
          <a:p>
            <a:pPr marL="342900" lvl="0" algn="l">
              <a:buAutoNum type="alphaLcPeriod"/>
            </a:pPr>
            <a:r>
              <a:rPr lang="es-ES" dirty="0">
                <a:solidFill>
                  <a:schemeClr val="accent2"/>
                </a:solidFill>
              </a:rPr>
              <a:t>Estrategia, estructura y rivalidad</a:t>
            </a:r>
          </a:p>
        </p:txBody>
      </p:sp>
    </p:spTree>
    <p:extLst>
      <p:ext uri="{BB962C8B-B14F-4D97-AF65-F5344CB8AC3E}">
        <p14:creationId xmlns:p14="http://schemas.microsoft.com/office/powerpoint/2010/main" val="42461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9" name="Google Shape;389;p44"/>
          <p:cNvSpPr txBox="1">
            <a:spLocks noGrp="1"/>
          </p:cNvSpPr>
          <p:nvPr>
            <p:ph type="title"/>
          </p:nvPr>
        </p:nvSpPr>
        <p:spPr>
          <a:xfrm>
            <a:off x="717800" y="246925"/>
            <a:ext cx="7708200" cy="936300"/>
          </a:xfrm>
          <a:prstGeom prst="rect">
            <a:avLst/>
          </a:prstGeom>
        </p:spPr>
        <p:txBody>
          <a:bodyPr spcFirstLastPara="1" wrap="square" lIns="91425" tIns="91425" rIns="91425" bIns="91425" anchor="t" anchorCtr="0">
            <a:noAutofit/>
          </a:bodyPr>
          <a:lstStyle/>
          <a:p>
            <a:pPr lvl="0" algn="l"/>
            <a:r>
              <a:rPr lang="es-ES" sz="2000" dirty="0"/>
              <a:t>Desarrollo y aplicaciones del modelo del Doble Diamante de Moon</a:t>
            </a:r>
            <a:endParaRPr sz="2000" dirty="0"/>
          </a:p>
        </p:txBody>
      </p:sp>
      <p:pic>
        <p:nvPicPr>
          <p:cNvPr id="5" name="Imagen 4"/>
          <p:cNvPicPr>
            <a:picLocks noChangeAspect="1"/>
          </p:cNvPicPr>
          <p:nvPr/>
        </p:nvPicPr>
        <p:blipFill>
          <a:blip r:embed="rId3"/>
          <a:stretch>
            <a:fillRect/>
          </a:stretch>
        </p:blipFill>
        <p:spPr>
          <a:xfrm>
            <a:off x="6041202" y="2488298"/>
            <a:ext cx="2679287" cy="665528"/>
          </a:xfrm>
          <a:prstGeom prst="rect">
            <a:avLst/>
          </a:prstGeom>
          <a:ln>
            <a:solidFill>
              <a:schemeClr val="tx1"/>
            </a:solidFill>
          </a:ln>
        </p:spPr>
      </p:pic>
      <p:sp>
        <p:nvSpPr>
          <p:cNvPr id="39" name="Google Shape;463;p48"/>
          <p:cNvSpPr txBox="1">
            <a:spLocks/>
          </p:cNvSpPr>
          <p:nvPr/>
        </p:nvSpPr>
        <p:spPr>
          <a:xfrm>
            <a:off x="6037739" y="2017898"/>
            <a:ext cx="29871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Fórmula:</a:t>
            </a:r>
          </a:p>
        </p:txBody>
      </p:sp>
      <p:pic>
        <p:nvPicPr>
          <p:cNvPr id="12" name="Imagen 11" descr="C:\Users\personal\Desktop\TESIS\BASE DE DATOS\DD EL REAL.png"/>
          <p:cNvPicPr/>
          <p:nvPr/>
        </p:nvPicPr>
        <p:blipFill rotWithShape="1">
          <a:blip r:embed="rId4" cstate="print">
            <a:extLst>
              <a:ext uri="{28A0092B-C50C-407E-A947-70E740481C1C}">
                <a14:useLocalDpi xmlns:a14="http://schemas.microsoft.com/office/drawing/2010/main" val="0"/>
              </a:ext>
            </a:extLst>
          </a:blip>
          <a:srcRect r="-10" b="1443"/>
          <a:stretch/>
        </p:blipFill>
        <p:spPr bwMode="auto">
          <a:xfrm>
            <a:off x="192305" y="1049153"/>
            <a:ext cx="5480534" cy="3543818"/>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877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37612" y="89703"/>
            <a:ext cx="7708200" cy="936300"/>
          </a:xfrm>
          <a:prstGeom prst="rect">
            <a:avLst/>
          </a:prstGeom>
        </p:spPr>
        <p:txBody>
          <a:bodyPr spcFirstLastPara="1" wrap="square" lIns="91425" tIns="91425" rIns="91425" bIns="91425" anchor="t" anchorCtr="0">
            <a:noAutofit/>
          </a:bodyPr>
          <a:lstStyle/>
          <a:p>
            <a:pPr lvl="0" algn="l"/>
            <a:r>
              <a:rPr lang="es-ES" sz="2000" dirty="0"/>
              <a:t>Desarrollo y aplicaciones del modelo del Doble Diamante de Moon</a:t>
            </a:r>
            <a:endParaRPr sz="2000" dirty="0"/>
          </a:p>
        </p:txBody>
      </p:sp>
      <p:sp>
        <p:nvSpPr>
          <p:cNvPr id="16" name="Google Shape;463;p48"/>
          <p:cNvSpPr txBox="1">
            <a:spLocks/>
          </p:cNvSpPr>
          <p:nvPr/>
        </p:nvSpPr>
        <p:spPr>
          <a:xfrm>
            <a:off x="437612" y="903819"/>
            <a:ext cx="29871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Condiciones de los factores</a:t>
            </a:r>
          </a:p>
        </p:txBody>
      </p:sp>
      <p:sp>
        <p:nvSpPr>
          <p:cNvPr id="25" name="Google Shape;461;p48"/>
          <p:cNvSpPr txBox="1">
            <a:spLocks/>
          </p:cNvSpPr>
          <p:nvPr/>
        </p:nvSpPr>
        <p:spPr>
          <a:xfrm>
            <a:off x="437612" y="1529194"/>
            <a:ext cx="2987100" cy="19537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s-419" sz="1200" dirty="0">
                <a:effectLst/>
                <a:latin typeface="Montserrat" panose="00000500000000000000" pitchFamily="2" charset="0"/>
                <a:ea typeface="Times New Roman" panose="02020603050405020304" pitchFamily="18" charset="0"/>
              </a:rPr>
              <a:t>Agrupados en cuatro categorías genéricas: recursos humanos, físicos, de conocimiento y de capital. </a:t>
            </a:r>
          </a:p>
          <a:p>
            <a:pPr marL="171450" indent="-171450">
              <a:buClr>
                <a:schemeClr val="dk1"/>
              </a:buClr>
              <a:buSzPts val="1100"/>
              <a:buFont typeface="Arial" panose="020B0604020202020204" pitchFamily="34" charset="0"/>
              <a:buChar char="•"/>
            </a:pPr>
            <a:r>
              <a:rPr lang="es-ES" sz="1200" dirty="0">
                <a:latin typeface="Montserrat" panose="00000500000000000000" pitchFamily="2" charset="0"/>
              </a:rPr>
              <a:t>Exportación de bienes y servicios, crecimiento exportación bienes/servicios, inversión; tiempo para exportar, dominio del idioma inglés importante para los negocios internacionales.</a:t>
            </a:r>
          </a:p>
        </p:txBody>
      </p:sp>
      <p:pic>
        <p:nvPicPr>
          <p:cNvPr id="6" name="Imagen 5">
            <a:extLst>
              <a:ext uri="{FF2B5EF4-FFF2-40B4-BE49-F238E27FC236}">
                <a16:creationId xmlns:a16="http://schemas.microsoft.com/office/drawing/2014/main" id="{76E3BDA0-DF6E-46E6-9A09-F45E1674DB1D}"/>
              </a:ext>
            </a:extLst>
          </p:cNvPr>
          <p:cNvPicPr>
            <a:picLocks noChangeAspect="1"/>
          </p:cNvPicPr>
          <p:nvPr/>
        </p:nvPicPr>
        <p:blipFill rotWithShape="1">
          <a:blip r:embed="rId3"/>
          <a:srcRect t="880" b="11365"/>
          <a:stretch/>
        </p:blipFill>
        <p:spPr>
          <a:xfrm>
            <a:off x="3774456" y="557853"/>
            <a:ext cx="4931932" cy="4210050"/>
          </a:xfrm>
          <a:prstGeom prst="rect">
            <a:avLst/>
          </a:prstGeom>
          <a:ln>
            <a:solidFill>
              <a:schemeClr val="tx1"/>
            </a:solidFill>
          </a:ln>
        </p:spPr>
      </p:pic>
    </p:spTree>
    <p:extLst>
      <p:ext uri="{BB962C8B-B14F-4D97-AF65-F5344CB8AC3E}">
        <p14:creationId xmlns:p14="http://schemas.microsoft.com/office/powerpoint/2010/main" val="389171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37612" y="89703"/>
            <a:ext cx="7708200" cy="936300"/>
          </a:xfrm>
          <a:prstGeom prst="rect">
            <a:avLst/>
          </a:prstGeom>
        </p:spPr>
        <p:txBody>
          <a:bodyPr spcFirstLastPara="1" wrap="square" lIns="91425" tIns="91425" rIns="91425" bIns="91425" anchor="t" anchorCtr="0">
            <a:noAutofit/>
          </a:bodyPr>
          <a:lstStyle/>
          <a:p>
            <a:pPr lvl="0" algn="l"/>
            <a:r>
              <a:rPr lang="es-ES" sz="2000" dirty="0"/>
              <a:t>Desarrollo y aplicaciones del modelo del Doble Diamante de Moon</a:t>
            </a:r>
            <a:endParaRPr sz="2000" dirty="0"/>
          </a:p>
        </p:txBody>
      </p:sp>
      <p:sp>
        <p:nvSpPr>
          <p:cNvPr id="16" name="Google Shape;463;p48"/>
          <p:cNvSpPr txBox="1">
            <a:spLocks/>
          </p:cNvSpPr>
          <p:nvPr/>
        </p:nvSpPr>
        <p:spPr>
          <a:xfrm>
            <a:off x="437612" y="903819"/>
            <a:ext cx="29871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Condiciones de la demanda</a:t>
            </a:r>
          </a:p>
        </p:txBody>
      </p:sp>
      <p:pic>
        <p:nvPicPr>
          <p:cNvPr id="9" name="Imagen 8"/>
          <p:cNvPicPr>
            <a:picLocks noChangeAspect="1"/>
          </p:cNvPicPr>
          <p:nvPr/>
        </p:nvPicPr>
        <p:blipFill rotWithShape="1">
          <a:blip r:embed="rId3"/>
          <a:srcRect b="5235"/>
          <a:stretch/>
        </p:blipFill>
        <p:spPr>
          <a:xfrm>
            <a:off x="3850656" y="557853"/>
            <a:ext cx="4860000" cy="4157985"/>
          </a:xfrm>
          <a:prstGeom prst="rect">
            <a:avLst/>
          </a:prstGeom>
          <a:ln>
            <a:solidFill>
              <a:schemeClr val="tx1"/>
            </a:solidFill>
          </a:ln>
        </p:spPr>
      </p:pic>
      <p:sp>
        <p:nvSpPr>
          <p:cNvPr id="25" name="Google Shape;461;p48"/>
          <p:cNvSpPr txBox="1">
            <a:spLocks/>
          </p:cNvSpPr>
          <p:nvPr/>
        </p:nvSpPr>
        <p:spPr>
          <a:xfrm>
            <a:off x="437612" y="1529194"/>
            <a:ext cx="2987100" cy="19537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s-ES" sz="1200" dirty="0">
                <a:latin typeface="Montserrat" panose="020B0604020202020204" charset="0"/>
              </a:rPr>
              <a:t>Naturaleza del mercado, tamaño, satisfacción y nivel de exigencia de los consumidores.</a:t>
            </a:r>
          </a:p>
          <a:p>
            <a:pPr marL="171450" indent="-171450">
              <a:buClr>
                <a:schemeClr val="dk1"/>
              </a:buClr>
              <a:buSzPts val="1100"/>
              <a:buFont typeface="Arial" panose="020B0604020202020204" pitchFamily="34" charset="0"/>
              <a:buChar char="•"/>
            </a:pPr>
            <a:r>
              <a:rPr lang="es-ES" sz="1200" dirty="0">
                <a:latin typeface="Montserrat" panose="020B0604020202020204" charset="0"/>
              </a:rPr>
              <a:t>Crecimiento de los mercados locales.</a:t>
            </a:r>
          </a:p>
          <a:p>
            <a:pPr marL="171450" indent="-171450">
              <a:buClr>
                <a:schemeClr val="dk1"/>
              </a:buClr>
              <a:buSzPts val="1100"/>
              <a:buFont typeface="Arial" panose="020B0604020202020204" pitchFamily="34" charset="0"/>
              <a:buChar char="•"/>
            </a:pPr>
            <a:r>
              <a:rPr lang="es-ES" sz="1200" dirty="0">
                <a:latin typeface="Montserrat" panose="020B0604020202020204" charset="0"/>
              </a:rPr>
              <a:t>Capacidad de las industrias locales para rivalizar con competidores en mercados internacionales.</a:t>
            </a:r>
          </a:p>
        </p:txBody>
      </p:sp>
    </p:spTree>
    <p:extLst>
      <p:ext uri="{BB962C8B-B14F-4D97-AF65-F5344CB8AC3E}">
        <p14:creationId xmlns:p14="http://schemas.microsoft.com/office/powerpoint/2010/main" val="259171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37612" y="89703"/>
            <a:ext cx="7708200" cy="936300"/>
          </a:xfrm>
          <a:prstGeom prst="rect">
            <a:avLst/>
          </a:prstGeom>
        </p:spPr>
        <p:txBody>
          <a:bodyPr spcFirstLastPara="1" wrap="square" lIns="91425" tIns="91425" rIns="91425" bIns="91425" anchor="t" anchorCtr="0">
            <a:noAutofit/>
          </a:bodyPr>
          <a:lstStyle/>
          <a:p>
            <a:pPr lvl="0" algn="l"/>
            <a:r>
              <a:rPr lang="es-ES" sz="2000" dirty="0"/>
              <a:t>Desarrollo y aplicaciones del modelo del Doble Diamante de Moon</a:t>
            </a:r>
            <a:endParaRPr sz="2000" dirty="0"/>
          </a:p>
        </p:txBody>
      </p:sp>
      <p:sp>
        <p:nvSpPr>
          <p:cNvPr id="16" name="Google Shape;463;p48"/>
          <p:cNvSpPr txBox="1">
            <a:spLocks/>
          </p:cNvSpPr>
          <p:nvPr/>
        </p:nvSpPr>
        <p:spPr>
          <a:xfrm>
            <a:off x="437612" y="903819"/>
            <a:ext cx="2987100"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Industrias relacionadas y de apoyo</a:t>
            </a:r>
          </a:p>
        </p:txBody>
      </p:sp>
      <p:sp>
        <p:nvSpPr>
          <p:cNvPr id="25" name="Google Shape;461;p48"/>
          <p:cNvSpPr txBox="1">
            <a:spLocks/>
          </p:cNvSpPr>
          <p:nvPr/>
        </p:nvSpPr>
        <p:spPr>
          <a:xfrm>
            <a:off x="437612" y="1529194"/>
            <a:ext cx="2987100" cy="19537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s-419" sz="1200" dirty="0">
                <a:latin typeface="Montserrat" panose="00000500000000000000" pitchFamily="2" charset="0"/>
                <a:ea typeface="Arial" panose="020B0604020202020204" pitchFamily="34" charset="0"/>
              </a:rPr>
              <a:t>F</a:t>
            </a:r>
            <a:r>
              <a:rPr lang="es-419" sz="1200" dirty="0">
                <a:effectLst/>
                <a:latin typeface="Montserrat" panose="00000500000000000000" pitchFamily="2" charset="0"/>
                <a:ea typeface="Arial" panose="020B0604020202020204" pitchFamily="34" charset="0"/>
              </a:rPr>
              <a:t>actores relevantes como: internet, acceso a la electricidad, calidad de la infraestructura de puertos. </a:t>
            </a:r>
          </a:p>
          <a:p>
            <a:pPr marL="171450" indent="-171450">
              <a:buClr>
                <a:schemeClr val="dk1"/>
              </a:buClr>
              <a:buSzPts val="1100"/>
              <a:buFont typeface="Arial" panose="020B0604020202020204" pitchFamily="34" charset="0"/>
              <a:buChar char="•"/>
            </a:pPr>
            <a:r>
              <a:rPr lang="es-419" sz="1200" dirty="0">
                <a:latin typeface="Montserrat" panose="00000500000000000000" pitchFamily="2" charset="0"/>
                <a:ea typeface="Arial" panose="020B0604020202020204" pitchFamily="34" charset="0"/>
              </a:rPr>
              <a:t>T</a:t>
            </a:r>
            <a:r>
              <a:rPr lang="es-419" sz="1200" dirty="0">
                <a:effectLst/>
                <a:latin typeface="Montserrat" panose="00000500000000000000" pitchFamily="2" charset="0"/>
                <a:ea typeface="Arial" panose="020B0604020202020204" pitchFamily="34" charset="0"/>
              </a:rPr>
              <a:t>ransporte aéreo y carga, técnicos de I&amp;D, calidad de infraestructura portuaria, patentes aplicadas a residentes. </a:t>
            </a:r>
            <a:endParaRPr lang="es-EC" sz="1200" dirty="0">
              <a:effectLst/>
              <a:latin typeface="Montserrat" panose="00000500000000000000" pitchFamily="2" charset="0"/>
              <a:ea typeface="Arial" panose="020B0604020202020204" pitchFamily="34" charset="0"/>
            </a:endParaRPr>
          </a:p>
          <a:p>
            <a:pPr marL="171450" indent="-171450">
              <a:buClr>
                <a:schemeClr val="dk1"/>
              </a:buClr>
              <a:buSzPts val="1100"/>
              <a:buFont typeface="Arial" panose="020B0604020202020204" pitchFamily="34" charset="0"/>
              <a:buChar char="•"/>
            </a:pPr>
            <a:endParaRPr lang="es-419" sz="1000" dirty="0">
              <a:effectLst/>
              <a:latin typeface="Montserrat" panose="00000500000000000000" pitchFamily="2" charset="0"/>
              <a:ea typeface="Times New Roman" panose="02020603050405020304" pitchFamily="18" charset="0"/>
            </a:endParaRPr>
          </a:p>
        </p:txBody>
      </p:sp>
      <p:pic>
        <p:nvPicPr>
          <p:cNvPr id="3" name="Imagen 2">
            <a:extLst>
              <a:ext uri="{FF2B5EF4-FFF2-40B4-BE49-F238E27FC236}">
                <a16:creationId xmlns:a16="http://schemas.microsoft.com/office/drawing/2014/main" id="{F117939B-2D4B-4306-B9B8-7E162C0DF514}"/>
              </a:ext>
            </a:extLst>
          </p:cNvPr>
          <p:cNvPicPr>
            <a:picLocks noChangeAspect="1"/>
          </p:cNvPicPr>
          <p:nvPr/>
        </p:nvPicPr>
        <p:blipFill rotWithShape="1">
          <a:blip r:embed="rId3"/>
          <a:srcRect t="1191" b="18253"/>
          <a:stretch/>
        </p:blipFill>
        <p:spPr>
          <a:xfrm>
            <a:off x="4200524" y="619126"/>
            <a:ext cx="4505863" cy="3733800"/>
          </a:xfrm>
          <a:prstGeom prst="rect">
            <a:avLst/>
          </a:prstGeom>
          <a:ln>
            <a:solidFill>
              <a:schemeClr val="tx1"/>
            </a:solidFill>
          </a:ln>
        </p:spPr>
      </p:pic>
    </p:spTree>
    <p:extLst>
      <p:ext uri="{BB962C8B-B14F-4D97-AF65-F5344CB8AC3E}">
        <p14:creationId xmlns:p14="http://schemas.microsoft.com/office/powerpoint/2010/main" val="245430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936300"/>
          </a:xfrm>
          <a:prstGeom prst="rect">
            <a:avLst/>
          </a:prstGeom>
        </p:spPr>
        <p:txBody>
          <a:bodyPr spcFirstLastPara="1" wrap="square" lIns="91425" tIns="91425" rIns="91425" bIns="91425" anchor="t" anchorCtr="0">
            <a:noAutofit/>
          </a:bodyPr>
          <a:lstStyle/>
          <a:p>
            <a:pPr lvl="0" algn="l"/>
            <a:r>
              <a:rPr lang="es-ES" sz="2000" dirty="0"/>
              <a:t>Desarrollo y aplicaciones del modelo del Doble Diamante de Moon</a:t>
            </a:r>
            <a:endParaRPr sz="2000" dirty="0"/>
          </a:p>
        </p:txBody>
      </p:sp>
      <p:sp>
        <p:nvSpPr>
          <p:cNvPr id="16" name="Google Shape;463;p48"/>
          <p:cNvSpPr txBox="1">
            <a:spLocks/>
          </p:cNvSpPr>
          <p:nvPr/>
        </p:nvSpPr>
        <p:spPr>
          <a:xfrm>
            <a:off x="427338" y="965464"/>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Estructura, empresa y rivalidad</a:t>
            </a:r>
          </a:p>
        </p:txBody>
      </p:sp>
      <p:pic>
        <p:nvPicPr>
          <p:cNvPr id="4" name="Imagen 3"/>
          <p:cNvPicPr>
            <a:picLocks noChangeAspect="1"/>
          </p:cNvPicPr>
          <p:nvPr/>
        </p:nvPicPr>
        <p:blipFill rotWithShape="1">
          <a:blip r:embed="rId3"/>
          <a:srcRect b="5069"/>
          <a:stretch/>
        </p:blipFill>
        <p:spPr>
          <a:xfrm>
            <a:off x="4281438" y="635366"/>
            <a:ext cx="4429242" cy="4101021"/>
          </a:xfrm>
          <a:prstGeom prst="rect">
            <a:avLst/>
          </a:prstGeom>
          <a:ln>
            <a:solidFill>
              <a:schemeClr val="tx1"/>
            </a:solidFill>
          </a:ln>
        </p:spPr>
      </p:pic>
      <p:sp>
        <p:nvSpPr>
          <p:cNvPr id="9" name="Google Shape;461;p48"/>
          <p:cNvSpPr txBox="1">
            <a:spLocks/>
          </p:cNvSpPr>
          <p:nvPr/>
        </p:nvSpPr>
        <p:spPr>
          <a:xfrm>
            <a:off x="427338" y="1435864"/>
            <a:ext cx="2987100" cy="19537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lvl="1" indent="-171450">
              <a:buClr>
                <a:schemeClr val="dk1"/>
              </a:buClr>
              <a:buSzPts val="1100"/>
              <a:buFont typeface="Arial" panose="020B0604020202020204" pitchFamily="34" charset="0"/>
              <a:buChar char="•"/>
            </a:pPr>
            <a:r>
              <a:rPr lang="es-ES" sz="1200" dirty="0">
                <a:latin typeface="Montserrat" panose="020B0604020202020204" charset="0"/>
              </a:rPr>
              <a:t>Entorno nacional y grupos de empresas u organizaciones que compiten por un mercado en común. </a:t>
            </a:r>
          </a:p>
          <a:p>
            <a:pPr marL="171450" lvl="1" indent="-171450">
              <a:buClr>
                <a:schemeClr val="dk1"/>
              </a:buClr>
              <a:buSzPts val="1100"/>
              <a:buFont typeface="Arial" panose="020B0604020202020204" pitchFamily="34" charset="0"/>
              <a:buChar char="•"/>
            </a:pPr>
            <a:r>
              <a:rPr lang="es-ES" sz="1200" dirty="0">
                <a:latin typeface="Montserrat" panose="020B0604020202020204" charset="0"/>
              </a:rPr>
              <a:t>Rivalidad interna.</a:t>
            </a:r>
          </a:p>
        </p:txBody>
      </p:sp>
    </p:spTree>
    <p:extLst>
      <p:ext uri="{BB962C8B-B14F-4D97-AF65-F5344CB8AC3E}">
        <p14:creationId xmlns:p14="http://schemas.microsoft.com/office/powerpoint/2010/main" val="251593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1335583"/>
            <a:ext cx="4462500" cy="1181585"/>
          </a:xfrm>
          <a:prstGeom prst="rect">
            <a:avLst/>
          </a:prstGeom>
        </p:spPr>
        <p:txBody>
          <a:bodyPr spcFirstLastPara="1" wrap="square" lIns="91425" tIns="91425" rIns="91425" bIns="91425" anchor="ctr" anchorCtr="0">
            <a:noAutofit/>
          </a:bodyPr>
          <a:lstStyle/>
          <a:p>
            <a:pPr lvl="0" algn="l"/>
            <a:r>
              <a:rPr lang="es-ES" sz="2000" dirty="0"/>
              <a:t>Análisis de </a:t>
            </a:r>
            <a:r>
              <a:rPr lang="es-ES" sz="2000" dirty="0" smtClean="0"/>
              <a:t>las exportaciones </a:t>
            </a:r>
            <a:r>
              <a:rPr lang="es-ES" sz="2000" dirty="0"/>
              <a:t>de prendas de vestir a base de fibra de alpaca desde los países Andinos a la Unión Europea</a:t>
            </a:r>
            <a:endParaRPr lang="es-EC" sz="2000" dirty="0"/>
          </a:p>
        </p:txBody>
      </p:sp>
      <p:sp>
        <p:nvSpPr>
          <p:cNvPr id="223" name="Google Shape;223;p34"/>
          <p:cNvSpPr txBox="1">
            <a:spLocks noGrp="1"/>
          </p:cNvSpPr>
          <p:nvPr>
            <p:ph type="subTitle" idx="1"/>
          </p:nvPr>
        </p:nvSpPr>
        <p:spPr>
          <a:xfrm>
            <a:off x="3968275" y="2517168"/>
            <a:ext cx="4462500" cy="698643"/>
          </a:xfrm>
          <a:prstGeom prst="rect">
            <a:avLst/>
          </a:prstGeom>
        </p:spPr>
        <p:txBody>
          <a:bodyPr spcFirstLastPara="1" wrap="square" lIns="91425" tIns="91425" rIns="91425" bIns="91425" anchor="t" anchorCtr="0">
            <a:noAutofit/>
          </a:bodyPr>
          <a:lstStyle/>
          <a:p>
            <a:pPr marL="342900" lvl="0" algn="l">
              <a:buAutoNum type="alphaLcPeriod"/>
            </a:pPr>
            <a:r>
              <a:rPr lang="es-ES" dirty="0">
                <a:solidFill>
                  <a:schemeClr val="accent2"/>
                </a:solidFill>
              </a:rPr>
              <a:t>Colombia</a:t>
            </a:r>
          </a:p>
          <a:p>
            <a:pPr marL="342900" lvl="0" algn="l">
              <a:buAutoNum type="alphaLcPeriod"/>
            </a:pPr>
            <a:r>
              <a:rPr lang="es-ES" dirty="0">
                <a:solidFill>
                  <a:schemeClr val="accent2"/>
                </a:solidFill>
              </a:rPr>
              <a:t>Perú</a:t>
            </a:r>
          </a:p>
          <a:p>
            <a:pPr marL="342900" lvl="0" algn="l">
              <a:buAutoNum type="alphaLcPeriod"/>
            </a:pPr>
            <a:r>
              <a:rPr lang="es-ES" dirty="0">
                <a:solidFill>
                  <a:schemeClr val="accent2"/>
                </a:solidFill>
              </a:rPr>
              <a:t>Bolivia</a:t>
            </a:r>
          </a:p>
        </p:txBody>
      </p:sp>
    </p:spTree>
    <p:extLst>
      <p:ext uri="{BB962C8B-B14F-4D97-AF65-F5344CB8AC3E}">
        <p14:creationId xmlns:p14="http://schemas.microsoft.com/office/powerpoint/2010/main" val="37313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936300"/>
          </a:xfrm>
          <a:prstGeom prst="rect">
            <a:avLst/>
          </a:prstGeom>
        </p:spPr>
        <p:txBody>
          <a:bodyPr spcFirstLastPara="1" wrap="square" lIns="91425" tIns="91425" rIns="91425" bIns="91425" anchor="t" anchorCtr="0">
            <a:noAutofit/>
          </a:bodyPr>
          <a:lstStyle/>
          <a:p>
            <a:pPr lvl="0" algn="l"/>
            <a:r>
              <a:rPr lang="es-ES" sz="2000" dirty="0"/>
              <a:t>Análisis de la exportación de prendas de vestir a base de fibra de alpaca desde los países Andinos a la Unión Europea</a:t>
            </a:r>
            <a:endParaRPr sz="2000" dirty="0"/>
          </a:p>
        </p:txBody>
      </p:sp>
      <p:sp>
        <p:nvSpPr>
          <p:cNvPr id="16" name="Google Shape;463;p48"/>
          <p:cNvSpPr txBox="1">
            <a:spLocks/>
          </p:cNvSpPr>
          <p:nvPr/>
        </p:nvSpPr>
        <p:spPr>
          <a:xfrm>
            <a:off x="427338" y="1266181"/>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Colombia</a:t>
            </a:r>
          </a:p>
        </p:txBody>
      </p:sp>
      <p:pic>
        <p:nvPicPr>
          <p:cNvPr id="6" name="Imagen 5"/>
          <p:cNvPicPr/>
          <p:nvPr/>
        </p:nvPicPr>
        <p:blipFill>
          <a:blip r:embed="rId3"/>
          <a:stretch>
            <a:fillRect/>
          </a:stretch>
        </p:blipFill>
        <p:spPr>
          <a:xfrm>
            <a:off x="427338" y="1582221"/>
            <a:ext cx="4124114" cy="2467786"/>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4551452" y="1669822"/>
            <a:ext cx="4323985" cy="2380185"/>
          </a:xfrm>
          <a:prstGeom prst="rect">
            <a:avLst/>
          </a:prstGeom>
          <a:noFill/>
        </p:spPr>
      </p:pic>
      <p:sp>
        <p:nvSpPr>
          <p:cNvPr id="9" name="Google Shape;463;p48"/>
          <p:cNvSpPr txBox="1">
            <a:spLocks/>
          </p:cNvSpPr>
          <p:nvPr/>
        </p:nvSpPr>
        <p:spPr>
          <a:xfrm>
            <a:off x="427338" y="4169117"/>
            <a:ext cx="3856986" cy="3595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sz="1200" dirty="0">
                <a:solidFill>
                  <a:srgbClr val="002060"/>
                </a:solidFill>
                <a:latin typeface="Montserrat" panose="020B0604020202020204" charset="0"/>
              </a:rPr>
              <a:t>Principales países importadores</a:t>
            </a:r>
          </a:p>
        </p:txBody>
      </p:sp>
      <p:sp>
        <p:nvSpPr>
          <p:cNvPr id="10" name="Google Shape;463;p48"/>
          <p:cNvSpPr txBox="1">
            <a:spLocks/>
          </p:cNvSpPr>
          <p:nvPr/>
        </p:nvSpPr>
        <p:spPr>
          <a:xfrm>
            <a:off x="4551452" y="4169116"/>
            <a:ext cx="4058292" cy="3595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sz="1200" dirty="0">
                <a:solidFill>
                  <a:srgbClr val="002060"/>
                </a:solidFill>
                <a:latin typeface="Montserrat" panose="020B0604020202020204" charset="0"/>
              </a:rPr>
              <a:t>Tasa de crecimiento de las exportaciones a la UE</a:t>
            </a:r>
          </a:p>
        </p:txBody>
      </p:sp>
    </p:spTree>
    <p:extLst>
      <p:ext uri="{BB962C8B-B14F-4D97-AF65-F5344CB8AC3E}">
        <p14:creationId xmlns:p14="http://schemas.microsoft.com/office/powerpoint/2010/main" val="236940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936300"/>
          </a:xfrm>
          <a:prstGeom prst="rect">
            <a:avLst/>
          </a:prstGeom>
        </p:spPr>
        <p:txBody>
          <a:bodyPr spcFirstLastPara="1" wrap="square" lIns="91425" tIns="91425" rIns="91425" bIns="91425" anchor="t" anchorCtr="0">
            <a:noAutofit/>
          </a:bodyPr>
          <a:lstStyle/>
          <a:p>
            <a:pPr lvl="0" algn="l"/>
            <a:r>
              <a:rPr lang="es-ES" sz="2000" dirty="0"/>
              <a:t>Análisis de la exportación de prendas de vestir a base de fibra de alpaca desde los países Andinos a la Unión Europea</a:t>
            </a:r>
            <a:endParaRPr sz="2000" dirty="0"/>
          </a:p>
        </p:txBody>
      </p:sp>
      <p:sp>
        <p:nvSpPr>
          <p:cNvPr id="16" name="Google Shape;463;p48"/>
          <p:cNvSpPr txBox="1">
            <a:spLocks/>
          </p:cNvSpPr>
          <p:nvPr/>
        </p:nvSpPr>
        <p:spPr>
          <a:xfrm>
            <a:off x="427338" y="1266181"/>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Perú</a:t>
            </a:r>
          </a:p>
        </p:txBody>
      </p:sp>
      <p:sp>
        <p:nvSpPr>
          <p:cNvPr id="9" name="Google Shape;463;p48"/>
          <p:cNvSpPr txBox="1">
            <a:spLocks/>
          </p:cNvSpPr>
          <p:nvPr/>
        </p:nvSpPr>
        <p:spPr>
          <a:xfrm>
            <a:off x="427338" y="4169117"/>
            <a:ext cx="3856986" cy="3595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sz="1200" dirty="0">
                <a:solidFill>
                  <a:srgbClr val="002060"/>
                </a:solidFill>
                <a:latin typeface="Montserrat" panose="020B0604020202020204" charset="0"/>
              </a:rPr>
              <a:t>Variación de las exportaciones </a:t>
            </a:r>
          </a:p>
        </p:txBody>
      </p:sp>
      <p:sp>
        <p:nvSpPr>
          <p:cNvPr id="10" name="Google Shape;463;p48"/>
          <p:cNvSpPr txBox="1">
            <a:spLocks/>
          </p:cNvSpPr>
          <p:nvPr/>
        </p:nvSpPr>
        <p:spPr>
          <a:xfrm>
            <a:off x="4551452" y="4169116"/>
            <a:ext cx="4058292" cy="3595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sz="1200" dirty="0">
                <a:solidFill>
                  <a:srgbClr val="002060"/>
                </a:solidFill>
                <a:latin typeface="Montserrat" panose="020B0604020202020204" charset="0"/>
              </a:rPr>
              <a:t>Tasa de crecimiento de las exportaciones a la UE</a:t>
            </a:r>
          </a:p>
        </p:txBody>
      </p:sp>
      <p:pic>
        <p:nvPicPr>
          <p:cNvPr id="11" name="Imagen 10">
            <a:extLst>
              <a:ext uri="{FF2B5EF4-FFF2-40B4-BE49-F238E27FC236}">
                <a16:creationId xmlns:a16="http://schemas.microsoft.com/office/drawing/2014/main" id="{5186E6AE-51C6-44B9-8B33-F3242CEA0D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1452" y="1736581"/>
            <a:ext cx="3890939" cy="2022134"/>
          </a:xfrm>
          <a:prstGeom prst="rect">
            <a:avLst/>
          </a:prstGeom>
          <a:noFill/>
        </p:spPr>
      </p:pic>
      <p:graphicFrame>
        <p:nvGraphicFramePr>
          <p:cNvPr id="2" name="Tabla 1">
            <a:extLst>
              <a:ext uri="{FF2B5EF4-FFF2-40B4-BE49-F238E27FC236}">
                <a16:creationId xmlns:a16="http://schemas.microsoft.com/office/drawing/2014/main" id="{D6B49ED2-0CCE-4B36-9661-276EE62172BD}"/>
              </a:ext>
            </a:extLst>
          </p:cNvPr>
          <p:cNvGraphicFramePr>
            <a:graphicFrameLocks noGrp="1"/>
          </p:cNvGraphicFramePr>
          <p:nvPr>
            <p:extLst>
              <p:ext uri="{D42A27DB-BD31-4B8C-83A1-F6EECF244321}">
                <p14:modId xmlns:p14="http://schemas.microsoft.com/office/powerpoint/2010/main" val="1960217365"/>
              </p:ext>
            </p:extLst>
          </p:nvPr>
        </p:nvGraphicFramePr>
        <p:xfrm>
          <a:off x="534256" y="1736581"/>
          <a:ext cx="3750066" cy="2670352"/>
        </p:xfrm>
        <a:graphic>
          <a:graphicData uri="http://schemas.openxmlformats.org/drawingml/2006/table">
            <a:tbl>
              <a:tblPr firstRow="1" firstCol="1" bandRow="1">
                <a:tableStyleId>{DF37268B-5907-4843-B120-D2865C78CD32}</a:tableStyleId>
              </a:tblPr>
              <a:tblGrid>
                <a:gridCol w="569449">
                  <a:extLst>
                    <a:ext uri="{9D8B030D-6E8A-4147-A177-3AD203B41FA5}">
                      <a16:colId xmlns:a16="http://schemas.microsoft.com/office/drawing/2014/main" val="2070818463"/>
                    </a:ext>
                  </a:extLst>
                </a:gridCol>
                <a:gridCol w="289147">
                  <a:extLst>
                    <a:ext uri="{9D8B030D-6E8A-4147-A177-3AD203B41FA5}">
                      <a16:colId xmlns:a16="http://schemas.microsoft.com/office/drawing/2014/main" val="1233247746"/>
                    </a:ext>
                  </a:extLst>
                </a:gridCol>
                <a:gridCol w="289147">
                  <a:extLst>
                    <a:ext uri="{9D8B030D-6E8A-4147-A177-3AD203B41FA5}">
                      <a16:colId xmlns:a16="http://schemas.microsoft.com/office/drawing/2014/main" val="2804428438"/>
                    </a:ext>
                  </a:extLst>
                </a:gridCol>
                <a:gridCol w="289147">
                  <a:extLst>
                    <a:ext uri="{9D8B030D-6E8A-4147-A177-3AD203B41FA5}">
                      <a16:colId xmlns:a16="http://schemas.microsoft.com/office/drawing/2014/main" val="516620448"/>
                    </a:ext>
                  </a:extLst>
                </a:gridCol>
                <a:gridCol w="289147">
                  <a:extLst>
                    <a:ext uri="{9D8B030D-6E8A-4147-A177-3AD203B41FA5}">
                      <a16:colId xmlns:a16="http://schemas.microsoft.com/office/drawing/2014/main" val="634642203"/>
                    </a:ext>
                  </a:extLst>
                </a:gridCol>
                <a:gridCol w="289147">
                  <a:extLst>
                    <a:ext uri="{9D8B030D-6E8A-4147-A177-3AD203B41FA5}">
                      <a16:colId xmlns:a16="http://schemas.microsoft.com/office/drawing/2014/main" val="973843908"/>
                    </a:ext>
                  </a:extLst>
                </a:gridCol>
                <a:gridCol w="289147">
                  <a:extLst>
                    <a:ext uri="{9D8B030D-6E8A-4147-A177-3AD203B41FA5}">
                      <a16:colId xmlns:a16="http://schemas.microsoft.com/office/drawing/2014/main" val="3209379065"/>
                    </a:ext>
                  </a:extLst>
                </a:gridCol>
                <a:gridCol w="289147">
                  <a:extLst>
                    <a:ext uri="{9D8B030D-6E8A-4147-A177-3AD203B41FA5}">
                      <a16:colId xmlns:a16="http://schemas.microsoft.com/office/drawing/2014/main" val="3358673572"/>
                    </a:ext>
                  </a:extLst>
                </a:gridCol>
                <a:gridCol w="289147">
                  <a:extLst>
                    <a:ext uri="{9D8B030D-6E8A-4147-A177-3AD203B41FA5}">
                      <a16:colId xmlns:a16="http://schemas.microsoft.com/office/drawing/2014/main" val="2284590291"/>
                    </a:ext>
                  </a:extLst>
                </a:gridCol>
                <a:gridCol w="289147">
                  <a:extLst>
                    <a:ext uri="{9D8B030D-6E8A-4147-A177-3AD203B41FA5}">
                      <a16:colId xmlns:a16="http://schemas.microsoft.com/office/drawing/2014/main" val="3716317394"/>
                    </a:ext>
                  </a:extLst>
                </a:gridCol>
                <a:gridCol w="289147">
                  <a:extLst>
                    <a:ext uri="{9D8B030D-6E8A-4147-A177-3AD203B41FA5}">
                      <a16:colId xmlns:a16="http://schemas.microsoft.com/office/drawing/2014/main" val="1027107301"/>
                    </a:ext>
                  </a:extLst>
                </a:gridCol>
                <a:gridCol w="289147">
                  <a:extLst>
                    <a:ext uri="{9D8B030D-6E8A-4147-A177-3AD203B41FA5}">
                      <a16:colId xmlns:a16="http://schemas.microsoft.com/office/drawing/2014/main" val="2934033953"/>
                    </a:ext>
                  </a:extLst>
                </a:gridCol>
              </a:tblGrid>
              <a:tr h="235934">
                <a:tc>
                  <a:txBody>
                    <a:bodyPr/>
                    <a:lstStyle/>
                    <a:p>
                      <a:pPr marL="43180" indent="-46990" algn="ctr">
                        <a:lnSpc>
                          <a:spcPct val="115000"/>
                        </a:lnSpc>
                        <a:tabLst>
                          <a:tab pos="629920" algn="l"/>
                        </a:tabLst>
                      </a:pPr>
                      <a:r>
                        <a:rPr lang="es-EC" sz="600" b="1" dirty="0">
                          <a:effectLst/>
                          <a:latin typeface="Times New Roman" panose="02020603050405020304" pitchFamily="18" charset="0"/>
                          <a:cs typeface="Times New Roman" panose="02020603050405020304" pitchFamily="18" charset="0"/>
                        </a:rPr>
                        <a:t>Importadores</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2009 y 2010</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2010 y 2011</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2011 y 2012</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2012 y 2013</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2013 y 2014</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2014 y 2015</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2015 y 2016</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2016 y 2017</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2017 y 2018</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2018 y 2019</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EC" sz="600" b="1" dirty="0">
                          <a:effectLst/>
                          <a:latin typeface="Times New Roman" panose="02020603050405020304" pitchFamily="18" charset="0"/>
                          <a:cs typeface="Times New Roman" panose="02020603050405020304" pitchFamily="18" charset="0"/>
                        </a:rPr>
                        <a:t>Entre 2019 y 2020</a:t>
                      </a:r>
                      <a:endParaRPr lang="es-EC" sz="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7314172"/>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Mundo</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14538891"/>
                  </a:ext>
                </a:extLst>
              </a:tr>
              <a:tr h="74464">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Unión Europea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23759005"/>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Alemania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243%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94%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01019445"/>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España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92%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688493333"/>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Francia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88151764"/>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Bélgica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3873175"/>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Italia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33526647"/>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Reino Unido</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125%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39650830"/>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Países Bajos</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460%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06388011"/>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Austria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133%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1069%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29853933"/>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Dinamarca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740%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140%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2681338"/>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Portugal</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46134708"/>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Polonia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-92%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3400%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02689458"/>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Eslovaquia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300%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217%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0797147"/>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Irlanda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146%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533%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289%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73232855"/>
                  </a:ext>
                </a:extLst>
              </a:tr>
              <a:tr h="72715">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Suecia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-96%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3078301"/>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Bulgaria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-67%</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09420399"/>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Finlandia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40%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129%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156%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700%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-82%</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4189700"/>
                  </a:ext>
                </a:extLst>
              </a:tr>
              <a:tr h="115519">
                <a:tc>
                  <a:txBody>
                    <a:bodyPr/>
                    <a:lstStyle/>
                    <a:p>
                      <a:pPr>
                        <a:lnSpc>
                          <a:spcPct val="115000"/>
                        </a:lnSpc>
                      </a:pPr>
                      <a:r>
                        <a:rPr lang="es-EC" sz="600" dirty="0">
                          <a:effectLst/>
                          <a:latin typeface="Times New Roman" panose="02020603050405020304" pitchFamily="18" charset="0"/>
                          <a:cs typeface="Times New Roman" panose="02020603050405020304" pitchFamily="18" charset="0"/>
                        </a:rPr>
                        <a:t>Hungría</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-14%</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239%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-50%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113%</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-86%</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 </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-69%</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C" sz="600" dirty="0">
                          <a:effectLst/>
                          <a:latin typeface="Times New Roman" panose="02020603050405020304" pitchFamily="18" charset="0"/>
                          <a:cs typeface="Times New Roman" panose="02020603050405020304" pitchFamily="18" charset="0"/>
                        </a:rPr>
                        <a:t>-100%</a:t>
                      </a:r>
                      <a:endParaRPr lang="es-EC" sz="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8691" marR="38691"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5334894"/>
                  </a:ext>
                </a:extLst>
              </a:tr>
            </a:tbl>
          </a:graphicData>
        </a:graphic>
      </p:graphicFrame>
    </p:spTree>
    <p:extLst>
      <p:ext uri="{BB962C8B-B14F-4D97-AF65-F5344CB8AC3E}">
        <p14:creationId xmlns:p14="http://schemas.microsoft.com/office/powerpoint/2010/main" val="4033860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936300"/>
          </a:xfrm>
          <a:prstGeom prst="rect">
            <a:avLst/>
          </a:prstGeom>
        </p:spPr>
        <p:txBody>
          <a:bodyPr spcFirstLastPara="1" wrap="square" lIns="91425" tIns="91425" rIns="91425" bIns="91425" anchor="t" anchorCtr="0">
            <a:noAutofit/>
          </a:bodyPr>
          <a:lstStyle/>
          <a:p>
            <a:pPr lvl="0" algn="l"/>
            <a:r>
              <a:rPr lang="es-ES" sz="2000" dirty="0"/>
              <a:t>Análisis de la exportación de prendas de vestir a base de fibra de alpaca desde los países Andinos a la Unión Europea</a:t>
            </a:r>
            <a:endParaRPr sz="2000" dirty="0"/>
          </a:p>
        </p:txBody>
      </p:sp>
      <p:sp>
        <p:nvSpPr>
          <p:cNvPr id="16" name="Google Shape;463;p48"/>
          <p:cNvSpPr txBox="1">
            <a:spLocks/>
          </p:cNvSpPr>
          <p:nvPr/>
        </p:nvSpPr>
        <p:spPr>
          <a:xfrm>
            <a:off x="427338" y="1266181"/>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Bolivia</a:t>
            </a:r>
          </a:p>
        </p:txBody>
      </p:sp>
      <p:pic>
        <p:nvPicPr>
          <p:cNvPr id="2" name="Imagen 1"/>
          <p:cNvPicPr>
            <a:picLocks noChangeAspect="1"/>
          </p:cNvPicPr>
          <p:nvPr/>
        </p:nvPicPr>
        <p:blipFill rotWithShape="1">
          <a:blip r:embed="rId3"/>
          <a:srcRect l="23923" r="24270" b="4003"/>
          <a:stretch/>
        </p:blipFill>
        <p:spPr>
          <a:xfrm>
            <a:off x="141750" y="1899246"/>
            <a:ext cx="4469745" cy="2518642"/>
          </a:xfrm>
          <a:prstGeom prst="rect">
            <a:avLst/>
          </a:prstGeom>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4611495" y="1899246"/>
            <a:ext cx="4347570" cy="2446723"/>
          </a:xfrm>
          <a:prstGeom prst="rect">
            <a:avLst/>
          </a:prstGeom>
          <a:noFill/>
        </p:spPr>
      </p:pic>
      <p:sp>
        <p:nvSpPr>
          <p:cNvPr id="11" name="Google Shape;463;p48"/>
          <p:cNvSpPr txBox="1">
            <a:spLocks/>
          </p:cNvSpPr>
          <p:nvPr/>
        </p:nvSpPr>
        <p:spPr>
          <a:xfrm>
            <a:off x="261239" y="4400755"/>
            <a:ext cx="3856986" cy="3595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sz="1200" dirty="0">
                <a:solidFill>
                  <a:srgbClr val="002060"/>
                </a:solidFill>
                <a:latin typeface="Montserrat" panose="020B0604020202020204" charset="0"/>
              </a:rPr>
              <a:t>Población de alpacas</a:t>
            </a:r>
          </a:p>
        </p:txBody>
      </p:sp>
      <p:sp>
        <p:nvSpPr>
          <p:cNvPr id="12" name="Google Shape;463;p48"/>
          <p:cNvSpPr txBox="1">
            <a:spLocks/>
          </p:cNvSpPr>
          <p:nvPr/>
        </p:nvSpPr>
        <p:spPr>
          <a:xfrm>
            <a:off x="4611495" y="4409322"/>
            <a:ext cx="4347570" cy="3595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sz="1200" dirty="0">
                <a:solidFill>
                  <a:srgbClr val="002060"/>
                </a:solidFill>
                <a:latin typeface="Montserrat" panose="020B0604020202020204" charset="0"/>
              </a:rPr>
              <a:t>Tasa de crecimiento de las exportaciones a la UE</a:t>
            </a:r>
          </a:p>
        </p:txBody>
      </p:sp>
    </p:spTree>
    <p:extLst>
      <p:ext uri="{BB962C8B-B14F-4D97-AF65-F5344CB8AC3E}">
        <p14:creationId xmlns:p14="http://schemas.microsoft.com/office/powerpoint/2010/main" val="420715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1202019"/>
            <a:ext cx="4462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sz="2000" dirty="0"/>
              <a:t>Introducción</a:t>
            </a:r>
          </a:p>
        </p:txBody>
      </p:sp>
      <p:sp>
        <p:nvSpPr>
          <p:cNvPr id="223" name="Google Shape;223;p34"/>
          <p:cNvSpPr txBox="1">
            <a:spLocks noGrp="1"/>
          </p:cNvSpPr>
          <p:nvPr>
            <p:ph type="subTitle" idx="1"/>
          </p:nvPr>
        </p:nvSpPr>
        <p:spPr>
          <a:xfrm>
            <a:off x="3968275" y="2043819"/>
            <a:ext cx="4462500" cy="1413611"/>
          </a:xfrm>
          <a:prstGeom prst="rect">
            <a:avLst/>
          </a:prstGeom>
        </p:spPr>
        <p:txBody>
          <a:bodyPr spcFirstLastPara="1" wrap="square" lIns="91425" tIns="91425" rIns="91425" bIns="91425" anchor="t" anchorCtr="0">
            <a:noAutofit/>
          </a:bodyPr>
          <a:lstStyle/>
          <a:p>
            <a:pPr marL="342900" lvl="0" algn="l" rtl="0">
              <a:spcBef>
                <a:spcPts val="0"/>
              </a:spcBef>
              <a:spcAft>
                <a:spcPts val="0"/>
              </a:spcAft>
              <a:buAutoNum type="alphaLcPeriod"/>
            </a:pPr>
            <a:r>
              <a:rPr lang="es-ES" dirty="0">
                <a:solidFill>
                  <a:schemeClr val="accent2"/>
                </a:solidFill>
              </a:rPr>
              <a:t>Antecedentes</a:t>
            </a:r>
          </a:p>
          <a:p>
            <a:pPr marL="342900" lvl="0" algn="l" rtl="0">
              <a:spcBef>
                <a:spcPts val="0"/>
              </a:spcBef>
              <a:spcAft>
                <a:spcPts val="0"/>
              </a:spcAft>
              <a:buAutoNum type="alphaLcPeriod"/>
            </a:pPr>
            <a:r>
              <a:rPr lang="es-ES" dirty="0">
                <a:solidFill>
                  <a:schemeClr val="accent2"/>
                </a:solidFill>
              </a:rPr>
              <a:t>Planteamiento del problema</a:t>
            </a:r>
          </a:p>
          <a:p>
            <a:pPr marL="342900" lvl="0" algn="l" rtl="0">
              <a:spcBef>
                <a:spcPts val="0"/>
              </a:spcBef>
              <a:spcAft>
                <a:spcPts val="0"/>
              </a:spcAft>
              <a:buAutoNum type="alphaLcPeriod"/>
            </a:pPr>
            <a:r>
              <a:rPr lang="es-ES" dirty="0">
                <a:solidFill>
                  <a:schemeClr val="accent2"/>
                </a:solidFill>
              </a:rPr>
              <a:t>Justificación</a:t>
            </a:r>
          </a:p>
          <a:p>
            <a:pPr marL="342900" lvl="0" algn="l" rtl="0">
              <a:spcBef>
                <a:spcPts val="0"/>
              </a:spcBef>
              <a:spcAft>
                <a:spcPts val="0"/>
              </a:spcAft>
              <a:buAutoNum type="alphaLcPeriod"/>
            </a:pPr>
            <a:r>
              <a:rPr lang="es-ES" dirty="0">
                <a:solidFill>
                  <a:schemeClr val="accent2"/>
                </a:solidFill>
              </a:rPr>
              <a:t>Objetivos</a:t>
            </a:r>
          </a:p>
          <a:p>
            <a:pPr marL="342900" lvl="0" algn="l" rtl="0">
              <a:spcBef>
                <a:spcPts val="0"/>
              </a:spcBef>
              <a:spcAft>
                <a:spcPts val="0"/>
              </a:spcAft>
              <a:buAutoNum type="alphaLcPeriod"/>
            </a:pPr>
            <a:r>
              <a:rPr lang="es-ES" dirty="0">
                <a:solidFill>
                  <a:schemeClr val="accent2"/>
                </a:solidFill>
              </a:rPr>
              <a:t>Proposición</a:t>
            </a:r>
          </a:p>
          <a:p>
            <a:pPr marL="342900" lvl="0" algn="l" rtl="0">
              <a:spcBef>
                <a:spcPts val="0"/>
              </a:spcBef>
              <a:spcAft>
                <a:spcPts val="0"/>
              </a:spcAft>
              <a:buAutoNum type="alphaLcPeriod"/>
            </a:pPr>
            <a:r>
              <a:rPr lang="es-ES" dirty="0">
                <a:solidFill>
                  <a:schemeClr val="accent2"/>
                </a:solidFill>
              </a:rPr>
              <a:t>Variables</a:t>
            </a:r>
          </a:p>
        </p:txBody>
      </p:sp>
    </p:spTree>
    <p:extLst>
      <p:ext uri="{BB962C8B-B14F-4D97-AF65-F5344CB8AC3E}">
        <p14:creationId xmlns:p14="http://schemas.microsoft.com/office/powerpoint/2010/main" val="3488536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1140374"/>
            <a:ext cx="4462500" cy="1181585"/>
          </a:xfrm>
          <a:prstGeom prst="rect">
            <a:avLst/>
          </a:prstGeom>
        </p:spPr>
        <p:txBody>
          <a:bodyPr spcFirstLastPara="1" wrap="square" lIns="91425" tIns="91425" rIns="91425" bIns="91425" anchor="ctr" anchorCtr="0">
            <a:noAutofit/>
          </a:bodyPr>
          <a:lstStyle/>
          <a:p>
            <a:pPr lvl="0" algn="l"/>
            <a:r>
              <a:rPr lang="es-ES" sz="2000" dirty="0"/>
              <a:t>Acuerdo Comercial Multipartes con la Unión Europea</a:t>
            </a:r>
            <a:endParaRPr lang="es-EC" sz="2000" dirty="0"/>
          </a:p>
        </p:txBody>
      </p:sp>
      <p:sp>
        <p:nvSpPr>
          <p:cNvPr id="223" name="Google Shape;223;p34"/>
          <p:cNvSpPr txBox="1">
            <a:spLocks noGrp="1"/>
          </p:cNvSpPr>
          <p:nvPr>
            <p:ph type="subTitle" idx="1"/>
          </p:nvPr>
        </p:nvSpPr>
        <p:spPr>
          <a:xfrm>
            <a:off x="3968275" y="2321959"/>
            <a:ext cx="4462500" cy="1705511"/>
          </a:xfrm>
          <a:prstGeom prst="rect">
            <a:avLst/>
          </a:prstGeom>
        </p:spPr>
        <p:txBody>
          <a:bodyPr spcFirstLastPara="1" wrap="square" lIns="91425" tIns="91425" rIns="91425" bIns="91425" anchor="t" anchorCtr="0">
            <a:noAutofit/>
          </a:bodyPr>
          <a:lstStyle/>
          <a:p>
            <a:pPr marL="342900" lvl="0" algn="l">
              <a:buAutoNum type="alphaLcPeriod"/>
            </a:pPr>
            <a:r>
              <a:rPr lang="es-ES" dirty="0">
                <a:solidFill>
                  <a:schemeClr val="accent2"/>
                </a:solidFill>
              </a:rPr>
              <a:t>Antecedentes</a:t>
            </a:r>
          </a:p>
          <a:p>
            <a:pPr marL="342900" lvl="0" algn="l">
              <a:buAutoNum type="alphaLcPeriod"/>
            </a:pPr>
            <a:r>
              <a:rPr lang="es-ES" dirty="0">
                <a:solidFill>
                  <a:schemeClr val="accent2"/>
                </a:solidFill>
              </a:rPr>
              <a:t>Beneficios </a:t>
            </a:r>
          </a:p>
          <a:p>
            <a:pPr marL="342900" lvl="0" algn="l">
              <a:buAutoNum type="alphaLcPeriod"/>
            </a:pPr>
            <a:r>
              <a:rPr lang="es-ES" dirty="0">
                <a:solidFill>
                  <a:schemeClr val="accent2"/>
                </a:solidFill>
              </a:rPr>
              <a:t>Precios</a:t>
            </a:r>
          </a:p>
          <a:p>
            <a:pPr marL="342900" lvl="0" algn="l">
              <a:buAutoNum type="alphaLcPeriod"/>
            </a:pPr>
            <a:r>
              <a:rPr lang="es-ES" dirty="0">
                <a:solidFill>
                  <a:schemeClr val="accent2"/>
                </a:solidFill>
              </a:rPr>
              <a:t>Tendencia de Productos Orgánicos en la Unión Europea</a:t>
            </a:r>
          </a:p>
          <a:p>
            <a:pPr marL="342900" lvl="0" algn="l">
              <a:buAutoNum type="alphaLcPeriod"/>
            </a:pPr>
            <a:r>
              <a:rPr lang="es-ES" dirty="0">
                <a:solidFill>
                  <a:schemeClr val="accent2"/>
                </a:solidFill>
              </a:rPr>
              <a:t>Barreras No Arancelarias</a:t>
            </a:r>
          </a:p>
          <a:p>
            <a:pPr marL="342900" lvl="0" algn="l">
              <a:buAutoNum type="alphaLcPeriod"/>
            </a:pPr>
            <a:r>
              <a:rPr lang="es-ES" dirty="0">
                <a:solidFill>
                  <a:schemeClr val="accent2"/>
                </a:solidFill>
              </a:rPr>
              <a:t>Preferencias Arancelarias</a:t>
            </a:r>
          </a:p>
        </p:txBody>
      </p:sp>
    </p:spTree>
    <p:extLst>
      <p:ext uri="{BB962C8B-B14F-4D97-AF65-F5344CB8AC3E}">
        <p14:creationId xmlns:p14="http://schemas.microsoft.com/office/powerpoint/2010/main" val="42701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562249"/>
          </a:xfrm>
          <a:prstGeom prst="rect">
            <a:avLst/>
          </a:prstGeom>
        </p:spPr>
        <p:txBody>
          <a:bodyPr spcFirstLastPara="1" wrap="square" lIns="91425" tIns="91425" rIns="91425" bIns="91425" anchor="t" anchorCtr="0">
            <a:noAutofit/>
          </a:bodyPr>
          <a:lstStyle/>
          <a:p>
            <a:pPr lvl="0" algn="l"/>
            <a:r>
              <a:rPr lang="es-ES" sz="2000" dirty="0"/>
              <a:t>Acuerdo Comercial Multipartes con la Unión Europea</a:t>
            </a:r>
            <a:endParaRPr sz="2000" dirty="0"/>
          </a:p>
        </p:txBody>
      </p:sp>
      <p:sp>
        <p:nvSpPr>
          <p:cNvPr id="16" name="Google Shape;463;p48"/>
          <p:cNvSpPr txBox="1">
            <a:spLocks/>
          </p:cNvSpPr>
          <p:nvPr/>
        </p:nvSpPr>
        <p:spPr>
          <a:xfrm>
            <a:off x="424452" y="729465"/>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Antecedentes</a:t>
            </a:r>
          </a:p>
        </p:txBody>
      </p:sp>
      <p:pic>
        <p:nvPicPr>
          <p:cNvPr id="8194" name="Picture 2" descr="🇪🇺 Bandera: Unión Europea Emoji">
            <a:extLst>
              <a:ext uri="{FF2B5EF4-FFF2-40B4-BE49-F238E27FC236}">
                <a16:creationId xmlns:a16="http://schemas.microsoft.com/office/drawing/2014/main" id="{A645134C-2445-43BC-B7F3-760FFF6DD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838" y="3043181"/>
            <a:ext cx="129540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3956E815-64C5-4AC5-8CC4-7ED202A27F49}"/>
              </a:ext>
            </a:extLst>
          </p:cNvPr>
          <p:cNvGraphicFramePr/>
          <p:nvPr>
            <p:extLst>
              <p:ext uri="{D42A27DB-BD31-4B8C-83A1-F6EECF244321}">
                <p14:modId xmlns:p14="http://schemas.microsoft.com/office/powerpoint/2010/main" val="3998141110"/>
              </p:ext>
            </p:extLst>
          </p:nvPr>
        </p:nvGraphicFramePr>
        <p:xfrm>
          <a:off x="844826" y="1137430"/>
          <a:ext cx="7454348" cy="3232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6" name="Picture 4" descr="Comunidad Andina">
            <a:extLst>
              <a:ext uri="{FF2B5EF4-FFF2-40B4-BE49-F238E27FC236}">
                <a16:creationId xmlns:a16="http://schemas.microsoft.com/office/drawing/2014/main" id="{3C4EBE64-619F-48AF-9E87-8C4F8209BCB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2678" r="17713"/>
          <a:stretch/>
        </p:blipFill>
        <p:spPr bwMode="auto">
          <a:xfrm>
            <a:off x="6464442" y="2753923"/>
            <a:ext cx="1407754" cy="89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349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41"/>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p>
            <a:pPr lvl="0"/>
            <a:r>
              <a:rPr lang="es-ES" sz="2000" dirty="0"/>
              <a:t>Acuerdo Comercial Multipartes con la Unión Europea</a:t>
            </a:r>
            <a:endParaRPr sz="2000" dirty="0"/>
          </a:p>
        </p:txBody>
      </p:sp>
      <p:sp>
        <p:nvSpPr>
          <p:cNvPr id="331" name="Google Shape;331;p41"/>
          <p:cNvSpPr/>
          <p:nvPr/>
        </p:nvSpPr>
        <p:spPr>
          <a:xfrm>
            <a:off x="717800" y="1064925"/>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41"/>
          <p:cNvSpPr txBox="1">
            <a:spLocks noGrp="1"/>
          </p:cNvSpPr>
          <p:nvPr>
            <p:ph type="subTitle" idx="4294967295"/>
          </p:nvPr>
        </p:nvSpPr>
        <p:spPr>
          <a:xfrm>
            <a:off x="1187630" y="1405230"/>
            <a:ext cx="17349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lt1"/>
                </a:solidFill>
              </a:rPr>
              <a:t>Beneficios</a:t>
            </a:r>
            <a:endParaRPr sz="1200" b="1" dirty="0">
              <a:solidFill>
                <a:schemeClr val="lt1"/>
              </a:solidFill>
            </a:endParaRPr>
          </a:p>
        </p:txBody>
      </p:sp>
      <p:sp>
        <p:nvSpPr>
          <p:cNvPr id="335" name="Google Shape;335;p41"/>
          <p:cNvSpPr txBox="1">
            <a:spLocks noGrp="1"/>
          </p:cNvSpPr>
          <p:nvPr>
            <p:ph type="subTitle" idx="4294967295"/>
          </p:nvPr>
        </p:nvSpPr>
        <p:spPr>
          <a:xfrm>
            <a:off x="717800" y="2300218"/>
            <a:ext cx="3026400" cy="2343701"/>
          </a:xfrm>
          <a:prstGeom prst="rect">
            <a:avLst/>
          </a:prstGeom>
        </p:spPr>
        <p:txBody>
          <a:bodyPr spcFirstLastPara="1" wrap="square" lIns="91425" tIns="91425" rIns="91425" bIns="91425" anchor="t" anchorCtr="0">
            <a:noAutofit/>
          </a:bodyPr>
          <a:lstStyle/>
          <a:p>
            <a:pPr lvl="0" indent="-317500">
              <a:buClr>
                <a:schemeClr val="accent1"/>
              </a:buClr>
              <a:buSzPts val="1400"/>
            </a:pPr>
            <a:r>
              <a:rPr lang="es-ES" sz="1200" dirty="0">
                <a:solidFill>
                  <a:schemeClr val="dk1"/>
                </a:solidFill>
              </a:rPr>
              <a:t>Ingreso de varios productos con 0% de aranceles.</a:t>
            </a:r>
          </a:p>
          <a:p>
            <a:pPr lvl="0" indent="-317500">
              <a:buClr>
                <a:schemeClr val="accent1"/>
              </a:buClr>
              <a:buSzPts val="1400"/>
            </a:pPr>
            <a:r>
              <a:rPr lang="es-ES" sz="1200" dirty="0">
                <a:solidFill>
                  <a:schemeClr val="dk1"/>
                </a:solidFill>
              </a:rPr>
              <a:t>Mercado basto y económicamente fuerte.</a:t>
            </a:r>
          </a:p>
          <a:p>
            <a:pPr lvl="0" indent="-317500">
              <a:buClr>
                <a:schemeClr val="accent1"/>
              </a:buClr>
              <a:buSzPts val="1400"/>
            </a:pPr>
            <a:r>
              <a:rPr lang="es-ES" sz="1200" dirty="0">
                <a:solidFill>
                  <a:schemeClr val="dk1"/>
                </a:solidFill>
              </a:rPr>
              <a:t>Plazas de trabajo y mejoras en el desempeño económico de sus industrias.</a:t>
            </a:r>
          </a:p>
          <a:p>
            <a:pPr lvl="0" indent="-317500">
              <a:buClr>
                <a:schemeClr val="accent1"/>
              </a:buClr>
              <a:buSzPts val="1400"/>
            </a:pPr>
            <a:r>
              <a:rPr lang="es-ES" sz="1200" dirty="0">
                <a:solidFill>
                  <a:schemeClr val="dk1"/>
                </a:solidFill>
              </a:rPr>
              <a:t>Impulsar el comercio de productos no tradicionales con valor agregado.</a:t>
            </a:r>
          </a:p>
          <a:p>
            <a:pPr lvl="0" indent="-317500">
              <a:buClr>
                <a:schemeClr val="accent1"/>
              </a:buClr>
              <a:buSzPts val="1400"/>
            </a:pPr>
            <a:r>
              <a:rPr lang="es-ES" sz="1200" dirty="0">
                <a:solidFill>
                  <a:schemeClr val="dk1"/>
                </a:solidFill>
              </a:rPr>
              <a:t>Mitigar dependencia del petróleo.</a:t>
            </a:r>
            <a:endParaRPr sz="1200" dirty="0">
              <a:solidFill>
                <a:schemeClr val="dk1"/>
              </a:solidFill>
            </a:endParaRPr>
          </a:p>
        </p:txBody>
      </p:sp>
      <p:pic>
        <p:nvPicPr>
          <p:cNvPr id="2" name="Imagen 1"/>
          <p:cNvPicPr>
            <a:picLocks noChangeAspect="1"/>
          </p:cNvPicPr>
          <p:nvPr/>
        </p:nvPicPr>
        <p:blipFill>
          <a:blip r:embed="rId3"/>
          <a:stretch>
            <a:fillRect/>
          </a:stretch>
        </p:blipFill>
        <p:spPr>
          <a:xfrm>
            <a:off x="7121416" y="2616127"/>
            <a:ext cx="1412981" cy="1711881"/>
          </a:xfrm>
          <a:prstGeom prst="rect">
            <a:avLst/>
          </a:prstGeom>
        </p:spPr>
      </p:pic>
      <p:sp>
        <p:nvSpPr>
          <p:cNvPr id="12" name="Google Shape;331;p41"/>
          <p:cNvSpPr/>
          <p:nvPr/>
        </p:nvSpPr>
        <p:spPr>
          <a:xfrm>
            <a:off x="3744200" y="1141918"/>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32;p41"/>
          <p:cNvSpPr txBox="1">
            <a:spLocks/>
          </p:cNvSpPr>
          <p:nvPr/>
        </p:nvSpPr>
        <p:spPr>
          <a:xfrm>
            <a:off x="4389950" y="1306425"/>
            <a:ext cx="1734900" cy="45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600"/>
              </a:spcAft>
              <a:buFont typeface="Montserrat"/>
              <a:buNone/>
            </a:pPr>
            <a:r>
              <a:rPr lang="es-EC" sz="1200" b="1" dirty="0">
                <a:solidFill>
                  <a:schemeClr val="lt1"/>
                </a:solidFill>
              </a:rPr>
              <a:t>Tendencia de productos orgánicos</a:t>
            </a:r>
          </a:p>
        </p:txBody>
      </p:sp>
      <p:sp>
        <p:nvSpPr>
          <p:cNvPr id="14" name="Google Shape;335;p41"/>
          <p:cNvSpPr txBox="1">
            <a:spLocks/>
          </p:cNvSpPr>
          <p:nvPr/>
        </p:nvSpPr>
        <p:spPr>
          <a:xfrm>
            <a:off x="3744200" y="2332948"/>
            <a:ext cx="3026400" cy="2343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indent="-317500">
              <a:buClr>
                <a:schemeClr val="accent1"/>
              </a:buClr>
              <a:buSzPts val="1400"/>
            </a:pPr>
            <a:r>
              <a:rPr lang="es-ES" sz="1200" dirty="0">
                <a:solidFill>
                  <a:schemeClr val="dk1"/>
                </a:solidFill>
              </a:rPr>
              <a:t>Fuerte conciencia social en relación al cambio climático, comercio justo y modos de producción sostenibles.</a:t>
            </a:r>
          </a:p>
          <a:p>
            <a:pPr indent="-317500">
              <a:buClr>
                <a:schemeClr val="accent1"/>
              </a:buClr>
              <a:buSzPts val="1400"/>
            </a:pPr>
            <a:r>
              <a:rPr lang="es-ES" sz="1200" dirty="0">
                <a:solidFill>
                  <a:schemeClr val="dk1"/>
                </a:solidFill>
              </a:rPr>
              <a:t>Origen de las prendas y materiales utilizados.</a:t>
            </a:r>
          </a:p>
          <a:p>
            <a:pPr indent="-317500">
              <a:buClr>
                <a:schemeClr val="accent1"/>
              </a:buClr>
              <a:buSzPts val="1400"/>
            </a:pPr>
            <a:r>
              <a:rPr lang="es-ES" sz="1200" dirty="0">
                <a:solidFill>
                  <a:schemeClr val="dk1"/>
                </a:solidFill>
              </a:rPr>
              <a:t>Producción tradicional y huella ambiental. </a:t>
            </a:r>
          </a:p>
        </p:txBody>
      </p:sp>
    </p:spTree>
    <p:extLst>
      <p:ext uri="{BB962C8B-B14F-4D97-AF65-F5344CB8AC3E}">
        <p14:creationId xmlns:p14="http://schemas.microsoft.com/office/powerpoint/2010/main" val="3711586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562249"/>
          </a:xfrm>
          <a:prstGeom prst="rect">
            <a:avLst/>
          </a:prstGeom>
        </p:spPr>
        <p:txBody>
          <a:bodyPr spcFirstLastPara="1" wrap="square" lIns="91425" tIns="91425" rIns="91425" bIns="91425" anchor="t" anchorCtr="0">
            <a:noAutofit/>
          </a:bodyPr>
          <a:lstStyle/>
          <a:p>
            <a:pPr lvl="0" algn="l"/>
            <a:r>
              <a:rPr lang="es-ES" sz="2000" dirty="0"/>
              <a:t>Acuerdo Comercial Multipartes con la Unión Europea</a:t>
            </a:r>
            <a:endParaRPr sz="2000" dirty="0"/>
          </a:p>
        </p:txBody>
      </p:sp>
      <p:sp>
        <p:nvSpPr>
          <p:cNvPr id="16" name="Google Shape;463;p48"/>
          <p:cNvSpPr txBox="1">
            <a:spLocks/>
          </p:cNvSpPr>
          <p:nvPr/>
        </p:nvSpPr>
        <p:spPr>
          <a:xfrm>
            <a:off x="424452" y="729465"/>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Precios</a:t>
            </a:r>
          </a:p>
        </p:txBody>
      </p:sp>
      <p:graphicFrame>
        <p:nvGraphicFramePr>
          <p:cNvPr id="2" name="Tabla 1">
            <a:extLst>
              <a:ext uri="{FF2B5EF4-FFF2-40B4-BE49-F238E27FC236}">
                <a16:creationId xmlns:a16="http://schemas.microsoft.com/office/drawing/2014/main" id="{D3ACD522-BF9E-4A3D-9371-A098CF8E6ADC}"/>
              </a:ext>
            </a:extLst>
          </p:cNvPr>
          <p:cNvGraphicFramePr>
            <a:graphicFrameLocks noGrp="1"/>
          </p:cNvGraphicFramePr>
          <p:nvPr>
            <p:extLst>
              <p:ext uri="{D42A27DB-BD31-4B8C-83A1-F6EECF244321}">
                <p14:modId xmlns:p14="http://schemas.microsoft.com/office/powerpoint/2010/main" val="2136119510"/>
              </p:ext>
            </p:extLst>
          </p:nvPr>
        </p:nvGraphicFramePr>
        <p:xfrm>
          <a:off x="1871980" y="2610442"/>
          <a:ext cx="5400040" cy="1892808"/>
        </p:xfrm>
        <a:graphic>
          <a:graphicData uri="http://schemas.openxmlformats.org/drawingml/2006/table">
            <a:tbl>
              <a:tblPr firstRow="1" firstCol="1" bandRow="1">
                <a:tableStyleId>{DF37268B-5907-4843-B120-D2865C78CD32}</a:tableStyleId>
              </a:tblPr>
              <a:tblGrid>
                <a:gridCol w="990600">
                  <a:extLst>
                    <a:ext uri="{9D8B030D-6E8A-4147-A177-3AD203B41FA5}">
                      <a16:colId xmlns:a16="http://schemas.microsoft.com/office/drawing/2014/main" val="172126929"/>
                    </a:ext>
                  </a:extLst>
                </a:gridCol>
                <a:gridCol w="944107">
                  <a:extLst>
                    <a:ext uri="{9D8B030D-6E8A-4147-A177-3AD203B41FA5}">
                      <a16:colId xmlns:a16="http://schemas.microsoft.com/office/drawing/2014/main" val="1602413036"/>
                    </a:ext>
                  </a:extLst>
                </a:gridCol>
                <a:gridCol w="3465333">
                  <a:extLst>
                    <a:ext uri="{9D8B030D-6E8A-4147-A177-3AD203B41FA5}">
                      <a16:colId xmlns:a16="http://schemas.microsoft.com/office/drawing/2014/main" val="1751887403"/>
                    </a:ext>
                  </a:extLst>
                </a:gridCol>
              </a:tblGrid>
              <a:tr h="0">
                <a:tc>
                  <a:txBody>
                    <a:bodyPr/>
                    <a:lstStyle/>
                    <a:p>
                      <a:pPr algn="ctr">
                        <a:lnSpc>
                          <a:spcPct val="115000"/>
                        </a:lnSpc>
                      </a:pPr>
                      <a:r>
                        <a:rPr lang="es-419" sz="1200" b="1" dirty="0">
                          <a:effectLst/>
                          <a:latin typeface="Montserrat" panose="00000500000000000000" pitchFamily="2" charset="0"/>
                        </a:rPr>
                        <a:t>Precio</a:t>
                      </a:r>
                      <a:endParaRPr lang="es-EC" sz="1100" b="1"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419" sz="1200" b="1" dirty="0">
                          <a:effectLst/>
                          <a:latin typeface="Montserrat" panose="00000500000000000000" pitchFamily="2" charset="0"/>
                        </a:rPr>
                        <a:t>Cuota de mercado</a:t>
                      </a:r>
                      <a:endParaRPr lang="es-EC" sz="1100" b="1"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419" sz="1200" b="1" dirty="0">
                          <a:effectLst/>
                          <a:latin typeface="Montserrat" panose="00000500000000000000" pitchFamily="2" charset="0"/>
                        </a:rPr>
                        <a:t>Producto</a:t>
                      </a:r>
                      <a:endParaRPr lang="es-EC" sz="1100" b="1"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7415291"/>
                  </a:ext>
                </a:extLst>
              </a:tr>
              <a:tr h="0">
                <a:tc>
                  <a:txBody>
                    <a:bodyPr/>
                    <a:lstStyle/>
                    <a:p>
                      <a:pPr>
                        <a:lnSpc>
                          <a:spcPct val="115000"/>
                        </a:lnSpc>
                      </a:pPr>
                      <a:r>
                        <a:rPr lang="es-419" sz="1200" dirty="0">
                          <a:effectLst/>
                          <a:latin typeface="Montserrat" panose="00000500000000000000" pitchFamily="2" charset="0"/>
                        </a:rPr>
                        <a:t>Alto – Lujo</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lnSpc>
                          <a:spcPct val="115000"/>
                        </a:lnSpc>
                      </a:pPr>
                      <a:r>
                        <a:rPr lang="es-419" sz="1200" dirty="0">
                          <a:effectLst/>
                          <a:latin typeface="Montserrat" panose="00000500000000000000" pitchFamily="2" charset="0"/>
                        </a:rPr>
                        <a:t>5%</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15000"/>
                        </a:lnSpc>
                      </a:pPr>
                      <a:r>
                        <a:rPr lang="es-419" sz="1200" dirty="0">
                          <a:effectLst/>
                          <a:latin typeface="Montserrat" panose="00000500000000000000" pitchFamily="2" charset="0"/>
                        </a:rPr>
                        <a:t>Colecciones limitadas; diseñadores/marca.</a:t>
                      </a: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17579741"/>
                  </a:ext>
                </a:extLst>
              </a:tr>
              <a:tr h="0">
                <a:tc>
                  <a:txBody>
                    <a:bodyPr/>
                    <a:lstStyle/>
                    <a:p>
                      <a:pPr>
                        <a:lnSpc>
                          <a:spcPct val="115000"/>
                        </a:lnSpc>
                      </a:pPr>
                      <a:r>
                        <a:rPr lang="es-419" sz="1200" dirty="0">
                          <a:effectLst/>
                          <a:latin typeface="Montserrat" panose="00000500000000000000" pitchFamily="2" charset="0"/>
                        </a:rPr>
                        <a:t>Medio – Alto</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lnSpc>
                          <a:spcPct val="115000"/>
                        </a:lnSpc>
                      </a:pPr>
                      <a:r>
                        <a:rPr lang="es-419" sz="1200" dirty="0">
                          <a:effectLst/>
                          <a:latin typeface="Montserrat" panose="00000500000000000000" pitchFamily="2" charset="0"/>
                        </a:rPr>
                        <a:t>15%</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15000"/>
                        </a:lnSpc>
                      </a:pPr>
                      <a:r>
                        <a:rPr lang="es-419" sz="1200" dirty="0">
                          <a:effectLst/>
                          <a:latin typeface="Montserrat" panose="00000500000000000000" pitchFamily="2" charset="0"/>
                        </a:rPr>
                        <a:t>Atención extra a la adaptación y accesorios; buena gama de diseño.</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57330472"/>
                  </a:ext>
                </a:extLst>
              </a:tr>
              <a:tr h="0">
                <a:tc>
                  <a:txBody>
                    <a:bodyPr/>
                    <a:lstStyle/>
                    <a:p>
                      <a:pPr>
                        <a:lnSpc>
                          <a:spcPct val="115000"/>
                        </a:lnSpc>
                      </a:pPr>
                      <a:r>
                        <a:rPr lang="es-419" sz="1200" dirty="0">
                          <a:effectLst/>
                          <a:latin typeface="Montserrat" panose="00000500000000000000" pitchFamily="2" charset="0"/>
                        </a:rPr>
                        <a:t>Medio</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lnSpc>
                          <a:spcPct val="115000"/>
                        </a:lnSpc>
                      </a:pPr>
                      <a:r>
                        <a:rPr lang="es-419" sz="1200" dirty="0">
                          <a:effectLst/>
                          <a:latin typeface="Montserrat" panose="00000500000000000000" pitchFamily="2" charset="0"/>
                        </a:rPr>
                        <a:t>30%</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nSpc>
                          <a:spcPct val="115000"/>
                        </a:lnSpc>
                      </a:pPr>
                      <a:r>
                        <a:rPr lang="es-419" sz="1200" dirty="0">
                          <a:effectLst/>
                          <a:latin typeface="Montserrat" panose="00000500000000000000" pitchFamily="2" charset="0"/>
                        </a:rPr>
                        <a:t>Buena a mediana calidad, siguen la tendencia clásica.</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6509173"/>
                  </a:ext>
                </a:extLst>
              </a:tr>
              <a:tr h="0">
                <a:tc>
                  <a:txBody>
                    <a:bodyPr/>
                    <a:lstStyle/>
                    <a:p>
                      <a:pPr>
                        <a:lnSpc>
                          <a:spcPct val="115000"/>
                        </a:lnSpc>
                      </a:pPr>
                      <a:r>
                        <a:rPr lang="es-419" sz="1200" dirty="0">
                          <a:effectLst/>
                          <a:latin typeface="Montserrat" panose="00000500000000000000" pitchFamily="2" charset="0"/>
                        </a:rPr>
                        <a:t>Medio – bajo</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s-419" sz="1200" dirty="0">
                          <a:effectLst/>
                          <a:latin typeface="Montserrat" panose="00000500000000000000" pitchFamily="2" charset="0"/>
                        </a:rPr>
                        <a:t>40%</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r>
                        <a:rPr lang="es-419" sz="1200" dirty="0">
                          <a:effectLst/>
                          <a:latin typeface="Montserrat" panose="00000500000000000000" pitchFamily="2" charset="0"/>
                        </a:rPr>
                        <a:t>Producción en grandes cantidades; estilos básicos, material de calidad media.</a:t>
                      </a:r>
                      <a:endParaRPr lang="es-EC" sz="1100" dirty="0">
                        <a:effectLst/>
                        <a:latin typeface="Montserrat" panose="00000500000000000000" pitchFamily="2" charset="0"/>
                        <a:ea typeface="Arial" panose="020B060402020202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2296804"/>
                  </a:ext>
                </a:extLst>
              </a:tr>
            </a:tbl>
          </a:graphicData>
        </a:graphic>
      </p:graphicFrame>
      <p:sp>
        <p:nvSpPr>
          <p:cNvPr id="6" name="CuadroTexto 5">
            <a:extLst>
              <a:ext uri="{FF2B5EF4-FFF2-40B4-BE49-F238E27FC236}">
                <a16:creationId xmlns:a16="http://schemas.microsoft.com/office/drawing/2014/main" id="{2593161A-E853-47EF-A4B9-ADAF63C99232}"/>
              </a:ext>
            </a:extLst>
          </p:cNvPr>
          <p:cNvSpPr txBox="1"/>
          <p:nvPr/>
        </p:nvSpPr>
        <p:spPr>
          <a:xfrm>
            <a:off x="1769166" y="1969952"/>
            <a:ext cx="4572000" cy="457626"/>
          </a:xfrm>
          <a:prstGeom prst="rect">
            <a:avLst/>
          </a:prstGeom>
          <a:noFill/>
        </p:spPr>
        <p:txBody>
          <a:bodyPr wrap="square">
            <a:spAutoFit/>
          </a:bodyPr>
          <a:lstStyle/>
          <a:p>
            <a:pPr>
              <a:lnSpc>
                <a:spcPct val="200000"/>
              </a:lnSpc>
              <a:tabLst>
                <a:tab pos="2865755" algn="ctr"/>
              </a:tabLst>
            </a:pPr>
            <a:r>
              <a:rPr lang="es-419" sz="1400" b="0" dirty="0">
                <a:solidFill>
                  <a:srgbClr val="2F5496"/>
                </a:solidFill>
                <a:effectLst/>
                <a:latin typeface="Montserrat" panose="00000500000000000000" pitchFamily="2" charset="0"/>
                <a:ea typeface="Times New Roman" panose="02020603050405020304" pitchFamily="18" charset="0"/>
              </a:rPr>
              <a:t>Precios por segmentos en el mercado europeo</a:t>
            </a:r>
            <a:endParaRPr lang="es-EC" sz="1400" b="1" dirty="0">
              <a:solidFill>
                <a:srgbClr val="2F5496"/>
              </a:solidFill>
              <a:effectLst/>
              <a:latin typeface="Montserrat" panose="00000500000000000000" pitchFamily="2" charset="0"/>
              <a:ea typeface="Times New Roman" panose="02020603050405020304" pitchFamily="18" charset="0"/>
            </a:endParaRPr>
          </a:p>
        </p:txBody>
      </p:sp>
      <p:sp>
        <p:nvSpPr>
          <p:cNvPr id="8" name="CuadroTexto 7">
            <a:extLst>
              <a:ext uri="{FF2B5EF4-FFF2-40B4-BE49-F238E27FC236}">
                <a16:creationId xmlns:a16="http://schemas.microsoft.com/office/drawing/2014/main" id="{107694BF-C314-4B11-A0E4-077DEF730817}"/>
              </a:ext>
            </a:extLst>
          </p:cNvPr>
          <p:cNvSpPr txBox="1"/>
          <p:nvPr/>
        </p:nvSpPr>
        <p:spPr>
          <a:xfrm>
            <a:off x="1769166" y="1268719"/>
            <a:ext cx="5502854" cy="461665"/>
          </a:xfrm>
          <a:prstGeom prst="rect">
            <a:avLst/>
          </a:prstGeom>
          <a:noFill/>
        </p:spPr>
        <p:txBody>
          <a:bodyPr wrap="square">
            <a:spAutoFit/>
          </a:bodyPr>
          <a:lstStyle/>
          <a:p>
            <a:r>
              <a:rPr lang="es-419" sz="1200" dirty="0">
                <a:effectLst/>
                <a:latin typeface="Montserrat" panose="00000500000000000000" pitchFamily="2" charset="0"/>
                <a:ea typeface="Arial" panose="020B0604020202020204" pitchFamily="34" charset="0"/>
              </a:rPr>
              <a:t>Las prendas de alpaca, en particular se encuentran en el segmento más lujoso y de alta gama que se venden en tiendas especializadas. </a:t>
            </a:r>
            <a:endParaRPr lang="es-EC" sz="1200" dirty="0">
              <a:latin typeface="Montserrat" panose="00000500000000000000" pitchFamily="2" charset="0"/>
            </a:endParaRPr>
          </a:p>
        </p:txBody>
      </p:sp>
      <p:pic>
        <p:nvPicPr>
          <p:cNvPr id="9218" name="Picture 2" descr="Íconos de precio en SVG, PNG, AI para descargar">
            <a:extLst>
              <a:ext uri="{FF2B5EF4-FFF2-40B4-BE49-F238E27FC236}">
                <a16:creationId xmlns:a16="http://schemas.microsoft.com/office/drawing/2014/main" id="{7C96EABF-DD4D-4F7F-A19D-985B8207E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14014">
            <a:off x="6837294" y="1369794"/>
            <a:ext cx="1818197" cy="181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45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562249"/>
          </a:xfrm>
          <a:prstGeom prst="rect">
            <a:avLst/>
          </a:prstGeom>
        </p:spPr>
        <p:txBody>
          <a:bodyPr spcFirstLastPara="1" wrap="square" lIns="91425" tIns="91425" rIns="91425" bIns="91425" anchor="t" anchorCtr="0">
            <a:noAutofit/>
          </a:bodyPr>
          <a:lstStyle/>
          <a:p>
            <a:pPr lvl="0" algn="l"/>
            <a:r>
              <a:rPr lang="es-ES" sz="2000" dirty="0"/>
              <a:t>Acuerdo Comercial Multipartes con la Unión Europea</a:t>
            </a:r>
            <a:endParaRPr sz="2000" dirty="0"/>
          </a:p>
        </p:txBody>
      </p:sp>
      <p:sp>
        <p:nvSpPr>
          <p:cNvPr id="16" name="Google Shape;463;p48"/>
          <p:cNvSpPr txBox="1">
            <a:spLocks/>
          </p:cNvSpPr>
          <p:nvPr/>
        </p:nvSpPr>
        <p:spPr>
          <a:xfrm>
            <a:off x="424452" y="729465"/>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Barreras No Arancelarias</a:t>
            </a:r>
          </a:p>
        </p:txBody>
      </p:sp>
      <p:sp>
        <p:nvSpPr>
          <p:cNvPr id="6" name="Google Shape;331;p41">
            <a:extLst>
              <a:ext uri="{FF2B5EF4-FFF2-40B4-BE49-F238E27FC236}">
                <a16:creationId xmlns:a16="http://schemas.microsoft.com/office/drawing/2014/main" id="{A09CEFA2-90B6-4701-9468-87CAD23E45BB}"/>
              </a:ext>
            </a:extLst>
          </p:cNvPr>
          <p:cNvSpPr/>
          <p:nvPr/>
        </p:nvSpPr>
        <p:spPr>
          <a:xfrm>
            <a:off x="865350" y="1173371"/>
            <a:ext cx="1873303" cy="825392"/>
          </a:xfrm>
          <a:prstGeom prst="homePlate">
            <a:avLst>
              <a:gd name="adj" fmla="val 50000"/>
            </a:avLst>
          </a:prstGeom>
          <a:solidFill>
            <a:schemeClr val="accen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32;p41">
            <a:extLst>
              <a:ext uri="{FF2B5EF4-FFF2-40B4-BE49-F238E27FC236}">
                <a16:creationId xmlns:a16="http://schemas.microsoft.com/office/drawing/2014/main" id="{53D5BF65-506A-4DBA-8412-68ED3495CFC8}"/>
              </a:ext>
            </a:extLst>
          </p:cNvPr>
          <p:cNvSpPr txBox="1">
            <a:spLocks/>
          </p:cNvSpPr>
          <p:nvPr/>
        </p:nvSpPr>
        <p:spPr>
          <a:xfrm>
            <a:off x="911771" y="1324410"/>
            <a:ext cx="1444425" cy="458400"/>
          </a:xfrm>
          <a:prstGeom prst="rect">
            <a:avLst/>
          </a:prstGeom>
          <a:solidFill>
            <a:schemeClr val="accen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600"/>
              </a:spcAft>
              <a:buFont typeface="Montserrat"/>
              <a:buNone/>
            </a:pPr>
            <a:r>
              <a:rPr lang="es-EC" sz="1100" b="1" dirty="0">
                <a:solidFill>
                  <a:schemeClr val="lt1"/>
                </a:solidFill>
              </a:rPr>
              <a:t>Características del producto</a:t>
            </a:r>
          </a:p>
        </p:txBody>
      </p:sp>
      <p:sp>
        <p:nvSpPr>
          <p:cNvPr id="10" name="Google Shape;335;p41">
            <a:extLst>
              <a:ext uri="{FF2B5EF4-FFF2-40B4-BE49-F238E27FC236}">
                <a16:creationId xmlns:a16="http://schemas.microsoft.com/office/drawing/2014/main" id="{44EDD543-779F-45DD-A530-82E972B8F6AA}"/>
              </a:ext>
            </a:extLst>
          </p:cNvPr>
          <p:cNvSpPr txBox="1">
            <a:spLocks/>
          </p:cNvSpPr>
          <p:nvPr/>
        </p:nvSpPr>
        <p:spPr>
          <a:xfrm>
            <a:off x="6427004" y="2163544"/>
            <a:ext cx="1995101" cy="8684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indent="-317500">
              <a:buClr>
                <a:schemeClr val="accent1"/>
              </a:buClr>
              <a:buSzPts val="1400"/>
            </a:pPr>
            <a:r>
              <a:rPr lang="es-EC" sz="1050" dirty="0" smtClean="0">
                <a:solidFill>
                  <a:schemeClr val="dk1"/>
                </a:solidFill>
              </a:rPr>
              <a:t>Certificado de Origen</a:t>
            </a:r>
          </a:p>
          <a:p>
            <a:pPr indent="-317500">
              <a:buClr>
                <a:schemeClr val="accent1"/>
              </a:buClr>
              <a:buSzPts val="1400"/>
            </a:pPr>
            <a:r>
              <a:rPr lang="es-EC" sz="1050" dirty="0" smtClean="0">
                <a:solidFill>
                  <a:schemeClr val="dk1"/>
                </a:solidFill>
              </a:rPr>
              <a:t>Certificación de Comercio Justo</a:t>
            </a:r>
          </a:p>
          <a:p>
            <a:pPr marL="139700" indent="0">
              <a:buClr>
                <a:schemeClr val="accent1"/>
              </a:buClr>
              <a:buSzPts val="1400"/>
              <a:buNone/>
            </a:pPr>
            <a:endParaRPr lang="es-EC" sz="1050" dirty="0">
              <a:solidFill>
                <a:schemeClr val="dk1"/>
              </a:solidFill>
            </a:endParaRPr>
          </a:p>
        </p:txBody>
      </p:sp>
      <p:sp>
        <p:nvSpPr>
          <p:cNvPr id="11" name="Google Shape;336;p41">
            <a:extLst>
              <a:ext uri="{FF2B5EF4-FFF2-40B4-BE49-F238E27FC236}">
                <a16:creationId xmlns:a16="http://schemas.microsoft.com/office/drawing/2014/main" id="{77FBF532-3B8C-463F-B654-BB13CC67E27A}"/>
              </a:ext>
            </a:extLst>
          </p:cNvPr>
          <p:cNvSpPr txBox="1">
            <a:spLocks/>
          </p:cNvSpPr>
          <p:nvPr/>
        </p:nvSpPr>
        <p:spPr>
          <a:xfrm>
            <a:off x="2453135" y="2175951"/>
            <a:ext cx="2433300" cy="166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indent="-317500">
              <a:buClr>
                <a:schemeClr val="accent1"/>
              </a:buClr>
              <a:buSzPts val="1400"/>
            </a:pPr>
            <a:r>
              <a:rPr lang="es-EC" sz="1050" dirty="0">
                <a:solidFill>
                  <a:schemeClr val="dk1"/>
                </a:solidFill>
              </a:rPr>
              <a:t>Subpartida Arancelaria Nacional </a:t>
            </a:r>
          </a:p>
          <a:p>
            <a:pPr marL="114300" indent="0">
              <a:lnSpc>
                <a:spcPct val="150000"/>
              </a:lnSpc>
              <a:buNone/>
            </a:pPr>
            <a:r>
              <a:rPr lang="es-419" sz="1050" dirty="0">
                <a:solidFill>
                  <a:schemeClr val="accent1"/>
                </a:solidFill>
                <a:effectLst/>
                <a:latin typeface="Montserrat" panose="00000500000000000000" pitchFamily="2" charset="0"/>
                <a:ea typeface="Arial" panose="020B0604020202020204" pitchFamily="34" charset="0"/>
              </a:rPr>
              <a:t>       61.10.11.10.00 Jerseys </a:t>
            </a:r>
            <a:endParaRPr lang="es-EC" sz="1050" dirty="0">
              <a:solidFill>
                <a:schemeClr val="accent1"/>
              </a:solidFill>
              <a:effectLst/>
              <a:latin typeface="Montserrat" panose="00000500000000000000" pitchFamily="2" charset="0"/>
              <a:ea typeface="Arial" panose="020B0604020202020204" pitchFamily="34" charset="0"/>
            </a:endParaRPr>
          </a:p>
          <a:p>
            <a:pPr marL="114300" indent="0">
              <a:lnSpc>
                <a:spcPct val="150000"/>
              </a:lnSpc>
              <a:buNone/>
            </a:pPr>
            <a:r>
              <a:rPr lang="es-419" sz="1050" dirty="0">
                <a:solidFill>
                  <a:schemeClr val="accent1"/>
                </a:solidFill>
                <a:effectLst/>
                <a:latin typeface="Montserrat" panose="00000500000000000000" pitchFamily="2" charset="0"/>
                <a:ea typeface="Arial" panose="020B0604020202020204" pitchFamily="34" charset="0"/>
              </a:rPr>
              <a:t>       61.10.11.20.00 Chalecos</a:t>
            </a:r>
            <a:endParaRPr lang="es-EC" sz="1050" dirty="0">
              <a:solidFill>
                <a:schemeClr val="accent1"/>
              </a:solidFill>
              <a:effectLst/>
              <a:latin typeface="Montserrat" panose="00000500000000000000" pitchFamily="2" charset="0"/>
              <a:ea typeface="Arial" panose="020B0604020202020204" pitchFamily="34" charset="0"/>
            </a:endParaRPr>
          </a:p>
          <a:p>
            <a:pPr marL="114300" indent="0">
              <a:lnSpc>
                <a:spcPct val="150000"/>
              </a:lnSpc>
              <a:buNone/>
            </a:pPr>
            <a:r>
              <a:rPr lang="es-419" sz="1050" dirty="0">
                <a:solidFill>
                  <a:schemeClr val="accent1"/>
                </a:solidFill>
                <a:effectLst/>
                <a:latin typeface="Montserrat" panose="00000500000000000000" pitchFamily="2" charset="0"/>
                <a:ea typeface="Arial" panose="020B0604020202020204" pitchFamily="34" charset="0"/>
              </a:rPr>
              <a:t>       61.10.11.30.00 Cardiganes</a:t>
            </a:r>
            <a:endParaRPr lang="es-EC" sz="1050" dirty="0">
              <a:solidFill>
                <a:schemeClr val="accent1"/>
              </a:solidFill>
              <a:effectLst/>
              <a:latin typeface="Montserrat" panose="00000500000000000000" pitchFamily="2" charset="0"/>
              <a:ea typeface="Arial" panose="020B0604020202020204" pitchFamily="34" charset="0"/>
            </a:endParaRPr>
          </a:p>
          <a:p>
            <a:pPr marL="114300" indent="0">
              <a:lnSpc>
                <a:spcPct val="150000"/>
              </a:lnSpc>
              <a:buNone/>
            </a:pPr>
            <a:r>
              <a:rPr lang="es-419" sz="1050" dirty="0">
                <a:solidFill>
                  <a:schemeClr val="accent1"/>
                </a:solidFill>
                <a:effectLst/>
                <a:latin typeface="Montserrat" panose="00000500000000000000" pitchFamily="2" charset="0"/>
                <a:ea typeface="Arial" panose="020B0604020202020204" pitchFamily="34" charset="0"/>
              </a:rPr>
              <a:t>       </a:t>
            </a:r>
            <a:r>
              <a:rPr lang="es-419" sz="1050" dirty="0" smtClean="0">
                <a:solidFill>
                  <a:schemeClr val="accent1"/>
                </a:solidFill>
                <a:effectLst/>
                <a:latin typeface="Montserrat" panose="00000500000000000000" pitchFamily="2" charset="0"/>
                <a:ea typeface="Arial" panose="020B0604020202020204" pitchFamily="34" charset="0"/>
              </a:rPr>
              <a:t>61.10.11.90.00 </a:t>
            </a:r>
            <a:r>
              <a:rPr lang="es-419" sz="1050" dirty="0">
                <a:solidFill>
                  <a:schemeClr val="accent1"/>
                </a:solidFill>
                <a:effectLst/>
                <a:latin typeface="Montserrat" panose="00000500000000000000" pitchFamily="2" charset="0"/>
                <a:ea typeface="Arial" panose="020B0604020202020204" pitchFamily="34" charset="0"/>
              </a:rPr>
              <a:t>Los demás</a:t>
            </a:r>
            <a:endParaRPr lang="en-US" sz="1050" dirty="0">
              <a:solidFill>
                <a:schemeClr val="accent1"/>
              </a:solidFill>
              <a:latin typeface="Montserrat" panose="00000500000000000000" pitchFamily="2" charset="0"/>
            </a:endParaRPr>
          </a:p>
        </p:txBody>
      </p:sp>
      <p:sp>
        <p:nvSpPr>
          <p:cNvPr id="12" name="Google Shape;337;p41">
            <a:extLst>
              <a:ext uri="{FF2B5EF4-FFF2-40B4-BE49-F238E27FC236}">
                <a16:creationId xmlns:a16="http://schemas.microsoft.com/office/drawing/2014/main" id="{59978279-7F82-4120-9545-63A9F047B0ED}"/>
              </a:ext>
            </a:extLst>
          </p:cNvPr>
          <p:cNvSpPr txBox="1">
            <a:spLocks/>
          </p:cNvSpPr>
          <p:nvPr/>
        </p:nvSpPr>
        <p:spPr>
          <a:xfrm>
            <a:off x="4411078" y="2138090"/>
            <a:ext cx="2143278" cy="20392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indent="-317500">
              <a:buClr>
                <a:schemeClr val="accent1"/>
              </a:buClr>
              <a:buSzPts val="1400"/>
            </a:pPr>
            <a:r>
              <a:rPr lang="es-EC" sz="1050" dirty="0">
                <a:solidFill>
                  <a:schemeClr val="dk1"/>
                </a:solidFill>
              </a:rPr>
              <a:t>Envases y residuos con menor impacto Ambiental. </a:t>
            </a:r>
          </a:p>
          <a:p>
            <a:pPr indent="-317500">
              <a:buClr>
                <a:schemeClr val="accent1"/>
              </a:buClr>
              <a:buSzPts val="1400"/>
            </a:pPr>
            <a:r>
              <a:rPr lang="es-EC" sz="1050" dirty="0">
                <a:solidFill>
                  <a:schemeClr val="dk1"/>
                </a:solidFill>
              </a:rPr>
              <a:t>Generalmente debe contener información del país de origen, composición de los productos, instrucciones de cuidado, etiquetas voluntarias. </a:t>
            </a:r>
          </a:p>
          <a:p>
            <a:pPr indent="-317500">
              <a:buClr>
                <a:schemeClr val="accent1"/>
              </a:buClr>
              <a:buSzPts val="1400"/>
            </a:pPr>
            <a:endParaRPr lang="en-US" sz="1050" dirty="0">
              <a:solidFill>
                <a:schemeClr val="dk1"/>
              </a:solidFill>
            </a:endParaRPr>
          </a:p>
        </p:txBody>
      </p:sp>
      <p:pic>
        <p:nvPicPr>
          <p:cNvPr id="12290" name="Picture 2" descr="icono de alpaca en fondo blanco.ilustración: vector de stock (libre de  regalías) 1404573584">
            <a:extLst>
              <a:ext uri="{FF2B5EF4-FFF2-40B4-BE49-F238E27FC236}">
                <a16:creationId xmlns:a16="http://schemas.microsoft.com/office/drawing/2014/main" id="{777B478E-F062-484D-B6AB-F6EF02BCA0D2}"/>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1170" t="27880" r="27343" b="24806"/>
          <a:stretch/>
        </p:blipFill>
        <p:spPr bwMode="auto">
          <a:xfrm>
            <a:off x="7358348" y="3648807"/>
            <a:ext cx="563496" cy="692087"/>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31;p41">
            <a:extLst>
              <a:ext uri="{FF2B5EF4-FFF2-40B4-BE49-F238E27FC236}">
                <a16:creationId xmlns:a16="http://schemas.microsoft.com/office/drawing/2014/main" id="{A09CEFA2-90B6-4701-9468-87CAD23E45BB}"/>
              </a:ext>
            </a:extLst>
          </p:cNvPr>
          <p:cNvSpPr/>
          <p:nvPr/>
        </p:nvSpPr>
        <p:spPr>
          <a:xfrm>
            <a:off x="2733134" y="1199865"/>
            <a:ext cx="1873303" cy="825392"/>
          </a:xfrm>
          <a:prstGeom prst="homePlate">
            <a:avLst>
              <a:gd name="adj" fmla="val 50000"/>
            </a:avLst>
          </a:prstGeom>
          <a:solidFill>
            <a:schemeClr val="accen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33;p41">
            <a:extLst>
              <a:ext uri="{FF2B5EF4-FFF2-40B4-BE49-F238E27FC236}">
                <a16:creationId xmlns:a16="http://schemas.microsoft.com/office/drawing/2014/main" id="{B7A321B7-50D6-4B5D-8793-E0E9D4F80D64}"/>
              </a:ext>
            </a:extLst>
          </p:cNvPr>
          <p:cNvSpPr txBox="1">
            <a:spLocks/>
          </p:cNvSpPr>
          <p:nvPr/>
        </p:nvSpPr>
        <p:spPr>
          <a:xfrm>
            <a:off x="2790142" y="1315149"/>
            <a:ext cx="1473301" cy="458400"/>
          </a:xfrm>
          <a:prstGeom prst="rect">
            <a:avLst/>
          </a:prstGeom>
          <a:solidFill>
            <a:schemeClr val="accen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600"/>
              </a:spcAft>
              <a:buFont typeface="Montserrat"/>
              <a:buNone/>
            </a:pPr>
            <a:r>
              <a:rPr lang="es-EC" sz="1100" b="1" dirty="0">
                <a:solidFill>
                  <a:schemeClr val="lt1"/>
                </a:solidFill>
              </a:rPr>
              <a:t>Clasificación arancelaria</a:t>
            </a:r>
          </a:p>
        </p:txBody>
      </p:sp>
      <p:sp>
        <p:nvSpPr>
          <p:cNvPr id="19" name="Google Shape;331;p41">
            <a:extLst>
              <a:ext uri="{FF2B5EF4-FFF2-40B4-BE49-F238E27FC236}">
                <a16:creationId xmlns:a16="http://schemas.microsoft.com/office/drawing/2014/main" id="{A09CEFA2-90B6-4701-9468-87CAD23E45BB}"/>
              </a:ext>
            </a:extLst>
          </p:cNvPr>
          <p:cNvSpPr/>
          <p:nvPr/>
        </p:nvSpPr>
        <p:spPr>
          <a:xfrm>
            <a:off x="4606437" y="1178639"/>
            <a:ext cx="1873303" cy="825392"/>
          </a:xfrm>
          <a:prstGeom prst="homePlate">
            <a:avLst>
              <a:gd name="adj" fmla="val 50000"/>
            </a:avLst>
          </a:prstGeom>
          <a:solidFill>
            <a:schemeClr val="accen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31;p41">
            <a:extLst>
              <a:ext uri="{FF2B5EF4-FFF2-40B4-BE49-F238E27FC236}">
                <a16:creationId xmlns:a16="http://schemas.microsoft.com/office/drawing/2014/main" id="{A09CEFA2-90B6-4701-9468-87CAD23E45BB}"/>
              </a:ext>
            </a:extLst>
          </p:cNvPr>
          <p:cNvSpPr/>
          <p:nvPr/>
        </p:nvSpPr>
        <p:spPr>
          <a:xfrm>
            <a:off x="6479740" y="1153185"/>
            <a:ext cx="1873303" cy="825392"/>
          </a:xfrm>
          <a:prstGeom prst="homePlate">
            <a:avLst>
              <a:gd name="adj" fmla="val 50000"/>
            </a:avLst>
          </a:prstGeom>
          <a:solidFill>
            <a:schemeClr val="accen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334;p41">
            <a:extLst>
              <a:ext uri="{FF2B5EF4-FFF2-40B4-BE49-F238E27FC236}">
                <a16:creationId xmlns:a16="http://schemas.microsoft.com/office/drawing/2014/main" id="{7A7A1CF5-E381-4BE5-A686-7649798723D4}"/>
              </a:ext>
            </a:extLst>
          </p:cNvPr>
          <p:cNvSpPr txBox="1">
            <a:spLocks/>
          </p:cNvSpPr>
          <p:nvPr/>
        </p:nvSpPr>
        <p:spPr>
          <a:xfrm>
            <a:off x="4657926" y="1235913"/>
            <a:ext cx="1367489" cy="458400"/>
          </a:xfrm>
          <a:prstGeom prst="rect">
            <a:avLst/>
          </a:prstGeom>
          <a:solidFill>
            <a:schemeClr val="accen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600"/>
              </a:spcAft>
              <a:buFont typeface="Montserrat"/>
              <a:buNone/>
            </a:pPr>
            <a:r>
              <a:rPr lang="es-EC" sz="1100" b="1" dirty="0">
                <a:solidFill>
                  <a:schemeClr val="lt1"/>
                </a:solidFill>
              </a:rPr>
              <a:t>Empaque, etiqueta y uniformidad</a:t>
            </a:r>
          </a:p>
        </p:txBody>
      </p:sp>
      <p:sp>
        <p:nvSpPr>
          <p:cNvPr id="21" name="Google Shape;334;p41">
            <a:extLst>
              <a:ext uri="{FF2B5EF4-FFF2-40B4-BE49-F238E27FC236}">
                <a16:creationId xmlns:a16="http://schemas.microsoft.com/office/drawing/2014/main" id="{7A7A1CF5-E381-4BE5-A686-7649798723D4}"/>
              </a:ext>
            </a:extLst>
          </p:cNvPr>
          <p:cNvSpPr txBox="1">
            <a:spLocks/>
          </p:cNvSpPr>
          <p:nvPr/>
        </p:nvSpPr>
        <p:spPr>
          <a:xfrm>
            <a:off x="6554355" y="1356867"/>
            <a:ext cx="1367489" cy="458400"/>
          </a:xfrm>
          <a:prstGeom prst="rect">
            <a:avLst/>
          </a:prstGeom>
          <a:solidFill>
            <a:schemeClr val="accen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1600"/>
              </a:spcAft>
              <a:buFont typeface="Montserrat"/>
              <a:buNone/>
            </a:pPr>
            <a:r>
              <a:rPr lang="es-EC" sz="1100" b="1" dirty="0" smtClean="0">
                <a:solidFill>
                  <a:schemeClr val="lt1"/>
                </a:solidFill>
              </a:rPr>
              <a:t>Certificados</a:t>
            </a:r>
            <a:endParaRPr lang="es-EC" sz="1100" b="1" dirty="0">
              <a:solidFill>
                <a:schemeClr val="lt1"/>
              </a:solidFill>
            </a:endParaRPr>
          </a:p>
        </p:txBody>
      </p:sp>
      <p:sp>
        <p:nvSpPr>
          <p:cNvPr id="22" name="Google Shape;335;p41">
            <a:extLst>
              <a:ext uri="{FF2B5EF4-FFF2-40B4-BE49-F238E27FC236}">
                <a16:creationId xmlns:a16="http://schemas.microsoft.com/office/drawing/2014/main" id="{44EDD543-779F-45DD-A530-82E972B8F6AA}"/>
              </a:ext>
            </a:extLst>
          </p:cNvPr>
          <p:cNvSpPr txBox="1">
            <a:spLocks/>
          </p:cNvSpPr>
          <p:nvPr/>
        </p:nvSpPr>
        <p:spPr>
          <a:xfrm>
            <a:off x="702255" y="2328351"/>
            <a:ext cx="2168255" cy="166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indent="-317500">
              <a:buClr>
                <a:schemeClr val="accent1"/>
              </a:buClr>
              <a:buSzPts val="1400"/>
            </a:pPr>
            <a:r>
              <a:rPr lang="es-EC" sz="1050" dirty="0">
                <a:solidFill>
                  <a:schemeClr val="dk1"/>
                </a:solidFill>
              </a:rPr>
              <a:t>Elasticidad y Resistencia</a:t>
            </a:r>
          </a:p>
          <a:p>
            <a:pPr indent="-317500">
              <a:buClr>
                <a:schemeClr val="accent1"/>
              </a:buClr>
              <a:buSzPts val="1400"/>
            </a:pPr>
            <a:r>
              <a:rPr lang="es-EC" sz="1050" dirty="0">
                <a:solidFill>
                  <a:schemeClr val="dk1"/>
                </a:solidFill>
              </a:rPr>
              <a:t>Propiedades térmicas</a:t>
            </a:r>
          </a:p>
          <a:p>
            <a:pPr indent="-317500">
              <a:buClr>
                <a:schemeClr val="accent1"/>
              </a:buClr>
              <a:buSzPts val="1400"/>
            </a:pPr>
            <a:r>
              <a:rPr lang="es-EC" sz="1050" dirty="0">
                <a:solidFill>
                  <a:schemeClr val="dk1"/>
                </a:solidFill>
              </a:rPr>
              <a:t>Suavidad </a:t>
            </a:r>
          </a:p>
          <a:p>
            <a:pPr indent="-317500">
              <a:buClr>
                <a:schemeClr val="accent1"/>
              </a:buClr>
              <a:buSzPts val="1400"/>
            </a:pPr>
            <a:r>
              <a:rPr lang="es-EC" sz="1050" dirty="0">
                <a:solidFill>
                  <a:schemeClr val="dk1"/>
                </a:solidFill>
              </a:rPr>
              <a:t>Textura visual </a:t>
            </a:r>
          </a:p>
          <a:p>
            <a:pPr indent="-317500">
              <a:buClr>
                <a:schemeClr val="accent1"/>
              </a:buClr>
              <a:buSzPts val="1400"/>
            </a:pPr>
            <a:r>
              <a:rPr lang="es-EC" sz="1050" dirty="0">
                <a:solidFill>
                  <a:schemeClr val="dk1"/>
                </a:solidFill>
              </a:rPr>
              <a:t>Antialérgica </a:t>
            </a:r>
          </a:p>
          <a:p>
            <a:pPr indent="-317500">
              <a:buClr>
                <a:schemeClr val="accent1"/>
              </a:buClr>
              <a:buSzPts val="1400"/>
            </a:pPr>
            <a:r>
              <a:rPr lang="es-EC" sz="1050" dirty="0">
                <a:solidFill>
                  <a:schemeClr val="dk1"/>
                </a:solidFill>
              </a:rPr>
              <a:t>Variedad de colores</a:t>
            </a:r>
          </a:p>
        </p:txBody>
      </p:sp>
    </p:spTree>
    <p:extLst>
      <p:ext uri="{BB962C8B-B14F-4D97-AF65-F5344CB8AC3E}">
        <p14:creationId xmlns:p14="http://schemas.microsoft.com/office/powerpoint/2010/main" val="136563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427338" y="167216"/>
            <a:ext cx="7708200" cy="562249"/>
          </a:xfrm>
          <a:prstGeom prst="rect">
            <a:avLst/>
          </a:prstGeom>
        </p:spPr>
        <p:txBody>
          <a:bodyPr spcFirstLastPara="1" wrap="square" lIns="91425" tIns="91425" rIns="91425" bIns="91425" anchor="t" anchorCtr="0">
            <a:noAutofit/>
          </a:bodyPr>
          <a:lstStyle/>
          <a:p>
            <a:pPr lvl="0" algn="l"/>
            <a:r>
              <a:rPr lang="es-ES" sz="2000" dirty="0"/>
              <a:t>Acuerdo Comercial Multipartes con la Unión Europea</a:t>
            </a:r>
            <a:endParaRPr sz="2000" dirty="0"/>
          </a:p>
        </p:txBody>
      </p:sp>
      <p:sp>
        <p:nvSpPr>
          <p:cNvPr id="16" name="Google Shape;463;p48"/>
          <p:cNvSpPr txBox="1">
            <a:spLocks/>
          </p:cNvSpPr>
          <p:nvPr/>
        </p:nvSpPr>
        <p:spPr>
          <a:xfrm>
            <a:off x="424452" y="729465"/>
            <a:ext cx="3856986" cy="47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s-EC" b="1" dirty="0">
                <a:solidFill>
                  <a:schemeClr val="accent5">
                    <a:lumMod val="60000"/>
                    <a:lumOff val="40000"/>
                  </a:schemeClr>
                </a:solidFill>
                <a:latin typeface="Montserrat" panose="020B0604020202020204" charset="0"/>
              </a:rPr>
              <a:t>Preferencias arancelarias</a:t>
            </a:r>
          </a:p>
        </p:txBody>
      </p:sp>
      <p:pic>
        <p:nvPicPr>
          <p:cNvPr id="3" name="Imagen 2"/>
          <p:cNvPicPr>
            <a:picLocks noChangeAspect="1"/>
          </p:cNvPicPr>
          <p:nvPr/>
        </p:nvPicPr>
        <p:blipFill rotWithShape="1">
          <a:blip r:embed="rId3"/>
          <a:srcRect r="38130"/>
          <a:stretch/>
        </p:blipFill>
        <p:spPr>
          <a:xfrm>
            <a:off x="424452" y="1199865"/>
            <a:ext cx="3933195" cy="3411021"/>
          </a:xfrm>
          <a:prstGeom prst="rect">
            <a:avLst/>
          </a:prstGeom>
          <a:ln>
            <a:solidFill>
              <a:schemeClr val="tx1"/>
            </a:solidFill>
          </a:ln>
        </p:spPr>
      </p:pic>
      <p:pic>
        <p:nvPicPr>
          <p:cNvPr id="4" name="Imagen 3"/>
          <p:cNvPicPr>
            <a:picLocks noChangeAspect="1"/>
          </p:cNvPicPr>
          <p:nvPr/>
        </p:nvPicPr>
        <p:blipFill rotWithShape="1">
          <a:blip r:embed="rId4"/>
          <a:srcRect r="38631" b="5637"/>
          <a:stretch/>
        </p:blipFill>
        <p:spPr>
          <a:xfrm>
            <a:off x="4633647" y="1199865"/>
            <a:ext cx="3935000" cy="3001759"/>
          </a:xfrm>
          <a:prstGeom prst="rect">
            <a:avLst/>
          </a:prstGeom>
          <a:ln>
            <a:solidFill>
              <a:schemeClr val="tx1"/>
            </a:solidFill>
          </a:ln>
        </p:spPr>
      </p:pic>
    </p:spTree>
    <p:extLst>
      <p:ext uri="{BB962C8B-B14F-4D97-AF65-F5344CB8AC3E}">
        <p14:creationId xmlns:p14="http://schemas.microsoft.com/office/powerpoint/2010/main" val="3759241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975988"/>
            <a:ext cx="4462500" cy="1181585"/>
          </a:xfrm>
          <a:prstGeom prst="rect">
            <a:avLst/>
          </a:prstGeom>
        </p:spPr>
        <p:txBody>
          <a:bodyPr spcFirstLastPara="1" wrap="square" lIns="91425" tIns="91425" rIns="91425" bIns="91425" anchor="ctr" anchorCtr="0">
            <a:noAutofit/>
          </a:bodyPr>
          <a:lstStyle/>
          <a:p>
            <a:pPr lvl="0" algn="l"/>
            <a:r>
              <a:rPr lang="es-ES" sz="2000" dirty="0"/>
              <a:t>Estrategias para potencializar la exportación de prendas de alpaca de Ecuador</a:t>
            </a:r>
            <a:endParaRPr lang="es-EC" sz="2000" dirty="0"/>
          </a:p>
        </p:txBody>
      </p:sp>
      <p:sp>
        <p:nvSpPr>
          <p:cNvPr id="223" name="Google Shape;223;p34"/>
          <p:cNvSpPr txBox="1">
            <a:spLocks noGrp="1"/>
          </p:cNvSpPr>
          <p:nvPr>
            <p:ph type="subTitle" idx="1"/>
          </p:nvPr>
        </p:nvSpPr>
        <p:spPr>
          <a:xfrm>
            <a:off x="3968275" y="2157573"/>
            <a:ext cx="4462500" cy="1818526"/>
          </a:xfrm>
          <a:prstGeom prst="rect">
            <a:avLst/>
          </a:prstGeom>
        </p:spPr>
        <p:txBody>
          <a:bodyPr spcFirstLastPara="1" wrap="square" lIns="91425" tIns="91425" rIns="91425" bIns="91425" anchor="t" anchorCtr="0">
            <a:noAutofit/>
          </a:bodyPr>
          <a:lstStyle/>
          <a:p>
            <a:pPr marL="342900" lvl="0" algn="l">
              <a:buAutoNum type="alphaLcPeriod"/>
            </a:pPr>
            <a:r>
              <a:rPr lang="es-ES" dirty="0">
                <a:solidFill>
                  <a:schemeClr val="accent2"/>
                </a:solidFill>
              </a:rPr>
              <a:t>Fortalecimiento de la innovación</a:t>
            </a:r>
          </a:p>
          <a:p>
            <a:pPr marL="342900" lvl="0" algn="l">
              <a:buAutoNum type="alphaLcPeriod"/>
            </a:pPr>
            <a:r>
              <a:rPr lang="es-ES" dirty="0">
                <a:solidFill>
                  <a:schemeClr val="accent2"/>
                </a:solidFill>
              </a:rPr>
              <a:t>Comercialización bajo prácticas sustentables y sostenibles</a:t>
            </a:r>
          </a:p>
          <a:p>
            <a:pPr marL="342900" lvl="0" algn="l">
              <a:buAutoNum type="alphaLcPeriod"/>
            </a:pPr>
            <a:r>
              <a:rPr lang="es-ES" dirty="0">
                <a:solidFill>
                  <a:schemeClr val="accent2"/>
                </a:solidFill>
              </a:rPr>
              <a:t>Herramientas para aprovechar el Acuerdo Comercial Multipartes Ecuador Unión Europea</a:t>
            </a:r>
          </a:p>
          <a:p>
            <a:pPr marL="342900" lvl="0" algn="l">
              <a:buAutoNum type="alphaLcPeriod"/>
            </a:pPr>
            <a:r>
              <a:rPr lang="es-ES" dirty="0">
                <a:solidFill>
                  <a:schemeClr val="accent2"/>
                </a:solidFill>
              </a:rPr>
              <a:t>Implementación del certificado verde para el ingreso al mercado europeo</a:t>
            </a:r>
          </a:p>
        </p:txBody>
      </p:sp>
    </p:spTree>
    <p:extLst>
      <p:ext uri="{BB962C8B-B14F-4D97-AF65-F5344CB8AC3E}">
        <p14:creationId xmlns:p14="http://schemas.microsoft.com/office/powerpoint/2010/main" val="1217088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6"/>
          <p:cNvSpPr txBox="1">
            <a:spLocks noGrp="1"/>
          </p:cNvSpPr>
          <p:nvPr>
            <p:ph type="title"/>
          </p:nvPr>
        </p:nvSpPr>
        <p:spPr>
          <a:xfrm>
            <a:off x="717700" y="195346"/>
            <a:ext cx="7708200" cy="531225"/>
          </a:xfrm>
          <a:prstGeom prst="rect">
            <a:avLst/>
          </a:prstGeom>
        </p:spPr>
        <p:txBody>
          <a:bodyPr spcFirstLastPara="1" wrap="square" lIns="91425" tIns="91425" rIns="91425" bIns="91425" anchor="t" anchorCtr="0">
            <a:noAutofit/>
          </a:bodyPr>
          <a:lstStyle/>
          <a:p>
            <a:pPr lvl="0" algn="l"/>
            <a:r>
              <a:rPr lang="es-ES" sz="2000" dirty="0"/>
              <a:t>Estrategias para potencializar la exportación de prendas de alpaca de Ecuador</a:t>
            </a:r>
            <a:endParaRPr sz="2000" dirty="0"/>
          </a:p>
        </p:txBody>
      </p:sp>
      <p:sp>
        <p:nvSpPr>
          <p:cNvPr id="429" name="Google Shape;429;p46"/>
          <p:cNvSpPr/>
          <p:nvPr/>
        </p:nvSpPr>
        <p:spPr>
          <a:xfrm>
            <a:off x="717700" y="1861720"/>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0" name="Google Shape;430;p46"/>
          <p:cNvSpPr/>
          <p:nvPr/>
        </p:nvSpPr>
        <p:spPr>
          <a:xfrm>
            <a:off x="717700" y="2733972"/>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1" name="Google Shape;431;p46"/>
          <p:cNvSpPr/>
          <p:nvPr/>
        </p:nvSpPr>
        <p:spPr>
          <a:xfrm>
            <a:off x="717700" y="3606224"/>
            <a:ext cx="1900200" cy="778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3" name="Google Shape;433;p46"/>
          <p:cNvSpPr txBox="1">
            <a:spLocks noGrp="1"/>
          </p:cNvSpPr>
          <p:nvPr>
            <p:ph type="subTitle" idx="4294967295"/>
          </p:nvPr>
        </p:nvSpPr>
        <p:spPr>
          <a:xfrm>
            <a:off x="985150" y="1967320"/>
            <a:ext cx="1365300" cy="42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lt1"/>
                </a:solidFill>
              </a:rPr>
              <a:t>Organización</a:t>
            </a:r>
            <a:r>
              <a:rPr lang="en" sz="1200" b="1" dirty="0">
                <a:solidFill>
                  <a:schemeClr val="lt1"/>
                </a:solidFill>
              </a:rPr>
              <a:t> de los productores</a:t>
            </a:r>
            <a:endParaRPr sz="1200" b="1" dirty="0">
              <a:solidFill>
                <a:schemeClr val="lt1"/>
              </a:solidFill>
            </a:endParaRPr>
          </a:p>
        </p:txBody>
      </p:sp>
      <p:sp>
        <p:nvSpPr>
          <p:cNvPr id="434" name="Google Shape;434;p46"/>
          <p:cNvSpPr txBox="1">
            <a:spLocks noGrp="1"/>
          </p:cNvSpPr>
          <p:nvPr>
            <p:ph type="subTitle" idx="4294967295"/>
          </p:nvPr>
        </p:nvSpPr>
        <p:spPr>
          <a:xfrm>
            <a:off x="985150" y="2788845"/>
            <a:ext cx="1365300" cy="42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lt1"/>
                </a:solidFill>
              </a:rPr>
              <a:t>Mejores prácticas de producción</a:t>
            </a:r>
            <a:endParaRPr sz="1200" b="1" dirty="0">
              <a:solidFill>
                <a:schemeClr val="lt1"/>
              </a:solidFill>
            </a:endParaRPr>
          </a:p>
        </p:txBody>
      </p:sp>
      <p:sp>
        <p:nvSpPr>
          <p:cNvPr id="435" name="Google Shape;435;p46"/>
          <p:cNvSpPr txBox="1">
            <a:spLocks noGrp="1"/>
          </p:cNvSpPr>
          <p:nvPr>
            <p:ph type="subTitle" idx="4294967295"/>
          </p:nvPr>
        </p:nvSpPr>
        <p:spPr>
          <a:xfrm>
            <a:off x="985150" y="3766718"/>
            <a:ext cx="1365300" cy="69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lt1"/>
                </a:solidFill>
              </a:rPr>
              <a:t>Rol</a:t>
            </a:r>
            <a:r>
              <a:rPr lang="en" sz="1200" b="1" dirty="0">
                <a:solidFill>
                  <a:schemeClr val="lt1"/>
                </a:solidFill>
              </a:rPr>
              <a:t> del Estado</a:t>
            </a:r>
            <a:endParaRPr sz="1200" b="1" dirty="0">
              <a:solidFill>
                <a:schemeClr val="lt1"/>
              </a:solidFill>
            </a:endParaRPr>
          </a:p>
        </p:txBody>
      </p:sp>
      <p:sp>
        <p:nvSpPr>
          <p:cNvPr id="437" name="Google Shape;437;p46"/>
          <p:cNvSpPr/>
          <p:nvPr/>
        </p:nvSpPr>
        <p:spPr>
          <a:xfrm>
            <a:off x="2617900" y="1861720"/>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8" name="Google Shape;438;p46"/>
          <p:cNvSpPr/>
          <p:nvPr/>
        </p:nvSpPr>
        <p:spPr>
          <a:xfrm>
            <a:off x="2617900" y="2733970"/>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9" name="Google Shape;439;p46"/>
          <p:cNvSpPr/>
          <p:nvPr/>
        </p:nvSpPr>
        <p:spPr>
          <a:xfrm>
            <a:off x="2617900" y="3606220"/>
            <a:ext cx="5808000" cy="7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41" name="Google Shape;441;p46"/>
          <p:cNvSpPr txBox="1">
            <a:spLocks noGrp="1"/>
          </p:cNvSpPr>
          <p:nvPr>
            <p:ph type="subTitle" idx="4294967295"/>
          </p:nvPr>
        </p:nvSpPr>
        <p:spPr>
          <a:xfrm>
            <a:off x="2885350" y="1977745"/>
            <a:ext cx="1436400" cy="5493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buNone/>
            </a:pPr>
            <a:r>
              <a:rPr lang="en" sz="1100" dirty="0">
                <a:solidFill>
                  <a:schemeClr val="accent2"/>
                </a:solidFill>
              </a:rPr>
              <a:t>Mejorar </a:t>
            </a:r>
            <a:r>
              <a:rPr lang="es-ES" sz="1100" dirty="0">
                <a:solidFill>
                  <a:schemeClr val="accent2"/>
                </a:solidFill>
              </a:rPr>
              <a:t>ingresos de los criadores y productores </a:t>
            </a:r>
            <a:endParaRPr sz="1100" dirty="0">
              <a:solidFill>
                <a:schemeClr val="accent2"/>
              </a:solidFill>
            </a:endParaRPr>
          </a:p>
        </p:txBody>
      </p:sp>
      <p:sp>
        <p:nvSpPr>
          <p:cNvPr id="442" name="Google Shape;442;p46"/>
          <p:cNvSpPr txBox="1">
            <a:spLocks noGrp="1"/>
          </p:cNvSpPr>
          <p:nvPr>
            <p:ph type="subTitle" idx="4294967295"/>
          </p:nvPr>
        </p:nvSpPr>
        <p:spPr>
          <a:xfrm>
            <a:off x="4765114" y="1967320"/>
            <a:ext cx="1436400" cy="5493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buNone/>
            </a:pPr>
            <a:r>
              <a:rPr lang="es-ES" sz="1100" dirty="0">
                <a:solidFill>
                  <a:schemeClr val="accent2"/>
                </a:solidFill>
              </a:rPr>
              <a:t>Organización de los comités de acopio</a:t>
            </a:r>
            <a:endParaRPr lang="es-EC" sz="1100" dirty="0">
              <a:solidFill>
                <a:schemeClr val="accent2"/>
              </a:solidFill>
            </a:endParaRPr>
          </a:p>
        </p:txBody>
      </p:sp>
      <p:sp>
        <p:nvSpPr>
          <p:cNvPr id="444" name="Google Shape;444;p46"/>
          <p:cNvSpPr txBox="1">
            <a:spLocks noGrp="1"/>
          </p:cNvSpPr>
          <p:nvPr>
            <p:ph type="subTitle" idx="4294967295"/>
          </p:nvPr>
        </p:nvSpPr>
        <p:spPr>
          <a:xfrm>
            <a:off x="2803900" y="2848570"/>
            <a:ext cx="1900200" cy="5493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buNone/>
            </a:pPr>
            <a:r>
              <a:rPr lang="es-EC" sz="1100" dirty="0">
                <a:solidFill>
                  <a:schemeClr val="accent2"/>
                </a:solidFill>
              </a:rPr>
              <a:t>Programas de mejoramiento genético </a:t>
            </a:r>
          </a:p>
        </p:txBody>
      </p:sp>
      <p:sp>
        <p:nvSpPr>
          <p:cNvPr id="445" name="Google Shape;445;p46"/>
          <p:cNvSpPr txBox="1">
            <a:spLocks noGrp="1"/>
          </p:cNvSpPr>
          <p:nvPr>
            <p:ph type="subTitle" idx="4294967295"/>
          </p:nvPr>
        </p:nvSpPr>
        <p:spPr>
          <a:xfrm>
            <a:off x="4765114" y="2848570"/>
            <a:ext cx="1900200" cy="5493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buNone/>
            </a:pPr>
            <a:r>
              <a:rPr lang="es-ES" sz="1100" dirty="0">
                <a:solidFill>
                  <a:schemeClr val="accent2"/>
                </a:solidFill>
              </a:rPr>
              <a:t>Acceso a servicios básicos, educación, asistencia técnica.</a:t>
            </a:r>
            <a:endParaRPr sz="1100" dirty="0">
              <a:solidFill>
                <a:schemeClr val="accent2"/>
              </a:solidFill>
            </a:endParaRPr>
          </a:p>
        </p:txBody>
      </p:sp>
      <p:sp>
        <p:nvSpPr>
          <p:cNvPr id="446" name="Google Shape;446;p46"/>
          <p:cNvSpPr txBox="1">
            <a:spLocks noGrp="1"/>
          </p:cNvSpPr>
          <p:nvPr>
            <p:ph type="subTitle" idx="4294967295"/>
          </p:nvPr>
        </p:nvSpPr>
        <p:spPr>
          <a:xfrm>
            <a:off x="6726329" y="2848570"/>
            <a:ext cx="1900200" cy="5493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s-EC" sz="1100" dirty="0">
                <a:solidFill>
                  <a:schemeClr val="accent2"/>
                </a:solidFill>
              </a:rPr>
              <a:t>Crédito e infraestructura productiva</a:t>
            </a:r>
            <a:endParaRPr sz="1100" dirty="0">
              <a:solidFill>
                <a:schemeClr val="accent2"/>
              </a:solidFill>
            </a:endParaRPr>
          </a:p>
        </p:txBody>
      </p:sp>
      <p:sp>
        <p:nvSpPr>
          <p:cNvPr id="25" name="Google Shape;444;p46"/>
          <p:cNvSpPr txBox="1">
            <a:spLocks/>
          </p:cNvSpPr>
          <p:nvPr/>
        </p:nvSpPr>
        <p:spPr>
          <a:xfrm>
            <a:off x="2803900" y="3720820"/>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Clr>
                <a:schemeClr val="dk1"/>
              </a:buClr>
              <a:buSzPts val="1100"/>
              <a:buNone/>
            </a:pPr>
            <a:r>
              <a:rPr lang="es-EC" sz="1100" dirty="0">
                <a:solidFill>
                  <a:schemeClr val="accent2"/>
                </a:solidFill>
              </a:rPr>
              <a:t>Adquisición de reproductores</a:t>
            </a:r>
          </a:p>
        </p:txBody>
      </p:sp>
      <p:sp>
        <p:nvSpPr>
          <p:cNvPr id="26" name="Google Shape;445;p46"/>
          <p:cNvSpPr txBox="1">
            <a:spLocks/>
          </p:cNvSpPr>
          <p:nvPr/>
        </p:nvSpPr>
        <p:spPr>
          <a:xfrm>
            <a:off x="4765114" y="3720820"/>
            <a:ext cx="1900200" cy="54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Clr>
                <a:schemeClr val="dk1"/>
              </a:buClr>
              <a:buSzPts val="1100"/>
              <a:buFont typeface="Arial"/>
              <a:buNone/>
            </a:pPr>
            <a:r>
              <a:rPr lang="es-ES" sz="1100" dirty="0">
                <a:solidFill>
                  <a:schemeClr val="accent2"/>
                </a:solidFill>
              </a:rPr>
              <a:t>Capacitaciones. </a:t>
            </a:r>
          </a:p>
        </p:txBody>
      </p:sp>
      <p:sp>
        <p:nvSpPr>
          <p:cNvPr id="31" name="Google Shape;291;p39"/>
          <p:cNvSpPr txBox="1">
            <a:spLocks/>
          </p:cNvSpPr>
          <p:nvPr/>
        </p:nvSpPr>
        <p:spPr>
          <a:xfrm>
            <a:off x="717600" y="1089845"/>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None/>
            </a:pPr>
            <a:r>
              <a:rPr lang="es-EC" sz="1400" b="1" dirty="0">
                <a:solidFill>
                  <a:schemeClr val="accent5">
                    <a:lumMod val="60000"/>
                    <a:lumOff val="40000"/>
                  </a:schemeClr>
                </a:solidFill>
              </a:rPr>
              <a:t>Fortalecimiento de la innovación</a:t>
            </a:r>
          </a:p>
        </p:txBody>
      </p:sp>
      <p:sp>
        <p:nvSpPr>
          <p:cNvPr id="28" name="Google Shape;442;p46"/>
          <p:cNvSpPr txBox="1">
            <a:spLocks/>
          </p:cNvSpPr>
          <p:nvPr/>
        </p:nvSpPr>
        <p:spPr>
          <a:xfrm>
            <a:off x="6726328" y="1861716"/>
            <a:ext cx="1622399" cy="7785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Clr>
                <a:schemeClr val="dk1"/>
              </a:buClr>
              <a:buSzPts val="1100"/>
              <a:buNone/>
            </a:pPr>
            <a:r>
              <a:rPr lang="es-ES" sz="1100" dirty="0">
                <a:solidFill>
                  <a:schemeClr val="accent2"/>
                </a:solidFill>
              </a:rPr>
              <a:t>Integración de los productores organizados al mercado.</a:t>
            </a:r>
            <a:endParaRPr lang="es-EC" sz="1100" dirty="0">
              <a:solidFill>
                <a:schemeClr val="accent2"/>
              </a:solidFill>
            </a:endParaRPr>
          </a:p>
        </p:txBody>
      </p:sp>
    </p:spTree>
    <p:extLst>
      <p:ext uri="{BB962C8B-B14F-4D97-AF65-F5344CB8AC3E}">
        <p14:creationId xmlns:p14="http://schemas.microsoft.com/office/powerpoint/2010/main" val="482479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717800" y="383175"/>
            <a:ext cx="7708200" cy="527700"/>
          </a:xfrm>
          <a:prstGeom prst="rect">
            <a:avLst/>
          </a:prstGeom>
        </p:spPr>
        <p:txBody>
          <a:bodyPr spcFirstLastPara="1" wrap="square" lIns="91425" tIns="91425" rIns="91425" bIns="91425" anchor="t" anchorCtr="0">
            <a:noAutofit/>
          </a:bodyPr>
          <a:lstStyle/>
          <a:p>
            <a:pPr lvl="0" algn="l"/>
            <a:r>
              <a:rPr lang="es-ES" sz="2000" dirty="0"/>
              <a:t>Estrategias para potencializar la exportación de prendas de alpaca de Ecuador</a:t>
            </a:r>
            <a:endParaRPr sz="2000" dirty="0"/>
          </a:p>
        </p:txBody>
      </p:sp>
      <p:sp>
        <p:nvSpPr>
          <p:cNvPr id="286" name="Google Shape;286;p39"/>
          <p:cNvSpPr/>
          <p:nvPr/>
        </p:nvSpPr>
        <p:spPr>
          <a:xfrm>
            <a:off x="713225" y="2590875"/>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9"/>
          <p:cNvSpPr/>
          <p:nvPr/>
        </p:nvSpPr>
        <p:spPr>
          <a:xfrm>
            <a:off x="3282625" y="2279425"/>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9"/>
          <p:cNvSpPr/>
          <p:nvPr/>
        </p:nvSpPr>
        <p:spPr>
          <a:xfrm>
            <a:off x="5852025" y="1976450"/>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9"/>
          <p:cNvSpPr/>
          <p:nvPr/>
        </p:nvSpPr>
        <p:spPr>
          <a:xfrm rot="5400000">
            <a:off x="3029775" y="2435150"/>
            <a:ext cx="4146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9"/>
          <p:cNvSpPr/>
          <p:nvPr/>
        </p:nvSpPr>
        <p:spPr>
          <a:xfrm rot="5400000">
            <a:off x="5600575" y="2127200"/>
            <a:ext cx="4047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9"/>
          <p:cNvSpPr txBox="1">
            <a:spLocks noGrp="1"/>
          </p:cNvSpPr>
          <p:nvPr>
            <p:ph type="subTitle" idx="4294967295"/>
          </p:nvPr>
        </p:nvSpPr>
        <p:spPr>
          <a:xfrm>
            <a:off x="1227425" y="2079650"/>
            <a:ext cx="15411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accent1"/>
                </a:solidFill>
              </a:rPr>
              <a:t>Concientización</a:t>
            </a:r>
            <a:endParaRPr sz="1200" b="1" dirty="0">
              <a:solidFill>
                <a:schemeClr val="accent1"/>
              </a:solidFill>
            </a:endParaRPr>
          </a:p>
        </p:txBody>
      </p:sp>
      <p:sp>
        <p:nvSpPr>
          <p:cNvPr id="292" name="Google Shape;292;p39"/>
          <p:cNvSpPr txBox="1">
            <a:spLocks noGrp="1"/>
          </p:cNvSpPr>
          <p:nvPr>
            <p:ph type="subTitle" idx="4294967295"/>
          </p:nvPr>
        </p:nvSpPr>
        <p:spPr>
          <a:xfrm>
            <a:off x="3796825" y="1764100"/>
            <a:ext cx="15411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accent1"/>
                </a:solidFill>
              </a:rPr>
              <a:t>Certificaciones</a:t>
            </a:r>
            <a:endParaRPr sz="1200" b="1" dirty="0">
              <a:solidFill>
                <a:schemeClr val="accent1"/>
              </a:solidFill>
            </a:endParaRPr>
          </a:p>
        </p:txBody>
      </p:sp>
      <p:sp>
        <p:nvSpPr>
          <p:cNvPr id="293" name="Google Shape;293;p39"/>
          <p:cNvSpPr txBox="1">
            <a:spLocks noGrp="1"/>
          </p:cNvSpPr>
          <p:nvPr>
            <p:ph type="subTitle" idx="4294967295"/>
          </p:nvPr>
        </p:nvSpPr>
        <p:spPr>
          <a:xfrm>
            <a:off x="6366225" y="1471875"/>
            <a:ext cx="15411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accent1"/>
                </a:solidFill>
              </a:rPr>
              <a:t>Prácticas</a:t>
            </a:r>
            <a:endParaRPr sz="1200" b="1" dirty="0">
              <a:solidFill>
                <a:schemeClr val="accent1"/>
              </a:solidFill>
            </a:endParaRPr>
          </a:p>
        </p:txBody>
      </p:sp>
      <p:sp>
        <p:nvSpPr>
          <p:cNvPr id="294" name="Google Shape;294;p39"/>
          <p:cNvSpPr txBox="1">
            <a:spLocks noGrp="1"/>
          </p:cNvSpPr>
          <p:nvPr>
            <p:ph type="subTitle" idx="4294967295"/>
          </p:nvPr>
        </p:nvSpPr>
        <p:spPr>
          <a:xfrm>
            <a:off x="717800" y="2796700"/>
            <a:ext cx="2569500" cy="1434300"/>
          </a:xfrm>
          <a:prstGeom prst="rect">
            <a:avLst/>
          </a:prstGeom>
        </p:spPr>
        <p:txBody>
          <a:bodyPr spcFirstLastPara="1" wrap="square" lIns="91425" tIns="91425" rIns="91425" bIns="91425" anchor="t" anchorCtr="0">
            <a:noAutofit/>
          </a:bodyPr>
          <a:lstStyle/>
          <a:p>
            <a:pPr lvl="0" indent="-317500">
              <a:buSzPts val="1400"/>
            </a:pPr>
            <a:r>
              <a:rPr lang="es-ES" sz="1200" dirty="0">
                <a:solidFill>
                  <a:schemeClr val="dk1"/>
                </a:solidFill>
              </a:rPr>
              <a:t>Ayudar al consumidor a identificar aquellos productos que han sido elaborados ecológicamente de aquellos que no.</a:t>
            </a:r>
            <a:endParaRPr sz="1200" dirty="0">
              <a:solidFill>
                <a:schemeClr val="dk1"/>
              </a:solidFill>
            </a:endParaRPr>
          </a:p>
        </p:txBody>
      </p:sp>
      <p:sp>
        <p:nvSpPr>
          <p:cNvPr id="295" name="Google Shape;295;p39"/>
          <p:cNvSpPr txBox="1">
            <a:spLocks noGrp="1"/>
          </p:cNvSpPr>
          <p:nvPr>
            <p:ph type="subTitle" idx="4294967295"/>
          </p:nvPr>
        </p:nvSpPr>
        <p:spPr>
          <a:xfrm>
            <a:off x="3250200" y="2489350"/>
            <a:ext cx="2569500" cy="1434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EC" sz="1200" dirty="0">
                <a:solidFill>
                  <a:schemeClr val="dk1"/>
                </a:solidFill>
              </a:rPr>
              <a:t>Ambiental.</a:t>
            </a:r>
          </a:p>
          <a:p>
            <a:pPr marL="457200" lvl="0" indent="-317500" algn="l" rtl="0">
              <a:spcBef>
                <a:spcPts val="0"/>
              </a:spcBef>
              <a:spcAft>
                <a:spcPts val="0"/>
              </a:spcAft>
              <a:buSzPts val="1400"/>
              <a:buChar char="●"/>
            </a:pPr>
            <a:r>
              <a:rPr lang="es-EC" sz="1200" dirty="0">
                <a:solidFill>
                  <a:schemeClr val="dk1"/>
                </a:solidFill>
              </a:rPr>
              <a:t>Ecológica.</a:t>
            </a:r>
          </a:p>
          <a:p>
            <a:pPr marL="457200" lvl="0" indent="-317500" algn="l" rtl="0">
              <a:spcBef>
                <a:spcPts val="0"/>
              </a:spcBef>
              <a:spcAft>
                <a:spcPts val="0"/>
              </a:spcAft>
              <a:buSzPts val="1400"/>
              <a:buChar char="●"/>
            </a:pPr>
            <a:r>
              <a:rPr lang="es-EC" sz="1200" dirty="0">
                <a:solidFill>
                  <a:schemeClr val="dk1"/>
                </a:solidFill>
              </a:rPr>
              <a:t>Responsabilidad social.</a:t>
            </a:r>
            <a:endParaRPr sz="1200" dirty="0">
              <a:solidFill>
                <a:schemeClr val="dk1"/>
              </a:solidFill>
            </a:endParaRPr>
          </a:p>
        </p:txBody>
      </p:sp>
      <p:sp>
        <p:nvSpPr>
          <p:cNvPr id="296" name="Google Shape;296;p39"/>
          <p:cNvSpPr txBox="1">
            <a:spLocks noGrp="1"/>
          </p:cNvSpPr>
          <p:nvPr>
            <p:ph type="subTitle" idx="4294967295"/>
          </p:nvPr>
        </p:nvSpPr>
        <p:spPr>
          <a:xfrm>
            <a:off x="5852025" y="2175625"/>
            <a:ext cx="2569500" cy="1434300"/>
          </a:xfrm>
          <a:prstGeom prst="rect">
            <a:avLst/>
          </a:prstGeom>
        </p:spPr>
        <p:txBody>
          <a:bodyPr spcFirstLastPara="1" wrap="square" lIns="91425" tIns="91425" rIns="91425" bIns="91425" anchor="t" anchorCtr="0">
            <a:noAutofit/>
          </a:bodyPr>
          <a:lstStyle/>
          <a:p>
            <a:pPr lvl="0" indent="-317500">
              <a:buSzPts val="1400"/>
            </a:pPr>
            <a:r>
              <a:rPr lang="es-EC" sz="1200" dirty="0">
                <a:solidFill>
                  <a:schemeClr val="dk1"/>
                </a:solidFill>
              </a:rPr>
              <a:t>Éticas, sociales y ambientales.</a:t>
            </a:r>
          </a:p>
          <a:p>
            <a:pPr lvl="0" indent="-317500">
              <a:buSzPts val="1400"/>
            </a:pPr>
            <a:r>
              <a:rPr lang="es-ES" sz="1200" dirty="0">
                <a:solidFill>
                  <a:schemeClr val="dk1"/>
                </a:solidFill>
              </a:rPr>
              <a:t>Implementación y fortalecimiento de la Marca País.</a:t>
            </a:r>
            <a:endParaRPr sz="1200" dirty="0">
              <a:solidFill>
                <a:schemeClr val="dk1"/>
              </a:solidFill>
            </a:endParaRPr>
          </a:p>
        </p:txBody>
      </p:sp>
      <p:sp>
        <p:nvSpPr>
          <p:cNvPr id="297" name="Google Shape;297;p39"/>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9"/>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91;p39"/>
          <p:cNvSpPr txBox="1">
            <a:spLocks/>
          </p:cNvSpPr>
          <p:nvPr/>
        </p:nvSpPr>
        <p:spPr>
          <a:xfrm>
            <a:off x="713225" y="1137975"/>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None/>
            </a:pPr>
            <a:r>
              <a:rPr lang="es-ES" sz="1400" b="1" dirty="0">
                <a:solidFill>
                  <a:schemeClr val="accent5">
                    <a:lumMod val="60000"/>
                    <a:lumOff val="40000"/>
                  </a:schemeClr>
                </a:solidFill>
              </a:rPr>
              <a:t>Comercialización bajo prácticas sustentables y sostenibles</a:t>
            </a:r>
          </a:p>
        </p:txBody>
      </p:sp>
    </p:spTree>
    <p:extLst>
      <p:ext uri="{BB962C8B-B14F-4D97-AF65-F5344CB8AC3E}">
        <p14:creationId xmlns:p14="http://schemas.microsoft.com/office/powerpoint/2010/main" val="68007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prstGeom prst="rect">
            <a:avLst/>
          </a:prstGeom>
        </p:spPr>
        <p:txBody>
          <a:bodyPr spcFirstLastPara="1" wrap="square" lIns="91425" tIns="91425" rIns="91425" bIns="91425" anchor="t" anchorCtr="0">
            <a:noAutofit/>
          </a:bodyPr>
          <a:lstStyle/>
          <a:p>
            <a:pPr lvl="0" algn="l"/>
            <a:r>
              <a:rPr lang="es-ES" sz="2000" dirty="0"/>
              <a:t>Estrategias para potencializar la exportación de prendas de alpaca de Ecuador</a:t>
            </a:r>
            <a:endParaRPr sz="2000" dirty="0"/>
          </a:p>
        </p:txBody>
      </p:sp>
      <p:sp>
        <p:nvSpPr>
          <p:cNvPr id="16" name="Google Shape;291;p39"/>
          <p:cNvSpPr txBox="1">
            <a:spLocks/>
          </p:cNvSpPr>
          <p:nvPr/>
        </p:nvSpPr>
        <p:spPr>
          <a:xfrm>
            <a:off x="713225" y="1137975"/>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None/>
            </a:pPr>
            <a:r>
              <a:rPr lang="es-ES" sz="1400" b="1" dirty="0">
                <a:solidFill>
                  <a:schemeClr val="accent5">
                    <a:lumMod val="60000"/>
                    <a:lumOff val="40000"/>
                  </a:schemeClr>
                </a:solidFill>
              </a:rPr>
              <a:t>Herramientas para aprovechar el Acuerdo Comercial Multipartes Ecuador Unión Europea</a:t>
            </a:r>
          </a:p>
        </p:txBody>
      </p:sp>
      <p:graphicFrame>
        <p:nvGraphicFramePr>
          <p:cNvPr id="2" name="Diagrama 1">
            <a:extLst>
              <a:ext uri="{FF2B5EF4-FFF2-40B4-BE49-F238E27FC236}">
                <a16:creationId xmlns:a16="http://schemas.microsoft.com/office/drawing/2014/main" id="{9D4528B7-B71B-4BA5-A5C6-5369D4DC5FE6}"/>
              </a:ext>
            </a:extLst>
          </p:cNvPr>
          <p:cNvGraphicFramePr/>
          <p:nvPr>
            <p:extLst>
              <p:ext uri="{D42A27DB-BD31-4B8C-83A1-F6EECF244321}">
                <p14:modId xmlns:p14="http://schemas.microsoft.com/office/powerpoint/2010/main" val="1886043724"/>
              </p:ext>
            </p:extLst>
          </p:nvPr>
        </p:nvGraphicFramePr>
        <p:xfrm>
          <a:off x="1622079" y="1379250"/>
          <a:ext cx="5890592" cy="362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4" descr="Iconos feria: imágenes, fotos de stock y vectores | Shutterstock">
            <a:extLst>
              <a:ext uri="{FF2B5EF4-FFF2-40B4-BE49-F238E27FC236}">
                <a16:creationId xmlns:a16="http://schemas.microsoft.com/office/drawing/2014/main" id="{9E871043-A333-4C65-AAB0-EB41BB20888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502" t="20607" r="26352" b="28162"/>
          <a:stretch/>
        </p:blipFill>
        <p:spPr bwMode="auto">
          <a:xfrm>
            <a:off x="7242770" y="2942573"/>
            <a:ext cx="482885" cy="617469"/>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1125;p86">
            <a:extLst>
              <a:ext uri="{FF2B5EF4-FFF2-40B4-BE49-F238E27FC236}">
                <a16:creationId xmlns:a16="http://schemas.microsoft.com/office/drawing/2014/main" id="{C90D2970-AEF3-4FAD-B5F2-845656C5811B}"/>
              </a:ext>
            </a:extLst>
          </p:cNvPr>
          <p:cNvSpPr/>
          <p:nvPr/>
        </p:nvSpPr>
        <p:spPr>
          <a:xfrm>
            <a:off x="1083149" y="3053560"/>
            <a:ext cx="429891" cy="395493"/>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724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717800" y="383175"/>
            <a:ext cx="77082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Introducción</a:t>
            </a:r>
            <a:endParaRPr sz="2000" dirty="0"/>
          </a:p>
        </p:txBody>
      </p:sp>
      <p:sp>
        <p:nvSpPr>
          <p:cNvPr id="286" name="Google Shape;286;p39"/>
          <p:cNvSpPr/>
          <p:nvPr/>
        </p:nvSpPr>
        <p:spPr>
          <a:xfrm>
            <a:off x="713225" y="2590875"/>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9"/>
          <p:cNvSpPr/>
          <p:nvPr/>
        </p:nvSpPr>
        <p:spPr>
          <a:xfrm>
            <a:off x="3282625" y="2279425"/>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9"/>
          <p:cNvSpPr/>
          <p:nvPr/>
        </p:nvSpPr>
        <p:spPr>
          <a:xfrm>
            <a:off x="5852025" y="1976450"/>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9"/>
          <p:cNvSpPr/>
          <p:nvPr/>
        </p:nvSpPr>
        <p:spPr>
          <a:xfrm rot="5400000">
            <a:off x="3029775" y="2435150"/>
            <a:ext cx="4146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9"/>
          <p:cNvSpPr/>
          <p:nvPr/>
        </p:nvSpPr>
        <p:spPr>
          <a:xfrm rot="5400000">
            <a:off x="5600575" y="2127200"/>
            <a:ext cx="4047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9"/>
          <p:cNvSpPr txBox="1">
            <a:spLocks noGrp="1"/>
          </p:cNvSpPr>
          <p:nvPr>
            <p:ph type="subTitle" idx="4294967295"/>
          </p:nvPr>
        </p:nvSpPr>
        <p:spPr>
          <a:xfrm>
            <a:off x="1227425" y="2079650"/>
            <a:ext cx="15411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accent1"/>
                </a:solidFill>
              </a:rPr>
              <a:t>Industria</a:t>
            </a:r>
            <a:r>
              <a:rPr lang="en" sz="1200" b="1" dirty="0">
                <a:solidFill>
                  <a:schemeClr val="accent1"/>
                </a:solidFill>
              </a:rPr>
              <a:t> Textil</a:t>
            </a:r>
            <a:endParaRPr sz="1200" b="1" dirty="0">
              <a:solidFill>
                <a:schemeClr val="accent1"/>
              </a:solidFill>
            </a:endParaRPr>
          </a:p>
        </p:txBody>
      </p:sp>
      <p:sp>
        <p:nvSpPr>
          <p:cNvPr id="292" name="Google Shape;292;p39"/>
          <p:cNvSpPr txBox="1">
            <a:spLocks noGrp="1"/>
          </p:cNvSpPr>
          <p:nvPr>
            <p:ph type="subTitle" idx="4294967295"/>
          </p:nvPr>
        </p:nvSpPr>
        <p:spPr>
          <a:xfrm>
            <a:off x="3796825" y="1764100"/>
            <a:ext cx="15411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accent1"/>
                </a:solidFill>
              </a:rPr>
              <a:t>Generalidades</a:t>
            </a:r>
            <a:endParaRPr sz="1200" b="1" dirty="0">
              <a:solidFill>
                <a:schemeClr val="accent1"/>
              </a:solidFill>
            </a:endParaRPr>
          </a:p>
        </p:txBody>
      </p:sp>
      <p:sp>
        <p:nvSpPr>
          <p:cNvPr id="293" name="Google Shape;293;p39"/>
          <p:cNvSpPr txBox="1">
            <a:spLocks noGrp="1"/>
          </p:cNvSpPr>
          <p:nvPr>
            <p:ph type="subTitle" idx="4294967295"/>
          </p:nvPr>
        </p:nvSpPr>
        <p:spPr>
          <a:xfrm>
            <a:off x="6366225" y="1471875"/>
            <a:ext cx="15411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C" sz="1200" b="1" dirty="0">
                <a:solidFill>
                  <a:schemeClr val="accent1"/>
                </a:solidFill>
              </a:rPr>
              <a:t>Exportaciones</a:t>
            </a:r>
            <a:endParaRPr sz="1200" b="1" dirty="0">
              <a:solidFill>
                <a:schemeClr val="accent1"/>
              </a:solidFill>
            </a:endParaRPr>
          </a:p>
        </p:txBody>
      </p:sp>
      <p:sp>
        <p:nvSpPr>
          <p:cNvPr id="294" name="Google Shape;294;p39"/>
          <p:cNvSpPr txBox="1">
            <a:spLocks noGrp="1"/>
          </p:cNvSpPr>
          <p:nvPr>
            <p:ph type="subTitle" idx="4294967295"/>
          </p:nvPr>
        </p:nvSpPr>
        <p:spPr>
          <a:xfrm>
            <a:off x="717800" y="2796700"/>
            <a:ext cx="2569500" cy="1434300"/>
          </a:xfrm>
          <a:prstGeom prst="rect">
            <a:avLst/>
          </a:prstGeom>
        </p:spPr>
        <p:txBody>
          <a:bodyPr spcFirstLastPara="1" wrap="square" lIns="91425" tIns="91425" rIns="91425" bIns="91425" anchor="t" anchorCtr="0">
            <a:noAutofit/>
          </a:bodyPr>
          <a:lstStyle/>
          <a:p>
            <a:pPr lvl="0" indent="-317500">
              <a:buSzPts val="1400"/>
            </a:pPr>
            <a:r>
              <a:rPr lang="es-ES" sz="1200" dirty="0">
                <a:solidFill>
                  <a:schemeClr val="dk1"/>
                </a:solidFill>
              </a:rPr>
              <a:t>Sector manufacturero más protegido a nivel mundial.</a:t>
            </a:r>
          </a:p>
          <a:p>
            <a:pPr lvl="0" indent="-317500">
              <a:buSzPts val="1400"/>
            </a:pPr>
            <a:r>
              <a:rPr lang="es-ES" sz="1200" dirty="0">
                <a:solidFill>
                  <a:schemeClr val="dk1"/>
                </a:solidFill>
              </a:rPr>
              <a:t>Aporta el 7% del PIB</a:t>
            </a:r>
          </a:p>
          <a:p>
            <a:pPr lvl="0" indent="-317500">
              <a:buSzPts val="1400"/>
            </a:pPr>
            <a:r>
              <a:rPr lang="es-ES" sz="1200" dirty="0">
                <a:solidFill>
                  <a:schemeClr val="dk1"/>
                </a:solidFill>
              </a:rPr>
              <a:t>Empleo directo </a:t>
            </a:r>
            <a:r>
              <a:rPr lang="es-ES" sz="1200" dirty="0">
                <a:solidFill>
                  <a:schemeClr val="dk1"/>
                </a:solidFill>
                <a:sym typeface="Wingdings" panose="05000000000000000000" pitchFamily="2" charset="2"/>
              </a:rPr>
              <a:t> 158 mil plazas.</a:t>
            </a:r>
            <a:endParaRPr sz="1200" dirty="0">
              <a:solidFill>
                <a:schemeClr val="dk1"/>
              </a:solidFill>
            </a:endParaRPr>
          </a:p>
        </p:txBody>
      </p:sp>
      <p:sp>
        <p:nvSpPr>
          <p:cNvPr id="295" name="Google Shape;295;p39"/>
          <p:cNvSpPr txBox="1">
            <a:spLocks noGrp="1"/>
          </p:cNvSpPr>
          <p:nvPr>
            <p:ph type="subTitle" idx="4294967295"/>
          </p:nvPr>
        </p:nvSpPr>
        <p:spPr>
          <a:xfrm>
            <a:off x="3250200" y="2489350"/>
            <a:ext cx="2569500" cy="1434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EC" sz="1200" dirty="0">
                <a:solidFill>
                  <a:schemeClr val="dk1"/>
                </a:solidFill>
              </a:rPr>
              <a:t>Fibras naturales y sintéticas.</a:t>
            </a:r>
          </a:p>
          <a:p>
            <a:pPr lvl="0" indent="-317500">
              <a:buSzPts val="1400"/>
            </a:pPr>
            <a:r>
              <a:rPr lang="es-EC" sz="1200" dirty="0">
                <a:solidFill>
                  <a:schemeClr val="dk1"/>
                </a:solidFill>
              </a:rPr>
              <a:t>Provincias: Cotopaxi, Pichincha, Azuay y Chimborazo.</a:t>
            </a:r>
          </a:p>
          <a:p>
            <a:pPr lvl="0" indent="-317500">
              <a:buSzPts val="1400"/>
            </a:pPr>
            <a:r>
              <a:rPr lang="es-EC" sz="1200" dirty="0">
                <a:solidFill>
                  <a:schemeClr val="dk1"/>
                </a:solidFill>
              </a:rPr>
              <a:t>Competencia Directa: Colombia, Bolivia y Perú.</a:t>
            </a:r>
            <a:endParaRPr sz="1200" dirty="0">
              <a:solidFill>
                <a:schemeClr val="dk1"/>
              </a:solidFill>
            </a:endParaRPr>
          </a:p>
        </p:txBody>
      </p:sp>
      <p:sp>
        <p:nvSpPr>
          <p:cNvPr id="296" name="Google Shape;296;p39"/>
          <p:cNvSpPr txBox="1">
            <a:spLocks noGrp="1"/>
          </p:cNvSpPr>
          <p:nvPr>
            <p:ph type="subTitle" idx="4294967295"/>
          </p:nvPr>
        </p:nvSpPr>
        <p:spPr>
          <a:xfrm>
            <a:off x="5852025" y="2175625"/>
            <a:ext cx="2569500" cy="1434300"/>
          </a:xfrm>
          <a:prstGeom prst="rect">
            <a:avLst/>
          </a:prstGeom>
        </p:spPr>
        <p:txBody>
          <a:bodyPr spcFirstLastPara="1" wrap="square" lIns="91425" tIns="91425" rIns="91425" bIns="91425" anchor="t" anchorCtr="0">
            <a:noAutofit/>
          </a:bodyPr>
          <a:lstStyle/>
          <a:p>
            <a:pPr lvl="0" indent="-317500">
              <a:buSzPts val="1400"/>
            </a:pPr>
            <a:r>
              <a:rPr lang="es-EC" sz="1200" dirty="0">
                <a:solidFill>
                  <a:schemeClr val="dk1"/>
                </a:solidFill>
              </a:rPr>
              <a:t>Fibras</a:t>
            </a:r>
            <a:r>
              <a:rPr lang="en-US" sz="1200" dirty="0">
                <a:solidFill>
                  <a:schemeClr val="dk1"/>
                </a:solidFill>
              </a:rPr>
              <a:t> de </a:t>
            </a:r>
            <a:r>
              <a:rPr lang="es-EC" sz="1200" dirty="0">
                <a:solidFill>
                  <a:schemeClr val="dk1"/>
                </a:solidFill>
              </a:rPr>
              <a:t>pelos finos.</a:t>
            </a:r>
          </a:p>
          <a:p>
            <a:pPr lvl="0" indent="-317500">
              <a:buSzPts val="1400"/>
            </a:pPr>
            <a:r>
              <a:rPr lang="es-EC" sz="1200" dirty="0">
                <a:solidFill>
                  <a:schemeClr val="dk1"/>
                </a:solidFill>
              </a:rPr>
              <a:t>Producto no tradicional.</a:t>
            </a:r>
          </a:p>
          <a:p>
            <a:pPr lvl="0" indent="-317500">
              <a:buSzPts val="1400"/>
            </a:pPr>
            <a:r>
              <a:rPr lang="es-EC" sz="1200" dirty="0">
                <a:solidFill>
                  <a:schemeClr val="dk1"/>
                </a:solidFill>
              </a:rPr>
              <a:t>Demanda global.</a:t>
            </a:r>
          </a:p>
          <a:p>
            <a:pPr lvl="0" indent="-317500">
              <a:buSzPts val="1400"/>
            </a:pPr>
            <a:r>
              <a:rPr lang="es-EC" sz="1200" dirty="0">
                <a:solidFill>
                  <a:schemeClr val="dk1"/>
                </a:solidFill>
              </a:rPr>
              <a:t>Mecanismos comerciales. </a:t>
            </a:r>
          </a:p>
          <a:p>
            <a:pPr lvl="0" indent="-317500">
              <a:buSzPts val="1400"/>
            </a:pPr>
            <a:endParaRPr sz="1200" dirty="0">
              <a:solidFill>
                <a:schemeClr val="dk1"/>
              </a:solidFill>
            </a:endParaRPr>
          </a:p>
        </p:txBody>
      </p:sp>
      <p:sp>
        <p:nvSpPr>
          <p:cNvPr id="297" name="Google Shape;297;p39"/>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9"/>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91;p39"/>
          <p:cNvSpPr txBox="1">
            <a:spLocks/>
          </p:cNvSpPr>
          <p:nvPr/>
        </p:nvSpPr>
        <p:spPr>
          <a:xfrm>
            <a:off x="713225" y="987075"/>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b="1" dirty="0">
                <a:solidFill>
                  <a:schemeClr val="accent5">
                    <a:lumMod val="60000"/>
                    <a:lumOff val="40000"/>
                  </a:schemeClr>
                </a:solidFill>
              </a:rPr>
              <a:t>Antecedentes</a:t>
            </a:r>
          </a:p>
        </p:txBody>
      </p:sp>
      <p:pic>
        <p:nvPicPr>
          <p:cNvPr id="2" name="Imagen 1"/>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flipH="1">
            <a:off x="7438647" y="3597204"/>
            <a:ext cx="1203086" cy="895140"/>
          </a:xfrm>
          <a:prstGeom prst="rect">
            <a:avLst/>
          </a:prstGeom>
        </p:spPr>
      </p:pic>
      <p:pic>
        <p:nvPicPr>
          <p:cNvPr id="3" name="Imagen 2"/>
          <p:cNvPicPr>
            <a:picLocks noChangeAspect="1"/>
          </p:cNvPicPr>
          <p:nvPr/>
        </p:nvPicPr>
        <p:blipFill>
          <a:blip r:embed="rId5">
            <a:biLevel thresh="75000"/>
          </a:blip>
          <a:stretch>
            <a:fillRect/>
          </a:stretch>
        </p:blipFill>
        <p:spPr>
          <a:xfrm>
            <a:off x="7136775" y="4052840"/>
            <a:ext cx="548177" cy="406980"/>
          </a:xfrm>
          <a:prstGeom prst="rect">
            <a:avLst/>
          </a:prstGeom>
        </p:spPr>
      </p:pic>
    </p:spTree>
    <p:extLst>
      <p:ext uri="{BB962C8B-B14F-4D97-AF65-F5344CB8AC3E}">
        <p14:creationId xmlns:p14="http://schemas.microsoft.com/office/powerpoint/2010/main" val="1095334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717800" y="383175"/>
            <a:ext cx="7708200" cy="527700"/>
          </a:xfrm>
          <a:prstGeom prst="rect">
            <a:avLst/>
          </a:prstGeom>
        </p:spPr>
        <p:txBody>
          <a:bodyPr spcFirstLastPara="1" wrap="square" lIns="91425" tIns="91425" rIns="91425" bIns="91425" anchor="t" anchorCtr="0">
            <a:noAutofit/>
          </a:bodyPr>
          <a:lstStyle/>
          <a:p>
            <a:pPr lvl="0" algn="l"/>
            <a:r>
              <a:rPr lang="es-ES" sz="2000" dirty="0"/>
              <a:t>Estrategias para potencializar la exportación de prendas de alpaca de Ecuador</a:t>
            </a:r>
            <a:endParaRPr sz="2000" dirty="0"/>
          </a:p>
        </p:txBody>
      </p:sp>
      <p:sp>
        <p:nvSpPr>
          <p:cNvPr id="297" name="Google Shape;297;p39"/>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9"/>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91;p39"/>
          <p:cNvSpPr txBox="1">
            <a:spLocks/>
          </p:cNvSpPr>
          <p:nvPr/>
        </p:nvSpPr>
        <p:spPr>
          <a:xfrm>
            <a:off x="713225" y="1137975"/>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None/>
            </a:pPr>
            <a:r>
              <a:rPr lang="es-ES" sz="1400" b="1" dirty="0">
                <a:solidFill>
                  <a:schemeClr val="accent5">
                    <a:lumMod val="60000"/>
                    <a:lumOff val="40000"/>
                  </a:schemeClr>
                </a:solidFill>
              </a:rPr>
              <a:t>Implementación del certificado verde para el ingreso al mercado europeo</a:t>
            </a:r>
          </a:p>
        </p:txBody>
      </p:sp>
      <p:sp>
        <p:nvSpPr>
          <p:cNvPr id="13" name="Google Shape;562;p56">
            <a:extLst>
              <a:ext uri="{FF2B5EF4-FFF2-40B4-BE49-F238E27FC236}">
                <a16:creationId xmlns:a16="http://schemas.microsoft.com/office/drawing/2014/main" id="{9317DA24-11B1-4517-AAD9-286C2966058D}"/>
              </a:ext>
            </a:extLst>
          </p:cNvPr>
          <p:cNvSpPr txBox="1">
            <a:spLocks/>
          </p:cNvSpPr>
          <p:nvPr/>
        </p:nvSpPr>
        <p:spPr>
          <a:xfrm>
            <a:off x="1273996" y="3474675"/>
            <a:ext cx="2562969" cy="723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s-419" sz="1200" dirty="0">
                <a:effectLst/>
                <a:latin typeface="Montserrat" panose="00000500000000000000" pitchFamily="2" charset="0"/>
                <a:ea typeface="Arial" panose="020B0604020202020204" pitchFamily="34" charset="0"/>
              </a:rPr>
              <a:t>El 90% de los consumidores de los países desarrollados reconoce las prácticas de etiquetado ecológico y alrededor del 50% busca esta etiqueta al momento de comprar.</a:t>
            </a:r>
            <a:endParaRPr lang="en-US" sz="1200" dirty="0">
              <a:latin typeface="Montserrat" panose="00000500000000000000" pitchFamily="2" charset="0"/>
            </a:endParaRPr>
          </a:p>
        </p:txBody>
      </p:sp>
      <p:sp>
        <p:nvSpPr>
          <p:cNvPr id="14" name="Google Shape;563;p56">
            <a:extLst>
              <a:ext uri="{FF2B5EF4-FFF2-40B4-BE49-F238E27FC236}">
                <a16:creationId xmlns:a16="http://schemas.microsoft.com/office/drawing/2014/main" id="{A1E72BD5-8BA5-4EE1-B558-E57B13609C4B}"/>
              </a:ext>
            </a:extLst>
          </p:cNvPr>
          <p:cNvSpPr txBox="1">
            <a:spLocks/>
          </p:cNvSpPr>
          <p:nvPr/>
        </p:nvSpPr>
        <p:spPr>
          <a:xfrm>
            <a:off x="5049011" y="3537217"/>
            <a:ext cx="2562969" cy="13656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s-419" sz="1200" dirty="0">
                <a:latin typeface="Montserrat" panose="00000500000000000000" pitchFamily="2" charset="0"/>
                <a:ea typeface="Arial" panose="020B0604020202020204" pitchFamily="34" charset="0"/>
              </a:rPr>
              <a:t>A</a:t>
            </a:r>
            <a:r>
              <a:rPr lang="es-419" sz="1200" dirty="0">
                <a:effectLst/>
                <a:latin typeface="Montserrat" panose="00000500000000000000" pitchFamily="2" charset="0"/>
                <a:ea typeface="Arial" panose="020B0604020202020204" pitchFamily="34" charset="0"/>
              </a:rPr>
              <a:t>borda el bienestar de los animales en la cadena de suministro de la alpaca y además del control de granjas certificadas hasta la fabricación de prendas. </a:t>
            </a:r>
            <a:endParaRPr lang="es-EC" sz="1200" dirty="0">
              <a:effectLst/>
              <a:latin typeface="Montserrat" panose="00000500000000000000" pitchFamily="2" charset="0"/>
              <a:ea typeface="Arial" panose="020B0604020202020204" pitchFamily="34" charset="0"/>
            </a:endParaRPr>
          </a:p>
          <a:p>
            <a:pPr algn="ctr">
              <a:spcAft>
                <a:spcPts val="1600"/>
              </a:spcAft>
            </a:pPr>
            <a:endParaRPr lang="es-EC" dirty="0"/>
          </a:p>
        </p:txBody>
      </p:sp>
      <p:pic>
        <p:nvPicPr>
          <p:cNvPr id="11268" name="Picture 4" descr="Certificación ECOLABEL para garantizar la calidad en los amenities de los  hoteles">
            <a:extLst>
              <a:ext uri="{FF2B5EF4-FFF2-40B4-BE49-F238E27FC236}">
                <a16:creationId xmlns:a16="http://schemas.microsoft.com/office/drawing/2014/main" id="{F07FA335-1802-460C-A00E-947FC02BD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23" y="1576053"/>
            <a:ext cx="3810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Estándar de Alpaca Responsable (RAS) 1.0">
            <a:extLst>
              <a:ext uri="{FF2B5EF4-FFF2-40B4-BE49-F238E27FC236}">
                <a16:creationId xmlns:a16="http://schemas.microsoft.com/office/drawing/2014/main" id="{10AF07CC-270F-462E-B01E-35922C1578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68"/>
          <a:stretch/>
        </p:blipFill>
        <p:spPr bwMode="auto">
          <a:xfrm>
            <a:off x="5307036" y="1541299"/>
            <a:ext cx="2133600" cy="206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19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1335583"/>
            <a:ext cx="4462500" cy="1181585"/>
          </a:xfrm>
          <a:prstGeom prst="rect">
            <a:avLst/>
          </a:prstGeom>
        </p:spPr>
        <p:txBody>
          <a:bodyPr spcFirstLastPara="1" wrap="square" lIns="91425" tIns="91425" rIns="91425" bIns="91425" anchor="ctr" anchorCtr="0">
            <a:noAutofit/>
          </a:bodyPr>
          <a:lstStyle/>
          <a:p>
            <a:pPr lvl="0" algn="l"/>
            <a:r>
              <a:rPr lang="es-ES" sz="2000" dirty="0"/>
              <a:t>Conclusiones y Recomendaciones</a:t>
            </a:r>
            <a:endParaRPr lang="es-EC" sz="2000" dirty="0"/>
          </a:p>
        </p:txBody>
      </p:sp>
      <p:sp>
        <p:nvSpPr>
          <p:cNvPr id="223" name="Google Shape;223;p34"/>
          <p:cNvSpPr txBox="1">
            <a:spLocks noGrp="1"/>
          </p:cNvSpPr>
          <p:nvPr>
            <p:ph type="subTitle" idx="1"/>
          </p:nvPr>
        </p:nvSpPr>
        <p:spPr>
          <a:xfrm>
            <a:off x="3968275" y="2517168"/>
            <a:ext cx="4462500" cy="698643"/>
          </a:xfrm>
          <a:prstGeom prst="rect">
            <a:avLst/>
          </a:prstGeom>
        </p:spPr>
        <p:txBody>
          <a:bodyPr spcFirstLastPara="1" wrap="square" lIns="91425" tIns="91425" rIns="91425" bIns="91425" anchor="t" anchorCtr="0">
            <a:noAutofit/>
          </a:bodyPr>
          <a:lstStyle/>
          <a:p>
            <a:pPr marL="342900" lvl="0" algn="l">
              <a:buAutoNum type="alphaLcPeriod"/>
            </a:pPr>
            <a:r>
              <a:rPr lang="es-ES" dirty="0">
                <a:solidFill>
                  <a:schemeClr val="accent2"/>
                </a:solidFill>
              </a:rPr>
              <a:t>Conclusiones</a:t>
            </a:r>
          </a:p>
          <a:p>
            <a:pPr marL="342900" lvl="0" algn="l">
              <a:buAutoNum type="alphaLcPeriod"/>
            </a:pPr>
            <a:r>
              <a:rPr lang="es-ES" dirty="0">
                <a:solidFill>
                  <a:schemeClr val="accent2"/>
                </a:solidFill>
              </a:rPr>
              <a:t>Recomendaciones</a:t>
            </a:r>
          </a:p>
        </p:txBody>
      </p:sp>
    </p:spTree>
    <p:extLst>
      <p:ext uri="{BB962C8B-B14F-4D97-AF65-F5344CB8AC3E}">
        <p14:creationId xmlns:p14="http://schemas.microsoft.com/office/powerpoint/2010/main" val="3189465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5" name="Google Shape;305;p40"/>
          <p:cNvSpPr/>
          <p:nvPr/>
        </p:nvSpPr>
        <p:spPr>
          <a:xfrm>
            <a:off x="313687" y="911530"/>
            <a:ext cx="2787600" cy="400786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40"/>
          <p:cNvSpPr/>
          <p:nvPr/>
        </p:nvSpPr>
        <p:spPr>
          <a:xfrm>
            <a:off x="313687" y="58378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40"/>
          <p:cNvSpPr txBox="1">
            <a:spLocks noGrp="1"/>
          </p:cNvSpPr>
          <p:nvPr>
            <p:ph type="title"/>
          </p:nvPr>
        </p:nvSpPr>
        <p:spPr>
          <a:xfrm>
            <a:off x="313612" y="78048"/>
            <a:ext cx="77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Conclusiones</a:t>
            </a:r>
          </a:p>
        </p:txBody>
      </p:sp>
      <p:sp>
        <p:nvSpPr>
          <p:cNvPr id="316" name="Google Shape;316;p40"/>
          <p:cNvSpPr txBox="1">
            <a:spLocks noGrp="1"/>
          </p:cNvSpPr>
          <p:nvPr>
            <p:ph type="subTitle" idx="5"/>
          </p:nvPr>
        </p:nvSpPr>
        <p:spPr>
          <a:xfrm>
            <a:off x="548187" y="543279"/>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1. </a:t>
            </a:r>
            <a:endParaRPr sz="1200" dirty="0"/>
          </a:p>
        </p:txBody>
      </p:sp>
      <p:sp>
        <p:nvSpPr>
          <p:cNvPr id="317" name="Google Shape;317;p40"/>
          <p:cNvSpPr txBox="1">
            <a:spLocks noGrp="1"/>
          </p:cNvSpPr>
          <p:nvPr>
            <p:ph type="subTitle" idx="6"/>
          </p:nvPr>
        </p:nvSpPr>
        <p:spPr>
          <a:xfrm>
            <a:off x="313612" y="975114"/>
            <a:ext cx="2787674" cy="3479263"/>
          </a:xfrm>
          <a:prstGeom prst="rect">
            <a:avLst/>
          </a:prstGeom>
        </p:spPr>
        <p:txBody>
          <a:bodyPr spcFirstLastPara="1" wrap="square" lIns="91425" tIns="91425" rIns="91425" bIns="91425" anchor="t" anchorCtr="0">
            <a:noAutofit/>
          </a:bodyPr>
          <a:lstStyle/>
          <a:p>
            <a:pPr marL="139700" lvl="0" indent="0">
              <a:buSzPts val="1400"/>
            </a:pPr>
            <a:r>
              <a:rPr lang="es-ES" sz="950" dirty="0"/>
              <a:t>Uno de los propósitos de esta investigación fue determinar la oferta de prendas de vestir elaboradas con fibra de alpaca en el sector textil ecuatoriano. Con base en el análisis presentado, se puede deducir que el país cuenta con un número considerable de alpacas en la región sierra, principalmente en Chimborazo, y que, aprovechando esta situación, existen varias empresas dedicadas a la producción de lana de alpaca a nivel nacional, la mayoría de las cuales son apoyadas por organizaciones sin fines de lucro enfocadas a mejorar la competencia en el sector textil. Finalmente, aunque la competitividad es alta, el país cuenta con características naturales favorables para el desarrollo de este sector, además de que el mismo se caracteriza por la excelente calidad y meticulosidad en la elaboración de prendas. Existe un gran potencial para alcanzar un mayor porcentaje del mercado europeo.</a:t>
            </a:r>
            <a:endParaRPr lang="es-EC" sz="950" dirty="0"/>
          </a:p>
        </p:txBody>
      </p:sp>
      <p:sp>
        <p:nvSpPr>
          <p:cNvPr id="21" name="Google Shape;305;p40"/>
          <p:cNvSpPr/>
          <p:nvPr/>
        </p:nvSpPr>
        <p:spPr>
          <a:xfrm>
            <a:off x="3262262" y="911530"/>
            <a:ext cx="2787600" cy="400786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09;p40"/>
          <p:cNvSpPr/>
          <p:nvPr/>
        </p:nvSpPr>
        <p:spPr>
          <a:xfrm>
            <a:off x="3262262" y="58378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17;p40"/>
          <p:cNvSpPr txBox="1">
            <a:spLocks noGrp="1"/>
          </p:cNvSpPr>
          <p:nvPr>
            <p:ph type="subTitle" idx="6"/>
          </p:nvPr>
        </p:nvSpPr>
        <p:spPr>
          <a:xfrm>
            <a:off x="3262187" y="975114"/>
            <a:ext cx="2787674" cy="3935933"/>
          </a:xfrm>
          <a:prstGeom prst="rect">
            <a:avLst/>
          </a:prstGeom>
        </p:spPr>
        <p:txBody>
          <a:bodyPr spcFirstLastPara="1" wrap="square" lIns="91425" tIns="91425" rIns="91425" bIns="91425" anchor="t" anchorCtr="0">
            <a:noAutofit/>
          </a:bodyPr>
          <a:lstStyle/>
          <a:p>
            <a:pPr marL="139700" lvl="0" indent="0">
              <a:buSzPts val="1400"/>
            </a:pPr>
            <a:r>
              <a:rPr lang="es-ES" sz="950" dirty="0"/>
              <a:t>Se utilizaron 64 índices de competitividad enmarcados en el modelo del doble diamante para identificar aquellos indicadores que los países deben mejorar para ser más competitivos. Para mejorar los niveles de competitividad nacional, Ecuador necesita enfocarse en los siguientes puntos: 1) disminuir los costos y tiempo para importar, 2) mejorar costos para iniciar un negocio, 3) incrementar las publicaciones indexadas, e 4) aumentar el número de investigadores (I+D). En cuanto a la competitividad a nivel internacional se deben atender varios factores. Ecuador debe mejorar en: 1) IED (ingresos), 2) IED (salidas), 3) valor agregado en servicio, 4) transporte aéreo, 5) número de patentes, 6) dinamizar el comercio internacional, 7) diversificar las exportaciones a países no regionales, 8) y las exportaciones al continente asiático, al ser considerados mercados mundiales con un mayor crecimiento. </a:t>
            </a:r>
            <a:endParaRPr lang="es-EC" sz="950" dirty="0"/>
          </a:p>
        </p:txBody>
      </p:sp>
      <p:sp>
        <p:nvSpPr>
          <p:cNvPr id="24" name="Google Shape;316;p40"/>
          <p:cNvSpPr txBox="1">
            <a:spLocks noGrp="1"/>
          </p:cNvSpPr>
          <p:nvPr>
            <p:ph type="subTitle" idx="5"/>
          </p:nvPr>
        </p:nvSpPr>
        <p:spPr>
          <a:xfrm>
            <a:off x="3349790" y="568763"/>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2. </a:t>
            </a:r>
            <a:endParaRPr sz="1200" dirty="0"/>
          </a:p>
        </p:txBody>
      </p:sp>
      <p:sp>
        <p:nvSpPr>
          <p:cNvPr id="26" name="Google Shape;305;p40"/>
          <p:cNvSpPr/>
          <p:nvPr/>
        </p:nvSpPr>
        <p:spPr>
          <a:xfrm>
            <a:off x="6210912" y="911530"/>
            <a:ext cx="2787600" cy="3999517"/>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09;p40"/>
          <p:cNvSpPr/>
          <p:nvPr/>
        </p:nvSpPr>
        <p:spPr>
          <a:xfrm>
            <a:off x="6210912" y="58378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17;p40"/>
          <p:cNvSpPr txBox="1">
            <a:spLocks noGrp="1"/>
          </p:cNvSpPr>
          <p:nvPr>
            <p:ph type="subTitle" idx="6"/>
          </p:nvPr>
        </p:nvSpPr>
        <p:spPr>
          <a:xfrm>
            <a:off x="6210837" y="883480"/>
            <a:ext cx="2787674" cy="4035914"/>
          </a:xfrm>
          <a:prstGeom prst="rect">
            <a:avLst/>
          </a:prstGeom>
        </p:spPr>
        <p:txBody>
          <a:bodyPr spcFirstLastPara="1" wrap="square" lIns="91425" tIns="91425" rIns="91425" bIns="91425" anchor="t" anchorCtr="0">
            <a:noAutofit/>
          </a:bodyPr>
          <a:lstStyle/>
          <a:p>
            <a:pPr marL="139700" lvl="0" indent="0">
              <a:buSzPts val="1400"/>
            </a:pPr>
            <a:r>
              <a:rPr lang="es-ES" sz="1000" dirty="0"/>
              <a:t>Tras el desarrollo de esta investigación, ha quedado claro que este acuerdo comercial es un instrumento importante para incrementar las exportaciones de Ecuador y, por consiguiente, aumentar el ingreso de divisas lo cual ayuda al mercado interno. Por ello, es importante aplicar estrategias, tales como: enfocarse en la calidad del proceso de producción y comercialización; implementar programas que mejoren la genética de las alpacas; apoyar las capacitaciones periódicas para los artesanos; tomar en consideración el apoyo de las cámaras europeas y aprovechar las oportunidades que ofrecen las ferias internacionales, una vez que se tenga un suministro adecuado del producto.</a:t>
            </a:r>
          </a:p>
        </p:txBody>
      </p:sp>
      <p:sp>
        <p:nvSpPr>
          <p:cNvPr id="30" name="Google Shape;316;p40"/>
          <p:cNvSpPr txBox="1">
            <a:spLocks noGrp="1"/>
          </p:cNvSpPr>
          <p:nvPr>
            <p:ph type="subTitle" idx="5"/>
          </p:nvPr>
        </p:nvSpPr>
        <p:spPr>
          <a:xfrm>
            <a:off x="6298365" y="558881"/>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3. </a:t>
            </a:r>
            <a:endParaRPr sz="1200" dirty="0"/>
          </a:p>
        </p:txBody>
      </p:sp>
    </p:spTree>
    <p:extLst>
      <p:ext uri="{BB962C8B-B14F-4D97-AF65-F5344CB8AC3E}">
        <p14:creationId xmlns:p14="http://schemas.microsoft.com/office/powerpoint/2010/main" val="1774085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5" name="Google Shape;305;p40"/>
          <p:cNvSpPr/>
          <p:nvPr/>
        </p:nvSpPr>
        <p:spPr>
          <a:xfrm>
            <a:off x="313687" y="911530"/>
            <a:ext cx="2787600" cy="400786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40"/>
          <p:cNvSpPr/>
          <p:nvPr/>
        </p:nvSpPr>
        <p:spPr>
          <a:xfrm>
            <a:off x="313687" y="58378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40"/>
          <p:cNvSpPr txBox="1">
            <a:spLocks noGrp="1"/>
          </p:cNvSpPr>
          <p:nvPr>
            <p:ph type="title"/>
          </p:nvPr>
        </p:nvSpPr>
        <p:spPr>
          <a:xfrm>
            <a:off x="313612" y="78048"/>
            <a:ext cx="77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2000" dirty="0"/>
              <a:t>Recomendaciones</a:t>
            </a:r>
          </a:p>
        </p:txBody>
      </p:sp>
      <p:sp>
        <p:nvSpPr>
          <p:cNvPr id="316" name="Google Shape;316;p40"/>
          <p:cNvSpPr txBox="1">
            <a:spLocks noGrp="1"/>
          </p:cNvSpPr>
          <p:nvPr>
            <p:ph type="subTitle" idx="5"/>
          </p:nvPr>
        </p:nvSpPr>
        <p:spPr>
          <a:xfrm>
            <a:off x="548187" y="543279"/>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1. </a:t>
            </a:r>
            <a:endParaRPr sz="1200" dirty="0"/>
          </a:p>
        </p:txBody>
      </p:sp>
      <p:sp>
        <p:nvSpPr>
          <p:cNvPr id="317" name="Google Shape;317;p40"/>
          <p:cNvSpPr txBox="1">
            <a:spLocks noGrp="1"/>
          </p:cNvSpPr>
          <p:nvPr>
            <p:ph type="subTitle" idx="6"/>
          </p:nvPr>
        </p:nvSpPr>
        <p:spPr>
          <a:xfrm>
            <a:off x="313612" y="975114"/>
            <a:ext cx="2787674" cy="3479263"/>
          </a:xfrm>
          <a:prstGeom prst="rect">
            <a:avLst/>
          </a:prstGeom>
        </p:spPr>
        <p:txBody>
          <a:bodyPr spcFirstLastPara="1" wrap="square" lIns="91425" tIns="91425" rIns="91425" bIns="91425" anchor="t" anchorCtr="0">
            <a:noAutofit/>
          </a:bodyPr>
          <a:lstStyle/>
          <a:p>
            <a:pPr marL="139700" lvl="0" indent="0">
              <a:buSzPts val="1400"/>
            </a:pPr>
            <a:r>
              <a:rPr lang="es-ES" sz="1000" dirty="0"/>
              <a:t>Se recomienda la formación continua de los artesanos y empresarios para mejorar e innovar, para que sean capaces de enfrentarse a los mercados internacionales y destacar entre ellos. Deben formarse en nuevas formas de comercio, técnicas de producción, gestión y nuevos mercados potenciales. Además, es necesario implementar políticas e instrumentos que promuevan el entorno económico para lograr un desarrollo sostenible, con el fin de lograr un cambio sustancial en el sector textil y manufacturero.</a:t>
            </a:r>
            <a:endParaRPr lang="es-EC" sz="1000" dirty="0"/>
          </a:p>
        </p:txBody>
      </p:sp>
      <p:sp>
        <p:nvSpPr>
          <p:cNvPr id="21" name="Google Shape;305;p40"/>
          <p:cNvSpPr/>
          <p:nvPr/>
        </p:nvSpPr>
        <p:spPr>
          <a:xfrm>
            <a:off x="3262262" y="911530"/>
            <a:ext cx="2787600" cy="400786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09;p40"/>
          <p:cNvSpPr/>
          <p:nvPr/>
        </p:nvSpPr>
        <p:spPr>
          <a:xfrm>
            <a:off x="3262262" y="58378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17;p40"/>
          <p:cNvSpPr txBox="1">
            <a:spLocks noGrp="1"/>
          </p:cNvSpPr>
          <p:nvPr>
            <p:ph type="subTitle" idx="6"/>
          </p:nvPr>
        </p:nvSpPr>
        <p:spPr>
          <a:xfrm>
            <a:off x="3262187" y="975114"/>
            <a:ext cx="2787674" cy="3935933"/>
          </a:xfrm>
          <a:prstGeom prst="rect">
            <a:avLst/>
          </a:prstGeom>
        </p:spPr>
        <p:txBody>
          <a:bodyPr spcFirstLastPara="1" wrap="square" lIns="91425" tIns="91425" rIns="91425" bIns="91425" anchor="t" anchorCtr="0">
            <a:noAutofit/>
          </a:bodyPr>
          <a:lstStyle/>
          <a:p>
            <a:pPr marL="139700" lvl="0" indent="0">
              <a:buSzPts val="1400"/>
            </a:pPr>
            <a:r>
              <a:rPr lang="es-ES" sz="900" dirty="0"/>
              <a:t>En términos generales, el sector textil ecuatoriano es poco competitivo en comparación a Perú y Bolivia, y pese a que a partir del año 2015 se ha evidenciado un crecimiento en las exportaciones de prendas a base de fibra de alpaca, este crecimiento no es significativo dentro del sector. Por lo que, se recomienda incrementar la dinámica económica de los socios comerciales, y brindar incentivos a la economía interna a través de mecanismos de impulso. El sector textil ecuatoriano de prendas elaboradas a base de fibra de alpaca debe fortalecer el Índice de Competitividad, haciendo énfasis en los siguientes pilares: comercio de prendas de vestir, mercado y condiciones y laborales, infraestructura y costos, institucionalidad y macroeconomía. </a:t>
            </a:r>
            <a:endParaRPr lang="es-EC" sz="900" dirty="0"/>
          </a:p>
        </p:txBody>
      </p:sp>
      <p:sp>
        <p:nvSpPr>
          <p:cNvPr id="24" name="Google Shape;316;p40"/>
          <p:cNvSpPr txBox="1">
            <a:spLocks noGrp="1"/>
          </p:cNvSpPr>
          <p:nvPr>
            <p:ph type="subTitle" idx="5"/>
          </p:nvPr>
        </p:nvSpPr>
        <p:spPr>
          <a:xfrm>
            <a:off x="3349790" y="568763"/>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2. </a:t>
            </a:r>
            <a:endParaRPr sz="1200" dirty="0"/>
          </a:p>
        </p:txBody>
      </p:sp>
      <p:sp>
        <p:nvSpPr>
          <p:cNvPr id="26" name="Google Shape;305;p40"/>
          <p:cNvSpPr/>
          <p:nvPr/>
        </p:nvSpPr>
        <p:spPr>
          <a:xfrm>
            <a:off x="6210912" y="911530"/>
            <a:ext cx="2787600" cy="3999517"/>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09;p40"/>
          <p:cNvSpPr/>
          <p:nvPr/>
        </p:nvSpPr>
        <p:spPr>
          <a:xfrm>
            <a:off x="6210912" y="58378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17;p40"/>
          <p:cNvSpPr txBox="1">
            <a:spLocks noGrp="1"/>
          </p:cNvSpPr>
          <p:nvPr>
            <p:ph type="subTitle" idx="6"/>
          </p:nvPr>
        </p:nvSpPr>
        <p:spPr>
          <a:xfrm>
            <a:off x="6210837" y="883480"/>
            <a:ext cx="2787674" cy="4035914"/>
          </a:xfrm>
          <a:prstGeom prst="rect">
            <a:avLst/>
          </a:prstGeom>
        </p:spPr>
        <p:txBody>
          <a:bodyPr spcFirstLastPara="1" wrap="square" lIns="91425" tIns="91425" rIns="91425" bIns="91425" anchor="t" anchorCtr="0">
            <a:noAutofit/>
          </a:bodyPr>
          <a:lstStyle/>
          <a:p>
            <a:pPr marL="139700" lvl="0" indent="0">
              <a:buSzPts val="1400"/>
            </a:pPr>
            <a:r>
              <a:rPr lang="es-ES" sz="900" dirty="0"/>
              <a:t>El Acuerdo Comercial Multipartes entre Ecuador y la Unión Europea ha aventajado a varios sectores de la economía a desarrollar ventajas comparativas mediante el aprovechamiento al máximo de los mecanismos de acceso preferencial y el desarrollo de oportunidades dentro de la comunidad europea. Sin embargo, se recomienda tomar en consideración los siguientes parámetros. La industria textil ecuatoriana de prendas de vestir a base de fibra de alpaca debe mejorar la gestión de su cadena de suministros para reducir costos e incrementar la productividad, aumentar las inversiones en capital humano (mano de obra calificada) y maquinaria para sustituir los procedimientos arcaicos y mejorar la flexibilidad y tiempos; sin perder la esencia de lo tradicional. Es necesario fomentar un enfoque de productividad basado en el valor agregado de las prendas y la diversificación de sus exportaciones con una mejor apertura hacia los mercados. Es imprescindible para Ecuador mejorar la calidad y optar por ventajas comparativas y competitivas que impulsen al sector textil a imponerse en el mercado internacional.</a:t>
            </a:r>
          </a:p>
          <a:p>
            <a:pPr marL="139700" lvl="0" indent="0">
              <a:buSzPts val="1400"/>
            </a:pPr>
            <a:endParaRPr lang="es-ES" sz="900" dirty="0"/>
          </a:p>
        </p:txBody>
      </p:sp>
      <p:sp>
        <p:nvSpPr>
          <p:cNvPr id="30" name="Google Shape;316;p40"/>
          <p:cNvSpPr txBox="1">
            <a:spLocks noGrp="1"/>
          </p:cNvSpPr>
          <p:nvPr>
            <p:ph type="subTitle" idx="5"/>
          </p:nvPr>
        </p:nvSpPr>
        <p:spPr>
          <a:xfrm>
            <a:off x="6298365" y="558881"/>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3. </a:t>
            </a:r>
            <a:endParaRPr sz="1200" dirty="0"/>
          </a:p>
        </p:txBody>
      </p:sp>
    </p:spTree>
    <p:extLst>
      <p:ext uri="{BB962C8B-B14F-4D97-AF65-F5344CB8AC3E}">
        <p14:creationId xmlns:p14="http://schemas.microsoft.com/office/powerpoint/2010/main" val="353222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1066"/>
        <p:cNvGrpSpPr/>
        <p:nvPr/>
      </p:nvGrpSpPr>
      <p:grpSpPr>
        <a:xfrm>
          <a:off x="0" y="0"/>
          <a:ext cx="0" cy="0"/>
          <a:chOff x="0" y="0"/>
          <a:chExt cx="0" cy="0"/>
        </a:xfrm>
      </p:grpSpPr>
      <p:sp>
        <p:nvSpPr>
          <p:cNvPr id="3" name="Google Shape;222;p34"/>
          <p:cNvSpPr txBox="1">
            <a:spLocks/>
          </p:cNvSpPr>
          <p:nvPr/>
        </p:nvSpPr>
        <p:spPr>
          <a:xfrm>
            <a:off x="2396329" y="1767098"/>
            <a:ext cx="4462500" cy="118158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4400" b="1" dirty="0">
                <a:solidFill>
                  <a:schemeClr val="bg1"/>
                </a:solidFill>
                <a:latin typeface="Montserrat" panose="020B0604020202020204" charset="0"/>
              </a:rPr>
              <a:t>Gracias</a:t>
            </a:r>
            <a:endParaRPr lang="es-EC" sz="4400" b="1" dirty="0">
              <a:solidFill>
                <a:schemeClr val="bg1"/>
              </a:solidFill>
              <a:latin typeface="Montserrat"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41"/>
          <p:cNvSpPr/>
          <p:nvPr/>
        </p:nvSpPr>
        <p:spPr>
          <a:xfrm>
            <a:off x="3093505" y="1064925"/>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41"/>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Introducción</a:t>
            </a:r>
            <a:endParaRPr sz="2000" dirty="0"/>
          </a:p>
        </p:txBody>
      </p:sp>
      <p:sp>
        <p:nvSpPr>
          <p:cNvPr id="331" name="Google Shape;331;p41"/>
          <p:cNvSpPr/>
          <p:nvPr/>
        </p:nvSpPr>
        <p:spPr>
          <a:xfrm>
            <a:off x="717800" y="1064925"/>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41"/>
          <p:cNvSpPr txBox="1">
            <a:spLocks noGrp="1"/>
          </p:cNvSpPr>
          <p:nvPr>
            <p:ph type="subTitle" idx="4294967295"/>
          </p:nvPr>
        </p:nvSpPr>
        <p:spPr>
          <a:xfrm>
            <a:off x="1187630" y="1405230"/>
            <a:ext cx="17349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lt1"/>
                </a:solidFill>
              </a:rPr>
              <a:t>Planteamiento del problema</a:t>
            </a:r>
            <a:endParaRPr sz="1200" b="1" dirty="0">
              <a:solidFill>
                <a:schemeClr val="lt1"/>
              </a:solidFill>
            </a:endParaRPr>
          </a:p>
        </p:txBody>
      </p:sp>
      <p:sp>
        <p:nvSpPr>
          <p:cNvPr id="333" name="Google Shape;333;p41"/>
          <p:cNvSpPr txBox="1">
            <a:spLocks noGrp="1"/>
          </p:cNvSpPr>
          <p:nvPr>
            <p:ph type="subTitle" idx="4294967295"/>
          </p:nvPr>
        </p:nvSpPr>
        <p:spPr>
          <a:xfrm>
            <a:off x="3853451" y="1405230"/>
            <a:ext cx="17349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200" b="1" dirty="0">
                <a:solidFill>
                  <a:schemeClr val="lt1"/>
                </a:solidFill>
              </a:rPr>
              <a:t>Justificación</a:t>
            </a:r>
            <a:endParaRPr sz="1200" b="1" dirty="0">
              <a:solidFill>
                <a:schemeClr val="lt1"/>
              </a:solidFill>
            </a:endParaRPr>
          </a:p>
        </p:txBody>
      </p:sp>
      <p:sp>
        <p:nvSpPr>
          <p:cNvPr id="334" name="Google Shape;334;p41"/>
          <p:cNvSpPr txBox="1">
            <a:spLocks noGrp="1"/>
          </p:cNvSpPr>
          <p:nvPr>
            <p:ph type="subTitle" idx="4294967295"/>
          </p:nvPr>
        </p:nvSpPr>
        <p:spPr>
          <a:xfrm>
            <a:off x="6253966" y="1764825"/>
            <a:ext cx="17349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chemeClr val="lt1"/>
                </a:solidFill>
              </a:rPr>
              <a:t>Synthesize</a:t>
            </a:r>
            <a:endParaRPr b="1" dirty="0">
              <a:solidFill>
                <a:schemeClr val="lt1"/>
              </a:solidFill>
            </a:endParaRPr>
          </a:p>
        </p:txBody>
      </p:sp>
      <p:sp>
        <p:nvSpPr>
          <p:cNvPr id="335" name="Google Shape;335;p41"/>
          <p:cNvSpPr txBox="1">
            <a:spLocks noGrp="1"/>
          </p:cNvSpPr>
          <p:nvPr>
            <p:ph type="subTitle" idx="4294967295"/>
          </p:nvPr>
        </p:nvSpPr>
        <p:spPr>
          <a:xfrm>
            <a:off x="717800" y="2300218"/>
            <a:ext cx="2433300" cy="2251233"/>
          </a:xfrm>
          <a:prstGeom prst="rect">
            <a:avLst/>
          </a:prstGeom>
        </p:spPr>
        <p:txBody>
          <a:bodyPr spcFirstLastPara="1" wrap="square" lIns="91425" tIns="91425" rIns="91425" bIns="91425" anchor="t" anchorCtr="0">
            <a:noAutofit/>
          </a:bodyPr>
          <a:lstStyle/>
          <a:p>
            <a:pPr lvl="0" indent="-317500">
              <a:buClr>
                <a:schemeClr val="accent1"/>
              </a:buClr>
              <a:buSzPts val="1400"/>
            </a:pPr>
            <a:r>
              <a:rPr lang="es-ES" sz="1200" dirty="0">
                <a:solidFill>
                  <a:schemeClr val="dk1"/>
                </a:solidFill>
              </a:rPr>
              <a:t>Ecuador, Colombia, Bolivia y Perú han logrado expandirse en el mercado europeo y exportar productos similares; sin embargo, se desconoce qué economía es más competitiva o si son complementarios y bajo qué factores. </a:t>
            </a:r>
            <a:endParaRPr sz="1200" dirty="0">
              <a:solidFill>
                <a:schemeClr val="dk1"/>
              </a:solidFill>
            </a:endParaRPr>
          </a:p>
        </p:txBody>
      </p:sp>
      <p:sp>
        <p:nvSpPr>
          <p:cNvPr id="336" name="Google Shape;336;p41"/>
          <p:cNvSpPr txBox="1">
            <a:spLocks noGrp="1"/>
          </p:cNvSpPr>
          <p:nvPr>
            <p:ph type="subTitle" idx="4294967295"/>
          </p:nvPr>
        </p:nvSpPr>
        <p:spPr>
          <a:xfrm>
            <a:off x="3155051" y="2300219"/>
            <a:ext cx="2433300" cy="2251232"/>
          </a:xfrm>
          <a:prstGeom prst="rect">
            <a:avLst/>
          </a:prstGeom>
        </p:spPr>
        <p:txBody>
          <a:bodyPr spcFirstLastPara="1" wrap="square" lIns="91425" tIns="91425" rIns="91425" bIns="91425" anchor="t" anchorCtr="0">
            <a:noAutofit/>
          </a:bodyPr>
          <a:lstStyle/>
          <a:p>
            <a:pPr lvl="0" indent="-317500">
              <a:buClr>
                <a:schemeClr val="accent1"/>
              </a:buClr>
              <a:buSzPts val="1400"/>
            </a:pPr>
            <a:r>
              <a:rPr lang="es-ES" sz="1200" dirty="0">
                <a:solidFill>
                  <a:schemeClr val="dk1"/>
                </a:solidFill>
              </a:rPr>
              <a:t>Aplicación del modelo del Doble Diamante de Moon permitirá para conocer los escenarios económicos de los países objeto de estudio.</a:t>
            </a:r>
          </a:p>
          <a:p>
            <a:pPr lvl="0" indent="-317500">
              <a:buClr>
                <a:schemeClr val="accent1"/>
              </a:buClr>
              <a:buSzPts val="1400"/>
            </a:pPr>
            <a:endParaRPr sz="1200" dirty="0">
              <a:solidFill>
                <a:schemeClr val="dk1"/>
              </a:solidFill>
            </a:endParaRPr>
          </a:p>
        </p:txBody>
      </p:sp>
      <p:pic>
        <p:nvPicPr>
          <p:cNvPr id="1026" name="Picture 2" descr="Comunidad Andina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35" y="1863630"/>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7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p:nvPr/>
        </p:nvSpPr>
        <p:spPr>
          <a:xfrm>
            <a:off x="3140571" y="3149311"/>
            <a:ext cx="2787600" cy="169554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40"/>
          <p:cNvSpPr/>
          <p:nvPr/>
        </p:nvSpPr>
        <p:spPr>
          <a:xfrm>
            <a:off x="228702" y="3477061"/>
            <a:ext cx="2787600" cy="136779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40"/>
          <p:cNvSpPr/>
          <p:nvPr/>
        </p:nvSpPr>
        <p:spPr>
          <a:xfrm>
            <a:off x="228702" y="1844386"/>
            <a:ext cx="2787600" cy="1121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40"/>
          <p:cNvSpPr/>
          <p:nvPr/>
        </p:nvSpPr>
        <p:spPr>
          <a:xfrm>
            <a:off x="228702" y="3149311"/>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40"/>
          <p:cNvSpPr/>
          <p:nvPr/>
        </p:nvSpPr>
        <p:spPr>
          <a:xfrm>
            <a:off x="228702" y="1504186"/>
            <a:ext cx="2787600" cy="34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40"/>
          <p:cNvSpPr txBox="1">
            <a:spLocks noGrp="1"/>
          </p:cNvSpPr>
          <p:nvPr>
            <p:ph type="title"/>
          </p:nvPr>
        </p:nvSpPr>
        <p:spPr>
          <a:xfrm>
            <a:off x="313762" y="345055"/>
            <a:ext cx="77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Introducción</a:t>
            </a:r>
            <a:endParaRPr sz="2000" dirty="0"/>
          </a:p>
        </p:txBody>
      </p:sp>
      <p:sp>
        <p:nvSpPr>
          <p:cNvPr id="312" name="Google Shape;312;p40"/>
          <p:cNvSpPr txBox="1">
            <a:spLocks noGrp="1"/>
          </p:cNvSpPr>
          <p:nvPr>
            <p:ph type="subTitle" idx="1"/>
          </p:nvPr>
        </p:nvSpPr>
        <p:spPr>
          <a:xfrm>
            <a:off x="463202" y="1462336"/>
            <a:ext cx="2787600" cy="423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Objetivo general</a:t>
            </a:r>
            <a:endParaRPr sz="1200" dirty="0"/>
          </a:p>
        </p:txBody>
      </p:sp>
      <p:sp>
        <p:nvSpPr>
          <p:cNvPr id="313" name="Google Shape;313;p40"/>
          <p:cNvSpPr txBox="1">
            <a:spLocks noGrp="1"/>
          </p:cNvSpPr>
          <p:nvPr>
            <p:ph type="subTitle" idx="2"/>
          </p:nvPr>
        </p:nvSpPr>
        <p:spPr>
          <a:xfrm>
            <a:off x="228702" y="1924729"/>
            <a:ext cx="2787600" cy="960713"/>
          </a:xfrm>
          <a:prstGeom prst="rect">
            <a:avLst/>
          </a:prstGeom>
        </p:spPr>
        <p:txBody>
          <a:bodyPr spcFirstLastPara="1" wrap="square" lIns="91425" tIns="91425" rIns="91425" bIns="91425" anchor="t" anchorCtr="0">
            <a:noAutofit/>
          </a:bodyPr>
          <a:lstStyle/>
          <a:p>
            <a:pPr marL="139700" lvl="0" indent="0" algn="ctr">
              <a:buSzPts val="1400"/>
            </a:pPr>
            <a:r>
              <a:rPr lang="es-ES" sz="1100" dirty="0"/>
              <a:t>Analizar las exportaciones de prendas de vestir a base de fibra de alpaca desde los países andinos hacia la Unión Europea durante el periodo 2010 - 2020.</a:t>
            </a:r>
            <a:endParaRPr sz="1100" dirty="0"/>
          </a:p>
        </p:txBody>
      </p:sp>
      <p:sp>
        <p:nvSpPr>
          <p:cNvPr id="316" name="Google Shape;316;p40"/>
          <p:cNvSpPr txBox="1">
            <a:spLocks noGrp="1"/>
          </p:cNvSpPr>
          <p:nvPr>
            <p:ph type="subTitle" idx="5"/>
          </p:nvPr>
        </p:nvSpPr>
        <p:spPr>
          <a:xfrm>
            <a:off x="463202" y="3108809"/>
            <a:ext cx="27876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Objetivos específicos</a:t>
            </a:r>
            <a:endParaRPr sz="1200" dirty="0"/>
          </a:p>
        </p:txBody>
      </p:sp>
      <p:sp>
        <p:nvSpPr>
          <p:cNvPr id="317" name="Google Shape;317;p40"/>
          <p:cNvSpPr txBox="1">
            <a:spLocks noGrp="1"/>
          </p:cNvSpPr>
          <p:nvPr>
            <p:ph type="subTitle" idx="6"/>
          </p:nvPr>
        </p:nvSpPr>
        <p:spPr>
          <a:xfrm>
            <a:off x="228627" y="3540645"/>
            <a:ext cx="2787674" cy="1304212"/>
          </a:xfrm>
          <a:prstGeom prst="rect">
            <a:avLst/>
          </a:prstGeom>
        </p:spPr>
        <p:txBody>
          <a:bodyPr spcFirstLastPara="1" wrap="square" lIns="91425" tIns="91425" rIns="91425" bIns="91425" anchor="t" anchorCtr="0">
            <a:noAutofit/>
          </a:bodyPr>
          <a:lstStyle/>
          <a:p>
            <a:pPr lvl="0" indent="-317500">
              <a:buSzPts val="1400"/>
              <a:buChar char="●"/>
            </a:pPr>
            <a:r>
              <a:rPr lang="es-EC" sz="1200" dirty="0"/>
              <a:t>Determinar la oferta del sector textil ecuatoriano de prendas elaboradas a base de fibra de alpaca.</a:t>
            </a:r>
          </a:p>
        </p:txBody>
      </p:sp>
      <p:sp>
        <p:nvSpPr>
          <p:cNvPr id="319" name="Google Shape;319;p40"/>
          <p:cNvSpPr txBox="1">
            <a:spLocks noGrp="1"/>
          </p:cNvSpPr>
          <p:nvPr>
            <p:ph type="subTitle" idx="8"/>
          </p:nvPr>
        </p:nvSpPr>
        <p:spPr>
          <a:xfrm>
            <a:off x="3140495" y="3165065"/>
            <a:ext cx="2787675" cy="1679792"/>
          </a:xfrm>
          <a:prstGeom prst="rect">
            <a:avLst/>
          </a:prstGeom>
        </p:spPr>
        <p:txBody>
          <a:bodyPr spcFirstLastPara="1" wrap="square" lIns="91425" tIns="91425" rIns="91425" bIns="91425" anchor="t" anchorCtr="0">
            <a:noAutofit/>
          </a:bodyPr>
          <a:lstStyle/>
          <a:p>
            <a:pPr lvl="0" indent="-317500">
              <a:buSzPts val="1400"/>
              <a:buChar char="●"/>
            </a:pPr>
            <a:r>
              <a:rPr lang="es-ES" sz="1200" dirty="0"/>
              <a:t>Identificar la competitividad de las exportaciones de prendas de vestir a base de fibra de alpaca de Ecuador, Bolivia, Colombia y Perú hacia la Unión Europea durante el periodo 2010 - 2020.</a:t>
            </a:r>
            <a:endParaRPr sz="1200" dirty="0"/>
          </a:p>
        </p:txBody>
      </p:sp>
      <p:sp>
        <p:nvSpPr>
          <p:cNvPr id="25" name="Google Shape;291;p39"/>
          <p:cNvSpPr txBox="1">
            <a:spLocks/>
          </p:cNvSpPr>
          <p:nvPr/>
        </p:nvSpPr>
        <p:spPr>
          <a:xfrm>
            <a:off x="313762" y="935568"/>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b="1" dirty="0">
                <a:solidFill>
                  <a:schemeClr val="accent5">
                    <a:lumMod val="60000"/>
                    <a:lumOff val="40000"/>
                  </a:schemeClr>
                </a:solidFill>
              </a:rPr>
              <a:t>Objetivos</a:t>
            </a:r>
          </a:p>
        </p:txBody>
      </p:sp>
      <p:sp>
        <p:nvSpPr>
          <p:cNvPr id="29" name="Google Shape;303;p40"/>
          <p:cNvSpPr/>
          <p:nvPr/>
        </p:nvSpPr>
        <p:spPr>
          <a:xfrm>
            <a:off x="6052365" y="3149311"/>
            <a:ext cx="2787600" cy="1695546"/>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9;p40"/>
          <p:cNvSpPr txBox="1">
            <a:spLocks noGrp="1"/>
          </p:cNvSpPr>
          <p:nvPr>
            <p:ph type="subTitle" idx="8"/>
          </p:nvPr>
        </p:nvSpPr>
        <p:spPr>
          <a:xfrm>
            <a:off x="6052363" y="3182471"/>
            <a:ext cx="2787602" cy="1662385"/>
          </a:xfrm>
          <a:prstGeom prst="rect">
            <a:avLst/>
          </a:prstGeom>
        </p:spPr>
        <p:txBody>
          <a:bodyPr spcFirstLastPara="1" wrap="square" lIns="91425" tIns="91425" rIns="91425" bIns="91425" anchor="t" anchorCtr="0">
            <a:noAutofit/>
          </a:bodyPr>
          <a:lstStyle/>
          <a:p>
            <a:pPr lvl="0" indent="-317500">
              <a:buSzPts val="1400"/>
              <a:buChar char="●"/>
            </a:pPr>
            <a:r>
              <a:rPr lang="es-ES" sz="1200" dirty="0"/>
              <a:t>Establecer estrategias para potencializar las exportaciones ecuatorianas de prendas de vestir a base de fibra de alpaca hacia la comunidad europea.</a:t>
            </a:r>
            <a:endParaRPr sz="1200" dirty="0"/>
          </a:p>
        </p:txBody>
      </p:sp>
      <p:pic>
        <p:nvPicPr>
          <p:cNvPr id="8" name="Imagen 7"/>
          <p:cNvPicPr>
            <a:picLocks noChangeAspect="1"/>
          </p:cNvPicPr>
          <p:nvPr/>
        </p:nvPicPr>
        <p:blipFill>
          <a:blip r:embed="rId3"/>
          <a:stretch>
            <a:fillRect/>
          </a:stretch>
        </p:blipFill>
        <p:spPr>
          <a:xfrm>
            <a:off x="6562029" y="950915"/>
            <a:ext cx="2197579" cy="2048121"/>
          </a:xfrm>
          <a:prstGeom prst="rect">
            <a:avLst/>
          </a:prstGeom>
        </p:spPr>
      </p:pic>
    </p:spTree>
    <p:extLst>
      <p:ext uri="{BB962C8B-B14F-4D97-AF65-F5344CB8AC3E}">
        <p14:creationId xmlns:p14="http://schemas.microsoft.com/office/powerpoint/2010/main" val="3829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48"/>
          <p:cNvSpPr txBox="1">
            <a:spLocks noGrp="1"/>
          </p:cNvSpPr>
          <p:nvPr>
            <p:ph type="body" idx="1"/>
          </p:nvPr>
        </p:nvSpPr>
        <p:spPr>
          <a:xfrm>
            <a:off x="713225" y="1925800"/>
            <a:ext cx="2591950" cy="12792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ES" sz="1300" dirty="0"/>
              <a:t>Las exportaciones de prendas de vestir elaboradas a base de fibra de alpaca desde los países andinos se encuentran concentradas principalmente en el mercado europeo y se acogen al beneficio de las preferencias arancelarias del Acuerdo Comercial Multipartes.</a:t>
            </a:r>
            <a:endParaRPr sz="1300" dirty="0"/>
          </a:p>
        </p:txBody>
      </p:sp>
      <p:sp>
        <p:nvSpPr>
          <p:cNvPr id="463" name="Google Shape;463;p48"/>
          <p:cNvSpPr txBox="1">
            <a:spLocks noGrp="1"/>
          </p:cNvSpPr>
          <p:nvPr>
            <p:ph type="subTitle" idx="3"/>
          </p:nvPr>
        </p:nvSpPr>
        <p:spPr>
          <a:xfrm>
            <a:off x="713225" y="1294707"/>
            <a:ext cx="2987100" cy="47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Proposici</a:t>
            </a:r>
            <a:r>
              <a:rPr lang="es-EC" dirty="0"/>
              <a:t>ón </a:t>
            </a:r>
            <a:endParaRPr dirty="0"/>
          </a:p>
        </p:txBody>
      </p:sp>
      <p:sp>
        <p:nvSpPr>
          <p:cNvPr id="464" name="Google Shape;464;p48"/>
          <p:cNvSpPr txBox="1">
            <a:spLocks noGrp="1"/>
          </p:cNvSpPr>
          <p:nvPr>
            <p:ph type="subTitle" idx="4"/>
          </p:nvPr>
        </p:nvSpPr>
        <p:spPr>
          <a:xfrm>
            <a:off x="3775466" y="1326605"/>
            <a:ext cx="2987100" cy="47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Variables</a:t>
            </a:r>
            <a:endParaRPr dirty="0"/>
          </a:p>
        </p:txBody>
      </p:sp>
      <p:sp>
        <p:nvSpPr>
          <p:cNvPr id="465" name="Google Shape;465;p48"/>
          <p:cNvSpPr/>
          <p:nvPr/>
        </p:nvSpPr>
        <p:spPr>
          <a:xfrm>
            <a:off x="7520700" y="1294707"/>
            <a:ext cx="1216200" cy="3327993"/>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48"/>
          <p:cNvSpPr/>
          <p:nvPr/>
        </p:nvSpPr>
        <p:spPr>
          <a:xfrm>
            <a:off x="6304500" y="-63795"/>
            <a:ext cx="1216200" cy="135850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311;p40">
            <a:extLst>
              <a:ext uri="{FF2B5EF4-FFF2-40B4-BE49-F238E27FC236}">
                <a16:creationId xmlns:a16="http://schemas.microsoft.com/office/drawing/2014/main" id="{38E30334-FD51-4759-861F-9C585C7A3A55}"/>
              </a:ext>
            </a:extLst>
          </p:cNvPr>
          <p:cNvSpPr txBox="1">
            <a:spLocks noGrp="1"/>
          </p:cNvSpPr>
          <p:nvPr>
            <p:ph type="title"/>
          </p:nvPr>
        </p:nvSpPr>
        <p:spPr>
          <a:xfrm>
            <a:off x="313762" y="345055"/>
            <a:ext cx="77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Introducción</a:t>
            </a:r>
            <a:endParaRPr sz="2000" dirty="0"/>
          </a:p>
        </p:txBody>
      </p:sp>
      <p:graphicFrame>
        <p:nvGraphicFramePr>
          <p:cNvPr id="453" name="Diagrama 452">
            <a:extLst>
              <a:ext uri="{FF2B5EF4-FFF2-40B4-BE49-F238E27FC236}">
                <a16:creationId xmlns:a16="http://schemas.microsoft.com/office/drawing/2014/main" id="{1CC38527-24CA-463C-B71A-568BBEDDC772}"/>
              </a:ext>
            </a:extLst>
          </p:cNvPr>
          <p:cNvGraphicFramePr/>
          <p:nvPr>
            <p:extLst>
              <p:ext uri="{D42A27DB-BD31-4B8C-83A1-F6EECF244321}">
                <p14:modId xmlns:p14="http://schemas.microsoft.com/office/powerpoint/2010/main" val="498168463"/>
              </p:ext>
            </p:extLst>
          </p:nvPr>
        </p:nvGraphicFramePr>
        <p:xfrm>
          <a:off x="3429762" y="1885866"/>
          <a:ext cx="4361502" cy="268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968275" y="1130101"/>
            <a:ext cx="4462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sz="2000" dirty="0"/>
              <a:t>Marcos de la investigación</a:t>
            </a:r>
          </a:p>
        </p:txBody>
      </p:sp>
      <p:sp>
        <p:nvSpPr>
          <p:cNvPr id="223" name="Google Shape;223;p34"/>
          <p:cNvSpPr txBox="1">
            <a:spLocks noGrp="1"/>
          </p:cNvSpPr>
          <p:nvPr>
            <p:ph type="subTitle" idx="1"/>
          </p:nvPr>
        </p:nvSpPr>
        <p:spPr>
          <a:xfrm>
            <a:off x="3968275" y="1971901"/>
            <a:ext cx="4462500" cy="1413611"/>
          </a:xfrm>
          <a:prstGeom prst="rect">
            <a:avLst/>
          </a:prstGeom>
        </p:spPr>
        <p:txBody>
          <a:bodyPr spcFirstLastPara="1" wrap="square" lIns="91425" tIns="91425" rIns="91425" bIns="91425" anchor="t" anchorCtr="0">
            <a:noAutofit/>
          </a:bodyPr>
          <a:lstStyle/>
          <a:p>
            <a:pPr marL="342900" lvl="0" algn="l" rtl="0">
              <a:spcBef>
                <a:spcPts val="0"/>
              </a:spcBef>
              <a:spcAft>
                <a:spcPts val="0"/>
              </a:spcAft>
              <a:buAutoNum type="alphaLcPeriod"/>
            </a:pPr>
            <a:r>
              <a:rPr lang="es-ES" dirty="0">
                <a:solidFill>
                  <a:schemeClr val="accent2"/>
                </a:solidFill>
              </a:rPr>
              <a:t>Marco Teórico</a:t>
            </a:r>
          </a:p>
          <a:p>
            <a:pPr marL="882650" lvl="1" indent="-400050">
              <a:buFont typeface="+mj-lt"/>
              <a:buAutoNum type="romanLcPeriod"/>
            </a:pPr>
            <a:r>
              <a:rPr lang="es-ES" dirty="0">
                <a:solidFill>
                  <a:schemeClr val="accent2"/>
                </a:solidFill>
              </a:rPr>
              <a:t>Teoría de la Competitividad</a:t>
            </a:r>
          </a:p>
          <a:p>
            <a:pPr marL="882650" lvl="1" indent="-400050">
              <a:buFont typeface="+mj-lt"/>
              <a:buAutoNum type="romanLcPeriod"/>
            </a:pPr>
            <a:r>
              <a:rPr lang="es-ES" dirty="0">
                <a:solidFill>
                  <a:schemeClr val="accent2"/>
                </a:solidFill>
              </a:rPr>
              <a:t>Teoría de Integración Económica</a:t>
            </a:r>
          </a:p>
          <a:p>
            <a:pPr marL="800100" lvl="1">
              <a:buAutoNum type="romanLcPeriod"/>
            </a:pPr>
            <a:endParaRPr lang="es-ES" dirty="0">
              <a:solidFill>
                <a:schemeClr val="accent2"/>
              </a:solidFill>
            </a:endParaRPr>
          </a:p>
          <a:p>
            <a:pPr marL="342900" lvl="0" algn="l" rtl="0">
              <a:spcBef>
                <a:spcPts val="0"/>
              </a:spcBef>
              <a:spcAft>
                <a:spcPts val="0"/>
              </a:spcAft>
              <a:buAutoNum type="alphaLcPeriod"/>
            </a:pPr>
            <a:r>
              <a:rPr lang="es-ES" dirty="0">
                <a:solidFill>
                  <a:schemeClr val="accent2"/>
                </a:solidFill>
              </a:rPr>
              <a:t>Marco Legal</a:t>
            </a:r>
          </a:p>
          <a:p>
            <a:pPr marL="342900" lvl="0" algn="l" rtl="0">
              <a:spcBef>
                <a:spcPts val="0"/>
              </a:spcBef>
              <a:spcAft>
                <a:spcPts val="0"/>
              </a:spcAft>
              <a:buAutoNum type="alphaLcPeriod"/>
            </a:pPr>
            <a:r>
              <a:rPr lang="es-ES" dirty="0">
                <a:solidFill>
                  <a:schemeClr val="accent2"/>
                </a:solidFill>
              </a:rPr>
              <a:t>Marco Metodológico</a:t>
            </a:r>
          </a:p>
        </p:txBody>
      </p:sp>
    </p:spTree>
    <p:extLst>
      <p:ext uri="{BB962C8B-B14F-4D97-AF65-F5344CB8AC3E}">
        <p14:creationId xmlns:p14="http://schemas.microsoft.com/office/powerpoint/2010/main" val="188216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cxnSp>
        <p:nvCxnSpPr>
          <p:cNvPr id="58" name="Google Shape;508;p51">
            <a:extLst>
              <a:ext uri="{FF2B5EF4-FFF2-40B4-BE49-F238E27FC236}">
                <a16:creationId xmlns:a16="http://schemas.microsoft.com/office/drawing/2014/main" id="{F85A0888-7A04-43E0-8A14-537BE994F360}"/>
              </a:ext>
            </a:extLst>
          </p:cNvPr>
          <p:cNvCxnSpPr>
            <a:cxnSpLocks/>
            <a:stCxn id="95" idx="3"/>
          </p:cNvCxnSpPr>
          <p:nvPr/>
        </p:nvCxnSpPr>
        <p:spPr>
          <a:xfrm rot="16200000" flipH="1">
            <a:off x="-30514" y="2872459"/>
            <a:ext cx="2295980" cy="331533"/>
          </a:xfrm>
          <a:prstGeom prst="bentConnector3">
            <a:avLst>
              <a:gd name="adj1" fmla="val 101857"/>
            </a:avLst>
          </a:prstGeom>
          <a:noFill/>
          <a:ln w="19050" cap="flat" cmpd="sng">
            <a:solidFill>
              <a:schemeClr val="accent1"/>
            </a:solidFill>
            <a:prstDash val="solid"/>
            <a:round/>
            <a:headEnd type="none" w="med" len="med"/>
            <a:tailEnd type="none" w="med" len="med"/>
          </a:ln>
        </p:spPr>
      </p:cxnSp>
      <p:sp>
        <p:nvSpPr>
          <p:cNvPr id="428" name="Google Shape;428;p46"/>
          <p:cNvSpPr txBox="1">
            <a:spLocks noGrp="1"/>
          </p:cNvSpPr>
          <p:nvPr>
            <p:ph type="title"/>
          </p:nvPr>
        </p:nvSpPr>
        <p:spPr>
          <a:xfrm>
            <a:off x="717700" y="195346"/>
            <a:ext cx="7708200" cy="531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Marcos de la investigación</a:t>
            </a:r>
            <a:endParaRPr sz="2000" dirty="0"/>
          </a:p>
        </p:txBody>
      </p:sp>
      <p:sp>
        <p:nvSpPr>
          <p:cNvPr id="31" name="Google Shape;291;p39"/>
          <p:cNvSpPr txBox="1">
            <a:spLocks/>
          </p:cNvSpPr>
          <p:nvPr/>
        </p:nvSpPr>
        <p:spPr>
          <a:xfrm>
            <a:off x="717700" y="726573"/>
            <a:ext cx="7708300" cy="40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spcAft>
                <a:spcPts val="1600"/>
              </a:spcAft>
              <a:buFont typeface="Montserrat"/>
              <a:buNone/>
            </a:pPr>
            <a:r>
              <a:rPr lang="es-EC" sz="1400" b="1" dirty="0">
                <a:solidFill>
                  <a:schemeClr val="accent5">
                    <a:lumMod val="60000"/>
                    <a:lumOff val="40000"/>
                  </a:schemeClr>
                </a:solidFill>
              </a:rPr>
              <a:t>Marco Teórico</a:t>
            </a:r>
          </a:p>
        </p:txBody>
      </p:sp>
      <p:sp>
        <p:nvSpPr>
          <p:cNvPr id="32" name="Google Shape;481;p51">
            <a:extLst>
              <a:ext uri="{FF2B5EF4-FFF2-40B4-BE49-F238E27FC236}">
                <a16:creationId xmlns:a16="http://schemas.microsoft.com/office/drawing/2014/main" id="{966C71B1-3451-4A77-BF9E-89D653813942}"/>
              </a:ext>
            </a:extLst>
          </p:cNvPr>
          <p:cNvSpPr/>
          <p:nvPr/>
        </p:nvSpPr>
        <p:spPr>
          <a:xfrm>
            <a:off x="857253" y="2882100"/>
            <a:ext cx="210163"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nvGrpSpPr>
          <p:cNvPr id="36" name="Google Shape;485;p51">
            <a:extLst>
              <a:ext uri="{FF2B5EF4-FFF2-40B4-BE49-F238E27FC236}">
                <a16:creationId xmlns:a16="http://schemas.microsoft.com/office/drawing/2014/main" id="{166656AA-4C99-4B0B-BE41-8CBDBC4F556C}"/>
              </a:ext>
            </a:extLst>
          </p:cNvPr>
          <p:cNvGrpSpPr/>
          <p:nvPr/>
        </p:nvGrpSpPr>
        <p:grpSpPr>
          <a:xfrm>
            <a:off x="6850376" y="1021335"/>
            <a:ext cx="515333" cy="555405"/>
            <a:chOff x="3555625" y="1536650"/>
            <a:chExt cx="540125" cy="582125"/>
          </a:xfrm>
        </p:grpSpPr>
        <p:sp>
          <p:nvSpPr>
            <p:cNvPr id="37" name="Google Shape;486;p51">
              <a:extLst>
                <a:ext uri="{FF2B5EF4-FFF2-40B4-BE49-F238E27FC236}">
                  <a16:creationId xmlns:a16="http://schemas.microsoft.com/office/drawing/2014/main" id="{AB2674DE-16B8-43A1-A5FD-33E49C9D03B0}"/>
                </a:ext>
              </a:extLst>
            </p:cNvPr>
            <p:cNvSpPr/>
            <p:nvPr/>
          </p:nvSpPr>
          <p:spPr>
            <a:xfrm>
              <a:off x="3672800" y="1651325"/>
              <a:ext cx="303275" cy="467450"/>
            </a:xfrm>
            <a:custGeom>
              <a:avLst/>
              <a:gdLst/>
              <a:ahLst/>
              <a:cxnLst/>
              <a:rect l="l" t="t" r="r" b="b"/>
              <a:pathLst>
                <a:path w="12131" h="18698" extrusionOk="0">
                  <a:moveTo>
                    <a:pt x="6082" y="1050"/>
                  </a:moveTo>
                  <a:cubicBezTo>
                    <a:pt x="6143" y="1050"/>
                    <a:pt x="6205" y="1051"/>
                    <a:pt x="6266" y="1053"/>
                  </a:cubicBezTo>
                  <a:cubicBezTo>
                    <a:pt x="8998" y="1053"/>
                    <a:pt x="11279" y="3334"/>
                    <a:pt x="11279" y="6066"/>
                  </a:cubicBezTo>
                  <a:cubicBezTo>
                    <a:pt x="11279" y="8046"/>
                    <a:pt x="10251" y="9925"/>
                    <a:pt x="8672" y="11078"/>
                  </a:cubicBezTo>
                  <a:cubicBezTo>
                    <a:pt x="8472" y="11178"/>
                    <a:pt x="8472" y="11279"/>
                    <a:pt x="8472" y="11379"/>
                  </a:cubicBezTo>
                  <a:lnTo>
                    <a:pt x="8472" y="13584"/>
                  </a:lnTo>
                  <a:lnTo>
                    <a:pt x="3760" y="13584"/>
                  </a:lnTo>
                  <a:lnTo>
                    <a:pt x="3760" y="11379"/>
                  </a:lnTo>
                  <a:cubicBezTo>
                    <a:pt x="3760" y="11279"/>
                    <a:pt x="3660" y="11078"/>
                    <a:pt x="3560" y="11078"/>
                  </a:cubicBezTo>
                  <a:cubicBezTo>
                    <a:pt x="1880" y="9925"/>
                    <a:pt x="853" y="8046"/>
                    <a:pt x="853" y="6066"/>
                  </a:cubicBezTo>
                  <a:cubicBezTo>
                    <a:pt x="951" y="3294"/>
                    <a:pt x="3258" y="1050"/>
                    <a:pt x="6082" y="1050"/>
                  </a:cubicBezTo>
                  <a:close/>
                  <a:moveTo>
                    <a:pt x="8472" y="14512"/>
                  </a:moveTo>
                  <a:lnTo>
                    <a:pt x="8472" y="15665"/>
                  </a:lnTo>
                  <a:lnTo>
                    <a:pt x="3760" y="15665"/>
                  </a:lnTo>
                  <a:lnTo>
                    <a:pt x="3760" y="14512"/>
                  </a:lnTo>
                  <a:close/>
                  <a:moveTo>
                    <a:pt x="8046" y="16492"/>
                  </a:moveTo>
                  <a:lnTo>
                    <a:pt x="7118" y="17870"/>
                  </a:lnTo>
                  <a:lnTo>
                    <a:pt x="5013" y="17870"/>
                  </a:lnTo>
                  <a:lnTo>
                    <a:pt x="4086" y="16492"/>
                  </a:lnTo>
                  <a:close/>
                  <a:moveTo>
                    <a:pt x="6066" y="0"/>
                  </a:moveTo>
                  <a:cubicBezTo>
                    <a:pt x="2732" y="0"/>
                    <a:pt x="1" y="2707"/>
                    <a:pt x="1" y="6066"/>
                  </a:cubicBezTo>
                  <a:cubicBezTo>
                    <a:pt x="1" y="8246"/>
                    <a:pt x="1053" y="10351"/>
                    <a:pt x="2833" y="11604"/>
                  </a:cubicBezTo>
                  <a:lnTo>
                    <a:pt x="2833" y="16091"/>
                  </a:lnTo>
                  <a:cubicBezTo>
                    <a:pt x="2833" y="16091"/>
                    <a:pt x="2833" y="16191"/>
                    <a:pt x="2933" y="16191"/>
                  </a:cubicBezTo>
                  <a:lnTo>
                    <a:pt x="2933" y="16291"/>
                  </a:lnTo>
                  <a:lnTo>
                    <a:pt x="4387" y="18597"/>
                  </a:lnTo>
                  <a:cubicBezTo>
                    <a:pt x="4512" y="18697"/>
                    <a:pt x="4712" y="18697"/>
                    <a:pt x="4813" y="18697"/>
                  </a:cubicBezTo>
                  <a:lnTo>
                    <a:pt x="7319" y="18697"/>
                  </a:lnTo>
                  <a:cubicBezTo>
                    <a:pt x="7419" y="18697"/>
                    <a:pt x="7645" y="18697"/>
                    <a:pt x="7645" y="18597"/>
                  </a:cubicBezTo>
                  <a:lnTo>
                    <a:pt x="9199" y="16291"/>
                  </a:lnTo>
                  <a:lnTo>
                    <a:pt x="9199" y="16191"/>
                  </a:lnTo>
                  <a:lnTo>
                    <a:pt x="9299" y="16091"/>
                  </a:lnTo>
                  <a:lnTo>
                    <a:pt x="9299" y="11604"/>
                  </a:lnTo>
                  <a:cubicBezTo>
                    <a:pt x="11078" y="10351"/>
                    <a:pt x="12131" y="8246"/>
                    <a:pt x="12131" y="6066"/>
                  </a:cubicBezTo>
                  <a:cubicBezTo>
                    <a:pt x="12131" y="2707"/>
                    <a:pt x="9399" y="0"/>
                    <a:pt x="6066"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87;p51">
              <a:extLst>
                <a:ext uri="{FF2B5EF4-FFF2-40B4-BE49-F238E27FC236}">
                  <a16:creationId xmlns:a16="http://schemas.microsoft.com/office/drawing/2014/main" id="{F52C70D5-C94B-4B73-9B68-16EB8AED68F1}"/>
                </a:ext>
              </a:extLst>
            </p:cNvPr>
            <p:cNvSpPr/>
            <p:nvPr/>
          </p:nvSpPr>
          <p:spPr>
            <a:xfrm>
              <a:off x="3819425" y="1700825"/>
              <a:ext cx="112175" cy="112175"/>
            </a:xfrm>
            <a:custGeom>
              <a:avLst/>
              <a:gdLst/>
              <a:ahLst/>
              <a:cxnLst/>
              <a:rect l="l" t="t" r="r" b="b"/>
              <a:pathLst>
                <a:path w="4487" h="4487" extrusionOk="0">
                  <a:moveTo>
                    <a:pt x="401" y="0"/>
                  </a:moveTo>
                  <a:cubicBezTo>
                    <a:pt x="201" y="0"/>
                    <a:pt x="0" y="226"/>
                    <a:pt x="0" y="426"/>
                  </a:cubicBezTo>
                  <a:cubicBezTo>
                    <a:pt x="0" y="627"/>
                    <a:pt x="201" y="852"/>
                    <a:pt x="401" y="852"/>
                  </a:cubicBezTo>
                  <a:cubicBezTo>
                    <a:pt x="2181" y="852"/>
                    <a:pt x="3659" y="2306"/>
                    <a:pt x="3659" y="4086"/>
                  </a:cubicBezTo>
                  <a:cubicBezTo>
                    <a:pt x="3659" y="4286"/>
                    <a:pt x="3860" y="4487"/>
                    <a:pt x="4060" y="4487"/>
                  </a:cubicBezTo>
                  <a:cubicBezTo>
                    <a:pt x="4286" y="4487"/>
                    <a:pt x="4487" y="4286"/>
                    <a:pt x="4487" y="4086"/>
                  </a:cubicBezTo>
                  <a:cubicBezTo>
                    <a:pt x="4487" y="1780"/>
                    <a:pt x="2707" y="0"/>
                    <a:pt x="401"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488;p51">
              <a:extLst>
                <a:ext uri="{FF2B5EF4-FFF2-40B4-BE49-F238E27FC236}">
                  <a16:creationId xmlns:a16="http://schemas.microsoft.com/office/drawing/2014/main" id="{F0FF2879-AA78-4DCA-A5CD-1813FF00652D}"/>
                </a:ext>
              </a:extLst>
            </p:cNvPr>
            <p:cNvSpPr/>
            <p:nvPr/>
          </p:nvSpPr>
          <p:spPr>
            <a:xfrm>
              <a:off x="3555625" y="1792300"/>
              <a:ext cx="99025" cy="20700"/>
            </a:xfrm>
            <a:custGeom>
              <a:avLst/>
              <a:gdLst/>
              <a:ahLst/>
              <a:cxnLst/>
              <a:rect l="l" t="t" r="r" b="b"/>
              <a:pathLst>
                <a:path w="3961" h="828" extrusionOk="0">
                  <a:moveTo>
                    <a:pt x="427" y="0"/>
                  </a:moveTo>
                  <a:cubicBezTo>
                    <a:pt x="101" y="0"/>
                    <a:pt x="1" y="201"/>
                    <a:pt x="1" y="427"/>
                  </a:cubicBezTo>
                  <a:cubicBezTo>
                    <a:pt x="1" y="627"/>
                    <a:pt x="101" y="828"/>
                    <a:pt x="427" y="828"/>
                  </a:cubicBezTo>
                  <a:lnTo>
                    <a:pt x="3560" y="828"/>
                  </a:lnTo>
                  <a:cubicBezTo>
                    <a:pt x="3760" y="828"/>
                    <a:pt x="3961" y="627"/>
                    <a:pt x="3961" y="427"/>
                  </a:cubicBezTo>
                  <a:cubicBezTo>
                    <a:pt x="3961" y="201"/>
                    <a:pt x="3760" y="0"/>
                    <a:pt x="3560"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89;p51">
              <a:extLst>
                <a:ext uri="{FF2B5EF4-FFF2-40B4-BE49-F238E27FC236}">
                  <a16:creationId xmlns:a16="http://schemas.microsoft.com/office/drawing/2014/main" id="{36EA11B7-30EA-4790-AA20-EA7A89512A94}"/>
                </a:ext>
              </a:extLst>
            </p:cNvPr>
            <p:cNvSpPr/>
            <p:nvPr/>
          </p:nvSpPr>
          <p:spPr>
            <a:xfrm>
              <a:off x="3996750" y="1792300"/>
              <a:ext cx="99000" cy="20700"/>
            </a:xfrm>
            <a:custGeom>
              <a:avLst/>
              <a:gdLst/>
              <a:ahLst/>
              <a:cxnLst/>
              <a:rect l="l" t="t" r="r" b="b"/>
              <a:pathLst>
                <a:path w="3960" h="828" extrusionOk="0">
                  <a:moveTo>
                    <a:pt x="426" y="0"/>
                  </a:moveTo>
                  <a:cubicBezTo>
                    <a:pt x="100" y="0"/>
                    <a:pt x="0" y="201"/>
                    <a:pt x="0" y="427"/>
                  </a:cubicBezTo>
                  <a:cubicBezTo>
                    <a:pt x="0" y="627"/>
                    <a:pt x="100" y="828"/>
                    <a:pt x="426" y="828"/>
                  </a:cubicBezTo>
                  <a:lnTo>
                    <a:pt x="3559" y="828"/>
                  </a:lnTo>
                  <a:cubicBezTo>
                    <a:pt x="3759" y="828"/>
                    <a:pt x="3960" y="627"/>
                    <a:pt x="3960" y="427"/>
                  </a:cubicBezTo>
                  <a:cubicBezTo>
                    <a:pt x="3960" y="201"/>
                    <a:pt x="3759" y="0"/>
                    <a:pt x="355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90;p51">
              <a:extLst>
                <a:ext uri="{FF2B5EF4-FFF2-40B4-BE49-F238E27FC236}">
                  <a16:creationId xmlns:a16="http://schemas.microsoft.com/office/drawing/2014/main" id="{BEBD9431-7100-4FD0-8089-ABDE0534A731}"/>
                </a:ext>
              </a:extLst>
            </p:cNvPr>
            <p:cNvSpPr/>
            <p:nvPr/>
          </p:nvSpPr>
          <p:spPr>
            <a:xfrm>
              <a:off x="3628950" y="1921025"/>
              <a:ext cx="80850" cy="76825"/>
            </a:xfrm>
            <a:custGeom>
              <a:avLst/>
              <a:gdLst/>
              <a:ahLst/>
              <a:cxnLst/>
              <a:rect l="l" t="t" r="r" b="b"/>
              <a:pathLst>
                <a:path w="3234" h="3073" extrusionOk="0">
                  <a:moveTo>
                    <a:pt x="2670" y="0"/>
                  </a:moveTo>
                  <a:cubicBezTo>
                    <a:pt x="2574" y="0"/>
                    <a:pt x="2471" y="24"/>
                    <a:pt x="2381" y="65"/>
                  </a:cubicBezTo>
                  <a:lnTo>
                    <a:pt x="201" y="2370"/>
                  </a:lnTo>
                  <a:cubicBezTo>
                    <a:pt x="0" y="2471"/>
                    <a:pt x="0" y="2796"/>
                    <a:pt x="100" y="2997"/>
                  </a:cubicBezTo>
                  <a:cubicBezTo>
                    <a:pt x="201" y="3047"/>
                    <a:pt x="332" y="3072"/>
                    <a:pt x="451" y="3072"/>
                  </a:cubicBezTo>
                  <a:cubicBezTo>
                    <a:pt x="570" y="3072"/>
                    <a:pt x="677" y="3047"/>
                    <a:pt x="727" y="2997"/>
                  </a:cubicBezTo>
                  <a:lnTo>
                    <a:pt x="827" y="2997"/>
                  </a:lnTo>
                  <a:lnTo>
                    <a:pt x="3008" y="691"/>
                  </a:lnTo>
                  <a:cubicBezTo>
                    <a:pt x="3233" y="591"/>
                    <a:pt x="3233" y="290"/>
                    <a:pt x="3008" y="190"/>
                  </a:cubicBezTo>
                  <a:cubicBezTo>
                    <a:pt x="2948" y="55"/>
                    <a:pt x="2815" y="0"/>
                    <a:pt x="2670"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91;p51">
              <a:extLst>
                <a:ext uri="{FF2B5EF4-FFF2-40B4-BE49-F238E27FC236}">
                  <a16:creationId xmlns:a16="http://schemas.microsoft.com/office/drawing/2014/main" id="{0C93D295-CCC2-472B-87FF-85C10F85373C}"/>
                </a:ext>
              </a:extLst>
            </p:cNvPr>
            <p:cNvSpPr/>
            <p:nvPr/>
          </p:nvSpPr>
          <p:spPr>
            <a:xfrm>
              <a:off x="3942225" y="1610125"/>
              <a:ext cx="78350" cy="75050"/>
            </a:xfrm>
            <a:custGeom>
              <a:avLst/>
              <a:gdLst/>
              <a:ahLst/>
              <a:cxnLst/>
              <a:rect l="l" t="t" r="r" b="b"/>
              <a:pathLst>
                <a:path w="3134" h="3002" extrusionOk="0">
                  <a:moveTo>
                    <a:pt x="2617" y="0"/>
                  </a:moveTo>
                  <a:cubicBezTo>
                    <a:pt x="2526" y="0"/>
                    <a:pt x="2444" y="32"/>
                    <a:pt x="2382" y="94"/>
                  </a:cubicBezTo>
                  <a:lnTo>
                    <a:pt x="101" y="2275"/>
                  </a:lnTo>
                  <a:cubicBezTo>
                    <a:pt x="1" y="2475"/>
                    <a:pt x="1" y="2701"/>
                    <a:pt x="101" y="2901"/>
                  </a:cubicBezTo>
                  <a:cubicBezTo>
                    <a:pt x="201" y="3002"/>
                    <a:pt x="301" y="3002"/>
                    <a:pt x="402" y="3002"/>
                  </a:cubicBezTo>
                  <a:cubicBezTo>
                    <a:pt x="502" y="3002"/>
                    <a:pt x="727" y="3002"/>
                    <a:pt x="727" y="2901"/>
                  </a:cubicBezTo>
                  <a:lnTo>
                    <a:pt x="2908" y="721"/>
                  </a:lnTo>
                  <a:cubicBezTo>
                    <a:pt x="3133" y="495"/>
                    <a:pt x="3133" y="195"/>
                    <a:pt x="2908" y="94"/>
                  </a:cubicBezTo>
                  <a:cubicBezTo>
                    <a:pt x="2808" y="32"/>
                    <a:pt x="2707" y="0"/>
                    <a:pt x="2617"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92;p51">
              <a:extLst>
                <a:ext uri="{FF2B5EF4-FFF2-40B4-BE49-F238E27FC236}">
                  <a16:creationId xmlns:a16="http://schemas.microsoft.com/office/drawing/2014/main" id="{8AB449EF-25C6-4C13-8856-BEF221080A61}"/>
                </a:ext>
              </a:extLst>
            </p:cNvPr>
            <p:cNvSpPr/>
            <p:nvPr/>
          </p:nvSpPr>
          <p:spPr>
            <a:xfrm>
              <a:off x="3942225" y="1920750"/>
              <a:ext cx="80850" cy="77950"/>
            </a:xfrm>
            <a:custGeom>
              <a:avLst/>
              <a:gdLst/>
              <a:ahLst/>
              <a:cxnLst/>
              <a:rect l="l" t="t" r="r" b="b"/>
              <a:pathLst>
                <a:path w="3234" h="3118" extrusionOk="0">
                  <a:moveTo>
                    <a:pt x="452" y="0"/>
                  </a:moveTo>
                  <a:cubicBezTo>
                    <a:pt x="333" y="0"/>
                    <a:pt x="201" y="25"/>
                    <a:pt x="101" y="76"/>
                  </a:cubicBezTo>
                  <a:cubicBezTo>
                    <a:pt x="1" y="201"/>
                    <a:pt x="1" y="502"/>
                    <a:pt x="101" y="702"/>
                  </a:cubicBezTo>
                  <a:lnTo>
                    <a:pt x="2382" y="2908"/>
                  </a:lnTo>
                  <a:cubicBezTo>
                    <a:pt x="2459" y="3032"/>
                    <a:pt x="2603" y="3117"/>
                    <a:pt x="2726" y="3117"/>
                  </a:cubicBezTo>
                  <a:cubicBezTo>
                    <a:pt x="2802" y="3117"/>
                    <a:pt x="2870" y="3084"/>
                    <a:pt x="2908" y="3008"/>
                  </a:cubicBezTo>
                  <a:cubicBezTo>
                    <a:pt x="3133" y="2908"/>
                    <a:pt x="3234" y="2582"/>
                    <a:pt x="3008" y="2482"/>
                  </a:cubicBezTo>
                  <a:lnTo>
                    <a:pt x="2908" y="2381"/>
                  </a:lnTo>
                  <a:lnTo>
                    <a:pt x="727" y="76"/>
                  </a:lnTo>
                  <a:cubicBezTo>
                    <a:pt x="677" y="25"/>
                    <a:pt x="571" y="0"/>
                    <a:pt x="452"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93;p51">
              <a:extLst>
                <a:ext uri="{FF2B5EF4-FFF2-40B4-BE49-F238E27FC236}">
                  <a16:creationId xmlns:a16="http://schemas.microsoft.com/office/drawing/2014/main" id="{D61A6155-D1BD-4DEC-BFBB-8937EDA638BD}"/>
                </a:ext>
              </a:extLst>
            </p:cNvPr>
            <p:cNvSpPr/>
            <p:nvPr/>
          </p:nvSpPr>
          <p:spPr>
            <a:xfrm>
              <a:off x="3631450" y="1609125"/>
              <a:ext cx="75850" cy="75200"/>
            </a:xfrm>
            <a:custGeom>
              <a:avLst/>
              <a:gdLst/>
              <a:ahLst/>
              <a:cxnLst/>
              <a:rect l="l" t="t" r="r" b="b"/>
              <a:pathLst>
                <a:path w="3034" h="3008" extrusionOk="0">
                  <a:moveTo>
                    <a:pt x="425" y="0"/>
                  </a:moveTo>
                  <a:cubicBezTo>
                    <a:pt x="287" y="0"/>
                    <a:pt x="158" y="63"/>
                    <a:pt x="101" y="134"/>
                  </a:cubicBezTo>
                  <a:cubicBezTo>
                    <a:pt x="0" y="335"/>
                    <a:pt x="0" y="535"/>
                    <a:pt x="101" y="761"/>
                  </a:cubicBezTo>
                  <a:lnTo>
                    <a:pt x="2281" y="2941"/>
                  </a:lnTo>
                  <a:cubicBezTo>
                    <a:pt x="2375" y="2983"/>
                    <a:pt x="2464" y="3007"/>
                    <a:pt x="2550" y="3007"/>
                  </a:cubicBezTo>
                  <a:cubicBezTo>
                    <a:pt x="2673" y="3007"/>
                    <a:pt x="2790" y="2959"/>
                    <a:pt x="2908" y="2841"/>
                  </a:cubicBezTo>
                  <a:cubicBezTo>
                    <a:pt x="3033" y="2741"/>
                    <a:pt x="3033" y="2515"/>
                    <a:pt x="2908" y="2315"/>
                  </a:cubicBezTo>
                  <a:lnTo>
                    <a:pt x="727" y="134"/>
                  </a:lnTo>
                  <a:cubicBezTo>
                    <a:pt x="641" y="37"/>
                    <a:pt x="530" y="0"/>
                    <a:pt x="425"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94;p51">
              <a:extLst>
                <a:ext uri="{FF2B5EF4-FFF2-40B4-BE49-F238E27FC236}">
                  <a16:creationId xmlns:a16="http://schemas.microsoft.com/office/drawing/2014/main" id="{9F6C5D75-8B75-465E-989E-2A86B5430DAD}"/>
                </a:ext>
              </a:extLst>
            </p:cNvPr>
            <p:cNvSpPr/>
            <p:nvPr/>
          </p:nvSpPr>
          <p:spPr>
            <a:xfrm>
              <a:off x="3813775" y="1536650"/>
              <a:ext cx="21325" cy="99025"/>
            </a:xfrm>
            <a:custGeom>
              <a:avLst/>
              <a:gdLst/>
              <a:ahLst/>
              <a:cxnLst/>
              <a:rect l="l" t="t" r="r" b="b"/>
              <a:pathLst>
                <a:path w="853" h="3961" extrusionOk="0">
                  <a:moveTo>
                    <a:pt x="427" y="1"/>
                  </a:moveTo>
                  <a:cubicBezTo>
                    <a:pt x="226" y="1"/>
                    <a:pt x="1" y="201"/>
                    <a:pt x="1" y="402"/>
                  </a:cubicBezTo>
                  <a:lnTo>
                    <a:pt x="1" y="3535"/>
                  </a:lnTo>
                  <a:cubicBezTo>
                    <a:pt x="1" y="3760"/>
                    <a:pt x="226" y="3961"/>
                    <a:pt x="427" y="3961"/>
                  </a:cubicBezTo>
                  <a:cubicBezTo>
                    <a:pt x="627" y="3961"/>
                    <a:pt x="853" y="3760"/>
                    <a:pt x="853" y="3535"/>
                  </a:cubicBezTo>
                  <a:lnTo>
                    <a:pt x="853" y="402"/>
                  </a:lnTo>
                  <a:cubicBezTo>
                    <a:pt x="853" y="201"/>
                    <a:pt x="627" y="1"/>
                    <a:pt x="4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 name="Google Shape;498;p51">
            <a:extLst>
              <a:ext uri="{FF2B5EF4-FFF2-40B4-BE49-F238E27FC236}">
                <a16:creationId xmlns:a16="http://schemas.microsoft.com/office/drawing/2014/main" id="{8DAF63BF-87F5-4F94-8882-2B5DF0DCB781}"/>
              </a:ext>
            </a:extLst>
          </p:cNvPr>
          <p:cNvSpPr/>
          <p:nvPr/>
        </p:nvSpPr>
        <p:spPr>
          <a:xfrm>
            <a:off x="2483063" y="1089002"/>
            <a:ext cx="527600" cy="498500"/>
          </a:xfrm>
          <a:custGeom>
            <a:avLst/>
            <a:gdLst/>
            <a:ahLst/>
            <a:cxnLst/>
            <a:rect l="l" t="t" r="r" b="b"/>
            <a:pathLst>
              <a:path w="21104" h="19940" extrusionOk="0">
                <a:moveTo>
                  <a:pt x="18171" y="1378"/>
                </a:moveTo>
                <a:lnTo>
                  <a:pt x="18171" y="2632"/>
                </a:lnTo>
                <a:cubicBezTo>
                  <a:pt x="18171" y="2832"/>
                  <a:pt x="18397" y="3033"/>
                  <a:pt x="18597" y="3033"/>
                </a:cubicBezTo>
                <a:lnTo>
                  <a:pt x="19851" y="3033"/>
                </a:lnTo>
                <a:lnTo>
                  <a:pt x="17244" y="5539"/>
                </a:lnTo>
                <a:lnTo>
                  <a:pt x="15565" y="5539"/>
                </a:lnTo>
                <a:lnTo>
                  <a:pt x="15565" y="3885"/>
                </a:lnTo>
                <a:lnTo>
                  <a:pt x="18171" y="1378"/>
                </a:lnTo>
                <a:close/>
                <a:moveTo>
                  <a:pt x="9926" y="10150"/>
                </a:moveTo>
                <a:cubicBezTo>
                  <a:pt x="10026" y="10150"/>
                  <a:pt x="10252" y="10150"/>
                  <a:pt x="10352" y="10251"/>
                </a:cubicBezTo>
                <a:lnTo>
                  <a:pt x="9625" y="10978"/>
                </a:lnTo>
                <a:cubicBezTo>
                  <a:pt x="9525" y="11178"/>
                  <a:pt x="9525" y="11404"/>
                  <a:pt x="9625" y="11504"/>
                </a:cubicBezTo>
                <a:cubicBezTo>
                  <a:pt x="9675" y="11604"/>
                  <a:pt x="9775" y="11654"/>
                  <a:pt x="9879" y="11654"/>
                </a:cubicBezTo>
                <a:cubicBezTo>
                  <a:pt x="9982" y="11654"/>
                  <a:pt x="10089" y="11604"/>
                  <a:pt x="10151" y="11504"/>
                </a:cubicBezTo>
                <a:lnTo>
                  <a:pt x="10978" y="10777"/>
                </a:lnTo>
                <a:cubicBezTo>
                  <a:pt x="10978" y="10978"/>
                  <a:pt x="11079" y="11078"/>
                  <a:pt x="11079" y="11278"/>
                </a:cubicBezTo>
                <a:cubicBezTo>
                  <a:pt x="11079" y="11905"/>
                  <a:pt x="10552" y="12431"/>
                  <a:pt x="9926" y="12431"/>
                </a:cubicBezTo>
                <a:cubicBezTo>
                  <a:pt x="9299" y="12431"/>
                  <a:pt x="8773" y="11905"/>
                  <a:pt x="8773" y="11278"/>
                </a:cubicBezTo>
                <a:cubicBezTo>
                  <a:pt x="8773" y="10652"/>
                  <a:pt x="9299" y="10150"/>
                  <a:pt x="9926" y="10150"/>
                </a:cubicBezTo>
                <a:close/>
                <a:moveTo>
                  <a:pt x="9879" y="6830"/>
                </a:moveTo>
                <a:cubicBezTo>
                  <a:pt x="10897" y="6830"/>
                  <a:pt x="11918" y="7168"/>
                  <a:pt x="12758" y="7845"/>
                </a:cubicBezTo>
                <a:lnTo>
                  <a:pt x="10978" y="9624"/>
                </a:lnTo>
                <a:cubicBezTo>
                  <a:pt x="10636" y="9435"/>
                  <a:pt x="10270" y="9339"/>
                  <a:pt x="9914" y="9339"/>
                </a:cubicBezTo>
                <a:cubicBezTo>
                  <a:pt x="9279" y="9339"/>
                  <a:pt x="8673" y="9641"/>
                  <a:pt x="8272" y="10251"/>
                </a:cubicBezTo>
                <a:cubicBezTo>
                  <a:pt x="7745" y="11078"/>
                  <a:pt x="7946" y="12331"/>
                  <a:pt x="8773" y="12857"/>
                </a:cubicBezTo>
                <a:cubicBezTo>
                  <a:pt x="9115" y="13083"/>
                  <a:pt x="9484" y="13185"/>
                  <a:pt x="9844" y="13185"/>
                </a:cubicBezTo>
                <a:cubicBezTo>
                  <a:pt x="10486" y="13185"/>
                  <a:pt x="11103" y="12861"/>
                  <a:pt x="11505" y="12331"/>
                </a:cubicBezTo>
                <a:cubicBezTo>
                  <a:pt x="11906" y="11704"/>
                  <a:pt x="11906" y="10877"/>
                  <a:pt x="11505" y="10251"/>
                </a:cubicBezTo>
                <a:lnTo>
                  <a:pt x="13284" y="8371"/>
                </a:lnTo>
                <a:lnTo>
                  <a:pt x="13284" y="8371"/>
                </a:lnTo>
                <a:cubicBezTo>
                  <a:pt x="14938" y="10251"/>
                  <a:pt x="14638" y="13058"/>
                  <a:pt x="12758" y="14737"/>
                </a:cubicBezTo>
                <a:cubicBezTo>
                  <a:pt x="11917" y="15432"/>
                  <a:pt x="10886" y="15776"/>
                  <a:pt x="9865" y="15776"/>
                </a:cubicBezTo>
                <a:cubicBezTo>
                  <a:pt x="8601" y="15776"/>
                  <a:pt x="7351" y="15250"/>
                  <a:pt x="6492" y="14211"/>
                </a:cubicBezTo>
                <a:cubicBezTo>
                  <a:pt x="4813" y="12231"/>
                  <a:pt x="5139" y="9399"/>
                  <a:pt x="7018" y="7845"/>
                </a:cubicBezTo>
                <a:cubicBezTo>
                  <a:pt x="7846" y="7168"/>
                  <a:pt x="8861" y="6830"/>
                  <a:pt x="9879" y="6830"/>
                </a:cubicBezTo>
                <a:close/>
                <a:moveTo>
                  <a:pt x="9825" y="3358"/>
                </a:moveTo>
                <a:cubicBezTo>
                  <a:pt x="11705" y="3358"/>
                  <a:pt x="13384" y="3985"/>
                  <a:pt x="14838" y="5138"/>
                </a:cubicBezTo>
                <a:lnTo>
                  <a:pt x="14838" y="5764"/>
                </a:lnTo>
                <a:lnTo>
                  <a:pt x="13284" y="7318"/>
                </a:lnTo>
                <a:cubicBezTo>
                  <a:pt x="12279" y="6462"/>
                  <a:pt x="11061" y="6037"/>
                  <a:pt x="9846" y="6037"/>
                </a:cubicBezTo>
                <a:cubicBezTo>
                  <a:pt x="8393" y="6037"/>
                  <a:pt x="6944" y="6644"/>
                  <a:pt x="5866" y="7845"/>
                </a:cubicBezTo>
                <a:cubicBezTo>
                  <a:pt x="3986" y="10025"/>
                  <a:pt x="4186" y="13283"/>
                  <a:pt x="6392" y="15263"/>
                </a:cubicBezTo>
                <a:cubicBezTo>
                  <a:pt x="7381" y="16116"/>
                  <a:pt x="8608" y="16536"/>
                  <a:pt x="9829" y="16536"/>
                </a:cubicBezTo>
                <a:cubicBezTo>
                  <a:pt x="11298" y="16536"/>
                  <a:pt x="12759" y="15928"/>
                  <a:pt x="13785" y="14737"/>
                </a:cubicBezTo>
                <a:cubicBezTo>
                  <a:pt x="15465" y="12757"/>
                  <a:pt x="15565" y="9825"/>
                  <a:pt x="13785" y="7845"/>
                </a:cubicBezTo>
                <a:lnTo>
                  <a:pt x="15364" y="6266"/>
                </a:lnTo>
                <a:lnTo>
                  <a:pt x="15991" y="6391"/>
                </a:lnTo>
                <a:cubicBezTo>
                  <a:pt x="17144" y="7744"/>
                  <a:pt x="17770" y="9524"/>
                  <a:pt x="17770" y="11278"/>
                </a:cubicBezTo>
                <a:cubicBezTo>
                  <a:pt x="17770" y="15664"/>
                  <a:pt x="14211" y="19223"/>
                  <a:pt x="9825" y="19223"/>
                </a:cubicBezTo>
                <a:cubicBezTo>
                  <a:pt x="5540" y="19223"/>
                  <a:pt x="2006" y="15664"/>
                  <a:pt x="2006" y="11278"/>
                </a:cubicBezTo>
                <a:cubicBezTo>
                  <a:pt x="2006" y="6892"/>
                  <a:pt x="5440" y="3358"/>
                  <a:pt x="9825" y="3358"/>
                </a:cubicBezTo>
                <a:close/>
                <a:moveTo>
                  <a:pt x="18497" y="0"/>
                </a:moveTo>
                <a:cubicBezTo>
                  <a:pt x="18397" y="0"/>
                  <a:pt x="18297" y="125"/>
                  <a:pt x="18171" y="226"/>
                </a:cubicBezTo>
                <a:lnTo>
                  <a:pt x="14838" y="3459"/>
                </a:lnTo>
                <a:cubicBezTo>
                  <a:pt x="14838" y="3559"/>
                  <a:pt x="14738" y="3659"/>
                  <a:pt x="14738" y="3759"/>
                </a:cubicBezTo>
                <a:lnTo>
                  <a:pt x="14738" y="4185"/>
                </a:lnTo>
                <a:cubicBezTo>
                  <a:pt x="13255" y="3146"/>
                  <a:pt x="11540" y="2642"/>
                  <a:pt x="9836" y="2642"/>
                </a:cubicBezTo>
                <a:cubicBezTo>
                  <a:pt x="7103" y="2642"/>
                  <a:pt x="4400" y="3937"/>
                  <a:pt x="2733" y="6391"/>
                </a:cubicBezTo>
                <a:cubicBezTo>
                  <a:pt x="1" y="10351"/>
                  <a:pt x="1054" y="15664"/>
                  <a:pt x="4913" y="18396"/>
                </a:cubicBezTo>
                <a:cubicBezTo>
                  <a:pt x="6444" y="19436"/>
                  <a:pt x="8185" y="19939"/>
                  <a:pt x="9905" y="19939"/>
                </a:cubicBezTo>
                <a:cubicBezTo>
                  <a:pt x="12661" y="19939"/>
                  <a:pt x="15361" y="18645"/>
                  <a:pt x="17044" y="16191"/>
                </a:cubicBezTo>
                <a:cubicBezTo>
                  <a:pt x="19024" y="13283"/>
                  <a:pt x="19024" y="9298"/>
                  <a:pt x="17044" y="6391"/>
                </a:cubicBezTo>
                <a:lnTo>
                  <a:pt x="17344" y="6391"/>
                </a:lnTo>
                <a:cubicBezTo>
                  <a:pt x="17445" y="6391"/>
                  <a:pt x="17545" y="6266"/>
                  <a:pt x="17670" y="6266"/>
                </a:cubicBezTo>
                <a:lnTo>
                  <a:pt x="21003" y="2932"/>
                </a:lnTo>
                <a:cubicBezTo>
                  <a:pt x="21104" y="2832"/>
                  <a:pt x="21104" y="2506"/>
                  <a:pt x="21003" y="2406"/>
                </a:cubicBezTo>
                <a:cubicBezTo>
                  <a:pt x="20903" y="2306"/>
                  <a:pt x="20803" y="2306"/>
                  <a:pt x="20678" y="2306"/>
                </a:cubicBezTo>
                <a:lnTo>
                  <a:pt x="18923" y="2206"/>
                </a:lnTo>
                <a:lnTo>
                  <a:pt x="18798" y="426"/>
                </a:lnTo>
                <a:cubicBezTo>
                  <a:pt x="18798" y="226"/>
                  <a:pt x="18698" y="0"/>
                  <a:pt x="18497"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0;p51">
            <a:extLst>
              <a:ext uri="{FF2B5EF4-FFF2-40B4-BE49-F238E27FC236}">
                <a16:creationId xmlns:a16="http://schemas.microsoft.com/office/drawing/2014/main" id="{1C99DD34-C992-4C54-BD8F-DF4094CFCF5A}"/>
              </a:ext>
            </a:extLst>
          </p:cNvPr>
          <p:cNvSpPr/>
          <p:nvPr/>
        </p:nvSpPr>
        <p:spPr>
          <a:xfrm>
            <a:off x="1105361" y="2714048"/>
            <a:ext cx="3335946" cy="562534"/>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dirty="0">
                <a:solidFill>
                  <a:srgbClr val="000000"/>
                </a:solidFill>
                <a:effectLst/>
                <a:latin typeface="Montserrat" panose="00000500000000000000" pitchFamily="2" charset="0"/>
                <a:ea typeface="Times New Roman" panose="02020603050405020304" pitchFamily="18" charset="0"/>
              </a:rPr>
              <a:t>Moon, Rugman, &amp; Verbeke, incluye el rol del estado y actividades internacionales.</a:t>
            </a:r>
            <a:endParaRPr lang="es-ES" sz="1200" dirty="0">
              <a:latin typeface="Montserrat" panose="00000500000000000000" pitchFamily="2" charset="0"/>
              <a:ea typeface="Didact Gothic"/>
              <a:cs typeface="Didact Gothic"/>
              <a:sym typeface="Didact Gothic"/>
            </a:endParaRPr>
          </a:p>
        </p:txBody>
      </p:sp>
      <p:sp>
        <p:nvSpPr>
          <p:cNvPr id="52" name="Google Shape;502;p51">
            <a:extLst>
              <a:ext uri="{FF2B5EF4-FFF2-40B4-BE49-F238E27FC236}">
                <a16:creationId xmlns:a16="http://schemas.microsoft.com/office/drawing/2014/main" id="{5FA5AFE5-B9C2-40DF-8E2B-93AF1CC9CC28}"/>
              </a:ext>
            </a:extLst>
          </p:cNvPr>
          <p:cNvSpPr/>
          <p:nvPr/>
        </p:nvSpPr>
        <p:spPr>
          <a:xfrm>
            <a:off x="1117251" y="3440513"/>
            <a:ext cx="3324056" cy="453953"/>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dirty="0">
                <a:solidFill>
                  <a:srgbClr val="000000"/>
                </a:solidFill>
                <a:effectLst/>
                <a:latin typeface="Montserrat" panose="00000500000000000000" pitchFamily="2" charset="0"/>
                <a:ea typeface="Times New Roman" panose="02020603050405020304" pitchFamily="18" charset="0"/>
              </a:rPr>
              <a:t>Michael Porter enfoque en el país de origen y en la fortaleza de sus empresas.</a:t>
            </a:r>
            <a:endParaRPr lang="es-419" sz="1800" dirty="0">
              <a:solidFill>
                <a:srgbClr val="000000"/>
              </a:solidFill>
              <a:effectLst/>
              <a:latin typeface="Times New Roman" panose="02020603050405020304" pitchFamily="18" charset="0"/>
              <a:ea typeface="Times New Roman" panose="02020603050405020304" pitchFamily="18" charset="0"/>
            </a:endParaRPr>
          </a:p>
        </p:txBody>
      </p:sp>
      <p:sp>
        <p:nvSpPr>
          <p:cNvPr id="55" name="Google Shape;505;p51">
            <a:extLst>
              <a:ext uri="{FF2B5EF4-FFF2-40B4-BE49-F238E27FC236}">
                <a16:creationId xmlns:a16="http://schemas.microsoft.com/office/drawing/2014/main" id="{B316CFCD-C043-4C10-A23A-73F7D73380A7}"/>
              </a:ext>
            </a:extLst>
          </p:cNvPr>
          <p:cNvSpPr/>
          <p:nvPr/>
        </p:nvSpPr>
        <p:spPr>
          <a:xfrm>
            <a:off x="1294004" y="4054498"/>
            <a:ext cx="3135122" cy="534106"/>
          </a:xfrm>
          <a:prstGeom prst="roundRect">
            <a:avLst/>
          </a:prstGeom>
          <a:solidFill>
            <a:schemeClr val="bg2"/>
          </a:solidFill>
          <a:ln w="19050" cap="flat" cmpd="sng">
            <a:solidFill>
              <a:schemeClr val="accent1"/>
            </a:solidFill>
            <a:prstDash val="solid"/>
            <a:round/>
            <a:headEnd type="none" w="sm" len="sm"/>
            <a:tailEnd type="none" w="sm" len="sm"/>
          </a:ln>
        </p:spPr>
        <p:txBody>
          <a:bodyPr spcFirstLastPara="1" wrap="square" lIns="0" tIns="0" rIns="0" bIns="182875" anchor="ctr" anchorCtr="0">
            <a:noAutofit/>
          </a:bodyPr>
          <a:lstStyle/>
          <a:p>
            <a:pPr algn="ctr">
              <a:buClr>
                <a:schemeClr val="lt1"/>
              </a:buClr>
              <a:buSzPts val="1100"/>
            </a:pPr>
            <a:endParaRPr lang="es-ES" sz="2400" dirty="0">
              <a:solidFill>
                <a:schemeClr val="bg1"/>
              </a:solidFill>
            </a:endParaRPr>
          </a:p>
          <a:p>
            <a:pPr algn="ctr">
              <a:buClr>
                <a:schemeClr val="lt1"/>
              </a:buClr>
              <a:buSzPts val="1100"/>
            </a:pPr>
            <a:r>
              <a:rPr lang="es-ES" b="1" dirty="0">
                <a:solidFill>
                  <a:schemeClr val="bg1"/>
                </a:solidFill>
                <a:latin typeface="Montserrat" panose="00000500000000000000" pitchFamily="2" charset="0"/>
              </a:rPr>
              <a:t>Teoría de la Competitividad</a:t>
            </a:r>
            <a:endParaRPr lang="es-EC" sz="800" b="1" dirty="0">
              <a:solidFill>
                <a:schemeClr val="bg1"/>
              </a:solidFill>
              <a:latin typeface="Montserrat" panose="00000500000000000000" pitchFamily="2" charset="0"/>
            </a:endParaRPr>
          </a:p>
          <a:p>
            <a:pPr algn="ctr">
              <a:buClr>
                <a:schemeClr val="lt1"/>
              </a:buClr>
              <a:buSzPts val="1100"/>
            </a:pPr>
            <a:endParaRPr lang="es-ES" b="1" dirty="0">
              <a:solidFill>
                <a:schemeClr val="bg1"/>
              </a:solidFill>
              <a:latin typeface="Montserrat" panose="00000500000000000000" pitchFamily="2" charset="0"/>
            </a:endParaRPr>
          </a:p>
        </p:txBody>
      </p:sp>
      <p:sp>
        <p:nvSpPr>
          <p:cNvPr id="62" name="Google Shape;512;p51">
            <a:extLst>
              <a:ext uri="{FF2B5EF4-FFF2-40B4-BE49-F238E27FC236}">
                <a16:creationId xmlns:a16="http://schemas.microsoft.com/office/drawing/2014/main" id="{DC82A10A-AEBC-4594-A571-B656B0496316}"/>
              </a:ext>
            </a:extLst>
          </p:cNvPr>
          <p:cNvSpPr/>
          <p:nvPr/>
        </p:nvSpPr>
        <p:spPr>
          <a:xfrm>
            <a:off x="857253" y="3440513"/>
            <a:ext cx="210163"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74" name="Google Shape;481;p51">
            <a:extLst>
              <a:ext uri="{FF2B5EF4-FFF2-40B4-BE49-F238E27FC236}">
                <a16:creationId xmlns:a16="http://schemas.microsoft.com/office/drawing/2014/main" id="{1DEF1FE7-A4AE-490F-9601-849D512B291D}"/>
              </a:ext>
            </a:extLst>
          </p:cNvPr>
          <p:cNvSpPr/>
          <p:nvPr/>
        </p:nvSpPr>
        <p:spPr>
          <a:xfrm>
            <a:off x="857389" y="2260936"/>
            <a:ext cx="210163"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75" name="Google Shape;500;p51">
            <a:extLst>
              <a:ext uri="{FF2B5EF4-FFF2-40B4-BE49-F238E27FC236}">
                <a16:creationId xmlns:a16="http://schemas.microsoft.com/office/drawing/2014/main" id="{52F10A60-AFB8-4554-97F1-6B267464422D}"/>
              </a:ext>
            </a:extLst>
          </p:cNvPr>
          <p:cNvSpPr/>
          <p:nvPr/>
        </p:nvSpPr>
        <p:spPr>
          <a:xfrm>
            <a:off x="1093180" y="2209507"/>
            <a:ext cx="3335946" cy="340829"/>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ES" sz="1200" dirty="0">
                <a:solidFill>
                  <a:schemeClr val="dk1"/>
                </a:solidFill>
                <a:latin typeface="Montserrat" panose="00000500000000000000" pitchFamily="2" charset="0"/>
                <a:ea typeface="Didact Gothic"/>
                <a:cs typeface="Didact Gothic"/>
                <a:sym typeface="Didact Gothic"/>
              </a:rPr>
              <a:t>Cho, incluye el análisis de 9 factores entre ellos humanos, y externos.</a:t>
            </a:r>
            <a:endParaRPr lang="es-ES" sz="1200" dirty="0">
              <a:latin typeface="Montserrat" panose="00000500000000000000" pitchFamily="2" charset="0"/>
              <a:ea typeface="Didact Gothic"/>
              <a:cs typeface="Didact Gothic"/>
              <a:sym typeface="Didact Gothic"/>
            </a:endParaRPr>
          </a:p>
        </p:txBody>
      </p:sp>
      <p:sp>
        <p:nvSpPr>
          <p:cNvPr id="95" name="Google Shape;481;p51">
            <a:extLst>
              <a:ext uri="{FF2B5EF4-FFF2-40B4-BE49-F238E27FC236}">
                <a16:creationId xmlns:a16="http://schemas.microsoft.com/office/drawing/2014/main" id="{1B2B0FAF-1EF2-4DD3-A76B-E514819C8632}"/>
              </a:ext>
            </a:extLst>
          </p:cNvPr>
          <p:cNvSpPr/>
          <p:nvPr/>
        </p:nvSpPr>
        <p:spPr>
          <a:xfrm>
            <a:off x="846628" y="1723436"/>
            <a:ext cx="210163"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96" name="Google Shape;500;p51">
            <a:extLst>
              <a:ext uri="{FF2B5EF4-FFF2-40B4-BE49-F238E27FC236}">
                <a16:creationId xmlns:a16="http://schemas.microsoft.com/office/drawing/2014/main" id="{DC732FB3-E2C2-4F24-8EA1-51D8A07334B0}"/>
              </a:ext>
            </a:extLst>
          </p:cNvPr>
          <p:cNvSpPr/>
          <p:nvPr/>
        </p:nvSpPr>
        <p:spPr>
          <a:xfrm>
            <a:off x="1093180" y="1698146"/>
            <a:ext cx="3335946" cy="377202"/>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dk1"/>
                </a:solidFill>
                <a:latin typeface="Montserrat" panose="00000500000000000000" pitchFamily="2" charset="0"/>
                <a:ea typeface="Didact Gothic"/>
                <a:cs typeface="Didact Gothic"/>
                <a:sym typeface="Didact Gothic"/>
              </a:rPr>
              <a:t>Los tres aportes llevan al Modelo del Doble Diamante de Moon. </a:t>
            </a:r>
            <a:endParaRPr sz="1200" dirty="0">
              <a:latin typeface="Montserrat" panose="00000500000000000000" pitchFamily="2" charset="0"/>
              <a:ea typeface="Didact Gothic"/>
              <a:cs typeface="Didact Gothic"/>
              <a:sym typeface="Didact Gothic"/>
            </a:endParaRPr>
          </a:p>
        </p:txBody>
      </p:sp>
      <p:cxnSp>
        <p:nvCxnSpPr>
          <p:cNvPr id="111" name="Google Shape;508;p51">
            <a:extLst>
              <a:ext uri="{FF2B5EF4-FFF2-40B4-BE49-F238E27FC236}">
                <a16:creationId xmlns:a16="http://schemas.microsoft.com/office/drawing/2014/main" id="{E13C232F-883D-4B62-BF41-FEB24C876A37}"/>
              </a:ext>
            </a:extLst>
          </p:cNvPr>
          <p:cNvCxnSpPr>
            <a:cxnSpLocks/>
            <a:stCxn id="121" idx="3"/>
          </p:cNvCxnSpPr>
          <p:nvPr/>
        </p:nvCxnSpPr>
        <p:spPr>
          <a:xfrm rot="16200000" flipH="1">
            <a:off x="4376482" y="2940766"/>
            <a:ext cx="2295980" cy="340164"/>
          </a:xfrm>
          <a:prstGeom prst="bentConnector3">
            <a:avLst>
              <a:gd name="adj1" fmla="val 101857"/>
            </a:avLst>
          </a:prstGeom>
          <a:noFill/>
          <a:ln w="19050" cap="flat" cmpd="sng">
            <a:solidFill>
              <a:schemeClr val="accent1"/>
            </a:solidFill>
            <a:prstDash val="solid"/>
            <a:round/>
            <a:headEnd type="none" w="med" len="med"/>
            <a:tailEnd type="none" w="med" len="med"/>
          </a:ln>
        </p:spPr>
      </p:cxnSp>
      <p:sp>
        <p:nvSpPr>
          <p:cNvPr id="112" name="Google Shape;481;p51">
            <a:extLst>
              <a:ext uri="{FF2B5EF4-FFF2-40B4-BE49-F238E27FC236}">
                <a16:creationId xmlns:a16="http://schemas.microsoft.com/office/drawing/2014/main" id="{00A29166-8BD9-4663-BB3A-ED23AD59CB4C}"/>
              </a:ext>
            </a:extLst>
          </p:cNvPr>
          <p:cNvSpPr/>
          <p:nvPr/>
        </p:nvSpPr>
        <p:spPr>
          <a:xfrm>
            <a:off x="5257940" y="2488350"/>
            <a:ext cx="192900"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500;p51">
            <a:extLst>
              <a:ext uri="{FF2B5EF4-FFF2-40B4-BE49-F238E27FC236}">
                <a16:creationId xmlns:a16="http://schemas.microsoft.com/office/drawing/2014/main" id="{9E5F715A-2810-456F-9F47-223420D13E4D}"/>
              </a:ext>
            </a:extLst>
          </p:cNvPr>
          <p:cNvSpPr/>
          <p:nvPr/>
        </p:nvSpPr>
        <p:spPr>
          <a:xfrm>
            <a:off x="5493728" y="2478174"/>
            <a:ext cx="3193070" cy="346347"/>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dirty="0">
                <a:latin typeface="Montserrat" panose="00000500000000000000" pitchFamily="2" charset="0"/>
                <a:ea typeface="Times New Roman" panose="02020603050405020304" pitchFamily="18" charset="0"/>
              </a:rPr>
              <a:t>I</a:t>
            </a:r>
            <a:r>
              <a:rPr lang="es-419" sz="1200" dirty="0">
                <a:solidFill>
                  <a:srgbClr val="000000"/>
                </a:solidFill>
                <a:effectLst/>
                <a:latin typeface="Montserrat" panose="00000500000000000000" pitchFamily="2" charset="0"/>
                <a:ea typeface="Times New Roman" panose="02020603050405020304" pitchFamily="18" charset="0"/>
              </a:rPr>
              <a:t>mplica la unión de varios países y la eliminación de barreras.</a:t>
            </a:r>
            <a:endParaRPr sz="1200" dirty="0">
              <a:latin typeface="Montserrat" panose="00000500000000000000" pitchFamily="2" charset="0"/>
              <a:ea typeface="Didact Gothic"/>
              <a:cs typeface="Didact Gothic"/>
              <a:sym typeface="Didact Gothic"/>
            </a:endParaRPr>
          </a:p>
        </p:txBody>
      </p:sp>
      <p:sp>
        <p:nvSpPr>
          <p:cNvPr id="115" name="Google Shape;502;p51">
            <a:extLst>
              <a:ext uri="{FF2B5EF4-FFF2-40B4-BE49-F238E27FC236}">
                <a16:creationId xmlns:a16="http://schemas.microsoft.com/office/drawing/2014/main" id="{BA40A328-D789-4C2B-9214-0E356F3A46C3}"/>
              </a:ext>
            </a:extLst>
          </p:cNvPr>
          <p:cNvSpPr/>
          <p:nvPr/>
        </p:nvSpPr>
        <p:spPr>
          <a:xfrm>
            <a:off x="5493727" y="3156031"/>
            <a:ext cx="3193071" cy="568963"/>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dirty="0">
                <a:latin typeface="Montserrat" panose="00000500000000000000" pitchFamily="2" charset="0"/>
                <a:ea typeface="Times New Roman" panose="02020603050405020304" pitchFamily="18" charset="0"/>
              </a:rPr>
              <a:t>P</a:t>
            </a:r>
            <a:r>
              <a:rPr lang="es-419" sz="1200" dirty="0">
                <a:solidFill>
                  <a:srgbClr val="000000"/>
                </a:solidFill>
                <a:effectLst/>
                <a:latin typeface="Montserrat" panose="00000500000000000000" pitchFamily="2" charset="0"/>
                <a:ea typeface="Times New Roman" panose="02020603050405020304" pitchFamily="18" charset="0"/>
              </a:rPr>
              <a:t>roceso de transformación de factores, destinado a alcanzar una convergencia entre varios mercados o economías.</a:t>
            </a:r>
            <a:endParaRPr sz="1200" dirty="0">
              <a:latin typeface="Montserrat" panose="00000500000000000000" pitchFamily="2" charset="0"/>
              <a:ea typeface="Didact Gothic"/>
              <a:cs typeface="Didact Gothic"/>
              <a:sym typeface="Didact Gothic"/>
            </a:endParaRPr>
          </a:p>
        </p:txBody>
      </p:sp>
      <p:sp>
        <p:nvSpPr>
          <p:cNvPr id="116" name="Google Shape;505;p51">
            <a:extLst>
              <a:ext uri="{FF2B5EF4-FFF2-40B4-BE49-F238E27FC236}">
                <a16:creationId xmlns:a16="http://schemas.microsoft.com/office/drawing/2014/main" id="{6FF61958-2B2F-457B-BCC1-88F2FD0ACC8F}"/>
              </a:ext>
            </a:extLst>
          </p:cNvPr>
          <p:cNvSpPr/>
          <p:nvPr/>
        </p:nvSpPr>
        <p:spPr>
          <a:xfrm>
            <a:off x="5694554" y="3991786"/>
            <a:ext cx="2992246" cy="534106"/>
          </a:xfrm>
          <a:prstGeom prst="roundRect">
            <a:avLst/>
          </a:prstGeom>
          <a:solidFill>
            <a:schemeClr val="bg2"/>
          </a:solidFill>
          <a:ln w="19050" cap="flat" cmpd="sng">
            <a:solidFill>
              <a:schemeClr val="accent1"/>
            </a:solidFill>
            <a:prstDash val="solid"/>
            <a:round/>
            <a:headEnd type="none" w="sm" len="sm"/>
            <a:tailEnd type="none" w="sm" len="sm"/>
          </a:ln>
        </p:spPr>
        <p:txBody>
          <a:bodyPr spcFirstLastPara="1" wrap="square" lIns="0" tIns="0" rIns="0" bIns="182875" anchor="ctr" anchorCtr="0">
            <a:noAutofit/>
          </a:bodyPr>
          <a:lstStyle/>
          <a:p>
            <a:pPr algn="ctr">
              <a:buClr>
                <a:schemeClr val="lt1"/>
              </a:buClr>
              <a:buSzPts val="1100"/>
            </a:pPr>
            <a:endParaRPr lang="es-ES" sz="2400" dirty="0">
              <a:solidFill>
                <a:schemeClr val="accent2"/>
              </a:solidFill>
            </a:endParaRPr>
          </a:p>
          <a:p>
            <a:pPr algn="ctr">
              <a:buClr>
                <a:schemeClr val="lt1"/>
              </a:buClr>
              <a:buSzPts val="1100"/>
            </a:pPr>
            <a:r>
              <a:rPr lang="es-ES" b="1" dirty="0">
                <a:solidFill>
                  <a:schemeClr val="bg1"/>
                </a:solidFill>
                <a:latin typeface="Montserrat" panose="00000500000000000000" pitchFamily="2" charset="0"/>
              </a:rPr>
              <a:t>Teoría de la </a:t>
            </a:r>
            <a:r>
              <a:rPr lang="es-EC" b="1" dirty="0">
                <a:solidFill>
                  <a:schemeClr val="bg1"/>
                </a:solidFill>
                <a:latin typeface="Montserrat" panose="00000500000000000000" pitchFamily="2" charset="0"/>
              </a:rPr>
              <a:t>Integración Económica</a:t>
            </a:r>
            <a:endParaRPr lang="es-EC" sz="800" b="1" dirty="0">
              <a:solidFill>
                <a:schemeClr val="bg1"/>
              </a:solidFill>
              <a:latin typeface="Montserrat" panose="00000500000000000000" pitchFamily="2" charset="0"/>
            </a:endParaRPr>
          </a:p>
          <a:p>
            <a:pPr algn="ctr">
              <a:buClr>
                <a:schemeClr val="lt1"/>
              </a:buClr>
              <a:buSzPts val="1100"/>
            </a:pPr>
            <a:endParaRPr lang="es-ES" b="1" dirty="0">
              <a:solidFill>
                <a:schemeClr val="accent2"/>
              </a:solidFill>
              <a:latin typeface="Montserrat" panose="00000500000000000000" pitchFamily="2" charset="0"/>
            </a:endParaRPr>
          </a:p>
        </p:txBody>
      </p:sp>
      <p:sp>
        <p:nvSpPr>
          <p:cNvPr id="118" name="Google Shape;512;p51">
            <a:extLst>
              <a:ext uri="{FF2B5EF4-FFF2-40B4-BE49-F238E27FC236}">
                <a16:creationId xmlns:a16="http://schemas.microsoft.com/office/drawing/2014/main" id="{B60ACBB8-5E37-4A83-B932-962D02B0636E}"/>
              </a:ext>
            </a:extLst>
          </p:cNvPr>
          <p:cNvSpPr/>
          <p:nvPr/>
        </p:nvSpPr>
        <p:spPr>
          <a:xfrm>
            <a:off x="5257940" y="3314277"/>
            <a:ext cx="192900"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00;p51">
            <a:extLst>
              <a:ext uri="{FF2B5EF4-FFF2-40B4-BE49-F238E27FC236}">
                <a16:creationId xmlns:a16="http://schemas.microsoft.com/office/drawing/2014/main" id="{825DA913-03B8-40BA-8C7C-5A8C1BAB51B9}"/>
              </a:ext>
            </a:extLst>
          </p:cNvPr>
          <p:cNvSpPr/>
          <p:nvPr/>
        </p:nvSpPr>
        <p:spPr>
          <a:xfrm>
            <a:off x="5493729" y="1695050"/>
            <a:ext cx="3193069" cy="464052"/>
          </a:xfrm>
          <a:prstGeom prst="roundRect">
            <a:avLst>
              <a:gd name="adj" fmla="val 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dirty="0">
                <a:solidFill>
                  <a:srgbClr val="000000"/>
                </a:solidFill>
                <a:effectLst/>
                <a:latin typeface="Montserrat" panose="00000500000000000000" pitchFamily="2" charset="0"/>
                <a:ea typeface="Times New Roman" panose="02020603050405020304" pitchFamily="18" charset="0"/>
              </a:rPr>
              <a:t>Beneficios en los ámbitos: económico, comercial y fiscal. </a:t>
            </a:r>
            <a:endParaRPr sz="1200" dirty="0">
              <a:latin typeface="Montserrat" panose="00000500000000000000" pitchFamily="2" charset="0"/>
              <a:ea typeface="Didact Gothic"/>
              <a:cs typeface="Didact Gothic"/>
              <a:sym typeface="Didact Gothic"/>
            </a:endParaRPr>
          </a:p>
        </p:txBody>
      </p:sp>
      <p:sp>
        <p:nvSpPr>
          <p:cNvPr id="121" name="Google Shape;481;p51">
            <a:extLst>
              <a:ext uri="{FF2B5EF4-FFF2-40B4-BE49-F238E27FC236}">
                <a16:creationId xmlns:a16="http://schemas.microsoft.com/office/drawing/2014/main" id="{8E2F3125-1326-4A59-B717-0306AB3859C3}"/>
              </a:ext>
            </a:extLst>
          </p:cNvPr>
          <p:cNvSpPr/>
          <p:nvPr/>
        </p:nvSpPr>
        <p:spPr>
          <a:xfrm>
            <a:off x="5257940" y="1796058"/>
            <a:ext cx="192900" cy="166800"/>
          </a:xfrm>
          <a:prstGeom prst="triangle">
            <a:avLst>
              <a:gd name="adj" fmla="val 50000"/>
            </a:avLst>
          </a:prstGeom>
          <a:solidFill>
            <a:schemeClr val="bg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4146525"/>
      </p:ext>
    </p:extLst>
  </p:cSld>
  <p:clrMapOvr>
    <a:masterClrMapping/>
  </p:clrMapOvr>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3695</Words>
  <Application>Microsoft Office PowerPoint</Application>
  <PresentationFormat>Presentación en pantalla (16:9)</PresentationFormat>
  <Paragraphs>618</Paragraphs>
  <Slides>44</Slides>
  <Notes>44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44</vt:i4>
      </vt:variant>
    </vt:vector>
  </HeadingPairs>
  <TitlesOfParts>
    <vt:vector size="55" baseType="lpstr">
      <vt:lpstr>Times New Roman</vt:lpstr>
      <vt:lpstr>Quicksand Medium</vt:lpstr>
      <vt:lpstr>Proxima Nova Semibold</vt:lpstr>
      <vt:lpstr>Barlow</vt:lpstr>
      <vt:lpstr>Arial</vt:lpstr>
      <vt:lpstr>Montserrat</vt:lpstr>
      <vt:lpstr>Proxima Nova</vt:lpstr>
      <vt:lpstr>Didact Gothic</vt:lpstr>
      <vt:lpstr>Wingdings</vt:lpstr>
      <vt:lpstr>Management Consulting Toolkit by Slidesgo</vt:lpstr>
      <vt:lpstr>Slidesgo Final Pages</vt:lpstr>
      <vt:lpstr>DEPARTAMENTO DE CIENCIAS ECONÓMICAS, ADMINISTRATIVAS Y DEL COMERCIO</vt:lpstr>
      <vt:lpstr>Análisis comparativo de las exportaciones de prendas de vestir a base de fibra de alpaca desde los países andinos hacia la Unión Europea durante el período 2010 – 2020</vt:lpstr>
      <vt:lpstr>Introducción</vt:lpstr>
      <vt:lpstr>Introducción</vt:lpstr>
      <vt:lpstr>Introducción</vt:lpstr>
      <vt:lpstr>Introducción</vt:lpstr>
      <vt:lpstr>Introducción</vt:lpstr>
      <vt:lpstr>Marcos de la investigación</vt:lpstr>
      <vt:lpstr>Marcos de la investigación</vt:lpstr>
      <vt:lpstr>Marcos de la investigación</vt:lpstr>
      <vt:lpstr>Marcos de la investigación</vt:lpstr>
      <vt:lpstr>Oferta del sector textil ecuatoriano de prendas de vestir elaboradas a base de fibra de alpaca</vt:lpstr>
      <vt:lpstr>Oferta del sector textil ecuatoriano de prendas de vestir elaboradas a base de fibra de alpaca</vt:lpstr>
      <vt:lpstr>Oferta del sector textil ecuatoriano de prendas de vestir elaboradas a base de fibra de alpaca</vt:lpstr>
      <vt:lpstr>Oferta del sector textil ecuatoriano de prendas de vestir elaboradas a base de fibra de alpaca</vt:lpstr>
      <vt:lpstr>Oferta del sector textil ecuatoriano de prendas de vestir elaboradas a base de fibra de alpaca</vt:lpstr>
      <vt:lpstr>Oferta del sector textil ecuatoriano de prendas de vestir elaboradas a base de fibra de alpaca</vt:lpstr>
      <vt:lpstr>Oferta del sector textil ecuatoriano de prendas de vestir elaboradas a base de fibra de alpaca</vt:lpstr>
      <vt:lpstr>Oferta del sector textil ecuatoriano de prendas de vestir elaboradas a base de fibra de alpaca</vt:lpstr>
      <vt:lpstr>Desarrollo y aplicaciones del modelo del Doble Diamante de Moon</vt:lpstr>
      <vt:lpstr>Desarrollo y aplicaciones del modelo del Doble Diamante de Moon</vt:lpstr>
      <vt:lpstr>Desarrollo y aplicaciones del modelo del Doble Diamante de Moon</vt:lpstr>
      <vt:lpstr>Desarrollo y aplicaciones del modelo del Doble Diamante de Moon</vt:lpstr>
      <vt:lpstr>Desarrollo y aplicaciones del modelo del Doble Diamante de Moon</vt:lpstr>
      <vt:lpstr>Desarrollo y aplicaciones del modelo del Doble Diamante de Moon</vt:lpstr>
      <vt:lpstr>Análisis de las exportaciones de prendas de vestir a base de fibra de alpaca desde los países Andinos a la Unión Europea</vt:lpstr>
      <vt:lpstr>Análisis de la exportación de prendas de vestir a base de fibra de alpaca desde los países Andinos a la Unión Europea</vt:lpstr>
      <vt:lpstr>Análisis de la exportación de prendas de vestir a base de fibra de alpaca desde los países Andinos a la Unión Europea</vt:lpstr>
      <vt:lpstr>Análisis de la exportación de prendas de vestir a base de fibra de alpaca desde los países Andinos a la Unión Europea</vt:lpstr>
      <vt:lpstr>Acuerdo Comercial Multipartes con la Unión Europea</vt:lpstr>
      <vt:lpstr>Acuerdo Comercial Multipartes con la Unión Europea</vt:lpstr>
      <vt:lpstr>Acuerdo Comercial Multipartes con la Unión Europea</vt:lpstr>
      <vt:lpstr>Acuerdo Comercial Multipartes con la Unión Europea</vt:lpstr>
      <vt:lpstr>Acuerdo Comercial Multipartes con la Unión Europea</vt:lpstr>
      <vt:lpstr>Acuerdo Comercial Multipartes con la Unión Europea</vt:lpstr>
      <vt:lpstr>Estrategias para potencializar la exportación de prendas de alpaca de Ecuador</vt:lpstr>
      <vt:lpstr>Estrategias para potencializar la exportación de prendas de alpaca de Ecuador</vt:lpstr>
      <vt:lpstr>Estrategias para potencializar la exportación de prendas de alpaca de Ecuador</vt:lpstr>
      <vt:lpstr>Estrategias para potencializar la exportación de prendas de alpaca de Ecuador</vt:lpstr>
      <vt:lpstr>Estrategias para potencializar la exportación de prendas de alpaca de Ecuador</vt:lpstr>
      <vt:lpstr>Conclusiones y Recomendaciones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Consulting Toolkit</dc:title>
  <dc:creator>MiHP</dc:creator>
  <cp:lastModifiedBy>personal</cp:lastModifiedBy>
  <cp:revision>75</cp:revision>
  <dcterms:modified xsi:type="dcterms:W3CDTF">2022-02-16T18:23:13Z</dcterms:modified>
</cp:coreProperties>
</file>