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4">
  <p:sldMasterIdLst>
    <p:sldMasterId id="2147483648" r:id="rId1"/>
  </p:sldMasterIdLst>
  <p:handoutMasterIdLst>
    <p:handoutMasterId r:id="rId36"/>
  </p:handoutMasterIdLst>
  <p:sldIdLst>
    <p:sldId id="256" r:id="rId2"/>
    <p:sldId id="257" r:id="rId3"/>
    <p:sldId id="259" r:id="rId4"/>
    <p:sldId id="258" r:id="rId5"/>
    <p:sldId id="261" r:id="rId6"/>
    <p:sldId id="262" r:id="rId7"/>
    <p:sldId id="267" r:id="rId8"/>
    <p:sldId id="263" r:id="rId9"/>
    <p:sldId id="264" r:id="rId10"/>
    <p:sldId id="284" r:id="rId11"/>
    <p:sldId id="285" r:id="rId12"/>
    <p:sldId id="291" r:id="rId13"/>
    <p:sldId id="289" r:id="rId14"/>
    <p:sldId id="290" r:id="rId15"/>
    <p:sldId id="286" r:id="rId16"/>
    <p:sldId id="292" r:id="rId17"/>
    <p:sldId id="281" r:id="rId18"/>
    <p:sldId id="266" r:id="rId19"/>
    <p:sldId id="282" r:id="rId20"/>
    <p:sldId id="283" r:id="rId21"/>
    <p:sldId id="260" r:id="rId22"/>
    <p:sldId id="269" r:id="rId23"/>
    <p:sldId id="270" r:id="rId24"/>
    <p:sldId id="271" r:id="rId25"/>
    <p:sldId id="272" r:id="rId26"/>
    <p:sldId id="274" r:id="rId27"/>
    <p:sldId id="275" r:id="rId28"/>
    <p:sldId id="276" r:id="rId29"/>
    <p:sldId id="277" r:id="rId30"/>
    <p:sldId id="278" r:id="rId31"/>
    <p:sldId id="287" r:id="rId32"/>
    <p:sldId id="279" r:id="rId33"/>
    <p:sldId id="288" r:id="rId34"/>
    <p:sldId id="280" r:id="rId35"/>
  </p:sldIdLst>
  <p:sldSz cx="12192000" cy="6858000"/>
  <p:notesSz cx="9388475" cy="7102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son" initials="E" lastIdx="15" clrIdx="0">
    <p:extLst>
      <p:ext uri="{19B8F6BF-5375-455C-9EA6-DF929625EA0E}">
        <p15:presenceInfo xmlns:p15="http://schemas.microsoft.com/office/powerpoint/2012/main" userId="Edison" providerId="None"/>
      </p:ext>
    </p:extLst>
  </p:cmAuthor>
  <p:cmAuthor id="2" name="HARO ARAGUILLIN ALBA YANIRA" initials="HAAY" lastIdx="2" clrIdx="1">
    <p:extLst>
      <p:ext uri="{19B8F6BF-5375-455C-9EA6-DF929625EA0E}">
        <p15:presenceInfo xmlns:p15="http://schemas.microsoft.com/office/powerpoint/2012/main" userId="S::ep_ayharo@uotavalo.edu.ec::fa413226-676f-4a8f-914b-66fba7bab7c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BC3"/>
    <a:srgbClr val="F5981D"/>
    <a:srgbClr val="548DAB"/>
    <a:srgbClr val="CF33CF"/>
    <a:srgbClr val="B006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G:\TESIIS%20JAKE\calculo%20t%20studen%20jak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Diferencias entre dimensiones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Hoja6!$B$6:$B$8</c:f>
              <c:numCache>
                <c:formatCode>General</c:formatCode>
                <c:ptCount val="3"/>
                <c:pt idx="0">
                  <c:v>10.57</c:v>
                </c:pt>
                <c:pt idx="1">
                  <c:v>19.760000000000002</c:v>
                </c:pt>
                <c:pt idx="2">
                  <c:v>32.380000000000003</c:v>
                </c:pt>
              </c:numCache>
            </c:numRef>
          </c:val>
          <c:extLst>
            <c:ext xmlns:c16="http://schemas.microsoft.com/office/drawing/2014/chart" uri="{C3380CC4-5D6E-409C-BE32-E72D297353CC}">
              <c16:uniqueId val="{00000000-A3B6-420D-8EC6-81B4D92D284D}"/>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Hoja6!$C$6:$C$8</c:f>
              <c:numCache>
                <c:formatCode>General</c:formatCode>
                <c:ptCount val="3"/>
                <c:pt idx="0">
                  <c:v>9.3699999999999992</c:v>
                </c:pt>
                <c:pt idx="1">
                  <c:v>18.02</c:v>
                </c:pt>
                <c:pt idx="2">
                  <c:v>37.42</c:v>
                </c:pt>
              </c:numCache>
            </c:numRef>
          </c:val>
          <c:extLst>
            <c:ext xmlns:c16="http://schemas.microsoft.com/office/drawing/2014/chart" uri="{C3380CC4-5D6E-409C-BE32-E72D297353CC}">
              <c16:uniqueId val="{00000001-A3B6-420D-8EC6-81B4D92D284D}"/>
            </c:ext>
          </c:extLst>
        </c:ser>
        <c:dLbls>
          <c:dLblPos val="outEnd"/>
          <c:showLegendKey val="0"/>
          <c:showVal val="1"/>
          <c:showCatName val="0"/>
          <c:showSerName val="0"/>
          <c:showPercent val="0"/>
          <c:showBubbleSize val="0"/>
        </c:dLbls>
        <c:gapWidth val="219"/>
        <c:overlap val="-27"/>
        <c:axId val="461015520"/>
        <c:axId val="461015912"/>
      </c:barChart>
      <c:catAx>
        <c:axId val="4610155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dirty="0" err="1"/>
                  <a:t>Desperzonalización</a:t>
                </a:r>
                <a:r>
                  <a:rPr lang="es-EC" baseline="0" dirty="0"/>
                  <a:t>      Cansancio emocional    Realización </a:t>
                </a:r>
                <a:r>
                  <a:rPr lang="es-EC" baseline="0" dirty="0" err="1"/>
                  <a:t>perosnal</a:t>
                </a:r>
                <a:r>
                  <a:rPr lang="es-EC" baseline="0" dirty="0"/>
                  <a:t>                            </a:t>
                </a:r>
                <a:endParaRPr lang="es-EC" dirty="0"/>
              </a:p>
            </c:rich>
          </c:tx>
          <c:layout>
            <c:manualLayout>
              <c:xMode val="edge"/>
              <c:yMode val="edge"/>
              <c:x val="0.10983087705482432"/>
              <c:y val="0.8242266994562642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461015912"/>
        <c:crosses val="autoZero"/>
        <c:auto val="1"/>
        <c:lblAlgn val="ctr"/>
        <c:lblOffset val="100"/>
        <c:noMultiLvlLbl val="0"/>
      </c:catAx>
      <c:valAx>
        <c:axId val="461015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461015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image" Target="../media/image21.jpg"/></Relationships>
</file>

<file path=ppt/diagrams/_rels/drawing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image" Target="../media/image21.jp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D63CF5-05E6-4550-AC83-5BCB2C0BD8C6}" type="doc">
      <dgm:prSet loTypeId="urn:microsoft.com/office/officeart/2005/8/layout/chevron2" loCatId="process" qsTypeId="urn:microsoft.com/office/officeart/2005/8/quickstyle/simple1" qsCatId="simple" csTypeId="urn:microsoft.com/office/officeart/2005/8/colors/accent2_3" csCatId="accent2" phldr="1"/>
      <dgm:spPr/>
      <dgm:t>
        <a:bodyPr/>
        <a:lstStyle/>
        <a:p>
          <a:endParaRPr lang="es-ES"/>
        </a:p>
      </dgm:t>
    </dgm:pt>
    <dgm:pt modelId="{F79B32F9-36C0-4648-825F-40E8232B00D0}">
      <dgm:prSet phldrT="[Texto]"/>
      <dgm:spPr/>
      <dgm:t>
        <a:bodyPr/>
        <a:lstStyle/>
        <a:p>
          <a:r>
            <a:rPr lang="es-ES" dirty="0"/>
            <a:t>MACRO</a:t>
          </a:r>
        </a:p>
      </dgm:t>
    </dgm:pt>
    <dgm:pt modelId="{6A992772-69F6-4E92-A0DC-AB3A10C3A195}" type="parTrans" cxnId="{3A505F12-9363-41E4-A432-7D068F4E6814}">
      <dgm:prSet/>
      <dgm:spPr/>
      <dgm:t>
        <a:bodyPr/>
        <a:lstStyle/>
        <a:p>
          <a:endParaRPr lang="es-ES"/>
        </a:p>
      </dgm:t>
    </dgm:pt>
    <dgm:pt modelId="{6290B534-C125-4314-A370-2AED41C03123}" type="sibTrans" cxnId="{3A505F12-9363-41E4-A432-7D068F4E6814}">
      <dgm:prSet/>
      <dgm:spPr/>
      <dgm:t>
        <a:bodyPr/>
        <a:lstStyle/>
        <a:p>
          <a:endParaRPr lang="es-ES"/>
        </a:p>
      </dgm:t>
    </dgm:pt>
    <dgm:pt modelId="{03CC813C-5C6A-4779-9852-542733224139}">
      <dgm:prSet phldrT="[Texto]" custT="1"/>
      <dgm:spPr/>
      <dgm:t>
        <a:bodyPr/>
        <a:lstStyle/>
        <a:p>
          <a:r>
            <a:rPr lang="es-ES" sz="1600" dirty="0"/>
            <a:t>OMS </a:t>
          </a:r>
          <a:r>
            <a:rPr lang="es-EC" sz="1600" dirty="0"/>
            <a:t>los riesgos directos del estrés laboral para la salud han sido relacionados con cardiopatías, trastornos digestivos, aumento de la tensión arterial  y dolor de cabeza, trastornos músculo-esqueléticos como lumbalgias.</a:t>
          </a:r>
          <a:endParaRPr lang="es-ES" sz="1600" dirty="0"/>
        </a:p>
      </dgm:t>
    </dgm:pt>
    <dgm:pt modelId="{091180FC-A9B5-42B1-AEDE-AF7FB7899476}" type="parTrans" cxnId="{FBD7131D-C1A3-4F52-AC25-C95C35FC8893}">
      <dgm:prSet/>
      <dgm:spPr/>
      <dgm:t>
        <a:bodyPr/>
        <a:lstStyle/>
        <a:p>
          <a:endParaRPr lang="es-ES"/>
        </a:p>
      </dgm:t>
    </dgm:pt>
    <dgm:pt modelId="{B0E25C9D-002F-4A93-9579-3EE15F19FF11}" type="sibTrans" cxnId="{FBD7131D-C1A3-4F52-AC25-C95C35FC8893}">
      <dgm:prSet/>
      <dgm:spPr/>
      <dgm:t>
        <a:bodyPr/>
        <a:lstStyle/>
        <a:p>
          <a:endParaRPr lang="es-ES"/>
        </a:p>
      </dgm:t>
    </dgm:pt>
    <dgm:pt modelId="{F63D6535-2627-4856-89C4-7B2A1D89EDDF}">
      <dgm:prSet phldrT="[Texto]" custT="1"/>
      <dgm:spPr/>
      <dgm:t>
        <a:bodyPr/>
        <a:lstStyle/>
        <a:p>
          <a:r>
            <a:rPr lang="es-EC" sz="1600" dirty="0"/>
            <a:t>(OIT) reconoció que el estrés puede llevar a una persona a la angustia, a la depresión e incluso al suicidio</a:t>
          </a:r>
          <a:endParaRPr lang="es-ES" sz="1600" dirty="0"/>
        </a:p>
      </dgm:t>
    </dgm:pt>
    <dgm:pt modelId="{6E26E575-56C2-46A3-86A9-8968F0672CC2}" type="parTrans" cxnId="{8EE4112F-4863-4A6F-BA94-6D791A1692E5}">
      <dgm:prSet/>
      <dgm:spPr/>
      <dgm:t>
        <a:bodyPr/>
        <a:lstStyle/>
        <a:p>
          <a:endParaRPr lang="es-ES"/>
        </a:p>
      </dgm:t>
    </dgm:pt>
    <dgm:pt modelId="{E0E2F957-F098-4E28-A26A-674AC6093229}" type="sibTrans" cxnId="{8EE4112F-4863-4A6F-BA94-6D791A1692E5}">
      <dgm:prSet/>
      <dgm:spPr/>
      <dgm:t>
        <a:bodyPr/>
        <a:lstStyle/>
        <a:p>
          <a:endParaRPr lang="es-ES"/>
        </a:p>
      </dgm:t>
    </dgm:pt>
    <dgm:pt modelId="{1177AB36-0A2D-4851-8A7F-01051D152FB6}">
      <dgm:prSet phldrT="[Texto]"/>
      <dgm:spPr/>
      <dgm:t>
        <a:bodyPr/>
        <a:lstStyle/>
        <a:p>
          <a:r>
            <a:rPr lang="es-ES" dirty="0"/>
            <a:t>MESO </a:t>
          </a:r>
        </a:p>
      </dgm:t>
    </dgm:pt>
    <dgm:pt modelId="{4F5F707A-F2C4-4163-ACB5-9741B69389B3}" type="parTrans" cxnId="{FA88D0E3-2F05-41BF-8E7A-2480CFDF1056}">
      <dgm:prSet/>
      <dgm:spPr/>
      <dgm:t>
        <a:bodyPr/>
        <a:lstStyle/>
        <a:p>
          <a:endParaRPr lang="es-ES"/>
        </a:p>
      </dgm:t>
    </dgm:pt>
    <dgm:pt modelId="{E2C78DA9-022E-4218-8096-1F5A2E899736}" type="sibTrans" cxnId="{FA88D0E3-2F05-41BF-8E7A-2480CFDF1056}">
      <dgm:prSet/>
      <dgm:spPr/>
      <dgm:t>
        <a:bodyPr/>
        <a:lstStyle/>
        <a:p>
          <a:endParaRPr lang="es-ES"/>
        </a:p>
      </dgm:t>
    </dgm:pt>
    <dgm:pt modelId="{13999EB9-0A8A-4503-BA1C-13F3A3288E46}">
      <dgm:prSet phldrT="[Texto]" custT="1"/>
      <dgm:spPr/>
      <dgm:t>
        <a:bodyPr/>
        <a:lstStyle/>
        <a:p>
          <a:r>
            <a:rPr lang="es-EC" sz="1600" dirty="0"/>
            <a:t>(Organización Panamericana de la Salud, 2020) En sus primeras investigaciones revelan que existen poblaciones con niveles severos de ansiedad, depresión y estrés. </a:t>
          </a:r>
          <a:endParaRPr lang="es-ES" sz="1600" dirty="0"/>
        </a:p>
      </dgm:t>
    </dgm:pt>
    <dgm:pt modelId="{C7964529-CF83-486C-8535-363C27B05051}" type="parTrans" cxnId="{4961AD56-D867-45F7-BE6D-47848BA7817A}">
      <dgm:prSet/>
      <dgm:spPr/>
      <dgm:t>
        <a:bodyPr/>
        <a:lstStyle/>
        <a:p>
          <a:endParaRPr lang="es-ES"/>
        </a:p>
      </dgm:t>
    </dgm:pt>
    <dgm:pt modelId="{DAF7457D-D035-4647-AADF-6342E6E739E7}" type="sibTrans" cxnId="{4961AD56-D867-45F7-BE6D-47848BA7817A}">
      <dgm:prSet/>
      <dgm:spPr/>
      <dgm:t>
        <a:bodyPr/>
        <a:lstStyle/>
        <a:p>
          <a:endParaRPr lang="es-ES"/>
        </a:p>
      </dgm:t>
    </dgm:pt>
    <dgm:pt modelId="{E4A57446-E187-457A-B213-218F4DC708C9}">
      <dgm:prSet phldrT="[Texto]" custT="1"/>
      <dgm:spPr/>
      <dgm:t>
        <a:bodyPr/>
        <a:lstStyle/>
        <a:p>
          <a:r>
            <a:rPr lang="es-EC" sz="1600" dirty="0"/>
            <a:t>Ante esta problemática latente en la humanidad la Fundación Latinoamericana de Tiempo Libre y Recreación-FUNLIBRE</a:t>
          </a:r>
          <a:endParaRPr lang="es-ES" sz="1600" dirty="0"/>
        </a:p>
      </dgm:t>
    </dgm:pt>
    <dgm:pt modelId="{6CB5A272-C2F2-47CB-8A4A-D5E88605D984}" type="parTrans" cxnId="{946ABFFE-9599-4E13-9862-9A9C2707B1F8}">
      <dgm:prSet/>
      <dgm:spPr/>
      <dgm:t>
        <a:bodyPr/>
        <a:lstStyle/>
        <a:p>
          <a:endParaRPr lang="es-ES"/>
        </a:p>
      </dgm:t>
    </dgm:pt>
    <dgm:pt modelId="{814C6881-CCB9-45FD-AD00-8F56536E2CA1}" type="sibTrans" cxnId="{946ABFFE-9599-4E13-9862-9A9C2707B1F8}">
      <dgm:prSet/>
      <dgm:spPr/>
      <dgm:t>
        <a:bodyPr/>
        <a:lstStyle/>
        <a:p>
          <a:endParaRPr lang="es-ES"/>
        </a:p>
      </dgm:t>
    </dgm:pt>
    <dgm:pt modelId="{6BEAD16E-9398-497F-BBD8-59B9496F5686}">
      <dgm:prSet phldrT="[Texto]"/>
      <dgm:spPr/>
      <dgm:t>
        <a:bodyPr/>
        <a:lstStyle/>
        <a:p>
          <a:r>
            <a:rPr lang="es-ES" dirty="0"/>
            <a:t>MICRO </a:t>
          </a:r>
        </a:p>
      </dgm:t>
    </dgm:pt>
    <dgm:pt modelId="{68821AFF-C1B3-4C27-A363-D83FDA967CA3}" type="parTrans" cxnId="{19865238-6B61-4841-9F00-59162153072C}">
      <dgm:prSet/>
      <dgm:spPr/>
      <dgm:t>
        <a:bodyPr/>
        <a:lstStyle/>
        <a:p>
          <a:endParaRPr lang="es-ES"/>
        </a:p>
      </dgm:t>
    </dgm:pt>
    <dgm:pt modelId="{74F75EA6-61CE-44AC-96C6-2CE022DABD95}" type="sibTrans" cxnId="{19865238-6B61-4841-9F00-59162153072C}">
      <dgm:prSet/>
      <dgm:spPr/>
      <dgm:t>
        <a:bodyPr/>
        <a:lstStyle/>
        <a:p>
          <a:endParaRPr lang="es-ES"/>
        </a:p>
      </dgm:t>
    </dgm:pt>
    <dgm:pt modelId="{4B7DADD7-EB02-4D55-A75A-8055DA223A9B}">
      <dgm:prSet phldrT="[Texto]" custT="1"/>
      <dgm:spPr/>
      <dgm:t>
        <a:bodyPr/>
        <a:lstStyle/>
        <a:p>
          <a:r>
            <a:rPr lang="es-EC" sz="1400" dirty="0"/>
            <a:t>Una de las profesiones más conflictivas, los agentes policiales a nivel mundial, regional y nacional, considerada como un trabajo muy estresante y peligroso, ya que demanda de muchos esfuerzos y sacrificios, los cuales afectan en su vida persona, social y en su salud de manera significativa.</a:t>
          </a:r>
          <a:endParaRPr lang="es-ES" sz="1400" dirty="0"/>
        </a:p>
      </dgm:t>
    </dgm:pt>
    <dgm:pt modelId="{BB5C892B-4EDD-4863-8FB1-9E1B60814201}" type="parTrans" cxnId="{BE276CD4-7453-48AE-B935-0382ED51F4BC}">
      <dgm:prSet/>
      <dgm:spPr/>
      <dgm:t>
        <a:bodyPr/>
        <a:lstStyle/>
        <a:p>
          <a:endParaRPr lang="es-ES"/>
        </a:p>
      </dgm:t>
    </dgm:pt>
    <dgm:pt modelId="{94809FBC-9FCF-4941-8622-5756B888082E}" type="sibTrans" cxnId="{BE276CD4-7453-48AE-B935-0382ED51F4BC}">
      <dgm:prSet/>
      <dgm:spPr/>
      <dgm:t>
        <a:bodyPr/>
        <a:lstStyle/>
        <a:p>
          <a:endParaRPr lang="es-ES"/>
        </a:p>
      </dgm:t>
    </dgm:pt>
    <dgm:pt modelId="{4F5C4105-4896-4E98-9E8F-7E7E8C2FCFA2}">
      <dgm:prSet phldrT="[Texto]" custT="1"/>
      <dgm:spPr/>
      <dgm:t>
        <a:bodyPr/>
        <a:lstStyle/>
        <a:p>
          <a:r>
            <a:rPr lang="es-ES" sz="1400" dirty="0"/>
            <a:t>En la provincia de Imbabura, Sub zona Imbabura Nº10</a:t>
          </a:r>
          <a:r>
            <a:rPr lang="es-EC" sz="1400" dirty="0"/>
            <a:t>, Existen 25 Servidores Policiales Directivos y Técnico Operativos, que presentan problemas relacionados con altos niveles de estrés, de acuerdo a lo menciona los profesionales de la salud de la institución policial a causa de una sobrecarga laboral producto.</a:t>
          </a:r>
          <a:endParaRPr lang="es-ES" sz="1400" dirty="0"/>
        </a:p>
      </dgm:t>
    </dgm:pt>
    <dgm:pt modelId="{E623E0A3-2EF4-4DFF-9DD1-EE55CA2C0A3D}" type="parTrans" cxnId="{70B6822D-FAEC-44D4-B826-3C1799B23F6C}">
      <dgm:prSet/>
      <dgm:spPr/>
      <dgm:t>
        <a:bodyPr/>
        <a:lstStyle/>
        <a:p>
          <a:endParaRPr lang="es-ES"/>
        </a:p>
      </dgm:t>
    </dgm:pt>
    <dgm:pt modelId="{64DD12E5-4BD7-436A-A723-C92A753D40BB}" type="sibTrans" cxnId="{70B6822D-FAEC-44D4-B826-3C1799B23F6C}">
      <dgm:prSet/>
      <dgm:spPr/>
      <dgm:t>
        <a:bodyPr/>
        <a:lstStyle/>
        <a:p>
          <a:endParaRPr lang="es-ES"/>
        </a:p>
      </dgm:t>
    </dgm:pt>
    <dgm:pt modelId="{F8564FF1-84B2-4F5A-8101-FF65FC5C8F7B}" type="pres">
      <dgm:prSet presAssocID="{7DD63CF5-05E6-4550-AC83-5BCB2C0BD8C6}" presName="linearFlow" presStyleCnt="0">
        <dgm:presLayoutVars>
          <dgm:dir/>
          <dgm:animLvl val="lvl"/>
          <dgm:resizeHandles val="exact"/>
        </dgm:presLayoutVars>
      </dgm:prSet>
      <dgm:spPr/>
      <dgm:t>
        <a:bodyPr/>
        <a:lstStyle/>
        <a:p>
          <a:endParaRPr lang="es-ES"/>
        </a:p>
      </dgm:t>
    </dgm:pt>
    <dgm:pt modelId="{A289E9CA-C347-439C-9917-D224E90B2E7E}" type="pres">
      <dgm:prSet presAssocID="{F79B32F9-36C0-4648-825F-40E8232B00D0}" presName="composite" presStyleCnt="0"/>
      <dgm:spPr/>
    </dgm:pt>
    <dgm:pt modelId="{44D66CFE-8323-4E86-9724-C48D29D89101}" type="pres">
      <dgm:prSet presAssocID="{F79B32F9-36C0-4648-825F-40E8232B00D0}" presName="parentText" presStyleLbl="alignNode1" presStyleIdx="0" presStyleCnt="3">
        <dgm:presLayoutVars>
          <dgm:chMax val="1"/>
          <dgm:bulletEnabled val="1"/>
        </dgm:presLayoutVars>
      </dgm:prSet>
      <dgm:spPr/>
      <dgm:t>
        <a:bodyPr/>
        <a:lstStyle/>
        <a:p>
          <a:endParaRPr lang="es-ES"/>
        </a:p>
      </dgm:t>
    </dgm:pt>
    <dgm:pt modelId="{75CFF36E-40B6-43A7-A396-ACA24F744453}" type="pres">
      <dgm:prSet presAssocID="{F79B32F9-36C0-4648-825F-40E8232B00D0}" presName="descendantText" presStyleLbl="alignAcc1" presStyleIdx="0" presStyleCnt="3">
        <dgm:presLayoutVars>
          <dgm:bulletEnabled val="1"/>
        </dgm:presLayoutVars>
      </dgm:prSet>
      <dgm:spPr/>
      <dgm:t>
        <a:bodyPr/>
        <a:lstStyle/>
        <a:p>
          <a:endParaRPr lang="es-ES"/>
        </a:p>
      </dgm:t>
    </dgm:pt>
    <dgm:pt modelId="{05B49984-E2AA-4355-987F-D400B9ED0D2F}" type="pres">
      <dgm:prSet presAssocID="{6290B534-C125-4314-A370-2AED41C03123}" presName="sp" presStyleCnt="0"/>
      <dgm:spPr/>
    </dgm:pt>
    <dgm:pt modelId="{C76350B7-66AA-4B01-8AF7-793F3954546A}" type="pres">
      <dgm:prSet presAssocID="{1177AB36-0A2D-4851-8A7F-01051D152FB6}" presName="composite" presStyleCnt="0"/>
      <dgm:spPr/>
    </dgm:pt>
    <dgm:pt modelId="{EB2F5082-7976-4430-9283-767FC161ED88}" type="pres">
      <dgm:prSet presAssocID="{1177AB36-0A2D-4851-8A7F-01051D152FB6}" presName="parentText" presStyleLbl="alignNode1" presStyleIdx="1" presStyleCnt="3">
        <dgm:presLayoutVars>
          <dgm:chMax val="1"/>
          <dgm:bulletEnabled val="1"/>
        </dgm:presLayoutVars>
      </dgm:prSet>
      <dgm:spPr/>
      <dgm:t>
        <a:bodyPr/>
        <a:lstStyle/>
        <a:p>
          <a:endParaRPr lang="es-ES"/>
        </a:p>
      </dgm:t>
    </dgm:pt>
    <dgm:pt modelId="{54DE0F6D-C1B9-46A1-9DCC-6B5E191F0631}" type="pres">
      <dgm:prSet presAssocID="{1177AB36-0A2D-4851-8A7F-01051D152FB6}" presName="descendantText" presStyleLbl="alignAcc1" presStyleIdx="1" presStyleCnt="3">
        <dgm:presLayoutVars>
          <dgm:bulletEnabled val="1"/>
        </dgm:presLayoutVars>
      </dgm:prSet>
      <dgm:spPr/>
      <dgm:t>
        <a:bodyPr/>
        <a:lstStyle/>
        <a:p>
          <a:endParaRPr lang="es-ES"/>
        </a:p>
      </dgm:t>
    </dgm:pt>
    <dgm:pt modelId="{43B666E3-DE4E-47C4-B87F-47D9CFFFD033}" type="pres">
      <dgm:prSet presAssocID="{E2C78DA9-022E-4218-8096-1F5A2E899736}" presName="sp" presStyleCnt="0"/>
      <dgm:spPr/>
    </dgm:pt>
    <dgm:pt modelId="{3BD711EC-817A-42A6-BCA6-428E60EE0792}" type="pres">
      <dgm:prSet presAssocID="{6BEAD16E-9398-497F-BBD8-59B9496F5686}" presName="composite" presStyleCnt="0"/>
      <dgm:spPr/>
    </dgm:pt>
    <dgm:pt modelId="{E610D741-D215-4176-8097-879B80F0A8BA}" type="pres">
      <dgm:prSet presAssocID="{6BEAD16E-9398-497F-BBD8-59B9496F5686}" presName="parentText" presStyleLbl="alignNode1" presStyleIdx="2" presStyleCnt="3">
        <dgm:presLayoutVars>
          <dgm:chMax val="1"/>
          <dgm:bulletEnabled val="1"/>
        </dgm:presLayoutVars>
      </dgm:prSet>
      <dgm:spPr/>
      <dgm:t>
        <a:bodyPr/>
        <a:lstStyle/>
        <a:p>
          <a:endParaRPr lang="es-ES"/>
        </a:p>
      </dgm:t>
    </dgm:pt>
    <dgm:pt modelId="{52EA95B4-37CE-426D-B562-860257C67B71}" type="pres">
      <dgm:prSet presAssocID="{6BEAD16E-9398-497F-BBD8-59B9496F5686}" presName="descendantText" presStyleLbl="alignAcc1" presStyleIdx="2" presStyleCnt="3" custScaleY="167137">
        <dgm:presLayoutVars>
          <dgm:bulletEnabled val="1"/>
        </dgm:presLayoutVars>
      </dgm:prSet>
      <dgm:spPr/>
      <dgm:t>
        <a:bodyPr/>
        <a:lstStyle/>
        <a:p>
          <a:endParaRPr lang="es-ES"/>
        </a:p>
      </dgm:t>
    </dgm:pt>
  </dgm:ptLst>
  <dgm:cxnLst>
    <dgm:cxn modelId="{8EE4112F-4863-4A6F-BA94-6D791A1692E5}" srcId="{F79B32F9-36C0-4648-825F-40E8232B00D0}" destId="{F63D6535-2627-4856-89C4-7B2A1D89EDDF}" srcOrd="1" destOrd="0" parTransId="{6E26E575-56C2-46A3-86A9-8968F0672CC2}" sibTransId="{E0E2F957-F098-4E28-A26A-674AC6093229}"/>
    <dgm:cxn modelId="{70B6822D-FAEC-44D4-B826-3C1799B23F6C}" srcId="{6BEAD16E-9398-497F-BBD8-59B9496F5686}" destId="{4F5C4105-4896-4E98-9E8F-7E7E8C2FCFA2}" srcOrd="1" destOrd="0" parTransId="{E623E0A3-2EF4-4DFF-9DD1-EE55CA2C0A3D}" sibTransId="{64DD12E5-4BD7-436A-A723-C92A753D40BB}"/>
    <dgm:cxn modelId="{FBD7131D-C1A3-4F52-AC25-C95C35FC8893}" srcId="{F79B32F9-36C0-4648-825F-40E8232B00D0}" destId="{03CC813C-5C6A-4779-9852-542733224139}" srcOrd="0" destOrd="0" parTransId="{091180FC-A9B5-42B1-AEDE-AF7FB7899476}" sibTransId="{B0E25C9D-002F-4A93-9579-3EE15F19FF11}"/>
    <dgm:cxn modelId="{3BABF397-2FFF-4005-8BA7-29BB7B730992}" type="presOf" srcId="{F63D6535-2627-4856-89C4-7B2A1D89EDDF}" destId="{75CFF36E-40B6-43A7-A396-ACA24F744453}" srcOrd="0" destOrd="1" presId="urn:microsoft.com/office/officeart/2005/8/layout/chevron2"/>
    <dgm:cxn modelId="{BE276CD4-7453-48AE-B935-0382ED51F4BC}" srcId="{6BEAD16E-9398-497F-BBD8-59B9496F5686}" destId="{4B7DADD7-EB02-4D55-A75A-8055DA223A9B}" srcOrd="0" destOrd="0" parTransId="{BB5C892B-4EDD-4863-8FB1-9E1B60814201}" sibTransId="{94809FBC-9FCF-4941-8622-5756B888082E}"/>
    <dgm:cxn modelId="{BD4265D7-5AB0-4A60-873D-1821DA2B6891}" type="presOf" srcId="{6BEAD16E-9398-497F-BBD8-59B9496F5686}" destId="{E610D741-D215-4176-8097-879B80F0A8BA}" srcOrd="0" destOrd="0" presId="urn:microsoft.com/office/officeart/2005/8/layout/chevron2"/>
    <dgm:cxn modelId="{8BA9BA59-CDF9-42DA-8AAE-09BD5224FAD8}" type="presOf" srcId="{4B7DADD7-EB02-4D55-A75A-8055DA223A9B}" destId="{52EA95B4-37CE-426D-B562-860257C67B71}" srcOrd="0" destOrd="0" presId="urn:microsoft.com/office/officeart/2005/8/layout/chevron2"/>
    <dgm:cxn modelId="{19865238-6B61-4841-9F00-59162153072C}" srcId="{7DD63CF5-05E6-4550-AC83-5BCB2C0BD8C6}" destId="{6BEAD16E-9398-497F-BBD8-59B9496F5686}" srcOrd="2" destOrd="0" parTransId="{68821AFF-C1B3-4C27-A363-D83FDA967CA3}" sibTransId="{74F75EA6-61CE-44AC-96C6-2CE022DABD95}"/>
    <dgm:cxn modelId="{946ABFFE-9599-4E13-9862-9A9C2707B1F8}" srcId="{1177AB36-0A2D-4851-8A7F-01051D152FB6}" destId="{E4A57446-E187-457A-B213-218F4DC708C9}" srcOrd="1" destOrd="0" parTransId="{6CB5A272-C2F2-47CB-8A4A-D5E88605D984}" sibTransId="{814C6881-CCB9-45FD-AD00-8F56536E2CA1}"/>
    <dgm:cxn modelId="{4961AD56-D867-45F7-BE6D-47848BA7817A}" srcId="{1177AB36-0A2D-4851-8A7F-01051D152FB6}" destId="{13999EB9-0A8A-4503-BA1C-13F3A3288E46}" srcOrd="0" destOrd="0" parTransId="{C7964529-CF83-486C-8535-363C27B05051}" sibTransId="{DAF7457D-D035-4647-AADF-6342E6E739E7}"/>
    <dgm:cxn modelId="{025D183E-2F8B-463B-AF30-59B542A99ACA}" type="presOf" srcId="{1177AB36-0A2D-4851-8A7F-01051D152FB6}" destId="{EB2F5082-7976-4430-9283-767FC161ED88}" srcOrd="0" destOrd="0" presId="urn:microsoft.com/office/officeart/2005/8/layout/chevron2"/>
    <dgm:cxn modelId="{3A505F12-9363-41E4-A432-7D068F4E6814}" srcId="{7DD63CF5-05E6-4550-AC83-5BCB2C0BD8C6}" destId="{F79B32F9-36C0-4648-825F-40E8232B00D0}" srcOrd="0" destOrd="0" parTransId="{6A992772-69F6-4E92-A0DC-AB3A10C3A195}" sibTransId="{6290B534-C125-4314-A370-2AED41C03123}"/>
    <dgm:cxn modelId="{1A56533A-F7D8-4588-B038-25921833353E}" type="presOf" srcId="{4F5C4105-4896-4E98-9E8F-7E7E8C2FCFA2}" destId="{52EA95B4-37CE-426D-B562-860257C67B71}" srcOrd="0" destOrd="1" presId="urn:microsoft.com/office/officeart/2005/8/layout/chevron2"/>
    <dgm:cxn modelId="{FA88D0E3-2F05-41BF-8E7A-2480CFDF1056}" srcId="{7DD63CF5-05E6-4550-AC83-5BCB2C0BD8C6}" destId="{1177AB36-0A2D-4851-8A7F-01051D152FB6}" srcOrd="1" destOrd="0" parTransId="{4F5F707A-F2C4-4163-ACB5-9741B69389B3}" sibTransId="{E2C78DA9-022E-4218-8096-1F5A2E899736}"/>
    <dgm:cxn modelId="{F3BA15F4-7824-4D2F-A616-2E54F098FDFC}" type="presOf" srcId="{E4A57446-E187-457A-B213-218F4DC708C9}" destId="{54DE0F6D-C1B9-46A1-9DCC-6B5E191F0631}" srcOrd="0" destOrd="1" presId="urn:microsoft.com/office/officeart/2005/8/layout/chevron2"/>
    <dgm:cxn modelId="{472954B1-6249-44C3-970F-C3729698C871}" type="presOf" srcId="{F79B32F9-36C0-4648-825F-40E8232B00D0}" destId="{44D66CFE-8323-4E86-9724-C48D29D89101}" srcOrd="0" destOrd="0" presId="urn:microsoft.com/office/officeart/2005/8/layout/chevron2"/>
    <dgm:cxn modelId="{FF9D75DD-B954-4FAB-9034-521D87E81A7A}" type="presOf" srcId="{7DD63CF5-05E6-4550-AC83-5BCB2C0BD8C6}" destId="{F8564FF1-84B2-4F5A-8101-FF65FC5C8F7B}" srcOrd="0" destOrd="0" presId="urn:microsoft.com/office/officeart/2005/8/layout/chevron2"/>
    <dgm:cxn modelId="{977D21D4-B8E0-4B40-94F5-67588FA82A5B}" type="presOf" srcId="{13999EB9-0A8A-4503-BA1C-13F3A3288E46}" destId="{54DE0F6D-C1B9-46A1-9DCC-6B5E191F0631}" srcOrd="0" destOrd="0" presId="urn:microsoft.com/office/officeart/2005/8/layout/chevron2"/>
    <dgm:cxn modelId="{A163B302-EC1E-417C-8B7E-FB9EA9942887}" type="presOf" srcId="{03CC813C-5C6A-4779-9852-542733224139}" destId="{75CFF36E-40B6-43A7-A396-ACA24F744453}" srcOrd="0" destOrd="0" presId="urn:microsoft.com/office/officeart/2005/8/layout/chevron2"/>
    <dgm:cxn modelId="{D77F0763-AF8C-4E79-AC56-4E03F0A1BE3A}" type="presParOf" srcId="{F8564FF1-84B2-4F5A-8101-FF65FC5C8F7B}" destId="{A289E9CA-C347-439C-9917-D224E90B2E7E}" srcOrd="0" destOrd="0" presId="urn:microsoft.com/office/officeart/2005/8/layout/chevron2"/>
    <dgm:cxn modelId="{03375006-9C2D-4B7D-B241-117D6649E57A}" type="presParOf" srcId="{A289E9CA-C347-439C-9917-D224E90B2E7E}" destId="{44D66CFE-8323-4E86-9724-C48D29D89101}" srcOrd="0" destOrd="0" presId="urn:microsoft.com/office/officeart/2005/8/layout/chevron2"/>
    <dgm:cxn modelId="{2E906E95-36B9-4E5C-9495-62659F3E072B}" type="presParOf" srcId="{A289E9CA-C347-439C-9917-D224E90B2E7E}" destId="{75CFF36E-40B6-43A7-A396-ACA24F744453}" srcOrd="1" destOrd="0" presId="urn:microsoft.com/office/officeart/2005/8/layout/chevron2"/>
    <dgm:cxn modelId="{A4F775E9-4856-4E99-BEB2-20C2CC8686C6}" type="presParOf" srcId="{F8564FF1-84B2-4F5A-8101-FF65FC5C8F7B}" destId="{05B49984-E2AA-4355-987F-D400B9ED0D2F}" srcOrd="1" destOrd="0" presId="urn:microsoft.com/office/officeart/2005/8/layout/chevron2"/>
    <dgm:cxn modelId="{FE7CCD19-8628-4185-A1DF-0309A071B7CB}" type="presParOf" srcId="{F8564FF1-84B2-4F5A-8101-FF65FC5C8F7B}" destId="{C76350B7-66AA-4B01-8AF7-793F3954546A}" srcOrd="2" destOrd="0" presId="urn:microsoft.com/office/officeart/2005/8/layout/chevron2"/>
    <dgm:cxn modelId="{3BF8AF27-3952-4BE1-A037-14786F7BF4DC}" type="presParOf" srcId="{C76350B7-66AA-4B01-8AF7-793F3954546A}" destId="{EB2F5082-7976-4430-9283-767FC161ED88}" srcOrd="0" destOrd="0" presId="urn:microsoft.com/office/officeart/2005/8/layout/chevron2"/>
    <dgm:cxn modelId="{3C02A466-8456-40D8-9A16-DC219372D894}" type="presParOf" srcId="{C76350B7-66AA-4B01-8AF7-793F3954546A}" destId="{54DE0F6D-C1B9-46A1-9DCC-6B5E191F0631}" srcOrd="1" destOrd="0" presId="urn:microsoft.com/office/officeart/2005/8/layout/chevron2"/>
    <dgm:cxn modelId="{4B750301-E845-4547-BED7-19ED9AB856EC}" type="presParOf" srcId="{F8564FF1-84B2-4F5A-8101-FF65FC5C8F7B}" destId="{43B666E3-DE4E-47C4-B87F-47D9CFFFD033}" srcOrd="3" destOrd="0" presId="urn:microsoft.com/office/officeart/2005/8/layout/chevron2"/>
    <dgm:cxn modelId="{7A817E1D-60F0-44CB-884A-669C6F7B2F5E}" type="presParOf" srcId="{F8564FF1-84B2-4F5A-8101-FF65FC5C8F7B}" destId="{3BD711EC-817A-42A6-BCA6-428E60EE0792}" srcOrd="4" destOrd="0" presId="urn:microsoft.com/office/officeart/2005/8/layout/chevron2"/>
    <dgm:cxn modelId="{9D2EF5BE-1EE5-4F94-858B-63D00E8DDAC3}" type="presParOf" srcId="{3BD711EC-817A-42A6-BCA6-428E60EE0792}" destId="{E610D741-D215-4176-8097-879B80F0A8BA}" srcOrd="0" destOrd="0" presId="urn:microsoft.com/office/officeart/2005/8/layout/chevron2"/>
    <dgm:cxn modelId="{D89C3971-6AAF-4C0F-8DBF-B8373176E726}" type="presParOf" srcId="{3BD711EC-817A-42A6-BCA6-428E60EE0792}" destId="{52EA95B4-37CE-426D-B562-860257C67B71}" srcOrd="1" destOrd="0" presId="urn:microsoft.com/office/officeart/2005/8/layout/chevron2"/>
  </dgm:cxnLst>
  <dgm:bg>
    <a:solidFill>
      <a:schemeClr val="accent2">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09FD29D-9B77-4DE0-9DC7-F97B8F994DB1}" type="doc">
      <dgm:prSet loTypeId="urn:microsoft.com/office/officeart/2005/8/layout/hProcess3" loCatId="process" qsTypeId="urn:microsoft.com/office/officeart/2005/8/quickstyle/simple3" qsCatId="simple" csTypeId="urn:microsoft.com/office/officeart/2005/8/colors/accent6_2" csCatId="accent6" phldr="1"/>
      <dgm:spPr/>
      <dgm:t>
        <a:bodyPr/>
        <a:lstStyle/>
        <a:p>
          <a:endParaRPr lang="es-ES"/>
        </a:p>
      </dgm:t>
    </dgm:pt>
    <dgm:pt modelId="{3E5EA514-7BB0-4508-8651-5BD1B06E70AA}">
      <dgm:prSet phldrT="[Texto]"/>
      <dgm:spPr/>
      <dgm:t>
        <a:bodyPr/>
        <a:lstStyle/>
        <a:p>
          <a:r>
            <a:rPr lang="es-EC" dirty="0"/>
            <a:t>APLICADO AL PERSONAL DE SERVIDORES POLICIALES DE LA SUB ZONA IMBABURA N°10</a:t>
          </a:r>
          <a:endParaRPr lang="es-ES" dirty="0"/>
        </a:p>
      </dgm:t>
    </dgm:pt>
    <dgm:pt modelId="{9F48896A-3CA7-4A71-8E2B-E6E63B8A7584}" type="parTrans" cxnId="{4290FE35-C9EC-4574-94EE-8E1A096057EA}">
      <dgm:prSet/>
      <dgm:spPr/>
      <dgm:t>
        <a:bodyPr/>
        <a:lstStyle/>
        <a:p>
          <a:endParaRPr lang="es-ES"/>
        </a:p>
      </dgm:t>
    </dgm:pt>
    <dgm:pt modelId="{58CF64F5-9D5E-4557-A3D5-D41FA0411B12}" type="sibTrans" cxnId="{4290FE35-C9EC-4574-94EE-8E1A096057EA}">
      <dgm:prSet/>
      <dgm:spPr/>
      <dgm:t>
        <a:bodyPr/>
        <a:lstStyle/>
        <a:p>
          <a:endParaRPr lang="es-ES"/>
        </a:p>
      </dgm:t>
    </dgm:pt>
    <dgm:pt modelId="{62910C42-73DF-4FA5-8640-374A998C8D84}">
      <dgm:prSet phldrT="[Texto]"/>
      <dgm:spPr/>
      <dgm:t>
        <a:bodyPr/>
        <a:lstStyle/>
        <a:p>
          <a:r>
            <a:rPr lang="es-EC" dirty="0"/>
            <a:t>MES APLICADO</a:t>
          </a:r>
          <a:endParaRPr lang="es-ES" dirty="0"/>
        </a:p>
      </dgm:t>
    </dgm:pt>
    <dgm:pt modelId="{B7EF1858-5A8C-4A42-B9A9-E6ACEC7AE5AE}" type="parTrans" cxnId="{052F056A-4D9D-4419-9387-D961746DDD7F}">
      <dgm:prSet/>
      <dgm:spPr/>
      <dgm:t>
        <a:bodyPr/>
        <a:lstStyle/>
        <a:p>
          <a:endParaRPr lang="es-ES"/>
        </a:p>
      </dgm:t>
    </dgm:pt>
    <dgm:pt modelId="{5961C257-FB10-42F5-9F94-BDA010351B58}" type="sibTrans" cxnId="{052F056A-4D9D-4419-9387-D961746DDD7F}">
      <dgm:prSet/>
      <dgm:spPr/>
      <dgm:t>
        <a:bodyPr/>
        <a:lstStyle/>
        <a:p>
          <a:endParaRPr lang="es-ES"/>
        </a:p>
      </dgm:t>
    </dgm:pt>
    <dgm:pt modelId="{C042196B-EA6E-4442-B99F-E671F4D98502}">
      <dgm:prSet phldrT="[Texto]"/>
      <dgm:spPr/>
      <dgm:t>
        <a:bodyPr/>
        <a:lstStyle/>
        <a:p>
          <a:r>
            <a:rPr lang="es-EC" dirty="0"/>
            <a:t>SEPTIEMBRE DEL AÑO 2021</a:t>
          </a:r>
          <a:endParaRPr lang="es-ES" dirty="0"/>
        </a:p>
      </dgm:t>
    </dgm:pt>
    <dgm:pt modelId="{7FCD3FCF-E135-4362-BE83-35A43F3AB605}" type="parTrans" cxnId="{D34E9B0B-ED71-4FCE-9AAD-348F84564EFF}">
      <dgm:prSet/>
      <dgm:spPr/>
      <dgm:t>
        <a:bodyPr/>
        <a:lstStyle/>
        <a:p>
          <a:endParaRPr lang="es-ES"/>
        </a:p>
      </dgm:t>
    </dgm:pt>
    <dgm:pt modelId="{EFFC113C-09CF-4947-81A5-4D67C580F4E4}" type="sibTrans" cxnId="{D34E9B0B-ED71-4FCE-9AAD-348F84564EFF}">
      <dgm:prSet/>
      <dgm:spPr/>
      <dgm:t>
        <a:bodyPr/>
        <a:lstStyle/>
        <a:p>
          <a:endParaRPr lang="es-ES"/>
        </a:p>
      </dgm:t>
    </dgm:pt>
    <dgm:pt modelId="{5AE0A483-6204-4CF4-8176-32FDDE808134}">
      <dgm:prSet phldrT="[Texto]"/>
      <dgm:spPr/>
      <dgm:t>
        <a:bodyPr/>
        <a:lstStyle/>
        <a:p>
          <a:r>
            <a:rPr lang="es-EC" dirty="0"/>
            <a:t>PRE TEST </a:t>
          </a:r>
          <a:endParaRPr lang="es-ES" dirty="0"/>
        </a:p>
      </dgm:t>
    </dgm:pt>
    <dgm:pt modelId="{1AC90109-EB74-4916-B515-688303505644}" type="parTrans" cxnId="{9BA378BA-45D9-44E2-9ED3-0BA6728AAEB4}">
      <dgm:prSet/>
      <dgm:spPr/>
      <dgm:t>
        <a:bodyPr/>
        <a:lstStyle/>
        <a:p>
          <a:endParaRPr lang="es-ES"/>
        </a:p>
      </dgm:t>
    </dgm:pt>
    <dgm:pt modelId="{EACFEAE3-7124-4836-91AF-C645A1EBED2C}" type="sibTrans" cxnId="{9BA378BA-45D9-44E2-9ED3-0BA6728AAEB4}">
      <dgm:prSet/>
      <dgm:spPr/>
      <dgm:t>
        <a:bodyPr/>
        <a:lstStyle/>
        <a:p>
          <a:endParaRPr lang="es-ES"/>
        </a:p>
      </dgm:t>
    </dgm:pt>
    <dgm:pt modelId="{E25FD80D-C948-489C-B748-3097B8A47CBA}">
      <dgm:prSet phldrT="[Texto]"/>
      <dgm:spPr/>
      <dgm:t>
        <a:bodyPr/>
        <a:lstStyle/>
        <a:p>
          <a:r>
            <a:rPr lang="es-EC" dirty="0"/>
            <a:t>TEST MASLACH BURNOUT INVENTORY (MBI) </a:t>
          </a:r>
          <a:endParaRPr lang="es-ES" dirty="0"/>
        </a:p>
      </dgm:t>
    </dgm:pt>
    <dgm:pt modelId="{E30DD845-6A36-417C-B7B2-C5BD5012FE71}" type="sibTrans" cxnId="{0800B917-C84B-45E8-9CA2-65FC5E450017}">
      <dgm:prSet/>
      <dgm:spPr/>
      <dgm:t>
        <a:bodyPr/>
        <a:lstStyle/>
        <a:p>
          <a:endParaRPr lang="es-ES"/>
        </a:p>
      </dgm:t>
    </dgm:pt>
    <dgm:pt modelId="{6EAC88AD-FCF0-4E1F-89F0-D2E01891634B}" type="parTrans" cxnId="{0800B917-C84B-45E8-9CA2-65FC5E450017}">
      <dgm:prSet/>
      <dgm:spPr/>
      <dgm:t>
        <a:bodyPr/>
        <a:lstStyle/>
        <a:p>
          <a:endParaRPr lang="es-ES"/>
        </a:p>
      </dgm:t>
    </dgm:pt>
    <dgm:pt modelId="{283C2EC8-2233-42A7-81DA-E3B978256AB7}" type="pres">
      <dgm:prSet presAssocID="{209FD29D-9B77-4DE0-9DC7-F97B8F994DB1}" presName="Name0" presStyleCnt="0">
        <dgm:presLayoutVars>
          <dgm:dir/>
          <dgm:animLvl val="lvl"/>
          <dgm:resizeHandles val="exact"/>
        </dgm:presLayoutVars>
      </dgm:prSet>
      <dgm:spPr/>
      <dgm:t>
        <a:bodyPr/>
        <a:lstStyle/>
        <a:p>
          <a:endParaRPr lang="es-ES"/>
        </a:p>
      </dgm:t>
    </dgm:pt>
    <dgm:pt modelId="{4B93D339-1AA5-44C3-B6C2-2FB851B58F10}" type="pres">
      <dgm:prSet presAssocID="{209FD29D-9B77-4DE0-9DC7-F97B8F994DB1}" presName="dummy" presStyleCnt="0"/>
      <dgm:spPr/>
    </dgm:pt>
    <dgm:pt modelId="{DA131BC2-73F9-48A5-9458-11014860BAE7}" type="pres">
      <dgm:prSet presAssocID="{209FD29D-9B77-4DE0-9DC7-F97B8F994DB1}" presName="linH" presStyleCnt="0"/>
      <dgm:spPr/>
    </dgm:pt>
    <dgm:pt modelId="{F875C632-D84B-4745-8423-C6DCCCB7BBD3}" type="pres">
      <dgm:prSet presAssocID="{209FD29D-9B77-4DE0-9DC7-F97B8F994DB1}" presName="padding1" presStyleCnt="0"/>
      <dgm:spPr/>
    </dgm:pt>
    <dgm:pt modelId="{846895E7-D6F0-4CF3-B5F1-7C5BB6A67159}" type="pres">
      <dgm:prSet presAssocID="{E25FD80D-C948-489C-B748-3097B8A47CBA}" presName="linV" presStyleCnt="0"/>
      <dgm:spPr/>
    </dgm:pt>
    <dgm:pt modelId="{70532D0A-2E52-4705-9275-F13F1F7503D6}" type="pres">
      <dgm:prSet presAssocID="{E25FD80D-C948-489C-B748-3097B8A47CBA}" presName="spVertical1" presStyleCnt="0"/>
      <dgm:spPr/>
    </dgm:pt>
    <dgm:pt modelId="{8856F57D-3E5D-45AA-A67A-1A4BB805490D}" type="pres">
      <dgm:prSet presAssocID="{E25FD80D-C948-489C-B748-3097B8A47CBA}" presName="parTx" presStyleLbl="revTx" presStyleIdx="0" presStyleCnt="5">
        <dgm:presLayoutVars>
          <dgm:chMax val="0"/>
          <dgm:chPref val="0"/>
          <dgm:bulletEnabled val="1"/>
        </dgm:presLayoutVars>
      </dgm:prSet>
      <dgm:spPr/>
      <dgm:t>
        <a:bodyPr/>
        <a:lstStyle/>
        <a:p>
          <a:endParaRPr lang="es-ES"/>
        </a:p>
      </dgm:t>
    </dgm:pt>
    <dgm:pt modelId="{3AFCBD9A-BCBD-42E9-9399-F0414FF05186}" type="pres">
      <dgm:prSet presAssocID="{E25FD80D-C948-489C-B748-3097B8A47CBA}" presName="spVertical2" presStyleCnt="0"/>
      <dgm:spPr/>
    </dgm:pt>
    <dgm:pt modelId="{8B6DF8C4-55D9-4C91-B593-B9AE83372BBD}" type="pres">
      <dgm:prSet presAssocID="{E25FD80D-C948-489C-B748-3097B8A47CBA}" presName="spVertical3" presStyleCnt="0"/>
      <dgm:spPr/>
    </dgm:pt>
    <dgm:pt modelId="{F967168E-1A34-40A3-B569-0EA95694C6E3}" type="pres">
      <dgm:prSet presAssocID="{E25FD80D-C948-489C-B748-3097B8A47CBA}" presName="desTx" presStyleLbl="revTx" presStyleIdx="1" presStyleCnt="5">
        <dgm:presLayoutVars>
          <dgm:bulletEnabled val="1"/>
        </dgm:presLayoutVars>
      </dgm:prSet>
      <dgm:spPr/>
      <dgm:t>
        <a:bodyPr/>
        <a:lstStyle/>
        <a:p>
          <a:endParaRPr lang="es-ES"/>
        </a:p>
      </dgm:t>
    </dgm:pt>
    <dgm:pt modelId="{85FD33FA-54AE-423D-BD27-F72009C72D30}" type="pres">
      <dgm:prSet presAssocID="{E30DD845-6A36-417C-B7B2-C5BD5012FE71}" presName="space" presStyleCnt="0"/>
      <dgm:spPr/>
    </dgm:pt>
    <dgm:pt modelId="{A1DB4282-5C21-4171-81DD-780100D5E9F4}" type="pres">
      <dgm:prSet presAssocID="{62910C42-73DF-4FA5-8640-374A998C8D84}" presName="linV" presStyleCnt="0"/>
      <dgm:spPr/>
    </dgm:pt>
    <dgm:pt modelId="{70E0FCAA-559A-4452-89AD-FE7C30EB98BC}" type="pres">
      <dgm:prSet presAssocID="{62910C42-73DF-4FA5-8640-374A998C8D84}" presName="spVertical1" presStyleCnt="0"/>
      <dgm:spPr/>
    </dgm:pt>
    <dgm:pt modelId="{DB67C1F5-DB9C-41FE-8922-C1072DA09346}" type="pres">
      <dgm:prSet presAssocID="{62910C42-73DF-4FA5-8640-374A998C8D84}" presName="parTx" presStyleLbl="revTx" presStyleIdx="2" presStyleCnt="5">
        <dgm:presLayoutVars>
          <dgm:chMax val="0"/>
          <dgm:chPref val="0"/>
          <dgm:bulletEnabled val="1"/>
        </dgm:presLayoutVars>
      </dgm:prSet>
      <dgm:spPr/>
      <dgm:t>
        <a:bodyPr/>
        <a:lstStyle/>
        <a:p>
          <a:endParaRPr lang="es-ES"/>
        </a:p>
      </dgm:t>
    </dgm:pt>
    <dgm:pt modelId="{BB248D54-5C5B-489A-9991-D1521DC16FF7}" type="pres">
      <dgm:prSet presAssocID="{62910C42-73DF-4FA5-8640-374A998C8D84}" presName="spVertical2" presStyleCnt="0"/>
      <dgm:spPr/>
    </dgm:pt>
    <dgm:pt modelId="{6635C06C-106B-4CCC-AE66-DC7F88D4528F}" type="pres">
      <dgm:prSet presAssocID="{62910C42-73DF-4FA5-8640-374A998C8D84}" presName="spVertical3" presStyleCnt="0"/>
      <dgm:spPr/>
    </dgm:pt>
    <dgm:pt modelId="{7EEA8262-CA58-4523-B8C2-756A8402EBC5}" type="pres">
      <dgm:prSet presAssocID="{62910C42-73DF-4FA5-8640-374A998C8D84}" presName="desTx" presStyleLbl="revTx" presStyleIdx="3" presStyleCnt="5">
        <dgm:presLayoutVars>
          <dgm:bulletEnabled val="1"/>
        </dgm:presLayoutVars>
      </dgm:prSet>
      <dgm:spPr/>
      <dgm:t>
        <a:bodyPr/>
        <a:lstStyle/>
        <a:p>
          <a:endParaRPr lang="es-ES"/>
        </a:p>
      </dgm:t>
    </dgm:pt>
    <dgm:pt modelId="{C67D34F3-30AE-4069-B337-A9880397A349}" type="pres">
      <dgm:prSet presAssocID="{5961C257-FB10-42F5-9F94-BDA010351B58}" presName="space" presStyleCnt="0"/>
      <dgm:spPr/>
    </dgm:pt>
    <dgm:pt modelId="{E1D068B8-FF6F-489C-AA78-EA5ED9BD5362}" type="pres">
      <dgm:prSet presAssocID="{5AE0A483-6204-4CF4-8176-32FDDE808134}" presName="linV" presStyleCnt="0"/>
      <dgm:spPr/>
    </dgm:pt>
    <dgm:pt modelId="{BFD361F4-CCE6-4706-850F-938325F37BD7}" type="pres">
      <dgm:prSet presAssocID="{5AE0A483-6204-4CF4-8176-32FDDE808134}" presName="spVertical1" presStyleCnt="0"/>
      <dgm:spPr/>
    </dgm:pt>
    <dgm:pt modelId="{37039E70-24FD-42A2-92D8-4A6794DD3143}" type="pres">
      <dgm:prSet presAssocID="{5AE0A483-6204-4CF4-8176-32FDDE808134}" presName="parTx" presStyleLbl="revTx" presStyleIdx="4" presStyleCnt="5">
        <dgm:presLayoutVars>
          <dgm:chMax val="0"/>
          <dgm:chPref val="0"/>
          <dgm:bulletEnabled val="1"/>
        </dgm:presLayoutVars>
      </dgm:prSet>
      <dgm:spPr/>
      <dgm:t>
        <a:bodyPr/>
        <a:lstStyle/>
        <a:p>
          <a:endParaRPr lang="es-ES"/>
        </a:p>
      </dgm:t>
    </dgm:pt>
    <dgm:pt modelId="{5D6CB510-9F6D-4798-8280-42B08DFC79F4}" type="pres">
      <dgm:prSet presAssocID="{5AE0A483-6204-4CF4-8176-32FDDE808134}" presName="spVertical2" presStyleCnt="0"/>
      <dgm:spPr/>
    </dgm:pt>
    <dgm:pt modelId="{A9954AF4-85AF-4D93-B0A2-8671CE66347C}" type="pres">
      <dgm:prSet presAssocID="{5AE0A483-6204-4CF4-8176-32FDDE808134}" presName="spVertical3" presStyleCnt="0"/>
      <dgm:spPr/>
    </dgm:pt>
    <dgm:pt modelId="{8BA8D4C7-E29E-47E2-93B1-39E740D69E00}" type="pres">
      <dgm:prSet presAssocID="{209FD29D-9B77-4DE0-9DC7-F97B8F994DB1}" presName="padding2" presStyleCnt="0"/>
      <dgm:spPr/>
    </dgm:pt>
    <dgm:pt modelId="{CF19AED2-2D8B-44FB-96E7-246EB8D0D103}" type="pres">
      <dgm:prSet presAssocID="{209FD29D-9B77-4DE0-9DC7-F97B8F994DB1}" presName="negArrow" presStyleCnt="0"/>
      <dgm:spPr/>
    </dgm:pt>
    <dgm:pt modelId="{8F6D0CFF-4C33-43CA-B1C3-50EC07EDF716}" type="pres">
      <dgm:prSet presAssocID="{209FD29D-9B77-4DE0-9DC7-F97B8F994DB1}" presName="backgroundArrow" presStyleLbl="node1" presStyleIdx="0" presStyleCnt="1"/>
      <dgm:spPr>
        <a:solidFill>
          <a:srgbClr val="F5981D"/>
        </a:solidFill>
      </dgm:spPr>
    </dgm:pt>
  </dgm:ptLst>
  <dgm:cxnLst>
    <dgm:cxn modelId="{D34E9B0B-ED71-4FCE-9AAD-348F84564EFF}" srcId="{62910C42-73DF-4FA5-8640-374A998C8D84}" destId="{C042196B-EA6E-4442-B99F-E671F4D98502}" srcOrd="0" destOrd="0" parTransId="{7FCD3FCF-E135-4362-BE83-35A43F3AB605}" sibTransId="{EFFC113C-09CF-4947-81A5-4D67C580F4E4}"/>
    <dgm:cxn modelId="{9BA378BA-45D9-44E2-9ED3-0BA6728AAEB4}" srcId="{209FD29D-9B77-4DE0-9DC7-F97B8F994DB1}" destId="{5AE0A483-6204-4CF4-8176-32FDDE808134}" srcOrd="2" destOrd="0" parTransId="{1AC90109-EB74-4916-B515-688303505644}" sibTransId="{EACFEAE3-7124-4836-91AF-C645A1EBED2C}"/>
    <dgm:cxn modelId="{51A98168-DB8D-4487-95C7-24688519761F}" type="presOf" srcId="{5AE0A483-6204-4CF4-8176-32FDDE808134}" destId="{37039E70-24FD-42A2-92D8-4A6794DD3143}" srcOrd="0" destOrd="0" presId="urn:microsoft.com/office/officeart/2005/8/layout/hProcess3"/>
    <dgm:cxn modelId="{5B96A986-632E-40A9-BFE8-CACCA0A3C90D}" type="presOf" srcId="{C042196B-EA6E-4442-B99F-E671F4D98502}" destId="{7EEA8262-CA58-4523-B8C2-756A8402EBC5}" srcOrd="0" destOrd="0" presId="urn:microsoft.com/office/officeart/2005/8/layout/hProcess3"/>
    <dgm:cxn modelId="{37BB7090-AB44-41CE-BACA-AA54CCA2F703}" type="presOf" srcId="{E25FD80D-C948-489C-B748-3097B8A47CBA}" destId="{8856F57D-3E5D-45AA-A67A-1A4BB805490D}" srcOrd="0" destOrd="0" presId="urn:microsoft.com/office/officeart/2005/8/layout/hProcess3"/>
    <dgm:cxn modelId="{0800B917-C84B-45E8-9CA2-65FC5E450017}" srcId="{209FD29D-9B77-4DE0-9DC7-F97B8F994DB1}" destId="{E25FD80D-C948-489C-B748-3097B8A47CBA}" srcOrd="0" destOrd="0" parTransId="{6EAC88AD-FCF0-4E1F-89F0-D2E01891634B}" sibTransId="{E30DD845-6A36-417C-B7B2-C5BD5012FE71}"/>
    <dgm:cxn modelId="{20D2FC6F-8E99-45FD-A025-47E0EFE4CCDA}" type="presOf" srcId="{3E5EA514-7BB0-4508-8651-5BD1B06E70AA}" destId="{F967168E-1A34-40A3-B569-0EA95694C6E3}" srcOrd="0" destOrd="0" presId="urn:microsoft.com/office/officeart/2005/8/layout/hProcess3"/>
    <dgm:cxn modelId="{4290FE35-C9EC-4574-94EE-8E1A096057EA}" srcId="{E25FD80D-C948-489C-B748-3097B8A47CBA}" destId="{3E5EA514-7BB0-4508-8651-5BD1B06E70AA}" srcOrd="0" destOrd="0" parTransId="{9F48896A-3CA7-4A71-8E2B-E6E63B8A7584}" sibTransId="{58CF64F5-9D5E-4557-A3D5-D41FA0411B12}"/>
    <dgm:cxn modelId="{75F7627F-42F5-4E37-96E0-19575C604540}" type="presOf" srcId="{209FD29D-9B77-4DE0-9DC7-F97B8F994DB1}" destId="{283C2EC8-2233-42A7-81DA-E3B978256AB7}" srcOrd="0" destOrd="0" presId="urn:microsoft.com/office/officeart/2005/8/layout/hProcess3"/>
    <dgm:cxn modelId="{052F056A-4D9D-4419-9387-D961746DDD7F}" srcId="{209FD29D-9B77-4DE0-9DC7-F97B8F994DB1}" destId="{62910C42-73DF-4FA5-8640-374A998C8D84}" srcOrd="1" destOrd="0" parTransId="{B7EF1858-5A8C-4A42-B9A9-E6ACEC7AE5AE}" sibTransId="{5961C257-FB10-42F5-9F94-BDA010351B58}"/>
    <dgm:cxn modelId="{EE578BE7-0217-4C7B-BB78-998C490B08AA}" type="presOf" srcId="{62910C42-73DF-4FA5-8640-374A998C8D84}" destId="{DB67C1F5-DB9C-41FE-8922-C1072DA09346}" srcOrd="0" destOrd="0" presId="urn:microsoft.com/office/officeart/2005/8/layout/hProcess3"/>
    <dgm:cxn modelId="{40763457-68FA-480E-B326-21EE50A76153}" type="presParOf" srcId="{283C2EC8-2233-42A7-81DA-E3B978256AB7}" destId="{4B93D339-1AA5-44C3-B6C2-2FB851B58F10}" srcOrd="0" destOrd="0" presId="urn:microsoft.com/office/officeart/2005/8/layout/hProcess3"/>
    <dgm:cxn modelId="{14290E67-8649-4C9C-BA57-536AC155CA88}" type="presParOf" srcId="{283C2EC8-2233-42A7-81DA-E3B978256AB7}" destId="{DA131BC2-73F9-48A5-9458-11014860BAE7}" srcOrd="1" destOrd="0" presId="urn:microsoft.com/office/officeart/2005/8/layout/hProcess3"/>
    <dgm:cxn modelId="{3C63DF8C-16B5-43CC-A677-DC07AAF7F960}" type="presParOf" srcId="{DA131BC2-73F9-48A5-9458-11014860BAE7}" destId="{F875C632-D84B-4745-8423-C6DCCCB7BBD3}" srcOrd="0" destOrd="0" presId="urn:microsoft.com/office/officeart/2005/8/layout/hProcess3"/>
    <dgm:cxn modelId="{0D707A1A-BCE6-4AEC-975A-5FCD1A7AEEF2}" type="presParOf" srcId="{DA131BC2-73F9-48A5-9458-11014860BAE7}" destId="{846895E7-D6F0-4CF3-B5F1-7C5BB6A67159}" srcOrd="1" destOrd="0" presId="urn:microsoft.com/office/officeart/2005/8/layout/hProcess3"/>
    <dgm:cxn modelId="{94A0C3AE-97B5-41C9-9942-A91E90C7988D}" type="presParOf" srcId="{846895E7-D6F0-4CF3-B5F1-7C5BB6A67159}" destId="{70532D0A-2E52-4705-9275-F13F1F7503D6}" srcOrd="0" destOrd="0" presId="urn:microsoft.com/office/officeart/2005/8/layout/hProcess3"/>
    <dgm:cxn modelId="{22104F8F-621F-441A-BE53-C13B54907171}" type="presParOf" srcId="{846895E7-D6F0-4CF3-B5F1-7C5BB6A67159}" destId="{8856F57D-3E5D-45AA-A67A-1A4BB805490D}" srcOrd="1" destOrd="0" presId="urn:microsoft.com/office/officeart/2005/8/layout/hProcess3"/>
    <dgm:cxn modelId="{6718237E-F105-45F3-B492-8431C298AAA6}" type="presParOf" srcId="{846895E7-D6F0-4CF3-B5F1-7C5BB6A67159}" destId="{3AFCBD9A-BCBD-42E9-9399-F0414FF05186}" srcOrd="2" destOrd="0" presId="urn:microsoft.com/office/officeart/2005/8/layout/hProcess3"/>
    <dgm:cxn modelId="{2A634996-BAA5-4819-961C-9CD0A3C2CE9B}" type="presParOf" srcId="{846895E7-D6F0-4CF3-B5F1-7C5BB6A67159}" destId="{8B6DF8C4-55D9-4C91-B593-B9AE83372BBD}" srcOrd="3" destOrd="0" presId="urn:microsoft.com/office/officeart/2005/8/layout/hProcess3"/>
    <dgm:cxn modelId="{95FE7CB6-3406-4C8A-A1C8-92522C0F7A68}" type="presParOf" srcId="{846895E7-D6F0-4CF3-B5F1-7C5BB6A67159}" destId="{F967168E-1A34-40A3-B569-0EA95694C6E3}" srcOrd="4" destOrd="0" presId="urn:microsoft.com/office/officeart/2005/8/layout/hProcess3"/>
    <dgm:cxn modelId="{C2907206-B145-4908-A1C9-4213FD948E34}" type="presParOf" srcId="{DA131BC2-73F9-48A5-9458-11014860BAE7}" destId="{85FD33FA-54AE-423D-BD27-F72009C72D30}" srcOrd="2" destOrd="0" presId="urn:microsoft.com/office/officeart/2005/8/layout/hProcess3"/>
    <dgm:cxn modelId="{CCA17501-0DC6-46F1-9246-C7E1ED3EEE00}" type="presParOf" srcId="{DA131BC2-73F9-48A5-9458-11014860BAE7}" destId="{A1DB4282-5C21-4171-81DD-780100D5E9F4}" srcOrd="3" destOrd="0" presId="urn:microsoft.com/office/officeart/2005/8/layout/hProcess3"/>
    <dgm:cxn modelId="{E83F7964-2283-4C6C-927B-9DB5DDD42409}" type="presParOf" srcId="{A1DB4282-5C21-4171-81DD-780100D5E9F4}" destId="{70E0FCAA-559A-4452-89AD-FE7C30EB98BC}" srcOrd="0" destOrd="0" presId="urn:microsoft.com/office/officeart/2005/8/layout/hProcess3"/>
    <dgm:cxn modelId="{66FE60FB-4526-4B09-8FBB-4301E88FD720}" type="presParOf" srcId="{A1DB4282-5C21-4171-81DD-780100D5E9F4}" destId="{DB67C1F5-DB9C-41FE-8922-C1072DA09346}" srcOrd="1" destOrd="0" presId="urn:microsoft.com/office/officeart/2005/8/layout/hProcess3"/>
    <dgm:cxn modelId="{57E275C4-6F4E-4BA3-AEDB-F7BF54E5A231}" type="presParOf" srcId="{A1DB4282-5C21-4171-81DD-780100D5E9F4}" destId="{BB248D54-5C5B-489A-9991-D1521DC16FF7}" srcOrd="2" destOrd="0" presId="urn:microsoft.com/office/officeart/2005/8/layout/hProcess3"/>
    <dgm:cxn modelId="{E74B24EB-B254-403A-A582-D174EA74DB0C}" type="presParOf" srcId="{A1DB4282-5C21-4171-81DD-780100D5E9F4}" destId="{6635C06C-106B-4CCC-AE66-DC7F88D4528F}" srcOrd="3" destOrd="0" presId="urn:microsoft.com/office/officeart/2005/8/layout/hProcess3"/>
    <dgm:cxn modelId="{C5034D92-9992-4CAE-B21F-CC4A097B10DA}" type="presParOf" srcId="{A1DB4282-5C21-4171-81DD-780100D5E9F4}" destId="{7EEA8262-CA58-4523-B8C2-756A8402EBC5}" srcOrd="4" destOrd="0" presId="urn:microsoft.com/office/officeart/2005/8/layout/hProcess3"/>
    <dgm:cxn modelId="{993A3DB4-21E1-41C3-A460-640D516987F8}" type="presParOf" srcId="{DA131BC2-73F9-48A5-9458-11014860BAE7}" destId="{C67D34F3-30AE-4069-B337-A9880397A349}" srcOrd="4" destOrd="0" presId="urn:microsoft.com/office/officeart/2005/8/layout/hProcess3"/>
    <dgm:cxn modelId="{E7F3B65C-CD26-4054-AF2F-28D2D991C7C0}" type="presParOf" srcId="{DA131BC2-73F9-48A5-9458-11014860BAE7}" destId="{E1D068B8-FF6F-489C-AA78-EA5ED9BD5362}" srcOrd="5" destOrd="0" presId="urn:microsoft.com/office/officeart/2005/8/layout/hProcess3"/>
    <dgm:cxn modelId="{AB8046FC-5351-4702-BFF8-331D31C6913B}" type="presParOf" srcId="{E1D068B8-FF6F-489C-AA78-EA5ED9BD5362}" destId="{BFD361F4-CCE6-4706-850F-938325F37BD7}" srcOrd="0" destOrd="0" presId="urn:microsoft.com/office/officeart/2005/8/layout/hProcess3"/>
    <dgm:cxn modelId="{6C8F965C-56AE-40FC-B0A4-0BFE357DB241}" type="presParOf" srcId="{E1D068B8-FF6F-489C-AA78-EA5ED9BD5362}" destId="{37039E70-24FD-42A2-92D8-4A6794DD3143}" srcOrd="1" destOrd="0" presId="urn:microsoft.com/office/officeart/2005/8/layout/hProcess3"/>
    <dgm:cxn modelId="{700A3C0C-583D-49A3-A778-B77A4FCEC546}" type="presParOf" srcId="{E1D068B8-FF6F-489C-AA78-EA5ED9BD5362}" destId="{5D6CB510-9F6D-4798-8280-42B08DFC79F4}" srcOrd="2" destOrd="0" presId="urn:microsoft.com/office/officeart/2005/8/layout/hProcess3"/>
    <dgm:cxn modelId="{7E870183-EFB8-4686-B340-8D4D3B9345EB}" type="presParOf" srcId="{E1D068B8-FF6F-489C-AA78-EA5ED9BD5362}" destId="{A9954AF4-85AF-4D93-B0A2-8671CE66347C}" srcOrd="3" destOrd="0" presId="urn:microsoft.com/office/officeart/2005/8/layout/hProcess3"/>
    <dgm:cxn modelId="{A32CD833-E331-43EC-839F-26F5DCE299CE}" type="presParOf" srcId="{DA131BC2-73F9-48A5-9458-11014860BAE7}" destId="{8BA8D4C7-E29E-47E2-93B1-39E740D69E00}" srcOrd="6" destOrd="0" presId="urn:microsoft.com/office/officeart/2005/8/layout/hProcess3"/>
    <dgm:cxn modelId="{8BD1F572-3EDC-4D77-B68A-DD76DB4E72E9}" type="presParOf" srcId="{DA131BC2-73F9-48A5-9458-11014860BAE7}" destId="{CF19AED2-2D8B-44FB-96E7-246EB8D0D103}" srcOrd="7" destOrd="0" presId="urn:microsoft.com/office/officeart/2005/8/layout/hProcess3"/>
    <dgm:cxn modelId="{C84C64DB-DA4D-49D1-ABD1-1D696B7C3286}" type="presParOf" srcId="{DA131BC2-73F9-48A5-9458-11014860BAE7}" destId="{8F6D0CFF-4C33-43CA-B1C3-50EC07EDF716}" srcOrd="8"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B0F07A7-79D0-48E4-A42E-B20F07319E0A}" type="doc">
      <dgm:prSet loTypeId="urn:microsoft.com/office/officeart/2005/8/layout/hProcess9" loCatId="process" qsTypeId="urn:microsoft.com/office/officeart/2005/8/quickstyle/simple1" qsCatId="simple" csTypeId="urn:microsoft.com/office/officeart/2005/8/colors/accent6_2" csCatId="accent6" phldr="1"/>
      <dgm:spPr/>
    </dgm:pt>
    <dgm:pt modelId="{BA18B5AB-B5B8-46FE-B249-2BC2F95CE947}">
      <dgm:prSet phldrT="[Texto]" custT="1"/>
      <dgm:spPr>
        <a:solidFill>
          <a:srgbClr val="F5981D"/>
        </a:solidFill>
      </dgm:spPr>
      <dgm:t>
        <a:bodyPr/>
        <a:lstStyle/>
        <a:p>
          <a:r>
            <a:rPr lang="es-EC" sz="1400" dirty="0">
              <a:solidFill>
                <a:schemeClr val="bg2">
                  <a:lumMod val="10000"/>
                </a:schemeClr>
              </a:solidFill>
            </a:rPr>
            <a:t>ESTE INSTRUMENTO CONSTA DE 22 ÍTEMS CON RESPUESTAS EN UNA ESCALA DE LIKERT DE 7 OPCIONES EN RELACIÓN CON LA FRECUENCIA</a:t>
          </a:r>
          <a:endParaRPr lang="es-ES" sz="1400" dirty="0">
            <a:solidFill>
              <a:schemeClr val="bg2">
                <a:lumMod val="10000"/>
              </a:schemeClr>
            </a:solidFill>
          </a:endParaRPr>
        </a:p>
      </dgm:t>
    </dgm:pt>
    <dgm:pt modelId="{61F5C2E9-B733-4222-95FF-03047753C80B}" type="parTrans" cxnId="{3B08C487-57C6-44F8-BBE7-9C1BA7E60A94}">
      <dgm:prSet/>
      <dgm:spPr/>
      <dgm:t>
        <a:bodyPr/>
        <a:lstStyle/>
        <a:p>
          <a:endParaRPr lang="es-ES"/>
        </a:p>
      </dgm:t>
    </dgm:pt>
    <dgm:pt modelId="{008D7465-2CF5-4A2A-A97D-4D5F4D92D632}" type="sibTrans" cxnId="{3B08C487-57C6-44F8-BBE7-9C1BA7E60A94}">
      <dgm:prSet/>
      <dgm:spPr/>
      <dgm:t>
        <a:bodyPr/>
        <a:lstStyle/>
        <a:p>
          <a:endParaRPr lang="es-ES"/>
        </a:p>
      </dgm:t>
    </dgm:pt>
    <dgm:pt modelId="{2D49D698-7335-42DE-8592-1917B5DF3538}">
      <dgm:prSet phldrT="[Texto]" custT="1"/>
      <dgm:spPr>
        <a:solidFill>
          <a:srgbClr val="F5981D"/>
        </a:solidFill>
      </dgm:spPr>
      <dgm:t>
        <a:bodyPr/>
        <a:lstStyle/>
        <a:p>
          <a:r>
            <a:rPr lang="es-EC" sz="1400" dirty="0">
              <a:solidFill>
                <a:schemeClr val="bg2">
                  <a:lumMod val="10000"/>
                </a:schemeClr>
              </a:solidFill>
            </a:rPr>
            <a:t>TIENE TRES DIMENSIONES: </a:t>
          </a:r>
          <a:endParaRPr lang="es-ES" sz="1400" dirty="0">
            <a:solidFill>
              <a:schemeClr val="bg2">
                <a:lumMod val="10000"/>
              </a:schemeClr>
            </a:solidFill>
          </a:endParaRPr>
        </a:p>
      </dgm:t>
    </dgm:pt>
    <dgm:pt modelId="{C8E4F49A-14EC-4DE0-8014-7A4815A56DB9}" type="parTrans" cxnId="{B813E24E-F767-4C3A-8261-8FBBC04DCFA2}">
      <dgm:prSet/>
      <dgm:spPr/>
      <dgm:t>
        <a:bodyPr/>
        <a:lstStyle/>
        <a:p>
          <a:endParaRPr lang="es-ES"/>
        </a:p>
      </dgm:t>
    </dgm:pt>
    <dgm:pt modelId="{84EEDB74-99F7-4176-B238-C4A9CBAD0E92}" type="sibTrans" cxnId="{B813E24E-F767-4C3A-8261-8FBBC04DCFA2}">
      <dgm:prSet/>
      <dgm:spPr/>
      <dgm:t>
        <a:bodyPr/>
        <a:lstStyle/>
        <a:p>
          <a:endParaRPr lang="es-ES"/>
        </a:p>
      </dgm:t>
    </dgm:pt>
    <dgm:pt modelId="{350A7B4B-25F1-425F-8B3E-DCA9C2962BB3}">
      <dgm:prSet phldrT="[Texto]"/>
      <dgm:spPr>
        <a:solidFill>
          <a:srgbClr val="F5981D"/>
        </a:solidFill>
      </dgm:spPr>
      <dgm:t>
        <a:bodyPr/>
        <a:lstStyle/>
        <a:p>
          <a:r>
            <a:rPr lang="es-EC" b="1" dirty="0">
              <a:solidFill>
                <a:schemeClr val="bg2">
                  <a:lumMod val="10000"/>
                </a:schemeClr>
              </a:solidFill>
            </a:rPr>
            <a:t>CANSANCIO EMOCIONAL (CE) CON 9 ÍTEMS</a:t>
          </a:r>
        </a:p>
        <a:p>
          <a:r>
            <a:rPr lang="es-EC" b="1" dirty="0">
              <a:solidFill>
                <a:schemeClr val="bg2">
                  <a:lumMod val="10000"/>
                </a:schemeClr>
              </a:solidFill>
            </a:rPr>
            <a:t>DESPERSONALIZACIÓN (DP) CON 5 ÍTEMS.</a:t>
          </a:r>
        </a:p>
        <a:p>
          <a:r>
            <a:rPr lang="es-EC" b="1" dirty="0">
              <a:solidFill>
                <a:schemeClr val="bg2">
                  <a:lumMod val="10000"/>
                </a:schemeClr>
              </a:solidFill>
            </a:rPr>
            <a:t>REALIZACIÓN PERSONAL (RP) CON 8 ÍTEMS </a:t>
          </a:r>
        </a:p>
        <a:p>
          <a:endParaRPr lang="es-ES" dirty="0"/>
        </a:p>
      </dgm:t>
    </dgm:pt>
    <dgm:pt modelId="{8130AFB1-0231-45E0-9562-FA1A9CB11EB6}" type="parTrans" cxnId="{31291457-D69A-4ECC-9BD3-56EC2EF7BEC0}">
      <dgm:prSet/>
      <dgm:spPr/>
      <dgm:t>
        <a:bodyPr/>
        <a:lstStyle/>
        <a:p>
          <a:endParaRPr lang="es-ES"/>
        </a:p>
      </dgm:t>
    </dgm:pt>
    <dgm:pt modelId="{663025A3-19EF-4086-86C6-B59AC99D2FC1}" type="sibTrans" cxnId="{31291457-D69A-4ECC-9BD3-56EC2EF7BEC0}">
      <dgm:prSet/>
      <dgm:spPr/>
      <dgm:t>
        <a:bodyPr/>
        <a:lstStyle/>
        <a:p>
          <a:endParaRPr lang="es-ES"/>
        </a:p>
      </dgm:t>
    </dgm:pt>
    <dgm:pt modelId="{43D26756-D6D1-4BCF-844B-1001A1265E14}" type="pres">
      <dgm:prSet presAssocID="{DB0F07A7-79D0-48E4-A42E-B20F07319E0A}" presName="CompostProcess" presStyleCnt="0">
        <dgm:presLayoutVars>
          <dgm:dir/>
          <dgm:resizeHandles val="exact"/>
        </dgm:presLayoutVars>
      </dgm:prSet>
      <dgm:spPr/>
    </dgm:pt>
    <dgm:pt modelId="{0A968917-5012-4357-8FF8-FB20948DF933}" type="pres">
      <dgm:prSet presAssocID="{DB0F07A7-79D0-48E4-A42E-B20F07319E0A}" presName="arrow" presStyleLbl="bgShp" presStyleIdx="0" presStyleCnt="1" custLinFactNeighborX="67918" custLinFactNeighborY="-6962"/>
      <dgm:spPr>
        <a:solidFill>
          <a:srgbClr val="EEFBC3"/>
        </a:solidFill>
      </dgm:spPr>
    </dgm:pt>
    <dgm:pt modelId="{EAE9DAA2-271F-429B-A92F-13CAF9842321}" type="pres">
      <dgm:prSet presAssocID="{DB0F07A7-79D0-48E4-A42E-B20F07319E0A}" presName="linearProcess" presStyleCnt="0"/>
      <dgm:spPr/>
    </dgm:pt>
    <dgm:pt modelId="{2E0BED26-713E-4D1B-A0CC-736E4823EA5A}" type="pres">
      <dgm:prSet presAssocID="{BA18B5AB-B5B8-46FE-B249-2BC2F95CE947}" presName="textNode" presStyleLbl="node1" presStyleIdx="0" presStyleCnt="3">
        <dgm:presLayoutVars>
          <dgm:bulletEnabled val="1"/>
        </dgm:presLayoutVars>
      </dgm:prSet>
      <dgm:spPr/>
      <dgm:t>
        <a:bodyPr/>
        <a:lstStyle/>
        <a:p>
          <a:endParaRPr lang="es-ES"/>
        </a:p>
      </dgm:t>
    </dgm:pt>
    <dgm:pt modelId="{E727D332-25F5-4CC1-81D0-9D7EA8625E38}" type="pres">
      <dgm:prSet presAssocID="{008D7465-2CF5-4A2A-A97D-4D5F4D92D632}" presName="sibTrans" presStyleCnt="0"/>
      <dgm:spPr/>
    </dgm:pt>
    <dgm:pt modelId="{A70201BC-E519-447D-B691-D3F3DA00A07F}" type="pres">
      <dgm:prSet presAssocID="{2D49D698-7335-42DE-8592-1917B5DF3538}" presName="textNode" presStyleLbl="node1" presStyleIdx="1" presStyleCnt="3">
        <dgm:presLayoutVars>
          <dgm:bulletEnabled val="1"/>
        </dgm:presLayoutVars>
      </dgm:prSet>
      <dgm:spPr/>
      <dgm:t>
        <a:bodyPr/>
        <a:lstStyle/>
        <a:p>
          <a:endParaRPr lang="es-ES"/>
        </a:p>
      </dgm:t>
    </dgm:pt>
    <dgm:pt modelId="{993A649C-1B77-457E-A0EF-5BAF4AAB9EB4}" type="pres">
      <dgm:prSet presAssocID="{84EEDB74-99F7-4176-B238-C4A9CBAD0E92}" presName="sibTrans" presStyleCnt="0"/>
      <dgm:spPr/>
    </dgm:pt>
    <dgm:pt modelId="{0D631CA2-674E-45F9-BC0A-70A8F264C1AA}" type="pres">
      <dgm:prSet presAssocID="{350A7B4B-25F1-425F-8B3E-DCA9C2962BB3}" presName="textNode" presStyleLbl="node1" presStyleIdx="2" presStyleCnt="3">
        <dgm:presLayoutVars>
          <dgm:bulletEnabled val="1"/>
        </dgm:presLayoutVars>
      </dgm:prSet>
      <dgm:spPr/>
      <dgm:t>
        <a:bodyPr/>
        <a:lstStyle/>
        <a:p>
          <a:endParaRPr lang="es-ES"/>
        </a:p>
      </dgm:t>
    </dgm:pt>
  </dgm:ptLst>
  <dgm:cxnLst>
    <dgm:cxn modelId="{B813E24E-F767-4C3A-8261-8FBBC04DCFA2}" srcId="{DB0F07A7-79D0-48E4-A42E-B20F07319E0A}" destId="{2D49D698-7335-42DE-8592-1917B5DF3538}" srcOrd="1" destOrd="0" parTransId="{C8E4F49A-14EC-4DE0-8014-7A4815A56DB9}" sibTransId="{84EEDB74-99F7-4176-B238-C4A9CBAD0E92}"/>
    <dgm:cxn modelId="{72479BCA-36E0-4F45-BF4F-5A3F7431D5F9}" type="presOf" srcId="{DB0F07A7-79D0-48E4-A42E-B20F07319E0A}" destId="{43D26756-D6D1-4BCF-844B-1001A1265E14}" srcOrd="0" destOrd="0" presId="urn:microsoft.com/office/officeart/2005/8/layout/hProcess9"/>
    <dgm:cxn modelId="{C421F140-4F4E-4332-A15D-7CE33B48CFAB}" type="presOf" srcId="{2D49D698-7335-42DE-8592-1917B5DF3538}" destId="{A70201BC-E519-447D-B691-D3F3DA00A07F}" srcOrd="0" destOrd="0" presId="urn:microsoft.com/office/officeart/2005/8/layout/hProcess9"/>
    <dgm:cxn modelId="{3B08C487-57C6-44F8-BBE7-9C1BA7E60A94}" srcId="{DB0F07A7-79D0-48E4-A42E-B20F07319E0A}" destId="{BA18B5AB-B5B8-46FE-B249-2BC2F95CE947}" srcOrd="0" destOrd="0" parTransId="{61F5C2E9-B733-4222-95FF-03047753C80B}" sibTransId="{008D7465-2CF5-4A2A-A97D-4D5F4D92D632}"/>
    <dgm:cxn modelId="{BAC23E2F-B7A6-48BF-B07C-45A911556C62}" type="presOf" srcId="{350A7B4B-25F1-425F-8B3E-DCA9C2962BB3}" destId="{0D631CA2-674E-45F9-BC0A-70A8F264C1AA}" srcOrd="0" destOrd="0" presId="urn:microsoft.com/office/officeart/2005/8/layout/hProcess9"/>
    <dgm:cxn modelId="{31291457-D69A-4ECC-9BD3-56EC2EF7BEC0}" srcId="{DB0F07A7-79D0-48E4-A42E-B20F07319E0A}" destId="{350A7B4B-25F1-425F-8B3E-DCA9C2962BB3}" srcOrd="2" destOrd="0" parTransId="{8130AFB1-0231-45E0-9562-FA1A9CB11EB6}" sibTransId="{663025A3-19EF-4086-86C6-B59AC99D2FC1}"/>
    <dgm:cxn modelId="{37D03E27-4AF6-448B-8137-A7EEB816C9BA}" type="presOf" srcId="{BA18B5AB-B5B8-46FE-B249-2BC2F95CE947}" destId="{2E0BED26-713E-4D1B-A0CC-736E4823EA5A}" srcOrd="0" destOrd="0" presId="urn:microsoft.com/office/officeart/2005/8/layout/hProcess9"/>
    <dgm:cxn modelId="{77D6CF8E-5D57-43D8-9CBE-9616555DBD18}" type="presParOf" srcId="{43D26756-D6D1-4BCF-844B-1001A1265E14}" destId="{0A968917-5012-4357-8FF8-FB20948DF933}" srcOrd="0" destOrd="0" presId="urn:microsoft.com/office/officeart/2005/8/layout/hProcess9"/>
    <dgm:cxn modelId="{829A52DA-6C79-4B54-9604-F7F747CADA4B}" type="presParOf" srcId="{43D26756-D6D1-4BCF-844B-1001A1265E14}" destId="{EAE9DAA2-271F-429B-A92F-13CAF9842321}" srcOrd="1" destOrd="0" presId="urn:microsoft.com/office/officeart/2005/8/layout/hProcess9"/>
    <dgm:cxn modelId="{85D171E0-48BB-4DCF-8C2A-ED46F95543AD}" type="presParOf" srcId="{EAE9DAA2-271F-429B-A92F-13CAF9842321}" destId="{2E0BED26-713E-4D1B-A0CC-736E4823EA5A}" srcOrd="0" destOrd="0" presId="urn:microsoft.com/office/officeart/2005/8/layout/hProcess9"/>
    <dgm:cxn modelId="{0369F15F-6D36-4443-A86D-E83A68EF2D4B}" type="presParOf" srcId="{EAE9DAA2-271F-429B-A92F-13CAF9842321}" destId="{E727D332-25F5-4CC1-81D0-9D7EA8625E38}" srcOrd="1" destOrd="0" presId="urn:microsoft.com/office/officeart/2005/8/layout/hProcess9"/>
    <dgm:cxn modelId="{C75195A9-FBEF-42E6-A00F-5A2174D5C54D}" type="presParOf" srcId="{EAE9DAA2-271F-429B-A92F-13CAF9842321}" destId="{A70201BC-E519-447D-B691-D3F3DA00A07F}" srcOrd="2" destOrd="0" presId="urn:microsoft.com/office/officeart/2005/8/layout/hProcess9"/>
    <dgm:cxn modelId="{2E378945-21A3-457A-BE0E-116F9CF87820}" type="presParOf" srcId="{EAE9DAA2-271F-429B-A92F-13CAF9842321}" destId="{993A649C-1B77-457E-A0EF-5BAF4AAB9EB4}" srcOrd="3" destOrd="0" presId="urn:microsoft.com/office/officeart/2005/8/layout/hProcess9"/>
    <dgm:cxn modelId="{3EAD89AF-C60E-4E33-84FA-490DBA84AD28}" type="presParOf" srcId="{EAE9DAA2-271F-429B-A92F-13CAF9842321}" destId="{0D631CA2-674E-45F9-BC0A-70A8F264C1AA}" srcOrd="4"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832391-AE3C-4F5E-A45A-F94ED177E245}" type="doc">
      <dgm:prSet loTypeId="urn:microsoft.com/office/officeart/2005/8/layout/cycle5" loCatId="cycle" qsTypeId="urn:microsoft.com/office/officeart/2005/8/quickstyle/simple1" qsCatId="simple" csTypeId="urn:microsoft.com/office/officeart/2005/8/colors/accent1_3" csCatId="accent1" phldr="1"/>
      <dgm:spPr/>
      <dgm:t>
        <a:bodyPr/>
        <a:lstStyle/>
        <a:p>
          <a:endParaRPr lang="es-ES"/>
        </a:p>
      </dgm:t>
    </dgm:pt>
    <dgm:pt modelId="{EF559FF3-1872-4FA4-A9ED-E689F6F012C9}">
      <dgm:prSet phldrT="[Texto]" custT="1"/>
      <dgm:spPr/>
      <dgm:t>
        <a:bodyPr/>
        <a:lstStyle/>
        <a:p>
          <a:r>
            <a:rPr lang="es-MX" sz="1400" b="1" dirty="0">
              <a:solidFill>
                <a:schemeClr val="tx1"/>
              </a:solidFill>
            </a:rPr>
            <a:t>SE BUSCÓ LAS  PRINCIPALES FUENTES GENERADORAS DEL ESTRÉS EN LOS AMBIENTES LABORALES DE LOS SERVIDORES POLICIALES</a:t>
          </a:r>
          <a:endParaRPr lang="es-ES" sz="1400" b="1" dirty="0">
            <a:solidFill>
              <a:schemeClr val="tx1"/>
            </a:solidFill>
          </a:endParaRPr>
        </a:p>
      </dgm:t>
    </dgm:pt>
    <dgm:pt modelId="{9B866755-B19E-4745-8AC4-BFAD0C58FBB7}" type="parTrans" cxnId="{349A308D-D714-4D03-B2C0-62489B5648F2}">
      <dgm:prSet/>
      <dgm:spPr/>
      <dgm:t>
        <a:bodyPr/>
        <a:lstStyle/>
        <a:p>
          <a:endParaRPr lang="es-ES"/>
        </a:p>
      </dgm:t>
    </dgm:pt>
    <dgm:pt modelId="{C1130F68-210E-4E2F-AE04-718041F7C5C8}" type="sibTrans" cxnId="{349A308D-D714-4D03-B2C0-62489B5648F2}">
      <dgm:prSet/>
      <dgm:spPr/>
      <dgm:t>
        <a:bodyPr/>
        <a:lstStyle/>
        <a:p>
          <a:endParaRPr lang="es-ES"/>
        </a:p>
      </dgm:t>
    </dgm:pt>
    <dgm:pt modelId="{939F4B2F-482B-4C6D-A663-F8030C28B0C7}">
      <dgm:prSet phldrT="[Texto]" custT="1"/>
      <dgm:spPr/>
      <dgm:t>
        <a:bodyPr/>
        <a:lstStyle/>
        <a:p>
          <a:r>
            <a:rPr lang="es-MX" sz="1400" b="1" dirty="0">
              <a:solidFill>
                <a:schemeClr val="tx1"/>
              </a:solidFill>
            </a:rPr>
            <a:t>INCREMENTAR LA EFICIENCIA LABORAL Y DISMINUIR EL DESGASTE FÍSICO - MENTAL, LO CUAL OCASIONARÁ UN NIVEL RECOMENDABLE EN EL DESARROLLO DE SUS RESPONSABILIDADES ASIGNADAS; MEJORANDO SU CALIDAD DE VIDA DENTRO Y FUERA DE LA INSTITUCIÓN.</a:t>
          </a:r>
          <a:endParaRPr lang="es-ES" sz="1400" b="1" dirty="0">
            <a:solidFill>
              <a:schemeClr val="tx1"/>
            </a:solidFill>
          </a:endParaRPr>
        </a:p>
      </dgm:t>
    </dgm:pt>
    <dgm:pt modelId="{A657B7C2-FFF0-4D5B-8068-379F17CFAF2F}" type="parTrans" cxnId="{255BA9A1-C03F-4760-B83B-10D7C3C342F1}">
      <dgm:prSet/>
      <dgm:spPr/>
      <dgm:t>
        <a:bodyPr/>
        <a:lstStyle/>
        <a:p>
          <a:endParaRPr lang="es-ES"/>
        </a:p>
      </dgm:t>
    </dgm:pt>
    <dgm:pt modelId="{8E845CB2-0D53-49B3-8654-640D24BCF536}" type="sibTrans" cxnId="{255BA9A1-C03F-4760-B83B-10D7C3C342F1}">
      <dgm:prSet/>
      <dgm:spPr/>
      <dgm:t>
        <a:bodyPr/>
        <a:lstStyle/>
        <a:p>
          <a:endParaRPr lang="es-ES"/>
        </a:p>
      </dgm:t>
    </dgm:pt>
    <dgm:pt modelId="{9082C9E0-276D-47A1-9F77-8CAB98E2D2D0}">
      <dgm:prSet phldrT="[Texto]" custT="1"/>
      <dgm:spPr/>
      <dgm:t>
        <a:bodyPr/>
        <a:lstStyle/>
        <a:p>
          <a:pPr algn="ctr"/>
          <a:r>
            <a:rPr lang="es-EC" sz="1400" b="1" dirty="0">
              <a:solidFill>
                <a:schemeClr val="tx1"/>
              </a:solidFill>
            </a:rPr>
            <a:t>PROPONER PROFUNDIZAR EN EL CONTEXTO DE LA EJECUCIÓN DE ACTIVIDADES RECREATIVAS EN EL MEDIO NATURAL Y OTROS MEDIOS QUE ESTARÁN PLANIFICADOS EN LA PRESENTE PROPUESTA</a:t>
          </a:r>
          <a:endParaRPr lang="es-ES" sz="1400" b="1" dirty="0">
            <a:solidFill>
              <a:schemeClr val="tx1"/>
            </a:solidFill>
          </a:endParaRPr>
        </a:p>
      </dgm:t>
    </dgm:pt>
    <dgm:pt modelId="{44A6E68C-2C20-44F6-A504-455223F0F4C4}" type="parTrans" cxnId="{F279411F-1775-4DE5-87D4-CA01FD23968B}">
      <dgm:prSet/>
      <dgm:spPr/>
      <dgm:t>
        <a:bodyPr/>
        <a:lstStyle/>
        <a:p>
          <a:endParaRPr lang="es-ES"/>
        </a:p>
      </dgm:t>
    </dgm:pt>
    <dgm:pt modelId="{27DBEFA2-FE1F-41E0-999D-A1F7B97AE612}" type="sibTrans" cxnId="{F279411F-1775-4DE5-87D4-CA01FD23968B}">
      <dgm:prSet/>
      <dgm:spPr/>
      <dgm:t>
        <a:bodyPr/>
        <a:lstStyle/>
        <a:p>
          <a:endParaRPr lang="es-ES"/>
        </a:p>
      </dgm:t>
    </dgm:pt>
    <dgm:pt modelId="{12F30350-B3D3-4426-BBA1-20914D92977B}">
      <dgm:prSet phldrT="[Texto]"/>
      <dgm:spPr/>
      <dgm:t>
        <a:bodyPr/>
        <a:lstStyle/>
        <a:p>
          <a:r>
            <a:rPr lang="es-MX" b="1" dirty="0">
              <a:solidFill>
                <a:schemeClr val="tx1"/>
              </a:solidFill>
            </a:rPr>
            <a:t>ES COMPROBAR LA DISMINUCIÓN DE LOS NIVELES DE ESTRÉS EN LOS SERVIDORES POLICIALES MEDIANTE LA PRÁCTICA DE ACTIVIDADES FÍSICO RECREATIVAS</a:t>
          </a:r>
          <a:endParaRPr lang="es-ES" dirty="0">
            <a:solidFill>
              <a:schemeClr val="tx1"/>
            </a:solidFill>
          </a:endParaRPr>
        </a:p>
      </dgm:t>
    </dgm:pt>
    <dgm:pt modelId="{169B07E6-D2C8-442C-9677-FA95C01B482E}" type="parTrans" cxnId="{4F528FDE-989E-4E63-A9F8-9F6B36ADBA0E}">
      <dgm:prSet/>
      <dgm:spPr/>
      <dgm:t>
        <a:bodyPr/>
        <a:lstStyle/>
        <a:p>
          <a:endParaRPr lang="es-ES"/>
        </a:p>
      </dgm:t>
    </dgm:pt>
    <dgm:pt modelId="{850E043E-18DC-41CC-9086-70B7FE06A2A5}" type="sibTrans" cxnId="{4F528FDE-989E-4E63-A9F8-9F6B36ADBA0E}">
      <dgm:prSet/>
      <dgm:spPr/>
      <dgm:t>
        <a:bodyPr/>
        <a:lstStyle/>
        <a:p>
          <a:endParaRPr lang="es-ES"/>
        </a:p>
      </dgm:t>
    </dgm:pt>
    <dgm:pt modelId="{EF24D6EE-DE7A-48D0-B3E9-1C983BC13EB0}">
      <dgm:prSet phldrT="[Texto]" custT="1"/>
      <dgm:spPr/>
      <dgm:t>
        <a:bodyPr/>
        <a:lstStyle/>
        <a:p>
          <a:r>
            <a:rPr lang="es-ES" sz="1400" b="1" dirty="0">
              <a:solidFill>
                <a:schemeClr val="tx1"/>
              </a:solidFill>
            </a:rPr>
            <a:t>PROPONER A TRAVÉS DE LAS ACTIVIDADES FÍSICO RECREATIVAS; UNA ALTERNATIVA EFICAZ PARA EL MANEJO DEL ESTRÉS LABORAL Y MEJORAR LA CALIDAD DE VIDA DE LAS PERSONAS PARTICIPANTES Y DE SU ENTORNO SOCIAL.</a:t>
          </a:r>
        </a:p>
      </dgm:t>
    </dgm:pt>
    <dgm:pt modelId="{64F06086-D49C-48C4-B57F-C54C199D5C34}" type="parTrans" cxnId="{DA81C92D-F4F8-4E90-A362-924669196172}">
      <dgm:prSet/>
      <dgm:spPr/>
      <dgm:t>
        <a:bodyPr/>
        <a:lstStyle/>
        <a:p>
          <a:endParaRPr lang="es-EC"/>
        </a:p>
      </dgm:t>
    </dgm:pt>
    <dgm:pt modelId="{C6BD9E71-2AF6-40FD-AE36-610710D81773}" type="sibTrans" cxnId="{DA81C92D-F4F8-4E90-A362-924669196172}">
      <dgm:prSet/>
      <dgm:spPr/>
      <dgm:t>
        <a:bodyPr/>
        <a:lstStyle/>
        <a:p>
          <a:endParaRPr lang="es-EC"/>
        </a:p>
      </dgm:t>
    </dgm:pt>
    <dgm:pt modelId="{F91809DF-DCD1-4CC5-B254-8D7367777004}" type="pres">
      <dgm:prSet presAssocID="{4B832391-AE3C-4F5E-A45A-F94ED177E245}" presName="cycle" presStyleCnt="0">
        <dgm:presLayoutVars>
          <dgm:dir/>
          <dgm:resizeHandles val="exact"/>
        </dgm:presLayoutVars>
      </dgm:prSet>
      <dgm:spPr/>
      <dgm:t>
        <a:bodyPr/>
        <a:lstStyle/>
        <a:p>
          <a:endParaRPr lang="es-ES"/>
        </a:p>
      </dgm:t>
    </dgm:pt>
    <dgm:pt modelId="{03D39D91-9149-41C2-999E-E77EDC71EB8D}" type="pres">
      <dgm:prSet presAssocID="{EF559FF3-1872-4FA4-A9ED-E689F6F012C9}" presName="node" presStyleLbl="node1" presStyleIdx="0" presStyleCnt="5" custScaleX="147630" custScaleY="100750">
        <dgm:presLayoutVars>
          <dgm:bulletEnabled val="1"/>
        </dgm:presLayoutVars>
      </dgm:prSet>
      <dgm:spPr/>
      <dgm:t>
        <a:bodyPr/>
        <a:lstStyle/>
        <a:p>
          <a:endParaRPr lang="es-ES"/>
        </a:p>
      </dgm:t>
    </dgm:pt>
    <dgm:pt modelId="{6BA4F4E5-21EE-4289-AD4D-087F758468A6}" type="pres">
      <dgm:prSet presAssocID="{EF559FF3-1872-4FA4-A9ED-E689F6F012C9}" presName="spNode" presStyleCnt="0"/>
      <dgm:spPr/>
    </dgm:pt>
    <dgm:pt modelId="{1E4A2D01-3B93-4FBE-BC60-F597A43291EF}" type="pres">
      <dgm:prSet presAssocID="{C1130F68-210E-4E2F-AE04-718041F7C5C8}" presName="sibTrans" presStyleLbl="sibTrans1D1" presStyleIdx="0" presStyleCnt="5"/>
      <dgm:spPr/>
      <dgm:t>
        <a:bodyPr/>
        <a:lstStyle/>
        <a:p>
          <a:endParaRPr lang="es-ES"/>
        </a:p>
      </dgm:t>
    </dgm:pt>
    <dgm:pt modelId="{2C9DB303-BFFC-48CF-AC29-D3DFBB686BE9}" type="pres">
      <dgm:prSet presAssocID="{939F4B2F-482B-4C6D-A663-F8030C28B0C7}" presName="node" presStyleLbl="node1" presStyleIdx="1" presStyleCnt="5" custScaleX="191842" custScaleY="158740" custRadScaleRad="177420" custRadScaleInc="32405">
        <dgm:presLayoutVars>
          <dgm:bulletEnabled val="1"/>
        </dgm:presLayoutVars>
      </dgm:prSet>
      <dgm:spPr/>
      <dgm:t>
        <a:bodyPr/>
        <a:lstStyle/>
        <a:p>
          <a:endParaRPr lang="es-ES"/>
        </a:p>
      </dgm:t>
    </dgm:pt>
    <dgm:pt modelId="{F6570DF5-B722-4E4E-83F9-23F199898778}" type="pres">
      <dgm:prSet presAssocID="{939F4B2F-482B-4C6D-A663-F8030C28B0C7}" presName="spNode" presStyleCnt="0"/>
      <dgm:spPr/>
    </dgm:pt>
    <dgm:pt modelId="{1A4DC0E6-1642-49A9-AC59-ABFD24729026}" type="pres">
      <dgm:prSet presAssocID="{8E845CB2-0D53-49B3-8654-640D24BCF536}" presName="sibTrans" presStyleLbl="sibTrans1D1" presStyleIdx="1" presStyleCnt="5"/>
      <dgm:spPr/>
      <dgm:t>
        <a:bodyPr/>
        <a:lstStyle/>
        <a:p>
          <a:endParaRPr lang="es-ES"/>
        </a:p>
      </dgm:t>
    </dgm:pt>
    <dgm:pt modelId="{199EB171-36FD-4CFD-991D-84D81E9B5274}" type="pres">
      <dgm:prSet presAssocID="{9082C9E0-276D-47A1-9F77-8CAB98E2D2D0}" presName="node" presStyleLbl="node1" presStyleIdx="2" presStyleCnt="5" custScaleX="173080" custScaleY="119870" custRadScaleRad="87319" custRadScaleInc="596">
        <dgm:presLayoutVars>
          <dgm:bulletEnabled val="1"/>
        </dgm:presLayoutVars>
      </dgm:prSet>
      <dgm:spPr/>
      <dgm:t>
        <a:bodyPr/>
        <a:lstStyle/>
        <a:p>
          <a:endParaRPr lang="es-ES"/>
        </a:p>
      </dgm:t>
    </dgm:pt>
    <dgm:pt modelId="{4DBABB67-7140-4B9B-B8E8-0F4FCE121316}" type="pres">
      <dgm:prSet presAssocID="{9082C9E0-276D-47A1-9F77-8CAB98E2D2D0}" presName="spNode" presStyleCnt="0"/>
      <dgm:spPr/>
    </dgm:pt>
    <dgm:pt modelId="{FF2B2A9A-4A02-48E7-96F8-16B2E4FCB70A}" type="pres">
      <dgm:prSet presAssocID="{27DBEFA2-FE1F-41E0-999D-A1F7B97AE612}" presName="sibTrans" presStyleLbl="sibTrans1D1" presStyleIdx="2" presStyleCnt="5"/>
      <dgm:spPr/>
      <dgm:t>
        <a:bodyPr/>
        <a:lstStyle/>
        <a:p>
          <a:endParaRPr lang="es-ES"/>
        </a:p>
      </dgm:t>
    </dgm:pt>
    <dgm:pt modelId="{E7C8539F-FD6E-4D90-8310-94CFB9061F01}" type="pres">
      <dgm:prSet presAssocID="{12F30350-B3D3-4426-BBA1-20914D92977B}" presName="node" presStyleLbl="node1" presStyleIdx="3" presStyleCnt="5" custScaleX="171359" custScaleY="113690" custRadScaleRad="132945" custRadScaleInc="91587">
        <dgm:presLayoutVars>
          <dgm:bulletEnabled val="1"/>
        </dgm:presLayoutVars>
      </dgm:prSet>
      <dgm:spPr/>
      <dgm:t>
        <a:bodyPr/>
        <a:lstStyle/>
        <a:p>
          <a:endParaRPr lang="es-ES"/>
        </a:p>
      </dgm:t>
    </dgm:pt>
    <dgm:pt modelId="{E7588D70-A899-423E-B1BD-BCFEC01465CC}" type="pres">
      <dgm:prSet presAssocID="{12F30350-B3D3-4426-BBA1-20914D92977B}" presName="spNode" presStyleCnt="0"/>
      <dgm:spPr/>
    </dgm:pt>
    <dgm:pt modelId="{50C7798A-4091-42D6-8DA3-8641043BFB54}" type="pres">
      <dgm:prSet presAssocID="{850E043E-18DC-41CC-9086-70B7FE06A2A5}" presName="sibTrans" presStyleLbl="sibTrans1D1" presStyleIdx="3" presStyleCnt="5"/>
      <dgm:spPr/>
      <dgm:t>
        <a:bodyPr/>
        <a:lstStyle/>
        <a:p>
          <a:endParaRPr lang="es-ES"/>
        </a:p>
      </dgm:t>
    </dgm:pt>
    <dgm:pt modelId="{8CE3CBD9-62BA-4A8D-94A9-161FD2725CEE}" type="pres">
      <dgm:prSet presAssocID="{EF24D6EE-DE7A-48D0-B3E9-1C983BC13EB0}" presName="node" presStyleLbl="node1" presStyleIdx="4" presStyleCnt="5" custScaleX="201674" custScaleY="138295" custRadScaleRad="168283" custRadScaleInc="-22301">
        <dgm:presLayoutVars>
          <dgm:bulletEnabled val="1"/>
        </dgm:presLayoutVars>
      </dgm:prSet>
      <dgm:spPr/>
      <dgm:t>
        <a:bodyPr/>
        <a:lstStyle/>
        <a:p>
          <a:endParaRPr lang="es-ES"/>
        </a:p>
      </dgm:t>
    </dgm:pt>
    <dgm:pt modelId="{D9C022A5-DDFA-45E6-AB10-3ED2B68749E5}" type="pres">
      <dgm:prSet presAssocID="{EF24D6EE-DE7A-48D0-B3E9-1C983BC13EB0}" presName="spNode" presStyleCnt="0"/>
      <dgm:spPr/>
    </dgm:pt>
    <dgm:pt modelId="{45A1702C-1B0A-4374-A4A9-4B205F999D2A}" type="pres">
      <dgm:prSet presAssocID="{C6BD9E71-2AF6-40FD-AE36-610710D81773}" presName="sibTrans" presStyleLbl="sibTrans1D1" presStyleIdx="4" presStyleCnt="5"/>
      <dgm:spPr/>
      <dgm:t>
        <a:bodyPr/>
        <a:lstStyle/>
        <a:p>
          <a:endParaRPr lang="es-ES"/>
        </a:p>
      </dgm:t>
    </dgm:pt>
  </dgm:ptLst>
  <dgm:cxnLst>
    <dgm:cxn modelId="{DA81C92D-F4F8-4E90-A362-924669196172}" srcId="{4B832391-AE3C-4F5E-A45A-F94ED177E245}" destId="{EF24D6EE-DE7A-48D0-B3E9-1C983BC13EB0}" srcOrd="4" destOrd="0" parTransId="{64F06086-D49C-48C4-B57F-C54C199D5C34}" sibTransId="{C6BD9E71-2AF6-40FD-AE36-610710D81773}"/>
    <dgm:cxn modelId="{177F68C0-83F2-4D22-9F46-E9CB5E4832C3}" type="presOf" srcId="{939F4B2F-482B-4C6D-A663-F8030C28B0C7}" destId="{2C9DB303-BFFC-48CF-AC29-D3DFBB686BE9}" srcOrd="0" destOrd="0" presId="urn:microsoft.com/office/officeart/2005/8/layout/cycle5"/>
    <dgm:cxn modelId="{46B436D6-35C4-411C-9591-84FE2A3BC154}" type="presOf" srcId="{12F30350-B3D3-4426-BBA1-20914D92977B}" destId="{E7C8539F-FD6E-4D90-8310-94CFB9061F01}" srcOrd="0" destOrd="0" presId="urn:microsoft.com/office/officeart/2005/8/layout/cycle5"/>
    <dgm:cxn modelId="{768CE7D5-69CA-45E8-89A5-1980201F8F80}" type="presOf" srcId="{8E845CB2-0D53-49B3-8654-640D24BCF536}" destId="{1A4DC0E6-1642-49A9-AC59-ABFD24729026}" srcOrd="0" destOrd="0" presId="urn:microsoft.com/office/officeart/2005/8/layout/cycle5"/>
    <dgm:cxn modelId="{F9A5AA38-B570-40D0-9902-A141B3804635}" type="presOf" srcId="{C6BD9E71-2AF6-40FD-AE36-610710D81773}" destId="{45A1702C-1B0A-4374-A4A9-4B205F999D2A}" srcOrd="0" destOrd="0" presId="urn:microsoft.com/office/officeart/2005/8/layout/cycle5"/>
    <dgm:cxn modelId="{4F528FDE-989E-4E63-A9F8-9F6B36ADBA0E}" srcId="{4B832391-AE3C-4F5E-A45A-F94ED177E245}" destId="{12F30350-B3D3-4426-BBA1-20914D92977B}" srcOrd="3" destOrd="0" parTransId="{169B07E6-D2C8-442C-9677-FA95C01B482E}" sibTransId="{850E043E-18DC-41CC-9086-70B7FE06A2A5}"/>
    <dgm:cxn modelId="{255BA9A1-C03F-4760-B83B-10D7C3C342F1}" srcId="{4B832391-AE3C-4F5E-A45A-F94ED177E245}" destId="{939F4B2F-482B-4C6D-A663-F8030C28B0C7}" srcOrd="1" destOrd="0" parTransId="{A657B7C2-FFF0-4D5B-8068-379F17CFAF2F}" sibTransId="{8E845CB2-0D53-49B3-8654-640D24BCF536}"/>
    <dgm:cxn modelId="{D291A097-188E-43D1-9547-DA0718969FAA}" type="presOf" srcId="{4B832391-AE3C-4F5E-A45A-F94ED177E245}" destId="{F91809DF-DCD1-4CC5-B254-8D7367777004}" srcOrd="0" destOrd="0" presId="urn:microsoft.com/office/officeart/2005/8/layout/cycle5"/>
    <dgm:cxn modelId="{622844DF-C808-4DE4-982F-B18535B90E0B}" type="presOf" srcId="{9082C9E0-276D-47A1-9F77-8CAB98E2D2D0}" destId="{199EB171-36FD-4CFD-991D-84D81E9B5274}" srcOrd="0" destOrd="0" presId="urn:microsoft.com/office/officeart/2005/8/layout/cycle5"/>
    <dgm:cxn modelId="{305264EE-887C-434E-8ED4-16CA04372C4C}" type="presOf" srcId="{27DBEFA2-FE1F-41E0-999D-A1F7B97AE612}" destId="{FF2B2A9A-4A02-48E7-96F8-16B2E4FCB70A}" srcOrd="0" destOrd="0" presId="urn:microsoft.com/office/officeart/2005/8/layout/cycle5"/>
    <dgm:cxn modelId="{B49C3582-DDE9-4B0B-80EC-2D4F56739B13}" type="presOf" srcId="{C1130F68-210E-4E2F-AE04-718041F7C5C8}" destId="{1E4A2D01-3B93-4FBE-BC60-F597A43291EF}" srcOrd="0" destOrd="0" presId="urn:microsoft.com/office/officeart/2005/8/layout/cycle5"/>
    <dgm:cxn modelId="{349A308D-D714-4D03-B2C0-62489B5648F2}" srcId="{4B832391-AE3C-4F5E-A45A-F94ED177E245}" destId="{EF559FF3-1872-4FA4-A9ED-E689F6F012C9}" srcOrd="0" destOrd="0" parTransId="{9B866755-B19E-4745-8AC4-BFAD0C58FBB7}" sibTransId="{C1130F68-210E-4E2F-AE04-718041F7C5C8}"/>
    <dgm:cxn modelId="{998F9757-B1CE-40B6-94D9-8C3CF9F4F4EF}" type="presOf" srcId="{EF24D6EE-DE7A-48D0-B3E9-1C983BC13EB0}" destId="{8CE3CBD9-62BA-4A8D-94A9-161FD2725CEE}" srcOrd="0" destOrd="0" presId="urn:microsoft.com/office/officeart/2005/8/layout/cycle5"/>
    <dgm:cxn modelId="{B6736954-7D39-4287-B4B3-B7EC4D76E10A}" type="presOf" srcId="{EF559FF3-1872-4FA4-A9ED-E689F6F012C9}" destId="{03D39D91-9149-41C2-999E-E77EDC71EB8D}" srcOrd="0" destOrd="0" presId="urn:microsoft.com/office/officeart/2005/8/layout/cycle5"/>
    <dgm:cxn modelId="{F279411F-1775-4DE5-87D4-CA01FD23968B}" srcId="{4B832391-AE3C-4F5E-A45A-F94ED177E245}" destId="{9082C9E0-276D-47A1-9F77-8CAB98E2D2D0}" srcOrd="2" destOrd="0" parTransId="{44A6E68C-2C20-44F6-A504-455223F0F4C4}" sibTransId="{27DBEFA2-FE1F-41E0-999D-A1F7B97AE612}"/>
    <dgm:cxn modelId="{D9D4D2BD-05C1-47F1-84D8-CE8D249A9FE1}" type="presOf" srcId="{850E043E-18DC-41CC-9086-70B7FE06A2A5}" destId="{50C7798A-4091-42D6-8DA3-8641043BFB54}" srcOrd="0" destOrd="0" presId="urn:microsoft.com/office/officeart/2005/8/layout/cycle5"/>
    <dgm:cxn modelId="{E7496FC8-8AAE-41D8-8345-2676A3CF71A3}" type="presParOf" srcId="{F91809DF-DCD1-4CC5-B254-8D7367777004}" destId="{03D39D91-9149-41C2-999E-E77EDC71EB8D}" srcOrd="0" destOrd="0" presId="urn:microsoft.com/office/officeart/2005/8/layout/cycle5"/>
    <dgm:cxn modelId="{CC0A9F49-1839-4DC2-AA37-0B8D5320B9E3}" type="presParOf" srcId="{F91809DF-DCD1-4CC5-B254-8D7367777004}" destId="{6BA4F4E5-21EE-4289-AD4D-087F758468A6}" srcOrd="1" destOrd="0" presId="urn:microsoft.com/office/officeart/2005/8/layout/cycle5"/>
    <dgm:cxn modelId="{4A73EDA9-9CD8-403B-92EF-E9B520E3750F}" type="presParOf" srcId="{F91809DF-DCD1-4CC5-B254-8D7367777004}" destId="{1E4A2D01-3B93-4FBE-BC60-F597A43291EF}" srcOrd="2" destOrd="0" presId="urn:microsoft.com/office/officeart/2005/8/layout/cycle5"/>
    <dgm:cxn modelId="{DC2FCC04-9A8C-4A7C-8828-B4E9D43C13BA}" type="presParOf" srcId="{F91809DF-DCD1-4CC5-B254-8D7367777004}" destId="{2C9DB303-BFFC-48CF-AC29-D3DFBB686BE9}" srcOrd="3" destOrd="0" presId="urn:microsoft.com/office/officeart/2005/8/layout/cycle5"/>
    <dgm:cxn modelId="{917D8637-05D6-46E0-AF14-2BAA3948BCB7}" type="presParOf" srcId="{F91809DF-DCD1-4CC5-B254-8D7367777004}" destId="{F6570DF5-B722-4E4E-83F9-23F199898778}" srcOrd="4" destOrd="0" presId="urn:microsoft.com/office/officeart/2005/8/layout/cycle5"/>
    <dgm:cxn modelId="{9BB5A017-4E85-4579-BC3F-41AD4AF63DE9}" type="presParOf" srcId="{F91809DF-DCD1-4CC5-B254-8D7367777004}" destId="{1A4DC0E6-1642-49A9-AC59-ABFD24729026}" srcOrd="5" destOrd="0" presId="urn:microsoft.com/office/officeart/2005/8/layout/cycle5"/>
    <dgm:cxn modelId="{38BBDAA8-7AAB-4C58-B2DD-82B17F6C95F5}" type="presParOf" srcId="{F91809DF-DCD1-4CC5-B254-8D7367777004}" destId="{199EB171-36FD-4CFD-991D-84D81E9B5274}" srcOrd="6" destOrd="0" presId="urn:microsoft.com/office/officeart/2005/8/layout/cycle5"/>
    <dgm:cxn modelId="{97B28DE5-2E82-4C27-83D6-1A2633B91300}" type="presParOf" srcId="{F91809DF-DCD1-4CC5-B254-8D7367777004}" destId="{4DBABB67-7140-4B9B-B8E8-0F4FCE121316}" srcOrd="7" destOrd="0" presId="urn:microsoft.com/office/officeart/2005/8/layout/cycle5"/>
    <dgm:cxn modelId="{31CC9923-7E1B-42DE-A7C4-0D05D1CC0498}" type="presParOf" srcId="{F91809DF-DCD1-4CC5-B254-8D7367777004}" destId="{FF2B2A9A-4A02-48E7-96F8-16B2E4FCB70A}" srcOrd="8" destOrd="0" presId="urn:microsoft.com/office/officeart/2005/8/layout/cycle5"/>
    <dgm:cxn modelId="{3088425E-2713-46BF-AB36-0B56EAD0FB2B}" type="presParOf" srcId="{F91809DF-DCD1-4CC5-B254-8D7367777004}" destId="{E7C8539F-FD6E-4D90-8310-94CFB9061F01}" srcOrd="9" destOrd="0" presId="urn:microsoft.com/office/officeart/2005/8/layout/cycle5"/>
    <dgm:cxn modelId="{E4154D23-DD7F-427B-B6F8-CDE39D0CE8BE}" type="presParOf" srcId="{F91809DF-DCD1-4CC5-B254-8D7367777004}" destId="{E7588D70-A899-423E-B1BD-BCFEC01465CC}" srcOrd="10" destOrd="0" presId="urn:microsoft.com/office/officeart/2005/8/layout/cycle5"/>
    <dgm:cxn modelId="{7793C2CB-14CA-4BC7-BA93-2C7C3D1D298B}" type="presParOf" srcId="{F91809DF-DCD1-4CC5-B254-8D7367777004}" destId="{50C7798A-4091-42D6-8DA3-8641043BFB54}" srcOrd="11" destOrd="0" presId="urn:microsoft.com/office/officeart/2005/8/layout/cycle5"/>
    <dgm:cxn modelId="{C33959C6-765C-42B8-BD0D-EDA7480D512C}" type="presParOf" srcId="{F91809DF-DCD1-4CC5-B254-8D7367777004}" destId="{8CE3CBD9-62BA-4A8D-94A9-161FD2725CEE}" srcOrd="12" destOrd="0" presId="urn:microsoft.com/office/officeart/2005/8/layout/cycle5"/>
    <dgm:cxn modelId="{50329737-9060-4457-8E3C-61E36B8D1858}" type="presParOf" srcId="{F91809DF-DCD1-4CC5-B254-8D7367777004}" destId="{D9C022A5-DDFA-45E6-AB10-3ED2B68749E5}" srcOrd="13" destOrd="0" presId="urn:microsoft.com/office/officeart/2005/8/layout/cycle5"/>
    <dgm:cxn modelId="{C8B71597-1E12-4B16-94AE-2B53A33367D4}" type="presParOf" srcId="{F91809DF-DCD1-4CC5-B254-8D7367777004}" destId="{45A1702C-1B0A-4374-A4A9-4B205F999D2A}" srcOrd="14" destOrd="0" presId="urn:microsoft.com/office/officeart/2005/8/layout/cycle5"/>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01B8E6C-55F5-424D-BAD7-EB89152006FF}" type="doc">
      <dgm:prSet loTypeId="urn:microsoft.com/office/officeart/2005/8/layout/vList6" loCatId="list" qsTypeId="urn:microsoft.com/office/officeart/2005/8/quickstyle/3d2" qsCatId="3D" csTypeId="urn:microsoft.com/office/officeart/2005/8/colors/colorful1" csCatId="colorful" phldr="1"/>
      <dgm:spPr/>
      <dgm:t>
        <a:bodyPr/>
        <a:lstStyle/>
        <a:p>
          <a:endParaRPr lang="es-ES"/>
        </a:p>
      </dgm:t>
    </dgm:pt>
    <dgm:pt modelId="{14119E21-C93D-4A64-B789-4E722E704A83}">
      <dgm:prSet phldrT="[Texto]"/>
      <dgm:spPr/>
      <dgm:t>
        <a:bodyPr/>
        <a:lstStyle/>
        <a:p>
          <a:r>
            <a:rPr lang="es-EC" dirty="0"/>
            <a:t>H1</a:t>
          </a:r>
          <a:endParaRPr lang="es-ES" dirty="0"/>
        </a:p>
      </dgm:t>
    </dgm:pt>
    <dgm:pt modelId="{C8D7FB3B-B501-4810-99BA-ED2D2DA4D80E}" type="parTrans" cxnId="{8BE1F854-61DF-4514-AFC2-9BFB7B290E8F}">
      <dgm:prSet/>
      <dgm:spPr/>
      <dgm:t>
        <a:bodyPr/>
        <a:lstStyle/>
        <a:p>
          <a:endParaRPr lang="es-ES"/>
        </a:p>
      </dgm:t>
    </dgm:pt>
    <dgm:pt modelId="{0134CEE7-0DE8-46BE-A189-7ED34BFFA878}" type="sibTrans" cxnId="{8BE1F854-61DF-4514-AFC2-9BFB7B290E8F}">
      <dgm:prSet/>
      <dgm:spPr/>
      <dgm:t>
        <a:bodyPr/>
        <a:lstStyle/>
        <a:p>
          <a:endParaRPr lang="es-ES"/>
        </a:p>
      </dgm:t>
    </dgm:pt>
    <dgm:pt modelId="{F3339F98-4746-47D8-A354-0BD80E9C24C9}">
      <dgm:prSet phldrT="[Texto]"/>
      <dgm:spPr>
        <a:solidFill>
          <a:schemeClr val="accent2">
            <a:lumMod val="40000"/>
            <a:lumOff val="60000"/>
            <a:alpha val="90000"/>
          </a:schemeClr>
        </a:solidFill>
      </dgm:spPr>
      <dgm:t>
        <a:bodyPr/>
        <a:lstStyle/>
        <a:p>
          <a:r>
            <a:rPr lang="es-EC" dirty="0" smtClean="0"/>
            <a:t>El estrés laboral disminuirá de manera significativa con la aplicación de una propuesta de actividades físico-recreativas a</a:t>
          </a:r>
          <a:r>
            <a:rPr lang="es-MX" dirty="0" smtClean="0"/>
            <a:t> los Servidores Policiales de la Subzona Imbabura Nº10.</a:t>
          </a:r>
          <a:endParaRPr lang="es-ES" dirty="0"/>
        </a:p>
      </dgm:t>
    </dgm:pt>
    <dgm:pt modelId="{67E99D0B-35B2-4EAB-8FDB-0BAB4D3CAFB3}" type="parTrans" cxnId="{C9887005-9CA1-4AC5-849E-2F3F2B57101C}">
      <dgm:prSet/>
      <dgm:spPr/>
      <dgm:t>
        <a:bodyPr/>
        <a:lstStyle/>
        <a:p>
          <a:endParaRPr lang="es-ES"/>
        </a:p>
      </dgm:t>
    </dgm:pt>
    <dgm:pt modelId="{E62BC357-C11D-4AD9-B728-151DFAFF83C2}" type="sibTrans" cxnId="{C9887005-9CA1-4AC5-849E-2F3F2B57101C}">
      <dgm:prSet/>
      <dgm:spPr/>
      <dgm:t>
        <a:bodyPr/>
        <a:lstStyle/>
        <a:p>
          <a:endParaRPr lang="es-ES"/>
        </a:p>
      </dgm:t>
    </dgm:pt>
    <dgm:pt modelId="{6D25C83F-5826-4EA5-AEA0-DD08419E024C}">
      <dgm:prSet phldrT="[Texto]"/>
      <dgm:spPr>
        <a:solidFill>
          <a:schemeClr val="tx2">
            <a:lumMod val="60000"/>
            <a:lumOff val="40000"/>
          </a:schemeClr>
        </a:solidFill>
      </dgm:spPr>
      <dgm:t>
        <a:bodyPr/>
        <a:lstStyle/>
        <a:p>
          <a:r>
            <a:rPr lang="es-EC" dirty="0"/>
            <a:t>H0</a:t>
          </a:r>
          <a:endParaRPr lang="es-ES" dirty="0"/>
        </a:p>
      </dgm:t>
    </dgm:pt>
    <dgm:pt modelId="{E7054E3B-F749-42D5-BEDC-4A3D8344F15D}" type="parTrans" cxnId="{CF98DAFD-114C-49F5-BD00-32459D6AFE83}">
      <dgm:prSet/>
      <dgm:spPr/>
      <dgm:t>
        <a:bodyPr/>
        <a:lstStyle/>
        <a:p>
          <a:endParaRPr lang="es-ES"/>
        </a:p>
      </dgm:t>
    </dgm:pt>
    <dgm:pt modelId="{43DC9658-A81E-476F-A6D2-B170B4702ADD}" type="sibTrans" cxnId="{CF98DAFD-114C-49F5-BD00-32459D6AFE83}">
      <dgm:prSet/>
      <dgm:spPr/>
      <dgm:t>
        <a:bodyPr/>
        <a:lstStyle/>
        <a:p>
          <a:endParaRPr lang="es-ES"/>
        </a:p>
      </dgm:t>
    </dgm:pt>
    <dgm:pt modelId="{22C8F50D-62B0-41E5-BA2B-9787FE2A4528}">
      <dgm:prSet phldrT="[Texto]"/>
      <dgm:spPr>
        <a:solidFill>
          <a:schemeClr val="tx2">
            <a:lumMod val="40000"/>
            <a:lumOff val="60000"/>
            <a:alpha val="90000"/>
          </a:schemeClr>
        </a:solidFill>
      </dgm:spPr>
      <dgm:t>
        <a:bodyPr/>
        <a:lstStyle/>
        <a:p>
          <a:r>
            <a:rPr lang="es-EC" dirty="0" smtClean="0"/>
            <a:t>El estrés laboral no disminuirá de manera significativa con la aplicación de una propuesta de actividades físico-recreativas a</a:t>
          </a:r>
          <a:r>
            <a:rPr lang="es-MX" dirty="0" smtClean="0"/>
            <a:t> los Servidores Policiales de la Subzona Imbabura Nº10.</a:t>
          </a:r>
          <a:endParaRPr lang="es-ES" dirty="0"/>
        </a:p>
      </dgm:t>
    </dgm:pt>
    <dgm:pt modelId="{8EC13589-264B-4616-88D1-1B6C1BCF6213}" type="parTrans" cxnId="{D1EBDE92-5AE3-4D0F-9EF6-634FD4330594}">
      <dgm:prSet/>
      <dgm:spPr/>
      <dgm:t>
        <a:bodyPr/>
        <a:lstStyle/>
        <a:p>
          <a:endParaRPr lang="es-ES"/>
        </a:p>
      </dgm:t>
    </dgm:pt>
    <dgm:pt modelId="{574A7F07-59DF-4936-9841-56492439CB8B}" type="sibTrans" cxnId="{D1EBDE92-5AE3-4D0F-9EF6-634FD4330594}">
      <dgm:prSet/>
      <dgm:spPr/>
      <dgm:t>
        <a:bodyPr/>
        <a:lstStyle/>
        <a:p>
          <a:endParaRPr lang="es-ES"/>
        </a:p>
      </dgm:t>
    </dgm:pt>
    <dgm:pt modelId="{1CD72007-B984-4BE0-A297-3BF99C88F25B}" type="pres">
      <dgm:prSet presAssocID="{C01B8E6C-55F5-424D-BAD7-EB89152006FF}" presName="Name0" presStyleCnt="0">
        <dgm:presLayoutVars>
          <dgm:dir/>
          <dgm:animLvl val="lvl"/>
          <dgm:resizeHandles/>
        </dgm:presLayoutVars>
      </dgm:prSet>
      <dgm:spPr/>
      <dgm:t>
        <a:bodyPr/>
        <a:lstStyle/>
        <a:p>
          <a:endParaRPr lang="es-ES"/>
        </a:p>
      </dgm:t>
    </dgm:pt>
    <dgm:pt modelId="{1B08634C-5557-4E41-9F84-E1A60C57BA54}" type="pres">
      <dgm:prSet presAssocID="{14119E21-C93D-4A64-B789-4E722E704A83}" presName="linNode" presStyleCnt="0"/>
      <dgm:spPr/>
    </dgm:pt>
    <dgm:pt modelId="{733B9046-CBCE-4FF8-BF9B-451B7FB38A43}" type="pres">
      <dgm:prSet presAssocID="{14119E21-C93D-4A64-B789-4E722E704A83}" presName="parentShp" presStyleLbl="node1" presStyleIdx="0" presStyleCnt="2">
        <dgm:presLayoutVars>
          <dgm:bulletEnabled val="1"/>
        </dgm:presLayoutVars>
      </dgm:prSet>
      <dgm:spPr/>
      <dgm:t>
        <a:bodyPr/>
        <a:lstStyle/>
        <a:p>
          <a:endParaRPr lang="es-ES"/>
        </a:p>
      </dgm:t>
    </dgm:pt>
    <dgm:pt modelId="{D2B70D1B-15C1-4F71-B8D5-C37E2453FFB2}" type="pres">
      <dgm:prSet presAssocID="{14119E21-C93D-4A64-B789-4E722E704A83}" presName="childShp" presStyleLbl="bgAccFollowNode1" presStyleIdx="0" presStyleCnt="2">
        <dgm:presLayoutVars>
          <dgm:bulletEnabled val="1"/>
        </dgm:presLayoutVars>
      </dgm:prSet>
      <dgm:spPr/>
      <dgm:t>
        <a:bodyPr/>
        <a:lstStyle/>
        <a:p>
          <a:endParaRPr lang="es-ES"/>
        </a:p>
      </dgm:t>
    </dgm:pt>
    <dgm:pt modelId="{59D9A552-F015-416E-A459-6A3DD48909D2}" type="pres">
      <dgm:prSet presAssocID="{0134CEE7-0DE8-46BE-A189-7ED34BFFA878}" presName="spacing" presStyleCnt="0"/>
      <dgm:spPr/>
    </dgm:pt>
    <dgm:pt modelId="{E4CA19D6-EEBD-4222-A8B4-2486A1B31C27}" type="pres">
      <dgm:prSet presAssocID="{6D25C83F-5826-4EA5-AEA0-DD08419E024C}" presName="linNode" presStyleCnt="0"/>
      <dgm:spPr/>
    </dgm:pt>
    <dgm:pt modelId="{38E573BA-C334-4F7E-AB11-0958484102A5}" type="pres">
      <dgm:prSet presAssocID="{6D25C83F-5826-4EA5-AEA0-DD08419E024C}" presName="parentShp" presStyleLbl="node1" presStyleIdx="1" presStyleCnt="2">
        <dgm:presLayoutVars>
          <dgm:bulletEnabled val="1"/>
        </dgm:presLayoutVars>
      </dgm:prSet>
      <dgm:spPr/>
      <dgm:t>
        <a:bodyPr/>
        <a:lstStyle/>
        <a:p>
          <a:endParaRPr lang="es-ES"/>
        </a:p>
      </dgm:t>
    </dgm:pt>
    <dgm:pt modelId="{BE9D8F9F-4A3A-40F1-8D96-9C62A4B663EF}" type="pres">
      <dgm:prSet presAssocID="{6D25C83F-5826-4EA5-AEA0-DD08419E024C}" presName="childShp" presStyleLbl="bgAccFollowNode1" presStyleIdx="1" presStyleCnt="2">
        <dgm:presLayoutVars>
          <dgm:bulletEnabled val="1"/>
        </dgm:presLayoutVars>
      </dgm:prSet>
      <dgm:spPr/>
      <dgm:t>
        <a:bodyPr/>
        <a:lstStyle/>
        <a:p>
          <a:endParaRPr lang="es-ES"/>
        </a:p>
      </dgm:t>
    </dgm:pt>
  </dgm:ptLst>
  <dgm:cxnLst>
    <dgm:cxn modelId="{D1EBDE92-5AE3-4D0F-9EF6-634FD4330594}" srcId="{6D25C83F-5826-4EA5-AEA0-DD08419E024C}" destId="{22C8F50D-62B0-41E5-BA2B-9787FE2A4528}" srcOrd="0" destOrd="0" parTransId="{8EC13589-264B-4616-88D1-1B6C1BCF6213}" sibTransId="{574A7F07-59DF-4936-9841-56492439CB8B}"/>
    <dgm:cxn modelId="{4D62E5AA-842F-478F-9756-46978A15B39C}" type="presOf" srcId="{C01B8E6C-55F5-424D-BAD7-EB89152006FF}" destId="{1CD72007-B984-4BE0-A297-3BF99C88F25B}" srcOrd="0" destOrd="0" presId="urn:microsoft.com/office/officeart/2005/8/layout/vList6"/>
    <dgm:cxn modelId="{C9887005-9CA1-4AC5-849E-2F3F2B57101C}" srcId="{14119E21-C93D-4A64-B789-4E722E704A83}" destId="{F3339F98-4746-47D8-A354-0BD80E9C24C9}" srcOrd="0" destOrd="0" parTransId="{67E99D0B-35B2-4EAB-8FDB-0BAB4D3CAFB3}" sibTransId="{E62BC357-C11D-4AD9-B728-151DFAFF83C2}"/>
    <dgm:cxn modelId="{110C354E-84C3-4D9A-8E02-D762877B69AF}" type="presOf" srcId="{22C8F50D-62B0-41E5-BA2B-9787FE2A4528}" destId="{BE9D8F9F-4A3A-40F1-8D96-9C62A4B663EF}" srcOrd="0" destOrd="0" presId="urn:microsoft.com/office/officeart/2005/8/layout/vList6"/>
    <dgm:cxn modelId="{CF98DAFD-114C-49F5-BD00-32459D6AFE83}" srcId="{C01B8E6C-55F5-424D-BAD7-EB89152006FF}" destId="{6D25C83F-5826-4EA5-AEA0-DD08419E024C}" srcOrd="1" destOrd="0" parTransId="{E7054E3B-F749-42D5-BEDC-4A3D8344F15D}" sibTransId="{43DC9658-A81E-476F-A6D2-B170B4702ADD}"/>
    <dgm:cxn modelId="{8BE1F854-61DF-4514-AFC2-9BFB7B290E8F}" srcId="{C01B8E6C-55F5-424D-BAD7-EB89152006FF}" destId="{14119E21-C93D-4A64-B789-4E722E704A83}" srcOrd="0" destOrd="0" parTransId="{C8D7FB3B-B501-4810-99BA-ED2D2DA4D80E}" sibTransId="{0134CEE7-0DE8-46BE-A189-7ED34BFFA878}"/>
    <dgm:cxn modelId="{9D0D194D-F5F5-41CA-87E4-0AA91B6AF394}" type="presOf" srcId="{F3339F98-4746-47D8-A354-0BD80E9C24C9}" destId="{D2B70D1B-15C1-4F71-B8D5-C37E2453FFB2}" srcOrd="0" destOrd="0" presId="urn:microsoft.com/office/officeart/2005/8/layout/vList6"/>
    <dgm:cxn modelId="{B4937BE6-3AE3-471B-BAF8-A34628D5B025}" type="presOf" srcId="{14119E21-C93D-4A64-B789-4E722E704A83}" destId="{733B9046-CBCE-4FF8-BF9B-451B7FB38A43}" srcOrd="0" destOrd="0" presId="urn:microsoft.com/office/officeart/2005/8/layout/vList6"/>
    <dgm:cxn modelId="{AE1F4EAB-62CE-4CCD-A502-263C9816CE55}" type="presOf" srcId="{6D25C83F-5826-4EA5-AEA0-DD08419E024C}" destId="{38E573BA-C334-4F7E-AB11-0958484102A5}" srcOrd="0" destOrd="0" presId="urn:microsoft.com/office/officeart/2005/8/layout/vList6"/>
    <dgm:cxn modelId="{655DF711-DF73-48C6-A431-8D3BCC960A7E}" type="presParOf" srcId="{1CD72007-B984-4BE0-A297-3BF99C88F25B}" destId="{1B08634C-5557-4E41-9F84-E1A60C57BA54}" srcOrd="0" destOrd="0" presId="urn:microsoft.com/office/officeart/2005/8/layout/vList6"/>
    <dgm:cxn modelId="{BA13F7B6-A1F1-4257-95B4-82EF8E4FE7B3}" type="presParOf" srcId="{1B08634C-5557-4E41-9F84-E1A60C57BA54}" destId="{733B9046-CBCE-4FF8-BF9B-451B7FB38A43}" srcOrd="0" destOrd="0" presId="urn:microsoft.com/office/officeart/2005/8/layout/vList6"/>
    <dgm:cxn modelId="{863B6641-E35B-41D3-AAE6-917325BC0C8A}" type="presParOf" srcId="{1B08634C-5557-4E41-9F84-E1A60C57BA54}" destId="{D2B70D1B-15C1-4F71-B8D5-C37E2453FFB2}" srcOrd="1" destOrd="0" presId="urn:microsoft.com/office/officeart/2005/8/layout/vList6"/>
    <dgm:cxn modelId="{C31A813E-D119-4767-8D6F-2A55FC1AE7C3}" type="presParOf" srcId="{1CD72007-B984-4BE0-A297-3BF99C88F25B}" destId="{59D9A552-F015-416E-A459-6A3DD48909D2}" srcOrd="1" destOrd="0" presId="urn:microsoft.com/office/officeart/2005/8/layout/vList6"/>
    <dgm:cxn modelId="{70006BA9-3AE6-43C2-B09C-BC885E158F66}" type="presParOf" srcId="{1CD72007-B984-4BE0-A297-3BF99C88F25B}" destId="{E4CA19D6-EEBD-4222-A8B4-2486A1B31C27}" srcOrd="2" destOrd="0" presId="urn:microsoft.com/office/officeart/2005/8/layout/vList6"/>
    <dgm:cxn modelId="{1AB31E7A-3F8A-4946-9995-592622DCC249}" type="presParOf" srcId="{E4CA19D6-EEBD-4222-A8B4-2486A1B31C27}" destId="{38E573BA-C334-4F7E-AB11-0958484102A5}" srcOrd="0" destOrd="0" presId="urn:microsoft.com/office/officeart/2005/8/layout/vList6"/>
    <dgm:cxn modelId="{17D6AE39-1A93-46EF-9922-5D8CA114B7C0}" type="presParOf" srcId="{E4CA19D6-EEBD-4222-A8B4-2486A1B31C27}" destId="{BE9D8F9F-4A3A-40F1-8D96-9C62A4B663EF}"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88946A7A-8DB4-4D33-8BF3-DDBAF3BE485E}" type="doc">
      <dgm:prSet loTypeId="urn:microsoft.com/office/officeart/2005/8/layout/hList2" loCatId="list" qsTypeId="urn:microsoft.com/office/officeart/2005/8/quickstyle/3d2" qsCatId="3D" csTypeId="urn:microsoft.com/office/officeart/2005/8/colors/colorful1" csCatId="colorful" phldr="1"/>
      <dgm:spPr/>
      <dgm:t>
        <a:bodyPr/>
        <a:lstStyle/>
        <a:p>
          <a:endParaRPr lang="es-ES"/>
        </a:p>
      </dgm:t>
    </dgm:pt>
    <dgm:pt modelId="{662F01CD-565F-4C26-8A8E-37EC88F4A127}">
      <dgm:prSet phldrT="[Texto]"/>
      <dgm:spPr/>
      <dgm:t>
        <a:bodyPr/>
        <a:lstStyle/>
        <a:p>
          <a:r>
            <a:rPr lang="es-EC" b="1" dirty="0"/>
            <a:t>Objetivo General. </a:t>
          </a:r>
          <a:endParaRPr lang="es-ES" dirty="0"/>
        </a:p>
      </dgm:t>
    </dgm:pt>
    <dgm:pt modelId="{AD4FC265-5CF4-43D9-90F0-5E66DFDC7158}" type="parTrans" cxnId="{275BB4E9-B9C6-43A9-A917-ACA5521416D0}">
      <dgm:prSet/>
      <dgm:spPr/>
      <dgm:t>
        <a:bodyPr/>
        <a:lstStyle/>
        <a:p>
          <a:endParaRPr lang="es-ES"/>
        </a:p>
      </dgm:t>
    </dgm:pt>
    <dgm:pt modelId="{8DF8C05F-FDBE-40DE-A14B-BB6AD6C48193}" type="sibTrans" cxnId="{275BB4E9-B9C6-43A9-A917-ACA5521416D0}">
      <dgm:prSet/>
      <dgm:spPr/>
      <dgm:t>
        <a:bodyPr/>
        <a:lstStyle/>
        <a:p>
          <a:endParaRPr lang="es-ES"/>
        </a:p>
      </dgm:t>
    </dgm:pt>
    <dgm:pt modelId="{4467DC5D-2F91-4A06-89F9-9740EC65639E}">
      <dgm:prSet phldrT="[Texto]" custT="1"/>
      <dgm:spPr>
        <a:solidFill>
          <a:schemeClr val="accent2">
            <a:lumMod val="75000"/>
          </a:schemeClr>
        </a:solidFill>
      </dgm:spPr>
      <dgm:t>
        <a:bodyPr/>
        <a:lstStyle/>
        <a:p>
          <a:r>
            <a:rPr lang="es-EC" sz="2000" dirty="0" smtClean="0"/>
            <a:t>Implementar </a:t>
          </a:r>
          <a:r>
            <a:rPr lang="es-ES" sz="2000" dirty="0" smtClean="0"/>
            <a:t>una propuesta de actividades físico-recreativas, enfocado a disminuir los niveles de estrés laboral de los Servidores Policiales de la Subzona Imbabura Nº10.</a:t>
          </a:r>
          <a:endParaRPr lang="es-ES" sz="2000" dirty="0"/>
        </a:p>
      </dgm:t>
    </dgm:pt>
    <dgm:pt modelId="{BADFD3F3-F0E2-4BC0-A2DB-39274A17B82E}" type="parTrans" cxnId="{F785E41B-6C78-4D18-BA9F-D70C054D41C7}">
      <dgm:prSet/>
      <dgm:spPr/>
      <dgm:t>
        <a:bodyPr/>
        <a:lstStyle/>
        <a:p>
          <a:endParaRPr lang="es-ES"/>
        </a:p>
      </dgm:t>
    </dgm:pt>
    <dgm:pt modelId="{6D60A976-DCA1-4455-97BF-6168782B5ED8}" type="sibTrans" cxnId="{F785E41B-6C78-4D18-BA9F-D70C054D41C7}">
      <dgm:prSet/>
      <dgm:spPr/>
      <dgm:t>
        <a:bodyPr/>
        <a:lstStyle/>
        <a:p>
          <a:endParaRPr lang="es-ES"/>
        </a:p>
      </dgm:t>
    </dgm:pt>
    <dgm:pt modelId="{BE4CF869-ACF7-46FD-96F9-3F201D9B0A16}">
      <dgm:prSet phldrT="[Texto]"/>
      <dgm:spPr/>
      <dgm:t>
        <a:bodyPr/>
        <a:lstStyle/>
        <a:p>
          <a:r>
            <a:rPr lang="es-MX" b="1" dirty="0"/>
            <a:t>Objetivos Específicos</a:t>
          </a:r>
          <a:endParaRPr lang="es-ES" b="1" dirty="0"/>
        </a:p>
      </dgm:t>
    </dgm:pt>
    <dgm:pt modelId="{DEE11602-D48E-4F05-89B2-F00233EDE956}" type="parTrans" cxnId="{E193FC87-9E20-45D9-80DE-612BE15EA140}">
      <dgm:prSet/>
      <dgm:spPr/>
      <dgm:t>
        <a:bodyPr/>
        <a:lstStyle/>
        <a:p>
          <a:endParaRPr lang="es-ES"/>
        </a:p>
      </dgm:t>
    </dgm:pt>
    <dgm:pt modelId="{2AB4B69E-F912-4F6A-BB18-16663CD798CF}" type="sibTrans" cxnId="{E193FC87-9E20-45D9-80DE-612BE15EA140}">
      <dgm:prSet/>
      <dgm:spPr/>
      <dgm:t>
        <a:bodyPr/>
        <a:lstStyle/>
        <a:p>
          <a:endParaRPr lang="es-ES"/>
        </a:p>
      </dgm:t>
    </dgm:pt>
    <dgm:pt modelId="{AF6D130E-DFB4-496F-88F8-688F4C5E1841}">
      <dgm:prSet custT="1"/>
      <dgm:spPr>
        <a:solidFill>
          <a:schemeClr val="bg2">
            <a:lumMod val="50000"/>
          </a:schemeClr>
        </a:solidFill>
      </dgm:spPr>
      <dgm:t>
        <a:bodyPr/>
        <a:lstStyle/>
        <a:p>
          <a:r>
            <a:rPr lang="es-MX" sz="1800" smtClean="0"/>
            <a:t>Diagnosticar el nivel de estrés laboral de los Servidores Policiales de la </a:t>
          </a:r>
          <a:r>
            <a:rPr lang="es-ES" sz="1800" smtClean="0"/>
            <a:t>Subzona Imbabura Nº10 </a:t>
          </a:r>
          <a:r>
            <a:rPr lang="es-MX" sz="1800" smtClean="0"/>
            <a:t>mediante la aplicación de instrumentos de investigación </a:t>
          </a:r>
          <a:endParaRPr lang="es-ES" sz="1800" dirty="0"/>
        </a:p>
      </dgm:t>
    </dgm:pt>
    <dgm:pt modelId="{74E72D08-2EF7-4C2D-ACF9-8C2A6B690A5C}" type="parTrans" cxnId="{745FE714-D51C-450D-BBF9-CAB309F07FF8}">
      <dgm:prSet/>
      <dgm:spPr/>
      <dgm:t>
        <a:bodyPr/>
        <a:lstStyle/>
        <a:p>
          <a:endParaRPr lang="es-ES"/>
        </a:p>
      </dgm:t>
    </dgm:pt>
    <dgm:pt modelId="{0ACC3EEA-0BF7-4DFF-BE67-E426E9BF33AF}" type="sibTrans" cxnId="{745FE714-D51C-450D-BBF9-CAB309F07FF8}">
      <dgm:prSet/>
      <dgm:spPr/>
      <dgm:t>
        <a:bodyPr/>
        <a:lstStyle/>
        <a:p>
          <a:endParaRPr lang="es-ES"/>
        </a:p>
      </dgm:t>
    </dgm:pt>
    <dgm:pt modelId="{4BBC3A71-6A91-4070-BC1B-DADF6883A673}">
      <dgm:prSet/>
      <dgm:spPr>
        <a:solidFill>
          <a:schemeClr val="bg2">
            <a:lumMod val="50000"/>
          </a:schemeClr>
        </a:solidFill>
      </dgm:spPr>
      <dgm:t>
        <a:bodyPr/>
        <a:lstStyle/>
        <a:p>
          <a:endParaRPr lang="es-ES" sz="1100" dirty="0"/>
        </a:p>
      </dgm:t>
    </dgm:pt>
    <dgm:pt modelId="{0FE0FB7D-6EF2-4775-87C1-B05FDCCF3DF1}" type="parTrans" cxnId="{AB169915-87DB-4E4F-ABBD-51518FD0CD7B}">
      <dgm:prSet/>
      <dgm:spPr/>
      <dgm:t>
        <a:bodyPr/>
        <a:lstStyle/>
        <a:p>
          <a:endParaRPr lang="es-ES"/>
        </a:p>
      </dgm:t>
    </dgm:pt>
    <dgm:pt modelId="{CE6F8F9D-E4B2-4E50-9A09-DE2283340CB7}" type="sibTrans" cxnId="{AB169915-87DB-4E4F-ABBD-51518FD0CD7B}">
      <dgm:prSet/>
      <dgm:spPr/>
      <dgm:t>
        <a:bodyPr/>
        <a:lstStyle/>
        <a:p>
          <a:endParaRPr lang="es-ES"/>
        </a:p>
      </dgm:t>
    </dgm:pt>
    <dgm:pt modelId="{578F4D3D-12CD-49C5-858F-6D97E56F0250}">
      <dgm:prSet custT="1"/>
      <dgm:spPr/>
      <dgm:t>
        <a:bodyPr/>
        <a:lstStyle/>
        <a:p>
          <a:r>
            <a:rPr lang="es-MX" sz="2000" dirty="0" smtClean="0"/>
            <a:t>Aplicar la propuesta de actividades físico-recreativas a los Servidores Policiales de la Subzona Imbabura </a:t>
          </a:r>
          <a:r>
            <a:rPr lang="es-ES" sz="2000" dirty="0" smtClean="0"/>
            <a:t>Nº10. </a:t>
          </a:r>
          <a:endParaRPr lang="es-EC" sz="2000" dirty="0"/>
        </a:p>
      </dgm:t>
    </dgm:pt>
    <dgm:pt modelId="{F1EA35F6-6417-4978-8AF2-EC0BE39C22DE}" type="parTrans" cxnId="{992AEF23-26C6-498C-895C-D48E2045F330}">
      <dgm:prSet/>
      <dgm:spPr/>
      <dgm:t>
        <a:bodyPr/>
        <a:lstStyle/>
        <a:p>
          <a:endParaRPr lang="es-ES"/>
        </a:p>
      </dgm:t>
    </dgm:pt>
    <dgm:pt modelId="{6C87BC26-07E4-471A-A56A-57EEB42BC9C6}" type="sibTrans" cxnId="{992AEF23-26C6-498C-895C-D48E2045F330}">
      <dgm:prSet/>
      <dgm:spPr/>
      <dgm:t>
        <a:bodyPr/>
        <a:lstStyle/>
        <a:p>
          <a:endParaRPr lang="es-ES"/>
        </a:p>
      </dgm:t>
    </dgm:pt>
    <dgm:pt modelId="{F86315CB-0B19-47B6-BC82-FBB701583538}">
      <dgm:prSet custT="1"/>
      <dgm:spPr/>
      <dgm:t>
        <a:bodyPr/>
        <a:lstStyle/>
        <a:p>
          <a:r>
            <a:rPr lang="es-MX" sz="2000" dirty="0" smtClean="0"/>
            <a:t>Determinar el nivel de mejoramiento de los Servidores Policiales luego de la aplicación de la Propuesta de las actividades físico-recreativas. </a:t>
          </a:r>
          <a:endParaRPr lang="es-EC" sz="2000" dirty="0"/>
        </a:p>
      </dgm:t>
    </dgm:pt>
    <dgm:pt modelId="{0CE5487E-64D4-4828-8D4D-3058F09BE6AB}" type="parTrans" cxnId="{2C4BAB1F-6848-4234-9F03-A15BF1ECC2CB}">
      <dgm:prSet/>
      <dgm:spPr/>
      <dgm:t>
        <a:bodyPr/>
        <a:lstStyle/>
        <a:p>
          <a:endParaRPr lang="es-ES"/>
        </a:p>
      </dgm:t>
    </dgm:pt>
    <dgm:pt modelId="{BF0B949A-0564-45B9-9DF1-ABA9E224554F}" type="sibTrans" cxnId="{2C4BAB1F-6848-4234-9F03-A15BF1ECC2CB}">
      <dgm:prSet/>
      <dgm:spPr/>
      <dgm:t>
        <a:bodyPr/>
        <a:lstStyle/>
        <a:p>
          <a:endParaRPr lang="es-ES"/>
        </a:p>
      </dgm:t>
    </dgm:pt>
    <dgm:pt modelId="{C3559FE4-CE39-42E5-BBEB-6E21470AB3BB}" type="pres">
      <dgm:prSet presAssocID="{88946A7A-8DB4-4D33-8BF3-DDBAF3BE485E}" presName="linearFlow" presStyleCnt="0">
        <dgm:presLayoutVars>
          <dgm:dir/>
          <dgm:animLvl val="lvl"/>
          <dgm:resizeHandles/>
        </dgm:presLayoutVars>
      </dgm:prSet>
      <dgm:spPr/>
      <dgm:t>
        <a:bodyPr/>
        <a:lstStyle/>
        <a:p>
          <a:endParaRPr lang="es-ES"/>
        </a:p>
      </dgm:t>
    </dgm:pt>
    <dgm:pt modelId="{E1634E6A-C7EC-40BB-B432-87AB9E6CB0F6}" type="pres">
      <dgm:prSet presAssocID="{662F01CD-565F-4C26-8A8E-37EC88F4A127}" presName="compositeNode" presStyleCnt="0">
        <dgm:presLayoutVars>
          <dgm:bulletEnabled val="1"/>
        </dgm:presLayoutVars>
      </dgm:prSet>
      <dgm:spPr/>
    </dgm:pt>
    <dgm:pt modelId="{ABD11E41-C688-4F79-BAB4-9EC53476C62D}" type="pres">
      <dgm:prSet presAssocID="{662F01CD-565F-4C26-8A8E-37EC88F4A127}" presName="image" presStyleLbl="fgImgPlace1" presStyleIdx="0" presStyleCnt="2" custScaleX="129990" custLinFactNeighborX="31009" custLinFactNeighborY="-7882"/>
      <dgm:spPr>
        <a:blipFill>
          <a:blip xmlns:r="http://schemas.openxmlformats.org/officeDocument/2006/relationships" r:embed="rId1">
            <a:extLst>
              <a:ext uri="{28A0092B-C50C-407E-A947-70E740481C1C}">
                <a14:useLocalDpi xmlns:a14="http://schemas.microsoft.com/office/drawing/2010/main" val="0"/>
              </a:ext>
            </a:extLst>
          </a:blip>
          <a:srcRect/>
          <a:stretch>
            <a:fillRect t="-15000" b="-15000"/>
          </a:stretch>
        </a:blipFill>
      </dgm:spPr>
      <dgm:t>
        <a:bodyPr/>
        <a:lstStyle/>
        <a:p>
          <a:endParaRPr lang="es-ES"/>
        </a:p>
      </dgm:t>
    </dgm:pt>
    <dgm:pt modelId="{51D1DE1F-D5B5-47E5-837C-75418404A9FE}" type="pres">
      <dgm:prSet presAssocID="{662F01CD-565F-4C26-8A8E-37EC88F4A127}" presName="childNode" presStyleLbl="node1" presStyleIdx="0" presStyleCnt="2" custScaleX="99424">
        <dgm:presLayoutVars>
          <dgm:bulletEnabled val="1"/>
        </dgm:presLayoutVars>
      </dgm:prSet>
      <dgm:spPr/>
      <dgm:t>
        <a:bodyPr/>
        <a:lstStyle/>
        <a:p>
          <a:endParaRPr lang="es-ES"/>
        </a:p>
      </dgm:t>
    </dgm:pt>
    <dgm:pt modelId="{D50E856B-9F1C-44FE-B276-DDC96A7C0FF7}" type="pres">
      <dgm:prSet presAssocID="{662F01CD-565F-4C26-8A8E-37EC88F4A127}" presName="parentNode" presStyleLbl="revTx" presStyleIdx="0" presStyleCnt="2">
        <dgm:presLayoutVars>
          <dgm:chMax val="0"/>
          <dgm:bulletEnabled val="1"/>
        </dgm:presLayoutVars>
      </dgm:prSet>
      <dgm:spPr/>
      <dgm:t>
        <a:bodyPr/>
        <a:lstStyle/>
        <a:p>
          <a:endParaRPr lang="es-ES"/>
        </a:p>
      </dgm:t>
    </dgm:pt>
    <dgm:pt modelId="{31E22723-5EAE-4708-9242-4D956B783B73}" type="pres">
      <dgm:prSet presAssocID="{8DF8C05F-FDBE-40DE-A14B-BB6AD6C48193}" presName="sibTrans" presStyleCnt="0"/>
      <dgm:spPr/>
    </dgm:pt>
    <dgm:pt modelId="{8C1BF7C4-957C-4F0E-AC1C-D3CD7BF9A7E2}" type="pres">
      <dgm:prSet presAssocID="{BE4CF869-ACF7-46FD-96F9-3F201D9B0A16}" presName="compositeNode" presStyleCnt="0">
        <dgm:presLayoutVars>
          <dgm:bulletEnabled val="1"/>
        </dgm:presLayoutVars>
      </dgm:prSet>
      <dgm:spPr/>
    </dgm:pt>
    <dgm:pt modelId="{8AC84993-0783-4689-9444-53CF93CBAE94}" type="pres">
      <dgm:prSet presAssocID="{BE4CF869-ACF7-46FD-96F9-3F201D9B0A16}" presName="image" presStyleLbl="fgImgPlace1" presStyleIdx="1" presStyleCnt="2" custLinFactNeighborX="-19940" custLinFactNeighborY="-11341"/>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es-ES"/>
        </a:p>
      </dgm:t>
    </dgm:pt>
    <dgm:pt modelId="{477EE50A-2D2D-49FF-B9DE-FB514B443F0F}" type="pres">
      <dgm:prSet presAssocID="{BE4CF869-ACF7-46FD-96F9-3F201D9B0A16}" presName="childNode" presStyleLbl="node1" presStyleIdx="1" presStyleCnt="2" custScaleX="185887">
        <dgm:presLayoutVars>
          <dgm:bulletEnabled val="1"/>
        </dgm:presLayoutVars>
      </dgm:prSet>
      <dgm:spPr/>
      <dgm:t>
        <a:bodyPr/>
        <a:lstStyle/>
        <a:p>
          <a:endParaRPr lang="es-ES"/>
        </a:p>
      </dgm:t>
    </dgm:pt>
    <dgm:pt modelId="{374A85EB-C72D-45C6-B40F-536121BC1D36}" type="pres">
      <dgm:prSet presAssocID="{BE4CF869-ACF7-46FD-96F9-3F201D9B0A16}" presName="parentNode" presStyleLbl="revTx" presStyleIdx="1" presStyleCnt="2" custLinFactX="-100000" custLinFactNeighborX="-106375" custLinFactNeighborY="-7111">
        <dgm:presLayoutVars>
          <dgm:chMax val="0"/>
          <dgm:bulletEnabled val="1"/>
        </dgm:presLayoutVars>
      </dgm:prSet>
      <dgm:spPr/>
      <dgm:t>
        <a:bodyPr/>
        <a:lstStyle/>
        <a:p>
          <a:endParaRPr lang="es-ES"/>
        </a:p>
      </dgm:t>
    </dgm:pt>
  </dgm:ptLst>
  <dgm:cxnLst>
    <dgm:cxn modelId="{3799356A-18E6-4128-9DBD-26AE0788F5EB}" type="presOf" srcId="{AF6D130E-DFB4-496F-88F8-688F4C5E1841}" destId="{477EE50A-2D2D-49FF-B9DE-FB514B443F0F}" srcOrd="0" destOrd="0" presId="urn:microsoft.com/office/officeart/2005/8/layout/hList2"/>
    <dgm:cxn modelId="{22092EF2-F53B-43E9-A78C-8701B2C258A1}" type="presOf" srcId="{F86315CB-0B19-47B6-BC82-FBB701583538}" destId="{477EE50A-2D2D-49FF-B9DE-FB514B443F0F}" srcOrd="0" destOrd="2" presId="urn:microsoft.com/office/officeart/2005/8/layout/hList2"/>
    <dgm:cxn modelId="{11ECEBE3-E4A1-47AE-AF72-3ADEBB259B2B}" type="presOf" srcId="{662F01CD-565F-4C26-8A8E-37EC88F4A127}" destId="{D50E856B-9F1C-44FE-B276-DDC96A7C0FF7}" srcOrd="0" destOrd="0" presId="urn:microsoft.com/office/officeart/2005/8/layout/hList2"/>
    <dgm:cxn modelId="{992AEF23-26C6-498C-895C-D48E2045F330}" srcId="{BE4CF869-ACF7-46FD-96F9-3F201D9B0A16}" destId="{578F4D3D-12CD-49C5-858F-6D97E56F0250}" srcOrd="1" destOrd="0" parTransId="{F1EA35F6-6417-4978-8AF2-EC0BE39C22DE}" sibTransId="{6C87BC26-07E4-471A-A56A-57EEB42BC9C6}"/>
    <dgm:cxn modelId="{E193FC87-9E20-45D9-80DE-612BE15EA140}" srcId="{88946A7A-8DB4-4D33-8BF3-DDBAF3BE485E}" destId="{BE4CF869-ACF7-46FD-96F9-3F201D9B0A16}" srcOrd="1" destOrd="0" parTransId="{DEE11602-D48E-4F05-89B2-F00233EDE956}" sibTransId="{2AB4B69E-F912-4F6A-BB18-16663CD798CF}"/>
    <dgm:cxn modelId="{275BB4E9-B9C6-43A9-A917-ACA5521416D0}" srcId="{88946A7A-8DB4-4D33-8BF3-DDBAF3BE485E}" destId="{662F01CD-565F-4C26-8A8E-37EC88F4A127}" srcOrd="0" destOrd="0" parTransId="{AD4FC265-5CF4-43D9-90F0-5E66DFDC7158}" sibTransId="{8DF8C05F-FDBE-40DE-A14B-BB6AD6C48193}"/>
    <dgm:cxn modelId="{20D94897-8AD1-4100-9D4C-314079E11377}" type="presOf" srcId="{88946A7A-8DB4-4D33-8BF3-DDBAF3BE485E}" destId="{C3559FE4-CE39-42E5-BBEB-6E21470AB3BB}" srcOrd="0" destOrd="0" presId="urn:microsoft.com/office/officeart/2005/8/layout/hList2"/>
    <dgm:cxn modelId="{D03ED6B9-EC23-4E40-858D-50B34AFEB969}" type="presOf" srcId="{BE4CF869-ACF7-46FD-96F9-3F201D9B0A16}" destId="{374A85EB-C72D-45C6-B40F-536121BC1D36}" srcOrd="0" destOrd="0" presId="urn:microsoft.com/office/officeart/2005/8/layout/hList2"/>
    <dgm:cxn modelId="{F785E41B-6C78-4D18-BA9F-D70C054D41C7}" srcId="{662F01CD-565F-4C26-8A8E-37EC88F4A127}" destId="{4467DC5D-2F91-4A06-89F9-9740EC65639E}" srcOrd="0" destOrd="0" parTransId="{BADFD3F3-F0E2-4BC0-A2DB-39274A17B82E}" sibTransId="{6D60A976-DCA1-4455-97BF-6168782B5ED8}"/>
    <dgm:cxn modelId="{2C4BAB1F-6848-4234-9F03-A15BF1ECC2CB}" srcId="{BE4CF869-ACF7-46FD-96F9-3F201D9B0A16}" destId="{F86315CB-0B19-47B6-BC82-FBB701583538}" srcOrd="2" destOrd="0" parTransId="{0CE5487E-64D4-4828-8D4D-3058F09BE6AB}" sibTransId="{BF0B949A-0564-45B9-9DF1-ABA9E224554F}"/>
    <dgm:cxn modelId="{C1E91272-9659-4DB7-B7F3-75805AD0044F}" type="presOf" srcId="{4BBC3A71-6A91-4070-BC1B-DADF6883A673}" destId="{477EE50A-2D2D-49FF-B9DE-FB514B443F0F}" srcOrd="0" destOrd="3" presId="urn:microsoft.com/office/officeart/2005/8/layout/hList2"/>
    <dgm:cxn modelId="{AB169915-87DB-4E4F-ABBD-51518FD0CD7B}" srcId="{BE4CF869-ACF7-46FD-96F9-3F201D9B0A16}" destId="{4BBC3A71-6A91-4070-BC1B-DADF6883A673}" srcOrd="3" destOrd="0" parTransId="{0FE0FB7D-6EF2-4775-87C1-B05FDCCF3DF1}" sibTransId="{CE6F8F9D-E4B2-4E50-9A09-DE2283340CB7}"/>
    <dgm:cxn modelId="{B782E7C2-9A91-4AAF-96EA-FB02A36CEB23}" type="presOf" srcId="{578F4D3D-12CD-49C5-858F-6D97E56F0250}" destId="{477EE50A-2D2D-49FF-B9DE-FB514B443F0F}" srcOrd="0" destOrd="1" presId="urn:microsoft.com/office/officeart/2005/8/layout/hList2"/>
    <dgm:cxn modelId="{BEFEE0AD-4B2D-4F9F-A8FE-DD6EC8C31225}" type="presOf" srcId="{4467DC5D-2F91-4A06-89F9-9740EC65639E}" destId="{51D1DE1F-D5B5-47E5-837C-75418404A9FE}" srcOrd="0" destOrd="0" presId="urn:microsoft.com/office/officeart/2005/8/layout/hList2"/>
    <dgm:cxn modelId="{745FE714-D51C-450D-BBF9-CAB309F07FF8}" srcId="{BE4CF869-ACF7-46FD-96F9-3F201D9B0A16}" destId="{AF6D130E-DFB4-496F-88F8-688F4C5E1841}" srcOrd="0" destOrd="0" parTransId="{74E72D08-2EF7-4C2D-ACF9-8C2A6B690A5C}" sibTransId="{0ACC3EEA-0BF7-4DFF-BE67-E426E9BF33AF}"/>
    <dgm:cxn modelId="{EF415ABC-6C62-4AE8-93F0-88D93A538887}" type="presParOf" srcId="{C3559FE4-CE39-42E5-BBEB-6E21470AB3BB}" destId="{E1634E6A-C7EC-40BB-B432-87AB9E6CB0F6}" srcOrd="0" destOrd="0" presId="urn:microsoft.com/office/officeart/2005/8/layout/hList2"/>
    <dgm:cxn modelId="{B1643C42-821A-4844-B284-DC69454D3702}" type="presParOf" srcId="{E1634E6A-C7EC-40BB-B432-87AB9E6CB0F6}" destId="{ABD11E41-C688-4F79-BAB4-9EC53476C62D}" srcOrd="0" destOrd="0" presId="urn:microsoft.com/office/officeart/2005/8/layout/hList2"/>
    <dgm:cxn modelId="{D8CFAD3D-C908-49FB-9430-D333594DBD02}" type="presParOf" srcId="{E1634E6A-C7EC-40BB-B432-87AB9E6CB0F6}" destId="{51D1DE1F-D5B5-47E5-837C-75418404A9FE}" srcOrd="1" destOrd="0" presId="urn:microsoft.com/office/officeart/2005/8/layout/hList2"/>
    <dgm:cxn modelId="{799916E8-DC28-4BAF-89FA-E3B6D0ABCD5C}" type="presParOf" srcId="{E1634E6A-C7EC-40BB-B432-87AB9E6CB0F6}" destId="{D50E856B-9F1C-44FE-B276-DDC96A7C0FF7}" srcOrd="2" destOrd="0" presId="urn:microsoft.com/office/officeart/2005/8/layout/hList2"/>
    <dgm:cxn modelId="{360752D4-9E5B-4A3E-9574-CF19EB5EFCBF}" type="presParOf" srcId="{C3559FE4-CE39-42E5-BBEB-6E21470AB3BB}" destId="{31E22723-5EAE-4708-9242-4D956B783B73}" srcOrd="1" destOrd="0" presId="urn:microsoft.com/office/officeart/2005/8/layout/hList2"/>
    <dgm:cxn modelId="{76B27057-1BD4-4F02-8762-3DA3E4B3299F}" type="presParOf" srcId="{C3559FE4-CE39-42E5-BBEB-6E21470AB3BB}" destId="{8C1BF7C4-957C-4F0E-AC1C-D3CD7BF9A7E2}" srcOrd="2" destOrd="0" presId="urn:microsoft.com/office/officeart/2005/8/layout/hList2"/>
    <dgm:cxn modelId="{30E2173C-E8B7-47EE-851D-43D391D9EFF8}" type="presParOf" srcId="{8C1BF7C4-957C-4F0E-AC1C-D3CD7BF9A7E2}" destId="{8AC84993-0783-4689-9444-53CF93CBAE94}" srcOrd="0" destOrd="0" presId="urn:microsoft.com/office/officeart/2005/8/layout/hList2"/>
    <dgm:cxn modelId="{9207E81E-0F0F-4DC7-B75D-862C1AB185D9}" type="presParOf" srcId="{8C1BF7C4-957C-4F0E-AC1C-D3CD7BF9A7E2}" destId="{477EE50A-2D2D-49FF-B9DE-FB514B443F0F}" srcOrd="1" destOrd="0" presId="urn:microsoft.com/office/officeart/2005/8/layout/hList2"/>
    <dgm:cxn modelId="{FE357921-E28F-49C4-BC79-70E229F10EBB}" type="presParOf" srcId="{8C1BF7C4-957C-4F0E-AC1C-D3CD7BF9A7E2}" destId="{374A85EB-C72D-45C6-B40F-536121BC1D36}"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EF0AFC-DD1E-480C-931C-0DF658F327A3}"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s-EC"/>
        </a:p>
      </dgm:t>
    </dgm:pt>
    <dgm:pt modelId="{72AE45AC-23AF-4114-B8A6-7539F70BB14B}">
      <dgm:prSet phldrT="[Texto]"/>
      <dgm:spPr/>
      <dgm:t>
        <a:bodyPr/>
        <a:lstStyle/>
        <a:p>
          <a:r>
            <a:rPr lang="es-EC" b="1" dirty="0">
              <a:solidFill>
                <a:schemeClr val="tx1"/>
              </a:solidFill>
            </a:rPr>
            <a:t>RECREACIÓN</a:t>
          </a:r>
        </a:p>
      </dgm:t>
    </dgm:pt>
    <dgm:pt modelId="{12DF6494-F2C5-4F6E-ADC9-F5165C017BB4}" type="parTrans" cxnId="{099EF9F2-44F9-46F1-849C-AB16968A1045}">
      <dgm:prSet/>
      <dgm:spPr/>
      <dgm:t>
        <a:bodyPr/>
        <a:lstStyle/>
        <a:p>
          <a:endParaRPr lang="es-EC" b="1">
            <a:solidFill>
              <a:schemeClr val="tx1"/>
            </a:solidFill>
          </a:endParaRPr>
        </a:p>
      </dgm:t>
    </dgm:pt>
    <dgm:pt modelId="{60FAD393-8913-45D3-A1A7-BDB2C0B8B2BD}" type="sibTrans" cxnId="{099EF9F2-44F9-46F1-849C-AB16968A1045}">
      <dgm:prSet/>
      <dgm:spPr/>
      <dgm:t>
        <a:bodyPr/>
        <a:lstStyle/>
        <a:p>
          <a:endParaRPr lang="es-EC" b="1">
            <a:solidFill>
              <a:schemeClr val="tx1"/>
            </a:solidFill>
          </a:endParaRPr>
        </a:p>
      </dgm:t>
    </dgm:pt>
    <dgm:pt modelId="{EFA1AB33-5211-4FD9-9ED6-E691DFE76BAE}">
      <dgm:prSet phldrT="[Texto]"/>
      <dgm:spPr/>
      <dgm:t>
        <a:bodyPr/>
        <a:lstStyle/>
        <a:p>
          <a:r>
            <a:rPr lang="es-EC" b="1" dirty="0">
              <a:solidFill>
                <a:schemeClr val="tx1"/>
              </a:solidFill>
            </a:rPr>
            <a:t>ACTIVIDADES FISICO RECREATIVAS</a:t>
          </a:r>
        </a:p>
      </dgm:t>
    </dgm:pt>
    <dgm:pt modelId="{AC511122-5395-4D09-8803-6E6AA4979B7B}" type="parTrans" cxnId="{1A67E905-9882-4462-9B2D-975DF08E8DDE}">
      <dgm:prSet/>
      <dgm:spPr/>
      <dgm:t>
        <a:bodyPr/>
        <a:lstStyle/>
        <a:p>
          <a:endParaRPr lang="es-EC" b="1">
            <a:solidFill>
              <a:schemeClr val="tx1"/>
            </a:solidFill>
          </a:endParaRPr>
        </a:p>
      </dgm:t>
    </dgm:pt>
    <dgm:pt modelId="{4781F4B2-ACE2-4F21-B2D8-59A238EC28A1}" type="sibTrans" cxnId="{1A67E905-9882-4462-9B2D-975DF08E8DDE}">
      <dgm:prSet/>
      <dgm:spPr/>
      <dgm:t>
        <a:bodyPr/>
        <a:lstStyle/>
        <a:p>
          <a:endParaRPr lang="es-EC" b="1">
            <a:solidFill>
              <a:schemeClr val="tx1"/>
            </a:solidFill>
          </a:endParaRPr>
        </a:p>
      </dgm:t>
    </dgm:pt>
    <dgm:pt modelId="{9727B04D-8B75-4DB9-93CB-0764A4A3833D}">
      <dgm:prSet/>
      <dgm:spPr/>
      <dgm:t>
        <a:bodyPr/>
        <a:lstStyle/>
        <a:p>
          <a:r>
            <a:rPr lang="es-EC" b="1" dirty="0">
              <a:solidFill>
                <a:schemeClr val="tx1"/>
              </a:solidFill>
            </a:rPr>
            <a:t>Disfrute de una actividad de ocio en el tiempo libre. Una forma de actividad humana llevada en un tiempo libre o tiempo de no </a:t>
          </a:r>
          <a:r>
            <a:rPr lang="es-EC" b="1" dirty="0" smtClean="0">
              <a:solidFill>
                <a:schemeClr val="tx1"/>
              </a:solidFill>
            </a:rPr>
            <a:t>trabajo.</a:t>
          </a:r>
          <a:endParaRPr lang="es-EC" b="1" dirty="0">
            <a:solidFill>
              <a:schemeClr val="tx1"/>
            </a:solidFill>
          </a:endParaRPr>
        </a:p>
      </dgm:t>
    </dgm:pt>
    <dgm:pt modelId="{91AD265E-CADC-40EF-822E-CE100827B37A}" type="parTrans" cxnId="{432DDB1B-3AF9-4F75-9732-7C4A3A867705}">
      <dgm:prSet/>
      <dgm:spPr/>
      <dgm:t>
        <a:bodyPr/>
        <a:lstStyle/>
        <a:p>
          <a:endParaRPr lang="es-EC" b="1">
            <a:solidFill>
              <a:schemeClr val="tx1"/>
            </a:solidFill>
          </a:endParaRPr>
        </a:p>
      </dgm:t>
    </dgm:pt>
    <dgm:pt modelId="{D97E9FBB-BBDD-462B-9161-D9F855E10727}" type="sibTrans" cxnId="{432DDB1B-3AF9-4F75-9732-7C4A3A867705}">
      <dgm:prSet/>
      <dgm:spPr/>
      <dgm:t>
        <a:bodyPr/>
        <a:lstStyle/>
        <a:p>
          <a:endParaRPr lang="es-EC" b="1">
            <a:solidFill>
              <a:schemeClr val="tx1"/>
            </a:solidFill>
          </a:endParaRPr>
        </a:p>
      </dgm:t>
    </dgm:pt>
    <dgm:pt modelId="{CF69E3E4-5606-474D-BDFA-E8908E5A23E5}">
      <dgm:prSet phldrT="[Texto]"/>
      <dgm:spPr/>
      <dgm:t>
        <a:bodyPr/>
        <a:lstStyle/>
        <a:p>
          <a:r>
            <a:rPr lang="es-EC" b="1" dirty="0" smtClean="0">
              <a:solidFill>
                <a:schemeClr val="tx1"/>
              </a:solidFill>
            </a:rPr>
            <a:t>BENEFICIOS </a:t>
          </a:r>
          <a:endParaRPr lang="es-EC" b="1" dirty="0">
            <a:solidFill>
              <a:schemeClr val="tx1"/>
            </a:solidFill>
          </a:endParaRPr>
        </a:p>
      </dgm:t>
    </dgm:pt>
    <dgm:pt modelId="{E069169B-3DA7-4CFE-B532-58D314D75065}" type="parTrans" cxnId="{51635D65-38BA-4090-97CA-F583334F3B5E}">
      <dgm:prSet/>
      <dgm:spPr/>
      <dgm:t>
        <a:bodyPr/>
        <a:lstStyle/>
        <a:p>
          <a:endParaRPr lang="es-EC" b="1">
            <a:solidFill>
              <a:schemeClr val="tx1"/>
            </a:solidFill>
          </a:endParaRPr>
        </a:p>
      </dgm:t>
    </dgm:pt>
    <dgm:pt modelId="{6D4192BA-BD20-4482-B7F8-E7D931E88DC6}" type="sibTrans" cxnId="{51635D65-38BA-4090-97CA-F583334F3B5E}">
      <dgm:prSet/>
      <dgm:spPr/>
      <dgm:t>
        <a:bodyPr/>
        <a:lstStyle/>
        <a:p>
          <a:endParaRPr lang="es-EC" b="1">
            <a:solidFill>
              <a:schemeClr val="tx1"/>
            </a:solidFill>
          </a:endParaRPr>
        </a:p>
      </dgm:t>
    </dgm:pt>
    <dgm:pt modelId="{FCD05747-3B67-457C-ABE2-8D27D4C354B9}">
      <dgm:prSet/>
      <dgm:spPr/>
      <dgm:t>
        <a:bodyPr/>
        <a:lstStyle/>
        <a:p>
          <a:r>
            <a:rPr lang="es-EC" b="1" dirty="0" smtClean="0">
              <a:solidFill>
                <a:schemeClr val="tx1"/>
              </a:solidFill>
            </a:rPr>
            <a:t>(</a:t>
          </a:r>
          <a:r>
            <a:rPr lang="es-EC" b="1" dirty="0" err="1" smtClean="0">
              <a:solidFill>
                <a:schemeClr val="tx1"/>
              </a:solidFill>
            </a:rPr>
            <a:t>Palate</a:t>
          </a:r>
          <a:r>
            <a:rPr lang="es-EC" b="1" dirty="0" smtClean="0">
              <a:solidFill>
                <a:schemeClr val="tx1"/>
              </a:solidFill>
            </a:rPr>
            <a:t> &amp; </a:t>
          </a:r>
          <a:r>
            <a:rPr lang="es-EC" b="1" dirty="0" err="1" smtClean="0">
              <a:solidFill>
                <a:schemeClr val="tx1"/>
              </a:solidFill>
            </a:rPr>
            <a:t>Sailema</a:t>
          </a:r>
          <a:r>
            <a:rPr lang="es-EC" b="1" dirty="0" smtClean="0">
              <a:solidFill>
                <a:schemeClr val="tx1"/>
              </a:solidFill>
            </a:rPr>
            <a:t>, 2017) afirman que las actividades físicas recreativas al concebirse como un conjunto de actividades de diversos tipos y ser ejecutada en el tiempo libre, brindan a las personas la satisfacción por su realización</a:t>
          </a:r>
          <a:endParaRPr lang="es-ES" b="1" dirty="0">
            <a:solidFill>
              <a:schemeClr val="tx1"/>
            </a:solidFill>
          </a:endParaRPr>
        </a:p>
      </dgm:t>
    </dgm:pt>
    <dgm:pt modelId="{4E7E5EA8-7542-4B3D-BE6D-8AE221276883}" type="parTrans" cxnId="{52487F55-96DA-41D9-B587-68BF65E4E16A}">
      <dgm:prSet/>
      <dgm:spPr/>
      <dgm:t>
        <a:bodyPr/>
        <a:lstStyle/>
        <a:p>
          <a:endParaRPr lang="es-ES" b="1">
            <a:solidFill>
              <a:schemeClr val="tx1"/>
            </a:solidFill>
          </a:endParaRPr>
        </a:p>
      </dgm:t>
    </dgm:pt>
    <dgm:pt modelId="{59531228-F4BA-4C92-98E7-3C7955E3C86E}" type="sibTrans" cxnId="{52487F55-96DA-41D9-B587-68BF65E4E16A}">
      <dgm:prSet/>
      <dgm:spPr/>
      <dgm:t>
        <a:bodyPr/>
        <a:lstStyle/>
        <a:p>
          <a:endParaRPr lang="es-ES" b="1">
            <a:solidFill>
              <a:schemeClr val="tx1"/>
            </a:solidFill>
          </a:endParaRPr>
        </a:p>
      </dgm:t>
    </dgm:pt>
    <dgm:pt modelId="{E68E0D77-C0BA-42B9-A0E9-C270B9EA555B}">
      <dgm:prSet/>
      <dgm:spPr/>
      <dgm:t>
        <a:bodyPr/>
        <a:lstStyle/>
        <a:p>
          <a:r>
            <a:rPr lang="es-EC" b="1" dirty="0" smtClean="0">
              <a:solidFill>
                <a:schemeClr val="tx1"/>
              </a:solidFill>
            </a:rPr>
            <a:t>La recreación es una aliado fundamental de la salud, en virtud que le aporta al ser humano un estado de equilibrio.</a:t>
          </a:r>
          <a:endParaRPr lang="es-ES" b="1" dirty="0">
            <a:solidFill>
              <a:schemeClr val="tx1"/>
            </a:solidFill>
          </a:endParaRPr>
        </a:p>
      </dgm:t>
    </dgm:pt>
    <dgm:pt modelId="{E9C71012-C76D-4BFF-BD40-ADCE414CF189}" type="parTrans" cxnId="{1BF9435C-ABA0-43B7-A1E3-1E22858D4BC2}">
      <dgm:prSet/>
      <dgm:spPr/>
      <dgm:t>
        <a:bodyPr/>
        <a:lstStyle/>
        <a:p>
          <a:endParaRPr lang="es-ES" b="1">
            <a:solidFill>
              <a:schemeClr val="tx1"/>
            </a:solidFill>
          </a:endParaRPr>
        </a:p>
      </dgm:t>
    </dgm:pt>
    <dgm:pt modelId="{F2C2FED0-ABCE-4F76-AE8A-9AD36E2AA596}" type="sibTrans" cxnId="{1BF9435C-ABA0-43B7-A1E3-1E22858D4BC2}">
      <dgm:prSet/>
      <dgm:spPr/>
      <dgm:t>
        <a:bodyPr/>
        <a:lstStyle/>
        <a:p>
          <a:endParaRPr lang="es-ES" b="1">
            <a:solidFill>
              <a:schemeClr val="tx1"/>
            </a:solidFill>
          </a:endParaRPr>
        </a:p>
      </dgm:t>
    </dgm:pt>
    <dgm:pt modelId="{7FDFC452-5F3B-462B-91DE-2C16BC8CE6C0}">
      <dgm:prSet/>
      <dgm:spPr/>
      <dgm:t>
        <a:bodyPr/>
        <a:lstStyle/>
        <a:p>
          <a:r>
            <a:rPr lang="es-EC" b="1" dirty="0" smtClean="0">
              <a:solidFill>
                <a:schemeClr val="tx1"/>
              </a:solidFill>
            </a:rPr>
            <a:t>Sirve al ser humano para generar un estado mental libre de tensiones, considerando que en la actualidad el ser humano presenta problemas de inactividad; por lo tanto la recreación provee de  actividades que favorecen sus relaciones personales, habilidades, destrezas y movilidad.</a:t>
          </a:r>
          <a:endParaRPr lang="es-ES" b="1" dirty="0">
            <a:solidFill>
              <a:schemeClr val="tx1"/>
            </a:solidFill>
          </a:endParaRPr>
        </a:p>
      </dgm:t>
    </dgm:pt>
    <dgm:pt modelId="{352F5196-8CD4-4A40-8109-EA87BF64F072}" type="parTrans" cxnId="{012B303C-AE57-46E0-BD32-912480093D86}">
      <dgm:prSet/>
      <dgm:spPr/>
      <dgm:t>
        <a:bodyPr/>
        <a:lstStyle/>
        <a:p>
          <a:endParaRPr lang="es-ES" b="1">
            <a:solidFill>
              <a:schemeClr val="tx1"/>
            </a:solidFill>
          </a:endParaRPr>
        </a:p>
      </dgm:t>
    </dgm:pt>
    <dgm:pt modelId="{7807D663-3E6D-495E-AB87-04AECE93B63B}" type="sibTrans" cxnId="{012B303C-AE57-46E0-BD32-912480093D86}">
      <dgm:prSet/>
      <dgm:spPr/>
      <dgm:t>
        <a:bodyPr/>
        <a:lstStyle/>
        <a:p>
          <a:endParaRPr lang="es-ES" b="1">
            <a:solidFill>
              <a:schemeClr val="tx1"/>
            </a:solidFill>
          </a:endParaRPr>
        </a:p>
      </dgm:t>
    </dgm:pt>
    <dgm:pt modelId="{C085D7E4-DCB6-4BCC-830B-CBDEDC09606F}" type="pres">
      <dgm:prSet presAssocID="{15EF0AFC-DD1E-480C-931C-0DF658F327A3}" presName="linearFlow" presStyleCnt="0">
        <dgm:presLayoutVars>
          <dgm:dir/>
          <dgm:animLvl val="lvl"/>
          <dgm:resizeHandles val="exact"/>
        </dgm:presLayoutVars>
      </dgm:prSet>
      <dgm:spPr/>
      <dgm:t>
        <a:bodyPr/>
        <a:lstStyle/>
        <a:p>
          <a:endParaRPr lang="es-ES"/>
        </a:p>
      </dgm:t>
    </dgm:pt>
    <dgm:pt modelId="{DE31168E-02E6-4758-B926-22D7C7F93193}" type="pres">
      <dgm:prSet presAssocID="{72AE45AC-23AF-4114-B8A6-7539F70BB14B}" presName="composite" presStyleCnt="0"/>
      <dgm:spPr/>
    </dgm:pt>
    <dgm:pt modelId="{42434F58-A2E1-4037-8438-6960AE19456C}" type="pres">
      <dgm:prSet presAssocID="{72AE45AC-23AF-4114-B8A6-7539F70BB14B}" presName="parentText" presStyleLbl="alignNode1" presStyleIdx="0" presStyleCnt="3">
        <dgm:presLayoutVars>
          <dgm:chMax val="1"/>
          <dgm:bulletEnabled val="1"/>
        </dgm:presLayoutVars>
      </dgm:prSet>
      <dgm:spPr/>
      <dgm:t>
        <a:bodyPr/>
        <a:lstStyle/>
        <a:p>
          <a:endParaRPr lang="es-ES"/>
        </a:p>
      </dgm:t>
    </dgm:pt>
    <dgm:pt modelId="{82DB6BD3-347B-498D-861E-BBDC5999EE5F}" type="pres">
      <dgm:prSet presAssocID="{72AE45AC-23AF-4114-B8A6-7539F70BB14B}" presName="descendantText" presStyleLbl="alignAcc1" presStyleIdx="0" presStyleCnt="3">
        <dgm:presLayoutVars>
          <dgm:bulletEnabled val="1"/>
        </dgm:presLayoutVars>
      </dgm:prSet>
      <dgm:spPr/>
      <dgm:t>
        <a:bodyPr/>
        <a:lstStyle/>
        <a:p>
          <a:endParaRPr lang="es-ES"/>
        </a:p>
      </dgm:t>
    </dgm:pt>
    <dgm:pt modelId="{9A289298-3DD0-4096-8667-7276637EBE67}" type="pres">
      <dgm:prSet presAssocID="{60FAD393-8913-45D3-A1A7-BDB2C0B8B2BD}" presName="sp" presStyleCnt="0"/>
      <dgm:spPr/>
    </dgm:pt>
    <dgm:pt modelId="{49879797-4C8B-433E-A0DC-616B7050332C}" type="pres">
      <dgm:prSet presAssocID="{EFA1AB33-5211-4FD9-9ED6-E691DFE76BAE}" presName="composite" presStyleCnt="0"/>
      <dgm:spPr/>
    </dgm:pt>
    <dgm:pt modelId="{9B059C70-4381-44D8-8D39-5E4F287CAB86}" type="pres">
      <dgm:prSet presAssocID="{EFA1AB33-5211-4FD9-9ED6-E691DFE76BAE}" presName="parentText" presStyleLbl="alignNode1" presStyleIdx="1" presStyleCnt="3">
        <dgm:presLayoutVars>
          <dgm:chMax val="1"/>
          <dgm:bulletEnabled val="1"/>
        </dgm:presLayoutVars>
      </dgm:prSet>
      <dgm:spPr/>
      <dgm:t>
        <a:bodyPr/>
        <a:lstStyle/>
        <a:p>
          <a:endParaRPr lang="es-ES"/>
        </a:p>
      </dgm:t>
    </dgm:pt>
    <dgm:pt modelId="{91058FBA-2089-4736-A66B-92574B05EBE7}" type="pres">
      <dgm:prSet presAssocID="{EFA1AB33-5211-4FD9-9ED6-E691DFE76BAE}" presName="descendantText" presStyleLbl="alignAcc1" presStyleIdx="1" presStyleCnt="3">
        <dgm:presLayoutVars>
          <dgm:bulletEnabled val="1"/>
        </dgm:presLayoutVars>
      </dgm:prSet>
      <dgm:spPr/>
      <dgm:t>
        <a:bodyPr/>
        <a:lstStyle/>
        <a:p>
          <a:endParaRPr lang="es-ES"/>
        </a:p>
      </dgm:t>
    </dgm:pt>
    <dgm:pt modelId="{36B536C8-BC1E-41D1-B49E-05EF2AC7E9E0}" type="pres">
      <dgm:prSet presAssocID="{4781F4B2-ACE2-4F21-B2D8-59A238EC28A1}" presName="sp" presStyleCnt="0"/>
      <dgm:spPr/>
    </dgm:pt>
    <dgm:pt modelId="{F65049B3-2DBF-4323-8FD0-46A05F37874E}" type="pres">
      <dgm:prSet presAssocID="{CF69E3E4-5606-474D-BDFA-E8908E5A23E5}" presName="composite" presStyleCnt="0"/>
      <dgm:spPr/>
    </dgm:pt>
    <dgm:pt modelId="{137B556F-B2A7-4764-AD59-6CE910A79E3E}" type="pres">
      <dgm:prSet presAssocID="{CF69E3E4-5606-474D-BDFA-E8908E5A23E5}" presName="parentText" presStyleLbl="alignNode1" presStyleIdx="2" presStyleCnt="3">
        <dgm:presLayoutVars>
          <dgm:chMax val="1"/>
          <dgm:bulletEnabled val="1"/>
        </dgm:presLayoutVars>
      </dgm:prSet>
      <dgm:spPr/>
      <dgm:t>
        <a:bodyPr/>
        <a:lstStyle/>
        <a:p>
          <a:endParaRPr lang="es-ES"/>
        </a:p>
      </dgm:t>
    </dgm:pt>
    <dgm:pt modelId="{4FCEE2A7-16E9-46AB-9D01-23DC620F7B2F}" type="pres">
      <dgm:prSet presAssocID="{CF69E3E4-5606-474D-BDFA-E8908E5A23E5}" presName="descendantText" presStyleLbl="alignAcc1" presStyleIdx="2" presStyleCnt="3">
        <dgm:presLayoutVars>
          <dgm:bulletEnabled val="1"/>
        </dgm:presLayoutVars>
      </dgm:prSet>
      <dgm:spPr/>
      <dgm:t>
        <a:bodyPr/>
        <a:lstStyle/>
        <a:p>
          <a:endParaRPr lang="es-ES"/>
        </a:p>
      </dgm:t>
    </dgm:pt>
  </dgm:ptLst>
  <dgm:cxnLst>
    <dgm:cxn modelId="{949106BB-C082-4C09-AFA7-75F79DFD2593}" type="presOf" srcId="{7FDFC452-5F3B-462B-91DE-2C16BC8CE6C0}" destId="{4FCEE2A7-16E9-46AB-9D01-23DC620F7B2F}" srcOrd="0" destOrd="1" presId="urn:microsoft.com/office/officeart/2005/8/layout/chevron2"/>
    <dgm:cxn modelId="{1A67E905-9882-4462-9B2D-975DF08E8DDE}" srcId="{15EF0AFC-DD1E-480C-931C-0DF658F327A3}" destId="{EFA1AB33-5211-4FD9-9ED6-E691DFE76BAE}" srcOrd="1" destOrd="0" parTransId="{AC511122-5395-4D09-8803-6E6AA4979B7B}" sibTransId="{4781F4B2-ACE2-4F21-B2D8-59A238EC28A1}"/>
    <dgm:cxn modelId="{099EF9F2-44F9-46F1-849C-AB16968A1045}" srcId="{15EF0AFC-DD1E-480C-931C-0DF658F327A3}" destId="{72AE45AC-23AF-4114-B8A6-7539F70BB14B}" srcOrd="0" destOrd="0" parTransId="{12DF6494-F2C5-4F6E-ADC9-F5165C017BB4}" sibTransId="{60FAD393-8913-45D3-A1A7-BDB2C0B8B2BD}"/>
    <dgm:cxn modelId="{432DDB1B-3AF9-4F75-9732-7C4A3A867705}" srcId="{72AE45AC-23AF-4114-B8A6-7539F70BB14B}" destId="{9727B04D-8B75-4DB9-93CB-0764A4A3833D}" srcOrd="0" destOrd="0" parTransId="{91AD265E-CADC-40EF-822E-CE100827B37A}" sibTransId="{D97E9FBB-BBDD-462B-9161-D9F855E10727}"/>
    <dgm:cxn modelId="{1BF9435C-ABA0-43B7-A1E3-1E22858D4BC2}" srcId="{CF69E3E4-5606-474D-BDFA-E8908E5A23E5}" destId="{E68E0D77-C0BA-42B9-A0E9-C270B9EA555B}" srcOrd="0" destOrd="0" parTransId="{E9C71012-C76D-4BFF-BD40-ADCE414CF189}" sibTransId="{F2C2FED0-ABCE-4F76-AE8A-9AD36E2AA596}"/>
    <dgm:cxn modelId="{51635D65-38BA-4090-97CA-F583334F3B5E}" srcId="{15EF0AFC-DD1E-480C-931C-0DF658F327A3}" destId="{CF69E3E4-5606-474D-BDFA-E8908E5A23E5}" srcOrd="2" destOrd="0" parTransId="{E069169B-3DA7-4CFE-B532-58D314D75065}" sibTransId="{6D4192BA-BD20-4482-B7F8-E7D931E88DC6}"/>
    <dgm:cxn modelId="{5266F96F-10E6-45C8-ABF0-FBB1D978BED1}" type="presOf" srcId="{FCD05747-3B67-457C-ABE2-8D27D4C354B9}" destId="{91058FBA-2089-4736-A66B-92574B05EBE7}" srcOrd="0" destOrd="0" presId="urn:microsoft.com/office/officeart/2005/8/layout/chevron2"/>
    <dgm:cxn modelId="{FE49EF4E-28A3-4983-AEBF-9E78EE8AD178}" type="presOf" srcId="{E68E0D77-C0BA-42B9-A0E9-C270B9EA555B}" destId="{4FCEE2A7-16E9-46AB-9D01-23DC620F7B2F}" srcOrd="0" destOrd="0" presId="urn:microsoft.com/office/officeart/2005/8/layout/chevron2"/>
    <dgm:cxn modelId="{AC887F1B-9418-40D3-B788-F301A1BB46B4}" type="presOf" srcId="{CF69E3E4-5606-474D-BDFA-E8908E5A23E5}" destId="{137B556F-B2A7-4764-AD59-6CE910A79E3E}" srcOrd="0" destOrd="0" presId="urn:microsoft.com/office/officeart/2005/8/layout/chevron2"/>
    <dgm:cxn modelId="{BE99A8E8-B234-4F8A-9053-2C4527E7D513}" type="presOf" srcId="{15EF0AFC-DD1E-480C-931C-0DF658F327A3}" destId="{C085D7E4-DCB6-4BCC-830B-CBDEDC09606F}" srcOrd="0" destOrd="0" presId="urn:microsoft.com/office/officeart/2005/8/layout/chevron2"/>
    <dgm:cxn modelId="{52487F55-96DA-41D9-B587-68BF65E4E16A}" srcId="{EFA1AB33-5211-4FD9-9ED6-E691DFE76BAE}" destId="{FCD05747-3B67-457C-ABE2-8D27D4C354B9}" srcOrd="0" destOrd="0" parTransId="{4E7E5EA8-7542-4B3D-BE6D-8AE221276883}" sibTransId="{59531228-F4BA-4C92-98E7-3C7955E3C86E}"/>
    <dgm:cxn modelId="{6BD2FF76-297D-463B-9815-FE12045461BD}" type="presOf" srcId="{EFA1AB33-5211-4FD9-9ED6-E691DFE76BAE}" destId="{9B059C70-4381-44D8-8D39-5E4F287CAB86}" srcOrd="0" destOrd="0" presId="urn:microsoft.com/office/officeart/2005/8/layout/chevron2"/>
    <dgm:cxn modelId="{9323D445-98A8-49C6-8955-BB60C91682DB}" type="presOf" srcId="{72AE45AC-23AF-4114-B8A6-7539F70BB14B}" destId="{42434F58-A2E1-4037-8438-6960AE19456C}" srcOrd="0" destOrd="0" presId="urn:microsoft.com/office/officeart/2005/8/layout/chevron2"/>
    <dgm:cxn modelId="{B16AAE29-5D0B-4DA4-BD1E-2F6FDE25E235}" type="presOf" srcId="{9727B04D-8B75-4DB9-93CB-0764A4A3833D}" destId="{82DB6BD3-347B-498D-861E-BBDC5999EE5F}" srcOrd="0" destOrd="0" presId="urn:microsoft.com/office/officeart/2005/8/layout/chevron2"/>
    <dgm:cxn modelId="{012B303C-AE57-46E0-BD32-912480093D86}" srcId="{CF69E3E4-5606-474D-BDFA-E8908E5A23E5}" destId="{7FDFC452-5F3B-462B-91DE-2C16BC8CE6C0}" srcOrd="1" destOrd="0" parTransId="{352F5196-8CD4-4A40-8109-EA87BF64F072}" sibTransId="{7807D663-3E6D-495E-AB87-04AECE93B63B}"/>
    <dgm:cxn modelId="{63B45254-79FA-4D90-B3F1-543E7B275E7B}" type="presParOf" srcId="{C085D7E4-DCB6-4BCC-830B-CBDEDC09606F}" destId="{DE31168E-02E6-4758-B926-22D7C7F93193}" srcOrd="0" destOrd="0" presId="urn:microsoft.com/office/officeart/2005/8/layout/chevron2"/>
    <dgm:cxn modelId="{25E7952A-AA13-4D61-9694-1E9BC68A1E84}" type="presParOf" srcId="{DE31168E-02E6-4758-B926-22D7C7F93193}" destId="{42434F58-A2E1-4037-8438-6960AE19456C}" srcOrd="0" destOrd="0" presId="urn:microsoft.com/office/officeart/2005/8/layout/chevron2"/>
    <dgm:cxn modelId="{C6CAC0AB-C82F-4CFE-A3FB-8FB12343E280}" type="presParOf" srcId="{DE31168E-02E6-4758-B926-22D7C7F93193}" destId="{82DB6BD3-347B-498D-861E-BBDC5999EE5F}" srcOrd="1" destOrd="0" presId="urn:microsoft.com/office/officeart/2005/8/layout/chevron2"/>
    <dgm:cxn modelId="{18C8F23D-1358-4A7A-BC66-761E9FC9B370}" type="presParOf" srcId="{C085D7E4-DCB6-4BCC-830B-CBDEDC09606F}" destId="{9A289298-3DD0-4096-8667-7276637EBE67}" srcOrd="1" destOrd="0" presId="urn:microsoft.com/office/officeart/2005/8/layout/chevron2"/>
    <dgm:cxn modelId="{7F0781CA-3A8C-414E-9096-48E7C48E05E3}" type="presParOf" srcId="{C085D7E4-DCB6-4BCC-830B-CBDEDC09606F}" destId="{49879797-4C8B-433E-A0DC-616B7050332C}" srcOrd="2" destOrd="0" presId="urn:microsoft.com/office/officeart/2005/8/layout/chevron2"/>
    <dgm:cxn modelId="{A77B5FB9-9AB6-4F3C-BBC9-8A0B5AFA0CDD}" type="presParOf" srcId="{49879797-4C8B-433E-A0DC-616B7050332C}" destId="{9B059C70-4381-44D8-8D39-5E4F287CAB86}" srcOrd="0" destOrd="0" presId="urn:microsoft.com/office/officeart/2005/8/layout/chevron2"/>
    <dgm:cxn modelId="{19FE0DDD-C186-4781-BBEB-A6610E3D3CCF}" type="presParOf" srcId="{49879797-4C8B-433E-A0DC-616B7050332C}" destId="{91058FBA-2089-4736-A66B-92574B05EBE7}" srcOrd="1" destOrd="0" presId="urn:microsoft.com/office/officeart/2005/8/layout/chevron2"/>
    <dgm:cxn modelId="{1A911A22-5B3A-44A7-BD77-CCD3D99490F5}" type="presParOf" srcId="{C085D7E4-DCB6-4BCC-830B-CBDEDC09606F}" destId="{36B536C8-BC1E-41D1-B49E-05EF2AC7E9E0}" srcOrd="3" destOrd="0" presId="urn:microsoft.com/office/officeart/2005/8/layout/chevron2"/>
    <dgm:cxn modelId="{2F4F4227-3BFF-41B9-BBE5-6EA155997FDC}" type="presParOf" srcId="{C085D7E4-DCB6-4BCC-830B-CBDEDC09606F}" destId="{F65049B3-2DBF-4323-8FD0-46A05F37874E}" srcOrd="4" destOrd="0" presId="urn:microsoft.com/office/officeart/2005/8/layout/chevron2"/>
    <dgm:cxn modelId="{6D898254-F065-4544-B9B1-C08CF68AF519}" type="presParOf" srcId="{F65049B3-2DBF-4323-8FD0-46A05F37874E}" destId="{137B556F-B2A7-4764-AD59-6CE910A79E3E}" srcOrd="0" destOrd="0" presId="urn:microsoft.com/office/officeart/2005/8/layout/chevron2"/>
    <dgm:cxn modelId="{A81A99AF-3461-4269-8D71-360EC168F821}" type="presParOf" srcId="{F65049B3-2DBF-4323-8FD0-46A05F37874E}" destId="{4FCEE2A7-16E9-46AB-9D01-23DC620F7B2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FE64AFC-B60B-4C82-A799-BB25371BE7E6}"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s-EC"/>
        </a:p>
      </dgm:t>
    </dgm:pt>
    <dgm:pt modelId="{B27F94DB-38EA-4539-BFEE-FECBA7A5D06D}">
      <dgm:prSet phldrT="[Texto]" custT="1"/>
      <dgm:spPr/>
      <dgm:t>
        <a:bodyPr/>
        <a:lstStyle/>
        <a:p>
          <a:r>
            <a:rPr lang="es-EC" sz="1400" b="1" dirty="0"/>
            <a:t>Individuales </a:t>
          </a:r>
        </a:p>
      </dgm:t>
    </dgm:pt>
    <dgm:pt modelId="{8204155F-F7ED-4D84-9CD7-0DE2C9430C69}" type="parTrans" cxnId="{EC7F46E3-BF34-4198-A0FE-1DB3BE19CFB3}">
      <dgm:prSet/>
      <dgm:spPr/>
      <dgm:t>
        <a:bodyPr/>
        <a:lstStyle/>
        <a:p>
          <a:endParaRPr lang="es-EC"/>
        </a:p>
      </dgm:t>
    </dgm:pt>
    <dgm:pt modelId="{45ED8CB0-EFD2-4353-AE49-67AACAD96AF5}" type="sibTrans" cxnId="{EC7F46E3-BF34-4198-A0FE-1DB3BE19CFB3}">
      <dgm:prSet/>
      <dgm:spPr/>
      <dgm:t>
        <a:bodyPr/>
        <a:lstStyle/>
        <a:p>
          <a:endParaRPr lang="es-EC"/>
        </a:p>
      </dgm:t>
    </dgm:pt>
    <dgm:pt modelId="{2153B624-948F-4F66-BDED-11B3E7A6D6AD}">
      <dgm:prSet phldrT="[Texto]"/>
      <dgm:spPr/>
      <dgm:t>
        <a:bodyPr/>
        <a:lstStyle/>
        <a:p>
          <a:r>
            <a:rPr lang="es-EC" b="1" dirty="0"/>
            <a:t>Comunitario</a:t>
          </a:r>
        </a:p>
      </dgm:t>
    </dgm:pt>
    <dgm:pt modelId="{3AAC2C75-CBCC-4048-AFA8-8F0CA5EADFB2}" type="parTrans" cxnId="{06272A7E-021F-4279-B8DB-CAB6FB1D6079}">
      <dgm:prSet/>
      <dgm:spPr/>
      <dgm:t>
        <a:bodyPr/>
        <a:lstStyle/>
        <a:p>
          <a:endParaRPr lang="es-EC"/>
        </a:p>
      </dgm:t>
    </dgm:pt>
    <dgm:pt modelId="{51333AB5-3B5D-43A6-B17C-B31EEFC52161}" type="sibTrans" cxnId="{06272A7E-021F-4279-B8DB-CAB6FB1D6079}">
      <dgm:prSet/>
      <dgm:spPr/>
      <dgm:t>
        <a:bodyPr/>
        <a:lstStyle/>
        <a:p>
          <a:endParaRPr lang="es-EC"/>
        </a:p>
      </dgm:t>
    </dgm:pt>
    <dgm:pt modelId="{D49C612D-D8D4-4745-85BB-249B6465DE26}">
      <dgm:prSet phldrT="[Texto]"/>
      <dgm:spPr/>
      <dgm:t>
        <a:bodyPr/>
        <a:lstStyle/>
        <a:p>
          <a:r>
            <a:rPr lang="es-EC" b="1" dirty="0"/>
            <a:t>Ambientales</a:t>
          </a:r>
        </a:p>
      </dgm:t>
    </dgm:pt>
    <dgm:pt modelId="{352E3ABB-265E-4D77-8003-24E50CD43DF5}" type="parTrans" cxnId="{66BDEE9F-7AB2-4388-95DC-022894740C74}">
      <dgm:prSet/>
      <dgm:spPr/>
      <dgm:t>
        <a:bodyPr/>
        <a:lstStyle/>
        <a:p>
          <a:endParaRPr lang="es-EC"/>
        </a:p>
      </dgm:t>
    </dgm:pt>
    <dgm:pt modelId="{5EDC4888-80DE-4F41-81E3-B7806207E4A0}" type="sibTrans" cxnId="{66BDEE9F-7AB2-4388-95DC-022894740C74}">
      <dgm:prSet/>
      <dgm:spPr/>
      <dgm:t>
        <a:bodyPr/>
        <a:lstStyle/>
        <a:p>
          <a:endParaRPr lang="es-EC"/>
        </a:p>
      </dgm:t>
    </dgm:pt>
    <dgm:pt modelId="{FAD7A25D-0A2D-405E-8377-B0149E7AC43D}">
      <dgm:prSet phldrT="[Texto]"/>
      <dgm:spPr/>
      <dgm:t>
        <a:bodyPr/>
        <a:lstStyle/>
        <a:p>
          <a:r>
            <a:rPr lang="es-EC" b="1" dirty="0"/>
            <a:t>Económicos</a:t>
          </a:r>
        </a:p>
      </dgm:t>
    </dgm:pt>
    <dgm:pt modelId="{910FE0C7-B678-429B-A1E4-C006EF7DFE88}" type="parTrans" cxnId="{8E0B20BA-FF3A-435A-AEC3-67508925DBB6}">
      <dgm:prSet/>
      <dgm:spPr/>
      <dgm:t>
        <a:bodyPr/>
        <a:lstStyle/>
        <a:p>
          <a:endParaRPr lang="es-EC"/>
        </a:p>
      </dgm:t>
    </dgm:pt>
    <dgm:pt modelId="{9836F600-9C32-400B-AAF6-58FBA0C93C55}" type="sibTrans" cxnId="{8E0B20BA-FF3A-435A-AEC3-67508925DBB6}">
      <dgm:prSet/>
      <dgm:spPr/>
      <dgm:t>
        <a:bodyPr/>
        <a:lstStyle/>
        <a:p>
          <a:endParaRPr lang="es-EC"/>
        </a:p>
      </dgm:t>
    </dgm:pt>
    <dgm:pt modelId="{2BFB9D31-7E20-499C-8691-7C8ABDC6DF86}" type="pres">
      <dgm:prSet presAssocID="{8FE64AFC-B60B-4C82-A799-BB25371BE7E6}" presName="cycle" presStyleCnt="0">
        <dgm:presLayoutVars>
          <dgm:dir/>
          <dgm:resizeHandles val="exact"/>
        </dgm:presLayoutVars>
      </dgm:prSet>
      <dgm:spPr/>
      <dgm:t>
        <a:bodyPr/>
        <a:lstStyle/>
        <a:p>
          <a:endParaRPr lang="es-ES"/>
        </a:p>
      </dgm:t>
    </dgm:pt>
    <dgm:pt modelId="{60FFDF3B-C5AF-4336-9F39-55B9CA291CDC}" type="pres">
      <dgm:prSet presAssocID="{B27F94DB-38EA-4539-BFEE-FECBA7A5D06D}" presName="node" presStyleLbl="node1" presStyleIdx="0" presStyleCnt="4">
        <dgm:presLayoutVars>
          <dgm:bulletEnabled val="1"/>
        </dgm:presLayoutVars>
      </dgm:prSet>
      <dgm:spPr/>
      <dgm:t>
        <a:bodyPr/>
        <a:lstStyle/>
        <a:p>
          <a:endParaRPr lang="es-ES"/>
        </a:p>
      </dgm:t>
    </dgm:pt>
    <dgm:pt modelId="{599B6CAC-3181-4751-B65C-53BFD4708B26}" type="pres">
      <dgm:prSet presAssocID="{45ED8CB0-EFD2-4353-AE49-67AACAD96AF5}" presName="sibTrans" presStyleLbl="sibTrans2D1" presStyleIdx="0" presStyleCnt="4"/>
      <dgm:spPr/>
      <dgm:t>
        <a:bodyPr/>
        <a:lstStyle/>
        <a:p>
          <a:endParaRPr lang="es-ES"/>
        </a:p>
      </dgm:t>
    </dgm:pt>
    <dgm:pt modelId="{454F85EE-0771-420C-BE9E-E6EB1A3AF4CB}" type="pres">
      <dgm:prSet presAssocID="{45ED8CB0-EFD2-4353-AE49-67AACAD96AF5}" presName="connectorText" presStyleLbl="sibTrans2D1" presStyleIdx="0" presStyleCnt="4"/>
      <dgm:spPr/>
      <dgm:t>
        <a:bodyPr/>
        <a:lstStyle/>
        <a:p>
          <a:endParaRPr lang="es-ES"/>
        </a:p>
      </dgm:t>
    </dgm:pt>
    <dgm:pt modelId="{AA309D4B-4BEC-46ED-BFCF-FB776ADBC3A1}" type="pres">
      <dgm:prSet presAssocID="{2153B624-948F-4F66-BDED-11B3E7A6D6AD}" presName="node" presStyleLbl="node1" presStyleIdx="1" presStyleCnt="4">
        <dgm:presLayoutVars>
          <dgm:bulletEnabled val="1"/>
        </dgm:presLayoutVars>
      </dgm:prSet>
      <dgm:spPr/>
      <dgm:t>
        <a:bodyPr/>
        <a:lstStyle/>
        <a:p>
          <a:endParaRPr lang="es-ES"/>
        </a:p>
      </dgm:t>
    </dgm:pt>
    <dgm:pt modelId="{26366CC2-B9E2-4115-83DF-5B1A4923D8DA}" type="pres">
      <dgm:prSet presAssocID="{51333AB5-3B5D-43A6-B17C-B31EEFC52161}" presName="sibTrans" presStyleLbl="sibTrans2D1" presStyleIdx="1" presStyleCnt="4"/>
      <dgm:spPr/>
      <dgm:t>
        <a:bodyPr/>
        <a:lstStyle/>
        <a:p>
          <a:endParaRPr lang="es-ES"/>
        </a:p>
      </dgm:t>
    </dgm:pt>
    <dgm:pt modelId="{AEC94FD6-A263-4B17-869D-AC253305B95A}" type="pres">
      <dgm:prSet presAssocID="{51333AB5-3B5D-43A6-B17C-B31EEFC52161}" presName="connectorText" presStyleLbl="sibTrans2D1" presStyleIdx="1" presStyleCnt="4"/>
      <dgm:spPr/>
      <dgm:t>
        <a:bodyPr/>
        <a:lstStyle/>
        <a:p>
          <a:endParaRPr lang="es-ES"/>
        </a:p>
      </dgm:t>
    </dgm:pt>
    <dgm:pt modelId="{7AC53D47-C4CB-4EA4-829E-515BF720C478}" type="pres">
      <dgm:prSet presAssocID="{D49C612D-D8D4-4745-85BB-249B6465DE26}" presName="node" presStyleLbl="node1" presStyleIdx="2" presStyleCnt="4">
        <dgm:presLayoutVars>
          <dgm:bulletEnabled val="1"/>
        </dgm:presLayoutVars>
      </dgm:prSet>
      <dgm:spPr/>
      <dgm:t>
        <a:bodyPr/>
        <a:lstStyle/>
        <a:p>
          <a:endParaRPr lang="es-ES"/>
        </a:p>
      </dgm:t>
    </dgm:pt>
    <dgm:pt modelId="{43DB7AAB-AA51-4836-8FA7-7F028BB2D5BE}" type="pres">
      <dgm:prSet presAssocID="{5EDC4888-80DE-4F41-81E3-B7806207E4A0}" presName="sibTrans" presStyleLbl="sibTrans2D1" presStyleIdx="2" presStyleCnt="4"/>
      <dgm:spPr/>
      <dgm:t>
        <a:bodyPr/>
        <a:lstStyle/>
        <a:p>
          <a:endParaRPr lang="es-ES"/>
        </a:p>
      </dgm:t>
    </dgm:pt>
    <dgm:pt modelId="{43895488-44C4-42E2-A829-F5B0E0270797}" type="pres">
      <dgm:prSet presAssocID="{5EDC4888-80DE-4F41-81E3-B7806207E4A0}" presName="connectorText" presStyleLbl="sibTrans2D1" presStyleIdx="2" presStyleCnt="4"/>
      <dgm:spPr/>
      <dgm:t>
        <a:bodyPr/>
        <a:lstStyle/>
        <a:p>
          <a:endParaRPr lang="es-ES"/>
        </a:p>
      </dgm:t>
    </dgm:pt>
    <dgm:pt modelId="{81DBB74A-DE36-48E1-BB1A-094054443A36}" type="pres">
      <dgm:prSet presAssocID="{FAD7A25D-0A2D-405E-8377-B0149E7AC43D}" presName="node" presStyleLbl="node1" presStyleIdx="3" presStyleCnt="4">
        <dgm:presLayoutVars>
          <dgm:bulletEnabled val="1"/>
        </dgm:presLayoutVars>
      </dgm:prSet>
      <dgm:spPr/>
      <dgm:t>
        <a:bodyPr/>
        <a:lstStyle/>
        <a:p>
          <a:endParaRPr lang="es-ES"/>
        </a:p>
      </dgm:t>
    </dgm:pt>
    <dgm:pt modelId="{F3450BA4-EC2D-4AEF-A481-B739B3668377}" type="pres">
      <dgm:prSet presAssocID="{9836F600-9C32-400B-AAF6-58FBA0C93C55}" presName="sibTrans" presStyleLbl="sibTrans2D1" presStyleIdx="3" presStyleCnt="4"/>
      <dgm:spPr/>
      <dgm:t>
        <a:bodyPr/>
        <a:lstStyle/>
        <a:p>
          <a:endParaRPr lang="es-ES"/>
        </a:p>
      </dgm:t>
    </dgm:pt>
    <dgm:pt modelId="{30586B85-3DF8-4704-8B45-498ADD83A13D}" type="pres">
      <dgm:prSet presAssocID="{9836F600-9C32-400B-AAF6-58FBA0C93C55}" presName="connectorText" presStyleLbl="sibTrans2D1" presStyleIdx="3" presStyleCnt="4"/>
      <dgm:spPr/>
      <dgm:t>
        <a:bodyPr/>
        <a:lstStyle/>
        <a:p>
          <a:endParaRPr lang="es-ES"/>
        </a:p>
      </dgm:t>
    </dgm:pt>
  </dgm:ptLst>
  <dgm:cxnLst>
    <dgm:cxn modelId="{8951DCB8-BFEA-4828-9290-9A028AE86175}" type="presOf" srcId="{51333AB5-3B5D-43A6-B17C-B31EEFC52161}" destId="{AEC94FD6-A263-4B17-869D-AC253305B95A}" srcOrd="1" destOrd="0" presId="urn:microsoft.com/office/officeart/2005/8/layout/cycle2"/>
    <dgm:cxn modelId="{AC51910D-A20B-4452-BF3B-58D97BB26A78}" type="presOf" srcId="{45ED8CB0-EFD2-4353-AE49-67AACAD96AF5}" destId="{599B6CAC-3181-4751-B65C-53BFD4708B26}" srcOrd="0" destOrd="0" presId="urn:microsoft.com/office/officeart/2005/8/layout/cycle2"/>
    <dgm:cxn modelId="{A36185C5-8D6B-45D3-B7FF-693C60646E6A}" type="presOf" srcId="{51333AB5-3B5D-43A6-B17C-B31EEFC52161}" destId="{26366CC2-B9E2-4115-83DF-5B1A4923D8DA}" srcOrd="0" destOrd="0" presId="urn:microsoft.com/office/officeart/2005/8/layout/cycle2"/>
    <dgm:cxn modelId="{B459EE14-9E9B-478A-BEC3-61C06852C71E}" type="presOf" srcId="{B27F94DB-38EA-4539-BFEE-FECBA7A5D06D}" destId="{60FFDF3B-C5AF-4336-9F39-55B9CA291CDC}" srcOrd="0" destOrd="0" presId="urn:microsoft.com/office/officeart/2005/8/layout/cycle2"/>
    <dgm:cxn modelId="{66BDEE9F-7AB2-4388-95DC-022894740C74}" srcId="{8FE64AFC-B60B-4C82-A799-BB25371BE7E6}" destId="{D49C612D-D8D4-4745-85BB-249B6465DE26}" srcOrd="2" destOrd="0" parTransId="{352E3ABB-265E-4D77-8003-24E50CD43DF5}" sibTransId="{5EDC4888-80DE-4F41-81E3-B7806207E4A0}"/>
    <dgm:cxn modelId="{D1EB8BF7-DAED-4499-83C9-FD8D65931F04}" type="presOf" srcId="{8FE64AFC-B60B-4C82-A799-BB25371BE7E6}" destId="{2BFB9D31-7E20-499C-8691-7C8ABDC6DF86}" srcOrd="0" destOrd="0" presId="urn:microsoft.com/office/officeart/2005/8/layout/cycle2"/>
    <dgm:cxn modelId="{2BFEF32E-21DD-4704-A1C2-10E0CA4010E0}" type="presOf" srcId="{9836F600-9C32-400B-AAF6-58FBA0C93C55}" destId="{30586B85-3DF8-4704-8B45-498ADD83A13D}" srcOrd="1" destOrd="0" presId="urn:microsoft.com/office/officeart/2005/8/layout/cycle2"/>
    <dgm:cxn modelId="{30DAFB76-CF5B-43B6-9EA2-8D2158D5DC88}" type="presOf" srcId="{45ED8CB0-EFD2-4353-AE49-67AACAD96AF5}" destId="{454F85EE-0771-420C-BE9E-E6EB1A3AF4CB}" srcOrd="1" destOrd="0" presId="urn:microsoft.com/office/officeart/2005/8/layout/cycle2"/>
    <dgm:cxn modelId="{8E0B20BA-FF3A-435A-AEC3-67508925DBB6}" srcId="{8FE64AFC-B60B-4C82-A799-BB25371BE7E6}" destId="{FAD7A25D-0A2D-405E-8377-B0149E7AC43D}" srcOrd="3" destOrd="0" parTransId="{910FE0C7-B678-429B-A1E4-C006EF7DFE88}" sibTransId="{9836F600-9C32-400B-AAF6-58FBA0C93C55}"/>
    <dgm:cxn modelId="{AE989317-7440-4998-9B6D-19F6F584A0A6}" type="presOf" srcId="{5EDC4888-80DE-4F41-81E3-B7806207E4A0}" destId="{43895488-44C4-42E2-A829-F5B0E0270797}" srcOrd="1" destOrd="0" presId="urn:microsoft.com/office/officeart/2005/8/layout/cycle2"/>
    <dgm:cxn modelId="{06272A7E-021F-4279-B8DB-CAB6FB1D6079}" srcId="{8FE64AFC-B60B-4C82-A799-BB25371BE7E6}" destId="{2153B624-948F-4F66-BDED-11B3E7A6D6AD}" srcOrd="1" destOrd="0" parTransId="{3AAC2C75-CBCC-4048-AFA8-8F0CA5EADFB2}" sibTransId="{51333AB5-3B5D-43A6-B17C-B31EEFC52161}"/>
    <dgm:cxn modelId="{BB548C06-B536-426C-AC0A-5D4F5DD8E020}" type="presOf" srcId="{D49C612D-D8D4-4745-85BB-249B6465DE26}" destId="{7AC53D47-C4CB-4EA4-829E-515BF720C478}" srcOrd="0" destOrd="0" presId="urn:microsoft.com/office/officeart/2005/8/layout/cycle2"/>
    <dgm:cxn modelId="{27C576B0-CCE7-48C3-8ABE-1E37A3D85492}" type="presOf" srcId="{FAD7A25D-0A2D-405E-8377-B0149E7AC43D}" destId="{81DBB74A-DE36-48E1-BB1A-094054443A36}" srcOrd="0" destOrd="0" presId="urn:microsoft.com/office/officeart/2005/8/layout/cycle2"/>
    <dgm:cxn modelId="{8101A7BF-72AC-4939-AABE-450F1C8AF2E8}" type="presOf" srcId="{9836F600-9C32-400B-AAF6-58FBA0C93C55}" destId="{F3450BA4-EC2D-4AEF-A481-B739B3668377}" srcOrd="0" destOrd="0" presId="urn:microsoft.com/office/officeart/2005/8/layout/cycle2"/>
    <dgm:cxn modelId="{EC7F46E3-BF34-4198-A0FE-1DB3BE19CFB3}" srcId="{8FE64AFC-B60B-4C82-A799-BB25371BE7E6}" destId="{B27F94DB-38EA-4539-BFEE-FECBA7A5D06D}" srcOrd="0" destOrd="0" parTransId="{8204155F-F7ED-4D84-9CD7-0DE2C9430C69}" sibTransId="{45ED8CB0-EFD2-4353-AE49-67AACAD96AF5}"/>
    <dgm:cxn modelId="{195DFCF3-CDF6-4F53-B953-DBAFCBF0305C}" type="presOf" srcId="{2153B624-948F-4F66-BDED-11B3E7A6D6AD}" destId="{AA309D4B-4BEC-46ED-BFCF-FB776ADBC3A1}" srcOrd="0" destOrd="0" presId="urn:microsoft.com/office/officeart/2005/8/layout/cycle2"/>
    <dgm:cxn modelId="{8DB698BB-0FCF-4F87-9E3D-E236CAE13EA6}" type="presOf" srcId="{5EDC4888-80DE-4F41-81E3-B7806207E4A0}" destId="{43DB7AAB-AA51-4836-8FA7-7F028BB2D5BE}" srcOrd="0" destOrd="0" presId="urn:microsoft.com/office/officeart/2005/8/layout/cycle2"/>
    <dgm:cxn modelId="{E1011BB8-06FE-4626-8836-3AF9F969E224}" type="presParOf" srcId="{2BFB9D31-7E20-499C-8691-7C8ABDC6DF86}" destId="{60FFDF3B-C5AF-4336-9F39-55B9CA291CDC}" srcOrd="0" destOrd="0" presId="urn:microsoft.com/office/officeart/2005/8/layout/cycle2"/>
    <dgm:cxn modelId="{D7246B3B-3776-47A3-8CCF-748910F32F60}" type="presParOf" srcId="{2BFB9D31-7E20-499C-8691-7C8ABDC6DF86}" destId="{599B6CAC-3181-4751-B65C-53BFD4708B26}" srcOrd="1" destOrd="0" presId="urn:microsoft.com/office/officeart/2005/8/layout/cycle2"/>
    <dgm:cxn modelId="{BCC4EDF3-A403-4659-8975-407B4EA0E947}" type="presParOf" srcId="{599B6CAC-3181-4751-B65C-53BFD4708B26}" destId="{454F85EE-0771-420C-BE9E-E6EB1A3AF4CB}" srcOrd="0" destOrd="0" presId="urn:microsoft.com/office/officeart/2005/8/layout/cycle2"/>
    <dgm:cxn modelId="{799D0BEA-705C-483F-9F85-AB84A06AC3EF}" type="presParOf" srcId="{2BFB9D31-7E20-499C-8691-7C8ABDC6DF86}" destId="{AA309D4B-4BEC-46ED-BFCF-FB776ADBC3A1}" srcOrd="2" destOrd="0" presId="urn:microsoft.com/office/officeart/2005/8/layout/cycle2"/>
    <dgm:cxn modelId="{3CC3E8EA-F332-4506-8360-DF61C27139BD}" type="presParOf" srcId="{2BFB9D31-7E20-499C-8691-7C8ABDC6DF86}" destId="{26366CC2-B9E2-4115-83DF-5B1A4923D8DA}" srcOrd="3" destOrd="0" presId="urn:microsoft.com/office/officeart/2005/8/layout/cycle2"/>
    <dgm:cxn modelId="{4AD37071-423B-4717-A169-6F66F998E696}" type="presParOf" srcId="{26366CC2-B9E2-4115-83DF-5B1A4923D8DA}" destId="{AEC94FD6-A263-4B17-869D-AC253305B95A}" srcOrd="0" destOrd="0" presId="urn:microsoft.com/office/officeart/2005/8/layout/cycle2"/>
    <dgm:cxn modelId="{02438EDB-08B6-4EF2-9DE6-AD47475D136F}" type="presParOf" srcId="{2BFB9D31-7E20-499C-8691-7C8ABDC6DF86}" destId="{7AC53D47-C4CB-4EA4-829E-515BF720C478}" srcOrd="4" destOrd="0" presId="urn:microsoft.com/office/officeart/2005/8/layout/cycle2"/>
    <dgm:cxn modelId="{09C70199-8E58-4B6D-B8D1-E35002AB6411}" type="presParOf" srcId="{2BFB9D31-7E20-499C-8691-7C8ABDC6DF86}" destId="{43DB7AAB-AA51-4836-8FA7-7F028BB2D5BE}" srcOrd="5" destOrd="0" presId="urn:microsoft.com/office/officeart/2005/8/layout/cycle2"/>
    <dgm:cxn modelId="{4E3FFAB4-6089-402E-BE62-84188591B2EC}" type="presParOf" srcId="{43DB7AAB-AA51-4836-8FA7-7F028BB2D5BE}" destId="{43895488-44C4-42E2-A829-F5B0E0270797}" srcOrd="0" destOrd="0" presId="urn:microsoft.com/office/officeart/2005/8/layout/cycle2"/>
    <dgm:cxn modelId="{44F5F9DD-17DE-4BCB-B152-138C5A80D1BA}" type="presParOf" srcId="{2BFB9D31-7E20-499C-8691-7C8ABDC6DF86}" destId="{81DBB74A-DE36-48E1-BB1A-094054443A36}" srcOrd="6" destOrd="0" presId="urn:microsoft.com/office/officeart/2005/8/layout/cycle2"/>
    <dgm:cxn modelId="{BDF9CBB8-952B-4EB7-9402-3088308C9F89}" type="presParOf" srcId="{2BFB9D31-7E20-499C-8691-7C8ABDC6DF86}" destId="{F3450BA4-EC2D-4AEF-A481-B739B3668377}" srcOrd="7" destOrd="0" presId="urn:microsoft.com/office/officeart/2005/8/layout/cycle2"/>
    <dgm:cxn modelId="{09153481-64CF-4820-8A9C-DD778190F4C9}" type="presParOf" srcId="{F3450BA4-EC2D-4AEF-A481-B739B3668377}" destId="{30586B85-3DF8-4704-8B45-498ADD83A13D}"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C0D5ED5-2A83-4280-8048-5514856E1CCE}" type="doc">
      <dgm:prSet loTypeId="urn:microsoft.com/office/officeart/2005/8/layout/bProcess2" loCatId="process" qsTypeId="urn:microsoft.com/office/officeart/2005/8/quickstyle/simple1" qsCatId="simple" csTypeId="urn:microsoft.com/office/officeart/2005/8/colors/colorful1" csCatId="colorful" phldr="1"/>
      <dgm:spPr/>
      <dgm:t>
        <a:bodyPr/>
        <a:lstStyle/>
        <a:p>
          <a:endParaRPr lang="es-ES"/>
        </a:p>
      </dgm:t>
    </dgm:pt>
    <dgm:pt modelId="{25C7F005-0183-443C-A463-D99AC39259C0}">
      <dgm:prSet phldrT="[Texto]" custT="1"/>
      <dgm:spPr/>
      <dgm:t>
        <a:bodyPr/>
        <a:lstStyle/>
        <a:p>
          <a:r>
            <a:rPr lang="es-ES" sz="1100" b="1" dirty="0" smtClean="0"/>
            <a:t>CARACTERISTICAS DE LA RECREACIÒN </a:t>
          </a:r>
          <a:endParaRPr lang="es-ES" sz="1100" b="1" dirty="0"/>
        </a:p>
      </dgm:t>
    </dgm:pt>
    <dgm:pt modelId="{15D98534-B032-43FA-BBE3-C93863A1E35A}" type="parTrans" cxnId="{648853DC-119E-4000-A941-8D2B51D8BB56}">
      <dgm:prSet/>
      <dgm:spPr/>
      <dgm:t>
        <a:bodyPr/>
        <a:lstStyle/>
        <a:p>
          <a:endParaRPr lang="es-ES"/>
        </a:p>
      </dgm:t>
    </dgm:pt>
    <dgm:pt modelId="{F9B8D185-B7A1-4780-9FB6-177891B4FF6D}" type="sibTrans" cxnId="{648853DC-119E-4000-A941-8D2B51D8BB56}">
      <dgm:prSet/>
      <dgm:spPr/>
      <dgm:t>
        <a:bodyPr/>
        <a:lstStyle/>
        <a:p>
          <a:endParaRPr lang="es-ES"/>
        </a:p>
      </dgm:t>
    </dgm:pt>
    <dgm:pt modelId="{DD9EC60B-3F8F-48C0-ACEA-A0F070813826}">
      <dgm:prSet phldrT="[Texto]" custT="1"/>
      <dgm:spPr/>
      <dgm:t>
        <a:bodyPr/>
        <a:lstStyle/>
        <a:p>
          <a:r>
            <a:rPr lang="es-EC" sz="900" b="1" dirty="0" smtClean="0">
              <a:effectLst/>
            </a:rPr>
            <a:t>ESPONTANEIDAD</a:t>
          </a:r>
          <a:endParaRPr lang="es-ES" sz="900" b="1" dirty="0"/>
        </a:p>
      </dgm:t>
    </dgm:pt>
    <dgm:pt modelId="{65A3CF31-9F22-453E-B127-BC56BE87AF7A}" type="parTrans" cxnId="{1AEFFFFA-D6D0-474B-9D14-D001E474103D}">
      <dgm:prSet/>
      <dgm:spPr/>
      <dgm:t>
        <a:bodyPr/>
        <a:lstStyle/>
        <a:p>
          <a:endParaRPr lang="es-ES"/>
        </a:p>
      </dgm:t>
    </dgm:pt>
    <dgm:pt modelId="{DF5DD9EF-6338-4667-B915-019140ED7F26}" type="sibTrans" cxnId="{1AEFFFFA-D6D0-474B-9D14-D001E474103D}">
      <dgm:prSet/>
      <dgm:spPr/>
      <dgm:t>
        <a:bodyPr/>
        <a:lstStyle/>
        <a:p>
          <a:endParaRPr lang="es-ES"/>
        </a:p>
      </dgm:t>
    </dgm:pt>
    <dgm:pt modelId="{D1B32B30-05E5-430F-91A2-712DF6B22084}">
      <dgm:prSet phldrT="[Texto]" custT="1"/>
      <dgm:spPr/>
      <dgm:t>
        <a:bodyPr/>
        <a:lstStyle/>
        <a:p>
          <a:r>
            <a:rPr lang="es-EC" sz="1100" b="1" dirty="0" smtClean="0">
              <a:effectLst/>
            </a:rPr>
            <a:t>Sentido universal</a:t>
          </a:r>
          <a:endParaRPr lang="es-ES" sz="1100" b="1" dirty="0"/>
        </a:p>
      </dgm:t>
    </dgm:pt>
    <dgm:pt modelId="{E8FE96FB-039D-4FD8-B9CB-B32CA9879962}" type="parTrans" cxnId="{705AEA82-407E-4FE2-8C8E-57B9DCAED03B}">
      <dgm:prSet/>
      <dgm:spPr/>
      <dgm:t>
        <a:bodyPr/>
        <a:lstStyle/>
        <a:p>
          <a:endParaRPr lang="es-ES"/>
        </a:p>
      </dgm:t>
    </dgm:pt>
    <dgm:pt modelId="{5162F8A9-5546-4E80-8FB9-12DE46B6AF6F}" type="sibTrans" cxnId="{705AEA82-407E-4FE2-8C8E-57B9DCAED03B}">
      <dgm:prSet/>
      <dgm:spPr/>
      <dgm:t>
        <a:bodyPr/>
        <a:lstStyle/>
        <a:p>
          <a:endParaRPr lang="es-ES"/>
        </a:p>
      </dgm:t>
    </dgm:pt>
    <dgm:pt modelId="{10041411-749D-4DE3-8B06-2C790AB8D7DC}">
      <dgm:prSet phldrT="[Texto]"/>
      <dgm:spPr/>
      <dgm:t>
        <a:bodyPr/>
        <a:lstStyle/>
        <a:p>
          <a:r>
            <a:rPr lang="es-EC" b="1" dirty="0" smtClean="0">
              <a:effectLst/>
            </a:rPr>
            <a:t>Creación y expresión </a:t>
          </a:r>
          <a:endParaRPr lang="es-ES" b="1" dirty="0"/>
        </a:p>
      </dgm:t>
    </dgm:pt>
    <dgm:pt modelId="{B43C3FB5-17D2-4B4D-B4DA-EFEC7C942629}" type="parTrans" cxnId="{B852DA96-08E7-4A72-BC88-8B363C73AE86}">
      <dgm:prSet/>
      <dgm:spPr/>
      <dgm:t>
        <a:bodyPr/>
        <a:lstStyle/>
        <a:p>
          <a:endParaRPr lang="es-ES"/>
        </a:p>
      </dgm:t>
    </dgm:pt>
    <dgm:pt modelId="{7E9D288E-D558-4273-8C2B-255265B632D6}" type="sibTrans" cxnId="{B852DA96-08E7-4A72-BC88-8B363C73AE86}">
      <dgm:prSet/>
      <dgm:spPr/>
      <dgm:t>
        <a:bodyPr/>
        <a:lstStyle/>
        <a:p>
          <a:endParaRPr lang="es-ES"/>
        </a:p>
      </dgm:t>
    </dgm:pt>
    <dgm:pt modelId="{4730873E-881C-4F86-9859-BD5ED177F128}">
      <dgm:prSet phldrT="[Texto]"/>
      <dgm:spPr/>
      <dgm:t>
        <a:bodyPr/>
        <a:lstStyle/>
        <a:p>
          <a:r>
            <a:rPr lang="es-EC" b="1" dirty="0" smtClean="0">
              <a:effectLst/>
            </a:rPr>
            <a:t>Carácter benéfico </a:t>
          </a:r>
          <a:endParaRPr lang="es-ES" b="1" dirty="0"/>
        </a:p>
      </dgm:t>
    </dgm:pt>
    <dgm:pt modelId="{A3D2572E-2EC0-4945-A4A3-B1BCF730412C}" type="parTrans" cxnId="{D7C76F4E-F0F5-4D77-9A98-51A2AA0739D7}">
      <dgm:prSet/>
      <dgm:spPr/>
      <dgm:t>
        <a:bodyPr/>
        <a:lstStyle/>
        <a:p>
          <a:endParaRPr lang="es-ES"/>
        </a:p>
      </dgm:t>
    </dgm:pt>
    <dgm:pt modelId="{61810B03-687C-406B-831E-3058489B5F72}" type="sibTrans" cxnId="{D7C76F4E-F0F5-4D77-9A98-51A2AA0739D7}">
      <dgm:prSet/>
      <dgm:spPr/>
      <dgm:t>
        <a:bodyPr/>
        <a:lstStyle/>
        <a:p>
          <a:endParaRPr lang="es-ES"/>
        </a:p>
      </dgm:t>
    </dgm:pt>
    <dgm:pt modelId="{33E3B3C7-E14D-41F5-968D-EF11B177D185}">
      <dgm:prSet phldrT="[Texto]" custT="1"/>
      <dgm:spPr/>
      <dgm:t>
        <a:bodyPr/>
        <a:lstStyle/>
        <a:p>
          <a:r>
            <a:rPr lang="es-EC" sz="1100" b="1" dirty="0" smtClean="0">
              <a:effectLst/>
            </a:rPr>
            <a:t>Placer y satisfacción </a:t>
          </a:r>
          <a:endParaRPr lang="es-ES" sz="1100" b="1" dirty="0"/>
        </a:p>
      </dgm:t>
    </dgm:pt>
    <dgm:pt modelId="{22770F14-F276-4933-8829-B8AE19AF70B6}" type="parTrans" cxnId="{04F15B2F-D774-47AE-8635-7383DF2DF72E}">
      <dgm:prSet/>
      <dgm:spPr/>
      <dgm:t>
        <a:bodyPr/>
        <a:lstStyle/>
        <a:p>
          <a:endParaRPr lang="es-ES"/>
        </a:p>
      </dgm:t>
    </dgm:pt>
    <dgm:pt modelId="{561AD130-C51B-4F7F-B412-1DAB7C903629}" type="sibTrans" cxnId="{04F15B2F-D774-47AE-8635-7383DF2DF72E}">
      <dgm:prSet/>
      <dgm:spPr/>
      <dgm:t>
        <a:bodyPr/>
        <a:lstStyle/>
        <a:p>
          <a:endParaRPr lang="es-ES"/>
        </a:p>
      </dgm:t>
    </dgm:pt>
    <dgm:pt modelId="{146C3ECB-06CB-4EE0-8AD8-27438C69F101}">
      <dgm:prSet phldrT="[Texto]"/>
      <dgm:spPr/>
      <dgm:t>
        <a:bodyPr/>
        <a:lstStyle/>
        <a:p>
          <a:r>
            <a:rPr lang="es-EC" dirty="0" smtClean="0">
              <a:effectLst/>
            </a:rPr>
            <a:t>Integración </a:t>
          </a:r>
          <a:endParaRPr lang="es-ES" dirty="0"/>
        </a:p>
      </dgm:t>
    </dgm:pt>
    <dgm:pt modelId="{4561E1F2-5B16-4DF5-9207-134591F9AB5B}" type="parTrans" cxnId="{9982138B-AD58-494D-9C13-7517B6BC8B06}">
      <dgm:prSet/>
      <dgm:spPr/>
      <dgm:t>
        <a:bodyPr/>
        <a:lstStyle/>
        <a:p>
          <a:endParaRPr lang="es-ES"/>
        </a:p>
      </dgm:t>
    </dgm:pt>
    <dgm:pt modelId="{452CF327-AC64-4B2F-9D5C-A19FABD4866A}" type="sibTrans" cxnId="{9982138B-AD58-494D-9C13-7517B6BC8B06}">
      <dgm:prSet/>
      <dgm:spPr/>
      <dgm:t>
        <a:bodyPr/>
        <a:lstStyle/>
        <a:p>
          <a:endParaRPr lang="es-ES"/>
        </a:p>
      </dgm:t>
    </dgm:pt>
    <dgm:pt modelId="{4946475A-E5B2-43C9-8039-C232DC1A8EF0}" type="pres">
      <dgm:prSet presAssocID="{5C0D5ED5-2A83-4280-8048-5514856E1CCE}" presName="diagram" presStyleCnt="0">
        <dgm:presLayoutVars>
          <dgm:dir/>
          <dgm:resizeHandles/>
        </dgm:presLayoutVars>
      </dgm:prSet>
      <dgm:spPr/>
      <dgm:t>
        <a:bodyPr/>
        <a:lstStyle/>
        <a:p>
          <a:endParaRPr lang="es-ES"/>
        </a:p>
      </dgm:t>
    </dgm:pt>
    <dgm:pt modelId="{DD98400B-E0C3-4842-A9CF-89284B91ED06}" type="pres">
      <dgm:prSet presAssocID="{25C7F005-0183-443C-A463-D99AC39259C0}" presName="firstNode" presStyleLbl="node1" presStyleIdx="0" presStyleCnt="7" custScaleX="149761">
        <dgm:presLayoutVars>
          <dgm:bulletEnabled val="1"/>
        </dgm:presLayoutVars>
      </dgm:prSet>
      <dgm:spPr/>
      <dgm:t>
        <a:bodyPr/>
        <a:lstStyle/>
        <a:p>
          <a:endParaRPr lang="es-ES"/>
        </a:p>
      </dgm:t>
    </dgm:pt>
    <dgm:pt modelId="{6BF1A86C-B3E0-4EE8-B657-4D537F3B7B18}" type="pres">
      <dgm:prSet presAssocID="{F9B8D185-B7A1-4780-9FB6-177891B4FF6D}" presName="sibTrans" presStyleLbl="sibTrans2D1" presStyleIdx="0" presStyleCnt="6"/>
      <dgm:spPr/>
      <dgm:t>
        <a:bodyPr/>
        <a:lstStyle/>
        <a:p>
          <a:endParaRPr lang="es-ES"/>
        </a:p>
      </dgm:t>
    </dgm:pt>
    <dgm:pt modelId="{516C63C1-F993-4DCF-A295-AFACF0E0F32B}" type="pres">
      <dgm:prSet presAssocID="{DD9EC60B-3F8F-48C0-ACEA-A0F070813826}" presName="middleNode" presStyleCnt="0"/>
      <dgm:spPr/>
    </dgm:pt>
    <dgm:pt modelId="{9985DE8A-7281-43F3-AF9E-B54150B24DDA}" type="pres">
      <dgm:prSet presAssocID="{DD9EC60B-3F8F-48C0-ACEA-A0F070813826}" presName="padding" presStyleLbl="node1" presStyleIdx="0" presStyleCnt="7"/>
      <dgm:spPr/>
    </dgm:pt>
    <dgm:pt modelId="{D6398F5C-2F97-4C75-8BC0-E739102E308F}" type="pres">
      <dgm:prSet presAssocID="{DD9EC60B-3F8F-48C0-ACEA-A0F070813826}" presName="shape" presStyleLbl="node1" presStyleIdx="1" presStyleCnt="7" custScaleX="145760" custLinFactNeighborX="-4012" custLinFactNeighborY="1337">
        <dgm:presLayoutVars>
          <dgm:bulletEnabled val="1"/>
        </dgm:presLayoutVars>
      </dgm:prSet>
      <dgm:spPr/>
      <dgm:t>
        <a:bodyPr/>
        <a:lstStyle/>
        <a:p>
          <a:endParaRPr lang="es-ES"/>
        </a:p>
      </dgm:t>
    </dgm:pt>
    <dgm:pt modelId="{75C93C81-CB41-4F55-8A1C-15CB7C908615}" type="pres">
      <dgm:prSet presAssocID="{DF5DD9EF-6338-4667-B915-019140ED7F26}" presName="sibTrans" presStyleLbl="sibTrans2D1" presStyleIdx="1" presStyleCnt="6"/>
      <dgm:spPr/>
      <dgm:t>
        <a:bodyPr/>
        <a:lstStyle/>
        <a:p>
          <a:endParaRPr lang="es-ES"/>
        </a:p>
      </dgm:t>
    </dgm:pt>
    <dgm:pt modelId="{67912D9C-8C8D-4688-8164-CCF848ADA14E}" type="pres">
      <dgm:prSet presAssocID="{D1B32B30-05E5-430F-91A2-712DF6B22084}" presName="middleNode" presStyleCnt="0"/>
      <dgm:spPr/>
    </dgm:pt>
    <dgm:pt modelId="{FF7C78D4-3AFE-42A9-B812-169E309E3684}" type="pres">
      <dgm:prSet presAssocID="{D1B32B30-05E5-430F-91A2-712DF6B22084}" presName="padding" presStyleLbl="node1" presStyleIdx="1" presStyleCnt="7"/>
      <dgm:spPr/>
    </dgm:pt>
    <dgm:pt modelId="{196EAF64-E24B-4FB8-ADDC-0F9FC6AB58EE}" type="pres">
      <dgm:prSet presAssocID="{D1B32B30-05E5-430F-91A2-712DF6B22084}" presName="shape" presStyleLbl="node1" presStyleIdx="2" presStyleCnt="7">
        <dgm:presLayoutVars>
          <dgm:bulletEnabled val="1"/>
        </dgm:presLayoutVars>
      </dgm:prSet>
      <dgm:spPr/>
      <dgm:t>
        <a:bodyPr/>
        <a:lstStyle/>
        <a:p>
          <a:endParaRPr lang="es-ES"/>
        </a:p>
      </dgm:t>
    </dgm:pt>
    <dgm:pt modelId="{CD152B71-8E9E-4389-A1AD-7824E3BF90E3}" type="pres">
      <dgm:prSet presAssocID="{5162F8A9-5546-4E80-8FB9-12DE46B6AF6F}" presName="sibTrans" presStyleLbl="sibTrans2D1" presStyleIdx="2" presStyleCnt="6"/>
      <dgm:spPr/>
      <dgm:t>
        <a:bodyPr/>
        <a:lstStyle/>
        <a:p>
          <a:endParaRPr lang="es-ES"/>
        </a:p>
      </dgm:t>
    </dgm:pt>
    <dgm:pt modelId="{6689D49D-767C-4FC5-97F7-4893A51C2CBD}" type="pres">
      <dgm:prSet presAssocID="{10041411-749D-4DE3-8B06-2C790AB8D7DC}" presName="middleNode" presStyleCnt="0"/>
      <dgm:spPr/>
    </dgm:pt>
    <dgm:pt modelId="{40EF3010-2DA2-4373-BB01-658A8AD09A36}" type="pres">
      <dgm:prSet presAssocID="{10041411-749D-4DE3-8B06-2C790AB8D7DC}" presName="padding" presStyleLbl="node1" presStyleIdx="2" presStyleCnt="7"/>
      <dgm:spPr/>
    </dgm:pt>
    <dgm:pt modelId="{88D21838-7E70-4B88-AF80-FB77236C40B7}" type="pres">
      <dgm:prSet presAssocID="{10041411-749D-4DE3-8B06-2C790AB8D7DC}" presName="shape" presStyleLbl="node1" presStyleIdx="3" presStyleCnt="7">
        <dgm:presLayoutVars>
          <dgm:bulletEnabled val="1"/>
        </dgm:presLayoutVars>
      </dgm:prSet>
      <dgm:spPr/>
      <dgm:t>
        <a:bodyPr/>
        <a:lstStyle/>
        <a:p>
          <a:endParaRPr lang="es-ES"/>
        </a:p>
      </dgm:t>
    </dgm:pt>
    <dgm:pt modelId="{F463749E-F326-4DAA-8AC7-290AB259017D}" type="pres">
      <dgm:prSet presAssocID="{7E9D288E-D558-4273-8C2B-255265B632D6}" presName="sibTrans" presStyleLbl="sibTrans2D1" presStyleIdx="3" presStyleCnt="6"/>
      <dgm:spPr/>
      <dgm:t>
        <a:bodyPr/>
        <a:lstStyle/>
        <a:p>
          <a:endParaRPr lang="es-ES"/>
        </a:p>
      </dgm:t>
    </dgm:pt>
    <dgm:pt modelId="{999F67B4-48B3-4883-8D1F-B3C4B0AB994E}" type="pres">
      <dgm:prSet presAssocID="{4730873E-881C-4F86-9859-BD5ED177F128}" presName="middleNode" presStyleCnt="0"/>
      <dgm:spPr/>
    </dgm:pt>
    <dgm:pt modelId="{36502B20-413D-4A46-9B2F-312A00042287}" type="pres">
      <dgm:prSet presAssocID="{4730873E-881C-4F86-9859-BD5ED177F128}" presName="padding" presStyleLbl="node1" presStyleIdx="3" presStyleCnt="7"/>
      <dgm:spPr/>
    </dgm:pt>
    <dgm:pt modelId="{7B25BE7A-70E0-43B6-9B9F-8FCFCAF38A89}" type="pres">
      <dgm:prSet presAssocID="{4730873E-881C-4F86-9859-BD5ED177F128}" presName="shape" presStyleLbl="node1" presStyleIdx="4" presStyleCnt="7">
        <dgm:presLayoutVars>
          <dgm:bulletEnabled val="1"/>
        </dgm:presLayoutVars>
      </dgm:prSet>
      <dgm:spPr/>
      <dgm:t>
        <a:bodyPr/>
        <a:lstStyle/>
        <a:p>
          <a:endParaRPr lang="es-ES"/>
        </a:p>
      </dgm:t>
    </dgm:pt>
    <dgm:pt modelId="{209BE1ED-2DC5-4A33-BD8B-D26C024126A6}" type="pres">
      <dgm:prSet presAssocID="{61810B03-687C-406B-831E-3058489B5F72}" presName="sibTrans" presStyleLbl="sibTrans2D1" presStyleIdx="4" presStyleCnt="6"/>
      <dgm:spPr/>
      <dgm:t>
        <a:bodyPr/>
        <a:lstStyle/>
        <a:p>
          <a:endParaRPr lang="es-ES"/>
        </a:p>
      </dgm:t>
    </dgm:pt>
    <dgm:pt modelId="{4222F400-33BE-4E2A-A751-4948C9979406}" type="pres">
      <dgm:prSet presAssocID="{33E3B3C7-E14D-41F5-968D-EF11B177D185}" presName="middleNode" presStyleCnt="0"/>
      <dgm:spPr/>
    </dgm:pt>
    <dgm:pt modelId="{320ABD40-BC97-4E30-9E45-7E86E3BF90AF}" type="pres">
      <dgm:prSet presAssocID="{33E3B3C7-E14D-41F5-968D-EF11B177D185}" presName="padding" presStyleLbl="node1" presStyleIdx="4" presStyleCnt="7"/>
      <dgm:spPr/>
    </dgm:pt>
    <dgm:pt modelId="{A49759AF-EB74-48E4-9568-CE278C9977AF}" type="pres">
      <dgm:prSet presAssocID="{33E3B3C7-E14D-41F5-968D-EF11B177D185}" presName="shape" presStyleLbl="node1" presStyleIdx="5" presStyleCnt="7" custScaleX="169999">
        <dgm:presLayoutVars>
          <dgm:bulletEnabled val="1"/>
        </dgm:presLayoutVars>
      </dgm:prSet>
      <dgm:spPr/>
      <dgm:t>
        <a:bodyPr/>
        <a:lstStyle/>
        <a:p>
          <a:endParaRPr lang="es-ES"/>
        </a:p>
      </dgm:t>
    </dgm:pt>
    <dgm:pt modelId="{6E1E3562-05AC-4DD1-A78E-4E2E9029094D}" type="pres">
      <dgm:prSet presAssocID="{561AD130-C51B-4F7F-B412-1DAB7C903629}" presName="sibTrans" presStyleLbl="sibTrans2D1" presStyleIdx="5" presStyleCnt="6"/>
      <dgm:spPr/>
      <dgm:t>
        <a:bodyPr/>
        <a:lstStyle/>
        <a:p>
          <a:endParaRPr lang="es-ES"/>
        </a:p>
      </dgm:t>
    </dgm:pt>
    <dgm:pt modelId="{79D106E5-19E4-4D92-B026-EE31E1347F34}" type="pres">
      <dgm:prSet presAssocID="{146C3ECB-06CB-4EE0-8AD8-27438C69F101}" presName="lastNode" presStyleLbl="node1" presStyleIdx="6" presStyleCnt="7">
        <dgm:presLayoutVars>
          <dgm:bulletEnabled val="1"/>
        </dgm:presLayoutVars>
      </dgm:prSet>
      <dgm:spPr/>
      <dgm:t>
        <a:bodyPr/>
        <a:lstStyle/>
        <a:p>
          <a:endParaRPr lang="es-ES"/>
        </a:p>
      </dgm:t>
    </dgm:pt>
  </dgm:ptLst>
  <dgm:cxnLst>
    <dgm:cxn modelId="{C6BEBCA9-60D5-4F0D-97C8-FBD1E75CC526}" type="presOf" srcId="{5C0D5ED5-2A83-4280-8048-5514856E1CCE}" destId="{4946475A-E5B2-43C9-8039-C232DC1A8EF0}" srcOrd="0" destOrd="0" presId="urn:microsoft.com/office/officeart/2005/8/layout/bProcess2"/>
    <dgm:cxn modelId="{06CBC10B-7FA7-469D-9EE1-C92D0456B901}" type="presOf" srcId="{146C3ECB-06CB-4EE0-8AD8-27438C69F101}" destId="{79D106E5-19E4-4D92-B026-EE31E1347F34}" srcOrd="0" destOrd="0" presId="urn:microsoft.com/office/officeart/2005/8/layout/bProcess2"/>
    <dgm:cxn modelId="{891C5323-E22B-44B4-9ACB-9CDA1237655F}" type="presOf" srcId="{DF5DD9EF-6338-4667-B915-019140ED7F26}" destId="{75C93C81-CB41-4F55-8A1C-15CB7C908615}" srcOrd="0" destOrd="0" presId="urn:microsoft.com/office/officeart/2005/8/layout/bProcess2"/>
    <dgm:cxn modelId="{D7C76F4E-F0F5-4D77-9A98-51A2AA0739D7}" srcId="{5C0D5ED5-2A83-4280-8048-5514856E1CCE}" destId="{4730873E-881C-4F86-9859-BD5ED177F128}" srcOrd="4" destOrd="0" parTransId="{A3D2572E-2EC0-4945-A4A3-B1BCF730412C}" sibTransId="{61810B03-687C-406B-831E-3058489B5F72}"/>
    <dgm:cxn modelId="{48527818-ACF3-438C-97C9-CDDF5678FA57}" type="presOf" srcId="{7E9D288E-D558-4273-8C2B-255265B632D6}" destId="{F463749E-F326-4DAA-8AC7-290AB259017D}" srcOrd="0" destOrd="0" presId="urn:microsoft.com/office/officeart/2005/8/layout/bProcess2"/>
    <dgm:cxn modelId="{9D95250C-4436-4919-892F-8A169FE636EA}" type="presOf" srcId="{DD9EC60B-3F8F-48C0-ACEA-A0F070813826}" destId="{D6398F5C-2F97-4C75-8BC0-E739102E308F}" srcOrd="0" destOrd="0" presId="urn:microsoft.com/office/officeart/2005/8/layout/bProcess2"/>
    <dgm:cxn modelId="{7E955BD9-EE5B-4E18-AD90-71B8422DA352}" type="presOf" srcId="{4730873E-881C-4F86-9859-BD5ED177F128}" destId="{7B25BE7A-70E0-43B6-9B9F-8FCFCAF38A89}" srcOrd="0" destOrd="0" presId="urn:microsoft.com/office/officeart/2005/8/layout/bProcess2"/>
    <dgm:cxn modelId="{39D96E79-1FC4-4671-90DB-711DC6ADE8BE}" type="presOf" srcId="{D1B32B30-05E5-430F-91A2-712DF6B22084}" destId="{196EAF64-E24B-4FB8-ADDC-0F9FC6AB58EE}" srcOrd="0" destOrd="0" presId="urn:microsoft.com/office/officeart/2005/8/layout/bProcess2"/>
    <dgm:cxn modelId="{648853DC-119E-4000-A941-8D2B51D8BB56}" srcId="{5C0D5ED5-2A83-4280-8048-5514856E1CCE}" destId="{25C7F005-0183-443C-A463-D99AC39259C0}" srcOrd="0" destOrd="0" parTransId="{15D98534-B032-43FA-BBE3-C93863A1E35A}" sibTransId="{F9B8D185-B7A1-4780-9FB6-177891B4FF6D}"/>
    <dgm:cxn modelId="{1AEFFFFA-D6D0-474B-9D14-D001E474103D}" srcId="{5C0D5ED5-2A83-4280-8048-5514856E1CCE}" destId="{DD9EC60B-3F8F-48C0-ACEA-A0F070813826}" srcOrd="1" destOrd="0" parTransId="{65A3CF31-9F22-453E-B127-BC56BE87AF7A}" sibTransId="{DF5DD9EF-6338-4667-B915-019140ED7F26}"/>
    <dgm:cxn modelId="{5D7254AB-43D1-4D35-807C-CD63BC8E6171}" type="presOf" srcId="{5162F8A9-5546-4E80-8FB9-12DE46B6AF6F}" destId="{CD152B71-8E9E-4389-A1AD-7824E3BF90E3}" srcOrd="0" destOrd="0" presId="urn:microsoft.com/office/officeart/2005/8/layout/bProcess2"/>
    <dgm:cxn modelId="{08A69364-F85D-4577-B885-7B0AE93F06D5}" type="presOf" srcId="{F9B8D185-B7A1-4780-9FB6-177891B4FF6D}" destId="{6BF1A86C-B3E0-4EE8-B657-4D537F3B7B18}" srcOrd="0" destOrd="0" presId="urn:microsoft.com/office/officeart/2005/8/layout/bProcess2"/>
    <dgm:cxn modelId="{19D0E0B6-83E7-433A-99CE-84A590F1BD19}" type="presOf" srcId="{33E3B3C7-E14D-41F5-968D-EF11B177D185}" destId="{A49759AF-EB74-48E4-9568-CE278C9977AF}" srcOrd="0" destOrd="0" presId="urn:microsoft.com/office/officeart/2005/8/layout/bProcess2"/>
    <dgm:cxn modelId="{04F15B2F-D774-47AE-8635-7383DF2DF72E}" srcId="{5C0D5ED5-2A83-4280-8048-5514856E1CCE}" destId="{33E3B3C7-E14D-41F5-968D-EF11B177D185}" srcOrd="5" destOrd="0" parTransId="{22770F14-F276-4933-8829-B8AE19AF70B6}" sibTransId="{561AD130-C51B-4F7F-B412-1DAB7C903629}"/>
    <dgm:cxn modelId="{705AEA82-407E-4FE2-8C8E-57B9DCAED03B}" srcId="{5C0D5ED5-2A83-4280-8048-5514856E1CCE}" destId="{D1B32B30-05E5-430F-91A2-712DF6B22084}" srcOrd="2" destOrd="0" parTransId="{E8FE96FB-039D-4FD8-B9CB-B32CA9879962}" sibTransId="{5162F8A9-5546-4E80-8FB9-12DE46B6AF6F}"/>
    <dgm:cxn modelId="{B852DA96-08E7-4A72-BC88-8B363C73AE86}" srcId="{5C0D5ED5-2A83-4280-8048-5514856E1CCE}" destId="{10041411-749D-4DE3-8B06-2C790AB8D7DC}" srcOrd="3" destOrd="0" parTransId="{B43C3FB5-17D2-4B4D-B4DA-EFEC7C942629}" sibTransId="{7E9D288E-D558-4273-8C2B-255265B632D6}"/>
    <dgm:cxn modelId="{EC3A01BD-704B-460A-B52B-68D8277D892B}" type="presOf" srcId="{25C7F005-0183-443C-A463-D99AC39259C0}" destId="{DD98400B-E0C3-4842-A9CF-89284B91ED06}" srcOrd="0" destOrd="0" presId="urn:microsoft.com/office/officeart/2005/8/layout/bProcess2"/>
    <dgm:cxn modelId="{009C8A4B-C1C9-4E25-97A5-C13250C694BA}" type="presOf" srcId="{10041411-749D-4DE3-8B06-2C790AB8D7DC}" destId="{88D21838-7E70-4B88-AF80-FB77236C40B7}" srcOrd="0" destOrd="0" presId="urn:microsoft.com/office/officeart/2005/8/layout/bProcess2"/>
    <dgm:cxn modelId="{F8C78879-A454-4814-AB31-DB66FE1F0282}" type="presOf" srcId="{561AD130-C51B-4F7F-B412-1DAB7C903629}" destId="{6E1E3562-05AC-4DD1-A78E-4E2E9029094D}" srcOrd="0" destOrd="0" presId="urn:microsoft.com/office/officeart/2005/8/layout/bProcess2"/>
    <dgm:cxn modelId="{791A3899-EC25-4C83-B11E-3535188A3B76}" type="presOf" srcId="{61810B03-687C-406B-831E-3058489B5F72}" destId="{209BE1ED-2DC5-4A33-BD8B-D26C024126A6}" srcOrd="0" destOrd="0" presId="urn:microsoft.com/office/officeart/2005/8/layout/bProcess2"/>
    <dgm:cxn modelId="{9982138B-AD58-494D-9C13-7517B6BC8B06}" srcId="{5C0D5ED5-2A83-4280-8048-5514856E1CCE}" destId="{146C3ECB-06CB-4EE0-8AD8-27438C69F101}" srcOrd="6" destOrd="0" parTransId="{4561E1F2-5B16-4DF5-9207-134591F9AB5B}" sibTransId="{452CF327-AC64-4B2F-9D5C-A19FABD4866A}"/>
    <dgm:cxn modelId="{8FE96A81-BE22-4772-BF94-46E4F32726EB}" type="presParOf" srcId="{4946475A-E5B2-43C9-8039-C232DC1A8EF0}" destId="{DD98400B-E0C3-4842-A9CF-89284B91ED06}" srcOrd="0" destOrd="0" presId="urn:microsoft.com/office/officeart/2005/8/layout/bProcess2"/>
    <dgm:cxn modelId="{05E21BA0-F0CA-4193-8557-CC669EBCA6F3}" type="presParOf" srcId="{4946475A-E5B2-43C9-8039-C232DC1A8EF0}" destId="{6BF1A86C-B3E0-4EE8-B657-4D537F3B7B18}" srcOrd="1" destOrd="0" presId="urn:microsoft.com/office/officeart/2005/8/layout/bProcess2"/>
    <dgm:cxn modelId="{9DB7A44C-D59B-47E3-ACB4-CEC4198F376F}" type="presParOf" srcId="{4946475A-E5B2-43C9-8039-C232DC1A8EF0}" destId="{516C63C1-F993-4DCF-A295-AFACF0E0F32B}" srcOrd="2" destOrd="0" presId="urn:microsoft.com/office/officeart/2005/8/layout/bProcess2"/>
    <dgm:cxn modelId="{776B3A71-922C-4A29-AA57-987DD74612FE}" type="presParOf" srcId="{516C63C1-F993-4DCF-A295-AFACF0E0F32B}" destId="{9985DE8A-7281-43F3-AF9E-B54150B24DDA}" srcOrd="0" destOrd="0" presId="urn:microsoft.com/office/officeart/2005/8/layout/bProcess2"/>
    <dgm:cxn modelId="{F3580C4D-3412-489D-B521-97063E67C4B6}" type="presParOf" srcId="{516C63C1-F993-4DCF-A295-AFACF0E0F32B}" destId="{D6398F5C-2F97-4C75-8BC0-E739102E308F}" srcOrd="1" destOrd="0" presId="urn:microsoft.com/office/officeart/2005/8/layout/bProcess2"/>
    <dgm:cxn modelId="{F3C9DE3A-2DD7-484D-B885-1D796D4EEB13}" type="presParOf" srcId="{4946475A-E5B2-43C9-8039-C232DC1A8EF0}" destId="{75C93C81-CB41-4F55-8A1C-15CB7C908615}" srcOrd="3" destOrd="0" presId="urn:microsoft.com/office/officeart/2005/8/layout/bProcess2"/>
    <dgm:cxn modelId="{1007214D-CE3F-4355-9E38-F20B9BCC3F51}" type="presParOf" srcId="{4946475A-E5B2-43C9-8039-C232DC1A8EF0}" destId="{67912D9C-8C8D-4688-8164-CCF848ADA14E}" srcOrd="4" destOrd="0" presId="urn:microsoft.com/office/officeart/2005/8/layout/bProcess2"/>
    <dgm:cxn modelId="{CEC631A7-7361-42E6-A3F8-E3F7B8EA6DD6}" type="presParOf" srcId="{67912D9C-8C8D-4688-8164-CCF848ADA14E}" destId="{FF7C78D4-3AFE-42A9-B812-169E309E3684}" srcOrd="0" destOrd="0" presId="urn:microsoft.com/office/officeart/2005/8/layout/bProcess2"/>
    <dgm:cxn modelId="{2DF03103-E8F1-4407-9BB6-C8A6D2D1A484}" type="presParOf" srcId="{67912D9C-8C8D-4688-8164-CCF848ADA14E}" destId="{196EAF64-E24B-4FB8-ADDC-0F9FC6AB58EE}" srcOrd="1" destOrd="0" presId="urn:microsoft.com/office/officeart/2005/8/layout/bProcess2"/>
    <dgm:cxn modelId="{230529B7-5279-4313-AF57-5B964D89D4DD}" type="presParOf" srcId="{4946475A-E5B2-43C9-8039-C232DC1A8EF0}" destId="{CD152B71-8E9E-4389-A1AD-7824E3BF90E3}" srcOrd="5" destOrd="0" presId="urn:microsoft.com/office/officeart/2005/8/layout/bProcess2"/>
    <dgm:cxn modelId="{5D0E994C-D70E-4F99-9905-E5EC03DA313A}" type="presParOf" srcId="{4946475A-E5B2-43C9-8039-C232DC1A8EF0}" destId="{6689D49D-767C-4FC5-97F7-4893A51C2CBD}" srcOrd="6" destOrd="0" presId="urn:microsoft.com/office/officeart/2005/8/layout/bProcess2"/>
    <dgm:cxn modelId="{5A6C4743-AC24-4105-938E-EFF0AE2A0CC6}" type="presParOf" srcId="{6689D49D-767C-4FC5-97F7-4893A51C2CBD}" destId="{40EF3010-2DA2-4373-BB01-658A8AD09A36}" srcOrd="0" destOrd="0" presId="urn:microsoft.com/office/officeart/2005/8/layout/bProcess2"/>
    <dgm:cxn modelId="{293DC433-F51B-4797-8513-DA3030C9AAAF}" type="presParOf" srcId="{6689D49D-767C-4FC5-97F7-4893A51C2CBD}" destId="{88D21838-7E70-4B88-AF80-FB77236C40B7}" srcOrd="1" destOrd="0" presId="urn:microsoft.com/office/officeart/2005/8/layout/bProcess2"/>
    <dgm:cxn modelId="{33923E16-A64E-4CFC-820D-CDFE0DCC6D0F}" type="presParOf" srcId="{4946475A-E5B2-43C9-8039-C232DC1A8EF0}" destId="{F463749E-F326-4DAA-8AC7-290AB259017D}" srcOrd="7" destOrd="0" presId="urn:microsoft.com/office/officeart/2005/8/layout/bProcess2"/>
    <dgm:cxn modelId="{F3EBC23F-93EB-4C27-970C-E76ADD01E108}" type="presParOf" srcId="{4946475A-E5B2-43C9-8039-C232DC1A8EF0}" destId="{999F67B4-48B3-4883-8D1F-B3C4B0AB994E}" srcOrd="8" destOrd="0" presId="urn:microsoft.com/office/officeart/2005/8/layout/bProcess2"/>
    <dgm:cxn modelId="{16F1C4F9-8342-4B5C-A184-4730136EE12E}" type="presParOf" srcId="{999F67B4-48B3-4883-8D1F-B3C4B0AB994E}" destId="{36502B20-413D-4A46-9B2F-312A00042287}" srcOrd="0" destOrd="0" presId="urn:microsoft.com/office/officeart/2005/8/layout/bProcess2"/>
    <dgm:cxn modelId="{165D5352-F8DE-461B-8DC7-ADAA9C39422A}" type="presParOf" srcId="{999F67B4-48B3-4883-8D1F-B3C4B0AB994E}" destId="{7B25BE7A-70E0-43B6-9B9F-8FCFCAF38A89}" srcOrd="1" destOrd="0" presId="urn:microsoft.com/office/officeart/2005/8/layout/bProcess2"/>
    <dgm:cxn modelId="{EBCCA70E-A590-4826-ABAE-A2E95560C6EC}" type="presParOf" srcId="{4946475A-E5B2-43C9-8039-C232DC1A8EF0}" destId="{209BE1ED-2DC5-4A33-BD8B-D26C024126A6}" srcOrd="9" destOrd="0" presId="urn:microsoft.com/office/officeart/2005/8/layout/bProcess2"/>
    <dgm:cxn modelId="{5F398FE0-9572-495B-8AC0-FDCC323208AD}" type="presParOf" srcId="{4946475A-E5B2-43C9-8039-C232DC1A8EF0}" destId="{4222F400-33BE-4E2A-A751-4948C9979406}" srcOrd="10" destOrd="0" presId="urn:microsoft.com/office/officeart/2005/8/layout/bProcess2"/>
    <dgm:cxn modelId="{B037CF4B-DCDA-4151-B746-78304A6D2EC0}" type="presParOf" srcId="{4222F400-33BE-4E2A-A751-4948C9979406}" destId="{320ABD40-BC97-4E30-9E45-7E86E3BF90AF}" srcOrd="0" destOrd="0" presId="urn:microsoft.com/office/officeart/2005/8/layout/bProcess2"/>
    <dgm:cxn modelId="{A0E0BD9B-45EF-4AC2-A0A2-82B9DD59BD97}" type="presParOf" srcId="{4222F400-33BE-4E2A-A751-4948C9979406}" destId="{A49759AF-EB74-48E4-9568-CE278C9977AF}" srcOrd="1" destOrd="0" presId="urn:microsoft.com/office/officeart/2005/8/layout/bProcess2"/>
    <dgm:cxn modelId="{8CC3D67F-32AB-4195-A071-E8A66B16576C}" type="presParOf" srcId="{4946475A-E5B2-43C9-8039-C232DC1A8EF0}" destId="{6E1E3562-05AC-4DD1-A78E-4E2E9029094D}" srcOrd="11" destOrd="0" presId="urn:microsoft.com/office/officeart/2005/8/layout/bProcess2"/>
    <dgm:cxn modelId="{2679171D-2840-46C6-A87C-B66B3DA646B7}" type="presParOf" srcId="{4946475A-E5B2-43C9-8039-C232DC1A8EF0}" destId="{79D106E5-19E4-4D92-B026-EE31E1347F34}" srcOrd="12"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CD53184-5794-4B94-8645-007CF9BC7729}" type="doc">
      <dgm:prSet loTypeId="urn:microsoft.com/office/officeart/2005/8/layout/matrix3" loCatId="matrix" qsTypeId="urn:microsoft.com/office/officeart/2005/8/quickstyle/3d2" qsCatId="3D" csTypeId="urn:microsoft.com/office/officeart/2005/8/colors/colorful1" csCatId="colorful" phldr="1"/>
      <dgm:spPr/>
      <dgm:t>
        <a:bodyPr/>
        <a:lstStyle/>
        <a:p>
          <a:endParaRPr lang="es-ES"/>
        </a:p>
      </dgm:t>
    </dgm:pt>
    <dgm:pt modelId="{4F18B427-6611-40CD-A4BE-5A435702E742}">
      <dgm:prSet phldrT="[Texto]"/>
      <dgm:spPr/>
      <dgm:t>
        <a:bodyPr/>
        <a:lstStyle/>
        <a:p>
          <a:r>
            <a:rPr lang="es-EC" b="1" dirty="0" smtClean="0">
              <a:solidFill>
                <a:schemeClr val="tx1"/>
              </a:solidFill>
            </a:rPr>
            <a:t>ESTRÉS LABORAL </a:t>
          </a:r>
        </a:p>
        <a:p>
          <a:r>
            <a:rPr lang="es-EC" b="1" dirty="0" smtClean="0">
              <a:solidFill>
                <a:schemeClr val="tx1"/>
              </a:solidFill>
            </a:rPr>
            <a:t>(Carazo &amp; Chaves Castro, 2015) menciona que el estrés laboral “es una reacción fisiológica del organismo que se da cuando existe una tensión que no se canaliza adecuadamente y permanece en el tiempo</a:t>
          </a:r>
          <a:endParaRPr lang="es-ES" b="1" dirty="0">
            <a:solidFill>
              <a:schemeClr val="tx1"/>
            </a:solidFill>
          </a:endParaRPr>
        </a:p>
      </dgm:t>
    </dgm:pt>
    <dgm:pt modelId="{28C021FD-23AE-4784-8D6E-1B3EA5480D30}" type="parTrans" cxnId="{CE8505E8-A487-43A1-AD03-4A6B42CA785B}">
      <dgm:prSet/>
      <dgm:spPr/>
      <dgm:t>
        <a:bodyPr/>
        <a:lstStyle/>
        <a:p>
          <a:endParaRPr lang="es-ES"/>
        </a:p>
      </dgm:t>
    </dgm:pt>
    <dgm:pt modelId="{479A2933-5676-4426-AC92-4CB9E874D579}" type="sibTrans" cxnId="{CE8505E8-A487-43A1-AD03-4A6B42CA785B}">
      <dgm:prSet/>
      <dgm:spPr/>
      <dgm:t>
        <a:bodyPr/>
        <a:lstStyle/>
        <a:p>
          <a:endParaRPr lang="es-ES"/>
        </a:p>
      </dgm:t>
    </dgm:pt>
    <dgm:pt modelId="{F1137E6C-450D-4693-80BC-31F548594D72}">
      <dgm:prSet phldrT="[Texto]"/>
      <dgm:spPr/>
      <dgm:t>
        <a:bodyPr/>
        <a:lstStyle/>
        <a:p>
          <a:r>
            <a:rPr lang="es-EC" b="1" dirty="0" smtClean="0">
              <a:solidFill>
                <a:schemeClr val="tx1"/>
              </a:solidFill>
            </a:rPr>
            <a:t>CONDICIONES QUE PRODUCEN ESTRÉS EN EL TRABAJO</a:t>
          </a:r>
        </a:p>
        <a:p>
          <a:r>
            <a:rPr lang="es-EC" b="1" dirty="0" smtClean="0">
              <a:solidFill>
                <a:schemeClr val="tx1"/>
              </a:solidFill>
            </a:rPr>
            <a:t>El diseño de las tareas </a:t>
          </a:r>
        </a:p>
        <a:p>
          <a:r>
            <a:rPr lang="es-EC" b="1" dirty="0" smtClean="0">
              <a:solidFill>
                <a:schemeClr val="tx1"/>
              </a:solidFill>
            </a:rPr>
            <a:t>Estilo de dirección </a:t>
          </a:r>
        </a:p>
        <a:p>
          <a:r>
            <a:rPr lang="es-EC" b="1" dirty="0" smtClean="0">
              <a:solidFill>
                <a:schemeClr val="tx1"/>
              </a:solidFill>
            </a:rPr>
            <a:t>Relaciones interpersonales</a:t>
          </a:r>
        </a:p>
        <a:p>
          <a:r>
            <a:rPr lang="es-EC" b="1" dirty="0" smtClean="0">
              <a:solidFill>
                <a:schemeClr val="tx1"/>
              </a:solidFill>
            </a:rPr>
            <a:t>Roles de trabajo</a:t>
          </a:r>
        </a:p>
        <a:p>
          <a:r>
            <a:rPr lang="es-EC" b="1" dirty="0" smtClean="0">
              <a:solidFill>
                <a:schemeClr val="tx1"/>
              </a:solidFill>
            </a:rPr>
            <a:t>Preocupaciones profesionales</a:t>
          </a:r>
        </a:p>
        <a:p>
          <a:r>
            <a:rPr lang="es-EC" b="1" dirty="0" smtClean="0">
              <a:solidFill>
                <a:schemeClr val="tx1"/>
              </a:solidFill>
            </a:rPr>
            <a:t>Condiciones ambientales </a:t>
          </a:r>
        </a:p>
      </dgm:t>
    </dgm:pt>
    <dgm:pt modelId="{3F652A5F-4D9B-4895-B23D-622A0D5B75B3}" type="parTrans" cxnId="{06FE7603-6B3A-4E4F-BEAE-232147819804}">
      <dgm:prSet/>
      <dgm:spPr/>
      <dgm:t>
        <a:bodyPr/>
        <a:lstStyle/>
        <a:p>
          <a:endParaRPr lang="es-ES"/>
        </a:p>
      </dgm:t>
    </dgm:pt>
    <dgm:pt modelId="{7AF9F3FD-4A0E-4CA4-8001-7745EE70D49F}" type="sibTrans" cxnId="{06FE7603-6B3A-4E4F-BEAE-232147819804}">
      <dgm:prSet/>
      <dgm:spPr/>
      <dgm:t>
        <a:bodyPr/>
        <a:lstStyle/>
        <a:p>
          <a:endParaRPr lang="es-ES"/>
        </a:p>
      </dgm:t>
    </dgm:pt>
    <dgm:pt modelId="{F7C0BF47-E663-45D2-AB4C-89B7C038804C}">
      <dgm:prSet phldrT="[Texto]"/>
      <dgm:spPr/>
      <dgm:t>
        <a:bodyPr/>
        <a:lstStyle/>
        <a:p>
          <a:r>
            <a:rPr lang="es-EC" b="1" dirty="0" smtClean="0">
              <a:solidFill>
                <a:schemeClr val="tx1"/>
              </a:solidFill>
            </a:rPr>
            <a:t>FASES DEL ESTRÉS </a:t>
          </a:r>
        </a:p>
        <a:p>
          <a:r>
            <a:rPr lang="es-EC" b="1" dirty="0" smtClean="0">
              <a:solidFill>
                <a:schemeClr val="tx1"/>
              </a:solidFill>
            </a:rPr>
            <a:t>Se visualizan tres etapas: Alarma,</a:t>
          </a:r>
        </a:p>
        <a:p>
          <a:r>
            <a:rPr lang="es-EC" b="1" dirty="0" smtClean="0">
              <a:solidFill>
                <a:schemeClr val="tx1"/>
              </a:solidFill>
            </a:rPr>
            <a:t>Resistencia,</a:t>
          </a:r>
        </a:p>
        <a:p>
          <a:r>
            <a:rPr lang="es-EC" b="1" dirty="0" smtClean="0">
              <a:solidFill>
                <a:schemeClr val="tx1"/>
              </a:solidFill>
            </a:rPr>
            <a:t>Agotamiento.</a:t>
          </a:r>
          <a:endParaRPr lang="es-ES" b="1" dirty="0">
            <a:solidFill>
              <a:schemeClr val="tx1"/>
            </a:solidFill>
          </a:endParaRPr>
        </a:p>
      </dgm:t>
    </dgm:pt>
    <dgm:pt modelId="{6991C861-C7FB-4545-BC75-A75E8A5B8B10}" type="parTrans" cxnId="{198268E9-C386-4D68-815E-9A522DA9DEBD}">
      <dgm:prSet/>
      <dgm:spPr/>
      <dgm:t>
        <a:bodyPr/>
        <a:lstStyle/>
        <a:p>
          <a:endParaRPr lang="es-ES"/>
        </a:p>
      </dgm:t>
    </dgm:pt>
    <dgm:pt modelId="{15A24113-9D4B-4358-9045-F4B502C2C0C4}" type="sibTrans" cxnId="{198268E9-C386-4D68-815E-9A522DA9DEBD}">
      <dgm:prSet/>
      <dgm:spPr/>
      <dgm:t>
        <a:bodyPr/>
        <a:lstStyle/>
        <a:p>
          <a:endParaRPr lang="es-ES"/>
        </a:p>
      </dgm:t>
    </dgm:pt>
    <dgm:pt modelId="{6B0F5BC4-9A12-4EBA-858D-DF95B16C1492}">
      <dgm:prSet phldrT="[Texto]"/>
      <dgm:spPr/>
      <dgm:t>
        <a:bodyPr/>
        <a:lstStyle/>
        <a:p>
          <a:r>
            <a:rPr lang="es-EC" b="1" dirty="0" smtClean="0">
              <a:solidFill>
                <a:schemeClr val="tx1"/>
              </a:solidFill>
            </a:rPr>
            <a:t>CONSECUENCIAS DEL ESTRÉS LABORAL </a:t>
          </a:r>
        </a:p>
        <a:p>
          <a:r>
            <a:rPr lang="es-ES" b="1" dirty="0" smtClean="0">
              <a:solidFill>
                <a:schemeClr val="tx1"/>
              </a:solidFill>
            </a:rPr>
            <a:t>Estrés Laboral en el individuo.</a:t>
          </a:r>
        </a:p>
        <a:p>
          <a:r>
            <a:rPr lang="es-ES" b="1" dirty="0" smtClean="0">
              <a:solidFill>
                <a:schemeClr val="tx1"/>
              </a:solidFill>
            </a:rPr>
            <a:t>Para la organización.</a:t>
          </a:r>
        </a:p>
        <a:p>
          <a:endParaRPr lang="es-ES" b="1" dirty="0">
            <a:solidFill>
              <a:schemeClr val="tx1"/>
            </a:solidFill>
          </a:endParaRPr>
        </a:p>
      </dgm:t>
    </dgm:pt>
    <dgm:pt modelId="{C1D850EF-4124-433F-86B8-5B4B7F90D997}" type="parTrans" cxnId="{027894D0-0202-49F1-B1C1-8427409B8283}">
      <dgm:prSet/>
      <dgm:spPr/>
      <dgm:t>
        <a:bodyPr/>
        <a:lstStyle/>
        <a:p>
          <a:endParaRPr lang="es-ES"/>
        </a:p>
      </dgm:t>
    </dgm:pt>
    <dgm:pt modelId="{8B002487-A487-4D52-8F83-877EFE7DE171}" type="sibTrans" cxnId="{027894D0-0202-49F1-B1C1-8427409B8283}">
      <dgm:prSet/>
      <dgm:spPr/>
      <dgm:t>
        <a:bodyPr/>
        <a:lstStyle/>
        <a:p>
          <a:endParaRPr lang="es-ES"/>
        </a:p>
      </dgm:t>
    </dgm:pt>
    <dgm:pt modelId="{9B556212-1D78-4F5E-9722-74BDE828CA10}" type="pres">
      <dgm:prSet presAssocID="{ACD53184-5794-4B94-8645-007CF9BC7729}" presName="matrix" presStyleCnt="0">
        <dgm:presLayoutVars>
          <dgm:chMax val="1"/>
          <dgm:dir/>
          <dgm:resizeHandles val="exact"/>
        </dgm:presLayoutVars>
      </dgm:prSet>
      <dgm:spPr/>
      <dgm:t>
        <a:bodyPr/>
        <a:lstStyle/>
        <a:p>
          <a:endParaRPr lang="es-ES"/>
        </a:p>
      </dgm:t>
    </dgm:pt>
    <dgm:pt modelId="{4F749C5D-5697-496B-9226-1DDC95B33E2F}" type="pres">
      <dgm:prSet presAssocID="{ACD53184-5794-4B94-8645-007CF9BC7729}" presName="diamond" presStyleLbl="bgShp" presStyleIdx="0" presStyleCnt="1"/>
      <dgm:spPr/>
    </dgm:pt>
    <dgm:pt modelId="{D782F475-6B02-41B7-A980-4CF6649D0B59}" type="pres">
      <dgm:prSet presAssocID="{ACD53184-5794-4B94-8645-007CF9BC7729}" presName="quad1" presStyleLbl="node1" presStyleIdx="0" presStyleCnt="4">
        <dgm:presLayoutVars>
          <dgm:chMax val="0"/>
          <dgm:chPref val="0"/>
          <dgm:bulletEnabled val="1"/>
        </dgm:presLayoutVars>
      </dgm:prSet>
      <dgm:spPr/>
      <dgm:t>
        <a:bodyPr/>
        <a:lstStyle/>
        <a:p>
          <a:endParaRPr lang="es-ES"/>
        </a:p>
      </dgm:t>
    </dgm:pt>
    <dgm:pt modelId="{121829AD-3305-4CEA-99CA-684A691D080C}" type="pres">
      <dgm:prSet presAssocID="{ACD53184-5794-4B94-8645-007CF9BC7729}" presName="quad2" presStyleLbl="node1" presStyleIdx="1" presStyleCnt="4">
        <dgm:presLayoutVars>
          <dgm:chMax val="0"/>
          <dgm:chPref val="0"/>
          <dgm:bulletEnabled val="1"/>
        </dgm:presLayoutVars>
      </dgm:prSet>
      <dgm:spPr/>
      <dgm:t>
        <a:bodyPr/>
        <a:lstStyle/>
        <a:p>
          <a:endParaRPr lang="es-ES"/>
        </a:p>
      </dgm:t>
    </dgm:pt>
    <dgm:pt modelId="{F0770D7B-B151-4D31-83A0-ADBFD827147B}" type="pres">
      <dgm:prSet presAssocID="{ACD53184-5794-4B94-8645-007CF9BC7729}" presName="quad3" presStyleLbl="node1" presStyleIdx="2" presStyleCnt="4">
        <dgm:presLayoutVars>
          <dgm:chMax val="0"/>
          <dgm:chPref val="0"/>
          <dgm:bulletEnabled val="1"/>
        </dgm:presLayoutVars>
      </dgm:prSet>
      <dgm:spPr/>
      <dgm:t>
        <a:bodyPr/>
        <a:lstStyle/>
        <a:p>
          <a:endParaRPr lang="es-ES"/>
        </a:p>
      </dgm:t>
    </dgm:pt>
    <dgm:pt modelId="{5BF1FF81-7195-433D-91F4-7589AD0118D8}" type="pres">
      <dgm:prSet presAssocID="{ACD53184-5794-4B94-8645-007CF9BC7729}" presName="quad4" presStyleLbl="node1" presStyleIdx="3" presStyleCnt="4">
        <dgm:presLayoutVars>
          <dgm:chMax val="0"/>
          <dgm:chPref val="0"/>
          <dgm:bulletEnabled val="1"/>
        </dgm:presLayoutVars>
      </dgm:prSet>
      <dgm:spPr/>
      <dgm:t>
        <a:bodyPr/>
        <a:lstStyle/>
        <a:p>
          <a:endParaRPr lang="es-ES"/>
        </a:p>
      </dgm:t>
    </dgm:pt>
  </dgm:ptLst>
  <dgm:cxnLst>
    <dgm:cxn modelId="{CC8BF9D9-8A23-4CCA-8A9C-C52D83933236}" type="presOf" srcId="{F7C0BF47-E663-45D2-AB4C-89B7C038804C}" destId="{F0770D7B-B151-4D31-83A0-ADBFD827147B}" srcOrd="0" destOrd="0" presId="urn:microsoft.com/office/officeart/2005/8/layout/matrix3"/>
    <dgm:cxn modelId="{93C75679-E9C7-46E6-A345-56D6486C5654}" type="presOf" srcId="{4F18B427-6611-40CD-A4BE-5A435702E742}" destId="{D782F475-6B02-41B7-A980-4CF6649D0B59}" srcOrd="0" destOrd="0" presId="urn:microsoft.com/office/officeart/2005/8/layout/matrix3"/>
    <dgm:cxn modelId="{EC746B59-A354-4DC6-95BE-0EE85EB305C1}" type="presOf" srcId="{F1137E6C-450D-4693-80BC-31F548594D72}" destId="{121829AD-3305-4CEA-99CA-684A691D080C}" srcOrd="0" destOrd="0" presId="urn:microsoft.com/office/officeart/2005/8/layout/matrix3"/>
    <dgm:cxn modelId="{198268E9-C386-4D68-815E-9A522DA9DEBD}" srcId="{ACD53184-5794-4B94-8645-007CF9BC7729}" destId="{F7C0BF47-E663-45D2-AB4C-89B7C038804C}" srcOrd="2" destOrd="0" parTransId="{6991C861-C7FB-4545-BC75-A75E8A5B8B10}" sibTransId="{15A24113-9D4B-4358-9045-F4B502C2C0C4}"/>
    <dgm:cxn modelId="{027894D0-0202-49F1-B1C1-8427409B8283}" srcId="{ACD53184-5794-4B94-8645-007CF9BC7729}" destId="{6B0F5BC4-9A12-4EBA-858D-DF95B16C1492}" srcOrd="3" destOrd="0" parTransId="{C1D850EF-4124-433F-86B8-5B4B7F90D997}" sibTransId="{8B002487-A487-4D52-8F83-877EFE7DE171}"/>
    <dgm:cxn modelId="{29A4DABB-173C-4D94-8B68-FB5676FF1782}" type="presOf" srcId="{6B0F5BC4-9A12-4EBA-858D-DF95B16C1492}" destId="{5BF1FF81-7195-433D-91F4-7589AD0118D8}" srcOrd="0" destOrd="0" presId="urn:microsoft.com/office/officeart/2005/8/layout/matrix3"/>
    <dgm:cxn modelId="{F59A2970-EA74-4B91-84F7-40A9AA1BA2EC}" type="presOf" srcId="{ACD53184-5794-4B94-8645-007CF9BC7729}" destId="{9B556212-1D78-4F5E-9722-74BDE828CA10}" srcOrd="0" destOrd="0" presId="urn:microsoft.com/office/officeart/2005/8/layout/matrix3"/>
    <dgm:cxn modelId="{06FE7603-6B3A-4E4F-BEAE-232147819804}" srcId="{ACD53184-5794-4B94-8645-007CF9BC7729}" destId="{F1137E6C-450D-4693-80BC-31F548594D72}" srcOrd="1" destOrd="0" parTransId="{3F652A5F-4D9B-4895-B23D-622A0D5B75B3}" sibTransId="{7AF9F3FD-4A0E-4CA4-8001-7745EE70D49F}"/>
    <dgm:cxn modelId="{CE8505E8-A487-43A1-AD03-4A6B42CA785B}" srcId="{ACD53184-5794-4B94-8645-007CF9BC7729}" destId="{4F18B427-6611-40CD-A4BE-5A435702E742}" srcOrd="0" destOrd="0" parTransId="{28C021FD-23AE-4784-8D6E-1B3EA5480D30}" sibTransId="{479A2933-5676-4426-AC92-4CB9E874D579}"/>
    <dgm:cxn modelId="{2425A060-6929-4517-9A1A-02428D12AEC6}" type="presParOf" srcId="{9B556212-1D78-4F5E-9722-74BDE828CA10}" destId="{4F749C5D-5697-496B-9226-1DDC95B33E2F}" srcOrd="0" destOrd="0" presId="urn:microsoft.com/office/officeart/2005/8/layout/matrix3"/>
    <dgm:cxn modelId="{B5D9D9C6-6E77-407C-B7AA-9B1176AEE643}" type="presParOf" srcId="{9B556212-1D78-4F5E-9722-74BDE828CA10}" destId="{D782F475-6B02-41B7-A980-4CF6649D0B59}" srcOrd="1" destOrd="0" presId="urn:microsoft.com/office/officeart/2005/8/layout/matrix3"/>
    <dgm:cxn modelId="{43981DBF-5D82-47AE-A8C6-0CC506998D62}" type="presParOf" srcId="{9B556212-1D78-4F5E-9722-74BDE828CA10}" destId="{121829AD-3305-4CEA-99CA-684A691D080C}" srcOrd="2" destOrd="0" presId="urn:microsoft.com/office/officeart/2005/8/layout/matrix3"/>
    <dgm:cxn modelId="{F2FD4C70-1C8A-4B6C-A8F9-C43BF159E023}" type="presParOf" srcId="{9B556212-1D78-4F5E-9722-74BDE828CA10}" destId="{F0770D7B-B151-4D31-83A0-ADBFD827147B}" srcOrd="3" destOrd="0" presId="urn:microsoft.com/office/officeart/2005/8/layout/matrix3"/>
    <dgm:cxn modelId="{636EA842-FA91-4928-B589-8B1CC1554C69}" type="presParOf" srcId="{9B556212-1D78-4F5E-9722-74BDE828CA10}" destId="{5BF1FF81-7195-433D-91F4-7589AD0118D8}"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90FEABB0-5CA8-412C-A4E9-B95D06081741}" type="doc">
      <dgm:prSet loTypeId="urn:microsoft.com/office/officeart/2005/8/layout/process3" loCatId="process" qsTypeId="urn:microsoft.com/office/officeart/2005/8/quickstyle/simple1" qsCatId="simple" csTypeId="urn:microsoft.com/office/officeart/2005/8/colors/accent1_2" csCatId="accent1" phldr="1"/>
      <dgm:spPr/>
    </dgm:pt>
    <dgm:pt modelId="{1ED4D85D-CC0F-41BB-A951-47B73C785D9B}">
      <dgm:prSet phldrT="[Texto]" custT="1"/>
      <dgm:spPr/>
      <dgm:t>
        <a:bodyPr/>
        <a:lstStyle/>
        <a:p>
          <a:r>
            <a:rPr lang="es-ES" sz="1600" b="1" dirty="0" smtClean="0">
              <a:solidFill>
                <a:srgbClr val="002060"/>
              </a:solidFill>
            </a:rPr>
            <a:t>ENFOQUE</a:t>
          </a:r>
          <a:r>
            <a:rPr lang="es-ES" sz="1300" dirty="0" smtClean="0"/>
            <a:t> </a:t>
          </a:r>
          <a:endParaRPr lang="es-ES" sz="1300" dirty="0"/>
        </a:p>
      </dgm:t>
    </dgm:pt>
    <dgm:pt modelId="{24E710E7-FDB3-4689-9614-AD0745BFBBB9}" type="parTrans" cxnId="{5875D3C5-54E2-4155-98AD-E9EA2271193A}">
      <dgm:prSet/>
      <dgm:spPr/>
      <dgm:t>
        <a:bodyPr/>
        <a:lstStyle/>
        <a:p>
          <a:endParaRPr lang="es-ES"/>
        </a:p>
      </dgm:t>
    </dgm:pt>
    <dgm:pt modelId="{93FE9B54-6D36-430F-A651-ACBB668B1991}" type="sibTrans" cxnId="{5875D3C5-54E2-4155-98AD-E9EA2271193A}">
      <dgm:prSet/>
      <dgm:spPr/>
      <dgm:t>
        <a:bodyPr/>
        <a:lstStyle/>
        <a:p>
          <a:endParaRPr lang="es-ES"/>
        </a:p>
      </dgm:t>
    </dgm:pt>
    <dgm:pt modelId="{633BEC40-BDE9-4E8C-912A-21FD945F173F}">
      <dgm:prSet phldrT="[Texto]" custT="1"/>
      <dgm:spPr/>
      <dgm:t>
        <a:bodyPr/>
        <a:lstStyle/>
        <a:p>
          <a:r>
            <a:rPr lang="es-ES" sz="1600" b="1" dirty="0" smtClean="0">
              <a:solidFill>
                <a:srgbClr val="002060"/>
              </a:solidFill>
            </a:rPr>
            <a:t>DISEÑO</a:t>
          </a:r>
          <a:endParaRPr lang="es-ES" sz="1600" b="1" dirty="0">
            <a:solidFill>
              <a:srgbClr val="002060"/>
            </a:solidFill>
          </a:endParaRPr>
        </a:p>
      </dgm:t>
    </dgm:pt>
    <dgm:pt modelId="{21FBC650-201B-4340-AF51-19A0EFAA8012}" type="parTrans" cxnId="{09D30198-4D18-4D96-9AB3-E73223FC38B4}">
      <dgm:prSet/>
      <dgm:spPr/>
      <dgm:t>
        <a:bodyPr/>
        <a:lstStyle/>
        <a:p>
          <a:endParaRPr lang="es-ES"/>
        </a:p>
      </dgm:t>
    </dgm:pt>
    <dgm:pt modelId="{7C3E7D87-4BF6-4B17-A49B-9BECE9A84BA4}" type="sibTrans" cxnId="{09D30198-4D18-4D96-9AB3-E73223FC38B4}">
      <dgm:prSet/>
      <dgm:spPr/>
      <dgm:t>
        <a:bodyPr/>
        <a:lstStyle/>
        <a:p>
          <a:endParaRPr lang="es-ES"/>
        </a:p>
      </dgm:t>
    </dgm:pt>
    <dgm:pt modelId="{044E0A7C-8A6B-4A3A-A779-24CA554A85BA}">
      <dgm:prSet phldrT="[Texto]" custT="1"/>
      <dgm:spPr/>
      <dgm:t>
        <a:bodyPr/>
        <a:lstStyle/>
        <a:p>
          <a:r>
            <a:rPr lang="es-ES" sz="1400" b="1" dirty="0" smtClean="0">
              <a:solidFill>
                <a:srgbClr val="002060"/>
              </a:solidFill>
            </a:rPr>
            <a:t>NIVEL INVESTIGATIVO </a:t>
          </a:r>
          <a:endParaRPr lang="es-ES" sz="1400" b="1" dirty="0">
            <a:solidFill>
              <a:srgbClr val="002060"/>
            </a:solidFill>
          </a:endParaRPr>
        </a:p>
      </dgm:t>
    </dgm:pt>
    <dgm:pt modelId="{C28D3262-48E0-413A-A896-B8DC9EA80268}" type="parTrans" cxnId="{23A7238C-FB48-45AE-9D17-84541E7D621F}">
      <dgm:prSet/>
      <dgm:spPr/>
      <dgm:t>
        <a:bodyPr/>
        <a:lstStyle/>
        <a:p>
          <a:endParaRPr lang="es-ES"/>
        </a:p>
      </dgm:t>
    </dgm:pt>
    <dgm:pt modelId="{47C5382D-3439-4A98-B654-27351B08585F}" type="sibTrans" cxnId="{23A7238C-FB48-45AE-9D17-84541E7D621F}">
      <dgm:prSet/>
      <dgm:spPr/>
      <dgm:t>
        <a:bodyPr/>
        <a:lstStyle/>
        <a:p>
          <a:endParaRPr lang="es-ES"/>
        </a:p>
      </dgm:t>
    </dgm:pt>
    <dgm:pt modelId="{44216866-4609-4205-A788-092F0A441940}">
      <dgm:prSet/>
      <dgm:spPr/>
      <dgm:t>
        <a:bodyPr/>
        <a:lstStyle/>
        <a:p>
          <a:r>
            <a:rPr lang="es-EC" dirty="0" smtClean="0"/>
            <a:t>Mixto (cualitativo - cuantitativo)</a:t>
          </a:r>
          <a:endParaRPr lang="es-ES" dirty="0"/>
        </a:p>
      </dgm:t>
    </dgm:pt>
    <dgm:pt modelId="{DD1D809F-84DB-4F11-8F2D-2B80A8C08492}" type="parTrans" cxnId="{E75F2BBB-FB46-44C3-91A2-671BCC5768B5}">
      <dgm:prSet/>
      <dgm:spPr/>
      <dgm:t>
        <a:bodyPr/>
        <a:lstStyle/>
        <a:p>
          <a:endParaRPr lang="es-ES"/>
        </a:p>
      </dgm:t>
    </dgm:pt>
    <dgm:pt modelId="{86C419D7-F82D-4546-997E-270F8F05EF2D}" type="sibTrans" cxnId="{E75F2BBB-FB46-44C3-91A2-671BCC5768B5}">
      <dgm:prSet/>
      <dgm:spPr/>
      <dgm:t>
        <a:bodyPr/>
        <a:lstStyle/>
        <a:p>
          <a:endParaRPr lang="es-ES"/>
        </a:p>
      </dgm:t>
    </dgm:pt>
    <dgm:pt modelId="{E1FDE306-9AB3-4A80-BF80-45ADC353F74B}">
      <dgm:prSet/>
      <dgm:spPr/>
      <dgm:t>
        <a:bodyPr/>
        <a:lstStyle/>
        <a:p>
          <a:r>
            <a:rPr lang="es-EC" dirty="0" smtClean="0"/>
            <a:t>Modelo cualitativo: interpretación, a la subjetividad, se analizó como los niveles de estrés laboral afectan a la salud de los servidores policiales; interpretando a partir de los resultados obtenidos</a:t>
          </a:r>
          <a:endParaRPr lang="es-ES" dirty="0"/>
        </a:p>
      </dgm:t>
    </dgm:pt>
    <dgm:pt modelId="{AB64427F-F296-452F-8379-40395FDCDAFE}" type="parTrans" cxnId="{C39364DB-BC1C-4D3F-AF23-60096AA82C83}">
      <dgm:prSet/>
      <dgm:spPr/>
      <dgm:t>
        <a:bodyPr/>
        <a:lstStyle/>
        <a:p>
          <a:endParaRPr lang="es-ES"/>
        </a:p>
      </dgm:t>
    </dgm:pt>
    <dgm:pt modelId="{166A3DB5-C24E-4FAB-85D1-F4B94DA57F65}" type="sibTrans" cxnId="{C39364DB-BC1C-4D3F-AF23-60096AA82C83}">
      <dgm:prSet/>
      <dgm:spPr/>
      <dgm:t>
        <a:bodyPr/>
        <a:lstStyle/>
        <a:p>
          <a:endParaRPr lang="es-ES"/>
        </a:p>
      </dgm:t>
    </dgm:pt>
    <dgm:pt modelId="{B72D5399-3A65-4513-963B-468BF4D06248}">
      <dgm:prSet/>
      <dgm:spPr/>
      <dgm:t>
        <a:bodyPr/>
        <a:lstStyle/>
        <a:p>
          <a:r>
            <a:rPr lang="es-EC" dirty="0" smtClean="0"/>
            <a:t>Modelo cuantitativo utilizando técnicas de campo (instrumentos estandarizados) que permitieron recolectar datos reales en el lugar in situ, para cuantificarlos y de esta manera generalizarlos a la población. </a:t>
          </a:r>
          <a:endParaRPr lang="es-ES" dirty="0"/>
        </a:p>
      </dgm:t>
    </dgm:pt>
    <dgm:pt modelId="{EB72DB2F-943A-4C3D-AC6F-DDDAE8F510C3}" type="parTrans" cxnId="{E589D911-E69F-4092-8AA5-561AEB48C60B}">
      <dgm:prSet/>
      <dgm:spPr/>
      <dgm:t>
        <a:bodyPr/>
        <a:lstStyle/>
        <a:p>
          <a:endParaRPr lang="es-ES"/>
        </a:p>
      </dgm:t>
    </dgm:pt>
    <dgm:pt modelId="{6463D6C2-D3C5-4B1B-AD8C-C9DE0FE3A24D}" type="sibTrans" cxnId="{E589D911-E69F-4092-8AA5-561AEB48C60B}">
      <dgm:prSet/>
      <dgm:spPr/>
      <dgm:t>
        <a:bodyPr/>
        <a:lstStyle/>
        <a:p>
          <a:endParaRPr lang="es-ES"/>
        </a:p>
      </dgm:t>
    </dgm:pt>
    <dgm:pt modelId="{93C5989A-94F1-40F5-B4DB-033C0CB1C8FA}">
      <dgm:prSet/>
      <dgm:spPr/>
      <dgm:t>
        <a:bodyPr/>
        <a:lstStyle/>
        <a:p>
          <a:r>
            <a:rPr lang="es-EC" dirty="0" smtClean="0"/>
            <a:t>Se utilizó para dar respuesta a la formulación del problema planteado; tres diseños investigativos:</a:t>
          </a:r>
          <a:endParaRPr lang="es-ES" dirty="0"/>
        </a:p>
      </dgm:t>
    </dgm:pt>
    <dgm:pt modelId="{8D5E94F5-8A9B-4F0D-98E2-7B7FD9CC9BBF}" type="parTrans" cxnId="{CB27FBD0-F3D3-4F41-8D96-7B56F7EEF054}">
      <dgm:prSet/>
      <dgm:spPr/>
      <dgm:t>
        <a:bodyPr/>
        <a:lstStyle/>
        <a:p>
          <a:endParaRPr lang="es-ES"/>
        </a:p>
      </dgm:t>
    </dgm:pt>
    <dgm:pt modelId="{A0B7466A-84DC-4C59-8EB9-B1A56E63DC89}" type="sibTrans" cxnId="{CB27FBD0-F3D3-4F41-8D96-7B56F7EEF054}">
      <dgm:prSet/>
      <dgm:spPr/>
      <dgm:t>
        <a:bodyPr/>
        <a:lstStyle/>
        <a:p>
          <a:endParaRPr lang="es-ES"/>
        </a:p>
      </dgm:t>
    </dgm:pt>
    <dgm:pt modelId="{B9824018-9F8D-4447-9F18-4EF2493206BF}">
      <dgm:prSet/>
      <dgm:spPr/>
      <dgm:t>
        <a:bodyPr/>
        <a:lstStyle/>
        <a:p>
          <a:r>
            <a:rPr lang="es-EC" dirty="0" smtClean="0"/>
            <a:t>Documentales,</a:t>
          </a:r>
          <a:endParaRPr lang="es-ES" dirty="0"/>
        </a:p>
      </dgm:t>
    </dgm:pt>
    <dgm:pt modelId="{C2A95B52-2235-4267-9C78-F74654E272FF}" type="parTrans" cxnId="{F3499942-5EA8-4C5B-95B3-64F7BA9F6335}">
      <dgm:prSet/>
      <dgm:spPr/>
      <dgm:t>
        <a:bodyPr/>
        <a:lstStyle/>
        <a:p>
          <a:endParaRPr lang="es-ES"/>
        </a:p>
      </dgm:t>
    </dgm:pt>
    <dgm:pt modelId="{4AF9E430-B77C-41BE-9873-DA16B878BD0B}" type="sibTrans" cxnId="{F3499942-5EA8-4C5B-95B3-64F7BA9F6335}">
      <dgm:prSet/>
      <dgm:spPr/>
      <dgm:t>
        <a:bodyPr/>
        <a:lstStyle/>
        <a:p>
          <a:endParaRPr lang="es-ES"/>
        </a:p>
      </dgm:t>
    </dgm:pt>
    <dgm:pt modelId="{440C26A4-4477-4C12-A7EE-63AA246A6CCE}">
      <dgm:prSet/>
      <dgm:spPr/>
      <dgm:t>
        <a:bodyPr/>
        <a:lstStyle/>
        <a:p>
          <a:r>
            <a:rPr lang="es-EC" dirty="0" smtClean="0"/>
            <a:t>De campo, </a:t>
          </a:r>
          <a:endParaRPr lang="es-ES" dirty="0"/>
        </a:p>
      </dgm:t>
    </dgm:pt>
    <dgm:pt modelId="{08D1E704-6D1B-4B75-BF7F-438AC430A16D}" type="parTrans" cxnId="{71D07057-E73C-44D3-B4DA-962539744ECC}">
      <dgm:prSet/>
      <dgm:spPr/>
      <dgm:t>
        <a:bodyPr/>
        <a:lstStyle/>
        <a:p>
          <a:endParaRPr lang="es-ES"/>
        </a:p>
      </dgm:t>
    </dgm:pt>
    <dgm:pt modelId="{0CB24020-79D6-4AD0-8C62-2518D2A64CEB}" type="sibTrans" cxnId="{71D07057-E73C-44D3-B4DA-962539744ECC}">
      <dgm:prSet/>
      <dgm:spPr/>
      <dgm:t>
        <a:bodyPr/>
        <a:lstStyle/>
        <a:p>
          <a:endParaRPr lang="es-ES"/>
        </a:p>
      </dgm:t>
    </dgm:pt>
    <dgm:pt modelId="{AAEDB3FA-DF53-44BC-8DF8-FCA2A1B0AF8F}">
      <dgm:prSet/>
      <dgm:spPr/>
      <dgm:t>
        <a:bodyPr/>
        <a:lstStyle/>
        <a:p>
          <a:r>
            <a:rPr lang="es-EC" dirty="0" smtClean="0"/>
            <a:t>Cuasi experimentales.</a:t>
          </a:r>
          <a:endParaRPr lang="es-ES" dirty="0"/>
        </a:p>
      </dgm:t>
    </dgm:pt>
    <dgm:pt modelId="{45C35FCD-09FD-48BC-969B-D801CE775220}" type="parTrans" cxnId="{77B01C4B-09DD-42C0-A47A-112FA0CF3FC3}">
      <dgm:prSet/>
      <dgm:spPr/>
      <dgm:t>
        <a:bodyPr/>
        <a:lstStyle/>
        <a:p>
          <a:endParaRPr lang="es-ES"/>
        </a:p>
      </dgm:t>
    </dgm:pt>
    <dgm:pt modelId="{1729B12D-B473-4E58-A359-7BD2449954C7}" type="sibTrans" cxnId="{77B01C4B-09DD-42C0-A47A-112FA0CF3FC3}">
      <dgm:prSet/>
      <dgm:spPr/>
      <dgm:t>
        <a:bodyPr/>
        <a:lstStyle/>
        <a:p>
          <a:endParaRPr lang="es-ES"/>
        </a:p>
      </dgm:t>
    </dgm:pt>
    <dgm:pt modelId="{2A2EA743-1EB5-4D52-9777-48B089F55B52}">
      <dgm:prSet/>
      <dgm:spPr/>
      <dgm:t>
        <a:bodyPr/>
        <a:lstStyle/>
        <a:p>
          <a:r>
            <a:rPr lang="es-ES" dirty="0" smtClean="0"/>
            <a:t>Nivel Exploratorio.- </a:t>
          </a:r>
          <a:r>
            <a:rPr lang="es-EC" dirty="0" smtClean="0"/>
            <a:t>acercamiento al fenómeno que en un primer momento era desconocido </a:t>
          </a:r>
          <a:r>
            <a:rPr lang="es-ES" dirty="0" smtClean="0"/>
            <a:t> </a:t>
          </a:r>
          <a:endParaRPr lang="es-ES" dirty="0"/>
        </a:p>
      </dgm:t>
    </dgm:pt>
    <dgm:pt modelId="{075D4DA0-26B7-443A-A5AB-D0EC2301C3CB}" type="parTrans" cxnId="{A51D7608-070A-49B6-B6BF-4A439F11E0AC}">
      <dgm:prSet/>
      <dgm:spPr/>
      <dgm:t>
        <a:bodyPr/>
        <a:lstStyle/>
        <a:p>
          <a:endParaRPr lang="es-ES"/>
        </a:p>
      </dgm:t>
    </dgm:pt>
    <dgm:pt modelId="{64E873BA-02DA-42E7-A1A8-27C09C31B3FE}" type="sibTrans" cxnId="{A51D7608-070A-49B6-B6BF-4A439F11E0AC}">
      <dgm:prSet/>
      <dgm:spPr/>
      <dgm:t>
        <a:bodyPr/>
        <a:lstStyle/>
        <a:p>
          <a:endParaRPr lang="es-ES"/>
        </a:p>
      </dgm:t>
    </dgm:pt>
    <dgm:pt modelId="{148DD2E3-51E8-4B2D-A5CD-58E4C71B55E0}">
      <dgm:prSet/>
      <dgm:spPr/>
      <dgm:t>
        <a:bodyPr/>
        <a:lstStyle/>
        <a:p>
          <a:r>
            <a:rPr lang="es-ES" dirty="0" smtClean="0"/>
            <a:t>Nivel Descriptivo.- </a:t>
          </a:r>
          <a:r>
            <a:rPr lang="es-EC" dirty="0" smtClean="0"/>
            <a:t>con base en la información obtenida en el nivel exploratorio, este nivel caracterizó los rasgos, atributos de la realidad observada</a:t>
          </a:r>
          <a:endParaRPr lang="es-ES" dirty="0"/>
        </a:p>
      </dgm:t>
    </dgm:pt>
    <dgm:pt modelId="{F6027D08-A9C7-418C-9D3F-7DFD144D7FE0}" type="parTrans" cxnId="{27BA9CC1-E4D5-4020-8912-BECA89080C84}">
      <dgm:prSet/>
      <dgm:spPr/>
      <dgm:t>
        <a:bodyPr/>
        <a:lstStyle/>
        <a:p>
          <a:endParaRPr lang="es-ES"/>
        </a:p>
      </dgm:t>
    </dgm:pt>
    <dgm:pt modelId="{7326076F-EAD7-46A6-893C-A500F3CBF4D8}" type="sibTrans" cxnId="{27BA9CC1-E4D5-4020-8912-BECA89080C84}">
      <dgm:prSet/>
      <dgm:spPr/>
      <dgm:t>
        <a:bodyPr/>
        <a:lstStyle/>
        <a:p>
          <a:endParaRPr lang="es-ES"/>
        </a:p>
      </dgm:t>
    </dgm:pt>
    <dgm:pt modelId="{23DCDCE3-5B37-48A5-952F-5AF19F6F0DFE}">
      <dgm:prSet/>
      <dgm:spPr/>
      <dgm:t>
        <a:bodyPr/>
        <a:lstStyle/>
        <a:p>
          <a:r>
            <a:rPr lang="es-ES" dirty="0" smtClean="0"/>
            <a:t>Nivel Explicativo.- </a:t>
          </a:r>
          <a:r>
            <a:rPr lang="es-EC" dirty="0" smtClean="0"/>
            <a:t>buscan responder a las causas y efectos de los eventos de los fenómenos que ocurren en la naturaleza y sociedad.</a:t>
          </a:r>
          <a:endParaRPr lang="es-ES" dirty="0"/>
        </a:p>
      </dgm:t>
    </dgm:pt>
    <dgm:pt modelId="{00BA3333-83C5-4C78-96B7-3DA6801A98C1}" type="parTrans" cxnId="{5866CE8D-D026-44AF-B867-A5B8F2559B06}">
      <dgm:prSet/>
      <dgm:spPr/>
      <dgm:t>
        <a:bodyPr/>
        <a:lstStyle/>
        <a:p>
          <a:endParaRPr lang="es-ES"/>
        </a:p>
      </dgm:t>
    </dgm:pt>
    <dgm:pt modelId="{D719E97E-D0B2-487B-A8A5-124BDE2FCCAF}" type="sibTrans" cxnId="{5866CE8D-D026-44AF-B867-A5B8F2559B06}">
      <dgm:prSet/>
      <dgm:spPr/>
      <dgm:t>
        <a:bodyPr/>
        <a:lstStyle/>
        <a:p>
          <a:endParaRPr lang="es-ES"/>
        </a:p>
      </dgm:t>
    </dgm:pt>
    <dgm:pt modelId="{04814206-D0FD-40F4-B66D-A6EEA10BB9B0}">
      <dgm:prSet/>
      <dgm:spPr/>
      <dgm:t>
        <a:bodyPr/>
        <a:lstStyle/>
        <a:p>
          <a:endParaRPr lang="es-ES" dirty="0"/>
        </a:p>
      </dgm:t>
    </dgm:pt>
    <dgm:pt modelId="{CDF99C6A-F62C-4D15-B854-0A60AC49A0B0}" type="parTrans" cxnId="{B8009948-CDBB-4FFC-9830-E78547B1FD5C}">
      <dgm:prSet/>
      <dgm:spPr/>
      <dgm:t>
        <a:bodyPr/>
        <a:lstStyle/>
        <a:p>
          <a:endParaRPr lang="es-ES"/>
        </a:p>
      </dgm:t>
    </dgm:pt>
    <dgm:pt modelId="{1E3AB1E1-E888-4619-AC8C-51D0E2B3E534}" type="sibTrans" cxnId="{B8009948-CDBB-4FFC-9830-E78547B1FD5C}">
      <dgm:prSet/>
      <dgm:spPr/>
      <dgm:t>
        <a:bodyPr/>
        <a:lstStyle/>
        <a:p>
          <a:endParaRPr lang="es-ES"/>
        </a:p>
      </dgm:t>
    </dgm:pt>
    <dgm:pt modelId="{66E6CD7E-E2A4-4753-BB02-F6AF625DD6B9}" type="pres">
      <dgm:prSet presAssocID="{90FEABB0-5CA8-412C-A4E9-B95D06081741}" presName="linearFlow" presStyleCnt="0">
        <dgm:presLayoutVars>
          <dgm:dir/>
          <dgm:animLvl val="lvl"/>
          <dgm:resizeHandles val="exact"/>
        </dgm:presLayoutVars>
      </dgm:prSet>
      <dgm:spPr/>
    </dgm:pt>
    <dgm:pt modelId="{FEF25211-D431-4D0B-93E4-6F641C2B32BE}" type="pres">
      <dgm:prSet presAssocID="{1ED4D85D-CC0F-41BB-A951-47B73C785D9B}" presName="composite" presStyleCnt="0"/>
      <dgm:spPr/>
    </dgm:pt>
    <dgm:pt modelId="{B31C50C9-0950-4D57-9EEB-548AE50F8A2F}" type="pres">
      <dgm:prSet presAssocID="{1ED4D85D-CC0F-41BB-A951-47B73C785D9B}" presName="parTx" presStyleLbl="node1" presStyleIdx="0" presStyleCnt="3">
        <dgm:presLayoutVars>
          <dgm:chMax val="0"/>
          <dgm:chPref val="0"/>
          <dgm:bulletEnabled val="1"/>
        </dgm:presLayoutVars>
      </dgm:prSet>
      <dgm:spPr/>
      <dgm:t>
        <a:bodyPr/>
        <a:lstStyle/>
        <a:p>
          <a:endParaRPr lang="es-ES"/>
        </a:p>
      </dgm:t>
    </dgm:pt>
    <dgm:pt modelId="{E9CE7B7F-37DF-4AC8-89C8-195555DF8D82}" type="pres">
      <dgm:prSet presAssocID="{1ED4D85D-CC0F-41BB-A951-47B73C785D9B}" presName="parSh" presStyleLbl="node1" presStyleIdx="0" presStyleCnt="3"/>
      <dgm:spPr/>
      <dgm:t>
        <a:bodyPr/>
        <a:lstStyle/>
        <a:p>
          <a:endParaRPr lang="es-ES"/>
        </a:p>
      </dgm:t>
    </dgm:pt>
    <dgm:pt modelId="{932AC230-3D68-430F-A729-21BA254B7156}" type="pres">
      <dgm:prSet presAssocID="{1ED4D85D-CC0F-41BB-A951-47B73C785D9B}" presName="desTx" presStyleLbl="fgAcc1" presStyleIdx="0" presStyleCnt="3">
        <dgm:presLayoutVars>
          <dgm:bulletEnabled val="1"/>
        </dgm:presLayoutVars>
      </dgm:prSet>
      <dgm:spPr/>
      <dgm:t>
        <a:bodyPr/>
        <a:lstStyle/>
        <a:p>
          <a:endParaRPr lang="es-ES"/>
        </a:p>
      </dgm:t>
    </dgm:pt>
    <dgm:pt modelId="{60FF0E1B-6E53-44FE-B56B-45349B9FCDDB}" type="pres">
      <dgm:prSet presAssocID="{93FE9B54-6D36-430F-A651-ACBB668B1991}" presName="sibTrans" presStyleLbl="sibTrans2D1" presStyleIdx="0" presStyleCnt="2"/>
      <dgm:spPr/>
      <dgm:t>
        <a:bodyPr/>
        <a:lstStyle/>
        <a:p>
          <a:endParaRPr lang="es-ES"/>
        </a:p>
      </dgm:t>
    </dgm:pt>
    <dgm:pt modelId="{BE680C3E-255A-4571-ACD7-D802AB2F7C9F}" type="pres">
      <dgm:prSet presAssocID="{93FE9B54-6D36-430F-A651-ACBB668B1991}" presName="connTx" presStyleLbl="sibTrans2D1" presStyleIdx="0" presStyleCnt="2"/>
      <dgm:spPr/>
      <dgm:t>
        <a:bodyPr/>
        <a:lstStyle/>
        <a:p>
          <a:endParaRPr lang="es-ES"/>
        </a:p>
      </dgm:t>
    </dgm:pt>
    <dgm:pt modelId="{05B8EA32-1FCD-4E22-AE80-4EB4E8113843}" type="pres">
      <dgm:prSet presAssocID="{633BEC40-BDE9-4E8C-912A-21FD945F173F}" presName="composite" presStyleCnt="0"/>
      <dgm:spPr/>
    </dgm:pt>
    <dgm:pt modelId="{F8902601-A6B9-48BF-B956-40B4DFBA34BD}" type="pres">
      <dgm:prSet presAssocID="{633BEC40-BDE9-4E8C-912A-21FD945F173F}" presName="parTx" presStyleLbl="node1" presStyleIdx="0" presStyleCnt="3">
        <dgm:presLayoutVars>
          <dgm:chMax val="0"/>
          <dgm:chPref val="0"/>
          <dgm:bulletEnabled val="1"/>
        </dgm:presLayoutVars>
      </dgm:prSet>
      <dgm:spPr/>
      <dgm:t>
        <a:bodyPr/>
        <a:lstStyle/>
        <a:p>
          <a:endParaRPr lang="es-ES"/>
        </a:p>
      </dgm:t>
    </dgm:pt>
    <dgm:pt modelId="{05943BA9-F3BC-4258-B8FD-ACF024DB5E56}" type="pres">
      <dgm:prSet presAssocID="{633BEC40-BDE9-4E8C-912A-21FD945F173F}" presName="parSh" presStyleLbl="node1" presStyleIdx="1" presStyleCnt="3"/>
      <dgm:spPr/>
      <dgm:t>
        <a:bodyPr/>
        <a:lstStyle/>
        <a:p>
          <a:endParaRPr lang="es-ES"/>
        </a:p>
      </dgm:t>
    </dgm:pt>
    <dgm:pt modelId="{606127B7-4CA1-4A9D-95E5-5642E79649B3}" type="pres">
      <dgm:prSet presAssocID="{633BEC40-BDE9-4E8C-912A-21FD945F173F}" presName="desTx" presStyleLbl="fgAcc1" presStyleIdx="1" presStyleCnt="3">
        <dgm:presLayoutVars>
          <dgm:bulletEnabled val="1"/>
        </dgm:presLayoutVars>
      </dgm:prSet>
      <dgm:spPr/>
      <dgm:t>
        <a:bodyPr/>
        <a:lstStyle/>
        <a:p>
          <a:endParaRPr lang="es-ES"/>
        </a:p>
      </dgm:t>
    </dgm:pt>
    <dgm:pt modelId="{3C503333-FCCB-4B73-A10A-7EEB56AF7046}" type="pres">
      <dgm:prSet presAssocID="{7C3E7D87-4BF6-4B17-A49B-9BECE9A84BA4}" presName="sibTrans" presStyleLbl="sibTrans2D1" presStyleIdx="1" presStyleCnt="2"/>
      <dgm:spPr/>
      <dgm:t>
        <a:bodyPr/>
        <a:lstStyle/>
        <a:p>
          <a:endParaRPr lang="es-ES"/>
        </a:p>
      </dgm:t>
    </dgm:pt>
    <dgm:pt modelId="{F8FC6420-D45C-4A3A-88A4-E2FE1694D8E0}" type="pres">
      <dgm:prSet presAssocID="{7C3E7D87-4BF6-4B17-A49B-9BECE9A84BA4}" presName="connTx" presStyleLbl="sibTrans2D1" presStyleIdx="1" presStyleCnt="2"/>
      <dgm:spPr/>
      <dgm:t>
        <a:bodyPr/>
        <a:lstStyle/>
        <a:p>
          <a:endParaRPr lang="es-ES"/>
        </a:p>
      </dgm:t>
    </dgm:pt>
    <dgm:pt modelId="{277E5704-B9ED-47A7-AFE5-44A97176E5D3}" type="pres">
      <dgm:prSet presAssocID="{044E0A7C-8A6B-4A3A-A779-24CA554A85BA}" presName="composite" presStyleCnt="0"/>
      <dgm:spPr/>
    </dgm:pt>
    <dgm:pt modelId="{B7A386D4-4BE1-4342-B255-D9CED26D406F}" type="pres">
      <dgm:prSet presAssocID="{044E0A7C-8A6B-4A3A-A779-24CA554A85BA}" presName="parTx" presStyleLbl="node1" presStyleIdx="1" presStyleCnt="3">
        <dgm:presLayoutVars>
          <dgm:chMax val="0"/>
          <dgm:chPref val="0"/>
          <dgm:bulletEnabled val="1"/>
        </dgm:presLayoutVars>
      </dgm:prSet>
      <dgm:spPr/>
      <dgm:t>
        <a:bodyPr/>
        <a:lstStyle/>
        <a:p>
          <a:endParaRPr lang="es-ES"/>
        </a:p>
      </dgm:t>
    </dgm:pt>
    <dgm:pt modelId="{0415F5F9-6E09-42E3-972D-35924E3DA5CB}" type="pres">
      <dgm:prSet presAssocID="{044E0A7C-8A6B-4A3A-A779-24CA554A85BA}" presName="parSh" presStyleLbl="node1" presStyleIdx="2" presStyleCnt="3"/>
      <dgm:spPr/>
      <dgm:t>
        <a:bodyPr/>
        <a:lstStyle/>
        <a:p>
          <a:endParaRPr lang="es-ES"/>
        </a:p>
      </dgm:t>
    </dgm:pt>
    <dgm:pt modelId="{A1268EDA-A2A8-4674-9F69-1AB5599D53AC}" type="pres">
      <dgm:prSet presAssocID="{044E0A7C-8A6B-4A3A-A779-24CA554A85BA}" presName="desTx" presStyleLbl="fgAcc1" presStyleIdx="2" presStyleCnt="3">
        <dgm:presLayoutVars>
          <dgm:bulletEnabled val="1"/>
        </dgm:presLayoutVars>
      </dgm:prSet>
      <dgm:spPr/>
      <dgm:t>
        <a:bodyPr/>
        <a:lstStyle/>
        <a:p>
          <a:endParaRPr lang="es-ES"/>
        </a:p>
      </dgm:t>
    </dgm:pt>
  </dgm:ptLst>
  <dgm:cxnLst>
    <dgm:cxn modelId="{C39364DB-BC1C-4D3F-AF23-60096AA82C83}" srcId="{1ED4D85D-CC0F-41BB-A951-47B73C785D9B}" destId="{E1FDE306-9AB3-4A80-BF80-45ADC353F74B}" srcOrd="1" destOrd="0" parTransId="{AB64427F-F296-452F-8379-40395FDCDAFE}" sibTransId="{166A3DB5-C24E-4FAB-85D1-F4B94DA57F65}"/>
    <dgm:cxn modelId="{27BA9CC1-E4D5-4020-8912-BECA89080C84}" srcId="{044E0A7C-8A6B-4A3A-A779-24CA554A85BA}" destId="{148DD2E3-51E8-4B2D-A5CD-58E4C71B55E0}" srcOrd="1" destOrd="0" parTransId="{F6027D08-A9C7-418C-9D3F-7DFD144D7FE0}" sibTransId="{7326076F-EAD7-46A6-893C-A500F3CBF4D8}"/>
    <dgm:cxn modelId="{D7B62D82-ECB3-4F86-8CEA-69AE445DFC4A}" type="presOf" srcId="{440C26A4-4477-4C12-A7EE-63AA246A6CCE}" destId="{606127B7-4CA1-4A9D-95E5-5642E79649B3}" srcOrd="0" destOrd="2" presId="urn:microsoft.com/office/officeart/2005/8/layout/process3"/>
    <dgm:cxn modelId="{B8009948-CDBB-4FFC-9830-E78547B1FD5C}" srcId="{044E0A7C-8A6B-4A3A-A779-24CA554A85BA}" destId="{04814206-D0FD-40F4-B66D-A6EEA10BB9B0}" srcOrd="3" destOrd="0" parTransId="{CDF99C6A-F62C-4D15-B854-0A60AC49A0B0}" sibTransId="{1E3AB1E1-E888-4619-AC8C-51D0E2B3E534}"/>
    <dgm:cxn modelId="{23A7238C-FB48-45AE-9D17-84541E7D621F}" srcId="{90FEABB0-5CA8-412C-A4E9-B95D06081741}" destId="{044E0A7C-8A6B-4A3A-A779-24CA554A85BA}" srcOrd="2" destOrd="0" parTransId="{C28D3262-48E0-413A-A896-B8DC9EA80268}" sibTransId="{47C5382D-3439-4A98-B654-27351B08585F}"/>
    <dgm:cxn modelId="{A1339227-AAF8-4B8C-80FA-1E79F36F38F0}" type="presOf" srcId="{93FE9B54-6D36-430F-A651-ACBB668B1991}" destId="{60FF0E1B-6E53-44FE-B56B-45349B9FCDDB}" srcOrd="0" destOrd="0" presId="urn:microsoft.com/office/officeart/2005/8/layout/process3"/>
    <dgm:cxn modelId="{6E0A3B3C-09B8-4B0C-AEC7-65DB9F5C3756}" type="presOf" srcId="{633BEC40-BDE9-4E8C-912A-21FD945F173F}" destId="{F8902601-A6B9-48BF-B956-40B4DFBA34BD}" srcOrd="0" destOrd="0" presId="urn:microsoft.com/office/officeart/2005/8/layout/process3"/>
    <dgm:cxn modelId="{F3499942-5EA8-4C5B-95B3-64F7BA9F6335}" srcId="{633BEC40-BDE9-4E8C-912A-21FD945F173F}" destId="{B9824018-9F8D-4447-9F18-4EF2493206BF}" srcOrd="1" destOrd="0" parTransId="{C2A95B52-2235-4267-9C78-F74654E272FF}" sibTransId="{4AF9E430-B77C-41BE-9873-DA16B878BD0B}"/>
    <dgm:cxn modelId="{B0035385-0BC7-4A2A-8352-0496228B636D}" type="presOf" srcId="{1ED4D85D-CC0F-41BB-A951-47B73C785D9B}" destId="{B31C50C9-0950-4D57-9EEB-548AE50F8A2F}" srcOrd="0" destOrd="0" presId="urn:microsoft.com/office/officeart/2005/8/layout/process3"/>
    <dgm:cxn modelId="{4C0A3023-09D7-4142-8A74-F432FC1C1E60}" type="presOf" srcId="{E1FDE306-9AB3-4A80-BF80-45ADC353F74B}" destId="{932AC230-3D68-430F-A729-21BA254B7156}" srcOrd="0" destOrd="1" presId="urn:microsoft.com/office/officeart/2005/8/layout/process3"/>
    <dgm:cxn modelId="{CB27FBD0-F3D3-4F41-8D96-7B56F7EEF054}" srcId="{633BEC40-BDE9-4E8C-912A-21FD945F173F}" destId="{93C5989A-94F1-40F5-B4DB-033C0CB1C8FA}" srcOrd="0" destOrd="0" parTransId="{8D5E94F5-8A9B-4F0D-98E2-7B7FD9CC9BBF}" sibTransId="{A0B7466A-84DC-4C59-8EB9-B1A56E63DC89}"/>
    <dgm:cxn modelId="{727044B6-EE24-49F4-9526-BEFE2944AE10}" type="presOf" srcId="{23DCDCE3-5B37-48A5-952F-5AF19F6F0DFE}" destId="{A1268EDA-A2A8-4674-9F69-1AB5599D53AC}" srcOrd="0" destOrd="2" presId="urn:microsoft.com/office/officeart/2005/8/layout/process3"/>
    <dgm:cxn modelId="{3EB3E298-366C-4AF5-ABF3-A3F4ECE0557A}" type="presOf" srcId="{93FE9B54-6D36-430F-A651-ACBB668B1991}" destId="{BE680C3E-255A-4571-ACD7-D802AB2F7C9F}" srcOrd="1" destOrd="0" presId="urn:microsoft.com/office/officeart/2005/8/layout/process3"/>
    <dgm:cxn modelId="{5875D3C5-54E2-4155-98AD-E9EA2271193A}" srcId="{90FEABB0-5CA8-412C-A4E9-B95D06081741}" destId="{1ED4D85D-CC0F-41BB-A951-47B73C785D9B}" srcOrd="0" destOrd="0" parTransId="{24E710E7-FDB3-4689-9614-AD0745BFBBB9}" sibTransId="{93FE9B54-6D36-430F-A651-ACBB668B1991}"/>
    <dgm:cxn modelId="{C41B008D-3641-4802-9F3B-F4A0350E64EA}" type="presOf" srcId="{044E0A7C-8A6B-4A3A-A779-24CA554A85BA}" destId="{B7A386D4-4BE1-4342-B255-D9CED26D406F}" srcOrd="0" destOrd="0" presId="urn:microsoft.com/office/officeart/2005/8/layout/process3"/>
    <dgm:cxn modelId="{1DEEE4AC-DDC8-4C02-B98D-39B42C2B5026}" type="presOf" srcId="{04814206-D0FD-40F4-B66D-A6EEA10BB9B0}" destId="{A1268EDA-A2A8-4674-9F69-1AB5599D53AC}" srcOrd="0" destOrd="3" presId="urn:microsoft.com/office/officeart/2005/8/layout/process3"/>
    <dgm:cxn modelId="{B6FA6462-13B1-4C61-A3AC-041544505C2A}" type="presOf" srcId="{148DD2E3-51E8-4B2D-A5CD-58E4C71B55E0}" destId="{A1268EDA-A2A8-4674-9F69-1AB5599D53AC}" srcOrd="0" destOrd="1" presId="urn:microsoft.com/office/officeart/2005/8/layout/process3"/>
    <dgm:cxn modelId="{71D07057-E73C-44D3-B4DA-962539744ECC}" srcId="{633BEC40-BDE9-4E8C-912A-21FD945F173F}" destId="{440C26A4-4477-4C12-A7EE-63AA246A6CCE}" srcOrd="2" destOrd="0" parTransId="{08D1E704-6D1B-4B75-BF7F-438AC430A16D}" sibTransId="{0CB24020-79D6-4AD0-8C62-2518D2A64CEB}"/>
    <dgm:cxn modelId="{D4A02905-E1EA-4133-8E66-2F42776068EA}" type="presOf" srcId="{1ED4D85D-CC0F-41BB-A951-47B73C785D9B}" destId="{E9CE7B7F-37DF-4AC8-89C8-195555DF8D82}" srcOrd="1" destOrd="0" presId="urn:microsoft.com/office/officeart/2005/8/layout/process3"/>
    <dgm:cxn modelId="{6FDC395D-09B6-4554-928E-209D57A4BAC4}" type="presOf" srcId="{B72D5399-3A65-4513-963B-468BF4D06248}" destId="{932AC230-3D68-430F-A729-21BA254B7156}" srcOrd="0" destOrd="2" presId="urn:microsoft.com/office/officeart/2005/8/layout/process3"/>
    <dgm:cxn modelId="{7C57B974-DDE8-4A2A-BA3A-158A4B7DDA73}" type="presOf" srcId="{B9824018-9F8D-4447-9F18-4EF2493206BF}" destId="{606127B7-4CA1-4A9D-95E5-5642E79649B3}" srcOrd="0" destOrd="1" presId="urn:microsoft.com/office/officeart/2005/8/layout/process3"/>
    <dgm:cxn modelId="{4E5B0B9A-AA6C-4168-B6BE-4FEA06F8E5D6}" type="presOf" srcId="{AAEDB3FA-DF53-44BC-8DF8-FCA2A1B0AF8F}" destId="{606127B7-4CA1-4A9D-95E5-5642E79649B3}" srcOrd="0" destOrd="3" presId="urn:microsoft.com/office/officeart/2005/8/layout/process3"/>
    <dgm:cxn modelId="{C4A586AE-A585-48E7-B4EC-084DF554D598}" type="presOf" srcId="{2A2EA743-1EB5-4D52-9777-48B089F55B52}" destId="{A1268EDA-A2A8-4674-9F69-1AB5599D53AC}" srcOrd="0" destOrd="0" presId="urn:microsoft.com/office/officeart/2005/8/layout/process3"/>
    <dgm:cxn modelId="{20EAF246-650F-4416-ACAD-7BA6FEB0B5A0}" type="presOf" srcId="{93C5989A-94F1-40F5-B4DB-033C0CB1C8FA}" destId="{606127B7-4CA1-4A9D-95E5-5642E79649B3}" srcOrd="0" destOrd="0" presId="urn:microsoft.com/office/officeart/2005/8/layout/process3"/>
    <dgm:cxn modelId="{5D2B2856-01B9-4459-9907-7C9041607D0E}" type="presOf" srcId="{44216866-4609-4205-A788-092F0A441940}" destId="{932AC230-3D68-430F-A729-21BA254B7156}" srcOrd="0" destOrd="0" presId="urn:microsoft.com/office/officeart/2005/8/layout/process3"/>
    <dgm:cxn modelId="{09D30198-4D18-4D96-9AB3-E73223FC38B4}" srcId="{90FEABB0-5CA8-412C-A4E9-B95D06081741}" destId="{633BEC40-BDE9-4E8C-912A-21FD945F173F}" srcOrd="1" destOrd="0" parTransId="{21FBC650-201B-4340-AF51-19A0EFAA8012}" sibTransId="{7C3E7D87-4BF6-4B17-A49B-9BECE9A84BA4}"/>
    <dgm:cxn modelId="{A51D7608-070A-49B6-B6BF-4A439F11E0AC}" srcId="{044E0A7C-8A6B-4A3A-A779-24CA554A85BA}" destId="{2A2EA743-1EB5-4D52-9777-48B089F55B52}" srcOrd="0" destOrd="0" parTransId="{075D4DA0-26B7-443A-A5AB-D0EC2301C3CB}" sibTransId="{64E873BA-02DA-42E7-A1A8-27C09C31B3FE}"/>
    <dgm:cxn modelId="{040B49D4-C22B-45AC-9147-3B46EE3599EC}" type="presOf" srcId="{90FEABB0-5CA8-412C-A4E9-B95D06081741}" destId="{66E6CD7E-E2A4-4753-BB02-F6AF625DD6B9}" srcOrd="0" destOrd="0" presId="urn:microsoft.com/office/officeart/2005/8/layout/process3"/>
    <dgm:cxn modelId="{5866CE8D-D026-44AF-B867-A5B8F2559B06}" srcId="{044E0A7C-8A6B-4A3A-A779-24CA554A85BA}" destId="{23DCDCE3-5B37-48A5-952F-5AF19F6F0DFE}" srcOrd="2" destOrd="0" parTransId="{00BA3333-83C5-4C78-96B7-3DA6801A98C1}" sibTransId="{D719E97E-D0B2-487B-A8A5-124BDE2FCCAF}"/>
    <dgm:cxn modelId="{10557A97-CCDB-44E5-BF40-E705B97201ED}" type="presOf" srcId="{7C3E7D87-4BF6-4B17-A49B-9BECE9A84BA4}" destId="{F8FC6420-D45C-4A3A-88A4-E2FE1694D8E0}" srcOrd="1" destOrd="0" presId="urn:microsoft.com/office/officeart/2005/8/layout/process3"/>
    <dgm:cxn modelId="{77B01C4B-09DD-42C0-A47A-112FA0CF3FC3}" srcId="{633BEC40-BDE9-4E8C-912A-21FD945F173F}" destId="{AAEDB3FA-DF53-44BC-8DF8-FCA2A1B0AF8F}" srcOrd="3" destOrd="0" parTransId="{45C35FCD-09FD-48BC-969B-D801CE775220}" sibTransId="{1729B12D-B473-4E58-A359-7BD2449954C7}"/>
    <dgm:cxn modelId="{E589D911-E69F-4092-8AA5-561AEB48C60B}" srcId="{1ED4D85D-CC0F-41BB-A951-47B73C785D9B}" destId="{B72D5399-3A65-4513-963B-468BF4D06248}" srcOrd="2" destOrd="0" parTransId="{EB72DB2F-943A-4C3D-AC6F-DDDAE8F510C3}" sibTransId="{6463D6C2-D3C5-4B1B-AD8C-C9DE0FE3A24D}"/>
    <dgm:cxn modelId="{E75F2BBB-FB46-44C3-91A2-671BCC5768B5}" srcId="{1ED4D85D-CC0F-41BB-A951-47B73C785D9B}" destId="{44216866-4609-4205-A788-092F0A441940}" srcOrd="0" destOrd="0" parTransId="{DD1D809F-84DB-4F11-8F2D-2B80A8C08492}" sibTransId="{86C419D7-F82D-4546-997E-270F8F05EF2D}"/>
    <dgm:cxn modelId="{86D93DBE-C8CB-434E-A468-6CB9B57070A8}" type="presOf" srcId="{044E0A7C-8A6B-4A3A-A779-24CA554A85BA}" destId="{0415F5F9-6E09-42E3-972D-35924E3DA5CB}" srcOrd="1" destOrd="0" presId="urn:microsoft.com/office/officeart/2005/8/layout/process3"/>
    <dgm:cxn modelId="{75608B7D-A51E-4952-9518-EE429AD0B616}" type="presOf" srcId="{7C3E7D87-4BF6-4B17-A49B-9BECE9A84BA4}" destId="{3C503333-FCCB-4B73-A10A-7EEB56AF7046}" srcOrd="0" destOrd="0" presId="urn:microsoft.com/office/officeart/2005/8/layout/process3"/>
    <dgm:cxn modelId="{C898FCB0-5331-4ECB-8632-06AA5BB10B3C}" type="presOf" srcId="{633BEC40-BDE9-4E8C-912A-21FD945F173F}" destId="{05943BA9-F3BC-4258-B8FD-ACF024DB5E56}" srcOrd="1" destOrd="0" presId="urn:microsoft.com/office/officeart/2005/8/layout/process3"/>
    <dgm:cxn modelId="{6629FE78-9E93-4B92-981E-AB239A163F86}" type="presParOf" srcId="{66E6CD7E-E2A4-4753-BB02-F6AF625DD6B9}" destId="{FEF25211-D431-4D0B-93E4-6F641C2B32BE}" srcOrd="0" destOrd="0" presId="urn:microsoft.com/office/officeart/2005/8/layout/process3"/>
    <dgm:cxn modelId="{EC80DA45-0F0B-4EE4-8702-0197567AB0CF}" type="presParOf" srcId="{FEF25211-D431-4D0B-93E4-6F641C2B32BE}" destId="{B31C50C9-0950-4D57-9EEB-548AE50F8A2F}" srcOrd="0" destOrd="0" presId="urn:microsoft.com/office/officeart/2005/8/layout/process3"/>
    <dgm:cxn modelId="{054BCEEA-610F-4275-A466-8EE691078C65}" type="presParOf" srcId="{FEF25211-D431-4D0B-93E4-6F641C2B32BE}" destId="{E9CE7B7F-37DF-4AC8-89C8-195555DF8D82}" srcOrd="1" destOrd="0" presId="urn:microsoft.com/office/officeart/2005/8/layout/process3"/>
    <dgm:cxn modelId="{265DB224-0867-46C3-B858-DB38A6AD2131}" type="presParOf" srcId="{FEF25211-D431-4D0B-93E4-6F641C2B32BE}" destId="{932AC230-3D68-430F-A729-21BA254B7156}" srcOrd="2" destOrd="0" presId="urn:microsoft.com/office/officeart/2005/8/layout/process3"/>
    <dgm:cxn modelId="{7161C734-E30A-450C-ACE5-A9F6F3D918A8}" type="presParOf" srcId="{66E6CD7E-E2A4-4753-BB02-F6AF625DD6B9}" destId="{60FF0E1B-6E53-44FE-B56B-45349B9FCDDB}" srcOrd="1" destOrd="0" presId="urn:microsoft.com/office/officeart/2005/8/layout/process3"/>
    <dgm:cxn modelId="{448E2908-C8E4-4014-9E94-D5384518FB97}" type="presParOf" srcId="{60FF0E1B-6E53-44FE-B56B-45349B9FCDDB}" destId="{BE680C3E-255A-4571-ACD7-D802AB2F7C9F}" srcOrd="0" destOrd="0" presId="urn:microsoft.com/office/officeart/2005/8/layout/process3"/>
    <dgm:cxn modelId="{A86A48FF-3B7A-46A2-8305-4007E0A87061}" type="presParOf" srcId="{66E6CD7E-E2A4-4753-BB02-F6AF625DD6B9}" destId="{05B8EA32-1FCD-4E22-AE80-4EB4E8113843}" srcOrd="2" destOrd="0" presId="urn:microsoft.com/office/officeart/2005/8/layout/process3"/>
    <dgm:cxn modelId="{D0E3901B-23EB-4A39-82FD-A14E72FF39D4}" type="presParOf" srcId="{05B8EA32-1FCD-4E22-AE80-4EB4E8113843}" destId="{F8902601-A6B9-48BF-B956-40B4DFBA34BD}" srcOrd="0" destOrd="0" presId="urn:microsoft.com/office/officeart/2005/8/layout/process3"/>
    <dgm:cxn modelId="{E48BB164-163C-4B2F-9119-E4DF3CF3E000}" type="presParOf" srcId="{05B8EA32-1FCD-4E22-AE80-4EB4E8113843}" destId="{05943BA9-F3BC-4258-B8FD-ACF024DB5E56}" srcOrd="1" destOrd="0" presId="urn:microsoft.com/office/officeart/2005/8/layout/process3"/>
    <dgm:cxn modelId="{B611268A-170B-405D-9C55-1888A0ACC0DD}" type="presParOf" srcId="{05B8EA32-1FCD-4E22-AE80-4EB4E8113843}" destId="{606127B7-4CA1-4A9D-95E5-5642E79649B3}" srcOrd="2" destOrd="0" presId="urn:microsoft.com/office/officeart/2005/8/layout/process3"/>
    <dgm:cxn modelId="{4007AC35-F306-4FB3-B70D-628C5F177627}" type="presParOf" srcId="{66E6CD7E-E2A4-4753-BB02-F6AF625DD6B9}" destId="{3C503333-FCCB-4B73-A10A-7EEB56AF7046}" srcOrd="3" destOrd="0" presId="urn:microsoft.com/office/officeart/2005/8/layout/process3"/>
    <dgm:cxn modelId="{8780F810-94EC-47A6-B145-87A259DFE174}" type="presParOf" srcId="{3C503333-FCCB-4B73-A10A-7EEB56AF7046}" destId="{F8FC6420-D45C-4A3A-88A4-E2FE1694D8E0}" srcOrd="0" destOrd="0" presId="urn:microsoft.com/office/officeart/2005/8/layout/process3"/>
    <dgm:cxn modelId="{8662B3A9-4CA3-46FD-80E0-EA1041BCBB54}" type="presParOf" srcId="{66E6CD7E-E2A4-4753-BB02-F6AF625DD6B9}" destId="{277E5704-B9ED-47A7-AFE5-44A97176E5D3}" srcOrd="4" destOrd="0" presId="urn:microsoft.com/office/officeart/2005/8/layout/process3"/>
    <dgm:cxn modelId="{39351A5D-0D80-474A-A608-FD9EEA0F3673}" type="presParOf" srcId="{277E5704-B9ED-47A7-AFE5-44A97176E5D3}" destId="{B7A386D4-4BE1-4342-B255-D9CED26D406F}" srcOrd="0" destOrd="0" presId="urn:microsoft.com/office/officeart/2005/8/layout/process3"/>
    <dgm:cxn modelId="{8782D9A7-28AB-4A0C-95C2-1476640B81C9}" type="presParOf" srcId="{277E5704-B9ED-47A7-AFE5-44A97176E5D3}" destId="{0415F5F9-6E09-42E3-972D-35924E3DA5CB}" srcOrd="1" destOrd="0" presId="urn:microsoft.com/office/officeart/2005/8/layout/process3"/>
    <dgm:cxn modelId="{024A9CE2-DF3E-4968-9F4C-84DD1473B392}" type="presParOf" srcId="{277E5704-B9ED-47A7-AFE5-44A97176E5D3}" destId="{A1268EDA-A2A8-4674-9F69-1AB5599D53AC}"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66CFE-8323-4E86-9724-C48D29D89101}">
      <dsp:nvSpPr>
        <dsp:cNvPr id="0" name=""/>
        <dsp:cNvSpPr/>
      </dsp:nvSpPr>
      <dsp:spPr>
        <a:xfrm rot="5400000">
          <a:off x="-277290" y="282339"/>
          <a:ext cx="1848602" cy="1294021"/>
        </a:xfrm>
        <a:prstGeom prst="chevron">
          <a:avLst/>
        </a:prstGeom>
        <a:solidFill>
          <a:schemeClr val="accent2">
            <a:shade val="80000"/>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s-ES" sz="3100" kern="1200" dirty="0"/>
            <a:t>MACRO</a:t>
          </a:r>
        </a:p>
      </dsp:txBody>
      <dsp:txXfrm rot="-5400000">
        <a:off x="1" y="652060"/>
        <a:ext cx="1294021" cy="554581"/>
      </dsp:txXfrm>
    </dsp:sp>
    <dsp:sp modelId="{75CFF36E-40B6-43A7-A396-ACA24F744453}">
      <dsp:nvSpPr>
        <dsp:cNvPr id="0" name=""/>
        <dsp:cNvSpPr/>
      </dsp:nvSpPr>
      <dsp:spPr>
        <a:xfrm rot="5400000">
          <a:off x="5835071" y="-4536000"/>
          <a:ext cx="1201591" cy="10283690"/>
        </a:xfrm>
        <a:prstGeom prst="round2SameRect">
          <a:avLst/>
        </a:prstGeom>
        <a:solidFill>
          <a:schemeClr val="lt1">
            <a:alpha val="90000"/>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t>OMS </a:t>
          </a:r>
          <a:r>
            <a:rPr lang="es-EC" sz="1600" kern="1200" dirty="0"/>
            <a:t>los riesgos directos del estrés laboral para la salud han sido relacionados con cardiopatías, trastornos digestivos, aumento de la tensión arterial  y dolor de cabeza, trastornos músculo-esqueléticos como lumbalgias.</a:t>
          </a:r>
          <a:endParaRPr lang="es-ES" sz="1600" kern="1200" dirty="0"/>
        </a:p>
        <a:p>
          <a:pPr marL="171450" lvl="1" indent="-171450" algn="l" defTabSz="711200">
            <a:lnSpc>
              <a:spcPct val="90000"/>
            </a:lnSpc>
            <a:spcBef>
              <a:spcPct val="0"/>
            </a:spcBef>
            <a:spcAft>
              <a:spcPct val="15000"/>
            </a:spcAft>
            <a:buChar char="••"/>
          </a:pPr>
          <a:r>
            <a:rPr lang="es-EC" sz="1600" kern="1200" dirty="0"/>
            <a:t>(OIT) reconoció que el estrés puede llevar a una persona a la angustia, a la depresión e incluso al suicidio</a:t>
          </a:r>
          <a:endParaRPr lang="es-ES" sz="1600" kern="1200" dirty="0"/>
        </a:p>
      </dsp:txBody>
      <dsp:txXfrm rot="-5400000">
        <a:off x="1294022" y="63706"/>
        <a:ext cx="10225033" cy="1084277"/>
      </dsp:txXfrm>
    </dsp:sp>
    <dsp:sp modelId="{EB2F5082-7976-4430-9283-767FC161ED88}">
      <dsp:nvSpPr>
        <dsp:cNvPr id="0" name=""/>
        <dsp:cNvSpPr/>
      </dsp:nvSpPr>
      <dsp:spPr>
        <a:xfrm rot="5400000">
          <a:off x="-277290" y="1954298"/>
          <a:ext cx="1848602" cy="1294021"/>
        </a:xfrm>
        <a:prstGeom prst="chevron">
          <a:avLst/>
        </a:prstGeom>
        <a:solidFill>
          <a:schemeClr val="accent2">
            <a:shade val="80000"/>
            <a:hueOff val="236739"/>
            <a:satOff val="-9285"/>
            <a:lumOff val="14839"/>
            <a:alphaOff val="0"/>
          </a:schemeClr>
        </a:solidFill>
        <a:ln w="19050" cap="rnd" cmpd="sng" algn="ctr">
          <a:solidFill>
            <a:schemeClr val="accent2">
              <a:shade val="80000"/>
              <a:hueOff val="236739"/>
              <a:satOff val="-9285"/>
              <a:lumOff val="148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s-ES" sz="3100" kern="1200" dirty="0"/>
            <a:t>MESO </a:t>
          </a:r>
        </a:p>
      </dsp:txBody>
      <dsp:txXfrm rot="-5400000">
        <a:off x="1" y="2324019"/>
        <a:ext cx="1294021" cy="554581"/>
      </dsp:txXfrm>
    </dsp:sp>
    <dsp:sp modelId="{54DE0F6D-C1B9-46A1-9DCC-6B5E191F0631}">
      <dsp:nvSpPr>
        <dsp:cNvPr id="0" name=""/>
        <dsp:cNvSpPr/>
      </dsp:nvSpPr>
      <dsp:spPr>
        <a:xfrm rot="5400000">
          <a:off x="5835071" y="-2864041"/>
          <a:ext cx="1201591" cy="10283690"/>
        </a:xfrm>
        <a:prstGeom prst="round2SameRect">
          <a:avLst/>
        </a:prstGeom>
        <a:solidFill>
          <a:schemeClr val="lt1">
            <a:alpha val="90000"/>
            <a:hueOff val="0"/>
            <a:satOff val="0"/>
            <a:lumOff val="0"/>
            <a:alphaOff val="0"/>
          </a:schemeClr>
        </a:solidFill>
        <a:ln w="19050" cap="rnd" cmpd="sng" algn="ctr">
          <a:solidFill>
            <a:schemeClr val="accent2">
              <a:shade val="80000"/>
              <a:hueOff val="236739"/>
              <a:satOff val="-9285"/>
              <a:lumOff val="148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a:t>(Organización Panamericana de la Salud, 2020) En sus primeras investigaciones revelan que existen poblaciones con niveles severos de ansiedad, depresión y estrés. </a:t>
          </a:r>
          <a:endParaRPr lang="es-ES" sz="1600" kern="1200" dirty="0"/>
        </a:p>
        <a:p>
          <a:pPr marL="171450" lvl="1" indent="-171450" algn="l" defTabSz="711200">
            <a:lnSpc>
              <a:spcPct val="90000"/>
            </a:lnSpc>
            <a:spcBef>
              <a:spcPct val="0"/>
            </a:spcBef>
            <a:spcAft>
              <a:spcPct val="15000"/>
            </a:spcAft>
            <a:buChar char="••"/>
          </a:pPr>
          <a:r>
            <a:rPr lang="es-EC" sz="1600" kern="1200" dirty="0"/>
            <a:t>Ante esta problemática latente en la humanidad la Fundación Latinoamericana de Tiempo Libre y Recreación-FUNLIBRE</a:t>
          </a:r>
          <a:endParaRPr lang="es-ES" sz="1600" kern="1200" dirty="0"/>
        </a:p>
      </dsp:txBody>
      <dsp:txXfrm rot="-5400000">
        <a:off x="1294022" y="1735665"/>
        <a:ext cx="10225033" cy="1084277"/>
      </dsp:txXfrm>
    </dsp:sp>
    <dsp:sp modelId="{E610D741-D215-4176-8097-879B80F0A8BA}">
      <dsp:nvSpPr>
        <dsp:cNvPr id="0" name=""/>
        <dsp:cNvSpPr/>
      </dsp:nvSpPr>
      <dsp:spPr>
        <a:xfrm rot="5400000">
          <a:off x="-277290" y="4029613"/>
          <a:ext cx="1848602" cy="1294021"/>
        </a:xfrm>
        <a:prstGeom prst="chevron">
          <a:avLst/>
        </a:prstGeom>
        <a:solidFill>
          <a:schemeClr val="accent2">
            <a:shade val="80000"/>
            <a:hueOff val="473479"/>
            <a:satOff val="-18570"/>
            <a:lumOff val="29677"/>
            <a:alphaOff val="0"/>
          </a:schemeClr>
        </a:solidFill>
        <a:ln w="19050" cap="rnd" cmpd="sng" algn="ctr">
          <a:solidFill>
            <a:schemeClr val="accent2">
              <a:shade val="80000"/>
              <a:hueOff val="473479"/>
              <a:satOff val="-18570"/>
              <a:lumOff val="29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s-ES" sz="3100" kern="1200" dirty="0"/>
            <a:t>MICRO </a:t>
          </a:r>
        </a:p>
      </dsp:txBody>
      <dsp:txXfrm rot="-5400000">
        <a:off x="1" y="4399334"/>
        <a:ext cx="1294021" cy="554581"/>
      </dsp:txXfrm>
    </dsp:sp>
    <dsp:sp modelId="{52EA95B4-37CE-426D-B562-860257C67B71}">
      <dsp:nvSpPr>
        <dsp:cNvPr id="0" name=""/>
        <dsp:cNvSpPr/>
      </dsp:nvSpPr>
      <dsp:spPr>
        <a:xfrm rot="5400000">
          <a:off x="5431714" y="-788725"/>
          <a:ext cx="2008304" cy="10283690"/>
        </a:xfrm>
        <a:prstGeom prst="round2SameRect">
          <a:avLst/>
        </a:prstGeom>
        <a:solidFill>
          <a:schemeClr val="lt1">
            <a:alpha val="90000"/>
            <a:hueOff val="0"/>
            <a:satOff val="0"/>
            <a:lumOff val="0"/>
            <a:alphaOff val="0"/>
          </a:schemeClr>
        </a:solidFill>
        <a:ln w="19050" cap="rnd" cmpd="sng" algn="ctr">
          <a:solidFill>
            <a:schemeClr val="accent2">
              <a:shade val="80000"/>
              <a:hueOff val="473479"/>
              <a:satOff val="-18570"/>
              <a:lumOff val="296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C" sz="1400" kern="1200" dirty="0"/>
            <a:t>Una de las profesiones más conflictivas, los agentes policiales a nivel mundial, regional y nacional, considerada como un trabajo muy estresante y peligroso, ya que demanda de muchos esfuerzos y sacrificios, los cuales afectan en su vida persona, social y en su salud de manera significativa.</a:t>
          </a:r>
          <a:endParaRPr lang="es-ES" sz="1400" kern="1200" dirty="0"/>
        </a:p>
        <a:p>
          <a:pPr marL="114300" lvl="1" indent="-114300" algn="l" defTabSz="622300">
            <a:lnSpc>
              <a:spcPct val="90000"/>
            </a:lnSpc>
            <a:spcBef>
              <a:spcPct val="0"/>
            </a:spcBef>
            <a:spcAft>
              <a:spcPct val="15000"/>
            </a:spcAft>
            <a:buChar char="••"/>
          </a:pPr>
          <a:r>
            <a:rPr lang="es-ES" sz="1400" kern="1200" dirty="0"/>
            <a:t>En la provincia de Imbabura, Sub zona Imbabura Nº10</a:t>
          </a:r>
          <a:r>
            <a:rPr lang="es-EC" sz="1400" kern="1200" dirty="0"/>
            <a:t>, Existen 25 Servidores Policiales Directivos y Técnico Operativos, que presentan problemas relacionados con altos niveles de estrés, de acuerdo a lo menciona los profesionales de la salud de la institución policial a causa de una sobrecarga laboral producto.</a:t>
          </a:r>
          <a:endParaRPr lang="es-ES" sz="1400" kern="1200" dirty="0"/>
        </a:p>
      </dsp:txBody>
      <dsp:txXfrm rot="-5400000">
        <a:off x="1294022" y="3447004"/>
        <a:ext cx="10185653" cy="18122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6D0CFF-4C33-43CA-B1C3-50EC07EDF716}">
      <dsp:nvSpPr>
        <dsp:cNvPr id="0" name=""/>
        <dsp:cNvSpPr/>
      </dsp:nvSpPr>
      <dsp:spPr>
        <a:xfrm>
          <a:off x="0" y="52023"/>
          <a:ext cx="8932091" cy="2332615"/>
        </a:xfrm>
        <a:prstGeom prst="rightArrow">
          <a:avLst/>
        </a:prstGeom>
        <a:solidFill>
          <a:srgbClr val="F5981D"/>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7039E70-24FD-42A2-92D8-4A6794DD3143}">
      <dsp:nvSpPr>
        <dsp:cNvPr id="0" name=""/>
        <dsp:cNvSpPr/>
      </dsp:nvSpPr>
      <dsp:spPr>
        <a:xfrm>
          <a:off x="6025277" y="635177"/>
          <a:ext cx="2211215" cy="1166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93040" rIns="0" bIns="193040" numCol="1" spcCol="1270" anchor="ctr" anchorCtr="0">
          <a:noAutofit/>
        </a:bodyPr>
        <a:lstStyle/>
        <a:p>
          <a:pPr lvl="0" algn="l" defTabSz="844550">
            <a:lnSpc>
              <a:spcPct val="90000"/>
            </a:lnSpc>
            <a:spcBef>
              <a:spcPct val="0"/>
            </a:spcBef>
            <a:spcAft>
              <a:spcPct val="35000"/>
            </a:spcAft>
          </a:pPr>
          <a:r>
            <a:rPr lang="es-EC" sz="1900" kern="1200" dirty="0"/>
            <a:t>PRE TEST </a:t>
          </a:r>
          <a:endParaRPr lang="es-ES" sz="1900" kern="1200" dirty="0"/>
        </a:p>
      </dsp:txBody>
      <dsp:txXfrm>
        <a:off x="6025277" y="635177"/>
        <a:ext cx="2211215" cy="1166307"/>
      </dsp:txXfrm>
    </dsp:sp>
    <dsp:sp modelId="{7EEA8262-CA58-4523-B8C2-756A8402EBC5}">
      <dsp:nvSpPr>
        <dsp:cNvPr id="0" name=""/>
        <dsp:cNvSpPr/>
      </dsp:nvSpPr>
      <dsp:spPr>
        <a:xfrm>
          <a:off x="3371818" y="1918115"/>
          <a:ext cx="2211215" cy="81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s-EC" sz="1500" kern="1200" dirty="0"/>
            <a:t>SEPTIEMBRE DEL AÑO 2021</a:t>
          </a:r>
          <a:endParaRPr lang="es-ES" sz="1500" kern="1200" dirty="0"/>
        </a:p>
      </dsp:txBody>
      <dsp:txXfrm>
        <a:off x="3371818" y="1918115"/>
        <a:ext cx="2211215" cy="812250"/>
      </dsp:txXfrm>
    </dsp:sp>
    <dsp:sp modelId="{DB67C1F5-DB9C-41FE-8922-C1072DA09346}">
      <dsp:nvSpPr>
        <dsp:cNvPr id="0" name=""/>
        <dsp:cNvSpPr/>
      </dsp:nvSpPr>
      <dsp:spPr>
        <a:xfrm>
          <a:off x="3371818" y="635177"/>
          <a:ext cx="2211215" cy="1166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93040" rIns="0" bIns="193040" numCol="1" spcCol="1270" anchor="ctr" anchorCtr="0">
          <a:noAutofit/>
        </a:bodyPr>
        <a:lstStyle/>
        <a:p>
          <a:pPr lvl="0" algn="l" defTabSz="844550">
            <a:lnSpc>
              <a:spcPct val="90000"/>
            </a:lnSpc>
            <a:spcBef>
              <a:spcPct val="0"/>
            </a:spcBef>
            <a:spcAft>
              <a:spcPct val="35000"/>
            </a:spcAft>
          </a:pPr>
          <a:r>
            <a:rPr lang="es-EC" sz="1900" kern="1200" dirty="0"/>
            <a:t>MES APLICADO</a:t>
          </a:r>
          <a:endParaRPr lang="es-ES" sz="1900" kern="1200" dirty="0"/>
        </a:p>
      </dsp:txBody>
      <dsp:txXfrm>
        <a:off x="3371818" y="635177"/>
        <a:ext cx="2211215" cy="1166307"/>
      </dsp:txXfrm>
    </dsp:sp>
    <dsp:sp modelId="{F967168E-1A34-40A3-B569-0EA95694C6E3}">
      <dsp:nvSpPr>
        <dsp:cNvPr id="0" name=""/>
        <dsp:cNvSpPr/>
      </dsp:nvSpPr>
      <dsp:spPr>
        <a:xfrm>
          <a:off x="718359" y="1918115"/>
          <a:ext cx="2211215" cy="812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s-EC" sz="1500" kern="1200" dirty="0"/>
            <a:t>APLICADO AL PERSONAL DE SERVIDORES POLICIALES DE LA SUB ZONA IMBABURA N°10</a:t>
          </a:r>
          <a:endParaRPr lang="es-ES" sz="1500" kern="1200" dirty="0"/>
        </a:p>
      </dsp:txBody>
      <dsp:txXfrm>
        <a:off x="718359" y="1918115"/>
        <a:ext cx="2211215" cy="812250"/>
      </dsp:txXfrm>
    </dsp:sp>
    <dsp:sp modelId="{8856F57D-3E5D-45AA-A67A-1A4BB805490D}">
      <dsp:nvSpPr>
        <dsp:cNvPr id="0" name=""/>
        <dsp:cNvSpPr/>
      </dsp:nvSpPr>
      <dsp:spPr>
        <a:xfrm>
          <a:off x="718359" y="635177"/>
          <a:ext cx="2211215" cy="1166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93040" rIns="0" bIns="193040" numCol="1" spcCol="1270" anchor="ctr" anchorCtr="0">
          <a:noAutofit/>
        </a:bodyPr>
        <a:lstStyle/>
        <a:p>
          <a:pPr lvl="0" algn="l" defTabSz="844550">
            <a:lnSpc>
              <a:spcPct val="90000"/>
            </a:lnSpc>
            <a:spcBef>
              <a:spcPct val="0"/>
            </a:spcBef>
            <a:spcAft>
              <a:spcPct val="35000"/>
            </a:spcAft>
          </a:pPr>
          <a:r>
            <a:rPr lang="es-EC" sz="1900" kern="1200" dirty="0"/>
            <a:t>TEST MASLACH BURNOUT INVENTORY (MBI) </a:t>
          </a:r>
          <a:endParaRPr lang="es-ES" sz="1900" kern="1200" dirty="0"/>
        </a:p>
      </dsp:txBody>
      <dsp:txXfrm>
        <a:off x="718359" y="635177"/>
        <a:ext cx="2211215" cy="116630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68917-5012-4357-8FF8-FB20948DF933}">
      <dsp:nvSpPr>
        <dsp:cNvPr id="0" name=""/>
        <dsp:cNvSpPr/>
      </dsp:nvSpPr>
      <dsp:spPr>
        <a:xfrm>
          <a:off x="1058962" y="0"/>
          <a:ext cx="6000786" cy="3564951"/>
        </a:xfrm>
        <a:prstGeom prst="rightArrow">
          <a:avLst/>
        </a:prstGeom>
        <a:solidFill>
          <a:srgbClr val="EEFBC3"/>
        </a:solidFill>
        <a:ln>
          <a:noFill/>
        </a:ln>
        <a:effectLst/>
      </dsp:spPr>
      <dsp:style>
        <a:lnRef idx="0">
          <a:scrgbClr r="0" g="0" b="0"/>
        </a:lnRef>
        <a:fillRef idx="1">
          <a:scrgbClr r="0" g="0" b="0"/>
        </a:fillRef>
        <a:effectRef idx="0">
          <a:scrgbClr r="0" g="0" b="0"/>
        </a:effectRef>
        <a:fontRef idx="minor"/>
      </dsp:style>
    </dsp:sp>
    <dsp:sp modelId="{2E0BED26-713E-4D1B-A0CC-736E4823EA5A}">
      <dsp:nvSpPr>
        <dsp:cNvPr id="0" name=""/>
        <dsp:cNvSpPr/>
      </dsp:nvSpPr>
      <dsp:spPr>
        <a:xfrm>
          <a:off x="7583" y="1069485"/>
          <a:ext cx="2272356" cy="1425980"/>
        </a:xfrm>
        <a:prstGeom prst="roundRect">
          <a:avLst/>
        </a:prstGeom>
        <a:solidFill>
          <a:srgbClr val="F5981D"/>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a:solidFill>
                <a:schemeClr val="bg2">
                  <a:lumMod val="10000"/>
                </a:schemeClr>
              </a:solidFill>
            </a:rPr>
            <a:t>ESTE INSTRUMENTO CONSTA DE 22 ÍTEMS CON RESPUESTAS EN UNA ESCALA DE LIKERT DE 7 OPCIONES EN RELACIÓN CON LA FRECUENCIA</a:t>
          </a:r>
          <a:endParaRPr lang="es-ES" sz="1400" kern="1200" dirty="0">
            <a:solidFill>
              <a:schemeClr val="bg2">
                <a:lumMod val="10000"/>
              </a:schemeClr>
            </a:solidFill>
          </a:endParaRPr>
        </a:p>
      </dsp:txBody>
      <dsp:txXfrm>
        <a:off x="77194" y="1139096"/>
        <a:ext cx="2133134" cy="1286758"/>
      </dsp:txXfrm>
    </dsp:sp>
    <dsp:sp modelId="{A70201BC-E519-447D-B691-D3F3DA00A07F}">
      <dsp:nvSpPr>
        <dsp:cNvPr id="0" name=""/>
        <dsp:cNvSpPr/>
      </dsp:nvSpPr>
      <dsp:spPr>
        <a:xfrm>
          <a:off x="2393696" y="1069485"/>
          <a:ext cx="2272356" cy="1425980"/>
        </a:xfrm>
        <a:prstGeom prst="roundRect">
          <a:avLst/>
        </a:prstGeom>
        <a:solidFill>
          <a:srgbClr val="F5981D"/>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a:solidFill>
                <a:schemeClr val="bg2">
                  <a:lumMod val="10000"/>
                </a:schemeClr>
              </a:solidFill>
            </a:rPr>
            <a:t>TIENE TRES DIMENSIONES: </a:t>
          </a:r>
          <a:endParaRPr lang="es-ES" sz="1400" kern="1200" dirty="0">
            <a:solidFill>
              <a:schemeClr val="bg2">
                <a:lumMod val="10000"/>
              </a:schemeClr>
            </a:solidFill>
          </a:endParaRPr>
        </a:p>
      </dsp:txBody>
      <dsp:txXfrm>
        <a:off x="2463307" y="1139096"/>
        <a:ext cx="2133134" cy="1286758"/>
      </dsp:txXfrm>
    </dsp:sp>
    <dsp:sp modelId="{0D631CA2-674E-45F9-BC0A-70A8F264C1AA}">
      <dsp:nvSpPr>
        <dsp:cNvPr id="0" name=""/>
        <dsp:cNvSpPr/>
      </dsp:nvSpPr>
      <dsp:spPr>
        <a:xfrm>
          <a:off x="4779808" y="1069485"/>
          <a:ext cx="2272356" cy="1425980"/>
        </a:xfrm>
        <a:prstGeom prst="roundRect">
          <a:avLst/>
        </a:prstGeom>
        <a:solidFill>
          <a:srgbClr val="F5981D"/>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b="1" kern="1200" dirty="0">
              <a:solidFill>
                <a:schemeClr val="bg2">
                  <a:lumMod val="10000"/>
                </a:schemeClr>
              </a:solidFill>
            </a:rPr>
            <a:t>CANSANCIO EMOCIONAL (CE) CON 9 ÍTEMS</a:t>
          </a:r>
        </a:p>
        <a:p>
          <a:pPr lvl="0" algn="ctr" defTabSz="488950">
            <a:lnSpc>
              <a:spcPct val="90000"/>
            </a:lnSpc>
            <a:spcBef>
              <a:spcPct val="0"/>
            </a:spcBef>
            <a:spcAft>
              <a:spcPct val="35000"/>
            </a:spcAft>
          </a:pPr>
          <a:r>
            <a:rPr lang="es-EC" sz="1100" b="1" kern="1200" dirty="0">
              <a:solidFill>
                <a:schemeClr val="bg2">
                  <a:lumMod val="10000"/>
                </a:schemeClr>
              </a:solidFill>
            </a:rPr>
            <a:t>DESPERSONALIZACIÓN (DP) CON 5 ÍTEMS.</a:t>
          </a:r>
        </a:p>
        <a:p>
          <a:pPr lvl="0" algn="ctr" defTabSz="488950">
            <a:lnSpc>
              <a:spcPct val="90000"/>
            </a:lnSpc>
            <a:spcBef>
              <a:spcPct val="0"/>
            </a:spcBef>
            <a:spcAft>
              <a:spcPct val="35000"/>
            </a:spcAft>
          </a:pPr>
          <a:r>
            <a:rPr lang="es-EC" sz="1100" b="1" kern="1200" dirty="0">
              <a:solidFill>
                <a:schemeClr val="bg2">
                  <a:lumMod val="10000"/>
                </a:schemeClr>
              </a:solidFill>
            </a:rPr>
            <a:t>REALIZACIÓN PERSONAL (RP) CON 8 ÍTEMS </a:t>
          </a:r>
        </a:p>
        <a:p>
          <a:pPr lvl="0" algn="ctr" defTabSz="488950">
            <a:lnSpc>
              <a:spcPct val="90000"/>
            </a:lnSpc>
            <a:spcBef>
              <a:spcPct val="0"/>
            </a:spcBef>
            <a:spcAft>
              <a:spcPct val="35000"/>
            </a:spcAft>
          </a:pPr>
          <a:endParaRPr lang="es-ES" sz="1100" kern="1200" dirty="0"/>
        </a:p>
      </dsp:txBody>
      <dsp:txXfrm>
        <a:off x="4849419" y="1139096"/>
        <a:ext cx="2133134" cy="1286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39D91-9149-41C2-999E-E77EDC71EB8D}">
      <dsp:nvSpPr>
        <dsp:cNvPr id="0" name=""/>
        <dsp:cNvSpPr/>
      </dsp:nvSpPr>
      <dsp:spPr>
        <a:xfrm>
          <a:off x="4490919" y="-20562"/>
          <a:ext cx="2581270" cy="1145031"/>
        </a:xfrm>
        <a:prstGeom prst="roundRect">
          <a:avLst/>
        </a:prstGeom>
        <a:solidFill>
          <a:schemeClr val="accent1">
            <a:shade val="8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b="1" kern="1200" dirty="0">
              <a:solidFill>
                <a:schemeClr val="tx1"/>
              </a:solidFill>
            </a:rPr>
            <a:t>SE BUSCÓ LAS  PRINCIPALES FUENTES GENERADORAS DEL ESTRÉS EN LOS AMBIENTES LABORALES DE LOS SERVIDORES POLICIALES</a:t>
          </a:r>
          <a:endParaRPr lang="es-ES" sz="1400" b="1" kern="1200" dirty="0">
            <a:solidFill>
              <a:schemeClr val="tx1"/>
            </a:solidFill>
          </a:endParaRPr>
        </a:p>
      </dsp:txBody>
      <dsp:txXfrm>
        <a:off x="4546815" y="35334"/>
        <a:ext cx="2469478" cy="1033239"/>
      </dsp:txXfrm>
    </dsp:sp>
    <dsp:sp modelId="{1E4A2D01-3B93-4FBE-BC60-F597A43291EF}">
      <dsp:nvSpPr>
        <dsp:cNvPr id="0" name=""/>
        <dsp:cNvSpPr/>
      </dsp:nvSpPr>
      <dsp:spPr>
        <a:xfrm>
          <a:off x="5801876" y="723050"/>
          <a:ext cx="4538411" cy="4538411"/>
        </a:xfrm>
        <a:custGeom>
          <a:avLst/>
          <a:gdLst/>
          <a:ahLst/>
          <a:cxnLst/>
          <a:rect l="0" t="0" r="0" b="0"/>
          <a:pathLst>
            <a:path>
              <a:moveTo>
                <a:pt x="1722222" y="66910"/>
              </a:moveTo>
              <a:arcTo wR="2269205" hR="2269205" stAng="15363102" swAng="2388027"/>
            </a:path>
          </a:pathLst>
        </a:custGeom>
        <a:noFill/>
        <a:ln w="12700" cap="rnd"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C9DB303-BFFC-48CF-AC29-D3DFBB686BE9}">
      <dsp:nvSpPr>
        <dsp:cNvPr id="0" name=""/>
        <dsp:cNvSpPr/>
      </dsp:nvSpPr>
      <dsp:spPr>
        <a:xfrm>
          <a:off x="8066514" y="1204588"/>
          <a:ext cx="3354305" cy="1804091"/>
        </a:xfrm>
        <a:prstGeom prst="roundRect">
          <a:avLst/>
        </a:prstGeom>
        <a:solidFill>
          <a:schemeClr val="accent1">
            <a:shade val="80000"/>
            <a:hueOff val="46965"/>
            <a:satOff val="3729"/>
            <a:lumOff val="528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b="1" kern="1200" dirty="0">
              <a:solidFill>
                <a:schemeClr val="tx1"/>
              </a:solidFill>
            </a:rPr>
            <a:t>INCREMENTAR LA EFICIENCIA LABORAL Y DISMINUIR EL DESGASTE FÍSICO - MENTAL, LO CUAL OCASIONARÁ UN NIVEL RECOMENDABLE EN EL DESARROLLO DE SUS RESPONSABILIDADES ASIGNADAS; MEJORANDO SU CALIDAD DE VIDA DENTRO Y FUERA DE LA INSTITUCIÓN.</a:t>
          </a:r>
          <a:endParaRPr lang="es-ES" sz="1400" b="1" kern="1200" dirty="0">
            <a:solidFill>
              <a:schemeClr val="tx1"/>
            </a:solidFill>
          </a:endParaRPr>
        </a:p>
      </dsp:txBody>
      <dsp:txXfrm>
        <a:off x="8154582" y="1292656"/>
        <a:ext cx="3178169" cy="1627955"/>
      </dsp:txXfrm>
    </dsp:sp>
    <dsp:sp modelId="{1A4DC0E6-1642-49A9-AC59-ABFD24729026}">
      <dsp:nvSpPr>
        <dsp:cNvPr id="0" name=""/>
        <dsp:cNvSpPr/>
      </dsp:nvSpPr>
      <dsp:spPr>
        <a:xfrm>
          <a:off x="5802948" y="-727746"/>
          <a:ext cx="4538411" cy="4538411"/>
        </a:xfrm>
        <a:custGeom>
          <a:avLst/>
          <a:gdLst/>
          <a:ahLst/>
          <a:cxnLst/>
          <a:rect l="0" t="0" r="0" b="0"/>
          <a:pathLst>
            <a:path>
              <a:moveTo>
                <a:pt x="3655848" y="4065456"/>
              </a:moveTo>
              <a:arcTo wR="2269205" hR="2269205" stAng="3139987" swAng="2360248"/>
            </a:path>
          </a:pathLst>
        </a:custGeom>
        <a:noFill/>
        <a:ln w="12700" cap="rnd" cmpd="sng" algn="ctr">
          <a:solidFill>
            <a:schemeClr val="accent1">
              <a:shade val="90000"/>
              <a:hueOff val="46965"/>
              <a:satOff val="1502"/>
              <a:lumOff val="4473"/>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99EB171-36FD-4CFD-991D-84D81E9B5274}">
      <dsp:nvSpPr>
        <dsp:cNvPr id="0" name=""/>
        <dsp:cNvSpPr/>
      </dsp:nvSpPr>
      <dsp:spPr>
        <a:xfrm>
          <a:off x="5429086" y="3745920"/>
          <a:ext cx="3026256" cy="1362331"/>
        </a:xfrm>
        <a:prstGeom prst="roundRect">
          <a:avLst/>
        </a:prstGeom>
        <a:solidFill>
          <a:schemeClr val="accent1">
            <a:shade val="80000"/>
            <a:hueOff val="93931"/>
            <a:satOff val="7458"/>
            <a:lumOff val="1057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1" kern="1200" dirty="0">
              <a:solidFill>
                <a:schemeClr val="tx1"/>
              </a:solidFill>
            </a:rPr>
            <a:t>PROPONER PROFUNDIZAR EN EL CONTEXTO DE LA EJECUCIÓN DE ACTIVIDADES RECREATIVAS EN EL MEDIO NATURAL Y OTROS MEDIOS QUE ESTARÁN PLANIFICADOS EN LA PRESENTE PROPUESTA</a:t>
          </a:r>
          <a:endParaRPr lang="es-ES" sz="1400" b="1" kern="1200" dirty="0">
            <a:solidFill>
              <a:schemeClr val="tx1"/>
            </a:solidFill>
          </a:endParaRPr>
        </a:p>
      </dsp:txBody>
      <dsp:txXfrm>
        <a:off x="5495590" y="3812424"/>
        <a:ext cx="2893248" cy="1229323"/>
      </dsp:txXfrm>
    </dsp:sp>
    <dsp:sp modelId="{FF2B2A9A-4A02-48E7-96F8-16B2E4FCB70A}">
      <dsp:nvSpPr>
        <dsp:cNvPr id="0" name=""/>
        <dsp:cNvSpPr/>
      </dsp:nvSpPr>
      <dsp:spPr>
        <a:xfrm>
          <a:off x="1959868" y="575854"/>
          <a:ext cx="4538411" cy="4538411"/>
        </a:xfrm>
        <a:custGeom>
          <a:avLst/>
          <a:gdLst/>
          <a:ahLst/>
          <a:cxnLst/>
          <a:rect l="0" t="0" r="0" b="0"/>
          <a:pathLst>
            <a:path>
              <a:moveTo>
                <a:pt x="3170448" y="4351765"/>
              </a:moveTo>
              <a:arcTo wR="2269205" hR="2269205" stAng="3995946" swAng="1597526"/>
            </a:path>
          </a:pathLst>
        </a:custGeom>
        <a:noFill/>
        <a:ln w="12700" cap="rnd" cmpd="sng" algn="ctr">
          <a:solidFill>
            <a:schemeClr val="accent1">
              <a:shade val="90000"/>
              <a:hueOff val="93929"/>
              <a:satOff val="3005"/>
              <a:lumOff val="8946"/>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7C8539F-FD6E-4D90-8310-94CFB9061F01}">
      <dsp:nvSpPr>
        <dsp:cNvPr id="0" name=""/>
        <dsp:cNvSpPr/>
      </dsp:nvSpPr>
      <dsp:spPr>
        <a:xfrm>
          <a:off x="1725618" y="3774622"/>
          <a:ext cx="2996165" cy="1292095"/>
        </a:xfrm>
        <a:prstGeom prst="roundRect">
          <a:avLst/>
        </a:prstGeom>
        <a:solidFill>
          <a:schemeClr val="accent1">
            <a:shade val="80000"/>
            <a:hueOff val="140896"/>
            <a:satOff val="11187"/>
            <a:lumOff val="1586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MX" sz="1300" b="1" kern="1200" dirty="0">
              <a:solidFill>
                <a:schemeClr val="tx1"/>
              </a:solidFill>
            </a:rPr>
            <a:t>ES COMPROBAR LA DISMINUCIÓN DE LOS NIVELES DE ESTRÉS EN LOS SERVIDORES POLICIALES MEDIANTE LA PRÁCTICA DE ACTIVIDADES FÍSICO RECREATIVAS</a:t>
          </a:r>
          <a:endParaRPr lang="es-ES" sz="1300" kern="1200" dirty="0">
            <a:solidFill>
              <a:schemeClr val="tx1"/>
            </a:solidFill>
          </a:endParaRPr>
        </a:p>
      </dsp:txBody>
      <dsp:txXfrm>
        <a:off x="1788693" y="3837697"/>
        <a:ext cx="2870015" cy="1165945"/>
      </dsp:txXfrm>
    </dsp:sp>
    <dsp:sp modelId="{50C7798A-4091-42D6-8DA3-8641043BFB54}">
      <dsp:nvSpPr>
        <dsp:cNvPr id="0" name=""/>
        <dsp:cNvSpPr/>
      </dsp:nvSpPr>
      <dsp:spPr>
        <a:xfrm>
          <a:off x="1736565" y="-486838"/>
          <a:ext cx="4538411" cy="4538411"/>
        </a:xfrm>
        <a:custGeom>
          <a:avLst/>
          <a:gdLst/>
          <a:ahLst/>
          <a:cxnLst/>
          <a:rect l="0" t="0" r="0" b="0"/>
          <a:pathLst>
            <a:path>
              <a:moveTo>
                <a:pt x="948116" y="4114203"/>
              </a:moveTo>
              <a:arcTo wR="2269205" hR="2269205" stAng="7536248" swAng="1294204"/>
            </a:path>
          </a:pathLst>
        </a:custGeom>
        <a:noFill/>
        <a:ln w="12700" cap="rnd" cmpd="sng" algn="ctr">
          <a:solidFill>
            <a:schemeClr val="accent1">
              <a:shade val="90000"/>
              <a:hueOff val="140894"/>
              <a:satOff val="4507"/>
              <a:lumOff val="1342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CE3CBD9-62BA-4A8D-94A9-161FD2725CEE}">
      <dsp:nvSpPr>
        <dsp:cNvPr id="0" name=""/>
        <dsp:cNvSpPr/>
      </dsp:nvSpPr>
      <dsp:spPr>
        <a:xfrm>
          <a:off x="292422" y="1199165"/>
          <a:ext cx="3526215" cy="1571732"/>
        </a:xfrm>
        <a:prstGeom prst="roundRect">
          <a:avLst/>
        </a:prstGeom>
        <a:solidFill>
          <a:schemeClr val="accent1">
            <a:shade val="80000"/>
            <a:hueOff val="187862"/>
            <a:satOff val="14916"/>
            <a:lumOff val="2114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1" kern="1200" dirty="0">
              <a:solidFill>
                <a:schemeClr val="tx1"/>
              </a:solidFill>
            </a:rPr>
            <a:t>PROPONER A TRAVÉS DE LAS ACTIVIDADES FÍSICO RECREATIVAS; UNA ALTERNATIVA EFICAZ PARA EL MANEJO DEL ESTRÉS LABORAL Y MEJORAR LA CALIDAD DE VIDA DE LAS PERSONAS PARTICIPANTES Y DE SU ENTORNO SOCIAL.</a:t>
          </a:r>
        </a:p>
      </dsp:txBody>
      <dsp:txXfrm>
        <a:off x="369148" y="1275891"/>
        <a:ext cx="3372763" cy="1418280"/>
      </dsp:txXfrm>
    </dsp:sp>
    <dsp:sp modelId="{45A1702C-1B0A-4374-A4A9-4B205F999D2A}">
      <dsp:nvSpPr>
        <dsp:cNvPr id="0" name=""/>
        <dsp:cNvSpPr/>
      </dsp:nvSpPr>
      <dsp:spPr>
        <a:xfrm>
          <a:off x="1361618" y="785412"/>
          <a:ext cx="4538411" cy="4538411"/>
        </a:xfrm>
        <a:custGeom>
          <a:avLst/>
          <a:gdLst/>
          <a:ahLst/>
          <a:cxnLst/>
          <a:rect l="0" t="0" r="0" b="0"/>
          <a:pathLst>
            <a:path>
              <a:moveTo>
                <a:pt x="1341231" y="198418"/>
              </a:moveTo>
              <a:arcTo wR="2269205" hR="2269205" stAng="14751695" swAng="2124137"/>
            </a:path>
          </a:pathLst>
        </a:custGeom>
        <a:noFill/>
        <a:ln w="12700" cap="rnd" cmpd="sng" algn="ctr">
          <a:solidFill>
            <a:schemeClr val="accent1">
              <a:shade val="90000"/>
              <a:hueOff val="187859"/>
              <a:satOff val="6010"/>
              <a:lumOff val="17893"/>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70D1B-15C1-4F71-B8D5-C37E2453FFB2}">
      <dsp:nvSpPr>
        <dsp:cNvPr id="0" name=""/>
        <dsp:cNvSpPr/>
      </dsp:nvSpPr>
      <dsp:spPr>
        <a:xfrm>
          <a:off x="3251199" y="578"/>
          <a:ext cx="4876800" cy="2256880"/>
        </a:xfrm>
        <a:prstGeom prst="rightArrow">
          <a:avLst>
            <a:gd name="adj1" fmla="val 75000"/>
            <a:gd name="adj2" fmla="val 50000"/>
          </a:avLst>
        </a:prstGeom>
        <a:solidFill>
          <a:schemeClr val="accent2">
            <a:lumMod val="40000"/>
            <a:lumOff val="60000"/>
            <a:alpha val="90000"/>
          </a:schemeClr>
        </a:solidFill>
        <a:ln w="12700" cap="rnd" cmpd="sng" algn="ctr">
          <a:solidFill>
            <a:schemeClr val="accent2">
              <a:tint val="40000"/>
              <a:alpha val="90000"/>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EC" sz="2000" kern="1200" dirty="0" smtClean="0"/>
            <a:t>El estrés laboral disminuirá de manera significativa con la aplicación de una propuesta de actividades físico-recreativas a</a:t>
          </a:r>
          <a:r>
            <a:rPr lang="es-MX" sz="2000" kern="1200" dirty="0" smtClean="0"/>
            <a:t> los Servidores Policiales de la Subzona Imbabura Nº10.</a:t>
          </a:r>
          <a:endParaRPr lang="es-ES" sz="2000" kern="1200" dirty="0"/>
        </a:p>
      </dsp:txBody>
      <dsp:txXfrm>
        <a:off x="3251199" y="282688"/>
        <a:ext cx="4030470" cy="1692660"/>
      </dsp:txXfrm>
    </dsp:sp>
    <dsp:sp modelId="{733B9046-CBCE-4FF8-BF9B-451B7FB38A43}">
      <dsp:nvSpPr>
        <dsp:cNvPr id="0" name=""/>
        <dsp:cNvSpPr/>
      </dsp:nvSpPr>
      <dsp:spPr>
        <a:xfrm>
          <a:off x="0" y="578"/>
          <a:ext cx="3251200" cy="225688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s-EC" sz="6500" kern="1200" dirty="0"/>
            <a:t>H1</a:t>
          </a:r>
          <a:endParaRPr lang="es-ES" sz="6500" kern="1200" dirty="0"/>
        </a:p>
      </dsp:txBody>
      <dsp:txXfrm>
        <a:off x="110172" y="110750"/>
        <a:ext cx="3030856" cy="2036536"/>
      </dsp:txXfrm>
    </dsp:sp>
    <dsp:sp modelId="{BE9D8F9F-4A3A-40F1-8D96-9C62A4B663EF}">
      <dsp:nvSpPr>
        <dsp:cNvPr id="0" name=""/>
        <dsp:cNvSpPr/>
      </dsp:nvSpPr>
      <dsp:spPr>
        <a:xfrm>
          <a:off x="3251199" y="2483147"/>
          <a:ext cx="4876800" cy="2256880"/>
        </a:xfrm>
        <a:prstGeom prst="rightArrow">
          <a:avLst>
            <a:gd name="adj1" fmla="val 75000"/>
            <a:gd name="adj2" fmla="val 50000"/>
          </a:avLst>
        </a:prstGeom>
        <a:solidFill>
          <a:schemeClr val="tx2">
            <a:lumMod val="40000"/>
            <a:lumOff val="60000"/>
            <a:alpha val="90000"/>
          </a:schemeClr>
        </a:solidFill>
        <a:ln w="12700" cap="rnd" cmpd="sng" algn="ctr">
          <a:solidFill>
            <a:schemeClr val="accent3">
              <a:tint val="40000"/>
              <a:alpha val="90000"/>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threePt" dir="t">
            <a:rot lat="0" lon="0" rev="7500000"/>
          </a:lightRig>
        </a:scene3d>
        <a:sp3d z="-152400" extrusionH="63500" prstMaterial="dkEdge">
          <a:bevelT w="14445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s-EC" sz="2000" kern="1200" dirty="0" smtClean="0"/>
            <a:t>El estrés laboral no disminuirá de manera significativa con la aplicación de una propuesta de actividades físico-recreativas a</a:t>
          </a:r>
          <a:r>
            <a:rPr lang="es-MX" sz="2000" kern="1200" dirty="0" smtClean="0"/>
            <a:t> los Servidores Policiales de la Subzona Imbabura Nº10.</a:t>
          </a:r>
          <a:endParaRPr lang="es-ES" sz="2000" kern="1200" dirty="0"/>
        </a:p>
      </dsp:txBody>
      <dsp:txXfrm>
        <a:off x="3251199" y="2765257"/>
        <a:ext cx="4030470" cy="1692660"/>
      </dsp:txXfrm>
    </dsp:sp>
    <dsp:sp modelId="{38E573BA-C334-4F7E-AB11-0958484102A5}">
      <dsp:nvSpPr>
        <dsp:cNvPr id="0" name=""/>
        <dsp:cNvSpPr/>
      </dsp:nvSpPr>
      <dsp:spPr>
        <a:xfrm>
          <a:off x="0" y="2483147"/>
          <a:ext cx="3251200" cy="2256880"/>
        </a:xfrm>
        <a:prstGeom prst="roundRect">
          <a:avLst/>
        </a:prstGeom>
        <a:solidFill>
          <a:schemeClr val="tx2">
            <a:lumMod val="60000"/>
            <a:lumOff val="4000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s-EC" sz="6500" kern="1200" dirty="0"/>
            <a:t>H0</a:t>
          </a:r>
          <a:endParaRPr lang="es-ES" sz="6500" kern="1200" dirty="0"/>
        </a:p>
      </dsp:txBody>
      <dsp:txXfrm>
        <a:off x="110172" y="2593319"/>
        <a:ext cx="3030856" cy="20365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E856B-9F1C-44FE-B276-DDC96A7C0FF7}">
      <dsp:nvSpPr>
        <dsp:cNvPr id="0" name=""/>
        <dsp:cNvSpPr/>
      </dsp:nvSpPr>
      <dsp:spPr>
        <a:xfrm rot="16200000">
          <a:off x="-1299659" y="2809803"/>
          <a:ext cx="4226560" cy="627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53803" bIns="0" numCol="1" spcCol="1270" anchor="t" anchorCtr="0">
          <a:noAutofit/>
        </a:bodyPr>
        <a:lstStyle/>
        <a:p>
          <a:pPr lvl="0" algn="r" defTabSz="1289050">
            <a:lnSpc>
              <a:spcPct val="90000"/>
            </a:lnSpc>
            <a:spcBef>
              <a:spcPct val="0"/>
            </a:spcBef>
            <a:spcAft>
              <a:spcPct val="35000"/>
            </a:spcAft>
          </a:pPr>
          <a:r>
            <a:rPr lang="es-EC" sz="2900" b="1" kern="1200" dirty="0"/>
            <a:t>Objetivo General. </a:t>
          </a:r>
          <a:endParaRPr lang="es-ES" sz="2900" kern="1200" dirty="0"/>
        </a:p>
      </dsp:txBody>
      <dsp:txXfrm>
        <a:off x="-1299659" y="2809803"/>
        <a:ext cx="4226560" cy="627934"/>
      </dsp:txXfrm>
    </dsp:sp>
    <dsp:sp modelId="{51D1DE1F-D5B5-47E5-837C-75418404A9FE}">
      <dsp:nvSpPr>
        <dsp:cNvPr id="0" name=""/>
        <dsp:cNvSpPr/>
      </dsp:nvSpPr>
      <dsp:spPr>
        <a:xfrm>
          <a:off x="1136596" y="1010490"/>
          <a:ext cx="3109763" cy="4226560"/>
        </a:xfrm>
        <a:prstGeom prst="rect">
          <a:avLst/>
        </a:prstGeom>
        <a:solidFill>
          <a:schemeClr val="accent2">
            <a:lumMod val="7500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553803" rIns="142240" bIns="142240" numCol="1" spcCol="1270" anchor="t" anchorCtr="0">
          <a:noAutofit/>
        </a:bodyPr>
        <a:lstStyle/>
        <a:p>
          <a:pPr marL="228600" lvl="1" indent="-228600" algn="l" defTabSz="889000">
            <a:lnSpc>
              <a:spcPct val="90000"/>
            </a:lnSpc>
            <a:spcBef>
              <a:spcPct val="0"/>
            </a:spcBef>
            <a:spcAft>
              <a:spcPct val="15000"/>
            </a:spcAft>
            <a:buChar char="••"/>
          </a:pPr>
          <a:r>
            <a:rPr lang="es-EC" sz="2000" kern="1200" dirty="0" smtClean="0"/>
            <a:t>Implementar </a:t>
          </a:r>
          <a:r>
            <a:rPr lang="es-ES" sz="2000" kern="1200" dirty="0" smtClean="0"/>
            <a:t>una propuesta de actividades físico-recreativas, enfocado a disminuir los niveles de estrés laboral de los Servidores Policiales de la Subzona Imbabura Nº10.</a:t>
          </a:r>
          <a:endParaRPr lang="es-ES" sz="2000" kern="1200" dirty="0"/>
        </a:p>
      </dsp:txBody>
      <dsp:txXfrm>
        <a:off x="1136596" y="1010490"/>
        <a:ext cx="3109763" cy="4226560"/>
      </dsp:txXfrm>
    </dsp:sp>
    <dsp:sp modelId="{ABD11E41-C688-4F79-BAB4-9EC53476C62D}">
      <dsp:nvSpPr>
        <dsp:cNvPr id="0" name=""/>
        <dsp:cNvSpPr/>
      </dsp:nvSpPr>
      <dsp:spPr>
        <a:xfrm>
          <a:off x="700768" y="82629"/>
          <a:ext cx="1632503" cy="125586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5000" b="-1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74A85EB-C72D-45C6-B40F-536121BC1D36}">
      <dsp:nvSpPr>
        <dsp:cNvPr id="0" name=""/>
        <dsp:cNvSpPr/>
      </dsp:nvSpPr>
      <dsp:spPr>
        <a:xfrm rot="16200000">
          <a:off x="2684903" y="2509252"/>
          <a:ext cx="4226560" cy="627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53803" bIns="0" numCol="1" spcCol="1270" anchor="t" anchorCtr="0">
          <a:noAutofit/>
        </a:bodyPr>
        <a:lstStyle/>
        <a:p>
          <a:pPr lvl="0" algn="r" defTabSz="1289050">
            <a:lnSpc>
              <a:spcPct val="90000"/>
            </a:lnSpc>
            <a:spcBef>
              <a:spcPct val="0"/>
            </a:spcBef>
            <a:spcAft>
              <a:spcPct val="35000"/>
            </a:spcAft>
          </a:pPr>
          <a:r>
            <a:rPr lang="es-MX" sz="2900" b="1" kern="1200" dirty="0"/>
            <a:t>Objetivos Específicos</a:t>
          </a:r>
          <a:endParaRPr lang="es-ES" sz="2900" b="1" kern="1200" dirty="0"/>
        </a:p>
      </dsp:txBody>
      <dsp:txXfrm>
        <a:off x="2684903" y="2509252"/>
        <a:ext cx="4226560" cy="627934"/>
      </dsp:txXfrm>
    </dsp:sp>
    <dsp:sp modelId="{477EE50A-2D2D-49FF-B9DE-FB514B443F0F}">
      <dsp:nvSpPr>
        <dsp:cNvPr id="0" name=""/>
        <dsp:cNvSpPr/>
      </dsp:nvSpPr>
      <dsp:spPr>
        <a:xfrm>
          <a:off x="5064872" y="1010490"/>
          <a:ext cx="5814135" cy="4226560"/>
        </a:xfrm>
        <a:prstGeom prst="rect">
          <a:avLst/>
        </a:prstGeom>
        <a:solidFill>
          <a:schemeClr val="bg2">
            <a:lumMod val="5000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553803" rIns="128016" bIns="128016" numCol="1" spcCol="1270" anchor="t" anchorCtr="0">
          <a:noAutofit/>
        </a:bodyPr>
        <a:lstStyle/>
        <a:p>
          <a:pPr marL="171450" lvl="1" indent="-171450" algn="l" defTabSz="800100">
            <a:lnSpc>
              <a:spcPct val="90000"/>
            </a:lnSpc>
            <a:spcBef>
              <a:spcPct val="0"/>
            </a:spcBef>
            <a:spcAft>
              <a:spcPct val="15000"/>
            </a:spcAft>
            <a:buChar char="••"/>
          </a:pPr>
          <a:r>
            <a:rPr lang="es-MX" sz="1800" kern="1200" smtClean="0"/>
            <a:t>Diagnosticar el nivel de estrés laboral de los Servidores Policiales de la </a:t>
          </a:r>
          <a:r>
            <a:rPr lang="es-ES" sz="1800" kern="1200" smtClean="0"/>
            <a:t>Subzona Imbabura Nº10 </a:t>
          </a:r>
          <a:r>
            <a:rPr lang="es-MX" sz="1800" kern="1200" smtClean="0"/>
            <a:t>mediante la aplicación de instrumentos de investigación </a:t>
          </a:r>
          <a:endParaRPr lang="es-ES" sz="1800" kern="1200" dirty="0"/>
        </a:p>
        <a:p>
          <a:pPr marL="228600" lvl="1" indent="-228600" algn="l" defTabSz="889000">
            <a:lnSpc>
              <a:spcPct val="90000"/>
            </a:lnSpc>
            <a:spcBef>
              <a:spcPct val="0"/>
            </a:spcBef>
            <a:spcAft>
              <a:spcPct val="15000"/>
            </a:spcAft>
            <a:buChar char="••"/>
          </a:pPr>
          <a:r>
            <a:rPr lang="es-MX" sz="2000" kern="1200" dirty="0" smtClean="0"/>
            <a:t>Aplicar la propuesta de actividades físico-recreativas a los Servidores Policiales de la Subzona Imbabura </a:t>
          </a:r>
          <a:r>
            <a:rPr lang="es-ES" sz="2000" kern="1200" dirty="0" smtClean="0"/>
            <a:t>Nº10. </a:t>
          </a:r>
          <a:endParaRPr lang="es-EC" sz="2000" kern="1200" dirty="0"/>
        </a:p>
        <a:p>
          <a:pPr marL="228600" lvl="1" indent="-228600" algn="l" defTabSz="889000">
            <a:lnSpc>
              <a:spcPct val="90000"/>
            </a:lnSpc>
            <a:spcBef>
              <a:spcPct val="0"/>
            </a:spcBef>
            <a:spcAft>
              <a:spcPct val="15000"/>
            </a:spcAft>
            <a:buChar char="••"/>
          </a:pPr>
          <a:r>
            <a:rPr lang="es-MX" sz="2000" kern="1200" dirty="0" smtClean="0"/>
            <a:t>Determinar el nivel de mejoramiento de los Servidores Policiales luego de la aplicación de la Propuesta de las actividades físico-recreativas. </a:t>
          </a:r>
          <a:endParaRPr lang="es-EC" sz="2000" kern="1200" dirty="0"/>
        </a:p>
        <a:p>
          <a:pPr marL="57150" lvl="1" indent="-57150" algn="l" defTabSz="488950">
            <a:lnSpc>
              <a:spcPct val="90000"/>
            </a:lnSpc>
            <a:spcBef>
              <a:spcPct val="0"/>
            </a:spcBef>
            <a:spcAft>
              <a:spcPct val="15000"/>
            </a:spcAft>
            <a:buChar char="••"/>
          </a:pPr>
          <a:endParaRPr lang="es-ES" sz="1100" kern="1200" dirty="0"/>
        </a:p>
      </dsp:txBody>
      <dsp:txXfrm>
        <a:off x="5064872" y="1010490"/>
        <a:ext cx="5814135" cy="4226560"/>
      </dsp:txXfrm>
    </dsp:sp>
    <dsp:sp modelId="{8AC84993-0783-4689-9444-53CF93CBAE94}">
      <dsp:nvSpPr>
        <dsp:cNvPr id="0" name=""/>
        <dsp:cNvSpPr/>
      </dsp:nvSpPr>
      <dsp:spPr>
        <a:xfrm>
          <a:off x="5529695" y="39188"/>
          <a:ext cx="1255868" cy="125586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34F58-A2E1-4037-8438-6960AE19456C}">
      <dsp:nvSpPr>
        <dsp:cNvPr id="0" name=""/>
        <dsp:cNvSpPr/>
      </dsp:nvSpPr>
      <dsp:spPr>
        <a:xfrm rot="5400000">
          <a:off x="-289718" y="292805"/>
          <a:ext cx="1931458" cy="1352020"/>
        </a:xfrm>
        <a:prstGeom prst="chevron">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a:solidFill>
                <a:schemeClr val="tx1"/>
              </a:solidFill>
            </a:rPr>
            <a:t>RECREACIÓN</a:t>
          </a:r>
        </a:p>
      </dsp:txBody>
      <dsp:txXfrm rot="-5400000">
        <a:off x="1" y="679096"/>
        <a:ext cx="1352020" cy="579438"/>
      </dsp:txXfrm>
    </dsp:sp>
    <dsp:sp modelId="{82DB6BD3-347B-498D-861E-BBDC5999EE5F}">
      <dsp:nvSpPr>
        <dsp:cNvPr id="0" name=""/>
        <dsp:cNvSpPr/>
      </dsp:nvSpPr>
      <dsp:spPr>
        <a:xfrm rot="5400000">
          <a:off x="4112286" y="-2757179"/>
          <a:ext cx="1255447" cy="6775979"/>
        </a:xfrm>
        <a:prstGeom prst="round2Same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s-EC" sz="1300" b="1" kern="1200" dirty="0">
              <a:solidFill>
                <a:schemeClr val="tx1"/>
              </a:solidFill>
            </a:rPr>
            <a:t>Disfrute de una actividad de ocio en el tiempo libre. Una forma de actividad humana llevada en un tiempo libre o tiempo de no </a:t>
          </a:r>
          <a:r>
            <a:rPr lang="es-EC" sz="1300" b="1" kern="1200" dirty="0" smtClean="0">
              <a:solidFill>
                <a:schemeClr val="tx1"/>
              </a:solidFill>
            </a:rPr>
            <a:t>trabajo.</a:t>
          </a:r>
          <a:endParaRPr lang="es-EC" sz="1300" b="1" kern="1200" dirty="0">
            <a:solidFill>
              <a:schemeClr val="tx1"/>
            </a:solidFill>
          </a:endParaRPr>
        </a:p>
      </dsp:txBody>
      <dsp:txXfrm rot="-5400000">
        <a:off x="1352020" y="64373"/>
        <a:ext cx="6714693" cy="1132875"/>
      </dsp:txXfrm>
    </dsp:sp>
    <dsp:sp modelId="{9B059C70-4381-44D8-8D39-5E4F287CAB86}">
      <dsp:nvSpPr>
        <dsp:cNvPr id="0" name=""/>
        <dsp:cNvSpPr/>
      </dsp:nvSpPr>
      <dsp:spPr>
        <a:xfrm rot="5400000">
          <a:off x="-289718" y="2033323"/>
          <a:ext cx="1931458" cy="1352020"/>
        </a:xfrm>
        <a:prstGeom prst="chevron">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a:solidFill>
                <a:schemeClr val="tx1"/>
              </a:solidFill>
            </a:rPr>
            <a:t>ACTIVIDADES FISICO RECREATIVAS</a:t>
          </a:r>
        </a:p>
      </dsp:txBody>
      <dsp:txXfrm rot="-5400000">
        <a:off x="1" y="2419614"/>
        <a:ext cx="1352020" cy="579438"/>
      </dsp:txXfrm>
    </dsp:sp>
    <dsp:sp modelId="{91058FBA-2089-4736-A66B-92574B05EBE7}">
      <dsp:nvSpPr>
        <dsp:cNvPr id="0" name=""/>
        <dsp:cNvSpPr/>
      </dsp:nvSpPr>
      <dsp:spPr>
        <a:xfrm rot="5400000">
          <a:off x="4112286" y="-1016661"/>
          <a:ext cx="1255447" cy="6775979"/>
        </a:xfrm>
        <a:prstGeom prst="round2Same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s-EC" sz="1300" b="1" kern="1200" dirty="0" smtClean="0">
              <a:solidFill>
                <a:schemeClr val="tx1"/>
              </a:solidFill>
            </a:rPr>
            <a:t>(</a:t>
          </a:r>
          <a:r>
            <a:rPr lang="es-EC" sz="1300" b="1" kern="1200" dirty="0" err="1" smtClean="0">
              <a:solidFill>
                <a:schemeClr val="tx1"/>
              </a:solidFill>
            </a:rPr>
            <a:t>Palate</a:t>
          </a:r>
          <a:r>
            <a:rPr lang="es-EC" sz="1300" b="1" kern="1200" dirty="0" smtClean="0">
              <a:solidFill>
                <a:schemeClr val="tx1"/>
              </a:solidFill>
            </a:rPr>
            <a:t> &amp; </a:t>
          </a:r>
          <a:r>
            <a:rPr lang="es-EC" sz="1300" b="1" kern="1200" dirty="0" err="1" smtClean="0">
              <a:solidFill>
                <a:schemeClr val="tx1"/>
              </a:solidFill>
            </a:rPr>
            <a:t>Sailema</a:t>
          </a:r>
          <a:r>
            <a:rPr lang="es-EC" sz="1300" b="1" kern="1200" dirty="0" smtClean="0">
              <a:solidFill>
                <a:schemeClr val="tx1"/>
              </a:solidFill>
            </a:rPr>
            <a:t>, 2017) afirman que las actividades físicas recreativas al concebirse como un conjunto de actividades de diversos tipos y ser ejecutada en el tiempo libre, brindan a las personas la satisfacción por su realización</a:t>
          </a:r>
          <a:endParaRPr lang="es-ES" sz="1300" b="1" kern="1200" dirty="0">
            <a:solidFill>
              <a:schemeClr val="tx1"/>
            </a:solidFill>
          </a:endParaRPr>
        </a:p>
      </dsp:txBody>
      <dsp:txXfrm rot="-5400000">
        <a:off x="1352020" y="1804891"/>
        <a:ext cx="6714693" cy="1132875"/>
      </dsp:txXfrm>
    </dsp:sp>
    <dsp:sp modelId="{137B556F-B2A7-4764-AD59-6CE910A79E3E}">
      <dsp:nvSpPr>
        <dsp:cNvPr id="0" name=""/>
        <dsp:cNvSpPr/>
      </dsp:nvSpPr>
      <dsp:spPr>
        <a:xfrm rot="5400000">
          <a:off x="-289718" y="3773840"/>
          <a:ext cx="1931458" cy="1352020"/>
        </a:xfrm>
        <a:prstGeom prst="chevron">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smtClean="0">
              <a:solidFill>
                <a:schemeClr val="tx1"/>
              </a:solidFill>
            </a:rPr>
            <a:t>BENEFICIOS </a:t>
          </a:r>
          <a:endParaRPr lang="es-EC" sz="1400" b="1" kern="1200" dirty="0">
            <a:solidFill>
              <a:schemeClr val="tx1"/>
            </a:solidFill>
          </a:endParaRPr>
        </a:p>
      </dsp:txBody>
      <dsp:txXfrm rot="-5400000">
        <a:off x="1" y="4160131"/>
        <a:ext cx="1352020" cy="579438"/>
      </dsp:txXfrm>
    </dsp:sp>
    <dsp:sp modelId="{4FCEE2A7-16E9-46AB-9D01-23DC620F7B2F}">
      <dsp:nvSpPr>
        <dsp:cNvPr id="0" name=""/>
        <dsp:cNvSpPr/>
      </dsp:nvSpPr>
      <dsp:spPr>
        <a:xfrm rot="5400000">
          <a:off x="4112286" y="723856"/>
          <a:ext cx="1255447" cy="6775979"/>
        </a:xfrm>
        <a:prstGeom prst="round2SameRect">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s-EC" sz="1300" b="1" kern="1200" dirty="0" smtClean="0">
              <a:solidFill>
                <a:schemeClr val="tx1"/>
              </a:solidFill>
            </a:rPr>
            <a:t>La recreación es una aliado fundamental de la salud, en virtud que le aporta al ser humano un estado de equilibrio.</a:t>
          </a:r>
          <a:endParaRPr lang="es-ES" sz="1300" b="1" kern="1200" dirty="0">
            <a:solidFill>
              <a:schemeClr val="tx1"/>
            </a:solidFill>
          </a:endParaRPr>
        </a:p>
        <a:p>
          <a:pPr marL="114300" lvl="1" indent="-114300" algn="l" defTabSz="577850">
            <a:lnSpc>
              <a:spcPct val="90000"/>
            </a:lnSpc>
            <a:spcBef>
              <a:spcPct val="0"/>
            </a:spcBef>
            <a:spcAft>
              <a:spcPct val="15000"/>
            </a:spcAft>
            <a:buChar char="••"/>
          </a:pPr>
          <a:r>
            <a:rPr lang="es-EC" sz="1300" b="1" kern="1200" dirty="0" smtClean="0">
              <a:solidFill>
                <a:schemeClr val="tx1"/>
              </a:solidFill>
            </a:rPr>
            <a:t>Sirve al ser humano para generar un estado mental libre de tensiones, considerando que en la actualidad el ser humano presenta problemas de inactividad; por lo tanto la recreación provee de  actividades que favorecen sus relaciones personales, habilidades, destrezas y movilidad.</a:t>
          </a:r>
          <a:endParaRPr lang="es-ES" sz="1300" b="1" kern="1200" dirty="0">
            <a:solidFill>
              <a:schemeClr val="tx1"/>
            </a:solidFill>
          </a:endParaRPr>
        </a:p>
      </dsp:txBody>
      <dsp:txXfrm rot="-5400000">
        <a:off x="1352020" y="3545408"/>
        <a:ext cx="6714693" cy="11328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FFDF3B-C5AF-4336-9F39-55B9CA291CDC}">
      <dsp:nvSpPr>
        <dsp:cNvPr id="0" name=""/>
        <dsp:cNvSpPr/>
      </dsp:nvSpPr>
      <dsp:spPr>
        <a:xfrm>
          <a:off x="4519113" y="913"/>
          <a:ext cx="1517968" cy="1517968"/>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b="1" kern="1200" dirty="0"/>
            <a:t>Individuales </a:t>
          </a:r>
        </a:p>
      </dsp:txBody>
      <dsp:txXfrm>
        <a:off x="4741414" y="223214"/>
        <a:ext cx="1073366" cy="1073366"/>
      </dsp:txXfrm>
    </dsp:sp>
    <dsp:sp modelId="{599B6CAC-3181-4751-B65C-53BFD4708B26}">
      <dsp:nvSpPr>
        <dsp:cNvPr id="0" name=""/>
        <dsp:cNvSpPr/>
      </dsp:nvSpPr>
      <dsp:spPr>
        <a:xfrm rot="2700000">
          <a:off x="5874286" y="1302236"/>
          <a:ext cx="404614" cy="51231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p>
      </dsp:txBody>
      <dsp:txXfrm>
        <a:off x="5892062" y="1361783"/>
        <a:ext cx="283230" cy="307388"/>
      </dsp:txXfrm>
    </dsp:sp>
    <dsp:sp modelId="{AA309D4B-4BEC-46ED-BFCF-FB776ADBC3A1}">
      <dsp:nvSpPr>
        <dsp:cNvPr id="0" name=""/>
        <dsp:cNvSpPr/>
      </dsp:nvSpPr>
      <dsp:spPr>
        <a:xfrm>
          <a:off x="6132301" y="1614101"/>
          <a:ext cx="1517968" cy="1517968"/>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b="1" kern="1200" dirty="0"/>
            <a:t>Comunitario</a:t>
          </a:r>
        </a:p>
      </dsp:txBody>
      <dsp:txXfrm>
        <a:off x="6354602" y="1836402"/>
        <a:ext cx="1073366" cy="1073366"/>
      </dsp:txXfrm>
    </dsp:sp>
    <dsp:sp modelId="{26366CC2-B9E2-4115-83DF-5B1A4923D8DA}">
      <dsp:nvSpPr>
        <dsp:cNvPr id="0" name=""/>
        <dsp:cNvSpPr/>
      </dsp:nvSpPr>
      <dsp:spPr>
        <a:xfrm rot="8100000">
          <a:off x="5890481" y="2915424"/>
          <a:ext cx="404614" cy="51231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p>
      </dsp:txBody>
      <dsp:txXfrm rot="10800000">
        <a:off x="5994089" y="2974971"/>
        <a:ext cx="283230" cy="307388"/>
      </dsp:txXfrm>
    </dsp:sp>
    <dsp:sp modelId="{7AC53D47-C4CB-4EA4-829E-515BF720C478}">
      <dsp:nvSpPr>
        <dsp:cNvPr id="0" name=""/>
        <dsp:cNvSpPr/>
      </dsp:nvSpPr>
      <dsp:spPr>
        <a:xfrm>
          <a:off x="4519113" y="3227289"/>
          <a:ext cx="1517968" cy="1517968"/>
        </a:xfrm>
        <a:prstGeom prst="ellips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b="1" kern="1200" dirty="0"/>
            <a:t>Ambientales</a:t>
          </a:r>
        </a:p>
      </dsp:txBody>
      <dsp:txXfrm>
        <a:off x="4741414" y="3449590"/>
        <a:ext cx="1073366" cy="1073366"/>
      </dsp:txXfrm>
    </dsp:sp>
    <dsp:sp modelId="{43DB7AAB-AA51-4836-8FA7-7F028BB2D5BE}">
      <dsp:nvSpPr>
        <dsp:cNvPr id="0" name=""/>
        <dsp:cNvSpPr/>
      </dsp:nvSpPr>
      <dsp:spPr>
        <a:xfrm rot="13500000">
          <a:off x="4277293" y="2931619"/>
          <a:ext cx="404614" cy="512314"/>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p>
      </dsp:txBody>
      <dsp:txXfrm rot="10800000">
        <a:off x="4380901" y="3076998"/>
        <a:ext cx="283230" cy="307388"/>
      </dsp:txXfrm>
    </dsp:sp>
    <dsp:sp modelId="{81DBB74A-DE36-48E1-BB1A-094054443A36}">
      <dsp:nvSpPr>
        <dsp:cNvPr id="0" name=""/>
        <dsp:cNvSpPr/>
      </dsp:nvSpPr>
      <dsp:spPr>
        <a:xfrm>
          <a:off x="2905925" y="1614101"/>
          <a:ext cx="1517968" cy="1517968"/>
        </a:xfrm>
        <a:prstGeom prst="ellipse">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b="1" kern="1200" dirty="0"/>
            <a:t>Económicos</a:t>
          </a:r>
        </a:p>
      </dsp:txBody>
      <dsp:txXfrm>
        <a:off x="3128226" y="1836402"/>
        <a:ext cx="1073366" cy="1073366"/>
      </dsp:txXfrm>
    </dsp:sp>
    <dsp:sp modelId="{F3450BA4-EC2D-4AEF-A481-B739B3668377}">
      <dsp:nvSpPr>
        <dsp:cNvPr id="0" name=""/>
        <dsp:cNvSpPr/>
      </dsp:nvSpPr>
      <dsp:spPr>
        <a:xfrm rot="18900000">
          <a:off x="4261098" y="1318431"/>
          <a:ext cx="404614" cy="51231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p>
      </dsp:txBody>
      <dsp:txXfrm>
        <a:off x="4278874" y="1463810"/>
        <a:ext cx="283230" cy="3073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8400B-E0C3-4842-A9CF-89284B91ED06}">
      <dsp:nvSpPr>
        <dsp:cNvPr id="0" name=""/>
        <dsp:cNvSpPr/>
      </dsp:nvSpPr>
      <dsp:spPr>
        <a:xfrm>
          <a:off x="672654" y="66"/>
          <a:ext cx="2193203" cy="1464468"/>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sz="1100" b="1" kern="1200" dirty="0" smtClean="0"/>
            <a:t>CARACTERISTICAS DE LA RECREACIÒN </a:t>
          </a:r>
          <a:endParaRPr lang="es-ES" sz="1100" b="1" kern="1200" dirty="0"/>
        </a:p>
      </dsp:txBody>
      <dsp:txXfrm>
        <a:off x="993841" y="214532"/>
        <a:ext cx="1550829" cy="1035536"/>
      </dsp:txXfrm>
    </dsp:sp>
    <dsp:sp modelId="{6BF1A86C-B3E0-4EE8-B657-4D537F3B7B18}">
      <dsp:nvSpPr>
        <dsp:cNvPr id="0" name=""/>
        <dsp:cNvSpPr/>
      </dsp:nvSpPr>
      <dsp:spPr>
        <a:xfrm rot="10867688">
          <a:off x="1490762" y="1666193"/>
          <a:ext cx="512564" cy="388084"/>
        </a:xfrm>
        <a:prstGeom prst="triangl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398F5C-2F97-4C75-8BC0-E739102E308F}">
      <dsp:nvSpPr>
        <dsp:cNvPr id="0" name=""/>
        <dsp:cNvSpPr/>
      </dsp:nvSpPr>
      <dsp:spPr>
        <a:xfrm>
          <a:off x="1018174" y="2233992"/>
          <a:ext cx="1423784" cy="976800"/>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s-EC" sz="900" b="1" kern="1200" dirty="0" smtClean="0">
              <a:effectLst/>
            </a:rPr>
            <a:t>ESPONTANEIDAD</a:t>
          </a:r>
          <a:endParaRPr lang="es-ES" sz="900" b="1" kern="1200" dirty="0"/>
        </a:p>
      </dsp:txBody>
      <dsp:txXfrm>
        <a:off x="1226682" y="2377041"/>
        <a:ext cx="1006768" cy="690702"/>
      </dsp:txXfrm>
    </dsp:sp>
    <dsp:sp modelId="{75C93C81-CB41-4F55-8A1C-15CB7C908615}">
      <dsp:nvSpPr>
        <dsp:cNvPr id="0" name=""/>
        <dsp:cNvSpPr/>
      </dsp:nvSpPr>
      <dsp:spPr>
        <a:xfrm rot="10731412">
          <a:off x="1493598" y="3521344"/>
          <a:ext cx="512564" cy="388084"/>
        </a:xfrm>
        <a:prstGeom prst="triangl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6EAF64-E24B-4FB8-ADDC-0F9FC6AB58EE}">
      <dsp:nvSpPr>
        <dsp:cNvPr id="0" name=""/>
        <dsp:cNvSpPr/>
      </dsp:nvSpPr>
      <dsp:spPr>
        <a:xfrm>
          <a:off x="1280855" y="4197965"/>
          <a:ext cx="976800" cy="976800"/>
        </a:xfrm>
        <a:prstGeom prst="ellips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b="1" kern="1200" dirty="0" smtClean="0">
              <a:effectLst/>
            </a:rPr>
            <a:t>Sentido universal</a:t>
          </a:r>
          <a:endParaRPr lang="es-ES" sz="1100" b="1" kern="1200" dirty="0"/>
        </a:p>
      </dsp:txBody>
      <dsp:txXfrm>
        <a:off x="1423904" y="4341014"/>
        <a:ext cx="690702" cy="690702"/>
      </dsp:txXfrm>
    </dsp:sp>
    <dsp:sp modelId="{CD152B71-8E9E-4389-A1AD-7824E3BF90E3}">
      <dsp:nvSpPr>
        <dsp:cNvPr id="0" name=""/>
        <dsp:cNvSpPr/>
      </dsp:nvSpPr>
      <dsp:spPr>
        <a:xfrm rot="5400000">
          <a:off x="2853512" y="4492324"/>
          <a:ext cx="512564" cy="388084"/>
        </a:xfrm>
        <a:prstGeom prst="triangl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8D21838-7E70-4B88-AF80-FB77236C40B7}">
      <dsp:nvSpPr>
        <dsp:cNvPr id="0" name=""/>
        <dsp:cNvSpPr/>
      </dsp:nvSpPr>
      <dsp:spPr>
        <a:xfrm>
          <a:off x="3939966" y="4197965"/>
          <a:ext cx="976800" cy="976800"/>
        </a:xfrm>
        <a:prstGeom prst="ellipse">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b="1" kern="1200" dirty="0" smtClean="0">
              <a:effectLst/>
            </a:rPr>
            <a:t>Creación y expresión </a:t>
          </a:r>
          <a:endParaRPr lang="es-ES" sz="1100" b="1" kern="1200" dirty="0"/>
        </a:p>
      </dsp:txBody>
      <dsp:txXfrm>
        <a:off x="4083015" y="4341014"/>
        <a:ext cx="690702" cy="690702"/>
      </dsp:txXfrm>
    </dsp:sp>
    <dsp:sp modelId="{F463749E-F326-4DAA-8AC7-290AB259017D}">
      <dsp:nvSpPr>
        <dsp:cNvPr id="0" name=""/>
        <dsp:cNvSpPr/>
      </dsp:nvSpPr>
      <dsp:spPr>
        <a:xfrm>
          <a:off x="4172085" y="3492824"/>
          <a:ext cx="512564" cy="388084"/>
        </a:xfrm>
        <a:prstGeom prst="triangl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25BE7A-70E0-43B6-9B9F-8FCFCAF38A89}">
      <dsp:nvSpPr>
        <dsp:cNvPr id="0" name=""/>
        <dsp:cNvSpPr/>
      </dsp:nvSpPr>
      <dsp:spPr>
        <a:xfrm>
          <a:off x="3939966" y="2220933"/>
          <a:ext cx="976800" cy="976800"/>
        </a:xfrm>
        <a:prstGeom prst="ellipse">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b="1" kern="1200" dirty="0" smtClean="0">
              <a:effectLst/>
            </a:rPr>
            <a:t>Carácter benéfico </a:t>
          </a:r>
          <a:endParaRPr lang="es-ES" sz="1100" b="1" kern="1200" dirty="0"/>
        </a:p>
      </dsp:txBody>
      <dsp:txXfrm>
        <a:off x="4083015" y="2363982"/>
        <a:ext cx="690702" cy="690702"/>
      </dsp:txXfrm>
    </dsp:sp>
    <dsp:sp modelId="{209BE1ED-2DC5-4A33-BD8B-D26C024126A6}">
      <dsp:nvSpPr>
        <dsp:cNvPr id="0" name=""/>
        <dsp:cNvSpPr/>
      </dsp:nvSpPr>
      <dsp:spPr>
        <a:xfrm>
          <a:off x="4172085" y="1515791"/>
          <a:ext cx="512564" cy="388084"/>
        </a:xfrm>
        <a:prstGeom prst="triangl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9759AF-EB74-48E4-9568-CE278C9977AF}">
      <dsp:nvSpPr>
        <dsp:cNvPr id="0" name=""/>
        <dsp:cNvSpPr/>
      </dsp:nvSpPr>
      <dsp:spPr>
        <a:xfrm>
          <a:off x="3598091" y="243900"/>
          <a:ext cx="1660551" cy="976800"/>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C" sz="1100" b="1" kern="1200" dirty="0" smtClean="0">
              <a:effectLst/>
            </a:rPr>
            <a:t>Placer y satisfacción </a:t>
          </a:r>
          <a:endParaRPr lang="es-ES" sz="1100" b="1" kern="1200" dirty="0"/>
        </a:p>
      </dsp:txBody>
      <dsp:txXfrm>
        <a:off x="3841273" y="386949"/>
        <a:ext cx="1174187" cy="690702"/>
      </dsp:txXfrm>
    </dsp:sp>
    <dsp:sp modelId="{6E1E3562-05AC-4DD1-A78E-4E2E9029094D}">
      <dsp:nvSpPr>
        <dsp:cNvPr id="0" name=""/>
        <dsp:cNvSpPr/>
      </dsp:nvSpPr>
      <dsp:spPr>
        <a:xfrm rot="5400000">
          <a:off x="5379461" y="538258"/>
          <a:ext cx="512564" cy="388084"/>
        </a:xfrm>
        <a:prstGeom prst="triangl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D106E5-19E4-4D92-B026-EE31E1347F34}">
      <dsp:nvSpPr>
        <dsp:cNvPr id="0" name=""/>
        <dsp:cNvSpPr/>
      </dsp:nvSpPr>
      <dsp:spPr>
        <a:xfrm>
          <a:off x="5990877" y="66"/>
          <a:ext cx="1464468" cy="1464468"/>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C" sz="1500" kern="1200" dirty="0" smtClean="0">
              <a:effectLst/>
            </a:rPr>
            <a:t>Integración </a:t>
          </a:r>
          <a:endParaRPr lang="es-ES" sz="1500" kern="1200" dirty="0"/>
        </a:p>
      </dsp:txBody>
      <dsp:txXfrm>
        <a:off x="6205343" y="214532"/>
        <a:ext cx="1035536" cy="10355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749C5D-5697-496B-9226-1DDC95B33E2F}">
      <dsp:nvSpPr>
        <dsp:cNvPr id="0" name=""/>
        <dsp:cNvSpPr/>
      </dsp:nvSpPr>
      <dsp:spPr>
        <a:xfrm>
          <a:off x="1985555" y="0"/>
          <a:ext cx="5943599" cy="5943599"/>
        </a:xfrm>
        <a:prstGeom prst="diamond">
          <a:avLst/>
        </a:prstGeom>
        <a:gradFill rotWithShape="0">
          <a:gsLst>
            <a:gs pos="0">
              <a:schemeClr val="accent2">
                <a:tint val="40000"/>
                <a:hueOff val="0"/>
                <a:satOff val="0"/>
                <a:lumOff val="0"/>
                <a:alphaOff val="0"/>
                <a:tint val="96000"/>
                <a:lumMod val="100000"/>
              </a:schemeClr>
            </a:gs>
            <a:gs pos="78000">
              <a:schemeClr val="accent2">
                <a:tint val="40000"/>
                <a:hueOff val="0"/>
                <a:satOff val="0"/>
                <a:lumOff val="0"/>
                <a:alphaOff val="0"/>
                <a:shade val="94000"/>
                <a:lumMod val="94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782F475-6B02-41B7-A980-4CF6649D0B59}">
      <dsp:nvSpPr>
        <dsp:cNvPr id="0" name=""/>
        <dsp:cNvSpPr/>
      </dsp:nvSpPr>
      <dsp:spPr>
        <a:xfrm>
          <a:off x="2550196" y="564641"/>
          <a:ext cx="2318003" cy="2318003"/>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b="1" kern="1200" dirty="0" smtClean="0">
              <a:solidFill>
                <a:schemeClr val="tx1"/>
              </a:solidFill>
            </a:rPr>
            <a:t>ESTRÉS LABORAL </a:t>
          </a:r>
        </a:p>
        <a:p>
          <a:pPr lvl="0" algn="ctr" defTabSz="533400">
            <a:lnSpc>
              <a:spcPct val="90000"/>
            </a:lnSpc>
            <a:spcBef>
              <a:spcPct val="0"/>
            </a:spcBef>
            <a:spcAft>
              <a:spcPct val="35000"/>
            </a:spcAft>
          </a:pPr>
          <a:r>
            <a:rPr lang="es-EC" sz="1200" b="1" kern="1200" dirty="0" smtClean="0">
              <a:solidFill>
                <a:schemeClr val="tx1"/>
              </a:solidFill>
            </a:rPr>
            <a:t>(Carazo &amp; Chaves Castro, 2015) menciona que el estrés laboral “es una reacción fisiológica del organismo que se da cuando existe una tensión que no se canaliza adecuadamente y permanece en el tiempo</a:t>
          </a:r>
          <a:endParaRPr lang="es-ES" sz="1200" b="1" kern="1200" dirty="0">
            <a:solidFill>
              <a:schemeClr val="tx1"/>
            </a:solidFill>
          </a:endParaRPr>
        </a:p>
      </dsp:txBody>
      <dsp:txXfrm>
        <a:off x="2663352" y="677797"/>
        <a:ext cx="2091691" cy="2091691"/>
      </dsp:txXfrm>
    </dsp:sp>
    <dsp:sp modelId="{121829AD-3305-4CEA-99CA-684A691D080C}">
      <dsp:nvSpPr>
        <dsp:cNvPr id="0" name=""/>
        <dsp:cNvSpPr/>
      </dsp:nvSpPr>
      <dsp:spPr>
        <a:xfrm>
          <a:off x="5046508" y="564641"/>
          <a:ext cx="2318003" cy="2318003"/>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b="1" kern="1200" dirty="0" smtClean="0">
              <a:solidFill>
                <a:schemeClr val="tx1"/>
              </a:solidFill>
            </a:rPr>
            <a:t>CONDICIONES QUE PRODUCEN ESTRÉS EN EL TRABAJO</a:t>
          </a:r>
        </a:p>
        <a:p>
          <a:pPr lvl="0" algn="ctr" defTabSz="533400">
            <a:lnSpc>
              <a:spcPct val="90000"/>
            </a:lnSpc>
            <a:spcBef>
              <a:spcPct val="0"/>
            </a:spcBef>
            <a:spcAft>
              <a:spcPct val="35000"/>
            </a:spcAft>
          </a:pPr>
          <a:r>
            <a:rPr lang="es-EC" sz="1200" b="1" kern="1200" dirty="0" smtClean="0">
              <a:solidFill>
                <a:schemeClr val="tx1"/>
              </a:solidFill>
            </a:rPr>
            <a:t>El diseño de las tareas </a:t>
          </a:r>
        </a:p>
        <a:p>
          <a:pPr lvl="0" algn="ctr" defTabSz="533400">
            <a:lnSpc>
              <a:spcPct val="90000"/>
            </a:lnSpc>
            <a:spcBef>
              <a:spcPct val="0"/>
            </a:spcBef>
            <a:spcAft>
              <a:spcPct val="35000"/>
            </a:spcAft>
          </a:pPr>
          <a:r>
            <a:rPr lang="es-EC" sz="1200" b="1" kern="1200" dirty="0" smtClean="0">
              <a:solidFill>
                <a:schemeClr val="tx1"/>
              </a:solidFill>
            </a:rPr>
            <a:t>Estilo de dirección </a:t>
          </a:r>
        </a:p>
        <a:p>
          <a:pPr lvl="0" algn="ctr" defTabSz="533400">
            <a:lnSpc>
              <a:spcPct val="90000"/>
            </a:lnSpc>
            <a:spcBef>
              <a:spcPct val="0"/>
            </a:spcBef>
            <a:spcAft>
              <a:spcPct val="35000"/>
            </a:spcAft>
          </a:pPr>
          <a:r>
            <a:rPr lang="es-EC" sz="1200" b="1" kern="1200" dirty="0" smtClean="0">
              <a:solidFill>
                <a:schemeClr val="tx1"/>
              </a:solidFill>
            </a:rPr>
            <a:t>Relaciones interpersonales</a:t>
          </a:r>
        </a:p>
        <a:p>
          <a:pPr lvl="0" algn="ctr" defTabSz="533400">
            <a:lnSpc>
              <a:spcPct val="90000"/>
            </a:lnSpc>
            <a:spcBef>
              <a:spcPct val="0"/>
            </a:spcBef>
            <a:spcAft>
              <a:spcPct val="35000"/>
            </a:spcAft>
          </a:pPr>
          <a:r>
            <a:rPr lang="es-EC" sz="1200" b="1" kern="1200" dirty="0" smtClean="0">
              <a:solidFill>
                <a:schemeClr val="tx1"/>
              </a:solidFill>
            </a:rPr>
            <a:t>Roles de trabajo</a:t>
          </a:r>
        </a:p>
        <a:p>
          <a:pPr lvl="0" algn="ctr" defTabSz="533400">
            <a:lnSpc>
              <a:spcPct val="90000"/>
            </a:lnSpc>
            <a:spcBef>
              <a:spcPct val="0"/>
            </a:spcBef>
            <a:spcAft>
              <a:spcPct val="35000"/>
            </a:spcAft>
          </a:pPr>
          <a:r>
            <a:rPr lang="es-EC" sz="1200" b="1" kern="1200" dirty="0" smtClean="0">
              <a:solidFill>
                <a:schemeClr val="tx1"/>
              </a:solidFill>
            </a:rPr>
            <a:t>Preocupaciones profesionales</a:t>
          </a:r>
        </a:p>
        <a:p>
          <a:pPr lvl="0" algn="ctr" defTabSz="533400">
            <a:lnSpc>
              <a:spcPct val="90000"/>
            </a:lnSpc>
            <a:spcBef>
              <a:spcPct val="0"/>
            </a:spcBef>
            <a:spcAft>
              <a:spcPct val="35000"/>
            </a:spcAft>
          </a:pPr>
          <a:r>
            <a:rPr lang="es-EC" sz="1200" b="1" kern="1200" dirty="0" smtClean="0">
              <a:solidFill>
                <a:schemeClr val="tx1"/>
              </a:solidFill>
            </a:rPr>
            <a:t>Condiciones ambientales </a:t>
          </a:r>
        </a:p>
      </dsp:txBody>
      <dsp:txXfrm>
        <a:off x="5159664" y="677797"/>
        <a:ext cx="2091691" cy="2091691"/>
      </dsp:txXfrm>
    </dsp:sp>
    <dsp:sp modelId="{F0770D7B-B151-4D31-83A0-ADBFD827147B}">
      <dsp:nvSpPr>
        <dsp:cNvPr id="0" name=""/>
        <dsp:cNvSpPr/>
      </dsp:nvSpPr>
      <dsp:spPr>
        <a:xfrm>
          <a:off x="2550196" y="3060953"/>
          <a:ext cx="2318003" cy="2318003"/>
        </a:xfrm>
        <a:prstGeom prst="roundRect">
          <a:avLst/>
        </a:prstGeom>
        <a:gradFill rotWithShape="0">
          <a:gsLst>
            <a:gs pos="0">
              <a:schemeClr val="accent4">
                <a:hueOff val="0"/>
                <a:satOff val="0"/>
                <a:lumOff val="0"/>
                <a:alphaOff val="0"/>
                <a:tint val="96000"/>
                <a:lumMod val="100000"/>
              </a:schemeClr>
            </a:gs>
            <a:gs pos="78000">
              <a:schemeClr val="accent4">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b="1" kern="1200" dirty="0" smtClean="0">
              <a:solidFill>
                <a:schemeClr val="tx1"/>
              </a:solidFill>
            </a:rPr>
            <a:t>FASES DEL ESTRÉS </a:t>
          </a:r>
        </a:p>
        <a:p>
          <a:pPr lvl="0" algn="ctr" defTabSz="533400">
            <a:lnSpc>
              <a:spcPct val="90000"/>
            </a:lnSpc>
            <a:spcBef>
              <a:spcPct val="0"/>
            </a:spcBef>
            <a:spcAft>
              <a:spcPct val="35000"/>
            </a:spcAft>
          </a:pPr>
          <a:r>
            <a:rPr lang="es-EC" sz="1200" b="1" kern="1200" dirty="0" smtClean="0">
              <a:solidFill>
                <a:schemeClr val="tx1"/>
              </a:solidFill>
            </a:rPr>
            <a:t>Se visualizan tres etapas: Alarma,</a:t>
          </a:r>
        </a:p>
        <a:p>
          <a:pPr lvl="0" algn="ctr" defTabSz="533400">
            <a:lnSpc>
              <a:spcPct val="90000"/>
            </a:lnSpc>
            <a:spcBef>
              <a:spcPct val="0"/>
            </a:spcBef>
            <a:spcAft>
              <a:spcPct val="35000"/>
            </a:spcAft>
          </a:pPr>
          <a:r>
            <a:rPr lang="es-EC" sz="1200" b="1" kern="1200" dirty="0" smtClean="0">
              <a:solidFill>
                <a:schemeClr val="tx1"/>
              </a:solidFill>
            </a:rPr>
            <a:t>Resistencia,</a:t>
          </a:r>
        </a:p>
        <a:p>
          <a:pPr lvl="0" algn="ctr" defTabSz="533400">
            <a:lnSpc>
              <a:spcPct val="90000"/>
            </a:lnSpc>
            <a:spcBef>
              <a:spcPct val="0"/>
            </a:spcBef>
            <a:spcAft>
              <a:spcPct val="35000"/>
            </a:spcAft>
          </a:pPr>
          <a:r>
            <a:rPr lang="es-EC" sz="1200" b="1" kern="1200" dirty="0" smtClean="0">
              <a:solidFill>
                <a:schemeClr val="tx1"/>
              </a:solidFill>
            </a:rPr>
            <a:t>Agotamiento.</a:t>
          </a:r>
          <a:endParaRPr lang="es-ES" sz="1200" b="1" kern="1200" dirty="0">
            <a:solidFill>
              <a:schemeClr val="tx1"/>
            </a:solidFill>
          </a:endParaRPr>
        </a:p>
      </dsp:txBody>
      <dsp:txXfrm>
        <a:off x="2663352" y="3174109"/>
        <a:ext cx="2091691" cy="2091691"/>
      </dsp:txXfrm>
    </dsp:sp>
    <dsp:sp modelId="{5BF1FF81-7195-433D-91F4-7589AD0118D8}">
      <dsp:nvSpPr>
        <dsp:cNvPr id="0" name=""/>
        <dsp:cNvSpPr/>
      </dsp:nvSpPr>
      <dsp:spPr>
        <a:xfrm>
          <a:off x="5046508" y="3060953"/>
          <a:ext cx="2318003" cy="2318003"/>
        </a:xfrm>
        <a:prstGeom prst="roundRect">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b="1" kern="1200" dirty="0" smtClean="0">
              <a:solidFill>
                <a:schemeClr val="tx1"/>
              </a:solidFill>
            </a:rPr>
            <a:t>CONSECUENCIAS DEL ESTRÉS LABORAL </a:t>
          </a:r>
        </a:p>
        <a:p>
          <a:pPr lvl="0" algn="ctr" defTabSz="533400">
            <a:lnSpc>
              <a:spcPct val="90000"/>
            </a:lnSpc>
            <a:spcBef>
              <a:spcPct val="0"/>
            </a:spcBef>
            <a:spcAft>
              <a:spcPct val="35000"/>
            </a:spcAft>
          </a:pPr>
          <a:r>
            <a:rPr lang="es-ES" sz="1200" b="1" kern="1200" dirty="0" smtClean="0">
              <a:solidFill>
                <a:schemeClr val="tx1"/>
              </a:solidFill>
            </a:rPr>
            <a:t>Estrés Laboral en el individuo.</a:t>
          </a:r>
        </a:p>
        <a:p>
          <a:pPr lvl="0" algn="ctr" defTabSz="533400">
            <a:lnSpc>
              <a:spcPct val="90000"/>
            </a:lnSpc>
            <a:spcBef>
              <a:spcPct val="0"/>
            </a:spcBef>
            <a:spcAft>
              <a:spcPct val="35000"/>
            </a:spcAft>
          </a:pPr>
          <a:r>
            <a:rPr lang="es-ES" sz="1200" b="1" kern="1200" dirty="0" smtClean="0">
              <a:solidFill>
                <a:schemeClr val="tx1"/>
              </a:solidFill>
            </a:rPr>
            <a:t>Para la organización.</a:t>
          </a:r>
        </a:p>
        <a:p>
          <a:pPr lvl="0" algn="ctr" defTabSz="533400">
            <a:lnSpc>
              <a:spcPct val="90000"/>
            </a:lnSpc>
            <a:spcBef>
              <a:spcPct val="0"/>
            </a:spcBef>
            <a:spcAft>
              <a:spcPct val="35000"/>
            </a:spcAft>
          </a:pPr>
          <a:endParaRPr lang="es-ES" sz="1200" b="1" kern="1200" dirty="0">
            <a:solidFill>
              <a:schemeClr val="tx1"/>
            </a:solidFill>
          </a:endParaRPr>
        </a:p>
      </dsp:txBody>
      <dsp:txXfrm>
        <a:off x="5159664" y="3174109"/>
        <a:ext cx="2091691" cy="209169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E7B7F-37DF-4AC8-89C8-195555DF8D82}">
      <dsp:nvSpPr>
        <dsp:cNvPr id="0" name=""/>
        <dsp:cNvSpPr/>
      </dsp:nvSpPr>
      <dsp:spPr>
        <a:xfrm>
          <a:off x="4526" y="175723"/>
          <a:ext cx="2058329" cy="58264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es-ES" sz="1600" b="1" kern="1200" dirty="0" smtClean="0">
              <a:solidFill>
                <a:srgbClr val="002060"/>
              </a:solidFill>
            </a:rPr>
            <a:t>ENFOQUE</a:t>
          </a:r>
          <a:r>
            <a:rPr lang="es-ES" sz="1300" kern="1200" dirty="0" smtClean="0"/>
            <a:t> </a:t>
          </a:r>
          <a:endParaRPr lang="es-ES" sz="1300" kern="1200" dirty="0"/>
        </a:p>
      </dsp:txBody>
      <dsp:txXfrm>
        <a:off x="4526" y="175723"/>
        <a:ext cx="2058329" cy="388429"/>
      </dsp:txXfrm>
    </dsp:sp>
    <dsp:sp modelId="{932AC230-3D68-430F-A729-21BA254B7156}">
      <dsp:nvSpPr>
        <dsp:cNvPr id="0" name=""/>
        <dsp:cNvSpPr/>
      </dsp:nvSpPr>
      <dsp:spPr>
        <a:xfrm>
          <a:off x="426112" y="564153"/>
          <a:ext cx="2058329" cy="468000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s-EC" sz="1300" kern="1200" dirty="0" smtClean="0"/>
            <a:t>Mixto (cualitativo - cuantitativo)</a:t>
          </a:r>
          <a:endParaRPr lang="es-ES" sz="1300" kern="1200" dirty="0"/>
        </a:p>
        <a:p>
          <a:pPr marL="114300" lvl="1" indent="-114300" algn="l" defTabSz="577850">
            <a:lnSpc>
              <a:spcPct val="90000"/>
            </a:lnSpc>
            <a:spcBef>
              <a:spcPct val="0"/>
            </a:spcBef>
            <a:spcAft>
              <a:spcPct val="15000"/>
            </a:spcAft>
            <a:buChar char="••"/>
          </a:pPr>
          <a:r>
            <a:rPr lang="es-EC" sz="1300" kern="1200" dirty="0" smtClean="0"/>
            <a:t>Modelo cualitativo: interpretación, a la subjetividad, se analizó como los niveles de estrés laboral afectan a la salud de los servidores policiales; interpretando a partir de los resultados obtenidos</a:t>
          </a:r>
          <a:endParaRPr lang="es-ES" sz="1300" kern="1200" dirty="0"/>
        </a:p>
        <a:p>
          <a:pPr marL="114300" lvl="1" indent="-114300" algn="l" defTabSz="577850">
            <a:lnSpc>
              <a:spcPct val="90000"/>
            </a:lnSpc>
            <a:spcBef>
              <a:spcPct val="0"/>
            </a:spcBef>
            <a:spcAft>
              <a:spcPct val="15000"/>
            </a:spcAft>
            <a:buChar char="••"/>
          </a:pPr>
          <a:r>
            <a:rPr lang="es-EC" sz="1300" kern="1200" dirty="0" smtClean="0"/>
            <a:t>Modelo cuantitativo utilizando técnicas de campo (instrumentos estandarizados) que permitieron recolectar datos reales en el lugar in situ, para cuantificarlos y de esta manera generalizarlos a la población. </a:t>
          </a:r>
          <a:endParaRPr lang="es-ES" sz="1300" kern="1200" dirty="0"/>
        </a:p>
      </dsp:txBody>
      <dsp:txXfrm>
        <a:off x="486398" y="624439"/>
        <a:ext cx="1937757" cy="4559428"/>
      </dsp:txXfrm>
    </dsp:sp>
    <dsp:sp modelId="{60FF0E1B-6E53-44FE-B56B-45349B9FCDDB}">
      <dsp:nvSpPr>
        <dsp:cNvPr id="0" name=""/>
        <dsp:cNvSpPr/>
      </dsp:nvSpPr>
      <dsp:spPr>
        <a:xfrm>
          <a:off x="2374891" y="113706"/>
          <a:ext cx="661514" cy="5124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a:off x="2374891" y="216199"/>
        <a:ext cx="507775" cy="307478"/>
      </dsp:txXfrm>
    </dsp:sp>
    <dsp:sp modelId="{05943BA9-F3BC-4258-B8FD-ACF024DB5E56}">
      <dsp:nvSpPr>
        <dsp:cNvPr id="0" name=""/>
        <dsp:cNvSpPr/>
      </dsp:nvSpPr>
      <dsp:spPr>
        <a:xfrm>
          <a:off x="3310997" y="175723"/>
          <a:ext cx="2058329" cy="58264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es-ES" sz="1600" b="1" kern="1200" dirty="0" smtClean="0">
              <a:solidFill>
                <a:srgbClr val="002060"/>
              </a:solidFill>
            </a:rPr>
            <a:t>DISEÑO</a:t>
          </a:r>
          <a:endParaRPr lang="es-ES" sz="1600" b="1" kern="1200" dirty="0">
            <a:solidFill>
              <a:srgbClr val="002060"/>
            </a:solidFill>
          </a:endParaRPr>
        </a:p>
      </dsp:txBody>
      <dsp:txXfrm>
        <a:off x="3310997" y="175723"/>
        <a:ext cx="2058329" cy="388429"/>
      </dsp:txXfrm>
    </dsp:sp>
    <dsp:sp modelId="{606127B7-4CA1-4A9D-95E5-5642E79649B3}">
      <dsp:nvSpPr>
        <dsp:cNvPr id="0" name=""/>
        <dsp:cNvSpPr/>
      </dsp:nvSpPr>
      <dsp:spPr>
        <a:xfrm>
          <a:off x="3732582" y="564153"/>
          <a:ext cx="2058329" cy="468000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s-EC" sz="1300" kern="1200" dirty="0" smtClean="0"/>
            <a:t>Se utilizó para dar respuesta a la formulación del problema planteado; tres diseños investigativos:</a:t>
          </a:r>
          <a:endParaRPr lang="es-ES" sz="1300" kern="1200" dirty="0"/>
        </a:p>
        <a:p>
          <a:pPr marL="114300" lvl="1" indent="-114300" algn="l" defTabSz="577850">
            <a:lnSpc>
              <a:spcPct val="90000"/>
            </a:lnSpc>
            <a:spcBef>
              <a:spcPct val="0"/>
            </a:spcBef>
            <a:spcAft>
              <a:spcPct val="15000"/>
            </a:spcAft>
            <a:buChar char="••"/>
          </a:pPr>
          <a:r>
            <a:rPr lang="es-EC" sz="1300" kern="1200" dirty="0" smtClean="0"/>
            <a:t>Documentales,</a:t>
          </a:r>
          <a:endParaRPr lang="es-ES" sz="1300" kern="1200" dirty="0"/>
        </a:p>
        <a:p>
          <a:pPr marL="114300" lvl="1" indent="-114300" algn="l" defTabSz="577850">
            <a:lnSpc>
              <a:spcPct val="90000"/>
            </a:lnSpc>
            <a:spcBef>
              <a:spcPct val="0"/>
            </a:spcBef>
            <a:spcAft>
              <a:spcPct val="15000"/>
            </a:spcAft>
            <a:buChar char="••"/>
          </a:pPr>
          <a:r>
            <a:rPr lang="es-EC" sz="1300" kern="1200" dirty="0" smtClean="0"/>
            <a:t>De campo, </a:t>
          </a:r>
          <a:endParaRPr lang="es-ES" sz="1300" kern="1200" dirty="0"/>
        </a:p>
        <a:p>
          <a:pPr marL="114300" lvl="1" indent="-114300" algn="l" defTabSz="577850">
            <a:lnSpc>
              <a:spcPct val="90000"/>
            </a:lnSpc>
            <a:spcBef>
              <a:spcPct val="0"/>
            </a:spcBef>
            <a:spcAft>
              <a:spcPct val="15000"/>
            </a:spcAft>
            <a:buChar char="••"/>
          </a:pPr>
          <a:r>
            <a:rPr lang="es-EC" sz="1300" kern="1200" dirty="0" smtClean="0"/>
            <a:t>Cuasi experimentales.</a:t>
          </a:r>
          <a:endParaRPr lang="es-ES" sz="1300" kern="1200" dirty="0"/>
        </a:p>
      </dsp:txBody>
      <dsp:txXfrm>
        <a:off x="3792868" y="624439"/>
        <a:ext cx="1937757" cy="4559428"/>
      </dsp:txXfrm>
    </dsp:sp>
    <dsp:sp modelId="{3C503333-FCCB-4B73-A10A-7EEB56AF7046}">
      <dsp:nvSpPr>
        <dsp:cNvPr id="0" name=""/>
        <dsp:cNvSpPr/>
      </dsp:nvSpPr>
      <dsp:spPr>
        <a:xfrm>
          <a:off x="5681361" y="113706"/>
          <a:ext cx="661514" cy="5124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s-ES" sz="1000" kern="1200"/>
        </a:p>
      </dsp:txBody>
      <dsp:txXfrm>
        <a:off x="5681361" y="216199"/>
        <a:ext cx="507775" cy="307478"/>
      </dsp:txXfrm>
    </dsp:sp>
    <dsp:sp modelId="{0415F5F9-6E09-42E3-972D-35924E3DA5CB}">
      <dsp:nvSpPr>
        <dsp:cNvPr id="0" name=""/>
        <dsp:cNvSpPr/>
      </dsp:nvSpPr>
      <dsp:spPr>
        <a:xfrm>
          <a:off x="6617467" y="175723"/>
          <a:ext cx="2058329" cy="58264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lvl="0" algn="l" defTabSz="622300">
            <a:lnSpc>
              <a:spcPct val="90000"/>
            </a:lnSpc>
            <a:spcBef>
              <a:spcPct val="0"/>
            </a:spcBef>
            <a:spcAft>
              <a:spcPct val="35000"/>
            </a:spcAft>
          </a:pPr>
          <a:r>
            <a:rPr lang="es-ES" sz="1400" b="1" kern="1200" dirty="0" smtClean="0">
              <a:solidFill>
                <a:srgbClr val="002060"/>
              </a:solidFill>
            </a:rPr>
            <a:t>NIVEL INVESTIGATIVO </a:t>
          </a:r>
          <a:endParaRPr lang="es-ES" sz="1400" b="1" kern="1200" dirty="0">
            <a:solidFill>
              <a:srgbClr val="002060"/>
            </a:solidFill>
          </a:endParaRPr>
        </a:p>
      </dsp:txBody>
      <dsp:txXfrm>
        <a:off x="6617467" y="175723"/>
        <a:ext cx="2058329" cy="388429"/>
      </dsp:txXfrm>
    </dsp:sp>
    <dsp:sp modelId="{A1268EDA-A2A8-4674-9F69-1AB5599D53AC}">
      <dsp:nvSpPr>
        <dsp:cNvPr id="0" name=""/>
        <dsp:cNvSpPr/>
      </dsp:nvSpPr>
      <dsp:spPr>
        <a:xfrm>
          <a:off x="7039052" y="564153"/>
          <a:ext cx="2058329" cy="468000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ct val="15000"/>
            </a:spcAft>
            <a:buChar char="••"/>
          </a:pPr>
          <a:r>
            <a:rPr lang="es-ES" sz="1300" kern="1200" dirty="0" smtClean="0"/>
            <a:t>Nivel Exploratorio.- </a:t>
          </a:r>
          <a:r>
            <a:rPr lang="es-EC" sz="1300" kern="1200" dirty="0" smtClean="0"/>
            <a:t>acercamiento al fenómeno que en un primer momento era desconocido </a:t>
          </a:r>
          <a:r>
            <a:rPr lang="es-ES" sz="1300" kern="1200" dirty="0" smtClean="0"/>
            <a:t> </a:t>
          </a:r>
          <a:endParaRPr lang="es-ES" sz="1300" kern="1200" dirty="0"/>
        </a:p>
        <a:p>
          <a:pPr marL="114300" lvl="1" indent="-114300" algn="l" defTabSz="577850">
            <a:lnSpc>
              <a:spcPct val="90000"/>
            </a:lnSpc>
            <a:spcBef>
              <a:spcPct val="0"/>
            </a:spcBef>
            <a:spcAft>
              <a:spcPct val="15000"/>
            </a:spcAft>
            <a:buChar char="••"/>
          </a:pPr>
          <a:r>
            <a:rPr lang="es-ES" sz="1300" kern="1200" dirty="0" smtClean="0"/>
            <a:t>Nivel Descriptivo.- </a:t>
          </a:r>
          <a:r>
            <a:rPr lang="es-EC" sz="1300" kern="1200" dirty="0" smtClean="0"/>
            <a:t>con base en la información obtenida en el nivel exploratorio, este nivel caracterizó los rasgos, atributos de la realidad observada</a:t>
          </a:r>
          <a:endParaRPr lang="es-ES" sz="1300" kern="1200" dirty="0"/>
        </a:p>
        <a:p>
          <a:pPr marL="114300" lvl="1" indent="-114300" algn="l" defTabSz="577850">
            <a:lnSpc>
              <a:spcPct val="90000"/>
            </a:lnSpc>
            <a:spcBef>
              <a:spcPct val="0"/>
            </a:spcBef>
            <a:spcAft>
              <a:spcPct val="15000"/>
            </a:spcAft>
            <a:buChar char="••"/>
          </a:pPr>
          <a:r>
            <a:rPr lang="es-ES" sz="1300" kern="1200" dirty="0" smtClean="0"/>
            <a:t>Nivel Explicativo.- </a:t>
          </a:r>
          <a:r>
            <a:rPr lang="es-EC" sz="1300" kern="1200" dirty="0" smtClean="0"/>
            <a:t>buscan responder a las causas y efectos de los eventos de los fenómenos que ocurren en la naturaleza y sociedad.</a:t>
          </a:r>
          <a:endParaRPr lang="es-ES" sz="1300" kern="1200" dirty="0"/>
        </a:p>
        <a:p>
          <a:pPr marL="114300" lvl="1" indent="-114300" algn="l" defTabSz="577850">
            <a:lnSpc>
              <a:spcPct val="90000"/>
            </a:lnSpc>
            <a:spcBef>
              <a:spcPct val="0"/>
            </a:spcBef>
            <a:spcAft>
              <a:spcPct val="15000"/>
            </a:spcAft>
            <a:buChar char="••"/>
          </a:pPr>
          <a:endParaRPr lang="es-ES" sz="1300" kern="1200" dirty="0"/>
        </a:p>
      </dsp:txBody>
      <dsp:txXfrm>
        <a:off x="7099338" y="624439"/>
        <a:ext cx="1937757" cy="455942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s-EC"/>
          </a:p>
        </p:txBody>
      </p:sp>
      <p:sp>
        <p:nvSpPr>
          <p:cNvPr id="3" name="Marcador de fecha 2"/>
          <p:cNvSpPr>
            <a:spLocks noGrp="1"/>
          </p:cNvSpPr>
          <p:nvPr>
            <p:ph type="dt" sz="quarter" idx="1"/>
          </p:nvPr>
        </p:nvSpPr>
        <p:spPr>
          <a:xfrm>
            <a:off x="5317963" y="1"/>
            <a:ext cx="4068339" cy="356357"/>
          </a:xfrm>
          <a:prstGeom prst="rect">
            <a:avLst/>
          </a:prstGeom>
        </p:spPr>
        <p:txBody>
          <a:bodyPr vert="horz" lIns="94229" tIns="47114" rIns="94229" bIns="47114" rtlCol="0"/>
          <a:lstStyle>
            <a:lvl1pPr algn="r">
              <a:defRPr sz="1200"/>
            </a:lvl1pPr>
          </a:lstStyle>
          <a:p>
            <a:fld id="{F611E634-7A26-4B11-B023-278A8148AFF2}" type="datetimeFigureOut">
              <a:rPr lang="es-EC" smtClean="0"/>
              <a:t>12/1/2022</a:t>
            </a:fld>
            <a:endParaRPr lang="es-EC"/>
          </a:p>
        </p:txBody>
      </p:sp>
      <p:sp>
        <p:nvSpPr>
          <p:cNvPr id="4" name="Marcador de pie de página 3"/>
          <p:cNvSpPr>
            <a:spLocks noGrp="1"/>
          </p:cNvSpPr>
          <p:nvPr>
            <p:ph type="ftr" sz="quarter" idx="2"/>
          </p:nvPr>
        </p:nvSpPr>
        <p:spPr>
          <a:xfrm>
            <a:off x="0" y="6746119"/>
            <a:ext cx="4068339" cy="356356"/>
          </a:xfrm>
          <a:prstGeom prst="rect">
            <a:avLst/>
          </a:prstGeom>
        </p:spPr>
        <p:txBody>
          <a:bodyPr vert="horz" lIns="94229" tIns="47114" rIns="94229" bIns="47114" rtlCol="0" anchor="b"/>
          <a:lstStyle>
            <a:lvl1pPr algn="l">
              <a:defRPr sz="1200"/>
            </a:lvl1pPr>
          </a:lstStyle>
          <a:p>
            <a:endParaRPr lang="es-EC"/>
          </a:p>
        </p:txBody>
      </p:sp>
      <p:sp>
        <p:nvSpPr>
          <p:cNvPr id="5" name="Marcador de número de diapositiva 4"/>
          <p:cNvSpPr>
            <a:spLocks noGrp="1"/>
          </p:cNvSpPr>
          <p:nvPr>
            <p:ph type="sldNum" sz="quarter" idx="3"/>
          </p:nvPr>
        </p:nvSpPr>
        <p:spPr>
          <a:xfrm>
            <a:off x="5317963" y="6746119"/>
            <a:ext cx="4068339" cy="356356"/>
          </a:xfrm>
          <a:prstGeom prst="rect">
            <a:avLst/>
          </a:prstGeom>
        </p:spPr>
        <p:txBody>
          <a:bodyPr vert="horz" lIns="94229" tIns="47114" rIns="94229" bIns="47114" rtlCol="0" anchor="b"/>
          <a:lstStyle>
            <a:lvl1pPr algn="r">
              <a:defRPr sz="1200"/>
            </a:lvl1pPr>
          </a:lstStyle>
          <a:p>
            <a:fld id="{1BE6CA24-F8B9-4B28-9A50-8331A8AD3C1D}" type="slidenum">
              <a:rPr lang="es-EC" smtClean="0"/>
              <a:t>‹Nº›</a:t>
            </a:fld>
            <a:endParaRPr lang="es-EC"/>
          </a:p>
        </p:txBody>
      </p:sp>
    </p:spTree>
    <p:extLst>
      <p:ext uri="{BB962C8B-B14F-4D97-AF65-F5344CB8AC3E}">
        <p14:creationId xmlns:p14="http://schemas.microsoft.com/office/powerpoint/2010/main" val="77882398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1/12/2022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1/12/2022</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6.xml"/><Relationship Id="rId7" Type="http://schemas.openxmlformats.org/officeDocument/2006/relationships/image" Target="../media/image23.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image" Target="../media/image26.png"/><Relationship Id="rId4" Type="http://schemas.openxmlformats.org/officeDocument/2006/relationships/diagramQuickStyle" Target="../diagrams/quickStyle6.xml"/><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Layout" Target="../diagrams/layout7.xml"/><Relationship Id="rId7" Type="http://schemas.openxmlformats.org/officeDocument/2006/relationships/image" Target="../media/image27.pn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0.jp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file:///C:\Users\UPC%20AMAZONAS\Desktop\POLCO%202021\1%20POLCO%202021\DOC.%20CURSANTE%20J.%20HARO\TEESIS%20MAESTRIA\PRESENTACION\WhatsApp%20Video%202021-12-06%20at%2017.59.27.mp4" TargetMode="External"/><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12" Type="http://schemas.openxmlformats.org/officeDocument/2006/relationships/image" Target="../media/image30.jpg"/><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hyperlink" Target="file:///C:\Users\UPC%20AMAZONAS\Desktop\POLCO%202021\1%20POLCO%202021\DOC.%20CURSANTE%20J.%20HARO\TEESIS%20MAESTRIA\PRESENTACION\LISTO%203.mp4" TargetMode="Externa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7.jpe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Layout" Target="../diagrams/layout3.xml"/><Relationship Id="rId7" Type="http://schemas.openxmlformats.org/officeDocument/2006/relationships/image" Target="../media/image18.jpe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png"/><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93555" y="1909291"/>
            <a:ext cx="8211699" cy="1646302"/>
          </a:xfrm>
        </p:spPr>
        <p:txBody>
          <a:bodyPr/>
          <a:lstStyle/>
          <a:p>
            <a:pPr algn="ctr"/>
            <a:r>
              <a:rPr lang="es-EC" sz="3200" b="1" dirty="0">
                <a:solidFill>
                  <a:schemeClr val="accent2">
                    <a:lumMod val="50000"/>
                  </a:schemeClr>
                </a:solidFill>
              </a:rPr>
              <a:t>Maestría en Recreación y Tiempo Libre </a:t>
            </a:r>
            <a:br>
              <a:rPr lang="es-EC" sz="3200" b="1" dirty="0">
                <a:solidFill>
                  <a:schemeClr val="accent2">
                    <a:lumMod val="50000"/>
                  </a:schemeClr>
                </a:solidFill>
              </a:rPr>
            </a:br>
            <a:r>
              <a:rPr lang="es-EC" sz="3200" b="1" dirty="0">
                <a:solidFill>
                  <a:schemeClr val="accent2">
                    <a:lumMod val="50000"/>
                  </a:schemeClr>
                </a:solidFill>
              </a:rPr>
              <a:t>XI PROMOCIÓN </a:t>
            </a:r>
            <a:br>
              <a:rPr lang="es-EC" sz="3200" b="1" dirty="0">
                <a:solidFill>
                  <a:schemeClr val="accent2">
                    <a:lumMod val="50000"/>
                  </a:schemeClr>
                </a:solidFill>
              </a:rPr>
            </a:br>
            <a:r>
              <a:rPr lang="es-EC" sz="3200" b="1" dirty="0">
                <a:solidFill>
                  <a:schemeClr val="accent2">
                    <a:lumMod val="50000"/>
                  </a:schemeClr>
                </a:solidFill>
              </a:rPr>
              <a:t> </a:t>
            </a:r>
          </a:p>
        </p:txBody>
      </p:sp>
      <p:sp>
        <p:nvSpPr>
          <p:cNvPr id="3" name="Subtítulo 2"/>
          <p:cNvSpPr>
            <a:spLocks noGrp="1"/>
          </p:cNvSpPr>
          <p:nvPr>
            <p:ph type="subTitle" idx="1"/>
          </p:nvPr>
        </p:nvSpPr>
        <p:spPr>
          <a:xfrm>
            <a:off x="4067384" y="3371567"/>
            <a:ext cx="5324807" cy="2363030"/>
          </a:xfrm>
        </p:spPr>
        <p:txBody>
          <a:bodyPr>
            <a:normAutofit fontScale="92500" lnSpcReduction="20000"/>
          </a:bodyPr>
          <a:lstStyle/>
          <a:p>
            <a:pPr algn="l"/>
            <a:r>
              <a:rPr lang="es-EC" b="1" dirty="0">
                <a:solidFill>
                  <a:srgbClr val="0070C0"/>
                </a:solidFill>
              </a:rPr>
              <a:t>AUTOR: </a:t>
            </a:r>
          </a:p>
          <a:p>
            <a:pPr algn="l"/>
            <a:r>
              <a:rPr lang="es-EC" b="1" dirty="0">
                <a:solidFill>
                  <a:schemeClr val="tx1">
                    <a:lumMod val="75000"/>
                    <a:lumOff val="25000"/>
                  </a:schemeClr>
                </a:solidFill>
              </a:rPr>
              <a:t>ING. JACQUELINE ALEXANDRA HARO ARAGUILLÍN </a:t>
            </a:r>
          </a:p>
          <a:p>
            <a:pPr algn="l"/>
            <a:r>
              <a:rPr lang="es-EC" b="1" dirty="0">
                <a:solidFill>
                  <a:srgbClr val="0070C0"/>
                </a:solidFill>
              </a:rPr>
              <a:t>DIRECTOR DE TESIS:</a:t>
            </a:r>
          </a:p>
          <a:p>
            <a:pPr algn="l"/>
            <a:r>
              <a:rPr lang="es-ES" b="1" dirty="0" err="1">
                <a:solidFill>
                  <a:schemeClr val="tx1">
                    <a:lumMod val="75000"/>
                    <a:lumOff val="25000"/>
                  </a:schemeClr>
                </a:solidFill>
              </a:rPr>
              <a:t>Msc</a:t>
            </a:r>
            <a:r>
              <a:rPr lang="es-ES" b="1" dirty="0">
                <a:solidFill>
                  <a:schemeClr val="tx1">
                    <a:lumMod val="75000"/>
                    <a:lumOff val="25000"/>
                  </a:schemeClr>
                </a:solidFill>
              </a:rPr>
              <a:t>. CABEZAS FLORES MÓNICA MERCEDES</a:t>
            </a:r>
          </a:p>
          <a:p>
            <a:pPr algn="l"/>
            <a:r>
              <a:rPr lang="es-ES" b="1" dirty="0">
                <a:solidFill>
                  <a:srgbClr val="0070C0"/>
                </a:solidFill>
              </a:rPr>
              <a:t>OPONENTE:</a:t>
            </a:r>
          </a:p>
          <a:p>
            <a:pPr algn="l"/>
            <a:r>
              <a:rPr lang="es-ES" b="1" dirty="0" err="1">
                <a:solidFill>
                  <a:schemeClr val="tx1">
                    <a:lumMod val="75000"/>
                    <a:lumOff val="25000"/>
                  </a:schemeClr>
                </a:solidFill>
              </a:rPr>
              <a:t>Msc</a:t>
            </a:r>
            <a:r>
              <a:rPr lang="es-ES" b="1" dirty="0">
                <a:solidFill>
                  <a:schemeClr val="tx1">
                    <a:lumMod val="75000"/>
                    <a:lumOff val="25000"/>
                  </a:schemeClr>
                </a:solidFill>
              </a:rPr>
              <a:t>. ISABEL DEL HIERRO </a:t>
            </a:r>
          </a:p>
          <a:p>
            <a:pPr algn="ctr"/>
            <a:r>
              <a:rPr lang="es-ES" b="1" dirty="0">
                <a:solidFill>
                  <a:schemeClr val="tx1"/>
                </a:solidFill>
              </a:rPr>
              <a:t>2021</a:t>
            </a:r>
          </a:p>
          <a:p>
            <a:pPr algn="l"/>
            <a:endParaRPr lang="es-ES" dirty="0"/>
          </a:p>
          <a:p>
            <a:pPr algn="l"/>
            <a:endParaRPr lang="es-EC" dirty="0"/>
          </a:p>
          <a:p>
            <a:pPr algn="l"/>
            <a:endParaRPr lang="es-EC" dirty="0"/>
          </a:p>
          <a:p>
            <a:pPr algn="l"/>
            <a:endParaRPr lang="es-EC"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16" y="3429566"/>
            <a:ext cx="3093872" cy="2187464"/>
          </a:xfrm>
          <a:prstGeom prst="rect">
            <a:avLst/>
          </a:prstGeom>
          <a:ln w="88900" cap="sq" cmpd="thickThin">
            <a:solidFill>
              <a:srgbClr val="000000"/>
            </a:solidFill>
            <a:prstDash val="solid"/>
            <a:miter lim="800000"/>
          </a:ln>
          <a:effectLst>
            <a:innerShdw blurRad="76200">
              <a:srgbClr val="000000"/>
            </a:innerShdw>
          </a:effectLst>
        </p:spPr>
      </p:pic>
      <p:pic>
        <p:nvPicPr>
          <p:cNvPr id="7" name="Imagen 6"/>
          <p:cNvPicPr>
            <a:picLocks noChangeAspect="1"/>
          </p:cNvPicPr>
          <p:nvPr/>
        </p:nvPicPr>
        <p:blipFill rotWithShape="1">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r="950" b="4387"/>
          <a:stretch/>
        </p:blipFill>
        <p:spPr>
          <a:xfrm>
            <a:off x="2771341" y="358134"/>
            <a:ext cx="5918466" cy="1441184"/>
          </a:xfrm>
          <a:prstGeom prst="rect">
            <a:avLst/>
          </a:prstGeom>
        </p:spPr>
      </p:pic>
      <p:pic>
        <p:nvPicPr>
          <p:cNvPr id="8" name="Imagen 7"/>
          <p:cNvPicPr>
            <a:picLocks noChangeAspect="1"/>
          </p:cNvPicPr>
          <p:nvPr/>
        </p:nvPicPr>
        <p:blipFill rotWithShape="1">
          <a:blip r:embed="rId4"/>
          <a:srcRect l="76816" t="48498" r="9739" b="28408"/>
          <a:stretch/>
        </p:blipFill>
        <p:spPr>
          <a:xfrm>
            <a:off x="9953393" y="1501327"/>
            <a:ext cx="1762464" cy="1702191"/>
          </a:xfrm>
          <a:prstGeom prst="rect">
            <a:avLst/>
          </a:prstGeom>
        </p:spPr>
      </p:pic>
      <p:pic>
        <p:nvPicPr>
          <p:cNvPr id="10" name="Imagen 9"/>
          <p:cNvPicPr>
            <a:picLocks noChangeAspect="1"/>
          </p:cNvPicPr>
          <p:nvPr/>
        </p:nvPicPr>
        <p:blipFill>
          <a:blip r:embed="rId5"/>
          <a:stretch>
            <a:fillRect/>
          </a:stretch>
        </p:blipFill>
        <p:spPr>
          <a:xfrm>
            <a:off x="9953393" y="3820168"/>
            <a:ext cx="2005758" cy="2231329"/>
          </a:xfrm>
          <a:prstGeom prst="rect">
            <a:avLst/>
          </a:prstGeom>
        </p:spPr>
      </p:pic>
    </p:spTree>
    <p:extLst>
      <p:ext uri="{BB962C8B-B14F-4D97-AF65-F5344CB8AC3E}">
        <p14:creationId xmlns:p14="http://schemas.microsoft.com/office/powerpoint/2010/main" val="35166896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C906AE4-B1D9-4784-A326-3F3CF2A31168}"/>
              </a:ext>
            </a:extLst>
          </p:cNvPr>
          <p:cNvSpPr txBox="1">
            <a:spLocks/>
          </p:cNvSpPr>
          <p:nvPr/>
        </p:nvSpPr>
        <p:spPr>
          <a:xfrm>
            <a:off x="1162243" y="307109"/>
            <a:ext cx="8596668" cy="718127"/>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b="1" dirty="0">
                <a:solidFill>
                  <a:srgbClr val="002060"/>
                </a:solidFill>
              </a:rPr>
              <a:t>CAPITULO II</a:t>
            </a:r>
            <a:endParaRPr lang="es-EC" b="1" dirty="0">
              <a:solidFill>
                <a:srgbClr val="002060"/>
              </a:solidFill>
            </a:endParaRPr>
          </a:p>
        </p:txBody>
      </p:sp>
      <p:graphicFrame>
        <p:nvGraphicFramePr>
          <p:cNvPr id="8" name="Tabla 8">
            <a:extLst>
              <a:ext uri="{FF2B5EF4-FFF2-40B4-BE49-F238E27FC236}">
                <a16:creationId xmlns:a16="http://schemas.microsoft.com/office/drawing/2014/main" id="{58D0E429-69F2-4C53-A66B-CB14DCE14961}"/>
              </a:ext>
            </a:extLst>
          </p:cNvPr>
          <p:cNvGraphicFramePr>
            <a:graphicFrameLocks noGrp="1"/>
          </p:cNvGraphicFramePr>
          <p:nvPr>
            <p:extLst>
              <p:ext uri="{D42A27DB-BD31-4B8C-83A1-F6EECF244321}">
                <p14:modId xmlns:p14="http://schemas.microsoft.com/office/powerpoint/2010/main" val="1385181401"/>
              </p:ext>
            </p:extLst>
          </p:nvPr>
        </p:nvGraphicFramePr>
        <p:xfrm>
          <a:off x="477597" y="1025236"/>
          <a:ext cx="11236805" cy="5596083"/>
        </p:xfrm>
        <a:graphic>
          <a:graphicData uri="http://schemas.openxmlformats.org/drawingml/2006/table">
            <a:tbl>
              <a:tblPr firstRow="1" bandRow="1">
                <a:tableStyleId>{073A0DAA-6AF3-43AB-8588-CEC1D06C72B9}</a:tableStyleId>
              </a:tblPr>
              <a:tblGrid>
                <a:gridCol w="1527087">
                  <a:extLst>
                    <a:ext uri="{9D8B030D-6E8A-4147-A177-3AD203B41FA5}">
                      <a16:colId xmlns:a16="http://schemas.microsoft.com/office/drawing/2014/main" val="1754141935"/>
                    </a:ext>
                  </a:extLst>
                </a:gridCol>
                <a:gridCol w="2727544">
                  <a:extLst>
                    <a:ext uri="{9D8B030D-6E8A-4147-A177-3AD203B41FA5}">
                      <a16:colId xmlns:a16="http://schemas.microsoft.com/office/drawing/2014/main" val="2898739241"/>
                    </a:ext>
                  </a:extLst>
                </a:gridCol>
                <a:gridCol w="2264317">
                  <a:extLst>
                    <a:ext uri="{9D8B030D-6E8A-4147-A177-3AD203B41FA5}">
                      <a16:colId xmlns:a16="http://schemas.microsoft.com/office/drawing/2014/main" val="1159308979"/>
                    </a:ext>
                  </a:extLst>
                </a:gridCol>
                <a:gridCol w="2687803">
                  <a:extLst>
                    <a:ext uri="{9D8B030D-6E8A-4147-A177-3AD203B41FA5}">
                      <a16:colId xmlns:a16="http://schemas.microsoft.com/office/drawing/2014/main" val="2341733993"/>
                    </a:ext>
                  </a:extLst>
                </a:gridCol>
                <a:gridCol w="2030054">
                  <a:extLst>
                    <a:ext uri="{9D8B030D-6E8A-4147-A177-3AD203B41FA5}">
                      <a16:colId xmlns:a16="http://schemas.microsoft.com/office/drawing/2014/main" val="2628123098"/>
                    </a:ext>
                  </a:extLst>
                </a:gridCol>
              </a:tblGrid>
              <a:tr h="339913">
                <a:tc>
                  <a:txBody>
                    <a:bodyPr/>
                    <a:lstStyle/>
                    <a:p>
                      <a:r>
                        <a:rPr lang="es-EC" sz="1400" dirty="0"/>
                        <a:t>AUTOR /AÑO</a:t>
                      </a:r>
                    </a:p>
                  </a:txBody>
                  <a:tcPr/>
                </a:tc>
                <a:tc>
                  <a:txBody>
                    <a:bodyPr/>
                    <a:lstStyle/>
                    <a:p>
                      <a:r>
                        <a:rPr lang="es-EC" sz="1400" dirty="0"/>
                        <a:t>TEMA </a:t>
                      </a:r>
                    </a:p>
                  </a:txBody>
                  <a:tcPr/>
                </a:tc>
                <a:tc>
                  <a:txBody>
                    <a:bodyPr/>
                    <a:lstStyle/>
                    <a:p>
                      <a:r>
                        <a:rPr lang="es-EC" sz="1400" dirty="0"/>
                        <a:t>MÉTODOS </a:t>
                      </a:r>
                    </a:p>
                  </a:txBody>
                  <a:tcPr/>
                </a:tc>
                <a:tc>
                  <a:txBody>
                    <a:bodyPr/>
                    <a:lstStyle/>
                    <a:p>
                      <a:r>
                        <a:rPr lang="es-EC" sz="1400" dirty="0"/>
                        <a:t>HALLAZGOS</a:t>
                      </a:r>
                    </a:p>
                  </a:txBody>
                  <a:tcPr/>
                </a:tc>
                <a:tc>
                  <a:txBody>
                    <a:bodyPr/>
                    <a:lstStyle/>
                    <a:p>
                      <a:r>
                        <a:rPr lang="es-EC" sz="1400" dirty="0"/>
                        <a:t>CONCLUSIONES</a:t>
                      </a:r>
                    </a:p>
                  </a:txBody>
                  <a:tcPr/>
                </a:tc>
                <a:extLst>
                  <a:ext uri="{0D108BD9-81ED-4DB2-BD59-A6C34878D82A}">
                    <a16:rowId xmlns:a16="http://schemas.microsoft.com/office/drawing/2014/main" val="1666449844"/>
                  </a:ext>
                </a:extLst>
              </a:tr>
              <a:tr h="2120159">
                <a:tc>
                  <a:txBody>
                    <a:bodyPr/>
                    <a:lstStyle/>
                    <a:p>
                      <a:r>
                        <a:rPr lang="es-EC" sz="1400" kern="1200" dirty="0" err="1">
                          <a:solidFill>
                            <a:schemeClr val="dk1"/>
                          </a:solidFill>
                          <a:effectLst/>
                          <a:latin typeface="+mn-lt"/>
                          <a:ea typeface="+mn-ea"/>
                          <a:cs typeface="+mn-cs"/>
                        </a:rPr>
                        <a:t>Palate</a:t>
                      </a:r>
                      <a:r>
                        <a:rPr lang="es-EC" sz="1400" kern="1200" dirty="0">
                          <a:solidFill>
                            <a:schemeClr val="dk1"/>
                          </a:solidFill>
                          <a:effectLst/>
                          <a:latin typeface="+mn-lt"/>
                          <a:ea typeface="+mn-ea"/>
                          <a:cs typeface="+mn-cs"/>
                        </a:rPr>
                        <a:t> &amp; </a:t>
                      </a:r>
                      <a:r>
                        <a:rPr lang="es-EC" sz="1400" kern="1200" dirty="0" err="1">
                          <a:solidFill>
                            <a:schemeClr val="dk1"/>
                          </a:solidFill>
                          <a:effectLst/>
                          <a:latin typeface="+mn-lt"/>
                          <a:ea typeface="+mn-ea"/>
                          <a:cs typeface="+mn-cs"/>
                        </a:rPr>
                        <a:t>Sailema</a:t>
                      </a:r>
                      <a:r>
                        <a:rPr lang="es-EC" sz="1400" kern="1200" dirty="0">
                          <a:solidFill>
                            <a:schemeClr val="dk1"/>
                          </a:solidFill>
                          <a:effectLst/>
                          <a:latin typeface="+mn-lt"/>
                          <a:ea typeface="+mn-ea"/>
                          <a:cs typeface="+mn-cs"/>
                        </a:rPr>
                        <a:t>, 2017</a:t>
                      </a:r>
                      <a:endParaRPr lang="es-EC" sz="1400" dirty="0"/>
                    </a:p>
                  </a:txBody>
                  <a:tcPr/>
                </a:tc>
                <a:tc>
                  <a:txBody>
                    <a:bodyPr/>
                    <a:lstStyle/>
                    <a:p>
                      <a:r>
                        <a:rPr lang="es-EC" sz="1400" kern="1200" dirty="0">
                          <a:solidFill>
                            <a:schemeClr val="dk1"/>
                          </a:solidFill>
                          <a:effectLst/>
                          <a:latin typeface="+mn-lt"/>
                          <a:ea typeface="+mn-ea"/>
                          <a:cs typeface="+mn-cs"/>
                        </a:rPr>
                        <a:t>Actividades recreativas en el desempeño físico de los servidores policiales que cumplen funciones administrativas en la Sub zona de Policía de Tungurahua</a:t>
                      </a:r>
                      <a:endParaRPr lang="es-EC" sz="1400" dirty="0"/>
                    </a:p>
                  </a:txBody>
                  <a:tcPr/>
                </a:tc>
                <a:tc>
                  <a:txBody>
                    <a:bodyPr/>
                    <a:lstStyle/>
                    <a:p>
                      <a:r>
                        <a:rPr lang="es-EC" sz="1400" kern="1200" dirty="0">
                          <a:solidFill>
                            <a:schemeClr val="dk1"/>
                          </a:solidFill>
                          <a:effectLst/>
                          <a:latin typeface="+mn-lt"/>
                          <a:ea typeface="+mn-ea"/>
                          <a:cs typeface="+mn-cs"/>
                        </a:rPr>
                        <a:t>Exploratoria,</a:t>
                      </a:r>
                    </a:p>
                    <a:p>
                      <a:r>
                        <a:rPr lang="es-EC" sz="1400" kern="1200" dirty="0">
                          <a:solidFill>
                            <a:schemeClr val="dk1"/>
                          </a:solidFill>
                          <a:effectLst/>
                          <a:latin typeface="+mn-lt"/>
                          <a:ea typeface="+mn-ea"/>
                          <a:cs typeface="+mn-cs"/>
                        </a:rPr>
                        <a:t>Diseños documentales y de campo,</a:t>
                      </a:r>
                    </a:p>
                    <a:p>
                      <a:r>
                        <a:rPr lang="es-EC" sz="1400" kern="1200" dirty="0">
                          <a:solidFill>
                            <a:schemeClr val="dk1"/>
                          </a:solidFill>
                          <a:effectLst/>
                          <a:latin typeface="+mn-lt"/>
                          <a:ea typeface="+mn-ea"/>
                          <a:cs typeface="+mn-cs"/>
                        </a:rPr>
                        <a:t>Enfoques cuantitativos y cualitativos</a:t>
                      </a:r>
                      <a:endParaRPr lang="es-EC" sz="1400" dirty="0"/>
                    </a:p>
                  </a:txBody>
                  <a:tcPr/>
                </a:tc>
                <a:tc>
                  <a:txBody>
                    <a:bodyPr/>
                    <a:lstStyle/>
                    <a:p>
                      <a:r>
                        <a:rPr lang="es-EC" sz="1400" kern="1200" dirty="0">
                          <a:solidFill>
                            <a:schemeClr val="dk1"/>
                          </a:solidFill>
                          <a:effectLst/>
                          <a:latin typeface="+mn-lt"/>
                          <a:ea typeface="+mn-ea"/>
                          <a:cs typeface="+mn-cs"/>
                        </a:rPr>
                        <a:t>la mayoría de la población investigada no cuenta con una adecuada planificación de actividades físicas</a:t>
                      </a:r>
                      <a:endParaRPr lang="es-EC" sz="1400" dirty="0"/>
                    </a:p>
                  </a:txBody>
                  <a:tcPr/>
                </a:tc>
                <a:tc>
                  <a:txBody>
                    <a:bodyPr/>
                    <a:lstStyle/>
                    <a:p>
                      <a:r>
                        <a:rPr lang="es-EC" sz="1400" kern="1200" dirty="0">
                          <a:solidFill>
                            <a:schemeClr val="dk1"/>
                          </a:solidFill>
                          <a:effectLst/>
                          <a:latin typeface="+mn-lt"/>
                          <a:ea typeface="+mn-ea"/>
                          <a:cs typeface="+mn-cs"/>
                        </a:rPr>
                        <a:t>Actividades recreativas inciden positivamente en el desempeño físico que cumplen funciones administrativas.</a:t>
                      </a:r>
                      <a:endParaRPr lang="es-EC" sz="1400" dirty="0"/>
                    </a:p>
                  </a:txBody>
                  <a:tcPr/>
                </a:tc>
                <a:extLst>
                  <a:ext uri="{0D108BD9-81ED-4DB2-BD59-A6C34878D82A}">
                    <a16:rowId xmlns:a16="http://schemas.microsoft.com/office/drawing/2014/main" val="2935228256"/>
                  </a:ext>
                </a:extLst>
              </a:tr>
              <a:tr h="1706989">
                <a:tc>
                  <a:txBody>
                    <a:bodyPr/>
                    <a:lstStyle/>
                    <a:p>
                      <a:r>
                        <a:rPr lang="es-EC" sz="1400" kern="1200" dirty="0">
                          <a:solidFill>
                            <a:schemeClr val="dk1"/>
                          </a:solidFill>
                          <a:effectLst/>
                          <a:latin typeface="+mn-lt"/>
                          <a:ea typeface="+mn-ea"/>
                          <a:cs typeface="+mn-cs"/>
                        </a:rPr>
                        <a:t>Vanegas et al., 2016</a:t>
                      </a:r>
                      <a:endParaRPr lang="es-EC" sz="1400" dirty="0"/>
                    </a:p>
                  </a:txBody>
                  <a:tcPr/>
                </a:tc>
                <a:tc>
                  <a:txBody>
                    <a:bodyPr/>
                    <a:lstStyle/>
                    <a:p>
                      <a:r>
                        <a:rPr lang="es-EC" sz="1400" kern="1200" dirty="0">
                          <a:solidFill>
                            <a:schemeClr val="dk1"/>
                          </a:solidFill>
                          <a:effectLst/>
                          <a:latin typeface="+mn-lt"/>
                          <a:ea typeface="+mn-ea"/>
                          <a:cs typeface="+mn-cs"/>
                        </a:rPr>
                        <a:t>el impacto de las actividades artísticas – recreativas en el estrés percibido en los estudiantes de la facultad de Odontología </a:t>
                      </a:r>
                      <a:endParaRPr lang="es-EC" sz="1400" dirty="0"/>
                    </a:p>
                  </a:txBody>
                  <a:tcPr/>
                </a:tc>
                <a:tc>
                  <a:txBody>
                    <a:bodyPr/>
                    <a:lstStyle/>
                    <a:p>
                      <a:r>
                        <a:rPr lang="es-EC" sz="1400" kern="1200" dirty="0">
                          <a:solidFill>
                            <a:schemeClr val="dk1"/>
                          </a:solidFill>
                          <a:effectLst/>
                          <a:latin typeface="+mn-lt"/>
                          <a:ea typeface="+mn-ea"/>
                          <a:cs typeface="+mn-cs"/>
                        </a:rPr>
                        <a:t>Documental, </a:t>
                      </a:r>
                    </a:p>
                    <a:p>
                      <a:r>
                        <a:rPr lang="es-EC" sz="1400" kern="1200" dirty="0">
                          <a:solidFill>
                            <a:schemeClr val="dk1"/>
                          </a:solidFill>
                          <a:effectLst/>
                          <a:latin typeface="+mn-lt"/>
                          <a:ea typeface="+mn-ea"/>
                          <a:cs typeface="+mn-cs"/>
                        </a:rPr>
                        <a:t>De campo y </a:t>
                      </a:r>
                    </a:p>
                    <a:p>
                      <a:r>
                        <a:rPr lang="es-EC" sz="1400" kern="1200" dirty="0">
                          <a:solidFill>
                            <a:schemeClr val="dk1"/>
                          </a:solidFill>
                          <a:effectLst/>
                          <a:latin typeface="+mn-lt"/>
                          <a:ea typeface="+mn-ea"/>
                          <a:cs typeface="+mn-cs"/>
                        </a:rPr>
                        <a:t>Cuasi experimental</a:t>
                      </a:r>
                      <a:endParaRPr lang="es-EC" sz="1400" dirty="0"/>
                    </a:p>
                  </a:txBody>
                  <a:tcPr/>
                </a:tc>
                <a:tc>
                  <a:txBody>
                    <a:bodyPr/>
                    <a:lstStyle/>
                    <a:p>
                      <a:r>
                        <a:rPr lang="es-EC" sz="1400" kern="1200" dirty="0">
                          <a:solidFill>
                            <a:schemeClr val="dk1"/>
                          </a:solidFill>
                          <a:effectLst/>
                          <a:latin typeface="+mn-lt"/>
                          <a:ea typeface="+mn-ea"/>
                          <a:cs typeface="+mn-cs"/>
                        </a:rPr>
                        <a:t>dimensión significativa del estrés percibido en 4 grupos (</a:t>
                      </a:r>
                      <a:r>
                        <a:rPr lang="es-EC" sz="1400" kern="1200" dirty="0" err="1">
                          <a:solidFill>
                            <a:schemeClr val="dk1"/>
                          </a:solidFill>
                          <a:effectLst/>
                          <a:latin typeface="+mn-lt"/>
                          <a:ea typeface="+mn-ea"/>
                          <a:cs typeface="+mn-cs"/>
                        </a:rPr>
                        <a:t>pos</a:t>
                      </a:r>
                      <a:r>
                        <a:rPr lang="es-EC" sz="1400" kern="1200" dirty="0">
                          <a:solidFill>
                            <a:schemeClr val="dk1"/>
                          </a:solidFill>
                          <a:effectLst/>
                          <a:latin typeface="+mn-lt"/>
                          <a:ea typeface="+mn-ea"/>
                          <a:cs typeface="+mn-cs"/>
                        </a:rPr>
                        <a:t> test)</a:t>
                      </a:r>
                      <a:endParaRPr lang="es-EC"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sz="1400" kern="1200" dirty="0" smtClean="0">
                          <a:solidFill>
                            <a:schemeClr val="dk1"/>
                          </a:solidFill>
                          <a:effectLst/>
                          <a:latin typeface="+mn-lt"/>
                          <a:ea typeface="+mn-ea"/>
                          <a:cs typeface="+mn-cs"/>
                        </a:rPr>
                        <a:t>Existieron </a:t>
                      </a:r>
                      <a:r>
                        <a:rPr lang="es-EC" sz="1400" kern="1200" dirty="0">
                          <a:solidFill>
                            <a:schemeClr val="dk1"/>
                          </a:solidFill>
                          <a:effectLst/>
                          <a:latin typeface="+mn-lt"/>
                          <a:ea typeface="+mn-ea"/>
                          <a:cs typeface="+mn-cs"/>
                        </a:rPr>
                        <a:t>diferencias entre géneros, en mujeres el estrés fue mayor y menor en el pos test, se evidencia la importancia de genero.</a:t>
                      </a:r>
                    </a:p>
                  </a:txBody>
                  <a:tcPr/>
                </a:tc>
                <a:extLst>
                  <a:ext uri="{0D108BD9-81ED-4DB2-BD59-A6C34878D82A}">
                    <a16:rowId xmlns:a16="http://schemas.microsoft.com/office/drawing/2014/main" val="2288175198"/>
                  </a:ext>
                </a:extLst>
              </a:tr>
              <a:tr h="1429022">
                <a:tc>
                  <a:txBody>
                    <a:bodyPr/>
                    <a:lstStyle/>
                    <a:p>
                      <a:r>
                        <a:rPr lang="es-EC" sz="1400" kern="1200" dirty="0">
                          <a:solidFill>
                            <a:schemeClr val="dk1"/>
                          </a:solidFill>
                          <a:effectLst/>
                          <a:latin typeface="+mn-lt"/>
                          <a:ea typeface="+mn-ea"/>
                          <a:cs typeface="+mn-cs"/>
                        </a:rPr>
                        <a:t>Cevallos &amp; </a:t>
                      </a:r>
                      <a:r>
                        <a:rPr lang="es-EC" sz="1400" kern="1200" dirty="0" err="1">
                          <a:solidFill>
                            <a:schemeClr val="dk1"/>
                          </a:solidFill>
                          <a:effectLst/>
                          <a:latin typeface="+mn-lt"/>
                          <a:ea typeface="+mn-ea"/>
                          <a:cs typeface="+mn-cs"/>
                        </a:rPr>
                        <a:t>Alomoto</a:t>
                      </a:r>
                      <a:r>
                        <a:rPr lang="es-EC" sz="1400" kern="1200" dirty="0">
                          <a:solidFill>
                            <a:schemeClr val="dk1"/>
                          </a:solidFill>
                          <a:effectLst/>
                          <a:latin typeface="+mn-lt"/>
                          <a:ea typeface="+mn-ea"/>
                          <a:cs typeface="+mn-cs"/>
                        </a:rPr>
                        <a:t>, 2020</a:t>
                      </a:r>
                      <a:endParaRPr lang="es-EC" sz="1400" dirty="0"/>
                    </a:p>
                  </a:txBody>
                  <a:tcPr/>
                </a:tc>
                <a:tc>
                  <a:txBody>
                    <a:bodyPr/>
                    <a:lstStyle/>
                    <a:p>
                      <a:r>
                        <a:rPr lang="es-EC" sz="1400" kern="1200" dirty="0">
                          <a:solidFill>
                            <a:schemeClr val="dk1"/>
                          </a:solidFill>
                          <a:effectLst/>
                          <a:latin typeface="+mn-lt"/>
                          <a:ea typeface="+mn-ea"/>
                          <a:cs typeface="+mn-cs"/>
                        </a:rPr>
                        <a:t>“Actividades deportivas extracurriculares como elementos recreativos en el estrés percibido en estudiantes de 4to y 7mo año de educación básica, del Colegio Alemán”</a:t>
                      </a:r>
                      <a:endParaRPr lang="es-EC" sz="1400" dirty="0"/>
                    </a:p>
                  </a:txBody>
                  <a:tcPr/>
                </a:tc>
                <a:tc>
                  <a:txBody>
                    <a:bodyPr/>
                    <a:lstStyle/>
                    <a:p>
                      <a:r>
                        <a:rPr lang="es-EC" sz="1400" kern="1200" dirty="0">
                          <a:solidFill>
                            <a:schemeClr val="dk1"/>
                          </a:solidFill>
                          <a:effectLst/>
                          <a:latin typeface="+mn-lt"/>
                          <a:ea typeface="+mn-ea"/>
                          <a:cs typeface="+mn-cs"/>
                        </a:rPr>
                        <a:t>Cuantitativo, Exploratorios, </a:t>
                      </a:r>
                    </a:p>
                    <a:p>
                      <a:r>
                        <a:rPr lang="es-EC" sz="1400" kern="1200" dirty="0">
                          <a:solidFill>
                            <a:schemeClr val="dk1"/>
                          </a:solidFill>
                          <a:effectLst/>
                          <a:latin typeface="+mn-lt"/>
                          <a:ea typeface="+mn-ea"/>
                          <a:cs typeface="+mn-cs"/>
                        </a:rPr>
                        <a:t>Cuasi experimentales, Empíricos</a:t>
                      </a:r>
                      <a:endParaRPr lang="es-EC" sz="1400" dirty="0"/>
                    </a:p>
                  </a:txBody>
                  <a:tcPr/>
                </a:tc>
                <a:tc>
                  <a:txBody>
                    <a:bodyPr/>
                    <a:lstStyle/>
                    <a:p>
                      <a:r>
                        <a:rPr lang="es-EC" sz="1400" kern="1200" dirty="0">
                          <a:solidFill>
                            <a:schemeClr val="dk1"/>
                          </a:solidFill>
                          <a:effectLst/>
                          <a:latin typeface="+mn-lt"/>
                          <a:ea typeface="+mn-ea"/>
                          <a:cs typeface="+mn-cs"/>
                        </a:rPr>
                        <a:t>niveles de estrés percibido en los estudiantes</a:t>
                      </a:r>
                      <a:endParaRPr lang="es-EC" sz="1400" dirty="0"/>
                    </a:p>
                  </a:txBody>
                  <a:tcPr/>
                </a:tc>
                <a:tc>
                  <a:txBody>
                    <a:bodyPr/>
                    <a:lstStyle/>
                    <a:p>
                      <a:r>
                        <a:rPr lang="es-EC" sz="1400" kern="1200" dirty="0">
                          <a:solidFill>
                            <a:schemeClr val="dk1"/>
                          </a:solidFill>
                          <a:effectLst/>
                          <a:latin typeface="+mn-lt"/>
                          <a:ea typeface="+mn-ea"/>
                          <a:cs typeface="+mn-cs"/>
                        </a:rPr>
                        <a:t>L</a:t>
                      </a:r>
                      <a:r>
                        <a:rPr lang="es-EC" sz="1400" kern="1200" dirty="0" smtClean="0">
                          <a:solidFill>
                            <a:schemeClr val="dk1"/>
                          </a:solidFill>
                          <a:effectLst/>
                          <a:latin typeface="+mn-lt"/>
                          <a:ea typeface="+mn-ea"/>
                          <a:cs typeface="+mn-cs"/>
                        </a:rPr>
                        <a:t>as </a:t>
                      </a:r>
                      <a:r>
                        <a:rPr lang="es-EC" sz="1400" kern="1200" dirty="0">
                          <a:solidFill>
                            <a:schemeClr val="dk1"/>
                          </a:solidFill>
                          <a:effectLst/>
                          <a:latin typeface="+mn-lt"/>
                          <a:ea typeface="+mn-ea"/>
                          <a:cs typeface="+mn-cs"/>
                        </a:rPr>
                        <a:t>actividades recreativas indicen de forma favorable en  la disminución de los niveles de estrés de los estudiantes</a:t>
                      </a:r>
                      <a:endParaRPr lang="es-EC" sz="1400" dirty="0"/>
                    </a:p>
                  </a:txBody>
                  <a:tcPr/>
                </a:tc>
                <a:extLst>
                  <a:ext uri="{0D108BD9-81ED-4DB2-BD59-A6C34878D82A}">
                    <a16:rowId xmlns:a16="http://schemas.microsoft.com/office/drawing/2014/main" val="1724545756"/>
                  </a:ext>
                </a:extLst>
              </a:tr>
            </a:tbl>
          </a:graphicData>
        </a:graphic>
      </p:graphicFrame>
    </p:spTree>
    <p:extLst>
      <p:ext uri="{BB962C8B-B14F-4D97-AF65-F5344CB8AC3E}">
        <p14:creationId xmlns:p14="http://schemas.microsoft.com/office/powerpoint/2010/main" val="2288616039"/>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39BF251D-2662-432C-BD93-7C379501A66F}"/>
              </a:ext>
            </a:extLst>
          </p:cNvPr>
          <p:cNvGraphicFramePr/>
          <p:nvPr>
            <p:extLst>
              <p:ext uri="{D42A27DB-BD31-4B8C-83A1-F6EECF244321}">
                <p14:modId xmlns:p14="http://schemas.microsoft.com/office/powerpoint/2010/main" val="1723912557"/>
              </p:ext>
            </p:extLst>
          </p:nvPr>
        </p:nvGraphicFramePr>
        <p:xfrm>
          <a:off x="1585581" y="60960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0137547"/>
      </p:ext>
    </p:extLst>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1021596932"/>
              </p:ext>
            </p:extLst>
          </p:nvPr>
        </p:nvGraphicFramePr>
        <p:xfrm>
          <a:off x="509450" y="882014"/>
          <a:ext cx="10881359" cy="5691869"/>
        </p:xfrm>
        <a:graphic>
          <a:graphicData uri="http://schemas.openxmlformats.org/drawingml/2006/table">
            <a:tbl>
              <a:tblPr firstRow="1" firstCol="1" bandRow="1">
                <a:tableStyleId>{5C22544A-7EE6-4342-B048-85BDC9FD1C3A}</a:tableStyleId>
              </a:tblPr>
              <a:tblGrid>
                <a:gridCol w="2136194">
                  <a:extLst>
                    <a:ext uri="{9D8B030D-6E8A-4147-A177-3AD203B41FA5}">
                      <a16:colId xmlns:a16="http://schemas.microsoft.com/office/drawing/2014/main" val="822599259"/>
                    </a:ext>
                  </a:extLst>
                </a:gridCol>
                <a:gridCol w="4852122">
                  <a:extLst>
                    <a:ext uri="{9D8B030D-6E8A-4147-A177-3AD203B41FA5}">
                      <a16:colId xmlns:a16="http://schemas.microsoft.com/office/drawing/2014/main" val="485714020"/>
                    </a:ext>
                  </a:extLst>
                </a:gridCol>
                <a:gridCol w="3893043">
                  <a:extLst>
                    <a:ext uri="{9D8B030D-6E8A-4147-A177-3AD203B41FA5}">
                      <a16:colId xmlns:a16="http://schemas.microsoft.com/office/drawing/2014/main" val="181738615"/>
                    </a:ext>
                  </a:extLst>
                </a:gridCol>
              </a:tblGrid>
              <a:tr h="319768">
                <a:tc>
                  <a:txBody>
                    <a:bodyPr/>
                    <a:lstStyle/>
                    <a:p>
                      <a:pPr algn="ctr">
                        <a:lnSpc>
                          <a:spcPct val="115000"/>
                        </a:lnSpc>
                        <a:spcAft>
                          <a:spcPts val="0"/>
                        </a:spcAft>
                        <a:tabLst>
                          <a:tab pos="1771650" algn="l"/>
                        </a:tabLst>
                      </a:pPr>
                      <a:r>
                        <a:rPr lang="es-EC" sz="1100" dirty="0" smtClean="0">
                          <a:solidFill>
                            <a:schemeClr val="tx1"/>
                          </a:solidFill>
                          <a:effectLst/>
                        </a:rPr>
                        <a:t>DIMENSIÓN</a:t>
                      </a:r>
                      <a:endParaRPr lang="es-EC" sz="1100" dirty="0">
                        <a:solidFill>
                          <a:schemeClr val="tx1"/>
                        </a:solidFill>
                        <a:effectLst/>
                        <a:latin typeface="Calibri" panose="020F0502020204030204" pitchFamily="34" charset="0"/>
                        <a:ea typeface="Calibri" panose="020F0502020204030204" pitchFamily="34" charset="0"/>
                      </a:endParaRPr>
                    </a:p>
                  </a:txBody>
                  <a:tcPr marL="23806" marR="23806" marT="0" marB="0"/>
                </a:tc>
                <a:tc>
                  <a:txBody>
                    <a:bodyPr/>
                    <a:lstStyle/>
                    <a:p>
                      <a:pPr algn="ctr">
                        <a:lnSpc>
                          <a:spcPct val="115000"/>
                        </a:lnSpc>
                        <a:spcAft>
                          <a:spcPts val="0"/>
                        </a:spcAft>
                        <a:tabLst>
                          <a:tab pos="1771650" algn="l"/>
                        </a:tabLst>
                      </a:pPr>
                      <a:r>
                        <a:rPr lang="es-EC" sz="1100" dirty="0" smtClean="0">
                          <a:solidFill>
                            <a:schemeClr val="tx1"/>
                          </a:solidFill>
                          <a:effectLst/>
                        </a:rPr>
                        <a:t>CARACTERÍSTICA</a:t>
                      </a:r>
                      <a:endParaRPr lang="es-EC" sz="1100" dirty="0">
                        <a:solidFill>
                          <a:schemeClr val="tx1"/>
                        </a:solidFill>
                        <a:effectLst/>
                        <a:latin typeface="Calibri" panose="020F0502020204030204" pitchFamily="34" charset="0"/>
                        <a:ea typeface="Calibri" panose="020F0502020204030204" pitchFamily="34" charset="0"/>
                      </a:endParaRPr>
                    </a:p>
                  </a:txBody>
                  <a:tcPr marL="23806" marR="23806" marT="0" marB="0"/>
                </a:tc>
                <a:tc>
                  <a:txBody>
                    <a:bodyPr/>
                    <a:lstStyle/>
                    <a:p>
                      <a:pPr algn="ctr">
                        <a:lnSpc>
                          <a:spcPct val="115000"/>
                        </a:lnSpc>
                        <a:spcAft>
                          <a:spcPts val="0"/>
                        </a:spcAft>
                        <a:tabLst>
                          <a:tab pos="1771650" algn="l"/>
                        </a:tabLst>
                      </a:pPr>
                      <a:r>
                        <a:rPr lang="es-EC" sz="1100" dirty="0" smtClean="0">
                          <a:solidFill>
                            <a:schemeClr val="tx1"/>
                          </a:solidFill>
                          <a:effectLst/>
                        </a:rPr>
                        <a:t>EJEMPLOS</a:t>
                      </a:r>
                      <a:endParaRPr lang="es-EC" sz="1100" dirty="0">
                        <a:solidFill>
                          <a:schemeClr val="tx1"/>
                        </a:solidFill>
                        <a:effectLst/>
                        <a:latin typeface="Calibri" panose="020F0502020204030204" pitchFamily="34" charset="0"/>
                        <a:ea typeface="Calibri" panose="020F0502020204030204" pitchFamily="34" charset="0"/>
                      </a:endParaRPr>
                    </a:p>
                  </a:txBody>
                  <a:tcPr marL="23806" marR="23806" marT="0" marB="0"/>
                </a:tc>
                <a:extLst>
                  <a:ext uri="{0D108BD9-81ED-4DB2-BD59-A6C34878D82A}">
                    <a16:rowId xmlns:a16="http://schemas.microsoft.com/office/drawing/2014/main" val="856377943"/>
                  </a:ext>
                </a:extLst>
              </a:tr>
              <a:tr h="675104">
                <a:tc>
                  <a:txBody>
                    <a:bodyPr/>
                    <a:lstStyle/>
                    <a:p>
                      <a:pPr algn="ctr">
                        <a:lnSpc>
                          <a:spcPct val="115000"/>
                        </a:lnSpc>
                        <a:spcAft>
                          <a:spcPts val="0"/>
                        </a:spcAft>
                        <a:tabLst>
                          <a:tab pos="1771650" algn="l"/>
                        </a:tabLst>
                      </a:pPr>
                      <a:r>
                        <a:rPr lang="es-EC" sz="1050" dirty="0" smtClean="0">
                          <a:solidFill>
                            <a:schemeClr val="tx1"/>
                          </a:solidFill>
                          <a:effectLst/>
                        </a:rPr>
                        <a:t>ACTIVIDADES FÍSICO DEPORTIVAS</a:t>
                      </a:r>
                      <a:endParaRPr lang="es-EC" sz="1050" dirty="0">
                        <a:solidFill>
                          <a:schemeClr val="tx1"/>
                        </a:solidFill>
                        <a:effectLst/>
                        <a:latin typeface="Calibri" panose="020F0502020204030204" pitchFamily="34" charset="0"/>
                        <a:ea typeface="Calibri" panose="020F0502020204030204" pitchFamily="34" charset="0"/>
                      </a:endParaRPr>
                    </a:p>
                  </a:txBody>
                  <a:tcPr marL="23806" marR="23806" marT="0" marB="0"/>
                </a:tc>
                <a:tc>
                  <a:txBody>
                    <a:bodyPr/>
                    <a:lstStyle/>
                    <a:p>
                      <a:pPr algn="ctr">
                        <a:lnSpc>
                          <a:spcPct val="115000"/>
                        </a:lnSpc>
                        <a:spcAft>
                          <a:spcPts val="0"/>
                        </a:spcAft>
                        <a:tabLst>
                          <a:tab pos="1771650" algn="l"/>
                        </a:tabLst>
                      </a:pPr>
                      <a:r>
                        <a:rPr lang="es-EC" sz="1000" dirty="0">
                          <a:effectLst/>
                        </a:rPr>
                        <a:t>Estas actividades están determinadas a un deporte, no están regidas por un reglamento, las reglas las imponen los participantes, a partir del accionar, existe la posibilidad que a partir de esta actividad la persona practique de forma competitiva</a:t>
                      </a:r>
                      <a:endParaRPr lang="es-EC" sz="1000" dirty="0">
                        <a:effectLst/>
                        <a:latin typeface="Calibri" panose="020F0502020204030204" pitchFamily="34" charset="0"/>
                        <a:ea typeface="Calibri" panose="020F0502020204030204" pitchFamily="34" charset="0"/>
                      </a:endParaRPr>
                    </a:p>
                  </a:txBody>
                  <a:tcPr marL="23806" marR="23806" marT="0" marB="0"/>
                </a:tc>
                <a:tc>
                  <a:txBody>
                    <a:bodyPr/>
                    <a:lstStyle/>
                    <a:p>
                      <a:pPr algn="ctr">
                        <a:lnSpc>
                          <a:spcPct val="115000"/>
                        </a:lnSpc>
                        <a:spcAft>
                          <a:spcPts val="0"/>
                        </a:spcAft>
                        <a:tabLst>
                          <a:tab pos="1771650" algn="l"/>
                        </a:tabLst>
                      </a:pPr>
                      <a:r>
                        <a:rPr lang="es-EC" sz="1000">
                          <a:effectLst/>
                        </a:rPr>
                        <a:t>Ciclismo, futbol, béisbol, basquetbol, béisbol, aerobics, tenis, levantamiento de pesas, golf, triatlón, maratón, bolos, artes marciales y caminatas.</a:t>
                      </a:r>
                      <a:endParaRPr lang="es-EC" sz="1000">
                        <a:effectLst/>
                        <a:latin typeface="Calibri" panose="020F0502020204030204" pitchFamily="34" charset="0"/>
                        <a:ea typeface="Calibri" panose="020F0502020204030204" pitchFamily="34" charset="0"/>
                      </a:endParaRPr>
                    </a:p>
                  </a:txBody>
                  <a:tcPr marL="23806" marR="23806" marT="0" marB="0"/>
                </a:tc>
                <a:extLst>
                  <a:ext uri="{0D108BD9-81ED-4DB2-BD59-A6C34878D82A}">
                    <a16:rowId xmlns:a16="http://schemas.microsoft.com/office/drawing/2014/main" val="3470724264"/>
                  </a:ext>
                </a:extLst>
              </a:tr>
              <a:tr h="639932">
                <a:tc>
                  <a:txBody>
                    <a:bodyPr/>
                    <a:lstStyle/>
                    <a:p>
                      <a:pPr algn="ctr">
                        <a:lnSpc>
                          <a:spcPct val="115000"/>
                        </a:lnSpc>
                        <a:spcAft>
                          <a:spcPts val="0"/>
                        </a:spcAft>
                        <a:tabLst>
                          <a:tab pos="1771650" algn="l"/>
                        </a:tabLst>
                      </a:pPr>
                      <a:r>
                        <a:rPr lang="es-EC" sz="1050" dirty="0" smtClean="0">
                          <a:solidFill>
                            <a:schemeClr val="tx1"/>
                          </a:solidFill>
                          <a:effectLst/>
                        </a:rPr>
                        <a:t>ACTIVIDADES AL AIRE LIBRE</a:t>
                      </a:r>
                      <a:endParaRPr lang="es-EC" sz="1050" dirty="0">
                        <a:solidFill>
                          <a:schemeClr val="tx1"/>
                        </a:solidFill>
                        <a:effectLst/>
                        <a:latin typeface="Calibri" panose="020F0502020204030204" pitchFamily="34" charset="0"/>
                        <a:ea typeface="Calibri" panose="020F0502020204030204" pitchFamily="34" charset="0"/>
                      </a:endParaRPr>
                    </a:p>
                  </a:txBody>
                  <a:tcPr marL="23806" marR="23806" marT="0" marB="0"/>
                </a:tc>
                <a:tc>
                  <a:txBody>
                    <a:bodyPr/>
                    <a:lstStyle/>
                    <a:p>
                      <a:pPr algn="ctr">
                        <a:lnSpc>
                          <a:spcPct val="115000"/>
                        </a:lnSpc>
                        <a:spcAft>
                          <a:spcPts val="0"/>
                        </a:spcAft>
                        <a:tabLst>
                          <a:tab pos="1771650" algn="l"/>
                        </a:tabLst>
                      </a:pPr>
                      <a:r>
                        <a:rPr lang="es-EC" sz="1000" dirty="0">
                          <a:effectLst/>
                        </a:rPr>
                        <a:t>Son aquellas actividades que las podemos realizar en un espacio amplio, libre, que tenga relación con la naturaleza sin impedimento alguno. Estas actividades pueden realizarse en  parques, montañas, valles, terrenos baldíos</a:t>
                      </a:r>
                      <a:endParaRPr lang="es-EC" sz="1000" dirty="0">
                        <a:effectLst/>
                        <a:latin typeface="Calibri" panose="020F0502020204030204" pitchFamily="34" charset="0"/>
                        <a:ea typeface="Calibri" panose="020F0502020204030204" pitchFamily="34" charset="0"/>
                      </a:endParaRPr>
                    </a:p>
                  </a:txBody>
                  <a:tcPr marL="23806" marR="23806" marT="0" marB="0"/>
                </a:tc>
                <a:tc>
                  <a:txBody>
                    <a:bodyPr/>
                    <a:lstStyle/>
                    <a:p>
                      <a:pPr algn="ctr">
                        <a:lnSpc>
                          <a:spcPct val="115000"/>
                        </a:lnSpc>
                        <a:spcAft>
                          <a:spcPts val="0"/>
                        </a:spcAft>
                        <a:tabLst>
                          <a:tab pos="1771650" algn="l"/>
                        </a:tabLst>
                      </a:pPr>
                      <a:r>
                        <a:rPr lang="es-EC" sz="1000" dirty="0">
                          <a:effectLst/>
                        </a:rPr>
                        <a:t>Carrera de orientación, rappel, escalada en roca, campismo, excursionismo, senderismo, ciclo paseo, carrera a campo traviesa, jardinería, alas delta y paseo a caballo, pesca deportiva.</a:t>
                      </a:r>
                      <a:endParaRPr lang="es-EC" sz="1000" dirty="0">
                        <a:effectLst/>
                        <a:latin typeface="Calibri" panose="020F0502020204030204" pitchFamily="34" charset="0"/>
                        <a:ea typeface="Calibri" panose="020F0502020204030204" pitchFamily="34" charset="0"/>
                      </a:endParaRPr>
                    </a:p>
                  </a:txBody>
                  <a:tcPr marL="23806" marR="23806" marT="0" marB="0"/>
                </a:tc>
                <a:extLst>
                  <a:ext uri="{0D108BD9-81ED-4DB2-BD59-A6C34878D82A}">
                    <a16:rowId xmlns:a16="http://schemas.microsoft.com/office/drawing/2014/main" val="1574969573"/>
                  </a:ext>
                </a:extLst>
              </a:tr>
              <a:tr h="802517">
                <a:tc>
                  <a:txBody>
                    <a:bodyPr/>
                    <a:lstStyle/>
                    <a:p>
                      <a:pPr algn="ctr">
                        <a:lnSpc>
                          <a:spcPct val="115000"/>
                        </a:lnSpc>
                        <a:spcAft>
                          <a:spcPts val="0"/>
                        </a:spcAft>
                        <a:tabLst>
                          <a:tab pos="1771650" algn="l"/>
                        </a:tabLst>
                      </a:pPr>
                      <a:r>
                        <a:rPr lang="es-EC" sz="1050" dirty="0" smtClean="0">
                          <a:solidFill>
                            <a:schemeClr val="tx1"/>
                          </a:solidFill>
                          <a:effectLst/>
                        </a:rPr>
                        <a:t>ACTIVIDADES LÚDICAS</a:t>
                      </a:r>
                      <a:endParaRPr lang="es-EC" sz="1050" dirty="0">
                        <a:solidFill>
                          <a:schemeClr val="tx1"/>
                        </a:solidFill>
                        <a:effectLst/>
                        <a:latin typeface="Calibri" panose="020F0502020204030204" pitchFamily="34" charset="0"/>
                        <a:ea typeface="Calibri" panose="020F0502020204030204" pitchFamily="34" charset="0"/>
                      </a:endParaRPr>
                    </a:p>
                  </a:txBody>
                  <a:tcPr marL="23806" marR="23806" marT="0" marB="0"/>
                </a:tc>
                <a:tc>
                  <a:txBody>
                    <a:bodyPr/>
                    <a:lstStyle/>
                    <a:p>
                      <a:pPr algn="ctr">
                        <a:lnSpc>
                          <a:spcPct val="115000"/>
                        </a:lnSpc>
                        <a:spcAft>
                          <a:spcPts val="0"/>
                        </a:spcAft>
                        <a:tabLst>
                          <a:tab pos="1771650" algn="l"/>
                        </a:tabLst>
                      </a:pPr>
                      <a:r>
                        <a:rPr lang="es-EC" sz="1000">
                          <a:effectLst/>
                        </a:rPr>
                        <a:t>La palabra lúdico es un adjetivo que califica todo lo que se relaciona con el juego, el juego es una acción y efecto de jugar, pasatiempo o diversión, es un ejercicio recreativo sometido a reglas y que proporciona satisfacción, gozo, alegría, placer. Es un medio que contribuye y enriquece el desarrollo intelectual.</a:t>
                      </a:r>
                      <a:endParaRPr lang="es-EC" sz="1000">
                        <a:effectLst/>
                        <a:latin typeface="Calibri" panose="020F0502020204030204" pitchFamily="34" charset="0"/>
                        <a:ea typeface="Calibri" panose="020F0502020204030204" pitchFamily="34" charset="0"/>
                      </a:endParaRPr>
                    </a:p>
                  </a:txBody>
                  <a:tcPr marL="23806" marR="23806" marT="0" marB="0"/>
                </a:tc>
                <a:tc>
                  <a:txBody>
                    <a:bodyPr/>
                    <a:lstStyle/>
                    <a:p>
                      <a:pPr algn="ctr">
                        <a:lnSpc>
                          <a:spcPct val="115000"/>
                        </a:lnSpc>
                        <a:spcAft>
                          <a:spcPts val="0"/>
                        </a:spcAft>
                        <a:tabLst>
                          <a:tab pos="1771650" algn="l"/>
                        </a:tabLst>
                      </a:pPr>
                      <a:r>
                        <a:rPr lang="es-EC" sz="1000" dirty="0">
                          <a:effectLst/>
                        </a:rPr>
                        <a:t>Juego de competencia, juegos de azar, juegos de vértigo, juegos populares, rondas, Juegos con pelota,  juegos prehispánicos, grandes juegos, ludotecas, juegos acuáticos, juegos pre deportivos, juegos de mesa y juegos intelectuales.</a:t>
                      </a:r>
                      <a:endParaRPr lang="es-EC" sz="1000" dirty="0">
                        <a:effectLst/>
                        <a:latin typeface="Calibri" panose="020F0502020204030204" pitchFamily="34" charset="0"/>
                        <a:ea typeface="Calibri" panose="020F0502020204030204" pitchFamily="34" charset="0"/>
                      </a:endParaRPr>
                    </a:p>
                  </a:txBody>
                  <a:tcPr marL="23806" marR="23806" marT="0" marB="0"/>
                </a:tc>
                <a:extLst>
                  <a:ext uri="{0D108BD9-81ED-4DB2-BD59-A6C34878D82A}">
                    <a16:rowId xmlns:a16="http://schemas.microsoft.com/office/drawing/2014/main" val="3966828219"/>
                  </a:ext>
                </a:extLst>
              </a:tr>
              <a:tr h="337552">
                <a:tc>
                  <a:txBody>
                    <a:bodyPr/>
                    <a:lstStyle/>
                    <a:p>
                      <a:pPr algn="ctr">
                        <a:lnSpc>
                          <a:spcPct val="115000"/>
                        </a:lnSpc>
                        <a:spcAft>
                          <a:spcPts val="0"/>
                        </a:spcAft>
                        <a:tabLst>
                          <a:tab pos="1771650" algn="l"/>
                        </a:tabLst>
                      </a:pPr>
                      <a:r>
                        <a:rPr lang="es-EC" sz="1050" dirty="0" smtClean="0">
                          <a:solidFill>
                            <a:schemeClr val="tx1"/>
                          </a:solidFill>
                          <a:effectLst/>
                        </a:rPr>
                        <a:t>ACTIVIDADES DE CREACIÓN ARTÍSTICA Y MANUAL</a:t>
                      </a:r>
                      <a:endParaRPr lang="es-EC" sz="1050" dirty="0">
                        <a:solidFill>
                          <a:schemeClr val="tx1"/>
                        </a:solidFill>
                        <a:effectLst/>
                        <a:latin typeface="Calibri" panose="020F0502020204030204" pitchFamily="34" charset="0"/>
                        <a:ea typeface="Calibri" panose="020F0502020204030204" pitchFamily="34" charset="0"/>
                      </a:endParaRPr>
                    </a:p>
                  </a:txBody>
                  <a:tcPr marL="23806" marR="23806" marT="0" marB="0"/>
                </a:tc>
                <a:tc>
                  <a:txBody>
                    <a:bodyPr/>
                    <a:lstStyle/>
                    <a:p>
                      <a:pPr algn="ctr">
                        <a:lnSpc>
                          <a:spcPct val="115000"/>
                        </a:lnSpc>
                        <a:spcAft>
                          <a:spcPts val="0"/>
                        </a:spcAft>
                        <a:tabLst>
                          <a:tab pos="1771650" algn="l"/>
                        </a:tabLst>
                      </a:pPr>
                      <a:r>
                        <a:rPr lang="es-EC" sz="1000">
                          <a:effectLst/>
                        </a:rPr>
                        <a:t>Son actividades individuales o de grupo que están relacionadas con la creación artística o manual.</a:t>
                      </a:r>
                      <a:endParaRPr lang="es-EC" sz="1000">
                        <a:effectLst/>
                        <a:latin typeface="Calibri" panose="020F0502020204030204" pitchFamily="34" charset="0"/>
                        <a:ea typeface="Calibri" panose="020F0502020204030204" pitchFamily="34" charset="0"/>
                      </a:endParaRPr>
                    </a:p>
                  </a:txBody>
                  <a:tcPr marL="23806" marR="23806" marT="0" marB="0"/>
                </a:tc>
                <a:tc>
                  <a:txBody>
                    <a:bodyPr/>
                    <a:lstStyle/>
                    <a:p>
                      <a:pPr algn="ctr">
                        <a:lnSpc>
                          <a:spcPct val="115000"/>
                        </a:lnSpc>
                        <a:spcAft>
                          <a:spcPts val="0"/>
                        </a:spcAft>
                        <a:tabLst>
                          <a:tab pos="1771650" algn="l"/>
                        </a:tabLst>
                      </a:pPr>
                      <a:r>
                        <a:rPr lang="es-EC" sz="1000" dirty="0">
                          <a:effectLst/>
                        </a:rPr>
                        <a:t>Obras literarias, danza, baile, exposición artesanías, escultura metal, madera, cerámica, joyería</a:t>
                      </a:r>
                      <a:endParaRPr lang="es-EC" sz="1000" dirty="0">
                        <a:effectLst/>
                        <a:latin typeface="Calibri" panose="020F0502020204030204" pitchFamily="34" charset="0"/>
                        <a:ea typeface="Calibri" panose="020F0502020204030204" pitchFamily="34" charset="0"/>
                      </a:endParaRPr>
                    </a:p>
                  </a:txBody>
                  <a:tcPr marL="23806" marR="23806" marT="0" marB="0"/>
                </a:tc>
                <a:extLst>
                  <a:ext uri="{0D108BD9-81ED-4DB2-BD59-A6C34878D82A}">
                    <a16:rowId xmlns:a16="http://schemas.microsoft.com/office/drawing/2014/main" val="2018283336"/>
                  </a:ext>
                </a:extLst>
              </a:tr>
              <a:tr h="314763">
                <a:tc>
                  <a:txBody>
                    <a:bodyPr/>
                    <a:lstStyle/>
                    <a:p>
                      <a:pPr algn="ctr">
                        <a:lnSpc>
                          <a:spcPct val="115000"/>
                        </a:lnSpc>
                        <a:spcAft>
                          <a:spcPts val="0"/>
                        </a:spcAft>
                        <a:tabLst>
                          <a:tab pos="1771650" algn="l"/>
                        </a:tabLst>
                      </a:pPr>
                      <a:r>
                        <a:rPr lang="es-EC" sz="1050" dirty="0" smtClean="0">
                          <a:solidFill>
                            <a:schemeClr val="tx1"/>
                          </a:solidFill>
                          <a:effectLst/>
                        </a:rPr>
                        <a:t>ACTIVIDADES CULTURALES PARTICIPATIVAS</a:t>
                      </a:r>
                      <a:endParaRPr lang="es-EC" sz="1050" dirty="0">
                        <a:solidFill>
                          <a:schemeClr val="tx1"/>
                        </a:solidFill>
                        <a:effectLst/>
                        <a:latin typeface="Calibri" panose="020F0502020204030204" pitchFamily="34" charset="0"/>
                        <a:ea typeface="Calibri" panose="020F0502020204030204" pitchFamily="34" charset="0"/>
                      </a:endParaRPr>
                    </a:p>
                  </a:txBody>
                  <a:tcPr marL="23806" marR="23806" marT="0" marB="0"/>
                </a:tc>
                <a:tc>
                  <a:txBody>
                    <a:bodyPr/>
                    <a:lstStyle/>
                    <a:p>
                      <a:pPr algn="ctr">
                        <a:lnSpc>
                          <a:spcPct val="115000"/>
                        </a:lnSpc>
                        <a:spcAft>
                          <a:spcPts val="0"/>
                        </a:spcAft>
                        <a:tabLst>
                          <a:tab pos="1771650" algn="l"/>
                        </a:tabLst>
                      </a:pPr>
                      <a:r>
                        <a:rPr lang="es-EC" sz="1000">
                          <a:effectLst/>
                        </a:rPr>
                        <a:t>Son aquellas que lo protagonizan los participantes, es decir actividades culturales y de la cultura física.</a:t>
                      </a:r>
                      <a:endParaRPr lang="es-EC" sz="1000">
                        <a:effectLst/>
                        <a:latin typeface="Calibri" panose="020F0502020204030204" pitchFamily="34" charset="0"/>
                        <a:ea typeface="Calibri" panose="020F0502020204030204" pitchFamily="34" charset="0"/>
                      </a:endParaRPr>
                    </a:p>
                  </a:txBody>
                  <a:tcPr marL="23806" marR="23806" marT="0" marB="0"/>
                </a:tc>
                <a:tc>
                  <a:txBody>
                    <a:bodyPr/>
                    <a:lstStyle/>
                    <a:p>
                      <a:pPr algn="ctr">
                        <a:lnSpc>
                          <a:spcPct val="115000"/>
                        </a:lnSpc>
                        <a:spcAft>
                          <a:spcPts val="0"/>
                        </a:spcAft>
                        <a:tabLst>
                          <a:tab pos="1771650" algn="l"/>
                        </a:tabLst>
                      </a:pPr>
                      <a:r>
                        <a:rPr lang="es-EC" sz="1000" dirty="0">
                          <a:effectLst/>
                        </a:rPr>
                        <a:t>Talleres, charlas, tertulias, conferencias, actividades de animación y participante</a:t>
                      </a:r>
                      <a:endParaRPr lang="es-EC" sz="1000" dirty="0">
                        <a:effectLst/>
                        <a:latin typeface="Calibri" panose="020F0502020204030204" pitchFamily="34" charset="0"/>
                        <a:ea typeface="Calibri" panose="020F0502020204030204" pitchFamily="34" charset="0"/>
                      </a:endParaRPr>
                    </a:p>
                  </a:txBody>
                  <a:tcPr marL="23806" marR="23806" marT="0" marB="0"/>
                </a:tc>
                <a:extLst>
                  <a:ext uri="{0D108BD9-81ED-4DB2-BD59-A6C34878D82A}">
                    <a16:rowId xmlns:a16="http://schemas.microsoft.com/office/drawing/2014/main" val="3492705718"/>
                  </a:ext>
                </a:extLst>
              </a:tr>
              <a:tr h="506328">
                <a:tc>
                  <a:txBody>
                    <a:bodyPr/>
                    <a:lstStyle/>
                    <a:p>
                      <a:pPr algn="ctr">
                        <a:lnSpc>
                          <a:spcPct val="115000"/>
                        </a:lnSpc>
                        <a:spcAft>
                          <a:spcPts val="0"/>
                        </a:spcAft>
                        <a:tabLst>
                          <a:tab pos="1771650" algn="l"/>
                        </a:tabLst>
                      </a:pPr>
                      <a:r>
                        <a:rPr lang="es-EC" sz="1050" dirty="0" smtClean="0">
                          <a:solidFill>
                            <a:schemeClr val="tx1"/>
                          </a:solidFill>
                          <a:effectLst/>
                        </a:rPr>
                        <a:t>ASISTENCIAS A ESPECTÁCULOS</a:t>
                      </a:r>
                      <a:endParaRPr lang="es-EC" sz="1050" dirty="0">
                        <a:solidFill>
                          <a:schemeClr val="tx1"/>
                        </a:solidFill>
                        <a:effectLst/>
                        <a:latin typeface="Calibri" panose="020F0502020204030204" pitchFamily="34" charset="0"/>
                        <a:ea typeface="Calibri" panose="020F0502020204030204" pitchFamily="34" charset="0"/>
                      </a:endParaRPr>
                    </a:p>
                  </a:txBody>
                  <a:tcPr marL="23806" marR="23806" marT="0" marB="0"/>
                </a:tc>
                <a:tc>
                  <a:txBody>
                    <a:bodyPr/>
                    <a:lstStyle/>
                    <a:p>
                      <a:pPr algn="ctr">
                        <a:lnSpc>
                          <a:spcPct val="115000"/>
                        </a:lnSpc>
                        <a:spcAft>
                          <a:spcPts val="0"/>
                        </a:spcAft>
                        <a:tabLst>
                          <a:tab pos="1771650" algn="l"/>
                        </a:tabLst>
                      </a:pPr>
                      <a:r>
                        <a:rPr lang="es-EC" sz="1000">
                          <a:effectLst/>
                        </a:rPr>
                        <a:t>También uno puede recrearse sin ser parte de las actividades solo asistiendo a dichos espectáculos y siendo parte de ellos de manera</a:t>
                      </a:r>
                    </a:p>
                    <a:p>
                      <a:pPr algn="ctr">
                        <a:lnSpc>
                          <a:spcPct val="115000"/>
                        </a:lnSpc>
                        <a:spcAft>
                          <a:spcPts val="0"/>
                        </a:spcAft>
                        <a:tabLst>
                          <a:tab pos="1771650" algn="l"/>
                        </a:tabLst>
                      </a:pPr>
                      <a:r>
                        <a:rPr lang="es-EC" sz="1000">
                          <a:effectLst/>
                        </a:rPr>
                        <a:t>Indirecta</a:t>
                      </a:r>
                      <a:endParaRPr lang="es-EC" sz="1000">
                        <a:effectLst/>
                        <a:latin typeface="Calibri" panose="020F0502020204030204" pitchFamily="34" charset="0"/>
                        <a:ea typeface="Calibri" panose="020F0502020204030204" pitchFamily="34" charset="0"/>
                      </a:endParaRPr>
                    </a:p>
                  </a:txBody>
                  <a:tcPr marL="23806" marR="23806" marT="0" marB="0"/>
                </a:tc>
                <a:tc>
                  <a:txBody>
                    <a:bodyPr/>
                    <a:lstStyle/>
                    <a:p>
                      <a:pPr algn="ctr">
                        <a:lnSpc>
                          <a:spcPct val="115000"/>
                        </a:lnSpc>
                        <a:spcAft>
                          <a:spcPts val="0"/>
                        </a:spcAft>
                        <a:tabLst>
                          <a:tab pos="1771650" algn="l"/>
                        </a:tabLst>
                      </a:pPr>
                      <a:r>
                        <a:rPr lang="es-EC" sz="1000" dirty="0">
                          <a:effectLst/>
                        </a:rPr>
                        <a:t>Carnavales, teatros, fiestas de herencia étnica, mascaradas, parrilladas, conciertos, circo, fiestas populares, posadas y ligas barriales, exhibiciones.</a:t>
                      </a:r>
                      <a:endParaRPr lang="es-EC" sz="1000" dirty="0">
                        <a:effectLst/>
                        <a:latin typeface="Calibri" panose="020F0502020204030204" pitchFamily="34" charset="0"/>
                        <a:ea typeface="Calibri" panose="020F0502020204030204" pitchFamily="34" charset="0"/>
                      </a:endParaRPr>
                    </a:p>
                  </a:txBody>
                  <a:tcPr marL="23806" marR="23806" marT="0" marB="0"/>
                </a:tc>
                <a:extLst>
                  <a:ext uri="{0D108BD9-81ED-4DB2-BD59-A6C34878D82A}">
                    <a16:rowId xmlns:a16="http://schemas.microsoft.com/office/drawing/2014/main" val="1024141537"/>
                  </a:ext>
                </a:extLst>
              </a:tr>
              <a:tr h="477348">
                <a:tc>
                  <a:txBody>
                    <a:bodyPr/>
                    <a:lstStyle/>
                    <a:p>
                      <a:pPr algn="ctr">
                        <a:lnSpc>
                          <a:spcPct val="115000"/>
                        </a:lnSpc>
                        <a:spcAft>
                          <a:spcPts val="0"/>
                        </a:spcAft>
                        <a:tabLst>
                          <a:tab pos="1771650" algn="l"/>
                        </a:tabLst>
                      </a:pPr>
                      <a:r>
                        <a:rPr lang="es-EC" sz="1050" dirty="0" smtClean="0">
                          <a:solidFill>
                            <a:schemeClr val="tx1"/>
                          </a:solidFill>
                          <a:effectLst/>
                        </a:rPr>
                        <a:t>VISITAS</a:t>
                      </a:r>
                      <a:endParaRPr lang="es-EC" sz="1050" dirty="0">
                        <a:solidFill>
                          <a:schemeClr val="tx1"/>
                        </a:solidFill>
                        <a:effectLst/>
                        <a:latin typeface="Calibri" panose="020F0502020204030204" pitchFamily="34" charset="0"/>
                        <a:ea typeface="Calibri" panose="020F0502020204030204" pitchFamily="34" charset="0"/>
                      </a:endParaRPr>
                    </a:p>
                  </a:txBody>
                  <a:tcPr marL="23806" marR="23806" marT="0" marB="0"/>
                </a:tc>
                <a:tc>
                  <a:txBody>
                    <a:bodyPr/>
                    <a:lstStyle/>
                    <a:p>
                      <a:pPr algn="ctr">
                        <a:lnSpc>
                          <a:spcPct val="115000"/>
                        </a:lnSpc>
                        <a:spcAft>
                          <a:spcPts val="0"/>
                        </a:spcAft>
                        <a:tabLst>
                          <a:tab pos="1771650" algn="l"/>
                        </a:tabLst>
                      </a:pPr>
                      <a:r>
                        <a:rPr lang="es-EC" sz="1000">
                          <a:effectLst/>
                        </a:rPr>
                        <a:t>Son lugares a donde acudimos y recibimos placer solo por medio de la observación.</a:t>
                      </a:r>
                      <a:endParaRPr lang="es-EC" sz="1000">
                        <a:effectLst/>
                        <a:latin typeface="Calibri" panose="020F0502020204030204" pitchFamily="34" charset="0"/>
                        <a:ea typeface="Calibri" panose="020F0502020204030204" pitchFamily="34" charset="0"/>
                      </a:endParaRPr>
                    </a:p>
                  </a:txBody>
                  <a:tcPr marL="23806" marR="23806" marT="0" marB="0"/>
                </a:tc>
                <a:tc>
                  <a:txBody>
                    <a:bodyPr/>
                    <a:lstStyle/>
                    <a:p>
                      <a:pPr algn="ctr">
                        <a:lnSpc>
                          <a:spcPct val="115000"/>
                        </a:lnSpc>
                        <a:spcAft>
                          <a:spcPts val="0"/>
                        </a:spcAft>
                        <a:tabLst>
                          <a:tab pos="1771650" algn="l"/>
                        </a:tabLst>
                      </a:pPr>
                      <a:r>
                        <a:rPr lang="es-EC" sz="1000" dirty="0">
                          <a:effectLst/>
                        </a:rPr>
                        <a:t>Artístico cultural (bibliotecas, parques, plazas, casa de la cultura, turismo natural (parques naturales, zonas arqueológicas, ruinas)</a:t>
                      </a:r>
                      <a:endParaRPr lang="es-EC" sz="1000" dirty="0">
                        <a:effectLst/>
                        <a:latin typeface="Calibri" panose="020F0502020204030204" pitchFamily="34" charset="0"/>
                        <a:ea typeface="Calibri" panose="020F0502020204030204" pitchFamily="34" charset="0"/>
                      </a:endParaRPr>
                    </a:p>
                  </a:txBody>
                  <a:tcPr marL="23806" marR="23806" marT="0" marB="0"/>
                </a:tc>
                <a:extLst>
                  <a:ext uri="{0D108BD9-81ED-4DB2-BD59-A6C34878D82A}">
                    <a16:rowId xmlns:a16="http://schemas.microsoft.com/office/drawing/2014/main" val="580505889"/>
                  </a:ext>
                </a:extLst>
              </a:tr>
              <a:tr h="639932">
                <a:tc>
                  <a:txBody>
                    <a:bodyPr/>
                    <a:lstStyle/>
                    <a:p>
                      <a:pPr algn="ctr">
                        <a:lnSpc>
                          <a:spcPct val="115000"/>
                        </a:lnSpc>
                        <a:spcAft>
                          <a:spcPts val="0"/>
                        </a:spcAft>
                        <a:tabLst>
                          <a:tab pos="1771650" algn="l"/>
                        </a:tabLst>
                      </a:pPr>
                      <a:r>
                        <a:rPr lang="es-EC" sz="1050" dirty="0" smtClean="0">
                          <a:solidFill>
                            <a:schemeClr val="tx1"/>
                          </a:solidFill>
                          <a:effectLst/>
                        </a:rPr>
                        <a:t>ACTIVIDADES DE LECTURA</a:t>
                      </a:r>
                      <a:endParaRPr lang="es-EC" sz="1050" dirty="0">
                        <a:solidFill>
                          <a:schemeClr val="tx1"/>
                        </a:solidFill>
                        <a:effectLst/>
                        <a:latin typeface="Calibri" panose="020F0502020204030204" pitchFamily="34" charset="0"/>
                        <a:ea typeface="Calibri" panose="020F0502020204030204" pitchFamily="34" charset="0"/>
                      </a:endParaRPr>
                    </a:p>
                  </a:txBody>
                  <a:tcPr marL="23806" marR="23806" marT="0" marB="0"/>
                </a:tc>
                <a:tc>
                  <a:txBody>
                    <a:bodyPr/>
                    <a:lstStyle/>
                    <a:p>
                      <a:pPr algn="ctr">
                        <a:lnSpc>
                          <a:spcPct val="115000"/>
                        </a:lnSpc>
                        <a:spcAft>
                          <a:spcPts val="0"/>
                        </a:spcAft>
                        <a:tabLst>
                          <a:tab pos="1771650" algn="l"/>
                        </a:tabLst>
                      </a:pPr>
                      <a:r>
                        <a:rPr lang="es-EC" sz="1000">
                          <a:effectLst/>
                        </a:rPr>
                        <a:t>Actividades que se lo realiza en la escuela, en la casa y en el autobús por su facilidad de transportación.</a:t>
                      </a:r>
                      <a:endParaRPr lang="es-EC" sz="1000">
                        <a:effectLst/>
                        <a:latin typeface="Calibri" panose="020F0502020204030204" pitchFamily="34" charset="0"/>
                        <a:ea typeface="Calibri" panose="020F0502020204030204" pitchFamily="34" charset="0"/>
                      </a:endParaRPr>
                    </a:p>
                  </a:txBody>
                  <a:tcPr marL="23806" marR="23806" marT="0" marB="0"/>
                </a:tc>
                <a:tc>
                  <a:txBody>
                    <a:bodyPr/>
                    <a:lstStyle/>
                    <a:p>
                      <a:pPr algn="ctr">
                        <a:lnSpc>
                          <a:spcPct val="115000"/>
                        </a:lnSpc>
                        <a:spcAft>
                          <a:spcPts val="0"/>
                        </a:spcAft>
                        <a:tabLst>
                          <a:tab pos="1771650" algn="l"/>
                        </a:tabLst>
                      </a:pPr>
                      <a:r>
                        <a:rPr lang="es-EC" sz="1000" dirty="0">
                          <a:effectLst/>
                        </a:rPr>
                        <a:t>Club de literatura, taller de narración, taller de composición, rompecabezas, radio club, acertijos y juegos</a:t>
                      </a:r>
                    </a:p>
                    <a:p>
                      <a:pPr algn="ctr">
                        <a:lnSpc>
                          <a:spcPct val="115000"/>
                        </a:lnSpc>
                        <a:spcAft>
                          <a:spcPts val="0"/>
                        </a:spcAft>
                        <a:tabLst>
                          <a:tab pos="1771650" algn="l"/>
                        </a:tabLst>
                      </a:pPr>
                      <a:r>
                        <a:rPr lang="es-EC" sz="1000" dirty="0">
                          <a:effectLst/>
                        </a:rPr>
                        <a:t>Mentales</a:t>
                      </a:r>
                      <a:endParaRPr lang="es-EC" sz="1000" dirty="0">
                        <a:effectLst/>
                        <a:latin typeface="Calibri" panose="020F0502020204030204" pitchFamily="34" charset="0"/>
                        <a:ea typeface="Calibri" panose="020F0502020204030204" pitchFamily="34" charset="0"/>
                      </a:endParaRPr>
                    </a:p>
                  </a:txBody>
                  <a:tcPr marL="23806" marR="23806" marT="0" marB="0"/>
                </a:tc>
                <a:extLst>
                  <a:ext uri="{0D108BD9-81ED-4DB2-BD59-A6C34878D82A}">
                    <a16:rowId xmlns:a16="http://schemas.microsoft.com/office/drawing/2014/main" val="1369167936"/>
                  </a:ext>
                </a:extLst>
              </a:tr>
              <a:tr h="323680">
                <a:tc>
                  <a:txBody>
                    <a:bodyPr/>
                    <a:lstStyle/>
                    <a:p>
                      <a:pPr algn="ctr">
                        <a:lnSpc>
                          <a:spcPct val="115000"/>
                        </a:lnSpc>
                        <a:spcAft>
                          <a:spcPts val="0"/>
                        </a:spcAft>
                        <a:tabLst>
                          <a:tab pos="1771650" algn="l"/>
                        </a:tabLst>
                      </a:pPr>
                      <a:r>
                        <a:rPr lang="es-EC" sz="1050" dirty="0" smtClean="0">
                          <a:solidFill>
                            <a:schemeClr val="tx1"/>
                          </a:solidFill>
                          <a:effectLst/>
                        </a:rPr>
                        <a:t>ACTIVIDADES DE RELAJACIÓN</a:t>
                      </a:r>
                      <a:endParaRPr lang="es-EC" sz="1050" dirty="0">
                        <a:solidFill>
                          <a:schemeClr val="tx1"/>
                        </a:solidFill>
                        <a:effectLst/>
                        <a:latin typeface="Calibri" panose="020F0502020204030204" pitchFamily="34" charset="0"/>
                        <a:ea typeface="Calibri" panose="020F0502020204030204" pitchFamily="34" charset="0"/>
                      </a:endParaRPr>
                    </a:p>
                  </a:txBody>
                  <a:tcPr marL="23806" marR="23806" marT="0" marB="0"/>
                </a:tc>
                <a:tc>
                  <a:txBody>
                    <a:bodyPr/>
                    <a:lstStyle/>
                    <a:p>
                      <a:pPr algn="ctr">
                        <a:lnSpc>
                          <a:spcPct val="115000"/>
                        </a:lnSpc>
                        <a:spcAft>
                          <a:spcPts val="0"/>
                        </a:spcAft>
                        <a:tabLst>
                          <a:tab pos="1771650" algn="l"/>
                        </a:tabLst>
                      </a:pPr>
                      <a:r>
                        <a:rPr lang="es-EC" sz="1000">
                          <a:effectLst/>
                        </a:rPr>
                        <a:t>Acciones que manifiestan auto relajación</a:t>
                      </a:r>
                      <a:endParaRPr lang="es-EC" sz="1000">
                        <a:effectLst/>
                        <a:latin typeface="Calibri" panose="020F0502020204030204" pitchFamily="34" charset="0"/>
                        <a:ea typeface="Calibri" panose="020F0502020204030204" pitchFamily="34" charset="0"/>
                      </a:endParaRPr>
                    </a:p>
                  </a:txBody>
                  <a:tcPr marL="23806" marR="23806" marT="0" marB="0"/>
                </a:tc>
                <a:tc>
                  <a:txBody>
                    <a:bodyPr/>
                    <a:lstStyle/>
                    <a:p>
                      <a:pPr algn="ctr">
                        <a:lnSpc>
                          <a:spcPct val="115000"/>
                        </a:lnSpc>
                        <a:spcAft>
                          <a:spcPts val="0"/>
                        </a:spcAft>
                        <a:tabLst>
                          <a:tab pos="1771650" algn="l"/>
                        </a:tabLst>
                      </a:pPr>
                      <a:r>
                        <a:rPr lang="es-EC" sz="1000" dirty="0" smtClean="0">
                          <a:effectLst/>
                        </a:rPr>
                        <a:t>Meditación,</a:t>
                      </a:r>
                      <a:r>
                        <a:rPr lang="es-EC" sz="1000" baseline="0" dirty="0" smtClean="0">
                          <a:effectLst/>
                        </a:rPr>
                        <a:t> </a:t>
                      </a:r>
                      <a:r>
                        <a:rPr lang="es-EC" sz="1000" dirty="0" smtClean="0">
                          <a:effectLst/>
                        </a:rPr>
                        <a:t>Auto relajación,</a:t>
                      </a:r>
                      <a:r>
                        <a:rPr lang="es-EC" sz="1000" baseline="0" dirty="0" smtClean="0">
                          <a:effectLst/>
                        </a:rPr>
                        <a:t> </a:t>
                      </a:r>
                      <a:r>
                        <a:rPr lang="es-EC" sz="1000" dirty="0" smtClean="0">
                          <a:effectLst/>
                        </a:rPr>
                        <a:t>Masaje,</a:t>
                      </a:r>
                      <a:r>
                        <a:rPr lang="es-EC" sz="1000" baseline="0" dirty="0" smtClean="0">
                          <a:effectLst/>
                        </a:rPr>
                        <a:t> </a:t>
                      </a:r>
                      <a:r>
                        <a:rPr lang="es-EC" sz="1000" dirty="0" smtClean="0">
                          <a:effectLst/>
                        </a:rPr>
                        <a:t>Yoga</a:t>
                      </a:r>
                      <a:endParaRPr lang="es-EC" sz="1000" dirty="0">
                        <a:effectLst/>
                        <a:latin typeface="Calibri" panose="020F0502020204030204" pitchFamily="34" charset="0"/>
                        <a:ea typeface="Calibri" panose="020F0502020204030204" pitchFamily="34" charset="0"/>
                      </a:endParaRPr>
                    </a:p>
                  </a:txBody>
                  <a:tcPr marL="23806" marR="23806" marT="0" marB="0"/>
                </a:tc>
                <a:extLst>
                  <a:ext uri="{0D108BD9-81ED-4DB2-BD59-A6C34878D82A}">
                    <a16:rowId xmlns:a16="http://schemas.microsoft.com/office/drawing/2014/main" val="3740435182"/>
                  </a:ext>
                </a:extLst>
              </a:tr>
              <a:tr h="506328">
                <a:tc>
                  <a:txBody>
                    <a:bodyPr/>
                    <a:lstStyle/>
                    <a:p>
                      <a:pPr algn="ctr">
                        <a:lnSpc>
                          <a:spcPct val="115000"/>
                        </a:lnSpc>
                        <a:spcAft>
                          <a:spcPts val="0"/>
                        </a:spcAft>
                        <a:tabLst>
                          <a:tab pos="1771650" algn="l"/>
                        </a:tabLst>
                      </a:pPr>
                      <a:r>
                        <a:rPr lang="es-EC" sz="1050" dirty="0" smtClean="0">
                          <a:solidFill>
                            <a:schemeClr val="tx1"/>
                          </a:solidFill>
                          <a:effectLst/>
                        </a:rPr>
                        <a:t>ACTIVIDADES ACUÁTICAS</a:t>
                      </a:r>
                      <a:endParaRPr lang="es-EC" sz="1050" dirty="0">
                        <a:solidFill>
                          <a:schemeClr val="tx1"/>
                        </a:solidFill>
                        <a:effectLst/>
                        <a:latin typeface="Calibri" panose="020F0502020204030204" pitchFamily="34" charset="0"/>
                        <a:ea typeface="Calibri" panose="020F0502020204030204" pitchFamily="34" charset="0"/>
                      </a:endParaRPr>
                    </a:p>
                  </a:txBody>
                  <a:tcPr marL="23806" marR="23806" marT="0" marB="0"/>
                </a:tc>
                <a:tc>
                  <a:txBody>
                    <a:bodyPr/>
                    <a:lstStyle/>
                    <a:p>
                      <a:pPr algn="ctr">
                        <a:lnSpc>
                          <a:spcPct val="115000"/>
                        </a:lnSpc>
                        <a:spcAft>
                          <a:spcPts val="0"/>
                        </a:spcAft>
                        <a:tabLst>
                          <a:tab pos="1771650" algn="l"/>
                        </a:tabLst>
                      </a:pPr>
                      <a:r>
                        <a:rPr lang="es-EC" sz="1000">
                          <a:effectLst/>
                        </a:rPr>
                        <a:t>Acciones que se desarrollan en el medio acuático</a:t>
                      </a:r>
                      <a:endParaRPr lang="es-EC" sz="1000">
                        <a:effectLst/>
                        <a:latin typeface="Calibri" panose="020F0502020204030204" pitchFamily="34" charset="0"/>
                        <a:ea typeface="Calibri" panose="020F0502020204030204" pitchFamily="34" charset="0"/>
                      </a:endParaRPr>
                    </a:p>
                  </a:txBody>
                  <a:tcPr marL="23806" marR="23806" marT="0" marB="0"/>
                </a:tc>
                <a:tc>
                  <a:txBody>
                    <a:bodyPr/>
                    <a:lstStyle/>
                    <a:p>
                      <a:pPr algn="ctr">
                        <a:lnSpc>
                          <a:spcPct val="115000"/>
                        </a:lnSpc>
                        <a:spcAft>
                          <a:spcPts val="0"/>
                        </a:spcAft>
                        <a:tabLst>
                          <a:tab pos="1771650" algn="l"/>
                        </a:tabLst>
                      </a:pPr>
                      <a:r>
                        <a:rPr lang="es-EC" sz="1000" dirty="0">
                          <a:effectLst/>
                        </a:rPr>
                        <a:t>Descenso en ríos, natación, espeleobuceo, buceo, polo acuático, motonáutica, vela, remo, canotaje, </a:t>
                      </a:r>
                      <a:r>
                        <a:rPr lang="es-EC" sz="1000" dirty="0" err="1">
                          <a:effectLst/>
                        </a:rPr>
                        <a:t>ski</a:t>
                      </a:r>
                      <a:r>
                        <a:rPr lang="es-EC" sz="1000" dirty="0">
                          <a:effectLst/>
                        </a:rPr>
                        <a:t> acuático, nado sincronizado, surf y clavadas.</a:t>
                      </a:r>
                      <a:endParaRPr lang="es-EC" sz="1000" dirty="0">
                        <a:effectLst/>
                        <a:latin typeface="Calibri" panose="020F0502020204030204" pitchFamily="34" charset="0"/>
                        <a:ea typeface="Calibri" panose="020F0502020204030204" pitchFamily="34" charset="0"/>
                      </a:endParaRPr>
                    </a:p>
                  </a:txBody>
                  <a:tcPr marL="23806" marR="23806" marT="0" marB="0"/>
                </a:tc>
                <a:extLst>
                  <a:ext uri="{0D108BD9-81ED-4DB2-BD59-A6C34878D82A}">
                    <a16:rowId xmlns:a16="http://schemas.microsoft.com/office/drawing/2014/main" val="4087656508"/>
                  </a:ext>
                </a:extLst>
              </a:tr>
            </a:tbl>
          </a:graphicData>
        </a:graphic>
      </p:graphicFrame>
      <p:sp>
        <p:nvSpPr>
          <p:cNvPr id="4" name="CuadroTexto 3"/>
          <p:cNvSpPr txBox="1"/>
          <p:nvPr/>
        </p:nvSpPr>
        <p:spPr>
          <a:xfrm>
            <a:off x="2063929" y="274319"/>
            <a:ext cx="9326880" cy="738664"/>
          </a:xfrm>
          <a:prstGeom prst="rect">
            <a:avLst/>
          </a:prstGeom>
          <a:noFill/>
        </p:spPr>
        <p:txBody>
          <a:bodyPr wrap="square" rtlCol="0">
            <a:spAutoFit/>
          </a:bodyPr>
          <a:lstStyle/>
          <a:p>
            <a:r>
              <a:rPr lang="es-EC" sz="2400" b="1" i="1" dirty="0" smtClean="0">
                <a:solidFill>
                  <a:srgbClr val="002060"/>
                </a:solidFill>
              </a:rPr>
              <a:t>DIMENSIONES DE LAS ACTIVIDADES FÍSICO RECREATIVAS </a:t>
            </a:r>
          </a:p>
          <a:p>
            <a:endParaRPr lang="es-EC" b="1" dirty="0"/>
          </a:p>
        </p:txBody>
      </p:sp>
    </p:spTree>
    <p:extLst>
      <p:ext uri="{BB962C8B-B14F-4D97-AF65-F5344CB8AC3E}">
        <p14:creationId xmlns:p14="http://schemas.microsoft.com/office/powerpoint/2010/main" val="737002900"/>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DE385E-4B9D-47AC-A6F2-AC9BC8CA63B0}"/>
              </a:ext>
            </a:extLst>
          </p:cNvPr>
          <p:cNvSpPr>
            <a:spLocks noGrp="1"/>
          </p:cNvSpPr>
          <p:nvPr>
            <p:ph type="title"/>
          </p:nvPr>
        </p:nvSpPr>
        <p:spPr>
          <a:xfrm>
            <a:off x="1354667" y="486229"/>
            <a:ext cx="9482666" cy="1320800"/>
          </a:xfrm>
        </p:spPr>
        <p:txBody>
          <a:bodyPr>
            <a:normAutofit/>
          </a:bodyPr>
          <a:lstStyle/>
          <a:p>
            <a:pPr algn="ctr"/>
            <a:r>
              <a:rPr lang="es-EC" b="1" dirty="0">
                <a:solidFill>
                  <a:srgbClr val="002060"/>
                </a:solidFill>
                <a:effectLst/>
                <a:latin typeface="Arial" panose="020B0604020202020204" pitchFamily="34" charset="0"/>
                <a:ea typeface="Calibri" panose="020F0502020204030204" pitchFamily="34" charset="0"/>
              </a:rPr>
              <a:t>BENEFICIOS DE LA RECREACIÓN  </a:t>
            </a:r>
            <a:endParaRPr lang="es-EC" sz="6000" b="1" dirty="0">
              <a:solidFill>
                <a:srgbClr val="002060"/>
              </a:solidFill>
            </a:endParaRPr>
          </a:p>
        </p:txBody>
      </p:sp>
      <p:graphicFrame>
        <p:nvGraphicFramePr>
          <p:cNvPr id="4" name="Marcador de contenido 3">
            <a:extLst>
              <a:ext uri="{FF2B5EF4-FFF2-40B4-BE49-F238E27FC236}">
                <a16:creationId xmlns:a16="http://schemas.microsoft.com/office/drawing/2014/main" id="{223D7E88-1E0B-4BBE-84EB-7F67EB961944}"/>
              </a:ext>
            </a:extLst>
          </p:cNvPr>
          <p:cNvGraphicFramePr>
            <a:graphicFrameLocks noGrp="1"/>
          </p:cNvGraphicFramePr>
          <p:nvPr>
            <p:ph idx="1"/>
            <p:extLst>
              <p:ext uri="{D42A27DB-BD31-4B8C-83A1-F6EECF244321}">
                <p14:modId xmlns:p14="http://schemas.microsoft.com/office/powerpoint/2010/main" val="1780310337"/>
              </p:ext>
            </p:extLst>
          </p:nvPr>
        </p:nvGraphicFramePr>
        <p:xfrm>
          <a:off x="677862" y="1625600"/>
          <a:ext cx="10556195" cy="47461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rotWithShape="1">
          <a:blip r:embed="rId7"/>
          <a:srcRect l="78248" t="34890" r="2166" b="41481"/>
          <a:stretch/>
        </p:blipFill>
        <p:spPr>
          <a:xfrm>
            <a:off x="2623330" y="1146629"/>
            <a:ext cx="2109780" cy="1431109"/>
          </a:xfrm>
          <a:prstGeom prst="rect">
            <a:avLst/>
          </a:prstGeom>
        </p:spPr>
      </p:pic>
      <p:pic>
        <p:nvPicPr>
          <p:cNvPr id="5" name="Imagen 4"/>
          <p:cNvPicPr>
            <a:picLocks noChangeAspect="1"/>
          </p:cNvPicPr>
          <p:nvPr/>
        </p:nvPicPr>
        <p:blipFill rotWithShape="1">
          <a:blip r:embed="rId8"/>
          <a:srcRect l="21054" t="16379" r="59574" b="61068"/>
          <a:stretch/>
        </p:blipFill>
        <p:spPr>
          <a:xfrm>
            <a:off x="1188720" y="3384005"/>
            <a:ext cx="2155371" cy="1410789"/>
          </a:xfrm>
          <a:prstGeom prst="rect">
            <a:avLst/>
          </a:prstGeom>
        </p:spPr>
      </p:pic>
      <p:pic>
        <p:nvPicPr>
          <p:cNvPr id="6" name="Imagen 5"/>
          <p:cNvPicPr>
            <a:picLocks noChangeAspect="1"/>
          </p:cNvPicPr>
          <p:nvPr/>
        </p:nvPicPr>
        <p:blipFill rotWithShape="1">
          <a:blip r:embed="rId9"/>
          <a:srcRect l="76943" t="35773" r="2506" b="41304"/>
          <a:stretch/>
        </p:blipFill>
        <p:spPr>
          <a:xfrm>
            <a:off x="8146272" y="1857836"/>
            <a:ext cx="2295900" cy="1439804"/>
          </a:xfrm>
          <a:prstGeom prst="rect">
            <a:avLst/>
          </a:prstGeom>
        </p:spPr>
      </p:pic>
      <p:pic>
        <p:nvPicPr>
          <p:cNvPr id="7" name="Imagen 6"/>
          <p:cNvPicPr>
            <a:picLocks noChangeAspect="1"/>
          </p:cNvPicPr>
          <p:nvPr/>
        </p:nvPicPr>
        <p:blipFill rotWithShape="1">
          <a:blip r:embed="rId10"/>
          <a:srcRect l="29941" t="32127" r="49802" b="44880"/>
          <a:stretch/>
        </p:blipFill>
        <p:spPr>
          <a:xfrm>
            <a:off x="7138849" y="5177732"/>
            <a:ext cx="2155373" cy="1375468"/>
          </a:xfrm>
          <a:prstGeom prst="rect">
            <a:avLst/>
          </a:prstGeom>
        </p:spPr>
      </p:pic>
    </p:spTree>
    <p:extLst>
      <p:ext uri="{BB962C8B-B14F-4D97-AF65-F5344CB8AC3E}">
        <p14:creationId xmlns:p14="http://schemas.microsoft.com/office/powerpoint/2010/main" val="1160353427"/>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2257384572"/>
              </p:ext>
            </p:extLst>
          </p:nvPr>
        </p:nvGraphicFramePr>
        <p:xfrm>
          <a:off x="621211"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rotWithShape="1">
          <a:blip r:embed="rId7"/>
          <a:srcRect l="32871" t="16929" r="49025" b="59420"/>
          <a:stretch/>
        </p:blipFill>
        <p:spPr>
          <a:xfrm>
            <a:off x="6611129" y="4537639"/>
            <a:ext cx="2563040" cy="1882587"/>
          </a:xfrm>
          <a:prstGeom prst="rect">
            <a:avLst/>
          </a:prstGeom>
        </p:spPr>
      </p:pic>
      <p:pic>
        <p:nvPicPr>
          <p:cNvPr id="6" name="Imagen 5"/>
          <p:cNvPicPr>
            <a:picLocks noChangeAspect="1"/>
          </p:cNvPicPr>
          <p:nvPr/>
        </p:nvPicPr>
        <p:blipFill rotWithShape="1">
          <a:blip r:embed="rId8">
            <a:extLst>
              <a:ext uri="{28A0092B-C50C-407E-A947-70E740481C1C}">
                <a14:useLocalDpi xmlns:a14="http://schemas.microsoft.com/office/drawing/2010/main" val="0"/>
              </a:ext>
            </a:extLst>
          </a:blip>
          <a:srcRect l="4012" t="34874" b="13926"/>
          <a:stretch/>
        </p:blipFill>
        <p:spPr>
          <a:xfrm>
            <a:off x="8323821" y="2884146"/>
            <a:ext cx="3428568" cy="1371600"/>
          </a:xfrm>
          <a:prstGeom prst="rect">
            <a:avLst/>
          </a:prstGeom>
        </p:spPr>
      </p:pic>
      <p:pic>
        <p:nvPicPr>
          <p:cNvPr id="7" name="Imagen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93717" y="1189349"/>
            <a:ext cx="3055807" cy="1445778"/>
          </a:xfrm>
          <a:prstGeom prst="rect">
            <a:avLst/>
          </a:prstGeom>
        </p:spPr>
      </p:pic>
    </p:spTree>
    <p:extLst>
      <p:ext uri="{BB962C8B-B14F-4D97-AF65-F5344CB8AC3E}">
        <p14:creationId xmlns:p14="http://schemas.microsoft.com/office/powerpoint/2010/main" val="3541936671"/>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2966664988"/>
              </p:ext>
            </p:extLst>
          </p:nvPr>
        </p:nvGraphicFramePr>
        <p:xfrm>
          <a:off x="163285" y="579375"/>
          <a:ext cx="9914709" cy="5943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5148" y="2178424"/>
            <a:ext cx="2445692" cy="2456610"/>
          </a:xfrm>
          <a:prstGeom prst="rect">
            <a:avLst/>
          </a:prstGeom>
        </p:spPr>
      </p:pic>
    </p:spTree>
    <p:extLst>
      <p:ext uri="{BB962C8B-B14F-4D97-AF65-F5344CB8AC3E}">
        <p14:creationId xmlns:p14="http://schemas.microsoft.com/office/powerpoint/2010/main" val="4276473319"/>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178455" y="535577"/>
            <a:ext cx="10424160" cy="536926"/>
          </a:xfrm>
        </p:spPr>
        <p:txBody>
          <a:bodyPr/>
          <a:lstStyle/>
          <a:p>
            <a:pPr algn="ctr"/>
            <a:r>
              <a:rPr lang="es-EC" sz="2800" b="1" dirty="0" smtClean="0">
                <a:solidFill>
                  <a:srgbClr val="002060"/>
                </a:solidFill>
              </a:rPr>
              <a:t>LA RECREACIÓN Y SU RELACIÓN EN EL ESTRÉS LABORAL</a:t>
            </a:r>
            <a:endParaRPr lang="es-EC" sz="2800" dirty="0">
              <a:solidFill>
                <a:srgbClr val="002060"/>
              </a:solidFill>
            </a:endParaRPr>
          </a:p>
        </p:txBody>
      </p:sp>
      <p:sp>
        <p:nvSpPr>
          <p:cNvPr id="5" name="Subtítulo 4"/>
          <p:cNvSpPr>
            <a:spLocks noGrp="1"/>
          </p:cNvSpPr>
          <p:nvPr>
            <p:ph type="subTitle" idx="1"/>
          </p:nvPr>
        </p:nvSpPr>
        <p:spPr>
          <a:xfrm>
            <a:off x="788608" y="1190068"/>
            <a:ext cx="10014373" cy="1827452"/>
          </a:xfrm>
        </p:spPr>
        <p:txBody>
          <a:bodyPr>
            <a:noAutofit/>
          </a:bodyPr>
          <a:lstStyle/>
          <a:p>
            <a:pPr algn="just"/>
            <a:r>
              <a:rPr lang="es-EC" sz="1600" dirty="0" smtClean="0">
                <a:solidFill>
                  <a:schemeClr val="tx1"/>
                </a:solidFill>
              </a:rPr>
              <a:t>Es </a:t>
            </a:r>
            <a:r>
              <a:rPr lang="es-EC" sz="1600" dirty="0">
                <a:solidFill>
                  <a:schemeClr val="tx1"/>
                </a:solidFill>
              </a:rPr>
              <a:t>evidente que el estrés es una constante en la mayor parte de las profesiones; en virtud de las nuevas filosofías de vida como producir más para poseer más, para ello es necesario adaptarse a los nuevos estilos de vida de las personas; ante esta situación la recreación se posiciona como una alternativa de afrontamiento muy efectiva, a través de una aplicación metódica y sistemáticas de un conjunto de actividades físico recreativas que permitan fortalecer la salud, y de esta manera confrontar al estrés producto del ámbito laboral    (Carazo &amp; Chaves Castro, 2015). </a:t>
            </a:r>
          </a:p>
          <a:p>
            <a:pPr algn="just"/>
            <a:endParaRPr lang="es-EC" sz="1600" dirty="0">
              <a:solidFill>
                <a:schemeClr val="tx1"/>
              </a:solidFill>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15417" y="4087090"/>
            <a:ext cx="2375128" cy="2367767"/>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324" y="3135085"/>
            <a:ext cx="4377211" cy="2253453"/>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0472" y="4050256"/>
            <a:ext cx="3206133" cy="2404600"/>
          </a:xfrm>
          <a:prstGeom prst="rect">
            <a:avLst/>
          </a:prstGeom>
        </p:spPr>
      </p:pic>
    </p:spTree>
    <p:extLst>
      <p:ext uri="{BB962C8B-B14F-4D97-AF65-F5344CB8AC3E}">
        <p14:creationId xmlns:p14="http://schemas.microsoft.com/office/powerpoint/2010/main" val="1693690450"/>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CE426A-19DD-4856-B9C9-E95AB5D8F98F}"/>
              </a:ext>
            </a:extLst>
          </p:cNvPr>
          <p:cNvSpPr>
            <a:spLocks noGrp="1"/>
          </p:cNvSpPr>
          <p:nvPr>
            <p:ph type="title"/>
          </p:nvPr>
        </p:nvSpPr>
        <p:spPr>
          <a:xfrm>
            <a:off x="1944431" y="296092"/>
            <a:ext cx="8596668" cy="722811"/>
          </a:xfrm>
        </p:spPr>
        <p:txBody>
          <a:bodyPr/>
          <a:lstStyle/>
          <a:p>
            <a:pPr algn="ctr"/>
            <a:r>
              <a:rPr lang="es-ES" dirty="0" smtClean="0">
                <a:solidFill>
                  <a:srgbClr val="002060"/>
                </a:solidFill>
              </a:rPr>
              <a:t>CAPITULO III</a:t>
            </a:r>
            <a:endParaRPr lang="es-EC" dirty="0">
              <a:solidFill>
                <a:srgbClr val="002060"/>
              </a:solidFill>
            </a:endParaRPr>
          </a:p>
        </p:txBody>
      </p:sp>
      <p:graphicFrame>
        <p:nvGraphicFramePr>
          <p:cNvPr id="4" name="Diagrama 3"/>
          <p:cNvGraphicFramePr/>
          <p:nvPr>
            <p:extLst>
              <p:ext uri="{D42A27DB-BD31-4B8C-83A1-F6EECF244321}">
                <p14:modId xmlns:p14="http://schemas.microsoft.com/office/powerpoint/2010/main" val="1203649077"/>
              </p:ext>
            </p:extLst>
          </p:nvPr>
        </p:nvGraphicFramePr>
        <p:xfrm>
          <a:off x="1841862" y="1018903"/>
          <a:ext cx="9101909" cy="54198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4459793"/>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677334" y="609600"/>
            <a:ext cx="8596668" cy="618309"/>
          </a:xfrm>
        </p:spPr>
        <p:txBody>
          <a:bodyPr>
            <a:normAutofit fontScale="90000"/>
          </a:bodyPr>
          <a:lstStyle/>
          <a:p>
            <a:pPr algn="ctr"/>
            <a:r>
              <a:rPr lang="es-EC" b="1" dirty="0">
                <a:solidFill>
                  <a:srgbClr val="002060"/>
                </a:solidFill>
              </a:rPr>
              <a:t>POBLACIÓN- UNIVERSO </a:t>
            </a:r>
            <a:r>
              <a:rPr lang="es-EC" b="1" dirty="0"/>
              <a:t/>
            </a:r>
            <a:br>
              <a:rPr lang="es-EC" b="1" dirty="0"/>
            </a:br>
            <a:endParaRPr lang="es-EC" dirty="0"/>
          </a:p>
        </p:txBody>
      </p:sp>
      <p:graphicFrame>
        <p:nvGraphicFramePr>
          <p:cNvPr id="10" name="Tabla 9"/>
          <p:cNvGraphicFramePr>
            <a:graphicFrameLocks noGrp="1"/>
          </p:cNvGraphicFramePr>
          <p:nvPr>
            <p:extLst>
              <p:ext uri="{D42A27DB-BD31-4B8C-83A1-F6EECF244321}">
                <p14:modId xmlns:p14="http://schemas.microsoft.com/office/powerpoint/2010/main" val="4285633283"/>
              </p:ext>
            </p:extLst>
          </p:nvPr>
        </p:nvGraphicFramePr>
        <p:xfrm>
          <a:off x="1899081" y="1391307"/>
          <a:ext cx="7009789" cy="1547837"/>
        </p:xfrm>
        <a:graphic>
          <a:graphicData uri="http://schemas.openxmlformats.org/drawingml/2006/table">
            <a:tbl>
              <a:tblPr firstRow="1" firstCol="1" bandRow="1">
                <a:effectLst>
                  <a:reflection blurRad="6350" stA="50000" endA="300" endPos="55000" dir="5400000" sy="-100000" algn="bl" rotWithShape="0"/>
                </a:effectLst>
                <a:tableStyleId>{21E4AEA4-8DFA-4A89-87EB-49C32662AFE0}</a:tableStyleId>
              </a:tblPr>
              <a:tblGrid>
                <a:gridCol w="3867764">
                  <a:extLst>
                    <a:ext uri="{9D8B030D-6E8A-4147-A177-3AD203B41FA5}">
                      <a16:colId xmlns:a16="http://schemas.microsoft.com/office/drawing/2014/main" val="20699717"/>
                    </a:ext>
                  </a:extLst>
                </a:gridCol>
                <a:gridCol w="1694815">
                  <a:extLst>
                    <a:ext uri="{9D8B030D-6E8A-4147-A177-3AD203B41FA5}">
                      <a16:colId xmlns:a16="http://schemas.microsoft.com/office/drawing/2014/main" val="3401411886"/>
                    </a:ext>
                  </a:extLst>
                </a:gridCol>
                <a:gridCol w="1447210">
                  <a:extLst>
                    <a:ext uri="{9D8B030D-6E8A-4147-A177-3AD203B41FA5}">
                      <a16:colId xmlns:a16="http://schemas.microsoft.com/office/drawing/2014/main" val="1384073126"/>
                    </a:ext>
                  </a:extLst>
                </a:gridCol>
              </a:tblGrid>
              <a:tr h="394577">
                <a:tc>
                  <a:txBody>
                    <a:bodyPr/>
                    <a:lstStyle/>
                    <a:p>
                      <a:pPr>
                        <a:lnSpc>
                          <a:spcPct val="150000"/>
                        </a:lnSpc>
                        <a:spcAft>
                          <a:spcPts val="0"/>
                        </a:spcAft>
                      </a:pPr>
                      <a:r>
                        <a:rPr lang="es-EC" sz="1400" b="1" dirty="0">
                          <a:effectLst/>
                        </a:rPr>
                        <a:t>POBLACIÓN </a:t>
                      </a:r>
                      <a:endParaRPr lang="es-EC" sz="1400" b="1" dirty="0">
                        <a:effectLst/>
                        <a:latin typeface="Calibri" panose="020F0502020204030204" pitchFamily="34" charset="0"/>
                        <a:ea typeface="Calibri" panose="020F0502020204030204" pitchFamily="34" charset="0"/>
                      </a:endParaRPr>
                    </a:p>
                  </a:txBody>
                  <a:tcPr marL="68580" marR="68580" marT="0" marB="0">
                    <a:cell3D prstMaterial="dkEdge">
                      <a:bevel/>
                      <a:lightRig rig="flood" dir="t"/>
                    </a:cell3D>
                  </a:tcPr>
                </a:tc>
                <a:tc>
                  <a:txBody>
                    <a:bodyPr/>
                    <a:lstStyle/>
                    <a:p>
                      <a:pPr>
                        <a:lnSpc>
                          <a:spcPct val="150000"/>
                        </a:lnSpc>
                        <a:spcAft>
                          <a:spcPts val="0"/>
                        </a:spcAft>
                      </a:pPr>
                      <a:r>
                        <a:rPr lang="es-EC" sz="1400" b="1" dirty="0">
                          <a:effectLst/>
                        </a:rPr>
                        <a:t>FRECUENCIA</a:t>
                      </a:r>
                      <a:endParaRPr lang="es-EC" sz="1400" b="1" dirty="0">
                        <a:effectLst/>
                        <a:latin typeface="Calibri" panose="020F0502020204030204" pitchFamily="34" charset="0"/>
                        <a:ea typeface="Calibri" panose="020F0502020204030204" pitchFamily="34" charset="0"/>
                      </a:endParaRPr>
                    </a:p>
                  </a:txBody>
                  <a:tcPr marL="68580" marR="68580" marT="0" marB="0">
                    <a:cell3D prstMaterial="dkEdge">
                      <a:bevel/>
                      <a:lightRig rig="flood" dir="t"/>
                    </a:cell3D>
                  </a:tcPr>
                </a:tc>
                <a:tc>
                  <a:txBody>
                    <a:bodyPr/>
                    <a:lstStyle/>
                    <a:p>
                      <a:pPr>
                        <a:lnSpc>
                          <a:spcPct val="150000"/>
                        </a:lnSpc>
                        <a:spcAft>
                          <a:spcPts val="0"/>
                        </a:spcAft>
                      </a:pPr>
                      <a:r>
                        <a:rPr lang="es-EC" sz="1400" b="1" dirty="0">
                          <a:effectLst/>
                        </a:rPr>
                        <a:t>PORCENTAJE</a:t>
                      </a:r>
                      <a:endParaRPr lang="es-EC" sz="1400" b="1" dirty="0">
                        <a:effectLst/>
                        <a:latin typeface="Calibri" panose="020F0502020204030204" pitchFamily="34" charset="0"/>
                        <a:ea typeface="Calibri" panose="020F0502020204030204" pitchFamily="34" charset="0"/>
                      </a:endParaRPr>
                    </a:p>
                  </a:txBody>
                  <a:tcPr marL="68580" marR="68580" marT="0" marB="0">
                    <a:cell3D prstMaterial="dkEdge">
                      <a:bevel/>
                      <a:lightRig rig="flood" dir="t"/>
                    </a:cell3D>
                  </a:tcPr>
                </a:tc>
                <a:extLst>
                  <a:ext uri="{0D108BD9-81ED-4DB2-BD59-A6C34878D82A}">
                    <a16:rowId xmlns:a16="http://schemas.microsoft.com/office/drawing/2014/main" val="2663755642"/>
                  </a:ext>
                </a:extLst>
              </a:tr>
              <a:tr h="288315">
                <a:tc>
                  <a:txBody>
                    <a:bodyPr/>
                    <a:lstStyle/>
                    <a:p>
                      <a:pPr>
                        <a:lnSpc>
                          <a:spcPct val="115000"/>
                        </a:lnSpc>
                        <a:spcAft>
                          <a:spcPts val="0"/>
                        </a:spcAft>
                      </a:pPr>
                      <a:r>
                        <a:rPr lang="es-EC" sz="1100" b="1" dirty="0">
                          <a:effectLst/>
                        </a:rPr>
                        <a:t>SERVIDORES POLICIALES (ADMINISTRATIVOS)</a:t>
                      </a:r>
                      <a:endParaRPr lang="es-EC" sz="1400" b="1" dirty="0">
                        <a:effectLst/>
                        <a:latin typeface="Calibri" panose="020F0502020204030204" pitchFamily="34" charset="0"/>
                        <a:ea typeface="Calibri" panose="020F0502020204030204" pitchFamily="34" charset="0"/>
                      </a:endParaRPr>
                    </a:p>
                  </a:txBody>
                  <a:tcPr marL="68580" marR="68580" marT="0" marB="0">
                    <a:cell3D prstMaterial="dkEdge">
                      <a:bevel/>
                      <a:lightRig rig="flood" dir="t"/>
                    </a:cell3D>
                  </a:tcPr>
                </a:tc>
                <a:tc>
                  <a:txBody>
                    <a:bodyPr/>
                    <a:lstStyle/>
                    <a:p>
                      <a:pPr>
                        <a:lnSpc>
                          <a:spcPct val="115000"/>
                        </a:lnSpc>
                        <a:spcAft>
                          <a:spcPts val="0"/>
                        </a:spcAft>
                      </a:pPr>
                      <a:r>
                        <a:rPr lang="es-EC" sz="1400" b="1" dirty="0">
                          <a:effectLst/>
                        </a:rPr>
                        <a:t>18</a:t>
                      </a:r>
                      <a:endParaRPr lang="es-EC" sz="1800" b="1" dirty="0">
                        <a:effectLst/>
                        <a:latin typeface="Calibri" panose="020F0502020204030204" pitchFamily="34" charset="0"/>
                        <a:ea typeface="Calibri" panose="020F0502020204030204" pitchFamily="34" charset="0"/>
                      </a:endParaRPr>
                    </a:p>
                  </a:txBody>
                  <a:tcPr marL="68580" marR="68580" marT="0" marB="0">
                    <a:cell3D prstMaterial="dkEdge">
                      <a:bevel/>
                      <a:lightRig rig="flood" dir="t"/>
                    </a:cell3D>
                  </a:tcPr>
                </a:tc>
                <a:tc>
                  <a:txBody>
                    <a:bodyPr/>
                    <a:lstStyle/>
                    <a:p>
                      <a:pPr>
                        <a:lnSpc>
                          <a:spcPct val="115000"/>
                        </a:lnSpc>
                        <a:spcAft>
                          <a:spcPts val="0"/>
                        </a:spcAft>
                      </a:pPr>
                      <a:r>
                        <a:rPr lang="es-EC" sz="1400" b="1">
                          <a:effectLst/>
                        </a:rPr>
                        <a:t>12%</a:t>
                      </a:r>
                      <a:endParaRPr lang="es-EC" sz="1800" b="1">
                        <a:effectLst/>
                        <a:latin typeface="Calibri" panose="020F0502020204030204" pitchFamily="34" charset="0"/>
                        <a:ea typeface="Calibri" panose="020F0502020204030204" pitchFamily="34" charset="0"/>
                      </a:endParaRPr>
                    </a:p>
                  </a:txBody>
                  <a:tcPr marL="68580" marR="68580" marT="0" marB="0">
                    <a:cell3D prstMaterial="dkEdge">
                      <a:bevel/>
                      <a:lightRig rig="flood" dir="t"/>
                    </a:cell3D>
                  </a:tcPr>
                </a:tc>
                <a:extLst>
                  <a:ext uri="{0D108BD9-81ED-4DB2-BD59-A6C34878D82A}">
                    <a16:rowId xmlns:a16="http://schemas.microsoft.com/office/drawing/2014/main" val="1887531443"/>
                  </a:ext>
                </a:extLst>
              </a:tr>
              <a:tr h="288315">
                <a:tc>
                  <a:txBody>
                    <a:bodyPr/>
                    <a:lstStyle/>
                    <a:p>
                      <a:pPr>
                        <a:lnSpc>
                          <a:spcPct val="115000"/>
                        </a:lnSpc>
                        <a:spcAft>
                          <a:spcPts val="0"/>
                        </a:spcAft>
                      </a:pPr>
                      <a:r>
                        <a:rPr lang="es-EC" sz="1100" b="1" dirty="0">
                          <a:effectLst/>
                        </a:rPr>
                        <a:t>SERVIDORES POLICIALES (OPERATIVOS)</a:t>
                      </a:r>
                      <a:endParaRPr lang="es-EC" sz="1400" b="1" dirty="0">
                        <a:effectLst/>
                        <a:latin typeface="Calibri" panose="020F0502020204030204" pitchFamily="34" charset="0"/>
                        <a:ea typeface="Calibri" panose="020F0502020204030204" pitchFamily="34" charset="0"/>
                      </a:endParaRPr>
                    </a:p>
                  </a:txBody>
                  <a:tcPr marL="68580" marR="68580" marT="0" marB="0">
                    <a:cell3D prstMaterial="dkEdge">
                      <a:bevel/>
                      <a:lightRig rig="flood" dir="t"/>
                    </a:cell3D>
                  </a:tcPr>
                </a:tc>
                <a:tc>
                  <a:txBody>
                    <a:bodyPr/>
                    <a:lstStyle/>
                    <a:p>
                      <a:pPr>
                        <a:lnSpc>
                          <a:spcPct val="115000"/>
                        </a:lnSpc>
                        <a:spcAft>
                          <a:spcPts val="0"/>
                        </a:spcAft>
                      </a:pPr>
                      <a:r>
                        <a:rPr lang="es-EC" sz="1400" b="1">
                          <a:effectLst/>
                        </a:rPr>
                        <a:t>48</a:t>
                      </a:r>
                      <a:endParaRPr lang="es-EC" sz="1800" b="1">
                        <a:effectLst/>
                        <a:latin typeface="Calibri" panose="020F0502020204030204" pitchFamily="34" charset="0"/>
                        <a:ea typeface="Calibri" panose="020F0502020204030204" pitchFamily="34" charset="0"/>
                      </a:endParaRPr>
                    </a:p>
                  </a:txBody>
                  <a:tcPr marL="68580" marR="68580" marT="0" marB="0">
                    <a:cell3D prstMaterial="dkEdge">
                      <a:bevel/>
                      <a:lightRig rig="flood" dir="t"/>
                    </a:cell3D>
                  </a:tcPr>
                </a:tc>
                <a:tc>
                  <a:txBody>
                    <a:bodyPr/>
                    <a:lstStyle/>
                    <a:p>
                      <a:pPr>
                        <a:lnSpc>
                          <a:spcPct val="115000"/>
                        </a:lnSpc>
                        <a:spcAft>
                          <a:spcPts val="0"/>
                        </a:spcAft>
                      </a:pPr>
                      <a:r>
                        <a:rPr lang="es-EC" sz="1400" b="1" dirty="0">
                          <a:effectLst/>
                        </a:rPr>
                        <a:t>31%</a:t>
                      </a:r>
                      <a:endParaRPr lang="es-EC" sz="1800" b="1" dirty="0">
                        <a:effectLst/>
                        <a:latin typeface="Calibri" panose="020F0502020204030204" pitchFamily="34" charset="0"/>
                        <a:ea typeface="Calibri" panose="020F0502020204030204" pitchFamily="34" charset="0"/>
                      </a:endParaRPr>
                    </a:p>
                  </a:txBody>
                  <a:tcPr marL="68580" marR="68580" marT="0" marB="0">
                    <a:cell3D prstMaterial="dkEdge">
                      <a:bevel/>
                      <a:lightRig rig="flood" dir="t"/>
                    </a:cell3D>
                  </a:tcPr>
                </a:tc>
                <a:extLst>
                  <a:ext uri="{0D108BD9-81ED-4DB2-BD59-A6C34878D82A}">
                    <a16:rowId xmlns:a16="http://schemas.microsoft.com/office/drawing/2014/main" val="3058366352"/>
                  </a:ext>
                </a:extLst>
              </a:tr>
              <a:tr h="288315">
                <a:tc>
                  <a:txBody>
                    <a:bodyPr/>
                    <a:lstStyle/>
                    <a:p>
                      <a:pPr>
                        <a:lnSpc>
                          <a:spcPct val="115000"/>
                        </a:lnSpc>
                        <a:spcAft>
                          <a:spcPts val="0"/>
                        </a:spcAft>
                      </a:pPr>
                      <a:r>
                        <a:rPr lang="es-EC" sz="1100" b="1" dirty="0">
                          <a:effectLst/>
                        </a:rPr>
                        <a:t>SERVIDORES POLICIALES (COMPAÑÍA)</a:t>
                      </a:r>
                      <a:endParaRPr lang="es-EC" sz="1400" b="1" dirty="0">
                        <a:effectLst/>
                        <a:latin typeface="Calibri" panose="020F0502020204030204" pitchFamily="34" charset="0"/>
                        <a:ea typeface="Calibri" panose="020F0502020204030204" pitchFamily="34" charset="0"/>
                      </a:endParaRPr>
                    </a:p>
                  </a:txBody>
                  <a:tcPr marL="68580" marR="68580" marT="0" marB="0">
                    <a:cell3D prstMaterial="dkEdge">
                      <a:bevel/>
                      <a:lightRig rig="flood" dir="t"/>
                    </a:cell3D>
                  </a:tcPr>
                </a:tc>
                <a:tc>
                  <a:txBody>
                    <a:bodyPr/>
                    <a:lstStyle/>
                    <a:p>
                      <a:pPr>
                        <a:lnSpc>
                          <a:spcPct val="115000"/>
                        </a:lnSpc>
                        <a:spcAft>
                          <a:spcPts val="0"/>
                        </a:spcAft>
                      </a:pPr>
                      <a:r>
                        <a:rPr lang="es-EC" sz="1400" b="1">
                          <a:effectLst/>
                        </a:rPr>
                        <a:t>87</a:t>
                      </a:r>
                      <a:endParaRPr lang="es-EC" sz="1800" b="1">
                        <a:effectLst/>
                        <a:latin typeface="Calibri" panose="020F0502020204030204" pitchFamily="34" charset="0"/>
                        <a:ea typeface="Calibri" panose="020F0502020204030204" pitchFamily="34" charset="0"/>
                      </a:endParaRPr>
                    </a:p>
                  </a:txBody>
                  <a:tcPr marL="68580" marR="68580" marT="0" marB="0">
                    <a:cell3D prstMaterial="dkEdge">
                      <a:bevel/>
                      <a:lightRig rig="flood" dir="t"/>
                    </a:cell3D>
                  </a:tcPr>
                </a:tc>
                <a:tc>
                  <a:txBody>
                    <a:bodyPr/>
                    <a:lstStyle/>
                    <a:p>
                      <a:pPr>
                        <a:lnSpc>
                          <a:spcPct val="115000"/>
                        </a:lnSpc>
                        <a:spcAft>
                          <a:spcPts val="0"/>
                        </a:spcAft>
                      </a:pPr>
                      <a:r>
                        <a:rPr lang="es-EC" sz="1400" b="1" dirty="0">
                          <a:effectLst/>
                        </a:rPr>
                        <a:t>57%</a:t>
                      </a:r>
                      <a:endParaRPr lang="es-EC" sz="1800" b="1" dirty="0">
                        <a:effectLst/>
                        <a:latin typeface="Calibri" panose="020F0502020204030204" pitchFamily="34" charset="0"/>
                        <a:ea typeface="Calibri" panose="020F0502020204030204" pitchFamily="34" charset="0"/>
                      </a:endParaRPr>
                    </a:p>
                  </a:txBody>
                  <a:tcPr marL="68580" marR="68580" marT="0" marB="0">
                    <a:cell3D prstMaterial="dkEdge">
                      <a:bevel/>
                      <a:lightRig rig="flood" dir="t"/>
                    </a:cell3D>
                  </a:tcPr>
                </a:tc>
                <a:extLst>
                  <a:ext uri="{0D108BD9-81ED-4DB2-BD59-A6C34878D82A}">
                    <a16:rowId xmlns:a16="http://schemas.microsoft.com/office/drawing/2014/main" val="3798048038"/>
                  </a:ext>
                </a:extLst>
              </a:tr>
              <a:tr h="288315">
                <a:tc>
                  <a:txBody>
                    <a:bodyPr/>
                    <a:lstStyle/>
                    <a:p>
                      <a:pPr>
                        <a:lnSpc>
                          <a:spcPct val="115000"/>
                        </a:lnSpc>
                        <a:spcAft>
                          <a:spcPts val="0"/>
                        </a:spcAft>
                      </a:pPr>
                      <a:r>
                        <a:rPr lang="es-EC" sz="1100" b="1" dirty="0">
                          <a:effectLst/>
                        </a:rPr>
                        <a:t>TOTAL</a:t>
                      </a:r>
                      <a:endParaRPr lang="es-EC" sz="1400" b="1" dirty="0">
                        <a:effectLst/>
                        <a:latin typeface="Calibri" panose="020F0502020204030204" pitchFamily="34" charset="0"/>
                        <a:ea typeface="Calibri" panose="020F0502020204030204" pitchFamily="34" charset="0"/>
                      </a:endParaRPr>
                    </a:p>
                  </a:txBody>
                  <a:tcPr marL="68580" marR="68580" marT="0" marB="0">
                    <a:cell3D prstMaterial="dkEdge">
                      <a:bevel/>
                      <a:lightRig rig="flood" dir="t"/>
                    </a:cell3D>
                  </a:tcPr>
                </a:tc>
                <a:tc>
                  <a:txBody>
                    <a:bodyPr/>
                    <a:lstStyle/>
                    <a:p>
                      <a:pPr>
                        <a:lnSpc>
                          <a:spcPct val="115000"/>
                        </a:lnSpc>
                        <a:spcAft>
                          <a:spcPts val="0"/>
                        </a:spcAft>
                      </a:pPr>
                      <a:r>
                        <a:rPr lang="es-EC" sz="1400" b="1">
                          <a:effectLst/>
                        </a:rPr>
                        <a:t>153</a:t>
                      </a:r>
                      <a:endParaRPr lang="es-EC" sz="1800" b="1">
                        <a:effectLst/>
                        <a:latin typeface="Calibri" panose="020F0502020204030204" pitchFamily="34" charset="0"/>
                        <a:ea typeface="Calibri" panose="020F0502020204030204" pitchFamily="34" charset="0"/>
                      </a:endParaRPr>
                    </a:p>
                  </a:txBody>
                  <a:tcPr marL="68580" marR="68580" marT="0" marB="0">
                    <a:cell3D prstMaterial="dkEdge">
                      <a:bevel/>
                      <a:lightRig rig="flood" dir="t"/>
                    </a:cell3D>
                  </a:tcPr>
                </a:tc>
                <a:tc>
                  <a:txBody>
                    <a:bodyPr/>
                    <a:lstStyle/>
                    <a:p>
                      <a:pPr>
                        <a:lnSpc>
                          <a:spcPct val="115000"/>
                        </a:lnSpc>
                        <a:spcAft>
                          <a:spcPts val="0"/>
                        </a:spcAft>
                      </a:pPr>
                      <a:r>
                        <a:rPr lang="es-EC" sz="1400" b="1" dirty="0">
                          <a:effectLst/>
                        </a:rPr>
                        <a:t>100%</a:t>
                      </a:r>
                      <a:endParaRPr lang="es-EC" sz="1800" b="1" dirty="0">
                        <a:effectLst/>
                        <a:latin typeface="Calibri" panose="020F0502020204030204" pitchFamily="34" charset="0"/>
                        <a:ea typeface="Calibri" panose="020F0502020204030204" pitchFamily="34" charset="0"/>
                      </a:endParaRPr>
                    </a:p>
                  </a:txBody>
                  <a:tcPr marL="68580" marR="68580" marT="0" marB="0">
                    <a:cell3D prstMaterial="dkEdge">
                      <a:bevel/>
                      <a:lightRig rig="flood" dir="t"/>
                    </a:cell3D>
                  </a:tcPr>
                </a:tc>
                <a:extLst>
                  <a:ext uri="{0D108BD9-81ED-4DB2-BD59-A6C34878D82A}">
                    <a16:rowId xmlns:a16="http://schemas.microsoft.com/office/drawing/2014/main" val="3384970541"/>
                  </a:ext>
                </a:extLst>
              </a:tr>
            </a:tbl>
          </a:graphicData>
        </a:graphic>
      </p:graphicFrame>
      <p:pic>
        <p:nvPicPr>
          <p:cNvPr id="12" name="Imagen 11"/>
          <p:cNvPicPr>
            <a:picLocks noChangeAspect="1"/>
          </p:cNvPicPr>
          <p:nvPr/>
        </p:nvPicPr>
        <p:blipFill rotWithShape="1">
          <a:blip r:embed="rId2">
            <a:extLst>
              <a:ext uri="{28A0092B-C50C-407E-A947-70E740481C1C}">
                <a14:useLocalDpi xmlns:a14="http://schemas.microsoft.com/office/drawing/2010/main" val="0"/>
              </a:ext>
            </a:extLst>
          </a:blip>
          <a:srcRect l="18338" t="24381" r="17154" b="36000"/>
          <a:stretch/>
        </p:blipFill>
        <p:spPr>
          <a:xfrm>
            <a:off x="8438605" y="3905795"/>
            <a:ext cx="2024743" cy="1658057"/>
          </a:xfrm>
          <a:prstGeom prst="rect">
            <a:avLst/>
          </a:prstGeom>
        </p:spPr>
      </p:pic>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464" y="3875477"/>
            <a:ext cx="2251166" cy="1688375"/>
          </a:xfrm>
          <a:prstGeom prst="rect">
            <a:avLst/>
          </a:prstGeom>
        </p:spPr>
      </p:pic>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8660" y="4607460"/>
            <a:ext cx="2550379" cy="1912784"/>
          </a:xfrm>
          <a:prstGeom prst="rect">
            <a:avLst/>
          </a:prstGeom>
        </p:spPr>
      </p:pic>
    </p:spTree>
    <p:extLst>
      <p:ext uri="{BB962C8B-B14F-4D97-AF65-F5344CB8AC3E}">
        <p14:creationId xmlns:p14="http://schemas.microsoft.com/office/powerpoint/2010/main" val="1325790185"/>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64AD1D-CC28-4D58-96DE-08564EBB020F}"/>
              </a:ext>
            </a:extLst>
          </p:cNvPr>
          <p:cNvSpPr>
            <a:spLocks noGrp="1"/>
          </p:cNvSpPr>
          <p:nvPr>
            <p:ph type="title"/>
          </p:nvPr>
        </p:nvSpPr>
        <p:spPr>
          <a:xfrm>
            <a:off x="755711" y="269966"/>
            <a:ext cx="10177900" cy="1320800"/>
          </a:xfrm>
        </p:spPr>
        <p:txBody>
          <a:bodyPr>
            <a:normAutofit fontScale="90000"/>
          </a:bodyPr>
          <a:lstStyle/>
          <a:p>
            <a:r>
              <a:rPr lang="es-EC" b="1" i="1" dirty="0" smtClean="0">
                <a:solidFill>
                  <a:srgbClr val="002060"/>
                </a:solidFill>
              </a:rPr>
              <a:t>OPERACIONALIZACIÓN VARIABLE INDEPENDIENTE: ACTIVIDADES FÍSICO RECREATIVAS </a:t>
            </a:r>
            <a:endParaRPr lang="es-EC" b="1" i="1" dirty="0">
              <a:solidFill>
                <a:srgbClr val="002060"/>
              </a:solidFill>
            </a:endParaRPr>
          </a:p>
        </p:txBody>
      </p:sp>
      <p:graphicFrame>
        <p:nvGraphicFramePr>
          <p:cNvPr id="5" name="Tabla 4"/>
          <p:cNvGraphicFramePr>
            <a:graphicFrameLocks noGrp="1"/>
          </p:cNvGraphicFramePr>
          <p:nvPr>
            <p:extLst>
              <p:ext uri="{D42A27DB-BD31-4B8C-83A1-F6EECF244321}">
                <p14:modId xmlns:p14="http://schemas.microsoft.com/office/powerpoint/2010/main" val="2144594308"/>
              </p:ext>
            </p:extLst>
          </p:nvPr>
        </p:nvGraphicFramePr>
        <p:xfrm>
          <a:off x="1854925" y="1590765"/>
          <a:ext cx="7158446" cy="4796972"/>
        </p:xfrm>
        <a:graphic>
          <a:graphicData uri="http://schemas.openxmlformats.org/drawingml/2006/table">
            <a:tbl>
              <a:tblPr firstRow="1" firstCol="1" bandRow="1">
                <a:tableStyleId>{69012ECD-51FC-41F1-AA8D-1B2483CD663E}</a:tableStyleId>
              </a:tblPr>
              <a:tblGrid>
                <a:gridCol w="1870904">
                  <a:extLst>
                    <a:ext uri="{9D8B030D-6E8A-4147-A177-3AD203B41FA5}">
                      <a16:colId xmlns:a16="http://schemas.microsoft.com/office/drawing/2014/main" val="2496104492"/>
                    </a:ext>
                  </a:extLst>
                </a:gridCol>
                <a:gridCol w="1984481">
                  <a:extLst>
                    <a:ext uri="{9D8B030D-6E8A-4147-A177-3AD203B41FA5}">
                      <a16:colId xmlns:a16="http://schemas.microsoft.com/office/drawing/2014/main" val="4225033324"/>
                    </a:ext>
                  </a:extLst>
                </a:gridCol>
                <a:gridCol w="1984481">
                  <a:extLst>
                    <a:ext uri="{9D8B030D-6E8A-4147-A177-3AD203B41FA5}">
                      <a16:colId xmlns:a16="http://schemas.microsoft.com/office/drawing/2014/main" val="2319898305"/>
                    </a:ext>
                  </a:extLst>
                </a:gridCol>
                <a:gridCol w="1318580">
                  <a:extLst>
                    <a:ext uri="{9D8B030D-6E8A-4147-A177-3AD203B41FA5}">
                      <a16:colId xmlns:a16="http://schemas.microsoft.com/office/drawing/2014/main" val="498525935"/>
                    </a:ext>
                  </a:extLst>
                </a:gridCol>
              </a:tblGrid>
              <a:tr h="466426">
                <a:tc>
                  <a:txBody>
                    <a:bodyPr/>
                    <a:lstStyle/>
                    <a:p>
                      <a:pPr algn="ctr">
                        <a:lnSpc>
                          <a:spcPct val="115000"/>
                        </a:lnSpc>
                        <a:spcAft>
                          <a:spcPts val="0"/>
                        </a:spcAft>
                      </a:pPr>
                      <a:r>
                        <a:rPr lang="es-EC" sz="1100" dirty="0" smtClean="0">
                          <a:solidFill>
                            <a:schemeClr val="tx1"/>
                          </a:solidFill>
                          <a:effectLst/>
                        </a:rPr>
                        <a:t>VARIABLES</a:t>
                      </a:r>
                    </a:p>
                    <a:p>
                      <a:pPr algn="ctr">
                        <a:lnSpc>
                          <a:spcPct val="115000"/>
                        </a:lnSpc>
                        <a:spcAft>
                          <a:spcPts val="0"/>
                        </a:spcAft>
                      </a:pPr>
                      <a:r>
                        <a:rPr lang="es-EC" sz="1100" dirty="0" smtClean="0">
                          <a:solidFill>
                            <a:schemeClr val="tx1"/>
                          </a:solidFill>
                          <a:effectLst/>
                        </a:rPr>
                        <a:t>DEFINICIÓN</a:t>
                      </a:r>
                      <a:endParaRPr lang="es-EC" sz="1100" dirty="0">
                        <a:solidFill>
                          <a:schemeClr val="tx1"/>
                        </a:solidFill>
                        <a:effectLst/>
                        <a:latin typeface="Calibri" panose="020F0502020204030204" pitchFamily="34" charset="0"/>
                        <a:ea typeface="Calibri" panose="020F0502020204030204" pitchFamily="34" charset="0"/>
                      </a:endParaRPr>
                    </a:p>
                  </a:txBody>
                  <a:tcPr marL="54013" marR="540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pPr>
                      <a:r>
                        <a:rPr lang="es-EC" sz="1100" dirty="0" smtClean="0">
                          <a:solidFill>
                            <a:schemeClr val="tx1"/>
                          </a:solidFill>
                          <a:effectLst/>
                        </a:rPr>
                        <a:t>DIMENSIONES</a:t>
                      </a:r>
                      <a:endParaRPr lang="es-EC" sz="1100" dirty="0">
                        <a:solidFill>
                          <a:schemeClr val="tx1"/>
                        </a:solidFill>
                        <a:effectLst/>
                        <a:latin typeface="Calibri" panose="020F0502020204030204" pitchFamily="34" charset="0"/>
                        <a:ea typeface="Calibri" panose="020F0502020204030204" pitchFamily="34" charset="0"/>
                      </a:endParaRPr>
                    </a:p>
                  </a:txBody>
                  <a:tcPr marL="54013" marR="540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pPr>
                      <a:r>
                        <a:rPr lang="es-EC" sz="1100" dirty="0" smtClean="0">
                          <a:solidFill>
                            <a:schemeClr val="tx1"/>
                          </a:solidFill>
                          <a:effectLst/>
                        </a:rPr>
                        <a:t>INDICADORES</a:t>
                      </a:r>
                      <a:endParaRPr lang="es-EC" sz="1100" dirty="0">
                        <a:solidFill>
                          <a:schemeClr val="tx1"/>
                        </a:solidFill>
                        <a:effectLst/>
                        <a:latin typeface="Calibri" panose="020F0502020204030204" pitchFamily="34" charset="0"/>
                        <a:ea typeface="Calibri" panose="020F0502020204030204" pitchFamily="34" charset="0"/>
                      </a:endParaRPr>
                    </a:p>
                  </a:txBody>
                  <a:tcPr marL="54013" marR="540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800"/>
                        </a:spcAft>
                      </a:pPr>
                      <a:r>
                        <a:rPr lang="es-EC" sz="1100" dirty="0" smtClean="0">
                          <a:solidFill>
                            <a:schemeClr val="tx1"/>
                          </a:solidFill>
                          <a:effectLst/>
                        </a:rPr>
                        <a:t>INSTRUMENTOS</a:t>
                      </a:r>
                      <a:endParaRPr lang="es-EC" sz="1100" dirty="0">
                        <a:solidFill>
                          <a:schemeClr val="tx1"/>
                        </a:solidFill>
                        <a:effectLst/>
                        <a:latin typeface="Calibri" panose="020F0502020204030204" pitchFamily="34" charset="0"/>
                        <a:ea typeface="Calibri" panose="020F0502020204030204" pitchFamily="34" charset="0"/>
                      </a:endParaRPr>
                    </a:p>
                  </a:txBody>
                  <a:tcPr marL="54013" marR="540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9789207"/>
                  </a:ext>
                </a:extLst>
              </a:tr>
              <a:tr h="710941">
                <a:tc rowSpan="5">
                  <a:txBody>
                    <a:bodyPr/>
                    <a:lstStyle/>
                    <a:p>
                      <a:pPr>
                        <a:lnSpc>
                          <a:spcPct val="115000"/>
                        </a:lnSpc>
                      </a:pPr>
                      <a:r>
                        <a:rPr lang="es-EC" sz="1000" dirty="0">
                          <a:effectLst/>
                        </a:rPr>
                        <a:t> </a:t>
                      </a:r>
                    </a:p>
                    <a:p>
                      <a:pPr>
                        <a:lnSpc>
                          <a:spcPct val="115000"/>
                        </a:lnSpc>
                      </a:pPr>
                      <a:r>
                        <a:rPr lang="es-EC" sz="1000" dirty="0">
                          <a:effectLst/>
                        </a:rPr>
                        <a:t>LAS ACTIVIDADES FÍSICO RECREATIVA </a:t>
                      </a:r>
                    </a:p>
                    <a:p>
                      <a:pPr>
                        <a:lnSpc>
                          <a:spcPct val="115000"/>
                        </a:lnSpc>
                      </a:pPr>
                      <a:r>
                        <a:rPr lang="es-EC" sz="1000" dirty="0">
                          <a:effectLst/>
                        </a:rPr>
                        <a:t>Es un estado de ánimo, causado por la tendencia humana hacia el ocio, el juego, el disfrute, las experiencias óptimas. Estas actividades físico recreativa debe cumplir al menos con tres requisitos: libertad en la elección y realización,  motivación personal para su desarrollo  y ejecución placentera para la persona que la realiza. </a:t>
                      </a:r>
                      <a:endParaRPr lang="es-EC" sz="1000" dirty="0">
                        <a:effectLst/>
                        <a:latin typeface="Calibri" panose="020F0502020204030204" pitchFamily="34" charset="0"/>
                      </a:endParaRPr>
                    </a:p>
                  </a:txBody>
                  <a:tcPr marL="54013" marR="540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2400"/>
                        </a:spcBef>
                        <a:spcAft>
                          <a:spcPts val="600"/>
                        </a:spcAft>
                      </a:pPr>
                      <a:r>
                        <a:rPr lang="es-EC" sz="1050" kern="0" dirty="0">
                          <a:effectLst/>
                        </a:rPr>
                        <a:t>Actividades deportivas-recreativas</a:t>
                      </a:r>
                      <a:endParaRPr lang="es-EC" sz="1000" b="1" kern="0" dirty="0">
                        <a:effectLst/>
                        <a:latin typeface="Calibri" panose="020F0502020204030204" pitchFamily="34" charset="0"/>
                      </a:endParaRPr>
                    </a:p>
                  </a:txBody>
                  <a:tcPr marL="54013" marR="540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r>
                        <a:rPr lang="es-EC" sz="1000" dirty="0">
                          <a:effectLst/>
                        </a:rPr>
                        <a:t>Deporte para todos</a:t>
                      </a:r>
                    </a:p>
                    <a:p>
                      <a:pPr>
                        <a:lnSpc>
                          <a:spcPct val="115000"/>
                        </a:lnSpc>
                      </a:pPr>
                      <a:r>
                        <a:rPr lang="es-EC" sz="1000" dirty="0">
                          <a:effectLst/>
                        </a:rPr>
                        <a:t>Deporte popular o masivo</a:t>
                      </a:r>
                    </a:p>
                    <a:p>
                      <a:pPr>
                        <a:lnSpc>
                          <a:spcPct val="115000"/>
                        </a:lnSpc>
                      </a:pPr>
                      <a:r>
                        <a:rPr lang="es-EC" sz="1000" dirty="0">
                          <a:effectLst/>
                        </a:rPr>
                        <a:t>Encuentros recreativos </a:t>
                      </a:r>
                      <a:endParaRPr lang="es-EC" sz="1000" dirty="0">
                        <a:effectLst/>
                        <a:latin typeface="Calibri" panose="020F0502020204030204" pitchFamily="34" charset="0"/>
                      </a:endParaRPr>
                    </a:p>
                  </a:txBody>
                  <a:tcPr marL="54013" marR="540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nSpc>
                          <a:spcPct val="115000"/>
                        </a:lnSpc>
                      </a:pPr>
                      <a:r>
                        <a:rPr lang="es-EC" sz="1000">
                          <a:effectLst/>
                        </a:rPr>
                        <a:t>Encuesta de satisfacción.</a:t>
                      </a:r>
                    </a:p>
                    <a:p>
                      <a:pPr>
                        <a:lnSpc>
                          <a:spcPct val="115000"/>
                        </a:lnSpc>
                      </a:pPr>
                      <a:r>
                        <a:rPr lang="es-EC" sz="1000">
                          <a:effectLst/>
                        </a:rPr>
                        <a:t> Cuestionario preguntas cerradas </a:t>
                      </a:r>
                    </a:p>
                    <a:p>
                      <a:pPr>
                        <a:lnSpc>
                          <a:spcPct val="115000"/>
                        </a:lnSpc>
                      </a:pPr>
                      <a:r>
                        <a:rPr lang="es-EC" sz="1000">
                          <a:effectLst/>
                        </a:rPr>
                        <a:t> </a:t>
                      </a:r>
                    </a:p>
                    <a:p>
                      <a:pPr>
                        <a:lnSpc>
                          <a:spcPct val="115000"/>
                        </a:lnSpc>
                      </a:pPr>
                      <a:r>
                        <a:rPr lang="es-EC" sz="1000">
                          <a:effectLst/>
                        </a:rPr>
                        <a:t> </a:t>
                      </a:r>
                    </a:p>
                    <a:p>
                      <a:pPr>
                        <a:lnSpc>
                          <a:spcPct val="115000"/>
                        </a:lnSpc>
                      </a:pPr>
                      <a:r>
                        <a:rPr lang="es-EC" sz="1000">
                          <a:effectLst/>
                        </a:rPr>
                        <a:t> </a:t>
                      </a:r>
                      <a:endParaRPr lang="es-EC" sz="1000">
                        <a:effectLst/>
                        <a:latin typeface="Calibri" panose="020F0502020204030204" pitchFamily="34" charset="0"/>
                      </a:endParaRPr>
                    </a:p>
                  </a:txBody>
                  <a:tcPr marL="54013" marR="540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6090265"/>
                  </a:ext>
                </a:extLst>
              </a:tr>
              <a:tr h="1196998">
                <a:tc vMerge="1">
                  <a:txBody>
                    <a:bodyPr/>
                    <a:lstStyle/>
                    <a:p>
                      <a:endParaRPr lang="es-EC"/>
                    </a:p>
                  </a:txBody>
                  <a:tcPr/>
                </a:tc>
                <a:tc>
                  <a:txBody>
                    <a:bodyPr/>
                    <a:lstStyle/>
                    <a:p>
                      <a:pPr>
                        <a:lnSpc>
                          <a:spcPct val="115000"/>
                        </a:lnSpc>
                        <a:spcBef>
                          <a:spcPts val="2400"/>
                        </a:spcBef>
                        <a:spcAft>
                          <a:spcPts val="600"/>
                        </a:spcAft>
                      </a:pPr>
                      <a:r>
                        <a:rPr lang="es-EC" sz="1050" kern="0">
                          <a:effectLst/>
                        </a:rPr>
                        <a:t>Actividades al aire libre</a:t>
                      </a:r>
                      <a:endParaRPr lang="es-EC" sz="1000" b="1" kern="0">
                        <a:effectLst/>
                        <a:latin typeface="Calibri" panose="020F0502020204030204" pitchFamily="34" charset="0"/>
                      </a:endParaRPr>
                    </a:p>
                  </a:txBody>
                  <a:tcPr marL="54013" marR="540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r>
                        <a:rPr lang="es-EC" sz="1000" dirty="0">
                          <a:effectLst/>
                        </a:rPr>
                        <a:t>Actividades de contacto con la naturaleza</a:t>
                      </a:r>
                    </a:p>
                    <a:p>
                      <a:pPr>
                        <a:lnSpc>
                          <a:spcPct val="115000"/>
                        </a:lnSpc>
                      </a:pPr>
                      <a:r>
                        <a:rPr lang="es-EC" sz="1000" dirty="0">
                          <a:effectLst/>
                        </a:rPr>
                        <a:t>Actividades en tierra, Actividades acuáticas Actividades en el aire.</a:t>
                      </a:r>
                      <a:endParaRPr lang="es-EC" sz="1000" dirty="0">
                        <a:effectLst/>
                        <a:latin typeface="Calibri" panose="020F0502020204030204" pitchFamily="34" charset="0"/>
                      </a:endParaRPr>
                    </a:p>
                  </a:txBody>
                  <a:tcPr marL="54013" marR="540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EC"/>
                    </a:p>
                  </a:txBody>
                  <a:tcPr/>
                </a:tc>
                <a:extLst>
                  <a:ext uri="{0D108BD9-81ED-4DB2-BD59-A6C34878D82A}">
                    <a16:rowId xmlns:a16="http://schemas.microsoft.com/office/drawing/2014/main" val="1350186666"/>
                  </a:ext>
                </a:extLst>
              </a:tr>
              <a:tr h="1000725">
                <a:tc vMerge="1">
                  <a:txBody>
                    <a:bodyPr/>
                    <a:lstStyle/>
                    <a:p>
                      <a:endParaRPr lang="es-EC"/>
                    </a:p>
                  </a:txBody>
                  <a:tcPr/>
                </a:tc>
                <a:tc>
                  <a:txBody>
                    <a:bodyPr/>
                    <a:lstStyle/>
                    <a:p>
                      <a:pPr>
                        <a:lnSpc>
                          <a:spcPct val="115000"/>
                        </a:lnSpc>
                        <a:spcBef>
                          <a:spcPts val="2400"/>
                        </a:spcBef>
                        <a:spcAft>
                          <a:spcPts val="600"/>
                        </a:spcAft>
                      </a:pPr>
                      <a:r>
                        <a:rPr lang="es-EC" sz="1050" kern="0">
                          <a:effectLst/>
                        </a:rPr>
                        <a:t>Actividades lúdicas </a:t>
                      </a:r>
                      <a:endParaRPr lang="es-EC" sz="1000" b="1" kern="0">
                        <a:effectLst/>
                        <a:latin typeface="Calibri" panose="020F0502020204030204" pitchFamily="34" charset="0"/>
                      </a:endParaRPr>
                    </a:p>
                  </a:txBody>
                  <a:tcPr marL="54013" marR="540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r>
                        <a:rPr lang="es-EC" sz="1000" dirty="0">
                          <a:effectLst/>
                        </a:rPr>
                        <a:t>Formas de juego: juegos de mesa, juegos de salón. </a:t>
                      </a:r>
                    </a:p>
                    <a:p>
                      <a:pPr>
                        <a:lnSpc>
                          <a:spcPct val="115000"/>
                        </a:lnSpc>
                      </a:pPr>
                      <a:r>
                        <a:rPr lang="es-EC" sz="1000" dirty="0">
                          <a:effectLst/>
                        </a:rPr>
                        <a:t>Juegos tradicionales, videojuegos, juegos de ordenador.</a:t>
                      </a:r>
                      <a:endParaRPr lang="es-EC" sz="1000" dirty="0">
                        <a:effectLst/>
                        <a:latin typeface="Calibri" panose="020F0502020204030204" pitchFamily="34" charset="0"/>
                      </a:endParaRPr>
                    </a:p>
                  </a:txBody>
                  <a:tcPr marL="54013" marR="540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EC"/>
                    </a:p>
                  </a:txBody>
                  <a:tcPr/>
                </a:tc>
                <a:extLst>
                  <a:ext uri="{0D108BD9-81ED-4DB2-BD59-A6C34878D82A}">
                    <a16:rowId xmlns:a16="http://schemas.microsoft.com/office/drawing/2014/main" val="3368636908"/>
                  </a:ext>
                </a:extLst>
              </a:tr>
              <a:tr h="710941">
                <a:tc vMerge="1">
                  <a:txBody>
                    <a:bodyPr/>
                    <a:lstStyle/>
                    <a:p>
                      <a:endParaRPr lang="es-EC"/>
                    </a:p>
                  </a:txBody>
                  <a:tcPr/>
                </a:tc>
                <a:tc>
                  <a:txBody>
                    <a:bodyPr/>
                    <a:lstStyle/>
                    <a:p>
                      <a:pPr>
                        <a:lnSpc>
                          <a:spcPct val="115000"/>
                        </a:lnSpc>
                        <a:spcBef>
                          <a:spcPts val="2400"/>
                        </a:spcBef>
                        <a:spcAft>
                          <a:spcPts val="600"/>
                        </a:spcAft>
                      </a:pPr>
                      <a:r>
                        <a:rPr lang="es-EC" sz="1050" kern="0">
                          <a:effectLst/>
                        </a:rPr>
                        <a:t>Actividades de relajación: </a:t>
                      </a:r>
                      <a:endParaRPr lang="es-EC" sz="1000" b="1" kern="0">
                        <a:effectLst/>
                        <a:latin typeface="Calibri" panose="020F0502020204030204" pitchFamily="34" charset="0"/>
                      </a:endParaRPr>
                    </a:p>
                  </a:txBody>
                  <a:tcPr marL="54013" marR="540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r>
                        <a:rPr lang="es-EC" sz="1000" dirty="0">
                          <a:effectLst/>
                        </a:rPr>
                        <a:t>Meditación, Auto relajación, Masaje, Auto masaje,</a:t>
                      </a:r>
                      <a:endParaRPr lang="es-EC" sz="1000" dirty="0">
                        <a:effectLst/>
                        <a:latin typeface="Calibri" panose="020F0502020204030204" pitchFamily="34" charset="0"/>
                      </a:endParaRPr>
                    </a:p>
                  </a:txBody>
                  <a:tcPr marL="54013" marR="540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EC"/>
                    </a:p>
                  </a:txBody>
                  <a:tcPr/>
                </a:tc>
                <a:extLst>
                  <a:ext uri="{0D108BD9-81ED-4DB2-BD59-A6C34878D82A}">
                    <a16:rowId xmlns:a16="http://schemas.microsoft.com/office/drawing/2014/main" val="3772505496"/>
                  </a:ext>
                </a:extLst>
              </a:tr>
              <a:tr h="710941">
                <a:tc vMerge="1">
                  <a:txBody>
                    <a:bodyPr/>
                    <a:lstStyle/>
                    <a:p>
                      <a:endParaRPr lang="es-EC"/>
                    </a:p>
                  </a:txBody>
                  <a:tcPr/>
                </a:tc>
                <a:tc>
                  <a:txBody>
                    <a:bodyPr/>
                    <a:lstStyle/>
                    <a:p>
                      <a:pPr>
                        <a:lnSpc>
                          <a:spcPct val="115000"/>
                        </a:lnSpc>
                        <a:spcBef>
                          <a:spcPts val="2400"/>
                        </a:spcBef>
                        <a:spcAft>
                          <a:spcPts val="600"/>
                        </a:spcAft>
                      </a:pPr>
                      <a:r>
                        <a:rPr lang="es-EC" sz="1050" kern="0">
                          <a:effectLst/>
                        </a:rPr>
                        <a:t>Actividades de creación artística y manual</a:t>
                      </a:r>
                      <a:endParaRPr lang="es-EC" sz="1000" b="1" kern="0">
                        <a:effectLst/>
                        <a:latin typeface="Calibri" panose="020F0502020204030204" pitchFamily="34" charset="0"/>
                      </a:endParaRPr>
                    </a:p>
                  </a:txBody>
                  <a:tcPr marL="54013" marR="540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pPr>
                      <a:r>
                        <a:rPr lang="es-EC" sz="1000" dirty="0">
                          <a:effectLst/>
                        </a:rPr>
                        <a:t>Actividades individuales o en grupo relacionadas con la creación artística o manual.</a:t>
                      </a:r>
                      <a:endParaRPr lang="es-EC" sz="1000" dirty="0">
                        <a:effectLst/>
                        <a:latin typeface="Calibri" panose="020F0502020204030204" pitchFamily="34" charset="0"/>
                      </a:endParaRPr>
                    </a:p>
                  </a:txBody>
                  <a:tcPr marL="54013" marR="540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EC"/>
                    </a:p>
                  </a:txBody>
                  <a:tcPr/>
                </a:tc>
                <a:extLst>
                  <a:ext uri="{0D108BD9-81ED-4DB2-BD59-A6C34878D82A}">
                    <a16:rowId xmlns:a16="http://schemas.microsoft.com/office/drawing/2014/main" val="812195628"/>
                  </a:ext>
                </a:extLst>
              </a:tr>
            </a:tbl>
          </a:graphicData>
        </a:graphic>
      </p:graphicFrame>
    </p:spTree>
    <p:extLst>
      <p:ext uri="{BB962C8B-B14F-4D97-AF65-F5344CB8AC3E}">
        <p14:creationId xmlns:p14="http://schemas.microsoft.com/office/powerpoint/2010/main" val="3982743415"/>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94454" y="731391"/>
            <a:ext cx="9634283" cy="1266222"/>
          </a:xfrm>
        </p:spPr>
        <p:txBody>
          <a:bodyPr>
            <a:normAutofit fontScale="90000"/>
          </a:bodyPr>
          <a:lstStyle/>
          <a:p>
            <a:r>
              <a:rPr lang="es-EC" b="1" dirty="0">
                <a:solidFill>
                  <a:srgbClr val="002060"/>
                </a:solidFill>
              </a:rPr>
              <a:t>Vive como si fueras a morir mañana, </a:t>
            </a:r>
            <a:br>
              <a:rPr lang="es-EC" b="1" dirty="0">
                <a:solidFill>
                  <a:srgbClr val="002060"/>
                </a:solidFill>
              </a:rPr>
            </a:br>
            <a:r>
              <a:rPr lang="es-EC" b="1" dirty="0">
                <a:solidFill>
                  <a:srgbClr val="002060"/>
                </a:solidFill>
              </a:rPr>
              <a:t>Aprende como si fueras a vivir siempre.</a:t>
            </a:r>
          </a:p>
        </p:txBody>
      </p:sp>
      <p:sp>
        <p:nvSpPr>
          <p:cNvPr id="5" name="Marcador de texto 4"/>
          <p:cNvSpPr>
            <a:spLocks noGrp="1"/>
          </p:cNvSpPr>
          <p:nvPr>
            <p:ph type="body" idx="1"/>
          </p:nvPr>
        </p:nvSpPr>
        <p:spPr>
          <a:xfrm>
            <a:off x="8046719" y="2107805"/>
            <a:ext cx="1297621" cy="494718"/>
          </a:xfrm>
        </p:spPr>
        <p:txBody>
          <a:bodyPr/>
          <a:lstStyle/>
          <a:p>
            <a:pPr algn="r"/>
            <a:r>
              <a:rPr lang="es-EC" b="1" dirty="0">
                <a:solidFill>
                  <a:schemeClr val="tx1"/>
                </a:solidFill>
              </a:rPr>
              <a:t>GANDHI</a:t>
            </a:r>
          </a:p>
        </p:txBody>
      </p:sp>
      <p:pic>
        <p:nvPicPr>
          <p:cNvPr id="6" name="Imagen 5"/>
          <p:cNvPicPr>
            <a:picLocks noChangeAspect="1"/>
          </p:cNvPicPr>
          <p:nvPr/>
        </p:nvPicPr>
        <p:blipFill rotWithShape="1">
          <a:blip r:embed="rId2"/>
          <a:srcRect l="57387" t="28078" r="6088" b="37846"/>
          <a:stretch/>
        </p:blipFill>
        <p:spPr>
          <a:xfrm>
            <a:off x="1688124" y="2602523"/>
            <a:ext cx="5739615" cy="3010485"/>
          </a:xfrm>
          <a:prstGeom prst="rect">
            <a:avLst/>
          </a:prstGeom>
          <a:ln>
            <a:noFill/>
          </a:ln>
          <a:effectLst>
            <a:softEdge rad="112500"/>
          </a:effectLst>
        </p:spPr>
      </p:pic>
      <p:sp>
        <p:nvSpPr>
          <p:cNvPr id="3" name="Botón de acción: Final 2">
            <a:hlinkClick r:id="rId3" action="ppaction://hlinkfile" highlightClick="1"/>
          </p:cNvPr>
          <p:cNvSpPr/>
          <p:nvPr/>
        </p:nvSpPr>
        <p:spPr>
          <a:xfrm>
            <a:off x="9026434" y="4689566"/>
            <a:ext cx="1102303" cy="692331"/>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257004780"/>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64AD1D-CC28-4D58-96DE-08564EBB020F}"/>
              </a:ext>
            </a:extLst>
          </p:cNvPr>
          <p:cNvSpPr>
            <a:spLocks noGrp="1"/>
          </p:cNvSpPr>
          <p:nvPr>
            <p:ph type="title"/>
          </p:nvPr>
        </p:nvSpPr>
        <p:spPr>
          <a:xfrm>
            <a:off x="794899" y="309154"/>
            <a:ext cx="10086460" cy="1320800"/>
          </a:xfrm>
        </p:spPr>
        <p:txBody>
          <a:bodyPr>
            <a:normAutofit fontScale="90000"/>
          </a:bodyPr>
          <a:lstStyle/>
          <a:p>
            <a:r>
              <a:rPr lang="es-EC" b="1" i="1" dirty="0" smtClean="0">
                <a:solidFill>
                  <a:srgbClr val="002060"/>
                </a:solidFill>
              </a:rPr>
              <a:t>OPERACIONALIZACIÓN VARIABLE INDEPENDIENTE: NIVELES DE ESTRÉS LABORAL</a:t>
            </a:r>
            <a:endParaRPr lang="es-EC" b="1" i="1" dirty="0">
              <a:solidFill>
                <a:srgbClr val="002060"/>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2085174398"/>
              </p:ext>
            </p:extLst>
          </p:nvPr>
        </p:nvGraphicFramePr>
        <p:xfrm>
          <a:off x="1371601" y="1645920"/>
          <a:ext cx="7537269" cy="4833257"/>
        </p:xfrm>
        <a:graphic>
          <a:graphicData uri="http://schemas.openxmlformats.org/drawingml/2006/table">
            <a:tbl>
              <a:tblPr firstRow="1" firstCol="1" bandRow="1">
                <a:tableStyleId>{72833802-FEF1-4C79-8D5D-14CF1EAF98D9}</a:tableStyleId>
              </a:tblPr>
              <a:tblGrid>
                <a:gridCol w="2194559">
                  <a:extLst>
                    <a:ext uri="{9D8B030D-6E8A-4147-A177-3AD203B41FA5}">
                      <a16:colId xmlns:a16="http://schemas.microsoft.com/office/drawing/2014/main" val="2562157412"/>
                    </a:ext>
                  </a:extLst>
                </a:gridCol>
                <a:gridCol w="1746362">
                  <a:extLst>
                    <a:ext uri="{9D8B030D-6E8A-4147-A177-3AD203B41FA5}">
                      <a16:colId xmlns:a16="http://schemas.microsoft.com/office/drawing/2014/main" val="2382916734"/>
                    </a:ext>
                  </a:extLst>
                </a:gridCol>
                <a:gridCol w="1972507">
                  <a:extLst>
                    <a:ext uri="{9D8B030D-6E8A-4147-A177-3AD203B41FA5}">
                      <a16:colId xmlns:a16="http://schemas.microsoft.com/office/drawing/2014/main" val="4112315600"/>
                    </a:ext>
                  </a:extLst>
                </a:gridCol>
                <a:gridCol w="1623841">
                  <a:extLst>
                    <a:ext uri="{9D8B030D-6E8A-4147-A177-3AD203B41FA5}">
                      <a16:colId xmlns:a16="http://schemas.microsoft.com/office/drawing/2014/main" val="2264002066"/>
                    </a:ext>
                  </a:extLst>
                </a:gridCol>
              </a:tblGrid>
              <a:tr h="386905">
                <a:tc>
                  <a:txBody>
                    <a:bodyPr/>
                    <a:lstStyle/>
                    <a:p>
                      <a:pPr algn="ctr">
                        <a:lnSpc>
                          <a:spcPct val="150000"/>
                        </a:lnSpc>
                        <a:spcAft>
                          <a:spcPts val="800"/>
                        </a:spcAft>
                      </a:pPr>
                      <a:r>
                        <a:rPr lang="es-EC" sz="1200" b="1" dirty="0" smtClean="0">
                          <a:solidFill>
                            <a:schemeClr val="tx1"/>
                          </a:solidFill>
                          <a:effectLst/>
                        </a:rPr>
                        <a:t>VARIABLES</a:t>
                      </a:r>
                      <a:endParaRPr lang="es-EC" sz="1200" b="1" dirty="0">
                        <a:solidFill>
                          <a:schemeClr val="tx1"/>
                        </a:solidFill>
                        <a:effectLst/>
                        <a:latin typeface="Calibri" panose="020F0502020204030204" pitchFamily="34" charset="0"/>
                        <a:ea typeface="Calibri" panose="020F0502020204030204" pitchFamily="34" charset="0"/>
                      </a:endParaRPr>
                    </a:p>
                  </a:txBody>
                  <a:tcPr marL="55078" marR="550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200" b="1" dirty="0" smtClean="0">
                          <a:solidFill>
                            <a:schemeClr val="tx1"/>
                          </a:solidFill>
                          <a:effectLst/>
                        </a:rPr>
                        <a:t>DIMENSIONES</a:t>
                      </a:r>
                      <a:endParaRPr lang="es-EC" sz="1200" b="1" dirty="0">
                        <a:solidFill>
                          <a:schemeClr val="tx1"/>
                        </a:solidFill>
                        <a:effectLst/>
                        <a:latin typeface="Calibri" panose="020F0502020204030204" pitchFamily="34" charset="0"/>
                        <a:ea typeface="Calibri" panose="020F0502020204030204" pitchFamily="34" charset="0"/>
                      </a:endParaRPr>
                    </a:p>
                  </a:txBody>
                  <a:tcPr marL="55078" marR="550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200" b="1" dirty="0" smtClean="0">
                          <a:solidFill>
                            <a:schemeClr val="tx1"/>
                          </a:solidFill>
                          <a:effectLst/>
                        </a:rPr>
                        <a:t>INDICADORES</a:t>
                      </a:r>
                      <a:endParaRPr lang="es-EC" sz="1200" b="1" dirty="0">
                        <a:solidFill>
                          <a:schemeClr val="tx1"/>
                        </a:solidFill>
                        <a:effectLst/>
                        <a:latin typeface="Calibri" panose="020F0502020204030204" pitchFamily="34" charset="0"/>
                        <a:ea typeface="Calibri" panose="020F0502020204030204" pitchFamily="34" charset="0"/>
                      </a:endParaRPr>
                    </a:p>
                  </a:txBody>
                  <a:tcPr marL="55078" marR="550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200" b="1" dirty="0" smtClean="0">
                          <a:solidFill>
                            <a:schemeClr val="tx1"/>
                          </a:solidFill>
                          <a:effectLst/>
                        </a:rPr>
                        <a:t>INSTRUMENTOS</a:t>
                      </a:r>
                      <a:endParaRPr lang="es-EC" sz="1200" b="1" dirty="0">
                        <a:solidFill>
                          <a:schemeClr val="tx1"/>
                        </a:solidFill>
                        <a:effectLst/>
                        <a:latin typeface="Calibri" panose="020F0502020204030204" pitchFamily="34" charset="0"/>
                        <a:ea typeface="Calibri" panose="020F0502020204030204" pitchFamily="34" charset="0"/>
                      </a:endParaRPr>
                    </a:p>
                  </a:txBody>
                  <a:tcPr marL="55078" marR="550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2735216"/>
                  </a:ext>
                </a:extLst>
              </a:tr>
              <a:tr h="1934288">
                <a:tc rowSpan="2">
                  <a:txBody>
                    <a:bodyPr/>
                    <a:lstStyle/>
                    <a:p>
                      <a:pPr algn="ctr">
                        <a:lnSpc>
                          <a:spcPct val="150000"/>
                        </a:lnSpc>
                      </a:pPr>
                      <a:r>
                        <a:rPr lang="es-EC" sz="1000" b="1" dirty="0">
                          <a:effectLst/>
                        </a:rPr>
                        <a:t>ESTRÉS LABORAL</a:t>
                      </a:r>
                    </a:p>
                    <a:p>
                      <a:pPr algn="ctr">
                        <a:lnSpc>
                          <a:spcPct val="150000"/>
                        </a:lnSpc>
                      </a:pPr>
                      <a:r>
                        <a:rPr lang="es-EC" sz="1000" b="1" dirty="0">
                          <a:effectLst/>
                        </a:rPr>
                        <a:t>Según Chin-</a:t>
                      </a:r>
                      <a:r>
                        <a:rPr lang="es-EC" sz="1000" b="1" dirty="0" err="1">
                          <a:effectLst/>
                        </a:rPr>
                        <a:t>Tsai</a:t>
                      </a:r>
                      <a:r>
                        <a:rPr lang="es-EC" sz="1000" b="1" dirty="0">
                          <a:effectLst/>
                        </a:rPr>
                        <a:t> (2013)</a:t>
                      </a:r>
                    </a:p>
                    <a:p>
                      <a:pPr algn="ctr">
                        <a:lnSpc>
                          <a:spcPct val="150000"/>
                        </a:lnSpc>
                      </a:pPr>
                      <a:r>
                        <a:rPr lang="es-EC" sz="1000" b="1" dirty="0">
                          <a:effectLst/>
                        </a:rPr>
                        <a:t>El estrés laboral es un proceso dinámico de</a:t>
                      </a:r>
                    </a:p>
                    <a:p>
                      <a:pPr algn="ctr">
                        <a:lnSpc>
                          <a:spcPct val="150000"/>
                        </a:lnSpc>
                      </a:pPr>
                      <a:r>
                        <a:rPr lang="es-EC" sz="1000" b="1" dirty="0">
                          <a:effectLst/>
                        </a:rPr>
                        <a:t>constantes cambios, que se presenta cuando los individuos perciben que no</a:t>
                      </a:r>
                    </a:p>
                    <a:p>
                      <a:pPr algn="ctr">
                        <a:lnSpc>
                          <a:spcPct val="150000"/>
                        </a:lnSpc>
                      </a:pPr>
                      <a:r>
                        <a:rPr lang="es-EC" sz="1000" b="1" dirty="0">
                          <a:effectLst/>
                        </a:rPr>
                        <a:t>pueden manejar efectivamente sus responsabilidades y mantener en balance su trabajo y vida personal.</a:t>
                      </a:r>
                      <a:endParaRPr lang="es-EC" sz="1000" b="1" dirty="0">
                        <a:effectLst/>
                        <a:latin typeface="Calibri" panose="020F0502020204030204" pitchFamily="34" charset="0"/>
                      </a:endParaRPr>
                    </a:p>
                  </a:txBody>
                  <a:tcPr marL="55078" marR="550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spcBef>
                          <a:spcPts val="2400"/>
                        </a:spcBef>
                        <a:spcAft>
                          <a:spcPts val="600"/>
                        </a:spcAft>
                      </a:pPr>
                      <a:r>
                        <a:rPr lang="es-EC" sz="1000" b="1" kern="0">
                          <a:effectLst/>
                        </a:rPr>
                        <a:t>Efectos estrés laboral en el individuo </a:t>
                      </a:r>
                      <a:endParaRPr lang="es-EC" sz="900" b="1" kern="0">
                        <a:effectLst/>
                      </a:endParaRPr>
                    </a:p>
                    <a:p>
                      <a:pPr>
                        <a:lnSpc>
                          <a:spcPct val="107000"/>
                        </a:lnSpc>
                        <a:spcAft>
                          <a:spcPts val="800"/>
                        </a:spcAft>
                      </a:pPr>
                      <a:r>
                        <a:rPr lang="es-EC" sz="1000" b="1">
                          <a:effectLst/>
                        </a:rPr>
                        <a:t> </a:t>
                      </a:r>
                    </a:p>
                    <a:p>
                      <a:pPr>
                        <a:lnSpc>
                          <a:spcPct val="107000"/>
                        </a:lnSpc>
                        <a:spcAft>
                          <a:spcPts val="800"/>
                        </a:spcAft>
                      </a:pPr>
                      <a:r>
                        <a:rPr lang="es-EC" sz="1000" b="1">
                          <a:effectLst/>
                        </a:rPr>
                        <a:t> </a:t>
                      </a:r>
                    </a:p>
                    <a:p>
                      <a:pPr>
                        <a:lnSpc>
                          <a:spcPct val="107000"/>
                        </a:lnSpc>
                        <a:spcAft>
                          <a:spcPts val="800"/>
                        </a:spcAft>
                      </a:pPr>
                      <a:r>
                        <a:rPr lang="es-EC" sz="1000" b="1">
                          <a:effectLst/>
                        </a:rPr>
                        <a:t> </a:t>
                      </a:r>
                    </a:p>
                    <a:p>
                      <a:pPr>
                        <a:lnSpc>
                          <a:spcPct val="107000"/>
                        </a:lnSpc>
                        <a:spcAft>
                          <a:spcPts val="800"/>
                        </a:spcAft>
                      </a:pPr>
                      <a:r>
                        <a:rPr lang="es-EC" sz="1000" b="1">
                          <a:effectLst/>
                        </a:rPr>
                        <a:t> </a:t>
                      </a:r>
                      <a:endParaRPr lang="es-EC" sz="1000" b="1">
                        <a:effectLst/>
                        <a:latin typeface="Calibri" panose="020F0502020204030204" pitchFamily="34" charset="0"/>
                        <a:ea typeface="Calibri" panose="020F0502020204030204" pitchFamily="34" charset="0"/>
                      </a:endParaRPr>
                    </a:p>
                  </a:txBody>
                  <a:tcPr marL="55078" marR="550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s-EC" sz="900" b="1">
                          <a:effectLst/>
                        </a:rPr>
                        <a:t>Depresión</a:t>
                      </a:r>
                    </a:p>
                    <a:p>
                      <a:pPr>
                        <a:lnSpc>
                          <a:spcPct val="150000"/>
                        </a:lnSpc>
                      </a:pPr>
                      <a:r>
                        <a:rPr lang="es-EC" sz="900" b="1">
                          <a:effectLst/>
                        </a:rPr>
                        <a:t>Ansiedad</a:t>
                      </a:r>
                    </a:p>
                    <a:p>
                      <a:pPr>
                        <a:lnSpc>
                          <a:spcPct val="150000"/>
                        </a:lnSpc>
                      </a:pPr>
                      <a:r>
                        <a:rPr lang="es-EC" sz="900" b="1">
                          <a:effectLst/>
                        </a:rPr>
                        <a:t>Agresividad</a:t>
                      </a:r>
                    </a:p>
                    <a:p>
                      <a:pPr>
                        <a:lnSpc>
                          <a:spcPct val="150000"/>
                        </a:lnSpc>
                      </a:pPr>
                      <a:r>
                        <a:rPr lang="es-EC" sz="900" b="1">
                          <a:effectLst/>
                        </a:rPr>
                        <a:t>Perdida de la Autoestima </a:t>
                      </a:r>
                    </a:p>
                    <a:p>
                      <a:pPr>
                        <a:lnSpc>
                          <a:spcPct val="107000"/>
                        </a:lnSpc>
                        <a:spcAft>
                          <a:spcPts val="800"/>
                        </a:spcAft>
                      </a:pPr>
                      <a:r>
                        <a:rPr lang="es-EC" sz="1000" b="1">
                          <a:effectLst/>
                        </a:rPr>
                        <a:t>Somatización</a:t>
                      </a:r>
                    </a:p>
                    <a:p>
                      <a:pPr>
                        <a:lnSpc>
                          <a:spcPct val="107000"/>
                        </a:lnSpc>
                        <a:spcAft>
                          <a:spcPts val="800"/>
                        </a:spcAft>
                      </a:pPr>
                      <a:r>
                        <a:rPr lang="es-EC" sz="1000" b="1">
                          <a:effectLst/>
                        </a:rPr>
                        <a:t>Cardiopatías </a:t>
                      </a:r>
                    </a:p>
                    <a:p>
                      <a:pPr>
                        <a:lnSpc>
                          <a:spcPct val="107000"/>
                        </a:lnSpc>
                        <a:spcAft>
                          <a:spcPts val="800"/>
                        </a:spcAft>
                      </a:pPr>
                      <a:r>
                        <a:rPr lang="es-EC" sz="1000" b="1">
                          <a:effectLst/>
                        </a:rPr>
                        <a:t>Aumento de la tensión arterial  </a:t>
                      </a:r>
                      <a:endParaRPr lang="es-EC" sz="1000" b="1">
                        <a:effectLst/>
                        <a:latin typeface="Calibri" panose="020F0502020204030204" pitchFamily="34" charset="0"/>
                        <a:ea typeface="Calibri" panose="020F0502020204030204" pitchFamily="34" charset="0"/>
                      </a:endParaRPr>
                    </a:p>
                  </a:txBody>
                  <a:tcPr marL="55078" marR="550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nSpc>
                          <a:spcPct val="150000"/>
                        </a:lnSpc>
                      </a:pPr>
                      <a:r>
                        <a:rPr lang="es-EC" sz="900" b="1">
                          <a:effectLst/>
                        </a:rPr>
                        <a:t> </a:t>
                      </a:r>
                    </a:p>
                    <a:p>
                      <a:pPr>
                        <a:lnSpc>
                          <a:spcPct val="115000"/>
                        </a:lnSpc>
                        <a:spcAft>
                          <a:spcPts val="0"/>
                        </a:spcAft>
                      </a:pPr>
                      <a:r>
                        <a:rPr lang="en-US" sz="1000" b="1">
                          <a:effectLst/>
                        </a:rPr>
                        <a:t>Cuestionario </a:t>
                      </a:r>
                      <a:r>
                        <a:rPr lang="en-US" sz="900" b="1">
                          <a:effectLst/>
                        </a:rPr>
                        <a:t>Test Maslach Burnout Inventory (MBI).</a:t>
                      </a:r>
                      <a:endParaRPr lang="es-EC" sz="1000" b="1">
                        <a:effectLst/>
                      </a:endParaRPr>
                    </a:p>
                    <a:p>
                      <a:pPr>
                        <a:lnSpc>
                          <a:spcPct val="150000"/>
                        </a:lnSpc>
                      </a:pPr>
                      <a:r>
                        <a:rPr lang="en-US" sz="900" b="1">
                          <a:effectLst/>
                        </a:rPr>
                        <a:t> </a:t>
                      </a:r>
                      <a:endParaRPr lang="es-EC" sz="900" b="1">
                        <a:effectLst/>
                        <a:latin typeface="Calibri" panose="020F0502020204030204" pitchFamily="34" charset="0"/>
                      </a:endParaRPr>
                    </a:p>
                  </a:txBody>
                  <a:tcPr marL="55078" marR="550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9366080"/>
                  </a:ext>
                </a:extLst>
              </a:tr>
              <a:tr h="2512064">
                <a:tc vMerge="1">
                  <a:txBody>
                    <a:bodyPr/>
                    <a:lstStyle/>
                    <a:p>
                      <a:endParaRPr lang="es-EC"/>
                    </a:p>
                  </a:txBody>
                  <a:tcPr/>
                </a:tc>
                <a:tc>
                  <a:txBody>
                    <a:bodyPr/>
                    <a:lstStyle/>
                    <a:p>
                      <a:pPr>
                        <a:lnSpc>
                          <a:spcPct val="150000"/>
                        </a:lnSpc>
                        <a:spcBef>
                          <a:spcPts val="2400"/>
                        </a:spcBef>
                        <a:spcAft>
                          <a:spcPts val="600"/>
                        </a:spcAft>
                      </a:pPr>
                      <a:r>
                        <a:rPr lang="es-EC" sz="1000" b="1" kern="0">
                          <a:effectLst/>
                        </a:rPr>
                        <a:t>Efectos estrés laboral en las entidades </a:t>
                      </a:r>
                      <a:endParaRPr lang="es-EC" sz="900" b="1" kern="0">
                        <a:effectLst/>
                        <a:latin typeface="Calibri" panose="020F0502020204030204" pitchFamily="34" charset="0"/>
                      </a:endParaRPr>
                    </a:p>
                  </a:txBody>
                  <a:tcPr marL="55078" marR="550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EC" sz="1000" b="1" dirty="0">
                          <a:effectLst/>
                        </a:rPr>
                        <a:t>Aumento del ausentismo </a:t>
                      </a:r>
                    </a:p>
                    <a:p>
                      <a:pPr>
                        <a:lnSpc>
                          <a:spcPct val="150000"/>
                        </a:lnSpc>
                      </a:pPr>
                      <a:r>
                        <a:rPr lang="es-EC" sz="900" b="1" dirty="0">
                          <a:effectLst/>
                        </a:rPr>
                        <a:t>Aumento de la rotación del trabajo </a:t>
                      </a:r>
                    </a:p>
                    <a:p>
                      <a:pPr>
                        <a:lnSpc>
                          <a:spcPct val="150000"/>
                        </a:lnSpc>
                      </a:pPr>
                      <a:r>
                        <a:rPr lang="es-EC" sz="900" b="1" dirty="0">
                          <a:effectLst/>
                        </a:rPr>
                        <a:t>Disminución de la productividad </a:t>
                      </a:r>
                    </a:p>
                    <a:p>
                      <a:pPr>
                        <a:lnSpc>
                          <a:spcPct val="150000"/>
                        </a:lnSpc>
                      </a:pPr>
                      <a:r>
                        <a:rPr lang="es-EC" sz="900" b="1" dirty="0">
                          <a:effectLst/>
                        </a:rPr>
                        <a:t>Incremento gastos  médicos </a:t>
                      </a:r>
                    </a:p>
                    <a:p>
                      <a:pPr>
                        <a:lnSpc>
                          <a:spcPct val="150000"/>
                        </a:lnSpc>
                      </a:pPr>
                      <a:r>
                        <a:rPr lang="es-EC" sz="900" b="1" dirty="0">
                          <a:effectLst/>
                        </a:rPr>
                        <a:t>Bajo rendimiento laboral</a:t>
                      </a:r>
                    </a:p>
                    <a:p>
                      <a:pPr>
                        <a:lnSpc>
                          <a:spcPct val="150000"/>
                        </a:lnSpc>
                      </a:pPr>
                      <a:r>
                        <a:rPr lang="es-EC" sz="900" b="1" dirty="0">
                          <a:effectLst/>
                        </a:rPr>
                        <a:t>Deterioro de la imagen institucional </a:t>
                      </a:r>
                      <a:endParaRPr lang="es-EC" sz="900" b="1" dirty="0">
                        <a:effectLst/>
                        <a:latin typeface="Calibri" panose="020F0502020204030204" pitchFamily="34" charset="0"/>
                      </a:endParaRPr>
                    </a:p>
                  </a:txBody>
                  <a:tcPr marL="55078" marR="550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EC"/>
                    </a:p>
                  </a:txBody>
                  <a:tcPr/>
                </a:tc>
                <a:extLst>
                  <a:ext uri="{0D108BD9-81ED-4DB2-BD59-A6C34878D82A}">
                    <a16:rowId xmlns:a16="http://schemas.microsoft.com/office/drawing/2014/main" val="1533873443"/>
                  </a:ext>
                </a:extLst>
              </a:tr>
            </a:tbl>
          </a:graphicData>
        </a:graphic>
      </p:graphicFrame>
    </p:spTree>
    <p:extLst>
      <p:ext uri="{BB962C8B-B14F-4D97-AF65-F5344CB8AC3E}">
        <p14:creationId xmlns:p14="http://schemas.microsoft.com/office/powerpoint/2010/main" val="1087130722"/>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414050" y="93805"/>
            <a:ext cx="10835839" cy="1056113"/>
          </a:xfrm>
        </p:spPr>
        <p:txBody>
          <a:bodyPr>
            <a:normAutofit fontScale="90000"/>
          </a:bodyPr>
          <a:lstStyle/>
          <a:p>
            <a:pPr algn="ctr"/>
            <a:r>
              <a:rPr lang="es-EC" b="1" dirty="0" smtClean="0">
                <a:solidFill>
                  <a:srgbClr val="002060"/>
                </a:solidFill>
              </a:rPr>
              <a:t>CAPITULO IV</a:t>
            </a:r>
            <a:br>
              <a:rPr lang="es-EC" b="1" dirty="0" smtClean="0">
                <a:solidFill>
                  <a:srgbClr val="002060"/>
                </a:solidFill>
              </a:rPr>
            </a:br>
            <a:r>
              <a:rPr lang="es-EC" b="1" dirty="0" smtClean="0">
                <a:solidFill>
                  <a:srgbClr val="002060"/>
                </a:solidFill>
              </a:rPr>
              <a:t>ANÁLISIS </a:t>
            </a:r>
            <a:r>
              <a:rPr lang="es-EC" b="1" dirty="0">
                <a:solidFill>
                  <a:srgbClr val="002060"/>
                </a:solidFill>
              </a:rPr>
              <a:t>E INTERPRETACIÓN DE RESULTADOS </a:t>
            </a:r>
            <a:br>
              <a:rPr lang="es-EC" b="1" dirty="0">
                <a:solidFill>
                  <a:srgbClr val="002060"/>
                </a:solidFill>
              </a:rPr>
            </a:br>
            <a:endParaRPr lang="es-EC" dirty="0">
              <a:solidFill>
                <a:srgbClr val="002060"/>
              </a:solidFill>
            </a:endParaRPr>
          </a:p>
        </p:txBody>
      </p:sp>
      <p:graphicFrame>
        <p:nvGraphicFramePr>
          <p:cNvPr id="9" name="Diagrama 8"/>
          <p:cNvGraphicFramePr/>
          <p:nvPr>
            <p:extLst>
              <p:ext uri="{D42A27DB-BD31-4B8C-83A1-F6EECF244321}">
                <p14:modId xmlns:p14="http://schemas.microsoft.com/office/powerpoint/2010/main" val="4260671353"/>
              </p:ext>
            </p:extLst>
          </p:nvPr>
        </p:nvGraphicFramePr>
        <p:xfrm>
          <a:off x="757647" y="1123404"/>
          <a:ext cx="8932091" cy="27823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a 9"/>
          <p:cNvGraphicFramePr/>
          <p:nvPr>
            <p:extLst>
              <p:ext uri="{D42A27DB-BD31-4B8C-83A1-F6EECF244321}">
                <p14:modId xmlns:p14="http://schemas.microsoft.com/office/powerpoint/2010/main" val="3664843243"/>
              </p:ext>
            </p:extLst>
          </p:nvPr>
        </p:nvGraphicFramePr>
        <p:xfrm>
          <a:off x="4480560" y="3116095"/>
          <a:ext cx="7059749" cy="35649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2" name="Imagen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67098" y="3964169"/>
            <a:ext cx="2133600" cy="2143125"/>
          </a:xfrm>
          <a:prstGeom prst="rect">
            <a:avLst/>
          </a:prstGeom>
        </p:spPr>
      </p:pic>
    </p:spTree>
    <p:extLst>
      <p:ext uri="{BB962C8B-B14F-4D97-AF65-F5344CB8AC3E}">
        <p14:creationId xmlns:p14="http://schemas.microsoft.com/office/powerpoint/2010/main" val="323199432"/>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04351" y="171850"/>
            <a:ext cx="8596668" cy="1320800"/>
          </a:xfrm>
        </p:spPr>
        <p:txBody>
          <a:bodyPr/>
          <a:lstStyle/>
          <a:p>
            <a:pPr algn="ctr"/>
            <a:r>
              <a:rPr lang="es-EC" dirty="0">
                <a:solidFill>
                  <a:srgbClr val="002060"/>
                </a:solidFill>
              </a:rPr>
              <a:t>ANALISIS MBI</a:t>
            </a:r>
            <a:br>
              <a:rPr lang="es-EC" dirty="0">
                <a:solidFill>
                  <a:srgbClr val="002060"/>
                </a:solidFill>
              </a:rPr>
            </a:br>
            <a:r>
              <a:rPr lang="es-EC" dirty="0">
                <a:solidFill>
                  <a:srgbClr val="002060"/>
                </a:solidFill>
              </a:rPr>
              <a:t>CANSANCIO EMOCIONAL </a:t>
            </a: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35012">
            <a:off x="9613636" y="603528"/>
            <a:ext cx="1918668" cy="1437149"/>
          </a:xfrm>
          <a:prstGeom prst="rect">
            <a:avLst/>
          </a:prstGeom>
        </p:spPr>
      </p:pic>
      <p:graphicFrame>
        <p:nvGraphicFramePr>
          <p:cNvPr id="11" name="Tabla 10"/>
          <p:cNvGraphicFramePr>
            <a:graphicFrameLocks noGrp="1"/>
          </p:cNvGraphicFramePr>
          <p:nvPr>
            <p:extLst>
              <p:ext uri="{D42A27DB-BD31-4B8C-83A1-F6EECF244321}">
                <p14:modId xmlns:p14="http://schemas.microsoft.com/office/powerpoint/2010/main" val="2862323560"/>
              </p:ext>
            </p:extLst>
          </p:nvPr>
        </p:nvGraphicFramePr>
        <p:xfrm>
          <a:off x="1266571" y="1713961"/>
          <a:ext cx="3914709" cy="1737360"/>
        </p:xfrm>
        <a:graphic>
          <a:graphicData uri="http://schemas.openxmlformats.org/drawingml/2006/table">
            <a:tbl>
              <a:tblPr firstRow="1" bandRow="1">
                <a:effectLst>
                  <a:innerShdw blurRad="63500" dist="50800" dir="10800000">
                    <a:prstClr val="black">
                      <a:alpha val="50000"/>
                    </a:prstClr>
                  </a:innerShdw>
                </a:effectLst>
                <a:tableStyleId>{9DCAF9ED-07DC-4A11-8D7F-57B35C25682E}</a:tableStyleId>
              </a:tblPr>
              <a:tblGrid>
                <a:gridCol w="1419703">
                  <a:extLst>
                    <a:ext uri="{9D8B030D-6E8A-4147-A177-3AD203B41FA5}">
                      <a16:colId xmlns:a16="http://schemas.microsoft.com/office/drawing/2014/main" val="24898980"/>
                    </a:ext>
                  </a:extLst>
                </a:gridCol>
                <a:gridCol w="1190103">
                  <a:extLst>
                    <a:ext uri="{9D8B030D-6E8A-4147-A177-3AD203B41FA5}">
                      <a16:colId xmlns:a16="http://schemas.microsoft.com/office/drawing/2014/main" val="3358069422"/>
                    </a:ext>
                  </a:extLst>
                </a:gridCol>
                <a:gridCol w="1304903">
                  <a:extLst>
                    <a:ext uri="{9D8B030D-6E8A-4147-A177-3AD203B41FA5}">
                      <a16:colId xmlns:a16="http://schemas.microsoft.com/office/drawing/2014/main" val="3548496476"/>
                    </a:ext>
                  </a:extLst>
                </a:gridCol>
              </a:tblGrid>
              <a:tr h="272919">
                <a:tc>
                  <a:txBody>
                    <a:bodyPr/>
                    <a:lstStyle/>
                    <a:p>
                      <a:pPr algn="ctr"/>
                      <a:r>
                        <a:rPr lang="es-EC" dirty="0">
                          <a:latin typeface="Arial Narrow" panose="020B0606020202030204" pitchFamily="34" charset="0"/>
                        </a:rPr>
                        <a:t>GENERO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latin typeface="Arial Narrow" panose="020B0606020202030204" pitchFamily="34" charset="0"/>
                        </a:rPr>
                        <a:t>PRE TEST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latin typeface="Arial Narrow" panose="020B0606020202030204" pitchFamily="34" charset="0"/>
                        </a:rPr>
                        <a:t>POST TEST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6777129"/>
                  </a:ext>
                </a:extLst>
              </a:tr>
              <a:tr h="272919">
                <a:tc>
                  <a:txBody>
                    <a:bodyPr/>
                    <a:lstStyle/>
                    <a:p>
                      <a:r>
                        <a:rPr lang="es-EC" dirty="0"/>
                        <a:t>Masculino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20,40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17,50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8690647"/>
                  </a:ext>
                </a:extLst>
              </a:tr>
              <a:tr h="272919">
                <a:tc>
                  <a:txBody>
                    <a:bodyPr/>
                    <a:lstStyle/>
                    <a:p>
                      <a:r>
                        <a:rPr lang="es-EC" dirty="0"/>
                        <a:t>Femenino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19,25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18,55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087756"/>
                  </a:ext>
                </a:extLst>
              </a:tr>
              <a:tr h="272919">
                <a:tc>
                  <a:txBody>
                    <a:bodyPr/>
                    <a:lstStyle/>
                    <a:p>
                      <a:r>
                        <a:rPr lang="es-EC" dirty="0"/>
                        <a:t>Cansancio</a:t>
                      </a:r>
                      <a:r>
                        <a:rPr lang="es-EC" baseline="0" dirty="0"/>
                        <a:t> Emocional</a:t>
                      </a:r>
                      <a:endParaRPr lang="es-EC"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MEDIO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BAJO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3284050"/>
                  </a:ext>
                </a:extLst>
              </a:tr>
            </a:tbl>
          </a:graphicData>
        </a:graphic>
      </p:graphicFrame>
      <p:graphicFrame>
        <p:nvGraphicFramePr>
          <p:cNvPr id="15" name="Tabla 14"/>
          <p:cNvGraphicFramePr>
            <a:graphicFrameLocks noGrp="1"/>
          </p:cNvGraphicFramePr>
          <p:nvPr>
            <p:extLst>
              <p:ext uri="{D42A27DB-BD31-4B8C-83A1-F6EECF244321}">
                <p14:modId xmlns:p14="http://schemas.microsoft.com/office/powerpoint/2010/main" val="2084209423"/>
              </p:ext>
            </p:extLst>
          </p:nvPr>
        </p:nvGraphicFramePr>
        <p:xfrm>
          <a:off x="5999373" y="1713961"/>
          <a:ext cx="4236811" cy="2377440"/>
        </p:xfrm>
        <a:graphic>
          <a:graphicData uri="http://schemas.openxmlformats.org/drawingml/2006/table">
            <a:tbl>
              <a:tblPr firstRow="1" bandRow="1">
                <a:effectLst>
                  <a:innerShdw blurRad="63500" dist="50800" dir="10800000">
                    <a:prstClr val="black">
                      <a:alpha val="50000"/>
                    </a:prstClr>
                  </a:innerShdw>
                </a:effectLst>
                <a:tableStyleId>{9DCAF9ED-07DC-4A11-8D7F-57B35C25682E}</a:tableStyleId>
              </a:tblPr>
              <a:tblGrid>
                <a:gridCol w="1741805">
                  <a:extLst>
                    <a:ext uri="{9D8B030D-6E8A-4147-A177-3AD203B41FA5}">
                      <a16:colId xmlns:a16="http://schemas.microsoft.com/office/drawing/2014/main" val="24898980"/>
                    </a:ext>
                  </a:extLst>
                </a:gridCol>
                <a:gridCol w="1190103">
                  <a:extLst>
                    <a:ext uri="{9D8B030D-6E8A-4147-A177-3AD203B41FA5}">
                      <a16:colId xmlns:a16="http://schemas.microsoft.com/office/drawing/2014/main" val="3358069422"/>
                    </a:ext>
                  </a:extLst>
                </a:gridCol>
                <a:gridCol w="1304903">
                  <a:extLst>
                    <a:ext uri="{9D8B030D-6E8A-4147-A177-3AD203B41FA5}">
                      <a16:colId xmlns:a16="http://schemas.microsoft.com/office/drawing/2014/main" val="3548496476"/>
                    </a:ext>
                  </a:extLst>
                </a:gridCol>
              </a:tblGrid>
              <a:tr h="272919">
                <a:tc>
                  <a:txBody>
                    <a:bodyPr/>
                    <a:lstStyle/>
                    <a:p>
                      <a:pPr algn="ctr"/>
                      <a:r>
                        <a:rPr lang="es-EC" dirty="0">
                          <a:latin typeface="Arial Narrow" panose="020B0606020202030204" pitchFamily="34" charset="0"/>
                        </a:rPr>
                        <a:t>LUGAR</a:t>
                      </a:r>
                      <a:r>
                        <a:rPr lang="es-EC" baseline="0" dirty="0">
                          <a:latin typeface="Arial Narrow" panose="020B0606020202030204" pitchFamily="34" charset="0"/>
                        </a:rPr>
                        <a:t> DE TRABAJO</a:t>
                      </a:r>
                      <a:endParaRPr lang="es-EC"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latin typeface="Arial Narrow" panose="020B0606020202030204" pitchFamily="34" charset="0"/>
                        </a:rPr>
                        <a:t>PRE TEST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latin typeface="Arial Narrow" panose="020B0606020202030204" pitchFamily="34" charset="0"/>
                        </a:rPr>
                        <a:t>POST TEST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6777129"/>
                  </a:ext>
                </a:extLst>
              </a:tr>
              <a:tr h="272919">
                <a:tc>
                  <a:txBody>
                    <a:bodyPr/>
                    <a:lstStyle/>
                    <a:p>
                      <a:r>
                        <a:rPr lang="es-EC" dirty="0"/>
                        <a:t>Administrativo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19,72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18,81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8690647"/>
                  </a:ext>
                </a:extLst>
              </a:tr>
              <a:tr h="272919">
                <a:tc>
                  <a:txBody>
                    <a:bodyPr/>
                    <a:lstStyle/>
                    <a:p>
                      <a:r>
                        <a:rPr lang="es-EC" dirty="0"/>
                        <a:t>Compañía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21,02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18,47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087756"/>
                  </a:ext>
                </a:extLst>
              </a:tr>
              <a:tr h="272919">
                <a:tc>
                  <a:txBody>
                    <a:bodyPr/>
                    <a:lstStyle/>
                    <a:p>
                      <a:r>
                        <a:rPr lang="es-EC" dirty="0"/>
                        <a:t>Operativo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20,31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18,93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3284050"/>
                  </a:ext>
                </a:extLst>
              </a:tr>
              <a:tr h="27291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dirty="0"/>
                        <a:t>Cansancio</a:t>
                      </a:r>
                      <a:r>
                        <a:rPr lang="es-EC" baseline="0" dirty="0"/>
                        <a:t> Emocional</a:t>
                      </a:r>
                      <a:endParaRPr lang="es-EC"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MEDIO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BAJO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0352025"/>
                  </a:ext>
                </a:extLst>
              </a:tr>
            </a:tbl>
          </a:graphicData>
        </a:graphic>
      </p:graphicFrame>
      <p:graphicFrame>
        <p:nvGraphicFramePr>
          <p:cNvPr id="17" name="Tabla 16"/>
          <p:cNvGraphicFramePr>
            <a:graphicFrameLocks noGrp="1"/>
          </p:cNvGraphicFramePr>
          <p:nvPr>
            <p:extLst>
              <p:ext uri="{D42A27DB-BD31-4B8C-83A1-F6EECF244321}">
                <p14:modId xmlns:p14="http://schemas.microsoft.com/office/powerpoint/2010/main" val="4221372177"/>
              </p:ext>
            </p:extLst>
          </p:nvPr>
        </p:nvGraphicFramePr>
        <p:xfrm>
          <a:off x="1266571" y="3880731"/>
          <a:ext cx="4236811" cy="2468880"/>
        </p:xfrm>
        <a:graphic>
          <a:graphicData uri="http://schemas.openxmlformats.org/drawingml/2006/table">
            <a:tbl>
              <a:tblPr firstRow="1" bandRow="1">
                <a:effectLst>
                  <a:innerShdw blurRad="63500" dist="50800" dir="10800000">
                    <a:prstClr val="black">
                      <a:alpha val="50000"/>
                    </a:prstClr>
                  </a:innerShdw>
                </a:effectLst>
                <a:tableStyleId>{9DCAF9ED-07DC-4A11-8D7F-57B35C25682E}</a:tableStyleId>
              </a:tblPr>
              <a:tblGrid>
                <a:gridCol w="1741805">
                  <a:extLst>
                    <a:ext uri="{9D8B030D-6E8A-4147-A177-3AD203B41FA5}">
                      <a16:colId xmlns:a16="http://schemas.microsoft.com/office/drawing/2014/main" val="24898980"/>
                    </a:ext>
                  </a:extLst>
                </a:gridCol>
                <a:gridCol w="1190103">
                  <a:extLst>
                    <a:ext uri="{9D8B030D-6E8A-4147-A177-3AD203B41FA5}">
                      <a16:colId xmlns:a16="http://schemas.microsoft.com/office/drawing/2014/main" val="3358069422"/>
                    </a:ext>
                  </a:extLst>
                </a:gridCol>
                <a:gridCol w="1304903">
                  <a:extLst>
                    <a:ext uri="{9D8B030D-6E8A-4147-A177-3AD203B41FA5}">
                      <a16:colId xmlns:a16="http://schemas.microsoft.com/office/drawing/2014/main" val="3548496476"/>
                    </a:ext>
                  </a:extLst>
                </a:gridCol>
              </a:tblGrid>
              <a:tr h="272919">
                <a:tc>
                  <a:txBody>
                    <a:bodyPr/>
                    <a:lstStyle/>
                    <a:p>
                      <a:pPr algn="ctr"/>
                      <a:r>
                        <a:rPr lang="es-EC" dirty="0" smtClean="0">
                          <a:latin typeface="Arial Narrow" panose="020B0606020202030204" pitchFamily="34" charset="0"/>
                        </a:rPr>
                        <a:t>EDAD</a:t>
                      </a:r>
                      <a:endParaRPr lang="es-EC"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latin typeface="Arial Narrow" panose="020B0606020202030204" pitchFamily="34" charset="0"/>
                        </a:rPr>
                        <a:t>PRE TEST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latin typeface="Arial Narrow" panose="020B0606020202030204" pitchFamily="34" charset="0"/>
                        </a:rPr>
                        <a:t>POST TEST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6777129"/>
                  </a:ext>
                </a:extLst>
              </a:tr>
              <a:tr h="272919">
                <a:tc>
                  <a:txBody>
                    <a:bodyPr/>
                    <a:lstStyle/>
                    <a:p>
                      <a:r>
                        <a:rPr lang="es-EC" dirty="0"/>
                        <a:t>R1(20-30)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20,34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19,12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8690647"/>
                  </a:ext>
                </a:extLst>
              </a:tr>
              <a:tr h="272919">
                <a:tc>
                  <a:txBody>
                    <a:bodyPr/>
                    <a:lstStyle/>
                    <a:p>
                      <a:r>
                        <a:rPr lang="es-EC" dirty="0"/>
                        <a:t>R2</a:t>
                      </a:r>
                      <a:r>
                        <a:rPr lang="es-EC" baseline="0" dirty="0"/>
                        <a:t> (31-40)</a:t>
                      </a:r>
                      <a:endParaRPr lang="es-EC"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22,62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18,47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087756"/>
                  </a:ext>
                </a:extLst>
              </a:tr>
              <a:tr h="272919">
                <a:tc>
                  <a:txBody>
                    <a:bodyPr/>
                    <a:lstStyle/>
                    <a:p>
                      <a:r>
                        <a:rPr lang="es-EC" dirty="0"/>
                        <a:t>R3</a:t>
                      </a:r>
                      <a:r>
                        <a:rPr lang="es-EC" baseline="0" dirty="0"/>
                        <a:t> (41-50)</a:t>
                      </a:r>
                      <a:endParaRPr lang="es-EC"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19,16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18,21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3284050"/>
                  </a:ext>
                </a:extLst>
              </a:tr>
              <a:tr h="27291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dirty="0"/>
                        <a:t>R4</a:t>
                      </a:r>
                      <a:r>
                        <a:rPr lang="es-EC" baseline="0" dirty="0"/>
                        <a:t> (50 +)</a:t>
                      </a:r>
                      <a:endParaRPr lang="es-EC"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21,57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19,03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0352025"/>
                  </a:ext>
                </a:extLst>
              </a:tr>
              <a:tr h="27291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dirty="0"/>
                        <a:t>Cansancio</a:t>
                      </a:r>
                      <a:r>
                        <a:rPr lang="es-EC" baseline="0" dirty="0"/>
                        <a:t> Emocional</a:t>
                      </a:r>
                      <a:endParaRPr lang="es-EC"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MEDIO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BAJO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8829736"/>
                  </a:ext>
                </a:extLst>
              </a:tr>
            </a:tbl>
          </a:graphicData>
        </a:graphic>
      </p:graphicFrame>
      <p:pic>
        <p:nvPicPr>
          <p:cNvPr id="18" name="Imagen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634" y="215386"/>
            <a:ext cx="1781335" cy="1458109"/>
          </a:xfrm>
          <a:prstGeom prst="rect">
            <a:avLst/>
          </a:prstGeom>
        </p:spPr>
      </p:pic>
      <p:pic>
        <p:nvPicPr>
          <p:cNvPr id="19" name="Imagen 18"/>
          <p:cNvPicPr>
            <a:picLocks noChangeAspect="1"/>
          </p:cNvPicPr>
          <p:nvPr/>
        </p:nvPicPr>
        <p:blipFill>
          <a:blip r:embed="rId4"/>
          <a:stretch>
            <a:fillRect/>
          </a:stretch>
        </p:blipFill>
        <p:spPr>
          <a:xfrm>
            <a:off x="5999373" y="4366026"/>
            <a:ext cx="4328535" cy="19874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84080636"/>
      </p:ext>
    </p:extLst>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1304351" y="17185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dirty="0">
                <a:solidFill>
                  <a:srgbClr val="002060"/>
                </a:solidFill>
              </a:rPr>
              <a:t>ANALISIS MBI</a:t>
            </a:r>
            <a:br>
              <a:rPr lang="es-EC" dirty="0">
                <a:solidFill>
                  <a:srgbClr val="002060"/>
                </a:solidFill>
              </a:rPr>
            </a:br>
            <a:r>
              <a:rPr lang="es-EC" dirty="0">
                <a:solidFill>
                  <a:srgbClr val="002060"/>
                </a:solidFill>
              </a:rPr>
              <a:t>DESPERSONALIZACIÓN</a:t>
            </a:r>
          </a:p>
        </p:txBody>
      </p:sp>
      <p:graphicFrame>
        <p:nvGraphicFramePr>
          <p:cNvPr id="15" name="Tabla 14"/>
          <p:cNvGraphicFramePr>
            <a:graphicFrameLocks noGrp="1"/>
          </p:cNvGraphicFramePr>
          <p:nvPr>
            <p:extLst>
              <p:ext uri="{D42A27DB-BD31-4B8C-83A1-F6EECF244321}">
                <p14:modId xmlns:p14="http://schemas.microsoft.com/office/powerpoint/2010/main" val="4182896370"/>
              </p:ext>
            </p:extLst>
          </p:nvPr>
        </p:nvGraphicFramePr>
        <p:xfrm>
          <a:off x="911849" y="1842924"/>
          <a:ext cx="4690836" cy="1463040"/>
        </p:xfrm>
        <a:graphic>
          <a:graphicData uri="http://schemas.openxmlformats.org/drawingml/2006/table">
            <a:tbl>
              <a:tblPr firstRow="1" bandRow="1">
                <a:effectLst>
                  <a:innerShdw blurRad="63500" dist="50800" dir="10800000">
                    <a:prstClr val="black">
                      <a:alpha val="50000"/>
                    </a:prstClr>
                  </a:innerShdw>
                </a:effectLst>
                <a:tableStyleId>{9DCAF9ED-07DC-4A11-8D7F-57B35C25682E}</a:tableStyleId>
              </a:tblPr>
              <a:tblGrid>
                <a:gridCol w="2195830">
                  <a:extLst>
                    <a:ext uri="{9D8B030D-6E8A-4147-A177-3AD203B41FA5}">
                      <a16:colId xmlns:a16="http://schemas.microsoft.com/office/drawing/2014/main" val="24898980"/>
                    </a:ext>
                  </a:extLst>
                </a:gridCol>
                <a:gridCol w="1190103">
                  <a:extLst>
                    <a:ext uri="{9D8B030D-6E8A-4147-A177-3AD203B41FA5}">
                      <a16:colId xmlns:a16="http://schemas.microsoft.com/office/drawing/2014/main" val="3358069422"/>
                    </a:ext>
                  </a:extLst>
                </a:gridCol>
                <a:gridCol w="1304903">
                  <a:extLst>
                    <a:ext uri="{9D8B030D-6E8A-4147-A177-3AD203B41FA5}">
                      <a16:colId xmlns:a16="http://schemas.microsoft.com/office/drawing/2014/main" val="3548496476"/>
                    </a:ext>
                  </a:extLst>
                </a:gridCol>
              </a:tblGrid>
              <a:tr h="272919">
                <a:tc>
                  <a:txBody>
                    <a:bodyPr/>
                    <a:lstStyle/>
                    <a:p>
                      <a:pPr algn="ctr"/>
                      <a:r>
                        <a:rPr lang="es-EC" dirty="0">
                          <a:latin typeface="Arial Narrow" panose="020B0606020202030204" pitchFamily="34" charset="0"/>
                        </a:rPr>
                        <a:t>GENERO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latin typeface="Arial Narrow" panose="020B0606020202030204" pitchFamily="34" charset="0"/>
                        </a:rPr>
                        <a:t>PRE TEST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latin typeface="Arial Narrow" panose="020B0606020202030204" pitchFamily="34" charset="0"/>
                        </a:rPr>
                        <a:t>POST TEST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6777129"/>
                  </a:ext>
                </a:extLst>
              </a:tr>
              <a:tr h="272919">
                <a:tc>
                  <a:txBody>
                    <a:bodyPr/>
                    <a:lstStyle/>
                    <a:p>
                      <a:r>
                        <a:rPr lang="es-EC" dirty="0"/>
                        <a:t>Masculino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10,15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9,40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8690647"/>
                  </a:ext>
                </a:extLst>
              </a:tr>
              <a:tr h="272919">
                <a:tc>
                  <a:txBody>
                    <a:bodyPr/>
                    <a:lstStyle/>
                    <a:p>
                      <a:r>
                        <a:rPr lang="es-EC" dirty="0"/>
                        <a:t>Femenino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10,01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9,35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087756"/>
                  </a:ext>
                </a:extLst>
              </a:tr>
              <a:tr h="272919">
                <a:tc>
                  <a:txBody>
                    <a:bodyPr/>
                    <a:lstStyle/>
                    <a:p>
                      <a:r>
                        <a:rPr lang="es-EC" dirty="0"/>
                        <a:t>Despersonalización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ALTO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MEDIO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3284050"/>
                  </a:ext>
                </a:extLst>
              </a:tr>
            </a:tbl>
          </a:graphicData>
        </a:graphic>
      </p:graphicFrame>
      <p:graphicFrame>
        <p:nvGraphicFramePr>
          <p:cNvPr id="16" name="Tabla 15"/>
          <p:cNvGraphicFramePr>
            <a:graphicFrameLocks noGrp="1"/>
          </p:cNvGraphicFramePr>
          <p:nvPr>
            <p:extLst>
              <p:ext uri="{D42A27DB-BD31-4B8C-83A1-F6EECF244321}">
                <p14:modId xmlns:p14="http://schemas.microsoft.com/office/powerpoint/2010/main" val="3716388396"/>
              </p:ext>
            </p:extLst>
          </p:nvPr>
        </p:nvGraphicFramePr>
        <p:xfrm>
          <a:off x="911849" y="3867668"/>
          <a:ext cx="4690836" cy="2194560"/>
        </p:xfrm>
        <a:graphic>
          <a:graphicData uri="http://schemas.openxmlformats.org/drawingml/2006/table">
            <a:tbl>
              <a:tblPr firstRow="1" bandRow="1">
                <a:effectLst>
                  <a:innerShdw blurRad="63500" dist="50800" dir="10800000">
                    <a:prstClr val="black">
                      <a:alpha val="50000"/>
                    </a:prstClr>
                  </a:innerShdw>
                </a:effectLst>
                <a:tableStyleId>{9DCAF9ED-07DC-4A11-8D7F-57B35C25682E}</a:tableStyleId>
              </a:tblPr>
              <a:tblGrid>
                <a:gridCol w="2195830">
                  <a:extLst>
                    <a:ext uri="{9D8B030D-6E8A-4147-A177-3AD203B41FA5}">
                      <a16:colId xmlns:a16="http://schemas.microsoft.com/office/drawing/2014/main" val="24898980"/>
                    </a:ext>
                  </a:extLst>
                </a:gridCol>
                <a:gridCol w="1190103">
                  <a:extLst>
                    <a:ext uri="{9D8B030D-6E8A-4147-A177-3AD203B41FA5}">
                      <a16:colId xmlns:a16="http://schemas.microsoft.com/office/drawing/2014/main" val="3358069422"/>
                    </a:ext>
                  </a:extLst>
                </a:gridCol>
                <a:gridCol w="1304903">
                  <a:extLst>
                    <a:ext uri="{9D8B030D-6E8A-4147-A177-3AD203B41FA5}">
                      <a16:colId xmlns:a16="http://schemas.microsoft.com/office/drawing/2014/main" val="3548496476"/>
                    </a:ext>
                  </a:extLst>
                </a:gridCol>
              </a:tblGrid>
              <a:tr h="272919">
                <a:tc>
                  <a:txBody>
                    <a:bodyPr/>
                    <a:lstStyle/>
                    <a:p>
                      <a:pPr algn="ctr"/>
                      <a:r>
                        <a:rPr lang="es-EC" dirty="0" smtClean="0">
                          <a:latin typeface="Arial Narrow" panose="020B0606020202030204" pitchFamily="34" charset="0"/>
                        </a:rPr>
                        <a:t>EDAD</a:t>
                      </a:r>
                      <a:endParaRPr lang="es-EC"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latin typeface="Arial Narrow" panose="020B0606020202030204" pitchFamily="34" charset="0"/>
                        </a:rPr>
                        <a:t>PRE TEST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latin typeface="Arial Narrow" panose="020B0606020202030204" pitchFamily="34" charset="0"/>
                        </a:rPr>
                        <a:t>POST TEST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6777129"/>
                  </a:ext>
                </a:extLst>
              </a:tr>
              <a:tr h="272919">
                <a:tc>
                  <a:txBody>
                    <a:bodyPr/>
                    <a:lstStyle/>
                    <a:p>
                      <a:r>
                        <a:rPr lang="es-EC" dirty="0"/>
                        <a:t>R1(20-30)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10,52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9,76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8690647"/>
                  </a:ext>
                </a:extLst>
              </a:tr>
              <a:tr h="272919">
                <a:tc>
                  <a:txBody>
                    <a:bodyPr/>
                    <a:lstStyle/>
                    <a:p>
                      <a:r>
                        <a:rPr lang="es-EC" dirty="0"/>
                        <a:t>R2</a:t>
                      </a:r>
                      <a:r>
                        <a:rPr lang="es-EC" baseline="0" dirty="0"/>
                        <a:t> (31-40)</a:t>
                      </a:r>
                      <a:endParaRPr lang="es-EC"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10,07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9,90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087756"/>
                  </a:ext>
                </a:extLst>
              </a:tr>
              <a:tr h="272919">
                <a:tc>
                  <a:txBody>
                    <a:bodyPr/>
                    <a:lstStyle/>
                    <a:p>
                      <a:r>
                        <a:rPr lang="es-EC" dirty="0"/>
                        <a:t>R3</a:t>
                      </a:r>
                      <a:r>
                        <a:rPr lang="es-EC" baseline="0" dirty="0"/>
                        <a:t> (41-50)</a:t>
                      </a:r>
                      <a:endParaRPr lang="es-EC"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10,83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9,66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3284050"/>
                  </a:ext>
                </a:extLst>
              </a:tr>
              <a:tr h="27291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dirty="0"/>
                        <a:t>R4</a:t>
                      </a:r>
                      <a:r>
                        <a:rPr lang="es-EC" baseline="0" dirty="0"/>
                        <a:t> (50 +)</a:t>
                      </a:r>
                      <a:endParaRPr lang="es-EC"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10,57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0352025"/>
                  </a:ext>
                </a:extLst>
              </a:tr>
              <a:tr h="272919">
                <a:tc>
                  <a:txBody>
                    <a:bodyPr/>
                    <a:lstStyle/>
                    <a:p>
                      <a:r>
                        <a:rPr lang="es-EC" dirty="0"/>
                        <a:t>Despersonalización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ALTO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MEDIO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8829736"/>
                  </a:ext>
                </a:extLst>
              </a:tr>
            </a:tbl>
          </a:graphicData>
        </a:graphic>
      </p:graphicFrame>
      <p:graphicFrame>
        <p:nvGraphicFramePr>
          <p:cNvPr id="17" name="Tabla 16"/>
          <p:cNvGraphicFramePr>
            <a:graphicFrameLocks noGrp="1"/>
          </p:cNvGraphicFramePr>
          <p:nvPr>
            <p:extLst>
              <p:ext uri="{D42A27DB-BD31-4B8C-83A1-F6EECF244321}">
                <p14:modId xmlns:p14="http://schemas.microsoft.com/office/powerpoint/2010/main" val="796279477"/>
              </p:ext>
            </p:extLst>
          </p:nvPr>
        </p:nvGraphicFramePr>
        <p:xfrm>
          <a:off x="6221443" y="1842924"/>
          <a:ext cx="4690836" cy="1828800"/>
        </p:xfrm>
        <a:graphic>
          <a:graphicData uri="http://schemas.openxmlformats.org/drawingml/2006/table">
            <a:tbl>
              <a:tblPr firstRow="1" bandRow="1">
                <a:effectLst>
                  <a:innerShdw blurRad="63500" dist="50800" dir="10800000">
                    <a:prstClr val="black">
                      <a:alpha val="50000"/>
                    </a:prstClr>
                  </a:innerShdw>
                </a:effectLst>
                <a:tableStyleId>{9DCAF9ED-07DC-4A11-8D7F-57B35C25682E}</a:tableStyleId>
              </a:tblPr>
              <a:tblGrid>
                <a:gridCol w="2195830">
                  <a:extLst>
                    <a:ext uri="{9D8B030D-6E8A-4147-A177-3AD203B41FA5}">
                      <a16:colId xmlns:a16="http://schemas.microsoft.com/office/drawing/2014/main" val="24898980"/>
                    </a:ext>
                  </a:extLst>
                </a:gridCol>
                <a:gridCol w="1190103">
                  <a:extLst>
                    <a:ext uri="{9D8B030D-6E8A-4147-A177-3AD203B41FA5}">
                      <a16:colId xmlns:a16="http://schemas.microsoft.com/office/drawing/2014/main" val="3358069422"/>
                    </a:ext>
                  </a:extLst>
                </a:gridCol>
                <a:gridCol w="1304903">
                  <a:extLst>
                    <a:ext uri="{9D8B030D-6E8A-4147-A177-3AD203B41FA5}">
                      <a16:colId xmlns:a16="http://schemas.microsoft.com/office/drawing/2014/main" val="3548496476"/>
                    </a:ext>
                  </a:extLst>
                </a:gridCol>
              </a:tblGrid>
              <a:tr h="272919">
                <a:tc>
                  <a:txBody>
                    <a:bodyPr/>
                    <a:lstStyle/>
                    <a:p>
                      <a:pPr algn="ctr"/>
                      <a:r>
                        <a:rPr lang="es-EC" dirty="0">
                          <a:latin typeface="Arial Narrow" panose="020B0606020202030204" pitchFamily="34" charset="0"/>
                        </a:rPr>
                        <a:t>LUGAR</a:t>
                      </a:r>
                      <a:r>
                        <a:rPr lang="es-EC" baseline="0" dirty="0">
                          <a:latin typeface="Arial Narrow" panose="020B0606020202030204" pitchFamily="34" charset="0"/>
                        </a:rPr>
                        <a:t> DE TRABAJO</a:t>
                      </a:r>
                      <a:endParaRPr lang="es-EC"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latin typeface="Arial Narrow" panose="020B0606020202030204" pitchFamily="34" charset="0"/>
                        </a:rPr>
                        <a:t>PRE TEST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latin typeface="Arial Narrow" panose="020B0606020202030204" pitchFamily="34" charset="0"/>
                        </a:rPr>
                        <a:t>POST TEST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6777129"/>
                  </a:ext>
                </a:extLst>
              </a:tr>
              <a:tr h="272919">
                <a:tc>
                  <a:txBody>
                    <a:bodyPr/>
                    <a:lstStyle/>
                    <a:p>
                      <a:r>
                        <a:rPr lang="es-EC" dirty="0"/>
                        <a:t>Administrativo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10,08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9,40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8690647"/>
                  </a:ext>
                </a:extLst>
              </a:tr>
              <a:tr h="272919">
                <a:tc>
                  <a:txBody>
                    <a:bodyPr/>
                    <a:lstStyle/>
                    <a:p>
                      <a:r>
                        <a:rPr lang="es-EC" dirty="0"/>
                        <a:t>Compañía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10,09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9,46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087756"/>
                  </a:ext>
                </a:extLst>
              </a:tr>
              <a:tr h="272919">
                <a:tc>
                  <a:txBody>
                    <a:bodyPr/>
                    <a:lstStyle/>
                    <a:p>
                      <a:r>
                        <a:rPr lang="es-EC" dirty="0"/>
                        <a:t>Operativo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10,01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9,78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3284050"/>
                  </a:ext>
                </a:extLst>
              </a:tr>
              <a:tr h="272919">
                <a:tc>
                  <a:txBody>
                    <a:bodyPr/>
                    <a:lstStyle/>
                    <a:p>
                      <a:r>
                        <a:rPr lang="es-EC" dirty="0"/>
                        <a:t>Despersonalización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ALTO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MEDIO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0352025"/>
                  </a:ext>
                </a:extLst>
              </a:tr>
            </a:tbl>
          </a:graphicData>
        </a:graphic>
      </p:graphicFrame>
      <p:pic>
        <p:nvPicPr>
          <p:cNvPr id="18" name="Imagen 17"/>
          <p:cNvPicPr>
            <a:picLocks noChangeAspect="1"/>
          </p:cNvPicPr>
          <p:nvPr/>
        </p:nvPicPr>
        <p:blipFill>
          <a:blip r:embed="rId2"/>
          <a:stretch>
            <a:fillRect/>
          </a:stretch>
        </p:blipFill>
        <p:spPr>
          <a:xfrm>
            <a:off x="6221443" y="4140166"/>
            <a:ext cx="4407595" cy="1922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429095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304351" y="171850"/>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dirty="0">
                <a:solidFill>
                  <a:srgbClr val="002060"/>
                </a:solidFill>
              </a:rPr>
              <a:t>ANALISIS MBI</a:t>
            </a:r>
            <a:br>
              <a:rPr lang="es-EC" dirty="0">
                <a:solidFill>
                  <a:srgbClr val="002060"/>
                </a:solidFill>
              </a:rPr>
            </a:br>
            <a:r>
              <a:rPr lang="es-EC" dirty="0">
                <a:solidFill>
                  <a:srgbClr val="002060"/>
                </a:solidFill>
              </a:rPr>
              <a:t>REALIZACIÓN PERSONAL</a:t>
            </a:r>
          </a:p>
        </p:txBody>
      </p:sp>
      <p:graphicFrame>
        <p:nvGraphicFramePr>
          <p:cNvPr id="11" name="Tabla 10"/>
          <p:cNvGraphicFramePr>
            <a:graphicFrameLocks noGrp="1"/>
          </p:cNvGraphicFramePr>
          <p:nvPr>
            <p:extLst>
              <p:ext uri="{D42A27DB-BD31-4B8C-83A1-F6EECF244321}">
                <p14:modId xmlns:p14="http://schemas.microsoft.com/office/powerpoint/2010/main" val="2607507982"/>
              </p:ext>
            </p:extLst>
          </p:nvPr>
        </p:nvGraphicFramePr>
        <p:xfrm>
          <a:off x="911850" y="1674319"/>
          <a:ext cx="4690835" cy="2011680"/>
        </p:xfrm>
        <a:graphic>
          <a:graphicData uri="http://schemas.openxmlformats.org/drawingml/2006/table">
            <a:tbl>
              <a:tblPr firstRow="1" bandRow="1">
                <a:effectLst>
                  <a:innerShdw blurRad="63500" dist="50800" dir="10800000">
                    <a:prstClr val="black">
                      <a:alpha val="50000"/>
                    </a:prstClr>
                  </a:innerShdw>
                </a:effectLst>
                <a:tableStyleId>{9DCAF9ED-07DC-4A11-8D7F-57B35C25682E}</a:tableStyleId>
              </a:tblPr>
              <a:tblGrid>
                <a:gridCol w="1751468">
                  <a:extLst>
                    <a:ext uri="{9D8B030D-6E8A-4147-A177-3AD203B41FA5}">
                      <a16:colId xmlns:a16="http://schemas.microsoft.com/office/drawing/2014/main" val="24898980"/>
                    </a:ext>
                  </a:extLst>
                </a:gridCol>
                <a:gridCol w="949266">
                  <a:extLst>
                    <a:ext uri="{9D8B030D-6E8A-4147-A177-3AD203B41FA5}">
                      <a16:colId xmlns:a16="http://schemas.microsoft.com/office/drawing/2014/main" val="3358069422"/>
                    </a:ext>
                  </a:extLst>
                </a:gridCol>
                <a:gridCol w="949266">
                  <a:extLst>
                    <a:ext uri="{9D8B030D-6E8A-4147-A177-3AD203B41FA5}">
                      <a16:colId xmlns:a16="http://schemas.microsoft.com/office/drawing/2014/main" val="2544926783"/>
                    </a:ext>
                  </a:extLst>
                </a:gridCol>
                <a:gridCol w="1040835">
                  <a:extLst>
                    <a:ext uri="{9D8B030D-6E8A-4147-A177-3AD203B41FA5}">
                      <a16:colId xmlns:a16="http://schemas.microsoft.com/office/drawing/2014/main" val="3548496476"/>
                    </a:ext>
                  </a:extLst>
                </a:gridCol>
              </a:tblGrid>
              <a:tr h="272919">
                <a:tc>
                  <a:txBody>
                    <a:bodyPr/>
                    <a:lstStyle/>
                    <a:p>
                      <a:pPr algn="ctr"/>
                      <a:r>
                        <a:rPr lang="es-EC" dirty="0">
                          <a:latin typeface="Arial Narrow" panose="020B0606020202030204" pitchFamily="34" charset="0"/>
                        </a:rPr>
                        <a:t>GENERO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s-EC" dirty="0">
                          <a:latin typeface="Arial Narrow" panose="020B0606020202030204" pitchFamily="34" charset="0"/>
                        </a:rPr>
                        <a:t>PRE TEST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s-EC"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latin typeface="Arial Narrow" panose="020B0606020202030204" pitchFamily="34" charset="0"/>
                        </a:rPr>
                        <a:t>POST TEST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6777129"/>
                  </a:ext>
                </a:extLst>
              </a:tr>
              <a:tr h="272919">
                <a:tc>
                  <a:txBody>
                    <a:bodyPr/>
                    <a:lstStyle/>
                    <a:p>
                      <a:r>
                        <a:rPr lang="es-EC" dirty="0"/>
                        <a:t>Masculino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34,34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MEDIO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36,42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8690647"/>
                  </a:ext>
                </a:extLst>
              </a:tr>
              <a:tr h="272919">
                <a:tc>
                  <a:txBody>
                    <a:bodyPr/>
                    <a:lstStyle/>
                    <a:p>
                      <a:r>
                        <a:rPr lang="es-EC" dirty="0"/>
                        <a:t>Femenino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30,42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BAJO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34,32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087756"/>
                  </a:ext>
                </a:extLst>
              </a:tr>
              <a:tr h="272919">
                <a:tc>
                  <a:txBody>
                    <a:bodyPr/>
                    <a:lstStyle/>
                    <a:p>
                      <a:r>
                        <a:rPr lang="es-EC" dirty="0"/>
                        <a:t>Realización Personal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r>
                        <a:rPr lang="es-EC" dirty="0"/>
                        <a:t>MEDIO/BAJO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s-EC"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MEDIO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3284050"/>
                  </a:ext>
                </a:extLst>
              </a:tr>
            </a:tbl>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189195521"/>
              </p:ext>
            </p:extLst>
          </p:nvPr>
        </p:nvGraphicFramePr>
        <p:xfrm>
          <a:off x="911849" y="3867668"/>
          <a:ext cx="4690836" cy="2468880"/>
        </p:xfrm>
        <a:graphic>
          <a:graphicData uri="http://schemas.openxmlformats.org/drawingml/2006/table">
            <a:tbl>
              <a:tblPr firstRow="1" bandRow="1">
                <a:effectLst>
                  <a:innerShdw blurRad="63500" dist="50800" dir="10800000">
                    <a:prstClr val="black">
                      <a:alpha val="50000"/>
                    </a:prstClr>
                  </a:innerShdw>
                </a:effectLst>
                <a:tableStyleId>{9DCAF9ED-07DC-4A11-8D7F-57B35C25682E}</a:tableStyleId>
              </a:tblPr>
              <a:tblGrid>
                <a:gridCol w="2195830">
                  <a:extLst>
                    <a:ext uri="{9D8B030D-6E8A-4147-A177-3AD203B41FA5}">
                      <a16:colId xmlns:a16="http://schemas.microsoft.com/office/drawing/2014/main" val="24898980"/>
                    </a:ext>
                  </a:extLst>
                </a:gridCol>
                <a:gridCol w="1190103">
                  <a:extLst>
                    <a:ext uri="{9D8B030D-6E8A-4147-A177-3AD203B41FA5}">
                      <a16:colId xmlns:a16="http://schemas.microsoft.com/office/drawing/2014/main" val="3358069422"/>
                    </a:ext>
                  </a:extLst>
                </a:gridCol>
                <a:gridCol w="1304903">
                  <a:extLst>
                    <a:ext uri="{9D8B030D-6E8A-4147-A177-3AD203B41FA5}">
                      <a16:colId xmlns:a16="http://schemas.microsoft.com/office/drawing/2014/main" val="3548496476"/>
                    </a:ext>
                  </a:extLst>
                </a:gridCol>
              </a:tblGrid>
              <a:tr h="272919">
                <a:tc>
                  <a:txBody>
                    <a:bodyPr/>
                    <a:lstStyle/>
                    <a:p>
                      <a:pPr algn="ctr"/>
                      <a:r>
                        <a:rPr lang="es-EC" dirty="0" smtClean="0">
                          <a:latin typeface="Arial Narrow" panose="020B0606020202030204" pitchFamily="34" charset="0"/>
                        </a:rPr>
                        <a:t>EDAD</a:t>
                      </a:r>
                      <a:endParaRPr lang="es-EC"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latin typeface="Arial Narrow" panose="020B0606020202030204" pitchFamily="34" charset="0"/>
                        </a:rPr>
                        <a:t>PRE TEST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latin typeface="Arial Narrow" panose="020B0606020202030204" pitchFamily="34" charset="0"/>
                        </a:rPr>
                        <a:t>POST TEST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6777129"/>
                  </a:ext>
                </a:extLst>
              </a:tr>
              <a:tr h="272919">
                <a:tc>
                  <a:txBody>
                    <a:bodyPr/>
                    <a:lstStyle/>
                    <a:p>
                      <a:r>
                        <a:rPr lang="es-EC" dirty="0"/>
                        <a:t>R1(20-30)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34,45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37,68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8690647"/>
                  </a:ext>
                </a:extLst>
              </a:tr>
              <a:tr h="272919">
                <a:tc>
                  <a:txBody>
                    <a:bodyPr/>
                    <a:lstStyle/>
                    <a:p>
                      <a:r>
                        <a:rPr lang="es-EC" dirty="0"/>
                        <a:t>R2</a:t>
                      </a:r>
                      <a:r>
                        <a:rPr lang="es-EC" baseline="0" dirty="0"/>
                        <a:t> (31-40)</a:t>
                      </a:r>
                      <a:endParaRPr lang="es-EC"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30,56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38,56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087756"/>
                  </a:ext>
                </a:extLst>
              </a:tr>
              <a:tr h="272919">
                <a:tc>
                  <a:txBody>
                    <a:bodyPr/>
                    <a:lstStyle/>
                    <a:p>
                      <a:r>
                        <a:rPr lang="es-EC" dirty="0"/>
                        <a:t>R3</a:t>
                      </a:r>
                      <a:r>
                        <a:rPr lang="es-EC" baseline="0" dirty="0"/>
                        <a:t> (41-50)</a:t>
                      </a:r>
                      <a:endParaRPr lang="es-EC"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34,01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37,84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3284050"/>
                  </a:ext>
                </a:extLst>
              </a:tr>
              <a:tr h="27291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C" dirty="0"/>
                        <a:t>R4</a:t>
                      </a:r>
                      <a:r>
                        <a:rPr lang="es-EC" baseline="0" dirty="0"/>
                        <a:t> (50 +)</a:t>
                      </a:r>
                      <a:endParaRPr lang="es-EC"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34,71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35,62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0352025"/>
                  </a:ext>
                </a:extLst>
              </a:tr>
              <a:tr h="272919">
                <a:tc>
                  <a:txBody>
                    <a:bodyPr/>
                    <a:lstStyle/>
                    <a:p>
                      <a:r>
                        <a:rPr lang="es-EC" dirty="0"/>
                        <a:t>Realización Personal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MEDIO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MEDIO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8829736"/>
                  </a:ext>
                </a:extLst>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230386292"/>
              </p:ext>
            </p:extLst>
          </p:nvPr>
        </p:nvGraphicFramePr>
        <p:xfrm>
          <a:off x="6090814" y="1674319"/>
          <a:ext cx="4690836" cy="2103120"/>
        </p:xfrm>
        <a:graphic>
          <a:graphicData uri="http://schemas.openxmlformats.org/drawingml/2006/table">
            <a:tbl>
              <a:tblPr firstRow="1" bandRow="1">
                <a:effectLst>
                  <a:innerShdw blurRad="63500" dist="50800" dir="10800000">
                    <a:prstClr val="black">
                      <a:alpha val="50000"/>
                    </a:prstClr>
                  </a:innerShdw>
                </a:effectLst>
                <a:tableStyleId>{9DCAF9ED-07DC-4A11-8D7F-57B35C25682E}</a:tableStyleId>
              </a:tblPr>
              <a:tblGrid>
                <a:gridCol w="2195830">
                  <a:extLst>
                    <a:ext uri="{9D8B030D-6E8A-4147-A177-3AD203B41FA5}">
                      <a16:colId xmlns:a16="http://schemas.microsoft.com/office/drawing/2014/main" val="24898980"/>
                    </a:ext>
                  </a:extLst>
                </a:gridCol>
                <a:gridCol w="1190103">
                  <a:extLst>
                    <a:ext uri="{9D8B030D-6E8A-4147-A177-3AD203B41FA5}">
                      <a16:colId xmlns:a16="http://schemas.microsoft.com/office/drawing/2014/main" val="3358069422"/>
                    </a:ext>
                  </a:extLst>
                </a:gridCol>
                <a:gridCol w="1304903">
                  <a:extLst>
                    <a:ext uri="{9D8B030D-6E8A-4147-A177-3AD203B41FA5}">
                      <a16:colId xmlns:a16="http://schemas.microsoft.com/office/drawing/2014/main" val="3548496476"/>
                    </a:ext>
                  </a:extLst>
                </a:gridCol>
              </a:tblGrid>
              <a:tr h="272919">
                <a:tc>
                  <a:txBody>
                    <a:bodyPr/>
                    <a:lstStyle/>
                    <a:p>
                      <a:pPr algn="ctr"/>
                      <a:r>
                        <a:rPr lang="es-EC" dirty="0">
                          <a:latin typeface="Arial Narrow" panose="020B0606020202030204" pitchFamily="34" charset="0"/>
                        </a:rPr>
                        <a:t>LUGAR</a:t>
                      </a:r>
                      <a:r>
                        <a:rPr lang="es-EC" baseline="0" dirty="0">
                          <a:latin typeface="Arial Narrow" panose="020B0606020202030204" pitchFamily="34" charset="0"/>
                        </a:rPr>
                        <a:t> DE TRABAJO</a:t>
                      </a:r>
                      <a:endParaRPr lang="es-EC"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latin typeface="Arial Narrow" panose="020B0606020202030204" pitchFamily="34" charset="0"/>
                        </a:rPr>
                        <a:t>PRE TEST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latin typeface="Arial Narrow" panose="020B0606020202030204" pitchFamily="34" charset="0"/>
                        </a:rPr>
                        <a:t>POST TEST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6777129"/>
                  </a:ext>
                </a:extLst>
              </a:tr>
              <a:tr h="272919">
                <a:tc>
                  <a:txBody>
                    <a:bodyPr/>
                    <a:lstStyle/>
                    <a:p>
                      <a:r>
                        <a:rPr lang="es-EC" dirty="0"/>
                        <a:t>Administrativo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32,44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35,50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8690647"/>
                  </a:ext>
                </a:extLst>
              </a:tr>
              <a:tr h="272919">
                <a:tc>
                  <a:txBody>
                    <a:bodyPr/>
                    <a:lstStyle/>
                    <a:p>
                      <a:r>
                        <a:rPr lang="es-EC" dirty="0"/>
                        <a:t>Compañía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31,13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35,50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087756"/>
                  </a:ext>
                </a:extLst>
              </a:tr>
              <a:tr h="272919">
                <a:tc>
                  <a:txBody>
                    <a:bodyPr/>
                    <a:lstStyle/>
                    <a:p>
                      <a:r>
                        <a:rPr lang="es-EC" dirty="0"/>
                        <a:t>Operativo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33,40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34,62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3284050"/>
                  </a:ext>
                </a:extLst>
              </a:tr>
              <a:tr h="272919">
                <a:tc>
                  <a:txBody>
                    <a:bodyPr/>
                    <a:lstStyle/>
                    <a:p>
                      <a:r>
                        <a:rPr lang="es-EC" dirty="0"/>
                        <a:t>Realización Personal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EC" dirty="0"/>
                        <a:t>BAJO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C" dirty="0"/>
                        <a:t>MEDIO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0352025"/>
                  </a:ext>
                </a:extLst>
              </a:tr>
            </a:tbl>
          </a:graphicData>
        </a:graphic>
      </p:graphicFrame>
      <p:pic>
        <p:nvPicPr>
          <p:cNvPr id="15" name="Imagen 14"/>
          <p:cNvPicPr>
            <a:picLocks noChangeAspect="1"/>
          </p:cNvPicPr>
          <p:nvPr/>
        </p:nvPicPr>
        <p:blipFill>
          <a:blip r:embed="rId2"/>
          <a:stretch>
            <a:fillRect/>
          </a:stretch>
        </p:blipFill>
        <p:spPr>
          <a:xfrm>
            <a:off x="6090814" y="4108374"/>
            <a:ext cx="4690836" cy="19874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972661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304350" y="391502"/>
            <a:ext cx="8596668" cy="820927"/>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b="1" dirty="0">
                <a:solidFill>
                  <a:srgbClr val="002060"/>
                </a:solidFill>
              </a:rPr>
              <a:t>COMPROBACIÓN DE HIPÓTESIS </a:t>
            </a:r>
          </a:p>
        </p:txBody>
      </p:sp>
      <p:graphicFrame>
        <p:nvGraphicFramePr>
          <p:cNvPr id="10" name="Gráfico 9"/>
          <p:cNvGraphicFramePr/>
          <p:nvPr>
            <p:extLst>
              <p:ext uri="{D42A27DB-BD31-4B8C-83A1-F6EECF244321}">
                <p14:modId xmlns:p14="http://schemas.microsoft.com/office/powerpoint/2010/main" val="2112706900"/>
              </p:ext>
            </p:extLst>
          </p:nvPr>
        </p:nvGraphicFramePr>
        <p:xfrm>
          <a:off x="3636647" y="1432083"/>
          <a:ext cx="5003165" cy="3324225"/>
        </p:xfrm>
        <a:graphic>
          <a:graphicData uri="http://schemas.openxmlformats.org/drawingml/2006/chart">
            <c:chart xmlns:c="http://schemas.openxmlformats.org/drawingml/2006/chart" xmlns:r="http://schemas.openxmlformats.org/officeDocument/2006/relationships" r:id="rId2"/>
          </a:graphicData>
        </a:graphic>
      </p:graphicFrame>
      <p:sp>
        <p:nvSpPr>
          <p:cNvPr id="11" name="CuadroTexto 10"/>
          <p:cNvSpPr txBox="1"/>
          <p:nvPr/>
        </p:nvSpPr>
        <p:spPr>
          <a:xfrm>
            <a:off x="1045028" y="4975962"/>
            <a:ext cx="9744892" cy="1477328"/>
          </a:xfrm>
          <a:prstGeom prst="rect">
            <a:avLst/>
          </a:prstGeom>
          <a:noFill/>
        </p:spPr>
        <p:txBody>
          <a:bodyPr wrap="square" rtlCol="0">
            <a:spAutoFit/>
          </a:bodyPr>
          <a:lstStyle/>
          <a:p>
            <a:r>
              <a:rPr lang="es-EC" b="1" dirty="0"/>
              <a:t>Conclusión:</a:t>
            </a:r>
            <a:endParaRPr lang="es-EC" dirty="0"/>
          </a:p>
          <a:p>
            <a:r>
              <a:rPr lang="es-EC" dirty="0"/>
              <a:t>Hay una diferencia significativa en las medidas antes y después del tratamiento. Por lo cual se concluye que las actividades físico recreativas disminuyeron de manera significativa los niveles de estrés laboral de los Servidores Policiales de la Sub zona Imbabura Nº10.</a:t>
            </a:r>
          </a:p>
          <a:p>
            <a:endParaRPr lang="es-EC" dirty="0"/>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t="25384" b="14122"/>
          <a:stretch/>
        </p:blipFill>
        <p:spPr>
          <a:xfrm rot="723611">
            <a:off x="9158068" y="2169211"/>
            <a:ext cx="2658794" cy="2144546"/>
          </a:xfrm>
          <a:prstGeom prst="rect">
            <a:avLst/>
          </a:prstGeom>
        </p:spPr>
      </p:pic>
      <p:pic>
        <p:nvPicPr>
          <p:cNvPr id="4" name="Imagen 3"/>
          <p:cNvPicPr>
            <a:picLocks noChangeAspect="1"/>
          </p:cNvPicPr>
          <p:nvPr/>
        </p:nvPicPr>
        <p:blipFill rotWithShape="1">
          <a:blip r:embed="rId4">
            <a:extLst>
              <a:ext uri="{28A0092B-C50C-407E-A947-70E740481C1C}">
                <a14:useLocalDpi xmlns:a14="http://schemas.microsoft.com/office/drawing/2010/main" val="0"/>
              </a:ext>
            </a:extLst>
          </a:blip>
          <a:srcRect l="7877" t="13842" r="10745" b="31476"/>
          <a:stretch/>
        </p:blipFill>
        <p:spPr>
          <a:xfrm rot="20479269">
            <a:off x="505572" y="2323051"/>
            <a:ext cx="2823587" cy="1678760"/>
          </a:xfrm>
          <a:prstGeom prst="rect">
            <a:avLst/>
          </a:prstGeom>
        </p:spPr>
      </p:pic>
    </p:spTree>
    <p:extLst>
      <p:ext uri="{BB962C8B-B14F-4D97-AF65-F5344CB8AC3E}">
        <p14:creationId xmlns:p14="http://schemas.microsoft.com/office/powerpoint/2010/main" val="6232314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3" y="609599"/>
            <a:ext cx="10948609" cy="1532709"/>
          </a:xfrm>
        </p:spPr>
        <p:txBody>
          <a:bodyPr>
            <a:normAutofit fontScale="90000"/>
          </a:bodyPr>
          <a:lstStyle/>
          <a:p>
            <a:pPr algn="ctr"/>
            <a:r>
              <a:rPr lang="es-EC" b="1" dirty="0">
                <a:solidFill>
                  <a:srgbClr val="002060"/>
                </a:solidFill>
              </a:rPr>
              <a:t>ENCUESTA DE SATISFACCIÓN EN RELACIÓN A LA APLICACIÓN DE LAS ACTIVIDADES FÍSICO RECREATIVAS A SERVIDORES POLICIALES.</a:t>
            </a:r>
            <a:r>
              <a:rPr lang="es-EC" dirty="0">
                <a:solidFill>
                  <a:srgbClr val="002060"/>
                </a:solidFill>
              </a:rPr>
              <a:t/>
            </a:r>
            <a:br>
              <a:rPr lang="es-EC" dirty="0">
                <a:solidFill>
                  <a:srgbClr val="002060"/>
                </a:solidFill>
              </a:rPr>
            </a:br>
            <a:endParaRPr lang="es-EC" dirty="0">
              <a:solidFill>
                <a:srgbClr val="002060"/>
              </a:solidFill>
            </a:endParaRPr>
          </a:p>
        </p:txBody>
      </p:sp>
      <p:sp>
        <p:nvSpPr>
          <p:cNvPr id="3" name="CuadroTexto 2"/>
          <p:cNvSpPr txBox="1"/>
          <p:nvPr/>
        </p:nvSpPr>
        <p:spPr>
          <a:xfrm>
            <a:off x="535577" y="2455817"/>
            <a:ext cx="10776856" cy="923330"/>
          </a:xfrm>
          <a:prstGeom prst="rect">
            <a:avLst/>
          </a:prstGeom>
          <a:noFill/>
        </p:spPr>
        <p:txBody>
          <a:bodyPr wrap="square" rtlCol="0">
            <a:spAutoFit/>
          </a:bodyPr>
          <a:lstStyle/>
          <a:p>
            <a:r>
              <a:rPr lang="es-MX" b="1" dirty="0"/>
              <a:t>1.- Considera usted que el programa de actividades físico recreativas, que se aplicaron aportaron en la disminución de los niveles de estrés laboral en los servidores policiales.</a:t>
            </a:r>
            <a:endParaRPr lang="es-EC" dirty="0"/>
          </a:p>
          <a:p>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143593849"/>
              </p:ext>
            </p:extLst>
          </p:nvPr>
        </p:nvGraphicFramePr>
        <p:xfrm>
          <a:off x="677333" y="4071479"/>
          <a:ext cx="5245735" cy="771144"/>
        </p:xfrm>
        <a:graphic>
          <a:graphicData uri="http://schemas.openxmlformats.org/drawingml/2006/table">
            <a:tbl>
              <a:tblPr firstRow="1" firstCol="1" bandRow="1">
                <a:tableStyleId>{21E4AEA4-8DFA-4A89-87EB-49C32662AFE0}</a:tableStyleId>
              </a:tblPr>
              <a:tblGrid>
                <a:gridCol w="2070735">
                  <a:extLst>
                    <a:ext uri="{9D8B030D-6E8A-4147-A177-3AD203B41FA5}">
                      <a16:colId xmlns:a16="http://schemas.microsoft.com/office/drawing/2014/main" val="3803389284"/>
                    </a:ext>
                  </a:extLst>
                </a:gridCol>
                <a:gridCol w="1426210">
                  <a:extLst>
                    <a:ext uri="{9D8B030D-6E8A-4147-A177-3AD203B41FA5}">
                      <a16:colId xmlns:a16="http://schemas.microsoft.com/office/drawing/2014/main" val="29514001"/>
                    </a:ext>
                  </a:extLst>
                </a:gridCol>
                <a:gridCol w="1748790">
                  <a:extLst>
                    <a:ext uri="{9D8B030D-6E8A-4147-A177-3AD203B41FA5}">
                      <a16:colId xmlns:a16="http://schemas.microsoft.com/office/drawing/2014/main" val="3695509680"/>
                    </a:ext>
                  </a:extLst>
                </a:gridCol>
              </a:tblGrid>
              <a:tr h="0">
                <a:tc>
                  <a:txBody>
                    <a:bodyPr/>
                    <a:lstStyle/>
                    <a:p>
                      <a:pPr algn="just">
                        <a:lnSpc>
                          <a:spcPct val="115000"/>
                        </a:lnSpc>
                        <a:spcAft>
                          <a:spcPts val="0"/>
                        </a:spcAft>
                      </a:pPr>
                      <a:r>
                        <a:rPr lang="es-EC" sz="1100">
                          <a:effectLst/>
                        </a:rPr>
                        <a:t>Ponderación </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just">
                        <a:lnSpc>
                          <a:spcPct val="115000"/>
                        </a:lnSpc>
                        <a:spcAft>
                          <a:spcPts val="0"/>
                        </a:spcAft>
                      </a:pPr>
                      <a:r>
                        <a:rPr lang="es-EC" sz="1100" dirty="0">
                          <a:effectLst/>
                        </a:rPr>
                        <a:t>Frecuencia </a:t>
                      </a:r>
                      <a:endParaRPr lang="es-EC" sz="12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just">
                        <a:lnSpc>
                          <a:spcPct val="115000"/>
                        </a:lnSpc>
                        <a:spcAft>
                          <a:spcPts val="0"/>
                        </a:spcAft>
                      </a:pPr>
                      <a:r>
                        <a:rPr lang="es-EC" sz="1100">
                          <a:effectLst/>
                        </a:rPr>
                        <a:t>Porcentaje</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595345386"/>
                  </a:ext>
                </a:extLst>
              </a:tr>
              <a:tr h="0">
                <a:tc>
                  <a:txBody>
                    <a:bodyPr/>
                    <a:lstStyle/>
                    <a:p>
                      <a:pPr algn="just">
                        <a:lnSpc>
                          <a:spcPct val="115000"/>
                        </a:lnSpc>
                        <a:spcAft>
                          <a:spcPts val="0"/>
                        </a:spcAft>
                      </a:pPr>
                      <a:r>
                        <a:rPr lang="es-EC" sz="1100">
                          <a:effectLst/>
                        </a:rPr>
                        <a:t>Si</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just">
                        <a:lnSpc>
                          <a:spcPct val="115000"/>
                        </a:lnSpc>
                        <a:spcAft>
                          <a:spcPts val="0"/>
                        </a:spcAft>
                      </a:pPr>
                      <a:r>
                        <a:rPr lang="es-EC" sz="1100">
                          <a:effectLst/>
                        </a:rPr>
                        <a:t> 64</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just">
                        <a:lnSpc>
                          <a:spcPct val="115000"/>
                        </a:lnSpc>
                        <a:spcAft>
                          <a:spcPts val="0"/>
                        </a:spcAft>
                      </a:pPr>
                      <a:r>
                        <a:rPr lang="es-EC" sz="1100">
                          <a:effectLst/>
                        </a:rPr>
                        <a:t> 78,04%</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803735867"/>
                  </a:ext>
                </a:extLst>
              </a:tr>
              <a:tr h="0">
                <a:tc>
                  <a:txBody>
                    <a:bodyPr/>
                    <a:lstStyle/>
                    <a:p>
                      <a:pPr algn="just">
                        <a:lnSpc>
                          <a:spcPct val="115000"/>
                        </a:lnSpc>
                        <a:spcAft>
                          <a:spcPts val="0"/>
                        </a:spcAft>
                      </a:pPr>
                      <a:r>
                        <a:rPr lang="es-EC" sz="1100">
                          <a:effectLst/>
                        </a:rPr>
                        <a:t>No</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just">
                        <a:lnSpc>
                          <a:spcPct val="115000"/>
                        </a:lnSpc>
                        <a:spcAft>
                          <a:spcPts val="0"/>
                        </a:spcAft>
                      </a:pPr>
                      <a:r>
                        <a:rPr lang="es-EC" sz="1100">
                          <a:effectLst/>
                        </a:rPr>
                        <a:t> 18</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just">
                        <a:lnSpc>
                          <a:spcPct val="115000"/>
                        </a:lnSpc>
                        <a:spcAft>
                          <a:spcPts val="0"/>
                        </a:spcAft>
                      </a:pPr>
                      <a:r>
                        <a:rPr lang="es-EC" sz="1100">
                          <a:effectLst/>
                        </a:rPr>
                        <a:t>  21,95%</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704687624"/>
                  </a:ext>
                </a:extLst>
              </a:tr>
              <a:tr h="0">
                <a:tc>
                  <a:txBody>
                    <a:bodyPr/>
                    <a:lstStyle/>
                    <a:p>
                      <a:pPr algn="just">
                        <a:lnSpc>
                          <a:spcPct val="115000"/>
                        </a:lnSpc>
                        <a:spcAft>
                          <a:spcPts val="0"/>
                        </a:spcAft>
                      </a:pPr>
                      <a:r>
                        <a:rPr lang="es-EC" sz="1100">
                          <a:effectLst/>
                        </a:rPr>
                        <a:t>                           Total </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just">
                        <a:lnSpc>
                          <a:spcPct val="115000"/>
                        </a:lnSpc>
                        <a:spcAft>
                          <a:spcPts val="0"/>
                        </a:spcAft>
                      </a:pPr>
                      <a:r>
                        <a:rPr lang="es-EC" sz="1100">
                          <a:effectLst/>
                        </a:rPr>
                        <a:t>82</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just">
                        <a:lnSpc>
                          <a:spcPct val="115000"/>
                        </a:lnSpc>
                        <a:spcAft>
                          <a:spcPts val="0"/>
                        </a:spcAft>
                      </a:pPr>
                      <a:r>
                        <a:rPr lang="es-EC" sz="1100" dirty="0">
                          <a:effectLst/>
                        </a:rPr>
                        <a:t>100%</a:t>
                      </a:r>
                      <a:endParaRPr lang="es-EC" sz="12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3655471634"/>
                  </a:ext>
                </a:extLst>
              </a:tr>
            </a:tbl>
          </a:graphicData>
        </a:graphic>
      </p:graphicFrame>
      <p:pic>
        <p:nvPicPr>
          <p:cNvPr id="7" name="Imagen 6"/>
          <p:cNvPicPr>
            <a:picLocks noChangeAspect="1"/>
          </p:cNvPicPr>
          <p:nvPr/>
        </p:nvPicPr>
        <p:blipFill>
          <a:blip r:embed="rId2"/>
          <a:stretch>
            <a:fillRect/>
          </a:stretch>
        </p:blipFill>
        <p:spPr>
          <a:xfrm>
            <a:off x="6472015" y="3514680"/>
            <a:ext cx="4499238" cy="2310584"/>
          </a:xfrm>
          <a:prstGeom prst="rect">
            <a:avLst/>
          </a:prstGeom>
        </p:spPr>
      </p:pic>
    </p:spTree>
    <p:extLst>
      <p:ext uri="{BB962C8B-B14F-4D97-AF65-F5344CB8AC3E}">
        <p14:creationId xmlns:p14="http://schemas.microsoft.com/office/powerpoint/2010/main" val="26092093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600890" y="731520"/>
            <a:ext cx="9980023" cy="923330"/>
          </a:xfrm>
          <a:prstGeom prst="rect">
            <a:avLst/>
          </a:prstGeom>
          <a:noFill/>
        </p:spPr>
        <p:txBody>
          <a:bodyPr wrap="square" rtlCol="0">
            <a:spAutoFit/>
          </a:bodyPr>
          <a:lstStyle/>
          <a:p>
            <a:r>
              <a:rPr lang="es-MX" b="1" dirty="0"/>
              <a:t>2.- Considera que debe continuar ejecutándose de manera permanente el programa de actividades físico recreativas a los servidores policiales</a:t>
            </a:r>
            <a:endParaRPr lang="es-EC" dirty="0"/>
          </a:p>
          <a:p>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753793297"/>
              </p:ext>
            </p:extLst>
          </p:nvPr>
        </p:nvGraphicFramePr>
        <p:xfrm>
          <a:off x="850923" y="2195345"/>
          <a:ext cx="5245735" cy="771144"/>
        </p:xfrm>
        <a:graphic>
          <a:graphicData uri="http://schemas.openxmlformats.org/drawingml/2006/table">
            <a:tbl>
              <a:tblPr firstRow="1" firstCol="1" bandRow="1">
                <a:tableStyleId>{21E4AEA4-8DFA-4A89-87EB-49C32662AFE0}</a:tableStyleId>
              </a:tblPr>
              <a:tblGrid>
                <a:gridCol w="2070735">
                  <a:extLst>
                    <a:ext uri="{9D8B030D-6E8A-4147-A177-3AD203B41FA5}">
                      <a16:colId xmlns:a16="http://schemas.microsoft.com/office/drawing/2014/main" val="2072469561"/>
                    </a:ext>
                  </a:extLst>
                </a:gridCol>
                <a:gridCol w="1426210">
                  <a:extLst>
                    <a:ext uri="{9D8B030D-6E8A-4147-A177-3AD203B41FA5}">
                      <a16:colId xmlns:a16="http://schemas.microsoft.com/office/drawing/2014/main" val="4291991107"/>
                    </a:ext>
                  </a:extLst>
                </a:gridCol>
                <a:gridCol w="1748790">
                  <a:extLst>
                    <a:ext uri="{9D8B030D-6E8A-4147-A177-3AD203B41FA5}">
                      <a16:colId xmlns:a16="http://schemas.microsoft.com/office/drawing/2014/main" val="3503051024"/>
                    </a:ext>
                  </a:extLst>
                </a:gridCol>
              </a:tblGrid>
              <a:tr h="0">
                <a:tc>
                  <a:txBody>
                    <a:bodyPr/>
                    <a:lstStyle/>
                    <a:p>
                      <a:pPr algn="just">
                        <a:lnSpc>
                          <a:spcPct val="115000"/>
                        </a:lnSpc>
                        <a:spcAft>
                          <a:spcPts val="0"/>
                        </a:spcAft>
                      </a:pPr>
                      <a:r>
                        <a:rPr lang="es-EC" sz="1100">
                          <a:effectLst/>
                        </a:rPr>
                        <a:t>Ponderación </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just">
                        <a:lnSpc>
                          <a:spcPct val="115000"/>
                        </a:lnSpc>
                        <a:spcAft>
                          <a:spcPts val="0"/>
                        </a:spcAft>
                      </a:pPr>
                      <a:r>
                        <a:rPr lang="es-EC" sz="1100" dirty="0">
                          <a:effectLst/>
                        </a:rPr>
                        <a:t>Frecuencia </a:t>
                      </a:r>
                      <a:endParaRPr lang="es-EC" sz="12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just">
                        <a:lnSpc>
                          <a:spcPct val="115000"/>
                        </a:lnSpc>
                        <a:spcAft>
                          <a:spcPts val="0"/>
                        </a:spcAft>
                      </a:pPr>
                      <a:r>
                        <a:rPr lang="es-EC" sz="1100">
                          <a:effectLst/>
                        </a:rPr>
                        <a:t>Porcentaje</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4267020862"/>
                  </a:ext>
                </a:extLst>
              </a:tr>
              <a:tr h="0">
                <a:tc>
                  <a:txBody>
                    <a:bodyPr/>
                    <a:lstStyle/>
                    <a:p>
                      <a:pPr algn="just">
                        <a:lnSpc>
                          <a:spcPct val="115000"/>
                        </a:lnSpc>
                        <a:spcAft>
                          <a:spcPts val="0"/>
                        </a:spcAft>
                      </a:pPr>
                      <a:r>
                        <a:rPr lang="es-EC" sz="1100">
                          <a:effectLst/>
                        </a:rPr>
                        <a:t>Si</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just">
                        <a:lnSpc>
                          <a:spcPct val="115000"/>
                        </a:lnSpc>
                        <a:spcAft>
                          <a:spcPts val="0"/>
                        </a:spcAft>
                      </a:pPr>
                      <a:r>
                        <a:rPr lang="es-EC" sz="1100">
                          <a:effectLst/>
                        </a:rPr>
                        <a:t> 66</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just">
                        <a:lnSpc>
                          <a:spcPct val="115000"/>
                        </a:lnSpc>
                        <a:spcAft>
                          <a:spcPts val="0"/>
                        </a:spcAft>
                      </a:pPr>
                      <a:r>
                        <a:rPr lang="es-EC" sz="1100">
                          <a:effectLst/>
                        </a:rPr>
                        <a:t> 80,00%</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2444012200"/>
                  </a:ext>
                </a:extLst>
              </a:tr>
              <a:tr h="0">
                <a:tc>
                  <a:txBody>
                    <a:bodyPr/>
                    <a:lstStyle/>
                    <a:p>
                      <a:pPr algn="just">
                        <a:lnSpc>
                          <a:spcPct val="115000"/>
                        </a:lnSpc>
                        <a:spcAft>
                          <a:spcPts val="0"/>
                        </a:spcAft>
                      </a:pPr>
                      <a:r>
                        <a:rPr lang="es-EC" sz="1100">
                          <a:effectLst/>
                        </a:rPr>
                        <a:t>No</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just">
                        <a:lnSpc>
                          <a:spcPct val="115000"/>
                        </a:lnSpc>
                        <a:spcAft>
                          <a:spcPts val="0"/>
                        </a:spcAft>
                      </a:pPr>
                      <a:r>
                        <a:rPr lang="es-EC" sz="1100">
                          <a:effectLst/>
                        </a:rPr>
                        <a:t> 16</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just">
                        <a:lnSpc>
                          <a:spcPct val="115000"/>
                        </a:lnSpc>
                        <a:spcAft>
                          <a:spcPts val="0"/>
                        </a:spcAft>
                      </a:pPr>
                      <a:r>
                        <a:rPr lang="es-EC" sz="1100">
                          <a:effectLst/>
                        </a:rPr>
                        <a:t>  20,00%</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1097053468"/>
                  </a:ext>
                </a:extLst>
              </a:tr>
              <a:tr h="0">
                <a:tc>
                  <a:txBody>
                    <a:bodyPr/>
                    <a:lstStyle/>
                    <a:p>
                      <a:pPr algn="just">
                        <a:lnSpc>
                          <a:spcPct val="115000"/>
                        </a:lnSpc>
                        <a:spcAft>
                          <a:spcPts val="0"/>
                        </a:spcAft>
                      </a:pPr>
                      <a:r>
                        <a:rPr lang="es-EC" sz="1100">
                          <a:effectLst/>
                        </a:rPr>
                        <a:t>                           Total </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just">
                        <a:lnSpc>
                          <a:spcPct val="115000"/>
                        </a:lnSpc>
                        <a:spcAft>
                          <a:spcPts val="0"/>
                        </a:spcAft>
                      </a:pPr>
                      <a:r>
                        <a:rPr lang="es-EC" sz="1100">
                          <a:effectLst/>
                        </a:rPr>
                        <a:t>82</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just">
                        <a:lnSpc>
                          <a:spcPct val="115000"/>
                        </a:lnSpc>
                        <a:spcAft>
                          <a:spcPts val="0"/>
                        </a:spcAft>
                      </a:pPr>
                      <a:r>
                        <a:rPr lang="es-EC" sz="1100" dirty="0">
                          <a:effectLst/>
                        </a:rPr>
                        <a:t>100%</a:t>
                      </a:r>
                      <a:endParaRPr lang="es-EC" sz="12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3735723016"/>
                  </a:ext>
                </a:extLst>
              </a:tr>
            </a:tbl>
          </a:graphicData>
        </a:graphic>
      </p:graphicFrame>
      <p:sp>
        <p:nvSpPr>
          <p:cNvPr id="7" name="CuadroTexto 6"/>
          <p:cNvSpPr txBox="1"/>
          <p:nvPr/>
        </p:nvSpPr>
        <p:spPr>
          <a:xfrm>
            <a:off x="600889" y="3749567"/>
            <a:ext cx="9980023" cy="923330"/>
          </a:xfrm>
          <a:prstGeom prst="rect">
            <a:avLst/>
          </a:prstGeom>
          <a:noFill/>
        </p:spPr>
        <p:txBody>
          <a:bodyPr wrap="square" rtlCol="0">
            <a:spAutoFit/>
          </a:bodyPr>
          <a:lstStyle/>
          <a:p>
            <a:pPr lvl="0"/>
            <a:r>
              <a:rPr lang="es-MX" b="1" dirty="0"/>
              <a:t>5.- Considera usted que la ejecución de este tipo de actividades recreativas aportaría a mejorar las relaciones interpersonales.</a:t>
            </a:r>
            <a:endParaRPr lang="es-EC" dirty="0"/>
          </a:p>
          <a:p>
            <a:endParaRPr lang="es-EC" dirty="0"/>
          </a:p>
        </p:txBody>
      </p:sp>
      <p:graphicFrame>
        <p:nvGraphicFramePr>
          <p:cNvPr id="8" name="Tabla 7"/>
          <p:cNvGraphicFramePr>
            <a:graphicFrameLocks noGrp="1"/>
          </p:cNvGraphicFramePr>
          <p:nvPr>
            <p:extLst>
              <p:ext uri="{D42A27DB-BD31-4B8C-83A1-F6EECF244321}">
                <p14:modId xmlns:p14="http://schemas.microsoft.com/office/powerpoint/2010/main" val="426340517"/>
              </p:ext>
            </p:extLst>
          </p:nvPr>
        </p:nvGraphicFramePr>
        <p:xfrm>
          <a:off x="850923" y="4998978"/>
          <a:ext cx="5245735" cy="771144"/>
        </p:xfrm>
        <a:graphic>
          <a:graphicData uri="http://schemas.openxmlformats.org/drawingml/2006/table">
            <a:tbl>
              <a:tblPr firstRow="1" firstCol="1" bandRow="1">
                <a:tableStyleId>{21E4AEA4-8DFA-4A89-87EB-49C32662AFE0}</a:tableStyleId>
              </a:tblPr>
              <a:tblGrid>
                <a:gridCol w="2070735">
                  <a:extLst>
                    <a:ext uri="{9D8B030D-6E8A-4147-A177-3AD203B41FA5}">
                      <a16:colId xmlns:a16="http://schemas.microsoft.com/office/drawing/2014/main" val="84049872"/>
                    </a:ext>
                  </a:extLst>
                </a:gridCol>
                <a:gridCol w="1426210">
                  <a:extLst>
                    <a:ext uri="{9D8B030D-6E8A-4147-A177-3AD203B41FA5}">
                      <a16:colId xmlns:a16="http://schemas.microsoft.com/office/drawing/2014/main" val="1091112100"/>
                    </a:ext>
                  </a:extLst>
                </a:gridCol>
                <a:gridCol w="1748790">
                  <a:extLst>
                    <a:ext uri="{9D8B030D-6E8A-4147-A177-3AD203B41FA5}">
                      <a16:colId xmlns:a16="http://schemas.microsoft.com/office/drawing/2014/main" val="1410259277"/>
                    </a:ext>
                  </a:extLst>
                </a:gridCol>
              </a:tblGrid>
              <a:tr h="0">
                <a:tc>
                  <a:txBody>
                    <a:bodyPr/>
                    <a:lstStyle/>
                    <a:p>
                      <a:pPr algn="just">
                        <a:lnSpc>
                          <a:spcPct val="115000"/>
                        </a:lnSpc>
                        <a:spcAft>
                          <a:spcPts val="0"/>
                        </a:spcAft>
                      </a:pPr>
                      <a:r>
                        <a:rPr lang="es-EC" sz="1100">
                          <a:effectLst/>
                        </a:rPr>
                        <a:t>Ponderación </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just">
                        <a:lnSpc>
                          <a:spcPct val="115000"/>
                        </a:lnSpc>
                        <a:spcAft>
                          <a:spcPts val="0"/>
                        </a:spcAft>
                      </a:pPr>
                      <a:r>
                        <a:rPr lang="es-EC" sz="1100">
                          <a:effectLst/>
                        </a:rPr>
                        <a:t>Frecuencia </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just">
                        <a:lnSpc>
                          <a:spcPct val="115000"/>
                        </a:lnSpc>
                        <a:spcAft>
                          <a:spcPts val="0"/>
                        </a:spcAft>
                      </a:pPr>
                      <a:r>
                        <a:rPr lang="es-EC" sz="1100">
                          <a:effectLst/>
                        </a:rPr>
                        <a:t>Porcentaje</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4294299284"/>
                  </a:ext>
                </a:extLst>
              </a:tr>
              <a:tr h="0">
                <a:tc>
                  <a:txBody>
                    <a:bodyPr/>
                    <a:lstStyle/>
                    <a:p>
                      <a:pPr algn="just">
                        <a:lnSpc>
                          <a:spcPct val="115000"/>
                        </a:lnSpc>
                        <a:spcAft>
                          <a:spcPts val="0"/>
                        </a:spcAft>
                      </a:pPr>
                      <a:r>
                        <a:rPr lang="es-EC" sz="1100">
                          <a:effectLst/>
                        </a:rPr>
                        <a:t>Si</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just">
                        <a:lnSpc>
                          <a:spcPct val="115000"/>
                        </a:lnSpc>
                        <a:spcAft>
                          <a:spcPts val="0"/>
                        </a:spcAft>
                      </a:pPr>
                      <a:r>
                        <a:rPr lang="es-EC" sz="1100">
                          <a:effectLst/>
                        </a:rPr>
                        <a:t>18</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just">
                        <a:lnSpc>
                          <a:spcPct val="115000"/>
                        </a:lnSpc>
                        <a:spcAft>
                          <a:spcPts val="0"/>
                        </a:spcAft>
                      </a:pPr>
                      <a:r>
                        <a:rPr lang="es-EC" sz="1100">
                          <a:effectLst/>
                        </a:rPr>
                        <a:t>  78,00%</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124111530"/>
                  </a:ext>
                </a:extLst>
              </a:tr>
              <a:tr h="0">
                <a:tc>
                  <a:txBody>
                    <a:bodyPr/>
                    <a:lstStyle/>
                    <a:p>
                      <a:pPr algn="just">
                        <a:lnSpc>
                          <a:spcPct val="115000"/>
                        </a:lnSpc>
                        <a:spcAft>
                          <a:spcPts val="0"/>
                        </a:spcAft>
                      </a:pPr>
                      <a:r>
                        <a:rPr lang="es-EC" sz="1100">
                          <a:effectLst/>
                        </a:rPr>
                        <a:t>No</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just">
                        <a:lnSpc>
                          <a:spcPct val="115000"/>
                        </a:lnSpc>
                        <a:spcAft>
                          <a:spcPts val="0"/>
                        </a:spcAft>
                      </a:pPr>
                      <a:r>
                        <a:rPr lang="es-EC" sz="1100">
                          <a:effectLst/>
                        </a:rPr>
                        <a:t>64</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just">
                        <a:lnSpc>
                          <a:spcPct val="115000"/>
                        </a:lnSpc>
                        <a:spcAft>
                          <a:spcPts val="0"/>
                        </a:spcAft>
                      </a:pPr>
                      <a:r>
                        <a:rPr lang="es-EC" sz="1100">
                          <a:effectLst/>
                        </a:rPr>
                        <a:t>  22,00% </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648288336"/>
                  </a:ext>
                </a:extLst>
              </a:tr>
              <a:tr h="0">
                <a:tc>
                  <a:txBody>
                    <a:bodyPr/>
                    <a:lstStyle/>
                    <a:p>
                      <a:pPr algn="just">
                        <a:lnSpc>
                          <a:spcPct val="115000"/>
                        </a:lnSpc>
                        <a:spcAft>
                          <a:spcPts val="0"/>
                        </a:spcAft>
                      </a:pPr>
                      <a:r>
                        <a:rPr lang="es-EC" sz="1100">
                          <a:effectLst/>
                        </a:rPr>
                        <a:t>                           Total </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just">
                        <a:lnSpc>
                          <a:spcPct val="115000"/>
                        </a:lnSpc>
                        <a:spcAft>
                          <a:spcPts val="0"/>
                        </a:spcAft>
                      </a:pPr>
                      <a:r>
                        <a:rPr lang="es-EC" sz="1100">
                          <a:effectLst/>
                        </a:rPr>
                        <a:t>82</a:t>
                      </a:r>
                      <a:endParaRPr lang="es-EC" sz="12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just">
                        <a:lnSpc>
                          <a:spcPct val="115000"/>
                        </a:lnSpc>
                        <a:spcAft>
                          <a:spcPts val="0"/>
                        </a:spcAft>
                      </a:pPr>
                      <a:r>
                        <a:rPr lang="es-EC" sz="1100" dirty="0">
                          <a:effectLst/>
                        </a:rPr>
                        <a:t>  100%</a:t>
                      </a:r>
                      <a:endParaRPr lang="es-EC" sz="12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1264549356"/>
                  </a:ext>
                </a:extLst>
              </a:tr>
            </a:tbl>
          </a:graphicData>
        </a:graphic>
      </p:graphicFrame>
      <p:pic>
        <p:nvPicPr>
          <p:cNvPr id="10" name="Imagen 9"/>
          <p:cNvPicPr>
            <a:picLocks noChangeAspect="1"/>
          </p:cNvPicPr>
          <p:nvPr/>
        </p:nvPicPr>
        <p:blipFill>
          <a:blip r:embed="rId2"/>
          <a:stretch>
            <a:fillRect/>
          </a:stretch>
        </p:blipFill>
        <p:spPr>
          <a:xfrm>
            <a:off x="6742848" y="4730524"/>
            <a:ext cx="3700593" cy="2005758"/>
          </a:xfrm>
          <a:prstGeom prst="rect">
            <a:avLst/>
          </a:prstGeom>
        </p:spPr>
      </p:pic>
      <p:pic>
        <p:nvPicPr>
          <p:cNvPr id="2" name="Imagen 1"/>
          <p:cNvPicPr>
            <a:picLocks noChangeAspect="1"/>
          </p:cNvPicPr>
          <p:nvPr/>
        </p:nvPicPr>
        <p:blipFill>
          <a:blip r:embed="rId3"/>
          <a:stretch>
            <a:fillRect/>
          </a:stretch>
        </p:blipFill>
        <p:spPr>
          <a:xfrm>
            <a:off x="6756842" y="1390507"/>
            <a:ext cx="3672603" cy="2207469"/>
          </a:xfrm>
          <a:prstGeom prst="rect">
            <a:avLst/>
          </a:prstGeom>
        </p:spPr>
      </p:pic>
    </p:spTree>
    <p:extLst>
      <p:ext uri="{BB962C8B-B14F-4D97-AF65-F5344CB8AC3E}">
        <p14:creationId xmlns:p14="http://schemas.microsoft.com/office/powerpoint/2010/main" val="32460256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36468" y="287383"/>
            <a:ext cx="9418319" cy="953588"/>
          </a:xfrm>
        </p:spPr>
        <p:txBody>
          <a:bodyPr>
            <a:normAutofit fontScale="90000"/>
          </a:bodyPr>
          <a:lstStyle/>
          <a:p>
            <a:pPr algn="ctr"/>
            <a:r>
              <a:rPr lang="es-EC" b="1" dirty="0" smtClean="0">
                <a:solidFill>
                  <a:srgbClr val="002060"/>
                </a:solidFill>
              </a:rPr>
              <a:t>CAPITULO V</a:t>
            </a:r>
            <a:br>
              <a:rPr lang="es-EC" b="1" dirty="0" smtClean="0">
                <a:solidFill>
                  <a:srgbClr val="002060"/>
                </a:solidFill>
              </a:rPr>
            </a:br>
            <a:r>
              <a:rPr lang="es-EC" b="1" dirty="0" smtClean="0">
                <a:solidFill>
                  <a:srgbClr val="002060"/>
                </a:solidFill>
              </a:rPr>
              <a:t>CONCLUSIONES</a:t>
            </a:r>
            <a:endParaRPr lang="es-EC" dirty="0">
              <a:solidFill>
                <a:srgbClr val="002060"/>
              </a:solidFill>
            </a:endParaRPr>
          </a:p>
        </p:txBody>
      </p:sp>
      <p:sp>
        <p:nvSpPr>
          <p:cNvPr id="3" name="Marcador de texto 2"/>
          <p:cNvSpPr>
            <a:spLocks noGrp="1"/>
          </p:cNvSpPr>
          <p:nvPr>
            <p:ph type="body" idx="1"/>
          </p:nvPr>
        </p:nvSpPr>
        <p:spPr>
          <a:xfrm>
            <a:off x="807960" y="1240972"/>
            <a:ext cx="11079239" cy="5316582"/>
          </a:xfrm>
        </p:spPr>
        <p:txBody>
          <a:bodyPr>
            <a:normAutofit fontScale="85000" lnSpcReduction="20000"/>
          </a:bodyPr>
          <a:lstStyle/>
          <a:p>
            <a:pPr marL="342900" indent="-342900">
              <a:buFont typeface="Wingdings" panose="05000000000000000000" pitchFamily="2" charset="2"/>
              <a:buChar char="q"/>
            </a:pPr>
            <a:r>
              <a:rPr lang="es-EC" dirty="0" smtClean="0">
                <a:solidFill>
                  <a:schemeClr val="tx1"/>
                </a:solidFill>
              </a:rPr>
              <a:t>Manifestar </a:t>
            </a:r>
            <a:r>
              <a:rPr lang="es-EC" dirty="0">
                <a:solidFill>
                  <a:schemeClr val="tx1"/>
                </a:solidFill>
              </a:rPr>
              <a:t>que la recreación presenta un efecto protector sobre el estrés de las personas, afirmación fundamentada en el análisis de los resultados estadísticos en donde a partir de la implementación de </a:t>
            </a:r>
            <a:r>
              <a:rPr lang="es-ES" dirty="0">
                <a:solidFill>
                  <a:schemeClr val="tx1"/>
                </a:solidFill>
              </a:rPr>
              <a:t>actividades físico-recreativas </a:t>
            </a:r>
            <a:r>
              <a:rPr lang="es-EC" dirty="0">
                <a:solidFill>
                  <a:schemeClr val="tx1"/>
                </a:solidFill>
              </a:rPr>
              <a:t>se determina que existe una disminución significativa en los niveles de estrés de los servidores policiales de la </a:t>
            </a:r>
            <a:r>
              <a:rPr lang="es-ES" dirty="0">
                <a:solidFill>
                  <a:schemeClr val="tx1"/>
                </a:solidFill>
              </a:rPr>
              <a:t>Sub zona Imbabura Nº10; y se considera a la recreación como una actividad importante para mejorar la salud de sus servidores policiales</a:t>
            </a:r>
            <a:endParaRPr lang="es-EC" dirty="0">
              <a:solidFill>
                <a:schemeClr val="tx1"/>
              </a:solidFill>
            </a:endParaRPr>
          </a:p>
          <a:p>
            <a:pPr marL="342900" indent="-342900">
              <a:buFont typeface="Wingdings" panose="05000000000000000000" pitchFamily="2" charset="2"/>
              <a:buChar char="q"/>
            </a:pPr>
            <a:r>
              <a:rPr lang="es-EC" dirty="0">
                <a:solidFill>
                  <a:schemeClr val="tx1"/>
                </a:solidFill>
              </a:rPr>
              <a:t>En referencia al grado de estrés en el desempeño laboral, a partir de datos obtenidos producto de la investigación; se evidencia que existen problemas relacionados con la salud ocupacional; en la dimensión cansancio emocional presenta un nivel medio (19,76) de acuerdo a la escala de análisis; </a:t>
            </a:r>
            <a:r>
              <a:rPr lang="es-EC" dirty="0" err="1" smtClean="0">
                <a:solidFill>
                  <a:schemeClr val="tx1"/>
                </a:solidFill>
              </a:rPr>
              <a:t>asi</a:t>
            </a:r>
            <a:r>
              <a:rPr lang="es-EC" dirty="0" smtClean="0">
                <a:solidFill>
                  <a:schemeClr val="tx1"/>
                </a:solidFill>
              </a:rPr>
              <a:t> mismo </a:t>
            </a:r>
            <a:r>
              <a:rPr lang="es-EC" dirty="0">
                <a:solidFill>
                  <a:schemeClr val="tx1"/>
                </a:solidFill>
              </a:rPr>
              <a:t>en la dimensión despersonalización se encuentra en un nivel alto (10,57)</a:t>
            </a:r>
            <a:r>
              <a:rPr lang="es-EC" b="1" dirty="0">
                <a:solidFill>
                  <a:schemeClr val="tx1"/>
                </a:solidFill>
              </a:rPr>
              <a:t> </a:t>
            </a:r>
            <a:r>
              <a:rPr lang="es-EC" dirty="0">
                <a:solidFill>
                  <a:schemeClr val="tx1"/>
                </a:solidFill>
              </a:rPr>
              <a:t>de la escala de análisis. Y por último se evidencia en la dimensión realización personal que se encuentra en un nivel bajo (32,38) de la escala de análisis de las categorías de estrés laboral.</a:t>
            </a:r>
          </a:p>
          <a:p>
            <a:pPr marL="342900" indent="-342900">
              <a:buFont typeface="Wingdings" panose="05000000000000000000" pitchFamily="2" charset="2"/>
              <a:buChar char="q"/>
            </a:pPr>
            <a:r>
              <a:rPr lang="es-EC" dirty="0">
                <a:solidFill>
                  <a:schemeClr val="tx1"/>
                </a:solidFill>
              </a:rPr>
              <a:t>Identificado el diagnóstico en la población estudiada, se procedió con la aplicación de la propuesta de actividades físico - recreativas ajustada a la realidad de la población objeto de estudio, evidenciándose que la recreación aporta con beneficios al ser humano y se refiere a las oportunidades para vivir, aprender y llevar una vida satisfactoria, plena y productiva, así como para encontrar caminos para experimentar sus propósitos, placer, salud y bienestar. </a:t>
            </a:r>
          </a:p>
          <a:p>
            <a:pPr marL="342900" indent="-342900">
              <a:buFont typeface="Wingdings" panose="05000000000000000000" pitchFamily="2" charset="2"/>
              <a:buChar char="q"/>
            </a:pPr>
            <a:r>
              <a:rPr lang="es-EC" dirty="0">
                <a:solidFill>
                  <a:schemeClr val="tx1"/>
                </a:solidFill>
              </a:rPr>
              <a:t>Producto de la aplicación de la propuesta orientada en actividades físico recreativas a los servidores policiales, se concluye que existe una disminución en el cansancio emocional con un valor de 18,02 que corresponde al nivel bajo; asimismo se observa una disminución en la despersonalización con un valor de 9,37 que corresponde al nivel medio; en cambio en la dimensión realización existe un aumento en los resultados, se observa que asciende a 37,42 que corresponde al rango de nivel medio, de acuerdo escala estandarizada del cuestionario MBI.</a:t>
            </a:r>
          </a:p>
          <a:p>
            <a:pPr marL="342900" indent="-342900">
              <a:buFont typeface="Wingdings" panose="05000000000000000000" pitchFamily="2" charset="2"/>
              <a:buChar char="v"/>
            </a:pPr>
            <a:endParaRPr lang="es-EC" dirty="0">
              <a:solidFill>
                <a:schemeClr val="tx1"/>
              </a:solidFill>
            </a:endParaRPr>
          </a:p>
          <a:p>
            <a:pPr marL="342900" indent="-342900">
              <a:buFont typeface="Wingdings" panose="05000000000000000000" pitchFamily="2" charset="2"/>
              <a:buChar char="v"/>
            </a:pPr>
            <a:endParaRPr lang="es-EC" dirty="0">
              <a:solidFill>
                <a:schemeClr val="tx1"/>
              </a:solidFill>
            </a:endParaRPr>
          </a:p>
          <a:p>
            <a:endParaRPr lang="es-EC" dirty="0">
              <a:solidFill>
                <a:schemeClr val="tx1"/>
              </a:solidFill>
            </a:endParaRPr>
          </a:p>
        </p:txBody>
      </p:sp>
    </p:spTree>
    <p:extLst>
      <p:ext uri="{BB962C8B-B14F-4D97-AF65-F5344CB8AC3E}">
        <p14:creationId xmlns:p14="http://schemas.microsoft.com/office/powerpoint/2010/main" val="15914180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06732" y="300445"/>
            <a:ext cx="9156438" cy="700031"/>
          </a:xfrm>
        </p:spPr>
        <p:txBody>
          <a:bodyPr>
            <a:normAutofit fontScale="90000"/>
          </a:bodyPr>
          <a:lstStyle/>
          <a:p>
            <a:pPr algn="ctr"/>
            <a:r>
              <a:rPr lang="es-EC" b="1" dirty="0">
                <a:solidFill>
                  <a:srgbClr val="002060"/>
                </a:solidFill>
              </a:rPr>
              <a:t>RECOMENDACIONES</a:t>
            </a:r>
            <a:endParaRPr lang="es-EC" dirty="0"/>
          </a:p>
        </p:txBody>
      </p:sp>
      <p:sp>
        <p:nvSpPr>
          <p:cNvPr id="3" name="Marcador de texto 2"/>
          <p:cNvSpPr>
            <a:spLocks noGrp="1"/>
          </p:cNvSpPr>
          <p:nvPr>
            <p:ph type="body" idx="1"/>
          </p:nvPr>
        </p:nvSpPr>
        <p:spPr>
          <a:xfrm>
            <a:off x="677334" y="1619795"/>
            <a:ext cx="10334655" cy="3768054"/>
          </a:xfrm>
        </p:spPr>
        <p:txBody>
          <a:bodyPr>
            <a:normAutofit lnSpcReduction="10000"/>
          </a:bodyPr>
          <a:lstStyle/>
          <a:p>
            <a:pPr marL="342900" indent="-342900">
              <a:buFont typeface="Wingdings" panose="05000000000000000000" pitchFamily="2" charset="2"/>
              <a:buChar char="Ø"/>
            </a:pPr>
            <a:r>
              <a:rPr lang="es-EC" dirty="0">
                <a:solidFill>
                  <a:schemeClr val="tx1"/>
                </a:solidFill>
              </a:rPr>
              <a:t>Socializar este proyecto de investigación a las autoridades de la institución policial, para que se replique en todos los repartos policiales, con el propósito de contribuir a la mejora su productividad y calidad de vida de sus integrantes.</a:t>
            </a:r>
          </a:p>
          <a:p>
            <a:pPr marL="342900" indent="-342900">
              <a:buFont typeface="Wingdings" panose="05000000000000000000" pitchFamily="2" charset="2"/>
              <a:buChar char="Ø"/>
            </a:pPr>
            <a:r>
              <a:rPr lang="es-EC" dirty="0">
                <a:solidFill>
                  <a:schemeClr val="tx1"/>
                </a:solidFill>
              </a:rPr>
              <a:t>Solicitar a las autoridades de la institución se implemente espacios y se adquieran materiales deportivos para el desarrollar las actividades recreativas de manera eficiente</a:t>
            </a:r>
          </a:p>
          <a:p>
            <a:pPr marL="342900" indent="-342900">
              <a:buFont typeface="Wingdings" panose="05000000000000000000" pitchFamily="2" charset="2"/>
              <a:buChar char="Ø"/>
            </a:pPr>
            <a:r>
              <a:rPr lang="es-EC" dirty="0">
                <a:solidFill>
                  <a:schemeClr val="tx1"/>
                </a:solidFill>
              </a:rPr>
              <a:t>Socializar de manera permanente las complicaciones que se presentan producto de los elevados niveles de estrés que las personas pueden adquirir y sus consecuencias en el contexto laboral y personal.</a:t>
            </a:r>
          </a:p>
          <a:p>
            <a:pPr marL="342900" indent="-342900">
              <a:buFont typeface="Wingdings" panose="05000000000000000000" pitchFamily="2" charset="2"/>
              <a:buChar char="Ø"/>
            </a:pPr>
            <a:r>
              <a:rPr lang="es-EC" dirty="0">
                <a:solidFill>
                  <a:schemeClr val="tx1"/>
                </a:solidFill>
              </a:rPr>
              <a:t>Establecer el desarrollo de estas actividades recreativas dentro del horario de trabajo de sus servidores policiales, con el propósito de no alterar su estructura personal.</a:t>
            </a:r>
          </a:p>
          <a:p>
            <a:pPr marL="342900" indent="-342900">
              <a:buFont typeface="Wingdings" panose="05000000000000000000" pitchFamily="2" charset="2"/>
              <a:buChar char="Ø"/>
            </a:pPr>
            <a:endParaRPr lang="es-EC" dirty="0">
              <a:solidFill>
                <a:schemeClr val="tx1"/>
              </a:solidFill>
            </a:endParaRPr>
          </a:p>
        </p:txBody>
      </p:sp>
    </p:spTree>
    <p:extLst>
      <p:ext uri="{BB962C8B-B14F-4D97-AF65-F5344CB8AC3E}">
        <p14:creationId xmlns:p14="http://schemas.microsoft.com/office/powerpoint/2010/main" val="5563308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677335" y="231050"/>
            <a:ext cx="8596668" cy="813577"/>
          </a:xfrm>
        </p:spPr>
        <p:txBody>
          <a:bodyPr/>
          <a:lstStyle/>
          <a:p>
            <a:r>
              <a:rPr lang="es-EC" dirty="0">
                <a:solidFill>
                  <a:srgbClr val="002060"/>
                </a:solidFill>
              </a:rPr>
              <a:t>TEMA:</a:t>
            </a:r>
          </a:p>
        </p:txBody>
      </p:sp>
      <p:sp>
        <p:nvSpPr>
          <p:cNvPr id="10" name="Marcador de texto 9"/>
          <p:cNvSpPr>
            <a:spLocks noGrp="1"/>
          </p:cNvSpPr>
          <p:nvPr>
            <p:ph type="body" idx="1"/>
          </p:nvPr>
        </p:nvSpPr>
        <p:spPr>
          <a:xfrm>
            <a:off x="677336" y="1117944"/>
            <a:ext cx="10140720" cy="2126571"/>
          </a:xfrm>
        </p:spPr>
        <p:txBody>
          <a:bodyPr>
            <a:noAutofit/>
          </a:bodyPr>
          <a:lstStyle/>
          <a:p>
            <a:pPr algn="just"/>
            <a:r>
              <a:rPr lang="es-ES" sz="3200" dirty="0">
                <a:solidFill>
                  <a:schemeClr val="tx1">
                    <a:lumMod val="95000"/>
                    <a:lumOff val="5000"/>
                  </a:schemeClr>
                </a:solidFill>
              </a:rPr>
              <a:t>PROPUESTA DE ACTIVIDADES FÍSICO-RECREATIVAS, </a:t>
            </a:r>
            <a:r>
              <a:rPr lang="es-ES" sz="3200" dirty="0" smtClean="0">
                <a:solidFill>
                  <a:schemeClr val="tx1">
                    <a:lumMod val="95000"/>
                    <a:lumOff val="5000"/>
                  </a:schemeClr>
                </a:solidFill>
              </a:rPr>
              <a:t>ENFOCADAS </a:t>
            </a:r>
            <a:r>
              <a:rPr lang="es-ES" sz="3200" dirty="0">
                <a:solidFill>
                  <a:schemeClr val="tx1">
                    <a:lumMod val="95000"/>
                    <a:lumOff val="5000"/>
                  </a:schemeClr>
                </a:solidFill>
              </a:rPr>
              <a:t>A DISMINUIR LOS NIVELES DE ESTRÉS LABORAL DE LOS SERVIDORES POLICIALES DE LA </a:t>
            </a:r>
            <a:r>
              <a:rPr lang="es-ES" sz="3200" dirty="0" smtClean="0">
                <a:solidFill>
                  <a:schemeClr val="tx1">
                    <a:lumMod val="95000"/>
                    <a:lumOff val="5000"/>
                  </a:schemeClr>
                </a:solidFill>
              </a:rPr>
              <a:t>SUBZONA </a:t>
            </a:r>
            <a:r>
              <a:rPr lang="es-ES" sz="3200" dirty="0">
                <a:solidFill>
                  <a:schemeClr val="tx1">
                    <a:lumMod val="95000"/>
                    <a:lumOff val="5000"/>
                  </a:schemeClr>
                </a:solidFill>
              </a:rPr>
              <a:t>IMBABURA N°10.</a:t>
            </a:r>
            <a:endParaRPr lang="es-EC" sz="3200" dirty="0">
              <a:solidFill>
                <a:schemeClr val="tx1">
                  <a:lumMod val="95000"/>
                  <a:lumOff val="5000"/>
                </a:schemeClr>
              </a:solidFill>
            </a:endParaRPr>
          </a:p>
          <a:p>
            <a:pPr algn="just"/>
            <a:endParaRPr lang="es-EC" sz="1400" dirty="0"/>
          </a:p>
        </p:txBody>
      </p:sp>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7407" y="3161383"/>
            <a:ext cx="1620231" cy="2160308"/>
          </a:xfrm>
          <a:prstGeom prst="rect">
            <a:avLst/>
          </a:prstGeom>
        </p:spPr>
      </p:pic>
      <p:pic>
        <p:nvPicPr>
          <p:cNvPr id="12" name="Imagen 11"/>
          <p:cNvPicPr>
            <a:picLocks noChangeAspect="1"/>
          </p:cNvPicPr>
          <p:nvPr/>
        </p:nvPicPr>
        <p:blipFill rotWithShape="1">
          <a:blip r:embed="rId3">
            <a:extLst>
              <a:ext uri="{28A0092B-C50C-407E-A947-70E740481C1C}">
                <a14:useLocalDpi xmlns:a14="http://schemas.microsoft.com/office/drawing/2010/main" val="0"/>
              </a:ext>
            </a:extLst>
          </a:blip>
          <a:srcRect l="10524" t="12923" r="28484" b="43795"/>
          <a:stretch/>
        </p:blipFill>
        <p:spPr>
          <a:xfrm rot="20633697">
            <a:off x="1075770" y="3439377"/>
            <a:ext cx="2341671" cy="2215662"/>
          </a:xfrm>
          <a:prstGeom prst="rect">
            <a:avLst/>
          </a:prstGeom>
        </p:spPr>
      </p:pic>
      <p:pic>
        <p:nvPicPr>
          <p:cNvPr id="13" name="Imagen 12"/>
          <p:cNvPicPr>
            <a:picLocks noChangeAspect="1"/>
          </p:cNvPicPr>
          <p:nvPr/>
        </p:nvPicPr>
        <p:blipFill rotWithShape="1">
          <a:blip r:embed="rId4">
            <a:extLst>
              <a:ext uri="{28A0092B-C50C-407E-A947-70E740481C1C}">
                <a14:useLocalDpi xmlns:a14="http://schemas.microsoft.com/office/drawing/2010/main" val="0"/>
              </a:ext>
            </a:extLst>
          </a:blip>
          <a:srcRect l="10250" t="19898" r="4143" b="20820"/>
          <a:stretch/>
        </p:blipFill>
        <p:spPr>
          <a:xfrm rot="859665">
            <a:off x="8465393" y="3422174"/>
            <a:ext cx="2414716" cy="2229562"/>
          </a:xfrm>
          <a:prstGeom prst="rect">
            <a:avLst/>
          </a:prstGeom>
        </p:spPr>
      </p:pic>
      <p:pic>
        <p:nvPicPr>
          <p:cNvPr id="14" name="Imagen 13"/>
          <p:cNvPicPr>
            <a:picLocks noChangeAspect="1"/>
          </p:cNvPicPr>
          <p:nvPr/>
        </p:nvPicPr>
        <p:blipFill rotWithShape="1">
          <a:blip r:embed="rId5">
            <a:extLst>
              <a:ext uri="{28A0092B-C50C-407E-A947-70E740481C1C}">
                <a14:useLocalDpi xmlns:a14="http://schemas.microsoft.com/office/drawing/2010/main" val="0"/>
              </a:ext>
            </a:extLst>
          </a:blip>
          <a:srcRect l="43949" t="21538" r="9282" b="14257"/>
          <a:stretch/>
        </p:blipFill>
        <p:spPr>
          <a:xfrm>
            <a:off x="5966498" y="3105971"/>
            <a:ext cx="1827004" cy="2205310"/>
          </a:xfrm>
          <a:prstGeom prst="rect">
            <a:avLst/>
          </a:prstGeom>
        </p:spPr>
      </p:pic>
      <p:sp>
        <p:nvSpPr>
          <p:cNvPr id="8" name="CuadroTexto 7">
            <a:extLst>
              <a:ext uri="{FF2B5EF4-FFF2-40B4-BE49-F238E27FC236}">
                <a16:creationId xmlns:a16="http://schemas.microsoft.com/office/drawing/2014/main" id="{DDD3EB34-802A-489C-959C-0A4797BCF9B9}"/>
              </a:ext>
            </a:extLst>
          </p:cNvPr>
          <p:cNvSpPr txBox="1"/>
          <p:nvPr/>
        </p:nvSpPr>
        <p:spPr>
          <a:xfrm>
            <a:off x="2378466" y="5936351"/>
            <a:ext cx="7148945" cy="584775"/>
          </a:xfrm>
          <a:prstGeom prst="rect">
            <a:avLst/>
          </a:prstGeom>
          <a:noFill/>
        </p:spPr>
        <p:txBody>
          <a:bodyPr wrap="square" rtlCol="0">
            <a:spAutoFit/>
          </a:bodyPr>
          <a:lstStyle/>
          <a:p>
            <a:pPr algn="ctr"/>
            <a:r>
              <a:rPr lang="es-EC" sz="3200" b="1" dirty="0">
                <a:solidFill>
                  <a:srgbClr val="002060"/>
                </a:solidFill>
              </a:rPr>
              <a:t>CAPITULO I</a:t>
            </a:r>
          </a:p>
        </p:txBody>
      </p:sp>
      <p:sp>
        <p:nvSpPr>
          <p:cNvPr id="2" name="Flecha: a la derecha con muesca 1">
            <a:extLst>
              <a:ext uri="{FF2B5EF4-FFF2-40B4-BE49-F238E27FC236}">
                <a16:creationId xmlns:a16="http://schemas.microsoft.com/office/drawing/2014/main" id="{EB9D44B1-EF17-483C-8EBE-F4FB57796F02}"/>
              </a:ext>
            </a:extLst>
          </p:cNvPr>
          <p:cNvSpPr/>
          <p:nvPr/>
        </p:nvSpPr>
        <p:spPr>
          <a:xfrm>
            <a:off x="7450200" y="5936351"/>
            <a:ext cx="1046930" cy="584775"/>
          </a:xfrm>
          <a:prstGeom prst="notch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3390853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3" y="138545"/>
            <a:ext cx="9907539" cy="1578538"/>
          </a:xfrm>
        </p:spPr>
        <p:txBody>
          <a:bodyPr>
            <a:normAutofit/>
          </a:bodyPr>
          <a:lstStyle/>
          <a:p>
            <a:pPr algn="ctr"/>
            <a:r>
              <a:rPr lang="es-EC" b="1" dirty="0" smtClean="0">
                <a:solidFill>
                  <a:srgbClr val="002060"/>
                </a:solidFill>
              </a:rPr>
              <a:t>CAPITULO VI</a:t>
            </a:r>
            <a:br>
              <a:rPr lang="es-EC" b="1" dirty="0" smtClean="0">
                <a:solidFill>
                  <a:srgbClr val="002060"/>
                </a:solidFill>
              </a:rPr>
            </a:br>
            <a:r>
              <a:rPr lang="es-EC" b="1" dirty="0" smtClean="0">
                <a:solidFill>
                  <a:srgbClr val="002060"/>
                </a:solidFill>
              </a:rPr>
              <a:t>PROPUESTA</a:t>
            </a:r>
            <a:endParaRPr lang="es-EC" dirty="0">
              <a:solidFill>
                <a:srgbClr val="002060"/>
              </a:solidFill>
            </a:endParaRPr>
          </a:p>
        </p:txBody>
      </p:sp>
      <p:sp>
        <p:nvSpPr>
          <p:cNvPr id="3" name="Marcador de contenido 2"/>
          <p:cNvSpPr>
            <a:spLocks noGrp="1"/>
          </p:cNvSpPr>
          <p:nvPr>
            <p:ph idx="1"/>
          </p:nvPr>
        </p:nvSpPr>
        <p:spPr>
          <a:xfrm>
            <a:off x="677334" y="1442132"/>
            <a:ext cx="10700415" cy="3880773"/>
          </a:xfrm>
        </p:spPr>
        <p:txBody>
          <a:bodyPr/>
          <a:lstStyle/>
          <a:p>
            <a:pPr marL="0" indent="0">
              <a:buNone/>
            </a:pPr>
            <a:r>
              <a:rPr lang="es-EC" dirty="0">
                <a:solidFill>
                  <a:schemeClr val="tx1"/>
                </a:solidFill>
              </a:rPr>
              <a:t>Propuesta de actividades físico-recreativas, </a:t>
            </a:r>
            <a:r>
              <a:rPr lang="es-EC" dirty="0" smtClean="0">
                <a:solidFill>
                  <a:schemeClr val="tx1"/>
                </a:solidFill>
              </a:rPr>
              <a:t>enfocadas </a:t>
            </a:r>
            <a:r>
              <a:rPr lang="es-EC" dirty="0">
                <a:solidFill>
                  <a:schemeClr val="tx1"/>
                </a:solidFill>
              </a:rPr>
              <a:t>a disminuir los niveles de estrés laboral de los Servidores Policiales de la Subzona Imbabura Nº10.</a:t>
            </a:r>
          </a:p>
          <a:p>
            <a:pPr marL="0" indent="0">
              <a:buNone/>
            </a:pPr>
            <a:r>
              <a:rPr lang="es-EC" sz="2000" b="1" dirty="0">
                <a:solidFill>
                  <a:srgbClr val="002060"/>
                </a:solidFill>
              </a:rPr>
              <a:t>Datos informativos</a:t>
            </a:r>
          </a:p>
          <a:p>
            <a:pPr marL="0" indent="0">
              <a:buNone/>
            </a:pPr>
            <a:r>
              <a:rPr lang="es-EC" dirty="0">
                <a:solidFill>
                  <a:schemeClr val="tx1"/>
                </a:solidFill>
              </a:rPr>
              <a:t>Nombre de la institución:</a:t>
            </a:r>
            <a:r>
              <a:rPr lang="es-EC" dirty="0"/>
              <a:t>		Subzona Imbabura N°10</a:t>
            </a:r>
          </a:p>
          <a:p>
            <a:pPr marL="0" indent="0">
              <a:buNone/>
            </a:pPr>
            <a:r>
              <a:rPr lang="es-EC" dirty="0">
                <a:solidFill>
                  <a:schemeClr val="tx1"/>
                </a:solidFill>
              </a:rPr>
              <a:t>Beneficiarios:</a:t>
            </a:r>
            <a:r>
              <a:rPr lang="es-EC" dirty="0"/>
              <a:t>				Servidores Policiales</a:t>
            </a:r>
          </a:p>
          <a:p>
            <a:pPr marL="0" indent="0">
              <a:buNone/>
            </a:pPr>
            <a:r>
              <a:rPr lang="es-EC" dirty="0">
                <a:solidFill>
                  <a:schemeClr val="tx1"/>
                </a:solidFill>
              </a:rPr>
              <a:t>Ubicación:</a:t>
            </a:r>
            <a:r>
              <a:rPr lang="es-EC" dirty="0"/>
              <a:t>					Cantón Ibarra – Provincia Imbabura</a:t>
            </a:r>
          </a:p>
          <a:p>
            <a:pPr marL="0" indent="0">
              <a:buNone/>
            </a:pPr>
            <a:r>
              <a:rPr lang="es-EC" dirty="0">
                <a:solidFill>
                  <a:schemeClr val="tx1"/>
                </a:solidFill>
              </a:rPr>
              <a:t>Inicio:	</a:t>
            </a:r>
            <a:r>
              <a:rPr lang="es-EC" dirty="0"/>
              <a:t>					Junio 2021</a:t>
            </a:r>
          </a:p>
          <a:p>
            <a:pPr marL="0" indent="0">
              <a:buNone/>
            </a:pPr>
            <a:r>
              <a:rPr lang="es-EC" dirty="0">
                <a:solidFill>
                  <a:schemeClr val="tx1"/>
                </a:solidFill>
              </a:rPr>
              <a:t>Final:</a:t>
            </a:r>
            <a:r>
              <a:rPr lang="es-EC" dirty="0"/>
              <a:t>						Octubre 2021</a:t>
            </a:r>
          </a:p>
          <a:p>
            <a:pPr marL="0" indent="0">
              <a:buNone/>
            </a:pPr>
            <a:r>
              <a:rPr lang="es-EC" dirty="0">
                <a:solidFill>
                  <a:schemeClr val="tx1"/>
                </a:solidFill>
              </a:rPr>
              <a:t>Equipo responsable:</a:t>
            </a:r>
            <a:r>
              <a:rPr lang="es-EC" dirty="0"/>
              <a:t>			Tnte. Jacqueline Alexandra Haro Araguillín.</a:t>
            </a:r>
          </a:p>
          <a:p>
            <a:pPr marL="0" indent="0">
              <a:buNone/>
            </a:pPr>
            <a:endParaRPr lang="es-EC" dirty="0"/>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30949" t="33273" r="19688" b="38591"/>
          <a:stretch/>
        </p:blipFill>
        <p:spPr>
          <a:xfrm>
            <a:off x="8917397" y="1955409"/>
            <a:ext cx="2625143" cy="1505243"/>
          </a:xfrm>
          <a:prstGeom prst="rect">
            <a:avLst/>
          </a:prstGeom>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33229" b="15023"/>
          <a:stretch/>
        </p:blipFill>
        <p:spPr>
          <a:xfrm>
            <a:off x="8356209" y="5078437"/>
            <a:ext cx="3671667" cy="1424999"/>
          </a:xfrm>
          <a:prstGeom prst="rect">
            <a:avLst/>
          </a:prstGeom>
        </p:spPr>
      </p:pic>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l="24746" t="26051" b="43795"/>
          <a:stretch/>
        </p:blipFill>
        <p:spPr>
          <a:xfrm>
            <a:off x="9124090" y="3698978"/>
            <a:ext cx="2135904" cy="1141133"/>
          </a:xfrm>
          <a:prstGeom prst="rect">
            <a:avLst/>
          </a:prstGeom>
        </p:spPr>
      </p:pic>
    </p:spTree>
    <p:extLst>
      <p:ext uri="{BB962C8B-B14F-4D97-AF65-F5344CB8AC3E}">
        <p14:creationId xmlns:p14="http://schemas.microsoft.com/office/powerpoint/2010/main" val="22716115"/>
      </p:ext>
    </p:extLst>
  </p:cSld>
  <p:clrMapOvr>
    <a:masterClrMapping/>
  </p:clrMapOvr>
  <p:transition spd="med">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F9B70D12-B64D-430B-8F6F-E2E7AC3001C7}"/>
              </a:ext>
            </a:extLst>
          </p:cNvPr>
          <p:cNvGraphicFramePr>
            <a:graphicFrameLocks noGrp="1"/>
          </p:cNvGraphicFramePr>
          <p:nvPr>
            <p:ph idx="1"/>
            <p:extLst>
              <p:ext uri="{D42A27DB-BD31-4B8C-83A1-F6EECF244321}">
                <p14:modId xmlns:p14="http://schemas.microsoft.com/office/powerpoint/2010/main" val="3302947669"/>
              </p:ext>
            </p:extLst>
          </p:nvPr>
        </p:nvGraphicFramePr>
        <p:xfrm>
          <a:off x="1776549" y="3382051"/>
          <a:ext cx="8817429" cy="2822806"/>
        </p:xfrm>
        <a:graphic>
          <a:graphicData uri="http://schemas.openxmlformats.org/drawingml/2006/table">
            <a:tbl>
              <a:tblPr firstRow="1" firstCol="1" bandRow="1">
                <a:tableStyleId>{5C22544A-7EE6-4342-B048-85BDC9FD1C3A}</a:tableStyleId>
              </a:tblPr>
              <a:tblGrid>
                <a:gridCol w="2579915">
                  <a:extLst>
                    <a:ext uri="{9D8B030D-6E8A-4147-A177-3AD203B41FA5}">
                      <a16:colId xmlns:a16="http://schemas.microsoft.com/office/drawing/2014/main" val="1183533776"/>
                    </a:ext>
                  </a:extLst>
                </a:gridCol>
                <a:gridCol w="1117486">
                  <a:extLst>
                    <a:ext uri="{9D8B030D-6E8A-4147-A177-3AD203B41FA5}">
                      <a16:colId xmlns:a16="http://schemas.microsoft.com/office/drawing/2014/main" val="4290610391"/>
                    </a:ext>
                  </a:extLst>
                </a:gridCol>
                <a:gridCol w="5120028">
                  <a:extLst>
                    <a:ext uri="{9D8B030D-6E8A-4147-A177-3AD203B41FA5}">
                      <a16:colId xmlns:a16="http://schemas.microsoft.com/office/drawing/2014/main" val="2883910480"/>
                    </a:ext>
                  </a:extLst>
                </a:gridCol>
              </a:tblGrid>
              <a:tr h="250807">
                <a:tc>
                  <a:txBody>
                    <a:bodyPr/>
                    <a:lstStyle/>
                    <a:p>
                      <a:pPr>
                        <a:lnSpc>
                          <a:spcPct val="115000"/>
                        </a:lnSpc>
                        <a:spcAft>
                          <a:spcPts val="800"/>
                        </a:spcAft>
                      </a:pPr>
                      <a:r>
                        <a:rPr lang="es-EC" sz="1200" dirty="0" smtClean="0">
                          <a:solidFill>
                            <a:schemeClr val="tx1"/>
                          </a:solidFill>
                          <a:effectLst/>
                        </a:rPr>
                        <a:t>ÁREAS</a:t>
                      </a:r>
                      <a:endParaRPr lang="es-EC" sz="1600" dirty="0">
                        <a:solidFill>
                          <a:schemeClr val="tx1"/>
                        </a:solidFill>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nSpc>
                          <a:spcPct val="115000"/>
                        </a:lnSpc>
                        <a:spcAft>
                          <a:spcPts val="800"/>
                        </a:spcAft>
                      </a:pPr>
                      <a:r>
                        <a:rPr lang="es-EC" sz="1200" dirty="0" smtClean="0">
                          <a:solidFill>
                            <a:schemeClr val="tx1"/>
                          </a:solidFill>
                          <a:effectLst/>
                        </a:rPr>
                        <a:t>SESIONES</a:t>
                      </a:r>
                      <a:endParaRPr lang="es-EC" sz="1600" dirty="0">
                        <a:solidFill>
                          <a:schemeClr val="tx1"/>
                        </a:solidFill>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nSpc>
                          <a:spcPct val="115000"/>
                        </a:lnSpc>
                        <a:spcAft>
                          <a:spcPts val="800"/>
                        </a:spcAft>
                      </a:pPr>
                      <a:r>
                        <a:rPr lang="es-EC" sz="1200" dirty="0" smtClean="0">
                          <a:solidFill>
                            <a:schemeClr val="tx1"/>
                          </a:solidFill>
                          <a:effectLst/>
                        </a:rPr>
                        <a:t>ACTIVIDADES </a:t>
                      </a:r>
                      <a:endParaRPr lang="es-EC" sz="1600" dirty="0">
                        <a:solidFill>
                          <a:schemeClr val="tx1"/>
                        </a:solidFill>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1547708808"/>
                  </a:ext>
                </a:extLst>
              </a:tr>
              <a:tr h="935272">
                <a:tc>
                  <a:txBody>
                    <a:bodyPr/>
                    <a:lstStyle/>
                    <a:p>
                      <a:pPr>
                        <a:lnSpc>
                          <a:spcPct val="115000"/>
                        </a:lnSpc>
                        <a:spcAft>
                          <a:spcPts val="800"/>
                        </a:spcAft>
                      </a:pPr>
                      <a:r>
                        <a:rPr lang="es-EC" sz="1200" dirty="0" smtClean="0">
                          <a:solidFill>
                            <a:schemeClr val="tx1"/>
                          </a:solidFill>
                          <a:effectLst/>
                        </a:rPr>
                        <a:t>ÁREA FÍSICO DEPORTIVA</a:t>
                      </a:r>
                      <a:endParaRPr lang="es-EC" sz="1600" dirty="0">
                        <a:solidFill>
                          <a:schemeClr val="tx1"/>
                        </a:solidFill>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nSpc>
                          <a:spcPct val="115000"/>
                        </a:lnSpc>
                        <a:spcAft>
                          <a:spcPts val="800"/>
                        </a:spcAft>
                      </a:pPr>
                      <a:r>
                        <a:rPr lang="es-EC" sz="1200" dirty="0">
                          <a:effectLst/>
                        </a:rPr>
                        <a:t>4</a:t>
                      </a:r>
                      <a:endParaRPr lang="es-EC" sz="16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nSpc>
                          <a:spcPct val="115000"/>
                        </a:lnSpc>
                        <a:spcAft>
                          <a:spcPts val="800"/>
                        </a:spcAft>
                      </a:pPr>
                      <a:r>
                        <a:rPr lang="es-EC" sz="1200">
                          <a:effectLst/>
                        </a:rPr>
                        <a:t>Ecuavoley, baloncesto, fútbol, fútbol de salón, ciclismo, voleibol, tenis, levantamiento de pesas, gimnasia, triatlón, pentatlón militar,   artes marciales </a:t>
                      </a:r>
                      <a:endParaRPr lang="es-EC" sz="160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1567320757"/>
                  </a:ext>
                </a:extLst>
              </a:tr>
              <a:tr h="935272">
                <a:tc>
                  <a:txBody>
                    <a:bodyPr/>
                    <a:lstStyle/>
                    <a:p>
                      <a:pPr>
                        <a:lnSpc>
                          <a:spcPct val="115000"/>
                        </a:lnSpc>
                        <a:spcAft>
                          <a:spcPts val="800"/>
                        </a:spcAft>
                      </a:pPr>
                      <a:r>
                        <a:rPr lang="es-EC" sz="1200" dirty="0" smtClean="0">
                          <a:solidFill>
                            <a:schemeClr val="tx1"/>
                          </a:solidFill>
                          <a:effectLst/>
                        </a:rPr>
                        <a:t>ÁREA LÚDICA</a:t>
                      </a:r>
                      <a:endParaRPr lang="es-EC" sz="1600" dirty="0">
                        <a:solidFill>
                          <a:schemeClr val="tx1"/>
                        </a:solidFill>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nSpc>
                          <a:spcPct val="115000"/>
                        </a:lnSpc>
                        <a:spcAft>
                          <a:spcPts val="800"/>
                        </a:spcAft>
                      </a:pPr>
                      <a:r>
                        <a:rPr lang="es-EC" sz="1200" dirty="0">
                          <a:effectLst/>
                        </a:rPr>
                        <a:t>4</a:t>
                      </a:r>
                      <a:endParaRPr lang="es-EC" sz="16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nSpc>
                          <a:spcPct val="115000"/>
                        </a:lnSpc>
                        <a:spcAft>
                          <a:spcPts val="800"/>
                        </a:spcAft>
                      </a:pPr>
                      <a:r>
                        <a:rPr lang="es-EC" sz="1200" dirty="0">
                          <a:effectLst/>
                        </a:rPr>
                        <a:t>Juegos de competencia, juegos de  azar, juegos de vértigo juegos prehispánicos, grandes juegos, ludotecas, juegos acuáticos, juegos  predeportivos, juegos de mesa, juegos intelectuales</a:t>
                      </a:r>
                      <a:endParaRPr lang="es-EC" sz="16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1025537576"/>
                  </a:ext>
                </a:extLst>
              </a:tr>
              <a:tr h="701455">
                <a:tc>
                  <a:txBody>
                    <a:bodyPr/>
                    <a:lstStyle/>
                    <a:p>
                      <a:pPr>
                        <a:lnSpc>
                          <a:spcPct val="115000"/>
                        </a:lnSpc>
                        <a:spcAft>
                          <a:spcPts val="800"/>
                        </a:spcAft>
                      </a:pPr>
                      <a:r>
                        <a:rPr lang="es-EC" sz="1200" dirty="0" smtClean="0">
                          <a:solidFill>
                            <a:schemeClr val="tx1"/>
                          </a:solidFill>
                          <a:effectLst/>
                        </a:rPr>
                        <a:t>ÁREA  AIRE LIBRE</a:t>
                      </a:r>
                      <a:endParaRPr lang="es-EC" sz="1600" dirty="0">
                        <a:solidFill>
                          <a:schemeClr val="tx1"/>
                        </a:solidFill>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nSpc>
                          <a:spcPct val="115000"/>
                        </a:lnSpc>
                        <a:spcAft>
                          <a:spcPts val="800"/>
                        </a:spcAft>
                      </a:pPr>
                      <a:r>
                        <a:rPr lang="es-EC" sz="1200" dirty="0">
                          <a:effectLst/>
                        </a:rPr>
                        <a:t>4</a:t>
                      </a:r>
                      <a:endParaRPr lang="es-EC" sz="16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nSpc>
                          <a:spcPct val="115000"/>
                        </a:lnSpc>
                        <a:spcAft>
                          <a:spcPts val="800"/>
                        </a:spcAft>
                      </a:pPr>
                      <a:r>
                        <a:rPr lang="es-EC" sz="1200" dirty="0">
                          <a:effectLst/>
                        </a:rPr>
                        <a:t>Carrera de orientación, campismo, senderismo, ciclismo de montaña, carrera de campo, danzas, bailoterapia</a:t>
                      </a:r>
                      <a:endParaRPr lang="es-EC" sz="1600"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1313971814"/>
                  </a:ext>
                </a:extLst>
              </a:tr>
            </a:tbl>
          </a:graphicData>
        </a:graphic>
      </p:graphicFrame>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3887" y="209006"/>
            <a:ext cx="2381730" cy="2795451"/>
          </a:xfrm>
          <a:prstGeom prst="rect">
            <a:avLst/>
          </a:prstGeom>
        </p:spPr>
      </p:pic>
    </p:spTree>
    <p:extLst>
      <p:ext uri="{BB962C8B-B14F-4D97-AF65-F5344CB8AC3E}">
        <p14:creationId xmlns:p14="http://schemas.microsoft.com/office/powerpoint/2010/main" val="4041414853"/>
      </p:ext>
    </p:extLst>
  </p:cSld>
  <p:clrMapOvr>
    <a:masterClrMapping/>
  </p:clrMapOvr>
  <p:transition spd="med">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834494910"/>
              </p:ext>
            </p:extLst>
          </p:nvPr>
        </p:nvGraphicFramePr>
        <p:xfrm>
          <a:off x="558689" y="578801"/>
          <a:ext cx="10920548" cy="5818189"/>
        </p:xfrm>
        <a:graphic>
          <a:graphicData uri="http://schemas.openxmlformats.org/drawingml/2006/table">
            <a:tbl>
              <a:tblPr firstRow="1" firstCol="1" bandRow="1">
                <a:effectLst>
                  <a:outerShdw blurRad="50800" dist="38100" dir="8100000" algn="tr" rotWithShape="0">
                    <a:prstClr val="black">
                      <a:alpha val="40000"/>
                    </a:prstClr>
                  </a:outerShdw>
                </a:effectLst>
                <a:tableStyleId>{21E4AEA4-8DFA-4A89-87EB-49C32662AFE0}</a:tableStyleId>
              </a:tblPr>
              <a:tblGrid>
                <a:gridCol w="1237527">
                  <a:extLst>
                    <a:ext uri="{9D8B030D-6E8A-4147-A177-3AD203B41FA5}">
                      <a16:colId xmlns:a16="http://schemas.microsoft.com/office/drawing/2014/main" val="3475504960"/>
                    </a:ext>
                  </a:extLst>
                </a:gridCol>
                <a:gridCol w="1614129">
                  <a:extLst>
                    <a:ext uri="{9D8B030D-6E8A-4147-A177-3AD203B41FA5}">
                      <a16:colId xmlns:a16="http://schemas.microsoft.com/office/drawing/2014/main" val="2226112761"/>
                    </a:ext>
                  </a:extLst>
                </a:gridCol>
                <a:gridCol w="1241031">
                  <a:extLst>
                    <a:ext uri="{9D8B030D-6E8A-4147-A177-3AD203B41FA5}">
                      <a16:colId xmlns:a16="http://schemas.microsoft.com/office/drawing/2014/main" val="1010710914"/>
                    </a:ext>
                  </a:extLst>
                </a:gridCol>
                <a:gridCol w="2235082">
                  <a:extLst>
                    <a:ext uri="{9D8B030D-6E8A-4147-A177-3AD203B41FA5}">
                      <a16:colId xmlns:a16="http://schemas.microsoft.com/office/drawing/2014/main" val="181877616"/>
                    </a:ext>
                  </a:extLst>
                </a:gridCol>
                <a:gridCol w="1245411">
                  <a:extLst>
                    <a:ext uri="{9D8B030D-6E8A-4147-A177-3AD203B41FA5}">
                      <a16:colId xmlns:a16="http://schemas.microsoft.com/office/drawing/2014/main" val="2364493991"/>
                    </a:ext>
                  </a:extLst>
                </a:gridCol>
                <a:gridCol w="1734117">
                  <a:extLst>
                    <a:ext uri="{9D8B030D-6E8A-4147-A177-3AD203B41FA5}">
                      <a16:colId xmlns:a16="http://schemas.microsoft.com/office/drawing/2014/main" val="1842571061"/>
                    </a:ext>
                  </a:extLst>
                </a:gridCol>
                <a:gridCol w="1613251">
                  <a:extLst>
                    <a:ext uri="{9D8B030D-6E8A-4147-A177-3AD203B41FA5}">
                      <a16:colId xmlns:a16="http://schemas.microsoft.com/office/drawing/2014/main" val="2080062503"/>
                    </a:ext>
                  </a:extLst>
                </a:gridCol>
              </a:tblGrid>
              <a:tr h="203264">
                <a:tc>
                  <a:txBody>
                    <a:bodyPr/>
                    <a:lstStyle/>
                    <a:p>
                      <a:pPr algn="ctr">
                        <a:lnSpc>
                          <a:spcPct val="107000"/>
                        </a:lnSpc>
                        <a:spcAft>
                          <a:spcPts val="0"/>
                        </a:spcAft>
                      </a:pPr>
                      <a:r>
                        <a:rPr lang="es-EC" sz="1200" dirty="0">
                          <a:effectLst/>
                        </a:rPr>
                        <a:t>PARTE</a:t>
                      </a:r>
                      <a:endParaRPr lang="es-EC" sz="1400" dirty="0">
                        <a:effectLst/>
                        <a:latin typeface="Calibri" panose="020F0502020204030204" pitchFamily="34" charset="0"/>
                        <a:ea typeface="Calibri" panose="020F0502020204030204" pitchFamily="34" charset="0"/>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200" dirty="0">
                          <a:effectLst/>
                        </a:rPr>
                        <a:t>CONTENIDO</a:t>
                      </a:r>
                      <a:endParaRPr lang="es-EC" sz="1400" dirty="0">
                        <a:effectLst/>
                        <a:latin typeface="Calibri" panose="020F0502020204030204" pitchFamily="34" charset="0"/>
                        <a:ea typeface="Calibri" panose="020F0502020204030204" pitchFamily="34" charset="0"/>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200" dirty="0">
                          <a:effectLst/>
                        </a:rPr>
                        <a:t>ÁREA</a:t>
                      </a:r>
                      <a:endParaRPr lang="es-EC" sz="1400" dirty="0">
                        <a:effectLst/>
                        <a:latin typeface="Calibri" panose="020F0502020204030204" pitchFamily="34" charset="0"/>
                        <a:ea typeface="Calibri" panose="020F0502020204030204" pitchFamily="34" charset="0"/>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200" dirty="0">
                          <a:effectLst/>
                        </a:rPr>
                        <a:t>Objetivo </a:t>
                      </a:r>
                      <a:endParaRPr lang="es-EC" sz="1400" dirty="0">
                        <a:effectLst/>
                        <a:latin typeface="Calibri" panose="020F0502020204030204" pitchFamily="34" charset="0"/>
                        <a:ea typeface="Calibri" panose="020F0502020204030204" pitchFamily="34" charset="0"/>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200" dirty="0">
                          <a:effectLst/>
                        </a:rPr>
                        <a:t>Tiempo</a:t>
                      </a:r>
                      <a:endParaRPr lang="es-EC" sz="1400" dirty="0">
                        <a:effectLst/>
                        <a:latin typeface="Calibri" panose="020F0502020204030204" pitchFamily="34" charset="0"/>
                        <a:ea typeface="Calibri" panose="020F0502020204030204" pitchFamily="34" charset="0"/>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200" dirty="0">
                          <a:effectLst/>
                        </a:rPr>
                        <a:t>ORGANIZATIVAS</a:t>
                      </a:r>
                      <a:endParaRPr lang="es-EC" sz="1400" dirty="0">
                        <a:effectLst/>
                        <a:latin typeface="Calibri" panose="020F0502020204030204" pitchFamily="34" charset="0"/>
                        <a:ea typeface="Calibri" panose="020F0502020204030204" pitchFamily="34" charset="0"/>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200" dirty="0">
                          <a:effectLst/>
                        </a:rPr>
                        <a:t>EVALUACION</a:t>
                      </a:r>
                      <a:endParaRPr lang="es-EC" sz="1400" dirty="0">
                        <a:effectLst/>
                        <a:latin typeface="Calibri" panose="020F0502020204030204" pitchFamily="34" charset="0"/>
                        <a:ea typeface="Calibri" panose="020F0502020204030204" pitchFamily="34" charset="0"/>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6668958"/>
                  </a:ext>
                </a:extLst>
              </a:tr>
              <a:tr h="577006">
                <a:tc>
                  <a:txBody>
                    <a:bodyPr/>
                    <a:lstStyle/>
                    <a:p>
                      <a:pPr algn="ctr">
                        <a:lnSpc>
                          <a:spcPct val="107000"/>
                        </a:lnSpc>
                        <a:spcAft>
                          <a:spcPts val="0"/>
                        </a:spcAft>
                      </a:pPr>
                      <a:endParaRPr lang="es-EC" sz="1400" dirty="0">
                        <a:effectLst/>
                      </a:endParaRPr>
                    </a:p>
                    <a:p>
                      <a:pPr algn="ctr">
                        <a:lnSpc>
                          <a:spcPct val="107000"/>
                        </a:lnSpc>
                        <a:spcAft>
                          <a:spcPts val="0"/>
                        </a:spcAft>
                      </a:pPr>
                      <a:endParaRPr lang="es-EC" sz="1400" dirty="0">
                        <a:effectLst/>
                      </a:endParaRPr>
                    </a:p>
                    <a:p>
                      <a:pPr algn="ctr">
                        <a:lnSpc>
                          <a:spcPct val="107000"/>
                        </a:lnSpc>
                        <a:spcAft>
                          <a:spcPts val="0"/>
                        </a:spcAft>
                      </a:pPr>
                      <a:r>
                        <a:rPr lang="es-EC" sz="1400" dirty="0">
                          <a:effectLst/>
                        </a:rPr>
                        <a:t>INICIAL</a:t>
                      </a:r>
                      <a:endParaRPr lang="es-EC" sz="1600" dirty="0">
                        <a:effectLst/>
                      </a:endParaRPr>
                    </a:p>
                    <a:p>
                      <a:pPr algn="ctr">
                        <a:lnSpc>
                          <a:spcPct val="107000"/>
                        </a:lnSpc>
                        <a:spcAft>
                          <a:spcPts val="0"/>
                        </a:spcAft>
                      </a:pPr>
                      <a:r>
                        <a:rPr lang="es-EC" sz="1400" dirty="0">
                          <a:effectLst/>
                        </a:rPr>
                        <a:t> </a:t>
                      </a:r>
                      <a:endParaRPr lang="es-EC" sz="1600" dirty="0">
                        <a:effectLst/>
                      </a:endParaRPr>
                    </a:p>
                    <a:p>
                      <a:pPr algn="ctr">
                        <a:lnSpc>
                          <a:spcPct val="107000"/>
                        </a:lnSpc>
                        <a:spcAft>
                          <a:spcPts val="0"/>
                        </a:spcAft>
                      </a:pPr>
                      <a:r>
                        <a:rPr lang="es-EC" sz="1400" dirty="0">
                          <a:effectLst/>
                        </a:rPr>
                        <a:t> </a:t>
                      </a:r>
                      <a:endParaRPr lang="es-EC" sz="1600" dirty="0">
                        <a:effectLst/>
                      </a:endParaRPr>
                    </a:p>
                    <a:p>
                      <a:pPr algn="ctr">
                        <a:lnSpc>
                          <a:spcPct val="107000"/>
                        </a:lnSpc>
                        <a:spcAft>
                          <a:spcPts val="0"/>
                        </a:spcAft>
                      </a:pPr>
                      <a:r>
                        <a:rPr lang="es-EC" sz="1400" dirty="0">
                          <a:effectLst/>
                        </a:rPr>
                        <a:t> </a:t>
                      </a:r>
                      <a:endParaRPr lang="es-EC" sz="1600" dirty="0">
                        <a:effectLst/>
                      </a:endParaRPr>
                    </a:p>
                    <a:p>
                      <a:pPr algn="ctr">
                        <a:lnSpc>
                          <a:spcPct val="107000"/>
                        </a:lnSpc>
                        <a:spcAft>
                          <a:spcPts val="0"/>
                        </a:spcAft>
                      </a:pPr>
                      <a:r>
                        <a:rPr lang="es-EC" sz="1400" dirty="0">
                          <a:effectLst/>
                        </a:rPr>
                        <a:t> </a:t>
                      </a:r>
                      <a:endParaRPr lang="es-EC" sz="1600" dirty="0">
                        <a:effectLst/>
                        <a:latin typeface="Calibri" panose="020F0502020204030204" pitchFamily="34" charset="0"/>
                        <a:ea typeface="Calibri" panose="020F0502020204030204" pitchFamily="34" charset="0"/>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0"/>
                        </a:spcAft>
                      </a:pPr>
                      <a:r>
                        <a:rPr lang="es-EC" sz="1400" dirty="0">
                          <a:effectLst/>
                        </a:rPr>
                        <a:t> </a:t>
                      </a:r>
                      <a:endParaRPr lang="es-EC" sz="1600" dirty="0">
                        <a:effectLst/>
                      </a:endParaRPr>
                    </a:p>
                    <a:p>
                      <a:pPr marL="228600" algn="l">
                        <a:spcAft>
                          <a:spcPts val="0"/>
                        </a:spcAft>
                      </a:pPr>
                      <a:r>
                        <a:rPr lang="es-MX" sz="1400" dirty="0">
                          <a:effectLst/>
                        </a:rPr>
                        <a:t>Gimnasia </a:t>
                      </a:r>
                      <a:endParaRPr lang="es-EC" sz="1600" dirty="0">
                        <a:effectLst/>
                      </a:endParaRPr>
                    </a:p>
                    <a:p>
                      <a:pPr algn="r">
                        <a:lnSpc>
                          <a:spcPct val="107000"/>
                        </a:lnSpc>
                        <a:spcAft>
                          <a:spcPts val="0"/>
                        </a:spcAft>
                      </a:pPr>
                      <a:r>
                        <a:rPr lang="es-EC" sz="1400" dirty="0">
                          <a:effectLst/>
                        </a:rPr>
                        <a:t> </a:t>
                      </a:r>
                      <a:endParaRPr lang="es-EC" sz="1600" dirty="0">
                        <a:effectLst/>
                        <a:latin typeface="Calibri" panose="020F0502020204030204" pitchFamily="34" charset="0"/>
                        <a:ea typeface="Calibri" panose="020F0502020204030204" pitchFamily="34" charset="0"/>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800"/>
                        </a:spcAft>
                      </a:pPr>
                      <a:r>
                        <a:rPr lang="es-EC" sz="1400" dirty="0">
                          <a:effectLst/>
                        </a:rPr>
                        <a:t> </a:t>
                      </a:r>
                      <a:endParaRPr lang="es-EC" sz="1600" dirty="0">
                        <a:effectLst/>
                      </a:endParaRPr>
                    </a:p>
                    <a:p>
                      <a:pPr algn="just">
                        <a:lnSpc>
                          <a:spcPct val="107000"/>
                        </a:lnSpc>
                        <a:spcAft>
                          <a:spcPts val="800"/>
                        </a:spcAft>
                      </a:pPr>
                      <a:r>
                        <a:rPr lang="es-EC" sz="1400" dirty="0">
                          <a:effectLst/>
                        </a:rPr>
                        <a:t>Físico </a:t>
                      </a:r>
                      <a:endParaRPr lang="es-EC" sz="1600" dirty="0">
                        <a:effectLst/>
                        <a:latin typeface="Calibri" panose="020F0502020204030204" pitchFamily="34" charset="0"/>
                        <a:ea typeface="Calibri" panose="020F0502020204030204" pitchFamily="34" charset="0"/>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0"/>
                        </a:spcAft>
                      </a:pPr>
                      <a:r>
                        <a:rPr lang="es-EC" sz="1400" dirty="0">
                          <a:effectLst/>
                        </a:rPr>
                        <a:t> </a:t>
                      </a:r>
                      <a:endParaRPr lang="es-EC" sz="1600" dirty="0">
                        <a:effectLst/>
                      </a:endParaRPr>
                    </a:p>
                    <a:p>
                      <a:pPr algn="l">
                        <a:lnSpc>
                          <a:spcPct val="107000"/>
                        </a:lnSpc>
                        <a:spcAft>
                          <a:spcPts val="0"/>
                        </a:spcAft>
                      </a:pPr>
                      <a:r>
                        <a:rPr lang="es-EC" sz="1600" kern="1200" dirty="0">
                          <a:effectLst/>
                        </a:rPr>
                        <a:t>Predisponer al personal a la realizar actividades físico recreativas mediante movimientos de cuerpo.</a:t>
                      </a:r>
                      <a:endParaRPr lang="es-EC" sz="900" dirty="0">
                        <a:effectLst/>
                        <a:latin typeface="Calibri" panose="020F0502020204030204" pitchFamily="34" charset="0"/>
                        <a:ea typeface="Calibri" panose="020F0502020204030204" pitchFamily="34" charset="0"/>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0"/>
                        </a:spcAft>
                      </a:pPr>
                      <a:r>
                        <a:rPr lang="es-EC" sz="1400" dirty="0">
                          <a:effectLst/>
                        </a:rPr>
                        <a:t> </a:t>
                      </a:r>
                      <a:endParaRPr lang="es-EC" sz="1600" dirty="0">
                        <a:effectLst/>
                      </a:endParaRPr>
                    </a:p>
                    <a:p>
                      <a:pPr algn="l">
                        <a:lnSpc>
                          <a:spcPct val="107000"/>
                        </a:lnSpc>
                        <a:spcAft>
                          <a:spcPts val="0"/>
                        </a:spcAft>
                      </a:pPr>
                      <a:r>
                        <a:rPr lang="es-EC" sz="1400" dirty="0">
                          <a:effectLst/>
                        </a:rPr>
                        <a:t> </a:t>
                      </a:r>
                      <a:endParaRPr lang="es-EC" sz="1600" dirty="0">
                        <a:effectLst/>
                      </a:endParaRPr>
                    </a:p>
                    <a:p>
                      <a:pPr algn="l">
                        <a:lnSpc>
                          <a:spcPct val="107000"/>
                        </a:lnSpc>
                        <a:spcAft>
                          <a:spcPts val="0"/>
                        </a:spcAft>
                      </a:pPr>
                      <a:r>
                        <a:rPr lang="es-EC" sz="1400" dirty="0">
                          <a:effectLst/>
                        </a:rPr>
                        <a:t> </a:t>
                      </a:r>
                      <a:endParaRPr lang="es-EC" sz="1600" dirty="0">
                        <a:effectLst/>
                      </a:endParaRPr>
                    </a:p>
                    <a:p>
                      <a:pPr algn="l">
                        <a:lnSpc>
                          <a:spcPct val="107000"/>
                        </a:lnSpc>
                        <a:spcAft>
                          <a:spcPts val="0"/>
                        </a:spcAft>
                      </a:pPr>
                      <a:r>
                        <a:rPr lang="es-EC" sz="1400" dirty="0">
                          <a:effectLst/>
                        </a:rPr>
                        <a:t>15 minutos</a:t>
                      </a:r>
                      <a:endParaRPr lang="es-EC" sz="1600" dirty="0">
                        <a:effectLst/>
                        <a:latin typeface="Calibri" panose="020F0502020204030204" pitchFamily="34" charset="0"/>
                        <a:ea typeface="Calibri" panose="020F0502020204030204" pitchFamily="34" charset="0"/>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algn="l">
                        <a:spcAft>
                          <a:spcPts val="0"/>
                        </a:spcAft>
                      </a:pPr>
                      <a:r>
                        <a:rPr lang="es-MX" sz="1400">
                          <a:effectLst/>
                        </a:rPr>
                        <a:t> </a:t>
                      </a:r>
                      <a:endParaRPr lang="es-EC" sz="1600">
                        <a:effectLst/>
                      </a:endParaRPr>
                    </a:p>
                    <a:p>
                      <a:pPr marL="228600" algn="l">
                        <a:spcAft>
                          <a:spcPts val="0"/>
                        </a:spcAft>
                      </a:pPr>
                      <a:r>
                        <a:rPr lang="es-MX" sz="1400">
                          <a:effectLst/>
                        </a:rPr>
                        <a:t> </a:t>
                      </a:r>
                      <a:endParaRPr lang="es-EC" sz="1600">
                        <a:effectLst/>
                      </a:endParaRPr>
                    </a:p>
                    <a:p>
                      <a:pPr marL="228600" algn="l">
                        <a:spcAft>
                          <a:spcPts val="0"/>
                        </a:spcAft>
                      </a:pPr>
                      <a:r>
                        <a:rPr lang="es-MX" sz="1400">
                          <a:effectLst/>
                        </a:rPr>
                        <a:t> </a:t>
                      </a:r>
                      <a:endParaRPr lang="es-EC" sz="1600">
                        <a:effectLst/>
                      </a:endParaRPr>
                    </a:p>
                    <a:p>
                      <a:pPr marL="342900" lvl="0" indent="-342900" algn="l">
                        <a:spcAft>
                          <a:spcPts val="0"/>
                        </a:spcAft>
                        <a:buFont typeface="Symbol" panose="05050102010706020507" pitchFamily="18" charset="2"/>
                        <a:buChar char=""/>
                      </a:pPr>
                      <a:r>
                        <a:rPr lang="es-MX" sz="1400">
                          <a:effectLst/>
                        </a:rPr>
                        <a:t>Individual </a:t>
                      </a:r>
                      <a:endParaRPr lang="es-EC" sz="1600">
                        <a:effectLst/>
                      </a:endParaRPr>
                    </a:p>
                    <a:p>
                      <a:pPr marL="228600" algn="l">
                        <a:spcAft>
                          <a:spcPts val="0"/>
                        </a:spcAft>
                      </a:pPr>
                      <a:r>
                        <a:rPr lang="es-MX" sz="1400">
                          <a:effectLst/>
                        </a:rPr>
                        <a:t> </a:t>
                      </a:r>
                      <a:endParaRPr lang="es-EC" sz="1600">
                        <a:effectLst/>
                        <a:latin typeface="Times New Roman" panose="02020603050405020304" pitchFamily="18" charset="0"/>
                        <a:ea typeface="Times New Roman" panose="02020603050405020304" pitchFamily="18" charset="0"/>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0"/>
                        </a:spcAft>
                      </a:pPr>
                      <a:r>
                        <a:rPr lang="es-EC" sz="1400">
                          <a:effectLst/>
                        </a:rPr>
                        <a:t> </a:t>
                      </a:r>
                      <a:endParaRPr lang="es-EC" sz="1600">
                        <a:effectLst/>
                      </a:endParaRPr>
                    </a:p>
                    <a:p>
                      <a:pPr algn="l">
                        <a:lnSpc>
                          <a:spcPct val="107000"/>
                        </a:lnSpc>
                        <a:spcAft>
                          <a:spcPts val="0"/>
                        </a:spcAft>
                      </a:pPr>
                      <a:r>
                        <a:rPr lang="es-EC" sz="1400">
                          <a:effectLst/>
                        </a:rPr>
                        <a:t>A través de la observación</a:t>
                      </a:r>
                      <a:endParaRPr lang="es-EC" sz="1600">
                        <a:effectLst/>
                        <a:latin typeface="Calibri" panose="020F0502020204030204" pitchFamily="34" charset="0"/>
                        <a:ea typeface="Calibri" panose="020F0502020204030204" pitchFamily="34" charset="0"/>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4267540"/>
                  </a:ext>
                </a:extLst>
              </a:tr>
              <a:tr h="1401228">
                <a:tc>
                  <a:txBody>
                    <a:bodyPr/>
                    <a:lstStyle/>
                    <a:p>
                      <a:pPr algn="ctr">
                        <a:lnSpc>
                          <a:spcPct val="107000"/>
                        </a:lnSpc>
                        <a:spcAft>
                          <a:spcPts val="0"/>
                        </a:spcAft>
                      </a:pPr>
                      <a:endParaRPr lang="es-EC" sz="1400" dirty="0">
                        <a:effectLst/>
                      </a:endParaRPr>
                    </a:p>
                    <a:p>
                      <a:pPr algn="ctr">
                        <a:lnSpc>
                          <a:spcPct val="107000"/>
                        </a:lnSpc>
                        <a:spcAft>
                          <a:spcPts val="0"/>
                        </a:spcAft>
                      </a:pPr>
                      <a:endParaRPr lang="es-EC" sz="1400" dirty="0">
                        <a:effectLst/>
                      </a:endParaRPr>
                    </a:p>
                    <a:p>
                      <a:pPr algn="ctr">
                        <a:lnSpc>
                          <a:spcPct val="107000"/>
                        </a:lnSpc>
                        <a:spcAft>
                          <a:spcPts val="0"/>
                        </a:spcAft>
                      </a:pPr>
                      <a:endParaRPr lang="es-EC" sz="1400" dirty="0">
                        <a:effectLst/>
                      </a:endParaRPr>
                    </a:p>
                    <a:p>
                      <a:pPr algn="ctr">
                        <a:lnSpc>
                          <a:spcPct val="107000"/>
                        </a:lnSpc>
                        <a:spcAft>
                          <a:spcPts val="0"/>
                        </a:spcAft>
                      </a:pPr>
                      <a:r>
                        <a:rPr lang="es-EC" sz="1400" dirty="0">
                          <a:effectLst/>
                        </a:rPr>
                        <a:t>PRINCIPAL</a:t>
                      </a:r>
                      <a:endParaRPr lang="es-EC" sz="1600" dirty="0">
                        <a:effectLst/>
                        <a:latin typeface="Calibri" panose="020F0502020204030204" pitchFamily="34" charset="0"/>
                        <a:ea typeface="Calibri" panose="020F0502020204030204" pitchFamily="34" charset="0"/>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algn="l">
                        <a:spcAft>
                          <a:spcPts val="0"/>
                        </a:spcAft>
                      </a:pPr>
                      <a:r>
                        <a:rPr lang="es-MX" sz="1400" dirty="0">
                          <a:effectLst/>
                        </a:rPr>
                        <a:t>Actividad 1.</a:t>
                      </a:r>
                      <a:endParaRPr lang="es-EC" sz="1600" dirty="0">
                        <a:effectLst/>
                      </a:endParaRPr>
                    </a:p>
                    <a:p>
                      <a:pPr marL="228600" algn="l">
                        <a:spcAft>
                          <a:spcPts val="0"/>
                        </a:spcAft>
                      </a:pPr>
                      <a:r>
                        <a:rPr lang="es-MX" sz="1400" dirty="0">
                          <a:effectLst/>
                        </a:rPr>
                        <a:t>Futbeis</a:t>
                      </a:r>
                      <a:endParaRPr lang="es-EC" sz="1600" dirty="0">
                        <a:effectLst/>
                      </a:endParaRPr>
                    </a:p>
                    <a:p>
                      <a:pPr marL="228600" algn="l">
                        <a:spcAft>
                          <a:spcPts val="0"/>
                        </a:spcAft>
                      </a:pPr>
                      <a:r>
                        <a:rPr lang="es-MX" sz="1400" dirty="0">
                          <a:effectLst/>
                        </a:rPr>
                        <a:t>Volley toallas</a:t>
                      </a:r>
                      <a:endParaRPr lang="es-EC" sz="1600" dirty="0">
                        <a:effectLst/>
                      </a:endParaRPr>
                    </a:p>
                    <a:p>
                      <a:pPr marL="228600" algn="l">
                        <a:spcAft>
                          <a:spcPts val="0"/>
                        </a:spcAft>
                      </a:pPr>
                      <a:r>
                        <a:rPr lang="es-MX" sz="1400" dirty="0">
                          <a:effectLst/>
                        </a:rPr>
                        <a:t> </a:t>
                      </a:r>
                      <a:endParaRPr lang="es-EC" sz="1600" dirty="0">
                        <a:effectLst/>
                      </a:endParaRPr>
                    </a:p>
                    <a:p>
                      <a:pPr marL="228600" algn="l">
                        <a:spcAft>
                          <a:spcPts val="0"/>
                        </a:spcAft>
                      </a:pPr>
                      <a:r>
                        <a:rPr lang="es-MX" sz="1400" dirty="0">
                          <a:effectLst/>
                        </a:rPr>
                        <a:t> </a:t>
                      </a:r>
                      <a:endParaRPr lang="es-EC" sz="1600" dirty="0">
                        <a:effectLst/>
                      </a:endParaRPr>
                    </a:p>
                    <a:p>
                      <a:pPr marL="228600" algn="l">
                        <a:spcAft>
                          <a:spcPts val="0"/>
                        </a:spcAft>
                      </a:pPr>
                      <a:r>
                        <a:rPr lang="es-MX" sz="1400" dirty="0">
                          <a:effectLst/>
                        </a:rPr>
                        <a:t>Actividad 2.               </a:t>
                      </a:r>
                      <a:endParaRPr lang="es-EC" sz="1600" dirty="0">
                        <a:effectLst/>
                      </a:endParaRPr>
                    </a:p>
                    <a:p>
                      <a:pPr marL="228600" algn="l">
                        <a:spcAft>
                          <a:spcPts val="0"/>
                        </a:spcAft>
                      </a:pPr>
                      <a:r>
                        <a:rPr lang="es-MX" sz="1400" dirty="0">
                          <a:effectLst/>
                        </a:rPr>
                        <a:t>Pelota voladora </a:t>
                      </a:r>
                      <a:endParaRPr lang="es-EC" sz="1600" dirty="0">
                        <a:effectLst/>
                      </a:endParaRPr>
                    </a:p>
                    <a:p>
                      <a:pPr marL="228600" algn="l">
                        <a:spcAft>
                          <a:spcPts val="0"/>
                        </a:spcAft>
                      </a:pPr>
                      <a:r>
                        <a:rPr lang="es-MX" sz="1400" dirty="0">
                          <a:effectLst/>
                        </a:rPr>
                        <a:t>Juego de la soga</a:t>
                      </a:r>
                      <a:endParaRPr lang="es-EC" sz="1600" dirty="0">
                        <a:effectLst/>
                      </a:endParaRPr>
                    </a:p>
                    <a:p>
                      <a:pPr marL="228600" algn="l">
                        <a:spcAft>
                          <a:spcPts val="0"/>
                        </a:spcAft>
                      </a:pPr>
                      <a:r>
                        <a:rPr lang="es-MX" sz="1400" dirty="0">
                          <a:effectLst/>
                        </a:rPr>
                        <a:t> </a:t>
                      </a:r>
                      <a:endParaRPr lang="es-EC" sz="1600" dirty="0">
                        <a:effectLst/>
                      </a:endParaRPr>
                    </a:p>
                    <a:p>
                      <a:pPr marL="228600" algn="l">
                        <a:spcAft>
                          <a:spcPts val="0"/>
                        </a:spcAft>
                      </a:pPr>
                      <a:r>
                        <a:rPr lang="es-MX" sz="1400" dirty="0">
                          <a:effectLst/>
                        </a:rPr>
                        <a:t> </a:t>
                      </a:r>
                      <a:endParaRPr lang="es-EC" sz="1600" dirty="0">
                        <a:effectLst/>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s-EC" sz="1400" dirty="0">
                          <a:effectLst/>
                        </a:rPr>
                        <a:t> </a:t>
                      </a:r>
                      <a:endParaRPr lang="es-EC" sz="1600" dirty="0">
                        <a:effectLst/>
                      </a:endParaRPr>
                    </a:p>
                    <a:p>
                      <a:pPr algn="just">
                        <a:lnSpc>
                          <a:spcPct val="107000"/>
                        </a:lnSpc>
                        <a:spcAft>
                          <a:spcPts val="0"/>
                        </a:spcAft>
                      </a:pPr>
                      <a:r>
                        <a:rPr lang="es-EC" sz="1400" dirty="0">
                          <a:effectLst/>
                        </a:rPr>
                        <a:t>Físico deportivo</a:t>
                      </a:r>
                      <a:endParaRPr lang="es-EC" sz="1600" dirty="0">
                        <a:effectLst/>
                      </a:endParaRPr>
                    </a:p>
                    <a:p>
                      <a:pPr algn="just">
                        <a:lnSpc>
                          <a:spcPct val="107000"/>
                        </a:lnSpc>
                        <a:spcAft>
                          <a:spcPts val="0"/>
                        </a:spcAft>
                      </a:pPr>
                      <a:r>
                        <a:rPr lang="es-EC" sz="1400" dirty="0">
                          <a:effectLst/>
                        </a:rPr>
                        <a:t> </a:t>
                      </a:r>
                      <a:endParaRPr lang="es-EC" sz="1600" dirty="0">
                        <a:effectLst/>
                      </a:endParaRPr>
                    </a:p>
                    <a:p>
                      <a:pPr algn="just">
                        <a:lnSpc>
                          <a:spcPct val="107000"/>
                        </a:lnSpc>
                        <a:spcAft>
                          <a:spcPts val="0"/>
                        </a:spcAft>
                      </a:pPr>
                      <a:r>
                        <a:rPr lang="es-EC" sz="1400" dirty="0">
                          <a:effectLst/>
                        </a:rPr>
                        <a:t> </a:t>
                      </a:r>
                      <a:endParaRPr lang="es-EC" sz="1600" dirty="0">
                        <a:effectLst/>
                      </a:endParaRPr>
                    </a:p>
                    <a:p>
                      <a:pPr algn="just">
                        <a:lnSpc>
                          <a:spcPct val="107000"/>
                        </a:lnSpc>
                        <a:spcAft>
                          <a:spcPts val="0"/>
                        </a:spcAft>
                      </a:pPr>
                      <a:r>
                        <a:rPr lang="es-EC" sz="1400" dirty="0">
                          <a:effectLst/>
                        </a:rPr>
                        <a:t>Lúdico </a:t>
                      </a:r>
                      <a:endParaRPr lang="es-EC" sz="1600" dirty="0">
                        <a:effectLst/>
                      </a:endParaRPr>
                    </a:p>
                    <a:p>
                      <a:pPr algn="just">
                        <a:lnSpc>
                          <a:spcPct val="107000"/>
                        </a:lnSpc>
                        <a:spcAft>
                          <a:spcPts val="0"/>
                        </a:spcAft>
                      </a:pPr>
                      <a:r>
                        <a:rPr lang="es-EC" sz="1400" dirty="0">
                          <a:effectLst/>
                        </a:rPr>
                        <a:t> </a:t>
                      </a:r>
                      <a:endParaRPr lang="es-EC" sz="1600" dirty="0">
                        <a:effectLst/>
                      </a:endParaRPr>
                    </a:p>
                    <a:p>
                      <a:pPr algn="just">
                        <a:lnSpc>
                          <a:spcPct val="107000"/>
                        </a:lnSpc>
                        <a:spcAft>
                          <a:spcPts val="0"/>
                        </a:spcAft>
                      </a:pPr>
                      <a:r>
                        <a:rPr lang="es-EC" sz="1400" dirty="0">
                          <a:effectLst/>
                        </a:rPr>
                        <a:t> </a:t>
                      </a:r>
                      <a:endParaRPr lang="es-EC" sz="1600" dirty="0">
                        <a:effectLst/>
                      </a:endParaRPr>
                    </a:p>
                    <a:p>
                      <a:pPr algn="just">
                        <a:lnSpc>
                          <a:spcPct val="107000"/>
                        </a:lnSpc>
                        <a:spcAft>
                          <a:spcPts val="0"/>
                        </a:spcAft>
                      </a:pPr>
                      <a:r>
                        <a:rPr lang="es-EC" sz="1400" dirty="0">
                          <a:effectLst/>
                        </a:rPr>
                        <a:t> </a:t>
                      </a:r>
                      <a:endParaRPr lang="es-EC" sz="1600" dirty="0">
                        <a:effectLst/>
                      </a:endParaRPr>
                    </a:p>
                    <a:p>
                      <a:pPr algn="just">
                        <a:lnSpc>
                          <a:spcPct val="107000"/>
                        </a:lnSpc>
                        <a:spcAft>
                          <a:spcPts val="0"/>
                        </a:spcAft>
                      </a:pPr>
                      <a:r>
                        <a:rPr lang="es-EC" sz="1400" dirty="0">
                          <a:effectLst/>
                        </a:rPr>
                        <a:t> </a:t>
                      </a:r>
                      <a:endParaRPr lang="es-EC" sz="1600" dirty="0">
                        <a:effectLst/>
                      </a:endParaRPr>
                    </a:p>
                    <a:p>
                      <a:pPr algn="just">
                        <a:lnSpc>
                          <a:spcPct val="107000"/>
                        </a:lnSpc>
                        <a:spcAft>
                          <a:spcPts val="0"/>
                        </a:spcAft>
                      </a:pPr>
                      <a:r>
                        <a:rPr lang="es-EC" sz="1400" dirty="0">
                          <a:effectLst/>
                        </a:rPr>
                        <a:t> </a:t>
                      </a:r>
                      <a:endParaRPr lang="es-EC" sz="1600" dirty="0">
                        <a:effectLst/>
                      </a:endParaRPr>
                    </a:p>
                    <a:p>
                      <a:pPr algn="just">
                        <a:lnSpc>
                          <a:spcPct val="107000"/>
                        </a:lnSpc>
                        <a:spcAft>
                          <a:spcPts val="0"/>
                        </a:spcAft>
                      </a:pPr>
                      <a:r>
                        <a:rPr lang="es-EC" sz="1400" dirty="0">
                          <a:effectLst/>
                        </a:rPr>
                        <a:t> </a:t>
                      </a:r>
                      <a:endParaRPr lang="es-EC" sz="1600" dirty="0">
                        <a:effectLst/>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0"/>
                        </a:spcAft>
                      </a:pPr>
                      <a:r>
                        <a:rPr lang="es-EC" sz="1400" dirty="0">
                          <a:effectLst/>
                        </a:rPr>
                        <a:t>Reducir los niveles de cansancio emocional en los servidores policiales a través de la ejecución de la actividad.</a:t>
                      </a:r>
                      <a:endParaRPr lang="es-EC" sz="1600" dirty="0">
                        <a:effectLst/>
                      </a:endParaRPr>
                    </a:p>
                    <a:p>
                      <a:pPr algn="l">
                        <a:lnSpc>
                          <a:spcPct val="107000"/>
                        </a:lnSpc>
                        <a:spcAft>
                          <a:spcPts val="0"/>
                        </a:spcAft>
                      </a:pPr>
                      <a:r>
                        <a:rPr lang="es-EC" sz="1400" dirty="0">
                          <a:effectLst/>
                        </a:rPr>
                        <a:t> </a:t>
                      </a:r>
                      <a:endParaRPr lang="es-EC" sz="1600" dirty="0">
                        <a:effectLst/>
                      </a:endParaRPr>
                    </a:p>
                    <a:p>
                      <a:pPr algn="l">
                        <a:lnSpc>
                          <a:spcPct val="107000"/>
                        </a:lnSpc>
                        <a:spcAft>
                          <a:spcPts val="0"/>
                        </a:spcAft>
                      </a:pPr>
                      <a:r>
                        <a:rPr lang="es-EC" sz="1400" dirty="0">
                          <a:effectLst/>
                        </a:rPr>
                        <a:t>Mejorar los niveles de relacionamiento del personal de servidores policiales.</a:t>
                      </a:r>
                      <a:endParaRPr lang="es-EC" sz="1600" dirty="0">
                        <a:effectLst/>
                      </a:endParaRPr>
                    </a:p>
                    <a:p>
                      <a:pPr algn="l">
                        <a:lnSpc>
                          <a:spcPct val="107000"/>
                        </a:lnSpc>
                        <a:spcAft>
                          <a:spcPts val="0"/>
                        </a:spcAft>
                      </a:pPr>
                      <a:r>
                        <a:rPr lang="es-EC" sz="1400" dirty="0">
                          <a:effectLst/>
                        </a:rPr>
                        <a:t> </a:t>
                      </a:r>
                      <a:endParaRPr lang="es-EC" sz="1600" dirty="0">
                        <a:effectLst/>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0"/>
                        </a:spcAft>
                      </a:pPr>
                      <a:r>
                        <a:rPr lang="es-EC" sz="1400" dirty="0">
                          <a:effectLst/>
                        </a:rPr>
                        <a:t> </a:t>
                      </a:r>
                      <a:endParaRPr lang="es-EC" sz="1600" dirty="0">
                        <a:effectLst/>
                      </a:endParaRPr>
                    </a:p>
                    <a:p>
                      <a:pPr algn="l">
                        <a:lnSpc>
                          <a:spcPct val="107000"/>
                        </a:lnSpc>
                        <a:spcAft>
                          <a:spcPts val="0"/>
                        </a:spcAft>
                      </a:pPr>
                      <a:r>
                        <a:rPr lang="es-EC" sz="1400" dirty="0">
                          <a:effectLst/>
                        </a:rPr>
                        <a:t>40 minutos</a:t>
                      </a:r>
                      <a:endParaRPr lang="es-EC" sz="1600" dirty="0">
                        <a:effectLst/>
                      </a:endParaRPr>
                    </a:p>
                    <a:p>
                      <a:pPr algn="l">
                        <a:lnSpc>
                          <a:spcPct val="107000"/>
                        </a:lnSpc>
                        <a:spcAft>
                          <a:spcPts val="0"/>
                        </a:spcAft>
                      </a:pPr>
                      <a:r>
                        <a:rPr lang="es-EC" sz="1400" dirty="0">
                          <a:effectLst/>
                        </a:rPr>
                        <a:t> </a:t>
                      </a:r>
                      <a:endParaRPr lang="es-EC" sz="1600" dirty="0">
                        <a:effectLst/>
                      </a:endParaRPr>
                    </a:p>
                    <a:p>
                      <a:pPr algn="l">
                        <a:lnSpc>
                          <a:spcPct val="107000"/>
                        </a:lnSpc>
                        <a:spcAft>
                          <a:spcPts val="0"/>
                        </a:spcAft>
                      </a:pPr>
                      <a:r>
                        <a:rPr lang="es-EC" sz="1400" dirty="0">
                          <a:effectLst/>
                        </a:rPr>
                        <a:t> </a:t>
                      </a:r>
                      <a:endParaRPr lang="es-EC" sz="1600" dirty="0">
                        <a:effectLst/>
                      </a:endParaRPr>
                    </a:p>
                    <a:p>
                      <a:pPr algn="l">
                        <a:lnSpc>
                          <a:spcPct val="107000"/>
                        </a:lnSpc>
                        <a:spcAft>
                          <a:spcPts val="0"/>
                        </a:spcAft>
                      </a:pPr>
                      <a:r>
                        <a:rPr lang="es-EC" sz="1400" dirty="0">
                          <a:effectLst/>
                        </a:rPr>
                        <a:t> </a:t>
                      </a:r>
                      <a:endParaRPr lang="es-EC" sz="1600" dirty="0">
                        <a:effectLst/>
                      </a:endParaRPr>
                    </a:p>
                    <a:p>
                      <a:pPr algn="l">
                        <a:lnSpc>
                          <a:spcPct val="107000"/>
                        </a:lnSpc>
                        <a:spcAft>
                          <a:spcPts val="0"/>
                        </a:spcAft>
                      </a:pPr>
                      <a:r>
                        <a:rPr lang="es-EC" sz="1400" dirty="0">
                          <a:effectLst/>
                        </a:rPr>
                        <a:t> </a:t>
                      </a:r>
                      <a:endParaRPr lang="es-EC" sz="1600" dirty="0">
                        <a:effectLst/>
                      </a:endParaRPr>
                    </a:p>
                    <a:p>
                      <a:pPr algn="l">
                        <a:lnSpc>
                          <a:spcPct val="107000"/>
                        </a:lnSpc>
                        <a:spcAft>
                          <a:spcPts val="0"/>
                        </a:spcAft>
                      </a:pPr>
                      <a:r>
                        <a:rPr lang="es-EC" sz="1400" dirty="0">
                          <a:effectLst/>
                        </a:rPr>
                        <a:t> </a:t>
                      </a:r>
                      <a:endParaRPr lang="es-EC" sz="1600" dirty="0">
                        <a:effectLst/>
                        <a:latin typeface="Calibri" panose="020F0502020204030204" pitchFamily="34" charset="0"/>
                        <a:ea typeface="Calibri" panose="020F0502020204030204" pitchFamily="34" charset="0"/>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algn="l">
                        <a:spcAft>
                          <a:spcPts val="0"/>
                        </a:spcAft>
                      </a:pPr>
                      <a:r>
                        <a:rPr lang="es-MX" sz="1400" dirty="0">
                          <a:effectLst/>
                        </a:rPr>
                        <a:t> </a:t>
                      </a:r>
                      <a:endParaRPr lang="es-EC" sz="1600" dirty="0">
                        <a:effectLst/>
                      </a:endParaRPr>
                    </a:p>
                    <a:p>
                      <a:pPr marL="342900" lvl="0" indent="-342900" algn="l">
                        <a:spcAft>
                          <a:spcPts val="0"/>
                        </a:spcAft>
                        <a:buFont typeface="Symbol" panose="05050102010706020507" pitchFamily="18" charset="2"/>
                        <a:buChar char=""/>
                      </a:pPr>
                      <a:r>
                        <a:rPr lang="es-MX" sz="1400" dirty="0">
                          <a:effectLst/>
                        </a:rPr>
                        <a:t>Equipo</a:t>
                      </a:r>
                      <a:endParaRPr lang="es-EC" sz="1600" dirty="0">
                        <a:effectLst/>
                      </a:endParaRPr>
                    </a:p>
                    <a:p>
                      <a:pPr marL="228600" algn="l">
                        <a:spcAft>
                          <a:spcPts val="0"/>
                        </a:spcAft>
                      </a:pPr>
                      <a:r>
                        <a:rPr lang="es-MX" sz="1400" dirty="0">
                          <a:effectLst/>
                        </a:rPr>
                        <a:t> </a:t>
                      </a:r>
                      <a:endParaRPr lang="es-EC" sz="1600" dirty="0">
                        <a:effectLst/>
                      </a:endParaRPr>
                    </a:p>
                    <a:p>
                      <a:pPr algn="l">
                        <a:lnSpc>
                          <a:spcPct val="107000"/>
                        </a:lnSpc>
                        <a:spcAft>
                          <a:spcPts val="0"/>
                        </a:spcAft>
                      </a:pPr>
                      <a:r>
                        <a:rPr lang="es-EC" sz="1400" dirty="0">
                          <a:effectLst/>
                        </a:rPr>
                        <a:t> </a:t>
                      </a:r>
                      <a:endParaRPr lang="es-EC" sz="1600" dirty="0">
                        <a:effectLst/>
                      </a:endParaRPr>
                    </a:p>
                    <a:p>
                      <a:pPr algn="l">
                        <a:lnSpc>
                          <a:spcPct val="107000"/>
                        </a:lnSpc>
                        <a:spcAft>
                          <a:spcPts val="0"/>
                        </a:spcAft>
                      </a:pPr>
                      <a:r>
                        <a:rPr lang="es-EC" sz="1400" dirty="0">
                          <a:effectLst/>
                        </a:rPr>
                        <a:t> </a:t>
                      </a:r>
                      <a:endParaRPr lang="es-EC" sz="1600" dirty="0">
                        <a:effectLst/>
                      </a:endParaRPr>
                    </a:p>
                    <a:p>
                      <a:pPr algn="l">
                        <a:lnSpc>
                          <a:spcPct val="107000"/>
                        </a:lnSpc>
                        <a:spcAft>
                          <a:spcPts val="0"/>
                        </a:spcAft>
                      </a:pPr>
                      <a:r>
                        <a:rPr lang="es-EC" sz="1400" dirty="0">
                          <a:effectLst/>
                        </a:rPr>
                        <a:t> </a:t>
                      </a:r>
                      <a:endParaRPr lang="es-EC" sz="1600" dirty="0">
                        <a:effectLst/>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0"/>
                        </a:spcAft>
                      </a:pPr>
                      <a:r>
                        <a:rPr lang="es-EC" sz="1400" dirty="0">
                          <a:effectLst/>
                        </a:rPr>
                        <a:t> </a:t>
                      </a:r>
                      <a:endParaRPr lang="es-EC" sz="1600" dirty="0">
                        <a:effectLst/>
                      </a:endParaRPr>
                    </a:p>
                    <a:p>
                      <a:pPr algn="l">
                        <a:lnSpc>
                          <a:spcPct val="107000"/>
                        </a:lnSpc>
                        <a:spcAft>
                          <a:spcPts val="0"/>
                        </a:spcAft>
                      </a:pPr>
                      <a:r>
                        <a:rPr lang="es-EC" sz="1400" dirty="0">
                          <a:effectLst/>
                        </a:rPr>
                        <a:t> </a:t>
                      </a:r>
                      <a:endParaRPr lang="es-EC" sz="1600" dirty="0">
                        <a:effectLst/>
                      </a:endParaRPr>
                    </a:p>
                    <a:p>
                      <a:pPr algn="ctr">
                        <a:lnSpc>
                          <a:spcPct val="107000"/>
                        </a:lnSpc>
                        <a:spcAft>
                          <a:spcPts val="0"/>
                        </a:spcAft>
                      </a:pPr>
                      <a:r>
                        <a:rPr lang="es-EC" sz="1400" dirty="0">
                          <a:effectLst/>
                        </a:rPr>
                        <a:t> </a:t>
                      </a:r>
                      <a:endParaRPr lang="es-EC" sz="1600" dirty="0">
                        <a:effectLst/>
                      </a:endParaRPr>
                    </a:p>
                    <a:p>
                      <a:pPr algn="l">
                        <a:lnSpc>
                          <a:spcPct val="107000"/>
                        </a:lnSpc>
                        <a:spcAft>
                          <a:spcPts val="0"/>
                        </a:spcAft>
                      </a:pPr>
                      <a:r>
                        <a:rPr lang="es-EC" sz="1400" dirty="0">
                          <a:effectLst/>
                        </a:rPr>
                        <a:t> </a:t>
                      </a:r>
                      <a:endParaRPr lang="es-EC" sz="1600" dirty="0">
                        <a:effectLst/>
                      </a:endParaRPr>
                    </a:p>
                    <a:p>
                      <a:pPr algn="l">
                        <a:lnSpc>
                          <a:spcPct val="107000"/>
                        </a:lnSpc>
                        <a:spcAft>
                          <a:spcPts val="0"/>
                        </a:spcAft>
                      </a:pPr>
                      <a:r>
                        <a:rPr lang="es-EC" sz="1400" dirty="0">
                          <a:effectLst/>
                        </a:rPr>
                        <a:t> </a:t>
                      </a:r>
                      <a:r>
                        <a:rPr lang="es-MX" sz="1400" dirty="0" smtClean="0">
                          <a:effectLst/>
                        </a:rPr>
                        <a:t>A </a:t>
                      </a:r>
                      <a:r>
                        <a:rPr lang="es-MX" sz="1400" dirty="0">
                          <a:effectLst/>
                        </a:rPr>
                        <a:t>través de la observación  </a:t>
                      </a:r>
                      <a:endParaRPr lang="es-EC" sz="1600" dirty="0">
                        <a:effectLst/>
                      </a:endParaRPr>
                    </a:p>
                    <a:p>
                      <a:pPr algn="l">
                        <a:lnSpc>
                          <a:spcPct val="107000"/>
                        </a:lnSpc>
                        <a:spcAft>
                          <a:spcPts val="0"/>
                        </a:spcAft>
                      </a:pPr>
                      <a:r>
                        <a:rPr lang="es-EC" sz="1400" dirty="0">
                          <a:effectLst/>
                        </a:rPr>
                        <a:t> </a:t>
                      </a:r>
                      <a:endParaRPr lang="es-EC" sz="1600" dirty="0">
                        <a:effectLst/>
                        <a:latin typeface="Calibri" panose="020F0502020204030204" pitchFamily="34" charset="0"/>
                        <a:ea typeface="Calibri" panose="020F0502020204030204" pitchFamily="34" charset="0"/>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8770210"/>
                  </a:ext>
                </a:extLst>
              </a:tr>
              <a:tr h="956558">
                <a:tc>
                  <a:txBody>
                    <a:bodyPr/>
                    <a:lstStyle/>
                    <a:p>
                      <a:pPr algn="ctr">
                        <a:lnSpc>
                          <a:spcPct val="107000"/>
                        </a:lnSpc>
                        <a:spcAft>
                          <a:spcPts val="0"/>
                        </a:spcAft>
                      </a:pPr>
                      <a:endParaRPr lang="es-EC" sz="1400" dirty="0">
                        <a:effectLst/>
                      </a:endParaRPr>
                    </a:p>
                    <a:p>
                      <a:pPr algn="ctr">
                        <a:lnSpc>
                          <a:spcPct val="107000"/>
                        </a:lnSpc>
                        <a:spcAft>
                          <a:spcPts val="0"/>
                        </a:spcAft>
                      </a:pPr>
                      <a:r>
                        <a:rPr lang="es-EC" sz="1400" dirty="0">
                          <a:effectLst/>
                        </a:rPr>
                        <a:t>FINAL</a:t>
                      </a:r>
                      <a:endParaRPr lang="es-EC" sz="1600" dirty="0">
                        <a:effectLst/>
                        <a:latin typeface="Calibri" panose="020F0502020204030204" pitchFamily="34" charset="0"/>
                        <a:ea typeface="Calibri" panose="020F0502020204030204" pitchFamily="34" charset="0"/>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algn="l">
                        <a:spcAft>
                          <a:spcPts val="0"/>
                        </a:spcAft>
                      </a:pPr>
                      <a:r>
                        <a:rPr lang="es-MX" sz="1400">
                          <a:effectLst/>
                        </a:rPr>
                        <a:t> </a:t>
                      </a:r>
                      <a:endParaRPr lang="es-EC" sz="1600">
                        <a:effectLst/>
                      </a:endParaRPr>
                    </a:p>
                    <a:p>
                      <a:pPr marL="342900" lvl="0" indent="-342900" algn="l">
                        <a:spcAft>
                          <a:spcPts val="0"/>
                        </a:spcAft>
                        <a:buFont typeface="Symbol" panose="05050102010706020507" pitchFamily="18" charset="2"/>
                        <a:buChar char=""/>
                      </a:pPr>
                      <a:r>
                        <a:rPr lang="es-MX" sz="1400">
                          <a:effectLst/>
                        </a:rPr>
                        <a:t>Trabajo Cardiovascular </a:t>
                      </a:r>
                      <a:endParaRPr lang="es-EC" sz="1600">
                        <a:effectLst/>
                      </a:endParaRPr>
                    </a:p>
                    <a:p>
                      <a:pPr marL="228600" algn="l">
                        <a:spcAft>
                          <a:spcPts val="0"/>
                        </a:spcAft>
                      </a:pPr>
                      <a:r>
                        <a:rPr lang="es-MX" sz="1400">
                          <a:effectLst/>
                        </a:rPr>
                        <a:t> </a:t>
                      </a:r>
                      <a:endParaRPr lang="es-EC" sz="1600">
                        <a:effectLst/>
                      </a:endParaRPr>
                    </a:p>
                    <a:p>
                      <a:pPr algn="l">
                        <a:lnSpc>
                          <a:spcPct val="107000"/>
                        </a:lnSpc>
                        <a:spcAft>
                          <a:spcPts val="0"/>
                        </a:spcAft>
                      </a:pPr>
                      <a:r>
                        <a:rPr lang="es-EC" sz="1400">
                          <a:effectLst/>
                        </a:rPr>
                        <a:t> </a:t>
                      </a:r>
                      <a:endParaRPr lang="es-EC" sz="1600">
                        <a:effectLst/>
                        <a:latin typeface="Calibri" panose="020F0502020204030204" pitchFamily="34" charset="0"/>
                        <a:ea typeface="Calibri" panose="020F0502020204030204" pitchFamily="34" charset="0"/>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0"/>
                        </a:spcAft>
                      </a:pPr>
                      <a:r>
                        <a:rPr lang="es-EC" sz="1400" dirty="0">
                          <a:effectLst/>
                        </a:rPr>
                        <a:t> </a:t>
                      </a:r>
                      <a:endParaRPr lang="es-EC" sz="1600" dirty="0">
                        <a:effectLst/>
                      </a:endParaRPr>
                    </a:p>
                    <a:p>
                      <a:pPr algn="l">
                        <a:lnSpc>
                          <a:spcPct val="107000"/>
                        </a:lnSpc>
                        <a:spcAft>
                          <a:spcPts val="0"/>
                        </a:spcAft>
                      </a:pPr>
                      <a:r>
                        <a:rPr lang="es-EC" sz="1400" dirty="0">
                          <a:effectLst/>
                        </a:rPr>
                        <a:t>Físico </a:t>
                      </a:r>
                      <a:endParaRPr lang="es-EC" sz="1600" dirty="0">
                        <a:effectLst/>
                        <a:latin typeface="Calibri" panose="020F0502020204030204" pitchFamily="34" charset="0"/>
                        <a:ea typeface="Calibri" panose="020F0502020204030204" pitchFamily="34" charset="0"/>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s-EC" sz="1400">
                          <a:effectLst/>
                        </a:rPr>
                        <a:t> </a:t>
                      </a:r>
                      <a:endParaRPr lang="es-EC" sz="1600">
                        <a:effectLst/>
                      </a:endParaRPr>
                    </a:p>
                    <a:p>
                      <a:pPr algn="l">
                        <a:lnSpc>
                          <a:spcPct val="107000"/>
                        </a:lnSpc>
                        <a:spcAft>
                          <a:spcPts val="0"/>
                        </a:spcAft>
                      </a:pPr>
                      <a:r>
                        <a:rPr lang="es-EC" sz="1400">
                          <a:effectLst/>
                        </a:rPr>
                        <a:t>Retornar a la calma</a:t>
                      </a:r>
                      <a:endParaRPr lang="es-EC" sz="1600">
                        <a:effectLst/>
                        <a:latin typeface="Calibri" panose="020F0502020204030204" pitchFamily="34" charset="0"/>
                        <a:ea typeface="Calibri" panose="020F0502020204030204" pitchFamily="34" charset="0"/>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0"/>
                        </a:spcAft>
                      </a:pPr>
                      <a:r>
                        <a:rPr lang="es-EC" sz="1400">
                          <a:effectLst/>
                        </a:rPr>
                        <a:t> </a:t>
                      </a:r>
                      <a:endParaRPr lang="es-EC" sz="1600">
                        <a:effectLst/>
                      </a:endParaRPr>
                    </a:p>
                    <a:p>
                      <a:pPr algn="l">
                        <a:lnSpc>
                          <a:spcPct val="107000"/>
                        </a:lnSpc>
                        <a:spcAft>
                          <a:spcPts val="0"/>
                        </a:spcAft>
                      </a:pPr>
                      <a:r>
                        <a:rPr lang="es-EC" sz="1400">
                          <a:effectLst/>
                        </a:rPr>
                        <a:t>10 minutos</a:t>
                      </a:r>
                      <a:endParaRPr lang="es-EC" sz="1600">
                        <a:effectLst/>
                        <a:latin typeface="Calibri" panose="020F0502020204030204" pitchFamily="34" charset="0"/>
                        <a:ea typeface="Calibri" panose="020F0502020204030204" pitchFamily="34" charset="0"/>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0"/>
                        </a:spcAft>
                      </a:pPr>
                      <a:r>
                        <a:rPr lang="es-EC" sz="1400">
                          <a:effectLst/>
                        </a:rPr>
                        <a:t> </a:t>
                      </a:r>
                      <a:endParaRPr lang="es-EC" sz="1600">
                        <a:effectLst/>
                      </a:endParaRPr>
                    </a:p>
                    <a:p>
                      <a:pPr algn="l">
                        <a:lnSpc>
                          <a:spcPct val="107000"/>
                        </a:lnSpc>
                        <a:spcAft>
                          <a:spcPts val="0"/>
                        </a:spcAft>
                      </a:pPr>
                      <a:r>
                        <a:rPr lang="es-EC" sz="1400">
                          <a:effectLst/>
                        </a:rPr>
                        <a:t> </a:t>
                      </a:r>
                      <a:endParaRPr lang="es-EC" sz="1600">
                        <a:effectLst/>
                      </a:endParaRPr>
                    </a:p>
                    <a:p>
                      <a:pPr marL="342900" lvl="0" indent="-342900" algn="l">
                        <a:spcAft>
                          <a:spcPts val="0"/>
                        </a:spcAft>
                        <a:buFont typeface="Symbol" panose="05050102010706020507" pitchFamily="18" charset="2"/>
                        <a:buChar char=""/>
                      </a:pPr>
                      <a:r>
                        <a:rPr lang="es-MX" sz="1400">
                          <a:effectLst/>
                        </a:rPr>
                        <a:t>Círculo: Grupo de personas.</a:t>
                      </a:r>
                      <a:endParaRPr lang="es-EC" sz="1600">
                        <a:effectLst/>
                        <a:latin typeface="Times New Roman" panose="02020603050405020304" pitchFamily="18" charset="0"/>
                        <a:ea typeface="Times New Roman" panose="02020603050405020304" pitchFamily="18" charset="0"/>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Aft>
                          <a:spcPts val="0"/>
                        </a:spcAft>
                      </a:pPr>
                      <a:r>
                        <a:rPr lang="es-EC" sz="1400" dirty="0">
                          <a:effectLst/>
                        </a:rPr>
                        <a:t> </a:t>
                      </a:r>
                      <a:endParaRPr lang="es-EC" sz="1600" dirty="0">
                        <a:effectLst/>
                      </a:endParaRPr>
                    </a:p>
                    <a:p>
                      <a:pPr algn="l">
                        <a:lnSpc>
                          <a:spcPct val="107000"/>
                        </a:lnSpc>
                        <a:spcAft>
                          <a:spcPts val="0"/>
                        </a:spcAft>
                      </a:pPr>
                      <a:r>
                        <a:rPr lang="es-EC" sz="1400" dirty="0">
                          <a:effectLst/>
                        </a:rPr>
                        <a:t> </a:t>
                      </a:r>
                      <a:endParaRPr lang="es-EC" sz="1600" dirty="0">
                        <a:effectLst/>
                      </a:endParaRPr>
                    </a:p>
                    <a:p>
                      <a:pPr algn="l">
                        <a:lnSpc>
                          <a:spcPct val="107000"/>
                        </a:lnSpc>
                        <a:spcAft>
                          <a:spcPts val="0"/>
                        </a:spcAft>
                      </a:pPr>
                      <a:r>
                        <a:rPr lang="es-EC" sz="1400" dirty="0">
                          <a:effectLst/>
                        </a:rPr>
                        <a:t>A través de la observación</a:t>
                      </a:r>
                      <a:endParaRPr lang="es-EC" sz="1600" dirty="0">
                        <a:effectLst/>
                        <a:latin typeface="Calibri" panose="020F0502020204030204" pitchFamily="34" charset="0"/>
                        <a:ea typeface="Calibri" panose="020F0502020204030204" pitchFamily="34" charset="0"/>
                      </a:endParaRPr>
                    </a:p>
                  </a:txBody>
                  <a:tcPr marL="28804" marR="2880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9533923"/>
                  </a:ext>
                </a:extLst>
              </a:tr>
            </a:tbl>
          </a:graphicData>
        </a:graphic>
      </p:graphicFrame>
    </p:spTree>
    <p:extLst>
      <p:ext uri="{BB962C8B-B14F-4D97-AF65-F5344CB8AC3E}">
        <p14:creationId xmlns:p14="http://schemas.microsoft.com/office/powerpoint/2010/main" val="282463151"/>
      </p:ext>
    </p:extLst>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986519339"/>
              </p:ext>
            </p:extLst>
          </p:nvPr>
        </p:nvGraphicFramePr>
        <p:xfrm>
          <a:off x="1698172" y="1137358"/>
          <a:ext cx="8608422" cy="4675180"/>
        </p:xfrm>
        <a:graphic>
          <a:graphicData uri="http://schemas.openxmlformats.org/drawingml/2006/table">
            <a:tbl>
              <a:tblPr firstRow="1" firstCol="1" bandRow="1">
                <a:tableStyleId>{5C22544A-7EE6-4342-B048-85BDC9FD1C3A}</a:tableStyleId>
              </a:tblPr>
              <a:tblGrid>
                <a:gridCol w="1779871">
                  <a:extLst>
                    <a:ext uri="{9D8B030D-6E8A-4147-A177-3AD203B41FA5}">
                      <a16:colId xmlns:a16="http://schemas.microsoft.com/office/drawing/2014/main" val="3916203855"/>
                    </a:ext>
                  </a:extLst>
                </a:gridCol>
                <a:gridCol w="6828551">
                  <a:extLst>
                    <a:ext uri="{9D8B030D-6E8A-4147-A177-3AD203B41FA5}">
                      <a16:colId xmlns:a16="http://schemas.microsoft.com/office/drawing/2014/main" val="3226478611"/>
                    </a:ext>
                  </a:extLst>
                </a:gridCol>
              </a:tblGrid>
              <a:tr h="255171">
                <a:tc>
                  <a:txBody>
                    <a:bodyPr/>
                    <a:lstStyle/>
                    <a:p>
                      <a:pPr algn="l">
                        <a:lnSpc>
                          <a:spcPct val="150000"/>
                        </a:lnSpc>
                        <a:spcAft>
                          <a:spcPts val="0"/>
                        </a:spcAft>
                      </a:pPr>
                      <a:r>
                        <a:rPr lang="es-EC" sz="1200" dirty="0" smtClean="0">
                          <a:solidFill>
                            <a:schemeClr val="tx1"/>
                          </a:solidFill>
                          <a:effectLst/>
                        </a:rPr>
                        <a:t>CAPÍTULO </a:t>
                      </a:r>
                      <a:endParaRPr lang="es-EC" sz="1200" dirty="0">
                        <a:solidFill>
                          <a:schemeClr val="tx1"/>
                        </a:solidFill>
                        <a:effectLst/>
                        <a:latin typeface="Calibri" panose="020F0502020204030204" pitchFamily="34" charset="0"/>
                        <a:ea typeface="Calibri" panose="020F0502020204030204" pitchFamily="34" charset="0"/>
                      </a:endParaRPr>
                    </a:p>
                  </a:txBody>
                  <a:tcPr marL="42343" marR="42343" marT="0" marB="0"/>
                </a:tc>
                <a:tc>
                  <a:txBody>
                    <a:bodyPr/>
                    <a:lstStyle/>
                    <a:p>
                      <a:pPr algn="ctr">
                        <a:lnSpc>
                          <a:spcPct val="150000"/>
                        </a:lnSpc>
                        <a:spcAft>
                          <a:spcPts val="0"/>
                        </a:spcAft>
                      </a:pPr>
                      <a:r>
                        <a:rPr lang="es-EC" sz="1200" dirty="0" smtClean="0">
                          <a:solidFill>
                            <a:schemeClr val="tx1"/>
                          </a:solidFill>
                          <a:effectLst/>
                        </a:rPr>
                        <a:t>CARACTERIZACIÓN </a:t>
                      </a:r>
                      <a:endParaRPr lang="es-EC" sz="1200" dirty="0">
                        <a:solidFill>
                          <a:schemeClr val="tx1"/>
                        </a:solidFill>
                        <a:effectLst/>
                        <a:latin typeface="Calibri" panose="020F0502020204030204" pitchFamily="34" charset="0"/>
                        <a:ea typeface="Calibri" panose="020F0502020204030204" pitchFamily="34" charset="0"/>
                      </a:endParaRPr>
                    </a:p>
                  </a:txBody>
                  <a:tcPr marL="42343" marR="42343" marT="0" marB="0"/>
                </a:tc>
                <a:extLst>
                  <a:ext uri="{0D108BD9-81ED-4DB2-BD59-A6C34878D82A}">
                    <a16:rowId xmlns:a16="http://schemas.microsoft.com/office/drawing/2014/main" val="3939774576"/>
                  </a:ext>
                </a:extLst>
              </a:tr>
              <a:tr h="255171">
                <a:tc>
                  <a:txBody>
                    <a:bodyPr/>
                    <a:lstStyle/>
                    <a:p>
                      <a:pPr algn="l">
                        <a:lnSpc>
                          <a:spcPct val="150000"/>
                        </a:lnSpc>
                        <a:spcAft>
                          <a:spcPts val="0"/>
                        </a:spcAft>
                      </a:pPr>
                      <a:r>
                        <a:rPr lang="es-EC" sz="1200" dirty="0" smtClean="0">
                          <a:solidFill>
                            <a:schemeClr val="tx1"/>
                          </a:solidFill>
                          <a:effectLst/>
                        </a:rPr>
                        <a:t>TEMA</a:t>
                      </a:r>
                      <a:endParaRPr lang="es-EC" sz="1200" dirty="0">
                        <a:solidFill>
                          <a:schemeClr val="tx1"/>
                        </a:solidFill>
                        <a:effectLst/>
                        <a:latin typeface="Calibri" panose="020F0502020204030204" pitchFamily="34" charset="0"/>
                        <a:ea typeface="Calibri" panose="020F0502020204030204" pitchFamily="34" charset="0"/>
                      </a:endParaRPr>
                    </a:p>
                  </a:txBody>
                  <a:tcPr marL="42343" marR="42343" marT="0" marB="0"/>
                </a:tc>
                <a:tc>
                  <a:txBody>
                    <a:bodyPr/>
                    <a:lstStyle/>
                    <a:p>
                      <a:pPr algn="just">
                        <a:lnSpc>
                          <a:spcPct val="150000"/>
                        </a:lnSpc>
                        <a:spcAft>
                          <a:spcPts val="0"/>
                        </a:spcAft>
                      </a:pPr>
                      <a:r>
                        <a:rPr lang="es-EC" sz="1050" dirty="0" err="1" smtClean="0">
                          <a:solidFill>
                            <a:schemeClr val="tx1"/>
                          </a:solidFill>
                          <a:effectLst/>
                        </a:rPr>
                        <a:t>Volley</a:t>
                      </a:r>
                      <a:r>
                        <a:rPr lang="es-EC" sz="1050" dirty="0" smtClean="0">
                          <a:solidFill>
                            <a:schemeClr val="tx1"/>
                          </a:solidFill>
                          <a:effectLst/>
                        </a:rPr>
                        <a:t> toalla	área físico – deportivo </a:t>
                      </a:r>
                      <a:endParaRPr lang="es-EC" sz="1050" dirty="0">
                        <a:solidFill>
                          <a:schemeClr val="tx1"/>
                        </a:solidFill>
                        <a:effectLst/>
                        <a:latin typeface="Calibri" panose="020F0502020204030204" pitchFamily="34" charset="0"/>
                        <a:ea typeface="Calibri" panose="020F0502020204030204" pitchFamily="34" charset="0"/>
                      </a:endParaRPr>
                    </a:p>
                  </a:txBody>
                  <a:tcPr marL="42343" marR="42343" marT="0" marB="0"/>
                </a:tc>
                <a:extLst>
                  <a:ext uri="{0D108BD9-81ED-4DB2-BD59-A6C34878D82A}">
                    <a16:rowId xmlns:a16="http://schemas.microsoft.com/office/drawing/2014/main" val="1330625089"/>
                  </a:ext>
                </a:extLst>
              </a:tr>
              <a:tr h="1031235">
                <a:tc>
                  <a:txBody>
                    <a:bodyPr/>
                    <a:lstStyle/>
                    <a:p>
                      <a:pPr algn="l">
                        <a:lnSpc>
                          <a:spcPct val="150000"/>
                        </a:lnSpc>
                        <a:spcAft>
                          <a:spcPts val="0"/>
                        </a:spcAft>
                      </a:pPr>
                      <a:r>
                        <a:rPr lang="es-EC" sz="1200" dirty="0" smtClean="0">
                          <a:solidFill>
                            <a:schemeClr val="tx1"/>
                          </a:solidFill>
                          <a:effectLst/>
                        </a:rPr>
                        <a:t>DESCRIPCIÓN </a:t>
                      </a:r>
                      <a:endParaRPr lang="es-EC" sz="1200" dirty="0">
                        <a:solidFill>
                          <a:schemeClr val="tx1"/>
                        </a:solidFill>
                        <a:effectLst/>
                        <a:latin typeface="Calibri" panose="020F0502020204030204" pitchFamily="34" charset="0"/>
                        <a:ea typeface="Calibri" panose="020F0502020204030204" pitchFamily="34" charset="0"/>
                      </a:endParaRPr>
                    </a:p>
                  </a:txBody>
                  <a:tcPr marL="42343" marR="42343" marT="0" marB="0"/>
                </a:tc>
                <a:tc>
                  <a:txBody>
                    <a:bodyPr/>
                    <a:lstStyle/>
                    <a:p>
                      <a:pPr algn="just">
                        <a:lnSpc>
                          <a:spcPct val="150000"/>
                        </a:lnSpc>
                        <a:spcAft>
                          <a:spcPts val="0"/>
                        </a:spcAft>
                      </a:pPr>
                      <a:r>
                        <a:rPr lang="es-EC" sz="1050" dirty="0" smtClean="0">
                          <a:solidFill>
                            <a:schemeClr val="tx1"/>
                          </a:solidFill>
                          <a:effectLst/>
                        </a:rPr>
                        <a:t>•Charla sobre la actividad recreativa que se va a realizar y reglas. </a:t>
                      </a:r>
                      <a:r>
                        <a:rPr lang="es-EC" sz="1050" dirty="0" smtClean="0">
                          <a:solidFill>
                            <a:schemeClr val="tx1"/>
                          </a:solidFill>
                          <a:effectLst/>
                          <a:sym typeface="Symbol" panose="05050102010706020507" pitchFamily="18" charset="2"/>
                        </a:rPr>
                        <a:t></a:t>
                      </a:r>
                      <a:r>
                        <a:rPr lang="es-EC" sz="1050" dirty="0" smtClean="0">
                          <a:solidFill>
                            <a:schemeClr val="tx1"/>
                          </a:solidFill>
                          <a:effectLst/>
                        </a:rPr>
                        <a:t> Se juega en una cancha de vóleibol cada equipo debe de jugar en pareja con una tolla o un pedazo de tela. </a:t>
                      </a:r>
                    </a:p>
                    <a:p>
                      <a:pPr algn="just">
                        <a:lnSpc>
                          <a:spcPct val="150000"/>
                        </a:lnSpc>
                        <a:spcAft>
                          <a:spcPts val="0"/>
                        </a:spcAft>
                      </a:pPr>
                      <a:r>
                        <a:rPr lang="es-EC" sz="1050" dirty="0" smtClean="0">
                          <a:solidFill>
                            <a:schemeClr val="tx1"/>
                          </a:solidFill>
                          <a:effectLst/>
                          <a:sym typeface="Symbol" panose="05050102010706020507" pitchFamily="18" charset="2"/>
                        </a:rPr>
                        <a:t></a:t>
                      </a:r>
                      <a:r>
                        <a:rPr lang="es-EC" sz="1050" dirty="0" smtClean="0">
                          <a:solidFill>
                            <a:schemeClr val="tx1"/>
                          </a:solidFill>
                          <a:effectLst/>
                        </a:rPr>
                        <a:t> En pareja cogen la tolla, deben pegarle a la pelota con la toalla. </a:t>
                      </a:r>
                      <a:r>
                        <a:rPr lang="es-EC" sz="1050" dirty="0" smtClean="0">
                          <a:solidFill>
                            <a:schemeClr val="tx1"/>
                          </a:solidFill>
                          <a:effectLst/>
                          <a:sym typeface="Symbol" panose="05050102010706020507" pitchFamily="18" charset="2"/>
                        </a:rPr>
                        <a:t></a:t>
                      </a:r>
                      <a:r>
                        <a:rPr lang="es-EC" sz="1050" dirty="0" smtClean="0">
                          <a:solidFill>
                            <a:schemeClr val="tx1"/>
                          </a:solidFill>
                          <a:effectLst/>
                        </a:rPr>
                        <a:t> Tiene que pasar la pelota y cogerla con la toalla y pasarla impulsándola.</a:t>
                      </a:r>
                      <a:endParaRPr lang="es-EC" sz="1050" dirty="0">
                        <a:solidFill>
                          <a:schemeClr val="tx1"/>
                        </a:solidFill>
                        <a:effectLst/>
                        <a:latin typeface="Calibri" panose="020F0502020204030204" pitchFamily="34" charset="0"/>
                        <a:ea typeface="Calibri" panose="020F0502020204030204" pitchFamily="34" charset="0"/>
                      </a:endParaRPr>
                    </a:p>
                  </a:txBody>
                  <a:tcPr marL="42343" marR="42343" marT="0" marB="0"/>
                </a:tc>
                <a:extLst>
                  <a:ext uri="{0D108BD9-81ED-4DB2-BD59-A6C34878D82A}">
                    <a16:rowId xmlns:a16="http://schemas.microsoft.com/office/drawing/2014/main" val="2445665580"/>
                  </a:ext>
                </a:extLst>
              </a:tr>
              <a:tr h="343745">
                <a:tc>
                  <a:txBody>
                    <a:bodyPr/>
                    <a:lstStyle/>
                    <a:p>
                      <a:pPr algn="l">
                        <a:lnSpc>
                          <a:spcPct val="150000"/>
                        </a:lnSpc>
                        <a:spcAft>
                          <a:spcPts val="0"/>
                        </a:spcAft>
                      </a:pPr>
                      <a:r>
                        <a:rPr lang="es-EC" sz="1200" dirty="0" smtClean="0">
                          <a:solidFill>
                            <a:schemeClr val="tx1"/>
                          </a:solidFill>
                          <a:effectLst/>
                        </a:rPr>
                        <a:t>OBJETIVO </a:t>
                      </a:r>
                      <a:endParaRPr lang="es-EC" sz="1200" dirty="0">
                        <a:solidFill>
                          <a:schemeClr val="tx1"/>
                        </a:solidFill>
                        <a:effectLst/>
                        <a:latin typeface="Calibri" panose="020F0502020204030204" pitchFamily="34" charset="0"/>
                        <a:ea typeface="Calibri" panose="020F0502020204030204" pitchFamily="34" charset="0"/>
                      </a:endParaRPr>
                    </a:p>
                  </a:txBody>
                  <a:tcPr marL="42343" marR="42343" marT="0" marB="0"/>
                </a:tc>
                <a:tc>
                  <a:txBody>
                    <a:bodyPr/>
                    <a:lstStyle/>
                    <a:p>
                      <a:pPr algn="just">
                        <a:lnSpc>
                          <a:spcPct val="150000"/>
                        </a:lnSpc>
                        <a:spcAft>
                          <a:spcPts val="0"/>
                        </a:spcAft>
                      </a:pPr>
                      <a:r>
                        <a:rPr lang="es-EC" sz="1050" dirty="0" smtClean="0">
                          <a:solidFill>
                            <a:schemeClr val="tx1"/>
                          </a:solidFill>
                          <a:effectLst/>
                        </a:rPr>
                        <a:t>Aumentar los niveles de afrontamiento a través de la aplicación de las actividades recreativas. </a:t>
                      </a:r>
                      <a:endParaRPr lang="es-EC" sz="1050" dirty="0">
                        <a:solidFill>
                          <a:schemeClr val="tx1"/>
                        </a:solidFill>
                        <a:effectLst/>
                        <a:latin typeface="Calibri" panose="020F0502020204030204" pitchFamily="34" charset="0"/>
                        <a:ea typeface="Calibri" panose="020F0502020204030204" pitchFamily="34" charset="0"/>
                      </a:endParaRPr>
                    </a:p>
                  </a:txBody>
                  <a:tcPr marL="42343" marR="42343" marT="0" marB="0"/>
                </a:tc>
                <a:extLst>
                  <a:ext uri="{0D108BD9-81ED-4DB2-BD59-A6C34878D82A}">
                    <a16:rowId xmlns:a16="http://schemas.microsoft.com/office/drawing/2014/main" val="2752890482"/>
                  </a:ext>
                </a:extLst>
              </a:tr>
              <a:tr h="500284">
                <a:tc>
                  <a:txBody>
                    <a:bodyPr/>
                    <a:lstStyle/>
                    <a:p>
                      <a:pPr algn="l">
                        <a:lnSpc>
                          <a:spcPct val="150000"/>
                        </a:lnSpc>
                        <a:spcAft>
                          <a:spcPts val="0"/>
                        </a:spcAft>
                      </a:pPr>
                      <a:r>
                        <a:rPr lang="es-EC" sz="1200" dirty="0" smtClean="0">
                          <a:solidFill>
                            <a:schemeClr val="tx1"/>
                          </a:solidFill>
                          <a:effectLst/>
                        </a:rPr>
                        <a:t>MATERIAL </a:t>
                      </a:r>
                      <a:endParaRPr lang="es-EC" sz="1200" dirty="0">
                        <a:solidFill>
                          <a:schemeClr val="tx1"/>
                        </a:solidFill>
                        <a:effectLst/>
                        <a:latin typeface="Calibri" panose="020F0502020204030204" pitchFamily="34" charset="0"/>
                        <a:ea typeface="Calibri" panose="020F0502020204030204" pitchFamily="34" charset="0"/>
                      </a:endParaRPr>
                    </a:p>
                  </a:txBody>
                  <a:tcPr marL="42343" marR="42343" marT="0" marB="0"/>
                </a:tc>
                <a:tc>
                  <a:txBody>
                    <a:bodyPr/>
                    <a:lstStyle/>
                    <a:p>
                      <a:pPr marL="342900" lvl="0" indent="-342900" algn="just">
                        <a:lnSpc>
                          <a:spcPct val="150000"/>
                        </a:lnSpc>
                        <a:spcAft>
                          <a:spcPts val="0"/>
                        </a:spcAft>
                        <a:buFont typeface="Symbol" panose="05050102010706020507" pitchFamily="18" charset="2"/>
                        <a:buChar char=""/>
                      </a:pPr>
                      <a:r>
                        <a:rPr lang="es-MX" sz="1050" dirty="0" smtClean="0">
                          <a:solidFill>
                            <a:schemeClr val="tx1"/>
                          </a:solidFill>
                          <a:effectLst/>
                        </a:rPr>
                        <a:t>Balón de volley</a:t>
                      </a:r>
                      <a:endParaRPr lang="es-EC" sz="1050" dirty="0" smtClean="0">
                        <a:solidFill>
                          <a:schemeClr val="tx1"/>
                        </a:solidFill>
                        <a:effectLst/>
                      </a:endParaRPr>
                    </a:p>
                    <a:p>
                      <a:pPr marL="342900" lvl="0" indent="-342900" algn="just">
                        <a:lnSpc>
                          <a:spcPct val="150000"/>
                        </a:lnSpc>
                        <a:spcAft>
                          <a:spcPts val="0"/>
                        </a:spcAft>
                        <a:buFont typeface="Symbol" panose="05050102010706020507" pitchFamily="18" charset="2"/>
                        <a:buChar char=""/>
                      </a:pPr>
                      <a:r>
                        <a:rPr lang="es-MX" sz="1050" dirty="0" smtClean="0">
                          <a:solidFill>
                            <a:schemeClr val="tx1"/>
                          </a:solidFill>
                          <a:effectLst/>
                        </a:rPr>
                        <a:t>Una toalla por pareja</a:t>
                      </a:r>
                      <a:endParaRPr lang="es-EC" sz="1050" dirty="0">
                        <a:solidFill>
                          <a:schemeClr val="tx1"/>
                        </a:solidFill>
                        <a:effectLst/>
                        <a:latin typeface="Times New Roman" panose="02020603050405020304" pitchFamily="18" charset="0"/>
                        <a:ea typeface="Times New Roman" panose="02020603050405020304" pitchFamily="18" charset="0"/>
                      </a:endParaRPr>
                    </a:p>
                  </a:txBody>
                  <a:tcPr marL="42343" marR="42343" marT="0" marB="0"/>
                </a:tc>
                <a:extLst>
                  <a:ext uri="{0D108BD9-81ED-4DB2-BD59-A6C34878D82A}">
                    <a16:rowId xmlns:a16="http://schemas.microsoft.com/office/drawing/2014/main" val="4151596079"/>
                  </a:ext>
                </a:extLst>
              </a:tr>
              <a:tr h="2251276">
                <a:tc>
                  <a:txBody>
                    <a:bodyPr/>
                    <a:lstStyle/>
                    <a:p>
                      <a:pPr algn="l">
                        <a:lnSpc>
                          <a:spcPct val="150000"/>
                        </a:lnSpc>
                        <a:spcAft>
                          <a:spcPts val="0"/>
                        </a:spcAft>
                      </a:pPr>
                      <a:r>
                        <a:rPr lang="es-EC" sz="1200" dirty="0" smtClean="0">
                          <a:solidFill>
                            <a:schemeClr val="tx1"/>
                          </a:solidFill>
                          <a:effectLst/>
                        </a:rPr>
                        <a:t>DESARROLLO </a:t>
                      </a:r>
                      <a:endParaRPr lang="es-EC" sz="1200" dirty="0">
                        <a:solidFill>
                          <a:schemeClr val="tx1"/>
                        </a:solidFill>
                        <a:effectLst/>
                        <a:latin typeface="Calibri" panose="020F0502020204030204" pitchFamily="34" charset="0"/>
                        <a:ea typeface="Calibri" panose="020F0502020204030204" pitchFamily="34" charset="0"/>
                      </a:endParaRPr>
                    </a:p>
                  </a:txBody>
                  <a:tcPr marL="42343" marR="42343" marT="0" marB="0"/>
                </a:tc>
                <a:tc>
                  <a:txBody>
                    <a:bodyPr/>
                    <a:lstStyle/>
                    <a:p>
                      <a:pPr algn="just">
                        <a:lnSpc>
                          <a:spcPct val="150000"/>
                        </a:lnSpc>
                        <a:spcAft>
                          <a:spcPts val="0"/>
                        </a:spcAft>
                      </a:pPr>
                      <a:r>
                        <a:rPr lang="es-EC" sz="1050" dirty="0" smtClean="0">
                          <a:solidFill>
                            <a:schemeClr val="tx1"/>
                          </a:solidFill>
                          <a:effectLst/>
                          <a:sym typeface="Symbol" panose="05050102010706020507" pitchFamily="18" charset="2"/>
                        </a:rPr>
                        <a:t></a:t>
                      </a:r>
                      <a:r>
                        <a:rPr lang="es-EC" sz="1050" dirty="0" smtClean="0">
                          <a:solidFill>
                            <a:schemeClr val="tx1"/>
                          </a:solidFill>
                          <a:effectLst/>
                        </a:rPr>
                        <a:t> Charla sobre la actividad recreativa que se va a realizar y reglas.</a:t>
                      </a:r>
                    </a:p>
                    <a:p>
                      <a:pPr algn="just">
                        <a:lnSpc>
                          <a:spcPct val="150000"/>
                        </a:lnSpc>
                        <a:spcAft>
                          <a:spcPts val="0"/>
                        </a:spcAft>
                      </a:pPr>
                      <a:r>
                        <a:rPr lang="es-EC" sz="1050" dirty="0" smtClean="0">
                          <a:solidFill>
                            <a:schemeClr val="tx1"/>
                          </a:solidFill>
                          <a:effectLst/>
                          <a:sym typeface="Symbol" panose="05050102010706020507" pitchFamily="18" charset="2"/>
                        </a:rPr>
                        <a:t></a:t>
                      </a:r>
                      <a:r>
                        <a:rPr lang="es-EC" sz="1050" dirty="0" smtClean="0">
                          <a:solidFill>
                            <a:schemeClr val="tx1"/>
                          </a:solidFill>
                          <a:effectLst/>
                        </a:rPr>
                        <a:t> Se dividen en dos equipos ocho por lado, pero se hacen pareja para coger la toalla.</a:t>
                      </a:r>
                    </a:p>
                    <a:p>
                      <a:pPr algn="just">
                        <a:lnSpc>
                          <a:spcPct val="150000"/>
                        </a:lnSpc>
                        <a:spcAft>
                          <a:spcPts val="0"/>
                        </a:spcAft>
                      </a:pPr>
                      <a:r>
                        <a:rPr lang="es-EC" sz="1050" dirty="0" smtClean="0">
                          <a:solidFill>
                            <a:schemeClr val="tx1"/>
                          </a:solidFill>
                          <a:effectLst/>
                          <a:sym typeface="Symbol" panose="05050102010706020507" pitchFamily="18" charset="2"/>
                        </a:rPr>
                        <a:t></a:t>
                      </a:r>
                      <a:r>
                        <a:rPr lang="es-EC" sz="1050" dirty="0" smtClean="0">
                          <a:solidFill>
                            <a:schemeClr val="tx1"/>
                          </a:solidFill>
                          <a:effectLst/>
                        </a:rPr>
                        <a:t> El partido comienza sacando de la zona de zaque, pero esto es en pareja. </a:t>
                      </a:r>
                    </a:p>
                    <a:p>
                      <a:pPr algn="just">
                        <a:lnSpc>
                          <a:spcPct val="150000"/>
                        </a:lnSpc>
                        <a:spcAft>
                          <a:spcPts val="0"/>
                        </a:spcAft>
                      </a:pPr>
                      <a:r>
                        <a:rPr lang="es-EC" sz="1050" dirty="0" smtClean="0">
                          <a:solidFill>
                            <a:schemeClr val="tx1"/>
                          </a:solidFill>
                          <a:effectLst/>
                          <a:sym typeface="Symbol" panose="05050102010706020507" pitchFamily="18" charset="2"/>
                        </a:rPr>
                        <a:t></a:t>
                      </a:r>
                      <a:r>
                        <a:rPr lang="es-EC" sz="1050" dirty="0" smtClean="0">
                          <a:solidFill>
                            <a:schemeClr val="tx1"/>
                          </a:solidFill>
                          <a:effectLst/>
                        </a:rPr>
                        <a:t> El balón siempre deben agarrarlo en pareja no individual. </a:t>
                      </a:r>
                    </a:p>
                    <a:p>
                      <a:pPr algn="just">
                        <a:lnSpc>
                          <a:spcPct val="150000"/>
                        </a:lnSpc>
                        <a:spcAft>
                          <a:spcPts val="0"/>
                        </a:spcAft>
                      </a:pPr>
                      <a:r>
                        <a:rPr lang="es-EC" sz="1050" dirty="0" smtClean="0">
                          <a:solidFill>
                            <a:schemeClr val="tx1"/>
                          </a:solidFill>
                          <a:effectLst/>
                          <a:sym typeface="Symbol" panose="05050102010706020507" pitchFamily="18" charset="2"/>
                        </a:rPr>
                        <a:t></a:t>
                      </a:r>
                      <a:r>
                        <a:rPr lang="es-EC" sz="1050" dirty="0" smtClean="0">
                          <a:solidFill>
                            <a:schemeClr val="tx1"/>
                          </a:solidFill>
                          <a:effectLst/>
                        </a:rPr>
                        <a:t> Hacen punto cuando el balón no es cogido por el equipo saca el equipo contrario. </a:t>
                      </a:r>
                    </a:p>
                    <a:p>
                      <a:pPr algn="just">
                        <a:lnSpc>
                          <a:spcPct val="150000"/>
                        </a:lnSpc>
                        <a:spcAft>
                          <a:spcPts val="0"/>
                        </a:spcAft>
                      </a:pPr>
                      <a:r>
                        <a:rPr lang="es-EC" sz="1050" dirty="0" smtClean="0">
                          <a:solidFill>
                            <a:schemeClr val="tx1"/>
                          </a:solidFill>
                          <a:effectLst/>
                          <a:sym typeface="Symbol" panose="05050102010706020507" pitchFamily="18" charset="2"/>
                        </a:rPr>
                        <a:t></a:t>
                      </a:r>
                      <a:r>
                        <a:rPr lang="es-EC" sz="1050" dirty="0" smtClean="0">
                          <a:solidFill>
                            <a:schemeClr val="tx1"/>
                          </a:solidFill>
                          <a:effectLst/>
                        </a:rPr>
                        <a:t> Gana el equipo que gane dos sets de tres.</a:t>
                      </a:r>
                    </a:p>
                    <a:p>
                      <a:pPr algn="just">
                        <a:lnSpc>
                          <a:spcPct val="150000"/>
                        </a:lnSpc>
                        <a:spcAft>
                          <a:spcPts val="0"/>
                        </a:spcAft>
                      </a:pPr>
                      <a:r>
                        <a:rPr lang="es-EC" sz="1050" dirty="0" smtClean="0">
                          <a:solidFill>
                            <a:schemeClr val="tx1"/>
                          </a:solidFill>
                          <a:effectLst/>
                        </a:rPr>
                        <a:t>Tienen que rotar en contra de las manecillas del reloj.</a:t>
                      </a:r>
                    </a:p>
                    <a:p>
                      <a:pPr algn="just">
                        <a:lnSpc>
                          <a:spcPct val="150000"/>
                        </a:lnSpc>
                        <a:spcAft>
                          <a:spcPts val="0"/>
                        </a:spcAft>
                      </a:pPr>
                      <a:r>
                        <a:rPr lang="es-EC" sz="1050" dirty="0" smtClean="0">
                          <a:solidFill>
                            <a:schemeClr val="tx1"/>
                          </a:solidFill>
                          <a:effectLst/>
                          <a:sym typeface="Symbol" panose="05050102010706020507" pitchFamily="18" charset="2"/>
                        </a:rPr>
                        <a:t></a:t>
                      </a:r>
                      <a:r>
                        <a:rPr lang="es-EC" sz="1050" dirty="0" smtClean="0">
                          <a:solidFill>
                            <a:schemeClr val="tx1"/>
                          </a:solidFill>
                          <a:effectLst/>
                        </a:rPr>
                        <a:t> Se juega 15 puntos. </a:t>
                      </a:r>
                    </a:p>
                    <a:p>
                      <a:pPr algn="just">
                        <a:lnSpc>
                          <a:spcPct val="150000"/>
                        </a:lnSpc>
                        <a:spcAft>
                          <a:spcPts val="0"/>
                        </a:spcAft>
                      </a:pPr>
                      <a:r>
                        <a:rPr lang="es-EC" sz="1050" dirty="0" smtClean="0">
                          <a:solidFill>
                            <a:schemeClr val="tx1"/>
                          </a:solidFill>
                          <a:effectLst/>
                          <a:sym typeface="Symbol" panose="05050102010706020507" pitchFamily="18" charset="2"/>
                        </a:rPr>
                        <a:t></a:t>
                      </a:r>
                      <a:r>
                        <a:rPr lang="es-EC" sz="1050" dirty="0" smtClean="0">
                          <a:solidFill>
                            <a:schemeClr val="tx1"/>
                          </a:solidFill>
                          <a:effectLst/>
                        </a:rPr>
                        <a:t> Pueden jugar cuatro jugadores con una tolla</a:t>
                      </a:r>
                      <a:endParaRPr lang="es-EC" sz="1050" dirty="0">
                        <a:solidFill>
                          <a:schemeClr val="tx1"/>
                        </a:solidFill>
                        <a:effectLst/>
                        <a:latin typeface="Calibri" panose="020F0502020204030204" pitchFamily="34" charset="0"/>
                        <a:ea typeface="Calibri" panose="020F0502020204030204" pitchFamily="34" charset="0"/>
                      </a:endParaRPr>
                    </a:p>
                  </a:txBody>
                  <a:tcPr marL="42343" marR="42343" marT="0" marB="0"/>
                </a:tc>
                <a:extLst>
                  <a:ext uri="{0D108BD9-81ED-4DB2-BD59-A6C34878D82A}">
                    <a16:rowId xmlns:a16="http://schemas.microsoft.com/office/drawing/2014/main" val="1499623158"/>
                  </a:ext>
                </a:extLst>
              </a:tr>
            </a:tbl>
          </a:graphicData>
        </a:graphic>
      </p:graphicFrame>
      <p:sp>
        <p:nvSpPr>
          <p:cNvPr id="5" name="CuadroTexto 4"/>
          <p:cNvSpPr txBox="1"/>
          <p:nvPr/>
        </p:nvSpPr>
        <p:spPr>
          <a:xfrm>
            <a:off x="1541417" y="535577"/>
            <a:ext cx="8294914" cy="369332"/>
          </a:xfrm>
          <a:prstGeom prst="rect">
            <a:avLst/>
          </a:prstGeom>
          <a:noFill/>
        </p:spPr>
        <p:txBody>
          <a:bodyPr wrap="square" rtlCol="0">
            <a:spAutoFit/>
          </a:bodyPr>
          <a:lstStyle/>
          <a:p>
            <a:pPr algn="ctr"/>
            <a:r>
              <a:rPr lang="es-ES" b="1" dirty="0" smtClean="0">
                <a:solidFill>
                  <a:srgbClr val="002060"/>
                </a:solidFill>
              </a:rPr>
              <a:t>FICHAS DE LAS ACTIVIDADES RECREATIVAS </a:t>
            </a:r>
            <a:endParaRPr lang="es-EC" b="1" dirty="0">
              <a:solidFill>
                <a:srgbClr val="002060"/>
              </a:solidFill>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137" y="4036423"/>
            <a:ext cx="2937022" cy="2008564"/>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725" y="4842989"/>
            <a:ext cx="3728144" cy="1939097"/>
          </a:xfrm>
          <a:prstGeom prst="rect">
            <a:avLst/>
          </a:prstGeom>
        </p:spPr>
      </p:pic>
    </p:spTree>
    <p:extLst>
      <p:ext uri="{BB962C8B-B14F-4D97-AF65-F5344CB8AC3E}">
        <p14:creationId xmlns:p14="http://schemas.microsoft.com/office/powerpoint/2010/main" val="2692748222"/>
      </p:ext>
    </p:extLst>
  </p:cSld>
  <p:clrMapOvr>
    <a:masterClrMapping/>
  </p:clrMapOvr>
  <p:transition spd="med">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21098" y="1225346"/>
            <a:ext cx="8596668" cy="1008185"/>
          </a:xfrm>
        </p:spPr>
        <p:txBody>
          <a:bodyPr>
            <a:normAutofit/>
          </a:bodyPr>
          <a:lstStyle/>
          <a:p>
            <a:pPr algn="ctr"/>
            <a:r>
              <a:rPr lang="es-EC" sz="4400" b="1" dirty="0">
                <a:solidFill>
                  <a:srgbClr val="002060"/>
                </a:solidFill>
                <a:effectLst>
                  <a:outerShdw blurRad="38100" dist="38100" dir="2700000" algn="tl">
                    <a:srgbClr val="000000">
                      <a:alpha val="43137"/>
                    </a:srgbClr>
                  </a:outerShdw>
                </a:effectLst>
              </a:rPr>
              <a:t>GRACIAS </a:t>
            </a:r>
          </a:p>
        </p:txBody>
      </p:sp>
      <p:sp>
        <p:nvSpPr>
          <p:cNvPr id="3" name="Marcador de contenido 2"/>
          <p:cNvSpPr>
            <a:spLocks noGrp="1"/>
          </p:cNvSpPr>
          <p:nvPr>
            <p:ph idx="1"/>
          </p:nvPr>
        </p:nvSpPr>
        <p:spPr>
          <a:xfrm>
            <a:off x="1422921" y="4819383"/>
            <a:ext cx="9676488" cy="1665823"/>
          </a:xfrm>
        </p:spPr>
        <p:txBody>
          <a:bodyPr/>
          <a:lstStyle/>
          <a:p>
            <a:pPr marL="0" indent="0" algn="ctr">
              <a:buNone/>
            </a:pPr>
            <a:r>
              <a:rPr lang="es-EC" sz="3200" b="1" dirty="0">
                <a:solidFill>
                  <a:srgbClr val="002060"/>
                </a:solidFill>
                <a:effectLst>
                  <a:outerShdw blurRad="38100" dist="38100" dir="2700000" algn="tl">
                    <a:srgbClr val="000000">
                      <a:alpha val="43137"/>
                    </a:srgbClr>
                  </a:outerShdw>
                </a:effectLst>
              </a:rPr>
              <a:t>El secreto de la felicidad no es hacer siempre lo que se quiere, sino querer siempre lo que se hace (Tolstoi)</a:t>
            </a:r>
          </a:p>
          <a:p>
            <a:pPr algn="ctr"/>
            <a:endParaRPr lang="es-EC" dirty="0"/>
          </a:p>
        </p:txBody>
      </p:sp>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b="33442"/>
          <a:stretch/>
        </p:blipFill>
        <p:spPr>
          <a:xfrm>
            <a:off x="4287332" y="2608922"/>
            <a:ext cx="3649209" cy="1821614"/>
          </a:xfrm>
          <a:prstGeom prst="rect">
            <a:avLst/>
          </a:prstGeom>
        </p:spPr>
      </p:pic>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b="33669"/>
          <a:stretch/>
        </p:blipFill>
        <p:spPr>
          <a:xfrm>
            <a:off x="8047189" y="590718"/>
            <a:ext cx="3039431" cy="2277442"/>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233" y="590718"/>
            <a:ext cx="2277442" cy="2277442"/>
          </a:xfrm>
          <a:prstGeom prst="rect">
            <a:avLst/>
          </a:prstGeom>
        </p:spPr>
      </p:pic>
      <p:sp>
        <p:nvSpPr>
          <p:cNvPr id="4" name="Botón de acción: Película 3">
            <a:hlinkClick r:id="rId5" action="ppaction://hlinkfile" highlightClick="1"/>
          </p:cNvPr>
          <p:cNvSpPr/>
          <p:nvPr/>
        </p:nvSpPr>
        <p:spPr>
          <a:xfrm>
            <a:off x="1621098" y="3540034"/>
            <a:ext cx="1200479" cy="890502"/>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696060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792976" y="300111"/>
            <a:ext cx="8596668" cy="1320800"/>
          </a:xfrm>
        </p:spPr>
        <p:txBody>
          <a:bodyPr/>
          <a:lstStyle/>
          <a:p>
            <a:pPr algn="ctr"/>
            <a:r>
              <a:rPr lang="es-EC" b="1" dirty="0">
                <a:solidFill>
                  <a:srgbClr val="002060"/>
                </a:solidFill>
              </a:rPr>
              <a:t>PLANTEAMIENTO DEL PROBLEMA </a:t>
            </a:r>
          </a:p>
        </p:txBody>
      </p:sp>
      <p:graphicFrame>
        <p:nvGraphicFramePr>
          <p:cNvPr id="10" name="Diagrama 9"/>
          <p:cNvGraphicFramePr/>
          <p:nvPr>
            <p:extLst>
              <p:ext uri="{D42A27DB-BD31-4B8C-83A1-F6EECF244321}">
                <p14:modId xmlns:p14="http://schemas.microsoft.com/office/powerpoint/2010/main" val="3303960625"/>
              </p:ext>
            </p:extLst>
          </p:nvPr>
        </p:nvGraphicFramePr>
        <p:xfrm>
          <a:off x="351691" y="1083213"/>
          <a:ext cx="11577712" cy="560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54989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2224777" y="492238"/>
            <a:ext cx="8596668" cy="717583"/>
          </a:xfrm>
        </p:spPr>
        <p:txBody>
          <a:bodyPr/>
          <a:lstStyle/>
          <a:p>
            <a:r>
              <a:rPr lang="es-EC" b="1" dirty="0">
                <a:solidFill>
                  <a:srgbClr val="002060"/>
                </a:solidFill>
              </a:rPr>
              <a:t>FORMULACIÓN DEL PROBLEMA</a:t>
            </a:r>
          </a:p>
        </p:txBody>
      </p:sp>
      <p:sp>
        <p:nvSpPr>
          <p:cNvPr id="8" name="Marcador de texto 7"/>
          <p:cNvSpPr>
            <a:spLocks noGrp="1"/>
          </p:cNvSpPr>
          <p:nvPr>
            <p:ph type="body" idx="1"/>
          </p:nvPr>
        </p:nvSpPr>
        <p:spPr>
          <a:xfrm>
            <a:off x="480386" y="1334081"/>
            <a:ext cx="10830038" cy="1557567"/>
          </a:xfrm>
        </p:spPr>
        <p:txBody>
          <a:bodyPr>
            <a:noAutofit/>
          </a:bodyPr>
          <a:lstStyle/>
          <a:p>
            <a:r>
              <a:rPr lang="es-EC" sz="2400" b="1" dirty="0">
                <a:solidFill>
                  <a:schemeClr val="tx1">
                    <a:lumMod val="95000"/>
                    <a:lumOff val="5000"/>
                  </a:schemeClr>
                </a:solidFill>
              </a:rPr>
              <a:t>¿Cuál es el impacto de la aplicación de una propuesta de actividades físico recreativas en el </a:t>
            </a:r>
            <a:r>
              <a:rPr lang="es-ES" sz="2400" b="1" dirty="0">
                <a:solidFill>
                  <a:schemeClr val="tx1">
                    <a:lumMod val="95000"/>
                    <a:lumOff val="5000"/>
                  </a:schemeClr>
                </a:solidFill>
              </a:rPr>
              <a:t>estrés laboral de los Servidores Policiales de la Subzona Imbabura Nº10?</a:t>
            </a:r>
            <a:endParaRPr lang="es-EC" sz="2400" b="1" dirty="0">
              <a:solidFill>
                <a:schemeClr val="tx1">
                  <a:lumMod val="95000"/>
                  <a:lumOff val="5000"/>
                </a:schemeClr>
              </a:solidFill>
            </a:endParaRPr>
          </a:p>
          <a:p>
            <a:endParaRPr lang="es-EC" sz="2400" dirty="0"/>
          </a:p>
        </p:txBody>
      </p:sp>
      <p:pic>
        <p:nvPicPr>
          <p:cNvPr id="9" name="Imagen 8"/>
          <p:cNvPicPr>
            <a:picLocks noChangeAspect="1"/>
          </p:cNvPicPr>
          <p:nvPr/>
        </p:nvPicPr>
        <p:blipFill rotWithShape="1">
          <a:blip r:embed="rId2"/>
          <a:srcRect l="61440" t="23709" r="11900" b="49248"/>
          <a:stretch/>
        </p:blipFill>
        <p:spPr>
          <a:xfrm>
            <a:off x="691858" y="3042445"/>
            <a:ext cx="2657294" cy="1515487"/>
          </a:xfrm>
          <a:prstGeom prst="rect">
            <a:avLst/>
          </a:prstGeom>
        </p:spPr>
      </p:pic>
      <p:pic>
        <p:nvPicPr>
          <p:cNvPr id="10" name="Imagen 9"/>
          <p:cNvPicPr>
            <a:picLocks noChangeAspect="1"/>
          </p:cNvPicPr>
          <p:nvPr/>
        </p:nvPicPr>
        <p:blipFill rotWithShape="1">
          <a:blip r:embed="rId3"/>
          <a:srcRect l="949" t="52621" r="79749" b="26274"/>
          <a:stretch/>
        </p:blipFill>
        <p:spPr>
          <a:xfrm>
            <a:off x="691858" y="4820035"/>
            <a:ext cx="2657294" cy="1304593"/>
          </a:xfrm>
          <a:prstGeom prst="rect">
            <a:avLst/>
          </a:prstGeom>
        </p:spPr>
      </p:pic>
      <p:pic>
        <p:nvPicPr>
          <p:cNvPr id="12" name="Imagen 11"/>
          <p:cNvPicPr>
            <a:picLocks noChangeAspect="1"/>
          </p:cNvPicPr>
          <p:nvPr/>
        </p:nvPicPr>
        <p:blipFill rotWithShape="1">
          <a:blip r:embed="rId4"/>
          <a:srcRect l="1532" t="41765" r="77562" b="36410"/>
          <a:stretch/>
        </p:blipFill>
        <p:spPr>
          <a:xfrm>
            <a:off x="4090831" y="3643531"/>
            <a:ext cx="3115733" cy="1828801"/>
          </a:xfrm>
          <a:prstGeom prst="rect">
            <a:avLst/>
          </a:prstGeom>
          <a:ln w="228600" cap="sq" cmpd="thickThin">
            <a:solidFill>
              <a:srgbClr val="000000"/>
            </a:solidFill>
            <a:prstDash val="solid"/>
            <a:miter lim="800000"/>
          </a:ln>
          <a:effectLst>
            <a:innerShdw blurRad="76200">
              <a:srgbClr val="000000"/>
            </a:innerShdw>
          </a:effectLst>
        </p:spPr>
      </p:pic>
      <p:pic>
        <p:nvPicPr>
          <p:cNvPr id="13" name="Imagen 12"/>
          <p:cNvPicPr>
            <a:picLocks noChangeAspect="1"/>
          </p:cNvPicPr>
          <p:nvPr/>
        </p:nvPicPr>
        <p:blipFill rotWithShape="1">
          <a:blip r:embed="rId5"/>
          <a:srcRect l="43210" t="50044" r="41677" b="26981"/>
          <a:stretch/>
        </p:blipFill>
        <p:spPr>
          <a:xfrm>
            <a:off x="7948244" y="3042445"/>
            <a:ext cx="2672863" cy="1557567"/>
          </a:xfrm>
          <a:prstGeom prst="rect">
            <a:avLst/>
          </a:prstGeom>
        </p:spPr>
      </p:pic>
      <p:pic>
        <p:nvPicPr>
          <p:cNvPr id="14" name="Imagen 13"/>
          <p:cNvPicPr>
            <a:picLocks noChangeAspect="1"/>
          </p:cNvPicPr>
          <p:nvPr/>
        </p:nvPicPr>
        <p:blipFill rotWithShape="1">
          <a:blip r:embed="rId6"/>
          <a:srcRect l="67782" t="25022" r="15428" b="25073"/>
          <a:stretch/>
        </p:blipFill>
        <p:spPr>
          <a:xfrm>
            <a:off x="8750101" y="4820035"/>
            <a:ext cx="1069148" cy="1786597"/>
          </a:xfrm>
          <a:prstGeom prst="rect">
            <a:avLst/>
          </a:prstGeom>
        </p:spPr>
      </p:pic>
    </p:spTree>
    <p:extLst>
      <p:ext uri="{BB962C8B-B14F-4D97-AF65-F5344CB8AC3E}">
        <p14:creationId xmlns:p14="http://schemas.microsoft.com/office/powerpoint/2010/main" val="1312987216"/>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239150" y="1252024"/>
            <a:ext cx="4535377" cy="1786597"/>
          </a:xfrm>
        </p:spPr>
        <p:txBody>
          <a:bodyPr>
            <a:normAutofit/>
          </a:bodyPr>
          <a:lstStyle/>
          <a:p>
            <a:r>
              <a:rPr lang="es-EC" sz="4000" b="1" dirty="0">
                <a:solidFill>
                  <a:srgbClr val="002060"/>
                </a:solidFill>
              </a:rPr>
              <a:t>DELIMITACIÓN DEL PROBLEMA</a:t>
            </a:r>
            <a:r>
              <a:rPr lang="es-EC" b="1" dirty="0"/>
              <a:t/>
            </a:r>
            <a:br>
              <a:rPr lang="es-EC" b="1" dirty="0"/>
            </a:br>
            <a:endParaRPr lang="es-EC" b="1" dirty="0"/>
          </a:p>
        </p:txBody>
      </p:sp>
      <p:sp>
        <p:nvSpPr>
          <p:cNvPr id="8" name="Marcador de contenido 7"/>
          <p:cNvSpPr>
            <a:spLocks noGrp="1"/>
          </p:cNvSpPr>
          <p:nvPr>
            <p:ph idx="1"/>
          </p:nvPr>
        </p:nvSpPr>
        <p:spPr>
          <a:xfrm>
            <a:off x="4985544" y="1077632"/>
            <a:ext cx="6056529" cy="5168424"/>
          </a:xfrm>
        </p:spPr>
        <p:txBody>
          <a:bodyPr>
            <a:normAutofit/>
          </a:bodyPr>
          <a:lstStyle/>
          <a:p>
            <a:pPr algn="just"/>
            <a:r>
              <a:rPr lang="es-EC" sz="2400" b="1" dirty="0"/>
              <a:t>Espacial</a:t>
            </a:r>
            <a:r>
              <a:rPr lang="es-EC" sz="2400" dirty="0"/>
              <a:t>: El trabajo de investigación se desarrollará en el Distrito Ciudad Blanca de la Zona 1, Subzona Imbabura Nº10, a </a:t>
            </a:r>
            <a:r>
              <a:rPr lang="es-EC" sz="2800" dirty="0"/>
              <a:t>los</a:t>
            </a:r>
            <a:r>
              <a:rPr lang="es-EC" sz="2400" dirty="0"/>
              <a:t> Servidores Policiales Directivos y Técnico Operativos. </a:t>
            </a:r>
          </a:p>
          <a:p>
            <a:pPr algn="just"/>
            <a:r>
              <a:rPr lang="es-EC" sz="2400" b="1" dirty="0"/>
              <a:t>Temporal:</a:t>
            </a:r>
            <a:r>
              <a:rPr lang="es-EC" sz="2400" dirty="0"/>
              <a:t> </a:t>
            </a:r>
            <a:r>
              <a:rPr lang="es-EC" sz="2400" dirty="0" smtClean="0"/>
              <a:t>Período </a:t>
            </a:r>
            <a:r>
              <a:rPr lang="es-EC" sz="2400" dirty="0"/>
              <a:t>mayo – octubre del 2021.</a:t>
            </a:r>
          </a:p>
          <a:p>
            <a:pPr algn="just"/>
            <a:r>
              <a:rPr lang="es-EC" sz="2400" b="1" dirty="0"/>
              <a:t>De campo:</a:t>
            </a:r>
            <a:r>
              <a:rPr lang="es-EC" sz="2400" dirty="0"/>
              <a:t> Está demostrado que la recreación corresponde al aprovechamiento del tiempo libre a través de actividades físicas, recreativas o </a:t>
            </a:r>
            <a:r>
              <a:rPr lang="es-EC" sz="2400" dirty="0" smtClean="0"/>
              <a:t>culturales.</a:t>
            </a:r>
            <a:endParaRPr lang="es-EC" sz="2400" dirty="0"/>
          </a:p>
        </p:txBody>
      </p:sp>
      <p:pic>
        <p:nvPicPr>
          <p:cNvPr id="10" name="Imagen 9"/>
          <p:cNvPicPr>
            <a:picLocks noChangeAspect="1"/>
          </p:cNvPicPr>
          <p:nvPr/>
        </p:nvPicPr>
        <p:blipFill rotWithShape="1">
          <a:blip r:embed="rId2">
            <a:extLst>
              <a:ext uri="{28A0092B-C50C-407E-A947-70E740481C1C}">
                <a14:useLocalDpi xmlns:a14="http://schemas.microsoft.com/office/drawing/2010/main" val="0"/>
              </a:ext>
            </a:extLst>
          </a:blip>
          <a:srcRect l="26874" t="9141" r="10603" b="33821"/>
          <a:stretch/>
        </p:blipFill>
        <p:spPr>
          <a:xfrm>
            <a:off x="239150" y="3038621"/>
            <a:ext cx="2713981" cy="1856935"/>
          </a:xfrm>
          <a:prstGeom prst="rect">
            <a:avLst/>
          </a:prstGeom>
          <a:ln>
            <a:noFill/>
          </a:ln>
          <a:effectLst>
            <a:softEdge rad="112500"/>
          </a:effectLst>
        </p:spPr>
      </p:pic>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2484" y="4475498"/>
            <a:ext cx="2492043" cy="1869032"/>
          </a:xfrm>
          <a:prstGeom prst="rect">
            <a:avLst/>
          </a:prstGeom>
          <a:ln>
            <a:noFill/>
          </a:ln>
          <a:effectLst>
            <a:softEdge rad="112500"/>
          </a:effectLst>
        </p:spPr>
      </p:pic>
    </p:spTree>
    <p:extLst>
      <p:ext uri="{BB962C8B-B14F-4D97-AF65-F5344CB8AC3E}">
        <p14:creationId xmlns:p14="http://schemas.microsoft.com/office/powerpoint/2010/main" val="3581693758"/>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339707" y="468923"/>
            <a:ext cx="10858175" cy="1320800"/>
          </a:xfrm>
        </p:spPr>
        <p:txBody>
          <a:bodyPr>
            <a:normAutofit fontScale="90000"/>
          </a:bodyPr>
          <a:lstStyle/>
          <a:p>
            <a:pPr algn="ctr"/>
            <a:r>
              <a:rPr lang="es-EC" b="1" dirty="0">
                <a:solidFill>
                  <a:srgbClr val="002060"/>
                </a:solidFill>
              </a:rPr>
              <a:t>JUSTIFICACIÓN E IMPORTANCIA DE LA INVESTIGACIÓN</a:t>
            </a:r>
            <a:br>
              <a:rPr lang="es-EC" b="1" dirty="0">
                <a:solidFill>
                  <a:srgbClr val="002060"/>
                </a:solidFill>
              </a:rPr>
            </a:br>
            <a:endParaRPr lang="es-EC" b="1" dirty="0">
              <a:solidFill>
                <a:srgbClr val="002060"/>
              </a:solidFill>
            </a:endParaRPr>
          </a:p>
        </p:txBody>
      </p:sp>
      <p:graphicFrame>
        <p:nvGraphicFramePr>
          <p:cNvPr id="8" name="Diagrama 7"/>
          <p:cNvGraphicFramePr/>
          <p:nvPr>
            <p:extLst>
              <p:ext uri="{D42A27DB-BD31-4B8C-83A1-F6EECF244321}">
                <p14:modId xmlns:p14="http://schemas.microsoft.com/office/powerpoint/2010/main" val="1272182652"/>
              </p:ext>
            </p:extLst>
          </p:nvPr>
        </p:nvGraphicFramePr>
        <p:xfrm>
          <a:off x="339707" y="1322363"/>
          <a:ext cx="11477155" cy="5317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p:cNvPicPr>
            <a:picLocks noChangeAspect="1"/>
          </p:cNvPicPr>
          <p:nvPr/>
        </p:nvPicPr>
        <p:blipFill rotWithShape="1">
          <a:blip r:embed="rId7">
            <a:extLst>
              <a:ext uri="{28A0092B-C50C-407E-A947-70E740481C1C}">
                <a14:useLocalDpi xmlns:a14="http://schemas.microsoft.com/office/drawing/2010/main" val="0"/>
              </a:ext>
            </a:extLst>
          </a:blip>
          <a:srcRect t="30769" b="44410"/>
          <a:stretch/>
        </p:blipFill>
        <p:spPr>
          <a:xfrm>
            <a:off x="4360241" y="3038621"/>
            <a:ext cx="3064877" cy="1674055"/>
          </a:xfrm>
          <a:prstGeom prst="rect">
            <a:avLst/>
          </a:prstGeom>
        </p:spPr>
      </p:pic>
    </p:spTree>
    <p:extLst>
      <p:ext uri="{BB962C8B-B14F-4D97-AF65-F5344CB8AC3E}">
        <p14:creationId xmlns:p14="http://schemas.microsoft.com/office/powerpoint/2010/main" val="3014645208"/>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677334" y="609600"/>
            <a:ext cx="8596668" cy="683623"/>
          </a:xfrm>
        </p:spPr>
        <p:txBody>
          <a:bodyPr/>
          <a:lstStyle/>
          <a:p>
            <a:pPr algn="ctr"/>
            <a:r>
              <a:rPr lang="es-EC" b="1" dirty="0">
                <a:solidFill>
                  <a:srgbClr val="002060"/>
                </a:solidFill>
              </a:rPr>
              <a:t>HIPÓTESIS DE INVESTIGACIÓN</a:t>
            </a:r>
            <a:endParaRPr lang="es-EC" dirty="0">
              <a:solidFill>
                <a:srgbClr val="002060"/>
              </a:solidFill>
            </a:endParaRPr>
          </a:p>
        </p:txBody>
      </p:sp>
      <p:graphicFrame>
        <p:nvGraphicFramePr>
          <p:cNvPr id="8" name="Diagrama 7"/>
          <p:cNvGraphicFramePr/>
          <p:nvPr>
            <p:extLst>
              <p:ext uri="{D42A27DB-BD31-4B8C-83A1-F6EECF244321}">
                <p14:modId xmlns:p14="http://schemas.microsoft.com/office/powerpoint/2010/main" val="3150897413"/>
              </p:ext>
            </p:extLst>
          </p:nvPr>
        </p:nvGraphicFramePr>
        <p:xfrm>
          <a:off x="1146002" y="1502229"/>
          <a:ext cx="8128000" cy="47406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p:cNvPicPr>
            <a:picLocks noChangeAspect="1"/>
          </p:cNvPicPr>
          <p:nvPr/>
        </p:nvPicPr>
        <p:blipFill rotWithShape="1">
          <a:blip r:embed="rId7">
            <a:extLst>
              <a:ext uri="{28A0092B-C50C-407E-A947-70E740481C1C}">
                <a14:useLocalDpi xmlns:a14="http://schemas.microsoft.com/office/drawing/2010/main" val="0"/>
              </a:ext>
            </a:extLst>
          </a:blip>
          <a:srcRect l="5640" t="18666" r="12073" b="45525"/>
          <a:stretch/>
        </p:blipFill>
        <p:spPr>
          <a:xfrm>
            <a:off x="9274002" y="2952206"/>
            <a:ext cx="2460171" cy="1427506"/>
          </a:xfrm>
          <a:prstGeom prst="rect">
            <a:avLst/>
          </a:prstGeom>
        </p:spPr>
      </p:pic>
      <p:pic>
        <p:nvPicPr>
          <p:cNvPr id="10" name="Imagen 9"/>
          <p:cNvPicPr>
            <a:picLocks noChangeAspect="1"/>
          </p:cNvPicPr>
          <p:nvPr/>
        </p:nvPicPr>
        <p:blipFill rotWithShape="1">
          <a:blip r:embed="rId8">
            <a:extLst>
              <a:ext uri="{28A0092B-C50C-407E-A947-70E740481C1C}">
                <a14:useLocalDpi xmlns:a14="http://schemas.microsoft.com/office/drawing/2010/main" val="0"/>
              </a:ext>
            </a:extLst>
          </a:blip>
          <a:srcRect t="18476" r="19693" b="46667"/>
          <a:stretch/>
        </p:blipFill>
        <p:spPr>
          <a:xfrm>
            <a:off x="9274002" y="951411"/>
            <a:ext cx="2396785" cy="1616124"/>
          </a:xfrm>
          <a:prstGeom prst="rect">
            <a:avLst/>
          </a:prstGeom>
        </p:spPr>
      </p:pic>
      <p:pic>
        <p:nvPicPr>
          <p:cNvPr id="11" name="Imagen 10"/>
          <p:cNvPicPr>
            <a:picLocks noChangeAspect="1"/>
          </p:cNvPicPr>
          <p:nvPr/>
        </p:nvPicPr>
        <p:blipFill rotWithShape="1">
          <a:blip r:embed="rId9">
            <a:extLst>
              <a:ext uri="{28A0092B-C50C-407E-A947-70E740481C1C}">
                <a14:useLocalDpi xmlns:a14="http://schemas.microsoft.com/office/drawing/2010/main" val="0"/>
              </a:ext>
            </a:extLst>
          </a:blip>
          <a:srcRect l="10212" t="6667" b="45143"/>
          <a:stretch/>
        </p:blipFill>
        <p:spPr>
          <a:xfrm>
            <a:off x="9274002" y="4686007"/>
            <a:ext cx="2460171" cy="1556829"/>
          </a:xfrm>
          <a:prstGeom prst="rect">
            <a:avLst/>
          </a:prstGeom>
        </p:spPr>
      </p:pic>
    </p:spTree>
    <p:extLst>
      <p:ext uri="{BB962C8B-B14F-4D97-AF65-F5344CB8AC3E}">
        <p14:creationId xmlns:p14="http://schemas.microsoft.com/office/powerpoint/2010/main" val="2723603006"/>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ctrTitle"/>
          </p:nvPr>
        </p:nvSpPr>
        <p:spPr>
          <a:xfrm>
            <a:off x="1729452" y="803568"/>
            <a:ext cx="7766936" cy="607784"/>
          </a:xfrm>
        </p:spPr>
        <p:txBody>
          <a:bodyPr/>
          <a:lstStyle/>
          <a:p>
            <a:r>
              <a:rPr lang="es-EC" sz="3600" b="1" dirty="0">
                <a:solidFill>
                  <a:srgbClr val="002060"/>
                </a:solidFill>
              </a:rPr>
              <a:t/>
            </a:r>
            <a:br>
              <a:rPr lang="es-EC" sz="3600" b="1" dirty="0">
                <a:solidFill>
                  <a:srgbClr val="002060"/>
                </a:solidFill>
              </a:rPr>
            </a:br>
            <a:r>
              <a:rPr lang="es-EC" sz="3600" b="1" dirty="0">
                <a:solidFill>
                  <a:srgbClr val="002060"/>
                </a:solidFill>
              </a:rPr>
              <a:t>OBJETIVOS DE LA INVESTIGACIÓN </a:t>
            </a:r>
            <a:endParaRPr lang="es-EC" sz="3600" dirty="0">
              <a:solidFill>
                <a:srgbClr val="002060"/>
              </a:solidFill>
            </a:endParaRPr>
          </a:p>
        </p:txBody>
      </p:sp>
      <p:graphicFrame>
        <p:nvGraphicFramePr>
          <p:cNvPr id="9" name="Diagrama 8"/>
          <p:cNvGraphicFramePr/>
          <p:nvPr>
            <p:extLst>
              <p:ext uri="{D42A27DB-BD31-4B8C-83A1-F6EECF244321}">
                <p14:modId xmlns:p14="http://schemas.microsoft.com/office/powerpoint/2010/main" val="1194041115"/>
              </p:ext>
            </p:extLst>
          </p:nvPr>
        </p:nvGraphicFramePr>
        <p:xfrm>
          <a:off x="661626" y="1370746"/>
          <a:ext cx="1119034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magen 10"/>
          <p:cNvPicPr>
            <a:picLocks noChangeAspect="1"/>
          </p:cNvPicPr>
          <p:nvPr/>
        </p:nvPicPr>
        <p:blipFill>
          <a:blip r:embed="rId7"/>
          <a:stretch>
            <a:fillRect/>
          </a:stretch>
        </p:blipFill>
        <p:spPr>
          <a:xfrm>
            <a:off x="10023886" y="144972"/>
            <a:ext cx="1608694" cy="1789611"/>
          </a:xfrm>
          <a:prstGeom prst="rect">
            <a:avLst/>
          </a:prstGeom>
        </p:spPr>
      </p:pic>
    </p:spTree>
    <p:extLst>
      <p:ext uri="{BB962C8B-B14F-4D97-AF65-F5344CB8AC3E}">
        <p14:creationId xmlns:p14="http://schemas.microsoft.com/office/powerpoint/2010/main" val="1912954626"/>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4151</TotalTime>
  <Words>3544</Words>
  <Application>Microsoft Office PowerPoint</Application>
  <PresentationFormat>Panorámica</PresentationFormat>
  <Paragraphs>589</Paragraphs>
  <Slides>34</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34</vt:i4>
      </vt:variant>
    </vt:vector>
  </HeadingPairs>
  <TitlesOfParts>
    <vt:vector size="43" baseType="lpstr">
      <vt:lpstr>Arial</vt:lpstr>
      <vt:lpstr>Arial Narrow</vt:lpstr>
      <vt:lpstr>Calibri</vt:lpstr>
      <vt:lpstr>Symbol</vt:lpstr>
      <vt:lpstr>Times New Roman</vt:lpstr>
      <vt:lpstr>Trebuchet MS</vt:lpstr>
      <vt:lpstr>Wingdings</vt:lpstr>
      <vt:lpstr>Wingdings 3</vt:lpstr>
      <vt:lpstr>Faceta</vt:lpstr>
      <vt:lpstr>Maestría en Recreación y Tiempo Libre  XI PROMOCIÓN   </vt:lpstr>
      <vt:lpstr>Vive como si fueras a morir mañana,  Aprende como si fueras a vivir siempre.</vt:lpstr>
      <vt:lpstr>TEMA:</vt:lpstr>
      <vt:lpstr>PLANTEAMIENTO DEL PROBLEMA </vt:lpstr>
      <vt:lpstr>FORMULACIÓN DEL PROBLEMA</vt:lpstr>
      <vt:lpstr>DELIMITACIÓN DEL PROBLEMA </vt:lpstr>
      <vt:lpstr>JUSTIFICACIÓN E IMPORTANCIA DE LA INVESTIGACIÓN </vt:lpstr>
      <vt:lpstr>HIPÓTESIS DE INVESTIGACIÓN</vt:lpstr>
      <vt:lpstr> OBJETIVOS DE LA INVESTIGACIÓN </vt:lpstr>
      <vt:lpstr>Presentación de PowerPoint</vt:lpstr>
      <vt:lpstr>Presentación de PowerPoint</vt:lpstr>
      <vt:lpstr>Presentación de PowerPoint</vt:lpstr>
      <vt:lpstr>BENEFICIOS DE LA RECREACIÓN  </vt:lpstr>
      <vt:lpstr>Presentación de PowerPoint</vt:lpstr>
      <vt:lpstr>Presentación de PowerPoint</vt:lpstr>
      <vt:lpstr>LA RECREACIÓN Y SU RELACIÓN EN EL ESTRÉS LABORAL</vt:lpstr>
      <vt:lpstr>CAPITULO III</vt:lpstr>
      <vt:lpstr>POBLACIÓN- UNIVERSO  </vt:lpstr>
      <vt:lpstr>OPERACIONALIZACIÓN VARIABLE INDEPENDIENTE: ACTIVIDADES FÍSICO RECREATIVAS </vt:lpstr>
      <vt:lpstr>OPERACIONALIZACIÓN VARIABLE INDEPENDIENTE: NIVELES DE ESTRÉS LABORAL</vt:lpstr>
      <vt:lpstr>CAPITULO IV ANÁLISIS E INTERPRETACIÓN DE RESULTADOS  </vt:lpstr>
      <vt:lpstr>ANALISIS MBI CANSANCIO EMOCIONAL </vt:lpstr>
      <vt:lpstr>Presentación de PowerPoint</vt:lpstr>
      <vt:lpstr>Presentación de PowerPoint</vt:lpstr>
      <vt:lpstr>Presentación de PowerPoint</vt:lpstr>
      <vt:lpstr>ENCUESTA DE SATISFACCIÓN EN RELACIÓN A LA APLICACIÓN DE LAS ACTIVIDADES FÍSICO RECREATIVAS A SERVIDORES POLICIALES. </vt:lpstr>
      <vt:lpstr>Presentación de PowerPoint</vt:lpstr>
      <vt:lpstr>CAPITULO V CONCLUSIONES</vt:lpstr>
      <vt:lpstr>RECOMENDACIONES</vt:lpstr>
      <vt:lpstr>CAPITULO VI PROPUESTA</vt:lpstr>
      <vt:lpstr>Presentación de PowerPoint</vt:lpstr>
      <vt:lpstr>Presentación de PowerPoint</vt:lpstr>
      <vt:lpstr>Presentación de PowerPoint</vt:lpstr>
      <vt:lpstr>GRACIAS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UPC AMAZONAS</dc:creator>
  <cp:lastModifiedBy>UPC AMAZONAS</cp:lastModifiedBy>
  <cp:revision>81</cp:revision>
  <cp:lastPrinted>2021-12-10T12:50:00Z</cp:lastPrinted>
  <dcterms:created xsi:type="dcterms:W3CDTF">2021-11-10T01:04:45Z</dcterms:created>
  <dcterms:modified xsi:type="dcterms:W3CDTF">2022-01-12T17:00:50Z</dcterms:modified>
</cp:coreProperties>
</file>