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8"/>
  </p:notesMasterIdLst>
  <p:sldIdLst>
    <p:sldId id="256" r:id="rId2"/>
    <p:sldId id="303" r:id="rId3"/>
    <p:sldId id="257" r:id="rId4"/>
    <p:sldId id="289" r:id="rId5"/>
    <p:sldId id="296" r:id="rId6"/>
    <p:sldId id="297" r:id="rId7"/>
    <p:sldId id="302" r:id="rId8"/>
    <p:sldId id="288" r:id="rId9"/>
    <p:sldId id="259" r:id="rId10"/>
    <p:sldId id="294" r:id="rId11"/>
    <p:sldId id="268" r:id="rId12"/>
    <p:sldId id="290" r:id="rId13"/>
    <p:sldId id="269" r:id="rId14"/>
    <p:sldId id="275" r:id="rId15"/>
    <p:sldId id="271" r:id="rId16"/>
    <p:sldId id="272" r:id="rId17"/>
    <p:sldId id="261" r:id="rId18"/>
    <p:sldId id="278" r:id="rId19"/>
    <p:sldId id="262" r:id="rId20"/>
    <p:sldId id="279" r:id="rId21"/>
    <p:sldId id="266" r:id="rId22"/>
    <p:sldId id="301" r:id="rId23"/>
    <p:sldId id="281" r:id="rId24"/>
    <p:sldId id="292" r:id="rId25"/>
    <p:sldId id="280" r:id="rId26"/>
    <p:sldId id="291" r:id="rId27"/>
    <p:sldId id="267" r:id="rId28"/>
    <p:sldId id="274" r:id="rId29"/>
    <p:sldId id="276" r:id="rId30"/>
    <p:sldId id="273" r:id="rId31"/>
    <p:sldId id="282" r:id="rId32"/>
    <p:sldId id="304" r:id="rId33"/>
    <p:sldId id="286" r:id="rId34"/>
    <p:sldId id="287" r:id="rId35"/>
    <p:sldId id="284" r:id="rId36"/>
    <p:sldId id="30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PE" initials="E" lastIdx="0" clrIdx="0">
    <p:extLst>
      <p:ext uri="{19B8F6BF-5375-455C-9EA6-DF929625EA0E}">
        <p15:presenceInfo xmlns:p15="http://schemas.microsoft.com/office/powerpoint/2012/main" userId="ESP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F9B8B-AC64-4C09-B0CC-770F0C096E42}" type="datetimeFigureOut">
              <a:rPr lang="es-EC" smtClean="0"/>
              <a:t>2/2/2022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2F0B2-17D0-4AB6-BCB3-733C3F5749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401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0351-7C9D-4E05-9734-FB782F28224A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10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2A99-5D3B-486E-8B98-309E46164BED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5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2889-89FB-4872-891C-CB7C5B4A2C65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4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9161-5DCE-4F2F-B5E4-CDD2FCA7875D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5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410-9B54-4022-B276-7482A0B2277C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7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C432-08CF-442A-9FA2-37006241F54F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53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428F-4705-428C-8B44-E5868E5C1142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8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4CE1-191F-4845-BA71-BAC4A30EC3B0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8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7DEC-4C14-4A57-A9EB-56848860EEDC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1102-30C6-4D97-969D-58EC047B00C8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4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03127-C100-43D4-9079-9C19EB06014B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0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9EA31-EF18-488C-9F7A-93BD209C9E30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7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3.png"/><Relationship Id="rId4" Type="http://schemas.openxmlformats.org/officeDocument/2006/relationships/image" Target="../media/image5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pn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4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3.jpg"/><Relationship Id="rId18" Type="http://schemas.openxmlformats.org/officeDocument/2006/relationships/image" Target="../media/image88.jpg"/><Relationship Id="rId3" Type="http://schemas.openxmlformats.org/officeDocument/2006/relationships/image" Target="../media/image73.jpeg"/><Relationship Id="rId7" Type="http://schemas.openxmlformats.org/officeDocument/2006/relationships/image" Target="../media/image77.jpg"/><Relationship Id="rId12" Type="http://schemas.openxmlformats.org/officeDocument/2006/relationships/image" Target="../media/image82.jpg"/><Relationship Id="rId17" Type="http://schemas.openxmlformats.org/officeDocument/2006/relationships/image" Target="../media/image87.jpeg"/><Relationship Id="rId2" Type="http://schemas.openxmlformats.org/officeDocument/2006/relationships/image" Target="../media/image72.png"/><Relationship Id="rId16" Type="http://schemas.openxmlformats.org/officeDocument/2006/relationships/image" Target="../media/image86.jpg"/><Relationship Id="rId20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jpg"/><Relationship Id="rId5" Type="http://schemas.openxmlformats.org/officeDocument/2006/relationships/image" Target="../media/image75.png"/><Relationship Id="rId15" Type="http://schemas.openxmlformats.org/officeDocument/2006/relationships/image" Target="../media/image85.jpg"/><Relationship Id="rId10" Type="http://schemas.openxmlformats.org/officeDocument/2006/relationships/image" Target="../media/image80.jp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jpg"/><Relationship Id="rId14" Type="http://schemas.openxmlformats.org/officeDocument/2006/relationships/image" Target="../media/image8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64240" cy="69398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356026-BE45-4D7B-B4A8-30D009A02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724" y="516893"/>
            <a:ext cx="8907190" cy="4445874"/>
          </a:xfrm>
        </p:spPr>
        <p:txBody>
          <a:bodyPr>
            <a:noAutofit/>
          </a:bodyPr>
          <a:lstStyle/>
          <a:p>
            <a:r>
              <a:rPr lang="es-419" b="1"/>
              <a:t>“Estudio eléctrico de células híbridas mediante una celda microbiana de combustible (MFC)”.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14C075-A2BC-4A7B-9BED-D7D393FFD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4430" y="5807879"/>
            <a:ext cx="3494362" cy="592920"/>
          </a:xfrm>
        </p:spPr>
        <p:txBody>
          <a:bodyPr>
            <a:normAutofit fontScale="70000" lnSpcReduction="20000"/>
          </a:bodyPr>
          <a:lstStyle/>
          <a:p>
            <a:r>
              <a:rPr lang="es-EC" dirty="0"/>
              <a:t>Autor:	Jonathan Escorza</a:t>
            </a:r>
          </a:p>
          <a:p>
            <a:r>
              <a:rPr lang="es-EC" dirty="0"/>
              <a:t>Tutora: 	Yolanda Angulo </a:t>
            </a:r>
            <a:r>
              <a:rPr lang="es-EC" dirty="0" err="1"/>
              <a:t>Ph.D</a:t>
            </a:r>
            <a:r>
              <a:rPr lang="es-EC" dirty="0"/>
              <a:t>.</a:t>
            </a:r>
          </a:p>
          <a:p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783CA8-BD36-4767-A9C0-C0636886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b="1" smtClean="0"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68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D8670-F27B-4AE7-BF1A-DBAC3820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6" y="495123"/>
            <a:ext cx="9905998" cy="823018"/>
          </a:xfrm>
        </p:spPr>
        <p:txBody>
          <a:bodyPr>
            <a:normAutofit/>
          </a:bodyPr>
          <a:lstStyle/>
          <a:p>
            <a:r>
              <a:rPr lang="es-EC" sz="4000" b="1" dirty="0"/>
              <a:t>Síntesis de </a:t>
            </a:r>
            <a:r>
              <a:rPr lang="es-EC" sz="4000" b="1" dirty="0" err="1"/>
              <a:t>AgNPs</a:t>
            </a:r>
            <a:endParaRPr lang="es-EC" sz="40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243948-A426-4757-9807-90C12C9F4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702" y="1639888"/>
            <a:ext cx="27541735" cy="9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AB0AFAA-4F39-40E9-9113-68400758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702" y="3744912"/>
            <a:ext cx="275417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CA9150-D25D-472B-AF75-C6B3B8808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A8220E-F2D6-46CD-AF7B-70B467AB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432" y="1224576"/>
            <a:ext cx="8281135" cy="56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3" y="738885"/>
            <a:ext cx="9905998" cy="749288"/>
          </a:xfrm>
        </p:spPr>
        <p:txBody>
          <a:bodyPr>
            <a:normAutofit/>
          </a:bodyPr>
          <a:lstStyle/>
          <a:p>
            <a:r>
              <a:rPr lang="es-EC" sz="4000" b="1" dirty="0"/>
              <a:t>Cultivo de </a:t>
            </a:r>
            <a:r>
              <a:rPr lang="es-EC" sz="4000" b="1" i="1" dirty="0" err="1"/>
              <a:t>Fischerella</a:t>
            </a:r>
            <a:r>
              <a:rPr lang="es-EC" sz="4000" b="1" i="1" dirty="0"/>
              <a:t> </a:t>
            </a:r>
            <a:r>
              <a:rPr lang="es-EC" sz="4000" b="1" i="1" dirty="0" err="1"/>
              <a:t>muscicola</a:t>
            </a:r>
            <a:endParaRPr lang="es-EC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0AE55B-4470-471C-B4CF-8630EA78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1965579"/>
            <a:ext cx="13380674" cy="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6B7EEF-422E-4A44-9A99-9E86FC05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AutoShape 10" descr="blob:https://web.whatsapp.com/e026ecbe-d417-4359-af72-81a6495e3123">
            <a:extLst>
              <a:ext uri="{FF2B5EF4-FFF2-40B4-BE49-F238E27FC236}">
                <a16:creationId xmlns:a16="http://schemas.microsoft.com/office/drawing/2014/main" id="{0EC411ED-95E0-49D0-91B3-DDB0DDF25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31374" y="3587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380042-82F4-4C62-B212-2AA6781B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941175-065C-4BC4-B684-8C2F36A1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015" y="1391755"/>
            <a:ext cx="4961522" cy="51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1" y="499330"/>
            <a:ext cx="9905998" cy="812374"/>
          </a:xfrm>
        </p:spPr>
        <p:txBody>
          <a:bodyPr>
            <a:normAutofit/>
          </a:bodyPr>
          <a:lstStyle/>
          <a:p>
            <a:r>
              <a:rPr lang="es-EC" sz="4000" b="1" dirty="0"/>
              <a:t>Desarrollo del materia híbrido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0AE55B-4470-471C-B4CF-8630EA78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1965579"/>
            <a:ext cx="13380674" cy="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6B7EEF-422E-4A44-9A99-9E86FC05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8 Elipse">
            <a:extLst>
              <a:ext uri="{FF2B5EF4-FFF2-40B4-BE49-F238E27FC236}">
                <a16:creationId xmlns:a16="http://schemas.microsoft.com/office/drawing/2014/main" id="{9758B684-F7E0-492B-80F4-58C62BBA9D85}"/>
              </a:ext>
            </a:extLst>
          </p:cNvPr>
          <p:cNvSpPr/>
          <p:nvPr/>
        </p:nvSpPr>
        <p:spPr>
          <a:xfrm>
            <a:off x="7519053" y="4743707"/>
            <a:ext cx="1944328" cy="1831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>
                <a:solidFill>
                  <a:schemeClr val="bg1"/>
                </a:solidFill>
              </a:rPr>
              <a:t>3 </a:t>
            </a:r>
            <a:r>
              <a:rPr lang="es-EC" dirty="0" err="1">
                <a:solidFill>
                  <a:schemeClr val="bg1"/>
                </a:solidFill>
              </a:rPr>
              <a:t>mL</a:t>
            </a: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err="1">
                <a:solidFill>
                  <a:schemeClr val="bg1"/>
                </a:solidFill>
              </a:rPr>
              <a:t>AgNPs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3" name="9 Elipse">
            <a:extLst>
              <a:ext uri="{FF2B5EF4-FFF2-40B4-BE49-F238E27FC236}">
                <a16:creationId xmlns:a16="http://schemas.microsoft.com/office/drawing/2014/main" id="{DE80C9C9-AE65-4350-A0B5-219E216AD683}"/>
              </a:ext>
            </a:extLst>
          </p:cNvPr>
          <p:cNvSpPr/>
          <p:nvPr/>
        </p:nvSpPr>
        <p:spPr>
          <a:xfrm>
            <a:off x="7519053" y="2824612"/>
            <a:ext cx="1944328" cy="1831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>
                <a:solidFill>
                  <a:schemeClr val="bg1"/>
                </a:solidFill>
              </a:rPr>
              <a:t>2,6 </a:t>
            </a:r>
            <a:r>
              <a:rPr lang="es-EC" dirty="0" err="1">
                <a:solidFill>
                  <a:schemeClr val="bg1"/>
                </a:solidFill>
              </a:rPr>
              <a:t>mL</a:t>
            </a: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err="1">
                <a:solidFill>
                  <a:schemeClr val="bg1"/>
                </a:solidFill>
              </a:rPr>
              <a:t>AgNPs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5" name="10 Elipse">
            <a:extLst>
              <a:ext uri="{FF2B5EF4-FFF2-40B4-BE49-F238E27FC236}">
                <a16:creationId xmlns:a16="http://schemas.microsoft.com/office/drawing/2014/main" id="{6FA51211-6466-47D9-A98B-5B5F280A38DF}"/>
              </a:ext>
            </a:extLst>
          </p:cNvPr>
          <p:cNvSpPr/>
          <p:nvPr/>
        </p:nvSpPr>
        <p:spPr>
          <a:xfrm>
            <a:off x="7500281" y="905517"/>
            <a:ext cx="1944328" cy="1831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dirty="0">
                <a:solidFill>
                  <a:schemeClr val="bg1"/>
                </a:solidFill>
              </a:rPr>
              <a:t>2,4 </a:t>
            </a:r>
            <a:r>
              <a:rPr lang="es-EC" dirty="0" err="1">
                <a:solidFill>
                  <a:schemeClr val="bg1"/>
                </a:solidFill>
              </a:rPr>
              <a:t>mL</a:t>
            </a: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err="1">
                <a:solidFill>
                  <a:schemeClr val="bg1"/>
                </a:solidFill>
              </a:rPr>
              <a:t>AgNPs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2" name="AutoShape 10" descr="blob:https://web.whatsapp.com/e026ecbe-d417-4359-af72-81a6495e3123">
            <a:extLst>
              <a:ext uri="{FF2B5EF4-FFF2-40B4-BE49-F238E27FC236}">
                <a16:creationId xmlns:a16="http://schemas.microsoft.com/office/drawing/2014/main" id="{0EC411ED-95E0-49D0-91B3-DDB0DDF25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31374" y="3587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597015E-6635-45EA-827F-AA97E4B6F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52F906-D789-4510-B0FA-3E968558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7546"/>
          <a:stretch/>
        </p:blipFill>
        <p:spPr>
          <a:xfrm>
            <a:off x="175643" y="1343678"/>
            <a:ext cx="6160762" cy="5618441"/>
          </a:xfrm>
          <a:prstGeom prst="rect">
            <a:avLst/>
          </a:prstGeom>
        </p:spPr>
      </p:pic>
      <p:sp>
        <p:nvSpPr>
          <p:cNvPr id="17" name="9 Elipse">
            <a:extLst>
              <a:ext uri="{FF2B5EF4-FFF2-40B4-BE49-F238E27FC236}">
                <a16:creationId xmlns:a16="http://schemas.microsoft.com/office/drawing/2014/main" id="{DE80C9C9-AE65-4350-A0B5-219E216AD683}"/>
              </a:ext>
            </a:extLst>
          </p:cNvPr>
          <p:cNvSpPr/>
          <p:nvPr/>
        </p:nvSpPr>
        <p:spPr>
          <a:xfrm>
            <a:off x="9887664" y="3827942"/>
            <a:ext cx="1944328" cy="1831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>
                <a:solidFill>
                  <a:schemeClr val="bg1"/>
                </a:solidFill>
              </a:rPr>
              <a:t>Carrasquilla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8" name="10 Elipse">
            <a:extLst>
              <a:ext uri="{FF2B5EF4-FFF2-40B4-BE49-F238E27FC236}">
                <a16:creationId xmlns:a16="http://schemas.microsoft.com/office/drawing/2014/main" id="{6FA51211-6466-47D9-A98B-5B5F280A38DF}"/>
              </a:ext>
            </a:extLst>
          </p:cNvPr>
          <p:cNvSpPr/>
          <p:nvPr/>
        </p:nvSpPr>
        <p:spPr>
          <a:xfrm>
            <a:off x="9868892" y="1908847"/>
            <a:ext cx="1944328" cy="1831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dirty="0" smtClean="0">
                <a:solidFill>
                  <a:schemeClr val="bg1"/>
                </a:solidFill>
              </a:rPr>
              <a:t>Geranio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9" name="Abrir llave 18"/>
          <p:cNvSpPr/>
          <p:nvPr/>
        </p:nvSpPr>
        <p:spPr>
          <a:xfrm>
            <a:off x="7145420" y="1057917"/>
            <a:ext cx="266031" cy="5669720"/>
          </a:xfrm>
          <a:prstGeom prst="leftBrac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errar llave 15"/>
          <p:cNvSpPr/>
          <p:nvPr/>
        </p:nvSpPr>
        <p:spPr>
          <a:xfrm>
            <a:off x="9592545" y="1057917"/>
            <a:ext cx="241725" cy="5659409"/>
          </a:xfrm>
          <a:prstGeom prst="rightBrac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3737813" y="2055672"/>
            <a:ext cx="3407607" cy="1635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1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68" y="769486"/>
            <a:ext cx="9905998" cy="753663"/>
          </a:xfrm>
        </p:spPr>
        <p:txBody>
          <a:bodyPr>
            <a:normAutofit/>
          </a:bodyPr>
          <a:lstStyle/>
          <a:p>
            <a:r>
              <a:rPr lang="es-EC" sz="4000" b="1" dirty="0"/>
              <a:t>Construcción de la MFC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0AE55B-4470-471C-B4CF-8630EA78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1965579"/>
            <a:ext cx="13380674" cy="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6B7EEF-422E-4A44-9A99-9E86FC05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A723A7-BE13-4046-AA43-CD46A14D4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71" y="4086904"/>
            <a:ext cx="4235945" cy="2120559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17" y="1965579"/>
            <a:ext cx="2667000" cy="199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2" y="1982089"/>
            <a:ext cx="148399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18244" r="3534" b="17626"/>
          <a:stretch/>
        </p:blipFill>
        <p:spPr bwMode="auto">
          <a:xfrm rot="16200000">
            <a:off x="4968078" y="2398136"/>
            <a:ext cx="2169726" cy="1337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8A33EB5-73B3-48F1-9106-1262B0BBD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6A2D0A-81B7-4A2C-820D-E390F21C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14" name="Imagen 13"/>
          <p:cNvPicPr/>
          <p:nvPr/>
        </p:nvPicPr>
        <p:blipFill>
          <a:blip r:embed="rId7"/>
          <a:stretch>
            <a:fillRect/>
          </a:stretch>
        </p:blipFill>
        <p:spPr>
          <a:xfrm>
            <a:off x="7184051" y="4263717"/>
            <a:ext cx="4492344" cy="1943746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8"/>
          <a:srcRect l="15244" t="26014" r="55916" b="43053"/>
          <a:stretch/>
        </p:blipFill>
        <p:spPr>
          <a:xfrm>
            <a:off x="4814371" y="4309176"/>
            <a:ext cx="2221990" cy="189828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2F09021-8C0F-49C9-A2E7-3867156A5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t="15046" b="29522"/>
          <a:stretch/>
        </p:blipFill>
        <p:spPr bwMode="auto">
          <a:xfrm>
            <a:off x="7184051" y="2015295"/>
            <a:ext cx="4492344" cy="214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2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ase perfi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7678"/>
          <a:stretch>
            <a:fillRect/>
          </a:stretch>
        </p:blipFill>
        <p:spPr bwMode="auto">
          <a:xfrm>
            <a:off x="8145376" y="4070680"/>
            <a:ext cx="3597836" cy="257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Amplitud perfi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r="7678"/>
          <a:stretch>
            <a:fillRect/>
          </a:stretch>
        </p:blipFill>
        <p:spPr bwMode="auto">
          <a:xfrm>
            <a:off x="4350235" y="4073659"/>
            <a:ext cx="3443183" cy="257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ESPE\AppData\Local\Microsoft\Windows\INetCache\Content.Word\Morfología perfi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r="6870"/>
          <a:stretch>
            <a:fillRect/>
          </a:stretch>
        </p:blipFill>
        <p:spPr bwMode="auto">
          <a:xfrm>
            <a:off x="587153" y="4073660"/>
            <a:ext cx="3697615" cy="25784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7B47DAAD-A61B-4BB0-876E-B5D111D3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87" y="559616"/>
            <a:ext cx="10197390" cy="732801"/>
          </a:xfrm>
        </p:spPr>
        <p:txBody>
          <a:bodyPr>
            <a:normAutofit/>
          </a:bodyPr>
          <a:lstStyle/>
          <a:p>
            <a:r>
              <a:rPr lang="es-EC" sz="4000" b="1" dirty="0"/>
              <a:t>Caracterización del material híbrido por AFM-EFM</a:t>
            </a:r>
          </a:p>
        </p:txBody>
      </p:sp>
      <p:pic>
        <p:nvPicPr>
          <p:cNvPr id="18" name="Imagen 17" descr="C:\Users\ESPE\AppData\Local\Microsoft\Windows\INetCache\Content.Word\Morfología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8" t="14609" r="18730" b="17532"/>
          <a:stretch/>
        </p:blipFill>
        <p:spPr bwMode="auto">
          <a:xfrm>
            <a:off x="724889" y="1171073"/>
            <a:ext cx="3707828" cy="2740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Ag_Carrasquilla_30ml_FM_2V_fas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9282" r="3146" b="8417"/>
          <a:stretch>
            <a:fillRect/>
          </a:stretch>
        </p:blipFill>
        <p:spPr bwMode="auto">
          <a:xfrm>
            <a:off x="8231601" y="1171074"/>
            <a:ext cx="3597836" cy="274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Ag_Carrasquilla_30ml_FM_2V_amplitu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8574" r="1337" b="7944"/>
          <a:stretch>
            <a:fillRect/>
          </a:stretch>
        </p:blipFill>
        <p:spPr bwMode="auto">
          <a:xfrm>
            <a:off x="4748363" y="1171073"/>
            <a:ext cx="3443183" cy="2740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A3C70D3-AAAD-4AE5-B3E4-548B8E54DCFA}"/>
              </a:ext>
            </a:extLst>
          </p:cNvPr>
          <p:cNvSpPr txBox="1"/>
          <p:nvPr/>
        </p:nvSpPr>
        <p:spPr>
          <a:xfrm>
            <a:off x="1549434" y="3962818"/>
            <a:ext cx="2823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Morfología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A3C70D3-AAAD-4AE5-B3E4-548B8E54DCFA}"/>
              </a:ext>
            </a:extLst>
          </p:cNvPr>
          <p:cNvSpPr txBox="1"/>
          <p:nvPr/>
        </p:nvSpPr>
        <p:spPr>
          <a:xfrm>
            <a:off x="4829753" y="3962818"/>
            <a:ext cx="2823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Amplitud eléctrica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A3C70D3-AAAD-4AE5-B3E4-548B8E54DCFA}"/>
              </a:ext>
            </a:extLst>
          </p:cNvPr>
          <p:cNvSpPr txBox="1"/>
          <p:nvPr/>
        </p:nvSpPr>
        <p:spPr>
          <a:xfrm>
            <a:off x="8058674" y="3962818"/>
            <a:ext cx="2823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Fase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8FDEB28-E4E8-47A1-AAF3-F5060E7D1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690B4ED-7C2C-422D-BC9D-CB29D842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4E830A-0056-4125-828A-D829EE79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06" y="646426"/>
            <a:ext cx="10461478" cy="1400530"/>
          </a:xfrm>
        </p:spPr>
        <p:txBody>
          <a:bodyPr>
            <a:normAutofit/>
          </a:bodyPr>
          <a:lstStyle/>
          <a:p>
            <a:r>
              <a:rPr lang="es-ES" sz="4000" b="1" dirty="0"/>
              <a:t>Generación de Voltaje, corriente y cálculo de la resistencia Interna</a:t>
            </a:r>
            <a:endParaRPr lang="es-419" sz="4000" b="1" dirty="0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FC08D39-C227-4BCC-8973-A381FCF94E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314509"/>
              </p:ext>
            </p:extLst>
          </p:nvPr>
        </p:nvGraphicFramePr>
        <p:xfrm>
          <a:off x="5822152" y="1837706"/>
          <a:ext cx="6369848" cy="4874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C30213DF-8F09-4742-958A-563D3E3A05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2152" y="1837706"/>
                        <a:ext cx="6369848" cy="4874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2259A89-BBC0-4469-98AC-164420C94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804883"/>
              </p:ext>
            </p:extLst>
          </p:nvPr>
        </p:nvGraphicFramePr>
        <p:xfrm>
          <a:off x="0" y="1903789"/>
          <a:ext cx="6197122" cy="474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C45DDCFF-52DE-40A2-8D3F-2684DC9B27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903789"/>
                        <a:ext cx="6197122" cy="4741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C6F1E1D-7AAF-49A3-9B2D-2AF25108B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7CCA0E4-B1BB-47BE-9288-5827FB91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30471C5-C949-4E4D-A788-3B3B8B3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83" y="408198"/>
            <a:ext cx="10724181" cy="737532"/>
          </a:xfrm>
        </p:spPr>
        <p:txBody>
          <a:bodyPr>
            <a:noAutofit/>
          </a:bodyPr>
          <a:lstStyle/>
          <a:p>
            <a:r>
              <a:rPr lang="es-ES" sz="4000" b="1" dirty="0"/>
              <a:t>Curvas de Polarización y Potencia</a:t>
            </a:r>
            <a:endParaRPr lang="es-419" sz="4000" b="1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5380AAB-5C4F-4EC6-811B-ADECDC89D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020896"/>
              </p:ext>
            </p:extLst>
          </p:nvPr>
        </p:nvGraphicFramePr>
        <p:xfrm>
          <a:off x="6829909" y="1028012"/>
          <a:ext cx="4861348" cy="5625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7862">
                  <a:extLst>
                    <a:ext uri="{9D8B030D-6E8A-4147-A177-3AD203B41FA5}">
                      <a16:colId xmlns:a16="http://schemas.microsoft.com/office/drawing/2014/main" val="4102225948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947546287"/>
                    </a:ext>
                  </a:extLst>
                </a:gridCol>
              </a:tblGrid>
              <a:tr h="413421"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Parámetro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Valor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932451"/>
                  </a:ext>
                </a:extLst>
              </a:tr>
              <a:tr h="611873">
                <a:tc>
                  <a:txBody>
                    <a:bodyPr/>
                    <a:lstStyle/>
                    <a:p>
                      <a:r>
                        <a:rPr lang="es-EC" dirty="0"/>
                        <a:t>Región de pérdidas de activación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&lt;</a:t>
                      </a:r>
                      <a:r>
                        <a:rPr lang="es-EC" dirty="0" smtClean="0"/>
                        <a:t>0,01 </a:t>
                      </a:r>
                      <a:r>
                        <a:rPr lang="es-EC" dirty="0" err="1" smtClean="0"/>
                        <a:t>mA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09513"/>
                  </a:ext>
                </a:extLst>
              </a:tr>
              <a:tr h="611873">
                <a:tc>
                  <a:txBody>
                    <a:bodyPr/>
                    <a:lstStyle/>
                    <a:p>
                      <a:r>
                        <a:rPr lang="es-EC" dirty="0"/>
                        <a:t>Región de pérdidas </a:t>
                      </a:r>
                      <a:r>
                        <a:rPr lang="es-EC" dirty="0" err="1"/>
                        <a:t>ohmicas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&gt;</a:t>
                      </a:r>
                      <a:r>
                        <a:rPr lang="es-EC" dirty="0" smtClean="0"/>
                        <a:t>0,01 </a:t>
                      </a:r>
                      <a:r>
                        <a:rPr lang="es-EC" dirty="0" err="1" smtClean="0"/>
                        <a:t>mA</a:t>
                      </a:r>
                      <a:r>
                        <a:rPr lang="es-EC" dirty="0" smtClean="0"/>
                        <a:t> </a:t>
                      </a:r>
                      <a:r>
                        <a:rPr lang="es-EC" dirty="0"/>
                        <a:t>y &lt;</a:t>
                      </a:r>
                      <a:r>
                        <a:rPr lang="es-EC" dirty="0" smtClean="0"/>
                        <a:t>0,53252 </a:t>
                      </a:r>
                      <a:r>
                        <a:rPr lang="es-EC" dirty="0" err="1" smtClean="0"/>
                        <a:t>mA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780594"/>
                  </a:ext>
                </a:extLst>
              </a:tr>
              <a:tr h="611873">
                <a:tc>
                  <a:txBody>
                    <a:bodyPr/>
                    <a:lstStyle/>
                    <a:p>
                      <a:r>
                        <a:rPr lang="es-EC" dirty="0"/>
                        <a:t>Región de perdidas por concentración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&gt;</a:t>
                      </a:r>
                      <a:r>
                        <a:rPr lang="es-EC" dirty="0" smtClean="0"/>
                        <a:t>0,53252 </a:t>
                      </a:r>
                      <a:r>
                        <a:rPr lang="es-EC" dirty="0" err="1" smtClean="0"/>
                        <a:t>mA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15082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 err="1"/>
                        <a:t>Rint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1,01 K</a:t>
                      </a:r>
                      <a:r>
                        <a:rPr lang="el-GR" dirty="0" smtClean="0"/>
                        <a:t>Ω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89456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 err="1"/>
                        <a:t>Imax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0,5325 </a:t>
                      </a:r>
                      <a:r>
                        <a:rPr lang="es-EC" dirty="0" err="1" smtClean="0"/>
                        <a:t>mA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742656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/>
                        <a:t>Imin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10,424 </a:t>
                      </a:r>
                      <a:r>
                        <a:rPr lang="es-EC" dirty="0" err="1" smtClean="0"/>
                        <a:t>uA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870640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 err="1"/>
                        <a:t>Vmax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0,70348</a:t>
                      </a:r>
                      <a:r>
                        <a:rPr lang="es-EC" baseline="0" dirty="0" smtClean="0"/>
                        <a:t> V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82172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 err="1"/>
                        <a:t>Vvacío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0,74872</a:t>
                      </a:r>
                      <a:r>
                        <a:rPr lang="es-EC" baseline="0" dirty="0" smtClean="0"/>
                        <a:t> V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586711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err="1"/>
                        <a:t>Ppérdida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0,002 W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403001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 err="1"/>
                        <a:t>Pútil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0,2268 </a:t>
                      </a:r>
                      <a:r>
                        <a:rPr lang="es-EC" dirty="0" err="1" smtClean="0"/>
                        <a:t>mW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769379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r>
                        <a:rPr lang="es-EC" dirty="0" err="1"/>
                        <a:t>Ptotal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0,2288 </a:t>
                      </a:r>
                      <a:r>
                        <a:rPr lang="es-EC" dirty="0" err="1" smtClean="0"/>
                        <a:t>mW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293770"/>
                  </a:ext>
                </a:extLst>
              </a:tr>
              <a:tr h="34964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>
                          <a:latin typeface="Symbol" panose="05050102010706020507" pitchFamily="18" charset="2"/>
                        </a:rPr>
                        <a:t>h (</a:t>
                      </a:r>
                      <a:r>
                        <a:rPr lang="es-EC" dirty="0"/>
                        <a:t>Rendimiento</a:t>
                      </a:r>
                      <a:r>
                        <a:rPr lang="es-EC" baseline="0" dirty="0"/>
                        <a:t> eléctrico)</a:t>
                      </a:r>
                      <a:endParaRPr lang="es-EC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99,12 %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71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2181056" y="5332722"/>
                <a:ext cx="2479333" cy="416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perdida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056" y="5332722"/>
                <a:ext cx="2479333" cy="416974"/>
              </a:xfrm>
              <a:prstGeom prst="rect">
                <a:avLst/>
              </a:prstGeom>
              <a:blipFill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2146999" y="5696912"/>
                <a:ext cx="2503378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til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rdida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999" y="5696912"/>
                <a:ext cx="2503378" cy="394019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2540606" y="6131082"/>
                <a:ext cx="1789849" cy="65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ú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til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𝑎𝑥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606" y="6131082"/>
                <a:ext cx="1789849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cto de flecha 13"/>
          <p:cNvCxnSpPr/>
          <p:nvPr/>
        </p:nvCxnSpPr>
        <p:spPr>
          <a:xfrm flipV="1">
            <a:off x="4313085" y="2067237"/>
            <a:ext cx="126709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1275430" y="2327388"/>
            <a:ext cx="1384662" cy="26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092729"/>
              </p:ext>
            </p:extLst>
          </p:nvPr>
        </p:nvGraphicFramePr>
        <p:xfrm>
          <a:off x="143690" y="846160"/>
          <a:ext cx="6382639" cy="4668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690" y="846160"/>
                        <a:ext cx="6382639" cy="4668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03FA13A9-C7C5-4145-9C43-746585A27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F4A4090-208A-41EE-A9C6-BFBB58C5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15" y="438293"/>
            <a:ext cx="9905998" cy="901649"/>
          </a:xfrm>
        </p:spPr>
        <p:txBody>
          <a:bodyPr>
            <a:normAutofit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UV-Vis de los extractos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73528" y="1415397"/>
            <a:ext cx="166163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8" name="Picture 10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2"/>
          <a:stretch/>
        </p:blipFill>
        <p:spPr bwMode="auto">
          <a:xfrm>
            <a:off x="7990347" y="1421513"/>
            <a:ext cx="2542781" cy="248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Esquema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77" y="3799254"/>
            <a:ext cx="5444962" cy="27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236899"/>
              </p:ext>
            </p:extLst>
          </p:nvPr>
        </p:nvGraphicFramePr>
        <p:xfrm>
          <a:off x="538675" y="1322228"/>
          <a:ext cx="6590502" cy="504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8675" y="1322228"/>
                        <a:ext cx="6590502" cy="504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0A70CCF-A244-45E6-B436-B2A8FC829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10B3CC-86DB-495F-87B6-71A6BA82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01" y="486563"/>
            <a:ext cx="11172433" cy="681185"/>
          </a:xfrm>
        </p:spPr>
        <p:txBody>
          <a:bodyPr>
            <a:normAutofit fontScale="90000"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por UV-Vis y DLS de las </a:t>
            </a:r>
            <a:r>
              <a:rPr lang="es-EC" sz="4000" b="1" dirty="0" err="1" smtClean="0"/>
              <a:t>AgNPs</a:t>
            </a:r>
            <a:r>
              <a:rPr lang="es-EC" sz="4000" b="1" dirty="0" smtClean="0"/>
              <a:t> DE GERANIO</a:t>
            </a:r>
            <a:endParaRPr lang="es-EC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0AE55B-4470-471C-B4CF-8630EA78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1965579"/>
            <a:ext cx="13380674" cy="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74059" y="12647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32036" y="2015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586105"/>
              </p:ext>
            </p:extLst>
          </p:nvPr>
        </p:nvGraphicFramePr>
        <p:xfrm>
          <a:off x="-106124" y="1811126"/>
          <a:ext cx="6506924" cy="4638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1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6124" y="1811126"/>
                        <a:ext cx="6506924" cy="4638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002061"/>
              </p:ext>
            </p:extLst>
          </p:nvPr>
        </p:nvGraphicFramePr>
        <p:xfrm>
          <a:off x="5779217" y="1689325"/>
          <a:ext cx="6775852" cy="478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" name="Graph" r:id="rId5" imgW="4174560" imgH="2916000" progId="Origin50.Graph">
                  <p:embed/>
                </p:oleObj>
              </mc:Choice>
              <mc:Fallback>
                <p:oleObj name="Graph" r:id="rId5" imgW="4174560" imgH="29160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9217" y="1689325"/>
                        <a:ext cx="6775852" cy="4788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9AA90421-EDD7-4490-85E3-0C4AEB926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24B726-6B96-4CC0-95A4-876E8AEA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03009"/>
            <a:ext cx="12685035" cy="744756"/>
          </a:xfrm>
        </p:spPr>
        <p:txBody>
          <a:bodyPr>
            <a:noAutofit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por UV-Vis y DLS de las </a:t>
            </a:r>
            <a:r>
              <a:rPr lang="es-EC" sz="4000" b="1" dirty="0" err="1" smtClean="0"/>
              <a:t>AgNPs</a:t>
            </a:r>
            <a:r>
              <a:rPr lang="es-EC" sz="4000" b="1" dirty="0" smtClean="0"/>
              <a:t> DE CARRASQUILLA</a:t>
            </a:r>
            <a:endParaRPr lang="es-EC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0AE55B-4470-471C-B4CF-8630EA78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1965579"/>
            <a:ext cx="13380674" cy="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74059" y="12647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615860"/>
              </p:ext>
            </p:extLst>
          </p:nvPr>
        </p:nvGraphicFramePr>
        <p:xfrm>
          <a:off x="5773805" y="1780216"/>
          <a:ext cx="6835495" cy="481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Graph" r:id="rId3" imgW="4276800" imgH="3023280" progId="Origin50.Graph">
                  <p:embed/>
                </p:oleObj>
              </mc:Choice>
              <mc:Fallback>
                <p:oleObj name="Graph" r:id="rId3" imgW="4276800" imgH="3023280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3805" y="1780216"/>
                        <a:ext cx="6835495" cy="4814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45435" y="1726358"/>
            <a:ext cx="133552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091397"/>
              </p:ext>
            </p:extLst>
          </p:nvPr>
        </p:nvGraphicFramePr>
        <p:xfrm>
          <a:off x="89011" y="1930906"/>
          <a:ext cx="6180528" cy="4722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11" y="1930906"/>
                        <a:ext cx="6180528" cy="4722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E0F7DC2D-6C73-407D-BFD4-BAF7604DA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81DD69D5-DBD8-4AF9-8039-BB71A317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FE69A4A-B099-4DD8-AAC1-4EAAA7854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32"/>
            <a:ext cx="11064240" cy="69398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0C76992-3E57-47BC-898D-52E6C4326D30}"/>
              </a:ext>
            </a:extLst>
          </p:cNvPr>
          <p:cNvSpPr txBox="1"/>
          <p:nvPr/>
        </p:nvSpPr>
        <p:spPr>
          <a:xfrm>
            <a:off x="3528850" y="1278037"/>
            <a:ext cx="78249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5400" dirty="0"/>
              <a:t>Introducción</a:t>
            </a:r>
            <a:endParaRPr lang="es-MX" sz="5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5400" dirty="0"/>
              <a:t>Objetivos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5400" dirty="0"/>
              <a:t>Marco teórico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5400" dirty="0" smtClean="0"/>
              <a:t>Metodología </a:t>
            </a:r>
            <a:endParaRPr lang="es-MX" sz="5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5400" dirty="0"/>
              <a:t>Análisis de resultados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5400" dirty="0"/>
              <a:t>Conclusiones</a:t>
            </a:r>
            <a:endParaRPr lang="es-EC" sz="54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84042FC-2280-48BF-8D51-D39E8571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0AE55B-4470-471C-B4CF-8630EA78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1965579"/>
            <a:ext cx="13380674" cy="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74059" y="12647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32036" y="2015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74059" y="21030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733097"/>
              </p:ext>
            </p:extLst>
          </p:nvPr>
        </p:nvGraphicFramePr>
        <p:xfrm>
          <a:off x="-107048" y="1588475"/>
          <a:ext cx="6710489" cy="512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048" y="1588475"/>
                        <a:ext cx="6710489" cy="5129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36272" y="1513177"/>
            <a:ext cx="16556678" cy="4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533053"/>
              </p:ext>
            </p:extLst>
          </p:nvPr>
        </p:nvGraphicFramePr>
        <p:xfrm>
          <a:off x="6603442" y="912019"/>
          <a:ext cx="4532866" cy="3465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3442" y="912019"/>
                        <a:ext cx="4532866" cy="34653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3FF0FC83-09CF-4435-8C60-038AABC6F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E8D0669-EAB4-4E87-AAAE-853F855D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77" y="488938"/>
            <a:ext cx="9905998" cy="744756"/>
          </a:xfrm>
        </p:spPr>
        <p:txBody>
          <a:bodyPr>
            <a:normAutofit/>
          </a:bodyPr>
          <a:lstStyle/>
          <a:p>
            <a:r>
              <a:rPr lang="es-MX" sz="4000" b="1" dirty="0" smtClean="0"/>
              <a:t>Comparación de la Caracterización</a:t>
            </a:r>
            <a:r>
              <a:rPr lang="es-EC" sz="4000" b="1" dirty="0" smtClean="0"/>
              <a:t> </a:t>
            </a:r>
            <a:r>
              <a:rPr lang="es-EC" sz="4000" b="1" dirty="0"/>
              <a:t>por </a:t>
            </a:r>
            <a:r>
              <a:rPr lang="es-EC" sz="4000" b="1" dirty="0" smtClean="0"/>
              <a:t>UV-Vis</a:t>
            </a:r>
            <a:endParaRPr lang="es-EC" sz="4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714" y="4235591"/>
            <a:ext cx="4436594" cy="25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477D2199-449F-44B1-8600-BC4EBDEF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85" y="1498455"/>
            <a:ext cx="5193526" cy="53634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9" y="392225"/>
            <a:ext cx="10607040" cy="852820"/>
          </a:xfrm>
        </p:spPr>
        <p:txBody>
          <a:bodyPr>
            <a:normAutofit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por TEM de las </a:t>
            </a:r>
            <a:r>
              <a:rPr lang="es-EC" sz="4000" b="1" dirty="0" err="1"/>
              <a:t>AgNPs</a:t>
            </a:r>
            <a:endParaRPr lang="es-EC" sz="4000" b="1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0660E90-2F6C-4414-AAD4-217634C83A63}"/>
              </a:ext>
            </a:extLst>
          </p:cNvPr>
          <p:cNvSpPr txBox="1"/>
          <p:nvPr/>
        </p:nvSpPr>
        <p:spPr>
          <a:xfrm>
            <a:off x="7548889" y="1030309"/>
            <a:ext cx="491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dirty="0" err="1"/>
              <a:t>AgNPs</a:t>
            </a:r>
            <a:r>
              <a:rPr lang="es-EC" sz="2400" dirty="0"/>
              <a:t> con carrasquilla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63005D7-2913-47C7-BFFF-FD89D1E7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4" y="2172308"/>
            <a:ext cx="157074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A3C70D3-AAAD-4AE5-B3E4-548B8E54DCFA}"/>
              </a:ext>
            </a:extLst>
          </p:cNvPr>
          <p:cNvSpPr txBox="1"/>
          <p:nvPr/>
        </p:nvSpPr>
        <p:spPr>
          <a:xfrm>
            <a:off x="2414632" y="1036479"/>
            <a:ext cx="491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dirty="0" err="1"/>
              <a:t>AgNPs</a:t>
            </a:r>
            <a:r>
              <a:rPr lang="es-EC" sz="2400" dirty="0"/>
              <a:t> con geranio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6EE283-EB1C-4044-806F-933D77FF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75" y="2396358"/>
            <a:ext cx="138727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F092113-3484-4A2E-BA6B-517E22AEA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7D2199-449F-44B1-8600-BC4EBDEF7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90" t="46673" r="557" b="33899"/>
          <a:stretch/>
        </p:blipFill>
        <p:spPr>
          <a:xfrm>
            <a:off x="874185" y="4457586"/>
            <a:ext cx="2687788" cy="22513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19D962C-3708-484A-B379-9343346E7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950" y="1494569"/>
            <a:ext cx="5202925" cy="5365517"/>
          </a:xfrm>
          <a:prstGeom prst="rect">
            <a:avLst/>
          </a:prstGeom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0891793-63F3-440A-84FA-95C52228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cxnSp>
        <p:nvCxnSpPr>
          <p:cNvPr id="19" name="Conector recto 18"/>
          <p:cNvCxnSpPr/>
          <p:nvPr/>
        </p:nvCxnSpPr>
        <p:spPr>
          <a:xfrm>
            <a:off x="4817925" y="3980094"/>
            <a:ext cx="1244251" cy="237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4817925" y="3985116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4817925" y="5030240"/>
            <a:ext cx="1249786" cy="50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6060738" y="4013068"/>
            <a:ext cx="1438" cy="10171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477D2199-449F-44B1-8600-BC4EBDEF7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06" t="96944" r="39157" b="-506"/>
          <a:stretch/>
        </p:blipFill>
        <p:spPr>
          <a:xfrm>
            <a:off x="897912" y="6302387"/>
            <a:ext cx="2438978" cy="412820"/>
          </a:xfrm>
          <a:prstGeom prst="rect">
            <a:avLst/>
          </a:prstGeom>
        </p:spPr>
      </p:pic>
      <p:cxnSp>
        <p:nvCxnSpPr>
          <p:cNvPr id="47" name="Conector recto 46"/>
          <p:cNvCxnSpPr/>
          <p:nvPr/>
        </p:nvCxnSpPr>
        <p:spPr>
          <a:xfrm>
            <a:off x="8761665" y="5043442"/>
            <a:ext cx="1244251" cy="237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H="1">
            <a:off x="8761665" y="5048464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8761665" y="6093588"/>
            <a:ext cx="1249786" cy="50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 flipH="1">
            <a:off x="10020005" y="5048464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Imagen 53">
            <a:extLst>
              <a:ext uri="{FF2B5EF4-FFF2-40B4-BE49-F238E27FC236}">
                <a16:creationId xmlns:a16="http://schemas.microsoft.com/office/drawing/2014/main" id="{719D962C-3708-484A-B379-9343346E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76" t="66816" r="27979" b="14615"/>
          <a:stretch/>
        </p:blipFill>
        <p:spPr>
          <a:xfrm>
            <a:off x="6375551" y="2339532"/>
            <a:ext cx="2739874" cy="224731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719D962C-3708-484A-B379-9343346E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3" t="96921" r="39258" b="281"/>
          <a:stretch/>
        </p:blipFill>
        <p:spPr>
          <a:xfrm>
            <a:off x="6493762" y="2317886"/>
            <a:ext cx="2524374" cy="338635"/>
          </a:xfrm>
          <a:prstGeom prst="rect">
            <a:avLst/>
          </a:prstGeom>
        </p:spPr>
      </p:pic>
      <p:cxnSp>
        <p:nvCxnSpPr>
          <p:cNvPr id="57" name="Conector recto de flecha 56"/>
          <p:cNvCxnSpPr/>
          <p:nvPr/>
        </p:nvCxnSpPr>
        <p:spPr>
          <a:xfrm flipH="1">
            <a:off x="892376" y="4013068"/>
            <a:ext cx="3888000" cy="444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 flipH="1" flipV="1">
            <a:off x="6402529" y="4586846"/>
            <a:ext cx="2359136" cy="15067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 flipV="1">
            <a:off x="3561973" y="4457586"/>
            <a:ext cx="0" cy="220846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 flipV="1">
            <a:off x="892376" y="4457586"/>
            <a:ext cx="0" cy="220846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 flipH="1">
            <a:off x="892376" y="4457586"/>
            <a:ext cx="266959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 flipH="1">
            <a:off x="892376" y="6663208"/>
            <a:ext cx="266959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 flipV="1">
            <a:off x="9115425" y="2301690"/>
            <a:ext cx="0" cy="220846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 flipV="1">
            <a:off x="6348539" y="2304537"/>
            <a:ext cx="0" cy="220846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H="1" flipV="1">
            <a:off x="6348540" y="2304537"/>
            <a:ext cx="2766885" cy="133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 flipH="1">
            <a:off x="6348540" y="4510159"/>
            <a:ext cx="276688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52" y="521121"/>
            <a:ext cx="10607040" cy="740168"/>
          </a:xfrm>
        </p:spPr>
        <p:txBody>
          <a:bodyPr>
            <a:normAutofit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por STEM de las </a:t>
            </a:r>
            <a:r>
              <a:rPr lang="es-EC" sz="4000" b="1" dirty="0" err="1"/>
              <a:t>AgNPs</a:t>
            </a:r>
            <a:endParaRPr lang="es-EC" sz="4000" b="1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63005D7-2913-47C7-BFFF-FD89D1E7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4" y="2172308"/>
            <a:ext cx="157074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6EE283-EB1C-4044-806F-933D77FF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75" y="2396358"/>
            <a:ext cx="138727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C5348FA-D8CB-46A8-A071-75A80D839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0FE9E8-6365-4E6D-A485-1CE86CBD8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661" y="1576555"/>
            <a:ext cx="4714959" cy="52674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4EA4E9-41F0-4FF8-9D81-150BBCC2A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7616" y="1576555"/>
            <a:ext cx="4714959" cy="5267493"/>
          </a:xfrm>
          <a:prstGeom prst="rect">
            <a:avLst/>
          </a:prstGeom>
        </p:spPr>
      </p:pic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FB0860D7-D2E6-4144-8CD8-93F746D8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0660E90-2F6C-4414-AAD4-217634C83A63}"/>
              </a:ext>
            </a:extLst>
          </p:cNvPr>
          <p:cNvSpPr txBox="1"/>
          <p:nvPr/>
        </p:nvSpPr>
        <p:spPr>
          <a:xfrm>
            <a:off x="7280094" y="1112647"/>
            <a:ext cx="491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dirty="0" err="1"/>
              <a:t>AgNPs</a:t>
            </a:r>
            <a:r>
              <a:rPr lang="es-EC" sz="2400" dirty="0"/>
              <a:t> con carrasquilla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3C70D3-AAAD-4AE5-B3E4-548B8E54DCFA}"/>
              </a:ext>
            </a:extLst>
          </p:cNvPr>
          <p:cNvSpPr txBox="1"/>
          <p:nvPr/>
        </p:nvSpPr>
        <p:spPr>
          <a:xfrm>
            <a:off x="2253267" y="1157289"/>
            <a:ext cx="491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dirty="0" err="1"/>
              <a:t>AgNPs</a:t>
            </a:r>
            <a:r>
              <a:rPr lang="es-EC" sz="2400" dirty="0"/>
              <a:t> con geranio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9640278" y="5178608"/>
            <a:ext cx="1244251" cy="237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9640278" y="5183630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9640278" y="6228754"/>
            <a:ext cx="1249786" cy="50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>
            <a:off x="10898618" y="5183630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4807187" y="5187100"/>
            <a:ext cx="1244251" cy="237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4807187" y="5192122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4807187" y="6237246"/>
            <a:ext cx="1249786" cy="50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H="1">
            <a:off x="6065527" y="5192122"/>
            <a:ext cx="2" cy="10451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3A0FE9E8-6365-4E6D-A485-1CE86CBD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73441" t="68620" r="701" b="12031"/>
          <a:stretch/>
        </p:blipFill>
        <p:spPr>
          <a:xfrm>
            <a:off x="6183661" y="3831834"/>
            <a:ext cx="2835903" cy="237064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34EA4E9-41F0-4FF8-9D81-150BBCC2A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3225" t="68844" r="311" b="11807"/>
          <a:stretch/>
        </p:blipFill>
        <p:spPr>
          <a:xfrm>
            <a:off x="1380386" y="3828871"/>
            <a:ext cx="2925717" cy="238970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A0FE9E8-6365-4E6D-A485-1CE86CBD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49602" t="89234" r="30600" b="3895"/>
          <a:stretch/>
        </p:blipFill>
        <p:spPr>
          <a:xfrm>
            <a:off x="6230618" y="5360565"/>
            <a:ext cx="2171241" cy="84190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34EA4E9-41F0-4FF8-9D81-150BBCC2A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9589" t="89513" r="27180" b="3616"/>
          <a:stretch/>
        </p:blipFill>
        <p:spPr>
          <a:xfrm>
            <a:off x="1523758" y="5378612"/>
            <a:ext cx="2568375" cy="848678"/>
          </a:xfrm>
          <a:prstGeom prst="rect">
            <a:avLst/>
          </a:prstGeom>
        </p:spPr>
      </p:pic>
      <p:cxnSp>
        <p:nvCxnSpPr>
          <p:cNvPr id="30" name="Conector recto 29"/>
          <p:cNvCxnSpPr/>
          <p:nvPr/>
        </p:nvCxnSpPr>
        <p:spPr>
          <a:xfrm>
            <a:off x="1358346" y="3837059"/>
            <a:ext cx="2971046" cy="102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1391643" y="6268063"/>
            <a:ext cx="2971046" cy="102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4329392" y="3847316"/>
            <a:ext cx="0" cy="24310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1365935" y="3828871"/>
            <a:ext cx="0" cy="24310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6188841" y="3741490"/>
            <a:ext cx="2971046" cy="102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6185100" y="6208322"/>
            <a:ext cx="2971046" cy="102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6195089" y="3741490"/>
            <a:ext cx="0" cy="24310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9159887" y="3771470"/>
            <a:ext cx="0" cy="24310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 flipV="1">
            <a:off x="4329392" y="3847316"/>
            <a:ext cx="1722032" cy="13397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 flipH="1" flipV="1">
            <a:off x="9173304" y="3777538"/>
            <a:ext cx="1722032" cy="13397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4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61" y="712546"/>
            <a:ext cx="10607040" cy="828707"/>
          </a:xfrm>
        </p:spPr>
        <p:txBody>
          <a:bodyPr>
            <a:normAutofit/>
          </a:bodyPr>
          <a:lstStyle/>
          <a:p>
            <a:r>
              <a:rPr lang="es-EC" sz="4000" b="1" dirty="0"/>
              <a:t>Análisis de tamaños medidos por TEM-STEM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63005D7-2913-47C7-BFFF-FD89D1E7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4" y="2172308"/>
            <a:ext cx="157074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6EE283-EB1C-4044-806F-933D77FF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75" y="2396358"/>
            <a:ext cx="138727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96592" y="1513176"/>
            <a:ext cx="228311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3401080" y="1101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196143"/>
              </p:ext>
            </p:extLst>
          </p:nvPr>
        </p:nvGraphicFramePr>
        <p:xfrm>
          <a:off x="0" y="1390437"/>
          <a:ext cx="6491712" cy="496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9" name="Graph" r:id="rId3" imgW="3901320" imgH="2986920" progId="Origin95.Graph">
                  <p:embed/>
                </p:oleObj>
              </mc:Choice>
              <mc:Fallback>
                <p:oleObj name="Graph" r:id="rId3" imgW="3901320" imgH="2986920" progId="Origin95.Graph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90437"/>
                        <a:ext cx="6491712" cy="49659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882659"/>
              </p:ext>
            </p:extLst>
          </p:nvPr>
        </p:nvGraphicFramePr>
        <p:xfrm>
          <a:off x="5502719" y="1437736"/>
          <a:ext cx="6480453" cy="496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0" name="Graph" r:id="rId5" imgW="3901320" imgH="2986920" progId="Origin95.Graph">
                  <p:embed/>
                </p:oleObj>
              </mc:Choice>
              <mc:Fallback>
                <p:oleObj name="Graph" r:id="rId5" imgW="3901320" imgH="2986920" progId="Origin95.Graph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719" y="1437736"/>
                        <a:ext cx="6480453" cy="49659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0A634EC6-E0D5-472A-B8BF-836557B58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C03D45-8FB1-46D9-9EB1-52DC6EDF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9" y="903967"/>
            <a:ext cx="10607040" cy="695555"/>
          </a:xfrm>
        </p:spPr>
        <p:txBody>
          <a:bodyPr>
            <a:normAutofit/>
          </a:bodyPr>
          <a:lstStyle/>
          <a:p>
            <a:r>
              <a:rPr lang="es-EC" sz="4000" b="1" dirty="0"/>
              <a:t>Análisis de formas medidas por TEM-STEM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63005D7-2913-47C7-BFFF-FD89D1E7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4" y="2172308"/>
            <a:ext cx="157074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6EE283-EB1C-4044-806F-933D77FF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75" y="2396358"/>
            <a:ext cx="138727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96592" y="1513176"/>
            <a:ext cx="228311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089063"/>
              </p:ext>
            </p:extLst>
          </p:nvPr>
        </p:nvGraphicFramePr>
        <p:xfrm>
          <a:off x="321827" y="1754963"/>
          <a:ext cx="1154834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Graph" r:id="rId3" imgW="4173120" imgH="2916000" progId="Origin95.Graph">
                  <p:embed/>
                </p:oleObj>
              </mc:Choice>
              <mc:Fallback>
                <p:oleObj name="Graph" r:id="rId3" imgW="4173120" imgH="2916000" progId="Origin95.Graph">
                  <p:embed/>
                  <p:pic>
                    <p:nvPicPr>
                      <p:cNvPr id="9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27" y="1754963"/>
                        <a:ext cx="11548345" cy="5006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1C679B68-37E5-4095-A41F-A10D677CF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2756AD-E7A2-4D6A-94FD-5E2CE9E5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22" y="783899"/>
            <a:ext cx="9905998" cy="731628"/>
          </a:xfrm>
        </p:spPr>
        <p:txBody>
          <a:bodyPr>
            <a:normAutofit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por V. Cíclica de las </a:t>
            </a:r>
            <a:r>
              <a:rPr lang="es-EC" sz="4000" b="1" dirty="0" err="1"/>
              <a:t>AgNPs</a:t>
            </a:r>
            <a:endParaRPr lang="es-EC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63005D7-2913-47C7-BFFF-FD89D1E7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4" y="2172308"/>
            <a:ext cx="157074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08B0AAEB-18F7-4D0C-BF37-4B0A89807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557368"/>
              </p:ext>
            </p:extLst>
          </p:nvPr>
        </p:nvGraphicFramePr>
        <p:xfrm>
          <a:off x="388376" y="1606967"/>
          <a:ext cx="6107790" cy="4715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0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08B0AAEB-18F7-4D0C-BF37-4B0A89807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76" y="1606967"/>
                        <a:ext cx="6107790" cy="4715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E9336432-6D49-470B-BEBF-DBA3CB38A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01454"/>
              </p:ext>
            </p:extLst>
          </p:nvPr>
        </p:nvGraphicFramePr>
        <p:xfrm>
          <a:off x="5951432" y="1671133"/>
          <a:ext cx="6080147" cy="465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51432" y="1671133"/>
                        <a:ext cx="6080147" cy="465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1DE6C156-73C7-4BF1-83E8-2EC5640D0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796532-DAC0-49A8-86C4-E7C8029C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6CF096-27AA-41F5-88FD-BB68F349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722" y="4212732"/>
            <a:ext cx="9483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63005D7-2913-47C7-BFFF-FD89D1E7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4" y="2172308"/>
            <a:ext cx="157074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81" y="665576"/>
            <a:ext cx="9905998" cy="885352"/>
          </a:xfrm>
        </p:spPr>
        <p:txBody>
          <a:bodyPr>
            <a:normAutofit/>
          </a:bodyPr>
          <a:lstStyle/>
          <a:p>
            <a:r>
              <a:rPr lang="es-MX" sz="4000" b="1" dirty="0"/>
              <a:t>C</a:t>
            </a:r>
            <a:r>
              <a:rPr lang="es-ES" sz="4000" b="1" dirty="0" err="1"/>
              <a:t>omparación</a:t>
            </a:r>
            <a:r>
              <a:rPr lang="es-ES" sz="4000" b="1" dirty="0"/>
              <a:t> de </a:t>
            </a:r>
            <a:r>
              <a:rPr lang="es-EC" sz="4000" b="1" dirty="0"/>
              <a:t>las </a:t>
            </a:r>
            <a:r>
              <a:rPr lang="es-EC" sz="4000" b="1" dirty="0" err="1"/>
              <a:t>AgNPs</a:t>
            </a:r>
            <a:r>
              <a:rPr lang="es-EC" sz="4000" b="1" dirty="0"/>
              <a:t> sintetizadas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0797"/>
              </p:ext>
            </p:extLst>
          </p:nvPr>
        </p:nvGraphicFramePr>
        <p:xfrm>
          <a:off x="309282" y="1855694"/>
          <a:ext cx="11376211" cy="4189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6945">
                  <a:extLst>
                    <a:ext uri="{9D8B030D-6E8A-4147-A177-3AD203B41FA5}">
                      <a16:colId xmlns:a16="http://schemas.microsoft.com/office/drawing/2014/main" val="3821514542"/>
                    </a:ext>
                  </a:extLst>
                </a:gridCol>
                <a:gridCol w="3913537">
                  <a:extLst>
                    <a:ext uri="{9D8B030D-6E8A-4147-A177-3AD203B41FA5}">
                      <a16:colId xmlns:a16="http://schemas.microsoft.com/office/drawing/2014/main" val="863069709"/>
                    </a:ext>
                  </a:extLst>
                </a:gridCol>
                <a:gridCol w="3615729">
                  <a:extLst>
                    <a:ext uri="{9D8B030D-6E8A-4147-A177-3AD203B41FA5}">
                      <a16:colId xmlns:a16="http://schemas.microsoft.com/office/drawing/2014/main" val="3700104704"/>
                    </a:ext>
                  </a:extLst>
                </a:gridCol>
              </a:tblGrid>
              <a:tr h="813973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AgNPs</a:t>
                      </a:r>
                      <a:r>
                        <a:rPr lang="es-ES" sz="2800" dirty="0"/>
                        <a:t> con geranio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AgNPs</a:t>
                      </a:r>
                      <a:r>
                        <a:rPr lang="es-ES" sz="2800" dirty="0"/>
                        <a:t> con carrasquilla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17766"/>
                  </a:ext>
                </a:extLst>
              </a:tr>
              <a:tr h="802823">
                <a:tc>
                  <a:txBody>
                    <a:bodyPr/>
                    <a:lstStyle/>
                    <a:p>
                      <a:r>
                        <a:rPr lang="es-ES" sz="2800" dirty="0" smtClean="0"/>
                        <a:t>Tamaño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12nm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12nm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67213"/>
                  </a:ext>
                </a:extLst>
              </a:tr>
              <a:tr h="802823">
                <a:tc>
                  <a:txBody>
                    <a:bodyPr/>
                    <a:lstStyle/>
                    <a:p>
                      <a:r>
                        <a:rPr lang="es-ES" sz="2800" dirty="0"/>
                        <a:t>Relación de densidad </a:t>
                      </a:r>
                      <a:r>
                        <a:rPr lang="es-ES" sz="2800" dirty="0" err="1"/>
                        <a:t>AgNPs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3,79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254380"/>
                  </a:ext>
                </a:extLst>
              </a:tr>
              <a:tr h="813973">
                <a:tc>
                  <a:txBody>
                    <a:bodyPr/>
                    <a:lstStyle/>
                    <a:p>
                      <a:r>
                        <a:rPr lang="es-ES" sz="2800" dirty="0"/>
                        <a:t>Morfología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Multiforme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Hexagonales - esféricas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144990"/>
                  </a:ext>
                </a:extLst>
              </a:tr>
              <a:tr h="813973">
                <a:tc>
                  <a:txBody>
                    <a:bodyPr/>
                    <a:lstStyle/>
                    <a:p>
                      <a:r>
                        <a:rPr lang="es-ES" sz="2800" dirty="0" err="1"/>
                        <a:t>Egap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3,19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3,25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901282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694E1AA7-C43D-40FF-9C3E-0B2A5897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7EF8343-3E41-4753-86C7-CE988DD9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36ED-3580-4DC1-BCBF-CBB3BC16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459" y="256673"/>
            <a:ext cx="9905998" cy="1478570"/>
          </a:xfrm>
        </p:spPr>
        <p:txBody>
          <a:bodyPr>
            <a:normAutofit/>
          </a:bodyPr>
          <a:lstStyle/>
          <a:p>
            <a:r>
              <a:rPr lang="es-MX" sz="4000" b="1" dirty="0"/>
              <a:t>Caracterización</a:t>
            </a:r>
            <a:r>
              <a:rPr lang="es-EC" sz="4000" b="1" dirty="0"/>
              <a:t> por XRD de las </a:t>
            </a:r>
            <a:r>
              <a:rPr lang="es-EC" sz="4000" b="1" dirty="0" err="1"/>
              <a:t>AgNPs</a:t>
            </a:r>
            <a:endParaRPr lang="es-EC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316BA-0CBC-4EBF-AF6E-CB50EC33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303" y="23963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F182AA-BE44-480C-BD5D-57234040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B042415-B93B-44D7-A715-94C09D623309}"/>
                  </a:ext>
                </a:extLst>
              </p:cNvPr>
              <p:cNvSpPr txBox="1"/>
              <p:nvPr/>
            </p:nvSpPr>
            <p:spPr>
              <a:xfrm>
                <a:off x="5743532" y="1923889"/>
                <a:ext cx="4126259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lphaLcParenR"/>
                </a:pPr>
                <a:r>
                  <a:rPr lang="es-EC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Espectrograma </a:t>
                </a:r>
                <a:r>
                  <a:rPr lang="es-EC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XRD de las </a:t>
                </a:r>
                <a:r>
                  <a:rPr lang="es-EC" sz="24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AgNPs</a:t>
                </a:r>
                <a:r>
                  <a:rPr lang="es-EC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con geranio</a:t>
                </a:r>
                <a:r>
                  <a:rPr lang="es-EC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s-EC" sz="2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>
                  <a:buAutoNum type="alphaLcParenR"/>
                </a:pPr>
                <a:endParaRPr lang="es-EC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>
                  <a:buAutoNum type="alphaLcParenR"/>
                </a:pPr>
                <a:r>
                  <a:rPr lang="es-EC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Espectrograma </a:t>
                </a:r>
                <a:r>
                  <a:rPr lang="es-EC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XRD de las </a:t>
                </a:r>
                <a:r>
                  <a:rPr lang="es-EC" sz="24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AgNPs</a:t>
                </a:r>
                <a:r>
                  <a:rPr lang="es-EC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con carrasquilla. </a:t>
                </a:r>
              </a:p>
              <a:p>
                <a:pPr marL="457200" indent="-457200">
                  <a:buAutoNum type="alphaLcParenR"/>
                </a:pPr>
                <a:endParaRPr lang="es-EC" sz="2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>
                  <a:buAutoNum type="alphaLcParenR"/>
                </a:pPr>
                <a:endParaRPr lang="es-EC" sz="2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>
                  <a:buAutoNum type="alphaLcParenR"/>
                </a:pPr>
                <a:r>
                  <a:rPr lang="es-EC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Espectrograma  </a:t>
                </a:r>
                <a:r>
                  <a:rPr lang="es-EC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XRD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2400" b="0" i="0" smtClean="0">
                            <a:latin typeface="Cambria Math" panose="02040503050406030204" pitchFamily="18" charset="0"/>
                          </a:rPr>
                          <m:t>Ag</m:t>
                        </m:r>
                      </m:e>
                      <m:sub>
                        <m:r>
                          <a:rPr lang="es-E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s-ES" sz="2400" b="0" i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s-EC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B042415-B93B-44D7-A715-94C09D62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532" y="1923889"/>
                <a:ext cx="4126259" cy="3785652"/>
              </a:xfrm>
              <a:prstGeom prst="rect">
                <a:avLst/>
              </a:prstGeom>
              <a:blipFill>
                <a:blip r:embed="rId3"/>
                <a:stretch>
                  <a:fillRect l="-1920" t="-1288" r="-295" b="-128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>
            <a:extLst>
              <a:ext uri="{FF2B5EF4-FFF2-40B4-BE49-F238E27FC236}">
                <a16:creationId xmlns:a16="http://schemas.microsoft.com/office/drawing/2014/main" id="{986B7EEF-422E-4A44-9A99-9E86FC05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CF5AB24-4835-495D-8B7B-15E027EFF4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939029"/>
              </p:ext>
            </p:extLst>
          </p:nvPr>
        </p:nvGraphicFramePr>
        <p:xfrm>
          <a:off x="1822617" y="1158374"/>
          <a:ext cx="4108450" cy="582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Graph" r:id="rId4" imgW="3023280" imgH="4276800" progId="Origin50.Graph">
                  <p:embed/>
                </p:oleObj>
              </mc:Choice>
              <mc:Fallback>
                <p:oleObj name="Graph" r:id="rId4" imgW="3023280" imgH="42768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617" y="1158374"/>
                        <a:ext cx="4108450" cy="5827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1BA7AAC2-D728-4E68-9701-204437B95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9D0C38-164D-445F-B8A0-783DF56A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7DAAD-A61B-4BB0-876E-B5D111D3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76" y="330864"/>
            <a:ext cx="9905998" cy="1013225"/>
          </a:xfrm>
        </p:spPr>
        <p:txBody>
          <a:bodyPr>
            <a:normAutofit/>
          </a:bodyPr>
          <a:lstStyle/>
          <a:p>
            <a:r>
              <a:rPr lang="es-EC" sz="4000" b="1" dirty="0"/>
              <a:t>Caracterización del material híbrido por:</a:t>
            </a:r>
          </a:p>
        </p:txBody>
      </p:sp>
      <p:pic>
        <p:nvPicPr>
          <p:cNvPr id="10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12" y="1417195"/>
            <a:ext cx="5485150" cy="544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0" descr="C:\Users\jlescorza\Downloads\Alga 4.1  sin NPs.jpg">
            <a:extLst>
              <a:ext uri="{FF2B5EF4-FFF2-40B4-BE49-F238E27FC236}">
                <a16:creationId xmlns:a16="http://schemas.microsoft.com/office/drawing/2014/main" id="{BC10681A-008A-4A10-968D-0C295D23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28" y="1442337"/>
            <a:ext cx="2360301" cy="23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jlescorza\Downloads\Alga 4.0  sin NPs.jpg">
            <a:extLst>
              <a:ext uri="{FF2B5EF4-FFF2-40B4-BE49-F238E27FC236}">
                <a16:creationId xmlns:a16="http://schemas.microsoft.com/office/drawing/2014/main" id="{288D48CC-62FC-4DD4-9E9D-AFACFA8B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38" y="1442337"/>
            <a:ext cx="2360301" cy="23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jlescorza\Downloads\Alga 3.1.jpg">
            <a:extLst>
              <a:ext uri="{FF2B5EF4-FFF2-40B4-BE49-F238E27FC236}">
                <a16:creationId xmlns:a16="http://schemas.microsoft.com/office/drawing/2014/main" id="{3F98B51A-5AFF-45C4-BA47-5B1210BF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42" y="4146862"/>
            <a:ext cx="2360301" cy="23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jlescorza\Downloads\Alga 3.0.jpg">
            <a:extLst>
              <a:ext uri="{FF2B5EF4-FFF2-40B4-BE49-F238E27FC236}">
                <a16:creationId xmlns:a16="http://schemas.microsoft.com/office/drawing/2014/main" id="{EF82D437-DA3D-4E52-9041-4C42B30A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338" y="4190899"/>
            <a:ext cx="2331462" cy="233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6912798" y="970215"/>
            <a:ext cx="3367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/>
              <a:t>Microscopía </a:t>
            </a:r>
            <a:r>
              <a:rPr lang="es-EC" sz="2800" b="1" dirty="0" err="1"/>
              <a:t>Confocal</a:t>
            </a:r>
            <a:endParaRPr lang="es-EC" sz="2800" b="1" dirty="0"/>
          </a:p>
        </p:txBody>
      </p:sp>
      <p:sp>
        <p:nvSpPr>
          <p:cNvPr id="19" name="Rectángulo 18"/>
          <p:cNvSpPr/>
          <p:nvPr/>
        </p:nvSpPr>
        <p:spPr>
          <a:xfrm>
            <a:off x="2200975" y="964854"/>
            <a:ext cx="1125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/>
              <a:t>SEM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2C11EE-124B-4FC1-A99D-151B2D07C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98B5AEF-4AA4-48EB-9638-11C8FDD2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7" y="6469670"/>
            <a:ext cx="4142786" cy="440255"/>
          </a:xfrm>
        </p:spPr>
        <p:txBody>
          <a:bodyPr/>
          <a:lstStyle/>
          <a:p>
            <a:r>
              <a:rPr lang="es-EC" sz="1800" dirty="0">
                <a:solidFill>
                  <a:schemeClr val="tx1"/>
                </a:solidFill>
              </a:rPr>
              <a:t>Cianobacteria con nanopartículas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A955CA0-F311-4DBA-9523-366DB0351C98}"/>
              </a:ext>
            </a:extLst>
          </p:cNvPr>
          <p:cNvSpPr/>
          <p:nvPr/>
        </p:nvSpPr>
        <p:spPr>
          <a:xfrm>
            <a:off x="7188927" y="3761342"/>
            <a:ext cx="3240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Cianobacteria sin nanopartículas</a:t>
            </a:r>
          </a:p>
        </p:txBody>
      </p:sp>
    </p:spTree>
    <p:extLst>
      <p:ext uri="{BB962C8B-B14F-4D97-AF65-F5344CB8AC3E}">
        <p14:creationId xmlns:p14="http://schemas.microsoft.com/office/powerpoint/2010/main" val="150520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47DAAD-A61B-4BB0-876E-B5D111D3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47" y="189163"/>
            <a:ext cx="10262461" cy="1478570"/>
          </a:xfrm>
        </p:spPr>
        <p:txBody>
          <a:bodyPr>
            <a:normAutofit/>
          </a:bodyPr>
          <a:lstStyle/>
          <a:p>
            <a:r>
              <a:rPr lang="es-EC" sz="4000" b="1" dirty="0"/>
              <a:t>Caracterización del material híbrido por AFM-EFM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575837"/>
              </p:ext>
            </p:extLst>
          </p:nvPr>
        </p:nvGraphicFramePr>
        <p:xfrm>
          <a:off x="1504487" y="1203163"/>
          <a:ext cx="8757579" cy="546567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96502">
                  <a:extLst>
                    <a:ext uri="{9D8B030D-6E8A-4147-A177-3AD203B41FA5}">
                      <a16:colId xmlns:a16="http://schemas.microsoft.com/office/drawing/2014/main" val="3868155478"/>
                    </a:ext>
                  </a:extLst>
                </a:gridCol>
                <a:gridCol w="2696502">
                  <a:extLst>
                    <a:ext uri="{9D8B030D-6E8A-4147-A177-3AD203B41FA5}">
                      <a16:colId xmlns:a16="http://schemas.microsoft.com/office/drawing/2014/main" val="1148675777"/>
                    </a:ext>
                  </a:extLst>
                </a:gridCol>
                <a:gridCol w="834098">
                  <a:extLst>
                    <a:ext uri="{9D8B030D-6E8A-4147-A177-3AD203B41FA5}">
                      <a16:colId xmlns:a16="http://schemas.microsoft.com/office/drawing/2014/main" val="4153351231"/>
                    </a:ext>
                  </a:extLst>
                </a:gridCol>
                <a:gridCol w="1434662">
                  <a:extLst>
                    <a:ext uri="{9D8B030D-6E8A-4147-A177-3AD203B41FA5}">
                      <a16:colId xmlns:a16="http://schemas.microsoft.com/office/drawing/2014/main" val="1818372734"/>
                    </a:ext>
                  </a:extLst>
                </a:gridCol>
                <a:gridCol w="1095815">
                  <a:extLst>
                    <a:ext uri="{9D8B030D-6E8A-4147-A177-3AD203B41FA5}">
                      <a16:colId xmlns:a16="http://schemas.microsoft.com/office/drawing/2014/main" val="216098167"/>
                    </a:ext>
                  </a:extLst>
                </a:gridCol>
              </a:tblGrid>
              <a:tr h="510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Sistema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err="1">
                          <a:effectLst/>
                        </a:rPr>
                        <a:t>Concentración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err="1">
                          <a:effectLst/>
                        </a:rPr>
                        <a:t>Potencial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aplicado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err="1">
                          <a:effectLst/>
                        </a:rPr>
                        <a:t>Máxima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Amplitud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diferencial</a:t>
                      </a:r>
                      <a:r>
                        <a:rPr lang="en-US" sz="1400" b="1" u="none" strike="noStrike" dirty="0">
                          <a:effectLst/>
                        </a:rPr>
                        <a:t> [nm]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err="1">
                          <a:effectLst/>
                        </a:rPr>
                        <a:t>Fase</a:t>
                      </a:r>
                      <a:r>
                        <a:rPr lang="en-US" sz="1400" b="1" u="none" strike="noStrike" dirty="0">
                          <a:effectLst/>
                        </a:rPr>
                        <a:t> [°]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769816177"/>
                  </a:ext>
                </a:extLst>
              </a:tr>
              <a:tr h="24263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Cianobacteria</a:t>
                      </a:r>
                      <a:r>
                        <a:rPr lang="en-US" sz="1400" u="none" strike="noStrike" dirty="0">
                          <a:effectLst/>
                        </a:rPr>
                        <a:t> sola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0v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1.79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56.99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704618566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---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47.52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757425965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 -2v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1.83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32.82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1199114939"/>
                  </a:ext>
                </a:extLst>
              </a:tr>
              <a:tr h="242631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Cianobacteria + </a:t>
                      </a:r>
                      <a:r>
                        <a:rPr lang="en-US" sz="1400" u="none" strike="noStrike" dirty="0" err="1">
                          <a:effectLst/>
                        </a:rPr>
                        <a:t>AgNPs</a:t>
                      </a:r>
                      <a:r>
                        <a:rPr lang="en-US" sz="1400" u="none" strike="noStrike" dirty="0">
                          <a:effectLst/>
                        </a:rPr>
                        <a:t> con </a:t>
                      </a:r>
                      <a:r>
                        <a:rPr lang="en-US" sz="1400" u="none" strike="noStrike" dirty="0" err="1">
                          <a:effectLst/>
                        </a:rPr>
                        <a:t>geranio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Concentración de 2,4 </a:t>
                      </a:r>
                      <a:r>
                        <a:rPr lang="es-ES" sz="1400" u="none" strike="noStrike" dirty="0" err="1">
                          <a:effectLst/>
                        </a:rPr>
                        <a:t>mL</a:t>
                      </a:r>
                      <a:r>
                        <a:rPr lang="es-ES" sz="1400" u="none" strike="noStrike" dirty="0">
                          <a:effectLst/>
                        </a:rPr>
                        <a:t> de </a:t>
                      </a:r>
                      <a:r>
                        <a:rPr lang="es-ES" sz="1400" u="none" strike="noStrike" dirty="0" err="1">
                          <a:effectLst/>
                        </a:rPr>
                        <a:t>AgNPs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0v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2.48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49.79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4240587492"/>
                  </a:ext>
                </a:extLst>
              </a:tr>
              <a:tr h="242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2.93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34.27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215288064"/>
                  </a:ext>
                </a:extLst>
              </a:tr>
              <a:tr h="242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 -2v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2.55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45.23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1229734068"/>
                  </a:ext>
                </a:extLst>
              </a:tr>
              <a:tr h="242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Concentración de 2,6 </a:t>
                      </a:r>
                      <a:r>
                        <a:rPr lang="es-ES" sz="1400" u="none" strike="noStrike" dirty="0" err="1">
                          <a:effectLst/>
                        </a:rPr>
                        <a:t>mL</a:t>
                      </a:r>
                      <a:r>
                        <a:rPr lang="es-ES" sz="1400" u="none" strike="noStrike" dirty="0">
                          <a:effectLst/>
                        </a:rPr>
                        <a:t> de </a:t>
                      </a:r>
                      <a:r>
                        <a:rPr lang="es-ES" sz="1400" u="none" strike="noStrike" dirty="0" err="1">
                          <a:effectLst/>
                        </a:rPr>
                        <a:t>AgNPs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0v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2.89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35.55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1450702067"/>
                  </a:ext>
                </a:extLst>
              </a:tr>
              <a:tr h="242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2.78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27.23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1186792554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 -2v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3.72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27.2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454409160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Concentración de 3 </a:t>
                      </a:r>
                      <a:r>
                        <a:rPr lang="es-ES" sz="1400" u="none" strike="noStrike" dirty="0" err="1">
                          <a:effectLst/>
                        </a:rPr>
                        <a:t>mL</a:t>
                      </a:r>
                      <a:r>
                        <a:rPr lang="es-ES" sz="1400" u="none" strike="noStrike" dirty="0">
                          <a:effectLst/>
                        </a:rPr>
                        <a:t> de </a:t>
                      </a:r>
                      <a:r>
                        <a:rPr lang="es-ES" sz="1400" u="none" strike="noStrike" dirty="0" err="1">
                          <a:effectLst/>
                        </a:rPr>
                        <a:t>AgNPs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0v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1.32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44.44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733752763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424641198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 -2v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1.35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30.95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1239504316"/>
                  </a:ext>
                </a:extLst>
              </a:tr>
              <a:tr h="233300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Cianobacteria + AgNPs con carrasquilla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Concentración de 2,4 </a:t>
                      </a:r>
                      <a:r>
                        <a:rPr lang="es-ES" sz="1400" u="none" strike="noStrike" dirty="0" err="1">
                          <a:effectLst/>
                        </a:rPr>
                        <a:t>mL</a:t>
                      </a:r>
                      <a:r>
                        <a:rPr lang="es-ES" sz="1400" u="none" strike="noStrike" dirty="0">
                          <a:effectLst/>
                        </a:rPr>
                        <a:t> de </a:t>
                      </a:r>
                      <a:r>
                        <a:rPr lang="es-ES" sz="1400" u="none" strike="noStrike" dirty="0" err="1">
                          <a:effectLst/>
                        </a:rPr>
                        <a:t>AgNPs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0v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1.79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52.89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368137737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46.68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073972168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 -2v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1.91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43.71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2474119137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Concentración de 2,6 </a:t>
                      </a:r>
                      <a:r>
                        <a:rPr lang="es-ES" sz="1400" u="none" strike="noStrike" dirty="0" err="1">
                          <a:effectLst/>
                        </a:rPr>
                        <a:t>mL</a:t>
                      </a:r>
                      <a:r>
                        <a:rPr lang="es-ES" sz="1400" u="none" strike="noStrike" dirty="0">
                          <a:effectLst/>
                        </a:rPr>
                        <a:t> de </a:t>
                      </a:r>
                      <a:r>
                        <a:rPr lang="es-ES" sz="1400" u="none" strike="noStrike" dirty="0" err="1">
                          <a:effectLst/>
                        </a:rPr>
                        <a:t>AgNPs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0v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1.36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44.19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617873702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1.31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44.61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2130611899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 -2v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43.76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797419104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Concentración de 3 </a:t>
                      </a:r>
                      <a:r>
                        <a:rPr lang="es-ES" sz="1400" u="none" strike="noStrike" dirty="0" err="1">
                          <a:effectLst/>
                        </a:rPr>
                        <a:t>mL</a:t>
                      </a:r>
                      <a:r>
                        <a:rPr lang="es-ES" sz="1400" u="none" strike="noStrike" dirty="0">
                          <a:effectLst/>
                        </a:rPr>
                        <a:t> de </a:t>
                      </a:r>
                      <a:r>
                        <a:rPr lang="es-ES" sz="1400" u="none" strike="noStrike" dirty="0" err="1">
                          <a:effectLst/>
                        </a:rPr>
                        <a:t>AgNPs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0v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0.61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43.61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1531690528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2v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44.61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3607919455"/>
                  </a:ext>
                </a:extLst>
              </a:tr>
              <a:tr h="23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 -2v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0.76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92.12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5" marR="6885" marT="6885" marB="0" anchor="ctr"/>
                </a:tc>
                <a:extLst>
                  <a:ext uri="{0D108BD9-81ED-4DB2-BD59-A6C34878D82A}">
                    <a16:rowId xmlns:a16="http://schemas.microsoft.com/office/drawing/2014/main" val="451321852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D94589D-BF8F-47D2-A4B6-A0A0939A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93D1435-D69D-4F05-8B89-01CD4D22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958064" y="2548284"/>
            <a:ext cx="3136457" cy="22386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550302" y="2548285"/>
            <a:ext cx="3136457" cy="22825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8098432" y="2567591"/>
            <a:ext cx="3136457" cy="22632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92" y="2605773"/>
            <a:ext cx="2445176" cy="21117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391" y="2605773"/>
            <a:ext cx="2347925" cy="21812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086" y="2621815"/>
            <a:ext cx="2459070" cy="22089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625094D-0703-4404-A49C-3BC04B485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490534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233C1-1677-4C1E-9712-94519725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993C714-AAB5-4A12-B2CF-3354D68D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6" y="251807"/>
            <a:ext cx="9404723" cy="1400530"/>
          </a:xfrm>
        </p:spPr>
        <p:txBody>
          <a:bodyPr>
            <a:normAutofit/>
          </a:bodyPr>
          <a:lstStyle/>
          <a:p>
            <a:r>
              <a:rPr lang="es-EC" sz="4000" b="1" dirty="0"/>
              <a:t>Resumen de generación de potencial eléctrico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399450"/>
              </p:ext>
            </p:extLst>
          </p:nvPr>
        </p:nvGraphicFramePr>
        <p:xfrm>
          <a:off x="256673" y="1295826"/>
          <a:ext cx="11518231" cy="55621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6662">
                  <a:extLst>
                    <a:ext uri="{9D8B030D-6E8A-4147-A177-3AD203B41FA5}">
                      <a16:colId xmlns:a16="http://schemas.microsoft.com/office/drawing/2014/main" val="774856091"/>
                    </a:ext>
                  </a:extLst>
                </a:gridCol>
                <a:gridCol w="976236">
                  <a:extLst>
                    <a:ext uri="{9D8B030D-6E8A-4147-A177-3AD203B41FA5}">
                      <a16:colId xmlns:a16="http://schemas.microsoft.com/office/drawing/2014/main" val="1690609539"/>
                    </a:ext>
                  </a:extLst>
                </a:gridCol>
                <a:gridCol w="961879">
                  <a:extLst>
                    <a:ext uri="{9D8B030D-6E8A-4147-A177-3AD203B41FA5}">
                      <a16:colId xmlns:a16="http://schemas.microsoft.com/office/drawing/2014/main" val="1310428126"/>
                    </a:ext>
                  </a:extLst>
                </a:gridCol>
                <a:gridCol w="1349504">
                  <a:extLst>
                    <a:ext uri="{9D8B030D-6E8A-4147-A177-3AD203B41FA5}">
                      <a16:colId xmlns:a16="http://schemas.microsoft.com/office/drawing/2014/main" val="1539099871"/>
                    </a:ext>
                  </a:extLst>
                </a:gridCol>
                <a:gridCol w="1277721">
                  <a:extLst>
                    <a:ext uri="{9D8B030D-6E8A-4147-A177-3AD203B41FA5}">
                      <a16:colId xmlns:a16="http://schemas.microsoft.com/office/drawing/2014/main" val="3557860304"/>
                    </a:ext>
                  </a:extLst>
                </a:gridCol>
                <a:gridCol w="1349504">
                  <a:extLst>
                    <a:ext uri="{9D8B030D-6E8A-4147-A177-3AD203B41FA5}">
                      <a16:colId xmlns:a16="http://schemas.microsoft.com/office/drawing/2014/main" val="2476143482"/>
                    </a:ext>
                  </a:extLst>
                </a:gridCol>
                <a:gridCol w="1277721">
                  <a:extLst>
                    <a:ext uri="{9D8B030D-6E8A-4147-A177-3AD203B41FA5}">
                      <a16:colId xmlns:a16="http://schemas.microsoft.com/office/drawing/2014/main" val="2715375257"/>
                    </a:ext>
                  </a:extLst>
                </a:gridCol>
                <a:gridCol w="1277721">
                  <a:extLst>
                    <a:ext uri="{9D8B030D-6E8A-4147-A177-3AD203B41FA5}">
                      <a16:colId xmlns:a16="http://schemas.microsoft.com/office/drawing/2014/main" val="2369124312"/>
                    </a:ext>
                  </a:extLst>
                </a:gridCol>
                <a:gridCol w="1421283">
                  <a:extLst>
                    <a:ext uri="{9D8B030D-6E8A-4147-A177-3AD203B41FA5}">
                      <a16:colId xmlns:a16="http://schemas.microsoft.com/office/drawing/2014/main" val="867175882"/>
                    </a:ext>
                  </a:extLst>
                </a:gridCol>
              </a:tblGrid>
              <a:tr h="65527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BG11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Cianobacteria sola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Cianobacteria + </a:t>
                      </a:r>
                      <a:r>
                        <a:rPr lang="en-US" sz="1800" b="1" u="none" strike="noStrike" dirty="0" err="1">
                          <a:effectLst/>
                        </a:rPr>
                        <a:t>AgNPs</a:t>
                      </a:r>
                      <a:r>
                        <a:rPr lang="en-US" sz="1800" b="1" u="none" strike="noStrike" dirty="0">
                          <a:effectLst/>
                        </a:rPr>
                        <a:t> con </a:t>
                      </a:r>
                      <a:r>
                        <a:rPr lang="en-US" sz="1800" b="1" u="none" strike="noStrike" dirty="0" err="1">
                          <a:effectLst/>
                        </a:rPr>
                        <a:t>geranio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Cianobacteria + </a:t>
                      </a:r>
                      <a:r>
                        <a:rPr lang="en-US" sz="1800" b="1" u="none" strike="noStrike" dirty="0" err="1">
                          <a:effectLst/>
                        </a:rPr>
                        <a:t>AgNPs</a:t>
                      </a:r>
                      <a:r>
                        <a:rPr lang="en-US" sz="1800" b="1" u="none" strike="noStrike" dirty="0">
                          <a:effectLst/>
                        </a:rPr>
                        <a:t> con </a:t>
                      </a:r>
                      <a:r>
                        <a:rPr lang="en-US" sz="1800" b="1" u="none" strike="noStrike" dirty="0" err="1">
                          <a:effectLst/>
                        </a:rPr>
                        <a:t>carrasquilla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8975746"/>
                  </a:ext>
                </a:extLst>
              </a:tr>
              <a:tr h="713093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u="none" strike="noStrike" dirty="0">
                          <a:effectLst/>
                        </a:rPr>
                        <a:t>Concentración de 2,4 </a:t>
                      </a:r>
                      <a:r>
                        <a:rPr lang="es-ES" sz="1800" b="1" u="none" strike="noStrike" dirty="0" err="1">
                          <a:effectLst/>
                        </a:rPr>
                        <a:t>mL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>
                          <a:effectLst/>
                        </a:rPr>
                        <a:t>Concentración de 2,6 </a:t>
                      </a:r>
                      <a:r>
                        <a:rPr lang="es-ES" sz="1800" b="1" u="none" strike="noStrike" dirty="0" err="1">
                          <a:effectLst/>
                        </a:rPr>
                        <a:t>mL</a:t>
                      </a:r>
                      <a:endParaRPr lang="en-US" sz="1800" b="1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>
                          <a:effectLst/>
                        </a:rPr>
                        <a:t>Concentración de 3 </a:t>
                      </a:r>
                      <a:r>
                        <a:rPr lang="es-ES" sz="1800" b="1" u="none" strike="noStrike" dirty="0" err="1">
                          <a:effectLst/>
                        </a:rPr>
                        <a:t>mL</a:t>
                      </a:r>
                      <a:endParaRPr lang="en-US" sz="1800" b="1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>
                          <a:effectLst/>
                        </a:rPr>
                        <a:t>Concentración de 2,4 </a:t>
                      </a:r>
                      <a:r>
                        <a:rPr lang="es-ES" sz="1800" b="1" u="none" strike="noStrike" dirty="0" err="1">
                          <a:effectLst/>
                        </a:rPr>
                        <a:t>mL</a:t>
                      </a:r>
                      <a:endParaRPr lang="en-US" sz="1800" b="1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>
                          <a:effectLst/>
                        </a:rPr>
                        <a:t>Concentración de 2,6 </a:t>
                      </a:r>
                      <a:r>
                        <a:rPr lang="es-ES" sz="1800" b="1" u="none" strike="noStrike" dirty="0" err="1">
                          <a:effectLst/>
                        </a:rPr>
                        <a:t>mL</a:t>
                      </a:r>
                      <a:endParaRPr lang="en-US" sz="1800" b="1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>
                          <a:effectLst/>
                        </a:rPr>
                        <a:t>Concentración de 3</a:t>
                      </a:r>
                      <a:r>
                        <a:rPr lang="es-ES" sz="1800" b="1" u="none" strike="noStrike" baseline="0" dirty="0">
                          <a:effectLst/>
                        </a:rPr>
                        <a:t> </a:t>
                      </a:r>
                      <a:r>
                        <a:rPr lang="es-ES" sz="1800" b="1" u="none" strike="noStrike" dirty="0" err="1">
                          <a:effectLst/>
                        </a:rPr>
                        <a:t>mL</a:t>
                      </a:r>
                      <a:endParaRPr lang="en-US" sz="1800" b="1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1515852"/>
                  </a:ext>
                </a:extLst>
              </a:tr>
              <a:tr h="1015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</a:rPr>
                        <a:t>Voltaje</a:t>
                      </a:r>
                      <a:r>
                        <a:rPr lang="en-US" sz="1800" u="none" strike="noStrike" dirty="0">
                          <a:effectLst/>
                        </a:rPr>
                        <a:t> a plena carga</a:t>
                      </a:r>
                    </a:p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[V]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0.638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0.67 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 0.713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 0.804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 0.808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 0.667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 0.589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 0.687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9959587"/>
                  </a:ext>
                </a:extLst>
              </a:tr>
              <a:tr h="7804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Resistencia Interna </a:t>
                      </a:r>
                      <a:r>
                        <a:rPr lang="en-US" sz="1800" u="none" strike="noStrike" dirty="0" err="1">
                          <a:effectLst/>
                        </a:rPr>
                        <a:t>medida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[K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Segoe UI Symbol" panose="020B0502040204020203" pitchFamily="34" charset="0"/>
                        </a:rPr>
                        <a:t>W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2.52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1.01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0,708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0,812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0,725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1.169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0,777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0,721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649526"/>
                  </a:ext>
                </a:extLst>
              </a:tr>
              <a:tr h="681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</a:rPr>
                        <a:t>Corriente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máxima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[mA]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0,458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0,532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0,525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0,731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0,221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0,467 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0,253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0,379 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061035"/>
                  </a:ext>
                </a:extLst>
              </a:tr>
              <a:tr h="681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</a:rPr>
                        <a:t>Potencia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útil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0,21 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0,227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0,165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0,321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0,059 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0,174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0,064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0,378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7596534"/>
                  </a:ext>
                </a:extLst>
              </a:tr>
              <a:tr h="7804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</a:rPr>
                        <a:t>Rendimiento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eléctrico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99,81%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99,12%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99,28%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99,2%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97,46%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99,53%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96,52%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 98,27%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2768485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87AAB5F-5FD0-41CE-8BBB-0D7DFD3CF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00"/>
            <a:ext cx="12192000" cy="526209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5A98FF4-C010-4A79-9A3A-13417137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Proceso 6"/>
          <p:cNvSpPr/>
          <p:nvPr/>
        </p:nvSpPr>
        <p:spPr>
          <a:xfrm>
            <a:off x="1567543" y="1436914"/>
            <a:ext cx="7850777" cy="478100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989374"/>
              </p:ext>
            </p:extLst>
          </p:nvPr>
        </p:nvGraphicFramePr>
        <p:xfrm>
          <a:off x="2402695" y="1436914"/>
          <a:ext cx="6382639" cy="4668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8" name="Objeto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2695" y="1436914"/>
                        <a:ext cx="6382639" cy="4668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64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9320C18-C927-4306-B1D2-C592C2F1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762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3CBEA37-392A-4137-9BCA-EF0D5369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672736" y="1071984"/>
            <a:ext cx="10681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/>
              <a:t>Se Sintetizó </a:t>
            </a:r>
            <a:r>
              <a:rPr lang="es-MX" sz="2400" b="1" dirty="0"/>
              <a:t>y </a:t>
            </a:r>
            <a:r>
              <a:rPr lang="es-MX" sz="2400" b="1" dirty="0" smtClean="0"/>
              <a:t>caracterizó </a:t>
            </a:r>
            <a:r>
              <a:rPr lang="es-MX" sz="2400" b="1" dirty="0" err="1" smtClean="0"/>
              <a:t>AgNPs</a:t>
            </a:r>
            <a:r>
              <a:rPr lang="es-MX" sz="2400" b="1" dirty="0" smtClean="0"/>
              <a:t> </a:t>
            </a:r>
            <a:r>
              <a:rPr lang="es-MX" sz="2400" b="1" dirty="0"/>
              <a:t>por síntesis verde con dos extractos diferentes.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7" y="1709737"/>
            <a:ext cx="92297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9320C18-C927-4306-B1D2-C592C2F1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762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3CBEA37-392A-4137-9BCA-EF0D5369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672736" y="1071984"/>
            <a:ext cx="10681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/>
              <a:t>Se cultivó de manera controlada la </a:t>
            </a:r>
            <a:r>
              <a:rPr lang="es-MX" sz="2400" b="1" i="1" dirty="0" err="1" smtClean="0"/>
              <a:t>Fischerella</a:t>
            </a:r>
            <a:r>
              <a:rPr lang="es-MX" sz="2400" b="1" i="1" dirty="0" smtClean="0"/>
              <a:t> </a:t>
            </a:r>
            <a:r>
              <a:rPr lang="es-MX" sz="2400" b="1" i="1" dirty="0" err="1" smtClean="0"/>
              <a:t>muscicola</a:t>
            </a:r>
            <a:r>
              <a:rPr lang="es-MX" sz="2400" b="1" dirty="0" smtClean="0"/>
              <a:t>. </a:t>
            </a:r>
            <a:endParaRPr lang="es-MX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6" y="1970462"/>
            <a:ext cx="4558045" cy="47285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31" y="1964260"/>
            <a:ext cx="5652169" cy="42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141" y="1373102"/>
            <a:ext cx="4570441" cy="49216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6D82A9-1A30-479B-98DA-97EE5A81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07629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5CCC7B-1D73-43F6-B399-5BF07502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391886" y="596470"/>
            <a:ext cx="11338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/>
              <a:t>Se creció </a:t>
            </a:r>
            <a:r>
              <a:rPr lang="es-MX" sz="2400" b="1" dirty="0"/>
              <a:t>y </a:t>
            </a:r>
            <a:r>
              <a:rPr lang="es-MX" sz="2400" b="1" dirty="0" smtClean="0"/>
              <a:t>caracterizó </a:t>
            </a:r>
            <a:r>
              <a:rPr lang="es-MX" sz="2400" b="1" dirty="0"/>
              <a:t>las células híbridas vivas obtenidas mediante la absorción de </a:t>
            </a:r>
            <a:r>
              <a:rPr lang="es-MX" sz="2400" b="1" dirty="0" err="1"/>
              <a:t>AgNPs</a:t>
            </a:r>
            <a:r>
              <a:rPr lang="es-MX" sz="2400" b="1" dirty="0"/>
              <a:t> en las cianobacterias.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937" y="2863516"/>
            <a:ext cx="37433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E727734-E81C-4FA9-8AA8-95813811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76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119009-BFC8-4F89-BDAC-94398B5F3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69"/>
          <a:stretch/>
        </p:blipFill>
        <p:spPr>
          <a:xfrm>
            <a:off x="1026696" y="1206811"/>
            <a:ext cx="10704908" cy="400526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6E7BD2-B5AE-4D5D-AB49-D7FA0E3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579119" y="627857"/>
            <a:ext cx="10942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/>
              <a:t>Se desarrolló la MFC </a:t>
            </a:r>
            <a:r>
              <a:rPr lang="es-MX" sz="2400" b="1" dirty="0"/>
              <a:t>para caracterizar la </a:t>
            </a:r>
            <a:r>
              <a:rPr lang="es-MX" sz="2400" b="1" dirty="0" smtClean="0"/>
              <a:t>generación </a:t>
            </a:r>
            <a:r>
              <a:rPr lang="es-MX" sz="2400" b="1" dirty="0"/>
              <a:t>eléctrica de las células híbridas vivas. </a:t>
            </a:r>
            <a:endParaRPr lang="es-EC" sz="2400" b="1" dirty="0"/>
          </a:p>
        </p:txBody>
      </p:sp>
      <p:sp>
        <p:nvSpPr>
          <p:cNvPr id="5" name="Rectángulo redondeado 4"/>
          <p:cNvSpPr/>
          <p:nvPr/>
        </p:nvSpPr>
        <p:spPr>
          <a:xfrm>
            <a:off x="5196961" y="5344368"/>
            <a:ext cx="2364377" cy="1133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0,8 V</a:t>
            </a:r>
          </a:p>
          <a:p>
            <a:pPr algn="ctr"/>
            <a:r>
              <a:rPr lang="es-ES" dirty="0" smtClean="0"/>
              <a:t>19,42 </a:t>
            </a:r>
            <a:r>
              <a:rPr lang="es-ES" dirty="0" err="1" smtClean="0"/>
              <a:t>uA</a:t>
            </a:r>
            <a:r>
              <a:rPr lang="es-ES" dirty="0" smtClean="0"/>
              <a:t>/cm2</a:t>
            </a:r>
          </a:p>
          <a:p>
            <a:pPr algn="ctr"/>
            <a:r>
              <a:rPr lang="es-ES" dirty="0" smtClean="0"/>
              <a:t>920 mm2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957727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44E830A-0056-4125-828A-D829EE79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35" y="-279418"/>
            <a:ext cx="9404723" cy="1400530"/>
          </a:xfrm>
        </p:spPr>
        <p:txBody>
          <a:bodyPr>
            <a:normAutofit/>
          </a:bodyPr>
          <a:lstStyle/>
          <a:p>
            <a:r>
              <a:rPr lang="es-ES" sz="4000" b="1" dirty="0"/>
              <a:t>Agradecimientos</a:t>
            </a:r>
            <a:endParaRPr lang="es-419" sz="4000" b="1" dirty="0"/>
          </a:p>
        </p:txBody>
      </p:sp>
      <p:pic>
        <p:nvPicPr>
          <p:cNvPr id="15362" name="Picture 2" descr="https://cencinat.espe.edu.ec/wp-content/uploads/2018/10/centro-de-posgrados-esp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6"/>
          <a:stretch/>
        </p:blipFill>
        <p:spPr bwMode="auto">
          <a:xfrm>
            <a:off x="2399488" y="5359280"/>
            <a:ext cx="2451210" cy="10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ENCINAT | Laboratorios Especializ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83" y="5514544"/>
            <a:ext cx="2465892" cy="9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reuniversitario NEWTON - Consulta y Verificación de Títulos Senescy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47" y="5011176"/>
            <a:ext cx="2871235" cy="21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5496" y="5220709"/>
            <a:ext cx="1515025" cy="134329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C1BB074-FB3A-4841-AB89-568367CE4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05EFE1-6C9B-4CD0-B873-C7DDD025F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893875"/>
            <a:ext cx="1440000" cy="108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1B0037-02EE-4F04-9C59-018A8D888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721" y="893875"/>
            <a:ext cx="1440000" cy="10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C64EFB0-9109-4ABD-96C8-62BED8AB3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4715" y="893875"/>
            <a:ext cx="1440000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E7947B7-7775-4425-B74F-496B06D30A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4626" y="893875"/>
            <a:ext cx="1440000" cy="108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3FDB8A1-5617-42FF-B25A-C0E8CC0DA2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9512" y="3742467"/>
            <a:ext cx="2382786" cy="178335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0C403B-B5F2-4ADB-B895-205AC3F3D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364" y="2043247"/>
            <a:ext cx="2158627" cy="161558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AC3E5BB-9FE1-4F38-8DD0-6C20F90E5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0372" y="2120307"/>
            <a:ext cx="1956465" cy="146734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3F211B5-9D01-4B3C-8C48-D6B951EE8E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8070" y="3726464"/>
            <a:ext cx="2249804" cy="168382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C9E7355-6C74-434C-BA3C-68EB457384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3996" y="2169943"/>
            <a:ext cx="2485880" cy="186051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FB7F589-0DE0-434F-9774-38361C27028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679" t="24391" r="45620" b="23148"/>
          <a:stretch/>
        </p:blipFill>
        <p:spPr>
          <a:xfrm>
            <a:off x="10585855" y="3995192"/>
            <a:ext cx="1440000" cy="12255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72990F7-9137-44A2-9482-93B84EE33E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71631" y="2014988"/>
            <a:ext cx="2249804" cy="23881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285FA4D-E755-4C09-B88D-F412AA287E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72123" y="4214071"/>
            <a:ext cx="1585731" cy="118929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46EBF06-364B-4448-97EF-DBBE7034D7C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1954" t="28782" r="32661" b="21211"/>
          <a:stretch/>
        </p:blipFill>
        <p:spPr>
          <a:xfrm>
            <a:off x="4797018" y="4552764"/>
            <a:ext cx="912670" cy="9673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061" y="89387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A50503-80DE-4B89-8FDC-A0FA041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6" descr="Energía sustentable: ¡Las algas pagan la cuenta!">
            <a:extLst>
              <a:ext uri="{FF2B5EF4-FFF2-40B4-BE49-F238E27FC236}">
                <a16:creationId xmlns:a16="http://schemas.microsoft.com/office/drawing/2014/main" id="{C8B35BCE-28A8-47C2-BE60-9DD73339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36" y="1580094"/>
            <a:ext cx="4577820" cy="45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6513A04-2A25-44E8-A63A-8E798247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866" y="189965"/>
            <a:ext cx="9404723" cy="1400530"/>
          </a:xfrm>
        </p:spPr>
        <p:txBody>
          <a:bodyPr>
            <a:normAutofit/>
          </a:bodyPr>
          <a:lstStyle/>
          <a:p>
            <a:r>
              <a:rPr lang="es-ES" sz="7200" b="1" dirty="0"/>
              <a:t>Gracias</a:t>
            </a:r>
            <a:endParaRPr lang="es-419" sz="7200" b="1" dirty="0"/>
          </a:p>
        </p:txBody>
      </p:sp>
    </p:spTree>
    <p:extLst>
      <p:ext uri="{BB962C8B-B14F-4D97-AF65-F5344CB8AC3E}">
        <p14:creationId xmlns:p14="http://schemas.microsoft.com/office/powerpoint/2010/main" val="26526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0CCFD44-F1F6-4CD7-AED0-E45ABB38B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891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E75348-D436-4AFF-B982-32869460E9CB}"/>
              </a:ext>
            </a:extLst>
          </p:cNvPr>
          <p:cNvSpPr txBox="1"/>
          <p:nvPr/>
        </p:nvSpPr>
        <p:spPr>
          <a:xfrm>
            <a:off x="472966" y="709448"/>
            <a:ext cx="11430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/>
              <a:t>OBJETIVO GENERAL</a:t>
            </a:r>
          </a:p>
          <a:p>
            <a:endParaRPr lang="es-MX" sz="2400" b="1" dirty="0"/>
          </a:p>
          <a:p>
            <a:r>
              <a:rPr lang="es-MX" sz="2400" b="1" dirty="0"/>
              <a:t>Estudiar eléctricamente las células híbridas mediante una celda microbiana de combustible (MFC). </a:t>
            </a:r>
          </a:p>
          <a:p>
            <a:endParaRPr lang="es-MX" sz="2400" b="1" dirty="0"/>
          </a:p>
          <a:p>
            <a:r>
              <a:rPr lang="es-MX" sz="2400" b="1" dirty="0"/>
              <a:t>OBJETIVOS ESPECÍFICOS </a:t>
            </a:r>
          </a:p>
          <a:p>
            <a:endParaRPr lang="es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/>
              <a:t>Sintetizar y caracterizar nanopartículas de plata (</a:t>
            </a:r>
            <a:r>
              <a:rPr lang="es-MX" sz="2400" b="1" dirty="0" err="1"/>
              <a:t>AgNPs</a:t>
            </a:r>
            <a:r>
              <a:rPr lang="es-MX" sz="2400" b="1" dirty="0"/>
              <a:t>) por síntesis verde con dos extractos diferentes.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/>
              <a:t>Crecer la </a:t>
            </a:r>
            <a:r>
              <a:rPr lang="es-MX" sz="2400" b="1" dirty="0" err="1" smtClean="0"/>
              <a:t>cianobacteria</a:t>
            </a:r>
            <a:r>
              <a:rPr lang="es-MX" sz="2400" b="1" dirty="0" smtClean="0"/>
              <a:t> </a:t>
            </a:r>
            <a:r>
              <a:rPr lang="es-MX" sz="2400" b="1" dirty="0" err="1"/>
              <a:t>Fischerella</a:t>
            </a:r>
            <a:r>
              <a:rPr lang="es-MX" sz="2400" b="1" dirty="0"/>
              <a:t> </a:t>
            </a:r>
            <a:r>
              <a:rPr lang="es-MX" sz="2400" b="1" dirty="0" err="1"/>
              <a:t>muscicola</a:t>
            </a:r>
            <a:r>
              <a:rPr lang="es-MX" sz="2400" b="1" dirty="0"/>
              <a:t> en medio de cultivo BG11 en un ambiente controlado.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/>
              <a:t>Crecer y </a:t>
            </a:r>
            <a:r>
              <a:rPr lang="es-MX" sz="2400" b="1" dirty="0" smtClean="0"/>
              <a:t>caracterizar </a:t>
            </a:r>
            <a:r>
              <a:rPr lang="es-MX" sz="2400" b="1" dirty="0"/>
              <a:t>las células híbridas vivas obtenidas mediante la absorción de </a:t>
            </a:r>
            <a:r>
              <a:rPr lang="es-MX" sz="2400" b="1" dirty="0" err="1"/>
              <a:t>AgNPs</a:t>
            </a:r>
            <a:r>
              <a:rPr lang="es-MX" sz="2400" b="1" dirty="0"/>
              <a:t> en las cianobacterias.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/>
              <a:t>Desarrollar la celda microbiana de combustible (MFC) para caracterizar la </a:t>
            </a:r>
            <a:r>
              <a:rPr lang="es-MX" sz="2400" b="1" dirty="0" smtClean="0"/>
              <a:t>generación </a:t>
            </a:r>
            <a:r>
              <a:rPr lang="es-MX" sz="2400" b="1" dirty="0"/>
              <a:t>eléctrica de las células híbridas vivas. </a:t>
            </a:r>
            <a:endParaRPr lang="es-EC" sz="2400"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65E0FDA-359C-448D-8D11-71CAEA81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3D485-6136-438B-8E96-635877C5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2" y="254127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/>
              <a:t>Síntesis de nanopartículas metálicas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57945D-5FA2-419A-8A76-A75E953C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"/>
            <a:ext cx="12192000" cy="49053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9770103-5F65-4DD6-8241-9144D825317E}"/>
              </a:ext>
            </a:extLst>
          </p:cNvPr>
          <p:cNvSpPr txBox="1">
            <a:spLocks/>
          </p:cNvSpPr>
          <p:nvPr/>
        </p:nvSpPr>
        <p:spPr>
          <a:xfrm>
            <a:off x="417092" y="29411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/>
              <a:t>Cianobacterias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F3B3852-C6DA-4E40-A7F7-CBC7B352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60" y="1267703"/>
            <a:ext cx="3866486" cy="3992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61" y="2730748"/>
            <a:ext cx="3572119" cy="399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3D485-6136-438B-8E96-635877C5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2" y="254127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/>
              <a:t>Técnicas de caracterización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57945D-5FA2-419A-8A76-A75E953C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"/>
            <a:ext cx="12192000" cy="4905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312A88-B98C-4B24-85B1-DAFE57F4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05" y="2370771"/>
            <a:ext cx="3252706" cy="216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611414-D213-4DF6-9994-81BD9F581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64" y="1354686"/>
            <a:ext cx="3614118" cy="216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28B6C5-4163-451C-9439-4D58820FD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534" y="3833711"/>
            <a:ext cx="2879999" cy="2160000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5C588FCF-214A-48D2-8F89-F2CC6B7D8659}"/>
              </a:ext>
            </a:extLst>
          </p:cNvPr>
          <p:cNvSpPr txBox="1">
            <a:spLocks/>
          </p:cNvSpPr>
          <p:nvPr/>
        </p:nvSpPr>
        <p:spPr>
          <a:xfrm>
            <a:off x="2072675" y="3602360"/>
            <a:ext cx="1215696" cy="4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U</a:t>
            </a:r>
            <a:r>
              <a:rPr lang="es-EC" sz="2400" b="1" dirty="0"/>
              <a:t>V-Vis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9654A2B-8588-4175-937D-5C9365832974}"/>
              </a:ext>
            </a:extLst>
          </p:cNvPr>
          <p:cNvSpPr txBox="1">
            <a:spLocks/>
          </p:cNvSpPr>
          <p:nvPr/>
        </p:nvSpPr>
        <p:spPr>
          <a:xfrm>
            <a:off x="6054210" y="4682360"/>
            <a:ext cx="1215696" cy="4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DLS</a:t>
            </a:r>
            <a:endParaRPr lang="es-EC" sz="2400" b="1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73BABE35-7ECC-43D4-8BF1-3D86D8565A58}"/>
              </a:ext>
            </a:extLst>
          </p:cNvPr>
          <p:cNvSpPr txBox="1">
            <a:spLocks/>
          </p:cNvSpPr>
          <p:nvPr/>
        </p:nvSpPr>
        <p:spPr>
          <a:xfrm>
            <a:off x="8998612" y="5748443"/>
            <a:ext cx="2670624" cy="877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CV-Potenciostato</a:t>
            </a:r>
            <a:endParaRPr lang="es-EC" sz="2400" b="1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D323B81-F38A-4529-8E26-4CA987E6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3D485-6136-438B-8E96-635877C5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2" y="254127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/>
              <a:t>Técnicas de caracterización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57945D-5FA2-419A-8A76-A75E953C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"/>
            <a:ext cx="12192000" cy="4905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171024-53BA-406B-9EEE-1313E8877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5" y="1233765"/>
            <a:ext cx="3360000" cy="25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71A5E6-01A9-467F-BC6B-44E91BE9B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560" y="1702178"/>
            <a:ext cx="3096298" cy="43624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002FDBD-0B2B-4455-AEB9-61822D248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924" y="1232789"/>
            <a:ext cx="3999998" cy="25199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FB9673E-D340-47DC-8A44-15806F0D3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40" y="4039008"/>
            <a:ext cx="3351453" cy="25135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B33DBC-0C25-4C66-B3DC-084F872DC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923" y="4039008"/>
            <a:ext cx="3999999" cy="2477781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CA6D933-1CDA-4ABC-AB2E-91D11B225113}"/>
              </a:ext>
            </a:extLst>
          </p:cNvPr>
          <p:cNvSpPr txBox="1">
            <a:spLocks/>
          </p:cNvSpPr>
          <p:nvPr/>
        </p:nvSpPr>
        <p:spPr>
          <a:xfrm>
            <a:off x="1634222" y="3737785"/>
            <a:ext cx="1677290" cy="366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AFM-EFM</a:t>
            </a:r>
            <a:endParaRPr lang="es-EC" sz="2400" b="1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F18CE1A-081A-4EEA-9B97-AA7526E96497}"/>
              </a:ext>
            </a:extLst>
          </p:cNvPr>
          <p:cNvSpPr txBox="1">
            <a:spLocks/>
          </p:cNvSpPr>
          <p:nvPr/>
        </p:nvSpPr>
        <p:spPr>
          <a:xfrm>
            <a:off x="1576334" y="6353367"/>
            <a:ext cx="1677290" cy="722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err="1"/>
              <a:t>Confocal</a:t>
            </a:r>
            <a:endParaRPr lang="es-EC" sz="2400" b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D59E987-3D52-4E4D-AE08-CBA1529EB512}"/>
              </a:ext>
            </a:extLst>
          </p:cNvPr>
          <p:cNvSpPr txBox="1">
            <a:spLocks/>
          </p:cNvSpPr>
          <p:nvPr/>
        </p:nvSpPr>
        <p:spPr>
          <a:xfrm>
            <a:off x="5488152" y="6064650"/>
            <a:ext cx="1215696" cy="4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TEM</a:t>
            </a:r>
            <a:endParaRPr lang="es-EC" sz="2400" b="1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8D86FEA-FA9B-4BAF-B87E-ADBA93D1A840}"/>
              </a:ext>
            </a:extLst>
          </p:cNvPr>
          <p:cNvSpPr txBox="1">
            <a:spLocks/>
          </p:cNvSpPr>
          <p:nvPr/>
        </p:nvSpPr>
        <p:spPr>
          <a:xfrm>
            <a:off x="9582072" y="3675062"/>
            <a:ext cx="1215696" cy="4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XRD</a:t>
            </a:r>
            <a:endParaRPr lang="es-EC" sz="2400" b="1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9E40744-921B-4DF2-A0DB-FDF883891A82}"/>
              </a:ext>
            </a:extLst>
          </p:cNvPr>
          <p:cNvSpPr txBox="1">
            <a:spLocks/>
          </p:cNvSpPr>
          <p:nvPr/>
        </p:nvSpPr>
        <p:spPr>
          <a:xfrm>
            <a:off x="9673454" y="6505765"/>
            <a:ext cx="1215696" cy="4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/>
              <a:t>SEM</a:t>
            </a:r>
            <a:endParaRPr lang="es-EC" sz="2400" b="1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21E371-1CFD-4314-8BFE-0F33178D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3D485-6136-438B-8E96-635877C5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6" y="499394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/>
              <a:t>Celda Microbiana de Combustible (MFC) Tipo Celda </a:t>
            </a:r>
            <a:r>
              <a:rPr lang="es-EC" sz="4000" b="1" dirty="0" err="1"/>
              <a:t>Biofotovoltáica</a:t>
            </a:r>
            <a:r>
              <a:rPr lang="es-EC" sz="4000" b="1" dirty="0"/>
              <a:t> (BPV)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3D148E-8A65-424A-8D55-835CD8B3E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10" y="1795498"/>
            <a:ext cx="5035438" cy="45864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57945D-5FA2-419A-8A76-A75E953C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0"/>
            <a:ext cx="12192000" cy="490534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7E713D9-3D63-4D5A-B80E-35C798A3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2687052" y="6151084"/>
            <a:ext cx="681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Du, Z., H. Li y T. </a:t>
            </a:r>
            <a:r>
              <a:rPr lang="es-EC" sz="1200" dirty="0" err="1"/>
              <a:t>Gu</a:t>
            </a:r>
            <a:r>
              <a:rPr lang="es-EC" sz="1200" dirty="0"/>
              <a:t>, A </a:t>
            </a:r>
            <a:r>
              <a:rPr lang="es-EC" sz="1200" dirty="0" err="1"/>
              <a:t>state</a:t>
            </a:r>
            <a:r>
              <a:rPr lang="es-EC" sz="1200" dirty="0"/>
              <a:t> of </a:t>
            </a:r>
            <a:r>
              <a:rPr lang="es-EC" sz="1200" dirty="0" err="1"/>
              <a:t>the</a:t>
            </a:r>
            <a:r>
              <a:rPr lang="es-EC" sz="1200" dirty="0"/>
              <a:t> art </a:t>
            </a:r>
            <a:r>
              <a:rPr lang="es-EC" sz="1200" dirty="0" err="1"/>
              <a:t>review</a:t>
            </a:r>
            <a:r>
              <a:rPr lang="es-EC" sz="1200" dirty="0"/>
              <a:t> </a:t>
            </a:r>
            <a:r>
              <a:rPr lang="es-EC" sz="1200" dirty="0" err="1"/>
              <a:t>on</a:t>
            </a:r>
            <a:r>
              <a:rPr lang="es-EC" sz="1200" dirty="0"/>
              <a:t> </a:t>
            </a:r>
            <a:r>
              <a:rPr lang="es-EC" sz="1200" dirty="0" err="1"/>
              <a:t>microbial</a:t>
            </a:r>
            <a:r>
              <a:rPr lang="es-EC" sz="1200" dirty="0"/>
              <a:t> fuel </a:t>
            </a:r>
            <a:r>
              <a:rPr lang="es-EC" sz="1200" dirty="0" err="1"/>
              <a:t>cells</a:t>
            </a:r>
            <a:r>
              <a:rPr lang="es-EC" sz="1200" dirty="0"/>
              <a:t>: A </a:t>
            </a:r>
            <a:r>
              <a:rPr lang="es-EC" sz="1200" dirty="0" err="1"/>
              <a:t>promising</a:t>
            </a:r>
            <a:r>
              <a:rPr lang="es-EC" sz="1200" dirty="0"/>
              <a:t> </a:t>
            </a:r>
            <a:r>
              <a:rPr lang="es-EC" sz="1200" dirty="0" err="1"/>
              <a:t>technology</a:t>
            </a:r>
            <a:r>
              <a:rPr lang="es-EC" sz="1200" dirty="0"/>
              <a:t> </a:t>
            </a:r>
            <a:r>
              <a:rPr lang="es-EC" sz="1200" dirty="0" err="1"/>
              <a:t>for</a:t>
            </a:r>
            <a:r>
              <a:rPr lang="es-EC" sz="1200" dirty="0"/>
              <a:t> </a:t>
            </a:r>
            <a:r>
              <a:rPr lang="es-EC" sz="1200" dirty="0" err="1"/>
              <a:t>wastewater</a:t>
            </a:r>
            <a:endParaRPr lang="es-EC" sz="1200" dirty="0"/>
          </a:p>
          <a:p>
            <a:r>
              <a:rPr lang="es-EC" sz="1200" dirty="0" err="1"/>
              <a:t>treatment</a:t>
            </a:r>
            <a:r>
              <a:rPr lang="es-EC" sz="1200" dirty="0"/>
              <a:t> and </a:t>
            </a:r>
            <a:r>
              <a:rPr lang="es-EC" sz="1200" dirty="0" err="1"/>
              <a:t>bioenergy</a:t>
            </a:r>
            <a:r>
              <a:rPr lang="es-EC" sz="1200" dirty="0"/>
              <a:t>, </a:t>
            </a:r>
            <a:r>
              <a:rPr lang="es-EC" sz="1200" dirty="0" err="1"/>
              <a:t>Biotechnology</a:t>
            </a:r>
            <a:r>
              <a:rPr lang="es-EC" sz="1200" dirty="0"/>
              <a:t> </a:t>
            </a:r>
            <a:r>
              <a:rPr lang="es-EC" sz="1200" dirty="0" err="1"/>
              <a:t>Advances</a:t>
            </a:r>
            <a:r>
              <a:rPr lang="es-EC" sz="1200" dirty="0"/>
              <a:t>: 25(5), 464-482 (2007).</a:t>
            </a:r>
          </a:p>
        </p:txBody>
      </p:sp>
    </p:spTree>
    <p:extLst>
      <p:ext uri="{BB962C8B-B14F-4D97-AF65-F5344CB8AC3E}">
        <p14:creationId xmlns:p14="http://schemas.microsoft.com/office/powerpoint/2010/main" val="34249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D8670-F27B-4AE7-BF1A-DBAC3820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1" y="760992"/>
            <a:ext cx="9905998" cy="646555"/>
          </a:xfrm>
        </p:spPr>
        <p:txBody>
          <a:bodyPr>
            <a:normAutofit/>
          </a:bodyPr>
          <a:lstStyle/>
          <a:p>
            <a:r>
              <a:rPr lang="es-EC" sz="4000" b="1" dirty="0"/>
              <a:t>Preparación de los extractos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243948-A426-4757-9807-90C12C9F4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702" y="1639888"/>
            <a:ext cx="27541735" cy="9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AB0AFAA-4F39-40E9-9113-68400758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702" y="3744912"/>
            <a:ext cx="275417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C22AA8-4FE2-468C-BB58-27CDDFEF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17"/>
            <a:ext cx="12192000" cy="52544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2E7BA34-2F27-4234-B70A-EAE2051E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673416"/>
            <a:ext cx="88582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14183</TotalTime>
  <Words>775</Words>
  <Application>Microsoft Office PowerPoint</Application>
  <PresentationFormat>Panorámica</PresentationFormat>
  <Paragraphs>314</Paragraphs>
  <Slides>36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Segoe UI Symbol</vt:lpstr>
      <vt:lpstr>Symbol</vt:lpstr>
      <vt:lpstr>Times New Roman</vt:lpstr>
      <vt:lpstr>Tema de Office</vt:lpstr>
      <vt:lpstr>Graph</vt:lpstr>
      <vt:lpstr>“Estudio eléctrico de células híbridas mediante una celda microbiana de combustible (MFC)”.</vt:lpstr>
      <vt:lpstr>Presentación de PowerPoint</vt:lpstr>
      <vt:lpstr>Presentación de PowerPoint</vt:lpstr>
      <vt:lpstr>Presentación de PowerPoint</vt:lpstr>
      <vt:lpstr>Síntesis de nanopartículas metálicas</vt:lpstr>
      <vt:lpstr>Técnicas de caracterización </vt:lpstr>
      <vt:lpstr>Técnicas de caracterización </vt:lpstr>
      <vt:lpstr>Celda Microbiana de Combustible (MFC) Tipo Celda Biofotovoltáica (BPV)</vt:lpstr>
      <vt:lpstr>Preparación de los extractos</vt:lpstr>
      <vt:lpstr>Síntesis de AgNPs</vt:lpstr>
      <vt:lpstr>Cultivo de Fischerella muscicola</vt:lpstr>
      <vt:lpstr>Desarrollo del materia híbrido</vt:lpstr>
      <vt:lpstr>Construcción de la MFC</vt:lpstr>
      <vt:lpstr>Caracterización del material híbrido por AFM-EFM</vt:lpstr>
      <vt:lpstr>Generación de Voltaje, corriente y cálculo de la resistencia Interna</vt:lpstr>
      <vt:lpstr>Curvas de Polarización y Potencia</vt:lpstr>
      <vt:lpstr>Caracterización UV-Vis de los extractos</vt:lpstr>
      <vt:lpstr>Caracterización por UV-Vis y DLS de las AgNPs DE GERANIO</vt:lpstr>
      <vt:lpstr>Caracterización por UV-Vis y DLS de las AgNPs DE CARRASQUILLA</vt:lpstr>
      <vt:lpstr>Comparación de la Caracterización por UV-Vis</vt:lpstr>
      <vt:lpstr>Caracterización por TEM de las AgNPs</vt:lpstr>
      <vt:lpstr>Caracterización por STEM de las AgNPs</vt:lpstr>
      <vt:lpstr>Análisis de tamaños medidos por TEM-STEM</vt:lpstr>
      <vt:lpstr>Análisis de formas medidas por TEM-STEM</vt:lpstr>
      <vt:lpstr>Caracterización por V. Cíclica de las AgNPs</vt:lpstr>
      <vt:lpstr>Comparación de las AgNPs sintetizadas</vt:lpstr>
      <vt:lpstr>Caracterización por XRD de las AgNPs</vt:lpstr>
      <vt:lpstr>Caracterización del material híbrido por:</vt:lpstr>
      <vt:lpstr>Caracterización del material híbrido por AFM-EFM</vt:lpstr>
      <vt:lpstr>Resumen de generación de potencial eléctrico</vt:lpstr>
      <vt:lpstr>Presentación de PowerPoint</vt:lpstr>
      <vt:lpstr>Presentación de PowerPoint</vt:lpstr>
      <vt:lpstr>Presentación de PowerPoint</vt:lpstr>
      <vt:lpstr>Presentación de PowerPoint</vt:lpstr>
      <vt:lpstr>Agradecimientos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Generación de energía eléctrica en una MFC</dc:title>
  <dc:creator>Dell</dc:creator>
  <cp:lastModifiedBy>JONATHAN LISANDRO ESCORZA CONDOR</cp:lastModifiedBy>
  <cp:revision>177</cp:revision>
  <dcterms:created xsi:type="dcterms:W3CDTF">2021-02-27T15:52:13Z</dcterms:created>
  <dcterms:modified xsi:type="dcterms:W3CDTF">2022-02-02T17:10:08Z</dcterms:modified>
</cp:coreProperties>
</file>