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8"/>
  </p:notesMasterIdLst>
  <p:sldIdLst>
    <p:sldId id="257" r:id="rId2"/>
    <p:sldId id="277" r:id="rId3"/>
    <p:sldId id="259" r:id="rId4"/>
    <p:sldId id="260" r:id="rId5"/>
    <p:sldId id="261" r:id="rId6"/>
    <p:sldId id="262" r:id="rId7"/>
    <p:sldId id="279" r:id="rId8"/>
    <p:sldId id="280" r:id="rId9"/>
    <p:sldId id="281" r:id="rId10"/>
    <p:sldId id="282" r:id="rId11"/>
    <p:sldId id="283" r:id="rId12"/>
    <p:sldId id="284" r:id="rId13"/>
    <p:sldId id="285" r:id="rId14"/>
    <p:sldId id="264" r:id="rId15"/>
    <p:sldId id="265" r:id="rId16"/>
    <p:sldId id="266" r:id="rId17"/>
    <p:sldId id="267" r:id="rId18"/>
    <p:sldId id="268" r:id="rId19"/>
    <p:sldId id="269" r:id="rId20"/>
    <p:sldId id="270" r:id="rId21"/>
    <p:sldId id="272" r:id="rId22"/>
    <p:sldId id="275" r:id="rId23"/>
    <p:sldId id="271" r:id="rId24"/>
    <p:sldId id="274" r:id="rId25"/>
    <p:sldId id="273" r:id="rId26"/>
    <p:sldId id="276"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816BD87B-C4DD-48F7-9249-40B47A66B5F7}">
          <p14:sldIdLst>
            <p14:sldId id="257"/>
            <p14:sldId id="277"/>
            <p14:sldId id="259"/>
            <p14:sldId id="260"/>
            <p14:sldId id="261"/>
            <p14:sldId id="262"/>
            <p14:sldId id="279"/>
            <p14:sldId id="280"/>
            <p14:sldId id="281"/>
            <p14:sldId id="282"/>
            <p14:sldId id="283"/>
            <p14:sldId id="284"/>
            <p14:sldId id="285"/>
            <p14:sldId id="264"/>
            <p14:sldId id="265"/>
            <p14:sldId id="266"/>
            <p14:sldId id="267"/>
            <p14:sldId id="268"/>
            <p14:sldId id="269"/>
            <p14:sldId id="270"/>
            <p14:sldId id="272"/>
            <p14:sldId id="275"/>
            <p14:sldId id="271"/>
            <p14:sldId id="274"/>
            <p14:sldId id="273"/>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64" y="7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MX" sz="1800" b="1"/>
              <a:t>Composicion por años de estudio, sexo y edades</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Hoja2!$A$29</c:f>
              <c:strCache>
                <c:ptCount val="1"/>
                <c:pt idx="0">
                  <c:v>1ro</c:v>
                </c:pt>
              </c:strCache>
            </c:strRef>
          </c:tx>
          <c:spPr>
            <a:solidFill>
              <a:schemeClr val="accent1"/>
            </a:solidFill>
            <a:ln>
              <a:noFill/>
            </a:ln>
            <a:effectLst/>
            <a:sp3d/>
          </c:spPr>
          <c:invertIfNegative val="0"/>
          <c:cat>
            <c:multiLvlStrRef>
              <c:f>Hoja2!$B$27:$G$28</c:f>
              <c:multiLvlStrCache>
                <c:ptCount val="6"/>
                <c:lvl>
                  <c:pt idx="0">
                    <c:v>Masculinos</c:v>
                  </c:pt>
                  <c:pt idx="1">
                    <c:v>Femeninas</c:v>
                  </c:pt>
                  <c:pt idx="2">
                    <c:v>18 años</c:v>
                  </c:pt>
                  <c:pt idx="3">
                    <c:v>19 años</c:v>
                  </c:pt>
                  <c:pt idx="4">
                    <c:v>20 años</c:v>
                  </c:pt>
                  <c:pt idx="5">
                    <c:v>21 y más años</c:v>
                  </c:pt>
                </c:lvl>
                <c:lvl>
                  <c:pt idx="0">
                    <c:v>Sexo</c:v>
                  </c:pt>
                  <c:pt idx="2">
                    <c:v>Edades</c:v>
                  </c:pt>
                </c:lvl>
              </c:multiLvlStrCache>
            </c:multiLvlStrRef>
          </c:cat>
          <c:val>
            <c:numRef>
              <c:f>Hoja2!$B$29:$G$29</c:f>
              <c:numCache>
                <c:formatCode>General</c:formatCode>
                <c:ptCount val="6"/>
                <c:pt idx="0">
                  <c:v>10</c:v>
                </c:pt>
                <c:pt idx="1">
                  <c:v>15</c:v>
                </c:pt>
                <c:pt idx="2">
                  <c:v>21</c:v>
                </c:pt>
                <c:pt idx="3">
                  <c:v>4</c:v>
                </c:pt>
                <c:pt idx="4">
                  <c:v>0</c:v>
                </c:pt>
                <c:pt idx="5">
                  <c:v>0</c:v>
                </c:pt>
              </c:numCache>
            </c:numRef>
          </c:val>
          <c:extLst xmlns:c16r2="http://schemas.microsoft.com/office/drawing/2015/06/chart">
            <c:ext xmlns:c16="http://schemas.microsoft.com/office/drawing/2014/chart" uri="{C3380CC4-5D6E-409C-BE32-E72D297353CC}">
              <c16:uniqueId val="{00000000-8D34-49DB-A5D1-7B581BECDFAA}"/>
            </c:ext>
          </c:extLst>
        </c:ser>
        <c:ser>
          <c:idx val="1"/>
          <c:order val="1"/>
          <c:tx>
            <c:strRef>
              <c:f>Hoja2!$A$30</c:f>
              <c:strCache>
                <c:ptCount val="1"/>
                <c:pt idx="0">
                  <c:v>2do</c:v>
                </c:pt>
              </c:strCache>
            </c:strRef>
          </c:tx>
          <c:spPr>
            <a:solidFill>
              <a:schemeClr val="accent2"/>
            </a:solidFill>
            <a:ln>
              <a:noFill/>
            </a:ln>
            <a:effectLst/>
            <a:sp3d/>
          </c:spPr>
          <c:invertIfNegative val="0"/>
          <c:cat>
            <c:multiLvlStrRef>
              <c:f>Hoja2!$B$27:$G$28</c:f>
              <c:multiLvlStrCache>
                <c:ptCount val="6"/>
                <c:lvl>
                  <c:pt idx="0">
                    <c:v>Masculinos</c:v>
                  </c:pt>
                  <c:pt idx="1">
                    <c:v>Femeninas</c:v>
                  </c:pt>
                  <c:pt idx="2">
                    <c:v>18 años</c:v>
                  </c:pt>
                  <c:pt idx="3">
                    <c:v>19 años</c:v>
                  </c:pt>
                  <c:pt idx="4">
                    <c:v>20 años</c:v>
                  </c:pt>
                  <c:pt idx="5">
                    <c:v>21 y más años</c:v>
                  </c:pt>
                </c:lvl>
                <c:lvl>
                  <c:pt idx="0">
                    <c:v>Sexo</c:v>
                  </c:pt>
                  <c:pt idx="2">
                    <c:v>Edades</c:v>
                  </c:pt>
                </c:lvl>
              </c:multiLvlStrCache>
            </c:multiLvlStrRef>
          </c:cat>
          <c:val>
            <c:numRef>
              <c:f>Hoja2!$B$30:$G$30</c:f>
              <c:numCache>
                <c:formatCode>General</c:formatCode>
                <c:ptCount val="6"/>
                <c:pt idx="0">
                  <c:v>13</c:v>
                </c:pt>
                <c:pt idx="1">
                  <c:v>9</c:v>
                </c:pt>
                <c:pt idx="2">
                  <c:v>7</c:v>
                </c:pt>
                <c:pt idx="3">
                  <c:v>15</c:v>
                </c:pt>
                <c:pt idx="4">
                  <c:v>0</c:v>
                </c:pt>
                <c:pt idx="5">
                  <c:v>0</c:v>
                </c:pt>
              </c:numCache>
            </c:numRef>
          </c:val>
          <c:extLst xmlns:c16r2="http://schemas.microsoft.com/office/drawing/2015/06/chart">
            <c:ext xmlns:c16="http://schemas.microsoft.com/office/drawing/2014/chart" uri="{C3380CC4-5D6E-409C-BE32-E72D297353CC}">
              <c16:uniqueId val="{00000001-8D34-49DB-A5D1-7B581BECDFAA}"/>
            </c:ext>
          </c:extLst>
        </c:ser>
        <c:ser>
          <c:idx val="2"/>
          <c:order val="2"/>
          <c:tx>
            <c:strRef>
              <c:f>Hoja2!$A$31</c:f>
              <c:strCache>
                <c:ptCount val="1"/>
                <c:pt idx="0">
                  <c:v>3ro</c:v>
                </c:pt>
              </c:strCache>
            </c:strRef>
          </c:tx>
          <c:spPr>
            <a:solidFill>
              <a:schemeClr val="accent3"/>
            </a:solidFill>
            <a:ln>
              <a:noFill/>
            </a:ln>
            <a:effectLst/>
            <a:sp3d/>
          </c:spPr>
          <c:invertIfNegative val="0"/>
          <c:cat>
            <c:multiLvlStrRef>
              <c:f>Hoja2!$B$27:$G$28</c:f>
              <c:multiLvlStrCache>
                <c:ptCount val="6"/>
                <c:lvl>
                  <c:pt idx="0">
                    <c:v>Masculinos</c:v>
                  </c:pt>
                  <c:pt idx="1">
                    <c:v>Femeninas</c:v>
                  </c:pt>
                  <c:pt idx="2">
                    <c:v>18 años</c:v>
                  </c:pt>
                  <c:pt idx="3">
                    <c:v>19 años</c:v>
                  </c:pt>
                  <c:pt idx="4">
                    <c:v>20 años</c:v>
                  </c:pt>
                  <c:pt idx="5">
                    <c:v>21 y más años</c:v>
                  </c:pt>
                </c:lvl>
                <c:lvl>
                  <c:pt idx="0">
                    <c:v>Sexo</c:v>
                  </c:pt>
                  <c:pt idx="2">
                    <c:v>Edades</c:v>
                  </c:pt>
                </c:lvl>
              </c:multiLvlStrCache>
            </c:multiLvlStrRef>
          </c:cat>
          <c:val>
            <c:numRef>
              <c:f>Hoja2!$B$31:$G$31</c:f>
              <c:numCache>
                <c:formatCode>General</c:formatCode>
                <c:ptCount val="6"/>
                <c:pt idx="0">
                  <c:v>16</c:v>
                </c:pt>
                <c:pt idx="1">
                  <c:v>12</c:v>
                </c:pt>
                <c:pt idx="2">
                  <c:v>0</c:v>
                </c:pt>
                <c:pt idx="3">
                  <c:v>0</c:v>
                </c:pt>
                <c:pt idx="4">
                  <c:v>21</c:v>
                </c:pt>
                <c:pt idx="5">
                  <c:v>7</c:v>
                </c:pt>
              </c:numCache>
            </c:numRef>
          </c:val>
          <c:extLst xmlns:c16r2="http://schemas.microsoft.com/office/drawing/2015/06/chart">
            <c:ext xmlns:c16="http://schemas.microsoft.com/office/drawing/2014/chart" uri="{C3380CC4-5D6E-409C-BE32-E72D297353CC}">
              <c16:uniqueId val="{00000002-8D34-49DB-A5D1-7B581BECDFAA}"/>
            </c:ext>
          </c:extLst>
        </c:ser>
        <c:ser>
          <c:idx val="3"/>
          <c:order val="3"/>
          <c:tx>
            <c:strRef>
              <c:f>Hoja2!$A$32</c:f>
              <c:strCache>
                <c:ptCount val="1"/>
                <c:pt idx="0">
                  <c:v>4to</c:v>
                </c:pt>
              </c:strCache>
            </c:strRef>
          </c:tx>
          <c:spPr>
            <a:solidFill>
              <a:schemeClr val="accent4"/>
            </a:solidFill>
            <a:ln>
              <a:noFill/>
            </a:ln>
            <a:effectLst/>
            <a:sp3d/>
          </c:spPr>
          <c:invertIfNegative val="0"/>
          <c:cat>
            <c:multiLvlStrRef>
              <c:f>Hoja2!$B$27:$G$28</c:f>
              <c:multiLvlStrCache>
                <c:ptCount val="6"/>
                <c:lvl>
                  <c:pt idx="0">
                    <c:v>Masculinos</c:v>
                  </c:pt>
                  <c:pt idx="1">
                    <c:v>Femeninas</c:v>
                  </c:pt>
                  <c:pt idx="2">
                    <c:v>18 años</c:v>
                  </c:pt>
                  <c:pt idx="3">
                    <c:v>19 años</c:v>
                  </c:pt>
                  <c:pt idx="4">
                    <c:v>20 años</c:v>
                  </c:pt>
                  <c:pt idx="5">
                    <c:v>21 y más años</c:v>
                  </c:pt>
                </c:lvl>
                <c:lvl>
                  <c:pt idx="0">
                    <c:v>Sexo</c:v>
                  </c:pt>
                  <c:pt idx="2">
                    <c:v>Edades</c:v>
                  </c:pt>
                </c:lvl>
              </c:multiLvlStrCache>
            </c:multiLvlStrRef>
          </c:cat>
          <c:val>
            <c:numRef>
              <c:f>Hoja2!$B$32:$G$32</c:f>
              <c:numCache>
                <c:formatCode>General</c:formatCode>
                <c:ptCount val="6"/>
                <c:pt idx="0">
                  <c:v>7</c:v>
                </c:pt>
                <c:pt idx="1">
                  <c:v>9</c:v>
                </c:pt>
                <c:pt idx="2">
                  <c:v>0</c:v>
                </c:pt>
                <c:pt idx="3">
                  <c:v>0</c:v>
                </c:pt>
                <c:pt idx="4">
                  <c:v>6</c:v>
                </c:pt>
                <c:pt idx="5">
                  <c:v>10</c:v>
                </c:pt>
              </c:numCache>
            </c:numRef>
          </c:val>
          <c:extLst xmlns:c16r2="http://schemas.microsoft.com/office/drawing/2015/06/chart">
            <c:ext xmlns:c16="http://schemas.microsoft.com/office/drawing/2014/chart" uri="{C3380CC4-5D6E-409C-BE32-E72D297353CC}">
              <c16:uniqueId val="{00000003-8D34-49DB-A5D1-7B581BECDFAA}"/>
            </c:ext>
          </c:extLst>
        </c:ser>
        <c:ser>
          <c:idx val="4"/>
          <c:order val="4"/>
          <c:tx>
            <c:strRef>
              <c:f>Hoja2!$A$33</c:f>
              <c:strCache>
                <c:ptCount val="1"/>
                <c:pt idx="0">
                  <c:v>Total</c:v>
                </c:pt>
              </c:strCache>
            </c:strRef>
          </c:tx>
          <c:spPr>
            <a:solidFill>
              <a:schemeClr val="accent5"/>
            </a:solidFill>
            <a:ln>
              <a:noFill/>
            </a:ln>
            <a:effectLst/>
            <a:sp3d/>
          </c:spPr>
          <c:invertIfNegative val="0"/>
          <c:cat>
            <c:multiLvlStrRef>
              <c:f>Hoja2!$B$27:$G$28</c:f>
              <c:multiLvlStrCache>
                <c:ptCount val="6"/>
                <c:lvl>
                  <c:pt idx="0">
                    <c:v>Masculinos</c:v>
                  </c:pt>
                  <c:pt idx="1">
                    <c:v>Femeninas</c:v>
                  </c:pt>
                  <c:pt idx="2">
                    <c:v>18 años</c:v>
                  </c:pt>
                  <c:pt idx="3">
                    <c:v>19 años</c:v>
                  </c:pt>
                  <c:pt idx="4">
                    <c:v>20 años</c:v>
                  </c:pt>
                  <c:pt idx="5">
                    <c:v>21 y más años</c:v>
                  </c:pt>
                </c:lvl>
                <c:lvl>
                  <c:pt idx="0">
                    <c:v>Sexo</c:v>
                  </c:pt>
                  <c:pt idx="2">
                    <c:v>Edades</c:v>
                  </c:pt>
                </c:lvl>
              </c:multiLvlStrCache>
            </c:multiLvlStrRef>
          </c:cat>
          <c:val>
            <c:numRef>
              <c:f>Hoja2!$B$33:$G$33</c:f>
              <c:numCache>
                <c:formatCode>General</c:formatCode>
                <c:ptCount val="6"/>
                <c:pt idx="0">
                  <c:v>46</c:v>
                </c:pt>
                <c:pt idx="1">
                  <c:v>45</c:v>
                </c:pt>
                <c:pt idx="2">
                  <c:v>28</c:v>
                </c:pt>
                <c:pt idx="3">
                  <c:v>19</c:v>
                </c:pt>
                <c:pt idx="4">
                  <c:v>27</c:v>
                </c:pt>
                <c:pt idx="5">
                  <c:v>17</c:v>
                </c:pt>
              </c:numCache>
            </c:numRef>
          </c:val>
          <c:extLst xmlns:c16r2="http://schemas.microsoft.com/office/drawing/2015/06/chart">
            <c:ext xmlns:c16="http://schemas.microsoft.com/office/drawing/2014/chart" uri="{C3380CC4-5D6E-409C-BE32-E72D297353CC}">
              <c16:uniqueId val="{00000004-8D34-49DB-A5D1-7B581BECDFAA}"/>
            </c:ext>
          </c:extLst>
        </c:ser>
        <c:dLbls>
          <c:showLegendKey val="0"/>
          <c:showVal val="0"/>
          <c:showCatName val="0"/>
          <c:showSerName val="0"/>
          <c:showPercent val="0"/>
          <c:showBubbleSize val="0"/>
        </c:dLbls>
        <c:gapWidth val="150"/>
        <c:shape val="box"/>
        <c:axId val="371627432"/>
        <c:axId val="371627816"/>
        <c:axId val="0"/>
      </c:bar3DChart>
      <c:catAx>
        <c:axId val="371627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71627816"/>
        <c:crosses val="autoZero"/>
        <c:auto val="1"/>
        <c:lblAlgn val="ctr"/>
        <c:lblOffset val="100"/>
        <c:noMultiLvlLbl val="0"/>
      </c:catAx>
      <c:valAx>
        <c:axId val="371627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1627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8E9C3-AF8A-43E5-AE22-FBD5C240A7DA}" type="datetimeFigureOut">
              <a:rPr lang="es-EC" smtClean="0"/>
              <a:t>1/4/2022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D4BF8-1BF5-4B36-AA91-560610BFCB9F}" type="slidenum">
              <a:rPr lang="es-EC" smtClean="0"/>
              <a:t>‹Nº›</a:t>
            </a:fld>
            <a:endParaRPr lang="es-EC"/>
          </a:p>
        </p:txBody>
      </p:sp>
    </p:spTree>
    <p:extLst>
      <p:ext uri="{BB962C8B-B14F-4D97-AF65-F5344CB8AC3E}">
        <p14:creationId xmlns:p14="http://schemas.microsoft.com/office/powerpoint/2010/main" val="213407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4BD4BF8-1BF5-4B36-AA91-560610BFCB9F}" type="slidenum">
              <a:rPr lang="es-EC" smtClean="0"/>
              <a:t>26</a:t>
            </a:fld>
            <a:endParaRPr lang="es-EC"/>
          </a:p>
        </p:txBody>
      </p:sp>
    </p:spTree>
    <p:extLst>
      <p:ext uri="{BB962C8B-B14F-4D97-AF65-F5344CB8AC3E}">
        <p14:creationId xmlns:p14="http://schemas.microsoft.com/office/powerpoint/2010/main" val="42846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250325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293329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8A7E13-6438-4D8B-8445-98BB323C11C4}"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2867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059EF72B-4B4D-4C0E-A1ED-36A1A1763BCC}" type="datetimeFigureOut">
              <a:rPr lang="es-EC" smtClean="0"/>
              <a:t>1/4/2022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1777123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059EF72B-4B4D-4C0E-A1ED-36A1A1763BCC}" type="datetimeFigureOut">
              <a:rPr lang="es-EC" smtClean="0"/>
              <a:t>1/4/2022</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8A7E13-6438-4D8B-8445-98BB323C11C4}"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727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059EF72B-4B4D-4C0E-A1ED-36A1A1763BCC}" type="datetimeFigureOut">
              <a:rPr lang="es-EC" smtClean="0"/>
              <a:t>1/4/2022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2124739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351521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26076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1389491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59EF72B-4B4D-4C0E-A1ED-36A1A1763BCC}" type="datetimeFigureOut">
              <a:rPr lang="es-EC" smtClean="0"/>
              <a:t>1/4/2022</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2526943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9EF72B-4B4D-4C0E-A1ED-36A1A1763BCC}" type="datetimeFigureOut">
              <a:rPr lang="es-EC" smtClean="0"/>
              <a:t>1/4/2022</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321956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59EF72B-4B4D-4C0E-A1ED-36A1A1763BCC}" type="datetimeFigureOut">
              <a:rPr lang="es-EC" smtClean="0"/>
              <a:t>1/4/2022</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151531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59EF72B-4B4D-4C0E-A1ED-36A1A1763BCC}" type="datetimeFigureOut">
              <a:rPr lang="es-EC" smtClean="0"/>
              <a:t>1/4/2022</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977404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EF72B-4B4D-4C0E-A1ED-36A1A1763BCC}" type="datetimeFigureOut">
              <a:rPr lang="es-EC" smtClean="0"/>
              <a:t>1/4/2022</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204543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59EF72B-4B4D-4C0E-A1ED-36A1A1763BCC}" type="datetimeFigureOut">
              <a:rPr lang="es-EC" smtClean="0"/>
              <a:t>1/4/2022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85647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59EF72B-4B4D-4C0E-A1ED-36A1A1763BCC}" type="datetimeFigureOut">
              <a:rPr lang="es-EC" smtClean="0"/>
              <a:t>1/4/2022</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8A7E13-6438-4D8B-8445-98BB323C11C4}" type="slidenum">
              <a:rPr lang="es-EC" smtClean="0"/>
              <a:t>‹Nº›</a:t>
            </a:fld>
            <a:endParaRPr lang="es-EC"/>
          </a:p>
        </p:txBody>
      </p:sp>
    </p:spTree>
    <p:extLst>
      <p:ext uri="{BB962C8B-B14F-4D97-AF65-F5344CB8AC3E}">
        <p14:creationId xmlns:p14="http://schemas.microsoft.com/office/powerpoint/2010/main" val="356429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lumMod val="40000"/>
              <a:lumOff val="60000"/>
            </a:schemeClr>
          </a:fgClr>
          <a:bgClr>
            <a:schemeClr val="bg2">
              <a:lumMod val="90000"/>
            </a:schemeClr>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59EF72B-4B4D-4C0E-A1ED-36A1A1763BCC}" type="datetimeFigureOut">
              <a:rPr lang="es-EC" smtClean="0"/>
              <a:t>1/4/2022</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8A7E13-6438-4D8B-8445-98BB323C11C4}" type="slidenum">
              <a:rPr lang="es-EC" smtClean="0"/>
              <a:t>‹Nº›</a:t>
            </a:fld>
            <a:endParaRPr lang="es-EC"/>
          </a:p>
        </p:txBody>
      </p:sp>
    </p:spTree>
    <p:extLst>
      <p:ext uri="{BB962C8B-B14F-4D97-AF65-F5344CB8AC3E}">
        <p14:creationId xmlns:p14="http://schemas.microsoft.com/office/powerpoint/2010/main" val="404397513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4294967295"/>
          </p:nvPr>
        </p:nvSpPr>
        <p:spPr>
          <a:xfrm>
            <a:off x="1698171" y="1799772"/>
            <a:ext cx="10493829" cy="4909004"/>
          </a:xfrm>
        </p:spPr>
        <p:txBody>
          <a:bodyPr>
            <a:normAutofit fontScale="92500" lnSpcReduction="20000"/>
          </a:bodyPr>
          <a:lstStyle/>
          <a:p>
            <a:r>
              <a:rPr lang="es-EC" sz="2600" b="1" dirty="0">
                <a:latin typeface="Arial" panose="020B0604020202020204" pitchFamily="34" charset="0"/>
                <a:cs typeface="Arial" panose="020B0604020202020204" pitchFamily="34" charset="0"/>
              </a:rPr>
              <a:t>CENTRO DE POSGRADO</a:t>
            </a:r>
          </a:p>
          <a:p>
            <a:endParaRPr lang="es-EC" sz="2600" b="1" dirty="0">
              <a:latin typeface="Arial" panose="020B0604020202020204" pitchFamily="34" charset="0"/>
              <a:cs typeface="Arial" panose="020B0604020202020204" pitchFamily="34" charset="0"/>
            </a:endParaRPr>
          </a:p>
          <a:p>
            <a:r>
              <a:rPr lang="es-EC" sz="2600" b="1" dirty="0">
                <a:latin typeface="Arial" panose="020B0604020202020204" pitchFamily="34" charset="0"/>
                <a:cs typeface="Arial" panose="020B0604020202020204" pitchFamily="34" charset="0"/>
              </a:rPr>
              <a:t>MAESTRIA EN RECREACIÓN Y TIEMPO LIBRE</a:t>
            </a:r>
          </a:p>
          <a:p>
            <a:endParaRPr lang="es-EC" sz="2600" b="1" dirty="0">
              <a:latin typeface="Arial" panose="020B0604020202020204" pitchFamily="34" charset="0"/>
              <a:cs typeface="Arial" panose="020B0604020202020204" pitchFamily="34" charset="0"/>
            </a:endParaRPr>
          </a:p>
          <a:p>
            <a:r>
              <a:rPr lang="es-EC" b="1" dirty="0">
                <a:latin typeface="Arial" panose="020B0604020202020204" pitchFamily="34" charset="0"/>
                <a:cs typeface="Arial" panose="020B0604020202020204" pitchFamily="34" charset="0"/>
              </a:rPr>
              <a:t>AUTOR: Lcda</a:t>
            </a:r>
            <a:r>
              <a:rPr lang="es-EC" b="1" dirty="0" smtClean="0">
                <a:latin typeface="Arial" panose="020B0604020202020204" pitchFamily="34" charset="0"/>
                <a:cs typeface="Arial" panose="020B0604020202020204" pitchFamily="34" charset="0"/>
              </a:rPr>
              <a:t>. Beltrán Muchuli, Emidia</a:t>
            </a:r>
            <a:endParaRPr lang="es-EC" b="1" dirty="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COORDINADORA DE LA MAESTRÍA :</a:t>
            </a:r>
            <a:br>
              <a:rPr lang="es-MX" b="1" dirty="0">
                <a:latin typeface="Arial" panose="020B0604020202020204" pitchFamily="34" charset="0"/>
                <a:cs typeface="Arial" panose="020B0604020202020204" pitchFamily="34" charset="0"/>
              </a:rPr>
            </a:br>
            <a:r>
              <a:rPr lang="es-MX" b="1" dirty="0" err="1">
                <a:latin typeface="Arial" panose="020B0604020202020204" pitchFamily="34" charset="0"/>
                <a:cs typeface="Arial" panose="020B0604020202020204" pitchFamily="34" charset="0"/>
              </a:rPr>
              <a:t>MSc</a:t>
            </a:r>
            <a:r>
              <a:rPr lang="es-MX" b="1" dirty="0" smtClean="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Sandoval </a:t>
            </a:r>
            <a:r>
              <a:rPr lang="es-MX" b="1" dirty="0" smtClean="0">
                <a:latin typeface="Arial" panose="020B0604020202020204" pitchFamily="34" charset="0"/>
                <a:cs typeface="Arial" panose="020B0604020202020204" pitchFamily="34" charset="0"/>
              </a:rPr>
              <a:t>Jaramillo, Lorena</a:t>
            </a:r>
            <a:endParaRPr lang="es-MX" b="1" dirty="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DIRECTOR:</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DrC</a:t>
            </a:r>
            <a:r>
              <a:rPr lang="es-MX" b="1" dirty="0">
                <a:latin typeface="Arial" panose="020B0604020202020204" pitchFamily="34" charset="0"/>
                <a:cs typeface="Arial" panose="020B0604020202020204" pitchFamily="34" charset="0"/>
              </a:rPr>
              <a:t>.</a:t>
            </a:r>
            <a:r>
              <a:rPr lang="es-MX" b="1" dirty="0"/>
              <a:t> </a:t>
            </a:r>
            <a:r>
              <a:rPr lang="es-MX" b="1" dirty="0">
                <a:latin typeface="Arial" panose="020B0604020202020204" pitchFamily="34" charset="0"/>
                <a:cs typeface="Arial" panose="020B0604020202020204" pitchFamily="34" charset="0"/>
              </a:rPr>
              <a:t>Enríquez Villarreal, Jairo Fernando </a:t>
            </a:r>
          </a:p>
          <a:p>
            <a:endParaRPr lang="es-MX" b="1" dirty="0">
              <a:latin typeface="Arial" panose="020B0604020202020204" pitchFamily="34" charset="0"/>
              <a:cs typeface="Arial" panose="020B0604020202020204" pitchFamily="34" charset="0"/>
            </a:endParaRPr>
          </a:p>
          <a:p>
            <a:r>
              <a:rPr lang="es-EC" b="1" dirty="0">
                <a:latin typeface="Arial" panose="020B0604020202020204" pitchFamily="34" charset="0"/>
                <a:cs typeface="Arial" panose="020B0604020202020204" pitchFamily="34" charset="0"/>
              </a:rPr>
              <a:t>TEMA: </a:t>
            </a:r>
            <a:r>
              <a:rPr lang="es-EC" b="1" dirty="0" smtClean="0">
                <a:latin typeface="Arial" panose="020B0604020202020204" pitchFamily="34" charset="0"/>
                <a:cs typeface="Arial" panose="020B0604020202020204" pitchFamily="34" charset="0"/>
              </a:rPr>
              <a:t>“ESTRATEGIA </a:t>
            </a:r>
            <a:r>
              <a:rPr lang="es-EC" b="1" dirty="0">
                <a:latin typeface="Arial" panose="020B0604020202020204" pitchFamily="34" charset="0"/>
                <a:cs typeface="Arial" panose="020B0604020202020204" pitchFamily="34" charset="0"/>
              </a:rPr>
              <a:t>FÍSICO-RECREATIVA PARA EL USO ADECUADO DEL TIEMPO LIBRE DE LOS </a:t>
            </a:r>
            <a:r>
              <a:rPr lang="es-EC" b="1" dirty="0" smtClean="0">
                <a:latin typeface="Arial" panose="020B0604020202020204" pitchFamily="34" charset="0"/>
                <a:cs typeface="Arial" panose="020B0604020202020204" pitchFamily="34" charset="0"/>
              </a:rPr>
              <a:t>GUARDIAMERINAS-ESSUNA” </a:t>
            </a:r>
            <a:r>
              <a:rPr lang="es-EC" b="1" dirty="0">
                <a:latin typeface="Arial" panose="020B0604020202020204" pitchFamily="34" charset="0"/>
                <a:cs typeface="Arial" panose="020B0604020202020204" pitchFamily="34" charset="0"/>
              </a:rPr>
              <a:t/>
            </a:r>
            <a:br>
              <a:rPr lang="es-EC" b="1" dirty="0">
                <a:latin typeface="Arial" panose="020B0604020202020204" pitchFamily="34" charset="0"/>
                <a:cs typeface="Arial" panose="020B0604020202020204" pitchFamily="34" charset="0"/>
              </a:rPr>
            </a:br>
            <a:r>
              <a:rPr lang="es-EC" b="1" dirty="0">
                <a:latin typeface="Arial" panose="020B0604020202020204" pitchFamily="34" charset="0"/>
                <a:cs typeface="Arial" panose="020B0604020202020204" pitchFamily="34" charset="0"/>
              </a:rPr>
              <a:t/>
            </a:r>
            <a:br>
              <a:rPr lang="es-EC" b="1" dirty="0">
                <a:latin typeface="Arial" panose="020B0604020202020204" pitchFamily="34" charset="0"/>
                <a:cs typeface="Arial" panose="020B0604020202020204" pitchFamily="34" charset="0"/>
              </a:rPr>
            </a:br>
            <a:endParaRPr lang="es-EC" dirty="0">
              <a:latin typeface="Arial" panose="020B0604020202020204" pitchFamily="34" charset="0"/>
              <a:cs typeface="Arial" panose="020B0604020202020204" pitchFamily="34"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4042103" y="272861"/>
            <a:ext cx="4614729" cy="1363244"/>
          </a:xfrm>
          <a:prstGeom prst="rect">
            <a:avLst/>
          </a:prstGeom>
          <a:noFill/>
          <a:ln>
            <a:noFill/>
          </a:ln>
        </p:spPr>
      </p:pic>
    </p:spTree>
    <p:extLst>
      <p:ext uri="{BB962C8B-B14F-4D97-AF65-F5344CB8AC3E}">
        <p14:creationId xmlns:p14="http://schemas.microsoft.com/office/powerpoint/2010/main" val="35417072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79827"/>
            <a:ext cx="8911687" cy="820060"/>
          </a:xfrm>
        </p:spPr>
        <p:txBody>
          <a:bodyPr>
            <a:noAutofit/>
          </a:bodyPr>
          <a:lstStyle/>
          <a:p>
            <a:pPr marL="457200" indent="450215" algn="ctr">
              <a:lnSpc>
                <a:spcPct val="200000"/>
              </a:lnSpc>
            </a:pPr>
            <a:r>
              <a:rPr lang="es-ES" sz="2400" b="1" dirty="0">
                <a:effectLst/>
                <a:latin typeface="Arial" panose="020B0604020202020204" pitchFamily="34" charset="0"/>
                <a:ea typeface="Times New Roman" panose="02020603050405020304" pitchFamily="18" charset="0"/>
                <a:cs typeface="Arial" panose="020B0604020202020204" pitchFamily="34" charset="0"/>
              </a:rPr>
              <a:t>Operacionalización de las variables</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74F241C5-385E-4769-889E-C294A2FFA0CA}"/>
              </a:ext>
            </a:extLst>
          </p:cNvPr>
          <p:cNvGraphicFramePr>
            <a:graphicFrameLocks noGrp="1"/>
          </p:cNvGraphicFramePr>
          <p:nvPr>
            <p:extLst>
              <p:ext uri="{D42A27DB-BD31-4B8C-83A1-F6EECF244321}">
                <p14:modId xmlns:p14="http://schemas.microsoft.com/office/powerpoint/2010/main" val="3093406244"/>
              </p:ext>
            </p:extLst>
          </p:nvPr>
        </p:nvGraphicFramePr>
        <p:xfrm>
          <a:off x="2065867" y="1113493"/>
          <a:ext cx="9245601" cy="5486400"/>
        </p:xfrm>
        <a:graphic>
          <a:graphicData uri="http://schemas.openxmlformats.org/drawingml/2006/table">
            <a:tbl>
              <a:tblPr firstRow="1" firstCol="1" bandRow="1">
                <a:tableStyleId>{5C22544A-7EE6-4342-B048-85BDC9FD1C3A}</a:tableStyleId>
              </a:tblPr>
              <a:tblGrid>
                <a:gridCol w="2328347">
                  <a:extLst>
                    <a:ext uri="{9D8B030D-6E8A-4147-A177-3AD203B41FA5}">
                      <a16:colId xmlns:a16="http://schemas.microsoft.com/office/drawing/2014/main" xmlns="" val="1423511528"/>
                    </a:ext>
                  </a:extLst>
                </a:gridCol>
                <a:gridCol w="2334802">
                  <a:extLst>
                    <a:ext uri="{9D8B030D-6E8A-4147-A177-3AD203B41FA5}">
                      <a16:colId xmlns:a16="http://schemas.microsoft.com/office/drawing/2014/main" xmlns="" val="3135058011"/>
                    </a:ext>
                  </a:extLst>
                </a:gridCol>
                <a:gridCol w="2334802">
                  <a:extLst>
                    <a:ext uri="{9D8B030D-6E8A-4147-A177-3AD203B41FA5}">
                      <a16:colId xmlns:a16="http://schemas.microsoft.com/office/drawing/2014/main" xmlns="" val="3400801963"/>
                    </a:ext>
                  </a:extLst>
                </a:gridCol>
                <a:gridCol w="2247650">
                  <a:extLst>
                    <a:ext uri="{9D8B030D-6E8A-4147-A177-3AD203B41FA5}">
                      <a16:colId xmlns:a16="http://schemas.microsoft.com/office/drawing/2014/main" xmlns="" val="3513862091"/>
                    </a:ext>
                  </a:extLst>
                </a:gridCol>
              </a:tblGrid>
              <a:tr h="570488">
                <a:tc rowSpan="4">
                  <a:txBody>
                    <a:bodyPr/>
                    <a:lstStyle/>
                    <a:p>
                      <a:pPr marL="18415" indent="450215" algn="just">
                        <a:lnSpc>
                          <a:spcPct val="200000"/>
                        </a:lnSpc>
                      </a:pPr>
                      <a:r>
                        <a:rPr lang="es-ES" sz="1200" dirty="0">
                          <a:effectLst/>
                        </a:rPr>
                        <a:t> </a:t>
                      </a:r>
                      <a:endParaRPr lang="es-EC" sz="1200" dirty="0">
                        <a:effectLst/>
                      </a:endParaRPr>
                    </a:p>
                    <a:p>
                      <a:pPr marL="17463" indent="-17463" algn="just">
                        <a:lnSpc>
                          <a:spcPct val="200000"/>
                        </a:lnSpc>
                      </a:pPr>
                      <a:r>
                        <a:rPr lang="es-ES" sz="1200" dirty="0">
                          <a:effectLst/>
                        </a:rPr>
                        <a:t>VI. actividades físico-recreativas: aquel acto que implique un desgaste de energía y a su vez se ponga en marcha aspectos corporales y psicosociales en una persona.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a:txBody>
                    <a:bodyPr/>
                    <a:lstStyle/>
                    <a:p>
                      <a:pPr marL="18415" indent="-18415" algn="ctr">
                        <a:lnSpc>
                          <a:spcPct val="200000"/>
                        </a:lnSpc>
                      </a:pPr>
                      <a:r>
                        <a:rPr lang="es-419" sz="1200" dirty="0">
                          <a:effectLst/>
                        </a:rPr>
                        <a:t>Tipos de </a:t>
                      </a:r>
                      <a:endParaRPr lang="es-EC" sz="1200" dirty="0">
                        <a:effectLst/>
                      </a:endParaRPr>
                    </a:p>
                    <a:p>
                      <a:pPr marL="18415" indent="-18415" algn="ctr">
                        <a:lnSpc>
                          <a:spcPct val="200000"/>
                        </a:lnSpc>
                      </a:pPr>
                      <a:r>
                        <a:rPr lang="es-ES" sz="1200" dirty="0">
                          <a:effectLst/>
                        </a:rPr>
                        <a:t>Actividades que realiza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a:txBody>
                    <a:bodyPr/>
                    <a:lstStyle/>
                    <a:p>
                      <a:pPr marL="18415" indent="-18415" algn="ctr">
                        <a:lnSpc>
                          <a:spcPct val="200000"/>
                        </a:lnSpc>
                      </a:pPr>
                      <a:r>
                        <a:rPr lang="es-419" sz="1200" dirty="0">
                          <a:effectLst/>
                        </a:rPr>
                        <a:t>Deportivas, </a:t>
                      </a:r>
                      <a:endParaRPr lang="es-EC" sz="1200" dirty="0">
                        <a:effectLst/>
                      </a:endParaRPr>
                    </a:p>
                    <a:p>
                      <a:pPr marL="18415" indent="-18415" algn="ctr">
                        <a:lnSpc>
                          <a:spcPct val="200000"/>
                        </a:lnSpc>
                      </a:pPr>
                      <a:r>
                        <a:rPr lang="es-EC" sz="1200" dirty="0">
                          <a:effectLst/>
                        </a:rPr>
                        <a:t>Recreativas, culturales, otras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rowSpan="4">
                  <a:txBody>
                    <a:bodyPr/>
                    <a:lstStyle/>
                    <a:p>
                      <a:pPr marL="18415" indent="450215" algn="just">
                        <a:lnSpc>
                          <a:spcPct val="200000"/>
                        </a:lnSpc>
                      </a:pPr>
                      <a:endParaRPr lang="es-EC" sz="1200" dirty="0">
                        <a:effectLst/>
                      </a:endParaRPr>
                    </a:p>
                    <a:p>
                      <a:pPr marL="18415" indent="450215" algn="just">
                        <a:lnSpc>
                          <a:spcPct val="200000"/>
                        </a:lnSpc>
                      </a:pPr>
                      <a:endParaRPr lang="es-EC" sz="1200" dirty="0">
                        <a:effectLst/>
                      </a:endParaRPr>
                    </a:p>
                    <a:p>
                      <a:pPr marL="18415" indent="450215" algn="just">
                        <a:lnSpc>
                          <a:spcPct val="200000"/>
                        </a:lnSpc>
                      </a:pPr>
                      <a:endParaRPr lang="es-EC" sz="1200" dirty="0">
                        <a:effectLst/>
                      </a:endParaRPr>
                    </a:p>
                    <a:p>
                      <a:pPr marL="18415" indent="450215" algn="just">
                        <a:lnSpc>
                          <a:spcPct val="200000"/>
                        </a:lnSpc>
                      </a:pPr>
                      <a:endParaRPr lang="es-EC" sz="1200" dirty="0">
                        <a:effectLst/>
                      </a:endParaRPr>
                    </a:p>
                    <a:p>
                      <a:pPr marL="18415" indent="450215" algn="just">
                        <a:lnSpc>
                          <a:spcPct val="200000"/>
                        </a:lnSpc>
                      </a:pPr>
                      <a:r>
                        <a:rPr lang="es-EC" sz="1400" dirty="0">
                          <a:effectLst/>
                        </a:rPr>
                        <a:t>Encuesta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extLst>
                  <a:ext uri="{0D108BD9-81ED-4DB2-BD59-A6C34878D82A}">
                    <a16:rowId xmlns:a16="http://schemas.microsoft.com/office/drawing/2014/main" xmlns="" val="3629243011"/>
                  </a:ext>
                </a:extLst>
              </a:tr>
              <a:tr h="1172081">
                <a:tc vMerge="1">
                  <a:txBody>
                    <a:bodyPr/>
                    <a:lstStyle/>
                    <a:p>
                      <a:endParaRPr lang="es-EC"/>
                    </a:p>
                  </a:txBody>
                  <a:tcPr/>
                </a:tc>
                <a:tc>
                  <a:txBody>
                    <a:bodyPr/>
                    <a:lstStyle/>
                    <a:p>
                      <a:pPr marL="18415" indent="-18415" algn="just">
                        <a:lnSpc>
                          <a:spcPct val="200000"/>
                        </a:lnSpc>
                      </a:pPr>
                      <a:r>
                        <a:rPr lang="es-419" sz="1200" dirty="0">
                          <a:effectLst/>
                        </a:rPr>
                        <a:t>Preferencia en las actividades deportivas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a:txBody>
                    <a:bodyPr/>
                    <a:lstStyle/>
                    <a:p>
                      <a:pPr marL="18415" indent="-18415" algn="just">
                        <a:lnSpc>
                          <a:spcPct val="200000"/>
                        </a:lnSpc>
                      </a:pPr>
                      <a:r>
                        <a:rPr lang="es-EC" sz="1200" dirty="0">
                          <a:effectLst/>
                        </a:rPr>
                        <a:t>Al aire libre, en espacios cerrados, pasivas, activas, con pelotas, con otros aditamentos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vMerge="1">
                  <a:txBody>
                    <a:bodyPr/>
                    <a:lstStyle/>
                    <a:p>
                      <a:endParaRPr lang="es-EC"/>
                    </a:p>
                  </a:txBody>
                  <a:tcPr/>
                </a:tc>
                <a:extLst>
                  <a:ext uri="{0D108BD9-81ED-4DB2-BD59-A6C34878D82A}">
                    <a16:rowId xmlns:a16="http://schemas.microsoft.com/office/drawing/2014/main" xmlns="" val="252332974"/>
                  </a:ext>
                </a:extLst>
              </a:tr>
              <a:tr h="1372612">
                <a:tc vMerge="1">
                  <a:txBody>
                    <a:bodyPr/>
                    <a:lstStyle/>
                    <a:p>
                      <a:endParaRPr lang="es-EC"/>
                    </a:p>
                  </a:txBody>
                  <a:tcPr/>
                </a:tc>
                <a:tc>
                  <a:txBody>
                    <a:bodyPr/>
                    <a:lstStyle/>
                    <a:p>
                      <a:pPr marL="18415" indent="-18415" algn="just">
                        <a:lnSpc>
                          <a:spcPct val="200000"/>
                        </a:lnSpc>
                      </a:pPr>
                      <a:r>
                        <a:rPr lang="es-ES" sz="1200" dirty="0">
                          <a:effectLst/>
                        </a:rPr>
                        <a:t>Tiempo que se dedica para realizar estas actividades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a:txBody>
                    <a:bodyPr/>
                    <a:lstStyle/>
                    <a:p>
                      <a:pPr marL="18415" indent="-18415" algn="just">
                        <a:lnSpc>
                          <a:spcPct val="200000"/>
                        </a:lnSpc>
                      </a:pPr>
                      <a:r>
                        <a:rPr lang="es-EC" sz="1200" dirty="0">
                          <a:effectLst/>
                        </a:rPr>
                        <a:t>Diario </a:t>
                      </a:r>
                    </a:p>
                    <a:p>
                      <a:pPr marL="18415" indent="-18415" algn="just">
                        <a:lnSpc>
                          <a:spcPct val="200000"/>
                        </a:lnSpc>
                      </a:pPr>
                      <a:r>
                        <a:rPr lang="es-EC" sz="1200" dirty="0">
                          <a:effectLst/>
                        </a:rPr>
                        <a:t>Días alternos</a:t>
                      </a:r>
                    </a:p>
                    <a:p>
                      <a:pPr marL="18415" indent="-18415" algn="just">
                        <a:lnSpc>
                          <a:spcPct val="200000"/>
                        </a:lnSpc>
                      </a:pPr>
                      <a:r>
                        <a:rPr lang="es-EC" sz="1200" dirty="0">
                          <a:effectLst/>
                        </a:rPr>
                        <a:t>Una vez por semana</a:t>
                      </a:r>
                    </a:p>
                    <a:p>
                      <a:pPr marL="18415" indent="-18415" algn="just">
                        <a:lnSpc>
                          <a:spcPct val="200000"/>
                        </a:lnSpc>
                      </a:pPr>
                      <a:r>
                        <a:rPr lang="es-EC" sz="1200" dirty="0">
                          <a:effectLst/>
                        </a:rPr>
                        <a:t>Fines de semana</a:t>
                      </a:r>
                    </a:p>
                    <a:p>
                      <a:pPr marL="18415" indent="-18415" algn="just">
                        <a:lnSpc>
                          <a:spcPct val="200000"/>
                        </a:lnSpc>
                      </a:pPr>
                      <a:r>
                        <a:rPr lang="es-EC" sz="1200" dirty="0">
                          <a:effectLst/>
                        </a:rPr>
                        <a:t>Una vez al mes</a:t>
                      </a:r>
                    </a:p>
                    <a:p>
                      <a:pPr marL="18415" indent="-18415" algn="just">
                        <a:lnSpc>
                          <a:spcPct val="200000"/>
                        </a:lnSpc>
                      </a:pPr>
                      <a:r>
                        <a:rPr lang="es-EC" sz="1200" dirty="0">
                          <a:effectLst/>
                        </a:rPr>
                        <a:t>Nunca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vMerge="1">
                  <a:txBody>
                    <a:bodyPr/>
                    <a:lstStyle/>
                    <a:p>
                      <a:endParaRPr lang="es-EC"/>
                    </a:p>
                  </a:txBody>
                  <a:tcPr/>
                </a:tc>
                <a:extLst>
                  <a:ext uri="{0D108BD9-81ED-4DB2-BD59-A6C34878D82A}">
                    <a16:rowId xmlns:a16="http://schemas.microsoft.com/office/drawing/2014/main" xmlns="" val="3839737676"/>
                  </a:ext>
                </a:extLst>
              </a:tr>
              <a:tr h="771019">
                <a:tc vMerge="1">
                  <a:txBody>
                    <a:bodyPr/>
                    <a:lstStyle/>
                    <a:p>
                      <a:endParaRPr lang="es-EC"/>
                    </a:p>
                  </a:txBody>
                  <a:tcPr/>
                </a:tc>
                <a:tc>
                  <a:txBody>
                    <a:bodyPr/>
                    <a:lstStyle/>
                    <a:p>
                      <a:pPr marL="18415" indent="-18415" algn="just">
                        <a:lnSpc>
                          <a:spcPct val="200000"/>
                        </a:lnSpc>
                      </a:pPr>
                      <a:r>
                        <a:rPr lang="es-ES" sz="1200">
                          <a:effectLst/>
                        </a:rPr>
                        <a:t>Forma en la que prefiere participar en las actividades físicas recreativas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a:txBody>
                    <a:bodyPr/>
                    <a:lstStyle/>
                    <a:p>
                      <a:pPr marL="18415" indent="-18415" algn="just">
                        <a:lnSpc>
                          <a:spcPct val="200000"/>
                        </a:lnSpc>
                      </a:pPr>
                      <a:r>
                        <a:rPr lang="es-EC" sz="1200" dirty="0">
                          <a:effectLst/>
                        </a:rPr>
                        <a:t>Individual, en grupo, con familiares, amigos, otra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018" marR="41018" marT="0" marB="0"/>
                </a:tc>
                <a:tc vMerge="1">
                  <a:txBody>
                    <a:bodyPr/>
                    <a:lstStyle/>
                    <a:p>
                      <a:endParaRPr lang="es-EC"/>
                    </a:p>
                  </a:txBody>
                  <a:tcPr/>
                </a:tc>
                <a:extLst>
                  <a:ext uri="{0D108BD9-81ED-4DB2-BD59-A6C34878D82A}">
                    <a16:rowId xmlns:a16="http://schemas.microsoft.com/office/drawing/2014/main" xmlns="" val="3294064336"/>
                  </a:ext>
                </a:extLst>
              </a:tr>
            </a:tbl>
          </a:graphicData>
        </a:graphic>
      </p:graphicFrame>
    </p:spTree>
    <p:extLst>
      <p:ext uri="{BB962C8B-B14F-4D97-AF65-F5344CB8AC3E}">
        <p14:creationId xmlns:p14="http://schemas.microsoft.com/office/powerpoint/2010/main" val="338844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464452"/>
            <a:ext cx="8911687" cy="870861"/>
          </a:xfrm>
        </p:spPr>
        <p:txBody>
          <a:bodyPr>
            <a:noAutofit/>
          </a:bodyPr>
          <a:lstStyle/>
          <a:p>
            <a:pPr marL="457200" indent="-7938" algn="ctr">
              <a:lnSpc>
                <a:spcPct val="200000"/>
              </a:lnSpc>
            </a:pPr>
            <a:r>
              <a:rPr lang="es-ES" sz="2800" b="1" dirty="0">
                <a:effectLst/>
                <a:latin typeface="Arial" panose="020B0604020202020204" pitchFamily="34" charset="0"/>
                <a:ea typeface="Times New Roman" panose="02020603050405020304" pitchFamily="18" charset="0"/>
                <a:cs typeface="Arial" panose="020B0604020202020204" pitchFamily="34" charset="0"/>
              </a:rPr>
              <a:t>Método</a:t>
            </a:r>
            <a:endParaRPr lang="es-EC" sz="28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1640156" y="1932819"/>
            <a:ext cx="9332686" cy="4078514"/>
          </a:xfrm>
        </p:spPr>
        <p:txBody>
          <a:bodyPr>
            <a:noAutofit/>
          </a:bodyPr>
          <a:lstStyle/>
          <a:p>
            <a:pPr marL="457200" indent="0" algn="just">
              <a:buNone/>
            </a:pPr>
            <a:r>
              <a:rPr lang="es-419" sz="2400" b="1" dirty="0">
                <a:effectLst/>
                <a:latin typeface="Arial" panose="020B0604020202020204" pitchFamily="34" charset="0"/>
                <a:ea typeface="Times New Roman" panose="02020603050405020304" pitchFamily="18" charset="0"/>
                <a:cs typeface="Arial" panose="020B0604020202020204" pitchFamily="34" charset="0"/>
              </a:rPr>
              <a:t>Métodos teóricos: </a:t>
            </a:r>
          </a:p>
          <a:p>
            <a:pPr marL="457200" indent="450215" algn="just"/>
            <a:r>
              <a:rPr lang="es-MX" sz="2000" dirty="0">
                <a:effectLst/>
                <a:latin typeface="Arial" panose="020B0604020202020204" pitchFamily="34" charset="0"/>
                <a:ea typeface="Times New Roman" panose="02020603050405020304" pitchFamily="18" charset="0"/>
              </a:rPr>
              <a:t>Histórico lógico, posibilitó la realización de la revisión bibliográfica de los fundamentos teóricos </a:t>
            </a:r>
          </a:p>
          <a:p>
            <a:pPr marL="457200" indent="450215" algn="just"/>
            <a:r>
              <a:rPr lang="es-MX" sz="2000" dirty="0">
                <a:effectLst/>
                <a:latin typeface="Arial" panose="020B0604020202020204" pitchFamily="34" charset="0"/>
                <a:ea typeface="Times New Roman" panose="02020603050405020304" pitchFamily="18" charset="0"/>
              </a:rPr>
              <a:t>Análisis síntesis: en este estudio, los procesamientos interpretación de los datos de la información en relación con los fundamentos teórico – metodológico </a:t>
            </a:r>
            <a:r>
              <a:rPr lang="es-419" sz="2000" dirty="0">
                <a:effectLst/>
                <a:latin typeface="Arial" panose="020B0604020202020204" pitchFamily="34" charset="0"/>
                <a:ea typeface="Times New Roman" panose="02020603050405020304" pitchFamily="18"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0215" algn="just"/>
            <a:r>
              <a:rPr lang="es-MX" sz="2000" dirty="0">
                <a:effectLst/>
                <a:latin typeface="Arial" panose="020B0604020202020204" pitchFamily="34" charset="0"/>
                <a:ea typeface="Times New Roman" panose="02020603050405020304" pitchFamily="18" charset="0"/>
              </a:rPr>
              <a:t>Inductivo y deductivo: Para realizar las generalizaciones sobre el uso adecuado del tiempo libre de los guardiamarinas dentro de su formación integral a partir de las actividades físico-recreativas utilizado en la elaboración e interpretación y diagnóstico de los fundamentos teóricos y datos </a:t>
            </a:r>
            <a:endParaRPr lang="es-EC"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965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464452"/>
            <a:ext cx="8911687" cy="870861"/>
          </a:xfrm>
        </p:spPr>
        <p:txBody>
          <a:bodyPr>
            <a:noAutofit/>
          </a:bodyPr>
          <a:lstStyle/>
          <a:p>
            <a:pPr marL="457200" indent="-7938" algn="ctr">
              <a:lnSpc>
                <a:spcPct val="200000"/>
              </a:lnSpc>
            </a:pPr>
            <a:r>
              <a:rPr lang="es-ES" sz="2800" b="1" dirty="0">
                <a:effectLst/>
                <a:latin typeface="Arial" panose="020B0604020202020204" pitchFamily="34" charset="0"/>
                <a:ea typeface="Times New Roman" panose="02020603050405020304" pitchFamily="18" charset="0"/>
                <a:cs typeface="Arial" panose="020B0604020202020204" pitchFamily="34" charset="0"/>
              </a:rPr>
              <a:t>Método</a:t>
            </a:r>
            <a:endParaRPr lang="es-EC" sz="28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1640156" y="1797352"/>
            <a:ext cx="9332686" cy="3541485"/>
          </a:xfrm>
        </p:spPr>
        <p:txBody>
          <a:bodyPr>
            <a:noAutofit/>
          </a:bodyPr>
          <a:lstStyle/>
          <a:p>
            <a:pPr marL="457200" indent="0" algn="just">
              <a:buNone/>
            </a:pPr>
            <a:r>
              <a:rPr lang="es-419" sz="2400" b="1" dirty="0">
                <a:effectLst/>
                <a:latin typeface="Arial" panose="020B0604020202020204" pitchFamily="34" charset="0"/>
                <a:ea typeface="Times New Roman" panose="02020603050405020304" pitchFamily="18" charset="0"/>
                <a:cs typeface="Arial" panose="020B0604020202020204" pitchFamily="34" charset="0"/>
              </a:rPr>
              <a:t>Métodos empíricos : </a:t>
            </a:r>
          </a:p>
          <a:p>
            <a:pPr marL="457200" indent="450215" algn="just"/>
            <a:r>
              <a:rPr lang="es-MX" sz="2000" dirty="0">
                <a:effectLst/>
                <a:latin typeface="Arial" panose="020B0604020202020204" pitchFamily="34" charset="0"/>
                <a:ea typeface="Times New Roman" panose="02020603050405020304" pitchFamily="18" charset="0"/>
              </a:rPr>
              <a:t>Observación, que permitió constatar las manifestaciones que evidencian el uso del tiempo libre por los jóvenes guardiamarinas de la Escuela Superior Naval.</a:t>
            </a:r>
          </a:p>
          <a:p>
            <a:pPr marL="457200" lvl="0" indent="450215" algn="just"/>
            <a:r>
              <a:rPr lang="es-MX" sz="2000" dirty="0">
                <a:latin typeface="Arial" panose="020B0604020202020204" pitchFamily="34" charset="0"/>
              </a:rPr>
              <a:t>Encuesta, aplicada en pos de identificar las necesidades e intereses de los jóvenes guardiamarinas respecto al uso del tiempo libre.</a:t>
            </a:r>
            <a:endParaRPr lang="es-EC" sz="2000" dirty="0">
              <a:latin typeface="Arial" panose="020B0604020202020204" pitchFamily="34" charset="0"/>
            </a:endParaRPr>
          </a:p>
          <a:p>
            <a:pPr marL="457200" indent="450215" algn="just"/>
            <a:r>
              <a:rPr lang="es-MX" sz="2000" dirty="0">
                <a:latin typeface="Arial" panose="020B0604020202020204" pitchFamily="34" charset="0"/>
              </a:rPr>
              <a:t>Criterio de expertos, para corroborar el valor de la Estrategia en pos de resolver el problema planteado en la investigación y para evaluar la factibilidad de su aplicación. </a:t>
            </a:r>
            <a:endParaRPr lang="es-EC" sz="2000" dirty="0">
              <a:latin typeface="Arial" panose="020B0604020202020204" pitchFamily="34" charset="0"/>
            </a:endParaRPr>
          </a:p>
        </p:txBody>
      </p:sp>
    </p:spTree>
    <p:extLst>
      <p:ext uri="{BB962C8B-B14F-4D97-AF65-F5344CB8AC3E}">
        <p14:creationId xmlns:p14="http://schemas.microsoft.com/office/powerpoint/2010/main" val="166737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5889" y="447519"/>
            <a:ext cx="8911687" cy="870861"/>
          </a:xfrm>
        </p:spPr>
        <p:txBody>
          <a:bodyPr>
            <a:noAutofit/>
          </a:bodyPr>
          <a:lstStyle/>
          <a:p>
            <a:pPr marL="457200" indent="-7938" algn="ctr">
              <a:lnSpc>
                <a:spcPct val="200000"/>
              </a:lnSpc>
            </a:pPr>
            <a:r>
              <a:rPr lang="es-ES" sz="2800" b="1" dirty="0">
                <a:effectLst/>
                <a:latin typeface="Arial" panose="020B0604020202020204" pitchFamily="34" charset="0"/>
                <a:ea typeface="Times New Roman" panose="02020603050405020304" pitchFamily="18" charset="0"/>
                <a:cs typeface="Arial" panose="020B0604020202020204" pitchFamily="34" charset="0"/>
              </a:rPr>
              <a:t>Método</a:t>
            </a:r>
            <a:endParaRPr lang="es-EC" sz="28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1640155" y="1932819"/>
            <a:ext cx="9739045" cy="4332514"/>
          </a:xfrm>
        </p:spPr>
        <p:txBody>
          <a:bodyPr>
            <a:noAutofit/>
          </a:bodyPr>
          <a:lstStyle/>
          <a:p>
            <a:pPr marL="457200" indent="0" algn="just">
              <a:buNone/>
            </a:pPr>
            <a:r>
              <a:rPr lang="es-419" sz="2400" b="1" dirty="0">
                <a:effectLst/>
                <a:latin typeface="Arial" panose="020B0604020202020204" pitchFamily="34" charset="0"/>
                <a:ea typeface="Times New Roman" panose="02020603050405020304" pitchFamily="18" charset="0"/>
                <a:cs typeface="Arial" panose="020B0604020202020204" pitchFamily="34" charset="0"/>
              </a:rPr>
              <a:t>Métodos Estadístico: </a:t>
            </a:r>
          </a:p>
          <a:p>
            <a:pPr marL="457200" lvl="0" indent="450215" algn="just"/>
            <a:r>
              <a:rPr lang="es-MX" sz="2800" dirty="0">
                <a:latin typeface="Arial" panose="020B0604020202020204" pitchFamily="34" charset="0"/>
              </a:rPr>
              <a:t>Análisis porcentual, para el procesamiento de los datos numéricos obtenidos. </a:t>
            </a:r>
            <a:endParaRPr lang="es-EC" sz="2800" dirty="0">
              <a:latin typeface="Arial" panose="020B0604020202020204" pitchFamily="34" charset="0"/>
            </a:endParaRPr>
          </a:p>
          <a:p>
            <a:pPr marL="457200" indent="450215" algn="just"/>
            <a:r>
              <a:rPr lang="es-MX" sz="2800" dirty="0">
                <a:latin typeface="Arial" panose="020B0604020202020204" pitchFamily="34" charset="0"/>
              </a:rPr>
              <a:t>Medidas de tendencia central y tablas de distribución de frecuencias y gráficos que permitirán la distribución de los datos obtenidos como es el paquete estadístico para las ciencias sociales (SPSS versión 22).</a:t>
            </a:r>
            <a:endParaRPr lang="es-EC" sz="2800" dirty="0">
              <a:latin typeface="Arial" panose="020B0604020202020204" pitchFamily="34" charset="0"/>
            </a:endParaRPr>
          </a:p>
        </p:txBody>
      </p:sp>
    </p:spTree>
    <p:extLst>
      <p:ext uri="{BB962C8B-B14F-4D97-AF65-F5344CB8AC3E}">
        <p14:creationId xmlns:p14="http://schemas.microsoft.com/office/powerpoint/2010/main" val="238993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4020"/>
          </a:xfrm>
        </p:spPr>
        <p:txBody>
          <a:bodyPr>
            <a:normAutofit/>
          </a:bodyPr>
          <a:lstStyle/>
          <a:p>
            <a:pPr algn="ctr"/>
            <a:r>
              <a:rPr lang="es-EC" sz="2400" b="1" dirty="0">
                <a:latin typeface="Arial" panose="020B0604020202020204" pitchFamily="34" charset="0"/>
                <a:cs typeface="Arial" panose="020B0604020202020204" pitchFamily="34" charset="0"/>
              </a:rPr>
              <a:t>FUNDAMENTACIÓN METODOLÓGICA</a:t>
            </a:r>
          </a:p>
        </p:txBody>
      </p:sp>
      <p:sp>
        <p:nvSpPr>
          <p:cNvPr id="3" name="Marcador de contenido 2"/>
          <p:cNvSpPr>
            <a:spLocks noGrp="1"/>
          </p:cNvSpPr>
          <p:nvPr>
            <p:ph idx="1"/>
          </p:nvPr>
        </p:nvSpPr>
        <p:spPr>
          <a:xfrm>
            <a:off x="838199" y="1358782"/>
            <a:ext cx="10655893" cy="5024926"/>
          </a:xfrm>
        </p:spPr>
        <p:txBody>
          <a:bodyPr>
            <a:normAutofit/>
          </a:bodyPr>
          <a:lstStyle/>
          <a:p>
            <a:pPr marL="0" indent="0" algn="just">
              <a:buNone/>
            </a:pPr>
            <a:r>
              <a:rPr lang="es-EC" sz="2000" dirty="0">
                <a:latin typeface="Arial" panose="020B0604020202020204" pitchFamily="34" charset="0"/>
                <a:cs typeface="Arial" panose="020B0604020202020204" pitchFamily="34" charset="0"/>
              </a:rPr>
              <a:t>Los resultados de la encuesta, aplicada a los jóvenes estudiantes guardiamarinas, facilitó la comprensión del problema planteado respecto al uso adecuado del tiempo libre a partir del conocimiento de sus intereses y necesidades; para ello, se procedió a la tabulación de los datos y la interpretación de estos.</a:t>
            </a:r>
          </a:p>
        </p:txBody>
      </p:sp>
      <p:graphicFrame>
        <p:nvGraphicFramePr>
          <p:cNvPr id="4" name="Gráfico 3"/>
          <p:cNvGraphicFramePr/>
          <p:nvPr>
            <p:extLst>
              <p:ext uri="{D42A27DB-BD31-4B8C-83A1-F6EECF244321}">
                <p14:modId xmlns:p14="http://schemas.microsoft.com/office/powerpoint/2010/main" val="327026212"/>
              </p:ext>
            </p:extLst>
          </p:nvPr>
        </p:nvGraphicFramePr>
        <p:xfrm>
          <a:off x="2221907" y="3038622"/>
          <a:ext cx="8708690" cy="3276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62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30254" cy="707537"/>
          </a:xfrm>
        </p:spPr>
        <p:txBody>
          <a:bodyPr>
            <a:normAutofit/>
          </a:bodyPr>
          <a:lstStyle/>
          <a:p>
            <a:pPr algn="ctr"/>
            <a:r>
              <a:rPr lang="es-EC" sz="2400" dirty="0">
                <a:latin typeface="Arial" panose="020B0604020202020204" pitchFamily="34" charset="0"/>
                <a:cs typeface="Arial" panose="020B0604020202020204" pitchFamily="34" charset="0"/>
              </a:rPr>
              <a:t>FUNDAMENTACIÓN METODOLÓGICA</a:t>
            </a:r>
          </a:p>
        </p:txBody>
      </p:sp>
      <p:sp>
        <p:nvSpPr>
          <p:cNvPr id="3" name="Marcador de contenido 2"/>
          <p:cNvSpPr>
            <a:spLocks noGrp="1"/>
          </p:cNvSpPr>
          <p:nvPr>
            <p:ph idx="1"/>
          </p:nvPr>
        </p:nvSpPr>
        <p:spPr>
          <a:xfrm>
            <a:off x="1696916" y="1039528"/>
            <a:ext cx="9809285" cy="512520"/>
          </a:xfrm>
        </p:spPr>
        <p:txBody>
          <a:bodyPr>
            <a:normAutofit fontScale="77500" lnSpcReduction="20000"/>
          </a:bodyPr>
          <a:lstStyle/>
          <a:p>
            <a:pPr marL="0" indent="0" algn="ctr">
              <a:buNone/>
            </a:pPr>
            <a:r>
              <a:rPr lang="es-MX" sz="2400" dirty="0"/>
              <a:t>             </a:t>
            </a:r>
            <a:r>
              <a:rPr lang="es-MX" sz="2800" b="1" dirty="0"/>
              <a:t>Composición de sexos y edades, representación del porciento</a:t>
            </a:r>
            <a:r>
              <a:rPr lang="es-MX" sz="2400" dirty="0"/>
              <a:t>.</a:t>
            </a:r>
            <a:endParaRPr lang="es-EC" sz="2400" dirty="0"/>
          </a:p>
          <a:p>
            <a:pPr algn="ctr"/>
            <a:endParaRPr lang="es-EC" sz="24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78376229"/>
              </p:ext>
            </p:extLst>
          </p:nvPr>
        </p:nvGraphicFramePr>
        <p:xfrm>
          <a:off x="1696916" y="1807380"/>
          <a:ext cx="9926515" cy="3481598"/>
        </p:xfrm>
        <a:graphic>
          <a:graphicData uri="http://schemas.openxmlformats.org/drawingml/2006/table">
            <a:tbl>
              <a:tblPr firstRow="1" firstCol="1" bandRow="1"/>
              <a:tblGrid>
                <a:gridCol w="1147884">
                  <a:extLst>
                    <a:ext uri="{9D8B030D-6E8A-4147-A177-3AD203B41FA5}">
                      <a16:colId xmlns:a16="http://schemas.microsoft.com/office/drawing/2014/main" xmlns="" val="20000"/>
                    </a:ext>
                  </a:extLst>
                </a:gridCol>
                <a:gridCol w="1472223">
                  <a:extLst>
                    <a:ext uri="{9D8B030D-6E8A-4147-A177-3AD203B41FA5}">
                      <a16:colId xmlns:a16="http://schemas.microsoft.com/office/drawing/2014/main" xmlns="" val="20001"/>
                    </a:ext>
                  </a:extLst>
                </a:gridCol>
                <a:gridCol w="1811215">
                  <a:extLst>
                    <a:ext uri="{9D8B030D-6E8A-4147-A177-3AD203B41FA5}">
                      <a16:colId xmlns:a16="http://schemas.microsoft.com/office/drawing/2014/main" xmlns="" val="20002"/>
                    </a:ext>
                  </a:extLst>
                </a:gridCol>
                <a:gridCol w="1529862">
                  <a:extLst>
                    <a:ext uri="{9D8B030D-6E8A-4147-A177-3AD203B41FA5}">
                      <a16:colId xmlns:a16="http://schemas.microsoft.com/office/drawing/2014/main" xmlns="" val="20003"/>
                    </a:ext>
                  </a:extLst>
                </a:gridCol>
                <a:gridCol w="1389185">
                  <a:extLst>
                    <a:ext uri="{9D8B030D-6E8A-4147-A177-3AD203B41FA5}">
                      <a16:colId xmlns:a16="http://schemas.microsoft.com/office/drawing/2014/main" xmlns="" val="20004"/>
                    </a:ext>
                  </a:extLst>
                </a:gridCol>
                <a:gridCol w="1248507">
                  <a:extLst>
                    <a:ext uri="{9D8B030D-6E8A-4147-A177-3AD203B41FA5}">
                      <a16:colId xmlns:a16="http://schemas.microsoft.com/office/drawing/2014/main" xmlns="" val="20005"/>
                    </a:ext>
                  </a:extLst>
                </a:gridCol>
                <a:gridCol w="1327639">
                  <a:extLst>
                    <a:ext uri="{9D8B030D-6E8A-4147-A177-3AD203B41FA5}">
                      <a16:colId xmlns:a16="http://schemas.microsoft.com/office/drawing/2014/main" xmlns="" val="20006"/>
                    </a:ext>
                  </a:extLst>
                </a:gridCol>
              </a:tblGrid>
              <a:tr h="322245">
                <a:tc rowSpan="2">
                  <a:txBody>
                    <a:bodyPr/>
                    <a:lstStyle/>
                    <a:p>
                      <a:pPr indent="450215" algn="just"/>
                      <a:endParaRPr lang="es-EC" sz="1100" dirty="0">
                        <a:effectLst/>
                        <a:latin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90170" indent="450215" algn="ctr">
                        <a:lnSpc>
                          <a:spcPct val="150000"/>
                        </a:lnSpc>
                        <a:spcAft>
                          <a:spcPts val="0"/>
                        </a:spcAft>
                      </a:pPr>
                      <a:r>
                        <a:rPr lang="es-ES" sz="1600" b="1" dirty="0">
                          <a:effectLst/>
                          <a:latin typeface="Arial" panose="020B0604020202020204" pitchFamily="34" charset="0"/>
                          <a:ea typeface="Arial" panose="020B0604020202020204" pitchFamily="34" charset="0"/>
                          <a:cs typeface="Arial" panose="020B0604020202020204" pitchFamily="34" charset="0"/>
                        </a:rPr>
                        <a:t>Sexo</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4">
                  <a:txBody>
                    <a:bodyPr/>
                    <a:lstStyle/>
                    <a:p>
                      <a:pPr marL="90170" indent="450215" algn="ctr">
                        <a:lnSpc>
                          <a:spcPct val="150000"/>
                        </a:lnSpc>
                        <a:spcAft>
                          <a:spcPts val="0"/>
                        </a:spcAft>
                      </a:pPr>
                      <a:r>
                        <a:rPr lang="es-ES" sz="1600" b="1" dirty="0">
                          <a:effectLst/>
                          <a:latin typeface="Arial" panose="020B0604020202020204" pitchFamily="34" charset="0"/>
                          <a:ea typeface="Arial" panose="020B0604020202020204" pitchFamily="34" charset="0"/>
                          <a:cs typeface="Arial" panose="020B0604020202020204" pitchFamily="34" charset="0"/>
                        </a:rPr>
                        <a:t>Edades</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584546">
                <a:tc vMerge="1">
                  <a:txBody>
                    <a:bodyPr/>
                    <a:lstStyle/>
                    <a:p>
                      <a:endParaRPr lang="es-EC"/>
                    </a:p>
                  </a:txBody>
                  <a:tcPr/>
                </a:tc>
                <a:tc>
                  <a:txBody>
                    <a:bodyPr/>
                    <a:lstStyle/>
                    <a:p>
                      <a:pPr marL="88900" indent="-1588" algn="ctr">
                        <a:lnSpc>
                          <a:spcPct val="1500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Masculino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Femeninas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18 años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19 años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20 años</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21 y más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87292">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Total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46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45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28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39075">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(50.5 %)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(49.4 %)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(30.0%)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(20.8 %)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(29.6%)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(18.6)%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3405">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Años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1ro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3ro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4to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90170" indent="450215" algn="just">
                        <a:lnSpc>
                          <a:spcPct val="150000"/>
                        </a:lnSpc>
                        <a:spcAft>
                          <a:spcPts val="0"/>
                        </a:spcAft>
                      </a:pPr>
                      <a:r>
                        <a:rPr lang="es-ES" sz="1200" dirty="0">
                          <a:effectLst/>
                          <a:latin typeface="Arial" panose="020B0604020202020204" pitchFamily="34" charset="0"/>
                          <a:ea typeface="Arial" panose="020B0604020202020204" pitchFamily="34"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hMerge="1">
                  <a:txBody>
                    <a:bodyPr/>
                    <a:lstStyle/>
                    <a:p>
                      <a:endParaRPr lang="es-EC"/>
                    </a:p>
                  </a:txBody>
                  <a:tcPr/>
                </a:tc>
                <a:extLst>
                  <a:ext uri="{0D108BD9-81ED-4DB2-BD59-A6C34878D82A}">
                    <a16:rowId xmlns:a16="http://schemas.microsoft.com/office/drawing/2014/main" xmlns="" val="10004"/>
                  </a:ext>
                </a:extLst>
              </a:tr>
              <a:tr h="623542">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Total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(27.4 %)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(24.1%)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28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(30.7%)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marL="88900" indent="-1588" algn="ctr">
                        <a:lnSpc>
                          <a:spcPct val="150000"/>
                        </a:lnSpc>
                        <a:spcAft>
                          <a:spcPts val="0"/>
                        </a:spcAft>
                      </a:pPr>
                      <a:r>
                        <a:rPr lang="es-ES" sz="1600" dirty="0">
                          <a:effectLst/>
                          <a:latin typeface="Arial" panose="020B0604020202020204" pitchFamily="34" charset="0"/>
                          <a:ea typeface="Arial" panose="020B0604020202020204" pitchFamily="34" charset="0"/>
                          <a:cs typeface="Arial" panose="020B0604020202020204" pitchFamily="34" charset="0"/>
                        </a:rPr>
                        <a:t>(17.5 %)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2976563" y="197323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sz="2000" dirty="0"/>
          </a:p>
        </p:txBody>
      </p:sp>
    </p:spTree>
    <p:extLst>
      <p:ext uri="{BB962C8B-B14F-4D97-AF65-F5344CB8AC3E}">
        <p14:creationId xmlns:p14="http://schemas.microsoft.com/office/powerpoint/2010/main" val="349656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dirty="0">
                <a:latin typeface="Arial" panose="020B0604020202020204" pitchFamily="34" charset="0"/>
                <a:cs typeface="Arial" panose="020B0604020202020204" pitchFamily="34" charset="0"/>
              </a:rPr>
              <a:t>FUNDAMENTACIÓN METODOLÓGICA</a:t>
            </a:r>
          </a:p>
        </p:txBody>
      </p:sp>
      <p:sp>
        <p:nvSpPr>
          <p:cNvPr id="3" name="Marcador de contenido 2"/>
          <p:cNvSpPr>
            <a:spLocks noGrp="1"/>
          </p:cNvSpPr>
          <p:nvPr>
            <p:ph idx="1"/>
          </p:nvPr>
        </p:nvSpPr>
        <p:spPr>
          <a:xfrm>
            <a:off x="2053883" y="1561514"/>
            <a:ext cx="9594166" cy="4672376"/>
          </a:xfrm>
        </p:spPr>
        <p:txBody>
          <a:bodyPr>
            <a:normAutofit/>
          </a:bodyPr>
          <a:lstStyle/>
          <a:p>
            <a:pPr marL="0" indent="0" algn="just">
              <a:buNone/>
            </a:pPr>
            <a:r>
              <a:rPr lang="es-EC" sz="2400" dirty="0"/>
              <a:t>Los jóvenes guardiamarinas identificaron que el tiempo libre para ellos significa: un tiempo que sobra de las obligaciones diarias y cotidianas (89.0%); un tiempo que se ocupa en cosas agradables (79.1 %); y un tiempo para despejar y recrearme (69.2%). las opciones: un tiempo que puede ser aprovechado para otras actividades productivas (23.0%) y un tiempo perdido (9.8%), respectivamente resultaron las de menor puntaje en la exploración realizada. los masculinos por mayoría (80.4 %) identificaron, como opción primera al tiempo libre como un tiempo para despejar y recrearme; en tanto, las femeninas por mayoría (86.6%) optaron por un tiempo que se ocupa en cosas agradables.</a:t>
            </a:r>
          </a:p>
          <a:p>
            <a:pPr algn="just"/>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68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dirty="0">
                <a:latin typeface="Arial" panose="020B0604020202020204" pitchFamily="34" charset="0"/>
                <a:cs typeface="Arial" panose="020B0604020202020204" pitchFamily="34" charset="0"/>
              </a:rPr>
              <a:t>USO ADECUADO DEL TIEMPO LIBRE POR LOS JÓVENES GUARDIAMARINAS</a:t>
            </a:r>
          </a:p>
        </p:txBody>
      </p:sp>
      <p:sp>
        <p:nvSpPr>
          <p:cNvPr id="3" name="Marcador de contenido 2"/>
          <p:cNvSpPr>
            <a:spLocks noGrp="1"/>
          </p:cNvSpPr>
          <p:nvPr>
            <p:ph idx="1"/>
          </p:nvPr>
        </p:nvSpPr>
        <p:spPr>
          <a:xfrm>
            <a:off x="2589212" y="2203938"/>
            <a:ext cx="8915400" cy="3777622"/>
          </a:xfrm>
        </p:spPr>
        <p:txBody>
          <a:bodyPr/>
          <a:lstStyle/>
          <a:p>
            <a:pPr marL="0" indent="0" algn="ctr">
              <a:buNone/>
            </a:pPr>
            <a:r>
              <a:rPr lang="es-EC" sz="2400" b="1" dirty="0">
                <a:latin typeface="Arial" panose="020B0604020202020204" pitchFamily="34" charset="0"/>
                <a:cs typeface="Arial" panose="020B0604020202020204" pitchFamily="34" charset="0"/>
              </a:rPr>
              <a:t>OBJETIVO GENERAL</a:t>
            </a:r>
            <a:r>
              <a:rPr lang="es-EC" sz="2400" dirty="0">
                <a:latin typeface="Arial" panose="020B0604020202020204" pitchFamily="34" charset="0"/>
                <a:cs typeface="Arial" panose="020B0604020202020204" pitchFamily="34" charset="0"/>
              </a:rPr>
              <a:t>:</a:t>
            </a:r>
          </a:p>
          <a:p>
            <a:pPr marL="0" indent="0" algn="ctr">
              <a:buNone/>
            </a:pPr>
            <a:endParaRPr lang="es-EC" sz="2400" dirty="0">
              <a:latin typeface="Arial" panose="020B0604020202020204" pitchFamily="34" charset="0"/>
              <a:cs typeface="Arial" panose="020B0604020202020204" pitchFamily="34" charset="0"/>
            </a:endParaRPr>
          </a:p>
          <a:p>
            <a:pPr marL="0" indent="0" algn="just">
              <a:buNone/>
            </a:pPr>
            <a:r>
              <a:rPr lang="es-EC" sz="2400" dirty="0">
                <a:latin typeface="Arial" panose="020B0604020202020204" pitchFamily="34" charset="0"/>
                <a:cs typeface="Arial" panose="020B0604020202020204" pitchFamily="34" charset="0"/>
              </a:rPr>
              <a:t>Aplicar acciones dirigidas al uso adecuado del tiempo libre de los jóvenes guardiamarinas a partir de las potencialidades de las actividades físico recreativas, de modo que consideren las necesidades actuales y perciban como resolverlas a favor de su desarrollo social.</a:t>
            </a:r>
          </a:p>
        </p:txBody>
      </p:sp>
    </p:spTree>
    <p:extLst>
      <p:ext uri="{BB962C8B-B14F-4D97-AF65-F5344CB8AC3E}">
        <p14:creationId xmlns:p14="http://schemas.microsoft.com/office/powerpoint/2010/main" val="390782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dirty="0">
                <a:latin typeface="Arial" panose="020B0604020202020204" pitchFamily="34" charset="0"/>
                <a:cs typeface="Arial" panose="020B0604020202020204" pitchFamily="34" charset="0"/>
              </a:rPr>
              <a:t>CUALIDADES DE LA ESTRATEGIA</a:t>
            </a:r>
          </a:p>
        </p:txBody>
      </p:sp>
      <p:sp>
        <p:nvSpPr>
          <p:cNvPr id="3" name="Marcador de contenido 2"/>
          <p:cNvSpPr>
            <a:spLocks noGrp="1"/>
          </p:cNvSpPr>
          <p:nvPr>
            <p:ph idx="1"/>
          </p:nvPr>
        </p:nvSpPr>
        <p:spPr>
          <a:xfrm>
            <a:off x="1828800" y="1603717"/>
            <a:ext cx="9675812" cy="4307505"/>
          </a:xfrm>
        </p:spPr>
        <p:txBody>
          <a:bodyPr>
            <a:normAutofit/>
          </a:bodyPr>
          <a:lstStyle/>
          <a:p>
            <a:pPr lvl="0"/>
            <a:r>
              <a:rPr lang="es-EC" sz="2400" b="1" dirty="0"/>
              <a:t>Objetividad</a:t>
            </a:r>
            <a:r>
              <a:rPr lang="es-EC" sz="2400" dirty="0"/>
              <a:t>: las etapas surgen a partir del resultado del diagnóstico aplicado y se concretan en las acciones, las cuales responden a las necesidades identificadas. </a:t>
            </a:r>
          </a:p>
          <a:p>
            <a:pPr lvl="0"/>
            <a:r>
              <a:rPr lang="es-EC" sz="2400" b="1" dirty="0"/>
              <a:t>Coherencia</a:t>
            </a:r>
            <a:r>
              <a:rPr lang="es-EC" sz="2400" dirty="0"/>
              <a:t>: se manifiesta en la relación que se establece entre los componentes que definen la estructura.</a:t>
            </a:r>
          </a:p>
          <a:p>
            <a:pPr lvl="0"/>
            <a:r>
              <a:rPr lang="es-EC" sz="2400" b="1" dirty="0"/>
              <a:t>Flexibilidad</a:t>
            </a:r>
            <a:r>
              <a:rPr lang="es-EC" sz="2400" dirty="0"/>
              <a:t>: es susceptible a cambios, por su capacidad de rediseño, adaptación, reajuste y modificación, lo cual permite ajustarse a las situaciones que se presenten y enriquecerse sistemáticamente en función de las nuevas necesidades.</a:t>
            </a:r>
          </a:p>
          <a:p>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606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dirty="0">
                <a:latin typeface="Arial" panose="020B0604020202020204" pitchFamily="34" charset="0"/>
                <a:cs typeface="Arial" panose="020B0604020202020204" pitchFamily="34" charset="0"/>
              </a:rPr>
              <a:t>CUALIDADES DE LA ESTRATEGIA</a:t>
            </a:r>
            <a:endParaRPr lang="es-EC" sz="2400" dirty="0"/>
          </a:p>
        </p:txBody>
      </p:sp>
      <p:sp>
        <p:nvSpPr>
          <p:cNvPr id="3" name="Marcador de contenido 2"/>
          <p:cNvSpPr>
            <a:spLocks noGrp="1"/>
          </p:cNvSpPr>
          <p:nvPr>
            <p:ph idx="1"/>
          </p:nvPr>
        </p:nvSpPr>
        <p:spPr/>
        <p:txBody>
          <a:bodyPr>
            <a:normAutofit/>
          </a:bodyPr>
          <a:lstStyle/>
          <a:p>
            <a:pPr lvl="0"/>
            <a:r>
              <a:rPr lang="es-EC" sz="2400" b="1" dirty="0"/>
              <a:t>Contextualización</a:t>
            </a:r>
            <a:r>
              <a:rPr lang="es-EC" sz="2400" dirty="0"/>
              <a:t>: las acciones tienen la posibilidad de adecuarse a las características de los </a:t>
            </a:r>
            <a:r>
              <a:rPr lang="es-MX" sz="2400" dirty="0"/>
              <a:t>jóvenes guardiamarinas</a:t>
            </a:r>
            <a:r>
              <a:rPr lang="es-EC" sz="2400" dirty="0"/>
              <a:t> y el contexto en que tienen lugar.</a:t>
            </a:r>
          </a:p>
          <a:p>
            <a:pPr lvl="0"/>
            <a:r>
              <a:rPr lang="es-EC" sz="2400" b="1" dirty="0"/>
              <a:t>Carácter sistémico</a:t>
            </a:r>
            <a:r>
              <a:rPr lang="es-EC" sz="2400" dirty="0"/>
              <a:t>: en su estructuración se considera la interrelación que existe entre los componentes: diagnóstico, fundamentos, objetivo general y específicos, etapas, acciones y evaluación.</a:t>
            </a:r>
          </a:p>
          <a:p>
            <a:pPr lvl="0"/>
            <a:r>
              <a:rPr lang="es-EC" sz="2400" b="1" dirty="0"/>
              <a:t>Transformadora</a:t>
            </a:r>
            <a:r>
              <a:rPr lang="es-EC" sz="2400" dirty="0"/>
              <a:t>: se direcciona con un enfoque que permite el tránsito del estado inicial al deseado.</a:t>
            </a:r>
          </a:p>
          <a:p>
            <a:pPr marL="0" indent="0">
              <a:buNone/>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620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1524000" y="589661"/>
            <a:ext cx="9144000" cy="56402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C" sz="2400" dirty="0">
                <a:latin typeface="Arial" panose="020B0604020202020204" pitchFamily="34" charset="0"/>
                <a:cs typeface="Arial" panose="020B0604020202020204" pitchFamily="34" charset="0"/>
              </a:rPr>
              <a:t>INTRODUCCION </a:t>
            </a:r>
          </a:p>
        </p:txBody>
      </p:sp>
      <p:sp>
        <p:nvSpPr>
          <p:cNvPr id="3" name="Subtítulo 2"/>
          <p:cNvSpPr>
            <a:spLocks noGrp="1"/>
          </p:cNvSpPr>
          <p:nvPr>
            <p:ph type="subTitle" idx="1"/>
          </p:nvPr>
        </p:nvSpPr>
        <p:spPr>
          <a:xfrm>
            <a:off x="2066528" y="1609725"/>
            <a:ext cx="8058944" cy="4389188"/>
          </a:xfrm>
        </p:spPr>
        <p:txBody>
          <a:bodyPr>
            <a:noAutofit/>
          </a:bodyPr>
          <a:lstStyle/>
          <a:p>
            <a:r>
              <a:rPr lang="es-ES" sz="2400" dirty="0">
                <a:latin typeface="Arial" panose="020B0604020202020204" pitchFamily="34" charset="0"/>
                <a:cs typeface="Arial" panose="020B0604020202020204" pitchFamily="34" charset="0"/>
              </a:rPr>
              <a:t>La transformación en el uso </a:t>
            </a:r>
            <a:r>
              <a:rPr lang="es-MX" sz="2400" dirty="0">
                <a:latin typeface="Arial" panose="020B0604020202020204" pitchFamily="34" charset="0"/>
                <a:cs typeface="Arial" panose="020B0604020202020204" pitchFamily="34" charset="0"/>
              </a:rPr>
              <a:t>del tiempo libre por los estudiantes Guardiamarinas de la Escuela Superior Naval “Comandante. Rafael Morán Valverde”, de modo que dicho tiempo libre logre ser adecuado, en correspondencia con sus intereses y necesidades.</a:t>
            </a:r>
            <a:r>
              <a:rPr lang="es-EC" sz="2400" dirty="0">
                <a:latin typeface="Arial" panose="020B0604020202020204" pitchFamily="34" charset="0"/>
                <a:cs typeface="Arial" panose="020B0604020202020204" pitchFamily="34" charset="0"/>
              </a:rPr>
              <a:t/>
            </a:r>
            <a:br>
              <a:rPr lang="es-EC"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Por tanto, la</a:t>
            </a:r>
            <a:r>
              <a:rPr lang="es-ES" sz="2400" i="1"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investigación tiene un carácter interpretativo - descriptivo, al otorgar lugar para la presentación de una </a:t>
            </a:r>
            <a:r>
              <a:rPr lang="es-MX" sz="2400" dirty="0">
                <a:latin typeface="Arial" panose="020B0604020202020204" pitchFamily="34" charset="0"/>
                <a:cs typeface="Arial" panose="020B0604020202020204" pitchFamily="34" charset="0"/>
              </a:rPr>
              <a:t>Estrategia con actividades físico recreativas, con la cual se contribuye al uso adecuado del tiempo libre por los jóvenes guardiamarinas de la Escuela Superior Naval “Comandante. Rafael Moran Valverde”. </a:t>
            </a:r>
            <a:r>
              <a:rPr lang="es-EC" sz="2400" dirty="0">
                <a:latin typeface="Arial" panose="020B0604020202020204" pitchFamily="34" charset="0"/>
                <a:cs typeface="Arial" panose="020B0604020202020204" pitchFamily="34" charset="0"/>
              </a:rPr>
              <a:t/>
            </a:r>
            <a:br>
              <a:rPr lang="es-EC" sz="2400" dirty="0">
                <a:latin typeface="Arial" panose="020B0604020202020204" pitchFamily="34" charset="0"/>
                <a:cs typeface="Arial" panose="020B0604020202020204" pitchFamily="34" charset="0"/>
              </a:rPr>
            </a:b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720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2">
              <a:lumMod val="90000"/>
            </a:schemeClr>
          </a:fgClr>
          <a:bgClr>
            <a:schemeClr val="bg2">
              <a:lumMod val="90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6734"/>
            <a:ext cx="10515600" cy="651058"/>
          </a:xfrm>
        </p:spPr>
        <p:txBody>
          <a:bodyPr>
            <a:normAutofit/>
          </a:bodyPr>
          <a:lstStyle/>
          <a:p>
            <a:pPr algn="ctr"/>
            <a:r>
              <a:rPr lang="es-EC" sz="2400" dirty="0">
                <a:latin typeface="Arial" panose="020B0604020202020204" pitchFamily="34" charset="0"/>
                <a:cs typeface="Arial" panose="020B0604020202020204" pitchFamily="34" charset="0"/>
              </a:rPr>
              <a:t>METAS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023867"/>
              </p:ext>
            </p:extLst>
          </p:nvPr>
        </p:nvGraphicFramePr>
        <p:xfrm>
          <a:off x="1987324" y="581264"/>
          <a:ext cx="9366476" cy="6291322"/>
        </p:xfrm>
        <a:graphic>
          <a:graphicData uri="http://schemas.openxmlformats.org/drawingml/2006/table">
            <a:tbl>
              <a:tblPr firstRow="1" firstCol="1" bandRow="1"/>
              <a:tblGrid>
                <a:gridCol w="1752173">
                  <a:extLst>
                    <a:ext uri="{9D8B030D-6E8A-4147-A177-3AD203B41FA5}">
                      <a16:colId xmlns:a16="http://schemas.microsoft.com/office/drawing/2014/main" xmlns="" val="20000"/>
                    </a:ext>
                  </a:extLst>
                </a:gridCol>
                <a:gridCol w="2409888">
                  <a:extLst>
                    <a:ext uri="{9D8B030D-6E8A-4147-A177-3AD203B41FA5}">
                      <a16:colId xmlns:a16="http://schemas.microsoft.com/office/drawing/2014/main" xmlns="" val="20001"/>
                    </a:ext>
                  </a:extLst>
                </a:gridCol>
                <a:gridCol w="2281125">
                  <a:extLst>
                    <a:ext uri="{9D8B030D-6E8A-4147-A177-3AD203B41FA5}">
                      <a16:colId xmlns:a16="http://schemas.microsoft.com/office/drawing/2014/main" xmlns="" val="20002"/>
                    </a:ext>
                  </a:extLst>
                </a:gridCol>
                <a:gridCol w="2923290">
                  <a:extLst>
                    <a:ext uri="{9D8B030D-6E8A-4147-A177-3AD203B41FA5}">
                      <a16:colId xmlns:a16="http://schemas.microsoft.com/office/drawing/2014/main" xmlns="" val="20003"/>
                    </a:ext>
                  </a:extLst>
                </a:gridCol>
              </a:tblGrid>
              <a:tr h="82036">
                <a:tc rowSpan="2">
                  <a:txBody>
                    <a:bodyPr/>
                    <a:lstStyle/>
                    <a:p>
                      <a:pPr marL="18415" indent="11430" algn="l">
                        <a:lnSpc>
                          <a:spcPct val="200000"/>
                        </a:lnSpc>
                        <a:spcAft>
                          <a:spcPts val="0"/>
                        </a:spcAft>
                      </a:pP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p>
                      <a:pPr marL="18415" indent="11430" algn="l">
                        <a:lnSpc>
                          <a:spcPct val="200000"/>
                        </a:lnSpc>
                        <a:spcAft>
                          <a:spcPts val="0"/>
                        </a:spcAft>
                      </a:pP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p>
                      <a:pPr marL="18415" indent="11430" algn="l">
                        <a:lnSpc>
                          <a:spcPct val="200000"/>
                        </a:lnSpc>
                        <a:spcAft>
                          <a:spcPts val="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Metas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indent="11430" algn="ctr">
                        <a:lnSpc>
                          <a:spcPct val="200000"/>
                        </a:lnSpc>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1ra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indent="11430" algn="ctr">
                        <a:lnSpc>
                          <a:spcPct val="200000"/>
                        </a:lnSpc>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2da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indent="11430" algn="ctr">
                        <a:lnSpc>
                          <a:spcPct val="200000"/>
                        </a:lnSpc>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3ra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62381">
                <a:tc vMerge="1">
                  <a:txBody>
                    <a:bodyPr/>
                    <a:lstStyle/>
                    <a:p>
                      <a:endParaRPr lang="es-EC"/>
                    </a:p>
                  </a:txBody>
                  <a:tcPr/>
                </a:tc>
                <a:tc>
                  <a:txBody>
                    <a:bodyPr/>
                    <a:lstStyle/>
                    <a:p>
                      <a:pPr marL="18415" indent="11430" algn="l">
                        <a:lnSpc>
                          <a:spcPct val="200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Aprobada la estrategia según nivel correspondiente y gestión de la  Escuela Superior Naval “Rafael Morán Valverde”</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indent="11430" algn="l">
                        <a:lnSpc>
                          <a:spcPct val="200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Lograda la participación de los jóvenes guardiamarinas en el uso adecuado del tiempo libre a partir de las actividades físico deportivas.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indent="11430" algn="l">
                        <a:lnSpc>
                          <a:spcPct val="200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Resuelta la contradicción existente </a:t>
                      </a: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entre el uso del tiempo libre, y la necesidad de su fundamentación desde las actividades físico recreativas, proyectándose el uso del tiempo libre de los guardiamarinas, con un interés marcado hacia su formación militar.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18415" indent="11430" algn="l">
                        <a:lnSpc>
                          <a:spcPct val="200000"/>
                        </a:lnSpc>
                        <a:spcAft>
                          <a:spcPts val="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2202">
                <a:tc>
                  <a:txBody>
                    <a:bodyPr/>
                    <a:lstStyle/>
                    <a:p>
                      <a:pPr marL="87313" indent="0" algn="l">
                        <a:lnSpc>
                          <a:spcPct val="200000"/>
                        </a:lnSpc>
                        <a:spcAft>
                          <a:spcPts val="0"/>
                        </a:spcAft>
                      </a:pPr>
                      <a:r>
                        <a:rPr lang="es-EC" sz="2000" noProof="0" dirty="0">
                          <a:effectLst/>
                          <a:latin typeface="Arial" panose="020B0604020202020204" pitchFamily="34" charset="0"/>
                          <a:ea typeface="Arial" panose="020B0604020202020204" pitchFamily="34" charset="0"/>
                          <a:cs typeface="Times New Roman" panose="02020603050405020304" pitchFamily="18" charset="0"/>
                        </a:rPr>
                        <a:t>Criterio de medida</a:t>
                      </a:r>
                      <a:endParaRPr lang="es-EC" sz="20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13970" algn="l">
                        <a:lnSpc>
                          <a:spcPct val="200000"/>
                        </a:lnSpc>
                        <a:spcAft>
                          <a:spcPts val="0"/>
                        </a:spcAft>
                      </a:pPr>
                      <a:r>
                        <a:rPr lang="es-EC" sz="1400" dirty="0">
                          <a:effectLst/>
                          <a:latin typeface="Arial" panose="020B0604020202020204" pitchFamily="34" charset="0"/>
                          <a:ea typeface="Arial" panose="020B0604020202020204" pitchFamily="34" charset="0"/>
                          <a:cs typeface="Times New Roman" panose="02020603050405020304" pitchFamily="18" charset="0"/>
                        </a:rPr>
                        <a:t>Aprobación mediante acuerdo y firma de las autoridades correspondientes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 indent="24765" algn="l">
                        <a:lnSpc>
                          <a:spcPct val="200000"/>
                        </a:lnSpc>
                        <a:spcAft>
                          <a:spcPts val="0"/>
                        </a:spcAft>
                      </a:pPr>
                      <a:r>
                        <a:rPr lang="es-EC" sz="1400" dirty="0">
                          <a:effectLst/>
                          <a:latin typeface="Arial" panose="020B0604020202020204" pitchFamily="34" charset="0"/>
                          <a:ea typeface="Arial" panose="020B0604020202020204" pitchFamily="34" charset="0"/>
                          <a:cs typeface="Times New Roman" panose="02020603050405020304" pitchFamily="18" charset="0"/>
                        </a:rPr>
                        <a:t>Participación del 100% de los implicados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indent="-7620" algn="l">
                        <a:lnSpc>
                          <a:spcPct val="200000"/>
                        </a:lnSpc>
                        <a:spcAft>
                          <a:spcPts val="0"/>
                        </a:spcAft>
                      </a:pPr>
                      <a:r>
                        <a:rPr lang="es-EC" sz="1400" dirty="0">
                          <a:effectLst/>
                          <a:latin typeface="Arial" panose="020B0604020202020204" pitchFamily="34" charset="0"/>
                          <a:ea typeface="Arial" panose="020B0604020202020204" pitchFamily="34" charset="0"/>
                          <a:cs typeface="Times New Roman" panose="02020603050405020304" pitchFamily="18" charset="0"/>
                        </a:rPr>
                        <a:t>Valoración </a:t>
                      </a:r>
                      <a:r>
                        <a:rPr lang="es-EC" sz="1400" dirty="0" err="1">
                          <a:effectLst/>
                          <a:latin typeface="Arial" panose="020B0604020202020204" pitchFamily="34" charset="0"/>
                          <a:ea typeface="Arial" panose="020B0604020202020204" pitchFamily="34" charset="0"/>
                          <a:cs typeface="Times New Roman" panose="02020603050405020304" pitchFamily="18" charset="0"/>
                        </a:rPr>
                        <a:t>cualicuantitativa</a:t>
                      </a:r>
                      <a:r>
                        <a:rPr lang="es-EC" sz="1400" dirty="0">
                          <a:effectLst/>
                          <a:latin typeface="Arial" panose="020B0604020202020204" pitchFamily="34" charset="0"/>
                          <a:ea typeface="Arial" panose="020B0604020202020204" pitchFamily="34" charset="0"/>
                          <a:cs typeface="Times New Roman" panose="02020603050405020304" pitchFamily="18" charset="0"/>
                        </a:rPr>
                        <a:t> del uso del </a:t>
                      </a: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tiempo libre de los guardiamarinas, con un interés marcado hacia su formación militar.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965" marR="329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6036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3097" y="306333"/>
            <a:ext cx="8911687" cy="1280890"/>
          </a:xfrm>
        </p:spPr>
        <p:txBody>
          <a:bodyPr>
            <a:normAutofit/>
          </a:bodyPr>
          <a:lstStyle/>
          <a:p>
            <a:pPr algn="ctr"/>
            <a:r>
              <a:rPr lang="es-EC" sz="2400" b="1" dirty="0">
                <a:latin typeface="Arial" panose="020B0604020202020204" pitchFamily="34" charset="0"/>
                <a:cs typeface="Arial" panose="020B0604020202020204" pitchFamily="34" charset="0"/>
              </a:rPr>
              <a:t>RESULTADO DEL PROCESO DE INVESTIGACIÓN EN EL USO ADECUADO DEL TIEMPO LIBRE POR LOS JÓVENES GUARDIAMARINAS</a:t>
            </a:r>
          </a:p>
        </p:txBody>
      </p:sp>
      <p:sp>
        <p:nvSpPr>
          <p:cNvPr id="3" name="Marcador de contenido 2"/>
          <p:cNvSpPr>
            <a:spLocks noGrp="1"/>
          </p:cNvSpPr>
          <p:nvPr>
            <p:ph idx="1"/>
          </p:nvPr>
        </p:nvSpPr>
        <p:spPr>
          <a:xfrm>
            <a:off x="1505243" y="1905000"/>
            <a:ext cx="10686757" cy="4425462"/>
          </a:xfrm>
        </p:spPr>
        <p:txBody>
          <a:bodyPr>
            <a:noAutofit/>
          </a:bodyPr>
          <a:lstStyle/>
          <a:p>
            <a:r>
              <a:rPr lang="es-MX" dirty="0"/>
              <a:t>Para la evaluación de la efectividad de la Estrategia de actividad físico recreativas: uso adecuado del tiempo libre por los jóvenes guardiamarinas,</a:t>
            </a:r>
            <a:r>
              <a:rPr lang="es-MX" b="1" dirty="0"/>
              <a:t> </a:t>
            </a:r>
            <a:r>
              <a:rPr lang="es-MX" dirty="0"/>
              <a:t>por el criterio de expertos, se empleó el método Delphi, considerado como uno de los métodos subjetivos de pronóstico más confiable y que consiste en la utilización sistemática del juicio intuitivo de un grupo de expertos para obtener un consenso de opiniones informadas.  </a:t>
            </a:r>
          </a:p>
          <a:p>
            <a:pPr marL="0" indent="0">
              <a:buNone/>
            </a:pPr>
            <a:endParaRPr lang="es-EC" dirty="0"/>
          </a:p>
          <a:p>
            <a:r>
              <a:rPr lang="es-MX" dirty="0"/>
              <a:t>Para la aplicación de este método fue utilizada la metodología planteada por (Crespo, T, 2007), según la cual se selecciona el grupo de expertos, se le aplican encuestas para obtener información sobre sus opiniones y se realiza el análisis cuantitativo y cualitativo de los criterios aportados por ellos; el propósito de su empleo radica en la búsqueda de un consenso en torno a la Estrategia propuesta a partir de considerar la particularidad fundamental de este método, que consiste en sostener un diálogo anónimo entre el grupo de personas consideradas expertos en la temática que se está abordando. </a:t>
            </a:r>
            <a:endParaRPr lang="es-EC" dirty="0"/>
          </a:p>
        </p:txBody>
      </p:sp>
    </p:spTree>
    <p:extLst>
      <p:ext uri="{BB962C8B-B14F-4D97-AF65-F5344CB8AC3E}">
        <p14:creationId xmlns:p14="http://schemas.microsoft.com/office/powerpoint/2010/main" val="4156392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b="1" dirty="0">
                <a:latin typeface="Arial" panose="020B0604020202020204" pitchFamily="34" charset="0"/>
                <a:cs typeface="Arial" panose="020B0604020202020204" pitchFamily="34" charset="0"/>
              </a:rPr>
              <a:t>RESULTADO DEL PROCESO DE INVESTIGACIÓN EN EL USO ADECUADO DEL TIEMPO LIBRE POR LOS JÓVENES GUARDIAMARINAS</a:t>
            </a:r>
          </a:p>
        </p:txBody>
      </p:sp>
      <p:sp>
        <p:nvSpPr>
          <p:cNvPr id="3" name="Marcador de contenido 2"/>
          <p:cNvSpPr>
            <a:spLocks noGrp="1"/>
          </p:cNvSpPr>
          <p:nvPr>
            <p:ph idx="1"/>
          </p:nvPr>
        </p:nvSpPr>
        <p:spPr/>
        <p:txBody>
          <a:bodyPr>
            <a:normAutofit fontScale="77500" lnSpcReduction="20000"/>
          </a:bodyPr>
          <a:lstStyle/>
          <a:p>
            <a:r>
              <a:rPr lang="es-MX" sz="2400" dirty="0"/>
              <a:t>Luego, se consultaron los expertos de manera individual mediante cuestionarios que le fueron aplicados para obtener un consenso a partir de las valoraciones de la Estrategia presentada y el conjunto de opiniones que se obtuvo de la consulta sometida al procesamiento estadístico. De acuerdo con el método se seleccionaron, de forma intencional, 36 candidatos, docentes de reconocido prestigio y calidad en su desempeño profesional, se tuvo en cuenta, para ello, que cumplieran los siguientes requisitos:  </a:t>
            </a:r>
            <a:endParaRPr lang="es-EC" sz="2400" dirty="0"/>
          </a:p>
          <a:p>
            <a:r>
              <a:rPr lang="es-MX" sz="2400" dirty="0"/>
              <a:t>Ser Licenciados en la especialidad de Cultura física y deporte. </a:t>
            </a:r>
            <a:endParaRPr lang="es-EC" sz="2400" dirty="0"/>
          </a:p>
          <a:p>
            <a:r>
              <a:rPr lang="es-MX" sz="2400" dirty="0"/>
              <a:t>Poseer más de 10 años de experiencia en el trabajo en la especialidad de Cultura física y deporte. </a:t>
            </a:r>
            <a:endParaRPr lang="es-EC" sz="2400" dirty="0"/>
          </a:p>
          <a:p>
            <a:r>
              <a:rPr lang="es-MX" sz="2400" dirty="0"/>
              <a:t>Resultados satisfactorios en el trabajo docente e investigativo.</a:t>
            </a:r>
            <a:endParaRPr lang="es-EC" sz="2400" dirty="0"/>
          </a:p>
          <a:p>
            <a:r>
              <a:rPr lang="es-MX" sz="2400" dirty="0"/>
              <a:t>Disposición para cooperar en la valoración de la Estrategia propuesta. </a:t>
            </a:r>
            <a:endParaRPr lang="es-EC" sz="2400" dirty="0"/>
          </a:p>
          <a:p>
            <a:pPr marL="0" indent="0">
              <a:buNone/>
            </a:pPr>
            <a:endParaRPr lang="es-EC" sz="2400" dirty="0"/>
          </a:p>
        </p:txBody>
      </p:sp>
    </p:spTree>
    <p:extLst>
      <p:ext uri="{BB962C8B-B14F-4D97-AF65-F5344CB8AC3E}">
        <p14:creationId xmlns:p14="http://schemas.microsoft.com/office/powerpoint/2010/main" val="396542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dirty="0">
                <a:latin typeface="Arial" panose="020B0604020202020204" pitchFamily="34" charset="0"/>
                <a:cs typeface="Arial" panose="020B0604020202020204" pitchFamily="34" charset="0"/>
              </a:rPr>
              <a:t>CONCLUSIONES</a:t>
            </a:r>
          </a:p>
        </p:txBody>
      </p:sp>
      <p:sp>
        <p:nvSpPr>
          <p:cNvPr id="3" name="Marcador de contenido 2"/>
          <p:cNvSpPr>
            <a:spLocks noGrp="1"/>
          </p:cNvSpPr>
          <p:nvPr>
            <p:ph idx="1"/>
          </p:nvPr>
        </p:nvSpPr>
        <p:spPr>
          <a:xfrm>
            <a:off x="2222695" y="1322363"/>
            <a:ext cx="9281917" cy="4588859"/>
          </a:xfrm>
        </p:spPr>
        <p:txBody>
          <a:bodyPr>
            <a:normAutofit fontScale="92500" lnSpcReduction="10000"/>
          </a:bodyPr>
          <a:lstStyle/>
          <a:p>
            <a:r>
              <a:rPr lang="es-EC" sz="2400" dirty="0"/>
              <a:t>El establecimiento de los referentes teóricos, condujeron hacia la consideración de las mejores prácticas físico recreativas.   </a:t>
            </a:r>
          </a:p>
          <a:p>
            <a:r>
              <a:rPr lang="es-EC" sz="2400" dirty="0"/>
              <a:t>La Estrategia elaborada, se fundamentó teóricamente desde una concepción filosófica, sociológica, psicológica y pedagógica; dichos fundamentos posibilitan la organicidad y cientificidad de la propuesta de solución al problema identificado</a:t>
            </a:r>
          </a:p>
          <a:p>
            <a:r>
              <a:rPr lang="es-EC" sz="2400" dirty="0"/>
              <a:t>La valoración ofrecida por los expertos sobre la Estrategia físico - recreativa para el uso adecuado del tiempo libre de los guardiamarinas- ESSUNA expresa que se favorecen los conocimientos, habilidades y valores de los profesionales de la cultura física, en el contexto ecuatoriano; todo lo cual se logra con la aprobación de estos para la implementación de dicha Estrategia.  </a:t>
            </a:r>
          </a:p>
          <a:p>
            <a:pPr marL="0" indent="0">
              <a:buNone/>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010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27915"/>
          </a:xfrm>
        </p:spPr>
        <p:txBody>
          <a:bodyPr>
            <a:normAutofit/>
          </a:bodyPr>
          <a:lstStyle/>
          <a:p>
            <a:pPr algn="ctr"/>
            <a:r>
              <a:rPr lang="es-EC" sz="2400" b="1" dirty="0">
                <a:latin typeface="Arial" panose="020B0604020202020204" pitchFamily="34" charset="0"/>
                <a:cs typeface="Arial" panose="020B0604020202020204" pitchFamily="34" charset="0"/>
              </a:rPr>
              <a:t>CONCLUSIONES</a:t>
            </a:r>
          </a:p>
        </p:txBody>
      </p:sp>
      <p:sp>
        <p:nvSpPr>
          <p:cNvPr id="3" name="Marcador de contenido 2"/>
          <p:cNvSpPr>
            <a:spLocks noGrp="1"/>
          </p:cNvSpPr>
          <p:nvPr>
            <p:ph idx="1"/>
          </p:nvPr>
        </p:nvSpPr>
        <p:spPr>
          <a:xfrm>
            <a:off x="2053883" y="1420837"/>
            <a:ext cx="9450729" cy="4490385"/>
          </a:xfrm>
        </p:spPr>
        <p:txBody>
          <a:bodyPr>
            <a:normAutofit/>
          </a:bodyPr>
          <a:lstStyle/>
          <a:p>
            <a:r>
              <a:rPr lang="es-EC" sz="2400" dirty="0"/>
              <a:t>Es necesario realizar este tipo de investigación y aplicarlo en otras escuelas de formación militar </a:t>
            </a:r>
          </a:p>
          <a:p>
            <a:r>
              <a:rPr lang="es-EC" sz="2400" dirty="0"/>
              <a:t>Este tipo de estrategias físico recreativa se los puede proponer a entidades públicas y privadas para realizarlas en barrios marginados y de escasos recursos.</a:t>
            </a:r>
          </a:p>
          <a:p>
            <a:r>
              <a:rPr lang="es-EC" sz="2400" dirty="0"/>
              <a:t>Identificar y contribuir con soluciones a los problemas de la comunidad debe ser compromiso de todos los recreadores siendo una plataforma para darse a conocer y visibilizar el aporte de la recreación en el desarrollo personal de los seres humanos contribuyendo así en el mejoramiento de la calidad de vida.  </a:t>
            </a:r>
          </a:p>
          <a:p>
            <a:pPr marL="0" indent="0">
              <a:buNone/>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944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13847"/>
          </a:xfrm>
        </p:spPr>
        <p:txBody>
          <a:bodyPr>
            <a:normAutofit/>
          </a:bodyPr>
          <a:lstStyle/>
          <a:p>
            <a:pPr algn="ctr"/>
            <a:r>
              <a:rPr lang="es-EC" sz="2400" b="1" dirty="0">
                <a:latin typeface="Arial" panose="020B0604020202020204" pitchFamily="34" charset="0"/>
                <a:cs typeface="Arial" panose="020B0604020202020204" pitchFamily="34" charset="0"/>
              </a:rPr>
              <a:t>Recomendaciones</a:t>
            </a:r>
          </a:p>
        </p:txBody>
      </p:sp>
      <p:sp>
        <p:nvSpPr>
          <p:cNvPr id="3" name="Marcador de contenido 2"/>
          <p:cNvSpPr>
            <a:spLocks noGrp="1"/>
          </p:cNvSpPr>
          <p:nvPr>
            <p:ph idx="1"/>
          </p:nvPr>
        </p:nvSpPr>
        <p:spPr>
          <a:xfrm>
            <a:off x="1913206" y="1603717"/>
            <a:ext cx="9591406" cy="4307505"/>
          </a:xfrm>
        </p:spPr>
        <p:txBody>
          <a:bodyPr>
            <a:normAutofit lnSpcReduction="10000"/>
          </a:bodyPr>
          <a:lstStyle/>
          <a:p>
            <a:pPr lvl="0" fontAlgn="base"/>
            <a:r>
              <a:rPr lang="es-EC" sz="2400" dirty="0"/>
              <a:t>Desarrollar investigaciones que se orienten a la profundización y validación de las actividades físico recreativas, con énfasis en el uso adecuado del tiempo libre, afines a la investigación que deberán tenerse en cuenta, de modo que se aprovechen de manera óptima las posibilidades del contexto de la formación de los guardiamarinas de la ESSUNA. </a:t>
            </a:r>
          </a:p>
          <a:p>
            <a:pPr lvl="0" fontAlgn="base"/>
            <a:r>
              <a:rPr lang="es-EC" sz="2400" dirty="0"/>
              <a:t>Socializar los resultados de esta investigación en publicaciones a nivel internacional, nacional y regional, por la novedad e importancia del tema abordado. </a:t>
            </a:r>
          </a:p>
          <a:p>
            <a:pPr marL="0" indent="0">
              <a:buNone/>
            </a:pPr>
            <a:r>
              <a:rPr lang="es-EC" sz="2400" dirty="0"/>
              <a:t/>
            </a:r>
            <a:br>
              <a:rPr lang="es-EC" sz="2400" dirty="0"/>
            </a:b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02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79189" y="2382962"/>
            <a:ext cx="10505488" cy="1429776"/>
          </a:xfrm>
        </p:spPr>
        <p:txBody>
          <a:bodyPr>
            <a:normAutofit/>
          </a:bodyPr>
          <a:lstStyle/>
          <a:p>
            <a:pPr algn="ctr"/>
            <a:r>
              <a:rPr lang="es-419" sz="2800" dirty="0">
                <a:latin typeface="Arial" panose="020B0604020202020204" pitchFamily="34" charset="0"/>
                <a:cs typeface="Arial" panose="020B0604020202020204" pitchFamily="34" charset="0"/>
              </a:rPr>
              <a:t>“ </a:t>
            </a:r>
            <a:r>
              <a:rPr lang="es-EC" sz="2800" dirty="0">
                <a:latin typeface="Arial" panose="020B0604020202020204" pitchFamily="34" charset="0"/>
                <a:cs typeface="Arial" panose="020B0604020202020204" pitchFamily="34" charset="0"/>
              </a:rPr>
              <a:t>Para empezar un gran proyecto, hace falta valentía. para terminar un gran proyecto, hace falta perseverancia</a:t>
            </a:r>
            <a:r>
              <a:rPr lang="es-419" sz="2800" dirty="0">
                <a:latin typeface="Arial" panose="020B0604020202020204" pitchFamily="34" charset="0"/>
                <a:cs typeface="Arial" panose="020B0604020202020204" pitchFamily="34" charset="0"/>
              </a:rPr>
              <a:t> ” </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39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1524000" y="589661"/>
            <a:ext cx="9144000" cy="56402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C" sz="2400" dirty="0">
                <a:latin typeface="Arial" panose="020B0604020202020204" pitchFamily="34" charset="0"/>
                <a:cs typeface="Arial" panose="020B0604020202020204" pitchFamily="34" charset="0"/>
              </a:rPr>
              <a:t>PROBLEMA CIENTÍFICO</a:t>
            </a:r>
          </a:p>
        </p:txBody>
      </p:sp>
      <p:sp>
        <p:nvSpPr>
          <p:cNvPr id="11" name="Subtítulo 10"/>
          <p:cNvSpPr>
            <a:spLocks noGrp="1"/>
          </p:cNvSpPr>
          <p:nvPr>
            <p:ph type="subTitle" idx="1"/>
          </p:nvPr>
        </p:nvSpPr>
        <p:spPr>
          <a:xfrm>
            <a:off x="1524000" y="1469878"/>
            <a:ext cx="9144000" cy="572567"/>
          </a:xfrm>
        </p:spPr>
        <p:txBody>
          <a:bodyPr/>
          <a:lstStyle/>
          <a:p>
            <a:r>
              <a:rPr lang="es-EC" b="1" dirty="0">
                <a:solidFill>
                  <a:schemeClr val="tx1"/>
                </a:solidFill>
                <a:latin typeface="Arial" panose="020B0604020202020204" pitchFamily="34" charset="0"/>
                <a:cs typeface="Arial" panose="020B0604020202020204" pitchFamily="34" charset="0"/>
              </a:rPr>
              <a:t>ORGANIZACIÓN</a:t>
            </a:r>
            <a:r>
              <a:rPr lang="es-EC" b="1" dirty="0">
                <a:solidFill>
                  <a:schemeClr val="tx1"/>
                </a:solidFill>
              </a:rPr>
              <a:t> DEL TIEMPO LIBRE.</a:t>
            </a:r>
          </a:p>
        </p:txBody>
      </p:sp>
      <p:pic>
        <p:nvPicPr>
          <p:cNvPr id="12" name="Imagen 11"/>
          <p:cNvPicPr>
            <a:picLocks noChangeAspect="1"/>
          </p:cNvPicPr>
          <p:nvPr/>
        </p:nvPicPr>
        <p:blipFill>
          <a:blip r:embed="rId2"/>
          <a:stretch>
            <a:fillRect/>
          </a:stretch>
        </p:blipFill>
        <p:spPr>
          <a:xfrm>
            <a:off x="4554908" y="1956987"/>
            <a:ext cx="2999574" cy="4307080"/>
          </a:xfrm>
          <a:prstGeom prst="rect">
            <a:avLst/>
          </a:prstGeom>
        </p:spPr>
      </p:pic>
    </p:spTree>
    <p:extLst>
      <p:ext uri="{BB962C8B-B14F-4D97-AF65-F5344CB8AC3E}">
        <p14:creationId xmlns:p14="http://schemas.microsoft.com/office/powerpoint/2010/main" val="34500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524000" y="1122363"/>
            <a:ext cx="9144000" cy="646616"/>
          </a:xfrm>
        </p:spPr>
        <p:txBody>
          <a:bodyPr>
            <a:normAutofit/>
          </a:bodyPr>
          <a:lstStyle/>
          <a:p>
            <a:r>
              <a:rPr lang="es-EC" sz="2400" b="1" dirty="0">
                <a:latin typeface="Arial" panose="020B0604020202020204" pitchFamily="34" charset="0"/>
                <a:cs typeface="Arial" panose="020B0604020202020204" pitchFamily="34" charset="0"/>
              </a:rPr>
              <a:t>OBJETIVO GENERAL</a:t>
            </a:r>
          </a:p>
        </p:txBody>
      </p:sp>
      <p:sp>
        <p:nvSpPr>
          <p:cNvPr id="7" name="Subtítulo 6"/>
          <p:cNvSpPr>
            <a:spLocks noGrp="1"/>
          </p:cNvSpPr>
          <p:nvPr>
            <p:ph type="subTitle" idx="1"/>
          </p:nvPr>
        </p:nvSpPr>
        <p:spPr>
          <a:xfrm>
            <a:off x="1524000" y="2461189"/>
            <a:ext cx="9144000" cy="2127903"/>
          </a:xfrm>
        </p:spPr>
        <p:txBody>
          <a:bodyPr>
            <a:normAutofit/>
          </a:bodyPr>
          <a:lstStyle/>
          <a:p>
            <a:pPr algn="just"/>
            <a:r>
              <a:rPr lang="es-EC" sz="2000" dirty="0">
                <a:solidFill>
                  <a:schemeClr val="tx1"/>
                </a:solidFill>
                <a:latin typeface="Arial" panose="020B0604020202020204" pitchFamily="34" charset="0"/>
                <a:cs typeface="Arial" panose="020B0604020202020204" pitchFamily="34" charset="0"/>
              </a:rPr>
              <a:t>Elaborar una estrategia con actividades físico-recreativas que contribuya a la educación para el uso adecuado del tiempo libre por los jóvenes guardiamarinas de la escuela superior naval </a:t>
            </a:r>
            <a:r>
              <a:rPr lang="es-419" sz="2000" dirty="0">
                <a:solidFill>
                  <a:schemeClr val="tx1"/>
                </a:solidFill>
                <a:latin typeface="Arial" panose="020B0604020202020204" pitchFamily="34" charset="0"/>
                <a:cs typeface="Arial" panose="020B0604020202020204" pitchFamily="34" charset="0"/>
              </a:rPr>
              <a:t>“</a:t>
            </a:r>
            <a:r>
              <a:rPr lang="es-EC" sz="2000" dirty="0">
                <a:solidFill>
                  <a:schemeClr val="tx1"/>
                </a:solidFill>
                <a:latin typeface="Arial" panose="020B0604020202020204" pitchFamily="34" charset="0"/>
                <a:cs typeface="Arial" panose="020B0604020202020204" pitchFamily="34" charset="0"/>
              </a:rPr>
              <a:t>comandante Rafael morán Valverde</a:t>
            </a:r>
            <a:r>
              <a:rPr lang="es-419" sz="2000" dirty="0">
                <a:solidFill>
                  <a:schemeClr val="tx1"/>
                </a:solidFill>
                <a:latin typeface="Arial" panose="020B0604020202020204" pitchFamily="34" charset="0"/>
                <a:cs typeface="Arial" panose="020B0604020202020204" pitchFamily="34" charset="0"/>
              </a:rPr>
              <a:t>”</a:t>
            </a:r>
            <a:r>
              <a:rPr lang="es-EC"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05731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b="1" dirty="0">
                <a:latin typeface="Arial" panose="020B0604020202020204" pitchFamily="34" charset="0"/>
                <a:cs typeface="Arial" panose="020B0604020202020204" pitchFamily="34" charset="0"/>
              </a:rPr>
              <a:t>OBJETIVOS ESPECÍFICOS</a:t>
            </a:r>
          </a:p>
        </p:txBody>
      </p:sp>
      <p:sp>
        <p:nvSpPr>
          <p:cNvPr id="3" name="Marcador de contenido 2"/>
          <p:cNvSpPr>
            <a:spLocks noGrp="1"/>
          </p:cNvSpPr>
          <p:nvPr>
            <p:ph idx="1"/>
          </p:nvPr>
        </p:nvSpPr>
        <p:spPr>
          <a:xfrm>
            <a:off x="2210937" y="1555845"/>
            <a:ext cx="9293675" cy="4355377"/>
          </a:xfrm>
        </p:spPr>
        <p:txBody>
          <a:bodyPr>
            <a:normAutofit fontScale="92500" lnSpcReduction="10000"/>
          </a:bodyPr>
          <a:lstStyle/>
          <a:p>
            <a:pPr marL="457200" lvl="0" indent="-457200" algn="just">
              <a:buFont typeface="+mj-lt"/>
              <a:buAutoNum type="arabicPeriod"/>
            </a:pPr>
            <a:r>
              <a:rPr lang="es-MX" sz="2400" dirty="0">
                <a:solidFill>
                  <a:schemeClr val="tx1"/>
                </a:solidFill>
                <a:latin typeface="Arial" panose="020B0604020202020204" pitchFamily="34" charset="0"/>
                <a:cs typeface="Arial" panose="020B0604020202020204" pitchFamily="34" charset="0"/>
              </a:rPr>
              <a:t>Determinar los referentes teóricos que fundamentan el uso del tiempo libre por los jóvenes guardiamarinas de la Escuela Superior Naval “Comandante Rafael Morán Valverde”.</a:t>
            </a:r>
            <a:endParaRPr lang="es-EC" sz="2400" dirty="0">
              <a:solidFill>
                <a:schemeClr val="tx1"/>
              </a:solidFill>
              <a:latin typeface="Arial" panose="020B0604020202020204" pitchFamily="34" charset="0"/>
              <a:cs typeface="Arial" panose="020B0604020202020204" pitchFamily="34" charset="0"/>
            </a:endParaRPr>
          </a:p>
          <a:p>
            <a:pPr marL="457200" lvl="0" indent="-457200" algn="just">
              <a:buFont typeface="+mj-lt"/>
              <a:buAutoNum type="arabicPeriod"/>
            </a:pPr>
            <a:r>
              <a:rPr lang="es-MX" sz="2400" dirty="0">
                <a:solidFill>
                  <a:schemeClr val="tx1"/>
                </a:solidFill>
                <a:latin typeface="Arial" panose="020B0604020202020204" pitchFamily="34" charset="0"/>
                <a:cs typeface="Arial" panose="020B0604020202020204" pitchFamily="34" charset="0"/>
              </a:rPr>
              <a:t>Caracterizar el comportamiento del uso del tiempo libre por los jóvenes guardiamarinas de la Escuela Superior Naval “Comandante Rafael Morán Valverde”. </a:t>
            </a:r>
            <a:endParaRPr lang="es-EC" sz="2400" dirty="0">
              <a:solidFill>
                <a:schemeClr val="tx1"/>
              </a:solidFill>
              <a:latin typeface="Arial" panose="020B0604020202020204" pitchFamily="34" charset="0"/>
              <a:cs typeface="Arial" panose="020B0604020202020204" pitchFamily="34" charset="0"/>
            </a:endParaRPr>
          </a:p>
          <a:p>
            <a:pPr marL="457200" lvl="0" indent="-457200" algn="just">
              <a:buFont typeface="+mj-lt"/>
              <a:buAutoNum type="arabicPeriod"/>
            </a:pPr>
            <a:r>
              <a:rPr lang="es-MX" sz="2400" dirty="0">
                <a:solidFill>
                  <a:schemeClr val="tx1"/>
                </a:solidFill>
                <a:latin typeface="Arial" panose="020B0604020202020204" pitchFamily="34" charset="0"/>
                <a:cs typeface="Arial" panose="020B0604020202020204" pitchFamily="34" charset="0"/>
              </a:rPr>
              <a:t>Elaborar una la Estrategia de</a:t>
            </a:r>
            <a:r>
              <a:rPr lang="es-MX" sz="2400" b="1" dirty="0">
                <a:solidFill>
                  <a:schemeClr val="tx1"/>
                </a:solidFill>
                <a:latin typeface="Arial" panose="020B0604020202020204" pitchFamily="34" charset="0"/>
                <a:cs typeface="Arial" panose="020B0604020202020204" pitchFamily="34" charset="0"/>
              </a:rPr>
              <a:t> </a:t>
            </a:r>
            <a:r>
              <a:rPr lang="es-MX" sz="2400" dirty="0">
                <a:solidFill>
                  <a:schemeClr val="tx1"/>
                </a:solidFill>
                <a:latin typeface="Arial" panose="020B0604020202020204" pitchFamily="34" charset="0"/>
                <a:cs typeface="Arial" panose="020B0604020202020204" pitchFamily="34" charset="0"/>
              </a:rPr>
              <a:t>actividad físico recreativa para contribuir a la educación en el uso adecuado del tiempo libre por los jóvenes guardiamarinas de la Escuela Superior Naval “Comandante Rafael Morán Valverde”.</a:t>
            </a:r>
            <a:endParaRPr lang="es-EC" sz="2400" dirty="0">
              <a:solidFill>
                <a:schemeClr val="tx1"/>
              </a:solidFill>
              <a:latin typeface="Arial" panose="020B0604020202020204" pitchFamily="34" charset="0"/>
              <a:cs typeface="Arial" panose="020B0604020202020204" pitchFamily="34" charset="0"/>
            </a:endParaRPr>
          </a:p>
          <a:p>
            <a:pPr marL="457200" lvl="0" indent="-457200" algn="just">
              <a:buFont typeface="+mj-lt"/>
              <a:buAutoNum type="arabicPeriod"/>
            </a:pPr>
            <a:r>
              <a:rPr lang="es-MX" sz="2400" dirty="0">
                <a:solidFill>
                  <a:schemeClr val="tx1"/>
                </a:solidFill>
                <a:latin typeface="Arial" panose="020B0604020202020204" pitchFamily="34" charset="0"/>
                <a:cs typeface="Arial" panose="020B0604020202020204" pitchFamily="34" charset="0"/>
              </a:rPr>
              <a:t>Validar la Estrategia de actividad físico recreativa, por el criterio de expertos. </a:t>
            </a:r>
            <a:endParaRPr lang="es-EC" sz="24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593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96690"/>
          </a:xfrm>
        </p:spPr>
        <p:txBody>
          <a:bodyPr>
            <a:normAutofit/>
          </a:bodyPr>
          <a:lstStyle/>
          <a:p>
            <a:pPr algn="ctr"/>
            <a:r>
              <a:rPr lang="es-EC" sz="2400" b="1" dirty="0">
                <a:latin typeface="Arial" panose="020B0604020202020204" pitchFamily="34" charset="0"/>
                <a:cs typeface="Arial" panose="020B0604020202020204" pitchFamily="34" charset="0"/>
              </a:rPr>
              <a:t>FUNDAMENTACIÓN TEÓRICA</a:t>
            </a:r>
          </a:p>
        </p:txBody>
      </p:sp>
      <p:sp>
        <p:nvSpPr>
          <p:cNvPr id="3" name="Marcador de contenido 2"/>
          <p:cNvSpPr>
            <a:spLocks noGrp="1"/>
          </p:cNvSpPr>
          <p:nvPr>
            <p:ph idx="1"/>
          </p:nvPr>
        </p:nvSpPr>
        <p:spPr>
          <a:xfrm>
            <a:off x="2380343" y="2133600"/>
            <a:ext cx="9124269" cy="2075543"/>
          </a:xfrm>
        </p:spPr>
        <p:txBody>
          <a:bodyPr/>
          <a:lstStyle/>
          <a:p>
            <a:pPr marL="0" indent="0" algn="ctr">
              <a:buNone/>
            </a:pPr>
            <a:r>
              <a:rPr lang="es-EC" sz="2400" dirty="0">
                <a:latin typeface="Arial" panose="020B0604020202020204" pitchFamily="34" charset="0"/>
                <a:cs typeface="Arial" panose="020B0604020202020204" pitchFamily="34" charset="0"/>
              </a:rPr>
              <a:t>EL USO DEL TIEMPO LIBRE POR LOS JÓVENES GUARDIAMARINAS TIENE UNA ESTRECHA RELACIÓN  CON LAS ACTIVIDADES FÍSICO-RECREATIVA</a:t>
            </a:r>
            <a:r>
              <a:rPr lang="es-EC" dirty="0"/>
              <a:t>.</a:t>
            </a:r>
          </a:p>
        </p:txBody>
      </p:sp>
    </p:spTree>
    <p:extLst>
      <p:ext uri="{BB962C8B-B14F-4D97-AF65-F5344CB8AC3E}">
        <p14:creationId xmlns:p14="http://schemas.microsoft.com/office/powerpoint/2010/main" val="282923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464452"/>
            <a:ext cx="8911687" cy="870861"/>
          </a:xfrm>
        </p:spPr>
        <p:txBody>
          <a:bodyPr>
            <a:noAutofit/>
          </a:bodyPr>
          <a:lstStyle/>
          <a:p>
            <a:pPr marL="457200" indent="-7938" algn="ctr">
              <a:lnSpc>
                <a:spcPct val="200000"/>
              </a:lnSpc>
            </a:pPr>
            <a:r>
              <a:rPr lang="es-ES" sz="2800" b="1" dirty="0">
                <a:effectLst/>
                <a:latin typeface="Arial" panose="020B0604020202020204" pitchFamily="34" charset="0"/>
                <a:ea typeface="Times New Roman" panose="02020603050405020304" pitchFamily="18" charset="0"/>
                <a:cs typeface="Arial" panose="020B0604020202020204" pitchFamily="34" charset="0"/>
              </a:rPr>
              <a:t>Hipótesis de Investigación</a:t>
            </a:r>
            <a:endParaRPr lang="es-EC" sz="28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1973943" y="2017486"/>
            <a:ext cx="9332686" cy="3541485"/>
          </a:xfrm>
        </p:spPr>
        <p:txBody>
          <a:bodyPr>
            <a:noAutofit/>
          </a:bodyPr>
          <a:lstStyle/>
          <a:p>
            <a:pPr marL="457200" indent="450215" algn="just"/>
            <a:r>
              <a:rPr lang="es-EC"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 implementación de un plan de actividades físico-recreativas, efectivas y motivantes permitirá educar el uso del tiempo libre en los </a:t>
            </a:r>
            <a:r>
              <a:rPr lang="es-419"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estudiantes Guardiamarinas de la Escuela Superior Naval “Comandante. Rafael Morán Valverde”.</a:t>
            </a:r>
            <a:endParaRPr lang="es-EC"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253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3356" y="428168"/>
            <a:ext cx="8911687" cy="870861"/>
          </a:xfrm>
        </p:spPr>
        <p:txBody>
          <a:bodyPr>
            <a:noAutofit/>
          </a:bodyPr>
          <a:lstStyle/>
          <a:p>
            <a:pPr marL="457200" indent="-7938" algn="ctr">
              <a:lnSpc>
                <a:spcPct val="200000"/>
              </a:lnSpc>
            </a:pPr>
            <a:r>
              <a:rPr lang="es-ES" sz="2800" b="1" dirty="0">
                <a:effectLst/>
                <a:latin typeface="Arial" panose="020B0604020202020204" pitchFamily="34" charset="0"/>
                <a:ea typeface="Times New Roman" panose="02020603050405020304" pitchFamily="18" charset="0"/>
                <a:cs typeface="Arial" panose="020B0604020202020204" pitchFamily="34" charset="0"/>
              </a:rPr>
              <a:t>Variable de investigación </a:t>
            </a:r>
            <a:endParaRPr lang="es-EC" sz="28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1973943" y="2017486"/>
            <a:ext cx="9332686" cy="3541485"/>
          </a:xfrm>
        </p:spPr>
        <p:txBody>
          <a:bodyPr>
            <a:noAutofit/>
          </a:bodyPr>
          <a:lstStyle/>
          <a:p>
            <a:pPr marL="457200" indent="450215">
              <a:lnSpc>
                <a:spcPct val="200000"/>
              </a:lnSpc>
            </a:pPr>
            <a:r>
              <a:rPr lang="es-EC" sz="3600" b="1" dirty="0">
                <a:effectLst/>
                <a:latin typeface="Arial" panose="020B0604020202020204" pitchFamily="34" charset="0"/>
                <a:ea typeface="Times New Roman" panose="02020603050405020304" pitchFamily="18" charset="0"/>
                <a:cs typeface="Arial" panose="020B0604020202020204" pitchFamily="34" charset="0"/>
              </a:rPr>
              <a:t>V1. </a:t>
            </a:r>
            <a:r>
              <a:rPr lang="es-EC" sz="3600" dirty="0">
                <a:effectLst/>
                <a:latin typeface="Arial" panose="020B0604020202020204" pitchFamily="34" charset="0"/>
                <a:ea typeface="Times New Roman" panose="02020603050405020304" pitchFamily="18" charset="0"/>
                <a:cs typeface="Arial" panose="020B0604020202020204" pitchFamily="34" charset="0"/>
              </a:rPr>
              <a:t>(VD): el tiempo libre </a:t>
            </a:r>
            <a:endParaRPr lang="es-EC" sz="36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0215">
              <a:lnSpc>
                <a:spcPct val="200000"/>
              </a:lnSpc>
            </a:pPr>
            <a:r>
              <a:rPr lang="es-EC" sz="3600" b="1" dirty="0">
                <a:effectLst/>
                <a:latin typeface="Arial" panose="020B0604020202020204" pitchFamily="34" charset="0"/>
                <a:ea typeface="Times New Roman" panose="02020603050405020304" pitchFamily="18" charset="0"/>
                <a:cs typeface="Arial" panose="020B0604020202020204" pitchFamily="34" charset="0"/>
              </a:rPr>
              <a:t>V2:</a:t>
            </a:r>
            <a:r>
              <a:rPr lang="es-EC" sz="3600" dirty="0">
                <a:effectLst/>
                <a:latin typeface="Arial" panose="020B0604020202020204" pitchFamily="34" charset="0"/>
                <a:ea typeface="Times New Roman" panose="02020603050405020304" pitchFamily="18" charset="0"/>
                <a:cs typeface="Arial" panose="020B0604020202020204" pitchFamily="34" charset="0"/>
              </a:rPr>
              <a:t> (VI): actividades físico-recreativas</a:t>
            </a:r>
            <a:endParaRPr lang="es-EC" sz="36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0215" algn="just"/>
            <a:endParaRPr lang="es-EC"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0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79827"/>
            <a:ext cx="8911687" cy="820060"/>
          </a:xfrm>
        </p:spPr>
        <p:txBody>
          <a:bodyPr>
            <a:noAutofit/>
          </a:bodyPr>
          <a:lstStyle/>
          <a:p>
            <a:pPr marL="457200" indent="450215" algn="ctr">
              <a:lnSpc>
                <a:spcPct val="200000"/>
              </a:lnSpc>
            </a:pPr>
            <a:r>
              <a:rPr lang="es-ES" sz="2400" b="1" dirty="0">
                <a:effectLst/>
                <a:latin typeface="Arial" panose="020B0604020202020204" pitchFamily="34" charset="0"/>
                <a:ea typeface="Times New Roman" panose="02020603050405020304" pitchFamily="18" charset="0"/>
                <a:cs typeface="Arial" panose="020B0604020202020204" pitchFamily="34" charset="0"/>
              </a:rPr>
              <a:t>Operacionalización de las variables</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xmlns="" id="{D723B151-DEB4-442B-9EF3-B00B798876CB}"/>
              </a:ext>
            </a:extLst>
          </p:cNvPr>
          <p:cNvGraphicFramePr>
            <a:graphicFrameLocks noGrp="1"/>
          </p:cNvGraphicFramePr>
          <p:nvPr>
            <p:extLst>
              <p:ext uri="{D42A27DB-BD31-4B8C-83A1-F6EECF244321}">
                <p14:modId xmlns:p14="http://schemas.microsoft.com/office/powerpoint/2010/main" val="1538207767"/>
              </p:ext>
            </p:extLst>
          </p:nvPr>
        </p:nvGraphicFramePr>
        <p:xfrm>
          <a:off x="1896534" y="899887"/>
          <a:ext cx="9838267" cy="4773653"/>
        </p:xfrm>
        <a:graphic>
          <a:graphicData uri="http://schemas.openxmlformats.org/drawingml/2006/table">
            <a:tbl>
              <a:tblPr firstRow="1" firstCol="1" bandRow="1">
                <a:tableStyleId>{5C22544A-7EE6-4342-B048-85BDC9FD1C3A}</a:tableStyleId>
              </a:tblPr>
              <a:tblGrid>
                <a:gridCol w="2477598">
                  <a:extLst>
                    <a:ext uri="{9D8B030D-6E8A-4147-A177-3AD203B41FA5}">
                      <a16:colId xmlns:a16="http://schemas.microsoft.com/office/drawing/2014/main" xmlns="" val="3396839200"/>
                    </a:ext>
                  </a:extLst>
                </a:gridCol>
                <a:gridCol w="2484469">
                  <a:extLst>
                    <a:ext uri="{9D8B030D-6E8A-4147-A177-3AD203B41FA5}">
                      <a16:colId xmlns:a16="http://schemas.microsoft.com/office/drawing/2014/main" xmlns="" val="332055621"/>
                    </a:ext>
                  </a:extLst>
                </a:gridCol>
                <a:gridCol w="2566828">
                  <a:extLst>
                    <a:ext uri="{9D8B030D-6E8A-4147-A177-3AD203B41FA5}">
                      <a16:colId xmlns:a16="http://schemas.microsoft.com/office/drawing/2014/main" xmlns="" val="1308344975"/>
                    </a:ext>
                  </a:extLst>
                </a:gridCol>
                <a:gridCol w="2309372">
                  <a:extLst>
                    <a:ext uri="{9D8B030D-6E8A-4147-A177-3AD203B41FA5}">
                      <a16:colId xmlns:a16="http://schemas.microsoft.com/office/drawing/2014/main" xmlns="" val="3483612772"/>
                    </a:ext>
                  </a:extLst>
                </a:gridCol>
              </a:tblGrid>
              <a:tr h="384533">
                <a:tc>
                  <a:txBody>
                    <a:bodyPr/>
                    <a:lstStyle/>
                    <a:p>
                      <a:pPr marL="18415" indent="11430" algn="ctr">
                        <a:lnSpc>
                          <a:spcPct val="200000"/>
                        </a:lnSpc>
                      </a:pPr>
                      <a:r>
                        <a:rPr lang="es-419" sz="1200" dirty="0">
                          <a:effectLst/>
                        </a:rPr>
                        <a:t>DEFINICIÓN</a:t>
                      </a:r>
                      <a:endParaRPr lang="es-EC" sz="1200" dirty="0">
                        <a:effectLst/>
                      </a:endParaRPr>
                    </a:p>
                  </a:txBody>
                  <a:tcPr marL="18295" marR="18295" marT="0" marB="0" anchor="ctr"/>
                </a:tc>
                <a:tc>
                  <a:txBody>
                    <a:bodyPr/>
                    <a:lstStyle/>
                    <a:p>
                      <a:pPr marL="18415" indent="11430" algn="ctr">
                        <a:lnSpc>
                          <a:spcPct val="200000"/>
                        </a:lnSpc>
                      </a:pPr>
                      <a:r>
                        <a:rPr lang="es-EC" sz="1200" dirty="0">
                          <a:effectLst/>
                        </a:rPr>
                        <a:t>DIMENSIONES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nchor="ctr"/>
                </a:tc>
                <a:tc>
                  <a:txBody>
                    <a:bodyPr/>
                    <a:lstStyle/>
                    <a:p>
                      <a:pPr marL="18415" indent="11430" algn="ctr">
                        <a:lnSpc>
                          <a:spcPct val="200000"/>
                        </a:lnSpc>
                      </a:pPr>
                      <a:r>
                        <a:rPr lang="es-EC" sz="1200" dirty="0">
                          <a:effectLst/>
                        </a:rPr>
                        <a:t>INDICADORES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nchor="ctr"/>
                </a:tc>
                <a:tc>
                  <a:txBody>
                    <a:bodyPr/>
                    <a:lstStyle/>
                    <a:p>
                      <a:pPr marL="18415" indent="6985" algn="ctr">
                        <a:lnSpc>
                          <a:spcPct val="200000"/>
                        </a:lnSpc>
                      </a:pPr>
                      <a:r>
                        <a:rPr lang="es-EC" sz="1200" dirty="0">
                          <a:effectLst/>
                        </a:rPr>
                        <a:t>INSTRUMENTOS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nchor="ctr"/>
                </a:tc>
                <a:extLst>
                  <a:ext uri="{0D108BD9-81ED-4DB2-BD59-A6C34878D82A}">
                    <a16:rowId xmlns:a16="http://schemas.microsoft.com/office/drawing/2014/main" xmlns="" val="2522365691"/>
                  </a:ext>
                </a:extLst>
              </a:tr>
              <a:tr h="320484">
                <a:tc rowSpan="5">
                  <a:txBody>
                    <a:bodyPr/>
                    <a:lstStyle/>
                    <a:p>
                      <a:pPr marL="17463" indent="-17463" algn="just">
                        <a:lnSpc>
                          <a:spcPct val="200000"/>
                        </a:lnSpc>
                      </a:pPr>
                      <a:r>
                        <a:rPr lang="es-ES" sz="1200" dirty="0">
                          <a:effectLst/>
                        </a:rPr>
                        <a:t>VD. Tiempo libre: lapso de tiempo en el cual las personas pueden enfocarse en actividades recreativas, debido a que no están obligados a ciertas actividades que normalmente suelen realizar a diario.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54610" algn="just">
                        <a:lnSpc>
                          <a:spcPct val="200000"/>
                        </a:lnSpc>
                      </a:pPr>
                      <a:r>
                        <a:rPr lang="es-EC" sz="1200">
                          <a:effectLst/>
                        </a:rPr>
                        <a:t>Cantidad de tiempo libre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54610" algn="just">
                        <a:lnSpc>
                          <a:spcPct val="200000"/>
                        </a:lnSpc>
                      </a:pPr>
                      <a:r>
                        <a:rPr lang="es-EC" sz="1200">
                          <a:effectLst/>
                        </a:rPr>
                        <a:t>Segundos, minutos, horas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rowSpan="4">
                  <a:txBody>
                    <a:bodyPr/>
                    <a:lstStyle/>
                    <a:p>
                      <a:pPr marL="18415" indent="450215" algn="just">
                        <a:lnSpc>
                          <a:spcPct val="200000"/>
                        </a:lnSpc>
                      </a:pPr>
                      <a:r>
                        <a:rPr lang="es-EC" sz="1200" dirty="0">
                          <a:effectLst/>
                        </a:rPr>
                        <a:t> </a:t>
                      </a:r>
                    </a:p>
                    <a:p>
                      <a:pPr marL="18415" indent="450215" algn="just">
                        <a:lnSpc>
                          <a:spcPct val="200000"/>
                        </a:lnSpc>
                      </a:pPr>
                      <a:r>
                        <a:rPr lang="es-EC" sz="1200" dirty="0">
                          <a:effectLst/>
                        </a:rPr>
                        <a:t> </a:t>
                      </a:r>
                    </a:p>
                    <a:p>
                      <a:pPr marL="18415" indent="450215" algn="just">
                        <a:lnSpc>
                          <a:spcPct val="200000"/>
                        </a:lnSpc>
                      </a:pPr>
                      <a:r>
                        <a:rPr lang="es-EC" sz="1200" dirty="0">
                          <a:effectLst/>
                        </a:rPr>
                        <a:t>Encuesta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extLst>
                  <a:ext uri="{0D108BD9-81ED-4DB2-BD59-A6C34878D82A}">
                    <a16:rowId xmlns:a16="http://schemas.microsoft.com/office/drawing/2014/main" xmlns="" val="342287425"/>
                  </a:ext>
                </a:extLst>
              </a:tr>
              <a:tr h="700034">
                <a:tc vMerge="1">
                  <a:txBody>
                    <a:bodyPr/>
                    <a:lstStyle/>
                    <a:p>
                      <a:endParaRPr lang="es-EC"/>
                    </a:p>
                  </a:txBody>
                  <a:tcPr/>
                </a:tc>
                <a:tc>
                  <a:txBody>
                    <a:bodyPr/>
                    <a:lstStyle/>
                    <a:p>
                      <a:pPr marL="18415" indent="54610" algn="just">
                        <a:lnSpc>
                          <a:spcPct val="200000"/>
                        </a:lnSpc>
                      </a:pPr>
                      <a:r>
                        <a:rPr lang="es-ES" sz="1200">
                          <a:effectLst/>
                        </a:rPr>
                        <a:t>Cantidad de tiempo en la jornada de estudio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54610" algn="just">
                        <a:lnSpc>
                          <a:spcPct val="200000"/>
                        </a:lnSpc>
                      </a:pPr>
                      <a:r>
                        <a:rPr lang="es-EC" sz="1200">
                          <a:effectLst/>
                        </a:rPr>
                        <a:t>Horas, días, semanas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vMerge="1">
                  <a:txBody>
                    <a:bodyPr/>
                    <a:lstStyle/>
                    <a:p>
                      <a:endParaRPr lang="es-EC"/>
                    </a:p>
                  </a:txBody>
                  <a:tcPr/>
                </a:tc>
                <a:extLst>
                  <a:ext uri="{0D108BD9-81ED-4DB2-BD59-A6C34878D82A}">
                    <a16:rowId xmlns:a16="http://schemas.microsoft.com/office/drawing/2014/main" xmlns="" val="439934147"/>
                  </a:ext>
                </a:extLst>
              </a:tr>
              <a:tr h="1493527">
                <a:tc vMerge="1">
                  <a:txBody>
                    <a:bodyPr/>
                    <a:lstStyle/>
                    <a:p>
                      <a:endParaRPr lang="es-EC"/>
                    </a:p>
                  </a:txBody>
                  <a:tcPr/>
                </a:tc>
                <a:tc>
                  <a:txBody>
                    <a:bodyPr/>
                    <a:lstStyle/>
                    <a:p>
                      <a:pPr marL="18415" indent="-18415" algn="just">
                        <a:lnSpc>
                          <a:spcPct val="200000"/>
                        </a:lnSpc>
                      </a:pPr>
                      <a:r>
                        <a:rPr lang="es-EC" sz="1200" dirty="0">
                          <a:effectLst/>
                        </a:rPr>
                        <a:t>Uso del tiempo libre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18415" algn="just">
                        <a:lnSpc>
                          <a:spcPct val="200000"/>
                        </a:lnSpc>
                      </a:pPr>
                      <a:r>
                        <a:rPr lang="es-EC" sz="1200" dirty="0">
                          <a:effectLst/>
                        </a:rPr>
                        <a:t>Estudiar, trabajar, ocupaciones personales, actividades deportivas, culturales, recreación, hobbies, uso de las tecnologías digitales, otras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vMerge="1">
                  <a:txBody>
                    <a:bodyPr/>
                    <a:lstStyle/>
                    <a:p>
                      <a:endParaRPr lang="es-EC"/>
                    </a:p>
                  </a:txBody>
                  <a:tcPr/>
                </a:tc>
                <a:extLst>
                  <a:ext uri="{0D108BD9-81ED-4DB2-BD59-A6C34878D82A}">
                    <a16:rowId xmlns:a16="http://schemas.microsoft.com/office/drawing/2014/main" xmlns="" val="4040340101"/>
                  </a:ext>
                </a:extLst>
              </a:tr>
              <a:tr h="700034">
                <a:tc vMerge="1">
                  <a:txBody>
                    <a:bodyPr/>
                    <a:lstStyle/>
                    <a:p>
                      <a:endParaRPr lang="es-EC"/>
                    </a:p>
                  </a:txBody>
                  <a:tcPr/>
                </a:tc>
                <a:tc>
                  <a:txBody>
                    <a:bodyPr/>
                    <a:lstStyle/>
                    <a:p>
                      <a:pPr marL="18415" indent="-18415" algn="just">
                        <a:lnSpc>
                          <a:spcPct val="200000"/>
                        </a:lnSpc>
                      </a:pPr>
                      <a:r>
                        <a:rPr lang="es-ES" sz="1200" dirty="0">
                          <a:effectLst/>
                        </a:rPr>
                        <a:t>Con quién le gusta pasar el tiempo libre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18415" algn="just">
                        <a:lnSpc>
                          <a:spcPct val="200000"/>
                        </a:lnSpc>
                      </a:pPr>
                      <a:r>
                        <a:rPr lang="es-EC" sz="1200" dirty="0">
                          <a:effectLst/>
                        </a:rPr>
                        <a:t>Solo, familiares, amigos, pareja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vMerge="1">
                  <a:txBody>
                    <a:bodyPr/>
                    <a:lstStyle/>
                    <a:p>
                      <a:endParaRPr lang="es-EC"/>
                    </a:p>
                  </a:txBody>
                  <a:tcPr/>
                </a:tc>
                <a:extLst>
                  <a:ext uri="{0D108BD9-81ED-4DB2-BD59-A6C34878D82A}">
                    <a16:rowId xmlns:a16="http://schemas.microsoft.com/office/drawing/2014/main" xmlns="" val="3105780642"/>
                  </a:ext>
                </a:extLst>
              </a:tr>
              <a:tr h="700034">
                <a:tc vMerge="1">
                  <a:txBody>
                    <a:bodyPr/>
                    <a:lstStyle/>
                    <a:p>
                      <a:endParaRPr lang="es-EC"/>
                    </a:p>
                  </a:txBody>
                  <a:tcPr/>
                </a:tc>
                <a:tc>
                  <a:txBody>
                    <a:bodyPr/>
                    <a:lstStyle/>
                    <a:p>
                      <a:pPr marL="18415" indent="-18415" algn="just">
                        <a:lnSpc>
                          <a:spcPct val="200000"/>
                        </a:lnSpc>
                      </a:pPr>
                      <a:r>
                        <a:rPr lang="es-ES" sz="1200" dirty="0">
                          <a:effectLst/>
                        </a:rPr>
                        <a:t>Lugares que desea visitar en su tiempo libre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18415" algn="just">
                        <a:lnSpc>
                          <a:spcPct val="200000"/>
                        </a:lnSpc>
                      </a:pPr>
                      <a:r>
                        <a:rPr lang="es-EC" sz="1200" dirty="0">
                          <a:effectLst/>
                        </a:rPr>
                        <a:t>Centros comerciales, de turismo, religiosos, de recreación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tc>
                  <a:txBody>
                    <a:bodyPr/>
                    <a:lstStyle/>
                    <a:p>
                      <a:pPr marL="18415" indent="450215" algn="just">
                        <a:lnSpc>
                          <a:spcPct val="200000"/>
                        </a:lnSpc>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18295" marR="18295" marT="0" marB="0"/>
                </a:tc>
                <a:extLst>
                  <a:ext uri="{0D108BD9-81ED-4DB2-BD59-A6C34878D82A}">
                    <a16:rowId xmlns:a16="http://schemas.microsoft.com/office/drawing/2014/main" xmlns="" val="3184678584"/>
                  </a:ext>
                </a:extLst>
              </a:tr>
            </a:tbl>
          </a:graphicData>
        </a:graphic>
      </p:graphicFrame>
    </p:spTree>
    <p:extLst>
      <p:ext uri="{BB962C8B-B14F-4D97-AF65-F5344CB8AC3E}">
        <p14:creationId xmlns:p14="http://schemas.microsoft.com/office/powerpoint/2010/main" val="3111801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3515</TotalTime>
  <Words>1972</Words>
  <Application>Microsoft Office PowerPoint</Application>
  <PresentationFormat>Panorámica</PresentationFormat>
  <Paragraphs>182</Paragraphs>
  <Slides>26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Times New Roman</vt:lpstr>
      <vt:lpstr>Wingdings</vt:lpstr>
      <vt:lpstr>Wingdings 3</vt:lpstr>
      <vt:lpstr>Espiral</vt:lpstr>
      <vt:lpstr>Presentación de PowerPoint</vt:lpstr>
      <vt:lpstr>INTRODUCCION </vt:lpstr>
      <vt:lpstr>PROBLEMA CIENTÍFICO</vt:lpstr>
      <vt:lpstr>OBJETIVO GENERAL</vt:lpstr>
      <vt:lpstr>OBJETIVOS ESPECÍFICOS</vt:lpstr>
      <vt:lpstr>FUNDAMENTACIÓN TEÓRICA</vt:lpstr>
      <vt:lpstr>Hipótesis de Investigación</vt:lpstr>
      <vt:lpstr>Variable de investigación </vt:lpstr>
      <vt:lpstr>Operacionalización de las variables</vt:lpstr>
      <vt:lpstr>Operacionalización de las variables</vt:lpstr>
      <vt:lpstr>Método</vt:lpstr>
      <vt:lpstr>Método</vt:lpstr>
      <vt:lpstr>Método</vt:lpstr>
      <vt:lpstr>FUNDAMENTACIÓN METODOLÓGICA</vt:lpstr>
      <vt:lpstr>FUNDAMENTACIÓN METODOLÓGICA</vt:lpstr>
      <vt:lpstr>FUNDAMENTACIÓN METODOLÓGICA</vt:lpstr>
      <vt:lpstr>USO ADECUADO DEL TIEMPO LIBRE POR LOS JÓVENES GUARDIAMARINAS</vt:lpstr>
      <vt:lpstr>CUALIDADES DE LA ESTRATEGIA</vt:lpstr>
      <vt:lpstr>CUALIDADES DE LA ESTRATEGIA</vt:lpstr>
      <vt:lpstr>METAS</vt:lpstr>
      <vt:lpstr>RESULTADO DEL PROCESO DE INVESTIGACIÓN EN EL USO ADECUADO DEL TIEMPO LIBRE POR LOS JÓVENES GUARDIAMARINAS</vt:lpstr>
      <vt:lpstr>RESULTADO DEL PROCESO DE INVESTIGACIÓN EN EL USO ADECUADO DEL TIEMPO LIBRE POR LOS JÓVENES GUARDIAMARINAS</vt:lpstr>
      <vt:lpstr>CONCLUSIONES</vt:lpstr>
      <vt:lpstr>CONCLUSIONES</vt:lpstr>
      <vt:lpstr>Recomendaciones</vt:lpstr>
      <vt:lpstr>“ Para empezar un gran proyecto, hace falta valentía. para terminar un gran proyecto, hace falta perseverancia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MAESTRIA EN RECREACIÓN Y TIEMPO LIBRFE VII AUTOR: LCDA. Emidia Beltrán Muchuli  COORDINADORA DE LA MAESTRIA : MSc. LORENA SANDOVAL JARAMILLO</dc:title>
  <dc:creator>Cuenta Microsoft</dc:creator>
  <cp:lastModifiedBy>Biblioteca</cp:lastModifiedBy>
  <cp:revision>59</cp:revision>
  <dcterms:created xsi:type="dcterms:W3CDTF">2021-12-19T04:29:13Z</dcterms:created>
  <dcterms:modified xsi:type="dcterms:W3CDTF">2022-04-01T17:35:54Z</dcterms:modified>
</cp:coreProperties>
</file>