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9">
  <p:sldMasterIdLst>
    <p:sldMasterId id="2147483648" r:id="rId4"/>
    <p:sldMasterId id="2147483777" r:id="rId5"/>
  </p:sldMasterIdLst>
  <p:notesMasterIdLst>
    <p:notesMasterId r:id="rId53"/>
  </p:notesMasterIdLst>
  <p:handoutMasterIdLst>
    <p:handoutMasterId r:id="rId54"/>
  </p:handoutMasterIdLst>
  <p:sldIdLst>
    <p:sldId id="356" r:id="rId6"/>
    <p:sldId id="507" r:id="rId7"/>
    <p:sldId id="511" r:id="rId8"/>
    <p:sldId id="631" r:id="rId9"/>
    <p:sldId id="620" r:id="rId10"/>
    <p:sldId id="561" r:id="rId11"/>
    <p:sldId id="607" r:id="rId12"/>
    <p:sldId id="606" r:id="rId13"/>
    <p:sldId id="445" r:id="rId14"/>
    <p:sldId id="573" r:id="rId15"/>
    <p:sldId id="574" r:id="rId16"/>
    <p:sldId id="633" r:id="rId17"/>
    <p:sldId id="575" r:id="rId18"/>
    <p:sldId id="576" r:id="rId19"/>
    <p:sldId id="577" r:id="rId20"/>
    <p:sldId id="578" r:id="rId21"/>
    <p:sldId id="581" r:id="rId22"/>
    <p:sldId id="622" r:id="rId23"/>
    <p:sldId id="583" r:id="rId24"/>
    <p:sldId id="584" r:id="rId25"/>
    <p:sldId id="585" r:id="rId26"/>
    <p:sldId id="586" r:id="rId27"/>
    <p:sldId id="587" r:id="rId28"/>
    <p:sldId id="588" r:id="rId29"/>
    <p:sldId id="634" r:id="rId30"/>
    <p:sldId id="480" r:id="rId31"/>
    <p:sldId id="589" r:id="rId32"/>
    <p:sldId id="481" r:id="rId33"/>
    <p:sldId id="590" r:id="rId34"/>
    <p:sldId id="591" r:id="rId35"/>
    <p:sldId id="508" r:id="rId36"/>
    <p:sldId id="635" r:id="rId37"/>
    <p:sldId id="509" r:id="rId38"/>
    <p:sldId id="510" r:id="rId39"/>
    <p:sldId id="592" r:id="rId40"/>
    <p:sldId id="658" r:id="rId41"/>
    <p:sldId id="593" r:id="rId42"/>
    <p:sldId id="636" r:id="rId43"/>
    <p:sldId id="594" r:id="rId44"/>
    <p:sldId id="514" r:id="rId45"/>
    <p:sldId id="595" r:id="rId46"/>
    <p:sldId id="596" r:id="rId47"/>
    <p:sldId id="597" r:id="rId48"/>
    <p:sldId id="598" r:id="rId49"/>
    <p:sldId id="599" r:id="rId50"/>
    <p:sldId id="512" r:id="rId51"/>
    <p:sldId id="401" r:id="rId5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0391"/>
    <a:srgbClr val="FA8E00"/>
    <a:srgbClr val="FA0000"/>
    <a:srgbClr val="E01D25"/>
    <a:srgbClr val="5EC34D"/>
    <a:srgbClr val="CCFF66"/>
    <a:srgbClr val="FF0000"/>
    <a:srgbClr val="000000"/>
    <a:srgbClr val="00FFFF"/>
    <a:srgbClr val="F5D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C7FE6-315B-450C-8470-8DC3CDE8BB21}" v="22" dt="2022-03-08T22:32:09.140"/>
    <p1510:client id="{3057CC56-5C24-454D-8D0C-39E6539AD3A9}" v="132" dt="2022-03-08T22:18:53.620"/>
    <p1510:client id="{30C8106A-5DF7-444E-9535-B97333A61A87}" v="912" dt="2022-03-09T07:28:56.537"/>
    <p1510:client id="{3B2128AD-10B0-4387-9B2D-86880C9EF96E}" v="2539" dt="2022-03-09T03:39:58.388"/>
    <p1510:client id="{426AEBAA-D322-4359-955A-1252C442B3E7}" v="1" dt="2022-03-08T21:34:26.385"/>
    <p1510:client id="{5F457DD9-C3C7-4BF7-A25F-CF3B4C120830}" v="94" dt="2022-03-09T05:10:23.798"/>
    <p1510:client id="{662D3BD1-D317-42D9-9E9D-5FA14F0F598B}" v="2272" dt="2022-03-09T04:28:05.120"/>
    <p1510:client id="{9ED31244-28FA-4852-B3BA-79277CD6564D}" v="2355" dt="2022-03-08T17:14:05.289"/>
    <p1510:client id="{B5C9A4FB-1553-46C4-A0A1-EA3C37EC0CD9}" v="16" dt="2022-03-08T22:22:18.293"/>
    <p1510:client id="{C8E467BE-0ADC-4DC0-AC79-D5A78B3783EE}" v="6" dt="2022-03-08T19:04:01.487"/>
    <p1510:client id="{DF7AEE4A-AD67-437F-835B-5176B12513DA}" v="1" dt="2022-03-08T21:17:03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9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../slides/slide9.xml"/><Relationship Id="rId7" Type="http://schemas.openxmlformats.org/officeDocument/2006/relationships/image" Target="../media/image40.png"/><Relationship Id="rId2" Type="http://schemas.openxmlformats.org/officeDocument/2006/relationships/slide" Target="../slides/slide12.xml"/><Relationship Id="rId1" Type="http://schemas.openxmlformats.org/officeDocument/2006/relationships/slide" Target="../slides/slide4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" Target="../slides/slide4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slide" Target="../slides/slide34.xml"/><Relationship Id="rId1" Type="http://schemas.openxmlformats.org/officeDocument/2006/relationships/slide" Target="../slides/slide28.xml"/><Relationship Id="rId6" Type="http://schemas.openxmlformats.org/officeDocument/2006/relationships/slide" Target="../slides/slide46.xml"/><Relationship Id="rId11" Type="http://schemas.openxmlformats.org/officeDocument/2006/relationships/image" Target="../media/image76.png"/><Relationship Id="rId5" Type="http://schemas.openxmlformats.org/officeDocument/2006/relationships/slide" Target="../slides/slide33.xml"/><Relationship Id="rId10" Type="http://schemas.openxmlformats.org/officeDocument/2006/relationships/image" Target="../media/image75.png"/><Relationship Id="rId4" Type="http://schemas.openxmlformats.org/officeDocument/2006/relationships/slide" Target="../slides/slide2.xml"/><Relationship Id="rId9" Type="http://schemas.openxmlformats.org/officeDocument/2006/relationships/image" Target="../media/image7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1B71E-B95F-4EAF-9AEB-47EA38C6205F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76469A28-9D0E-4AA1-9F1F-436E14FBB5D0}">
      <dgm:prSet phldrT="[Texto]"/>
      <dgm:spPr/>
      <dgm:t>
        <a:bodyPr/>
        <a:lstStyle/>
        <a:p>
          <a:pPr algn="l"/>
          <a:r>
            <a:rPr lang="es-EC">
              <a:latin typeface="Arial"/>
              <a:cs typeface="Arial"/>
            </a:rPr>
            <a:t>Antecedentes</a:t>
          </a:r>
        </a:p>
      </dgm:t>
    </dgm:pt>
    <dgm:pt modelId="{DC8AA3ED-DEAF-4E54-A9ED-6C1867C2C157}" type="parTrans" cxnId="{A1AA53D9-7487-4B7A-ACDD-B50BD7A7B3F3}">
      <dgm:prSet/>
      <dgm:spPr/>
      <dgm:t>
        <a:bodyPr/>
        <a:lstStyle/>
        <a:p>
          <a:pPr algn="l"/>
          <a:endParaRPr lang="es-EC"/>
        </a:p>
      </dgm:t>
    </dgm:pt>
    <dgm:pt modelId="{433F7373-BECB-439D-809D-AECFBC176A81}" type="sibTrans" cxnId="{A1AA53D9-7487-4B7A-ACDD-B50BD7A7B3F3}">
      <dgm:prSet/>
      <dgm:spPr/>
      <dgm:t>
        <a:bodyPr/>
        <a:lstStyle/>
        <a:p>
          <a:pPr algn="l"/>
          <a:endParaRPr lang="es-EC"/>
        </a:p>
      </dgm:t>
    </dgm:pt>
    <dgm:pt modelId="{533A508E-EED6-435C-B6BE-E8DCCDB2B2EB}">
      <dgm:prSet phldrT="[Texto]"/>
      <dgm:spPr/>
      <dgm:t>
        <a:bodyPr/>
        <a:lstStyle/>
        <a:p>
          <a:pPr algn="l"/>
          <a:r>
            <a:rPr lang="es-EC">
              <a:latin typeface="Arial"/>
              <a:cs typeface="Arial"/>
            </a:rPr>
            <a:t>Problema</a:t>
          </a:r>
          <a:endParaRPr lang="es-EC"/>
        </a:p>
      </dgm:t>
    </dgm:pt>
    <dgm:pt modelId="{3D3BB0D7-E4F0-4DA4-B1FD-4CDB09E81C97}" type="parTrans" cxnId="{7993BEB4-BDCE-4378-B1FE-E401F94CD807}">
      <dgm:prSet/>
      <dgm:spPr/>
      <dgm:t>
        <a:bodyPr/>
        <a:lstStyle/>
        <a:p>
          <a:pPr algn="l"/>
          <a:endParaRPr lang="es-EC"/>
        </a:p>
      </dgm:t>
    </dgm:pt>
    <dgm:pt modelId="{70447BB5-5852-45D8-A02B-7883BFFEBEC2}" type="sibTrans" cxnId="{7993BEB4-BDCE-4378-B1FE-E401F94CD807}">
      <dgm:prSet/>
      <dgm:spPr/>
      <dgm:t>
        <a:bodyPr/>
        <a:lstStyle/>
        <a:p>
          <a:pPr algn="l"/>
          <a:endParaRPr lang="es-EC"/>
        </a:p>
      </dgm:t>
    </dgm:pt>
    <dgm:pt modelId="{D7604FDF-D9F2-4EFF-9770-C75D22F345F1}">
      <dgm:prSet phldrT="[Texto]" phldr="0"/>
      <dgm:spPr/>
      <dgm:t>
        <a:bodyPr/>
        <a:lstStyle/>
        <a:p>
          <a:pPr algn="l"/>
          <a:r>
            <a:rPr lang="es-EC">
              <a:latin typeface="Arial"/>
              <a:cs typeface="Arial"/>
            </a:rPr>
            <a:t>Justificación</a:t>
          </a:r>
        </a:p>
      </dgm:t>
    </dgm:pt>
    <dgm:pt modelId="{57483E8F-1DB3-439D-BE22-25A7A96D1AC2}" type="parTrans" cxnId="{5CDF65D0-78F1-42BA-8298-9DCAE2C50DE3}">
      <dgm:prSet/>
      <dgm:spPr/>
      <dgm:t>
        <a:bodyPr/>
        <a:lstStyle/>
        <a:p>
          <a:pPr algn="l"/>
          <a:endParaRPr lang="es-EC"/>
        </a:p>
      </dgm:t>
    </dgm:pt>
    <dgm:pt modelId="{EDC3A3B8-13B3-4CCE-ABE0-E9645ACAB1F7}" type="sibTrans" cxnId="{5CDF65D0-78F1-42BA-8298-9DCAE2C50DE3}">
      <dgm:prSet/>
      <dgm:spPr/>
      <dgm:t>
        <a:bodyPr/>
        <a:lstStyle/>
        <a:p>
          <a:pPr algn="l"/>
          <a:endParaRPr lang="es-EC"/>
        </a:p>
      </dgm:t>
    </dgm:pt>
    <dgm:pt modelId="{58FDEEBC-1E26-4495-BB2F-59E087989FB9}">
      <dgm:prSet phldrT="[Texto]"/>
      <dgm:spPr/>
      <dgm:t>
        <a:bodyPr/>
        <a:lstStyle/>
        <a:p>
          <a:pPr algn="l" rtl="0"/>
          <a:r>
            <a:rPr lang="es-EC">
              <a:latin typeface="Arial"/>
              <a:cs typeface="Arial"/>
            </a:rPr>
            <a:t>Objetivo</a:t>
          </a:r>
          <a:r>
            <a:rPr lang="es-EC">
              <a:latin typeface="Arial"/>
            </a:rPr>
            <a:t> general </a:t>
          </a:r>
        </a:p>
      </dgm:t>
    </dgm:pt>
    <dgm:pt modelId="{EAD5C92F-527E-4426-8A01-46B349FA8CCF}" type="parTrans" cxnId="{D00551E6-C76E-4641-98A8-FBF34A3872CA}">
      <dgm:prSet/>
      <dgm:spPr/>
      <dgm:t>
        <a:bodyPr/>
        <a:lstStyle/>
        <a:p>
          <a:pPr algn="l"/>
          <a:endParaRPr lang="es-EC"/>
        </a:p>
      </dgm:t>
    </dgm:pt>
    <dgm:pt modelId="{9AAEEE02-28D7-41BE-B92D-E0FBF1FEE1A5}" type="sibTrans" cxnId="{D00551E6-C76E-4641-98A8-FBF34A3872CA}">
      <dgm:prSet/>
      <dgm:spPr/>
      <dgm:t>
        <a:bodyPr/>
        <a:lstStyle/>
        <a:p>
          <a:pPr algn="l"/>
          <a:endParaRPr lang="es-EC"/>
        </a:p>
      </dgm:t>
    </dgm:pt>
    <dgm:pt modelId="{FC50B864-65DB-446E-8C7A-D4AF53A0BDA9}">
      <dgm:prSet phldr="0"/>
      <dgm:spPr/>
      <dgm:t>
        <a:bodyPr/>
        <a:lstStyle/>
        <a:p>
          <a:pPr algn="l" rtl="0"/>
          <a:r>
            <a:rPr lang="es-ES" dirty="0"/>
            <a:t>Objetivo especifico y actividades</a:t>
          </a:r>
          <a:endParaRPr lang="es-EC" dirty="0">
            <a:latin typeface="Arial"/>
          </a:endParaRPr>
        </a:p>
      </dgm:t>
    </dgm:pt>
    <dgm:pt modelId="{1328C926-3EC0-4A8F-B2B3-25BB69BE3A32}" type="parTrans" cxnId="{227625AD-9222-4568-B4CB-A48340B8D1E3}">
      <dgm:prSet/>
      <dgm:spPr/>
      <dgm:t>
        <a:bodyPr/>
        <a:lstStyle/>
        <a:p>
          <a:endParaRPr lang="es-ES"/>
        </a:p>
      </dgm:t>
    </dgm:pt>
    <dgm:pt modelId="{228AC3F2-35C5-4753-9582-3BD232BF1CD4}" type="sibTrans" cxnId="{227625AD-9222-4568-B4CB-A48340B8D1E3}">
      <dgm:prSet/>
      <dgm:spPr/>
      <dgm:t>
        <a:bodyPr/>
        <a:lstStyle/>
        <a:p>
          <a:endParaRPr lang="es-ES"/>
        </a:p>
      </dgm:t>
    </dgm:pt>
    <dgm:pt modelId="{CFEC7EA3-2E81-4736-9B77-87F737FCBAD7}">
      <dgm:prSet/>
      <dgm:spPr/>
      <dgm:t>
        <a:bodyPr/>
        <a:lstStyle/>
        <a:p>
          <a:pPr algn="l"/>
          <a:r>
            <a:rPr lang="es-ES"/>
            <a:t>Revisión Literaria</a:t>
          </a:r>
          <a:endParaRPr lang="es-ES" dirty="0"/>
        </a:p>
      </dgm:t>
    </dgm:pt>
    <dgm:pt modelId="{14291DE2-1FF7-4ADB-9E59-BB029A227413}" type="parTrans" cxnId="{7F88AB81-20D6-4508-9154-DA09DB0ACD4A}">
      <dgm:prSet/>
      <dgm:spPr/>
      <dgm:t>
        <a:bodyPr/>
        <a:lstStyle/>
        <a:p>
          <a:endParaRPr lang="es-ES"/>
        </a:p>
      </dgm:t>
    </dgm:pt>
    <dgm:pt modelId="{E5460F4E-7440-4A07-BB4D-0D216FA000B9}" type="sibTrans" cxnId="{7F88AB81-20D6-4508-9154-DA09DB0ACD4A}">
      <dgm:prSet/>
      <dgm:spPr/>
      <dgm:t>
        <a:bodyPr/>
        <a:lstStyle/>
        <a:p>
          <a:endParaRPr lang="es-ES"/>
        </a:p>
      </dgm:t>
    </dgm:pt>
    <dgm:pt modelId="{52394393-E5D7-47F4-9F29-45BB9093F4F3}">
      <dgm:prSet phldrT="[Texto]"/>
      <dgm:spPr/>
      <dgm:t>
        <a:bodyPr/>
        <a:lstStyle/>
        <a:p>
          <a:pPr algn="l"/>
          <a:r>
            <a:rPr lang="es-ES" dirty="0"/>
            <a:t>Metodología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52D4B9EF-5CBB-4BD0-9242-F6D16787A696}" type="parTrans" cxnId="{36E018BA-9D56-4331-9998-C8815F66113D}">
      <dgm:prSet/>
      <dgm:spPr/>
      <dgm:t>
        <a:bodyPr/>
        <a:lstStyle/>
        <a:p>
          <a:endParaRPr lang="es-ES"/>
        </a:p>
      </dgm:t>
    </dgm:pt>
    <dgm:pt modelId="{688A863A-D074-4AC5-BE59-5E855381187A}" type="sibTrans" cxnId="{36E018BA-9D56-4331-9998-C8815F66113D}">
      <dgm:prSet/>
      <dgm:spPr/>
      <dgm:t>
        <a:bodyPr/>
        <a:lstStyle/>
        <a:p>
          <a:endParaRPr lang="es-ES"/>
        </a:p>
      </dgm:t>
    </dgm:pt>
    <dgm:pt modelId="{A2B87F16-3BB8-4819-9116-6A6269DDC5FB}">
      <dgm:prSet phldrT="[Texto]"/>
      <dgm:spPr/>
      <dgm:t>
        <a:bodyPr/>
        <a:lstStyle/>
        <a:p>
          <a:pPr algn="l"/>
          <a:r>
            <a:rPr lang="es-ES" dirty="0"/>
            <a:t>Resultados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061FDA5B-411C-40A2-B645-76FC5CB1D771}" type="parTrans" cxnId="{B4F3369D-309C-46A7-BFEB-1DB8E25C8CF7}">
      <dgm:prSet/>
      <dgm:spPr/>
      <dgm:t>
        <a:bodyPr/>
        <a:lstStyle/>
        <a:p>
          <a:endParaRPr lang="es-ES"/>
        </a:p>
      </dgm:t>
    </dgm:pt>
    <dgm:pt modelId="{0AD51DF0-76FB-44B8-9A9F-A0BFCCD8F782}" type="sibTrans" cxnId="{B4F3369D-309C-46A7-BFEB-1DB8E25C8CF7}">
      <dgm:prSet/>
      <dgm:spPr/>
      <dgm:t>
        <a:bodyPr/>
        <a:lstStyle/>
        <a:p>
          <a:endParaRPr lang="es-ES"/>
        </a:p>
      </dgm:t>
    </dgm:pt>
    <dgm:pt modelId="{58137FB5-D229-4C79-B7FE-E29B1F12996A}">
      <dgm:prSet phldrT="[Texto]"/>
      <dgm:spPr/>
      <dgm:t>
        <a:bodyPr/>
        <a:lstStyle/>
        <a:p>
          <a:pPr algn="l"/>
          <a:r>
            <a:rPr lang="es-ES" dirty="0"/>
            <a:t>Conclusiones y Recomendaciones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1190008-F090-44EB-BA8C-31F3C1924BD0}" type="parTrans" cxnId="{09C58A56-B536-4775-9705-DE8D386D4154}">
      <dgm:prSet/>
      <dgm:spPr/>
      <dgm:t>
        <a:bodyPr/>
        <a:lstStyle/>
        <a:p>
          <a:endParaRPr lang="es-ES"/>
        </a:p>
      </dgm:t>
    </dgm:pt>
    <dgm:pt modelId="{5FCFFF6B-B78A-40D6-854C-9CE2B2DE4A5A}" type="sibTrans" cxnId="{09C58A56-B536-4775-9705-DE8D386D4154}">
      <dgm:prSet/>
      <dgm:spPr/>
      <dgm:t>
        <a:bodyPr/>
        <a:lstStyle/>
        <a:p>
          <a:endParaRPr lang="es-ES"/>
        </a:p>
      </dgm:t>
    </dgm:pt>
    <dgm:pt modelId="{4B082092-C4EE-481C-9584-EAE57E8CAEFA}" type="pres">
      <dgm:prSet presAssocID="{F7C1B71E-B95F-4EAF-9AEB-47EA38C6205F}" presName="linearFlow" presStyleCnt="0">
        <dgm:presLayoutVars>
          <dgm:dir/>
          <dgm:resizeHandles val="exact"/>
        </dgm:presLayoutVars>
      </dgm:prSet>
      <dgm:spPr/>
    </dgm:pt>
    <dgm:pt modelId="{AB66F76F-11C7-4D30-AFCD-89367B4B0220}" type="pres">
      <dgm:prSet presAssocID="{76469A28-9D0E-4AA1-9F1F-436E14FBB5D0}" presName="composite" presStyleCnt="0"/>
      <dgm:spPr/>
    </dgm:pt>
    <dgm:pt modelId="{518364AC-D267-49E0-AD70-9204BA0A4175}" type="pres">
      <dgm:prSet presAssocID="{76469A28-9D0E-4AA1-9F1F-436E14FBB5D0}" presName="imgShp" presStyleLbl="fgImgPlace1" presStyleIdx="0" presStyleCnt="9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E053CBA-77CF-4CB8-B64B-1030A53C519A}" type="pres">
      <dgm:prSet presAssocID="{76469A28-9D0E-4AA1-9F1F-436E14FBB5D0}" presName="txShp" presStyleLbl="node1" presStyleIdx="0" presStyleCnt="9">
        <dgm:presLayoutVars>
          <dgm:bulletEnabled val="1"/>
        </dgm:presLayoutVars>
      </dgm:prSet>
      <dgm:spPr/>
    </dgm:pt>
    <dgm:pt modelId="{439D4D1A-E0F4-454A-8524-D39D35BE14AA}" type="pres">
      <dgm:prSet presAssocID="{433F7373-BECB-439D-809D-AECFBC176A81}" presName="spacing" presStyleCnt="0"/>
      <dgm:spPr/>
    </dgm:pt>
    <dgm:pt modelId="{F7689D71-BED0-4813-9849-F2587E2582E2}" type="pres">
      <dgm:prSet presAssocID="{533A508E-EED6-435C-B6BE-E8DCCDB2B2EB}" presName="composite" presStyleCnt="0"/>
      <dgm:spPr/>
    </dgm:pt>
    <dgm:pt modelId="{9434A1F0-F5BE-49E2-BF84-773374B6F358}" type="pres">
      <dgm:prSet presAssocID="{533A508E-EED6-435C-B6BE-E8DCCDB2B2EB}" presName="imgShp" presStyleLbl="fgImgPlace1" presStyleIdx="1" presStyleCnt="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40BD0E0-3BB8-4031-A009-F95BACC037CE}" type="pres">
      <dgm:prSet presAssocID="{533A508E-EED6-435C-B6BE-E8DCCDB2B2EB}" presName="txShp" presStyleLbl="node1" presStyleIdx="1" presStyleCnt="9">
        <dgm:presLayoutVars>
          <dgm:bulletEnabled val="1"/>
        </dgm:presLayoutVars>
      </dgm:prSet>
      <dgm:spPr/>
    </dgm:pt>
    <dgm:pt modelId="{6C11C001-11A9-4578-84C7-E905E7C41B1B}" type="pres">
      <dgm:prSet presAssocID="{70447BB5-5852-45D8-A02B-7883BFFEBEC2}" presName="spacing" presStyleCnt="0"/>
      <dgm:spPr/>
    </dgm:pt>
    <dgm:pt modelId="{D2203A51-E4AA-4621-889B-FACCACACFAED}" type="pres">
      <dgm:prSet presAssocID="{D7604FDF-D9F2-4EFF-9770-C75D22F345F1}" presName="composite" presStyleCnt="0"/>
      <dgm:spPr/>
    </dgm:pt>
    <dgm:pt modelId="{FE0E9D7D-D0C2-4229-8873-6266B3FDC474}" type="pres">
      <dgm:prSet presAssocID="{D7604FDF-D9F2-4EFF-9770-C75D22F345F1}" presName="imgShp" presStyleLbl="fgImgPlace1" presStyleIdx="2" presStyleCnt="9"/>
      <dgm:spPr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</dgm:spPr>
    </dgm:pt>
    <dgm:pt modelId="{4CEC8053-66D7-450C-B60C-9F9558B99854}" type="pres">
      <dgm:prSet presAssocID="{D7604FDF-D9F2-4EFF-9770-C75D22F345F1}" presName="txShp" presStyleLbl="node1" presStyleIdx="2" presStyleCnt="9">
        <dgm:presLayoutVars>
          <dgm:bulletEnabled val="1"/>
        </dgm:presLayoutVars>
      </dgm:prSet>
      <dgm:spPr/>
    </dgm:pt>
    <dgm:pt modelId="{0B1AD216-BD94-40F6-B345-6847ABA9551D}" type="pres">
      <dgm:prSet presAssocID="{EDC3A3B8-13B3-4CCE-ABE0-E9645ACAB1F7}" presName="spacing" presStyleCnt="0"/>
      <dgm:spPr/>
    </dgm:pt>
    <dgm:pt modelId="{FEC6A1B4-F276-4C7D-A5C4-8B5C8E8009D9}" type="pres">
      <dgm:prSet presAssocID="{58FDEEBC-1E26-4495-BB2F-59E087989FB9}" presName="composite" presStyleCnt="0"/>
      <dgm:spPr/>
    </dgm:pt>
    <dgm:pt modelId="{33E5E7C9-18F3-42A8-B3E1-689A583150B5}" type="pres">
      <dgm:prSet presAssocID="{58FDEEBC-1E26-4495-BB2F-59E087989FB9}" presName="imgShp" presStyleLbl="fgImgPlace1" presStyleIdx="3" presStyleCnt="9" custLinFactNeighborX="-3680"/>
      <dgm:spPr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59274DD4-2C01-42A8-B21F-3839945B41F1}" type="pres">
      <dgm:prSet presAssocID="{58FDEEBC-1E26-4495-BB2F-59E087989FB9}" presName="txShp" presStyleLbl="node1" presStyleIdx="3" presStyleCnt="9">
        <dgm:presLayoutVars>
          <dgm:bulletEnabled val="1"/>
        </dgm:presLayoutVars>
      </dgm:prSet>
      <dgm:spPr/>
    </dgm:pt>
    <dgm:pt modelId="{D88A4AFB-FF64-4CCA-84F9-8102F23C2DF3}" type="pres">
      <dgm:prSet presAssocID="{9AAEEE02-28D7-41BE-B92D-E0FBF1FEE1A5}" presName="spacing" presStyleCnt="0"/>
      <dgm:spPr/>
    </dgm:pt>
    <dgm:pt modelId="{DC86AE24-F6B6-4613-B973-76D7227BA38A}" type="pres">
      <dgm:prSet presAssocID="{FC50B864-65DB-446E-8C7A-D4AF53A0BDA9}" presName="composite" presStyleCnt="0"/>
      <dgm:spPr/>
    </dgm:pt>
    <dgm:pt modelId="{53096439-C774-4484-A28F-F75874EAED16}" type="pres">
      <dgm:prSet presAssocID="{FC50B864-65DB-446E-8C7A-D4AF53A0BDA9}" presName="imgShp" presStyleLbl="fgImgPlace1" presStyleIdx="4" presStyleCnt="9"/>
      <dgm:spPr>
        <a:blipFill rotWithShape="1">
          <a:blip xmlns:r="http://schemas.openxmlformats.org/officeDocument/2006/relationships" r:embed="rId5"/>
          <a:srcRect/>
          <a:stretch>
            <a:fillRect l="-14000" r="-14000"/>
          </a:stretch>
        </a:blipFill>
      </dgm:spPr>
    </dgm:pt>
    <dgm:pt modelId="{6DA232AB-AA87-4429-BACC-8D726470FC55}" type="pres">
      <dgm:prSet presAssocID="{FC50B864-65DB-446E-8C7A-D4AF53A0BDA9}" presName="txShp" presStyleLbl="node1" presStyleIdx="4" presStyleCnt="9">
        <dgm:presLayoutVars>
          <dgm:bulletEnabled val="1"/>
        </dgm:presLayoutVars>
      </dgm:prSet>
      <dgm:spPr/>
    </dgm:pt>
    <dgm:pt modelId="{BB7CBEFA-5191-420B-AC13-F83BF022749B}" type="pres">
      <dgm:prSet presAssocID="{228AC3F2-35C5-4753-9582-3BD232BF1CD4}" presName="spacing" presStyleCnt="0"/>
      <dgm:spPr/>
    </dgm:pt>
    <dgm:pt modelId="{86162D54-E311-444A-BEFD-4ECC1190173D}" type="pres">
      <dgm:prSet presAssocID="{CFEC7EA3-2E81-4736-9B77-87F737FCBAD7}" presName="composite" presStyleCnt="0"/>
      <dgm:spPr/>
    </dgm:pt>
    <dgm:pt modelId="{4F90229B-8863-4149-8071-6568D7ADC8DF}" type="pres">
      <dgm:prSet presAssocID="{CFEC7EA3-2E81-4736-9B77-87F737FCBAD7}" presName="imgShp" presStyleLbl="fgImgPlace1" presStyleIdx="5" presStyleCnt="9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8754D263-7600-4C50-9E42-B270C1EB9CC6}" type="pres">
      <dgm:prSet presAssocID="{CFEC7EA3-2E81-4736-9B77-87F737FCBAD7}" presName="txShp" presStyleLbl="node1" presStyleIdx="5" presStyleCnt="9">
        <dgm:presLayoutVars>
          <dgm:bulletEnabled val="1"/>
        </dgm:presLayoutVars>
      </dgm:prSet>
      <dgm:spPr/>
    </dgm:pt>
    <dgm:pt modelId="{7E1E82A7-8C0A-486A-AFC1-3BE52DAFE472}" type="pres">
      <dgm:prSet presAssocID="{E5460F4E-7440-4A07-BB4D-0D216FA000B9}" presName="spacing" presStyleCnt="0"/>
      <dgm:spPr/>
    </dgm:pt>
    <dgm:pt modelId="{74E803C9-5597-449C-84C5-5E40A4DB89B6}" type="pres">
      <dgm:prSet presAssocID="{52394393-E5D7-47F4-9F29-45BB9093F4F3}" presName="composite" presStyleCnt="0"/>
      <dgm:spPr/>
    </dgm:pt>
    <dgm:pt modelId="{5F94BE4E-3016-45DB-8F76-675727042264}" type="pres">
      <dgm:prSet presAssocID="{52394393-E5D7-47F4-9F29-45BB9093F4F3}" presName="imgShp" presStyleLbl="fgImgPlace1" presStyleIdx="6" presStyleCnt="9"/>
      <dgm:spPr>
        <a:blipFill rotWithShape="1">
          <a:blip xmlns:r="http://schemas.openxmlformats.org/officeDocument/2006/relationships" r:embed="rId7"/>
          <a:srcRect/>
          <a:stretch>
            <a:fillRect l="-10000" r="-10000"/>
          </a:stretch>
        </a:blipFill>
      </dgm:spPr>
    </dgm:pt>
    <dgm:pt modelId="{122749FF-F2EC-459A-ADF2-954CE22607F4}" type="pres">
      <dgm:prSet presAssocID="{52394393-E5D7-47F4-9F29-45BB9093F4F3}" presName="txShp" presStyleLbl="node1" presStyleIdx="6" presStyleCnt="9" custLinFactNeighborY="2806">
        <dgm:presLayoutVars>
          <dgm:bulletEnabled val="1"/>
        </dgm:presLayoutVars>
      </dgm:prSet>
      <dgm:spPr/>
    </dgm:pt>
    <dgm:pt modelId="{C869ADFA-31A6-4F9C-9AFD-FF4F21AD9C93}" type="pres">
      <dgm:prSet presAssocID="{688A863A-D074-4AC5-BE59-5E855381187A}" presName="spacing" presStyleCnt="0"/>
      <dgm:spPr/>
    </dgm:pt>
    <dgm:pt modelId="{28B0BC24-55A5-459A-8792-F2550875CF98}" type="pres">
      <dgm:prSet presAssocID="{A2B87F16-3BB8-4819-9116-6A6269DDC5FB}" presName="composite" presStyleCnt="0"/>
      <dgm:spPr/>
    </dgm:pt>
    <dgm:pt modelId="{2364585C-1396-4616-962C-25A86DC6628C}" type="pres">
      <dgm:prSet presAssocID="{A2B87F16-3BB8-4819-9116-6A6269DDC5FB}" presName="imgShp" presStyleLbl="fgImgPlace1" presStyleIdx="7" presStyleCnt="9"/>
      <dgm:spPr>
        <a:blipFill rotWithShape="1">
          <a:blip xmlns:r="http://schemas.openxmlformats.org/officeDocument/2006/relationships" r:embed="rId8"/>
          <a:srcRect/>
          <a:stretch>
            <a:fillRect l="-31000" r="-31000"/>
          </a:stretch>
        </a:blipFill>
      </dgm:spPr>
    </dgm:pt>
    <dgm:pt modelId="{4B928D98-8FDC-4C9B-88C3-7922800767C2}" type="pres">
      <dgm:prSet presAssocID="{A2B87F16-3BB8-4819-9116-6A6269DDC5FB}" presName="txShp" presStyleLbl="node1" presStyleIdx="7" presStyleCnt="9">
        <dgm:presLayoutVars>
          <dgm:bulletEnabled val="1"/>
        </dgm:presLayoutVars>
      </dgm:prSet>
      <dgm:spPr/>
    </dgm:pt>
    <dgm:pt modelId="{328BDE23-2F67-473B-82A7-D327C9597082}" type="pres">
      <dgm:prSet presAssocID="{0AD51DF0-76FB-44B8-9A9F-A0BFCCD8F782}" presName="spacing" presStyleCnt="0"/>
      <dgm:spPr/>
    </dgm:pt>
    <dgm:pt modelId="{BDE84F08-3349-4ACC-A45C-51E1CE3361FA}" type="pres">
      <dgm:prSet presAssocID="{58137FB5-D229-4C79-B7FE-E29B1F12996A}" presName="composite" presStyleCnt="0"/>
      <dgm:spPr/>
    </dgm:pt>
    <dgm:pt modelId="{E698306E-B2D8-4309-8AFC-AA351592A7F8}" type="pres">
      <dgm:prSet presAssocID="{58137FB5-D229-4C79-B7FE-E29B1F12996A}" presName="imgShp" presStyleLbl="fgImgPlace1" presStyleIdx="8" presStyleCnt="9"/>
      <dgm:spPr>
        <a:blipFill rotWithShape="1">
          <a:blip xmlns:r="http://schemas.openxmlformats.org/officeDocument/2006/relationships" r:embed="rId9"/>
          <a:srcRect/>
          <a:stretch>
            <a:fillRect l="-68000" r="-68000"/>
          </a:stretch>
        </a:blipFill>
      </dgm:spPr>
    </dgm:pt>
    <dgm:pt modelId="{DC2AE34A-92EC-448E-8856-0E4BD35115F5}" type="pres">
      <dgm:prSet presAssocID="{58137FB5-D229-4C79-B7FE-E29B1F12996A}" presName="txShp" presStyleLbl="node1" presStyleIdx="8" presStyleCnt="9">
        <dgm:presLayoutVars>
          <dgm:bulletEnabled val="1"/>
        </dgm:presLayoutVars>
      </dgm:prSet>
      <dgm:spPr/>
    </dgm:pt>
  </dgm:ptLst>
  <dgm:cxnLst>
    <dgm:cxn modelId="{74402C01-DD6A-4B37-A3B2-EA4FA46ED472}" type="presOf" srcId="{58FDEEBC-1E26-4495-BB2F-59E087989FB9}" destId="{59274DD4-2C01-42A8-B21F-3839945B41F1}" srcOrd="0" destOrd="0" presId="urn:microsoft.com/office/officeart/2005/8/layout/vList3"/>
    <dgm:cxn modelId="{DFB84903-0126-413D-8FC2-3373B5AD0EB2}" type="presOf" srcId="{F7C1B71E-B95F-4EAF-9AEB-47EA38C6205F}" destId="{4B082092-C4EE-481C-9584-EAE57E8CAEFA}" srcOrd="0" destOrd="0" presId="urn:microsoft.com/office/officeart/2005/8/layout/vList3"/>
    <dgm:cxn modelId="{75AEBD0A-9183-4556-8641-29F181A80AA6}" type="presOf" srcId="{CFEC7EA3-2E81-4736-9B77-87F737FCBAD7}" destId="{8754D263-7600-4C50-9E42-B270C1EB9CC6}" srcOrd="0" destOrd="0" presId="urn:microsoft.com/office/officeart/2005/8/layout/vList3"/>
    <dgm:cxn modelId="{9FBC010D-4283-424C-B9B6-C654AEC7777D}" type="presOf" srcId="{533A508E-EED6-435C-B6BE-E8DCCDB2B2EB}" destId="{240BD0E0-3BB8-4031-A009-F95BACC037CE}" srcOrd="0" destOrd="0" presId="urn:microsoft.com/office/officeart/2005/8/layout/vList3"/>
    <dgm:cxn modelId="{9F860869-24B2-4A2E-96F3-2A9B71202015}" type="presOf" srcId="{52394393-E5D7-47F4-9F29-45BB9093F4F3}" destId="{122749FF-F2EC-459A-ADF2-954CE22607F4}" srcOrd="0" destOrd="0" presId="urn:microsoft.com/office/officeart/2005/8/layout/vList3"/>
    <dgm:cxn modelId="{1489634A-E44E-4FDC-A5AC-4398D36055F2}" type="presOf" srcId="{FC50B864-65DB-446E-8C7A-D4AF53A0BDA9}" destId="{6DA232AB-AA87-4429-BACC-8D726470FC55}" srcOrd="0" destOrd="0" presId="urn:microsoft.com/office/officeart/2005/8/layout/vList3"/>
    <dgm:cxn modelId="{81279555-BDBF-4610-B419-A885B9E2A53E}" type="presOf" srcId="{A2B87F16-3BB8-4819-9116-6A6269DDC5FB}" destId="{4B928D98-8FDC-4C9B-88C3-7922800767C2}" srcOrd="0" destOrd="0" presId="urn:microsoft.com/office/officeart/2005/8/layout/vList3"/>
    <dgm:cxn modelId="{09C58A56-B536-4775-9705-DE8D386D4154}" srcId="{F7C1B71E-B95F-4EAF-9AEB-47EA38C6205F}" destId="{58137FB5-D229-4C79-B7FE-E29B1F12996A}" srcOrd="8" destOrd="0" parTransId="{41190008-F090-44EB-BA8C-31F3C1924BD0}" sibTransId="{5FCFFF6B-B78A-40D6-854C-9CE2B2DE4A5A}"/>
    <dgm:cxn modelId="{B762347F-6F69-451D-A792-BE45E4AFD9AA}" type="presOf" srcId="{76469A28-9D0E-4AA1-9F1F-436E14FBB5D0}" destId="{4E053CBA-77CF-4CB8-B64B-1030A53C519A}" srcOrd="0" destOrd="0" presId="urn:microsoft.com/office/officeart/2005/8/layout/vList3"/>
    <dgm:cxn modelId="{7F88AB81-20D6-4508-9154-DA09DB0ACD4A}" srcId="{F7C1B71E-B95F-4EAF-9AEB-47EA38C6205F}" destId="{CFEC7EA3-2E81-4736-9B77-87F737FCBAD7}" srcOrd="5" destOrd="0" parTransId="{14291DE2-1FF7-4ADB-9E59-BB029A227413}" sibTransId="{E5460F4E-7440-4A07-BB4D-0D216FA000B9}"/>
    <dgm:cxn modelId="{6CC8D183-C779-4796-A6C4-84BC9CFE289A}" type="presOf" srcId="{58137FB5-D229-4C79-B7FE-E29B1F12996A}" destId="{DC2AE34A-92EC-448E-8856-0E4BD35115F5}" srcOrd="0" destOrd="0" presId="urn:microsoft.com/office/officeart/2005/8/layout/vList3"/>
    <dgm:cxn modelId="{B4F3369D-309C-46A7-BFEB-1DB8E25C8CF7}" srcId="{F7C1B71E-B95F-4EAF-9AEB-47EA38C6205F}" destId="{A2B87F16-3BB8-4819-9116-6A6269DDC5FB}" srcOrd="7" destOrd="0" parTransId="{061FDA5B-411C-40A2-B645-76FC5CB1D771}" sibTransId="{0AD51DF0-76FB-44B8-9A9F-A0BFCCD8F782}"/>
    <dgm:cxn modelId="{227625AD-9222-4568-B4CB-A48340B8D1E3}" srcId="{F7C1B71E-B95F-4EAF-9AEB-47EA38C6205F}" destId="{FC50B864-65DB-446E-8C7A-D4AF53A0BDA9}" srcOrd="4" destOrd="0" parTransId="{1328C926-3EC0-4A8F-B2B3-25BB69BE3A32}" sibTransId="{228AC3F2-35C5-4753-9582-3BD232BF1CD4}"/>
    <dgm:cxn modelId="{7993BEB4-BDCE-4378-B1FE-E401F94CD807}" srcId="{F7C1B71E-B95F-4EAF-9AEB-47EA38C6205F}" destId="{533A508E-EED6-435C-B6BE-E8DCCDB2B2EB}" srcOrd="1" destOrd="0" parTransId="{3D3BB0D7-E4F0-4DA4-B1FD-4CDB09E81C97}" sibTransId="{70447BB5-5852-45D8-A02B-7883BFFEBEC2}"/>
    <dgm:cxn modelId="{36E018BA-9D56-4331-9998-C8815F66113D}" srcId="{F7C1B71E-B95F-4EAF-9AEB-47EA38C6205F}" destId="{52394393-E5D7-47F4-9F29-45BB9093F4F3}" srcOrd="6" destOrd="0" parTransId="{52D4B9EF-5CBB-4BD0-9242-F6D16787A696}" sibTransId="{688A863A-D074-4AC5-BE59-5E855381187A}"/>
    <dgm:cxn modelId="{5CDF65D0-78F1-42BA-8298-9DCAE2C50DE3}" srcId="{F7C1B71E-B95F-4EAF-9AEB-47EA38C6205F}" destId="{D7604FDF-D9F2-4EFF-9770-C75D22F345F1}" srcOrd="2" destOrd="0" parTransId="{57483E8F-1DB3-439D-BE22-25A7A96D1AC2}" sibTransId="{EDC3A3B8-13B3-4CCE-ABE0-E9645ACAB1F7}"/>
    <dgm:cxn modelId="{A1AA53D9-7487-4B7A-ACDD-B50BD7A7B3F3}" srcId="{F7C1B71E-B95F-4EAF-9AEB-47EA38C6205F}" destId="{76469A28-9D0E-4AA1-9F1F-436E14FBB5D0}" srcOrd="0" destOrd="0" parTransId="{DC8AA3ED-DEAF-4E54-A9ED-6C1867C2C157}" sibTransId="{433F7373-BECB-439D-809D-AECFBC176A81}"/>
    <dgm:cxn modelId="{D00551E6-C76E-4641-98A8-FBF34A3872CA}" srcId="{F7C1B71E-B95F-4EAF-9AEB-47EA38C6205F}" destId="{58FDEEBC-1E26-4495-BB2F-59E087989FB9}" srcOrd="3" destOrd="0" parTransId="{EAD5C92F-527E-4426-8A01-46B349FA8CCF}" sibTransId="{9AAEEE02-28D7-41BE-B92D-E0FBF1FEE1A5}"/>
    <dgm:cxn modelId="{0A16FDE6-5FE8-49A3-86B0-B37D16C1FD3C}" type="presOf" srcId="{D7604FDF-D9F2-4EFF-9770-C75D22F345F1}" destId="{4CEC8053-66D7-450C-B60C-9F9558B99854}" srcOrd="0" destOrd="0" presId="urn:microsoft.com/office/officeart/2005/8/layout/vList3"/>
    <dgm:cxn modelId="{17799FD6-8BF5-4096-8C96-53C79C5FFCFB}" type="presParOf" srcId="{4B082092-C4EE-481C-9584-EAE57E8CAEFA}" destId="{AB66F76F-11C7-4D30-AFCD-89367B4B0220}" srcOrd="0" destOrd="0" presId="urn:microsoft.com/office/officeart/2005/8/layout/vList3"/>
    <dgm:cxn modelId="{F55983AF-EDA7-450B-95AF-3164F5D53A23}" type="presParOf" srcId="{AB66F76F-11C7-4D30-AFCD-89367B4B0220}" destId="{518364AC-D267-49E0-AD70-9204BA0A4175}" srcOrd="0" destOrd="0" presId="urn:microsoft.com/office/officeart/2005/8/layout/vList3"/>
    <dgm:cxn modelId="{57AA6629-F25D-42C1-BDDD-A1A196EF3BEF}" type="presParOf" srcId="{AB66F76F-11C7-4D30-AFCD-89367B4B0220}" destId="{4E053CBA-77CF-4CB8-B64B-1030A53C519A}" srcOrd="1" destOrd="0" presId="urn:microsoft.com/office/officeart/2005/8/layout/vList3"/>
    <dgm:cxn modelId="{A0696FD4-71D6-44BB-8682-8AA593C6749F}" type="presParOf" srcId="{4B082092-C4EE-481C-9584-EAE57E8CAEFA}" destId="{439D4D1A-E0F4-454A-8524-D39D35BE14AA}" srcOrd="1" destOrd="0" presId="urn:microsoft.com/office/officeart/2005/8/layout/vList3"/>
    <dgm:cxn modelId="{975991B7-05F6-4031-AF07-5D621B33C1AE}" type="presParOf" srcId="{4B082092-C4EE-481C-9584-EAE57E8CAEFA}" destId="{F7689D71-BED0-4813-9849-F2587E2582E2}" srcOrd="2" destOrd="0" presId="urn:microsoft.com/office/officeart/2005/8/layout/vList3"/>
    <dgm:cxn modelId="{0F1C75CE-AD55-4914-98E8-82047C4317C0}" type="presParOf" srcId="{F7689D71-BED0-4813-9849-F2587E2582E2}" destId="{9434A1F0-F5BE-49E2-BF84-773374B6F358}" srcOrd="0" destOrd="0" presId="urn:microsoft.com/office/officeart/2005/8/layout/vList3"/>
    <dgm:cxn modelId="{AB539E83-FC81-4593-9709-7151DF8C5F9D}" type="presParOf" srcId="{F7689D71-BED0-4813-9849-F2587E2582E2}" destId="{240BD0E0-3BB8-4031-A009-F95BACC037CE}" srcOrd="1" destOrd="0" presId="urn:microsoft.com/office/officeart/2005/8/layout/vList3"/>
    <dgm:cxn modelId="{A6C2EB23-EABB-4FF3-8EE2-8F3D99319E0A}" type="presParOf" srcId="{4B082092-C4EE-481C-9584-EAE57E8CAEFA}" destId="{6C11C001-11A9-4578-84C7-E905E7C41B1B}" srcOrd="3" destOrd="0" presId="urn:microsoft.com/office/officeart/2005/8/layout/vList3"/>
    <dgm:cxn modelId="{84A4B556-4CEA-424A-809F-9CBF7F8D3EB4}" type="presParOf" srcId="{4B082092-C4EE-481C-9584-EAE57E8CAEFA}" destId="{D2203A51-E4AA-4621-889B-FACCACACFAED}" srcOrd="4" destOrd="0" presId="urn:microsoft.com/office/officeart/2005/8/layout/vList3"/>
    <dgm:cxn modelId="{53A70208-3EED-46D9-AC85-B33299C13221}" type="presParOf" srcId="{D2203A51-E4AA-4621-889B-FACCACACFAED}" destId="{FE0E9D7D-D0C2-4229-8873-6266B3FDC474}" srcOrd="0" destOrd="0" presId="urn:microsoft.com/office/officeart/2005/8/layout/vList3"/>
    <dgm:cxn modelId="{1862B9B0-DB6C-4CBC-9AD0-A6935C5EFC1F}" type="presParOf" srcId="{D2203A51-E4AA-4621-889B-FACCACACFAED}" destId="{4CEC8053-66D7-450C-B60C-9F9558B99854}" srcOrd="1" destOrd="0" presId="urn:microsoft.com/office/officeart/2005/8/layout/vList3"/>
    <dgm:cxn modelId="{9EAB66F5-AFB9-4EDD-BB4E-3A20F4430722}" type="presParOf" srcId="{4B082092-C4EE-481C-9584-EAE57E8CAEFA}" destId="{0B1AD216-BD94-40F6-B345-6847ABA9551D}" srcOrd="5" destOrd="0" presId="urn:microsoft.com/office/officeart/2005/8/layout/vList3"/>
    <dgm:cxn modelId="{ABDE0DDC-5C85-4EF1-B500-8B6706A6E4F7}" type="presParOf" srcId="{4B082092-C4EE-481C-9584-EAE57E8CAEFA}" destId="{FEC6A1B4-F276-4C7D-A5C4-8B5C8E8009D9}" srcOrd="6" destOrd="0" presId="urn:microsoft.com/office/officeart/2005/8/layout/vList3"/>
    <dgm:cxn modelId="{F5FE3E93-6298-4A0C-8F72-BE178F84BDEE}" type="presParOf" srcId="{FEC6A1B4-F276-4C7D-A5C4-8B5C8E8009D9}" destId="{33E5E7C9-18F3-42A8-B3E1-689A583150B5}" srcOrd="0" destOrd="0" presId="urn:microsoft.com/office/officeart/2005/8/layout/vList3"/>
    <dgm:cxn modelId="{D727FABB-D8C7-4AE7-A905-5BA40F856F01}" type="presParOf" srcId="{FEC6A1B4-F276-4C7D-A5C4-8B5C8E8009D9}" destId="{59274DD4-2C01-42A8-B21F-3839945B41F1}" srcOrd="1" destOrd="0" presId="urn:microsoft.com/office/officeart/2005/8/layout/vList3"/>
    <dgm:cxn modelId="{ED0C5C16-6867-40F3-882A-69EFDE31CE2C}" type="presParOf" srcId="{4B082092-C4EE-481C-9584-EAE57E8CAEFA}" destId="{D88A4AFB-FF64-4CCA-84F9-8102F23C2DF3}" srcOrd="7" destOrd="0" presId="urn:microsoft.com/office/officeart/2005/8/layout/vList3"/>
    <dgm:cxn modelId="{F6C0DE51-3404-4DA6-BDB5-7B0A1101FECE}" type="presParOf" srcId="{4B082092-C4EE-481C-9584-EAE57E8CAEFA}" destId="{DC86AE24-F6B6-4613-B973-76D7227BA38A}" srcOrd="8" destOrd="0" presId="urn:microsoft.com/office/officeart/2005/8/layout/vList3"/>
    <dgm:cxn modelId="{4ECFCE9C-B42B-4DF4-8280-096C61AC80CB}" type="presParOf" srcId="{DC86AE24-F6B6-4613-B973-76D7227BA38A}" destId="{53096439-C774-4484-A28F-F75874EAED16}" srcOrd="0" destOrd="0" presId="urn:microsoft.com/office/officeart/2005/8/layout/vList3"/>
    <dgm:cxn modelId="{38E30E4D-A706-423D-B8F5-12CBF110A853}" type="presParOf" srcId="{DC86AE24-F6B6-4613-B973-76D7227BA38A}" destId="{6DA232AB-AA87-4429-BACC-8D726470FC55}" srcOrd="1" destOrd="0" presId="urn:microsoft.com/office/officeart/2005/8/layout/vList3"/>
    <dgm:cxn modelId="{FE8D3BCE-B400-4E96-831A-19A32351E98F}" type="presParOf" srcId="{4B082092-C4EE-481C-9584-EAE57E8CAEFA}" destId="{BB7CBEFA-5191-420B-AC13-F83BF022749B}" srcOrd="9" destOrd="0" presId="urn:microsoft.com/office/officeart/2005/8/layout/vList3"/>
    <dgm:cxn modelId="{DB44F245-A3A4-482D-B257-3AA1963F704A}" type="presParOf" srcId="{4B082092-C4EE-481C-9584-EAE57E8CAEFA}" destId="{86162D54-E311-444A-BEFD-4ECC1190173D}" srcOrd="10" destOrd="0" presId="urn:microsoft.com/office/officeart/2005/8/layout/vList3"/>
    <dgm:cxn modelId="{14412F2E-2AED-48E7-884C-7F1F7325009A}" type="presParOf" srcId="{86162D54-E311-444A-BEFD-4ECC1190173D}" destId="{4F90229B-8863-4149-8071-6568D7ADC8DF}" srcOrd="0" destOrd="0" presId="urn:microsoft.com/office/officeart/2005/8/layout/vList3"/>
    <dgm:cxn modelId="{DA82EA32-A5BF-4771-9123-FA515C5DE6B3}" type="presParOf" srcId="{86162D54-E311-444A-BEFD-4ECC1190173D}" destId="{8754D263-7600-4C50-9E42-B270C1EB9CC6}" srcOrd="1" destOrd="0" presId="urn:microsoft.com/office/officeart/2005/8/layout/vList3"/>
    <dgm:cxn modelId="{8487E4E9-2203-45AB-9632-EA1DED1D54A3}" type="presParOf" srcId="{4B082092-C4EE-481C-9584-EAE57E8CAEFA}" destId="{7E1E82A7-8C0A-486A-AFC1-3BE52DAFE472}" srcOrd="11" destOrd="0" presId="urn:microsoft.com/office/officeart/2005/8/layout/vList3"/>
    <dgm:cxn modelId="{6BA071E5-AF2F-4EC1-8BE1-4B93D53CD1D6}" type="presParOf" srcId="{4B082092-C4EE-481C-9584-EAE57E8CAEFA}" destId="{74E803C9-5597-449C-84C5-5E40A4DB89B6}" srcOrd="12" destOrd="0" presId="urn:microsoft.com/office/officeart/2005/8/layout/vList3"/>
    <dgm:cxn modelId="{7F58B7A4-2A97-4B8F-9B56-731EAF076FF6}" type="presParOf" srcId="{74E803C9-5597-449C-84C5-5E40A4DB89B6}" destId="{5F94BE4E-3016-45DB-8F76-675727042264}" srcOrd="0" destOrd="0" presId="urn:microsoft.com/office/officeart/2005/8/layout/vList3"/>
    <dgm:cxn modelId="{F5756343-C7A0-4C9D-8DAA-58777065F88C}" type="presParOf" srcId="{74E803C9-5597-449C-84C5-5E40A4DB89B6}" destId="{122749FF-F2EC-459A-ADF2-954CE22607F4}" srcOrd="1" destOrd="0" presId="urn:microsoft.com/office/officeart/2005/8/layout/vList3"/>
    <dgm:cxn modelId="{914C7BB9-440B-413A-BBF4-3533CABC5E10}" type="presParOf" srcId="{4B082092-C4EE-481C-9584-EAE57E8CAEFA}" destId="{C869ADFA-31A6-4F9C-9AFD-FF4F21AD9C93}" srcOrd="13" destOrd="0" presId="urn:microsoft.com/office/officeart/2005/8/layout/vList3"/>
    <dgm:cxn modelId="{8AC3232E-6FC1-4FCC-A126-737EAC6FF472}" type="presParOf" srcId="{4B082092-C4EE-481C-9584-EAE57E8CAEFA}" destId="{28B0BC24-55A5-459A-8792-F2550875CF98}" srcOrd="14" destOrd="0" presId="urn:microsoft.com/office/officeart/2005/8/layout/vList3"/>
    <dgm:cxn modelId="{0E4859EE-44DF-4AA2-96A2-69F7883136FD}" type="presParOf" srcId="{28B0BC24-55A5-459A-8792-F2550875CF98}" destId="{2364585C-1396-4616-962C-25A86DC6628C}" srcOrd="0" destOrd="0" presId="urn:microsoft.com/office/officeart/2005/8/layout/vList3"/>
    <dgm:cxn modelId="{265A2936-6473-4326-A473-A5938C3BF354}" type="presParOf" srcId="{28B0BC24-55A5-459A-8792-F2550875CF98}" destId="{4B928D98-8FDC-4C9B-88C3-7922800767C2}" srcOrd="1" destOrd="0" presId="urn:microsoft.com/office/officeart/2005/8/layout/vList3"/>
    <dgm:cxn modelId="{97744BEB-232F-41FB-AA22-801F5B5EC8FF}" type="presParOf" srcId="{4B082092-C4EE-481C-9584-EAE57E8CAEFA}" destId="{328BDE23-2F67-473B-82A7-D327C9597082}" srcOrd="15" destOrd="0" presId="urn:microsoft.com/office/officeart/2005/8/layout/vList3"/>
    <dgm:cxn modelId="{3E125B76-40C7-4149-A716-5F0BA7E088B0}" type="presParOf" srcId="{4B082092-C4EE-481C-9584-EAE57E8CAEFA}" destId="{BDE84F08-3349-4ACC-A45C-51E1CE3361FA}" srcOrd="16" destOrd="0" presId="urn:microsoft.com/office/officeart/2005/8/layout/vList3"/>
    <dgm:cxn modelId="{FF3CBED4-873D-48FA-A352-36054B90160B}" type="presParOf" srcId="{BDE84F08-3349-4ACC-A45C-51E1CE3361FA}" destId="{E698306E-B2D8-4309-8AFC-AA351592A7F8}" srcOrd="0" destOrd="0" presId="urn:microsoft.com/office/officeart/2005/8/layout/vList3"/>
    <dgm:cxn modelId="{1690E6C5-8FB8-4E2B-9202-875252B786BB}" type="presParOf" srcId="{BDE84F08-3349-4ACC-A45C-51E1CE3361FA}" destId="{DC2AE34A-92EC-448E-8856-0E4BD35115F5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7C48A8-BA68-43DE-8704-79987FA03AFC}" type="doc">
      <dgm:prSet loTypeId="urn:microsoft.com/office/officeart/2005/8/layout/vList3" loCatId="picture" qsTypeId="urn:microsoft.com/office/officeart/2005/8/quickstyle/simple1" qsCatId="simple" csTypeId="urn:microsoft.com/office/officeart/2005/8/colors/accent0_3" csCatId="mainScheme" phldr="1"/>
      <dgm:spPr/>
    </dgm:pt>
    <dgm:pt modelId="{20050B71-7B19-4ECC-9966-8A04B5763A44}">
      <dgm:prSet phldrT="[Texto]" custT="1"/>
      <dgm:spPr/>
      <dgm:t>
        <a:bodyPr/>
        <a:lstStyle/>
        <a:p>
          <a:pPr algn="just"/>
          <a:r>
            <a:rPr lang="es-ES" sz="2000" b="0" i="0" dirty="0">
              <a:solidFill>
                <a:schemeClr val="bg1"/>
              </a:solidFill>
              <a:latin typeface="+mn-lt"/>
            </a:rPr>
            <a:t>Comparar diferentes </a:t>
          </a:r>
          <a:r>
            <a:rPr lang="es-ES" sz="2000" b="0" i="0" dirty="0" err="1">
              <a:solidFill>
                <a:schemeClr val="bg1"/>
              </a:solidFill>
              <a:latin typeface="+mn-lt"/>
            </a:rPr>
            <a:t>dashboard</a:t>
          </a:r>
          <a:r>
            <a:rPr lang="es-ES" sz="2000" b="0" i="0" dirty="0">
              <a:solidFill>
                <a:schemeClr val="bg1"/>
              </a:solidFill>
              <a:latin typeface="+mn-lt"/>
            </a:rPr>
            <a:t> generados por instituciones a nivel nacional e internacional utilizados para la representación del contagio del COVID-19, de acuerdo a las normativas de calidad.</a:t>
          </a:r>
          <a:endParaRPr lang="es-EC" sz="2000" dirty="0">
            <a:solidFill>
              <a:schemeClr val="bg1"/>
            </a:solidFill>
            <a:latin typeface="+mn-lt"/>
          </a:endParaRPr>
        </a:p>
      </dgm:t>
    </dgm:pt>
    <dgm:pt modelId="{5F2CC217-5DF1-40A2-A5E1-11386A2EE21D}" type="parTrans" cxnId="{9E1B240C-BC98-4160-91CD-0D4550D9CBD5}">
      <dgm:prSet/>
      <dgm:spPr/>
      <dgm:t>
        <a:bodyPr/>
        <a:lstStyle/>
        <a:p>
          <a:endParaRPr lang="es-EC" sz="1400">
            <a:solidFill>
              <a:schemeClr val="bg1"/>
            </a:solidFill>
          </a:endParaRPr>
        </a:p>
      </dgm:t>
    </dgm:pt>
    <dgm:pt modelId="{7B982FF5-9D5D-4BA7-A6E1-98DC402BBB52}" type="sibTrans" cxnId="{9E1B240C-BC98-4160-91CD-0D4550D9CBD5}">
      <dgm:prSet/>
      <dgm:spPr/>
      <dgm:t>
        <a:bodyPr/>
        <a:lstStyle/>
        <a:p>
          <a:endParaRPr lang="es-EC" sz="1400">
            <a:solidFill>
              <a:schemeClr val="bg1"/>
            </a:solidFill>
          </a:endParaRPr>
        </a:p>
      </dgm:t>
    </dgm:pt>
    <dgm:pt modelId="{46CCBD63-0AF3-47F7-9C87-2D2FE8B9EE73}">
      <dgm:prSet phldrT="[Texto]" custT="1"/>
      <dgm:spPr/>
      <dgm:t>
        <a:bodyPr/>
        <a:lstStyle/>
        <a:p>
          <a:pPr algn="just"/>
          <a:r>
            <a:rPr lang="es-ES" sz="2000" b="0" i="0" dirty="0">
              <a:solidFill>
                <a:schemeClr val="bg1"/>
              </a:solidFill>
            </a:rPr>
            <a:t>Determinar la metodología para el diseño y creación del </a:t>
          </a:r>
          <a:r>
            <a:rPr lang="es-ES" sz="2000" b="0" i="0" dirty="0" err="1">
              <a:solidFill>
                <a:schemeClr val="bg1"/>
              </a:solidFill>
            </a:rPr>
            <a:t>dashboard</a:t>
          </a:r>
          <a:r>
            <a:rPr lang="es-ES" sz="2000" b="0" i="0" dirty="0">
              <a:solidFill>
                <a:schemeClr val="bg1"/>
              </a:solidFill>
            </a:rPr>
            <a:t> que cumplan las características de usabilidad necesaria.</a:t>
          </a:r>
          <a:endParaRPr lang="es-EC" sz="2000" dirty="0">
            <a:solidFill>
              <a:schemeClr val="bg1"/>
            </a:solidFill>
          </a:endParaRPr>
        </a:p>
      </dgm:t>
    </dgm:pt>
    <dgm:pt modelId="{1CB24900-C859-4B1C-B16F-0D2514F958E3}" type="parTrans" cxnId="{6BE15D76-6B21-4A64-A3A0-F9A3D0CB6238}">
      <dgm:prSet/>
      <dgm:spPr/>
      <dgm:t>
        <a:bodyPr/>
        <a:lstStyle/>
        <a:p>
          <a:endParaRPr lang="es-EC" sz="1400">
            <a:solidFill>
              <a:schemeClr val="bg1"/>
            </a:solidFill>
          </a:endParaRPr>
        </a:p>
      </dgm:t>
    </dgm:pt>
    <dgm:pt modelId="{4B6B608D-9213-4C74-97E7-5FC4A6CB31E9}" type="sibTrans" cxnId="{6BE15D76-6B21-4A64-A3A0-F9A3D0CB6238}">
      <dgm:prSet/>
      <dgm:spPr/>
      <dgm:t>
        <a:bodyPr/>
        <a:lstStyle/>
        <a:p>
          <a:endParaRPr lang="es-EC" sz="1400">
            <a:solidFill>
              <a:schemeClr val="bg1"/>
            </a:solidFill>
          </a:endParaRPr>
        </a:p>
      </dgm:t>
    </dgm:pt>
    <dgm:pt modelId="{BC5CA4AE-F179-482F-808F-7A1AD0F6CEF8}">
      <dgm:prSet phldrT="[Texto]" custT="1"/>
      <dgm:spPr/>
      <dgm:t>
        <a:bodyPr/>
        <a:lstStyle/>
        <a:p>
          <a:pPr algn="just"/>
          <a:r>
            <a:rPr lang="es-ES" sz="2000" b="0" i="0" dirty="0">
              <a:solidFill>
                <a:schemeClr val="bg1"/>
              </a:solidFill>
            </a:rPr>
            <a:t>Implementación del </a:t>
          </a:r>
          <a:r>
            <a:rPr lang="es-ES" sz="2000" b="0" i="0" dirty="0" err="1">
              <a:solidFill>
                <a:schemeClr val="bg1"/>
              </a:solidFill>
            </a:rPr>
            <a:t>dashboard</a:t>
          </a:r>
          <a:r>
            <a:rPr lang="es-ES" sz="2000" b="0" i="0" dirty="0">
              <a:solidFill>
                <a:schemeClr val="bg1"/>
              </a:solidFill>
            </a:rPr>
            <a:t> con las variables y datos definidos</a:t>
          </a:r>
          <a:r>
            <a:rPr lang="es-ES" sz="1600" b="0" i="0" dirty="0">
              <a:solidFill>
                <a:schemeClr val="bg1"/>
              </a:solidFill>
            </a:rPr>
            <a:t>.</a:t>
          </a:r>
          <a:endParaRPr lang="es-EC" sz="1600" dirty="0">
            <a:solidFill>
              <a:schemeClr val="bg1"/>
            </a:solidFill>
          </a:endParaRPr>
        </a:p>
      </dgm:t>
    </dgm:pt>
    <dgm:pt modelId="{3F6F7CDC-3778-4348-B931-61C70793F640}" type="parTrans" cxnId="{893FC3D7-4E1D-4862-8372-3D1146AF0123}">
      <dgm:prSet/>
      <dgm:spPr/>
      <dgm:t>
        <a:bodyPr/>
        <a:lstStyle/>
        <a:p>
          <a:endParaRPr lang="es-EC" sz="1400">
            <a:solidFill>
              <a:schemeClr val="bg1"/>
            </a:solidFill>
          </a:endParaRPr>
        </a:p>
      </dgm:t>
    </dgm:pt>
    <dgm:pt modelId="{0E6A86B2-D0AB-4589-ADC0-DF7DDC5AA7ED}" type="sibTrans" cxnId="{893FC3D7-4E1D-4862-8372-3D1146AF0123}">
      <dgm:prSet/>
      <dgm:spPr/>
      <dgm:t>
        <a:bodyPr/>
        <a:lstStyle/>
        <a:p>
          <a:endParaRPr lang="es-EC" sz="1400">
            <a:solidFill>
              <a:schemeClr val="bg1"/>
            </a:solidFill>
          </a:endParaRPr>
        </a:p>
      </dgm:t>
    </dgm:pt>
    <dgm:pt modelId="{3AE72634-E544-4BEA-9B45-6767FE1E39D1}" type="pres">
      <dgm:prSet presAssocID="{CF7C48A8-BA68-43DE-8704-79987FA03AFC}" presName="linearFlow" presStyleCnt="0">
        <dgm:presLayoutVars>
          <dgm:dir/>
          <dgm:resizeHandles val="exact"/>
        </dgm:presLayoutVars>
      </dgm:prSet>
      <dgm:spPr/>
    </dgm:pt>
    <dgm:pt modelId="{81336168-EDB8-4C5E-A237-0B50E05139D1}" type="pres">
      <dgm:prSet presAssocID="{20050B71-7B19-4ECC-9966-8A04B5763A44}" presName="composite" presStyleCnt="0"/>
      <dgm:spPr/>
    </dgm:pt>
    <dgm:pt modelId="{B1303495-CC57-4394-A728-87D6515EBA95}" type="pres">
      <dgm:prSet presAssocID="{20050B71-7B19-4ECC-9966-8A04B5763A44}" presName="imgShp" presStyleLbl="fgImgPlace1" presStyleIdx="0" presStyleCnt="3" custLinFactX="-39492" custLinFactNeighborX="-100000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</dgm:spPr>
    </dgm:pt>
    <dgm:pt modelId="{3C4DC7C8-22A4-4B0D-8E57-5078AC8AC0F6}" type="pres">
      <dgm:prSet presAssocID="{20050B71-7B19-4ECC-9966-8A04B5763A44}" presName="txShp" presStyleLbl="node1" presStyleIdx="0" presStyleCnt="3" custScaleX="126349">
        <dgm:presLayoutVars>
          <dgm:bulletEnabled val="1"/>
        </dgm:presLayoutVars>
      </dgm:prSet>
      <dgm:spPr/>
    </dgm:pt>
    <dgm:pt modelId="{5BB5BA27-88AF-4068-87CE-20053FBF42ED}" type="pres">
      <dgm:prSet presAssocID="{7B982FF5-9D5D-4BA7-A6E1-98DC402BBB52}" presName="spacing" presStyleCnt="0"/>
      <dgm:spPr/>
    </dgm:pt>
    <dgm:pt modelId="{96EC9F2F-E9E4-44B0-BA14-FB2E148A33D7}" type="pres">
      <dgm:prSet presAssocID="{46CCBD63-0AF3-47F7-9C87-2D2FE8B9EE73}" presName="composite" presStyleCnt="0"/>
      <dgm:spPr/>
    </dgm:pt>
    <dgm:pt modelId="{5CBA9742-962A-4FAA-9AD6-DE84EE2AB534}" type="pres">
      <dgm:prSet presAssocID="{46CCBD63-0AF3-47F7-9C87-2D2FE8B9EE73}" presName="imgShp" presStyleLbl="fgImgPlace1" presStyleIdx="1" presStyleCnt="3" custLinFactX="-39492" custLinFactNeighborX="-100000"/>
      <dgm:spPr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0485EA23-110D-45E9-890D-EDF0707F0804}" type="pres">
      <dgm:prSet presAssocID="{46CCBD63-0AF3-47F7-9C87-2D2FE8B9EE73}" presName="txShp" presStyleLbl="node1" presStyleIdx="1" presStyleCnt="3" custScaleX="126349">
        <dgm:presLayoutVars>
          <dgm:bulletEnabled val="1"/>
        </dgm:presLayoutVars>
      </dgm:prSet>
      <dgm:spPr/>
    </dgm:pt>
    <dgm:pt modelId="{A7C44BEF-8C38-43FB-8A9E-65B53FCD0CB3}" type="pres">
      <dgm:prSet presAssocID="{4B6B608D-9213-4C74-97E7-5FC4A6CB31E9}" presName="spacing" presStyleCnt="0"/>
      <dgm:spPr/>
    </dgm:pt>
    <dgm:pt modelId="{868042E4-91CF-4609-9995-E1B6384D9726}" type="pres">
      <dgm:prSet presAssocID="{BC5CA4AE-F179-482F-808F-7A1AD0F6CEF8}" presName="composite" presStyleCnt="0"/>
      <dgm:spPr/>
    </dgm:pt>
    <dgm:pt modelId="{6316977C-FEC6-4D8A-B9EC-F42439F5300F}" type="pres">
      <dgm:prSet presAssocID="{BC5CA4AE-F179-482F-808F-7A1AD0F6CEF8}" presName="imgShp" presStyleLbl="fgImgPlace1" presStyleIdx="2" presStyleCnt="3" custLinFactX="-39492" custLinFactNeighborX="-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12DD295-EB76-4C88-B0F0-3CF813F40773}" type="pres">
      <dgm:prSet presAssocID="{BC5CA4AE-F179-482F-808F-7A1AD0F6CEF8}" presName="txShp" presStyleLbl="node1" presStyleIdx="2" presStyleCnt="3" custScaleX="126349">
        <dgm:presLayoutVars>
          <dgm:bulletEnabled val="1"/>
        </dgm:presLayoutVars>
      </dgm:prSet>
      <dgm:spPr/>
    </dgm:pt>
  </dgm:ptLst>
  <dgm:cxnLst>
    <dgm:cxn modelId="{9E1B240C-BC98-4160-91CD-0D4550D9CBD5}" srcId="{CF7C48A8-BA68-43DE-8704-79987FA03AFC}" destId="{20050B71-7B19-4ECC-9966-8A04B5763A44}" srcOrd="0" destOrd="0" parTransId="{5F2CC217-5DF1-40A2-A5E1-11386A2EE21D}" sibTransId="{7B982FF5-9D5D-4BA7-A6E1-98DC402BBB52}"/>
    <dgm:cxn modelId="{C2A0644A-83EF-41A9-9C05-3560E8A30C8B}" type="presOf" srcId="{20050B71-7B19-4ECC-9966-8A04B5763A44}" destId="{3C4DC7C8-22A4-4B0D-8E57-5078AC8AC0F6}" srcOrd="0" destOrd="0" presId="urn:microsoft.com/office/officeart/2005/8/layout/vList3"/>
    <dgm:cxn modelId="{6BE15D76-6B21-4A64-A3A0-F9A3D0CB6238}" srcId="{CF7C48A8-BA68-43DE-8704-79987FA03AFC}" destId="{46CCBD63-0AF3-47F7-9C87-2D2FE8B9EE73}" srcOrd="1" destOrd="0" parTransId="{1CB24900-C859-4B1C-B16F-0D2514F958E3}" sibTransId="{4B6B608D-9213-4C74-97E7-5FC4A6CB31E9}"/>
    <dgm:cxn modelId="{18743AA0-71EE-4BA9-BAE6-3948C81F65EF}" type="presOf" srcId="{46CCBD63-0AF3-47F7-9C87-2D2FE8B9EE73}" destId="{0485EA23-110D-45E9-890D-EDF0707F0804}" srcOrd="0" destOrd="0" presId="urn:microsoft.com/office/officeart/2005/8/layout/vList3"/>
    <dgm:cxn modelId="{6F8E56AD-5F9E-4BC5-BD24-A84783F25610}" type="presOf" srcId="{CF7C48A8-BA68-43DE-8704-79987FA03AFC}" destId="{3AE72634-E544-4BEA-9B45-6767FE1E39D1}" srcOrd="0" destOrd="0" presId="urn:microsoft.com/office/officeart/2005/8/layout/vList3"/>
    <dgm:cxn modelId="{1E9AD8BA-819F-4E31-B2DB-681AB616C0B7}" type="presOf" srcId="{BC5CA4AE-F179-482F-808F-7A1AD0F6CEF8}" destId="{012DD295-EB76-4C88-B0F0-3CF813F40773}" srcOrd="0" destOrd="0" presId="urn:microsoft.com/office/officeart/2005/8/layout/vList3"/>
    <dgm:cxn modelId="{893FC3D7-4E1D-4862-8372-3D1146AF0123}" srcId="{CF7C48A8-BA68-43DE-8704-79987FA03AFC}" destId="{BC5CA4AE-F179-482F-808F-7A1AD0F6CEF8}" srcOrd="2" destOrd="0" parTransId="{3F6F7CDC-3778-4348-B931-61C70793F640}" sibTransId="{0E6A86B2-D0AB-4589-ADC0-DF7DDC5AA7ED}"/>
    <dgm:cxn modelId="{641DD4E0-673C-440F-BE98-69D4161414F6}" type="presParOf" srcId="{3AE72634-E544-4BEA-9B45-6767FE1E39D1}" destId="{81336168-EDB8-4C5E-A237-0B50E05139D1}" srcOrd="0" destOrd="0" presId="urn:microsoft.com/office/officeart/2005/8/layout/vList3"/>
    <dgm:cxn modelId="{CB929B4B-57D6-40D2-BD6D-4FD7C7255B89}" type="presParOf" srcId="{81336168-EDB8-4C5E-A237-0B50E05139D1}" destId="{B1303495-CC57-4394-A728-87D6515EBA95}" srcOrd="0" destOrd="0" presId="urn:microsoft.com/office/officeart/2005/8/layout/vList3"/>
    <dgm:cxn modelId="{CDB1E04A-C8BA-425F-8064-EB9AAB02500E}" type="presParOf" srcId="{81336168-EDB8-4C5E-A237-0B50E05139D1}" destId="{3C4DC7C8-22A4-4B0D-8E57-5078AC8AC0F6}" srcOrd="1" destOrd="0" presId="urn:microsoft.com/office/officeart/2005/8/layout/vList3"/>
    <dgm:cxn modelId="{840D8402-852E-4E53-A9A0-6254EB4A80F0}" type="presParOf" srcId="{3AE72634-E544-4BEA-9B45-6767FE1E39D1}" destId="{5BB5BA27-88AF-4068-87CE-20053FBF42ED}" srcOrd="1" destOrd="0" presId="urn:microsoft.com/office/officeart/2005/8/layout/vList3"/>
    <dgm:cxn modelId="{56AA9ACF-F8A3-42CD-9B18-4160CA63ADF1}" type="presParOf" srcId="{3AE72634-E544-4BEA-9B45-6767FE1E39D1}" destId="{96EC9F2F-E9E4-44B0-BA14-FB2E148A33D7}" srcOrd="2" destOrd="0" presId="urn:microsoft.com/office/officeart/2005/8/layout/vList3"/>
    <dgm:cxn modelId="{86D0DA35-9B46-42E4-A38B-EA11C3FA9C8C}" type="presParOf" srcId="{96EC9F2F-E9E4-44B0-BA14-FB2E148A33D7}" destId="{5CBA9742-962A-4FAA-9AD6-DE84EE2AB534}" srcOrd="0" destOrd="0" presId="urn:microsoft.com/office/officeart/2005/8/layout/vList3"/>
    <dgm:cxn modelId="{F3A77143-9C05-4892-9AC3-EEC102F9EF9F}" type="presParOf" srcId="{96EC9F2F-E9E4-44B0-BA14-FB2E148A33D7}" destId="{0485EA23-110D-45E9-890D-EDF0707F0804}" srcOrd="1" destOrd="0" presId="urn:microsoft.com/office/officeart/2005/8/layout/vList3"/>
    <dgm:cxn modelId="{C5F6FD5C-2F5C-4963-8938-847FF2C5D0FA}" type="presParOf" srcId="{3AE72634-E544-4BEA-9B45-6767FE1E39D1}" destId="{A7C44BEF-8C38-43FB-8A9E-65B53FCD0CB3}" srcOrd="3" destOrd="0" presId="urn:microsoft.com/office/officeart/2005/8/layout/vList3"/>
    <dgm:cxn modelId="{46DC2B64-75BA-4E0E-8255-53C36D1F9BCD}" type="presParOf" srcId="{3AE72634-E544-4BEA-9B45-6767FE1E39D1}" destId="{868042E4-91CF-4609-9995-E1B6384D9726}" srcOrd="4" destOrd="0" presId="urn:microsoft.com/office/officeart/2005/8/layout/vList3"/>
    <dgm:cxn modelId="{023EFE26-CC6F-4F84-91E9-20193CA8BD6A}" type="presParOf" srcId="{868042E4-91CF-4609-9995-E1B6384D9726}" destId="{6316977C-FEC6-4D8A-B9EC-F42439F5300F}" srcOrd="0" destOrd="0" presId="urn:microsoft.com/office/officeart/2005/8/layout/vList3"/>
    <dgm:cxn modelId="{922CD5B8-14BC-42F4-BE58-446103B66A8F}" type="presParOf" srcId="{868042E4-91CF-4609-9995-E1B6384D9726}" destId="{012DD295-EB76-4C88-B0F0-3CF813F4077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3A063B-3087-4746-9992-FD9F67B2C6EB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630C5B6-8846-42EF-9FC8-E22C86C882C3}">
      <dgm:prSet phldrT="[Texto]"/>
      <dgm:spPr>
        <a:solidFill>
          <a:schemeClr val="accent2"/>
        </a:solidFill>
      </dgm:spPr>
      <dgm:t>
        <a:bodyPr/>
        <a:lstStyle/>
        <a:p>
          <a:r>
            <a:rPr lang="es-MX" u="none" dirty="0" err="1">
              <a:solidFill>
                <a:schemeClr val="bg1"/>
              </a:solidFill>
            </a:rPr>
            <a:t>Geosalud</a:t>
          </a:r>
          <a:endParaRPr lang="es-EC" u="none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FC98CE6-A168-4380-A5F3-6A27EA70D772}" type="parTrans" cxnId="{FFC781D8-2DEA-4545-8831-4D7AFCA1050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3059DE5-C906-400C-AEC3-E7676ABA7420}" type="sibTrans" cxnId="{FFC781D8-2DEA-4545-8831-4D7AFCA1050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D15ACE63-A85E-4140-94B0-629A168E3B2E}">
      <dgm:prSet phldrT="[Texto]"/>
      <dgm:spPr>
        <a:solidFill>
          <a:schemeClr val="accent2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</a:rPr>
            <a:t>Cuestionario SUS</a:t>
          </a:r>
          <a:endParaRPr lang="es-EC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830B47E6-E693-4C7E-97E0-2D8A824A30B5}" type="parTrans" cxnId="{4517766F-63A8-4913-8ACB-D5A4C7DB5B9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F6ED4E0-37C3-4CBA-9495-5B75567F2F09}" type="sibTrans" cxnId="{4517766F-63A8-4913-8ACB-D5A4C7DB5B9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C4ECB85-394F-4F55-8CB1-0040EBD15D47}">
      <dgm:prSet phldrT="[Texto]"/>
      <dgm:spPr>
        <a:solidFill>
          <a:schemeClr val="accent2"/>
        </a:solidFill>
      </dgm:spPr>
      <dgm:t>
        <a:bodyPr/>
        <a:lstStyle/>
        <a:p>
          <a:r>
            <a:rPr lang="es-MX" dirty="0">
              <a:solidFill>
                <a:schemeClr val="bg1"/>
              </a:solidFill>
            </a:rPr>
            <a:t>Usabilidad</a:t>
          </a:r>
          <a:endParaRPr lang="es-EC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E689562-FC80-4BF1-9DE0-9145443AD3D6}" type="parTrans" cxnId="{9A61B6E5-5D4D-4689-9AE3-94C4B905240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D4F05710-72C2-4F35-9759-80B7FEDFA4B7}" type="sibTrans" cxnId="{9A61B6E5-5D4D-4689-9AE3-94C4B905240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D2A78540-766F-4263-9B78-47E3D5459BEF}">
      <dgm:prSet phldrT="[Texto]"/>
      <dgm:spPr>
        <a:solidFill>
          <a:schemeClr val="accent2"/>
        </a:solidFill>
      </dgm:spPr>
      <dgm:t>
        <a:bodyPr/>
        <a:lstStyle/>
        <a:p>
          <a:r>
            <a:rPr lang="es-ES" err="1">
              <a:solidFill>
                <a:schemeClr val="bg1"/>
              </a:solidFill>
            </a:rPr>
            <a:t>GeoTest</a:t>
          </a:r>
          <a:endParaRPr lang="es-EC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E2485ED-075A-4995-B511-3167BCDC490E}" type="parTrans" cxnId="{A7230416-6F64-43B1-B934-748EAB0E031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499410EF-1224-48E0-9426-76E4BBA27BDD}" type="sibTrans" cxnId="{A7230416-6F64-43B1-B934-748EAB0E031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7503E25-C1B0-4E62-92F2-9A424D60EBF4}">
      <dgm:prSet phldrT="[Texto]"/>
      <dgm:spPr>
        <a:solidFill>
          <a:schemeClr val="accent2"/>
        </a:solidFill>
      </dgm:spPr>
      <dgm:t>
        <a:bodyPr/>
        <a:lstStyle/>
        <a:p>
          <a:r>
            <a:rPr lang="es-MX" dirty="0" err="1">
              <a:solidFill>
                <a:schemeClr val="bg1"/>
              </a:solidFill>
            </a:rPr>
            <a:t>Dashboard</a:t>
          </a:r>
          <a:endParaRPr lang="es-EC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6B5D3DE-D8F7-4F0C-8153-D32EE0E559F3}" type="parTrans" cxnId="{64134062-8C6E-4B7E-9EDF-DAE5FCC3F482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B8BF0DDB-D372-4644-9A69-866A5AF0F288}" type="sibTrans" cxnId="{64134062-8C6E-4B7E-9EDF-DAE5FCC3F482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2EF8D1A-F5B2-4E90-9833-2E7AD7E22320}" type="pres">
      <dgm:prSet presAssocID="{D83A063B-3087-4746-9992-FD9F67B2C6EB}" presName="linearFlow" presStyleCnt="0">
        <dgm:presLayoutVars>
          <dgm:dir/>
          <dgm:resizeHandles val="exact"/>
        </dgm:presLayoutVars>
      </dgm:prSet>
      <dgm:spPr/>
    </dgm:pt>
    <dgm:pt modelId="{BF17FE3F-732F-466E-91D8-2908069AED2B}" type="pres">
      <dgm:prSet presAssocID="{E630C5B6-8846-42EF-9FC8-E22C86C882C3}" presName="composite" presStyleCnt="0"/>
      <dgm:spPr/>
    </dgm:pt>
    <dgm:pt modelId="{92B406A6-93FF-4210-A8E3-819D4A112ABD}" type="pres">
      <dgm:prSet presAssocID="{E630C5B6-8846-42EF-9FC8-E22C86C882C3}" presName="imgShp" presStyleLbl="fgImgPlace1" presStyleIdx="0" presStyleCnt="5" custLinFactNeighborX="-50222" custLinFactNeighborY="-61"/>
      <dgm:spPr>
        <a:prstGeom prst="homePlate">
          <a:avLst/>
        </a:prstGeom>
        <a:blipFill>
          <a:blip xmlns:r="http://schemas.openxmlformats.org/officeDocument/2006/relationships" r:embed="rId4"/>
          <a:srcRect/>
          <a:stretch>
            <a:fillRect l="-8000" r="-8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1CFBB53-FD80-497E-8B11-E41011AEB938}" type="pres">
      <dgm:prSet presAssocID="{E630C5B6-8846-42EF-9FC8-E22C86C882C3}" presName="txShp" presStyleLbl="node1" presStyleIdx="0" presStyleCnt="5" custLinFactNeighborY="-25731">
        <dgm:presLayoutVars>
          <dgm:bulletEnabled val="1"/>
        </dgm:presLayoutVars>
      </dgm:prSet>
      <dgm:spPr/>
    </dgm:pt>
    <dgm:pt modelId="{6FBCB579-6CC5-48B2-B6E4-A2688D20675C}" type="pres">
      <dgm:prSet presAssocID="{13059DE5-C906-400C-AEC3-E7676ABA7420}" presName="spacing" presStyleCnt="0"/>
      <dgm:spPr/>
    </dgm:pt>
    <dgm:pt modelId="{A0DF46F7-3913-4C92-AB22-9E71D1924A66}" type="pres">
      <dgm:prSet presAssocID="{57503E25-C1B0-4E62-92F2-9A424D60EBF4}" presName="composite" presStyleCnt="0"/>
      <dgm:spPr/>
    </dgm:pt>
    <dgm:pt modelId="{E1FE00B9-CF20-4793-A868-BA71C3218F1C}" type="pres">
      <dgm:prSet presAssocID="{57503E25-C1B0-4E62-92F2-9A424D60EBF4}" presName="imgShp" presStyleLbl="fgImgPlace1" presStyleIdx="1" presStyleCnt="5" custLinFactNeighborX="-50222" custLinFactNeighborY="-61"/>
      <dgm:spPr>
        <a:prstGeom prst="homePlate">
          <a:avLst/>
        </a:prstGeom>
        <a:blipFill>
          <a:blip xmlns:r="http://schemas.openxmlformats.org/officeDocument/2006/relationships" r:embed="rId5"/>
          <a:srcRect/>
          <a:stretch>
            <a:fillRect l="-85000" r="-85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46B8244-A538-4C53-8198-655CA82195BD}" type="pres">
      <dgm:prSet presAssocID="{57503E25-C1B0-4E62-92F2-9A424D60EBF4}" presName="txShp" presStyleLbl="node1" presStyleIdx="1" presStyleCnt="5" custLinFactNeighborY="228">
        <dgm:presLayoutVars>
          <dgm:bulletEnabled val="1"/>
        </dgm:presLayoutVars>
      </dgm:prSet>
      <dgm:spPr/>
    </dgm:pt>
    <dgm:pt modelId="{3C9E9DCD-3E18-466F-85F2-5B071E23828C}" type="pres">
      <dgm:prSet presAssocID="{B8BF0DDB-D372-4644-9A69-866A5AF0F288}" presName="spacing" presStyleCnt="0"/>
      <dgm:spPr/>
    </dgm:pt>
    <dgm:pt modelId="{5932A33E-9FE4-40EC-A23F-99E7C9438968}" type="pres">
      <dgm:prSet presAssocID="{7C4ECB85-394F-4F55-8CB1-0040EBD15D47}" presName="composite" presStyleCnt="0"/>
      <dgm:spPr/>
    </dgm:pt>
    <dgm:pt modelId="{39C61BDE-A931-4CDC-A1D4-34ADB73AFCEA}" type="pres">
      <dgm:prSet presAssocID="{7C4ECB85-394F-4F55-8CB1-0040EBD15D47}" presName="imgShp" presStyleLbl="fgImgPlace1" presStyleIdx="2" presStyleCnt="5" custLinFactNeighborX="-49000"/>
      <dgm:spPr>
        <a:prstGeom prst="homePlate">
          <a:avLst/>
        </a:prstGeom>
        <a:blipFill>
          <a:blip xmlns:r="http://schemas.openxmlformats.org/officeDocument/2006/relationships" r:embed="rId6"/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98EB14A-94B2-4B89-A260-7B2106C0C0AE}" type="pres">
      <dgm:prSet presAssocID="{7C4ECB85-394F-4F55-8CB1-0040EBD15D47}" presName="txShp" presStyleLbl="node1" presStyleIdx="2" presStyleCnt="5">
        <dgm:presLayoutVars>
          <dgm:bulletEnabled val="1"/>
        </dgm:presLayoutVars>
      </dgm:prSet>
      <dgm:spPr/>
    </dgm:pt>
    <dgm:pt modelId="{B6D902A9-D7B7-4AA4-8820-5864D0FC2E8F}" type="pres">
      <dgm:prSet presAssocID="{D4F05710-72C2-4F35-9759-80B7FEDFA4B7}" presName="spacing" presStyleCnt="0"/>
      <dgm:spPr/>
    </dgm:pt>
    <dgm:pt modelId="{94EA97AC-DF52-4657-9A9B-B95C805A6057}" type="pres">
      <dgm:prSet presAssocID="{D2A78540-766F-4263-9B78-47E3D5459BEF}" presName="composite" presStyleCnt="0"/>
      <dgm:spPr/>
    </dgm:pt>
    <dgm:pt modelId="{2DD3DDDF-35C2-4B23-B2FC-2F7360102CAB}" type="pres">
      <dgm:prSet presAssocID="{D2A78540-766F-4263-9B78-47E3D5459BEF}" presName="imgShp" presStyleLbl="fgImgPlace1" presStyleIdx="3" presStyleCnt="5" custLinFactNeighborX="-49000"/>
      <dgm:spPr>
        <a:prstGeom prst="homePlat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84DA04-2372-41DB-AF49-E1FF6FDF8072}" type="pres">
      <dgm:prSet presAssocID="{D2A78540-766F-4263-9B78-47E3D5459BEF}" presName="txShp" presStyleLbl="node1" presStyleIdx="3" presStyleCnt="5">
        <dgm:presLayoutVars>
          <dgm:bulletEnabled val="1"/>
        </dgm:presLayoutVars>
      </dgm:prSet>
      <dgm:spPr/>
    </dgm:pt>
    <dgm:pt modelId="{73E5F0E1-521D-48B8-97BE-F29F45B7A414}" type="pres">
      <dgm:prSet presAssocID="{499410EF-1224-48E0-9426-76E4BBA27BDD}" presName="spacing" presStyleCnt="0"/>
      <dgm:spPr/>
    </dgm:pt>
    <dgm:pt modelId="{BFC9C99B-5AF5-4A2D-A6D1-1506B493BF90}" type="pres">
      <dgm:prSet presAssocID="{D15ACE63-A85E-4140-94B0-629A168E3B2E}" presName="composite" presStyleCnt="0"/>
      <dgm:spPr/>
    </dgm:pt>
    <dgm:pt modelId="{E062B530-F5F5-42B9-92D1-3E8AE13D7891}" type="pres">
      <dgm:prSet presAssocID="{D15ACE63-A85E-4140-94B0-629A168E3B2E}" presName="imgShp" presStyleLbl="fgImgPlace1" presStyleIdx="4" presStyleCnt="5" custLinFactNeighborX="-49000"/>
      <dgm:spPr>
        <a:prstGeom prst="homePlat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106D6C4A-9005-4D15-8DCF-7162027EB693}" type="pres">
      <dgm:prSet presAssocID="{D15ACE63-A85E-4140-94B0-629A168E3B2E}" presName="txShp" presStyleLbl="node1" presStyleIdx="4" presStyleCnt="5">
        <dgm:presLayoutVars>
          <dgm:bulletEnabled val="1"/>
        </dgm:presLayoutVars>
      </dgm:prSet>
      <dgm:spPr/>
    </dgm:pt>
  </dgm:ptLst>
  <dgm:cxnLst>
    <dgm:cxn modelId="{A7230416-6F64-43B1-B934-748EAB0E031B}" srcId="{D83A063B-3087-4746-9992-FD9F67B2C6EB}" destId="{D2A78540-766F-4263-9B78-47E3D5459BEF}" srcOrd="3" destOrd="0" parTransId="{CE2485ED-075A-4995-B511-3167BCDC490E}" sibTransId="{499410EF-1224-48E0-9426-76E4BBA27BDD}"/>
    <dgm:cxn modelId="{11CC0420-AD59-46C7-AF1E-B1FBD9FEFA03}" type="presOf" srcId="{D2A78540-766F-4263-9B78-47E3D5459BEF}" destId="{D684DA04-2372-41DB-AF49-E1FF6FDF8072}" srcOrd="0" destOrd="0" presId="urn:microsoft.com/office/officeart/2005/8/layout/vList3"/>
    <dgm:cxn modelId="{32D9D32B-FD5C-4E3E-8913-BAA62F6D8559}" type="presOf" srcId="{7C4ECB85-394F-4F55-8CB1-0040EBD15D47}" destId="{298EB14A-94B2-4B89-A260-7B2106C0C0AE}" srcOrd="0" destOrd="0" presId="urn:microsoft.com/office/officeart/2005/8/layout/vList3"/>
    <dgm:cxn modelId="{64134062-8C6E-4B7E-9EDF-DAE5FCC3F482}" srcId="{D83A063B-3087-4746-9992-FD9F67B2C6EB}" destId="{57503E25-C1B0-4E62-92F2-9A424D60EBF4}" srcOrd="1" destOrd="0" parTransId="{36B5D3DE-D8F7-4F0C-8153-D32EE0E559F3}" sibTransId="{B8BF0DDB-D372-4644-9A69-866A5AF0F288}"/>
    <dgm:cxn modelId="{461A4442-B2B4-4BFB-AB77-39C420102341}" type="presOf" srcId="{E630C5B6-8846-42EF-9FC8-E22C86C882C3}" destId="{61CFBB53-FD80-497E-8B11-E41011AEB938}" srcOrd="0" destOrd="0" presId="urn:microsoft.com/office/officeart/2005/8/layout/vList3"/>
    <dgm:cxn modelId="{4517766F-63A8-4913-8ACB-D5A4C7DB5B94}" srcId="{D83A063B-3087-4746-9992-FD9F67B2C6EB}" destId="{D15ACE63-A85E-4140-94B0-629A168E3B2E}" srcOrd="4" destOrd="0" parTransId="{830B47E6-E693-4C7E-97E0-2D8A824A30B5}" sibTransId="{2F6ED4E0-37C3-4CBA-9495-5B75567F2F09}"/>
    <dgm:cxn modelId="{8F0D64A8-11AC-4D27-8BCB-4318CF6CA7FA}" type="presOf" srcId="{D83A063B-3087-4746-9992-FD9F67B2C6EB}" destId="{A2EF8D1A-F5B2-4E90-9833-2E7AD7E22320}" srcOrd="0" destOrd="0" presId="urn:microsoft.com/office/officeart/2005/8/layout/vList3"/>
    <dgm:cxn modelId="{6E33C4BA-7CD7-467D-8EA4-2E4B24A813E4}" type="presOf" srcId="{D15ACE63-A85E-4140-94B0-629A168E3B2E}" destId="{106D6C4A-9005-4D15-8DCF-7162027EB693}" srcOrd="0" destOrd="0" presId="urn:microsoft.com/office/officeart/2005/8/layout/vList3"/>
    <dgm:cxn modelId="{FFC781D8-2DEA-4545-8831-4D7AFCA10504}" srcId="{D83A063B-3087-4746-9992-FD9F67B2C6EB}" destId="{E630C5B6-8846-42EF-9FC8-E22C86C882C3}" srcOrd="0" destOrd="0" parTransId="{1FC98CE6-A168-4380-A5F3-6A27EA70D772}" sibTransId="{13059DE5-C906-400C-AEC3-E7676ABA7420}"/>
    <dgm:cxn modelId="{83FB96E2-F278-404E-B252-02BCABCF2C83}" type="presOf" srcId="{57503E25-C1B0-4E62-92F2-9A424D60EBF4}" destId="{B46B8244-A538-4C53-8198-655CA82195BD}" srcOrd="0" destOrd="0" presId="urn:microsoft.com/office/officeart/2005/8/layout/vList3"/>
    <dgm:cxn modelId="{9A61B6E5-5D4D-4689-9AE3-94C4B9052400}" srcId="{D83A063B-3087-4746-9992-FD9F67B2C6EB}" destId="{7C4ECB85-394F-4F55-8CB1-0040EBD15D47}" srcOrd="2" destOrd="0" parTransId="{1E689562-FC80-4BF1-9DE0-9145443AD3D6}" sibTransId="{D4F05710-72C2-4F35-9759-80B7FEDFA4B7}"/>
    <dgm:cxn modelId="{9CB7E8BE-0758-4059-9FC3-E89AB10BA117}" type="presParOf" srcId="{A2EF8D1A-F5B2-4E90-9833-2E7AD7E22320}" destId="{BF17FE3F-732F-466E-91D8-2908069AED2B}" srcOrd="0" destOrd="0" presId="urn:microsoft.com/office/officeart/2005/8/layout/vList3"/>
    <dgm:cxn modelId="{F08633C9-64E7-4BE4-ACEF-9DDDE15D415F}" type="presParOf" srcId="{BF17FE3F-732F-466E-91D8-2908069AED2B}" destId="{92B406A6-93FF-4210-A8E3-819D4A112ABD}" srcOrd="0" destOrd="0" presId="urn:microsoft.com/office/officeart/2005/8/layout/vList3"/>
    <dgm:cxn modelId="{2931C654-FD24-461C-81F6-72FBBD96E648}" type="presParOf" srcId="{BF17FE3F-732F-466E-91D8-2908069AED2B}" destId="{61CFBB53-FD80-497E-8B11-E41011AEB938}" srcOrd="1" destOrd="0" presId="urn:microsoft.com/office/officeart/2005/8/layout/vList3"/>
    <dgm:cxn modelId="{0F84947F-0D3C-4CF6-9654-418B4CC98D48}" type="presParOf" srcId="{A2EF8D1A-F5B2-4E90-9833-2E7AD7E22320}" destId="{6FBCB579-6CC5-48B2-B6E4-A2688D20675C}" srcOrd="1" destOrd="0" presId="urn:microsoft.com/office/officeart/2005/8/layout/vList3"/>
    <dgm:cxn modelId="{A4590045-E253-4A5C-AF91-2204F345ABC6}" type="presParOf" srcId="{A2EF8D1A-F5B2-4E90-9833-2E7AD7E22320}" destId="{A0DF46F7-3913-4C92-AB22-9E71D1924A66}" srcOrd="2" destOrd="0" presId="urn:microsoft.com/office/officeart/2005/8/layout/vList3"/>
    <dgm:cxn modelId="{5D05A08B-0F14-4159-85B9-7B1CE810543B}" type="presParOf" srcId="{A0DF46F7-3913-4C92-AB22-9E71D1924A66}" destId="{E1FE00B9-CF20-4793-A868-BA71C3218F1C}" srcOrd="0" destOrd="0" presId="urn:microsoft.com/office/officeart/2005/8/layout/vList3"/>
    <dgm:cxn modelId="{8619D352-8A22-4D55-BA6B-56B65D02A95D}" type="presParOf" srcId="{A0DF46F7-3913-4C92-AB22-9E71D1924A66}" destId="{B46B8244-A538-4C53-8198-655CA82195BD}" srcOrd="1" destOrd="0" presId="urn:microsoft.com/office/officeart/2005/8/layout/vList3"/>
    <dgm:cxn modelId="{7DAADB37-990B-4D93-B674-A1B285B78E82}" type="presParOf" srcId="{A2EF8D1A-F5B2-4E90-9833-2E7AD7E22320}" destId="{3C9E9DCD-3E18-466F-85F2-5B071E23828C}" srcOrd="3" destOrd="0" presId="urn:microsoft.com/office/officeart/2005/8/layout/vList3"/>
    <dgm:cxn modelId="{392559F3-15F6-41A0-BD0B-A79640A1BD45}" type="presParOf" srcId="{A2EF8D1A-F5B2-4E90-9833-2E7AD7E22320}" destId="{5932A33E-9FE4-40EC-A23F-99E7C9438968}" srcOrd="4" destOrd="0" presId="urn:microsoft.com/office/officeart/2005/8/layout/vList3"/>
    <dgm:cxn modelId="{4BCC2ED6-27E3-413C-B1FC-5CA88303A888}" type="presParOf" srcId="{5932A33E-9FE4-40EC-A23F-99E7C9438968}" destId="{39C61BDE-A931-4CDC-A1D4-34ADB73AFCEA}" srcOrd="0" destOrd="0" presId="urn:microsoft.com/office/officeart/2005/8/layout/vList3"/>
    <dgm:cxn modelId="{F80DDDCE-5212-45AF-8C1A-6E718BFC0994}" type="presParOf" srcId="{5932A33E-9FE4-40EC-A23F-99E7C9438968}" destId="{298EB14A-94B2-4B89-A260-7B2106C0C0AE}" srcOrd="1" destOrd="0" presId="urn:microsoft.com/office/officeart/2005/8/layout/vList3"/>
    <dgm:cxn modelId="{6D8DF52A-DAA8-4EC9-8D9F-B8E5DB0B9FFF}" type="presParOf" srcId="{A2EF8D1A-F5B2-4E90-9833-2E7AD7E22320}" destId="{B6D902A9-D7B7-4AA4-8820-5864D0FC2E8F}" srcOrd="5" destOrd="0" presId="urn:microsoft.com/office/officeart/2005/8/layout/vList3"/>
    <dgm:cxn modelId="{6215A306-16C5-4413-9A2A-AE87E3E8179F}" type="presParOf" srcId="{A2EF8D1A-F5B2-4E90-9833-2E7AD7E22320}" destId="{94EA97AC-DF52-4657-9A9B-B95C805A6057}" srcOrd="6" destOrd="0" presId="urn:microsoft.com/office/officeart/2005/8/layout/vList3"/>
    <dgm:cxn modelId="{34087F6B-9502-4C0A-9D89-F3F219104B61}" type="presParOf" srcId="{94EA97AC-DF52-4657-9A9B-B95C805A6057}" destId="{2DD3DDDF-35C2-4B23-B2FC-2F7360102CAB}" srcOrd="0" destOrd="0" presId="urn:microsoft.com/office/officeart/2005/8/layout/vList3"/>
    <dgm:cxn modelId="{F9ECFC40-CB4D-40ED-B1A6-F4CDCCD49733}" type="presParOf" srcId="{94EA97AC-DF52-4657-9A9B-B95C805A6057}" destId="{D684DA04-2372-41DB-AF49-E1FF6FDF8072}" srcOrd="1" destOrd="0" presId="urn:microsoft.com/office/officeart/2005/8/layout/vList3"/>
    <dgm:cxn modelId="{5F67C435-10E1-4FAB-9B56-D0A1D694A102}" type="presParOf" srcId="{A2EF8D1A-F5B2-4E90-9833-2E7AD7E22320}" destId="{73E5F0E1-521D-48B8-97BE-F29F45B7A414}" srcOrd="7" destOrd="0" presId="urn:microsoft.com/office/officeart/2005/8/layout/vList3"/>
    <dgm:cxn modelId="{526EFC0B-1CF2-4F46-B3FB-F2909BBBE308}" type="presParOf" srcId="{A2EF8D1A-F5B2-4E90-9833-2E7AD7E22320}" destId="{BFC9C99B-5AF5-4A2D-A6D1-1506B493BF90}" srcOrd="8" destOrd="0" presId="urn:microsoft.com/office/officeart/2005/8/layout/vList3"/>
    <dgm:cxn modelId="{04A72CDB-C421-487B-8F6C-4EFD09BCC659}" type="presParOf" srcId="{BFC9C99B-5AF5-4A2D-A6D1-1506B493BF90}" destId="{E062B530-F5F5-42B9-92D1-3E8AE13D7891}" srcOrd="0" destOrd="0" presId="urn:microsoft.com/office/officeart/2005/8/layout/vList3"/>
    <dgm:cxn modelId="{8036DD3A-1E6D-4049-9476-5283235D105F}" type="presParOf" srcId="{BFC9C99B-5AF5-4A2D-A6D1-1506B493BF90}" destId="{106D6C4A-9005-4D15-8DCF-7162027EB69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150CCB-B0E3-4D57-AF18-A62F2343540E}" type="doc">
      <dgm:prSet loTypeId="urn:microsoft.com/office/officeart/2005/8/layout/venn1" loCatId="relationship" qsTypeId="urn:microsoft.com/office/officeart/2005/8/quickstyle/simple1" qsCatId="simple" csTypeId="urn:microsoft.com/office/officeart/2005/8/colors/accent0_1" csCatId="mainScheme" phldr="1"/>
      <dgm:spPr/>
    </dgm:pt>
    <dgm:pt modelId="{D23B338A-1865-4B77-84E2-FEAA615DBC91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</a:rPr>
            <a:t>Playa</a:t>
          </a:r>
          <a:endParaRPr lang="es-EC" sz="2400" b="1" dirty="0">
            <a:solidFill>
              <a:schemeClr val="bg1"/>
            </a:solidFill>
          </a:endParaRPr>
        </a:p>
      </dgm:t>
    </dgm:pt>
    <dgm:pt modelId="{7749ECA1-B86C-4760-BDC9-282A05F3C732}" type="parTrans" cxnId="{5B6D03BE-C401-4B9C-975B-1BA85F24B16C}">
      <dgm:prSet/>
      <dgm:spPr/>
      <dgm:t>
        <a:bodyPr/>
        <a:lstStyle/>
        <a:p>
          <a:endParaRPr lang="es-EC" sz="2400" b="1">
            <a:solidFill>
              <a:schemeClr val="bg1"/>
            </a:solidFill>
          </a:endParaRPr>
        </a:p>
      </dgm:t>
    </dgm:pt>
    <dgm:pt modelId="{AEF3545F-B81C-4800-9ACC-CBA2FC7BE82E}" type="sibTrans" cxnId="{5B6D03BE-C401-4B9C-975B-1BA85F24B16C}">
      <dgm:prSet/>
      <dgm:spPr/>
      <dgm:t>
        <a:bodyPr/>
        <a:lstStyle/>
        <a:p>
          <a:endParaRPr lang="es-EC" sz="2400" b="1">
            <a:solidFill>
              <a:schemeClr val="bg1"/>
            </a:solidFill>
          </a:endParaRPr>
        </a:p>
      </dgm:t>
    </dgm:pt>
    <dgm:pt modelId="{431C5E55-B0E6-454D-826C-A648F4835C97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</a:rPr>
            <a:t>Salud</a:t>
          </a:r>
        </a:p>
      </dgm:t>
    </dgm:pt>
    <dgm:pt modelId="{45D32A6E-6A51-4A2B-A487-62525796EBC1}" type="parTrans" cxnId="{48D4933A-66C5-43E9-847E-A49A0918DC8D}">
      <dgm:prSet/>
      <dgm:spPr/>
      <dgm:t>
        <a:bodyPr/>
        <a:lstStyle/>
        <a:p>
          <a:endParaRPr lang="es-EC" sz="2400" b="1">
            <a:solidFill>
              <a:schemeClr val="bg1"/>
            </a:solidFill>
          </a:endParaRPr>
        </a:p>
      </dgm:t>
    </dgm:pt>
    <dgm:pt modelId="{BADDA1F0-160A-493A-90E6-7122D518AA31}" type="sibTrans" cxnId="{48D4933A-66C5-43E9-847E-A49A0918DC8D}">
      <dgm:prSet/>
      <dgm:spPr/>
      <dgm:t>
        <a:bodyPr/>
        <a:lstStyle/>
        <a:p>
          <a:endParaRPr lang="es-EC" sz="2400" b="1">
            <a:solidFill>
              <a:schemeClr val="bg1"/>
            </a:solidFill>
          </a:endParaRPr>
        </a:p>
      </dgm:t>
    </dgm:pt>
    <dgm:pt modelId="{6E320804-CED8-40E5-B95A-9EA31471A557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</a:rPr>
            <a:t>Personas </a:t>
          </a:r>
          <a:endParaRPr lang="es-EC" sz="2400" b="1" dirty="0">
            <a:solidFill>
              <a:schemeClr val="bg1"/>
            </a:solidFill>
          </a:endParaRPr>
        </a:p>
      </dgm:t>
    </dgm:pt>
    <dgm:pt modelId="{87BA4797-9042-496E-B841-86686F48A682}" type="parTrans" cxnId="{D0A95BB8-1900-475B-A6DD-97B77A21DD48}">
      <dgm:prSet/>
      <dgm:spPr/>
      <dgm:t>
        <a:bodyPr/>
        <a:lstStyle/>
        <a:p>
          <a:endParaRPr lang="es-EC" sz="2400" b="1">
            <a:solidFill>
              <a:schemeClr val="bg1"/>
            </a:solidFill>
          </a:endParaRPr>
        </a:p>
      </dgm:t>
    </dgm:pt>
    <dgm:pt modelId="{BF278FD6-4CAB-4678-97A5-83709A7F40E9}" type="sibTrans" cxnId="{D0A95BB8-1900-475B-A6DD-97B77A21DD48}">
      <dgm:prSet/>
      <dgm:spPr/>
      <dgm:t>
        <a:bodyPr/>
        <a:lstStyle/>
        <a:p>
          <a:endParaRPr lang="es-EC" sz="2400" b="1">
            <a:solidFill>
              <a:schemeClr val="bg1"/>
            </a:solidFill>
          </a:endParaRPr>
        </a:p>
      </dgm:t>
    </dgm:pt>
    <dgm:pt modelId="{52E8D73F-518C-45C3-AB0B-0207F69D06DC}" type="pres">
      <dgm:prSet presAssocID="{03150CCB-B0E3-4D57-AF18-A62F2343540E}" presName="compositeShape" presStyleCnt="0">
        <dgm:presLayoutVars>
          <dgm:chMax val="7"/>
          <dgm:dir/>
          <dgm:resizeHandles val="exact"/>
        </dgm:presLayoutVars>
      </dgm:prSet>
      <dgm:spPr/>
    </dgm:pt>
    <dgm:pt modelId="{BE1DABC9-3D45-49E3-A01C-9CE7FFE7025A}" type="pres">
      <dgm:prSet presAssocID="{D23B338A-1865-4B77-84E2-FEAA615DBC91}" presName="circ1" presStyleLbl="vennNode1" presStyleIdx="0" presStyleCnt="3"/>
      <dgm:spPr/>
    </dgm:pt>
    <dgm:pt modelId="{EDB3EF76-E8D5-4995-A4C5-17F52C8422A5}" type="pres">
      <dgm:prSet presAssocID="{D23B338A-1865-4B77-84E2-FEAA615DBC9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F7082E-B1C8-4D49-9995-0D5F19E0C836}" type="pres">
      <dgm:prSet presAssocID="{431C5E55-B0E6-454D-826C-A648F4835C97}" presName="circ2" presStyleLbl="vennNode1" presStyleIdx="1" presStyleCnt="3"/>
      <dgm:spPr/>
    </dgm:pt>
    <dgm:pt modelId="{82D37E1A-5326-4459-A4B8-ADBA849ACC6A}" type="pres">
      <dgm:prSet presAssocID="{431C5E55-B0E6-454D-826C-A648F4835C9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5274398-6697-4FB2-B1D5-BEDFC5AC4395}" type="pres">
      <dgm:prSet presAssocID="{6E320804-CED8-40E5-B95A-9EA31471A557}" presName="circ3" presStyleLbl="vennNode1" presStyleIdx="2" presStyleCnt="3"/>
      <dgm:spPr/>
    </dgm:pt>
    <dgm:pt modelId="{6A19A600-C049-4A5B-9E43-4138D97B1D13}" type="pres">
      <dgm:prSet presAssocID="{6E320804-CED8-40E5-B95A-9EA31471A55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19D3A08-34B7-4210-8B6C-072D30124A7B}" type="presOf" srcId="{431C5E55-B0E6-454D-826C-A648F4835C97}" destId="{82D37E1A-5326-4459-A4B8-ADBA849ACC6A}" srcOrd="1" destOrd="0" presId="urn:microsoft.com/office/officeart/2005/8/layout/venn1"/>
    <dgm:cxn modelId="{0ADDC40D-1D4A-44B2-A246-DABBA537D4C8}" type="presOf" srcId="{6E320804-CED8-40E5-B95A-9EA31471A557}" destId="{A5274398-6697-4FB2-B1D5-BEDFC5AC4395}" srcOrd="0" destOrd="0" presId="urn:microsoft.com/office/officeart/2005/8/layout/venn1"/>
    <dgm:cxn modelId="{1BB86E17-1B6A-4D81-8111-6D9080B18850}" type="presOf" srcId="{431C5E55-B0E6-454D-826C-A648F4835C97}" destId="{86F7082E-B1C8-4D49-9995-0D5F19E0C836}" srcOrd="0" destOrd="0" presId="urn:microsoft.com/office/officeart/2005/8/layout/venn1"/>
    <dgm:cxn modelId="{32B17D25-065D-4D2E-88F1-8CF6E1664509}" type="presOf" srcId="{D23B338A-1865-4B77-84E2-FEAA615DBC91}" destId="{BE1DABC9-3D45-49E3-A01C-9CE7FFE7025A}" srcOrd="0" destOrd="0" presId="urn:microsoft.com/office/officeart/2005/8/layout/venn1"/>
    <dgm:cxn modelId="{48D4933A-66C5-43E9-847E-A49A0918DC8D}" srcId="{03150CCB-B0E3-4D57-AF18-A62F2343540E}" destId="{431C5E55-B0E6-454D-826C-A648F4835C97}" srcOrd="1" destOrd="0" parTransId="{45D32A6E-6A51-4A2B-A487-62525796EBC1}" sibTransId="{BADDA1F0-160A-493A-90E6-7122D518AA31}"/>
    <dgm:cxn modelId="{39E98657-BE85-4BBE-A84D-C0528291E854}" type="presOf" srcId="{6E320804-CED8-40E5-B95A-9EA31471A557}" destId="{6A19A600-C049-4A5B-9E43-4138D97B1D13}" srcOrd="1" destOrd="0" presId="urn:microsoft.com/office/officeart/2005/8/layout/venn1"/>
    <dgm:cxn modelId="{2AB92AA0-000C-4897-859C-9572FA49BF9F}" type="presOf" srcId="{D23B338A-1865-4B77-84E2-FEAA615DBC91}" destId="{EDB3EF76-E8D5-4995-A4C5-17F52C8422A5}" srcOrd="1" destOrd="0" presId="urn:microsoft.com/office/officeart/2005/8/layout/venn1"/>
    <dgm:cxn modelId="{5C0007AF-5924-4C97-81E5-9875868B4ECD}" type="presOf" srcId="{03150CCB-B0E3-4D57-AF18-A62F2343540E}" destId="{52E8D73F-518C-45C3-AB0B-0207F69D06DC}" srcOrd="0" destOrd="0" presId="urn:microsoft.com/office/officeart/2005/8/layout/venn1"/>
    <dgm:cxn modelId="{D0A95BB8-1900-475B-A6DD-97B77A21DD48}" srcId="{03150CCB-B0E3-4D57-AF18-A62F2343540E}" destId="{6E320804-CED8-40E5-B95A-9EA31471A557}" srcOrd="2" destOrd="0" parTransId="{87BA4797-9042-496E-B841-86686F48A682}" sibTransId="{BF278FD6-4CAB-4678-97A5-83709A7F40E9}"/>
    <dgm:cxn modelId="{5B6D03BE-C401-4B9C-975B-1BA85F24B16C}" srcId="{03150CCB-B0E3-4D57-AF18-A62F2343540E}" destId="{D23B338A-1865-4B77-84E2-FEAA615DBC91}" srcOrd="0" destOrd="0" parTransId="{7749ECA1-B86C-4760-BDC9-282A05F3C732}" sibTransId="{AEF3545F-B81C-4800-9ACC-CBA2FC7BE82E}"/>
    <dgm:cxn modelId="{0F8BA0A0-A748-44DC-80F8-54146CF72D69}" type="presParOf" srcId="{52E8D73F-518C-45C3-AB0B-0207F69D06DC}" destId="{BE1DABC9-3D45-49E3-A01C-9CE7FFE7025A}" srcOrd="0" destOrd="0" presId="urn:microsoft.com/office/officeart/2005/8/layout/venn1"/>
    <dgm:cxn modelId="{DC3CBF09-89B9-4319-AC8F-9D2FD84320A9}" type="presParOf" srcId="{52E8D73F-518C-45C3-AB0B-0207F69D06DC}" destId="{EDB3EF76-E8D5-4995-A4C5-17F52C8422A5}" srcOrd="1" destOrd="0" presId="urn:microsoft.com/office/officeart/2005/8/layout/venn1"/>
    <dgm:cxn modelId="{5E1E0BAA-2DEB-4200-BC0E-29091C156209}" type="presParOf" srcId="{52E8D73F-518C-45C3-AB0B-0207F69D06DC}" destId="{86F7082E-B1C8-4D49-9995-0D5F19E0C836}" srcOrd="2" destOrd="0" presId="urn:microsoft.com/office/officeart/2005/8/layout/venn1"/>
    <dgm:cxn modelId="{7BAB8BE5-4278-4034-BDBE-06137D41B9E4}" type="presParOf" srcId="{52E8D73F-518C-45C3-AB0B-0207F69D06DC}" destId="{82D37E1A-5326-4459-A4B8-ADBA849ACC6A}" srcOrd="3" destOrd="0" presId="urn:microsoft.com/office/officeart/2005/8/layout/venn1"/>
    <dgm:cxn modelId="{D5699243-61BD-4E0A-AF98-A06D39ADEB56}" type="presParOf" srcId="{52E8D73F-518C-45C3-AB0B-0207F69D06DC}" destId="{A5274398-6697-4FB2-B1D5-BEDFC5AC4395}" srcOrd="4" destOrd="0" presId="urn:microsoft.com/office/officeart/2005/8/layout/venn1"/>
    <dgm:cxn modelId="{B57BC7A2-4D62-4DF9-8619-869D970C8740}" type="presParOf" srcId="{52E8D73F-518C-45C3-AB0B-0207F69D06DC}" destId="{6A19A600-C049-4A5B-9E43-4138D97B1D1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7C48A8-BA68-43DE-8704-79987FA03AFC}" type="doc">
      <dgm:prSet loTypeId="urn:microsoft.com/office/officeart/2005/8/layout/vList3" loCatId="picture" qsTypeId="urn:microsoft.com/office/officeart/2005/8/quickstyle/simple1" qsCatId="simple" csTypeId="urn:microsoft.com/office/officeart/2005/8/colors/accent0_3" csCatId="mainScheme" phldr="1"/>
      <dgm:spPr/>
    </dgm:pt>
    <dgm:pt modelId="{20050B71-7B19-4ECC-9966-8A04B5763A44}">
      <dgm:prSet phldrT="[Texto]" custT="1"/>
      <dgm:spPr/>
      <dgm:t>
        <a:bodyPr/>
        <a:lstStyle/>
        <a:p>
          <a:r>
            <a:rPr lang="es-ES_tradnl" sz="1800" b="1" dirty="0"/>
            <a:t>Elaboración de la prueba adaptado del </a:t>
          </a:r>
          <a:r>
            <a:rPr lang="es-ES_tradnl" sz="1800" b="1" dirty="0" err="1"/>
            <a:t>GeoTest</a:t>
          </a:r>
          <a:endParaRPr lang="es-EC" sz="1800" dirty="0"/>
        </a:p>
      </dgm:t>
    </dgm:pt>
    <dgm:pt modelId="{5F2CC217-5DF1-40A2-A5E1-11386A2EE21D}" type="parTrans" cxnId="{9E1B240C-BC98-4160-91CD-0D4550D9CBD5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7B982FF5-9D5D-4BA7-A6E1-98DC402BBB52}" type="sibTrans" cxnId="{9E1B240C-BC98-4160-91CD-0D4550D9CBD5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48284798-5F7B-4FFB-AFC1-7A28CF4CF6D9}">
      <dgm:prSet phldrT="[Texto]" custT="1"/>
      <dgm:spPr/>
      <dgm:t>
        <a:bodyPr/>
        <a:lstStyle/>
        <a:p>
          <a:r>
            <a:rPr lang="es-ES_tradnl" sz="1800" b="1" dirty="0"/>
            <a:t>Evaluación de la pruebas de efectividad y eficiencia y encuestas de satisfacción</a:t>
          </a:r>
          <a:endParaRPr lang="es-EC" sz="1800" b="1" dirty="0"/>
        </a:p>
      </dgm:t>
    </dgm:pt>
    <dgm:pt modelId="{106BF8BD-826C-4470-8DCB-98F45892E046}" type="parTrans" cxnId="{80C03543-C91C-46FE-88BA-2B41FA082A2A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28587062-9C53-4915-8FBF-C01CA10F11DB}" type="sibTrans" cxnId="{80C03543-C91C-46FE-88BA-2B41FA082A2A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1C26A5C1-AED7-4E07-87F5-EEF67E78F530}">
      <dgm:prSet phldrT="[Texto]" custT="1"/>
      <dgm:spPr/>
      <dgm:t>
        <a:bodyPr/>
        <a:lstStyle/>
        <a:p>
          <a:r>
            <a:rPr lang="es-ES_tradnl" sz="1800" b="1" dirty="0"/>
            <a:t>Manual para el diseño del </a:t>
          </a:r>
          <a:r>
            <a:rPr lang="es-ES_tradnl" sz="1800" b="1" dirty="0" err="1"/>
            <a:t>dashboard</a:t>
          </a:r>
          <a:r>
            <a:rPr lang="es-ES_tradnl" sz="1800" b="1" dirty="0"/>
            <a:t> en base a criterios de usabilidad.</a:t>
          </a:r>
          <a:endParaRPr lang="es-EC" sz="1800" b="1" dirty="0"/>
        </a:p>
      </dgm:t>
    </dgm:pt>
    <dgm:pt modelId="{35A88947-2072-4578-B004-019D5D491BD2}" type="parTrans" cxnId="{A2191B1C-446D-4229-88B8-2DC835D1D98A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7E141246-57BE-484F-B7ED-4095DD1C0E35}" type="sibTrans" cxnId="{A2191B1C-446D-4229-88B8-2DC835D1D98A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46CCBD63-0AF3-47F7-9C87-2D2FE8B9EE73}">
      <dgm:prSet phldrT="[Texto]" custT="1"/>
      <dgm:spPr/>
      <dgm:t>
        <a:bodyPr/>
        <a:lstStyle/>
        <a:p>
          <a:r>
            <a:rPr lang="es-ES" sz="1800" b="1" dirty="0"/>
            <a:t>Elaboración de la encuesta de satisfacción adaptada al cuestionario SUS.</a:t>
          </a:r>
          <a:endParaRPr lang="es-EC" sz="1800" b="1" dirty="0"/>
        </a:p>
      </dgm:t>
    </dgm:pt>
    <dgm:pt modelId="{1CB24900-C859-4B1C-B16F-0D2514F958E3}" type="parTrans" cxnId="{6BE15D76-6B21-4A64-A3A0-F9A3D0CB6238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4B6B608D-9213-4C74-97E7-5FC4A6CB31E9}" type="sibTrans" cxnId="{6BE15D76-6B21-4A64-A3A0-F9A3D0CB6238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BC5CA4AE-F179-482F-808F-7A1AD0F6CEF8}">
      <dgm:prSet phldrT="[Texto]" custT="1"/>
      <dgm:spPr/>
      <dgm:t>
        <a:bodyPr/>
        <a:lstStyle/>
        <a:p>
          <a:r>
            <a:rPr lang="es-ES" sz="1800" b="1" dirty="0"/>
            <a:t>Aplicación de la prueba y encuesta de satisfacción</a:t>
          </a:r>
          <a:endParaRPr lang="es-EC" sz="1800" b="1" dirty="0"/>
        </a:p>
      </dgm:t>
    </dgm:pt>
    <dgm:pt modelId="{3F6F7CDC-3778-4348-B931-61C70793F640}" type="parTrans" cxnId="{893FC3D7-4E1D-4862-8372-3D1146AF0123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0E6A86B2-D0AB-4589-ADC0-DF7DDC5AA7ED}" type="sibTrans" cxnId="{893FC3D7-4E1D-4862-8372-3D1146AF0123}">
      <dgm:prSet/>
      <dgm:spPr/>
      <dgm:t>
        <a:bodyPr/>
        <a:lstStyle/>
        <a:p>
          <a:endParaRPr lang="es-EC" sz="1800">
            <a:solidFill>
              <a:schemeClr val="accent2">
                <a:lumMod val="75000"/>
              </a:schemeClr>
            </a:solidFill>
          </a:endParaRPr>
        </a:p>
      </dgm:t>
    </dgm:pt>
    <dgm:pt modelId="{3AE72634-E544-4BEA-9B45-6767FE1E39D1}" type="pres">
      <dgm:prSet presAssocID="{CF7C48A8-BA68-43DE-8704-79987FA03AFC}" presName="linearFlow" presStyleCnt="0">
        <dgm:presLayoutVars>
          <dgm:dir/>
          <dgm:resizeHandles val="exact"/>
        </dgm:presLayoutVars>
      </dgm:prSet>
      <dgm:spPr/>
    </dgm:pt>
    <dgm:pt modelId="{81336168-EDB8-4C5E-A237-0B50E05139D1}" type="pres">
      <dgm:prSet presAssocID="{20050B71-7B19-4ECC-9966-8A04B5763A44}" presName="composite" presStyleCnt="0"/>
      <dgm:spPr/>
    </dgm:pt>
    <dgm:pt modelId="{B1303495-CC57-4394-A728-87D6515EBA95}" type="pres">
      <dgm:prSet presAssocID="{20050B71-7B19-4ECC-9966-8A04B5763A44}" presName="imgShp" presStyleLbl="fgImgPlace1" presStyleIdx="0" presStyleCnt="5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1"/>
          <a:srcRect/>
          <a:stretch>
            <a:fillRect l="-144000" r="-144000"/>
          </a:stretch>
        </a:blipFill>
      </dgm:spPr>
    </dgm:pt>
    <dgm:pt modelId="{3C4DC7C8-22A4-4B0D-8E57-5078AC8AC0F6}" type="pres">
      <dgm:prSet presAssocID="{20050B71-7B19-4ECC-9966-8A04B5763A44}" presName="txShp" presStyleLbl="node1" presStyleIdx="0" presStyleCnt="5" custScaleX="126349">
        <dgm:presLayoutVars>
          <dgm:bulletEnabled val="1"/>
        </dgm:presLayoutVars>
      </dgm:prSet>
      <dgm:spPr/>
    </dgm:pt>
    <dgm:pt modelId="{5BB5BA27-88AF-4068-87CE-20053FBF42ED}" type="pres">
      <dgm:prSet presAssocID="{7B982FF5-9D5D-4BA7-A6E1-98DC402BBB52}" presName="spacing" presStyleCnt="0"/>
      <dgm:spPr/>
    </dgm:pt>
    <dgm:pt modelId="{96EC9F2F-E9E4-44B0-BA14-FB2E148A33D7}" type="pres">
      <dgm:prSet presAssocID="{46CCBD63-0AF3-47F7-9C87-2D2FE8B9EE73}" presName="composite" presStyleCnt="0"/>
      <dgm:spPr/>
    </dgm:pt>
    <dgm:pt modelId="{5CBA9742-962A-4FAA-9AD6-DE84EE2AB534}" type="pres">
      <dgm:prSet presAssocID="{46CCBD63-0AF3-47F7-9C87-2D2FE8B9EE73}" presName="imgShp" presStyleLbl="fgImgPlace1" presStyleIdx="1" presStyleCnt="5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2"/>
          <a:srcRect/>
          <a:stretch>
            <a:fillRect l="-47000" r="-47000"/>
          </a:stretch>
        </a:blipFill>
      </dgm:spPr>
    </dgm:pt>
    <dgm:pt modelId="{0485EA23-110D-45E9-890D-EDF0707F0804}" type="pres">
      <dgm:prSet presAssocID="{46CCBD63-0AF3-47F7-9C87-2D2FE8B9EE73}" presName="txShp" presStyleLbl="node1" presStyleIdx="1" presStyleCnt="5" custScaleX="126349">
        <dgm:presLayoutVars>
          <dgm:bulletEnabled val="1"/>
        </dgm:presLayoutVars>
      </dgm:prSet>
      <dgm:spPr/>
    </dgm:pt>
    <dgm:pt modelId="{A7C44BEF-8C38-43FB-8A9E-65B53FCD0CB3}" type="pres">
      <dgm:prSet presAssocID="{4B6B608D-9213-4C74-97E7-5FC4A6CB31E9}" presName="spacing" presStyleCnt="0"/>
      <dgm:spPr/>
    </dgm:pt>
    <dgm:pt modelId="{868042E4-91CF-4609-9995-E1B6384D9726}" type="pres">
      <dgm:prSet presAssocID="{BC5CA4AE-F179-482F-808F-7A1AD0F6CEF8}" presName="composite" presStyleCnt="0"/>
      <dgm:spPr/>
    </dgm:pt>
    <dgm:pt modelId="{6316977C-FEC6-4D8A-B9EC-F42439F5300F}" type="pres">
      <dgm:prSet presAssocID="{BC5CA4AE-F179-482F-808F-7A1AD0F6CEF8}" presName="imgShp" presStyleLbl="fgImgPlace1" presStyleIdx="2" presStyleCnt="5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012DD295-EB76-4C88-B0F0-3CF813F40773}" type="pres">
      <dgm:prSet presAssocID="{BC5CA4AE-F179-482F-808F-7A1AD0F6CEF8}" presName="txShp" presStyleLbl="node1" presStyleIdx="2" presStyleCnt="5" custScaleX="126349">
        <dgm:presLayoutVars>
          <dgm:bulletEnabled val="1"/>
        </dgm:presLayoutVars>
      </dgm:prSet>
      <dgm:spPr/>
    </dgm:pt>
    <dgm:pt modelId="{138E206D-52EC-4947-918A-0F612C672F20}" type="pres">
      <dgm:prSet presAssocID="{0E6A86B2-D0AB-4589-ADC0-DF7DDC5AA7ED}" presName="spacing" presStyleCnt="0"/>
      <dgm:spPr/>
    </dgm:pt>
    <dgm:pt modelId="{82DFD3F9-6CE0-4BA8-8366-D37C9A1BC77A}" type="pres">
      <dgm:prSet presAssocID="{48284798-5F7B-4FFB-AFC1-7A28CF4CF6D9}" presName="composite" presStyleCnt="0"/>
      <dgm:spPr/>
    </dgm:pt>
    <dgm:pt modelId="{F4EAD154-C1C8-4FFE-8DBD-56B9FC3F8426}" type="pres">
      <dgm:prSet presAssocID="{48284798-5F7B-4FFB-AFC1-7A28CF4CF6D9}" presName="imgShp" presStyleLbl="fgImgPlace1" presStyleIdx="3" presStyleCnt="5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4"/>
          <a:srcRect/>
          <a:stretch>
            <a:fillRect l="-33000" r="-33000"/>
          </a:stretch>
        </a:blipFill>
      </dgm:spPr>
    </dgm:pt>
    <dgm:pt modelId="{C78EBB85-6588-4496-AFFE-200403EF1DB2}" type="pres">
      <dgm:prSet presAssocID="{48284798-5F7B-4FFB-AFC1-7A28CF4CF6D9}" presName="txShp" presStyleLbl="node1" presStyleIdx="3" presStyleCnt="5" custScaleX="126349">
        <dgm:presLayoutVars>
          <dgm:bulletEnabled val="1"/>
        </dgm:presLayoutVars>
      </dgm:prSet>
      <dgm:spPr/>
    </dgm:pt>
    <dgm:pt modelId="{466B586F-7FD2-4C7C-B840-4BBB89575899}" type="pres">
      <dgm:prSet presAssocID="{28587062-9C53-4915-8FBF-C01CA10F11DB}" presName="spacing" presStyleCnt="0"/>
      <dgm:spPr/>
    </dgm:pt>
    <dgm:pt modelId="{C41B39FC-8D28-43CD-82BA-429FB88A85D0}" type="pres">
      <dgm:prSet presAssocID="{1C26A5C1-AED7-4E07-87F5-EEF67E78F530}" presName="composite" presStyleCnt="0"/>
      <dgm:spPr/>
    </dgm:pt>
    <dgm:pt modelId="{64E79F16-4DB2-4814-9BA6-815752543914}" type="pres">
      <dgm:prSet presAssocID="{1C26A5C1-AED7-4E07-87F5-EEF67E78F530}" presName="imgShp" presStyleLbl="fgImgPlace1" presStyleIdx="4" presStyleCnt="5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5"/>
          <a:srcRect/>
          <a:stretch>
            <a:fillRect l="-36000" r="-36000"/>
          </a:stretch>
        </a:blipFill>
      </dgm:spPr>
    </dgm:pt>
    <dgm:pt modelId="{82C56C2E-0385-40CF-9B39-F0303A8FDE9D}" type="pres">
      <dgm:prSet presAssocID="{1C26A5C1-AED7-4E07-87F5-EEF67E78F530}" presName="txShp" presStyleLbl="node1" presStyleIdx="4" presStyleCnt="5" custScaleX="126349">
        <dgm:presLayoutVars>
          <dgm:bulletEnabled val="1"/>
        </dgm:presLayoutVars>
      </dgm:prSet>
      <dgm:spPr/>
    </dgm:pt>
  </dgm:ptLst>
  <dgm:cxnLst>
    <dgm:cxn modelId="{9E1B240C-BC98-4160-91CD-0D4550D9CBD5}" srcId="{CF7C48A8-BA68-43DE-8704-79987FA03AFC}" destId="{20050B71-7B19-4ECC-9966-8A04B5763A44}" srcOrd="0" destOrd="0" parTransId="{5F2CC217-5DF1-40A2-A5E1-11386A2EE21D}" sibTransId="{7B982FF5-9D5D-4BA7-A6E1-98DC402BBB52}"/>
    <dgm:cxn modelId="{A2191B1C-446D-4229-88B8-2DC835D1D98A}" srcId="{CF7C48A8-BA68-43DE-8704-79987FA03AFC}" destId="{1C26A5C1-AED7-4E07-87F5-EEF67E78F530}" srcOrd="4" destOrd="0" parTransId="{35A88947-2072-4578-B004-019D5D491BD2}" sibTransId="{7E141246-57BE-484F-B7ED-4095DD1C0E35}"/>
    <dgm:cxn modelId="{C4C99222-24CB-487C-B90B-FF9FCF0DC79E}" type="presOf" srcId="{1C26A5C1-AED7-4E07-87F5-EEF67E78F530}" destId="{82C56C2E-0385-40CF-9B39-F0303A8FDE9D}" srcOrd="0" destOrd="0" presId="urn:microsoft.com/office/officeart/2005/8/layout/vList3"/>
    <dgm:cxn modelId="{6F47DE2F-EF7E-4947-9980-1D563A913CC8}" type="presOf" srcId="{CF7C48A8-BA68-43DE-8704-79987FA03AFC}" destId="{3AE72634-E544-4BEA-9B45-6767FE1E39D1}" srcOrd="0" destOrd="0" presId="urn:microsoft.com/office/officeart/2005/8/layout/vList3"/>
    <dgm:cxn modelId="{80C03543-C91C-46FE-88BA-2B41FA082A2A}" srcId="{CF7C48A8-BA68-43DE-8704-79987FA03AFC}" destId="{48284798-5F7B-4FFB-AFC1-7A28CF4CF6D9}" srcOrd="3" destOrd="0" parTransId="{106BF8BD-826C-4470-8DCB-98F45892E046}" sibTransId="{28587062-9C53-4915-8FBF-C01CA10F11DB}"/>
    <dgm:cxn modelId="{6BE15D76-6B21-4A64-A3A0-F9A3D0CB6238}" srcId="{CF7C48A8-BA68-43DE-8704-79987FA03AFC}" destId="{46CCBD63-0AF3-47F7-9C87-2D2FE8B9EE73}" srcOrd="1" destOrd="0" parTransId="{1CB24900-C859-4B1C-B16F-0D2514F958E3}" sibTransId="{4B6B608D-9213-4C74-97E7-5FC4A6CB31E9}"/>
    <dgm:cxn modelId="{72BD7656-BF33-42A0-9966-986D1893E612}" type="presOf" srcId="{BC5CA4AE-F179-482F-808F-7A1AD0F6CEF8}" destId="{012DD295-EB76-4C88-B0F0-3CF813F40773}" srcOrd="0" destOrd="0" presId="urn:microsoft.com/office/officeart/2005/8/layout/vList3"/>
    <dgm:cxn modelId="{CE80FF7B-A995-4790-94E7-86105712CDBF}" type="presOf" srcId="{46CCBD63-0AF3-47F7-9C87-2D2FE8B9EE73}" destId="{0485EA23-110D-45E9-890D-EDF0707F0804}" srcOrd="0" destOrd="0" presId="urn:microsoft.com/office/officeart/2005/8/layout/vList3"/>
    <dgm:cxn modelId="{3CB7147E-B47F-4B04-A2DD-4D3BAE8834AA}" type="presOf" srcId="{20050B71-7B19-4ECC-9966-8A04B5763A44}" destId="{3C4DC7C8-22A4-4B0D-8E57-5078AC8AC0F6}" srcOrd="0" destOrd="0" presId="urn:microsoft.com/office/officeart/2005/8/layout/vList3"/>
    <dgm:cxn modelId="{893FC3D7-4E1D-4862-8372-3D1146AF0123}" srcId="{CF7C48A8-BA68-43DE-8704-79987FA03AFC}" destId="{BC5CA4AE-F179-482F-808F-7A1AD0F6CEF8}" srcOrd="2" destOrd="0" parTransId="{3F6F7CDC-3778-4348-B931-61C70793F640}" sibTransId="{0E6A86B2-D0AB-4589-ADC0-DF7DDC5AA7ED}"/>
    <dgm:cxn modelId="{ACE1B0E8-552E-4BA1-B82C-8FD53366188D}" type="presOf" srcId="{48284798-5F7B-4FFB-AFC1-7A28CF4CF6D9}" destId="{C78EBB85-6588-4496-AFFE-200403EF1DB2}" srcOrd="0" destOrd="0" presId="urn:microsoft.com/office/officeart/2005/8/layout/vList3"/>
    <dgm:cxn modelId="{441836D2-EB59-4682-9353-7874C55764D5}" type="presParOf" srcId="{3AE72634-E544-4BEA-9B45-6767FE1E39D1}" destId="{81336168-EDB8-4C5E-A237-0B50E05139D1}" srcOrd="0" destOrd="0" presId="urn:microsoft.com/office/officeart/2005/8/layout/vList3"/>
    <dgm:cxn modelId="{44D031AF-3658-4D3E-AC6E-C9353B0EFE44}" type="presParOf" srcId="{81336168-EDB8-4C5E-A237-0B50E05139D1}" destId="{B1303495-CC57-4394-A728-87D6515EBA95}" srcOrd="0" destOrd="0" presId="urn:microsoft.com/office/officeart/2005/8/layout/vList3"/>
    <dgm:cxn modelId="{0DE68A6E-FD7E-435C-BC70-9C86FCCF3E9B}" type="presParOf" srcId="{81336168-EDB8-4C5E-A237-0B50E05139D1}" destId="{3C4DC7C8-22A4-4B0D-8E57-5078AC8AC0F6}" srcOrd="1" destOrd="0" presId="urn:microsoft.com/office/officeart/2005/8/layout/vList3"/>
    <dgm:cxn modelId="{39D99EE3-013D-4F82-AF83-752D8B9818D5}" type="presParOf" srcId="{3AE72634-E544-4BEA-9B45-6767FE1E39D1}" destId="{5BB5BA27-88AF-4068-87CE-20053FBF42ED}" srcOrd="1" destOrd="0" presId="urn:microsoft.com/office/officeart/2005/8/layout/vList3"/>
    <dgm:cxn modelId="{9FBBC70B-85A7-4329-A86C-1F6FEEF7EB47}" type="presParOf" srcId="{3AE72634-E544-4BEA-9B45-6767FE1E39D1}" destId="{96EC9F2F-E9E4-44B0-BA14-FB2E148A33D7}" srcOrd="2" destOrd="0" presId="urn:microsoft.com/office/officeart/2005/8/layout/vList3"/>
    <dgm:cxn modelId="{0402C916-1138-44FC-BFB5-2E2BBE08078A}" type="presParOf" srcId="{96EC9F2F-E9E4-44B0-BA14-FB2E148A33D7}" destId="{5CBA9742-962A-4FAA-9AD6-DE84EE2AB534}" srcOrd="0" destOrd="0" presId="urn:microsoft.com/office/officeart/2005/8/layout/vList3"/>
    <dgm:cxn modelId="{68F7EA0E-4F03-4D0A-87C6-D7884F85CEC9}" type="presParOf" srcId="{96EC9F2F-E9E4-44B0-BA14-FB2E148A33D7}" destId="{0485EA23-110D-45E9-890D-EDF0707F0804}" srcOrd="1" destOrd="0" presId="urn:microsoft.com/office/officeart/2005/8/layout/vList3"/>
    <dgm:cxn modelId="{34D54CA2-38B0-41DF-A3A1-89E43562B681}" type="presParOf" srcId="{3AE72634-E544-4BEA-9B45-6767FE1E39D1}" destId="{A7C44BEF-8C38-43FB-8A9E-65B53FCD0CB3}" srcOrd="3" destOrd="0" presId="urn:microsoft.com/office/officeart/2005/8/layout/vList3"/>
    <dgm:cxn modelId="{9E0CE1E3-4C2C-49E4-A824-7EE84EE271FA}" type="presParOf" srcId="{3AE72634-E544-4BEA-9B45-6767FE1E39D1}" destId="{868042E4-91CF-4609-9995-E1B6384D9726}" srcOrd="4" destOrd="0" presId="urn:microsoft.com/office/officeart/2005/8/layout/vList3"/>
    <dgm:cxn modelId="{DCF31F6D-9DF7-4AC8-BE53-835677016998}" type="presParOf" srcId="{868042E4-91CF-4609-9995-E1B6384D9726}" destId="{6316977C-FEC6-4D8A-B9EC-F42439F5300F}" srcOrd="0" destOrd="0" presId="urn:microsoft.com/office/officeart/2005/8/layout/vList3"/>
    <dgm:cxn modelId="{1E2116AB-41CA-4978-9057-E6C78C245A21}" type="presParOf" srcId="{868042E4-91CF-4609-9995-E1B6384D9726}" destId="{012DD295-EB76-4C88-B0F0-3CF813F40773}" srcOrd="1" destOrd="0" presId="urn:microsoft.com/office/officeart/2005/8/layout/vList3"/>
    <dgm:cxn modelId="{8123E8E8-B394-4381-8C50-76A416AEC223}" type="presParOf" srcId="{3AE72634-E544-4BEA-9B45-6767FE1E39D1}" destId="{138E206D-52EC-4947-918A-0F612C672F20}" srcOrd="5" destOrd="0" presId="urn:microsoft.com/office/officeart/2005/8/layout/vList3"/>
    <dgm:cxn modelId="{04E2476F-AD04-4939-A5BD-E8969202D44C}" type="presParOf" srcId="{3AE72634-E544-4BEA-9B45-6767FE1E39D1}" destId="{82DFD3F9-6CE0-4BA8-8366-D37C9A1BC77A}" srcOrd="6" destOrd="0" presId="urn:microsoft.com/office/officeart/2005/8/layout/vList3"/>
    <dgm:cxn modelId="{E5BDA863-3670-4205-A0A3-11D421D4B189}" type="presParOf" srcId="{82DFD3F9-6CE0-4BA8-8366-D37C9A1BC77A}" destId="{F4EAD154-C1C8-4FFE-8DBD-56B9FC3F8426}" srcOrd="0" destOrd="0" presId="urn:microsoft.com/office/officeart/2005/8/layout/vList3"/>
    <dgm:cxn modelId="{5D3A0C9B-F34C-44DB-844F-7E5C011750FE}" type="presParOf" srcId="{82DFD3F9-6CE0-4BA8-8366-D37C9A1BC77A}" destId="{C78EBB85-6588-4496-AFFE-200403EF1DB2}" srcOrd="1" destOrd="0" presId="urn:microsoft.com/office/officeart/2005/8/layout/vList3"/>
    <dgm:cxn modelId="{C1DC34D1-8C1A-4646-8F3F-09F20D510254}" type="presParOf" srcId="{3AE72634-E544-4BEA-9B45-6767FE1E39D1}" destId="{466B586F-7FD2-4C7C-B840-4BBB89575899}" srcOrd="7" destOrd="0" presId="urn:microsoft.com/office/officeart/2005/8/layout/vList3"/>
    <dgm:cxn modelId="{3417FD26-DDE9-4135-8651-15C97E23CAAA}" type="presParOf" srcId="{3AE72634-E544-4BEA-9B45-6767FE1E39D1}" destId="{C41B39FC-8D28-43CD-82BA-429FB88A85D0}" srcOrd="8" destOrd="0" presId="urn:microsoft.com/office/officeart/2005/8/layout/vList3"/>
    <dgm:cxn modelId="{E6B237DC-14CB-4FD2-8752-8077E05DB479}" type="presParOf" srcId="{C41B39FC-8D28-43CD-82BA-429FB88A85D0}" destId="{64E79F16-4DB2-4814-9BA6-815752543914}" srcOrd="0" destOrd="0" presId="urn:microsoft.com/office/officeart/2005/8/layout/vList3"/>
    <dgm:cxn modelId="{01CE4AEE-A774-49FF-B90C-AF83ADD28B35}" type="presParOf" srcId="{C41B39FC-8D28-43CD-82BA-429FB88A85D0}" destId="{82C56C2E-0385-40CF-9B39-F0303A8FDE9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7C48A8-BA68-43DE-8704-79987FA03AFC}" type="doc">
      <dgm:prSet loTypeId="urn:microsoft.com/office/officeart/2005/8/layout/vList3" loCatId="picture" qsTypeId="urn:microsoft.com/office/officeart/2005/8/quickstyle/simple1" qsCatId="simple" csTypeId="urn:microsoft.com/office/officeart/2005/8/colors/accent2_2" csCatId="accent2" phldr="1"/>
      <dgm:spPr/>
    </dgm:pt>
    <dgm:pt modelId="{20050B71-7B19-4ECC-9966-8A04B5763A44}">
      <dgm:prSet phldrT="[Texto]" custT="1"/>
      <dgm:spPr/>
      <dgm:t>
        <a:bodyPr/>
        <a:lstStyle/>
        <a:p>
          <a:r>
            <a:rPr lang="pt-BR" sz="2400" b="1" dirty="0" err="1"/>
            <a:t>Tareas</a:t>
          </a:r>
          <a:r>
            <a:rPr lang="pt-BR" sz="2400" b="1" dirty="0"/>
            <a:t> </a:t>
          </a:r>
          <a:r>
            <a:rPr lang="pt-BR" sz="2400" b="1" dirty="0" err="1"/>
            <a:t>correctas</a:t>
          </a:r>
          <a:r>
            <a:rPr lang="pt-BR" sz="2400" b="1" dirty="0"/>
            <a:t> e </a:t>
          </a:r>
          <a:r>
            <a:rPr lang="pt-BR" sz="2400" b="1" dirty="0" err="1"/>
            <a:t>incorrectas</a:t>
          </a:r>
          <a:r>
            <a:rPr lang="pt-BR" sz="2400" b="1" dirty="0"/>
            <a:t> de </a:t>
          </a:r>
          <a:r>
            <a:rPr lang="pt-BR" sz="2400" b="1" dirty="0" err="1"/>
            <a:t>los</a:t>
          </a:r>
          <a:r>
            <a:rPr lang="pt-BR" sz="2400" b="1" dirty="0"/>
            <a:t> dashboard</a:t>
          </a:r>
          <a:endParaRPr lang="es-EC" sz="2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F2CC217-5DF1-40A2-A5E1-11386A2EE21D}" type="parTrans" cxnId="{9E1B240C-BC98-4160-91CD-0D4550D9CBD5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7B982FF5-9D5D-4BA7-A6E1-98DC402BBB52}" type="sibTrans" cxnId="{9E1B240C-BC98-4160-91CD-0D4550D9CBD5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48284798-5F7B-4FFB-AFC1-7A28CF4CF6D9}">
      <dgm:prSet phldrT="[Texto]" custT="1"/>
      <dgm:spPr/>
      <dgm:t>
        <a:bodyPr/>
        <a:lstStyle/>
        <a:p>
          <a:r>
            <a:rPr lang="es-EC" sz="2400" b="1" dirty="0"/>
            <a:t>Comparación de efectividad y eficiencia de los </a:t>
          </a:r>
          <a:r>
            <a:rPr lang="es-EC" sz="2400" b="1" dirty="0" err="1"/>
            <a:t>dashboard</a:t>
          </a:r>
          <a:endParaRPr lang="es-EC" sz="24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06BF8BD-826C-4470-8DCB-98F45892E046}" type="parTrans" cxnId="{80C03543-C91C-46FE-88BA-2B41FA082A2A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28587062-9C53-4915-8FBF-C01CA10F11DB}" type="sibTrans" cxnId="{80C03543-C91C-46FE-88BA-2B41FA082A2A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1C26A5C1-AED7-4E07-87F5-EEF67E78F530}">
      <dgm:prSet phldrT="[Texto]" custT="1"/>
      <dgm:spPr/>
      <dgm:t>
        <a:bodyPr/>
        <a:lstStyle/>
        <a:p>
          <a:r>
            <a:rPr lang="es-EC" sz="2400" b="1" dirty="0"/>
            <a:t>Evaluación de satisfacción con el cuestionario SUS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5A88947-2072-4578-B004-019D5D491BD2}" type="parTrans" cxnId="{A2191B1C-446D-4229-88B8-2DC835D1D98A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7E141246-57BE-484F-B7ED-4095DD1C0E35}" type="sibTrans" cxnId="{A2191B1C-446D-4229-88B8-2DC835D1D98A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46CCBD63-0AF3-47F7-9C87-2D2FE8B9EE73}">
      <dgm:prSet phldrT="[Texto]" custT="1"/>
      <dgm:spPr/>
      <dgm:t>
        <a:bodyPr/>
        <a:lstStyle/>
        <a:p>
          <a:pPr rtl="0"/>
          <a:r>
            <a:rPr lang="es-EC" sz="2400" b="1" dirty="0"/>
            <a:t>Dificultad presentadas en las tareas de los </a:t>
          </a:r>
          <a:r>
            <a:rPr lang="es-EC" sz="2400" b="1" dirty="0" err="1"/>
            <a:t>dashboard</a:t>
          </a:r>
          <a:r>
            <a:rPr lang="es-EC" sz="2400" b="1" dirty="0">
              <a:latin typeface="Calibri Light" panose="020F0302020204030204"/>
            </a:rPr>
            <a:t> </a:t>
          </a:r>
          <a:endParaRPr lang="es-EC" sz="24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1CB24900-C859-4B1C-B16F-0D2514F958E3}" type="parTrans" cxnId="{6BE15D76-6B21-4A64-A3A0-F9A3D0CB6238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4B6B608D-9213-4C74-97E7-5FC4A6CB31E9}" type="sibTrans" cxnId="{6BE15D76-6B21-4A64-A3A0-F9A3D0CB6238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BC5CA4AE-F179-482F-808F-7A1AD0F6CEF8}">
      <dgm:prSet phldrT="[Texto]" custT="1"/>
      <dgm:spPr/>
      <dgm:t>
        <a:bodyPr/>
        <a:lstStyle/>
        <a:p>
          <a:r>
            <a:rPr lang="es-EC" sz="2400" b="1" dirty="0"/>
            <a:t>Tiempo empleado de los participantes en las tareas de los </a:t>
          </a:r>
          <a:r>
            <a:rPr lang="es-EC" sz="2400" b="1" dirty="0" err="1"/>
            <a:t>dashboard</a:t>
          </a:r>
          <a:endParaRPr lang="es-EC" sz="24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F6F7CDC-3778-4348-B931-61C70793F640}" type="parTrans" cxnId="{893FC3D7-4E1D-4862-8372-3D1146AF0123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0E6A86B2-D0AB-4589-ADC0-DF7DDC5AA7ED}" type="sibTrans" cxnId="{893FC3D7-4E1D-4862-8372-3D1146AF0123}">
      <dgm:prSet/>
      <dgm:spPr/>
      <dgm:t>
        <a:bodyPr/>
        <a:lstStyle/>
        <a:p>
          <a:endParaRPr lang="es-EC" sz="2400">
            <a:solidFill>
              <a:schemeClr val="bg1"/>
            </a:solidFill>
          </a:endParaRPr>
        </a:p>
      </dgm:t>
    </dgm:pt>
    <dgm:pt modelId="{E8827B15-2F6A-4839-B46B-2CD74A15C72F}">
      <dgm:prSet phldrT="[Texto]" custT="1"/>
      <dgm:spPr/>
      <dgm:t>
        <a:bodyPr/>
        <a:lstStyle/>
        <a:p>
          <a:r>
            <a:rPr lang="es-EC" sz="2400" b="1" dirty="0"/>
            <a:t>Resultados y evaluación del </a:t>
          </a:r>
          <a:r>
            <a:rPr lang="es-EC" sz="2400" b="1" dirty="0" err="1"/>
            <a:t>dashboard</a:t>
          </a:r>
          <a:r>
            <a:rPr lang="es-EC" sz="2400" b="1" dirty="0"/>
            <a:t> del COVID-19 del MSP y la UFA ESPE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0E516683-6D91-4776-819E-184A065D53D6}" type="sibTrans" cxnId="{0CEE57D5-39B7-49A4-AB52-7BAE07F1990F}">
      <dgm:prSet/>
      <dgm:spPr/>
      <dgm:t>
        <a:bodyPr/>
        <a:lstStyle/>
        <a:p>
          <a:endParaRPr lang="es-ES" sz="2800">
            <a:solidFill>
              <a:schemeClr val="bg1"/>
            </a:solidFill>
          </a:endParaRPr>
        </a:p>
      </dgm:t>
    </dgm:pt>
    <dgm:pt modelId="{5E22DF02-AECF-4968-AFF3-B626518F2C6A}" type="parTrans" cxnId="{0CEE57D5-39B7-49A4-AB52-7BAE07F1990F}">
      <dgm:prSet/>
      <dgm:spPr/>
      <dgm:t>
        <a:bodyPr/>
        <a:lstStyle/>
        <a:p>
          <a:endParaRPr lang="es-ES" sz="2800">
            <a:solidFill>
              <a:schemeClr val="bg1"/>
            </a:solidFill>
          </a:endParaRPr>
        </a:p>
      </dgm:t>
    </dgm:pt>
    <dgm:pt modelId="{3AE72634-E544-4BEA-9B45-6767FE1E39D1}" type="pres">
      <dgm:prSet presAssocID="{CF7C48A8-BA68-43DE-8704-79987FA03AFC}" presName="linearFlow" presStyleCnt="0">
        <dgm:presLayoutVars>
          <dgm:dir/>
          <dgm:resizeHandles val="exact"/>
        </dgm:presLayoutVars>
      </dgm:prSet>
      <dgm:spPr/>
    </dgm:pt>
    <dgm:pt modelId="{81336168-EDB8-4C5E-A237-0B50E05139D1}" type="pres">
      <dgm:prSet presAssocID="{20050B71-7B19-4ECC-9966-8A04B5763A44}" presName="composite" presStyleCnt="0"/>
      <dgm:spPr/>
    </dgm:pt>
    <dgm:pt modelId="{B1303495-CC57-4394-A728-87D6515EBA95}" type="pres">
      <dgm:prSet presAssocID="{20050B71-7B19-4ECC-9966-8A04B5763A44}" presName="imgShp" presStyleLbl="fgImgPlace1" presStyleIdx="0" presStyleCnt="6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7"/>
          <a:srcRect/>
          <a:stretch>
            <a:fillRect l="-5000" r="-5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C4DC7C8-22A4-4B0D-8E57-5078AC8AC0F6}" type="pres">
      <dgm:prSet presAssocID="{20050B71-7B19-4ECC-9966-8A04B5763A44}" presName="txShp" presStyleLbl="node1" presStyleIdx="0" presStyleCnt="6" custScaleX="126349">
        <dgm:presLayoutVars>
          <dgm:bulletEnabled val="1"/>
        </dgm:presLayoutVars>
      </dgm:prSet>
      <dgm:spPr/>
    </dgm:pt>
    <dgm:pt modelId="{5BB5BA27-88AF-4068-87CE-20053FBF42ED}" type="pres">
      <dgm:prSet presAssocID="{7B982FF5-9D5D-4BA7-A6E1-98DC402BBB52}" presName="spacing" presStyleCnt="0"/>
      <dgm:spPr/>
    </dgm:pt>
    <dgm:pt modelId="{96EC9F2F-E9E4-44B0-BA14-FB2E148A33D7}" type="pres">
      <dgm:prSet presAssocID="{46CCBD63-0AF3-47F7-9C87-2D2FE8B9EE73}" presName="composite" presStyleCnt="0"/>
      <dgm:spPr/>
    </dgm:pt>
    <dgm:pt modelId="{5CBA9742-962A-4FAA-9AD6-DE84EE2AB534}" type="pres">
      <dgm:prSet presAssocID="{46CCBD63-0AF3-47F7-9C87-2D2FE8B9EE73}" presName="imgShp" presStyleLbl="fgImgPlace1" presStyleIdx="1" presStyleCnt="6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485EA23-110D-45E9-890D-EDF0707F0804}" type="pres">
      <dgm:prSet presAssocID="{46CCBD63-0AF3-47F7-9C87-2D2FE8B9EE73}" presName="txShp" presStyleLbl="node1" presStyleIdx="1" presStyleCnt="6" custScaleX="126349">
        <dgm:presLayoutVars>
          <dgm:bulletEnabled val="1"/>
        </dgm:presLayoutVars>
      </dgm:prSet>
      <dgm:spPr/>
    </dgm:pt>
    <dgm:pt modelId="{A7C44BEF-8C38-43FB-8A9E-65B53FCD0CB3}" type="pres">
      <dgm:prSet presAssocID="{4B6B608D-9213-4C74-97E7-5FC4A6CB31E9}" presName="spacing" presStyleCnt="0"/>
      <dgm:spPr/>
    </dgm:pt>
    <dgm:pt modelId="{868042E4-91CF-4609-9995-E1B6384D9726}" type="pres">
      <dgm:prSet presAssocID="{BC5CA4AE-F179-482F-808F-7A1AD0F6CEF8}" presName="composite" presStyleCnt="0"/>
      <dgm:spPr/>
    </dgm:pt>
    <dgm:pt modelId="{6316977C-FEC6-4D8A-B9EC-F42439F5300F}" type="pres">
      <dgm:prSet presAssocID="{BC5CA4AE-F179-482F-808F-7A1AD0F6CEF8}" presName="imgShp" presStyleLbl="fgImgPlace1" presStyleIdx="2" presStyleCnt="6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9"/>
          <a:srcRect/>
          <a:stretch>
            <a:fillRect l="-43000" r="-43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012DD295-EB76-4C88-B0F0-3CF813F40773}" type="pres">
      <dgm:prSet presAssocID="{BC5CA4AE-F179-482F-808F-7A1AD0F6CEF8}" presName="txShp" presStyleLbl="node1" presStyleIdx="2" presStyleCnt="6" custScaleX="126349">
        <dgm:presLayoutVars>
          <dgm:bulletEnabled val="1"/>
        </dgm:presLayoutVars>
      </dgm:prSet>
      <dgm:spPr/>
    </dgm:pt>
    <dgm:pt modelId="{138E206D-52EC-4947-918A-0F612C672F20}" type="pres">
      <dgm:prSet presAssocID="{0E6A86B2-D0AB-4589-ADC0-DF7DDC5AA7ED}" presName="spacing" presStyleCnt="0"/>
      <dgm:spPr/>
    </dgm:pt>
    <dgm:pt modelId="{82DFD3F9-6CE0-4BA8-8366-D37C9A1BC77A}" type="pres">
      <dgm:prSet presAssocID="{48284798-5F7B-4FFB-AFC1-7A28CF4CF6D9}" presName="composite" presStyleCnt="0"/>
      <dgm:spPr/>
    </dgm:pt>
    <dgm:pt modelId="{F4EAD154-C1C8-4FFE-8DBD-56B9FC3F8426}" type="pres">
      <dgm:prSet presAssocID="{48284798-5F7B-4FFB-AFC1-7A28CF4CF6D9}" presName="imgShp" presStyleLbl="fgImgPlace1" presStyleIdx="3" presStyleCnt="6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10"/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78EBB85-6588-4496-AFFE-200403EF1DB2}" type="pres">
      <dgm:prSet presAssocID="{48284798-5F7B-4FFB-AFC1-7A28CF4CF6D9}" presName="txShp" presStyleLbl="node1" presStyleIdx="3" presStyleCnt="6" custScaleX="126349">
        <dgm:presLayoutVars>
          <dgm:bulletEnabled val="1"/>
        </dgm:presLayoutVars>
      </dgm:prSet>
      <dgm:spPr/>
    </dgm:pt>
    <dgm:pt modelId="{466B586F-7FD2-4C7C-B840-4BBB89575899}" type="pres">
      <dgm:prSet presAssocID="{28587062-9C53-4915-8FBF-C01CA10F11DB}" presName="spacing" presStyleCnt="0"/>
      <dgm:spPr/>
    </dgm:pt>
    <dgm:pt modelId="{C41B39FC-8D28-43CD-82BA-429FB88A85D0}" type="pres">
      <dgm:prSet presAssocID="{1C26A5C1-AED7-4E07-87F5-EEF67E78F530}" presName="composite" presStyleCnt="0"/>
      <dgm:spPr/>
    </dgm:pt>
    <dgm:pt modelId="{64E79F16-4DB2-4814-9BA6-815752543914}" type="pres">
      <dgm:prSet presAssocID="{1C26A5C1-AED7-4E07-87F5-EEF67E78F530}" presName="imgShp" presStyleLbl="fgImgPlace1" presStyleIdx="4" presStyleCnt="6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82C56C2E-0385-40CF-9B39-F0303A8FDE9D}" type="pres">
      <dgm:prSet presAssocID="{1C26A5C1-AED7-4E07-87F5-EEF67E78F530}" presName="txShp" presStyleLbl="node1" presStyleIdx="4" presStyleCnt="6" custScaleX="126349">
        <dgm:presLayoutVars>
          <dgm:bulletEnabled val="1"/>
        </dgm:presLayoutVars>
      </dgm:prSet>
      <dgm:spPr/>
    </dgm:pt>
    <dgm:pt modelId="{152A7E2F-983A-4C7E-96E6-032326F38ADB}" type="pres">
      <dgm:prSet presAssocID="{7E141246-57BE-484F-B7ED-4095DD1C0E35}" presName="spacing" presStyleCnt="0"/>
      <dgm:spPr/>
    </dgm:pt>
    <dgm:pt modelId="{BE2C28B5-DACD-439C-BF0F-B02C009A7072}" type="pres">
      <dgm:prSet presAssocID="{E8827B15-2F6A-4839-B46B-2CD74A15C72F}" presName="composite" presStyleCnt="0"/>
      <dgm:spPr/>
    </dgm:pt>
    <dgm:pt modelId="{5E3A75D2-0D9D-4155-8F8D-4C8873176741}" type="pres">
      <dgm:prSet presAssocID="{E8827B15-2F6A-4839-B46B-2CD74A15C72F}" presName="imgShp" presStyleLbl="fgImgPlace1" presStyleIdx="5" presStyleCnt="6" custLinFactX="-39492" custLinFactNeighborX="-100000"/>
      <dgm:spPr>
        <a:prstGeom prst="homePlate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E662B87B-8B97-42A9-86B5-C3C3A21B342C}" type="pres">
      <dgm:prSet presAssocID="{E8827B15-2F6A-4839-B46B-2CD74A15C72F}" presName="txShp" presStyleLbl="node1" presStyleIdx="5" presStyleCnt="6" custScaleX="126349">
        <dgm:presLayoutVars>
          <dgm:bulletEnabled val="1"/>
        </dgm:presLayoutVars>
      </dgm:prSet>
      <dgm:spPr/>
    </dgm:pt>
  </dgm:ptLst>
  <dgm:cxnLst>
    <dgm:cxn modelId="{9E1B240C-BC98-4160-91CD-0D4550D9CBD5}" srcId="{CF7C48A8-BA68-43DE-8704-79987FA03AFC}" destId="{20050B71-7B19-4ECC-9966-8A04B5763A44}" srcOrd="0" destOrd="0" parTransId="{5F2CC217-5DF1-40A2-A5E1-11386A2EE21D}" sibTransId="{7B982FF5-9D5D-4BA7-A6E1-98DC402BBB52}"/>
    <dgm:cxn modelId="{A2191B1C-446D-4229-88B8-2DC835D1D98A}" srcId="{CF7C48A8-BA68-43DE-8704-79987FA03AFC}" destId="{1C26A5C1-AED7-4E07-87F5-EEF67E78F530}" srcOrd="4" destOrd="0" parTransId="{35A88947-2072-4578-B004-019D5D491BD2}" sibTransId="{7E141246-57BE-484F-B7ED-4095DD1C0E35}"/>
    <dgm:cxn modelId="{C4C99222-24CB-487C-B90B-FF9FCF0DC79E}" type="presOf" srcId="{1C26A5C1-AED7-4E07-87F5-EEF67E78F530}" destId="{82C56C2E-0385-40CF-9B39-F0303A8FDE9D}" srcOrd="0" destOrd="0" presId="urn:microsoft.com/office/officeart/2005/8/layout/vList3"/>
    <dgm:cxn modelId="{6F47DE2F-EF7E-4947-9980-1D563A913CC8}" type="presOf" srcId="{CF7C48A8-BA68-43DE-8704-79987FA03AFC}" destId="{3AE72634-E544-4BEA-9B45-6767FE1E39D1}" srcOrd="0" destOrd="0" presId="urn:microsoft.com/office/officeart/2005/8/layout/vList3"/>
    <dgm:cxn modelId="{80C03543-C91C-46FE-88BA-2B41FA082A2A}" srcId="{CF7C48A8-BA68-43DE-8704-79987FA03AFC}" destId="{48284798-5F7B-4FFB-AFC1-7A28CF4CF6D9}" srcOrd="3" destOrd="0" parTransId="{106BF8BD-826C-4470-8DCB-98F45892E046}" sibTransId="{28587062-9C53-4915-8FBF-C01CA10F11DB}"/>
    <dgm:cxn modelId="{6BE15D76-6B21-4A64-A3A0-F9A3D0CB6238}" srcId="{CF7C48A8-BA68-43DE-8704-79987FA03AFC}" destId="{46CCBD63-0AF3-47F7-9C87-2D2FE8B9EE73}" srcOrd="1" destOrd="0" parTransId="{1CB24900-C859-4B1C-B16F-0D2514F958E3}" sibTransId="{4B6B608D-9213-4C74-97E7-5FC4A6CB31E9}"/>
    <dgm:cxn modelId="{72BD7656-BF33-42A0-9966-986D1893E612}" type="presOf" srcId="{BC5CA4AE-F179-482F-808F-7A1AD0F6CEF8}" destId="{012DD295-EB76-4C88-B0F0-3CF813F40773}" srcOrd="0" destOrd="0" presId="urn:microsoft.com/office/officeart/2005/8/layout/vList3"/>
    <dgm:cxn modelId="{CE80FF7B-A995-4790-94E7-86105712CDBF}" type="presOf" srcId="{46CCBD63-0AF3-47F7-9C87-2D2FE8B9EE73}" destId="{0485EA23-110D-45E9-890D-EDF0707F0804}" srcOrd="0" destOrd="0" presId="urn:microsoft.com/office/officeart/2005/8/layout/vList3"/>
    <dgm:cxn modelId="{3CB7147E-B47F-4B04-A2DD-4D3BAE8834AA}" type="presOf" srcId="{20050B71-7B19-4ECC-9966-8A04B5763A44}" destId="{3C4DC7C8-22A4-4B0D-8E57-5078AC8AC0F6}" srcOrd="0" destOrd="0" presId="urn:microsoft.com/office/officeart/2005/8/layout/vList3"/>
    <dgm:cxn modelId="{10418AB3-7BCC-486D-B278-4A9158665B4C}" type="presOf" srcId="{E8827B15-2F6A-4839-B46B-2CD74A15C72F}" destId="{E662B87B-8B97-42A9-86B5-C3C3A21B342C}" srcOrd="0" destOrd="0" presId="urn:microsoft.com/office/officeart/2005/8/layout/vList3"/>
    <dgm:cxn modelId="{0CEE57D5-39B7-49A4-AB52-7BAE07F1990F}" srcId="{CF7C48A8-BA68-43DE-8704-79987FA03AFC}" destId="{E8827B15-2F6A-4839-B46B-2CD74A15C72F}" srcOrd="5" destOrd="0" parTransId="{5E22DF02-AECF-4968-AFF3-B626518F2C6A}" sibTransId="{0E516683-6D91-4776-819E-184A065D53D6}"/>
    <dgm:cxn modelId="{893FC3D7-4E1D-4862-8372-3D1146AF0123}" srcId="{CF7C48A8-BA68-43DE-8704-79987FA03AFC}" destId="{BC5CA4AE-F179-482F-808F-7A1AD0F6CEF8}" srcOrd="2" destOrd="0" parTransId="{3F6F7CDC-3778-4348-B931-61C70793F640}" sibTransId="{0E6A86B2-D0AB-4589-ADC0-DF7DDC5AA7ED}"/>
    <dgm:cxn modelId="{ACE1B0E8-552E-4BA1-B82C-8FD53366188D}" type="presOf" srcId="{48284798-5F7B-4FFB-AFC1-7A28CF4CF6D9}" destId="{C78EBB85-6588-4496-AFFE-200403EF1DB2}" srcOrd="0" destOrd="0" presId="urn:microsoft.com/office/officeart/2005/8/layout/vList3"/>
    <dgm:cxn modelId="{441836D2-EB59-4682-9353-7874C55764D5}" type="presParOf" srcId="{3AE72634-E544-4BEA-9B45-6767FE1E39D1}" destId="{81336168-EDB8-4C5E-A237-0B50E05139D1}" srcOrd="0" destOrd="0" presId="urn:microsoft.com/office/officeart/2005/8/layout/vList3"/>
    <dgm:cxn modelId="{44D031AF-3658-4D3E-AC6E-C9353B0EFE44}" type="presParOf" srcId="{81336168-EDB8-4C5E-A237-0B50E05139D1}" destId="{B1303495-CC57-4394-A728-87D6515EBA95}" srcOrd="0" destOrd="0" presId="urn:microsoft.com/office/officeart/2005/8/layout/vList3"/>
    <dgm:cxn modelId="{0DE68A6E-FD7E-435C-BC70-9C86FCCF3E9B}" type="presParOf" srcId="{81336168-EDB8-4C5E-A237-0B50E05139D1}" destId="{3C4DC7C8-22A4-4B0D-8E57-5078AC8AC0F6}" srcOrd="1" destOrd="0" presId="urn:microsoft.com/office/officeart/2005/8/layout/vList3"/>
    <dgm:cxn modelId="{39D99EE3-013D-4F82-AF83-752D8B9818D5}" type="presParOf" srcId="{3AE72634-E544-4BEA-9B45-6767FE1E39D1}" destId="{5BB5BA27-88AF-4068-87CE-20053FBF42ED}" srcOrd="1" destOrd="0" presId="urn:microsoft.com/office/officeart/2005/8/layout/vList3"/>
    <dgm:cxn modelId="{9FBBC70B-85A7-4329-A86C-1F6FEEF7EB47}" type="presParOf" srcId="{3AE72634-E544-4BEA-9B45-6767FE1E39D1}" destId="{96EC9F2F-E9E4-44B0-BA14-FB2E148A33D7}" srcOrd="2" destOrd="0" presId="urn:microsoft.com/office/officeart/2005/8/layout/vList3"/>
    <dgm:cxn modelId="{0402C916-1138-44FC-BFB5-2E2BBE08078A}" type="presParOf" srcId="{96EC9F2F-E9E4-44B0-BA14-FB2E148A33D7}" destId="{5CBA9742-962A-4FAA-9AD6-DE84EE2AB534}" srcOrd="0" destOrd="0" presId="urn:microsoft.com/office/officeart/2005/8/layout/vList3"/>
    <dgm:cxn modelId="{68F7EA0E-4F03-4D0A-87C6-D7884F85CEC9}" type="presParOf" srcId="{96EC9F2F-E9E4-44B0-BA14-FB2E148A33D7}" destId="{0485EA23-110D-45E9-890D-EDF0707F0804}" srcOrd="1" destOrd="0" presId="urn:microsoft.com/office/officeart/2005/8/layout/vList3"/>
    <dgm:cxn modelId="{34D54CA2-38B0-41DF-A3A1-89E43562B681}" type="presParOf" srcId="{3AE72634-E544-4BEA-9B45-6767FE1E39D1}" destId="{A7C44BEF-8C38-43FB-8A9E-65B53FCD0CB3}" srcOrd="3" destOrd="0" presId="urn:microsoft.com/office/officeart/2005/8/layout/vList3"/>
    <dgm:cxn modelId="{9E0CE1E3-4C2C-49E4-A824-7EE84EE271FA}" type="presParOf" srcId="{3AE72634-E544-4BEA-9B45-6767FE1E39D1}" destId="{868042E4-91CF-4609-9995-E1B6384D9726}" srcOrd="4" destOrd="0" presId="urn:microsoft.com/office/officeart/2005/8/layout/vList3"/>
    <dgm:cxn modelId="{DCF31F6D-9DF7-4AC8-BE53-835677016998}" type="presParOf" srcId="{868042E4-91CF-4609-9995-E1B6384D9726}" destId="{6316977C-FEC6-4D8A-B9EC-F42439F5300F}" srcOrd="0" destOrd="0" presId="urn:microsoft.com/office/officeart/2005/8/layout/vList3"/>
    <dgm:cxn modelId="{1E2116AB-41CA-4978-9057-E6C78C245A21}" type="presParOf" srcId="{868042E4-91CF-4609-9995-E1B6384D9726}" destId="{012DD295-EB76-4C88-B0F0-3CF813F40773}" srcOrd="1" destOrd="0" presId="urn:microsoft.com/office/officeart/2005/8/layout/vList3"/>
    <dgm:cxn modelId="{8123E8E8-B394-4381-8C50-76A416AEC223}" type="presParOf" srcId="{3AE72634-E544-4BEA-9B45-6767FE1E39D1}" destId="{138E206D-52EC-4947-918A-0F612C672F20}" srcOrd="5" destOrd="0" presId="urn:microsoft.com/office/officeart/2005/8/layout/vList3"/>
    <dgm:cxn modelId="{04E2476F-AD04-4939-A5BD-E8969202D44C}" type="presParOf" srcId="{3AE72634-E544-4BEA-9B45-6767FE1E39D1}" destId="{82DFD3F9-6CE0-4BA8-8366-D37C9A1BC77A}" srcOrd="6" destOrd="0" presId="urn:microsoft.com/office/officeart/2005/8/layout/vList3"/>
    <dgm:cxn modelId="{E5BDA863-3670-4205-A0A3-11D421D4B189}" type="presParOf" srcId="{82DFD3F9-6CE0-4BA8-8366-D37C9A1BC77A}" destId="{F4EAD154-C1C8-4FFE-8DBD-56B9FC3F8426}" srcOrd="0" destOrd="0" presId="urn:microsoft.com/office/officeart/2005/8/layout/vList3"/>
    <dgm:cxn modelId="{5D3A0C9B-F34C-44DB-844F-7E5C011750FE}" type="presParOf" srcId="{82DFD3F9-6CE0-4BA8-8366-D37C9A1BC77A}" destId="{C78EBB85-6588-4496-AFFE-200403EF1DB2}" srcOrd="1" destOrd="0" presId="urn:microsoft.com/office/officeart/2005/8/layout/vList3"/>
    <dgm:cxn modelId="{C1DC34D1-8C1A-4646-8F3F-09F20D510254}" type="presParOf" srcId="{3AE72634-E544-4BEA-9B45-6767FE1E39D1}" destId="{466B586F-7FD2-4C7C-B840-4BBB89575899}" srcOrd="7" destOrd="0" presId="urn:microsoft.com/office/officeart/2005/8/layout/vList3"/>
    <dgm:cxn modelId="{3417FD26-DDE9-4135-8651-15C97E23CAAA}" type="presParOf" srcId="{3AE72634-E544-4BEA-9B45-6767FE1E39D1}" destId="{C41B39FC-8D28-43CD-82BA-429FB88A85D0}" srcOrd="8" destOrd="0" presId="urn:microsoft.com/office/officeart/2005/8/layout/vList3"/>
    <dgm:cxn modelId="{E6B237DC-14CB-4FD2-8752-8077E05DB479}" type="presParOf" srcId="{C41B39FC-8D28-43CD-82BA-429FB88A85D0}" destId="{64E79F16-4DB2-4814-9BA6-815752543914}" srcOrd="0" destOrd="0" presId="urn:microsoft.com/office/officeart/2005/8/layout/vList3"/>
    <dgm:cxn modelId="{01CE4AEE-A774-49FF-B90C-AF83ADD28B35}" type="presParOf" srcId="{C41B39FC-8D28-43CD-82BA-429FB88A85D0}" destId="{82C56C2E-0385-40CF-9B39-F0303A8FDE9D}" srcOrd="1" destOrd="0" presId="urn:microsoft.com/office/officeart/2005/8/layout/vList3"/>
    <dgm:cxn modelId="{5D416C3F-EFEE-4A57-BE6E-CC6E9D796900}" type="presParOf" srcId="{3AE72634-E544-4BEA-9B45-6767FE1E39D1}" destId="{152A7E2F-983A-4C7E-96E6-032326F38ADB}" srcOrd="9" destOrd="0" presId="urn:microsoft.com/office/officeart/2005/8/layout/vList3"/>
    <dgm:cxn modelId="{F7B6DE09-470B-48FC-AA1A-3D8F5AA4FA49}" type="presParOf" srcId="{3AE72634-E544-4BEA-9B45-6767FE1E39D1}" destId="{BE2C28B5-DACD-439C-BF0F-B02C009A7072}" srcOrd="10" destOrd="0" presId="urn:microsoft.com/office/officeart/2005/8/layout/vList3"/>
    <dgm:cxn modelId="{BF5D79B2-2CC2-4D05-A5E4-F40ADD24C319}" type="presParOf" srcId="{BE2C28B5-DACD-439C-BF0F-B02C009A7072}" destId="{5E3A75D2-0D9D-4155-8F8D-4C8873176741}" srcOrd="0" destOrd="0" presId="urn:microsoft.com/office/officeart/2005/8/layout/vList3"/>
    <dgm:cxn modelId="{8318AD6B-7F05-4E2D-BAB4-311E32E5C1D7}" type="presParOf" srcId="{BE2C28B5-DACD-439C-BF0F-B02C009A7072}" destId="{E662B87B-8B97-42A9-86B5-C3C3A21B342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53CBA-77CF-4CB8-B64B-1030A53C519A}">
      <dsp:nvSpPr>
        <dsp:cNvPr id="0" name=""/>
        <dsp:cNvSpPr/>
      </dsp:nvSpPr>
      <dsp:spPr>
        <a:xfrm rot="10800000">
          <a:off x="1272717" y="802"/>
          <a:ext cx="4638930" cy="417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1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latin typeface="Arial"/>
              <a:cs typeface="Arial"/>
            </a:rPr>
            <a:t>Antecedentes</a:t>
          </a:r>
        </a:p>
      </dsp:txBody>
      <dsp:txXfrm rot="10800000">
        <a:off x="1376982" y="802"/>
        <a:ext cx="4534665" cy="417059"/>
      </dsp:txXfrm>
    </dsp:sp>
    <dsp:sp modelId="{518364AC-D267-49E0-AD70-9204BA0A4175}">
      <dsp:nvSpPr>
        <dsp:cNvPr id="0" name=""/>
        <dsp:cNvSpPr/>
      </dsp:nvSpPr>
      <dsp:spPr>
        <a:xfrm>
          <a:off x="1064187" y="802"/>
          <a:ext cx="417059" cy="417059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BD0E0-3BB8-4031-A009-F95BACC037CE}">
      <dsp:nvSpPr>
        <dsp:cNvPr id="0" name=""/>
        <dsp:cNvSpPr/>
      </dsp:nvSpPr>
      <dsp:spPr>
        <a:xfrm rot="10800000">
          <a:off x="1272717" y="542357"/>
          <a:ext cx="4638930" cy="417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1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latin typeface="Arial"/>
              <a:cs typeface="Arial"/>
            </a:rPr>
            <a:t>Problema</a:t>
          </a:r>
          <a:endParaRPr lang="es-EC" sz="2000" kern="1200"/>
        </a:p>
      </dsp:txBody>
      <dsp:txXfrm rot="10800000">
        <a:off x="1376982" y="542357"/>
        <a:ext cx="4534665" cy="417059"/>
      </dsp:txXfrm>
    </dsp:sp>
    <dsp:sp modelId="{9434A1F0-F5BE-49E2-BF84-773374B6F358}">
      <dsp:nvSpPr>
        <dsp:cNvPr id="0" name=""/>
        <dsp:cNvSpPr/>
      </dsp:nvSpPr>
      <dsp:spPr>
        <a:xfrm>
          <a:off x="1064187" y="542357"/>
          <a:ext cx="417059" cy="41705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C8053-66D7-450C-B60C-9F9558B99854}">
      <dsp:nvSpPr>
        <dsp:cNvPr id="0" name=""/>
        <dsp:cNvSpPr/>
      </dsp:nvSpPr>
      <dsp:spPr>
        <a:xfrm rot="10800000">
          <a:off x="1272717" y="1083913"/>
          <a:ext cx="4638930" cy="417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1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latin typeface="Arial"/>
              <a:cs typeface="Arial"/>
            </a:rPr>
            <a:t>Justificación</a:t>
          </a:r>
        </a:p>
      </dsp:txBody>
      <dsp:txXfrm rot="10800000">
        <a:off x="1376982" y="1083913"/>
        <a:ext cx="4534665" cy="417059"/>
      </dsp:txXfrm>
    </dsp:sp>
    <dsp:sp modelId="{FE0E9D7D-D0C2-4229-8873-6266B3FDC474}">
      <dsp:nvSpPr>
        <dsp:cNvPr id="0" name=""/>
        <dsp:cNvSpPr/>
      </dsp:nvSpPr>
      <dsp:spPr>
        <a:xfrm>
          <a:off x="1064187" y="1083913"/>
          <a:ext cx="417059" cy="41705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74DD4-2C01-42A8-B21F-3839945B41F1}">
      <dsp:nvSpPr>
        <dsp:cNvPr id="0" name=""/>
        <dsp:cNvSpPr/>
      </dsp:nvSpPr>
      <dsp:spPr>
        <a:xfrm rot="10800000">
          <a:off x="1272717" y="1625468"/>
          <a:ext cx="4638930" cy="417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12" tIns="76200" rIns="14224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latin typeface="Arial"/>
              <a:cs typeface="Arial"/>
            </a:rPr>
            <a:t>Objetivo</a:t>
          </a:r>
          <a:r>
            <a:rPr lang="es-EC" sz="2000" kern="1200">
              <a:latin typeface="Arial"/>
            </a:rPr>
            <a:t> general </a:t>
          </a:r>
        </a:p>
      </dsp:txBody>
      <dsp:txXfrm rot="10800000">
        <a:off x="1376982" y="1625468"/>
        <a:ext cx="4534665" cy="417059"/>
      </dsp:txXfrm>
    </dsp:sp>
    <dsp:sp modelId="{33E5E7C9-18F3-42A8-B3E1-689A583150B5}">
      <dsp:nvSpPr>
        <dsp:cNvPr id="0" name=""/>
        <dsp:cNvSpPr/>
      </dsp:nvSpPr>
      <dsp:spPr>
        <a:xfrm>
          <a:off x="1048839" y="1625468"/>
          <a:ext cx="417059" cy="41705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232AB-AA87-4429-BACC-8D726470FC55}">
      <dsp:nvSpPr>
        <dsp:cNvPr id="0" name=""/>
        <dsp:cNvSpPr/>
      </dsp:nvSpPr>
      <dsp:spPr>
        <a:xfrm rot="10800000">
          <a:off x="1272717" y="2167024"/>
          <a:ext cx="4638930" cy="417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12" tIns="76200" rIns="14224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Objetivo especifico y actividades</a:t>
          </a:r>
          <a:endParaRPr lang="es-EC" sz="2000" kern="1200" dirty="0">
            <a:latin typeface="Arial"/>
          </a:endParaRPr>
        </a:p>
      </dsp:txBody>
      <dsp:txXfrm rot="10800000">
        <a:off x="1376982" y="2167024"/>
        <a:ext cx="4534665" cy="417059"/>
      </dsp:txXfrm>
    </dsp:sp>
    <dsp:sp modelId="{53096439-C774-4484-A28F-F75874EAED16}">
      <dsp:nvSpPr>
        <dsp:cNvPr id="0" name=""/>
        <dsp:cNvSpPr/>
      </dsp:nvSpPr>
      <dsp:spPr>
        <a:xfrm>
          <a:off x="1064187" y="2167024"/>
          <a:ext cx="417059" cy="417059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4000" r="-14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4D263-7600-4C50-9E42-B270C1EB9CC6}">
      <dsp:nvSpPr>
        <dsp:cNvPr id="0" name=""/>
        <dsp:cNvSpPr/>
      </dsp:nvSpPr>
      <dsp:spPr>
        <a:xfrm rot="10800000">
          <a:off x="1272717" y="2708579"/>
          <a:ext cx="4638930" cy="417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1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Revisión Literaria</a:t>
          </a:r>
          <a:endParaRPr lang="es-ES" sz="2000" kern="1200" dirty="0"/>
        </a:p>
      </dsp:txBody>
      <dsp:txXfrm rot="10800000">
        <a:off x="1376982" y="2708579"/>
        <a:ext cx="4534665" cy="417059"/>
      </dsp:txXfrm>
    </dsp:sp>
    <dsp:sp modelId="{4F90229B-8863-4149-8071-6568D7ADC8DF}">
      <dsp:nvSpPr>
        <dsp:cNvPr id="0" name=""/>
        <dsp:cNvSpPr/>
      </dsp:nvSpPr>
      <dsp:spPr>
        <a:xfrm>
          <a:off x="1064187" y="2708579"/>
          <a:ext cx="417059" cy="417059"/>
        </a:xfrm>
        <a:prstGeom prst="ellipse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749FF-F2EC-459A-ADF2-954CE22607F4}">
      <dsp:nvSpPr>
        <dsp:cNvPr id="0" name=""/>
        <dsp:cNvSpPr/>
      </dsp:nvSpPr>
      <dsp:spPr>
        <a:xfrm rot="10800000">
          <a:off x="1272717" y="3261837"/>
          <a:ext cx="4638930" cy="417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1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Metodología</a:t>
          </a:r>
        </a:p>
      </dsp:txBody>
      <dsp:txXfrm rot="10800000">
        <a:off x="1376982" y="3261837"/>
        <a:ext cx="4534665" cy="417059"/>
      </dsp:txXfrm>
    </dsp:sp>
    <dsp:sp modelId="{5F94BE4E-3016-45DB-8F76-675727042264}">
      <dsp:nvSpPr>
        <dsp:cNvPr id="0" name=""/>
        <dsp:cNvSpPr/>
      </dsp:nvSpPr>
      <dsp:spPr>
        <a:xfrm>
          <a:off x="1064187" y="3250134"/>
          <a:ext cx="417059" cy="417059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 l="-10000" r="-10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28D98-8FDC-4C9B-88C3-7922800767C2}">
      <dsp:nvSpPr>
        <dsp:cNvPr id="0" name=""/>
        <dsp:cNvSpPr/>
      </dsp:nvSpPr>
      <dsp:spPr>
        <a:xfrm rot="10800000">
          <a:off x="1272717" y="3791690"/>
          <a:ext cx="4638930" cy="417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1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Resultados</a:t>
          </a:r>
        </a:p>
      </dsp:txBody>
      <dsp:txXfrm rot="10800000">
        <a:off x="1376982" y="3791690"/>
        <a:ext cx="4534665" cy="417059"/>
      </dsp:txXfrm>
    </dsp:sp>
    <dsp:sp modelId="{2364585C-1396-4616-962C-25A86DC6628C}">
      <dsp:nvSpPr>
        <dsp:cNvPr id="0" name=""/>
        <dsp:cNvSpPr/>
      </dsp:nvSpPr>
      <dsp:spPr>
        <a:xfrm>
          <a:off x="1064187" y="3791690"/>
          <a:ext cx="417059" cy="417059"/>
        </a:xfrm>
        <a:prstGeom prst="ellipse">
          <a:avLst/>
        </a:prstGeom>
        <a:blipFill rotWithShape="1">
          <a:blip xmlns:r="http://schemas.openxmlformats.org/officeDocument/2006/relationships" r:embed="rId8"/>
          <a:srcRect/>
          <a:stretch>
            <a:fillRect l="-31000" r="-31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AE34A-92EC-448E-8856-0E4BD35115F5}">
      <dsp:nvSpPr>
        <dsp:cNvPr id="0" name=""/>
        <dsp:cNvSpPr/>
      </dsp:nvSpPr>
      <dsp:spPr>
        <a:xfrm rot="10800000">
          <a:off x="1272717" y="4333245"/>
          <a:ext cx="4638930" cy="417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1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Conclusiones y Recomendaciones</a:t>
          </a:r>
        </a:p>
      </dsp:txBody>
      <dsp:txXfrm rot="10800000">
        <a:off x="1376982" y="4333245"/>
        <a:ext cx="4534665" cy="417059"/>
      </dsp:txXfrm>
    </dsp:sp>
    <dsp:sp modelId="{E698306E-B2D8-4309-8AFC-AA351592A7F8}">
      <dsp:nvSpPr>
        <dsp:cNvPr id="0" name=""/>
        <dsp:cNvSpPr/>
      </dsp:nvSpPr>
      <dsp:spPr>
        <a:xfrm>
          <a:off x="1064187" y="4333245"/>
          <a:ext cx="417059" cy="417059"/>
        </a:xfrm>
        <a:prstGeom prst="ellipse">
          <a:avLst/>
        </a:prstGeom>
        <a:blipFill rotWithShape="1">
          <a:blip xmlns:r="http://schemas.openxmlformats.org/officeDocument/2006/relationships" r:embed="rId9"/>
          <a:srcRect/>
          <a:stretch>
            <a:fillRect l="-68000" r="-68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DC7C8-22A4-4B0D-8E57-5078AC8AC0F6}">
      <dsp:nvSpPr>
        <dsp:cNvPr id="0" name=""/>
        <dsp:cNvSpPr/>
      </dsp:nvSpPr>
      <dsp:spPr>
        <a:xfrm rot="10800000">
          <a:off x="684881" y="1754"/>
          <a:ext cx="7203091" cy="112884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91" tIns="76200" rIns="14224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dirty="0">
              <a:solidFill>
                <a:schemeClr val="bg1"/>
              </a:solidFill>
              <a:latin typeface="+mn-lt"/>
            </a:rPr>
            <a:t>Comparar diferentes </a:t>
          </a:r>
          <a:r>
            <a:rPr lang="es-ES" sz="2000" b="0" i="0" kern="1200" dirty="0" err="1">
              <a:solidFill>
                <a:schemeClr val="bg1"/>
              </a:solidFill>
              <a:latin typeface="+mn-lt"/>
            </a:rPr>
            <a:t>dashboard</a:t>
          </a:r>
          <a:r>
            <a:rPr lang="es-ES" sz="2000" b="0" i="0" kern="1200" dirty="0">
              <a:solidFill>
                <a:schemeClr val="bg1"/>
              </a:solidFill>
              <a:latin typeface="+mn-lt"/>
            </a:rPr>
            <a:t> generados por instituciones a nivel nacional e internacional utilizados para la representación del contagio del COVID-19, de acuerdo a las normativas de calidad.</a:t>
          </a:r>
          <a:endParaRPr lang="es-EC" sz="2000" kern="1200" dirty="0">
            <a:solidFill>
              <a:schemeClr val="bg1"/>
            </a:solidFill>
            <a:latin typeface="+mn-lt"/>
          </a:endParaRPr>
        </a:p>
      </dsp:txBody>
      <dsp:txXfrm rot="10800000">
        <a:off x="967093" y="1754"/>
        <a:ext cx="6920879" cy="1128849"/>
      </dsp:txXfrm>
    </dsp:sp>
    <dsp:sp modelId="{B1303495-CC57-4394-A728-87D6515EBA95}">
      <dsp:nvSpPr>
        <dsp:cNvPr id="0" name=""/>
        <dsp:cNvSpPr/>
      </dsp:nvSpPr>
      <dsp:spPr>
        <a:xfrm>
          <a:off x="0" y="1754"/>
          <a:ext cx="1128849" cy="112884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5EA23-110D-45E9-890D-EDF0707F0804}">
      <dsp:nvSpPr>
        <dsp:cNvPr id="0" name=""/>
        <dsp:cNvSpPr/>
      </dsp:nvSpPr>
      <dsp:spPr>
        <a:xfrm rot="10800000">
          <a:off x="684881" y="1467575"/>
          <a:ext cx="7203091" cy="112884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91" tIns="76200" rIns="14224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dirty="0">
              <a:solidFill>
                <a:schemeClr val="bg1"/>
              </a:solidFill>
            </a:rPr>
            <a:t>Determinar la metodología para el diseño y creación del </a:t>
          </a:r>
          <a:r>
            <a:rPr lang="es-ES" sz="2000" b="0" i="0" kern="1200" dirty="0" err="1">
              <a:solidFill>
                <a:schemeClr val="bg1"/>
              </a:solidFill>
            </a:rPr>
            <a:t>dashboard</a:t>
          </a:r>
          <a:r>
            <a:rPr lang="es-ES" sz="2000" b="0" i="0" kern="1200" dirty="0">
              <a:solidFill>
                <a:schemeClr val="bg1"/>
              </a:solidFill>
            </a:rPr>
            <a:t> que cumplan las características de usabilidad necesaria.</a:t>
          </a:r>
          <a:endParaRPr lang="es-EC" sz="2000" kern="1200" dirty="0">
            <a:solidFill>
              <a:schemeClr val="bg1"/>
            </a:solidFill>
          </a:endParaRPr>
        </a:p>
      </dsp:txBody>
      <dsp:txXfrm rot="10800000">
        <a:off x="967093" y="1467575"/>
        <a:ext cx="6920879" cy="1128849"/>
      </dsp:txXfrm>
    </dsp:sp>
    <dsp:sp modelId="{5CBA9742-962A-4FAA-9AD6-DE84EE2AB534}">
      <dsp:nvSpPr>
        <dsp:cNvPr id="0" name=""/>
        <dsp:cNvSpPr/>
      </dsp:nvSpPr>
      <dsp:spPr>
        <a:xfrm>
          <a:off x="0" y="1467575"/>
          <a:ext cx="1128849" cy="1128849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DD295-EB76-4C88-B0F0-3CF813F40773}">
      <dsp:nvSpPr>
        <dsp:cNvPr id="0" name=""/>
        <dsp:cNvSpPr/>
      </dsp:nvSpPr>
      <dsp:spPr>
        <a:xfrm rot="10800000">
          <a:off x="684881" y="2933395"/>
          <a:ext cx="7203091" cy="112884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91" tIns="76200" rIns="14224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dirty="0">
              <a:solidFill>
                <a:schemeClr val="bg1"/>
              </a:solidFill>
            </a:rPr>
            <a:t>Implementación del </a:t>
          </a:r>
          <a:r>
            <a:rPr lang="es-ES" sz="2000" b="0" i="0" kern="1200" dirty="0" err="1">
              <a:solidFill>
                <a:schemeClr val="bg1"/>
              </a:solidFill>
            </a:rPr>
            <a:t>dashboard</a:t>
          </a:r>
          <a:r>
            <a:rPr lang="es-ES" sz="2000" b="0" i="0" kern="1200" dirty="0">
              <a:solidFill>
                <a:schemeClr val="bg1"/>
              </a:solidFill>
            </a:rPr>
            <a:t> con las variables y datos definidos</a:t>
          </a:r>
          <a:r>
            <a:rPr lang="es-ES" sz="1600" b="0" i="0" kern="1200" dirty="0">
              <a:solidFill>
                <a:schemeClr val="bg1"/>
              </a:solidFill>
            </a:rPr>
            <a:t>.</a:t>
          </a:r>
          <a:endParaRPr lang="es-EC" sz="1600" kern="1200" dirty="0">
            <a:solidFill>
              <a:schemeClr val="bg1"/>
            </a:solidFill>
          </a:endParaRPr>
        </a:p>
      </dsp:txBody>
      <dsp:txXfrm rot="10800000">
        <a:off x="967093" y="2933395"/>
        <a:ext cx="6920879" cy="1128849"/>
      </dsp:txXfrm>
    </dsp:sp>
    <dsp:sp modelId="{6316977C-FEC6-4D8A-B9EC-F42439F5300F}">
      <dsp:nvSpPr>
        <dsp:cNvPr id="0" name=""/>
        <dsp:cNvSpPr/>
      </dsp:nvSpPr>
      <dsp:spPr>
        <a:xfrm>
          <a:off x="0" y="2933395"/>
          <a:ext cx="1128849" cy="112884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FBB53-FD80-497E-8B11-E41011AEB938}">
      <dsp:nvSpPr>
        <dsp:cNvPr id="0" name=""/>
        <dsp:cNvSpPr/>
      </dsp:nvSpPr>
      <dsp:spPr>
        <a:xfrm rot="10800000">
          <a:off x="1571479" y="0"/>
          <a:ext cx="5377730" cy="867752"/>
        </a:xfrm>
        <a:prstGeom prst="homePlat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655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u="none" kern="1200" dirty="0" err="1">
              <a:solidFill>
                <a:schemeClr val="bg1"/>
              </a:solidFill>
            </a:rPr>
            <a:t>Geosalud</a:t>
          </a:r>
          <a:endParaRPr lang="es-EC" sz="4000" u="none" kern="1200" dirty="0">
            <a:solidFill>
              <a:schemeClr val="bg1"/>
            </a:solidFill>
          </a:endParaRPr>
        </a:p>
      </dsp:txBody>
      <dsp:txXfrm rot="10800000">
        <a:off x="1788417" y="0"/>
        <a:ext cx="5160792" cy="867752"/>
      </dsp:txXfrm>
    </dsp:sp>
    <dsp:sp modelId="{92B406A6-93FF-4210-A8E3-819D4A112ABD}">
      <dsp:nvSpPr>
        <dsp:cNvPr id="0" name=""/>
        <dsp:cNvSpPr/>
      </dsp:nvSpPr>
      <dsp:spPr>
        <a:xfrm>
          <a:off x="701800" y="0"/>
          <a:ext cx="867752" cy="867752"/>
        </a:xfrm>
        <a:prstGeom prst="homePlate">
          <a:avLst/>
        </a:prstGeom>
        <a:blipFill>
          <a:blip xmlns:r="http://schemas.openxmlformats.org/officeDocument/2006/relationships" r:embed="rId1"/>
          <a:srcRect/>
          <a:stretch>
            <a:fillRect l="-8000" r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B8244-A538-4C53-8198-655CA82195BD}">
      <dsp:nvSpPr>
        <dsp:cNvPr id="0" name=""/>
        <dsp:cNvSpPr/>
      </dsp:nvSpPr>
      <dsp:spPr>
        <a:xfrm rot="10800000">
          <a:off x="1571479" y="1129288"/>
          <a:ext cx="5377730" cy="867752"/>
        </a:xfrm>
        <a:prstGeom prst="homePlat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655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 err="1">
              <a:solidFill>
                <a:schemeClr val="bg1"/>
              </a:solidFill>
            </a:rPr>
            <a:t>Dashboard</a:t>
          </a:r>
          <a:endParaRPr lang="es-EC" sz="4000" kern="1200" dirty="0">
            <a:solidFill>
              <a:schemeClr val="bg1"/>
            </a:solidFill>
          </a:endParaRPr>
        </a:p>
      </dsp:txBody>
      <dsp:txXfrm rot="10800000">
        <a:off x="1788417" y="1129288"/>
        <a:ext cx="5160792" cy="867752"/>
      </dsp:txXfrm>
    </dsp:sp>
    <dsp:sp modelId="{E1FE00B9-CF20-4793-A868-BA71C3218F1C}">
      <dsp:nvSpPr>
        <dsp:cNvPr id="0" name=""/>
        <dsp:cNvSpPr/>
      </dsp:nvSpPr>
      <dsp:spPr>
        <a:xfrm>
          <a:off x="701800" y="1126780"/>
          <a:ext cx="867752" cy="867752"/>
        </a:xfrm>
        <a:prstGeom prst="homePlate">
          <a:avLst/>
        </a:prstGeom>
        <a:blipFill>
          <a:blip xmlns:r="http://schemas.openxmlformats.org/officeDocument/2006/relationships" r:embed="rId2"/>
          <a:srcRect/>
          <a:stretch>
            <a:fillRect l="-85000" r="-8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EB14A-94B2-4B89-A260-7B2106C0C0AE}">
      <dsp:nvSpPr>
        <dsp:cNvPr id="0" name=""/>
        <dsp:cNvSpPr/>
      </dsp:nvSpPr>
      <dsp:spPr>
        <a:xfrm rot="10800000">
          <a:off x="1571479" y="2254093"/>
          <a:ext cx="5377730" cy="867752"/>
        </a:xfrm>
        <a:prstGeom prst="homePlat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655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>
              <a:solidFill>
                <a:schemeClr val="bg1"/>
              </a:solidFill>
            </a:rPr>
            <a:t>Usabilidad</a:t>
          </a:r>
          <a:endParaRPr lang="es-EC" sz="4000" kern="1200" dirty="0">
            <a:solidFill>
              <a:schemeClr val="bg1"/>
            </a:solidFill>
          </a:endParaRPr>
        </a:p>
      </dsp:txBody>
      <dsp:txXfrm rot="10800000">
        <a:off x="1788417" y="2254093"/>
        <a:ext cx="5160792" cy="867752"/>
      </dsp:txXfrm>
    </dsp:sp>
    <dsp:sp modelId="{39C61BDE-A931-4CDC-A1D4-34ADB73AFCEA}">
      <dsp:nvSpPr>
        <dsp:cNvPr id="0" name=""/>
        <dsp:cNvSpPr/>
      </dsp:nvSpPr>
      <dsp:spPr>
        <a:xfrm>
          <a:off x="712404" y="2254093"/>
          <a:ext cx="867752" cy="867752"/>
        </a:xfrm>
        <a:prstGeom prst="homePlat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4DA04-2372-41DB-AF49-E1FF6FDF8072}">
      <dsp:nvSpPr>
        <dsp:cNvPr id="0" name=""/>
        <dsp:cNvSpPr/>
      </dsp:nvSpPr>
      <dsp:spPr>
        <a:xfrm rot="10800000">
          <a:off x="1571479" y="3380877"/>
          <a:ext cx="5377730" cy="867752"/>
        </a:xfrm>
        <a:prstGeom prst="homePlat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655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err="1">
              <a:solidFill>
                <a:schemeClr val="bg1"/>
              </a:solidFill>
            </a:rPr>
            <a:t>GeoTest</a:t>
          </a:r>
          <a:endParaRPr lang="es-EC" sz="4000" kern="1200">
            <a:solidFill>
              <a:schemeClr val="bg1"/>
            </a:solidFill>
          </a:endParaRPr>
        </a:p>
      </dsp:txBody>
      <dsp:txXfrm rot="10800000">
        <a:off x="1788417" y="3380877"/>
        <a:ext cx="5160792" cy="867752"/>
      </dsp:txXfrm>
    </dsp:sp>
    <dsp:sp modelId="{2DD3DDDF-35C2-4B23-B2FC-2F7360102CAB}">
      <dsp:nvSpPr>
        <dsp:cNvPr id="0" name=""/>
        <dsp:cNvSpPr/>
      </dsp:nvSpPr>
      <dsp:spPr>
        <a:xfrm>
          <a:off x="712404" y="3380877"/>
          <a:ext cx="867752" cy="867752"/>
        </a:xfrm>
        <a:prstGeom prst="homePlat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D6C4A-9005-4D15-8DCF-7162027EB693}">
      <dsp:nvSpPr>
        <dsp:cNvPr id="0" name=""/>
        <dsp:cNvSpPr/>
      </dsp:nvSpPr>
      <dsp:spPr>
        <a:xfrm rot="10800000">
          <a:off x="1571479" y="4507660"/>
          <a:ext cx="5377730" cy="867752"/>
        </a:xfrm>
        <a:prstGeom prst="homePlat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655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solidFill>
                <a:schemeClr val="bg1"/>
              </a:solidFill>
            </a:rPr>
            <a:t>Cuestionario SUS</a:t>
          </a:r>
          <a:endParaRPr lang="es-EC" sz="4000" kern="1200" dirty="0">
            <a:solidFill>
              <a:schemeClr val="bg1"/>
            </a:solidFill>
          </a:endParaRPr>
        </a:p>
      </dsp:txBody>
      <dsp:txXfrm rot="10800000">
        <a:off x="1788417" y="4507660"/>
        <a:ext cx="5160792" cy="867752"/>
      </dsp:txXfrm>
    </dsp:sp>
    <dsp:sp modelId="{E062B530-F5F5-42B9-92D1-3E8AE13D7891}">
      <dsp:nvSpPr>
        <dsp:cNvPr id="0" name=""/>
        <dsp:cNvSpPr/>
      </dsp:nvSpPr>
      <dsp:spPr>
        <a:xfrm>
          <a:off x="712404" y="4507660"/>
          <a:ext cx="867752" cy="867752"/>
        </a:xfrm>
        <a:prstGeom prst="homePlat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DABC9-3D45-49E3-A01C-9CE7FFE7025A}">
      <dsp:nvSpPr>
        <dsp:cNvPr id="0" name=""/>
        <dsp:cNvSpPr/>
      </dsp:nvSpPr>
      <dsp:spPr>
        <a:xfrm>
          <a:off x="1961148" y="45285"/>
          <a:ext cx="2173704" cy="217370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</a:rPr>
            <a:t>Playa</a:t>
          </a:r>
          <a:endParaRPr lang="es-EC" sz="2400" b="1" kern="1200" dirty="0">
            <a:solidFill>
              <a:schemeClr val="bg1"/>
            </a:solidFill>
          </a:endParaRPr>
        </a:p>
      </dsp:txBody>
      <dsp:txXfrm>
        <a:off x="2250975" y="425683"/>
        <a:ext cx="1594049" cy="978166"/>
      </dsp:txXfrm>
    </dsp:sp>
    <dsp:sp modelId="{86F7082E-B1C8-4D49-9995-0D5F19E0C836}">
      <dsp:nvSpPr>
        <dsp:cNvPr id="0" name=""/>
        <dsp:cNvSpPr/>
      </dsp:nvSpPr>
      <dsp:spPr>
        <a:xfrm>
          <a:off x="2745492" y="1403850"/>
          <a:ext cx="2173704" cy="217370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</a:rPr>
            <a:t>Salud</a:t>
          </a:r>
        </a:p>
      </dsp:txBody>
      <dsp:txXfrm>
        <a:off x="3410284" y="1965390"/>
        <a:ext cx="1304222" cy="1195537"/>
      </dsp:txXfrm>
    </dsp:sp>
    <dsp:sp modelId="{A5274398-6697-4FB2-B1D5-BEDFC5AC4395}">
      <dsp:nvSpPr>
        <dsp:cNvPr id="0" name=""/>
        <dsp:cNvSpPr/>
      </dsp:nvSpPr>
      <dsp:spPr>
        <a:xfrm>
          <a:off x="1176803" y="1403850"/>
          <a:ext cx="2173704" cy="217370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</a:rPr>
            <a:t>Personas </a:t>
          </a:r>
          <a:endParaRPr lang="es-EC" sz="2400" b="1" kern="1200" dirty="0">
            <a:solidFill>
              <a:schemeClr val="bg1"/>
            </a:solidFill>
          </a:endParaRPr>
        </a:p>
      </dsp:txBody>
      <dsp:txXfrm>
        <a:off x="1381493" y="1965390"/>
        <a:ext cx="1304222" cy="11955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DC7C8-22A4-4B0D-8E57-5078AC8AC0F6}">
      <dsp:nvSpPr>
        <dsp:cNvPr id="0" name=""/>
        <dsp:cNvSpPr/>
      </dsp:nvSpPr>
      <dsp:spPr>
        <a:xfrm rot="10800000">
          <a:off x="684881" y="1676"/>
          <a:ext cx="7203091" cy="65557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9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Elaboración de la prueba adaptado del </a:t>
          </a:r>
          <a:r>
            <a:rPr lang="es-ES_tradnl" sz="1800" b="1" kern="1200" dirty="0" err="1"/>
            <a:t>GeoTest</a:t>
          </a:r>
          <a:endParaRPr lang="es-EC" sz="1800" kern="1200" dirty="0"/>
        </a:p>
      </dsp:txBody>
      <dsp:txXfrm rot="10800000">
        <a:off x="848774" y="1676"/>
        <a:ext cx="7039198" cy="655574"/>
      </dsp:txXfrm>
    </dsp:sp>
    <dsp:sp modelId="{B1303495-CC57-4394-A728-87D6515EBA95}">
      <dsp:nvSpPr>
        <dsp:cNvPr id="0" name=""/>
        <dsp:cNvSpPr/>
      </dsp:nvSpPr>
      <dsp:spPr>
        <a:xfrm>
          <a:off x="193692" y="1676"/>
          <a:ext cx="655574" cy="655574"/>
        </a:xfrm>
        <a:prstGeom prst="homePlate">
          <a:avLst/>
        </a:prstGeom>
        <a:blipFill>
          <a:blip xmlns:r="http://schemas.openxmlformats.org/officeDocument/2006/relationships" r:embed="rId1"/>
          <a:srcRect/>
          <a:stretch>
            <a:fillRect l="-144000" r="-144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5EA23-110D-45E9-890D-EDF0707F0804}">
      <dsp:nvSpPr>
        <dsp:cNvPr id="0" name=""/>
        <dsp:cNvSpPr/>
      </dsp:nvSpPr>
      <dsp:spPr>
        <a:xfrm rot="10800000">
          <a:off x="684881" y="852944"/>
          <a:ext cx="7203091" cy="65557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9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Elaboración de la encuesta de satisfacción adaptada al cuestionario SUS.</a:t>
          </a:r>
          <a:endParaRPr lang="es-EC" sz="1800" b="1" kern="1200" dirty="0"/>
        </a:p>
      </dsp:txBody>
      <dsp:txXfrm rot="10800000">
        <a:off x="848774" y="852944"/>
        <a:ext cx="7039198" cy="655574"/>
      </dsp:txXfrm>
    </dsp:sp>
    <dsp:sp modelId="{5CBA9742-962A-4FAA-9AD6-DE84EE2AB534}">
      <dsp:nvSpPr>
        <dsp:cNvPr id="0" name=""/>
        <dsp:cNvSpPr/>
      </dsp:nvSpPr>
      <dsp:spPr>
        <a:xfrm>
          <a:off x="193692" y="852944"/>
          <a:ext cx="655574" cy="655574"/>
        </a:xfrm>
        <a:prstGeom prst="homePlate">
          <a:avLst/>
        </a:prstGeom>
        <a:blipFill>
          <a:blip xmlns:r="http://schemas.openxmlformats.org/officeDocument/2006/relationships" r:embed="rId2"/>
          <a:srcRect/>
          <a:stretch>
            <a:fillRect l="-47000" r="-4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DD295-EB76-4C88-B0F0-3CF813F40773}">
      <dsp:nvSpPr>
        <dsp:cNvPr id="0" name=""/>
        <dsp:cNvSpPr/>
      </dsp:nvSpPr>
      <dsp:spPr>
        <a:xfrm rot="10800000">
          <a:off x="684881" y="1704212"/>
          <a:ext cx="7203091" cy="65557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9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Aplicación de la prueba y encuesta de satisfacción</a:t>
          </a:r>
          <a:endParaRPr lang="es-EC" sz="1800" b="1" kern="1200" dirty="0"/>
        </a:p>
      </dsp:txBody>
      <dsp:txXfrm rot="10800000">
        <a:off x="848774" y="1704212"/>
        <a:ext cx="7039198" cy="655574"/>
      </dsp:txXfrm>
    </dsp:sp>
    <dsp:sp modelId="{6316977C-FEC6-4D8A-B9EC-F42439F5300F}">
      <dsp:nvSpPr>
        <dsp:cNvPr id="0" name=""/>
        <dsp:cNvSpPr/>
      </dsp:nvSpPr>
      <dsp:spPr>
        <a:xfrm>
          <a:off x="193692" y="1704212"/>
          <a:ext cx="655574" cy="655574"/>
        </a:xfrm>
        <a:prstGeom prst="homePlate">
          <a:avLst/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EBB85-6588-4496-AFFE-200403EF1DB2}">
      <dsp:nvSpPr>
        <dsp:cNvPr id="0" name=""/>
        <dsp:cNvSpPr/>
      </dsp:nvSpPr>
      <dsp:spPr>
        <a:xfrm rot="10800000">
          <a:off x="684881" y="2555481"/>
          <a:ext cx="7203091" cy="65557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9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Evaluación de la pruebas de efectividad y eficiencia y encuestas de satisfacción</a:t>
          </a:r>
          <a:endParaRPr lang="es-EC" sz="1800" b="1" kern="1200" dirty="0"/>
        </a:p>
      </dsp:txBody>
      <dsp:txXfrm rot="10800000">
        <a:off x="848774" y="2555481"/>
        <a:ext cx="7039198" cy="655574"/>
      </dsp:txXfrm>
    </dsp:sp>
    <dsp:sp modelId="{F4EAD154-C1C8-4FFE-8DBD-56B9FC3F8426}">
      <dsp:nvSpPr>
        <dsp:cNvPr id="0" name=""/>
        <dsp:cNvSpPr/>
      </dsp:nvSpPr>
      <dsp:spPr>
        <a:xfrm>
          <a:off x="193692" y="2555481"/>
          <a:ext cx="655574" cy="655574"/>
        </a:xfrm>
        <a:prstGeom prst="homePlate">
          <a:avLst/>
        </a:prstGeom>
        <a:blipFill>
          <a:blip xmlns:r="http://schemas.openxmlformats.org/officeDocument/2006/relationships" r:embed="rId4"/>
          <a:srcRect/>
          <a:stretch>
            <a:fillRect l="-33000" r="-33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56C2E-0385-40CF-9B39-F0303A8FDE9D}">
      <dsp:nvSpPr>
        <dsp:cNvPr id="0" name=""/>
        <dsp:cNvSpPr/>
      </dsp:nvSpPr>
      <dsp:spPr>
        <a:xfrm rot="10800000">
          <a:off x="684881" y="3406749"/>
          <a:ext cx="7203091" cy="65557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9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Manual para el diseño del </a:t>
          </a:r>
          <a:r>
            <a:rPr lang="es-ES_tradnl" sz="1800" b="1" kern="1200" dirty="0" err="1"/>
            <a:t>dashboard</a:t>
          </a:r>
          <a:r>
            <a:rPr lang="es-ES_tradnl" sz="1800" b="1" kern="1200" dirty="0"/>
            <a:t> en base a criterios de usabilidad.</a:t>
          </a:r>
          <a:endParaRPr lang="es-EC" sz="1800" b="1" kern="1200" dirty="0"/>
        </a:p>
      </dsp:txBody>
      <dsp:txXfrm rot="10800000">
        <a:off x="848774" y="3406749"/>
        <a:ext cx="7039198" cy="655574"/>
      </dsp:txXfrm>
    </dsp:sp>
    <dsp:sp modelId="{64E79F16-4DB2-4814-9BA6-815752543914}">
      <dsp:nvSpPr>
        <dsp:cNvPr id="0" name=""/>
        <dsp:cNvSpPr/>
      </dsp:nvSpPr>
      <dsp:spPr>
        <a:xfrm>
          <a:off x="193692" y="3406749"/>
          <a:ext cx="655574" cy="655574"/>
        </a:xfrm>
        <a:prstGeom prst="homePlate">
          <a:avLst/>
        </a:prstGeom>
        <a:blipFill>
          <a:blip xmlns:r="http://schemas.openxmlformats.org/officeDocument/2006/relationships" r:embed="rId5"/>
          <a:srcRect/>
          <a:stretch>
            <a:fillRect l="-36000" r="-36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DC7C8-22A4-4B0D-8E57-5078AC8AC0F6}">
      <dsp:nvSpPr>
        <dsp:cNvPr id="0" name=""/>
        <dsp:cNvSpPr/>
      </dsp:nvSpPr>
      <dsp:spPr>
        <a:xfrm rot="10800000">
          <a:off x="661224" y="2874"/>
          <a:ext cx="6954284" cy="718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01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 err="1"/>
            <a:t>Tareas</a:t>
          </a:r>
          <a:r>
            <a:rPr lang="pt-BR" sz="2400" b="1" kern="1200" dirty="0"/>
            <a:t> </a:t>
          </a:r>
          <a:r>
            <a:rPr lang="pt-BR" sz="2400" b="1" kern="1200" dirty="0" err="1"/>
            <a:t>correctas</a:t>
          </a:r>
          <a:r>
            <a:rPr lang="pt-BR" sz="2400" b="1" kern="1200" dirty="0"/>
            <a:t> e </a:t>
          </a:r>
          <a:r>
            <a:rPr lang="pt-BR" sz="2400" b="1" kern="1200" dirty="0" err="1"/>
            <a:t>incorrectas</a:t>
          </a:r>
          <a:r>
            <a:rPr lang="pt-BR" sz="2400" b="1" kern="1200" dirty="0"/>
            <a:t> de </a:t>
          </a:r>
          <a:r>
            <a:rPr lang="pt-BR" sz="2400" b="1" kern="1200" dirty="0" err="1"/>
            <a:t>los</a:t>
          </a:r>
          <a:r>
            <a:rPr lang="pt-BR" sz="2400" b="1" kern="1200" dirty="0"/>
            <a:t> dashboard</a:t>
          </a:r>
          <a:endParaRPr lang="es-EC" sz="2400" kern="1200" dirty="0"/>
        </a:p>
      </dsp:txBody>
      <dsp:txXfrm rot="10800000">
        <a:off x="840949" y="2874"/>
        <a:ext cx="6774559" cy="718899"/>
      </dsp:txXfrm>
    </dsp:sp>
    <dsp:sp modelId="{B1303495-CC57-4394-A728-87D6515EBA95}">
      <dsp:nvSpPr>
        <dsp:cNvPr id="0" name=""/>
        <dsp:cNvSpPr/>
      </dsp:nvSpPr>
      <dsp:spPr>
        <a:xfrm>
          <a:off x="24095" y="2874"/>
          <a:ext cx="718899" cy="718899"/>
        </a:xfrm>
        <a:prstGeom prst="homePlate">
          <a:avLst/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5EA23-110D-45E9-890D-EDF0707F0804}">
      <dsp:nvSpPr>
        <dsp:cNvPr id="0" name=""/>
        <dsp:cNvSpPr/>
      </dsp:nvSpPr>
      <dsp:spPr>
        <a:xfrm rot="10800000">
          <a:off x="661224" y="936370"/>
          <a:ext cx="6954284" cy="718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015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/>
            <a:t>Dificultad presentadas en las tareas de los </a:t>
          </a:r>
          <a:r>
            <a:rPr lang="es-EC" sz="2400" b="1" kern="1200" dirty="0" err="1"/>
            <a:t>dashboard</a:t>
          </a:r>
          <a:r>
            <a:rPr lang="es-EC" sz="2400" b="1" kern="1200" dirty="0">
              <a:latin typeface="Calibri Light" panose="020F0302020204030204"/>
            </a:rPr>
            <a:t> </a:t>
          </a:r>
          <a:endParaRPr lang="es-EC" sz="2400" b="1" kern="1200" dirty="0"/>
        </a:p>
      </dsp:txBody>
      <dsp:txXfrm rot="10800000">
        <a:off x="840949" y="936370"/>
        <a:ext cx="6774559" cy="718899"/>
      </dsp:txXfrm>
    </dsp:sp>
    <dsp:sp modelId="{5CBA9742-962A-4FAA-9AD6-DE84EE2AB534}">
      <dsp:nvSpPr>
        <dsp:cNvPr id="0" name=""/>
        <dsp:cNvSpPr/>
      </dsp:nvSpPr>
      <dsp:spPr>
        <a:xfrm>
          <a:off x="24095" y="936370"/>
          <a:ext cx="718899" cy="718899"/>
        </a:xfrm>
        <a:prstGeom prst="homePlat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DD295-EB76-4C88-B0F0-3CF813F40773}">
      <dsp:nvSpPr>
        <dsp:cNvPr id="0" name=""/>
        <dsp:cNvSpPr/>
      </dsp:nvSpPr>
      <dsp:spPr>
        <a:xfrm rot="10800000">
          <a:off x="661224" y="1869867"/>
          <a:ext cx="6954284" cy="718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01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/>
            <a:t>Tiempo empleado de los participantes en las tareas de los </a:t>
          </a:r>
          <a:r>
            <a:rPr lang="es-EC" sz="2400" b="1" kern="1200" dirty="0" err="1"/>
            <a:t>dashboard</a:t>
          </a:r>
          <a:endParaRPr lang="es-EC" sz="2400" b="1" kern="1200" dirty="0"/>
        </a:p>
      </dsp:txBody>
      <dsp:txXfrm rot="10800000">
        <a:off x="840949" y="1869867"/>
        <a:ext cx="6774559" cy="718899"/>
      </dsp:txXfrm>
    </dsp:sp>
    <dsp:sp modelId="{6316977C-FEC6-4D8A-B9EC-F42439F5300F}">
      <dsp:nvSpPr>
        <dsp:cNvPr id="0" name=""/>
        <dsp:cNvSpPr/>
      </dsp:nvSpPr>
      <dsp:spPr>
        <a:xfrm>
          <a:off x="24095" y="1869867"/>
          <a:ext cx="718899" cy="718899"/>
        </a:xfrm>
        <a:prstGeom prst="homePlate">
          <a:avLst/>
        </a:prstGeom>
        <a:blipFill>
          <a:blip xmlns:r="http://schemas.openxmlformats.org/officeDocument/2006/relationships" r:embed="rId3"/>
          <a:srcRect/>
          <a:stretch>
            <a:fillRect l="-43000" r="-4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EBB85-6588-4496-AFFE-200403EF1DB2}">
      <dsp:nvSpPr>
        <dsp:cNvPr id="0" name=""/>
        <dsp:cNvSpPr/>
      </dsp:nvSpPr>
      <dsp:spPr>
        <a:xfrm rot="10800000">
          <a:off x="661224" y="2803364"/>
          <a:ext cx="6954284" cy="718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01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/>
            <a:t>Comparación de efectividad y eficiencia de los </a:t>
          </a:r>
          <a:r>
            <a:rPr lang="es-EC" sz="2400" b="1" kern="1200" dirty="0" err="1"/>
            <a:t>dashboard</a:t>
          </a:r>
          <a:endParaRPr lang="es-EC" sz="2400" b="1" kern="1200" dirty="0"/>
        </a:p>
      </dsp:txBody>
      <dsp:txXfrm rot="10800000">
        <a:off x="840949" y="2803364"/>
        <a:ext cx="6774559" cy="718899"/>
      </dsp:txXfrm>
    </dsp:sp>
    <dsp:sp modelId="{F4EAD154-C1C8-4FFE-8DBD-56B9FC3F8426}">
      <dsp:nvSpPr>
        <dsp:cNvPr id="0" name=""/>
        <dsp:cNvSpPr/>
      </dsp:nvSpPr>
      <dsp:spPr>
        <a:xfrm>
          <a:off x="24095" y="2803364"/>
          <a:ext cx="718899" cy="718899"/>
        </a:xfrm>
        <a:prstGeom prst="homePlate">
          <a:avLst/>
        </a:prstGeom>
        <a:blipFill>
          <a:blip xmlns:r="http://schemas.openxmlformats.org/officeDocument/2006/relationships" r:embed="rId4"/>
          <a:srcRect/>
          <a:stretch>
            <a:fillRect l="-7000" r="-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56C2E-0385-40CF-9B39-F0303A8FDE9D}">
      <dsp:nvSpPr>
        <dsp:cNvPr id="0" name=""/>
        <dsp:cNvSpPr/>
      </dsp:nvSpPr>
      <dsp:spPr>
        <a:xfrm rot="10800000">
          <a:off x="661224" y="3736861"/>
          <a:ext cx="6954284" cy="718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01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/>
            <a:t>Evaluación de satisfacción con el cuestionario SUS</a:t>
          </a:r>
        </a:p>
      </dsp:txBody>
      <dsp:txXfrm rot="10800000">
        <a:off x="840949" y="3736861"/>
        <a:ext cx="6774559" cy="718899"/>
      </dsp:txXfrm>
    </dsp:sp>
    <dsp:sp modelId="{64E79F16-4DB2-4814-9BA6-815752543914}">
      <dsp:nvSpPr>
        <dsp:cNvPr id="0" name=""/>
        <dsp:cNvSpPr/>
      </dsp:nvSpPr>
      <dsp:spPr>
        <a:xfrm>
          <a:off x="24095" y="3736861"/>
          <a:ext cx="718899" cy="718899"/>
        </a:xfrm>
        <a:prstGeom prst="homePlat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2B87B-8B97-42A9-86B5-C3C3A21B342C}">
      <dsp:nvSpPr>
        <dsp:cNvPr id="0" name=""/>
        <dsp:cNvSpPr/>
      </dsp:nvSpPr>
      <dsp:spPr>
        <a:xfrm rot="10800000">
          <a:off x="661224" y="4670358"/>
          <a:ext cx="6954284" cy="718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01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/>
            <a:t>Resultados y evaluación del </a:t>
          </a:r>
          <a:r>
            <a:rPr lang="es-EC" sz="2400" b="1" kern="1200" dirty="0" err="1"/>
            <a:t>dashboard</a:t>
          </a:r>
          <a:r>
            <a:rPr lang="es-EC" sz="2400" b="1" kern="1200" dirty="0"/>
            <a:t> del COVID-19 del MSP y la UFA ESPE</a:t>
          </a:r>
        </a:p>
      </dsp:txBody>
      <dsp:txXfrm rot="10800000">
        <a:off x="840949" y="4670358"/>
        <a:ext cx="6774559" cy="718899"/>
      </dsp:txXfrm>
    </dsp:sp>
    <dsp:sp modelId="{5E3A75D2-0D9D-4155-8F8D-4C8873176741}">
      <dsp:nvSpPr>
        <dsp:cNvPr id="0" name=""/>
        <dsp:cNvSpPr/>
      </dsp:nvSpPr>
      <dsp:spPr>
        <a:xfrm>
          <a:off x="24095" y="4670358"/>
          <a:ext cx="718899" cy="718899"/>
        </a:xfrm>
        <a:prstGeom prst="homePlat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defTabSz="966657">
              <a:defRPr sz="1300"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4" y="1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algn="r" defTabSz="966657">
              <a:defRPr sz="1300"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62738" y="9121776"/>
            <a:ext cx="6524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algn="r" defTabSz="966657">
              <a:defRPr sz="1300" b="1">
                <a:latin typeface="Arial" pitchFamily="-105" charset="0"/>
              </a:defRPr>
            </a:lvl1pPr>
          </a:lstStyle>
          <a:p>
            <a:pPr>
              <a:defRPr/>
            </a:pPr>
            <a:fld id="{5765DCEF-7E0F-4D0B-8C67-EA4C6204D3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6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defTabSz="96665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6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algn="r" defTabSz="96665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89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defTabSz="96665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6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algn="r" defTabSz="966657">
              <a:defRPr sz="1300">
                <a:latin typeface="Times New Roman" pitchFamily="-105" charset="0"/>
              </a:defRPr>
            </a:lvl1pPr>
          </a:lstStyle>
          <a:p>
            <a:pPr>
              <a:defRPr/>
            </a:pPr>
            <a:fld id="{F360DBF9-30FF-4030-806D-F3AAD87B7EB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5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F31819-F65B-4110-964A-8D9E1916823A}" type="slidenum">
              <a:rPr lang="es-EC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C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7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60DBF9-30FF-4030-806D-F3AAD87B7EB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87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25C0F-2ADD-4BFF-AD0D-9AF9C8C465C3}" type="slidenum">
              <a:rPr lang="es-EC" smtClean="0"/>
              <a:pPr>
                <a:defRPr/>
              </a:pPr>
              <a:t>47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025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93113" cy="64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6050"/>
            <a:ext cx="8388350" cy="2214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228600"/>
            <a:ext cx="2097088" cy="340201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143625" cy="3402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ESPE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642938"/>
            <a:ext cx="40719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7 Imagen" descr="logo LATIN GEO [Convertido]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6286500"/>
            <a:ext cx="20526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75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69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7"/>
            <a:ext cx="3703320" cy="402335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5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1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6" y="6459787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7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1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1"/>
            <a:ext cx="1971675" cy="575989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412301"/>
            <a:ext cx="5800725" cy="5759899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93113" cy="64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6050"/>
            <a:ext cx="4117975" cy="2214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416050"/>
            <a:ext cx="4117975" cy="2214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93113" cy="64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93113" cy="64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416050"/>
            <a:ext cx="8388350" cy="2214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8915400" y="6486525"/>
            <a:ext cx="2921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8916E849-609E-4FFE-BC5A-CAF6CFC100BF}" type="slidenum">
              <a:rPr lang="en-US" sz="1000">
                <a:latin typeface="Arial" pitchFamily="-105" charset="0"/>
              </a:rPr>
              <a:pPr>
                <a:spcBef>
                  <a:spcPct val="50000"/>
                </a:spcBef>
                <a:defRPr/>
              </a:pPr>
              <a:t>‹Nº›</a:t>
            </a:fld>
            <a:endParaRPr lang="en-US" sz="1000">
              <a:latin typeface="Arial" pitchFamily="-105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7" r:id="rId11"/>
  </p:sldLayoutIdLst>
  <p:transition>
    <p:strips dir="r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028700" indent="-4556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428750" indent="-3984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828800" indent="-3984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227263" indent="-3968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684463" indent="-3968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41663" indent="-3968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98863" indent="-3968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56063" indent="-3968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7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5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3" y="6459787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1" y="6459787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6" y="6459787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01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3.xml"/><Relationship Id="rId7" Type="http://schemas.openxmlformats.org/officeDocument/2006/relationships/slide" Target="slide4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openxmlformats.org/officeDocument/2006/relationships/image" Target="../media/image33.sv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2.png"/><Relationship Id="rId4" Type="http://schemas.openxmlformats.org/officeDocument/2006/relationships/diagramQuickStyle" Target="../diagrams/quickStyle3.xml"/><Relationship Id="rId9" Type="http://schemas.openxmlformats.org/officeDocument/2006/relationships/slide" Target="slide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svg"/><Relationship Id="rId2" Type="http://schemas.openxmlformats.org/officeDocument/2006/relationships/slide" Target="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slide" Target="slide10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4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svg"/><Relationship Id="rId2" Type="http://schemas.openxmlformats.org/officeDocument/2006/relationships/slide" Target="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slide" Target="slide10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2.jpeg"/><Relationship Id="rId7" Type="http://schemas.openxmlformats.org/officeDocument/2006/relationships/image" Target="../media/image45.svg"/><Relationship Id="rId2" Type="http://schemas.openxmlformats.org/officeDocument/2006/relationships/slide" Target="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slide" Target="slide10.xml"/><Relationship Id="rId4" Type="http://schemas.openxmlformats.org/officeDocument/2006/relationships/image" Target="../media/image50.pn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" Target="slide4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8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45.svg"/><Relationship Id="rId4" Type="http://schemas.openxmlformats.org/officeDocument/2006/relationships/image" Target="../media/image60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65.png"/><Relationship Id="rId7" Type="http://schemas.openxmlformats.org/officeDocument/2006/relationships/image" Target="../media/image4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" Target="slide4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1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78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9.png"/><Relationship Id="rId7" Type="http://schemas.openxmlformats.org/officeDocument/2006/relationships/image" Target="../media/image4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1.png"/><Relationship Id="rId5" Type="http://schemas.openxmlformats.org/officeDocument/2006/relationships/slide" Target="slide27.xml"/><Relationship Id="rId4" Type="http://schemas.openxmlformats.org/officeDocument/2006/relationships/image" Target="../media/image80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" Target="slide27.xml"/><Relationship Id="rId7" Type="http://schemas.openxmlformats.org/officeDocument/2006/relationships/image" Target="../media/image8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png"/><Relationship Id="rId5" Type="http://schemas.openxmlformats.org/officeDocument/2006/relationships/image" Target="../media/image45.sv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8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6.png"/><Relationship Id="rId5" Type="http://schemas.openxmlformats.org/officeDocument/2006/relationships/image" Target="../media/image45.sv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8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6.png"/><Relationship Id="rId5" Type="http://schemas.openxmlformats.org/officeDocument/2006/relationships/image" Target="../media/image45.sv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9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6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" Target="slide27.xml"/><Relationship Id="rId7" Type="http://schemas.openxmlformats.org/officeDocument/2006/relationships/image" Target="../media/image9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5" Type="http://schemas.openxmlformats.org/officeDocument/2006/relationships/image" Target="../media/image45.sv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9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openxmlformats.org/officeDocument/2006/relationships/image" Target="../media/image94.sv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" Target="slide27.xml"/><Relationship Id="rId7" Type="http://schemas.openxmlformats.org/officeDocument/2006/relationships/image" Target="../media/image9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openxmlformats.org/officeDocument/2006/relationships/image" Target="../media/image45.sv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slide" Target="slide27.xml"/><Relationship Id="rId7" Type="http://schemas.openxmlformats.org/officeDocument/2006/relationships/image" Target="../media/image9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slide" Target="slide39.xml"/><Relationship Id="rId5" Type="http://schemas.openxmlformats.org/officeDocument/2006/relationships/image" Target="../media/image94.sv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" Target="slide27.xml"/><Relationship Id="rId7" Type="http://schemas.openxmlformats.org/officeDocument/2006/relationships/image" Target="../media/image9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slide" Target="slide39.xml"/><Relationship Id="rId5" Type="http://schemas.openxmlformats.org/officeDocument/2006/relationships/image" Target="../media/image45.svg"/><Relationship Id="rId10" Type="http://schemas.openxmlformats.org/officeDocument/2006/relationships/image" Target="../media/image102.png"/><Relationship Id="rId4" Type="http://schemas.openxmlformats.org/officeDocument/2006/relationships/image" Target="../media/image81.png"/><Relationship Id="rId9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" Target="slide27.xml"/><Relationship Id="rId7" Type="http://schemas.openxmlformats.org/officeDocument/2006/relationships/image" Target="../media/image9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slide" Target="slide37.xml"/><Relationship Id="rId5" Type="http://schemas.openxmlformats.org/officeDocument/2006/relationships/image" Target="../media/image94.sv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" Target="slide27.xml"/><Relationship Id="rId7" Type="http://schemas.openxmlformats.org/officeDocument/2006/relationships/image" Target="../media/image9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slide" Target="slide37.xml"/><Relationship Id="rId5" Type="http://schemas.openxmlformats.org/officeDocument/2006/relationships/image" Target="../media/image45.sv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" Target="slide27.xml"/><Relationship Id="rId7" Type="http://schemas.openxmlformats.org/officeDocument/2006/relationships/image" Target="../media/image9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slide" Target="slide37.xml"/><Relationship Id="rId5" Type="http://schemas.openxmlformats.org/officeDocument/2006/relationships/image" Target="../media/image45.sv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" Target="slide27.xml"/><Relationship Id="rId7" Type="http://schemas.openxmlformats.org/officeDocument/2006/relationships/image" Target="../media/image9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slide" Target="slide37.xml"/><Relationship Id="rId5" Type="http://schemas.openxmlformats.org/officeDocument/2006/relationships/image" Target="../media/image45.sv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nytimes.com/es/2020/04/15/espanol/america-latina/Guayaquil-coronavirus.html" TargetMode="External"/><Relationship Id="rId7" Type="http://schemas.openxmlformats.org/officeDocument/2006/relationships/hyperlink" Target="https://www.salud.gob.ec/msp-implementa-tablero-estadistico-digital-referente-al-proceso-de-vacunacion-para-transparentar-cifras/" TargetMode="External"/><Relationship Id="rId2" Type="http://schemas.openxmlformats.org/officeDocument/2006/relationships/hyperlink" Target="https://www.nytimes.com/es/2020/04/23/espanol/america-latina/virus-ecuador-muertes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.facebook.com/elcomerciocom/photos/a.169485459741891/4233771239979939/" TargetMode="External"/><Relationship Id="rId5" Type="http://schemas.openxmlformats.org/officeDocument/2006/relationships/hyperlink" Target="https://www.eltiempo.com/mundo/latinoamerica/vacuna-contra-el-covid-19-ecuador-recibio-sus-primeras-dosis-de-pfizer-561845" TargetMode="External"/><Relationship Id="rId4" Type="http://schemas.openxmlformats.org/officeDocument/2006/relationships/hyperlink" Target="https://www.coronavirusecuador.com/inicio-copy/" TargetMode="External"/><Relationship Id="rId9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" Target="slide4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3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36494" y="3443162"/>
            <a:ext cx="8412479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Autores:</a:t>
            </a:r>
          </a:p>
          <a:p>
            <a:pPr algn="ctr"/>
            <a:endParaRPr lang="es-EC" sz="20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Capt. Julio Cevallos</a:t>
            </a:r>
          </a:p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Veloz Erick </a:t>
            </a:r>
          </a:p>
          <a:p>
            <a:pPr algn="ctr"/>
            <a:endParaRPr lang="es-EC" sz="20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Director del Proyecto: </a:t>
            </a:r>
            <a:endParaRPr lang="es-EC" dirty="0"/>
          </a:p>
          <a:p>
            <a:pPr algn="ctr"/>
            <a:r>
              <a:rPr lang="es-EC" sz="2000" b="1" dirty="0">
                <a:solidFill>
                  <a:srgbClr val="0070C0"/>
                </a:solidFill>
                <a:latin typeface="Arial"/>
                <a:cs typeface="Arial"/>
              </a:rPr>
              <a:t>Ing. Oswaldo Padilla A., </a:t>
            </a:r>
            <a:r>
              <a:rPr lang="es-EC" sz="2000" b="1" dirty="0" err="1">
                <a:solidFill>
                  <a:srgbClr val="0070C0"/>
                </a:solidFill>
                <a:latin typeface="Arial"/>
                <a:cs typeface="Arial"/>
              </a:rPr>
              <a:t>Ph.D</a:t>
            </a:r>
            <a:r>
              <a:rPr lang="es-EC" sz="20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</a:t>
            </a:r>
            <a:endParaRPr lang="es-EC" sz="2000" dirty="0">
              <a:solidFill>
                <a:schemeClr val="bg1">
                  <a:lumMod val="60000"/>
                  <a:lumOff val="40000"/>
                </a:schemeClr>
              </a:solidFill>
              <a:cs typeface="Arial"/>
            </a:endParaRPr>
          </a:p>
          <a:p>
            <a:pPr algn="ctr"/>
            <a:endParaRPr lang="es-EC" sz="2000" dirty="0">
              <a:solidFill>
                <a:srgbClr val="0070C0"/>
              </a:solidFill>
            </a:endParaRPr>
          </a:p>
          <a:p>
            <a:pPr algn="ctr"/>
            <a:r>
              <a:rPr lang="es-EC" sz="2000" b="1" dirty="0">
                <a:latin typeface="Arial"/>
                <a:cs typeface="Arial"/>
              </a:rPr>
              <a:t>Sangolquí, 2022 </a:t>
            </a:r>
            <a:endParaRPr lang="es-EC" sz="2000" dirty="0"/>
          </a:p>
        </p:txBody>
      </p:sp>
      <p:sp>
        <p:nvSpPr>
          <p:cNvPr id="3" name="2 Rectángulo"/>
          <p:cNvSpPr/>
          <p:nvPr/>
        </p:nvSpPr>
        <p:spPr>
          <a:xfrm>
            <a:off x="0" y="6488264"/>
            <a:ext cx="9144000" cy="1113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7F14B8-2E4D-47D1-B7EB-9069BE5B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086" y="-112889"/>
            <a:ext cx="10237469" cy="68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C89739-3E20-4016-B0CC-9F97132FB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086" y="344310"/>
            <a:ext cx="102374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6" name="Picture 8" descr="La ESPE participó en la presentación de resultados del proyecto a BIO-GEEC  - ESPE">
            <a:extLst>
              <a:ext uri="{FF2B5EF4-FFF2-40B4-BE49-F238E27FC236}">
                <a16:creationId xmlns:a16="http://schemas.microsoft.com/office/drawing/2014/main" id="{7896854F-ECDF-4AB6-ADB8-29BC86E12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6" y="167924"/>
            <a:ext cx="7854727" cy="13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8EF0881-A988-4954-AB14-090AFBDB9140}"/>
              </a:ext>
            </a:extLst>
          </p:cNvPr>
          <p:cNvSpPr txBox="1">
            <a:spLocks/>
          </p:cNvSpPr>
          <p:nvPr/>
        </p:nvSpPr>
        <p:spPr>
          <a:xfrm>
            <a:off x="373761" y="1772893"/>
            <a:ext cx="8537944" cy="248516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EC" sz="2000" b="1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  <a:t>El uso de Geo-Herramientas epidemiológica como apoyo al Ministerio de Salud Pública en el marco de la pandemia de coronavirus COVID-19.</a:t>
            </a:r>
          </a:p>
          <a:p>
            <a:pPr algn="ctr" fontAlgn="auto">
              <a:spcAft>
                <a:spcPts val="0"/>
              </a:spcAft>
            </a:pPr>
            <a:endParaRPr lang="es-EC" sz="20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fontAlgn="auto">
              <a:spcAft>
                <a:spcPts val="0"/>
              </a:spcAft>
            </a:pPr>
            <a:r>
              <a:rPr lang="es-EC" sz="2000" b="1" dirty="0">
                <a:solidFill>
                  <a:srgbClr val="FFFFFF"/>
                </a:solidFill>
                <a:latin typeface="Arial"/>
                <a:cs typeface="Arial"/>
              </a:rPr>
              <a:t>Objetivo </a:t>
            </a:r>
            <a:r>
              <a:rPr lang="es-EC" sz="2000" b="1" dirty="0" err="1">
                <a:solidFill>
                  <a:srgbClr val="FFFFFF"/>
                </a:solidFill>
                <a:latin typeface="Arial"/>
                <a:cs typeface="Arial"/>
              </a:rPr>
              <a:t>N°2</a:t>
            </a:r>
            <a:r>
              <a:rPr lang="es-EC" sz="2000" b="1" dirty="0">
                <a:solidFill>
                  <a:srgbClr val="FFFFFF"/>
                </a:solidFill>
                <a:latin typeface="Arial"/>
                <a:cs typeface="Arial"/>
              </a:rPr>
              <a:t>: “Construir un tablero de mando y control para el monitoreo de indicadores de gestión de la COVID-19 mediante el empleo de herramientas informáticas de difusión web”.</a:t>
            </a:r>
          </a:p>
        </p:txBody>
      </p:sp>
    </p:spTree>
    <p:extLst>
      <p:ext uri="{BB962C8B-B14F-4D97-AF65-F5344CB8AC3E}">
        <p14:creationId xmlns:p14="http://schemas.microsoft.com/office/powerpoint/2010/main" val="4117319635"/>
      </p:ext>
    </p:extLst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782515494"/>
              </p:ext>
            </p:extLst>
          </p:nvPr>
        </p:nvGraphicFramePr>
        <p:xfrm>
          <a:off x="528593" y="741030"/>
          <a:ext cx="8086813" cy="537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7 Grupo"/>
          <p:cNvGrpSpPr/>
          <p:nvPr/>
        </p:nvGrpSpPr>
        <p:grpSpPr>
          <a:xfrm>
            <a:off x="21266" y="21266"/>
            <a:ext cx="4190400" cy="525600"/>
            <a:chOff x="1539426" y="3048655"/>
            <a:chExt cx="6065147" cy="760689"/>
          </a:xfrm>
        </p:grpSpPr>
        <p:grpSp>
          <p:nvGrpSpPr>
            <p:cNvPr id="4" name="3 Grupo"/>
            <p:cNvGrpSpPr/>
            <p:nvPr/>
          </p:nvGrpSpPr>
          <p:grpSpPr>
            <a:xfrm>
              <a:off x="1919770" y="3048655"/>
              <a:ext cx="5684803" cy="760689"/>
              <a:chOff x="1622058" y="992855"/>
              <a:chExt cx="5684803" cy="760689"/>
            </a:xfrm>
          </p:grpSpPr>
          <p:sp>
            <p:nvSpPr>
              <p:cNvPr id="6" name="5 Pentágono"/>
              <p:cNvSpPr/>
              <p:nvPr/>
            </p:nvSpPr>
            <p:spPr>
              <a:xfrm rot="10800000">
                <a:off x="1622058" y="992855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Pentágono 4"/>
              <p:cNvSpPr/>
              <p:nvPr/>
            </p:nvSpPr>
            <p:spPr>
              <a:xfrm rot="21600000">
                <a:off x="1812230" y="992855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lvl="0"/>
                <a:r>
                  <a:rPr lang="es-ES" sz="2400" dirty="0"/>
                  <a:t>Revisión Literaria</a:t>
                </a:r>
              </a:p>
            </p:txBody>
          </p:sp>
        </p:grpSp>
        <p:sp>
          <p:nvSpPr>
            <p:cNvPr id="5" name="4 Elipse">
              <a:hlinkClick r:id="rId7" action="ppaction://hlinksldjump"/>
            </p:cNvPr>
            <p:cNvSpPr/>
            <p:nvPr/>
          </p:nvSpPr>
          <p:spPr>
            <a:xfrm>
              <a:off x="1539426" y="3048655"/>
              <a:ext cx="760689" cy="760689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9" name="Gráfico 8" descr="Casa">
            <a:hlinkClick r:id="rId9" action="ppaction://hlinksldjump"/>
            <a:extLst>
              <a:ext uri="{FF2B5EF4-FFF2-40B4-BE49-F238E27FC236}">
                <a16:creationId xmlns:a16="http://schemas.microsoft.com/office/drawing/2014/main" id="{04037713-5EF3-45A2-BB68-735FA5AA4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17118" y="6231118"/>
            <a:ext cx="626882" cy="6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C1BC3-41E8-4BB3-A5D4-3174DB63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3" y="763172"/>
            <a:ext cx="8393113" cy="64135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Geosalud</a:t>
            </a:r>
            <a:endParaRPr lang="es-EC" b="1" dirty="0">
              <a:solidFill>
                <a:schemeClr val="bg1"/>
              </a:solidFill>
            </a:endParaRPr>
          </a:p>
        </p:txBody>
      </p:sp>
      <p:grpSp>
        <p:nvGrpSpPr>
          <p:cNvPr id="4" name="7 Grupo">
            <a:extLst>
              <a:ext uri="{FF2B5EF4-FFF2-40B4-BE49-F238E27FC236}">
                <a16:creationId xmlns:a16="http://schemas.microsoft.com/office/drawing/2014/main" id="{F196827C-40AC-4752-8F1D-F6DF56E55B59}"/>
              </a:ext>
            </a:extLst>
          </p:cNvPr>
          <p:cNvGrpSpPr/>
          <p:nvPr/>
        </p:nvGrpSpPr>
        <p:grpSpPr>
          <a:xfrm>
            <a:off x="21266" y="35334"/>
            <a:ext cx="4190400" cy="525600"/>
            <a:chOff x="1539426" y="3048655"/>
            <a:chExt cx="6065147" cy="760689"/>
          </a:xfrm>
        </p:grpSpPr>
        <p:grpSp>
          <p:nvGrpSpPr>
            <p:cNvPr id="5" name="3 Grupo">
              <a:extLst>
                <a:ext uri="{FF2B5EF4-FFF2-40B4-BE49-F238E27FC236}">
                  <a16:creationId xmlns:a16="http://schemas.microsoft.com/office/drawing/2014/main" id="{5F61CE05-380A-41DD-BCC0-CF554053B381}"/>
                </a:ext>
              </a:extLst>
            </p:cNvPr>
            <p:cNvGrpSpPr/>
            <p:nvPr/>
          </p:nvGrpSpPr>
          <p:grpSpPr>
            <a:xfrm>
              <a:off x="1919770" y="3048655"/>
              <a:ext cx="5684803" cy="760689"/>
              <a:chOff x="1622058" y="992855"/>
              <a:chExt cx="5684803" cy="760689"/>
            </a:xfrm>
          </p:grpSpPr>
          <p:sp>
            <p:nvSpPr>
              <p:cNvPr id="7" name="5 Pentágono">
                <a:extLst>
                  <a:ext uri="{FF2B5EF4-FFF2-40B4-BE49-F238E27FC236}">
                    <a16:creationId xmlns:a16="http://schemas.microsoft.com/office/drawing/2014/main" id="{AF86AFB5-4E38-41DC-951F-0235D1507CF7}"/>
                  </a:ext>
                </a:extLst>
              </p:cNvPr>
              <p:cNvSpPr/>
              <p:nvPr/>
            </p:nvSpPr>
            <p:spPr>
              <a:xfrm rot="10800000">
                <a:off x="1622058" y="992855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Pentágono 4">
                <a:extLst>
                  <a:ext uri="{FF2B5EF4-FFF2-40B4-BE49-F238E27FC236}">
                    <a16:creationId xmlns:a16="http://schemas.microsoft.com/office/drawing/2014/main" id="{87DD2A72-324C-4EFA-A35E-0EF1EF31E04F}"/>
                  </a:ext>
                </a:extLst>
              </p:cNvPr>
              <p:cNvSpPr/>
              <p:nvPr/>
            </p:nvSpPr>
            <p:spPr>
              <a:xfrm rot="21600000">
                <a:off x="1812230" y="992855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lvl="0"/>
                <a:r>
                  <a:rPr lang="es-ES" sz="2400" dirty="0"/>
                  <a:t>Revisión Literaria</a:t>
                </a:r>
              </a:p>
            </p:txBody>
          </p:sp>
        </p:grpSp>
        <p:sp>
          <p:nvSpPr>
            <p:cNvPr id="6" name="4 Elipse">
              <a:hlinkClick r:id="rId2" action="ppaction://hlinksldjump"/>
              <a:extLst>
                <a:ext uri="{FF2B5EF4-FFF2-40B4-BE49-F238E27FC236}">
                  <a16:creationId xmlns:a16="http://schemas.microsoft.com/office/drawing/2014/main" id="{C0F79207-A12B-415D-9460-BA03F0FE9734}"/>
                </a:ext>
              </a:extLst>
            </p:cNvPr>
            <p:cNvSpPr/>
            <p:nvPr/>
          </p:nvSpPr>
          <p:spPr>
            <a:xfrm>
              <a:off x="1539426" y="3048655"/>
              <a:ext cx="760689" cy="760689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1E40FF-F70C-468F-BB1D-F0E6A12F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87" y="1606759"/>
            <a:ext cx="5037625" cy="418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4643ECF-BAFA-469B-8362-8E484B96D53D}"/>
              </a:ext>
            </a:extLst>
          </p:cNvPr>
          <p:cNvSpPr/>
          <p:nvPr/>
        </p:nvSpPr>
        <p:spPr>
          <a:xfrm>
            <a:off x="21266" y="5998098"/>
            <a:ext cx="9263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i="1" dirty="0">
                <a:solidFill>
                  <a:srgbClr val="00B0F0"/>
                </a:solidFill>
              </a:rPr>
              <a:t>Diagrama de relación entre los seres humanos, sistema tierra y la salud. </a:t>
            </a:r>
            <a:endParaRPr lang="es-ES" sz="1400" i="1" dirty="0">
              <a:solidFill>
                <a:srgbClr val="00B0F0"/>
              </a:solidFill>
              <a:latin typeface="Segoe UI" panose="020B0502040204020203" pitchFamily="34" charset="0"/>
            </a:endParaRPr>
          </a:p>
          <a:p>
            <a:pPr algn="ctr"/>
            <a:r>
              <a:rPr lang="es-ES" sz="1400" i="1" dirty="0">
                <a:solidFill>
                  <a:srgbClr val="00B0F0"/>
                </a:solidFill>
              </a:rPr>
              <a:t>Fuente: (</a:t>
            </a:r>
            <a:r>
              <a:rPr lang="es-ES" sz="1400" i="1" dirty="0" err="1">
                <a:solidFill>
                  <a:srgbClr val="00B0F0"/>
                </a:solidFill>
              </a:rPr>
              <a:t>Gorris</a:t>
            </a:r>
            <a:r>
              <a:rPr lang="es-ES" sz="1400" i="1" dirty="0">
                <a:solidFill>
                  <a:srgbClr val="00B0F0"/>
                </a:solidFill>
              </a:rPr>
              <a:t> et al., 2021). </a:t>
            </a:r>
            <a:endParaRPr lang="es-ES" sz="1400" b="0" i="1" dirty="0">
              <a:solidFill>
                <a:srgbClr val="00B0F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Gráfico 9" descr="América en globo terráqueo">
            <a:hlinkClick r:id="rId5" action="ppaction://hlinksldjump"/>
            <a:extLst>
              <a:ext uri="{FF2B5EF4-FFF2-40B4-BE49-F238E27FC236}">
                <a16:creationId xmlns:a16="http://schemas.microsoft.com/office/drawing/2014/main" id="{072715E9-8D5C-4B6E-B76A-A960A8CC3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4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4FD0825-DD4D-43E1-B059-943FAC90AD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554995"/>
              </p:ext>
            </p:extLst>
          </p:nvPr>
        </p:nvGraphicFramePr>
        <p:xfrm>
          <a:off x="1799770" y="727919"/>
          <a:ext cx="6096000" cy="3622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Pandemia dejará 1.500 millones de mascarillas usadas en los océanos del  mundo - La Tercera">
            <a:extLst>
              <a:ext uri="{FF2B5EF4-FFF2-40B4-BE49-F238E27FC236}">
                <a16:creationId xmlns:a16="http://schemas.microsoft.com/office/drawing/2014/main" id="{B537555C-1556-43C7-98DE-29055B081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68" y="637451"/>
            <a:ext cx="2002745" cy="15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mana de receso: Protocolos de bioseguridad para el mar y las piscinas -  Viajar - Vida - ELTIEMPO.COM">
            <a:extLst>
              <a:ext uri="{FF2B5EF4-FFF2-40B4-BE49-F238E27FC236}">
                <a16:creationId xmlns:a16="http://schemas.microsoft.com/office/drawing/2014/main" id="{761FB966-E32B-4F2A-BDB5-2B6640637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29" y="637451"/>
            <a:ext cx="2434999" cy="15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BF0DD4F-9727-4EE6-BFE7-EF7F9E76240E}"/>
              </a:ext>
            </a:extLst>
          </p:cNvPr>
          <p:cNvSpPr txBox="1"/>
          <p:nvPr/>
        </p:nvSpPr>
        <p:spPr>
          <a:xfrm>
            <a:off x="928913" y="103421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B0F0"/>
                </a:solidFill>
              </a:rPr>
              <a:t>Contaminación</a:t>
            </a:r>
            <a:endParaRPr lang="es-EC" sz="2400" dirty="0">
              <a:solidFill>
                <a:srgbClr val="00B0F0"/>
              </a:solidFill>
            </a:endParaRPr>
          </a:p>
        </p:txBody>
      </p:sp>
      <p:pic>
        <p:nvPicPr>
          <p:cNvPr id="1032" name="Picture 8" descr="Me puedo infectar de Covid-19 en la playa o en una piscina? - Salud con lupa">
            <a:extLst>
              <a:ext uri="{FF2B5EF4-FFF2-40B4-BE49-F238E27FC236}">
                <a16:creationId xmlns:a16="http://schemas.microsoft.com/office/drawing/2014/main" id="{ADFC7986-D989-4FAF-B15A-5BDAF1469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13182" r="24094"/>
          <a:stretch/>
        </p:blipFill>
        <p:spPr bwMode="auto">
          <a:xfrm>
            <a:off x="3772013" y="4833814"/>
            <a:ext cx="2151515" cy="177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4EE8DAA-1309-4CE8-B5F5-25B347383C59}"/>
              </a:ext>
            </a:extLst>
          </p:cNvPr>
          <p:cNvSpPr txBox="1"/>
          <p:nvPr/>
        </p:nvSpPr>
        <p:spPr>
          <a:xfrm>
            <a:off x="5865469" y="8952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B0F0"/>
                </a:solidFill>
              </a:rPr>
              <a:t>Restricciones</a:t>
            </a:r>
            <a:endParaRPr lang="es-EC" sz="2400" dirty="0">
              <a:solidFill>
                <a:srgbClr val="00B0F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1A96667-73AC-4F6E-B2F9-230F51508ADE}"/>
              </a:ext>
            </a:extLst>
          </p:cNvPr>
          <p:cNvSpPr txBox="1"/>
          <p:nvPr/>
        </p:nvSpPr>
        <p:spPr>
          <a:xfrm>
            <a:off x="3323770" y="4350759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B0F0"/>
                </a:solidFill>
              </a:rPr>
              <a:t>Uso de mascarillas</a:t>
            </a:r>
            <a:endParaRPr lang="es-EC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3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 Grupo">
            <a:extLst>
              <a:ext uri="{FF2B5EF4-FFF2-40B4-BE49-F238E27FC236}">
                <a16:creationId xmlns:a16="http://schemas.microsoft.com/office/drawing/2014/main" id="{9F0675A1-AD4F-4480-9431-D441E63B1802}"/>
              </a:ext>
            </a:extLst>
          </p:cNvPr>
          <p:cNvGrpSpPr/>
          <p:nvPr/>
        </p:nvGrpSpPr>
        <p:grpSpPr>
          <a:xfrm>
            <a:off x="21266" y="35334"/>
            <a:ext cx="4190400" cy="525600"/>
            <a:chOff x="1539426" y="3048655"/>
            <a:chExt cx="6065147" cy="760689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94A4D7E8-D479-4A7D-9BFE-D98F96256620}"/>
                </a:ext>
              </a:extLst>
            </p:cNvPr>
            <p:cNvGrpSpPr/>
            <p:nvPr/>
          </p:nvGrpSpPr>
          <p:grpSpPr>
            <a:xfrm>
              <a:off x="1919770" y="3048655"/>
              <a:ext cx="5684803" cy="760689"/>
              <a:chOff x="1622058" y="992855"/>
              <a:chExt cx="5684803" cy="760689"/>
            </a:xfrm>
          </p:grpSpPr>
          <p:sp>
            <p:nvSpPr>
              <p:cNvPr id="6" name="5 Pentágono">
                <a:extLst>
                  <a:ext uri="{FF2B5EF4-FFF2-40B4-BE49-F238E27FC236}">
                    <a16:creationId xmlns:a16="http://schemas.microsoft.com/office/drawing/2014/main" id="{7FD1EEBA-4A13-4077-972D-C421E21E9BE2}"/>
                  </a:ext>
                </a:extLst>
              </p:cNvPr>
              <p:cNvSpPr/>
              <p:nvPr/>
            </p:nvSpPr>
            <p:spPr>
              <a:xfrm rot="10800000">
                <a:off x="1622058" y="992855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Pentágono 4">
                <a:extLst>
                  <a:ext uri="{FF2B5EF4-FFF2-40B4-BE49-F238E27FC236}">
                    <a16:creationId xmlns:a16="http://schemas.microsoft.com/office/drawing/2014/main" id="{61F9FC6A-91EF-460C-97F8-B9319E400D58}"/>
                  </a:ext>
                </a:extLst>
              </p:cNvPr>
              <p:cNvSpPr/>
              <p:nvPr/>
            </p:nvSpPr>
            <p:spPr>
              <a:xfrm rot="21600000">
                <a:off x="1812230" y="992855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lvl="0"/>
                <a:r>
                  <a:rPr lang="es-ES" sz="2400" dirty="0"/>
                  <a:t>Revisión Literaria</a:t>
                </a:r>
              </a:p>
            </p:txBody>
          </p:sp>
        </p:grpSp>
        <p:sp>
          <p:nvSpPr>
            <p:cNvPr id="5" name="4 Elipse">
              <a:hlinkClick r:id="rId2" action="ppaction://hlinksldjump"/>
              <a:extLst>
                <a:ext uri="{FF2B5EF4-FFF2-40B4-BE49-F238E27FC236}">
                  <a16:creationId xmlns:a16="http://schemas.microsoft.com/office/drawing/2014/main" id="{0195B3E3-F076-42C0-9CF5-C2EF5904E07A}"/>
                </a:ext>
              </a:extLst>
            </p:cNvPr>
            <p:cNvSpPr/>
            <p:nvPr/>
          </p:nvSpPr>
          <p:spPr>
            <a:xfrm>
              <a:off x="1539426" y="3048655"/>
              <a:ext cx="760689" cy="760689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FF5EAF1F-5095-47E3-8758-7D61D521ADCB}"/>
              </a:ext>
            </a:extLst>
          </p:cNvPr>
          <p:cNvSpPr txBox="1">
            <a:spLocks/>
          </p:cNvSpPr>
          <p:nvPr/>
        </p:nvSpPr>
        <p:spPr>
          <a:xfrm>
            <a:off x="375443" y="763172"/>
            <a:ext cx="8393113" cy="6413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algn="ctr"/>
            <a:r>
              <a:rPr lang="es-ES" kern="0" dirty="0" err="1">
                <a:solidFill>
                  <a:schemeClr val="bg1"/>
                </a:solidFill>
              </a:rPr>
              <a:t>Dashboard</a:t>
            </a:r>
            <a:endParaRPr lang="es-EC" kern="0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18CA3C7-6F53-4CC2-9670-2F399E5D4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22" y="2840475"/>
            <a:ext cx="8768556" cy="33158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9BAB0AD-6105-421E-B119-A39E74063DFD}"/>
              </a:ext>
            </a:extLst>
          </p:cNvPr>
          <p:cNvSpPr/>
          <p:nvPr/>
        </p:nvSpPr>
        <p:spPr>
          <a:xfrm>
            <a:off x="21266" y="6157753"/>
            <a:ext cx="9263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i="1" dirty="0" err="1">
                <a:solidFill>
                  <a:srgbClr val="00B0F0"/>
                </a:solidFill>
              </a:rPr>
              <a:t>Dashboard</a:t>
            </a:r>
            <a:r>
              <a:rPr lang="es-ES" sz="1400" i="1" dirty="0">
                <a:solidFill>
                  <a:srgbClr val="00B0F0"/>
                </a:solidFill>
              </a:rPr>
              <a:t> del COVID-19 de la Universidad Johns Hopkins</a:t>
            </a:r>
            <a:endParaRPr lang="es-ES" sz="1400" i="1" dirty="0">
              <a:solidFill>
                <a:srgbClr val="00B0F0"/>
              </a:solidFill>
              <a:latin typeface="Segoe UI" panose="020B0502040204020203" pitchFamily="34" charset="0"/>
            </a:endParaRPr>
          </a:p>
          <a:p>
            <a:pPr algn="ctr"/>
            <a:r>
              <a:rPr lang="es-ES" sz="1400" i="1" dirty="0">
                <a:solidFill>
                  <a:srgbClr val="00B0F0"/>
                </a:solidFill>
              </a:rPr>
              <a:t>Fuente: (Universidad Johns Hopkins, 2021). </a:t>
            </a:r>
            <a:endParaRPr lang="es-ES" sz="1400" b="0" i="1" dirty="0">
              <a:solidFill>
                <a:srgbClr val="00B0F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1" name="Gráfico 10" descr="América en globo terráqueo">
            <a:hlinkClick r:id="rId5" action="ppaction://hlinksldjump"/>
            <a:extLst>
              <a:ext uri="{FF2B5EF4-FFF2-40B4-BE49-F238E27FC236}">
                <a16:creationId xmlns:a16="http://schemas.microsoft.com/office/drawing/2014/main" id="{3C7813FE-E0E1-4457-BE08-4933DBAD6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0BDF9AD-D186-41E2-B54F-86B82D47CD4A}"/>
              </a:ext>
            </a:extLst>
          </p:cNvPr>
          <p:cNvSpPr txBox="1"/>
          <p:nvPr/>
        </p:nvSpPr>
        <p:spPr>
          <a:xfrm>
            <a:off x="2344058" y="1593105"/>
            <a:ext cx="445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</a:rPr>
              <a:t>Toma de decisiones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8325139-E89F-45BF-8B62-4D45E3C988FA}"/>
              </a:ext>
            </a:extLst>
          </p:cNvPr>
          <p:cNvSpPr/>
          <p:nvPr/>
        </p:nvSpPr>
        <p:spPr>
          <a:xfrm>
            <a:off x="2792521" y="2216790"/>
            <a:ext cx="3894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chemeClr val="bg1"/>
                </a:solidFill>
                <a:ea typeface="Times New Roman" panose="02020603050405020304" pitchFamily="18" charset="0"/>
              </a:rPr>
              <a:t>Panorama real del entorno actual </a:t>
            </a:r>
            <a:endParaRPr lang="es-EC" sz="18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0D4F429-5C9E-4FC4-8849-6498A85DB967}"/>
              </a:ext>
            </a:extLst>
          </p:cNvPr>
          <p:cNvSpPr txBox="1"/>
          <p:nvPr/>
        </p:nvSpPr>
        <p:spPr>
          <a:xfrm>
            <a:off x="361581" y="1593105"/>
            <a:ext cx="230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</a:rPr>
              <a:t>Herramienta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767DC6-F97E-4248-ABFC-E713CAD3A2EB}"/>
              </a:ext>
            </a:extLst>
          </p:cNvPr>
          <p:cNvSpPr txBox="1"/>
          <p:nvPr/>
        </p:nvSpPr>
        <p:spPr>
          <a:xfrm>
            <a:off x="5552937" y="1617839"/>
            <a:ext cx="445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</a:rPr>
              <a:t>Indicadores y métricas</a:t>
            </a: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D604E5A2-DFE4-491B-8BB6-9F2E9F899275}"/>
              </a:ext>
            </a:extLst>
          </p:cNvPr>
          <p:cNvSpPr/>
          <p:nvPr/>
        </p:nvSpPr>
        <p:spPr>
          <a:xfrm>
            <a:off x="4426857" y="1962437"/>
            <a:ext cx="348343" cy="254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47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 Grupo">
            <a:extLst>
              <a:ext uri="{FF2B5EF4-FFF2-40B4-BE49-F238E27FC236}">
                <a16:creationId xmlns:a16="http://schemas.microsoft.com/office/drawing/2014/main" id="{56192B34-6BB0-444A-A3DC-D6D142BD73F8}"/>
              </a:ext>
            </a:extLst>
          </p:cNvPr>
          <p:cNvGrpSpPr/>
          <p:nvPr/>
        </p:nvGrpSpPr>
        <p:grpSpPr>
          <a:xfrm>
            <a:off x="21266" y="21266"/>
            <a:ext cx="4190400" cy="525600"/>
            <a:chOff x="1539426" y="3048655"/>
            <a:chExt cx="6065147" cy="760689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CF0EF33B-4AEB-4EE5-978E-E86704F542EC}"/>
                </a:ext>
              </a:extLst>
            </p:cNvPr>
            <p:cNvGrpSpPr/>
            <p:nvPr/>
          </p:nvGrpSpPr>
          <p:grpSpPr>
            <a:xfrm>
              <a:off x="1919770" y="3048655"/>
              <a:ext cx="5684803" cy="760689"/>
              <a:chOff x="1622058" y="992855"/>
              <a:chExt cx="5684803" cy="760689"/>
            </a:xfrm>
          </p:grpSpPr>
          <p:sp>
            <p:nvSpPr>
              <p:cNvPr id="6" name="5 Pentágono">
                <a:extLst>
                  <a:ext uri="{FF2B5EF4-FFF2-40B4-BE49-F238E27FC236}">
                    <a16:creationId xmlns:a16="http://schemas.microsoft.com/office/drawing/2014/main" id="{16029C65-963C-4429-AFBA-3D76EF58EAC6}"/>
                  </a:ext>
                </a:extLst>
              </p:cNvPr>
              <p:cNvSpPr/>
              <p:nvPr/>
            </p:nvSpPr>
            <p:spPr>
              <a:xfrm rot="10800000">
                <a:off x="1622058" y="992855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Pentágono 4">
                <a:extLst>
                  <a:ext uri="{FF2B5EF4-FFF2-40B4-BE49-F238E27FC236}">
                    <a16:creationId xmlns:a16="http://schemas.microsoft.com/office/drawing/2014/main" id="{DB0715B3-CE9B-4370-8943-784021E53152}"/>
                  </a:ext>
                </a:extLst>
              </p:cNvPr>
              <p:cNvSpPr/>
              <p:nvPr/>
            </p:nvSpPr>
            <p:spPr>
              <a:xfrm rot="21600000">
                <a:off x="1812230" y="992855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lvl="0"/>
                <a:r>
                  <a:rPr lang="es-ES" sz="2400" dirty="0"/>
                  <a:t>Revisión Literaria</a:t>
                </a:r>
              </a:p>
            </p:txBody>
          </p:sp>
        </p:grpSp>
        <p:sp>
          <p:nvSpPr>
            <p:cNvPr id="5" name="4 Elipse">
              <a:hlinkClick r:id="rId2" action="ppaction://hlinksldjump"/>
              <a:extLst>
                <a:ext uri="{FF2B5EF4-FFF2-40B4-BE49-F238E27FC236}">
                  <a16:creationId xmlns:a16="http://schemas.microsoft.com/office/drawing/2014/main" id="{4A8BC540-3BC7-46C8-826B-9C27FE649DAE}"/>
                </a:ext>
              </a:extLst>
            </p:cNvPr>
            <p:cNvSpPr/>
            <p:nvPr/>
          </p:nvSpPr>
          <p:spPr>
            <a:xfrm>
              <a:off x="1539426" y="3048655"/>
              <a:ext cx="760689" cy="760689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5C1440A1-F5CE-49E9-816E-C33F3E30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3" y="763172"/>
            <a:ext cx="8393113" cy="64135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Usabilidad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1F1F05E-AE0A-4ECB-85E4-A2C2DF3AFA7C}"/>
              </a:ext>
            </a:extLst>
          </p:cNvPr>
          <p:cNvSpPr/>
          <p:nvPr/>
        </p:nvSpPr>
        <p:spPr>
          <a:xfrm>
            <a:off x="375443" y="1513472"/>
            <a:ext cx="8393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chemeClr val="bg1"/>
                </a:solidFill>
              </a:rPr>
              <a:t>“Grado en el que un producto puede ser usado por determinados usuarios para conseguir objetivos específicos con efectividad, eficiencia y satisfacción en un contexto de uso específico” (ISO 9241-11:1998).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C815A163-49D5-47FB-8BA6-DE59638D1987}"/>
              </a:ext>
            </a:extLst>
          </p:cNvPr>
          <p:cNvSpPr txBox="1">
            <a:spLocks/>
          </p:cNvSpPr>
          <p:nvPr/>
        </p:nvSpPr>
        <p:spPr>
          <a:xfrm>
            <a:off x="349519" y="3226385"/>
            <a:ext cx="2483289" cy="4052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algn="ctr"/>
            <a:r>
              <a:rPr lang="es-ES" sz="2400" kern="0" dirty="0">
                <a:solidFill>
                  <a:schemeClr val="bg1"/>
                </a:solidFill>
              </a:rPr>
              <a:t>Efectividad</a:t>
            </a:r>
            <a:endParaRPr lang="es-EC" sz="2400" kern="0" dirty="0">
              <a:solidFill>
                <a:schemeClr val="bg1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F7B3D8E1-79C3-45C5-989A-44A72A81BC37}"/>
              </a:ext>
            </a:extLst>
          </p:cNvPr>
          <p:cNvSpPr txBox="1">
            <a:spLocks/>
          </p:cNvSpPr>
          <p:nvPr/>
        </p:nvSpPr>
        <p:spPr>
          <a:xfrm>
            <a:off x="3246910" y="3226385"/>
            <a:ext cx="2483289" cy="4052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algn="ctr"/>
            <a:r>
              <a:rPr lang="es-ES" sz="2400" kern="0" dirty="0">
                <a:solidFill>
                  <a:schemeClr val="bg1"/>
                </a:solidFill>
              </a:rPr>
              <a:t>Eficiencia</a:t>
            </a:r>
            <a:endParaRPr lang="es-EC" sz="2400" kern="0" dirty="0">
              <a:solidFill>
                <a:schemeClr val="bg1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3AD6C559-B255-45FC-B30D-95FB6DCB35F8}"/>
              </a:ext>
            </a:extLst>
          </p:cNvPr>
          <p:cNvSpPr txBox="1">
            <a:spLocks/>
          </p:cNvSpPr>
          <p:nvPr/>
        </p:nvSpPr>
        <p:spPr>
          <a:xfrm>
            <a:off x="6285266" y="3226385"/>
            <a:ext cx="2483289" cy="4052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algn="ctr"/>
            <a:r>
              <a:rPr lang="es-ES" sz="2400" kern="0" dirty="0">
                <a:solidFill>
                  <a:schemeClr val="bg1"/>
                </a:solidFill>
              </a:rPr>
              <a:t>Satisfacción</a:t>
            </a:r>
            <a:endParaRPr lang="es-EC" sz="2400" kern="0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31ECEEF-951F-437E-9BA3-FED89F2BA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4" r="7964"/>
          <a:stretch/>
        </p:blipFill>
        <p:spPr>
          <a:xfrm>
            <a:off x="6078827" y="3824901"/>
            <a:ext cx="2825694" cy="2249866"/>
          </a:xfrm>
          <a:prstGeom prst="rect">
            <a:avLst/>
          </a:prstGeom>
        </p:spPr>
      </p:pic>
      <p:pic>
        <p:nvPicPr>
          <p:cNvPr id="16" name="Gráfico 15" descr="América en globo terráqueo">
            <a:hlinkClick r:id="rId5" action="ppaction://hlinksldjump"/>
            <a:extLst>
              <a:ext uri="{FF2B5EF4-FFF2-40B4-BE49-F238E27FC236}">
                <a16:creationId xmlns:a16="http://schemas.microsoft.com/office/drawing/2014/main" id="{77EFD675-3273-41F5-99F1-CDEDC5ACD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6878" y="6211846"/>
            <a:ext cx="646154" cy="646154"/>
          </a:xfrm>
          <a:prstGeom prst="rect">
            <a:avLst/>
          </a:prstGeom>
        </p:spPr>
      </p:pic>
      <p:pic>
        <p:nvPicPr>
          <p:cNvPr id="1026" name="Picture 2" descr="Tomar asistencia y calificar durante COVID-19">
            <a:extLst>
              <a:ext uri="{FF2B5EF4-FFF2-40B4-BE49-F238E27FC236}">
                <a16:creationId xmlns:a16="http://schemas.microsoft.com/office/drawing/2014/main" id="{8460E893-FE14-4DF4-B26E-A4CDBEB2A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r="3999"/>
          <a:stretch/>
        </p:blipFill>
        <p:spPr bwMode="auto">
          <a:xfrm>
            <a:off x="239479" y="3824900"/>
            <a:ext cx="2665025" cy="224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onómetro En La Mano Sobre Fondo Azul. Temporizador Para Medir El Tiempo.  Idea De Plazo, Vida Rápida Y Competencia. Ilustraciones Vectoriales, Clip  Art Vectorizado Libre De Derechos. Image 68841232.">
            <a:extLst>
              <a:ext uri="{FF2B5EF4-FFF2-40B4-BE49-F238E27FC236}">
                <a16:creationId xmlns:a16="http://schemas.microsoft.com/office/drawing/2014/main" id="{C30F741F-2F8F-43DC-BAF7-1E19DD783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" b="10220"/>
          <a:stretch/>
        </p:blipFill>
        <p:spPr bwMode="auto">
          <a:xfrm>
            <a:off x="3162318" y="3824899"/>
            <a:ext cx="2658695" cy="224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 Grupo">
            <a:extLst>
              <a:ext uri="{FF2B5EF4-FFF2-40B4-BE49-F238E27FC236}">
                <a16:creationId xmlns:a16="http://schemas.microsoft.com/office/drawing/2014/main" id="{466DFE49-EABB-40D3-B6E0-914BD666FA26}"/>
              </a:ext>
            </a:extLst>
          </p:cNvPr>
          <p:cNvGrpSpPr/>
          <p:nvPr/>
        </p:nvGrpSpPr>
        <p:grpSpPr>
          <a:xfrm>
            <a:off x="21266" y="21266"/>
            <a:ext cx="4190400" cy="525600"/>
            <a:chOff x="1539426" y="3048655"/>
            <a:chExt cx="6065147" cy="760689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125431A2-0AB3-4EDD-B2E6-5E26EDCDA23E}"/>
                </a:ext>
              </a:extLst>
            </p:cNvPr>
            <p:cNvGrpSpPr/>
            <p:nvPr/>
          </p:nvGrpSpPr>
          <p:grpSpPr>
            <a:xfrm>
              <a:off x="1919770" y="3048655"/>
              <a:ext cx="5684803" cy="760689"/>
              <a:chOff x="1622058" y="992855"/>
              <a:chExt cx="5684803" cy="760689"/>
            </a:xfrm>
          </p:grpSpPr>
          <p:sp>
            <p:nvSpPr>
              <p:cNvPr id="6" name="5 Pentágono">
                <a:extLst>
                  <a:ext uri="{FF2B5EF4-FFF2-40B4-BE49-F238E27FC236}">
                    <a16:creationId xmlns:a16="http://schemas.microsoft.com/office/drawing/2014/main" id="{E5E232AC-9E8B-455D-A47C-C3770462B286}"/>
                  </a:ext>
                </a:extLst>
              </p:cNvPr>
              <p:cNvSpPr/>
              <p:nvPr/>
            </p:nvSpPr>
            <p:spPr>
              <a:xfrm rot="10800000">
                <a:off x="1622058" y="992855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Pentágono 4">
                <a:extLst>
                  <a:ext uri="{FF2B5EF4-FFF2-40B4-BE49-F238E27FC236}">
                    <a16:creationId xmlns:a16="http://schemas.microsoft.com/office/drawing/2014/main" id="{BF96A7BF-3E88-44D4-8BE8-ABCFDBAE5E16}"/>
                  </a:ext>
                </a:extLst>
              </p:cNvPr>
              <p:cNvSpPr/>
              <p:nvPr/>
            </p:nvSpPr>
            <p:spPr>
              <a:xfrm rot="21600000">
                <a:off x="1812230" y="992855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lvl="0"/>
                <a:r>
                  <a:rPr lang="es-ES" sz="2400" dirty="0"/>
                  <a:t>Revisión Literaria</a:t>
                </a:r>
              </a:p>
            </p:txBody>
          </p:sp>
        </p:grpSp>
        <p:sp>
          <p:nvSpPr>
            <p:cNvPr id="5" name="4 Elipse">
              <a:hlinkClick r:id="rId2" action="ppaction://hlinksldjump"/>
              <a:extLst>
                <a:ext uri="{FF2B5EF4-FFF2-40B4-BE49-F238E27FC236}">
                  <a16:creationId xmlns:a16="http://schemas.microsoft.com/office/drawing/2014/main" id="{3B03E123-2861-417F-9691-F9F5D55D7BAC}"/>
                </a:ext>
              </a:extLst>
            </p:cNvPr>
            <p:cNvSpPr/>
            <p:nvPr/>
          </p:nvSpPr>
          <p:spPr>
            <a:xfrm>
              <a:off x="1539426" y="3048655"/>
              <a:ext cx="760689" cy="760689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A654F8A4-141D-47CE-9556-B8B2CA61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3" y="763172"/>
            <a:ext cx="8393113" cy="64135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GeoTest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E1B5963-3700-4261-A22D-DF43704AC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87072"/>
              </p:ext>
            </p:extLst>
          </p:nvPr>
        </p:nvGraphicFramePr>
        <p:xfrm>
          <a:off x="309316" y="2321210"/>
          <a:ext cx="8525365" cy="365760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77341">
                  <a:extLst>
                    <a:ext uri="{9D8B030D-6E8A-4147-A177-3AD203B41FA5}">
                      <a16:colId xmlns:a16="http://schemas.microsoft.com/office/drawing/2014/main" val="938563166"/>
                    </a:ext>
                  </a:extLst>
                </a:gridCol>
                <a:gridCol w="8048024">
                  <a:extLst>
                    <a:ext uri="{9D8B030D-6E8A-4147-A177-3AD203B41FA5}">
                      <a16:colId xmlns:a16="http://schemas.microsoft.com/office/drawing/2014/main" val="1921800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400" b="1" i="0" dirty="0">
                          <a:solidFill>
                            <a:schemeClr val="bg1"/>
                          </a:solidFill>
                          <a:effectLst/>
                        </a:rPr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Tareas de prueba del 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effectLst/>
                        </a:rPr>
                        <a:t>GeoTest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602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Abra el 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effectLst/>
                        </a:rPr>
                        <a:t>geoportal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 sueco desde la página de inicio del proyecto; 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48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Busque un conjunto de datos ingresando un texto libre; 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945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Busque conjuntos de datos especificando una categoría; 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0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Busque especificando una extensión geográfica; 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406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Busque ingresando un texto libre y especificando una categoría; 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366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Busque ingresando una prueba gratuita y especificando una extensión geográfica; 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43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Busque especificando una categoría y una extensión geográfica; 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050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Busque ingresando un texto libre, especificando una extensión geográfica y una categoría al mismo tiempo;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705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Mostrar y eliminar un servicio de mapas web (WMS); 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436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Añadir un WMS ingresando un URL;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73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Ejercicios en el mapa y coberturas.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926972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19648D6D-8303-4E25-9FFC-4B592DEF4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564" y="6312341"/>
            <a:ext cx="195887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i="1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Tareas del </a:t>
            </a:r>
            <a:r>
              <a:rPr kumimoji="0" lang="es-EC" altLang="es-EC" sz="1400" i="1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GeoTest</a:t>
            </a:r>
            <a:r>
              <a:rPr kumimoji="0" lang="es-EC" altLang="es-EC" sz="1400" i="1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kumimoji="0" lang="es-EC" altLang="es-EC" sz="1400" i="1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i="1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Fuente: (HE et al, 2012) </a:t>
            </a:r>
            <a:endParaRPr kumimoji="0" lang="es-EC" altLang="es-EC" sz="1400" i="1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Gráfico 10" descr="América en globo terráqueo">
            <a:hlinkClick r:id="rId4" action="ppaction://hlinksldjump"/>
            <a:extLst>
              <a:ext uri="{FF2B5EF4-FFF2-40B4-BE49-F238E27FC236}">
                <a16:creationId xmlns:a16="http://schemas.microsoft.com/office/drawing/2014/main" id="{DDB0BEE6-EDD3-4E9E-B0B5-0204AE3E6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B681678-88C2-4709-8BFE-5ED99C654EBF}"/>
              </a:ext>
            </a:extLst>
          </p:cNvPr>
          <p:cNvSpPr/>
          <p:nvPr/>
        </p:nvSpPr>
        <p:spPr>
          <a:xfrm>
            <a:off x="791028" y="1679903"/>
            <a:ext cx="7977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ea typeface="Calibri" panose="020F0502020204030204" pitchFamily="34" charset="0"/>
              </a:rPr>
              <a:t>Las tareas del </a:t>
            </a:r>
            <a:r>
              <a:rPr lang="es-ES" sz="1400" dirty="0" err="1">
                <a:solidFill>
                  <a:schemeClr val="bg1"/>
                </a:solidFill>
                <a:ea typeface="Calibri" panose="020F0502020204030204" pitchFamily="34" charset="0"/>
              </a:rPr>
              <a:t>GeoTest</a:t>
            </a:r>
            <a:r>
              <a:rPr lang="es-ES" sz="1400" dirty="0">
                <a:solidFill>
                  <a:schemeClr val="bg1"/>
                </a:solidFill>
                <a:ea typeface="Calibri" panose="020F0502020204030204" pitchFamily="34" charset="0"/>
              </a:rPr>
              <a:t> son propuestas en el proyecto </a:t>
            </a:r>
            <a:r>
              <a:rPr lang="es-ES" sz="1400" dirty="0" err="1">
                <a:solidFill>
                  <a:schemeClr val="bg1"/>
                </a:solidFill>
                <a:ea typeface="Calibri" panose="020F0502020204030204" pitchFamily="34" charset="0"/>
              </a:rPr>
              <a:t>Geoportal</a:t>
            </a:r>
            <a:r>
              <a:rPr lang="es-ES" sz="14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ea typeface="Calibri" panose="020F0502020204030204" pitchFamily="34" charset="0"/>
              </a:rPr>
              <a:t>Usability</a:t>
            </a:r>
            <a:r>
              <a:rPr lang="es-ES" sz="14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ea typeface="Calibri" panose="020F0502020204030204" pitchFamily="34" charset="0"/>
              </a:rPr>
              <a:t>Evaluation</a:t>
            </a:r>
            <a:r>
              <a:rPr lang="es-ES" sz="14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  <a:endParaRPr lang="es-EC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4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 Grupo">
            <a:extLst>
              <a:ext uri="{FF2B5EF4-FFF2-40B4-BE49-F238E27FC236}">
                <a16:creationId xmlns:a16="http://schemas.microsoft.com/office/drawing/2014/main" id="{351D9BC2-C1BB-40F8-92CE-5AC65A8F84C3}"/>
              </a:ext>
            </a:extLst>
          </p:cNvPr>
          <p:cNvGrpSpPr/>
          <p:nvPr/>
        </p:nvGrpSpPr>
        <p:grpSpPr>
          <a:xfrm>
            <a:off x="21266" y="21266"/>
            <a:ext cx="4190400" cy="525600"/>
            <a:chOff x="1539426" y="3048655"/>
            <a:chExt cx="6065147" cy="760689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D9958068-FD02-4439-9B90-971991A9C76B}"/>
                </a:ext>
              </a:extLst>
            </p:cNvPr>
            <p:cNvGrpSpPr/>
            <p:nvPr/>
          </p:nvGrpSpPr>
          <p:grpSpPr>
            <a:xfrm>
              <a:off x="1919770" y="3048655"/>
              <a:ext cx="5684803" cy="760689"/>
              <a:chOff x="1622058" y="992855"/>
              <a:chExt cx="5684803" cy="760689"/>
            </a:xfrm>
          </p:grpSpPr>
          <p:sp>
            <p:nvSpPr>
              <p:cNvPr id="6" name="5 Pentágono">
                <a:extLst>
                  <a:ext uri="{FF2B5EF4-FFF2-40B4-BE49-F238E27FC236}">
                    <a16:creationId xmlns:a16="http://schemas.microsoft.com/office/drawing/2014/main" id="{A19896D5-072B-4F4E-BEE7-D33EAC5E3F0F}"/>
                  </a:ext>
                </a:extLst>
              </p:cNvPr>
              <p:cNvSpPr/>
              <p:nvPr/>
            </p:nvSpPr>
            <p:spPr>
              <a:xfrm rot="10800000">
                <a:off x="1622058" y="992855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Pentágono 4">
                <a:extLst>
                  <a:ext uri="{FF2B5EF4-FFF2-40B4-BE49-F238E27FC236}">
                    <a16:creationId xmlns:a16="http://schemas.microsoft.com/office/drawing/2014/main" id="{D9F4E555-5393-4390-AADD-E73FCDC73F65}"/>
                  </a:ext>
                </a:extLst>
              </p:cNvPr>
              <p:cNvSpPr/>
              <p:nvPr/>
            </p:nvSpPr>
            <p:spPr>
              <a:xfrm rot="21600000">
                <a:off x="1812230" y="992855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lvl="0"/>
                <a:r>
                  <a:rPr lang="es-ES" sz="2400" dirty="0"/>
                  <a:t>Revisión Literaria</a:t>
                </a:r>
              </a:p>
            </p:txBody>
          </p:sp>
        </p:grpSp>
        <p:sp>
          <p:nvSpPr>
            <p:cNvPr id="5" name="4 Elipse">
              <a:hlinkClick r:id="rId2" action="ppaction://hlinksldjump"/>
              <a:extLst>
                <a:ext uri="{FF2B5EF4-FFF2-40B4-BE49-F238E27FC236}">
                  <a16:creationId xmlns:a16="http://schemas.microsoft.com/office/drawing/2014/main" id="{EBD34C7A-CC2D-482F-8BCC-4180850491EF}"/>
                </a:ext>
              </a:extLst>
            </p:cNvPr>
            <p:cNvSpPr/>
            <p:nvPr/>
          </p:nvSpPr>
          <p:spPr>
            <a:xfrm>
              <a:off x="1539426" y="3048655"/>
              <a:ext cx="760689" cy="760689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5C09D526-5929-4FF7-896D-38C801FD43F0}"/>
              </a:ext>
            </a:extLst>
          </p:cNvPr>
          <p:cNvSpPr txBox="1">
            <a:spLocks/>
          </p:cNvSpPr>
          <p:nvPr/>
        </p:nvSpPr>
        <p:spPr>
          <a:xfrm>
            <a:off x="375443" y="763172"/>
            <a:ext cx="8393113" cy="6413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algn="ctr"/>
            <a:r>
              <a:rPr lang="es-ES" kern="0" dirty="0">
                <a:solidFill>
                  <a:schemeClr val="bg1"/>
                </a:solidFill>
              </a:rPr>
              <a:t>Cuestionario SUS</a:t>
            </a:r>
            <a:endParaRPr lang="es-EC" kern="0" dirty="0">
              <a:solidFill>
                <a:schemeClr val="bg1"/>
              </a:solidFill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490E8784-010C-40BE-9FEF-DF275BABB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099412"/>
              </p:ext>
            </p:extLst>
          </p:nvPr>
        </p:nvGraphicFramePr>
        <p:xfrm>
          <a:off x="271020" y="2394702"/>
          <a:ext cx="8601954" cy="365579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512751">
                  <a:extLst>
                    <a:ext uri="{9D8B030D-6E8A-4147-A177-3AD203B41FA5}">
                      <a16:colId xmlns:a16="http://schemas.microsoft.com/office/drawing/2014/main" val="543004802"/>
                    </a:ext>
                  </a:extLst>
                </a:gridCol>
                <a:gridCol w="6100313">
                  <a:extLst>
                    <a:ext uri="{9D8B030D-6E8A-4147-A177-3AD203B41FA5}">
                      <a16:colId xmlns:a16="http://schemas.microsoft.com/office/drawing/2014/main" val="3622314781"/>
                    </a:ext>
                  </a:extLst>
                </a:gridCol>
                <a:gridCol w="397778">
                  <a:extLst>
                    <a:ext uri="{9D8B030D-6E8A-4147-A177-3AD203B41FA5}">
                      <a16:colId xmlns:a16="http://schemas.microsoft.com/office/drawing/2014/main" val="2709518904"/>
                    </a:ext>
                  </a:extLst>
                </a:gridCol>
                <a:gridCol w="397778">
                  <a:extLst>
                    <a:ext uri="{9D8B030D-6E8A-4147-A177-3AD203B41FA5}">
                      <a16:colId xmlns:a16="http://schemas.microsoft.com/office/drawing/2014/main" val="692870391"/>
                    </a:ext>
                  </a:extLst>
                </a:gridCol>
                <a:gridCol w="397778">
                  <a:extLst>
                    <a:ext uri="{9D8B030D-6E8A-4147-A177-3AD203B41FA5}">
                      <a16:colId xmlns:a16="http://schemas.microsoft.com/office/drawing/2014/main" val="4262254835"/>
                    </a:ext>
                  </a:extLst>
                </a:gridCol>
                <a:gridCol w="397778">
                  <a:extLst>
                    <a:ext uri="{9D8B030D-6E8A-4147-A177-3AD203B41FA5}">
                      <a16:colId xmlns:a16="http://schemas.microsoft.com/office/drawing/2014/main" val="3117586558"/>
                    </a:ext>
                  </a:extLst>
                </a:gridCol>
                <a:gridCol w="397778">
                  <a:extLst>
                    <a:ext uri="{9D8B030D-6E8A-4147-A177-3AD203B41FA5}">
                      <a16:colId xmlns:a16="http://schemas.microsoft.com/office/drawing/2014/main" val="6894894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400" b="1" i="0" dirty="0">
                          <a:solidFill>
                            <a:schemeClr val="bg1"/>
                          </a:solidFill>
                          <a:effectLst/>
                        </a:rPr>
                        <a:t>No.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Preguntas: 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1 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2 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3 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4 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5 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83418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Creo que me gustaría use este sistema con frecuencia.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68586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Encontré el sistema innecesariamente complejo.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37318"/>
                  </a:ext>
                </a:extLst>
              </a:tr>
              <a:tr h="123825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Pensé que el sistema era fácil.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45154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Creo que necesita el apoyo de un técnico para ser capaz de usar este sistema.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9384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Encontré las diversas funciones en este sistema bien integradas.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27416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Pensé que había demasiada inconsistencia en este sistema.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70588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Me imagino que la mayoría de la gente aprendería a usar este sistema muy rápidamente.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14979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El sistema me pareció muy incómodo de usar.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00316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Me sentí muy confiado usando el sistema.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701327"/>
                  </a:ext>
                </a:extLst>
              </a:tr>
              <a:tr h="318233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Necesitaba aprender mucho de cosas antes de que pudiera manejar el sistema.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117659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79CAB4C1-CA6F-4089-97BF-E02771A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830" y="6228542"/>
            <a:ext cx="188833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Cuestionario SUS. </a:t>
            </a:r>
            <a:endParaRPr kumimoji="0" lang="es-EC" altLang="es-EC" sz="1400" b="0" i="1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Fuente: (Brooke, 1996) </a:t>
            </a:r>
            <a:endParaRPr kumimoji="0" lang="es-EC" altLang="es-EC" sz="1400" b="0" i="1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Gráfico 10" descr="América en globo terráqueo">
            <a:hlinkClick r:id="rId4" action="ppaction://hlinksldjump"/>
            <a:extLst>
              <a:ext uri="{FF2B5EF4-FFF2-40B4-BE49-F238E27FC236}">
                <a16:creationId xmlns:a16="http://schemas.microsoft.com/office/drawing/2014/main" id="{9E6ACC9A-2B3D-437F-BA01-376F3E260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CAF71B9-E60E-4177-9302-28B6D297B4CA}"/>
              </a:ext>
            </a:extLst>
          </p:cNvPr>
          <p:cNvSpPr/>
          <p:nvPr/>
        </p:nvSpPr>
        <p:spPr>
          <a:xfrm>
            <a:off x="762000" y="1520242"/>
            <a:ext cx="7977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chemeClr val="bg1"/>
                </a:solidFill>
              </a:rPr>
              <a:t>La Escala de usabilidad del sistema (SUS) son diez afirmaciones que brinda una visión global de las evaluaciones subjetivas de la usabilidad, donde indica el grado de acuerdo o desacuerdo en una escala.</a:t>
            </a:r>
            <a:endParaRPr lang="es-EC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1919770" y="3048655"/>
            <a:ext cx="5684803" cy="760689"/>
            <a:chOff x="1622058" y="2968377"/>
            <a:chExt cx="5684803" cy="760689"/>
          </a:xfrm>
        </p:grpSpPr>
        <p:sp>
          <p:nvSpPr>
            <p:cNvPr id="10" name="9 Pentágono"/>
            <p:cNvSpPr/>
            <p:nvPr/>
          </p:nvSpPr>
          <p:spPr>
            <a:xfrm rot="10800000">
              <a:off x="1622058" y="2968377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 rot="21600000">
              <a:off x="1812230" y="2968377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dirty="0">
                  <a:solidFill>
                    <a:schemeClr val="bg1"/>
                  </a:solidFill>
                  <a:latin typeface="Arial" pitchFamily="34" charset="0"/>
                </a:rPr>
                <a:t>M</a:t>
              </a:r>
              <a:r>
                <a:rPr lang="es-EC" kern="1200" dirty="0">
                  <a:solidFill>
                    <a:schemeClr val="bg1"/>
                  </a:solidFill>
                  <a:latin typeface="Arial" pitchFamily="34" charset="0"/>
                </a:rPr>
                <a:t>etodología empleada</a:t>
              </a:r>
              <a:endParaRPr lang="es-EC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4" descr="Mantener el uso de mascarillas será más efectivo que nuevos confinamientos  para prevenir una segunda ola de Covid">
            <a:extLst>
              <a:ext uri="{FF2B5EF4-FFF2-40B4-BE49-F238E27FC236}">
                <a16:creationId xmlns:a16="http://schemas.microsoft.com/office/drawing/2014/main" id="{8D2BC9C0-4BC6-4289-A76C-CE29237AA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b="30714"/>
          <a:stretch/>
        </p:blipFill>
        <p:spPr bwMode="auto">
          <a:xfrm>
            <a:off x="0" y="4591878"/>
            <a:ext cx="9144000" cy="22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7937DA2-5F86-49E8-836C-09B01D771F7D}"/>
              </a:ext>
            </a:extLst>
          </p:cNvPr>
          <p:cNvSpPr/>
          <p:nvPr/>
        </p:nvSpPr>
        <p:spPr>
          <a:xfrm>
            <a:off x="1130253" y="3033074"/>
            <a:ext cx="760689" cy="760689"/>
          </a:xfrm>
          <a:prstGeom prst="ellipse">
            <a:avLst/>
          </a:prstGeom>
          <a:blipFill>
            <a:blip r:embed="rId3"/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Gráfico 6" descr="Casa">
            <a:hlinkClick r:id="rId4" action="ppaction://hlinksldjump"/>
            <a:extLst>
              <a:ext uri="{FF2B5EF4-FFF2-40B4-BE49-F238E27FC236}">
                <a16:creationId xmlns:a16="http://schemas.microsoft.com/office/drawing/2014/main" id="{09895D3C-7331-4A8E-93EB-5D3B1B10B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7118" y="6231118"/>
            <a:ext cx="626882" cy="6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4 Diagrama">
            <a:extLst>
              <a:ext uri="{FF2B5EF4-FFF2-40B4-BE49-F238E27FC236}">
                <a16:creationId xmlns:a16="http://schemas.microsoft.com/office/drawing/2014/main" id="{1D53AB34-6BCE-47AE-829B-66540514FD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83511"/>
              </p:ext>
            </p:extLst>
          </p:nvPr>
        </p:nvGraphicFramePr>
        <p:xfrm>
          <a:off x="741313" y="1369697"/>
          <a:ext cx="857285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9" name="12 Grupo">
            <a:extLst>
              <a:ext uri="{FF2B5EF4-FFF2-40B4-BE49-F238E27FC236}">
                <a16:creationId xmlns:a16="http://schemas.microsoft.com/office/drawing/2014/main" id="{64BA413C-3F40-4B4D-9067-C90657CDC5D6}"/>
              </a:ext>
            </a:extLst>
          </p:cNvPr>
          <p:cNvGrpSpPr/>
          <p:nvPr/>
        </p:nvGrpSpPr>
        <p:grpSpPr>
          <a:xfrm>
            <a:off x="294699" y="31899"/>
            <a:ext cx="3927929" cy="525600"/>
            <a:chOff x="1622058" y="2968377"/>
            <a:chExt cx="5684803" cy="760689"/>
          </a:xfrm>
        </p:grpSpPr>
        <p:sp>
          <p:nvSpPr>
            <p:cNvPr id="30" name="14 Pentágono">
              <a:extLst>
                <a:ext uri="{FF2B5EF4-FFF2-40B4-BE49-F238E27FC236}">
                  <a16:creationId xmlns:a16="http://schemas.microsoft.com/office/drawing/2014/main" id="{251DE729-A3F5-4E03-9A42-6702CF97507E}"/>
                </a:ext>
              </a:extLst>
            </p:cNvPr>
            <p:cNvSpPr/>
            <p:nvPr/>
          </p:nvSpPr>
          <p:spPr>
            <a:xfrm rot="10800000">
              <a:off x="1622058" y="2968377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Pentágono 4">
              <a:extLst>
                <a:ext uri="{FF2B5EF4-FFF2-40B4-BE49-F238E27FC236}">
                  <a16:creationId xmlns:a16="http://schemas.microsoft.com/office/drawing/2014/main" id="{7786AF39-3ED3-4E18-98F3-594877536C90}"/>
                </a:ext>
              </a:extLst>
            </p:cNvPr>
            <p:cNvSpPr/>
            <p:nvPr/>
          </p:nvSpPr>
          <p:spPr>
            <a:xfrm rot="21600000">
              <a:off x="1812230" y="2968377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dirty="0">
                  <a:solidFill>
                    <a:schemeClr val="bg1"/>
                  </a:solidFill>
                  <a:latin typeface="Arial" pitchFamily="34" charset="0"/>
                </a:rPr>
                <a:t>M</a:t>
              </a: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etodología empleada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EFF6A13-FBB0-4CD5-8E04-A9D354B49FAB}"/>
              </a:ext>
            </a:extLst>
          </p:cNvPr>
          <p:cNvSpPr/>
          <p:nvPr/>
        </p:nvSpPr>
        <p:spPr>
          <a:xfrm>
            <a:off x="32989" y="70294"/>
            <a:ext cx="480912" cy="487205"/>
          </a:xfrm>
          <a:prstGeom prst="ellipse">
            <a:avLst/>
          </a:prstGeom>
          <a:blipFill>
            <a:blip r:embed="rId7"/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3" name="Gráfico 32" descr="Casa">
            <a:hlinkClick r:id="rId8" action="ppaction://hlinksldjump"/>
            <a:extLst>
              <a:ext uri="{FF2B5EF4-FFF2-40B4-BE49-F238E27FC236}">
                <a16:creationId xmlns:a16="http://schemas.microsoft.com/office/drawing/2014/main" id="{8264B5B5-8CB5-46E3-AE67-5DDE6A2FDC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7118" y="6231118"/>
            <a:ext cx="626882" cy="6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2 Grupo">
            <a:extLst>
              <a:ext uri="{FF2B5EF4-FFF2-40B4-BE49-F238E27FC236}">
                <a16:creationId xmlns:a16="http://schemas.microsoft.com/office/drawing/2014/main" id="{C2848EA0-0C72-4D7A-BB0A-08CAC9FDD867}"/>
              </a:ext>
            </a:extLst>
          </p:cNvPr>
          <p:cNvGrpSpPr/>
          <p:nvPr/>
        </p:nvGrpSpPr>
        <p:grpSpPr>
          <a:xfrm>
            <a:off x="294699" y="31899"/>
            <a:ext cx="3927929" cy="525600"/>
            <a:chOff x="1622058" y="2968377"/>
            <a:chExt cx="5684803" cy="760689"/>
          </a:xfrm>
        </p:grpSpPr>
        <p:sp>
          <p:nvSpPr>
            <p:cNvPr id="4" name="14 Pentágono">
              <a:extLst>
                <a:ext uri="{FF2B5EF4-FFF2-40B4-BE49-F238E27FC236}">
                  <a16:creationId xmlns:a16="http://schemas.microsoft.com/office/drawing/2014/main" id="{D6F1C437-41AB-4BCF-8578-9458935D5C1F}"/>
                </a:ext>
              </a:extLst>
            </p:cNvPr>
            <p:cNvSpPr/>
            <p:nvPr/>
          </p:nvSpPr>
          <p:spPr>
            <a:xfrm rot="10800000">
              <a:off x="1622058" y="2968377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Pentágono 4">
              <a:extLst>
                <a:ext uri="{FF2B5EF4-FFF2-40B4-BE49-F238E27FC236}">
                  <a16:creationId xmlns:a16="http://schemas.microsoft.com/office/drawing/2014/main" id="{80584F5D-77B9-48A7-B2C1-78B8B294E5A9}"/>
                </a:ext>
              </a:extLst>
            </p:cNvPr>
            <p:cNvSpPr/>
            <p:nvPr/>
          </p:nvSpPr>
          <p:spPr>
            <a:xfrm rot="21600000">
              <a:off x="1812230" y="2968377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dirty="0">
                  <a:solidFill>
                    <a:schemeClr val="bg1"/>
                  </a:solidFill>
                  <a:latin typeface="Arial" pitchFamily="34" charset="0"/>
                </a:rPr>
                <a:t>M</a:t>
              </a: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etodología empleada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D435BDA7-85CA-471A-A370-FBF762368A32}"/>
              </a:ext>
            </a:extLst>
          </p:cNvPr>
          <p:cNvSpPr/>
          <p:nvPr/>
        </p:nvSpPr>
        <p:spPr>
          <a:xfrm>
            <a:off x="32989" y="70294"/>
            <a:ext cx="480912" cy="487205"/>
          </a:xfrm>
          <a:prstGeom prst="ellipse">
            <a:avLst/>
          </a:prstGeom>
          <a:blipFill>
            <a:blip r:embed="rId2"/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7D746A2-B6F0-4D1E-9318-77F9E461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53" y="1347946"/>
            <a:ext cx="8393113" cy="64135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Elaboración de la prueba adaptado del </a:t>
            </a:r>
            <a:r>
              <a:rPr lang="es-ES_tradnl" dirty="0" err="1">
                <a:solidFill>
                  <a:schemeClr val="bg1"/>
                </a:solidFill>
              </a:rPr>
              <a:t>GeoTest</a:t>
            </a:r>
            <a:endParaRPr lang="es-EC" dirty="0">
              <a:solidFill>
                <a:schemeClr val="bg1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6A502E4-DB9D-4809-9D48-8B3FB0AD6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93641"/>
              </p:ext>
            </p:extLst>
          </p:nvPr>
        </p:nvGraphicFramePr>
        <p:xfrm>
          <a:off x="812801" y="2122261"/>
          <a:ext cx="7213600" cy="185928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7213600">
                  <a:extLst>
                    <a:ext uri="{9D8B030D-6E8A-4147-A177-3AD203B41FA5}">
                      <a16:colId xmlns:a16="http://schemas.microsoft.com/office/drawing/2014/main" val="3274342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Tareas de prueba de </a:t>
                      </a:r>
                      <a:r>
                        <a:rPr lang="es-ES" sz="1600" dirty="0" err="1">
                          <a:solidFill>
                            <a:schemeClr val="bg1"/>
                          </a:solidFill>
                          <a:effectLst/>
                        </a:rPr>
                        <a:t>Dashboard</a:t>
                      </a: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2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58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1.- Identifica los indicadores generales (Total vacunados, total contagiados, total fallecidos, …) </a:t>
                      </a:r>
                      <a:endParaRPr lang="es-EC" sz="2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353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2.- Identifica cuadros estadísticos de los indicadores por fechas. </a:t>
                      </a:r>
                      <a:endParaRPr lang="es-EC" sz="2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67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3.- Identifica las fechas de actualización de datos </a:t>
                      </a:r>
                      <a:endParaRPr lang="es-ES" sz="2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56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4.- Identifica la información de una zona de consulta en el panel de control y en el mapa </a:t>
                      </a:r>
                      <a:endParaRPr lang="es-ES" sz="2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272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5.- Identifica los indicadores específicos de la zona de consulta </a:t>
                      </a:r>
                      <a:endParaRPr lang="es-ES" sz="2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106298"/>
                  </a:ext>
                </a:extLst>
              </a:tr>
            </a:tbl>
          </a:graphicData>
        </a:graphic>
      </p:graphicFrame>
      <p:pic>
        <p:nvPicPr>
          <p:cNvPr id="9" name="Gráfico 8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6BA307F9-8A30-413C-8FF5-24A29EDDE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9ACCD9-733C-48DA-8239-6D873822B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363" y="4154306"/>
            <a:ext cx="4262615" cy="203985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F8C6ADF-1CEA-4C66-B83C-A20638244C5C}"/>
              </a:ext>
            </a:extLst>
          </p:cNvPr>
          <p:cNvSpPr txBox="1"/>
          <p:nvPr/>
        </p:nvSpPr>
        <p:spPr>
          <a:xfrm>
            <a:off x="2597841" y="6308867"/>
            <a:ext cx="3715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00B0F0"/>
                </a:solidFill>
              </a:rPr>
              <a:t>Aplicación del Test de Prueba</a:t>
            </a:r>
            <a:endParaRPr lang="es-EC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43959" y="352376"/>
            <a:ext cx="5848347" cy="566738"/>
          </a:xfrm>
        </p:spPr>
        <p:txBody>
          <a:bodyPr/>
          <a:lstStyle/>
          <a:p>
            <a:r>
              <a:rPr lang="es-MX" sz="3200"/>
              <a:t>Esquema de la presentación:</a:t>
            </a:r>
            <a:endParaRPr lang="es-EC" sz="3200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288206118"/>
              </p:ext>
            </p:extLst>
          </p:nvPr>
        </p:nvGraphicFramePr>
        <p:xfrm>
          <a:off x="999241" y="1310326"/>
          <a:ext cx="6975835" cy="475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457CEBE3-471B-4184-A1D2-8831E8704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30" y="5967730"/>
            <a:ext cx="890270" cy="890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6028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2 Grupo">
            <a:extLst>
              <a:ext uri="{FF2B5EF4-FFF2-40B4-BE49-F238E27FC236}">
                <a16:creationId xmlns:a16="http://schemas.microsoft.com/office/drawing/2014/main" id="{D2864780-474D-4EBF-B5E9-D0AF0738E149}"/>
              </a:ext>
            </a:extLst>
          </p:cNvPr>
          <p:cNvGrpSpPr/>
          <p:nvPr/>
        </p:nvGrpSpPr>
        <p:grpSpPr>
          <a:xfrm>
            <a:off x="294699" y="31899"/>
            <a:ext cx="3927929" cy="525600"/>
            <a:chOff x="1622058" y="2968377"/>
            <a:chExt cx="5684803" cy="760689"/>
          </a:xfrm>
        </p:grpSpPr>
        <p:sp>
          <p:nvSpPr>
            <p:cNvPr id="4" name="14 Pentágono">
              <a:extLst>
                <a:ext uri="{FF2B5EF4-FFF2-40B4-BE49-F238E27FC236}">
                  <a16:creationId xmlns:a16="http://schemas.microsoft.com/office/drawing/2014/main" id="{7728B24C-6218-4FFA-90A5-1E6C38AEEB24}"/>
                </a:ext>
              </a:extLst>
            </p:cNvPr>
            <p:cNvSpPr/>
            <p:nvPr/>
          </p:nvSpPr>
          <p:spPr>
            <a:xfrm rot="10800000">
              <a:off x="1622058" y="2968377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Pentágono 4">
              <a:extLst>
                <a:ext uri="{FF2B5EF4-FFF2-40B4-BE49-F238E27FC236}">
                  <a16:creationId xmlns:a16="http://schemas.microsoft.com/office/drawing/2014/main" id="{DF753C11-2AF5-49C4-BA0B-77AC19E2AFB6}"/>
                </a:ext>
              </a:extLst>
            </p:cNvPr>
            <p:cNvSpPr/>
            <p:nvPr/>
          </p:nvSpPr>
          <p:spPr>
            <a:xfrm rot="21600000">
              <a:off x="1812230" y="2968377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dirty="0">
                  <a:solidFill>
                    <a:schemeClr val="bg1"/>
                  </a:solidFill>
                  <a:latin typeface="Arial" pitchFamily="34" charset="0"/>
                </a:rPr>
                <a:t>M</a:t>
              </a: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etodología empleada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21097934-E31C-42AF-896B-90603E168E80}"/>
              </a:ext>
            </a:extLst>
          </p:cNvPr>
          <p:cNvSpPr/>
          <p:nvPr/>
        </p:nvSpPr>
        <p:spPr>
          <a:xfrm>
            <a:off x="32989" y="70294"/>
            <a:ext cx="480912" cy="487205"/>
          </a:xfrm>
          <a:prstGeom prst="ellipse">
            <a:avLst/>
          </a:prstGeom>
          <a:blipFill>
            <a:blip r:embed="rId2"/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1277DE9-86B2-4E8A-A038-CC76B8EE5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899201"/>
              </p:ext>
            </p:extLst>
          </p:nvPr>
        </p:nvGraphicFramePr>
        <p:xfrm>
          <a:off x="426099" y="2232634"/>
          <a:ext cx="8506885" cy="274320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502369">
                  <a:extLst>
                    <a:ext uri="{9D8B030D-6E8A-4147-A177-3AD203B41FA5}">
                      <a16:colId xmlns:a16="http://schemas.microsoft.com/office/drawing/2014/main" val="1674342735"/>
                    </a:ext>
                  </a:extLst>
                </a:gridCol>
                <a:gridCol w="6675316">
                  <a:extLst>
                    <a:ext uri="{9D8B030D-6E8A-4147-A177-3AD203B41FA5}">
                      <a16:colId xmlns:a16="http://schemas.microsoft.com/office/drawing/2014/main" val="47439582"/>
                    </a:ext>
                  </a:extLst>
                </a:gridCol>
                <a:gridCol w="265840">
                  <a:extLst>
                    <a:ext uri="{9D8B030D-6E8A-4147-A177-3AD203B41FA5}">
                      <a16:colId xmlns:a16="http://schemas.microsoft.com/office/drawing/2014/main" val="2374749513"/>
                    </a:ext>
                  </a:extLst>
                </a:gridCol>
                <a:gridCol w="265840">
                  <a:extLst>
                    <a:ext uri="{9D8B030D-6E8A-4147-A177-3AD203B41FA5}">
                      <a16:colId xmlns:a16="http://schemas.microsoft.com/office/drawing/2014/main" val="949496150"/>
                    </a:ext>
                  </a:extLst>
                </a:gridCol>
                <a:gridCol w="265840">
                  <a:extLst>
                    <a:ext uri="{9D8B030D-6E8A-4147-A177-3AD203B41FA5}">
                      <a16:colId xmlns:a16="http://schemas.microsoft.com/office/drawing/2014/main" val="2779860123"/>
                    </a:ext>
                  </a:extLst>
                </a:gridCol>
                <a:gridCol w="265840">
                  <a:extLst>
                    <a:ext uri="{9D8B030D-6E8A-4147-A177-3AD203B41FA5}">
                      <a16:colId xmlns:a16="http://schemas.microsoft.com/office/drawing/2014/main" val="684632205"/>
                    </a:ext>
                  </a:extLst>
                </a:gridCol>
                <a:gridCol w="265840">
                  <a:extLst>
                    <a:ext uri="{9D8B030D-6E8A-4147-A177-3AD203B41FA5}">
                      <a16:colId xmlns:a16="http://schemas.microsoft.com/office/drawing/2014/main" val="14394530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400" b="1" i="0" dirty="0">
                          <a:solidFill>
                            <a:schemeClr val="bg1"/>
                          </a:solidFill>
                          <a:effectLst/>
                        </a:rPr>
                        <a:t>No.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Versión SUS modificada/adaptada 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s-EC" sz="1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916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Me gustaría usar los 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effectLst/>
                        </a:rPr>
                        <a:t>Dashboard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 frecuentemente.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3016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Encontré el visualizador </a:t>
                      </a:r>
                      <a:r>
                        <a:rPr lang="es-EC" sz="1400" dirty="0" err="1">
                          <a:solidFill>
                            <a:schemeClr val="bg1"/>
                          </a:solidFill>
                          <a:effectLst/>
                        </a:rPr>
                        <a:t>Dashboard</a:t>
                      </a: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 innecesariamente complejo.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21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Pienso que el tablero de control fue fácil de usar.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85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Necesitaría el apoyo de un técnico para utilizar el 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effectLst/>
                        </a:rPr>
                        <a:t>Dashboard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6381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Pienso que había demasiadas inconsistencias en el 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effectLst/>
                        </a:rPr>
                        <a:t>Dashboard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7482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Imagino que la mayoría de las personas aprenderían a usar rápidamente el 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effectLst/>
                        </a:rPr>
                        <a:t>Dashboard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3329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Me sentí muy cómodo usando el panel de control.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167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Necesito aprender muchas cosas antes de utilizar el 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effectLst/>
                        </a:rPr>
                        <a:t>Dashboard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. </a:t>
                      </a:r>
                      <a:endParaRPr lang="es-E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4414248"/>
                  </a:ext>
                </a:extLst>
              </a:tr>
            </a:tbl>
          </a:graphicData>
        </a:graphic>
      </p:graphicFrame>
      <p:pic>
        <p:nvPicPr>
          <p:cNvPr id="9" name="Gráfico 8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22331DF4-BF59-4AA2-833D-B97AE28F1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ECF952D-BF92-4947-809B-2296048D3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162614"/>
              </p:ext>
            </p:extLst>
          </p:nvPr>
        </p:nvGraphicFramePr>
        <p:xfrm>
          <a:off x="1685422" y="5573807"/>
          <a:ext cx="5773156" cy="91440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47628">
                  <a:extLst>
                    <a:ext uri="{9D8B030D-6E8A-4147-A177-3AD203B41FA5}">
                      <a16:colId xmlns:a16="http://schemas.microsoft.com/office/drawing/2014/main" val="543004802"/>
                    </a:ext>
                  </a:extLst>
                </a:gridCol>
                <a:gridCol w="5325528">
                  <a:extLst>
                    <a:ext uri="{9D8B030D-6E8A-4147-A177-3AD203B41FA5}">
                      <a16:colId xmlns:a16="http://schemas.microsoft.com/office/drawing/2014/main" val="36223147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400" b="1" i="0" dirty="0">
                          <a:solidFill>
                            <a:srgbClr val="FF0000"/>
                          </a:solidFill>
                          <a:effectLst/>
                        </a:rPr>
                        <a:t>No.</a:t>
                      </a:r>
                      <a:endParaRPr lang="es-EC" sz="1400" b="1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s-EC" sz="1400" b="1" i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83418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Encontré las diversas funciones en este sistema bien integradas. </a:t>
                      </a:r>
                      <a:endParaRPr lang="es-ES" sz="1400" b="0" i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27416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rtl="0" fontAlgn="base">
                        <a:buFont typeface="+mj-lt"/>
                        <a:buNone/>
                      </a:pPr>
                      <a:r>
                        <a:rPr lang="es-ES" sz="1400" b="0" i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buFont typeface="+mj-lt"/>
                        <a:buNone/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Me sentí muy confiado usando el sistema. </a:t>
                      </a:r>
                      <a:endParaRPr lang="es-ES" sz="1400" b="0" i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701327"/>
                  </a:ext>
                </a:extLst>
              </a:tr>
            </a:tbl>
          </a:graphicData>
        </a:graphic>
      </p:graphicFrame>
      <p:sp>
        <p:nvSpPr>
          <p:cNvPr id="13" name="Título 1">
            <a:extLst>
              <a:ext uri="{FF2B5EF4-FFF2-40B4-BE49-F238E27FC236}">
                <a16:creationId xmlns:a16="http://schemas.microsoft.com/office/drawing/2014/main" id="{47EE0542-51BE-49F5-928A-CCA72350C1CF}"/>
              </a:ext>
            </a:extLst>
          </p:cNvPr>
          <p:cNvSpPr txBox="1">
            <a:spLocks/>
          </p:cNvSpPr>
          <p:nvPr/>
        </p:nvSpPr>
        <p:spPr>
          <a:xfrm>
            <a:off x="-90446" y="1283006"/>
            <a:ext cx="9336047" cy="6413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ES" sz="4300" dirty="0">
                <a:solidFill>
                  <a:schemeClr val="bg1"/>
                </a:solidFill>
              </a:rPr>
              <a:t>Elaboración de la encuesta de satisfacción adaptada al cuestionario SUS</a:t>
            </a:r>
            <a:endParaRPr lang="es-EC" sz="4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2 Grupo">
            <a:extLst>
              <a:ext uri="{FF2B5EF4-FFF2-40B4-BE49-F238E27FC236}">
                <a16:creationId xmlns:a16="http://schemas.microsoft.com/office/drawing/2014/main" id="{61A52142-C089-47DB-9CA7-1F5D198CA1FF}"/>
              </a:ext>
            </a:extLst>
          </p:cNvPr>
          <p:cNvGrpSpPr/>
          <p:nvPr/>
        </p:nvGrpSpPr>
        <p:grpSpPr>
          <a:xfrm>
            <a:off x="294699" y="31899"/>
            <a:ext cx="3927929" cy="525600"/>
            <a:chOff x="1622058" y="2968377"/>
            <a:chExt cx="5684803" cy="760689"/>
          </a:xfrm>
        </p:grpSpPr>
        <p:sp>
          <p:nvSpPr>
            <p:cNvPr id="4" name="14 Pentágono">
              <a:extLst>
                <a:ext uri="{FF2B5EF4-FFF2-40B4-BE49-F238E27FC236}">
                  <a16:creationId xmlns:a16="http://schemas.microsoft.com/office/drawing/2014/main" id="{C5DE2786-B087-4B31-975F-EF4701652417}"/>
                </a:ext>
              </a:extLst>
            </p:cNvPr>
            <p:cNvSpPr/>
            <p:nvPr/>
          </p:nvSpPr>
          <p:spPr>
            <a:xfrm rot="10800000">
              <a:off x="1622058" y="2968377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Pentágono 4">
              <a:extLst>
                <a:ext uri="{FF2B5EF4-FFF2-40B4-BE49-F238E27FC236}">
                  <a16:creationId xmlns:a16="http://schemas.microsoft.com/office/drawing/2014/main" id="{0D3C970E-1F7A-4BFD-B88D-9110CE48E831}"/>
                </a:ext>
              </a:extLst>
            </p:cNvPr>
            <p:cNvSpPr/>
            <p:nvPr/>
          </p:nvSpPr>
          <p:spPr>
            <a:xfrm rot="21600000">
              <a:off x="1812230" y="2968377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dirty="0">
                  <a:solidFill>
                    <a:schemeClr val="bg1"/>
                  </a:solidFill>
                  <a:latin typeface="Arial" pitchFamily="34" charset="0"/>
                </a:rPr>
                <a:t>M</a:t>
              </a: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etodología empleada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DA2FCD44-15AB-4BA2-87B6-BCCA2083B1BA}"/>
              </a:ext>
            </a:extLst>
          </p:cNvPr>
          <p:cNvSpPr/>
          <p:nvPr/>
        </p:nvSpPr>
        <p:spPr>
          <a:xfrm>
            <a:off x="32989" y="70294"/>
            <a:ext cx="480912" cy="487205"/>
          </a:xfrm>
          <a:prstGeom prst="ellipse">
            <a:avLst/>
          </a:prstGeom>
          <a:blipFill>
            <a:blip r:embed="rId3"/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0D9EAD-9595-4F37-85C4-06EF4B825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3" y="1267666"/>
            <a:ext cx="8393113" cy="641350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S" dirty="0">
                <a:solidFill>
                  <a:schemeClr val="bg1"/>
                </a:solidFill>
              </a:rPr>
              <a:t>Aplicación de la prueba y encuesta de satisfacción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26D74F-B3AF-4150-8785-78C7FC7EF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7" r="2941" b="2802"/>
          <a:stretch/>
        </p:blipFill>
        <p:spPr>
          <a:xfrm>
            <a:off x="5867399" y="2100826"/>
            <a:ext cx="2012738" cy="12096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5DA5E4F-0332-43DA-B730-253222EF4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972" y="2100826"/>
            <a:ext cx="2617658" cy="1209675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FF6FD730-3700-4790-9612-F74BF8E72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9" y="4096765"/>
            <a:ext cx="3848842" cy="212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9388DFE-ED7A-4DF1-9914-6D01F49D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07" y="4085009"/>
            <a:ext cx="4485650" cy="214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3280371-CA5A-4A40-9968-0FF1F2922264}"/>
              </a:ext>
            </a:extLst>
          </p:cNvPr>
          <p:cNvSpPr txBox="1"/>
          <p:nvPr/>
        </p:nvSpPr>
        <p:spPr>
          <a:xfrm>
            <a:off x="561683" y="3547501"/>
            <a:ext cx="3231173" cy="30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solidFill>
                  <a:srgbClr val="00B0F0"/>
                </a:solidFill>
              </a:rPr>
              <a:t>Dashboard</a:t>
            </a:r>
            <a:r>
              <a:rPr lang="es-ES" sz="1400" dirty="0">
                <a:solidFill>
                  <a:srgbClr val="00B0F0"/>
                </a:solidFill>
              </a:rPr>
              <a:t> de Chile</a:t>
            </a:r>
            <a:endParaRPr lang="es-EC" sz="1400" dirty="0">
              <a:solidFill>
                <a:srgbClr val="00B0F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5492800-703A-4AC0-8A9A-E802A293F8FF}"/>
              </a:ext>
            </a:extLst>
          </p:cNvPr>
          <p:cNvSpPr txBox="1"/>
          <p:nvPr/>
        </p:nvSpPr>
        <p:spPr>
          <a:xfrm>
            <a:off x="4793914" y="3547502"/>
            <a:ext cx="4051123" cy="30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solidFill>
                  <a:srgbClr val="00B0F0"/>
                </a:solidFill>
              </a:rPr>
              <a:t>Dashboard</a:t>
            </a:r>
            <a:r>
              <a:rPr lang="es-ES" sz="1400" dirty="0">
                <a:solidFill>
                  <a:srgbClr val="00B0F0"/>
                </a:solidFill>
              </a:rPr>
              <a:t> de Universidad de Johns Hopkins</a:t>
            </a:r>
            <a:endParaRPr lang="es-EC" sz="1400" dirty="0">
              <a:solidFill>
                <a:srgbClr val="00B0F0"/>
              </a:solidFill>
            </a:endParaRPr>
          </a:p>
        </p:txBody>
      </p:sp>
      <p:pic>
        <p:nvPicPr>
          <p:cNvPr id="14" name="Gráfico 13" descr="América en globo terráqueo">
            <a:hlinkClick r:id="rId8" action="ppaction://hlinksldjump"/>
            <a:extLst>
              <a:ext uri="{FF2B5EF4-FFF2-40B4-BE49-F238E27FC236}">
                <a16:creationId xmlns:a16="http://schemas.microsoft.com/office/drawing/2014/main" id="{0C606561-D987-450B-9DCC-C5A3B3BC60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93977" y="6253712"/>
            <a:ext cx="650023" cy="65002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EC89416-0F86-4FEC-973C-8EDD103310D4}"/>
              </a:ext>
            </a:extLst>
          </p:cNvPr>
          <p:cNvSpPr/>
          <p:nvPr/>
        </p:nvSpPr>
        <p:spPr>
          <a:xfrm>
            <a:off x="846005" y="6302881"/>
            <a:ext cx="2956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solidFill>
                  <a:srgbClr val="00B0F0"/>
                </a:solidFill>
              </a:rPr>
              <a:t>https://www.esri.cl/es-cl/noticias/dashboard-coronavirus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34D204-2615-4E39-8DCE-329DE237C51C}"/>
              </a:ext>
            </a:extLst>
          </p:cNvPr>
          <p:cNvSpPr/>
          <p:nvPr/>
        </p:nvSpPr>
        <p:spPr>
          <a:xfrm>
            <a:off x="5341282" y="63098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dirty="0">
                <a:solidFill>
                  <a:srgbClr val="00B0F0"/>
                </a:solidFill>
              </a:rPr>
              <a:t>https://coronavirus.jhu.edu/map.html</a:t>
            </a:r>
          </a:p>
        </p:txBody>
      </p:sp>
    </p:spTree>
    <p:extLst>
      <p:ext uri="{BB962C8B-B14F-4D97-AF65-F5344CB8AC3E}">
        <p14:creationId xmlns:p14="http://schemas.microsoft.com/office/powerpoint/2010/main" val="2681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2 Grupo">
            <a:extLst>
              <a:ext uri="{FF2B5EF4-FFF2-40B4-BE49-F238E27FC236}">
                <a16:creationId xmlns:a16="http://schemas.microsoft.com/office/drawing/2014/main" id="{7AD1BD69-2BEA-460F-9D40-1D620242CC96}"/>
              </a:ext>
            </a:extLst>
          </p:cNvPr>
          <p:cNvGrpSpPr/>
          <p:nvPr/>
        </p:nvGrpSpPr>
        <p:grpSpPr>
          <a:xfrm>
            <a:off x="294699" y="31899"/>
            <a:ext cx="3927929" cy="525600"/>
            <a:chOff x="1622058" y="2968377"/>
            <a:chExt cx="5684803" cy="760689"/>
          </a:xfrm>
        </p:grpSpPr>
        <p:sp>
          <p:nvSpPr>
            <p:cNvPr id="4" name="14 Pentágono">
              <a:extLst>
                <a:ext uri="{FF2B5EF4-FFF2-40B4-BE49-F238E27FC236}">
                  <a16:creationId xmlns:a16="http://schemas.microsoft.com/office/drawing/2014/main" id="{033DDFFD-FA75-4BF9-AA44-17B2AD25E2AD}"/>
                </a:ext>
              </a:extLst>
            </p:cNvPr>
            <p:cNvSpPr/>
            <p:nvPr/>
          </p:nvSpPr>
          <p:spPr>
            <a:xfrm rot="10800000">
              <a:off x="1622058" y="2968377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Pentágono 4">
              <a:extLst>
                <a:ext uri="{FF2B5EF4-FFF2-40B4-BE49-F238E27FC236}">
                  <a16:creationId xmlns:a16="http://schemas.microsoft.com/office/drawing/2014/main" id="{4ACBACA5-F375-491F-AB25-596D3A0826E9}"/>
                </a:ext>
              </a:extLst>
            </p:cNvPr>
            <p:cNvSpPr/>
            <p:nvPr/>
          </p:nvSpPr>
          <p:spPr>
            <a:xfrm rot="21600000">
              <a:off x="1812230" y="2968377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dirty="0">
                  <a:solidFill>
                    <a:schemeClr val="bg1"/>
                  </a:solidFill>
                  <a:latin typeface="Arial" pitchFamily="34" charset="0"/>
                </a:rPr>
                <a:t>M</a:t>
              </a: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etodología empleada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055BFC05-1E3E-4CE9-8919-21C674A73E20}"/>
              </a:ext>
            </a:extLst>
          </p:cNvPr>
          <p:cNvSpPr/>
          <p:nvPr/>
        </p:nvSpPr>
        <p:spPr>
          <a:xfrm>
            <a:off x="32989" y="70294"/>
            <a:ext cx="480912" cy="487205"/>
          </a:xfrm>
          <a:prstGeom prst="ellipse">
            <a:avLst/>
          </a:prstGeom>
          <a:blipFill>
            <a:blip r:embed="rId2"/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DC56A58-2551-42ED-A80B-237D02AEB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01" y="1553617"/>
            <a:ext cx="8393113" cy="641350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S_tradnl" dirty="0">
                <a:solidFill>
                  <a:schemeClr val="bg1"/>
                </a:solidFill>
              </a:rPr>
              <a:t>Evaluación de la pruebas en base a la usabilidad y encuestas de satisfacción</a:t>
            </a:r>
            <a:endParaRPr lang="es-EC" dirty="0">
              <a:solidFill>
                <a:schemeClr val="bg1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983664F-7284-4DB4-A586-D4EE99944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175447"/>
              </p:ext>
            </p:extLst>
          </p:nvPr>
        </p:nvGraphicFramePr>
        <p:xfrm>
          <a:off x="1496383" y="2360456"/>
          <a:ext cx="6151233" cy="3639184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128857">
                  <a:extLst>
                    <a:ext uri="{9D8B030D-6E8A-4147-A177-3AD203B41FA5}">
                      <a16:colId xmlns:a16="http://schemas.microsoft.com/office/drawing/2014/main" val="677639019"/>
                    </a:ext>
                  </a:extLst>
                </a:gridCol>
                <a:gridCol w="1542197">
                  <a:extLst>
                    <a:ext uri="{9D8B030D-6E8A-4147-A177-3AD203B41FA5}">
                      <a16:colId xmlns:a16="http://schemas.microsoft.com/office/drawing/2014/main" val="3358108543"/>
                    </a:ext>
                  </a:extLst>
                </a:gridCol>
                <a:gridCol w="1296537">
                  <a:extLst>
                    <a:ext uri="{9D8B030D-6E8A-4147-A177-3AD203B41FA5}">
                      <a16:colId xmlns:a16="http://schemas.microsoft.com/office/drawing/2014/main" val="2833768687"/>
                    </a:ext>
                  </a:extLst>
                </a:gridCol>
                <a:gridCol w="1119117">
                  <a:extLst>
                    <a:ext uri="{9D8B030D-6E8A-4147-A177-3AD203B41FA5}">
                      <a16:colId xmlns:a16="http://schemas.microsoft.com/office/drawing/2014/main" val="2610971788"/>
                    </a:ext>
                  </a:extLst>
                </a:gridCol>
                <a:gridCol w="1064525">
                  <a:extLst>
                    <a:ext uri="{9D8B030D-6E8A-4147-A177-3AD203B41FA5}">
                      <a16:colId xmlns:a16="http://schemas.microsoft.com/office/drawing/2014/main" val="3251825956"/>
                    </a:ext>
                  </a:extLst>
                </a:gridCol>
              </a:tblGrid>
              <a:tr h="737251"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Pregunta </a:t>
                      </a:r>
                      <a:endParaRPr lang="es-EC" sz="2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600" dirty="0" err="1">
                          <a:solidFill>
                            <a:schemeClr val="bg1"/>
                          </a:solidFill>
                          <a:effectLst/>
                        </a:rPr>
                        <a:t>Dashboard</a:t>
                      </a:r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2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Número de respuestas correctas </a:t>
                      </a:r>
                      <a:endParaRPr lang="es-EC" sz="2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Tiempo promedio </a:t>
                      </a:r>
                      <a:endParaRPr lang="es-EC" sz="2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600" dirty="0">
                          <a:solidFill>
                            <a:schemeClr val="bg1"/>
                          </a:solidFill>
                          <a:effectLst/>
                        </a:rPr>
                        <a:t>Elección </a:t>
                      </a:r>
                      <a:endParaRPr lang="es-EC" sz="2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60433"/>
                  </a:ext>
                </a:extLst>
              </a:tr>
              <a:tr h="303671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1 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U. Johns Hopkins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098749"/>
                  </a:ext>
                </a:extLst>
              </a:tr>
              <a:tr h="2528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Chile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base"/>
                      <a:endParaRPr lang="es-EC" sz="1200" b="0" i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59847"/>
                  </a:ext>
                </a:extLst>
              </a:tr>
              <a:tr h="244295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2 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U. Johns Hopkins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684393"/>
                  </a:ext>
                </a:extLst>
              </a:tr>
              <a:tr h="2528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Chile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base"/>
                      <a:endParaRPr lang="es-EC" sz="1200" b="0" i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235446"/>
                  </a:ext>
                </a:extLst>
              </a:tr>
              <a:tr h="282508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3 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U. Johns Hopkins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841096"/>
                  </a:ext>
                </a:extLst>
              </a:tr>
              <a:tr h="1415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Chile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base"/>
                      <a:endParaRPr lang="es-EC" sz="1200" b="0" i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53068"/>
                  </a:ext>
                </a:extLst>
              </a:tr>
              <a:tr h="257943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4 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U. Johns Hopkins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72393"/>
                  </a:ext>
                </a:extLst>
              </a:tr>
              <a:tr h="2528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Chile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base"/>
                      <a:endParaRPr lang="es-EC" sz="1200" b="0" i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918434"/>
                  </a:ext>
                </a:extLst>
              </a:tr>
              <a:tr h="309805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5 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U. Johns Hopkins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943424"/>
                  </a:ext>
                </a:extLst>
              </a:tr>
              <a:tr h="2528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Chile </a:t>
                      </a:r>
                      <a:endParaRPr lang="es-EC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2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base"/>
                      <a:endParaRPr lang="es-EC" sz="1200" b="0" i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26621"/>
                  </a:ext>
                </a:extLst>
              </a:tr>
            </a:tbl>
          </a:graphicData>
        </a:graphic>
      </p:graphicFrame>
      <p:pic>
        <p:nvPicPr>
          <p:cNvPr id="9" name="Gráfico 8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8FB36F13-ABF3-49AE-8AC4-4B68209B1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355D3E5-2F0C-40A7-9C37-D62C24C47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2" t="1" r="5529" b="23958"/>
          <a:stretch/>
        </p:blipFill>
        <p:spPr>
          <a:xfrm>
            <a:off x="1099771" y="886071"/>
            <a:ext cx="6944457" cy="184404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58E54AA-E7FF-4C11-98F3-CAA39E518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044910"/>
              </p:ext>
            </p:extLst>
          </p:nvPr>
        </p:nvGraphicFramePr>
        <p:xfrm>
          <a:off x="839336" y="3881120"/>
          <a:ext cx="7465325" cy="16306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93065">
                  <a:extLst>
                    <a:ext uri="{9D8B030D-6E8A-4147-A177-3AD203B41FA5}">
                      <a16:colId xmlns:a16="http://schemas.microsoft.com/office/drawing/2014/main" val="2384450432"/>
                    </a:ext>
                  </a:extLst>
                </a:gridCol>
                <a:gridCol w="1493065">
                  <a:extLst>
                    <a:ext uri="{9D8B030D-6E8A-4147-A177-3AD203B41FA5}">
                      <a16:colId xmlns:a16="http://schemas.microsoft.com/office/drawing/2014/main" val="3102413075"/>
                    </a:ext>
                  </a:extLst>
                </a:gridCol>
                <a:gridCol w="1493065">
                  <a:extLst>
                    <a:ext uri="{9D8B030D-6E8A-4147-A177-3AD203B41FA5}">
                      <a16:colId xmlns:a16="http://schemas.microsoft.com/office/drawing/2014/main" val="2760554409"/>
                    </a:ext>
                  </a:extLst>
                </a:gridCol>
                <a:gridCol w="1493065">
                  <a:extLst>
                    <a:ext uri="{9D8B030D-6E8A-4147-A177-3AD203B41FA5}">
                      <a16:colId xmlns:a16="http://schemas.microsoft.com/office/drawing/2014/main" val="56061892"/>
                    </a:ext>
                  </a:extLst>
                </a:gridCol>
                <a:gridCol w="1493065">
                  <a:extLst>
                    <a:ext uri="{9D8B030D-6E8A-4147-A177-3AD203B41FA5}">
                      <a16:colId xmlns:a16="http://schemas.microsoft.com/office/drawing/2014/main" val="28035116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Indicador de cada participante</a:t>
                      </a:r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Puntuaciones SUS (80)</a:t>
                      </a:r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Puntuaciones adaptada a 100</a:t>
                      </a:r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Calificaciones según adjetivos</a:t>
                      </a:r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Rangos de aceptabilidad</a:t>
                      </a:r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21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24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39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150749"/>
                  </a:ext>
                </a:extLst>
              </a:tr>
            </a:tbl>
          </a:graphicData>
        </a:graphic>
      </p:graphicFrame>
      <p:pic>
        <p:nvPicPr>
          <p:cNvPr id="5" name="Gráfico 4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E6E5637D-8860-4A30-8F33-032B146EA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6597965-8707-47C8-9542-94356675F181}"/>
              </a:ext>
            </a:extLst>
          </p:cNvPr>
          <p:cNvSpPr txBox="1"/>
          <p:nvPr/>
        </p:nvSpPr>
        <p:spPr>
          <a:xfrm>
            <a:off x="1422399" y="2859751"/>
            <a:ext cx="629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>
                <a:solidFill>
                  <a:srgbClr val="00B0F0"/>
                </a:solidFill>
              </a:rPr>
              <a:t>Fuente: (Bangor et al., 2008, como se citó en Ester et al., 2017)</a:t>
            </a:r>
            <a:endParaRPr lang="es-EC" sz="1400" i="1" dirty="0">
              <a:solidFill>
                <a:srgbClr val="00B0F0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0DAAFBE-EB24-4DAB-830F-E2E6A9AEB396}"/>
              </a:ext>
            </a:extLst>
          </p:cNvPr>
          <p:cNvSpPr/>
          <p:nvPr/>
        </p:nvSpPr>
        <p:spPr>
          <a:xfrm>
            <a:off x="2285998" y="3185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600" dirty="0">
                <a:solidFill>
                  <a:srgbClr val="00B0F0"/>
                </a:solidFill>
              </a:rPr>
              <a:t>Escala SUS de medidas de la satisfacción</a:t>
            </a:r>
          </a:p>
        </p:txBody>
      </p:sp>
    </p:spTree>
    <p:extLst>
      <p:ext uri="{BB962C8B-B14F-4D97-AF65-F5344CB8AC3E}">
        <p14:creationId xmlns:p14="http://schemas.microsoft.com/office/powerpoint/2010/main" val="15263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2 Grupo">
            <a:extLst>
              <a:ext uri="{FF2B5EF4-FFF2-40B4-BE49-F238E27FC236}">
                <a16:creationId xmlns:a16="http://schemas.microsoft.com/office/drawing/2014/main" id="{CFF8B66D-A12C-482C-A617-A37B1ABFEC8F}"/>
              </a:ext>
            </a:extLst>
          </p:cNvPr>
          <p:cNvGrpSpPr/>
          <p:nvPr/>
        </p:nvGrpSpPr>
        <p:grpSpPr>
          <a:xfrm>
            <a:off x="294699" y="31899"/>
            <a:ext cx="3927929" cy="525600"/>
            <a:chOff x="1622058" y="2968377"/>
            <a:chExt cx="5684803" cy="760689"/>
          </a:xfrm>
        </p:grpSpPr>
        <p:sp>
          <p:nvSpPr>
            <p:cNvPr id="4" name="14 Pentágono">
              <a:extLst>
                <a:ext uri="{FF2B5EF4-FFF2-40B4-BE49-F238E27FC236}">
                  <a16:creationId xmlns:a16="http://schemas.microsoft.com/office/drawing/2014/main" id="{DEF03F16-33F2-4806-B35B-1E8FB9F4D568}"/>
                </a:ext>
              </a:extLst>
            </p:cNvPr>
            <p:cNvSpPr/>
            <p:nvPr/>
          </p:nvSpPr>
          <p:spPr>
            <a:xfrm rot="10800000">
              <a:off x="1622058" y="2968377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Pentágono 4">
              <a:extLst>
                <a:ext uri="{FF2B5EF4-FFF2-40B4-BE49-F238E27FC236}">
                  <a16:creationId xmlns:a16="http://schemas.microsoft.com/office/drawing/2014/main" id="{F0A33E42-2893-4739-AB45-E35D93FC9841}"/>
                </a:ext>
              </a:extLst>
            </p:cNvPr>
            <p:cNvSpPr/>
            <p:nvPr/>
          </p:nvSpPr>
          <p:spPr>
            <a:xfrm rot="21600000">
              <a:off x="1812230" y="2968377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dirty="0">
                  <a:solidFill>
                    <a:schemeClr val="bg1"/>
                  </a:solidFill>
                  <a:latin typeface="Arial" pitchFamily="34" charset="0"/>
                </a:rPr>
                <a:t>M</a:t>
              </a: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etodología empleada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8FF72255-D96B-4BA9-8139-ACA07F8ADA12}"/>
              </a:ext>
            </a:extLst>
          </p:cNvPr>
          <p:cNvSpPr/>
          <p:nvPr/>
        </p:nvSpPr>
        <p:spPr>
          <a:xfrm>
            <a:off x="32989" y="70294"/>
            <a:ext cx="480912" cy="487205"/>
          </a:xfrm>
          <a:prstGeom prst="ellipse">
            <a:avLst/>
          </a:prstGeom>
          <a:blipFill>
            <a:blip r:embed="rId2"/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D2B79C1-1110-4C49-927F-20248692F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99" y="1293272"/>
            <a:ext cx="8393113" cy="64135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Diseño del </a:t>
            </a:r>
            <a:r>
              <a:rPr lang="es-ES_tradnl" dirty="0" err="1">
                <a:solidFill>
                  <a:schemeClr val="bg1"/>
                </a:solidFill>
              </a:rPr>
              <a:t>dashboard</a:t>
            </a:r>
            <a:r>
              <a:rPr lang="es-ES_tradnl" dirty="0">
                <a:solidFill>
                  <a:schemeClr val="bg1"/>
                </a:solidFill>
              </a:rPr>
              <a:t> en base a criterios de usabilidad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C45204A-4CB4-41DE-9998-A4FB0FC5F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41861" r="4237" b="47399"/>
          <a:stretch/>
        </p:blipFill>
        <p:spPr bwMode="auto">
          <a:xfrm>
            <a:off x="294699" y="5191503"/>
            <a:ext cx="2887691" cy="68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rcGIS Online, plataforma SIG basada en la nube | Aeroterra S.A.">
            <a:extLst>
              <a:ext uri="{FF2B5EF4-FFF2-40B4-BE49-F238E27FC236}">
                <a16:creationId xmlns:a16="http://schemas.microsoft.com/office/drawing/2014/main" id="{2727360C-68CD-44D0-BD9E-C3FF02AC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472" y="2181559"/>
            <a:ext cx="1228299" cy="124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DBBAF4D0-1178-42D4-A55F-6BA4D900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05" y="4531236"/>
            <a:ext cx="4169523" cy="20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áfico 10" descr="América en globo terráqueo">
            <a:hlinkClick r:id="rId6" action="ppaction://hlinksldjump"/>
            <a:extLst>
              <a:ext uri="{FF2B5EF4-FFF2-40B4-BE49-F238E27FC236}">
                <a16:creationId xmlns:a16="http://schemas.microsoft.com/office/drawing/2014/main" id="{E384CF38-E661-4ABC-B610-3E194EE7F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89" y="6211846"/>
            <a:ext cx="646154" cy="64615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00E4D10-3FD7-4614-92A6-692F08BC72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99" y="2089861"/>
            <a:ext cx="4000183" cy="1997163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AD75EE57-17DF-4A41-AF7F-339BE3E3263A}"/>
              </a:ext>
            </a:extLst>
          </p:cNvPr>
          <p:cNvSpPr/>
          <p:nvPr/>
        </p:nvSpPr>
        <p:spPr>
          <a:xfrm>
            <a:off x="4998631" y="2591579"/>
            <a:ext cx="1083212" cy="64135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E1B60FD8-A8DE-4499-889D-613854657767}"/>
              </a:ext>
            </a:extLst>
          </p:cNvPr>
          <p:cNvSpPr/>
          <p:nvPr/>
        </p:nvSpPr>
        <p:spPr>
          <a:xfrm rot="5400000">
            <a:off x="6753717" y="3717749"/>
            <a:ext cx="737811" cy="64135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74E584AA-BE1D-49F6-A639-5AE2CBD88CBA}"/>
              </a:ext>
            </a:extLst>
          </p:cNvPr>
          <p:cNvSpPr/>
          <p:nvPr/>
        </p:nvSpPr>
        <p:spPr>
          <a:xfrm rot="10800000">
            <a:off x="3352097" y="5212404"/>
            <a:ext cx="1083212" cy="64135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B9CBF0A-3F04-4F62-8628-8B38C97B8FA0}"/>
              </a:ext>
            </a:extLst>
          </p:cNvPr>
          <p:cNvSpPr txBox="1"/>
          <p:nvPr/>
        </p:nvSpPr>
        <p:spPr>
          <a:xfrm>
            <a:off x="513901" y="4210930"/>
            <a:ext cx="437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B0F0"/>
                </a:solidFill>
              </a:rPr>
              <a:t>Información con fecha de corte de 20/11/2021</a:t>
            </a:r>
            <a:endParaRPr lang="es-EC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304A7DF-18C3-4816-9F40-898D63D7C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/>
          <a:stretch/>
        </p:blipFill>
        <p:spPr bwMode="auto">
          <a:xfrm>
            <a:off x="1053227" y="2591265"/>
            <a:ext cx="7405064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DBF3569-D2CD-402A-9CEE-4878E0710702}"/>
              </a:ext>
            </a:extLst>
          </p:cNvPr>
          <p:cNvSpPr/>
          <p:nvPr/>
        </p:nvSpPr>
        <p:spPr>
          <a:xfrm>
            <a:off x="766995" y="2154235"/>
            <a:ext cx="7977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00B0F0"/>
                </a:solidFill>
              </a:rPr>
              <a:t>Primera versión del </a:t>
            </a:r>
            <a:r>
              <a:rPr lang="es-ES" sz="1600" dirty="0" err="1">
                <a:solidFill>
                  <a:srgbClr val="00B0F0"/>
                </a:solidFill>
              </a:rPr>
              <a:t>Dashboard</a:t>
            </a:r>
            <a:endParaRPr lang="es-EC" sz="2000" dirty="0">
              <a:solidFill>
                <a:srgbClr val="00B0F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21751F-3EC8-4186-807D-7EC22751A1A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86403" y="100312"/>
            <a:ext cx="1695322" cy="196596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D3EDC72-6DB8-4748-823B-1C19D3D5CE1F}"/>
              </a:ext>
            </a:extLst>
          </p:cNvPr>
          <p:cNvSpPr/>
          <p:nvPr/>
        </p:nvSpPr>
        <p:spPr>
          <a:xfrm>
            <a:off x="420903" y="629145"/>
            <a:ext cx="1899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00B0F0"/>
                </a:solidFill>
              </a:rPr>
              <a:t>Elementos para añadir en el </a:t>
            </a:r>
            <a:r>
              <a:rPr lang="es-ES" sz="1600" dirty="0" err="1">
                <a:solidFill>
                  <a:srgbClr val="00B0F0"/>
                </a:solidFill>
              </a:rPr>
              <a:t>Dashboard</a:t>
            </a:r>
            <a:endParaRPr lang="es-EC" sz="2000" dirty="0">
              <a:solidFill>
                <a:srgbClr val="00B0F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2D43AA8-3508-47F3-A252-75F7133F3C4C}"/>
              </a:ext>
            </a:extLst>
          </p:cNvPr>
          <p:cNvPicPr/>
          <p:nvPr/>
        </p:nvPicPr>
        <p:blipFill rotWithShape="1">
          <a:blip r:embed="rId4"/>
          <a:srcRect l="4253" r="34565"/>
          <a:stretch/>
        </p:blipFill>
        <p:spPr>
          <a:xfrm>
            <a:off x="6119666" y="89799"/>
            <a:ext cx="2552287" cy="196596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EFAED99-A991-4558-836E-F0BF823CDDDE}"/>
              </a:ext>
            </a:extLst>
          </p:cNvPr>
          <p:cNvSpPr/>
          <p:nvPr/>
        </p:nvSpPr>
        <p:spPr>
          <a:xfrm>
            <a:off x="4099379" y="812929"/>
            <a:ext cx="1899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00B0F0"/>
                </a:solidFill>
              </a:rPr>
              <a:t>Aplicación </a:t>
            </a:r>
            <a:r>
              <a:rPr lang="es-ES" sz="1600" dirty="0" err="1">
                <a:solidFill>
                  <a:srgbClr val="00B0F0"/>
                </a:solidFill>
              </a:rPr>
              <a:t>Flourish</a:t>
            </a:r>
            <a:endParaRPr lang="es-EC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antener el uso de mascarillas será más efectivo que nuevos confinamientos  para prevenir una segunda ola de Covid">
            <a:extLst>
              <a:ext uri="{FF2B5EF4-FFF2-40B4-BE49-F238E27FC236}">
                <a16:creationId xmlns:a16="http://schemas.microsoft.com/office/drawing/2014/main" id="{E8596355-B8A4-47D3-9EBE-1D0351300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b="30714"/>
          <a:stretch/>
        </p:blipFill>
        <p:spPr bwMode="auto">
          <a:xfrm>
            <a:off x="0" y="4591878"/>
            <a:ext cx="9144000" cy="22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D65CC58C-244D-4C19-A53E-3867218130F4}"/>
              </a:ext>
            </a:extLst>
          </p:cNvPr>
          <p:cNvGrpSpPr/>
          <p:nvPr/>
        </p:nvGrpSpPr>
        <p:grpSpPr>
          <a:xfrm>
            <a:off x="1919770" y="3048656"/>
            <a:ext cx="5684803" cy="760689"/>
            <a:chOff x="1622058" y="3956139"/>
            <a:chExt cx="5684803" cy="760689"/>
          </a:xfrm>
        </p:grpSpPr>
        <p:sp>
          <p:nvSpPr>
            <p:cNvPr id="9" name="Flecha: pentágono 8">
              <a:extLst>
                <a:ext uri="{FF2B5EF4-FFF2-40B4-BE49-F238E27FC236}">
                  <a16:creationId xmlns:a16="http://schemas.microsoft.com/office/drawing/2014/main" id="{07C79C2C-8DDB-42B4-B740-3E424D244A0D}"/>
                </a:ext>
              </a:extLst>
            </p:cNvPr>
            <p:cNvSpPr/>
            <p:nvPr/>
          </p:nvSpPr>
          <p:spPr>
            <a:xfrm rot="10800000">
              <a:off x="1622058" y="3956139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echa: pentágono 4">
              <a:extLst>
                <a:ext uri="{FF2B5EF4-FFF2-40B4-BE49-F238E27FC236}">
                  <a16:creationId xmlns:a16="http://schemas.microsoft.com/office/drawing/2014/main" id="{F0169B8C-9079-43C2-8EA0-2AADCAADA25D}"/>
                </a:ext>
              </a:extLst>
            </p:cNvPr>
            <p:cNvSpPr txBox="1"/>
            <p:nvPr/>
          </p:nvSpPr>
          <p:spPr>
            <a:xfrm rot="21600000">
              <a:off x="1812230" y="3956139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dirty="0">
                  <a:solidFill>
                    <a:schemeClr val="bg1"/>
                  </a:solidFill>
                  <a:latin typeface="Arial" pitchFamily="34" charset="0"/>
                </a:rPr>
                <a:t>R</a:t>
              </a:r>
              <a:r>
                <a:rPr lang="es-EC" kern="1200" dirty="0">
                  <a:solidFill>
                    <a:schemeClr val="bg1"/>
                  </a:solidFill>
                  <a:latin typeface="Arial" pitchFamily="34" charset="0"/>
                </a:rPr>
                <a:t>esultados principales</a:t>
              </a:r>
              <a:endParaRPr lang="es-EC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AB583D85-99C8-458A-8E78-D5154F77B952}"/>
              </a:ext>
            </a:extLst>
          </p:cNvPr>
          <p:cNvSpPr/>
          <p:nvPr/>
        </p:nvSpPr>
        <p:spPr>
          <a:xfrm>
            <a:off x="1539426" y="3048656"/>
            <a:ext cx="760689" cy="760689"/>
          </a:xfrm>
          <a:prstGeom prst="ellipse">
            <a:avLst/>
          </a:prstGeom>
          <a:blipFill>
            <a:blip r:embed="rId3"/>
            <a:srcRect/>
            <a:stretch>
              <a:fillRect l="-31000" r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Gráfico 10" descr="Casa">
            <a:hlinkClick r:id="rId4" action="ppaction://hlinksldjump"/>
            <a:extLst>
              <a:ext uri="{FF2B5EF4-FFF2-40B4-BE49-F238E27FC236}">
                <a16:creationId xmlns:a16="http://schemas.microsoft.com/office/drawing/2014/main" id="{C557977F-0101-44F0-9B01-443742DE1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7118" y="6231118"/>
            <a:ext cx="626882" cy="6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503510420"/>
              </p:ext>
            </p:extLst>
          </p:nvPr>
        </p:nvGraphicFramePr>
        <p:xfrm>
          <a:off x="518473" y="1244338"/>
          <a:ext cx="8276734" cy="5392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CuadroTexto">
            <a:hlinkClick r:id="" action="ppaction://noaction"/>
          </p:cNvPr>
          <p:cNvSpPr txBox="1"/>
          <p:nvPr/>
        </p:nvSpPr>
        <p:spPr>
          <a:xfrm>
            <a:off x="563970" y="133480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>
            <a:hlinkClick r:id="" action="ppaction://noaction"/>
          </p:cNvPr>
          <p:cNvSpPr txBox="1"/>
          <p:nvPr/>
        </p:nvSpPr>
        <p:spPr>
          <a:xfrm>
            <a:off x="565814" y="224524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>
            <a:hlinkClick r:id="" action="ppaction://noaction"/>
          </p:cNvPr>
          <p:cNvSpPr txBox="1"/>
          <p:nvPr/>
        </p:nvSpPr>
        <p:spPr>
          <a:xfrm>
            <a:off x="563970" y="323802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>
            <a:hlinkClick r:id="" action="ppaction://noaction"/>
          </p:cNvPr>
          <p:cNvSpPr txBox="1"/>
          <p:nvPr/>
        </p:nvSpPr>
        <p:spPr>
          <a:xfrm>
            <a:off x="563970" y="412961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>
            <a:hlinkClick r:id="" action="ppaction://noaction"/>
          </p:cNvPr>
          <p:cNvSpPr txBox="1"/>
          <p:nvPr/>
        </p:nvSpPr>
        <p:spPr>
          <a:xfrm>
            <a:off x="588125" y="50626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4482400-FBE7-40BA-B6F5-97F2038C20F2}"/>
              </a:ext>
            </a:extLst>
          </p:cNvPr>
          <p:cNvGrpSpPr/>
          <p:nvPr/>
        </p:nvGrpSpPr>
        <p:grpSpPr>
          <a:xfrm>
            <a:off x="304929" y="41505"/>
            <a:ext cx="4380192" cy="584775"/>
            <a:chOff x="1622058" y="3956139"/>
            <a:chExt cx="5684803" cy="760689"/>
          </a:xfrm>
        </p:grpSpPr>
        <p:sp>
          <p:nvSpPr>
            <p:cNvPr id="14" name="Flecha: pentágono 13">
              <a:extLst>
                <a:ext uri="{FF2B5EF4-FFF2-40B4-BE49-F238E27FC236}">
                  <a16:creationId xmlns:a16="http://schemas.microsoft.com/office/drawing/2014/main" id="{1E915F4D-6A85-4EAB-9617-1C8B515687CD}"/>
                </a:ext>
              </a:extLst>
            </p:cNvPr>
            <p:cNvSpPr/>
            <p:nvPr/>
          </p:nvSpPr>
          <p:spPr>
            <a:xfrm rot="10800000">
              <a:off x="1622058" y="3956139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lecha: pentágono 4">
              <a:extLst>
                <a:ext uri="{FF2B5EF4-FFF2-40B4-BE49-F238E27FC236}">
                  <a16:creationId xmlns:a16="http://schemas.microsoft.com/office/drawing/2014/main" id="{34FC7B2F-C474-433E-AF74-011B235152BF}"/>
                </a:ext>
              </a:extLst>
            </p:cNvPr>
            <p:cNvSpPr txBox="1"/>
            <p:nvPr/>
          </p:nvSpPr>
          <p:spPr>
            <a:xfrm rot="21600000">
              <a:off x="1812230" y="3956139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dirty="0">
                  <a:solidFill>
                    <a:schemeClr val="bg1"/>
                  </a:solidFill>
                  <a:latin typeface="Arial" pitchFamily="34" charset="0"/>
                </a:rPr>
                <a:t>R</a:t>
              </a:r>
              <a:r>
                <a:rPr lang="es-EC" sz="2400" kern="1200" dirty="0">
                  <a:solidFill>
                    <a:schemeClr val="bg1"/>
                  </a:solidFill>
                  <a:latin typeface="Arial" pitchFamily="34" charset="0"/>
                </a:rPr>
                <a:t>esultados principales</a:t>
              </a:r>
              <a:endParaRPr lang="es-EC" sz="24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Elipse 17">
            <a:extLst>
              <a:ext uri="{FF2B5EF4-FFF2-40B4-BE49-F238E27FC236}">
                <a16:creationId xmlns:a16="http://schemas.microsoft.com/office/drawing/2014/main" id="{C5360AC5-7F47-4708-A88D-5F563B0DEAE1}"/>
              </a:ext>
            </a:extLst>
          </p:cNvPr>
          <p:cNvSpPr/>
          <p:nvPr/>
        </p:nvSpPr>
        <p:spPr>
          <a:xfrm>
            <a:off x="37705" y="41505"/>
            <a:ext cx="646130" cy="584775"/>
          </a:xfrm>
          <a:prstGeom prst="ellipse">
            <a:avLst/>
          </a:prstGeom>
          <a:blipFill>
            <a:blip r:embed="rId7"/>
            <a:srcRect/>
            <a:stretch>
              <a:fillRect l="-31000" r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10 CuadroTexto">
            <a:hlinkClick r:id="" action="ppaction://noaction"/>
            <a:extLst>
              <a:ext uri="{FF2B5EF4-FFF2-40B4-BE49-F238E27FC236}">
                <a16:creationId xmlns:a16="http://schemas.microsoft.com/office/drawing/2014/main" id="{F1332B44-9A27-417A-9BE8-56824D0ADB2A}"/>
              </a:ext>
            </a:extLst>
          </p:cNvPr>
          <p:cNvSpPr txBox="1"/>
          <p:nvPr/>
        </p:nvSpPr>
        <p:spPr>
          <a:xfrm>
            <a:off x="588125" y="597304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Gráfico 19" descr="Casa">
            <a:hlinkClick r:id="rId8" action="ppaction://hlinksldjump"/>
            <a:extLst>
              <a:ext uri="{FF2B5EF4-FFF2-40B4-BE49-F238E27FC236}">
                <a16:creationId xmlns:a16="http://schemas.microsoft.com/office/drawing/2014/main" id="{67F014CB-EE35-4244-AF89-D2CACB6C66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7118" y="6231118"/>
            <a:ext cx="626882" cy="6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574C31AF-653E-4560-8807-5F30E5F1D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90" y="1919660"/>
            <a:ext cx="3824545" cy="345954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306108" y="1217890"/>
            <a:ext cx="4982255" cy="40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COVID-19 de Chile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C738FAA-7185-4661-B23B-B03A443D43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877" y="3306927"/>
            <a:ext cx="4076179" cy="2386584"/>
          </a:xfrm>
          <a:prstGeom prst="rect">
            <a:avLst/>
          </a:prstGeom>
          <a:noFill/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F24C2235-2492-4C53-AABA-73BD9002FD4B}"/>
              </a:ext>
            </a:extLst>
          </p:cNvPr>
          <p:cNvGrpSpPr/>
          <p:nvPr/>
        </p:nvGrpSpPr>
        <p:grpSpPr>
          <a:xfrm rot="16200000">
            <a:off x="-2159742" y="3147654"/>
            <a:ext cx="5134021" cy="629804"/>
            <a:chOff x="661224" y="2874"/>
            <a:chExt cx="6954284" cy="718899"/>
          </a:xfrm>
        </p:grpSpPr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701449FB-B709-4E64-9733-9EFA416EEF48}"/>
                </a:ext>
              </a:extLst>
            </p:cNvPr>
            <p:cNvSpPr/>
            <p:nvPr/>
          </p:nvSpPr>
          <p:spPr>
            <a:xfrm rot="10800000">
              <a:off x="661224" y="287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echa: pentágono 4">
              <a:extLst>
                <a:ext uri="{FF2B5EF4-FFF2-40B4-BE49-F238E27FC236}">
                  <a16:creationId xmlns:a16="http://schemas.microsoft.com/office/drawing/2014/main" id="{A6632530-8626-4309-8B40-0EC404546D25}"/>
                </a:ext>
              </a:extLst>
            </p:cNvPr>
            <p:cNvSpPr txBox="1"/>
            <p:nvPr/>
          </p:nvSpPr>
          <p:spPr>
            <a:xfrm>
              <a:off x="840948" y="287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Tareas correctas e incorrectas de los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endParaRPr lang="es-EC" sz="2000" kern="1200" dirty="0" err="1">
                <a:solidFill>
                  <a:schemeClr val="bg1"/>
                </a:solidFill>
              </a:endParaRPr>
            </a:p>
          </p:txBody>
        </p:sp>
      </p:grpSp>
      <p:pic>
        <p:nvPicPr>
          <p:cNvPr id="3" name="Gráfico 2" descr="América en globo terráqueo">
            <a:hlinkClick r:id="rId5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C3E8E18-79EB-4F4A-BBD2-7F522B860B08}"/>
              </a:ext>
            </a:extLst>
          </p:cNvPr>
          <p:cNvSpPr txBox="1"/>
          <p:nvPr/>
        </p:nvSpPr>
        <p:spPr>
          <a:xfrm>
            <a:off x="937374" y="5500791"/>
            <a:ext cx="3634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Tabla de tareas correctas e incorrectas del </a:t>
            </a:r>
            <a:r>
              <a:rPr lang="es-EC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Dashboard</a:t>
            </a:r>
            <a:endParaRPr lang="es-ES" sz="1200" dirty="0" err="1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BFF2426-E000-45C0-94CE-EFC13DA2BC36}"/>
              </a:ext>
            </a:extLst>
          </p:cNvPr>
          <p:cNvSpPr txBox="1"/>
          <p:nvPr/>
        </p:nvSpPr>
        <p:spPr>
          <a:xfrm>
            <a:off x="5159732" y="5758384"/>
            <a:ext cx="3901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Grafico</a:t>
            </a: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</a:t>
            </a:r>
            <a:r>
              <a:rPr lang="es-EC" sz="1200" dirty="0">
                <a:solidFill>
                  <a:schemeClr val="bg1"/>
                </a:solidFill>
                <a:ea typeface="Calibri" panose="020F0502020204030204" pitchFamily="34" charset="0"/>
              </a:rPr>
              <a:t>t</a:t>
            </a: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areas correctas de los participantes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0" name="Flecha: pentágono 19">
            <a:extLst>
              <a:ext uri="{FF2B5EF4-FFF2-40B4-BE49-F238E27FC236}">
                <a16:creationId xmlns:a16="http://schemas.microsoft.com/office/drawing/2014/main" id="{9CC51343-D39B-444B-8B79-53FB72038DCA}"/>
              </a:ext>
            </a:extLst>
          </p:cNvPr>
          <p:cNvSpPr/>
          <p:nvPr/>
        </p:nvSpPr>
        <p:spPr>
          <a:xfrm rot="16200000">
            <a:off x="16409" y="6105523"/>
            <a:ext cx="781717" cy="629804"/>
          </a:xfrm>
          <a:prstGeom prst="homePlate">
            <a:avLst/>
          </a:prstGeom>
          <a:blipFill>
            <a:blip r:embed="rId8"/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201121" y="619581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9592C6-04AA-4508-882F-D5133DA50C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299" y="877356"/>
            <a:ext cx="4127757" cy="22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361084" y="895542"/>
            <a:ext cx="5353949" cy="734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COVID-19 de la U. Johns Hopkins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24C2235-2492-4C53-AABA-73BD9002FD4B}"/>
              </a:ext>
            </a:extLst>
          </p:cNvPr>
          <p:cNvGrpSpPr/>
          <p:nvPr/>
        </p:nvGrpSpPr>
        <p:grpSpPr>
          <a:xfrm rot="16200000">
            <a:off x="-2159742" y="3147654"/>
            <a:ext cx="5134021" cy="629804"/>
            <a:chOff x="661224" y="2874"/>
            <a:chExt cx="6954284" cy="718899"/>
          </a:xfrm>
        </p:grpSpPr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701449FB-B709-4E64-9733-9EFA416EEF48}"/>
                </a:ext>
              </a:extLst>
            </p:cNvPr>
            <p:cNvSpPr/>
            <p:nvPr/>
          </p:nvSpPr>
          <p:spPr>
            <a:xfrm rot="10800000">
              <a:off x="661224" y="287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echa: pentágono 4">
              <a:extLst>
                <a:ext uri="{FF2B5EF4-FFF2-40B4-BE49-F238E27FC236}">
                  <a16:creationId xmlns:a16="http://schemas.microsoft.com/office/drawing/2014/main" id="{A6632530-8626-4309-8B40-0EC404546D25}"/>
                </a:ext>
              </a:extLst>
            </p:cNvPr>
            <p:cNvSpPr txBox="1"/>
            <p:nvPr/>
          </p:nvSpPr>
          <p:spPr>
            <a:xfrm>
              <a:off x="840948" y="287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kern="1200" dirty="0" err="1">
                  <a:solidFill>
                    <a:schemeClr val="bg1"/>
                  </a:solidFill>
                </a:rPr>
                <a:t>Tareas</a:t>
              </a:r>
              <a:r>
                <a:rPr lang="pt-BR" sz="2000" b="1" kern="1200" dirty="0">
                  <a:solidFill>
                    <a:schemeClr val="bg1"/>
                  </a:solidFill>
                </a:rPr>
                <a:t> </a:t>
              </a:r>
              <a:r>
                <a:rPr lang="pt-BR" sz="2000" b="1" kern="1200" dirty="0" err="1">
                  <a:solidFill>
                    <a:schemeClr val="bg1"/>
                  </a:solidFill>
                </a:rPr>
                <a:t>correctas</a:t>
              </a:r>
              <a:r>
                <a:rPr lang="pt-BR" sz="2000" b="1" kern="1200" dirty="0">
                  <a:solidFill>
                    <a:schemeClr val="bg1"/>
                  </a:solidFill>
                </a:rPr>
                <a:t> e </a:t>
              </a:r>
              <a:r>
                <a:rPr lang="pt-BR" sz="2000" b="1" kern="1200" dirty="0" err="1">
                  <a:solidFill>
                    <a:schemeClr val="bg1"/>
                  </a:solidFill>
                </a:rPr>
                <a:t>incorrectas</a:t>
              </a:r>
              <a:r>
                <a:rPr lang="pt-BR" sz="2000" b="1" kern="1200" dirty="0">
                  <a:solidFill>
                    <a:schemeClr val="bg1"/>
                  </a:solidFill>
                </a:rPr>
                <a:t> de </a:t>
              </a:r>
              <a:r>
                <a:rPr lang="pt-BR" sz="2000" b="1" kern="1200" dirty="0" err="1">
                  <a:solidFill>
                    <a:schemeClr val="bg1"/>
                  </a:solidFill>
                </a:rPr>
                <a:t>los</a:t>
              </a:r>
              <a:r>
                <a:rPr lang="pt-BR" sz="2000" b="1" kern="1200" dirty="0">
                  <a:solidFill>
                    <a:schemeClr val="bg1"/>
                  </a:solidFill>
                </a:rPr>
                <a:t> dashboard</a:t>
              </a:r>
              <a:endParaRPr lang="es-EC" sz="20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C3E8E18-79EB-4F4A-BBD2-7F522B860B08}"/>
              </a:ext>
            </a:extLst>
          </p:cNvPr>
          <p:cNvSpPr txBox="1"/>
          <p:nvPr/>
        </p:nvSpPr>
        <p:spPr>
          <a:xfrm>
            <a:off x="1025550" y="5458521"/>
            <a:ext cx="3634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Tabla de tareas correctas e incorrectas del </a:t>
            </a:r>
            <a:r>
              <a:rPr lang="es-EC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Dashboard</a:t>
            </a:r>
            <a:endParaRPr lang="es-ES" sz="1200" dirty="0" err="1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BFF2426-E000-45C0-94CE-EFC13DA2BC36}"/>
              </a:ext>
            </a:extLst>
          </p:cNvPr>
          <p:cNvSpPr txBox="1"/>
          <p:nvPr/>
        </p:nvSpPr>
        <p:spPr>
          <a:xfrm>
            <a:off x="5150194" y="5976152"/>
            <a:ext cx="3901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Grafico</a:t>
            </a: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</a:t>
            </a:r>
            <a:r>
              <a:rPr lang="es-EC" sz="1200" dirty="0">
                <a:solidFill>
                  <a:schemeClr val="bg1"/>
                </a:solidFill>
                <a:ea typeface="Calibri" panose="020F0502020204030204" pitchFamily="34" charset="0"/>
              </a:rPr>
              <a:t>t</a:t>
            </a: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areas correctas de los participantes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0" name="Flecha: pentágono 19">
            <a:extLst>
              <a:ext uri="{FF2B5EF4-FFF2-40B4-BE49-F238E27FC236}">
                <a16:creationId xmlns:a16="http://schemas.microsoft.com/office/drawing/2014/main" id="{9CC51343-D39B-444B-8B79-53FB72038DCA}"/>
              </a:ext>
            </a:extLst>
          </p:cNvPr>
          <p:cNvSpPr/>
          <p:nvPr/>
        </p:nvSpPr>
        <p:spPr>
          <a:xfrm rot="16200000">
            <a:off x="16409" y="6105523"/>
            <a:ext cx="781717" cy="629804"/>
          </a:xfrm>
          <a:prstGeom prst="homePlate">
            <a:avLst/>
          </a:prstGeom>
          <a:blipFill>
            <a:blip r:embed="rId6"/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201121" y="619581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BC468F1-6667-4384-8E27-8AB9A8FA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354" y="1967966"/>
            <a:ext cx="3824545" cy="344927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61816E4-ABAB-4E51-8434-D27AA869DB1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83" y="3533602"/>
            <a:ext cx="4068089" cy="2386584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A1354B-3465-457C-870C-94A6B2307E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3556" y="1262726"/>
            <a:ext cx="4068090" cy="20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 rot="16200000">
            <a:off x="-2713217" y="2948162"/>
            <a:ext cx="6056489" cy="566567"/>
            <a:chOff x="380724" y="251339"/>
            <a:chExt cx="6402969" cy="532853"/>
          </a:xfrm>
        </p:grpSpPr>
        <p:sp>
          <p:nvSpPr>
            <p:cNvPr id="22" name="Rectángulo 21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>
                  <a:latin typeface="Arial"/>
                  <a:cs typeface="Arial"/>
                </a:rPr>
                <a:t>Antecedentes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59689"/>
            <a:ext cx="598311" cy="598311"/>
          </a:xfrm>
          <a:prstGeom prst="rect">
            <a:avLst/>
          </a:prstGeom>
        </p:spPr>
      </p:pic>
      <p:pic>
        <p:nvPicPr>
          <p:cNvPr id="13" name="Imagen 1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D4E670CC-57C8-4056-8DD5-AAD50C68C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32" y="1095156"/>
            <a:ext cx="7732143" cy="48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1211155" y="916171"/>
            <a:ext cx="7387993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Dificultad presentada en el </a:t>
            </a:r>
            <a:r>
              <a:rPr lang="es-EC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COVID-19 de Chile 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8EC77FAC-4B19-452D-B0A5-C1132E7993DA}"/>
              </a:ext>
            </a:extLst>
          </p:cNvPr>
          <p:cNvGrpSpPr/>
          <p:nvPr/>
        </p:nvGrpSpPr>
        <p:grpSpPr>
          <a:xfrm rot="16200000">
            <a:off x="-2133860" y="3163585"/>
            <a:ext cx="5082254" cy="629805"/>
            <a:chOff x="661224" y="936370"/>
            <a:chExt cx="6954284" cy="718899"/>
          </a:xfrm>
        </p:grpSpPr>
        <p:sp>
          <p:nvSpPr>
            <p:cNvPr id="26" name="Flecha: pentágono 25">
              <a:extLst>
                <a:ext uri="{FF2B5EF4-FFF2-40B4-BE49-F238E27FC236}">
                  <a16:creationId xmlns:a16="http://schemas.microsoft.com/office/drawing/2014/main" id="{8B89FDC6-0D31-4261-8780-A147F5AB5D58}"/>
                </a:ext>
              </a:extLst>
            </p:cNvPr>
            <p:cNvSpPr/>
            <p:nvPr/>
          </p:nvSpPr>
          <p:spPr>
            <a:xfrm rot="10800000">
              <a:off x="661224" y="936370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lecha: pentágono 4">
              <a:extLst>
                <a:ext uri="{FF2B5EF4-FFF2-40B4-BE49-F238E27FC236}">
                  <a16:creationId xmlns:a16="http://schemas.microsoft.com/office/drawing/2014/main" id="{FC1BFF14-FC57-4257-80BB-571365E8C526}"/>
                </a:ext>
              </a:extLst>
            </p:cNvPr>
            <p:cNvSpPr txBox="1"/>
            <p:nvPr/>
          </p:nvSpPr>
          <p:spPr>
            <a:xfrm rot="21600000">
              <a:off x="840949" y="936370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Dificultad presentadas en las tareas de los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r>
                <a:rPr lang="es-EC" sz="2000" b="1" kern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5" name="Flecha: pentágono 24">
            <a:extLst>
              <a:ext uri="{FF2B5EF4-FFF2-40B4-BE49-F238E27FC236}">
                <a16:creationId xmlns:a16="http://schemas.microsoft.com/office/drawing/2014/main" id="{A102F562-E1C5-4699-9CCE-A37457CA384C}"/>
              </a:ext>
            </a:extLst>
          </p:cNvPr>
          <p:cNvSpPr/>
          <p:nvPr/>
        </p:nvSpPr>
        <p:spPr>
          <a:xfrm rot="16200000">
            <a:off x="-11717" y="6108152"/>
            <a:ext cx="828431" cy="639341"/>
          </a:xfrm>
          <a:prstGeom prst="homePlat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000" r="-3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6352" y="619581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A7C7E040-0B1A-49B7-B49A-FA8E0FE50B8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303219" y="1443025"/>
            <a:ext cx="7529696" cy="426019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7EE048B3-07B8-41B8-9704-FE48DAFCB112}"/>
              </a:ext>
            </a:extLst>
          </p:cNvPr>
          <p:cNvSpPr txBox="1"/>
          <p:nvPr/>
        </p:nvSpPr>
        <p:spPr>
          <a:xfrm>
            <a:off x="2582671" y="5866374"/>
            <a:ext cx="4460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Tarea 3, la fecha más actual de los datos no se encuentra visible a simple vista</a:t>
            </a:r>
            <a:endParaRPr lang="es-E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1211155" y="916171"/>
            <a:ext cx="738799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Dificultad presentada en el </a:t>
            </a:r>
            <a:r>
              <a:rPr lang="es-EC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COVID-19 de la U. Johns Hopkins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8EC77FAC-4B19-452D-B0A5-C1132E7993DA}"/>
              </a:ext>
            </a:extLst>
          </p:cNvPr>
          <p:cNvGrpSpPr/>
          <p:nvPr/>
        </p:nvGrpSpPr>
        <p:grpSpPr>
          <a:xfrm rot="16200000">
            <a:off x="-2133860" y="3163585"/>
            <a:ext cx="5082254" cy="629805"/>
            <a:chOff x="661224" y="936370"/>
            <a:chExt cx="6954284" cy="718899"/>
          </a:xfrm>
        </p:grpSpPr>
        <p:sp>
          <p:nvSpPr>
            <p:cNvPr id="26" name="Flecha: pentágono 25">
              <a:extLst>
                <a:ext uri="{FF2B5EF4-FFF2-40B4-BE49-F238E27FC236}">
                  <a16:creationId xmlns:a16="http://schemas.microsoft.com/office/drawing/2014/main" id="{8B89FDC6-0D31-4261-8780-A147F5AB5D58}"/>
                </a:ext>
              </a:extLst>
            </p:cNvPr>
            <p:cNvSpPr/>
            <p:nvPr/>
          </p:nvSpPr>
          <p:spPr>
            <a:xfrm rot="10800000">
              <a:off x="661224" y="936370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lecha: pentágono 4">
              <a:extLst>
                <a:ext uri="{FF2B5EF4-FFF2-40B4-BE49-F238E27FC236}">
                  <a16:creationId xmlns:a16="http://schemas.microsoft.com/office/drawing/2014/main" id="{FC1BFF14-FC57-4257-80BB-571365E8C526}"/>
                </a:ext>
              </a:extLst>
            </p:cNvPr>
            <p:cNvSpPr txBox="1"/>
            <p:nvPr/>
          </p:nvSpPr>
          <p:spPr>
            <a:xfrm rot="21600000">
              <a:off x="840949" y="936370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Dificultad presentadas en las tareas de los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r>
                <a:rPr lang="es-EC" sz="2000" b="1" kern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5" name="Flecha: pentágono 24">
            <a:extLst>
              <a:ext uri="{FF2B5EF4-FFF2-40B4-BE49-F238E27FC236}">
                <a16:creationId xmlns:a16="http://schemas.microsoft.com/office/drawing/2014/main" id="{A102F562-E1C5-4699-9CCE-A37457CA384C}"/>
              </a:ext>
            </a:extLst>
          </p:cNvPr>
          <p:cNvSpPr/>
          <p:nvPr/>
        </p:nvSpPr>
        <p:spPr>
          <a:xfrm rot="16200000">
            <a:off x="-11717" y="6108152"/>
            <a:ext cx="828431" cy="639341"/>
          </a:xfrm>
          <a:prstGeom prst="homePlat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000" r="-3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6352" y="619581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EE048B3-07B8-41B8-9704-FE48DAFCB112}"/>
              </a:ext>
            </a:extLst>
          </p:cNvPr>
          <p:cNvSpPr txBox="1"/>
          <p:nvPr/>
        </p:nvSpPr>
        <p:spPr>
          <a:xfrm>
            <a:off x="3104477" y="5888270"/>
            <a:ext cx="3563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Tarea 2, el dato solicitado no es visible a simple vista se debe pasar el cursor del mouse 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AF5B791-2D99-4A15-B0F0-3988201CFC8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13085" y="1514017"/>
            <a:ext cx="7885818" cy="43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1211155" y="916171"/>
            <a:ext cx="738799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Dificultad presentada en el dashboard </a:t>
            </a:r>
            <a:r>
              <a:rPr lang="fr-F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COVID-19 de la U. Johns Hopkins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8EC77FAC-4B19-452D-B0A5-C1132E7993DA}"/>
              </a:ext>
            </a:extLst>
          </p:cNvPr>
          <p:cNvGrpSpPr/>
          <p:nvPr/>
        </p:nvGrpSpPr>
        <p:grpSpPr>
          <a:xfrm rot="16200000">
            <a:off x="-2133860" y="3163585"/>
            <a:ext cx="5082254" cy="629805"/>
            <a:chOff x="661224" y="936370"/>
            <a:chExt cx="6954284" cy="718899"/>
          </a:xfrm>
        </p:grpSpPr>
        <p:sp>
          <p:nvSpPr>
            <p:cNvPr id="26" name="Flecha: pentágono 25">
              <a:extLst>
                <a:ext uri="{FF2B5EF4-FFF2-40B4-BE49-F238E27FC236}">
                  <a16:creationId xmlns:a16="http://schemas.microsoft.com/office/drawing/2014/main" id="{8B89FDC6-0D31-4261-8780-A147F5AB5D58}"/>
                </a:ext>
              </a:extLst>
            </p:cNvPr>
            <p:cNvSpPr/>
            <p:nvPr/>
          </p:nvSpPr>
          <p:spPr>
            <a:xfrm rot="10800000">
              <a:off x="661224" y="936370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lecha: pentágono 4">
              <a:extLst>
                <a:ext uri="{FF2B5EF4-FFF2-40B4-BE49-F238E27FC236}">
                  <a16:creationId xmlns:a16="http://schemas.microsoft.com/office/drawing/2014/main" id="{FC1BFF14-FC57-4257-80BB-571365E8C526}"/>
                </a:ext>
              </a:extLst>
            </p:cNvPr>
            <p:cNvSpPr txBox="1"/>
            <p:nvPr/>
          </p:nvSpPr>
          <p:spPr>
            <a:xfrm rot="21600000">
              <a:off x="840949" y="936370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Dificultad presentadas en las tareas de los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r>
                <a:rPr lang="es-EC" sz="2000" b="1" kern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5" name="Flecha: pentágono 24">
            <a:extLst>
              <a:ext uri="{FF2B5EF4-FFF2-40B4-BE49-F238E27FC236}">
                <a16:creationId xmlns:a16="http://schemas.microsoft.com/office/drawing/2014/main" id="{A102F562-E1C5-4699-9CCE-A37457CA384C}"/>
              </a:ext>
            </a:extLst>
          </p:cNvPr>
          <p:cNvSpPr/>
          <p:nvPr/>
        </p:nvSpPr>
        <p:spPr>
          <a:xfrm rot="16200000">
            <a:off x="-11717" y="6108152"/>
            <a:ext cx="828431" cy="639341"/>
          </a:xfrm>
          <a:prstGeom prst="homePlat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000" r="-3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6352" y="619581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D9ACD2F-97F8-41CE-B619-321843E4664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55802" y="1586291"/>
            <a:ext cx="7880808" cy="4301979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DBBB448-89A3-45F6-A28B-789B77B6E336}"/>
              </a:ext>
            </a:extLst>
          </p:cNvPr>
          <p:cNvSpPr txBox="1"/>
          <p:nvPr/>
        </p:nvSpPr>
        <p:spPr>
          <a:xfrm>
            <a:off x="3149822" y="5941829"/>
            <a:ext cx="3949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Tarea 4, identificar el país de Ucrania no buscan los resultados en la barra lateral izquierda </a:t>
            </a:r>
            <a:endParaRPr lang="es-E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7EE048B3-07B8-41B8-9704-FE48DAFCB112}"/>
              </a:ext>
            </a:extLst>
          </p:cNvPr>
          <p:cNvSpPr txBox="1"/>
          <p:nvPr/>
        </p:nvSpPr>
        <p:spPr>
          <a:xfrm>
            <a:off x="4995856" y="964607"/>
            <a:ext cx="40269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Máximo tiempo empleado corresponde a 2 minutos con 44 segundos, participante 8 con 4 tareas correctas.</a:t>
            </a:r>
          </a:p>
          <a:p>
            <a:pPr algn="just"/>
            <a:endParaRPr lang="es-EC" sz="14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a typeface="Calibri" panose="020F0502020204030204" pitchFamily="34" charset="0"/>
              </a:rPr>
              <a:t>M</a:t>
            </a: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ínimo es de 52 segundos, corresponde al participante 3, cumpliendo 4 tareas correctamente.</a:t>
            </a:r>
          </a:p>
          <a:p>
            <a:pPr algn="just"/>
            <a:endParaRPr lang="es-EC" sz="14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participante 10 con más tareas incorrectas lo realizo en 2 minutos 24 segundos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DBBB448-89A3-45F6-A28B-789B77B6E336}"/>
              </a:ext>
            </a:extLst>
          </p:cNvPr>
          <p:cNvSpPr txBox="1"/>
          <p:nvPr/>
        </p:nvSpPr>
        <p:spPr>
          <a:xfrm>
            <a:off x="890259" y="3989742"/>
            <a:ext cx="39492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Máximo tiempo empleado es 5 minutos con 32 segundos, corresponde al participante 10 que realizó el menor número de tareas correctamente 2.</a:t>
            </a:r>
          </a:p>
          <a:p>
            <a:pPr algn="just"/>
            <a:endParaRPr lang="es-EC" sz="14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Mínimo es de 2 minutos con 21 segundos, corresponde al participante 6, cumpliendo 3 tareas correctamente</a:t>
            </a:r>
            <a:endParaRPr lang="es-ES" sz="1400" dirty="0">
              <a:solidFill>
                <a:schemeClr val="bg1"/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27F1F59-C8AB-4466-9867-9158D99908B4}"/>
              </a:ext>
            </a:extLst>
          </p:cNvPr>
          <p:cNvGrpSpPr/>
          <p:nvPr/>
        </p:nvGrpSpPr>
        <p:grpSpPr>
          <a:xfrm rot="16200000">
            <a:off x="-2130263" y="3158409"/>
            <a:ext cx="5082255" cy="646155"/>
            <a:chOff x="661224" y="1869867"/>
            <a:chExt cx="6954284" cy="718899"/>
          </a:xfrm>
        </p:grpSpPr>
        <p:sp>
          <p:nvSpPr>
            <p:cNvPr id="23" name="Flecha: pentágono 22">
              <a:extLst>
                <a:ext uri="{FF2B5EF4-FFF2-40B4-BE49-F238E27FC236}">
                  <a16:creationId xmlns:a16="http://schemas.microsoft.com/office/drawing/2014/main" id="{CC6C4D56-2AFC-45D8-A7E8-A29C60A12B1F}"/>
                </a:ext>
              </a:extLst>
            </p:cNvPr>
            <p:cNvSpPr/>
            <p:nvPr/>
          </p:nvSpPr>
          <p:spPr>
            <a:xfrm rot="10800000">
              <a:off x="661224" y="1869867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Flecha: pentágono 4">
              <a:extLst>
                <a:ext uri="{FF2B5EF4-FFF2-40B4-BE49-F238E27FC236}">
                  <a16:creationId xmlns:a16="http://schemas.microsoft.com/office/drawing/2014/main" id="{99EFE416-C9E5-429F-8A57-DA72CFD3B811}"/>
                </a:ext>
              </a:extLst>
            </p:cNvPr>
            <p:cNvSpPr txBox="1"/>
            <p:nvPr/>
          </p:nvSpPr>
          <p:spPr>
            <a:xfrm>
              <a:off x="840949" y="1869867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Tiempo empleado de los participantes en las tareas de los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</a:p>
          </p:txBody>
        </p:sp>
      </p:grp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0428B015-6BED-4D55-9C85-04A2572105DA}"/>
              </a:ext>
            </a:extLst>
          </p:cNvPr>
          <p:cNvSpPr/>
          <p:nvPr/>
        </p:nvSpPr>
        <p:spPr>
          <a:xfrm rot="16200000">
            <a:off x="-1107" y="6106551"/>
            <a:ext cx="797677" cy="629806"/>
          </a:xfrm>
          <a:prstGeom prst="homePlate">
            <a:avLst/>
          </a:prstGeom>
          <a:blipFill>
            <a:blip r:embed="rId6"/>
            <a:srcRect/>
            <a:stretch>
              <a:fillRect l="-43000" r="-4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9759" y="616513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34FB3825-5883-42A4-97EA-626A639D82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44" y="964608"/>
            <a:ext cx="3949279" cy="2790138"/>
          </a:xfrm>
          <a:prstGeom prst="rect">
            <a:avLst/>
          </a:prstGeom>
          <a:noFill/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27F594A-C7B2-4723-9F9D-C1AAC8110B5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90" y="3374993"/>
            <a:ext cx="3949279" cy="2790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66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DBBB448-89A3-45F6-A28B-789B77B6E336}"/>
              </a:ext>
            </a:extLst>
          </p:cNvPr>
          <p:cNvSpPr txBox="1"/>
          <p:nvPr/>
        </p:nvSpPr>
        <p:spPr>
          <a:xfrm>
            <a:off x="2230234" y="5893394"/>
            <a:ext cx="5216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 cada pregunta con su respuesta correcta y tiempo promedio, obteniendo el dashboard COVID-19 de Chile el mejor resultado</a:t>
            </a:r>
            <a:endParaRPr lang="es-ES" sz="1200" dirty="0">
              <a:solidFill>
                <a:schemeClr val="bg1"/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7D4E829-FC9A-433C-91AB-38300F06A96A}"/>
              </a:ext>
            </a:extLst>
          </p:cNvPr>
          <p:cNvGrpSpPr/>
          <p:nvPr/>
        </p:nvGrpSpPr>
        <p:grpSpPr>
          <a:xfrm rot="16200000">
            <a:off x="-2115610" y="3178144"/>
            <a:ext cx="5082255" cy="655182"/>
            <a:chOff x="661224" y="2803364"/>
            <a:chExt cx="6954284" cy="718899"/>
          </a:xfrm>
        </p:grpSpPr>
        <p:sp>
          <p:nvSpPr>
            <p:cNvPr id="24" name="Flecha: pentágono 23">
              <a:extLst>
                <a:ext uri="{FF2B5EF4-FFF2-40B4-BE49-F238E27FC236}">
                  <a16:creationId xmlns:a16="http://schemas.microsoft.com/office/drawing/2014/main" id="{BC6454FA-A969-4DF2-A931-F708C6785B7A}"/>
                </a:ext>
              </a:extLst>
            </p:cNvPr>
            <p:cNvSpPr/>
            <p:nvPr/>
          </p:nvSpPr>
          <p:spPr>
            <a:xfrm rot="10800000">
              <a:off x="661224" y="280336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Flecha: pentágono 4">
              <a:extLst>
                <a:ext uri="{FF2B5EF4-FFF2-40B4-BE49-F238E27FC236}">
                  <a16:creationId xmlns:a16="http://schemas.microsoft.com/office/drawing/2014/main" id="{FB546EBF-CF84-46FD-9BC1-B19FAC38CEBA}"/>
                </a:ext>
              </a:extLst>
            </p:cNvPr>
            <p:cNvSpPr txBox="1"/>
            <p:nvPr/>
          </p:nvSpPr>
          <p:spPr>
            <a:xfrm rot="21600000">
              <a:off x="840949" y="280336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Comparación de efectividad y eficiencia de los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</a:p>
          </p:txBody>
        </p:sp>
      </p:grp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9727C286-01D5-4748-AB9C-898C9EF618C9}"/>
              </a:ext>
            </a:extLst>
          </p:cNvPr>
          <p:cNvSpPr/>
          <p:nvPr/>
        </p:nvSpPr>
        <p:spPr>
          <a:xfrm rot="16200000">
            <a:off x="22296" y="6079077"/>
            <a:ext cx="768109" cy="655183"/>
          </a:xfrm>
          <a:prstGeom prst="homePlate">
            <a:avLst/>
          </a:prstGeom>
          <a:blipFill>
            <a:blip r:embed="rId6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200204" y="616632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62232C-1C08-45F6-924A-7A2F49651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9979" y="964606"/>
            <a:ext cx="5583183" cy="49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37D4E829-FC9A-433C-91AB-38300F06A96A}"/>
              </a:ext>
            </a:extLst>
          </p:cNvPr>
          <p:cNvGrpSpPr/>
          <p:nvPr/>
        </p:nvGrpSpPr>
        <p:grpSpPr>
          <a:xfrm rot="16200000">
            <a:off x="-2115610" y="3178144"/>
            <a:ext cx="5082255" cy="655182"/>
            <a:chOff x="661224" y="2803364"/>
            <a:chExt cx="6954284" cy="718899"/>
          </a:xfrm>
        </p:grpSpPr>
        <p:sp>
          <p:nvSpPr>
            <p:cNvPr id="24" name="Flecha: pentágono 23">
              <a:extLst>
                <a:ext uri="{FF2B5EF4-FFF2-40B4-BE49-F238E27FC236}">
                  <a16:creationId xmlns:a16="http://schemas.microsoft.com/office/drawing/2014/main" id="{BC6454FA-A969-4DF2-A931-F708C6785B7A}"/>
                </a:ext>
              </a:extLst>
            </p:cNvPr>
            <p:cNvSpPr/>
            <p:nvPr/>
          </p:nvSpPr>
          <p:spPr>
            <a:xfrm rot="10800000">
              <a:off x="661224" y="280336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Flecha: pentágono 4">
              <a:extLst>
                <a:ext uri="{FF2B5EF4-FFF2-40B4-BE49-F238E27FC236}">
                  <a16:creationId xmlns:a16="http://schemas.microsoft.com/office/drawing/2014/main" id="{FB546EBF-CF84-46FD-9BC1-B19FAC38CEBA}"/>
                </a:ext>
              </a:extLst>
            </p:cNvPr>
            <p:cNvSpPr txBox="1"/>
            <p:nvPr/>
          </p:nvSpPr>
          <p:spPr>
            <a:xfrm rot="21600000">
              <a:off x="840949" y="280336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lvl="0" algn="ctr"/>
              <a:r>
                <a:rPr lang="es-EC" sz="2000" b="1" dirty="0">
                  <a:solidFill>
                    <a:schemeClr val="accent2">
                      <a:lumMod val="75000"/>
                    </a:schemeClr>
                  </a:solidFill>
                </a:rPr>
                <a:t>Evaluación de satisfacción con el cuestionario SUS</a:t>
              </a:r>
            </a:p>
          </p:txBody>
        </p:sp>
      </p:grpSp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CAFE5BD4-5FDA-4366-8D67-EC4E4F239EC2}"/>
              </a:ext>
            </a:extLst>
          </p:cNvPr>
          <p:cNvSpPr/>
          <p:nvPr/>
        </p:nvSpPr>
        <p:spPr>
          <a:xfrm rot="16200000">
            <a:off x="64200" y="6098521"/>
            <a:ext cx="768110" cy="655183"/>
          </a:xfrm>
          <a:prstGeom prst="homePlat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000" r="-4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219371" y="623868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3E4B12E-CD76-4F4E-A5DD-8CEB74CE2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5371" y="3774290"/>
            <a:ext cx="4477966" cy="246439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D5DC28C-57D9-4E12-A4A1-8C84732458B9}"/>
              </a:ext>
            </a:extLst>
          </p:cNvPr>
          <p:cNvSpPr txBox="1"/>
          <p:nvPr/>
        </p:nvSpPr>
        <p:spPr>
          <a:xfrm>
            <a:off x="1442301" y="830720"/>
            <a:ext cx="6972717" cy="60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Puntuaciones SUS de medidas de la satisfacción. Adjetivos y rangos de aceptabilidad de los </a:t>
            </a:r>
            <a:r>
              <a:rPr lang="es-ES" sz="1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endParaRPr lang="es-ES" sz="1600" b="1" dirty="0" err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B20CA92-33FA-46D0-B4B6-9F19FF46C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78" y="1560228"/>
            <a:ext cx="4466745" cy="246439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2BF590D-F262-46A8-9802-0E458EE0D68B}"/>
              </a:ext>
            </a:extLst>
          </p:cNvPr>
          <p:cNvSpPr txBox="1"/>
          <p:nvPr/>
        </p:nvSpPr>
        <p:spPr>
          <a:xfrm>
            <a:off x="5270186" y="1542200"/>
            <a:ext cx="3753151" cy="2126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 70% de los participantes que realizaron la prueba presenta una medida de satisfacción aceptable.</a:t>
            </a:r>
          </a:p>
          <a:p>
            <a:pPr marL="171450" lvl="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 20 % se ubica en el margen del rango de aceptabilidad bajo.</a:t>
            </a:r>
          </a:p>
          <a:p>
            <a:pPr marL="171450" lvl="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No se presenta puntuaciones en rango de inaceptable.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+mn-lt"/>
              </a:rPr>
              <a:t>Valor promedio de satisfacción 74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847D8FF-11CD-4015-AFC5-75F1C26F77EB}"/>
              </a:ext>
            </a:extLst>
          </p:cNvPr>
          <p:cNvSpPr txBox="1"/>
          <p:nvPr/>
        </p:nvSpPr>
        <p:spPr>
          <a:xfrm>
            <a:off x="775846" y="4169241"/>
            <a:ext cx="3719193" cy="1924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30% de los participantes que realizaron la prueba presenta una medida de satisfacción aceptable </a:t>
            </a:r>
            <a:endParaRPr lang="es-ES" sz="14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40 % se ubica en el margen del rango de aceptabilidad bajo. </a:t>
            </a:r>
            <a:endParaRPr lang="es-ES" sz="14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esta encuesta se presenta el 20% en un rango inaceptable. </a:t>
            </a: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Valor promedio de satisfacción 63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57D5460-E118-4CA1-843D-642679B1A845}"/>
              </a:ext>
            </a:extLst>
          </p:cNvPr>
          <p:cNvSpPr txBox="1"/>
          <p:nvPr/>
        </p:nvSpPr>
        <p:spPr>
          <a:xfrm>
            <a:off x="1027387" y="6315880"/>
            <a:ext cx="7136091" cy="477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Según </a:t>
            </a:r>
            <a:r>
              <a:rPr lang="es-EC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Sauro</a:t>
            </a: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Lewis (2011), se considera que la puntuación media aceptable debe ser igual o superior al 68.</a:t>
            </a:r>
            <a:endParaRPr lang="es-E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907423" y="869266"/>
            <a:ext cx="7329153" cy="40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 del COVID-19 del MSP y la UFA ESPE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24C2235-2492-4C53-AABA-73BD9002FD4B}"/>
              </a:ext>
            </a:extLst>
          </p:cNvPr>
          <p:cNvGrpSpPr/>
          <p:nvPr/>
        </p:nvGrpSpPr>
        <p:grpSpPr>
          <a:xfrm rot="16200000">
            <a:off x="-2159742" y="3147654"/>
            <a:ext cx="5134021" cy="629804"/>
            <a:chOff x="661224" y="2874"/>
            <a:chExt cx="6954284" cy="718899"/>
          </a:xfrm>
        </p:grpSpPr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701449FB-B709-4E64-9733-9EFA416EEF48}"/>
                </a:ext>
              </a:extLst>
            </p:cNvPr>
            <p:cNvSpPr/>
            <p:nvPr/>
          </p:nvSpPr>
          <p:spPr>
            <a:xfrm rot="10800000">
              <a:off x="661224" y="287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echa: pentágono 4">
              <a:extLst>
                <a:ext uri="{FF2B5EF4-FFF2-40B4-BE49-F238E27FC236}">
                  <a16:creationId xmlns:a16="http://schemas.microsoft.com/office/drawing/2014/main" id="{A6632530-8626-4309-8B40-0EC404546D25}"/>
                </a:ext>
              </a:extLst>
            </p:cNvPr>
            <p:cNvSpPr txBox="1"/>
            <p:nvPr/>
          </p:nvSpPr>
          <p:spPr>
            <a:xfrm>
              <a:off x="840948" y="287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Resultados y evaluación del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r>
                <a:rPr lang="es-EC" sz="2000" b="1" kern="1200" dirty="0">
                  <a:solidFill>
                    <a:schemeClr val="bg1"/>
                  </a:solidFill>
                </a:rPr>
                <a:t> del COVID-19 del MSP y la UFA ESPE</a:t>
              </a:r>
            </a:p>
          </p:txBody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22" name="Flecha: pentágono 21">
            <a:hlinkClick r:id="rId6" action="ppaction://hlinksldjump"/>
            <a:extLst>
              <a:ext uri="{FF2B5EF4-FFF2-40B4-BE49-F238E27FC236}">
                <a16:creationId xmlns:a16="http://schemas.microsoft.com/office/drawing/2014/main" id="{EDE154A2-1308-46B9-8E94-CA1D6C7EDE01}"/>
              </a:ext>
            </a:extLst>
          </p:cNvPr>
          <p:cNvSpPr/>
          <p:nvPr/>
        </p:nvSpPr>
        <p:spPr>
          <a:xfrm rot="16200000">
            <a:off x="4698" y="6100884"/>
            <a:ext cx="788788" cy="646154"/>
          </a:xfrm>
          <a:prstGeom prst="homePlat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000" r="-6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2946" y="616225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623B10A-C618-46D5-B7C5-7E4CBB566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23" y="1436431"/>
            <a:ext cx="7941302" cy="455887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DF1CF26-E6C7-4DB9-89DA-2B4250C8B816}"/>
              </a:ext>
            </a:extLst>
          </p:cNvPr>
          <p:cNvSpPr/>
          <p:nvPr/>
        </p:nvSpPr>
        <p:spPr>
          <a:xfrm>
            <a:off x="1530732" y="6259092"/>
            <a:ext cx="6423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00B0F0"/>
                </a:solidFill>
              </a:rPr>
              <a:t>https://geomaticaespe.maps.arcgis.com/apps/dashboards/a8ee11404a3c42a382e9d7be70e41d6b</a:t>
            </a:r>
          </a:p>
        </p:txBody>
      </p:sp>
    </p:spTree>
    <p:extLst>
      <p:ext uri="{BB962C8B-B14F-4D97-AF65-F5344CB8AC3E}">
        <p14:creationId xmlns:p14="http://schemas.microsoft.com/office/powerpoint/2010/main" val="16540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738522" y="772163"/>
            <a:ext cx="4830367" cy="734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r>
              <a:rPr lang="es-EC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del COVID-19 del MSP y la UFA ESPE</a:t>
            </a: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24C2235-2492-4C53-AABA-73BD9002FD4B}"/>
              </a:ext>
            </a:extLst>
          </p:cNvPr>
          <p:cNvGrpSpPr/>
          <p:nvPr/>
        </p:nvGrpSpPr>
        <p:grpSpPr>
          <a:xfrm rot="16200000">
            <a:off x="-2159742" y="3147654"/>
            <a:ext cx="5134021" cy="629804"/>
            <a:chOff x="661224" y="2874"/>
            <a:chExt cx="6954284" cy="718899"/>
          </a:xfrm>
        </p:grpSpPr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701449FB-B709-4E64-9733-9EFA416EEF48}"/>
                </a:ext>
              </a:extLst>
            </p:cNvPr>
            <p:cNvSpPr/>
            <p:nvPr/>
          </p:nvSpPr>
          <p:spPr>
            <a:xfrm rot="10800000">
              <a:off x="661224" y="287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echa: pentágono 4">
              <a:extLst>
                <a:ext uri="{FF2B5EF4-FFF2-40B4-BE49-F238E27FC236}">
                  <a16:creationId xmlns:a16="http://schemas.microsoft.com/office/drawing/2014/main" id="{A6632530-8626-4309-8B40-0EC404546D25}"/>
                </a:ext>
              </a:extLst>
            </p:cNvPr>
            <p:cNvSpPr txBox="1"/>
            <p:nvPr/>
          </p:nvSpPr>
          <p:spPr>
            <a:xfrm>
              <a:off x="840948" y="287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Resultados y evaluación del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r>
                <a:rPr lang="es-EC" sz="2000" b="1" kern="1200" dirty="0">
                  <a:solidFill>
                    <a:schemeClr val="bg1"/>
                  </a:solidFill>
                </a:rPr>
                <a:t> del COVID-19 del MSP y la UFA ESPE</a:t>
              </a:r>
            </a:p>
          </p:txBody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C3E8E18-79EB-4F4A-BBD2-7F522B860B08}"/>
              </a:ext>
            </a:extLst>
          </p:cNvPr>
          <p:cNvSpPr txBox="1"/>
          <p:nvPr/>
        </p:nvSpPr>
        <p:spPr>
          <a:xfrm>
            <a:off x="1055427" y="5891067"/>
            <a:ext cx="3634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Tabla de tareas correctas e incorrectas del </a:t>
            </a:r>
            <a:r>
              <a:rPr lang="es-EC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Dashboard</a:t>
            </a:r>
            <a:endParaRPr lang="es-ES" sz="1200" dirty="0" err="1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BFF2426-E000-45C0-94CE-EFC13DA2BC36}"/>
              </a:ext>
            </a:extLst>
          </p:cNvPr>
          <p:cNvSpPr txBox="1"/>
          <p:nvPr/>
        </p:nvSpPr>
        <p:spPr>
          <a:xfrm>
            <a:off x="5023313" y="5752568"/>
            <a:ext cx="3901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Grafico</a:t>
            </a: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</a:t>
            </a:r>
            <a:r>
              <a:rPr lang="es-EC" sz="1200" dirty="0">
                <a:solidFill>
                  <a:schemeClr val="bg1"/>
                </a:solidFill>
                <a:ea typeface="Calibri" panose="020F0502020204030204" pitchFamily="34" charset="0"/>
              </a:rPr>
              <a:t>t</a:t>
            </a: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areas correctas de los participantes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2" name="Flecha: pentágono 21">
            <a:hlinkClick r:id="rId6" action="ppaction://hlinksldjump"/>
            <a:extLst>
              <a:ext uri="{FF2B5EF4-FFF2-40B4-BE49-F238E27FC236}">
                <a16:creationId xmlns:a16="http://schemas.microsoft.com/office/drawing/2014/main" id="{EDE154A2-1308-46B9-8E94-CA1D6C7EDE01}"/>
              </a:ext>
            </a:extLst>
          </p:cNvPr>
          <p:cNvSpPr/>
          <p:nvPr/>
        </p:nvSpPr>
        <p:spPr>
          <a:xfrm rot="16200000">
            <a:off x="4698" y="6100884"/>
            <a:ext cx="788788" cy="646154"/>
          </a:xfrm>
          <a:prstGeom prst="homePlat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000" r="-6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2946" y="616225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F52CCA-D7AD-4F4D-9D85-03697D499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270" y="2017024"/>
            <a:ext cx="3962676" cy="375803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448E42B-2152-4138-8BF0-B5B72C143ED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13" y="3207849"/>
            <a:ext cx="3901440" cy="2476938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DA9F9E1-F648-44D1-A2C9-440BEF0399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694" y="1156018"/>
            <a:ext cx="4136464" cy="19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1211155" y="916171"/>
            <a:ext cx="7387993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 del COVID-19 del MSP y la UFA ESPE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24C2235-2492-4C53-AABA-73BD9002FD4B}"/>
              </a:ext>
            </a:extLst>
          </p:cNvPr>
          <p:cNvGrpSpPr/>
          <p:nvPr/>
        </p:nvGrpSpPr>
        <p:grpSpPr>
          <a:xfrm rot="16200000">
            <a:off x="-2159742" y="3147654"/>
            <a:ext cx="5134021" cy="629804"/>
            <a:chOff x="661224" y="2874"/>
            <a:chExt cx="6954284" cy="718899"/>
          </a:xfrm>
        </p:grpSpPr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701449FB-B709-4E64-9733-9EFA416EEF48}"/>
                </a:ext>
              </a:extLst>
            </p:cNvPr>
            <p:cNvSpPr/>
            <p:nvPr/>
          </p:nvSpPr>
          <p:spPr>
            <a:xfrm rot="10800000">
              <a:off x="661224" y="287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echa: pentágono 4">
              <a:extLst>
                <a:ext uri="{FF2B5EF4-FFF2-40B4-BE49-F238E27FC236}">
                  <a16:creationId xmlns:a16="http://schemas.microsoft.com/office/drawing/2014/main" id="{A6632530-8626-4309-8B40-0EC404546D25}"/>
                </a:ext>
              </a:extLst>
            </p:cNvPr>
            <p:cNvSpPr txBox="1"/>
            <p:nvPr/>
          </p:nvSpPr>
          <p:spPr>
            <a:xfrm>
              <a:off x="840948" y="287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Resultados y evaluación del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r>
                <a:rPr lang="es-EC" sz="2000" b="1" kern="1200" dirty="0">
                  <a:solidFill>
                    <a:schemeClr val="bg1"/>
                  </a:solidFill>
                </a:rPr>
                <a:t> del COVID-19 del MSP y la UFA ESPE</a:t>
              </a:r>
            </a:p>
          </p:txBody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C3E8E18-79EB-4F4A-BBD2-7F522B860B08}"/>
              </a:ext>
            </a:extLst>
          </p:cNvPr>
          <p:cNvSpPr txBox="1"/>
          <p:nvPr/>
        </p:nvSpPr>
        <p:spPr>
          <a:xfrm>
            <a:off x="1895193" y="5798734"/>
            <a:ext cx="6402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solidFill>
                  <a:schemeClr val="bg1"/>
                </a:solidFill>
                <a:ea typeface="Calibri" panose="020F0502020204030204" pitchFamily="34" charset="0"/>
              </a:rPr>
              <a:t>T</a:t>
            </a: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area 2, el dato solicitado no es visible a simple vista se debe pasar el cursor del mouse por el grafico estadístico para que se pueda observar la respuesta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2" name="Flecha: pentágono 21">
            <a:hlinkClick r:id="rId6" action="ppaction://hlinksldjump"/>
            <a:extLst>
              <a:ext uri="{FF2B5EF4-FFF2-40B4-BE49-F238E27FC236}">
                <a16:creationId xmlns:a16="http://schemas.microsoft.com/office/drawing/2014/main" id="{EDE154A2-1308-46B9-8E94-CA1D6C7EDE01}"/>
              </a:ext>
            </a:extLst>
          </p:cNvPr>
          <p:cNvSpPr/>
          <p:nvPr/>
        </p:nvSpPr>
        <p:spPr>
          <a:xfrm rot="16200000">
            <a:off x="4698" y="6100884"/>
            <a:ext cx="788788" cy="646154"/>
          </a:xfrm>
          <a:prstGeom prst="homePlat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000" r="-6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2946" y="616225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EDACF81-B307-40D2-B962-6BB4CFF1A7D3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49749" y="1272686"/>
            <a:ext cx="7770045" cy="43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1211155" y="916171"/>
            <a:ext cx="7387993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del COVID-19 del MSP y la UFA ESPE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24C2235-2492-4C53-AABA-73BD9002FD4B}"/>
              </a:ext>
            </a:extLst>
          </p:cNvPr>
          <p:cNvGrpSpPr/>
          <p:nvPr/>
        </p:nvGrpSpPr>
        <p:grpSpPr>
          <a:xfrm rot="16200000">
            <a:off x="-2159742" y="3147654"/>
            <a:ext cx="5134021" cy="629804"/>
            <a:chOff x="661224" y="2874"/>
            <a:chExt cx="6954284" cy="718899"/>
          </a:xfrm>
        </p:grpSpPr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701449FB-B709-4E64-9733-9EFA416EEF48}"/>
                </a:ext>
              </a:extLst>
            </p:cNvPr>
            <p:cNvSpPr/>
            <p:nvPr/>
          </p:nvSpPr>
          <p:spPr>
            <a:xfrm rot="10800000">
              <a:off x="661224" y="287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echa: pentágono 4">
              <a:extLst>
                <a:ext uri="{FF2B5EF4-FFF2-40B4-BE49-F238E27FC236}">
                  <a16:creationId xmlns:a16="http://schemas.microsoft.com/office/drawing/2014/main" id="{A6632530-8626-4309-8B40-0EC404546D25}"/>
                </a:ext>
              </a:extLst>
            </p:cNvPr>
            <p:cNvSpPr txBox="1"/>
            <p:nvPr/>
          </p:nvSpPr>
          <p:spPr>
            <a:xfrm>
              <a:off x="840948" y="287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Resultados y evaluación del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r>
                <a:rPr lang="es-EC" sz="2000" b="1" kern="1200" dirty="0">
                  <a:solidFill>
                    <a:schemeClr val="bg1"/>
                  </a:solidFill>
                </a:rPr>
                <a:t> del COVID-19 del MSP y la UFA ESPE</a:t>
              </a:r>
            </a:p>
          </p:txBody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BFF2426-E000-45C0-94CE-EFC13DA2BC36}"/>
              </a:ext>
            </a:extLst>
          </p:cNvPr>
          <p:cNvSpPr txBox="1"/>
          <p:nvPr/>
        </p:nvSpPr>
        <p:spPr>
          <a:xfrm>
            <a:off x="1830058" y="5874459"/>
            <a:ext cx="5739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solidFill>
                  <a:schemeClr val="bg1"/>
                </a:solidFill>
                <a:ea typeface="Calibri" panose="020F0502020204030204" pitchFamily="34" charset="0"/>
              </a:rPr>
              <a:t>T</a:t>
            </a:r>
            <a:r>
              <a:rPr lang="es-EC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area 4, confusión en la lectura y comprensión de la pregunta, se pidió identificar la población a vacunarse y colocaron la cifra de la población vacunada, al verse que los datos se encuentran juntos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2" name="Flecha: pentágono 21">
            <a:hlinkClick r:id="rId6" action="ppaction://hlinksldjump"/>
            <a:extLst>
              <a:ext uri="{FF2B5EF4-FFF2-40B4-BE49-F238E27FC236}">
                <a16:creationId xmlns:a16="http://schemas.microsoft.com/office/drawing/2014/main" id="{EDE154A2-1308-46B9-8E94-CA1D6C7EDE01}"/>
              </a:ext>
            </a:extLst>
          </p:cNvPr>
          <p:cNvSpPr/>
          <p:nvPr/>
        </p:nvSpPr>
        <p:spPr>
          <a:xfrm rot="16200000">
            <a:off x="4698" y="6100884"/>
            <a:ext cx="788788" cy="646154"/>
          </a:xfrm>
          <a:prstGeom prst="homePlat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000" r="-6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2946" y="616225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FDEDBC4-F094-4CCF-B1F2-0A46A26D000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96577" y="1461159"/>
            <a:ext cx="7602571" cy="43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2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 rot="16200000">
            <a:off x="-2713217" y="2948162"/>
            <a:ext cx="6056489" cy="566567"/>
            <a:chOff x="380724" y="251339"/>
            <a:chExt cx="6402969" cy="532853"/>
          </a:xfrm>
        </p:grpSpPr>
        <p:sp>
          <p:nvSpPr>
            <p:cNvPr id="22" name="Rectángulo 21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>
                  <a:latin typeface="Arial"/>
                  <a:cs typeface="Arial"/>
                </a:rPr>
                <a:t>Problema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59689"/>
            <a:ext cx="598311" cy="598311"/>
          </a:xfrm>
          <a:prstGeom prst="rect">
            <a:avLst/>
          </a:prstGeom>
        </p:spPr>
      </p:pic>
      <p:pic>
        <p:nvPicPr>
          <p:cNvPr id="13" name="Imagen 1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pic>
        <p:nvPicPr>
          <p:cNvPr id="24" name="Picture 6" descr="4.Técnicas de recolección de datos - Entorno Virtual para el Desarrollo de  Competencias en Evaluación">
            <a:extLst>
              <a:ext uri="{FF2B5EF4-FFF2-40B4-BE49-F238E27FC236}">
                <a16:creationId xmlns:a16="http://schemas.microsoft.com/office/drawing/2014/main" id="{EC269274-F7BF-488C-9181-D3A35854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21" y="730358"/>
            <a:ext cx="2233831" cy="18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995483A1-69C8-41C4-A4D5-6B15B94215A0}"/>
              </a:ext>
            </a:extLst>
          </p:cNvPr>
          <p:cNvSpPr txBox="1"/>
          <p:nvPr/>
        </p:nvSpPr>
        <p:spPr>
          <a:xfrm>
            <a:off x="3293732" y="2729658"/>
            <a:ext cx="36776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>
                <a:ea typeface="Calibri" panose="020F0502020204030204" pitchFamily="34" charset="0"/>
              </a:rPr>
              <a:t>V</a:t>
            </a:r>
            <a:r>
              <a:rPr lang="es-EC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ariedad de obtención de datos.</a:t>
            </a:r>
          </a:p>
        </p:txBody>
      </p:sp>
      <p:pic>
        <p:nvPicPr>
          <p:cNvPr id="28" name="Picture 2" descr="Una nueva pandemia en el mundo globalizado: el coronavirus CoV-2 y su  expansión internacional - IDEHPUCP PUCP">
            <a:extLst>
              <a:ext uri="{FF2B5EF4-FFF2-40B4-BE49-F238E27FC236}">
                <a16:creationId xmlns:a16="http://schemas.microsoft.com/office/drawing/2014/main" id="{FA990A65-8D98-4193-8569-6FC430C1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50" y="661139"/>
            <a:ext cx="2596494" cy="18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FD1C8576-EE67-4061-9E6A-CC7B846E8657}"/>
              </a:ext>
            </a:extLst>
          </p:cNvPr>
          <p:cNvSpPr txBox="1"/>
          <p:nvPr/>
        </p:nvSpPr>
        <p:spPr>
          <a:xfrm>
            <a:off x="630051" y="2652751"/>
            <a:ext cx="3478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COVID-19, desorden en el Mundo </a:t>
            </a:r>
            <a:r>
              <a:rPr lang="es-EC" sz="1200" dirty="0">
                <a:ea typeface="Calibri" panose="020F0502020204030204" pitchFamily="34" charset="0"/>
              </a:rPr>
              <a:t>e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 lo sanitario, social, política y económica</a:t>
            </a:r>
          </a:p>
          <a:p>
            <a:pPr algn="ctr"/>
            <a:r>
              <a:rPr lang="es-EC" sz="1200" dirty="0">
                <a:ea typeface="Calibri" panose="020F0502020204030204" pitchFamily="34" charset="0"/>
              </a:rPr>
              <a:t>Tomado de: </a:t>
            </a:r>
            <a:r>
              <a:rPr lang="es-EC" sz="1200" dirty="0" err="1">
                <a:ea typeface="Calibri" panose="020F0502020204030204" pitchFamily="34" charset="0"/>
              </a:rPr>
              <a:t>UTPL,2020</a:t>
            </a:r>
            <a:r>
              <a:rPr lang="es-EC" sz="1200" dirty="0">
                <a:ea typeface="Calibri" panose="020F0502020204030204" pitchFamily="34" charset="0"/>
              </a:rPr>
              <a:t> </a:t>
            </a: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A0BDF65-8D79-4FED-8941-8A1B9C3A9636}"/>
              </a:ext>
            </a:extLst>
          </p:cNvPr>
          <p:cNvSpPr txBox="1"/>
          <p:nvPr/>
        </p:nvSpPr>
        <p:spPr>
          <a:xfrm>
            <a:off x="6106996" y="2577342"/>
            <a:ext cx="3197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Avances </a:t>
            </a:r>
            <a:r>
              <a:rPr lang="es-EC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TIC una herramienta para el manejo de procesos</a:t>
            </a:r>
            <a:r>
              <a:rPr lang="es-ES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7" name="Picture 2" descr="Aprovechando las Tecnologías de Comunicación a nivel Empresarial">
            <a:extLst>
              <a:ext uri="{FF2B5EF4-FFF2-40B4-BE49-F238E27FC236}">
                <a16:creationId xmlns:a16="http://schemas.microsoft.com/office/drawing/2014/main" id="{860A353C-D7B3-490A-9E7C-E9AE103E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70" y="896127"/>
            <a:ext cx="2629746" cy="157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3E4E1DAB-D30A-4CE0-803F-045CE29E5592}"/>
              </a:ext>
            </a:extLst>
          </p:cNvPr>
          <p:cNvSpPr txBox="1"/>
          <p:nvPr/>
        </p:nvSpPr>
        <p:spPr>
          <a:xfrm>
            <a:off x="598311" y="5850919"/>
            <a:ext cx="4029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>
                <a:ea typeface="Calibri" panose="020F0502020204030204" pitchFamily="34" charset="0"/>
              </a:rPr>
              <a:t>Análisis, evaluación, perspectiva y difusión de indicadores de gestión sobre el COVID-19</a:t>
            </a:r>
            <a:r>
              <a:rPr lang="es-ES" sz="12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9" name="Picture 6" descr="La recopilación, evaluación y análisis de información, entre las cualidades  más demandadas">
            <a:extLst>
              <a:ext uri="{FF2B5EF4-FFF2-40B4-BE49-F238E27FC236}">
                <a16:creationId xmlns:a16="http://schemas.microsoft.com/office/drawing/2014/main" id="{E59181F7-1C79-4FA1-A153-3A6F964B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5" y="3429000"/>
            <a:ext cx="3478491" cy="232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Bryan Uquillas - Medico residente en Emergencias - Ministerio de Salud -  Ecuador | Business Profile | Apollo.io">
            <a:extLst>
              <a:ext uri="{FF2B5EF4-FFF2-40B4-BE49-F238E27FC236}">
                <a16:creationId xmlns:a16="http://schemas.microsoft.com/office/drawing/2014/main" id="{9CC3EC1C-F497-4D24-81C4-9279EA58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19" y="3455331"/>
            <a:ext cx="582054" cy="58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ome | Flexidash - Dashboards e mapas de gestão">
            <a:extLst>
              <a:ext uri="{FF2B5EF4-FFF2-40B4-BE49-F238E27FC236}">
                <a16:creationId xmlns:a16="http://schemas.microsoft.com/office/drawing/2014/main" id="{AFCBA525-164E-4FD9-B470-CE704A44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88" y="3890530"/>
            <a:ext cx="3854095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055E399C-2BA9-4C92-B471-6A63FF5E4138}"/>
              </a:ext>
            </a:extLst>
          </p:cNvPr>
          <p:cNvSpPr txBox="1"/>
          <p:nvPr/>
        </p:nvSpPr>
        <p:spPr>
          <a:xfrm>
            <a:off x="4743909" y="5961873"/>
            <a:ext cx="4154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>
                <a:ea typeface="Calibri" panose="020F0502020204030204" pitchFamily="34" charset="0"/>
              </a:rPr>
              <a:t>SIG y TIC son primordiales para </a:t>
            </a:r>
            <a:r>
              <a:rPr lang="es-EC" sz="1200" dirty="0">
                <a:ea typeface="Calibri" panose="020F0502020204030204" pitchFamily="34" charset="0"/>
              </a:rPr>
              <a:t>proporcionar </a:t>
            </a:r>
          </a:p>
          <a:p>
            <a:pPr algn="ctr"/>
            <a:r>
              <a:rPr lang="es-EC" sz="1200" dirty="0">
                <a:ea typeface="Calibri" panose="020F0502020204030204" pitchFamily="34" charset="0"/>
              </a:rPr>
              <a:t>información oportuna </a:t>
            </a: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C1DD8E6-F9AC-4A92-8CEA-7C77EB9FB3F0}"/>
              </a:ext>
            </a:extLst>
          </p:cNvPr>
          <p:cNvSpPr/>
          <p:nvPr/>
        </p:nvSpPr>
        <p:spPr>
          <a:xfrm>
            <a:off x="7563037" y="3074882"/>
            <a:ext cx="1016625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EC" sz="1600" dirty="0"/>
              <a:t>Reportes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6E4655D-B246-4124-8E35-8EFF03F1F27D}"/>
              </a:ext>
            </a:extLst>
          </p:cNvPr>
          <p:cNvSpPr/>
          <p:nvPr/>
        </p:nvSpPr>
        <p:spPr>
          <a:xfrm>
            <a:off x="4637883" y="3074883"/>
            <a:ext cx="1540806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EC" sz="1600" dirty="0"/>
              <a:t> Seguimientos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19E4A46-F7AA-4CCE-9AA7-216A322A31E2}"/>
              </a:ext>
            </a:extLst>
          </p:cNvPr>
          <p:cNvSpPr/>
          <p:nvPr/>
        </p:nvSpPr>
        <p:spPr>
          <a:xfrm>
            <a:off x="6247529" y="3074882"/>
            <a:ext cx="1201784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1600" dirty="0"/>
              <a:t>Alertas</a:t>
            </a:r>
          </a:p>
        </p:txBody>
      </p:sp>
    </p:spTree>
    <p:extLst>
      <p:ext uri="{BB962C8B-B14F-4D97-AF65-F5344CB8AC3E}">
        <p14:creationId xmlns:p14="http://schemas.microsoft.com/office/powerpoint/2010/main" val="37545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1211155" y="916171"/>
            <a:ext cx="7387993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del COVID-19 del MSP y la UFA ESPE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24C2235-2492-4C53-AABA-73BD9002FD4B}"/>
              </a:ext>
            </a:extLst>
          </p:cNvPr>
          <p:cNvGrpSpPr/>
          <p:nvPr/>
        </p:nvGrpSpPr>
        <p:grpSpPr>
          <a:xfrm rot="16200000">
            <a:off x="-2159742" y="3147654"/>
            <a:ext cx="5134021" cy="629804"/>
            <a:chOff x="661224" y="2874"/>
            <a:chExt cx="6954284" cy="718899"/>
          </a:xfrm>
        </p:grpSpPr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701449FB-B709-4E64-9733-9EFA416EEF48}"/>
                </a:ext>
              </a:extLst>
            </p:cNvPr>
            <p:cNvSpPr/>
            <p:nvPr/>
          </p:nvSpPr>
          <p:spPr>
            <a:xfrm rot="10800000">
              <a:off x="661224" y="287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echa: pentágono 4">
              <a:extLst>
                <a:ext uri="{FF2B5EF4-FFF2-40B4-BE49-F238E27FC236}">
                  <a16:creationId xmlns:a16="http://schemas.microsoft.com/office/drawing/2014/main" id="{A6632530-8626-4309-8B40-0EC404546D25}"/>
                </a:ext>
              </a:extLst>
            </p:cNvPr>
            <p:cNvSpPr txBox="1"/>
            <p:nvPr/>
          </p:nvSpPr>
          <p:spPr>
            <a:xfrm>
              <a:off x="840948" y="287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Resultados y evaluación del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r>
                <a:rPr lang="es-EC" sz="2000" b="1" kern="1200" dirty="0">
                  <a:solidFill>
                    <a:schemeClr val="bg1"/>
                  </a:solidFill>
                </a:rPr>
                <a:t> del COVID-19 del MSP y la UFA ESPE</a:t>
              </a:r>
            </a:p>
          </p:txBody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22" name="Flecha: pentágono 21">
            <a:hlinkClick r:id="rId6" action="ppaction://hlinksldjump"/>
            <a:extLst>
              <a:ext uri="{FF2B5EF4-FFF2-40B4-BE49-F238E27FC236}">
                <a16:creationId xmlns:a16="http://schemas.microsoft.com/office/drawing/2014/main" id="{EDE154A2-1308-46B9-8E94-CA1D6C7EDE01}"/>
              </a:ext>
            </a:extLst>
          </p:cNvPr>
          <p:cNvSpPr/>
          <p:nvPr/>
        </p:nvSpPr>
        <p:spPr>
          <a:xfrm rot="16200000">
            <a:off x="4698" y="6100884"/>
            <a:ext cx="788788" cy="646154"/>
          </a:xfrm>
          <a:prstGeom prst="homePlat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000" r="-6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2946" y="616225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52D1817-E166-4304-9BB9-43488A8C59E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0" y="1292847"/>
            <a:ext cx="6165758" cy="3579704"/>
          </a:xfrm>
          <a:prstGeom prst="rect">
            <a:avLst/>
          </a:prstGeom>
          <a:noFill/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A33574E-A18D-4A1D-9FF1-7486834FF20B}"/>
              </a:ext>
            </a:extLst>
          </p:cNvPr>
          <p:cNvSpPr txBox="1"/>
          <p:nvPr/>
        </p:nvSpPr>
        <p:spPr>
          <a:xfrm>
            <a:off x="1950720" y="4931143"/>
            <a:ext cx="61657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máximo tiempo empleado corresponde a 3 minutos con 50 segundos, al participante 9, realizando 4 tareas correctas.</a:t>
            </a:r>
          </a:p>
          <a:p>
            <a:pPr algn="just"/>
            <a:endParaRPr lang="es-EC" sz="14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Mínimo es de 1 minuto con 08 segundos, corresponde al participante 1, cumpliendo 5 tareas correctamente</a:t>
            </a:r>
            <a:r>
              <a:rPr lang="es-EC" sz="14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  <a:endParaRPr lang="es-EC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4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participante 10 con más tareas incorrectas lo realizo en 2 minutos 58 segundos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8DA9073-F5FF-4F71-A82F-A50417121A0E}"/>
              </a:ext>
            </a:extLst>
          </p:cNvPr>
          <p:cNvGrpSpPr/>
          <p:nvPr/>
        </p:nvGrpSpPr>
        <p:grpSpPr>
          <a:xfrm>
            <a:off x="0" y="9427"/>
            <a:ext cx="5758018" cy="697719"/>
            <a:chOff x="1539426" y="3048656"/>
            <a:chExt cx="6065147" cy="76068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457C3E-2174-49AA-A6CB-83FF66671703}"/>
                </a:ext>
              </a:extLst>
            </p:cNvPr>
            <p:cNvGrpSpPr/>
            <p:nvPr/>
          </p:nvGrpSpPr>
          <p:grpSpPr>
            <a:xfrm>
              <a:off x="1919770" y="3048656"/>
              <a:ext cx="5684803" cy="760689"/>
              <a:chOff x="1622058" y="3956139"/>
              <a:chExt cx="5684803" cy="760689"/>
            </a:xfrm>
          </p:grpSpPr>
          <p:sp>
            <p:nvSpPr>
              <p:cNvPr id="6" name="Flecha: pentágono 5">
                <a:extLst>
                  <a:ext uri="{FF2B5EF4-FFF2-40B4-BE49-F238E27FC236}">
                    <a16:creationId xmlns:a16="http://schemas.microsoft.com/office/drawing/2014/main" id="{5669017B-35D5-4F54-8AAF-AD3B6947719B}"/>
                  </a:ext>
                </a:extLst>
              </p:cNvPr>
              <p:cNvSpPr/>
              <p:nvPr/>
            </p:nvSpPr>
            <p:spPr>
              <a:xfrm rot="10800000">
                <a:off x="1622058" y="3956139"/>
                <a:ext cx="5684803" cy="760689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lecha: pentágono 4">
                <a:extLst>
                  <a:ext uri="{FF2B5EF4-FFF2-40B4-BE49-F238E27FC236}">
                    <a16:creationId xmlns:a16="http://schemas.microsoft.com/office/drawing/2014/main" id="{62BCA271-3405-424E-B043-EAA1CB2AE204}"/>
                  </a:ext>
                </a:extLst>
              </p:cNvPr>
              <p:cNvSpPr txBox="1"/>
              <p:nvPr/>
            </p:nvSpPr>
            <p:spPr>
              <a:xfrm rot="21600000">
                <a:off x="1812230" y="3956139"/>
                <a:ext cx="5494631" cy="760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5443" tIns="83820" rIns="156464" bIns="83820" numCol="1" spcCol="1270" anchor="ctr" anchorCtr="0">
                <a:noAutofit/>
              </a:bodyPr>
              <a:lstStyle/>
              <a:p>
                <a:pPr marL="0" lvl="0" indent="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200" dirty="0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  <a:r>
                  <a:rPr lang="es-EC" sz="2200" kern="1200" dirty="0">
                    <a:solidFill>
                      <a:schemeClr val="bg1"/>
                    </a:solidFill>
                    <a:latin typeface="Arial" pitchFamily="34" charset="0"/>
                  </a:rPr>
                  <a:t>esultados principales</a:t>
                </a:r>
                <a:endParaRPr lang="es-EC" sz="22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8E29F91-997F-491D-B789-A80D65DA1E94}"/>
                </a:ext>
              </a:extLst>
            </p:cNvPr>
            <p:cNvSpPr/>
            <p:nvPr/>
          </p:nvSpPr>
          <p:spPr>
            <a:xfrm>
              <a:off x="1539426" y="3048656"/>
              <a:ext cx="760689" cy="760689"/>
            </a:xfrm>
            <a:prstGeom prst="ellipse">
              <a:avLst/>
            </a:prstGeom>
            <a:blipFill>
              <a:blip r:embed="rId2"/>
              <a:srcRect/>
              <a:stretch>
                <a:fillRect l="-31000" r="-3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8062C24-BCA8-4914-9D32-8913F45EF686}"/>
              </a:ext>
            </a:extLst>
          </p:cNvPr>
          <p:cNvSpPr txBox="1"/>
          <p:nvPr/>
        </p:nvSpPr>
        <p:spPr>
          <a:xfrm>
            <a:off x="1211155" y="916171"/>
            <a:ext cx="7387993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r>
              <a:rPr lang="es-EC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del COVID-19 del MSP y la UFA ESPE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24C2235-2492-4C53-AABA-73BD9002FD4B}"/>
              </a:ext>
            </a:extLst>
          </p:cNvPr>
          <p:cNvGrpSpPr/>
          <p:nvPr/>
        </p:nvGrpSpPr>
        <p:grpSpPr>
          <a:xfrm rot="16200000">
            <a:off x="-2159742" y="3147654"/>
            <a:ext cx="5134021" cy="629804"/>
            <a:chOff x="661224" y="2874"/>
            <a:chExt cx="6954284" cy="718899"/>
          </a:xfrm>
        </p:grpSpPr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701449FB-B709-4E64-9733-9EFA416EEF48}"/>
                </a:ext>
              </a:extLst>
            </p:cNvPr>
            <p:cNvSpPr/>
            <p:nvPr/>
          </p:nvSpPr>
          <p:spPr>
            <a:xfrm rot="10800000">
              <a:off x="661224" y="2874"/>
              <a:ext cx="6954284" cy="718899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echa: pentágono 4">
              <a:extLst>
                <a:ext uri="{FF2B5EF4-FFF2-40B4-BE49-F238E27FC236}">
                  <a16:creationId xmlns:a16="http://schemas.microsoft.com/office/drawing/2014/main" id="{A6632530-8626-4309-8B40-0EC404546D25}"/>
                </a:ext>
              </a:extLst>
            </p:cNvPr>
            <p:cNvSpPr txBox="1"/>
            <p:nvPr/>
          </p:nvSpPr>
          <p:spPr>
            <a:xfrm>
              <a:off x="840948" y="2874"/>
              <a:ext cx="6774559" cy="718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015" tIns="60960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bg1"/>
                  </a:solidFill>
                </a:rPr>
                <a:t>Resultados y evaluación del </a:t>
              </a:r>
              <a:r>
                <a:rPr lang="es-EC" sz="2000" b="1" kern="1200" dirty="0" err="1">
                  <a:solidFill>
                    <a:schemeClr val="bg1"/>
                  </a:solidFill>
                </a:rPr>
                <a:t>dashboard</a:t>
              </a:r>
              <a:r>
                <a:rPr lang="es-EC" sz="2000" b="1" kern="1200" dirty="0">
                  <a:solidFill>
                    <a:schemeClr val="bg1"/>
                  </a:solidFill>
                </a:rPr>
                <a:t> del COVID-19 del MSP y la UFA ESPE</a:t>
              </a:r>
            </a:p>
          </p:txBody>
        </p:sp>
      </p:grpSp>
      <p:pic>
        <p:nvPicPr>
          <p:cNvPr id="3" name="Gráfico 2" descr="América en globo terráqueo">
            <a:hlinkClick r:id="rId3" action="ppaction://hlinksldjump"/>
            <a:extLst>
              <a:ext uri="{FF2B5EF4-FFF2-40B4-BE49-F238E27FC236}">
                <a16:creationId xmlns:a16="http://schemas.microsoft.com/office/drawing/2014/main" id="{01A83103-ADB2-4179-ACCF-3F092817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5018" y="6165130"/>
            <a:ext cx="646154" cy="646154"/>
          </a:xfrm>
          <a:prstGeom prst="rect">
            <a:avLst/>
          </a:prstGeom>
        </p:spPr>
      </p:pic>
      <p:sp>
        <p:nvSpPr>
          <p:cNvPr id="22" name="Flecha: pentágono 21">
            <a:hlinkClick r:id="rId6" action="ppaction://hlinksldjump"/>
            <a:extLst>
              <a:ext uri="{FF2B5EF4-FFF2-40B4-BE49-F238E27FC236}">
                <a16:creationId xmlns:a16="http://schemas.microsoft.com/office/drawing/2014/main" id="{EDE154A2-1308-46B9-8E94-CA1D6C7EDE01}"/>
              </a:ext>
            </a:extLst>
          </p:cNvPr>
          <p:cNvSpPr/>
          <p:nvPr/>
        </p:nvSpPr>
        <p:spPr>
          <a:xfrm rot="16200000">
            <a:off x="4698" y="6100884"/>
            <a:ext cx="788788" cy="646154"/>
          </a:xfrm>
          <a:prstGeom prst="homePlat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000" r="-6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737FCE85-763D-4F6E-9DF8-D2E2BEC1F347}"/>
              </a:ext>
            </a:extLst>
          </p:cNvPr>
          <p:cNvSpPr txBox="1"/>
          <p:nvPr/>
        </p:nvSpPr>
        <p:spPr>
          <a:xfrm>
            <a:off x="192946" y="616225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6D4C44-ED83-4492-9FD6-41F80C6EE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826" y="1537070"/>
            <a:ext cx="6724650" cy="344805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69E43FB-22F7-4FFE-ABB4-6D8D2AFB7A28}"/>
              </a:ext>
            </a:extLst>
          </p:cNvPr>
          <p:cNvSpPr txBox="1"/>
          <p:nvPr/>
        </p:nvSpPr>
        <p:spPr>
          <a:xfrm>
            <a:off x="1542826" y="5091764"/>
            <a:ext cx="6724649" cy="123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70% de los participantes que realizaron la prueba presenta una medida de satisfacción aceptable.</a:t>
            </a: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10 % se ubica en el margen del rango de aceptabilidad alto. </a:t>
            </a: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20% presenta un rango inaceptable.</a:t>
            </a: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Valor promedio de satisfacción 81.</a:t>
            </a:r>
            <a:endParaRPr lang="es-E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1919770" y="3048656"/>
            <a:ext cx="5684803" cy="760689"/>
            <a:chOff x="1622058" y="4943900"/>
            <a:chExt cx="5684803" cy="760689"/>
          </a:xfrm>
        </p:grpSpPr>
        <p:sp>
          <p:nvSpPr>
            <p:cNvPr id="10" name="9 Pentágono"/>
            <p:cNvSpPr/>
            <p:nvPr/>
          </p:nvSpPr>
          <p:spPr>
            <a:xfrm rot="10800000">
              <a:off x="1622058" y="4943900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 rot="21600000">
              <a:off x="1812230" y="4943900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Conclusiones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4" descr="Mantener el uso de mascarillas será más efectivo que nuevos confinamientos  para prevenir una segunda ola de Covid">
            <a:extLst>
              <a:ext uri="{FF2B5EF4-FFF2-40B4-BE49-F238E27FC236}">
                <a16:creationId xmlns:a16="http://schemas.microsoft.com/office/drawing/2014/main" id="{E8596355-B8A4-47D3-9EBE-1D0351300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b="30714"/>
          <a:stretch/>
        </p:blipFill>
        <p:spPr bwMode="auto">
          <a:xfrm>
            <a:off x="0" y="4591878"/>
            <a:ext cx="9144000" cy="22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9F9CFC7-EF92-4B35-850B-672F72C4CA49}"/>
              </a:ext>
            </a:extLst>
          </p:cNvPr>
          <p:cNvSpPr/>
          <p:nvPr/>
        </p:nvSpPr>
        <p:spPr>
          <a:xfrm>
            <a:off x="1159080" y="3048655"/>
            <a:ext cx="760689" cy="760689"/>
          </a:xfrm>
          <a:prstGeom prst="ellipse">
            <a:avLst/>
          </a:prstGeom>
          <a:blipFill>
            <a:blip r:embed="rId3"/>
            <a:srcRect/>
            <a:stretch>
              <a:fillRect l="-68000" r="-6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022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0115B-EEA1-4C4B-A1DC-9195F2EF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91" y="144191"/>
            <a:ext cx="8393113" cy="5739622"/>
          </a:xfrm>
        </p:spPr>
        <p:txBody>
          <a:bodyPr/>
          <a:lstStyle/>
          <a:p>
            <a:pPr algn="just"/>
            <a:r>
              <a:rPr lang="es-ES" sz="2000" dirty="0">
                <a:solidFill>
                  <a:schemeClr val="bg1"/>
                </a:solidFill>
                <a:effectLst/>
              </a:rPr>
              <a:t>Desde el comienzo de la pandemia de COVID-19, se ha podido experimentar como se relacionan los seres humanos, la tierra y la salud, ya que desde el origen del virus, su transmisión y las consecuencias en la salud del contagiado, son temas que son estudiados por la 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geosalud</a:t>
            </a:r>
            <a:r>
              <a:rPr lang="es-ES" sz="2000" dirty="0">
                <a:solidFill>
                  <a:schemeClr val="bg1"/>
                </a:solidFill>
                <a:effectLst/>
              </a:rPr>
              <a:t> y en donde para su análisis desde la perspectiva geoespacial resulta atractiva en recolectar, modelar y representar datos e indicadores que permitan describir la pandemia de COVID-19 y aplicar estrategias para disminuir su impacto social, ambiental y en la salud de las personas.</a:t>
            </a:r>
            <a:br>
              <a:rPr lang="es-ES" sz="2000" dirty="0">
                <a:solidFill>
                  <a:schemeClr val="bg1"/>
                </a:solidFill>
                <a:effectLst/>
              </a:rPr>
            </a:br>
            <a:r>
              <a:rPr lang="es-ES" sz="2000" dirty="0">
                <a:solidFill>
                  <a:schemeClr val="bg1"/>
                </a:solidFill>
                <a:effectLst/>
              </a:rPr>
              <a:t>​</a:t>
            </a:r>
            <a:br>
              <a:rPr lang="es-EC" sz="2000" dirty="0">
                <a:solidFill>
                  <a:schemeClr val="bg1"/>
                </a:solidFill>
                <a:effectLst/>
              </a:rPr>
            </a:br>
            <a:r>
              <a:rPr lang="es-ES" sz="2000" dirty="0">
                <a:solidFill>
                  <a:schemeClr val="bg1"/>
                </a:solidFill>
                <a:effectLst/>
              </a:rPr>
              <a:t>Para la representación de datos e indicadores del proceso de vacunación del COVID-19 a nivel nacional, se utilizó la herramienta del 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000" dirty="0">
                <a:solidFill>
                  <a:schemeClr val="bg1"/>
                </a:solidFill>
                <a:effectLst/>
              </a:rPr>
              <a:t>, desarrollada en la plataforma de ArcGIS online, y la cual mediante un estudio de usabilidad en donde se evaluaron los aspectos de efectividad, eficiencia y satisfacción de dos 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dashboards</a:t>
            </a:r>
            <a:r>
              <a:rPr lang="es-ES" sz="2000" dirty="0">
                <a:solidFill>
                  <a:schemeClr val="bg1"/>
                </a:solidFill>
                <a:effectLst/>
              </a:rPr>
              <a:t>, se lograron determinar aspectos del diseño que en general resultaron mejores para la representación de datos e indicadores en temática del COVID-19, ayudándose de herramientas como la evaluación del 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GeoTest</a:t>
            </a:r>
            <a:r>
              <a:rPr lang="es-ES" sz="2000" dirty="0">
                <a:solidFill>
                  <a:schemeClr val="bg1"/>
                </a:solidFill>
                <a:effectLst/>
              </a:rPr>
              <a:t> y el cuestionario SUS modificados en base a las características y capacidades del 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000" dirty="0">
                <a:solidFill>
                  <a:schemeClr val="bg1"/>
                </a:solidFill>
                <a:effectLst/>
              </a:rPr>
              <a:t>.​</a:t>
            </a:r>
            <a:endParaRPr lang="es-EC" sz="200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3" name="7 Grupo">
            <a:extLst>
              <a:ext uri="{FF2B5EF4-FFF2-40B4-BE49-F238E27FC236}">
                <a16:creationId xmlns:a16="http://schemas.microsoft.com/office/drawing/2014/main" id="{70F024AB-51F8-4992-AF3F-DC51DB3A6EE3}"/>
              </a:ext>
            </a:extLst>
          </p:cNvPr>
          <p:cNvGrpSpPr/>
          <p:nvPr/>
        </p:nvGrpSpPr>
        <p:grpSpPr>
          <a:xfrm>
            <a:off x="892828" y="144192"/>
            <a:ext cx="3427997" cy="531057"/>
            <a:chOff x="1622058" y="4943900"/>
            <a:chExt cx="5684803" cy="760689"/>
          </a:xfrm>
        </p:grpSpPr>
        <p:sp>
          <p:nvSpPr>
            <p:cNvPr id="4" name="9 Pentágono">
              <a:extLst>
                <a:ext uri="{FF2B5EF4-FFF2-40B4-BE49-F238E27FC236}">
                  <a16:creationId xmlns:a16="http://schemas.microsoft.com/office/drawing/2014/main" id="{F6588A70-F030-45B5-9B28-384E28664CC1}"/>
                </a:ext>
              </a:extLst>
            </p:cNvPr>
            <p:cNvSpPr/>
            <p:nvPr/>
          </p:nvSpPr>
          <p:spPr>
            <a:xfrm rot="10800000">
              <a:off x="1622058" y="4943900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Pentágono 4">
              <a:extLst>
                <a:ext uri="{FF2B5EF4-FFF2-40B4-BE49-F238E27FC236}">
                  <a16:creationId xmlns:a16="http://schemas.microsoft.com/office/drawing/2014/main" id="{84493790-8FFF-4FBB-8C63-CE7147468015}"/>
                </a:ext>
              </a:extLst>
            </p:cNvPr>
            <p:cNvSpPr/>
            <p:nvPr/>
          </p:nvSpPr>
          <p:spPr>
            <a:xfrm rot="21600000">
              <a:off x="1812230" y="4943900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Conclusiones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37E87D06-3C73-47E5-942F-D1C687F1D285}"/>
              </a:ext>
            </a:extLst>
          </p:cNvPr>
          <p:cNvSpPr/>
          <p:nvPr/>
        </p:nvSpPr>
        <p:spPr>
          <a:xfrm>
            <a:off x="132139" y="144191"/>
            <a:ext cx="458704" cy="531057"/>
          </a:xfrm>
          <a:prstGeom prst="ellipse">
            <a:avLst/>
          </a:prstGeom>
          <a:blipFill>
            <a:blip r:embed="rId2"/>
            <a:srcRect/>
            <a:stretch>
              <a:fillRect l="-68000" r="-6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7724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0115B-EEA1-4C4B-A1DC-9195F2EF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91" y="409719"/>
            <a:ext cx="8393113" cy="5739622"/>
          </a:xfrm>
        </p:spPr>
        <p:txBody>
          <a:bodyPr/>
          <a:lstStyle/>
          <a:p>
            <a:pPr algn="just"/>
            <a:r>
              <a:rPr lang="es-ES" sz="2000" dirty="0">
                <a:solidFill>
                  <a:schemeClr val="bg1"/>
                </a:solidFill>
                <a:effectLst/>
              </a:rPr>
              <a:t>Los resultados de aplicar el enfoque basado en tareas de manejo de los 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000" dirty="0">
                <a:solidFill>
                  <a:schemeClr val="bg1"/>
                </a:solidFill>
                <a:effectLst/>
              </a:rPr>
              <a:t> mencionados, los perfiles de usuarios con conocimiento de información geográfica muestran diversas dificultades para realizar tareas y alcanzar metas. Solo uno de los diez participantes de la prueba de usabilidad completaron con éxito las 5 tareas de los 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000" dirty="0">
                <a:solidFill>
                  <a:schemeClr val="bg1"/>
                </a:solidFill>
                <a:effectLst/>
              </a:rPr>
              <a:t>. Los resultados dependen de la dificultad de encontrar e interactuar con la información proporcionada por el visor de mapas.</a:t>
            </a:r>
            <a:br>
              <a:rPr lang="es-ES" sz="2000" dirty="0">
                <a:solidFill>
                  <a:schemeClr val="bg1"/>
                </a:solidFill>
                <a:effectLst/>
              </a:rPr>
            </a:br>
            <a:br>
              <a:rPr lang="es-EC" sz="2000" dirty="0">
                <a:solidFill>
                  <a:schemeClr val="bg1"/>
                </a:solidFill>
                <a:effectLst/>
              </a:rPr>
            </a:br>
            <a:r>
              <a:rPr lang="es-ES" sz="2000" dirty="0">
                <a:solidFill>
                  <a:schemeClr val="bg1"/>
                </a:solidFill>
                <a:effectLst/>
              </a:rPr>
              <a:t>Con los resultados obtenidos y aplicando las correcciones en las dificultades presentadas en los 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000" dirty="0">
                <a:solidFill>
                  <a:schemeClr val="bg1"/>
                </a:solidFill>
                <a:effectLst/>
              </a:rPr>
              <a:t> evaluados, se elaboró el 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000" dirty="0">
                <a:solidFill>
                  <a:schemeClr val="bg1"/>
                </a:solidFill>
                <a:effectLst/>
              </a:rPr>
              <a:t> del COVID-19 del MSP y la UFA ESPE, al que se le realizo pruebas de usabilidad y evaluación de satisfacción, obteniendo los mejores resultados a diferencia de los 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000" dirty="0">
                <a:solidFill>
                  <a:schemeClr val="bg1"/>
                </a:solidFill>
                <a:effectLst/>
              </a:rPr>
              <a:t> anteriormente mencionados.  </a:t>
            </a:r>
            <a:br>
              <a:rPr lang="es-ES" sz="2000" dirty="0">
                <a:solidFill>
                  <a:schemeClr val="bg1"/>
                </a:solidFill>
                <a:effectLst/>
              </a:rPr>
            </a:br>
            <a:br>
              <a:rPr lang="es-EC" sz="2000" dirty="0">
                <a:solidFill>
                  <a:schemeClr val="bg1"/>
                </a:solidFill>
                <a:effectLst/>
              </a:rPr>
            </a:br>
            <a:r>
              <a:rPr lang="es-ES" sz="2000" dirty="0">
                <a:solidFill>
                  <a:schemeClr val="bg1"/>
                </a:solidFill>
                <a:effectLst/>
              </a:rPr>
              <a:t>La aplicación del cuestionario SUS en los tres 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000" dirty="0">
                <a:solidFill>
                  <a:schemeClr val="bg1"/>
                </a:solidFill>
                <a:effectLst/>
              </a:rPr>
              <a:t>, se obtiene como mejor resultado promedio al </a:t>
            </a:r>
            <a:r>
              <a:rPr lang="es-ES" sz="20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000" dirty="0">
                <a:solidFill>
                  <a:schemeClr val="bg1"/>
                </a:solidFill>
                <a:effectLst/>
              </a:rPr>
              <a:t> del COVID-19 del MSP y la UFA ESPE, con un puntaje de 81/100 y lo ubica en la categoría de satisfactoria en base a la referencia literaria.</a:t>
            </a:r>
            <a:endParaRPr lang="es-EC" sz="200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3" name="7 Grupo">
            <a:extLst>
              <a:ext uri="{FF2B5EF4-FFF2-40B4-BE49-F238E27FC236}">
                <a16:creationId xmlns:a16="http://schemas.microsoft.com/office/drawing/2014/main" id="{70F024AB-51F8-4992-AF3F-DC51DB3A6EE3}"/>
              </a:ext>
            </a:extLst>
          </p:cNvPr>
          <p:cNvGrpSpPr/>
          <p:nvPr/>
        </p:nvGrpSpPr>
        <p:grpSpPr>
          <a:xfrm>
            <a:off x="892828" y="144192"/>
            <a:ext cx="3427997" cy="531057"/>
            <a:chOff x="1622058" y="4943900"/>
            <a:chExt cx="5684803" cy="760689"/>
          </a:xfrm>
        </p:grpSpPr>
        <p:sp>
          <p:nvSpPr>
            <p:cNvPr id="4" name="9 Pentágono">
              <a:extLst>
                <a:ext uri="{FF2B5EF4-FFF2-40B4-BE49-F238E27FC236}">
                  <a16:creationId xmlns:a16="http://schemas.microsoft.com/office/drawing/2014/main" id="{F6588A70-F030-45B5-9B28-384E28664CC1}"/>
                </a:ext>
              </a:extLst>
            </p:cNvPr>
            <p:cNvSpPr/>
            <p:nvPr/>
          </p:nvSpPr>
          <p:spPr>
            <a:xfrm rot="10800000">
              <a:off x="1622058" y="4943900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Pentágono 4">
              <a:extLst>
                <a:ext uri="{FF2B5EF4-FFF2-40B4-BE49-F238E27FC236}">
                  <a16:creationId xmlns:a16="http://schemas.microsoft.com/office/drawing/2014/main" id="{84493790-8FFF-4FBB-8C63-CE7147468015}"/>
                </a:ext>
              </a:extLst>
            </p:cNvPr>
            <p:cNvSpPr/>
            <p:nvPr/>
          </p:nvSpPr>
          <p:spPr>
            <a:xfrm rot="21600000">
              <a:off x="1812230" y="4943900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Conclusiones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37E87D06-3C73-47E5-942F-D1C687F1D285}"/>
              </a:ext>
            </a:extLst>
          </p:cNvPr>
          <p:cNvSpPr/>
          <p:nvPr/>
        </p:nvSpPr>
        <p:spPr>
          <a:xfrm>
            <a:off x="132139" y="144191"/>
            <a:ext cx="458704" cy="531057"/>
          </a:xfrm>
          <a:prstGeom prst="ellipse">
            <a:avLst/>
          </a:prstGeom>
          <a:blipFill>
            <a:blip r:embed="rId2"/>
            <a:srcRect/>
            <a:stretch>
              <a:fillRect l="-68000" r="-6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277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0115B-EEA1-4C4B-A1DC-9195F2EF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43" y="972457"/>
            <a:ext cx="8393113" cy="5588000"/>
          </a:xfrm>
        </p:spPr>
        <p:txBody>
          <a:bodyPr>
            <a:normAutofit fontScale="90000"/>
          </a:bodyPr>
          <a:lstStyle/>
          <a:p>
            <a:pPr algn="just"/>
            <a:r>
              <a:rPr lang="es-ES" sz="2400" dirty="0">
                <a:solidFill>
                  <a:schemeClr val="bg1"/>
                </a:solidFill>
                <a:effectLst/>
              </a:rPr>
              <a:t>Una vez obtenidos los resultados, es importante continuar con las pruebas de usabilidad para que las instituciones encargadas de generar los </a:t>
            </a:r>
            <a:r>
              <a:rPr lang="es-ES" sz="24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400" dirty="0">
                <a:solidFill>
                  <a:schemeClr val="bg1"/>
                </a:solidFill>
                <a:effectLst/>
              </a:rPr>
              <a:t> puedan brindar una información eficiente a los usuarios, para una rápida toma de decisiones, junto a las herramientas y aplicaciones que brindan la información geográfica.</a:t>
            </a:r>
            <a:br>
              <a:rPr lang="es-ES" sz="2400" dirty="0">
                <a:solidFill>
                  <a:schemeClr val="bg1"/>
                </a:solidFill>
                <a:effectLst/>
              </a:rPr>
            </a:br>
            <a:r>
              <a:rPr lang="es-ES" sz="2400" dirty="0">
                <a:solidFill>
                  <a:schemeClr val="bg1"/>
                </a:solidFill>
                <a:effectLst/>
              </a:rPr>
              <a:t> </a:t>
            </a:r>
            <a:br>
              <a:rPr lang="es-EC" sz="2400" dirty="0">
                <a:solidFill>
                  <a:schemeClr val="bg1"/>
                </a:solidFill>
                <a:effectLst/>
              </a:rPr>
            </a:br>
            <a:r>
              <a:rPr lang="es-ES" sz="2400" dirty="0">
                <a:solidFill>
                  <a:schemeClr val="bg1"/>
                </a:solidFill>
                <a:effectLst/>
              </a:rPr>
              <a:t>Es relevante considerar las necesidades y requerimientos de los usuarios en los </a:t>
            </a:r>
            <a:r>
              <a:rPr lang="es-ES" sz="2400" dirty="0" err="1">
                <a:solidFill>
                  <a:schemeClr val="bg1"/>
                </a:solidFill>
                <a:effectLst/>
              </a:rPr>
              <a:t>GeoTest</a:t>
            </a:r>
            <a:r>
              <a:rPr lang="es-ES" sz="2400" dirty="0">
                <a:solidFill>
                  <a:schemeClr val="bg1"/>
                </a:solidFill>
                <a:effectLst/>
              </a:rPr>
              <a:t> realizados, para que puedan acceder a la información de manera efectiva, eficiente y satisfactoria, en los diferentes </a:t>
            </a:r>
            <a:r>
              <a:rPr lang="es-ES" sz="24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400" dirty="0">
                <a:solidFill>
                  <a:schemeClr val="bg1"/>
                </a:solidFill>
                <a:effectLst/>
              </a:rPr>
              <a:t> que se implementen.</a:t>
            </a:r>
            <a:br>
              <a:rPr lang="es-ES" sz="2400" dirty="0">
                <a:solidFill>
                  <a:schemeClr val="bg1"/>
                </a:solidFill>
                <a:effectLst/>
              </a:rPr>
            </a:br>
            <a:br>
              <a:rPr lang="es-EC" sz="2400" dirty="0">
                <a:solidFill>
                  <a:schemeClr val="bg1"/>
                </a:solidFill>
                <a:effectLst/>
              </a:rPr>
            </a:br>
            <a:r>
              <a:rPr lang="es-ES" sz="2400" dirty="0">
                <a:solidFill>
                  <a:schemeClr val="bg1"/>
                </a:solidFill>
                <a:effectLst/>
              </a:rPr>
              <a:t>Para mejorar los resultados es necesario aplicar la prueba a técnicos que hayan usado previamente los </a:t>
            </a:r>
            <a:r>
              <a:rPr lang="es-ES" sz="2400" dirty="0" err="1">
                <a:solidFill>
                  <a:schemeClr val="bg1"/>
                </a:solidFill>
                <a:effectLst/>
              </a:rPr>
              <a:t>dashboard</a:t>
            </a:r>
            <a:r>
              <a:rPr lang="es-ES" sz="2400" dirty="0">
                <a:solidFill>
                  <a:schemeClr val="bg1"/>
                </a:solidFill>
                <a:effectLst/>
              </a:rPr>
              <a:t>, como lo propone en la metodología de Ester et al., 2017, donde los sujetos de prueba son técnicos en el diseño y construcción del </a:t>
            </a:r>
            <a:r>
              <a:rPr lang="es-ES" sz="2400" dirty="0" err="1">
                <a:solidFill>
                  <a:schemeClr val="bg1"/>
                </a:solidFill>
                <a:effectLst/>
              </a:rPr>
              <a:t>geoportal</a:t>
            </a:r>
            <a:r>
              <a:rPr lang="es-ES" sz="2400" dirty="0">
                <a:solidFill>
                  <a:schemeClr val="bg1"/>
                </a:solidFill>
                <a:effectLst/>
              </a:rPr>
              <a:t> del IGM, pero en este caso las pruebas y encuestas fueron aplicadas a alumnos de la carrera de ingeniería en tecnologías geoespaciales y de igual forma con un tamaño de muestra similar.</a:t>
            </a:r>
            <a:endParaRPr lang="es-EC" sz="240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3" name="7 Grupo">
            <a:extLst>
              <a:ext uri="{FF2B5EF4-FFF2-40B4-BE49-F238E27FC236}">
                <a16:creationId xmlns:a16="http://schemas.microsoft.com/office/drawing/2014/main" id="{70F024AB-51F8-4992-AF3F-DC51DB3A6EE3}"/>
              </a:ext>
            </a:extLst>
          </p:cNvPr>
          <p:cNvGrpSpPr/>
          <p:nvPr/>
        </p:nvGrpSpPr>
        <p:grpSpPr>
          <a:xfrm>
            <a:off x="892828" y="144192"/>
            <a:ext cx="3427997" cy="531057"/>
            <a:chOff x="1622058" y="4943900"/>
            <a:chExt cx="5684803" cy="760689"/>
          </a:xfrm>
        </p:grpSpPr>
        <p:sp>
          <p:nvSpPr>
            <p:cNvPr id="4" name="9 Pentágono">
              <a:extLst>
                <a:ext uri="{FF2B5EF4-FFF2-40B4-BE49-F238E27FC236}">
                  <a16:creationId xmlns:a16="http://schemas.microsoft.com/office/drawing/2014/main" id="{F6588A70-F030-45B5-9B28-384E28664CC1}"/>
                </a:ext>
              </a:extLst>
            </p:cNvPr>
            <p:cNvSpPr/>
            <p:nvPr/>
          </p:nvSpPr>
          <p:spPr>
            <a:xfrm rot="10800000">
              <a:off x="1622058" y="4943900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Pentágono 4">
              <a:extLst>
                <a:ext uri="{FF2B5EF4-FFF2-40B4-BE49-F238E27FC236}">
                  <a16:creationId xmlns:a16="http://schemas.microsoft.com/office/drawing/2014/main" id="{84493790-8FFF-4FBB-8C63-CE7147468015}"/>
                </a:ext>
              </a:extLst>
            </p:cNvPr>
            <p:cNvSpPr/>
            <p:nvPr/>
          </p:nvSpPr>
          <p:spPr>
            <a:xfrm rot="21600000">
              <a:off x="1812230" y="4943900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kern="1200" dirty="0">
                  <a:solidFill>
                    <a:schemeClr val="bg1"/>
                  </a:solidFill>
                  <a:latin typeface="Arial" pitchFamily="34" charset="0"/>
                </a:rPr>
                <a:t>Recomendaciones</a:t>
              </a:r>
              <a:endParaRPr lang="es-EC" sz="2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37E87D06-3C73-47E5-942F-D1C687F1D285}"/>
              </a:ext>
            </a:extLst>
          </p:cNvPr>
          <p:cNvSpPr/>
          <p:nvPr/>
        </p:nvSpPr>
        <p:spPr>
          <a:xfrm>
            <a:off x="132139" y="144191"/>
            <a:ext cx="458704" cy="531057"/>
          </a:xfrm>
          <a:prstGeom prst="ellipse">
            <a:avLst/>
          </a:prstGeom>
          <a:blipFill>
            <a:blip r:embed="rId2"/>
            <a:srcRect/>
            <a:stretch>
              <a:fillRect l="-68000" r="-6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451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0059" y="1409105"/>
            <a:ext cx="8221028" cy="51610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600" dirty="0">
                <a:solidFill>
                  <a:schemeClr val="bg1"/>
                </a:solidFill>
              </a:rPr>
              <a:t>Cabrera, J. M. L., &amp; </a:t>
            </a:r>
            <a:r>
              <a:rPr lang="es-ES" sz="1600" dirty="0" err="1">
                <a:solidFill>
                  <a:schemeClr val="bg1"/>
                </a:solidFill>
              </a:rPr>
              <a:t>Kurmanaev</a:t>
            </a:r>
            <a:r>
              <a:rPr lang="es-ES" sz="1600" dirty="0">
                <a:solidFill>
                  <a:schemeClr val="bg1"/>
                </a:solidFill>
              </a:rPr>
              <a:t>, A. (2020, Abril 23). El número de muertos en Ecuador durante el brote está entre los peores del mundo. </a:t>
            </a:r>
            <a:r>
              <a:rPr lang="es-ES" sz="1600" i="1" dirty="0" err="1">
                <a:solidFill>
                  <a:schemeClr val="bg1"/>
                </a:solidFill>
              </a:rPr>
              <a:t>The</a:t>
            </a:r>
            <a:r>
              <a:rPr lang="es-ES" sz="1600" i="1" dirty="0">
                <a:solidFill>
                  <a:schemeClr val="bg1"/>
                </a:solidFill>
              </a:rPr>
              <a:t> New York times</a:t>
            </a:r>
            <a:r>
              <a:rPr lang="es-ES" sz="1600" dirty="0">
                <a:solidFill>
                  <a:schemeClr val="bg1"/>
                </a:solidFill>
              </a:rPr>
              <a:t>. </a:t>
            </a:r>
            <a:r>
              <a:rPr lang="es-ES" sz="16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https://www.nytimes.com/es/2020/04/23/espanol/america-latina/virus-ecuador-muertes.html</a:t>
            </a:r>
            <a:endParaRPr lang="es-ES" sz="16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es-ES" sz="1600" dirty="0">
                <a:solidFill>
                  <a:schemeClr val="bg1"/>
                </a:solidFill>
              </a:rPr>
            </a:br>
            <a:r>
              <a:rPr lang="es-ES" sz="1600" dirty="0">
                <a:solidFill>
                  <a:schemeClr val="bg1"/>
                </a:solidFill>
              </a:rPr>
              <a:t>Cabrera, J. M. L., &amp; </a:t>
            </a:r>
            <a:r>
              <a:rPr lang="es-ES" sz="1600" dirty="0" err="1">
                <a:solidFill>
                  <a:schemeClr val="bg1"/>
                </a:solidFill>
              </a:rPr>
              <a:t>Kurmanaev</a:t>
            </a:r>
            <a:r>
              <a:rPr lang="es-ES" sz="1600" dirty="0">
                <a:solidFill>
                  <a:schemeClr val="bg1"/>
                </a:solidFill>
              </a:rPr>
              <a:t>, A. (2020, abril 15). En Ecuador se acumulan los cuerpos y crece el temor a que la cifra siga en aumento. </a:t>
            </a:r>
            <a:r>
              <a:rPr lang="es-ES" sz="1600" dirty="0" err="1">
                <a:solidFill>
                  <a:schemeClr val="bg1"/>
                </a:solidFill>
              </a:rPr>
              <a:t>The</a:t>
            </a:r>
            <a:r>
              <a:rPr lang="es-ES" sz="1600" dirty="0">
                <a:solidFill>
                  <a:schemeClr val="bg1"/>
                </a:solidFill>
              </a:rPr>
              <a:t> New York times. </a:t>
            </a:r>
            <a:r>
              <a:rPr lang="es-E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https://www.nytimes.com/es/2020/04/15/espanol/america-latina/Guayaquil-coronavirus.html</a:t>
            </a:r>
            <a:endParaRPr lang="es-ES" sz="16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" sz="16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600" dirty="0">
                <a:solidFill>
                  <a:schemeClr val="bg1"/>
                </a:solidFill>
              </a:rPr>
              <a:t>Coronavirus Ecuador - información verificada de la llegada del COVID-19 al país. (2020, marzo 20). Coronavirus Ecuador. </a:t>
            </a:r>
            <a:r>
              <a:rPr lang="es-E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https://www.coronavirusecuador.com/inicio-copy/</a:t>
            </a:r>
            <a:endParaRPr lang="es-ES" sz="16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" sz="16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600" dirty="0">
                <a:solidFill>
                  <a:schemeClr val="bg1"/>
                </a:solidFill>
              </a:rPr>
              <a:t>Efe. (2021, enero 21). “Es un día de esperanza”: primer vacunado en Ecuador contra el </a:t>
            </a:r>
            <a:r>
              <a:rPr lang="es-ES" sz="1600" dirty="0" err="1">
                <a:solidFill>
                  <a:schemeClr val="bg1"/>
                </a:solidFill>
              </a:rPr>
              <a:t>covid</a:t>
            </a:r>
            <a:r>
              <a:rPr lang="es-ES" sz="1600" dirty="0">
                <a:solidFill>
                  <a:schemeClr val="bg1"/>
                </a:solidFill>
              </a:rPr>
              <a:t>. El Tiempo. </a:t>
            </a:r>
            <a:r>
              <a:rPr lang="es-ES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https://www.eltiempo.com/mundo/latinoamerica/vacuna-contra-el-covid-19-ecuador-recibio-sus-primeras-dosis-de-pfizer-561845</a:t>
            </a:r>
            <a:endParaRPr lang="es-ES" sz="16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" sz="16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600" dirty="0">
                <a:solidFill>
                  <a:schemeClr val="bg1"/>
                </a:solidFill>
              </a:rPr>
              <a:t>El comercio. (2020). Facebook.com. Recuperado el 17 de febrero de 2022, de </a:t>
            </a:r>
            <a:r>
              <a:rPr lang="es-ES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https://m.facebook.com/elcomerciocom/photos/a.169485459741891/4233771239979939/</a:t>
            </a:r>
            <a:endParaRPr lang="es-ES" sz="1600" dirty="0">
              <a:solidFill>
                <a:schemeClr val="bg1"/>
              </a:solidFill>
            </a:endParaRPr>
          </a:p>
          <a:p>
            <a:r>
              <a:rPr lang="es-MX" sz="1600" dirty="0">
                <a:solidFill>
                  <a:schemeClr val="bg1"/>
                </a:solidFill>
              </a:rPr>
              <a:t>Ministerio de Salud Pública. (2021). MSP implementa tablero estadístico digital referente al proceso de vacunación para transparentar cifras –Gob.ec. Recuperado el 22 de febrero de 2022, de </a:t>
            </a:r>
            <a:r>
              <a:rPr lang="es-MX" sz="16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https://www.salud.gob.ec/msp-implementa-tablero-estadistico-digital-referente-al-proceso-de-vacunacion-para-transparentar-cifras/</a:t>
            </a:r>
            <a:r>
              <a:rPr lang="es-MX" sz="1600" dirty="0">
                <a:solidFill>
                  <a:schemeClr val="bg1"/>
                </a:solidFill>
              </a:rPr>
              <a:t> </a:t>
            </a:r>
          </a:p>
          <a:p>
            <a:br>
              <a:rPr lang="es-MX" sz="1600" dirty="0">
                <a:solidFill>
                  <a:schemeClr val="bg1"/>
                </a:solidFill>
              </a:rPr>
            </a:b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80059" y="423402"/>
            <a:ext cx="23398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Referencias</a:t>
            </a:r>
          </a:p>
        </p:txBody>
      </p:sp>
    </p:spTree>
    <p:extLst>
      <p:ext uri="{BB962C8B-B14F-4D97-AF65-F5344CB8AC3E}">
        <p14:creationId xmlns:p14="http://schemas.microsoft.com/office/powerpoint/2010/main" val="6688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31781" y="2967335"/>
            <a:ext cx="3480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Gracias!!!</a:t>
            </a:r>
          </a:p>
        </p:txBody>
      </p:sp>
    </p:spTree>
    <p:extLst>
      <p:ext uri="{BB962C8B-B14F-4D97-AF65-F5344CB8AC3E}">
        <p14:creationId xmlns:p14="http://schemas.microsoft.com/office/powerpoint/2010/main" val="1623939857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533309" y="439097"/>
            <a:ext cx="154004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ángulo redondeado 34"/>
          <p:cNvSpPr/>
          <p:nvPr/>
        </p:nvSpPr>
        <p:spPr>
          <a:xfrm>
            <a:off x="836495" y="3043419"/>
            <a:ext cx="3302394" cy="1498728"/>
          </a:xfrm>
          <a:prstGeom prst="roundRect">
            <a:avLst/>
          </a:prstGeom>
          <a:solidFill>
            <a:srgbClr val="1482A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redondeado 25"/>
          <p:cNvSpPr/>
          <p:nvPr/>
        </p:nvSpPr>
        <p:spPr>
          <a:xfrm>
            <a:off x="3303422" y="5293689"/>
            <a:ext cx="3071340" cy="1381026"/>
          </a:xfrm>
          <a:prstGeom prst="roundRect">
            <a:avLst/>
          </a:prstGeom>
          <a:solidFill>
            <a:srgbClr val="1482A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6" name="Grupo 15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2" name="Rectángulo 21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>
                  <a:latin typeface="Arial"/>
                  <a:cs typeface="Arial"/>
                </a:rPr>
                <a:t>Justificación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59689"/>
            <a:ext cx="598311" cy="598311"/>
          </a:xfrm>
          <a:prstGeom prst="rect">
            <a:avLst/>
          </a:prstGeom>
        </p:spPr>
      </p:pic>
      <p:pic>
        <p:nvPicPr>
          <p:cNvPr id="13" name="Imagen 1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554894" y="5431761"/>
            <a:ext cx="256805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C" sz="1600">
                <a:solidFill>
                  <a:schemeClr val="bg1"/>
                </a:solidFill>
                <a:latin typeface="Arial" panose="020B0604020202020204" pitchFamily="34" charset="0"/>
              </a:rPr>
              <a:t>Obtener información actualizada en tiempo real para la toma de decisiones</a:t>
            </a:r>
            <a:endParaRPr lang="es-EC" sz="1600"/>
          </a:p>
        </p:txBody>
      </p:sp>
      <p:pic>
        <p:nvPicPr>
          <p:cNvPr id="3074" name="Picture 2" descr="Coronavirus Ecuador - información verificada de la llegada del COVID-19 al  paí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5" y="264854"/>
            <a:ext cx="3368166" cy="19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615427" y="473337"/>
            <a:ext cx="137580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C" sz="1400">
                <a:solidFill>
                  <a:schemeClr val="bg1"/>
                </a:solidFill>
                <a:latin typeface="Arial"/>
                <a:cs typeface="Arial"/>
              </a:rPr>
              <a:t>Variables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328494" y="1927293"/>
            <a:ext cx="1425390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EC" sz="1600">
                <a:solidFill>
                  <a:schemeClr val="bg1"/>
                </a:solidFill>
              </a:rPr>
              <a:t>Almacenarlas</a:t>
            </a:r>
            <a:endParaRPr lang="es-EC" sz="1600"/>
          </a:p>
        </p:txBody>
      </p:sp>
      <p:sp>
        <p:nvSpPr>
          <p:cNvPr id="4" name="Rectángulo 3"/>
          <p:cNvSpPr/>
          <p:nvPr/>
        </p:nvSpPr>
        <p:spPr>
          <a:xfrm>
            <a:off x="7314295" y="815305"/>
            <a:ext cx="1449436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EC" sz="1600">
                <a:solidFill>
                  <a:schemeClr val="bg1"/>
                </a:solidFill>
              </a:rPr>
              <a:t> Catalogarlas </a:t>
            </a:r>
            <a:endParaRPr lang="es-EC" sz="1600"/>
          </a:p>
        </p:txBody>
      </p:sp>
      <p:sp>
        <p:nvSpPr>
          <p:cNvPr id="6" name="Rectángulo 5"/>
          <p:cNvSpPr/>
          <p:nvPr/>
        </p:nvSpPr>
        <p:spPr>
          <a:xfrm>
            <a:off x="7332849" y="1373333"/>
            <a:ext cx="1447629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1600">
                <a:solidFill>
                  <a:schemeClr val="bg1"/>
                </a:solidFill>
              </a:rPr>
              <a:t>Estudiar</a:t>
            </a:r>
            <a:endParaRPr lang="es-EC" sz="1600"/>
          </a:p>
        </p:txBody>
      </p:sp>
      <p:pic>
        <p:nvPicPr>
          <p:cNvPr id="3076" name="Picture 4" descr="Qué virus tan retorcido | Mordiscos y tacones | EL PAÍ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89" y="1117238"/>
            <a:ext cx="2564248" cy="142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937727" y="3135813"/>
            <a:ext cx="3078775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1600">
                <a:solidFill>
                  <a:schemeClr val="bg1"/>
                </a:solidFill>
                <a:latin typeface="Arial"/>
                <a:cs typeface="Arial"/>
              </a:rPr>
              <a:t>Implementación de un </a:t>
            </a:r>
            <a:r>
              <a:rPr lang="es-MX" sz="1600" err="1">
                <a:solidFill>
                  <a:schemeClr val="bg1"/>
                </a:solidFill>
                <a:latin typeface="Arial"/>
                <a:cs typeface="Arial"/>
              </a:rPr>
              <a:t>Dashboard</a:t>
            </a:r>
            <a:r>
              <a:rPr lang="es-MX" sz="1600">
                <a:solidFill>
                  <a:schemeClr val="bg1"/>
                </a:solidFill>
                <a:latin typeface="Arial"/>
                <a:cs typeface="Arial"/>
              </a:rPr>
              <a:t> en el Ministerio de Salud Pública, para el monitoreo de indicadores de gestión del COVID-19. </a:t>
            </a:r>
            <a:endParaRPr lang="es-EC" sz="16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7"/>
          <a:srcRect l="-304" t="9868" b="5757"/>
          <a:stretch/>
        </p:blipFill>
        <p:spPr>
          <a:xfrm>
            <a:off x="4856495" y="2981403"/>
            <a:ext cx="4114762" cy="1946028"/>
          </a:xfrm>
          <a:prstGeom prst="rect">
            <a:avLst/>
          </a:prstGeom>
        </p:spPr>
      </p:pic>
      <p:sp>
        <p:nvSpPr>
          <p:cNvPr id="33" name="Flecha derecha 32"/>
          <p:cNvSpPr/>
          <p:nvPr/>
        </p:nvSpPr>
        <p:spPr>
          <a:xfrm>
            <a:off x="4138889" y="3623009"/>
            <a:ext cx="685865" cy="3609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Flecha derecha 33"/>
          <p:cNvSpPr/>
          <p:nvPr/>
        </p:nvSpPr>
        <p:spPr>
          <a:xfrm rot="10800000">
            <a:off x="6376712" y="5774199"/>
            <a:ext cx="770021" cy="38100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35"/>
          <p:cNvSpPr/>
          <p:nvPr/>
        </p:nvSpPr>
        <p:spPr>
          <a:xfrm>
            <a:off x="7105336" y="4927431"/>
            <a:ext cx="191458" cy="1131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04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 rot="16200000">
            <a:off x="-2713217" y="2948161"/>
            <a:ext cx="6056489" cy="566567"/>
            <a:chOff x="380724" y="251339"/>
            <a:chExt cx="6402969" cy="532853"/>
          </a:xfrm>
        </p:grpSpPr>
        <p:sp>
          <p:nvSpPr>
            <p:cNvPr id="22" name="Rectángulo 21"/>
            <p:cNvSpPr/>
            <p:nvPr/>
          </p:nvSpPr>
          <p:spPr>
            <a:xfrm>
              <a:off x="380724" y="251339"/>
              <a:ext cx="6402969" cy="50300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380724" y="281191"/>
              <a:ext cx="6402969" cy="503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257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>
                  <a:latin typeface="Arial"/>
                  <a:cs typeface="Arial"/>
                </a:rPr>
                <a:t>Objetivo General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6259689"/>
            <a:ext cx="598311" cy="5983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364FDE1-CEE7-49F6-B0A4-4FD16E40CD0B}"/>
              </a:ext>
            </a:extLst>
          </p:cNvPr>
          <p:cNvSpPr txBox="1"/>
          <p:nvPr/>
        </p:nvSpPr>
        <p:spPr>
          <a:xfrm>
            <a:off x="1331728" y="2173912"/>
            <a:ext cx="7222781" cy="39018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>
                <a:solidFill>
                  <a:srgbClr val="FFFFFF"/>
                </a:solidFill>
                <a:latin typeface="Arial"/>
                <a:cs typeface="Arial"/>
              </a:rPr>
              <a:t>Construir un conjunto de geo-herramientas y modelos espaciales ante el contagio por SARS-CoV-2 que sirvan como herramienta de toma de decisiones estratégicas sanitarias en la logística y gestión de la emergencia en beneficio de la sociedad y de difusión en el marco de la pandemia de coronavirus COVID-19.</a:t>
            </a:r>
            <a:endParaRPr lang="es-ES" sz="2400">
              <a:latin typeface="Arial"/>
              <a:cs typeface="Arial"/>
            </a:endParaRPr>
          </a:p>
        </p:txBody>
      </p:sp>
      <p:pic>
        <p:nvPicPr>
          <p:cNvPr id="9" name="Imagen 8">
            <a:hlinkClick r:id="" action="ppaction://noaction"/>
            <a:extLst>
              <a:ext uri="{FF2B5EF4-FFF2-40B4-BE49-F238E27FC236}">
                <a16:creationId xmlns:a16="http://schemas.microsoft.com/office/drawing/2014/main" id="{EBF1234C-6090-4709-8CDD-36EB14D58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94" y="6482997"/>
            <a:ext cx="1199606" cy="37500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1236785-FE2A-4F7E-A050-71BBA6D49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871" y="780197"/>
            <a:ext cx="5557058" cy="729443"/>
          </a:xfrm>
        </p:spPr>
        <p:txBody>
          <a:bodyPr>
            <a:norm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</a:rPr>
              <a:t>OBJETIVO GENERAL:</a:t>
            </a:r>
          </a:p>
        </p:txBody>
      </p:sp>
    </p:spTree>
    <p:extLst>
      <p:ext uri="{BB962C8B-B14F-4D97-AF65-F5344CB8AC3E}">
        <p14:creationId xmlns:p14="http://schemas.microsoft.com/office/powerpoint/2010/main" val="22387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Mantener el uso de mascarillas será más efectivo que nuevos confinamientos  para prevenir una segunda ola de Covid">
            <a:extLst>
              <a:ext uri="{FF2B5EF4-FFF2-40B4-BE49-F238E27FC236}">
                <a16:creationId xmlns:a16="http://schemas.microsoft.com/office/drawing/2014/main" id="{F2C63439-913A-4645-9286-079052CCD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b="30714"/>
          <a:stretch/>
        </p:blipFill>
        <p:spPr bwMode="auto">
          <a:xfrm>
            <a:off x="0" y="4591878"/>
            <a:ext cx="9144000" cy="22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11521B5A-98F5-4C10-91F6-E0EE8ADB8931}"/>
              </a:ext>
            </a:extLst>
          </p:cNvPr>
          <p:cNvSpPr/>
          <p:nvPr/>
        </p:nvSpPr>
        <p:spPr>
          <a:xfrm>
            <a:off x="1923716" y="2266122"/>
            <a:ext cx="5957092" cy="802704"/>
          </a:xfrm>
          <a:custGeom>
            <a:avLst/>
            <a:gdLst>
              <a:gd name="connsiteX0" fmla="*/ 0 w 5684803"/>
              <a:gd name="connsiteY0" fmla="*/ 0 h 760689"/>
              <a:gd name="connsiteX1" fmla="*/ 5304459 w 5684803"/>
              <a:gd name="connsiteY1" fmla="*/ 0 h 760689"/>
              <a:gd name="connsiteX2" fmla="*/ 5684803 w 5684803"/>
              <a:gd name="connsiteY2" fmla="*/ 380345 h 760689"/>
              <a:gd name="connsiteX3" fmla="*/ 5304459 w 5684803"/>
              <a:gd name="connsiteY3" fmla="*/ 760689 h 760689"/>
              <a:gd name="connsiteX4" fmla="*/ 0 w 5684803"/>
              <a:gd name="connsiteY4" fmla="*/ 760689 h 760689"/>
              <a:gd name="connsiteX5" fmla="*/ 0 w 5684803"/>
              <a:gd name="connsiteY5" fmla="*/ 0 h 76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4803" h="760689">
                <a:moveTo>
                  <a:pt x="5684803" y="760688"/>
                </a:moveTo>
                <a:lnTo>
                  <a:pt x="380344" y="760688"/>
                </a:lnTo>
                <a:lnTo>
                  <a:pt x="0" y="380344"/>
                </a:lnTo>
                <a:lnTo>
                  <a:pt x="380344" y="1"/>
                </a:lnTo>
                <a:lnTo>
                  <a:pt x="5684803" y="1"/>
                </a:lnTo>
                <a:lnTo>
                  <a:pt x="5684803" y="760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5615" tIns="83821" rIns="156464" bIns="83820" numCol="1" spcCol="1270" anchor="ctr" anchorCtr="0">
            <a:noAutofit/>
          </a:bodyPr>
          <a:lstStyle/>
          <a:p>
            <a:pPr lvl="0"/>
            <a:r>
              <a:rPr lang="es-ES" sz="2400" dirty="0"/>
              <a:t>Objetivo </a:t>
            </a:r>
            <a:r>
              <a:rPr lang="es-ES" sz="2400" dirty="0" err="1"/>
              <a:t>especifico</a:t>
            </a:r>
            <a:r>
              <a:rPr lang="es-ES" sz="2400" dirty="0"/>
              <a:t> y actividades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482017C-D08E-43D4-AD05-2321C6213F69}"/>
              </a:ext>
            </a:extLst>
          </p:cNvPr>
          <p:cNvSpPr/>
          <p:nvPr/>
        </p:nvSpPr>
        <p:spPr>
          <a:xfrm>
            <a:off x="1543372" y="2266123"/>
            <a:ext cx="797124" cy="802703"/>
          </a:xfrm>
          <a:prstGeom prst="ellipse">
            <a:avLst/>
          </a:prstGeom>
          <a:blipFill>
            <a:blip r:embed="rId3"/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Gráfico 8" descr="Casa">
            <a:hlinkClick r:id="rId4" action="ppaction://hlinksldjump"/>
            <a:extLst>
              <a:ext uri="{FF2B5EF4-FFF2-40B4-BE49-F238E27FC236}">
                <a16:creationId xmlns:a16="http://schemas.microsoft.com/office/drawing/2014/main" id="{7962BE3B-5CA5-4918-891D-70AFDCE09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7118" y="6231118"/>
            <a:ext cx="626882" cy="6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4069872697"/>
              </p:ext>
            </p:extLst>
          </p:nvPr>
        </p:nvGraphicFramePr>
        <p:xfrm>
          <a:off x="450682" y="2143300"/>
          <a:ext cx="857285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284065" y="989138"/>
            <a:ext cx="85728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solidFill>
                  <a:schemeClr val="bg1"/>
                </a:solidFill>
              </a:rPr>
              <a:t>Construir un tablero de mando y control para el monitoreo de indicadores de gestión de la COVID-19 mediante el empleo de herramientas informáticas de difusión web.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D3E01EC1-F069-41B7-92EE-908CF5167BDB}"/>
              </a:ext>
            </a:extLst>
          </p:cNvPr>
          <p:cNvSpPr/>
          <p:nvPr/>
        </p:nvSpPr>
        <p:spPr>
          <a:xfrm>
            <a:off x="380344" y="18854"/>
            <a:ext cx="4549875" cy="659200"/>
          </a:xfrm>
          <a:custGeom>
            <a:avLst/>
            <a:gdLst>
              <a:gd name="connsiteX0" fmla="*/ 0 w 5684803"/>
              <a:gd name="connsiteY0" fmla="*/ 0 h 760689"/>
              <a:gd name="connsiteX1" fmla="*/ 5304459 w 5684803"/>
              <a:gd name="connsiteY1" fmla="*/ 0 h 760689"/>
              <a:gd name="connsiteX2" fmla="*/ 5684803 w 5684803"/>
              <a:gd name="connsiteY2" fmla="*/ 380345 h 760689"/>
              <a:gd name="connsiteX3" fmla="*/ 5304459 w 5684803"/>
              <a:gd name="connsiteY3" fmla="*/ 760689 h 760689"/>
              <a:gd name="connsiteX4" fmla="*/ 0 w 5684803"/>
              <a:gd name="connsiteY4" fmla="*/ 760689 h 760689"/>
              <a:gd name="connsiteX5" fmla="*/ 0 w 5684803"/>
              <a:gd name="connsiteY5" fmla="*/ 0 h 76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4803" h="760689">
                <a:moveTo>
                  <a:pt x="5684803" y="760688"/>
                </a:moveTo>
                <a:lnTo>
                  <a:pt x="380344" y="760688"/>
                </a:lnTo>
                <a:lnTo>
                  <a:pt x="0" y="380344"/>
                </a:lnTo>
                <a:lnTo>
                  <a:pt x="380344" y="1"/>
                </a:lnTo>
                <a:lnTo>
                  <a:pt x="5684803" y="1"/>
                </a:lnTo>
                <a:lnTo>
                  <a:pt x="5684803" y="760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5615" tIns="83821" rIns="156464" bIns="83820" numCol="1" spcCol="1270" anchor="ctr" anchorCtr="0">
            <a:noAutofit/>
          </a:bodyPr>
          <a:lstStyle/>
          <a:p>
            <a:pPr lvl="0"/>
            <a:r>
              <a:rPr lang="es-ES" sz="2000" dirty="0"/>
              <a:t>Objetivo específico y actividades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219C4AE-4518-4D21-9041-E3EF73B77382}"/>
              </a:ext>
            </a:extLst>
          </p:cNvPr>
          <p:cNvSpPr/>
          <p:nvPr/>
        </p:nvSpPr>
        <p:spPr>
          <a:xfrm>
            <a:off x="1" y="18855"/>
            <a:ext cx="700906" cy="659199"/>
          </a:xfrm>
          <a:prstGeom prst="ellipse">
            <a:avLst/>
          </a:prstGeom>
          <a:blipFill>
            <a:blip r:embed="rId7"/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Gráfico 9" descr="Casa">
            <a:hlinkClick r:id="rId8" action="ppaction://hlinksldjump"/>
            <a:extLst>
              <a:ext uri="{FF2B5EF4-FFF2-40B4-BE49-F238E27FC236}">
                <a16:creationId xmlns:a16="http://schemas.microsoft.com/office/drawing/2014/main" id="{50BD8893-8A51-4D67-ACA0-27E881965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7118" y="6231118"/>
            <a:ext cx="626882" cy="6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1919770" y="3048655"/>
            <a:ext cx="5684803" cy="760689"/>
            <a:chOff x="1622058" y="992855"/>
            <a:chExt cx="5684803" cy="760689"/>
          </a:xfrm>
        </p:grpSpPr>
        <p:sp>
          <p:nvSpPr>
            <p:cNvPr id="10" name="9 Pentágono"/>
            <p:cNvSpPr/>
            <p:nvPr/>
          </p:nvSpPr>
          <p:spPr>
            <a:xfrm rot="10800000">
              <a:off x="1622058" y="992855"/>
              <a:ext cx="5684803" cy="7606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entágono 4"/>
            <p:cNvSpPr/>
            <p:nvPr/>
          </p:nvSpPr>
          <p:spPr>
            <a:xfrm rot="21600000">
              <a:off x="1812230" y="992855"/>
              <a:ext cx="5494631" cy="760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5443" tIns="83820" rIns="156464" bIns="83820" numCol="1" spcCol="1270" anchor="ctr" anchorCtr="0">
              <a:noAutofit/>
            </a:bodyPr>
            <a:lstStyle/>
            <a:p>
              <a:pPr lvl="0"/>
              <a:r>
                <a:rPr lang="es-ES" sz="3600" dirty="0"/>
                <a:t>Revisión Literaria</a:t>
              </a:r>
            </a:p>
          </p:txBody>
        </p:sp>
      </p:grpSp>
      <p:sp>
        <p:nvSpPr>
          <p:cNvPr id="9" name="8 Elipse"/>
          <p:cNvSpPr/>
          <p:nvPr/>
        </p:nvSpPr>
        <p:spPr>
          <a:xfrm>
            <a:off x="1539426" y="3048655"/>
            <a:ext cx="760689" cy="760689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4" descr="Mantener el uso de mascarillas será más efectivo que nuevos confinamientos  para prevenir una segunda ola de Covid">
            <a:extLst>
              <a:ext uri="{FF2B5EF4-FFF2-40B4-BE49-F238E27FC236}">
                <a16:creationId xmlns:a16="http://schemas.microsoft.com/office/drawing/2014/main" id="{27FA5490-74CA-462E-8187-13546BFE5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b="30714"/>
          <a:stretch/>
        </p:blipFill>
        <p:spPr bwMode="auto">
          <a:xfrm>
            <a:off x="0" y="4591878"/>
            <a:ext cx="9144000" cy="22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6" descr="Casa">
            <a:hlinkClick r:id="rId4" action="ppaction://hlinksldjump"/>
            <a:extLst>
              <a:ext uri="{FF2B5EF4-FFF2-40B4-BE49-F238E27FC236}">
                <a16:creationId xmlns:a16="http://schemas.microsoft.com/office/drawing/2014/main" id="{63D5F8D1-1DC6-429E-9E25-BA22CDC80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7118" y="6231118"/>
            <a:ext cx="626882" cy="6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ESC_Template_02">
  <a:themeElements>
    <a:clrScheme name="ESC_Template_02 1">
      <a:dk1>
        <a:srgbClr val="000000"/>
      </a:dk1>
      <a:lt1>
        <a:srgbClr val="FFFFFF"/>
      </a:lt1>
      <a:dk2>
        <a:srgbClr val="00478E"/>
      </a:dk2>
      <a:lt2>
        <a:srgbClr val="FFCD41"/>
      </a:lt2>
      <a:accent1>
        <a:srgbClr val="FCEB98"/>
      </a:accent1>
      <a:accent2>
        <a:srgbClr val="7492F2"/>
      </a:accent2>
      <a:accent3>
        <a:srgbClr val="AAB1C6"/>
      </a:accent3>
      <a:accent4>
        <a:srgbClr val="DADADA"/>
      </a:accent4>
      <a:accent5>
        <a:srgbClr val="FDF3CA"/>
      </a:accent5>
      <a:accent6>
        <a:srgbClr val="6884DB"/>
      </a:accent6>
      <a:hlink>
        <a:srgbClr val="38B86C"/>
      </a:hlink>
      <a:folHlink>
        <a:srgbClr val="D9597B"/>
      </a:folHlink>
    </a:clrScheme>
    <a:fontScheme name="ESC_Template_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C_Template_02 1">
        <a:dk1>
          <a:srgbClr val="000000"/>
        </a:dk1>
        <a:lt1>
          <a:srgbClr val="FFFFFF"/>
        </a:lt1>
        <a:dk2>
          <a:srgbClr val="00478E"/>
        </a:dk2>
        <a:lt2>
          <a:srgbClr val="FFCD41"/>
        </a:lt2>
        <a:accent1>
          <a:srgbClr val="FCEB98"/>
        </a:accent1>
        <a:accent2>
          <a:srgbClr val="7492F2"/>
        </a:accent2>
        <a:accent3>
          <a:srgbClr val="AAB1C6"/>
        </a:accent3>
        <a:accent4>
          <a:srgbClr val="DADADA"/>
        </a:accent4>
        <a:accent5>
          <a:srgbClr val="FDF3CA"/>
        </a:accent5>
        <a:accent6>
          <a:srgbClr val="6884DB"/>
        </a:accent6>
        <a:hlink>
          <a:srgbClr val="38B86C"/>
        </a:hlink>
        <a:folHlink>
          <a:srgbClr val="D95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46A0EBDF0F04DB7FFE847E9ECA65D" ma:contentTypeVersion="0" ma:contentTypeDescription="Create a new document." ma:contentTypeScope="" ma:versionID="0d5089a50bcfc96e4d141f1383046381">
  <xsd:schema xmlns:xsd="http://www.w3.org/2001/XMLSchema" xmlns:p="http://schemas.microsoft.com/office/2006/metadata/properties" targetNamespace="http://schemas.microsoft.com/office/2006/metadata/properties" ma:root="true" ma:fieldsID="6c180769a9e002a26eb47b88ca114d8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6443482B-2668-4129-AB4F-04FC80EADA41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4E3069C-B3C8-4DA9-8F9A-D03DC4EE11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70F359-B193-48A5-9EB2-56B4AA098B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3065</Words>
  <Application>Microsoft Office PowerPoint</Application>
  <PresentationFormat>Presentación en pantalla (4:3)</PresentationFormat>
  <Paragraphs>471</Paragraphs>
  <Slides>47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Segoe UI</vt:lpstr>
      <vt:lpstr>Times New Roman</vt:lpstr>
      <vt:lpstr>Wingdings</vt:lpstr>
      <vt:lpstr>ESC_Template_02</vt:lpstr>
      <vt:lpstr>Retrospección</vt:lpstr>
      <vt:lpstr>Presentación de PowerPoint</vt:lpstr>
      <vt:lpstr>Esquema de la presentación:</vt:lpstr>
      <vt:lpstr>Presentación de PowerPoint</vt:lpstr>
      <vt:lpstr>Presentación de PowerPoint</vt:lpstr>
      <vt:lpstr>Presentación de PowerPoint</vt:lpstr>
      <vt:lpstr>OBJETIVO GENERAL:</vt:lpstr>
      <vt:lpstr>Presentación de PowerPoint</vt:lpstr>
      <vt:lpstr>Presentación de PowerPoint</vt:lpstr>
      <vt:lpstr>Presentación de PowerPoint</vt:lpstr>
      <vt:lpstr>Presentación de PowerPoint</vt:lpstr>
      <vt:lpstr>Geosalud</vt:lpstr>
      <vt:lpstr>Presentación de PowerPoint</vt:lpstr>
      <vt:lpstr>Presentación de PowerPoint</vt:lpstr>
      <vt:lpstr>Usabilidad</vt:lpstr>
      <vt:lpstr>GeoTest</vt:lpstr>
      <vt:lpstr>Presentación de PowerPoint</vt:lpstr>
      <vt:lpstr>Presentación de PowerPoint</vt:lpstr>
      <vt:lpstr>Presentación de PowerPoint</vt:lpstr>
      <vt:lpstr>Elaboración de la prueba adaptado del GeoTest</vt:lpstr>
      <vt:lpstr>Presentación de PowerPoint</vt:lpstr>
      <vt:lpstr>Aplicación de la prueba y encuesta de satisfacción</vt:lpstr>
      <vt:lpstr>Evaluación de la pruebas en base a la usabilidad y encuestas de satisfacción</vt:lpstr>
      <vt:lpstr>Presentación de PowerPoint</vt:lpstr>
      <vt:lpstr>Diseño del dashboard en base a criterios de usabilidad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Desde el comienzo de la pandemia de COVID-19, se ha podido experimentar como se relacionan los seres humanos, la tierra y la salud, ya que desde el origen del virus, su transmisión y las consecuencias en la salud del contagiado, son temas que son estudiados por la geosalud y en donde para su análisis desde la perspectiva geoespacial resulta atractiva en recolectar, modelar y representar datos e indicadores que permitan describir la pandemia de COVID-19 y aplicar estrategias para disminuir su impacto social, ambiental y en la salud de las personas. ​ Para la representación de datos e indicadores del proceso de vacunación del COVID-19 a nivel nacional, se utilizó la herramienta del dashboard, desarrollada en la plataforma de ArcGIS online, y la cual mediante un estudio de usabilidad en donde se evaluaron los aspectos de efectividad, eficiencia y satisfacción de dos dashboards, se lograron determinar aspectos del diseño que en general resultaron mejores para la representación de datos e indicadores en temática del COVID-19, ayudándose de herramientas como la evaluación del GeoTest y el cuestionario SUS modificados en base a las características y capacidades del dashboard.​</vt:lpstr>
      <vt:lpstr>Los resultados de aplicar el enfoque basado en tareas de manejo de los dashboard mencionados, los perfiles de usuarios con conocimiento de información geográfica muestran diversas dificultades para realizar tareas y alcanzar metas. Solo uno de los diez participantes de la prueba de usabilidad completaron con éxito las 5 tareas de los dashboard. Los resultados dependen de la dificultad de encontrar e interactuar con la información proporcionada por el visor de mapas.  Con los resultados obtenidos y aplicando las correcciones en las dificultades presentadas en los dashboard evaluados, se elaboró el dashboard del COVID-19 del MSP y la UFA ESPE, al que se le realizo pruebas de usabilidad y evaluación de satisfacción, obteniendo los mejores resultados a diferencia de los dashboard anteriormente mencionados.    La aplicación del cuestionario SUS en los tres dashboard, se obtiene como mejor resultado promedio al dashboard del COVID-19 del MSP y la UFA ESPE, con un puntaje de 81/100 y lo ubica en la categoría de satisfactoria en base a la referencia literaria.</vt:lpstr>
      <vt:lpstr>Una vez obtenidos los resultados, es importante continuar con las pruebas de usabilidad para que las instituciones encargadas de generar los dashboard puedan brindar una información eficiente a los usuarios, para una rápida toma de decisiones, junto a las herramientas y aplicaciones que brindan la información geográfica.   Es relevante considerar las necesidades y requerimientos de los usuarios en los GeoTest realizados, para que puedan acceder a la información de manera efectiva, eficiente y satisfactoria, en los diferentes dashboard que se implementen.  Para mejorar los resultados es necesario aplicar la prueba a técnicos que hayan usado previamente los dashboard, como lo propone en la metodología de Ester et al., 2017, donde los sujetos de prueba son técnicos en el diseño y construcción del geoportal del IGM, pero en este caso las pruebas y encuestas fueron aplicadas a alumnos de la carrera de ingeniería en tecnologías geoespaciales y de igual forma con un tamaño de muestra similar.</vt:lpstr>
      <vt:lpstr>Presentación de PowerPoint</vt:lpstr>
      <vt:lpstr>Presentación de PowerPoint</vt:lpstr>
    </vt:vector>
  </TitlesOfParts>
  <Company>MIT Sloan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usuario</dc:creator>
  <cp:lastModifiedBy>JULIO ANDRES CEVALLOS</cp:lastModifiedBy>
  <cp:revision>114</cp:revision>
  <cp:lastPrinted>2017-04-11T15:52:02Z</cp:lastPrinted>
  <dcterms:created xsi:type="dcterms:W3CDTF">2010-04-30T15:51:24Z</dcterms:created>
  <dcterms:modified xsi:type="dcterms:W3CDTF">2022-03-28T18:37:07Z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0x010100D0146A0EBDF0F04DB7FFE847E9ECA65D</vt:lpwstr>
  </property>
</Properties>
</file>