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59" r:id="rId5"/>
    <p:sldId id="264" r:id="rId6"/>
    <p:sldId id="260" r:id="rId7"/>
    <p:sldId id="271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307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9" r:id="rId28"/>
    <p:sldId id="290" r:id="rId29"/>
    <p:sldId id="291" r:id="rId30"/>
    <p:sldId id="292" r:id="rId31"/>
    <p:sldId id="287" r:id="rId32"/>
    <p:sldId id="283" r:id="rId33"/>
    <p:sldId id="288" r:id="rId34"/>
    <p:sldId id="284" r:id="rId35"/>
    <p:sldId id="285" r:id="rId36"/>
    <p:sldId id="286" r:id="rId37"/>
    <p:sldId id="293" r:id="rId38"/>
    <p:sldId id="294" r:id="rId39"/>
    <p:sldId id="295" r:id="rId40"/>
    <p:sldId id="296" r:id="rId41"/>
    <p:sldId id="297" r:id="rId42"/>
    <p:sldId id="299" r:id="rId43"/>
    <p:sldId id="300" r:id="rId44"/>
    <p:sldId id="298" r:id="rId45"/>
    <p:sldId id="301" r:id="rId46"/>
    <p:sldId id="302" r:id="rId47"/>
    <p:sldId id="305" r:id="rId48"/>
    <p:sldId id="306" r:id="rId4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9FEB9-CB92-416E-8483-2846632DEE3C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270F506-693D-4DAB-AF2E-B3D874BFC80C}">
      <dgm:prSet phldrT="[Texto]"/>
      <dgm:spPr/>
      <dgm:t>
        <a:bodyPr/>
        <a:lstStyle/>
        <a:p>
          <a:r>
            <a:rPr lang="es-EC" dirty="0"/>
            <a:t>1. PLANTEAMIENTO DEL PROBLEMA</a:t>
          </a:r>
        </a:p>
      </dgm:t>
    </dgm:pt>
    <dgm:pt modelId="{A3C8B305-6CBB-4CF9-BE66-51F1C31565E7}" type="parTrans" cxnId="{AB73A91E-D36C-4B36-85B8-FA561BBF6BFC}">
      <dgm:prSet/>
      <dgm:spPr/>
      <dgm:t>
        <a:bodyPr/>
        <a:lstStyle/>
        <a:p>
          <a:endParaRPr lang="es-EC"/>
        </a:p>
      </dgm:t>
    </dgm:pt>
    <dgm:pt modelId="{B95DEEEF-8918-444A-85E0-BB7855B52FA2}" type="sibTrans" cxnId="{AB73A91E-D36C-4B36-85B8-FA561BBF6BFC}">
      <dgm:prSet/>
      <dgm:spPr/>
      <dgm:t>
        <a:bodyPr/>
        <a:lstStyle/>
        <a:p>
          <a:endParaRPr lang="es-EC"/>
        </a:p>
      </dgm:t>
    </dgm:pt>
    <dgm:pt modelId="{FF5608DE-FA95-428B-B027-E1F946DE8745}">
      <dgm:prSet phldrT="[Texto]"/>
      <dgm:spPr/>
      <dgm:t>
        <a:bodyPr/>
        <a:lstStyle/>
        <a:p>
          <a:r>
            <a:rPr lang="es-EC" dirty="0"/>
            <a:t>2. OBJETIVO GENERAL</a:t>
          </a:r>
        </a:p>
      </dgm:t>
    </dgm:pt>
    <dgm:pt modelId="{2785E6BD-FB7E-422D-90FB-D656BA4F4BF2}" type="parTrans" cxnId="{3A9E160A-8B30-4621-8DF6-500E926BC2CA}">
      <dgm:prSet/>
      <dgm:spPr/>
      <dgm:t>
        <a:bodyPr/>
        <a:lstStyle/>
        <a:p>
          <a:endParaRPr lang="es-EC"/>
        </a:p>
      </dgm:t>
    </dgm:pt>
    <dgm:pt modelId="{5F1E0B5E-7A6B-415B-88B1-2A3EAE6FF188}" type="sibTrans" cxnId="{3A9E160A-8B30-4621-8DF6-500E926BC2CA}">
      <dgm:prSet/>
      <dgm:spPr/>
      <dgm:t>
        <a:bodyPr/>
        <a:lstStyle/>
        <a:p>
          <a:endParaRPr lang="es-EC"/>
        </a:p>
      </dgm:t>
    </dgm:pt>
    <dgm:pt modelId="{BE538434-A765-42B3-8900-73EC5AFB4D30}">
      <dgm:prSet phldrT="[Texto]"/>
      <dgm:spPr/>
      <dgm:t>
        <a:bodyPr/>
        <a:lstStyle/>
        <a:p>
          <a:r>
            <a:rPr lang="es-EC" dirty="0"/>
            <a:t>3. OBJETIVOS ESPECÍFICOS</a:t>
          </a:r>
        </a:p>
      </dgm:t>
    </dgm:pt>
    <dgm:pt modelId="{C1AFAA46-43BC-4E35-BDDF-DF9A561351F3}" type="parTrans" cxnId="{CB9F0405-C7EF-4CA1-8794-472F9CE95431}">
      <dgm:prSet/>
      <dgm:spPr/>
      <dgm:t>
        <a:bodyPr/>
        <a:lstStyle/>
        <a:p>
          <a:endParaRPr lang="es-EC"/>
        </a:p>
      </dgm:t>
    </dgm:pt>
    <dgm:pt modelId="{BC2EFDD0-3BB6-41DB-809F-8806DA473100}" type="sibTrans" cxnId="{CB9F0405-C7EF-4CA1-8794-472F9CE95431}">
      <dgm:prSet/>
      <dgm:spPr/>
      <dgm:t>
        <a:bodyPr/>
        <a:lstStyle/>
        <a:p>
          <a:endParaRPr lang="es-EC"/>
        </a:p>
      </dgm:t>
    </dgm:pt>
    <dgm:pt modelId="{B41AE61A-079F-4935-BED3-4B8802426BDD}">
      <dgm:prSet phldrT="[Texto]"/>
      <dgm:spPr/>
      <dgm:t>
        <a:bodyPr/>
        <a:lstStyle/>
        <a:p>
          <a:r>
            <a:rPr lang="es-EC" dirty="0"/>
            <a:t>4. METODOLOGÍA </a:t>
          </a:r>
        </a:p>
      </dgm:t>
    </dgm:pt>
    <dgm:pt modelId="{CDB924B0-6582-4490-ADB2-8109F23C79F7}" type="parTrans" cxnId="{1695C1BA-0BA0-457F-A191-C8D043D6E354}">
      <dgm:prSet/>
      <dgm:spPr/>
      <dgm:t>
        <a:bodyPr/>
        <a:lstStyle/>
        <a:p>
          <a:endParaRPr lang="es-EC"/>
        </a:p>
      </dgm:t>
    </dgm:pt>
    <dgm:pt modelId="{61115E47-478A-4C93-8D4E-DAEEC98475C1}" type="sibTrans" cxnId="{1695C1BA-0BA0-457F-A191-C8D043D6E354}">
      <dgm:prSet/>
      <dgm:spPr/>
      <dgm:t>
        <a:bodyPr/>
        <a:lstStyle/>
        <a:p>
          <a:endParaRPr lang="es-EC"/>
        </a:p>
      </dgm:t>
    </dgm:pt>
    <dgm:pt modelId="{98D8EE5B-E7A4-41BC-A2C7-76EB37B3E648}">
      <dgm:prSet phldrT="[Texto]"/>
      <dgm:spPr/>
      <dgm:t>
        <a:bodyPr/>
        <a:lstStyle/>
        <a:p>
          <a:r>
            <a:rPr lang="es-EC" dirty="0"/>
            <a:t>6. MODELO EXPERIMENTAL</a:t>
          </a:r>
        </a:p>
      </dgm:t>
    </dgm:pt>
    <dgm:pt modelId="{2C1B4747-8382-46BB-BB82-61DE5CB5F09A}" type="parTrans" cxnId="{ABBFB69B-4326-469C-8F5D-49B6D6AFB0A8}">
      <dgm:prSet/>
      <dgm:spPr/>
      <dgm:t>
        <a:bodyPr/>
        <a:lstStyle/>
        <a:p>
          <a:endParaRPr lang="es-EC"/>
        </a:p>
      </dgm:t>
    </dgm:pt>
    <dgm:pt modelId="{7319A629-0A9E-4EC7-AEA4-52CAC10F7E1D}" type="sibTrans" cxnId="{ABBFB69B-4326-469C-8F5D-49B6D6AFB0A8}">
      <dgm:prSet/>
      <dgm:spPr/>
      <dgm:t>
        <a:bodyPr/>
        <a:lstStyle/>
        <a:p>
          <a:endParaRPr lang="es-EC"/>
        </a:p>
      </dgm:t>
    </dgm:pt>
    <dgm:pt modelId="{EBF7F98C-C24F-494F-A03E-006B7DED4C7F}">
      <dgm:prSet phldrT="[Texto]"/>
      <dgm:spPr/>
      <dgm:t>
        <a:bodyPr/>
        <a:lstStyle/>
        <a:p>
          <a:r>
            <a:rPr lang="es-EC" dirty="0"/>
            <a:t>5. MODELO NUMÉRICO </a:t>
          </a:r>
        </a:p>
      </dgm:t>
    </dgm:pt>
    <dgm:pt modelId="{B6C73AD3-E685-42CB-9F93-A7A52D744728}" type="parTrans" cxnId="{3D9A93C9-69A6-4173-8252-217AE73A1254}">
      <dgm:prSet/>
      <dgm:spPr/>
      <dgm:t>
        <a:bodyPr/>
        <a:lstStyle/>
        <a:p>
          <a:endParaRPr lang="es-EC"/>
        </a:p>
      </dgm:t>
    </dgm:pt>
    <dgm:pt modelId="{5DACFC4D-AAAC-4FC5-8D70-C0A7F960E570}" type="sibTrans" cxnId="{3D9A93C9-69A6-4173-8252-217AE73A1254}">
      <dgm:prSet/>
      <dgm:spPr/>
      <dgm:t>
        <a:bodyPr/>
        <a:lstStyle/>
        <a:p>
          <a:endParaRPr lang="es-EC"/>
        </a:p>
      </dgm:t>
    </dgm:pt>
    <dgm:pt modelId="{FF431219-8D46-4AC5-9939-0299E667732E}" type="pres">
      <dgm:prSet presAssocID="{8BB9FEB9-CB92-416E-8483-2846632DEE3C}" presName="vert0" presStyleCnt="0">
        <dgm:presLayoutVars>
          <dgm:dir/>
          <dgm:animOne val="branch"/>
          <dgm:animLvl val="lvl"/>
        </dgm:presLayoutVars>
      </dgm:prSet>
      <dgm:spPr/>
    </dgm:pt>
    <dgm:pt modelId="{1E23F631-690D-4F83-B7AB-9BED1BAB861B}" type="pres">
      <dgm:prSet presAssocID="{9270F506-693D-4DAB-AF2E-B3D874BFC80C}" presName="thickLine" presStyleLbl="alignNode1" presStyleIdx="0" presStyleCnt="6"/>
      <dgm:spPr/>
    </dgm:pt>
    <dgm:pt modelId="{1C18B8CD-A2B5-426D-9C81-814F3E6EB543}" type="pres">
      <dgm:prSet presAssocID="{9270F506-693D-4DAB-AF2E-B3D874BFC80C}" presName="horz1" presStyleCnt="0"/>
      <dgm:spPr/>
    </dgm:pt>
    <dgm:pt modelId="{19429CDC-8C50-430B-85D6-A961AB8CFAC6}" type="pres">
      <dgm:prSet presAssocID="{9270F506-693D-4DAB-AF2E-B3D874BFC80C}" presName="tx1" presStyleLbl="revTx" presStyleIdx="0" presStyleCnt="6"/>
      <dgm:spPr/>
    </dgm:pt>
    <dgm:pt modelId="{3384230C-7054-4F6F-8177-7CDB1D90FFDE}" type="pres">
      <dgm:prSet presAssocID="{9270F506-693D-4DAB-AF2E-B3D874BFC80C}" presName="vert1" presStyleCnt="0"/>
      <dgm:spPr/>
    </dgm:pt>
    <dgm:pt modelId="{3C1F3BC4-4F29-445A-8D8B-18387A3B75EA}" type="pres">
      <dgm:prSet presAssocID="{FF5608DE-FA95-428B-B027-E1F946DE8745}" presName="thickLine" presStyleLbl="alignNode1" presStyleIdx="1" presStyleCnt="6"/>
      <dgm:spPr/>
    </dgm:pt>
    <dgm:pt modelId="{7473C4E3-5044-41AE-BDF4-F7ADD4BD404B}" type="pres">
      <dgm:prSet presAssocID="{FF5608DE-FA95-428B-B027-E1F946DE8745}" presName="horz1" presStyleCnt="0"/>
      <dgm:spPr/>
    </dgm:pt>
    <dgm:pt modelId="{21DA48E7-CF84-4B2B-A444-C4F98EECA4BA}" type="pres">
      <dgm:prSet presAssocID="{FF5608DE-FA95-428B-B027-E1F946DE8745}" presName="tx1" presStyleLbl="revTx" presStyleIdx="1" presStyleCnt="6"/>
      <dgm:spPr/>
    </dgm:pt>
    <dgm:pt modelId="{DC2D5563-1DF4-47F7-82F8-8DD856BAF7C1}" type="pres">
      <dgm:prSet presAssocID="{FF5608DE-FA95-428B-B027-E1F946DE8745}" presName="vert1" presStyleCnt="0"/>
      <dgm:spPr/>
    </dgm:pt>
    <dgm:pt modelId="{ABF036A6-5D4C-41FE-8ABC-B41BAA0A4B26}" type="pres">
      <dgm:prSet presAssocID="{BE538434-A765-42B3-8900-73EC5AFB4D30}" presName="thickLine" presStyleLbl="alignNode1" presStyleIdx="2" presStyleCnt="6"/>
      <dgm:spPr/>
    </dgm:pt>
    <dgm:pt modelId="{432C9BDD-D589-4C91-A5B4-5908898ADA40}" type="pres">
      <dgm:prSet presAssocID="{BE538434-A765-42B3-8900-73EC5AFB4D30}" presName="horz1" presStyleCnt="0"/>
      <dgm:spPr/>
    </dgm:pt>
    <dgm:pt modelId="{8E82889C-2DF4-47E8-965E-CB18611CAC18}" type="pres">
      <dgm:prSet presAssocID="{BE538434-A765-42B3-8900-73EC5AFB4D30}" presName="tx1" presStyleLbl="revTx" presStyleIdx="2" presStyleCnt="6"/>
      <dgm:spPr/>
    </dgm:pt>
    <dgm:pt modelId="{27A86084-AD00-4935-B855-FF25F57B4150}" type="pres">
      <dgm:prSet presAssocID="{BE538434-A765-42B3-8900-73EC5AFB4D30}" presName="vert1" presStyleCnt="0"/>
      <dgm:spPr/>
    </dgm:pt>
    <dgm:pt modelId="{C55432D8-0A1E-4496-A0FD-52C7AA156A7B}" type="pres">
      <dgm:prSet presAssocID="{B41AE61A-079F-4935-BED3-4B8802426BDD}" presName="thickLine" presStyleLbl="alignNode1" presStyleIdx="3" presStyleCnt="6"/>
      <dgm:spPr/>
    </dgm:pt>
    <dgm:pt modelId="{9464FFD9-38E0-4681-9B0B-B4D47ACA6BC6}" type="pres">
      <dgm:prSet presAssocID="{B41AE61A-079F-4935-BED3-4B8802426BDD}" presName="horz1" presStyleCnt="0"/>
      <dgm:spPr/>
    </dgm:pt>
    <dgm:pt modelId="{678DA133-2464-4783-854F-C0FA4E2C9A13}" type="pres">
      <dgm:prSet presAssocID="{B41AE61A-079F-4935-BED3-4B8802426BDD}" presName="tx1" presStyleLbl="revTx" presStyleIdx="3" presStyleCnt="6"/>
      <dgm:spPr/>
    </dgm:pt>
    <dgm:pt modelId="{99C90FE1-0C2E-4B8A-9937-9461DD1D9B60}" type="pres">
      <dgm:prSet presAssocID="{B41AE61A-079F-4935-BED3-4B8802426BDD}" presName="vert1" presStyleCnt="0"/>
      <dgm:spPr/>
    </dgm:pt>
    <dgm:pt modelId="{3F74B8F6-3A37-46FF-B9DD-CB097AEFF009}" type="pres">
      <dgm:prSet presAssocID="{EBF7F98C-C24F-494F-A03E-006B7DED4C7F}" presName="thickLine" presStyleLbl="alignNode1" presStyleIdx="4" presStyleCnt="6"/>
      <dgm:spPr/>
    </dgm:pt>
    <dgm:pt modelId="{618104AB-695E-4137-829B-CE968E0DB304}" type="pres">
      <dgm:prSet presAssocID="{EBF7F98C-C24F-494F-A03E-006B7DED4C7F}" presName="horz1" presStyleCnt="0"/>
      <dgm:spPr/>
    </dgm:pt>
    <dgm:pt modelId="{4291DACD-EB3E-45A6-98A9-D9A148CC1CC1}" type="pres">
      <dgm:prSet presAssocID="{EBF7F98C-C24F-494F-A03E-006B7DED4C7F}" presName="tx1" presStyleLbl="revTx" presStyleIdx="4" presStyleCnt="6"/>
      <dgm:spPr/>
    </dgm:pt>
    <dgm:pt modelId="{85896CF2-F72B-40CC-8B65-154BC1E2F6E2}" type="pres">
      <dgm:prSet presAssocID="{EBF7F98C-C24F-494F-A03E-006B7DED4C7F}" presName="vert1" presStyleCnt="0"/>
      <dgm:spPr/>
    </dgm:pt>
    <dgm:pt modelId="{521A0DF2-9E30-4B86-A464-296D00C68D33}" type="pres">
      <dgm:prSet presAssocID="{98D8EE5B-E7A4-41BC-A2C7-76EB37B3E648}" presName="thickLine" presStyleLbl="alignNode1" presStyleIdx="5" presStyleCnt="6"/>
      <dgm:spPr/>
    </dgm:pt>
    <dgm:pt modelId="{87CA7DC9-8880-4C3F-97E8-394704489855}" type="pres">
      <dgm:prSet presAssocID="{98D8EE5B-E7A4-41BC-A2C7-76EB37B3E648}" presName="horz1" presStyleCnt="0"/>
      <dgm:spPr/>
    </dgm:pt>
    <dgm:pt modelId="{81218C9E-7446-4807-8CAE-FDD010079FBF}" type="pres">
      <dgm:prSet presAssocID="{98D8EE5B-E7A4-41BC-A2C7-76EB37B3E648}" presName="tx1" presStyleLbl="revTx" presStyleIdx="5" presStyleCnt="6"/>
      <dgm:spPr/>
    </dgm:pt>
    <dgm:pt modelId="{5F9DE05A-EE10-4EF2-A79B-6523D36410A1}" type="pres">
      <dgm:prSet presAssocID="{98D8EE5B-E7A4-41BC-A2C7-76EB37B3E648}" presName="vert1" presStyleCnt="0"/>
      <dgm:spPr/>
    </dgm:pt>
  </dgm:ptLst>
  <dgm:cxnLst>
    <dgm:cxn modelId="{CB9F0405-C7EF-4CA1-8794-472F9CE95431}" srcId="{8BB9FEB9-CB92-416E-8483-2846632DEE3C}" destId="{BE538434-A765-42B3-8900-73EC5AFB4D30}" srcOrd="2" destOrd="0" parTransId="{C1AFAA46-43BC-4E35-BDDF-DF9A561351F3}" sibTransId="{BC2EFDD0-3BB6-41DB-809F-8806DA473100}"/>
    <dgm:cxn modelId="{3A9E160A-8B30-4621-8DF6-500E926BC2CA}" srcId="{8BB9FEB9-CB92-416E-8483-2846632DEE3C}" destId="{FF5608DE-FA95-428B-B027-E1F946DE8745}" srcOrd="1" destOrd="0" parTransId="{2785E6BD-FB7E-422D-90FB-D656BA4F4BF2}" sibTransId="{5F1E0B5E-7A6B-415B-88B1-2A3EAE6FF188}"/>
    <dgm:cxn modelId="{AB73A91E-D36C-4B36-85B8-FA561BBF6BFC}" srcId="{8BB9FEB9-CB92-416E-8483-2846632DEE3C}" destId="{9270F506-693D-4DAB-AF2E-B3D874BFC80C}" srcOrd="0" destOrd="0" parTransId="{A3C8B305-6CBB-4CF9-BE66-51F1C31565E7}" sibTransId="{B95DEEEF-8918-444A-85E0-BB7855B52FA2}"/>
    <dgm:cxn modelId="{5787B421-E0CD-4187-A270-BAAC62F59C2F}" type="presOf" srcId="{EBF7F98C-C24F-494F-A03E-006B7DED4C7F}" destId="{4291DACD-EB3E-45A6-98A9-D9A148CC1CC1}" srcOrd="0" destOrd="0" presId="urn:microsoft.com/office/officeart/2008/layout/LinedList"/>
    <dgm:cxn modelId="{6BBBE441-CFF9-4CB2-912C-23C4203A90FE}" type="presOf" srcId="{BE538434-A765-42B3-8900-73EC5AFB4D30}" destId="{8E82889C-2DF4-47E8-965E-CB18611CAC18}" srcOrd="0" destOrd="0" presId="urn:microsoft.com/office/officeart/2008/layout/LinedList"/>
    <dgm:cxn modelId="{90BCD254-9941-447B-A94D-3DCA88ACCA92}" type="presOf" srcId="{98D8EE5B-E7A4-41BC-A2C7-76EB37B3E648}" destId="{81218C9E-7446-4807-8CAE-FDD010079FBF}" srcOrd="0" destOrd="0" presId="urn:microsoft.com/office/officeart/2008/layout/LinedList"/>
    <dgm:cxn modelId="{8CE12A55-EA6F-4799-8370-64D8EFE1C2EE}" type="presOf" srcId="{9270F506-693D-4DAB-AF2E-B3D874BFC80C}" destId="{19429CDC-8C50-430B-85D6-A961AB8CFAC6}" srcOrd="0" destOrd="0" presId="urn:microsoft.com/office/officeart/2008/layout/LinedList"/>
    <dgm:cxn modelId="{56C34992-A728-4660-AF4F-64B164E9331E}" type="presOf" srcId="{8BB9FEB9-CB92-416E-8483-2846632DEE3C}" destId="{FF431219-8D46-4AC5-9939-0299E667732E}" srcOrd="0" destOrd="0" presId="urn:microsoft.com/office/officeart/2008/layout/LinedList"/>
    <dgm:cxn modelId="{ABBFB69B-4326-469C-8F5D-49B6D6AFB0A8}" srcId="{8BB9FEB9-CB92-416E-8483-2846632DEE3C}" destId="{98D8EE5B-E7A4-41BC-A2C7-76EB37B3E648}" srcOrd="5" destOrd="0" parTransId="{2C1B4747-8382-46BB-BB82-61DE5CB5F09A}" sibTransId="{7319A629-0A9E-4EC7-AEA4-52CAC10F7E1D}"/>
    <dgm:cxn modelId="{81EEC89D-699F-49A4-893D-EF694DC6B0EC}" type="presOf" srcId="{FF5608DE-FA95-428B-B027-E1F946DE8745}" destId="{21DA48E7-CF84-4B2B-A444-C4F98EECA4BA}" srcOrd="0" destOrd="0" presId="urn:microsoft.com/office/officeart/2008/layout/LinedList"/>
    <dgm:cxn modelId="{1695C1BA-0BA0-457F-A191-C8D043D6E354}" srcId="{8BB9FEB9-CB92-416E-8483-2846632DEE3C}" destId="{B41AE61A-079F-4935-BED3-4B8802426BDD}" srcOrd="3" destOrd="0" parTransId="{CDB924B0-6582-4490-ADB2-8109F23C79F7}" sibTransId="{61115E47-478A-4C93-8D4E-DAEEC98475C1}"/>
    <dgm:cxn modelId="{3D9A93C9-69A6-4173-8252-217AE73A1254}" srcId="{8BB9FEB9-CB92-416E-8483-2846632DEE3C}" destId="{EBF7F98C-C24F-494F-A03E-006B7DED4C7F}" srcOrd="4" destOrd="0" parTransId="{B6C73AD3-E685-42CB-9F93-A7A52D744728}" sibTransId="{5DACFC4D-AAAC-4FC5-8D70-C0A7F960E570}"/>
    <dgm:cxn modelId="{98E8EBFC-DD7A-4767-B4C1-A1BA8DFA24D6}" type="presOf" srcId="{B41AE61A-079F-4935-BED3-4B8802426BDD}" destId="{678DA133-2464-4783-854F-C0FA4E2C9A13}" srcOrd="0" destOrd="0" presId="urn:microsoft.com/office/officeart/2008/layout/LinedList"/>
    <dgm:cxn modelId="{2C973DA0-CA6F-4FEE-A144-C855D24314FA}" type="presParOf" srcId="{FF431219-8D46-4AC5-9939-0299E667732E}" destId="{1E23F631-690D-4F83-B7AB-9BED1BAB861B}" srcOrd="0" destOrd="0" presId="urn:microsoft.com/office/officeart/2008/layout/LinedList"/>
    <dgm:cxn modelId="{A0C9F742-5899-4CEF-902F-E47E1D7F45DE}" type="presParOf" srcId="{FF431219-8D46-4AC5-9939-0299E667732E}" destId="{1C18B8CD-A2B5-426D-9C81-814F3E6EB543}" srcOrd="1" destOrd="0" presId="urn:microsoft.com/office/officeart/2008/layout/LinedList"/>
    <dgm:cxn modelId="{E06FBB2E-4544-4770-B1FD-0DF81D5E6E01}" type="presParOf" srcId="{1C18B8CD-A2B5-426D-9C81-814F3E6EB543}" destId="{19429CDC-8C50-430B-85D6-A961AB8CFAC6}" srcOrd="0" destOrd="0" presId="urn:microsoft.com/office/officeart/2008/layout/LinedList"/>
    <dgm:cxn modelId="{498E9F16-B840-44D7-8824-EF0323AC1E8C}" type="presParOf" srcId="{1C18B8CD-A2B5-426D-9C81-814F3E6EB543}" destId="{3384230C-7054-4F6F-8177-7CDB1D90FFDE}" srcOrd="1" destOrd="0" presId="urn:microsoft.com/office/officeart/2008/layout/LinedList"/>
    <dgm:cxn modelId="{5172EB64-0B55-4386-AE35-B06150AE5CAB}" type="presParOf" srcId="{FF431219-8D46-4AC5-9939-0299E667732E}" destId="{3C1F3BC4-4F29-445A-8D8B-18387A3B75EA}" srcOrd="2" destOrd="0" presId="urn:microsoft.com/office/officeart/2008/layout/LinedList"/>
    <dgm:cxn modelId="{43ABCE9C-8AF4-46C5-B366-604EAF54D72C}" type="presParOf" srcId="{FF431219-8D46-4AC5-9939-0299E667732E}" destId="{7473C4E3-5044-41AE-BDF4-F7ADD4BD404B}" srcOrd="3" destOrd="0" presId="urn:microsoft.com/office/officeart/2008/layout/LinedList"/>
    <dgm:cxn modelId="{30271360-4BB9-4661-91B0-2148C901BBEA}" type="presParOf" srcId="{7473C4E3-5044-41AE-BDF4-F7ADD4BD404B}" destId="{21DA48E7-CF84-4B2B-A444-C4F98EECA4BA}" srcOrd="0" destOrd="0" presId="urn:microsoft.com/office/officeart/2008/layout/LinedList"/>
    <dgm:cxn modelId="{2257933C-A136-4124-8BEE-071FDF3600D5}" type="presParOf" srcId="{7473C4E3-5044-41AE-BDF4-F7ADD4BD404B}" destId="{DC2D5563-1DF4-47F7-82F8-8DD856BAF7C1}" srcOrd="1" destOrd="0" presId="urn:microsoft.com/office/officeart/2008/layout/LinedList"/>
    <dgm:cxn modelId="{00653E78-BBDD-403E-9649-D8B107041749}" type="presParOf" srcId="{FF431219-8D46-4AC5-9939-0299E667732E}" destId="{ABF036A6-5D4C-41FE-8ABC-B41BAA0A4B26}" srcOrd="4" destOrd="0" presId="urn:microsoft.com/office/officeart/2008/layout/LinedList"/>
    <dgm:cxn modelId="{489A617A-3AA2-4443-97FC-68B3BD3B1F54}" type="presParOf" srcId="{FF431219-8D46-4AC5-9939-0299E667732E}" destId="{432C9BDD-D589-4C91-A5B4-5908898ADA40}" srcOrd="5" destOrd="0" presId="urn:microsoft.com/office/officeart/2008/layout/LinedList"/>
    <dgm:cxn modelId="{C2B2E41F-9AF2-4A55-B2DD-3A56BD7EADD2}" type="presParOf" srcId="{432C9BDD-D589-4C91-A5B4-5908898ADA40}" destId="{8E82889C-2DF4-47E8-965E-CB18611CAC18}" srcOrd="0" destOrd="0" presId="urn:microsoft.com/office/officeart/2008/layout/LinedList"/>
    <dgm:cxn modelId="{7E56CD25-2F53-4510-8BE4-BDED689F7548}" type="presParOf" srcId="{432C9BDD-D589-4C91-A5B4-5908898ADA40}" destId="{27A86084-AD00-4935-B855-FF25F57B4150}" srcOrd="1" destOrd="0" presId="urn:microsoft.com/office/officeart/2008/layout/LinedList"/>
    <dgm:cxn modelId="{1B51AF28-2DAE-4349-8FB4-E4BBAFDDAA78}" type="presParOf" srcId="{FF431219-8D46-4AC5-9939-0299E667732E}" destId="{C55432D8-0A1E-4496-A0FD-52C7AA156A7B}" srcOrd="6" destOrd="0" presId="urn:microsoft.com/office/officeart/2008/layout/LinedList"/>
    <dgm:cxn modelId="{A7959708-8E10-4364-A497-ED272489AA6B}" type="presParOf" srcId="{FF431219-8D46-4AC5-9939-0299E667732E}" destId="{9464FFD9-38E0-4681-9B0B-B4D47ACA6BC6}" srcOrd="7" destOrd="0" presId="urn:microsoft.com/office/officeart/2008/layout/LinedList"/>
    <dgm:cxn modelId="{F89E1BCB-8A9E-4F62-BA70-403EB17168E3}" type="presParOf" srcId="{9464FFD9-38E0-4681-9B0B-B4D47ACA6BC6}" destId="{678DA133-2464-4783-854F-C0FA4E2C9A13}" srcOrd="0" destOrd="0" presId="urn:microsoft.com/office/officeart/2008/layout/LinedList"/>
    <dgm:cxn modelId="{1EC09D76-5331-4D73-B122-BD8712D2BE55}" type="presParOf" srcId="{9464FFD9-38E0-4681-9B0B-B4D47ACA6BC6}" destId="{99C90FE1-0C2E-4B8A-9937-9461DD1D9B60}" srcOrd="1" destOrd="0" presId="urn:microsoft.com/office/officeart/2008/layout/LinedList"/>
    <dgm:cxn modelId="{6DEB73B3-AA0A-49AE-8059-D85FFA1E8303}" type="presParOf" srcId="{FF431219-8D46-4AC5-9939-0299E667732E}" destId="{3F74B8F6-3A37-46FF-B9DD-CB097AEFF009}" srcOrd="8" destOrd="0" presId="urn:microsoft.com/office/officeart/2008/layout/LinedList"/>
    <dgm:cxn modelId="{468EC218-D0C0-4C6E-BFCF-DECBE7BFFE59}" type="presParOf" srcId="{FF431219-8D46-4AC5-9939-0299E667732E}" destId="{618104AB-695E-4137-829B-CE968E0DB304}" srcOrd="9" destOrd="0" presId="urn:microsoft.com/office/officeart/2008/layout/LinedList"/>
    <dgm:cxn modelId="{5C530679-801E-4E50-AA51-1420FAAE6C8D}" type="presParOf" srcId="{618104AB-695E-4137-829B-CE968E0DB304}" destId="{4291DACD-EB3E-45A6-98A9-D9A148CC1CC1}" srcOrd="0" destOrd="0" presId="urn:microsoft.com/office/officeart/2008/layout/LinedList"/>
    <dgm:cxn modelId="{0876F275-3404-4FB1-9CA7-4815687D6AF4}" type="presParOf" srcId="{618104AB-695E-4137-829B-CE968E0DB304}" destId="{85896CF2-F72B-40CC-8B65-154BC1E2F6E2}" srcOrd="1" destOrd="0" presId="urn:microsoft.com/office/officeart/2008/layout/LinedList"/>
    <dgm:cxn modelId="{2059960E-CE69-4FC0-8F3F-4CF35C45050A}" type="presParOf" srcId="{FF431219-8D46-4AC5-9939-0299E667732E}" destId="{521A0DF2-9E30-4B86-A464-296D00C68D33}" srcOrd="10" destOrd="0" presId="urn:microsoft.com/office/officeart/2008/layout/LinedList"/>
    <dgm:cxn modelId="{99D1652D-743F-471F-AA12-4EFF8A46659C}" type="presParOf" srcId="{FF431219-8D46-4AC5-9939-0299E667732E}" destId="{87CA7DC9-8880-4C3F-97E8-394704489855}" srcOrd="11" destOrd="0" presId="urn:microsoft.com/office/officeart/2008/layout/LinedList"/>
    <dgm:cxn modelId="{82ABE7F7-28EE-40D2-B7C7-0A37F9CC8809}" type="presParOf" srcId="{87CA7DC9-8880-4C3F-97E8-394704489855}" destId="{81218C9E-7446-4807-8CAE-FDD010079FBF}" srcOrd="0" destOrd="0" presId="urn:microsoft.com/office/officeart/2008/layout/LinedList"/>
    <dgm:cxn modelId="{1BCE64C9-EBAB-441E-AA06-F11D51E71308}" type="presParOf" srcId="{87CA7DC9-8880-4C3F-97E8-394704489855}" destId="{5F9DE05A-EE10-4EF2-A79B-6523D36410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B9FEB9-CB92-416E-8483-2846632DEE3C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9270F506-693D-4DAB-AF2E-B3D874BFC80C}">
      <dgm:prSet phldrT="[Texto]"/>
      <dgm:spPr/>
      <dgm:t>
        <a:bodyPr/>
        <a:lstStyle/>
        <a:p>
          <a:r>
            <a:rPr lang="es-EC" dirty="0"/>
            <a:t>7. INSTRUMENTACIÓN</a:t>
          </a:r>
        </a:p>
      </dgm:t>
    </dgm:pt>
    <dgm:pt modelId="{A3C8B305-6CBB-4CF9-BE66-51F1C31565E7}" type="parTrans" cxnId="{AB73A91E-D36C-4B36-85B8-FA561BBF6BFC}">
      <dgm:prSet/>
      <dgm:spPr/>
      <dgm:t>
        <a:bodyPr/>
        <a:lstStyle/>
        <a:p>
          <a:endParaRPr lang="es-EC"/>
        </a:p>
      </dgm:t>
    </dgm:pt>
    <dgm:pt modelId="{B95DEEEF-8918-444A-85E0-BB7855B52FA2}" type="sibTrans" cxnId="{AB73A91E-D36C-4B36-85B8-FA561BBF6BFC}">
      <dgm:prSet/>
      <dgm:spPr/>
      <dgm:t>
        <a:bodyPr/>
        <a:lstStyle/>
        <a:p>
          <a:endParaRPr lang="es-EC"/>
        </a:p>
      </dgm:t>
    </dgm:pt>
    <dgm:pt modelId="{FF5608DE-FA95-428B-B027-E1F946DE8745}">
      <dgm:prSet phldrT="[Texto]"/>
      <dgm:spPr/>
      <dgm:t>
        <a:bodyPr/>
        <a:lstStyle/>
        <a:p>
          <a:r>
            <a:rPr lang="es-EC" dirty="0"/>
            <a:t>8. IMPLEMENTACIÓN DEL SISTEMA DE ADQUISICIÓN DE DATOS</a:t>
          </a:r>
        </a:p>
      </dgm:t>
    </dgm:pt>
    <dgm:pt modelId="{2785E6BD-FB7E-422D-90FB-D656BA4F4BF2}" type="parTrans" cxnId="{3A9E160A-8B30-4621-8DF6-500E926BC2CA}">
      <dgm:prSet/>
      <dgm:spPr/>
      <dgm:t>
        <a:bodyPr/>
        <a:lstStyle/>
        <a:p>
          <a:endParaRPr lang="es-EC"/>
        </a:p>
      </dgm:t>
    </dgm:pt>
    <dgm:pt modelId="{5F1E0B5E-7A6B-415B-88B1-2A3EAE6FF188}" type="sibTrans" cxnId="{3A9E160A-8B30-4621-8DF6-500E926BC2CA}">
      <dgm:prSet/>
      <dgm:spPr/>
      <dgm:t>
        <a:bodyPr/>
        <a:lstStyle/>
        <a:p>
          <a:endParaRPr lang="es-EC"/>
        </a:p>
      </dgm:t>
    </dgm:pt>
    <dgm:pt modelId="{BE538434-A765-42B3-8900-73EC5AFB4D30}">
      <dgm:prSet phldrT="[Texto]"/>
      <dgm:spPr/>
      <dgm:t>
        <a:bodyPr/>
        <a:lstStyle/>
        <a:p>
          <a:r>
            <a:rPr lang="es-EC" dirty="0"/>
            <a:t>9. ANÁLISIS DE RESULTADOS</a:t>
          </a:r>
        </a:p>
      </dgm:t>
    </dgm:pt>
    <dgm:pt modelId="{C1AFAA46-43BC-4E35-BDDF-DF9A561351F3}" type="parTrans" cxnId="{CB9F0405-C7EF-4CA1-8794-472F9CE95431}">
      <dgm:prSet/>
      <dgm:spPr/>
      <dgm:t>
        <a:bodyPr/>
        <a:lstStyle/>
        <a:p>
          <a:endParaRPr lang="es-EC"/>
        </a:p>
      </dgm:t>
    </dgm:pt>
    <dgm:pt modelId="{BC2EFDD0-3BB6-41DB-809F-8806DA473100}" type="sibTrans" cxnId="{CB9F0405-C7EF-4CA1-8794-472F9CE95431}">
      <dgm:prSet/>
      <dgm:spPr/>
      <dgm:t>
        <a:bodyPr/>
        <a:lstStyle/>
        <a:p>
          <a:endParaRPr lang="es-EC"/>
        </a:p>
      </dgm:t>
    </dgm:pt>
    <dgm:pt modelId="{B41AE61A-079F-4935-BED3-4B8802426BDD}">
      <dgm:prSet phldrT="[Texto]"/>
      <dgm:spPr/>
      <dgm:t>
        <a:bodyPr/>
        <a:lstStyle/>
        <a:p>
          <a:r>
            <a:rPr lang="es-EC" dirty="0"/>
            <a:t>10. CONCLUSIONES</a:t>
          </a:r>
        </a:p>
      </dgm:t>
    </dgm:pt>
    <dgm:pt modelId="{CDB924B0-6582-4490-ADB2-8109F23C79F7}" type="parTrans" cxnId="{1695C1BA-0BA0-457F-A191-C8D043D6E354}">
      <dgm:prSet/>
      <dgm:spPr/>
      <dgm:t>
        <a:bodyPr/>
        <a:lstStyle/>
        <a:p>
          <a:endParaRPr lang="es-EC"/>
        </a:p>
      </dgm:t>
    </dgm:pt>
    <dgm:pt modelId="{61115E47-478A-4C93-8D4E-DAEEC98475C1}" type="sibTrans" cxnId="{1695C1BA-0BA0-457F-A191-C8D043D6E354}">
      <dgm:prSet/>
      <dgm:spPr/>
      <dgm:t>
        <a:bodyPr/>
        <a:lstStyle/>
        <a:p>
          <a:endParaRPr lang="es-EC"/>
        </a:p>
      </dgm:t>
    </dgm:pt>
    <dgm:pt modelId="{EBF7F98C-C24F-494F-A03E-006B7DED4C7F}">
      <dgm:prSet phldrT="[Texto]"/>
      <dgm:spPr/>
      <dgm:t>
        <a:bodyPr/>
        <a:lstStyle/>
        <a:p>
          <a:r>
            <a:rPr lang="es-EC" dirty="0"/>
            <a:t>11. RECOMENDACIONES</a:t>
          </a:r>
        </a:p>
      </dgm:t>
    </dgm:pt>
    <dgm:pt modelId="{B6C73AD3-E685-42CB-9F93-A7A52D744728}" type="parTrans" cxnId="{3D9A93C9-69A6-4173-8252-217AE73A1254}">
      <dgm:prSet/>
      <dgm:spPr/>
      <dgm:t>
        <a:bodyPr/>
        <a:lstStyle/>
        <a:p>
          <a:endParaRPr lang="es-EC"/>
        </a:p>
      </dgm:t>
    </dgm:pt>
    <dgm:pt modelId="{5DACFC4D-AAAC-4FC5-8D70-C0A7F960E570}" type="sibTrans" cxnId="{3D9A93C9-69A6-4173-8252-217AE73A1254}">
      <dgm:prSet/>
      <dgm:spPr/>
      <dgm:t>
        <a:bodyPr/>
        <a:lstStyle/>
        <a:p>
          <a:endParaRPr lang="es-EC"/>
        </a:p>
      </dgm:t>
    </dgm:pt>
    <dgm:pt modelId="{FF431219-8D46-4AC5-9939-0299E667732E}" type="pres">
      <dgm:prSet presAssocID="{8BB9FEB9-CB92-416E-8483-2846632DEE3C}" presName="vert0" presStyleCnt="0">
        <dgm:presLayoutVars>
          <dgm:dir/>
          <dgm:animOne val="branch"/>
          <dgm:animLvl val="lvl"/>
        </dgm:presLayoutVars>
      </dgm:prSet>
      <dgm:spPr/>
    </dgm:pt>
    <dgm:pt modelId="{1E23F631-690D-4F83-B7AB-9BED1BAB861B}" type="pres">
      <dgm:prSet presAssocID="{9270F506-693D-4DAB-AF2E-B3D874BFC80C}" presName="thickLine" presStyleLbl="alignNode1" presStyleIdx="0" presStyleCnt="5"/>
      <dgm:spPr/>
    </dgm:pt>
    <dgm:pt modelId="{1C18B8CD-A2B5-426D-9C81-814F3E6EB543}" type="pres">
      <dgm:prSet presAssocID="{9270F506-693D-4DAB-AF2E-B3D874BFC80C}" presName="horz1" presStyleCnt="0"/>
      <dgm:spPr/>
    </dgm:pt>
    <dgm:pt modelId="{19429CDC-8C50-430B-85D6-A961AB8CFAC6}" type="pres">
      <dgm:prSet presAssocID="{9270F506-693D-4DAB-AF2E-B3D874BFC80C}" presName="tx1" presStyleLbl="revTx" presStyleIdx="0" presStyleCnt="5"/>
      <dgm:spPr/>
    </dgm:pt>
    <dgm:pt modelId="{3384230C-7054-4F6F-8177-7CDB1D90FFDE}" type="pres">
      <dgm:prSet presAssocID="{9270F506-693D-4DAB-AF2E-B3D874BFC80C}" presName="vert1" presStyleCnt="0"/>
      <dgm:spPr/>
    </dgm:pt>
    <dgm:pt modelId="{3C1F3BC4-4F29-445A-8D8B-18387A3B75EA}" type="pres">
      <dgm:prSet presAssocID="{FF5608DE-FA95-428B-B027-E1F946DE8745}" presName="thickLine" presStyleLbl="alignNode1" presStyleIdx="1" presStyleCnt="5"/>
      <dgm:spPr/>
    </dgm:pt>
    <dgm:pt modelId="{7473C4E3-5044-41AE-BDF4-F7ADD4BD404B}" type="pres">
      <dgm:prSet presAssocID="{FF5608DE-FA95-428B-B027-E1F946DE8745}" presName="horz1" presStyleCnt="0"/>
      <dgm:spPr/>
    </dgm:pt>
    <dgm:pt modelId="{21DA48E7-CF84-4B2B-A444-C4F98EECA4BA}" type="pres">
      <dgm:prSet presAssocID="{FF5608DE-FA95-428B-B027-E1F946DE8745}" presName="tx1" presStyleLbl="revTx" presStyleIdx="1" presStyleCnt="5"/>
      <dgm:spPr/>
    </dgm:pt>
    <dgm:pt modelId="{DC2D5563-1DF4-47F7-82F8-8DD856BAF7C1}" type="pres">
      <dgm:prSet presAssocID="{FF5608DE-FA95-428B-B027-E1F946DE8745}" presName="vert1" presStyleCnt="0"/>
      <dgm:spPr/>
    </dgm:pt>
    <dgm:pt modelId="{ABF036A6-5D4C-41FE-8ABC-B41BAA0A4B26}" type="pres">
      <dgm:prSet presAssocID="{BE538434-A765-42B3-8900-73EC5AFB4D30}" presName="thickLine" presStyleLbl="alignNode1" presStyleIdx="2" presStyleCnt="5"/>
      <dgm:spPr/>
    </dgm:pt>
    <dgm:pt modelId="{432C9BDD-D589-4C91-A5B4-5908898ADA40}" type="pres">
      <dgm:prSet presAssocID="{BE538434-A765-42B3-8900-73EC5AFB4D30}" presName="horz1" presStyleCnt="0"/>
      <dgm:spPr/>
    </dgm:pt>
    <dgm:pt modelId="{8E82889C-2DF4-47E8-965E-CB18611CAC18}" type="pres">
      <dgm:prSet presAssocID="{BE538434-A765-42B3-8900-73EC5AFB4D30}" presName="tx1" presStyleLbl="revTx" presStyleIdx="2" presStyleCnt="5"/>
      <dgm:spPr/>
    </dgm:pt>
    <dgm:pt modelId="{27A86084-AD00-4935-B855-FF25F57B4150}" type="pres">
      <dgm:prSet presAssocID="{BE538434-A765-42B3-8900-73EC5AFB4D30}" presName="vert1" presStyleCnt="0"/>
      <dgm:spPr/>
    </dgm:pt>
    <dgm:pt modelId="{C55432D8-0A1E-4496-A0FD-52C7AA156A7B}" type="pres">
      <dgm:prSet presAssocID="{B41AE61A-079F-4935-BED3-4B8802426BDD}" presName="thickLine" presStyleLbl="alignNode1" presStyleIdx="3" presStyleCnt="5"/>
      <dgm:spPr/>
    </dgm:pt>
    <dgm:pt modelId="{9464FFD9-38E0-4681-9B0B-B4D47ACA6BC6}" type="pres">
      <dgm:prSet presAssocID="{B41AE61A-079F-4935-BED3-4B8802426BDD}" presName="horz1" presStyleCnt="0"/>
      <dgm:spPr/>
    </dgm:pt>
    <dgm:pt modelId="{678DA133-2464-4783-854F-C0FA4E2C9A13}" type="pres">
      <dgm:prSet presAssocID="{B41AE61A-079F-4935-BED3-4B8802426BDD}" presName="tx1" presStyleLbl="revTx" presStyleIdx="3" presStyleCnt="5"/>
      <dgm:spPr/>
    </dgm:pt>
    <dgm:pt modelId="{99C90FE1-0C2E-4B8A-9937-9461DD1D9B60}" type="pres">
      <dgm:prSet presAssocID="{B41AE61A-079F-4935-BED3-4B8802426BDD}" presName="vert1" presStyleCnt="0"/>
      <dgm:spPr/>
    </dgm:pt>
    <dgm:pt modelId="{3F74B8F6-3A37-46FF-B9DD-CB097AEFF009}" type="pres">
      <dgm:prSet presAssocID="{EBF7F98C-C24F-494F-A03E-006B7DED4C7F}" presName="thickLine" presStyleLbl="alignNode1" presStyleIdx="4" presStyleCnt="5"/>
      <dgm:spPr/>
    </dgm:pt>
    <dgm:pt modelId="{618104AB-695E-4137-829B-CE968E0DB304}" type="pres">
      <dgm:prSet presAssocID="{EBF7F98C-C24F-494F-A03E-006B7DED4C7F}" presName="horz1" presStyleCnt="0"/>
      <dgm:spPr/>
    </dgm:pt>
    <dgm:pt modelId="{4291DACD-EB3E-45A6-98A9-D9A148CC1CC1}" type="pres">
      <dgm:prSet presAssocID="{EBF7F98C-C24F-494F-A03E-006B7DED4C7F}" presName="tx1" presStyleLbl="revTx" presStyleIdx="4" presStyleCnt="5"/>
      <dgm:spPr/>
    </dgm:pt>
    <dgm:pt modelId="{85896CF2-F72B-40CC-8B65-154BC1E2F6E2}" type="pres">
      <dgm:prSet presAssocID="{EBF7F98C-C24F-494F-A03E-006B7DED4C7F}" presName="vert1" presStyleCnt="0"/>
      <dgm:spPr/>
    </dgm:pt>
  </dgm:ptLst>
  <dgm:cxnLst>
    <dgm:cxn modelId="{CB9F0405-C7EF-4CA1-8794-472F9CE95431}" srcId="{8BB9FEB9-CB92-416E-8483-2846632DEE3C}" destId="{BE538434-A765-42B3-8900-73EC5AFB4D30}" srcOrd="2" destOrd="0" parTransId="{C1AFAA46-43BC-4E35-BDDF-DF9A561351F3}" sibTransId="{BC2EFDD0-3BB6-41DB-809F-8806DA473100}"/>
    <dgm:cxn modelId="{3A9E160A-8B30-4621-8DF6-500E926BC2CA}" srcId="{8BB9FEB9-CB92-416E-8483-2846632DEE3C}" destId="{FF5608DE-FA95-428B-B027-E1F946DE8745}" srcOrd="1" destOrd="0" parTransId="{2785E6BD-FB7E-422D-90FB-D656BA4F4BF2}" sibTransId="{5F1E0B5E-7A6B-415B-88B1-2A3EAE6FF188}"/>
    <dgm:cxn modelId="{AB73A91E-D36C-4B36-85B8-FA561BBF6BFC}" srcId="{8BB9FEB9-CB92-416E-8483-2846632DEE3C}" destId="{9270F506-693D-4DAB-AF2E-B3D874BFC80C}" srcOrd="0" destOrd="0" parTransId="{A3C8B305-6CBB-4CF9-BE66-51F1C31565E7}" sibTransId="{B95DEEEF-8918-444A-85E0-BB7855B52FA2}"/>
    <dgm:cxn modelId="{5787B421-E0CD-4187-A270-BAAC62F59C2F}" type="presOf" srcId="{EBF7F98C-C24F-494F-A03E-006B7DED4C7F}" destId="{4291DACD-EB3E-45A6-98A9-D9A148CC1CC1}" srcOrd="0" destOrd="0" presId="urn:microsoft.com/office/officeart/2008/layout/LinedList"/>
    <dgm:cxn modelId="{6BBBE441-CFF9-4CB2-912C-23C4203A90FE}" type="presOf" srcId="{BE538434-A765-42B3-8900-73EC5AFB4D30}" destId="{8E82889C-2DF4-47E8-965E-CB18611CAC18}" srcOrd="0" destOrd="0" presId="urn:microsoft.com/office/officeart/2008/layout/LinedList"/>
    <dgm:cxn modelId="{8CE12A55-EA6F-4799-8370-64D8EFE1C2EE}" type="presOf" srcId="{9270F506-693D-4DAB-AF2E-B3D874BFC80C}" destId="{19429CDC-8C50-430B-85D6-A961AB8CFAC6}" srcOrd="0" destOrd="0" presId="urn:microsoft.com/office/officeart/2008/layout/LinedList"/>
    <dgm:cxn modelId="{56C34992-A728-4660-AF4F-64B164E9331E}" type="presOf" srcId="{8BB9FEB9-CB92-416E-8483-2846632DEE3C}" destId="{FF431219-8D46-4AC5-9939-0299E667732E}" srcOrd="0" destOrd="0" presId="urn:microsoft.com/office/officeart/2008/layout/LinedList"/>
    <dgm:cxn modelId="{81EEC89D-699F-49A4-893D-EF694DC6B0EC}" type="presOf" srcId="{FF5608DE-FA95-428B-B027-E1F946DE8745}" destId="{21DA48E7-CF84-4B2B-A444-C4F98EECA4BA}" srcOrd="0" destOrd="0" presId="urn:microsoft.com/office/officeart/2008/layout/LinedList"/>
    <dgm:cxn modelId="{1695C1BA-0BA0-457F-A191-C8D043D6E354}" srcId="{8BB9FEB9-CB92-416E-8483-2846632DEE3C}" destId="{B41AE61A-079F-4935-BED3-4B8802426BDD}" srcOrd="3" destOrd="0" parTransId="{CDB924B0-6582-4490-ADB2-8109F23C79F7}" sibTransId="{61115E47-478A-4C93-8D4E-DAEEC98475C1}"/>
    <dgm:cxn modelId="{3D9A93C9-69A6-4173-8252-217AE73A1254}" srcId="{8BB9FEB9-CB92-416E-8483-2846632DEE3C}" destId="{EBF7F98C-C24F-494F-A03E-006B7DED4C7F}" srcOrd="4" destOrd="0" parTransId="{B6C73AD3-E685-42CB-9F93-A7A52D744728}" sibTransId="{5DACFC4D-AAAC-4FC5-8D70-C0A7F960E570}"/>
    <dgm:cxn modelId="{98E8EBFC-DD7A-4767-B4C1-A1BA8DFA24D6}" type="presOf" srcId="{B41AE61A-079F-4935-BED3-4B8802426BDD}" destId="{678DA133-2464-4783-854F-C0FA4E2C9A13}" srcOrd="0" destOrd="0" presId="urn:microsoft.com/office/officeart/2008/layout/LinedList"/>
    <dgm:cxn modelId="{2C973DA0-CA6F-4FEE-A144-C855D24314FA}" type="presParOf" srcId="{FF431219-8D46-4AC5-9939-0299E667732E}" destId="{1E23F631-690D-4F83-B7AB-9BED1BAB861B}" srcOrd="0" destOrd="0" presId="urn:microsoft.com/office/officeart/2008/layout/LinedList"/>
    <dgm:cxn modelId="{A0C9F742-5899-4CEF-902F-E47E1D7F45DE}" type="presParOf" srcId="{FF431219-8D46-4AC5-9939-0299E667732E}" destId="{1C18B8CD-A2B5-426D-9C81-814F3E6EB543}" srcOrd="1" destOrd="0" presId="urn:microsoft.com/office/officeart/2008/layout/LinedList"/>
    <dgm:cxn modelId="{E06FBB2E-4544-4770-B1FD-0DF81D5E6E01}" type="presParOf" srcId="{1C18B8CD-A2B5-426D-9C81-814F3E6EB543}" destId="{19429CDC-8C50-430B-85D6-A961AB8CFAC6}" srcOrd="0" destOrd="0" presId="urn:microsoft.com/office/officeart/2008/layout/LinedList"/>
    <dgm:cxn modelId="{498E9F16-B840-44D7-8824-EF0323AC1E8C}" type="presParOf" srcId="{1C18B8CD-A2B5-426D-9C81-814F3E6EB543}" destId="{3384230C-7054-4F6F-8177-7CDB1D90FFDE}" srcOrd="1" destOrd="0" presId="urn:microsoft.com/office/officeart/2008/layout/LinedList"/>
    <dgm:cxn modelId="{5172EB64-0B55-4386-AE35-B06150AE5CAB}" type="presParOf" srcId="{FF431219-8D46-4AC5-9939-0299E667732E}" destId="{3C1F3BC4-4F29-445A-8D8B-18387A3B75EA}" srcOrd="2" destOrd="0" presId="urn:microsoft.com/office/officeart/2008/layout/LinedList"/>
    <dgm:cxn modelId="{43ABCE9C-8AF4-46C5-B366-604EAF54D72C}" type="presParOf" srcId="{FF431219-8D46-4AC5-9939-0299E667732E}" destId="{7473C4E3-5044-41AE-BDF4-F7ADD4BD404B}" srcOrd="3" destOrd="0" presId="urn:microsoft.com/office/officeart/2008/layout/LinedList"/>
    <dgm:cxn modelId="{30271360-4BB9-4661-91B0-2148C901BBEA}" type="presParOf" srcId="{7473C4E3-5044-41AE-BDF4-F7ADD4BD404B}" destId="{21DA48E7-CF84-4B2B-A444-C4F98EECA4BA}" srcOrd="0" destOrd="0" presId="urn:microsoft.com/office/officeart/2008/layout/LinedList"/>
    <dgm:cxn modelId="{2257933C-A136-4124-8BEE-071FDF3600D5}" type="presParOf" srcId="{7473C4E3-5044-41AE-BDF4-F7ADD4BD404B}" destId="{DC2D5563-1DF4-47F7-82F8-8DD856BAF7C1}" srcOrd="1" destOrd="0" presId="urn:microsoft.com/office/officeart/2008/layout/LinedList"/>
    <dgm:cxn modelId="{00653E78-BBDD-403E-9649-D8B107041749}" type="presParOf" srcId="{FF431219-8D46-4AC5-9939-0299E667732E}" destId="{ABF036A6-5D4C-41FE-8ABC-B41BAA0A4B26}" srcOrd="4" destOrd="0" presId="urn:microsoft.com/office/officeart/2008/layout/LinedList"/>
    <dgm:cxn modelId="{489A617A-3AA2-4443-97FC-68B3BD3B1F54}" type="presParOf" srcId="{FF431219-8D46-4AC5-9939-0299E667732E}" destId="{432C9BDD-D589-4C91-A5B4-5908898ADA40}" srcOrd="5" destOrd="0" presId="urn:microsoft.com/office/officeart/2008/layout/LinedList"/>
    <dgm:cxn modelId="{C2B2E41F-9AF2-4A55-B2DD-3A56BD7EADD2}" type="presParOf" srcId="{432C9BDD-D589-4C91-A5B4-5908898ADA40}" destId="{8E82889C-2DF4-47E8-965E-CB18611CAC18}" srcOrd="0" destOrd="0" presId="urn:microsoft.com/office/officeart/2008/layout/LinedList"/>
    <dgm:cxn modelId="{7E56CD25-2F53-4510-8BE4-BDED689F7548}" type="presParOf" srcId="{432C9BDD-D589-4C91-A5B4-5908898ADA40}" destId="{27A86084-AD00-4935-B855-FF25F57B4150}" srcOrd="1" destOrd="0" presId="urn:microsoft.com/office/officeart/2008/layout/LinedList"/>
    <dgm:cxn modelId="{1B51AF28-2DAE-4349-8FB4-E4BBAFDDAA78}" type="presParOf" srcId="{FF431219-8D46-4AC5-9939-0299E667732E}" destId="{C55432D8-0A1E-4496-A0FD-52C7AA156A7B}" srcOrd="6" destOrd="0" presId="urn:microsoft.com/office/officeart/2008/layout/LinedList"/>
    <dgm:cxn modelId="{A7959708-8E10-4364-A497-ED272489AA6B}" type="presParOf" srcId="{FF431219-8D46-4AC5-9939-0299E667732E}" destId="{9464FFD9-38E0-4681-9B0B-B4D47ACA6BC6}" srcOrd="7" destOrd="0" presId="urn:microsoft.com/office/officeart/2008/layout/LinedList"/>
    <dgm:cxn modelId="{F89E1BCB-8A9E-4F62-BA70-403EB17168E3}" type="presParOf" srcId="{9464FFD9-38E0-4681-9B0B-B4D47ACA6BC6}" destId="{678DA133-2464-4783-854F-C0FA4E2C9A13}" srcOrd="0" destOrd="0" presId="urn:microsoft.com/office/officeart/2008/layout/LinedList"/>
    <dgm:cxn modelId="{1EC09D76-5331-4D73-B122-BD8712D2BE55}" type="presParOf" srcId="{9464FFD9-38E0-4681-9B0B-B4D47ACA6BC6}" destId="{99C90FE1-0C2E-4B8A-9937-9461DD1D9B60}" srcOrd="1" destOrd="0" presId="urn:microsoft.com/office/officeart/2008/layout/LinedList"/>
    <dgm:cxn modelId="{6DEB73B3-AA0A-49AE-8059-D85FFA1E8303}" type="presParOf" srcId="{FF431219-8D46-4AC5-9939-0299E667732E}" destId="{3F74B8F6-3A37-46FF-B9DD-CB097AEFF009}" srcOrd="8" destOrd="0" presId="urn:microsoft.com/office/officeart/2008/layout/LinedList"/>
    <dgm:cxn modelId="{468EC218-D0C0-4C6E-BFCF-DECBE7BFFE59}" type="presParOf" srcId="{FF431219-8D46-4AC5-9939-0299E667732E}" destId="{618104AB-695E-4137-829B-CE968E0DB304}" srcOrd="9" destOrd="0" presId="urn:microsoft.com/office/officeart/2008/layout/LinedList"/>
    <dgm:cxn modelId="{5C530679-801E-4E50-AA51-1420FAAE6C8D}" type="presParOf" srcId="{618104AB-695E-4137-829B-CE968E0DB304}" destId="{4291DACD-EB3E-45A6-98A9-D9A148CC1CC1}" srcOrd="0" destOrd="0" presId="urn:microsoft.com/office/officeart/2008/layout/LinedList"/>
    <dgm:cxn modelId="{0876F275-3404-4FB1-9CA7-4815687D6AF4}" type="presParOf" srcId="{618104AB-695E-4137-829B-CE968E0DB304}" destId="{85896CF2-F72B-40CC-8B65-154BC1E2F6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956F53-E764-4165-A465-B895DA38D112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</dgm:pt>
    <dgm:pt modelId="{FD6E1CAD-BC91-4733-8AB6-0BEC4AA02F78}">
      <dgm:prSet phldrT="[Texto]"/>
      <dgm:spPr/>
      <dgm:t>
        <a:bodyPr/>
        <a:lstStyle/>
        <a:p>
          <a:r>
            <a:rPr lang="es-EC" dirty="0"/>
            <a:t>Deficiente proceso de transferencia de calor entre gases de combustión y agua. </a:t>
          </a:r>
        </a:p>
      </dgm:t>
    </dgm:pt>
    <dgm:pt modelId="{1A0E2BF5-320F-4A99-A731-7EF50118205F}" type="parTrans" cxnId="{71C07BFC-2432-414F-BA1B-636DCBBF6242}">
      <dgm:prSet/>
      <dgm:spPr/>
      <dgm:t>
        <a:bodyPr/>
        <a:lstStyle/>
        <a:p>
          <a:endParaRPr lang="es-EC"/>
        </a:p>
      </dgm:t>
    </dgm:pt>
    <dgm:pt modelId="{BB0AF306-C542-411E-A28B-46A5D990A054}" type="sibTrans" cxnId="{71C07BFC-2432-414F-BA1B-636DCBBF6242}">
      <dgm:prSet/>
      <dgm:spPr/>
      <dgm:t>
        <a:bodyPr/>
        <a:lstStyle/>
        <a:p>
          <a:endParaRPr lang="es-EC"/>
        </a:p>
      </dgm:t>
    </dgm:pt>
    <dgm:pt modelId="{F15894CD-5CF0-4758-9EE8-F2C71A1431E3}">
      <dgm:prSet phldrT="[Texto]"/>
      <dgm:spPr/>
      <dgm:t>
        <a:bodyPr/>
        <a:lstStyle/>
        <a:p>
          <a:r>
            <a:rPr lang="es-EC" dirty="0"/>
            <a:t>Cotejamiento de correlaciones experimentales y numéricas del modelo rotacional</a:t>
          </a:r>
        </a:p>
      </dgm:t>
    </dgm:pt>
    <dgm:pt modelId="{AD656706-FD7C-4C2F-9BD8-1C73375F047B}" type="parTrans" cxnId="{F7EF1C1E-A2F4-4F83-B4BC-3E37AB1CB222}">
      <dgm:prSet/>
      <dgm:spPr/>
      <dgm:t>
        <a:bodyPr/>
        <a:lstStyle/>
        <a:p>
          <a:endParaRPr lang="es-EC"/>
        </a:p>
      </dgm:t>
    </dgm:pt>
    <dgm:pt modelId="{0F73A936-4684-4E93-B71C-0BA6989D658E}" type="sibTrans" cxnId="{F7EF1C1E-A2F4-4F83-B4BC-3E37AB1CB222}">
      <dgm:prSet/>
      <dgm:spPr/>
      <dgm:t>
        <a:bodyPr/>
        <a:lstStyle/>
        <a:p>
          <a:endParaRPr lang="es-EC"/>
        </a:p>
      </dgm:t>
    </dgm:pt>
    <dgm:pt modelId="{7178797F-1F86-43FA-9785-7750DA8E6408}">
      <dgm:prSet phldrT="[Texto]"/>
      <dgm:spPr/>
      <dgm:t>
        <a:bodyPr/>
        <a:lstStyle/>
        <a:p>
          <a:r>
            <a:rPr lang="es-EC" dirty="0"/>
            <a:t>No existen modelos experimentales para el estudio de los generadores de vórtices </a:t>
          </a:r>
        </a:p>
      </dgm:t>
    </dgm:pt>
    <dgm:pt modelId="{DB8FB1AB-67C2-4F06-9C61-C3EEFFEB2695}" type="parTrans" cxnId="{A90CBFE6-7FF3-4ACF-AD3A-E9BB9CD45133}">
      <dgm:prSet/>
      <dgm:spPr/>
      <dgm:t>
        <a:bodyPr/>
        <a:lstStyle/>
        <a:p>
          <a:endParaRPr lang="es-EC"/>
        </a:p>
      </dgm:t>
    </dgm:pt>
    <dgm:pt modelId="{680BB6DA-067C-4B3A-8D0F-7BDFC6E0F18E}" type="sibTrans" cxnId="{A90CBFE6-7FF3-4ACF-AD3A-E9BB9CD45133}">
      <dgm:prSet/>
      <dgm:spPr/>
      <dgm:t>
        <a:bodyPr/>
        <a:lstStyle/>
        <a:p>
          <a:endParaRPr lang="es-EC"/>
        </a:p>
      </dgm:t>
    </dgm:pt>
    <dgm:pt modelId="{27F6A005-03C4-4DA7-BED6-63C60501C6B5}" type="pres">
      <dgm:prSet presAssocID="{32956F53-E764-4165-A465-B895DA38D112}" presName="Name0" presStyleCnt="0">
        <dgm:presLayoutVars>
          <dgm:dir/>
          <dgm:animLvl val="lvl"/>
          <dgm:resizeHandles val="exact"/>
        </dgm:presLayoutVars>
      </dgm:prSet>
      <dgm:spPr/>
    </dgm:pt>
    <dgm:pt modelId="{08258760-B365-4C8E-AD85-9544A84E80B1}" type="pres">
      <dgm:prSet presAssocID="{FD6E1CAD-BC91-4733-8AB6-0BEC4AA02F7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83B4F30-9B88-4670-A7AE-E37A835B35DC}" type="pres">
      <dgm:prSet presAssocID="{BB0AF306-C542-411E-A28B-46A5D990A054}" presName="parTxOnlySpace" presStyleCnt="0"/>
      <dgm:spPr/>
    </dgm:pt>
    <dgm:pt modelId="{EE83202E-033D-4D40-B3B7-5291DAC3E8C9}" type="pres">
      <dgm:prSet presAssocID="{F15894CD-5CF0-4758-9EE8-F2C71A1431E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052916E-F028-4BA1-8F0A-A6BF12D72D9C}" type="pres">
      <dgm:prSet presAssocID="{0F73A936-4684-4E93-B71C-0BA6989D658E}" presName="parTxOnlySpace" presStyleCnt="0"/>
      <dgm:spPr/>
    </dgm:pt>
    <dgm:pt modelId="{C486B8F6-9F94-4F9A-B450-3886B5D9C27B}" type="pres">
      <dgm:prSet presAssocID="{7178797F-1F86-43FA-9785-7750DA8E640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359400C-A091-448A-9A0C-B17E5208082C}" type="presOf" srcId="{F15894CD-5CF0-4758-9EE8-F2C71A1431E3}" destId="{EE83202E-033D-4D40-B3B7-5291DAC3E8C9}" srcOrd="0" destOrd="0" presId="urn:microsoft.com/office/officeart/2005/8/layout/chevron1"/>
    <dgm:cxn modelId="{F7EF1C1E-A2F4-4F83-B4BC-3E37AB1CB222}" srcId="{32956F53-E764-4165-A465-B895DA38D112}" destId="{F15894CD-5CF0-4758-9EE8-F2C71A1431E3}" srcOrd="1" destOrd="0" parTransId="{AD656706-FD7C-4C2F-9BD8-1C73375F047B}" sibTransId="{0F73A936-4684-4E93-B71C-0BA6989D658E}"/>
    <dgm:cxn modelId="{D6DBA020-9E3F-4631-949A-DEAC8CA0F545}" type="presOf" srcId="{FD6E1CAD-BC91-4733-8AB6-0BEC4AA02F78}" destId="{08258760-B365-4C8E-AD85-9544A84E80B1}" srcOrd="0" destOrd="0" presId="urn:microsoft.com/office/officeart/2005/8/layout/chevron1"/>
    <dgm:cxn modelId="{87C51532-A554-4603-8208-C0841967E177}" type="presOf" srcId="{7178797F-1F86-43FA-9785-7750DA8E6408}" destId="{C486B8F6-9F94-4F9A-B450-3886B5D9C27B}" srcOrd="0" destOrd="0" presId="urn:microsoft.com/office/officeart/2005/8/layout/chevron1"/>
    <dgm:cxn modelId="{52BB73A7-8C0A-4DB6-B0AA-23E688BA414E}" type="presOf" srcId="{32956F53-E764-4165-A465-B895DA38D112}" destId="{27F6A005-03C4-4DA7-BED6-63C60501C6B5}" srcOrd="0" destOrd="0" presId="urn:microsoft.com/office/officeart/2005/8/layout/chevron1"/>
    <dgm:cxn modelId="{A90CBFE6-7FF3-4ACF-AD3A-E9BB9CD45133}" srcId="{32956F53-E764-4165-A465-B895DA38D112}" destId="{7178797F-1F86-43FA-9785-7750DA8E6408}" srcOrd="2" destOrd="0" parTransId="{DB8FB1AB-67C2-4F06-9C61-C3EEFFEB2695}" sibTransId="{680BB6DA-067C-4B3A-8D0F-7BDFC6E0F18E}"/>
    <dgm:cxn modelId="{71C07BFC-2432-414F-BA1B-636DCBBF6242}" srcId="{32956F53-E764-4165-A465-B895DA38D112}" destId="{FD6E1CAD-BC91-4733-8AB6-0BEC4AA02F78}" srcOrd="0" destOrd="0" parTransId="{1A0E2BF5-320F-4A99-A731-7EF50118205F}" sibTransId="{BB0AF306-C542-411E-A28B-46A5D990A054}"/>
    <dgm:cxn modelId="{F7997466-730F-4F93-B831-BAE7042FB032}" type="presParOf" srcId="{27F6A005-03C4-4DA7-BED6-63C60501C6B5}" destId="{08258760-B365-4C8E-AD85-9544A84E80B1}" srcOrd="0" destOrd="0" presId="urn:microsoft.com/office/officeart/2005/8/layout/chevron1"/>
    <dgm:cxn modelId="{52CD8DDE-94BD-4E51-BDFA-94B4F51EA554}" type="presParOf" srcId="{27F6A005-03C4-4DA7-BED6-63C60501C6B5}" destId="{883B4F30-9B88-4670-A7AE-E37A835B35DC}" srcOrd="1" destOrd="0" presId="urn:microsoft.com/office/officeart/2005/8/layout/chevron1"/>
    <dgm:cxn modelId="{38DF5032-B42A-4499-8D8D-D776F05F41D6}" type="presParOf" srcId="{27F6A005-03C4-4DA7-BED6-63C60501C6B5}" destId="{EE83202E-033D-4D40-B3B7-5291DAC3E8C9}" srcOrd="2" destOrd="0" presId="urn:microsoft.com/office/officeart/2005/8/layout/chevron1"/>
    <dgm:cxn modelId="{92B8D7F7-A06B-4344-8B58-DAC08FAC6499}" type="presParOf" srcId="{27F6A005-03C4-4DA7-BED6-63C60501C6B5}" destId="{F052916E-F028-4BA1-8F0A-A6BF12D72D9C}" srcOrd="3" destOrd="0" presId="urn:microsoft.com/office/officeart/2005/8/layout/chevron1"/>
    <dgm:cxn modelId="{ACDCFE0C-70B0-43D9-AC0F-B444CE0E4716}" type="presParOf" srcId="{27F6A005-03C4-4DA7-BED6-63C60501C6B5}" destId="{C486B8F6-9F94-4F9A-B450-3886B5D9C27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3F631-690D-4F83-B7AB-9BED1BAB861B}">
      <dsp:nvSpPr>
        <dsp:cNvPr id="0" name=""/>
        <dsp:cNvSpPr/>
      </dsp:nvSpPr>
      <dsp:spPr>
        <a:xfrm>
          <a:off x="0" y="1973"/>
          <a:ext cx="105253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29CDC-8C50-430B-85D6-A961AB8CFAC6}">
      <dsp:nvSpPr>
        <dsp:cNvPr id="0" name=""/>
        <dsp:cNvSpPr/>
      </dsp:nvSpPr>
      <dsp:spPr>
        <a:xfrm>
          <a:off x="0" y="1973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1. PLANTEAMIENTO DEL PROBLEMA</a:t>
          </a:r>
        </a:p>
      </dsp:txBody>
      <dsp:txXfrm>
        <a:off x="0" y="1973"/>
        <a:ext cx="10525364" cy="672880"/>
      </dsp:txXfrm>
    </dsp:sp>
    <dsp:sp modelId="{3C1F3BC4-4F29-445A-8D8B-18387A3B75EA}">
      <dsp:nvSpPr>
        <dsp:cNvPr id="0" name=""/>
        <dsp:cNvSpPr/>
      </dsp:nvSpPr>
      <dsp:spPr>
        <a:xfrm>
          <a:off x="0" y="674853"/>
          <a:ext cx="10525364" cy="0"/>
        </a:xfrm>
        <a:prstGeom prst="lin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A48E7-CF84-4B2B-A444-C4F98EECA4BA}">
      <dsp:nvSpPr>
        <dsp:cNvPr id="0" name=""/>
        <dsp:cNvSpPr/>
      </dsp:nvSpPr>
      <dsp:spPr>
        <a:xfrm>
          <a:off x="0" y="674853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2. OBJETIVO GENERAL</a:t>
          </a:r>
        </a:p>
      </dsp:txBody>
      <dsp:txXfrm>
        <a:off x="0" y="674853"/>
        <a:ext cx="10525364" cy="672880"/>
      </dsp:txXfrm>
    </dsp:sp>
    <dsp:sp modelId="{ABF036A6-5D4C-41FE-8ABC-B41BAA0A4B26}">
      <dsp:nvSpPr>
        <dsp:cNvPr id="0" name=""/>
        <dsp:cNvSpPr/>
      </dsp:nvSpPr>
      <dsp:spPr>
        <a:xfrm>
          <a:off x="0" y="1347734"/>
          <a:ext cx="10525364" cy="0"/>
        </a:xfrm>
        <a:prstGeom prst="lin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2889C-2DF4-47E8-965E-CB18611CAC18}">
      <dsp:nvSpPr>
        <dsp:cNvPr id="0" name=""/>
        <dsp:cNvSpPr/>
      </dsp:nvSpPr>
      <dsp:spPr>
        <a:xfrm>
          <a:off x="0" y="134773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3. OBJETIVOS ESPECÍFICOS</a:t>
          </a:r>
        </a:p>
      </dsp:txBody>
      <dsp:txXfrm>
        <a:off x="0" y="1347734"/>
        <a:ext cx="10525364" cy="672880"/>
      </dsp:txXfrm>
    </dsp:sp>
    <dsp:sp modelId="{C55432D8-0A1E-4496-A0FD-52C7AA156A7B}">
      <dsp:nvSpPr>
        <dsp:cNvPr id="0" name=""/>
        <dsp:cNvSpPr/>
      </dsp:nvSpPr>
      <dsp:spPr>
        <a:xfrm>
          <a:off x="0" y="2020614"/>
          <a:ext cx="10525364" cy="0"/>
        </a:xfrm>
        <a:prstGeom prst="lin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A133-2464-4783-854F-C0FA4E2C9A13}">
      <dsp:nvSpPr>
        <dsp:cNvPr id="0" name=""/>
        <dsp:cNvSpPr/>
      </dsp:nvSpPr>
      <dsp:spPr>
        <a:xfrm>
          <a:off x="0" y="202061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4. METODOLOGÍA </a:t>
          </a:r>
        </a:p>
      </dsp:txBody>
      <dsp:txXfrm>
        <a:off x="0" y="2020614"/>
        <a:ext cx="10525364" cy="672880"/>
      </dsp:txXfrm>
    </dsp:sp>
    <dsp:sp modelId="{3F74B8F6-3A37-46FF-B9DD-CB097AEFF009}">
      <dsp:nvSpPr>
        <dsp:cNvPr id="0" name=""/>
        <dsp:cNvSpPr/>
      </dsp:nvSpPr>
      <dsp:spPr>
        <a:xfrm>
          <a:off x="0" y="2693494"/>
          <a:ext cx="10525364" cy="0"/>
        </a:xfrm>
        <a:prstGeom prst="lin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1DACD-EB3E-45A6-98A9-D9A148CC1CC1}">
      <dsp:nvSpPr>
        <dsp:cNvPr id="0" name=""/>
        <dsp:cNvSpPr/>
      </dsp:nvSpPr>
      <dsp:spPr>
        <a:xfrm>
          <a:off x="0" y="2693494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5. MODELO NUMÉRICO </a:t>
          </a:r>
        </a:p>
      </dsp:txBody>
      <dsp:txXfrm>
        <a:off x="0" y="2693494"/>
        <a:ext cx="10525364" cy="672880"/>
      </dsp:txXfrm>
    </dsp:sp>
    <dsp:sp modelId="{521A0DF2-9E30-4B86-A464-296D00C68D33}">
      <dsp:nvSpPr>
        <dsp:cNvPr id="0" name=""/>
        <dsp:cNvSpPr/>
      </dsp:nvSpPr>
      <dsp:spPr>
        <a:xfrm>
          <a:off x="0" y="3366375"/>
          <a:ext cx="10525364" cy="0"/>
        </a:xfrm>
        <a:prstGeom prst="lin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18C9E-7446-4807-8CAE-FDD010079FBF}">
      <dsp:nvSpPr>
        <dsp:cNvPr id="0" name=""/>
        <dsp:cNvSpPr/>
      </dsp:nvSpPr>
      <dsp:spPr>
        <a:xfrm>
          <a:off x="0" y="3366375"/>
          <a:ext cx="10525364" cy="67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6. MODELO EXPERIMENTAL</a:t>
          </a:r>
        </a:p>
      </dsp:txBody>
      <dsp:txXfrm>
        <a:off x="0" y="3366375"/>
        <a:ext cx="10525364" cy="672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3F631-690D-4F83-B7AB-9BED1BAB861B}">
      <dsp:nvSpPr>
        <dsp:cNvPr id="0" name=""/>
        <dsp:cNvSpPr/>
      </dsp:nvSpPr>
      <dsp:spPr>
        <a:xfrm>
          <a:off x="0" y="493"/>
          <a:ext cx="1052536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29CDC-8C50-430B-85D6-A961AB8CFAC6}">
      <dsp:nvSpPr>
        <dsp:cNvPr id="0" name=""/>
        <dsp:cNvSpPr/>
      </dsp:nvSpPr>
      <dsp:spPr>
        <a:xfrm>
          <a:off x="0" y="493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7. INSTRUMENTACIÓN</a:t>
          </a:r>
        </a:p>
      </dsp:txBody>
      <dsp:txXfrm>
        <a:off x="0" y="493"/>
        <a:ext cx="10525364" cy="808048"/>
      </dsp:txXfrm>
    </dsp:sp>
    <dsp:sp modelId="{3C1F3BC4-4F29-445A-8D8B-18387A3B75EA}">
      <dsp:nvSpPr>
        <dsp:cNvPr id="0" name=""/>
        <dsp:cNvSpPr/>
      </dsp:nvSpPr>
      <dsp:spPr>
        <a:xfrm>
          <a:off x="0" y="808541"/>
          <a:ext cx="10525364" cy="0"/>
        </a:xfrm>
        <a:prstGeom prst="lin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A48E7-CF84-4B2B-A444-C4F98EECA4BA}">
      <dsp:nvSpPr>
        <dsp:cNvPr id="0" name=""/>
        <dsp:cNvSpPr/>
      </dsp:nvSpPr>
      <dsp:spPr>
        <a:xfrm>
          <a:off x="0" y="808541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8. IMPLEMENTACIÓN DEL SISTEMA DE ADQUISICIÓN DE DATOS</a:t>
          </a:r>
        </a:p>
      </dsp:txBody>
      <dsp:txXfrm>
        <a:off x="0" y="808541"/>
        <a:ext cx="10525364" cy="808048"/>
      </dsp:txXfrm>
    </dsp:sp>
    <dsp:sp modelId="{ABF036A6-5D4C-41FE-8ABC-B41BAA0A4B26}">
      <dsp:nvSpPr>
        <dsp:cNvPr id="0" name=""/>
        <dsp:cNvSpPr/>
      </dsp:nvSpPr>
      <dsp:spPr>
        <a:xfrm>
          <a:off x="0" y="1616590"/>
          <a:ext cx="10525364" cy="0"/>
        </a:xfrm>
        <a:prstGeom prst="lin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2889C-2DF4-47E8-965E-CB18611CAC18}">
      <dsp:nvSpPr>
        <dsp:cNvPr id="0" name=""/>
        <dsp:cNvSpPr/>
      </dsp:nvSpPr>
      <dsp:spPr>
        <a:xfrm>
          <a:off x="0" y="1616590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9. ANÁLISIS DE RESULTADOS</a:t>
          </a:r>
        </a:p>
      </dsp:txBody>
      <dsp:txXfrm>
        <a:off x="0" y="1616590"/>
        <a:ext cx="10525364" cy="808048"/>
      </dsp:txXfrm>
    </dsp:sp>
    <dsp:sp modelId="{C55432D8-0A1E-4496-A0FD-52C7AA156A7B}">
      <dsp:nvSpPr>
        <dsp:cNvPr id="0" name=""/>
        <dsp:cNvSpPr/>
      </dsp:nvSpPr>
      <dsp:spPr>
        <a:xfrm>
          <a:off x="0" y="2424638"/>
          <a:ext cx="10525364" cy="0"/>
        </a:xfrm>
        <a:prstGeom prst="lin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DA133-2464-4783-854F-C0FA4E2C9A13}">
      <dsp:nvSpPr>
        <dsp:cNvPr id="0" name=""/>
        <dsp:cNvSpPr/>
      </dsp:nvSpPr>
      <dsp:spPr>
        <a:xfrm>
          <a:off x="0" y="2424638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10. CONCLUSIONES</a:t>
          </a:r>
        </a:p>
      </dsp:txBody>
      <dsp:txXfrm>
        <a:off x="0" y="2424638"/>
        <a:ext cx="10525364" cy="808048"/>
      </dsp:txXfrm>
    </dsp:sp>
    <dsp:sp modelId="{3F74B8F6-3A37-46FF-B9DD-CB097AEFF009}">
      <dsp:nvSpPr>
        <dsp:cNvPr id="0" name=""/>
        <dsp:cNvSpPr/>
      </dsp:nvSpPr>
      <dsp:spPr>
        <a:xfrm>
          <a:off x="0" y="3232687"/>
          <a:ext cx="10525364" cy="0"/>
        </a:xfrm>
        <a:prstGeom prst="lin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1DACD-EB3E-45A6-98A9-D9A148CC1CC1}">
      <dsp:nvSpPr>
        <dsp:cNvPr id="0" name=""/>
        <dsp:cNvSpPr/>
      </dsp:nvSpPr>
      <dsp:spPr>
        <a:xfrm>
          <a:off x="0" y="3232687"/>
          <a:ext cx="10525364" cy="808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11. RECOMENDACIONES</a:t>
          </a:r>
        </a:p>
      </dsp:txBody>
      <dsp:txXfrm>
        <a:off x="0" y="3232687"/>
        <a:ext cx="10525364" cy="808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58760-B365-4C8E-AD85-9544A84E80B1}">
      <dsp:nvSpPr>
        <dsp:cNvPr id="0" name=""/>
        <dsp:cNvSpPr/>
      </dsp:nvSpPr>
      <dsp:spPr>
        <a:xfrm>
          <a:off x="3259" y="1226422"/>
          <a:ext cx="3970957" cy="15883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Deficiente proceso de transferencia de calor entre gases de combustión y agua. </a:t>
          </a:r>
        </a:p>
      </dsp:txBody>
      <dsp:txXfrm>
        <a:off x="797451" y="1226422"/>
        <a:ext cx="2382574" cy="1588383"/>
      </dsp:txXfrm>
    </dsp:sp>
    <dsp:sp modelId="{EE83202E-033D-4D40-B3B7-5291DAC3E8C9}">
      <dsp:nvSpPr>
        <dsp:cNvPr id="0" name=""/>
        <dsp:cNvSpPr/>
      </dsp:nvSpPr>
      <dsp:spPr>
        <a:xfrm>
          <a:off x="3577121" y="1226422"/>
          <a:ext cx="3970957" cy="15883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Cotejamiento de correlaciones experimentales y numéricas del modelo rotacional</a:t>
          </a:r>
        </a:p>
      </dsp:txBody>
      <dsp:txXfrm>
        <a:off x="4371313" y="1226422"/>
        <a:ext cx="2382574" cy="1588383"/>
      </dsp:txXfrm>
    </dsp:sp>
    <dsp:sp modelId="{C486B8F6-9F94-4F9A-B450-3886B5D9C27B}">
      <dsp:nvSpPr>
        <dsp:cNvPr id="0" name=""/>
        <dsp:cNvSpPr/>
      </dsp:nvSpPr>
      <dsp:spPr>
        <a:xfrm>
          <a:off x="7150983" y="1226422"/>
          <a:ext cx="3970957" cy="158838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No existen modelos experimentales para el estudio de los generadores de vórtices </a:t>
          </a:r>
        </a:p>
      </dsp:txBody>
      <dsp:txXfrm>
        <a:off x="7945175" y="1226422"/>
        <a:ext cx="2382574" cy="1588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192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99"/>
            <a:ext cx="12192000" cy="686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sz="quarter" idx="10"/>
          </p:nvPr>
        </p:nvSpPr>
        <p:spPr>
          <a:xfrm>
            <a:off x="1488018" y="2276475"/>
            <a:ext cx="8544983" cy="360045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354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E32F-CB72-4F73-AF44-D576ECDBA164}" type="datetimeFigureOut">
              <a:rPr lang="es-EC" smtClean="0"/>
              <a:t>14/3/2022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9516F-BA50-41F5-8693-31F52EEB104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655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87496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007435" y="98072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23659" y="2420889"/>
            <a:ext cx="7968885" cy="276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471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Word_Document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package" Target="../embeddings/Microsoft_Word_Document1.docx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11491BCF-6592-40CD-96CC-F82F78E2A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092" y="4170703"/>
            <a:ext cx="6400800" cy="1014354"/>
          </a:xfrm>
        </p:spPr>
        <p:txBody>
          <a:bodyPr/>
          <a:lstStyle/>
          <a:p>
            <a:r>
              <a:rPr lang="es-EC" sz="1400" b="1" dirty="0">
                <a:solidFill>
                  <a:schemeClr val="tx1"/>
                </a:solidFill>
              </a:rPr>
              <a:t>Autor: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r>
              <a:rPr lang="es-EC" sz="1600" dirty="0">
                <a:solidFill>
                  <a:schemeClr val="tx1"/>
                </a:solidFill>
              </a:rPr>
              <a:t>Roberto </a:t>
            </a:r>
            <a:r>
              <a:rPr lang="es-EC" sz="1600" dirty="0" err="1">
                <a:solidFill>
                  <a:schemeClr val="tx1"/>
                </a:solidFill>
              </a:rPr>
              <a:t>Andres</a:t>
            </a:r>
            <a:r>
              <a:rPr lang="es-EC" sz="1600" dirty="0">
                <a:solidFill>
                  <a:schemeClr val="tx1"/>
                </a:solidFill>
              </a:rPr>
              <a:t>  </a:t>
            </a:r>
            <a:r>
              <a:rPr lang="es-EC" sz="1600" dirty="0" err="1">
                <a:solidFill>
                  <a:schemeClr val="tx1"/>
                </a:solidFill>
              </a:rPr>
              <a:t>Auz</a:t>
            </a:r>
            <a:r>
              <a:rPr lang="es-EC" sz="1600" dirty="0">
                <a:solidFill>
                  <a:schemeClr val="tx1"/>
                </a:solidFill>
              </a:rPr>
              <a:t> Almeida </a:t>
            </a:r>
            <a:endParaRPr lang="es-EC" sz="1600" dirty="0"/>
          </a:p>
          <a:p>
            <a:endParaRPr lang="es-EC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8952FD8-612D-4E17-BCB0-D48BA5D7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53" y="3071879"/>
            <a:ext cx="10761494" cy="926976"/>
          </a:xfrm>
        </p:spPr>
        <p:txBody>
          <a:bodyPr>
            <a:normAutofit fontScale="90000"/>
          </a:bodyPr>
          <a:lstStyle/>
          <a:p>
            <a:pPr marL="1348740" indent="-1120140">
              <a:lnSpc>
                <a:spcPct val="150000"/>
              </a:lnSpc>
            </a:pPr>
            <a:br>
              <a:rPr lang="es-MX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y validación experimental de un modelo matemático de convección forzada para un fluido interno en estado estable, incompresible y viscoso en régimen de flujo rotante con generadores de vórtices longitudinales</a:t>
            </a:r>
            <a:br>
              <a:rPr lang="es-EC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b="1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9A2D45E-571E-4089-895A-B9E2A7803CB1}"/>
              </a:ext>
            </a:extLst>
          </p:cNvPr>
          <p:cNvSpPr txBox="1">
            <a:spLocks/>
          </p:cNvSpPr>
          <p:nvPr/>
        </p:nvSpPr>
        <p:spPr>
          <a:xfrm>
            <a:off x="2053208" y="745097"/>
            <a:ext cx="8229600" cy="2223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48740" indent="-1120140">
              <a:lnSpc>
                <a:spcPct val="170000"/>
              </a:lnSpc>
            </a:pPr>
            <a:r>
              <a:rPr lang="es-EC" sz="72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UNIVERSIDAD DE LAS FUERZAS ARMADAS – ESPE</a:t>
            </a:r>
          </a:p>
          <a:p>
            <a:pPr marL="1348740" indent="-1120140">
              <a:lnSpc>
                <a:spcPct val="170000"/>
              </a:lnSpc>
            </a:pPr>
            <a:r>
              <a:rPr lang="es-EC" sz="7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DE LA ENERGÍA Y MECÁNICA</a:t>
            </a:r>
          </a:p>
          <a:p>
            <a:pPr marL="1348740" indent="-1120140">
              <a:lnSpc>
                <a:spcPct val="170000"/>
              </a:lnSpc>
            </a:pPr>
            <a:endParaRPr lang="es-EC" sz="7200" b="1" dirty="0">
              <a:solidFill>
                <a:srgbClr val="9BBB59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48740" indent="-1120140">
              <a:lnSpc>
                <a:spcPct val="170000"/>
              </a:lnSpc>
            </a:pPr>
            <a:r>
              <a:rPr lang="es-EC" sz="7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INGENIERÍA MECÁNICA</a:t>
            </a:r>
            <a:br>
              <a:rPr lang="es-EC" sz="6400" b="1" dirty="0">
                <a:solidFill>
                  <a:srgbClr val="9BBB59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sz="6400" b="1" dirty="0">
              <a:solidFill>
                <a:srgbClr val="9BBB59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" name="Subtítulo 1">
            <a:extLst>
              <a:ext uri="{FF2B5EF4-FFF2-40B4-BE49-F238E27FC236}">
                <a16:creationId xmlns:a16="http://schemas.microsoft.com/office/drawing/2014/main" id="{02BB98C8-19F1-448D-B905-C4C08B4177DC}"/>
              </a:ext>
            </a:extLst>
          </p:cNvPr>
          <p:cNvSpPr txBox="1">
            <a:spLocks/>
          </p:cNvSpPr>
          <p:nvPr/>
        </p:nvSpPr>
        <p:spPr>
          <a:xfrm>
            <a:off x="6168008" y="537321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1400" dirty="0">
                <a:solidFill>
                  <a:prstClr val="black"/>
                </a:solidFill>
                <a:latin typeface="Calibri"/>
              </a:rPr>
              <a:t>Ing. Luis Miguel Carrión Matamoros</a:t>
            </a:r>
            <a:r>
              <a:rPr lang="es-EC" sz="1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s-EC" sz="1400" b="1" i="1" dirty="0">
                <a:solidFill>
                  <a:prstClr val="black"/>
                </a:solidFill>
                <a:latin typeface="Calibri"/>
              </a:rPr>
              <a:t>Director</a:t>
            </a:r>
            <a:endParaRPr lang="es-EC" sz="1400" i="1" dirty="0">
              <a:solidFill>
                <a:prstClr val="black"/>
              </a:solidFill>
              <a:latin typeface="Calibri"/>
            </a:endParaRPr>
          </a:p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521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3">
                <a:extLst>
                  <a:ext uri="{FF2B5EF4-FFF2-40B4-BE49-F238E27FC236}">
                    <a16:creationId xmlns:a16="http://schemas.microsoft.com/office/drawing/2014/main" id="{D565E91E-643F-432C-9A9D-AD5DECBF7787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1993890791"/>
                  </p:ext>
                </p:extLst>
              </p:nvPr>
            </p:nvGraphicFramePr>
            <p:xfrm>
              <a:off x="295835" y="1504001"/>
              <a:ext cx="10972799" cy="407079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14273">
                      <a:extLst>
                        <a:ext uri="{9D8B030D-6E8A-4147-A177-3AD203B41FA5}">
                          <a16:colId xmlns:a16="http://schemas.microsoft.com/office/drawing/2014/main" val="1692882316"/>
                        </a:ext>
                      </a:extLst>
                    </a:gridCol>
                    <a:gridCol w="3314273">
                      <a:extLst>
                        <a:ext uri="{9D8B030D-6E8A-4147-A177-3AD203B41FA5}">
                          <a16:colId xmlns:a16="http://schemas.microsoft.com/office/drawing/2014/main" val="2692629950"/>
                        </a:ext>
                      </a:extLst>
                    </a:gridCol>
                    <a:gridCol w="2255172">
                      <a:extLst>
                        <a:ext uri="{9D8B030D-6E8A-4147-A177-3AD203B41FA5}">
                          <a16:colId xmlns:a16="http://schemas.microsoft.com/office/drawing/2014/main" val="1601789741"/>
                        </a:ext>
                      </a:extLst>
                    </a:gridCol>
                    <a:gridCol w="2089081">
                      <a:extLst>
                        <a:ext uri="{9D8B030D-6E8A-4147-A177-3AD203B41FA5}">
                          <a16:colId xmlns:a16="http://schemas.microsoft.com/office/drawing/2014/main" val="4018356394"/>
                        </a:ext>
                      </a:extLst>
                    </a:gridCol>
                  </a:tblGrid>
                  <a:tr h="645984"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Fluido de trabajo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Propiedad Térmica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Unidad de medida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Valor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extLst>
                      <a:ext uri="{0D108BD9-81ED-4DB2-BD59-A6C34878D82A}">
                        <a16:rowId xmlns:a16="http://schemas.microsoft.com/office/drawing/2014/main" val="719745745"/>
                      </a:ext>
                    </a:extLst>
                  </a:tr>
                  <a:tr h="348927">
                    <a:tc rowSpan="4"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Gases de combustión</a:t>
                          </a:r>
                          <a:endParaRPr lang="es-EC" sz="1800" dirty="0">
                            <a:effectLst/>
                          </a:endParaRPr>
                        </a:p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Viscosidad Cinemática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𝜐</m:t>
                              </m:r>
                            </m:oMath>
                          </a14:m>
                          <a:r>
                            <a:rPr lang="es-ES" sz="1800">
                              <a:effectLst/>
                            </a:rPr>
                            <a:t>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38.19E-06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619899500"/>
                      </a:ext>
                    </a:extLst>
                  </a:tr>
                  <a:tr h="348927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Densidad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</m:oMath>
                            </m:oMathPara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0.6822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2448768149"/>
                      </a:ext>
                    </a:extLst>
                  </a:tr>
                  <a:tr h="341238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Calor Especifico [</a:t>
                          </a:r>
                          <a:r>
                            <a:rPr lang="es-ES" sz="1800" dirty="0" err="1">
                              <a:effectLst/>
                            </a:rPr>
                            <a:t>Cp</a:t>
                          </a:r>
                          <a:r>
                            <a:rPr lang="es-ES" sz="18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1.0635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507100754"/>
                      </a:ext>
                    </a:extLst>
                  </a:tr>
                  <a:tr h="341238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Conductividad Térmica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0.03863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2557993321"/>
                      </a:ext>
                    </a:extLst>
                  </a:tr>
                  <a:tr h="348927">
                    <a:tc rowSpan="4"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Agua fría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Viscosidad Cinemática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𝜐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1.01E-06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952873056"/>
                      </a:ext>
                    </a:extLst>
                  </a:tr>
                  <a:tr h="348927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Densidad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es-ES" sz="1800">
                              <a:effectLst/>
                            </a:rPr>
                            <a:t>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</m:oMath>
                            </m:oMathPara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997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3491431236"/>
                      </a:ext>
                    </a:extLst>
                  </a:tr>
                  <a:tr h="341238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Calor Especifico [Cp]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𝑘𝐽</m:t>
                                </m:r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4.182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250285047"/>
                      </a:ext>
                    </a:extLst>
                  </a:tr>
                  <a:tr h="341238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Conductividad Térmica [</a:t>
                          </a: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oMath>
                          </a14:m>
                          <a:r>
                            <a:rPr lang="es-ES" sz="1800">
                              <a:effectLst/>
                            </a:rPr>
                            <a:t>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m:rPr>
                                    <m:lit/>
                                  </m:rP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0.58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512584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3">
                <a:extLst>
                  <a:ext uri="{FF2B5EF4-FFF2-40B4-BE49-F238E27FC236}">
                    <a16:creationId xmlns:a16="http://schemas.microsoft.com/office/drawing/2014/main" id="{D565E91E-643F-432C-9A9D-AD5DECBF7787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1993890791"/>
                  </p:ext>
                </p:extLst>
              </p:nvPr>
            </p:nvGraphicFramePr>
            <p:xfrm>
              <a:off x="295835" y="1504001"/>
              <a:ext cx="10972799" cy="410787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314273">
                      <a:extLst>
                        <a:ext uri="{9D8B030D-6E8A-4147-A177-3AD203B41FA5}">
                          <a16:colId xmlns:a16="http://schemas.microsoft.com/office/drawing/2014/main" val="1692882316"/>
                        </a:ext>
                      </a:extLst>
                    </a:gridCol>
                    <a:gridCol w="3314273">
                      <a:extLst>
                        <a:ext uri="{9D8B030D-6E8A-4147-A177-3AD203B41FA5}">
                          <a16:colId xmlns:a16="http://schemas.microsoft.com/office/drawing/2014/main" val="2692629950"/>
                        </a:ext>
                      </a:extLst>
                    </a:gridCol>
                    <a:gridCol w="2255172">
                      <a:extLst>
                        <a:ext uri="{9D8B030D-6E8A-4147-A177-3AD203B41FA5}">
                          <a16:colId xmlns:a16="http://schemas.microsoft.com/office/drawing/2014/main" val="1601789741"/>
                        </a:ext>
                      </a:extLst>
                    </a:gridCol>
                    <a:gridCol w="2089081">
                      <a:extLst>
                        <a:ext uri="{9D8B030D-6E8A-4147-A177-3AD203B41FA5}">
                          <a16:colId xmlns:a16="http://schemas.microsoft.com/office/drawing/2014/main" val="4018356394"/>
                        </a:ext>
                      </a:extLst>
                    </a:gridCol>
                  </a:tblGrid>
                  <a:tr h="778955"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Fluido de trabajo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Propiedad Térmica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Unidad de medida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Valor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/>
                    </a:tc>
                    <a:extLst>
                      <a:ext uri="{0D108BD9-81ED-4DB2-BD59-A6C34878D82A}">
                        <a16:rowId xmlns:a16="http://schemas.microsoft.com/office/drawing/2014/main" val="719745745"/>
                      </a:ext>
                    </a:extLst>
                  </a:tr>
                  <a:tr h="420751">
                    <a:tc rowSpan="4"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Gases de combustión</a:t>
                          </a:r>
                          <a:endParaRPr lang="es-EC" sz="1800" dirty="0">
                            <a:effectLst/>
                          </a:endParaRPr>
                        </a:p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186957" r="-131801" b="-7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186957" r="-93784" b="-7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38.19E-06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619899500"/>
                      </a:ext>
                    </a:extLst>
                  </a:tr>
                  <a:tr h="420751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286957" r="-131801" b="-6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286957" r="-93784" b="-6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0.6822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2448768149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Calor Especifico [</a:t>
                          </a:r>
                          <a:r>
                            <a:rPr lang="es-ES" sz="1800" dirty="0" err="1">
                              <a:effectLst/>
                            </a:rPr>
                            <a:t>Cp</a:t>
                          </a:r>
                          <a:r>
                            <a:rPr lang="es-ES" sz="1800" dirty="0">
                              <a:effectLst/>
                            </a:rPr>
                            <a:t>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392647" r="-93784" b="-530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1.0635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507100754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500000" r="-131801" b="-438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500000" r="-93784" b="-438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0.03863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2557993321"/>
                      </a:ext>
                    </a:extLst>
                  </a:tr>
                  <a:tr h="420751">
                    <a:tc rowSpan="4"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Agua fría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574286" r="-131801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574286" r="-93784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1.01E-06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952873056"/>
                      </a:ext>
                    </a:extLst>
                  </a:tr>
                  <a:tr h="420751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684058" r="-131801" b="-224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684058" r="-93784" b="-224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997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3491431236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</a:rPr>
                            <a:t>Calor Especifico [Cp]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807463" r="-93784" b="-1313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4.182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1250285047"/>
                      </a:ext>
                    </a:extLst>
                  </a:tr>
                  <a:tr h="411480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100184" t="-894118" r="-131801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385" marR="68385" marT="0" marB="0" anchor="ctr">
                        <a:blipFill>
                          <a:blip r:embed="rId2"/>
                          <a:stretch>
                            <a:fillRect l="-294324" t="-894118" r="-93784" b="-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effectLst/>
                            </a:rPr>
                            <a:t>0.58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385" marR="68385" marT="0" marB="0" anchor="ctr"/>
                    </a:tc>
                    <a:extLst>
                      <a:ext uri="{0D108BD9-81ED-4DB2-BD59-A6C34878D82A}">
                        <a16:rowId xmlns:a16="http://schemas.microsoft.com/office/drawing/2014/main" val="5125840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ítulo 2">
            <a:extLst>
              <a:ext uri="{FF2B5EF4-FFF2-40B4-BE49-F238E27FC236}">
                <a16:creationId xmlns:a16="http://schemas.microsoft.com/office/drawing/2014/main" id="{C84FA5F9-29EC-4C4A-8DB2-8D0CDC19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835" y="361001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Metodología - Características Termo físicas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28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D24371B-E384-43D5-B4A1-C02F1C13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3954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Metodología – Características Térmicas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B05D2C-F07F-4608-AE56-D9078A9C8D6F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3" t="20737" r="18075" b="18535"/>
          <a:stretch/>
        </p:blipFill>
        <p:spPr bwMode="auto">
          <a:xfrm>
            <a:off x="323850" y="1838325"/>
            <a:ext cx="5391150" cy="409575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1A3D66A5-A9E9-48B1-BCCD-288A08166F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893375"/>
              </p:ext>
            </p:extLst>
          </p:nvPr>
        </p:nvGraphicFramePr>
        <p:xfrm>
          <a:off x="5907087" y="1838325"/>
          <a:ext cx="6084888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Document" r:id="rId4" imgW="5675399" imgH="4126262" progId="Word.Document.12">
                  <p:embed/>
                </p:oleObj>
              </mc:Choice>
              <mc:Fallback>
                <p:oleObj name="Document" r:id="rId4" imgW="5675399" imgH="412626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07087" y="1838325"/>
                        <a:ext cx="6084888" cy="449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372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F7BB945-10A7-4CCD-99CC-B514D1654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578396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Metodología – Características Geométricas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9EE7B6-C886-4BFA-8092-096E69BA202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5464" r="8400" b="1704"/>
          <a:stretch/>
        </p:blipFill>
        <p:spPr bwMode="auto">
          <a:xfrm>
            <a:off x="152400" y="1654722"/>
            <a:ext cx="6419850" cy="4365078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8920F8-B7AB-46E3-8EA5-EBD9134F357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54722"/>
            <a:ext cx="5334000" cy="19838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A41DE8-B4D6-4DD9-A6A3-4ED64D2F020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7" y="3781425"/>
            <a:ext cx="5300663" cy="2238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3901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6FB6552-7320-4179-8ABE-FE1F7FAF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b="1" dirty="0"/>
              <a:t>Metodología – Características Geométricas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B790272-1B47-4FFF-BF28-1B127CFD4A01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8" y="1835696"/>
            <a:ext cx="11363327" cy="215527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A78D069-3E83-4F46-8C6F-C1B5B3074C94}"/>
              </a:ext>
            </a:extLst>
          </p:cNvPr>
          <p:cNvSpPr/>
          <p:nvPr/>
        </p:nvSpPr>
        <p:spPr>
          <a:xfrm>
            <a:off x="419098" y="3925040"/>
            <a:ext cx="11172825" cy="223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estudio está dividido en 3 tipo de casos. 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Primer arreglo con 5 generadores en línea de 4 winglets.</a:t>
            </a: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Segundo arreglo con 5 generadores en línea de 6 winglets.</a:t>
            </a: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Tercer arreglo con 5 generadores en línea de 8 winglets.</a:t>
            </a:r>
          </a:p>
        </p:txBody>
      </p:sp>
    </p:spTree>
    <p:extLst>
      <p:ext uri="{BB962C8B-B14F-4D97-AF65-F5344CB8AC3E}">
        <p14:creationId xmlns:p14="http://schemas.microsoft.com/office/powerpoint/2010/main" val="671088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3047A6-D7C7-4103-BEE8-968CC69A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78371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Modelo Numérico – Mallado flujo interno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A5742D-300C-484F-BBD7-BD5E4BBB9D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1454239"/>
            <a:ext cx="6246494" cy="24612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C895801-E1A1-45BC-888D-F480690C5B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" y="3915499"/>
            <a:ext cx="6246495" cy="209477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959991EE-4555-4987-B851-825F419F54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93163"/>
                  </p:ext>
                </p:extLst>
              </p:nvPr>
            </p:nvGraphicFramePr>
            <p:xfrm>
              <a:off x="6583679" y="1521370"/>
              <a:ext cx="5027296" cy="44889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810525">
                      <a:extLst>
                        <a:ext uri="{9D8B030D-6E8A-4147-A177-3AD203B41FA5}">
                          <a16:colId xmlns:a16="http://schemas.microsoft.com/office/drawing/2014/main" val="1035850578"/>
                        </a:ext>
                      </a:extLst>
                    </a:gridCol>
                    <a:gridCol w="2216771">
                      <a:extLst>
                        <a:ext uri="{9D8B030D-6E8A-4147-A177-3AD203B41FA5}">
                          <a16:colId xmlns:a16="http://schemas.microsoft.com/office/drawing/2014/main" val="1656279200"/>
                        </a:ext>
                      </a:extLst>
                    </a:gridCol>
                  </a:tblGrid>
                  <a:tr h="137623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interno (gases de escape)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398776"/>
                      </a:ext>
                    </a:extLst>
                  </a:tr>
                  <a:tr h="1214977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1790990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64763"/>
                      </a:ext>
                    </a:extLst>
                  </a:tr>
                  <a:tr h="1056211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Tamaño de malla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 x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1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01399382"/>
                      </a:ext>
                    </a:extLst>
                  </a:tr>
                  <a:tr h="841482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 de refinamiento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22828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959991EE-4555-4987-B851-825F419F54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393163"/>
                  </p:ext>
                </p:extLst>
              </p:nvPr>
            </p:nvGraphicFramePr>
            <p:xfrm>
              <a:off x="6583679" y="1521370"/>
              <a:ext cx="5027296" cy="44889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810525">
                      <a:extLst>
                        <a:ext uri="{9D8B030D-6E8A-4147-A177-3AD203B41FA5}">
                          <a16:colId xmlns:a16="http://schemas.microsoft.com/office/drawing/2014/main" val="1035850578"/>
                        </a:ext>
                      </a:extLst>
                    </a:gridCol>
                    <a:gridCol w="2216771">
                      <a:extLst>
                        <a:ext uri="{9D8B030D-6E8A-4147-A177-3AD203B41FA5}">
                          <a16:colId xmlns:a16="http://schemas.microsoft.com/office/drawing/2014/main" val="1656279200"/>
                        </a:ext>
                      </a:extLst>
                    </a:gridCol>
                  </a:tblGrid>
                  <a:tr h="137623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interno (gases de escape)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398776"/>
                      </a:ext>
                    </a:extLst>
                  </a:tr>
                  <a:tr h="1214977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1790990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74664763"/>
                      </a:ext>
                    </a:extLst>
                  </a:tr>
                  <a:tr h="1056211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216" t="-244828" r="-79004" b="-839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4"/>
                          <a:stretch>
                            <a:fillRect l="-126648" t="-244828" r="-275" b="-839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1399382"/>
                      </a:ext>
                    </a:extLst>
                  </a:tr>
                  <a:tr h="84148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216" t="-434783" r="-79004" b="-57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22828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06105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63C72ED-FB63-4324-81CB-3536860D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486595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Modelo Numérico – Mallado flujo externo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35022FE-04AF-4BAF-80FC-A30DFB125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2514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CCF8188-749B-4E80-AD9D-E6E828487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942615"/>
              </p:ext>
            </p:extLst>
          </p:nvPr>
        </p:nvGraphicFramePr>
        <p:xfrm>
          <a:off x="276225" y="1629595"/>
          <a:ext cx="5638800" cy="414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Imagen de mapa de bits" r:id="rId3" imgW="12520745" imgH="5105843" progId="Paint.Picture">
                  <p:embed/>
                </p:oleObj>
              </mc:Choice>
              <mc:Fallback>
                <p:oleObj name="Imagen de mapa de bits" r:id="rId3" imgW="12520745" imgH="51058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" y="1629595"/>
                        <a:ext cx="5638800" cy="414600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91752393-06DB-4C4D-81E3-651EB28729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106497"/>
                  </p:ext>
                </p:extLst>
              </p:nvPr>
            </p:nvGraphicFramePr>
            <p:xfrm>
              <a:off x="6315426" y="1629594"/>
              <a:ext cx="5600349" cy="414598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131866">
                      <a:extLst>
                        <a:ext uri="{9D8B030D-6E8A-4147-A177-3AD203B41FA5}">
                          <a16:colId xmlns:a16="http://schemas.microsoft.com/office/drawing/2014/main" val="370559064"/>
                        </a:ext>
                      </a:extLst>
                    </a:gridCol>
                    <a:gridCol w="2468483">
                      <a:extLst>
                        <a:ext uri="{9D8B030D-6E8A-4147-A177-3AD203B41FA5}">
                          <a16:colId xmlns:a16="http://schemas.microsoft.com/office/drawing/2014/main" val="4032824191"/>
                        </a:ext>
                      </a:extLst>
                    </a:gridCol>
                  </a:tblGrid>
                  <a:tr h="1271098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externo (agua)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66356456"/>
                      </a:ext>
                    </a:extLst>
                  </a:tr>
                  <a:tr h="94460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</a:t>
                          </a: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[N]</a:t>
                          </a:r>
                          <a:endParaRPr lang="es-EC" sz="18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581771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45591166"/>
                      </a:ext>
                    </a:extLst>
                  </a:tr>
                  <a:tr h="975522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Tamaño de malla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 x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1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63452713"/>
                      </a:ext>
                    </a:extLst>
                  </a:tr>
                  <a:tr h="954764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 de refinamiento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1.28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23545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91752393-06DB-4C4D-81E3-651EB28729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9106497"/>
                  </p:ext>
                </p:extLst>
              </p:nvPr>
            </p:nvGraphicFramePr>
            <p:xfrm>
              <a:off x="6315426" y="1629594"/>
              <a:ext cx="5600349" cy="414598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131866">
                      <a:extLst>
                        <a:ext uri="{9D8B030D-6E8A-4147-A177-3AD203B41FA5}">
                          <a16:colId xmlns:a16="http://schemas.microsoft.com/office/drawing/2014/main" val="370559064"/>
                        </a:ext>
                      </a:extLst>
                    </a:gridCol>
                    <a:gridCol w="2468483">
                      <a:extLst>
                        <a:ext uri="{9D8B030D-6E8A-4147-A177-3AD203B41FA5}">
                          <a16:colId xmlns:a16="http://schemas.microsoft.com/office/drawing/2014/main" val="4032824191"/>
                        </a:ext>
                      </a:extLst>
                    </a:gridCol>
                  </a:tblGrid>
                  <a:tr h="1271098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externo (agua)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66356456"/>
                      </a:ext>
                    </a:extLst>
                  </a:tr>
                  <a:tr h="94460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</a:t>
                          </a: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[N]</a:t>
                          </a:r>
                          <a:endParaRPr lang="es-EC" sz="1800" b="1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581771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45591166"/>
                      </a:ext>
                    </a:extLst>
                  </a:tr>
                  <a:tr h="975522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t="-228125" r="-79183" b="-9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26601" t="-228125" r="-246" b="-98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3452713"/>
                      </a:ext>
                    </a:extLst>
                  </a:tr>
                  <a:tr h="954764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34395" r="-79183" b="-6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1.28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123545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876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4C67E2B-759B-4397-9BCF-47472598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49250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Modelo Numérico – Mallado GVL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E9A6FBF-5E46-479F-94D4-6DB886606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FE537F8-840A-4A85-82D2-00251A97A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894365"/>
              </p:ext>
            </p:extLst>
          </p:nvPr>
        </p:nvGraphicFramePr>
        <p:xfrm>
          <a:off x="209551" y="1568450"/>
          <a:ext cx="5810249" cy="4348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Imagen de mapa de bits" r:id="rId3" imgW="9030483" imgH="5814564" progId="Paint.Picture">
                  <p:embed/>
                </p:oleObj>
              </mc:Choice>
              <mc:Fallback>
                <p:oleObj name="Imagen de mapa de bits" r:id="rId3" imgW="9030483" imgH="581456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1" y="1568450"/>
                        <a:ext cx="5810249" cy="434811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B5677F85-DFA4-4123-9ADD-B054E9087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6194927"/>
                  </p:ext>
                </p:extLst>
              </p:nvPr>
            </p:nvGraphicFramePr>
            <p:xfrm>
              <a:off x="6341444" y="1568449"/>
              <a:ext cx="5260006" cy="43481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40621">
                      <a:extLst>
                        <a:ext uri="{9D8B030D-6E8A-4147-A177-3AD203B41FA5}">
                          <a16:colId xmlns:a16="http://schemas.microsoft.com/office/drawing/2014/main" val="2386246017"/>
                        </a:ext>
                      </a:extLst>
                    </a:gridCol>
                    <a:gridCol w="2319385">
                      <a:extLst>
                        <a:ext uri="{9D8B030D-6E8A-4147-A177-3AD203B41FA5}">
                          <a16:colId xmlns:a16="http://schemas.microsoft.com/office/drawing/2014/main" val="2734007331"/>
                        </a:ext>
                      </a:extLst>
                    </a:gridCol>
                  </a:tblGrid>
                  <a:tr h="1253746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interno (GVL)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1261024"/>
                      </a:ext>
                    </a:extLst>
                  </a:tr>
                  <a:tr h="931710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1790990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15200710"/>
                      </a:ext>
                    </a:extLst>
                  </a:tr>
                  <a:tr h="96220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Tamaño de malla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 x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1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88707621"/>
                      </a:ext>
                    </a:extLst>
                  </a:tr>
                  <a:tr h="941730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 de refinamiento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080049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a 8">
                <a:extLst>
                  <a:ext uri="{FF2B5EF4-FFF2-40B4-BE49-F238E27FC236}">
                    <a16:creationId xmlns:a16="http://schemas.microsoft.com/office/drawing/2014/main" id="{B5677F85-DFA4-4123-9ADD-B054E90878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6194927"/>
                  </p:ext>
                </p:extLst>
              </p:nvPr>
            </p:nvGraphicFramePr>
            <p:xfrm>
              <a:off x="6341444" y="1568449"/>
              <a:ext cx="5260006" cy="434811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940621">
                      <a:extLst>
                        <a:ext uri="{9D8B030D-6E8A-4147-A177-3AD203B41FA5}">
                          <a16:colId xmlns:a16="http://schemas.microsoft.com/office/drawing/2014/main" val="2386246017"/>
                        </a:ext>
                      </a:extLst>
                    </a:gridCol>
                    <a:gridCol w="2319385">
                      <a:extLst>
                        <a:ext uri="{9D8B030D-6E8A-4147-A177-3AD203B41FA5}">
                          <a16:colId xmlns:a16="http://schemas.microsoft.com/office/drawing/2014/main" val="2734007331"/>
                        </a:ext>
                      </a:extLst>
                    </a:gridCol>
                  </a:tblGrid>
                  <a:tr h="1253746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Fluido interno (GVL)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41261024"/>
                      </a:ext>
                    </a:extLst>
                  </a:tr>
                  <a:tr h="119043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1790990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15200710"/>
                      </a:ext>
                    </a:extLst>
                  </a:tr>
                  <a:tr h="96220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t="-254430" r="-79089" b="-987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26772" t="-254430" r="-262" b="-987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8707621"/>
                      </a:ext>
                    </a:extLst>
                  </a:tr>
                  <a:tr h="94173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361290" r="-79089" b="-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8080049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3107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132B783-E4DA-4EB3-95F7-13F1A3B9A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492671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C" dirty="0"/>
              <a:t>Modelo Numérico – Tubo externo y Tubo interno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DE846BC-C62F-4ED1-98EF-8C8248453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68CC875D-62B5-4177-AB89-D5C87C87F2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417953"/>
              </p:ext>
            </p:extLst>
          </p:nvPr>
        </p:nvGraphicFramePr>
        <p:xfrm>
          <a:off x="257174" y="1611363"/>
          <a:ext cx="5667375" cy="440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Imagen de mapa de bits" r:id="rId3" imgW="11751058" imgH="5159187" progId="Paint.Picture">
                  <p:embed/>
                </p:oleObj>
              </mc:Choice>
              <mc:Fallback>
                <p:oleObj name="Imagen de mapa de bits" r:id="rId3" imgW="11751058" imgH="515918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4" y="1611363"/>
                        <a:ext cx="5667375" cy="4408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A02003B3-5321-462E-9621-D2D061B0FF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2626511"/>
                  </p:ext>
                </p:extLst>
              </p:nvPr>
            </p:nvGraphicFramePr>
            <p:xfrm>
              <a:off x="6477352" y="1611363"/>
              <a:ext cx="5305074" cy="443484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8310">
                      <a:extLst>
                        <a:ext uri="{9D8B030D-6E8A-4147-A177-3AD203B41FA5}">
                          <a16:colId xmlns:a16="http://schemas.microsoft.com/office/drawing/2014/main" val="1007214356"/>
                        </a:ext>
                      </a:extLst>
                    </a:gridCol>
                    <a:gridCol w="1407940">
                      <a:extLst>
                        <a:ext uri="{9D8B030D-6E8A-4147-A177-3AD203B41FA5}">
                          <a16:colId xmlns:a16="http://schemas.microsoft.com/office/drawing/2014/main" val="482134974"/>
                        </a:ext>
                      </a:extLst>
                    </a:gridCol>
                    <a:gridCol w="1598824">
                      <a:extLst>
                        <a:ext uri="{9D8B030D-6E8A-4147-A177-3AD203B41FA5}">
                          <a16:colId xmlns:a16="http://schemas.microsoft.com/office/drawing/2014/main" val="160232474"/>
                        </a:ext>
                      </a:extLst>
                    </a:gridCol>
                  </a:tblGrid>
                  <a:tr h="1128243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Tubo interno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Tubo externo (Coraza)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7330994"/>
                      </a:ext>
                    </a:extLst>
                  </a:tr>
                  <a:tr h="1128243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85824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3866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961542"/>
                      </a:ext>
                    </a:extLst>
                  </a:tr>
                  <a:tr h="116525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Tamaño de malla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7.91 x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6.25 x </a:t>
                          </a:r>
                          <a14:m>
                            <m:oMath xmlns:m="http://schemas.openxmlformats.org/officeDocument/2006/math">
                              <m:r>
                                <a:rPr lang="es-EC" sz="18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1</m:t>
                              </m:r>
                              <m:sSup>
                                <m:sSupPr>
                                  <m:ctrlP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s-EC" sz="18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14232325"/>
                      </a:ext>
                    </a:extLst>
                  </a:tr>
                  <a:tr h="781411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MX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Factor de refinamiento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b="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s-EC" sz="1800" b="1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𝒈</m:t>
                                  </m:r>
                                </m:sub>
                              </m:sSub>
                            </m:oMath>
                          </a14:m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511376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A02003B3-5321-462E-9621-D2D061B0FF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2626511"/>
                  </p:ext>
                </p:extLst>
              </p:nvPr>
            </p:nvGraphicFramePr>
            <p:xfrm>
              <a:off x="6477352" y="1611363"/>
              <a:ext cx="5305074" cy="443484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98310">
                      <a:extLst>
                        <a:ext uri="{9D8B030D-6E8A-4147-A177-3AD203B41FA5}">
                          <a16:colId xmlns:a16="http://schemas.microsoft.com/office/drawing/2014/main" val="1007214356"/>
                        </a:ext>
                      </a:extLst>
                    </a:gridCol>
                    <a:gridCol w="1407940">
                      <a:extLst>
                        <a:ext uri="{9D8B030D-6E8A-4147-A177-3AD203B41FA5}">
                          <a16:colId xmlns:a16="http://schemas.microsoft.com/office/drawing/2014/main" val="482134974"/>
                        </a:ext>
                      </a:extLst>
                    </a:gridCol>
                    <a:gridCol w="1598824">
                      <a:extLst>
                        <a:ext uri="{9D8B030D-6E8A-4147-A177-3AD203B41FA5}">
                          <a16:colId xmlns:a16="http://schemas.microsoft.com/office/drawing/2014/main" val="160232474"/>
                        </a:ext>
                      </a:extLst>
                    </a:gridCol>
                  </a:tblGrid>
                  <a:tr h="119043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Característica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Tubo interno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b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Tubo externo (Coraza)</a:t>
                          </a:r>
                          <a:endParaRPr lang="es-EC" sz="18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7330994"/>
                      </a:ext>
                    </a:extLst>
                  </a:tr>
                  <a:tr h="1190435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Número de elementos [N]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85824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3866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961542"/>
                      </a:ext>
                    </a:extLst>
                  </a:tr>
                  <a:tr h="1229487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t="-194059" r="-131300" b="-76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162500" t="-194059" r="-113362" b="-767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5"/>
                          <a:stretch>
                            <a:fillRect l="-232443" t="-194059" r="-382" b="-767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4232325"/>
                      </a:ext>
                    </a:extLst>
                  </a:tr>
                  <a:tr h="824484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440000" r="-131300" b="-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</a:t>
                          </a:r>
                          <a:endParaRPr lang="es-EC" sz="18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4036" marR="64036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511376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43741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29764D-7921-4A19-9C50-02A24A75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Modelo de turbulencia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283706-CB3A-4DB8-97B4-75BF80D7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7" t="20262" r="59117" b="38562"/>
          <a:stretch/>
        </p:blipFill>
        <p:spPr>
          <a:xfrm>
            <a:off x="950258" y="1835696"/>
            <a:ext cx="4805084" cy="38458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BE9EAF-3225-4992-B582-78B074213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6" t="13596" r="36177" b="20260"/>
          <a:stretch/>
        </p:blipFill>
        <p:spPr>
          <a:xfrm>
            <a:off x="6436659" y="1835696"/>
            <a:ext cx="4724401" cy="38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84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2683422-12D5-4D89-815B-42A5FB0E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48048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s-EC" dirty="0"/>
              <a:t>Modelo Numérico – Condiciones </a:t>
            </a:r>
            <a:r>
              <a:rPr lang="es-EC" dirty="0" err="1"/>
              <a:t>Inlet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D1FFDEE-DCC5-44AD-9710-417A32FC2D82}"/>
              </a:ext>
            </a:extLst>
          </p:cNvPr>
          <p:cNvSpPr/>
          <p:nvPr/>
        </p:nvSpPr>
        <p:spPr>
          <a:xfrm>
            <a:off x="476249" y="1630382"/>
            <a:ext cx="3771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región de entrada del fluido caliente se considera el área extendida 0,2L veces antes del intercambiador-coraza.</a:t>
            </a:r>
          </a:p>
          <a:p>
            <a:pPr algn="just"/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Velocidad: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constante en el inicio de U= 23.5 m/s, pero variable a lo largo del intercambiador incrementando en los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GVL’s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E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Temperatura: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condición de borde en la cara de entrada corresponde a la temperatura de entrada de los gases de combustión </a:t>
            </a:r>
            <a:r>
              <a:rPr lang="es-E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=465 K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DBB852-0BDA-4C59-8B28-C34047BF4A66}"/>
              </a:ext>
            </a:extLst>
          </p:cNvPr>
          <p:cNvPicPr/>
          <p:nvPr/>
        </p:nvPicPr>
        <p:blipFill rotWithShape="1">
          <a:blip r:embed="rId2"/>
          <a:srcRect l="14817" t="25836" r="22207" b="29014"/>
          <a:stretch/>
        </p:blipFill>
        <p:spPr bwMode="auto">
          <a:xfrm>
            <a:off x="4495800" y="1630382"/>
            <a:ext cx="7410450" cy="3070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EF506298-FDF2-4E89-89F7-D754605A14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2772520"/>
                  </p:ext>
                </p:extLst>
              </p:nvPr>
            </p:nvGraphicFramePr>
            <p:xfrm>
              <a:off x="5016659" y="4814062"/>
              <a:ext cx="6822916" cy="13443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02084">
                      <a:extLst>
                        <a:ext uri="{9D8B030D-6E8A-4147-A177-3AD203B41FA5}">
                          <a16:colId xmlns:a16="http://schemas.microsoft.com/office/drawing/2014/main" val="1865711687"/>
                        </a:ext>
                      </a:extLst>
                    </a:gridCol>
                    <a:gridCol w="1020832">
                      <a:extLst>
                        <a:ext uri="{9D8B030D-6E8A-4147-A177-3AD203B41FA5}">
                          <a16:colId xmlns:a16="http://schemas.microsoft.com/office/drawing/2014/main" val="3668204913"/>
                        </a:ext>
                      </a:extLst>
                    </a:gridCol>
                  </a:tblGrid>
                  <a:tr h="744182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𝑓𝑖𝑛𝑙𝑒𝑡</m:t>
                                    </m:r>
                                  </m:sub>
                                </m:sSub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𝑈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1−</m:t>
                                    </m:r>
                                    <m:d>
                                      <m:d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s-EC" sz="18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  <m:t>𝑅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s-EC" sz="1800" i="1"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Calibri" panose="020F0502020204030204" pitchFamily="34" charset="0"/>
                                                    <a:cs typeface="Calibri" panose="020F0502020204030204" pitchFamily="34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44343524"/>
                      </a:ext>
                    </a:extLst>
                  </a:tr>
                  <a:tr h="328206"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𝑣</m:t>
                                </m:r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𝑤</m:t>
                                </m:r>
                                <m:r>
                                  <a:rPr lang="es-EC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638938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>
                <a:extLst>
                  <a:ext uri="{FF2B5EF4-FFF2-40B4-BE49-F238E27FC236}">
                    <a16:creationId xmlns:a16="http://schemas.microsoft.com/office/drawing/2014/main" id="{EF506298-FDF2-4E89-89F7-D754605A14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2772520"/>
                  </p:ext>
                </p:extLst>
              </p:nvPr>
            </p:nvGraphicFramePr>
            <p:xfrm>
              <a:off x="5016659" y="4814062"/>
              <a:ext cx="6822916" cy="134435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02084">
                      <a:extLst>
                        <a:ext uri="{9D8B030D-6E8A-4147-A177-3AD203B41FA5}">
                          <a16:colId xmlns:a16="http://schemas.microsoft.com/office/drawing/2014/main" val="1865711687"/>
                        </a:ext>
                      </a:extLst>
                    </a:gridCol>
                    <a:gridCol w="1020832">
                      <a:extLst>
                        <a:ext uri="{9D8B030D-6E8A-4147-A177-3AD203B41FA5}">
                          <a16:colId xmlns:a16="http://schemas.microsoft.com/office/drawing/2014/main" val="3668204913"/>
                        </a:ext>
                      </a:extLst>
                    </a:gridCol>
                  </a:tblGrid>
                  <a:tr h="932879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r="-17629" b="-44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44343524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226471" r="-176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6389385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9817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36CD1B-1DAB-4396-B540-E0BAC5AE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/>
              <a:t>CONTENIDO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E908B4-22DE-435E-813F-3AF7C4E22CA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11970759"/>
              </p:ext>
            </p:extLst>
          </p:nvPr>
        </p:nvGraphicFramePr>
        <p:xfrm>
          <a:off x="833318" y="1842592"/>
          <a:ext cx="10525364" cy="404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513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436E9BF-E39B-4075-86E6-4AAFCFEB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331489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Modelo Numérico – Condiciones de borde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8DA15D-1EF1-4E09-AC4E-F8CF508A3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7" t="20555" r="23117" b="30833"/>
          <a:stretch/>
        </p:blipFill>
        <p:spPr>
          <a:xfrm>
            <a:off x="304799" y="1690192"/>
            <a:ext cx="7372351" cy="44396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473D393-2D06-4980-B6BB-70C619835C30}"/>
              </a:ext>
            </a:extLst>
          </p:cNvPr>
          <p:cNvSpPr/>
          <p:nvPr/>
        </p:nvSpPr>
        <p:spPr>
          <a:xfrm>
            <a:off x="8039100" y="1690192"/>
            <a:ext cx="384810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ea typeface="Times New Roman" panose="02020603050405020304" pitchFamily="18" charset="0"/>
              </a:rPr>
              <a:t>Conducción: </a:t>
            </a:r>
            <a:r>
              <a:rPr lang="es-MX" dirty="0">
                <a:ea typeface="Times New Roman" panose="02020603050405020304" pitchFamily="18" charset="0"/>
              </a:rPr>
              <a:t>tubo interno con material de aluminio, con una conductividad κ= 237 [w/</a:t>
            </a:r>
            <a:r>
              <a:rPr lang="es-MX" dirty="0" err="1">
                <a:ea typeface="Times New Roman" panose="02020603050405020304" pitchFamily="18" charset="0"/>
              </a:rPr>
              <a:t>mk</a:t>
            </a:r>
            <a:r>
              <a:rPr lang="es-MX" dirty="0">
                <a:ea typeface="Times New Roman" panose="02020603050405020304" pitchFamily="18" charset="0"/>
              </a:rPr>
              <a:t>], con la función Shell </a:t>
            </a:r>
            <a:r>
              <a:rPr lang="es-MX" dirty="0" err="1">
                <a:ea typeface="Times New Roman" panose="02020603050405020304" pitchFamily="18" charset="0"/>
              </a:rPr>
              <a:t>Conduction</a:t>
            </a:r>
            <a:r>
              <a:rPr lang="es-MX" dirty="0">
                <a:ea typeface="Times New Roman" panose="02020603050405020304" pitchFamily="18" charset="0"/>
              </a:rPr>
              <a:t>. </a:t>
            </a:r>
          </a:p>
          <a:p>
            <a:endParaRPr lang="es-MX" dirty="0">
              <a:ea typeface="Times New Roman" panose="02020603050405020304" pitchFamily="18" charset="0"/>
            </a:endParaRPr>
          </a:p>
          <a:p>
            <a:r>
              <a:rPr lang="es-MX" b="1" dirty="0">
                <a:ea typeface="Times New Roman" panose="02020603050405020304" pitchFamily="18" charset="0"/>
              </a:rPr>
              <a:t>Temperatura: </a:t>
            </a:r>
            <a:r>
              <a:rPr lang="es-MX" dirty="0">
                <a:ea typeface="Times New Roman" panose="02020603050405020304" pitchFamily="18" charset="0"/>
              </a:rPr>
              <a:t>para la región del tubo interno se considera la condición de borde de pared a una temperatura de Tw = 300 [K].</a:t>
            </a:r>
          </a:p>
          <a:p>
            <a:endParaRPr lang="es-MX" dirty="0">
              <a:ea typeface="Times New Roman" panose="02020603050405020304" pitchFamily="18" charset="0"/>
            </a:endParaRPr>
          </a:p>
          <a:p>
            <a:r>
              <a:rPr lang="es-MX" b="1" dirty="0"/>
              <a:t>Conducción GVL: </a:t>
            </a:r>
            <a:r>
              <a:rPr lang="es-MX" dirty="0"/>
              <a:t>se considera la condición de pared con un espesor de 2 [mm]</a:t>
            </a:r>
            <a:endParaRPr lang="es-MX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78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9F7D2D7-17BD-4041-9C3B-25B7C2FFAD2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38925" y="2276475"/>
            <a:ext cx="5210174" cy="360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 dirty="0"/>
              <a:t>Se considera la condición de conservación de la masa, que impone que no hay gradientes en la dirección normal a la cara de salida tanto como al fluido caliente como al fluido externo frio.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498209B-C5C4-4208-9969-292D94AE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dirty="0"/>
              <a:t>Modelo Numérico – Condición </a:t>
            </a:r>
            <a:r>
              <a:rPr lang="es-EC" dirty="0" err="1"/>
              <a:t>Outflow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BC2C81-1DBD-4076-92AC-6395C573ED9D}"/>
              </a:ext>
            </a:extLst>
          </p:cNvPr>
          <p:cNvPicPr/>
          <p:nvPr/>
        </p:nvPicPr>
        <p:blipFill rotWithShape="1">
          <a:blip r:embed="rId2"/>
          <a:srcRect l="14676" t="19816" r="17309" b="25752"/>
          <a:stretch/>
        </p:blipFill>
        <p:spPr bwMode="auto">
          <a:xfrm>
            <a:off x="342901" y="1924050"/>
            <a:ext cx="6134099" cy="412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141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7686EB5-A36A-439F-892A-A6957481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27525"/>
            <a:ext cx="10972800" cy="1143000"/>
          </a:xfrm>
        </p:spPr>
        <p:txBody>
          <a:bodyPr/>
          <a:lstStyle/>
          <a:p>
            <a:r>
              <a:rPr lang="es-MX" dirty="0"/>
              <a:t>Modelo Numérico – Independencia de mallado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7E7FAECE-B78C-44EA-A70E-093FB6AFEF61}"/>
                  </a:ext>
                </a:extLst>
              </p:cNvPr>
              <p:cNvSpPr/>
              <p:nvPr/>
            </p:nvSpPr>
            <p:spPr>
              <a:xfrm>
                <a:off x="295276" y="1563133"/>
                <a:ext cx="3228975" cy="209812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MX" b="1" dirty="0"/>
                  <a:t>Paso 1</a:t>
                </a:r>
              </a:p>
              <a:p>
                <a:pPr algn="ctr"/>
                <a:endParaRPr lang="es-MX" b="1" dirty="0"/>
              </a:p>
              <a:p>
                <a:pPr algn="ctr"/>
                <a:r>
                  <a:rPr lang="es-EC" dirty="0"/>
                  <a:t>Definir un tamaño representativo de celda h</a:t>
                </a:r>
              </a:p>
              <a:p>
                <a:pPr algn="ctr"/>
                <a:endParaRPr lang="es-EC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C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es-EC" b="1" i="1">
                        <a:latin typeface="Cambria Math" panose="02040503050406030204" pitchFamily="18" charset="0"/>
                      </a:rPr>
                      <m:t>=[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p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s-EC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C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s-EC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s-EC" b="1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nary>
                      </m:e>
                      <m:sup>
                        <m:r>
                          <a:rPr lang="es-EC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s-MX" dirty="0"/>
                  <a:t> </a:t>
                </a:r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7E7FAECE-B78C-44EA-A70E-093FB6AFE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6" y="1563133"/>
                <a:ext cx="3228975" cy="2098129"/>
              </a:xfrm>
              <a:prstGeom prst="rect">
                <a:avLst/>
              </a:prstGeom>
              <a:blipFill>
                <a:blip r:embed="rId2"/>
                <a:stretch>
                  <a:fillRect t="-2292" b="-1776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D35042B-2FE9-4E19-AECF-87D3C4F94DB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524251" y="2612198"/>
            <a:ext cx="638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A1785169-D007-43DD-A252-715DBD17F36B}"/>
                  </a:ext>
                </a:extLst>
              </p:cNvPr>
              <p:cNvSpPr/>
              <p:nvPr/>
            </p:nvSpPr>
            <p:spPr>
              <a:xfrm>
                <a:off x="4233862" y="1520129"/>
                <a:ext cx="4000500" cy="2128019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MX" b="1" dirty="0"/>
              </a:p>
              <a:p>
                <a:pPr algn="ctr"/>
                <a:r>
                  <a:rPr lang="es-MX" b="1" dirty="0"/>
                  <a:t>Paso 2</a:t>
                </a:r>
              </a:p>
              <a:p>
                <a:pPr algn="ctr"/>
                <a:endParaRPr lang="es-MX" b="1" dirty="0"/>
              </a:p>
              <a:p>
                <a:pPr algn="ctr"/>
                <a:r>
                  <a:rPr lang="es-EC" dirty="0"/>
                  <a:t>Seleccione tres conjuntos de cuadrículas significativamente diferentes </a:t>
                </a:r>
              </a:p>
              <a:p>
                <a:pPr algn="ctr"/>
                <a:endParaRPr lang="es-EC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EC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𝑐𝑜𝑎𝑟𝑠𝑒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𝑓𝑖𝑛𝑒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MX" dirty="0"/>
              </a:p>
              <a:p>
                <a:pPr algn="ctr"/>
                <a:endParaRPr lang="es-EC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A1785169-D007-43DD-A252-715DBD17F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62" y="1520129"/>
                <a:ext cx="4000500" cy="2128019"/>
              </a:xfrm>
              <a:prstGeom prst="rect">
                <a:avLst/>
              </a:prstGeom>
              <a:blipFill>
                <a:blip r:embed="rId3"/>
                <a:stretch>
                  <a:fillRect l="-455" r="-106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>
            <a:extLst>
              <a:ext uri="{FF2B5EF4-FFF2-40B4-BE49-F238E27FC236}">
                <a16:creationId xmlns:a16="http://schemas.microsoft.com/office/drawing/2014/main" id="{EDE58CED-6B6A-4CAE-8245-AC7E18E4EDA4}"/>
              </a:ext>
            </a:extLst>
          </p:cNvPr>
          <p:cNvSpPr/>
          <p:nvPr/>
        </p:nvSpPr>
        <p:spPr>
          <a:xfrm>
            <a:off x="8943973" y="1639116"/>
            <a:ext cx="2600325" cy="189004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18FD8B6-0589-44E5-904A-31A8BC31C188}"/>
              </a:ext>
            </a:extLst>
          </p:cNvPr>
          <p:cNvCxnSpPr>
            <a:cxnSpLocks/>
          </p:cNvCxnSpPr>
          <p:nvPr/>
        </p:nvCxnSpPr>
        <p:spPr>
          <a:xfrm>
            <a:off x="8234362" y="2634553"/>
            <a:ext cx="600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14833D8B-A43D-4601-8D0A-EAED0AF7CB75}"/>
                  </a:ext>
                </a:extLst>
              </p:cNvPr>
              <p:cNvSpPr/>
              <p:nvPr/>
            </p:nvSpPr>
            <p:spPr>
              <a:xfrm>
                <a:off x="9198143" y="2155493"/>
                <a:ext cx="2346155" cy="722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14833D8B-A43D-4601-8D0A-EAED0AF7CB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143" y="2155493"/>
                <a:ext cx="2346155" cy="7223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59F2EEEA-9783-4711-AA8A-ABCA595DCCA1}"/>
                  </a:ext>
                </a:extLst>
              </p:cNvPr>
              <p:cNvSpPr/>
              <p:nvPr/>
            </p:nvSpPr>
            <p:spPr>
              <a:xfrm>
                <a:off x="835817" y="3946129"/>
                <a:ext cx="4195763" cy="212801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MX" b="1" dirty="0"/>
              </a:p>
              <a:p>
                <a:pPr algn="ctr"/>
                <a:r>
                  <a:rPr lang="es-MX" b="1" dirty="0"/>
                  <a:t>Paso 3</a:t>
                </a:r>
              </a:p>
              <a:p>
                <a:pPr algn="ctr"/>
                <a:endParaRPr lang="es-MX" dirty="0"/>
              </a:p>
              <a:p>
                <a:pPr algn="ctr"/>
                <a:r>
                  <a:rPr lang="es-MX" dirty="0"/>
                  <a:t>El tamaño de malla debe cumplir que:</a:t>
                </a:r>
              </a:p>
              <a:p>
                <a:pPr algn="ctr"/>
                <a:r>
                  <a:rPr lang="es-MX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MX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MX" i="1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MX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s-MX" dirty="0"/>
                  <a:t> 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s-EC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es-EC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C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s-EC" b="1" dirty="0"/>
                  <a:t> </a:t>
                </a:r>
                <a:r>
                  <a:rPr lang="es-EC" dirty="0"/>
                  <a:t>del tal modo que calculamos el orden aparente p. </a:t>
                </a:r>
              </a:p>
            </p:txBody>
          </p:sp>
        </mc:Choice>
        <mc:Fallback xmlns="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59F2EEEA-9783-4711-AA8A-ABCA595DC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17" y="3946129"/>
                <a:ext cx="4195763" cy="2128018"/>
              </a:xfrm>
              <a:prstGeom prst="rect">
                <a:avLst/>
              </a:prstGeom>
              <a:blipFill>
                <a:blip r:embed="rId5"/>
                <a:stretch>
                  <a:fillRect l="-578" r="-173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lipse 17">
            <a:extLst>
              <a:ext uri="{FF2B5EF4-FFF2-40B4-BE49-F238E27FC236}">
                <a16:creationId xmlns:a16="http://schemas.microsoft.com/office/drawing/2014/main" id="{FB8ADB5C-8C4F-425B-BF1C-800A42A81D15}"/>
              </a:ext>
            </a:extLst>
          </p:cNvPr>
          <p:cNvSpPr/>
          <p:nvPr/>
        </p:nvSpPr>
        <p:spPr>
          <a:xfrm>
            <a:off x="6095999" y="4095909"/>
            <a:ext cx="2600325" cy="189004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30CB751-22B6-421F-BB83-A9B707444065}"/>
                  </a:ext>
                </a:extLst>
              </p:cNvPr>
              <p:cNvSpPr/>
              <p:nvPr/>
            </p:nvSpPr>
            <p:spPr>
              <a:xfrm>
                <a:off x="6191280" y="4709478"/>
                <a:ext cx="2409762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  <m:func>
                                <m:func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fName>
                                <m:e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32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A30CB751-22B6-421F-BB83-A9B7074440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80" y="4709478"/>
                <a:ext cx="240976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5A05EF0-61F3-4A3B-9BDB-E76D45C863E7}"/>
              </a:ext>
            </a:extLst>
          </p:cNvPr>
          <p:cNvCxnSpPr>
            <a:cxnSpLocks/>
          </p:cNvCxnSpPr>
          <p:nvPr/>
        </p:nvCxnSpPr>
        <p:spPr>
          <a:xfrm>
            <a:off x="5031580" y="5009898"/>
            <a:ext cx="1064419" cy="3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D40D9FEB-696A-4C8A-AFA3-480E0690E883}"/>
                  </a:ext>
                </a:extLst>
              </p:cNvPr>
              <p:cNvSpPr/>
              <p:nvPr/>
            </p:nvSpPr>
            <p:spPr>
              <a:xfrm>
                <a:off x="9572027" y="4403350"/>
                <a:ext cx="197227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s-MX" i="0" dirty="0">
                  <a:latin typeface="Cambria Math" panose="02040503050406030204" pitchFamily="18" charset="0"/>
                </a:endParaRPr>
              </a:p>
              <a:p>
                <a:endParaRPr lang="es-EC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MX" b="0" i="0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D40D9FEB-696A-4C8A-AFA3-480E0690E8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2027" y="4403350"/>
                <a:ext cx="1972271" cy="923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96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03855C3-C063-4928-B9AE-4BE492FB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Modelo Numérico – Independencia de mallado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CD4306-C98D-423C-9249-9CDDD499E1F1}"/>
              </a:ext>
            </a:extLst>
          </p:cNvPr>
          <p:cNvSpPr/>
          <p:nvPr/>
        </p:nvSpPr>
        <p:spPr>
          <a:xfrm>
            <a:off x="1621630" y="2492921"/>
            <a:ext cx="4195763" cy="21280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b="1" dirty="0"/>
          </a:p>
          <a:p>
            <a:pPr algn="ctr"/>
            <a:r>
              <a:rPr lang="es-MX" b="1" dirty="0"/>
              <a:t>Paso 4 </a:t>
            </a:r>
          </a:p>
          <a:p>
            <a:pPr algn="ctr"/>
            <a:endParaRPr lang="es-MX" i="1" dirty="0"/>
          </a:p>
          <a:p>
            <a:pPr algn="ctr"/>
            <a:r>
              <a:rPr lang="es-MX" dirty="0"/>
              <a:t>Calcular el error relativo estimado con el orden aparente </a:t>
            </a:r>
            <a:r>
              <a:rPr lang="es-MX" i="1" dirty="0"/>
              <a:t>p, </a:t>
            </a:r>
            <a:r>
              <a:rPr lang="es-MX" dirty="0"/>
              <a:t>para al final obtener el índice de convergencia de malla GCI por sus siglas en inglés</a:t>
            </a:r>
            <a:r>
              <a:rPr lang="es-EC" dirty="0"/>
              <a:t> </a:t>
            </a:r>
          </a:p>
          <a:p>
            <a:pPr algn="ctr"/>
            <a:endParaRPr lang="es-EC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A91AAE00-178D-42D5-8ADC-4C8BBD02B5A8}"/>
              </a:ext>
            </a:extLst>
          </p:cNvPr>
          <p:cNvCxnSpPr>
            <a:cxnSpLocks/>
          </p:cNvCxnSpPr>
          <p:nvPr/>
        </p:nvCxnSpPr>
        <p:spPr>
          <a:xfrm>
            <a:off x="5869781" y="3556930"/>
            <a:ext cx="1064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1B7A2E56-F059-41DB-BC21-02D97725388F}"/>
                  </a:ext>
                </a:extLst>
              </p:cNvPr>
              <p:cNvSpPr/>
              <p:nvPr/>
            </p:nvSpPr>
            <p:spPr>
              <a:xfrm>
                <a:off x="6934200" y="2611908"/>
                <a:ext cx="2600325" cy="1890043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𝐺𝐶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>
                              <a:latin typeface="Cambria Math" panose="02040503050406030204" pitchFamily="18" charset="0"/>
                            </a:rPr>
                            <m:t>1.25</m:t>
                          </m:r>
                          <m:sSubSup>
                            <m:sSub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s-ES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1B7A2E56-F059-41DB-BC21-02D977253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2611908"/>
                <a:ext cx="2600325" cy="189004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82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D57DBBC-7440-4745-A618-480208BF1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378371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Modelo Numérico – Independencia de mallado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00416ACE-3AF0-403D-94B8-D8EAB576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62378"/>
                  </p:ext>
                </p:extLst>
              </p:nvPr>
            </p:nvGraphicFramePr>
            <p:xfrm>
              <a:off x="507443" y="2045144"/>
              <a:ext cx="11177113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36253">
                      <a:extLst>
                        <a:ext uri="{9D8B030D-6E8A-4147-A177-3AD203B41FA5}">
                          <a16:colId xmlns:a16="http://schemas.microsoft.com/office/drawing/2014/main" val="3173127175"/>
                        </a:ext>
                      </a:extLst>
                    </a:gridCol>
                    <a:gridCol w="1644071">
                      <a:extLst>
                        <a:ext uri="{9D8B030D-6E8A-4147-A177-3AD203B41FA5}">
                          <a16:colId xmlns:a16="http://schemas.microsoft.com/office/drawing/2014/main" val="3629758007"/>
                        </a:ext>
                      </a:extLst>
                    </a:gridCol>
                    <a:gridCol w="1645362">
                      <a:extLst>
                        <a:ext uri="{9D8B030D-6E8A-4147-A177-3AD203B41FA5}">
                          <a16:colId xmlns:a16="http://schemas.microsoft.com/office/drawing/2014/main" val="2825433200"/>
                        </a:ext>
                      </a:extLst>
                    </a:gridCol>
                    <a:gridCol w="1557678">
                      <a:extLst>
                        <a:ext uri="{9D8B030D-6E8A-4147-A177-3AD203B41FA5}">
                          <a16:colId xmlns:a16="http://schemas.microsoft.com/office/drawing/2014/main" val="3503108720"/>
                        </a:ext>
                      </a:extLst>
                    </a:gridCol>
                    <a:gridCol w="1792360">
                      <a:extLst>
                        <a:ext uri="{9D8B030D-6E8A-4147-A177-3AD203B41FA5}">
                          <a16:colId xmlns:a16="http://schemas.microsoft.com/office/drawing/2014/main" val="3758347796"/>
                        </a:ext>
                      </a:extLst>
                    </a:gridCol>
                    <a:gridCol w="1801389">
                      <a:extLst>
                        <a:ext uri="{9D8B030D-6E8A-4147-A177-3AD203B41FA5}">
                          <a16:colId xmlns:a16="http://schemas.microsoft.com/office/drawing/2014/main" val="7148799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𝐫𝐞𝐟𝐢𝐧𝐚𝐝𝐨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𝐠𝐫𝐮𝐞𝐬𝐨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s-EC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sub>
                                <m:sup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s-MX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𝐩</m:t>
                                </m:r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135699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𝑵𝒖</m:t>
                                </m:r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den>
                                </m:f>
                                <m:nary>
                                  <m:naryPr>
                                    <m:limLoc m:val="subSup"/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p>
                                  <m:e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  <m:sSub>
                                      <m:sSub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𝒛</m:t>
                                        </m:r>
                                      </m:sub>
                                    </m:s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𝒅𝒛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265.23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268.85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1.34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1.70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2.34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265952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a 4">
                <a:extLst>
                  <a:ext uri="{FF2B5EF4-FFF2-40B4-BE49-F238E27FC236}">
                    <a16:creationId xmlns:a16="http://schemas.microsoft.com/office/drawing/2014/main" id="{00416ACE-3AF0-403D-94B8-D8EAB57632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8162378"/>
                  </p:ext>
                </p:extLst>
              </p:nvPr>
            </p:nvGraphicFramePr>
            <p:xfrm>
              <a:off x="507443" y="2045144"/>
              <a:ext cx="11177113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36253">
                      <a:extLst>
                        <a:ext uri="{9D8B030D-6E8A-4147-A177-3AD203B41FA5}">
                          <a16:colId xmlns:a16="http://schemas.microsoft.com/office/drawing/2014/main" val="3173127175"/>
                        </a:ext>
                      </a:extLst>
                    </a:gridCol>
                    <a:gridCol w="1644071">
                      <a:extLst>
                        <a:ext uri="{9D8B030D-6E8A-4147-A177-3AD203B41FA5}">
                          <a16:colId xmlns:a16="http://schemas.microsoft.com/office/drawing/2014/main" val="3629758007"/>
                        </a:ext>
                      </a:extLst>
                    </a:gridCol>
                    <a:gridCol w="1645362">
                      <a:extLst>
                        <a:ext uri="{9D8B030D-6E8A-4147-A177-3AD203B41FA5}">
                          <a16:colId xmlns:a16="http://schemas.microsoft.com/office/drawing/2014/main" val="2825433200"/>
                        </a:ext>
                      </a:extLst>
                    </a:gridCol>
                    <a:gridCol w="1557678">
                      <a:extLst>
                        <a:ext uri="{9D8B030D-6E8A-4147-A177-3AD203B41FA5}">
                          <a16:colId xmlns:a16="http://schemas.microsoft.com/office/drawing/2014/main" val="3503108720"/>
                        </a:ext>
                      </a:extLst>
                    </a:gridCol>
                    <a:gridCol w="1792360">
                      <a:extLst>
                        <a:ext uri="{9D8B030D-6E8A-4147-A177-3AD203B41FA5}">
                          <a16:colId xmlns:a16="http://schemas.microsoft.com/office/drawing/2014/main" val="3758347796"/>
                        </a:ext>
                      </a:extLst>
                    </a:gridCol>
                    <a:gridCol w="1801389">
                      <a:extLst>
                        <a:ext uri="{9D8B030D-6E8A-4147-A177-3AD203B41FA5}">
                          <a16:colId xmlns:a16="http://schemas.microsoft.com/office/drawing/2014/main" val="714879935"/>
                        </a:ext>
                      </a:extLst>
                    </a:gridCol>
                  </a:tblGrid>
                  <a:tr h="45066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6296" t="-1351" r="-413333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66296" t="-1351" r="-313333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87843" t="-1351" r="-231765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3129" t="-1351" r="-101020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81356994"/>
                      </a:ext>
                    </a:extLst>
                  </a:tr>
                  <a:tr h="93319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48701" r="-308686" b="-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265.23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268.85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1.34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1.70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2.34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265952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064686E9-3DA8-40E2-AAAD-9F10B65DF7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900047"/>
                  </p:ext>
                </p:extLst>
              </p:nvPr>
            </p:nvGraphicFramePr>
            <p:xfrm>
              <a:off x="507443" y="4200652"/>
              <a:ext cx="11177112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36251">
                      <a:extLst>
                        <a:ext uri="{9D8B030D-6E8A-4147-A177-3AD203B41FA5}">
                          <a16:colId xmlns:a16="http://schemas.microsoft.com/office/drawing/2014/main" val="1801611259"/>
                        </a:ext>
                      </a:extLst>
                    </a:gridCol>
                    <a:gridCol w="1644071">
                      <a:extLst>
                        <a:ext uri="{9D8B030D-6E8A-4147-A177-3AD203B41FA5}">
                          <a16:colId xmlns:a16="http://schemas.microsoft.com/office/drawing/2014/main" val="639377143"/>
                        </a:ext>
                      </a:extLst>
                    </a:gridCol>
                    <a:gridCol w="1645362">
                      <a:extLst>
                        <a:ext uri="{9D8B030D-6E8A-4147-A177-3AD203B41FA5}">
                          <a16:colId xmlns:a16="http://schemas.microsoft.com/office/drawing/2014/main" val="3145630669"/>
                        </a:ext>
                      </a:extLst>
                    </a:gridCol>
                    <a:gridCol w="1557680">
                      <a:extLst>
                        <a:ext uri="{9D8B030D-6E8A-4147-A177-3AD203B41FA5}">
                          <a16:colId xmlns:a16="http://schemas.microsoft.com/office/drawing/2014/main" val="1871113297"/>
                        </a:ext>
                      </a:extLst>
                    </a:gridCol>
                    <a:gridCol w="1792360">
                      <a:extLst>
                        <a:ext uri="{9D8B030D-6E8A-4147-A177-3AD203B41FA5}">
                          <a16:colId xmlns:a16="http://schemas.microsoft.com/office/drawing/2014/main" val="2031140015"/>
                        </a:ext>
                      </a:extLst>
                    </a:gridCol>
                    <a:gridCol w="1801388">
                      <a:extLst>
                        <a:ext uri="{9D8B030D-6E8A-4147-A177-3AD203B41FA5}">
                          <a16:colId xmlns:a16="http://schemas.microsoft.com/office/drawing/2014/main" val="137096338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𝐫𝐞𝐟𝐢𝐧𝐚𝐝𝐨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𝐠𝐫𝐮𝐞𝐬𝐨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s-EC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sub>
                                <m:sup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s-MX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𝐩</m:t>
                                </m:r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151608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𝑵𝒖</m:t>
                                </m:r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den>
                                </m:f>
                                <m:nary>
                                  <m:naryPr>
                                    <m:limLoc m:val="subSup"/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p>
                                  <m:e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  <m:sSub>
                                      <m:sSub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𝒛</m:t>
                                        </m:r>
                                      </m:sub>
                                    </m:s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𝒅𝒛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283.62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286.68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1.06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2.75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1.15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38623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064686E9-3DA8-40E2-AAAD-9F10B65DF7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900047"/>
                  </p:ext>
                </p:extLst>
              </p:nvPr>
            </p:nvGraphicFramePr>
            <p:xfrm>
              <a:off x="507443" y="4200652"/>
              <a:ext cx="11177112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36251">
                      <a:extLst>
                        <a:ext uri="{9D8B030D-6E8A-4147-A177-3AD203B41FA5}">
                          <a16:colId xmlns:a16="http://schemas.microsoft.com/office/drawing/2014/main" val="1801611259"/>
                        </a:ext>
                      </a:extLst>
                    </a:gridCol>
                    <a:gridCol w="1644071">
                      <a:extLst>
                        <a:ext uri="{9D8B030D-6E8A-4147-A177-3AD203B41FA5}">
                          <a16:colId xmlns:a16="http://schemas.microsoft.com/office/drawing/2014/main" val="639377143"/>
                        </a:ext>
                      </a:extLst>
                    </a:gridCol>
                    <a:gridCol w="1645362">
                      <a:extLst>
                        <a:ext uri="{9D8B030D-6E8A-4147-A177-3AD203B41FA5}">
                          <a16:colId xmlns:a16="http://schemas.microsoft.com/office/drawing/2014/main" val="3145630669"/>
                        </a:ext>
                      </a:extLst>
                    </a:gridCol>
                    <a:gridCol w="1557680">
                      <a:extLst>
                        <a:ext uri="{9D8B030D-6E8A-4147-A177-3AD203B41FA5}">
                          <a16:colId xmlns:a16="http://schemas.microsoft.com/office/drawing/2014/main" val="1871113297"/>
                        </a:ext>
                      </a:extLst>
                    </a:gridCol>
                    <a:gridCol w="1792360">
                      <a:extLst>
                        <a:ext uri="{9D8B030D-6E8A-4147-A177-3AD203B41FA5}">
                          <a16:colId xmlns:a16="http://schemas.microsoft.com/office/drawing/2014/main" val="2031140015"/>
                        </a:ext>
                      </a:extLst>
                    </a:gridCol>
                    <a:gridCol w="1801388">
                      <a:extLst>
                        <a:ext uri="{9D8B030D-6E8A-4147-A177-3AD203B41FA5}">
                          <a16:colId xmlns:a16="http://schemas.microsoft.com/office/drawing/2014/main" val="1370963388"/>
                        </a:ext>
                      </a:extLst>
                    </a:gridCol>
                  </a:tblGrid>
                  <a:tr h="45066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66296" t="-1351" r="-413333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6296" t="-1351" r="-313333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87843" t="-1351" r="-231765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23129" t="-1351" r="-101020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401516088"/>
                      </a:ext>
                    </a:extLst>
                  </a:tr>
                  <a:tr h="93319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48701" r="-308686" b="-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283.62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286.68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1.06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2.75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1.15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386230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ángulo 7">
            <a:extLst>
              <a:ext uri="{FF2B5EF4-FFF2-40B4-BE49-F238E27FC236}">
                <a16:creationId xmlns:a16="http://schemas.microsoft.com/office/drawing/2014/main" id="{C237CA09-1437-4FA2-B0A5-2C4EAAF4CAAA}"/>
              </a:ext>
            </a:extLst>
          </p:cNvPr>
          <p:cNvSpPr/>
          <p:nvPr/>
        </p:nvSpPr>
        <p:spPr>
          <a:xfrm>
            <a:off x="4343400" y="1612490"/>
            <a:ext cx="2686050" cy="341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4 GVL</a:t>
            </a:r>
            <a:endParaRPr lang="es-EC" b="1" i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4385775-CFC3-4864-A1EC-A0E2BE54D4D6}"/>
              </a:ext>
            </a:extLst>
          </p:cNvPr>
          <p:cNvSpPr/>
          <p:nvPr/>
        </p:nvSpPr>
        <p:spPr>
          <a:xfrm>
            <a:off x="4343400" y="3644059"/>
            <a:ext cx="2686050" cy="341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6 GVL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35217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C087CD0-43CE-468A-AA49-E89CA032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Modelo Numérico – Independencia de mallado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Marcador de contenido 6">
                <a:extLst>
                  <a:ext uri="{FF2B5EF4-FFF2-40B4-BE49-F238E27FC236}">
                    <a16:creationId xmlns:a16="http://schemas.microsoft.com/office/drawing/2014/main" id="{FC584BB6-3B56-469E-AAF9-F4505190174C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3594288824"/>
                  </p:ext>
                </p:extLst>
              </p:nvPr>
            </p:nvGraphicFramePr>
            <p:xfrm>
              <a:off x="985837" y="2839656"/>
              <a:ext cx="10220325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02023">
                      <a:extLst>
                        <a:ext uri="{9D8B030D-6E8A-4147-A177-3AD203B41FA5}">
                          <a16:colId xmlns:a16="http://schemas.microsoft.com/office/drawing/2014/main" val="4060213719"/>
                        </a:ext>
                      </a:extLst>
                    </a:gridCol>
                    <a:gridCol w="1503335">
                      <a:extLst>
                        <a:ext uri="{9D8B030D-6E8A-4147-A177-3AD203B41FA5}">
                          <a16:colId xmlns:a16="http://schemas.microsoft.com/office/drawing/2014/main" val="2908485624"/>
                        </a:ext>
                      </a:extLst>
                    </a:gridCol>
                    <a:gridCol w="1504516">
                      <a:extLst>
                        <a:ext uri="{9D8B030D-6E8A-4147-A177-3AD203B41FA5}">
                          <a16:colId xmlns:a16="http://schemas.microsoft.com/office/drawing/2014/main" val="2057007724"/>
                        </a:ext>
                      </a:extLst>
                    </a:gridCol>
                    <a:gridCol w="1424337">
                      <a:extLst>
                        <a:ext uri="{9D8B030D-6E8A-4147-A177-3AD203B41FA5}">
                          <a16:colId xmlns:a16="http://schemas.microsoft.com/office/drawing/2014/main" val="821405921"/>
                        </a:ext>
                      </a:extLst>
                    </a:gridCol>
                    <a:gridCol w="1638930">
                      <a:extLst>
                        <a:ext uri="{9D8B030D-6E8A-4147-A177-3AD203B41FA5}">
                          <a16:colId xmlns:a16="http://schemas.microsoft.com/office/drawing/2014/main" val="1107351420"/>
                        </a:ext>
                      </a:extLst>
                    </a:gridCol>
                    <a:gridCol w="1647184">
                      <a:extLst>
                        <a:ext uri="{9D8B030D-6E8A-4147-A177-3AD203B41FA5}">
                          <a16:colId xmlns:a16="http://schemas.microsoft.com/office/drawing/2014/main" val="380414257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𝐫𝐞𝐟𝐢𝐧𝐚𝐝𝐨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800" b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∅</m:t>
                                    </m:r>
                                  </m:e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𝐠𝐫𝐮𝐞𝐬𝐨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s-EC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b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𝐚</m:t>
                                  </m:r>
                                </m:sub>
                                <m:sup>
                                  <m:r>
                                    <a:rPr lang="es-ES" sz="1800" b="1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s-MX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𝐩</m:t>
                                </m:r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40706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𝑵𝒖</m:t>
                                </m:r>
                                <m:r>
                                  <a:rPr lang="es-ES" sz="18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den>
                                </m:f>
                                <m:nary>
                                  <m:naryPr>
                                    <m:limLoc m:val="subSup"/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  <m:sup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𝑳</m:t>
                                    </m:r>
                                  </m:sup>
                                  <m:e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𝑵</m:t>
                                    </m:r>
                                    <m:sSub>
                                      <m:sSub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s-ES" sz="18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𝒛</m:t>
                                        </m:r>
                                      </m:sub>
                                    </m:sSub>
                                    <m:r>
                                      <a:rPr lang="es-ES" sz="1800" b="1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𝒅𝒛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300.58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305.21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3.78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098151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Marcador de contenido 6">
                <a:extLst>
                  <a:ext uri="{FF2B5EF4-FFF2-40B4-BE49-F238E27FC236}">
                    <a16:creationId xmlns:a16="http://schemas.microsoft.com/office/drawing/2014/main" id="{FC584BB6-3B56-469E-AAF9-F4505190174C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3594288824"/>
                  </p:ext>
                </p:extLst>
              </p:nvPr>
            </p:nvGraphicFramePr>
            <p:xfrm>
              <a:off x="985837" y="2839656"/>
              <a:ext cx="10220325" cy="138385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02023">
                      <a:extLst>
                        <a:ext uri="{9D8B030D-6E8A-4147-A177-3AD203B41FA5}">
                          <a16:colId xmlns:a16="http://schemas.microsoft.com/office/drawing/2014/main" val="4060213719"/>
                        </a:ext>
                      </a:extLst>
                    </a:gridCol>
                    <a:gridCol w="1503335">
                      <a:extLst>
                        <a:ext uri="{9D8B030D-6E8A-4147-A177-3AD203B41FA5}">
                          <a16:colId xmlns:a16="http://schemas.microsoft.com/office/drawing/2014/main" val="2908485624"/>
                        </a:ext>
                      </a:extLst>
                    </a:gridCol>
                    <a:gridCol w="1504516">
                      <a:extLst>
                        <a:ext uri="{9D8B030D-6E8A-4147-A177-3AD203B41FA5}">
                          <a16:colId xmlns:a16="http://schemas.microsoft.com/office/drawing/2014/main" val="2057007724"/>
                        </a:ext>
                      </a:extLst>
                    </a:gridCol>
                    <a:gridCol w="1424337">
                      <a:extLst>
                        <a:ext uri="{9D8B030D-6E8A-4147-A177-3AD203B41FA5}">
                          <a16:colId xmlns:a16="http://schemas.microsoft.com/office/drawing/2014/main" val="821405921"/>
                        </a:ext>
                      </a:extLst>
                    </a:gridCol>
                    <a:gridCol w="1638930">
                      <a:extLst>
                        <a:ext uri="{9D8B030D-6E8A-4147-A177-3AD203B41FA5}">
                          <a16:colId xmlns:a16="http://schemas.microsoft.com/office/drawing/2014/main" val="1107351420"/>
                        </a:ext>
                      </a:extLst>
                    </a:gridCol>
                    <a:gridCol w="1647184">
                      <a:extLst>
                        <a:ext uri="{9D8B030D-6E8A-4147-A177-3AD203B41FA5}">
                          <a16:colId xmlns:a16="http://schemas.microsoft.com/office/drawing/2014/main" val="3804142574"/>
                        </a:ext>
                      </a:extLst>
                    </a:gridCol>
                  </a:tblGrid>
                  <a:tr h="450660">
                    <a:tc>
                      <a:txBody>
                        <a:bodyPr/>
                        <a:lstStyle/>
                        <a:p>
                          <a:pPr indent="457200" algn="just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Parámetro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6397" t="-1351" r="-413360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66397" t="-1351" r="-313360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88412" t="-1351" r="-232189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21481" t="-1351" r="-100370" b="-2094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GCI (%)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44070684"/>
                      </a:ext>
                    </a:extLst>
                  </a:tr>
                  <a:tr h="933196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48701" r="-308516" b="-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300.58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305.21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s-EC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3.78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1.01</a:t>
                          </a:r>
                          <a:endParaRPr lang="es-EC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666666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098151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ángulo 7">
            <a:extLst>
              <a:ext uri="{FF2B5EF4-FFF2-40B4-BE49-F238E27FC236}">
                <a16:creationId xmlns:a16="http://schemas.microsoft.com/office/drawing/2014/main" id="{87360467-961A-4D7B-BA51-E26CFF8176B9}"/>
              </a:ext>
            </a:extLst>
          </p:cNvPr>
          <p:cNvSpPr/>
          <p:nvPr/>
        </p:nvSpPr>
        <p:spPr>
          <a:xfrm>
            <a:off x="4295775" y="2109759"/>
            <a:ext cx="2686050" cy="3415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i="1" dirty="0"/>
              <a:t>8 GVL</a:t>
            </a:r>
            <a:endParaRPr lang="es-EC" b="1" i="1" dirty="0"/>
          </a:p>
        </p:txBody>
      </p:sp>
    </p:spTree>
    <p:extLst>
      <p:ext uri="{BB962C8B-B14F-4D97-AF65-F5344CB8AC3E}">
        <p14:creationId xmlns:p14="http://schemas.microsoft.com/office/powerpoint/2010/main" val="36940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ADA90E7-C30F-48A0-9419-59D2B8D2B8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6250" y="1914525"/>
            <a:ext cx="4181475" cy="3962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000" dirty="0"/>
              <a:t>Características de hardware son: </a:t>
            </a:r>
          </a:p>
          <a:p>
            <a:pPr algn="just"/>
            <a:r>
              <a:rPr lang="es-ES" sz="2000" dirty="0"/>
              <a:t>Procesador i5 a una velocidad de 2.8 </a:t>
            </a:r>
            <a:r>
              <a:rPr lang="es-ES" sz="2000" dirty="0" err="1"/>
              <a:t>Ghz</a:t>
            </a:r>
            <a:r>
              <a:rPr lang="es-ES" sz="2000" dirty="0"/>
              <a:t> con cuatro núcleos.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Adicional se realizó una corrida en paralelo con una tarjeta gráfica </a:t>
            </a:r>
            <a:r>
              <a:rPr lang="es-ES" sz="2000" dirty="0" err="1"/>
              <a:t>Nvidia</a:t>
            </a:r>
            <a:r>
              <a:rPr lang="es-ES" sz="2000" dirty="0"/>
              <a:t> GTX </a:t>
            </a:r>
            <a:r>
              <a:rPr lang="es-ES" sz="2000" dirty="0" err="1"/>
              <a:t>GForce</a:t>
            </a:r>
            <a:r>
              <a:rPr lang="es-ES" sz="2000" dirty="0"/>
              <a:t> de 4Gb de VRAM.</a:t>
            </a:r>
          </a:p>
          <a:p>
            <a:pPr marL="0" indent="0" algn="just">
              <a:buNone/>
            </a:pPr>
            <a:endParaRPr lang="es-ES" sz="2000" dirty="0"/>
          </a:p>
          <a:p>
            <a:pPr algn="just"/>
            <a:r>
              <a:rPr lang="es-ES" sz="2000" dirty="0"/>
              <a:t>Memoria RAM de 8Gb de RAM</a:t>
            </a:r>
            <a:endParaRPr lang="es-EC" sz="20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9043CAE-26F2-40AF-9B4A-03228C1B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Modelo Numérico – Recurso Computacional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0CA698-80EA-4348-A453-BC2409F3BD99}"/>
              </a:ext>
            </a:extLst>
          </p:cNvPr>
          <p:cNvPicPr/>
          <p:nvPr/>
        </p:nvPicPr>
        <p:blipFill rotWithShape="1">
          <a:blip r:embed="rId2"/>
          <a:srcRect l="13191" t="10122" r="28072" b="25694"/>
          <a:stretch/>
        </p:blipFill>
        <p:spPr bwMode="auto">
          <a:xfrm>
            <a:off x="4800600" y="1914525"/>
            <a:ext cx="6781800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743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F877076-CFF7-48D1-9801-C495112B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454571"/>
            <a:ext cx="10972800" cy="1143000"/>
          </a:xfrm>
        </p:spPr>
        <p:txBody>
          <a:bodyPr/>
          <a:lstStyle/>
          <a:p>
            <a:pPr algn="l"/>
            <a:r>
              <a:rPr lang="es-MX" b="1" dirty="0"/>
              <a:t>Instrumentación</a:t>
            </a:r>
            <a:endParaRPr lang="es-EC" b="1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C38A72B-6BB9-4A27-A36B-35DAEEBD56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41704"/>
              </p:ext>
            </p:extLst>
          </p:nvPr>
        </p:nvGraphicFramePr>
        <p:xfrm>
          <a:off x="6096000" y="1597571"/>
          <a:ext cx="5838825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Document" r:id="rId3" imgW="5487143" imgH="1959632" progId="Word.Document.12">
                  <p:embed/>
                </p:oleObj>
              </mc:Choice>
              <mc:Fallback>
                <p:oleObj name="Document" r:id="rId3" imgW="5487143" imgH="195963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1597571"/>
                        <a:ext cx="5838825" cy="195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183D937-42C4-45B6-898D-D10AE9AB1F5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7513"/>
          <a:stretch/>
        </p:blipFill>
        <p:spPr bwMode="auto">
          <a:xfrm>
            <a:off x="361949" y="1597571"/>
            <a:ext cx="5486399" cy="23698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07087F-E7DA-4B04-8AC3-18307610DE7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3" y="3731171"/>
            <a:ext cx="5486397" cy="23698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BBDAF4A-5814-466E-AE8C-4164A515E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621629"/>
              </p:ext>
            </p:extLst>
          </p:nvPr>
        </p:nvGraphicFramePr>
        <p:xfrm>
          <a:off x="361949" y="4133850"/>
          <a:ext cx="5486399" cy="216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Document" r:id="rId7" imgW="5487143" imgH="2776085" progId="Word.Document.12">
                  <p:embed/>
                </p:oleObj>
              </mc:Choice>
              <mc:Fallback>
                <p:oleObj name="Document" r:id="rId7" imgW="5487143" imgH="27760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1949" y="4133850"/>
                        <a:ext cx="5486399" cy="2164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036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87E54D9-E226-4D22-BB0A-B77F8A22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09" y="480518"/>
            <a:ext cx="10972800" cy="1143000"/>
          </a:xfrm>
        </p:spPr>
        <p:txBody>
          <a:bodyPr/>
          <a:lstStyle/>
          <a:p>
            <a:pPr algn="l"/>
            <a:r>
              <a:rPr lang="es-MX" b="1" dirty="0"/>
              <a:t>Adecuación de la se</a:t>
            </a:r>
            <a:r>
              <a:rPr lang="es-EC" b="1" dirty="0" err="1"/>
              <a:t>ñal</a:t>
            </a:r>
            <a:endParaRPr lang="es-EC" b="1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1F10837-0F2B-46BE-80E2-319ABC26F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626147"/>
            <a:ext cx="1340862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F566D1D2-D707-45BA-B500-B590D445E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369752"/>
              </p:ext>
            </p:extLst>
          </p:nvPr>
        </p:nvGraphicFramePr>
        <p:xfrm>
          <a:off x="257175" y="1492796"/>
          <a:ext cx="5838825" cy="299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6" name="Imagen de mapa de bits" r:id="rId3" imgW="5174428" imgH="2278577" progId="Paint.Picture">
                  <p:embed/>
                </p:oleObj>
              </mc:Choice>
              <mc:Fallback>
                <p:oleObj name="Imagen de mapa de bits" r:id="rId3" imgW="5174428" imgH="227857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1492796"/>
                        <a:ext cx="5838825" cy="299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2E158BD0-FC4F-4842-B0B6-515527B47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275" y="1493837"/>
            <a:ext cx="1264654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E7A590C-5870-46C0-AEDF-3782BEACE1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622606"/>
              </p:ext>
            </p:extLst>
          </p:nvPr>
        </p:nvGraphicFramePr>
        <p:xfrm>
          <a:off x="6391275" y="1493836"/>
          <a:ext cx="5476875" cy="299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7" name="Imagen de mapa de bits" r:id="rId5" imgW="4427604" imgH="2659048" progId="Paint.Picture">
                  <p:embed/>
                </p:oleObj>
              </mc:Choice>
              <mc:Fallback>
                <p:oleObj name="Imagen de mapa de bits" r:id="rId5" imgW="4427604" imgH="265904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1493836"/>
                        <a:ext cx="5476875" cy="2992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>
            <a:extLst>
              <a:ext uri="{FF2B5EF4-FFF2-40B4-BE49-F238E27FC236}">
                <a16:creationId xmlns:a16="http://schemas.microsoft.com/office/drawing/2014/main" id="{D960B19D-2E56-4514-8408-33A6EADE1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308" y="4868318"/>
            <a:ext cx="2090057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BB5F5B02-0A81-4657-BFFE-D41AA3025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419089"/>
              </p:ext>
            </p:extLst>
          </p:nvPr>
        </p:nvGraphicFramePr>
        <p:xfrm>
          <a:off x="7970309" y="4916488"/>
          <a:ext cx="32385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8" name="Imagen de mapa de bits" r:id="rId7" imgW="1897544" imgH="175312" progId="Paint.Picture">
                  <p:embed/>
                </p:oleObj>
              </mc:Choice>
              <mc:Fallback>
                <p:oleObj name="Imagen de mapa de bits" r:id="rId7" imgW="1897544" imgH="175312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0309" y="4916488"/>
                        <a:ext cx="3238500" cy="447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>
            <a:extLst>
              <a:ext uri="{FF2B5EF4-FFF2-40B4-BE49-F238E27FC236}">
                <a16:creationId xmlns:a16="http://schemas.microsoft.com/office/drawing/2014/main" id="{253C2B36-85F7-4AA2-81A7-3EA5809E3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4868318"/>
            <a:ext cx="1326147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E75D6353-8170-492C-B891-B29E25D7D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036"/>
              </p:ext>
            </p:extLst>
          </p:nvPr>
        </p:nvGraphicFramePr>
        <p:xfrm>
          <a:off x="257175" y="4711180"/>
          <a:ext cx="2362200" cy="13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Imagen de mapa de bits" r:id="rId9" imgW="2163810" imgH="846072" progId="Paint.Picture">
                  <p:embed/>
                </p:oleObj>
              </mc:Choice>
              <mc:Fallback>
                <p:oleObj name="Imagen de mapa de bits" r:id="rId9" imgW="2163810" imgH="846072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4711180"/>
                        <a:ext cx="2362200" cy="1305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9C58002-CDA7-42B8-93BE-ED19F2F0F0A8}"/>
              </a:ext>
            </a:extLst>
          </p:cNvPr>
          <p:cNvCxnSpPr>
            <a:cxnSpLocks/>
          </p:cNvCxnSpPr>
          <p:nvPr/>
        </p:nvCxnSpPr>
        <p:spPr>
          <a:xfrm>
            <a:off x="2619375" y="5299296"/>
            <a:ext cx="4095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4">
            <a:extLst>
              <a:ext uri="{FF2B5EF4-FFF2-40B4-BE49-F238E27FC236}">
                <a16:creationId xmlns:a16="http://schemas.microsoft.com/office/drawing/2014/main" id="{11BC6FC0-2328-4A9D-AB35-B8708FBE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226" y="47960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5A1EBD54-E7DA-4C8B-864B-D3E85ADA5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423619"/>
              </p:ext>
            </p:extLst>
          </p:nvPr>
        </p:nvGraphicFramePr>
        <p:xfrm>
          <a:off x="3141225" y="4618584"/>
          <a:ext cx="1923833" cy="130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0" name="Imagen de mapa de bits" r:id="rId11" imgW="1478095" imgH="1005927" progId="Paint.Picture">
                  <p:embed/>
                </p:oleObj>
              </mc:Choice>
              <mc:Fallback>
                <p:oleObj name="Imagen de mapa de bits" r:id="rId11" imgW="1478095" imgH="1005927" progId="Paint.Picture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225" y="4618584"/>
                        <a:ext cx="1923833" cy="1305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14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8C92704-295F-4C85-9275-E231E98E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" y="495472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Interfaz HMI y adquisición de datos 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873D4694-881C-427A-A359-AD7ABF1EAF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6829" y="1742551"/>
            <a:ext cx="5814060" cy="38245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FF9748-9887-4612-A7B2-23F9A77BF6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01111" y="1742550"/>
            <a:ext cx="5814060" cy="382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7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36CD1B-1DAB-4396-B540-E0BAC5AE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1" dirty="0"/>
              <a:t>CONTENIDO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2E908B4-22DE-435E-813F-3AF7C4E22CA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70751"/>
              </p:ext>
            </p:extLst>
          </p:nvPr>
        </p:nvGraphicFramePr>
        <p:xfrm>
          <a:off x="833318" y="1842592"/>
          <a:ext cx="10525364" cy="404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7667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CE88DA-38CB-430C-B501-2A36FF7BD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29" y="683731"/>
            <a:ext cx="10972800" cy="1143000"/>
          </a:xfrm>
        </p:spPr>
        <p:txBody>
          <a:bodyPr/>
          <a:lstStyle/>
          <a:p>
            <a:pPr algn="l"/>
            <a:r>
              <a:rPr lang="es-EC" dirty="0"/>
              <a:t>Adquisición de datos</a:t>
            </a:r>
          </a:p>
        </p:txBody>
      </p:sp>
      <p:pic>
        <p:nvPicPr>
          <p:cNvPr id="4" name="Imagen 3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034E3419-76CF-4324-99E5-1356F6879A3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6" b="5800"/>
          <a:stretch/>
        </p:blipFill>
        <p:spPr bwMode="auto">
          <a:xfrm rot="16200000">
            <a:off x="7547253" y="303763"/>
            <a:ext cx="2861807" cy="59077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90F4E3E-685E-4032-9147-06D769FE9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71" y="3429000"/>
            <a:ext cx="1282722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BDDFA212-DAF5-4ADE-AE8F-4AFE7F2CE4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284733"/>
              </p:ext>
            </p:extLst>
          </p:nvPr>
        </p:nvGraphicFramePr>
        <p:xfrm>
          <a:off x="259972" y="3428999"/>
          <a:ext cx="5611910" cy="2729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Imagen de mapa de bits" r:id="rId4" imgW="3840813" imgH="2026667" progId="Paint.Picture">
                  <p:embed/>
                </p:oleObj>
              </mc:Choice>
              <mc:Fallback>
                <p:oleObj name="Imagen de mapa de bits" r:id="rId4" imgW="3840813" imgH="202666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972" y="3428999"/>
                        <a:ext cx="5611910" cy="27297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963FDBE-61D8-470C-B4C9-D1C3A77A5F57}"/>
              </a:ext>
            </a:extLst>
          </p:cNvPr>
          <p:cNvSpPr/>
          <p:nvPr/>
        </p:nvSpPr>
        <p:spPr>
          <a:xfrm>
            <a:off x="1524000" y="2558387"/>
            <a:ext cx="2205318" cy="6992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Programación en bloque</a:t>
            </a:r>
            <a:endParaRPr lang="es-EC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022A9B1-13A3-4949-9159-5CED43714857}"/>
              </a:ext>
            </a:extLst>
          </p:cNvPr>
          <p:cNvSpPr/>
          <p:nvPr/>
        </p:nvSpPr>
        <p:spPr>
          <a:xfrm>
            <a:off x="7718611" y="5004543"/>
            <a:ext cx="2205318" cy="6992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Modulo de adquisición de datos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12523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1B55CAD-D438-4BA2-9D8A-E4D26A3B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6" y="483146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Modelo Experimental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9242FBD-B612-4683-B7DE-77BC6B1FACCE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b="14270"/>
          <a:stretch/>
        </p:blipFill>
        <p:spPr bwMode="auto">
          <a:xfrm>
            <a:off x="762000" y="1702346"/>
            <a:ext cx="10448925" cy="4184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3519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20AFB2D3-2D58-4ACE-A224-B19760AF5FC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69797106"/>
              </p:ext>
            </p:extLst>
          </p:nvPr>
        </p:nvGraphicFramePr>
        <p:xfrm>
          <a:off x="342901" y="1359447"/>
          <a:ext cx="11239499" cy="4761740"/>
        </p:xfrm>
        <a:graphic>
          <a:graphicData uri="http://schemas.openxmlformats.org/drawingml/2006/table">
            <a:tbl>
              <a:tblPr firstRow="1" firstCol="1" bandRow="1"/>
              <a:tblGrid>
                <a:gridCol w="3746066">
                  <a:extLst>
                    <a:ext uri="{9D8B030D-6E8A-4147-A177-3AD203B41FA5}">
                      <a16:colId xmlns:a16="http://schemas.microsoft.com/office/drawing/2014/main" val="2029035475"/>
                    </a:ext>
                  </a:extLst>
                </a:gridCol>
                <a:gridCol w="3746066">
                  <a:extLst>
                    <a:ext uri="{9D8B030D-6E8A-4147-A177-3AD203B41FA5}">
                      <a16:colId xmlns:a16="http://schemas.microsoft.com/office/drawing/2014/main" val="1997404718"/>
                    </a:ext>
                  </a:extLst>
                </a:gridCol>
                <a:gridCol w="3747367">
                  <a:extLst>
                    <a:ext uri="{9D8B030D-6E8A-4147-A177-3AD203B41FA5}">
                      <a16:colId xmlns:a16="http://schemas.microsoft.com/office/drawing/2014/main" val="3108477611"/>
                    </a:ext>
                  </a:extLst>
                </a:gridCol>
              </a:tblGrid>
              <a:tr h="29268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Característica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Modelo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200100"/>
                  </a:ext>
                </a:extLst>
              </a:tr>
              <a:tr h="1603639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Banco de pruebas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Banco que proporciona caudal constante            Qmáx. = 13 Lt/s , ajustable, propiedad de la Universidad.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Código: 04-0386-05-0003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96107"/>
                  </a:ext>
                </a:extLst>
              </a:tr>
              <a:tr h="99671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Intercambiador de calor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Longitud efectiva de 1.2 m construcción local para el ensayo.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S/N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768690"/>
                  </a:ext>
                </a:extLst>
              </a:tr>
              <a:tr h="94816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 de combustión interna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Motor a gasolina de 7.5 HP, y 201 cc, adquirido para el objetivo de investigación.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Porten 7.5 HP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138215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7099D3FA-D425-4580-98FB-0D91D633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42248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s-EC" b="1" dirty="0"/>
              <a:t>Modelo Experimental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191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C2221E-76C2-4C99-A401-783AC0E6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488633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Modelo Experimental – Construcción IC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0CE207-6754-4186-9CD1-FF29BD76654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52" y="1587818"/>
            <a:ext cx="2286000" cy="429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9AEDD0B-D18D-4242-92D0-C4941F61EFB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32704" r="39753" b="23571"/>
          <a:stretch/>
        </p:blipFill>
        <p:spPr bwMode="auto">
          <a:xfrm>
            <a:off x="2843783" y="1587818"/>
            <a:ext cx="3208020" cy="4298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263726-253C-4D10-9889-0A274BBCDE4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95" y="1617345"/>
            <a:ext cx="2305685" cy="4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C30AC8-23D9-4DD7-BFDC-85132E3DD7A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9" b="27901"/>
          <a:stretch/>
        </p:blipFill>
        <p:spPr bwMode="auto">
          <a:xfrm>
            <a:off x="9125395" y="1587818"/>
            <a:ext cx="2797653" cy="2092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766636-58B2-4233-B6ED-D4F153A79FE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0"/>
          <a:stretch/>
        </p:blipFill>
        <p:spPr bwMode="auto">
          <a:xfrm>
            <a:off x="9125395" y="3994781"/>
            <a:ext cx="2797653" cy="1877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B1517F-3A8C-4B25-8835-CDD1ADCF47ED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17208" r="8743" b="32785"/>
          <a:stretch/>
        </p:blipFill>
        <p:spPr bwMode="auto">
          <a:xfrm>
            <a:off x="3111530" y="2386013"/>
            <a:ext cx="5250180" cy="2308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864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81E85FD-B15D-49EA-AB6A-71451927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38150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Modelo Experimental – GVL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54F7ACF-42F5-4DA8-9224-8F059284A6F2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r="22627" b="42771"/>
          <a:stretch/>
        </p:blipFill>
        <p:spPr bwMode="auto">
          <a:xfrm>
            <a:off x="7562849" y="1581150"/>
            <a:ext cx="4143375" cy="4324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64E8D44-BDE4-46A1-A30B-8DA8D0F20134}"/>
              </a:ext>
            </a:extLst>
          </p:cNvPr>
          <p:cNvSpPr/>
          <p:nvPr/>
        </p:nvSpPr>
        <p:spPr>
          <a:xfrm>
            <a:off x="247650" y="1232662"/>
            <a:ext cx="7315200" cy="500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GVL’s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son anillos impresos en 3D de un material de ingeniería denominado Poliamida 70 el cual es una aleación de fibras de carbono al 70% con un plástico de fibra compuesto sintético, que tienen características apropiadas para la aplicación de esta tesis, las cuales son: 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Elevada rigidez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Baja conductividad térmica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Elevada estabilidad dimensional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Resistente a extremas condiciones de pH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Alta temperatura de deformación. 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56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CC0B4D3-6E65-409D-8B11-8D8AA60C6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83146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Modelo Experimental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B884C0A-6BE7-4F72-9AEA-7790AB8C0194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0" t="26414" r="8621" b="27618"/>
          <a:stretch/>
        </p:blipFill>
        <p:spPr bwMode="auto">
          <a:xfrm>
            <a:off x="6096000" y="1609405"/>
            <a:ext cx="5267325" cy="3152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3E1A3CD-1D1A-4CFA-B060-C5F8D5E488D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6042" r="41392" b="40010"/>
          <a:stretch/>
        </p:blipFill>
        <p:spPr bwMode="auto">
          <a:xfrm>
            <a:off x="375285" y="1626146"/>
            <a:ext cx="5129044" cy="3119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2279ABF-8193-41D5-9805-ACA979A95930}"/>
              </a:ext>
            </a:extLst>
          </p:cNvPr>
          <p:cNvSpPr/>
          <p:nvPr/>
        </p:nvSpPr>
        <p:spPr>
          <a:xfrm>
            <a:off x="6553200" y="5058460"/>
            <a:ext cx="47148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ea typeface="Times New Roman" panose="02020603050405020304" pitchFamily="18" charset="0"/>
              </a:rPr>
              <a:t>Conexión brida rombo, manguera inoxidable a la entrada del intercambiador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06140B-D903-4B73-A452-173A8B026B7F}"/>
              </a:ext>
            </a:extLst>
          </p:cNvPr>
          <p:cNvSpPr/>
          <p:nvPr/>
        </p:nvSpPr>
        <p:spPr>
          <a:xfrm>
            <a:off x="457200" y="5058460"/>
            <a:ext cx="503872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Presión estática </a:t>
            </a:r>
          </a:p>
          <a:p>
            <a:pPr marL="342900" indent="-342900">
              <a:buAutoNum type="arabicPeriod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Transductor de presión </a:t>
            </a:r>
          </a:p>
          <a:p>
            <a:pPr marL="342900" indent="-342900">
              <a:buAutoNum type="arabicPeriod"/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Termocupla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5031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1D8EF95-39A3-490F-92E3-184599DEA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24" y="593912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Configuración de ensayos</a:t>
            </a:r>
            <a:endParaRPr lang="es-EC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B9BC555-B3AE-4368-9F86-9986B8C51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851014"/>
              </p:ext>
            </p:extLst>
          </p:nvPr>
        </p:nvGraphicFramePr>
        <p:xfrm>
          <a:off x="5701553" y="1835696"/>
          <a:ext cx="6087035" cy="43296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Document" r:id="rId3" imgW="5487143" imgH="2161581" progId="Word.Document.12">
                  <p:embed/>
                </p:oleObj>
              </mc:Choice>
              <mc:Fallback>
                <p:oleObj name="Document" r:id="rId3" imgW="5487143" imgH="21615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01553" y="1835696"/>
                        <a:ext cx="6087035" cy="43296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7E08D33-93BE-4626-8FB9-94CC49042CF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8" y="1835696"/>
            <a:ext cx="5093223" cy="38568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61341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54DD148-6A82-4006-80EF-23EEE92C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Análisis de Resultados</a:t>
            </a:r>
            <a:endParaRPr lang="es-EC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D8A5CA4E-2CEE-401B-8B0E-2DB21B34BC43}"/>
                  </a:ext>
                </a:extLst>
              </p:cNvPr>
              <p:cNvSpPr/>
              <p:nvPr/>
            </p:nvSpPr>
            <p:spPr>
              <a:xfrm>
                <a:off x="331694" y="2044686"/>
                <a:ext cx="3647857" cy="1277786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𝐺𝑛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s-EC" i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𝐷h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−1000)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𝑃𝑟</m:t>
                          </m:r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1+1.12</m:t>
                              </m:r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C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num>
                                        <m:den>
                                          <m:r>
                                            <a:rPr lang="es-EC" i="0">
                                              <a:latin typeface="Cambria Math" panose="02040503050406030204" pitchFamily="18" charset="0"/>
                                            </a:rPr>
                                            <m:t>8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type m:val="lin"/>
                                      <m:ctrlPr>
                                        <a:rPr lang="es-EC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s-EC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D8A5CA4E-2CEE-401B-8B0E-2DB21B34BC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94" y="2044686"/>
                <a:ext cx="3647857" cy="12777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989090B2-4D40-4357-B94C-9FB40D642ABB}"/>
                  </a:ext>
                </a:extLst>
              </p:cNvPr>
              <p:cNvSpPr/>
              <p:nvPr/>
            </p:nvSpPr>
            <p:spPr>
              <a:xfrm>
                <a:off x="775759" y="3951526"/>
                <a:ext cx="2640082" cy="37503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𝐷𝑏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=0.023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𝑅</m:t>
                      </m:r>
                      <m:sSubSup>
                        <m:sSub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0.8</m:t>
                          </m:r>
                        </m:sup>
                      </m:sSubSup>
                      <m:sSup>
                        <m:sSup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989090B2-4D40-4357-B94C-9FB40D642A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759" y="3951526"/>
                <a:ext cx="2640082" cy="375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91460BC6-B962-4082-8105-AE0F4FB0660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2765" r="7639"/>
          <a:stretch/>
        </p:blipFill>
        <p:spPr bwMode="auto">
          <a:xfrm>
            <a:off x="4855496" y="1604386"/>
            <a:ext cx="7229803" cy="4338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FFFF49C-F0C7-4B93-9A71-FAF8CA2A7C5F}"/>
                  </a:ext>
                </a:extLst>
              </p:cNvPr>
              <p:cNvSpPr/>
              <p:nvPr/>
            </p:nvSpPr>
            <p:spPr>
              <a:xfrm>
                <a:off x="106701" y="4955620"/>
                <a:ext cx="2625847" cy="691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  <m:d>
                            <m:d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s-EC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FFFF49C-F0C7-4B93-9A71-FAF8CA2A7C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01" y="4955620"/>
                <a:ext cx="2625847" cy="69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B8DC0634-0D76-47B9-9EB8-0AFBB3A3B0C4}"/>
                  </a:ext>
                </a:extLst>
              </p:cNvPr>
              <p:cNvSpPr/>
              <p:nvPr/>
            </p:nvSpPr>
            <p:spPr>
              <a:xfrm>
                <a:off x="2864378" y="4955620"/>
                <a:ext cx="1751890" cy="62529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𝑁𝑢</m:t>
                          </m:r>
                        </m:e>
                        <m: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B8DC0634-0D76-47B9-9EB8-0AFBB3A3B0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378" y="4955620"/>
                <a:ext cx="1751890" cy="6252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236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541174D-FFC6-415E-9C5B-8C32FB0A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7" y="361002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Perfil de Temperatura.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49AF19-8BEC-4A93-A988-A5CA8FF43A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7233"/>
          <a:stretch/>
        </p:blipFill>
        <p:spPr bwMode="auto">
          <a:xfrm>
            <a:off x="322729" y="1344706"/>
            <a:ext cx="11654118" cy="4794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6178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4BD5B86-769D-4288-B7F3-85FCE2876402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0" t="3022" r="7928" b="3571"/>
          <a:stretch/>
        </p:blipFill>
        <p:spPr bwMode="auto">
          <a:xfrm>
            <a:off x="308386" y="334385"/>
            <a:ext cx="5554532" cy="2950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09396E-C4B2-4E72-8EFD-2A60993FEE73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9" t="4130" r="7511" b="3835"/>
          <a:stretch/>
        </p:blipFill>
        <p:spPr bwMode="auto">
          <a:xfrm>
            <a:off x="5988424" y="334385"/>
            <a:ext cx="6051176" cy="2950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662135-A4C7-463C-B0C8-818576D77CAD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669" b="2950"/>
          <a:stretch/>
        </p:blipFill>
        <p:spPr bwMode="auto">
          <a:xfrm>
            <a:off x="308386" y="3573556"/>
            <a:ext cx="8543363" cy="2950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704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C8FC1B-6C14-4EA1-A883-A0DAFC37F90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59333248"/>
              </p:ext>
            </p:extLst>
          </p:nvPr>
        </p:nvGraphicFramePr>
        <p:xfrm>
          <a:off x="609600" y="1835696"/>
          <a:ext cx="11125200" cy="404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49482E03-7943-452D-AD8A-6987766B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b="1" dirty="0"/>
              <a:t>Definición del problema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1018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8B594DB-CF6C-45BF-9308-90F55B85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594084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Análisis de Resultados</a:t>
            </a:r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6DCF16C-3F7E-4B62-A065-969C58216765}"/>
              </a:ext>
            </a:extLst>
          </p:cNvPr>
          <p:cNvPicPr>
            <a:picLocks noGrp="1"/>
          </p:cNvPicPr>
          <p:nvPr>
            <p:ph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119" r="7757" b="3615"/>
          <a:stretch/>
        </p:blipFill>
        <p:spPr bwMode="auto">
          <a:xfrm>
            <a:off x="3962400" y="1737084"/>
            <a:ext cx="7897091" cy="4257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662617BD-4AFF-4A69-8427-19D66D1DDC1B}"/>
                  </a:ext>
                </a:extLst>
              </p:cNvPr>
              <p:cNvSpPr/>
              <p:nvPr/>
            </p:nvSpPr>
            <p:spPr>
              <a:xfrm>
                <a:off x="1270686" y="3193378"/>
                <a:ext cx="1864100" cy="6723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𝑇𝐸𝐹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,#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𝐺𝑉𝐿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C" dirty="0"/>
              </a:p>
            </p:txBody>
          </p:sp>
        </mc:Choice>
        <mc:Fallback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662617BD-4AFF-4A69-8427-19D66D1DDC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686" y="3193378"/>
                <a:ext cx="1864100" cy="6723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3217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4952C58-538B-4FF3-B81B-A133E21D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3" y="396860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Resultados - 4GVL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72D03A-8E10-47E8-A615-34C72770026F}"/>
              </a:ext>
            </a:extLst>
          </p:cNvPr>
          <p:cNvPicPr/>
          <p:nvPr/>
        </p:nvPicPr>
        <p:blipFill rotWithShape="1">
          <a:blip r:embed="rId2"/>
          <a:srcRect r="6585" b="5602"/>
          <a:stretch/>
        </p:blipFill>
        <p:spPr bwMode="auto">
          <a:xfrm>
            <a:off x="233083" y="1539860"/>
            <a:ext cx="5585460" cy="3856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4A3166-A03D-476E-91A8-CBD57F559DC3}"/>
              </a:ext>
            </a:extLst>
          </p:cNvPr>
          <p:cNvPicPr/>
          <p:nvPr/>
        </p:nvPicPr>
        <p:blipFill rotWithShape="1">
          <a:blip r:embed="rId3"/>
          <a:srcRect r="8137" b="6198"/>
          <a:stretch/>
        </p:blipFill>
        <p:spPr bwMode="auto">
          <a:xfrm>
            <a:off x="6152477" y="1539859"/>
            <a:ext cx="5806440" cy="3856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407482-1279-42D0-8334-E02B8AB05A99}"/>
              </a:ext>
            </a:extLst>
          </p:cNvPr>
          <p:cNvPicPr/>
          <p:nvPr/>
        </p:nvPicPr>
        <p:blipFill rotWithShape="1">
          <a:blip r:embed="rId4"/>
          <a:srcRect r="7997" b="7095"/>
          <a:stretch/>
        </p:blipFill>
        <p:spPr bwMode="auto">
          <a:xfrm>
            <a:off x="3322320" y="2068830"/>
            <a:ext cx="5547360" cy="2720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1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57BFF9D-FFBA-4978-B6BF-727F02AD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09" y="500672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Resultados - 4GVL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9A9318-A27C-41EB-84AE-5B2BA5CC9A2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 bwMode="auto">
          <a:xfrm>
            <a:off x="274109" y="1643672"/>
            <a:ext cx="5471371" cy="4226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92A11D-1D21-4D00-BDEE-B57F9D271C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643672"/>
            <a:ext cx="5821891" cy="422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156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4BBA14A-0AC8-49F4-B600-A841BFFB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Resultados - 6GVL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B965559-64BC-47EA-9020-A49748726A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84048" y="1764792"/>
            <a:ext cx="5625592" cy="38313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835EC8-3C24-4879-AD46-2E67EA5CE1F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82360" y="1764793"/>
            <a:ext cx="5625592" cy="3831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5138ED8-3D92-450A-BF97-29E27771633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79192" y="2068793"/>
            <a:ext cx="6208776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4E85B52-8451-40B0-8AD6-CB8B51E3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/>
              <a:t>Resultados - 6GVL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B46C26-437D-4281-BE8F-00109C84ED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1" y="1835696"/>
            <a:ext cx="5487671" cy="41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FB2156-C9AD-4E2D-BE0A-7B73A0E63F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318" y="1835696"/>
            <a:ext cx="6051176" cy="4107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2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EF163E1-24B6-4C1B-A6CE-D0EDFCD4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2" y="450649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Resultados - 8GVL 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42187B-9E81-4963-8030-EBCACE3A64EB}"/>
              </a:ext>
            </a:extLst>
          </p:cNvPr>
          <p:cNvPicPr/>
          <p:nvPr/>
        </p:nvPicPr>
        <p:blipFill rotWithShape="1">
          <a:blip r:embed="rId2"/>
          <a:srcRect r="7313"/>
          <a:stretch/>
        </p:blipFill>
        <p:spPr>
          <a:xfrm>
            <a:off x="334160" y="1593649"/>
            <a:ext cx="5519793" cy="42871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72770E-E9A8-4AC3-8423-86F8FC62F288}"/>
              </a:ext>
            </a:extLst>
          </p:cNvPr>
          <p:cNvPicPr/>
          <p:nvPr/>
        </p:nvPicPr>
        <p:blipFill rotWithShape="1">
          <a:blip r:embed="rId3"/>
          <a:srcRect r="7169"/>
          <a:stretch/>
        </p:blipFill>
        <p:spPr>
          <a:xfrm>
            <a:off x="6096000" y="1593649"/>
            <a:ext cx="5692588" cy="42871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01F4F2-8F27-463B-9E36-D9B1E930F2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19942" y="2266588"/>
            <a:ext cx="55397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5E779D70-A9F1-4272-AF2C-13A24FBD4CAE}"/>
              </a:ext>
            </a:extLst>
          </p:cNvPr>
          <p:cNvSpPr txBox="1">
            <a:spLocks/>
          </p:cNvSpPr>
          <p:nvPr/>
        </p:nvSpPr>
        <p:spPr>
          <a:xfrm>
            <a:off x="403412" y="45064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/>
              <a:t>Resultados - 8GVL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5B54E2F-041C-4F13-AE8D-62F4B5AF6A2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2" y="1499617"/>
            <a:ext cx="5415220" cy="437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5E3CD66-F2CC-4801-8612-A34074F0EE4B}"/>
              </a:ext>
            </a:extLst>
          </p:cNvPr>
          <p:cNvPicPr/>
          <p:nvPr/>
        </p:nvPicPr>
        <p:blipFill rotWithShape="1">
          <a:blip r:embed="rId3"/>
          <a:srcRect l="4233" t="20819" r="19708" b="8445"/>
          <a:stretch/>
        </p:blipFill>
        <p:spPr bwMode="auto">
          <a:xfrm>
            <a:off x="5724144" y="1593649"/>
            <a:ext cx="6064444" cy="4285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15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111CD86-72F9-4DE1-B1A2-9C46B832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0578"/>
            <a:ext cx="10972800" cy="1143000"/>
          </a:xfrm>
        </p:spPr>
        <p:txBody>
          <a:bodyPr/>
          <a:lstStyle/>
          <a:p>
            <a:pPr algn="l"/>
            <a:r>
              <a:rPr lang="es-MX" b="1" dirty="0"/>
              <a:t>Conclusión</a:t>
            </a:r>
            <a:endParaRPr lang="es-EC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0753AE1-5742-4089-8C43-FCDF39826B25}"/>
              </a:ext>
            </a:extLst>
          </p:cNvPr>
          <p:cNvSpPr/>
          <p:nvPr/>
        </p:nvSpPr>
        <p:spPr>
          <a:xfrm>
            <a:off x="307848" y="1364056"/>
            <a:ext cx="11716512" cy="1122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efecto de numero de Winglets en los </a:t>
            </a:r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GVL’s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sobre </a:t>
            </a:r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TEF es el más significativo. La presencia de pares de aletas mejora </a:t>
            </a:r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 numero de winglets mayor da como resultado un mayor </a:t>
            </a:r>
            <a:r>
              <a:rPr lang="es-MX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</a:t>
            </a:r>
            <a: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independientemente de Re. 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8B56E38-8C24-4536-B956-87B5B1CA1E53}"/>
              </a:ext>
            </a:extLst>
          </p:cNvPr>
          <p:cNvSpPr/>
          <p:nvPr/>
        </p:nvSpPr>
        <p:spPr>
          <a:xfrm>
            <a:off x="307848" y="2631906"/>
            <a:ext cx="11884152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resultados experimentales muestran que la transferencia de calor se puede mejorar significativamente con un numero de Winglets mayor. El </a:t>
            </a:r>
            <a:r>
              <a:rPr lang="es-EC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aumenta con Re independientemente de la configuración de la separación entre GVL Número máximo logrado en la parte experimental de esta tesis fue 245 con 8 winglets.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4ECF059-6EF5-45BE-8039-2139B2618249}"/>
              </a:ext>
            </a:extLst>
          </p:cNvPr>
          <p:cNvSpPr/>
          <p:nvPr/>
        </p:nvSpPr>
        <p:spPr>
          <a:xfrm>
            <a:off x="307848" y="4453754"/>
            <a:ext cx="11716512" cy="1122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experimentación y la simulación sugiere que existe un límite para el numero de winglets antes de que comience a ser eficiente, como podemos observar tienden a converger a un valor promedio de 300 pasado los 6 winglets por anillo. 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34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CFE67-1387-4B7B-AC10-644EC5AC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5825"/>
            <a:ext cx="10972800" cy="1143000"/>
          </a:xfrm>
        </p:spPr>
        <p:txBody>
          <a:bodyPr/>
          <a:lstStyle/>
          <a:p>
            <a:pPr algn="l"/>
            <a:r>
              <a:rPr lang="es-MX" dirty="0"/>
              <a:t>Recomendaciones </a:t>
            </a:r>
            <a:endParaRPr lang="es-EC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73D00E7-281D-42A5-B1EB-497558085412}"/>
              </a:ext>
            </a:extLst>
          </p:cNvPr>
          <p:cNvSpPr/>
          <p:nvPr/>
        </p:nvSpPr>
        <p:spPr>
          <a:xfrm>
            <a:off x="448235" y="1482634"/>
            <a:ext cx="11672047" cy="333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 lograr una mayor fiabilidad de los resultados experimentales se recomienda usar una tarjeta DAQ con más entradas analógicas evitando el uso de </a:t>
            </a:r>
            <a:r>
              <a:rPr lang="es-EC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Arduinos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s-EC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delay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 trasmitir datos.</a:t>
            </a: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recomienda fabricar los </a:t>
            </a:r>
            <a:r>
              <a:rPr lang="es-EC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GVL’s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materiales no ferrosos como cobre o aluminio, maquinados por corte de hilo, ya que los gases de escape es una sustancia muy corrosiva.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ea typeface="Times New Roman" panose="02020603050405020304" pitchFamily="18" charset="0"/>
              </a:rPr>
              <a:t>Se recomienda calibrar los sensores con los potenciómetros antes de cada corrida o ensayo con el equipo.</a:t>
            </a:r>
            <a:endParaRPr lang="es-EC" dirty="0"/>
          </a:p>
          <a:p>
            <a:pPr lvl="0">
              <a:lnSpc>
                <a:spcPct val="200000"/>
              </a:lnSpc>
              <a:spcAft>
                <a:spcPts val="0"/>
              </a:spcAft>
            </a:pPr>
            <a:endParaRPr lang="es-EC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48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2272CE1-C3BE-4D5B-B061-46DA838302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6674" y="2021305"/>
            <a:ext cx="11438021" cy="3855620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Desarrollar un modelo matemático de convección forzada para un fluido interno en estado estable, incompresible y viscoso en régimen de flujo rotante con generadores de vórtices longitudinales mediante el uso de software CFD para mejorar la eficiencia de transferencia de calor en gases.</a:t>
            </a:r>
            <a:endParaRPr lang="es-EC" dirty="0"/>
          </a:p>
          <a:p>
            <a:endParaRPr lang="es-EC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C9DE92F-BBFC-4E05-B02A-DF926B57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b="1" dirty="0"/>
              <a:t>Objetivo General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413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2719835-28D7-46D1-BBF9-234A628237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2716" y="1989221"/>
            <a:ext cx="11758863" cy="388770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ES" dirty="0"/>
              <a:t>Caracterizar el modelo de convección forzada para un flujo rotacional en régimen turbulento mediante la generación de vórtices. </a:t>
            </a:r>
          </a:p>
          <a:p>
            <a:pPr marL="0" lvl="0" indent="0">
              <a:buNone/>
            </a:pPr>
            <a:endParaRPr lang="es-EC" dirty="0"/>
          </a:p>
          <a:p>
            <a:pPr lvl="0"/>
            <a:r>
              <a:rPr lang="es-ES" dirty="0"/>
              <a:t>Desarrollar un modelo computacional CFD de un flujo rotante aplicado a la transferencia de calor en gases mediante las ecuaciones de Navier-Stokes.</a:t>
            </a:r>
          </a:p>
          <a:p>
            <a:pPr marL="0" lvl="0" indent="0">
              <a:buNone/>
            </a:pPr>
            <a:endParaRPr lang="es-EC" dirty="0"/>
          </a:p>
          <a:p>
            <a:pPr lvl="0"/>
            <a:r>
              <a:rPr lang="es-ES" dirty="0"/>
              <a:t>Identificar los cambios que provocan los GVL sobre el fluido y que aumentan la transferencia de calor.</a:t>
            </a:r>
          </a:p>
          <a:p>
            <a:pPr marL="0" lvl="0" indent="0">
              <a:buNone/>
            </a:pPr>
            <a:endParaRPr lang="es-EC" dirty="0"/>
          </a:p>
          <a:p>
            <a:pPr lvl="0"/>
            <a:r>
              <a:rPr lang="es-ES" dirty="0"/>
              <a:t>Construir y simular el flujo de aire en un intercambiador de calor con distintas geometrías de GVL y compararlas en términos de transferencia de calor y caída de presión.</a:t>
            </a:r>
            <a:endParaRPr lang="es-EC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E4EB40D9-39C2-4C73-8EA2-923C2A87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C" b="1" dirty="0"/>
              <a:t>Objetivos Específicos</a:t>
            </a:r>
          </a:p>
        </p:txBody>
      </p:sp>
    </p:spTree>
    <p:extLst>
      <p:ext uri="{BB962C8B-B14F-4D97-AF65-F5344CB8AC3E}">
        <p14:creationId xmlns:p14="http://schemas.microsoft.com/office/powerpoint/2010/main" val="11326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E2E0296-3BC4-4EA9-8CE1-ADD882EB0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59" y="601603"/>
            <a:ext cx="10972800" cy="1143000"/>
          </a:xfrm>
        </p:spPr>
        <p:txBody>
          <a:bodyPr/>
          <a:lstStyle/>
          <a:p>
            <a:pPr algn="l"/>
            <a:r>
              <a:rPr lang="es-MX" b="1" dirty="0"/>
              <a:t>Descripción Preliminar </a:t>
            </a:r>
            <a:endParaRPr lang="es-EC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3FCC82-0168-4B73-B421-B22F3320F499}"/>
              </a:ext>
            </a:extLst>
          </p:cNvPr>
          <p:cNvSpPr/>
          <p:nvPr/>
        </p:nvSpPr>
        <p:spPr>
          <a:xfrm>
            <a:off x="342900" y="1826171"/>
            <a:ext cx="68008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Para el fin de esta tesis se modelo un intercambio de calor tubo –coraza, para ensayar dos fluidos:</a:t>
            </a:r>
            <a:endParaRPr lang="es-EC" dirty="0"/>
          </a:p>
        </p:txBody>
      </p:sp>
      <p:pic>
        <p:nvPicPr>
          <p:cNvPr id="4098" name="Picture 2" descr="Intercambiaidor De Calor Casco y Tubo Para Refrigerante Agua Aceite">
            <a:extLst>
              <a:ext uri="{FF2B5EF4-FFF2-40B4-BE49-F238E27FC236}">
                <a16:creationId xmlns:a16="http://schemas.microsoft.com/office/drawing/2014/main" id="{2ADF5143-2311-4DC0-9EB7-ED9902B7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2" y="1826171"/>
            <a:ext cx="3490913" cy="184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stema propulsor (motor).">
            <a:extLst>
              <a:ext uri="{FF2B5EF4-FFF2-40B4-BE49-F238E27FC236}">
                <a16:creationId xmlns:a16="http://schemas.microsoft.com/office/drawing/2014/main" id="{65F40029-752B-46CD-A0CD-CBFDFCA2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"/>
          <a:stretch/>
        </p:blipFill>
        <p:spPr bwMode="auto">
          <a:xfrm>
            <a:off x="7630049" y="3757613"/>
            <a:ext cx="3390376" cy="21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CE819C6-529E-48A0-9794-BA10486A48AF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 flipH="1">
            <a:off x="2171700" y="2472502"/>
            <a:ext cx="1571625" cy="1312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FC9C171-B212-4976-8568-01A13AB1FD21}"/>
              </a:ext>
            </a:extLst>
          </p:cNvPr>
          <p:cNvCxnSpPr>
            <a:cxnSpLocks/>
          </p:cNvCxnSpPr>
          <p:nvPr/>
        </p:nvCxnSpPr>
        <p:spPr>
          <a:xfrm>
            <a:off x="3993091" y="2462977"/>
            <a:ext cx="1558392" cy="1240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14ED2339-F56D-49FF-A128-200A70173BAF}"/>
              </a:ext>
            </a:extLst>
          </p:cNvPr>
          <p:cNvSpPr txBox="1"/>
          <p:nvPr/>
        </p:nvSpPr>
        <p:spPr>
          <a:xfrm>
            <a:off x="1047750" y="3785334"/>
            <a:ext cx="22479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/>
              <a:t>Gases de escape, proporcionado por un motor de gasolina de 4 tiempos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077E59E-A76F-49D7-95F6-28D40D59F227}"/>
              </a:ext>
            </a:extLst>
          </p:cNvPr>
          <p:cNvSpPr txBox="1"/>
          <p:nvPr/>
        </p:nvSpPr>
        <p:spPr>
          <a:xfrm>
            <a:off x="4427533" y="3713291"/>
            <a:ext cx="22479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dirty="0"/>
              <a:t>Agua fría, otorgada por el banco de pruebas del laboratorio de termodinámica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7508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17E40B-AF83-49A9-9ADF-0BF4150A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3" y="409575"/>
            <a:ext cx="10972800" cy="1143000"/>
          </a:xfrm>
        </p:spPr>
        <p:txBody>
          <a:bodyPr/>
          <a:lstStyle/>
          <a:p>
            <a:pPr algn="l"/>
            <a:r>
              <a:rPr lang="es-EC" b="1" dirty="0"/>
              <a:t>Metodología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B3DC813-14DE-4FE4-9A28-6B4D4F5850E8}"/>
              </a:ext>
            </a:extLst>
          </p:cNvPr>
          <p:cNvPicPr>
            <a:picLocks noGrp="1"/>
          </p:cNvPicPr>
          <p:nvPr>
            <p:ph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3" y="1343025"/>
            <a:ext cx="11069054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80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58BEB85-A66F-4D77-ADC7-7228115EC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b="1" dirty="0"/>
              <a:t>Metodología - Modelo Matemático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62F0E6-BCC3-4882-9F15-F3910F9E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475" y="3517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a 12">
                <a:extLst>
                  <a:ext uri="{FF2B5EF4-FFF2-40B4-BE49-F238E27FC236}">
                    <a16:creationId xmlns:a16="http://schemas.microsoft.com/office/drawing/2014/main" id="{7B1A3715-E927-426B-B8B4-C00E58297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8953755"/>
                  </p:ext>
                </p:extLst>
              </p:nvPr>
            </p:nvGraphicFramePr>
            <p:xfrm>
              <a:off x="794329" y="1815783"/>
              <a:ext cx="10788071" cy="40614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636">
                      <a:extLst>
                        <a:ext uri="{9D8B030D-6E8A-4147-A177-3AD203B41FA5}">
                          <a16:colId xmlns:a16="http://schemas.microsoft.com/office/drawing/2014/main" val="1657625547"/>
                        </a:ext>
                      </a:extLst>
                    </a:gridCol>
                    <a:gridCol w="3694545">
                      <a:extLst>
                        <a:ext uri="{9D8B030D-6E8A-4147-A177-3AD203B41FA5}">
                          <a16:colId xmlns:a16="http://schemas.microsoft.com/office/drawing/2014/main" val="723039046"/>
                        </a:ext>
                      </a:extLst>
                    </a:gridCol>
                    <a:gridCol w="2161308">
                      <a:extLst>
                        <a:ext uri="{9D8B030D-6E8A-4147-A177-3AD203B41FA5}">
                          <a16:colId xmlns:a16="http://schemas.microsoft.com/office/drawing/2014/main" val="1731955942"/>
                        </a:ext>
                      </a:extLst>
                    </a:gridCol>
                    <a:gridCol w="2484582">
                      <a:extLst>
                        <a:ext uri="{9D8B030D-6E8A-4147-A177-3AD203B41FA5}">
                          <a16:colId xmlns:a16="http://schemas.microsoft.com/office/drawing/2014/main" val="3451113989"/>
                        </a:ext>
                      </a:extLst>
                    </a:gridCol>
                  </a:tblGrid>
                  <a:tr h="484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Modelo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Consideraciones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dirty="0"/>
                            <a:t>Variable de estudio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3454959"/>
                      </a:ext>
                    </a:extLst>
                  </a:tr>
                  <a:tr h="1109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s-EC" dirty="0"/>
                            <a:t>Navier Stokes en régimen rotante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0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600" i="1" smtClean="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𝛚</m:t>
                                    </m:r>
                                    <m:r>
                                      <a:rPr lang="es-EC" sz="16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×</m:t>
                                    </m:r>
                                    <m:r>
                                      <a:rPr lang="es-EC" sz="16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C" sz="1600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f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EC" sz="16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lang="es-EC" sz="16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6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s-EC" sz="16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𝐟</m:t>
                                    </m:r>
                                  </m:sub>
                                </m:sSub>
                                <m:r>
                                  <a:rPr lang="es-EC" sz="1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=</m:t>
                                </m:r>
                                <m:r>
                                  <a:rPr lang="es-EC" sz="16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𝛚</m:t>
                                </m:r>
                                <m:r>
                                  <a:rPr lang="es-EC" sz="16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s-EC" sz="1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C" sz="1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s-EC" sz="1600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∇p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s-EC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s-EC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Calibri" panose="020F0502020204030204" pitchFamily="34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s-EC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libri" panose="020F0502020204030204" pitchFamily="34" charset="0"/>
                                                <a:cs typeface="Calibri" panose="020F0502020204030204" pitchFamily="34" charset="0"/>
                                              </a:rPr>
                                              <m:t>𝑓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  <m:r>
                                      <a:rPr lang="es-EC" sz="16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s-EC" sz="16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∇</m:t>
                                        </m:r>
                                      </m:e>
                                      <m:sup>
                                        <m:r>
                                          <a:rPr lang="es-EC" sz="16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s-EC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s-EC" sz="1600" b="1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𝒇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s-EC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457200" algn="ctr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EC" dirty="0"/>
                            <a:t>Consideración de Euler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800" i="1" kern="120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𝛚</m:t>
                                  </m:r>
                                  <m:r>
                                    <a:rPr lang="es-EC" sz="18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×</m:t>
                                  </m:r>
                                  <m:r>
                                    <a:rPr lang="es-EC" sz="1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𝐮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s-EC" sz="1800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f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s-EC" sz="1800" kern="120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es-EC" sz="1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s-EC" sz="1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𝐮</m:t>
                                  </m:r>
                                </m:e>
                                <m:sub>
                                  <m:r>
                                    <a:rPr lang="es-EC" sz="1800" b="1" i="1" kern="120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𝐟</m:t>
                                  </m:r>
                                </m:sub>
                              </m:sSub>
                              <m:r>
                                <a:rPr lang="es-MX" sz="1800" b="1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a:rPr lang="es-MX" sz="1800" b="1" i="0" kern="120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𝟎</m:t>
                              </m:r>
                            </m:oMath>
                          </a14:m>
                          <a:r>
                            <a:rPr lang="es-EC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s-EC" dirty="0"/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MX" dirty="0"/>
                            <a:t>Efecto de la convección debido al rotacional</a:t>
                          </a:r>
                          <a:endParaRPr lang="es-EC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3309943"/>
                      </a:ext>
                    </a:extLst>
                  </a:tr>
                  <a:tr h="79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energía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s-EC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f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∇</m:t>
                                </m:r>
                                <m:sSub>
                                  <m:sSubPr>
                                    <m:ctrlP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𝐟</m:t>
                                    </m:r>
                                  </m:sub>
                                </m:sSub>
                                <m:r>
                                  <a:rPr lang="es-EC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s-EC" sz="18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  <m:sSup>
                                  <m:sSupPr>
                                    <m:ctrlP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s-EC" sz="18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∇</m:t>
                                    </m:r>
                                  </m:e>
                                  <m:sup>
                                    <m: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s-EC" sz="1800" b="1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N/A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Perfil de temperatura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5965513"/>
                      </a:ext>
                    </a:extLst>
                  </a:tr>
                  <a:tr h="835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continuidad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EC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es-E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𝜕</m:t>
                                    </m:r>
                                    <m:r>
                                      <a:rPr lang="es-ES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s-EC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∇</m:t>
                                </m:r>
                                <m: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.(</m:t>
                                </m:r>
                                <m:r>
                                  <m:rPr>
                                    <m:sty m:val="p"/>
                                  </m:rP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ρ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  <m:r>
                                  <a:rPr lang="es-EC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Flujo incompresible Densidad constante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Simetría de la velocidad 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306049"/>
                      </a:ext>
                    </a:extLst>
                  </a:tr>
                  <a:tr h="755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vorticidad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s-EC" sz="1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s-EC" sz="1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𝜔</m:t>
                                    </m:r>
                                  </m:e>
                                </m:acc>
                                <m:r>
                                  <a:rPr lang="es-EC" sz="18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=</m:t>
                                </m:r>
                                <m:r>
                                  <m:rPr>
                                    <m:sty m:val="p"/>
                                  </m:rP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∇</m:t>
                                </m:r>
                                <m:r>
                                  <a:rPr lang="es-EC" sz="18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</m:t>
                                </m:r>
                                <m:r>
                                  <a:rPr lang="es-EC" sz="1800" b="1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𝒖</m:t>
                                </m:r>
                              </m:oMath>
                            </m:oMathPara>
                          </a14:m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Campo de velocidad rotacional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Efecto del rotacional en la convección del fluido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3452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a 12">
                <a:extLst>
                  <a:ext uri="{FF2B5EF4-FFF2-40B4-BE49-F238E27FC236}">
                    <a16:creationId xmlns:a16="http://schemas.microsoft.com/office/drawing/2014/main" id="{7B1A3715-E927-426B-B8B4-C00E5829766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8953755"/>
                  </p:ext>
                </p:extLst>
              </p:nvPr>
            </p:nvGraphicFramePr>
            <p:xfrm>
              <a:off x="794329" y="1815783"/>
              <a:ext cx="10788071" cy="40614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636">
                      <a:extLst>
                        <a:ext uri="{9D8B030D-6E8A-4147-A177-3AD203B41FA5}">
                          <a16:colId xmlns:a16="http://schemas.microsoft.com/office/drawing/2014/main" val="1657625547"/>
                        </a:ext>
                      </a:extLst>
                    </a:gridCol>
                    <a:gridCol w="3694545">
                      <a:extLst>
                        <a:ext uri="{9D8B030D-6E8A-4147-A177-3AD203B41FA5}">
                          <a16:colId xmlns:a16="http://schemas.microsoft.com/office/drawing/2014/main" val="723039046"/>
                        </a:ext>
                      </a:extLst>
                    </a:gridCol>
                    <a:gridCol w="2161308">
                      <a:extLst>
                        <a:ext uri="{9D8B030D-6E8A-4147-A177-3AD203B41FA5}">
                          <a16:colId xmlns:a16="http://schemas.microsoft.com/office/drawing/2014/main" val="1731955942"/>
                        </a:ext>
                      </a:extLst>
                    </a:gridCol>
                    <a:gridCol w="2484582">
                      <a:extLst>
                        <a:ext uri="{9D8B030D-6E8A-4147-A177-3AD203B41FA5}">
                          <a16:colId xmlns:a16="http://schemas.microsoft.com/office/drawing/2014/main" val="3451113989"/>
                        </a:ext>
                      </a:extLst>
                    </a:gridCol>
                  </a:tblGrid>
                  <a:tr h="484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Modelo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Consideraciones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C" dirty="0"/>
                            <a:t>Variable de estudio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3454959"/>
                      </a:ext>
                    </a:extLst>
                  </a:tr>
                  <a:tr h="11918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s-EC" dirty="0"/>
                            <a:t>Navier Stokes en régimen rotante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66502" t="-43367" r="-126568" b="-20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85028" t="-43367" r="-116667" b="-20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57200" algn="l">
                            <a:lnSpc>
                              <a:spcPct val="150000"/>
                            </a:lnSpc>
                            <a:spcAft>
                              <a:spcPts val="1000"/>
                            </a:spcAft>
                          </a:pPr>
                          <a:r>
                            <a:rPr lang="es-MX" dirty="0"/>
                            <a:t>Efecto de la convección debido al rotacional</a:t>
                          </a:r>
                          <a:endParaRPr lang="es-EC" dirty="0"/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23309943"/>
                      </a:ext>
                    </a:extLst>
                  </a:tr>
                  <a:tr h="7949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energía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216154" r="-126568" b="-20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MX" dirty="0"/>
                            <a:t>N/A</a:t>
                          </a:r>
                          <a:endParaRPr lang="es-EC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Perfil de temperatura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5965513"/>
                      </a:ext>
                    </a:extLst>
                  </a:tr>
                  <a:tr h="835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continuidad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297826" r="-126568" b="-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Flujo incompresible Densidad constante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Simetría de la velocidad 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306049"/>
                      </a:ext>
                    </a:extLst>
                  </a:tr>
                  <a:tr h="755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Ecuación de la vorticidad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66502" t="-442742" r="-126568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dirty="0"/>
                            <a:t>Campo de velocidad rotacional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s-MX" dirty="0"/>
                            <a:t>Efecto del rotacional en la convección del fluido</a:t>
                          </a:r>
                          <a:endParaRPr lang="es-EC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345216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7295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1641</Words>
  <Application>Microsoft Office PowerPoint</Application>
  <PresentationFormat>Panorámica</PresentationFormat>
  <Paragraphs>300</Paragraphs>
  <Slides>48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4</vt:i4>
      </vt:variant>
      <vt:variant>
        <vt:lpstr>Títulos de diapositiva</vt:lpstr>
      </vt:variant>
      <vt:variant>
        <vt:i4>48</vt:i4>
      </vt:variant>
    </vt:vector>
  </HeadingPairs>
  <TitlesOfParts>
    <vt:vector size="58" baseType="lpstr">
      <vt:lpstr>Arial</vt:lpstr>
      <vt:lpstr>Calibri</vt:lpstr>
      <vt:lpstr>Cambria Math</vt:lpstr>
      <vt:lpstr>Symbol</vt:lpstr>
      <vt:lpstr>Times New Roman</vt:lpstr>
      <vt:lpstr>Tema3</vt:lpstr>
      <vt:lpstr>Document</vt:lpstr>
      <vt:lpstr>Imagen de mapa de bits</vt:lpstr>
      <vt:lpstr>Imagen de pincel</vt:lpstr>
      <vt:lpstr>Documento de Microsoft Word</vt:lpstr>
      <vt:lpstr> Desarrollo y validación experimental de un modelo matemático de convección forzada para un fluido interno en estado estable, incompresible y viscoso en régimen de flujo rotante con generadores de vórtices longitudinales </vt:lpstr>
      <vt:lpstr>CONTENIDO</vt:lpstr>
      <vt:lpstr>CONTENIDO</vt:lpstr>
      <vt:lpstr>Definición del problema </vt:lpstr>
      <vt:lpstr>Objetivo General</vt:lpstr>
      <vt:lpstr>Objetivos Específicos</vt:lpstr>
      <vt:lpstr>Descripción Preliminar </vt:lpstr>
      <vt:lpstr>Metodología</vt:lpstr>
      <vt:lpstr>Metodología - Modelo Matemático</vt:lpstr>
      <vt:lpstr>Metodología - Características Termo físicas </vt:lpstr>
      <vt:lpstr>Metodología – Características Térmicas</vt:lpstr>
      <vt:lpstr>Metodología – Características Geométricas</vt:lpstr>
      <vt:lpstr>Metodología – Características Geométricas</vt:lpstr>
      <vt:lpstr>Modelo Numérico – Mallado flujo interno</vt:lpstr>
      <vt:lpstr>Modelo Numérico – Mallado flujo externo</vt:lpstr>
      <vt:lpstr>Modelo Numérico – Mallado GVL</vt:lpstr>
      <vt:lpstr>Modelo Numérico – Tubo externo y Tubo interno</vt:lpstr>
      <vt:lpstr>Modelo de turbulencia</vt:lpstr>
      <vt:lpstr>Modelo Numérico – Condiciones Inlet</vt:lpstr>
      <vt:lpstr>Modelo Numérico – Condiciones de borde </vt:lpstr>
      <vt:lpstr>Modelo Numérico – Condición Outflow</vt:lpstr>
      <vt:lpstr>Modelo Numérico – Independencia de mallado</vt:lpstr>
      <vt:lpstr>Modelo Numérico – Independencia de mallado</vt:lpstr>
      <vt:lpstr>Modelo Numérico – Independencia de mallado</vt:lpstr>
      <vt:lpstr>Modelo Numérico – Independencia de mallado</vt:lpstr>
      <vt:lpstr>Modelo Numérico – Recurso Computacional</vt:lpstr>
      <vt:lpstr>Instrumentación</vt:lpstr>
      <vt:lpstr>Adecuación de la señal</vt:lpstr>
      <vt:lpstr>Interfaz HMI y adquisición de datos </vt:lpstr>
      <vt:lpstr>Adquisición de datos</vt:lpstr>
      <vt:lpstr>Modelo Experimental</vt:lpstr>
      <vt:lpstr>Modelo Experimental</vt:lpstr>
      <vt:lpstr>Modelo Experimental – Construcción IC </vt:lpstr>
      <vt:lpstr>Modelo Experimental – GVL</vt:lpstr>
      <vt:lpstr>Modelo Experimental</vt:lpstr>
      <vt:lpstr>Configuración de ensayos</vt:lpstr>
      <vt:lpstr>Análisis de Resultados</vt:lpstr>
      <vt:lpstr>Perfil de Temperatura.</vt:lpstr>
      <vt:lpstr>Presentación de PowerPoint</vt:lpstr>
      <vt:lpstr>Análisis de Resultados</vt:lpstr>
      <vt:lpstr>Resultados - 4GVL </vt:lpstr>
      <vt:lpstr>Resultados - 4GVL </vt:lpstr>
      <vt:lpstr>Resultados - 6GVL </vt:lpstr>
      <vt:lpstr>Resultados - 6GVL </vt:lpstr>
      <vt:lpstr>Resultados - 8GVL </vt:lpstr>
      <vt:lpstr>Presentación de PowerPoint</vt:lpstr>
      <vt:lpstr>Conclusión</vt:lpstr>
      <vt:lpstr>Recomendaciones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y validación experimental de un modelo matemático de convección forzada para un fluido interno en estado estable, incompresible y viscoso en régimen de flujo rotante con generadores de vórtices longitudinales</dc:title>
  <dc:creator>Esteban Arevalo</dc:creator>
  <cp:lastModifiedBy>Esteban Arevalo</cp:lastModifiedBy>
  <cp:revision>62</cp:revision>
  <dcterms:created xsi:type="dcterms:W3CDTF">2022-03-13T20:29:17Z</dcterms:created>
  <dcterms:modified xsi:type="dcterms:W3CDTF">2022-03-15T21:02:39Z</dcterms:modified>
</cp:coreProperties>
</file>