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418" r:id="rId3"/>
    <p:sldId id="444" r:id="rId4"/>
    <p:sldId id="445" r:id="rId5"/>
    <p:sldId id="446" r:id="rId6"/>
    <p:sldId id="410" r:id="rId7"/>
    <p:sldId id="453" r:id="rId8"/>
    <p:sldId id="452" r:id="rId9"/>
    <p:sldId id="455" r:id="rId10"/>
    <p:sldId id="456" r:id="rId11"/>
    <p:sldId id="457" r:id="rId12"/>
    <p:sldId id="458" r:id="rId13"/>
    <p:sldId id="416" r:id="rId14"/>
    <p:sldId id="422" r:id="rId15"/>
    <p:sldId id="423" r:id="rId16"/>
    <p:sldId id="424" r:id="rId17"/>
    <p:sldId id="425" r:id="rId18"/>
    <p:sldId id="426" r:id="rId19"/>
    <p:sldId id="427" r:id="rId20"/>
    <p:sldId id="428" r:id="rId21"/>
    <p:sldId id="429" r:id="rId22"/>
    <p:sldId id="419" r:id="rId23"/>
    <p:sldId id="430" r:id="rId24"/>
    <p:sldId id="431" r:id="rId25"/>
    <p:sldId id="437" r:id="rId26"/>
    <p:sldId id="436" r:id="rId27"/>
    <p:sldId id="435" r:id="rId28"/>
    <p:sldId id="434" r:id="rId29"/>
    <p:sldId id="433" r:id="rId30"/>
    <p:sldId id="432" r:id="rId31"/>
    <p:sldId id="421" r:id="rId32"/>
    <p:sldId id="447" r:id="rId33"/>
    <p:sldId id="448" r:id="rId34"/>
    <p:sldId id="449" r:id="rId35"/>
    <p:sldId id="450" r:id="rId36"/>
    <p:sldId id="440" r:id="rId37"/>
    <p:sldId id="439" r:id="rId38"/>
    <p:sldId id="438" r:id="rId39"/>
    <p:sldId id="370" r:id="rId40"/>
    <p:sldId id="441" r:id="rId41"/>
    <p:sldId id="442" r:id="rId42"/>
    <p:sldId id="417" r:id="rId43"/>
    <p:sldId id="45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777" initials="J" lastIdx="1" clrIdx="0">
    <p:extLst>
      <p:ext uri="{19B8F6BF-5375-455C-9EA6-DF929625EA0E}">
        <p15:presenceInfo xmlns:p15="http://schemas.microsoft.com/office/powerpoint/2012/main" userId="JONA77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F1B6B-926F-432C-AD32-A37EBF1E4EED}" v="9" dt="2022-03-15T02:43:01.828"/>
    <p1510:client id="{7A9C8F11-BDBF-4536-816A-CF6747AE68BC}" v="32" dt="2022-03-17T02:08:20.221"/>
    <p1510:client id="{B7B42590-10D5-4F6C-8FCF-49BE21AD9257}" v="4" dt="2022-03-16T00:14:16.39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eu\Desktop\Tesis\Informe%20de%20actividades\Resultados%20Rigidimetr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ndres\ESPE\TESIS\Programas\MOE\DATOS%2024-1-2022\MOE%20DIN&#193;MICO.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ryan\Downloads\Datos%20ensayad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ryan\Downloads\Datos%20ensayado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Esbeltez vs Error Porcentual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r>
                      <a:rPr lang="en-US"/>
                      <a:t>P1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DBC-4CC0-96DE-D4364F99C3CA}"/>
                </c:ext>
              </c:extLst>
            </c:dLbl>
            <c:dLbl>
              <c:idx val="1"/>
              <c:layout>
                <c:manualLayout>
                  <c:x val="-7.7097331583552087E-2"/>
                  <c:y val="7.179389034703991E-2"/>
                </c:manualLayout>
              </c:layout>
              <c:tx>
                <c:rich>
                  <a:bodyPr/>
                  <a:lstStyle/>
                  <a:p>
                    <a:r>
                      <a:rPr lang="en-US"/>
                      <a:t>P6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BC-4CC0-96DE-D4364F99C3CA}"/>
                </c:ext>
              </c:extLst>
            </c:dLbl>
            <c:dLbl>
              <c:idx val="2"/>
              <c:layout>
                <c:manualLayout>
                  <c:x val="1.456933508311456E-2"/>
                  <c:y val="-4.394685039370079E-2"/>
                </c:manualLayout>
              </c:layout>
              <c:tx>
                <c:rich>
                  <a:bodyPr/>
                  <a:lstStyle/>
                  <a:p>
                    <a:r>
                      <a:rPr lang="en-US"/>
                      <a:t>P4</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DBC-4CC0-96DE-D4364F99C3CA}"/>
                </c:ext>
              </c:extLst>
            </c:dLbl>
            <c:dLbl>
              <c:idx val="3"/>
              <c:tx>
                <c:rich>
                  <a:bodyPr/>
                  <a:lstStyle/>
                  <a:p>
                    <a:r>
                      <a:rPr lang="en-US"/>
                      <a:t>P5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DBC-4CC0-96DE-D4364F99C3CA}"/>
                </c:ext>
              </c:extLst>
            </c:dLbl>
            <c:dLbl>
              <c:idx val="4"/>
              <c:layout>
                <c:manualLayout>
                  <c:x val="-0.11320844269466322"/>
                  <c:y val="5.3275371828521434E-2"/>
                </c:manualLayout>
              </c:layout>
              <c:tx>
                <c:rich>
                  <a:bodyPr/>
                  <a:lstStyle/>
                  <a:p>
                    <a:r>
                      <a:rPr lang="en-US"/>
                      <a:t>P2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DBC-4CC0-96DE-D4364F99C3CA}"/>
                </c:ext>
              </c:extLst>
            </c:dLbl>
            <c:dLbl>
              <c:idx val="5"/>
              <c:layout>
                <c:manualLayout>
                  <c:x val="-6.5986220472440946E-2"/>
                  <c:y val="9.4942038495188105E-2"/>
                </c:manualLayout>
              </c:layout>
              <c:tx>
                <c:rich>
                  <a:bodyPr/>
                  <a:lstStyle/>
                  <a:p>
                    <a:r>
                      <a:rPr lang="en-US"/>
                      <a:t>P3</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DBC-4CC0-96DE-D4364F99C3CA}"/>
                </c:ext>
              </c:extLst>
            </c:dLbl>
            <c:dLbl>
              <c:idx val="6"/>
              <c:layout>
                <c:manualLayout>
                  <c:x val="-3.2959259647018395E-2"/>
                  <c:y val="-7.0247814115260127E-2"/>
                </c:manualLayout>
              </c:layout>
              <c:tx>
                <c:rich>
                  <a:bodyPr/>
                  <a:lstStyle/>
                  <a:p>
                    <a:r>
                      <a:rPr lang="en-US"/>
                      <a:t>P6.2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DBC-4CC0-96DE-D4364F99C3CA}"/>
                </c:ext>
              </c:extLst>
            </c:dLbl>
            <c:dLbl>
              <c:idx val="7"/>
              <c:layout>
                <c:manualLayout>
                  <c:x val="-3.645447578763502E-3"/>
                  <c:y val="1.4345522760575024E-2"/>
                </c:manualLayout>
              </c:layout>
              <c:tx>
                <c:rich>
                  <a:bodyPr/>
                  <a:lstStyle/>
                  <a:p>
                    <a:r>
                      <a:rPr lang="en-US"/>
                      <a:t>P6.1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DBC-4CC0-96DE-D4364F99C3CA}"/>
                </c:ext>
              </c:extLst>
            </c:dLbl>
            <c:dLbl>
              <c:idx val="8"/>
              <c:tx>
                <c:rich>
                  <a:bodyPr/>
                  <a:lstStyle/>
                  <a:p>
                    <a:r>
                      <a:rPr lang="en-US"/>
                      <a:t>P5.1</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DBC-4CC0-96DE-D4364F99C3CA}"/>
                </c:ext>
              </c:extLst>
            </c:dLbl>
            <c:dLbl>
              <c:idx val="9"/>
              <c:tx>
                <c:rich>
                  <a:bodyPr/>
                  <a:lstStyle/>
                  <a:p>
                    <a:r>
                      <a:rPr lang="en-US"/>
                      <a:t>P5.3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DBC-4CC0-96DE-D4364F99C3CA}"/>
                </c:ext>
              </c:extLst>
            </c:dLbl>
            <c:dLbl>
              <c:idx val="10"/>
              <c:tx>
                <c:rich>
                  <a:bodyPr/>
                  <a:lstStyle/>
                  <a:p>
                    <a:r>
                      <a:rPr lang="en-US"/>
                      <a:t>P5.2</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DBC-4CC0-96DE-D4364F99C3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'Ensayo 3'!$E$73:$E$83</c:f>
              <c:numCache>
                <c:formatCode>0.00</c:formatCode>
                <c:ptCount val="11"/>
                <c:pt idx="0">
                  <c:v>308.58</c:v>
                </c:pt>
                <c:pt idx="1">
                  <c:v>310.10000000000002</c:v>
                </c:pt>
                <c:pt idx="2">
                  <c:v>310.77999999999997</c:v>
                </c:pt>
                <c:pt idx="3">
                  <c:v>315.48</c:v>
                </c:pt>
                <c:pt idx="4">
                  <c:v>327.74</c:v>
                </c:pt>
                <c:pt idx="5">
                  <c:v>328.76</c:v>
                </c:pt>
                <c:pt idx="6">
                  <c:v>329.03586304033615</c:v>
                </c:pt>
                <c:pt idx="7">
                  <c:v>338.00682477742458</c:v>
                </c:pt>
                <c:pt idx="8">
                  <c:v>338.88656581839814</c:v>
                </c:pt>
                <c:pt idx="9">
                  <c:v>345.35707462277355</c:v>
                </c:pt>
                <c:pt idx="10">
                  <c:v>349.17883699366934</c:v>
                </c:pt>
              </c:numCache>
            </c:numRef>
          </c:xVal>
          <c:yVal>
            <c:numRef>
              <c:f>'Ensayo 3'!$F$73:$F$83</c:f>
              <c:numCache>
                <c:formatCode>0.00</c:formatCode>
                <c:ptCount val="11"/>
                <c:pt idx="0">
                  <c:v>38.833916392685147</c:v>
                </c:pt>
                <c:pt idx="1">
                  <c:v>32.985165918652257</c:v>
                </c:pt>
                <c:pt idx="2">
                  <c:v>35.234822997647143</c:v>
                </c:pt>
                <c:pt idx="3">
                  <c:v>27.367507678156429</c:v>
                </c:pt>
                <c:pt idx="4">
                  <c:v>23.212220311779742</c:v>
                </c:pt>
                <c:pt idx="5">
                  <c:v>22.219873914269119</c:v>
                </c:pt>
                <c:pt idx="6">
                  <c:v>23.379909304807477</c:v>
                </c:pt>
                <c:pt idx="7">
                  <c:v>4.2267665102894734</c:v>
                </c:pt>
                <c:pt idx="8">
                  <c:v>16.061523042705709</c:v>
                </c:pt>
                <c:pt idx="9">
                  <c:v>4.6087541183133851</c:v>
                </c:pt>
                <c:pt idx="10">
                  <c:v>1.7384603185850154</c:v>
                </c:pt>
              </c:numCache>
            </c:numRef>
          </c:yVal>
          <c:smooth val="0"/>
          <c:extLst>
            <c:ext xmlns:c16="http://schemas.microsoft.com/office/drawing/2014/chart" uri="{C3380CC4-5D6E-409C-BE32-E72D297353CC}">
              <c16:uniqueId val="{0000000B-DDBC-4CC0-96DE-D4364F99C3CA}"/>
            </c:ext>
          </c:extLst>
        </c:ser>
        <c:dLbls>
          <c:dLblPos val="t"/>
          <c:showLegendKey val="0"/>
          <c:showVal val="1"/>
          <c:showCatName val="0"/>
          <c:showSerName val="0"/>
          <c:showPercent val="0"/>
          <c:showBubbleSize val="0"/>
        </c:dLbls>
        <c:axId val="235849728"/>
        <c:axId val="235848944"/>
      </c:scatterChart>
      <c:valAx>
        <c:axId val="2358497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Esbeltez</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35848944"/>
        <c:crosses val="autoZero"/>
        <c:crossBetween val="midCat"/>
      </c:valAx>
      <c:valAx>
        <c:axId val="235848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Error</a:t>
                </a:r>
                <a:r>
                  <a:rPr lang="es-EC" baseline="0"/>
                  <a:t> Porcentual (%)</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358497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a:t>Comparación de frecuencias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Hoja1!$I$9</c:f>
              <c:strCache>
                <c:ptCount val="1"/>
                <c:pt idx="0">
                  <c:v>f [Hz] ANSYS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Hoja1!$I$10:$I$14</c:f>
              <c:numCache>
                <c:formatCode>General</c:formatCode>
                <c:ptCount val="5"/>
                <c:pt idx="0">
                  <c:v>20.61</c:v>
                </c:pt>
                <c:pt idx="1">
                  <c:v>16.98</c:v>
                </c:pt>
                <c:pt idx="2">
                  <c:v>17.02</c:v>
                </c:pt>
                <c:pt idx="3">
                  <c:v>13.44</c:v>
                </c:pt>
                <c:pt idx="4">
                  <c:v>13.17</c:v>
                </c:pt>
              </c:numCache>
            </c:numRef>
          </c:val>
          <c:extLst>
            <c:ext xmlns:c16="http://schemas.microsoft.com/office/drawing/2014/chart" uri="{C3380CC4-5D6E-409C-BE32-E72D297353CC}">
              <c16:uniqueId val="{00000000-FD3E-4B3A-B318-3615CDEF3806}"/>
            </c:ext>
          </c:extLst>
        </c:ser>
        <c:ser>
          <c:idx val="1"/>
          <c:order val="1"/>
          <c:tx>
            <c:strRef>
              <c:f>Hoja1!$J$9</c:f>
              <c:strCache>
                <c:ptCount val="1"/>
                <c:pt idx="0">
                  <c:v>f [Hz] MOE</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Hoja1!$J$10:$J$14</c:f>
              <c:numCache>
                <c:formatCode>General</c:formatCode>
                <c:ptCount val="5"/>
                <c:pt idx="0">
                  <c:v>7.39</c:v>
                </c:pt>
                <c:pt idx="1">
                  <c:v>6.96</c:v>
                </c:pt>
                <c:pt idx="2">
                  <c:v>6.54</c:v>
                </c:pt>
                <c:pt idx="3">
                  <c:v>6.37</c:v>
                </c:pt>
                <c:pt idx="4">
                  <c:v>5.32</c:v>
                </c:pt>
              </c:numCache>
            </c:numRef>
          </c:val>
          <c:extLst>
            <c:ext xmlns:c16="http://schemas.microsoft.com/office/drawing/2014/chart" uri="{C3380CC4-5D6E-409C-BE32-E72D297353CC}">
              <c16:uniqueId val="{00000001-FD3E-4B3A-B318-3615CDEF3806}"/>
            </c:ext>
          </c:extLst>
        </c:ser>
        <c:dLbls>
          <c:dLblPos val="outEnd"/>
          <c:showLegendKey val="0"/>
          <c:showVal val="1"/>
          <c:showCatName val="0"/>
          <c:showSerName val="0"/>
          <c:showPercent val="0"/>
          <c:showBubbleSize val="0"/>
        </c:dLbls>
        <c:gapWidth val="444"/>
        <c:overlap val="-90"/>
        <c:axId val="235852864"/>
        <c:axId val="288724472"/>
      </c:barChart>
      <c:catAx>
        <c:axId val="235852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288724472"/>
        <c:crosses val="autoZero"/>
        <c:auto val="1"/>
        <c:lblAlgn val="ctr"/>
        <c:lblOffset val="100"/>
        <c:noMultiLvlLbl val="0"/>
      </c:catAx>
      <c:valAx>
        <c:axId val="288724472"/>
        <c:scaling>
          <c:orientation val="minMax"/>
        </c:scaling>
        <c:delete val="1"/>
        <c:axPos val="l"/>
        <c:numFmt formatCode="General" sourceLinked="1"/>
        <c:majorTickMark val="none"/>
        <c:minorTickMark val="none"/>
        <c:tickLblPos val="nextTo"/>
        <c:crossAx val="235852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Fuerza</a:t>
            </a:r>
            <a:r>
              <a:rPr lang="es-EC" baseline="0"/>
              <a:t> vs Desplazamiento</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Hoja2!$D$2</c:f>
              <c:strCache>
                <c:ptCount val="1"/>
                <c:pt idx="0">
                  <c:v>Ensayo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Hoja2!$D$3:$D$5</c:f>
              <c:numCache>
                <c:formatCode>General</c:formatCode>
                <c:ptCount val="3"/>
                <c:pt idx="0">
                  <c:v>1.04</c:v>
                </c:pt>
                <c:pt idx="1">
                  <c:v>4.1500000000000004</c:v>
                </c:pt>
                <c:pt idx="2">
                  <c:v>5.89</c:v>
                </c:pt>
              </c:numCache>
            </c:numRef>
          </c:xVal>
          <c:yVal>
            <c:numRef>
              <c:f>Hoja2!$C$3:$C$5</c:f>
              <c:numCache>
                <c:formatCode>General</c:formatCode>
                <c:ptCount val="3"/>
                <c:pt idx="0">
                  <c:v>981</c:v>
                </c:pt>
                <c:pt idx="1">
                  <c:v>3924</c:v>
                </c:pt>
                <c:pt idx="2">
                  <c:v>5570.1</c:v>
                </c:pt>
              </c:numCache>
            </c:numRef>
          </c:yVal>
          <c:smooth val="1"/>
          <c:extLst>
            <c:ext xmlns:c16="http://schemas.microsoft.com/office/drawing/2014/chart" uri="{C3380CC4-5D6E-409C-BE32-E72D297353CC}">
              <c16:uniqueId val="{00000000-24D9-4072-A4DC-14F618CACFE5}"/>
            </c:ext>
          </c:extLst>
        </c:ser>
        <c:ser>
          <c:idx val="1"/>
          <c:order val="1"/>
          <c:tx>
            <c:strRef>
              <c:f>Hoja2!$E$2</c:f>
              <c:strCache>
                <c:ptCount val="1"/>
                <c:pt idx="0">
                  <c:v>Simulación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Hoja2!$E$3:$E$5</c:f>
              <c:numCache>
                <c:formatCode>General</c:formatCode>
                <c:ptCount val="3"/>
                <c:pt idx="0">
                  <c:v>1.25</c:v>
                </c:pt>
                <c:pt idx="1">
                  <c:v>4.8899999999999997</c:v>
                </c:pt>
                <c:pt idx="2">
                  <c:v>6.94</c:v>
                </c:pt>
              </c:numCache>
            </c:numRef>
          </c:xVal>
          <c:yVal>
            <c:numRef>
              <c:f>Hoja2!$C$3:$C$5</c:f>
              <c:numCache>
                <c:formatCode>General</c:formatCode>
                <c:ptCount val="3"/>
                <c:pt idx="0">
                  <c:v>981</c:v>
                </c:pt>
                <c:pt idx="1">
                  <c:v>3924</c:v>
                </c:pt>
                <c:pt idx="2">
                  <c:v>5570.1</c:v>
                </c:pt>
              </c:numCache>
            </c:numRef>
          </c:yVal>
          <c:smooth val="1"/>
          <c:extLst>
            <c:ext xmlns:c16="http://schemas.microsoft.com/office/drawing/2014/chart" uri="{C3380CC4-5D6E-409C-BE32-E72D297353CC}">
              <c16:uniqueId val="{00000001-24D9-4072-A4DC-14F618CACFE5}"/>
            </c:ext>
          </c:extLst>
        </c:ser>
        <c:dLbls>
          <c:showLegendKey val="0"/>
          <c:showVal val="0"/>
          <c:showCatName val="0"/>
          <c:showSerName val="0"/>
          <c:showPercent val="0"/>
          <c:showBubbleSize val="0"/>
        </c:dLbls>
        <c:axId val="406710624"/>
        <c:axId val="406712584"/>
      </c:scatterChart>
      <c:valAx>
        <c:axId val="4067106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baseline="0"/>
                  <a:t>Desplazamiento (N)</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06712584"/>
        <c:crosses val="autoZero"/>
        <c:crossBetween val="midCat"/>
      </c:valAx>
      <c:valAx>
        <c:axId val="406712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baseline="0"/>
                  <a:t>Fuerza (N)</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06710624"/>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Fuerza</a:t>
            </a:r>
            <a:r>
              <a:rPr lang="es-EC" baseline="0"/>
              <a:t> vs Numero de Ciclos</a:t>
            </a:r>
            <a:endParaRPr lang="es-EC"/>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Hoja2!$D$2</c:f>
              <c:strCache>
                <c:ptCount val="1"/>
                <c:pt idx="0">
                  <c:v>Ensayo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Hoja2!$D$7:$D$9</c:f>
              <c:numCache>
                <c:formatCode>General</c:formatCode>
                <c:ptCount val="3"/>
                <c:pt idx="0">
                  <c:v>9000</c:v>
                </c:pt>
                <c:pt idx="1">
                  <c:v>52000</c:v>
                </c:pt>
                <c:pt idx="2">
                  <c:v>126423</c:v>
                </c:pt>
              </c:numCache>
            </c:numRef>
          </c:xVal>
          <c:yVal>
            <c:numRef>
              <c:f>Hoja2!$C$7:$C$9</c:f>
              <c:numCache>
                <c:formatCode>General</c:formatCode>
                <c:ptCount val="3"/>
                <c:pt idx="0">
                  <c:v>2960</c:v>
                </c:pt>
                <c:pt idx="1">
                  <c:v>2140</c:v>
                </c:pt>
                <c:pt idx="2">
                  <c:v>1452.4</c:v>
                </c:pt>
              </c:numCache>
            </c:numRef>
          </c:yVal>
          <c:smooth val="1"/>
          <c:extLst>
            <c:ext xmlns:c16="http://schemas.microsoft.com/office/drawing/2014/chart" uri="{C3380CC4-5D6E-409C-BE32-E72D297353CC}">
              <c16:uniqueId val="{00000000-DD93-4CE3-B876-370A1C7516EF}"/>
            </c:ext>
          </c:extLst>
        </c:ser>
        <c:ser>
          <c:idx val="1"/>
          <c:order val="1"/>
          <c:tx>
            <c:strRef>
              <c:f>Hoja2!$E$2</c:f>
              <c:strCache>
                <c:ptCount val="1"/>
                <c:pt idx="0">
                  <c:v>Simulación</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Hoja2!$E$7:$E$9</c:f>
              <c:numCache>
                <c:formatCode>General</c:formatCode>
                <c:ptCount val="3"/>
                <c:pt idx="0">
                  <c:v>10001</c:v>
                </c:pt>
                <c:pt idx="1">
                  <c:v>79024</c:v>
                </c:pt>
                <c:pt idx="2">
                  <c:v>488000</c:v>
                </c:pt>
              </c:numCache>
            </c:numRef>
          </c:xVal>
          <c:yVal>
            <c:numRef>
              <c:f>Hoja2!$C$7:$C$9</c:f>
              <c:numCache>
                <c:formatCode>General</c:formatCode>
                <c:ptCount val="3"/>
                <c:pt idx="0">
                  <c:v>2960</c:v>
                </c:pt>
                <c:pt idx="1">
                  <c:v>2140</c:v>
                </c:pt>
                <c:pt idx="2">
                  <c:v>1452.4</c:v>
                </c:pt>
              </c:numCache>
            </c:numRef>
          </c:yVal>
          <c:smooth val="1"/>
          <c:extLst>
            <c:ext xmlns:c16="http://schemas.microsoft.com/office/drawing/2014/chart" uri="{C3380CC4-5D6E-409C-BE32-E72D297353CC}">
              <c16:uniqueId val="{00000001-DD93-4CE3-B876-370A1C7516EF}"/>
            </c:ext>
          </c:extLst>
        </c:ser>
        <c:dLbls>
          <c:showLegendKey val="0"/>
          <c:showVal val="0"/>
          <c:showCatName val="0"/>
          <c:showSerName val="0"/>
          <c:showPercent val="0"/>
          <c:showBubbleSize val="0"/>
        </c:dLbls>
        <c:axId val="406714936"/>
        <c:axId val="406710232"/>
      </c:scatterChart>
      <c:valAx>
        <c:axId val="4067149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Numero</a:t>
                </a:r>
                <a:r>
                  <a:rPr lang="es-EC" baseline="0"/>
                  <a:t> de ciclos </a:t>
                </a:r>
                <a:endParaRPr lang="es-EC"/>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06710232"/>
        <c:crosses val="autoZero"/>
        <c:crossBetween val="midCat"/>
      </c:valAx>
      <c:valAx>
        <c:axId val="406710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Fuerza</a:t>
                </a:r>
                <a:r>
                  <a:rPr lang="es-EC" baseline="0"/>
                  <a:t> (N)</a:t>
                </a:r>
                <a:endParaRPr lang="es-EC"/>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0671493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eg"/></Relationships>
</file>

<file path=ppt/diagrams/_rels/data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EA6CB-0B5F-4C8B-A0BB-CAE036D8487A}"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EC"/>
        </a:p>
      </dgm:t>
    </dgm:pt>
    <dgm:pt modelId="{3FF814FB-CCF0-4C00-94EF-D84D5A8738C2}">
      <dgm:prSet phldrT="[Texto]"/>
      <dgm:spPr/>
      <dgm:t>
        <a:bodyPr/>
        <a:lstStyle/>
        <a:p>
          <a:r>
            <a:rPr lang="es-EC" dirty="0"/>
            <a:t>EQUIPO</a:t>
          </a:r>
        </a:p>
      </dgm:t>
    </dgm:pt>
    <dgm:pt modelId="{B672850D-1FB7-4CE3-B455-56E05EF1BAF6}" type="parTrans" cxnId="{03C4859A-3115-40BA-8C8F-BA509F9F9CD3}">
      <dgm:prSet/>
      <dgm:spPr/>
      <dgm:t>
        <a:bodyPr/>
        <a:lstStyle/>
        <a:p>
          <a:endParaRPr lang="es-EC"/>
        </a:p>
      </dgm:t>
    </dgm:pt>
    <dgm:pt modelId="{9AAA37D9-D581-4F15-840B-1B06D83CFAC2}" type="sibTrans" cxnId="{03C4859A-3115-40BA-8C8F-BA509F9F9CD3}">
      <dgm:prSet/>
      <dgm:spPr/>
      <dgm:t>
        <a:bodyPr/>
        <a:lstStyle/>
        <a:p>
          <a:endParaRPr lang="es-EC"/>
        </a:p>
      </dgm:t>
    </dgm:pt>
    <dgm:pt modelId="{5AD51992-74EC-4DDB-B208-43AF596B89E6}">
      <dgm:prSet phldrT="[Texto]"/>
      <dgm:spPr/>
      <dgm:t>
        <a:bodyPr/>
        <a:lstStyle/>
        <a:p>
          <a:r>
            <a:rPr lang="es-EC" dirty="0"/>
            <a:t>ACELERÓMETRO</a:t>
          </a:r>
        </a:p>
      </dgm:t>
    </dgm:pt>
    <dgm:pt modelId="{2022F599-0B2C-46D2-8014-04087D1103A2}" type="parTrans" cxnId="{6ED8F367-DF7D-430C-B260-FC0A981D2F95}">
      <dgm:prSet/>
      <dgm:spPr/>
      <dgm:t>
        <a:bodyPr/>
        <a:lstStyle/>
        <a:p>
          <a:endParaRPr lang="es-EC"/>
        </a:p>
      </dgm:t>
    </dgm:pt>
    <dgm:pt modelId="{8EFDDE1D-BE0A-4429-B774-7CA021402C0E}" type="sibTrans" cxnId="{6ED8F367-DF7D-430C-B260-FC0A981D2F95}">
      <dgm:prSet/>
      <dgm:spPr/>
      <dgm:t>
        <a:bodyPr/>
        <a:lstStyle/>
        <a:p>
          <a:endParaRPr lang="es-EC"/>
        </a:p>
      </dgm:t>
    </dgm:pt>
    <dgm:pt modelId="{398591BD-3F2D-4F4C-ABE1-647C182433B8}">
      <dgm:prSet phldrT="[Texto]"/>
      <dgm:spPr/>
      <dgm:t>
        <a:bodyPr/>
        <a:lstStyle/>
        <a:p>
          <a:r>
            <a:rPr lang="es-EC" dirty="0"/>
            <a:t>SOFTWARE</a:t>
          </a:r>
        </a:p>
      </dgm:t>
    </dgm:pt>
    <dgm:pt modelId="{ED9C51C1-7799-43FD-947F-175178082663}" type="parTrans" cxnId="{1C3E61A8-1C08-4DB2-9023-9DB15CAE2294}">
      <dgm:prSet/>
      <dgm:spPr/>
      <dgm:t>
        <a:bodyPr/>
        <a:lstStyle/>
        <a:p>
          <a:endParaRPr lang="es-EC"/>
        </a:p>
      </dgm:t>
    </dgm:pt>
    <dgm:pt modelId="{361554CD-98A4-4E9B-96C1-CCAE2E068620}" type="sibTrans" cxnId="{1C3E61A8-1C08-4DB2-9023-9DB15CAE2294}">
      <dgm:prSet/>
      <dgm:spPr/>
      <dgm:t>
        <a:bodyPr/>
        <a:lstStyle/>
        <a:p>
          <a:endParaRPr lang="es-EC"/>
        </a:p>
      </dgm:t>
    </dgm:pt>
    <dgm:pt modelId="{EFC4086C-5802-4E87-B934-76BE38A8FF6D}" type="pres">
      <dgm:prSet presAssocID="{090EA6CB-0B5F-4C8B-A0BB-CAE036D8487A}" presName="Name0" presStyleCnt="0">
        <dgm:presLayoutVars>
          <dgm:dir/>
          <dgm:resizeHandles val="exact"/>
        </dgm:presLayoutVars>
      </dgm:prSet>
      <dgm:spPr/>
    </dgm:pt>
    <dgm:pt modelId="{F33F0779-92DE-4EB7-9144-A924A07FDAD5}" type="pres">
      <dgm:prSet presAssocID="{3FF814FB-CCF0-4C00-94EF-D84D5A8738C2}" presName="composite" presStyleCnt="0"/>
      <dgm:spPr/>
    </dgm:pt>
    <dgm:pt modelId="{D41B7B87-D97D-4C1D-A80F-BFA109BA30BF}" type="pres">
      <dgm:prSet presAssocID="{3FF814FB-CCF0-4C00-94EF-D84D5A8738C2}" presName="rect1" presStyleLbl="b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A1EC8CA9-862A-4793-854B-D163B51C67A0}" type="pres">
      <dgm:prSet presAssocID="{3FF814FB-CCF0-4C00-94EF-D84D5A8738C2}" presName="wedgeRectCallout1" presStyleLbl="node1" presStyleIdx="0" presStyleCnt="3">
        <dgm:presLayoutVars>
          <dgm:bulletEnabled val="1"/>
        </dgm:presLayoutVars>
      </dgm:prSet>
      <dgm:spPr/>
    </dgm:pt>
    <dgm:pt modelId="{B46F5C92-6CA9-4B42-980D-9E7126FF5DEE}" type="pres">
      <dgm:prSet presAssocID="{9AAA37D9-D581-4F15-840B-1B06D83CFAC2}" presName="sibTrans" presStyleCnt="0"/>
      <dgm:spPr/>
    </dgm:pt>
    <dgm:pt modelId="{E6E6CC51-DB9E-4F43-BF19-CAD339B656DA}" type="pres">
      <dgm:prSet presAssocID="{5AD51992-74EC-4DDB-B208-43AF596B89E6}" presName="composite" presStyleCnt="0"/>
      <dgm:spPr/>
    </dgm:pt>
    <dgm:pt modelId="{694BD062-F489-44D0-9E88-3E22A997BCAB}" type="pres">
      <dgm:prSet presAssocID="{5AD51992-74EC-4DDB-B208-43AF596B89E6}" presName="rect1" presStyleLbl="bgImgPlace1" presStyleIdx="1" presStyleCnt="3"/>
      <dgm:spPr>
        <a:blipFill rotWithShape="1">
          <a:blip xmlns:r="http://schemas.openxmlformats.org/officeDocument/2006/relationships" r:embed="rId2"/>
          <a:srcRect/>
          <a:stretch>
            <a:fillRect t="-2000" b="-2000"/>
          </a:stretch>
        </a:blipFill>
      </dgm:spPr>
    </dgm:pt>
    <dgm:pt modelId="{356B32A3-FFCB-4971-8FE6-0E778593FCAA}" type="pres">
      <dgm:prSet presAssocID="{5AD51992-74EC-4DDB-B208-43AF596B89E6}" presName="wedgeRectCallout1" presStyleLbl="node1" presStyleIdx="1" presStyleCnt="3">
        <dgm:presLayoutVars>
          <dgm:bulletEnabled val="1"/>
        </dgm:presLayoutVars>
      </dgm:prSet>
      <dgm:spPr/>
    </dgm:pt>
    <dgm:pt modelId="{7F6AAF70-8B66-4292-933C-A6F9EA4F444A}" type="pres">
      <dgm:prSet presAssocID="{8EFDDE1D-BE0A-4429-B774-7CA021402C0E}" presName="sibTrans" presStyleCnt="0"/>
      <dgm:spPr/>
    </dgm:pt>
    <dgm:pt modelId="{EFB9AB77-20A4-4543-9088-9284362644E2}" type="pres">
      <dgm:prSet presAssocID="{398591BD-3F2D-4F4C-ABE1-647C182433B8}" presName="composite" presStyleCnt="0"/>
      <dgm:spPr/>
    </dgm:pt>
    <dgm:pt modelId="{1D72CF72-356B-458C-A220-05F9722FE507}" type="pres">
      <dgm:prSet presAssocID="{398591BD-3F2D-4F4C-ABE1-647C182433B8}" presName="rect1" presStyleLbl="bgImgPlace1" presStyleIdx="2" presStyleCnt="3"/>
      <dgm:spPr>
        <a:blipFill rotWithShape="1">
          <a:blip xmlns:r="http://schemas.openxmlformats.org/officeDocument/2006/relationships" r:embed="rId3"/>
          <a:srcRect/>
          <a:stretch>
            <a:fillRect l="-12000" r="-12000"/>
          </a:stretch>
        </a:blipFill>
      </dgm:spPr>
    </dgm:pt>
    <dgm:pt modelId="{4AF30904-7594-4292-9368-6A68FBFC164F}" type="pres">
      <dgm:prSet presAssocID="{398591BD-3F2D-4F4C-ABE1-647C182433B8}" presName="wedgeRectCallout1" presStyleLbl="node1" presStyleIdx="2" presStyleCnt="3">
        <dgm:presLayoutVars>
          <dgm:bulletEnabled val="1"/>
        </dgm:presLayoutVars>
      </dgm:prSet>
      <dgm:spPr/>
    </dgm:pt>
  </dgm:ptLst>
  <dgm:cxnLst>
    <dgm:cxn modelId="{6ED8F367-DF7D-430C-B260-FC0A981D2F95}" srcId="{090EA6CB-0B5F-4C8B-A0BB-CAE036D8487A}" destId="{5AD51992-74EC-4DDB-B208-43AF596B89E6}" srcOrd="1" destOrd="0" parTransId="{2022F599-0B2C-46D2-8014-04087D1103A2}" sibTransId="{8EFDDE1D-BE0A-4429-B774-7CA021402C0E}"/>
    <dgm:cxn modelId="{03C4859A-3115-40BA-8C8F-BA509F9F9CD3}" srcId="{090EA6CB-0B5F-4C8B-A0BB-CAE036D8487A}" destId="{3FF814FB-CCF0-4C00-94EF-D84D5A8738C2}" srcOrd="0" destOrd="0" parTransId="{B672850D-1FB7-4CE3-B455-56E05EF1BAF6}" sibTransId="{9AAA37D9-D581-4F15-840B-1B06D83CFAC2}"/>
    <dgm:cxn modelId="{1C3E61A8-1C08-4DB2-9023-9DB15CAE2294}" srcId="{090EA6CB-0B5F-4C8B-A0BB-CAE036D8487A}" destId="{398591BD-3F2D-4F4C-ABE1-647C182433B8}" srcOrd="2" destOrd="0" parTransId="{ED9C51C1-7799-43FD-947F-175178082663}" sibTransId="{361554CD-98A4-4E9B-96C1-CCAE2E068620}"/>
    <dgm:cxn modelId="{108980B7-4922-49C0-966B-6D6CF5E37958}" type="presOf" srcId="{5AD51992-74EC-4DDB-B208-43AF596B89E6}" destId="{356B32A3-FFCB-4971-8FE6-0E778593FCAA}" srcOrd="0" destOrd="0" presId="urn:microsoft.com/office/officeart/2008/layout/BendingPictureCaptionList"/>
    <dgm:cxn modelId="{5A8E19BD-D56F-4F2F-A83D-5AB93C662FEC}" type="presOf" srcId="{090EA6CB-0B5F-4C8B-A0BB-CAE036D8487A}" destId="{EFC4086C-5802-4E87-B934-76BE38A8FF6D}" srcOrd="0" destOrd="0" presId="urn:microsoft.com/office/officeart/2008/layout/BendingPictureCaptionList"/>
    <dgm:cxn modelId="{C119FDE4-F3B1-4BD4-963E-2314A8309455}" type="presOf" srcId="{398591BD-3F2D-4F4C-ABE1-647C182433B8}" destId="{4AF30904-7594-4292-9368-6A68FBFC164F}" srcOrd="0" destOrd="0" presId="urn:microsoft.com/office/officeart/2008/layout/BendingPictureCaptionList"/>
    <dgm:cxn modelId="{CE167DE6-285E-4F78-B934-3E89E3528D7B}" type="presOf" srcId="{3FF814FB-CCF0-4C00-94EF-D84D5A8738C2}" destId="{A1EC8CA9-862A-4793-854B-D163B51C67A0}" srcOrd="0" destOrd="0" presId="urn:microsoft.com/office/officeart/2008/layout/BendingPictureCaptionList"/>
    <dgm:cxn modelId="{59C11F11-6885-4048-9152-BA6A8260D4AC}" type="presParOf" srcId="{EFC4086C-5802-4E87-B934-76BE38A8FF6D}" destId="{F33F0779-92DE-4EB7-9144-A924A07FDAD5}" srcOrd="0" destOrd="0" presId="urn:microsoft.com/office/officeart/2008/layout/BendingPictureCaptionList"/>
    <dgm:cxn modelId="{CE4BA3BC-A1F2-4788-87B1-BD5094FDF2BD}" type="presParOf" srcId="{F33F0779-92DE-4EB7-9144-A924A07FDAD5}" destId="{D41B7B87-D97D-4C1D-A80F-BFA109BA30BF}" srcOrd="0" destOrd="0" presId="urn:microsoft.com/office/officeart/2008/layout/BendingPictureCaptionList"/>
    <dgm:cxn modelId="{6253B000-F993-4C4C-9958-2256704C8B30}" type="presParOf" srcId="{F33F0779-92DE-4EB7-9144-A924A07FDAD5}" destId="{A1EC8CA9-862A-4793-854B-D163B51C67A0}" srcOrd="1" destOrd="0" presId="urn:microsoft.com/office/officeart/2008/layout/BendingPictureCaptionList"/>
    <dgm:cxn modelId="{2CA8FD14-F4BE-4428-A265-CF6079DCA19F}" type="presParOf" srcId="{EFC4086C-5802-4E87-B934-76BE38A8FF6D}" destId="{B46F5C92-6CA9-4B42-980D-9E7126FF5DEE}" srcOrd="1" destOrd="0" presId="urn:microsoft.com/office/officeart/2008/layout/BendingPictureCaptionList"/>
    <dgm:cxn modelId="{E3D72FC3-7318-4F9E-B9C7-F7E9FEBE4A27}" type="presParOf" srcId="{EFC4086C-5802-4E87-B934-76BE38A8FF6D}" destId="{E6E6CC51-DB9E-4F43-BF19-CAD339B656DA}" srcOrd="2" destOrd="0" presId="urn:microsoft.com/office/officeart/2008/layout/BendingPictureCaptionList"/>
    <dgm:cxn modelId="{40AF3DA0-0319-4033-929C-5A00998A978F}" type="presParOf" srcId="{E6E6CC51-DB9E-4F43-BF19-CAD339B656DA}" destId="{694BD062-F489-44D0-9E88-3E22A997BCAB}" srcOrd="0" destOrd="0" presId="urn:microsoft.com/office/officeart/2008/layout/BendingPictureCaptionList"/>
    <dgm:cxn modelId="{91F7A711-6DD2-4A79-8B4E-7BEB83E2C4C5}" type="presParOf" srcId="{E6E6CC51-DB9E-4F43-BF19-CAD339B656DA}" destId="{356B32A3-FFCB-4971-8FE6-0E778593FCAA}" srcOrd="1" destOrd="0" presId="urn:microsoft.com/office/officeart/2008/layout/BendingPictureCaptionList"/>
    <dgm:cxn modelId="{8BCD53F3-896E-4CF6-8900-07BF68B3A0CC}" type="presParOf" srcId="{EFC4086C-5802-4E87-B934-76BE38A8FF6D}" destId="{7F6AAF70-8B66-4292-933C-A6F9EA4F444A}" srcOrd="3" destOrd="0" presId="urn:microsoft.com/office/officeart/2008/layout/BendingPictureCaptionList"/>
    <dgm:cxn modelId="{9C42DB40-8D8F-4D58-9C77-8F91F8A89650}" type="presParOf" srcId="{EFC4086C-5802-4E87-B934-76BE38A8FF6D}" destId="{EFB9AB77-20A4-4543-9088-9284362644E2}" srcOrd="4" destOrd="0" presId="urn:microsoft.com/office/officeart/2008/layout/BendingPictureCaptionList"/>
    <dgm:cxn modelId="{842FB5B9-F754-4AF2-9A2C-47F19B943148}" type="presParOf" srcId="{EFB9AB77-20A4-4543-9088-9284362644E2}" destId="{1D72CF72-356B-458C-A220-05F9722FE507}" srcOrd="0" destOrd="0" presId="urn:microsoft.com/office/officeart/2008/layout/BendingPictureCaptionList"/>
    <dgm:cxn modelId="{2BBA315A-1BA1-44B6-8B1F-5428D98A01AE}" type="presParOf" srcId="{EFB9AB77-20A4-4543-9088-9284362644E2}" destId="{4AF30904-7594-4292-9368-6A68FBFC164F}"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6670C-1BDD-4472-998B-2B6C62696477}" type="doc">
      <dgm:prSet loTypeId="urn:microsoft.com/office/officeart/2005/8/layout/StepDownProcess" loCatId="process" qsTypeId="urn:microsoft.com/office/officeart/2005/8/quickstyle/simple1" qsCatId="simple" csTypeId="urn:microsoft.com/office/officeart/2005/8/colors/accent1_1" csCatId="accent1" phldr="1"/>
      <dgm:spPr/>
      <dgm:t>
        <a:bodyPr/>
        <a:lstStyle/>
        <a:p>
          <a:endParaRPr lang="es-EC"/>
        </a:p>
      </dgm:t>
    </dgm:pt>
    <dgm:pt modelId="{A7A04139-B845-4183-82C8-EDF778E0E86E}">
      <dgm:prSet phldrT="[Texto]"/>
      <dgm:spPr/>
      <dgm:t>
        <a:bodyPr/>
        <a:lstStyle/>
        <a:p>
          <a:r>
            <a:rPr lang="es-EC" dirty="0"/>
            <a:t>MÁQUINA DE ENSAYOS UNIVERSAL</a:t>
          </a:r>
        </a:p>
      </dgm:t>
    </dgm:pt>
    <dgm:pt modelId="{E88BDD36-B892-4CEC-B121-1A2F7EAFB131}" type="parTrans" cxnId="{57526ECF-5EB1-4F25-8117-F750B92AD548}">
      <dgm:prSet/>
      <dgm:spPr/>
      <dgm:t>
        <a:bodyPr/>
        <a:lstStyle/>
        <a:p>
          <a:endParaRPr lang="es-EC"/>
        </a:p>
      </dgm:t>
    </dgm:pt>
    <dgm:pt modelId="{A8BEB4E9-FBB5-4255-9AA1-1B57F2F2024F}" type="sibTrans" cxnId="{57526ECF-5EB1-4F25-8117-F750B92AD548}">
      <dgm:prSet/>
      <dgm:spPr/>
      <dgm:t>
        <a:bodyPr/>
        <a:lstStyle/>
        <a:p>
          <a:endParaRPr lang="es-EC"/>
        </a:p>
      </dgm:t>
    </dgm:pt>
    <dgm:pt modelId="{1994A563-17EE-49AF-A268-FEBB15F574C4}">
      <dgm:prSet phldrT="[Texto]"/>
      <dgm:spPr/>
      <dgm:t>
        <a:bodyPr/>
        <a:lstStyle/>
        <a:p>
          <a:r>
            <a:rPr lang="es-EC" dirty="0"/>
            <a:t>ENSAYO DE TRES PUNTOS</a:t>
          </a:r>
        </a:p>
      </dgm:t>
    </dgm:pt>
    <dgm:pt modelId="{6DCE9F9E-2AFD-498C-A499-CF6C25E6E03F}" type="parTrans" cxnId="{F4DE2F61-7E72-40DD-8DD0-6D194F8F4EEE}">
      <dgm:prSet/>
      <dgm:spPr/>
      <dgm:t>
        <a:bodyPr/>
        <a:lstStyle/>
        <a:p>
          <a:endParaRPr lang="es-EC"/>
        </a:p>
      </dgm:t>
    </dgm:pt>
    <dgm:pt modelId="{46DBCA98-BACB-47EF-85B0-1E45CF1096C0}" type="sibTrans" cxnId="{F4DE2F61-7E72-40DD-8DD0-6D194F8F4EEE}">
      <dgm:prSet/>
      <dgm:spPr/>
      <dgm:t>
        <a:bodyPr/>
        <a:lstStyle/>
        <a:p>
          <a:endParaRPr lang="es-EC"/>
        </a:p>
      </dgm:t>
    </dgm:pt>
    <dgm:pt modelId="{5DD32F90-B057-4D67-B905-A3E1EA496508}">
      <dgm:prSet phldrT="[Texto]"/>
      <dgm:spPr/>
      <dgm:t>
        <a:bodyPr/>
        <a:lstStyle/>
        <a:p>
          <a:r>
            <a:rPr lang="es-EC" dirty="0"/>
            <a:t>SIN LLEGAR A LA ROTURA</a:t>
          </a:r>
        </a:p>
      </dgm:t>
    </dgm:pt>
    <dgm:pt modelId="{72F78CBB-13EB-477D-A8BF-13DA328DF8B7}" type="parTrans" cxnId="{EA562214-8016-442B-8F6E-EC8CAC728C7A}">
      <dgm:prSet/>
      <dgm:spPr/>
      <dgm:t>
        <a:bodyPr/>
        <a:lstStyle/>
        <a:p>
          <a:endParaRPr lang="es-EC"/>
        </a:p>
      </dgm:t>
    </dgm:pt>
    <dgm:pt modelId="{65BA8B5E-E1AF-4A36-B5A9-426BBFD45DD7}" type="sibTrans" cxnId="{EA562214-8016-442B-8F6E-EC8CAC728C7A}">
      <dgm:prSet/>
      <dgm:spPr/>
      <dgm:t>
        <a:bodyPr/>
        <a:lstStyle/>
        <a:p>
          <a:endParaRPr lang="es-EC"/>
        </a:p>
      </dgm:t>
    </dgm:pt>
    <dgm:pt modelId="{49FE762B-2DD4-424B-AEC6-B6FD04302C0C}">
      <dgm:prSet phldrT="[Texto]"/>
      <dgm:spPr/>
      <dgm:t>
        <a:bodyPr/>
        <a:lstStyle/>
        <a:p>
          <a:r>
            <a:rPr lang="es-EC"/>
            <a:t>PROBETAS (1 – 4)</a:t>
          </a:r>
          <a:endParaRPr lang="es-EC" dirty="0"/>
        </a:p>
      </dgm:t>
    </dgm:pt>
    <dgm:pt modelId="{DAFFB955-E0A6-474E-93F3-8A6E511D50E3}" type="parTrans" cxnId="{B75E35E1-9A24-4869-8E6B-D9FFB3C753A0}">
      <dgm:prSet/>
      <dgm:spPr/>
      <dgm:t>
        <a:bodyPr/>
        <a:lstStyle/>
        <a:p>
          <a:endParaRPr lang="es-EC"/>
        </a:p>
      </dgm:t>
    </dgm:pt>
    <dgm:pt modelId="{54CA7794-873C-4E33-B88D-A7D66F68B9D6}" type="sibTrans" cxnId="{B75E35E1-9A24-4869-8E6B-D9FFB3C753A0}">
      <dgm:prSet/>
      <dgm:spPr/>
      <dgm:t>
        <a:bodyPr/>
        <a:lstStyle/>
        <a:p>
          <a:endParaRPr lang="es-EC"/>
        </a:p>
      </dgm:t>
    </dgm:pt>
    <dgm:pt modelId="{295804DD-4B85-4031-8876-E66220DF6549}" type="pres">
      <dgm:prSet presAssocID="{A586670C-1BDD-4472-998B-2B6C62696477}" presName="rootnode" presStyleCnt="0">
        <dgm:presLayoutVars>
          <dgm:chMax/>
          <dgm:chPref/>
          <dgm:dir/>
          <dgm:animLvl val="lvl"/>
        </dgm:presLayoutVars>
      </dgm:prSet>
      <dgm:spPr/>
    </dgm:pt>
    <dgm:pt modelId="{DA30EF34-56D8-48A2-B186-DCEA4A64D76B}" type="pres">
      <dgm:prSet presAssocID="{A7A04139-B845-4183-82C8-EDF778E0E86E}" presName="composite" presStyleCnt="0"/>
      <dgm:spPr/>
    </dgm:pt>
    <dgm:pt modelId="{49A64124-586A-4E7D-BBC0-46DA95FA9FC5}" type="pres">
      <dgm:prSet presAssocID="{A7A04139-B845-4183-82C8-EDF778E0E86E}" presName="bentUpArrow1" presStyleLbl="alignImgPlace1" presStyleIdx="0" presStyleCnt="2"/>
      <dgm:spPr/>
    </dgm:pt>
    <dgm:pt modelId="{85A31DB1-2D03-4261-B195-B918337FF45B}" type="pres">
      <dgm:prSet presAssocID="{A7A04139-B845-4183-82C8-EDF778E0E86E}" presName="ParentText" presStyleLbl="node1" presStyleIdx="0" presStyleCnt="3">
        <dgm:presLayoutVars>
          <dgm:chMax val="1"/>
          <dgm:chPref val="1"/>
          <dgm:bulletEnabled val="1"/>
        </dgm:presLayoutVars>
      </dgm:prSet>
      <dgm:spPr/>
    </dgm:pt>
    <dgm:pt modelId="{7EF5C34E-B1EC-4E62-B20F-821C2D81E159}" type="pres">
      <dgm:prSet presAssocID="{A7A04139-B845-4183-82C8-EDF778E0E86E}" presName="ChildText" presStyleLbl="revTx" presStyleIdx="0" presStyleCnt="3">
        <dgm:presLayoutVars>
          <dgm:chMax val="0"/>
          <dgm:chPref val="0"/>
          <dgm:bulletEnabled val="1"/>
        </dgm:presLayoutVars>
      </dgm:prSet>
      <dgm:spPr/>
    </dgm:pt>
    <dgm:pt modelId="{3894EBC1-9D35-45D6-8D6A-0B10E2CE85E5}" type="pres">
      <dgm:prSet presAssocID="{A8BEB4E9-FBB5-4255-9AA1-1B57F2F2024F}" presName="sibTrans" presStyleCnt="0"/>
      <dgm:spPr/>
    </dgm:pt>
    <dgm:pt modelId="{A00523E2-C50D-4508-AC3E-B05D05D8E0C0}" type="pres">
      <dgm:prSet presAssocID="{1994A563-17EE-49AF-A268-FEBB15F574C4}" presName="composite" presStyleCnt="0"/>
      <dgm:spPr/>
    </dgm:pt>
    <dgm:pt modelId="{4C84403C-6A0F-4B0B-965F-13FA4D11A4F0}" type="pres">
      <dgm:prSet presAssocID="{1994A563-17EE-49AF-A268-FEBB15F574C4}" presName="bentUpArrow1" presStyleLbl="alignImgPlace1" presStyleIdx="1" presStyleCnt="2"/>
      <dgm:spPr/>
    </dgm:pt>
    <dgm:pt modelId="{F984C479-13E5-4210-BAC4-73AA31BA3B5C}" type="pres">
      <dgm:prSet presAssocID="{1994A563-17EE-49AF-A268-FEBB15F574C4}" presName="ParentText" presStyleLbl="node1" presStyleIdx="1" presStyleCnt="3">
        <dgm:presLayoutVars>
          <dgm:chMax val="1"/>
          <dgm:chPref val="1"/>
          <dgm:bulletEnabled val="1"/>
        </dgm:presLayoutVars>
      </dgm:prSet>
      <dgm:spPr/>
    </dgm:pt>
    <dgm:pt modelId="{34676BA9-6766-4C08-87DC-CC61BEB56769}" type="pres">
      <dgm:prSet presAssocID="{1994A563-17EE-49AF-A268-FEBB15F574C4}" presName="ChildText" presStyleLbl="revTx" presStyleIdx="1" presStyleCnt="3">
        <dgm:presLayoutVars>
          <dgm:chMax val="0"/>
          <dgm:chPref val="0"/>
          <dgm:bulletEnabled val="1"/>
        </dgm:presLayoutVars>
      </dgm:prSet>
      <dgm:spPr/>
    </dgm:pt>
    <dgm:pt modelId="{D4E0F471-C64C-4D8B-916D-BCFE40E5B18E}" type="pres">
      <dgm:prSet presAssocID="{46DBCA98-BACB-47EF-85B0-1E45CF1096C0}" presName="sibTrans" presStyleCnt="0"/>
      <dgm:spPr/>
    </dgm:pt>
    <dgm:pt modelId="{722A9BFA-554D-405B-895E-54095FF3EF42}" type="pres">
      <dgm:prSet presAssocID="{5DD32F90-B057-4D67-B905-A3E1EA496508}" presName="composite" presStyleCnt="0"/>
      <dgm:spPr/>
    </dgm:pt>
    <dgm:pt modelId="{B500AC06-9A37-43AB-A8BA-F562581B79AB}" type="pres">
      <dgm:prSet presAssocID="{5DD32F90-B057-4D67-B905-A3E1EA496508}" presName="ParentText" presStyleLbl="node1" presStyleIdx="2" presStyleCnt="3">
        <dgm:presLayoutVars>
          <dgm:chMax val="1"/>
          <dgm:chPref val="1"/>
          <dgm:bulletEnabled val="1"/>
        </dgm:presLayoutVars>
      </dgm:prSet>
      <dgm:spPr/>
    </dgm:pt>
    <dgm:pt modelId="{6804C571-6212-4AA0-9BC2-2C7BC49DCF3E}" type="pres">
      <dgm:prSet presAssocID="{5DD32F90-B057-4D67-B905-A3E1EA496508}" presName="FinalChildText" presStyleLbl="revTx" presStyleIdx="2" presStyleCnt="3">
        <dgm:presLayoutVars>
          <dgm:chMax val="0"/>
          <dgm:chPref val="0"/>
          <dgm:bulletEnabled val="1"/>
        </dgm:presLayoutVars>
      </dgm:prSet>
      <dgm:spPr/>
    </dgm:pt>
  </dgm:ptLst>
  <dgm:cxnLst>
    <dgm:cxn modelId="{EA562214-8016-442B-8F6E-EC8CAC728C7A}" srcId="{A586670C-1BDD-4472-998B-2B6C62696477}" destId="{5DD32F90-B057-4D67-B905-A3E1EA496508}" srcOrd="2" destOrd="0" parTransId="{72F78CBB-13EB-477D-A8BF-13DA328DF8B7}" sibTransId="{65BA8B5E-E1AF-4A36-B5A9-426BBFD45DD7}"/>
    <dgm:cxn modelId="{F4DE2F61-7E72-40DD-8DD0-6D194F8F4EEE}" srcId="{A586670C-1BDD-4472-998B-2B6C62696477}" destId="{1994A563-17EE-49AF-A268-FEBB15F574C4}" srcOrd="1" destOrd="0" parTransId="{6DCE9F9E-2AFD-498C-A499-CF6C25E6E03F}" sibTransId="{46DBCA98-BACB-47EF-85B0-1E45CF1096C0}"/>
    <dgm:cxn modelId="{8375B757-AD21-4559-B668-8BA72B38AA06}" type="presOf" srcId="{49FE762B-2DD4-424B-AEC6-B6FD04302C0C}" destId="{6804C571-6212-4AA0-9BC2-2C7BC49DCF3E}" srcOrd="0" destOrd="0" presId="urn:microsoft.com/office/officeart/2005/8/layout/StepDownProcess"/>
    <dgm:cxn modelId="{B3DA198F-485D-4F01-BCCB-B08F214946BD}" type="presOf" srcId="{A586670C-1BDD-4472-998B-2B6C62696477}" destId="{295804DD-4B85-4031-8876-E66220DF6549}" srcOrd="0" destOrd="0" presId="urn:microsoft.com/office/officeart/2005/8/layout/StepDownProcess"/>
    <dgm:cxn modelId="{AB932994-6B56-4D88-8EA8-0B9D8027D71C}" type="presOf" srcId="{1994A563-17EE-49AF-A268-FEBB15F574C4}" destId="{F984C479-13E5-4210-BAC4-73AA31BA3B5C}" srcOrd="0" destOrd="0" presId="urn:microsoft.com/office/officeart/2005/8/layout/StepDownProcess"/>
    <dgm:cxn modelId="{CB6E48A1-4789-4CCF-A775-3283E833E1C6}" type="presOf" srcId="{A7A04139-B845-4183-82C8-EDF778E0E86E}" destId="{85A31DB1-2D03-4261-B195-B918337FF45B}" srcOrd="0" destOrd="0" presId="urn:microsoft.com/office/officeart/2005/8/layout/StepDownProcess"/>
    <dgm:cxn modelId="{14EDB7A9-0ADB-4811-ABF5-F534AAB3C172}" type="presOf" srcId="{5DD32F90-B057-4D67-B905-A3E1EA496508}" destId="{B500AC06-9A37-43AB-A8BA-F562581B79AB}" srcOrd="0" destOrd="0" presId="urn:microsoft.com/office/officeart/2005/8/layout/StepDownProcess"/>
    <dgm:cxn modelId="{57526ECF-5EB1-4F25-8117-F750B92AD548}" srcId="{A586670C-1BDD-4472-998B-2B6C62696477}" destId="{A7A04139-B845-4183-82C8-EDF778E0E86E}" srcOrd="0" destOrd="0" parTransId="{E88BDD36-B892-4CEC-B121-1A2F7EAFB131}" sibTransId="{A8BEB4E9-FBB5-4255-9AA1-1B57F2F2024F}"/>
    <dgm:cxn modelId="{B75E35E1-9A24-4869-8E6B-D9FFB3C753A0}" srcId="{5DD32F90-B057-4D67-B905-A3E1EA496508}" destId="{49FE762B-2DD4-424B-AEC6-B6FD04302C0C}" srcOrd="0" destOrd="0" parTransId="{DAFFB955-E0A6-474E-93F3-8A6E511D50E3}" sibTransId="{54CA7794-873C-4E33-B88D-A7D66F68B9D6}"/>
    <dgm:cxn modelId="{E84C08C7-A368-49C9-9A08-5685B0D16012}" type="presParOf" srcId="{295804DD-4B85-4031-8876-E66220DF6549}" destId="{DA30EF34-56D8-48A2-B186-DCEA4A64D76B}" srcOrd="0" destOrd="0" presId="urn:microsoft.com/office/officeart/2005/8/layout/StepDownProcess"/>
    <dgm:cxn modelId="{C72C51D2-074A-408D-B841-D1DE17A855A6}" type="presParOf" srcId="{DA30EF34-56D8-48A2-B186-DCEA4A64D76B}" destId="{49A64124-586A-4E7D-BBC0-46DA95FA9FC5}" srcOrd="0" destOrd="0" presId="urn:microsoft.com/office/officeart/2005/8/layout/StepDownProcess"/>
    <dgm:cxn modelId="{E1E77E8F-E0BE-4655-A842-BE051FD66C29}" type="presParOf" srcId="{DA30EF34-56D8-48A2-B186-DCEA4A64D76B}" destId="{85A31DB1-2D03-4261-B195-B918337FF45B}" srcOrd="1" destOrd="0" presId="urn:microsoft.com/office/officeart/2005/8/layout/StepDownProcess"/>
    <dgm:cxn modelId="{DFAECB44-DA18-450B-9014-0C68996381AA}" type="presParOf" srcId="{DA30EF34-56D8-48A2-B186-DCEA4A64D76B}" destId="{7EF5C34E-B1EC-4E62-B20F-821C2D81E159}" srcOrd="2" destOrd="0" presId="urn:microsoft.com/office/officeart/2005/8/layout/StepDownProcess"/>
    <dgm:cxn modelId="{115757A2-B8D9-4D69-AC4D-9746A045FEA7}" type="presParOf" srcId="{295804DD-4B85-4031-8876-E66220DF6549}" destId="{3894EBC1-9D35-45D6-8D6A-0B10E2CE85E5}" srcOrd="1" destOrd="0" presId="urn:microsoft.com/office/officeart/2005/8/layout/StepDownProcess"/>
    <dgm:cxn modelId="{D04BB6EE-6FE4-4141-A9EC-D9099A03FA9A}" type="presParOf" srcId="{295804DD-4B85-4031-8876-E66220DF6549}" destId="{A00523E2-C50D-4508-AC3E-B05D05D8E0C0}" srcOrd="2" destOrd="0" presId="urn:microsoft.com/office/officeart/2005/8/layout/StepDownProcess"/>
    <dgm:cxn modelId="{E7FB4E15-6FA4-41C7-BA78-6B9A4495F600}" type="presParOf" srcId="{A00523E2-C50D-4508-AC3E-B05D05D8E0C0}" destId="{4C84403C-6A0F-4B0B-965F-13FA4D11A4F0}" srcOrd="0" destOrd="0" presId="urn:microsoft.com/office/officeart/2005/8/layout/StepDownProcess"/>
    <dgm:cxn modelId="{00569622-85D1-4142-AE90-5F448602AA61}" type="presParOf" srcId="{A00523E2-C50D-4508-AC3E-B05D05D8E0C0}" destId="{F984C479-13E5-4210-BAC4-73AA31BA3B5C}" srcOrd="1" destOrd="0" presId="urn:microsoft.com/office/officeart/2005/8/layout/StepDownProcess"/>
    <dgm:cxn modelId="{9043F59D-36D5-4D77-9A25-EAE932C9509F}" type="presParOf" srcId="{A00523E2-C50D-4508-AC3E-B05D05D8E0C0}" destId="{34676BA9-6766-4C08-87DC-CC61BEB56769}" srcOrd="2" destOrd="0" presId="urn:microsoft.com/office/officeart/2005/8/layout/StepDownProcess"/>
    <dgm:cxn modelId="{99C18157-0CED-4FE0-A1FE-03A170C3212E}" type="presParOf" srcId="{295804DD-4B85-4031-8876-E66220DF6549}" destId="{D4E0F471-C64C-4D8B-916D-BCFE40E5B18E}" srcOrd="3" destOrd="0" presId="urn:microsoft.com/office/officeart/2005/8/layout/StepDownProcess"/>
    <dgm:cxn modelId="{01A3467D-62DE-4F30-8C75-26AB4AB11082}" type="presParOf" srcId="{295804DD-4B85-4031-8876-E66220DF6549}" destId="{722A9BFA-554D-405B-895E-54095FF3EF42}" srcOrd="4" destOrd="0" presId="urn:microsoft.com/office/officeart/2005/8/layout/StepDownProcess"/>
    <dgm:cxn modelId="{8004F430-83B1-42AE-9683-A8787B11A5ED}" type="presParOf" srcId="{722A9BFA-554D-405B-895E-54095FF3EF42}" destId="{B500AC06-9A37-43AB-A8BA-F562581B79AB}" srcOrd="0" destOrd="0" presId="urn:microsoft.com/office/officeart/2005/8/layout/StepDownProcess"/>
    <dgm:cxn modelId="{874602B0-2E7F-4816-8AD1-764B3030EE4F}" type="presParOf" srcId="{722A9BFA-554D-405B-895E-54095FF3EF42}" destId="{6804C571-6212-4AA0-9BC2-2C7BC49DCF3E}" srcOrd="1" destOrd="0" presId="urn:microsoft.com/office/officeart/2005/8/layout/StepDownProcess"/>
  </dgm:cxnLst>
  <dgm:bg/>
  <dgm:whole>
    <a:ln>
      <a:solidFill>
        <a:srgbClr val="6B6B97"/>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86670C-1BDD-4472-998B-2B6C62696477}" type="doc">
      <dgm:prSet loTypeId="urn:microsoft.com/office/officeart/2005/8/layout/process1" loCatId="process" qsTypeId="urn:microsoft.com/office/officeart/2005/8/quickstyle/simple2" qsCatId="simple" csTypeId="urn:microsoft.com/office/officeart/2005/8/colors/accent1_1" csCatId="accent1" phldr="1"/>
      <dgm:spPr/>
      <dgm:t>
        <a:bodyPr/>
        <a:lstStyle/>
        <a:p>
          <a:endParaRPr lang="es-EC"/>
        </a:p>
      </dgm:t>
    </dgm:pt>
    <dgm:pt modelId="{A7A04139-B845-4183-82C8-EDF778E0E86E}">
      <dgm:prSet phldrT="[Texto]"/>
      <dgm:spPr/>
      <dgm:t>
        <a:bodyPr/>
        <a:lstStyle/>
        <a:p>
          <a:r>
            <a:rPr lang="es-EC" dirty="0"/>
            <a:t>MÁQUINA DE ENSAYO UNIVERSAL INSTRON 8801</a:t>
          </a:r>
        </a:p>
      </dgm:t>
    </dgm:pt>
    <dgm:pt modelId="{E88BDD36-B892-4CEC-B121-1A2F7EAFB131}" type="parTrans" cxnId="{57526ECF-5EB1-4F25-8117-F750B92AD548}">
      <dgm:prSet/>
      <dgm:spPr/>
      <dgm:t>
        <a:bodyPr/>
        <a:lstStyle/>
        <a:p>
          <a:endParaRPr lang="es-EC"/>
        </a:p>
      </dgm:t>
    </dgm:pt>
    <dgm:pt modelId="{A8BEB4E9-FBB5-4255-9AA1-1B57F2F2024F}" type="sibTrans" cxnId="{57526ECF-5EB1-4F25-8117-F750B92AD548}">
      <dgm:prSet/>
      <dgm:spPr/>
      <dgm:t>
        <a:bodyPr/>
        <a:lstStyle/>
        <a:p>
          <a:endParaRPr lang="es-EC"/>
        </a:p>
      </dgm:t>
    </dgm:pt>
    <dgm:pt modelId="{1994A563-17EE-49AF-A268-FEBB15F574C4}">
      <dgm:prSet phldrT="[Texto]"/>
      <dgm:spPr/>
      <dgm:t>
        <a:bodyPr/>
        <a:lstStyle/>
        <a:p>
          <a:r>
            <a:rPr lang="es-EC" dirty="0"/>
            <a:t>ENSAYO DE CARGA ESTATICA CON CAPACIDAD DE CARGA DE 100KN</a:t>
          </a:r>
        </a:p>
      </dgm:t>
    </dgm:pt>
    <dgm:pt modelId="{6DCE9F9E-2AFD-498C-A499-CF6C25E6E03F}" type="parTrans" cxnId="{F4DE2F61-7E72-40DD-8DD0-6D194F8F4EEE}">
      <dgm:prSet/>
      <dgm:spPr/>
      <dgm:t>
        <a:bodyPr/>
        <a:lstStyle/>
        <a:p>
          <a:endParaRPr lang="es-EC"/>
        </a:p>
      </dgm:t>
    </dgm:pt>
    <dgm:pt modelId="{46DBCA98-BACB-47EF-85B0-1E45CF1096C0}" type="sibTrans" cxnId="{F4DE2F61-7E72-40DD-8DD0-6D194F8F4EEE}">
      <dgm:prSet/>
      <dgm:spPr/>
      <dgm:t>
        <a:bodyPr/>
        <a:lstStyle/>
        <a:p>
          <a:endParaRPr lang="es-EC"/>
        </a:p>
      </dgm:t>
    </dgm:pt>
    <dgm:pt modelId="{5DD32F90-B057-4D67-B905-A3E1EA496508}">
      <dgm:prSet phldrT="[Texto]"/>
      <dgm:spPr/>
      <dgm:t>
        <a:bodyPr/>
        <a:lstStyle/>
        <a:p>
          <a:r>
            <a:rPr lang="es-MX" dirty="0"/>
            <a:t>ACCESORIO SEMIESFERICO</a:t>
          </a:r>
          <a:endParaRPr lang="es-EC" dirty="0"/>
        </a:p>
      </dgm:t>
    </dgm:pt>
    <dgm:pt modelId="{72F78CBB-13EB-477D-A8BF-13DA328DF8B7}" type="parTrans" cxnId="{EA562214-8016-442B-8F6E-EC8CAC728C7A}">
      <dgm:prSet/>
      <dgm:spPr/>
      <dgm:t>
        <a:bodyPr/>
        <a:lstStyle/>
        <a:p>
          <a:endParaRPr lang="es-EC"/>
        </a:p>
      </dgm:t>
    </dgm:pt>
    <dgm:pt modelId="{65BA8B5E-E1AF-4A36-B5A9-426BBFD45DD7}" type="sibTrans" cxnId="{EA562214-8016-442B-8F6E-EC8CAC728C7A}">
      <dgm:prSet/>
      <dgm:spPr/>
      <dgm:t>
        <a:bodyPr/>
        <a:lstStyle/>
        <a:p>
          <a:endParaRPr lang="es-EC"/>
        </a:p>
      </dgm:t>
    </dgm:pt>
    <dgm:pt modelId="{9F7D0847-7D00-4B0D-8B9A-CEE63AE8118A}">
      <dgm:prSet phldrT="[Texto]"/>
      <dgm:spPr/>
      <dgm:t>
        <a:bodyPr/>
        <a:lstStyle/>
        <a:p>
          <a:r>
            <a:rPr lang="es-MX" dirty="0"/>
            <a:t>SOFTWARE UTILIZADO BLUE HILL</a:t>
          </a:r>
          <a:endParaRPr lang="es-EC" dirty="0"/>
        </a:p>
      </dgm:t>
    </dgm:pt>
    <dgm:pt modelId="{FA2325C0-2A93-4FAE-835E-2A055B6AC977}" type="parTrans" cxnId="{CC7DAE80-C853-4C4A-B921-4F30C8B9EA4D}">
      <dgm:prSet/>
      <dgm:spPr/>
      <dgm:t>
        <a:bodyPr/>
        <a:lstStyle/>
        <a:p>
          <a:endParaRPr lang="es-EC"/>
        </a:p>
      </dgm:t>
    </dgm:pt>
    <dgm:pt modelId="{022AF1B0-6907-4594-9DE1-1308996A3C1D}" type="sibTrans" cxnId="{CC7DAE80-C853-4C4A-B921-4F30C8B9EA4D}">
      <dgm:prSet/>
      <dgm:spPr/>
      <dgm:t>
        <a:bodyPr/>
        <a:lstStyle/>
        <a:p>
          <a:endParaRPr lang="es-EC"/>
        </a:p>
      </dgm:t>
    </dgm:pt>
    <dgm:pt modelId="{C3CECFFD-6A92-462F-A906-289845006905}" type="pres">
      <dgm:prSet presAssocID="{A586670C-1BDD-4472-998B-2B6C62696477}" presName="Name0" presStyleCnt="0">
        <dgm:presLayoutVars>
          <dgm:dir/>
          <dgm:resizeHandles val="exact"/>
        </dgm:presLayoutVars>
      </dgm:prSet>
      <dgm:spPr/>
    </dgm:pt>
    <dgm:pt modelId="{F6456F33-69CD-482F-A2E8-4155E13C015F}" type="pres">
      <dgm:prSet presAssocID="{A7A04139-B845-4183-82C8-EDF778E0E86E}" presName="node" presStyleLbl="node1" presStyleIdx="0" presStyleCnt="4">
        <dgm:presLayoutVars>
          <dgm:bulletEnabled val="1"/>
        </dgm:presLayoutVars>
      </dgm:prSet>
      <dgm:spPr/>
    </dgm:pt>
    <dgm:pt modelId="{503BEC94-0C00-419C-A549-A497FB7F5B09}" type="pres">
      <dgm:prSet presAssocID="{A8BEB4E9-FBB5-4255-9AA1-1B57F2F2024F}" presName="sibTrans" presStyleLbl="sibTrans2D1" presStyleIdx="0" presStyleCnt="3"/>
      <dgm:spPr/>
    </dgm:pt>
    <dgm:pt modelId="{0A538732-14DE-46EF-B4F7-94EA88512779}" type="pres">
      <dgm:prSet presAssocID="{A8BEB4E9-FBB5-4255-9AA1-1B57F2F2024F}" presName="connectorText" presStyleLbl="sibTrans2D1" presStyleIdx="0" presStyleCnt="3"/>
      <dgm:spPr/>
    </dgm:pt>
    <dgm:pt modelId="{5C88BAD0-1B38-47D4-9C25-890087B5E9BF}" type="pres">
      <dgm:prSet presAssocID="{1994A563-17EE-49AF-A268-FEBB15F574C4}" presName="node" presStyleLbl="node1" presStyleIdx="1" presStyleCnt="4">
        <dgm:presLayoutVars>
          <dgm:bulletEnabled val="1"/>
        </dgm:presLayoutVars>
      </dgm:prSet>
      <dgm:spPr/>
    </dgm:pt>
    <dgm:pt modelId="{1305F092-11FC-4140-A62E-2D395701B71D}" type="pres">
      <dgm:prSet presAssocID="{46DBCA98-BACB-47EF-85B0-1E45CF1096C0}" presName="sibTrans" presStyleLbl="sibTrans2D1" presStyleIdx="1" presStyleCnt="3"/>
      <dgm:spPr/>
    </dgm:pt>
    <dgm:pt modelId="{CC30D6EF-AECE-4254-A3EE-B05EABA5E1AD}" type="pres">
      <dgm:prSet presAssocID="{46DBCA98-BACB-47EF-85B0-1E45CF1096C0}" presName="connectorText" presStyleLbl="sibTrans2D1" presStyleIdx="1" presStyleCnt="3"/>
      <dgm:spPr/>
    </dgm:pt>
    <dgm:pt modelId="{1D5A953A-4FED-49C9-A8BA-2E697D2C3661}" type="pres">
      <dgm:prSet presAssocID="{5DD32F90-B057-4D67-B905-A3E1EA496508}" presName="node" presStyleLbl="node1" presStyleIdx="2" presStyleCnt="4">
        <dgm:presLayoutVars>
          <dgm:bulletEnabled val="1"/>
        </dgm:presLayoutVars>
      </dgm:prSet>
      <dgm:spPr/>
    </dgm:pt>
    <dgm:pt modelId="{918F6ACD-CC58-40FF-A663-8BF28F640A41}" type="pres">
      <dgm:prSet presAssocID="{65BA8B5E-E1AF-4A36-B5A9-426BBFD45DD7}" presName="sibTrans" presStyleLbl="sibTrans2D1" presStyleIdx="2" presStyleCnt="3"/>
      <dgm:spPr/>
    </dgm:pt>
    <dgm:pt modelId="{30BDEEF7-C236-4231-ABBB-16FD2D46F39C}" type="pres">
      <dgm:prSet presAssocID="{65BA8B5E-E1AF-4A36-B5A9-426BBFD45DD7}" presName="connectorText" presStyleLbl="sibTrans2D1" presStyleIdx="2" presStyleCnt="3"/>
      <dgm:spPr/>
    </dgm:pt>
    <dgm:pt modelId="{DD641E08-B8E1-4CF8-A506-29EB1453BBEE}" type="pres">
      <dgm:prSet presAssocID="{9F7D0847-7D00-4B0D-8B9A-CEE63AE8118A}" presName="node" presStyleLbl="node1" presStyleIdx="3" presStyleCnt="4">
        <dgm:presLayoutVars>
          <dgm:bulletEnabled val="1"/>
        </dgm:presLayoutVars>
      </dgm:prSet>
      <dgm:spPr/>
    </dgm:pt>
  </dgm:ptLst>
  <dgm:cxnLst>
    <dgm:cxn modelId="{DD4E3E13-7094-4A0A-8301-A4791DC96B63}" type="presOf" srcId="{46DBCA98-BACB-47EF-85B0-1E45CF1096C0}" destId="{CC30D6EF-AECE-4254-A3EE-B05EABA5E1AD}" srcOrd="1" destOrd="0" presId="urn:microsoft.com/office/officeart/2005/8/layout/process1"/>
    <dgm:cxn modelId="{EA562214-8016-442B-8F6E-EC8CAC728C7A}" srcId="{A586670C-1BDD-4472-998B-2B6C62696477}" destId="{5DD32F90-B057-4D67-B905-A3E1EA496508}" srcOrd="2" destOrd="0" parTransId="{72F78CBB-13EB-477D-A8BF-13DA328DF8B7}" sibTransId="{65BA8B5E-E1AF-4A36-B5A9-426BBFD45DD7}"/>
    <dgm:cxn modelId="{0E90242A-54FA-424F-87B4-599CBA41CF7B}" type="presOf" srcId="{5DD32F90-B057-4D67-B905-A3E1EA496508}" destId="{1D5A953A-4FED-49C9-A8BA-2E697D2C3661}" srcOrd="0" destOrd="0" presId="urn:microsoft.com/office/officeart/2005/8/layout/process1"/>
    <dgm:cxn modelId="{5D498133-6BB8-4B11-8195-0BB52202ACAE}" type="presOf" srcId="{1994A563-17EE-49AF-A268-FEBB15F574C4}" destId="{5C88BAD0-1B38-47D4-9C25-890087B5E9BF}" srcOrd="0" destOrd="0" presId="urn:microsoft.com/office/officeart/2005/8/layout/process1"/>
    <dgm:cxn modelId="{59EADD5F-EBC1-427F-947B-5761205972B3}" type="presOf" srcId="{A8BEB4E9-FBB5-4255-9AA1-1B57F2F2024F}" destId="{503BEC94-0C00-419C-A549-A497FB7F5B09}" srcOrd="0" destOrd="0" presId="urn:microsoft.com/office/officeart/2005/8/layout/process1"/>
    <dgm:cxn modelId="{F1076960-FCDA-436D-9A77-614A6A519200}" type="presOf" srcId="{9F7D0847-7D00-4B0D-8B9A-CEE63AE8118A}" destId="{DD641E08-B8E1-4CF8-A506-29EB1453BBEE}" srcOrd="0" destOrd="0" presId="urn:microsoft.com/office/officeart/2005/8/layout/process1"/>
    <dgm:cxn modelId="{F4DE2F61-7E72-40DD-8DD0-6D194F8F4EEE}" srcId="{A586670C-1BDD-4472-998B-2B6C62696477}" destId="{1994A563-17EE-49AF-A268-FEBB15F574C4}" srcOrd="1" destOrd="0" parTransId="{6DCE9F9E-2AFD-498C-A499-CF6C25E6E03F}" sibTransId="{46DBCA98-BACB-47EF-85B0-1E45CF1096C0}"/>
    <dgm:cxn modelId="{CC7DAE80-C853-4C4A-B921-4F30C8B9EA4D}" srcId="{A586670C-1BDD-4472-998B-2B6C62696477}" destId="{9F7D0847-7D00-4B0D-8B9A-CEE63AE8118A}" srcOrd="3" destOrd="0" parTransId="{FA2325C0-2A93-4FAE-835E-2A055B6AC977}" sibTransId="{022AF1B0-6907-4594-9DE1-1308996A3C1D}"/>
    <dgm:cxn modelId="{EB8C7888-163F-4D92-9D60-4CCF8A272DDD}" type="presOf" srcId="{65BA8B5E-E1AF-4A36-B5A9-426BBFD45DD7}" destId="{30BDEEF7-C236-4231-ABBB-16FD2D46F39C}" srcOrd="1" destOrd="0" presId="urn:microsoft.com/office/officeart/2005/8/layout/process1"/>
    <dgm:cxn modelId="{C685C8B0-CBCE-44F2-85AB-310BFE598337}" type="presOf" srcId="{46DBCA98-BACB-47EF-85B0-1E45CF1096C0}" destId="{1305F092-11FC-4140-A62E-2D395701B71D}" srcOrd="0" destOrd="0" presId="urn:microsoft.com/office/officeart/2005/8/layout/process1"/>
    <dgm:cxn modelId="{A9FC49B9-9F5B-49F4-AFE1-6299E2F84AF3}" type="presOf" srcId="{A7A04139-B845-4183-82C8-EDF778E0E86E}" destId="{F6456F33-69CD-482F-A2E8-4155E13C015F}" srcOrd="0" destOrd="0" presId="urn:microsoft.com/office/officeart/2005/8/layout/process1"/>
    <dgm:cxn modelId="{57526ECF-5EB1-4F25-8117-F750B92AD548}" srcId="{A586670C-1BDD-4472-998B-2B6C62696477}" destId="{A7A04139-B845-4183-82C8-EDF778E0E86E}" srcOrd="0" destOrd="0" parTransId="{E88BDD36-B892-4CEC-B121-1A2F7EAFB131}" sibTransId="{A8BEB4E9-FBB5-4255-9AA1-1B57F2F2024F}"/>
    <dgm:cxn modelId="{BD6992D2-976B-42DF-8F66-FD8D73604B82}" type="presOf" srcId="{A586670C-1BDD-4472-998B-2B6C62696477}" destId="{C3CECFFD-6A92-462F-A906-289845006905}" srcOrd="0" destOrd="0" presId="urn:microsoft.com/office/officeart/2005/8/layout/process1"/>
    <dgm:cxn modelId="{F0A58DE6-9DEA-4B93-9B74-327EAFCD0FAC}" type="presOf" srcId="{65BA8B5E-E1AF-4A36-B5A9-426BBFD45DD7}" destId="{918F6ACD-CC58-40FF-A663-8BF28F640A41}" srcOrd="0" destOrd="0" presId="urn:microsoft.com/office/officeart/2005/8/layout/process1"/>
    <dgm:cxn modelId="{3271F3E8-4A16-4605-9484-54B137A201CE}" type="presOf" srcId="{A8BEB4E9-FBB5-4255-9AA1-1B57F2F2024F}" destId="{0A538732-14DE-46EF-B4F7-94EA88512779}" srcOrd="1" destOrd="0" presId="urn:microsoft.com/office/officeart/2005/8/layout/process1"/>
    <dgm:cxn modelId="{BC0BBF4E-E555-4F29-B06B-56E841414554}" type="presParOf" srcId="{C3CECFFD-6A92-462F-A906-289845006905}" destId="{F6456F33-69CD-482F-A2E8-4155E13C015F}" srcOrd="0" destOrd="0" presId="urn:microsoft.com/office/officeart/2005/8/layout/process1"/>
    <dgm:cxn modelId="{1600721E-940C-4473-B87B-CF14A8830E80}" type="presParOf" srcId="{C3CECFFD-6A92-462F-A906-289845006905}" destId="{503BEC94-0C00-419C-A549-A497FB7F5B09}" srcOrd="1" destOrd="0" presId="urn:microsoft.com/office/officeart/2005/8/layout/process1"/>
    <dgm:cxn modelId="{4C45328B-AD12-49AA-927E-493D056C32D7}" type="presParOf" srcId="{503BEC94-0C00-419C-A549-A497FB7F5B09}" destId="{0A538732-14DE-46EF-B4F7-94EA88512779}" srcOrd="0" destOrd="0" presId="urn:microsoft.com/office/officeart/2005/8/layout/process1"/>
    <dgm:cxn modelId="{BFD30765-FE44-4998-AA09-3FA074A9202B}" type="presParOf" srcId="{C3CECFFD-6A92-462F-A906-289845006905}" destId="{5C88BAD0-1B38-47D4-9C25-890087B5E9BF}" srcOrd="2" destOrd="0" presId="urn:microsoft.com/office/officeart/2005/8/layout/process1"/>
    <dgm:cxn modelId="{FCC32407-1E01-48C2-9607-AD38FA9F2716}" type="presParOf" srcId="{C3CECFFD-6A92-462F-A906-289845006905}" destId="{1305F092-11FC-4140-A62E-2D395701B71D}" srcOrd="3" destOrd="0" presId="urn:microsoft.com/office/officeart/2005/8/layout/process1"/>
    <dgm:cxn modelId="{81A64761-A3E9-4B80-9E3C-7C5D256BA7A6}" type="presParOf" srcId="{1305F092-11FC-4140-A62E-2D395701B71D}" destId="{CC30D6EF-AECE-4254-A3EE-B05EABA5E1AD}" srcOrd="0" destOrd="0" presId="urn:microsoft.com/office/officeart/2005/8/layout/process1"/>
    <dgm:cxn modelId="{164C71A9-2541-46C3-A1DB-4BC48244C91D}" type="presParOf" srcId="{C3CECFFD-6A92-462F-A906-289845006905}" destId="{1D5A953A-4FED-49C9-A8BA-2E697D2C3661}" srcOrd="4" destOrd="0" presId="urn:microsoft.com/office/officeart/2005/8/layout/process1"/>
    <dgm:cxn modelId="{6802D595-12A8-4142-84D7-1DA0DA2ACD8A}" type="presParOf" srcId="{C3CECFFD-6A92-462F-A906-289845006905}" destId="{918F6ACD-CC58-40FF-A663-8BF28F640A41}" srcOrd="5" destOrd="0" presId="urn:microsoft.com/office/officeart/2005/8/layout/process1"/>
    <dgm:cxn modelId="{20592513-FE0D-4BA5-A807-DD0AC51F4AD7}" type="presParOf" srcId="{918F6ACD-CC58-40FF-A663-8BF28F640A41}" destId="{30BDEEF7-C236-4231-ABBB-16FD2D46F39C}" srcOrd="0" destOrd="0" presId="urn:microsoft.com/office/officeart/2005/8/layout/process1"/>
    <dgm:cxn modelId="{3759BC87-D389-4048-A44C-6CF8B8E6AB75}" type="presParOf" srcId="{C3CECFFD-6A92-462F-A906-289845006905}" destId="{DD641E08-B8E1-4CF8-A506-29EB1453BBEE}" srcOrd="6" destOrd="0" presId="urn:microsoft.com/office/officeart/2005/8/layout/process1"/>
  </dgm:cxnLst>
  <dgm:bg/>
  <dgm:whole>
    <a:ln>
      <a:solidFill>
        <a:srgbClr val="6B6B97"/>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86670C-1BDD-4472-998B-2B6C62696477}" type="doc">
      <dgm:prSet loTypeId="urn:microsoft.com/office/officeart/2005/8/layout/process1" loCatId="process" qsTypeId="urn:microsoft.com/office/officeart/2005/8/quickstyle/simple2" qsCatId="simple" csTypeId="urn:microsoft.com/office/officeart/2005/8/colors/accent1_1" csCatId="accent1" phldr="1"/>
      <dgm:spPr/>
      <dgm:t>
        <a:bodyPr/>
        <a:lstStyle/>
        <a:p>
          <a:endParaRPr lang="es-EC"/>
        </a:p>
      </dgm:t>
    </dgm:pt>
    <dgm:pt modelId="{A7A04139-B845-4183-82C8-EDF778E0E86E}">
      <dgm:prSet phldrT="[Texto]"/>
      <dgm:spPr/>
      <dgm:t>
        <a:bodyPr/>
        <a:lstStyle/>
        <a:p>
          <a:r>
            <a:rPr lang="es-EC" dirty="0"/>
            <a:t>MÁQUINA DE ENSAYO UNIVERSAL INSTRON 8801</a:t>
          </a:r>
        </a:p>
      </dgm:t>
    </dgm:pt>
    <dgm:pt modelId="{E88BDD36-B892-4CEC-B121-1A2F7EAFB131}" type="parTrans" cxnId="{57526ECF-5EB1-4F25-8117-F750B92AD548}">
      <dgm:prSet/>
      <dgm:spPr/>
      <dgm:t>
        <a:bodyPr/>
        <a:lstStyle/>
        <a:p>
          <a:endParaRPr lang="es-EC"/>
        </a:p>
      </dgm:t>
    </dgm:pt>
    <dgm:pt modelId="{A8BEB4E9-FBB5-4255-9AA1-1B57F2F2024F}" type="sibTrans" cxnId="{57526ECF-5EB1-4F25-8117-F750B92AD548}">
      <dgm:prSet/>
      <dgm:spPr/>
      <dgm:t>
        <a:bodyPr/>
        <a:lstStyle/>
        <a:p>
          <a:endParaRPr lang="es-EC"/>
        </a:p>
      </dgm:t>
    </dgm:pt>
    <dgm:pt modelId="{1994A563-17EE-49AF-A268-FEBB15F574C4}">
      <dgm:prSet phldrT="[Texto]"/>
      <dgm:spPr/>
      <dgm:t>
        <a:bodyPr/>
        <a:lstStyle/>
        <a:p>
          <a:r>
            <a:rPr lang="es-EC" dirty="0"/>
            <a:t>ENSAYO DE CARGA CÍCLICA</a:t>
          </a:r>
        </a:p>
      </dgm:t>
    </dgm:pt>
    <dgm:pt modelId="{6DCE9F9E-2AFD-498C-A499-CF6C25E6E03F}" type="parTrans" cxnId="{F4DE2F61-7E72-40DD-8DD0-6D194F8F4EEE}">
      <dgm:prSet/>
      <dgm:spPr/>
      <dgm:t>
        <a:bodyPr/>
        <a:lstStyle/>
        <a:p>
          <a:endParaRPr lang="es-EC"/>
        </a:p>
      </dgm:t>
    </dgm:pt>
    <dgm:pt modelId="{46DBCA98-BACB-47EF-85B0-1E45CF1096C0}" type="sibTrans" cxnId="{F4DE2F61-7E72-40DD-8DD0-6D194F8F4EEE}">
      <dgm:prSet/>
      <dgm:spPr/>
      <dgm:t>
        <a:bodyPr/>
        <a:lstStyle/>
        <a:p>
          <a:endParaRPr lang="es-EC"/>
        </a:p>
      </dgm:t>
    </dgm:pt>
    <dgm:pt modelId="{5DD32F90-B057-4D67-B905-A3E1EA496508}">
      <dgm:prSet phldrT="[Texto]"/>
      <dgm:spPr/>
      <dgm:t>
        <a:bodyPr/>
        <a:lstStyle/>
        <a:p>
          <a:r>
            <a:rPr lang="es-MX" dirty="0"/>
            <a:t>ACCESORIOS  CUADRADO Y SEMIESFÉRICO</a:t>
          </a:r>
          <a:endParaRPr lang="es-EC" dirty="0"/>
        </a:p>
      </dgm:t>
    </dgm:pt>
    <dgm:pt modelId="{72F78CBB-13EB-477D-A8BF-13DA328DF8B7}" type="parTrans" cxnId="{EA562214-8016-442B-8F6E-EC8CAC728C7A}">
      <dgm:prSet/>
      <dgm:spPr/>
      <dgm:t>
        <a:bodyPr/>
        <a:lstStyle/>
        <a:p>
          <a:endParaRPr lang="es-EC"/>
        </a:p>
      </dgm:t>
    </dgm:pt>
    <dgm:pt modelId="{65BA8B5E-E1AF-4A36-B5A9-426BBFD45DD7}" type="sibTrans" cxnId="{EA562214-8016-442B-8F6E-EC8CAC728C7A}">
      <dgm:prSet/>
      <dgm:spPr/>
      <dgm:t>
        <a:bodyPr/>
        <a:lstStyle/>
        <a:p>
          <a:endParaRPr lang="es-EC"/>
        </a:p>
      </dgm:t>
    </dgm:pt>
    <dgm:pt modelId="{9F7D0847-7D00-4B0D-8B9A-CEE63AE8118A}">
      <dgm:prSet phldrT="[Texto]"/>
      <dgm:spPr/>
      <dgm:t>
        <a:bodyPr/>
        <a:lstStyle/>
        <a:p>
          <a:r>
            <a:rPr lang="es-MX"/>
            <a:t>SOFTWARE UTILIZADO WAVEMATRIX 2</a:t>
          </a:r>
          <a:endParaRPr lang="es-EC" dirty="0"/>
        </a:p>
      </dgm:t>
    </dgm:pt>
    <dgm:pt modelId="{FA2325C0-2A93-4FAE-835E-2A055B6AC977}" type="parTrans" cxnId="{CC7DAE80-C853-4C4A-B921-4F30C8B9EA4D}">
      <dgm:prSet/>
      <dgm:spPr/>
      <dgm:t>
        <a:bodyPr/>
        <a:lstStyle/>
        <a:p>
          <a:endParaRPr lang="es-EC"/>
        </a:p>
      </dgm:t>
    </dgm:pt>
    <dgm:pt modelId="{022AF1B0-6907-4594-9DE1-1308996A3C1D}" type="sibTrans" cxnId="{CC7DAE80-C853-4C4A-B921-4F30C8B9EA4D}">
      <dgm:prSet/>
      <dgm:spPr/>
      <dgm:t>
        <a:bodyPr/>
        <a:lstStyle/>
        <a:p>
          <a:endParaRPr lang="es-EC"/>
        </a:p>
      </dgm:t>
    </dgm:pt>
    <dgm:pt modelId="{36568483-89A1-4584-B545-BA6BE746D2FF}">
      <dgm:prSet phldrT="[Texto]"/>
      <dgm:spPr/>
      <dgm:t>
        <a:bodyPr/>
        <a:lstStyle/>
        <a:p>
          <a:r>
            <a:rPr lang="es-ES" dirty="0"/>
            <a:t>PROBETAS CUADRADAS</a:t>
          </a:r>
          <a:endParaRPr lang="es-EC" dirty="0"/>
        </a:p>
      </dgm:t>
    </dgm:pt>
    <dgm:pt modelId="{CAA28AB9-9DEE-42F8-9AA5-0EE0F9D1BC1C}" type="parTrans" cxnId="{308EB0E6-D2D2-4C1C-A8BD-09623282FCF8}">
      <dgm:prSet/>
      <dgm:spPr/>
      <dgm:t>
        <a:bodyPr/>
        <a:lstStyle/>
        <a:p>
          <a:endParaRPr lang="es-EC"/>
        </a:p>
      </dgm:t>
    </dgm:pt>
    <dgm:pt modelId="{EE4304A3-B99C-4823-A50E-104B15387E60}" type="sibTrans" cxnId="{308EB0E6-D2D2-4C1C-A8BD-09623282FCF8}">
      <dgm:prSet/>
      <dgm:spPr/>
      <dgm:t>
        <a:bodyPr/>
        <a:lstStyle/>
        <a:p>
          <a:endParaRPr lang="es-EC"/>
        </a:p>
      </dgm:t>
    </dgm:pt>
    <dgm:pt modelId="{C3CECFFD-6A92-462F-A906-289845006905}" type="pres">
      <dgm:prSet presAssocID="{A586670C-1BDD-4472-998B-2B6C62696477}" presName="Name0" presStyleCnt="0">
        <dgm:presLayoutVars>
          <dgm:dir/>
          <dgm:resizeHandles val="exact"/>
        </dgm:presLayoutVars>
      </dgm:prSet>
      <dgm:spPr/>
    </dgm:pt>
    <dgm:pt modelId="{F6456F33-69CD-482F-A2E8-4155E13C015F}" type="pres">
      <dgm:prSet presAssocID="{A7A04139-B845-4183-82C8-EDF778E0E86E}" presName="node" presStyleLbl="node1" presStyleIdx="0" presStyleCnt="5">
        <dgm:presLayoutVars>
          <dgm:bulletEnabled val="1"/>
        </dgm:presLayoutVars>
      </dgm:prSet>
      <dgm:spPr/>
    </dgm:pt>
    <dgm:pt modelId="{503BEC94-0C00-419C-A549-A497FB7F5B09}" type="pres">
      <dgm:prSet presAssocID="{A8BEB4E9-FBB5-4255-9AA1-1B57F2F2024F}" presName="sibTrans" presStyleLbl="sibTrans2D1" presStyleIdx="0" presStyleCnt="4"/>
      <dgm:spPr/>
    </dgm:pt>
    <dgm:pt modelId="{0A538732-14DE-46EF-B4F7-94EA88512779}" type="pres">
      <dgm:prSet presAssocID="{A8BEB4E9-FBB5-4255-9AA1-1B57F2F2024F}" presName="connectorText" presStyleLbl="sibTrans2D1" presStyleIdx="0" presStyleCnt="4"/>
      <dgm:spPr/>
    </dgm:pt>
    <dgm:pt modelId="{5C88BAD0-1B38-47D4-9C25-890087B5E9BF}" type="pres">
      <dgm:prSet presAssocID="{1994A563-17EE-49AF-A268-FEBB15F574C4}" presName="node" presStyleLbl="node1" presStyleIdx="1" presStyleCnt="5">
        <dgm:presLayoutVars>
          <dgm:bulletEnabled val="1"/>
        </dgm:presLayoutVars>
      </dgm:prSet>
      <dgm:spPr/>
    </dgm:pt>
    <dgm:pt modelId="{1305F092-11FC-4140-A62E-2D395701B71D}" type="pres">
      <dgm:prSet presAssocID="{46DBCA98-BACB-47EF-85B0-1E45CF1096C0}" presName="sibTrans" presStyleLbl="sibTrans2D1" presStyleIdx="1" presStyleCnt="4"/>
      <dgm:spPr/>
    </dgm:pt>
    <dgm:pt modelId="{CC30D6EF-AECE-4254-A3EE-B05EABA5E1AD}" type="pres">
      <dgm:prSet presAssocID="{46DBCA98-BACB-47EF-85B0-1E45CF1096C0}" presName="connectorText" presStyleLbl="sibTrans2D1" presStyleIdx="1" presStyleCnt="4"/>
      <dgm:spPr/>
    </dgm:pt>
    <dgm:pt modelId="{1D5A953A-4FED-49C9-A8BA-2E697D2C3661}" type="pres">
      <dgm:prSet presAssocID="{5DD32F90-B057-4D67-B905-A3E1EA496508}" presName="node" presStyleLbl="node1" presStyleIdx="2" presStyleCnt="5">
        <dgm:presLayoutVars>
          <dgm:bulletEnabled val="1"/>
        </dgm:presLayoutVars>
      </dgm:prSet>
      <dgm:spPr/>
    </dgm:pt>
    <dgm:pt modelId="{918F6ACD-CC58-40FF-A663-8BF28F640A41}" type="pres">
      <dgm:prSet presAssocID="{65BA8B5E-E1AF-4A36-B5A9-426BBFD45DD7}" presName="sibTrans" presStyleLbl="sibTrans2D1" presStyleIdx="2" presStyleCnt="4"/>
      <dgm:spPr/>
    </dgm:pt>
    <dgm:pt modelId="{30BDEEF7-C236-4231-ABBB-16FD2D46F39C}" type="pres">
      <dgm:prSet presAssocID="{65BA8B5E-E1AF-4A36-B5A9-426BBFD45DD7}" presName="connectorText" presStyleLbl="sibTrans2D1" presStyleIdx="2" presStyleCnt="4"/>
      <dgm:spPr/>
    </dgm:pt>
    <dgm:pt modelId="{3926A3E2-5F1C-4C7E-A701-59D1B1A2D91C}" type="pres">
      <dgm:prSet presAssocID="{36568483-89A1-4584-B545-BA6BE746D2FF}" presName="node" presStyleLbl="node1" presStyleIdx="3" presStyleCnt="5">
        <dgm:presLayoutVars>
          <dgm:bulletEnabled val="1"/>
        </dgm:presLayoutVars>
      </dgm:prSet>
      <dgm:spPr/>
    </dgm:pt>
    <dgm:pt modelId="{8897F6EB-E32B-47B2-86ED-136D3210DF15}" type="pres">
      <dgm:prSet presAssocID="{EE4304A3-B99C-4823-A50E-104B15387E60}" presName="sibTrans" presStyleLbl="sibTrans2D1" presStyleIdx="3" presStyleCnt="4"/>
      <dgm:spPr/>
    </dgm:pt>
    <dgm:pt modelId="{82672837-031C-4412-9A34-26FDBE4CCDFC}" type="pres">
      <dgm:prSet presAssocID="{EE4304A3-B99C-4823-A50E-104B15387E60}" presName="connectorText" presStyleLbl="sibTrans2D1" presStyleIdx="3" presStyleCnt="4"/>
      <dgm:spPr/>
    </dgm:pt>
    <dgm:pt modelId="{DD641E08-B8E1-4CF8-A506-29EB1453BBEE}" type="pres">
      <dgm:prSet presAssocID="{9F7D0847-7D00-4B0D-8B9A-CEE63AE8118A}" presName="node" presStyleLbl="node1" presStyleIdx="4" presStyleCnt="5" custScaleX="155930">
        <dgm:presLayoutVars>
          <dgm:bulletEnabled val="1"/>
        </dgm:presLayoutVars>
      </dgm:prSet>
      <dgm:spPr/>
    </dgm:pt>
  </dgm:ptLst>
  <dgm:cxnLst>
    <dgm:cxn modelId="{DD4E3E13-7094-4A0A-8301-A4791DC96B63}" type="presOf" srcId="{46DBCA98-BACB-47EF-85B0-1E45CF1096C0}" destId="{CC30D6EF-AECE-4254-A3EE-B05EABA5E1AD}" srcOrd="1" destOrd="0" presId="urn:microsoft.com/office/officeart/2005/8/layout/process1"/>
    <dgm:cxn modelId="{EA562214-8016-442B-8F6E-EC8CAC728C7A}" srcId="{A586670C-1BDD-4472-998B-2B6C62696477}" destId="{5DD32F90-B057-4D67-B905-A3E1EA496508}" srcOrd="2" destOrd="0" parTransId="{72F78CBB-13EB-477D-A8BF-13DA328DF8B7}" sibTransId="{65BA8B5E-E1AF-4A36-B5A9-426BBFD45DD7}"/>
    <dgm:cxn modelId="{0E90242A-54FA-424F-87B4-599CBA41CF7B}" type="presOf" srcId="{5DD32F90-B057-4D67-B905-A3E1EA496508}" destId="{1D5A953A-4FED-49C9-A8BA-2E697D2C3661}" srcOrd="0" destOrd="0" presId="urn:microsoft.com/office/officeart/2005/8/layout/process1"/>
    <dgm:cxn modelId="{5D498133-6BB8-4B11-8195-0BB52202ACAE}" type="presOf" srcId="{1994A563-17EE-49AF-A268-FEBB15F574C4}" destId="{5C88BAD0-1B38-47D4-9C25-890087B5E9BF}" srcOrd="0" destOrd="0" presId="urn:microsoft.com/office/officeart/2005/8/layout/process1"/>
    <dgm:cxn modelId="{524FDF3B-6A40-4D48-97BA-8E5ED8CE6429}" type="presOf" srcId="{36568483-89A1-4584-B545-BA6BE746D2FF}" destId="{3926A3E2-5F1C-4C7E-A701-59D1B1A2D91C}" srcOrd="0" destOrd="0" presId="urn:microsoft.com/office/officeart/2005/8/layout/process1"/>
    <dgm:cxn modelId="{59EADD5F-EBC1-427F-947B-5761205972B3}" type="presOf" srcId="{A8BEB4E9-FBB5-4255-9AA1-1B57F2F2024F}" destId="{503BEC94-0C00-419C-A549-A497FB7F5B09}" srcOrd="0" destOrd="0" presId="urn:microsoft.com/office/officeart/2005/8/layout/process1"/>
    <dgm:cxn modelId="{F1076960-FCDA-436D-9A77-614A6A519200}" type="presOf" srcId="{9F7D0847-7D00-4B0D-8B9A-CEE63AE8118A}" destId="{DD641E08-B8E1-4CF8-A506-29EB1453BBEE}" srcOrd="0" destOrd="0" presId="urn:microsoft.com/office/officeart/2005/8/layout/process1"/>
    <dgm:cxn modelId="{F4DE2F61-7E72-40DD-8DD0-6D194F8F4EEE}" srcId="{A586670C-1BDD-4472-998B-2B6C62696477}" destId="{1994A563-17EE-49AF-A268-FEBB15F574C4}" srcOrd="1" destOrd="0" parTransId="{6DCE9F9E-2AFD-498C-A499-CF6C25E6E03F}" sibTransId="{46DBCA98-BACB-47EF-85B0-1E45CF1096C0}"/>
    <dgm:cxn modelId="{0B21174E-7DB3-4EB7-86E2-0F1935FC9BA5}" type="presOf" srcId="{EE4304A3-B99C-4823-A50E-104B15387E60}" destId="{82672837-031C-4412-9A34-26FDBE4CCDFC}" srcOrd="1" destOrd="0" presId="urn:microsoft.com/office/officeart/2005/8/layout/process1"/>
    <dgm:cxn modelId="{CC7DAE80-C853-4C4A-B921-4F30C8B9EA4D}" srcId="{A586670C-1BDD-4472-998B-2B6C62696477}" destId="{9F7D0847-7D00-4B0D-8B9A-CEE63AE8118A}" srcOrd="4" destOrd="0" parTransId="{FA2325C0-2A93-4FAE-835E-2A055B6AC977}" sibTransId="{022AF1B0-6907-4594-9DE1-1308996A3C1D}"/>
    <dgm:cxn modelId="{EB8C7888-163F-4D92-9D60-4CCF8A272DDD}" type="presOf" srcId="{65BA8B5E-E1AF-4A36-B5A9-426BBFD45DD7}" destId="{30BDEEF7-C236-4231-ABBB-16FD2D46F39C}" srcOrd="1" destOrd="0" presId="urn:microsoft.com/office/officeart/2005/8/layout/process1"/>
    <dgm:cxn modelId="{C685C8B0-CBCE-44F2-85AB-310BFE598337}" type="presOf" srcId="{46DBCA98-BACB-47EF-85B0-1E45CF1096C0}" destId="{1305F092-11FC-4140-A62E-2D395701B71D}" srcOrd="0" destOrd="0" presId="urn:microsoft.com/office/officeart/2005/8/layout/process1"/>
    <dgm:cxn modelId="{A9FC49B9-9F5B-49F4-AFE1-6299E2F84AF3}" type="presOf" srcId="{A7A04139-B845-4183-82C8-EDF778E0E86E}" destId="{F6456F33-69CD-482F-A2E8-4155E13C015F}" srcOrd="0" destOrd="0" presId="urn:microsoft.com/office/officeart/2005/8/layout/process1"/>
    <dgm:cxn modelId="{57526ECF-5EB1-4F25-8117-F750B92AD548}" srcId="{A586670C-1BDD-4472-998B-2B6C62696477}" destId="{A7A04139-B845-4183-82C8-EDF778E0E86E}" srcOrd="0" destOrd="0" parTransId="{E88BDD36-B892-4CEC-B121-1A2F7EAFB131}" sibTransId="{A8BEB4E9-FBB5-4255-9AA1-1B57F2F2024F}"/>
    <dgm:cxn modelId="{BD6992D2-976B-42DF-8F66-FD8D73604B82}" type="presOf" srcId="{A586670C-1BDD-4472-998B-2B6C62696477}" destId="{C3CECFFD-6A92-462F-A906-289845006905}" srcOrd="0" destOrd="0" presId="urn:microsoft.com/office/officeart/2005/8/layout/process1"/>
    <dgm:cxn modelId="{DD844AD3-332D-4BEF-8845-FB55905B5DA6}" type="presOf" srcId="{EE4304A3-B99C-4823-A50E-104B15387E60}" destId="{8897F6EB-E32B-47B2-86ED-136D3210DF15}" srcOrd="0" destOrd="0" presId="urn:microsoft.com/office/officeart/2005/8/layout/process1"/>
    <dgm:cxn modelId="{F0A58DE6-9DEA-4B93-9B74-327EAFCD0FAC}" type="presOf" srcId="{65BA8B5E-E1AF-4A36-B5A9-426BBFD45DD7}" destId="{918F6ACD-CC58-40FF-A663-8BF28F640A41}" srcOrd="0" destOrd="0" presId="urn:microsoft.com/office/officeart/2005/8/layout/process1"/>
    <dgm:cxn modelId="{308EB0E6-D2D2-4C1C-A8BD-09623282FCF8}" srcId="{A586670C-1BDD-4472-998B-2B6C62696477}" destId="{36568483-89A1-4584-B545-BA6BE746D2FF}" srcOrd="3" destOrd="0" parTransId="{CAA28AB9-9DEE-42F8-9AA5-0EE0F9D1BC1C}" sibTransId="{EE4304A3-B99C-4823-A50E-104B15387E60}"/>
    <dgm:cxn modelId="{3271F3E8-4A16-4605-9484-54B137A201CE}" type="presOf" srcId="{A8BEB4E9-FBB5-4255-9AA1-1B57F2F2024F}" destId="{0A538732-14DE-46EF-B4F7-94EA88512779}" srcOrd="1" destOrd="0" presId="urn:microsoft.com/office/officeart/2005/8/layout/process1"/>
    <dgm:cxn modelId="{BC0BBF4E-E555-4F29-B06B-56E841414554}" type="presParOf" srcId="{C3CECFFD-6A92-462F-A906-289845006905}" destId="{F6456F33-69CD-482F-A2E8-4155E13C015F}" srcOrd="0" destOrd="0" presId="urn:microsoft.com/office/officeart/2005/8/layout/process1"/>
    <dgm:cxn modelId="{1600721E-940C-4473-B87B-CF14A8830E80}" type="presParOf" srcId="{C3CECFFD-6A92-462F-A906-289845006905}" destId="{503BEC94-0C00-419C-A549-A497FB7F5B09}" srcOrd="1" destOrd="0" presId="urn:microsoft.com/office/officeart/2005/8/layout/process1"/>
    <dgm:cxn modelId="{4C45328B-AD12-49AA-927E-493D056C32D7}" type="presParOf" srcId="{503BEC94-0C00-419C-A549-A497FB7F5B09}" destId="{0A538732-14DE-46EF-B4F7-94EA88512779}" srcOrd="0" destOrd="0" presId="urn:microsoft.com/office/officeart/2005/8/layout/process1"/>
    <dgm:cxn modelId="{BFD30765-FE44-4998-AA09-3FA074A9202B}" type="presParOf" srcId="{C3CECFFD-6A92-462F-A906-289845006905}" destId="{5C88BAD0-1B38-47D4-9C25-890087B5E9BF}" srcOrd="2" destOrd="0" presId="urn:microsoft.com/office/officeart/2005/8/layout/process1"/>
    <dgm:cxn modelId="{FCC32407-1E01-48C2-9607-AD38FA9F2716}" type="presParOf" srcId="{C3CECFFD-6A92-462F-A906-289845006905}" destId="{1305F092-11FC-4140-A62E-2D395701B71D}" srcOrd="3" destOrd="0" presId="urn:microsoft.com/office/officeart/2005/8/layout/process1"/>
    <dgm:cxn modelId="{81A64761-A3E9-4B80-9E3C-7C5D256BA7A6}" type="presParOf" srcId="{1305F092-11FC-4140-A62E-2D395701B71D}" destId="{CC30D6EF-AECE-4254-A3EE-B05EABA5E1AD}" srcOrd="0" destOrd="0" presId="urn:microsoft.com/office/officeart/2005/8/layout/process1"/>
    <dgm:cxn modelId="{164C71A9-2541-46C3-A1DB-4BC48244C91D}" type="presParOf" srcId="{C3CECFFD-6A92-462F-A906-289845006905}" destId="{1D5A953A-4FED-49C9-A8BA-2E697D2C3661}" srcOrd="4" destOrd="0" presId="urn:microsoft.com/office/officeart/2005/8/layout/process1"/>
    <dgm:cxn modelId="{6802D595-12A8-4142-84D7-1DA0DA2ACD8A}" type="presParOf" srcId="{C3CECFFD-6A92-462F-A906-289845006905}" destId="{918F6ACD-CC58-40FF-A663-8BF28F640A41}" srcOrd="5" destOrd="0" presId="urn:microsoft.com/office/officeart/2005/8/layout/process1"/>
    <dgm:cxn modelId="{20592513-FE0D-4BA5-A807-DD0AC51F4AD7}" type="presParOf" srcId="{918F6ACD-CC58-40FF-A663-8BF28F640A41}" destId="{30BDEEF7-C236-4231-ABBB-16FD2D46F39C}" srcOrd="0" destOrd="0" presId="urn:microsoft.com/office/officeart/2005/8/layout/process1"/>
    <dgm:cxn modelId="{A2C84414-92E9-4551-9551-97A9CBB851A3}" type="presParOf" srcId="{C3CECFFD-6A92-462F-A906-289845006905}" destId="{3926A3E2-5F1C-4C7E-A701-59D1B1A2D91C}" srcOrd="6" destOrd="0" presId="urn:microsoft.com/office/officeart/2005/8/layout/process1"/>
    <dgm:cxn modelId="{3D14F738-AC54-41D9-980D-7FCEA1447BA6}" type="presParOf" srcId="{C3CECFFD-6A92-462F-A906-289845006905}" destId="{8897F6EB-E32B-47B2-86ED-136D3210DF15}" srcOrd="7" destOrd="0" presId="urn:microsoft.com/office/officeart/2005/8/layout/process1"/>
    <dgm:cxn modelId="{4817BD26-F8C1-439D-8118-12B2D7329305}" type="presParOf" srcId="{8897F6EB-E32B-47B2-86ED-136D3210DF15}" destId="{82672837-031C-4412-9A34-26FDBE4CCDFC}" srcOrd="0" destOrd="0" presId="urn:microsoft.com/office/officeart/2005/8/layout/process1"/>
    <dgm:cxn modelId="{3759BC87-D389-4048-A44C-6CF8B8E6AB75}" type="presParOf" srcId="{C3CECFFD-6A92-462F-A906-289845006905}" destId="{DD641E08-B8E1-4CF8-A506-29EB1453BBEE}" srcOrd="8" destOrd="0" presId="urn:microsoft.com/office/officeart/2005/8/layout/process1"/>
  </dgm:cxnLst>
  <dgm:bg/>
  <dgm:whole>
    <a:ln>
      <a:solidFill>
        <a:srgbClr val="6B6B97"/>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92D516-A2E3-42EC-BB17-1702CA86D87D}"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EC"/>
        </a:p>
      </dgm:t>
    </dgm:pt>
    <dgm:pt modelId="{D469F11B-D589-4742-95E8-28EE43C7260E}">
      <dgm:prSet phldrT="[Texto]"/>
      <dgm:spPr/>
      <dgm:t>
        <a:bodyPr/>
        <a:lstStyle/>
        <a:p>
          <a:r>
            <a:rPr lang="es-ES" dirty="0"/>
            <a:t>Instalación de probeta en accesorio inferior</a:t>
          </a:r>
          <a:endParaRPr lang="es-EC" dirty="0"/>
        </a:p>
      </dgm:t>
    </dgm:pt>
    <dgm:pt modelId="{D8ACA5C3-68A6-474D-BA8D-AD89D7DD7484}" type="parTrans" cxnId="{2316CF9F-D951-441F-88EF-8B3A69328312}">
      <dgm:prSet/>
      <dgm:spPr/>
      <dgm:t>
        <a:bodyPr/>
        <a:lstStyle/>
        <a:p>
          <a:endParaRPr lang="es-EC"/>
        </a:p>
      </dgm:t>
    </dgm:pt>
    <dgm:pt modelId="{05FD362A-C11C-459E-8C4F-78590586D2F1}" type="sibTrans" cxnId="{2316CF9F-D951-441F-88EF-8B3A69328312}">
      <dgm:prSet/>
      <dgm:spPr/>
      <dgm:t>
        <a:bodyPr/>
        <a:lstStyle/>
        <a:p>
          <a:endParaRPr lang="es-EC"/>
        </a:p>
      </dgm:t>
    </dgm:pt>
    <dgm:pt modelId="{50622685-EC57-4B83-B44B-2E626E35879B}">
      <dgm:prSet phldrT="[Texto]"/>
      <dgm:spPr/>
      <dgm:t>
        <a:bodyPr/>
        <a:lstStyle/>
        <a:p>
          <a:r>
            <a:rPr lang="es-ES" dirty="0"/>
            <a:t>Colocación de accesorios en el equipo</a:t>
          </a:r>
          <a:endParaRPr lang="es-EC" dirty="0"/>
        </a:p>
      </dgm:t>
    </dgm:pt>
    <dgm:pt modelId="{0CAB58B7-BFF8-4779-939B-D856B6706DE4}" type="parTrans" cxnId="{21826A15-399C-43B0-B432-57CD82DF20DD}">
      <dgm:prSet/>
      <dgm:spPr/>
      <dgm:t>
        <a:bodyPr/>
        <a:lstStyle/>
        <a:p>
          <a:endParaRPr lang="es-EC"/>
        </a:p>
      </dgm:t>
    </dgm:pt>
    <dgm:pt modelId="{AFD287EB-776D-4FF7-9D19-AC1CB3378D55}" type="sibTrans" cxnId="{21826A15-399C-43B0-B432-57CD82DF20DD}">
      <dgm:prSet/>
      <dgm:spPr/>
      <dgm:t>
        <a:bodyPr/>
        <a:lstStyle/>
        <a:p>
          <a:endParaRPr lang="es-EC"/>
        </a:p>
      </dgm:t>
    </dgm:pt>
    <dgm:pt modelId="{5E4D5600-A676-4C81-BC61-F1B276EA1FD4}">
      <dgm:prSet phldrT="[Texto]"/>
      <dgm:spPr/>
      <dgm:t>
        <a:bodyPr/>
        <a:lstStyle/>
        <a:p>
          <a:r>
            <a:rPr lang="es-ES" dirty="0"/>
            <a:t>Encerar el pistón inferior</a:t>
          </a:r>
          <a:endParaRPr lang="es-EC" dirty="0"/>
        </a:p>
      </dgm:t>
    </dgm:pt>
    <dgm:pt modelId="{33386C50-DB07-4B97-80D4-E84C583978CC}" type="parTrans" cxnId="{6263C3EA-B46D-4A99-BE5B-0447456F6015}">
      <dgm:prSet/>
      <dgm:spPr/>
      <dgm:t>
        <a:bodyPr/>
        <a:lstStyle/>
        <a:p>
          <a:endParaRPr lang="es-EC"/>
        </a:p>
      </dgm:t>
    </dgm:pt>
    <dgm:pt modelId="{5FBF1A2D-484C-4194-907A-86D062984ECE}" type="sibTrans" cxnId="{6263C3EA-B46D-4A99-BE5B-0447456F6015}">
      <dgm:prSet/>
      <dgm:spPr/>
      <dgm:t>
        <a:bodyPr/>
        <a:lstStyle/>
        <a:p>
          <a:endParaRPr lang="es-EC"/>
        </a:p>
      </dgm:t>
    </dgm:pt>
    <dgm:pt modelId="{7ED2443A-046B-4DBE-9AA8-DFF284CB6057}">
      <dgm:prSet/>
      <dgm:spPr/>
      <dgm:t>
        <a:bodyPr/>
        <a:lstStyle/>
        <a:p>
          <a:r>
            <a:rPr lang="es-ES" dirty="0"/>
            <a:t>Parámetros de fuerza, amplitud y frecuencia</a:t>
          </a:r>
          <a:endParaRPr lang="es-EC" dirty="0"/>
        </a:p>
      </dgm:t>
    </dgm:pt>
    <dgm:pt modelId="{83167964-FDF6-4B7E-A330-E9346FE4DECE}" type="parTrans" cxnId="{387F4DEB-B95E-40CC-B902-BB2C8BCA6D88}">
      <dgm:prSet/>
      <dgm:spPr/>
      <dgm:t>
        <a:bodyPr/>
        <a:lstStyle/>
        <a:p>
          <a:endParaRPr lang="es-EC"/>
        </a:p>
      </dgm:t>
    </dgm:pt>
    <dgm:pt modelId="{3C129E67-4B25-452F-8736-9776E6A2DE40}" type="sibTrans" cxnId="{387F4DEB-B95E-40CC-B902-BB2C8BCA6D88}">
      <dgm:prSet/>
      <dgm:spPr/>
      <dgm:t>
        <a:bodyPr/>
        <a:lstStyle/>
        <a:p>
          <a:endParaRPr lang="es-EC"/>
        </a:p>
      </dgm:t>
    </dgm:pt>
    <dgm:pt modelId="{3B34F7DC-8A50-4919-8622-B0E3B8606356}">
      <dgm:prSet/>
      <dgm:spPr/>
      <dgm:t>
        <a:bodyPr/>
        <a:lstStyle/>
        <a:p>
          <a:r>
            <a:rPr lang="es-ES" dirty="0"/>
            <a:t>Creación de una nueva prueba</a:t>
          </a:r>
          <a:endParaRPr lang="es-EC" dirty="0"/>
        </a:p>
      </dgm:t>
    </dgm:pt>
    <dgm:pt modelId="{D3032FD7-FC32-45AF-8B08-2D86D6A949ED}" type="parTrans" cxnId="{5EE1624A-EA40-44C2-8580-33EB715962C8}">
      <dgm:prSet/>
      <dgm:spPr/>
      <dgm:t>
        <a:bodyPr/>
        <a:lstStyle/>
        <a:p>
          <a:endParaRPr lang="es-EC"/>
        </a:p>
      </dgm:t>
    </dgm:pt>
    <dgm:pt modelId="{ACE99D6F-57D4-419F-B03A-F63D9665637A}" type="sibTrans" cxnId="{5EE1624A-EA40-44C2-8580-33EB715962C8}">
      <dgm:prSet/>
      <dgm:spPr/>
      <dgm:t>
        <a:bodyPr/>
        <a:lstStyle/>
        <a:p>
          <a:endParaRPr lang="es-EC"/>
        </a:p>
      </dgm:t>
    </dgm:pt>
    <dgm:pt modelId="{B227BB31-C0A1-4739-9BB1-F1A6F33CFC47}">
      <dgm:prSet/>
      <dgm:spPr/>
      <dgm:t>
        <a:bodyPr/>
        <a:lstStyle/>
        <a:p>
          <a:r>
            <a:rPr lang="es-ES" dirty="0"/>
            <a:t>Empezar el ensayo</a:t>
          </a:r>
          <a:endParaRPr lang="es-EC" dirty="0"/>
        </a:p>
      </dgm:t>
    </dgm:pt>
    <dgm:pt modelId="{55A16D3E-2863-4E5F-B3B4-9E06DEA2E6D6}" type="parTrans" cxnId="{5733E5EC-F030-45D1-A2D1-7CD48BA7B820}">
      <dgm:prSet/>
      <dgm:spPr/>
      <dgm:t>
        <a:bodyPr/>
        <a:lstStyle/>
        <a:p>
          <a:endParaRPr lang="es-EC"/>
        </a:p>
      </dgm:t>
    </dgm:pt>
    <dgm:pt modelId="{5BE86B00-DCCA-4165-BEE2-7C77A3C0DE09}" type="sibTrans" cxnId="{5733E5EC-F030-45D1-A2D1-7CD48BA7B820}">
      <dgm:prSet/>
      <dgm:spPr/>
      <dgm:t>
        <a:bodyPr/>
        <a:lstStyle/>
        <a:p>
          <a:endParaRPr lang="es-EC"/>
        </a:p>
      </dgm:t>
    </dgm:pt>
    <dgm:pt modelId="{A75DEA3E-3F38-4689-A4C2-B27130534410}" type="pres">
      <dgm:prSet presAssocID="{5E92D516-A2E3-42EC-BB17-1702CA86D87D}" presName="Name0" presStyleCnt="0">
        <dgm:presLayoutVars>
          <dgm:dir/>
          <dgm:resizeHandles val="exact"/>
        </dgm:presLayoutVars>
      </dgm:prSet>
      <dgm:spPr/>
    </dgm:pt>
    <dgm:pt modelId="{35CC6E01-2609-48BA-82D1-2F96D431032D}" type="pres">
      <dgm:prSet presAssocID="{D469F11B-D589-4742-95E8-28EE43C7260E}" presName="composite" presStyleCnt="0"/>
      <dgm:spPr/>
    </dgm:pt>
    <dgm:pt modelId="{BB6B5C48-C926-4594-A5DE-1FDBC572E23A}" type="pres">
      <dgm:prSet presAssocID="{D469F11B-D589-4742-95E8-28EE43C7260E}" presName="rect1" presStyleLbl="b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8B783227-6BDD-4AB9-9E80-546CA1D5B016}" type="pres">
      <dgm:prSet presAssocID="{D469F11B-D589-4742-95E8-28EE43C7260E}" presName="wedgeRectCallout1" presStyleLbl="node1" presStyleIdx="0" presStyleCnt="6" custLinFactNeighborX="-12068" custLinFactNeighborY="22694">
        <dgm:presLayoutVars>
          <dgm:bulletEnabled val="1"/>
        </dgm:presLayoutVars>
      </dgm:prSet>
      <dgm:spPr/>
    </dgm:pt>
    <dgm:pt modelId="{8BE9B712-ECBF-4B38-819E-A8921B5594E9}" type="pres">
      <dgm:prSet presAssocID="{05FD362A-C11C-459E-8C4F-78590586D2F1}" presName="sibTrans" presStyleCnt="0"/>
      <dgm:spPr/>
    </dgm:pt>
    <dgm:pt modelId="{39AA4A08-FD3C-43B4-A6FB-286D3DDA15A6}" type="pres">
      <dgm:prSet presAssocID="{50622685-EC57-4B83-B44B-2E626E35879B}" presName="composite" presStyleCnt="0"/>
      <dgm:spPr/>
    </dgm:pt>
    <dgm:pt modelId="{477FFA2F-2A6B-4E49-A504-B9F595D7B98F}" type="pres">
      <dgm:prSet presAssocID="{50622685-EC57-4B83-B44B-2E626E35879B}" presName="rect1" presStyleLbl="b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66000" b="-66000"/>
          </a:stretch>
        </a:blipFill>
      </dgm:spPr>
    </dgm:pt>
    <dgm:pt modelId="{3A6C6ED0-5E15-4EB0-B7CE-C2016085E0EC}" type="pres">
      <dgm:prSet presAssocID="{50622685-EC57-4B83-B44B-2E626E35879B}" presName="wedgeRectCallout1" presStyleLbl="node1" presStyleIdx="1" presStyleCnt="6" custLinFactNeighborX="-823" custLinFactNeighborY="16874">
        <dgm:presLayoutVars>
          <dgm:bulletEnabled val="1"/>
        </dgm:presLayoutVars>
      </dgm:prSet>
      <dgm:spPr/>
    </dgm:pt>
    <dgm:pt modelId="{C8E0295A-C471-4046-862F-670EFFD30979}" type="pres">
      <dgm:prSet presAssocID="{AFD287EB-776D-4FF7-9D19-AC1CB3378D55}" presName="sibTrans" presStyleCnt="0"/>
      <dgm:spPr/>
    </dgm:pt>
    <dgm:pt modelId="{AB51C58E-C903-45BD-8B8B-4B384F769B2F}" type="pres">
      <dgm:prSet presAssocID="{5E4D5600-A676-4C81-BC61-F1B276EA1FD4}" presName="composite" presStyleCnt="0"/>
      <dgm:spPr/>
    </dgm:pt>
    <dgm:pt modelId="{5B342A8E-7517-4E0B-A29E-EB497EEC5588}" type="pres">
      <dgm:prSet presAssocID="{5E4D5600-A676-4C81-BC61-F1B276EA1FD4}" presName="rect1" presStyleLbl="b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A4B40234-4A63-49BD-9E0F-756C586BB4C1}" type="pres">
      <dgm:prSet presAssocID="{5E4D5600-A676-4C81-BC61-F1B276EA1FD4}" presName="wedgeRectCallout1" presStyleLbl="node1" presStyleIdx="2" presStyleCnt="6" custLinFactNeighborX="823" custLinFactNeighborY="28672">
        <dgm:presLayoutVars>
          <dgm:bulletEnabled val="1"/>
        </dgm:presLayoutVars>
      </dgm:prSet>
      <dgm:spPr/>
    </dgm:pt>
    <dgm:pt modelId="{B58A9F2E-772A-4E38-8072-F542B7DC4D05}" type="pres">
      <dgm:prSet presAssocID="{5FBF1A2D-484C-4194-907A-86D062984ECE}" presName="sibTrans" presStyleCnt="0"/>
      <dgm:spPr/>
    </dgm:pt>
    <dgm:pt modelId="{2A9B3695-055A-482D-8F41-11357752C955}" type="pres">
      <dgm:prSet presAssocID="{7ED2443A-046B-4DBE-9AA8-DFF284CB6057}" presName="composite" presStyleCnt="0"/>
      <dgm:spPr/>
    </dgm:pt>
    <dgm:pt modelId="{31BE682B-4EA7-47E3-9214-B4C602065655}" type="pres">
      <dgm:prSet presAssocID="{7ED2443A-046B-4DBE-9AA8-DFF284CB6057}" presName="rect1" presStyleLbl="bgImgPlace1" presStyleIdx="3" presStyleCnt="6" custLinFactNeighborX="3386" custLinFactNeighborY="6791"/>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dgm:spPr>
    </dgm:pt>
    <dgm:pt modelId="{98ACCE3D-CF88-4AE9-8AC3-B4529C01DE34}" type="pres">
      <dgm:prSet presAssocID="{7ED2443A-046B-4DBE-9AA8-DFF284CB6057}" presName="wedgeRectCallout1" presStyleLbl="node1" presStyleIdx="3" presStyleCnt="6" custLinFactNeighborX="910" custLinFactNeighborY="-8809">
        <dgm:presLayoutVars>
          <dgm:bulletEnabled val="1"/>
        </dgm:presLayoutVars>
      </dgm:prSet>
      <dgm:spPr/>
    </dgm:pt>
    <dgm:pt modelId="{7AC4B84F-8F2C-4E91-99C8-57CC0464C196}" type="pres">
      <dgm:prSet presAssocID="{3C129E67-4B25-452F-8736-9776E6A2DE40}" presName="sibTrans" presStyleCnt="0"/>
      <dgm:spPr/>
    </dgm:pt>
    <dgm:pt modelId="{4557DF4B-4C81-4749-B119-B9BD1FF8C46A}" type="pres">
      <dgm:prSet presAssocID="{3B34F7DC-8A50-4919-8622-B0E3B8606356}" presName="composite" presStyleCnt="0"/>
      <dgm:spPr/>
    </dgm:pt>
    <dgm:pt modelId="{99D0BBD9-DA25-42DF-BDE3-67EAE00CC566}" type="pres">
      <dgm:prSet presAssocID="{3B34F7DC-8A50-4919-8622-B0E3B8606356}" presName="rect1" presStyleLbl="bgImgPlace1" presStyleIdx="4" presStyleCnt="6" custLinFactNeighborY="-2728"/>
      <dgm:spPr>
        <a:blipFill rotWithShape="1">
          <a:blip xmlns:r="http://schemas.openxmlformats.org/officeDocument/2006/relationships" r:embed="rId5"/>
          <a:srcRect/>
          <a:stretch>
            <a:fillRect l="-9000" r="-9000"/>
          </a:stretch>
        </a:blipFill>
      </dgm:spPr>
    </dgm:pt>
    <dgm:pt modelId="{5548F644-FCC3-432C-BF4E-3015C52C89C8}" type="pres">
      <dgm:prSet presAssocID="{3B34F7DC-8A50-4919-8622-B0E3B8606356}" presName="wedgeRectCallout1" presStyleLbl="node1" presStyleIdx="4" presStyleCnt="6">
        <dgm:presLayoutVars>
          <dgm:bulletEnabled val="1"/>
        </dgm:presLayoutVars>
      </dgm:prSet>
      <dgm:spPr/>
    </dgm:pt>
    <dgm:pt modelId="{F814AC79-0BBC-45FB-B63A-6BC6D520B725}" type="pres">
      <dgm:prSet presAssocID="{ACE99D6F-57D4-419F-B03A-F63D9665637A}" presName="sibTrans" presStyleCnt="0"/>
      <dgm:spPr/>
    </dgm:pt>
    <dgm:pt modelId="{8CD1B278-3B7D-4E1A-AE31-5AB2585BC3E6}" type="pres">
      <dgm:prSet presAssocID="{B227BB31-C0A1-4739-9BB1-F1A6F33CFC47}" presName="composite" presStyleCnt="0"/>
      <dgm:spPr/>
    </dgm:pt>
    <dgm:pt modelId="{0D3F498F-0F9E-4D39-844E-5AC80F42E45A}" type="pres">
      <dgm:prSet presAssocID="{B227BB31-C0A1-4739-9BB1-F1A6F33CFC47}" presName="rect1" presStyleLbl="bgImgPlace1" presStyleIdx="5" presStyleCnt="6" custScaleX="121680" custScaleY="126171"/>
      <dgm:spPr>
        <a:blipFill rotWithShape="1">
          <a:blip xmlns:r="http://schemas.openxmlformats.org/officeDocument/2006/relationships" r:embed="rId6"/>
          <a:srcRect/>
          <a:stretch>
            <a:fillRect t="-9000" b="-9000"/>
          </a:stretch>
        </a:blipFill>
      </dgm:spPr>
    </dgm:pt>
    <dgm:pt modelId="{93D6869B-ED03-4038-A084-A8E9BB17B950}" type="pres">
      <dgm:prSet presAssocID="{B227BB31-C0A1-4739-9BB1-F1A6F33CFC47}" presName="wedgeRectCallout1" presStyleLbl="node1" presStyleIdx="5" presStyleCnt="6">
        <dgm:presLayoutVars>
          <dgm:bulletEnabled val="1"/>
        </dgm:presLayoutVars>
      </dgm:prSet>
      <dgm:spPr/>
    </dgm:pt>
  </dgm:ptLst>
  <dgm:cxnLst>
    <dgm:cxn modelId="{EC6D9111-C98A-4117-8B1F-759E67CC6D66}" type="presOf" srcId="{5E4D5600-A676-4C81-BC61-F1B276EA1FD4}" destId="{A4B40234-4A63-49BD-9E0F-756C586BB4C1}" srcOrd="0" destOrd="0" presId="urn:microsoft.com/office/officeart/2008/layout/BendingPictureCaptionList"/>
    <dgm:cxn modelId="{21826A15-399C-43B0-B432-57CD82DF20DD}" srcId="{5E92D516-A2E3-42EC-BB17-1702CA86D87D}" destId="{50622685-EC57-4B83-B44B-2E626E35879B}" srcOrd="1" destOrd="0" parTransId="{0CAB58B7-BFF8-4779-939B-D856B6706DE4}" sibTransId="{AFD287EB-776D-4FF7-9D19-AC1CB3378D55}"/>
    <dgm:cxn modelId="{83108939-4592-47EC-B3FE-7D7B3CA0FE7E}" type="presOf" srcId="{B227BB31-C0A1-4739-9BB1-F1A6F33CFC47}" destId="{93D6869B-ED03-4038-A084-A8E9BB17B950}" srcOrd="0" destOrd="0" presId="urn:microsoft.com/office/officeart/2008/layout/BendingPictureCaptionList"/>
    <dgm:cxn modelId="{4C37E73D-4808-4A37-B3A5-EDCAFDAF053C}" type="presOf" srcId="{5E92D516-A2E3-42EC-BB17-1702CA86D87D}" destId="{A75DEA3E-3F38-4689-A4C2-B27130534410}" srcOrd="0" destOrd="0" presId="urn:microsoft.com/office/officeart/2008/layout/BendingPictureCaptionList"/>
    <dgm:cxn modelId="{C5E23067-AD9C-428E-9862-72961A1EB0BF}" type="presOf" srcId="{D469F11B-D589-4742-95E8-28EE43C7260E}" destId="{8B783227-6BDD-4AB9-9E80-546CA1D5B016}" srcOrd="0" destOrd="0" presId="urn:microsoft.com/office/officeart/2008/layout/BendingPictureCaptionList"/>
    <dgm:cxn modelId="{5EE1624A-EA40-44C2-8580-33EB715962C8}" srcId="{5E92D516-A2E3-42EC-BB17-1702CA86D87D}" destId="{3B34F7DC-8A50-4919-8622-B0E3B8606356}" srcOrd="4" destOrd="0" parTransId="{D3032FD7-FC32-45AF-8B08-2D86D6A949ED}" sibTransId="{ACE99D6F-57D4-419F-B03A-F63D9665637A}"/>
    <dgm:cxn modelId="{D525A34D-E7FE-4E36-B47E-542BC2C23A23}" type="presOf" srcId="{50622685-EC57-4B83-B44B-2E626E35879B}" destId="{3A6C6ED0-5E15-4EB0-B7CE-C2016085E0EC}" srcOrd="0" destOrd="0" presId="urn:microsoft.com/office/officeart/2008/layout/BendingPictureCaptionList"/>
    <dgm:cxn modelId="{23F04D93-F3A7-45FB-A3BF-29214F881B4B}" type="presOf" srcId="{7ED2443A-046B-4DBE-9AA8-DFF284CB6057}" destId="{98ACCE3D-CF88-4AE9-8AC3-B4529C01DE34}" srcOrd="0" destOrd="0" presId="urn:microsoft.com/office/officeart/2008/layout/BendingPictureCaptionList"/>
    <dgm:cxn modelId="{2316CF9F-D951-441F-88EF-8B3A69328312}" srcId="{5E92D516-A2E3-42EC-BB17-1702CA86D87D}" destId="{D469F11B-D589-4742-95E8-28EE43C7260E}" srcOrd="0" destOrd="0" parTransId="{D8ACA5C3-68A6-474D-BA8D-AD89D7DD7484}" sibTransId="{05FD362A-C11C-459E-8C4F-78590586D2F1}"/>
    <dgm:cxn modelId="{6263C3EA-B46D-4A99-BE5B-0447456F6015}" srcId="{5E92D516-A2E3-42EC-BB17-1702CA86D87D}" destId="{5E4D5600-A676-4C81-BC61-F1B276EA1FD4}" srcOrd="2" destOrd="0" parTransId="{33386C50-DB07-4B97-80D4-E84C583978CC}" sibTransId="{5FBF1A2D-484C-4194-907A-86D062984ECE}"/>
    <dgm:cxn modelId="{387F4DEB-B95E-40CC-B902-BB2C8BCA6D88}" srcId="{5E92D516-A2E3-42EC-BB17-1702CA86D87D}" destId="{7ED2443A-046B-4DBE-9AA8-DFF284CB6057}" srcOrd="3" destOrd="0" parTransId="{83167964-FDF6-4B7E-A330-E9346FE4DECE}" sibTransId="{3C129E67-4B25-452F-8736-9776E6A2DE40}"/>
    <dgm:cxn modelId="{5733E5EC-F030-45D1-A2D1-7CD48BA7B820}" srcId="{5E92D516-A2E3-42EC-BB17-1702CA86D87D}" destId="{B227BB31-C0A1-4739-9BB1-F1A6F33CFC47}" srcOrd="5" destOrd="0" parTransId="{55A16D3E-2863-4E5F-B3B4-9E06DEA2E6D6}" sibTransId="{5BE86B00-DCCA-4165-BEE2-7C77A3C0DE09}"/>
    <dgm:cxn modelId="{56B647F4-9EFA-4863-90B8-B130DA73F818}" type="presOf" srcId="{3B34F7DC-8A50-4919-8622-B0E3B8606356}" destId="{5548F644-FCC3-432C-BF4E-3015C52C89C8}" srcOrd="0" destOrd="0" presId="urn:microsoft.com/office/officeart/2008/layout/BendingPictureCaptionList"/>
    <dgm:cxn modelId="{7C165943-7EB9-4123-8689-3CF47626CED4}" type="presParOf" srcId="{A75DEA3E-3F38-4689-A4C2-B27130534410}" destId="{35CC6E01-2609-48BA-82D1-2F96D431032D}" srcOrd="0" destOrd="0" presId="urn:microsoft.com/office/officeart/2008/layout/BendingPictureCaptionList"/>
    <dgm:cxn modelId="{A4ABC2F3-2E43-4633-B27A-208FD7E7E66A}" type="presParOf" srcId="{35CC6E01-2609-48BA-82D1-2F96D431032D}" destId="{BB6B5C48-C926-4594-A5DE-1FDBC572E23A}" srcOrd="0" destOrd="0" presId="urn:microsoft.com/office/officeart/2008/layout/BendingPictureCaptionList"/>
    <dgm:cxn modelId="{337F1C37-C73C-4165-8EF1-48FC951BE07C}" type="presParOf" srcId="{35CC6E01-2609-48BA-82D1-2F96D431032D}" destId="{8B783227-6BDD-4AB9-9E80-546CA1D5B016}" srcOrd="1" destOrd="0" presId="urn:microsoft.com/office/officeart/2008/layout/BendingPictureCaptionList"/>
    <dgm:cxn modelId="{063F4C72-016B-44B9-B3D3-B809B187BC5A}" type="presParOf" srcId="{A75DEA3E-3F38-4689-A4C2-B27130534410}" destId="{8BE9B712-ECBF-4B38-819E-A8921B5594E9}" srcOrd="1" destOrd="0" presId="urn:microsoft.com/office/officeart/2008/layout/BendingPictureCaptionList"/>
    <dgm:cxn modelId="{E19E9631-ABC5-40CE-9A48-5E35258FC874}" type="presParOf" srcId="{A75DEA3E-3F38-4689-A4C2-B27130534410}" destId="{39AA4A08-FD3C-43B4-A6FB-286D3DDA15A6}" srcOrd="2" destOrd="0" presId="urn:microsoft.com/office/officeart/2008/layout/BendingPictureCaptionList"/>
    <dgm:cxn modelId="{42CCA60A-6095-42A8-99DB-9CF121CD0FC9}" type="presParOf" srcId="{39AA4A08-FD3C-43B4-A6FB-286D3DDA15A6}" destId="{477FFA2F-2A6B-4E49-A504-B9F595D7B98F}" srcOrd="0" destOrd="0" presId="urn:microsoft.com/office/officeart/2008/layout/BendingPictureCaptionList"/>
    <dgm:cxn modelId="{28C07B19-4A7B-454A-9A54-8F5151978BA1}" type="presParOf" srcId="{39AA4A08-FD3C-43B4-A6FB-286D3DDA15A6}" destId="{3A6C6ED0-5E15-4EB0-B7CE-C2016085E0EC}" srcOrd="1" destOrd="0" presId="urn:microsoft.com/office/officeart/2008/layout/BendingPictureCaptionList"/>
    <dgm:cxn modelId="{115DAA55-AFAA-44A9-8A22-0812E3DB3D1A}" type="presParOf" srcId="{A75DEA3E-3F38-4689-A4C2-B27130534410}" destId="{C8E0295A-C471-4046-862F-670EFFD30979}" srcOrd="3" destOrd="0" presId="urn:microsoft.com/office/officeart/2008/layout/BendingPictureCaptionList"/>
    <dgm:cxn modelId="{AD3D54A2-2E14-4C09-A63F-D1956392C200}" type="presParOf" srcId="{A75DEA3E-3F38-4689-A4C2-B27130534410}" destId="{AB51C58E-C903-45BD-8B8B-4B384F769B2F}" srcOrd="4" destOrd="0" presId="urn:microsoft.com/office/officeart/2008/layout/BendingPictureCaptionList"/>
    <dgm:cxn modelId="{FE2D0F51-4008-418C-8D9D-7A7F25AB7E00}" type="presParOf" srcId="{AB51C58E-C903-45BD-8B8B-4B384F769B2F}" destId="{5B342A8E-7517-4E0B-A29E-EB497EEC5588}" srcOrd="0" destOrd="0" presId="urn:microsoft.com/office/officeart/2008/layout/BendingPictureCaptionList"/>
    <dgm:cxn modelId="{49231933-D622-4F28-87C8-3160BEE2D3E6}" type="presParOf" srcId="{AB51C58E-C903-45BD-8B8B-4B384F769B2F}" destId="{A4B40234-4A63-49BD-9E0F-756C586BB4C1}" srcOrd="1" destOrd="0" presId="urn:microsoft.com/office/officeart/2008/layout/BendingPictureCaptionList"/>
    <dgm:cxn modelId="{310C7365-ACFD-4BF4-8DED-0909B611ADCF}" type="presParOf" srcId="{A75DEA3E-3F38-4689-A4C2-B27130534410}" destId="{B58A9F2E-772A-4E38-8072-F542B7DC4D05}" srcOrd="5" destOrd="0" presId="urn:microsoft.com/office/officeart/2008/layout/BendingPictureCaptionList"/>
    <dgm:cxn modelId="{58434B55-DB9F-4CD4-B811-426FC73769FC}" type="presParOf" srcId="{A75DEA3E-3F38-4689-A4C2-B27130534410}" destId="{2A9B3695-055A-482D-8F41-11357752C955}" srcOrd="6" destOrd="0" presId="urn:microsoft.com/office/officeart/2008/layout/BendingPictureCaptionList"/>
    <dgm:cxn modelId="{734FDD7A-E06C-4EEA-B6A3-FB423B387CFD}" type="presParOf" srcId="{2A9B3695-055A-482D-8F41-11357752C955}" destId="{31BE682B-4EA7-47E3-9214-B4C602065655}" srcOrd="0" destOrd="0" presId="urn:microsoft.com/office/officeart/2008/layout/BendingPictureCaptionList"/>
    <dgm:cxn modelId="{65E6AFEC-BCDE-4EDE-9BE9-97D927646590}" type="presParOf" srcId="{2A9B3695-055A-482D-8F41-11357752C955}" destId="{98ACCE3D-CF88-4AE9-8AC3-B4529C01DE34}" srcOrd="1" destOrd="0" presId="urn:microsoft.com/office/officeart/2008/layout/BendingPictureCaptionList"/>
    <dgm:cxn modelId="{1CE1F77B-7912-42F4-AA13-5DA7D55AC00C}" type="presParOf" srcId="{A75DEA3E-3F38-4689-A4C2-B27130534410}" destId="{7AC4B84F-8F2C-4E91-99C8-57CC0464C196}" srcOrd="7" destOrd="0" presId="urn:microsoft.com/office/officeart/2008/layout/BendingPictureCaptionList"/>
    <dgm:cxn modelId="{6A0BAEFD-170A-4D67-A46D-F69EC87BFA4B}" type="presParOf" srcId="{A75DEA3E-3F38-4689-A4C2-B27130534410}" destId="{4557DF4B-4C81-4749-B119-B9BD1FF8C46A}" srcOrd="8" destOrd="0" presId="urn:microsoft.com/office/officeart/2008/layout/BendingPictureCaptionList"/>
    <dgm:cxn modelId="{9F6A81DB-64FE-450E-9211-237315F61C66}" type="presParOf" srcId="{4557DF4B-4C81-4749-B119-B9BD1FF8C46A}" destId="{99D0BBD9-DA25-42DF-BDE3-67EAE00CC566}" srcOrd="0" destOrd="0" presId="urn:microsoft.com/office/officeart/2008/layout/BendingPictureCaptionList"/>
    <dgm:cxn modelId="{0A459D24-ADF8-42BD-B8A7-A9A5C167A773}" type="presParOf" srcId="{4557DF4B-4C81-4749-B119-B9BD1FF8C46A}" destId="{5548F644-FCC3-432C-BF4E-3015C52C89C8}" srcOrd="1" destOrd="0" presId="urn:microsoft.com/office/officeart/2008/layout/BendingPictureCaptionList"/>
    <dgm:cxn modelId="{6299CF66-09D5-416D-AA62-58C4B7693E04}" type="presParOf" srcId="{A75DEA3E-3F38-4689-A4C2-B27130534410}" destId="{F814AC79-0BBC-45FB-B63A-6BC6D520B725}" srcOrd="9" destOrd="0" presId="urn:microsoft.com/office/officeart/2008/layout/BendingPictureCaptionList"/>
    <dgm:cxn modelId="{C688B0D9-975F-46AA-9CE3-12DA57A5CED8}" type="presParOf" srcId="{A75DEA3E-3F38-4689-A4C2-B27130534410}" destId="{8CD1B278-3B7D-4E1A-AE31-5AB2585BC3E6}" srcOrd="10" destOrd="0" presId="urn:microsoft.com/office/officeart/2008/layout/BendingPictureCaptionList"/>
    <dgm:cxn modelId="{C63AE10C-4521-4BBF-9F06-73362DE61E40}" type="presParOf" srcId="{8CD1B278-3B7D-4E1A-AE31-5AB2585BC3E6}" destId="{0D3F498F-0F9E-4D39-844E-5AC80F42E45A}" srcOrd="0" destOrd="0" presId="urn:microsoft.com/office/officeart/2008/layout/BendingPictureCaptionList"/>
    <dgm:cxn modelId="{4360CD6D-CA6E-4D42-A32F-2D826D3614B8}" type="presParOf" srcId="{8CD1B278-3B7D-4E1A-AE31-5AB2585BC3E6}" destId="{93D6869B-ED03-4038-A084-A8E9BB17B950}"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B7B87-D97D-4C1D-A80F-BFA109BA30BF}">
      <dsp:nvSpPr>
        <dsp:cNvPr id="0" name=""/>
        <dsp:cNvSpPr/>
      </dsp:nvSpPr>
      <dsp:spPr>
        <a:xfrm>
          <a:off x="0" y="1050171"/>
          <a:ext cx="2774815" cy="221985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EC8CA9-862A-4793-854B-D163B51C67A0}">
      <dsp:nvSpPr>
        <dsp:cNvPr id="0" name=""/>
        <dsp:cNvSpPr/>
      </dsp:nvSpPr>
      <dsp:spPr>
        <a:xfrm>
          <a:off x="249733" y="3048038"/>
          <a:ext cx="2469585" cy="776948"/>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C" sz="2600" kern="1200" dirty="0"/>
            <a:t>EQUIPO</a:t>
          </a:r>
        </a:p>
      </dsp:txBody>
      <dsp:txXfrm>
        <a:off x="249733" y="3048038"/>
        <a:ext cx="2469585" cy="776948"/>
      </dsp:txXfrm>
    </dsp:sp>
    <dsp:sp modelId="{694BD062-F489-44D0-9E88-3E22A997BCAB}">
      <dsp:nvSpPr>
        <dsp:cNvPr id="0" name=""/>
        <dsp:cNvSpPr/>
      </dsp:nvSpPr>
      <dsp:spPr>
        <a:xfrm>
          <a:off x="3052297" y="1050171"/>
          <a:ext cx="2774815" cy="2219852"/>
        </a:xfrm>
        <a:prstGeom prst="rect">
          <a:avLst/>
        </a:prstGeom>
        <a:blipFill rotWithShape="1">
          <a:blip xmlns:r="http://schemas.openxmlformats.org/officeDocument/2006/relationships" r:embed="rId2"/>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6B32A3-FFCB-4971-8FE6-0E778593FCAA}">
      <dsp:nvSpPr>
        <dsp:cNvPr id="0" name=""/>
        <dsp:cNvSpPr/>
      </dsp:nvSpPr>
      <dsp:spPr>
        <a:xfrm>
          <a:off x="3302030" y="3048038"/>
          <a:ext cx="2469585" cy="776948"/>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C" sz="2600" kern="1200" dirty="0"/>
            <a:t>ACELERÓMETRO</a:t>
          </a:r>
        </a:p>
      </dsp:txBody>
      <dsp:txXfrm>
        <a:off x="3302030" y="3048038"/>
        <a:ext cx="2469585" cy="776948"/>
      </dsp:txXfrm>
    </dsp:sp>
    <dsp:sp modelId="{1D72CF72-356B-458C-A220-05F9722FE507}">
      <dsp:nvSpPr>
        <dsp:cNvPr id="0" name=""/>
        <dsp:cNvSpPr/>
      </dsp:nvSpPr>
      <dsp:spPr>
        <a:xfrm>
          <a:off x="6104594" y="1050171"/>
          <a:ext cx="2774815" cy="2219852"/>
        </a:xfrm>
        <a:prstGeom prst="rect">
          <a:avLst/>
        </a:prstGeom>
        <a:blipFill rotWithShape="1">
          <a:blip xmlns:r="http://schemas.openxmlformats.org/officeDocument/2006/relationships" r:embed="rId3"/>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30904-7594-4292-9368-6A68FBFC164F}">
      <dsp:nvSpPr>
        <dsp:cNvPr id="0" name=""/>
        <dsp:cNvSpPr/>
      </dsp:nvSpPr>
      <dsp:spPr>
        <a:xfrm>
          <a:off x="6354327" y="3048038"/>
          <a:ext cx="2469585" cy="776948"/>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C" sz="2600" kern="1200" dirty="0"/>
            <a:t>SOFTWARE</a:t>
          </a:r>
        </a:p>
      </dsp:txBody>
      <dsp:txXfrm>
        <a:off x="6354327" y="3048038"/>
        <a:ext cx="2469585" cy="776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64124-586A-4E7D-BBC0-46DA95FA9FC5}">
      <dsp:nvSpPr>
        <dsp:cNvPr id="0" name=""/>
        <dsp:cNvSpPr/>
      </dsp:nvSpPr>
      <dsp:spPr>
        <a:xfrm rot="5400000">
          <a:off x="659606" y="1155217"/>
          <a:ext cx="1021690" cy="1163158"/>
        </a:xfrm>
        <a:prstGeom prst="bentUpArrow">
          <a:avLst>
            <a:gd name="adj1" fmla="val 32840"/>
            <a:gd name="adj2" fmla="val 25000"/>
            <a:gd name="adj3" fmla="val 3578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A31DB1-2D03-4261-B195-B918337FF45B}">
      <dsp:nvSpPr>
        <dsp:cNvPr id="0" name=""/>
        <dsp:cNvSpPr/>
      </dsp:nvSpPr>
      <dsp:spPr>
        <a:xfrm>
          <a:off x="388920" y="22653"/>
          <a:ext cx="1719925" cy="1203891"/>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MÁQUINA DE ENSAYOS UNIVERSAL</a:t>
          </a:r>
        </a:p>
      </dsp:txBody>
      <dsp:txXfrm>
        <a:off x="447700" y="81433"/>
        <a:ext cx="1602365" cy="1086331"/>
      </dsp:txXfrm>
    </dsp:sp>
    <dsp:sp modelId="{7EF5C34E-B1EC-4E62-B20F-821C2D81E159}">
      <dsp:nvSpPr>
        <dsp:cNvPr id="0" name=""/>
        <dsp:cNvSpPr/>
      </dsp:nvSpPr>
      <dsp:spPr>
        <a:xfrm>
          <a:off x="2108846" y="137471"/>
          <a:ext cx="1250909" cy="973038"/>
        </a:xfrm>
        <a:prstGeom prst="rect">
          <a:avLst/>
        </a:prstGeom>
        <a:noFill/>
        <a:ln>
          <a:noFill/>
        </a:ln>
        <a:effectLst/>
      </dsp:spPr>
      <dsp:style>
        <a:lnRef idx="0">
          <a:scrgbClr r="0" g="0" b="0"/>
        </a:lnRef>
        <a:fillRef idx="0">
          <a:scrgbClr r="0" g="0" b="0"/>
        </a:fillRef>
        <a:effectRef idx="0">
          <a:scrgbClr r="0" g="0" b="0"/>
        </a:effectRef>
        <a:fontRef idx="minor"/>
      </dsp:style>
    </dsp:sp>
    <dsp:sp modelId="{4C84403C-6A0F-4B0B-965F-13FA4D11A4F0}">
      <dsp:nvSpPr>
        <dsp:cNvPr id="0" name=""/>
        <dsp:cNvSpPr/>
      </dsp:nvSpPr>
      <dsp:spPr>
        <a:xfrm rot="5400000">
          <a:off x="2085607" y="2507585"/>
          <a:ext cx="1021690" cy="1163158"/>
        </a:xfrm>
        <a:prstGeom prst="bentUpArrow">
          <a:avLst>
            <a:gd name="adj1" fmla="val 32840"/>
            <a:gd name="adj2" fmla="val 25000"/>
            <a:gd name="adj3" fmla="val 3578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84C479-13E5-4210-BAC4-73AA31BA3B5C}">
      <dsp:nvSpPr>
        <dsp:cNvPr id="0" name=""/>
        <dsp:cNvSpPr/>
      </dsp:nvSpPr>
      <dsp:spPr>
        <a:xfrm>
          <a:off x="1814921" y="1375021"/>
          <a:ext cx="1719925" cy="1203891"/>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ENSAYO DE TRES PUNTOS</a:t>
          </a:r>
        </a:p>
      </dsp:txBody>
      <dsp:txXfrm>
        <a:off x="1873701" y="1433801"/>
        <a:ext cx="1602365" cy="1086331"/>
      </dsp:txXfrm>
    </dsp:sp>
    <dsp:sp modelId="{34676BA9-6766-4C08-87DC-CC61BEB56769}">
      <dsp:nvSpPr>
        <dsp:cNvPr id="0" name=""/>
        <dsp:cNvSpPr/>
      </dsp:nvSpPr>
      <dsp:spPr>
        <a:xfrm>
          <a:off x="3534846" y="1489839"/>
          <a:ext cx="1250909" cy="973038"/>
        </a:xfrm>
        <a:prstGeom prst="rect">
          <a:avLst/>
        </a:prstGeom>
        <a:noFill/>
        <a:ln>
          <a:noFill/>
        </a:ln>
        <a:effectLst/>
      </dsp:spPr>
      <dsp:style>
        <a:lnRef idx="0">
          <a:scrgbClr r="0" g="0" b="0"/>
        </a:lnRef>
        <a:fillRef idx="0">
          <a:scrgbClr r="0" g="0" b="0"/>
        </a:fillRef>
        <a:effectRef idx="0">
          <a:scrgbClr r="0" g="0" b="0"/>
        </a:effectRef>
        <a:fontRef idx="minor"/>
      </dsp:style>
    </dsp:sp>
    <dsp:sp modelId="{B500AC06-9A37-43AB-A8BA-F562581B79AB}">
      <dsp:nvSpPr>
        <dsp:cNvPr id="0" name=""/>
        <dsp:cNvSpPr/>
      </dsp:nvSpPr>
      <dsp:spPr>
        <a:xfrm>
          <a:off x="3240922" y="2727388"/>
          <a:ext cx="1719925" cy="1203891"/>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SIN LLEGAR A LA ROTURA</a:t>
          </a:r>
        </a:p>
      </dsp:txBody>
      <dsp:txXfrm>
        <a:off x="3299702" y="2786168"/>
        <a:ext cx="1602365" cy="1086331"/>
      </dsp:txXfrm>
    </dsp:sp>
    <dsp:sp modelId="{6804C571-6212-4AA0-9BC2-2C7BC49DCF3E}">
      <dsp:nvSpPr>
        <dsp:cNvPr id="0" name=""/>
        <dsp:cNvSpPr/>
      </dsp:nvSpPr>
      <dsp:spPr>
        <a:xfrm>
          <a:off x="4960847" y="2842207"/>
          <a:ext cx="1250909" cy="973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s-EC" sz="1700" kern="1200"/>
            <a:t>PROBETAS (1 – 4)</a:t>
          </a:r>
          <a:endParaRPr lang="es-EC" sz="1700" kern="1200" dirty="0"/>
        </a:p>
      </dsp:txBody>
      <dsp:txXfrm>
        <a:off x="4960847" y="2842207"/>
        <a:ext cx="1250909" cy="9730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56F33-69CD-482F-A2E8-4155E13C015F}">
      <dsp:nvSpPr>
        <dsp:cNvPr id="0" name=""/>
        <dsp:cNvSpPr/>
      </dsp:nvSpPr>
      <dsp:spPr>
        <a:xfrm>
          <a:off x="2900" y="1286615"/>
          <a:ext cx="1268245" cy="138070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MÁQUINA DE ENSAYO UNIVERSAL INSTRON 8801</a:t>
          </a:r>
        </a:p>
      </dsp:txBody>
      <dsp:txXfrm>
        <a:off x="40046" y="1323761"/>
        <a:ext cx="1193953" cy="1306411"/>
      </dsp:txXfrm>
    </dsp:sp>
    <dsp:sp modelId="{503BEC94-0C00-419C-A549-A497FB7F5B09}">
      <dsp:nvSpPr>
        <dsp:cNvPr id="0" name=""/>
        <dsp:cNvSpPr/>
      </dsp:nvSpPr>
      <dsp:spPr>
        <a:xfrm>
          <a:off x="1397970" y="1819704"/>
          <a:ext cx="268868" cy="314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1397970" y="1882609"/>
        <a:ext cx="188208" cy="188714"/>
      </dsp:txXfrm>
    </dsp:sp>
    <dsp:sp modelId="{5C88BAD0-1B38-47D4-9C25-890087B5E9BF}">
      <dsp:nvSpPr>
        <dsp:cNvPr id="0" name=""/>
        <dsp:cNvSpPr/>
      </dsp:nvSpPr>
      <dsp:spPr>
        <a:xfrm>
          <a:off x="1778444" y="1286615"/>
          <a:ext cx="1268245" cy="138070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ENSAYO DE CARGA ESTATICA CON CAPACIDAD DE CARGA DE 100KN</a:t>
          </a:r>
        </a:p>
      </dsp:txBody>
      <dsp:txXfrm>
        <a:off x="1815590" y="1323761"/>
        <a:ext cx="1193953" cy="1306411"/>
      </dsp:txXfrm>
    </dsp:sp>
    <dsp:sp modelId="{1305F092-11FC-4140-A62E-2D395701B71D}">
      <dsp:nvSpPr>
        <dsp:cNvPr id="0" name=""/>
        <dsp:cNvSpPr/>
      </dsp:nvSpPr>
      <dsp:spPr>
        <a:xfrm>
          <a:off x="3173514" y="1819704"/>
          <a:ext cx="268868" cy="314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3173514" y="1882609"/>
        <a:ext cx="188208" cy="188714"/>
      </dsp:txXfrm>
    </dsp:sp>
    <dsp:sp modelId="{1D5A953A-4FED-49C9-A8BA-2E697D2C3661}">
      <dsp:nvSpPr>
        <dsp:cNvPr id="0" name=""/>
        <dsp:cNvSpPr/>
      </dsp:nvSpPr>
      <dsp:spPr>
        <a:xfrm>
          <a:off x="3553988" y="1286615"/>
          <a:ext cx="1268245" cy="138070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ACCESORIO SEMIESFERICO</a:t>
          </a:r>
          <a:endParaRPr lang="es-EC" sz="1400" kern="1200" dirty="0"/>
        </a:p>
      </dsp:txBody>
      <dsp:txXfrm>
        <a:off x="3591134" y="1323761"/>
        <a:ext cx="1193953" cy="1306411"/>
      </dsp:txXfrm>
    </dsp:sp>
    <dsp:sp modelId="{918F6ACD-CC58-40FF-A663-8BF28F640A41}">
      <dsp:nvSpPr>
        <dsp:cNvPr id="0" name=""/>
        <dsp:cNvSpPr/>
      </dsp:nvSpPr>
      <dsp:spPr>
        <a:xfrm>
          <a:off x="4949058" y="1819704"/>
          <a:ext cx="268868" cy="3145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4949058" y="1882609"/>
        <a:ext cx="188208" cy="188714"/>
      </dsp:txXfrm>
    </dsp:sp>
    <dsp:sp modelId="{DD641E08-B8E1-4CF8-A506-29EB1453BBEE}">
      <dsp:nvSpPr>
        <dsp:cNvPr id="0" name=""/>
        <dsp:cNvSpPr/>
      </dsp:nvSpPr>
      <dsp:spPr>
        <a:xfrm>
          <a:off x="5329531" y="1286615"/>
          <a:ext cx="1268245" cy="1380703"/>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SOFTWARE UTILIZADO BLUE HILL</a:t>
          </a:r>
          <a:endParaRPr lang="es-EC" sz="1400" kern="1200" dirty="0"/>
        </a:p>
      </dsp:txBody>
      <dsp:txXfrm>
        <a:off x="5366677" y="1323761"/>
        <a:ext cx="1193953" cy="1306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56F33-69CD-482F-A2E8-4155E13C015F}">
      <dsp:nvSpPr>
        <dsp:cNvPr id="0" name=""/>
        <dsp:cNvSpPr/>
      </dsp:nvSpPr>
      <dsp:spPr>
        <a:xfrm>
          <a:off x="879" y="1619271"/>
          <a:ext cx="1142866" cy="8142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MÁQUINA DE ENSAYO UNIVERSAL INSTRON 8801</a:t>
          </a:r>
        </a:p>
      </dsp:txBody>
      <dsp:txXfrm>
        <a:off x="24729" y="1643121"/>
        <a:ext cx="1095166" cy="766592"/>
      </dsp:txXfrm>
    </dsp:sp>
    <dsp:sp modelId="{503BEC94-0C00-419C-A549-A497FB7F5B09}">
      <dsp:nvSpPr>
        <dsp:cNvPr id="0" name=""/>
        <dsp:cNvSpPr/>
      </dsp:nvSpPr>
      <dsp:spPr>
        <a:xfrm>
          <a:off x="1258032" y="1884702"/>
          <a:ext cx="242287" cy="283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1258032" y="1941388"/>
        <a:ext cx="169601" cy="170058"/>
      </dsp:txXfrm>
    </dsp:sp>
    <dsp:sp modelId="{5C88BAD0-1B38-47D4-9C25-890087B5E9BF}">
      <dsp:nvSpPr>
        <dsp:cNvPr id="0" name=""/>
        <dsp:cNvSpPr/>
      </dsp:nvSpPr>
      <dsp:spPr>
        <a:xfrm>
          <a:off x="1600892" y="1619271"/>
          <a:ext cx="1142866" cy="8142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kern="1200" dirty="0"/>
            <a:t>ENSAYO DE CARGA CÍCLICA</a:t>
          </a:r>
        </a:p>
      </dsp:txBody>
      <dsp:txXfrm>
        <a:off x="1624742" y="1643121"/>
        <a:ext cx="1095166" cy="766592"/>
      </dsp:txXfrm>
    </dsp:sp>
    <dsp:sp modelId="{1305F092-11FC-4140-A62E-2D395701B71D}">
      <dsp:nvSpPr>
        <dsp:cNvPr id="0" name=""/>
        <dsp:cNvSpPr/>
      </dsp:nvSpPr>
      <dsp:spPr>
        <a:xfrm>
          <a:off x="2858044" y="1884702"/>
          <a:ext cx="242287" cy="283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2858044" y="1941388"/>
        <a:ext cx="169601" cy="170058"/>
      </dsp:txXfrm>
    </dsp:sp>
    <dsp:sp modelId="{1D5A953A-4FED-49C9-A8BA-2E697D2C3661}">
      <dsp:nvSpPr>
        <dsp:cNvPr id="0" name=""/>
        <dsp:cNvSpPr/>
      </dsp:nvSpPr>
      <dsp:spPr>
        <a:xfrm>
          <a:off x="3200904" y="1619271"/>
          <a:ext cx="1142866" cy="8142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ACCESORIOS  CUADRADO Y SEMIESFÉRICO</a:t>
          </a:r>
          <a:endParaRPr lang="es-EC" sz="1200" kern="1200" dirty="0"/>
        </a:p>
      </dsp:txBody>
      <dsp:txXfrm>
        <a:off x="3224754" y="1643121"/>
        <a:ext cx="1095166" cy="766592"/>
      </dsp:txXfrm>
    </dsp:sp>
    <dsp:sp modelId="{918F6ACD-CC58-40FF-A663-8BF28F640A41}">
      <dsp:nvSpPr>
        <dsp:cNvPr id="0" name=""/>
        <dsp:cNvSpPr/>
      </dsp:nvSpPr>
      <dsp:spPr>
        <a:xfrm>
          <a:off x="4458057" y="1884702"/>
          <a:ext cx="242287" cy="283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4458057" y="1941388"/>
        <a:ext cx="169601" cy="170058"/>
      </dsp:txXfrm>
    </dsp:sp>
    <dsp:sp modelId="{3926A3E2-5F1C-4C7E-A701-59D1B1A2D91C}">
      <dsp:nvSpPr>
        <dsp:cNvPr id="0" name=""/>
        <dsp:cNvSpPr/>
      </dsp:nvSpPr>
      <dsp:spPr>
        <a:xfrm>
          <a:off x="4800916" y="1619271"/>
          <a:ext cx="1142866" cy="8142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t>PROBETAS CUADRADAS</a:t>
          </a:r>
          <a:endParaRPr lang="es-EC" sz="1200" kern="1200" dirty="0"/>
        </a:p>
      </dsp:txBody>
      <dsp:txXfrm>
        <a:off x="4824766" y="1643121"/>
        <a:ext cx="1095166" cy="766592"/>
      </dsp:txXfrm>
    </dsp:sp>
    <dsp:sp modelId="{8897F6EB-E32B-47B2-86ED-136D3210DF15}">
      <dsp:nvSpPr>
        <dsp:cNvPr id="0" name=""/>
        <dsp:cNvSpPr/>
      </dsp:nvSpPr>
      <dsp:spPr>
        <a:xfrm>
          <a:off x="6058069" y="1884702"/>
          <a:ext cx="242287" cy="283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C" sz="1000" kern="1200"/>
        </a:p>
      </dsp:txBody>
      <dsp:txXfrm>
        <a:off x="6058069" y="1941388"/>
        <a:ext cx="169601" cy="170058"/>
      </dsp:txXfrm>
    </dsp:sp>
    <dsp:sp modelId="{DD641E08-B8E1-4CF8-A506-29EB1453BBEE}">
      <dsp:nvSpPr>
        <dsp:cNvPr id="0" name=""/>
        <dsp:cNvSpPr/>
      </dsp:nvSpPr>
      <dsp:spPr>
        <a:xfrm>
          <a:off x="6400929" y="1619271"/>
          <a:ext cx="1782071" cy="814292"/>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a:t>SOFTWARE UTILIZADO WAVEMATRIX 2</a:t>
          </a:r>
          <a:endParaRPr lang="es-EC" sz="1200" kern="1200" dirty="0"/>
        </a:p>
      </dsp:txBody>
      <dsp:txXfrm>
        <a:off x="6424779" y="1643121"/>
        <a:ext cx="1734371" cy="766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B5C48-C926-4594-A5DE-1FDBC572E23A}">
      <dsp:nvSpPr>
        <dsp:cNvPr id="0" name=""/>
        <dsp:cNvSpPr/>
      </dsp:nvSpPr>
      <dsp:spPr>
        <a:xfrm>
          <a:off x="819535" y="1816"/>
          <a:ext cx="2113324" cy="169065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783227-6BDD-4AB9-9E80-546CA1D5B016}">
      <dsp:nvSpPr>
        <dsp:cNvPr id="0" name=""/>
        <dsp:cNvSpPr/>
      </dsp:nvSpPr>
      <dsp:spPr>
        <a:xfrm>
          <a:off x="782752" y="1657697"/>
          <a:ext cx="1880858" cy="59173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Instalación de probeta en accesorio inferior</a:t>
          </a:r>
          <a:endParaRPr lang="es-EC" sz="1400" kern="1200" dirty="0"/>
        </a:p>
      </dsp:txBody>
      <dsp:txXfrm>
        <a:off x="782752" y="1657697"/>
        <a:ext cx="1880858" cy="591730"/>
      </dsp:txXfrm>
    </dsp:sp>
    <dsp:sp modelId="{477FFA2F-2A6B-4E49-A504-B9F595D7B98F}">
      <dsp:nvSpPr>
        <dsp:cNvPr id="0" name=""/>
        <dsp:cNvSpPr/>
      </dsp:nvSpPr>
      <dsp:spPr>
        <a:xfrm>
          <a:off x="3144191" y="1816"/>
          <a:ext cx="2113324" cy="169065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6000" b="-6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6C6ED0-5E15-4EB0-B7CE-C2016085E0EC}">
      <dsp:nvSpPr>
        <dsp:cNvPr id="0" name=""/>
        <dsp:cNvSpPr/>
      </dsp:nvSpPr>
      <dsp:spPr>
        <a:xfrm>
          <a:off x="3318911" y="1623258"/>
          <a:ext cx="1880858" cy="59173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Colocación de accesorios en el equipo</a:t>
          </a:r>
          <a:endParaRPr lang="es-EC" sz="1400" kern="1200" dirty="0"/>
        </a:p>
      </dsp:txBody>
      <dsp:txXfrm>
        <a:off x="3318911" y="1623258"/>
        <a:ext cx="1880858" cy="591730"/>
      </dsp:txXfrm>
    </dsp:sp>
    <dsp:sp modelId="{5B342A8E-7517-4E0B-A29E-EB497EEC5588}">
      <dsp:nvSpPr>
        <dsp:cNvPr id="0" name=""/>
        <dsp:cNvSpPr/>
      </dsp:nvSpPr>
      <dsp:spPr>
        <a:xfrm>
          <a:off x="5468848" y="1816"/>
          <a:ext cx="2113324" cy="169065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B40234-4A63-49BD-9E0F-756C586BB4C1}">
      <dsp:nvSpPr>
        <dsp:cNvPr id="0" name=""/>
        <dsp:cNvSpPr/>
      </dsp:nvSpPr>
      <dsp:spPr>
        <a:xfrm>
          <a:off x="5674526" y="1693070"/>
          <a:ext cx="1880858" cy="59173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Encerar el pistón inferior</a:t>
          </a:r>
          <a:endParaRPr lang="es-EC" sz="1400" kern="1200" dirty="0"/>
        </a:p>
      </dsp:txBody>
      <dsp:txXfrm>
        <a:off x="5674526" y="1693070"/>
        <a:ext cx="1880858" cy="591730"/>
      </dsp:txXfrm>
    </dsp:sp>
    <dsp:sp modelId="{31BE682B-4EA7-47E3-9214-B4C602065655}">
      <dsp:nvSpPr>
        <dsp:cNvPr id="0" name=""/>
        <dsp:cNvSpPr/>
      </dsp:nvSpPr>
      <dsp:spPr>
        <a:xfrm>
          <a:off x="7865061" y="116629"/>
          <a:ext cx="2113324" cy="1690659"/>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ACCE3D-CF88-4AE9-8AC3-B4529C01DE34}">
      <dsp:nvSpPr>
        <dsp:cNvPr id="0" name=""/>
        <dsp:cNvSpPr/>
      </dsp:nvSpPr>
      <dsp:spPr>
        <a:xfrm>
          <a:off x="8000819" y="1471284"/>
          <a:ext cx="1880858" cy="59173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Parámetros de fuerza, amplitud y frecuencia</a:t>
          </a:r>
          <a:endParaRPr lang="es-EC" sz="1400" kern="1200" dirty="0"/>
        </a:p>
      </dsp:txBody>
      <dsp:txXfrm>
        <a:off x="8000819" y="1471284"/>
        <a:ext cx="1880858" cy="591730"/>
      </dsp:txXfrm>
    </dsp:sp>
    <dsp:sp modelId="{99D0BBD9-DA25-42DF-BDE3-67EAE00CC566}">
      <dsp:nvSpPr>
        <dsp:cNvPr id="0" name=""/>
        <dsp:cNvSpPr/>
      </dsp:nvSpPr>
      <dsp:spPr>
        <a:xfrm>
          <a:off x="2915107" y="2390967"/>
          <a:ext cx="2113324" cy="1690659"/>
        </a:xfrm>
        <a:prstGeom prst="rect">
          <a:avLst/>
        </a:prstGeom>
        <a:blipFill rotWithShape="1">
          <a:blip xmlns:r="http://schemas.openxmlformats.org/officeDocument/2006/relationships" r:embed="rId5"/>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48F644-FCC3-432C-BF4E-3015C52C89C8}">
      <dsp:nvSpPr>
        <dsp:cNvPr id="0" name=""/>
        <dsp:cNvSpPr/>
      </dsp:nvSpPr>
      <dsp:spPr>
        <a:xfrm>
          <a:off x="3105306" y="3958682"/>
          <a:ext cx="1880858" cy="59173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Creación de una nueva prueba</a:t>
          </a:r>
          <a:endParaRPr lang="es-EC" sz="1400" kern="1200" dirty="0"/>
        </a:p>
      </dsp:txBody>
      <dsp:txXfrm>
        <a:off x="3105306" y="3958682"/>
        <a:ext cx="1880858" cy="591730"/>
      </dsp:txXfrm>
    </dsp:sp>
    <dsp:sp modelId="{0D3F498F-0F9E-4D39-844E-5AC80F42E45A}">
      <dsp:nvSpPr>
        <dsp:cNvPr id="0" name=""/>
        <dsp:cNvSpPr/>
      </dsp:nvSpPr>
      <dsp:spPr>
        <a:xfrm>
          <a:off x="5239763" y="2326473"/>
          <a:ext cx="2571492" cy="2133121"/>
        </a:xfrm>
        <a:prstGeom prst="rect">
          <a:avLst/>
        </a:prstGeom>
        <a:blipFill rotWithShape="1">
          <a:blip xmlns:r="http://schemas.openxmlformats.org/officeDocument/2006/relationships" r:embed="rId6"/>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D6869B-ED03-4038-A084-A8E9BB17B950}">
      <dsp:nvSpPr>
        <dsp:cNvPr id="0" name=""/>
        <dsp:cNvSpPr/>
      </dsp:nvSpPr>
      <dsp:spPr>
        <a:xfrm>
          <a:off x="5659047" y="4069297"/>
          <a:ext cx="1880858" cy="59173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Empezar el ensayo</a:t>
          </a:r>
          <a:endParaRPr lang="es-EC" sz="1400" kern="1200" dirty="0"/>
        </a:p>
      </dsp:txBody>
      <dsp:txXfrm>
        <a:off x="5659047" y="4069297"/>
        <a:ext cx="1880858" cy="59173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0DBF8-D643-4130-A412-F8CFFCF1A24C}" type="datetimeFigureOut">
              <a:rPr lang="es-EC" smtClean="0"/>
              <a:t>27/3/2022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EDBDB-2B30-4BD1-BB48-12C62B8928E9}" type="slidenum">
              <a:rPr lang="es-EC" smtClean="0"/>
              <a:t>‹Nº›</a:t>
            </a:fld>
            <a:endParaRPr lang="es-EC"/>
          </a:p>
        </p:txBody>
      </p:sp>
    </p:spTree>
    <p:extLst>
      <p:ext uri="{BB962C8B-B14F-4D97-AF65-F5344CB8AC3E}">
        <p14:creationId xmlns:p14="http://schemas.microsoft.com/office/powerpoint/2010/main" val="84444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FD4461CC-E074-4925-8719-3D093CA72122}" type="datetimeFigureOut">
              <a:rPr lang="es-EC" smtClean="0"/>
              <a:t>27/3/2022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3267B9-4B45-430C-9558-C1013222B16A}" type="slidenum">
              <a:rPr lang="es-EC" smtClean="0"/>
              <a:t>‹Nº›</a:t>
            </a:fld>
            <a:endParaRPr lang="es-EC"/>
          </a:p>
        </p:txBody>
      </p:sp>
    </p:spTree>
    <p:extLst>
      <p:ext uri="{BB962C8B-B14F-4D97-AF65-F5344CB8AC3E}">
        <p14:creationId xmlns:p14="http://schemas.microsoft.com/office/powerpoint/2010/main" val="22455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D4461CC-E074-4925-8719-3D093CA72122}" type="datetimeFigureOut">
              <a:rPr lang="es-EC" smtClean="0"/>
              <a:t>27/3/2022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3267B9-4B45-430C-9558-C1013222B16A}" type="slidenum">
              <a:rPr lang="es-EC" smtClean="0"/>
              <a:t>‹Nº›</a:t>
            </a:fld>
            <a:endParaRPr lang="es-EC"/>
          </a:p>
        </p:txBody>
      </p:sp>
    </p:spTree>
    <p:extLst>
      <p:ext uri="{BB962C8B-B14F-4D97-AF65-F5344CB8AC3E}">
        <p14:creationId xmlns:p14="http://schemas.microsoft.com/office/powerpoint/2010/main" val="59180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D4461CC-E074-4925-8719-3D093CA72122}" type="datetimeFigureOut">
              <a:rPr lang="es-EC" smtClean="0"/>
              <a:t>27/3/2022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3267B9-4B45-430C-9558-C1013222B16A}" type="slidenum">
              <a:rPr lang="es-EC" smtClean="0"/>
              <a:t>‹Nº›</a:t>
            </a:fld>
            <a:endParaRPr lang="es-EC"/>
          </a:p>
        </p:txBody>
      </p:sp>
    </p:spTree>
    <p:extLst>
      <p:ext uri="{BB962C8B-B14F-4D97-AF65-F5344CB8AC3E}">
        <p14:creationId xmlns:p14="http://schemas.microsoft.com/office/powerpoint/2010/main" val="64516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D4461CC-E074-4925-8719-3D093CA72122}" type="datetimeFigureOut">
              <a:rPr lang="es-EC" smtClean="0"/>
              <a:t>27/3/2022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3267B9-4B45-430C-9558-C1013222B16A}" type="slidenum">
              <a:rPr lang="es-EC" smtClean="0"/>
              <a:t>‹Nº›</a:t>
            </a:fld>
            <a:endParaRPr lang="es-EC"/>
          </a:p>
        </p:txBody>
      </p:sp>
    </p:spTree>
    <p:extLst>
      <p:ext uri="{BB962C8B-B14F-4D97-AF65-F5344CB8AC3E}">
        <p14:creationId xmlns:p14="http://schemas.microsoft.com/office/powerpoint/2010/main" val="86559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D4461CC-E074-4925-8719-3D093CA72122}" type="datetimeFigureOut">
              <a:rPr lang="es-EC" smtClean="0"/>
              <a:t>27/3/2022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D3267B9-4B45-430C-9558-C1013222B16A}" type="slidenum">
              <a:rPr lang="es-EC" smtClean="0"/>
              <a:t>‹Nº›</a:t>
            </a:fld>
            <a:endParaRPr lang="es-EC"/>
          </a:p>
        </p:txBody>
      </p:sp>
    </p:spTree>
    <p:extLst>
      <p:ext uri="{BB962C8B-B14F-4D97-AF65-F5344CB8AC3E}">
        <p14:creationId xmlns:p14="http://schemas.microsoft.com/office/powerpoint/2010/main" val="109151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FD4461CC-E074-4925-8719-3D093CA72122}" type="datetimeFigureOut">
              <a:rPr lang="es-EC" smtClean="0"/>
              <a:t>27/3/2022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3267B9-4B45-430C-9558-C1013222B16A}" type="slidenum">
              <a:rPr lang="es-EC" smtClean="0"/>
              <a:t>‹Nº›</a:t>
            </a:fld>
            <a:endParaRPr lang="es-EC"/>
          </a:p>
        </p:txBody>
      </p:sp>
    </p:spTree>
    <p:extLst>
      <p:ext uri="{BB962C8B-B14F-4D97-AF65-F5344CB8AC3E}">
        <p14:creationId xmlns:p14="http://schemas.microsoft.com/office/powerpoint/2010/main" val="240160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FD4461CC-E074-4925-8719-3D093CA72122}" type="datetimeFigureOut">
              <a:rPr lang="es-EC" smtClean="0"/>
              <a:t>27/3/2022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D3267B9-4B45-430C-9558-C1013222B16A}" type="slidenum">
              <a:rPr lang="es-EC" smtClean="0"/>
              <a:t>‹Nº›</a:t>
            </a:fld>
            <a:endParaRPr lang="es-EC"/>
          </a:p>
        </p:txBody>
      </p:sp>
    </p:spTree>
    <p:extLst>
      <p:ext uri="{BB962C8B-B14F-4D97-AF65-F5344CB8AC3E}">
        <p14:creationId xmlns:p14="http://schemas.microsoft.com/office/powerpoint/2010/main" val="199293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FD4461CC-E074-4925-8719-3D093CA72122}" type="datetimeFigureOut">
              <a:rPr lang="es-EC" smtClean="0"/>
              <a:t>27/3/2022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D3267B9-4B45-430C-9558-C1013222B16A}" type="slidenum">
              <a:rPr lang="es-EC" smtClean="0"/>
              <a:t>‹Nº›</a:t>
            </a:fld>
            <a:endParaRPr lang="es-EC"/>
          </a:p>
        </p:txBody>
      </p:sp>
    </p:spTree>
    <p:extLst>
      <p:ext uri="{BB962C8B-B14F-4D97-AF65-F5344CB8AC3E}">
        <p14:creationId xmlns:p14="http://schemas.microsoft.com/office/powerpoint/2010/main" val="370883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461CC-E074-4925-8719-3D093CA72122}" type="datetimeFigureOut">
              <a:rPr lang="es-EC" smtClean="0"/>
              <a:t>27/3/2022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D3267B9-4B45-430C-9558-C1013222B16A}" type="slidenum">
              <a:rPr lang="es-EC" smtClean="0"/>
              <a:t>‹Nº›</a:t>
            </a:fld>
            <a:endParaRPr lang="es-EC"/>
          </a:p>
        </p:txBody>
      </p:sp>
    </p:spTree>
    <p:extLst>
      <p:ext uri="{BB962C8B-B14F-4D97-AF65-F5344CB8AC3E}">
        <p14:creationId xmlns:p14="http://schemas.microsoft.com/office/powerpoint/2010/main" val="129921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D4461CC-E074-4925-8719-3D093CA72122}" type="datetimeFigureOut">
              <a:rPr lang="es-EC" smtClean="0"/>
              <a:t>27/3/2022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3267B9-4B45-430C-9558-C1013222B16A}" type="slidenum">
              <a:rPr lang="es-EC" smtClean="0"/>
              <a:t>‹Nº›</a:t>
            </a:fld>
            <a:endParaRPr lang="es-EC"/>
          </a:p>
        </p:txBody>
      </p:sp>
    </p:spTree>
    <p:extLst>
      <p:ext uri="{BB962C8B-B14F-4D97-AF65-F5344CB8AC3E}">
        <p14:creationId xmlns:p14="http://schemas.microsoft.com/office/powerpoint/2010/main" val="235267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D4461CC-E074-4925-8719-3D093CA72122}" type="datetimeFigureOut">
              <a:rPr lang="es-EC" smtClean="0"/>
              <a:t>27/3/2022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D3267B9-4B45-430C-9558-C1013222B16A}" type="slidenum">
              <a:rPr lang="es-EC" smtClean="0"/>
              <a:t>‹Nº›</a:t>
            </a:fld>
            <a:endParaRPr lang="es-EC"/>
          </a:p>
        </p:txBody>
      </p:sp>
    </p:spTree>
    <p:extLst>
      <p:ext uri="{BB962C8B-B14F-4D97-AF65-F5344CB8AC3E}">
        <p14:creationId xmlns:p14="http://schemas.microsoft.com/office/powerpoint/2010/main" val="15756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461CC-E074-4925-8719-3D093CA72122}" type="datetimeFigureOut">
              <a:rPr lang="es-EC" smtClean="0"/>
              <a:t>27/3/2022</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267B9-4B45-430C-9558-C1013222B16A}" type="slidenum">
              <a:rPr lang="es-EC" smtClean="0"/>
              <a:t>‹Nº›</a:t>
            </a:fld>
            <a:endParaRPr lang="es-EC"/>
          </a:p>
        </p:txBody>
      </p:sp>
    </p:spTree>
    <p:extLst>
      <p:ext uri="{BB962C8B-B14F-4D97-AF65-F5344CB8AC3E}">
        <p14:creationId xmlns:p14="http://schemas.microsoft.com/office/powerpoint/2010/main" val="36278138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4.jpe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84.png"/><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9819D29-23CC-42F1-BE3F-275C6026DB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32" t="13897" r="964"/>
          <a:stretch/>
        </p:blipFill>
        <p:spPr>
          <a:xfrm>
            <a:off x="0" y="699515"/>
            <a:ext cx="12191999" cy="6173335"/>
          </a:xfrm>
          <a:prstGeom prst="rect">
            <a:avLst/>
          </a:prstGeom>
        </p:spPr>
      </p:pic>
      <p:sp>
        <p:nvSpPr>
          <p:cNvPr id="2" name="Título 1">
            <a:extLst>
              <a:ext uri="{FF2B5EF4-FFF2-40B4-BE49-F238E27FC236}">
                <a16:creationId xmlns:a16="http://schemas.microsoft.com/office/drawing/2014/main" id="{9EEEE862-C3C7-4DDA-AA43-C44130FAC21C}"/>
              </a:ext>
            </a:extLst>
          </p:cNvPr>
          <p:cNvSpPr>
            <a:spLocks noGrp="1"/>
          </p:cNvSpPr>
          <p:nvPr>
            <p:ph type="ctrTitle"/>
          </p:nvPr>
        </p:nvSpPr>
        <p:spPr>
          <a:xfrm>
            <a:off x="1307804" y="1434831"/>
            <a:ext cx="9576390" cy="902450"/>
          </a:xfrm>
        </p:spPr>
        <p:txBody>
          <a:bodyPr>
            <a:noAutofit/>
          </a:bodyPr>
          <a:lstStyle/>
          <a:p>
            <a:r>
              <a:rPr lang="es-ES" sz="2000" b="1">
                <a:latin typeface="Times New Roman" panose="02020603050405020304" pitchFamily="18" charset="0"/>
                <a:cs typeface="Times New Roman" panose="02020603050405020304" pitchFamily="18" charset="0"/>
              </a:rPr>
              <a:t>“</a:t>
            </a:r>
            <a:r>
              <a:rPr lang="es-EC" sz="2000" b="1">
                <a:latin typeface="Times New Roman" panose="02020603050405020304" pitchFamily="18" charset="0"/>
                <a:cs typeface="Times New Roman" panose="02020603050405020304" pitchFamily="18" charset="0"/>
              </a:rPr>
              <a:t>SIMULACIÓN Y PRUEBAS ESTÁTICAS - CÍCLICAS DE PARCHES DE MATERIAL COMPUESTO FUNCIONANDO EN UNA COMPONENTE DE UNA AERONAVE</a:t>
            </a:r>
            <a:r>
              <a:rPr lang="es-ES" sz="2000" b="1">
                <a:latin typeface="Times New Roman" panose="02020603050405020304" pitchFamily="18" charset="0"/>
                <a:cs typeface="Times New Roman" panose="02020603050405020304" pitchFamily="18" charset="0"/>
              </a:rPr>
              <a:t>”</a:t>
            </a:r>
            <a:endParaRPr lang="es-EC" sz="2000" b="1">
              <a:latin typeface="Times New Roman" panose="02020603050405020304" pitchFamily="18" charset="0"/>
              <a:cs typeface="Times New Roman" panose="02020603050405020304" pitchFamily="18" charset="0"/>
            </a:endParaRPr>
          </a:p>
        </p:txBody>
      </p:sp>
      <p:sp>
        <p:nvSpPr>
          <p:cNvPr id="3" name="Subtítulo 2">
            <a:extLst>
              <a:ext uri="{FF2B5EF4-FFF2-40B4-BE49-F238E27FC236}">
                <a16:creationId xmlns:a16="http://schemas.microsoft.com/office/drawing/2014/main" id="{D9C16419-1551-4BB1-8D4D-16070FB828B9}"/>
              </a:ext>
            </a:extLst>
          </p:cNvPr>
          <p:cNvSpPr>
            <a:spLocks noGrp="1"/>
          </p:cNvSpPr>
          <p:nvPr>
            <p:ph type="subTitle" idx="1"/>
          </p:nvPr>
        </p:nvSpPr>
        <p:spPr>
          <a:xfrm>
            <a:off x="1307804" y="2238766"/>
            <a:ext cx="9576391" cy="3411867"/>
          </a:xfrm>
        </p:spPr>
        <p:txBody>
          <a:bodyPr>
            <a:noAutofit/>
          </a:bodyPr>
          <a:lstStyle/>
          <a:p>
            <a:pPr algn="l"/>
            <a:r>
              <a:rPr lang="es-ES" sz="1700">
                <a:latin typeface="Times New Roman" panose="02020603050405020304" pitchFamily="18" charset="0"/>
                <a:cs typeface="Times New Roman" panose="02020603050405020304" pitchFamily="18" charset="0"/>
              </a:rPr>
              <a:t>AUTORES: </a:t>
            </a:r>
          </a:p>
          <a:p>
            <a:r>
              <a:rPr lang="es-ES" sz="1700">
                <a:latin typeface="Times New Roman" panose="02020603050405020304" pitchFamily="18" charset="0"/>
                <a:cs typeface="Times New Roman" panose="02020603050405020304" pitchFamily="18" charset="0"/>
              </a:rPr>
              <a:t>JÁCOME SANGOQUIZA BRYAN OSWALDO</a:t>
            </a:r>
          </a:p>
          <a:p>
            <a:r>
              <a:rPr lang="es-ES" sz="1700">
                <a:latin typeface="Times New Roman" panose="02020603050405020304" pitchFamily="18" charset="0"/>
                <a:cs typeface="Times New Roman" panose="02020603050405020304" pitchFamily="18" charset="0"/>
              </a:rPr>
              <a:t>MARTÍNEZ ORTIZ MILTON ANDRÉS</a:t>
            </a:r>
          </a:p>
          <a:p>
            <a:r>
              <a:rPr lang="es-ES" sz="1700">
                <a:latin typeface="Times New Roman" panose="02020603050405020304" pitchFamily="18" charset="0"/>
                <a:cs typeface="Times New Roman" panose="02020603050405020304" pitchFamily="18" charset="0"/>
              </a:rPr>
              <a:t>MORA PÉREZ LENIN ANDRÉS</a:t>
            </a:r>
          </a:p>
          <a:p>
            <a:r>
              <a:rPr lang="es-ES" sz="1700">
                <a:latin typeface="Times New Roman" panose="02020603050405020304" pitchFamily="18" charset="0"/>
                <a:cs typeface="Times New Roman" panose="02020603050405020304" pitchFamily="18" charset="0"/>
              </a:rPr>
              <a:t>SALAZAR BENITES GABRIELA VICTORIA</a:t>
            </a:r>
          </a:p>
          <a:p>
            <a:r>
              <a:rPr lang="es-ES" sz="1700">
                <a:latin typeface="Times New Roman" panose="02020603050405020304" pitchFamily="18" charset="0"/>
                <a:cs typeface="Times New Roman" panose="02020603050405020304" pitchFamily="18" charset="0"/>
              </a:rPr>
              <a:t>SIMBAÑA GUAYASAMÍN MARCELO SEBASTIÁN</a:t>
            </a:r>
          </a:p>
          <a:p>
            <a:pPr algn="l"/>
            <a:r>
              <a:rPr lang="es-ES" sz="1700">
                <a:latin typeface="Times New Roman" panose="02020603050405020304" pitchFamily="18" charset="0"/>
                <a:cs typeface="Times New Roman" panose="02020603050405020304" pitchFamily="18" charset="0"/>
              </a:rPr>
              <a:t>DIRECTOR: </a:t>
            </a:r>
          </a:p>
          <a:p>
            <a:r>
              <a:rPr lang="es-ES" sz="1700">
                <a:latin typeface="Times New Roman" panose="02020603050405020304" pitchFamily="18" charset="0"/>
                <a:cs typeface="Times New Roman" panose="02020603050405020304" pitchFamily="18" charset="0"/>
              </a:rPr>
              <a:t>ING. PÉREZ ROSALES, JOSÉ EMILIO.</a:t>
            </a:r>
          </a:p>
          <a:p>
            <a:r>
              <a:rPr lang="es-ES" sz="1700">
                <a:latin typeface="Times New Roman" panose="02020603050405020304" pitchFamily="18" charset="0"/>
                <a:cs typeface="Times New Roman" panose="02020603050405020304" pitchFamily="18" charset="0"/>
              </a:rPr>
              <a:t>SANGOLQUÍ  2022 </a:t>
            </a:r>
          </a:p>
          <a:p>
            <a:endParaRPr lang="es-ES" sz="1700">
              <a:latin typeface="Arial" panose="020B0604020202020204" pitchFamily="34" charset="0"/>
              <a:cs typeface="Arial" panose="020B0604020202020204" pitchFamily="34" charset="0"/>
            </a:endParaRPr>
          </a:p>
        </p:txBody>
      </p:sp>
      <p:sp>
        <p:nvSpPr>
          <p:cNvPr id="5" name="object 8">
            <a:extLst>
              <a:ext uri="{FF2B5EF4-FFF2-40B4-BE49-F238E27FC236}">
                <a16:creationId xmlns:a16="http://schemas.microsoft.com/office/drawing/2014/main" id="{B78C3BEB-D666-4CDD-B895-5770E77F8857}"/>
              </a:ext>
            </a:extLst>
          </p:cNvPr>
          <p:cNvSpPr/>
          <p:nvPr/>
        </p:nvSpPr>
        <p:spPr>
          <a:xfrm>
            <a:off x="327900" y="98160"/>
            <a:ext cx="3214116" cy="622554"/>
          </a:xfrm>
          <a:prstGeom prst="rect">
            <a:avLst/>
          </a:prstGeom>
          <a:blipFill>
            <a:blip r:embed="rId3" cstate="print"/>
            <a:stretch>
              <a:fillRect/>
            </a:stretch>
          </a:blipFill>
        </p:spPr>
        <p:txBody>
          <a:bodyPr wrap="square" lIns="0" tIns="0" rIns="0" bIns="0" rtlCol="0"/>
          <a:lstStyle/>
          <a:p>
            <a:endParaRPr/>
          </a:p>
        </p:txBody>
      </p:sp>
      <p:sp>
        <p:nvSpPr>
          <p:cNvPr id="8" name="Rectángulo 7">
            <a:extLst>
              <a:ext uri="{FF2B5EF4-FFF2-40B4-BE49-F238E27FC236}">
                <a16:creationId xmlns:a16="http://schemas.microsoft.com/office/drawing/2014/main" id="{FA22C516-1257-49EF-B127-F703CA2491EB}"/>
              </a:ext>
            </a:extLst>
          </p:cNvPr>
          <p:cNvSpPr/>
          <p:nvPr/>
        </p:nvSpPr>
        <p:spPr>
          <a:xfrm>
            <a:off x="1307804" y="713230"/>
            <a:ext cx="9576390" cy="707886"/>
          </a:xfrm>
          <a:prstGeom prst="rect">
            <a:avLst/>
          </a:prstGeom>
        </p:spPr>
        <p:txBody>
          <a:bodyPr wrap="square">
            <a:spAutoFit/>
          </a:bodyPr>
          <a:ls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2000" b="1">
                <a:latin typeface="Times New Roman" panose="02020603050405020304" pitchFamily="18" charset="0"/>
                <a:cs typeface="Times New Roman" panose="02020603050405020304" pitchFamily="18" charset="0"/>
              </a:rPr>
              <a:t>DEPARTAMENTO DE CIENCIAS DE LA ENERGÍA Y MECÁNICA </a:t>
            </a:r>
          </a:p>
          <a:p>
            <a:pPr algn="ctr"/>
            <a:r>
              <a:rPr lang="es-EC" sz="2000" b="1">
                <a:latin typeface="Times New Roman" panose="02020603050405020304" pitchFamily="18" charset="0"/>
                <a:cs typeface="Times New Roman" panose="02020603050405020304" pitchFamily="18" charset="0"/>
              </a:rPr>
              <a:t>CARRERA DE INGENIERÍA MECÁNICA</a:t>
            </a:r>
            <a:r>
              <a:rPr lang="es-EC" sz="20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0486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D80C7C1F-AC11-4C78-A3AD-EEC2CAF9DC2C}"/>
              </a:ext>
            </a:extLst>
          </p:cNvPr>
          <p:cNvSpPr txBox="1"/>
          <p:nvPr/>
        </p:nvSpPr>
        <p:spPr>
          <a:xfrm>
            <a:off x="95534" y="674266"/>
            <a:ext cx="11997992" cy="954107"/>
          </a:xfrm>
          <a:prstGeom prst="rect">
            <a:avLst/>
          </a:prstGeom>
          <a:noFill/>
        </p:spPr>
        <p:txBody>
          <a:bodyPr wrap="square" lIns="91440" tIns="45720" rIns="91440" bIns="45720" rtlCol="0" anchor="t">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CON EL EQUIPO RIGIDÍMETRO</a:t>
            </a:r>
            <a:endParaRPr lang="es-EC" sz="2800" b="1" dirty="0">
              <a:latin typeface="Times New Roman" panose="02020603050405020304" pitchFamily="18" charset="0"/>
              <a:cs typeface="Times New Roman" panose="02020603050405020304" pitchFamily="18" charset="0"/>
            </a:endParaRPr>
          </a:p>
        </p:txBody>
      </p:sp>
      <p:sp>
        <p:nvSpPr>
          <p:cNvPr id="21" name="Rectángulo 20">
            <a:extLst>
              <a:ext uri="{FF2B5EF4-FFF2-40B4-BE49-F238E27FC236}">
                <a16:creationId xmlns:a16="http://schemas.microsoft.com/office/drawing/2014/main" id="{6C083E9A-1663-4637-9326-DD6D3ABF150E}"/>
              </a:ext>
            </a:extLst>
          </p:cNvPr>
          <p:cNvSpPr/>
          <p:nvPr/>
        </p:nvSpPr>
        <p:spPr>
          <a:xfrm>
            <a:off x="1520707" y="1549811"/>
            <a:ext cx="9147646" cy="622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RESULTADOS DE MÓDULO DE ELASTICIDAD Y ESBELTEZ PARA LAS PROBETAS 1-6</a:t>
            </a:r>
          </a:p>
        </p:txBody>
      </p:sp>
      <p:cxnSp>
        <p:nvCxnSpPr>
          <p:cNvPr id="3" name="Conector recto 2"/>
          <p:cNvCxnSpPr/>
          <p:nvPr/>
        </p:nvCxnSpPr>
        <p:spPr>
          <a:xfrm>
            <a:off x="3917576" y="2788024"/>
            <a:ext cx="0" cy="2922494"/>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4" name="Rectángulo 13">
            <a:extLst>
              <a:ext uri="{FF2B5EF4-FFF2-40B4-BE49-F238E27FC236}">
                <a16:creationId xmlns:a16="http://schemas.microsoft.com/office/drawing/2014/main" id="{6C083E9A-1663-4637-9326-DD6D3ABF150E}"/>
              </a:ext>
            </a:extLst>
          </p:cNvPr>
          <p:cNvSpPr/>
          <p:nvPr/>
        </p:nvSpPr>
        <p:spPr>
          <a:xfrm>
            <a:off x="1108331" y="2882079"/>
            <a:ext cx="1643834" cy="29142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ESBELTEZ</a:t>
            </a:r>
          </a:p>
        </p:txBody>
      </p:sp>
      <p:pic>
        <p:nvPicPr>
          <p:cNvPr id="7" name="Imagen 6"/>
          <p:cNvPicPr>
            <a:picLocks noChangeAspect="1"/>
          </p:cNvPicPr>
          <p:nvPr/>
        </p:nvPicPr>
        <p:blipFill>
          <a:blip r:embed="rId3"/>
          <a:stretch>
            <a:fillRect/>
          </a:stretch>
        </p:blipFill>
        <p:spPr>
          <a:xfrm>
            <a:off x="1544485" y="3398323"/>
            <a:ext cx="771525" cy="742950"/>
          </a:xfrm>
          <a:prstGeom prst="rect">
            <a:avLst/>
          </a:prstGeom>
        </p:spPr>
      </p:pic>
      <p:pic>
        <p:nvPicPr>
          <p:cNvPr id="13" name="Imagen 12"/>
          <p:cNvPicPr>
            <a:picLocks noChangeAspect="1"/>
          </p:cNvPicPr>
          <p:nvPr/>
        </p:nvPicPr>
        <p:blipFill>
          <a:blip r:embed="rId4"/>
          <a:stretch>
            <a:fillRect/>
          </a:stretch>
        </p:blipFill>
        <p:spPr>
          <a:xfrm>
            <a:off x="1615922" y="4319679"/>
            <a:ext cx="628650" cy="1057275"/>
          </a:xfrm>
          <a:prstGeom prst="rect">
            <a:avLst/>
          </a:prstGeom>
        </p:spPr>
      </p:pic>
      <p:pic>
        <p:nvPicPr>
          <p:cNvPr id="15" name="Imagen 14"/>
          <p:cNvPicPr>
            <a:picLocks noChangeAspect="1"/>
          </p:cNvPicPr>
          <p:nvPr/>
        </p:nvPicPr>
        <p:blipFill>
          <a:blip r:embed="rId5"/>
          <a:stretch>
            <a:fillRect/>
          </a:stretch>
        </p:blipFill>
        <p:spPr>
          <a:xfrm>
            <a:off x="4423289" y="3241621"/>
            <a:ext cx="6875729" cy="2015300"/>
          </a:xfrm>
          <a:prstGeom prst="rect">
            <a:avLst/>
          </a:prstGeom>
        </p:spPr>
      </p:pic>
      <p:pic>
        <p:nvPicPr>
          <p:cNvPr id="17" name="Imagen 16">
            <a:extLst>
              <a:ext uri="{FF2B5EF4-FFF2-40B4-BE49-F238E27FC236}">
                <a16:creationId xmlns:a16="http://schemas.microsoft.com/office/drawing/2014/main" id="{A94FCE92-D280-4ECD-8E45-86501B813586}"/>
              </a:ext>
            </a:extLst>
          </p:cNvPr>
          <p:cNvPicPr>
            <a:picLocks noChangeAspect="1"/>
          </p:cNvPicPr>
          <p:nvPr/>
        </p:nvPicPr>
        <p:blipFill>
          <a:blip r:embed="rId6"/>
          <a:stretch>
            <a:fillRect/>
          </a:stretch>
        </p:blipFill>
        <p:spPr>
          <a:xfrm>
            <a:off x="8160271" y="2455749"/>
            <a:ext cx="1783829" cy="502488"/>
          </a:xfrm>
          <a:prstGeom prst="rect">
            <a:avLst/>
          </a:prstGeom>
        </p:spPr>
      </p:pic>
      <p:pic>
        <p:nvPicPr>
          <p:cNvPr id="18" name="Imagen 17">
            <a:extLst>
              <a:ext uri="{FF2B5EF4-FFF2-40B4-BE49-F238E27FC236}">
                <a16:creationId xmlns:a16="http://schemas.microsoft.com/office/drawing/2014/main" id="{10004FFF-617B-490C-83AD-B3029E24BA0C}"/>
              </a:ext>
            </a:extLst>
          </p:cNvPr>
          <p:cNvPicPr>
            <a:picLocks noChangeAspect="1"/>
          </p:cNvPicPr>
          <p:nvPr/>
        </p:nvPicPr>
        <p:blipFill>
          <a:blip r:embed="rId7"/>
          <a:stretch>
            <a:fillRect/>
          </a:stretch>
        </p:blipFill>
        <p:spPr>
          <a:xfrm>
            <a:off x="5378649" y="2464882"/>
            <a:ext cx="2482504" cy="690203"/>
          </a:xfrm>
          <a:prstGeom prst="rect">
            <a:avLst/>
          </a:prstGeom>
        </p:spPr>
      </p:pic>
    </p:spTree>
    <p:extLst>
      <p:ext uri="{BB962C8B-B14F-4D97-AF65-F5344CB8AC3E}">
        <p14:creationId xmlns:p14="http://schemas.microsoft.com/office/powerpoint/2010/main" val="353858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D80C7C1F-AC11-4C78-A3AD-EEC2CAF9DC2C}"/>
              </a:ext>
            </a:extLst>
          </p:cNvPr>
          <p:cNvSpPr txBox="1"/>
          <p:nvPr/>
        </p:nvSpPr>
        <p:spPr>
          <a:xfrm>
            <a:off x="95534" y="674266"/>
            <a:ext cx="11997992" cy="954107"/>
          </a:xfrm>
          <a:prstGeom prst="rect">
            <a:avLst/>
          </a:prstGeom>
          <a:noFill/>
        </p:spPr>
        <p:txBody>
          <a:bodyPr wrap="square" lIns="91440" tIns="45720" rIns="91440" bIns="45720" rtlCol="0" anchor="t">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CON EL EQUIPO RIGIDÍMETRO</a:t>
            </a:r>
            <a:endParaRPr lang="es-EC" sz="2800" b="1" dirty="0">
              <a:latin typeface="Times New Roman" panose="02020603050405020304" pitchFamily="18" charset="0"/>
              <a:cs typeface="Times New Roman" panose="02020603050405020304" pitchFamily="18" charset="0"/>
            </a:endParaRPr>
          </a:p>
        </p:txBody>
      </p:sp>
      <p:sp>
        <p:nvSpPr>
          <p:cNvPr id="21" name="Rectángulo 20">
            <a:extLst>
              <a:ext uri="{FF2B5EF4-FFF2-40B4-BE49-F238E27FC236}">
                <a16:creationId xmlns:a16="http://schemas.microsoft.com/office/drawing/2014/main" id="{6C083E9A-1663-4637-9326-DD6D3ABF150E}"/>
              </a:ext>
            </a:extLst>
          </p:cNvPr>
          <p:cNvSpPr/>
          <p:nvPr/>
        </p:nvSpPr>
        <p:spPr>
          <a:xfrm>
            <a:off x="2597178" y="2072704"/>
            <a:ext cx="3499528" cy="622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DIMENSIONES Y MASA DE LAS PROBETAS 5.1-6.2</a:t>
            </a:r>
          </a:p>
        </p:txBody>
      </p:sp>
      <p:pic>
        <p:nvPicPr>
          <p:cNvPr id="13" name="Imagen 12"/>
          <p:cNvPicPr/>
          <p:nvPr/>
        </p:nvPicPr>
        <p:blipFill>
          <a:blip r:embed="rId3" cstate="print">
            <a:extLst>
              <a:ext uri="{28A0092B-C50C-407E-A947-70E740481C1C}">
                <a14:useLocalDpi xmlns:a14="http://schemas.microsoft.com/office/drawing/2010/main" val="0"/>
              </a:ext>
            </a:extLst>
          </a:blip>
          <a:stretch>
            <a:fillRect/>
          </a:stretch>
        </p:blipFill>
        <p:spPr>
          <a:xfrm>
            <a:off x="609681" y="2850313"/>
            <a:ext cx="1326696" cy="2678582"/>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231841891"/>
              </p:ext>
            </p:extLst>
          </p:nvPr>
        </p:nvGraphicFramePr>
        <p:xfrm>
          <a:off x="2725271" y="2936358"/>
          <a:ext cx="3077593" cy="2034924"/>
        </p:xfrm>
        <a:graphic>
          <a:graphicData uri="http://schemas.openxmlformats.org/drawingml/2006/table">
            <a:tbl>
              <a:tblPr firstRow="1" firstCol="1" bandRow="1"/>
              <a:tblGrid>
                <a:gridCol w="672726">
                  <a:extLst>
                    <a:ext uri="{9D8B030D-6E8A-4147-A177-3AD203B41FA5}">
                      <a16:colId xmlns:a16="http://schemas.microsoft.com/office/drawing/2014/main" val="20000"/>
                    </a:ext>
                  </a:extLst>
                </a:gridCol>
                <a:gridCol w="614938">
                  <a:extLst>
                    <a:ext uri="{9D8B030D-6E8A-4147-A177-3AD203B41FA5}">
                      <a16:colId xmlns:a16="http://schemas.microsoft.com/office/drawing/2014/main" val="20001"/>
                    </a:ext>
                  </a:extLst>
                </a:gridCol>
                <a:gridCol w="621848">
                  <a:extLst>
                    <a:ext uri="{9D8B030D-6E8A-4147-A177-3AD203B41FA5}">
                      <a16:colId xmlns:a16="http://schemas.microsoft.com/office/drawing/2014/main" val="20002"/>
                    </a:ext>
                  </a:extLst>
                </a:gridCol>
                <a:gridCol w="621848">
                  <a:extLst>
                    <a:ext uri="{9D8B030D-6E8A-4147-A177-3AD203B41FA5}">
                      <a16:colId xmlns:a16="http://schemas.microsoft.com/office/drawing/2014/main" val="20003"/>
                    </a:ext>
                  </a:extLst>
                </a:gridCol>
                <a:gridCol w="452253">
                  <a:extLst>
                    <a:ext uri="{9D8B030D-6E8A-4147-A177-3AD203B41FA5}">
                      <a16:colId xmlns:a16="http://schemas.microsoft.com/office/drawing/2014/main" val="20004"/>
                    </a:ext>
                  </a:extLst>
                </a:gridCol>
                <a:gridCol w="93980">
                  <a:extLst>
                    <a:ext uri="{9D8B030D-6E8A-4147-A177-3AD203B41FA5}">
                      <a16:colId xmlns:a16="http://schemas.microsoft.com/office/drawing/2014/main" val="20005"/>
                    </a:ext>
                  </a:extLst>
                </a:gridCol>
              </a:tblGrid>
              <a:tr h="0">
                <a:tc>
                  <a:txBody>
                    <a:bodyPr/>
                    <a:lstStyle/>
                    <a:p>
                      <a:pPr marL="0" marR="0" indent="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Probeta</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a:solidFill>
                            <a:srgbClr val="000000"/>
                          </a:solidFill>
                          <a:effectLst/>
                          <a:latin typeface="Arial" panose="020B0604020202020204" pitchFamily="34" charset="0"/>
                          <a:ea typeface="Calibri" panose="020F0502020204030204" pitchFamily="34" charset="0"/>
                          <a:cs typeface="Arial" panose="020B0604020202020204" pitchFamily="34" charset="0"/>
                        </a:rPr>
                        <a:t>L </a:t>
                      </a:r>
                      <a:br>
                        <a:rPr lang="es-EC" sz="1100" b="1">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s-EC" sz="1100" b="1">
                          <a:solidFill>
                            <a:srgbClr val="000000"/>
                          </a:solidFill>
                          <a:effectLst/>
                          <a:latin typeface="Arial" panose="020B0604020202020204" pitchFamily="34" charset="0"/>
                          <a:ea typeface="Calibri" panose="020F0502020204030204" pitchFamily="34" charset="0"/>
                          <a:cs typeface="Arial" panose="020B0604020202020204" pitchFamily="34" charset="0"/>
                        </a:rPr>
                        <a:t>(mm)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 1 (mm)</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a:solidFill>
                            <a:srgbClr val="000000"/>
                          </a:solidFill>
                          <a:effectLst/>
                          <a:latin typeface="Arial" panose="020B0604020202020204" pitchFamily="34" charset="0"/>
                          <a:ea typeface="Calibri" panose="020F0502020204030204" pitchFamily="34" charset="0"/>
                          <a:cs typeface="Arial" panose="020B0604020202020204" pitchFamily="34" charset="0"/>
                        </a:rPr>
                        <a:t>h 1 (mm)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a:solidFill>
                            <a:srgbClr val="000000"/>
                          </a:solidFill>
                          <a:effectLst/>
                          <a:latin typeface="Arial" panose="020B0604020202020204" pitchFamily="34" charset="0"/>
                          <a:ea typeface="Calibri" panose="020F0502020204030204" pitchFamily="34" charset="0"/>
                          <a:cs typeface="Arial" panose="020B0604020202020204" pitchFamily="34" charset="0"/>
                        </a:rPr>
                        <a:t>m (g)</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7200" algn="just">
                        <a:lnSpc>
                          <a:spcPct val="200000"/>
                        </a:lnSpc>
                        <a:spcBef>
                          <a:spcPts val="0"/>
                        </a:spcBef>
                        <a:spcAft>
                          <a:spcPts val="800"/>
                        </a:spcAft>
                      </a:pPr>
                      <a:r>
                        <a:rPr lang="es-EC" sz="1100" dirty="0">
                          <a:effectLst/>
                          <a:latin typeface="Arial" panose="020B060402020202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10000"/>
                  </a:ext>
                </a:extLst>
              </a:tr>
              <a:tr h="0">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P5.1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350.48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6.81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7.66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10001"/>
                  </a:ext>
                </a:extLst>
              </a:tr>
              <a:tr h="0">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P5.2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350.45</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5.83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gridSpan="2">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6.84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hMerge="1">
                  <a:txBody>
                    <a:bodyPr/>
                    <a:lstStyle/>
                    <a:p>
                      <a:endParaRPr lang="es-EC"/>
                    </a:p>
                  </a:txBody>
                  <a:tcPr/>
                </a:tc>
                <a:extLst>
                  <a:ext uri="{0D108BD9-81ED-4DB2-BD59-A6C34878D82A}">
                    <a16:rowId xmlns:a16="http://schemas.microsoft.com/office/drawing/2014/main" val="10002"/>
                  </a:ext>
                </a:extLst>
              </a:tr>
              <a:tr h="0">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P5.3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350.57</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6.83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gridSpan="2">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8.29</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hMerge="1">
                  <a:txBody>
                    <a:bodyPr/>
                    <a:lstStyle/>
                    <a:p>
                      <a:endParaRPr lang="es-EC"/>
                    </a:p>
                  </a:txBody>
                  <a:tcPr/>
                </a:tc>
                <a:extLst>
                  <a:ext uri="{0D108BD9-81ED-4DB2-BD59-A6C34878D82A}">
                    <a16:rowId xmlns:a16="http://schemas.microsoft.com/office/drawing/2014/main" val="10003"/>
                  </a:ext>
                </a:extLst>
              </a:tr>
              <a:tr h="0">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P6.1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351.08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8.05</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gridSpan="2">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8.19</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hMerge="1">
                  <a:txBody>
                    <a:bodyPr/>
                    <a:lstStyle/>
                    <a:p>
                      <a:endParaRPr lang="es-EC"/>
                    </a:p>
                  </a:txBody>
                  <a:tcPr/>
                </a:tc>
                <a:extLst>
                  <a:ext uri="{0D108BD9-81ED-4DB2-BD59-A6C34878D82A}">
                    <a16:rowId xmlns:a16="http://schemas.microsoft.com/office/drawing/2014/main" val="10004"/>
                  </a:ext>
                </a:extLst>
              </a:tr>
              <a:tr h="0">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P6.2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350.68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7.73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indent="0" algn="ctr">
                        <a:lnSpc>
                          <a:spcPct val="200000"/>
                        </a:lnSpc>
                        <a:spcBef>
                          <a:spcPts val="0"/>
                        </a:spcBef>
                        <a:spcAft>
                          <a:spcPts val="0"/>
                        </a:spcAft>
                      </a:pPr>
                      <a:r>
                        <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8.88</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0005"/>
                  </a:ext>
                </a:extLst>
              </a:tr>
            </a:tbl>
          </a:graphicData>
        </a:graphic>
      </p:graphicFrame>
      <p:sp>
        <p:nvSpPr>
          <p:cNvPr id="14" name="Flecha derecha 13"/>
          <p:cNvSpPr/>
          <p:nvPr/>
        </p:nvSpPr>
        <p:spPr>
          <a:xfrm>
            <a:off x="2192969" y="3863309"/>
            <a:ext cx="532302" cy="493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5828379" y="3843523"/>
            <a:ext cx="532302" cy="493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Tabla 6"/>
          <p:cNvGraphicFramePr>
            <a:graphicFrameLocks noGrp="1"/>
          </p:cNvGraphicFramePr>
          <p:nvPr>
            <p:extLst>
              <p:ext uri="{D42A27DB-BD31-4B8C-83A1-F6EECF244321}">
                <p14:modId xmlns:p14="http://schemas.microsoft.com/office/powerpoint/2010/main" val="3373168171"/>
              </p:ext>
            </p:extLst>
          </p:nvPr>
        </p:nvGraphicFramePr>
        <p:xfrm>
          <a:off x="6383606" y="3061967"/>
          <a:ext cx="5709920" cy="1774510"/>
        </p:xfrm>
        <a:graphic>
          <a:graphicData uri="http://schemas.openxmlformats.org/drawingml/2006/table">
            <a:tbl>
              <a:tblPr firstRow="1" firstCol="1" bandRow="1"/>
              <a:tblGrid>
                <a:gridCol w="806226">
                  <a:extLst>
                    <a:ext uri="{9D8B030D-6E8A-4147-A177-3AD203B41FA5}">
                      <a16:colId xmlns:a16="http://schemas.microsoft.com/office/drawing/2014/main" val="20000"/>
                    </a:ext>
                  </a:extLst>
                </a:gridCol>
                <a:gridCol w="1018764">
                  <a:extLst>
                    <a:ext uri="{9D8B030D-6E8A-4147-A177-3AD203B41FA5}">
                      <a16:colId xmlns:a16="http://schemas.microsoft.com/office/drawing/2014/main" val="20001"/>
                    </a:ext>
                  </a:extLst>
                </a:gridCol>
                <a:gridCol w="574675">
                  <a:extLst>
                    <a:ext uri="{9D8B030D-6E8A-4147-A177-3AD203B41FA5}">
                      <a16:colId xmlns:a16="http://schemas.microsoft.com/office/drawing/2014/main" val="20002"/>
                    </a:ext>
                  </a:extLst>
                </a:gridCol>
                <a:gridCol w="635635">
                  <a:extLst>
                    <a:ext uri="{9D8B030D-6E8A-4147-A177-3AD203B41FA5}">
                      <a16:colId xmlns:a16="http://schemas.microsoft.com/office/drawing/2014/main" val="20003"/>
                    </a:ext>
                  </a:extLst>
                </a:gridCol>
                <a:gridCol w="591185">
                  <a:extLst>
                    <a:ext uri="{9D8B030D-6E8A-4147-A177-3AD203B41FA5}">
                      <a16:colId xmlns:a16="http://schemas.microsoft.com/office/drawing/2014/main" val="20004"/>
                    </a:ext>
                  </a:extLst>
                </a:gridCol>
                <a:gridCol w="635635">
                  <a:extLst>
                    <a:ext uri="{9D8B030D-6E8A-4147-A177-3AD203B41FA5}">
                      <a16:colId xmlns:a16="http://schemas.microsoft.com/office/drawing/2014/main" val="20005"/>
                    </a:ext>
                  </a:extLst>
                </a:gridCol>
                <a:gridCol w="635000">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tblGrid>
              <a:tr h="672465">
                <a:tc>
                  <a:txBody>
                    <a:bodyPr/>
                    <a:lstStyle/>
                    <a:p>
                      <a:pPr marL="0" marR="0" indent="0" algn="ctr">
                        <a:lnSpc>
                          <a:spcPct val="15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Probeta</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t>
                      </a:r>
                      <a:b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Lc 1 (mm)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Lc 2 (mm)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Lc 3 (mm)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Lc 4 (mm)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Lc 5 (mm)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Promedio (mm)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710">
                <a:tc>
                  <a:txBody>
                    <a:bodyPr/>
                    <a:lstStyle/>
                    <a:p>
                      <a:pPr marL="0" marR="0" indent="0" algn="ctr">
                        <a:lnSpc>
                          <a:spcPct val="150000"/>
                        </a:lnSpc>
                        <a:spcBef>
                          <a:spcPts val="1200"/>
                        </a:spcBef>
                        <a:spcAft>
                          <a:spcPts val="0"/>
                        </a:spcAft>
                      </a:pPr>
                      <a:r>
                        <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P5.1</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120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349.052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120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207.50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120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209.30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120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210.40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120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210.30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120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208.70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120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209.24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19710">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P5.2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350.172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215.30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211.50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214.00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214.20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214.40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213.88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219710">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P5.3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350.72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210.00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209.80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207.60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210.40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207.70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209.10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219710">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P6.1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350.82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209.60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210.40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209.60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210.50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210.50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210.12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219710">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P6.2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350.48</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206.40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204.40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204.00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204.50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a:solidFill>
                            <a:srgbClr val="000000"/>
                          </a:solidFill>
                          <a:effectLst/>
                          <a:latin typeface="Arial" panose="020B0604020202020204" pitchFamily="34" charset="0"/>
                          <a:ea typeface="Calibri" panose="020F0502020204030204" pitchFamily="34" charset="0"/>
                          <a:cs typeface="Arial" panose="020B0604020202020204" pitchFamily="34" charset="0"/>
                        </a:rPr>
                        <a:t>203.90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204.64</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 name="Rectángulo 17">
            <a:extLst>
              <a:ext uri="{FF2B5EF4-FFF2-40B4-BE49-F238E27FC236}">
                <a16:creationId xmlns:a16="http://schemas.microsoft.com/office/drawing/2014/main" id="{6C083E9A-1663-4637-9326-DD6D3ABF150E}"/>
              </a:ext>
            </a:extLst>
          </p:cNvPr>
          <p:cNvSpPr/>
          <p:nvPr/>
        </p:nvSpPr>
        <p:spPr>
          <a:xfrm>
            <a:off x="6553200" y="2072704"/>
            <a:ext cx="5442574" cy="622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LONGITUDES CRÍTICAS HALLADAS PARA LAS PROBETAS 5.1-6.1</a:t>
            </a:r>
          </a:p>
        </p:txBody>
      </p:sp>
    </p:spTree>
    <p:extLst>
      <p:ext uri="{BB962C8B-B14F-4D97-AF65-F5344CB8AC3E}">
        <p14:creationId xmlns:p14="http://schemas.microsoft.com/office/powerpoint/2010/main" val="97447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D80C7C1F-AC11-4C78-A3AD-EEC2CAF9DC2C}"/>
              </a:ext>
            </a:extLst>
          </p:cNvPr>
          <p:cNvSpPr txBox="1"/>
          <p:nvPr/>
        </p:nvSpPr>
        <p:spPr>
          <a:xfrm>
            <a:off x="95534" y="674266"/>
            <a:ext cx="11997992" cy="954107"/>
          </a:xfrm>
          <a:prstGeom prst="rect">
            <a:avLst/>
          </a:prstGeom>
          <a:noFill/>
        </p:spPr>
        <p:txBody>
          <a:bodyPr wrap="square" lIns="91440" tIns="45720" rIns="91440" bIns="45720" rtlCol="0" anchor="t">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CON EL EQUIPO RIGIDÍMETRO</a:t>
            </a:r>
            <a:endParaRPr lang="es-EC" sz="2800" b="1" dirty="0">
              <a:latin typeface="Times New Roman" panose="02020603050405020304" pitchFamily="18" charset="0"/>
              <a:cs typeface="Times New Roman" panose="02020603050405020304" pitchFamily="18" charset="0"/>
            </a:endParaRPr>
          </a:p>
        </p:txBody>
      </p:sp>
      <p:sp>
        <p:nvSpPr>
          <p:cNvPr id="21" name="Rectángulo 20">
            <a:extLst>
              <a:ext uri="{FF2B5EF4-FFF2-40B4-BE49-F238E27FC236}">
                <a16:creationId xmlns:a16="http://schemas.microsoft.com/office/drawing/2014/main" id="{6C083E9A-1663-4637-9326-DD6D3ABF150E}"/>
              </a:ext>
            </a:extLst>
          </p:cNvPr>
          <p:cNvSpPr/>
          <p:nvPr/>
        </p:nvSpPr>
        <p:spPr>
          <a:xfrm>
            <a:off x="1476376" y="1588268"/>
            <a:ext cx="10040470" cy="622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RESULTADOS DE MÓDULO DE ELASTICIDAD Y ESBELTEZ PARA LAS PROBETAS 5.1-6.2</a:t>
            </a:r>
          </a:p>
        </p:txBody>
      </p:sp>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3223907111"/>
                  </p:ext>
                </p:extLst>
              </p:nvPr>
            </p:nvGraphicFramePr>
            <p:xfrm>
              <a:off x="2961487" y="3415792"/>
              <a:ext cx="6266086" cy="1962348"/>
            </p:xfrm>
            <a:graphic>
              <a:graphicData uri="http://schemas.openxmlformats.org/drawingml/2006/table">
                <a:tbl>
                  <a:tblPr firstRow="1" firstCol="1" bandRow="1"/>
                  <a:tblGrid>
                    <a:gridCol w="1022396">
                      <a:extLst>
                        <a:ext uri="{9D8B030D-6E8A-4147-A177-3AD203B41FA5}">
                          <a16:colId xmlns:a16="http://schemas.microsoft.com/office/drawing/2014/main" val="20000"/>
                        </a:ext>
                      </a:extLst>
                    </a:gridCol>
                    <a:gridCol w="1063874">
                      <a:extLst>
                        <a:ext uri="{9D8B030D-6E8A-4147-A177-3AD203B41FA5}">
                          <a16:colId xmlns:a16="http://schemas.microsoft.com/office/drawing/2014/main" val="20001"/>
                        </a:ext>
                      </a:extLst>
                    </a:gridCol>
                    <a:gridCol w="1044954">
                      <a:extLst>
                        <a:ext uri="{9D8B030D-6E8A-4147-A177-3AD203B41FA5}">
                          <a16:colId xmlns:a16="http://schemas.microsoft.com/office/drawing/2014/main" val="20002"/>
                        </a:ext>
                      </a:extLst>
                    </a:gridCol>
                    <a:gridCol w="1044954">
                      <a:extLst>
                        <a:ext uri="{9D8B030D-6E8A-4147-A177-3AD203B41FA5}">
                          <a16:colId xmlns:a16="http://schemas.microsoft.com/office/drawing/2014/main" val="20003"/>
                        </a:ext>
                      </a:extLst>
                    </a:gridCol>
                    <a:gridCol w="1044954">
                      <a:extLst>
                        <a:ext uri="{9D8B030D-6E8A-4147-A177-3AD203B41FA5}">
                          <a16:colId xmlns:a16="http://schemas.microsoft.com/office/drawing/2014/main" val="20004"/>
                        </a:ext>
                      </a:extLst>
                    </a:gridCol>
                    <a:gridCol w="1044954">
                      <a:extLst>
                        <a:ext uri="{9D8B030D-6E8A-4147-A177-3AD203B41FA5}">
                          <a16:colId xmlns:a16="http://schemas.microsoft.com/office/drawing/2014/main" val="20005"/>
                        </a:ext>
                      </a:extLst>
                    </a:gridCol>
                  </a:tblGrid>
                  <a:tr h="399183">
                    <a:tc>
                      <a:txBody>
                        <a:bodyPr/>
                        <a:lstStyle/>
                        <a:p>
                          <a:pPr marL="0" marR="0" indent="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 </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P5.1</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P5.2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P5.3</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P6.1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P6.2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5318">
                    <a:tc>
                      <a:txBody>
                        <a:bodyPr/>
                        <a:lstStyle/>
                        <a:p>
                          <a:pPr marL="0" marR="0" indent="0" algn="ctr">
                            <a:lnSpc>
                              <a:spcPct val="200000"/>
                            </a:lnSpc>
                            <a:spcBef>
                              <a:spcPts val="0"/>
                            </a:spcBef>
                            <a:spcAft>
                              <a:spcPts val="0"/>
                            </a:spcAft>
                          </a:pPr>
                          <a14:m>
                            <m:oMath xmlns:m="http://schemas.openxmlformats.org/officeDocument/2006/math">
                              <m:r>
                                <a:rPr lang="es-EC" sz="1100" b="1" i="1">
                                  <a:effectLst/>
                                  <a:latin typeface="Cambria Math" panose="02040503050406030204" pitchFamily="18" charset="0"/>
                                  <a:ea typeface="游明朝"/>
                                  <a:cs typeface="Arial" panose="020B0604020202020204" pitchFamily="34" charset="0"/>
                                </a:rPr>
                                <m:t>𝛄</m:t>
                              </m:r>
                            </m:oMath>
                          </a14:m>
                          <a:r>
                            <a:rPr lang="es-EC" sz="1100" b="1">
                              <a:effectLst/>
                              <a:latin typeface="Arial" panose="020B0604020202020204" pitchFamily="34" charset="0"/>
                              <a:ea typeface="游明朝"/>
                              <a:cs typeface="Arial" panose="020B0604020202020204" pitchFamily="34" charset="0"/>
                            </a:rPr>
                            <a:t> (kg/mm</a:t>
                          </a:r>
                          <a:r>
                            <a:rPr lang="es-EC" sz="1100" b="1" baseline="30000">
                              <a:effectLst/>
                              <a:latin typeface="Arial" panose="020B0604020202020204" pitchFamily="34" charset="0"/>
                              <a:ea typeface="游明朝"/>
                              <a:cs typeface="Arial" panose="020B0604020202020204" pitchFamily="34" charset="0"/>
                            </a:rPr>
                            <a:t>2</a:t>
                          </a:r>
                          <a:r>
                            <a:rPr lang="es-EC" sz="1100" b="1">
                              <a:effectLst/>
                              <a:latin typeface="Arial" panose="020B0604020202020204" pitchFamily="34" charset="0"/>
                              <a:ea typeface="游明朝"/>
                              <a:cs typeface="Arial" panose="020B0604020202020204" pitchFamily="34" charset="0"/>
                            </a:rPr>
                            <a:t>)</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3.20E-06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3.34E-06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3.46E-06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3.65E-06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3.27E-06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07211">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S (Nmm)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12146.32</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14092.68</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12855.60</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14331.89</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11296.50</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385318">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E (GPa)</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15.01</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17.57</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17.06</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17.13</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13.70</a:t>
                          </a: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385318">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s-EC" sz="1100" b="1" i="1">
                                    <a:effectLst/>
                                    <a:latin typeface="Cambria Math" panose="02040503050406030204" pitchFamily="18" charset="0"/>
                                    <a:ea typeface="游明朝"/>
                                    <a:cs typeface="Arial" panose="020B0604020202020204" pitchFamily="34" charset="0"/>
                                  </a:rPr>
                                  <m:t>𝛌</m:t>
                                </m:r>
                              </m:oMath>
                            </m:oMathPara>
                          </a14:m>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338.88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349.17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345.35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338.01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329.04</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3223907111"/>
                  </p:ext>
                </p:extLst>
              </p:nvPr>
            </p:nvGraphicFramePr>
            <p:xfrm>
              <a:off x="2961487" y="3415792"/>
              <a:ext cx="6266086" cy="1962348"/>
            </p:xfrm>
            <a:graphic>
              <a:graphicData uri="http://schemas.openxmlformats.org/drawingml/2006/table">
                <a:tbl>
                  <a:tblPr firstRow="1" firstCol="1" bandRow="1"/>
                  <a:tblGrid>
                    <a:gridCol w="1022396">
                      <a:extLst>
                        <a:ext uri="{9D8B030D-6E8A-4147-A177-3AD203B41FA5}">
                          <a16:colId xmlns:a16="http://schemas.microsoft.com/office/drawing/2014/main" val="20000"/>
                        </a:ext>
                      </a:extLst>
                    </a:gridCol>
                    <a:gridCol w="1063874">
                      <a:extLst>
                        <a:ext uri="{9D8B030D-6E8A-4147-A177-3AD203B41FA5}">
                          <a16:colId xmlns:a16="http://schemas.microsoft.com/office/drawing/2014/main" val="20001"/>
                        </a:ext>
                      </a:extLst>
                    </a:gridCol>
                    <a:gridCol w="1044954">
                      <a:extLst>
                        <a:ext uri="{9D8B030D-6E8A-4147-A177-3AD203B41FA5}">
                          <a16:colId xmlns:a16="http://schemas.microsoft.com/office/drawing/2014/main" val="20002"/>
                        </a:ext>
                      </a:extLst>
                    </a:gridCol>
                    <a:gridCol w="1044954">
                      <a:extLst>
                        <a:ext uri="{9D8B030D-6E8A-4147-A177-3AD203B41FA5}">
                          <a16:colId xmlns:a16="http://schemas.microsoft.com/office/drawing/2014/main" val="20003"/>
                        </a:ext>
                      </a:extLst>
                    </a:gridCol>
                    <a:gridCol w="1044954">
                      <a:extLst>
                        <a:ext uri="{9D8B030D-6E8A-4147-A177-3AD203B41FA5}">
                          <a16:colId xmlns:a16="http://schemas.microsoft.com/office/drawing/2014/main" val="20004"/>
                        </a:ext>
                      </a:extLst>
                    </a:gridCol>
                    <a:gridCol w="1044954">
                      <a:extLst>
                        <a:ext uri="{9D8B030D-6E8A-4147-A177-3AD203B41FA5}">
                          <a16:colId xmlns:a16="http://schemas.microsoft.com/office/drawing/2014/main" val="20005"/>
                        </a:ext>
                      </a:extLst>
                    </a:gridCol>
                  </a:tblGrid>
                  <a:tr h="399183">
                    <a:tc>
                      <a:txBody>
                        <a:bodyPr/>
                        <a:lstStyle/>
                        <a:p>
                          <a:pPr marL="0" marR="0" indent="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 </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P5.1</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P5.2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P5.3</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P6.1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P6.2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5318">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blipFill>
                          <a:blip r:embed="rId3"/>
                          <a:stretch>
                            <a:fillRect t="-106349" r="-513095" b="-315873"/>
                          </a:stretch>
                        </a:blipFill>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3.20E-06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3.34E-06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3.46E-06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3.65E-06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3.27E-06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07211">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S (Nmm)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12146.32</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14092.68</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12855.60</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14331.89</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11296.50</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385318">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E (GPa)</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15.01</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17.57</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17.06</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17.13</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13.70</a:t>
                          </a: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385318">
                    <a:tc>
                      <a:txBody>
                        <a:bodyPr/>
                        <a:lstStyle/>
                        <a:p>
                          <a:endParaRPr lang="es-EC"/>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t="-414286" r="-513095" b="-7937"/>
                          </a:stretch>
                        </a:blipFill>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338.88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349.17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345.35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338.01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329.04</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Fallback>
      </mc:AlternateContent>
      <p:pic>
        <p:nvPicPr>
          <p:cNvPr id="14" name="Imagen 13">
            <a:extLst>
              <a:ext uri="{FF2B5EF4-FFF2-40B4-BE49-F238E27FC236}">
                <a16:creationId xmlns:a16="http://schemas.microsoft.com/office/drawing/2014/main" id="{0CB2B7A3-C1FE-4A55-A63A-37BE104EF5F7}"/>
              </a:ext>
            </a:extLst>
          </p:cNvPr>
          <p:cNvPicPr>
            <a:picLocks noChangeAspect="1"/>
          </p:cNvPicPr>
          <p:nvPr/>
        </p:nvPicPr>
        <p:blipFill>
          <a:blip r:embed="rId4"/>
          <a:stretch>
            <a:fillRect/>
          </a:stretch>
        </p:blipFill>
        <p:spPr>
          <a:xfrm>
            <a:off x="6545635" y="2474050"/>
            <a:ext cx="1926853" cy="542776"/>
          </a:xfrm>
          <a:prstGeom prst="rect">
            <a:avLst/>
          </a:prstGeom>
        </p:spPr>
      </p:pic>
      <p:pic>
        <p:nvPicPr>
          <p:cNvPr id="15" name="Imagen 14">
            <a:extLst>
              <a:ext uri="{FF2B5EF4-FFF2-40B4-BE49-F238E27FC236}">
                <a16:creationId xmlns:a16="http://schemas.microsoft.com/office/drawing/2014/main" id="{A9EB279D-E1D1-42EE-AF59-D3C9AE4C8234}"/>
              </a:ext>
            </a:extLst>
          </p:cNvPr>
          <p:cNvPicPr>
            <a:picLocks noChangeAspect="1"/>
          </p:cNvPicPr>
          <p:nvPr/>
        </p:nvPicPr>
        <p:blipFill>
          <a:blip r:embed="rId5"/>
          <a:stretch>
            <a:fillRect/>
          </a:stretch>
        </p:blipFill>
        <p:spPr>
          <a:xfrm>
            <a:off x="3971924" y="2500034"/>
            <a:ext cx="2443163" cy="679265"/>
          </a:xfrm>
          <a:prstGeom prst="rect">
            <a:avLst/>
          </a:prstGeom>
        </p:spPr>
      </p:pic>
    </p:spTree>
    <p:extLst>
      <p:ext uri="{BB962C8B-B14F-4D97-AF65-F5344CB8AC3E}">
        <p14:creationId xmlns:p14="http://schemas.microsoft.com/office/powerpoint/2010/main" val="215969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95534" y="788357"/>
            <a:ext cx="11997992" cy="954107"/>
          </a:xfrm>
          <a:prstGeom prst="rect">
            <a:avLst/>
          </a:prstGeom>
          <a:noFill/>
        </p:spPr>
        <p:txBody>
          <a:bodyPr wrap="square" lIns="91440" tIns="45720" rIns="91440" bIns="45720" rtlCol="0" anchor="t">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CON EL EQUIPO MOE DINÁMICO</a:t>
            </a:r>
            <a:endParaRPr lang="es-EC" sz="2800" b="1" dirty="0">
              <a:latin typeface="Times New Roman" panose="02020603050405020304" pitchFamily="18"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id="{3B706CDE-5471-4C02-82EB-004A76F9EDE9}"/>
              </a:ext>
            </a:extLst>
          </p:cNvPr>
          <p:cNvGraphicFramePr/>
          <p:nvPr>
            <p:extLst>
              <p:ext uri="{D42A27DB-BD31-4B8C-83A1-F6EECF244321}">
                <p14:modId xmlns:p14="http://schemas.microsoft.com/office/powerpoint/2010/main" val="2031319960"/>
              </p:ext>
            </p:extLst>
          </p:nvPr>
        </p:nvGraphicFramePr>
        <p:xfrm>
          <a:off x="1654825" y="1662405"/>
          <a:ext cx="8879410" cy="487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11">
            <a:extLst>
              <a:ext uri="{FF2B5EF4-FFF2-40B4-BE49-F238E27FC236}">
                <a16:creationId xmlns:a16="http://schemas.microsoft.com/office/drawing/2014/main" id="{6C083E9A-1663-4637-9326-DD6D3ABF150E}"/>
              </a:ext>
            </a:extLst>
          </p:cNvPr>
          <p:cNvSpPr/>
          <p:nvPr/>
        </p:nvSpPr>
        <p:spPr>
          <a:xfrm>
            <a:off x="1654825" y="1815151"/>
            <a:ext cx="8879410" cy="622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PROCEDIMIENTO REALIZADO PARA LA MEDICIÓN EN LAS PROBETAS</a:t>
            </a:r>
          </a:p>
        </p:txBody>
      </p:sp>
      <p:sp>
        <p:nvSpPr>
          <p:cNvPr id="13" name="CuadroTexto 12">
            <a:extLst>
              <a:ext uri="{FF2B5EF4-FFF2-40B4-BE49-F238E27FC236}">
                <a16:creationId xmlns:a16="http://schemas.microsoft.com/office/drawing/2014/main" id="{5DCD4F7E-C761-4E77-957D-74B844AA27C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49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95534" y="763246"/>
            <a:ext cx="11997992" cy="954107"/>
          </a:xfrm>
          <a:prstGeom prst="rect">
            <a:avLst/>
          </a:prstGeom>
          <a:noFill/>
        </p:spPr>
        <p:txBody>
          <a:bodyPr wrap="square" rtlCol="0">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CON EL EQUIPO MOE DINÁMICO</a:t>
            </a:r>
            <a:endParaRPr lang="es-EC" sz="2800" b="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5DCD4F7E-C761-4E77-957D-74B844AA27C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F52510F3-22DA-4FEE-9C34-10388EA90301}"/>
              </a:ext>
            </a:extLst>
          </p:cNvPr>
          <p:cNvPicPr>
            <a:picLocks noChangeAspect="1"/>
          </p:cNvPicPr>
          <p:nvPr/>
        </p:nvPicPr>
        <p:blipFill>
          <a:blip r:embed="rId3"/>
          <a:stretch>
            <a:fillRect/>
          </a:stretch>
        </p:blipFill>
        <p:spPr>
          <a:xfrm>
            <a:off x="4726050" y="1979544"/>
            <a:ext cx="6916115" cy="3315163"/>
          </a:xfrm>
          <a:prstGeom prst="rect">
            <a:avLst/>
          </a:prstGeom>
        </p:spPr>
      </p:pic>
      <p:sp>
        <p:nvSpPr>
          <p:cNvPr id="5" name="Elipse 4">
            <a:extLst>
              <a:ext uri="{FF2B5EF4-FFF2-40B4-BE49-F238E27FC236}">
                <a16:creationId xmlns:a16="http://schemas.microsoft.com/office/drawing/2014/main" id="{F39A9F43-B817-4D54-9F4E-1413369DFD57}"/>
              </a:ext>
            </a:extLst>
          </p:cNvPr>
          <p:cNvSpPr/>
          <p:nvPr/>
        </p:nvSpPr>
        <p:spPr>
          <a:xfrm>
            <a:off x="1173708" y="2934269"/>
            <a:ext cx="3029803" cy="140571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USO DE LA TRANSFORMADA DE FOURIER</a:t>
            </a:r>
          </a:p>
        </p:txBody>
      </p:sp>
    </p:spTree>
    <p:extLst>
      <p:ext uri="{BB962C8B-B14F-4D97-AF65-F5344CB8AC3E}">
        <p14:creationId xmlns:p14="http://schemas.microsoft.com/office/powerpoint/2010/main" val="86416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95534" y="674266"/>
            <a:ext cx="11997992" cy="954107"/>
          </a:xfrm>
          <a:prstGeom prst="rect">
            <a:avLst/>
          </a:prstGeom>
          <a:noFill/>
        </p:spPr>
        <p:txBody>
          <a:bodyPr wrap="square" rtlCol="0">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CON EL EQUIPO MOE DINÁMICO</a:t>
            </a:r>
            <a:endParaRPr lang="es-EC" sz="2800" b="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5DCD4F7E-C761-4E77-957D-74B844AA27C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FDFF5AAC-3D24-4846-8FD1-7CB2EC16BD18}"/>
              </a:ext>
            </a:extLst>
          </p:cNvPr>
          <p:cNvPicPr>
            <a:picLocks noChangeAspect="1"/>
          </p:cNvPicPr>
          <p:nvPr/>
        </p:nvPicPr>
        <p:blipFill>
          <a:blip r:embed="rId3"/>
          <a:stretch>
            <a:fillRect/>
          </a:stretch>
        </p:blipFill>
        <p:spPr>
          <a:xfrm>
            <a:off x="360267" y="2818751"/>
            <a:ext cx="6395308" cy="2532191"/>
          </a:xfrm>
          <a:prstGeom prst="rect">
            <a:avLst/>
          </a:prstGeom>
        </p:spPr>
      </p:pic>
      <p:sp>
        <p:nvSpPr>
          <p:cNvPr id="17" name="Rectángulo 16">
            <a:extLst>
              <a:ext uri="{FF2B5EF4-FFF2-40B4-BE49-F238E27FC236}">
                <a16:creationId xmlns:a16="http://schemas.microsoft.com/office/drawing/2014/main" id="{4061F9E4-5F5E-462A-BBCD-7D2752C09D42}"/>
              </a:ext>
            </a:extLst>
          </p:cNvPr>
          <p:cNvSpPr/>
          <p:nvPr/>
        </p:nvSpPr>
        <p:spPr>
          <a:xfrm>
            <a:off x="2484102" y="1992730"/>
            <a:ext cx="7220855"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FRECUENCIAS OBTENIDAS EN LAS PROBETAS (1-6)</a:t>
            </a:r>
          </a:p>
        </p:txBody>
      </p:sp>
      <p:pic>
        <p:nvPicPr>
          <p:cNvPr id="19" name="Imagen 18">
            <a:extLst>
              <a:ext uri="{FF2B5EF4-FFF2-40B4-BE49-F238E27FC236}">
                <a16:creationId xmlns:a16="http://schemas.microsoft.com/office/drawing/2014/main" id="{2D2F180D-535C-4948-977F-C13109B7D00E}"/>
              </a:ext>
            </a:extLst>
          </p:cNvPr>
          <p:cNvPicPr>
            <a:picLocks noChangeAspect="1"/>
          </p:cNvPicPr>
          <p:nvPr/>
        </p:nvPicPr>
        <p:blipFill rotWithShape="1">
          <a:blip r:embed="rId4">
            <a:extLst>
              <a:ext uri="{28A0092B-C50C-407E-A947-70E740481C1C}">
                <a14:useLocalDpi xmlns:a14="http://schemas.microsoft.com/office/drawing/2010/main" val="0"/>
              </a:ext>
            </a:extLst>
          </a:blip>
          <a:srcRect l="8580" t="11918" r="8024" b="7667"/>
          <a:stretch/>
        </p:blipFill>
        <p:spPr>
          <a:xfrm>
            <a:off x="6940716" y="2737135"/>
            <a:ext cx="4891017" cy="2697345"/>
          </a:xfrm>
          <a:prstGeom prst="rect">
            <a:avLst/>
          </a:prstGeom>
        </p:spPr>
      </p:pic>
    </p:spTree>
    <p:extLst>
      <p:ext uri="{BB962C8B-B14F-4D97-AF65-F5344CB8AC3E}">
        <p14:creationId xmlns:p14="http://schemas.microsoft.com/office/powerpoint/2010/main" val="182746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95534" y="674266"/>
            <a:ext cx="11997992" cy="954107"/>
          </a:xfrm>
          <a:prstGeom prst="rect">
            <a:avLst/>
          </a:prstGeom>
          <a:noFill/>
        </p:spPr>
        <p:txBody>
          <a:bodyPr wrap="square" rtlCol="0">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CON EL EQUIPO MOE DINÁMICO</a:t>
            </a:r>
            <a:endParaRPr lang="es-EC" sz="2800" b="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5DCD4F7E-C761-4E77-957D-74B844AA27C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4061F9E4-5F5E-462A-BBCD-7D2752C09D42}"/>
              </a:ext>
            </a:extLst>
          </p:cNvPr>
          <p:cNvSpPr/>
          <p:nvPr/>
        </p:nvSpPr>
        <p:spPr>
          <a:xfrm>
            <a:off x="2484102" y="1992730"/>
            <a:ext cx="7220855"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FRECUENCIAS OBTENIDAS EN LAS PROBETAS (5.1-6.2)</a:t>
            </a:r>
          </a:p>
        </p:txBody>
      </p:sp>
      <p:pic>
        <p:nvPicPr>
          <p:cNvPr id="3" name="Imagen 2">
            <a:extLst>
              <a:ext uri="{FF2B5EF4-FFF2-40B4-BE49-F238E27FC236}">
                <a16:creationId xmlns:a16="http://schemas.microsoft.com/office/drawing/2014/main" id="{F262B744-A516-4867-96B7-7D9312394B41}"/>
              </a:ext>
            </a:extLst>
          </p:cNvPr>
          <p:cNvPicPr>
            <a:picLocks noChangeAspect="1"/>
          </p:cNvPicPr>
          <p:nvPr/>
        </p:nvPicPr>
        <p:blipFill>
          <a:blip r:embed="rId3"/>
          <a:stretch>
            <a:fillRect/>
          </a:stretch>
        </p:blipFill>
        <p:spPr>
          <a:xfrm>
            <a:off x="397022" y="2854788"/>
            <a:ext cx="6395308" cy="2585446"/>
          </a:xfrm>
          <a:prstGeom prst="rect">
            <a:avLst/>
          </a:prstGeom>
        </p:spPr>
      </p:pic>
      <p:pic>
        <p:nvPicPr>
          <p:cNvPr id="12" name="Imagen 11">
            <a:extLst>
              <a:ext uri="{FF2B5EF4-FFF2-40B4-BE49-F238E27FC236}">
                <a16:creationId xmlns:a16="http://schemas.microsoft.com/office/drawing/2014/main" id="{1316E848-4151-4804-A915-6D1174260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6213" y="2753291"/>
            <a:ext cx="4704829" cy="2738047"/>
          </a:xfrm>
          <a:prstGeom prst="rect">
            <a:avLst/>
          </a:prstGeom>
        </p:spPr>
      </p:pic>
    </p:spTree>
    <p:extLst>
      <p:ext uri="{BB962C8B-B14F-4D97-AF65-F5344CB8AC3E}">
        <p14:creationId xmlns:p14="http://schemas.microsoft.com/office/powerpoint/2010/main" val="174168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95534" y="674266"/>
            <a:ext cx="11997992" cy="954107"/>
          </a:xfrm>
          <a:prstGeom prst="rect">
            <a:avLst/>
          </a:prstGeom>
          <a:noFill/>
        </p:spPr>
        <p:txBody>
          <a:bodyPr wrap="square" rtlCol="0">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CON EL EQUIPO MOE DINÁMICO</a:t>
            </a:r>
            <a:endParaRPr lang="es-EC" sz="2800" b="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5DCD4F7E-C761-4E77-957D-74B844AA27C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4061F9E4-5F5E-462A-BBCD-7D2752C09D42}"/>
              </a:ext>
            </a:extLst>
          </p:cNvPr>
          <p:cNvSpPr/>
          <p:nvPr/>
        </p:nvSpPr>
        <p:spPr>
          <a:xfrm>
            <a:off x="2042054" y="1553720"/>
            <a:ext cx="7980698"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CÁLCULO DEL MÓDULO DE ELASTICIDAD Y ESBELTEZ  PROBETAS(1-6)</a:t>
            </a:r>
          </a:p>
        </p:txBody>
      </p:sp>
      <p:pic>
        <p:nvPicPr>
          <p:cNvPr id="5" name="Imagen 4">
            <a:extLst>
              <a:ext uri="{FF2B5EF4-FFF2-40B4-BE49-F238E27FC236}">
                <a16:creationId xmlns:a16="http://schemas.microsoft.com/office/drawing/2014/main" id="{F0849ED5-BF94-4F97-A91A-573CBAB0DEF1}"/>
              </a:ext>
            </a:extLst>
          </p:cNvPr>
          <p:cNvPicPr>
            <a:picLocks noChangeAspect="1"/>
          </p:cNvPicPr>
          <p:nvPr/>
        </p:nvPicPr>
        <p:blipFill>
          <a:blip r:embed="rId3"/>
          <a:stretch>
            <a:fillRect/>
          </a:stretch>
        </p:blipFill>
        <p:spPr>
          <a:xfrm>
            <a:off x="2484102" y="3119482"/>
            <a:ext cx="7220856" cy="2590565"/>
          </a:xfrm>
          <a:prstGeom prst="rect">
            <a:avLst/>
          </a:prstGeom>
        </p:spPr>
      </p:pic>
      <p:pic>
        <p:nvPicPr>
          <p:cNvPr id="14" name="Imagen 13">
            <a:extLst>
              <a:ext uri="{FF2B5EF4-FFF2-40B4-BE49-F238E27FC236}">
                <a16:creationId xmlns:a16="http://schemas.microsoft.com/office/drawing/2014/main" id="{F58C64A1-0B5A-4A98-BE16-BD8223B6F342}"/>
              </a:ext>
            </a:extLst>
          </p:cNvPr>
          <p:cNvPicPr>
            <a:picLocks noChangeAspect="1"/>
          </p:cNvPicPr>
          <p:nvPr/>
        </p:nvPicPr>
        <p:blipFill>
          <a:blip r:embed="rId4"/>
          <a:stretch>
            <a:fillRect/>
          </a:stretch>
        </p:blipFill>
        <p:spPr>
          <a:xfrm>
            <a:off x="6482038" y="2400130"/>
            <a:ext cx="1698103" cy="478339"/>
          </a:xfrm>
          <a:prstGeom prst="rect">
            <a:avLst/>
          </a:prstGeom>
        </p:spPr>
      </p:pic>
      <p:pic>
        <p:nvPicPr>
          <p:cNvPr id="15" name="Imagen 14">
            <a:extLst>
              <a:ext uri="{FF2B5EF4-FFF2-40B4-BE49-F238E27FC236}">
                <a16:creationId xmlns:a16="http://schemas.microsoft.com/office/drawing/2014/main" id="{634B1B41-3FB7-4A20-9E7C-1C75BBDC0061}"/>
              </a:ext>
            </a:extLst>
          </p:cNvPr>
          <p:cNvPicPr>
            <a:picLocks noChangeAspect="1"/>
          </p:cNvPicPr>
          <p:nvPr/>
        </p:nvPicPr>
        <p:blipFill>
          <a:blip r:embed="rId5"/>
          <a:stretch>
            <a:fillRect/>
          </a:stretch>
        </p:blipFill>
        <p:spPr>
          <a:xfrm>
            <a:off x="4156193" y="2420629"/>
            <a:ext cx="2124075" cy="590550"/>
          </a:xfrm>
          <a:prstGeom prst="rect">
            <a:avLst/>
          </a:prstGeom>
        </p:spPr>
      </p:pic>
    </p:spTree>
    <p:extLst>
      <p:ext uri="{BB962C8B-B14F-4D97-AF65-F5344CB8AC3E}">
        <p14:creationId xmlns:p14="http://schemas.microsoft.com/office/powerpoint/2010/main" val="228767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95534" y="674266"/>
            <a:ext cx="11997992" cy="954107"/>
          </a:xfrm>
          <a:prstGeom prst="rect">
            <a:avLst/>
          </a:prstGeom>
          <a:noFill/>
        </p:spPr>
        <p:txBody>
          <a:bodyPr wrap="square" rtlCol="0">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CON EL EQUIPO MOE DINÁMICO</a:t>
            </a:r>
            <a:endParaRPr lang="es-EC" sz="2800" b="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5DCD4F7E-C761-4E77-957D-74B844AA27C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4061F9E4-5F5E-462A-BBCD-7D2752C09D42}"/>
              </a:ext>
            </a:extLst>
          </p:cNvPr>
          <p:cNvSpPr/>
          <p:nvPr/>
        </p:nvSpPr>
        <p:spPr>
          <a:xfrm>
            <a:off x="1977719" y="1519616"/>
            <a:ext cx="8233619"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CÁLCULO DEL MÓDULO DE ELASTICIDAD Y ESBELTEZ  PROBETAS (5.1-6.2)</a:t>
            </a:r>
          </a:p>
        </p:txBody>
      </p:sp>
      <p:pic>
        <p:nvPicPr>
          <p:cNvPr id="3" name="Imagen 2">
            <a:extLst>
              <a:ext uri="{FF2B5EF4-FFF2-40B4-BE49-F238E27FC236}">
                <a16:creationId xmlns:a16="http://schemas.microsoft.com/office/drawing/2014/main" id="{D166B05D-3502-4DD3-9AC6-6C5925D7A162}"/>
              </a:ext>
            </a:extLst>
          </p:cNvPr>
          <p:cNvPicPr>
            <a:picLocks noChangeAspect="1"/>
          </p:cNvPicPr>
          <p:nvPr/>
        </p:nvPicPr>
        <p:blipFill>
          <a:blip r:embed="rId3"/>
          <a:stretch>
            <a:fillRect/>
          </a:stretch>
        </p:blipFill>
        <p:spPr>
          <a:xfrm>
            <a:off x="2485572" y="2951152"/>
            <a:ext cx="7220856" cy="2635499"/>
          </a:xfrm>
          <a:prstGeom prst="rect">
            <a:avLst/>
          </a:prstGeom>
        </p:spPr>
      </p:pic>
      <p:pic>
        <p:nvPicPr>
          <p:cNvPr id="14" name="Imagen 13">
            <a:extLst>
              <a:ext uri="{FF2B5EF4-FFF2-40B4-BE49-F238E27FC236}">
                <a16:creationId xmlns:a16="http://schemas.microsoft.com/office/drawing/2014/main" id="{69CA479E-E8D3-4987-B7FD-5438A5EAA943}"/>
              </a:ext>
            </a:extLst>
          </p:cNvPr>
          <p:cNvPicPr>
            <a:picLocks noChangeAspect="1"/>
          </p:cNvPicPr>
          <p:nvPr/>
        </p:nvPicPr>
        <p:blipFill>
          <a:blip r:embed="rId4"/>
          <a:stretch>
            <a:fillRect/>
          </a:stretch>
        </p:blipFill>
        <p:spPr>
          <a:xfrm>
            <a:off x="6502771" y="2284502"/>
            <a:ext cx="1698103" cy="478339"/>
          </a:xfrm>
          <a:prstGeom prst="rect">
            <a:avLst/>
          </a:prstGeom>
        </p:spPr>
      </p:pic>
      <p:pic>
        <p:nvPicPr>
          <p:cNvPr id="15" name="Imagen 14">
            <a:extLst>
              <a:ext uri="{FF2B5EF4-FFF2-40B4-BE49-F238E27FC236}">
                <a16:creationId xmlns:a16="http://schemas.microsoft.com/office/drawing/2014/main" id="{2CD886BF-C5BF-47DB-8940-B5C24087216A}"/>
              </a:ext>
            </a:extLst>
          </p:cNvPr>
          <p:cNvPicPr>
            <a:picLocks noChangeAspect="1"/>
          </p:cNvPicPr>
          <p:nvPr/>
        </p:nvPicPr>
        <p:blipFill>
          <a:blip r:embed="rId5"/>
          <a:stretch>
            <a:fillRect/>
          </a:stretch>
        </p:blipFill>
        <p:spPr>
          <a:xfrm>
            <a:off x="3984741" y="2282446"/>
            <a:ext cx="2273185" cy="632007"/>
          </a:xfrm>
          <a:prstGeom prst="rect">
            <a:avLst/>
          </a:prstGeom>
        </p:spPr>
      </p:pic>
    </p:spTree>
    <p:extLst>
      <p:ext uri="{BB962C8B-B14F-4D97-AF65-F5344CB8AC3E}">
        <p14:creationId xmlns:p14="http://schemas.microsoft.com/office/powerpoint/2010/main" val="3885757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95534" y="674266"/>
            <a:ext cx="11997992" cy="954107"/>
          </a:xfrm>
          <a:prstGeom prst="rect">
            <a:avLst/>
          </a:prstGeom>
          <a:noFill/>
        </p:spPr>
        <p:txBody>
          <a:bodyPr wrap="square" rtlCol="0">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POR ENSAYO ESTÁTICO DE FLEXIÓN</a:t>
            </a:r>
            <a:endParaRPr lang="es-EC" sz="2800" b="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5DCD4F7E-C761-4E77-957D-74B844AA27C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graphicFrame>
        <p:nvGraphicFramePr>
          <p:cNvPr id="2" name="Diagrama 1">
            <a:extLst>
              <a:ext uri="{FF2B5EF4-FFF2-40B4-BE49-F238E27FC236}">
                <a16:creationId xmlns:a16="http://schemas.microsoft.com/office/drawing/2014/main" id="{5B97602F-EF2A-458E-AD15-E0F7DFF7CC78}"/>
              </a:ext>
            </a:extLst>
          </p:cNvPr>
          <p:cNvGraphicFramePr/>
          <p:nvPr>
            <p:extLst>
              <p:ext uri="{D42A27DB-BD31-4B8C-83A1-F6EECF244321}">
                <p14:modId xmlns:p14="http://schemas.microsoft.com/office/powerpoint/2010/main" val="2505792427"/>
              </p:ext>
            </p:extLst>
          </p:nvPr>
        </p:nvGraphicFramePr>
        <p:xfrm>
          <a:off x="1021140" y="1751484"/>
          <a:ext cx="6600678" cy="3953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Ver las imágenes de origen">
            <a:extLst>
              <a:ext uri="{FF2B5EF4-FFF2-40B4-BE49-F238E27FC236}">
                <a16:creationId xmlns:a16="http://schemas.microsoft.com/office/drawing/2014/main" id="{3346B233-9574-42AF-B42A-1108C72312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0049" y="1965772"/>
            <a:ext cx="2778125" cy="103154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23996882-18B2-48AE-AE86-18CF5BE60291}"/>
              </a:ext>
            </a:extLst>
          </p:cNvPr>
          <p:cNvPicPr>
            <a:picLocks noChangeAspect="1"/>
          </p:cNvPicPr>
          <p:nvPr/>
        </p:nvPicPr>
        <p:blipFill>
          <a:blip r:embed="rId9"/>
          <a:stretch>
            <a:fillRect/>
          </a:stretch>
        </p:blipFill>
        <p:spPr>
          <a:xfrm>
            <a:off x="8096056" y="1972220"/>
            <a:ext cx="3524444" cy="3512374"/>
          </a:xfrm>
          <a:prstGeom prst="rect">
            <a:avLst/>
          </a:prstGeom>
        </p:spPr>
      </p:pic>
    </p:spTree>
    <p:extLst>
      <p:ext uri="{BB962C8B-B14F-4D97-AF65-F5344CB8AC3E}">
        <p14:creationId xmlns:p14="http://schemas.microsoft.com/office/powerpoint/2010/main" val="14387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0" y="65195"/>
            <a:ext cx="3767378"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GENERALIDADES</a:t>
            </a:r>
            <a:endParaRPr lang="es-EC" sz="3200" b="1">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1572B497-6444-4605-89D2-BCAB7DAC85B5}"/>
              </a:ext>
            </a:extLst>
          </p:cNvPr>
          <p:cNvSpPr txBox="1"/>
          <p:nvPr/>
        </p:nvSpPr>
        <p:spPr>
          <a:xfrm>
            <a:off x="3189551" y="753723"/>
            <a:ext cx="5812897" cy="523220"/>
          </a:xfrm>
          <a:prstGeom prst="rect">
            <a:avLst/>
          </a:prstGeom>
          <a:noFill/>
        </p:spPr>
        <p:txBody>
          <a:bodyPr wrap="square" lIns="91440" tIns="45720" rIns="91440" bIns="45720" rtlCol="0" anchor="t">
            <a:spAutoFit/>
          </a:bodyPr>
          <a:lstStyle/>
          <a:p>
            <a:pPr lvl="0" algn="ctr"/>
            <a:r>
              <a:rPr lang="es-ES" sz="2800" b="1">
                <a:latin typeface="Times New Roman" panose="02020603050405020304" pitchFamily="18" charset="0"/>
                <a:cs typeface="Times New Roman" panose="02020603050405020304" pitchFamily="18" charset="0"/>
              </a:rPr>
              <a:t>ANTECEDENTES</a:t>
            </a:r>
            <a:endParaRPr lang="es-EC" sz="2800" b="1">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1BC36D42-B36F-41D7-9470-51F420A929FE}"/>
              </a:ext>
            </a:extLst>
          </p:cNvPr>
          <p:cNvSpPr txBox="1"/>
          <p:nvPr/>
        </p:nvSpPr>
        <p:spPr>
          <a:xfrm>
            <a:off x="816804" y="1302617"/>
            <a:ext cx="10558389" cy="4066498"/>
          </a:xfrm>
          <a:prstGeom prst="rect">
            <a:avLst/>
          </a:prstGeom>
          <a:noFill/>
        </p:spPr>
        <p:txBody>
          <a:bodyPr wrap="square" lIns="91440" tIns="45720" rIns="91440" bIns="45720" rtlCol="0" anchor="t">
            <a:spAutoFit/>
          </a:bodyPr>
          <a:lstStyle/>
          <a:p>
            <a:pPr algn="just">
              <a:lnSpc>
                <a:spcPct val="150000"/>
              </a:lnSpc>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la Universidad de las Fuerzas Armadas – ESPE en conjunto con el apoyo del CIDFAE se ha venido desarrollando el proyecto principal denominado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“Análisis del estado límite de resistencia de componentes de aeronaves de combate, reparados con materiales compuestos”,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del cual se derivan varias investigaciones y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cuyo director es e</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l Ing. Xavier Sánchez, docente de la universidad.</a:t>
            </a:r>
          </a:p>
          <a:p>
            <a:pPr algn="just">
              <a:lnSpc>
                <a:spcPct val="150000"/>
              </a:lnSpc>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Esta investigación podrá ayudar en el avance del uso de este tipo de materiales compuestos mejorando, optimizando y reduciendo los costos de mantenimiento, fortaleciendo los conocimientos en este tipo de tecnología para investigaciones futuras. </a:t>
            </a:r>
          </a:p>
          <a:p>
            <a:pPr lvl="0" algn="ctr">
              <a:lnSpc>
                <a:spcPct val="150000"/>
              </a:lnSpc>
            </a:pPr>
            <a:endParaRPr lang="es-EC"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296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95534" y="762117"/>
            <a:ext cx="11997992" cy="954107"/>
          </a:xfrm>
          <a:prstGeom prst="rect">
            <a:avLst/>
          </a:prstGeom>
          <a:noFill/>
        </p:spPr>
        <p:txBody>
          <a:bodyPr wrap="square" rtlCol="0">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POR ENSAYO ESTÁTICO DE FLEXIÓN</a:t>
            </a:r>
            <a:endParaRPr lang="es-EC" sz="2800" b="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5DCD4F7E-C761-4E77-957D-74B844AA27C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A68D626E-FF65-4254-B5AF-D3F10628EC47}"/>
              </a:ext>
            </a:extLst>
          </p:cNvPr>
          <p:cNvPicPr>
            <a:picLocks noChangeAspect="1"/>
          </p:cNvPicPr>
          <p:nvPr/>
        </p:nvPicPr>
        <p:blipFill>
          <a:blip r:embed="rId3"/>
          <a:stretch>
            <a:fillRect/>
          </a:stretch>
        </p:blipFill>
        <p:spPr>
          <a:xfrm>
            <a:off x="2836211" y="2845474"/>
            <a:ext cx="6516637" cy="2265641"/>
          </a:xfrm>
          <a:prstGeom prst="rect">
            <a:avLst/>
          </a:prstGeom>
        </p:spPr>
      </p:pic>
      <p:sp>
        <p:nvSpPr>
          <p:cNvPr id="14" name="Rectángulo 13">
            <a:extLst>
              <a:ext uri="{FF2B5EF4-FFF2-40B4-BE49-F238E27FC236}">
                <a16:creationId xmlns:a16="http://schemas.microsoft.com/office/drawing/2014/main" id="{8539AF55-9871-4587-BC8F-2D3882F9CDDD}"/>
              </a:ext>
            </a:extLst>
          </p:cNvPr>
          <p:cNvSpPr/>
          <p:nvPr/>
        </p:nvSpPr>
        <p:spPr>
          <a:xfrm>
            <a:off x="2104181" y="2041824"/>
            <a:ext cx="7980698"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RESULTADOS OBTENIDOS EN EL ENSAYO PROBETAS (1-4)</a:t>
            </a:r>
          </a:p>
        </p:txBody>
      </p:sp>
    </p:spTree>
    <p:extLst>
      <p:ext uri="{BB962C8B-B14F-4D97-AF65-F5344CB8AC3E}">
        <p14:creationId xmlns:p14="http://schemas.microsoft.com/office/powerpoint/2010/main" val="218486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95534" y="674266"/>
            <a:ext cx="11997992" cy="954107"/>
          </a:xfrm>
          <a:prstGeom prst="rect">
            <a:avLst/>
          </a:prstGeom>
          <a:noFill/>
        </p:spPr>
        <p:txBody>
          <a:bodyPr wrap="square" rtlCol="0">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POR ENSAYO ESTÁTICO DE FLEXIÓN</a:t>
            </a:r>
            <a:endParaRPr lang="es-EC" sz="2800" b="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5DCD4F7E-C761-4E77-957D-74B844AA27C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sp>
        <p:nvSpPr>
          <p:cNvPr id="14" name="Rectángulo 13">
            <a:extLst>
              <a:ext uri="{FF2B5EF4-FFF2-40B4-BE49-F238E27FC236}">
                <a16:creationId xmlns:a16="http://schemas.microsoft.com/office/drawing/2014/main" id="{8539AF55-9871-4587-BC8F-2D3882F9CDDD}"/>
              </a:ext>
            </a:extLst>
          </p:cNvPr>
          <p:cNvSpPr/>
          <p:nvPr/>
        </p:nvSpPr>
        <p:spPr>
          <a:xfrm>
            <a:off x="2104181" y="1656513"/>
            <a:ext cx="7980698"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RESULTADOS OBTENIDOS EN EL ENSAYO PROBETAS (1-4)</a:t>
            </a:r>
          </a:p>
        </p:txBody>
      </p:sp>
      <p:pic>
        <p:nvPicPr>
          <p:cNvPr id="3" name="Imagen 2">
            <a:extLst>
              <a:ext uri="{FF2B5EF4-FFF2-40B4-BE49-F238E27FC236}">
                <a16:creationId xmlns:a16="http://schemas.microsoft.com/office/drawing/2014/main" id="{BF03EC1C-6843-435D-A6A5-49BAD6733D58}"/>
              </a:ext>
            </a:extLst>
          </p:cNvPr>
          <p:cNvPicPr>
            <a:picLocks noChangeAspect="1"/>
          </p:cNvPicPr>
          <p:nvPr/>
        </p:nvPicPr>
        <p:blipFill>
          <a:blip r:embed="rId3"/>
          <a:stretch>
            <a:fillRect/>
          </a:stretch>
        </p:blipFill>
        <p:spPr>
          <a:xfrm>
            <a:off x="2836212" y="3387061"/>
            <a:ext cx="6516636" cy="2396096"/>
          </a:xfrm>
          <a:prstGeom prst="rect">
            <a:avLst/>
          </a:prstGeom>
        </p:spPr>
      </p:pic>
      <p:pic>
        <p:nvPicPr>
          <p:cNvPr id="5" name="Imagen 4">
            <a:extLst>
              <a:ext uri="{FF2B5EF4-FFF2-40B4-BE49-F238E27FC236}">
                <a16:creationId xmlns:a16="http://schemas.microsoft.com/office/drawing/2014/main" id="{FF971F9C-B6C6-4B9D-A4AE-76346B07C422}"/>
              </a:ext>
            </a:extLst>
          </p:cNvPr>
          <p:cNvPicPr>
            <a:picLocks noChangeAspect="1"/>
          </p:cNvPicPr>
          <p:nvPr/>
        </p:nvPicPr>
        <p:blipFill>
          <a:blip r:embed="rId4"/>
          <a:stretch>
            <a:fillRect/>
          </a:stretch>
        </p:blipFill>
        <p:spPr>
          <a:xfrm>
            <a:off x="4780447" y="2453542"/>
            <a:ext cx="2631105" cy="832691"/>
          </a:xfrm>
          <a:prstGeom prst="rect">
            <a:avLst/>
          </a:prstGeom>
        </p:spPr>
      </p:pic>
    </p:spTree>
    <p:extLst>
      <p:ext uri="{BB962C8B-B14F-4D97-AF65-F5344CB8AC3E}">
        <p14:creationId xmlns:p14="http://schemas.microsoft.com/office/powerpoint/2010/main" val="3394522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F89FE380-29A5-4B7D-81E3-3CFC7D90A80B}"/>
              </a:ext>
            </a:extLst>
          </p:cNvPr>
          <p:cNvSpPr txBox="1"/>
          <p:nvPr/>
        </p:nvSpPr>
        <p:spPr>
          <a:xfrm>
            <a:off x="95534" y="674266"/>
            <a:ext cx="11997992" cy="523220"/>
          </a:xfrm>
          <a:prstGeom prst="rect">
            <a:avLst/>
          </a:prstGeom>
          <a:noFill/>
        </p:spPr>
        <p:txBody>
          <a:bodyPr wrap="square" rtlCol="0">
            <a:spAutoFit/>
          </a:bodyPr>
          <a:lstStyle/>
          <a:p>
            <a:pPr lvl="0" algn="ctr"/>
            <a:r>
              <a:rPr lang="es-ES" sz="2800" b="1" dirty="0">
                <a:latin typeface="Times New Roman" panose="02020603050405020304" pitchFamily="18" charset="0"/>
                <a:cs typeface="Times New Roman" panose="02020603050405020304" pitchFamily="18" charset="0"/>
              </a:rPr>
              <a:t>ENSAYO DE CARGA CONCENTRADA HASTA LA ROTURA</a:t>
            </a:r>
            <a:endParaRPr lang="es-EC" sz="2800" b="1" dirty="0">
              <a:latin typeface="Times New Roman" panose="02020603050405020304" pitchFamily="18" charset="0"/>
              <a:cs typeface="Times New Roman" panose="02020603050405020304" pitchFamily="18" charset="0"/>
            </a:endParaRPr>
          </a:p>
        </p:txBody>
      </p:sp>
      <p:graphicFrame>
        <p:nvGraphicFramePr>
          <p:cNvPr id="13" name="Diagrama 12">
            <a:extLst>
              <a:ext uri="{FF2B5EF4-FFF2-40B4-BE49-F238E27FC236}">
                <a16:creationId xmlns:a16="http://schemas.microsoft.com/office/drawing/2014/main" id="{B51A1FCE-DC7D-4BE0-9DED-E8A717B3E6CF}"/>
              </a:ext>
            </a:extLst>
          </p:cNvPr>
          <p:cNvGraphicFramePr/>
          <p:nvPr>
            <p:extLst>
              <p:ext uri="{D42A27DB-BD31-4B8C-83A1-F6EECF244321}">
                <p14:modId xmlns:p14="http://schemas.microsoft.com/office/powerpoint/2010/main" val="377554382"/>
              </p:ext>
            </p:extLst>
          </p:nvPr>
        </p:nvGraphicFramePr>
        <p:xfrm>
          <a:off x="1021140" y="1751484"/>
          <a:ext cx="6600678" cy="3953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a:extLst>
              <a:ext uri="{FF2B5EF4-FFF2-40B4-BE49-F238E27FC236}">
                <a16:creationId xmlns:a16="http://schemas.microsoft.com/office/drawing/2014/main" id="{01FC9FCB-EC8B-47E5-988D-64CA063970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6496" y="1751484"/>
            <a:ext cx="2543517" cy="3954498"/>
          </a:xfrm>
          <a:prstGeom prst="rect">
            <a:avLst/>
          </a:prstGeom>
        </p:spPr>
      </p:pic>
    </p:spTree>
    <p:extLst>
      <p:ext uri="{BB962C8B-B14F-4D97-AF65-F5344CB8AC3E}">
        <p14:creationId xmlns:p14="http://schemas.microsoft.com/office/powerpoint/2010/main" val="176994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F89FE380-29A5-4B7D-81E3-3CFC7D90A80B}"/>
              </a:ext>
            </a:extLst>
          </p:cNvPr>
          <p:cNvSpPr txBox="1"/>
          <p:nvPr/>
        </p:nvSpPr>
        <p:spPr>
          <a:xfrm>
            <a:off x="95534" y="674266"/>
            <a:ext cx="11997992" cy="523220"/>
          </a:xfrm>
          <a:prstGeom prst="rect">
            <a:avLst/>
          </a:prstGeom>
          <a:noFill/>
        </p:spPr>
        <p:txBody>
          <a:bodyPr wrap="square" rtlCol="0">
            <a:spAutoFit/>
          </a:bodyPr>
          <a:lstStyle/>
          <a:p>
            <a:pPr lvl="0" algn="ctr"/>
            <a:r>
              <a:rPr lang="es-ES" sz="2800" b="1" dirty="0">
                <a:latin typeface="Times New Roman" panose="02020603050405020304" pitchFamily="18" charset="0"/>
                <a:cs typeface="Times New Roman" panose="02020603050405020304" pitchFamily="18" charset="0"/>
              </a:rPr>
              <a:t>ENSAYO DE CARGA CONCENTRADA HASTA LA ROTURA</a:t>
            </a:r>
            <a:endParaRPr lang="es-EC" sz="2800" b="1" dirty="0">
              <a:latin typeface="Times New Roman" panose="02020603050405020304" pitchFamily="18" charset="0"/>
              <a:cs typeface="Times New Roman" panose="02020603050405020304" pitchFamily="18" charset="0"/>
            </a:endParaRPr>
          </a:p>
        </p:txBody>
      </p:sp>
      <p:pic>
        <p:nvPicPr>
          <p:cNvPr id="15" name="Imagen 14">
            <a:extLst>
              <a:ext uri="{FF2B5EF4-FFF2-40B4-BE49-F238E27FC236}">
                <a16:creationId xmlns:a16="http://schemas.microsoft.com/office/drawing/2014/main" id="{5ED7B0F0-C254-4153-B7EC-B02AB8201E0D}"/>
              </a:ext>
            </a:extLst>
          </p:cNvPr>
          <p:cNvPicPr>
            <a:picLocks noChangeAspect="1"/>
          </p:cNvPicPr>
          <p:nvPr/>
        </p:nvPicPr>
        <p:blipFill rotWithShape="1">
          <a:blip r:embed="rId3">
            <a:extLst>
              <a:ext uri="{28A0092B-C50C-407E-A947-70E740481C1C}">
                <a14:useLocalDpi xmlns:a14="http://schemas.microsoft.com/office/drawing/2010/main" val="0"/>
              </a:ext>
            </a:extLst>
          </a:blip>
          <a:srcRect t="3324" b="8028"/>
          <a:stretch/>
        </p:blipFill>
        <p:spPr bwMode="auto">
          <a:xfrm>
            <a:off x="254689" y="2139591"/>
            <a:ext cx="5966703" cy="3416111"/>
          </a:xfrm>
          <a:prstGeom prst="rect">
            <a:avLst/>
          </a:prstGeom>
          <a:ln>
            <a:noFill/>
          </a:ln>
          <a:extLst>
            <a:ext uri="{53640926-AAD7-44D8-BBD7-CCE9431645EC}">
              <a14:shadowObscured xmlns:a14="http://schemas.microsoft.com/office/drawing/2010/main"/>
            </a:ext>
          </a:extLst>
        </p:spPr>
      </p:pic>
      <p:sp>
        <p:nvSpPr>
          <p:cNvPr id="16" name="Rectángulo 15">
            <a:extLst>
              <a:ext uri="{FF2B5EF4-FFF2-40B4-BE49-F238E27FC236}">
                <a16:creationId xmlns:a16="http://schemas.microsoft.com/office/drawing/2014/main" id="{1B4633E5-0613-4A34-97EB-F0B4E7006D3F}"/>
              </a:ext>
            </a:extLst>
          </p:cNvPr>
          <p:cNvSpPr/>
          <p:nvPr/>
        </p:nvSpPr>
        <p:spPr>
          <a:xfrm>
            <a:off x="156282" y="1247961"/>
            <a:ext cx="5528603"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s-MX" dirty="0">
                <a:latin typeface="Times New Roman" panose="02020603050405020304" pitchFamily="18" charset="0"/>
                <a:cs typeface="Times New Roman" panose="02020603050405020304" pitchFamily="18" charset="0"/>
              </a:rPr>
              <a:t>COMPORTAMIENTO DEL MATERIAL COMPUESTO A LO LARGO DEL ENSAYO DE CARGA ESTATICO</a:t>
            </a:r>
            <a:endParaRPr lang="es-EC"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02D55C1B-577F-4BCD-A702-6F1F5CEB1524}"/>
              </a:ext>
            </a:extLst>
          </p:cNvPr>
          <p:cNvPicPr>
            <a:picLocks noChangeAspect="1"/>
          </p:cNvPicPr>
          <p:nvPr/>
        </p:nvPicPr>
        <p:blipFill>
          <a:blip r:embed="rId4"/>
          <a:stretch>
            <a:fillRect/>
          </a:stretch>
        </p:blipFill>
        <p:spPr>
          <a:xfrm>
            <a:off x="7864058" y="1786898"/>
            <a:ext cx="3214116" cy="4035389"/>
          </a:xfrm>
          <a:prstGeom prst="rect">
            <a:avLst/>
          </a:prstGeom>
        </p:spPr>
      </p:pic>
      <p:sp>
        <p:nvSpPr>
          <p:cNvPr id="17" name="Rectángulo 16">
            <a:extLst>
              <a:ext uri="{FF2B5EF4-FFF2-40B4-BE49-F238E27FC236}">
                <a16:creationId xmlns:a16="http://schemas.microsoft.com/office/drawing/2014/main" id="{E018004D-5961-47D4-B30A-6D5F876CB486}"/>
              </a:ext>
            </a:extLst>
          </p:cNvPr>
          <p:cNvSpPr/>
          <p:nvPr/>
        </p:nvSpPr>
        <p:spPr>
          <a:xfrm>
            <a:off x="6004560" y="1259041"/>
            <a:ext cx="6138203"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s-MX" dirty="0">
                <a:latin typeface="Times New Roman" panose="02020603050405020304" pitchFamily="18" charset="0"/>
                <a:cs typeface="Times New Roman" panose="02020603050405020304" pitchFamily="18" charset="0"/>
              </a:rPr>
              <a:t>DATOS GENERADOS CON LA ECUACIÓN LINEALIZADA </a:t>
            </a:r>
            <a:endParaRPr lang="es-EC" dirty="0">
              <a:latin typeface="Times New Roman" panose="02020603050405020304" pitchFamily="18" charset="0"/>
              <a:cs typeface="Times New Roman" panose="02020603050405020304" pitchFamily="18" charset="0"/>
            </a:endParaRPr>
          </a:p>
        </p:txBody>
      </p:sp>
      <p:pic>
        <p:nvPicPr>
          <p:cNvPr id="18" name="Imagen 17">
            <a:extLst>
              <a:ext uri="{FF2B5EF4-FFF2-40B4-BE49-F238E27FC236}">
                <a16:creationId xmlns:a16="http://schemas.microsoft.com/office/drawing/2014/main" id="{52557C2C-736B-44DB-A57D-3F636AEBF0A8}"/>
              </a:ext>
            </a:extLst>
          </p:cNvPr>
          <p:cNvPicPr>
            <a:picLocks noChangeAspect="1"/>
          </p:cNvPicPr>
          <p:nvPr/>
        </p:nvPicPr>
        <p:blipFill>
          <a:blip r:embed="rId5"/>
          <a:stretch>
            <a:fillRect/>
          </a:stretch>
        </p:blipFill>
        <p:spPr>
          <a:xfrm>
            <a:off x="6652755" y="3790511"/>
            <a:ext cx="1323975" cy="190500"/>
          </a:xfrm>
          <a:prstGeom prst="rect">
            <a:avLst/>
          </a:prstGeom>
        </p:spPr>
      </p:pic>
    </p:spTree>
    <p:extLst>
      <p:ext uri="{BB962C8B-B14F-4D97-AF65-F5344CB8AC3E}">
        <p14:creationId xmlns:p14="http://schemas.microsoft.com/office/powerpoint/2010/main" val="1550223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F89FE380-29A5-4B7D-81E3-3CFC7D90A80B}"/>
              </a:ext>
            </a:extLst>
          </p:cNvPr>
          <p:cNvSpPr txBox="1"/>
          <p:nvPr/>
        </p:nvSpPr>
        <p:spPr>
          <a:xfrm>
            <a:off x="95534" y="730703"/>
            <a:ext cx="11997992" cy="523220"/>
          </a:xfrm>
          <a:prstGeom prst="rect">
            <a:avLst/>
          </a:prstGeom>
          <a:noFill/>
        </p:spPr>
        <p:txBody>
          <a:bodyPr wrap="square" rtlCol="0">
            <a:spAutoFit/>
          </a:bodyPr>
          <a:lstStyle/>
          <a:p>
            <a:pPr lvl="0" algn="ctr"/>
            <a:r>
              <a:rPr lang="es-ES" sz="2800" b="1" dirty="0">
                <a:latin typeface="Times New Roman" panose="02020603050405020304" pitchFamily="18" charset="0"/>
                <a:cs typeface="Times New Roman" panose="02020603050405020304" pitchFamily="18" charset="0"/>
              </a:rPr>
              <a:t>ENSAYO DE CARGA CONCENTRADA HASTA LA ROTURA</a:t>
            </a:r>
            <a:endParaRPr lang="es-EC" sz="2800" b="1" dirty="0">
              <a:latin typeface="Times New Roman" panose="02020603050405020304" pitchFamily="18" charset="0"/>
              <a:cs typeface="Times New Roman" panose="02020603050405020304" pitchFamily="18" charset="0"/>
            </a:endParaRPr>
          </a:p>
        </p:txBody>
      </p:sp>
      <p:sp>
        <p:nvSpPr>
          <p:cNvPr id="16" name="Rectángulo 15">
            <a:extLst>
              <a:ext uri="{FF2B5EF4-FFF2-40B4-BE49-F238E27FC236}">
                <a16:creationId xmlns:a16="http://schemas.microsoft.com/office/drawing/2014/main" id="{1B4633E5-0613-4A34-97EB-F0B4E7006D3F}"/>
              </a:ext>
            </a:extLst>
          </p:cNvPr>
          <p:cNvSpPr/>
          <p:nvPr/>
        </p:nvSpPr>
        <p:spPr>
          <a:xfrm>
            <a:off x="2435250" y="1545347"/>
            <a:ext cx="7046375"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DIAGRAMA LINEALIZADO A PARTIR DE LA CURVA ORIGINAL</a:t>
            </a:r>
            <a:endParaRPr lang="es-EC"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3EC6F9C2-CA93-419C-B392-C07DC73D7F7B}"/>
              </a:ext>
            </a:extLst>
          </p:cNvPr>
          <p:cNvPicPr>
            <a:picLocks noChangeAspect="1"/>
          </p:cNvPicPr>
          <p:nvPr/>
        </p:nvPicPr>
        <p:blipFill>
          <a:blip r:embed="rId3"/>
          <a:stretch>
            <a:fillRect/>
          </a:stretch>
        </p:blipFill>
        <p:spPr>
          <a:xfrm>
            <a:off x="3194136" y="2469540"/>
            <a:ext cx="5528602" cy="2886729"/>
          </a:xfrm>
          <a:prstGeom prst="rect">
            <a:avLst/>
          </a:prstGeom>
        </p:spPr>
      </p:pic>
    </p:spTree>
    <p:extLst>
      <p:ext uri="{BB962C8B-B14F-4D97-AF65-F5344CB8AC3E}">
        <p14:creationId xmlns:p14="http://schemas.microsoft.com/office/powerpoint/2010/main" val="1592422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pic>
        <p:nvPicPr>
          <p:cNvPr id="12" name="Imagen 11">
            <a:extLst>
              <a:ext uri="{FF2B5EF4-FFF2-40B4-BE49-F238E27FC236}">
                <a16:creationId xmlns:a16="http://schemas.microsoft.com/office/drawing/2014/main" id="{74842F73-0070-4FB6-828B-11E8CD5163D7}"/>
              </a:ext>
            </a:extLst>
          </p:cNvPr>
          <p:cNvPicPr>
            <a:picLocks noChangeAspect="1"/>
          </p:cNvPicPr>
          <p:nvPr/>
        </p:nvPicPr>
        <p:blipFill>
          <a:blip r:embed="rId3"/>
          <a:stretch>
            <a:fillRect/>
          </a:stretch>
        </p:blipFill>
        <p:spPr>
          <a:xfrm>
            <a:off x="2010609" y="1183549"/>
            <a:ext cx="3240000" cy="1486392"/>
          </a:xfrm>
          <a:prstGeom prst="rect">
            <a:avLst/>
          </a:prstGeom>
        </p:spPr>
      </p:pic>
      <p:pic>
        <p:nvPicPr>
          <p:cNvPr id="13" name="Imagen 12" descr="Interfaz de usuario gráfica, Aplicación&#10;&#10;Descripción generada automáticamente">
            <a:extLst>
              <a:ext uri="{FF2B5EF4-FFF2-40B4-BE49-F238E27FC236}">
                <a16:creationId xmlns:a16="http://schemas.microsoft.com/office/drawing/2014/main" id="{40B5A8D6-E93C-42A3-B314-9575D2CB96D7}"/>
              </a:ext>
            </a:extLst>
          </p:cNvPr>
          <p:cNvPicPr>
            <a:picLocks noChangeAspect="1"/>
          </p:cNvPicPr>
          <p:nvPr/>
        </p:nvPicPr>
        <p:blipFill rotWithShape="1">
          <a:blip r:embed="rId4"/>
          <a:srcRect l="4436" t="7479" r="6842" b="16530"/>
          <a:stretch/>
        </p:blipFill>
        <p:spPr bwMode="auto">
          <a:xfrm>
            <a:off x="6015318" y="1268169"/>
            <a:ext cx="3436364" cy="1260000"/>
          </a:xfrm>
          <a:prstGeom prst="rect">
            <a:avLst/>
          </a:prstGeom>
          <a:ln>
            <a:noFill/>
          </a:ln>
          <a:extLst>
            <a:ext uri="{53640926-AAD7-44D8-BBD7-CCE9431645EC}">
              <a14:shadowObscured xmlns:a14="http://schemas.microsoft.com/office/drawing/2010/main"/>
            </a:ext>
          </a:extLst>
        </p:spPr>
      </p:pic>
      <p:pic>
        <p:nvPicPr>
          <p:cNvPr id="14" name="Imagen 13" descr="Tabla&#10;&#10;Descripción generada automáticamente">
            <a:extLst>
              <a:ext uri="{FF2B5EF4-FFF2-40B4-BE49-F238E27FC236}">
                <a16:creationId xmlns:a16="http://schemas.microsoft.com/office/drawing/2014/main" id="{14A0FEB0-7FE3-4CD4-9D76-5DA0BB23A7EC}"/>
              </a:ext>
            </a:extLst>
          </p:cNvPr>
          <p:cNvPicPr>
            <a:picLocks noChangeAspect="1"/>
          </p:cNvPicPr>
          <p:nvPr/>
        </p:nvPicPr>
        <p:blipFill>
          <a:blip r:embed="rId5"/>
          <a:stretch>
            <a:fillRect/>
          </a:stretch>
        </p:blipFill>
        <p:spPr>
          <a:xfrm>
            <a:off x="2064397" y="2707079"/>
            <a:ext cx="4269168" cy="3158608"/>
          </a:xfrm>
          <a:prstGeom prst="rect">
            <a:avLst/>
          </a:prstGeom>
        </p:spPr>
      </p:pic>
      <p:pic>
        <p:nvPicPr>
          <p:cNvPr id="15" name="Marcador de contenido 4" descr="Tabla&#10;&#10;Descripción generada automáticamente">
            <a:extLst>
              <a:ext uri="{FF2B5EF4-FFF2-40B4-BE49-F238E27FC236}">
                <a16:creationId xmlns:a16="http://schemas.microsoft.com/office/drawing/2014/main" id="{C007A8A6-A00C-4B88-9F07-728D5F370C2D}"/>
              </a:ext>
            </a:extLst>
          </p:cNvPr>
          <p:cNvPicPr>
            <a:picLocks noGrp="1" noChangeAspect="1"/>
          </p:cNvPicPr>
          <p:nvPr>
            <p:ph idx="1"/>
          </p:nvPr>
        </p:nvPicPr>
        <p:blipFill>
          <a:blip r:embed="rId6"/>
          <a:stretch>
            <a:fillRect/>
          </a:stretch>
        </p:blipFill>
        <p:spPr>
          <a:xfrm>
            <a:off x="6566317" y="2673303"/>
            <a:ext cx="2577683" cy="3197763"/>
          </a:xfrm>
          <a:prstGeom prst="rect">
            <a:avLst/>
          </a:prstGeom>
        </p:spPr>
      </p:pic>
      <p:sp>
        <p:nvSpPr>
          <p:cNvPr id="2" name="CuadroTexto 1">
            <a:extLst>
              <a:ext uri="{FF2B5EF4-FFF2-40B4-BE49-F238E27FC236}">
                <a16:creationId xmlns:a16="http://schemas.microsoft.com/office/drawing/2014/main" id="{C79EA6F7-83D4-4466-8CD5-579F2236EAF7}"/>
              </a:ext>
            </a:extLst>
          </p:cNvPr>
          <p:cNvSpPr txBox="1"/>
          <p:nvPr/>
        </p:nvSpPr>
        <p:spPr>
          <a:xfrm>
            <a:off x="4336673" y="745025"/>
            <a:ext cx="3993783" cy="523220"/>
          </a:xfrm>
          <a:prstGeom prst="rect">
            <a:avLst/>
          </a:prstGeom>
          <a:noFill/>
        </p:spPr>
        <p:txBody>
          <a:bodyPr wrap="square" rtlCol="0">
            <a:spAutoFit/>
          </a:bodyPr>
          <a:lstStyle/>
          <a:p>
            <a:r>
              <a:rPr lang="es-EC" sz="2800" b="1" dirty="0">
                <a:latin typeface="Times New Roman" panose="02020603050405020304" pitchFamily="18" charset="0"/>
                <a:ea typeface="Tahoma" panose="020B0604030504040204" pitchFamily="34" charset="0"/>
                <a:cs typeface="Times New Roman" panose="02020603050405020304" pitchFamily="18" charset="0"/>
              </a:rPr>
              <a:t>SIMULACIÓN ANSYS</a:t>
            </a:r>
          </a:p>
        </p:txBody>
      </p:sp>
    </p:spTree>
    <p:extLst>
      <p:ext uri="{BB962C8B-B14F-4D97-AF65-F5344CB8AC3E}">
        <p14:creationId xmlns:p14="http://schemas.microsoft.com/office/powerpoint/2010/main" val="1386604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pic>
        <p:nvPicPr>
          <p:cNvPr id="12" name="Imagen 11">
            <a:extLst>
              <a:ext uri="{FF2B5EF4-FFF2-40B4-BE49-F238E27FC236}">
                <a16:creationId xmlns:a16="http://schemas.microsoft.com/office/drawing/2014/main" id="{B735724F-ABFB-4F54-8CCE-58F04541587A}"/>
              </a:ext>
            </a:extLst>
          </p:cNvPr>
          <p:cNvPicPr>
            <a:picLocks noChangeAspect="1"/>
          </p:cNvPicPr>
          <p:nvPr/>
        </p:nvPicPr>
        <p:blipFill>
          <a:blip r:embed="rId3"/>
          <a:stretch>
            <a:fillRect/>
          </a:stretch>
        </p:blipFill>
        <p:spPr>
          <a:xfrm>
            <a:off x="6489159" y="1319333"/>
            <a:ext cx="3731895" cy="2604135"/>
          </a:xfrm>
          <a:prstGeom prst="rect">
            <a:avLst/>
          </a:prstGeom>
        </p:spPr>
      </p:pic>
      <p:pic>
        <p:nvPicPr>
          <p:cNvPr id="13" name="Marcador de contenido 7">
            <a:extLst>
              <a:ext uri="{FF2B5EF4-FFF2-40B4-BE49-F238E27FC236}">
                <a16:creationId xmlns:a16="http://schemas.microsoft.com/office/drawing/2014/main" id="{5F7B4EA3-A11C-44E4-9393-5B7241BB003A}"/>
              </a:ext>
            </a:extLst>
          </p:cNvPr>
          <p:cNvPicPr>
            <a:picLocks noGrp="1" noChangeAspect="1"/>
          </p:cNvPicPr>
          <p:nvPr>
            <p:ph idx="1"/>
          </p:nvPr>
        </p:nvPicPr>
        <p:blipFill>
          <a:blip r:embed="rId4"/>
          <a:stretch>
            <a:fillRect/>
          </a:stretch>
        </p:blipFill>
        <p:spPr>
          <a:xfrm>
            <a:off x="1049364" y="1319333"/>
            <a:ext cx="4103763" cy="4139657"/>
          </a:xfrm>
          <a:prstGeom prst="rect">
            <a:avLst/>
          </a:prstGeom>
        </p:spPr>
      </p:pic>
      <p:pic>
        <p:nvPicPr>
          <p:cNvPr id="14" name="Imagen 13">
            <a:extLst>
              <a:ext uri="{FF2B5EF4-FFF2-40B4-BE49-F238E27FC236}">
                <a16:creationId xmlns:a16="http://schemas.microsoft.com/office/drawing/2014/main" id="{499E701F-5E2F-4EEC-86A5-59CB76DF49A5}"/>
              </a:ext>
            </a:extLst>
          </p:cNvPr>
          <p:cNvPicPr>
            <a:picLocks noChangeAspect="1"/>
          </p:cNvPicPr>
          <p:nvPr/>
        </p:nvPicPr>
        <p:blipFill>
          <a:blip r:embed="rId5"/>
          <a:stretch>
            <a:fillRect/>
          </a:stretch>
        </p:blipFill>
        <p:spPr>
          <a:xfrm>
            <a:off x="5380112" y="4090511"/>
            <a:ext cx="6256005" cy="1476295"/>
          </a:xfrm>
          <a:prstGeom prst="rect">
            <a:avLst/>
          </a:prstGeom>
        </p:spPr>
      </p:pic>
      <p:sp>
        <p:nvSpPr>
          <p:cNvPr id="15" name="CuadroTexto 14">
            <a:extLst>
              <a:ext uri="{FF2B5EF4-FFF2-40B4-BE49-F238E27FC236}">
                <a16:creationId xmlns:a16="http://schemas.microsoft.com/office/drawing/2014/main" id="{1D95551D-BFD6-4489-A1C1-2E3B5DA19C28}"/>
              </a:ext>
            </a:extLst>
          </p:cNvPr>
          <p:cNvSpPr txBox="1"/>
          <p:nvPr/>
        </p:nvSpPr>
        <p:spPr>
          <a:xfrm>
            <a:off x="4501169" y="729946"/>
            <a:ext cx="3338466"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Análisis de Frecuencias </a:t>
            </a:r>
          </a:p>
        </p:txBody>
      </p:sp>
    </p:spTree>
    <p:extLst>
      <p:ext uri="{BB962C8B-B14F-4D97-AF65-F5344CB8AC3E}">
        <p14:creationId xmlns:p14="http://schemas.microsoft.com/office/powerpoint/2010/main" val="2661545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pic>
        <p:nvPicPr>
          <p:cNvPr id="13" name="Imagen 12" descr="Una captura de pantalla de una red&#10;&#10;Descripción generada automáticamente con confianza media">
            <a:extLst>
              <a:ext uri="{FF2B5EF4-FFF2-40B4-BE49-F238E27FC236}">
                <a16:creationId xmlns:a16="http://schemas.microsoft.com/office/drawing/2014/main" id="{541A8B91-3134-4B2C-9167-1ECEFF7D139E}"/>
              </a:ext>
            </a:extLst>
          </p:cNvPr>
          <p:cNvPicPr>
            <a:picLocks noChangeAspect="1"/>
          </p:cNvPicPr>
          <p:nvPr/>
        </p:nvPicPr>
        <p:blipFill>
          <a:blip r:embed="rId3"/>
          <a:stretch>
            <a:fillRect/>
          </a:stretch>
        </p:blipFill>
        <p:spPr>
          <a:xfrm>
            <a:off x="2483341" y="1733305"/>
            <a:ext cx="7225318" cy="1075765"/>
          </a:xfrm>
          <a:prstGeom prst="rect">
            <a:avLst/>
          </a:prstGeom>
        </p:spPr>
      </p:pic>
      <p:pic>
        <p:nvPicPr>
          <p:cNvPr id="14" name="Imagen 13" descr="Gráfico&#10;&#10;Descripción generada automáticamente">
            <a:extLst>
              <a:ext uri="{FF2B5EF4-FFF2-40B4-BE49-F238E27FC236}">
                <a16:creationId xmlns:a16="http://schemas.microsoft.com/office/drawing/2014/main" id="{87608E46-0EE5-496C-B4E1-AA60266EBE17}"/>
              </a:ext>
            </a:extLst>
          </p:cNvPr>
          <p:cNvPicPr>
            <a:picLocks noChangeAspect="1"/>
          </p:cNvPicPr>
          <p:nvPr/>
        </p:nvPicPr>
        <p:blipFill>
          <a:blip r:embed="rId4"/>
          <a:stretch>
            <a:fillRect/>
          </a:stretch>
        </p:blipFill>
        <p:spPr>
          <a:xfrm>
            <a:off x="4221078" y="3160039"/>
            <a:ext cx="3540552" cy="2174239"/>
          </a:xfrm>
          <a:prstGeom prst="rect">
            <a:avLst/>
          </a:prstGeom>
        </p:spPr>
      </p:pic>
      <p:pic>
        <p:nvPicPr>
          <p:cNvPr id="15" name="Imagen 14" descr="Forma&#10;&#10;Descripción generada automáticamente con confianza baja">
            <a:extLst>
              <a:ext uri="{FF2B5EF4-FFF2-40B4-BE49-F238E27FC236}">
                <a16:creationId xmlns:a16="http://schemas.microsoft.com/office/drawing/2014/main" id="{39CDCEAE-6C60-482C-A290-62F6F5B371BA}"/>
              </a:ext>
            </a:extLst>
          </p:cNvPr>
          <p:cNvPicPr>
            <a:picLocks noChangeAspect="1"/>
          </p:cNvPicPr>
          <p:nvPr/>
        </p:nvPicPr>
        <p:blipFill>
          <a:blip r:embed="rId5"/>
          <a:stretch>
            <a:fillRect/>
          </a:stretch>
        </p:blipFill>
        <p:spPr>
          <a:xfrm>
            <a:off x="8194022" y="3160039"/>
            <a:ext cx="3524250" cy="2174240"/>
          </a:xfrm>
          <a:prstGeom prst="rect">
            <a:avLst/>
          </a:prstGeom>
        </p:spPr>
      </p:pic>
      <p:pic>
        <p:nvPicPr>
          <p:cNvPr id="3" name="Imagen 2">
            <a:extLst>
              <a:ext uri="{FF2B5EF4-FFF2-40B4-BE49-F238E27FC236}">
                <a16:creationId xmlns:a16="http://schemas.microsoft.com/office/drawing/2014/main" id="{87686D51-47DA-4743-BD32-14F387D70A52}"/>
              </a:ext>
            </a:extLst>
          </p:cNvPr>
          <p:cNvPicPr>
            <a:picLocks noChangeAspect="1"/>
          </p:cNvPicPr>
          <p:nvPr/>
        </p:nvPicPr>
        <p:blipFill>
          <a:blip r:embed="rId6"/>
          <a:stretch>
            <a:fillRect/>
          </a:stretch>
        </p:blipFill>
        <p:spPr>
          <a:xfrm>
            <a:off x="820591" y="3160039"/>
            <a:ext cx="2968095" cy="2075683"/>
          </a:xfrm>
          <a:prstGeom prst="rect">
            <a:avLst/>
          </a:prstGeom>
        </p:spPr>
      </p:pic>
      <p:sp>
        <p:nvSpPr>
          <p:cNvPr id="12" name="CuadroTexto 11">
            <a:extLst>
              <a:ext uri="{FF2B5EF4-FFF2-40B4-BE49-F238E27FC236}">
                <a16:creationId xmlns:a16="http://schemas.microsoft.com/office/drawing/2014/main" id="{584724D1-0F36-4503-8D3C-E88878158607}"/>
              </a:ext>
            </a:extLst>
          </p:cNvPr>
          <p:cNvSpPr txBox="1"/>
          <p:nvPr/>
        </p:nvSpPr>
        <p:spPr>
          <a:xfrm>
            <a:off x="2199434" y="748061"/>
            <a:ext cx="7793132"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SIMULACIÓN CARGA DE UNA AERONAVE  </a:t>
            </a:r>
          </a:p>
        </p:txBody>
      </p:sp>
      <p:sp>
        <p:nvSpPr>
          <p:cNvPr id="16" name="CuadroTexto 15">
            <a:extLst>
              <a:ext uri="{FF2B5EF4-FFF2-40B4-BE49-F238E27FC236}">
                <a16:creationId xmlns:a16="http://schemas.microsoft.com/office/drawing/2014/main" id="{A3C80793-FB7C-4E9A-A69C-C537FF4B2B99}"/>
              </a:ext>
            </a:extLst>
          </p:cNvPr>
          <p:cNvSpPr txBox="1"/>
          <p:nvPr/>
        </p:nvSpPr>
        <p:spPr>
          <a:xfrm>
            <a:off x="4325724" y="1443841"/>
            <a:ext cx="3540552" cy="369332"/>
          </a:xfrm>
          <a:prstGeom prst="rect">
            <a:avLst/>
          </a:prstGeom>
          <a:noFill/>
        </p:spPr>
        <p:txBody>
          <a:bodyPr wrap="square">
            <a:spAutoFit/>
          </a:bodyPr>
          <a:lstStyle/>
          <a:p>
            <a:r>
              <a:rPr lang="es-EC" dirty="0">
                <a:latin typeface="Times New Roman" panose="02020603050405020304" pitchFamily="18" charset="0"/>
                <a:cs typeface="Times New Roman" panose="02020603050405020304" pitchFamily="18" charset="0"/>
              </a:rPr>
              <a:t>Presión estática del aire vs  Tiempo</a:t>
            </a:r>
          </a:p>
        </p:txBody>
      </p:sp>
    </p:spTree>
    <p:extLst>
      <p:ext uri="{BB962C8B-B14F-4D97-AF65-F5344CB8AC3E}">
        <p14:creationId xmlns:p14="http://schemas.microsoft.com/office/powerpoint/2010/main" val="552947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pic>
        <p:nvPicPr>
          <p:cNvPr id="13" name="Imagen 12" descr="Interfaz de usuario gráfica, Aplicación&#10;&#10;Descripción generada automáticamente">
            <a:extLst>
              <a:ext uri="{FF2B5EF4-FFF2-40B4-BE49-F238E27FC236}">
                <a16:creationId xmlns:a16="http://schemas.microsoft.com/office/drawing/2014/main" id="{A3D72130-32F9-4BD2-8587-5D15544F0856}"/>
              </a:ext>
            </a:extLst>
          </p:cNvPr>
          <p:cNvPicPr>
            <a:picLocks noChangeAspect="1"/>
          </p:cNvPicPr>
          <p:nvPr/>
        </p:nvPicPr>
        <p:blipFill>
          <a:blip r:embed="rId3"/>
          <a:stretch>
            <a:fillRect/>
          </a:stretch>
        </p:blipFill>
        <p:spPr>
          <a:xfrm>
            <a:off x="889643" y="1365513"/>
            <a:ext cx="4262093" cy="4619629"/>
          </a:xfrm>
          <a:prstGeom prst="rect">
            <a:avLst/>
          </a:prstGeom>
        </p:spPr>
      </p:pic>
      <p:pic>
        <p:nvPicPr>
          <p:cNvPr id="3" name="Imagen 2">
            <a:extLst>
              <a:ext uri="{FF2B5EF4-FFF2-40B4-BE49-F238E27FC236}">
                <a16:creationId xmlns:a16="http://schemas.microsoft.com/office/drawing/2014/main" id="{45651810-97DE-4427-9883-879789808951}"/>
              </a:ext>
            </a:extLst>
          </p:cNvPr>
          <p:cNvPicPr>
            <a:picLocks noChangeAspect="1"/>
          </p:cNvPicPr>
          <p:nvPr/>
        </p:nvPicPr>
        <p:blipFill>
          <a:blip r:embed="rId4"/>
          <a:stretch>
            <a:fillRect/>
          </a:stretch>
        </p:blipFill>
        <p:spPr>
          <a:xfrm>
            <a:off x="6096000" y="2048401"/>
            <a:ext cx="4567518" cy="3253851"/>
          </a:xfrm>
          <a:prstGeom prst="rect">
            <a:avLst/>
          </a:prstGeom>
        </p:spPr>
      </p:pic>
      <p:sp>
        <p:nvSpPr>
          <p:cNvPr id="12" name="CuadroTexto 11">
            <a:extLst>
              <a:ext uri="{FF2B5EF4-FFF2-40B4-BE49-F238E27FC236}">
                <a16:creationId xmlns:a16="http://schemas.microsoft.com/office/drawing/2014/main" id="{36E3B82F-8A77-4EF2-88F0-DE0839A4F5BC}"/>
              </a:ext>
            </a:extLst>
          </p:cNvPr>
          <p:cNvSpPr txBox="1"/>
          <p:nvPr/>
        </p:nvSpPr>
        <p:spPr>
          <a:xfrm>
            <a:off x="3148928" y="820399"/>
            <a:ext cx="5894143"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SIMULACIÓN CARGA ESTÁTICA </a:t>
            </a:r>
          </a:p>
        </p:txBody>
      </p:sp>
    </p:spTree>
    <p:extLst>
      <p:ext uri="{BB962C8B-B14F-4D97-AF65-F5344CB8AC3E}">
        <p14:creationId xmlns:p14="http://schemas.microsoft.com/office/powerpoint/2010/main" val="1447778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pic>
        <p:nvPicPr>
          <p:cNvPr id="16" name="Imagen 15" descr="Interfaz de usuario gráfica&#10;&#10;Descripción generada automáticamente con confianza media">
            <a:extLst>
              <a:ext uri="{FF2B5EF4-FFF2-40B4-BE49-F238E27FC236}">
                <a16:creationId xmlns:a16="http://schemas.microsoft.com/office/drawing/2014/main" id="{35F5E9D1-C0BB-4744-A467-8C70149061F7}"/>
              </a:ext>
            </a:extLst>
          </p:cNvPr>
          <p:cNvPicPr>
            <a:picLocks noChangeAspect="1"/>
          </p:cNvPicPr>
          <p:nvPr/>
        </p:nvPicPr>
        <p:blipFill>
          <a:blip r:embed="rId3"/>
          <a:stretch>
            <a:fillRect/>
          </a:stretch>
        </p:blipFill>
        <p:spPr>
          <a:xfrm>
            <a:off x="4346034" y="3920677"/>
            <a:ext cx="2684536" cy="1870325"/>
          </a:xfrm>
          <a:prstGeom prst="rect">
            <a:avLst/>
          </a:prstGeom>
        </p:spPr>
      </p:pic>
      <p:pic>
        <p:nvPicPr>
          <p:cNvPr id="17" name="Imagen 16" descr="Interfaz de usuario gráfica&#10;&#10;Descripción generada automáticamente">
            <a:extLst>
              <a:ext uri="{FF2B5EF4-FFF2-40B4-BE49-F238E27FC236}">
                <a16:creationId xmlns:a16="http://schemas.microsoft.com/office/drawing/2014/main" id="{C4411259-24AF-428F-8C08-E0CE35F95596}"/>
              </a:ext>
            </a:extLst>
          </p:cNvPr>
          <p:cNvPicPr>
            <a:picLocks noChangeAspect="1"/>
          </p:cNvPicPr>
          <p:nvPr/>
        </p:nvPicPr>
        <p:blipFill>
          <a:blip r:embed="rId4"/>
          <a:stretch>
            <a:fillRect/>
          </a:stretch>
        </p:blipFill>
        <p:spPr>
          <a:xfrm>
            <a:off x="7990821" y="3920678"/>
            <a:ext cx="2701253" cy="1865408"/>
          </a:xfrm>
          <a:prstGeom prst="rect">
            <a:avLst/>
          </a:prstGeom>
        </p:spPr>
      </p:pic>
      <p:pic>
        <p:nvPicPr>
          <p:cNvPr id="18" name="Imagen 17" descr="Diagrama&#10;&#10;Descripción generada automáticamente">
            <a:extLst>
              <a:ext uri="{FF2B5EF4-FFF2-40B4-BE49-F238E27FC236}">
                <a16:creationId xmlns:a16="http://schemas.microsoft.com/office/drawing/2014/main" id="{FC1EB86C-58E1-4614-A9ED-51DDC00A3186}"/>
              </a:ext>
            </a:extLst>
          </p:cNvPr>
          <p:cNvPicPr>
            <a:picLocks noChangeAspect="1"/>
          </p:cNvPicPr>
          <p:nvPr/>
        </p:nvPicPr>
        <p:blipFill>
          <a:blip r:embed="rId5"/>
          <a:stretch>
            <a:fillRect/>
          </a:stretch>
        </p:blipFill>
        <p:spPr>
          <a:xfrm>
            <a:off x="1098382" y="3920678"/>
            <a:ext cx="2655036" cy="1822141"/>
          </a:xfrm>
          <a:prstGeom prst="rect">
            <a:avLst/>
          </a:prstGeom>
        </p:spPr>
      </p:pic>
      <p:pic>
        <p:nvPicPr>
          <p:cNvPr id="23" name="Imagen 22" descr="Gráfico, Diagrama, Gráfico de embudo&#10;&#10;Descripción generada automáticamente">
            <a:extLst>
              <a:ext uri="{FF2B5EF4-FFF2-40B4-BE49-F238E27FC236}">
                <a16:creationId xmlns:a16="http://schemas.microsoft.com/office/drawing/2014/main" id="{ED02AA64-0D90-4EB3-B854-A5589BB03B8B}"/>
              </a:ext>
            </a:extLst>
          </p:cNvPr>
          <p:cNvPicPr>
            <a:picLocks noChangeAspect="1"/>
          </p:cNvPicPr>
          <p:nvPr/>
        </p:nvPicPr>
        <p:blipFill>
          <a:blip r:embed="rId6"/>
          <a:stretch>
            <a:fillRect/>
          </a:stretch>
        </p:blipFill>
        <p:spPr>
          <a:xfrm>
            <a:off x="1244511" y="1717123"/>
            <a:ext cx="2571178" cy="1848432"/>
          </a:xfrm>
          <a:prstGeom prst="rect">
            <a:avLst/>
          </a:prstGeom>
        </p:spPr>
      </p:pic>
      <p:pic>
        <p:nvPicPr>
          <p:cNvPr id="24" name="Imagen 23" descr="Gráfico, Diagrama, Gráfico de embudo&#10;&#10;Descripción generada automáticamente">
            <a:extLst>
              <a:ext uri="{FF2B5EF4-FFF2-40B4-BE49-F238E27FC236}">
                <a16:creationId xmlns:a16="http://schemas.microsoft.com/office/drawing/2014/main" id="{8CC7ABF9-49CD-4CF9-9FBC-D407E14900EA}"/>
              </a:ext>
            </a:extLst>
          </p:cNvPr>
          <p:cNvPicPr>
            <a:picLocks noChangeAspect="1"/>
          </p:cNvPicPr>
          <p:nvPr/>
        </p:nvPicPr>
        <p:blipFill>
          <a:blip r:embed="rId7"/>
          <a:stretch>
            <a:fillRect/>
          </a:stretch>
        </p:blipFill>
        <p:spPr>
          <a:xfrm>
            <a:off x="4315160" y="1717123"/>
            <a:ext cx="2800032" cy="1936452"/>
          </a:xfrm>
          <a:prstGeom prst="rect">
            <a:avLst/>
          </a:prstGeom>
        </p:spPr>
      </p:pic>
      <p:pic>
        <p:nvPicPr>
          <p:cNvPr id="25" name="Imagen 24" descr="Gráfico, Diagrama, Gráfico de embudo&#10;&#10;Descripción generada automáticamente">
            <a:extLst>
              <a:ext uri="{FF2B5EF4-FFF2-40B4-BE49-F238E27FC236}">
                <a16:creationId xmlns:a16="http://schemas.microsoft.com/office/drawing/2014/main" id="{3AEE4B8C-B3C3-46D1-B63B-940EC12BD348}"/>
              </a:ext>
            </a:extLst>
          </p:cNvPr>
          <p:cNvPicPr>
            <a:picLocks noChangeAspect="1"/>
          </p:cNvPicPr>
          <p:nvPr/>
        </p:nvPicPr>
        <p:blipFill>
          <a:blip r:embed="rId8"/>
          <a:stretch>
            <a:fillRect/>
          </a:stretch>
        </p:blipFill>
        <p:spPr>
          <a:xfrm>
            <a:off x="7811170" y="1717123"/>
            <a:ext cx="2701253" cy="1892442"/>
          </a:xfrm>
          <a:prstGeom prst="rect">
            <a:avLst/>
          </a:prstGeom>
        </p:spPr>
      </p:pic>
      <p:sp>
        <p:nvSpPr>
          <p:cNvPr id="26" name="CuadroTexto 25">
            <a:extLst>
              <a:ext uri="{FF2B5EF4-FFF2-40B4-BE49-F238E27FC236}">
                <a16:creationId xmlns:a16="http://schemas.microsoft.com/office/drawing/2014/main" id="{7A3A4509-B7CF-4054-AE13-502E5257235C}"/>
              </a:ext>
            </a:extLst>
          </p:cNvPr>
          <p:cNvSpPr txBox="1"/>
          <p:nvPr/>
        </p:nvSpPr>
        <p:spPr>
          <a:xfrm>
            <a:off x="3499340" y="761480"/>
            <a:ext cx="5193319"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Resultados Simulación Carga Estática </a:t>
            </a:r>
          </a:p>
        </p:txBody>
      </p:sp>
      <p:sp>
        <p:nvSpPr>
          <p:cNvPr id="5" name="CuadroTexto 4">
            <a:extLst>
              <a:ext uri="{FF2B5EF4-FFF2-40B4-BE49-F238E27FC236}">
                <a16:creationId xmlns:a16="http://schemas.microsoft.com/office/drawing/2014/main" id="{E713452F-BE37-45F2-A75E-03395ACFB648}"/>
              </a:ext>
            </a:extLst>
          </p:cNvPr>
          <p:cNvSpPr txBox="1"/>
          <p:nvPr/>
        </p:nvSpPr>
        <p:spPr>
          <a:xfrm>
            <a:off x="2042054" y="1298918"/>
            <a:ext cx="1057275" cy="369332"/>
          </a:xfrm>
          <a:prstGeom prst="rect">
            <a:avLst/>
          </a:prstGeom>
          <a:noFill/>
        </p:spPr>
        <p:txBody>
          <a:bodyPr wrap="square" rtlCol="0">
            <a:spAutoFit/>
          </a:bodyPr>
          <a:lstStyle/>
          <a:p>
            <a:r>
              <a:rPr lang="es-EC">
                <a:latin typeface="Times New Roman" panose="02020603050405020304" pitchFamily="18" charset="0"/>
                <a:cs typeface="Times New Roman" panose="02020603050405020304" pitchFamily="18" charset="0"/>
              </a:rPr>
              <a:t>F=981 N</a:t>
            </a:r>
          </a:p>
        </p:txBody>
      </p:sp>
      <p:sp>
        <p:nvSpPr>
          <p:cNvPr id="19" name="CuadroTexto 18">
            <a:extLst>
              <a:ext uri="{FF2B5EF4-FFF2-40B4-BE49-F238E27FC236}">
                <a16:creationId xmlns:a16="http://schemas.microsoft.com/office/drawing/2014/main" id="{165AEE93-DC77-44B0-A035-0DF66B5DC667}"/>
              </a:ext>
            </a:extLst>
          </p:cNvPr>
          <p:cNvSpPr txBox="1"/>
          <p:nvPr/>
        </p:nvSpPr>
        <p:spPr>
          <a:xfrm>
            <a:off x="5186538" y="1320551"/>
            <a:ext cx="1171400" cy="369332"/>
          </a:xfrm>
          <a:prstGeom prst="rect">
            <a:avLst/>
          </a:prstGeom>
          <a:noFill/>
        </p:spPr>
        <p:txBody>
          <a:bodyPr wrap="square" rtlCol="0">
            <a:spAutoFit/>
          </a:bodyPr>
          <a:lstStyle/>
          <a:p>
            <a:r>
              <a:rPr lang="es-EC">
                <a:latin typeface="Times New Roman" panose="02020603050405020304" pitchFamily="18" charset="0"/>
                <a:cs typeface="Times New Roman" panose="02020603050405020304" pitchFamily="18" charset="0"/>
              </a:rPr>
              <a:t>F=3924 N</a:t>
            </a:r>
          </a:p>
        </p:txBody>
      </p:sp>
      <p:sp>
        <p:nvSpPr>
          <p:cNvPr id="20" name="CuadroTexto 19">
            <a:extLst>
              <a:ext uri="{FF2B5EF4-FFF2-40B4-BE49-F238E27FC236}">
                <a16:creationId xmlns:a16="http://schemas.microsoft.com/office/drawing/2014/main" id="{46034CE1-E9FF-4CBA-9927-F9231A0B4283}"/>
              </a:ext>
            </a:extLst>
          </p:cNvPr>
          <p:cNvSpPr txBox="1"/>
          <p:nvPr/>
        </p:nvSpPr>
        <p:spPr>
          <a:xfrm>
            <a:off x="8633158" y="1333721"/>
            <a:ext cx="1310942" cy="369332"/>
          </a:xfrm>
          <a:prstGeom prst="rect">
            <a:avLst/>
          </a:prstGeom>
          <a:noFill/>
        </p:spPr>
        <p:txBody>
          <a:bodyPr wrap="square" rtlCol="0">
            <a:spAutoFit/>
          </a:bodyPr>
          <a:lstStyle/>
          <a:p>
            <a:r>
              <a:rPr lang="es-EC">
                <a:latin typeface="Times New Roman" panose="02020603050405020304" pitchFamily="18" charset="0"/>
                <a:cs typeface="Times New Roman" panose="02020603050405020304" pitchFamily="18" charset="0"/>
              </a:rPr>
              <a:t>F=5570.1 N</a:t>
            </a:r>
          </a:p>
        </p:txBody>
      </p:sp>
    </p:spTree>
    <p:extLst>
      <p:ext uri="{BB962C8B-B14F-4D97-AF65-F5344CB8AC3E}">
        <p14:creationId xmlns:p14="http://schemas.microsoft.com/office/powerpoint/2010/main" val="319707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0" y="65195"/>
            <a:ext cx="3767378"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GENERALIDADES</a:t>
            </a:r>
            <a:endParaRPr lang="es-EC" sz="3200" b="1" dirty="0">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1572B497-6444-4605-89D2-BCAB7DAC85B5}"/>
              </a:ext>
            </a:extLst>
          </p:cNvPr>
          <p:cNvSpPr txBox="1"/>
          <p:nvPr/>
        </p:nvSpPr>
        <p:spPr>
          <a:xfrm>
            <a:off x="3062504" y="780837"/>
            <a:ext cx="6066991" cy="523220"/>
          </a:xfrm>
          <a:prstGeom prst="rect">
            <a:avLst/>
          </a:prstGeom>
          <a:noFill/>
        </p:spPr>
        <p:txBody>
          <a:bodyPr wrap="square" lIns="91440" tIns="45720" rIns="91440" bIns="45720" rtlCol="0" anchor="t">
            <a:spAutoFit/>
          </a:bodyPr>
          <a:lstStyle/>
          <a:p>
            <a:pPr lvl="0" algn="ctr"/>
            <a:r>
              <a:rPr lang="es-ES" sz="2800" b="1" dirty="0">
                <a:latin typeface="Times New Roman" panose="02020603050405020304" pitchFamily="18" charset="0"/>
                <a:cs typeface="Times New Roman" panose="02020603050405020304" pitchFamily="18" charset="0"/>
              </a:rPr>
              <a:t>DEFINICIÓN DEL PROYECTO</a:t>
            </a:r>
            <a:endParaRPr lang="es-EC" sz="2800" b="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1BC36D42-B36F-41D7-9470-51F420A929FE}"/>
              </a:ext>
            </a:extLst>
          </p:cNvPr>
          <p:cNvSpPr txBox="1"/>
          <p:nvPr/>
        </p:nvSpPr>
        <p:spPr>
          <a:xfrm>
            <a:off x="711179" y="1304057"/>
            <a:ext cx="11023733" cy="3366563"/>
          </a:xfrm>
          <a:prstGeom prst="rect">
            <a:avLst/>
          </a:prstGeom>
          <a:noFill/>
        </p:spPr>
        <p:txBody>
          <a:bodyPr wrap="square" lIns="91440" tIns="45720" rIns="91440" bIns="45720" rtlCol="0" anchor="t">
            <a:spAutoFit/>
          </a:bodyPr>
          <a:lstStyle/>
          <a:p>
            <a:pPr algn="just">
              <a:lnSpc>
                <a:spcPct val="150000"/>
              </a:lnSpc>
            </a:pPr>
            <a:r>
              <a:rPr lang="es-EC" dirty="0">
                <a:latin typeface="Times New Roman" panose="02020603050405020304" pitchFamily="18" charset="0"/>
                <a:ea typeface="Calibri" panose="020F0502020204030204" pitchFamily="34" charset="0"/>
                <a:cs typeface="Times New Roman" panose="02020603050405020304" pitchFamily="18" charset="0"/>
              </a:rPr>
              <a:t>Se realizará la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medición experimental del módulo de elasticidad en láminas de material compuesto, utilizando los siguientes equipos </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Rigidímetro</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TMI modelo 7920 y el denominado MOE dinámico. Además, se realizará la medición experimental del módulo de elasticidad a flexión estática.</a:t>
            </a:r>
          </a:p>
          <a:p>
            <a:pPr algn="just">
              <a:lnSpc>
                <a:spcPct val="150000"/>
              </a:lnSpc>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Se procederá con ensayos mecánicos con cargas estáticas y cíclicas, </a:t>
            </a:r>
            <a:r>
              <a:rPr lang="es-EC" dirty="0">
                <a:latin typeface="Times New Roman" panose="02020603050405020304" pitchFamily="18" charset="0"/>
                <a:ea typeface="Calibri" panose="020F0502020204030204" pitchFamily="34" charset="0"/>
                <a:cs typeface="Times New Roman" panose="02020603050405020304" pitchFamily="18" charset="0"/>
              </a:rPr>
              <a:t>considerando</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las características geométricas</a:t>
            </a:r>
            <a:r>
              <a:rPr lang="es-EC" dirty="0">
                <a:latin typeface="Times New Roman" panose="02020603050405020304" pitchFamily="18" charset="0"/>
                <a:ea typeface="Calibri" panose="020F0502020204030204" pitchFamily="34" charset="0"/>
                <a:cs typeface="Times New Roman" panose="02020603050405020304" pitchFamily="18" charset="0"/>
              </a:rPr>
              <a:t> y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mecánicas de los materiales fibra de vidrio</a:t>
            </a:r>
            <a:r>
              <a:rPr lang="es-EC" dirty="0">
                <a:latin typeface="Times New Roman" panose="02020603050405020304" pitchFamily="18" charset="0"/>
                <a:ea typeface="Calibri" panose="020F0502020204030204" pitchFamily="34" charset="0"/>
                <a:cs typeface="Times New Roman" panose="02020603050405020304" pitchFamily="18" charset="0"/>
              </a:rPr>
              <a:t> tipo E y resina,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generados de una orden de ingeniería, con lo cual estos ensayos nos ayudarán a realizar una simulación del parche, para esto se utilizará el software ANSYS.</a:t>
            </a:r>
          </a:p>
          <a:p>
            <a:pPr algn="just">
              <a:lnSpc>
                <a:spcPct val="150000"/>
              </a:lnSpc>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152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pic>
        <p:nvPicPr>
          <p:cNvPr id="12" name="Imagen 11" descr="Gráfico, Diagrama&#10;&#10;Descripción generada automáticamente">
            <a:extLst>
              <a:ext uri="{FF2B5EF4-FFF2-40B4-BE49-F238E27FC236}">
                <a16:creationId xmlns:a16="http://schemas.microsoft.com/office/drawing/2014/main" id="{686CC8AB-C660-4380-9D06-D46E9314665A}"/>
              </a:ext>
            </a:extLst>
          </p:cNvPr>
          <p:cNvPicPr>
            <a:picLocks noChangeAspect="1"/>
          </p:cNvPicPr>
          <p:nvPr/>
        </p:nvPicPr>
        <p:blipFill>
          <a:blip r:embed="rId3"/>
          <a:stretch>
            <a:fillRect/>
          </a:stretch>
        </p:blipFill>
        <p:spPr>
          <a:xfrm>
            <a:off x="1106826" y="1232464"/>
            <a:ext cx="3161601" cy="2133613"/>
          </a:xfrm>
          <a:prstGeom prst="rect">
            <a:avLst/>
          </a:prstGeom>
        </p:spPr>
      </p:pic>
      <p:pic>
        <p:nvPicPr>
          <p:cNvPr id="13" name="Imagen 12" descr="Gráfico, Gráfico de líneas&#10;&#10;Descripción generada automáticamente">
            <a:extLst>
              <a:ext uri="{FF2B5EF4-FFF2-40B4-BE49-F238E27FC236}">
                <a16:creationId xmlns:a16="http://schemas.microsoft.com/office/drawing/2014/main" id="{6DD85169-F094-420A-AC60-26DCBE670629}"/>
              </a:ext>
            </a:extLst>
          </p:cNvPr>
          <p:cNvPicPr>
            <a:picLocks noChangeAspect="1"/>
          </p:cNvPicPr>
          <p:nvPr/>
        </p:nvPicPr>
        <p:blipFill>
          <a:blip r:embed="rId4"/>
          <a:stretch>
            <a:fillRect/>
          </a:stretch>
        </p:blipFill>
        <p:spPr>
          <a:xfrm>
            <a:off x="5285049" y="1267702"/>
            <a:ext cx="5618695" cy="2063138"/>
          </a:xfrm>
          <a:prstGeom prst="rect">
            <a:avLst/>
          </a:prstGeom>
        </p:spPr>
      </p:pic>
      <p:pic>
        <p:nvPicPr>
          <p:cNvPr id="14" name="Imagen 13" descr="Gráfico&#10;&#10;Descripción generada automáticamente">
            <a:extLst>
              <a:ext uri="{FF2B5EF4-FFF2-40B4-BE49-F238E27FC236}">
                <a16:creationId xmlns:a16="http://schemas.microsoft.com/office/drawing/2014/main" id="{2D2191B1-8DEC-4F61-A871-FA5F458807D8}"/>
              </a:ext>
            </a:extLst>
          </p:cNvPr>
          <p:cNvPicPr>
            <a:picLocks noChangeAspect="1"/>
          </p:cNvPicPr>
          <p:nvPr/>
        </p:nvPicPr>
        <p:blipFill>
          <a:blip r:embed="rId5"/>
          <a:stretch>
            <a:fillRect/>
          </a:stretch>
        </p:blipFill>
        <p:spPr>
          <a:xfrm>
            <a:off x="174607" y="3936567"/>
            <a:ext cx="3950046" cy="1647033"/>
          </a:xfrm>
          <a:prstGeom prst="rect">
            <a:avLst/>
          </a:prstGeom>
        </p:spPr>
      </p:pic>
      <p:pic>
        <p:nvPicPr>
          <p:cNvPr id="15" name="Imagen 14" descr="Gráfico, Flecha&#10;&#10;Descripción generada automáticamente">
            <a:extLst>
              <a:ext uri="{FF2B5EF4-FFF2-40B4-BE49-F238E27FC236}">
                <a16:creationId xmlns:a16="http://schemas.microsoft.com/office/drawing/2014/main" id="{04BB3055-8D58-4F15-A05C-944F92EB9D07}"/>
              </a:ext>
            </a:extLst>
          </p:cNvPr>
          <p:cNvPicPr>
            <a:picLocks noChangeAspect="1"/>
          </p:cNvPicPr>
          <p:nvPr/>
        </p:nvPicPr>
        <p:blipFill>
          <a:blip r:embed="rId6"/>
          <a:stretch>
            <a:fillRect/>
          </a:stretch>
        </p:blipFill>
        <p:spPr>
          <a:xfrm>
            <a:off x="4314662" y="3972732"/>
            <a:ext cx="2540610" cy="1793159"/>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6C02008-D626-4A4A-A474-1A2CD1000A70}"/>
              </a:ext>
            </a:extLst>
          </p:cNvPr>
          <p:cNvPicPr>
            <a:picLocks noChangeAspect="1"/>
          </p:cNvPicPr>
          <p:nvPr/>
        </p:nvPicPr>
        <p:blipFill>
          <a:blip r:embed="rId7"/>
          <a:stretch>
            <a:fillRect/>
          </a:stretch>
        </p:blipFill>
        <p:spPr>
          <a:xfrm>
            <a:off x="6931286" y="3978025"/>
            <a:ext cx="2561398" cy="1786833"/>
          </a:xfrm>
          <a:prstGeom prst="rect">
            <a:avLst/>
          </a:prstGeom>
        </p:spPr>
      </p:pic>
      <p:pic>
        <p:nvPicPr>
          <p:cNvPr id="19" name="Imagen 18" descr="Flecha&#10;&#10;Descripción generada automáticamente con confianza media">
            <a:extLst>
              <a:ext uri="{FF2B5EF4-FFF2-40B4-BE49-F238E27FC236}">
                <a16:creationId xmlns:a16="http://schemas.microsoft.com/office/drawing/2014/main" id="{B07BD218-5561-47EA-AAB8-451231894025}"/>
              </a:ext>
            </a:extLst>
          </p:cNvPr>
          <p:cNvPicPr>
            <a:picLocks noChangeAspect="1"/>
          </p:cNvPicPr>
          <p:nvPr/>
        </p:nvPicPr>
        <p:blipFill>
          <a:blip r:embed="rId8"/>
          <a:stretch>
            <a:fillRect/>
          </a:stretch>
        </p:blipFill>
        <p:spPr>
          <a:xfrm>
            <a:off x="9568698" y="3971699"/>
            <a:ext cx="2560494" cy="1793159"/>
          </a:xfrm>
          <a:prstGeom prst="rect">
            <a:avLst/>
          </a:prstGeom>
        </p:spPr>
      </p:pic>
      <p:sp>
        <p:nvSpPr>
          <p:cNvPr id="2" name="CuadroTexto 1">
            <a:extLst>
              <a:ext uri="{FF2B5EF4-FFF2-40B4-BE49-F238E27FC236}">
                <a16:creationId xmlns:a16="http://schemas.microsoft.com/office/drawing/2014/main" id="{2B53686F-E6A9-4B50-9700-CA6E7A7E28DF}"/>
              </a:ext>
            </a:extLst>
          </p:cNvPr>
          <p:cNvSpPr txBox="1"/>
          <p:nvPr/>
        </p:nvSpPr>
        <p:spPr>
          <a:xfrm>
            <a:off x="3502485" y="685146"/>
            <a:ext cx="4344242" cy="523220"/>
          </a:xfrm>
          <a:prstGeom prst="rect">
            <a:avLst/>
          </a:prstGeom>
          <a:noFill/>
        </p:spPr>
        <p:txBody>
          <a:bodyPr wrap="square" rtlCol="0">
            <a:spAutoFit/>
          </a:bodyPr>
          <a:lstStyle/>
          <a:p>
            <a:r>
              <a:rPr lang="es-EC" sz="2800" b="1" dirty="0">
                <a:latin typeface="Times New Roman" panose="02020603050405020304" pitchFamily="18" charset="0"/>
                <a:cs typeface="Times New Roman" panose="02020603050405020304" pitchFamily="18" charset="0"/>
              </a:rPr>
              <a:t>SIMULACIÓN A FATIGA</a:t>
            </a:r>
          </a:p>
        </p:txBody>
      </p:sp>
      <p:sp>
        <p:nvSpPr>
          <p:cNvPr id="3" name="CuadroTexto 2">
            <a:extLst>
              <a:ext uri="{FF2B5EF4-FFF2-40B4-BE49-F238E27FC236}">
                <a16:creationId xmlns:a16="http://schemas.microsoft.com/office/drawing/2014/main" id="{BCA42D7E-F23A-42A0-BEB7-ABF61BED7D8C}"/>
              </a:ext>
            </a:extLst>
          </p:cNvPr>
          <p:cNvSpPr txBox="1"/>
          <p:nvPr/>
        </p:nvSpPr>
        <p:spPr>
          <a:xfrm>
            <a:off x="899054" y="3545849"/>
            <a:ext cx="2472796" cy="369332"/>
          </a:xfrm>
          <a:prstGeom prst="rect">
            <a:avLst/>
          </a:prstGeom>
          <a:noFill/>
        </p:spPr>
        <p:txBody>
          <a:bodyPr wrap="square" rtlCol="0">
            <a:spAutoFit/>
          </a:bodyPr>
          <a:lstStyle/>
          <a:p>
            <a:r>
              <a:rPr lang="es-EC" b="1">
                <a:latin typeface="Times New Roman" panose="02020603050405020304" pitchFamily="18" charset="0"/>
                <a:cs typeface="Times New Roman" panose="02020603050405020304" pitchFamily="18" charset="0"/>
              </a:rPr>
              <a:t>Simulación a cortante </a:t>
            </a:r>
          </a:p>
        </p:txBody>
      </p:sp>
      <p:sp>
        <p:nvSpPr>
          <p:cNvPr id="16" name="CuadroTexto 15">
            <a:extLst>
              <a:ext uri="{FF2B5EF4-FFF2-40B4-BE49-F238E27FC236}">
                <a16:creationId xmlns:a16="http://schemas.microsoft.com/office/drawing/2014/main" id="{944E3B37-E929-446F-BC87-CD41E2B0BFC8}"/>
              </a:ext>
            </a:extLst>
          </p:cNvPr>
          <p:cNvSpPr txBox="1"/>
          <p:nvPr/>
        </p:nvSpPr>
        <p:spPr>
          <a:xfrm>
            <a:off x="5060162" y="3558279"/>
            <a:ext cx="1228888" cy="369332"/>
          </a:xfrm>
          <a:prstGeom prst="rect">
            <a:avLst/>
          </a:prstGeom>
          <a:noFill/>
        </p:spPr>
        <p:txBody>
          <a:bodyPr wrap="square" rtlCol="0">
            <a:spAutoFit/>
          </a:bodyPr>
          <a:lstStyle/>
          <a:p>
            <a:r>
              <a:rPr lang="es-EC">
                <a:latin typeface="Times New Roman" panose="02020603050405020304" pitchFamily="18" charset="0"/>
                <a:cs typeface="Times New Roman" panose="02020603050405020304" pitchFamily="18" charset="0"/>
              </a:rPr>
              <a:t>F=2960 N</a:t>
            </a:r>
          </a:p>
        </p:txBody>
      </p:sp>
      <p:sp>
        <p:nvSpPr>
          <p:cNvPr id="17" name="CuadroTexto 16">
            <a:extLst>
              <a:ext uri="{FF2B5EF4-FFF2-40B4-BE49-F238E27FC236}">
                <a16:creationId xmlns:a16="http://schemas.microsoft.com/office/drawing/2014/main" id="{0C1FE0A1-E0F0-4DD3-8060-8C5B00ADD0CB}"/>
              </a:ext>
            </a:extLst>
          </p:cNvPr>
          <p:cNvSpPr txBox="1"/>
          <p:nvPr/>
        </p:nvSpPr>
        <p:spPr>
          <a:xfrm>
            <a:off x="7634106" y="3580553"/>
            <a:ext cx="1228888" cy="369332"/>
          </a:xfrm>
          <a:prstGeom prst="rect">
            <a:avLst/>
          </a:prstGeom>
          <a:noFill/>
        </p:spPr>
        <p:txBody>
          <a:bodyPr wrap="square" rtlCol="0">
            <a:spAutoFit/>
          </a:bodyPr>
          <a:lstStyle/>
          <a:p>
            <a:r>
              <a:rPr lang="es-EC">
                <a:latin typeface="Times New Roman" panose="02020603050405020304" pitchFamily="18" charset="0"/>
                <a:cs typeface="Times New Roman" panose="02020603050405020304" pitchFamily="18" charset="0"/>
              </a:rPr>
              <a:t>F=2140 N</a:t>
            </a:r>
          </a:p>
        </p:txBody>
      </p:sp>
      <p:sp>
        <p:nvSpPr>
          <p:cNvPr id="20" name="CuadroTexto 19">
            <a:extLst>
              <a:ext uri="{FF2B5EF4-FFF2-40B4-BE49-F238E27FC236}">
                <a16:creationId xmlns:a16="http://schemas.microsoft.com/office/drawing/2014/main" id="{DAE8F3F0-DB25-4D55-ABBC-B961F4CAC916}"/>
              </a:ext>
            </a:extLst>
          </p:cNvPr>
          <p:cNvSpPr txBox="1"/>
          <p:nvPr/>
        </p:nvSpPr>
        <p:spPr>
          <a:xfrm>
            <a:off x="10435139" y="3586420"/>
            <a:ext cx="1354156" cy="369332"/>
          </a:xfrm>
          <a:prstGeom prst="rect">
            <a:avLst/>
          </a:prstGeom>
          <a:noFill/>
        </p:spPr>
        <p:txBody>
          <a:bodyPr wrap="square" rtlCol="0">
            <a:spAutoFit/>
          </a:bodyPr>
          <a:lstStyle/>
          <a:p>
            <a:r>
              <a:rPr lang="es-EC">
                <a:latin typeface="Times New Roman" panose="02020603050405020304" pitchFamily="18" charset="0"/>
                <a:cs typeface="Times New Roman" panose="02020603050405020304" pitchFamily="18" charset="0"/>
              </a:rPr>
              <a:t>F=1452.4 N</a:t>
            </a:r>
          </a:p>
        </p:txBody>
      </p:sp>
    </p:spTree>
    <p:extLst>
      <p:ext uri="{BB962C8B-B14F-4D97-AF65-F5344CB8AC3E}">
        <p14:creationId xmlns:p14="http://schemas.microsoft.com/office/powerpoint/2010/main" val="3278709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3F95783D-1769-42B5-95B1-350D7E3FBF7A}"/>
              </a:ext>
            </a:extLst>
          </p:cNvPr>
          <p:cNvSpPr txBox="1"/>
          <p:nvPr/>
        </p:nvSpPr>
        <p:spPr>
          <a:xfrm>
            <a:off x="-45720" y="838852"/>
            <a:ext cx="11997992" cy="584775"/>
          </a:xfrm>
          <a:prstGeom prst="rect">
            <a:avLst/>
          </a:prstGeom>
          <a:noFill/>
        </p:spPr>
        <p:txBody>
          <a:bodyPr wrap="square" rtlCol="0">
            <a:spAutoFit/>
          </a:bodyPr>
          <a:lstStyle/>
          <a:p>
            <a:pPr lvl="0" algn="ctr"/>
            <a:r>
              <a:rPr lang="es-ES" sz="3200" b="1" dirty="0">
                <a:latin typeface="Times New Roman" panose="02020603050405020304" pitchFamily="18" charset="0"/>
                <a:cs typeface="Times New Roman" panose="02020603050405020304" pitchFamily="18" charset="0"/>
              </a:rPr>
              <a:t>ENSAYO A FATIGA</a:t>
            </a:r>
            <a:endParaRPr lang="es-EC" sz="3200" b="1" dirty="0">
              <a:latin typeface="Times New Roman" panose="02020603050405020304" pitchFamily="18" charset="0"/>
              <a:cs typeface="Times New Roman" panose="02020603050405020304" pitchFamily="18" charset="0"/>
            </a:endParaRPr>
          </a:p>
        </p:txBody>
      </p:sp>
      <p:pic>
        <p:nvPicPr>
          <p:cNvPr id="13" name="Imagen 12">
            <a:extLst>
              <a:ext uri="{FF2B5EF4-FFF2-40B4-BE49-F238E27FC236}">
                <a16:creationId xmlns:a16="http://schemas.microsoft.com/office/drawing/2014/main" id="{0BEC51D5-8751-40B9-8416-0BC39F78B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295" y="1735987"/>
            <a:ext cx="2543517" cy="3954498"/>
          </a:xfrm>
          <a:prstGeom prst="rect">
            <a:avLst/>
          </a:prstGeom>
        </p:spPr>
      </p:pic>
      <p:graphicFrame>
        <p:nvGraphicFramePr>
          <p:cNvPr id="14" name="Diagrama 13">
            <a:extLst>
              <a:ext uri="{FF2B5EF4-FFF2-40B4-BE49-F238E27FC236}">
                <a16:creationId xmlns:a16="http://schemas.microsoft.com/office/drawing/2014/main" id="{30D7E2E3-09E9-45AF-BA8F-F988B1CE2A37}"/>
              </a:ext>
            </a:extLst>
          </p:cNvPr>
          <p:cNvGraphicFramePr/>
          <p:nvPr>
            <p:extLst>
              <p:ext uri="{D42A27DB-BD31-4B8C-83A1-F6EECF244321}">
                <p14:modId xmlns:p14="http://schemas.microsoft.com/office/powerpoint/2010/main" val="4041461820"/>
              </p:ext>
            </p:extLst>
          </p:nvPr>
        </p:nvGraphicFramePr>
        <p:xfrm>
          <a:off x="3566160" y="1712019"/>
          <a:ext cx="8183880" cy="4052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7285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3F95783D-1769-42B5-95B1-350D7E3FBF7A}"/>
              </a:ext>
            </a:extLst>
          </p:cNvPr>
          <p:cNvSpPr txBox="1"/>
          <p:nvPr/>
        </p:nvSpPr>
        <p:spPr>
          <a:xfrm>
            <a:off x="1881159" y="838852"/>
            <a:ext cx="8163586" cy="584775"/>
          </a:xfrm>
          <a:prstGeom prst="rect">
            <a:avLst/>
          </a:prstGeom>
          <a:noFill/>
        </p:spPr>
        <p:txBody>
          <a:bodyPr wrap="square" rtlCol="0">
            <a:spAutoFit/>
          </a:bodyPr>
          <a:lstStyle/>
          <a:p>
            <a:pPr lvl="0" algn="ctr"/>
            <a:r>
              <a:rPr lang="es-ES" sz="3200" b="1" dirty="0">
                <a:latin typeface="Times New Roman" panose="02020603050405020304" pitchFamily="18" charset="0"/>
                <a:cs typeface="Times New Roman" panose="02020603050405020304" pitchFamily="18" charset="0"/>
              </a:rPr>
              <a:t>ACCESORIOS Y PROBETAS UTILIZADAS</a:t>
            </a:r>
            <a:endParaRPr lang="es-EC" sz="3200" b="1" dirty="0">
              <a:latin typeface="Times New Roman" panose="02020603050405020304" pitchFamily="18" charset="0"/>
              <a:cs typeface="Times New Roman" panose="02020603050405020304" pitchFamily="18" charset="0"/>
            </a:endParaRPr>
          </a:p>
        </p:txBody>
      </p:sp>
      <p:pic>
        <p:nvPicPr>
          <p:cNvPr id="15" name="Imagen 14">
            <a:extLst>
              <a:ext uri="{FF2B5EF4-FFF2-40B4-BE49-F238E27FC236}">
                <a16:creationId xmlns:a16="http://schemas.microsoft.com/office/drawing/2014/main" id="{8C177243-6F24-44DC-BA0C-841619CB6CEC}"/>
              </a:ext>
            </a:extLst>
          </p:cNvPr>
          <p:cNvPicPr>
            <a:picLocks noChangeAspect="1"/>
          </p:cNvPicPr>
          <p:nvPr/>
        </p:nvPicPr>
        <p:blipFill rotWithShape="1">
          <a:blip r:embed="rId3">
            <a:extLst>
              <a:ext uri="{28A0092B-C50C-407E-A947-70E740481C1C}">
                <a14:useLocalDpi xmlns:a14="http://schemas.microsoft.com/office/drawing/2010/main" val="0"/>
              </a:ext>
            </a:extLst>
          </a:blip>
          <a:srcRect r="11961"/>
          <a:stretch/>
        </p:blipFill>
        <p:spPr bwMode="auto">
          <a:xfrm rot="16200000">
            <a:off x="7464073" y="2018003"/>
            <a:ext cx="832485" cy="2112645"/>
          </a:xfrm>
          <a:prstGeom prst="rect">
            <a:avLst/>
          </a:prstGeom>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092892FB-FB80-403F-B614-051FE1E2D8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0307" y="2399733"/>
            <a:ext cx="1875244" cy="3309374"/>
          </a:xfrm>
          <a:prstGeom prst="rect">
            <a:avLst/>
          </a:prstGeom>
        </p:spPr>
      </p:pic>
      <p:pic>
        <p:nvPicPr>
          <p:cNvPr id="17" name="Imagen 16">
            <a:extLst>
              <a:ext uri="{FF2B5EF4-FFF2-40B4-BE49-F238E27FC236}">
                <a16:creationId xmlns:a16="http://schemas.microsoft.com/office/drawing/2014/main" id="{A711CE3B-0269-4A34-B422-12ADBB865F7C}"/>
              </a:ext>
            </a:extLst>
          </p:cNvPr>
          <p:cNvPicPr>
            <a:picLocks noChangeAspect="1"/>
          </p:cNvPicPr>
          <p:nvPr/>
        </p:nvPicPr>
        <p:blipFill>
          <a:blip r:embed="rId5"/>
          <a:stretch>
            <a:fillRect/>
          </a:stretch>
        </p:blipFill>
        <p:spPr>
          <a:xfrm>
            <a:off x="752158" y="2424482"/>
            <a:ext cx="2252980" cy="1162050"/>
          </a:xfrm>
          <a:prstGeom prst="rect">
            <a:avLst/>
          </a:prstGeom>
        </p:spPr>
      </p:pic>
      <p:pic>
        <p:nvPicPr>
          <p:cNvPr id="18" name="Imagen 17">
            <a:extLst>
              <a:ext uri="{FF2B5EF4-FFF2-40B4-BE49-F238E27FC236}">
                <a16:creationId xmlns:a16="http://schemas.microsoft.com/office/drawing/2014/main" id="{19A7BD7C-1DB5-4136-9778-CA133323AAC1}"/>
              </a:ext>
            </a:extLst>
          </p:cNvPr>
          <p:cNvPicPr>
            <a:picLocks noChangeAspect="1"/>
          </p:cNvPicPr>
          <p:nvPr/>
        </p:nvPicPr>
        <p:blipFill>
          <a:blip r:embed="rId6"/>
          <a:stretch>
            <a:fillRect/>
          </a:stretch>
        </p:blipFill>
        <p:spPr>
          <a:xfrm>
            <a:off x="752158" y="4326920"/>
            <a:ext cx="2148840" cy="1708150"/>
          </a:xfrm>
          <a:prstGeom prst="rect">
            <a:avLst/>
          </a:prstGeom>
        </p:spPr>
      </p:pic>
      <p:pic>
        <p:nvPicPr>
          <p:cNvPr id="19" name="Imagen 18">
            <a:extLst>
              <a:ext uri="{FF2B5EF4-FFF2-40B4-BE49-F238E27FC236}">
                <a16:creationId xmlns:a16="http://schemas.microsoft.com/office/drawing/2014/main" id="{F5E95393-9525-4C45-A0F0-D381B7FE0E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2481" y="2658082"/>
            <a:ext cx="2480945" cy="1362075"/>
          </a:xfrm>
          <a:prstGeom prst="rect">
            <a:avLst/>
          </a:prstGeom>
        </p:spPr>
      </p:pic>
      <p:sp>
        <p:nvSpPr>
          <p:cNvPr id="20" name="Rectángulo 19">
            <a:extLst>
              <a:ext uri="{FF2B5EF4-FFF2-40B4-BE49-F238E27FC236}">
                <a16:creationId xmlns:a16="http://schemas.microsoft.com/office/drawing/2014/main" id="{F0CD8320-B923-4833-BD48-07984CAADC6F}"/>
              </a:ext>
            </a:extLst>
          </p:cNvPr>
          <p:cNvSpPr/>
          <p:nvPr/>
        </p:nvSpPr>
        <p:spPr>
          <a:xfrm>
            <a:off x="752157" y="1657571"/>
            <a:ext cx="2252979"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Accesorio superior</a:t>
            </a:r>
            <a:endParaRPr lang="es-EC" dirty="0">
              <a:latin typeface="Times New Roman" panose="02020603050405020304" pitchFamily="18" charset="0"/>
              <a:cs typeface="Times New Roman" panose="02020603050405020304" pitchFamily="18" charset="0"/>
            </a:endParaRPr>
          </a:p>
        </p:txBody>
      </p:sp>
      <p:sp>
        <p:nvSpPr>
          <p:cNvPr id="21" name="Rectángulo 20">
            <a:extLst>
              <a:ext uri="{FF2B5EF4-FFF2-40B4-BE49-F238E27FC236}">
                <a16:creationId xmlns:a16="http://schemas.microsoft.com/office/drawing/2014/main" id="{5037AF44-1904-4EF4-8E3A-076DD7999F79}"/>
              </a:ext>
            </a:extLst>
          </p:cNvPr>
          <p:cNvSpPr/>
          <p:nvPr/>
        </p:nvSpPr>
        <p:spPr>
          <a:xfrm>
            <a:off x="3661439" y="1670854"/>
            <a:ext cx="2252979"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Accesorios adaptados en el equipo</a:t>
            </a:r>
            <a:endParaRPr lang="es-EC" dirty="0">
              <a:latin typeface="Times New Roman" panose="02020603050405020304" pitchFamily="18" charset="0"/>
              <a:cs typeface="Times New Roman" panose="02020603050405020304" pitchFamily="18" charset="0"/>
            </a:endParaRPr>
          </a:p>
        </p:txBody>
      </p:sp>
      <p:sp>
        <p:nvSpPr>
          <p:cNvPr id="22" name="Rectángulo 21">
            <a:extLst>
              <a:ext uri="{FF2B5EF4-FFF2-40B4-BE49-F238E27FC236}">
                <a16:creationId xmlns:a16="http://schemas.microsoft.com/office/drawing/2014/main" id="{601F3E04-A22D-41EC-B3E1-2CD20FA3FC61}"/>
              </a:ext>
            </a:extLst>
          </p:cNvPr>
          <p:cNvSpPr/>
          <p:nvPr/>
        </p:nvSpPr>
        <p:spPr>
          <a:xfrm>
            <a:off x="752156" y="3768668"/>
            <a:ext cx="2252979"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Accesorio inferior</a:t>
            </a:r>
            <a:endParaRPr lang="es-EC" dirty="0">
              <a:latin typeface="Times New Roman" panose="02020603050405020304" pitchFamily="18" charset="0"/>
              <a:cs typeface="Times New Roman" panose="02020603050405020304" pitchFamily="18" charset="0"/>
            </a:endParaRPr>
          </a:p>
        </p:txBody>
      </p:sp>
      <p:sp>
        <p:nvSpPr>
          <p:cNvPr id="23" name="Rectángulo 22">
            <a:extLst>
              <a:ext uri="{FF2B5EF4-FFF2-40B4-BE49-F238E27FC236}">
                <a16:creationId xmlns:a16="http://schemas.microsoft.com/office/drawing/2014/main" id="{D66289B6-B94F-480A-9998-B0F22835288C}"/>
              </a:ext>
            </a:extLst>
          </p:cNvPr>
          <p:cNvSpPr/>
          <p:nvPr/>
        </p:nvSpPr>
        <p:spPr>
          <a:xfrm>
            <a:off x="6629399" y="1670854"/>
            <a:ext cx="2396543"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Accesorio Semiesférico</a:t>
            </a:r>
            <a:endParaRPr lang="es-EC" dirty="0">
              <a:latin typeface="Times New Roman" panose="02020603050405020304" pitchFamily="18" charset="0"/>
              <a:cs typeface="Times New Roman" panose="02020603050405020304" pitchFamily="18" charset="0"/>
            </a:endParaRPr>
          </a:p>
        </p:txBody>
      </p:sp>
      <p:sp>
        <p:nvSpPr>
          <p:cNvPr id="24" name="Rectángulo 23">
            <a:extLst>
              <a:ext uri="{FF2B5EF4-FFF2-40B4-BE49-F238E27FC236}">
                <a16:creationId xmlns:a16="http://schemas.microsoft.com/office/drawing/2014/main" id="{99EB94A0-803C-4403-94BA-294B0E5177CC}"/>
              </a:ext>
            </a:extLst>
          </p:cNvPr>
          <p:cNvSpPr/>
          <p:nvPr/>
        </p:nvSpPr>
        <p:spPr>
          <a:xfrm>
            <a:off x="9472482" y="1657570"/>
            <a:ext cx="2480945"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Accesorio esférico adaptados en el equipo</a:t>
            </a:r>
            <a:endParaRPr lang="es-EC" dirty="0">
              <a:latin typeface="Times New Roman" panose="02020603050405020304" pitchFamily="18" charset="0"/>
              <a:cs typeface="Times New Roman" panose="02020603050405020304" pitchFamily="18" charset="0"/>
            </a:endParaRPr>
          </a:p>
        </p:txBody>
      </p:sp>
      <p:sp>
        <p:nvSpPr>
          <p:cNvPr id="25" name="Rectángulo 24">
            <a:extLst>
              <a:ext uri="{FF2B5EF4-FFF2-40B4-BE49-F238E27FC236}">
                <a16:creationId xmlns:a16="http://schemas.microsoft.com/office/drawing/2014/main" id="{AA36D5C2-6EA6-4B90-BC17-13E3E34F8499}"/>
              </a:ext>
            </a:extLst>
          </p:cNvPr>
          <p:cNvSpPr/>
          <p:nvPr/>
        </p:nvSpPr>
        <p:spPr>
          <a:xfrm>
            <a:off x="6701179" y="3793737"/>
            <a:ext cx="2252979" cy="584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Probeta cuadradas</a:t>
            </a:r>
            <a:endParaRPr lang="es-EC" dirty="0">
              <a:latin typeface="Times New Roman" panose="02020603050405020304" pitchFamily="18" charset="0"/>
              <a:cs typeface="Times New Roman" panose="02020603050405020304" pitchFamily="18" charset="0"/>
            </a:endParaRPr>
          </a:p>
        </p:txBody>
      </p:sp>
      <p:pic>
        <p:nvPicPr>
          <p:cNvPr id="26" name="Imagen 25">
            <a:extLst>
              <a:ext uri="{FF2B5EF4-FFF2-40B4-BE49-F238E27FC236}">
                <a16:creationId xmlns:a16="http://schemas.microsoft.com/office/drawing/2014/main" id="{E2E1F2F3-F08F-4DB4-8E89-1F38330A4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2332" y="4435630"/>
            <a:ext cx="1590675" cy="1569720"/>
          </a:xfrm>
          <a:prstGeom prst="rect">
            <a:avLst/>
          </a:prstGeom>
        </p:spPr>
      </p:pic>
    </p:spTree>
    <p:extLst>
      <p:ext uri="{BB962C8B-B14F-4D97-AF65-F5344CB8AC3E}">
        <p14:creationId xmlns:p14="http://schemas.microsoft.com/office/powerpoint/2010/main" val="3632756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25" name="Rectángulo 24">
            <a:extLst>
              <a:ext uri="{FF2B5EF4-FFF2-40B4-BE49-F238E27FC236}">
                <a16:creationId xmlns:a16="http://schemas.microsoft.com/office/drawing/2014/main" id="{0B0F49F0-8957-40CE-BEDC-B34D2E2EE63E}"/>
              </a:ext>
            </a:extLst>
          </p:cNvPr>
          <p:cNvSpPr/>
          <p:nvPr/>
        </p:nvSpPr>
        <p:spPr>
          <a:xfrm>
            <a:off x="1656295" y="688796"/>
            <a:ext cx="8879410" cy="622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PROCEDIMIENTO REALIZADO PARA EL ENSAYO A FATIGA</a:t>
            </a:r>
          </a:p>
        </p:txBody>
      </p:sp>
      <p:graphicFrame>
        <p:nvGraphicFramePr>
          <p:cNvPr id="3" name="Diagrama 2">
            <a:extLst>
              <a:ext uri="{FF2B5EF4-FFF2-40B4-BE49-F238E27FC236}">
                <a16:creationId xmlns:a16="http://schemas.microsoft.com/office/drawing/2014/main" id="{D648E733-38D9-4AE7-915A-7EF1AA2FD708}"/>
              </a:ext>
            </a:extLst>
          </p:cNvPr>
          <p:cNvGraphicFramePr/>
          <p:nvPr>
            <p:extLst>
              <p:ext uri="{D42A27DB-BD31-4B8C-83A1-F6EECF244321}">
                <p14:modId xmlns:p14="http://schemas.microsoft.com/office/powerpoint/2010/main" val="419205096"/>
              </p:ext>
            </p:extLst>
          </p:nvPr>
        </p:nvGraphicFramePr>
        <p:xfrm>
          <a:off x="295423" y="1469571"/>
          <a:ext cx="10726364" cy="4662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755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25" name="Rectángulo 24">
            <a:extLst>
              <a:ext uri="{FF2B5EF4-FFF2-40B4-BE49-F238E27FC236}">
                <a16:creationId xmlns:a16="http://schemas.microsoft.com/office/drawing/2014/main" id="{0B0F49F0-8957-40CE-BEDC-B34D2E2EE63E}"/>
              </a:ext>
            </a:extLst>
          </p:cNvPr>
          <p:cNvSpPr/>
          <p:nvPr/>
        </p:nvSpPr>
        <p:spPr>
          <a:xfrm>
            <a:off x="1656295" y="688796"/>
            <a:ext cx="8879410" cy="622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COMPORTAMIENTO DE PROBETAS CON ACCESORIO SUPERIOR CUADRADO</a:t>
            </a:r>
          </a:p>
        </p:txBody>
      </p:sp>
      <p:pic>
        <p:nvPicPr>
          <p:cNvPr id="13" name="Imagen 12">
            <a:extLst>
              <a:ext uri="{FF2B5EF4-FFF2-40B4-BE49-F238E27FC236}">
                <a16:creationId xmlns:a16="http://schemas.microsoft.com/office/drawing/2014/main" id="{04494269-233C-4BF6-BF18-577761D50F54}"/>
              </a:ext>
            </a:extLst>
          </p:cNvPr>
          <p:cNvPicPr>
            <a:picLocks noChangeAspect="1"/>
          </p:cNvPicPr>
          <p:nvPr/>
        </p:nvPicPr>
        <p:blipFill rotWithShape="1">
          <a:blip r:embed="rId3">
            <a:extLst>
              <a:ext uri="{28A0092B-C50C-407E-A947-70E740481C1C}">
                <a14:useLocalDpi xmlns:a14="http://schemas.microsoft.com/office/drawing/2010/main" val="0"/>
              </a:ext>
            </a:extLst>
          </a:blip>
          <a:srcRect t="16185" b="10629"/>
          <a:stretch/>
        </p:blipFill>
        <p:spPr>
          <a:xfrm>
            <a:off x="1656295" y="2093445"/>
            <a:ext cx="2665668" cy="2340160"/>
          </a:xfrm>
          <a:prstGeom prst="rect">
            <a:avLst/>
          </a:prstGeom>
        </p:spPr>
      </p:pic>
      <p:pic>
        <p:nvPicPr>
          <p:cNvPr id="14" name="Imagen 13">
            <a:extLst>
              <a:ext uri="{FF2B5EF4-FFF2-40B4-BE49-F238E27FC236}">
                <a16:creationId xmlns:a16="http://schemas.microsoft.com/office/drawing/2014/main" id="{333EDD44-261C-4224-BFF9-FB18664749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244" y="2002698"/>
            <a:ext cx="2319641" cy="2340161"/>
          </a:xfrm>
          <a:prstGeom prst="rect">
            <a:avLst/>
          </a:prstGeom>
        </p:spPr>
      </p:pic>
      <p:sp>
        <p:nvSpPr>
          <p:cNvPr id="16" name="Rectángulo 15">
            <a:extLst>
              <a:ext uri="{FF2B5EF4-FFF2-40B4-BE49-F238E27FC236}">
                <a16:creationId xmlns:a16="http://schemas.microsoft.com/office/drawing/2014/main" id="{32B539DF-387F-4FFD-9CDF-56F21C80E666}"/>
              </a:ext>
            </a:extLst>
          </p:cNvPr>
          <p:cNvSpPr/>
          <p:nvPr/>
        </p:nvSpPr>
        <p:spPr>
          <a:xfrm>
            <a:off x="1676038" y="1385828"/>
            <a:ext cx="2252979" cy="5847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Probeta 1</a:t>
            </a:r>
            <a:endParaRPr lang="es-EC" dirty="0">
              <a:latin typeface="Times New Roman" panose="02020603050405020304" pitchFamily="18" charset="0"/>
              <a:cs typeface="Times New Roman" panose="02020603050405020304" pitchFamily="18" charset="0"/>
            </a:endParaRPr>
          </a:p>
        </p:txBody>
      </p:sp>
      <p:sp>
        <p:nvSpPr>
          <p:cNvPr id="17" name="Rectángulo 16">
            <a:extLst>
              <a:ext uri="{FF2B5EF4-FFF2-40B4-BE49-F238E27FC236}">
                <a16:creationId xmlns:a16="http://schemas.microsoft.com/office/drawing/2014/main" id="{68D8793D-4213-47F8-9D9E-3F730B1E06F3}"/>
              </a:ext>
            </a:extLst>
          </p:cNvPr>
          <p:cNvSpPr/>
          <p:nvPr/>
        </p:nvSpPr>
        <p:spPr>
          <a:xfrm>
            <a:off x="7276244" y="1417923"/>
            <a:ext cx="2252979" cy="5847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Times New Roman" panose="02020603050405020304" pitchFamily="18" charset="0"/>
                <a:cs typeface="Times New Roman" panose="02020603050405020304" pitchFamily="18" charset="0"/>
              </a:rPr>
              <a:t>Probeta 2</a:t>
            </a:r>
            <a:endParaRPr lang="es-EC" dirty="0">
              <a:latin typeface="Times New Roman" panose="02020603050405020304" pitchFamily="18" charset="0"/>
              <a:cs typeface="Times New Roman" panose="02020603050405020304" pitchFamily="18" charset="0"/>
            </a:endParaRPr>
          </a:p>
        </p:txBody>
      </p:sp>
      <p:pic>
        <p:nvPicPr>
          <p:cNvPr id="3" name="Imagen 4" descr="Tabla&#10;&#10;Descripción generada automáticamente">
            <a:extLst>
              <a:ext uri="{FF2B5EF4-FFF2-40B4-BE49-F238E27FC236}">
                <a16:creationId xmlns:a16="http://schemas.microsoft.com/office/drawing/2014/main" id="{08276B15-EF59-4988-87BF-39E03D877FC1}"/>
              </a:ext>
            </a:extLst>
          </p:cNvPr>
          <p:cNvPicPr>
            <a:picLocks noChangeAspect="1"/>
          </p:cNvPicPr>
          <p:nvPr/>
        </p:nvPicPr>
        <p:blipFill>
          <a:blip r:embed="rId5"/>
          <a:stretch>
            <a:fillRect/>
          </a:stretch>
        </p:blipFill>
        <p:spPr>
          <a:xfrm>
            <a:off x="6090249" y="4686817"/>
            <a:ext cx="5546785" cy="877423"/>
          </a:xfrm>
          <a:prstGeom prst="rect">
            <a:avLst/>
          </a:prstGeom>
        </p:spPr>
      </p:pic>
      <p:pic>
        <p:nvPicPr>
          <p:cNvPr id="5" name="Imagen 11" descr="Tabla&#10;&#10;Descripción generada automáticamente">
            <a:extLst>
              <a:ext uri="{FF2B5EF4-FFF2-40B4-BE49-F238E27FC236}">
                <a16:creationId xmlns:a16="http://schemas.microsoft.com/office/drawing/2014/main" id="{5C30050B-4412-42D6-9D46-92BF31DF3044}"/>
              </a:ext>
            </a:extLst>
          </p:cNvPr>
          <p:cNvPicPr>
            <a:picLocks noChangeAspect="1"/>
          </p:cNvPicPr>
          <p:nvPr/>
        </p:nvPicPr>
        <p:blipFill>
          <a:blip r:embed="rId6"/>
          <a:stretch>
            <a:fillRect/>
          </a:stretch>
        </p:blipFill>
        <p:spPr>
          <a:xfrm>
            <a:off x="296173" y="4736659"/>
            <a:ext cx="5216105" cy="820869"/>
          </a:xfrm>
          <a:prstGeom prst="rect">
            <a:avLst/>
          </a:prstGeom>
        </p:spPr>
      </p:pic>
    </p:spTree>
    <p:extLst>
      <p:ext uri="{BB962C8B-B14F-4D97-AF65-F5344CB8AC3E}">
        <p14:creationId xmlns:p14="http://schemas.microsoft.com/office/powerpoint/2010/main" val="3074977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25" name="Rectángulo 24">
            <a:extLst>
              <a:ext uri="{FF2B5EF4-FFF2-40B4-BE49-F238E27FC236}">
                <a16:creationId xmlns:a16="http://schemas.microsoft.com/office/drawing/2014/main" id="{0B0F49F0-8957-40CE-BEDC-B34D2E2EE63E}"/>
              </a:ext>
            </a:extLst>
          </p:cNvPr>
          <p:cNvSpPr/>
          <p:nvPr/>
        </p:nvSpPr>
        <p:spPr>
          <a:xfrm>
            <a:off x="1656295" y="688796"/>
            <a:ext cx="8879410" cy="622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cs typeface="Times New Roman" panose="02020603050405020304" pitchFamily="18" charset="0"/>
              </a:rPr>
              <a:t>COMPORTAMIENTO DE PROBETAS CON ACCESORIO SUPERIOR SEMIESFÉRICO</a:t>
            </a:r>
          </a:p>
        </p:txBody>
      </p:sp>
      <p:pic>
        <p:nvPicPr>
          <p:cNvPr id="15" name="Imagen 14">
            <a:extLst>
              <a:ext uri="{FF2B5EF4-FFF2-40B4-BE49-F238E27FC236}">
                <a16:creationId xmlns:a16="http://schemas.microsoft.com/office/drawing/2014/main" id="{BDC4A864-EA5B-468E-B136-621D0805C933}"/>
              </a:ext>
            </a:extLst>
          </p:cNvPr>
          <p:cNvPicPr>
            <a:picLocks noChangeAspect="1"/>
          </p:cNvPicPr>
          <p:nvPr/>
        </p:nvPicPr>
        <p:blipFill>
          <a:blip r:embed="rId3"/>
          <a:stretch>
            <a:fillRect/>
          </a:stretch>
        </p:blipFill>
        <p:spPr>
          <a:xfrm>
            <a:off x="295422" y="1384037"/>
            <a:ext cx="3493264" cy="4569584"/>
          </a:xfrm>
          <a:prstGeom prst="rect">
            <a:avLst/>
          </a:prstGeom>
        </p:spPr>
      </p:pic>
      <p:pic>
        <p:nvPicPr>
          <p:cNvPr id="3" name="Imagen 2">
            <a:extLst>
              <a:ext uri="{FF2B5EF4-FFF2-40B4-BE49-F238E27FC236}">
                <a16:creationId xmlns:a16="http://schemas.microsoft.com/office/drawing/2014/main" id="{723D0CED-5E06-4C8E-B493-F1824E7F178D}"/>
              </a:ext>
            </a:extLst>
          </p:cNvPr>
          <p:cNvPicPr>
            <a:picLocks noChangeAspect="1"/>
          </p:cNvPicPr>
          <p:nvPr/>
        </p:nvPicPr>
        <p:blipFill>
          <a:blip r:embed="rId4"/>
          <a:stretch>
            <a:fillRect/>
          </a:stretch>
        </p:blipFill>
        <p:spPr>
          <a:xfrm>
            <a:off x="5110110" y="1737441"/>
            <a:ext cx="5106796" cy="1691559"/>
          </a:xfrm>
          <a:prstGeom prst="rect">
            <a:avLst/>
          </a:prstGeom>
        </p:spPr>
      </p:pic>
      <p:pic>
        <p:nvPicPr>
          <p:cNvPr id="18" name="Imagen 17">
            <a:extLst>
              <a:ext uri="{FF2B5EF4-FFF2-40B4-BE49-F238E27FC236}">
                <a16:creationId xmlns:a16="http://schemas.microsoft.com/office/drawing/2014/main" id="{4E536FD1-EB28-4720-86D3-8E3548FB4936}"/>
              </a:ext>
            </a:extLst>
          </p:cNvPr>
          <p:cNvPicPr>
            <a:picLocks noChangeAspect="1"/>
          </p:cNvPicPr>
          <p:nvPr/>
        </p:nvPicPr>
        <p:blipFill>
          <a:blip r:embed="rId5"/>
          <a:stretch>
            <a:fillRect/>
          </a:stretch>
        </p:blipFill>
        <p:spPr>
          <a:xfrm>
            <a:off x="5110110" y="3811422"/>
            <a:ext cx="5209547" cy="1986460"/>
          </a:xfrm>
          <a:prstGeom prst="rect">
            <a:avLst/>
          </a:prstGeom>
        </p:spPr>
      </p:pic>
      <p:sp>
        <p:nvSpPr>
          <p:cNvPr id="20" name="Rectángulo 19">
            <a:extLst>
              <a:ext uri="{FF2B5EF4-FFF2-40B4-BE49-F238E27FC236}">
                <a16:creationId xmlns:a16="http://schemas.microsoft.com/office/drawing/2014/main" id="{11D357DE-03FA-4F94-B86D-CB7566600A63}"/>
              </a:ext>
            </a:extLst>
          </p:cNvPr>
          <p:cNvSpPr/>
          <p:nvPr/>
        </p:nvSpPr>
        <p:spPr>
          <a:xfrm>
            <a:off x="4512242" y="3353780"/>
            <a:ext cx="5209547" cy="3815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200000"/>
              </a:lnSpc>
            </a:pPr>
            <a:r>
              <a:rPr lang="es-EC" sz="1400" b="0" i="1" dirty="0">
                <a:effectLst/>
                <a:latin typeface="Arial" panose="020B0604020202020204" pitchFamily="34" charset="0"/>
                <a:ea typeface="Calibri" panose="020F0502020204030204" pitchFamily="34" charset="0"/>
                <a:cs typeface="Arial" panose="020B0604020202020204" pitchFamily="34" charset="0"/>
              </a:rPr>
              <a:t>Gráficas resultado del ensayo a fatiga con una carga al 100%.</a:t>
            </a:r>
            <a:endParaRPr lang="es-EC" sz="1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CE0DDEA5-3DFE-42F0-A839-AD45E6810657}"/>
              </a:ext>
            </a:extLst>
          </p:cNvPr>
          <p:cNvSpPr/>
          <p:nvPr/>
        </p:nvSpPr>
        <p:spPr>
          <a:xfrm>
            <a:off x="3850043" y="1384037"/>
            <a:ext cx="7729679" cy="38142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200000"/>
              </a:lnSpc>
            </a:pPr>
            <a:r>
              <a:rPr lang="es-EC" dirty="0">
                <a:effectLst/>
                <a:latin typeface="Times New Roman" panose="02020603050405020304" pitchFamily="18" charset="0"/>
                <a:ea typeface="Calibri" panose="020F0502020204030204" pitchFamily="34" charset="0"/>
                <a:cs typeface="Times New Roman" panose="02020603050405020304" pitchFamily="18" charset="0"/>
              </a:rPr>
              <a:t>Valores Ingresados para el ensayo de fatiga junto a su valor de ciclos promedio</a:t>
            </a:r>
            <a:endParaRPr lang="es-EC"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1672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2899320"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RESULTADOS</a:t>
            </a:r>
            <a:endParaRPr lang="es-EC" sz="3200" b="1" dirty="0">
              <a:latin typeface="Times New Roman" panose="02020603050405020304" pitchFamily="18" charset="0"/>
              <a:cs typeface="Times New Roman" panose="02020603050405020304" pitchFamily="18" charset="0"/>
            </a:endParaRPr>
          </a:p>
        </p:txBody>
      </p:sp>
      <p:sp>
        <p:nvSpPr>
          <p:cNvPr id="2" name="CuadroTexto 1">
            <a:extLst>
              <a:ext uri="{FF2B5EF4-FFF2-40B4-BE49-F238E27FC236}">
                <a16:creationId xmlns:a16="http://schemas.microsoft.com/office/drawing/2014/main" id="{EDF8E227-6B50-45AF-965F-2803E0CC2053}"/>
              </a:ext>
            </a:extLst>
          </p:cNvPr>
          <p:cNvSpPr txBox="1"/>
          <p:nvPr/>
        </p:nvSpPr>
        <p:spPr>
          <a:xfrm>
            <a:off x="4461061" y="709176"/>
            <a:ext cx="3269877"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Módulo de Elasticidad </a:t>
            </a:r>
          </a:p>
        </p:txBody>
      </p:sp>
      <p:sp>
        <p:nvSpPr>
          <p:cNvPr id="3" name="CuadroTexto 2">
            <a:extLst>
              <a:ext uri="{FF2B5EF4-FFF2-40B4-BE49-F238E27FC236}">
                <a16:creationId xmlns:a16="http://schemas.microsoft.com/office/drawing/2014/main" id="{6AC99F24-2A9A-4758-9DA8-A795FFB84600}"/>
              </a:ext>
            </a:extLst>
          </p:cNvPr>
          <p:cNvSpPr txBox="1"/>
          <p:nvPr/>
        </p:nvSpPr>
        <p:spPr>
          <a:xfrm>
            <a:off x="658907" y="1115184"/>
            <a:ext cx="5190564" cy="646331"/>
          </a:xfrm>
          <a:prstGeom prst="rect">
            <a:avLst/>
          </a:prstGeom>
          <a:noFill/>
        </p:spPr>
        <p:txBody>
          <a:bodyPr wrap="square" rtlCol="0">
            <a:spAutoFit/>
          </a:bodyPr>
          <a:lstStyle/>
          <a:p>
            <a:r>
              <a:rPr lang="es-EC" dirty="0">
                <a:latin typeface="Times New Roman" panose="02020603050405020304" pitchFamily="18" charset="0"/>
                <a:cs typeface="Times New Roman" panose="02020603050405020304" pitchFamily="18" charset="0"/>
              </a:rPr>
              <a:t>Módulo de Elasticidad Teórico obtenido mediante la Teoría de Chamis: 17.885 GPa</a:t>
            </a:r>
          </a:p>
        </p:txBody>
      </p:sp>
      <p:graphicFrame>
        <p:nvGraphicFramePr>
          <p:cNvPr id="17" name="Tabla 16">
            <a:extLst>
              <a:ext uri="{FF2B5EF4-FFF2-40B4-BE49-F238E27FC236}">
                <a16:creationId xmlns:a16="http://schemas.microsoft.com/office/drawing/2014/main" id="{6D09E9D7-FCAF-4291-9157-FAE106FDBA6F}"/>
              </a:ext>
            </a:extLst>
          </p:cNvPr>
          <p:cNvGraphicFramePr>
            <a:graphicFrameLocks noGrp="1"/>
          </p:cNvGraphicFramePr>
          <p:nvPr>
            <p:extLst>
              <p:ext uri="{D42A27DB-BD31-4B8C-83A1-F6EECF244321}">
                <p14:modId xmlns:p14="http://schemas.microsoft.com/office/powerpoint/2010/main" val="3732129658"/>
              </p:ext>
            </p:extLst>
          </p:nvPr>
        </p:nvGraphicFramePr>
        <p:xfrm>
          <a:off x="658907" y="2215182"/>
          <a:ext cx="5478780" cy="3773244"/>
        </p:xfrm>
        <a:graphic>
          <a:graphicData uri="http://schemas.openxmlformats.org/drawingml/2006/table">
            <a:tbl>
              <a:tblPr firstRow="1" firstCol="1" bandRow="1"/>
              <a:tblGrid>
                <a:gridCol w="1369695">
                  <a:extLst>
                    <a:ext uri="{9D8B030D-6E8A-4147-A177-3AD203B41FA5}">
                      <a16:colId xmlns:a16="http://schemas.microsoft.com/office/drawing/2014/main" val="4106765339"/>
                    </a:ext>
                  </a:extLst>
                </a:gridCol>
                <a:gridCol w="1369695">
                  <a:extLst>
                    <a:ext uri="{9D8B030D-6E8A-4147-A177-3AD203B41FA5}">
                      <a16:colId xmlns:a16="http://schemas.microsoft.com/office/drawing/2014/main" val="4133157791"/>
                    </a:ext>
                  </a:extLst>
                </a:gridCol>
                <a:gridCol w="1369695">
                  <a:extLst>
                    <a:ext uri="{9D8B030D-6E8A-4147-A177-3AD203B41FA5}">
                      <a16:colId xmlns:a16="http://schemas.microsoft.com/office/drawing/2014/main" val="1381997683"/>
                    </a:ext>
                  </a:extLst>
                </a:gridCol>
                <a:gridCol w="1369695">
                  <a:extLst>
                    <a:ext uri="{9D8B030D-6E8A-4147-A177-3AD203B41FA5}">
                      <a16:colId xmlns:a16="http://schemas.microsoft.com/office/drawing/2014/main" val="2409844903"/>
                    </a:ext>
                  </a:extLst>
                </a:gridCol>
              </a:tblGrid>
              <a:tr h="314437">
                <a:tc>
                  <a:txBody>
                    <a:bodyPr/>
                    <a:lstStyle/>
                    <a:p>
                      <a:pPr indent="457200" algn="ct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Probeta</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 [GPa]</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λ</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Error (%)</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773254"/>
                  </a:ext>
                </a:extLst>
              </a:tr>
              <a:tr h="314437">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308.58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38.83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29240488"/>
                  </a:ext>
                </a:extLst>
              </a:tr>
              <a:tr h="314437">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327.74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23.21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663895136"/>
                  </a:ext>
                </a:extLst>
              </a:tr>
              <a:tr h="314437">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13.91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328.76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22.22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4244439146"/>
                  </a:ext>
                </a:extLst>
              </a:tr>
              <a:tr h="314437">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11.58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310.78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35.23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572634680"/>
                  </a:ext>
                </a:extLst>
              </a:tr>
              <a:tr h="314437">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P5</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12.99</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315.48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27.37</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836816277"/>
                  </a:ext>
                </a:extLst>
              </a:tr>
              <a:tr h="314437">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11.99</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310.10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32.99</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756846827"/>
                  </a:ext>
                </a:extLst>
              </a:tr>
              <a:tr h="314437">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P5.1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338.89</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16.06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646795236"/>
                  </a:ext>
                </a:extLst>
              </a:tr>
              <a:tr h="314437">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P5.2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17.57</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349.18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569549528"/>
                  </a:ext>
                </a:extLst>
              </a:tr>
              <a:tr h="314437">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P5.3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17.06</a:t>
                      </a: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345.36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4.61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456294009"/>
                  </a:ext>
                </a:extLst>
              </a:tr>
              <a:tr h="314437">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P6.1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17.13</a:t>
                      </a: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338.01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64452736"/>
                  </a:ext>
                </a:extLst>
              </a:tr>
              <a:tr h="314437">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P6.2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13.70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329.04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23.38</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561623"/>
                  </a:ext>
                </a:extLst>
              </a:tr>
            </a:tbl>
          </a:graphicData>
        </a:graphic>
      </p:graphicFrame>
      <p:graphicFrame>
        <p:nvGraphicFramePr>
          <p:cNvPr id="19" name="Tabla 18">
            <a:extLst>
              <a:ext uri="{FF2B5EF4-FFF2-40B4-BE49-F238E27FC236}">
                <a16:creationId xmlns:a16="http://schemas.microsoft.com/office/drawing/2014/main" id="{6D7E4FC1-A97B-4A8B-99E3-1EF712BA6EFC}"/>
              </a:ext>
            </a:extLst>
          </p:cNvPr>
          <p:cNvGraphicFramePr>
            <a:graphicFrameLocks noGrp="1"/>
          </p:cNvGraphicFramePr>
          <p:nvPr>
            <p:extLst>
              <p:ext uri="{D42A27DB-BD31-4B8C-83A1-F6EECF244321}">
                <p14:modId xmlns:p14="http://schemas.microsoft.com/office/powerpoint/2010/main" val="3244163749"/>
              </p:ext>
            </p:extLst>
          </p:nvPr>
        </p:nvGraphicFramePr>
        <p:xfrm>
          <a:off x="7209573" y="1650296"/>
          <a:ext cx="3581398" cy="1722315"/>
        </p:xfrm>
        <a:graphic>
          <a:graphicData uri="http://schemas.openxmlformats.org/drawingml/2006/table">
            <a:tbl>
              <a:tblPr firstRow="1" firstCol="1" bandRow="1"/>
              <a:tblGrid>
                <a:gridCol w="1273568">
                  <a:extLst>
                    <a:ext uri="{9D8B030D-6E8A-4147-A177-3AD203B41FA5}">
                      <a16:colId xmlns:a16="http://schemas.microsoft.com/office/drawing/2014/main" val="531276122"/>
                    </a:ext>
                  </a:extLst>
                </a:gridCol>
                <a:gridCol w="1188336">
                  <a:extLst>
                    <a:ext uri="{9D8B030D-6E8A-4147-A177-3AD203B41FA5}">
                      <a16:colId xmlns:a16="http://schemas.microsoft.com/office/drawing/2014/main" val="3834866965"/>
                    </a:ext>
                  </a:extLst>
                </a:gridCol>
                <a:gridCol w="1119494">
                  <a:extLst>
                    <a:ext uri="{9D8B030D-6E8A-4147-A177-3AD203B41FA5}">
                      <a16:colId xmlns:a16="http://schemas.microsoft.com/office/drawing/2014/main" val="3912393619"/>
                    </a:ext>
                  </a:extLst>
                </a:gridCol>
              </a:tblGrid>
              <a:tr h="589219">
                <a:tc>
                  <a:txBody>
                    <a:bodyPr/>
                    <a:lstStyle/>
                    <a:p>
                      <a:pPr indent="457200" algn="ctr">
                        <a:lnSpc>
                          <a:spcPct val="200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Probeta</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b="1" dirty="0">
                          <a:effectLst/>
                          <a:latin typeface="Arial" panose="020B0604020202020204" pitchFamily="34" charset="0"/>
                          <a:ea typeface="Times New Roman" panose="02020603050405020304" pitchFamily="18" charset="0"/>
                          <a:cs typeface="Arial" panose="020B0604020202020204" pitchFamily="34" charset="0"/>
                        </a:rPr>
                        <a:t>E [GPa]</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b="1" dirty="0">
                          <a:effectLst/>
                          <a:latin typeface="Arial" panose="020B0604020202020204" pitchFamily="34" charset="0"/>
                          <a:ea typeface="Times New Roman" panose="02020603050405020304" pitchFamily="18" charset="0"/>
                          <a:cs typeface="Arial" panose="020B0604020202020204" pitchFamily="34" charset="0"/>
                        </a:rPr>
                        <a:t>Error % </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821641"/>
                  </a:ext>
                </a:extLst>
              </a:tr>
              <a:tr h="269840">
                <a:tc>
                  <a:txBody>
                    <a:bodyPr/>
                    <a:lstStyle/>
                    <a:p>
                      <a:pPr indent="457200" algn="ctr">
                        <a:lnSpc>
                          <a:spcPct val="200000"/>
                        </a:lnSpc>
                        <a:spcAft>
                          <a:spcPts val="800"/>
                        </a:spcAft>
                      </a:pPr>
                      <a:r>
                        <a:rPr lang="es-EC" sz="1100">
                          <a:effectLst/>
                          <a:latin typeface="Arial" panose="020B0604020202020204" pitchFamily="34" charset="0"/>
                          <a:ea typeface="Times New Roman" panose="02020603050405020304" pitchFamily="18" charset="0"/>
                          <a:cs typeface="Arial" panose="020B0604020202020204" pitchFamily="34" charset="0"/>
                        </a:rPr>
                        <a:t>P1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16.23</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9.25</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75055058"/>
                  </a:ext>
                </a:extLst>
              </a:tr>
              <a:tr h="269840">
                <a:tc>
                  <a:txBody>
                    <a:bodyPr/>
                    <a:lstStyle/>
                    <a:p>
                      <a:pPr indent="457200" algn="ctr">
                        <a:lnSpc>
                          <a:spcPct val="200000"/>
                        </a:lnSpc>
                        <a:spcAft>
                          <a:spcPts val="800"/>
                        </a:spcAft>
                      </a:pPr>
                      <a:r>
                        <a:rPr lang="es-EC" sz="1100">
                          <a:effectLst/>
                          <a:latin typeface="Arial" panose="020B0604020202020204" pitchFamily="34" charset="0"/>
                          <a:ea typeface="Times New Roman" panose="02020603050405020304" pitchFamily="18" charset="0"/>
                          <a:cs typeface="Arial" panose="020B0604020202020204" pitchFamily="34" charset="0"/>
                        </a:rPr>
                        <a:t>P2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13.99</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21.78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801047622"/>
                  </a:ext>
                </a:extLst>
              </a:tr>
              <a:tr h="269840">
                <a:tc>
                  <a:txBody>
                    <a:bodyPr/>
                    <a:lstStyle/>
                    <a:p>
                      <a:pPr indent="457200" algn="ctr">
                        <a:lnSpc>
                          <a:spcPct val="200000"/>
                        </a:lnSpc>
                        <a:spcAft>
                          <a:spcPts val="800"/>
                        </a:spcAft>
                      </a:pPr>
                      <a:r>
                        <a:rPr lang="es-EC" sz="1100">
                          <a:effectLst/>
                          <a:latin typeface="Arial" panose="020B0604020202020204" pitchFamily="34" charset="0"/>
                          <a:ea typeface="Times New Roman" panose="02020603050405020304" pitchFamily="18" charset="0"/>
                          <a:cs typeface="Arial" panose="020B0604020202020204" pitchFamily="34" charset="0"/>
                        </a:rPr>
                        <a:t>P3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16.28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8.97</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746640076"/>
                  </a:ext>
                </a:extLst>
              </a:tr>
              <a:tr h="269840">
                <a:tc>
                  <a:txBody>
                    <a:bodyPr/>
                    <a:lstStyle/>
                    <a:p>
                      <a:pPr indent="457200" algn="ctr">
                        <a:lnSpc>
                          <a:spcPct val="200000"/>
                        </a:lnSpc>
                        <a:spcAft>
                          <a:spcPts val="800"/>
                        </a:spcAft>
                      </a:pPr>
                      <a:r>
                        <a:rPr lang="es-EC" sz="1100">
                          <a:effectLst/>
                          <a:latin typeface="Arial" panose="020B0604020202020204" pitchFamily="34" charset="0"/>
                          <a:ea typeface="Times New Roman" panose="02020603050405020304" pitchFamily="18" charset="0"/>
                          <a:cs typeface="Arial" panose="020B0604020202020204" pitchFamily="34" charset="0"/>
                        </a:rPr>
                        <a:t>P4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15.89</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11.15</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909893"/>
                  </a:ext>
                </a:extLst>
              </a:tr>
            </a:tbl>
          </a:graphicData>
        </a:graphic>
      </p:graphicFrame>
      <p:sp>
        <p:nvSpPr>
          <p:cNvPr id="5" name="CuadroTexto 4">
            <a:extLst>
              <a:ext uri="{FF2B5EF4-FFF2-40B4-BE49-F238E27FC236}">
                <a16:creationId xmlns:a16="http://schemas.microsoft.com/office/drawing/2014/main" id="{A1B3A8AE-9A70-4ABB-A43B-55CE0709AB3A}"/>
              </a:ext>
            </a:extLst>
          </p:cNvPr>
          <p:cNvSpPr txBox="1"/>
          <p:nvPr/>
        </p:nvSpPr>
        <p:spPr>
          <a:xfrm>
            <a:off x="1916739" y="1792846"/>
            <a:ext cx="2674899" cy="369332"/>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Resultados </a:t>
            </a:r>
            <a:r>
              <a:rPr lang="es-EC" b="1" dirty="0" err="1">
                <a:latin typeface="Times New Roman" panose="02020603050405020304" pitchFamily="18" charset="0"/>
                <a:cs typeface="Times New Roman" panose="02020603050405020304" pitchFamily="18" charset="0"/>
              </a:rPr>
              <a:t>Rigidímetro</a:t>
            </a:r>
            <a:endParaRPr lang="es-EC" b="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39E95F50-2611-49DD-A58E-6F55C3B624A4}"/>
              </a:ext>
            </a:extLst>
          </p:cNvPr>
          <p:cNvSpPr txBox="1"/>
          <p:nvPr/>
        </p:nvSpPr>
        <p:spPr>
          <a:xfrm>
            <a:off x="7514078" y="1242952"/>
            <a:ext cx="2972389" cy="369332"/>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Resultados Ensayo a Flexión</a:t>
            </a:r>
          </a:p>
        </p:txBody>
      </p:sp>
      <p:graphicFrame>
        <p:nvGraphicFramePr>
          <p:cNvPr id="14" name="Gráfico 13">
            <a:extLst>
              <a:ext uri="{FF2B5EF4-FFF2-40B4-BE49-F238E27FC236}">
                <a16:creationId xmlns:a16="http://schemas.microsoft.com/office/drawing/2014/main" id="{65DE9B5B-1D21-4AEC-9AD6-3AD38007D676}"/>
              </a:ext>
            </a:extLst>
          </p:cNvPr>
          <p:cNvGraphicFramePr/>
          <p:nvPr>
            <p:extLst>
              <p:ext uri="{D42A27DB-BD31-4B8C-83A1-F6EECF244321}">
                <p14:modId xmlns:p14="http://schemas.microsoft.com/office/powerpoint/2010/main" val="792612749"/>
              </p:ext>
            </p:extLst>
          </p:nvPr>
        </p:nvGraphicFramePr>
        <p:xfrm>
          <a:off x="6790057" y="3445298"/>
          <a:ext cx="4841648" cy="2373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0967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0" name="AutoShape 10" descr="https://lh4.googleusercontent.com/Fb1EttPmHiiWFzUopdCgLmgTN6pm_y8upcTs9cVII1bvEPmRXJciWzNUOzHzZBW1P-jAGFbdZVyeSYu4OYW4-PAXstlqLTstQ7fBnePuVKd0rj2vztXJSph_OE4nJQLl9ky7r3g0Ad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2" descr="https://lh3.googleusercontent.com/iX0hOKsAmDoontOntFAFU1OxX6wLCNadH_G9r0NU5rtE7BR7o2tPiVS589cD5cacdgst3quY-6wKLmpN8LZ1KiD5rL__jfRBFa7Zt6RPpYiARBrZu0WjNYJypyyEgkWEa09LnjhK2P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2" descr="https://lh6.googleusercontent.com/KkSJHOrcYIbdzI6UZ3rZiLUAIj5uV1bw7f5orsh_rk4fBWPsRCY8GnYSvgR6CKqELu8rCtmWE4ykrmuNhPbyo0HeT4iZoiKMTTg_TGazyxNiGNKlDsb-ltfMNlW6m7CxKTVwgGraKqXIaBe8Qw"/>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CuadroTexto 12">
            <a:extLst>
              <a:ext uri="{FF2B5EF4-FFF2-40B4-BE49-F238E27FC236}">
                <a16:creationId xmlns:a16="http://schemas.microsoft.com/office/drawing/2014/main" id="{DA6FD0C0-EEE5-419D-90BE-776A9127566D}"/>
              </a:ext>
            </a:extLst>
          </p:cNvPr>
          <p:cNvSpPr txBox="1"/>
          <p:nvPr/>
        </p:nvSpPr>
        <p:spPr>
          <a:xfrm>
            <a:off x="295422" y="157816"/>
            <a:ext cx="2899320"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RESULTADOS</a:t>
            </a:r>
            <a:endParaRPr lang="es-EC" sz="3200" b="1" dirty="0">
              <a:latin typeface="Times New Roman" panose="02020603050405020304" pitchFamily="18"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id="{1069028E-915C-4B52-9E51-A5CD5534290F}"/>
              </a:ext>
            </a:extLst>
          </p:cNvPr>
          <p:cNvGraphicFramePr>
            <a:graphicFrameLocks noGrp="1"/>
          </p:cNvGraphicFramePr>
          <p:nvPr>
            <p:extLst>
              <p:ext uri="{D42A27DB-BD31-4B8C-83A1-F6EECF244321}">
                <p14:modId xmlns:p14="http://schemas.microsoft.com/office/powerpoint/2010/main" val="3355222830"/>
              </p:ext>
            </p:extLst>
          </p:nvPr>
        </p:nvGraphicFramePr>
        <p:xfrm>
          <a:off x="1094319" y="1349800"/>
          <a:ext cx="3625300" cy="3619284"/>
        </p:xfrm>
        <a:graphic>
          <a:graphicData uri="http://schemas.openxmlformats.org/drawingml/2006/table">
            <a:tbl>
              <a:tblPr firstRow="1" firstCol="1" bandRow="1"/>
              <a:tblGrid>
                <a:gridCol w="1197216">
                  <a:extLst>
                    <a:ext uri="{9D8B030D-6E8A-4147-A177-3AD203B41FA5}">
                      <a16:colId xmlns:a16="http://schemas.microsoft.com/office/drawing/2014/main" val="2335835265"/>
                    </a:ext>
                  </a:extLst>
                </a:gridCol>
                <a:gridCol w="1214042">
                  <a:extLst>
                    <a:ext uri="{9D8B030D-6E8A-4147-A177-3AD203B41FA5}">
                      <a16:colId xmlns:a16="http://schemas.microsoft.com/office/drawing/2014/main" val="3503409382"/>
                    </a:ext>
                  </a:extLst>
                </a:gridCol>
                <a:gridCol w="1214042">
                  <a:extLst>
                    <a:ext uri="{9D8B030D-6E8A-4147-A177-3AD203B41FA5}">
                      <a16:colId xmlns:a16="http://schemas.microsoft.com/office/drawing/2014/main" val="4036911835"/>
                    </a:ext>
                  </a:extLst>
                </a:gridCol>
              </a:tblGrid>
              <a:tr h="315082">
                <a:tc>
                  <a:txBody>
                    <a:bodyPr/>
                    <a:lstStyle/>
                    <a:p>
                      <a:pPr indent="457200" algn="ct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Probeta</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 [Hz]</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Error (%)</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02040"/>
                  </a:ext>
                </a:extLst>
              </a:tr>
              <a:tr h="300382">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28.78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15.12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96506674"/>
                  </a:ext>
                </a:extLst>
              </a:tr>
              <a:tr h="300382">
                <a:tc>
                  <a:txBody>
                    <a:bodyPr/>
                    <a:lstStyle/>
                    <a:p>
                      <a:pPr indent="457200" algn="ct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P2</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22.15</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870652965"/>
                  </a:ext>
                </a:extLst>
              </a:tr>
              <a:tr h="300382">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22.05</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12151370"/>
                  </a:ext>
                </a:extLst>
              </a:tr>
              <a:tr h="300382">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23.06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847989723"/>
                  </a:ext>
                </a:extLst>
              </a:tr>
              <a:tr h="300382">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P5</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22.41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10.36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844563660"/>
                  </a:ext>
                </a:extLst>
              </a:tr>
              <a:tr h="300382">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23.14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708401357"/>
                  </a:ext>
                </a:extLst>
              </a:tr>
              <a:tr h="300382">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P5.1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18.91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24.36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964624372"/>
                  </a:ext>
                </a:extLst>
              </a:tr>
              <a:tr h="300382">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P5.2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17.91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28.36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023393872"/>
                  </a:ext>
                </a:extLst>
              </a:tr>
              <a:tr h="300382">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P5.3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19.12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23.52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4241033694"/>
                  </a:ext>
                </a:extLst>
              </a:tr>
              <a:tr h="300382">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P6.1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18.61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25.56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559690281"/>
                  </a:ext>
                </a:extLst>
              </a:tr>
              <a:tr h="300382">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P6.2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21.88</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048095"/>
                  </a:ext>
                </a:extLst>
              </a:tr>
            </a:tbl>
          </a:graphicData>
        </a:graphic>
      </p:graphicFrame>
      <p:graphicFrame>
        <p:nvGraphicFramePr>
          <p:cNvPr id="17" name="Tabla 16">
            <a:extLst>
              <a:ext uri="{FF2B5EF4-FFF2-40B4-BE49-F238E27FC236}">
                <a16:creationId xmlns:a16="http://schemas.microsoft.com/office/drawing/2014/main" id="{7607E581-8B8D-40FD-9325-40D53FF0BED4}"/>
              </a:ext>
            </a:extLst>
          </p:cNvPr>
          <p:cNvGraphicFramePr>
            <a:graphicFrameLocks noGrp="1"/>
          </p:cNvGraphicFramePr>
          <p:nvPr>
            <p:extLst>
              <p:ext uri="{D42A27DB-BD31-4B8C-83A1-F6EECF244321}">
                <p14:modId xmlns:p14="http://schemas.microsoft.com/office/powerpoint/2010/main" val="3389484477"/>
              </p:ext>
            </p:extLst>
          </p:nvPr>
        </p:nvGraphicFramePr>
        <p:xfrm>
          <a:off x="6372225" y="1328566"/>
          <a:ext cx="4725456" cy="2034924"/>
        </p:xfrm>
        <a:graphic>
          <a:graphicData uri="http://schemas.openxmlformats.org/drawingml/2006/table">
            <a:tbl>
              <a:tblPr firstRow="1" firstCol="1" bandRow="1"/>
              <a:tblGrid>
                <a:gridCol w="1181364">
                  <a:extLst>
                    <a:ext uri="{9D8B030D-6E8A-4147-A177-3AD203B41FA5}">
                      <a16:colId xmlns:a16="http://schemas.microsoft.com/office/drawing/2014/main" val="1110788229"/>
                    </a:ext>
                  </a:extLst>
                </a:gridCol>
                <a:gridCol w="1181364">
                  <a:extLst>
                    <a:ext uri="{9D8B030D-6E8A-4147-A177-3AD203B41FA5}">
                      <a16:colId xmlns:a16="http://schemas.microsoft.com/office/drawing/2014/main" val="1623402975"/>
                    </a:ext>
                  </a:extLst>
                </a:gridCol>
                <a:gridCol w="1181364">
                  <a:extLst>
                    <a:ext uri="{9D8B030D-6E8A-4147-A177-3AD203B41FA5}">
                      <a16:colId xmlns:a16="http://schemas.microsoft.com/office/drawing/2014/main" val="2152947214"/>
                    </a:ext>
                  </a:extLst>
                </a:gridCol>
                <a:gridCol w="1181364">
                  <a:extLst>
                    <a:ext uri="{9D8B030D-6E8A-4147-A177-3AD203B41FA5}">
                      <a16:colId xmlns:a16="http://schemas.microsoft.com/office/drawing/2014/main" val="4012755072"/>
                    </a:ext>
                  </a:extLst>
                </a:gridCol>
              </a:tblGrid>
              <a:tr h="209550">
                <a:tc>
                  <a:txBody>
                    <a:bodyPr/>
                    <a:lstStyle/>
                    <a:p>
                      <a:pPr indent="457200" algn="ct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Probeta</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Lc [mm]</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 [Hz] (ANSYS)</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 [Hz] (MOE)</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428999"/>
                  </a:ext>
                </a:extLst>
              </a:tr>
              <a:tr h="209550">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P5.1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20.61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7.39</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56861007"/>
                  </a:ext>
                </a:extLst>
              </a:tr>
              <a:tr h="209550">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P5.2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16.98</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6.96</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554770357"/>
                  </a:ext>
                </a:extLst>
              </a:tr>
              <a:tr h="209550">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P5.3</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17.02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444288328"/>
                  </a:ext>
                </a:extLst>
              </a:tr>
              <a:tr h="209550">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P6.1</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13.34</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6.37</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358548852"/>
                  </a:ext>
                </a:extLst>
              </a:tr>
              <a:tr h="209550">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P6.2</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13.17</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200000"/>
                        </a:lnSpc>
                        <a:spcAft>
                          <a:spcPts val="800"/>
                        </a:spcAft>
                      </a:pPr>
                      <a:r>
                        <a:rPr lang="es-EC"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5.32</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438149"/>
                  </a:ext>
                </a:extLst>
              </a:tr>
            </a:tbl>
          </a:graphicData>
        </a:graphic>
      </p:graphicFrame>
      <p:graphicFrame>
        <p:nvGraphicFramePr>
          <p:cNvPr id="19" name="Gráfico 18">
            <a:extLst>
              <a:ext uri="{FF2B5EF4-FFF2-40B4-BE49-F238E27FC236}">
                <a16:creationId xmlns:a16="http://schemas.microsoft.com/office/drawing/2014/main" id="{A1B6BD59-322A-4BAB-8BA6-02D500714D9F}"/>
              </a:ext>
            </a:extLst>
          </p:cNvPr>
          <p:cNvGraphicFramePr/>
          <p:nvPr>
            <p:extLst>
              <p:ext uri="{D42A27DB-BD31-4B8C-83A1-F6EECF244321}">
                <p14:modId xmlns:p14="http://schemas.microsoft.com/office/powerpoint/2010/main" val="4165817140"/>
              </p:ext>
            </p:extLst>
          </p:nvPr>
        </p:nvGraphicFramePr>
        <p:xfrm>
          <a:off x="6372225" y="3414779"/>
          <a:ext cx="4847552" cy="2432953"/>
        </p:xfrm>
        <a:graphic>
          <a:graphicData uri="http://schemas.openxmlformats.org/drawingml/2006/chart">
            <c:chart xmlns:c="http://schemas.openxmlformats.org/drawingml/2006/chart" xmlns:r="http://schemas.openxmlformats.org/officeDocument/2006/relationships" r:id="rId3"/>
          </a:graphicData>
        </a:graphic>
      </p:graphicFrame>
      <p:sp>
        <p:nvSpPr>
          <p:cNvPr id="18" name="CuadroTexto 17">
            <a:extLst>
              <a:ext uri="{FF2B5EF4-FFF2-40B4-BE49-F238E27FC236}">
                <a16:creationId xmlns:a16="http://schemas.microsoft.com/office/drawing/2014/main" id="{032D9DC9-6304-4B0F-B65F-325376D0D530}"/>
              </a:ext>
            </a:extLst>
          </p:cNvPr>
          <p:cNvSpPr txBox="1"/>
          <p:nvPr/>
        </p:nvSpPr>
        <p:spPr>
          <a:xfrm>
            <a:off x="4352364" y="739840"/>
            <a:ext cx="3487271"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Estudios de Frecuencias</a:t>
            </a:r>
          </a:p>
        </p:txBody>
      </p:sp>
    </p:spTree>
    <p:extLst>
      <p:ext uri="{BB962C8B-B14F-4D97-AF65-F5344CB8AC3E}">
        <p14:creationId xmlns:p14="http://schemas.microsoft.com/office/powerpoint/2010/main" val="79020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0" name="AutoShape 10" descr="https://lh4.googleusercontent.com/Fb1EttPmHiiWFzUopdCgLmgTN6pm_y8upcTs9cVII1bvEPmRXJciWzNUOzHzZBW1P-jAGFbdZVyeSYu4OYW4-PAXstlqLTstQ7fBnePuVKd0rj2vztXJSph_OE4nJQLl9ky7r3g0Ad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2" descr="https://lh3.googleusercontent.com/iX0hOKsAmDoontOntFAFU1OxX6wLCNadH_G9r0NU5rtE7BR7o2tPiVS589cD5cacdgst3quY-6wKLmpN8LZ1KiD5rL__jfRBFa7Zt6RPpYiARBrZu0WjNYJypyyEgkWEa09LnjhK2P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2" descr="https://lh6.googleusercontent.com/KkSJHOrcYIbdzI6UZ3rZiLUAIj5uV1bw7f5orsh_rk4fBWPsRCY8GnYSvgR6CKqELu8rCtmWE4ykrmuNhPbyo0HeT4iZoiKMTTg_TGazyxNiGNKlDsb-ltfMNlW6m7CxKTVwgGraKqXIaBe8Qw"/>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CuadroTexto 12">
            <a:extLst>
              <a:ext uri="{FF2B5EF4-FFF2-40B4-BE49-F238E27FC236}">
                <a16:creationId xmlns:a16="http://schemas.microsoft.com/office/drawing/2014/main" id="{DA6FD0C0-EEE5-419D-90BE-776A9127566D}"/>
              </a:ext>
            </a:extLst>
          </p:cNvPr>
          <p:cNvSpPr txBox="1"/>
          <p:nvPr/>
        </p:nvSpPr>
        <p:spPr>
          <a:xfrm>
            <a:off x="295422" y="157816"/>
            <a:ext cx="2899320"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RESULTADOS</a:t>
            </a:r>
            <a:endParaRPr lang="es-EC" sz="3200" b="1" dirty="0">
              <a:latin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D362AD29-CC47-4F03-BCB3-0DBDDDDA8708}"/>
              </a:ext>
            </a:extLst>
          </p:cNvPr>
          <p:cNvSpPr txBox="1"/>
          <p:nvPr/>
        </p:nvSpPr>
        <p:spPr>
          <a:xfrm>
            <a:off x="1691293" y="437240"/>
            <a:ext cx="9106694" cy="718466"/>
          </a:xfrm>
          <a:prstGeom prst="rect">
            <a:avLst/>
          </a:prstGeom>
          <a:noFill/>
        </p:spPr>
        <p:txBody>
          <a:bodyPr wrap="square">
            <a:spAutoFit/>
          </a:bodyPr>
          <a:lstStyle/>
          <a:p>
            <a:pPr algn="just">
              <a:lnSpc>
                <a:spcPct val="200000"/>
              </a:lnSpc>
            </a:pPr>
            <a:r>
              <a:rPr lang="es-EC" sz="2400" b="1" dirty="0">
                <a:effectLst/>
                <a:latin typeface="Times New Roman" panose="02020603050405020304" pitchFamily="18" charset="0"/>
                <a:ea typeface="Yu Gothic Light" panose="020B0300000000000000" pitchFamily="34" charset="-128"/>
                <a:cs typeface="Times New Roman" panose="02020603050405020304" pitchFamily="18" charset="0"/>
              </a:rPr>
              <a:t>Comparación de Resultados </a:t>
            </a:r>
            <a:r>
              <a:rPr lang="es-EC" sz="2400" b="1" dirty="0">
                <a:latin typeface="Times New Roman" panose="02020603050405020304" pitchFamily="18" charset="0"/>
                <a:ea typeface="Yu Gothic Light" panose="020B0300000000000000" pitchFamily="34" charset="-128"/>
                <a:cs typeface="Times New Roman" panose="02020603050405020304" pitchFamily="18" charset="0"/>
              </a:rPr>
              <a:t>S</a:t>
            </a:r>
            <a:r>
              <a:rPr lang="es-EC" sz="2400" b="1" dirty="0">
                <a:effectLst/>
                <a:latin typeface="Times New Roman" panose="02020603050405020304" pitchFamily="18" charset="0"/>
                <a:ea typeface="Yu Gothic Light" panose="020B0300000000000000" pitchFamily="34" charset="-128"/>
                <a:cs typeface="Times New Roman" panose="02020603050405020304" pitchFamily="18" charset="0"/>
              </a:rPr>
              <a:t>imulación y Ensayos Estáticos-Fatiga </a:t>
            </a:r>
          </a:p>
        </p:txBody>
      </p:sp>
      <p:graphicFrame>
        <p:nvGraphicFramePr>
          <p:cNvPr id="19" name="Gráfico 18">
            <a:extLst>
              <a:ext uri="{FF2B5EF4-FFF2-40B4-BE49-F238E27FC236}">
                <a16:creationId xmlns:a16="http://schemas.microsoft.com/office/drawing/2014/main" id="{3A4BDA78-2D7E-42C7-9AB1-93179CEA27CC}"/>
              </a:ext>
            </a:extLst>
          </p:cNvPr>
          <p:cNvGraphicFramePr/>
          <p:nvPr>
            <p:extLst>
              <p:ext uri="{D42A27DB-BD31-4B8C-83A1-F6EECF244321}">
                <p14:modId xmlns:p14="http://schemas.microsoft.com/office/powerpoint/2010/main" val="2895269003"/>
              </p:ext>
            </p:extLst>
          </p:nvPr>
        </p:nvGraphicFramePr>
        <p:xfrm>
          <a:off x="1103362" y="3346006"/>
          <a:ext cx="4319905" cy="2519680"/>
        </p:xfrm>
        <a:graphic>
          <a:graphicData uri="http://schemas.openxmlformats.org/drawingml/2006/chart">
            <c:chart xmlns:c="http://schemas.openxmlformats.org/drawingml/2006/chart" xmlns:r="http://schemas.openxmlformats.org/officeDocument/2006/relationships" r:id="rId3"/>
          </a:graphicData>
        </a:graphic>
      </p:graphicFrame>
      <p:pic>
        <p:nvPicPr>
          <p:cNvPr id="21" name="Imagen 20">
            <a:extLst>
              <a:ext uri="{FF2B5EF4-FFF2-40B4-BE49-F238E27FC236}">
                <a16:creationId xmlns:a16="http://schemas.microsoft.com/office/drawing/2014/main" id="{F6972ACE-90FA-45DB-A10B-589BA8D44850}"/>
              </a:ext>
            </a:extLst>
          </p:cNvPr>
          <p:cNvPicPr>
            <a:picLocks noChangeAspect="1"/>
          </p:cNvPicPr>
          <p:nvPr/>
        </p:nvPicPr>
        <p:blipFill>
          <a:blip r:embed="rId4"/>
          <a:stretch>
            <a:fillRect/>
          </a:stretch>
        </p:blipFill>
        <p:spPr>
          <a:xfrm>
            <a:off x="281990" y="1678946"/>
            <a:ext cx="5567481" cy="1378530"/>
          </a:xfrm>
          <a:prstGeom prst="rect">
            <a:avLst/>
          </a:prstGeom>
        </p:spPr>
      </p:pic>
      <p:pic>
        <p:nvPicPr>
          <p:cNvPr id="25" name="Imagen 24">
            <a:extLst>
              <a:ext uri="{FF2B5EF4-FFF2-40B4-BE49-F238E27FC236}">
                <a16:creationId xmlns:a16="http://schemas.microsoft.com/office/drawing/2014/main" id="{E90B1876-EC1C-49EB-8AED-CB064E0EBE33}"/>
              </a:ext>
            </a:extLst>
          </p:cNvPr>
          <p:cNvPicPr>
            <a:picLocks noChangeAspect="1"/>
          </p:cNvPicPr>
          <p:nvPr/>
        </p:nvPicPr>
        <p:blipFill>
          <a:blip r:embed="rId5"/>
          <a:stretch>
            <a:fillRect/>
          </a:stretch>
        </p:blipFill>
        <p:spPr>
          <a:xfrm>
            <a:off x="6230210" y="1654104"/>
            <a:ext cx="5567481" cy="1552304"/>
          </a:xfrm>
          <a:prstGeom prst="rect">
            <a:avLst/>
          </a:prstGeom>
        </p:spPr>
      </p:pic>
      <p:graphicFrame>
        <p:nvGraphicFramePr>
          <p:cNvPr id="26" name="Gráfico 25">
            <a:extLst>
              <a:ext uri="{FF2B5EF4-FFF2-40B4-BE49-F238E27FC236}">
                <a16:creationId xmlns:a16="http://schemas.microsoft.com/office/drawing/2014/main" id="{285086F1-C163-431C-9F23-D19BD86D320E}"/>
              </a:ext>
            </a:extLst>
          </p:cNvPr>
          <p:cNvGraphicFramePr/>
          <p:nvPr>
            <p:extLst>
              <p:ext uri="{D42A27DB-BD31-4B8C-83A1-F6EECF244321}">
                <p14:modId xmlns:p14="http://schemas.microsoft.com/office/powerpoint/2010/main" val="3523213969"/>
              </p:ext>
            </p:extLst>
          </p:nvPr>
        </p:nvGraphicFramePr>
        <p:xfrm>
          <a:off x="6584736" y="3206408"/>
          <a:ext cx="4858428" cy="23916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7669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0" name="AutoShape 10" descr="https://lh4.googleusercontent.com/Fb1EttPmHiiWFzUopdCgLmgTN6pm_y8upcTs9cVII1bvEPmRXJciWzNUOzHzZBW1P-jAGFbdZVyeSYu4OYW4-PAXstlqLTstQ7fBnePuVKd0rj2vztXJSph_OE4nJQLl9ky7r3g0Ad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2" descr="https://lh3.googleusercontent.com/iX0hOKsAmDoontOntFAFU1OxX6wLCNadH_G9r0NU5rtE7BR7o2tPiVS589cD5cacdgst3quY-6wKLmpN8LZ1KiD5rL__jfRBFa7Zt6RPpYiARBrZu0WjNYJypyyEgkWEa09LnjhK2P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2" descr="https://lh6.googleusercontent.com/KkSJHOrcYIbdzI6UZ3rZiLUAIj5uV1bw7f5orsh_rk4fBWPsRCY8GnYSvgR6CKqELu8rCtmWE4ykrmuNhPbyo0HeT4iZoiKMTTg_TGazyxNiGNKlDsb-ltfMNlW6m7CxKTVwgGraKqXIaBe8Qw"/>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CuadroTexto 12">
            <a:extLst>
              <a:ext uri="{FF2B5EF4-FFF2-40B4-BE49-F238E27FC236}">
                <a16:creationId xmlns:a16="http://schemas.microsoft.com/office/drawing/2014/main" id="{DA6FD0C0-EEE5-419D-90BE-776A9127566D}"/>
              </a:ext>
            </a:extLst>
          </p:cNvPr>
          <p:cNvSpPr txBox="1"/>
          <p:nvPr/>
        </p:nvSpPr>
        <p:spPr>
          <a:xfrm>
            <a:off x="295422" y="157816"/>
            <a:ext cx="2488182" cy="584775"/>
          </a:xfrm>
          <a:prstGeom prst="rect">
            <a:avLst/>
          </a:prstGeom>
          <a:noFill/>
        </p:spPr>
        <p:txBody>
          <a:bodyPr wrap="none" rtlCol="0">
            <a:spAutoFit/>
          </a:bodyPr>
          <a:lstStyle/>
          <a:p>
            <a:r>
              <a:rPr lang="es-ES" sz="3200" b="1">
                <a:latin typeface="Times New Roman" panose="02020603050405020304" pitchFamily="18" charset="0"/>
                <a:cs typeface="Times New Roman" panose="02020603050405020304" pitchFamily="18" charset="0"/>
              </a:rPr>
              <a:t>Conclusiones</a:t>
            </a:r>
            <a:endParaRPr lang="es-EC" sz="3200" b="1">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E66496AB-06C8-4AC3-986D-D08D132B1132}"/>
              </a:ext>
            </a:extLst>
          </p:cNvPr>
          <p:cNvSpPr>
            <a:spLocks noGrp="1"/>
          </p:cNvSpPr>
          <p:nvPr>
            <p:ph idx="1"/>
          </p:nvPr>
        </p:nvSpPr>
        <p:spPr>
          <a:xfrm>
            <a:off x="215900" y="753725"/>
            <a:ext cx="11625299" cy="5173516"/>
          </a:xfrm>
        </p:spPr>
        <p:txBody>
          <a:bodyPr>
            <a:noAutofit/>
          </a:bodyPr>
          <a:lstStyle/>
          <a:p>
            <a:pPr algn="just">
              <a:lnSpc>
                <a:spcPct val="150000"/>
              </a:lnSpc>
              <a:buFont typeface="Wingdings" panose="05000000000000000000" pitchFamily="2" charset="2"/>
              <a:buChar char="Ø"/>
            </a:pPr>
            <a:r>
              <a:rPr lang="es-US" sz="2000" dirty="0">
                <a:latin typeface="Times New Roman" panose="02020603050405020304" pitchFamily="18" charset="0"/>
                <a:cs typeface="Times New Roman" panose="02020603050405020304" pitchFamily="18" charset="0"/>
              </a:rPr>
              <a:t>Al realizar los análisis en el equipo de MOE Dinámico, se pudo determinar un error de aproximadamente 82.77% en cuanto al ensayo realizado en flexión y los cálculos estimados por el modelo de Chamis, además, al realizar la simulación con el estudio de frecuencias en el programa ANSYS, arrojó un error de aproximadamente 80.5%, todo esto se debe a la insuficiente esbeltez del material compuesto. Debido a que son necesarias varias capas del mismo, lo cual impide una reducción en cuanto al espesor de las probetas que se requieren para dicho ensayo en el equipo descrito anteriormente.</a:t>
            </a:r>
            <a:endParaRPr lang="es-MX" sz="2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s-US" sz="2000" dirty="0">
                <a:latin typeface="Times New Roman" panose="02020603050405020304" pitchFamily="18" charset="0"/>
                <a:cs typeface="Times New Roman" panose="02020603050405020304" pitchFamily="18" charset="0"/>
              </a:rPr>
              <a:t>Para el </a:t>
            </a:r>
            <a:r>
              <a:rPr lang="es-US" sz="2000" dirty="0" err="1">
                <a:latin typeface="Times New Roman" panose="02020603050405020304" pitchFamily="18" charset="0"/>
                <a:cs typeface="Times New Roman" panose="02020603050405020304" pitchFamily="18" charset="0"/>
              </a:rPr>
              <a:t>Rigidímetro</a:t>
            </a:r>
            <a:r>
              <a:rPr lang="es-US" sz="2000" dirty="0">
                <a:latin typeface="Times New Roman" panose="02020603050405020304" pitchFamily="18" charset="0"/>
                <a:cs typeface="Times New Roman" panose="02020603050405020304" pitchFamily="18" charset="0"/>
              </a:rPr>
              <a:t> se obtuvieron resultados satisfactorios, la esbeltez es un parámetro que debe ser tomado en cuenta puesto que al momento de aumentar este valor a través del corte longitudinal de las probetas (5-6), se reduce el error a 1.74%, al tratarse de materiales compuestos no se puede reducir el espesor debido a la configuración laminar de fabricación lo que no permitió obtener valores más adecuados en cuanto a la esbeltez se refiere.</a:t>
            </a:r>
            <a:endParaRPr lang="es-MX" sz="2000" dirty="0">
              <a:latin typeface="Times New Roman" panose="02020603050405020304" pitchFamily="18" charset="0"/>
              <a:cs typeface="Times New Roman" panose="02020603050405020304" pitchFamily="18" charset="0"/>
            </a:endParaRPr>
          </a:p>
          <a:p>
            <a:pPr marL="0" indent="0">
              <a:buNone/>
            </a:pPr>
            <a:endParaRPr lang="es-EC" sz="2000" dirty="0"/>
          </a:p>
        </p:txBody>
      </p:sp>
    </p:spTree>
    <p:extLst>
      <p:ext uri="{BB962C8B-B14F-4D97-AF65-F5344CB8AC3E}">
        <p14:creationId xmlns:p14="http://schemas.microsoft.com/office/powerpoint/2010/main" val="149008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0" y="65195"/>
            <a:ext cx="3767378"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GENERALIDADES</a:t>
            </a:r>
            <a:endParaRPr lang="es-EC" sz="3200" b="1" dirty="0">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1572B497-6444-4605-89D2-BCAB7DAC85B5}"/>
              </a:ext>
            </a:extLst>
          </p:cNvPr>
          <p:cNvSpPr txBox="1"/>
          <p:nvPr/>
        </p:nvSpPr>
        <p:spPr>
          <a:xfrm>
            <a:off x="2462139" y="706029"/>
            <a:ext cx="7267722" cy="523220"/>
          </a:xfrm>
          <a:prstGeom prst="rect">
            <a:avLst/>
          </a:prstGeom>
          <a:noFill/>
        </p:spPr>
        <p:txBody>
          <a:bodyPr wrap="square" lIns="91440" tIns="45720" rIns="91440" bIns="45720" rtlCol="0" anchor="t">
            <a:spAutoFit/>
          </a:bodyPr>
          <a:lstStyle/>
          <a:p>
            <a:pPr lvl="0" algn="ctr"/>
            <a:r>
              <a:rPr lang="es-ES" sz="2800" b="1" dirty="0">
                <a:latin typeface="Times New Roman" panose="02020603050405020304" pitchFamily="18" charset="0"/>
                <a:cs typeface="Times New Roman" panose="02020603050405020304" pitchFamily="18" charset="0"/>
              </a:rPr>
              <a:t>OBJETIVOS</a:t>
            </a:r>
            <a:endParaRPr lang="es-EC" sz="2800" b="1" dirty="0">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1BC36D42-B36F-41D7-9470-51F420A929FE}"/>
              </a:ext>
            </a:extLst>
          </p:cNvPr>
          <p:cNvSpPr txBox="1"/>
          <p:nvPr/>
        </p:nvSpPr>
        <p:spPr>
          <a:xfrm>
            <a:off x="1051325" y="2501478"/>
            <a:ext cx="10089350" cy="1661993"/>
          </a:xfrm>
          <a:prstGeom prst="rect">
            <a:avLst/>
          </a:prstGeom>
          <a:noFill/>
        </p:spPr>
        <p:txBody>
          <a:bodyPr wrap="square" lIns="91440" tIns="45720" rIns="91440" bIns="45720" rtlCol="0" anchor="t">
            <a:spAutoFit/>
          </a:bodyPr>
          <a:lstStyle/>
          <a:p>
            <a:pPr algn="just"/>
            <a:r>
              <a:rPr lang="es-EC" sz="2800" dirty="0">
                <a:effectLst/>
                <a:latin typeface="Times New Roman" panose="02020603050405020304" pitchFamily="18" charset="0"/>
                <a:ea typeface="Tahoma" panose="020B0604030504040204" pitchFamily="34" charset="0"/>
                <a:cs typeface="Times New Roman" panose="02020603050405020304" pitchFamily="18" charset="0"/>
              </a:rPr>
              <a:t>Analizar las cargas cíclicas y estáticas en las láminas de parches de material compuesto funcionando en una componente de una aeronave.</a:t>
            </a:r>
          </a:p>
          <a:p>
            <a:pPr algn="just"/>
            <a:endParaRPr lang="es-EC"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7D8F4AF0-0DD7-4B44-9DB2-559AD75A40B4}"/>
              </a:ext>
            </a:extLst>
          </p:cNvPr>
          <p:cNvSpPr txBox="1"/>
          <p:nvPr/>
        </p:nvSpPr>
        <p:spPr>
          <a:xfrm>
            <a:off x="368543" y="1374604"/>
            <a:ext cx="4677801" cy="523220"/>
          </a:xfrm>
          <a:prstGeom prst="rect">
            <a:avLst/>
          </a:prstGeom>
          <a:noFill/>
        </p:spPr>
        <p:txBody>
          <a:bodyPr wrap="square" lIns="91440" tIns="45720" rIns="91440" bIns="45720" rtlCol="0" anchor="t">
            <a:spAutoFit/>
          </a:bodyPr>
          <a:lstStyle/>
          <a:p>
            <a:pPr lvl="0" algn="ctr"/>
            <a:r>
              <a:rPr lang="es-ES" sz="2800" b="1" dirty="0">
                <a:latin typeface="Times New Roman" panose="02020603050405020304" pitchFamily="18" charset="0"/>
                <a:cs typeface="Times New Roman" panose="02020603050405020304" pitchFamily="18" charset="0"/>
              </a:rPr>
              <a:t>OBJETIVO GENERAL</a:t>
            </a:r>
            <a:endParaRPr lang="es-EC"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92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0" name="AutoShape 10" descr="https://lh4.googleusercontent.com/Fb1EttPmHiiWFzUopdCgLmgTN6pm_y8upcTs9cVII1bvEPmRXJciWzNUOzHzZBW1P-jAGFbdZVyeSYu4OYW4-PAXstlqLTstQ7fBnePuVKd0rj2vztXJSph_OE4nJQLl9ky7r3g0Ad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2" descr="https://lh3.googleusercontent.com/iX0hOKsAmDoontOntFAFU1OxX6wLCNadH_G9r0NU5rtE7BR7o2tPiVS589cD5cacdgst3quY-6wKLmpN8LZ1KiD5rL__jfRBFa7Zt6RPpYiARBrZu0WjNYJypyyEgkWEa09LnjhK2P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2" descr="https://lh6.googleusercontent.com/KkSJHOrcYIbdzI6UZ3rZiLUAIj5uV1bw7f5orsh_rk4fBWPsRCY8GnYSvgR6CKqELu8rCtmWE4ykrmuNhPbyo0HeT4iZoiKMTTg_TGazyxNiGNKlDsb-ltfMNlW6m7CxKTVwgGraKqXIaBe8Qw"/>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CuadroTexto 12">
            <a:extLst>
              <a:ext uri="{FF2B5EF4-FFF2-40B4-BE49-F238E27FC236}">
                <a16:creationId xmlns:a16="http://schemas.microsoft.com/office/drawing/2014/main" id="{DA6FD0C0-EEE5-419D-90BE-776A9127566D}"/>
              </a:ext>
            </a:extLst>
          </p:cNvPr>
          <p:cNvSpPr txBox="1"/>
          <p:nvPr/>
        </p:nvSpPr>
        <p:spPr>
          <a:xfrm>
            <a:off x="295422" y="157816"/>
            <a:ext cx="2488182" cy="584775"/>
          </a:xfrm>
          <a:prstGeom prst="rect">
            <a:avLst/>
          </a:prstGeom>
          <a:noFill/>
        </p:spPr>
        <p:txBody>
          <a:bodyPr wrap="none" rtlCol="0">
            <a:spAutoFit/>
          </a:bodyPr>
          <a:lstStyle/>
          <a:p>
            <a:r>
              <a:rPr lang="es-ES" sz="3200" b="1">
                <a:latin typeface="Times New Roman" panose="02020603050405020304" pitchFamily="18" charset="0"/>
                <a:cs typeface="Times New Roman" panose="02020603050405020304" pitchFamily="18" charset="0"/>
              </a:rPr>
              <a:t>Conclusiones</a:t>
            </a:r>
            <a:endParaRPr lang="es-EC" sz="3200" b="1">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E66496AB-06C8-4AC3-986D-D08D132B1132}"/>
              </a:ext>
            </a:extLst>
          </p:cNvPr>
          <p:cNvSpPr>
            <a:spLocks noGrp="1"/>
          </p:cNvSpPr>
          <p:nvPr>
            <p:ph idx="1"/>
          </p:nvPr>
        </p:nvSpPr>
        <p:spPr>
          <a:xfrm>
            <a:off x="155575" y="873706"/>
            <a:ext cx="11433840" cy="4990754"/>
          </a:xfrm>
        </p:spPr>
        <p:txBody>
          <a:bodyPr>
            <a:normAutofit/>
          </a:bodyPr>
          <a:lstStyle/>
          <a:p>
            <a:pPr algn="just">
              <a:lnSpc>
                <a:spcPct val="150000"/>
              </a:lnSpc>
              <a:buFont typeface="Wingdings" panose="05000000000000000000" pitchFamily="2" charset="2"/>
              <a:buChar char="Ø"/>
            </a:pPr>
            <a:r>
              <a:rPr lang="es-US" sz="2000" dirty="0">
                <a:effectLst/>
                <a:latin typeface="Times New Roman" panose="02020603050405020304" pitchFamily="18" charset="0"/>
                <a:ea typeface="Calibri" panose="020F0502020204030204" pitchFamily="34" charset="0"/>
                <a:cs typeface="Times New Roman" panose="02020603050405020304" pitchFamily="18" charset="0"/>
              </a:rPr>
              <a:t>De acuerdo al valor obtenido de un experimento de la NASA, se dispuso de una carga máxima de 28.58 KPa para ejecutar la simulación, alcanzado como resultado un factor de seguridad de 5.6 y una deformación máxima de 0.43 mm, en la gráfica Presión vs Tiempo se consiguió apreciar que el parche no estaría sujeto a un esfuerzo alto de fatiga puesto que el coeficiente de carga es de 0.86.</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Ø"/>
            </a:pPr>
            <a:r>
              <a:rPr lang="es-US" sz="2000" dirty="0">
                <a:effectLst/>
                <a:latin typeface="Times New Roman" panose="02020603050405020304" pitchFamily="18" charset="0"/>
                <a:ea typeface="Calibri" panose="020F0502020204030204" pitchFamily="34" charset="0"/>
                <a:cs typeface="Times New Roman" panose="02020603050405020304" pitchFamily="18" charset="0"/>
              </a:rPr>
              <a:t>Según el ensayo de carga estática, el material compuesto estudiado soporta una carga máxima de 567.8 kgf, esto generó deformaciones que no coincidían totalmente con las obtenidas a través de la simulación debido a que la curva Fuerza vs Desplazamiento no muestra un comportamiento lineal hasta alcanzar valores alrededor de los 250 kgf de carga, lo que nos llevó a realizar una linealización en la curva y así aproximar las deformaciones que se generan experimentalmente con las observadas en la simulación.</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1957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0" name="AutoShape 10" descr="https://lh4.googleusercontent.com/Fb1EttPmHiiWFzUopdCgLmgTN6pm_y8upcTs9cVII1bvEPmRXJciWzNUOzHzZBW1P-jAGFbdZVyeSYu4OYW4-PAXstlqLTstQ7fBnePuVKd0rj2vztXJSph_OE4nJQLl9ky7r3g0Ad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2" descr="https://lh3.googleusercontent.com/iX0hOKsAmDoontOntFAFU1OxX6wLCNadH_G9r0NU5rtE7BR7o2tPiVS589cD5cacdgst3quY-6wKLmpN8LZ1KiD5rL__jfRBFa7Zt6RPpYiARBrZu0WjNYJypyyEgkWEa09LnjhK2P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2" descr="https://lh6.googleusercontent.com/KkSJHOrcYIbdzI6UZ3rZiLUAIj5uV1bw7f5orsh_rk4fBWPsRCY8GnYSvgR6CKqELu8rCtmWE4ykrmuNhPbyo0HeT4iZoiKMTTg_TGazyxNiGNKlDsb-ltfMNlW6m7CxKTVwgGraKqXIaBe8Qw"/>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CuadroTexto 12">
            <a:extLst>
              <a:ext uri="{FF2B5EF4-FFF2-40B4-BE49-F238E27FC236}">
                <a16:creationId xmlns:a16="http://schemas.microsoft.com/office/drawing/2014/main" id="{DA6FD0C0-EEE5-419D-90BE-776A9127566D}"/>
              </a:ext>
            </a:extLst>
          </p:cNvPr>
          <p:cNvSpPr txBox="1"/>
          <p:nvPr/>
        </p:nvSpPr>
        <p:spPr>
          <a:xfrm>
            <a:off x="295422" y="157816"/>
            <a:ext cx="2488182" cy="584775"/>
          </a:xfrm>
          <a:prstGeom prst="rect">
            <a:avLst/>
          </a:prstGeom>
          <a:noFill/>
        </p:spPr>
        <p:txBody>
          <a:bodyPr wrap="none" rtlCol="0">
            <a:spAutoFit/>
          </a:bodyPr>
          <a:lstStyle/>
          <a:p>
            <a:r>
              <a:rPr lang="es-ES" sz="3200" b="1">
                <a:latin typeface="Times New Roman" panose="02020603050405020304" pitchFamily="18" charset="0"/>
                <a:cs typeface="Times New Roman" panose="02020603050405020304" pitchFamily="18" charset="0"/>
              </a:rPr>
              <a:t>Conclusiones</a:t>
            </a:r>
            <a:endParaRPr lang="es-EC" sz="3200" b="1">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E66496AB-06C8-4AC3-986D-D08D132B1132}"/>
              </a:ext>
            </a:extLst>
          </p:cNvPr>
          <p:cNvSpPr>
            <a:spLocks noGrp="1"/>
          </p:cNvSpPr>
          <p:nvPr>
            <p:ph idx="1"/>
          </p:nvPr>
        </p:nvSpPr>
        <p:spPr>
          <a:xfrm>
            <a:off x="155575" y="894110"/>
            <a:ext cx="11604034" cy="4679475"/>
          </a:xfrm>
        </p:spPr>
        <p:txBody>
          <a:bodyPr vert="horz" lIns="91440" tIns="45720" rIns="91440" bIns="45720" rtlCol="0" anchor="t">
            <a:noAutofit/>
          </a:bodyPr>
          <a:lstStyle/>
          <a:p>
            <a:pPr algn="just">
              <a:lnSpc>
                <a:spcPct val="150000"/>
              </a:lnSpc>
              <a:buFont typeface="Wingdings" panose="05000000000000000000" pitchFamily="2" charset="2"/>
              <a:buChar char="Ø"/>
            </a:pPr>
            <a:r>
              <a:rPr lang="es-US" sz="2200" dirty="0">
                <a:effectLst/>
                <a:latin typeface="Times New Roman"/>
                <a:ea typeface="Calibri" panose="020F0502020204030204" pitchFamily="34" charset="0"/>
                <a:cs typeface="Times New Roman"/>
              </a:rPr>
              <a:t>Para los ensayos a fatiga en primer lugar se utilizaron los accesorios fabricados con los cuales no se logró el comportamiento esperado en el material compuesto, por lo tanto, se decidió cambiar de accesorio a uno que reduzca el área de contacto logrando así la delaminación y propagación de grietas. Se logró aproximar la simulación aplicando la fuerza en un área circular de 18 mm de diámetro. Para fuerzas altas el número de ciclos se acerca a la simulación mientras que para fuerzas bajas no se aproxima, esto debido a que sus propiedades </a:t>
            </a:r>
            <a:r>
              <a:rPr lang="es-US" sz="2200" dirty="0" err="1">
                <a:effectLst/>
                <a:latin typeface="Times New Roman"/>
                <a:ea typeface="Calibri" panose="020F0502020204030204" pitchFamily="34" charset="0"/>
                <a:cs typeface="Times New Roman"/>
              </a:rPr>
              <a:t>ortotrópicas</a:t>
            </a:r>
            <a:r>
              <a:rPr lang="es-US" sz="2200" dirty="0">
                <a:effectLst/>
                <a:latin typeface="Times New Roman"/>
                <a:ea typeface="Calibri" panose="020F0502020204030204" pitchFamily="34" charset="0"/>
                <a:cs typeface="Times New Roman"/>
              </a:rPr>
              <a:t> elásticas y de límite de tensión se obtuvieron mediante bibliografías</a:t>
            </a:r>
            <a:endParaRPr lang="es-EC" sz="2200" dirty="0">
              <a:effectLst/>
              <a:latin typeface="Times New Roman"/>
              <a:ea typeface="Calibri" panose="020F0502020204030204" pitchFamily="34" charset="0"/>
              <a:cs typeface="Times New Roman"/>
            </a:endParaRPr>
          </a:p>
        </p:txBody>
      </p:sp>
    </p:spTree>
    <p:extLst>
      <p:ext uri="{BB962C8B-B14F-4D97-AF65-F5344CB8AC3E}">
        <p14:creationId xmlns:p14="http://schemas.microsoft.com/office/powerpoint/2010/main" val="2164514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0" name="AutoShape 10" descr="https://lh4.googleusercontent.com/Fb1EttPmHiiWFzUopdCgLmgTN6pm_y8upcTs9cVII1bvEPmRXJciWzNUOzHzZBW1P-jAGFbdZVyeSYu4OYW4-PAXstlqLTstQ7fBnePuVKd0rj2vztXJSph_OE4nJQLl9ky7r3g0Ad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2" descr="https://lh3.googleusercontent.com/iX0hOKsAmDoontOntFAFU1OxX6wLCNadH_G9r0NU5rtE7BR7o2tPiVS589cD5cacdgst3quY-6wKLmpN8LZ1KiD5rL__jfRBFa7Zt6RPpYiARBrZu0WjNYJypyyEgkWEa09LnjhK2P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2" descr="https://lh6.googleusercontent.com/KkSJHOrcYIbdzI6UZ3rZiLUAIj5uV1bw7f5orsh_rk4fBWPsRCY8GnYSvgR6CKqELu8rCtmWE4ykrmuNhPbyo0HeT4iZoiKMTTg_TGazyxNiGNKlDsb-ltfMNlW6m7CxKTVwgGraKqXIaBe8Qw"/>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CuadroTexto 12">
            <a:extLst>
              <a:ext uri="{FF2B5EF4-FFF2-40B4-BE49-F238E27FC236}">
                <a16:creationId xmlns:a16="http://schemas.microsoft.com/office/drawing/2014/main" id="{DA6FD0C0-EEE5-419D-90BE-776A9127566D}"/>
              </a:ext>
            </a:extLst>
          </p:cNvPr>
          <p:cNvSpPr txBox="1"/>
          <p:nvPr/>
        </p:nvSpPr>
        <p:spPr>
          <a:xfrm>
            <a:off x="295422" y="157816"/>
            <a:ext cx="3308919" cy="584775"/>
          </a:xfrm>
          <a:prstGeom prst="rect">
            <a:avLst/>
          </a:prstGeom>
          <a:noFill/>
        </p:spPr>
        <p:txBody>
          <a:bodyPr wrap="none" rtlCol="0">
            <a:spAutoFit/>
          </a:bodyPr>
          <a:lstStyle/>
          <a:p>
            <a:r>
              <a:rPr lang="es-ES" sz="3200" b="1">
                <a:latin typeface="Times New Roman" panose="02020603050405020304" pitchFamily="18" charset="0"/>
                <a:cs typeface="Times New Roman" panose="02020603050405020304" pitchFamily="18" charset="0"/>
              </a:rPr>
              <a:t>Recomendaciones</a:t>
            </a:r>
            <a:endParaRPr lang="es-EC" sz="3200" b="1">
              <a:latin typeface="Times New Roman" panose="02020603050405020304" pitchFamily="18" charset="0"/>
              <a:cs typeface="Times New Roman" panose="02020603050405020304" pitchFamily="18" charset="0"/>
            </a:endParaRPr>
          </a:p>
        </p:txBody>
      </p:sp>
      <p:sp>
        <p:nvSpPr>
          <p:cNvPr id="14" name="Marcador de contenido 2">
            <a:extLst>
              <a:ext uri="{FF2B5EF4-FFF2-40B4-BE49-F238E27FC236}">
                <a16:creationId xmlns:a16="http://schemas.microsoft.com/office/drawing/2014/main" id="{B6949C43-EFB5-438D-AEE8-3C632FA70973}"/>
              </a:ext>
            </a:extLst>
          </p:cNvPr>
          <p:cNvSpPr>
            <a:spLocks noGrp="1"/>
          </p:cNvSpPr>
          <p:nvPr>
            <p:ph idx="1"/>
          </p:nvPr>
        </p:nvSpPr>
        <p:spPr>
          <a:xfrm>
            <a:off x="155575" y="884532"/>
            <a:ext cx="11561504" cy="4779670"/>
          </a:xfrm>
        </p:spPr>
        <p:txBody>
          <a:bodyPr>
            <a:normAutofit fontScale="92500"/>
          </a:bodyPr>
          <a:lstStyle/>
          <a:p>
            <a:pPr algn="just">
              <a:lnSpc>
                <a:spcPct val="150000"/>
              </a:lnSpc>
              <a:buFont typeface="Wingdings" panose="05000000000000000000" pitchFamily="2" charset="2"/>
              <a:buChar char="Ø"/>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Para el uso del equipo MOE Dinámico y </a:t>
            </a:r>
            <a:r>
              <a:rPr lang="es-EC" sz="2400" dirty="0" err="1">
                <a:effectLst/>
                <a:latin typeface="Times New Roman" panose="02020603050405020304" pitchFamily="18" charset="0"/>
                <a:ea typeface="Calibri" panose="020F0502020204030204" pitchFamily="34" charset="0"/>
                <a:cs typeface="Times New Roman" panose="02020603050405020304" pitchFamily="18" charset="0"/>
              </a:rPr>
              <a:t>Rigidímetro</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es recomendable que el valor de la esbeltez de las probetas a utilizar sea para columnas / vigas largas o esbeltas, teniendo en cuenta principalmente el espesor del material en estudio. De esta forma podemos asegurar un mejor funcionamiento del acelerómetro.</a:t>
            </a:r>
            <a:endParaRPr lang="es-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Ø"/>
            </a:pP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Se debe realizar una mayor cantidad de estudios en diferentes tipos de materiales compuestos utilizando el equipo de MOE Dinámico y </a:t>
            </a:r>
            <a:r>
              <a:rPr lang="es-EC" sz="2400" dirty="0" err="1">
                <a:effectLst/>
                <a:latin typeface="Times New Roman" panose="02020603050405020304" pitchFamily="18" charset="0"/>
                <a:ea typeface="Calibri" panose="020F0502020204030204" pitchFamily="34" charset="0"/>
                <a:cs typeface="Times New Roman" panose="02020603050405020304" pitchFamily="18" charset="0"/>
              </a:rPr>
              <a:t>Rigidímetro</a:t>
            </a:r>
            <a:r>
              <a:rPr lang="es-EC" sz="2400" dirty="0">
                <a:effectLst/>
                <a:latin typeface="Times New Roman" panose="02020603050405020304" pitchFamily="18" charset="0"/>
                <a:ea typeface="Calibri" panose="020F0502020204030204" pitchFamily="34" charset="0"/>
                <a:cs typeface="Times New Roman" panose="02020603050405020304" pitchFamily="18" charset="0"/>
              </a:rPr>
              <a:t> ya que las propiedades mecánicas de los mismos tienen una variación significante al resto y las pruebas descritas en este proyecto dan veracidad de la diferenciación entre los resultados obtenidos con cada ensayo practicado.</a:t>
            </a:r>
            <a:endParaRPr lang="es-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0718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0" name="AutoShape 10" descr="https://lh4.googleusercontent.com/Fb1EttPmHiiWFzUopdCgLmgTN6pm_y8upcTs9cVII1bvEPmRXJciWzNUOzHzZBW1P-jAGFbdZVyeSYu4OYW4-PAXstlqLTstQ7fBnePuVKd0rj2vztXJSph_OE4nJQLl9ky7r3g0Ad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2" descr="https://lh3.googleusercontent.com/iX0hOKsAmDoontOntFAFU1OxX6wLCNadH_G9r0NU5rtE7BR7o2tPiVS589cD5cacdgst3quY-6wKLmpN8LZ1KiD5rL__jfRBFa7Zt6RPpYiARBrZu0WjNYJypyyEgkWEa09LnjhK2P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2" descr="https://lh6.googleusercontent.com/KkSJHOrcYIbdzI6UZ3rZiLUAIj5uV1bw7f5orsh_rk4fBWPsRCY8GnYSvgR6CKqELu8rCtmWE4ykrmuNhPbyo0HeT4iZoiKMTTg_TGazyxNiGNKlDsb-ltfMNlW6m7CxKTVwgGraKqXIaBe8Qw"/>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CuadroTexto 12">
            <a:extLst>
              <a:ext uri="{FF2B5EF4-FFF2-40B4-BE49-F238E27FC236}">
                <a16:creationId xmlns:a16="http://schemas.microsoft.com/office/drawing/2014/main" id="{DA6FD0C0-EEE5-419D-90BE-776A9127566D}"/>
              </a:ext>
            </a:extLst>
          </p:cNvPr>
          <p:cNvSpPr txBox="1"/>
          <p:nvPr/>
        </p:nvSpPr>
        <p:spPr>
          <a:xfrm>
            <a:off x="295422" y="157816"/>
            <a:ext cx="3308919" cy="584775"/>
          </a:xfrm>
          <a:prstGeom prst="rect">
            <a:avLst/>
          </a:prstGeom>
          <a:noFill/>
        </p:spPr>
        <p:txBody>
          <a:bodyPr wrap="none" rtlCol="0">
            <a:spAutoFit/>
          </a:bodyPr>
          <a:lstStyle/>
          <a:p>
            <a:r>
              <a:rPr lang="es-ES" sz="3200" b="1">
                <a:latin typeface="Times New Roman" panose="02020603050405020304" pitchFamily="18" charset="0"/>
                <a:cs typeface="Times New Roman" panose="02020603050405020304" pitchFamily="18" charset="0"/>
              </a:rPr>
              <a:t>Recomendaciones</a:t>
            </a:r>
            <a:endParaRPr lang="es-EC" sz="3200" b="1">
              <a:latin typeface="Times New Roman" panose="02020603050405020304" pitchFamily="18" charset="0"/>
              <a:cs typeface="Times New Roman" panose="02020603050405020304" pitchFamily="18" charset="0"/>
            </a:endParaRPr>
          </a:p>
        </p:txBody>
      </p:sp>
      <p:sp>
        <p:nvSpPr>
          <p:cNvPr id="14" name="Marcador de contenido 2">
            <a:extLst>
              <a:ext uri="{FF2B5EF4-FFF2-40B4-BE49-F238E27FC236}">
                <a16:creationId xmlns:a16="http://schemas.microsoft.com/office/drawing/2014/main" id="{B6949C43-EFB5-438D-AEE8-3C632FA70973}"/>
              </a:ext>
            </a:extLst>
          </p:cNvPr>
          <p:cNvSpPr>
            <a:spLocks noGrp="1"/>
          </p:cNvSpPr>
          <p:nvPr>
            <p:ph idx="1"/>
          </p:nvPr>
        </p:nvSpPr>
        <p:spPr>
          <a:xfrm>
            <a:off x="215899" y="894110"/>
            <a:ext cx="11650035" cy="4697403"/>
          </a:xfrm>
        </p:spPr>
        <p:txBody>
          <a:bodyPr>
            <a:normAutofit/>
          </a:bodyPr>
          <a:lstStyle/>
          <a:p>
            <a:pPr algn="just">
              <a:lnSpc>
                <a:spcPct val="160000"/>
              </a:lnSpc>
              <a:buFont typeface="Wingdings" panose="05000000000000000000" pitchFamily="2" charset="2"/>
              <a:buChar char="Ø"/>
            </a:pPr>
            <a:r>
              <a:rPr lang="es-US" sz="2000" dirty="0">
                <a:latin typeface="Times New Roman" panose="02020603050405020304" pitchFamily="18" charset="0"/>
                <a:ea typeface="Calibri" panose="020F0502020204030204" pitchFamily="34" charset="0"/>
                <a:cs typeface="Times New Roman" panose="02020603050405020304" pitchFamily="18" charset="0"/>
              </a:rPr>
              <a:t>Para una mejor caracterización a fatiga del material compuesto se recomienda realizar una mayor cantidad de pruebas con distintas cargas que se encuentren bajo el valor de la carga máxima de la resistencia estática con el fin de obtener la curva esfuerzo vs número de ciclos.  </a:t>
            </a:r>
          </a:p>
          <a:p>
            <a:pPr algn="just">
              <a:lnSpc>
                <a:spcPct val="160000"/>
              </a:lnSpc>
              <a:buFont typeface="Wingdings" panose="05000000000000000000" pitchFamily="2" charset="2"/>
              <a:buChar char="Ø"/>
            </a:pPr>
            <a:r>
              <a:rPr lang="es-US" sz="2000" dirty="0">
                <a:latin typeface="Times New Roman" panose="02020603050405020304" pitchFamily="18" charset="0"/>
                <a:ea typeface="Calibri" panose="020F0502020204030204" pitchFamily="34" charset="0"/>
                <a:cs typeface="Times New Roman" panose="02020603050405020304" pitchFamily="18" charset="0"/>
              </a:rPr>
              <a:t>Se recomienda realizar temas de titulación para obtener el módulo de elasticidad en materiales compuestos con distintas configuraciones laminares, orientación de las fibras y reducción del número de capas. </a:t>
            </a:r>
          </a:p>
          <a:p>
            <a:pPr algn="just">
              <a:lnSpc>
                <a:spcPct val="160000"/>
              </a:lnSpc>
              <a:buFont typeface="Wingdings" panose="05000000000000000000" pitchFamily="2" charset="2"/>
              <a:buChar char="Ø"/>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Se debe tener en cuenta que para realizar la simulación a fatiga en el software ANSYS no se puede simular el material compuesto por capas sino como un sólido por lo que se recomienda trabajar para este tipo de análisis computacionales con diferentes materiales que no sean compuestos.</a:t>
            </a:r>
          </a:p>
          <a:p>
            <a:pPr algn="just">
              <a:lnSpc>
                <a:spcPct val="150000"/>
              </a:lnSpc>
            </a:pPr>
            <a:endParaRPr lang="es-MX"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691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0" y="65195"/>
            <a:ext cx="3767378"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GENERALIDADES</a:t>
            </a:r>
            <a:endParaRPr lang="es-EC" sz="3200" b="1" dirty="0">
              <a:latin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A0EBFE95-2C81-4B62-8BBD-B9C96F33CA0C}"/>
              </a:ext>
            </a:extLst>
          </p:cNvPr>
          <p:cNvSpPr txBox="1"/>
          <p:nvPr/>
        </p:nvSpPr>
        <p:spPr>
          <a:xfrm>
            <a:off x="-16416" y="1020454"/>
            <a:ext cx="5721743" cy="523220"/>
          </a:xfrm>
          <a:prstGeom prst="rect">
            <a:avLst/>
          </a:prstGeom>
          <a:noFill/>
        </p:spPr>
        <p:txBody>
          <a:bodyPr wrap="square" lIns="91440" tIns="45720" rIns="91440" bIns="45720" rtlCol="0" anchor="t">
            <a:spAutoFit/>
          </a:bodyPr>
          <a:lstStyle/>
          <a:p>
            <a:pPr lvl="0" algn="ctr"/>
            <a:r>
              <a:rPr lang="es-ES" sz="2800" b="1" dirty="0">
                <a:latin typeface="Times New Roman" panose="02020603050405020304" pitchFamily="18" charset="0"/>
                <a:cs typeface="Times New Roman" panose="02020603050405020304" pitchFamily="18" charset="0"/>
              </a:rPr>
              <a:t>OBJETIVOS ESPECÍFICOS</a:t>
            </a:r>
            <a:endParaRPr lang="es-EC" sz="2800" b="1" dirty="0">
              <a:latin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6EA61F64-8F39-4C79-B272-0613E7F673A7}"/>
              </a:ext>
            </a:extLst>
          </p:cNvPr>
          <p:cNvSpPr txBox="1"/>
          <p:nvPr/>
        </p:nvSpPr>
        <p:spPr>
          <a:xfrm>
            <a:off x="495300" y="1817429"/>
            <a:ext cx="11201400" cy="3077766"/>
          </a:xfrm>
          <a:prstGeom prst="rect">
            <a:avLst/>
          </a:prstGeom>
          <a:noFill/>
        </p:spPr>
        <p:txBody>
          <a:bodyPr wrap="square" lIns="91440" tIns="45720" rIns="91440" bIns="45720" rtlCol="0" anchor="t">
            <a:spAutoFit/>
          </a:bodyPr>
          <a:lstStyle/>
          <a:p>
            <a:pPr marL="342900" lvl="0" indent="-342900" algn="just">
              <a:spcAft>
                <a:spcPts val="1200"/>
              </a:spcAft>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Medir en forma experimental el módulo de elasticidad de material compuesto utilizado en aeronaves, en base de vibraciones.</a:t>
            </a:r>
          </a:p>
          <a:p>
            <a:pPr marL="342900" lvl="0" indent="-342900" algn="just">
              <a:spcAft>
                <a:spcPts val="1200"/>
              </a:spcAft>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Simular las láminas de material compuesto, con la carga que aparece en el vuelo de la aeronave.</a:t>
            </a:r>
          </a:p>
          <a:p>
            <a:pPr marL="342900" lvl="0" indent="-342900" algn="just">
              <a:spcAft>
                <a:spcPts val="1200"/>
              </a:spcAft>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Probar estáticamente elementos de material compuesto basados en los resultados obtenidos de la simulación.</a:t>
            </a:r>
          </a:p>
          <a:p>
            <a:pPr marL="342900" lvl="0" indent="-342900" algn="just">
              <a:spcAft>
                <a:spcPts val="1200"/>
              </a:spcAft>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Probar cíclicamente elementos de material compuesto basados en los resultados obtenidos de la simulación.</a:t>
            </a:r>
          </a:p>
          <a:p>
            <a:pPr marL="342900" lvl="0" indent="-342900" algn="just">
              <a:spcAft>
                <a:spcPts val="1200"/>
              </a:spcAft>
              <a:buFont typeface="Symbol" panose="05050102010706020507" pitchFamily="18" charset="2"/>
              <a:buChar char=""/>
            </a:pPr>
            <a:r>
              <a:rPr lang="es-EC" dirty="0">
                <a:latin typeface="Times New Roman" panose="02020603050405020304" pitchFamily="18" charset="0"/>
                <a:cs typeface="Times New Roman" panose="02020603050405020304" pitchFamily="18" charset="0"/>
              </a:rPr>
              <a:t>Comparar los resultados obtenidos en la simulación con los obtenidos en las pruebas estáticas y cíclicas realizadas en el LMM.</a:t>
            </a:r>
          </a:p>
          <a:p>
            <a:pPr algn="just"/>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284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792567" y="692186"/>
            <a:ext cx="5602816" cy="523220"/>
          </a:xfrm>
          <a:prstGeom prst="rect">
            <a:avLst/>
          </a:prstGeom>
          <a:noFill/>
        </p:spPr>
        <p:txBody>
          <a:bodyPr wrap="none" rtlCol="0">
            <a:spAutoFit/>
          </a:bodyPr>
          <a:lstStyle/>
          <a:p>
            <a:pPr lvl="0"/>
            <a:r>
              <a:rPr lang="es-ES" sz="2800" b="1" dirty="0">
                <a:latin typeface="Times New Roman" panose="02020603050405020304" pitchFamily="18" charset="0"/>
                <a:cs typeface="Times New Roman" panose="02020603050405020304" pitchFamily="18" charset="0"/>
              </a:rPr>
              <a:t>PROPIEDADES DEL MATERIAL</a:t>
            </a:r>
            <a:endParaRPr lang="es-EC" sz="2800" b="1"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945348352"/>
              </p:ext>
            </p:extLst>
          </p:nvPr>
        </p:nvGraphicFramePr>
        <p:xfrm>
          <a:off x="716873" y="1312880"/>
          <a:ext cx="4665980" cy="1922780"/>
        </p:xfrm>
        <a:graphic>
          <a:graphicData uri="http://schemas.openxmlformats.org/drawingml/2006/table">
            <a:tbl>
              <a:tblPr firstRow="1" firstCol="1" bandRow="1"/>
              <a:tblGrid>
                <a:gridCol w="2332990">
                  <a:extLst>
                    <a:ext uri="{9D8B030D-6E8A-4147-A177-3AD203B41FA5}">
                      <a16:colId xmlns:a16="http://schemas.microsoft.com/office/drawing/2014/main" val="20000"/>
                    </a:ext>
                  </a:extLst>
                </a:gridCol>
                <a:gridCol w="2332990">
                  <a:extLst>
                    <a:ext uri="{9D8B030D-6E8A-4147-A177-3AD203B41FA5}">
                      <a16:colId xmlns:a16="http://schemas.microsoft.com/office/drawing/2014/main" val="20001"/>
                    </a:ext>
                  </a:extLst>
                </a:gridCol>
              </a:tblGrid>
              <a:tr h="323850">
                <a:tc gridSpan="2">
                  <a:txBody>
                    <a:bodyPr/>
                    <a:lstStyle/>
                    <a:p>
                      <a:pPr marL="0" marR="0" indent="45720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Resina Epoxi SYSTEM 2000</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0000"/>
                  </a:ext>
                </a:extLst>
              </a:tr>
              <a:tr h="323850">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Resistencia a la tracción</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80 MPa</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13690">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Módulo de elasticidad</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3.4 GPa</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323850">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Resistencia a la flexión</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130 MPa</a:t>
                      </a: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323850">
                <a:tc>
                  <a:txBody>
                    <a:bodyPr/>
                    <a:lstStyle/>
                    <a:p>
                      <a:pPr marL="0" marR="0" indent="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Coeficiente de Poisson</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0.389</a:t>
                      </a: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313690">
                <a:tc>
                  <a:txBody>
                    <a:bodyPr/>
                    <a:lstStyle/>
                    <a:p>
                      <a:pPr marL="0" marR="0" indent="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Densidad</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1.135 g/cm^3</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599714325"/>
              </p:ext>
            </p:extLst>
          </p:nvPr>
        </p:nvGraphicFramePr>
        <p:xfrm>
          <a:off x="6185647" y="1321736"/>
          <a:ext cx="4935220" cy="1924050"/>
        </p:xfrm>
        <a:graphic>
          <a:graphicData uri="http://schemas.openxmlformats.org/drawingml/2006/table">
            <a:tbl>
              <a:tblPr firstRow="1" firstCol="1" bandRow="1"/>
              <a:tblGrid>
                <a:gridCol w="2467610">
                  <a:extLst>
                    <a:ext uri="{9D8B030D-6E8A-4147-A177-3AD203B41FA5}">
                      <a16:colId xmlns:a16="http://schemas.microsoft.com/office/drawing/2014/main" val="20000"/>
                    </a:ext>
                  </a:extLst>
                </a:gridCol>
                <a:gridCol w="2467610">
                  <a:extLst>
                    <a:ext uri="{9D8B030D-6E8A-4147-A177-3AD203B41FA5}">
                      <a16:colId xmlns:a16="http://schemas.microsoft.com/office/drawing/2014/main" val="20001"/>
                    </a:ext>
                  </a:extLst>
                </a:gridCol>
              </a:tblGrid>
              <a:tr h="320675">
                <a:tc gridSpan="2">
                  <a:txBody>
                    <a:bodyPr/>
                    <a:lstStyle/>
                    <a:p>
                      <a:pPr marL="0" marR="0" indent="45720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E-</a:t>
                      </a:r>
                      <a:r>
                        <a:rPr lang="es-EC" sz="1100" b="1" dirty="0" err="1">
                          <a:effectLst/>
                          <a:latin typeface="Arial" panose="020B0604020202020204" pitchFamily="34" charset="0"/>
                          <a:ea typeface="Calibri" panose="020F0502020204030204" pitchFamily="34" charset="0"/>
                          <a:cs typeface="Arial" panose="020B0604020202020204" pitchFamily="34" charset="0"/>
                        </a:rPr>
                        <a:t>Glass</a:t>
                      </a:r>
                      <a:r>
                        <a:rPr lang="es-EC" sz="1100" b="1" dirty="0">
                          <a:effectLst/>
                          <a:latin typeface="Arial" panose="020B0604020202020204" pitchFamily="34" charset="0"/>
                          <a:ea typeface="Calibri" panose="020F0502020204030204" pitchFamily="34" charset="0"/>
                          <a:cs typeface="Arial" panose="020B0604020202020204" pitchFamily="34" charset="0"/>
                        </a:rPr>
                        <a:t> 7781-50</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0000"/>
                  </a:ext>
                </a:extLst>
              </a:tr>
              <a:tr h="320675">
                <a:tc>
                  <a:txBody>
                    <a:bodyPr/>
                    <a:lstStyle/>
                    <a:p>
                      <a:pPr marL="0" marR="0" indent="45720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Resistencia a la tracción</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45720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34.47 GPa</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20675">
                <a:tc>
                  <a:txBody>
                    <a:bodyPr/>
                    <a:lstStyle/>
                    <a:p>
                      <a:pPr marL="0" marR="0" indent="45720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Módulo de elasticidad</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457200" algn="ctr">
                        <a:lnSpc>
                          <a:spcPct val="200000"/>
                        </a:lnSpc>
                        <a:spcBef>
                          <a:spcPts val="0"/>
                        </a:spcBef>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75.84 GPa</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320675">
                <a:tc>
                  <a:txBody>
                    <a:bodyPr/>
                    <a:lstStyle/>
                    <a:p>
                      <a:pPr marL="0" marR="0" indent="45720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Resistencia a la flexión</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45720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180 MPa </a:t>
                      </a: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320675">
                <a:tc>
                  <a:txBody>
                    <a:bodyPr/>
                    <a:lstStyle/>
                    <a:p>
                      <a:pPr marL="0" marR="0" indent="457200" algn="ctr">
                        <a:lnSpc>
                          <a:spcPct val="200000"/>
                        </a:lnSpc>
                        <a:spcBef>
                          <a:spcPts val="0"/>
                        </a:spcBef>
                        <a:spcAft>
                          <a:spcPts val="0"/>
                        </a:spcAft>
                      </a:pPr>
                      <a:r>
                        <a:rPr lang="es-EC" sz="1100" b="1">
                          <a:effectLst/>
                          <a:latin typeface="Arial" panose="020B0604020202020204" pitchFamily="34" charset="0"/>
                          <a:ea typeface="Calibri" panose="020F0502020204030204" pitchFamily="34" charset="0"/>
                          <a:cs typeface="Arial" panose="020B0604020202020204" pitchFamily="34" charset="0"/>
                        </a:rPr>
                        <a:t>Coeficiente de Poisson</a:t>
                      </a:r>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45720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0.2</a:t>
                      </a: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320675">
                <a:tc>
                  <a:txBody>
                    <a:bodyPr/>
                    <a:lstStyle/>
                    <a:p>
                      <a:pPr marL="0" marR="0" indent="45720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Densidad </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457200" algn="ctr">
                        <a:lnSpc>
                          <a:spcPct val="200000"/>
                        </a:lnSpc>
                        <a:spcBef>
                          <a:spcPts val="0"/>
                        </a:spcBef>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2.49 g/cm^3</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5" name="Flecha derecha 14"/>
          <p:cNvSpPr/>
          <p:nvPr/>
        </p:nvSpPr>
        <p:spPr>
          <a:xfrm rot="5400000">
            <a:off x="5512228" y="3276846"/>
            <a:ext cx="611730" cy="502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6" name="Grupo 15"/>
          <p:cNvGrpSpPr/>
          <p:nvPr/>
        </p:nvGrpSpPr>
        <p:grpSpPr>
          <a:xfrm>
            <a:off x="1632034" y="3838545"/>
            <a:ext cx="3032247" cy="1105203"/>
            <a:chOff x="249733" y="3048038"/>
            <a:chExt cx="2469585" cy="776949"/>
          </a:xfrm>
        </p:grpSpPr>
        <p:sp>
          <p:nvSpPr>
            <p:cNvPr id="17" name="Llamada rectangular 16"/>
            <p:cNvSpPr/>
            <p:nvPr/>
          </p:nvSpPr>
          <p:spPr>
            <a:xfrm>
              <a:off x="249733" y="3048038"/>
              <a:ext cx="2469585" cy="776948"/>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Llamada rectangular 4"/>
            <p:cNvSpPr/>
            <p:nvPr/>
          </p:nvSpPr>
          <p:spPr>
            <a:xfrm>
              <a:off x="249733" y="3048039"/>
              <a:ext cx="2469585" cy="77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1600" dirty="0"/>
                <a:t>Número de capas: 8 capas.</a:t>
              </a:r>
            </a:p>
            <a:p>
              <a:pPr lvl="0" algn="ctr" defTabSz="1155700">
                <a:lnSpc>
                  <a:spcPct val="90000"/>
                </a:lnSpc>
                <a:spcBef>
                  <a:spcPct val="0"/>
                </a:spcBef>
                <a:spcAft>
                  <a:spcPct val="35000"/>
                </a:spcAft>
              </a:pPr>
              <a:r>
                <a:rPr lang="es-EC" sz="1600" kern="1200" dirty="0"/>
                <a:t>Configuración de capas</a:t>
              </a:r>
              <a:r>
                <a:rPr lang="es-EC" sz="1600" dirty="0"/>
                <a:t>: (45°,90°,90°,90°,90°,90°,90°,45°) </a:t>
              </a:r>
              <a:endParaRPr lang="es-EC" sz="1600" kern="1200" dirty="0"/>
            </a:p>
          </p:txBody>
        </p:sp>
      </p:grpSp>
      <p:grpSp>
        <p:nvGrpSpPr>
          <p:cNvPr id="19" name="Grupo 18"/>
          <p:cNvGrpSpPr/>
          <p:nvPr/>
        </p:nvGrpSpPr>
        <p:grpSpPr>
          <a:xfrm>
            <a:off x="6499314" y="3807376"/>
            <a:ext cx="4267266" cy="1131819"/>
            <a:chOff x="159683" y="3028721"/>
            <a:chExt cx="2677770" cy="776949"/>
          </a:xfrm>
        </p:grpSpPr>
        <p:sp>
          <p:nvSpPr>
            <p:cNvPr id="20" name="Llamada rectangular 19"/>
            <p:cNvSpPr/>
            <p:nvPr/>
          </p:nvSpPr>
          <p:spPr>
            <a:xfrm>
              <a:off x="159683" y="3028721"/>
              <a:ext cx="2469585" cy="776948"/>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Llamada rectangular 4"/>
            <p:cNvSpPr/>
            <p:nvPr/>
          </p:nvSpPr>
          <p:spPr>
            <a:xfrm>
              <a:off x="367868" y="3028722"/>
              <a:ext cx="2469585" cy="77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s-EC" sz="1600" kern="1200" dirty="0"/>
            </a:p>
            <a:p>
              <a:pPr lvl="0" algn="ctr" defTabSz="1155700">
                <a:lnSpc>
                  <a:spcPct val="90000"/>
                </a:lnSpc>
                <a:spcBef>
                  <a:spcPct val="0"/>
                </a:spcBef>
                <a:spcAft>
                  <a:spcPct val="35000"/>
                </a:spcAft>
              </a:pPr>
              <a:r>
                <a:rPr lang="es-EC" sz="1600" kern="1200" dirty="0"/>
                <a:t>Proporción de componentes: </a:t>
              </a:r>
            </a:p>
            <a:p>
              <a:pPr lvl="0"/>
              <a:r>
                <a:rPr lang="es-EC" sz="1600" dirty="0"/>
                <a:t>Partes de peso (g): R 100: FV 27</a:t>
              </a:r>
            </a:p>
            <a:p>
              <a:pPr lvl="0"/>
              <a:r>
                <a:rPr lang="es-EC" sz="1600" dirty="0"/>
                <a:t>Partes de volumen (l): R 100: FV 27</a:t>
              </a:r>
            </a:p>
            <a:p>
              <a:pPr lvl="0" algn="ctr" defTabSz="1155700">
                <a:lnSpc>
                  <a:spcPct val="90000"/>
                </a:lnSpc>
                <a:spcBef>
                  <a:spcPct val="0"/>
                </a:spcBef>
                <a:spcAft>
                  <a:spcPct val="35000"/>
                </a:spcAft>
              </a:pPr>
              <a:endParaRPr lang="es-EC" sz="2600" kern="1200" dirty="0"/>
            </a:p>
          </p:txBody>
        </p:sp>
      </p:grpSp>
      <p:sp>
        <p:nvSpPr>
          <p:cNvPr id="22" name="CuadroTexto 21">
            <a:extLst>
              <a:ext uri="{FF2B5EF4-FFF2-40B4-BE49-F238E27FC236}">
                <a16:creationId xmlns:a16="http://schemas.microsoft.com/office/drawing/2014/main" id="{C320DF8B-2C10-4B17-B65D-A3E3797EC1F6}"/>
              </a:ext>
            </a:extLst>
          </p:cNvPr>
          <p:cNvSpPr txBox="1"/>
          <p:nvPr/>
        </p:nvSpPr>
        <p:spPr>
          <a:xfrm>
            <a:off x="166834" y="132472"/>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528612" y="4993247"/>
            <a:ext cx="5289481" cy="984289"/>
          </a:xfrm>
          <a:prstGeom prst="rect">
            <a:avLst/>
          </a:prstGeom>
        </p:spPr>
      </p:pic>
    </p:spTree>
    <p:extLst>
      <p:ext uri="{BB962C8B-B14F-4D97-AF65-F5344CB8AC3E}">
        <p14:creationId xmlns:p14="http://schemas.microsoft.com/office/powerpoint/2010/main" val="3104256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531019" y="922673"/>
            <a:ext cx="11129962" cy="461665"/>
          </a:xfrm>
          <a:prstGeom prst="rect">
            <a:avLst/>
          </a:prstGeom>
          <a:noFill/>
        </p:spPr>
        <p:txBody>
          <a:bodyPr wrap="square" rtlCol="0">
            <a:spAutoFit/>
          </a:bodyPr>
          <a:lstStyle/>
          <a:p>
            <a:pPr lvl="0"/>
            <a:r>
              <a:rPr lang="es-ES" sz="2400" b="1" dirty="0">
                <a:latin typeface="Times New Roman" panose="02020603050405020304" pitchFamily="18" charset="0"/>
                <a:cs typeface="Times New Roman" panose="02020603050405020304" pitchFamily="18" charset="0"/>
              </a:rPr>
              <a:t>PROPIEDADES DEL MATERIAL MODELO MICROMECÁNICO DE CHAMIS</a:t>
            </a:r>
            <a:endParaRPr lang="es-EC"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1202041820"/>
                  </p:ext>
                </p:extLst>
              </p:nvPr>
            </p:nvGraphicFramePr>
            <p:xfrm>
              <a:off x="5746296" y="2094245"/>
              <a:ext cx="5607372" cy="2779944"/>
            </p:xfrm>
            <a:graphic>
              <a:graphicData uri="http://schemas.openxmlformats.org/drawingml/2006/table">
                <a:tbl>
                  <a:tblPr firstRow="1" firstCol="1" bandRow="1"/>
                  <a:tblGrid>
                    <a:gridCol w="1400929">
                      <a:extLst>
                        <a:ext uri="{9D8B030D-6E8A-4147-A177-3AD203B41FA5}">
                          <a16:colId xmlns:a16="http://schemas.microsoft.com/office/drawing/2014/main" val="20000"/>
                        </a:ext>
                      </a:extLst>
                    </a:gridCol>
                    <a:gridCol w="1401660">
                      <a:extLst>
                        <a:ext uri="{9D8B030D-6E8A-4147-A177-3AD203B41FA5}">
                          <a16:colId xmlns:a16="http://schemas.microsoft.com/office/drawing/2014/main" val="20001"/>
                        </a:ext>
                      </a:extLst>
                    </a:gridCol>
                    <a:gridCol w="1401660">
                      <a:extLst>
                        <a:ext uri="{9D8B030D-6E8A-4147-A177-3AD203B41FA5}">
                          <a16:colId xmlns:a16="http://schemas.microsoft.com/office/drawing/2014/main" val="20002"/>
                        </a:ext>
                      </a:extLst>
                    </a:gridCol>
                    <a:gridCol w="1403123">
                      <a:extLst>
                        <a:ext uri="{9D8B030D-6E8A-4147-A177-3AD203B41FA5}">
                          <a16:colId xmlns:a16="http://schemas.microsoft.com/office/drawing/2014/main" val="20003"/>
                        </a:ext>
                      </a:extLst>
                    </a:gridCol>
                  </a:tblGrid>
                  <a:tr h="423134">
                    <a:tc gridSpan="4">
                      <a:txBody>
                        <a:bodyPr/>
                        <a:lstStyle/>
                        <a:p>
                          <a:pPr marL="0" marR="0" indent="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Resultados modelo micromecánico de Chamis</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471362">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𝐸</m:t>
                                    </m:r>
                                  </m:e>
                                  <m:sub>
                                    <m:r>
                                      <a:rPr lang="es-EC" sz="1200" i="1">
                                        <a:effectLst/>
                                        <a:latin typeface="Cambria Math" panose="02040503050406030204" pitchFamily="18" charset="0"/>
                                        <a:ea typeface="Calibri" panose="020F0502020204030204" pitchFamily="34" charset="0"/>
                                        <a:cs typeface="Arial" panose="020B0604020202020204" pitchFamily="34" charset="0"/>
                                      </a:rPr>
                                      <m:t>𝑥</m:t>
                                    </m:r>
                                  </m:sub>
                                </m:sSub>
                              </m:oMath>
                            </m:oMathPara>
                          </a14:m>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17.89 [GPa]</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𝐺</m:t>
                                    </m:r>
                                  </m:e>
                                  <m:sub>
                                    <m:r>
                                      <a:rPr lang="es-EC" sz="1200" i="1">
                                        <a:effectLst/>
                                        <a:latin typeface="Cambria Math" panose="02040503050406030204" pitchFamily="18" charset="0"/>
                                        <a:ea typeface="Calibri" panose="020F0502020204030204" pitchFamily="34" charset="0"/>
                                        <a:cs typeface="Arial" panose="020B0604020202020204" pitchFamily="34" charset="0"/>
                                      </a:rPr>
                                      <m:t>𝑦𝑧</m:t>
                                    </m:r>
                                  </m:sub>
                                </m:sSub>
                              </m:oMath>
                            </m:oMathPara>
                          </a14:m>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2.27 [GPa]</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71362">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𝐸</m:t>
                                    </m:r>
                                  </m:e>
                                  <m:sub>
                                    <m:r>
                                      <a:rPr lang="es-EC" sz="1200" i="1">
                                        <a:effectLst/>
                                        <a:latin typeface="Cambria Math" panose="02040503050406030204" pitchFamily="18" charset="0"/>
                                        <a:ea typeface="Calibri" panose="020F0502020204030204" pitchFamily="34" charset="0"/>
                                        <a:cs typeface="Arial" panose="020B0604020202020204" pitchFamily="34" charset="0"/>
                                      </a:rPr>
                                      <m:t>𝑦</m:t>
                                    </m:r>
                                  </m:sub>
                                </m:sSub>
                                <m:r>
                                  <a:rPr lang="es-EC"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𝐸</m:t>
                                    </m:r>
                                  </m:e>
                                  <m:sub>
                                    <m:r>
                                      <a:rPr lang="es-EC" sz="1200" i="1">
                                        <a:effectLst/>
                                        <a:latin typeface="Cambria Math" panose="02040503050406030204" pitchFamily="18" charset="0"/>
                                        <a:ea typeface="Calibri" panose="020F0502020204030204" pitchFamily="34" charset="0"/>
                                        <a:cs typeface="Arial" panose="020B0604020202020204" pitchFamily="34" charset="0"/>
                                      </a:rPr>
                                      <m:t>𝑧</m:t>
                                    </m:r>
                                  </m:sub>
                                </m:sSub>
                              </m:oMath>
                            </m:oMathPara>
                          </a14:m>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6.21 [GPa]</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𝑥</m:t>
                                    </m:r>
                                  </m:e>
                                  <m:sub>
                                    <m:r>
                                      <a:rPr lang="es-EC" sz="1200" i="1">
                                        <a:effectLst/>
                                        <a:latin typeface="Cambria Math" panose="02040503050406030204" pitchFamily="18" charset="0"/>
                                        <a:ea typeface="Calibri" panose="020F0502020204030204" pitchFamily="34" charset="0"/>
                                        <a:cs typeface="Arial" panose="020B0604020202020204" pitchFamily="34" charset="0"/>
                                      </a:rPr>
                                      <m:t>𝑡</m:t>
                                    </m:r>
                                  </m:sub>
                                </m:sSub>
                              </m:oMath>
                            </m:oMathPara>
                          </a14:m>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0.72 [GPa]</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471362">
                    <a:tc>
                      <a:txBody>
                        <a:bodyPr/>
                        <a:lstStyle/>
                        <a:p>
                          <a:pPr marL="0" marR="0" indent="45720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𝑣</m:t>
                                    </m:r>
                                  </m:e>
                                  <m:sub>
                                    <m:r>
                                      <a:rPr lang="es-EC" sz="1200" i="1">
                                        <a:effectLst/>
                                        <a:latin typeface="Cambria Math" panose="02040503050406030204" pitchFamily="18" charset="0"/>
                                        <a:ea typeface="Calibri" panose="020F0502020204030204" pitchFamily="34" charset="0"/>
                                        <a:cs typeface="Arial" panose="020B0604020202020204" pitchFamily="34" charset="0"/>
                                      </a:rPr>
                                      <m:t>𝑥𝑦</m:t>
                                    </m:r>
                                    <m:r>
                                      <a:rPr lang="es-EC" sz="1200" i="1">
                                        <a:effectLst/>
                                        <a:latin typeface="Cambria Math" panose="02040503050406030204" pitchFamily="18" charset="0"/>
                                        <a:ea typeface="Calibri" panose="020F0502020204030204" pitchFamily="34" charset="0"/>
                                        <a:cs typeface="Arial" panose="020B0604020202020204" pitchFamily="34" charset="0"/>
                                      </a:rPr>
                                      <m:t>=</m:t>
                                    </m:r>
                                  </m:sub>
                                </m:sSub>
                                <m:sSub>
                                  <m:sSubPr>
                                    <m:ctrlPr>
                                      <a:rPr lang="es-EC" sz="1200" i="1">
                                        <a:effectLst/>
                                        <a:latin typeface="Cambria Math" panose="02040503050406030204" pitchFamily="18" charset="0"/>
                                        <a:ea typeface="游明朝"/>
                                        <a:cs typeface="Arial" panose="020B0604020202020204" pitchFamily="34" charset="0"/>
                                      </a:rPr>
                                    </m:ctrlPr>
                                  </m:sSubPr>
                                  <m:e>
                                    <m:r>
                                      <a:rPr lang="es-EC" sz="1200" i="1">
                                        <a:effectLst/>
                                        <a:latin typeface="Cambria Math" panose="02040503050406030204" pitchFamily="18" charset="0"/>
                                        <a:ea typeface="游明朝"/>
                                        <a:cs typeface="Arial" panose="020B0604020202020204" pitchFamily="34" charset="0"/>
                                      </a:rPr>
                                      <m:t>𝑣</m:t>
                                    </m:r>
                                  </m:e>
                                  <m:sub>
                                    <m:r>
                                      <a:rPr lang="es-EC" sz="1200" i="1">
                                        <a:effectLst/>
                                        <a:latin typeface="Cambria Math" panose="02040503050406030204" pitchFamily="18" charset="0"/>
                                        <a:ea typeface="游明朝"/>
                                        <a:cs typeface="Arial" panose="020B0604020202020204" pitchFamily="34" charset="0"/>
                                      </a:rPr>
                                      <m:t>𝑥𝑧</m:t>
                                    </m:r>
                                  </m:sub>
                                </m:sSub>
                              </m:oMath>
                            </m:oMathPara>
                          </a14:m>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0.32</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𝑌</m:t>
                                    </m:r>
                                  </m:e>
                                  <m:sub>
                                    <m:r>
                                      <a:rPr lang="es-EC" sz="1200" i="1">
                                        <a:effectLst/>
                                        <a:latin typeface="Cambria Math" panose="02040503050406030204" pitchFamily="18" charset="0"/>
                                        <a:ea typeface="Calibri" panose="020F0502020204030204" pitchFamily="34" charset="0"/>
                                        <a:cs typeface="Arial" panose="020B0604020202020204" pitchFamily="34" charset="0"/>
                                      </a:rPr>
                                      <m:t>𝑡</m:t>
                                    </m:r>
                                  </m:sub>
                                </m:sSub>
                              </m:oMath>
                            </m:oMathPara>
                          </a14:m>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0.042 [GPa]</a:t>
                          </a: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471362">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𝑣</m:t>
                                    </m:r>
                                  </m:e>
                                  <m:sub>
                                    <m:r>
                                      <a:rPr lang="es-EC" sz="1200" i="1">
                                        <a:effectLst/>
                                        <a:latin typeface="Cambria Math" panose="02040503050406030204" pitchFamily="18" charset="0"/>
                                        <a:ea typeface="Calibri" panose="020F0502020204030204" pitchFamily="34" charset="0"/>
                                        <a:cs typeface="Arial" panose="020B0604020202020204" pitchFamily="34" charset="0"/>
                                      </a:rPr>
                                      <m:t>𝑦𝑧</m:t>
                                    </m:r>
                                  </m:sub>
                                </m:sSub>
                              </m:oMath>
                            </m:oMathPara>
                          </a14:m>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0.37</a:t>
                          </a: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𝑋</m:t>
                                    </m:r>
                                  </m:e>
                                  <m:sub>
                                    <m:r>
                                      <a:rPr lang="es-EC" sz="1200" i="1">
                                        <a:effectLst/>
                                        <a:latin typeface="Cambria Math" panose="02040503050406030204" pitchFamily="18" charset="0"/>
                                        <a:ea typeface="Calibri" panose="020F0502020204030204" pitchFamily="34" charset="0"/>
                                        <a:cs typeface="Arial" panose="020B0604020202020204" pitchFamily="34" charset="0"/>
                                      </a:rPr>
                                      <m:t>𝑐</m:t>
                                    </m:r>
                                  </m:sub>
                                </m:sSub>
                              </m:oMath>
                            </m:oMathPara>
                          </a14:m>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0.227 [GPa]</a:t>
                          </a: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471362">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𝐺</m:t>
                                    </m:r>
                                  </m:e>
                                  <m:sub>
                                    <m:r>
                                      <a:rPr lang="es-EC" sz="1200" i="1">
                                        <a:effectLst/>
                                        <a:latin typeface="Cambria Math" panose="02040503050406030204" pitchFamily="18" charset="0"/>
                                        <a:ea typeface="Calibri" panose="020F0502020204030204" pitchFamily="34" charset="0"/>
                                        <a:cs typeface="Arial" panose="020B0604020202020204" pitchFamily="34" charset="0"/>
                                      </a:rPr>
                                      <m:t>𝑥𝑦</m:t>
                                    </m:r>
                                  </m:sub>
                                </m:sSub>
                                <m:r>
                                  <a:rPr lang="es-EC"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𝐺</m:t>
                                    </m:r>
                                  </m:e>
                                  <m:sub>
                                    <m:r>
                                      <a:rPr lang="es-EC" sz="1200" i="1">
                                        <a:effectLst/>
                                        <a:latin typeface="Cambria Math" panose="02040503050406030204" pitchFamily="18" charset="0"/>
                                        <a:ea typeface="Calibri" panose="020F0502020204030204" pitchFamily="34" charset="0"/>
                                        <a:cs typeface="Arial" panose="020B0604020202020204" pitchFamily="34" charset="0"/>
                                      </a:rPr>
                                      <m:t>𝑥𝑧</m:t>
                                    </m:r>
                                  </m:sub>
                                </m:sSub>
                              </m:oMath>
                            </m:oMathPara>
                          </a14:m>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2.31 [GPa]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ea typeface="Calibri" panose="020F0502020204030204" pitchFamily="34" charset="0"/>
                                        <a:cs typeface="Arial" panose="020B0604020202020204" pitchFamily="34" charset="0"/>
                                      </a:rPr>
                                    </m:ctrlPr>
                                  </m:sSubPr>
                                  <m:e>
                                    <m:r>
                                      <a:rPr lang="es-EC" sz="1200" i="1">
                                        <a:effectLst/>
                                        <a:latin typeface="Cambria Math" panose="02040503050406030204" pitchFamily="18" charset="0"/>
                                        <a:ea typeface="Calibri" panose="020F0502020204030204" pitchFamily="34" charset="0"/>
                                        <a:cs typeface="Arial" panose="020B0604020202020204" pitchFamily="34" charset="0"/>
                                      </a:rPr>
                                      <m:t>𝑌</m:t>
                                    </m:r>
                                  </m:e>
                                  <m:sub>
                                    <m:r>
                                      <a:rPr lang="es-EC" sz="1200" i="1">
                                        <a:effectLst/>
                                        <a:latin typeface="Cambria Math" panose="02040503050406030204" pitchFamily="18" charset="0"/>
                                        <a:ea typeface="Calibri" panose="020F0502020204030204" pitchFamily="34" charset="0"/>
                                        <a:cs typeface="Arial" panose="020B0604020202020204" pitchFamily="34" charset="0"/>
                                      </a:rPr>
                                      <m:t>𝑐</m:t>
                                    </m:r>
                                  </m:sub>
                                </m:sSub>
                              </m:oMath>
                            </m:oMathPara>
                          </a14:m>
                          <a:endParaRPr lang="es-EC"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200000"/>
                            </a:lnSpc>
                            <a:spcBef>
                              <a:spcPts val="0"/>
                            </a:spcBef>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0.079 [GPa]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1202041820"/>
                  </p:ext>
                </p:extLst>
              </p:nvPr>
            </p:nvGraphicFramePr>
            <p:xfrm>
              <a:off x="5746296" y="2094245"/>
              <a:ext cx="5607372" cy="2779944"/>
            </p:xfrm>
            <a:graphic>
              <a:graphicData uri="http://schemas.openxmlformats.org/drawingml/2006/table">
                <a:tbl>
                  <a:tblPr firstRow="1" firstCol="1" bandRow="1"/>
                  <a:tblGrid>
                    <a:gridCol w="1400929">
                      <a:extLst>
                        <a:ext uri="{9D8B030D-6E8A-4147-A177-3AD203B41FA5}">
                          <a16:colId xmlns:a16="http://schemas.microsoft.com/office/drawing/2014/main" val="20000"/>
                        </a:ext>
                      </a:extLst>
                    </a:gridCol>
                    <a:gridCol w="1401660">
                      <a:extLst>
                        <a:ext uri="{9D8B030D-6E8A-4147-A177-3AD203B41FA5}">
                          <a16:colId xmlns:a16="http://schemas.microsoft.com/office/drawing/2014/main" val="20001"/>
                        </a:ext>
                      </a:extLst>
                    </a:gridCol>
                    <a:gridCol w="1401660">
                      <a:extLst>
                        <a:ext uri="{9D8B030D-6E8A-4147-A177-3AD203B41FA5}">
                          <a16:colId xmlns:a16="http://schemas.microsoft.com/office/drawing/2014/main" val="20002"/>
                        </a:ext>
                      </a:extLst>
                    </a:gridCol>
                    <a:gridCol w="1403123">
                      <a:extLst>
                        <a:ext uri="{9D8B030D-6E8A-4147-A177-3AD203B41FA5}">
                          <a16:colId xmlns:a16="http://schemas.microsoft.com/office/drawing/2014/main" val="20003"/>
                        </a:ext>
                      </a:extLst>
                    </a:gridCol>
                  </a:tblGrid>
                  <a:tr h="423134">
                    <a:tc gridSpan="4">
                      <a:txBody>
                        <a:bodyPr/>
                        <a:lstStyle/>
                        <a:p>
                          <a:pPr marL="0" marR="0" indent="0" algn="ctr">
                            <a:lnSpc>
                              <a:spcPct val="200000"/>
                            </a:lnSpc>
                            <a:spcBef>
                              <a:spcPts val="0"/>
                            </a:spcBef>
                            <a:spcAft>
                              <a:spcPts val="0"/>
                            </a:spcAft>
                          </a:pPr>
                          <a:r>
                            <a:rPr lang="es-EC" sz="1100" b="1" dirty="0">
                              <a:effectLst/>
                              <a:latin typeface="Arial" panose="020B0604020202020204" pitchFamily="34" charset="0"/>
                              <a:ea typeface="Calibri" panose="020F0502020204030204" pitchFamily="34" charset="0"/>
                              <a:cs typeface="Arial" panose="020B0604020202020204" pitchFamily="34" charset="0"/>
                            </a:rPr>
                            <a:t>Resultados modelo micromecánico de Chamis</a:t>
                          </a:r>
                          <a:endParaRPr lang="es-EC"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000"/>
                      </a:ext>
                    </a:extLst>
                  </a:tr>
                  <a:tr h="471362">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blipFill>
                          <a:blip r:embed="rId3"/>
                          <a:stretch>
                            <a:fillRect t="-92208" r="-300870" b="-403896"/>
                          </a:stretch>
                        </a:blipFill>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17.89 [GPa]</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blipFill>
                          <a:blip r:embed="rId3"/>
                          <a:stretch>
                            <a:fillRect l="-199134" t="-92208" r="-100000" b="-403896"/>
                          </a:stretch>
                        </a:blipFill>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2.27 [GPa]</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71362">
                    <a:tc>
                      <a:txBody>
                        <a:bodyPr/>
                        <a:lstStyle/>
                        <a:p>
                          <a:endParaRPr lang="es-EC"/>
                        </a:p>
                      </a:txBody>
                      <a:tcPr marL="68580" marR="68580" marT="0" marB="0" anchor="ctr">
                        <a:lnL>
                          <a:noFill/>
                        </a:lnL>
                        <a:lnR>
                          <a:noFill/>
                        </a:lnR>
                        <a:lnT>
                          <a:noFill/>
                        </a:lnT>
                        <a:lnB>
                          <a:noFill/>
                        </a:lnB>
                        <a:blipFill>
                          <a:blip r:embed="rId3"/>
                          <a:stretch>
                            <a:fillRect t="-189744" r="-300870" b="-298718"/>
                          </a:stretch>
                        </a:blipFill>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6.21 [GPa]</a:t>
                          </a:r>
                        </a:p>
                      </a:txBody>
                      <a:tcPr marL="68580" marR="68580" marT="0" marB="0" anchor="ctr">
                        <a:lnL>
                          <a:noFill/>
                        </a:lnL>
                        <a:lnR>
                          <a:noFill/>
                        </a:lnR>
                        <a:lnT>
                          <a:noFill/>
                        </a:lnT>
                        <a:lnB>
                          <a:noFill/>
                        </a:lnB>
                      </a:tcPr>
                    </a:tc>
                    <a:tc>
                      <a:txBody>
                        <a:bodyPr/>
                        <a:lstStyle/>
                        <a:p>
                          <a:endParaRPr lang="es-EC"/>
                        </a:p>
                      </a:txBody>
                      <a:tcPr marL="68580" marR="68580" marT="0" marB="0" anchor="ctr">
                        <a:lnL>
                          <a:noFill/>
                        </a:lnL>
                        <a:lnR>
                          <a:noFill/>
                        </a:lnR>
                        <a:lnT>
                          <a:noFill/>
                        </a:lnT>
                        <a:lnB>
                          <a:noFill/>
                        </a:lnB>
                        <a:blipFill>
                          <a:blip r:embed="rId3"/>
                          <a:stretch>
                            <a:fillRect l="-199134" t="-189744" r="-100000" b="-298718"/>
                          </a:stretch>
                        </a:blipFill>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0.72 [GPa]</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471362">
                    <a:tc>
                      <a:txBody>
                        <a:bodyPr/>
                        <a:lstStyle/>
                        <a:p>
                          <a:endParaRPr lang="es-EC"/>
                        </a:p>
                      </a:txBody>
                      <a:tcPr marL="68580" marR="68580" marT="0" marB="0" anchor="ctr">
                        <a:lnL>
                          <a:noFill/>
                        </a:lnL>
                        <a:lnR>
                          <a:noFill/>
                        </a:lnR>
                        <a:lnT>
                          <a:noFill/>
                        </a:lnT>
                        <a:lnB>
                          <a:noFill/>
                        </a:lnB>
                        <a:blipFill>
                          <a:blip r:embed="rId3"/>
                          <a:stretch>
                            <a:fillRect t="-293506" r="-300870" b="-202597"/>
                          </a:stretch>
                        </a:blipFill>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0.32</a:t>
                          </a:r>
                        </a:p>
                      </a:txBody>
                      <a:tcPr marL="68580" marR="68580" marT="0" marB="0" anchor="ctr">
                        <a:lnL>
                          <a:noFill/>
                        </a:lnL>
                        <a:lnR>
                          <a:noFill/>
                        </a:lnR>
                        <a:lnT>
                          <a:noFill/>
                        </a:lnT>
                        <a:lnB>
                          <a:noFill/>
                        </a:lnB>
                      </a:tcPr>
                    </a:tc>
                    <a:tc>
                      <a:txBody>
                        <a:bodyPr/>
                        <a:lstStyle/>
                        <a:p>
                          <a:endParaRPr lang="es-EC"/>
                        </a:p>
                      </a:txBody>
                      <a:tcPr marL="68580" marR="68580" marT="0" marB="0" anchor="ctr">
                        <a:lnL>
                          <a:noFill/>
                        </a:lnL>
                        <a:lnR>
                          <a:noFill/>
                        </a:lnR>
                        <a:lnT>
                          <a:noFill/>
                        </a:lnT>
                        <a:lnB>
                          <a:noFill/>
                        </a:lnB>
                        <a:blipFill>
                          <a:blip r:embed="rId3"/>
                          <a:stretch>
                            <a:fillRect l="-199134" t="-293506" r="-100000" b="-202597"/>
                          </a:stretch>
                        </a:blipFill>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0.042 [GPa]</a:t>
                          </a: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471362">
                    <a:tc>
                      <a:txBody>
                        <a:bodyPr/>
                        <a:lstStyle/>
                        <a:p>
                          <a:endParaRPr lang="es-EC"/>
                        </a:p>
                      </a:txBody>
                      <a:tcPr marL="68580" marR="68580" marT="0" marB="0" anchor="ctr">
                        <a:lnL>
                          <a:noFill/>
                        </a:lnL>
                        <a:lnR>
                          <a:noFill/>
                        </a:lnR>
                        <a:lnT>
                          <a:noFill/>
                        </a:lnT>
                        <a:lnB>
                          <a:noFill/>
                        </a:lnB>
                        <a:blipFill>
                          <a:blip r:embed="rId3"/>
                          <a:stretch>
                            <a:fillRect t="-388462" r="-300870" b="-100000"/>
                          </a:stretch>
                        </a:blipFill>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0.37</a:t>
                          </a:r>
                        </a:p>
                      </a:txBody>
                      <a:tcPr marL="68580" marR="68580" marT="0" marB="0" anchor="ctr">
                        <a:lnL>
                          <a:noFill/>
                        </a:lnL>
                        <a:lnR>
                          <a:noFill/>
                        </a:lnR>
                        <a:lnT>
                          <a:noFill/>
                        </a:lnT>
                        <a:lnB>
                          <a:noFill/>
                        </a:lnB>
                      </a:tcPr>
                    </a:tc>
                    <a:tc>
                      <a:txBody>
                        <a:bodyPr/>
                        <a:lstStyle/>
                        <a:p>
                          <a:endParaRPr lang="es-EC"/>
                        </a:p>
                      </a:txBody>
                      <a:tcPr marL="68580" marR="68580" marT="0" marB="0" anchor="ctr">
                        <a:lnL>
                          <a:noFill/>
                        </a:lnL>
                        <a:lnR>
                          <a:noFill/>
                        </a:lnR>
                        <a:lnT>
                          <a:noFill/>
                        </a:lnT>
                        <a:lnB>
                          <a:noFill/>
                        </a:lnB>
                        <a:blipFill>
                          <a:blip r:embed="rId3"/>
                          <a:stretch>
                            <a:fillRect l="-199134" t="-388462" r="-100000" b="-100000"/>
                          </a:stretch>
                        </a:blipFill>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0.227 [GPa]</a:t>
                          </a: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471362">
                    <a:tc>
                      <a:txBody>
                        <a:bodyPr/>
                        <a:lstStyle/>
                        <a:p>
                          <a:endParaRPr lang="es-EC"/>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t="-494805" r="-300870" b="-1299"/>
                          </a:stretch>
                        </a:blipFill>
                      </a:tcPr>
                    </a:tc>
                    <a:tc>
                      <a:txBody>
                        <a:bodyPr/>
                        <a:lstStyle/>
                        <a:p>
                          <a:pPr marL="0" marR="0" indent="0" algn="ctr">
                            <a:lnSpc>
                              <a:spcPct val="200000"/>
                            </a:lnSpc>
                            <a:spcBef>
                              <a:spcPts val="0"/>
                            </a:spcBef>
                            <a:spcAft>
                              <a:spcPts val="0"/>
                            </a:spcAft>
                          </a:pPr>
                          <a:r>
                            <a:rPr lang="es-EC" sz="1100">
                              <a:effectLst/>
                              <a:latin typeface="Arial" panose="020B0604020202020204" pitchFamily="34" charset="0"/>
                              <a:ea typeface="Calibri" panose="020F0502020204030204" pitchFamily="34" charset="0"/>
                              <a:cs typeface="Arial" panose="020B0604020202020204" pitchFamily="34" charset="0"/>
                            </a:rPr>
                            <a:t>2.31 [GPa]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l="-199134" t="-494805" r="-100000" b="-1299"/>
                          </a:stretch>
                        </a:blipFill>
                      </a:tcPr>
                    </a:tc>
                    <a:tc>
                      <a:txBody>
                        <a:bodyPr/>
                        <a:lstStyle/>
                        <a:p>
                          <a:pPr marL="0" marR="0" indent="0" algn="ctr">
                            <a:lnSpc>
                              <a:spcPct val="200000"/>
                            </a:lnSpc>
                            <a:spcBef>
                              <a:spcPts val="0"/>
                            </a:spcBef>
                            <a:spcAft>
                              <a:spcPts val="0"/>
                            </a:spcAft>
                          </a:pPr>
                          <a:r>
                            <a:rPr lang="es-EC" sz="1100" dirty="0">
                              <a:effectLst/>
                              <a:latin typeface="Arial" panose="020B0604020202020204" pitchFamily="34" charset="0"/>
                              <a:ea typeface="Calibri" panose="020F0502020204030204" pitchFamily="34" charset="0"/>
                              <a:cs typeface="Arial" panose="020B0604020202020204" pitchFamily="34" charset="0"/>
                            </a:rPr>
                            <a:t>0.079 [GPa]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Fallback>
      </mc:AlternateContent>
      <p:sp>
        <p:nvSpPr>
          <p:cNvPr id="12" name="CuadroTexto 11">
            <a:extLst>
              <a:ext uri="{FF2B5EF4-FFF2-40B4-BE49-F238E27FC236}">
                <a16:creationId xmlns:a16="http://schemas.microsoft.com/office/drawing/2014/main" id="{6676A8DA-2E44-433C-8F2F-92A1427217FD}"/>
              </a:ext>
            </a:extLst>
          </p:cNvPr>
          <p:cNvSpPr txBox="1"/>
          <p:nvPr/>
        </p:nvSpPr>
        <p:spPr>
          <a:xfrm>
            <a:off x="238272" y="168949"/>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4"/>
          <a:stretch>
            <a:fillRect/>
          </a:stretch>
        </p:blipFill>
        <p:spPr>
          <a:xfrm>
            <a:off x="2571267" y="2260961"/>
            <a:ext cx="2800350" cy="1390650"/>
          </a:xfrm>
          <a:prstGeom prst="rect">
            <a:avLst/>
          </a:prstGeom>
        </p:spPr>
      </p:pic>
      <p:pic>
        <p:nvPicPr>
          <p:cNvPr id="7" name="Imagen 6"/>
          <p:cNvPicPr>
            <a:picLocks noChangeAspect="1"/>
          </p:cNvPicPr>
          <p:nvPr/>
        </p:nvPicPr>
        <p:blipFill>
          <a:blip r:embed="rId5"/>
          <a:stretch>
            <a:fillRect/>
          </a:stretch>
        </p:blipFill>
        <p:spPr>
          <a:xfrm>
            <a:off x="2479222" y="3837005"/>
            <a:ext cx="2952750" cy="628650"/>
          </a:xfrm>
          <a:prstGeom prst="rect">
            <a:avLst/>
          </a:prstGeom>
        </p:spPr>
      </p:pic>
      <p:cxnSp>
        <p:nvCxnSpPr>
          <p:cNvPr id="14" name="Conector recto 13"/>
          <p:cNvCxnSpPr/>
          <p:nvPr/>
        </p:nvCxnSpPr>
        <p:spPr>
          <a:xfrm>
            <a:off x="2525244" y="2085678"/>
            <a:ext cx="0" cy="3902415"/>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5" name="Rectángulo 14">
            <a:extLst>
              <a:ext uri="{FF2B5EF4-FFF2-40B4-BE49-F238E27FC236}">
                <a16:creationId xmlns:a16="http://schemas.microsoft.com/office/drawing/2014/main" id="{6C083E9A-1663-4637-9326-DD6D3ABF150E}"/>
              </a:ext>
            </a:extLst>
          </p:cNvPr>
          <p:cNvSpPr/>
          <p:nvPr/>
        </p:nvSpPr>
        <p:spPr>
          <a:xfrm>
            <a:off x="339661" y="1576675"/>
            <a:ext cx="2012173" cy="43631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s-EC" sz="1600" dirty="0">
                <a:latin typeface="Times New Roman" panose="02020603050405020304" pitchFamily="18" charset="0"/>
                <a:cs typeface="Times New Roman" panose="02020603050405020304" pitchFamily="18" charset="0"/>
              </a:rPr>
              <a:t>CONSTANTES ELÁSTICAS</a:t>
            </a:r>
          </a:p>
        </p:txBody>
      </p:sp>
      <p:sp>
        <p:nvSpPr>
          <p:cNvPr id="16" name="Rectángulo 15">
            <a:extLst>
              <a:ext uri="{FF2B5EF4-FFF2-40B4-BE49-F238E27FC236}">
                <a16:creationId xmlns:a16="http://schemas.microsoft.com/office/drawing/2014/main" id="{6C083E9A-1663-4637-9326-DD6D3ABF150E}"/>
              </a:ext>
            </a:extLst>
          </p:cNvPr>
          <p:cNvSpPr/>
          <p:nvPr/>
        </p:nvSpPr>
        <p:spPr>
          <a:xfrm>
            <a:off x="2822122" y="1576675"/>
            <a:ext cx="2012173" cy="43631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s-EC" sz="1600" dirty="0">
                <a:latin typeface="Times New Roman" panose="02020603050405020304" pitchFamily="18" charset="0"/>
                <a:cs typeface="Times New Roman" panose="02020603050405020304" pitchFamily="18" charset="0"/>
              </a:rPr>
              <a:t>CONSTANTES RESISTENTES</a:t>
            </a:r>
          </a:p>
        </p:txBody>
      </p:sp>
      <p:pic>
        <p:nvPicPr>
          <p:cNvPr id="17" name="Imagen 16"/>
          <p:cNvPicPr>
            <a:picLocks noChangeAspect="1"/>
          </p:cNvPicPr>
          <p:nvPr/>
        </p:nvPicPr>
        <p:blipFill>
          <a:blip r:embed="rId6"/>
          <a:stretch>
            <a:fillRect/>
          </a:stretch>
        </p:blipFill>
        <p:spPr>
          <a:xfrm>
            <a:off x="212272" y="2311443"/>
            <a:ext cx="2266950" cy="3676650"/>
          </a:xfrm>
          <a:prstGeom prst="rect">
            <a:avLst/>
          </a:prstGeom>
        </p:spPr>
      </p:pic>
    </p:spTree>
    <p:extLst>
      <p:ext uri="{BB962C8B-B14F-4D97-AF65-F5344CB8AC3E}">
        <p14:creationId xmlns:p14="http://schemas.microsoft.com/office/powerpoint/2010/main" val="221775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2"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dirty="0">
                <a:latin typeface="Times New Roman" panose="02020603050405020304" pitchFamily="18" charset="0"/>
                <a:cs typeface="Times New Roman" panose="02020603050405020304" pitchFamily="18" charset="0"/>
              </a:rPr>
              <a:t>METODOLOGÍA</a:t>
            </a:r>
            <a:endParaRPr lang="es-EC" sz="3200" b="1" dirty="0">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D80C7C1F-AC11-4C78-A3AD-EEC2CAF9DC2C}"/>
              </a:ext>
            </a:extLst>
          </p:cNvPr>
          <p:cNvSpPr txBox="1"/>
          <p:nvPr/>
        </p:nvSpPr>
        <p:spPr>
          <a:xfrm>
            <a:off x="95534" y="882337"/>
            <a:ext cx="11997992" cy="954107"/>
          </a:xfrm>
          <a:prstGeom prst="rect">
            <a:avLst/>
          </a:prstGeom>
          <a:noFill/>
        </p:spPr>
        <p:txBody>
          <a:bodyPr wrap="square" lIns="91440" tIns="45720" rIns="91440" bIns="45720" rtlCol="0" anchor="t">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CON EL EQUIPO RIGIDÍMETRO</a:t>
            </a:r>
            <a:endParaRPr lang="es-EC" sz="2800" b="1" dirty="0">
              <a:latin typeface="Times New Roman" panose="02020603050405020304" pitchFamily="18" charset="0"/>
              <a:cs typeface="Times New Roman" panose="02020603050405020304" pitchFamily="18" charset="0"/>
            </a:endParaRPr>
          </a:p>
        </p:txBody>
      </p:sp>
      <p:pic>
        <p:nvPicPr>
          <p:cNvPr id="13" name="Imagen 12" descr="Imagen que contiene edificio, cerca, cuarto&#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2144835" y="2720165"/>
            <a:ext cx="1276921" cy="1816694"/>
          </a:xfrm>
          <a:prstGeom prst="rect">
            <a:avLst/>
          </a:prstGeom>
        </p:spPr>
      </p:pic>
      <p:pic>
        <p:nvPicPr>
          <p:cNvPr id="15" name="Imagen 14"/>
          <p:cNvPicPr/>
          <p:nvPr/>
        </p:nvPicPr>
        <p:blipFill rotWithShape="1">
          <a:blip r:embed="rId4" cstate="print">
            <a:extLst>
              <a:ext uri="{28A0092B-C50C-407E-A947-70E740481C1C}">
                <a14:useLocalDpi xmlns:a14="http://schemas.microsoft.com/office/drawing/2010/main" val="0"/>
              </a:ext>
            </a:extLst>
          </a:blip>
          <a:srcRect l="18102" t="13103" r="46989" b="18391"/>
          <a:stretch/>
        </p:blipFill>
        <p:spPr bwMode="auto">
          <a:xfrm>
            <a:off x="8862994" y="2594780"/>
            <a:ext cx="1133421" cy="2067465"/>
          </a:xfrm>
          <a:prstGeom prst="rect">
            <a:avLst/>
          </a:prstGeom>
          <a:ln>
            <a:noFill/>
          </a:ln>
          <a:extLst>
            <a:ext uri="{53640926-AAD7-44D8-BBD7-CCE9431645EC}">
              <a14:shadowObscured xmlns:a14="http://schemas.microsoft.com/office/drawing/2010/main"/>
            </a:ext>
          </a:extLst>
        </p:spPr>
      </p:pic>
      <p:pic>
        <p:nvPicPr>
          <p:cNvPr id="16" name="Imagen 15" descr="Una persona en una cocina&#10;&#10;Descripción generada automáticamente con confianza media"/>
          <p:cNvPicPr/>
          <p:nvPr/>
        </p:nvPicPr>
        <p:blipFill>
          <a:blip r:embed="rId5" cstate="print">
            <a:extLst>
              <a:ext uri="{28A0092B-C50C-407E-A947-70E740481C1C}">
                <a14:useLocalDpi xmlns:a14="http://schemas.microsoft.com/office/drawing/2010/main" val="0"/>
              </a:ext>
            </a:extLst>
          </a:blip>
          <a:stretch>
            <a:fillRect/>
          </a:stretch>
        </p:blipFill>
        <p:spPr>
          <a:xfrm>
            <a:off x="4794367" y="2713161"/>
            <a:ext cx="2600325" cy="1949450"/>
          </a:xfrm>
          <a:prstGeom prst="rect">
            <a:avLst/>
          </a:prstGeom>
        </p:spPr>
      </p:pic>
      <p:grpSp>
        <p:nvGrpSpPr>
          <p:cNvPr id="17" name="Grupo 16"/>
          <p:cNvGrpSpPr/>
          <p:nvPr/>
        </p:nvGrpSpPr>
        <p:grpSpPr>
          <a:xfrm>
            <a:off x="1548192" y="4783215"/>
            <a:ext cx="2469585" cy="776948"/>
            <a:chOff x="249733" y="3048038"/>
            <a:chExt cx="2469585" cy="776948"/>
          </a:xfrm>
        </p:grpSpPr>
        <p:sp>
          <p:nvSpPr>
            <p:cNvPr id="18" name="Llamada rectangular 17"/>
            <p:cNvSpPr/>
            <p:nvPr/>
          </p:nvSpPr>
          <p:spPr>
            <a:xfrm>
              <a:off x="249733" y="3048038"/>
              <a:ext cx="2469585" cy="776948"/>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Llamada rectangular 4"/>
            <p:cNvSpPr/>
            <p:nvPr/>
          </p:nvSpPr>
          <p:spPr>
            <a:xfrm>
              <a:off x="249733" y="3048038"/>
              <a:ext cx="2469585" cy="77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dirty="0"/>
                <a:t>PROBETAS</a:t>
              </a:r>
              <a:endParaRPr lang="es-EC" sz="2600" kern="1200" dirty="0"/>
            </a:p>
          </p:txBody>
        </p:sp>
      </p:grpSp>
      <p:grpSp>
        <p:nvGrpSpPr>
          <p:cNvPr id="20" name="Grupo 19"/>
          <p:cNvGrpSpPr/>
          <p:nvPr/>
        </p:nvGrpSpPr>
        <p:grpSpPr>
          <a:xfrm>
            <a:off x="4591075" y="4783215"/>
            <a:ext cx="3136501" cy="776948"/>
            <a:chOff x="249733" y="3048038"/>
            <a:chExt cx="2469585" cy="776948"/>
          </a:xfrm>
        </p:grpSpPr>
        <p:sp>
          <p:nvSpPr>
            <p:cNvPr id="21" name="Llamada rectangular 20"/>
            <p:cNvSpPr/>
            <p:nvPr/>
          </p:nvSpPr>
          <p:spPr>
            <a:xfrm>
              <a:off x="249733" y="3048038"/>
              <a:ext cx="2469585" cy="776948"/>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Llamada rectangular 4"/>
            <p:cNvSpPr/>
            <p:nvPr/>
          </p:nvSpPr>
          <p:spPr>
            <a:xfrm>
              <a:off x="249733" y="3048038"/>
              <a:ext cx="2469585" cy="77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dirty="0"/>
                <a:t>DIMENSIONAMIENTO</a:t>
              </a:r>
              <a:endParaRPr lang="es-EC" sz="2600" kern="1200" dirty="0"/>
            </a:p>
          </p:txBody>
        </p:sp>
      </p:grpSp>
      <p:grpSp>
        <p:nvGrpSpPr>
          <p:cNvPr id="23" name="Grupo 22"/>
          <p:cNvGrpSpPr/>
          <p:nvPr/>
        </p:nvGrpSpPr>
        <p:grpSpPr>
          <a:xfrm>
            <a:off x="8117942" y="4783215"/>
            <a:ext cx="2469585" cy="776948"/>
            <a:chOff x="249733" y="3048038"/>
            <a:chExt cx="2469585" cy="776948"/>
          </a:xfrm>
        </p:grpSpPr>
        <p:sp>
          <p:nvSpPr>
            <p:cNvPr id="24" name="Llamada rectangular 23"/>
            <p:cNvSpPr/>
            <p:nvPr/>
          </p:nvSpPr>
          <p:spPr>
            <a:xfrm>
              <a:off x="249733" y="3048038"/>
              <a:ext cx="2469585" cy="776948"/>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Llamada rectangular 4"/>
            <p:cNvSpPr/>
            <p:nvPr/>
          </p:nvSpPr>
          <p:spPr>
            <a:xfrm>
              <a:off x="249733" y="3048038"/>
              <a:ext cx="2469585" cy="776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kern="1200" dirty="0"/>
                <a:t>EQUIPO</a:t>
              </a:r>
            </a:p>
          </p:txBody>
        </p:sp>
      </p:grpSp>
    </p:spTree>
    <p:extLst>
      <p:ext uri="{BB962C8B-B14F-4D97-AF65-F5344CB8AC3E}">
        <p14:creationId xmlns:p14="http://schemas.microsoft.com/office/powerpoint/2010/main" val="166102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306EBA-E19A-4A86-8679-391C037E2513}"/>
              </a:ext>
            </a:extLst>
          </p:cNvPr>
          <p:cNvSpPr/>
          <p:nvPr/>
        </p:nvSpPr>
        <p:spPr>
          <a:xfrm>
            <a:off x="0" y="0"/>
            <a:ext cx="12192000" cy="681036"/>
          </a:xfrm>
          <a:prstGeom prst="rect">
            <a:avLst/>
          </a:prstGeom>
          <a:gradFill flip="none" rotWithShape="1">
            <a:gsLst>
              <a:gs pos="24000">
                <a:schemeClr val="accent6">
                  <a:lumMod val="20000"/>
                  <a:lumOff val="80000"/>
                </a:schemeClr>
              </a:gs>
              <a:gs pos="100000">
                <a:schemeClr val="accent6">
                  <a:shade val="67500"/>
                  <a:satMod val="115000"/>
                </a:schemeClr>
              </a:gs>
              <a:gs pos="10000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A993BF0-24DA-46E9-B995-C6B461652495}"/>
              </a:ext>
            </a:extLst>
          </p:cNvPr>
          <p:cNvSpPr/>
          <p:nvPr/>
        </p:nvSpPr>
        <p:spPr>
          <a:xfrm>
            <a:off x="0" y="6205104"/>
            <a:ext cx="12192000" cy="638828"/>
          </a:xfrm>
          <a:prstGeom prst="rect">
            <a:avLst/>
          </a:prstGeom>
          <a:gradFill flip="none" rotWithShape="1">
            <a:gsLst>
              <a:gs pos="100000">
                <a:schemeClr val="accent6">
                  <a:lumMod val="20000"/>
                  <a:lumOff val="80000"/>
                </a:schemeClr>
              </a:gs>
              <a:gs pos="100000">
                <a:schemeClr val="accent6">
                  <a:shade val="67500"/>
                  <a:satMod val="115000"/>
                </a:schemeClr>
              </a:gs>
              <a:gs pos="0">
                <a:schemeClr val="accent6">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object 8">
            <a:extLst>
              <a:ext uri="{FF2B5EF4-FFF2-40B4-BE49-F238E27FC236}">
                <a16:creationId xmlns:a16="http://schemas.microsoft.com/office/drawing/2014/main" id="{EA82FF7E-87C1-45D7-A769-12A862FA4E4E}"/>
              </a:ext>
            </a:extLst>
          </p:cNvPr>
          <p:cNvSpPr/>
          <p:nvPr/>
        </p:nvSpPr>
        <p:spPr>
          <a:xfrm>
            <a:off x="8879410" y="5865686"/>
            <a:ext cx="3214116" cy="622554"/>
          </a:xfrm>
          <a:prstGeom prst="rect">
            <a:avLst/>
          </a:prstGeom>
          <a:blipFill>
            <a:blip r:embed="rId3" cstate="print"/>
            <a:stretch>
              <a:fillRect/>
            </a:stretch>
          </a:blipFill>
        </p:spPr>
        <p:txBody>
          <a:bodyPr wrap="square" lIns="0" tIns="0" rIns="0" bIns="0" rtlCol="0"/>
          <a:lstStyle/>
          <a:p>
            <a:endParaRPr/>
          </a:p>
        </p:txBody>
      </p:sp>
      <p:cxnSp>
        <p:nvCxnSpPr>
          <p:cNvPr id="10" name="Conector recto 9">
            <a:extLst>
              <a:ext uri="{FF2B5EF4-FFF2-40B4-BE49-F238E27FC236}">
                <a16:creationId xmlns:a16="http://schemas.microsoft.com/office/drawing/2014/main" id="{A0439C4A-2FC2-4102-AB5B-3AB471AFCDD8}"/>
              </a:ext>
            </a:extLst>
          </p:cNvPr>
          <p:cNvCxnSpPr/>
          <p:nvPr/>
        </p:nvCxnSpPr>
        <p:spPr>
          <a:xfrm>
            <a:off x="0" y="6176963"/>
            <a:ext cx="887941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B3B489E-AE0D-42EB-9239-658A034FCC45}"/>
              </a:ext>
            </a:extLst>
          </p:cNvPr>
          <p:cNvCxnSpPr/>
          <p:nvPr/>
        </p:nvCxnSpPr>
        <p:spPr>
          <a:xfrm>
            <a:off x="-16416" y="6104275"/>
            <a:ext cx="8879410"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9" name="CuadroTexto 8">
            <a:extLst>
              <a:ext uri="{FF2B5EF4-FFF2-40B4-BE49-F238E27FC236}">
                <a16:creationId xmlns:a16="http://schemas.microsoft.com/office/drawing/2014/main" id="{D80C7C1F-AC11-4C78-A3AD-EEC2CAF9DC2C}"/>
              </a:ext>
            </a:extLst>
          </p:cNvPr>
          <p:cNvSpPr txBox="1"/>
          <p:nvPr/>
        </p:nvSpPr>
        <p:spPr>
          <a:xfrm>
            <a:off x="295422" y="157816"/>
            <a:ext cx="3493264" cy="584775"/>
          </a:xfrm>
          <a:prstGeom prst="rect">
            <a:avLst/>
          </a:prstGeom>
          <a:noFill/>
        </p:spPr>
        <p:txBody>
          <a:bodyPr wrap="none" rtlCol="0">
            <a:spAutoFit/>
          </a:bodyPr>
          <a:lstStyle/>
          <a:p>
            <a:pPr lvl="0"/>
            <a:r>
              <a:rPr lang="es-ES" sz="3200" b="1">
                <a:latin typeface="Times New Roman" panose="02020603050405020304" pitchFamily="18" charset="0"/>
                <a:cs typeface="Times New Roman" panose="02020603050405020304" pitchFamily="18" charset="0"/>
              </a:rPr>
              <a:t>METODOLOGÍA</a:t>
            </a:r>
            <a:endParaRPr lang="es-EC" sz="3200" b="1">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D80C7C1F-AC11-4C78-A3AD-EEC2CAF9DC2C}"/>
              </a:ext>
            </a:extLst>
          </p:cNvPr>
          <p:cNvSpPr txBox="1"/>
          <p:nvPr/>
        </p:nvSpPr>
        <p:spPr>
          <a:xfrm>
            <a:off x="194008" y="730113"/>
            <a:ext cx="11997992" cy="954107"/>
          </a:xfrm>
          <a:prstGeom prst="rect">
            <a:avLst/>
          </a:prstGeom>
          <a:noFill/>
        </p:spPr>
        <p:txBody>
          <a:bodyPr wrap="square" lIns="91440" tIns="45720" rIns="91440" bIns="45720" rtlCol="0" anchor="t">
            <a:spAutoFit/>
          </a:bodyPr>
          <a:lstStyle/>
          <a:p>
            <a:pPr lvl="0" algn="ctr"/>
            <a:r>
              <a:rPr lang="es-ES" sz="2800" b="1" dirty="0">
                <a:latin typeface="Times New Roman" panose="02020603050405020304" pitchFamily="18" charset="0"/>
                <a:cs typeface="Times New Roman" panose="02020603050405020304" pitchFamily="18" charset="0"/>
              </a:rPr>
              <a:t>MEDICIÓN DEL MÓDULO DE ELASTICIDAD CON EL EQUIPO RIGIDÍMETRO</a:t>
            </a:r>
            <a:endParaRPr lang="es-EC" sz="2800" b="1" dirty="0">
              <a:latin typeface="Times New Roman" panose="02020603050405020304" pitchFamily="18" charset="0"/>
              <a:cs typeface="Times New Roman" panose="02020603050405020304" pitchFamily="18"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3216168831"/>
              </p:ext>
            </p:extLst>
          </p:nvPr>
        </p:nvGraphicFramePr>
        <p:xfrm>
          <a:off x="339661" y="2716991"/>
          <a:ext cx="5754869" cy="3304334"/>
        </p:xfrm>
        <a:graphic>
          <a:graphicData uri="http://schemas.openxmlformats.org/presentationml/2006/ole">
            <mc:AlternateContent xmlns:mc="http://schemas.openxmlformats.org/markup-compatibility/2006">
              <mc:Choice xmlns:v="urn:schemas-microsoft-com:vml" Requires="v">
                <p:oleObj spid="_x0000_s22534" name="Documento" r:id="rId4" imgW="5262900" imgH="3023112" progId="Word.Document.12">
                  <p:embed/>
                </p:oleObj>
              </mc:Choice>
              <mc:Fallback>
                <p:oleObj name="Documento" r:id="rId4" imgW="5262900" imgH="3023112" progId="Word.Document.12">
                  <p:embed/>
                  <p:pic>
                    <p:nvPicPr>
                      <p:cNvPr id="3" name="Objeto 2"/>
                      <p:cNvPicPr/>
                      <p:nvPr/>
                    </p:nvPicPr>
                    <p:blipFill>
                      <a:blip r:embed="rId5"/>
                      <a:stretch>
                        <a:fillRect/>
                      </a:stretch>
                    </p:blipFill>
                    <p:spPr>
                      <a:xfrm>
                        <a:off x="339661" y="2716991"/>
                        <a:ext cx="5754869" cy="3304334"/>
                      </a:xfrm>
                      <a:prstGeom prst="rect">
                        <a:avLst/>
                      </a:prstGeom>
                    </p:spPr>
                  </p:pic>
                </p:oleObj>
              </mc:Fallback>
            </mc:AlternateContent>
          </a:graphicData>
        </a:graphic>
      </p:graphicFrame>
      <p:sp>
        <p:nvSpPr>
          <p:cNvPr id="14" name="Flecha derecha 13"/>
          <p:cNvSpPr/>
          <p:nvPr/>
        </p:nvSpPr>
        <p:spPr>
          <a:xfrm>
            <a:off x="3788686" y="3645006"/>
            <a:ext cx="532302" cy="493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6C083E9A-1663-4637-9326-DD6D3ABF150E}"/>
              </a:ext>
            </a:extLst>
          </p:cNvPr>
          <p:cNvSpPr/>
          <p:nvPr/>
        </p:nvSpPr>
        <p:spPr>
          <a:xfrm>
            <a:off x="352591" y="1976315"/>
            <a:ext cx="2864504" cy="622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DIMENSIONES Y MASA PARA LAS PROBETAS 1-6</a:t>
            </a:r>
          </a:p>
        </p:txBody>
      </p:sp>
      <p:pic>
        <p:nvPicPr>
          <p:cNvPr id="16" name="Imagen 15"/>
          <p:cNvPicPr/>
          <p:nvPr/>
        </p:nvPicPr>
        <p:blipFill>
          <a:blip r:embed="rId6" cstate="print">
            <a:extLst>
              <a:ext uri="{28A0092B-C50C-407E-A947-70E740481C1C}">
                <a14:useLocalDpi xmlns:a14="http://schemas.microsoft.com/office/drawing/2010/main" val="0"/>
              </a:ext>
            </a:extLst>
          </a:blip>
          <a:stretch>
            <a:fillRect/>
          </a:stretch>
        </p:blipFill>
        <p:spPr>
          <a:xfrm>
            <a:off x="4423289" y="2716991"/>
            <a:ext cx="1550825" cy="2614471"/>
          </a:xfrm>
          <a:prstGeom prst="rect">
            <a:avLst/>
          </a:prstGeom>
        </p:spPr>
      </p:pic>
      <p:sp>
        <p:nvSpPr>
          <p:cNvPr id="13" name="Flecha derecha 12"/>
          <p:cNvSpPr/>
          <p:nvPr/>
        </p:nvSpPr>
        <p:spPr>
          <a:xfrm>
            <a:off x="6076415" y="3667977"/>
            <a:ext cx="576914" cy="493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8" name="Tabla 17"/>
          <p:cNvGraphicFramePr>
            <a:graphicFrameLocks noGrp="1"/>
          </p:cNvGraphicFramePr>
          <p:nvPr>
            <p:extLst>
              <p:ext uri="{D42A27DB-BD31-4B8C-83A1-F6EECF244321}">
                <p14:modId xmlns:p14="http://schemas.microsoft.com/office/powerpoint/2010/main" val="2431385597"/>
              </p:ext>
            </p:extLst>
          </p:nvPr>
        </p:nvGraphicFramePr>
        <p:xfrm>
          <a:off x="6622054" y="2878150"/>
          <a:ext cx="5471472" cy="1771222"/>
        </p:xfrm>
        <a:graphic>
          <a:graphicData uri="http://schemas.openxmlformats.org/drawingml/2006/table">
            <a:tbl>
              <a:tblPr firstRow="1" firstCol="1" bandRow="1"/>
              <a:tblGrid>
                <a:gridCol w="806691">
                  <a:extLst>
                    <a:ext uri="{9D8B030D-6E8A-4147-A177-3AD203B41FA5}">
                      <a16:colId xmlns:a16="http://schemas.microsoft.com/office/drawing/2014/main" val="20000"/>
                    </a:ext>
                  </a:extLst>
                </a:gridCol>
                <a:gridCol w="601445">
                  <a:extLst>
                    <a:ext uri="{9D8B030D-6E8A-4147-A177-3AD203B41FA5}">
                      <a16:colId xmlns:a16="http://schemas.microsoft.com/office/drawing/2014/main" val="20001"/>
                    </a:ext>
                  </a:extLst>
                </a:gridCol>
                <a:gridCol w="656655">
                  <a:extLst>
                    <a:ext uri="{9D8B030D-6E8A-4147-A177-3AD203B41FA5}">
                      <a16:colId xmlns:a16="http://schemas.microsoft.com/office/drawing/2014/main" val="20002"/>
                    </a:ext>
                  </a:extLst>
                </a:gridCol>
                <a:gridCol w="656655">
                  <a:extLst>
                    <a:ext uri="{9D8B030D-6E8A-4147-A177-3AD203B41FA5}">
                      <a16:colId xmlns:a16="http://schemas.microsoft.com/office/drawing/2014/main" val="20003"/>
                    </a:ext>
                  </a:extLst>
                </a:gridCol>
                <a:gridCol w="656655">
                  <a:extLst>
                    <a:ext uri="{9D8B030D-6E8A-4147-A177-3AD203B41FA5}">
                      <a16:colId xmlns:a16="http://schemas.microsoft.com/office/drawing/2014/main" val="20004"/>
                    </a:ext>
                  </a:extLst>
                </a:gridCol>
                <a:gridCol w="656655">
                  <a:extLst>
                    <a:ext uri="{9D8B030D-6E8A-4147-A177-3AD203B41FA5}">
                      <a16:colId xmlns:a16="http://schemas.microsoft.com/office/drawing/2014/main" val="20005"/>
                    </a:ext>
                  </a:extLst>
                </a:gridCol>
                <a:gridCol w="656655">
                  <a:extLst>
                    <a:ext uri="{9D8B030D-6E8A-4147-A177-3AD203B41FA5}">
                      <a16:colId xmlns:a16="http://schemas.microsoft.com/office/drawing/2014/main" val="20006"/>
                    </a:ext>
                  </a:extLst>
                </a:gridCol>
                <a:gridCol w="780061">
                  <a:extLst>
                    <a:ext uri="{9D8B030D-6E8A-4147-A177-3AD203B41FA5}">
                      <a16:colId xmlns:a16="http://schemas.microsoft.com/office/drawing/2014/main" val="20007"/>
                    </a:ext>
                  </a:extLst>
                </a:gridCol>
              </a:tblGrid>
              <a:tr h="438614">
                <a:tc>
                  <a:txBody>
                    <a:bodyPr/>
                    <a:lstStyle/>
                    <a:p>
                      <a:pPr marL="0" marR="0" indent="0" algn="ctr">
                        <a:lnSpc>
                          <a:spcPct val="150000"/>
                        </a:lnSpc>
                        <a:spcBef>
                          <a:spcPts val="0"/>
                        </a:spcBef>
                        <a:spcAft>
                          <a:spcPts val="0"/>
                        </a:spcAft>
                      </a:pPr>
                      <a:r>
                        <a:rPr lang="es-EC" sz="1050" b="1" dirty="0">
                          <a:effectLst/>
                          <a:latin typeface="Arial" panose="020B0604020202020204" pitchFamily="34" charset="0"/>
                          <a:ea typeface="Calibri" panose="020F0502020204030204" pitchFamily="34" charset="0"/>
                          <a:cs typeface="Arial" panose="020B0604020202020204" pitchFamily="34" charset="0"/>
                        </a:rPr>
                        <a:t>Probeta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 (mm)</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Lc 1 (mm)</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Lc 2 (mm)</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Lc 3 (mm)</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Lc 4 (mm)</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Lc 5 (mm)</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Promedio (mm)</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2291">
                <a:tc>
                  <a:txBody>
                    <a:bodyPr/>
                    <a:lstStyle/>
                    <a:p>
                      <a:pPr marL="0" marR="0" indent="0" algn="ctr">
                        <a:lnSpc>
                          <a:spcPct val="150000"/>
                        </a:lnSpc>
                        <a:spcBef>
                          <a:spcPts val="0"/>
                        </a:spcBef>
                        <a:spcAft>
                          <a:spcPts val="0"/>
                        </a:spcAft>
                      </a:pPr>
                      <a:r>
                        <a:rPr lang="es-EC" sz="1050">
                          <a:effectLst/>
                          <a:latin typeface="Arial" panose="020B0604020202020204" pitchFamily="34" charset="0"/>
                          <a:ea typeface="Calibri" panose="020F0502020204030204" pitchFamily="34" charset="0"/>
                          <a:cs typeface="Arial" panose="020B0604020202020204" pitchFamily="34" charset="0"/>
                        </a:rPr>
                        <a:t>P1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349.05</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170.50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0"/>
                        </a:spcBef>
                        <a:spcAft>
                          <a:spcPts val="0"/>
                        </a:spcAft>
                      </a:pPr>
                      <a:r>
                        <a:rPr lang="es-EC"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171.30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169.90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171.00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169.50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170.44</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15826">
                <a:tc>
                  <a:txBody>
                    <a:bodyPr/>
                    <a:lstStyle/>
                    <a:p>
                      <a:pPr marL="0" marR="0" indent="0" algn="ctr">
                        <a:lnSpc>
                          <a:spcPct val="150000"/>
                        </a:lnSpc>
                        <a:spcBef>
                          <a:spcPts val="0"/>
                        </a:spcBef>
                        <a:spcAft>
                          <a:spcPts val="0"/>
                        </a:spcAft>
                      </a:pPr>
                      <a:r>
                        <a:rPr lang="es-EC" sz="1050">
                          <a:effectLst/>
                          <a:latin typeface="Arial" panose="020B0604020202020204" pitchFamily="34" charset="0"/>
                          <a:ea typeface="Calibri" panose="020F0502020204030204" pitchFamily="34" charset="0"/>
                          <a:cs typeface="Arial" panose="020B0604020202020204" pitchFamily="34" charset="0"/>
                        </a:rPr>
                        <a:t>P2</a:t>
                      </a: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350.17</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193.90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194.10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193.90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194.20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194.50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194.12</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222291">
                <a:tc>
                  <a:txBody>
                    <a:bodyPr/>
                    <a:lstStyle/>
                    <a:p>
                      <a:pPr marL="0" marR="0" indent="0" algn="ctr">
                        <a:lnSpc>
                          <a:spcPct val="150000"/>
                        </a:lnSpc>
                        <a:spcBef>
                          <a:spcPts val="0"/>
                        </a:spcBef>
                        <a:spcAft>
                          <a:spcPts val="0"/>
                        </a:spcAft>
                      </a:pPr>
                      <a:r>
                        <a:rPr lang="es-EC" sz="1050" dirty="0">
                          <a:effectLst/>
                          <a:latin typeface="Arial" panose="020B0604020202020204" pitchFamily="34" charset="0"/>
                          <a:ea typeface="Calibri" panose="020F0502020204030204" pitchFamily="34" charset="0"/>
                          <a:cs typeface="Arial" panose="020B0604020202020204" pitchFamily="34" charset="0"/>
                        </a:rPr>
                        <a:t>P3</a:t>
                      </a: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350.72</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192.30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195.70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196.30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194.90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193.60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194.56</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222291">
                <a:tc>
                  <a:txBody>
                    <a:bodyPr/>
                    <a:lstStyle/>
                    <a:p>
                      <a:pPr marL="0" marR="0" indent="0" algn="ctr">
                        <a:lnSpc>
                          <a:spcPct val="150000"/>
                        </a:lnSpc>
                        <a:spcBef>
                          <a:spcPts val="0"/>
                        </a:spcBef>
                        <a:spcAft>
                          <a:spcPts val="0"/>
                        </a:spcAft>
                      </a:pPr>
                      <a:r>
                        <a:rPr lang="es-EC" sz="1050" dirty="0">
                          <a:effectLst/>
                          <a:latin typeface="Arial" panose="020B0604020202020204" pitchFamily="34" charset="0"/>
                          <a:ea typeface="Calibri" panose="020F0502020204030204" pitchFamily="34" charset="0"/>
                          <a:cs typeface="Arial" panose="020B0604020202020204" pitchFamily="34" charset="0"/>
                        </a:rPr>
                        <a:t>P4</a:t>
                      </a: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350.82</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190.90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191.50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189.30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189.90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189.90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190.30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215826">
                <a:tc>
                  <a:txBody>
                    <a:bodyPr/>
                    <a:lstStyle/>
                    <a:p>
                      <a:pPr marL="0" marR="0" indent="0" algn="ctr">
                        <a:lnSpc>
                          <a:spcPct val="150000"/>
                        </a:lnSpc>
                        <a:spcBef>
                          <a:spcPts val="0"/>
                        </a:spcBef>
                        <a:spcAft>
                          <a:spcPts val="0"/>
                        </a:spcAft>
                      </a:pPr>
                      <a:r>
                        <a:rPr lang="es-EC" sz="1050">
                          <a:effectLst/>
                          <a:latin typeface="Arial" panose="020B0604020202020204" pitchFamily="34" charset="0"/>
                          <a:ea typeface="Calibri" panose="020F0502020204030204" pitchFamily="34" charset="0"/>
                          <a:cs typeface="Arial" panose="020B0604020202020204" pitchFamily="34" charset="0"/>
                        </a:rPr>
                        <a:t>P5</a:t>
                      </a: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350.48</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193.60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193.20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192.10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193.20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192.80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192.98</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222291">
                <a:tc>
                  <a:txBody>
                    <a:bodyPr/>
                    <a:lstStyle/>
                    <a:p>
                      <a:pPr marL="0" marR="0" indent="0" algn="ctr">
                        <a:lnSpc>
                          <a:spcPct val="150000"/>
                        </a:lnSpc>
                        <a:spcBef>
                          <a:spcPts val="0"/>
                        </a:spcBef>
                        <a:spcAft>
                          <a:spcPts val="0"/>
                        </a:spcAft>
                      </a:pPr>
                      <a:r>
                        <a:rPr lang="es-EC" sz="1050">
                          <a:effectLst/>
                          <a:latin typeface="Arial" panose="020B0604020202020204" pitchFamily="34" charset="0"/>
                          <a:ea typeface="Calibri" panose="020F0502020204030204" pitchFamily="34" charset="0"/>
                          <a:cs typeface="Arial" panose="020B0604020202020204" pitchFamily="34" charset="0"/>
                        </a:rPr>
                        <a:t>P6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351.08</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188.80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190.00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190.00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190.70</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190.30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lnSpc>
                          <a:spcPct val="150000"/>
                        </a:lnSpc>
                        <a:spcBef>
                          <a:spcPts val="0"/>
                        </a:spcBef>
                        <a:spcAft>
                          <a:spcPts val="0"/>
                        </a:spcAft>
                      </a:pPr>
                      <a:r>
                        <a:rPr lang="es-EC"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189.96</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9" name="Rectángulo 18">
            <a:extLst>
              <a:ext uri="{FF2B5EF4-FFF2-40B4-BE49-F238E27FC236}">
                <a16:creationId xmlns:a16="http://schemas.microsoft.com/office/drawing/2014/main" id="{6C083E9A-1663-4637-9326-DD6D3ABF150E}"/>
              </a:ext>
            </a:extLst>
          </p:cNvPr>
          <p:cNvSpPr/>
          <p:nvPr/>
        </p:nvSpPr>
        <p:spPr>
          <a:xfrm>
            <a:off x="6588061" y="1956657"/>
            <a:ext cx="5442574" cy="622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LONGITUDES CRÍTICAS HALLADAS PARA LAS PROBETAS 1-6</a:t>
            </a:r>
          </a:p>
        </p:txBody>
      </p:sp>
    </p:spTree>
    <p:extLst>
      <p:ext uri="{BB962C8B-B14F-4D97-AF65-F5344CB8AC3E}">
        <p14:creationId xmlns:p14="http://schemas.microsoft.com/office/powerpoint/2010/main" val="987189881"/>
      </p:ext>
    </p:extLst>
  </p:cSld>
  <p:clrMapOvr>
    <a:masterClrMapping/>
  </p:clrMapOvr>
</p:sld>
</file>

<file path=ppt/theme/theme1.xml><?xml version="1.0" encoding="utf-8"?>
<a:theme xmlns:a="http://schemas.openxmlformats.org/drawingml/2006/main" name="Tema1">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E3C755CC-4B62-48D5-ABDF-D7B2F984121A}" vid="{66C0790E-1359-441D-8016-5967E14C998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340</TotalTime>
  <Words>2307</Words>
  <Application>Microsoft Office PowerPoint</Application>
  <PresentationFormat>Panorámica</PresentationFormat>
  <Paragraphs>538</Paragraphs>
  <Slides>43</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52" baseType="lpstr">
      <vt:lpstr>Arial</vt:lpstr>
      <vt:lpstr>Calibri</vt:lpstr>
      <vt:lpstr>Calibri Light</vt:lpstr>
      <vt:lpstr>Cambria Math</vt:lpstr>
      <vt:lpstr>Symbol</vt:lpstr>
      <vt:lpstr>Times New Roman</vt:lpstr>
      <vt:lpstr>Wingdings</vt:lpstr>
      <vt:lpstr>Tema1</vt:lpstr>
      <vt:lpstr>Documento</vt:lpstr>
      <vt:lpstr>“SIMULACIÓN Y PRUEBAS ESTÁTICAS - CÍCLICAS DE PARCHES DE MATERIAL COMPUESTO FUNCIONANDO EN UNA COMPONENTE DE UNA AERONAVE”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JONA777</dc:creator>
  <cp:lastModifiedBy>Bryan Jácome</cp:lastModifiedBy>
  <cp:revision>47</cp:revision>
  <dcterms:created xsi:type="dcterms:W3CDTF">2019-07-10T20:22:29Z</dcterms:created>
  <dcterms:modified xsi:type="dcterms:W3CDTF">2022-03-27T14:24:18Z</dcterms:modified>
</cp:coreProperties>
</file>