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62"/>
  </p:notesMasterIdLst>
  <p:handoutMasterIdLst>
    <p:handoutMasterId r:id="rId63"/>
  </p:handoutMasterIdLst>
  <p:sldIdLst>
    <p:sldId id="336" r:id="rId2"/>
    <p:sldId id="438" r:id="rId3"/>
    <p:sldId id="440" r:id="rId4"/>
    <p:sldId id="441" r:id="rId5"/>
    <p:sldId id="439" r:id="rId6"/>
    <p:sldId id="442" r:id="rId7"/>
    <p:sldId id="443" r:id="rId8"/>
    <p:sldId id="490" r:id="rId9"/>
    <p:sldId id="491" r:id="rId10"/>
    <p:sldId id="492" r:id="rId11"/>
    <p:sldId id="493" r:id="rId12"/>
    <p:sldId id="494" r:id="rId13"/>
    <p:sldId id="495" r:id="rId14"/>
    <p:sldId id="496" r:id="rId15"/>
    <p:sldId id="499" r:id="rId16"/>
    <p:sldId id="497" r:id="rId17"/>
    <p:sldId id="498" r:id="rId18"/>
    <p:sldId id="500" r:id="rId19"/>
    <p:sldId id="501" r:id="rId20"/>
    <p:sldId id="502" r:id="rId21"/>
    <p:sldId id="503" r:id="rId22"/>
    <p:sldId id="504" r:id="rId23"/>
    <p:sldId id="505" r:id="rId24"/>
    <p:sldId id="506" r:id="rId25"/>
    <p:sldId id="507" r:id="rId26"/>
    <p:sldId id="508" r:id="rId27"/>
    <p:sldId id="509" r:id="rId28"/>
    <p:sldId id="510" r:id="rId29"/>
    <p:sldId id="511" r:id="rId30"/>
    <p:sldId id="512" r:id="rId31"/>
    <p:sldId id="513" r:id="rId32"/>
    <p:sldId id="514" r:id="rId33"/>
    <p:sldId id="515" r:id="rId34"/>
    <p:sldId id="516" r:id="rId35"/>
    <p:sldId id="517" r:id="rId36"/>
    <p:sldId id="518" r:id="rId37"/>
    <p:sldId id="519" r:id="rId38"/>
    <p:sldId id="520" r:id="rId39"/>
    <p:sldId id="521" r:id="rId40"/>
    <p:sldId id="446"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447" r:id="rId57"/>
    <p:sldId id="538" r:id="rId58"/>
    <p:sldId id="468" r:id="rId59"/>
    <p:sldId id="471" r:id="rId60"/>
    <p:sldId id="539" r:id="rId6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5CFDC328-6314-4FAD-8973-18F9A7BFDEF1}">
          <p14:sldIdLst>
            <p14:sldId id="336"/>
          </p14:sldIdLst>
        </p14:section>
        <p14:section name="CAPÍTULO I" id="{C9418099-3EA9-411A-A523-AEA8CD5230DB}">
          <p14:sldIdLst>
            <p14:sldId id="438"/>
            <p14:sldId id="440"/>
            <p14:sldId id="441"/>
            <p14:sldId id="439"/>
            <p14:sldId id="442"/>
          </p14:sldIdLst>
        </p14:section>
        <p14:section name="CAPÍTULO II" id="{2F03A6D5-DA20-46B5-A697-2BB735513432}">
          <p14:sldIdLst>
            <p14:sldId id="443"/>
            <p14:sldId id="490"/>
            <p14:sldId id="491"/>
            <p14:sldId id="492"/>
          </p14:sldIdLst>
        </p14:section>
        <p14:section name="CAPÍTULO III" id="{AB335F92-62B6-4D14-8C4B-21C7152CEE28}">
          <p14:sldIdLst>
            <p14:sldId id="493"/>
            <p14:sldId id="494"/>
            <p14:sldId id="495"/>
          </p14:sldIdLst>
        </p14:section>
        <p14:section name="CAPÍTULO IV" id="{79BAA38A-A28F-4EEA-BCAE-A11B9965586B}">
          <p14:sldIdLst>
            <p14:sldId id="496"/>
            <p14:sldId id="499"/>
            <p14:sldId id="497"/>
            <p14:sldId id="498"/>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Lst>
        </p14:section>
        <p14:section name="CAPÍTULO V" id="{F9A0C0D3-7745-4223-A7EB-1D88E25FCD65}">
          <p14:sldIdLst>
            <p14:sldId id="446"/>
            <p14:sldId id="523"/>
            <p14:sldId id="524"/>
            <p14:sldId id="525"/>
            <p14:sldId id="526"/>
            <p14:sldId id="527"/>
            <p14:sldId id="528"/>
            <p14:sldId id="529"/>
            <p14:sldId id="530"/>
            <p14:sldId id="531"/>
            <p14:sldId id="532"/>
            <p14:sldId id="533"/>
            <p14:sldId id="534"/>
            <p14:sldId id="535"/>
            <p14:sldId id="536"/>
            <p14:sldId id="537"/>
          </p14:sldIdLst>
        </p14:section>
        <p14:section name="CAPÍTULO VI" id="{5C6F45F7-9F4C-4D06-9B8F-AB32D79D1D91}">
          <p14:sldIdLst>
            <p14:sldId id="447"/>
            <p14:sldId id="538"/>
            <p14:sldId id="468"/>
            <p14:sldId id="471"/>
            <p14:sldId id="53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initials="A" lastIdx="7" clrIdx="0">
    <p:extLst>
      <p:ext uri="{19B8F6BF-5375-455C-9EA6-DF929625EA0E}">
        <p15:presenceInfo xmlns:p15="http://schemas.microsoft.com/office/powerpoint/2012/main" userId="Andrea" providerId="None"/>
      </p:ext>
    </p:extLst>
  </p:cmAuthor>
  <p:cmAuthor id="2" name="Pc" initials="P" lastIdx="1" clrIdx="1">
    <p:extLst>
      <p:ext uri="{19B8F6BF-5375-455C-9EA6-DF929625EA0E}">
        <p15:presenceInfo xmlns:p15="http://schemas.microsoft.com/office/powerpoint/2012/main" userId="Pc" providerId="None"/>
      </p:ext>
    </p:extLst>
  </p:cmAuthor>
  <p:cmAuthor id="3" name="Bryan Vinicio Delgado Nieto" initials="BVDN" lastIdx="1" clrIdx="2">
    <p:extLst>
      <p:ext uri="{19B8F6BF-5375-455C-9EA6-DF929625EA0E}">
        <p15:presenceInfo xmlns:p15="http://schemas.microsoft.com/office/powerpoint/2012/main" userId="9b51a5636777b0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A8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5400" autoAdjust="0"/>
  </p:normalViewPr>
  <p:slideViewPr>
    <p:cSldViewPr snapToGrid="0">
      <p:cViewPr varScale="1">
        <p:scale>
          <a:sx n="72" d="100"/>
          <a:sy n="72" d="100"/>
        </p:scale>
        <p:origin x="648"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4" d="100"/>
        <a:sy n="3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ata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ata7.xml.rels><?xml version="1.0" encoding="UTF-8" standalone="yes"?>
<Relationships xmlns="http://schemas.openxmlformats.org/package/2006/relationships"><Relationship Id="rId1" Type="http://schemas.openxmlformats.org/officeDocument/2006/relationships/image" Target="../media/image19.png"/></Relationships>
</file>

<file path=ppt/diagrams/_rels/data8.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0CD74A-A1CA-436B-84AD-F9B2C40B1A62}" type="doc">
      <dgm:prSet loTypeId="urn:microsoft.com/office/officeart/2008/layout/VerticalCurvedList" loCatId="list" qsTypeId="urn:microsoft.com/office/officeart/2005/8/quickstyle/3d2" qsCatId="3D" csTypeId="urn:microsoft.com/office/officeart/2005/8/colors/accent3_2" csCatId="accent3" phldr="1"/>
      <dgm:spPr/>
      <dgm:t>
        <a:bodyPr/>
        <a:lstStyle/>
        <a:p>
          <a:endParaRPr lang="es-EC"/>
        </a:p>
      </dgm:t>
    </dgm:pt>
    <dgm:pt modelId="{25E61CEB-1748-4E00-81F9-C8D85613CF24}">
      <dgm:prSet phldrT="[Texto]"/>
      <dgm:spPr/>
      <dgm:t>
        <a:bodyPr/>
        <a:lstStyle/>
        <a:p>
          <a:r>
            <a:rPr lang="es-EC" dirty="0"/>
            <a:t>Evolución de la </a:t>
          </a:r>
          <a:r>
            <a:rPr lang="es-EC"/>
            <a:t>Ingeniería </a:t>
          </a:r>
          <a:endParaRPr lang="es-EC" dirty="0"/>
        </a:p>
      </dgm:t>
    </dgm:pt>
    <dgm:pt modelId="{095566EA-8EC7-4B1F-99CE-8E0EBC9E2DF9}" type="parTrans" cxnId="{808643F0-9144-455A-8043-69A5A1026A4E}">
      <dgm:prSet/>
      <dgm:spPr/>
      <dgm:t>
        <a:bodyPr/>
        <a:lstStyle/>
        <a:p>
          <a:endParaRPr lang="es-EC"/>
        </a:p>
      </dgm:t>
    </dgm:pt>
    <dgm:pt modelId="{35764A30-7D79-4F3C-B8B1-94CB30E5F4B5}" type="sibTrans" cxnId="{808643F0-9144-455A-8043-69A5A1026A4E}">
      <dgm:prSet/>
      <dgm:spPr/>
      <dgm:t>
        <a:bodyPr/>
        <a:lstStyle/>
        <a:p>
          <a:endParaRPr lang="es-EC"/>
        </a:p>
      </dgm:t>
    </dgm:pt>
    <dgm:pt modelId="{7C7D4295-E643-4F02-80F1-563A77A7FDE4}">
      <dgm:prSet phldrT="[Texto]"/>
      <dgm:spPr/>
      <dgm:t>
        <a:bodyPr/>
        <a:lstStyle/>
        <a:p>
          <a:r>
            <a:rPr lang="es-EC" dirty="0"/>
            <a:t>Propiedades mecánicas </a:t>
          </a:r>
        </a:p>
      </dgm:t>
    </dgm:pt>
    <dgm:pt modelId="{49A0F0B7-CFED-4A40-A6B9-E3E21BD8BE5F}" type="parTrans" cxnId="{67EB13D4-0C72-423B-AF77-3EE378A845C1}">
      <dgm:prSet/>
      <dgm:spPr/>
      <dgm:t>
        <a:bodyPr/>
        <a:lstStyle/>
        <a:p>
          <a:endParaRPr lang="es-EC"/>
        </a:p>
      </dgm:t>
    </dgm:pt>
    <dgm:pt modelId="{1F9F19F9-9D83-4EF7-AA01-473848F677F9}" type="sibTrans" cxnId="{67EB13D4-0C72-423B-AF77-3EE378A845C1}">
      <dgm:prSet/>
      <dgm:spPr/>
      <dgm:t>
        <a:bodyPr/>
        <a:lstStyle/>
        <a:p>
          <a:endParaRPr lang="es-EC"/>
        </a:p>
      </dgm:t>
    </dgm:pt>
    <dgm:pt modelId="{42466608-3648-445F-8186-BACA684EC6E2}">
      <dgm:prSet phldrT="[Texto]"/>
      <dgm:spPr/>
      <dgm:t>
        <a:bodyPr/>
        <a:lstStyle/>
        <a:p>
          <a:r>
            <a:rPr lang="es-EC" dirty="0"/>
            <a:t>Nuevos diseños</a:t>
          </a:r>
        </a:p>
      </dgm:t>
    </dgm:pt>
    <dgm:pt modelId="{65A67C3E-E2D0-4DF2-94A7-4A6ABCDC4205}" type="parTrans" cxnId="{EBF21065-CAB7-40BD-8460-EBA5EA5C2226}">
      <dgm:prSet/>
      <dgm:spPr/>
      <dgm:t>
        <a:bodyPr/>
        <a:lstStyle/>
        <a:p>
          <a:endParaRPr lang="es-EC"/>
        </a:p>
      </dgm:t>
    </dgm:pt>
    <dgm:pt modelId="{C1723EA4-3F8B-4264-85B7-CB4B52814B4F}" type="sibTrans" cxnId="{EBF21065-CAB7-40BD-8460-EBA5EA5C2226}">
      <dgm:prSet/>
      <dgm:spPr/>
      <dgm:t>
        <a:bodyPr/>
        <a:lstStyle/>
        <a:p>
          <a:endParaRPr lang="es-EC"/>
        </a:p>
      </dgm:t>
    </dgm:pt>
    <dgm:pt modelId="{7D2FE1D8-7AF0-4F4F-8DD9-48D3248F93EC}">
      <dgm:prSet phldrT="[Texto]"/>
      <dgm:spPr/>
      <dgm:t>
        <a:bodyPr/>
        <a:lstStyle/>
        <a:p>
          <a:r>
            <a:rPr lang="es-EC" dirty="0"/>
            <a:t>Tecnologías de manufactura </a:t>
          </a:r>
        </a:p>
      </dgm:t>
    </dgm:pt>
    <dgm:pt modelId="{B6834E51-2117-4D0E-9AA1-2216FB3D1153}" type="sibTrans" cxnId="{07F835C2-A007-4952-A20B-F6959ED3D07A}">
      <dgm:prSet/>
      <dgm:spPr/>
      <dgm:t>
        <a:bodyPr/>
        <a:lstStyle/>
        <a:p>
          <a:endParaRPr lang="es-EC"/>
        </a:p>
      </dgm:t>
    </dgm:pt>
    <dgm:pt modelId="{DEE1F63A-A662-48A8-9289-87702C65DC67}" type="parTrans" cxnId="{07F835C2-A007-4952-A20B-F6959ED3D07A}">
      <dgm:prSet/>
      <dgm:spPr/>
      <dgm:t>
        <a:bodyPr/>
        <a:lstStyle/>
        <a:p>
          <a:endParaRPr lang="es-EC"/>
        </a:p>
      </dgm:t>
    </dgm:pt>
    <dgm:pt modelId="{87D1FF0A-59AD-4BBD-8E01-8842E5BC77DF}">
      <dgm:prSet phldrT="[Texto]"/>
      <dgm:spPr/>
      <dgm:t>
        <a:bodyPr/>
        <a:lstStyle/>
        <a:p>
          <a:r>
            <a:rPr lang="es-EC" dirty="0"/>
            <a:t>Mayor libertad </a:t>
          </a:r>
        </a:p>
      </dgm:t>
    </dgm:pt>
    <dgm:pt modelId="{54820F9A-1917-4D78-8D38-A3148F039C0D}" type="parTrans" cxnId="{1E33CF7B-7492-486B-95E4-8673B3796CC0}">
      <dgm:prSet/>
      <dgm:spPr/>
      <dgm:t>
        <a:bodyPr/>
        <a:lstStyle/>
        <a:p>
          <a:endParaRPr lang="es-EC"/>
        </a:p>
      </dgm:t>
    </dgm:pt>
    <dgm:pt modelId="{292D55F2-3391-4BFB-A30C-D723C82F6665}" type="sibTrans" cxnId="{1E33CF7B-7492-486B-95E4-8673B3796CC0}">
      <dgm:prSet/>
      <dgm:spPr/>
      <dgm:t>
        <a:bodyPr/>
        <a:lstStyle/>
        <a:p>
          <a:endParaRPr lang="es-EC"/>
        </a:p>
      </dgm:t>
    </dgm:pt>
    <dgm:pt modelId="{C15145CE-1799-49BB-B1F6-C5244242AEBF}" type="pres">
      <dgm:prSet presAssocID="{A10CD74A-A1CA-436B-84AD-F9B2C40B1A62}" presName="Name0" presStyleCnt="0">
        <dgm:presLayoutVars>
          <dgm:chMax val="7"/>
          <dgm:chPref val="7"/>
          <dgm:dir/>
        </dgm:presLayoutVars>
      </dgm:prSet>
      <dgm:spPr/>
    </dgm:pt>
    <dgm:pt modelId="{D2BC65CE-6991-4F1C-87F6-D0FF670EB9B1}" type="pres">
      <dgm:prSet presAssocID="{A10CD74A-A1CA-436B-84AD-F9B2C40B1A62}" presName="Name1" presStyleCnt="0"/>
      <dgm:spPr/>
    </dgm:pt>
    <dgm:pt modelId="{1B84CA8E-DDAD-4173-A354-6620295E018B}" type="pres">
      <dgm:prSet presAssocID="{A10CD74A-A1CA-436B-84AD-F9B2C40B1A62}" presName="cycle" presStyleCnt="0"/>
      <dgm:spPr/>
    </dgm:pt>
    <dgm:pt modelId="{C9594DE5-E8D3-4E0B-9F1A-99100F3DA1C6}" type="pres">
      <dgm:prSet presAssocID="{A10CD74A-A1CA-436B-84AD-F9B2C40B1A62}" presName="srcNode" presStyleLbl="node1" presStyleIdx="0" presStyleCnt="5"/>
      <dgm:spPr/>
    </dgm:pt>
    <dgm:pt modelId="{D83EA28D-C8F0-406A-B051-06DF97F4A641}" type="pres">
      <dgm:prSet presAssocID="{A10CD74A-A1CA-436B-84AD-F9B2C40B1A62}" presName="conn" presStyleLbl="parChTrans1D2" presStyleIdx="0" presStyleCnt="1"/>
      <dgm:spPr/>
    </dgm:pt>
    <dgm:pt modelId="{50C02219-7D80-4B89-88AA-603BC05EF1D7}" type="pres">
      <dgm:prSet presAssocID="{A10CD74A-A1CA-436B-84AD-F9B2C40B1A62}" presName="extraNode" presStyleLbl="node1" presStyleIdx="0" presStyleCnt="5"/>
      <dgm:spPr/>
    </dgm:pt>
    <dgm:pt modelId="{5D6E9EA4-D0AB-412B-9E39-96FBE6177A32}" type="pres">
      <dgm:prSet presAssocID="{A10CD74A-A1CA-436B-84AD-F9B2C40B1A62}" presName="dstNode" presStyleLbl="node1" presStyleIdx="0" presStyleCnt="5"/>
      <dgm:spPr/>
    </dgm:pt>
    <dgm:pt modelId="{A5C6BD91-A54A-4B07-AF59-7E1307347F4B}" type="pres">
      <dgm:prSet presAssocID="{25E61CEB-1748-4E00-81F9-C8D85613CF24}" presName="text_1" presStyleLbl="node1" presStyleIdx="0" presStyleCnt="5">
        <dgm:presLayoutVars>
          <dgm:bulletEnabled val="1"/>
        </dgm:presLayoutVars>
      </dgm:prSet>
      <dgm:spPr/>
    </dgm:pt>
    <dgm:pt modelId="{A5122702-4C63-41BE-BC65-84B0E81448D0}" type="pres">
      <dgm:prSet presAssocID="{25E61CEB-1748-4E00-81F9-C8D85613CF24}" presName="accent_1" presStyleCnt="0"/>
      <dgm:spPr/>
    </dgm:pt>
    <dgm:pt modelId="{9176839B-848B-4A8C-9CF9-046ACE717487}" type="pres">
      <dgm:prSet presAssocID="{25E61CEB-1748-4E00-81F9-C8D85613CF24}" presName="accentRepeatNode" presStyleLbl="solidFgAcc1" presStyleIdx="0" presStyleCnt="5"/>
      <dgm:spPr/>
    </dgm:pt>
    <dgm:pt modelId="{E27E2B83-A6A2-4078-BD6C-A100EDE5CE26}" type="pres">
      <dgm:prSet presAssocID="{7D2FE1D8-7AF0-4F4F-8DD9-48D3248F93EC}" presName="text_2" presStyleLbl="node1" presStyleIdx="1" presStyleCnt="5">
        <dgm:presLayoutVars>
          <dgm:bulletEnabled val="1"/>
        </dgm:presLayoutVars>
      </dgm:prSet>
      <dgm:spPr/>
    </dgm:pt>
    <dgm:pt modelId="{A410CB1B-B535-4BDA-AB9C-A004A694ACA9}" type="pres">
      <dgm:prSet presAssocID="{7D2FE1D8-7AF0-4F4F-8DD9-48D3248F93EC}" presName="accent_2" presStyleCnt="0"/>
      <dgm:spPr/>
    </dgm:pt>
    <dgm:pt modelId="{B0569F2D-C519-408C-94E6-876756926BF3}" type="pres">
      <dgm:prSet presAssocID="{7D2FE1D8-7AF0-4F4F-8DD9-48D3248F93EC}" presName="accentRepeatNode" presStyleLbl="solidFgAcc1" presStyleIdx="1" presStyleCnt="5"/>
      <dgm:spPr/>
    </dgm:pt>
    <dgm:pt modelId="{5022D83B-1EF4-447F-8DB5-04A0A886E134}" type="pres">
      <dgm:prSet presAssocID="{7C7D4295-E643-4F02-80F1-563A77A7FDE4}" presName="text_3" presStyleLbl="node1" presStyleIdx="2" presStyleCnt="5">
        <dgm:presLayoutVars>
          <dgm:bulletEnabled val="1"/>
        </dgm:presLayoutVars>
      </dgm:prSet>
      <dgm:spPr/>
    </dgm:pt>
    <dgm:pt modelId="{0A4C364A-8450-425C-9BA9-F7183AA13259}" type="pres">
      <dgm:prSet presAssocID="{7C7D4295-E643-4F02-80F1-563A77A7FDE4}" presName="accent_3" presStyleCnt="0"/>
      <dgm:spPr/>
    </dgm:pt>
    <dgm:pt modelId="{E3F02400-B912-4F82-B4AF-2BD419E7D33C}" type="pres">
      <dgm:prSet presAssocID="{7C7D4295-E643-4F02-80F1-563A77A7FDE4}" presName="accentRepeatNode" presStyleLbl="solidFgAcc1" presStyleIdx="2" presStyleCnt="5"/>
      <dgm:spPr/>
    </dgm:pt>
    <dgm:pt modelId="{2601EEDB-BC1B-4E31-885F-699F03F7B033}" type="pres">
      <dgm:prSet presAssocID="{42466608-3648-445F-8186-BACA684EC6E2}" presName="text_4" presStyleLbl="node1" presStyleIdx="3" presStyleCnt="5">
        <dgm:presLayoutVars>
          <dgm:bulletEnabled val="1"/>
        </dgm:presLayoutVars>
      </dgm:prSet>
      <dgm:spPr/>
    </dgm:pt>
    <dgm:pt modelId="{481196FF-BC04-4041-B724-A6B51D51ED33}" type="pres">
      <dgm:prSet presAssocID="{42466608-3648-445F-8186-BACA684EC6E2}" presName="accent_4" presStyleCnt="0"/>
      <dgm:spPr/>
    </dgm:pt>
    <dgm:pt modelId="{318576A3-F142-48D8-BD2D-7CC947B7EF47}" type="pres">
      <dgm:prSet presAssocID="{42466608-3648-445F-8186-BACA684EC6E2}" presName="accentRepeatNode" presStyleLbl="solidFgAcc1" presStyleIdx="3" presStyleCnt="5"/>
      <dgm:spPr/>
    </dgm:pt>
    <dgm:pt modelId="{B6433711-0EF4-4994-848D-87354F01A5E3}" type="pres">
      <dgm:prSet presAssocID="{87D1FF0A-59AD-4BBD-8E01-8842E5BC77DF}" presName="text_5" presStyleLbl="node1" presStyleIdx="4" presStyleCnt="5">
        <dgm:presLayoutVars>
          <dgm:bulletEnabled val="1"/>
        </dgm:presLayoutVars>
      </dgm:prSet>
      <dgm:spPr/>
    </dgm:pt>
    <dgm:pt modelId="{F4A3A77E-10D9-4B3A-B168-70F6ACE21A66}" type="pres">
      <dgm:prSet presAssocID="{87D1FF0A-59AD-4BBD-8E01-8842E5BC77DF}" presName="accent_5" presStyleCnt="0"/>
      <dgm:spPr/>
    </dgm:pt>
    <dgm:pt modelId="{70C1366D-A046-4662-AE09-119A87F9C1A6}" type="pres">
      <dgm:prSet presAssocID="{87D1FF0A-59AD-4BBD-8E01-8842E5BC77DF}" presName="accentRepeatNode" presStyleLbl="solidFgAcc1" presStyleIdx="4" presStyleCnt="5"/>
      <dgm:spPr/>
    </dgm:pt>
  </dgm:ptLst>
  <dgm:cxnLst>
    <dgm:cxn modelId="{84CC1D0F-23C1-4129-A273-BF4A7DD0AC3F}" type="presOf" srcId="{42466608-3648-445F-8186-BACA684EC6E2}" destId="{2601EEDB-BC1B-4E31-885F-699F03F7B033}" srcOrd="0" destOrd="0" presId="urn:microsoft.com/office/officeart/2008/layout/VerticalCurvedList"/>
    <dgm:cxn modelId="{18CB3A3D-3D14-4CB8-9BE7-02D17B65B7B4}" type="presOf" srcId="{25E61CEB-1748-4E00-81F9-C8D85613CF24}" destId="{A5C6BD91-A54A-4B07-AF59-7E1307347F4B}" srcOrd="0" destOrd="0" presId="urn:microsoft.com/office/officeart/2008/layout/VerticalCurvedList"/>
    <dgm:cxn modelId="{219FBB40-9485-44FE-B59C-259809883EAB}" type="presOf" srcId="{A10CD74A-A1CA-436B-84AD-F9B2C40B1A62}" destId="{C15145CE-1799-49BB-B1F6-C5244242AEBF}" srcOrd="0" destOrd="0" presId="urn:microsoft.com/office/officeart/2008/layout/VerticalCurvedList"/>
    <dgm:cxn modelId="{27F22143-F158-4BA7-9ECB-319EBC7C7C12}" type="presOf" srcId="{7D2FE1D8-7AF0-4F4F-8DD9-48D3248F93EC}" destId="{E27E2B83-A6A2-4078-BD6C-A100EDE5CE26}" srcOrd="0" destOrd="0" presId="urn:microsoft.com/office/officeart/2008/layout/VerticalCurvedList"/>
    <dgm:cxn modelId="{EBF21065-CAB7-40BD-8460-EBA5EA5C2226}" srcId="{A10CD74A-A1CA-436B-84AD-F9B2C40B1A62}" destId="{42466608-3648-445F-8186-BACA684EC6E2}" srcOrd="3" destOrd="0" parTransId="{65A67C3E-E2D0-4DF2-94A7-4A6ABCDC4205}" sibTransId="{C1723EA4-3F8B-4264-85B7-CB4B52814B4F}"/>
    <dgm:cxn modelId="{1E33CF7B-7492-486B-95E4-8673B3796CC0}" srcId="{A10CD74A-A1CA-436B-84AD-F9B2C40B1A62}" destId="{87D1FF0A-59AD-4BBD-8E01-8842E5BC77DF}" srcOrd="4" destOrd="0" parTransId="{54820F9A-1917-4D78-8D38-A3148F039C0D}" sibTransId="{292D55F2-3391-4BFB-A30C-D723C82F6665}"/>
    <dgm:cxn modelId="{8928BAA9-8C4B-418B-B1C4-917797E33F08}" type="presOf" srcId="{7C7D4295-E643-4F02-80F1-563A77A7FDE4}" destId="{5022D83B-1EF4-447F-8DB5-04A0A886E134}" srcOrd="0" destOrd="0" presId="urn:microsoft.com/office/officeart/2008/layout/VerticalCurvedList"/>
    <dgm:cxn modelId="{B1CCE7B4-6F47-4EC5-BF7B-796D221253E9}" type="presOf" srcId="{87D1FF0A-59AD-4BBD-8E01-8842E5BC77DF}" destId="{B6433711-0EF4-4994-848D-87354F01A5E3}" srcOrd="0" destOrd="0" presId="urn:microsoft.com/office/officeart/2008/layout/VerticalCurvedList"/>
    <dgm:cxn modelId="{AD4883B5-35DC-447B-80D1-ACF57BC4DBF9}" type="presOf" srcId="{35764A30-7D79-4F3C-B8B1-94CB30E5F4B5}" destId="{D83EA28D-C8F0-406A-B051-06DF97F4A641}" srcOrd="0" destOrd="0" presId="urn:microsoft.com/office/officeart/2008/layout/VerticalCurvedList"/>
    <dgm:cxn modelId="{07F835C2-A007-4952-A20B-F6959ED3D07A}" srcId="{A10CD74A-A1CA-436B-84AD-F9B2C40B1A62}" destId="{7D2FE1D8-7AF0-4F4F-8DD9-48D3248F93EC}" srcOrd="1" destOrd="0" parTransId="{DEE1F63A-A662-48A8-9289-87702C65DC67}" sibTransId="{B6834E51-2117-4D0E-9AA1-2216FB3D1153}"/>
    <dgm:cxn modelId="{67EB13D4-0C72-423B-AF77-3EE378A845C1}" srcId="{A10CD74A-A1CA-436B-84AD-F9B2C40B1A62}" destId="{7C7D4295-E643-4F02-80F1-563A77A7FDE4}" srcOrd="2" destOrd="0" parTransId="{49A0F0B7-CFED-4A40-A6B9-E3E21BD8BE5F}" sibTransId="{1F9F19F9-9D83-4EF7-AA01-473848F677F9}"/>
    <dgm:cxn modelId="{808643F0-9144-455A-8043-69A5A1026A4E}" srcId="{A10CD74A-A1CA-436B-84AD-F9B2C40B1A62}" destId="{25E61CEB-1748-4E00-81F9-C8D85613CF24}" srcOrd="0" destOrd="0" parTransId="{095566EA-8EC7-4B1F-99CE-8E0EBC9E2DF9}" sibTransId="{35764A30-7D79-4F3C-B8B1-94CB30E5F4B5}"/>
    <dgm:cxn modelId="{93F017A1-C032-42A0-9462-27FABFCDC63F}" type="presParOf" srcId="{C15145CE-1799-49BB-B1F6-C5244242AEBF}" destId="{D2BC65CE-6991-4F1C-87F6-D0FF670EB9B1}" srcOrd="0" destOrd="0" presId="urn:microsoft.com/office/officeart/2008/layout/VerticalCurvedList"/>
    <dgm:cxn modelId="{3CD9D31E-F658-4EE4-B9F5-E1925F081C7A}" type="presParOf" srcId="{D2BC65CE-6991-4F1C-87F6-D0FF670EB9B1}" destId="{1B84CA8E-DDAD-4173-A354-6620295E018B}" srcOrd="0" destOrd="0" presId="urn:microsoft.com/office/officeart/2008/layout/VerticalCurvedList"/>
    <dgm:cxn modelId="{5A1BA164-5EE4-41D4-9F42-703BBBE7559E}" type="presParOf" srcId="{1B84CA8E-DDAD-4173-A354-6620295E018B}" destId="{C9594DE5-E8D3-4E0B-9F1A-99100F3DA1C6}" srcOrd="0" destOrd="0" presId="urn:microsoft.com/office/officeart/2008/layout/VerticalCurvedList"/>
    <dgm:cxn modelId="{48648F8E-EA25-45FD-BBD8-E4351799AFA3}" type="presParOf" srcId="{1B84CA8E-DDAD-4173-A354-6620295E018B}" destId="{D83EA28D-C8F0-406A-B051-06DF97F4A641}" srcOrd="1" destOrd="0" presId="urn:microsoft.com/office/officeart/2008/layout/VerticalCurvedList"/>
    <dgm:cxn modelId="{29D71F6D-24A2-4ADF-9691-594BA4C76EE3}" type="presParOf" srcId="{1B84CA8E-DDAD-4173-A354-6620295E018B}" destId="{50C02219-7D80-4B89-88AA-603BC05EF1D7}" srcOrd="2" destOrd="0" presId="urn:microsoft.com/office/officeart/2008/layout/VerticalCurvedList"/>
    <dgm:cxn modelId="{3E50BEFC-08E0-45E1-8237-DC7E69687E9C}" type="presParOf" srcId="{1B84CA8E-DDAD-4173-A354-6620295E018B}" destId="{5D6E9EA4-D0AB-412B-9E39-96FBE6177A32}" srcOrd="3" destOrd="0" presId="urn:microsoft.com/office/officeart/2008/layout/VerticalCurvedList"/>
    <dgm:cxn modelId="{F6FDEA69-C683-4BFE-9166-4AE2787A7E59}" type="presParOf" srcId="{D2BC65CE-6991-4F1C-87F6-D0FF670EB9B1}" destId="{A5C6BD91-A54A-4B07-AF59-7E1307347F4B}" srcOrd="1" destOrd="0" presId="urn:microsoft.com/office/officeart/2008/layout/VerticalCurvedList"/>
    <dgm:cxn modelId="{F81A1A13-4106-4C20-B7FF-A5788DA0C281}" type="presParOf" srcId="{D2BC65CE-6991-4F1C-87F6-D0FF670EB9B1}" destId="{A5122702-4C63-41BE-BC65-84B0E81448D0}" srcOrd="2" destOrd="0" presId="urn:microsoft.com/office/officeart/2008/layout/VerticalCurvedList"/>
    <dgm:cxn modelId="{BC792AD4-1491-410F-9958-D73FEB9722FB}" type="presParOf" srcId="{A5122702-4C63-41BE-BC65-84B0E81448D0}" destId="{9176839B-848B-4A8C-9CF9-046ACE717487}" srcOrd="0" destOrd="0" presId="urn:microsoft.com/office/officeart/2008/layout/VerticalCurvedList"/>
    <dgm:cxn modelId="{CE0E8CBE-7EC6-4BE8-9E31-A26573B1E300}" type="presParOf" srcId="{D2BC65CE-6991-4F1C-87F6-D0FF670EB9B1}" destId="{E27E2B83-A6A2-4078-BD6C-A100EDE5CE26}" srcOrd="3" destOrd="0" presId="urn:microsoft.com/office/officeart/2008/layout/VerticalCurvedList"/>
    <dgm:cxn modelId="{D8915755-7459-4C4F-9F52-30E4657F95CA}" type="presParOf" srcId="{D2BC65CE-6991-4F1C-87F6-D0FF670EB9B1}" destId="{A410CB1B-B535-4BDA-AB9C-A004A694ACA9}" srcOrd="4" destOrd="0" presId="urn:microsoft.com/office/officeart/2008/layout/VerticalCurvedList"/>
    <dgm:cxn modelId="{206AC6FA-1AAA-4D3B-9463-7BEA46662ACF}" type="presParOf" srcId="{A410CB1B-B535-4BDA-AB9C-A004A694ACA9}" destId="{B0569F2D-C519-408C-94E6-876756926BF3}" srcOrd="0" destOrd="0" presId="urn:microsoft.com/office/officeart/2008/layout/VerticalCurvedList"/>
    <dgm:cxn modelId="{C17E3329-158E-4BAF-B08C-860C276233D9}" type="presParOf" srcId="{D2BC65CE-6991-4F1C-87F6-D0FF670EB9B1}" destId="{5022D83B-1EF4-447F-8DB5-04A0A886E134}" srcOrd="5" destOrd="0" presId="urn:microsoft.com/office/officeart/2008/layout/VerticalCurvedList"/>
    <dgm:cxn modelId="{6459ED84-9577-4CA3-87BD-7543AD2A35A6}" type="presParOf" srcId="{D2BC65CE-6991-4F1C-87F6-D0FF670EB9B1}" destId="{0A4C364A-8450-425C-9BA9-F7183AA13259}" srcOrd="6" destOrd="0" presId="urn:microsoft.com/office/officeart/2008/layout/VerticalCurvedList"/>
    <dgm:cxn modelId="{1FB6F9A6-0222-4A94-8D1B-BF948FC07E90}" type="presParOf" srcId="{0A4C364A-8450-425C-9BA9-F7183AA13259}" destId="{E3F02400-B912-4F82-B4AF-2BD419E7D33C}" srcOrd="0" destOrd="0" presId="urn:microsoft.com/office/officeart/2008/layout/VerticalCurvedList"/>
    <dgm:cxn modelId="{578597CA-F697-4E78-9932-9986DBD59132}" type="presParOf" srcId="{D2BC65CE-6991-4F1C-87F6-D0FF670EB9B1}" destId="{2601EEDB-BC1B-4E31-885F-699F03F7B033}" srcOrd="7" destOrd="0" presId="urn:microsoft.com/office/officeart/2008/layout/VerticalCurvedList"/>
    <dgm:cxn modelId="{CA56F652-268A-46AC-95A9-89170DE334F2}" type="presParOf" srcId="{D2BC65CE-6991-4F1C-87F6-D0FF670EB9B1}" destId="{481196FF-BC04-4041-B724-A6B51D51ED33}" srcOrd="8" destOrd="0" presId="urn:microsoft.com/office/officeart/2008/layout/VerticalCurvedList"/>
    <dgm:cxn modelId="{6058A566-5C5C-42F2-91B7-C53CFCDF6570}" type="presParOf" srcId="{481196FF-BC04-4041-B724-A6B51D51ED33}" destId="{318576A3-F142-48D8-BD2D-7CC947B7EF47}" srcOrd="0" destOrd="0" presId="urn:microsoft.com/office/officeart/2008/layout/VerticalCurvedList"/>
    <dgm:cxn modelId="{53161092-2EE6-400F-929D-AE19E148A15B}" type="presParOf" srcId="{D2BC65CE-6991-4F1C-87F6-D0FF670EB9B1}" destId="{B6433711-0EF4-4994-848D-87354F01A5E3}" srcOrd="9" destOrd="0" presId="urn:microsoft.com/office/officeart/2008/layout/VerticalCurvedList"/>
    <dgm:cxn modelId="{FF257130-8204-4204-A2AA-F1B9CDF6BF61}" type="presParOf" srcId="{D2BC65CE-6991-4F1C-87F6-D0FF670EB9B1}" destId="{F4A3A77E-10D9-4B3A-B168-70F6ACE21A66}" srcOrd="10" destOrd="0" presId="urn:microsoft.com/office/officeart/2008/layout/VerticalCurvedList"/>
    <dgm:cxn modelId="{66921221-3A1B-409F-AFED-ED1BB09C0B2F}" type="presParOf" srcId="{F4A3A77E-10D9-4B3A-B168-70F6ACE21A66}" destId="{70C1366D-A046-4662-AE09-119A87F9C1A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6AA638-E282-4468-A2A6-0D6213910CCD}" type="doc">
      <dgm:prSet loTypeId="urn:microsoft.com/office/officeart/2005/8/layout/lProcess2" loCatId="list" qsTypeId="urn:microsoft.com/office/officeart/2005/8/quickstyle/simple2" qsCatId="simple" csTypeId="urn:microsoft.com/office/officeart/2005/8/colors/accent3_3" csCatId="accent3" phldr="1"/>
      <dgm:spPr/>
      <dgm:t>
        <a:bodyPr/>
        <a:lstStyle/>
        <a:p>
          <a:endParaRPr lang="es-EC"/>
        </a:p>
      </dgm:t>
    </dgm:pt>
    <dgm:pt modelId="{AD4D410D-83CF-4556-BFB2-293EA1C4C18F}">
      <dgm:prSet phldrT="[Texto]"/>
      <dgm:spPr/>
      <dgm:t>
        <a:bodyPr/>
        <a:lstStyle/>
        <a:p>
          <a:r>
            <a:rPr lang="es-EC" dirty="0"/>
            <a:t>Objetivo General</a:t>
          </a:r>
        </a:p>
      </dgm:t>
    </dgm:pt>
    <dgm:pt modelId="{CDF4034A-C471-4337-8240-C64D28DC1041}" type="parTrans" cxnId="{FDA7BD4A-7706-4F27-9938-740E6B7807E6}">
      <dgm:prSet/>
      <dgm:spPr/>
      <dgm:t>
        <a:bodyPr/>
        <a:lstStyle/>
        <a:p>
          <a:endParaRPr lang="es-EC"/>
        </a:p>
      </dgm:t>
    </dgm:pt>
    <dgm:pt modelId="{F123F63D-BE50-42A5-9416-2F6D5B32B7BA}" type="sibTrans" cxnId="{FDA7BD4A-7706-4F27-9938-740E6B7807E6}">
      <dgm:prSet/>
      <dgm:spPr/>
      <dgm:t>
        <a:bodyPr/>
        <a:lstStyle/>
        <a:p>
          <a:endParaRPr lang="es-EC"/>
        </a:p>
      </dgm:t>
    </dgm:pt>
    <dgm:pt modelId="{1F0A8648-FA5D-428D-BA4C-1F1D6088FBE4}">
      <dgm:prSet phldrT="[Texto]"/>
      <dgm:spPr/>
      <dgm:t>
        <a:bodyPr/>
        <a:lstStyle/>
        <a:p>
          <a:r>
            <a:rPr lang="es-EC" dirty="0"/>
            <a:t>Comparativa entre la optimización topológica y el diseño generativo en una aplicación estructural.</a:t>
          </a:r>
        </a:p>
      </dgm:t>
    </dgm:pt>
    <dgm:pt modelId="{3C3864D2-A661-4044-9329-9EF6CD7E6051}" type="parTrans" cxnId="{8571E2BF-079F-47A7-9B12-1D64BBDC5F81}">
      <dgm:prSet/>
      <dgm:spPr/>
      <dgm:t>
        <a:bodyPr/>
        <a:lstStyle/>
        <a:p>
          <a:endParaRPr lang="es-EC"/>
        </a:p>
      </dgm:t>
    </dgm:pt>
    <dgm:pt modelId="{825F655F-3BDE-4209-870E-FAB68A66E4C4}" type="sibTrans" cxnId="{8571E2BF-079F-47A7-9B12-1D64BBDC5F81}">
      <dgm:prSet/>
      <dgm:spPr/>
      <dgm:t>
        <a:bodyPr/>
        <a:lstStyle/>
        <a:p>
          <a:endParaRPr lang="es-EC"/>
        </a:p>
      </dgm:t>
    </dgm:pt>
    <dgm:pt modelId="{98EB8691-7B8A-4CD3-B8CB-684E60D6A0A6}" type="pres">
      <dgm:prSet presAssocID="{526AA638-E282-4468-A2A6-0D6213910CCD}" presName="theList" presStyleCnt="0">
        <dgm:presLayoutVars>
          <dgm:dir/>
          <dgm:animLvl val="lvl"/>
          <dgm:resizeHandles val="exact"/>
        </dgm:presLayoutVars>
      </dgm:prSet>
      <dgm:spPr/>
    </dgm:pt>
    <dgm:pt modelId="{D3109A2E-7866-42E7-BF5D-1109ADEE339C}" type="pres">
      <dgm:prSet presAssocID="{AD4D410D-83CF-4556-BFB2-293EA1C4C18F}" presName="compNode" presStyleCnt="0"/>
      <dgm:spPr/>
    </dgm:pt>
    <dgm:pt modelId="{7E2626B0-E300-4EC4-91E7-D54E419F327C}" type="pres">
      <dgm:prSet presAssocID="{AD4D410D-83CF-4556-BFB2-293EA1C4C18F}" presName="aNode" presStyleLbl="bgShp" presStyleIdx="0" presStyleCnt="1" custLinFactNeighborX="293"/>
      <dgm:spPr/>
    </dgm:pt>
    <dgm:pt modelId="{9A3B59BA-DE3E-4422-9F03-8F79D1BC2C3C}" type="pres">
      <dgm:prSet presAssocID="{AD4D410D-83CF-4556-BFB2-293EA1C4C18F}" presName="textNode" presStyleLbl="bgShp" presStyleIdx="0" presStyleCnt="1"/>
      <dgm:spPr/>
    </dgm:pt>
    <dgm:pt modelId="{069D5108-A001-438B-AAED-48CC2C4D7AFF}" type="pres">
      <dgm:prSet presAssocID="{AD4D410D-83CF-4556-BFB2-293EA1C4C18F}" presName="compChildNode" presStyleCnt="0"/>
      <dgm:spPr/>
    </dgm:pt>
    <dgm:pt modelId="{8099DA0A-3573-44CE-91CF-177A118E728E}" type="pres">
      <dgm:prSet presAssocID="{AD4D410D-83CF-4556-BFB2-293EA1C4C18F}" presName="theInnerList" presStyleCnt="0"/>
      <dgm:spPr/>
    </dgm:pt>
    <dgm:pt modelId="{863BD256-FF19-4110-90F3-30197BCB5BD1}" type="pres">
      <dgm:prSet presAssocID="{1F0A8648-FA5D-428D-BA4C-1F1D6088FBE4}" presName="childNode" presStyleLbl="node1" presStyleIdx="0" presStyleCnt="1">
        <dgm:presLayoutVars>
          <dgm:bulletEnabled val="1"/>
        </dgm:presLayoutVars>
      </dgm:prSet>
      <dgm:spPr/>
    </dgm:pt>
  </dgm:ptLst>
  <dgm:cxnLst>
    <dgm:cxn modelId="{0F943362-1F3A-4CA4-8A38-3527E8CFFBF4}" type="presOf" srcId="{AD4D410D-83CF-4556-BFB2-293EA1C4C18F}" destId="{7E2626B0-E300-4EC4-91E7-D54E419F327C}" srcOrd="0" destOrd="0" presId="urn:microsoft.com/office/officeart/2005/8/layout/lProcess2"/>
    <dgm:cxn modelId="{FDA7BD4A-7706-4F27-9938-740E6B7807E6}" srcId="{526AA638-E282-4468-A2A6-0D6213910CCD}" destId="{AD4D410D-83CF-4556-BFB2-293EA1C4C18F}" srcOrd="0" destOrd="0" parTransId="{CDF4034A-C471-4337-8240-C64D28DC1041}" sibTransId="{F123F63D-BE50-42A5-9416-2F6D5B32B7BA}"/>
    <dgm:cxn modelId="{0AF9C972-B5A7-426D-8693-A6D98C02D428}" type="presOf" srcId="{AD4D410D-83CF-4556-BFB2-293EA1C4C18F}" destId="{9A3B59BA-DE3E-4422-9F03-8F79D1BC2C3C}" srcOrd="1" destOrd="0" presId="urn:microsoft.com/office/officeart/2005/8/layout/lProcess2"/>
    <dgm:cxn modelId="{76AB2CB9-E598-4FF9-9420-7F14E8759B3B}" type="presOf" srcId="{526AA638-E282-4468-A2A6-0D6213910CCD}" destId="{98EB8691-7B8A-4CD3-B8CB-684E60D6A0A6}" srcOrd="0" destOrd="0" presId="urn:microsoft.com/office/officeart/2005/8/layout/lProcess2"/>
    <dgm:cxn modelId="{8571E2BF-079F-47A7-9B12-1D64BBDC5F81}" srcId="{AD4D410D-83CF-4556-BFB2-293EA1C4C18F}" destId="{1F0A8648-FA5D-428D-BA4C-1F1D6088FBE4}" srcOrd="0" destOrd="0" parTransId="{3C3864D2-A661-4044-9329-9EF6CD7E6051}" sibTransId="{825F655F-3BDE-4209-870E-FAB68A66E4C4}"/>
    <dgm:cxn modelId="{2700FCE6-C5BB-4466-8CC5-7050542D1C4A}" type="presOf" srcId="{1F0A8648-FA5D-428D-BA4C-1F1D6088FBE4}" destId="{863BD256-FF19-4110-90F3-30197BCB5BD1}" srcOrd="0" destOrd="0" presId="urn:microsoft.com/office/officeart/2005/8/layout/lProcess2"/>
    <dgm:cxn modelId="{965028D3-F963-4836-A4B7-5FCFC808040D}" type="presParOf" srcId="{98EB8691-7B8A-4CD3-B8CB-684E60D6A0A6}" destId="{D3109A2E-7866-42E7-BF5D-1109ADEE339C}" srcOrd="0" destOrd="0" presId="urn:microsoft.com/office/officeart/2005/8/layout/lProcess2"/>
    <dgm:cxn modelId="{F8EAAFAE-F026-4179-B761-9859B04B219F}" type="presParOf" srcId="{D3109A2E-7866-42E7-BF5D-1109ADEE339C}" destId="{7E2626B0-E300-4EC4-91E7-D54E419F327C}" srcOrd="0" destOrd="0" presId="urn:microsoft.com/office/officeart/2005/8/layout/lProcess2"/>
    <dgm:cxn modelId="{A00CF8CF-DEE4-4A45-B47D-384D67E182F8}" type="presParOf" srcId="{D3109A2E-7866-42E7-BF5D-1109ADEE339C}" destId="{9A3B59BA-DE3E-4422-9F03-8F79D1BC2C3C}" srcOrd="1" destOrd="0" presId="urn:microsoft.com/office/officeart/2005/8/layout/lProcess2"/>
    <dgm:cxn modelId="{6D7F9C25-FE45-425B-89E8-FAB4138B28EA}" type="presParOf" srcId="{D3109A2E-7866-42E7-BF5D-1109ADEE339C}" destId="{069D5108-A001-438B-AAED-48CC2C4D7AFF}" srcOrd="2" destOrd="0" presId="urn:microsoft.com/office/officeart/2005/8/layout/lProcess2"/>
    <dgm:cxn modelId="{561D7FC4-BE45-48AD-9E09-1365A673AB3C}" type="presParOf" srcId="{069D5108-A001-438B-AAED-48CC2C4D7AFF}" destId="{8099DA0A-3573-44CE-91CF-177A118E728E}" srcOrd="0" destOrd="0" presId="urn:microsoft.com/office/officeart/2005/8/layout/lProcess2"/>
    <dgm:cxn modelId="{4E1DCAEB-3045-4D3B-B35E-61F574BE8FE7}" type="presParOf" srcId="{8099DA0A-3573-44CE-91CF-177A118E728E}" destId="{863BD256-FF19-4110-90F3-30197BCB5BD1}"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9D3C69-DE86-4926-9554-B54F41E4435A}"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s-EC"/>
        </a:p>
      </dgm:t>
    </dgm:pt>
    <dgm:pt modelId="{FB2BBDAF-4535-421F-86F3-91AA9FCCDE7D}">
      <dgm:prSet phldrT="[Texto]"/>
      <dgm:spPr/>
      <dgm:t>
        <a:bodyPr/>
        <a:lstStyle/>
        <a:p>
          <a:r>
            <a:rPr lang="es-EC" dirty="0"/>
            <a:t>Objetivos Específicos </a:t>
          </a:r>
        </a:p>
      </dgm:t>
    </dgm:pt>
    <dgm:pt modelId="{22767A8E-7EE0-450D-9B39-BE5190ED15D1}" type="parTrans" cxnId="{2CF531A1-9C0E-42C2-A7F6-48B3AFB2ABD1}">
      <dgm:prSet/>
      <dgm:spPr/>
      <dgm:t>
        <a:bodyPr/>
        <a:lstStyle/>
        <a:p>
          <a:endParaRPr lang="es-EC"/>
        </a:p>
      </dgm:t>
    </dgm:pt>
    <dgm:pt modelId="{3BE81C92-74B4-4991-A046-A527A6C652ED}" type="sibTrans" cxnId="{2CF531A1-9C0E-42C2-A7F6-48B3AFB2ABD1}">
      <dgm:prSet/>
      <dgm:spPr/>
      <dgm:t>
        <a:bodyPr/>
        <a:lstStyle/>
        <a:p>
          <a:endParaRPr lang="es-EC"/>
        </a:p>
      </dgm:t>
    </dgm:pt>
    <dgm:pt modelId="{237985CF-11B6-4295-825E-650D580C1D65}">
      <dgm:prSet phldrT="[Texto]"/>
      <dgm:spPr/>
      <dgm:t>
        <a:bodyPr/>
        <a:lstStyle/>
        <a:p>
          <a:pPr>
            <a:buFont typeface="Symbol" panose="05050102010706020507" pitchFamily="18" charset="2"/>
            <a:buChar char=""/>
          </a:pPr>
          <a:r>
            <a:rPr lang="es-EC" dirty="0"/>
            <a:t>Obtener la interpretación de la estructura usando herramientas de optimización computacionales. </a:t>
          </a:r>
        </a:p>
      </dgm:t>
    </dgm:pt>
    <dgm:pt modelId="{FDDE08C0-9E06-4A8E-81B7-B6A0A002BFF3}" type="parTrans" cxnId="{67F73558-BD1F-47F9-B828-327E03F581E1}">
      <dgm:prSet/>
      <dgm:spPr/>
      <dgm:t>
        <a:bodyPr/>
        <a:lstStyle/>
        <a:p>
          <a:endParaRPr lang="es-EC"/>
        </a:p>
      </dgm:t>
    </dgm:pt>
    <dgm:pt modelId="{C5CD639D-F3F2-44FD-A5F1-85C5C63FE3D6}" type="sibTrans" cxnId="{67F73558-BD1F-47F9-B828-327E03F581E1}">
      <dgm:prSet/>
      <dgm:spPr/>
      <dgm:t>
        <a:bodyPr/>
        <a:lstStyle/>
        <a:p>
          <a:endParaRPr lang="es-EC"/>
        </a:p>
      </dgm:t>
    </dgm:pt>
    <dgm:pt modelId="{444A2A17-5115-47B1-9704-B4A6506C9A81}">
      <dgm:prSet/>
      <dgm:spPr/>
      <dgm:t>
        <a:bodyPr/>
        <a:lstStyle/>
        <a:p>
          <a:pPr>
            <a:buFont typeface="Symbol" panose="05050102010706020507" pitchFamily="18" charset="2"/>
            <a:buChar char=""/>
          </a:pPr>
          <a:r>
            <a:rPr lang="es-EC" dirty="0"/>
            <a:t>Valorar la fuerza de sustentación producida por la hélice aprovechando la dinámica de fluidos computacionales. </a:t>
          </a:r>
        </a:p>
      </dgm:t>
    </dgm:pt>
    <dgm:pt modelId="{70CBED53-6A80-466C-8C2D-5C078D639CAD}" type="parTrans" cxnId="{FDDEBC79-42F7-4E80-9A6F-7EBFFB0446EC}">
      <dgm:prSet/>
      <dgm:spPr/>
      <dgm:t>
        <a:bodyPr/>
        <a:lstStyle/>
        <a:p>
          <a:endParaRPr lang="es-EC"/>
        </a:p>
      </dgm:t>
    </dgm:pt>
    <dgm:pt modelId="{4F8E4CD9-6164-48D3-BB6E-2E88686138D6}" type="sibTrans" cxnId="{FDDEBC79-42F7-4E80-9A6F-7EBFFB0446EC}">
      <dgm:prSet/>
      <dgm:spPr/>
      <dgm:t>
        <a:bodyPr/>
        <a:lstStyle/>
        <a:p>
          <a:endParaRPr lang="es-EC"/>
        </a:p>
      </dgm:t>
    </dgm:pt>
    <dgm:pt modelId="{F8F0C818-947C-44CC-B473-39AEDC64E5CC}">
      <dgm:prSet/>
      <dgm:spPr/>
      <dgm:t>
        <a:bodyPr/>
        <a:lstStyle/>
        <a:p>
          <a:r>
            <a:rPr lang="es-EC" dirty="0"/>
            <a:t>Construcción del prototipo mediante tecnología aditiva.</a:t>
          </a:r>
        </a:p>
      </dgm:t>
    </dgm:pt>
    <dgm:pt modelId="{DCBF125C-A7A9-4E59-8675-73356C12E1D5}" type="parTrans" cxnId="{96E2D00C-D3E0-4638-ABEE-0EC6F42387FB}">
      <dgm:prSet/>
      <dgm:spPr/>
      <dgm:t>
        <a:bodyPr/>
        <a:lstStyle/>
        <a:p>
          <a:endParaRPr lang="es-EC"/>
        </a:p>
      </dgm:t>
    </dgm:pt>
    <dgm:pt modelId="{FD2CD9FB-7A92-47C7-9F4C-6BEA9910F5A6}" type="sibTrans" cxnId="{96E2D00C-D3E0-4638-ABEE-0EC6F42387FB}">
      <dgm:prSet/>
      <dgm:spPr/>
      <dgm:t>
        <a:bodyPr/>
        <a:lstStyle/>
        <a:p>
          <a:endParaRPr lang="es-EC"/>
        </a:p>
      </dgm:t>
    </dgm:pt>
    <dgm:pt modelId="{CA7FED87-68D9-44B5-8A22-21763258D4C0}" type="pres">
      <dgm:prSet presAssocID="{4C9D3C69-DE86-4926-9554-B54F41E4435A}" presName="linear" presStyleCnt="0">
        <dgm:presLayoutVars>
          <dgm:animLvl val="lvl"/>
          <dgm:resizeHandles val="exact"/>
        </dgm:presLayoutVars>
      </dgm:prSet>
      <dgm:spPr/>
    </dgm:pt>
    <dgm:pt modelId="{80CABA32-CB11-4AC3-A54C-C84A5CF98739}" type="pres">
      <dgm:prSet presAssocID="{FB2BBDAF-4535-421F-86F3-91AA9FCCDE7D}" presName="parentText" presStyleLbl="node1" presStyleIdx="0" presStyleCnt="1">
        <dgm:presLayoutVars>
          <dgm:chMax val="0"/>
          <dgm:bulletEnabled val="1"/>
        </dgm:presLayoutVars>
      </dgm:prSet>
      <dgm:spPr/>
    </dgm:pt>
    <dgm:pt modelId="{0F70E0A8-0A3B-4893-9983-B63F24AAE7B2}" type="pres">
      <dgm:prSet presAssocID="{FB2BBDAF-4535-421F-86F3-91AA9FCCDE7D}" presName="childText" presStyleLbl="revTx" presStyleIdx="0" presStyleCnt="1">
        <dgm:presLayoutVars>
          <dgm:bulletEnabled val="1"/>
        </dgm:presLayoutVars>
      </dgm:prSet>
      <dgm:spPr/>
    </dgm:pt>
  </dgm:ptLst>
  <dgm:cxnLst>
    <dgm:cxn modelId="{DAE09C05-9E47-4D42-8573-40F1CDC7462B}" type="presOf" srcId="{F8F0C818-947C-44CC-B473-39AEDC64E5CC}" destId="{0F70E0A8-0A3B-4893-9983-B63F24AAE7B2}" srcOrd="0" destOrd="2" presId="urn:microsoft.com/office/officeart/2005/8/layout/vList2"/>
    <dgm:cxn modelId="{96E2D00C-D3E0-4638-ABEE-0EC6F42387FB}" srcId="{FB2BBDAF-4535-421F-86F3-91AA9FCCDE7D}" destId="{F8F0C818-947C-44CC-B473-39AEDC64E5CC}" srcOrd="2" destOrd="0" parTransId="{DCBF125C-A7A9-4E59-8675-73356C12E1D5}" sibTransId="{FD2CD9FB-7A92-47C7-9F4C-6BEA9910F5A6}"/>
    <dgm:cxn modelId="{4E554E61-F50C-47E0-B778-89ED57594F36}" type="presOf" srcId="{444A2A17-5115-47B1-9704-B4A6506C9A81}" destId="{0F70E0A8-0A3B-4893-9983-B63F24AAE7B2}" srcOrd="0" destOrd="1" presId="urn:microsoft.com/office/officeart/2005/8/layout/vList2"/>
    <dgm:cxn modelId="{7D8E696C-E848-44FB-B14D-026A375DDC4C}" type="presOf" srcId="{4C9D3C69-DE86-4926-9554-B54F41E4435A}" destId="{CA7FED87-68D9-44B5-8A22-21763258D4C0}" srcOrd="0" destOrd="0" presId="urn:microsoft.com/office/officeart/2005/8/layout/vList2"/>
    <dgm:cxn modelId="{67F73558-BD1F-47F9-B828-327E03F581E1}" srcId="{FB2BBDAF-4535-421F-86F3-91AA9FCCDE7D}" destId="{237985CF-11B6-4295-825E-650D580C1D65}" srcOrd="0" destOrd="0" parTransId="{FDDE08C0-9E06-4A8E-81B7-B6A0A002BFF3}" sibTransId="{C5CD639D-F3F2-44FD-A5F1-85C5C63FE3D6}"/>
    <dgm:cxn modelId="{FDDEBC79-42F7-4E80-9A6F-7EBFFB0446EC}" srcId="{FB2BBDAF-4535-421F-86F3-91AA9FCCDE7D}" destId="{444A2A17-5115-47B1-9704-B4A6506C9A81}" srcOrd="1" destOrd="0" parTransId="{70CBED53-6A80-466C-8C2D-5C078D639CAD}" sibTransId="{4F8E4CD9-6164-48D3-BB6E-2E88686138D6}"/>
    <dgm:cxn modelId="{4ADC0D89-B20E-422B-98E3-87D1E3804531}" type="presOf" srcId="{FB2BBDAF-4535-421F-86F3-91AA9FCCDE7D}" destId="{80CABA32-CB11-4AC3-A54C-C84A5CF98739}" srcOrd="0" destOrd="0" presId="urn:microsoft.com/office/officeart/2005/8/layout/vList2"/>
    <dgm:cxn modelId="{DABEE49A-8059-489E-B868-703A8C2CE489}" type="presOf" srcId="{237985CF-11B6-4295-825E-650D580C1D65}" destId="{0F70E0A8-0A3B-4893-9983-B63F24AAE7B2}" srcOrd="0" destOrd="0" presId="urn:microsoft.com/office/officeart/2005/8/layout/vList2"/>
    <dgm:cxn modelId="{2CF531A1-9C0E-42C2-A7F6-48B3AFB2ABD1}" srcId="{4C9D3C69-DE86-4926-9554-B54F41E4435A}" destId="{FB2BBDAF-4535-421F-86F3-91AA9FCCDE7D}" srcOrd="0" destOrd="0" parTransId="{22767A8E-7EE0-450D-9B39-BE5190ED15D1}" sibTransId="{3BE81C92-74B4-4991-A046-A527A6C652ED}"/>
    <dgm:cxn modelId="{2788E31B-A814-4D1F-A5F9-1D97F2092AD8}" type="presParOf" srcId="{CA7FED87-68D9-44B5-8A22-21763258D4C0}" destId="{80CABA32-CB11-4AC3-A54C-C84A5CF98739}" srcOrd="0" destOrd="0" presId="urn:microsoft.com/office/officeart/2005/8/layout/vList2"/>
    <dgm:cxn modelId="{2D935874-293C-4BB0-946F-8F6516394DA2}" type="presParOf" srcId="{CA7FED87-68D9-44B5-8A22-21763258D4C0}" destId="{0F70E0A8-0A3B-4893-9983-B63F24AAE7B2}"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E795C6-CD93-439F-AF86-7D5BBA39C104}" type="doc">
      <dgm:prSet loTypeId="urn:microsoft.com/office/officeart/2005/8/layout/lProcess2" loCatId="list" qsTypeId="urn:microsoft.com/office/officeart/2005/8/quickstyle/simple1" qsCatId="simple" csTypeId="urn:microsoft.com/office/officeart/2005/8/colors/accent3_2" csCatId="accent3" phldr="1"/>
      <dgm:spPr/>
      <dgm:t>
        <a:bodyPr/>
        <a:lstStyle/>
        <a:p>
          <a:endParaRPr lang="es-EC"/>
        </a:p>
      </dgm:t>
    </dgm:pt>
    <dgm:pt modelId="{5251328A-19F9-45FC-8BF0-5129F54CABE7}">
      <dgm:prSet phldrT="[Texto]" custT="1"/>
      <dgm:spPr/>
      <dgm:t>
        <a:bodyPr/>
        <a:lstStyle/>
        <a:p>
          <a:r>
            <a:rPr lang="es-EC" sz="4100" dirty="0"/>
            <a:t>Ingeniería Conceptual </a:t>
          </a:r>
        </a:p>
      </dgm:t>
    </dgm:pt>
    <dgm:pt modelId="{FAA2B88B-DD4E-4D26-800C-83ABB3740A29}" type="parTrans" cxnId="{A2753FEB-55DA-4094-AA19-ABA449164CF3}">
      <dgm:prSet/>
      <dgm:spPr/>
      <dgm:t>
        <a:bodyPr/>
        <a:lstStyle/>
        <a:p>
          <a:endParaRPr lang="es-EC"/>
        </a:p>
      </dgm:t>
    </dgm:pt>
    <dgm:pt modelId="{474601D7-276C-44BA-99B3-4D2913CF94A5}" type="sibTrans" cxnId="{A2753FEB-55DA-4094-AA19-ABA449164CF3}">
      <dgm:prSet/>
      <dgm:spPr/>
      <dgm:t>
        <a:bodyPr/>
        <a:lstStyle/>
        <a:p>
          <a:endParaRPr lang="es-EC"/>
        </a:p>
      </dgm:t>
    </dgm:pt>
    <dgm:pt modelId="{1917198B-7570-4D80-85C7-9CD057F986C7}">
      <dgm:prSet phldrT="[Texto]" custT="1"/>
      <dgm:spPr/>
      <dgm:t>
        <a:bodyPr/>
        <a:lstStyle/>
        <a:p>
          <a:r>
            <a:rPr lang="es-EC" sz="1400" dirty="0"/>
            <a:t>Diseño Conceptual de cuadricóptero </a:t>
          </a:r>
        </a:p>
      </dgm:t>
    </dgm:pt>
    <dgm:pt modelId="{FFB12F18-A1C2-4924-A0CE-D23FD64420D7}" type="parTrans" cxnId="{A7378536-BFF1-4951-A06D-43877045955C}">
      <dgm:prSet/>
      <dgm:spPr/>
      <dgm:t>
        <a:bodyPr/>
        <a:lstStyle/>
        <a:p>
          <a:endParaRPr lang="es-EC"/>
        </a:p>
      </dgm:t>
    </dgm:pt>
    <dgm:pt modelId="{92449ABD-47D6-4486-8DBD-DA9D4ABC9132}" type="sibTrans" cxnId="{A7378536-BFF1-4951-A06D-43877045955C}">
      <dgm:prSet/>
      <dgm:spPr/>
      <dgm:t>
        <a:bodyPr/>
        <a:lstStyle/>
        <a:p>
          <a:endParaRPr lang="es-EC"/>
        </a:p>
      </dgm:t>
    </dgm:pt>
    <dgm:pt modelId="{D1E92AE1-5A49-4022-905B-62D3C87F7A8D}">
      <dgm:prSet phldrT="[Texto]"/>
      <dgm:spPr/>
      <dgm:t>
        <a:bodyPr/>
        <a:lstStyle/>
        <a:p>
          <a:r>
            <a:rPr lang="es-EC" dirty="0"/>
            <a:t>Ingeniería Básica </a:t>
          </a:r>
        </a:p>
      </dgm:t>
    </dgm:pt>
    <dgm:pt modelId="{E07989C8-ECAD-4326-808F-98AAED0C6D7A}" type="parTrans" cxnId="{5AFB86D7-87E1-4ED7-A7D4-401A70FCF5A8}">
      <dgm:prSet/>
      <dgm:spPr/>
      <dgm:t>
        <a:bodyPr/>
        <a:lstStyle/>
        <a:p>
          <a:endParaRPr lang="es-EC"/>
        </a:p>
      </dgm:t>
    </dgm:pt>
    <dgm:pt modelId="{0B0CFA54-01A5-44A9-8B58-E75E8552F949}" type="sibTrans" cxnId="{5AFB86D7-87E1-4ED7-A7D4-401A70FCF5A8}">
      <dgm:prSet/>
      <dgm:spPr/>
      <dgm:t>
        <a:bodyPr/>
        <a:lstStyle/>
        <a:p>
          <a:endParaRPr lang="es-EC"/>
        </a:p>
      </dgm:t>
    </dgm:pt>
    <dgm:pt modelId="{FA5F9E4E-37EB-4A9B-B9BA-EB5FCC19F624}">
      <dgm:prSet phldrT="[Texto]" custT="1"/>
      <dgm:spPr/>
      <dgm:t>
        <a:bodyPr/>
        <a:lstStyle/>
        <a:p>
          <a:r>
            <a:rPr lang="es-EC" sz="1400" dirty="0"/>
            <a:t>Diseño preliminar </a:t>
          </a:r>
        </a:p>
      </dgm:t>
    </dgm:pt>
    <dgm:pt modelId="{BEDD32D1-EF77-46DB-A213-AFE1CBD8E5EB}" type="parTrans" cxnId="{8C25F008-B2CB-4186-B88C-74B938DAA10A}">
      <dgm:prSet/>
      <dgm:spPr/>
      <dgm:t>
        <a:bodyPr/>
        <a:lstStyle/>
        <a:p>
          <a:endParaRPr lang="es-EC"/>
        </a:p>
      </dgm:t>
    </dgm:pt>
    <dgm:pt modelId="{4FB152EF-F443-4F1E-A408-63852D590E5A}" type="sibTrans" cxnId="{8C25F008-B2CB-4186-B88C-74B938DAA10A}">
      <dgm:prSet/>
      <dgm:spPr/>
      <dgm:t>
        <a:bodyPr/>
        <a:lstStyle/>
        <a:p>
          <a:endParaRPr lang="es-EC"/>
        </a:p>
      </dgm:t>
    </dgm:pt>
    <dgm:pt modelId="{F77DA0F4-40F8-43DF-B3E3-28E17C81F089}">
      <dgm:prSet phldrT="[Texto]"/>
      <dgm:spPr/>
      <dgm:t>
        <a:bodyPr/>
        <a:lstStyle/>
        <a:p>
          <a:r>
            <a:rPr lang="es-EC" dirty="0"/>
            <a:t>Ingeniería de Detalle </a:t>
          </a:r>
        </a:p>
      </dgm:t>
    </dgm:pt>
    <dgm:pt modelId="{20B1C155-B289-4687-BF69-2C832E1D5C69}" type="parTrans" cxnId="{5BA15F8B-FF25-4CEC-B503-B4824F88BA1F}">
      <dgm:prSet/>
      <dgm:spPr/>
      <dgm:t>
        <a:bodyPr/>
        <a:lstStyle/>
        <a:p>
          <a:endParaRPr lang="es-EC"/>
        </a:p>
      </dgm:t>
    </dgm:pt>
    <dgm:pt modelId="{2DC28FB2-5DCB-4BA5-85A8-C9683D995395}" type="sibTrans" cxnId="{5BA15F8B-FF25-4CEC-B503-B4824F88BA1F}">
      <dgm:prSet/>
      <dgm:spPr/>
      <dgm:t>
        <a:bodyPr/>
        <a:lstStyle/>
        <a:p>
          <a:endParaRPr lang="es-EC"/>
        </a:p>
      </dgm:t>
    </dgm:pt>
    <dgm:pt modelId="{883A6C87-149C-4BC8-9BF1-ABF1F89A2689}">
      <dgm:prSet phldrT="[Texto]" custT="1"/>
      <dgm:spPr/>
      <dgm:t>
        <a:bodyPr/>
        <a:lstStyle/>
        <a:p>
          <a:pPr>
            <a:buFont typeface="Symbol" panose="05050102010706020507" pitchFamily="18" charset="2"/>
            <a:buChar char=""/>
          </a:pPr>
          <a:r>
            <a:rPr lang="es-EC" sz="1400" dirty="0"/>
            <a:t>Dinámica de Fluidos computacional CFD </a:t>
          </a:r>
        </a:p>
      </dgm:t>
    </dgm:pt>
    <dgm:pt modelId="{392AA6E1-AD6F-4BC3-8099-727B0EE1E9B9}" type="parTrans" cxnId="{959855B8-F8B9-4219-B6AB-B9629E025EE1}">
      <dgm:prSet/>
      <dgm:spPr/>
      <dgm:t>
        <a:bodyPr/>
        <a:lstStyle/>
        <a:p>
          <a:endParaRPr lang="es-EC"/>
        </a:p>
      </dgm:t>
    </dgm:pt>
    <dgm:pt modelId="{4F455C4D-BDB5-4AAD-9986-60D45E0289A6}" type="sibTrans" cxnId="{959855B8-F8B9-4219-B6AB-B9629E025EE1}">
      <dgm:prSet/>
      <dgm:spPr/>
      <dgm:t>
        <a:bodyPr/>
        <a:lstStyle/>
        <a:p>
          <a:endParaRPr lang="es-EC"/>
        </a:p>
      </dgm:t>
    </dgm:pt>
    <dgm:pt modelId="{D1FA973F-7795-4C42-92FC-8A07DBC8F8CE}">
      <dgm:prSet custT="1"/>
      <dgm:spPr/>
      <dgm:t>
        <a:bodyPr/>
        <a:lstStyle/>
        <a:p>
          <a:r>
            <a:rPr lang="es-EC" sz="1400" dirty="0"/>
            <a:t>Requisitos y restricciones del cuadricóptero </a:t>
          </a:r>
        </a:p>
      </dgm:t>
    </dgm:pt>
    <dgm:pt modelId="{FC5703CD-8073-4DC2-AECE-38C6A6E83602}" type="parTrans" cxnId="{E2EAB441-F3F0-486A-A9BD-3095CE066D82}">
      <dgm:prSet/>
      <dgm:spPr/>
      <dgm:t>
        <a:bodyPr/>
        <a:lstStyle/>
        <a:p>
          <a:endParaRPr lang="es-EC"/>
        </a:p>
      </dgm:t>
    </dgm:pt>
    <dgm:pt modelId="{FDC9F6D0-0561-46D1-9FE2-A11EA3B42D58}" type="sibTrans" cxnId="{E2EAB441-F3F0-486A-A9BD-3095CE066D82}">
      <dgm:prSet/>
      <dgm:spPr/>
      <dgm:t>
        <a:bodyPr/>
        <a:lstStyle/>
        <a:p>
          <a:endParaRPr lang="es-EC"/>
        </a:p>
      </dgm:t>
    </dgm:pt>
    <dgm:pt modelId="{65C823E8-51E4-4D07-BEBA-A531C7947FF4}">
      <dgm:prSet custT="1"/>
      <dgm:spPr/>
      <dgm:t>
        <a:bodyPr/>
        <a:lstStyle/>
        <a:p>
          <a:r>
            <a:rPr lang="es-EC" sz="1400" dirty="0"/>
            <a:t>Materiales </a:t>
          </a:r>
        </a:p>
      </dgm:t>
    </dgm:pt>
    <dgm:pt modelId="{143710BA-5797-490D-8148-5CE432B43B7E}" type="parTrans" cxnId="{BC2389DB-FE21-4769-A208-08BA6B22C73C}">
      <dgm:prSet/>
      <dgm:spPr/>
      <dgm:t>
        <a:bodyPr/>
        <a:lstStyle/>
        <a:p>
          <a:endParaRPr lang="es-EC"/>
        </a:p>
      </dgm:t>
    </dgm:pt>
    <dgm:pt modelId="{68BEC1BB-B1A4-4446-A65A-82F5DCA50356}" type="sibTrans" cxnId="{BC2389DB-FE21-4769-A208-08BA6B22C73C}">
      <dgm:prSet/>
      <dgm:spPr/>
      <dgm:t>
        <a:bodyPr/>
        <a:lstStyle/>
        <a:p>
          <a:endParaRPr lang="es-EC"/>
        </a:p>
      </dgm:t>
    </dgm:pt>
    <dgm:pt modelId="{BA0AD967-8E49-4BE8-B78A-720F321388C9}">
      <dgm:prSet custT="1"/>
      <dgm:spPr/>
      <dgm:t>
        <a:bodyPr/>
        <a:lstStyle/>
        <a:p>
          <a:r>
            <a:rPr lang="es-EC" sz="1400" dirty="0"/>
            <a:t>Selección hélice</a:t>
          </a:r>
        </a:p>
      </dgm:t>
    </dgm:pt>
    <dgm:pt modelId="{5CEF28B8-5020-4AC4-A69F-3A1A6E8366F9}" type="parTrans" cxnId="{081C6739-E408-4AF4-9012-9C27AFBE2071}">
      <dgm:prSet/>
      <dgm:spPr/>
      <dgm:t>
        <a:bodyPr/>
        <a:lstStyle/>
        <a:p>
          <a:endParaRPr lang="es-EC"/>
        </a:p>
      </dgm:t>
    </dgm:pt>
    <dgm:pt modelId="{2E3B3953-83E3-4AF8-A923-6BDA9E32730F}" type="sibTrans" cxnId="{081C6739-E408-4AF4-9012-9C27AFBE2071}">
      <dgm:prSet/>
      <dgm:spPr/>
      <dgm:t>
        <a:bodyPr/>
        <a:lstStyle/>
        <a:p>
          <a:endParaRPr lang="es-EC"/>
        </a:p>
      </dgm:t>
    </dgm:pt>
    <dgm:pt modelId="{A5AA71A4-EF95-4BAC-88A5-32A8A9BCDD22}">
      <dgm:prSet custT="1"/>
      <dgm:spPr/>
      <dgm:t>
        <a:bodyPr/>
        <a:lstStyle/>
        <a:p>
          <a:r>
            <a:rPr lang="es-EC" sz="1400" dirty="0"/>
            <a:t>Análisis estructural diseño preliminar </a:t>
          </a:r>
        </a:p>
      </dgm:t>
    </dgm:pt>
    <dgm:pt modelId="{989F5561-E649-4EB4-986F-C726F303038A}" type="parTrans" cxnId="{0D7FD9F4-4793-46B1-BC9D-30F5AADD8F26}">
      <dgm:prSet/>
      <dgm:spPr/>
      <dgm:t>
        <a:bodyPr/>
        <a:lstStyle/>
        <a:p>
          <a:endParaRPr lang="es-EC"/>
        </a:p>
      </dgm:t>
    </dgm:pt>
    <dgm:pt modelId="{707BE0FE-BB5C-4B17-9FD7-926AD96DABCD}" type="sibTrans" cxnId="{0D7FD9F4-4793-46B1-BC9D-30F5AADD8F26}">
      <dgm:prSet/>
      <dgm:spPr/>
      <dgm:t>
        <a:bodyPr/>
        <a:lstStyle/>
        <a:p>
          <a:endParaRPr lang="es-EC"/>
        </a:p>
      </dgm:t>
    </dgm:pt>
    <dgm:pt modelId="{70C8A851-3BCA-468C-BAB1-F384ED686DB4}">
      <dgm:prSet custT="1"/>
      <dgm:spPr/>
      <dgm:t>
        <a:bodyPr/>
        <a:lstStyle/>
        <a:p>
          <a:r>
            <a:rPr lang="es-EC" sz="1400" dirty="0"/>
            <a:t>Optimización topológica</a:t>
          </a:r>
        </a:p>
      </dgm:t>
    </dgm:pt>
    <dgm:pt modelId="{F0753EA4-96D7-4E89-9D0E-68FEF6A36489}" type="parTrans" cxnId="{3EC2CE2C-D324-49E7-88E0-F09CD0C3D0A6}">
      <dgm:prSet/>
      <dgm:spPr/>
      <dgm:t>
        <a:bodyPr/>
        <a:lstStyle/>
        <a:p>
          <a:endParaRPr lang="es-EC"/>
        </a:p>
      </dgm:t>
    </dgm:pt>
    <dgm:pt modelId="{40E3A56B-0D8A-4651-8D88-02CA0882D19F}" type="sibTrans" cxnId="{3EC2CE2C-D324-49E7-88E0-F09CD0C3D0A6}">
      <dgm:prSet/>
      <dgm:spPr/>
      <dgm:t>
        <a:bodyPr/>
        <a:lstStyle/>
        <a:p>
          <a:endParaRPr lang="es-EC"/>
        </a:p>
      </dgm:t>
    </dgm:pt>
    <dgm:pt modelId="{2D22B70D-7F8B-4D31-B91B-EFA713DADDC2}">
      <dgm:prSet custT="1"/>
      <dgm:spPr/>
      <dgm:t>
        <a:bodyPr/>
        <a:lstStyle/>
        <a:p>
          <a:r>
            <a:rPr lang="es-EC" sz="1400" dirty="0"/>
            <a:t>Análisis estructural de los rediseños de optimización topológica</a:t>
          </a:r>
        </a:p>
      </dgm:t>
    </dgm:pt>
    <dgm:pt modelId="{CDAD7DBD-0DE9-4FCA-ADCC-FAD60132CD44}" type="parTrans" cxnId="{82FD23AA-CA8F-41A3-B67B-A421EEE681EF}">
      <dgm:prSet/>
      <dgm:spPr/>
      <dgm:t>
        <a:bodyPr/>
        <a:lstStyle/>
        <a:p>
          <a:endParaRPr lang="es-EC"/>
        </a:p>
      </dgm:t>
    </dgm:pt>
    <dgm:pt modelId="{F376D7C5-F6C9-4127-BFF3-2C082789BF30}" type="sibTrans" cxnId="{82FD23AA-CA8F-41A3-B67B-A421EEE681EF}">
      <dgm:prSet/>
      <dgm:spPr/>
      <dgm:t>
        <a:bodyPr/>
        <a:lstStyle/>
        <a:p>
          <a:endParaRPr lang="es-EC"/>
        </a:p>
      </dgm:t>
    </dgm:pt>
    <dgm:pt modelId="{BF587082-0F6E-4D6D-9607-BA85292B3923}">
      <dgm:prSet custT="1"/>
      <dgm:spPr/>
      <dgm:t>
        <a:bodyPr/>
        <a:lstStyle/>
        <a:p>
          <a:r>
            <a:rPr lang="es-EC" sz="1400" dirty="0"/>
            <a:t>Selección del modelo final de los rediseños de optimización topológica</a:t>
          </a:r>
        </a:p>
      </dgm:t>
    </dgm:pt>
    <dgm:pt modelId="{CAF17D72-F8FA-44B4-AC0D-E55C970D576E}" type="parTrans" cxnId="{40E023F4-6AC0-4C56-8022-6A3095F5CE3E}">
      <dgm:prSet/>
      <dgm:spPr/>
      <dgm:t>
        <a:bodyPr/>
        <a:lstStyle/>
        <a:p>
          <a:endParaRPr lang="es-EC"/>
        </a:p>
      </dgm:t>
    </dgm:pt>
    <dgm:pt modelId="{0A9F7610-3683-42B6-84DE-BD3A7A758017}" type="sibTrans" cxnId="{40E023F4-6AC0-4C56-8022-6A3095F5CE3E}">
      <dgm:prSet/>
      <dgm:spPr/>
      <dgm:t>
        <a:bodyPr/>
        <a:lstStyle/>
        <a:p>
          <a:endParaRPr lang="es-EC"/>
        </a:p>
      </dgm:t>
    </dgm:pt>
    <dgm:pt modelId="{B2D5C7AC-A78B-4EC5-A0D4-9A456937E615}">
      <dgm:prSet custT="1"/>
      <dgm:spPr/>
      <dgm:t>
        <a:bodyPr/>
        <a:lstStyle/>
        <a:p>
          <a:r>
            <a:rPr lang="es-EC" sz="1400" dirty="0"/>
            <a:t>Diseño Generativo </a:t>
          </a:r>
        </a:p>
      </dgm:t>
    </dgm:pt>
    <dgm:pt modelId="{70056440-CCF5-4F47-8638-F5346F4B7353}" type="parTrans" cxnId="{D27BA984-136D-4325-B7F0-9DBA94D5B0D8}">
      <dgm:prSet/>
      <dgm:spPr/>
      <dgm:t>
        <a:bodyPr/>
        <a:lstStyle/>
        <a:p>
          <a:endParaRPr lang="es-EC"/>
        </a:p>
      </dgm:t>
    </dgm:pt>
    <dgm:pt modelId="{3DE5EF02-A55C-4214-9382-DBFF114C2E3C}" type="sibTrans" cxnId="{D27BA984-136D-4325-B7F0-9DBA94D5B0D8}">
      <dgm:prSet/>
      <dgm:spPr/>
      <dgm:t>
        <a:bodyPr/>
        <a:lstStyle/>
        <a:p>
          <a:endParaRPr lang="es-EC"/>
        </a:p>
      </dgm:t>
    </dgm:pt>
    <dgm:pt modelId="{D30A1827-262B-4E21-A927-152FAEC670E8}">
      <dgm:prSet custT="1"/>
      <dgm:spPr/>
      <dgm:t>
        <a:bodyPr/>
        <a:lstStyle/>
        <a:p>
          <a:r>
            <a:rPr lang="es-EC" sz="1400" dirty="0"/>
            <a:t>Análisis estructural del diseño generativo</a:t>
          </a:r>
        </a:p>
      </dgm:t>
    </dgm:pt>
    <dgm:pt modelId="{C095B92E-4EF4-4BD1-8F40-BEB048153420}" type="parTrans" cxnId="{D83976F2-FCD8-42E5-87AF-F9BE5A282C54}">
      <dgm:prSet/>
      <dgm:spPr/>
      <dgm:t>
        <a:bodyPr/>
        <a:lstStyle/>
        <a:p>
          <a:endParaRPr lang="es-EC"/>
        </a:p>
      </dgm:t>
    </dgm:pt>
    <dgm:pt modelId="{619100A7-9E47-4096-A12A-A0E33011F011}" type="sibTrans" cxnId="{D83976F2-FCD8-42E5-87AF-F9BE5A282C54}">
      <dgm:prSet/>
      <dgm:spPr/>
      <dgm:t>
        <a:bodyPr/>
        <a:lstStyle/>
        <a:p>
          <a:endParaRPr lang="es-EC"/>
        </a:p>
      </dgm:t>
    </dgm:pt>
    <dgm:pt modelId="{1BD88CF7-BC36-49BE-96DE-F6185DCB26DA}">
      <dgm:prSet custT="1"/>
      <dgm:spPr/>
      <dgm:t>
        <a:bodyPr/>
        <a:lstStyle/>
        <a:p>
          <a:r>
            <a:rPr lang="es-EC" sz="1400"/>
            <a:t>Prototipado por tecnología aditiva</a:t>
          </a:r>
        </a:p>
      </dgm:t>
    </dgm:pt>
    <dgm:pt modelId="{E0119161-5642-460A-A9CC-3DDDB429DB04}" type="parTrans" cxnId="{F734FAC9-2177-4C47-855E-8628D141D1EF}">
      <dgm:prSet/>
      <dgm:spPr/>
      <dgm:t>
        <a:bodyPr/>
        <a:lstStyle/>
        <a:p>
          <a:endParaRPr lang="es-EC"/>
        </a:p>
      </dgm:t>
    </dgm:pt>
    <dgm:pt modelId="{B42763D0-276A-4E1D-8EC2-A60252D50593}" type="sibTrans" cxnId="{F734FAC9-2177-4C47-855E-8628D141D1EF}">
      <dgm:prSet/>
      <dgm:spPr/>
      <dgm:t>
        <a:bodyPr/>
        <a:lstStyle/>
        <a:p>
          <a:endParaRPr lang="es-EC"/>
        </a:p>
      </dgm:t>
    </dgm:pt>
    <dgm:pt modelId="{0BE7ADE8-5252-42C0-8BB9-6E3EB005333A}" type="pres">
      <dgm:prSet presAssocID="{C3E795C6-CD93-439F-AF86-7D5BBA39C104}" presName="theList" presStyleCnt="0">
        <dgm:presLayoutVars>
          <dgm:dir/>
          <dgm:animLvl val="lvl"/>
          <dgm:resizeHandles val="exact"/>
        </dgm:presLayoutVars>
      </dgm:prSet>
      <dgm:spPr/>
    </dgm:pt>
    <dgm:pt modelId="{8C4A2773-1C85-4316-B6F9-6DD73321B545}" type="pres">
      <dgm:prSet presAssocID="{5251328A-19F9-45FC-8BF0-5129F54CABE7}" presName="compNode" presStyleCnt="0"/>
      <dgm:spPr/>
    </dgm:pt>
    <dgm:pt modelId="{BC8065DB-7312-4C95-9672-A4F21B311AFB}" type="pres">
      <dgm:prSet presAssocID="{5251328A-19F9-45FC-8BF0-5129F54CABE7}" presName="aNode" presStyleLbl="bgShp" presStyleIdx="0" presStyleCnt="3"/>
      <dgm:spPr/>
    </dgm:pt>
    <dgm:pt modelId="{C9E3B7A1-D8B5-40DB-AB10-6B63242A9E0E}" type="pres">
      <dgm:prSet presAssocID="{5251328A-19F9-45FC-8BF0-5129F54CABE7}" presName="textNode" presStyleLbl="bgShp" presStyleIdx="0" presStyleCnt="3"/>
      <dgm:spPr/>
    </dgm:pt>
    <dgm:pt modelId="{7D57F76B-CA6A-47C4-90EC-9F7BAC82C5D2}" type="pres">
      <dgm:prSet presAssocID="{5251328A-19F9-45FC-8BF0-5129F54CABE7}" presName="compChildNode" presStyleCnt="0"/>
      <dgm:spPr/>
    </dgm:pt>
    <dgm:pt modelId="{F1FF3AED-E7B1-4C11-B174-4C9374D66443}" type="pres">
      <dgm:prSet presAssocID="{5251328A-19F9-45FC-8BF0-5129F54CABE7}" presName="theInnerList" presStyleCnt="0"/>
      <dgm:spPr/>
    </dgm:pt>
    <dgm:pt modelId="{6D18096D-0E65-47C3-A71A-028F946FCBA6}" type="pres">
      <dgm:prSet presAssocID="{1917198B-7570-4D80-85C7-9CD057F986C7}" presName="childNode" presStyleLbl="node1" presStyleIdx="0" presStyleCnt="13">
        <dgm:presLayoutVars>
          <dgm:bulletEnabled val="1"/>
        </dgm:presLayoutVars>
      </dgm:prSet>
      <dgm:spPr/>
    </dgm:pt>
    <dgm:pt modelId="{91861BCF-B69D-4747-B02B-51930903A937}" type="pres">
      <dgm:prSet presAssocID="{1917198B-7570-4D80-85C7-9CD057F986C7}" presName="aSpace2" presStyleCnt="0"/>
      <dgm:spPr/>
    </dgm:pt>
    <dgm:pt modelId="{F78919EC-8956-46DD-96E5-AF27A716758B}" type="pres">
      <dgm:prSet presAssocID="{D1FA973F-7795-4C42-92FC-8A07DBC8F8CE}" presName="childNode" presStyleLbl="node1" presStyleIdx="1" presStyleCnt="13">
        <dgm:presLayoutVars>
          <dgm:bulletEnabled val="1"/>
        </dgm:presLayoutVars>
      </dgm:prSet>
      <dgm:spPr/>
    </dgm:pt>
    <dgm:pt modelId="{E23FAB4A-9D7F-4E26-9A5A-ED9BF4F87CE2}" type="pres">
      <dgm:prSet presAssocID="{D1FA973F-7795-4C42-92FC-8A07DBC8F8CE}" presName="aSpace2" presStyleCnt="0"/>
      <dgm:spPr/>
    </dgm:pt>
    <dgm:pt modelId="{AA8F1CDE-15E6-414F-88D3-6D48BB3374DB}" type="pres">
      <dgm:prSet presAssocID="{65C823E8-51E4-4D07-BEBA-A531C7947FF4}" presName="childNode" presStyleLbl="node1" presStyleIdx="2" presStyleCnt="13">
        <dgm:presLayoutVars>
          <dgm:bulletEnabled val="1"/>
        </dgm:presLayoutVars>
      </dgm:prSet>
      <dgm:spPr/>
    </dgm:pt>
    <dgm:pt modelId="{DA0F7994-6B1A-4A78-A496-332B14AE682D}" type="pres">
      <dgm:prSet presAssocID="{65C823E8-51E4-4D07-BEBA-A531C7947FF4}" presName="aSpace2" presStyleCnt="0"/>
      <dgm:spPr/>
    </dgm:pt>
    <dgm:pt modelId="{C85776AA-1CD5-447F-A988-BA4999668095}" type="pres">
      <dgm:prSet presAssocID="{BA0AD967-8E49-4BE8-B78A-720F321388C9}" presName="childNode" presStyleLbl="node1" presStyleIdx="3" presStyleCnt="13">
        <dgm:presLayoutVars>
          <dgm:bulletEnabled val="1"/>
        </dgm:presLayoutVars>
      </dgm:prSet>
      <dgm:spPr/>
    </dgm:pt>
    <dgm:pt modelId="{A6FA3879-4B7E-4331-A8AB-D7A48EF63680}" type="pres">
      <dgm:prSet presAssocID="{5251328A-19F9-45FC-8BF0-5129F54CABE7}" presName="aSpace" presStyleCnt="0"/>
      <dgm:spPr/>
    </dgm:pt>
    <dgm:pt modelId="{FA40DD6B-5B13-4E46-9973-77891AE6BEA5}" type="pres">
      <dgm:prSet presAssocID="{D1E92AE1-5A49-4022-905B-62D3C87F7A8D}" presName="compNode" presStyleCnt="0"/>
      <dgm:spPr/>
    </dgm:pt>
    <dgm:pt modelId="{568CAE34-0304-4FB6-9A49-07DCEB5AAFFC}" type="pres">
      <dgm:prSet presAssocID="{D1E92AE1-5A49-4022-905B-62D3C87F7A8D}" presName="aNode" presStyleLbl="bgShp" presStyleIdx="1" presStyleCnt="3"/>
      <dgm:spPr/>
    </dgm:pt>
    <dgm:pt modelId="{C4C29D14-42D9-4704-BD65-04E0E9387018}" type="pres">
      <dgm:prSet presAssocID="{D1E92AE1-5A49-4022-905B-62D3C87F7A8D}" presName="textNode" presStyleLbl="bgShp" presStyleIdx="1" presStyleCnt="3"/>
      <dgm:spPr/>
    </dgm:pt>
    <dgm:pt modelId="{C9F10738-2549-41C9-997A-5656B6896CAA}" type="pres">
      <dgm:prSet presAssocID="{D1E92AE1-5A49-4022-905B-62D3C87F7A8D}" presName="compChildNode" presStyleCnt="0"/>
      <dgm:spPr/>
    </dgm:pt>
    <dgm:pt modelId="{9E1B4DF4-38B7-41CD-8A76-6DB6E4531576}" type="pres">
      <dgm:prSet presAssocID="{D1E92AE1-5A49-4022-905B-62D3C87F7A8D}" presName="theInnerList" presStyleCnt="0"/>
      <dgm:spPr/>
    </dgm:pt>
    <dgm:pt modelId="{3EE96EFC-F753-4835-A7A3-51BAA27271CC}" type="pres">
      <dgm:prSet presAssocID="{FA5F9E4E-37EB-4A9B-B9BA-EB5FCC19F624}" presName="childNode" presStyleLbl="node1" presStyleIdx="4" presStyleCnt="13">
        <dgm:presLayoutVars>
          <dgm:bulletEnabled val="1"/>
        </dgm:presLayoutVars>
      </dgm:prSet>
      <dgm:spPr/>
    </dgm:pt>
    <dgm:pt modelId="{8DE0BE5F-9DB2-468E-AF58-3D3D3A5A3B2E}" type="pres">
      <dgm:prSet presAssocID="{FA5F9E4E-37EB-4A9B-B9BA-EB5FCC19F624}" presName="aSpace2" presStyleCnt="0"/>
      <dgm:spPr/>
    </dgm:pt>
    <dgm:pt modelId="{B5C76B49-F142-42B0-8711-101C235AD547}" type="pres">
      <dgm:prSet presAssocID="{A5AA71A4-EF95-4BAC-88A5-32A8A9BCDD22}" presName="childNode" presStyleLbl="node1" presStyleIdx="5" presStyleCnt="13">
        <dgm:presLayoutVars>
          <dgm:bulletEnabled val="1"/>
        </dgm:presLayoutVars>
      </dgm:prSet>
      <dgm:spPr/>
    </dgm:pt>
    <dgm:pt modelId="{D0537081-3154-4518-B50A-C0CFF7FAB2BF}" type="pres">
      <dgm:prSet presAssocID="{A5AA71A4-EF95-4BAC-88A5-32A8A9BCDD22}" presName="aSpace2" presStyleCnt="0"/>
      <dgm:spPr/>
    </dgm:pt>
    <dgm:pt modelId="{A0214D24-E216-4720-9D71-07DE68F888EF}" type="pres">
      <dgm:prSet presAssocID="{70C8A851-3BCA-468C-BAB1-F384ED686DB4}" presName="childNode" presStyleLbl="node1" presStyleIdx="6" presStyleCnt="13">
        <dgm:presLayoutVars>
          <dgm:bulletEnabled val="1"/>
        </dgm:presLayoutVars>
      </dgm:prSet>
      <dgm:spPr/>
    </dgm:pt>
    <dgm:pt modelId="{667FD52F-F333-4CE1-8CC1-820A8E5978DE}" type="pres">
      <dgm:prSet presAssocID="{70C8A851-3BCA-468C-BAB1-F384ED686DB4}" presName="aSpace2" presStyleCnt="0"/>
      <dgm:spPr/>
    </dgm:pt>
    <dgm:pt modelId="{C843BF46-288F-4C0D-83B0-1777394CAF37}" type="pres">
      <dgm:prSet presAssocID="{2D22B70D-7F8B-4D31-B91B-EFA713DADDC2}" presName="childNode" presStyleLbl="node1" presStyleIdx="7" presStyleCnt="13">
        <dgm:presLayoutVars>
          <dgm:bulletEnabled val="1"/>
        </dgm:presLayoutVars>
      </dgm:prSet>
      <dgm:spPr/>
    </dgm:pt>
    <dgm:pt modelId="{AF6FC7D7-526A-4BC1-A0C8-1B7685453F15}" type="pres">
      <dgm:prSet presAssocID="{2D22B70D-7F8B-4D31-B91B-EFA713DADDC2}" presName="aSpace2" presStyleCnt="0"/>
      <dgm:spPr/>
    </dgm:pt>
    <dgm:pt modelId="{29C87057-7A87-432B-88D5-4568AF8BA0ED}" type="pres">
      <dgm:prSet presAssocID="{BF587082-0F6E-4D6D-9607-BA85292B3923}" presName="childNode" presStyleLbl="node1" presStyleIdx="8" presStyleCnt="13">
        <dgm:presLayoutVars>
          <dgm:bulletEnabled val="1"/>
        </dgm:presLayoutVars>
      </dgm:prSet>
      <dgm:spPr/>
    </dgm:pt>
    <dgm:pt modelId="{8B2A5E20-AC5E-4156-B94C-47CA6FC5A334}" type="pres">
      <dgm:prSet presAssocID="{BF587082-0F6E-4D6D-9607-BA85292B3923}" presName="aSpace2" presStyleCnt="0"/>
      <dgm:spPr/>
    </dgm:pt>
    <dgm:pt modelId="{2EBAD2A0-890A-498D-8E0C-70EC3FFE69DE}" type="pres">
      <dgm:prSet presAssocID="{B2D5C7AC-A78B-4EC5-A0D4-9A456937E615}" presName="childNode" presStyleLbl="node1" presStyleIdx="9" presStyleCnt="13">
        <dgm:presLayoutVars>
          <dgm:bulletEnabled val="1"/>
        </dgm:presLayoutVars>
      </dgm:prSet>
      <dgm:spPr/>
    </dgm:pt>
    <dgm:pt modelId="{95AC2858-0F40-4CC7-BF7C-4C526519468A}" type="pres">
      <dgm:prSet presAssocID="{B2D5C7AC-A78B-4EC5-A0D4-9A456937E615}" presName="aSpace2" presStyleCnt="0"/>
      <dgm:spPr/>
    </dgm:pt>
    <dgm:pt modelId="{D97B5642-3992-4C17-977A-658B429E08BB}" type="pres">
      <dgm:prSet presAssocID="{D30A1827-262B-4E21-A927-152FAEC670E8}" presName="childNode" presStyleLbl="node1" presStyleIdx="10" presStyleCnt="13">
        <dgm:presLayoutVars>
          <dgm:bulletEnabled val="1"/>
        </dgm:presLayoutVars>
      </dgm:prSet>
      <dgm:spPr/>
    </dgm:pt>
    <dgm:pt modelId="{E10B04FF-E3F7-44B5-BB9E-C5F975FB94EE}" type="pres">
      <dgm:prSet presAssocID="{D1E92AE1-5A49-4022-905B-62D3C87F7A8D}" presName="aSpace" presStyleCnt="0"/>
      <dgm:spPr/>
    </dgm:pt>
    <dgm:pt modelId="{90BDC6C5-5428-4D35-944E-3B0EA91CB857}" type="pres">
      <dgm:prSet presAssocID="{F77DA0F4-40F8-43DF-B3E3-28E17C81F089}" presName="compNode" presStyleCnt="0"/>
      <dgm:spPr/>
    </dgm:pt>
    <dgm:pt modelId="{E05FDCCF-F503-489C-8059-217CB2E595F6}" type="pres">
      <dgm:prSet presAssocID="{F77DA0F4-40F8-43DF-B3E3-28E17C81F089}" presName="aNode" presStyleLbl="bgShp" presStyleIdx="2" presStyleCnt="3"/>
      <dgm:spPr/>
    </dgm:pt>
    <dgm:pt modelId="{2C01EC50-6338-4F3E-831D-87621304B431}" type="pres">
      <dgm:prSet presAssocID="{F77DA0F4-40F8-43DF-B3E3-28E17C81F089}" presName="textNode" presStyleLbl="bgShp" presStyleIdx="2" presStyleCnt="3"/>
      <dgm:spPr/>
    </dgm:pt>
    <dgm:pt modelId="{22E7CE90-55E2-42D7-B5DB-25984D99B966}" type="pres">
      <dgm:prSet presAssocID="{F77DA0F4-40F8-43DF-B3E3-28E17C81F089}" presName="compChildNode" presStyleCnt="0"/>
      <dgm:spPr/>
    </dgm:pt>
    <dgm:pt modelId="{06C717D1-3AFB-400C-8C4E-A16C518CE6BE}" type="pres">
      <dgm:prSet presAssocID="{F77DA0F4-40F8-43DF-B3E3-28E17C81F089}" presName="theInnerList" presStyleCnt="0"/>
      <dgm:spPr/>
    </dgm:pt>
    <dgm:pt modelId="{0766C249-9B39-4777-863C-14E85139F6F8}" type="pres">
      <dgm:prSet presAssocID="{883A6C87-149C-4BC8-9BF1-ABF1F89A2689}" presName="childNode" presStyleLbl="node1" presStyleIdx="11" presStyleCnt="13">
        <dgm:presLayoutVars>
          <dgm:bulletEnabled val="1"/>
        </dgm:presLayoutVars>
      </dgm:prSet>
      <dgm:spPr/>
    </dgm:pt>
    <dgm:pt modelId="{DC8E818C-1185-4A9F-926E-B00E34BE4351}" type="pres">
      <dgm:prSet presAssocID="{883A6C87-149C-4BC8-9BF1-ABF1F89A2689}" presName="aSpace2" presStyleCnt="0"/>
      <dgm:spPr/>
    </dgm:pt>
    <dgm:pt modelId="{EDD9EEA3-8259-44CB-BA01-7134D2A1ED78}" type="pres">
      <dgm:prSet presAssocID="{1BD88CF7-BC36-49BE-96DE-F6185DCB26DA}" presName="childNode" presStyleLbl="node1" presStyleIdx="12" presStyleCnt="13">
        <dgm:presLayoutVars>
          <dgm:bulletEnabled val="1"/>
        </dgm:presLayoutVars>
      </dgm:prSet>
      <dgm:spPr/>
    </dgm:pt>
  </dgm:ptLst>
  <dgm:cxnLst>
    <dgm:cxn modelId="{90408404-4D8D-4D88-8512-46291E54323A}" type="presOf" srcId="{5251328A-19F9-45FC-8BF0-5129F54CABE7}" destId="{BC8065DB-7312-4C95-9672-A4F21B311AFB}" srcOrd="0" destOrd="0" presId="urn:microsoft.com/office/officeart/2005/8/layout/lProcess2"/>
    <dgm:cxn modelId="{8C25F008-B2CB-4186-B88C-74B938DAA10A}" srcId="{D1E92AE1-5A49-4022-905B-62D3C87F7A8D}" destId="{FA5F9E4E-37EB-4A9B-B9BA-EB5FCC19F624}" srcOrd="0" destOrd="0" parTransId="{BEDD32D1-EF77-46DB-A213-AFE1CBD8E5EB}" sibTransId="{4FB152EF-F443-4F1E-A408-63852D590E5A}"/>
    <dgm:cxn modelId="{95097F0B-D9B9-41DD-BFEE-3EFBDD351376}" type="presOf" srcId="{D1FA973F-7795-4C42-92FC-8A07DBC8F8CE}" destId="{F78919EC-8956-46DD-96E5-AF27A716758B}" srcOrd="0" destOrd="0" presId="urn:microsoft.com/office/officeart/2005/8/layout/lProcess2"/>
    <dgm:cxn modelId="{AEBA6C14-09D4-4CD7-BC86-B8C8E02B8458}" type="presOf" srcId="{D1E92AE1-5A49-4022-905B-62D3C87F7A8D}" destId="{568CAE34-0304-4FB6-9A49-07DCEB5AAFFC}" srcOrd="0" destOrd="0" presId="urn:microsoft.com/office/officeart/2005/8/layout/lProcess2"/>
    <dgm:cxn modelId="{3EC2CE2C-D324-49E7-88E0-F09CD0C3D0A6}" srcId="{D1E92AE1-5A49-4022-905B-62D3C87F7A8D}" destId="{70C8A851-3BCA-468C-BAB1-F384ED686DB4}" srcOrd="2" destOrd="0" parTransId="{F0753EA4-96D7-4E89-9D0E-68FEF6A36489}" sibTransId="{40E3A56B-0D8A-4651-8D88-02CA0882D19F}"/>
    <dgm:cxn modelId="{A7378536-BFF1-4951-A06D-43877045955C}" srcId="{5251328A-19F9-45FC-8BF0-5129F54CABE7}" destId="{1917198B-7570-4D80-85C7-9CD057F986C7}" srcOrd="0" destOrd="0" parTransId="{FFB12F18-A1C2-4924-A0CE-D23FD64420D7}" sibTransId="{92449ABD-47D6-4486-8DBD-DA9D4ABC9132}"/>
    <dgm:cxn modelId="{081C6739-E408-4AF4-9012-9C27AFBE2071}" srcId="{5251328A-19F9-45FC-8BF0-5129F54CABE7}" destId="{BA0AD967-8E49-4BE8-B78A-720F321388C9}" srcOrd="3" destOrd="0" parTransId="{5CEF28B8-5020-4AC4-A69F-3A1A6E8366F9}" sibTransId="{2E3B3953-83E3-4AF8-A923-6BDA9E32730F}"/>
    <dgm:cxn modelId="{ABF56B3C-4CEB-4404-BF52-07D94012B586}" type="presOf" srcId="{F77DA0F4-40F8-43DF-B3E3-28E17C81F089}" destId="{2C01EC50-6338-4F3E-831D-87621304B431}" srcOrd="1" destOrd="0" presId="urn:microsoft.com/office/officeart/2005/8/layout/lProcess2"/>
    <dgm:cxn modelId="{6C58555E-07B0-4CAD-900F-214E53CEA36E}" type="presOf" srcId="{BF587082-0F6E-4D6D-9607-BA85292B3923}" destId="{29C87057-7A87-432B-88D5-4568AF8BA0ED}" srcOrd="0" destOrd="0" presId="urn:microsoft.com/office/officeart/2005/8/layout/lProcess2"/>
    <dgm:cxn modelId="{66591060-630E-4F1A-AD43-9D78D61B0FF3}" type="presOf" srcId="{65C823E8-51E4-4D07-BEBA-A531C7947FF4}" destId="{AA8F1CDE-15E6-414F-88D3-6D48BB3374DB}" srcOrd="0" destOrd="0" presId="urn:microsoft.com/office/officeart/2005/8/layout/lProcess2"/>
    <dgm:cxn modelId="{E2EAB441-F3F0-486A-A9BD-3095CE066D82}" srcId="{5251328A-19F9-45FC-8BF0-5129F54CABE7}" destId="{D1FA973F-7795-4C42-92FC-8A07DBC8F8CE}" srcOrd="1" destOrd="0" parTransId="{FC5703CD-8073-4DC2-AECE-38C6A6E83602}" sibTransId="{FDC9F6D0-0561-46D1-9FE2-A11EA3B42D58}"/>
    <dgm:cxn modelId="{F5C6E965-7291-4C98-9150-68038FEC659D}" type="presOf" srcId="{883A6C87-149C-4BC8-9BF1-ABF1F89A2689}" destId="{0766C249-9B39-4777-863C-14E85139F6F8}" srcOrd="0" destOrd="0" presId="urn:microsoft.com/office/officeart/2005/8/layout/lProcess2"/>
    <dgm:cxn modelId="{CEC9E347-D939-487B-9BEA-127E186D5310}" type="presOf" srcId="{C3E795C6-CD93-439F-AF86-7D5BBA39C104}" destId="{0BE7ADE8-5252-42C0-8BB9-6E3EB005333A}" srcOrd="0" destOrd="0" presId="urn:microsoft.com/office/officeart/2005/8/layout/lProcess2"/>
    <dgm:cxn modelId="{CF0F9E6F-3A79-41E8-AC72-8D3B5C3B18EA}" type="presOf" srcId="{1917198B-7570-4D80-85C7-9CD057F986C7}" destId="{6D18096D-0E65-47C3-A71A-028F946FCBA6}" srcOrd="0" destOrd="0" presId="urn:microsoft.com/office/officeart/2005/8/layout/lProcess2"/>
    <dgm:cxn modelId="{7BE19070-CB5C-43A1-BC0B-019016AB05BE}" type="presOf" srcId="{D1E92AE1-5A49-4022-905B-62D3C87F7A8D}" destId="{C4C29D14-42D9-4704-BD65-04E0E9387018}" srcOrd="1" destOrd="0" presId="urn:microsoft.com/office/officeart/2005/8/layout/lProcess2"/>
    <dgm:cxn modelId="{282AE977-7C4C-4A13-AFAC-24C37BCE52FC}" type="presOf" srcId="{BA0AD967-8E49-4BE8-B78A-720F321388C9}" destId="{C85776AA-1CD5-447F-A988-BA4999668095}" srcOrd="0" destOrd="0" presId="urn:microsoft.com/office/officeart/2005/8/layout/lProcess2"/>
    <dgm:cxn modelId="{1C6EA558-AE79-4533-AF9C-69CF39DAFEAA}" type="presOf" srcId="{A5AA71A4-EF95-4BAC-88A5-32A8A9BCDD22}" destId="{B5C76B49-F142-42B0-8711-101C235AD547}" srcOrd="0" destOrd="0" presId="urn:microsoft.com/office/officeart/2005/8/layout/lProcess2"/>
    <dgm:cxn modelId="{BF2AEE5A-216B-4A81-9146-C8EEABB3949D}" type="presOf" srcId="{5251328A-19F9-45FC-8BF0-5129F54CABE7}" destId="{C9E3B7A1-D8B5-40DB-AB10-6B63242A9E0E}" srcOrd="1" destOrd="0" presId="urn:microsoft.com/office/officeart/2005/8/layout/lProcess2"/>
    <dgm:cxn modelId="{D27BA984-136D-4325-B7F0-9DBA94D5B0D8}" srcId="{D1E92AE1-5A49-4022-905B-62D3C87F7A8D}" destId="{B2D5C7AC-A78B-4EC5-A0D4-9A456937E615}" srcOrd="5" destOrd="0" parTransId="{70056440-CCF5-4F47-8638-F5346F4B7353}" sibTransId="{3DE5EF02-A55C-4214-9382-DBFF114C2E3C}"/>
    <dgm:cxn modelId="{5BA15F8B-FF25-4CEC-B503-B4824F88BA1F}" srcId="{C3E795C6-CD93-439F-AF86-7D5BBA39C104}" destId="{F77DA0F4-40F8-43DF-B3E3-28E17C81F089}" srcOrd="2" destOrd="0" parTransId="{20B1C155-B289-4687-BF69-2C832E1D5C69}" sibTransId="{2DC28FB2-5DCB-4BA5-85A8-C9683D995395}"/>
    <dgm:cxn modelId="{D1016C96-2886-4DC1-B1F9-8179818D5EA2}" type="presOf" srcId="{FA5F9E4E-37EB-4A9B-B9BA-EB5FCC19F624}" destId="{3EE96EFC-F753-4835-A7A3-51BAA27271CC}" srcOrd="0" destOrd="0" presId="urn:microsoft.com/office/officeart/2005/8/layout/lProcess2"/>
    <dgm:cxn modelId="{B0DE2F9F-2F03-4BBD-9A39-897B1E29254C}" type="presOf" srcId="{2D22B70D-7F8B-4D31-B91B-EFA713DADDC2}" destId="{C843BF46-288F-4C0D-83B0-1777394CAF37}" srcOrd="0" destOrd="0" presId="urn:microsoft.com/office/officeart/2005/8/layout/lProcess2"/>
    <dgm:cxn modelId="{82FD23AA-CA8F-41A3-B67B-A421EEE681EF}" srcId="{D1E92AE1-5A49-4022-905B-62D3C87F7A8D}" destId="{2D22B70D-7F8B-4D31-B91B-EFA713DADDC2}" srcOrd="3" destOrd="0" parTransId="{CDAD7DBD-0DE9-4FCA-ADCC-FAD60132CD44}" sibTransId="{F376D7C5-F6C9-4127-BFF3-2C082789BF30}"/>
    <dgm:cxn modelId="{959855B8-F8B9-4219-B6AB-B9629E025EE1}" srcId="{F77DA0F4-40F8-43DF-B3E3-28E17C81F089}" destId="{883A6C87-149C-4BC8-9BF1-ABF1F89A2689}" srcOrd="0" destOrd="0" parTransId="{392AA6E1-AD6F-4BC3-8099-727B0EE1E9B9}" sibTransId="{4F455C4D-BDB5-4AAD-9986-60D45E0289A6}"/>
    <dgm:cxn modelId="{4A773EBB-14B8-4978-8583-7A2554B83EC4}" type="presOf" srcId="{D30A1827-262B-4E21-A927-152FAEC670E8}" destId="{D97B5642-3992-4C17-977A-658B429E08BB}" srcOrd="0" destOrd="0" presId="urn:microsoft.com/office/officeart/2005/8/layout/lProcess2"/>
    <dgm:cxn modelId="{7ACB7FBF-6041-4C86-9FE7-0EE3154D34D1}" type="presOf" srcId="{F77DA0F4-40F8-43DF-B3E3-28E17C81F089}" destId="{E05FDCCF-F503-489C-8059-217CB2E595F6}" srcOrd="0" destOrd="0" presId="urn:microsoft.com/office/officeart/2005/8/layout/lProcess2"/>
    <dgm:cxn modelId="{F734FAC9-2177-4C47-855E-8628D141D1EF}" srcId="{F77DA0F4-40F8-43DF-B3E3-28E17C81F089}" destId="{1BD88CF7-BC36-49BE-96DE-F6185DCB26DA}" srcOrd="1" destOrd="0" parTransId="{E0119161-5642-460A-A9CC-3DDDB429DB04}" sibTransId="{B42763D0-276A-4E1D-8EC2-A60252D50593}"/>
    <dgm:cxn modelId="{7C9003CF-19F7-4B06-B3F0-28E691790F2A}" type="presOf" srcId="{1BD88CF7-BC36-49BE-96DE-F6185DCB26DA}" destId="{EDD9EEA3-8259-44CB-BA01-7134D2A1ED78}" srcOrd="0" destOrd="0" presId="urn:microsoft.com/office/officeart/2005/8/layout/lProcess2"/>
    <dgm:cxn modelId="{5AFB86D7-87E1-4ED7-A7D4-401A70FCF5A8}" srcId="{C3E795C6-CD93-439F-AF86-7D5BBA39C104}" destId="{D1E92AE1-5A49-4022-905B-62D3C87F7A8D}" srcOrd="1" destOrd="0" parTransId="{E07989C8-ECAD-4326-808F-98AAED0C6D7A}" sibTransId="{0B0CFA54-01A5-44A9-8B58-E75E8552F949}"/>
    <dgm:cxn modelId="{BC2389DB-FE21-4769-A208-08BA6B22C73C}" srcId="{5251328A-19F9-45FC-8BF0-5129F54CABE7}" destId="{65C823E8-51E4-4D07-BEBA-A531C7947FF4}" srcOrd="2" destOrd="0" parTransId="{143710BA-5797-490D-8148-5CE432B43B7E}" sibTransId="{68BEC1BB-B1A4-4446-A65A-82F5DCA50356}"/>
    <dgm:cxn modelId="{A2753FEB-55DA-4094-AA19-ABA449164CF3}" srcId="{C3E795C6-CD93-439F-AF86-7D5BBA39C104}" destId="{5251328A-19F9-45FC-8BF0-5129F54CABE7}" srcOrd="0" destOrd="0" parTransId="{FAA2B88B-DD4E-4D26-800C-83ABB3740A29}" sibTransId="{474601D7-276C-44BA-99B3-4D2913CF94A5}"/>
    <dgm:cxn modelId="{C429D7EC-E36F-45C2-B6E3-426E5919B0D6}" type="presOf" srcId="{B2D5C7AC-A78B-4EC5-A0D4-9A456937E615}" destId="{2EBAD2A0-890A-498D-8E0C-70EC3FFE69DE}" srcOrd="0" destOrd="0" presId="urn:microsoft.com/office/officeart/2005/8/layout/lProcess2"/>
    <dgm:cxn modelId="{D83976F2-FCD8-42E5-87AF-F9BE5A282C54}" srcId="{D1E92AE1-5A49-4022-905B-62D3C87F7A8D}" destId="{D30A1827-262B-4E21-A927-152FAEC670E8}" srcOrd="6" destOrd="0" parTransId="{C095B92E-4EF4-4BD1-8F40-BEB048153420}" sibTransId="{619100A7-9E47-4096-A12A-A0E33011F011}"/>
    <dgm:cxn modelId="{40E023F4-6AC0-4C56-8022-6A3095F5CE3E}" srcId="{D1E92AE1-5A49-4022-905B-62D3C87F7A8D}" destId="{BF587082-0F6E-4D6D-9607-BA85292B3923}" srcOrd="4" destOrd="0" parTransId="{CAF17D72-F8FA-44B4-AC0D-E55C970D576E}" sibTransId="{0A9F7610-3683-42B6-84DE-BD3A7A758017}"/>
    <dgm:cxn modelId="{0D7FD9F4-4793-46B1-BC9D-30F5AADD8F26}" srcId="{D1E92AE1-5A49-4022-905B-62D3C87F7A8D}" destId="{A5AA71A4-EF95-4BAC-88A5-32A8A9BCDD22}" srcOrd="1" destOrd="0" parTransId="{989F5561-E649-4EB4-986F-C726F303038A}" sibTransId="{707BE0FE-BB5C-4B17-9FD7-926AD96DABCD}"/>
    <dgm:cxn modelId="{803C47FF-3BA2-403A-8B71-B8E6EC723D74}" type="presOf" srcId="{70C8A851-3BCA-468C-BAB1-F384ED686DB4}" destId="{A0214D24-E216-4720-9D71-07DE68F888EF}" srcOrd="0" destOrd="0" presId="urn:microsoft.com/office/officeart/2005/8/layout/lProcess2"/>
    <dgm:cxn modelId="{C9F87A80-EE2A-40E7-9176-CBAAA3D2D401}" type="presParOf" srcId="{0BE7ADE8-5252-42C0-8BB9-6E3EB005333A}" destId="{8C4A2773-1C85-4316-B6F9-6DD73321B545}" srcOrd="0" destOrd="0" presId="urn:microsoft.com/office/officeart/2005/8/layout/lProcess2"/>
    <dgm:cxn modelId="{ABD6BAC6-0047-4302-8680-24B81FFAA50F}" type="presParOf" srcId="{8C4A2773-1C85-4316-B6F9-6DD73321B545}" destId="{BC8065DB-7312-4C95-9672-A4F21B311AFB}" srcOrd="0" destOrd="0" presId="urn:microsoft.com/office/officeart/2005/8/layout/lProcess2"/>
    <dgm:cxn modelId="{343D2C29-ED43-4423-8CBD-2B9F42EA8A19}" type="presParOf" srcId="{8C4A2773-1C85-4316-B6F9-6DD73321B545}" destId="{C9E3B7A1-D8B5-40DB-AB10-6B63242A9E0E}" srcOrd="1" destOrd="0" presId="urn:microsoft.com/office/officeart/2005/8/layout/lProcess2"/>
    <dgm:cxn modelId="{0351F9AF-F977-45F6-9496-5D72BBD87B91}" type="presParOf" srcId="{8C4A2773-1C85-4316-B6F9-6DD73321B545}" destId="{7D57F76B-CA6A-47C4-90EC-9F7BAC82C5D2}" srcOrd="2" destOrd="0" presId="urn:microsoft.com/office/officeart/2005/8/layout/lProcess2"/>
    <dgm:cxn modelId="{551BE9CD-AE3E-4493-854B-C683BF07DFF8}" type="presParOf" srcId="{7D57F76B-CA6A-47C4-90EC-9F7BAC82C5D2}" destId="{F1FF3AED-E7B1-4C11-B174-4C9374D66443}" srcOrd="0" destOrd="0" presId="urn:microsoft.com/office/officeart/2005/8/layout/lProcess2"/>
    <dgm:cxn modelId="{FF6A549C-F0C4-43ED-91CB-A249D6A87134}" type="presParOf" srcId="{F1FF3AED-E7B1-4C11-B174-4C9374D66443}" destId="{6D18096D-0E65-47C3-A71A-028F946FCBA6}" srcOrd="0" destOrd="0" presId="urn:microsoft.com/office/officeart/2005/8/layout/lProcess2"/>
    <dgm:cxn modelId="{F0515A2D-CAED-4807-A140-0F4E4ACEDCB8}" type="presParOf" srcId="{F1FF3AED-E7B1-4C11-B174-4C9374D66443}" destId="{91861BCF-B69D-4747-B02B-51930903A937}" srcOrd="1" destOrd="0" presId="urn:microsoft.com/office/officeart/2005/8/layout/lProcess2"/>
    <dgm:cxn modelId="{6818DAEA-5D7B-4205-8AE9-DE69AB43758E}" type="presParOf" srcId="{F1FF3AED-E7B1-4C11-B174-4C9374D66443}" destId="{F78919EC-8956-46DD-96E5-AF27A716758B}" srcOrd="2" destOrd="0" presId="urn:microsoft.com/office/officeart/2005/8/layout/lProcess2"/>
    <dgm:cxn modelId="{CB3FDACD-57CD-454D-A7F3-A2DF02F5F41D}" type="presParOf" srcId="{F1FF3AED-E7B1-4C11-B174-4C9374D66443}" destId="{E23FAB4A-9D7F-4E26-9A5A-ED9BF4F87CE2}" srcOrd="3" destOrd="0" presId="urn:microsoft.com/office/officeart/2005/8/layout/lProcess2"/>
    <dgm:cxn modelId="{8DABF4CF-0099-412A-9AE4-784D59574FB3}" type="presParOf" srcId="{F1FF3AED-E7B1-4C11-B174-4C9374D66443}" destId="{AA8F1CDE-15E6-414F-88D3-6D48BB3374DB}" srcOrd="4" destOrd="0" presId="urn:microsoft.com/office/officeart/2005/8/layout/lProcess2"/>
    <dgm:cxn modelId="{F4026648-C3A6-4AB8-8159-80054FB98D65}" type="presParOf" srcId="{F1FF3AED-E7B1-4C11-B174-4C9374D66443}" destId="{DA0F7994-6B1A-4A78-A496-332B14AE682D}" srcOrd="5" destOrd="0" presId="urn:microsoft.com/office/officeart/2005/8/layout/lProcess2"/>
    <dgm:cxn modelId="{A273129A-2C56-4217-9589-951C13616C78}" type="presParOf" srcId="{F1FF3AED-E7B1-4C11-B174-4C9374D66443}" destId="{C85776AA-1CD5-447F-A988-BA4999668095}" srcOrd="6" destOrd="0" presId="urn:microsoft.com/office/officeart/2005/8/layout/lProcess2"/>
    <dgm:cxn modelId="{3174FBE8-4366-4DEE-956B-E017F474E5A2}" type="presParOf" srcId="{0BE7ADE8-5252-42C0-8BB9-6E3EB005333A}" destId="{A6FA3879-4B7E-4331-A8AB-D7A48EF63680}" srcOrd="1" destOrd="0" presId="urn:microsoft.com/office/officeart/2005/8/layout/lProcess2"/>
    <dgm:cxn modelId="{E369A5C2-2A8F-492F-84FB-B3720AD81A4A}" type="presParOf" srcId="{0BE7ADE8-5252-42C0-8BB9-6E3EB005333A}" destId="{FA40DD6B-5B13-4E46-9973-77891AE6BEA5}" srcOrd="2" destOrd="0" presId="urn:microsoft.com/office/officeart/2005/8/layout/lProcess2"/>
    <dgm:cxn modelId="{B49F6379-6DD1-47AD-8506-9A63C0D378C3}" type="presParOf" srcId="{FA40DD6B-5B13-4E46-9973-77891AE6BEA5}" destId="{568CAE34-0304-4FB6-9A49-07DCEB5AAFFC}" srcOrd="0" destOrd="0" presId="urn:microsoft.com/office/officeart/2005/8/layout/lProcess2"/>
    <dgm:cxn modelId="{C2FCC9C5-8F14-4C33-8EB4-B0596063CA76}" type="presParOf" srcId="{FA40DD6B-5B13-4E46-9973-77891AE6BEA5}" destId="{C4C29D14-42D9-4704-BD65-04E0E9387018}" srcOrd="1" destOrd="0" presId="urn:microsoft.com/office/officeart/2005/8/layout/lProcess2"/>
    <dgm:cxn modelId="{F7E76371-35B6-421B-A1E0-32AA4E5EAA09}" type="presParOf" srcId="{FA40DD6B-5B13-4E46-9973-77891AE6BEA5}" destId="{C9F10738-2549-41C9-997A-5656B6896CAA}" srcOrd="2" destOrd="0" presId="urn:microsoft.com/office/officeart/2005/8/layout/lProcess2"/>
    <dgm:cxn modelId="{2CCDA607-0A93-4414-A82D-8D29F9A31A95}" type="presParOf" srcId="{C9F10738-2549-41C9-997A-5656B6896CAA}" destId="{9E1B4DF4-38B7-41CD-8A76-6DB6E4531576}" srcOrd="0" destOrd="0" presId="urn:microsoft.com/office/officeart/2005/8/layout/lProcess2"/>
    <dgm:cxn modelId="{E7F7FE71-20CD-4C27-8CDF-DEA1FC5FAC94}" type="presParOf" srcId="{9E1B4DF4-38B7-41CD-8A76-6DB6E4531576}" destId="{3EE96EFC-F753-4835-A7A3-51BAA27271CC}" srcOrd="0" destOrd="0" presId="urn:microsoft.com/office/officeart/2005/8/layout/lProcess2"/>
    <dgm:cxn modelId="{339D56B6-6280-4B6E-8CC2-36A4D14ADABA}" type="presParOf" srcId="{9E1B4DF4-38B7-41CD-8A76-6DB6E4531576}" destId="{8DE0BE5F-9DB2-468E-AF58-3D3D3A5A3B2E}" srcOrd="1" destOrd="0" presId="urn:microsoft.com/office/officeart/2005/8/layout/lProcess2"/>
    <dgm:cxn modelId="{FF3B24F1-8B4A-43E2-B8A3-2EA7DF45488C}" type="presParOf" srcId="{9E1B4DF4-38B7-41CD-8A76-6DB6E4531576}" destId="{B5C76B49-F142-42B0-8711-101C235AD547}" srcOrd="2" destOrd="0" presId="urn:microsoft.com/office/officeart/2005/8/layout/lProcess2"/>
    <dgm:cxn modelId="{53B2C526-E3FF-44CF-9A19-98E531F3738F}" type="presParOf" srcId="{9E1B4DF4-38B7-41CD-8A76-6DB6E4531576}" destId="{D0537081-3154-4518-B50A-C0CFF7FAB2BF}" srcOrd="3" destOrd="0" presId="urn:microsoft.com/office/officeart/2005/8/layout/lProcess2"/>
    <dgm:cxn modelId="{AA73547A-507C-4609-9F82-C14FC97BE886}" type="presParOf" srcId="{9E1B4DF4-38B7-41CD-8A76-6DB6E4531576}" destId="{A0214D24-E216-4720-9D71-07DE68F888EF}" srcOrd="4" destOrd="0" presId="urn:microsoft.com/office/officeart/2005/8/layout/lProcess2"/>
    <dgm:cxn modelId="{2B90F81D-D00C-47D9-A8ED-57218A122694}" type="presParOf" srcId="{9E1B4DF4-38B7-41CD-8A76-6DB6E4531576}" destId="{667FD52F-F333-4CE1-8CC1-820A8E5978DE}" srcOrd="5" destOrd="0" presId="urn:microsoft.com/office/officeart/2005/8/layout/lProcess2"/>
    <dgm:cxn modelId="{A2E69890-1F51-4855-8470-25675BF5311B}" type="presParOf" srcId="{9E1B4DF4-38B7-41CD-8A76-6DB6E4531576}" destId="{C843BF46-288F-4C0D-83B0-1777394CAF37}" srcOrd="6" destOrd="0" presId="urn:microsoft.com/office/officeart/2005/8/layout/lProcess2"/>
    <dgm:cxn modelId="{5FD4AF9B-714F-4447-9B54-EC6E018ECBAB}" type="presParOf" srcId="{9E1B4DF4-38B7-41CD-8A76-6DB6E4531576}" destId="{AF6FC7D7-526A-4BC1-A0C8-1B7685453F15}" srcOrd="7" destOrd="0" presId="urn:microsoft.com/office/officeart/2005/8/layout/lProcess2"/>
    <dgm:cxn modelId="{377B69E8-AFF9-48B2-9D9D-714C00E146F1}" type="presParOf" srcId="{9E1B4DF4-38B7-41CD-8A76-6DB6E4531576}" destId="{29C87057-7A87-432B-88D5-4568AF8BA0ED}" srcOrd="8" destOrd="0" presId="urn:microsoft.com/office/officeart/2005/8/layout/lProcess2"/>
    <dgm:cxn modelId="{DC5E263E-80C6-40CB-B4AC-CC5F957D7B53}" type="presParOf" srcId="{9E1B4DF4-38B7-41CD-8A76-6DB6E4531576}" destId="{8B2A5E20-AC5E-4156-B94C-47CA6FC5A334}" srcOrd="9" destOrd="0" presId="urn:microsoft.com/office/officeart/2005/8/layout/lProcess2"/>
    <dgm:cxn modelId="{7B3CB710-1DD6-4634-9580-98533F3F2FA4}" type="presParOf" srcId="{9E1B4DF4-38B7-41CD-8A76-6DB6E4531576}" destId="{2EBAD2A0-890A-498D-8E0C-70EC3FFE69DE}" srcOrd="10" destOrd="0" presId="urn:microsoft.com/office/officeart/2005/8/layout/lProcess2"/>
    <dgm:cxn modelId="{38186674-9A57-4574-BC9C-59BB53F69F6A}" type="presParOf" srcId="{9E1B4DF4-38B7-41CD-8A76-6DB6E4531576}" destId="{95AC2858-0F40-4CC7-BF7C-4C526519468A}" srcOrd="11" destOrd="0" presId="urn:microsoft.com/office/officeart/2005/8/layout/lProcess2"/>
    <dgm:cxn modelId="{A6D4C054-676A-4398-844A-08A6DE900260}" type="presParOf" srcId="{9E1B4DF4-38B7-41CD-8A76-6DB6E4531576}" destId="{D97B5642-3992-4C17-977A-658B429E08BB}" srcOrd="12" destOrd="0" presId="urn:microsoft.com/office/officeart/2005/8/layout/lProcess2"/>
    <dgm:cxn modelId="{055FB0C5-026A-4BCA-8A83-856CA24354E9}" type="presParOf" srcId="{0BE7ADE8-5252-42C0-8BB9-6E3EB005333A}" destId="{E10B04FF-E3F7-44B5-BB9E-C5F975FB94EE}" srcOrd="3" destOrd="0" presId="urn:microsoft.com/office/officeart/2005/8/layout/lProcess2"/>
    <dgm:cxn modelId="{2423A495-36C5-4084-A923-E6BF0798141C}" type="presParOf" srcId="{0BE7ADE8-5252-42C0-8BB9-6E3EB005333A}" destId="{90BDC6C5-5428-4D35-944E-3B0EA91CB857}" srcOrd="4" destOrd="0" presId="urn:microsoft.com/office/officeart/2005/8/layout/lProcess2"/>
    <dgm:cxn modelId="{BA4B7018-0641-4120-8777-6280F34734CA}" type="presParOf" srcId="{90BDC6C5-5428-4D35-944E-3B0EA91CB857}" destId="{E05FDCCF-F503-489C-8059-217CB2E595F6}" srcOrd="0" destOrd="0" presId="urn:microsoft.com/office/officeart/2005/8/layout/lProcess2"/>
    <dgm:cxn modelId="{4D477F5C-6904-47E5-BF4F-E359C27B3853}" type="presParOf" srcId="{90BDC6C5-5428-4D35-944E-3B0EA91CB857}" destId="{2C01EC50-6338-4F3E-831D-87621304B431}" srcOrd="1" destOrd="0" presId="urn:microsoft.com/office/officeart/2005/8/layout/lProcess2"/>
    <dgm:cxn modelId="{61DA692B-153D-408F-B5FB-57F4E96087A5}" type="presParOf" srcId="{90BDC6C5-5428-4D35-944E-3B0EA91CB857}" destId="{22E7CE90-55E2-42D7-B5DB-25984D99B966}" srcOrd="2" destOrd="0" presId="urn:microsoft.com/office/officeart/2005/8/layout/lProcess2"/>
    <dgm:cxn modelId="{05D85978-EC4E-440D-9284-B510CD006001}" type="presParOf" srcId="{22E7CE90-55E2-42D7-B5DB-25984D99B966}" destId="{06C717D1-3AFB-400C-8C4E-A16C518CE6BE}" srcOrd="0" destOrd="0" presId="urn:microsoft.com/office/officeart/2005/8/layout/lProcess2"/>
    <dgm:cxn modelId="{FC54396A-DE17-4A25-935A-921C6531E954}" type="presParOf" srcId="{06C717D1-3AFB-400C-8C4E-A16C518CE6BE}" destId="{0766C249-9B39-4777-863C-14E85139F6F8}" srcOrd="0" destOrd="0" presId="urn:microsoft.com/office/officeart/2005/8/layout/lProcess2"/>
    <dgm:cxn modelId="{F8BC440B-F0E8-4278-9FEA-7994104640B0}" type="presParOf" srcId="{06C717D1-3AFB-400C-8C4E-A16C518CE6BE}" destId="{DC8E818C-1185-4A9F-926E-B00E34BE4351}" srcOrd="1" destOrd="0" presId="urn:microsoft.com/office/officeart/2005/8/layout/lProcess2"/>
    <dgm:cxn modelId="{E88F7A9F-2D5C-4995-B8E2-CA98AA5D6F1F}" type="presParOf" srcId="{06C717D1-3AFB-400C-8C4E-A16C518CE6BE}" destId="{EDD9EEA3-8259-44CB-BA01-7134D2A1ED7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019419-D7EC-449E-B069-7ED77A0BA504}" type="doc">
      <dgm:prSet loTypeId="urn:microsoft.com/office/officeart/2005/8/layout/pList1" loCatId="picture" qsTypeId="urn:microsoft.com/office/officeart/2005/8/quickstyle/simple2" qsCatId="simple" csTypeId="urn:microsoft.com/office/officeart/2005/8/colors/accent3_2" csCatId="accent3" phldr="1"/>
      <dgm:spPr/>
      <dgm:t>
        <a:bodyPr/>
        <a:lstStyle/>
        <a:p>
          <a:endParaRPr lang="es-EC"/>
        </a:p>
      </dgm:t>
    </dgm:pt>
    <dgm:pt modelId="{5E6087AA-F2DE-4C0C-9598-27396B148E36}">
      <dgm:prSet phldrT="[Texto]" custT="1"/>
      <dgm:spPr/>
      <dgm:t>
        <a:bodyPr lIns="0" rIns="0"/>
        <a:lstStyle/>
        <a:p>
          <a:pPr algn="ctr"/>
          <a:r>
            <a:rPr lang="es-EC" sz="2300" dirty="0"/>
            <a:t>Optimización de topología mediante distribución de material isotrópico.</a:t>
          </a:r>
          <a:r>
            <a:rPr lang="es-EC" sz="1100" dirty="0"/>
            <a:t> </a:t>
          </a:r>
        </a:p>
        <a:p>
          <a:pPr algn="just"/>
          <a:r>
            <a:rPr lang="es-EC" sz="1100" dirty="0"/>
            <a:t>(</a:t>
          </a:r>
          <a:r>
            <a:rPr lang="es-EC" sz="1100" dirty="0" err="1">
              <a:latin typeface="Arial" panose="020B0604020202020204" pitchFamily="34" charset="0"/>
              <a:cs typeface="Arial" panose="020B0604020202020204" pitchFamily="34" charset="0"/>
            </a:rPr>
            <a:t>Bendsoe</a:t>
          </a:r>
          <a:r>
            <a:rPr lang="es-EC" sz="1100" dirty="0">
              <a:latin typeface="Arial" panose="020B0604020202020204" pitchFamily="34" charset="0"/>
              <a:cs typeface="Arial" panose="020B0604020202020204" pitchFamily="34" charset="0"/>
            </a:rPr>
            <a:t> &amp; Sigmund, 2004, p. 2).</a:t>
          </a:r>
          <a:endParaRPr lang="es-EC" sz="1100" dirty="0"/>
        </a:p>
      </dgm:t>
    </dgm:pt>
    <dgm:pt modelId="{C9E1915E-A3D2-4217-8769-BE48B6D5945C}" type="parTrans" cxnId="{4F5FD4FD-187A-426F-B4F5-CFDFACD758C6}">
      <dgm:prSet/>
      <dgm:spPr/>
      <dgm:t>
        <a:bodyPr/>
        <a:lstStyle/>
        <a:p>
          <a:endParaRPr lang="es-EC"/>
        </a:p>
      </dgm:t>
    </dgm:pt>
    <dgm:pt modelId="{8EA70DD2-CB04-4A9E-A340-20C5D9F514E5}" type="sibTrans" cxnId="{4F5FD4FD-187A-426F-B4F5-CFDFACD758C6}">
      <dgm:prSet/>
      <dgm:spPr/>
      <dgm:t>
        <a:bodyPr/>
        <a:lstStyle/>
        <a:p>
          <a:endParaRPr lang="es-EC"/>
        </a:p>
      </dgm:t>
    </dgm:pt>
    <dgm:pt modelId="{B1E527C5-1B19-4C72-BB8C-AC9CEE7B47E3}">
      <dgm:prSet phldrT="[Texto]" custT="1"/>
      <dgm:spPr/>
      <dgm:t>
        <a:bodyPr lIns="0" rIns="0"/>
        <a:lstStyle/>
        <a:p>
          <a:pPr algn="ctr"/>
          <a:r>
            <a:rPr lang="es-EC" sz="2000" dirty="0"/>
            <a:t>Material optimizado de una viga cargada</a:t>
          </a:r>
        </a:p>
        <a:p>
          <a:pPr algn="ctr"/>
          <a:endParaRPr lang="es-EC" sz="2000" dirty="0"/>
        </a:p>
        <a:p>
          <a:pPr algn="ctr"/>
          <a:r>
            <a:rPr lang="es-EC" sz="2000" dirty="0"/>
            <a:t>(SIMP)</a:t>
          </a:r>
        </a:p>
      </dgm:t>
    </dgm:pt>
    <dgm:pt modelId="{A9AEA043-05FD-4558-ABB7-92BCF95C26E6}" type="parTrans" cxnId="{B247EEBE-CB25-4D1D-92CF-9E8D85AF1339}">
      <dgm:prSet/>
      <dgm:spPr/>
      <dgm:t>
        <a:bodyPr/>
        <a:lstStyle/>
        <a:p>
          <a:endParaRPr lang="es-EC"/>
        </a:p>
      </dgm:t>
    </dgm:pt>
    <dgm:pt modelId="{4D69A9A3-E91C-4B94-B50A-3A0172F82E34}" type="sibTrans" cxnId="{B247EEBE-CB25-4D1D-92CF-9E8D85AF1339}">
      <dgm:prSet/>
      <dgm:spPr/>
      <dgm:t>
        <a:bodyPr/>
        <a:lstStyle/>
        <a:p>
          <a:endParaRPr lang="es-EC"/>
        </a:p>
      </dgm:t>
    </dgm:pt>
    <dgm:pt modelId="{21603344-3BA8-4335-B238-0A785CF89979}" type="pres">
      <dgm:prSet presAssocID="{38019419-D7EC-449E-B069-7ED77A0BA504}" presName="Name0" presStyleCnt="0">
        <dgm:presLayoutVars>
          <dgm:dir/>
          <dgm:resizeHandles val="exact"/>
        </dgm:presLayoutVars>
      </dgm:prSet>
      <dgm:spPr/>
    </dgm:pt>
    <dgm:pt modelId="{42D8352A-2168-41AF-9098-2C7E6DCF6ED3}" type="pres">
      <dgm:prSet presAssocID="{5E6087AA-F2DE-4C0C-9598-27396B148E36}" presName="compNode" presStyleCnt="0"/>
      <dgm:spPr/>
    </dgm:pt>
    <dgm:pt modelId="{C1FF65DF-5C4C-4451-AF8C-27D5CC20C145}" type="pres">
      <dgm:prSet presAssocID="{5E6087AA-F2DE-4C0C-9598-27396B148E36}" presName="pictRect" presStyleLbl="node1" presStyleIdx="0" presStyleCnt="2" custScaleX="147230"/>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646" t="5377" r="2646" b="5377"/>
          </a:stretch>
        </a:blipFill>
      </dgm:spPr>
    </dgm:pt>
    <dgm:pt modelId="{B79F9B6E-6C4C-4E90-BDB9-1B4EA76BB8B5}" type="pres">
      <dgm:prSet presAssocID="{5E6087AA-F2DE-4C0C-9598-27396B148E36}" presName="textRect" presStyleLbl="revTx" presStyleIdx="0" presStyleCnt="2" custScaleX="196820">
        <dgm:presLayoutVars>
          <dgm:bulletEnabled val="1"/>
        </dgm:presLayoutVars>
      </dgm:prSet>
      <dgm:spPr/>
    </dgm:pt>
    <dgm:pt modelId="{38CF2320-1B35-4DD9-914E-10DA0934C89B}" type="pres">
      <dgm:prSet presAssocID="{8EA70DD2-CB04-4A9E-A340-20C5D9F514E5}" presName="sibTrans" presStyleLbl="sibTrans2D1" presStyleIdx="0" presStyleCnt="0"/>
      <dgm:spPr/>
    </dgm:pt>
    <dgm:pt modelId="{28AA2FF6-249C-41DA-8EF0-0909C9EF5317}" type="pres">
      <dgm:prSet presAssocID="{B1E527C5-1B19-4C72-BB8C-AC9CEE7B47E3}" presName="compNode" presStyleCnt="0"/>
      <dgm:spPr/>
    </dgm:pt>
    <dgm:pt modelId="{D3127D8C-594B-411E-BCE0-0D69FFECF6B6}" type="pres">
      <dgm:prSet presAssocID="{B1E527C5-1B19-4C72-BB8C-AC9CEE7B47E3}" presName="pictRect" presStyleLbl="node1" presStyleIdx="1" presStyleCnt="2" custScaleX="92740" custScaleY="97832"/>
      <dgm:spPr>
        <a:blipFill rotWithShape="1">
          <a:blip xmlns:r="http://schemas.openxmlformats.org/officeDocument/2006/relationships" r:embed="rId2"/>
          <a:srcRect/>
          <a:stretch>
            <a:fillRect t="-9000" b="-9000"/>
          </a:stretch>
        </a:blipFill>
      </dgm:spPr>
    </dgm:pt>
    <dgm:pt modelId="{DB17227F-438C-4C95-9294-DEE6AE3DD879}" type="pres">
      <dgm:prSet presAssocID="{B1E527C5-1B19-4C72-BB8C-AC9CEE7B47E3}" presName="textRect" presStyleLbl="revTx" presStyleIdx="1" presStyleCnt="2" custScaleX="143570">
        <dgm:presLayoutVars>
          <dgm:bulletEnabled val="1"/>
        </dgm:presLayoutVars>
      </dgm:prSet>
      <dgm:spPr/>
    </dgm:pt>
  </dgm:ptLst>
  <dgm:cxnLst>
    <dgm:cxn modelId="{808F4F37-B8F0-48A9-A5B1-1E3D2A3A43D7}" type="presOf" srcId="{38019419-D7EC-449E-B069-7ED77A0BA504}" destId="{21603344-3BA8-4335-B238-0A785CF89979}" srcOrd="0" destOrd="0" presId="urn:microsoft.com/office/officeart/2005/8/layout/pList1"/>
    <dgm:cxn modelId="{55800745-83BD-4A68-A380-04FDD0AD327A}" type="presOf" srcId="{8EA70DD2-CB04-4A9E-A340-20C5D9F514E5}" destId="{38CF2320-1B35-4DD9-914E-10DA0934C89B}" srcOrd="0" destOrd="0" presId="urn:microsoft.com/office/officeart/2005/8/layout/pList1"/>
    <dgm:cxn modelId="{25413655-02C0-4607-B233-6A075D2F00AF}" type="presOf" srcId="{5E6087AA-F2DE-4C0C-9598-27396B148E36}" destId="{B79F9B6E-6C4C-4E90-BDB9-1B4EA76BB8B5}" srcOrd="0" destOrd="0" presId="urn:microsoft.com/office/officeart/2005/8/layout/pList1"/>
    <dgm:cxn modelId="{CACECE8E-1668-4276-AB93-6D19018C9CB3}" type="presOf" srcId="{B1E527C5-1B19-4C72-BB8C-AC9CEE7B47E3}" destId="{DB17227F-438C-4C95-9294-DEE6AE3DD879}" srcOrd="0" destOrd="0" presId="urn:microsoft.com/office/officeart/2005/8/layout/pList1"/>
    <dgm:cxn modelId="{B247EEBE-CB25-4D1D-92CF-9E8D85AF1339}" srcId="{38019419-D7EC-449E-B069-7ED77A0BA504}" destId="{B1E527C5-1B19-4C72-BB8C-AC9CEE7B47E3}" srcOrd="1" destOrd="0" parTransId="{A9AEA043-05FD-4558-ABB7-92BCF95C26E6}" sibTransId="{4D69A9A3-E91C-4B94-B50A-3A0172F82E34}"/>
    <dgm:cxn modelId="{4F5FD4FD-187A-426F-B4F5-CFDFACD758C6}" srcId="{38019419-D7EC-449E-B069-7ED77A0BA504}" destId="{5E6087AA-F2DE-4C0C-9598-27396B148E36}" srcOrd="0" destOrd="0" parTransId="{C9E1915E-A3D2-4217-8769-BE48B6D5945C}" sibTransId="{8EA70DD2-CB04-4A9E-A340-20C5D9F514E5}"/>
    <dgm:cxn modelId="{C75D4092-81B8-451C-8EB2-1736C8DF163E}" type="presParOf" srcId="{21603344-3BA8-4335-B238-0A785CF89979}" destId="{42D8352A-2168-41AF-9098-2C7E6DCF6ED3}" srcOrd="0" destOrd="0" presId="urn:microsoft.com/office/officeart/2005/8/layout/pList1"/>
    <dgm:cxn modelId="{BA8EB973-9947-4EE1-93EC-E198398B5292}" type="presParOf" srcId="{42D8352A-2168-41AF-9098-2C7E6DCF6ED3}" destId="{C1FF65DF-5C4C-4451-AF8C-27D5CC20C145}" srcOrd="0" destOrd="0" presId="urn:microsoft.com/office/officeart/2005/8/layout/pList1"/>
    <dgm:cxn modelId="{AE143713-F15D-4A69-A3E0-21188F0FE863}" type="presParOf" srcId="{42D8352A-2168-41AF-9098-2C7E6DCF6ED3}" destId="{B79F9B6E-6C4C-4E90-BDB9-1B4EA76BB8B5}" srcOrd="1" destOrd="0" presId="urn:microsoft.com/office/officeart/2005/8/layout/pList1"/>
    <dgm:cxn modelId="{8777FE5B-3696-4DBA-B794-1AABC3E65C33}" type="presParOf" srcId="{21603344-3BA8-4335-B238-0A785CF89979}" destId="{38CF2320-1B35-4DD9-914E-10DA0934C89B}" srcOrd="1" destOrd="0" presId="urn:microsoft.com/office/officeart/2005/8/layout/pList1"/>
    <dgm:cxn modelId="{ACBFEB6F-5D1B-420C-BEB1-303C61390568}" type="presParOf" srcId="{21603344-3BA8-4335-B238-0A785CF89979}" destId="{28AA2FF6-249C-41DA-8EF0-0909C9EF5317}" srcOrd="2" destOrd="0" presId="urn:microsoft.com/office/officeart/2005/8/layout/pList1"/>
    <dgm:cxn modelId="{A8F6024D-808C-4281-B16B-35FFDD025194}" type="presParOf" srcId="{28AA2FF6-249C-41DA-8EF0-0909C9EF5317}" destId="{D3127D8C-594B-411E-BCE0-0D69FFECF6B6}" srcOrd="0" destOrd="0" presId="urn:microsoft.com/office/officeart/2005/8/layout/pList1"/>
    <dgm:cxn modelId="{655948B3-92AF-481B-A4B2-4A9FE6D8AD8E}" type="presParOf" srcId="{28AA2FF6-249C-41DA-8EF0-0909C9EF5317}" destId="{DB17227F-438C-4C95-9294-DEE6AE3DD87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FC8FE4-D8B7-44C3-8078-E2590E4016E7}" type="doc">
      <dgm:prSet loTypeId="urn:microsoft.com/office/officeart/2005/8/layout/hProcess9" loCatId="process" qsTypeId="urn:microsoft.com/office/officeart/2005/8/quickstyle/simple2" qsCatId="simple" csTypeId="urn:microsoft.com/office/officeart/2005/8/colors/accent3_1" csCatId="accent3" phldr="1"/>
      <dgm:spPr/>
    </dgm:pt>
    <dgm:pt modelId="{95A16D07-1746-40FC-A376-0F05C50BC474}">
      <dgm:prSet phldrT="[Texto]" custT="1"/>
      <dgm:spPr>
        <a:blipFill dpi="0" rotWithShape="0">
          <a:blip xmlns:r="http://schemas.openxmlformats.org/officeDocument/2006/relationships" r:embed="rId1"/>
          <a:srcRect/>
          <a:stretch>
            <a:fillRect l="524" t="1266" r="524" b="1266"/>
          </a:stretch>
        </a:blipFill>
      </dgm:spPr>
      <dgm:t>
        <a:bodyPr/>
        <a:lstStyle/>
        <a:p>
          <a:r>
            <a:rPr lang="es-EC" sz="3600" dirty="0"/>
            <a:t>1</a:t>
          </a:r>
        </a:p>
      </dgm:t>
    </dgm:pt>
    <dgm:pt modelId="{26C2ACD8-84F5-4DC1-BEEA-6E311C7C53C0}" type="parTrans" cxnId="{B927E672-7DD6-41CC-BA36-E12E64BD8C66}">
      <dgm:prSet/>
      <dgm:spPr/>
      <dgm:t>
        <a:bodyPr/>
        <a:lstStyle/>
        <a:p>
          <a:endParaRPr lang="es-EC"/>
        </a:p>
      </dgm:t>
    </dgm:pt>
    <dgm:pt modelId="{54327403-52AC-4B45-9271-BFE1D2C37C52}" type="sibTrans" cxnId="{B927E672-7DD6-41CC-BA36-E12E64BD8C66}">
      <dgm:prSet/>
      <dgm:spPr/>
      <dgm:t>
        <a:bodyPr/>
        <a:lstStyle/>
        <a:p>
          <a:endParaRPr lang="es-EC"/>
        </a:p>
      </dgm:t>
    </dgm:pt>
    <dgm:pt modelId="{C4110A0F-02F0-4D7C-88D4-6EE525160DD5}">
      <dgm:prSet phldrT="[Texto]" custT="1"/>
      <dgm:spPr>
        <a:blipFill dpi="0" rotWithShape="0">
          <a:blip xmlns:r="http://schemas.openxmlformats.org/officeDocument/2006/relationships" r:embed="rId2"/>
          <a:srcRect/>
          <a:stretch>
            <a:fillRect l="-162" t="-1545" r="-162" b="-1545"/>
          </a:stretch>
        </a:blipFill>
      </dgm:spPr>
      <dgm:t>
        <a:bodyPr/>
        <a:lstStyle/>
        <a:p>
          <a:r>
            <a:rPr lang="es-EC" sz="3600" dirty="0"/>
            <a:t>2</a:t>
          </a:r>
        </a:p>
      </dgm:t>
    </dgm:pt>
    <dgm:pt modelId="{316C5091-ABA8-4BBB-A86F-41087824C09E}" type="parTrans" cxnId="{BF6BF858-B2E7-459B-BA78-7923A03F9D9C}">
      <dgm:prSet/>
      <dgm:spPr/>
      <dgm:t>
        <a:bodyPr/>
        <a:lstStyle/>
        <a:p>
          <a:endParaRPr lang="es-EC"/>
        </a:p>
      </dgm:t>
    </dgm:pt>
    <dgm:pt modelId="{237CB06D-114B-463C-9935-103C44F936F1}" type="sibTrans" cxnId="{BF6BF858-B2E7-459B-BA78-7923A03F9D9C}">
      <dgm:prSet/>
      <dgm:spPr/>
      <dgm:t>
        <a:bodyPr/>
        <a:lstStyle/>
        <a:p>
          <a:endParaRPr lang="es-EC"/>
        </a:p>
      </dgm:t>
    </dgm:pt>
    <dgm:pt modelId="{03F3BD3A-A8BF-4C57-8EFB-9980EB8CB287}">
      <dgm:prSet phldrT="[Texto]" custT="1"/>
      <dgm:spPr>
        <a:blipFill dpi="0" rotWithShape="0">
          <a:blip xmlns:r="http://schemas.openxmlformats.org/officeDocument/2006/relationships" r:embed="rId3"/>
          <a:srcRect/>
          <a:stretch>
            <a:fillRect l="-162" t="-608" r="-162" b="-608"/>
          </a:stretch>
        </a:blipFill>
      </dgm:spPr>
      <dgm:t>
        <a:bodyPr/>
        <a:lstStyle/>
        <a:p>
          <a:r>
            <a:rPr lang="es-EC" sz="3600" dirty="0"/>
            <a:t>3</a:t>
          </a:r>
        </a:p>
      </dgm:t>
    </dgm:pt>
    <dgm:pt modelId="{228811FC-C508-4475-A580-0171D01F5830}" type="parTrans" cxnId="{B57D6C8D-9378-45F5-8CFB-8BF31AAB65BE}">
      <dgm:prSet/>
      <dgm:spPr/>
      <dgm:t>
        <a:bodyPr/>
        <a:lstStyle/>
        <a:p>
          <a:endParaRPr lang="es-EC"/>
        </a:p>
      </dgm:t>
    </dgm:pt>
    <dgm:pt modelId="{4489C76A-3C02-4F73-A22A-CED977C091DE}" type="sibTrans" cxnId="{B57D6C8D-9378-45F5-8CFB-8BF31AAB65BE}">
      <dgm:prSet/>
      <dgm:spPr/>
      <dgm:t>
        <a:bodyPr/>
        <a:lstStyle/>
        <a:p>
          <a:endParaRPr lang="es-EC"/>
        </a:p>
      </dgm:t>
    </dgm:pt>
    <dgm:pt modelId="{E25EAFF9-9C38-4283-B777-74E47C8BCF60}">
      <dgm:prSet phldrT="[Texto]" custT="1"/>
      <dgm:spPr>
        <a:blipFill dpi="0" rotWithShape="0">
          <a:blip xmlns:r="http://schemas.openxmlformats.org/officeDocument/2006/relationships" r:embed="rId4"/>
          <a:srcRect/>
          <a:stretch>
            <a:fillRect l="-849" t="-608" r="-849" b="-608"/>
          </a:stretch>
        </a:blipFill>
      </dgm:spPr>
      <dgm:t>
        <a:bodyPr/>
        <a:lstStyle/>
        <a:p>
          <a:r>
            <a:rPr lang="es-EC" sz="3600" dirty="0"/>
            <a:t>4</a:t>
          </a:r>
        </a:p>
      </dgm:t>
    </dgm:pt>
    <dgm:pt modelId="{F7757A89-113F-4965-B19B-A3EB0A1DBC4F}" type="parTrans" cxnId="{5F7C0140-C044-471C-903C-9621319C2F62}">
      <dgm:prSet/>
      <dgm:spPr/>
      <dgm:t>
        <a:bodyPr/>
        <a:lstStyle/>
        <a:p>
          <a:endParaRPr lang="es-EC"/>
        </a:p>
      </dgm:t>
    </dgm:pt>
    <dgm:pt modelId="{0E3D5268-9285-46F2-9DDB-56C23F74844B}" type="sibTrans" cxnId="{5F7C0140-C044-471C-903C-9621319C2F62}">
      <dgm:prSet/>
      <dgm:spPr/>
      <dgm:t>
        <a:bodyPr/>
        <a:lstStyle/>
        <a:p>
          <a:endParaRPr lang="es-EC"/>
        </a:p>
      </dgm:t>
    </dgm:pt>
    <dgm:pt modelId="{53A8F71A-6158-46DA-8760-3A7CD78AB8B0}" type="pres">
      <dgm:prSet presAssocID="{3BFC8FE4-D8B7-44C3-8078-E2590E4016E7}" presName="CompostProcess" presStyleCnt="0">
        <dgm:presLayoutVars>
          <dgm:dir/>
          <dgm:resizeHandles val="exact"/>
        </dgm:presLayoutVars>
      </dgm:prSet>
      <dgm:spPr/>
    </dgm:pt>
    <dgm:pt modelId="{BDC9F61E-EC93-410A-B83D-4EE6B460FE78}" type="pres">
      <dgm:prSet presAssocID="{3BFC8FE4-D8B7-44C3-8078-E2590E4016E7}" presName="arrow" presStyleLbl="bgShp" presStyleIdx="0" presStyleCnt="1"/>
      <dgm:spPr/>
    </dgm:pt>
    <dgm:pt modelId="{2F59F99D-BC90-43A2-B1AE-5CD90495B8E3}" type="pres">
      <dgm:prSet presAssocID="{3BFC8FE4-D8B7-44C3-8078-E2590E4016E7}" presName="linearProcess" presStyleCnt="0"/>
      <dgm:spPr/>
    </dgm:pt>
    <dgm:pt modelId="{F5972AF0-CADC-42DC-996A-D21A24BAF58F}" type="pres">
      <dgm:prSet presAssocID="{95A16D07-1746-40FC-A376-0F05C50BC474}" presName="textNode" presStyleLbl="node1" presStyleIdx="0" presStyleCnt="4">
        <dgm:presLayoutVars>
          <dgm:bulletEnabled val="1"/>
        </dgm:presLayoutVars>
      </dgm:prSet>
      <dgm:spPr>
        <a:prstGeom prst="flowChartProcess">
          <a:avLst/>
        </a:prstGeom>
      </dgm:spPr>
    </dgm:pt>
    <dgm:pt modelId="{50F7ADF5-1458-4CF7-B308-04B59CF93393}" type="pres">
      <dgm:prSet presAssocID="{54327403-52AC-4B45-9271-BFE1D2C37C52}" presName="sibTrans" presStyleCnt="0"/>
      <dgm:spPr/>
    </dgm:pt>
    <dgm:pt modelId="{6FAC2C49-74D3-40F3-B6EC-96D8AA920838}" type="pres">
      <dgm:prSet presAssocID="{C4110A0F-02F0-4D7C-88D4-6EE525160DD5}" presName="textNode" presStyleLbl="node1" presStyleIdx="1" presStyleCnt="4">
        <dgm:presLayoutVars>
          <dgm:bulletEnabled val="1"/>
        </dgm:presLayoutVars>
      </dgm:prSet>
      <dgm:spPr>
        <a:prstGeom prst="flowChartProcess">
          <a:avLst/>
        </a:prstGeom>
      </dgm:spPr>
    </dgm:pt>
    <dgm:pt modelId="{C77B266A-A289-479B-8D9D-4E849E16F7A7}" type="pres">
      <dgm:prSet presAssocID="{237CB06D-114B-463C-9935-103C44F936F1}" presName="sibTrans" presStyleCnt="0"/>
      <dgm:spPr/>
    </dgm:pt>
    <dgm:pt modelId="{41DA30D7-479A-42C1-84B6-18B44002D4C6}" type="pres">
      <dgm:prSet presAssocID="{03F3BD3A-A8BF-4C57-8EFB-9980EB8CB287}" presName="textNode" presStyleLbl="node1" presStyleIdx="2" presStyleCnt="4">
        <dgm:presLayoutVars>
          <dgm:bulletEnabled val="1"/>
        </dgm:presLayoutVars>
      </dgm:prSet>
      <dgm:spPr>
        <a:prstGeom prst="flowChartProcess">
          <a:avLst/>
        </a:prstGeom>
      </dgm:spPr>
    </dgm:pt>
    <dgm:pt modelId="{5ECDA33A-3841-4973-B757-BEB362E7802E}" type="pres">
      <dgm:prSet presAssocID="{4489C76A-3C02-4F73-A22A-CED977C091DE}" presName="sibTrans" presStyleCnt="0"/>
      <dgm:spPr/>
    </dgm:pt>
    <dgm:pt modelId="{8FB47828-ED17-41E1-A4D3-374F21B1C463}" type="pres">
      <dgm:prSet presAssocID="{E25EAFF9-9C38-4283-B777-74E47C8BCF60}" presName="textNode" presStyleLbl="node1" presStyleIdx="3" presStyleCnt="4">
        <dgm:presLayoutVars>
          <dgm:bulletEnabled val="1"/>
        </dgm:presLayoutVars>
      </dgm:prSet>
      <dgm:spPr>
        <a:prstGeom prst="flowChartProcess">
          <a:avLst/>
        </a:prstGeom>
      </dgm:spPr>
    </dgm:pt>
  </dgm:ptLst>
  <dgm:cxnLst>
    <dgm:cxn modelId="{5F7C0140-C044-471C-903C-9621319C2F62}" srcId="{3BFC8FE4-D8B7-44C3-8078-E2590E4016E7}" destId="{E25EAFF9-9C38-4283-B777-74E47C8BCF60}" srcOrd="3" destOrd="0" parTransId="{F7757A89-113F-4965-B19B-A3EB0A1DBC4F}" sibTransId="{0E3D5268-9285-46F2-9DDB-56C23F74844B}"/>
    <dgm:cxn modelId="{3A01174A-3EDB-4DD9-B386-5D7191329194}" type="presOf" srcId="{E25EAFF9-9C38-4283-B777-74E47C8BCF60}" destId="{8FB47828-ED17-41E1-A4D3-374F21B1C463}" srcOrd="0" destOrd="0" presId="urn:microsoft.com/office/officeart/2005/8/layout/hProcess9"/>
    <dgm:cxn modelId="{539EAF6A-DEE7-4078-B3F9-8CD0584D8A01}" type="presOf" srcId="{03F3BD3A-A8BF-4C57-8EFB-9980EB8CB287}" destId="{41DA30D7-479A-42C1-84B6-18B44002D4C6}" srcOrd="0" destOrd="0" presId="urn:microsoft.com/office/officeart/2005/8/layout/hProcess9"/>
    <dgm:cxn modelId="{B927E672-7DD6-41CC-BA36-E12E64BD8C66}" srcId="{3BFC8FE4-D8B7-44C3-8078-E2590E4016E7}" destId="{95A16D07-1746-40FC-A376-0F05C50BC474}" srcOrd="0" destOrd="0" parTransId="{26C2ACD8-84F5-4DC1-BEEA-6E311C7C53C0}" sibTransId="{54327403-52AC-4B45-9271-BFE1D2C37C52}"/>
    <dgm:cxn modelId="{BF6BF858-B2E7-459B-BA78-7923A03F9D9C}" srcId="{3BFC8FE4-D8B7-44C3-8078-E2590E4016E7}" destId="{C4110A0F-02F0-4D7C-88D4-6EE525160DD5}" srcOrd="1" destOrd="0" parTransId="{316C5091-ABA8-4BBB-A86F-41087824C09E}" sibTransId="{237CB06D-114B-463C-9935-103C44F936F1}"/>
    <dgm:cxn modelId="{6D7BDE87-8436-4A47-A0B5-233A0C4F00C0}" type="presOf" srcId="{C4110A0F-02F0-4D7C-88D4-6EE525160DD5}" destId="{6FAC2C49-74D3-40F3-B6EC-96D8AA920838}" srcOrd="0" destOrd="0" presId="urn:microsoft.com/office/officeart/2005/8/layout/hProcess9"/>
    <dgm:cxn modelId="{B57D6C8D-9378-45F5-8CFB-8BF31AAB65BE}" srcId="{3BFC8FE4-D8B7-44C3-8078-E2590E4016E7}" destId="{03F3BD3A-A8BF-4C57-8EFB-9980EB8CB287}" srcOrd="2" destOrd="0" parTransId="{228811FC-C508-4475-A580-0171D01F5830}" sibTransId="{4489C76A-3C02-4F73-A22A-CED977C091DE}"/>
    <dgm:cxn modelId="{8C8A0BB6-D5EA-4FDD-83E7-B24AB7703D60}" type="presOf" srcId="{95A16D07-1746-40FC-A376-0F05C50BC474}" destId="{F5972AF0-CADC-42DC-996A-D21A24BAF58F}" srcOrd="0" destOrd="0" presId="urn:microsoft.com/office/officeart/2005/8/layout/hProcess9"/>
    <dgm:cxn modelId="{C89E72E6-7F1F-440A-A172-E8055ECB1820}" type="presOf" srcId="{3BFC8FE4-D8B7-44C3-8078-E2590E4016E7}" destId="{53A8F71A-6158-46DA-8760-3A7CD78AB8B0}" srcOrd="0" destOrd="0" presId="urn:microsoft.com/office/officeart/2005/8/layout/hProcess9"/>
    <dgm:cxn modelId="{106CACD6-B8E7-41F1-9C08-9318316C4EF8}" type="presParOf" srcId="{53A8F71A-6158-46DA-8760-3A7CD78AB8B0}" destId="{BDC9F61E-EC93-410A-B83D-4EE6B460FE78}" srcOrd="0" destOrd="0" presId="urn:microsoft.com/office/officeart/2005/8/layout/hProcess9"/>
    <dgm:cxn modelId="{1AFD4A5B-52F9-43BA-949F-01B3BB22C345}" type="presParOf" srcId="{53A8F71A-6158-46DA-8760-3A7CD78AB8B0}" destId="{2F59F99D-BC90-43A2-B1AE-5CD90495B8E3}" srcOrd="1" destOrd="0" presId="urn:microsoft.com/office/officeart/2005/8/layout/hProcess9"/>
    <dgm:cxn modelId="{319AF425-A745-42D8-9DC6-5DE9E400D712}" type="presParOf" srcId="{2F59F99D-BC90-43A2-B1AE-5CD90495B8E3}" destId="{F5972AF0-CADC-42DC-996A-D21A24BAF58F}" srcOrd="0" destOrd="0" presId="urn:microsoft.com/office/officeart/2005/8/layout/hProcess9"/>
    <dgm:cxn modelId="{927EA16A-16B1-4703-A649-F6BA56D8B2DC}" type="presParOf" srcId="{2F59F99D-BC90-43A2-B1AE-5CD90495B8E3}" destId="{50F7ADF5-1458-4CF7-B308-04B59CF93393}" srcOrd="1" destOrd="0" presId="urn:microsoft.com/office/officeart/2005/8/layout/hProcess9"/>
    <dgm:cxn modelId="{1024698E-38CB-44EE-B8A2-28172AA5C15E}" type="presParOf" srcId="{2F59F99D-BC90-43A2-B1AE-5CD90495B8E3}" destId="{6FAC2C49-74D3-40F3-B6EC-96D8AA920838}" srcOrd="2" destOrd="0" presId="urn:microsoft.com/office/officeart/2005/8/layout/hProcess9"/>
    <dgm:cxn modelId="{CA12E26A-5517-4783-B3E3-6DC00300FE89}" type="presParOf" srcId="{2F59F99D-BC90-43A2-B1AE-5CD90495B8E3}" destId="{C77B266A-A289-479B-8D9D-4E849E16F7A7}" srcOrd="3" destOrd="0" presId="urn:microsoft.com/office/officeart/2005/8/layout/hProcess9"/>
    <dgm:cxn modelId="{E9C9264D-E3C7-434A-896E-EBE1165B5105}" type="presParOf" srcId="{2F59F99D-BC90-43A2-B1AE-5CD90495B8E3}" destId="{41DA30D7-479A-42C1-84B6-18B44002D4C6}" srcOrd="4" destOrd="0" presId="urn:microsoft.com/office/officeart/2005/8/layout/hProcess9"/>
    <dgm:cxn modelId="{670C88BA-B1F9-4385-B91D-FCAEE9692E74}" type="presParOf" srcId="{2F59F99D-BC90-43A2-B1AE-5CD90495B8E3}" destId="{5ECDA33A-3841-4973-B757-BEB362E7802E}" srcOrd="5" destOrd="0" presId="urn:microsoft.com/office/officeart/2005/8/layout/hProcess9"/>
    <dgm:cxn modelId="{F1A5C318-65D9-4750-8C45-000ECC3FE4D8}" type="presParOf" srcId="{2F59F99D-BC90-43A2-B1AE-5CD90495B8E3}" destId="{8FB47828-ED17-41E1-A4D3-374F21B1C463}"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E394D2-6EAE-4357-A27B-CA43DF5A3C18}" type="doc">
      <dgm:prSet loTypeId="urn:microsoft.com/office/officeart/2008/layout/BendingPictureSemiTransparentText" loCatId="picture" qsTypeId="urn:microsoft.com/office/officeart/2005/8/quickstyle/simple1" qsCatId="simple" csTypeId="urn:microsoft.com/office/officeart/2005/8/colors/accent3_3" csCatId="accent3" phldr="1"/>
      <dgm:spPr/>
    </dgm:pt>
    <dgm:pt modelId="{0647169F-F8C4-4366-AF19-A2A6302A21FC}">
      <dgm:prSet phldrT="[Texto]"/>
      <dgm:spPr/>
      <dgm:t>
        <a:bodyPr/>
        <a:lstStyle/>
        <a:p>
          <a:r>
            <a:rPr lang="es-EC" dirty="0"/>
            <a:t>Inteligencia Artificial</a:t>
          </a:r>
        </a:p>
      </dgm:t>
    </dgm:pt>
    <dgm:pt modelId="{967A95E1-4571-4A11-ACBF-61E05B5E28BA}" type="parTrans" cxnId="{36DEFF27-A20A-44CE-B112-0D31BA3652B8}">
      <dgm:prSet/>
      <dgm:spPr/>
      <dgm:t>
        <a:bodyPr/>
        <a:lstStyle/>
        <a:p>
          <a:endParaRPr lang="es-EC"/>
        </a:p>
      </dgm:t>
    </dgm:pt>
    <dgm:pt modelId="{A6D02B24-F714-4203-B12C-B831D0902C37}" type="sibTrans" cxnId="{36DEFF27-A20A-44CE-B112-0D31BA3652B8}">
      <dgm:prSet/>
      <dgm:spPr/>
      <dgm:t>
        <a:bodyPr/>
        <a:lstStyle/>
        <a:p>
          <a:endParaRPr lang="es-EC"/>
        </a:p>
      </dgm:t>
    </dgm:pt>
    <dgm:pt modelId="{A904DC9D-FE3F-4D81-BF6D-4B996F9A13EA}" type="pres">
      <dgm:prSet presAssocID="{97E394D2-6EAE-4357-A27B-CA43DF5A3C18}" presName="Name0" presStyleCnt="0">
        <dgm:presLayoutVars>
          <dgm:dir/>
          <dgm:resizeHandles val="exact"/>
        </dgm:presLayoutVars>
      </dgm:prSet>
      <dgm:spPr/>
    </dgm:pt>
    <dgm:pt modelId="{B600ED39-396B-486D-A21E-535D07F14912}" type="pres">
      <dgm:prSet presAssocID="{0647169F-F8C4-4366-AF19-A2A6302A21FC}" presName="composite" presStyleCnt="0"/>
      <dgm:spPr/>
    </dgm:pt>
    <dgm:pt modelId="{CDEAF195-9EDA-4AEF-B099-5BF9F2EEA210}" type="pres">
      <dgm:prSet presAssocID="{0647169F-F8C4-4366-AF19-A2A6302A21FC}" presName="rect1" presStyleLbl="bgShp" presStyleIdx="0" presStyleCnt="1" custScaleX="124676"/>
      <dgm:spPr>
        <a:blipFill dpi="0" rotWithShape="1">
          <a:blip xmlns:r="http://schemas.openxmlformats.org/officeDocument/2006/relationships" r:embed="rId1"/>
          <a:srcRect/>
          <a:stretch>
            <a:fillRect l="-57" t="68" r="-57" b="68"/>
          </a:stretch>
        </a:blipFill>
        <a:effectLst>
          <a:outerShdw blurRad="50800" dist="38100" dir="8100000" algn="tr" rotWithShape="0">
            <a:prstClr val="black">
              <a:alpha val="40000"/>
            </a:prstClr>
          </a:outerShdw>
        </a:effectLst>
      </dgm:spPr>
    </dgm:pt>
    <dgm:pt modelId="{86F1E9E1-2950-4781-9B87-016B1064478D}" type="pres">
      <dgm:prSet presAssocID="{0647169F-F8C4-4366-AF19-A2A6302A21FC}" presName="rect2" presStyleLbl="trBgShp" presStyleIdx="0" presStyleCnt="1" custScaleX="124676">
        <dgm:presLayoutVars>
          <dgm:bulletEnabled val="1"/>
        </dgm:presLayoutVars>
      </dgm:prSet>
      <dgm:spPr/>
    </dgm:pt>
  </dgm:ptLst>
  <dgm:cxnLst>
    <dgm:cxn modelId="{36DEFF27-A20A-44CE-B112-0D31BA3652B8}" srcId="{97E394D2-6EAE-4357-A27B-CA43DF5A3C18}" destId="{0647169F-F8C4-4366-AF19-A2A6302A21FC}" srcOrd="0" destOrd="0" parTransId="{967A95E1-4571-4A11-ACBF-61E05B5E28BA}" sibTransId="{A6D02B24-F714-4203-B12C-B831D0902C37}"/>
    <dgm:cxn modelId="{677E8393-CF30-464C-9701-8E35EB00D493}" type="presOf" srcId="{97E394D2-6EAE-4357-A27B-CA43DF5A3C18}" destId="{A904DC9D-FE3F-4D81-BF6D-4B996F9A13EA}" srcOrd="0" destOrd="0" presId="urn:microsoft.com/office/officeart/2008/layout/BendingPictureSemiTransparentText"/>
    <dgm:cxn modelId="{F238BEC2-BABD-41E3-9C35-5FE160D37002}" type="presOf" srcId="{0647169F-F8C4-4366-AF19-A2A6302A21FC}" destId="{86F1E9E1-2950-4781-9B87-016B1064478D}" srcOrd="0" destOrd="0" presId="urn:microsoft.com/office/officeart/2008/layout/BendingPictureSemiTransparentText"/>
    <dgm:cxn modelId="{1FCF6D22-418F-485D-99D4-778A364D32EF}" type="presParOf" srcId="{A904DC9D-FE3F-4D81-BF6D-4B996F9A13EA}" destId="{B600ED39-396B-486D-A21E-535D07F14912}" srcOrd="0" destOrd="0" presId="urn:microsoft.com/office/officeart/2008/layout/BendingPictureSemiTransparentText"/>
    <dgm:cxn modelId="{06AC25B2-0B83-452E-AAA0-2E1AA16F64C9}" type="presParOf" srcId="{B600ED39-396B-486D-A21E-535D07F14912}" destId="{CDEAF195-9EDA-4AEF-B099-5BF9F2EEA210}" srcOrd="0" destOrd="0" presId="urn:microsoft.com/office/officeart/2008/layout/BendingPictureSemiTransparentText"/>
    <dgm:cxn modelId="{92BA07E8-36DC-48D4-A041-E5F485240F7A}" type="presParOf" srcId="{B600ED39-396B-486D-A21E-535D07F14912}" destId="{86F1E9E1-2950-4781-9B87-016B1064478D}"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66BE02-1E6B-4BEA-8CA4-30D479B9ECA8}" type="doc">
      <dgm:prSet loTypeId="urn:microsoft.com/office/officeart/2008/layout/BendingPictureCaption" loCatId="picture" qsTypeId="urn:microsoft.com/office/officeart/2005/8/quickstyle/simple2" qsCatId="simple" csTypeId="urn:microsoft.com/office/officeart/2005/8/colors/accent3_3" csCatId="accent3" phldr="1"/>
      <dgm:spPr/>
      <dgm:t>
        <a:bodyPr/>
        <a:lstStyle/>
        <a:p>
          <a:endParaRPr lang="es-EC"/>
        </a:p>
      </dgm:t>
    </dgm:pt>
    <dgm:pt modelId="{0DECE4CF-16D4-4D64-9643-73E0CA814062}">
      <dgm:prSet phldrT="[Texto]"/>
      <dgm:spPr/>
      <dgm:t>
        <a:bodyPr/>
        <a:lstStyle/>
        <a:p>
          <a:r>
            <a:rPr lang="es-EC" dirty="0"/>
            <a:t>Configuración </a:t>
          </a:r>
        </a:p>
      </dgm:t>
    </dgm:pt>
    <dgm:pt modelId="{5901B419-8827-4E55-A594-79C2E8510675}" type="parTrans" cxnId="{0C82B139-B775-4AB4-A03B-53875D60905D}">
      <dgm:prSet/>
      <dgm:spPr/>
      <dgm:t>
        <a:bodyPr/>
        <a:lstStyle/>
        <a:p>
          <a:endParaRPr lang="es-EC"/>
        </a:p>
      </dgm:t>
    </dgm:pt>
    <dgm:pt modelId="{F7DC1DC2-FC40-46F8-8CD6-83573C44BB8B}" type="sibTrans" cxnId="{0C82B139-B775-4AB4-A03B-53875D60905D}">
      <dgm:prSet/>
      <dgm:spPr/>
      <dgm:t>
        <a:bodyPr/>
        <a:lstStyle/>
        <a:p>
          <a:endParaRPr lang="es-EC"/>
        </a:p>
      </dgm:t>
    </dgm:pt>
    <dgm:pt modelId="{8B567F0D-CD2A-4DE7-B7C3-2AE7BE6EAB97}" type="pres">
      <dgm:prSet presAssocID="{F666BE02-1E6B-4BEA-8CA4-30D479B9ECA8}" presName="diagram" presStyleCnt="0">
        <dgm:presLayoutVars>
          <dgm:dir/>
        </dgm:presLayoutVars>
      </dgm:prSet>
      <dgm:spPr/>
    </dgm:pt>
    <dgm:pt modelId="{7BCCF4D8-B20E-4281-BE94-0F13032DBD8C}" type="pres">
      <dgm:prSet presAssocID="{0DECE4CF-16D4-4D64-9643-73E0CA814062}" presName="composite" presStyleCnt="0"/>
      <dgm:spPr/>
    </dgm:pt>
    <dgm:pt modelId="{5838E16F-8B63-47F7-A7E2-3AA1F1F2EF76}" type="pres">
      <dgm:prSet presAssocID="{0DECE4CF-16D4-4D64-9643-73E0CA814062}" presName="Image" presStyleLbl="bgShp" presStyleIdx="0" presStyleCnt="1"/>
      <dgm:spPr>
        <a:blipFill dpi="0" rotWithShape="1">
          <a:blip xmlns:r="http://schemas.openxmlformats.org/officeDocument/2006/relationships" r:embed="rId1"/>
          <a:srcRect/>
          <a:stretch>
            <a:fillRect l="633" t="22257" r="633" b="22257"/>
          </a:stretch>
        </a:blipFill>
        <a:ln w="28575">
          <a:noFill/>
        </a:ln>
      </dgm:spPr>
    </dgm:pt>
    <dgm:pt modelId="{B278DD9A-C268-4645-8B4B-06EA7DE66750}" type="pres">
      <dgm:prSet presAssocID="{0DECE4CF-16D4-4D64-9643-73E0CA814062}" presName="Parent" presStyleLbl="node0" presStyleIdx="0" presStyleCnt="1">
        <dgm:presLayoutVars>
          <dgm:bulletEnabled val="1"/>
        </dgm:presLayoutVars>
      </dgm:prSet>
      <dgm:spPr/>
    </dgm:pt>
  </dgm:ptLst>
  <dgm:cxnLst>
    <dgm:cxn modelId="{0C82B139-B775-4AB4-A03B-53875D60905D}" srcId="{F666BE02-1E6B-4BEA-8CA4-30D479B9ECA8}" destId="{0DECE4CF-16D4-4D64-9643-73E0CA814062}" srcOrd="0" destOrd="0" parTransId="{5901B419-8827-4E55-A594-79C2E8510675}" sibTransId="{F7DC1DC2-FC40-46F8-8CD6-83573C44BB8B}"/>
    <dgm:cxn modelId="{46EED48C-B7AF-4F8B-B24C-F5655E07EB51}" type="presOf" srcId="{0DECE4CF-16D4-4D64-9643-73E0CA814062}" destId="{B278DD9A-C268-4645-8B4B-06EA7DE66750}" srcOrd="0" destOrd="0" presId="urn:microsoft.com/office/officeart/2008/layout/BendingPictureCaption"/>
    <dgm:cxn modelId="{5C09E9E7-25F7-4435-BB79-5B559D2373FB}" type="presOf" srcId="{F666BE02-1E6B-4BEA-8CA4-30D479B9ECA8}" destId="{8B567F0D-CD2A-4DE7-B7C3-2AE7BE6EAB97}" srcOrd="0" destOrd="0" presId="urn:microsoft.com/office/officeart/2008/layout/BendingPictureCaption"/>
    <dgm:cxn modelId="{3253E986-5B9F-4C6F-A58A-F816833A5990}" type="presParOf" srcId="{8B567F0D-CD2A-4DE7-B7C3-2AE7BE6EAB97}" destId="{7BCCF4D8-B20E-4281-BE94-0F13032DBD8C}" srcOrd="0" destOrd="0" presId="urn:microsoft.com/office/officeart/2008/layout/BendingPictureCaption"/>
    <dgm:cxn modelId="{8CDB9882-4B7E-47C9-9A0B-166222CD79B1}" type="presParOf" srcId="{7BCCF4D8-B20E-4281-BE94-0F13032DBD8C}" destId="{5838E16F-8B63-47F7-A7E2-3AA1F1F2EF76}" srcOrd="0" destOrd="0" presId="urn:microsoft.com/office/officeart/2008/layout/BendingPictureCaption"/>
    <dgm:cxn modelId="{35E4BF92-4EB2-4188-A523-48C1365241A9}" type="presParOf" srcId="{7BCCF4D8-B20E-4281-BE94-0F13032DBD8C}" destId="{B278DD9A-C268-4645-8B4B-06EA7DE66750}"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EA28D-C8F0-406A-B051-06DF97F4A641}">
      <dsp:nvSpPr>
        <dsp:cNvPr id="0" name=""/>
        <dsp:cNvSpPr/>
      </dsp:nvSpPr>
      <dsp:spPr>
        <a:xfrm>
          <a:off x="-5246010" y="-803479"/>
          <a:ext cx="6246958" cy="6246958"/>
        </a:xfrm>
        <a:prstGeom prst="blockArc">
          <a:avLst>
            <a:gd name="adj1" fmla="val 18900000"/>
            <a:gd name="adj2" fmla="val 2700000"/>
            <a:gd name="adj3" fmla="val 346"/>
          </a:avLst>
        </a:pr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C6BD91-A54A-4B07-AF59-7E1307347F4B}">
      <dsp:nvSpPr>
        <dsp:cNvPr id="0" name=""/>
        <dsp:cNvSpPr/>
      </dsp:nvSpPr>
      <dsp:spPr>
        <a:xfrm>
          <a:off x="437764" y="289907"/>
          <a:ext cx="4847060" cy="58018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0522"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Evolución de la </a:t>
          </a:r>
          <a:r>
            <a:rPr lang="es-EC" sz="2700" kern="1200"/>
            <a:t>Ingeniería </a:t>
          </a:r>
          <a:endParaRPr lang="es-EC" sz="2700" kern="1200" dirty="0"/>
        </a:p>
      </dsp:txBody>
      <dsp:txXfrm>
        <a:off x="437764" y="289907"/>
        <a:ext cx="4847060" cy="580185"/>
      </dsp:txXfrm>
    </dsp:sp>
    <dsp:sp modelId="{9176839B-848B-4A8C-9CF9-046ACE717487}">
      <dsp:nvSpPr>
        <dsp:cNvPr id="0" name=""/>
        <dsp:cNvSpPr/>
      </dsp:nvSpPr>
      <dsp:spPr>
        <a:xfrm>
          <a:off x="75148" y="217383"/>
          <a:ext cx="725231" cy="725231"/>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27E2B83-A6A2-4078-BD6C-A100EDE5CE26}">
      <dsp:nvSpPr>
        <dsp:cNvPr id="0" name=""/>
        <dsp:cNvSpPr/>
      </dsp:nvSpPr>
      <dsp:spPr>
        <a:xfrm>
          <a:off x="853507" y="1159906"/>
          <a:ext cx="4431316" cy="58018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0522"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Tecnologías de manufactura </a:t>
          </a:r>
        </a:p>
      </dsp:txBody>
      <dsp:txXfrm>
        <a:off x="853507" y="1159906"/>
        <a:ext cx="4431316" cy="580185"/>
      </dsp:txXfrm>
    </dsp:sp>
    <dsp:sp modelId="{B0569F2D-C519-408C-94E6-876756926BF3}">
      <dsp:nvSpPr>
        <dsp:cNvPr id="0" name=""/>
        <dsp:cNvSpPr/>
      </dsp:nvSpPr>
      <dsp:spPr>
        <a:xfrm>
          <a:off x="490892" y="1087383"/>
          <a:ext cx="725231" cy="725231"/>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022D83B-1EF4-447F-8DB5-04A0A886E134}">
      <dsp:nvSpPr>
        <dsp:cNvPr id="0" name=""/>
        <dsp:cNvSpPr/>
      </dsp:nvSpPr>
      <dsp:spPr>
        <a:xfrm>
          <a:off x="981107" y="2029906"/>
          <a:ext cx="4303716" cy="58018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0522"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Propiedades mecánicas </a:t>
          </a:r>
        </a:p>
      </dsp:txBody>
      <dsp:txXfrm>
        <a:off x="981107" y="2029906"/>
        <a:ext cx="4303716" cy="580185"/>
      </dsp:txXfrm>
    </dsp:sp>
    <dsp:sp modelId="{E3F02400-B912-4F82-B4AF-2BD419E7D33C}">
      <dsp:nvSpPr>
        <dsp:cNvPr id="0" name=""/>
        <dsp:cNvSpPr/>
      </dsp:nvSpPr>
      <dsp:spPr>
        <a:xfrm>
          <a:off x="618491" y="1957383"/>
          <a:ext cx="725231" cy="725231"/>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601EEDB-BC1B-4E31-885F-699F03F7B033}">
      <dsp:nvSpPr>
        <dsp:cNvPr id="0" name=""/>
        <dsp:cNvSpPr/>
      </dsp:nvSpPr>
      <dsp:spPr>
        <a:xfrm>
          <a:off x="853507" y="2899906"/>
          <a:ext cx="4431316" cy="58018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0522"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Nuevos diseños</a:t>
          </a:r>
        </a:p>
      </dsp:txBody>
      <dsp:txXfrm>
        <a:off x="853507" y="2899906"/>
        <a:ext cx="4431316" cy="580185"/>
      </dsp:txXfrm>
    </dsp:sp>
    <dsp:sp modelId="{318576A3-F142-48D8-BD2D-7CC947B7EF47}">
      <dsp:nvSpPr>
        <dsp:cNvPr id="0" name=""/>
        <dsp:cNvSpPr/>
      </dsp:nvSpPr>
      <dsp:spPr>
        <a:xfrm>
          <a:off x="490892" y="2827383"/>
          <a:ext cx="725231" cy="725231"/>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6433711-0EF4-4994-848D-87354F01A5E3}">
      <dsp:nvSpPr>
        <dsp:cNvPr id="0" name=""/>
        <dsp:cNvSpPr/>
      </dsp:nvSpPr>
      <dsp:spPr>
        <a:xfrm>
          <a:off x="437764" y="3769906"/>
          <a:ext cx="4847060" cy="580185"/>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0522" tIns="68580" rIns="68580" bIns="68580" numCol="1" spcCol="1270" anchor="ctr" anchorCtr="0">
          <a:noAutofit/>
        </a:bodyPr>
        <a:lstStyle/>
        <a:p>
          <a:pPr marL="0" lvl="0" indent="0" algn="l" defTabSz="1200150">
            <a:lnSpc>
              <a:spcPct val="90000"/>
            </a:lnSpc>
            <a:spcBef>
              <a:spcPct val="0"/>
            </a:spcBef>
            <a:spcAft>
              <a:spcPct val="35000"/>
            </a:spcAft>
            <a:buNone/>
          </a:pPr>
          <a:r>
            <a:rPr lang="es-EC" sz="2700" kern="1200" dirty="0"/>
            <a:t>Mayor libertad </a:t>
          </a:r>
        </a:p>
      </dsp:txBody>
      <dsp:txXfrm>
        <a:off x="437764" y="3769906"/>
        <a:ext cx="4847060" cy="580185"/>
      </dsp:txXfrm>
    </dsp:sp>
    <dsp:sp modelId="{70C1366D-A046-4662-AE09-119A87F9C1A6}">
      <dsp:nvSpPr>
        <dsp:cNvPr id="0" name=""/>
        <dsp:cNvSpPr/>
      </dsp:nvSpPr>
      <dsp:spPr>
        <a:xfrm>
          <a:off x="75148" y="3697383"/>
          <a:ext cx="725231" cy="725231"/>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626B0-E300-4EC4-91E7-D54E419F327C}">
      <dsp:nvSpPr>
        <dsp:cNvPr id="0" name=""/>
        <dsp:cNvSpPr/>
      </dsp:nvSpPr>
      <dsp:spPr>
        <a:xfrm>
          <a:off x="0" y="0"/>
          <a:ext cx="4529858" cy="4296281"/>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s-EC" sz="4600" kern="1200" dirty="0"/>
            <a:t>Objetivo General</a:t>
          </a:r>
        </a:p>
      </dsp:txBody>
      <dsp:txXfrm>
        <a:off x="0" y="0"/>
        <a:ext cx="4529858" cy="1288884"/>
      </dsp:txXfrm>
    </dsp:sp>
    <dsp:sp modelId="{863BD256-FF19-4110-90F3-30197BCB5BD1}">
      <dsp:nvSpPr>
        <dsp:cNvPr id="0" name=""/>
        <dsp:cNvSpPr/>
      </dsp:nvSpPr>
      <dsp:spPr>
        <a:xfrm>
          <a:off x="452985" y="1288884"/>
          <a:ext cx="3623886" cy="2792582"/>
        </a:xfrm>
        <a:prstGeom prst="roundRect">
          <a:avLst>
            <a:gd name="adj" fmla="val 10000"/>
          </a:avLst>
        </a:prstGeom>
        <a:solidFill>
          <a:schemeClr val="accent3">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62865" rIns="83820" bIns="62865" numCol="1" spcCol="1270" anchor="ctr" anchorCtr="0">
          <a:noAutofit/>
        </a:bodyPr>
        <a:lstStyle/>
        <a:p>
          <a:pPr marL="0" lvl="0" indent="0" algn="ctr" defTabSz="1466850">
            <a:lnSpc>
              <a:spcPct val="90000"/>
            </a:lnSpc>
            <a:spcBef>
              <a:spcPct val="0"/>
            </a:spcBef>
            <a:spcAft>
              <a:spcPct val="35000"/>
            </a:spcAft>
            <a:buNone/>
          </a:pPr>
          <a:r>
            <a:rPr lang="es-EC" sz="3300" kern="1200" dirty="0"/>
            <a:t>Comparativa entre la optimización topológica y el diseño generativo en una aplicación estructural.</a:t>
          </a:r>
        </a:p>
      </dsp:txBody>
      <dsp:txXfrm>
        <a:off x="534777" y="1370676"/>
        <a:ext cx="3460302" cy="2628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ABA32-CB11-4AC3-A54C-C84A5CF98739}">
      <dsp:nvSpPr>
        <dsp:cNvPr id="0" name=""/>
        <dsp:cNvSpPr/>
      </dsp:nvSpPr>
      <dsp:spPr>
        <a:xfrm>
          <a:off x="0" y="23509"/>
          <a:ext cx="5959060" cy="821339"/>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C" sz="3600" kern="1200" dirty="0"/>
            <a:t>Objetivos Específicos </a:t>
          </a:r>
        </a:p>
      </dsp:txBody>
      <dsp:txXfrm>
        <a:off x="40094" y="63603"/>
        <a:ext cx="5878872" cy="741151"/>
      </dsp:txXfrm>
    </dsp:sp>
    <dsp:sp modelId="{0F70E0A8-0A3B-4893-9983-B63F24AAE7B2}">
      <dsp:nvSpPr>
        <dsp:cNvPr id="0" name=""/>
        <dsp:cNvSpPr/>
      </dsp:nvSpPr>
      <dsp:spPr>
        <a:xfrm>
          <a:off x="0" y="844849"/>
          <a:ext cx="5959060" cy="3427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00" tIns="45720" rIns="256032" bIns="45720" numCol="1" spcCol="1270" anchor="t" anchorCtr="0">
          <a:noAutofit/>
        </a:bodyPr>
        <a:lstStyle/>
        <a:p>
          <a:pPr marL="285750" lvl="1" indent="-285750" algn="l" defTabSz="1244600">
            <a:lnSpc>
              <a:spcPct val="90000"/>
            </a:lnSpc>
            <a:spcBef>
              <a:spcPct val="0"/>
            </a:spcBef>
            <a:spcAft>
              <a:spcPct val="20000"/>
            </a:spcAft>
            <a:buFont typeface="Symbol" panose="05050102010706020507" pitchFamily="18" charset="2"/>
            <a:buChar char=""/>
          </a:pPr>
          <a:r>
            <a:rPr lang="es-EC" sz="2800" kern="1200" dirty="0"/>
            <a:t>Obtener la interpretación de la estructura usando herramientas de optimización computacionales. </a:t>
          </a:r>
        </a:p>
        <a:p>
          <a:pPr marL="285750" lvl="1" indent="-285750" algn="l" defTabSz="1244600">
            <a:lnSpc>
              <a:spcPct val="90000"/>
            </a:lnSpc>
            <a:spcBef>
              <a:spcPct val="0"/>
            </a:spcBef>
            <a:spcAft>
              <a:spcPct val="20000"/>
            </a:spcAft>
            <a:buFont typeface="Symbol" panose="05050102010706020507" pitchFamily="18" charset="2"/>
            <a:buChar char=""/>
          </a:pPr>
          <a:r>
            <a:rPr lang="es-EC" sz="2800" kern="1200" dirty="0"/>
            <a:t>Valorar la fuerza de sustentación producida por la hélice aprovechando la dinámica de fluidos computacionales. </a:t>
          </a:r>
        </a:p>
        <a:p>
          <a:pPr marL="285750" lvl="1" indent="-285750" algn="l" defTabSz="1244600">
            <a:lnSpc>
              <a:spcPct val="90000"/>
            </a:lnSpc>
            <a:spcBef>
              <a:spcPct val="0"/>
            </a:spcBef>
            <a:spcAft>
              <a:spcPct val="20000"/>
            </a:spcAft>
            <a:buChar char="•"/>
          </a:pPr>
          <a:r>
            <a:rPr lang="es-EC" sz="2800" kern="1200" dirty="0"/>
            <a:t>Construcción del prototipo mediante tecnología aditiva.</a:t>
          </a:r>
        </a:p>
      </dsp:txBody>
      <dsp:txXfrm>
        <a:off x="0" y="844849"/>
        <a:ext cx="5959060" cy="3427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065DB-7312-4C95-9672-A4F21B311AFB}">
      <dsp:nvSpPr>
        <dsp:cNvPr id="0" name=""/>
        <dsp:cNvSpPr/>
      </dsp:nvSpPr>
      <dsp:spPr>
        <a:xfrm>
          <a:off x="1417" y="0"/>
          <a:ext cx="3685644" cy="45049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s-EC" sz="4100" kern="1200" dirty="0"/>
            <a:t>Ingeniería Conceptual </a:t>
          </a:r>
        </a:p>
      </dsp:txBody>
      <dsp:txXfrm>
        <a:off x="1417" y="0"/>
        <a:ext cx="3685644" cy="1351474"/>
      </dsp:txXfrm>
    </dsp:sp>
    <dsp:sp modelId="{6D18096D-0E65-47C3-A71A-028F946FCBA6}">
      <dsp:nvSpPr>
        <dsp:cNvPr id="0" name=""/>
        <dsp:cNvSpPr/>
      </dsp:nvSpPr>
      <dsp:spPr>
        <a:xfrm>
          <a:off x="369981" y="1351584"/>
          <a:ext cx="2948515" cy="6562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Diseño Conceptual de cuadricóptero </a:t>
          </a:r>
        </a:p>
      </dsp:txBody>
      <dsp:txXfrm>
        <a:off x="389202" y="1370805"/>
        <a:ext cx="2910073" cy="617828"/>
      </dsp:txXfrm>
    </dsp:sp>
    <dsp:sp modelId="{F78919EC-8956-46DD-96E5-AF27A716758B}">
      <dsp:nvSpPr>
        <dsp:cNvPr id="0" name=""/>
        <dsp:cNvSpPr/>
      </dsp:nvSpPr>
      <dsp:spPr>
        <a:xfrm>
          <a:off x="369981" y="2108819"/>
          <a:ext cx="2948515" cy="6562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Requisitos y restricciones del cuadricóptero </a:t>
          </a:r>
        </a:p>
      </dsp:txBody>
      <dsp:txXfrm>
        <a:off x="389202" y="2128040"/>
        <a:ext cx="2910073" cy="617828"/>
      </dsp:txXfrm>
    </dsp:sp>
    <dsp:sp modelId="{AA8F1CDE-15E6-414F-88D3-6D48BB3374DB}">
      <dsp:nvSpPr>
        <dsp:cNvPr id="0" name=""/>
        <dsp:cNvSpPr/>
      </dsp:nvSpPr>
      <dsp:spPr>
        <a:xfrm>
          <a:off x="369981" y="2866054"/>
          <a:ext cx="2948515" cy="6562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Materiales </a:t>
          </a:r>
        </a:p>
      </dsp:txBody>
      <dsp:txXfrm>
        <a:off x="389202" y="2885275"/>
        <a:ext cx="2910073" cy="617828"/>
      </dsp:txXfrm>
    </dsp:sp>
    <dsp:sp modelId="{C85776AA-1CD5-447F-A988-BA4999668095}">
      <dsp:nvSpPr>
        <dsp:cNvPr id="0" name=""/>
        <dsp:cNvSpPr/>
      </dsp:nvSpPr>
      <dsp:spPr>
        <a:xfrm>
          <a:off x="369981" y="3623289"/>
          <a:ext cx="2948515" cy="6562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Selección hélice</a:t>
          </a:r>
        </a:p>
      </dsp:txBody>
      <dsp:txXfrm>
        <a:off x="389202" y="3642510"/>
        <a:ext cx="2910073" cy="617828"/>
      </dsp:txXfrm>
    </dsp:sp>
    <dsp:sp modelId="{568CAE34-0304-4FB6-9A49-07DCEB5AAFFC}">
      <dsp:nvSpPr>
        <dsp:cNvPr id="0" name=""/>
        <dsp:cNvSpPr/>
      </dsp:nvSpPr>
      <dsp:spPr>
        <a:xfrm>
          <a:off x="3963485" y="0"/>
          <a:ext cx="3685644" cy="45049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s-EC" sz="4100" kern="1200" dirty="0"/>
            <a:t>Ingeniería Básica </a:t>
          </a:r>
        </a:p>
      </dsp:txBody>
      <dsp:txXfrm>
        <a:off x="3963485" y="0"/>
        <a:ext cx="3685644" cy="1351474"/>
      </dsp:txXfrm>
    </dsp:sp>
    <dsp:sp modelId="{3EE96EFC-F753-4835-A7A3-51BAA27271CC}">
      <dsp:nvSpPr>
        <dsp:cNvPr id="0" name=""/>
        <dsp:cNvSpPr/>
      </dsp:nvSpPr>
      <dsp:spPr>
        <a:xfrm>
          <a:off x="4332049" y="1354224"/>
          <a:ext cx="2948515" cy="3688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Diseño preliminar </a:t>
          </a:r>
        </a:p>
      </dsp:txBody>
      <dsp:txXfrm>
        <a:off x="4342853" y="1365028"/>
        <a:ext cx="2926907" cy="347275"/>
      </dsp:txXfrm>
    </dsp:sp>
    <dsp:sp modelId="{B5C76B49-F142-42B0-8711-101C235AD547}">
      <dsp:nvSpPr>
        <dsp:cNvPr id="0" name=""/>
        <dsp:cNvSpPr/>
      </dsp:nvSpPr>
      <dsp:spPr>
        <a:xfrm>
          <a:off x="4332049" y="1779859"/>
          <a:ext cx="2948515" cy="3688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Análisis estructural diseño preliminar </a:t>
          </a:r>
        </a:p>
      </dsp:txBody>
      <dsp:txXfrm>
        <a:off x="4342853" y="1790663"/>
        <a:ext cx="2926907" cy="347275"/>
      </dsp:txXfrm>
    </dsp:sp>
    <dsp:sp modelId="{A0214D24-E216-4720-9D71-07DE68F888EF}">
      <dsp:nvSpPr>
        <dsp:cNvPr id="0" name=""/>
        <dsp:cNvSpPr/>
      </dsp:nvSpPr>
      <dsp:spPr>
        <a:xfrm>
          <a:off x="4332049" y="2205494"/>
          <a:ext cx="2948515" cy="3688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Optimización topológica</a:t>
          </a:r>
        </a:p>
      </dsp:txBody>
      <dsp:txXfrm>
        <a:off x="4342853" y="2216298"/>
        <a:ext cx="2926907" cy="347275"/>
      </dsp:txXfrm>
    </dsp:sp>
    <dsp:sp modelId="{C843BF46-288F-4C0D-83B0-1777394CAF37}">
      <dsp:nvSpPr>
        <dsp:cNvPr id="0" name=""/>
        <dsp:cNvSpPr/>
      </dsp:nvSpPr>
      <dsp:spPr>
        <a:xfrm>
          <a:off x="4332049" y="2631129"/>
          <a:ext cx="2948515" cy="3688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Análisis estructural de los rediseños de optimización topológica</a:t>
          </a:r>
        </a:p>
      </dsp:txBody>
      <dsp:txXfrm>
        <a:off x="4342853" y="2641933"/>
        <a:ext cx="2926907" cy="347275"/>
      </dsp:txXfrm>
    </dsp:sp>
    <dsp:sp modelId="{29C87057-7A87-432B-88D5-4568AF8BA0ED}">
      <dsp:nvSpPr>
        <dsp:cNvPr id="0" name=""/>
        <dsp:cNvSpPr/>
      </dsp:nvSpPr>
      <dsp:spPr>
        <a:xfrm>
          <a:off x="4332049" y="3056765"/>
          <a:ext cx="2948515" cy="3688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Selección del modelo final de los rediseños de optimización topológica</a:t>
          </a:r>
        </a:p>
      </dsp:txBody>
      <dsp:txXfrm>
        <a:off x="4342853" y="3067569"/>
        <a:ext cx="2926907" cy="347275"/>
      </dsp:txXfrm>
    </dsp:sp>
    <dsp:sp modelId="{2EBAD2A0-890A-498D-8E0C-70EC3FFE69DE}">
      <dsp:nvSpPr>
        <dsp:cNvPr id="0" name=""/>
        <dsp:cNvSpPr/>
      </dsp:nvSpPr>
      <dsp:spPr>
        <a:xfrm>
          <a:off x="4332049" y="3482400"/>
          <a:ext cx="2948515" cy="3688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Diseño Generativo </a:t>
          </a:r>
        </a:p>
      </dsp:txBody>
      <dsp:txXfrm>
        <a:off x="4342853" y="3493204"/>
        <a:ext cx="2926907" cy="347275"/>
      </dsp:txXfrm>
    </dsp:sp>
    <dsp:sp modelId="{D97B5642-3992-4C17-977A-658B429E08BB}">
      <dsp:nvSpPr>
        <dsp:cNvPr id="0" name=""/>
        <dsp:cNvSpPr/>
      </dsp:nvSpPr>
      <dsp:spPr>
        <a:xfrm>
          <a:off x="4332049" y="3908035"/>
          <a:ext cx="2948515" cy="36888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dirty="0"/>
            <a:t>Análisis estructural del diseño generativo</a:t>
          </a:r>
        </a:p>
      </dsp:txBody>
      <dsp:txXfrm>
        <a:off x="4342853" y="3918839"/>
        <a:ext cx="2926907" cy="347275"/>
      </dsp:txXfrm>
    </dsp:sp>
    <dsp:sp modelId="{E05FDCCF-F503-489C-8059-217CB2E595F6}">
      <dsp:nvSpPr>
        <dsp:cNvPr id="0" name=""/>
        <dsp:cNvSpPr/>
      </dsp:nvSpPr>
      <dsp:spPr>
        <a:xfrm>
          <a:off x="7925553" y="0"/>
          <a:ext cx="3685644" cy="45049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s-EC" sz="4100" kern="1200" dirty="0"/>
            <a:t>Ingeniería de Detalle </a:t>
          </a:r>
        </a:p>
      </dsp:txBody>
      <dsp:txXfrm>
        <a:off x="7925553" y="0"/>
        <a:ext cx="3685644" cy="1351474"/>
      </dsp:txXfrm>
    </dsp:sp>
    <dsp:sp modelId="{0766C249-9B39-4777-863C-14E85139F6F8}">
      <dsp:nvSpPr>
        <dsp:cNvPr id="0" name=""/>
        <dsp:cNvSpPr/>
      </dsp:nvSpPr>
      <dsp:spPr>
        <a:xfrm>
          <a:off x="8294117" y="1352794"/>
          <a:ext cx="2948515" cy="135829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Font typeface="Symbol" panose="05050102010706020507" pitchFamily="18" charset="2"/>
            <a:buNone/>
          </a:pPr>
          <a:r>
            <a:rPr lang="es-EC" sz="1400" kern="1200" dirty="0"/>
            <a:t>Dinámica de Fluidos computacional CFD </a:t>
          </a:r>
        </a:p>
      </dsp:txBody>
      <dsp:txXfrm>
        <a:off x="8333900" y="1392577"/>
        <a:ext cx="2868949" cy="1278727"/>
      </dsp:txXfrm>
    </dsp:sp>
    <dsp:sp modelId="{EDD9EEA3-8259-44CB-BA01-7134D2A1ED78}">
      <dsp:nvSpPr>
        <dsp:cNvPr id="0" name=""/>
        <dsp:cNvSpPr/>
      </dsp:nvSpPr>
      <dsp:spPr>
        <a:xfrm>
          <a:off x="8294117" y="2920055"/>
          <a:ext cx="2948515" cy="135829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C" sz="1400" kern="1200"/>
            <a:t>Prototipado por tecnología aditiva</a:t>
          </a:r>
        </a:p>
      </dsp:txBody>
      <dsp:txXfrm>
        <a:off x="8333900" y="2959838"/>
        <a:ext cx="2868949" cy="1278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F65DF-5C4C-4451-AF8C-27D5CC20C145}">
      <dsp:nvSpPr>
        <dsp:cNvPr id="0" name=""/>
        <dsp:cNvSpPr/>
      </dsp:nvSpPr>
      <dsp:spPr>
        <a:xfrm>
          <a:off x="1039474" y="1766"/>
          <a:ext cx="4611422" cy="2158031"/>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646" t="5377" r="2646" b="5377"/>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79F9B6E-6C4C-4E90-BDB9-1B4EA76BB8B5}">
      <dsp:nvSpPr>
        <dsp:cNvPr id="0" name=""/>
        <dsp:cNvSpPr/>
      </dsp:nvSpPr>
      <dsp:spPr>
        <a:xfrm>
          <a:off x="262864" y="2159797"/>
          <a:ext cx="6164641" cy="116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3576" rIns="0" bIns="0" numCol="1" spcCol="1270" anchor="t" anchorCtr="0">
          <a:noAutofit/>
        </a:bodyPr>
        <a:lstStyle/>
        <a:p>
          <a:pPr marL="0" lvl="0" indent="0" algn="ctr" defTabSz="1022350">
            <a:lnSpc>
              <a:spcPct val="90000"/>
            </a:lnSpc>
            <a:spcBef>
              <a:spcPct val="0"/>
            </a:spcBef>
            <a:spcAft>
              <a:spcPct val="35000"/>
            </a:spcAft>
            <a:buNone/>
          </a:pPr>
          <a:r>
            <a:rPr lang="es-EC" sz="2300" kern="1200" dirty="0"/>
            <a:t>Optimización de topología mediante distribución de material isotrópico.</a:t>
          </a:r>
          <a:r>
            <a:rPr lang="es-EC" sz="1100" kern="1200" dirty="0"/>
            <a:t> </a:t>
          </a:r>
        </a:p>
        <a:p>
          <a:pPr marL="0" lvl="0" indent="0" algn="just" defTabSz="1022350">
            <a:lnSpc>
              <a:spcPct val="90000"/>
            </a:lnSpc>
            <a:spcBef>
              <a:spcPct val="0"/>
            </a:spcBef>
            <a:spcAft>
              <a:spcPct val="35000"/>
            </a:spcAft>
            <a:buNone/>
          </a:pPr>
          <a:r>
            <a:rPr lang="es-EC" sz="1100" kern="1200" dirty="0"/>
            <a:t>(</a:t>
          </a:r>
          <a:r>
            <a:rPr lang="es-EC" sz="1100" kern="1200" dirty="0" err="1">
              <a:latin typeface="Arial" panose="020B0604020202020204" pitchFamily="34" charset="0"/>
              <a:cs typeface="Arial" panose="020B0604020202020204" pitchFamily="34" charset="0"/>
            </a:rPr>
            <a:t>Bendsoe</a:t>
          </a:r>
          <a:r>
            <a:rPr lang="es-EC" sz="1100" kern="1200" dirty="0">
              <a:latin typeface="Arial" panose="020B0604020202020204" pitchFamily="34" charset="0"/>
              <a:cs typeface="Arial" panose="020B0604020202020204" pitchFamily="34" charset="0"/>
            </a:rPr>
            <a:t> &amp; Sigmund, 2004, p. 2).</a:t>
          </a:r>
          <a:endParaRPr lang="es-EC" sz="1100" kern="1200" dirty="0"/>
        </a:p>
      </dsp:txBody>
      <dsp:txXfrm>
        <a:off x="262864" y="2159797"/>
        <a:ext cx="6164641" cy="1162017"/>
      </dsp:txXfrm>
    </dsp:sp>
    <dsp:sp modelId="{D3127D8C-594B-411E-BCE0-0D69FFECF6B6}">
      <dsp:nvSpPr>
        <dsp:cNvPr id="0" name=""/>
        <dsp:cNvSpPr/>
      </dsp:nvSpPr>
      <dsp:spPr>
        <a:xfrm>
          <a:off x="7536878" y="13462"/>
          <a:ext cx="2904729" cy="2111245"/>
        </a:xfrm>
        <a:prstGeom prst="roundRect">
          <a:avLst/>
        </a:prstGeom>
        <a:blipFill rotWithShape="1">
          <a:blip xmlns:r="http://schemas.openxmlformats.org/officeDocument/2006/relationships" r:embed="rId2"/>
          <a:srcRect/>
          <a:stretch>
            <a:fillRect t="-9000" b="-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B17227F-438C-4C95-9294-DEE6AE3DD879}">
      <dsp:nvSpPr>
        <dsp:cNvPr id="0" name=""/>
        <dsp:cNvSpPr/>
      </dsp:nvSpPr>
      <dsp:spPr>
        <a:xfrm>
          <a:off x="6740850" y="2148101"/>
          <a:ext cx="4496786" cy="1162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0" numCol="1" spcCol="1270" anchor="t" anchorCtr="0">
          <a:noAutofit/>
        </a:bodyPr>
        <a:lstStyle/>
        <a:p>
          <a:pPr marL="0" lvl="0" indent="0" algn="ctr" defTabSz="889000">
            <a:lnSpc>
              <a:spcPct val="90000"/>
            </a:lnSpc>
            <a:spcBef>
              <a:spcPct val="0"/>
            </a:spcBef>
            <a:spcAft>
              <a:spcPct val="35000"/>
            </a:spcAft>
            <a:buNone/>
          </a:pPr>
          <a:r>
            <a:rPr lang="es-EC" sz="2000" kern="1200" dirty="0"/>
            <a:t>Material optimizado de una viga cargada</a:t>
          </a:r>
        </a:p>
        <a:p>
          <a:pPr marL="0" lvl="0" indent="0" algn="ctr" defTabSz="889000">
            <a:lnSpc>
              <a:spcPct val="90000"/>
            </a:lnSpc>
            <a:spcBef>
              <a:spcPct val="0"/>
            </a:spcBef>
            <a:spcAft>
              <a:spcPct val="35000"/>
            </a:spcAft>
            <a:buNone/>
          </a:pPr>
          <a:endParaRPr lang="es-EC" sz="2000" kern="1200" dirty="0"/>
        </a:p>
        <a:p>
          <a:pPr marL="0" lvl="0" indent="0" algn="ctr" defTabSz="889000">
            <a:lnSpc>
              <a:spcPct val="90000"/>
            </a:lnSpc>
            <a:spcBef>
              <a:spcPct val="0"/>
            </a:spcBef>
            <a:spcAft>
              <a:spcPct val="35000"/>
            </a:spcAft>
            <a:buNone/>
          </a:pPr>
          <a:r>
            <a:rPr lang="es-EC" sz="2000" kern="1200" dirty="0"/>
            <a:t>(SIMP)</a:t>
          </a:r>
        </a:p>
      </dsp:txBody>
      <dsp:txXfrm>
        <a:off x="6740850" y="2148101"/>
        <a:ext cx="4496786" cy="11620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9F61E-EC93-410A-B83D-4EE6B460FE78}">
      <dsp:nvSpPr>
        <dsp:cNvPr id="0" name=""/>
        <dsp:cNvSpPr/>
      </dsp:nvSpPr>
      <dsp:spPr>
        <a:xfrm>
          <a:off x="884681" y="0"/>
          <a:ext cx="10026395" cy="4801626"/>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972AF0-CADC-42DC-996A-D21A24BAF58F}">
      <dsp:nvSpPr>
        <dsp:cNvPr id="0" name=""/>
        <dsp:cNvSpPr/>
      </dsp:nvSpPr>
      <dsp:spPr>
        <a:xfrm>
          <a:off x="4031" y="1440487"/>
          <a:ext cx="2619487" cy="1920650"/>
        </a:xfrm>
        <a:prstGeom prst="flowChartProcess">
          <a:avLst/>
        </a:prstGeom>
        <a:blipFill dpi="0" rotWithShape="0">
          <a:blip xmlns:r="http://schemas.openxmlformats.org/officeDocument/2006/relationships" r:embed="rId1"/>
          <a:srcRect/>
          <a:stretch>
            <a:fillRect l="524" t="1266" r="524" b="1266"/>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C" sz="3600" kern="1200" dirty="0"/>
            <a:t>1</a:t>
          </a:r>
        </a:p>
      </dsp:txBody>
      <dsp:txXfrm>
        <a:off x="4031" y="1440487"/>
        <a:ext cx="2619487" cy="1920650"/>
      </dsp:txXfrm>
    </dsp:sp>
    <dsp:sp modelId="{6FAC2C49-74D3-40F3-B6EC-96D8AA920838}">
      <dsp:nvSpPr>
        <dsp:cNvPr id="0" name=""/>
        <dsp:cNvSpPr/>
      </dsp:nvSpPr>
      <dsp:spPr>
        <a:xfrm>
          <a:off x="3060100" y="1440487"/>
          <a:ext cx="2619487" cy="1920650"/>
        </a:xfrm>
        <a:prstGeom prst="flowChartProcess">
          <a:avLst/>
        </a:prstGeom>
        <a:blipFill dpi="0" rotWithShape="0">
          <a:blip xmlns:r="http://schemas.openxmlformats.org/officeDocument/2006/relationships" r:embed="rId2"/>
          <a:srcRect/>
          <a:stretch>
            <a:fillRect l="-162" t="-1545" r="-162" b="-1545"/>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C" sz="3600" kern="1200" dirty="0"/>
            <a:t>2</a:t>
          </a:r>
        </a:p>
      </dsp:txBody>
      <dsp:txXfrm>
        <a:off x="3060100" y="1440487"/>
        <a:ext cx="2619487" cy="1920650"/>
      </dsp:txXfrm>
    </dsp:sp>
    <dsp:sp modelId="{41DA30D7-479A-42C1-84B6-18B44002D4C6}">
      <dsp:nvSpPr>
        <dsp:cNvPr id="0" name=""/>
        <dsp:cNvSpPr/>
      </dsp:nvSpPr>
      <dsp:spPr>
        <a:xfrm>
          <a:off x="6116170" y="1440487"/>
          <a:ext cx="2619487" cy="1920650"/>
        </a:xfrm>
        <a:prstGeom prst="flowChartProcess">
          <a:avLst/>
        </a:prstGeom>
        <a:blipFill dpi="0" rotWithShape="0">
          <a:blip xmlns:r="http://schemas.openxmlformats.org/officeDocument/2006/relationships" r:embed="rId3"/>
          <a:srcRect/>
          <a:stretch>
            <a:fillRect l="-162" t="-608" r="-162" b="-608"/>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C" sz="3600" kern="1200" dirty="0"/>
            <a:t>3</a:t>
          </a:r>
        </a:p>
      </dsp:txBody>
      <dsp:txXfrm>
        <a:off x="6116170" y="1440487"/>
        <a:ext cx="2619487" cy="1920650"/>
      </dsp:txXfrm>
    </dsp:sp>
    <dsp:sp modelId="{8FB47828-ED17-41E1-A4D3-374F21B1C463}">
      <dsp:nvSpPr>
        <dsp:cNvPr id="0" name=""/>
        <dsp:cNvSpPr/>
      </dsp:nvSpPr>
      <dsp:spPr>
        <a:xfrm>
          <a:off x="9172239" y="1440487"/>
          <a:ext cx="2619487" cy="1920650"/>
        </a:xfrm>
        <a:prstGeom prst="flowChartProcess">
          <a:avLst/>
        </a:prstGeom>
        <a:blipFill dpi="0" rotWithShape="0">
          <a:blip xmlns:r="http://schemas.openxmlformats.org/officeDocument/2006/relationships" r:embed="rId4"/>
          <a:srcRect/>
          <a:stretch>
            <a:fillRect l="-849" t="-608" r="-849" b="-608"/>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C" sz="3600" kern="1200" dirty="0"/>
            <a:t>4</a:t>
          </a:r>
        </a:p>
      </dsp:txBody>
      <dsp:txXfrm>
        <a:off x="9172239" y="1440487"/>
        <a:ext cx="2619487" cy="19206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AF195-9EDA-4AEF-B099-5BF9F2EEA210}">
      <dsp:nvSpPr>
        <dsp:cNvPr id="0" name=""/>
        <dsp:cNvSpPr/>
      </dsp:nvSpPr>
      <dsp:spPr>
        <a:xfrm>
          <a:off x="128894" y="0"/>
          <a:ext cx="6438432" cy="4426272"/>
        </a:xfrm>
        <a:prstGeom prst="rect">
          <a:avLst/>
        </a:prstGeom>
        <a:blipFill dpi="0" rotWithShape="1">
          <a:blip xmlns:r="http://schemas.openxmlformats.org/officeDocument/2006/relationships" r:embed="rId1"/>
          <a:srcRect/>
          <a:stretch>
            <a:fillRect l="-57" t="68" r="-57" b="68"/>
          </a:stretch>
        </a:blipFill>
        <a:ln>
          <a:noFill/>
        </a:ln>
        <a:effectLst>
          <a:outerShdw blurRad="50800" dist="38100" dir="8100000" algn="tr" rotWithShape="0">
            <a:prstClr val="black">
              <a:alpha val="40000"/>
            </a:prstClr>
          </a:outerShdw>
        </a:effectLst>
      </dsp:spPr>
      <dsp:style>
        <a:lnRef idx="0">
          <a:scrgbClr r="0" g="0" b="0"/>
        </a:lnRef>
        <a:fillRef idx="1">
          <a:scrgbClr r="0" g="0" b="0"/>
        </a:fillRef>
        <a:effectRef idx="0">
          <a:scrgbClr r="0" g="0" b="0"/>
        </a:effectRef>
        <a:fontRef idx="minor"/>
      </dsp:style>
    </dsp:sp>
    <dsp:sp modelId="{86F1E9E1-2950-4781-9B87-016B1064478D}">
      <dsp:nvSpPr>
        <dsp:cNvPr id="0" name=""/>
        <dsp:cNvSpPr/>
      </dsp:nvSpPr>
      <dsp:spPr>
        <a:xfrm>
          <a:off x="128894" y="3098390"/>
          <a:ext cx="6438432" cy="1062305"/>
        </a:xfrm>
        <a:prstGeom prst="rect">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9860" tIns="149860" rIns="149860" bIns="149860" numCol="1" spcCol="1270" anchor="ctr" anchorCtr="0">
          <a:noAutofit/>
        </a:bodyPr>
        <a:lstStyle/>
        <a:p>
          <a:pPr marL="0" lvl="0" indent="0" algn="ctr" defTabSz="2622550">
            <a:lnSpc>
              <a:spcPct val="90000"/>
            </a:lnSpc>
            <a:spcBef>
              <a:spcPct val="0"/>
            </a:spcBef>
            <a:spcAft>
              <a:spcPct val="35000"/>
            </a:spcAft>
            <a:buNone/>
          </a:pPr>
          <a:r>
            <a:rPr lang="es-EC" sz="5900" kern="1200" dirty="0"/>
            <a:t>Inteligencia Artificial</a:t>
          </a:r>
        </a:p>
      </dsp:txBody>
      <dsp:txXfrm>
        <a:off x="128894" y="3098390"/>
        <a:ext cx="6438432" cy="10623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8E16F-8B63-47F7-A7E2-3AA1F1F2EF76}">
      <dsp:nvSpPr>
        <dsp:cNvPr id="0" name=""/>
        <dsp:cNvSpPr/>
      </dsp:nvSpPr>
      <dsp:spPr>
        <a:xfrm>
          <a:off x="773002" y="0"/>
          <a:ext cx="3824389" cy="2826209"/>
        </a:xfrm>
        <a:prstGeom prst="rect">
          <a:avLst/>
        </a:prstGeom>
        <a:blipFill dpi="0" rotWithShape="1">
          <a:blip xmlns:r="http://schemas.openxmlformats.org/officeDocument/2006/relationships" r:embed="rId1"/>
          <a:srcRect/>
          <a:stretch>
            <a:fillRect l="633" t="22257" r="633" b="22257"/>
          </a:stretch>
        </a:blipFill>
        <a:ln w="28575">
          <a:noFill/>
        </a:ln>
        <a:effectLst/>
      </dsp:spPr>
      <dsp:style>
        <a:lnRef idx="0">
          <a:scrgbClr r="0" g="0" b="0"/>
        </a:lnRef>
        <a:fillRef idx="1">
          <a:scrgbClr r="0" g="0" b="0"/>
        </a:fillRef>
        <a:effectRef idx="0">
          <a:scrgbClr r="0" g="0" b="0"/>
        </a:effectRef>
        <a:fontRef idx="minor"/>
      </dsp:style>
    </dsp:sp>
    <dsp:sp modelId="{B278DD9A-C268-4645-8B4B-06EA7DE66750}">
      <dsp:nvSpPr>
        <dsp:cNvPr id="0" name=""/>
        <dsp:cNvSpPr/>
      </dsp:nvSpPr>
      <dsp:spPr>
        <a:xfrm>
          <a:off x="1546017" y="2313765"/>
          <a:ext cx="3295484" cy="791959"/>
        </a:xfrm>
        <a:prstGeom prst="rect">
          <a:avLst/>
        </a:prstGeom>
        <a:solidFill>
          <a:schemeClr val="accent3">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5000"/>
            </a:spcAft>
            <a:buNone/>
          </a:pPr>
          <a:r>
            <a:rPr lang="es-EC" sz="4400" kern="1200" dirty="0"/>
            <a:t>Configuración </a:t>
          </a:r>
        </a:p>
      </dsp:txBody>
      <dsp:txXfrm>
        <a:off x="1546017" y="2313765"/>
        <a:ext cx="3295484" cy="7919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23B0E4C-F602-43FB-8C80-0831C7647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9509824E-49C3-43D6-ABCB-3CE19FB715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C4D6BC-735B-409B-B54F-12A4FAEC0238}" type="datetimeFigureOut">
              <a:rPr lang="es-EC" smtClean="0"/>
              <a:t>16/3/2022</a:t>
            </a:fld>
            <a:endParaRPr lang="es-EC"/>
          </a:p>
        </p:txBody>
      </p:sp>
      <p:sp>
        <p:nvSpPr>
          <p:cNvPr id="4" name="Marcador de pie de página 3">
            <a:extLst>
              <a:ext uri="{FF2B5EF4-FFF2-40B4-BE49-F238E27FC236}">
                <a16:creationId xmlns:a16="http://schemas.microsoft.com/office/drawing/2014/main" id="{0E468ABC-F14D-48F7-A628-E6F9EF0FC5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0C2805F1-ABB9-4CD3-A118-06B1A05B09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0B6CAD-5864-4F85-A8EE-427E99A87860}" type="slidenum">
              <a:rPr lang="es-EC" smtClean="0"/>
              <a:t>‹Nº›</a:t>
            </a:fld>
            <a:endParaRPr lang="es-EC"/>
          </a:p>
        </p:txBody>
      </p:sp>
    </p:spTree>
    <p:extLst>
      <p:ext uri="{BB962C8B-B14F-4D97-AF65-F5344CB8AC3E}">
        <p14:creationId xmlns:p14="http://schemas.microsoft.com/office/powerpoint/2010/main" val="32143579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439C28-9193-4562-9D7A-1EF010C15851}" type="datetimeFigureOut">
              <a:rPr lang="es-EC" smtClean="0"/>
              <a:t>16/3/2022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9DB09-8D2A-4D6E-9F24-FD44D7E0E9C9}" type="slidenum">
              <a:rPr lang="es-EC" smtClean="0"/>
              <a:t>‹Nº›</a:t>
            </a:fld>
            <a:endParaRPr lang="es-EC"/>
          </a:p>
        </p:txBody>
      </p:sp>
    </p:spTree>
    <p:extLst>
      <p:ext uri="{BB962C8B-B14F-4D97-AF65-F5344CB8AC3E}">
        <p14:creationId xmlns:p14="http://schemas.microsoft.com/office/powerpoint/2010/main" val="13845654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6125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16799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366613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61127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8698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5591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33970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72318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83345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13353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2410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52086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87648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63487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1074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90210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36337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25231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75375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81903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28078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7994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42836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24850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13331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47612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92192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84410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42408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8718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72214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289157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0920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49309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99596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7484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73147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92197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40930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01308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832046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19994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49487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23465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55419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50593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48187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10175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99116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2078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43667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58565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881350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25749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3915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1304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4973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Tx/>
              <a:buNone/>
            </a:pPr>
            <a:endParaRPr lang="es-EC"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6892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6475"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4" name="Rectangle 25"/>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5" name="Rectangle 26"/>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6" name="Rectangle 27"/>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pic>
        <p:nvPicPr>
          <p:cNvPr id="9" name="Picture 49" descr="LOGO ESPE ORIGINAL copi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04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3315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52003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BB105AC-5687-4D32-BF4C-3C4CB09FD13A}" type="slidenum">
              <a:rPr lang="es-EC" smtClean="0"/>
              <a:t>‹Nº›</a:t>
            </a:fld>
            <a:endParaRPr lang="es-EC"/>
          </a:p>
        </p:txBody>
      </p:sp>
    </p:spTree>
    <p:extLst>
      <p:ext uri="{BB962C8B-B14F-4D97-AF65-F5344CB8AC3E}">
        <p14:creationId xmlns:p14="http://schemas.microsoft.com/office/powerpoint/2010/main" val="181004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5501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1766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55184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7350655" y="2707482"/>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37009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579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4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5211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49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7" name="Rectangle 21"/>
          <p:cNvSpPr>
            <a:spLocks noChangeArrowheads="1"/>
          </p:cNvSpPr>
          <p:nvPr/>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8" name="Line 23"/>
          <p:cNvSpPr>
            <a:spLocks noChangeShapeType="1"/>
          </p:cNvSpPr>
          <p:nvPr/>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7320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autodesk.es/" TargetMode="External"/><Relationship Id="rId5" Type="http://schemas.openxmlformats.org/officeDocument/2006/relationships/hyperlink" Target="https://formlabs.com/"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117.pn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3" Type="http://schemas.openxmlformats.org/officeDocument/2006/relationships/image" Target="../media/image120.tm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4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4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4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4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1.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2.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4.png"/><Relationship Id="rId5" Type="http://schemas.openxmlformats.org/officeDocument/2006/relationships/image" Target="../media/image173.emf"/><Relationship Id="rId4" Type="http://schemas.openxmlformats.org/officeDocument/2006/relationships/package" Target="../embeddings/Microsoft_Word_Document.docx"/></Relationships>
</file>

<file path=ppt/slides/_rels/slide5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53.xml.rels><?xml version="1.0" encoding="UTF-8" standalone="yes"?>
<Relationships xmlns="http://schemas.openxmlformats.org/package/2006/relationships"><Relationship Id="rId8" Type="http://schemas.openxmlformats.org/officeDocument/2006/relationships/image" Target="../media/image190.svg"/><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88.svg"/><Relationship Id="rId5" Type="http://schemas.openxmlformats.org/officeDocument/2006/relationships/image" Target="../media/image187.pn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jpeg"/></Relationships>
</file>

<file path=ppt/slides/_rels/slide5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6.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5.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hyperlink" Target="https://formlabs.com/" TargetMode="External"/><Relationship Id="rId7" Type="http://schemas.openxmlformats.org/officeDocument/2006/relationships/diagramData" Target="../diagrams/data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diagramDrawing" Target="../diagrams/drawing7.xml"/><Relationship Id="rId5" Type="http://schemas.openxmlformats.org/officeDocument/2006/relationships/image" Target="../media/image17.jpeg"/><Relationship Id="rId10" Type="http://schemas.openxmlformats.org/officeDocument/2006/relationships/diagramColors" Target="../diagrams/colors7.xml"/><Relationship Id="rId4" Type="http://schemas.openxmlformats.org/officeDocument/2006/relationships/hyperlink" Target="https://www.autodesk.es/" TargetMode="External"/><Relationship Id="rId9"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DE68755-8565-47DD-98A1-C065A7ED00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32" t="13897" r="964"/>
          <a:stretch/>
        </p:blipFill>
        <p:spPr>
          <a:xfrm>
            <a:off x="0" y="994116"/>
            <a:ext cx="12191999" cy="5904963"/>
          </a:xfrm>
          <a:prstGeom prst="rect">
            <a:avLst/>
          </a:prstGeom>
        </p:spPr>
      </p:pic>
      <p:pic>
        <p:nvPicPr>
          <p:cNvPr id="8" name="Imagen 7">
            <a:extLst>
              <a:ext uri="{FF2B5EF4-FFF2-40B4-BE49-F238E27FC236}">
                <a16:creationId xmlns:a16="http://schemas.microsoft.com/office/drawing/2014/main" id="{9545A711-E28C-49FF-AC2F-88B39BCA0D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417" y="69668"/>
            <a:ext cx="3422552" cy="883368"/>
          </a:xfrm>
          <a:prstGeom prst="rect">
            <a:avLst/>
          </a:prstGeom>
        </p:spPr>
      </p:pic>
      <p:sp>
        <p:nvSpPr>
          <p:cNvPr id="10" name="CuadroTexto 9">
            <a:extLst>
              <a:ext uri="{FF2B5EF4-FFF2-40B4-BE49-F238E27FC236}">
                <a16:creationId xmlns:a16="http://schemas.microsoft.com/office/drawing/2014/main" id="{1B44BEE3-5E5C-4C87-BB8E-2FE82A95B143}"/>
              </a:ext>
            </a:extLst>
          </p:cNvPr>
          <p:cNvSpPr txBox="1"/>
          <p:nvPr/>
        </p:nvSpPr>
        <p:spPr>
          <a:xfrm>
            <a:off x="3068756" y="1036774"/>
            <a:ext cx="6249596"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DEPARTAMENTO DE CIENCIAS DE LA ENERGÍA Y MECÁNICA</a:t>
            </a:r>
          </a:p>
        </p:txBody>
      </p:sp>
      <p:sp>
        <p:nvSpPr>
          <p:cNvPr id="12" name="CuadroTexto 11">
            <a:extLst>
              <a:ext uri="{FF2B5EF4-FFF2-40B4-BE49-F238E27FC236}">
                <a16:creationId xmlns:a16="http://schemas.microsoft.com/office/drawing/2014/main" id="{D77CB54F-119B-41F1-B3A8-694B171B4F82}"/>
              </a:ext>
            </a:extLst>
          </p:cNvPr>
          <p:cNvSpPr txBox="1"/>
          <p:nvPr/>
        </p:nvSpPr>
        <p:spPr>
          <a:xfrm>
            <a:off x="4558535" y="1499191"/>
            <a:ext cx="2533450"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INGENIERÍA MECÁNICA</a:t>
            </a:r>
          </a:p>
        </p:txBody>
      </p:sp>
      <p:sp>
        <p:nvSpPr>
          <p:cNvPr id="14" name="CuadroTexto 13">
            <a:extLst>
              <a:ext uri="{FF2B5EF4-FFF2-40B4-BE49-F238E27FC236}">
                <a16:creationId xmlns:a16="http://schemas.microsoft.com/office/drawing/2014/main" id="{16277B6F-A647-444F-A31D-0F088D5CCB46}"/>
              </a:ext>
            </a:extLst>
          </p:cNvPr>
          <p:cNvSpPr txBox="1"/>
          <p:nvPr/>
        </p:nvSpPr>
        <p:spPr>
          <a:xfrm>
            <a:off x="1521467" y="2041042"/>
            <a:ext cx="9261446" cy="338554"/>
          </a:xfrm>
          <a:prstGeom prst="rect">
            <a:avLst/>
          </a:prstGeom>
          <a:noFill/>
        </p:spPr>
        <p:txBody>
          <a:bodyPr wrap="none" rtlCol="0">
            <a:spAutoFit/>
          </a:bodyPr>
          <a:lstStyle/>
          <a:p>
            <a:r>
              <a:rPr lang="es-EC" sz="1600" dirty="0">
                <a:latin typeface="Arial" panose="020B0604020202020204" pitchFamily="34" charset="0"/>
                <a:cs typeface="Arial" panose="020B0604020202020204" pitchFamily="34" charset="0"/>
              </a:rPr>
              <a:t>TRABAJO DE TITULACIÓN PREVIO A LA OBTENCIÓN DEL TÍTULO DE INGENIERO MECÁNICO</a:t>
            </a:r>
          </a:p>
        </p:txBody>
      </p:sp>
      <p:sp>
        <p:nvSpPr>
          <p:cNvPr id="16" name="CuadroTexto 15">
            <a:extLst>
              <a:ext uri="{FF2B5EF4-FFF2-40B4-BE49-F238E27FC236}">
                <a16:creationId xmlns:a16="http://schemas.microsoft.com/office/drawing/2014/main" id="{318EB3D1-C123-498B-B6DB-5EDA155404EA}"/>
              </a:ext>
            </a:extLst>
          </p:cNvPr>
          <p:cNvSpPr txBox="1"/>
          <p:nvPr/>
        </p:nvSpPr>
        <p:spPr>
          <a:xfrm>
            <a:off x="4251648" y="3594335"/>
            <a:ext cx="3398687" cy="830997"/>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Autores:</a:t>
            </a:r>
          </a:p>
          <a:p>
            <a:pPr marL="285750" indent="-285750">
              <a:buFont typeface="Arial" panose="020B0604020202020204" pitchFamily="34" charset="0"/>
              <a:buChar char="•"/>
            </a:pPr>
            <a:r>
              <a:rPr lang="es-EC" sz="1600" dirty="0">
                <a:latin typeface="Arial" panose="020B0604020202020204" pitchFamily="34" charset="0"/>
                <a:cs typeface="Arial" panose="020B0604020202020204" pitchFamily="34" charset="0"/>
              </a:rPr>
              <a:t>Correa Pillajo, Fabricio </a:t>
            </a:r>
            <a:r>
              <a:rPr lang="es-EC" sz="1600" dirty="0" err="1">
                <a:latin typeface="Arial" panose="020B0604020202020204" pitchFamily="34" charset="0"/>
                <a:cs typeface="Arial" panose="020B0604020202020204" pitchFamily="34" charset="0"/>
              </a:rPr>
              <a:t>Wladimir</a:t>
            </a:r>
            <a:endParaRPr lang="es-EC"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C" sz="1600" dirty="0">
                <a:latin typeface="Arial" panose="020B0604020202020204" pitchFamily="34" charset="0"/>
                <a:cs typeface="Arial" panose="020B0604020202020204" pitchFamily="34" charset="0"/>
              </a:rPr>
              <a:t>Delgado Nieto, Bryan Vinicio</a:t>
            </a:r>
          </a:p>
        </p:txBody>
      </p:sp>
      <p:sp>
        <p:nvSpPr>
          <p:cNvPr id="18" name="CuadroTexto 17">
            <a:extLst>
              <a:ext uri="{FF2B5EF4-FFF2-40B4-BE49-F238E27FC236}">
                <a16:creationId xmlns:a16="http://schemas.microsoft.com/office/drawing/2014/main" id="{B60E6395-4E1E-47CE-B700-6351CF2939FA}"/>
              </a:ext>
            </a:extLst>
          </p:cNvPr>
          <p:cNvSpPr txBox="1"/>
          <p:nvPr/>
        </p:nvSpPr>
        <p:spPr>
          <a:xfrm>
            <a:off x="3836309" y="4476222"/>
            <a:ext cx="4451860" cy="338554"/>
          </a:xfrm>
          <a:prstGeom prst="rect">
            <a:avLst/>
          </a:prstGeom>
          <a:noFill/>
        </p:spPr>
        <p:txBody>
          <a:bodyPr wrap="none" rtlCol="0">
            <a:spAutoFit/>
          </a:bodyPr>
          <a:lstStyle/>
          <a:p>
            <a:r>
              <a:rPr lang="es-EC" sz="1600" b="1" dirty="0">
                <a:latin typeface="Arial" panose="020B0604020202020204" pitchFamily="34" charset="0"/>
                <a:cs typeface="Arial" panose="020B0604020202020204" pitchFamily="34" charset="0"/>
              </a:rPr>
              <a:t>Director: </a:t>
            </a:r>
            <a:r>
              <a:rPr lang="pt-BR" sz="1600" dirty="0">
                <a:latin typeface="Arial" panose="020B0604020202020204" pitchFamily="34" charset="0"/>
                <a:cs typeface="Arial" panose="020B0604020202020204" pitchFamily="34" charset="0"/>
              </a:rPr>
              <a:t>José Fernando, Olmedo Salazar Mg.</a:t>
            </a:r>
            <a:endParaRPr lang="es-EC" sz="1600"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310FB14D-D666-4105-A803-25B7A0CA27DC}"/>
              </a:ext>
            </a:extLst>
          </p:cNvPr>
          <p:cNvSpPr txBox="1"/>
          <p:nvPr/>
        </p:nvSpPr>
        <p:spPr>
          <a:xfrm>
            <a:off x="4558536" y="5159146"/>
            <a:ext cx="3276859" cy="338554"/>
          </a:xfrm>
          <a:prstGeom prst="rect">
            <a:avLst/>
          </a:prstGeom>
          <a:noFill/>
        </p:spPr>
        <p:txBody>
          <a:bodyPr wrap="none" rtlCol="0">
            <a:spAutoFit/>
          </a:bodyPr>
          <a:lstStyle/>
          <a:p>
            <a:pPr algn="ctr"/>
            <a:r>
              <a:rPr lang="es-EC" sz="1600" dirty="0">
                <a:latin typeface="Arial" panose="020B0604020202020204" pitchFamily="34" charset="0"/>
                <a:cs typeface="Arial" panose="020B0604020202020204" pitchFamily="34" charset="0"/>
              </a:rPr>
              <a:t>Sangolquí, 16 de marzo de</a:t>
            </a:r>
            <a:r>
              <a:rPr lang="es-EC" sz="1600" dirty="0">
                <a:solidFill>
                  <a:srgbClr val="FF0000"/>
                </a:solidFill>
                <a:latin typeface="Arial" panose="020B0604020202020204" pitchFamily="34" charset="0"/>
                <a:cs typeface="Arial" panose="020B0604020202020204" pitchFamily="34" charset="0"/>
              </a:rPr>
              <a:t> </a:t>
            </a:r>
            <a:r>
              <a:rPr lang="es-EC" sz="1600" dirty="0">
                <a:latin typeface="Arial" panose="020B0604020202020204" pitchFamily="34" charset="0"/>
                <a:cs typeface="Arial" panose="020B0604020202020204" pitchFamily="34" charset="0"/>
              </a:rPr>
              <a:t>2022  </a:t>
            </a:r>
          </a:p>
        </p:txBody>
      </p:sp>
      <p:sp>
        <p:nvSpPr>
          <p:cNvPr id="22" name="CuadroTexto 21">
            <a:extLst>
              <a:ext uri="{FF2B5EF4-FFF2-40B4-BE49-F238E27FC236}">
                <a16:creationId xmlns:a16="http://schemas.microsoft.com/office/drawing/2014/main" id="{62FA0988-49D4-450F-8C9C-5B9497CFEB8D}"/>
              </a:ext>
            </a:extLst>
          </p:cNvPr>
          <p:cNvSpPr txBox="1"/>
          <p:nvPr/>
        </p:nvSpPr>
        <p:spPr>
          <a:xfrm>
            <a:off x="1521467" y="2529963"/>
            <a:ext cx="9751438" cy="923330"/>
          </a:xfrm>
          <a:prstGeom prst="rect">
            <a:avLst/>
          </a:prstGeom>
          <a:noFill/>
        </p:spPr>
        <p:txBody>
          <a:bodyPr wrap="square">
            <a:spAutoFit/>
          </a:bodyPr>
          <a:lstStyle/>
          <a:p>
            <a:pPr algn="just"/>
            <a:r>
              <a:rPr lang="es-EC" b="1" dirty="0">
                <a:latin typeface="Arial" panose="020B0604020202020204" pitchFamily="34" charset="0"/>
                <a:cs typeface="Arial" panose="020B0604020202020204" pitchFamily="34" charset="0"/>
              </a:rPr>
              <a:t>Diseño, análisis y construcción por medio de impresión 3D de la estructura de un cuadricóptero utilizando las herramientas de diseño generativo, optimización topológica y dinámica de fluidos computacionales</a:t>
            </a:r>
          </a:p>
        </p:txBody>
      </p:sp>
    </p:spTree>
    <p:extLst>
      <p:ext uri="{BB962C8B-B14F-4D97-AF65-F5344CB8AC3E}">
        <p14:creationId xmlns:p14="http://schemas.microsoft.com/office/powerpoint/2010/main" val="279099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541324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 </a:t>
            </a:r>
          </a:p>
        </p:txBody>
      </p:sp>
      <p:sp>
        <p:nvSpPr>
          <p:cNvPr id="2" name="CuadroTexto 1"/>
          <p:cNvSpPr txBox="1"/>
          <p:nvPr/>
        </p:nvSpPr>
        <p:spPr>
          <a:xfrm>
            <a:off x="4581717" y="661649"/>
            <a:ext cx="2520242"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Generativo</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469359"/>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00" dirty="0">
                <a:latin typeface="Arial" panose="020B0604020202020204" pitchFamily="34" charset="0"/>
                <a:cs typeface="Arial" panose="020B0604020202020204" pitchFamily="34" charset="0"/>
                <a:hlinkClick r:id="rId5"/>
              </a:rPr>
              <a:t>https://formlabs.com/</a:t>
            </a:r>
            <a:endParaRPr lang="es-EC" sz="800" dirty="0">
              <a:latin typeface="Arial" panose="020B0604020202020204" pitchFamily="34" charset="0"/>
              <a:cs typeface="Arial" panose="020B0604020202020204" pitchFamily="34" charset="0"/>
            </a:endParaRPr>
          </a:p>
          <a:p>
            <a:r>
              <a:rPr lang="es-EC" sz="800" dirty="0">
                <a:latin typeface="Arial" panose="020B0604020202020204" pitchFamily="34" charset="0"/>
                <a:cs typeface="Arial" panose="020B0604020202020204" pitchFamily="34" charset="0"/>
                <a:hlinkClick r:id="rId6"/>
              </a:rPr>
              <a:t>https://www.autodesk.es/</a:t>
            </a:r>
            <a:r>
              <a:rPr lang="es-EC" sz="800" dirty="0">
                <a:latin typeface="Arial" panose="020B0604020202020204" pitchFamily="34" charset="0"/>
                <a:cs typeface="Arial" panose="020B0604020202020204" pitchFamily="34" charset="0"/>
              </a:rPr>
              <a:t> </a:t>
            </a:r>
          </a:p>
        </p:txBody>
      </p:sp>
      <p:pic>
        <p:nvPicPr>
          <p:cNvPr id="5" name="diseno-generativo-gift">
            <a:hlinkClick r:id="" action="ppaction://media"/>
            <a:extLst>
              <a:ext uri="{FF2B5EF4-FFF2-40B4-BE49-F238E27FC236}">
                <a16:creationId xmlns:a16="http://schemas.microsoft.com/office/drawing/2014/main" id="{750B4099-F8CD-46D8-AA20-A362DF16C36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65031" y="1221913"/>
            <a:ext cx="8261937" cy="4647339"/>
          </a:xfrm>
          <a:prstGeom prst="roundRect">
            <a:avLst/>
          </a:prstGeom>
          <a:ln w="38100">
            <a:solidFill>
              <a:schemeClr val="accent3">
                <a:lumMod val="75000"/>
              </a:schemeClr>
            </a:solidFill>
          </a:ln>
          <a:effectLst>
            <a:glow rad="228600">
              <a:schemeClr val="accent1">
                <a:satMod val="175000"/>
                <a:alpha val="40000"/>
              </a:schemeClr>
            </a:glow>
          </a:effectLst>
        </p:spPr>
      </p:pic>
      <p:sp>
        <p:nvSpPr>
          <p:cNvPr id="8" name="Rectángulo: esquinas redondeadas 7">
            <a:extLst>
              <a:ext uri="{FF2B5EF4-FFF2-40B4-BE49-F238E27FC236}">
                <a16:creationId xmlns:a16="http://schemas.microsoft.com/office/drawing/2014/main" id="{D79B87D0-454A-4CF4-9241-40EA29BF65A3}"/>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0349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INGENIERÍA CONCEPTUAL  </a:t>
            </a:r>
          </a:p>
        </p:txBody>
      </p:sp>
      <p:sp>
        <p:nvSpPr>
          <p:cNvPr id="2" name="CuadroTexto 1"/>
          <p:cNvSpPr txBox="1"/>
          <p:nvPr/>
        </p:nvSpPr>
        <p:spPr>
          <a:xfrm>
            <a:off x="2835860" y="661649"/>
            <a:ext cx="6011967"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CONCEPTUAL DEL CUADRICÓPTERO </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48474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p>
          <a:p>
            <a:r>
              <a:rPr lang="es-EC" sz="850" dirty="0">
                <a:latin typeface="Arial" panose="020B0604020202020204" pitchFamily="34" charset="0"/>
                <a:cs typeface="Arial" panose="020B0604020202020204" pitchFamily="34" charset="0"/>
              </a:rPr>
              <a:t>Modelo BAYANGTOYS X22, Amazon (2020)</a:t>
            </a:r>
          </a:p>
          <a:p>
            <a:endParaRPr lang="es-EC" sz="850" dirty="0">
              <a:latin typeface="Arial" panose="020B0604020202020204" pitchFamily="34" charset="0"/>
              <a:cs typeface="Arial" panose="020B0604020202020204" pitchFamily="34" charset="0"/>
            </a:endParaRPr>
          </a:p>
        </p:txBody>
      </p:sp>
      <p:graphicFrame>
        <p:nvGraphicFramePr>
          <p:cNvPr id="8" name="Diagrama 7">
            <a:extLst>
              <a:ext uri="{FF2B5EF4-FFF2-40B4-BE49-F238E27FC236}">
                <a16:creationId xmlns:a16="http://schemas.microsoft.com/office/drawing/2014/main" id="{2F0F149F-5FDF-493E-BB8F-323B350EAC5F}"/>
              </a:ext>
            </a:extLst>
          </p:cNvPr>
          <p:cNvGraphicFramePr/>
          <p:nvPr>
            <p:extLst>
              <p:ext uri="{D42A27DB-BD31-4B8C-83A1-F6EECF244321}">
                <p14:modId xmlns:p14="http://schemas.microsoft.com/office/powerpoint/2010/main" val="237417358"/>
              </p:ext>
            </p:extLst>
          </p:nvPr>
        </p:nvGraphicFramePr>
        <p:xfrm>
          <a:off x="-419339" y="634990"/>
          <a:ext cx="5614504" cy="3105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abla 8">
            <a:extLst>
              <a:ext uri="{FF2B5EF4-FFF2-40B4-BE49-F238E27FC236}">
                <a16:creationId xmlns:a16="http://schemas.microsoft.com/office/drawing/2014/main" id="{D6A1CEB2-8CC5-482C-9E3E-35FF2447C242}"/>
              </a:ext>
            </a:extLst>
          </p:cNvPr>
          <p:cNvGraphicFramePr>
            <a:graphicFrameLocks noGrp="1"/>
          </p:cNvGraphicFramePr>
          <p:nvPr>
            <p:extLst>
              <p:ext uri="{D42A27DB-BD31-4B8C-83A1-F6EECF244321}">
                <p14:modId xmlns:p14="http://schemas.microsoft.com/office/powerpoint/2010/main" val="1778255477"/>
              </p:ext>
            </p:extLst>
          </p:nvPr>
        </p:nvGraphicFramePr>
        <p:xfrm>
          <a:off x="4969565" y="1709538"/>
          <a:ext cx="7027362" cy="3997672"/>
        </p:xfrm>
        <a:graphic>
          <a:graphicData uri="http://schemas.openxmlformats.org/drawingml/2006/table">
            <a:tbl>
              <a:tblPr firstRow="1" firstCol="1" bandRow="1">
                <a:tableStyleId>{F5AB1C69-6EDB-4FF4-983F-18BD219EF322}</a:tableStyleId>
              </a:tblPr>
              <a:tblGrid>
                <a:gridCol w="403196">
                  <a:extLst>
                    <a:ext uri="{9D8B030D-6E8A-4147-A177-3AD203B41FA5}">
                      <a16:colId xmlns:a16="http://schemas.microsoft.com/office/drawing/2014/main" val="3701210711"/>
                    </a:ext>
                  </a:extLst>
                </a:gridCol>
                <a:gridCol w="3113797">
                  <a:extLst>
                    <a:ext uri="{9D8B030D-6E8A-4147-A177-3AD203B41FA5}">
                      <a16:colId xmlns:a16="http://schemas.microsoft.com/office/drawing/2014/main" val="1467086115"/>
                    </a:ext>
                  </a:extLst>
                </a:gridCol>
                <a:gridCol w="1056422">
                  <a:extLst>
                    <a:ext uri="{9D8B030D-6E8A-4147-A177-3AD203B41FA5}">
                      <a16:colId xmlns:a16="http://schemas.microsoft.com/office/drawing/2014/main" val="523173307"/>
                    </a:ext>
                  </a:extLst>
                </a:gridCol>
                <a:gridCol w="1403320">
                  <a:extLst>
                    <a:ext uri="{9D8B030D-6E8A-4147-A177-3AD203B41FA5}">
                      <a16:colId xmlns:a16="http://schemas.microsoft.com/office/drawing/2014/main" val="2548575556"/>
                    </a:ext>
                  </a:extLst>
                </a:gridCol>
                <a:gridCol w="1050627">
                  <a:extLst>
                    <a:ext uri="{9D8B030D-6E8A-4147-A177-3AD203B41FA5}">
                      <a16:colId xmlns:a16="http://schemas.microsoft.com/office/drawing/2014/main" val="2127686044"/>
                    </a:ext>
                  </a:extLst>
                </a:gridCol>
              </a:tblGrid>
              <a:tr h="833511">
                <a:tc>
                  <a:txBody>
                    <a:bodyPr/>
                    <a:lstStyle/>
                    <a:p>
                      <a:pPr algn="ctr">
                        <a:lnSpc>
                          <a:spcPct val="115000"/>
                        </a:lnSpc>
                        <a:spcAft>
                          <a:spcPts val="800"/>
                        </a:spcAft>
                      </a:pPr>
                      <a:r>
                        <a:rPr lang="es-EC" sz="1600">
                          <a:effectLst/>
                        </a:rPr>
                        <a:t>N°</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es-EC" sz="1600">
                          <a:effectLst/>
                        </a:rPr>
                        <a:t>Elemento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es-EC" sz="1600">
                          <a:effectLst/>
                        </a:rPr>
                        <a:t>Cantidad</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es-EC" sz="1600" dirty="0">
                          <a:effectLst/>
                        </a:rPr>
                        <a:t>Peso unitario [</a:t>
                      </a:r>
                      <a:r>
                        <a:rPr lang="es-EC" sz="1600" dirty="0" err="1">
                          <a:effectLst/>
                        </a:rPr>
                        <a:t>gf</a:t>
                      </a:r>
                      <a:r>
                        <a:rPr lang="es-EC" sz="1600" dirty="0">
                          <a:effectLst/>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es-EC" sz="1600" dirty="0">
                          <a:effectLst/>
                        </a:rPr>
                        <a:t>Peso total [</a:t>
                      </a:r>
                      <a:r>
                        <a:rPr lang="es-EC" sz="1600" dirty="0" err="1">
                          <a:effectLst/>
                        </a:rPr>
                        <a:t>gf</a:t>
                      </a:r>
                      <a:r>
                        <a:rPr lang="es-EC" sz="1600" dirty="0">
                          <a:effectLst/>
                        </a:rPr>
                        <a:t>]</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3649069"/>
                  </a:ext>
                </a:extLst>
              </a:tr>
              <a:tr h="379515">
                <a:tc>
                  <a:txBody>
                    <a:bodyPr/>
                    <a:lstStyle/>
                    <a:p>
                      <a:pPr algn="ctr">
                        <a:lnSpc>
                          <a:spcPct val="107000"/>
                        </a:lnSpc>
                        <a:spcAft>
                          <a:spcPts val="800"/>
                        </a:spcAft>
                      </a:pPr>
                      <a:r>
                        <a:rPr lang="es-EC" sz="1600">
                          <a:effectLst/>
                        </a:rPr>
                        <a:t>1</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Motor Hobbypower 8520</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4 unidades</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7</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28</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40035125"/>
                  </a:ext>
                </a:extLst>
              </a:tr>
              <a:tr h="379515">
                <a:tc>
                  <a:txBody>
                    <a:bodyPr/>
                    <a:lstStyle/>
                    <a:p>
                      <a:pPr algn="ctr">
                        <a:lnSpc>
                          <a:spcPct val="107000"/>
                        </a:lnSpc>
                        <a:spcAft>
                          <a:spcPts val="800"/>
                        </a:spcAft>
                      </a:pPr>
                      <a:r>
                        <a:rPr lang="es-EC" sz="1600">
                          <a:effectLst/>
                        </a:rPr>
                        <a:t>2</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600" dirty="0" err="1">
                          <a:effectLst/>
                        </a:rPr>
                        <a:t>Eachine</a:t>
                      </a:r>
                      <a:r>
                        <a:rPr lang="en-US" sz="1600" dirty="0">
                          <a:effectLst/>
                        </a:rPr>
                        <a:t> 2.5 in ABS Blade Propeller</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4 unidades</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0.4</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1.6</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03822505"/>
                  </a:ext>
                </a:extLst>
              </a:tr>
              <a:tr h="379515">
                <a:tc>
                  <a:txBody>
                    <a:bodyPr/>
                    <a:lstStyle/>
                    <a:p>
                      <a:pPr algn="ctr">
                        <a:lnSpc>
                          <a:spcPct val="107000"/>
                        </a:lnSpc>
                        <a:spcAft>
                          <a:spcPts val="800"/>
                        </a:spcAft>
                      </a:pPr>
                      <a:r>
                        <a:rPr lang="es-EC" sz="1600">
                          <a:effectLst/>
                        </a:rPr>
                        <a:t>3</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600">
                          <a:effectLst/>
                        </a:rPr>
                        <a:t>SP F3 EVO Flight Controller</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1 unidad</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3</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3</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11549828"/>
                  </a:ext>
                </a:extLst>
              </a:tr>
              <a:tr h="379515">
                <a:tc>
                  <a:txBody>
                    <a:bodyPr/>
                    <a:lstStyle/>
                    <a:p>
                      <a:pPr algn="ctr">
                        <a:lnSpc>
                          <a:spcPct val="107000"/>
                        </a:lnSpc>
                        <a:spcAft>
                          <a:spcPts val="800"/>
                        </a:spcAft>
                      </a:pPr>
                      <a:r>
                        <a:rPr lang="es-EC" sz="1600">
                          <a:effectLst/>
                        </a:rPr>
                        <a:t>4</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Flysky X6B Receiver</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1 unidad </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4.5</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4.5</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57829461"/>
                  </a:ext>
                </a:extLst>
              </a:tr>
              <a:tr h="379515">
                <a:tc>
                  <a:txBody>
                    <a:bodyPr/>
                    <a:lstStyle/>
                    <a:p>
                      <a:pPr algn="ctr">
                        <a:lnSpc>
                          <a:spcPct val="107000"/>
                        </a:lnSpc>
                        <a:spcAft>
                          <a:spcPts val="800"/>
                        </a:spcAft>
                      </a:pPr>
                      <a:r>
                        <a:rPr lang="es-EC" sz="1600">
                          <a:effectLst/>
                        </a:rPr>
                        <a:t>5</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600">
                          <a:effectLst/>
                        </a:rPr>
                        <a:t>AKZYTUE 3.7V 650mAh Lipo battery</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1 unidad</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18</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18</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62782946"/>
                  </a:ext>
                </a:extLst>
              </a:tr>
              <a:tr h="379515">
                <a:tc>
                  <a:txBody>
                    <a:bodyPr/>
                    <a:lstStyle/>
                    <a:p>
                      <a:pPr algn="ctr">
                        <a:lnSpc>
                          <a:spcPct val="107000"/>
                        </a:lnSpc>
                        <a:spcAft>
                          <a:spcPts val="800"/>
                        </a:spcAft>
                      </a:pPr>
                      <a:r>
                        <a:rPr lang="es-EC" sz="1600">
                          <a:effectLst/>
                        </a:rPr>
                        <a:t>6</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800TVL FPV Micro AIO Camera </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1 unidad</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3.4</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3.4</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75414905"/>
                  </a:ext>
                </a:extLst>
              </a:tr>
              <a:tr h="379515">
                <a:tc>
                  <a:txBody>
                    <a:bodyPr/>
                    <a:lstStyle/>
                    <a:p>
                      <a:pPr algn="ctr">
                        <a:lnSpc>
                          <a:spcPct val="107000"/>
                        </a:lnSpc>
                        <a:spcAft>
                          <a:spcPts val="800"/>
                        </a:spcAft>
                      </a:pPr>
                      <a:r>
                        <a:rPr lang="es-EC" sz="1600">
                          <a:effectLst/>
                        </a:rPr>
                        <a:t>7</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QWINOUT 5 V Buzzer</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1 unidad</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0.7</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a:effectLst/>
                        </a:rPr>
                        <a:t>0.7</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92338769"/>
                  </a:ext>
                </a:extLst>
              </a:tr>
              <a:tr h="379515">
                <a:tc gridSpan="4">
                  <a:txBody>
                    <a:bodyPr/>
                    <a:lstStyle/>
                    <a:p>
                      <a:pPr algn="r">
                        <a:lnSpc>
                          <a:spcPct val="107000"/>
                        </a:lnSpc>
                        <a:spcAft>
                          <a:spcPts val="800"/>
                        </a:spcAft>
                      </a:pPr>
                      <a:r>
                        <a:rPr lang="es-EC" sz="1600" dirty="0">
                          <a:effectLst/>
                        </a:rPr>
                        <a:t>TOTAL</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800"/>
                        </a:spcAft>
                      </a:pPr>
                      <a:r>
                        <a:rPr lang="es-EC" sz="1600" dirty="0">
                          <a:effectLst/>
                        </a:rPr>
                        <a:t>59.2</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17873519"/>
                  </a:ext>
                </a:extLst>
              </a:tr>
            </a:tbl>
          </a:graphicData>
        </a:graphic>
      </p:graphicFrame>
      <p:pic>
        <p:nvPicPr>
          <p:cNvPr id="11" name="Imagen 10" descr="Imagen que contiene cocina&#10;&#10;Descripción generada automáticamente">
            <a:extLst>
              <a:ext uri="{FF2B5EF4-FFF2-40B4-BE49-F238E27FC236}">
                <a16:creationId xmlns:a16="http://schemas.microsoft.com/office/drawing/2014/main" id="{1CCA8376-A361-45F6-97A1-29873D48F89E}"/>
              </a:ext>
            </a:extLst>
          </p:cNvPr>
          <p:cNvPicPr/>
          <p:nvPr/>
        </p:nvPicPr>
        <p:blipFill rotWithShape="1">
          <a:blip r:embed="rId8"/>
          <a:srcRect l="2678" b="8201"/>
          <a:stretch/>
        </p:blipFill>
        <p:spPr bwMode="auto">
          <a:xfrm>
            <a:off x="1145577" y="4261280"/>
            <a:ext cx="2235118" cy="1564812"/>
          </a:xfrm>
          <a:prstGeom prst="rect">
            <a:avLst/>
          </a:prstGeom>
          <a:ln w="38100">
            <a:solidFill>
              <a:schemeClr val="accent3">
                <a:lumMod val="75000"/>
              </a:schemeClr>
            </a:solidFill>
          </a:ln>
          <a:extLst>
            <a:ext uri="{53640926-AAD7-44D8-BBD7-CCE9431645EC}">
              <a14:shadowObscured xmlns:a14="http://schemas.microsoft.com/office/drawing/2010/main"/>
            </a:ext>
          </a:extLst>
        </p:spPr>
      </p:pic>
      <p:grpSp>
        <p:nvGrpSpPr>
          <p:cNvPr id="12" name="Grupo 11">
            <a:extLst>
              <a:ext uri="{FF2B5EF4-FFF2-40B4-BE49-F238E27FC236}">
                <a16:creationId xmlns:a16="http://schemas.microsoft.com/office/drawing/2014/main" id="{BD042EE8-CA6A-4075-A0B3-8E72C085ACE9}"/>
              </a:ext>
            </a:extLst>
          </p:cNvPr>
          <p:cNvGrpSpPr/>
          <p:nvPr/>
        </p:nvGrpSpPr>
        <p:grpSpPr>
          <a:xfrm>
            <a:off x="2932748" y="5435304"/>
            <a:ext cx="1820020" cy="551692"/>
            <a:chOff x="1546017" y="2313765"/>
            <a:chExt cx="3295484" cy="791959"/>
          </a:xfrm>
        </p:grpSpPr>
        <p:sp>
          <p:nvSpPr>
            <p:cNvPr id="13" name="Rectángulo 12">
              <a:extLst>
                <a:ext uri="{FF2B5EF4-FFF2-40B4-BE49-F238E27FC236}">
                  <a16:creationId xmlns:a16="http://schemas.microsoft.com/office/drawing/2014/main" id="{8E6E853A-B369-45A1-9DA2-FD0E8E79B275}"/>
                </a:ext>
              </a:extLst>
            </p:cNvPr>
            <p:cNvSpPr/>
            <p:nvPr/>
          </p:nvSpPr>
          <p:spPr>
            <a:xfrm>
              <a:off x="1546017" y="2313765"/>
              <a:ext cx="3295484" cy="791959"/>
            </a:xfrm>
            <a:prstGeom prst="rect">
              <a:avLst/>
            </a:prstGeom>
          </p:spPr>
          <p:style>
            <a:lnRef idx="3">
              <a:schemeClr val="lt1">
                <a:hueOff val="0"/>
                <a:satOff val="0"/>
                <a:lumOff val="0"/>
                <a:alphaOff val="0"/>
              </a:schemeClr>
            </a:lnRef>
            <a:fillRef idx="1">
              <a:schemeClr val="accent3">
                <a:shade val="80000"/>
                <a:hueOff val="0"/>
                <a:satOff val="0"/>
                <a:lumOff val="0"/>
                <a:alphaOff val="0"/>
              </a:schemeClr>
            </a:fillRef>
            <a:effectRef idx="1">
              <a:schemeClr val="accent3">
                <a:shade val="80000"/>
                <a:hueOff val="0"/>
                <a:satOff val="0"/>
                <a:lumOff val="0"/>
                <a:alphaOff val="0"/>
              </a:schemeClr>
            </a:effectRef>
            <a:fontRef idx="minor">
              <a:schemeClr val="lt1"/>
            </a:fontRef>
          </p:style>
        </p:sp>
        <p:sp>
          <p:nvSpPr>
            <p:cNvPr id="14" name="CuadroTexto 13">
              <a:extLst>
                <a:ext uri="{FF2B5EF4-FFF2-40B4-BE49-F238E27FC236}">
                  <a16:creationId xmlns:a16="http://schemas.microsoft.com/office/drawing/2014/main" id="{65D5462E-F01B-4950-9F7C-27B04B1F926B}"/>
                </a:ext>
              </a:extLst>
            </p:cNvPr>
            <p:cNvSpPr txBox="1"/>
            <p:nvPr/>
          </p:nvSpPr>
          <p:spPr>
            <a:xfrm>
              <a:off x="1546017" y="2313765"/>
              <a:ext cx="3295484" cy="7919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5000"/>
                </a:spcAft>
                <a:buNone/>
              </a:pPr>
              <a:r>
                <a:rPr lang="es-EC" sz="2400" b="1" kern="1200" dirty="0"/>
                <a:t>Modelo en X</a:t>
              </a:r>
            </a:p>
          </p:txBody>
        </p:sp>
      </p:grpSp>
      <p:grpSp>
        <p:nvGrpSpPr>
          <p:cNvPr id="15" name="Grupo 14">
            <a:extLst>
              <a:ext uri="{FF2B5EF4-FFF2-40B4-BE49-F238E27FC236}">
                <a16:creationId xmlns:a16="http://schemas.microsoft.com/office/drawing/2014/main" id="{6540850A-2825-4FDB-9C05-553D13119071}"/>
              </a:ext>
            </a:extLst>
          </p:cNvPr>
          <p:cNvGrpSpPr/>
          <p:nvPr/>
        </p:nvGrpSpPr>
        <p:grpSpPr>
          <a:xfrm>
            <a:off x="7293819" y="1150790"/>
            <a:ext cx="3108016" cy="394405"/>
            <a:chOff x="1546017" y="2313765"/>
            <a:chExt cx="3295484" cy="791959"/>
          </a:xfrm>
        </p:grpSpPr>
        <p:sp>
          <p:nvSpPr>
            <p:cNvPr id="16" name="Rectángulo 15">
              <a:extLst>
                <a:ext uri="{FF2B5EF4-FFF2-40B4-BE49-F238E27FC236}">
                  <a16:creationId xmlns:a16="http://schemas.microsoft.com/office/drawing/2014/main" id="{6CECE575-AF9A-4029-8C65-400C4062DA15}"/>
                </a:ext>
              </a:extLst>
            </p:cNvPr>
            <p:cNvSpPr/>
            <p:nvPr/>
          </p:nvSpPr>
          <p:spPr>
            <a:xfrm>
              <a:off x="1546017" y="2313765"/>
              <a:ext cx="3295484" cy="791959"/>
            </a:xfrm>
            <a:prstGeom prst="rect">
              <a:avLst/>
            </a:prstGeom>
          </p:spPr>
          <p:style>
            <a:lnRef idx="3">
              <a:schemeClr val="lt1">
                <a:hueOff val="0"/>
                <a:satOff val="0"/>
                <a:lumOff val="0"/>
                <a:alphaOff val="0"/>
              </a:schemeClr>
            </a:lnRef>
            <a:fillRef idx="1">
              <a:schemeClr val="accent3">
                <a:shade val="80000"/>
                <a:hueOff val="0"/>
                <a:satOff val="0"/>
                <a:lumOff val="0"/>
                <a:alphaOff val="0"/>
              </a:schemeClr>
            </a:fillRef>
            <a:effectRef idx="1">
              <a:schemeClr val="accent3">
                <a:shade val="80000"/>
                <a:hueOff val="0"/>
                <a:satOff val="0"/>
                <a:lumOff val="0"/>
                <a:alphaOff val="0"/>
              </a:schemeClr>
            </a:effectRef>
            <a:fontRef idx="minor">
              <a:schemeClr val="lt1"/>
            </a:fontRef>
          </p:style>
        </p:sp>
        <p:sp>
          <p:nvSpPr>
            <p:cNvPr id="17" name="CuadroTexto 16">
              <a:extLst>
                <a:ext uri="{FF2B5EF4-FFF2-40B4-BE49-F238E27FC236}">
                  <a16:creationId xmlns:a16="http://schemas.microsoft.com/office/drawing/2014/main" id="{B8983D75-B56F-423B-A988-6501CDB81486}"/>
                </a:ext>
              </a:extLst>
            </p:cNvPr>
            <p:cNvSpPr txBox="1"/>
            <p:nvPr/>
          </p:nvSpPr>
          <p:spPr>
            <a:xfrm>
              <a:off x="1546017" y="2313765"/>
              <a:ext cx="3295484" cy="7919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ctr" defTabSz="1955800">
                <a:lnSpc>
                  <a:spcPct val="90000"/>
                </a:lnSpc>
                <a:spcBef>
                  <a:spcPct val="0"/>
                </a:spcBef>
                <a:spcAft>
                  <a:spcPct val="5000"/>
                </a:spcAft>
                <a:buNone/>
              </a:pPr>
              <a:r>
                <a:rPr lang="es-EC" sz="2000" b="1" kern="1200" dirty="0"/>
                <a:t>Requisitos y Restricciones</a:t>
              </a:r>
            </a:p>
          </p:txBody>
        </p:sp>
      </p:grpSp>
      <p:sp>
        <p:nvSpPr>
          <p:cNvPr id="18" name="Rectángulo: esquinas redondeadas 17">
            <a:extLst>
              <a:ext uri="{FF2B5EF4-FFF2-40B4-BE49-F238E27FC236}">
                <a16:creationId xmlns:a16="http://schemas.microsoft.com/office/drawing/2014/main" id="{4B531892-C417-4A2F-B8B1-63F97164E8B7}"/>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8929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INGENIERÍA CONCEPTUAL  </a:t>
            </a:r>
          </a:p>
        </p:txBody>
      </p:sp>
      <p:sp>
        <p:nvSpPr>
          <p:cNvPr id="2" name="CuadroTexto 1"/>
          <p:cNvSpPr txBox="1"/>
          <p:nvPr/>
        </p:nvSpPr>
        <p:spPr>
          <a:xfrm>
            <a:off x="2931148" y="661649"/>
            <a:ext cx="5821402"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PESO REFERENCIAL DEL MARCO DEL DRON</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D4AD5566-0A34-44D9-AA7E-6F3A9CAA1A22}"/>
              </a:ext>
            </a:extLst>
          </p:cNvPr>
          <p:cNvGraphicFramePr>
            <a:graphicFrameLocks noGrp="1"/>
          </p:cNvGraphicFramePr>
          <p:nvPr>
            <p:extLst>
              <p:ext uri="{D42A27DB-BD31-4B8C-83A1-F6EECF244321}">
                <p14:modId xmlns:p14="http://schemas.microsoft.com/office/powerpoint/2010/main" val="1391237409"/>
              </p:ext>
            </p:extLst>
          </p:nvPr>
        </p:nvGraphicFramePr>
        <p:xfrm>
          <a:off x="201168" y="1343340"/>
          <a:ext cx="5393690" cy="769303"/>
        </p:xfrm>
        <a:graphic>
          <a:graphicData uri="http://schemas.openxmlformats.org/drawingml/2006/table">
            <a:tbl>
              <a:tblPr firstRow="1" firstCol="1" bandRow="1">
                <a:tableStyleId>{F5AB1C69-6EDB-4FF4-983F-18BD219EF322}</a:tableStyleId>
              </a:tblPr>
              <a:tblGrid>
                <a:gridCol w="1797685">
                  <a:extLst>
                    <a:ext uri="{9D8B030D-6E8A-4147-A177-3AD203B41FA5}">
                      <a16:colId xmlns:a16="http://schemas.microsoft.com/office/drawing/2014/main" val="2254663293"/>
                    </a:ext>
                  </a:extLst>
                </a:gridCol>
                <a:gridCol w="1797685">
                  <a:extLst>
                    <a:ext uri="{9D8B030D-6E8A-4147-A177-3AD203B41FA5}">
                      <a16:colId xmlns:a16="http://schemas.microsoft.com/office/drawing/2014/main" val="1042853755"/>
                    </a:ext>
                  </a:extLst>
                </a:gridCol>
                <a:gridCol w="1798320">
                  <a:extLst>
                    <a:ext uri="{9D8B030D-6E8A-4147-A177-3AD203B41FA5}">
                      <a16:colId xmlns:a16="http://schemas.microsoft.com/office/drawing/2014/main" val="4083493465"/>
                    </a:ext>
                  </a:extLst>
                </a:gridCol>
              </a:tblGrid>
              <a:tr h="0">
                <a:tc>
                  <a:txBody>
                    <a:bodyPr/>
                    <a:lstStyle/>
                    <a:p>
                      <a:pPr algn="ctr">
                        <a:lnSpc>
                          <a:spcPct val="115000"/>
                        </a:lnSpc>
                        <a:spcAft>
                          <a:spcPts val="800"/>
                        </a:spcAft>
                      </a:pPr>
                      <a:r>
                        <a:rPr lang="es-EC" sz="1600" dirty="0">
                          <a:effectLst/>
                        </a:rPr>
                        <a:t>Motor</a:t>
                      </a:r>
                      <a:endParaRPr lang="es-EC"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es-EC" sz="1600">
                          <a:effectLst/>
                        </a:rPr>
                        <a:t>Hélice</a:t>
                      </a:r>
                      <a:endParaRPr lang="es-EC"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es-EC" sz="1600">
                          <a:effectLst/>
                        </a:rPr>
                        <a:t>Empuje</a:t>
                      </a:r>
                      <a:endParaRPr lang="es-EC"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88053063"/>
                  </a:ext>
                </a:extLst>
              </a:tr>
              <a:tr h="0">
                <a:tc>
                  <a:txBody>
                    <a:bodyPr/>
                    <a:lstStyle/>
                    <a:p>
                      <a:pPr algn="ctr">
                        <a:lnSpc>
                          <a:spcPct val="107000"/>
                        </a:lnSpc>
                        <a:spcAft>
                          <a:spcPts val="800"/>
                        </a:spcAft>
                      </a:pPr>
                      <a:r>
                        <a:rPr lang="es-EC" sz="1600">
                          <a:effectLst/>
                        </a:rPr>
                        <a:t>Hobbypower 8520</a:t>
                      </a:r>
                      <a:endParaRPr lang="es-EC"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600" dirty="0" err="1">
                          <a:effectLst/>
                        </a:rPr>
                        <a:t>Eachine</a:t>
                      </a:r>
                      <a:r>
                        <a:rPr lang="en-US" sz="1600" dirty="0">
                          <a:effectLst/>
                        </a:rPr>
                        <a:t> 66mm ABS Blade Propeller</a:t>
                      </a:r>
                      <a:endParaRPr lang="es-EC"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dirty="0">
                          <a:effectLst/>
                        </a:rPr>
                        <a:t>38 [</a:t>
                      </a:r>
                      <a:r>
                        <a:rPr lang="es-EC" sz="1600" dirty="0" err="1">
                          <a:effectLst/>
                        </a:rPr>
                        <a:t>gf</a:t>
                      </a:r>
                      <a:r>
                        <a:rPr lang="es-EC" sz="1600" dirty="0">
                          <a:effectLst/>
                        </a:rPr>
                        <a:t>]</a:t>
                      </a:r>
                      <a:endParaRPr lang="es-EC"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41876953"/>
                  </a:ext>
                </a:extLst>
              </a:tr>
            </a:tbl>
          </a:graphicData>
        </a:graphic>
      </p:graphicFrame>
      <p:graphicFrame>
        <p:nvGraphicFramePr>
          <p:cNvPr id="5" name="Tabla 4">
            <a:extLst>
              <a:ext uri="{FF2B5EF4-FFF2-40B4-BE49-F238E27FC236}">
                <a16:creationId xmlns:a16="http://schemas.microsoft.com/office/drawing/2014/main" id="{341F7BCF-8BAD-4AD5-BAF1-28C8D7ADB1D5}"/>
              </a:ext>
            </a:extLst>
          </p:cNvPr>
          <p:cNvGraphicFramePr>
            <a:graphicFrameLocks noGrp="1"/>
          </p:cNvGraphicFramePr>
          <p:nvPr>
            <p:extLst>
              <p:ext uri="{D42A27DB-BD31-4B8C-83A1-F6EECF244321}">
                <p14:modId xmlns:p14="http://schemas.microsoft.com/office/powerpoint/2010/main" val="3559837882"/>
              </p:ext>
            </p:extLst>
          </p:nvPr>
        </p:nvGraphicFramePr>
        <p:xfrm>
          <a:off x="201168" y="2244158"/>
          <a:ext cx="2860084" cy="379515"/>
        </p:xfrm>
        <a:graphic>
          <a:graphicData uri="http://schemas.openxmlformats.org/drawingml/2006/table">
            <a:tbl>
              <a:tblPr firstRow="1" firstCol="1" bandRow="1">
                <a:tableStyleId>{F5AB1C69-6EDB-4FF4-983F-18BD219EF322}</a:tableStyleId>
              </a:tblPr>
              <a:tblGrid>
                <a:gridCol w="1925117">
                  <a:extLst>
                    <a:ext uri="{9D8B030D-6E8A-4147-A177-3AD203B41FA5}">
                      <a16:colId xmlns:a16="http://schemas.microsoft.com/office/drawing/2014/main" val="2014852259"/>
                    </a:ext>
                  </a:extLst>
                </a:gridCol>
                <a:gridCol w="934967">
                  <a:extLst>
                    <a:ext uri="{9D8B030D-6E8A-4147-A177-3AD203B41FA5}">
                      <a16:colId xmlns:a16="http://schemas.microsoft.com/office/drawing/2014/main" val="2873788936"/>
                    </a:ext>
                  </a:extLst>
                </a:gridCol>
              </a:tblGrid>
              <a:tr h="379515">
                <a:tc>
                  <a:txBody>
                    <a:bodyPr/>
                    <a:lstStyle/>
                    <a:p>
                      <a:pPr algn="ctr">
                        <a:lnSpc>
                          <a:spcPct val="107000"/>
                        </a:lnSpc>
                        <a:spcAft>
                          <a:spcPts val="800"/>
                        </a:spcAft>
                      </a:pPr>
                      <a:r>
                        <a:rPr lang="es-EC" sz="1800" dirty="0">
                          <a:effectLst/>
                        </a:rPr>
                        <a:t>Peso Parcial</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600" b="0" dirty="0">
                          <a:solidFill>
                            <a:schemeClr val="tx1"/>
                          </a:solidFill>
                          <a:effectLst/>
                        </a:rPr>
                        <a:t>59.2 [</a:t>
                      </a:r>
                      <a:r>
                        <a:rPr lang="es-EC" sz="1600" b="0" dirty="0" err="1">
                          <a:solidFill>
                            <a:schemeClr val="tx1"/>
                          </a:solidFill>
                          <a:effectLst/>
                        </a:rPr>
                        <a:t>gf</a:t>
                      </a:r>
                      <a:r>
                        <a:rPr lang="es-EC" sz="1600" b="0" dirty="0">
                          <a:solidFill>
                            <a:schemeClr val="tx1"/>
                          </a:solidFill>
                          <a:effectLst/>
                        </a:rPr>
                        <a:t>]</a:t>
                      </a:r>
                      <a:endParaRPr lang="es-EC"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4006489784"/>
                  </a:ext>
                </a:extLst>
              </a:tr>
            </a:tbl>
          </a:graphicData>
        </a:graphic>
      </p:graphicFrame>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98287DA-5396-49D6-A4AC-C9BBE28D28C3}"/>
                  </a:ext>
                </a:extLst>
              </p:cNvPr>
              <p:cNvSpPr txBox="1"/>
              <p:nvPr/>
            </p:nvSpPr>
            <p:spPr>
              <a:xfrm>
                <a:off x="326069" y="2738048"/>
                <a:ext cx="6109252" cy="406458"/>
              </a:xfrm>
              <a:prstGeom prst="rect">
                <a:avLst/>
              </a:prstGeom>
              <a:noFill/>
            </p:spPr>
            <p:txBody>
              <a:bodyPr wrap="square">
                <a:spAutoFit/>
              </a:bodyPr>
              <a:lstStyle/>
              <a:p>
                <a:pPr marL="342900" lvl="0" indent="-342900" algn="just">
                  <a:lnSpc>
                    <a:spcPct val="107000"/>
                  </a:lnSpc>
                  <a:spcAft>
                    <a:spcPts val="800"/>
                  </a:spcAft>
                  <a:buFont typeface="Symbol" panose="05050102010706020507" pitchFamily="18" charset="2"/>
                  <a:buChar char=""/>
                </a:pPr>
                <a:r>
                  <a:rPr lang="es-EC" sz="1800" dirty="0">
                    <a:effectLst/>
                    <a:latin typeface="Times New Roman" panose="02020603050405020304" pitchFamily="18" charset="0"/>
                    <a:ea typeface="Calibri" panose="020F0502020204030204" pitchFamily="34" charset="0"/>
                    <a:cs typeface="Arial" panose="020B0604020202020204" pitchFamily="34" charset="0"/>
                  </a:rPr>
                  <a:t>Empuje total: </a:t>
                </a:r>
                <a14:m>
                  <m:oMath xmlns:m="http://schemas.openxmlformats.org/officeDocument/2006/math">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𝐸</m:t>
                        </m:r>
                      </m:e>
                      <m:sub>
                        <m:r>
                          <a:rPr lang="es-EC" sz="1800" i="1">
                            <a:effectLst/>
                            <a:latin typeface="Cambria Math" panose="02040503050406030204" pitchFamily="18" charset="0"/>
                            <a:ea typeface="Calibri" panose="020F0502020204030204" pitchFamily="34" charset="0"/>
                            <a:cs typeface="Arial" panose="020B0604020202020204" pitchFamily="34" charset="0"/>
                          </a:rPr>
                          <m:t>𝑚𝑝𝑇</m:t>
                        </m:r>
                      </m:sub>
                    </m:sSub>
                    <m:r>
                      <a:rPr lang="es-EC" sz="1800" i="1">
                        <a:effectLst/>
                        <a:latin typeface="Cambria Math" panose="02040503050406030204" pitchFamily="18" charset="0"/>
                        <a:ea typeface="Calibri" panose="020F0502020204030204" pitchFamily="34" charset="0"/>
                        <a:cs typeface="Arial" panose="020B0604020202020204" pitchFamily="34" charset="0"/>
                      </a:rPr>
                      <m:t>=4</m:t>
                    </m:r>
                    <m:r>
                      <a:rPr lang="es-EC" sz="1800" i="1">
                        <a:effectLst/>
                        <a:latin typeface="Cambria Math" panose="02040503050406030204" pitchFamily="18" charset="0"/>
                        <a:ea typeface="Calibri" panose="020F0502020204030204" pitchFamily="34" charset="0"/>
                        <a:cs typeface="Arial" panose="020B0604020202020204" pitchFamily="34" charset="0"/>
                      </a:rPr>
                      <m:t>𝑥</m:t>
                    </m:r>
                    <m:r>
                      <a:rPr lang="es-EC" sz="1800" i="1">
                        <a:effectLst/>
                        <a:latin typeface="Cambria Math" panose="02040503050406030204" pitchFamily="18" charset="0"/>
                        <a:ea typeface="Calibri" panose="020F0502020204030204" pitchFamily="34" charset="0"/>
                        <a:cs typeface="Arial" panose="020B0604020202020204" pitchFamily="34" charset="0"/>
                      </a:rPr>
                      <m:t>38</m:t>
                    </m:r>
                    <m:d>
                      <m:dPr>
                        <m:begChr m:val="["/>
                        <m:endChr m:val="]"/>
                        <m:ctrlPr>
                          <a:rPr lang="es-EC" sz="1800" i="1">
                            <a:effectLst/>
                            <a:latin typeface="Cambria Math" panose="02040503050406030204" pitchFamily="18" charset="0"/>
                            <a:ea typeface="Calibri" panose="020F0502020204030204" pitchFamily="34" charset="0"/>
                            <a:cs typeface="Arial" panose="020B0604020202020204" pitchFamily="34" charset="0"/>
                          </a:rPr>
                        </m:ctrlPr>
                      </m:dPr>
                      <m:e>
                        <m:r>
                          <a:rPr lang="es-EC" sz="1800" i="1">
                            <a:effectLst/>
                            <a:latin typeface="Cambria Math" panose="02040503050406030204" pitchFamily="18" charset="0"/>
                            <a:ea typeface="Calibri" panose="020F0502020204030204" pitchFamily="34" charset="0"/>
                            <a:cs typeface="Arial" panose="020B0604020202020204" pitchFamily="34" charset="0"/>
                          </a:rPr>
                          <m:t>𝑔𝑓</m:t>
                        </m:r>
                      </m:e>
                    </m:d>
                    <m:r>
                      <a:rPr lang="es-EC" sz="1800" i="1">
                        <a:effectLst/>
                        <a:latin typeface="Cambria Math" panose="02040503050406030204" pitchFamily="18" charset="0"/>
                        <a:ea typeface="Calibri" panose="020F0502020204030204" pitchFamily="34" charset="0"/>
                        <a:cs typeface="Arial" panose="020B0604020202020204" pitchFamily="34" charset="0"/>
                      </a:rPr>
                      <m:t>=152[</m:t>
                    </m:r>
                    <m:r>
                      <a:rPr lang="es-EC" sz="1800" i="1">
                        <a:effectLst/>
                        <a:latin typeface="Cambria Math" panose="02040503050406030204" pitchFamily="18" charset="0"/>
                        <a:ea typeface="Calibri" panose="020F0502020204030204" pitchFamily="34" charset="0"/>
                        <a:cs typeface="Arial" panose="020B0604020202020204" pitchFamily="34" charset="0"/>
                      </a:rPr>
                      <m:t>𝑔𝑓</m:t>
                    </m:r>
                    <m:r>
                      <a:rPr lang="es-EC" sz="1800" i="1">
                        <a:effectLst/>
                        <a:latin typeface="Cambria Math" panose="02040503050406030204" pitchFamily="18" charset="0"/>
                        <a:ea typeface="Calibri" panose="020F0502020204030204" pitchFamily="34" charset="0"/>
                        <a:cs typeface="Arial" panose="020B0604020202020204" pitchFamily="34" charset="0"/>
                      </a:rPr>
                      <m:t>]</m:t>
                    </m:r>
                  </m:oMath>
                </a14:m>
                <a:endParaRPr lang="es-EC" sz="1800" dirty="0">
                  <a:effectLst/>
                  <a:latin typeface="Times New Roman" panose="02020603050405020304" pitchFamily="18" charset="0"/>
                  <a:ea typeface="Calibri" panose="020F0502020204030204" pitchFamily="34" charset="0"/>
                  <a:cs typeface="Arial" panose="020B0604020202020204" pitchFamily="34" charset="0"/>
                </a:endParaRPr>
              </a:p>
            </p:txBody>
          </p:sp>
        </mc:Choice>
        <mc:Fallback xmlns="">
          <p:sp>
            <p:nvSpPr>
              <p:cNvPr id="15" name="CuadroTexto 14">
                <a:extLst>
                  <a:ext uri="{FF2B5EF4-FFF2-40B4-BE49-F238E27FC236}">
                    <a16:creationId xmlns:a16="http://schemas.microsoft.com/office/drawing/2014/main" id="{D98287DA-5396-49D6-A4AC-C9BBE28D28C3}"/>
                  </a:ext>
                </a:extLst>
              </p:cNvPr>
              <p:cNvSpPr txBox="1">
                <a:spLocks noRot="1" noChangeAspect="1" noMove="1" noResize="1" noEditPoints="1" noAdjustHandles="1" noChangeArrowheads="1" noChangeShapeType="1" noTextEdit="1"/>
              </p:cNvSpPr>
              <p:nvPr/>
            </p:nvSpPr>
            <p:spPr>
              <a:xfrm>
                <a:off x="326069" y="2738048"/>
                <a:ext cx="6109252" cy="406458"/>
              </a:xfrm>
              <a:prstGeom prst="rect">
                <a:avLst/>
              </a:prstGeom>
              <a:blipFill>
                <a:blip r:embed="rId3"/>
                <a:stretch>
                  <a:fillRect l="-798" t="-5970" b="-1641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19E885B0-A0A1-47D0-AA5D-6A28A32F9EFF}"/>
                  </a:ext>
                </a:extLst>
              </p:cNvPr>
              <p:cNvSpPr txBox="1"/>
              <p:nvPr/>
            </p:nvSpPr>
            <p:spPr>
              <a:xfrm>
                <a:off x="-361913" y="4258812"/>
                <a:ext cx="6109252" cy="1810239"/>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𝑊</m:t>
                          </m:r>
                        </m:e>
                        <m:sub>
                          <m:r>
                            <a:rPr lang="es-EC" sz="1800" i="1">
                              <a:effectLst/>
                              <a:latin typeface="Cambria Math" panose="02040503050406030204" pitchFamily="18" charset="0"/>
                              <a:ea typeface="Calibri" panose="020F0502020204030204" pitchFamily="34" charset="0"/>
                              <a:cs typeface="Arial" panose="020B0604020202020204" pitchFamily="34" charset="0"/>
                            </a:rPr>
                            <m:t>𝑒</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m:t>
                          </m:r>
                        </m:num>
                        <m:den>
                          <m:r>
                            <a:rPr lang="es-EC" sz="1800" i="1">
                              <a:effectLst/>
                              <a:latin typeface="Cambria Math" panose="02040503050406030204" pitchFamily="18" charset="0"/>
                              <a:ea typeface="Calibri" panose="020F0502020204030204" pitchFamily="34" charset="0"/>
                              <a:cs typeface="Arial" panose="020B0604020202020204" pitchFamily="34" charset="0"/>
                            </a:rPr>
                            <m:t>1.5</m:t>
                          </m:r>
                        </m:den>
                      </m:f>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𝐸</m:t>
                          </m:r>
                        </m:e>
                        <m:sub>
                          <m:r>
                            <a:rPr lang="es-EC" sz="1800" i="1">
                              <a:effectLst/>
                              <a:latin typeface="Cambria Math" panose="02040503050406030204" pitchFamily="18" charset="0"/>
                              <a:ea typeface="Calibri" panose="020F0502020204030204" pitchFamily="34" charset="0"/>
                              <a:cs typeface="Arial" panose="020B0604020202020204" pitchFamily="34" charset="0"/>
                            </a:rPr>
                            <m:t>𝑚𝑝𝑇</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𝑊</m:t>
                          </m:r>
                        </m:e>
                        <m:sub>
                          <m:r>
                            <a:rPr lang="es-EC" sz="1800" i="1">
                              <a:effectLst/>
                              <a:latin typeface="Cambria Math" panose="02040503050406030204" pitchFamily="18" charset="0"/>
                              <a:ea typeface="Calibri" panose="020F0502020204030204" pitchFamily="34" charset="0"/>
                              <a:cs typeface="Arial" panose="020B0604020202020204" pitchFamily="34" charset="0"/>
                            </a:rPr>
                            <m:t>𝑝</m:t>
                          </m:r>
                        </m:sub>
                      </m:sSub>
                    </m:oMath>
                  </m:oMathPara>
                </a14:m>
                <a:endParaRPr lang="es-EC"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𝑊</m:t>
                          </m:r>
                        </m:e>
                        <m:sub>
                          <m:r>
                            <a:rPr lang="es-EC" sz="1800" b="0" i="1" smtClean="0">
                              <a:effectLst/>
                              <a:latin typeface="Cambria Math" panose="02040503050406030204" pitchFamily="18" charset="0"/>
                              <a:ea typeface="Calibri" panose="020F0502020204030204" pitchFamily="34" charset="0"/>
                              <a:cs typeface="Arial" panose="020B0604020202020204" pitchFamily="34" charset="0"/>
                            </a:rPr>
                            <m:t>𝑒</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m:t>
                          </m:r>
                        </m:num>
                        <m:den>
                          <m:r>
                            <a:rPr lang="es-EC" sz="1800" i="1">
                              <a:effectLst/>
                              <a:latin typeface="Cambria Math" panose="02040503050406030204" pitchFamily="18" charset="0"/>
                              <a:ea typeface="Calibri" panose="020F0502020204030204" pitchFamily="34" charset="0"/>
                              <a:cs typeface="Arial" panose="020B0604020202020204" pitchFamily="34" charset="0"/>
                            </a:rPr>
                            <m:t>1.5</m:t>
                          </m:r>
                        </m:den>
                      </m:f>
                      <m:r>
                        <a:rPr lang="es-EC" sz="1800" i="1">
                          <a:effectLst/>
                          <a:latin typeface="Cambria Math" panose="02040503050406030204" pitchFamily="18" charset="0"/>
                          <a:ea typeface="Calibri" panose="020F0502020204030204" pitchFamily="34" charset="0"/>
                          <a:cs typeface="Arial" panose="020B0604020202020204" pitchFamily="34" charset="0"/>
                        </a:rPr>
                        <m:t>∙152 </m:t>
                      </m:r>
                      <m:d>
                        <m:dPr>
                          <m:begChr m:val="["/>
                          <m:endChr m:val="]"/>
                          <m:ctrlPr>
                            <a:rPr lang="es-EC" sz="1800" i="1">
                              <a:effectLst/>
                              <a:latin typeface="Cambria Math" panose="02040503050406030204" pitchFamily="18" charset="0"/>
                              <a:ea typeface="Calibri" panose="020F0502020204030204" pitchFamily="34" charset="0"/>
                              <a:cs typeface="Arial" panose="020B0604020202020204" pitchFamily="34" charset="0"/>
                            </a:rPr>
                          </m:ctrlPr>
                        </m:dPr>
                        <m:e>
                          <m:r>
                            <a:rPr lang="es-EC" sz="1800" i="1">
                              <a:effectLst/>
                              <a:latin typeface="Cambria Math" panose="02040503050406030204" pitchFamily="18" charset="0"/>
                              <a:ea typeface="Calibri" panose="020F0502020204030204" pitchFamily="34" charset="0"/>
                              <a:cs typeface="Arial" panose="020B0604020202020204" pitchFamily="34" charset="0"/>
                            </a:rPr>
                            <m:t>𝑔𝑓</m:t>
                          </m:r>
                        </m:e>
                      </m:d>
                      <m:r>
                        <a:rPr lang="es-EC" sz="1800" i="1">
                          <a:effectLst/>
                          <a:latin typeface="Cambria Math" panose="02040503050406030204" pitchFamily="18" charset="0"/>
                          <a:ea typeface="Calibri" panose="020F0502020204030204" pitchFamily="34" charset="0"/>
                          <a:cs typeface="Arial" panose="020B0604020202020204" pitchFamily="34" charset="0"/>
                        </a:rPr>
                        <m:t>−59.2 </m:t>
                      </m:r>
                      <m:d>
                        <m:dPr>
                          <m:begChr m:val="["/>
                          <m:endChr m:val="]"/>
                          <m:ctrlPr>
                            <a:rPr lang="es-EC" sz="1800" i="1">
                              <a:effectLst/>
                              <a:latin typeface="Cambria Math" panose="02040503050406030204" pitchFamily="18" charset="0"/>
                              <a:ea typeface="Calibri" panose="020F0502020204030204" pitchFamily="34" charset="0"/>
                              <a:cs typeface="Arial" panose="020B0604020202020204" pitchFamily="34" charset="0"/>
                            </a:rPr>
                          </m:ctrlPr>
                        </m:dPr>
                        <m:e>
                          <m:r>
                            <a:rPr lang="es-EC" sz="1800" i="1">
                              <a:effectLst/>
                              <a:latin typeface="Cambria Math" panose="02040503050406030204" pitchFamily="18" charset="0"/>
                              <a:ea typeface="Calibri" panose="020F0502020204030204" pitchFamily="34" charset="0"/>
                              <a:cs typeface="Arial" panose="020B0604020202020204" pitchFamily="34" charset="0"/>
                            </a:rPr>
                            <m:t>𝑔𝑓</m:t>
                          </m:r>
                        </m:e>
                      </m:d>
                    </m:oMath>
                  </m:oMathPara>
                </a14:m>
                <a:endParaRPr lang="es-EC"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b="1" i="1">
                              <a:effectLst/>
                              <a:latin typeface="Cambria Math" panose="02040503050406030204" pitchFamily="18" charset="0"/>
                              <a:ea typeface="Yu Mincho" panose="02020400000000000000" pitchFamily="18" charset="-128"/>
                              <a:cs typeface="Arial" panose="020B0604020202020204" pitchFamily="34" charset="0"/>
                            </a:rPr>
                          </m:ctrlPr>
                        </m:sSubPr>
                        <m:e>
                          <m:r>
                            <a:rPr lang="es-EC" sz="1800" b="1" i="1">
                              <a:effectLst/>
                              <a:latin typeface="Cambria Math" panose="02040503050406030204" pitchFamily="18" charset="0"/>
                              <a:ea typeface="Yu Mincho" panose="02020400000000000000" pitchFamily="18" charset="-128"/>
                              <a:cs typeface="Arial" panose="020B0604020202020204" pitchFamily="34" charset="0"/>
                            </a:rPr>
                            <m:t>𝑾</m:t>
                          </m:r>
                        </m:e>
                        <m:sub>
                          <m:r>
                            <a:rPr lang="es-EC" sz="1800" b="1" i="1" smtClean="0">
                              <a:effectLst/>
                              <a:latin typeface="Cambria Math" panose="02040503050406030204" pitchFamily="18" charset="0"/>
                              <a:ea typeface="Yu Mincho" panose="02020400000000000000" pitchFamily="18" charset="-128"/>
                              <a:cs typeface="Arial" panose="020B0604020202020204" pitchFamily="34" charset="0"/>
                            </a:rPr>
                            <m:t>𝒆</m:t>
                          </m:r>
                        </m:sub>
                      </m:sSub>
                      <m:r>
                        <a:rPr lang="es-EC" sz="1800" b="1" i="1">
                          <a:effectLst/>
                          <a:latin typeface="Cambria Math" panose="02040503050406030204" pitchFamily="18" charset="0"/>
                          <a:ea typeface="Yu Mincho" panose="02020400000000000000" pitchFamily="18" charset="-128"/>
                          <a:cs typeface="Arial" panose="020B0604020202020204" pitchFamily="34" charset="0"/>
                        </a:rPr>
                        <m:t>=</m:t>
                      </m:r>
                      <m:r>
                        <a:rPr lang="es-EC" sz="1800" b="1" i="1">
                          <a:effectLst/>
                          <a:latin typeface="Cambria Math" panose="02040503050406030204" pitchFamily="18" charset="0"/>
                          <a:ea typeface="Yu Mincho" panose="02020400000000000000" pitchFamily="18" charset="-128"/>
                          <a:cs typeface="Arial" panose="020B0604020202020204" pitchFamily="34" charset="0"/>
                        </a:rPr>
                        <m:t>𝟒𝟐</m:t>
                      </m:r>
                      <m:r>
                        <a:rPr lang="es-EC" sz="1800" b="1" i="1">
                          <a:effectLst/>
                          <a:latin typeface="Cambria Math" panose="02040503050406030204" pitchFamily="18" charset="0"/>
                          <a:ea typeface="Yu Mincho" panose="02020400000000000000" pitchFamily="18" charset="-128"/>
                          <a:cs typeface="Arial" panose="020B0604020202020204" pitchFamily="34" charset="0"/>
                        </a:rPr>
                        <m:t>.</m:t>
                      </m:r>
                      <m:r>
                        <a:rPr lang="es-EC" sz="1800" b="1" i="1">
                          <a:effectLst/>
                          <a:latin typeface="Cambria Math" panose="02040503050406030204" pitchFamily="18" charset="0"/>
                          <a:ea typeface="Yu Mincho" panose="02020400000000000000" pitchFamily="18" charset="-128"/>
                          <a:cs typeface="Arial" panose="020B0604020202020204" pitchFamily="34" charset="0"/>
                        </a:rPr>
                        <m:t>𝟏𝟑𝟑</m:t>
                      </m:r>
                      <m:r>
                        <a:rPr lang="es-EC" sz="1800" b="1" i="1">
                          <a:effectLst/>
                          <a:latin typeface="Cambria Math" panose="02040503050406030204" pitchFamily="18" charset="0"/>
                          <a:ea typeface="Yu Mincho" panose="02020400000000000000" pitchFamily="18" charset="-128"/>
                          <a:cs typeface="Arial" panose="020B0604020202020204" pitchFamily="34" charset="0"/>
                        </a:rPr>
                        <m:t>[</m:t>
                      </m:r>
                      <m:r>
                        <a:rPr lang="es-EC" sz="1800" b="1" i="1">
                          <a:effectLst/>
                          <a:latin typeface="Cambria Math" panose="02040503050406030204" pitchFamily="18" charset="0"/>
                          <a:ea typeface="Yu Mincho" panose="02020400000000000000" pitchFamily="18" charset="-128"/>
                          <a:cs typeface="Arial" panose="020B0604020202020204" pitchFamily="34" charset="0"/>
                        </a:rPr>
                        <m:t>𝒈𝒇</m:t>
                      </m:r>
                      <m:r>
                        <a:rPr lang="es-EC" sz="1800" b="1" i="1">
                          <a:effectLst/>
                          <a:latin typeface="Cambria Math" panose="02040503050406030204" pitchFamily="18" charset="0"/>
                          <a:ea typeface="Yu Mincho" panose="02020400000000000000" pitchFamily="18" charset="-128"/>
                          <a:cs typeface="Arial" panose="020B0604020202020204" pitchFamily="34" charset="0"/>
                        </a:rPr>
                        <m:t>]</m:t>
                      </m:r>
                    </m:oMath>
                  </m:oMathPara>
                </a14:m>
                <a:endParaRPr lang="es-EC" sz="1800" dirty="0">
                  <a:effectLst/>
                  <a:latin typeface="Times New Roman" panose="02020603050405020304" pitchFamily="18" charset="0"/>
                  <a:ea typeface="Calibri" panose="020F0502020204030204" pitchFamily="34" charset="0"/>
                  <a:cs typeface="Arial" panose="020B0604020202020204" pitchFamily="34" charset="0"/>
                </a:endParaRPr>
              </a:p>
            </p:txBody>
          </p:sp>
        </mc:Choice>
        <mc:Fallback xmlns="">
          <p:sp>
            <p:nvSpPr>
              <p:cNvPr id="17" name="CuadroTexto 16">
                <a:extLst>
                  <a:ext uri="{FF2B5EF4-FFF2-40B4-BE49-F238E27FC236}">
                    <a16:creationId xmlns:a16="http://schemas.microsoft.com/office/drawing/2014/main" id="{19E885B0-A0A1-47D0-AA5D-6A28A32F9EFF}"/>
                  </a:ext>
                </a:extLst>
              </p:cNvPr>
              <p:cNvSpPr txBox="1">
                <a:spLocks noRot="1" noChangeAspect="1" noMove="1" noResize="1" noEditPoints="1" noAdjustHandles="1" noChangeArrowheads="1" noChangeShapeType="1" noTextEdit="1"/>
              </p:cNvSpPr>
              <p:nvPr/>
            </p:nvSpPr>
            <p:spPr>
              <a:xfrm>
                <a:off x="-361913" y="4258812"/>
                <a:ext cx="6109252" cy="1810239"/>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4672EDEC-3633-4813-96AD-D78FCA203721}"/>
                  </a:ext>
                </a:extLst>
              </p:cNvPr>
              <p:cNvSpPr txBox="1"/>
              <p:nvPr/>
            </p:nvSpPr>
            <p:spPr>
              <a:xfrm>
                <a:off x="5747339" y="2948650"/>
                <a:ext cx="6109252" cy="2902846"/>
              </a:xfrm>
              <a:prstGeom prst="rect">
                <a:avLst/>
              </a:prstGeom>
              <a:noFill/>
            </p:spPr>
            <p:txBody>
              <a:bodyPr wrap="square">
                <a:spAutoFit/>
              </a:bodyPr>
              <a:lstStyle/>
              <a:p>
                <a:pPr algn="just">
                  <a:lnSpc>
                    <a:spcPct val="107000"/>
                  </a:lnSpc>
                  <a:spcAft>
                    <a:spcPts val="800"/>
                  </a:spcAft>
                </a:pPr>
                <a:r>
                  <a:rPr lang="es-EC" sz="1800" dirty="0">
                    <a:effectLst/>
                    <a:latin typeface="Times New Roman" panose="02020603050405020304" pitchFamily="18" charset="0"/>
                    <a:ea typeface="Yu Mincho" panose="02020400000000000000" pitchFamily="18" charset="-128"/>
                    <a:cs typeface="Times New Roman" panose="02020603050405020304" pitchFamily="18" charset="0"/>
                  </a:rPr>
                  <a:t>Donde:</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s-EC" sz="1800" dirty="0">
                    <a:effectLst/>
                    <a:latin typeface="Times New Roman" panose="02020603050405020304" pitchFamily="18" charset="0"/>
                    <a:ea typeface="Yu Mincho" panose="02020400000000000000" pitchFamily="18" charset="-128"/>
                    <a:cs typeface="Times New Roman" panose="02020603050405020304" pitchFamily="18" charset="0"/>
                  </a:rPr>
                  <a:t> </a:t>
                </a:r>
                <a14:m>
                  <m:oMath xmlns:m="http://schemas.openxmlformats.org/officeDocument/2006/math">
                    <m:sSub>
                      <m:sSubPr>
                        <m:ctrlPr>
                          <a:rPr lang="es-EC" i="1" smtClean="0">
                            <a:effectLst/>
                            <a:latin typeface="Cambria Math" panose="02040503050406030204" pitchFamily="18" charset="0"/>
                            <a:ea typeface="Cambria Math" panose="02040503050406030204" pitchFamily="18" charset="0"/>
                            <a:cs typeface="Arial" panose="020B0604020202020204" pitchFamily="34" charset="0"/>
                          </a:rPr>
                        </m:ctrlPr>
                      </m:sSubPr>
                      <m:e>
                        <m:r>
                          <a:rPr lang="es-EC" i="1">
                            <a:effectLst/>
                            <a:latin typeface="Cambria Math" panose="02040503050406030204" pitchFamily="18" charset="0"/>
                            <a:ea typeface="Cambria Math" panose="02040503050406030204" pitchFamily="18" charset="0"/>
                            <a:cs typeface="Arial" panose="020B0604020202020204" pitchFamily="34" charset="0"/>
                          </a:rPr>
                          <m:t>𝑊</m:t>
                        </m:r>
                      </m:e>
                      <m:sub>
                        <m:r>
                          <a:rPr lang="es-EC" b="0" i="1" smtClean="0">
                            <a:effectLst/>
                            <a:latin typeface="Cambria Math" panose="02040503050406030204" pitchFamily="18" charset="0"/>
                            <a:ea typeface="Cambria Math" panose="02040503050406030204" pitchFamily="18" charset="0"/>
                            <a:cs typeface="Arial" panose="020B0604020202020204" pitchFamily="34" charset="0"/>
                          </a:rPr>
                          <m:t>𝑑𝑟𝑜𝑛</m:t>
                        </m:r>
                      </m:sub>
                    </m:sSub>
                    <m:r>
                      <a:rPr lang="es-EC" i="1">
                        <a:effectLst/>
                        <a:latin typeface="Cambria Math" panose="02040503050406030204" pitchFamily="18" charset="0"/>
                        <a:ea typeface="Cambria Math" panose="02040503050406030204" pitchFamily="18" charset="0"/>
                        <a:cs typeface="Arial" panose="020B0604020202020204" pitchFamily="34" charset="0"/>
                      </a:rPr>
                      <m:t>=</m:t>
                    </m:r>
                    <m:r>
                      <a:rPr lang="es-EC" i="1" smtClean="0">
                        <a:effectLst/>
                        <a:latin typeface="Cambria Math" panose="02040503050406030204" pitchFamily="18" charset="0"/>
                        <a:ea typeface="Cambria Math" panose="02040503050406030204" pitchFamily="18" charset="0"/>
                        <a:cs typeface="Arial" panose="020B0604020202020204" pitchFamily="34" charset="0"/>
                      </a:rPr>
                      <m:t>𝑇</m:t>
                    </m:r>
                    <m:r>
                      <a:rPr lang="es-EC" b="0" i="1" smtClean="0">
                        <a:effectLst/>
                        <a:latin typeface="Cambria Math" panose="02040503050406030204" pitchFamily="18" charset="0"/>
                        <a:ea typeface="Cambria Math" panose="02040503050406030204" pitchFamily="18" charset="0"/>
                        <a:cs typeface="Arial" panose="020B0604020202020204" pitchFamily="34" charset="0"/>
                      </a:rPr>
                      <m:t>𝑜𝑡𝑎𝑙</m:t>
                    </m:r>
                    <m:r>
                      <a:rPr lang="es-EC" b="0" i="1" smtClean="0">
                        <a:effectLst/>
                        <a:latin typeface="Cambria Math" panose="02040503050406030204" pitchFamily="18" charset="0"/>
                        <a:ea typeface="Cambria Math" panose="02040503050406030204" pitchFamily="18" charset="0"/>
                        <a:cs typeface="Arial" panose="020B0604020202020204" pitchFamily="34" charset="0"/>
                      </a:rPr>
                      <m:t> </m:t>
                    </m:r>
                    <m:r>
                      <a:rPr lang="es-EC" b="0" i="1" smtClean="0">
                        <a:effectLst/>
                        <a:latin typeface="Cambria Math" panose="02040503050406030204" pitchFamily="18" charset="0"/>
                        <a:ea typeface="Cambria Math" panose="02040503050406030204" pitchFamily="18" charset="0"/>
                        <a:cs typeface="Arial" panose="020B0604020202020204" pitchFamily="34" charset="0"/>
                      </a:rPr>
                      <m:t>𝑑𝑒𝑙</m:t>
                    </m:r>
                    <m:r>
                      <a:rPr lang="es-EC" b="0" i="1" smtClean="0">
                        <a:effectLst/>
                        <a:latin typeface="Cambria Math" panose="02040503050406030204" pitchFamily="18" charset="0"/>
                        <a:ea typeface="Cambria Math" panose="02040503050406030204" pitchFamily="18" charset="0"/>
                        <a:cs typeface="Arial" panose="020B0604020202020204" pitchFamily="34" charset="0"/>
                      </a:rPr>
                      <m:t> </m:t>
                    </m:r>
                    <m:r>
                      <a:rPr lang="es-EC" b="0" i="1" smtClean="0">
                        <a:effectLst/>
                        <a:latin typeface="Cambria Math" panose="02040503050406030204" pitchFamily="18" charset="0"/>
                        <a:ea typeface="Cambria Math" panose="02040503050406030204" pitchFamily="18" charset="0"/>
                        <a:cs typeface="Arial" panose="020B0604020202020204" pitchFamily="34" charset="0"/>
                      </a:rPr>
                      <m:t>𝑐𝑢𝑎𝑑𝑟𝑖𝑐</m:t>
                    </m:r>
                    <m:r>
                      <a:rPr lang="es-EC" b="0" i="1" smtClean="0">
                        <a:effectLst/>
                        <a:latin typeface="Cambria Math" panose="02040503050406030204" pitchFamily="18" charset="0"/>
                        <a:ea typeface="Cambria Math" panose="02040503050406030204" pitchFamily="18" charset="0"/>
                        <a:cs typeface="Arial" panose="020B0604020202020204" pitchFamily="34" charset="0"/>
                      </a:rPr>
                      <m:t>ó</m:t>
                    </m:r>
                    <m:r>
                      <a:rPr lang="es-EC" b="0" i="1" smtClean="0">
                        <a:effectLst/>
                        <a:latin typeface="Cambria Math" panose="02040503050406030204" pitchFamily="18" charset="0"/>
                        <a:ea typeface="Cambria Math" panose="02040503050406030204" pitchFamily="18" charset="0"/>
                        <a:cs typeface="Arial" panose="020B0604020202020204" pitchFamily="34" charset="0"/>
                      </a:rPr>
                      <m:t>𝑝𝑡𝑒𝑟𝑜</m:t>
                    </m:r>
                  </m:oMath>
                </a14:m>
                <a:endParaRPr lang="es-EC" i="1" dirty="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mbria Math" panose="02040503050406030204" pitchFamily="18" charset="0"/>
                              <a:cs typeface="Arial" panose="020B0604020202020204" pitchFamily="34" charset="0"/>
                            </a:rPr>
                          </m:ctrlPr>
                        </m:sSubPr>
                        <m:e>
                          <m:r>
                            <a:rPr lang="es-EC" i="1">
                              <a:effectLst/>
                              <a:latin typeface="Cambria Math" panose="02040503050406030204" pitchFamily="18" charset="0"/>
                              <a:ea typeface="Cambria Math" panose="02040503050406030204" pitchFamily="18" charset="0"/>
                              <a:cs typeface="Arial" panose="020B0604020202020204" pitchFamily="34" charset="0"/>
                            </a:rPr>
                            <m:t>𝑊</m:t>
                          </m:r>
                        </m:e>
                        <m:sub>
                          <m:r>
                            <a:rPr lang="es-EC" i="1">
                              <a:effectLst/>
                              <a:latin typeface="Cambria Math" panose="02040503050406030204" pitchFamily="18" charset="0"/>
                              <a:ea typeface="Cambria Math" panose="02040503050406030204" pitchFamily="18" charset="0"/>
                              <a:cs typeface="Arial" panose="020B0604020202020204" pitchFamily="34" charset="0"/>
                            </a:rPr>
                            <m:t>𝑒</m:t>
                          </m:r>
                        </m:sub>
                      </m:sSub>
                      <m:r>
                        <a:rPr lang="es-EC" i="1">
                          <a:effectLst/>
                          <a:latin typeface="Cambria Math" panose="02040503050406030204" pitchFamily="18" charset="0"/>
                          <a:ea typeface="Cambria Math" panose="02040503050406030204" pitchFamily="18" charset="0"/>
                          <a:cs typeface="Arial" panose="020B0604020202020204" pitchFamily="34" charset="0"/>
                        </a:rPr>
                        <m:t>=</m:t>
                      </m:r>
                      <m:r>
                        <a:rPr lang="es-EC" i="1">
                          <a:effectLst/>
                          <a:latin typeface="Cambria Math" panose="02040503050406030204" pitchFamily="18" charset="0"/>
                          <a:ea typeface="Cambria Math" panose="02040503050406030204" pitchFamily="18" charset="0"/>
                          <a:cs typeface="Arial" panose="020B0604020202020204" pitchFamily="34" charset="0"/>
                        </a:rPr>
                        <m:t>𝑃𝑒𝑠𝑜</m:t>
                      </m:r>
                      <m:r>
                        <a:rPr lang="es-EC" i="1">
                          <a:effectLst/>
                          <a:latin typeface="Cambria Math" panose="02040503050406030204" pitchFamily="18" charset="0"/>
                          <a:ea typeface="Cambria Math" panose="02040503050406030204" pitchFamily="18" charset="0"/>
                          <a:cs typeface="Arial" panose="020B0604020202020204" pitchFamily="34" charset="0"/>
                        </a:rPr>
                        <m:t> </m:t>
                      </m:r>
                      <m:r>
                        <a:rPr lang="es-EC" i="1">
                          <a:effectLst/>
                          <a:latin typeface="Cambria Math" panose="02040503050406030204" pitchFamily="18" charset="0"/>
                          <a:ea typeface="Cambria Math" panose="02040503050406030204" pitchFamily="18" charset="0"/>
                          <a:cs typeface="Arial" panose="020B0604020202020204" pitchFamily="34" charset="0"/>
                        </a:rPr>
                        <m:t>𝑑𝑒</m:t>
                      </m:r>
                      <m:r>
                        <a:rPr lang="es-EC" b="0" i="1" smtClean="0">
                          <a:effectLst/>
                          <a:latin typeface="Cambria Math" panose="02040503050406030204" pitchFamily="18" charset="0"/>
                          <a:ea typeface="Cambria Math" panose="02040503050406030204" pitchFamily="18" charset="0"/>
                          <a:cs typeface="Arial" panose="020B0604020202020204" pitchFamily="34" charset="0"/>
                        </a:rPr>
                        <m:t> </m:t>
                      </m:r>
                      <m:r>
                        <a:rPr lang="es-EC" b="0" i="1" smtClean="0">
                          <a:effectLst/>
                          <a:latin typeface="Cambria Math" panose="02040503050406030204" pitchFamily="18" charset="0"/>
                          <a:ea typeface="Cambria Math" panose="02040503050406030204" pitchFamily="18" charset="0"/>
                          <a:cs typeface="Arial" panose="020B0604020202020204" pitchFamily="34" charset="0"/>
                        </a:rPr>
                        <m:t>𝑙𝑎</m:t>
                      </m:r>
                      <m:r>
                        <a:rPr lang="es-EC" b="0" i="1" smtClean="0">
                          <a:effectLst/>
                          <a:latin typeface="Cambria Math" panose="02040503050406030204" pitchFamily="18" charset="0"/>
                          <a:ea typeface="Cambria Math" panose="02040503050406030204" pitchFamily="18" charset="0"/>
                          <a:cs typeface="Arial" panose="020B0604020202020204" pitchFamily="34" charset="0"/>
                        </a:rPr>
                        <m:t> </m:t>
                      </m:r>
                      <m:r>
                        <a:rPr lang="es-EC" b="0" i="1" smtClean="0">
                          <a:effectLst/>
                          <a:latin typeface="Cambria Math" panose="02040503050406030204" pitchFamily="18" charset="0"/>
                          <a:ea typeface="Cambria Math" panose="02040503050406030204" pitchFamily="18" charset="0"/>
                          <a:cs typeface="Arial" panose="020B0604020202020204" pitchFamily="34" charset="0"/>
                        </a:rPr>
                        <m:t>𝑒𝑠𝑡𝑟𝑢𝑐𝑡𝑢𝑟𝑎</m:t>
                      </m:r>
                    </m:oMath>
                  </m:oMathPara>
                </a14:m>
                <a:endParaRPr lang="es-EC" i="1" dirty="0">
                  <a:effectLst/>
                  <a:latin typeface="Cambria Math" panose="02040503050406030204" pitchFamily="18" charset="0"/>
                  <a:ea typeface="Cambria Math" panose="02040503050406030204" pitchFamily="18" charset="0"/>
                  <a:cs typeface="Times New Roman" panose="02020603050405020304" pitchFamily="18"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𝑊</m:t>
                          </m:r>
                        </m:e>
                        <m:sub>
                          <m:r>
                            <a:rPr lang="es-EC" i="1">
                              <a:effectLst/>
                              <a:latin typeface="Cambria Math" panose="02040503050406030204" pitchFamily="18" charset="0"/>
                              <a:ea typeface="Calibri" panose="020F0502020204030204" pitchFamily="34" charset="0"/>
                              <a:cs typeface="Arial" panose="020B0604020202020204" pitchFamily="34" charset="0"/>
                            </a:rPr>
                            <m:t>𝑝</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𝑃𝑒𝑠𝑜</m:t>
                      </m:r>
                      <m:r>
                        <a:rPr lang="es-EC" i="1">
                          <a:effectLst/>
                          <a:latin typeface="Cambria Math" panose="02040503050406030204" pitchFamily="18" charset="0"/>
                          <a:ea typeface="Calibri" panose="020F0502020204030204" pitchFamily="34" charset="0"/>
                          <a:cs typeface="Arial" panose="020B0604020202020204" pitchFamily="34" charset="0"/>
                        </a:rPr>
                        <m:t> </m:t>
                      </m:r>
                      <m:r>
                        <a:rPr lang="es-EC" i="1">
                          <a:effectLst/>
                          <a:latin typeface="Cambria Math" panose="02040503050406030204" pitchFamily="18" charset="0"/>
                          <a:ea typeface="Calibri" panose="020F0502020204030204" pitchFamily="34" charset="0"/>
                          <a:cs typeface="Arial" panose="020B0604020202020204" pitchFamily="34" charset="0"/>
                        </a:rPr>
                        <m:t>𝑝𝑎𝑟𝑐𝑖𝑎𝑙</m:t>
                      </m:r>
                      <m:r>
                        <a:rPr lang="es-EC" i="1">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s-EC" i="1" dirty="0">
                  <a:effectLst/>
                  <a:latin typeface="Mathcad UniMath" panose="02000503020000020003" pitchFamily="50" charset="0"/>
                  <a:ea typeface="Calibri" panose="020F0502020204030204" pitchFamily="34" charset="0"/>
                  <a:cs typeface="Times New Roman" panose="02020603050405020304" pitchFamily="18" charset="0"/>
                </a:endParaRPr>
              </a:p>
              <a:p>
                <a:pPr>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W</m:t>
                          </m:r>
                        </m:e>
                        <m:sub>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cr</m:t>
                          </m:r>
                        </m:sub>
                      </m:sSub>
                      <m:r>
                        <a:rPr lang="es-EC" sz="1800" b="0" i="1" smtClean="0">
                          <a:effectLst/>
                          <a:latin typeface="Cambria Math" panose="02040503050406030204" pitchFamily="18" charset="0"/>
                          <a:ea typeface="Calibri" panose="020F0502020204030204" pitchFamily="34" charset="0"/>
                          <a:cs typeface="Arial" panose="020B0604020202020204" pitchFamily="34" charset="0"/>
                        </a:rPr>
                        <m:t>=</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𝑃𝑒𝑠𝑜</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 </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𝐶𝑟</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í</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𝑡𝑖𝑐𝑜</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 </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𝑑𝑒</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 </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𝑙𝑎</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 </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𝑒𝑠𝑡𝑟𝑢𝑐𝑡𝑢𝑟𝑎</m:t>
                      </m:r>
                    </m:oMath>
                  </m:oMathPara>
                </a14:m>
                <a:endParaRPr lang="es-EC" i="1" dirty="0">
                  <a:effectLst/>
                  <a:latin typeface="Mathcad UniMath" panose="02000503020000020003" pitchFamily="50" charset="0"/>
                  <a:ea typeface="Calibri" panose="020F0502020204030204" pitchFamily="34" charset="0"/>
                  <a:cs typeface="Times New Roman" panose="02020603050405020304" pitchFamily="18" charset="0"/>
                </a:endParaRPr>
              </a:p>
            </p:txBody>
          </p:sp>
        </mc:Choice>
        <mc:Fallback xmlns="">
          <p:sp>
            <p:nvSpPr>
              <p:cNvPr id="19" name="CuadroTexto 18">
                <a:extLst>
                  <a:ext uri="{FF2B5EF4-FFF2-40B4-BE49-F238E27FC236}">
                    <a16:creationId xmlns:a16="http://schemas.microsoft.com/office/drawing/2014/main" id="{4672EDEC-3633-4813-96AD-D78FCA203721}"/>
                  </a:ext>
                </a:extLst>
              </p:cNvPr>
              <p:cNvSpPr txBox="1">
                <a:spLocks noRot="1" noChangeAspect="1" noMove="1" noResize="1" noEditPoints="1" noAdjustHandles="1" noChangeArrowheads="1" noChangeShapeType="1" noTextEdit="1"/>
              </p:cNvSpPr>
              <p:nvPr/>
            </p:nvSpPr>
            <p:spPr>
              <a:xfrm>
                <a:off x="5747339" y="2948650"/>
                <a:ext cx="6109252" cy="2902846"/>
              </a:xfrm>
              <a:prstGeom prst="rect">
                <a:avLst/>
              </a:prstGeom>
              <a:blipFill>
                <a:blip r:embed="rId5"/>
                <a:stretch>
                  <a:fillRect l="-898" t="-126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8268C1C6-A6FC-4371-A94F-7E08321C612A}"/>
                  </a:ext>
                </a:extLst>
              </p:cNvPr>
              <p:cNvSpPr txBox="1"/>
              <p:nvPr/>
            </p:nvSpPr>
            <p:spPr>
              <a:xfrm>
                <a:off x="-361913" y="3357357"/>
                <a:ext cx="6109252" cy="1212576"/>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𝑊</m:t>
                          </m:r>
                        </m:e>
                        <m:sub>
                          <m:r>
                            <a:rPr lang="es-EC" sz="1800" b="0" i="1" smtClean="0">
                              <a:effectLst/>
                              <a:latin typeface="Cambria Math" panose="02040503050406030204" pitchFamily="18" charset="0"/>
                              <a:ea typeface="Calibri" panose="020F0502020204030204" pitchFamily="34" charset="0"/>
                              <a:cs typeface="Arial" panose="020B0604020202020204" pitchFamily="34" charset="0"/>
                            </a:rPr>
                            <m:t>𝑑𝑟𝑜𝑛</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b="0" i="1" smtClean="0">
                              <a:effectLst/>
                              <a:latin typeface="Cambria Math" panose="02040503050406030204" pitchFamily="18" charset="0"/>
                              <a:ea typeface="Calibri" panose="020F0502020204030204" pitchFamily="34" charset="0"/>
                              <a:cs typeface="Arial" panose="020B0604020202020204" pitchFamily="34" charset="0"/>
                            </a:rPr>
                            <m:t>𝑊</m:t>
                          </m:r>
                        </m:e>
                        <m:sub>
                          <m:r>
                            <a:rPr lang="es-EC" sz="1800" b="0" i="1" smtClean="0">
                              <a:effectLst/>
                              <a:latin typeface="Cambria Math" panose="02040503050406030204" pitchFamily="18" charset="0"/>
                              <a:ea typeface="Calibri" panose="020F0502020204030204" pitchFamily="34" charset="0"/>
                              <a:cs typeface="Arial" panose="020B0604020202020204" pitchFamily="34" charset="0"/>
                            </a:rPr>
                            <m:t>𝑒</m:t>
                          </m:r>
                        </m:sub>
                      </m:sSub>
                      <m:r>
                        <a:rPr lang="es-EC" sz="1800" b="0" i="1" smtClean="0">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𝑊</m:t>
                          </m:r>
                        </m:e>
                        <m:sub>
                          <m:r>
                            <a:rPr lang="es-EC" sz="1800" i="1">
                              <a:effectLst/>
                              <a:latin typeface="Cambria Math" panose="02040503050406030204" pitchFamily="18" charset="0"/>
                              <a:ea typeface="Calibri" panose="020F0502020204030204" pitchFamily="34" charset="0"/>
                              <a:cs typeface="Arial" panose="020B0604020202020204" pitchFamily="34" charset="0"/>
                            </a:rPr>
                            <m:t>𝑝</m:t>
                          </m:r>
                        </m:sub>
                      </m:sSub>
                    </m:oMath>
                  </m:oMathPara>
                </a14:m>
                <a:endParaRPr lang="es-EC"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800" b="0" i="1" smtClean="0">
                              <a:effectLst/>
                              <a:latin typeface="Cambria Math" panose="02040503050406030204" pitchFamily="18" charset="0"/>
                              <a:ea typeface="Calibri" panose="020F0502020204030204" pitchFamily="34" charset="0"/>
                              <a:cs typeface="Arial" panose="020B0604020202020204" pitchFamily="34" charset="0"/>
                            </a:rPr>
                            <m:t>𝐸</m:t>
                          </m:r>
                        </m:e>
                        <m:sub>
                          <m:r>
                            <a:rPr lang="es-EC" sz="1800" b="0" i="1" smtClean="0">
                              <a:effectLst/>
                              <a:latin typeface="Cambria Math" panose="02040503050406030204" pitchFamily="18" charset="0"/>
                              <a:ea typeface="Calibri" panose="020F0502020204030204" pitchFamily="34" charset="0"/>
                              <a:cs typeface="Arial" panose="020B0604020202020204" pitchFamily="34" charset="0"/>
                            </a:rPr>
                            <m:t>𝑚𝑝𝑇</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b="0" i="1" smtClean="0">
                          <a:effectLst/>
                          <a:latin typeface="Cambria Math" panose="02040503050406030204" pitchFamily="18" charset="0"/>
                          <a:ea typeface="Calibri" panose="020F0502020204030204" pitchFamily="34" charset="0"/>
                          <a:cs typeface="Arial" panose="020B0604020202020204" pitchFamily="34" charset="0"/>
                        </a:rPr>
                        <m:t>1,5∙</m:t>
                      </m:r>
                      <m:sSub>
                        <m:sSubPr>
                          <m:ctrlPr>
                            <a:rPr lang="es-EC" i="1">
                              <a:latin typeface="Cambria Math" panose="02040503050406030204" pitchFamily="18" charset="0"/>
                              <a:ea typeface="Calibri" panose="020F0502020204030204" pitchFamily="34" charset="0"/>
                              <a:cs typeface="Arial" panose="020B0604020202020204" pitchFamily="34" charset="0"/>
                            </a:rPr>
                          </m:ctrlPr>
                        </m:sSubPr>
                        <m:e>
                          <m:r>
                            <a:rPr lang="es-EC" i="1">
                              <a:latin typeface="Cambria Math" panose="02040503050406030204" pitchFamily="18" charset="0"/>
                              <a:ea typeface="Calibri" panose="020F0502020204030204" pitchFamily="34" charset="0"/>
                              <a:cs typeface="Arial" panose="020B0604020202020204" pitchFamily="34" charset="0"/>
                            </a:rPr>
                            <m:t>𝑊</m:t>
                          </m:r>
                        </m:e>
                        <m:sub>
                          <m:r>
                            <a:rPr lang="es-EC" i="1">
                              <a:latin typeface="Cambria Math" panose="02040503050406030204" pitchFamily="18" charset="0"/>
                              <a:ea typeface="Calibri" panose="020F0502020204030204" pitchFamily="34" charset="0"/>
                              <a:cs typeface="Arial" panose="020B0604020202020204" pitchFamily="34" charset="0"/>
                            </a:rPr>
                            <m:t>𝑑𝑟𝑜𝑛</m:t>
                          </m:r>
                        </m:sub>
                      </m:sSub>
                    </m:oMath>
                  </m:oMathPara>
                </a14:m>
                <a:endParaRPr lang="es-EC" sz="1800" dirty="0">
                  <a:effectLst/>
                  <a:latin typeface="Times New Roman" panose="02020603050405020304" pitchFamily="18" charset="0"/>
                  <a:ea typeface="Calibri" panose="020F0502020204030204" pitchFamily="34" charset="0"/>
                  <a:cs typeface="Arial" panose="020B0604020202020204" pitchFamily="34" charset="0"/>
                </a:endParaRPr>
              </a:p>
              <a:p>
                <a:pPr algn="just">
                  <a:lnSpc>
                    <a:spcPct val="107000"/>
                  </a:lnSpc>
                  <a:spcAft>
                    <a:spcPts val="800"/>
                  </a:spcAft>
                </a:pPr>
                <a:endParaRPr lang="es-EC" sz="1800" dirty="0">
                  <a:effectLst/>
                  <a:latin typeface="Times New Roman" panose="02020603050405020304" pitchFamily="18" charset="0"/>
                  <a:ea typeface="Calibri" panose="020F0502020204030204" pitchFamily="34" charset="0"/>
                  <a:cs typeface="Arial" panose="020B0604020202020204" pitchFamily="34" charset="0"/>
                </a:endParaRPr>
              </a:p>
            </p:txBody>
          </p:sp>
        </mc:Choice>
        <mc:Fallback xmlns="">
          <p:sp>
            <p:nvSpPr>
              <p:cNvPr id="12" name="CuadroTexto 11">
                <a:extLst>
                  <a:ext uri="{FF2B5EF4-FFF2-40B4-BE49-F238E27FC236}">
                    <a16:creationId xmlns:a16="http://schemas.microsoft.com/office/drawing/2014/main" id="{8268C1C6-A6FC-4371-A94F-7E08321C612A}"/>
                  </a:ext>
                </a:extLst>
              </p:cNvPr>
              <p:cNvSpPr txBox="1">
                <a:spLocks noRot="1" noChangeAspect="1" noMove="1" noResize="1" noEditPoints="1" noAdjustHandles="1" noChangeArrowheads="1" noChangeShapeType="1" noTextEdit="1"/>
              </p:cNvSpPr>
              <p:nvPr/>
            </p:nvSpPr>
            <p:spPr>
              <a:xfrm>
                <a:off x="-361913" y="3357357"/>
                <a:ext cx="6109252" cy="1212576"/>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7CEA3750-E40E-42CD-A092-308E73E4B9AD}"/>
                  </a:ext>
                </a:extLst>
              </p:cNvPr>
              <p:cNvSpPr txBox="1"/>
              <p:nvPr/>
            </p:nvSpPr>
            <p:spPr>
              <a:xfrm>
                <a:off x="5747339" y="1385200"/>
                <a:ext cx="6274904" cy="1454885"/>
              </a:xfrm>
              <a:prstGeom prst="rect">
                <a:avLst/>
              </a:prstGeom>
              <a:noFill/>
            </p:spPr>
            <p:txBody>
              <a:bodyPr wrap="square">
                <a:spAutoFit/>
              </a:bodyPr>
              <a:lstStyle/>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smtClean="0">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W</m:t>
                          </m:r>
                        </m:e>
                        <m:sub>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cr</m:t>
                          </m:r>
                        </m:sub>
                      </m:sSub>
                      <m:r>
                        <a:rPr lang="es-EC" sz="1800">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E</m:t>
                          </m:r>
                        </m:e>
                        <m:sub>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mpT</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W</m:t>
                          </m:r>
                        </m:e>
                        <m:sub>
                          <m:r>
                            <m:rPr>
                              <m:sty m:val="p"/>
                            </m:rPr>
                            <a:rPr lang="es-EC" sz="1800">
                              <a:effectLst/>
                              <a:latin typeface="Cambria Math" panose="02040503050406030204" pitchFamily="18" charset="0"/>
                              <a:ea typeface="Calibri" panose="020F0502020204030204" pitchFamily="34" charset="0"/>
                              <a:cs typeface="Arial" panose="020B0604020202020204" pitchFamily="34" charset="0"/>
                            </a:rPr>
                            <m:t>p</m:t>
                          </m:r>
                        </m:sub>
                      </m:sSub>
                    </m:oMath>
                  </m:oMathPara>
                </a14:m>
                <a:endParaRPr lang="es-EC" sz="1800" dirty="0">
                  <a:effectLst/>
                  <a:latin typeface="Mathcad UniMath" panose="02000503020000020003" pitchFamily="50" charset="0"/>
                  <a:ea typeface="Calibri" panose="020F0502020204030204" pitchFamily="34" charset="0"/>
                  <a:cs typeface="Arial" panose="020B0604020202020204" pitchFamily="34"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sSub>
                        <m:sSub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Pr>
                        <m:e>
                          <m:r>
                            <m:rPr>
                              <m:sty m:val="p"/>
                            </m:rPr>
                            <a:rPr lang="es-EC" sz="1800">
                              <a:effectLst/>
                              <a:latin typeface="Cambria Math" panose="02040503050406030204" pitchFamily="18" charset="0"/>
                              <a:ea typeface="Yu Mincho" panose="02020400000000000000" pitchFamily="18" charset="-128"/>
                              <a:cs typeface="Arial" panose="020B0604020202020204" pitchFamily="34" charset="0"/>
                            </a:rPr>
                            <m:t>W</m:t>
                          </m:r>
                        </m:e>
                        <m:sub>
                          <m:r>
                            <m:rPr>
                              <m:sty m:val="p"/>
                            </m:rPr>
                            <a:rPr lang="es-EC" sz="1800">
                              <a:effectLst/>
                              <a:latin typeface="Cambria Math" panose="02040503050406030204" pitchFamily="18" charset="0"/>
                              <a:ea typeface="Yu Mincho" panose="02020400000000000000" pitchFamily="18" charset="-128"/>
                              <a:cs typeface="Arial" panose="020B0604020202020204" pitchFamily="34" charset="0"/>
                            </a:rPr>
                            <m:t>cr</m:t>
                          </m:r>
                        </m:sub>
                      </m:sSub>
                      <m:r>
                        <a:rPr lang="es-EC" sz="1800">
                          <a:effectLst/>
                          <a:latin typeface="Cambria Math" panose="02040503050406030204" pitchFamily="18" charset="0"/>
                          <a:ea typeface="Yu Mincho" panose="02020400000000000000" pitchFamily="18" charset="-128"/>
                          <a:cs typeface="Arial" panose="020B0604020202020204" pitchFamily="34" charset="0"/>
                        </a:rPr>
                        <m:t>=92.8 [</m:t>
                      </m:r>
                      <m:r>
                        <m:rPr>
                          <m:sty m:val="p"/>
                        </m:rPr>
                        <a:rPr lang="es-EC" sz="1800">
                          <a:effectLst/>
                          <a:latin typeface="Cambria Math" panose="02040503050406030204" pitchFamily="18" charset="0"/>
                          <a:ea typeface="Yu Mincho" panose="02020400000000000000" pitchFamily="18" charset="-128"/>
                          <a:cs typeface="Arial" panose="020B0604020202020204" pitchFamily="34" charset="0"/>
                        </a:rPr>
                        <m:t>gf</m:t>
                      </m:r>
                      <m:r>
                        <a:rPr lang="es-EC" sz="1800">
                          <a:effectLst/>
                          <a:latin typeface="Cambria Math" panose="02040503050406030204" pitchFamily="18" charset="0"/>
                          <a:ea typeface="Yu Mincho" panose="02020400000000000000" pitchFamily="18" charset="-128"/>
                          <a:cs typeface="Arial" panose="020B0604020202020204" pitchFamily="34" charset="0"/>
                        </a:rPr>
                        <m:t>]</m:t>
                      </m:r>
                    </m:oMath>
                  </m:oMathPara>
                </a14:m>
                <a:endParaRPr lang="es-EC" sz="1800" dirty="0">
                  <a:effectLst/>
                  <a:latin typeface="Mathcad UniMath" panose="02000503020000020003" pitchFamily="50" charset="0"/>
                  <a:ea typeface="Calibri" panose="020F0502020204030204" pitchFamily="34" charset="0"/>
                  <a:cs typeface="Arial" panose="020B0604020202020204" pitchFamily="34" charset="0"/>
                </a:endParaRPr>
              </a:p>
            </p:txBody>
          </p:sp>
        </mc:Choice>
        <mc:Fallback xmlns="">
          <p:sp>
            <p:nvSpPr>
              <p:cNvPr id="16" name="CuadroTexto 15">
                <a:extLst>
                  <a:ext uri="{FF2B5EF4-FFF2-40B4-BE49-F238E27FC236}">
                    <a16:creationId xmlns:a16="http://schemas.microsoft.com/office/drawing/2014/main" id="{7CEA3750-E40E-42CD-A092-308E73E4B9AD}"/>
                  </a:ext>
                </a:extLst>
              </p:cNvPr>
              <p:cNvSpPr txBox="1">
                <a:spLocks noRot="1" noChangeAspect="1" noMove="1" noResize="1" noEditPoints="1" noAdjustHandles="1" noChangeArrowheads="1" noChangeShapeType="1" noTextEdit="1"/>
              </p:cNvSpPr>
              <p:nvPr/>
            </p:nvSpPr>
            <p:spPr>
              <a:xfrm>
                <a:off x="5747339" y="1385200"/>
                <a:ext cx="6274904" cy="1454885"/>
              </a:xfrm>
              <a:prstGeom prst="rect">
                <a:avLst/>
              </a:prstGeom>
              <a:blipFill>
                <a:blip r:embed="rId7"/>
                <a:stretch>
                  <a:fillRect/>
                </a:stretch>
              </a:blipFill>
            </p:spPr>
            <p:txBody>
              <a:bodyPr/>
              <a:lstStyle/>
              <a:p>
                <a:r>
                  <a:rPr lang="es-EC">
                    <a:noFill/>
                  </a:rPr>
                  <a:t> </a:t>
                </a:r>
              </a:p>
            </p:txBody>
          </p:sp>
        </mc:Fallback>
      </mc:AlternateContent>
      <p:sp>
        <p:nvSpPr>
          <p:cNvPr id="14" name="Rectángulo: esquinas redondeadas 13">
            <a:extLst>
              <a:ext uri="{FF2B5EF4-FFF2-40B4-BE49-F238E27FC236}">
                <a16:creationId xmlns:a16="http://schemas.microsoft.com/office/drawing/2014/main" id="{9AB9D745-9369-47CC-91A1-B4CDEE5F922B}"/>
              </a:ext>
            </a:extLst>
          </p:cNvPr>
          <p:cNvSpPr/>
          <p:nvPr/>
        </p:nvSpPr>
        <p:spPr>
          <a:xfrm>
            <a:off x="11725527" y="6545992"/>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2318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III – INGENIERÍA CONCEPTUAL  </a:t>
            </a:r>
          </a:p>
        </p:txBody>
      </p:sp>
      <p:sp>
        <p:nvSpPr>
          <p:cNvPr id="2" name="CuadroTexto 1"/>
          <p:cNvSpPr txBox="1"/>
          <p:nvPr/>
        </p:nvSpPr>
        <p:spPr>
          <a:xfrm>
            <a:off x="3399836" y="661649"/>
            <a:ext cx="4884030"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SELECCIÓN DEL MATERIAL Y HÉLICE</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graphicFrame>
        <p:nvGraphicFramePr>
          <p:cNvPr id="6" name="Tabla 5">
            <a:extLst>
              <a:ext uri="{FF2B5EF4-FFF2-40B4-BE49-F238E27FC236}">
                <a16:creationId xmlns:a16="http://schemas.microsoft.com/office/drawing/2014/main" id="{33556969-AAE8-465B-960E-D81E8D839033}"/>
              </a:ext>
            </a:extLst>
          </p:cNvPr>
          <p:cNvGraphicFramePr>
            <a:graphicFrameLocks noGrp="1"/>
          </p:cNvGraphicFramePr>
          <p:nvPr>
            <p:extLst>
              <p:ext uri="{D42A27DB-BD31-4B8C-83A1-F6EECF244321}">
                <p14:modId xmlns:p14="http://schemas.microsoft.com/office/powerpoint/2010/main" val="2662966502"/>
              </p:ext>
            </p:extLst>
          </p:nvPr>
        </p:nvGraphicFramePr>
        <p:xfrm>
          <a:off x="1233705" y="1159998"/>
          <a:ext cx="5445391" cy="2928598"/>
        </p:xfrm>
        <a:graphic>
          <a:graphicData uri="http://schemas.openxmlformats.org/drawingml/2006/table">
            <a:tbl>
              <a:tblPr firstRow="1" firstCol="1" bandRow="1">
                <a:tableStyleId>{F5AB1C69-6EDB-4FF4-983F-18BD219EF322}</a:tableStyleId>
              </a:tblPr>
              <a:tblGrid>
                <a:gridCol w="987741">
                  <a:extLst>
                    <a:ext uri="{9D8B030D-6E8A-4147-A177-3AD203B41FA5}">
                      <a16:colId xmlns:a16="http://schemas.microsoft.com/office/drawing/2014/main" val="2545420045"/>
                    </a:ext>
                  </a:extLst>
                </a:gridCol>
                <a:gridCol w="1190415">
                  <a:extLst>
                    <a:ext uri="{9D8B030D-6E8A-4147-A177-3AD203B41FA5}">
                      <a16:colId xmlns:a16="http://schemas.microsoft.com/office/drawing/2014/main" val="2803784588"/>
                    </a:ext>
                  </a:extLst>
                </a:gridCol>
                <a:gridCol w="873592">
                  <a:extLst>
                    <a:ext uri="{9D8B030D-6E8A-4147-A177-3AD203B41FA5}">
                      <a16:colId xmlns:a16="http://schemas.microsoft.com/office/drawing/2014/main" val="912627372"/>
                    </a:ext>
                  </a:extLst>
                </a:gridCol>
                <a:gridCol w="1238171">
                  <a:extLst>
                    <a:ext uri="{9D8B030D-6E8A-4147-A177-3AD203B41FA5}">
                      <a16:colId xmlns:a16="http://schemas.microsoft.com/office/drawing/2014/main" val="3665923064"/>
                    </a:ext>
                  </a:extLst>
                </a:gridCol>
                <a:gridCol w="1155472">
                  <a:extLst>
                    <a:ext uri="{9D8B030D-6E8A-4147-A177-3AD203B41FA5}">
                      <a16:colId xmlns:a16="http://schemas.microsoft.com/office/drawing/2014/main" val="1499398232"/>
                    </a:ext>
                  </a:extLst>
                </a:gridCol>
              </a:tblGrid>
              <a:tr h="395839">
                <a:tc>
                  <a:txBody>
                    <a:bodyPr/>
                    <a:lstStyle/>
                    <a:p>
                      <a:pPr algn="ctr">
                        <a:lnSpc>
                          <a:spcPct val="107000"/>
                        </a:lnSpc>
                        <a:spcAft>
                          <a:spcPts val="800"/>
                        </a:spcAft>
                      </a:pPr>
                      <a:r>
                        <a:rPr lang="es-EC" sz="1200">
                          <a:effectLst/>
                        </a:rPr>
                        <a:t>Criterios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dirty="0">
                          <a:effectLst/>
                        </a:rPr>
                        <a:t>PETG poliéster </a:t>
                      </a:r>
                      <a:r>
                        <a:rPr lang="es-EC" sz="1200" dirty="0" err="1">
                          <a:effectLst/>
                        </a:rPr>
                        <a:t>glicolizado</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Nylon</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ABS (Acrilonitrilo butadieno estireno)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PEEK poliéster éter cetona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33706630"/>
                  </a:ext>
                </a:extLst>
              </a:tr>
              <a:tr h="395839">
                <a:tc>
                  <a:txBody>
                    <a:bodyPr/>
                    <a:lstStyle/>
                    <a:p>
                      <a:pPr algn="ctr">
                        <a:lnSpc>
                          <a:spcPct val="107000"/>
                        </a:lnSpc>
                        <a:spcAft>
                          <a:spcPts val="800"/>
                        </a:spcAft>
                      </a:pPr>
                      <a:r>
                        <a:rPr lang="es-EC" sz="1200">
                          <a:effectLst/>
                        </a:rPr>
                        <a:t>Costos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38,29 (dólares /kg)</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EC" sz="1200">
                          <a:effectLst/>
                        </a:rPr>
                        <a:t>30 (dólares /kg)</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22,40 (dólares /kg)</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395,90 (dólares /kg)</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74792800"/>
                  </a:ext>
                </a:extLst>
              </a:tr>
              <a:tr h="395839">
                <a:tc>
                  <a:txBody>
                    <a:bodyPr/>
                    <a:lstStyle/>
                    <a:p>
                      <a:pPr algn="ctr">
                        <a:lnSpc>
                          <a:spcPct val="107000"/>
                        </a:lnSpc>
                        <a:spcAft>
                          <a:spcPts val="800"/>
                        </a:spcAft>
                      </a:pPr>
                      <a:r>
                        <a:rPr lang="es-EC" sz="1200">
                          <a:effectLst/>
                        </a:rPr>
                        <a:t>Velocidad de impresión</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EC" sz="1200">
                          <a:effectLst/>
                        </a:rPr>
                        <a:t>40-60 mm/s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30-60 mm/s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40-60 mm/s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500 mm/s</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57188403"/>
                  </a:ext>
                </a:extLst>
              </a:tr>
              <a:tr h="395839">
                <a:tc>
                  <a:txBody>
                    <a:bodyPr/>
                    <a:lstStyle/>
                    <a:p>
                      <a:pPr algn="ctr">
                        <a:lnSpc>
                          <a:spcPct val="107000"/>
                        </a:lnSpc>
                        <a:spcAft>
                          <a:spcPts val="800"/>
                        </a:spcAft>
                      </a:pPr>
                      <a:r>
                        <a:rPr lang="es-EC" sz="1200">
                          <a:effectLst/>
                        </a:rPr>
                        <a:t>Resistencia al impacto</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EC" sz="1200">
                          <a:effectLst/>
                        </a:rPr>
                        <a:t>105 KJ/m</a:t>
                      </a:r>
                      <a:r>
                        <a:rPr lang="es-EC" sz="1200" baseline="30000">
                          <a:effectLst/>
                        </a:rPr>
                        <a:t>2</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3,8 KJ/m</a:t>
                      </a:r>
                      <a:r>
                        <a:rPr lang="es-EC" sz="1200" baseline="30000">
                          <a:effectLst/>
                        </a:rPr>
                        <a:t>2</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10-20 KJ/m</a:t>
                      </a:r>
                      <a:r>
                        <a:rPr lang="es-EC" sz="1200" baseline="30000">
                          <a:effectLst/>
                        </a:rPr>
                        <a:t>2</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Baja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66023205"/>
                  </a:ext>
                </a:extLst>
              </a:tr>
              <a:tr h="395839">
                <a:tc>
                  <a:txBody>
                    <a:bodyPr/>
                    <a:lstStyle/>
                    <a:p>
                      <a:pPr algn="ctr">
                        <a:lnSpc>
                          <a:spcPct val="107000"/>
                        </a:lnSpc>
                        <a:spcAft>
                          <a:spcPts val="800"/>
                        </a:spcAft>
                      </a:pPr>
                      <a:r>
                        <a:rPr lang="es-EC" sz="1200">
                          <a:effectLst/>
                        </a:rPr>
                        <a:t>Resistencia a tracción</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EC" sz="1200">
                          <a:effectLst/>
                        </a:rPr>
                        <a:t>50 MPa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102 MPa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27.6 - 55.2 MPa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dirty="0">
                          <a:effectLst/>
                        </a:rPr>
                        <a:t>90-100 MPa</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81499597"/>
                  </a:ext>
                </a:extLst>
              </a:tr>
              <a:tr h="395839">
                <a:tc>
                  <a:txBody>
                    <a:bodyPr/>
                    <a:lstStyle/>
                    <a:p>
                      <a:pPr algn="ctr">
                        <a:lnSpc>
                          <a:spcPct val="107000"/>
                        </a:lnSpc>
                        <a:spcAft>
                          <a:spcPts val="800"/>
                        </a:spcAft>
                      </a:pPr>
                      <a:r>
                        <a:rPr lang="es-EC" sz="1200">
                          <a:effectLst/>
                        </a:rPr>
                        <a:t>Adhesión de capa (isotropía)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EC" sz="1200">
                          <a:effectLst/>
                        </a:rPr>
                        <a:t>Alta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Excelente</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Excelente</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Excelente</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46456786"/>
                  </a:ext>
                </a:extLst>
              </a:tr>
              <a:tr h="192336">
                <a:tc>
                  <a:txBody>
                    <a:bodyPr/>
                    <a:lstStyle/>
                    <a:p>
                      <a:pPr algn="ctr">
                        <a:lnSpc>
                          <a:spcPct val="107000"/>
                        </a:lnSpc>
                        <a:spcAft>
                          <a:spcPts val="800"/>
                        </a:spcAft>
                      </a:pPr>
                      <a:r>
                        <a:rPr lang="es-EC" sz="1200">
                          <a:effectLst/>
                        </a:rPr>
                        <a:t>Densidad </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EC" sz="1200">
                          <a:effectLst/>
                        </a:rPr>
                        <a:t>1,27 g/cm</a:t>
                      </a:r>
                      <a:r>
                        <a:rPr lang="es-EC" sz="1200" baseline="30000">
                          <a:effectLst/>
                        </a:rPr>
                        <a:t>3</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200">
                          <a:effectLst/>
                        </a:rPr>
                        <a:t>1,14 g/cm</a:t>
                      </a:r>
                      <a:r>
                        <a:rPr lang="es-EC" sz="1200" baseline="30000">
                          <a:effectLst/>
                        </a:rPr>
                        <a:t>3</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EC" sz="1200">
                          <a:effectLst/>
                        </a:rPr>
                        <a:t>1.01-1.05 g/cm</a:t>
                      </a:r>
                      <a:r>
                        <a:rPr lang="es-EC" sz="1200" baseline="30000">
                          <a:effectLst/>
                        </a:rPr>
                        <a:t>3</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s-EC" sz="1200" dirty="0">
                          <a:effectLst/>
                        </a:rPr>
                        <a:t>1,32 g / cm</a:t>
                      </a:r>
                      <a:r>
                        <a:rPr lang="es-EC" sz="1200" baseline="30000" dirty="0">
                          <a:effectLst/>
                        </a:rPr>
                        <a:t>3</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96775418"/>
                  </a:ext>
                </a:extLst>
              </a:tr>
            </a:tbl>
          </a:graphicData>
        </a:graphic>
      </p:graphicFrame>
      <p:sp>
        <p:nvSpPr>
          <p:cNvPr id="13" name="CuadroTexto 12">
            <a:extLst>
              <a:ext uri="{FF2B5EF4-FFF2-40B4-BE49-F238E27FC236}">
                <a16:creationId xmlns:a16="http://schemas.microsoft.com/office/drawing/2014/main" id="{B13CB13E-8BB9-424D-86A5-52B8CAE6BB43}"/>
              </a:ext>
            </a:extLst>
          </p:cNvPr>
          <p:cNvSpPr txBox="1"/>
          <p:nvPr/>
        </p:nvSpPr>
        <p:spPr>
          <a:xfrm>
            <a:off x="7624714" y="1217484"/>
            <a:ext cx="4333715" cy="2790508"/>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s-EC" sz="1600" b="1" dirty="0">
                <a:effectLst/>
                <a:latin typeface="Mathcad UniMath" panose="02000503020000020003" pitchFamily="50" charset="0"/>
                <a:ea typeface="Calibri" panose="020F0502020204030204" pitchFamily="34" charset="0"/>
                <a:cs typeface="Arial" panose="020B0604020202020204" pitchFamily="34" charset="0"/>
              </a:rPr>
              <a:t>Módulo de elasticidad: </a:t>
            </a:r>
            <a:r>
              <a:rPr lang="es-EC" sz="1600" dirty="0">
                <a:effectLst/>
                <a:latin typeface="Mathcad UniMath" panose="02000503020000020003" pitchFamily="50" charset="0"/>
                <a:ea typeface="Calibri" panose="020F0502020204030204" pitchFamily="34" charset="0"/>
                <a:cs typeface="Arial" panose="020B0604020202020204" pitchFamily="34" charset="0"/>
              </a:rPr>
              <a:t>2000 [MPa]</a:t>
            </a:r>
          </a:p>
          <a:p>
            <a:pPr marL="285750" indent="-285750">
              <a:lnSpc>
                <a:spcPct val="150000"/>
              </a:lnSpc>
              <a:spcAft>
                <a:spcPts val="800"/>
              </a:spcAft>
              <a:buFont typeface="Arial" panose="020B0604020202020204" pitchFamily="34" charset="0"/>
              <a:buChar char="•"/>
            </a:pPr>
            <a:r>
              <a:rPr lang="es-EC" sz="1600" b="1" dirty="0">
                <a:effectLst/>
                <a:latin typeface="Mathcad UniMath" panose="02000503020000020003" pitchFamily="50" charset="0"/>
                <a:ea typeface="Calibri" panose="020F0502020204030204" pitchFamily="34" charset="0"/>
                <a:cs typeface="Arial" panose="020B0604020202020204" pitchFamily="34" charset="0"/>
              </a:rPr>
              <a:t>Coeficiente de Poisson: </a:t>
            </a:r>
            <a:r>
              <a:rPr lang="es-EC" sz="1600" dirty="0">
                <a:effectLst/>
                <a:latin typeface="Mathcad UniMath" panose="02000503020000020003" pitchFamily="50" charset="0"/>
                <a:ea typeface="Calibri" panose="020F0502020204030204" pitchFamily="34" charset="0"/>
                <a:cs typeface="Arial" panose="020B0604020202020204" pitchFamily="34" charset="0"/>
              </a:rPr>
              <a:t>0.394 </a:t>
            </a:r>
          </a:p>
          <a:p>
            <a:pPr marL="285750" indent="-285750">
              <a:lnSpc>
                <a:spcPct val="150000"/>
              </a:lnSpc>
              <a:spcAft>
                <a:spcPts val="800"/>
              </a:spcAft>
              <a:buFont typeface="Arial" panose="020B0604020202020204" pitchFamily="34" charset="0"/>
              <a:buChar char="•"/>
            </a:pPr>
            <a:r>
              <a:rPr lang="es-EC" sz="1600" b="1" dirty="0">
                <a:effectLst/>
                <a:latin typeface="Mathcad UniMath" panose="02000503020000020003" pitchFamily="50" charset="0"/>
                <a:ea typeface="Calibri" panose="020F0502020204030204" pitchFamily="34" charset="0"/>
                <a:cs typeface="Arial" panose="020B0604020202020204" pitchFamily="34" charset="0"/>
              </a:rPr>
              <a:t>Módulo de corte: </a:t>
            </a:r>
            <a:r>
              <a:rPr lang="es-EC" sz="1600" dirty="0">
                <a:effectLst/>
                <a:latin typeface="Mathcad UniMath" panose="02000503020000020003" pitchFamily="50" charset="0"/>
                <a:ea typeface="Calibri" panose="020F0502020204030204" pitchFamily="34" charset="0"/>
                <a:cs typeface="Arial" panose="020B0604020202020204" pitchFamily="34" charset="0"/>
              </a:rPr>
              <a:t>318.9 [MPa]</a:t>
            </a:r>
          </a:p>
          <a:p>
            <a:pPr marL="285750" indent="-285750">
              <a:lnSpc>
                <a:spcPct val="150000"/>
              </a:lnSpc>
              <a:spcAft>
                <a:spcPts val="800"/>
              </a:spcAft>
              <a:buFont typeface="Arial" panose="020B0604020202020204" pitchFamily="34" charset="0"/>
              <a:buChar char="•"/>
            </a:pPr>
            <a:r>
              <a:rPr lang="es-EC" sz="1600" b="1" dirty="0">
                <a:effectLst/>
                <a:latin typeface="Mathcad UniMath" panose="02000503020000020003" pitchFamily="50" charset="0"/>
                <a:ea typeface="Calibri" panose="020F0502020204030204" pitchFamily="34" charset="0"/>
                <a:cs typeface="Arial" panose="020B0604020202020204" pitchFamily="34" charset="0"/>
              </a:rPr>
              <a:t>Densidad: </a:t>
            </a:r>
            <a:r>
              <a:rPr lang="es-EC" sz="1600" dirty="0">
                <a:effectLst/>
                <a:latin typeface="Mathcad UniMath" panose="02000503020000020003" pitchFamily="50" charset="0"/>
                <a:ea typeface="Calibri" panose="020F0502020204030204" pitchFamily="34" charset="0"/>
                <a:cs typeface="Arial" panose="020B0604020202020204" pitchFamily="34" charset="0"/>
              </a:rPr>
              <a:t>1020 [kg/m</a:t>
            </a:r>
            <a:r>
              <a:rPr lang="es-EC" sz="1600" baseline="30000" dirty="0">
                <a:effectLst/>
                <a:latin typeface="Mathcad UniMath" panose="02000503020000020003" pitchFamily="50" charset="0"/>
                <a:ea typeface="Calibri" panose="020F0502020204030204" pitchFamily="34" charset="0"/>
                <a:cs typeface="Arial" panose="020B0604020202020204" pitchFamily="34" charset="0"/>
              </a:rPr>
              <a:t>3</a:t>
            </a:r>
            <a:r>
              <a:rPr lang="es-EC" sz="1600" dirty="0">
                <a:effectLst/>
                <a:latin typeface="Mathcad UniMath" panose="02000503020000020003" pitchFamily="50" charset="0"/>
                <a:ea typeface="Calibri" panose="020F0502020204030204" pitchFamily="34" charset="0"/>
                <a:cs typeface="Arial" panose="020B0604020202020204" pitchFamily="34" charset="0"/>
              </a:rPr>
              <a:t>]</a:t>
            </a:r>
          </a:p>
          <a:p>
            <a:pPr marL="285750" indent="-285750">
              <a:lnSpc>
                <a:spcPct val="150000"/>
              </a:lnSpc>
              <a:spcAft>
                <a:spcPts val="800"/>
              </a:spcAft>
              <a:buFont typeface="Arial" panose="020B0604020202020204" pitchFamily="34" charset="0"/>
              <a:buChar char="•"/>
            </a:pPr>
            <a:r>
              <a:rPr lang="es-EC" sz="1600" b="1" dirty="0">
                <a:effectLst/>
                <a:latin typeface="Mathcad UniMath" panose="02000503020000020003" pitchFamily="50" charset="0"/>
                <a:ea typeface="Calibri" panose="020F0502020204030204" pitchFamily="34" charset="0"/>
                <a:cs typeface="Arial" panose="020B0604020202020204" pitchFamily="34" charset="0"/>
              </a:rPr>
              <a:t>Límite de tracción: </a:t>
            </a:r>
            <a:r>
              <a:rPr lang="es-EC" sz="1600" dirty="0">
                <a:effectLst/>
                <a:latin typeface="Mathcad UniMath" panose="02000503020000020003" pitchFamily="50" charset="0"/>
                <a:ea typeface="Calibri" panose="020F0502020204030204" pitchFamily="34" charset="0"/>
                <a:cs typeface="Arial" panose="020B0604020202020204" pitchFamily="34" charset="0"/>
              </a:rPr>
              <a:t>30 [MPa]</a:t>
            </a:r>
          </a:p>
          <a:p>
            <a:pPr marL="285750" indent="-285750">
              <a:lnSpc>
                <a:spcPct val="150000"/>
              </a:lnSpc>
              <a:spcAft>
                <a:spcPts val="800"/>
              </a:spcAft>
              <a:buFont typeface="Arial" panose="020B0604020202020204" pitchFamily="34" charset="0"/>
              <a:buChar char="•"/>
            </a:pPr>
            <a:r>
              <a:rPr lang="es-EC" sz="1600" b="1" dirty="0">
                <a:effectLst/>
                <a:latin typeface="Mathcad UniMath" panose="02000503020000020003" pitchFamily="50" charset="0"/>
                <a:ea typeface="Calibri" panose="020F0502020204030204" pitchFamily="34" charset="0"/>
                <a:cs typeface="Arial" panose="020B0604020202020204" pitchFamily="34" charset="0"/>
              </a:rPr>
              <a:t>Limite elástico: </a:t>
            </a:r>
            <a:r>
              <a:rPr lang="es-EC" sz="1600" dirty="0">
                <a:effectLst/>
                <a:latin typeface="Mathcad UniMath" panose="02000503020000020003" pitchFamily="50" charset="0"/>
                <a:ea typeface="Calibri" panose="020F0502020204030204" pitchFamily="34" charset="0"/>
                <a:cs typeface="Arial" panose="020B0604020202020204" pitchFamily="34" charset="0"/>
              </a:rPr>
              <a:t>25.26 [MPa]</a:t>
            </a:r>
          </a:p>
        </p:txBody>
      </p:sp>
      <p:pic>
        <p:nvPicPr>
          <p:cNvPr id="14" name="Imagen 13">
            <a:extLst>
              <a:ext uri="{FF2B5EF4-FFF2-40B4-BE49-F238E27FC236}">
                <a16:creationId xmlns:a16="http://schemas.microsoft.com/office/drawing/2014/main" id="{6DF136C6-7622-4418-ABD4-AEC3569D4B40}"/>
              </a:ext>
            </a:extLst>
          </p:cNvPr>
          <p:cNvPicPr/>
          <p:nvPr/>
        </p:nvPicPr>
        <p:blipFill>
          <a:blip r:embed="rId3"/>
          <a:stretch>
            <a:fillRect/>
          </a:stretch>
        </p:blipFill>
        <p:spPr>
          <a:xfrm>
            <a:off x="7650332" y="4351951"/>
            <a:ext cx="4129598" cy="1288565"/>
          </a:xfrm>
          <a:prstGeom prst="roundRect">
            <a:avLst>
              <a:gd name="adj" fmla="val 8594"/>
            </a:avLst>
          </a:prstGeom>
          <a:solidFill>
            <a:srgbClr val="FFFFFF">
              <a:shade val="85000"/>
            </a:srgbClr>
          </a:solidFill>
          <a:ln w="38100">
            <a:solidFill>
              <a:schemeClr val="accent3">
                <a:lumMod val="75000"/>
              </a:schemeClr>
            </a:solidFill>
          </a:ln>
          <a:effectLst>
            <a:reflection blurRad="12700" stA="38000" endPos="28000" dist="5000" dir="5400000" sy="-100000" algn="bl" rotWithShape="0"/>
          </a:effectLst>
        </p:spPr>
      </p:pic>
      <p:sp>
        <p:nvSpPr>
          <p:cNvPr id="16" name="CuadroTexto 15">
            <a:extLst>
              <a:ext uri="{FF2B5EF4-FFF2-40B4-BE49-F238E27FC236}">
                <a16:creationId xmlns:a16="http://schemas.microsoft.com/office/drawing/2014/main" id="{1B63D81C-D3D3-420B-8481-D7C5A4F24281}"/>
              </a:ext>
            </a:extLst>
          </p:cNvPr>
          <p:cNvSpPr txBox="1"/>
          <p:nvPr/>
        </p:nvSpPr>
        <p:spPr>
          <a:xfrm>
            <a:off x="6854173" y="4346087"/>
            <a:ext cx="3535531" cy="687368"/>
          </a:xfrm>
          <a:prstGeom prst="rect">
            <a:avLst/>
          </a:prstGeom>
          <a:noFill/>
        </p:spPr>
        <p:txBody>
          <a:bodyPr wrap="square">
            <a:spAutoFit/>
          </a:bodyPr>
          <a:lstStyle/>
          <a:p>
            <a:pPr algn="ctr">
              <a:spcAft>
                <a:spcPts val="800"/>
              </a:spcAft>
            </a:pPr>
            <a:r>
              <a:rPr lang="en-US" sz="1600" dirty="0" err="1">
                <a:solidFill>
                  <a:schemeClr val="bg1"/>
                </a:solidFill>
                <a:effectLst/>
              </a:rPr>
              <a:t>Eachine</a:t>
            </a:r>
            <a:r>
              <a:rPr lang="en-US" sz="1600" dirty="0">
                <a:solidFill>
                  <a:schemeClr val="bg1"/>
                </a:solidFill>
                <a:effectLst/>
              </a:rPr>
              <a:t> 2.5 in </a:t>
            </a:r>
          </a:p>
          <a:p>
            <a:pPr algn="ctr">
              <a:spcAft>
                <a:spcPts val="800"/>
              </a:spcAft>
            </a:pPr>
            <a:r>
              <a:rPr lang="en-US" sz="1600" dirty="0">
                <a:solidFill>
                  <a:schemeClr val="bg1"/>
                </a:solidFill>
                <a:effectLst/>
              </a:rPr>
              <a:t>ABS Blade Propeller</a:t>
            </a:r>
            <a:endParaRPr lang="es-EC"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CA6DF516-AD43-4221-80E0-278B40F9AFE1}"/>
              </a:ext>
            </a:extLst>
          </p:cNvPr>
          <p:cNvGraphicFramePr>
            <a:graphicFrameLocks noGrp="1"/>
          </p:cNvGraphicFramePr>
          <p:nvPr>
            <p:extLst>
              <p:ext uri="{D42A27DB-BD31-4B8C-83A1-F6EECF244321}">
                <p14:modId xmlns:p14="http://schemas.microsoft.com/office/powerpoint/2010/main" val="3455098503"/>
              </p:ext>
            </p:extLst>
          </p:nvPr>
        </p:nvGraphicFramePr>
        <p:xfrm>
          <a:off x="949675" y="4239413"/>
          <a:ext cx="6013450" cy="1884998"/>
        </p:xfrm>
        <a:graphic>
          <a:graphicData uri="http://schemas.openxmlformats.org/drawingml/2006/table">
            <a:tbl>
              <a:tblPr firstRow="1" firstCol="1" bandRow="1">
                <a:tableStyleId>{F5AB1C69-6EDB-4FF4-983F-18BD219EF322}</a:tableStyleId>
              </a:tblPr>
              <a:tblGrid>
                <a:gridCol w="1384300">
                  <a:extLst>
                    <a:ext uri="{9D8B030D-6E8A-4147-A177-3AD203B41FA5}">
                      <a16:colId xmlns:a16="http://schemas.microsoft.com/office/drawing/2014/main" val="3447284928"/>
                    </a:ext>
                  </a:extLst>
                </a:gridCol>
                <a:gridCol w="1668780">
                  <a:extLst>
                    <a:ext uri="{9D8B030D-6E8A-4147-A177-3AD203B41FA5}">
                      <a16:colId xmlns:a16="http://schemas.microsoft.com/office/drawing/2014/main" val="1075370963"/>
                    </a:ext>
                  </a:extLst>
                </a:gridCol>
                <a:gridCol w="1224280">
                  <a:extLst>
                    <a:ext uri="{9D8B030D-6E8A-4147-A177-3AD203B41FA5}">
                      <a16:colId xmlns:a16="http://schemas.microsoft.com/office/drawing/2014/main" val="3960214568"/>
                    </a:ext>
                  </a:extLst>
                </a:gridCol>
                <a:gridCol w="1736090">
                  <a:extLst>
                    <a:ext uri="{9D8B030D-6E8A-4147-A177-3AD203B41FA5}">
                      <a16:colId xmlns:a16="http://schemas.microsoft.com/office/drawing/2014/main" val="2465595637"/>
                    </a:ext>
                  </a:extLst>
                </a:gridCol>
              </a:tblGrid>
              <a:tr h="411480">
                <a:tc>
                  <a:txBody>
                    <a:bodyPr/>
                    <a:lstStyle/>
                    <a:p>
                      <a:pPr algn="ctr">
                        <a:lnSpc>
                          <a:spcPct val="107000"/>
                        </a:lnSpc>
                        <a:spcAft>
                          <a:spcPts val="800"/>
                        </a:spcAft>
                      </a:pPr>
                      <a:r>
                        <a:rPr lang="es-EC" sz="1100">
                          <a:effectLst/>
                        </a:rPr>
                        <a:t>Criterios</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Eachine 2511 ABS Blade Propeller</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Eachine 6045 Blade Propeller</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US" sz="1100">
                          <a:effectLst/>
                        </a:rPr>
                        <a:t>Gemfan 5030 Blade Propeller</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13654000"/>
                  </a:ext>
                </a:extLst>
              </a:tr>
              <a:tr h="271780">
                <a:tc>
                  <a:txBody>
                    <a:bodyPr/>
                    <a:lstStyle/>
                    <a:p>
                      <a:pPr algn="ctr">
                        <a:lnSpc>
                          <a:spcPct val="107000"/>
                        </a:lnSpc>
                        <a:spcAft>
                          <a:spcPts val="800"/>
                        </a:spcAft>
                      </a:pPr>
                      <a:r>
                        <a:rPr lang="es-EC" sz="1100">
                          <a:effectLst/>
                        </a:rPr>
                        <a:t>Costos</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1,85 (dólares/2eaa)</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3,75 (dólares/2ea)</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10,83 (dólares/2ea)</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04481263"/>
                  </a:ext>
                </a:extLst>
              </a:tr>
              <a:tr h="271780">
                <a:tc>
                  <a:txBody>
                    <a:bodyPr/>
                    <a:lstStyle/>
                    <a:p>
                      <a:pPr algn="ctr">
                        <a:lnSpc>
                          <a:spcPct val="107000"/>
                        </a:lnSpc>
                        <a:spcAft>
                          <a:spcPts val="800"/>
                        </a:spcAft>
                      </a:pPr>
                      <a:r>
                        <a:rPr lang="es-EC" sz="1100">
                          <a:effectLst/>
                        </a:rPr>
                        <a:t>Dimensión</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2.5 inch</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6.0 inch</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5.0 inch</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68174009"/>
                  </a:ext>
                </a:extLst>
              </a:tr>
              <a:tr h="271780">
                <a:tc>
                  <a:txBody>
                    <a:bodyPr/>
                    <a:lstStyle/>
                    <a:p>
                      <a:pPr algn="ctr">
                        <a:lnSpc>
                          <a:spcPct val="107000"/>
                        </a:lnSpc>
                        <a:spcAft>
                          <a:spcPts val="800"/>
                        </a:spcAft>
                      </a:pPr>
                      <a:r>
                        <a:rPr lang="es-EC" sz="1100">
                          <a:effectLst/>
                        </a:rPr>
                        <a:t>Pitch</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1.1 inch</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4.5 inch</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3.0 inch</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78770631"/>
                  </a:ext>
                </a:extLst>
              </a:tr>
              <a:tr h="411480">
                <a:tc>
                  <a:txBody>
                    <a:bodyPr/>
                    <a:lstStyle/>
                    <a:p>
                      <a:pPr algn="ctr">
                        <a:lnSpc>
                          <a:spcPct val="107000"/>
                        </a:lnSpc>
                        <a:spcAft>
                          <a:spcPts val="800"/>
                        </a:spcAft>
                      </a:pPr>
                      <a:r>
                        <a:rPr lang="es-EC" sz="1100">
                          <a:effectLst/>
                        </a:rPr>
                        <a:t>Material</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ABS</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ABS</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Fibra de Carbono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98558045"/>
                  </a:ext>
                </a:extLst>
              </a:tr>
              <a:tr h="139065">
                <a:tc>
                  <a:txBody>
                    <a:bodyPr/>
                    <a:lstStyle/>
                    <a:p>
                      <a:pPr algn="ctr">
                        <a:lnSpc>
                          <a:spcPct val="107000"/>
                        </a:lnSpc>
                        <a:spcAft>
                          <a:spcPts val="800"/>
                        </a:spcAft>
                      </a:pPr>
                      <a:r>
                        <a:rPr lang="es-EC" sz="1100">
                          <a:effectLst/>
                        </a:rPr>
                        <a:t>Peso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a:effectLst/>
                        </a:rPr>
                        <a:t>0,40 g</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dirty="0">
                          <a:effectLst/>
                        </a:rPr>
                        <a:t>1,20 g</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C" sz="1100" dirty="0">
                          <a:effectLst/>
                        </a:rPr>
                        <a:t>2,53 g</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14121965"/>
                  </a:ext>
                </a:extLst>
              </a:tr>
            </a:tbl>
          </a:graphicData>
        </a:graphic>
      </p:graphicFrame>
      <p:sp>
        <p:nvSpPr>
          <p:cNvPr id="11" name="Rectángulo: esquinas redondeadas 10">
            <a:extLst>
              <a:ext uri="{FF2B5EF4-FFF2-40B4-BE49-F238E27FC236}">
                <a16:creationId xmlns:a16="http://schemas.microsoft.com/office/drawing/2014/main" id="{E0410DF2-FC48-4892-B86E-B851430B1A7A}"/>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5160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D36C50AD-F5C7-48C6-9160-392F955550C8}"/>
              </a:ext>
            </a:extLst>
          </p:cNvPr>
          <p:cNvPicPr>
            <a:picLocks noChangeAspect="1"/>
          </p:cNvPicPr>
          <p:nvPr/>
        </p:nvPicPr>
        <p:blipFill>
          <a:blip r:embed="rId3"/>
          <a:stretch>
            <a:fillRect/>
          </a:stretch>
        </p:blipFill>
        <p:spPr>
          <a:xfrm>
            <a:off x="3622774" y="3610541"/>
            <a:ext cx="3056322" cy="2083594"/>
          </a:xfrm>
          <a:prstGeom prst="rect">
            <a:avLst/>
          </a:prstGeom>
        </p:spPr>
      </p:pic>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4423037" y="661649"/>
            <a:ext cx="2837636"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PRELIMINAR</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610BA2F7-076C-4FB4-978F-15D71D617D89}"/>
              </a:ext>
            </a:extLst>
          </p:cNvPr>
          <p:cNvSpPr txBox="1"/>
          <p:nvPr/>
        </p:nvSpPr>
        <p:spPr>
          <a:xfrm>
            <a:off x="420198" y="1236537"/>
            <a:ext cx="4416845" cy="2078005"/>
          </a:xfrm>
          <a:prstGeom prst="rect">
            <a:avLst/>
          </a:prstGeom>
          <a:noFill/>
        </p:spPr>
        <p:txBody>
          <a:bodyPr wrap="square">
            <a:spAutoFit/>
          </a:bodyPr>
          <a:lstStyle/>
          <a:p>
            <a:pPr lvl="0">
              <a:lnSpc>
                <a:spcPct val="200000"/>
              </a:lnSpc>
            </a:pPr>
            <a:r>
              <a:rPr lang="es-EC" b="1" u="sng" dirty="0">
                <a:effectLst/>
                <a:latin typeface="Arial" panose="020B0604020202020204" pitchFamily="34" charset="0"/>
                <a:ea typeface="Calibri" panose="020F0502020204030204" pitchFamily="34" charset="0"/>
                <a:cs typeface="Arial" panose="020B0604020202020204" pitchFamily="34" charset="0"/>
              </a:rPr>
              <a:t>Consideraciones Geométricas</a:t>
            </a:r>
            <a:r>
              <a:rPr lang="es-EC" b="1" u="sng" dirty="0">
                <a:latin typeface="Arial" panose="020B0604020202020204" pitchFamily="34" charset="0"/>
                <a:ea typeface="Calibri" panose="020F0502020204030204" pitchFamily="34" charset="0"/>
                <a:cs typeface="Arial" panose="020B0604020202020204" pitchFamily="34" charset="0"/>
              </a:rPr>
              <a:t>:</a:t>
            </a:r>
            <a:endParaRPr lang="es-EC" b="1" u="sng"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Cama para impresión 3D: 200x200 [mm].</a:t>
            </a: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Longitud hélice: 63.5 [mm].</a:t>
            </a:r>
          </a:p>
          <a:p>
            <a:pPr marL="342900" lvl="0" indent="-342900">
              <a:lnSpc>
                <a:spcPct val="150000"/>
              </a:lnSpc>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Diámetro motor: 8.5 [mm].</a:t>
            </a:r>
          </a:p>
          <a:p>
            <a:pPr marL="342900" lvl="0" indent="-342900">
              <a:lnSpc>
                <a:spcPct val="150000"/>
              </a:lnSpc>
              <a:spcAft>
                <a:spcPts val="800"/>
              </a:spcAft>
              <a:buFont typeface="Symbol" panose="05050102010706020507" pitchFamily="18" charset="2"/>
              <a:buChar char=""/>
            </a:pPr>
            <a:r>
              <a:rPr lang="es-EC" sz="1600" dirty="0">
                <a:effectLst/>
                <a:latin typeface="Arial" panose="020B0604020202020204" pitchFamily="34" charset="0"/>
                <a:ea typeface="Calibri" panose="020F0502020204030204" pitchFamily="34" charset="0"/>
                <a:cs typeface="Arial" panose="020B0604020202020204" pitchFamily="34" charset="0"/>
              </a:rPr>
              <a:t>Altura del motor: 20 [mm].</a:t>
            </a:r>
          </a:p>
        </p:txBody>
      </p:sp>
      <p:pic>
        <p:nvPicPr>
          <p:cNvPr id="8" name="Imagen 7">
            <a:extLst>
              <a:ext uri="{FF2B5EF4-FFF2-40B4-BE49-F238E27FC236}">
                <a16:creationId xmlns:a16="http://schemas.microsoft.com/office/drawing/2014/main" id="{0CDCA795-4A2C-4110-BE5A-7DEC5D7D21E6}"/>
              </a:ext>
            </a:extLst>
          </p:cNvPr>
          <p:cNvPicPr>
            <a:picLocks noChangeAspect="1"/>
          </p:cNvPicPr>
          <p:nvPr/>
        </p:nvPicPr>
        <p:blipFill>
          <a:blip r:embed="rId4"/>
          <a:stretch>
            <a:fillRect/>
          </a:stretch>
        </p:blipFill>
        <p:spPr>
          <a:xfrm>
            <a:off x="9242562" y="1325467"/>
            <a:ext cx="2529240" cy="2414924"/>
          </a:xfrm>
          <a:prstGeom prst="rect">
            <a:avLst/>
          </a:prstGeom>
          <a:ln>
            <a:noFill/>
          </a:ln>
        </p:spPr>
      </p:pic>
      <p:pic>
        <p:nvPicPr>
          <p:cNvPr id="10" name="Imagen 9">
            <a:extLst>
              <a:ext uri="{FF2B5EF4-FFF2-40B4-BE49-F238E27FC236}">
                <a16:creationId xmlns:a16="http://schemas.microsoft.com/office/drawing/2014/main" id="{3F187052-6F65-481F-9288-0B78729647ED}"/>
              </a:ext>
            </a:extLst>
          </p:cNvPr>
          <p:cNvPicPr>
            <a:picLocks noChangeAspect="1"/>
          </p:cNvPicPr>
          <p:nvPr/>
        </p:nvPicPr>
        <p:blipFill>
          <a:blip r:embed="rId5"/>
          <a:stretch>
            <a:fillRect/>
          </a:stretch>
        </p:blipFill>
        <p:spPr>
          <a:xfrm>
            <a:off x="8403396" y="3929270"/>
            <a:ext cx="3368406" cy="1214739"/>
          </a:xfrm>
          <a:prstGeom prst="rect">
            <a:avLst/>
          </a:prstGeom>
          <a:ln>
            <a:noFill/>
          </a:ln>
        </p:spPr>
      </p:pic>
      <p:pic>
        <p:nvPicPr>
          <p:cNvPr id="15" name="Imagen 14">
            <a:extLst>
              <a:ext uri="{FF2B5EF4-FFF2-40B4-BE49-F238E27FC236}">
                <a16:creationId xmlns:a16="http://schemas.microsoft.com/office/drawing/2014/main" id="{23642A8B-CE39-47AD-B040-C7ABFB730AA7}"/>
              </a:ext>
            </a:extLst>
          </p:cNvPr>
          <p:cNvPicPr>
            <a:picLocks noChangeAspect="1"/>
          </p:cNvPicPr>
          <p:nvPr/>
        </p:nvPicPr>
        <p:blipFill>
          <a:blip r:embed="rId6"/>
          <a:stretch>
            <a:fillRect/>
          </a:stretch>
        </p:blipFill>
        <p:spPr>
          <a:xfrm>
            <a:off x="6254453" y="1456645"/>
            <a:ext cx="2624504" cy="2343477"/>
          </a:xfrm>
          <a:prstGeom prst="rect">
            <a:avLst/>
          </a:prstGeom>
          <a:ln>
            <a:noFill/>
          </a:ln>
        </p:spPr>
      </p:pic>
      <p:pic>
        <p:nvPicPr>
          <p:cNvPr id="18" name="Imagen 17">
            <a:extLst>
              <a:ext uri="{FF2B5EF4-FFF2-40B4-BE49-F238E27FC236}">
                <a16:creationId xmlns:a16="http://schemas.microsoft.com/office/drawing/2014/main" id="{953A865D-092B-474D-9848-6EC109CB56DF}"/>
              </a:ext>
            </a:extLst>
          </p:cNvPr>
          <p:cNvPicPr>
            <a:picLocks noChangeAspect="1"/>
          </p:cNvPicPr>
          <p:nvPr/>
        </p:nvPicPr>
        <p:blipFill>
          <a:blip r:embed="rId7"/>
          <a:stretch>
            <a:fillRect/>
          </a:stretch>
        </p:blipFill>
        <p:spPr>
          <a:xfrm>
            <a:off x="424508" y="3622336"/>
            <a:ext cx="3016463" cy="2083594"/>
          </a:xfrm>
          <a:prstGeom prst="rect">
            <a:avLst/>
          </a:prstGeom>
        </p:spPr>
      </p:pic>
      <p:pic>
        <p:nvPicPr>
          <p:cNvPr id="22" name="Imagen 21" descr="Dibujo animado de un animal&#10;&#10;Descripción generada automáticamente con confianza baja">
            <a:extLst>
              <a:ext uri="{FF2B5EF4-FFF2-40B4-BE49-F238E27FC236}">
                <a16:creationId xmlns:a16="http://schemas.microsoft.com/office/drawing/2014/main" id="{72A91C25-5464-4A7D-BA24-CBCA96C95B04}"/>
              </a:ext>
            </a:extLst>
          </p:cNvPr>
          <p:cNvPicPr/>
          <p:nvPr/>
        </p:nvPicPr>
        <p:blipFill>
          <a:blip r:embed="rId8"/>
          <a:stretch>
            <a:fillRect/>
          </a:stretch>
        </p:blipFill>
        <p:spPr>
          <a:xfrm>
            <a:off x="3458908" y="2282293"/>
            <a:ext cx="1652270" cy="1066503"/>
          </a:xfrm>
          <a:prstGeom prst="rect">
            <a:avLst/>
          </a:prstGeom>
          <a:ln>
            <a:solidFill>
              <a:schemeClr val="accent3"/>
            </a:solidFill>
          </a:ln>
        </p:spPr>
      </p:pic>
      <p:sp>
        <p:nvSpPr>
          <p:cNvPr id="13" name="Rectángulo: esquinas redondeadas 12">
            <a:extLst>
              <a:ext uri="{FF2B5EF4-FFF2-40B4-BE49-F238E27FC236}">
                <a16:creationId xmlns:a16="http://schemas.microsoft.com/office/drawing/2014/main" id="{98DDC907-01E3-4719-81EA-6782A882A8AD}"/>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8224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4423037" y="661649"/>
            <a:ext cx="2837636"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PRELIMINAR</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7D504B50-2043-4D27-B8A4-9E407F85DBE3}"/>
              </a:ext>
            </a:extLst>
          </p:cNvPr>
          <p:cNvPicPr>
            <a:picLocks noChangeAspect="1"/>
          </p:cNvPicPr>
          <p:nvPr/>
        </p:nvPicPr>
        <p:blipFill>
          <a:blip r:embed="rId3"/>
          <a:stretch>
            <a:fillRect/>
          </a:stretch>
        </p:blipFill>
        <p:spPr>
          <a:xfrm>
            <a:off x="1088821" y="1271305"/>
            <a:ext cx="3334216" cy="2019582"/>
          </a:xfrm>
          <a:prstGeom prst="rect">
            <a:avLst/>
          </a:prstGeom>
        </p:spPr>
      </p:pic>
      <p:pic>
        <p:nvPicPr>
          <p:cNvPr id="9" name="Imagen 8">
            <a:extLst>
              <a:ext uri="{FF2B5EF4-FFF2-40B4-BE49-F238E27FC236}">
                <a16:creationId xmlns:a16="http://schemas.microsoft.com/office/drawing/2014/main" id="{C0130091-B940-4B50-AADE-63FF9DE25AE4}"/>
              </a:ext>
            </a:extLst>
          </p:cNvPr>
          <p:cNvPicPr>
            <a:picLocks noChangeAspect="1"/>
          </p:cNvPicPr>
          <p:nvPr/>
        </p:nvPicPr>
        <p:blipFill>
          <a:blip r:embed="rId4"/>
          <a:stretch>
            <a:fillRect/>
          </a:stretch>
        </p:blipFill>
        <p:spPr>
          <a:xfrm>
            <a:off x="1025604" y="3494569"/>
            <a:ext cx="3519891" cy="2295809"/>
          </a:xfrm>
          <a:prstGeom prst="rect">
            <a:avLst/>
          </a:prstGeom>
        </p:spPr>
      </p:pic>
      <p:pic>
        <p:nvPicPr>
          <p:cNvPr id="13" name="Imagen 12">
            <a:extLst>
              <a:ext uri="{FF2B5EF4-FFF2-40B4-BE49-F238E27FC236}">
                <a16:creationId xmlns:a16="http://schemas.microsoft.com/office/drawing/2014/main" id="{017CFA77-DFAB-47DA-BA5F-FA15FE00C25C}"/>
              </a:ext>
            </a:extLst>
          </p:cNvPr>
          <p:cNvPicPr>
            <a:picLocks noChangeAspect="1"/>
          </p:cNvPicPr>
          <p:nvPr/>
        </p:nvPicPr>
        <p:blipFill>
          <a:blip r:embed="rId5"/>
          <a:stretch>
            <a:fillRect/>
          </a:stretch>
        </p:blipFill>
        <p:spPr>
          <a:xfrm>
            <a:off x="6508002" y="1759788"/>
            <a:ext cx="3434222" cy="990770"/>
          </a:xfrm>
          <a:prstGeom prst="rect">
            <a:avLst/>
          </a:prstGeom>
        </p:spPr>
      </p:pic>
      <p:pic>
        <p:nvPicPr>
          <p:cNvPr id="16" name="Imagen 15">
            <a:extLst>
              <a:ext uri="{FF2B5EF4-FFF2-40B4-BE49-F238E27FC236}">
                <a16:creationId xmlns:a16="http://schemas.microsoft.com/office/drawing/2014/main" id="{01E59AEF-4C04-458E-9B5A-EBCBDB49365A}"/>
              </a:ext>
            </a:extLst>
          </p:cNvPr>
          <p:cNvPicPr>
            <a:picLocks noChangeAspect="1"/>
          </p:cNvPicPr>
          <p:nvPr/>
        </p:nvPicPr>
        <p:blipFill>
          <a:blip r:embed="rId6"/>
          <a:stretch>
            <a:fillRect/>
          </a:stretch>
        </p:blipFill>
        <p:spPr>
          <a:xfrm>
            <a:off x="6160317" y="3290887"/>
            <a:ext cx="4129591" cy="2019581"/>
          </a:xfrm>
          <a:prstGeom prst="rect">
            <a:avLst/>
          </a:prstGeom>
          <a:ln>
            <a:solidFill>
              <a:schemeClr val="tx1"/>
            </a:solidFill>
          </a:ln>
        </p:spPr>
      </p:pic>
      <p:sp>
        <p:nvSpPr>
          <p:cNvPr id="17" name="Rectángulo 16">
            <a:extLst>
              <a:ext uri="{FF2B5EF4-FFF2-40B4-BE49-F238E27FC236}">
                <a16:creationId xmlns:a16="http://schemas.microsoft.com/office/drawing/2014/main" id="{13DF8468-77D6-40AA-BF51-8ABCA367BA42}"/>
              </a:ext>
            </a:extLst>
          </p:cNvPr>
          <p:cNvSpPr/>
          <p:nvPr/>
        </p:nvSpPr>
        <p:spPr>
          <a:xfrm>
            <a:off x="6096000" y="3154017"/>
            <a:ext cx="1842052" cy="4505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esquinas redondeadas 10">
            <a:extLst>
              <a:ext uri="{FF2B5EF4-FFF2-40B4-BE49-F238E27FC236}">
                <a16:creationId xmlns:a16="http://schemas.microsoft.com/office/drawing/2014/main" id="{1B3CD27A-FB63-418A-A389-4F37CE53C0F6}"/>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2652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4372544" y="661649"/>
            <a:ext cx="2938626"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ESTUDIOS DE CARGA</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055F7E9B-E03C-4A7C-8CFE-FB6B6FC3DB63}"/>
              </a:ext>
            </a:extLst>
          </p:cNvPr>
          <p:cNvPicPr>
            <a:picLocks noChangeAspect="1"/>
          </p:cNvPicPr>
          <p:nvPr/>
        </p:nvPicPr>
        <p:blipFill rotWithShape="1">
          <a:blip r:embed="rId3"/>
          <a:srcRect l="9078" t="24940" r="2837" b="5522"/>
          <a:stretch/>
        </p:blipFill>
        <p:spPr>
          <a:xfrm>
            <a:off x="1085786" y="1693443"/>
            <a:ext cx="4103646" cy="1860469"/>
          </a:xfrm>
          <a:prstGeom prst="rect">
            <a:avLst/>
          </a:prstGeom>
          <a:ln w="38100">
            <a:solidFill>
              <a:schemeClr val="accent3"/>
            </a:solidFill>
          </a:ln>
          <a:effectLst>
            <a:glow rad="63500">
              <a:schemeClr val="accent4">
                <a:satMod val="175000"/>
                <a:alpha val="40000"/>
              </a:schemeClr>
            </a:glow>
          </a:effectLst>
        </p:spPr>
      </p:pic>
      <p:sp>
        <p:nvSpPr>
          <p:cNvPr id="23" name="CuadroTexto 22">
            <a:extLst>
              <a:ext uri="{FF2B5EF4-FFF2-40B4-BE49-F238E27FC236}">
                <a16:creationId xmlns:a16="http://schemas.microsoft.com/office/drawing/2014/main" id="{EF59C00E-53E1-4E6F-B256-8E0797F24172}"/>
              </a:ext>
            </a:extLst>
          </p:cNvPr>
          <p:cNvSpPr txBox="1"/>
          <p:nvPr/>
        </p:nvSpPr>
        <p:spPr>
          <a:xfrm>
            <a:off x="1967926" y="1199709"/>
            <a:ext cx="2298193"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ESTADO DE REPOSO</a:t>
            </a:r>
          </a:p>
        </p:txBody>
      </p:sp>
      <p:sp>
        <p:nvSpPr>
          <p:cNvPr id="29" name="CuadroTexto 28">
            <a:extLst>
              <a:ext uri="{FF2B5EF4-FFF2-40B4-BE49-F238E27FC236}">
                <a16:creationId xmlns:a16="http://schemas.microsoft.com/office/drawing/2014/main" id="{DF9764AB-47D6-4B67-9684-0F4B257B176C}"/>
              </a:ext>
            </a:extLst>
          </p:cNvPr>
          <p:cNvSpPr txBox="1"/>
          <p:nvPr/>
        </p:nvSpPr>
        <p:spPr>
          <a:xfrm>
            <a:off x="1606866" y="3685998"/>
            <a:ext cx="3020315"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ESTADO DE SUSTENTACIÓN</a:t>
            </a:r>
          </a:p>
        </p:txBody>
      </p:sp>
      <p:sp>
        <p:nvSpPr>
          <p:cNvPr id="31" name="CuadroTexto 30">
            <a:extLst>
              <a:ext uri="{FF2B5EF4-FFF2-40B4-BE49-F238E27FC236}">
                <a16:creationId xmlns:a16="http://schemas.microsoft.com/office/drawing/2014/main" id="{67D0D6F5-7DE9-42F4-A337-4D3AEC9BB0C7}"/>
              </a:ext>
            </a:extLst>
          </p:cNvPr>
          <p:cNvSpPr txBox="1"/>
          <p:nvPr/>
        </p:nvSpPr>
        <p:spPr>
          <a:xfrm>
            <a:off x="7733643" y="1199709"/>
            <a:ext cx="2600327"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ESTADO DE ELEVACIÓN</a:t>
            </a:r>
          </a:p>
        </p:txBody>
      </p:sp>
      <p:pic>
        <p:nvPicPr>
          <p:cNvPr id="17" name="Imagen 16">
            <a:extLst>
              <a:ext uri="{FF2B5EF4-FFF2-40B4-BE49-F238E27FC236}">
                <a16:creationId xmlns:a16="http://schemas.microsoft.com/office/drawing/2014/main" id="{DA8F4880-5D2B-4172-AD5C-241182997613}"/>
              </a:ext>
            </a:extLst>
          </p:cNvPr>
          <p:cNvPicPr>
            <a:picLocks/>
          </p:cNvPicPr>
          <p:nvPr/>
        </p:nvPicPr>
        <p:blipFill>
          <a:blip r:embed="rId4"/>
          <a:stretch>
            <a:fillRect/>
          </a:stretch>
        </p:blipFill>
        <p:spPr>
          <a:xfrm>
            <a:off x="6981806" y="1693077"/>
            <a:ext cx="4104000" cy="1861200"/>
          </a:xfrm>
          <a:prstGeom prst="rect">
            <a:avLst/>
          </a:prstGeom>
          <a:ln w="38100">
            <a:solidFill>
              <a:schemeClr val="accent3"/>
            </a:solidFill>
          </a:ln>
          <a:effectLst>
            <a:glow rad="63500">
              <a:schemeClr val="accent4">
                <a:satMod val="175000"/>
                <a:alpha val="40000"/>
              </a:schemeClr>
            </a:glow>
          </a:effectLst>
        </p:spPr>
      </p:pic>
      <p:pic>
        <p:nvPicPr>
          <p:cNvPr id="32" name="Imagen 31">
            <a:extLst>
              <a:ext uri="{FF2B5EF4-FFF2-40B4-BE49-F238E27FC236}">
                <a16:creationId xmlns:a16="http://schemas.microsoft.com/office/drawing/2014/main" id="{36605C20-AD8A-41ED-B6DD-ED7ED936A340}"/>
              </a:ext>
            </a:extLst>
          </p:cNvPr>
          <p:cNvPicPr>
            <a:picLocks/>
          </p:cNvPicPr>
          <p:nvPr/>
        </p:nvPicPr>
        <p:blipFill>
          <a:blip r:embed="rId5"/>
          <a:stretch>
            <a:fillRect/>
          </a:stretch>
        </p:blipFill>
        <p:spPr>
          <a:xfrm>
            <a:off x="1065022" y="4179732"/>
            <a:ext cx="4104000" cy="1861200"/>
          </a:xfrm>
          <a:prstGeom prst="rect">
            <a:avLst/>
          </a:prstGeom>
          <a:ln w="38100">
            <a:solidFill>
              <a:schemeClr val="accent3"/>
            </a:solidFill>
          </a:ln>
          <a:effectLst>
            <a:glow rad="63500">
              <a:schemeClr val="accent4">
                <a:satMod val="175000"/>
                <a:alpha val="40000"/>
              </a:schemeClr>
            </a:glow>
          </a:effectLst>
        </p:spPr>
      </p:pic>
      <p:pic>
        <p:nvPicPr>
          <p:cNvPr id="34" name="Imagen 33">
            <a:extLst>
              <a:ext uri="{FF2B5EF4-FFF2-40B4-BE49-F238E27FC236}">
                <a16:creationId xmlns:a16="http://schemas.microsoft.com/office/drawing/2014/main" id="{21FC2519-2A42-4068-9905-CF850C592A55}"/>
              </a:ext>
            </a:extLst>
          </p:cNvPr>
          <p:cNvPicPr>
            <a:picLocks noChangeAspect="1"/>
          </p:cNvPicPr>
          <p:nvPr/>
        </p:nvPicPr>
        <p:blipFill>
          <a:blip r:embed="rId6"/>
          <a:stretch>
            <a:fillRect/>
          </a:stretch>
        </p:blipFill>
        <p:spPr>
          <a:xfrm>
            <a:off x="6981806" y="4024552"/>
            <a:ext cx="4101391" cy="1841136"/>
          </a:xfrm>
          <a:prstGeom prst="rect">
            <a:avLst/>
          </a:prstGeom>
        </p:spPr>
      </p:pic>
      <p:sp>
        <p:nvSpPr>
          <p:cNvPr id="35" name="CuadroTexto 34">
            <a:extLst>
              <a:ext uri="{FF2B5EF4-FFF2-40B4-BE49-F238E27FC236}">
                <a16:creationId xmlns:a16="http://schemas.microsoft.com/office/drawing/2014/main" id="{F9EC3E62-264B-486F-8D5E-6E317BB0300E}"/>
              </a:ext>
            </a:extLst>
          </p:cNvPr>
          <p:cNvSpPr txBox="1"/>
          <p:nvPr/>
        </p:nvSpPr>
        <p:spPr>
          <a:xfrm>
            <a:off x="5976539" y="5496356"/>
            <a:ext cx="954156" cy="369332"/>
          </a:xfrm>
          <a:prstGeom prst="rect">
            <a:avLst/>
          </a:prstGeom>
          <a:noFill/>
        </p:spPr>
        <p:txBody>
          <a:bodyPr wrap="square" rtlCol="0">
            <a:spAutoFit/>
          </a:bodyPr>
          <a:lstStyle/>
          <a:p>
            <a:r>
              <a:rPr lang="es-EC" dirty="0"/>
              <a:t>Apoyos</a:t>
            </a:r>
          </a:p>
        </p:txBody>
      </p:sp>
      <p:sp>
        <p:nvSpPr>
          <p:cNvPr id="37" name="CuadroTexto 36">
            <a:extLst>
              <a:ext uri="{FF2B5EF4-FFF2-40B4-BE49-F238E27FC236}">
                <a16:creationId xmlns:a16="http://schemas.microsoft.com/office/drawing/2014/main" id="{23B5F8AD-9E96-4A1E-9232-C19D6284F262}"/>
              </a:ext>
            </a:extLst>
          </p:cNvPr>
          <p:cNvSpPr txBox="1"/>
          <p:nvPr/>
        </p:nvSpPr>
        <p:spPr>
          <a:xfrm>
            <a:off x="5618922" y="4024552"/>
            <a:ext cx="1232452" cy="646331"/>
          </a:xfrm>
          <a:prstGeom prst="rect">
            <a:avLst/>
          </a:prstGeom>
          <a:noFill/>
        </p:spPr>
        <p:txBody>
          <a:bodyPr wrap="square" rtlCol="0">
            <a:spAutoFit/>
          </a:bodyPr>
          <a:lstStyle/>
          <a:p>
            <a:pPr algn="ctr"/>
            <a:r>
              <a:rPr lang="es-EC" dirty="0"/>
              <a:t>Soportes de rotores</a:t>
            </a:r>
          </a:p>
        </p:txBody>
      </p:sp>
      <p:sp>
        <p:nvSpPr>
          <p:cNvPr id="38" name="CuadroTexto 37">
            <a:extLst>
              <a:ext uri="{FF2B5EF4-FFF2-40B4-BE49-F238E27FC236}">
                <a16:creationId xmlns:a16="http://schemas.microsoft.com/office/drawing/2014/main" id="{3D455792-20C1-44C2-989F-0C41FAEDEDB1}"/>
              </a:ext>
            </a:extLst>
          </p:cNvPr>
          <p:cNvSpPr txBox="1"/>
          <p:nvPr/>
        </p:nvSpPr>
        <p:spPr>
          <a:xfrm>
            <a:off x="10597403" y="3752806"/>
            <a:ext cx="1232452" cy="646331"/>
          </a:xfrm>
          <a:prstGeom prst="rect">
            <a:avLst/>
          </a:prstGeom>
          <a:noFill/>
        </p:spPr>
        <p:txBody>
          <a:bodyPr wrap="square" rtlCol="0">
            <a:spAutoFit/>
          </a:bodyPr>
          <a:lstStyle/>
          <a:p>
            <a:pPr algn="ctr"/>
            <a:r>
              <a:rPr lang="es-EC" dirty="0"/>
              <a:t>Zona de control</a:t>
            </a:r>
          </a:p>
        </p:txBody>
      </p:sp>
      <p:cxnSp>
        <p:nvCxnSpPr>
          <p:cNvPr id="39" name="Conector recto de flecha 38">
            <a:extLst>
              <a:ext uri="{FF2B5EF4-FFF2-40B4-BE49-F238E27FC236}">
                <a16:creationId xmlns:a16="http://schemas.microsoft.com/office/drawing/2014/main" id="{B3E70E27-8EBE-4919-A3A5-B73BEE58BFC9}"/>
              </a:ext>
            </a:extLst>
          </p:cNvPr>
          <p:cNvCxnSpPr>
            <a:stCxn id="37" idx="3"/>
          </p:cNvCxnSpPr>
          <p:nvPr/>
        </p:nvCxnSpPr>
        <p:spPr>
          <a:xfrm>
            <a:off x="6851374" y="4347718"/>
            <a:ext cx="1152939" cy="1580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8136F4ED-1354-4312-9FEA-1CA4B28387F6}"/>
              </a:ext>
            </a:extLst>
          </p:cNvPr>
          <p:cNvCxnSpPr>
            <a:cxnSpLocks/>
            <a:stCxn id="35" idx="3"/>
          </p:cNvCxnSpPr>
          <p:nvPr/>
        </p:nvCxnSpPr>
        <p:spPr>
          <a:xfrm>
            <a:off x="6930695" y="5681022"/>
            <a:ext cx="7281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D69A160B-0152-487F-BDB9-18F73BC16629}"/>
              </a:ext>
            </a:extLst>
          </p:cNvPr>
          <p:cNvCxnSpPr>
            <a:cxnSpLocks/>
            <a:stCxn id="38" idx="1"/>
          </p:cNvCxnSpPr>
          <p:nvPr/>
        </p:nvCxnSpPr>
        <p:spPr>
          <a:xfrm flipH="1">
            <a:off x="9032501" y="4075972"/>
            <a:ext cx="1564902" cy="2717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ángulo: esquinas redondeadas 18">
            <a:extLst>
              <a:ext uri="{FF2B5EF4-FFF2-40B4-BE49-F238E27FC236}">
                <a16:creationId xmlns:a16="http://schemas.microsoft.com/office/drawing/2014/main" id="{30FAF860-6C17-4AF0-9DEB-B05C8F1A8343}"/>
              </a:ext>
            </a:extLst>
          </p:cNvPr>
          <p:cNvSpPr/>
          <p:nvPr/>
        </p:nvSpPr>
        <p:spPr>
          <a:xfrm>
            <a:off x="11734800" y="6610350"/>
            <a:ext cx="262128" cy="161924"/>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9422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2871140" y="661649"/>
            <a:ext cx="594143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ANÁLISIS ESTRUCTURAL DEL MODELO BASE</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B6A1EB84-14C4-4F26-A359-3D133A97A3F4}"/>
              </a:ext>
            </a:extLst>
          </p:cNvPr>
          <p:cNvPicPr>
            <a:picLocks noChangeAspect="1"/>
          </p:cNvPicPr>
          <p:nvPr/>
        </p:nvPicPr>
        <p:blipFill>
          <a:blip r:embed="rId3"/>
          <a:stretch>
            <a:fillRect/>
          </a:stretch>
        </p:blipFill>
        <p:spPr>
          <a:xfrm>
            <a:off x="175568" y="1338470"/>
            <a:ext cx="5760000" cy="3078185"/>
          </a:xfrm>
          <a:prstGeom prst="rect">
            <a:avLst/>
          </a:prstGeom>
          <a:ln>
            <a:solidFill>
              <a:schemeClr val="tx1"/>
            </a:solidFill>
          </a:ln>
        </p:spPr>
      </p:pic>
      <p:pic>
        <p:nvPicPr>
          <p:cNvPr id="9" name="Imagen 8">
            <a:extLst>
              <a:ext uri="{FF2B5EF4-FFF2-40B4-BE49-F238E27FC236}">
                <a16:creationId xmlns:a16="http://schemas.microsoft.com/office/drawing/2014/main" id="{FBB0F750-2098-4F03-A022-EEE50E0447CD}"/>
              </a:ext>
            </a:extLst>
          </p:cNvPr>
          <p:cNvPicPr>
            <a:picLocks noChangeAspect="1"/>
          </p:cNvPicPr>
          <p:nvPr/>
        </p:nvPicPr>
        <p:blipFill>
          <a:blip r:embed="rId4"/>
          <a:stretch>
            <a:fillRect/>
          </a:stretch>
        </p:blipFill>
        <p:spPr>
          <a:xfrm>
            <a:off x="6256432" y="1338470"/>
            <a:ext cx="5760000" cy="3069751"/>
          </a:xfrm>
          <a:prstGeom prst="rect">
            <a:avLst/>
          </a:prstGeom>
          <a:ln>
            <a:solidFill>
              <a:schemeClr val="tx1"/>
            </a:solidFill>
          </a:ln>
        </p:spPr>
      </p:pic>
      <p:pic>
        <p:nvPicPr>
          <p:cNvPr id="11" name="Imagen 10">
            <a:extLst>
              <a:ext uri="{FF2B5EF4-FFF2-40B4-BE49-F238E27FC236}">
                <a16:creationId xmlns:a16="http://schemas.microsoft.com/office/drawing/2014/main" id="{0A337DC2-2734-41AF-BE9A-55626AD711FE}"/>
              </a:ext>
            </a:extLst>
          </p:cNvPr>
          <p:cNvPicPr>
            <a:picLocks noChangeAspect="1"/>
          </p:cNvPicPr>
          <p:nvPr/>
        </p:nvPicPr>
        <p:blipFill>
          <a:blip r:embed="rId5"/>
          <a:stretch>
            <a:fillRect/>
          </a:stretch>
        </p:blipFill>
        <p:spPr>
          <a:xfrm>
            <a:off x="1214512" y="4687502"/>
            <a:ext cx="3313255" cy="1315733"/>
          </a:xfrm>
          <a:prstGeom prst="rect">
            <a:avLst/>
          </a:prstGeom>
          <a:ln>
            <a:solidFill>
              <a:schemeClr val="tx1"/>
            </a:solidFill>
          </a:ln>
        </p:spPr>
      </p:pic>
      <p:sp>
        <p:nvSpPr>
          <p:cNvPr id="12" name="CuadroTexto 11">
            <a:extLst>
              <a:ext uri="{FF2B5EF4-FFF2-40B4-BE49-F238E27FC236}">
                <a16:creationId xmlns:a16="http://schemas.microsoft.com/office/drawing/2014/main" id="{1A3B9175-8C87-4216-81DA-ADDFC84024B0}"/>
              </a:ext>
            </a:extLst>
          </p:cNvPr>
          <p:cNvSpPr txBox="1"/>
          <p:nvPr/>
        </p:nvSpPr>
        <p:spPr>
          <a:xfrm>
            <a:off x="7294380" y="4976036"/>
            <a:ext cx="3684104" cy="738664"/>
          </a:xfrm>
          <a:prstGeom prst="rect">
            <a:avLst/>
          </a:prstGeom>
          <a:noFill/>
        </p:spPr>
        <p:txBody>
          <a:bodyPr wrap="square" rtlCol="0">
            <a:spAutoFit/>
          </a:bodyPr>
          <a:lstStyle/>
          <a:p>
            <a:pPr marL="285750" indent="-285750">
              <a:buFont typeface="Arial" panose="020B0604020202020204" pitchFamily="34" charset="0"/>
              <a:buChar char="•"/>
            </a:pPr>
            <a:r>
              <a:rPr lang="es-EC" sz="1400" b="1" dirty="0">
                <a:latin typeface="Arial" panose="020B0604020202020204" pitchFamily="34" charset="0"/>
                <a:cs typeface="Arial" panose="020B0604020202020204" pitchFamily="34" charset="0"/>
              </a:rPr>
              <a:t>Tamaño de elemento: </a:t>
            </a:r>
            <a:r>
              <a:rPr lang="es-EC" sz="1400" dirty="0">
                <a:latin typeface="Arial" panose="020B0604020202020204" pitchFamily="34" charset="0"/>
                <a:cs typeface="Arial" panose="020B0604020202020204" pitchFamily="34" charset="0"/>
              </a:rPr>
              <a:t>1,80614 [mm]</a:t>
            </a:r>
          </a:p>
          <a:p>
            <a:pPr marL="285750" indent="-285750">
              <a:buFont typeface="Arial" panose="020B0604020202020204" pitchFamily="34" charset="0"/>
              <a:buChar char="•"/>
            </a:pPr>
            <a:r>
              <a:rPr lang="es-EC" sz="1400" b="1" dirty="0">
                <a:latin typeface="Arial" panose="020B0604020202020204" pitchFamily="34" charset="0"/>
                <a:cs typeface="Arial" panose="020B0604020202020204" pitchFamily="34" charset="0"/>
              </a:rPr>
              <a:t>Número total de nodos: </a:t>
            </a:r>
            <a:r>
              <a:rPr lang="es-EC" sz="1400" dirty="0">
                <a:latin typeface="Arial" panose="020B0604020202020204" pitchFamily="34" charset="0"/>
                <a:cs typeface="Arial" panose="020B0604020202020204" pitchFamily="34" charset="0"/>
              </a:rPr>
              <a:t>19444</a:t>
            </a:r>
          </a:p>
          <a:p>
            <a:pPr marL="285750" indent="-285750">
              <a:buFont typeface="Arial" panose="020B0604020202020204" pitchFamily="34" charset="0"/>
              <a:buChar char="•"/>
            </a:pPr>
            <a:r>
              <a:rPr lang="es-EC" sz="1400" b="1" dirty="0">
                <a:latin typeface="Arial" panose="020B0604020202020204" pitchFamily="34" charset="0"/>
                <a:cs typeface="Arial" panose="020B0604020202020204" pitchFamily="34" charset="0"/>
              </a:rPr>
              <a:t>Número total de elementos: </a:t>
            </a:r>
            <a:r>
              <a:rPr lang="es-EC" sz="1400" dirty="0">
                <a:latin typeface="Arial" panose="020B0604020202020204" pitchFamily="34" charset="0"/>
                <a:cs typeface="Arial" panose="020B0604020202020204" pitchFamily="34" charset="0"/>
              </a:rPr>
              <a:t>82386</a:t>
            </a:r>
          </a:p>
        </p:txBody>
      </p:sp>
      <p:cxnSp>
        <p:nvCxnSpPr>
          <p:cNvPr id="14" name="Conector recto 13">
            <a:extLst>
              <a:ext uri="{FF2B5EF4-FFF2-40B4-BE49-F238E27FC236}">
                <a16:creationId xmlns:a16="http://schemas.microsoft.com/office/drawing/2014/main" id="{36A4AE4D-E8A7-474C-B469-9CA786D97C23}"/>
              </a:ext>
            </a:extLst>
          </p:cNvPr>
          <p:cNvCxnSpPr/>
          <p:nvPr/>
        </p:nvCxnSpPr>
        <p:spPr>
          <a:xfrm>
            <a:off x="1434140" y="5605670"/>
            <a:ext cx="30936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ángulo: esquinas redondeadas 12">
            <a:extLst>
              <a:ext uri="{FF2B5EF4-FFF2-40B4-BE49-F238E27FC236}">
                <a16:creationId xmlns:a16="http://schemas.microsoft.com/office/drawing/2014/main" id="{8924433F-54F3-429A-A222-2CC6E58FE194}"/>
              </a:ext>
            </a:extLst>
          </p:cNvPr>
          <p:cNvSpPr/>
          <p:nvPr/>
        </p:nvSpPr>
        <p:spPr>
          <a:xfrm>
            <a:off x="11734800" y="6610350"/>
            <a:ext cx="262128" cy="161924"/>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600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794825" y="661649"/>
            <a:ext cx="809407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ANÁLISIS ESTÁTICO EN ESTADO DE REPOSO – MODELO BASE</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5ED3AA0D-EAE3-4311-ACD1-4AB12FB851EA}"/>
              </a:ext>
            </a:extLst>
          </p:cNvPr>
          <p:cNvPicPr>
            <a:picLocks noChangeAspect="1"/>
          </p:cNvPicPr>
          <p:nvPr/>
        </p:nvPicPr>
        <p:blipFill rotWithShape="1">
          <a:blip r:embed="rId3"/>
          <a:srcRect l="9078" t="24940" r="2837" b="5522"/>
          <a:stretch/>
        </p:blipFill>
        <p:spPr>
          <a:xfrm>
            <a:off x="1085786" y="1693443"/>
            <a:ext cx="4103646" cy="1860469"/>
          </a:xfrm>
          <a:prstGeom prst="rect">
            <a:avLst/>
          </a:prstGeom>
          <a:ln w="38100">
            <a:solidFill>
              <a:schemeClr val="accent3"/>
            </a:solidFill>
          </a:ln>
          <a:effectLst>
            <a:glow rad="63500">
              <a:schemeClr val="accent4">
                <a:satMod val="175000"/>
                <a:alpha val="40000"/>
              </a:schemeClr>
            </a:glow>
          </a:effectLst>
        </p:spPr>
      </p:pic>
      <p:sp>
        <p:nvSpPr>
          <p:cNvPr id="15" name="CuadroTexto 14">
            <a:extLst>
              <a:ext uri="{FF2B5EF4-FFF2-40B4-BE49-F238E27FC236}">
                <a16:creationId xmlns:a16="http://schemas.microsoft.com/office/drawing/2014/main" id="{44A08ADA-B4A0-4DDD-82C8-A1DB89820751}"/>
              </a:ext>
            </a:extLst>
          </p:cNvPr>
          <p:cNvSpPr txBox="1"/>
          <p:nvPr/>
        </p:nvSpPr>
        <p:spPr>
          <a:xfrm>
            <a:off x="1967926" y="1199709"/>
            <a:ext cx="2298193"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ESTADO DE REPOSO</a:t>
            </a:r>
          </a:p>
        </p:txBody>
      </p:sp>
      <p:pic>
        <p:nvPicPr>
          <p:cNvPr id="16" name="Imagen 15" descr="Diagrama&#10;&#10;Descripción generada automáticamente">
            <a:extLst>
              <a:ext uri="{FF2B5EF4-FFF2-40B4-BE49-F238E27FC236}">
                <a16:creationId xmlns:a16="http://schemas.microsoft.com/office/drawing/2014/main" id="{D663E9CB-523F-49AE-9C0B-F073573BFE83}"/>
              </a:ext>
            </a:extLst>
          </p:cNvPr>
          <p:cNvPicPr/>
          <p:nvPr/>
        </p:nvPicPr>
        <p:blipFill>
          <a:blip r:embed="rId4"/>
          <a:stretch>
            <a:fillRect/>
          </a:stretch>
        </p:blipFill>
        <p:spPr>
          <a:xfrm>
            <a:off x="7023157" y="1692712"/>
            <a:ext cx="4103646" cy="1861200"/>
          </a:xfrm>
          <a:prstGeom prst="rect">
            <a:avLst/>
          </a:prstGeom>
          <a:ln w="38100">
            <a:solidFill>
              <a:schemeClr val="accent3"/>
            </a:solidFill>
          </a:ln>
          <a:effectLst>
            <a:glow rad="63500">
              <a:schemeClr val="accent4">
                <a:satMod val="175000"/>
                <a:alpha val="40000"/>
              </a:schemeClr>
            </a:glow>
          </a:effectLst>
        </p:spPr>
      </p:pic>
      <p:sp>
        <p:nvSpPr>
          <p:cNvPr id="17" name="CuadroTexto 16">
            <a:extLst>
              <a:ext uri="{FF2B5EF4-FFF2-40B4-BE49-F238E27FC236}">
                <a16:creationId xmlns:a16="http://schemas.microsoft.com/office/drawing/2014/main" id="{E39460A6-B3D3-4407-A78F-F92F8541AE8B}"/>
              </a:ext>
            </a:extLst>
          </p:cNvPr>
          <p:cNvSpPr txBox="1"/>
          <p:nvPr/>
        </p:nvSpPr>
        <p:spPr>
          <a:xfrm>
            <a:off x="7974358" y="1199709"/>
            <a:ext cx="2201245"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ESFUERZO MÁXIMO</a:t>
            </a:r>
          </a:p>
        </p:txBody>
      </p:sp>
      <p:sp>
        <p:nvSpPr>
          <p:cNvPr id="19" name="CuadroTexto 18">
            <a:extLst>
              <a:ext uri="{FF2B5EF4-FFF2-40B4-BE49-F238E27FC236}">
                <a16:creationId xmlns:a16="http://schemas.microsoft.com/office/drawing/2014/main" id="{C2C55577-3A91-4C43-967A-458E59B40563}"/>
              </a:ext>
            </a:extLst>
          </p:cNvPr>
          <p:cNvSpPr txBox="1"/>
          <p:nvPr/>
        </p:nvSpPr>
        <p:spPr>
          <a:xfrm>
            <a:off x="1646114" y="3709092"/>
            <a:ext cx="2982996"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DESPLAZAMIENTO MÁXIMO</a:t>
            </a:r>
          </a:p>
        </p:txBody>
      </p:sp>
      <p:pic>
        <p:nvPicPr>
          <p:cNvPr id="20" name="Imagen 19" descr="Diagrama&#10;&#10;Descripción generada automáticamente">
            <a:extLst>
              <a:ext uri="{FF2B5EF4-FFF2-40B4-BE49-F238E27FC236}">
                <a16:creationId xmlns:a16="http://schemas.microsoft.com/office/drawing/2014/main" id="{B27D97B4-26A6-477F-889F-80C0A1705E24}"/>
              </a:ext>
            </a:extLst>
          </p:cNvPr>
          <p:cNvPicPr/>
          <p:nvPr/>
        </p:nvPicPr>
        <p:blipFill>
          <a:blip r:embed="rId5"/>
          <a:stretch>
            <a:fillRect/>
          </a:stretch>
        </p:blipFill>
        <p:spPr>
          <a:xfrm>
            <a:off x="1085786" y="4202826"/>
            <a:ext cx="4104000" cy="1861200"/>
          </a:xfrm>
          <a:prstGeom prst="rect">
            <a:avLst/>
          </a:prstGeom>
          <a:ln w="38100">
            <a:solidFill>
              <a:schemeClr val="accent3"/>
            </a:solidFill>
          </a:ln>
          <a:effectLst>
            <a:glow rad="63500">
              <a:schemeClr val="accent4">
                <a:satMod val="175000"/>
                <a:alpha val="40000"/>
              </a:schemeClr>
            </a:glow>
          </a:effectLst>
        </p:spPr>
      </p:pic>
      <p:sp>
        <p:nvSpPr>
          <p:cNvPr id="21" name="CuadroTexto 20">
            <a:extLst>
              <a:ext uri="{FF2B5EF4-FFF2-40B4-BE49-F238E27FC236}">
                <a16:creationId xmlns:a16="http://schemas.microsoft.com/office/drawing/2014/main" id="{632A9D34-BF5F-41FF-BCCE-D36B1C05EF9C}"/>
              </a:ext>
            </a:extLst>
          </p:cNvPr>
          <p:cNvSpPr txBox="1"/>
          <p:nvPr/>
        </p:nvSpPr>
        <p:spPr>
          <a:xfrm>
            <a:off x="7338293" y="3709092"/>
            <a:ext cx="3473387"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FACTOR DE SEGURIDAD MÍNIMO</a:t>
            </a:r>
          </a:p>
        </p:txBody>
      </p:sp>
      <p:pic>
        <p:nvPicPr>
          <p:cNvPr id="22" name="Imagen 21" descr="Diagrama&#10;&#10;Descripción generada automáticamente">
            <a:extLst>
              <a:ext uri="{FF2B5EF4-FFF2-40B4-BE49-F238E27FC236}">
                <a16:creationId xmlns:a16="http://schemas.microsoft.com/office/drawing/2014/main" id="{57AE3AD9-CC29-43C4-AAED-898CE8FC51CE}"/>
              </a:ext>
            </a:extLst>
          </p:cNvPr>
          <p:cNvPicPr/>
          <p:nvPr/>
        </p:nvPicPr>
        <p:blipFill>
          <a:blip r:embed="rId6"/>
          <a:stretch>
            <a:fillRect/>
          </a:stretch>
        </p:blipFill>
        <p:spPr>
          <a:xfrm>
            <a:off x="7023157" y="4204713"/>
            <a:ext cx="4104000" cy="1861200"/>
          </a:xfrm>
          <a:prstGeom prst="rect">
            <a:avLst/>
          </a:prstGeom>
          <a:ln w="38100">
            <a:solidFill>
              <a:schemeClr val="accent3"/>
            </a:solidFill>
          </a:ln>
          <a:effectLst>
            <a:glow rad="63500">
              <a:schemeClr val="accent4">
                <a:satMod val="175000"/>
                <a:alpha val="40000"/>
              </a:schemeClr>
            </a:glow>
          </a:effectLst>
        </p:spPr>
      </p:pic>
      <p:sp>
        <p:nvSpPr>
          <p:cNvPr id="23" name="CuadroTexto 22">
            <a:extLst>
              <a:ext uri="{FF2B5EF4-FFF2-40B4-BE49-F238E27FC236}">
                <a16:creationId xmlns:a16="http://schemas.microsoft.com/office/drawing/2014/main" id="{2F9BB087-C38A-4DB1-9CAA-C75E9236A037}"/>
              </a:ext>
            </a:extLst>
          </p:cNvPr>
          <p:cNvSpPr txBox="1"/>
          <p:nvPr/>
        </p:nvSpPr>
        <p:spPr>
          <a:xfrm>
            <a:off x="10380165" y="1598214"/>
            <a:ext cx="1636987"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Mathcad UniMath" panose="02000503020000020003" pitchFamily="50" charset="0"/>
                <a:cs typeface="Arial" panose="020B0604020202020204" pitchFamily="34" charset="0"/>
              </a:rPr>
              <a:t>111013,97 [</a:t>
            </a:r>
            <a:r>
              <a:rPr lang="es-EC" sz="1600" b="1" dirty="0" err="1">
                <a:latin typeface="Mathcad UniMath" panose="02000503020000020003" pitchFamily="50" charset="0"/>
                <a:cs typeface="Arial" panose="020B0604020202020204" pitchFamily="34" charset="0"/>
              </a:rPr>
              <a:t>Pa</a:t>
            </a:r>
            <a:r>
              <a:rPr lang="es-EC" sz="1600" b="1" dirty="0">
                <a:latin typeface="Mathcad UniMath" panose="02000503020000020003" pitchFamily="50" charset="0"/>
                <a:cs typeface="Arial" panose="020B0604020202020204" pitchFamily="34" charset="0"/>
              </a:rPr>
              <a:t>]</a:t>
            </a:r>
          </a:p>
        </p:txBody>
      </p:sp>
      <p:sp>
        <p:nvSpPr>
          <p:cNvPr id="24" name="CuadroTexto 23">
            <a:extLst>
              <a:ext uri="{FF2B5EF4-FFF2-40B4-BE49-F238E27FC236}">
                <a16:creationId xmlns:a16="http://schemas.microsoft.com/office/drawing/2014/main" id="{69D0A7C4-C968-42AA-A069-3A11AE7F7CA2}"/>
              </a:ext>
            </a:extLst>
          </p:cNvPr>
          <p:cNvSpPr txBox="1"/>
          <p:nvPr/>
        </p:nvSpPr>
        <p:spPr>
          <a:xfrm>
            <a:off x="10930796" y="4125236"/>
            <a:ext cx="535724"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Mathcad UniMath" panose="02000503020000020003" pitchFamily="50" charset="0"/>
                <a:cs typeface="Arial" panose="020B0604020202020204" pitchFamily="34" charset="0"/>
              </a:rPr>
              <a:t>228</a:t>
            </a:r>
          </a:p>
        </p:txBody>
      </p:sp>
      <p:sp>
        <p:nvSpPr>
          <p:cNvPr id="25" name="CuadroTexto 24">
            <a:extLst>
              <a:ext uri="{FF2B5EF4-FFF2-40B4-BE49-F238E27FC236}">
                <a16:creationId xmlns:a16="http://schemas.microsoft.com/office/drawing/2014/main" id="{1F3C7F6F-2089-4E24-A905-626C958C9BC1}"/>
              </a:ext>
            </a:extLst>
          </p:cNvPr>
          <p:cNvSpPr txBox="1"/>
          <p:nvPr/>
        </p:nvSpPr>
        <p:spPr>
          <a:xfrm>
            <a:off x="4590170" y="4124138"/>
            <a:ext cx="1284326"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Mathcad UniMath" panose="02000503020000020003" pitchFamily="50" charset="0"/>
                <a:cs typeface="Arial" panose="020B0604020202020204" pitchFamily="34" charset="0"/>
              </a:rPr>
              <a:t>0,023 [mm]</a:t>
            </a:r>
          </a:p>
        </p:txBody>
      </p:sp>
      <p:sp>
        <p:nvSpPr>
          <p:cNvPr id="18" name="Rectángulo: esquinas redondeadas 17">
            <a:extLst>
              <a:ext uri="{FF2B5EF4-FFF2-40B4-BE49-F238E27FC236}">
                <a16:creationId xmlns:a16="http://schemas.microsoft.com/office/drawing/2014/main" id="{76AE5164-4C9B-4802-8C9B-74266B016B7A}"/>
              </a:ext>
            </a:extLst>
          </p:cNvPr>
          <p:cNvSpPr/>
          <p:nvPr/>
        </p:nvSpPr>
        <p:spPr>
          <a:xfrm>
            <a:off x="11734800" y="6610350"/>
            <a:ext cx="262128" cy="161924"/>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603971" y="661649"/>
            <a:ext cx="847578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ANÁLISIS ESTÁTICO EN ESTADO DE ELEVACIÓN – MODELO BASE</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4A08ADA-B4A0-4DDD-82C8-A1DB89820751}"/>
              </a:ext>
            </a:extLst>
          </p:cNvPr>
          <p:cNvSpPr txBox="1"/>
          <p:nvPr/>
        </p:nvSpPr>
        <p:spPr>
          <a:xfrm>
            <a:off x="1816860" y="1199709"/>
            <a:ext cx="2600328"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ESTADO DE ELEVACIÓN</a:t>
            </a:r>
          </a:p>
        </p:txBody>
      </p:sp>
      <p:sp>
        <p:nvSpPr>
          <p:cNvPr id="17" name="CuadroTexto 16">
            <a:extLst>
              <a:ext uri="{FF2B5EF4-FFF2-40B4-BE49-F238E27FC236}">
                <a16:creationId xmlns:a16="http://schemas.microsoft.com/office/drawing/2014/main" id="{E39460A6-B3D3-4407-A78F-F92F8541AE8B}"/>
              </a:ext>
            </a:extLst>
          </p:cNvPr>
          <p:cNvSpPr txBox="1"/>
          <p:nvPr/>
        </p:nvSpPr>
        <p:spPr>
          <a:xfrm>
            <a:off x="7974358" y="1199709"/>
            <a:ext cx="2201245"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ESFUERZO MÁXIMO</a:t>
            </a:r>
          </a:p>
        </p:txBody>
      </p:sp>
      <p:sp>
        <p:nvSpPr>
          <p:cNvPr id="19" name="CuadroTexto 18">
            <a:extLst>
              <a:ext uri="{FF2B5EF4-FFF2-40B4-BE49-F238E27FC236}">
                <a16:creationId xmlns:a16="http://schemas.microsoft.com/office/drawing/2014/main" id="{C2C55577-3A91-4C43-967A-458E59B40563}"/>
              </a:ext>
            </a:extLst>
          </p:cNvPr>
          <p:cNvSpPr txBox="1"/>
          <p:nvPr/>
        </p:nvSpPr>
        <p:spPr>
          <a:xfrm>
            <a:off x="1646114" y="3709092"/>
            <a:ext cx="2982996"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DESPLAZAMIENTO MÁXIMO</a:t>
            </a:r>
          </a:p>
        </p:txBody>
      </p:sp>
      <p:sp>
        <p:nvSpPr>
          <p:cNvPr id="21" name="CuadroTexto 20">
            <a:extLst>
              <a:ext uri="{FF2B5EF4-FFF2-40B4-BE49-F238E27FC236}">
                <a16:creationId xmlns:a16="http://schemas.microsoft.com/office/drawing/2014/main" id="{632A9D34-BF5F-41FF-BCCE-D36B1C05EF9C}"/>
              </a:ext>
            </a:extLst>
          </p:cNvPr>
          <p:cNvSpPr txBox="1"/>
          <p:nvPr/>
        </p:nvSpPr>
        <p:spPr>
          <a:xfrm>
            <a:off x="7338293" y="3709092"/>
            <a:ext cx="3473387"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FACTOR DE SEGURIDAD MÍNIMO</a:t>
            </a:r>
          </a:p>
        </p:txBody>
      </p:sp>
      <p:pic>
        <p:nvPicPr>
          <p:cNvPr id="26" name="Imagen 25" descr="Gráfico&#10;&#10;Descripción generada automáticamente con confianza baja">
            <a:extLst>
              <a:ext uri="{FF2B5EF4-FFF2-40B4-BE49-F238E27FC236}">
                <a16:creationId xmlns:a16="http://schemas.microsoft.com/office/drawing/2014/main" id="{B96E5739-8383-40B5-98F9-F8095AFBADDC}"/>
              </a:ext>
            </a:extLst>
          </p:cNvPr>
          <p:cNvPicPr/>
          <p:nvPr/>
        </p:nvPicPr>
        <p:blipFill>
          <a:blip r:embed="rId3"/>
          <a:stretch>
            <a:fillRect/>
          </a:stretch>
        </p:blipFill>
        <p:spPr>
          <a:xfrm>
            <a:off x="7002214" y="1690825"/>
            <a:ext cx="4104000" cy="1861200"/>
          </a:xfrm>
          <a:prstGeom prst="rect">
            <a:avLst/>
          </a:prstGeom>
          <a:ln w="38100">
            <a:solidFill>
              <a:schemeClr val="accent3"/>
            </a:solidFill>
          </a:ln>
          <a:effectLst>
            <a:glow rad="63500">
              <a:schemeClr val="accent4">
                <a:satMod val="175000"/>
                <a:alpha val="40000"/>
              </a:schemeClr>
            </a:glow>
          </a:effectLst>
        </p:spPr>
      </p:pic>
      <p:sp>
        <p:nvSpPr>
          <p:cNvPr id="23" name="CuadroTexto 22">
            <a:extLst>
              <a:ext uri="{FF2B5EF4-FFF2-40B4-BE49-F238E27FC236}">
                <a16:creationId xmlns:a16="http://schemas.microsoft.com/office/drawing/2014/main" id="{2F9BB087-C38A-4DB1-9CAA-C75E9236A037}"/>
              </a:ext>
            </a:extLst>
          </p:cNvPr>
          <p:cNvSpPr txBox="1"/>
          <p:nvPr/>
        </p:nvSpPr>
        <p:spPr>
          <a:xfrm>
            <a:off x="10380167" y="1598214"/>
            <a:ext cx="1636987"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Mathcad UniMath" panose="02000503020000020003" pitchFamily="50" charset="0"/>
                <a:cs typeface="Arial" panose="020B0604020202020204" pitchFamily="34" charset="0"/>
              </a:rPr>
              <a:t>247739,08 [</a:t>
            </a:r>
            <a:r>
              <a:rPr lang="es-EC" sz="1600" b="1" dirty="0" err="1">
                <a:latin typeface="Mathcad UniMath" panose="02000503020000020003" pitchFamily="50" charset="0"/>
                <a:cs typeface="Arial" panose="020B0604020202020204" pitchFamily="34" charset="0"/>
              </a:rPr>
              <a:t>Pa</a:t>
            </a:r>
            <a:r>
              <a:rPr lang="es-EC" sz="1600" b="1" dirty="0">
                <a:latin typeface="Mathcad UniMath" panose="02000503020000020003" pitchFamily="50" charset="0"/>
                <a:cs typeface="Arial" panose="020B0604020202020204" pitchFamily="34" charset="0"/>
              </a:rPr>
              <a:t>]</a:t>
            </a:r>
          </a:p>
        </p:txBody>
      </p:sp>
      <p:pic>
        <p:nvPicPr>
          <p:cNvPr id="27" name="Imagen 26" descr="Diagrama&#10;&#10;Descripción generada automáticamente">
            <a:extLst>
              <a:ext uri="{FF2B5EF4-FFF2-40B4-BE49-F238E27FC236}">
                <a16:creationId xmlns:a16="http://schemas.microsoft.com/office/drawing/2014/main" id="{437E0C59-AFAF-41E6-A01A-5A45EFFF322B}"/>
              </a:ext>
            </a:extLst>
          </p:cNvPr>
          <p:cNvPicPr/>
          <p:nvPr/>
        </p:nvPicPr>
        <p:blipFill>
          <a:blip r:embed="rId4"/>
          <a:stretch>
            <a:fillRect/>
          </a:stretch>
        </p:blipFill>
        <p:spPr>
          <a:xfrm>
            <a:off x="1064843" y="4259580"/>
            <a:ext cx="4104000" cy="1861200"/>
          </a:xfrm>
          <a:prstGeom prst="rect">
            <a:avLst/>
          </a:prstGeom>
          <a:ln w="38100">
            <a:solidFill>
              <a:schemeClr val="accent3"/>
            </a:solidFill>
          </a:ln>
          <a:effectLst>
            <a:glow rad="63500">
              <a:schemeClr val="accent4">
                <a:satMod val="175000"/>
                <a:alpha val="40000"/>
              </a:schemeClr>
            </a:glow>
          </a:effectLst>
        </p:spPr>
      </p:pic>
      <p:sp>
        <p:nvSpPr>
          <p:cNvPr id="25" name="CuadroTexto 24">
            <a:extLst>
              <a:ext uri="{FF2B5EF4-FFF2-40B4-BE49-F238E27FC236}">
                <a16:creationId xmlns:a16="http://schemas.microsoft.com/office/drawing/2014/main" id="{1F3C7F6F-2089-4E24-A905-626C958C9BC1}"/>
              </a:ext>
            </a:extLst>
          </p:cNvPr>
          <p:cNvSpPr txBox="1"/>
          <p:nvPr/>
        </p:nvSpPr>
        <p:spPr>
          <a:xfrm>
            <a:off x="4590170" y="4124138"/>
            <a:ext cx="1284327"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Mathcad UniMath" panose="02000503020000020003" pitchFamily="50" charset="0"/>
                <a:cs typeface="Arial" panose="020B0604020202020204" pitchFamily="34" charset="0"/>
              </a:rPr>
              <a:t>0,056 [mm]</a:t>
            </a:r>
          </a:p>
        </p:txBody>
      </p:sp>
      <p:pic>
        <p:nvPicPr>
          <p:cNvPr id="28" name="Imagen 27" descr="Imagen que contiene Gráfico&#10;&#10;Descripción generada automáticamente">
            <a:extLst>
              <a:ext uri="{FF2B5EF4-FFF2-40B4-BE49-F238E27FC236}">
                <a16:creationId xmlns:a16="http://schemas.microsoft.com/office/drawing/2014/main" id="{DB2C50A6-C3B7-4DD3-A72C-626263C7DDD6}"/>
              </a:ext>
            </a:extLst>
          </p:cNvPr>
          <p:cNvPicPr/>
          <p:nvPr/>
        </p:nvPicPr>
        <p:blipFill>
          <a:blip r:embed="rId5"/>
          <a:stretch>
            <a:fillRect/>
          </a:stretch>
        </p:blipFill>
        <p:spPr>
          <a:xfrm>
            <a:off x="7023159" y="4259580"/>
            <a:ext cx="4104000" cy="1861200"/>
          </a:xfrm>
          <a:prstGeom prst="rect">
            <a:avLst/>
          </a:prstGeom>
          <a:ln w="38100">
            <a:solidFill>
              <a:schemeClr val="accent3"/>
            </a:solidFill>
          </a:ln>
          <a:effectLst>
            <a:glow rad="63500">
              <a:schemeClr val="accent4">
                <a:satMod val="175000"/>
                <a:alpha val="40000"/>
              </a:schemeClr>
            </a:glow>
          </a:effectLst>
        </p:spPr>
      </p:pic>
      <p:sp>
        <p:nvSpPr>
          <p:cNvPr id="24" name="CuadroTexto 23">
            <a:extLst>
              <a:ext uri="{FF2B5EF4-FFF2-40B4-BE49-F238E27FC236}">
                <a16:creationId xmlns:a16="http://schemas.microsoft.com/office/drawing/2014/main" id="{69D0A7C4-C968-42AA-A069-3A11AE7F7CA2}"/>
              </a:ext>
            </a:extLst>
          </p:cNvPr>
          <p:cNvSpPr txBox="1"/>
          <p:nvPr/>
        </p:nvSpPr>
        <p:spPr>
          <a:xfrm>
            <a:off x="10879500" y="4125236"/>
            <a:ext cx="638316"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Mathcad UniMath" panose="02000503020000020003" pitchFamily="50" charset="0"/>
                <a:cs typeface="Arial" panose="020B0604020202020204" pitchFamily="34" charset="0"/>
              </a:rPr>
              <a:t>102  </a:t>
            </a:r>
          </a:p>
        </p:txBody>
      </p:sp>
      <p:pic>
        <p:nvPicPr>
          <p:cNvPr id="29" name="Imagen 28">
            <a:extLst>
              <a:ext uri="{FF2B5EF4-FFF2-40B4-BE49-F238E27FC236}">
                <a16:creationId xmlns:a16="http://schemas.microsoft.com/office/drawing/2014/main" id="{7DB220DA-AA74-4846-96D0-A984814E6C2E}"/>
              </a:ext>
            </a:extLst>
          </p:cNvPr>
          <p:cNvPicPr>
            <a:picLocks/>
          </p:cNvPicPr>
          <p:nvPr/>
        </p:nvPicPr>
        <p:blipFill>
          <a:blip r:embed="rId6"/>
          <a:stretch>
            <a:fillRect/>
          </a:stretch>
        </p:blipFill>
        <p:spPr>
          <a:xfrm>
            <a:off x="1085787" y="1690825"/>
            <a:ext cx="4104000" cy="1861200"/>
          </a:xfrm>
          <a:prstGeom prst="rect">
            <a:avLst/>
          </a:prstGeom>
          <a:ln w="38100">
            <a:solidFill>
              <a:schemeClr val="accent3"/>
            </a:solidFill>
          </a:ln>
          <a:effectLst>
            <a:glow rad="63500">
              <a:schemeClr val="accent4">
                <a:satMod val="175000"/>
                <a:alpha val="40000"/>
              </a:schemeClr>
            </a:glow>
          </a:effectLst>
        </p:spPr>
      </p:pic>
      <p:sp>
        <p:nvSpPr>
          <p:cNvPr id="18" name="Rectángulo: esquinas redondeadas 17">
            <a:extLst>
              <a:ext uri="{FF2B5EF4-FFF2-40B4-BE49-F238E27FC236}">
                <a16:creationId xmlns:a16="http://schemas.microsoft.com/office/drawing/2014/main" id="{01AA3C0F-79DF-4D10-B3DB-4A887D3D620B}"/>
              </a:ext>
            </a:extLst>
          </p:cNvPr>
          <p:cNvSpPr/>
          <p:nvPr/>
        </p:nvSpPr>
        <p:spPr>
          <a:xfrm>
            <a:off x="11734800" y="6610350"/>
            <a:ext cx="262128" cy="161924"/>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4546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5084065"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sp>
        <p:nvSpPr>
          <p:cNvPr id="2" name="CuadroTexto 1"/>
          <p:cNvSpPr txBox="1"/>
          <p:nvPr/>
        </p:nvSpPr>
        <p:spPr>
          <a:xfrm>
            <a:off x="4907915" y="661649"/>
            <a:ext cx="1867819"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Antecedentes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14" name="Imagen 13">
            <a:extLst>
              <a:ext uri="{FF2B5EF4-FFF2-40B4-BE49-F238E27FC236}">
                <a16:creationId xmlns:a16="http://schemas.microsoft.com/office/drawing/2014/main" id="{16FB9C47-9EBA-4499-82DF-0A65C1AA69D4}"/>
              </a:ext>
            </a:extLst>
          </p:cNvPr>
          <p:cNvPicPr>
            <a:picLocks noChangeAspect="1"/>
          </p:cNvPicPr>
          <p:nvPr/>
        </p:nvPicPr>
        <p:blipFill>
          <a:blip r:embed="rId3"/>
          <a:stretch>
            <a:fillRect/>
          </a:stretch>
        </p:blipFill>
        <p:spPr>
          <a:xfrm>
            <a:off x="609998" y="2547560"/>
            <a:ext cx="5367613" cy="2496335"/>
          </a:xfrm>
          <a:prstGeom prst="rect">
            <a:avLst/>
          </a:prstGeom>
          <a:ln>
            <a:solidFill>
              <a:schemeClr val="tx1"/>
            </a:solidFill>
          </a:ln>
        </p:spPr>
      </p:pic>
      <p:sp>
        <p:nvSpPr>
          <p:cNvPr id="15" name="CuadroTexto 14">
            <a:extLst>
              <a:ext uri="{FF2B5EF4-FFF2-40B4-BE49-F238E27FC236}">
                <a16:creationId xmlns:a16="http://schemas.microsoft.com/office/drawing/2014/main" id="{2D87EBF5-D284-4CC1-91D4-4C5AB8A8D8B4}"/>
              </a:ext>
            </a:extLst>
          </p:cNvPr>
          <p:cNvSpPr txBox="1"/>
          <p:nvPr/>
        </p:nvSpPr>
        <p:spPr>
          <a:xfrm>
            <a:off x="848536" y="5112856"/>
            <a:ext cx="1775791" cy="253916"/>
          </a:xfrm>
          <a:prstGeom prst="rect">
            <a:avLst/>
          </a:prstGeom>
          <a:noFill/>
        </p:spPr>
        <p:txBody>
          <a:bodyPr wrap="square" rtlCol="0">
            <a:spAutoFit/>
          </a:bodyPr>
          <a:lstStyle/>
          <a:p>
            <a:r>
              <a:rPr lang="es-EC" sz="1050" dirty="0">
                <a:latin typeface="Arial" panose="020B0604020202020204" pitchFamily="34" charset="0"/>
                <a:cs typeface="Arial" panose="020B0604020202020204" pitchFamily="34" charset="0"/>
              </a:rPr>
              <a:t>Remache et al.,  (2019)</a:t>
            </a:r>
          </a:p>
        </p:txBody>
      </p:sp>
      <p:sp>
        <p:nvSpPr>
          <p:cNvPr id="17" name="Rectángulo 16">
            <a:extLst>
              <a:ext uri="{FF2B5EF4-FFF2-40B4-BE49-F238E27FC236}">
                <a16:creationId xmlns:a16="http://schemas.microsoft.com/office/drawing/2014/main" id="{93E22ED5-EDD9-45C5-9BE6-C841DB83CCDE}"/>
              </a:ext>
            </a:extLst>
          </p:cNvPr>
          <p:cNvSpPr/>
          <p:nvPr/>
        </p:nvSpPr>
        <p:spPr>
          <a:xfrm>
            <a:off x="1447044" y="1691313"/>
            <a:ext cx="3348154" cy="532685"/>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Análisis Topológico </a:t>
            </a:r>
          </a:p>
        </p:txBody>
      </p:sp>
      <p:pic>
        <p:nvPicPr>
          <p:cNvPr id="23" name="Imagen 22">
            <a:extLst>
              <a:ext uri="{FF2B5EF4-FFF2-40B4-BE49-F238E27FC236}">
                <a16:creationId xmlns:a16="http://schemas.microsoft.com/office/drawing/2014/main" id="{E038E17B-D2D2-4C72-A804-AD066AD16144}"/>
              </a:ext>
            </a:extLst>
          </p:cNvPr>
          <p:cNvPicPr>
            <a:picLocks noChangeAspect="1"/>
          </p:cNvPicPr>
          <p:nvPr/>
        </p:nvPicPr>
        <p:blipFill>
          <a:blip r:embed="rId4"/>
          <a:stretch>
            <a:fillRect/>
          </a:stretch>
        </p:blipFill>
        <p:spPr>
          <a:xfrm>
            <a:off x="6851196" y="2291096"/>
            <a:ext cx="4749696" cy="3009264"/>
          </a:xfrm>
          <a:prstGeom prst="rect">
            <a:avLst/>
          </a:prstGeom>
          <a:ln>
            <a:solidFill>
              <a:schemeClr val="tx1"/>
            </a:solidFill>
          </a:ln>
        </p:spPr>
      </p:pic>
      <p:sp>
        <p:nvSpPr>
          <p:cNvPr id="26" name="Rectángulo 25">
            <a:extLst>
              <a:ext uri="{FF2B5EF4-FFF2-40B4-BE49-F238E27FC236}">
                <a16:creationId xmlns:a16="http://schemas.microsoft.com/office/drawing/2014/main" id="{5F74B21E-52E0-4767-B60D-7D8FB471C5AD}"/>
              </a:ext>
            </a:extLst>
          </p:cNvPr>
          <p:cNvSpPr/>
          <p:nvPr/>
        </p:nvSpPr>
        <p:spPr>
          <a:xfrm>
            <a:off x="7383552" y="1413020"/>
            <a:ext cx="3684984" cy="532679"/>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Optimización Topológica </a:t>
            </a:r>
          </a:p>
        </p:txBody>
      </p:sp>
      <p:sp>
        <p:nvSpPr>
          <p:cNvPr id="27" name="CuadroTexto 26">
            <a:extLst>
              <a:ext uri="{FF2B5EF4-FFF2-40B4-BE49-F238E27FC236}">
                <a16:creationId xmlns:a16="http://schemas.microsoft.com/office/drawing/2014/main" id="{7F721934-319F-4A1D-A38F-83507A5C96F4}"/>
              </a:ext>
            </a:extLst>
          </p:cNvPr>
          <p:cNvSpPr txBox="1"/>
          <p:nvPr/>
        </p:nvSpPr>
        <p:spPr>
          <a:xfrm>
            <a:off x="10416209" y="5391841"/>
            <a:ext cx="1775791" cy="253916"/>
          </a:xfrm>
          <a:prstGeom prst="rect">
            <a:avLst/>
          </a:prstGeom>
          <a:noFill/>
        </p:spPr>
        <p:txBody>
          <a:bodyPr wrap="square" rtlCol="0">
            <a:spAutoFit/>
          </a:bodyPr>
          <a:lstStyle/>
          <a:p>
            <a:r>
              <a:rPr lang="es-EC" sz="1050" dirty="0">
                <a:latin typeface="Arial" panose="020B0604020202020204" pitchFamily="34" charset="0"/>
                <a:cs typeface="Arial" panose="020B0604020202020204" pitchFamily="34" charset="0"/>
              </a:rPr>
              <a:t>Córdova (2020)</a:t>
            </a:r>
          </a:p>
        </p:txBody>
      </p:sp>
      <p:sp>
        <p:nvSpPr>
          <p:cNvPr id="3" name="Rectángulo: esquinas redondeadas 2">
            <a:extLst>
              <a:ext uri="{FF2B5EF4-FFF2-40B4-BE49-F238E27FC236}">
                <a16:creationId xmlns:a16="http://schemas.microsoft.com/office/drawing/2014/main" id="{5BFE34DB-4F52-4611-B5FC-818218BB4422}"/>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5332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339480" y="661649"/>
            <a:ext cx="900477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ANÁLISIS ESTÁTICO EN ESTADO DE SUSTENTACIÓN – MODELO BASE</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4A08ADA-B4A0-4DDD-82C8-A1DB89820751}"/>
              </a:ext>
            </a:extLst>
          </p:cNvPr>
          <p:cNvSpPr txBox="1"/>
          <p:nvPr/>
        </p:nvSpPr>
        <p:spPr>
          <a:xfrm>
            <a:off x="1606868" y="1199709"/>
            <a:ext cx="3020315"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ESTADO DE SUSTENTACIÓN</a:t>
            </a:r>
          </a:p>
        </p:txBody>
      </p:sp>
      <p:sp>
        <p:nvSpPr>
          <p:cNvPr id="17" name="CuadroTexto 16">
            <a:extLst>
              <a:ext uri="{FF2B5EF4-FFF2-40B4-BE49-F238E27FC236}">
                <a16:creationId xmlns:a16="http://schemas.microsoft.com/office/drawing/2014/main" id="{E39460A6-B3D3-4407-A78F-F92F8541AE8B}"/>
              </a:ext>
            </a:extLst>
          </p:cNvPr>
          <p:cNvSpPr txBox="1"/>
          <p:nvPr/>
        </p:nvSpPr>
        <p:spPr>
          <a:xfrm>
            <a:off x="7974358" y="1199709"/>
            <a:ext cx="2201245"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ESFUERZO MÁXIMO</a:t>
            </a:r>
          </a:p>
        </p:txBody>
      </p:sp>
      <p:sp>
        <p:nvSpPr>
          <p:cNvPr id="19" name="CuadroTexto 18">
            <a:extLst>
              <a:ext uri="{FF2B5EF4-FFF2-40B4-BE49-F238E27FC236}">
                <a16:creationId xmlns:a16="http://schemas.microsoft.com/office/drawing/2014/main" id="{C2C55577-3A91-4C43-967A-458E59B40563}"/>
              </a:ext>
            </a:extLst>
          </p:cNvPr>
          <p:cNvSpPr txBox="1"/>
          <p:nvPr/>
        </p:nvSpPr>
        <p:spPr>
          <a:xfrm>
            <a:off x="1646114" y="3709092"/>
            <a:ext cx="2982996"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DESPLAZAMIENTO MÁXIMO</a:t>
            </a:r>
          </a:p>
        </p:txBody>
      </p:sp>
      <p:sp>
        <p:nvSpPr>
          <p:cNvPr id="21" name="CuadroTexto 20">
            <a:extLst>
              <a:ext uri="{FF2B5EF4-FFF2-40B4-BE49-F238E27FC236}">
                <a16:creationId xmlns:a16="http://schemas.microsoft.com/office/drawing/2014/main" id="{632A9D34-BF5F-41FF-BCCE-D36B1C05EF9C}"/>
              </a:ext>
            </a:extLst>
          </p:cNvPr>
          <p:cNvSpPr txBox="1"/>
          <p:nvPr/>
        </p:nvSpPr>
        <p:spPr>
          <a:xfrm>
            <a:off x="7338293" y="3709092"/>
            <a:ext cx="3473387"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FACTOR DE SEGURIDAD MÍNIMO</a:t>
            </a:r>
          </a:p>
        </p:txBody>
      </p:sp>
      <p:pic>
        <p:nvPicPr>
          <p:cNvPr id="18" name="Imagen 17">
            <a:extLst>
              <a:ext uri="{FF2B5EF4-FFF2-40B4-BE49-F238E27FC236}">
                <a16:creationId xmlns:a16="http://schemas.microsoft.com/office/drawing/2014/main" id="{1BE73CC9-8599-4A4B-B378-57F00552487F}"/>
              </a:ext>
            </a:extLst>
          </p:cNvPr>
          <p:cNvPicPr>
            <a:picLocks/>
          </p:cNvPicPr>
          <p:nvPr/>
        </p:nvPicPr>
        <p:blipFill>
          <a:blip r:embed="rId3"/>
          <a:stretch>
            <a:fillRect/>
          </a:stretch>
        </p:blipFill>
        <p:spPr>
          <a:xfrm>
            <a:off x="1085612" y="1690825"/>
            <a:ext cx="4104000" cy="1861200"/>
          </a:xfrm>
          <a:prstGeom prst="rect">
            <a:avLst/>
          </a:prstGeom>
          <a:ln w="38100">
            <a:solidFill>
              <a:schemeClr val="accent3"/>
            </a:solidFill>
          </a:ln>
          <a:effectLst>
            <a:glow rad="63500">
              <a:schemeClr val="accent4">
                <a:satMod val="175000"/>
                <a:alpha val="40000"/>
              </a:schemeClr>
            </a:glow>
          </a:effectLst>
        </p:spPr>
      </p:pic>
      <p:pic>
        <p:nvPicPr>
          <p:cNvPr id="20" name="Imagen 19" descr="Diagrama&#10;&#10;Descripción generada automáticamente">
            <a:extLst>
              <a:ext uri="{FF2B5EF4-FFF2-40B4-BE49-F238E27FC236}">
                <a16:creationId xmlns:a16="http://schemas.microsoft.com/office/drawing/2014/main" id="{C42CD04E-A103-4B20-83A9-DAE32755661C}"/>
              </a:ext>
            </a:extLst>
          </p:cNvPr>
          <p:cNvPicPr/>
          <p:nvPr/>
        </p:nvPicPr>
        <p:blipFill>
          <a:blip r:embed="rId4"/>
          <a:stretch>
            <a:fillRect/>
          </a:stretch>
        </p:blipFill>
        <p:spPr>
          <a:xfrm>
            <a:off x="7002388" y="1669381"/>
            <a:ext cx="4104000" cy="1861200"/>
          </a:xfrm>
          <a:prstGeom prst="rect">
            <a:avLst/>
          </a:prstGeom>
          <a:ln w="38100">
            <a:solidFill>
              <a:schemeClr val="accent3"/>
            </a:solidFill>
          </a:ln>
          <a:effectLst>
            <a:glow rad="63500">
              <a:schemeClr val="accent4">
                <a:satMod val="175000"/>
                <a:alpha val="40000"/>
              </a:schemeClr>
            </a:glow>
          </a:effectLst>
        </p:spPr>
      </p:pic>
      <p:pic>
        <p:nvPicPr>
          <p:cNvPr id="22" name="Imagen 21" descr="Imagen que contiene secadora&#10;&#10;Descripción generada automáticamente">
            <a:extLst>
              <a:ext uri="{FF2B5EF4-FFF2-40B4-BE49-F238E27FC236}">
                <a16:creationId xmlns:a16="http://schemas.microsoft.com/office/drawing/2014/main" id="{70DAC403-4D12-45BD-89BB-7BB323C69913}"/>
              </a:ext>
            </a:extLst>
          </p:cNvPr>
          <p:cNvPicPr/>
          <p:nvPr/>
        </p:nvPicPr>
        <p:blipFill>
          <a:blip r:embed="rId5"/>
          <a:stretch>
            <a:fillRect/>
          </a:stretch>
        </p:blipFill>
        <p:spPr>
          <a:xfrm>
            <a:off x="1064841" y="4201196"/>
            <a:ext cx="4104000" cy="1861200"/>
          </a:xfrm>
          <a:prstGeom prst="rect">
            <a:avLst/>
          </a:prstGeom>
          <a:ln w="38100">
            <a:solidFill>
              <a:schemeClr val="accent3"/>
            </a:solidFill>
          </a:ln>
          <a:effectLst>
            <a:glow rad="63500">
              <a:schemeClr val="accent4">
                <a:satMod val="175000"/>
                <a:alpha val="40000"/>
              </a:schemeClr>
            </a:glow>
          </a:effectLst>
        </p:spPr>
      </p:pic>
      <p:pic>
        <p:nvPicPr>
          <p:cNvPr id="30" name="Imagen 29" descr="Diagrama&#10;&#10;Descripción generada automáticamente">
            <a:extLst>
              <a:ext uri="{FF2B5EF4-FFF2-40B4-BE49-F238E27FC236}">
                <a16:creationId xmlns:a16="http://schemas.microsoft.com/office/drawing/2014/main" id="{4D10984F-0012-4F4D-AB3B-C9C2B6F4FD02}"/>
              </a:ext>
            </a:extLst>
          </p:cNvPr>
          <p:cNvPicPr/>
          <p:nvPr/>
        </p:nvPicPr>
        <p:blipFill>
          <a:blip r:embed="rId6"/>
          <a:stretch>
            <a:fillRect/>
          </a:stretch>
        </p:blipFill>
        <p:spPr>
          <a:xfrm>
            <a:off x="7002388" y="4226157"/>
            <a:ext cx="4104000" cy="1861200"/>
          </a:xfrm>
          <a:prstGeom prst="rect">
            <a:avLst/>
          </a:prstGeom>
          <a:ln w="38100">
            <a:solidFill>
              <a:schemeClr val="accent3"/>
            </a:solidFill>
          </a:ln>
          <a:effectLst>
            <a:glow rad="63500">
              <a:schemeClr val="accent4">
                <a:satMod val="175000"/>
                <a:alpha val="40000"/>
              </a:schemeClr>
            </a:glow>
          </a:effectLst>
        </p:spPr>
      </p:pic>
      <p:sp>
        <p:nvSpPr>
          <p:cNvPr id="23" name="CuadroTexto 22">
            <a:extLst>
              <a:ext uri="{FF2B5EF4-FFF2-40B4-BE49-F238E27FC236}">
                <a16:creationId xmlns:a16="http://schemas.microsoft.com/office/drawing/2014/main" id="{2F9BB087-C38A-4DB1-9CAA-C75E9236A037}"/>
              </a:ext>
            </a:extLst>
          </p:cNvPr>
          <p:cNvSpPr txBox="1"/>
          <p:nvPr/>
        </p:nvSpPr>
        <p:spPr>
          <a:xfrm>
            <a:off x="10464324" y="1598214"/>
            <a:ext cx="1468672"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Mathcad UniMath" panose="02000503020000020003" pitchFamily="50" charset="0"/>
                <a:cs typeface="Arial" panose="020B0604020202020204" pitchFamily="34" charset="0"/>
              </a:rPr>
              <a:t>44941,79[</a:t>
            </a:r>
            <a:r>
              <a:rPr lang="es-EC" sz="1600" b="1" dirty="0" err="1">
                <a:latin typeface="Mathcad UniMath" panose="02000503020000020003" pitchFamily="50" charset="0"/>
                <a:cs typeface="Arial" panose="020B0604020202020204" pitchFamily="34" charset="0"/>
              </a:rPr>
              <a:t>Pa</a:t>
            </a:r>
            <a:r>
              <a:rPr lang="es-EC" sz="1600" b="1" dirty="0">
                <a:latin typeface="Mathcad UniMath" panose="02000503020000020003" pitchFamily="50" charset="0"/>
                <a:cs typeface="Arial" panose="020B0604020202020204" pitchFamily="34" charset="0"/>
              </a:rPr>
              <a:t>]</a:t>
            </a:r>
          </a:p>
        </p:txBody>
      </p:sp>
      <p:sp>
        <p:nvSpPr>
          <p:cNvPr id="25" name="CuadroTexto 24">
            <a:extLst>
              <a:ext uri="{FF2B5EF4-FFF2-40B4-BE49-F238E27FC236}">
                <a16:creationId xmlns:a16="http://schemas.microsoft.com/office/drawing/2014/main" id="{1F3C7F6F-2089-4E24-A905-626C958C9BC1}"/>
              </a:ext>
            </a:extLst>
          </p:cNvPr>
          <p:cNvSpPr txBox="1"/>
          <p:nvPr/>
        </p:nvSpPr>
        <p:spPr>
          <a:xfrm>
            <a:off x="4590169" y="4124138"/>
            <a:ext cx="1284327"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Mathcad UniMath" panose="02000503020000020003" pitchFamily="50" charset="0"/>
                <a:cs typeface="Arial" panose="020B0604020202020204" pitchFamily="34" charset="0"/>
              </a:rPr>
              <a:t>0,039 [mm]</a:t>
            </a:r>
          </a:p>
        </p:txBody>
      </p:sp>
      <p:sp>
        <p:nvSpPr>
          <p:cNvPr id="24" name="CuadroTexto 23">
            <a:extLst>
              <a:ext uri="{FF2B5EF4-FFF2-40B4-BE49-F238E27FC236}">
                <a16:creationId xmlns:a16="http://schemas.microsoft.com/office/drawing/2014/main" id="{69D0A7C4-C968-42AA-A069-3A11AE7F7CA2}"/>
              </a:ext>
            </a:extLst>
          </p:cNvPr>
          <p:cNvSpPr txBox="1"/>
          <p:nvPr/>
        </p:nvSpPr>
        <p:spPr>
          <a:xfrm>
            <a:off x="10780114" y="4125236"/>
            <a:ext cx="837089"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Mathcad UniMath" panose="02000503020000020003" pitchFamily="50" charset="0"/>
                <a:cs typeface="Arial" panose="020B0604020202020204" pitchFamily="34" charset="0"/>
              </a:rPr>
              <a:t>562,06</a:t>
            </a:r>
          </a:p>
        </p:txBody>
      </p:sp>
      <p:sp>
        <p:nvSpPr>
          <p:cNvPr id="26" name="Rectángulo: esquinas redondeadas 25">
            <a:extLst>
              <a:ext uri="{FF2B5EF4-FFF2-40B4-BE49-F238E27FC236}">
                <a16:creationId xmlns:a16="http://schemas.microsoft.com/office/drawing/2014/main" id="{8954157E-B745-4200-9DF1-30E1F78F731F}"/>
              </a:ext>
            </a:extLst>
          </p:cNvPr>
          <p:cNvSpPr/>
          <p:nvPr/>
        </p:nvSpPr>
        <p:spPr>
          <a:xfrm>
            <a:off x="11734800" y="6610350"/>
            <a:ext cx="262128" cy="161924"/>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8615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2588989" y="661649"/>
            <a:ext cx="650575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OPTIMIZACIÓN TOPOLÓGICA DE LA ESTRUCTURA</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4A08ADA-B4A0-4DDD-82C8-A1DB89820751}"/>
              </a:ext>
            </a:extLst>
          </p:cNvPr>
          <p:cNvSpPr txBox="1"/>
          <p:nvPr/>
        </p:nvSpPr>
        <p:spPr>
          <a:xfrm>
            <a:off x="723301" y="1199709"/>
            <a:ext cx="4787464"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CONFIGURACIÓN DE CARGAS Y SUJECIONES</a:t>
            </a:r>
          </a:p>
        </p:txBody>
      </p:sp>
      <p:pic>
        <p:nvPicPr>
          <p:cNvPr id="26" name="Imagen 25">
            <a:extLst>
              <a:ext uri="{FF2B5EF4-FFF2-40B4-BE49-F238E27FC236}">
                <a16:creationId xmlns:a16="http://schemas.microsoft.com/office/drawing/2014/main" id="{D340DC2C-8AE3-4A04-BEDF-F49268D433BD}"/>
              </a:ext>
            </a:extLst>
          </p:cNvPr>
          <p:cNvPicPr>
            <a:picLocks noChangeAspect="1"/>
          </p:cNvPicPr>
          <p:nvPr/>
        </p:nvPicPr>
        <p:blipFill rotWithShape="1">
          <a:blip r:embed="rId3"/>
          <a:srcRect l="9078" t="24940" r="2837" b="5522"/>
          <a:stretch/>
        </p:blipFill>
        <p:spPr>
          <a:xfrm>
            <a:off x="1085786" y="1693443"/>
            <a:ext cx="4103646" cy="1860469"/>
          </a:xfrm>
          <a:prstGeom prst="rect">
            <a:avLst/>
          </a:prstGeom>
          <a:ln w="38100">
            <a:solidFill>
              <a:schemeClr val="accent3"/>
            </a:solidFill>
          </a:ln>
          <a:effectLst>
            <a:glow rad="63500">
              <a:schemeClr val="accent4">
                <a:satMod val="175000"/>
                <a:alpha val="40000"/>
              </a:schemeClr>
            </a:glow>
          </a:effectLst>
        </p:spPr>
      </p:pic>
      <p:pic>
        <p:nvPicPr>
          <p:cNvPr id="12" name="Imagen 11">
            <a:extLst>
              <a:ext uri="{FF2B5EF4-FFF2-40B4-BE49-F238E27FC236}">
                <a16:creationId xmlns:a16="http://schemas.microsoft.com/office/drawing/2014/main" id="{2302C954-1673-4A49-B7CC-2539325A64A3}"/>
              </a:ext>
            </a:extLst>
          </p:cNvPr>
          <p:cNvPicPr>
            <a:picLocks noChangeAspect="1"/>
          </p:cNvPicPr>
          <p:nvPr/>
        </p:nvPicPr>
        <p:blipFill>
          <a:blip r:embed="rId4"/>
          <a:stretch>
            <a:fillRect/>
          </a:stretch>
        </p:blipFill>
        <p:spPr>
          <a:xfrm>
            <a:off x="5944065" y="1693453"/>
            <a:ext cx="6052863" cy="1860459"/>
          </a:xfrm>
          <a:prstGeom prst="rect">
            <a:avLst/>
          </a:prstGeom>
          <a:ln w="38100">
            <a:solidFill>
              <a:schemeClr val="accent3"/>
            </a:solidFill>
          </a:ln>
          <a:effectLst>
            <a:glow rad="63500">
              <a:schemeClr val="accent4">
                <a:satMod val="175000"/>
                <a:alpha val="40000"/>
              </a:schemeClr>
            </a:glow>
          </a:effectLst>
        </p:spPr>
      </p:pic>
      <p:sp>
        <p:nvSpPr>
          <p:cNvPr id="27" name="CuadroTexto 26">
            <a:extLst>
              <a:ext uri="{FF2B5EF4-FFF2-40B4-BE49-F238E27FC236}">
                <a16:creationId xmlns:a16="http://schemas.microsoft.com/office/drawing/2014/main" id="{8F5C776F-3032-4421-B938-64DB70015EBD}"/>
              </a:ext>
            </a:extLst>
          </p:cNvPr>
          <p:cNvSpPr txBox="1"/>
          <p:nvPr/>
        </p:nvSpPr>
        <p:spPr>
          <a:xfrm>
            <a:off x="7522703" y="1197309"/>
            <a:ext cx="2895601"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REGIONES CONSERVADAS</a:t>
            </a:r>
          </a:p>
        </p:txBody>
      </p:sp>
      <p:pic>
        <p:nvPicPr>
          <p:cNvPr id="14" name="Imagen 13">
            <a:extLst>
              <a:ext uri="{FF2B5EF4-FFF2-40B4-BE49-F238E27FC236}">
                <a16:creationId xmlns:a16="http://schemas.microsoft.com/office/drawing/2014/main" id="{198417D6-C7E9-4759-B921-0FD6935521A8}"/>
              </a:ext>
            </a:extLst>
          </p:cNvPr>
          <p:cNvPicPr>
            <a:picLocks/>
          </p:cNvPicPr>
          <p:nvPr/>
        </p:nvPicPr>
        <p:blipFill>
          <a:blip r:embed="rId5"/>
          <a:stretch>
            <a:fillRect/>
          </a:stretch>
        </p:blipFill>
        <p:spPr>
          <a:xfrm>
            <a:off x="1085786" y="4202826"/>
            <a:ext cx="4104000" cy="1861200"/>
          </a:xfrm>
          <a:prstGeom prst="rect">
            <a:avLst/>
          </a:prstGeom>
          <a:ln w="38100">
            <a:solidFill>
              <a:schemeClr val="accent3"/>
            </a:solidFill>
          </a:ln>
          <a:effectLst>
            <a:glow rad="63500">
              <a:schemeClr val="accent4">
                <a:satMod val="175000"/>
                <a:alpha val="40000"/>
              </a:schemeClr>
            </a:glow>
          </a:effectLst>
        </p:spPr>
      </p:pic>
      <p:sp>
        <p:nvSpPr>
          <p:cNvPr id="29" name="CuadroTexto 28">
            <a:extLst>
              <a:ext uri="{FF2B5EF4-FFF2-40B4-BE49-F238E27FC236}">
                <a16:creationId xmlns:a16="http://schemas.microsoft.com/office/drawing/2014/main" id="{90F6E1EC-191E-4858-B279-707A42BAE666}"/>
              </a:ext>
            </a:extLst>
          </p:cNvPr>
          <p:cNvSpPr txBox="1"/>
          <p:nvPr/>
        </p:nvSpPr>
        <p:spPr>
          <a:xfrm>
            <a:off x="1830722" y="3709092"/>
            <a:ext cx="2572628"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CONTROL DE SIMETRÍA</a:t>
            </a:r>
          </a:p>
        </p:txBody>
      </p:sp>
      <p:pic>
        <p:nvPicPr>
          <p:cNvPr id="28" name="Imagen 27">
            <a:extLst>
              <a:ext uri="{FF2B5EF4-FFF2-40B4-BE49-F238E27FC236}">
                <a16:creationId xmlns:a16="http://schemas.microsoft.com/office/drawing/2014/main" id="{D0E2DEA9-7B26-403A-BE22-6FCFF4E034C0}"/>
              </a:ext>
            </a:extLst>
          </p:cNvPr>
          <p:cNvPicPr>
            <a:picLocks noChangeAspect="1"/>
          </p:cNvPicPr>
          <p:nvPr/>
        </p:nvPicPr>
        <p:blipFill>
          <a:blip r:embed="rId6"/>
          <a:stretch>
            <a:fillRect/>
          </a:stretch>
        </p:blipFill>
        <p:spPr>
          <a:xfrm>
            <a:off x="6774007" y="4163070"/>
            <a:ext cx="4641473" cy="480504"/>
          </a:xfrm>
          <a:prstGeom prst="rect">
            <a:avLst/>
          </a:prstGeom>
          <a:ln w="28575">
            <a:solidFill>
              <a:schemeClr val="accent3"/>
            </a:solidFill>
          </a:ln>
        </p:spPr>
      </p:pic>
      <p:sp>
        <p:nvSpPr>
          <p:cNvPr id="32" name="CuadroTexto 31">
            <a:extLst>
              <a:ext uri="{FF2B5EF4-FFF2-40B4-BE49-F238E27FC236}">
                <a16:creationId xmlns:a16="http://schemas.microsoft.com/office/drawing/2014/main" id="{C16772AA-976D-481A-818C-AF4A2616FF64}"/>
              </a:ext>
            </a:extLst>
          </p:cNvPr>
          <p:cNvSpPr txBox="1"/>
          <p:nvPr/>
        </p:nvSpPr>
        <p:spPr>
          <a:xfrm>
            <a:off x="7522703" y="3709092"/>
            <a:ext cx="3285451"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OBJETIVOS Y RESTRICCIONES</a:t>
            </a:r>
          </a:p>
        </p:txBody>
      </p:sp>
      <p:pic>
        <p:nvPicPr>
          <p:cNvPr id="33" name="Imagen 32">
            <a:extLst>
              <a:ext uri="{FF2B5EF4-FFF2-40B4-BE49-F238E27FC236}">
                <a16:creationId xmlns:a16="http://schemas.microsoft.com/office/drawing/2014/main" id="{0167D773-8688-4D11-8B41-1E7407586775}"/>
              </a:ext>
            </a:extLst>
          </p:cNvPr>
          <p:cNvPicPr>
            <a:picLocks noChangeAspect="1"/>
          </p:cNvPicPr>
          <p:nvPr/>
        </p:nvPicPr>
        <p:blipFill>
          <a:blip r:embed="rId7"/>
          <a:stretch>
            <a:fillRect/>
          </a:stretch>
        </p:blipFill>
        <p:spPr>
          <a:xfrm>
            <a:off x="6096000" y="4777121"/>
            <a:ext cx="2251748" cy="1334254"/>
          </a:xfrm>
          <a:prstGeom prst="rect">
            <a:avLst/>
          </a:prstGeom>
          <a:ln w="28575">
            <a:solidFill>
              <a:schemeClr val="accent3"/>
            </a:solidFill>
          </a:ln>
        </p:spPr>
      </p:pic>
      <p:sp>
        <p:nvSpPr>
          <p:cNvPr id="35" name="CuadroTexto 34">
            <a:extLst>
              <a:ext uri="{FF2B5EF4-FFF2-40B4-BE49-F238E27FC236}">
                <a16:creationId xmlns:a16="http://schemas.microsoft.com/office/drawing/2014/main" id="{15D17DE0-6E52-481E-AE8E-61718AC947DA}"/>
              </a:ext>
            </a:extLst>
          </p:cNvPr>
          <p:cNvSpPr txBox="1"/>
          <p:nvPr/>
        </p:nvSpPr>
        <p:spPr>
          <a:xfrm>
            <a:off x="7522703" y="5844881"/>
            <a:ext cx="1208985"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MALLADO</a:t>
            </a:r>
          </a:p>
        </p:txBody>
      </p:sp>
      <p:sp>
        <p:nvSpPr>
          <p:cNvPr id="36" name="CuadroTexto 35">
            <a:extLst>
              <a:ext uri="{FF2B5EF4-FFF2-40B4-BE49-F238E27FC236}">
                <a16:creationId xmlns:a16="http://schemas.microsoft.com/office/drawing/2014/main" id="{8406D80E-94FE-4BBD-8462-F9B90A684D6E}"/>
              </a:ext>
            </a:extLst>
          </p:cNvPr>
          <p:cNvSpPr txBox="1"/>
          <p:nvPr/>
        </p:nvSpPr>
        <p:spPr>
          <a:xfrm>
            <a:off x="8507896" y="4941669"/>
            <a:ext cx="3684104" cy="738664"/>
          </a:xfrm>
          <a:prstGeom prst="rect">
            <a:avLst/>
          </a:prstGeom>
          <a:noFill/>
        </p:spPr>
        <p:txBody>
          <a:bodyPr wrap="square" rtlCol="0">
            <a:spAutoFit/>
          </a:bodyPr>
          <a:lstStyle/>
          <a:p>
            <a:pPr marL="285750" indent="-285750">
              <a:buFont typeface="Arial" panose="020B0604020202020204" pitchFamily="34" charset="0"/>
              <a:buChar char="•"/>
            </a:pPr>
            <a:r>
              <a:rPr lang="es-EC" sz="1400" b="1" dirty="0">
                <a:latin typeface="Arial" panose="020B0604020202020204" pitchFamily="34" charset="0"/>
                <a:cs typeface="Arial" panose="020B0604020202020204" pitchFamily="34" charset="0"/>
              </a:rPr>
              <a:t>Tamaño de elemento: </a:t>
            </a:r>
            <a:r>
              <a:rPr lang="es-EC" sz="1400" dirty="0">
                <a:latin typeface="Arial" panose="020B0604020202020204" pitchFamily="34" charset="0"/>
                <a:cs typeface="Arial" panose="020B0604020202020204" pitchFamily="34" charset="0"/>
              </a:rPr>
              <a:t>1,80614 [mm]</a:t>
            </a:r>
          </a:p>
          <a:p>
            <a:pPr marL="285750" indent="-285750">
              <a:buFont typeface="Arial" panose="020B0604020202020204" pitchFamily="34" charset="0"/>
              <a:buChar char="•"/>
            </a:pPr>
            <a:r>
              <a:rPr lang="es-EC" sz="1400" b="1" dirty="0">
                <a:latin typeface="Arial" panose="020B0604020202020204" pitchFamily="34" charset="0"/>
                <a:cs typeface="Arial" panose="020B0604020202020204" pitchFamily="34" charset="0"/>
              </a:rPr>
              <a:t>Número total de nodos: </a:t>
            </a:r>
            <a:r>
              <a:rPr lang="es-EC" sz="1400" dirty="0">
                <a:latin typeface="Arial" panose="020B0604020202020204" pitchFamily="34" charset="0"/>
                <a:cs typeface="Arial" panose="020B0604020202020204" pitchFamily="34" charset="0"/>
              </a:rPr>
              <a:t>19444</a:t>
            </a:r>
          </a:p>
          <a:p>
            <a:pPr marL="285750" indent="-285750">
              <a:buFont typeface="Arial" panose="020B0604020202020204" pitchFamily="34" charset="0"/>
              <a:buChar char="•"/>
            </a:pPr>
            <a:r>
              <a:rPr lang="es-EC" sz="1400" b="1" dirty="0">
                <a:latin typeface="Arial" panose="020B0604020202020204" pitchFamily="34" charset="0"/>
                <a:cs typeface="Arial" panose="020B0604020202020204" pitchFamily="34" charset="0"/>
              </a:rPr>
              <a:t>Número total de elementos: </a:t>
            </a:r>
            <a:r>
              <a:rPr lang="es-EC" sz="1400" dirty="0">
                <a:latin typeface="Arial" panose="020B0604020202020204" pitchFamily="34" charset="0"/>
                <a:cs typeface="Arial" panose="020B0604020202020204" pitchFamily="34" charset="0"/>
              </a:rPr>
              <a:t>82386</a:t>
            </a:r>
          </a:p>
        </p:txBody>
      </p:sp>
      <p:sp>
        <p:nvSpPr>
          <p:cNvPr id="17" name="Rectángulo: esquinas redondeadas 16">
            <a:extLst>
              <a:ext uri="{FF2B5EF4-FFF2-40B4-BE49-F238E27FC236}">
                <a16:creationId xmlns:a16="http://schemas.microsoft.com/office/drawing/2014/main" id="{7AF11243-0FC4-4A4F-9B8F-5E8C6B5965B8}"/>
              </a:ext>
            </a:extLst>
          </p:cNvPr>
          <p:cNvSpPr/>
          <p:nvPr/>
        </p:nvSpPr>
        <p:spPr>
          <a:xfrm>
            <a:off x="11734800" y="6610350"/>
            <a:ext cx="262128" cy="161924"/>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1496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430602" y="661649"/>
            <a:ext cx="882254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RESULTADO DE OPTIMIZACIÓN TOPOLÓGICA – ESTADO DE REPOSO</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4A08ADA-B4A0-4DDD-82C8-A1DB89820751}"/>
              </a:ext>
            </a:extLst>
          </p:cNvPr>
          <p:cNvSpPr txBox="1"/>
          <p:nvPr/>
        </p:nvSpPr>
        <p:spPr>
          <a:xfrm>
            <a:off x="2231099" y="1197309"/>
            <a:ext cx="3337773"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MAPEO DE ZONAS DE INTERÉS</a:t>
            </a:r>
          </a:p>
        </p:txBody>
      </p:sp>
      <p:pic>
        <p:nvPicPr>
          <p:cNvPr id="5" name="Imagen 4">
            <a:extLst>
              <a:ext uri="{FF2B5EF4-FFF2-40B4-BE49-F238E27FC236}">
                <a16:creationId xmlns:a16="http://schemas.microsoft.com/office/drawing/2014/main" id="{E6759AF1-E5A3-4940-B469-33DB11F17660}"/>
              </a:ext>
            </a:extLst>
          </p:cNvPr>
          <p:cNvPicPr>
            <a:picLocks noChangeAspect="1"/>
          </p:cNvPicPr>
          <p:nvPr/>
        </p:nvPicPr>
        <p:blipFill>
          <a:blip r:embed="rId3"/>
          <a:stretch>
            <a:fillRect/>
          </a:stretch>
        </p:blipFill>
        <p:spPr>
          <a:xfrm>
            <a:off x="1187577" y="4285769"/>
            <a:ext cx="3010271" cy="1666998"/>
          </a:xfrm>
          <a:prstGeom prst="rect">
            <a:avLst/>
          </a:prstGeom>
          <a:ln>
            <a:solidFill>
              <a:schemeClr val="accent3"/>
            </a:solidFill>
          </a:ln>
        </p:spPr>
      </p:pic>
      <p:pic>
        <p:nvPicPr>
          <p:cNvPr id="8" name="Imagen 7">
            <a:extLst>
              <a:ext uri="{FF2B5EF4-FFF2-40B4-BE49-F238E27FC236}">
                <a16:creationId xmlns:a16="http://schemas.microsoft.com/office/drawing/2014/main" id="{F370FCDB-DEA6-49D8-B1F5-5EAADD20F889}"/>
              </a:ext>
            </a:extLst>
          </p:cNvPr>
          <p:cNvPicPr>
            <a:picLocks noChangeAspect="1"/>
          </p:cNvPicPr>
          <p:nvPr/>
        </p:nvPicPr>
        <p:blipFill>
          <a:blip r:embed="rId4"/>
          <a:stretch>
            <a:fillRect/>
          </a:stretch>
        </p:blipFill>
        <p:spPr>
          <a:xfrm>
            <a:off x="4464281" y="4237146"/>
            <a:ext cx="1631719" cy="1764244"/>
          </a:xfrm>
          <a:prstGeom prst="rect">
            <a:avLst/>
          </a:prstGeom>
          <a:ln>
            <a:solidFill>
              <a:schemeClr val="accent3"/>
            </a:solidFill>
          </a:ln>
        </p:spPr>
      </p:pic>
      <p:pic>
        <p:nvPicPr>
          <p:cNvPr id="10" name="Imagen 9">
            <a:extLst>
              <a:ext uri="{FF2B5EF4-FFF2-40B4-BE49-F238E27FC236}">
                <a16:creationId xmlns:a16="http://schemas.microsoft.com/office/drawing/2014/main" id="{404D0D38-97C6-409E-9123-79198CEA8763}"/>
              </a:ext>
            </a:extLst>
          </p:cNvPr>
          <p:cNvPicPr>
            <a:picLocks noChangeAspect="1"/>
          </p:cNvPicPr>
          <p:nvPr/>
        </p:nvPicPr>
        <p:blipFill>
          <a:blip r:embed="rId5"/>
          <a:stretch>
            <a:fillRect/>
          </a:stretch>
        </p:blipFill>
        <p:spPr>
          <a:xfrm>
            <a:off x="723301" y="1701877"/>
            <a:ext cx="6353360" cy="2417878"/>
          </a:xfrm>
          <a:prstGeom prst="rect">
            <a:avLst/>
          </a:prstGeom>
          <a:ln>
            <a:solidFill>
              <a:schemeClr val="accent3"/>
            </a:solidFill>
          </a:ln>
        </p:spPr>
      </p:pic>
      <p:pic>
        <p:nvPicPr>
          <p:cNvPr id="13" name="Imagen 12">
            <a:extLst>
              <a:ext uri="{FF2B5EF4-FFF2-40B4-BE49-F238E27FC236}">
                <a16:creationId xmlns:a16="http://schemas.microsoft.com/office/drawing/2014/main" id="{8C8B5249-D555-4E85-8511-5C60EFFAEC3A}"/>
              </a:ext>
            </a:extLst>
          </p:cNvPr>
          <p:cNvPicPr>
            <a:picLocks noChangeAspect="1"/>
          </p:cNvPicPr>
          <p:nvPr/>
        </p:nvPicPr>
        <p:blipFill>
          <a:blip r:embed="rId6"/>
          <a:stretch>
            <a:fillRect/>
          </a:stretch>
        </p:blipFill>
        <p:spPr>
          <a:xfrm>
            <a:off x="7683161" y="1665550"/>
            <a:ext cx="3000186" cy="2980185"/>
          </a:xfrm>
          <a:prstGeom prst="rect">
            <a:avLst/>
          </a:prstGeom>
          <a:ln>
            <a:solidFill>
              <a:schemeClr val="accent3"/>
            </a:solidFill>
          </a:ln>
        </p:spPr>
      </p:pic>
      <p:pic>
        <p:nvPicPr>
          <p:cNvPr id="17" name="Imagen 16">
            <a:extLst>
              <a:ext uri="{FF2B5EF4-FFF2-40B4-BE49-F238E27FC236}">
                <a16:creationId xmlns:a16="http://schemas.microsoft.com/office/drawing/2014/main" id="{232554EC-6AE4-42AD-A247-57051EC5DC7C}"/>
              </a:ext>
            </a:extLst>
          </p:cNvPr>
          <p:cNvPicPr>
            <a:picLocks noChangeAspect="1"/>
          </p:cNvPicPr>
          <p:nvPr/>
        </p:nvPicPr>
        <p:blipFill>
          <a:blip r:embed="rId7"/>
          <a:stretch>
            <a:fillRect/>
          </a:stretch>
        </p:blipFill>
        <p:spPr>
          <a:xfrm>
            <a:off x="7418118" y="4837278"/>
            <a:ext cx="3536288" cy="710346"/>
          </a:xfrm>
          <a:prstGeom prst="rect">
            <a:avLst/>
          </a:prstGeom>
          <a:ln>
            <a:solidFill>
              <a:schemeClr val="accent3"/>
            </a:solidFill>
          </a:ln>
        </p:spPr>
      </p:pic>
      <p:sp>
        <p:nvSpPr>
          <p:cNvPr id="12" name="Rectángulo: esquinas redondeadas 11">
            <a:extLst>
              <a:ext uri="{FF2B5EF4-FFF2-40B4-BE49-F238E27FC236}">
                <a16:creationId xmlns:a16="http://schemas.microsoft.com/office/drawing/2014/main" id="{FBF67567-9CDF-4BC1-BD03-0FE5ABB9411C}"/>
              </a:ext>
            </a:extLst>
          </p:cNvPr>
          <p:cNvSpPr/>
          <p:nvPr/>
        </p:nvSpPr>
        <p:spPr>
          <a:xfrm>
            <a:off x="11734800" y="6610350"/>
            <a:ext cx="262128" cy="161924"/>
          </a:xfrm>
          <a:prstGeom prst="round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0586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402794" y="661649"/>
            <a:ext cx="8878201"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PROPUESTA 1 – REDISEÑO DE ESTRUCTURA – ESTUDIO DE REPOSO</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92BFB8AB-FADC-42B3-8D85-A4735B1A1284}"/>
              </a:ext>
            </a:extLst>
          </p:cNvPr>
          <p:cNvPicPr>
            <a:picLocks noChangeAspect="1"/>
          </p:cNvPicPr>
          <p:nvPr/>
        </p:nvPicPr>
        <p:blipFill>
          <a:blip r:embed="rId3"/>
          <a:stretch>
            <a:fillRect/>
          </a:stretch>
        </p:blipFill>
        <p:spPr>
          <a:xfrm>
            <a:off x="386699" y="2135142"/>
            <a:ext cx="4290504" cy="2932267"/>
          </a:xfrm>
          <a:prstGeom prst="rect">
            <a:avLst/>
          </a:prstGeom>
          <a:ln w="38100">
            <a:solidFill>
              <a:schemeClr val="accent3"/>
            </a:solidFill>
          </a:ln>
          <a:effectLst>
            <a:glow rad="63500">
              <a:schemeClr val="accent4">
                <a:satMod val="175000"/>
                <a:alpha val="40000"/>
              </a:schemeClr>
            </a:glow>
          </a:effectLst>
        </p:spPr>
      </p:pic>
      <p:pic>
        <p:nvPicPr>
          <p:cNvPr id="11" name="Imagen 10">
            <a:extLst>
              <a:ext uri="{FF2B5EF4-FFF2-40B4-BE49-F238E27FC236}">
                <a16:creationId xmlns:a16="http://schemas.microsoft.com/office/drawing/2014/main" id="{52BC20B0-354A-4B07-95A6-C76E9BE34132}"/>
              </a:ext>
            </a:extLst>
          </p:cNvPr>
          <p:cNvPicPr>
            <a:picLocks noChangeAspect="1"/>
          </p:cNvPicPr>
          <p:nvPr/>
        </p:nvPicPr>
        <p:blipFill>
          <a:blip r:embed="rId4"/>
          <a:stretch>
            <a:fillRect/>
          </a:stretch>
        </p:blipFill>
        <p:spPr>
          <a:xfrm>
            <a:off x="5216784" y="1221913"/>
            <a:ext cx="2246601" cy="2274133"/>
          </a:xfrm>
          <a:prstGeom prst="rect">
            <a:avLst/>
          </a:prstGeom>
          <a:ln w="38100">
            <a:solidFill>
              <a:schemeClr val="accent3"/>
            </a:solidFill>
          </a:ln>
          <a:effectLst>
            <a:glow rad="63500">
              <a:schemeClr val="accent4">
                <a:satMod val="175000"/>
                <a:alpha val="40000"/>
              </a:schemeClr>
            </a:glow>
          </a:effectLst>
        </p:spPr>
      </p:pic>
      <p:pic>
        <p:nvPicPr>
          <p:cNvPr id="16" name="Imagen 15">
            <a:extLst>
              <a:ext uri="{FF2B5EF4-FFF2-40B4-BE49-F238E27FC236}">
                <a16:creationId xmlns:a16="http://schemas.microsoft.com/office/drawing/2014/main" id="{D4124E15-8054-4C7D-96FF-0BA2D4448FA1}"/>
              </a:ext>
            </a:extLst>
          </p:cNvPr>
          <p:cNvPicPr>
            <a:picLocks noChangeAspect="1"/>
          </p:cNvPicPr>
          <p:nvPr/>
        </p:nvPicPr>
        <p:blipFill>
          <a:blip r:embed="rId5"/>
          <a:stretch>
            <a:fillRect/>
          </a:stretch>
        </p:blipFill>
        <p:spPr>
          <a:xfrm>
            <a:off x="8123585" y="1801583"/>
            <a:ext cx="3867249" cy="1877578"/>
          </a:xfrm>
          <a:prstGeom prst="rect">
            <a:avLst/>
          </a:prstGeom>
          <a:ln>
            <a:solidFill>
              <a:schemeClr val="accent3"/>
            </a:solidFill>
          </a:ln>
        </p:spPr>
      </p:pic>
      <p:sp>
        <p:nvSpPr>
          <p:cNvPr id="21" name="CuadroTexto 20">
            <a:extLst>
              <a:ext uri="{FF2B5EF4-FFF2-40B4-BE49-F238E27FC236}">
                <a16:creationId xmlns:a16="http://schemas.microsoft.com/office/drawing/2014/main" id="{41887F2E-600B-4ECA-9D05-304C83C0E224}"/>
              </a:ext>
            </a:extLst>
          </p:cNvPr>
          <p:cNvSpPr txBox="1"/>
          <p:nvPr/>
        </p:nvSpPr>
        <p:spPr>
          <a:xfrm>
            <a:off x="9220281" y="1269903"/>
            <a:ext cx="1673856"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PROPIEDADES</a:t>
            </a:r>
          </a:p>
        </p:txBody>
      </p:sp>
      <p:sp>
        <p:nvSpPr>
          <p:cNvPr id="22" name="CuadroTexto 21">
            <a:extLst>
              <a:ext uri="{FF2B5EF4-FFF2-40B4-BE49-F238E27FC236}">
                <a16:creationId xmlns:a16="http://schemas.microsoft.com/office/drawing/2014/main" id="{0D218788-06A8-47DD-AE3E-35FE2CD2E936}"/>
              </a:ext>
            </a:extLst>
          </p:cNvPr>
          <p:cNvSpPr txBox="1"/>
          <p:nvPr/>
        </p:nvSpPr>
        <p:spPr>
          <a:xfrm>
            <a:off x="1339961" y="1565387"/>
            <a:ext cx="2383987" cy="338554"/>
          </a:xfrm>
          <a:prstGeom prst="rect">
            <a:avLst/>
          </a:prstGeom>
          <a:noFill/>
          <a:ln w="38100">
            <a:solidFill>
              <a:schemeClr val="accent3"/>
            </a:solidFill>
          </a:ln>
        </p:spPr>
        <p:txBody>
          <a:bodyPr wrap="none" rtlCol="0">
            <a:spAutoFit/>
          </a:bodyPr>
          <a:lstStyle/>
          <a:p>
            <a:pPr algn="ctr"/>
            <a:r>
              <a:rPr lang="es-EC" sz="1600" b="1">
                <a:latin typeface="Arial" panose="020B0604020202020204" pitchFamily="34" charset="0"/>
                <a:cs typeface="Arial" panose="020B0604020202020204" pitchFamily="34" charset="0"/>
              </a:rPr>
              <a:t>MODELO – REDISEÑO</a:t>
            </a:r>
            <a:endParaRPr lang="es-EC" sz="1600" b="1"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5CF4CC41-C6FA-401B-91AA-89AB6590C774}"/>
              </a:ext>
            </a:extLst>
          </p:cNvPr>
          <p:cNvSpPr txBox="1"/>
          <p:nvPr/>
        </p:nvSpPr>
        <p:spPr>
          <a:xfrm>
            <a:off x="8924580" y="4104877"/>
            <a:ext cx="2209259"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RESUMEN DE MASA</a:t>
            </a:r>
          </a:p>
        </p:txBody>
      </p:sp>
      <p:sp>
        <p:nvSpPr>
          <p:cNvPr id="18" name="CuadroTexto 17">
            <a:extLst>
              <a:ext uri="{FF2B5EF4-FFF2-40B4-BE49-F238E27FC236}">
                <a16:creationId xmlns:a16="http://schemas.microsoft.com/office/drawing/2014/main" id="{D11F57D0-D44E-42DD-8EC8-13D824BF4011}"/>
              </a:ext>
            </a:extLst>
          </p:cNvPr>
          <p:cNvSpPr txBox="1"/>
          <p:nvPr/>
        </p:nvSpPr>
        <p:spPr>
          <a:xfrm>
            <a:off x="8614732" y="4664767"/>
            <a:ext cx="3124312" cy="923330"/>
          </a:xfrm>
          <a:prstGeom prst="rect">
            <a:avLst/>
          </a:prstGeom>
          <a:noFill/>
        </p:spPr>
        <p:txBody>
          <a:bodyPr wrap="square" rtlCol="0">
            <a:spAutoFit/>
          </a:bodyPr>
          <a:lstStyle/>
          <a:p>
            <a:pPr marL="285750" indent="-285750">
              <a:buFont typeface="Arial" panose="020B0604020202020204" pitchFamily="34" charset="0"/>
              <a:buChar char="•"/>
            </a:pPr>
            <a:r>
              <a:rPr lang="es-EC" dirty="0">
                <a:latin typeface="Mathcad UniMath" panose="02000503020000020003" pitchFamily="50" charset="0"/>
                <a:cs typeface="Arial" panose="020B0604020202020204" pitchFamily="34" charset="0"/>
              </a:rPr>
              <a:t>Modelo Base:   71,29 [g]</a:t>
            </a:r>
          </a:p>
          <a:p>
            <a:pPr marL="285750" indent="-285750">
              <a:buFont typeface="Arial" panose="020B0604020202020204" pitchFamily="34" charset="0"/>
              <a:buChar char="•"/>
            </a:pPr>
            <a:r>
              <a:rPr lang="es-EC" dirty="0">
                <a:latin typeface="Mathcad UniMath" panose="02000503020000020003" pitchFamily="50" charset="0"/>
                <a:cs typeface="Arial" panose="020B0604020202020204" pitchFamily="34" charset="0"/>
              </a:rPr>
              <a:t>Propuesta 1:   32,90 [g]</a:t>
            </a:r>
          </a:p>
          <a:p>
            <a:pPr marL="285750" indent="-285750">
              <a:buFont typeface="Arial" panose="020B0604020202020204" pitchFamily="34" charset="0"/>
              <a:buChar char="•"/>
            </a:pPr>
            <a:r>
              <a:rPr lang="es-EC" dirty="0">
                <a:latin typeface="Mathcad UniMath" panose="02000503020000020003" pitchFamily="50" charset="0"/>
                <a:cs typeface="Arial" panose="020B0604020202020204" pitchFamily="34" charset="0"/>
              </a:rPr>
              <a:t>Ahorro:   53,85%</a:t>
            </a:r>
          </a:p>
        </p:txBody>
      </p:sp>
      <p:pic>
        <p:nvPicPr>
          <p:cNvPr id="25" name="Imagen 24">
            <a:extLst>
              <a:ext uri="{FF2B5EF4-FFF2-40B4-BE49-F238E27FC236}">
                <a16:creationId xmlns:a16="http://schemas.microsoft.com/office/drawing/2014/main" id="{550B9257-5A46-4206-9E93-593FEEC15F5D}"/>
              </a:ext>
            </a:extLst>
          </p:cNvPr>
          <p:cNvPicPr>
            <a:picLocks noChangeAspect="1"/>
          </p:cNvPicPr>
          <p:nvPr/>
        </p:nvPicPr>
        <p:blipFill>
          <a:blip r:embed="rId6"/>
          <a:stretch>
            <a:fillRect/>
          </a:stretch>
        </p:blipFill>
        <p:spPr>
          <a:xfrm>
            <a:off x="5229599" y="3758066"/>
            <a:ext cx="2289395" cy="2274133"/>
          </a:xfrm>
          <a:prstGeom prst="rect">
            <a:avLst/>
          </a:prstGeom>
          <a:ln w="38100">
            <a:solidFill>
              <a:schemeClr val="accent3"/>
            </a:solidFill>
          </a:ln>
          <a:effectLst>
            <a:glow rad="63500">
              <a:schemeClr val="accent4">
                <a:satMod val="175000"/>
                <a:alpha val="40000"/>
              </a:schemeClr>
            </a:glow>
          </a:effectLst>
        </p:spPr>
      </p:pic>
      <p:sp>
        <p:nvSpPr>
          <p:cNvPr id="14" name="Rectángulo: esquinas redondeadas 13">
            <a:extLst>
              <a:ext uri="{FF2B5EF4-FFF2-40B4-BE49-F238E27FC236}">
                <a16:creationId xmlns:a16="http://schemas.microsoft.com/office/drawing/2014/main" id="{83350179-BC30-4D35-9696-D75E7C2894BA}"/>
              </a:ext>
            </a:extLst>
          </p:cNvPr>
          <p:cNvSpPr/>
          <p:nvPr/>
        </p:nvSpPr>
        <p:spPr>
          <a:xfrm>
            <a:off x="11734800" y="6610350"/>
            <a:ext cx="262128" cy="161924"/>
          </a:xfrm>
          <a:prstGeom prst="round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4872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516617" y="661649"/>
            <a:ext cx="865057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ESTUDIO ESTÁTICO – REDISEÑO DE ESTRUCTURA – PROPUESTA 1</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15" name="Imagen 14" descr="Diagrama&#10;&#10;Descripción generada automáticamente">
            <a:extLst>
              <a:ext uri="{FF2B5EF4-FFF2-40B4-BE49-F238E27FC236}">
                <a16:creationId xmlns:a16="http://schemas.microsoft.com/office/drawing/2014/main" id="{6576923B-C22A-406F-BF9B-48E3F8458953}"/>
              </a:ext>
            </a:extLst>
          </p:cNvPr>
          <p:cNvPicPr/>
          <p:nvPr/>
        </p:nvPicPr>
        <p:blipFill>
          <a:blip r:embed="rId3"/>
          <a:stretch>
            <a:fillRect/>
          </a:stretch>
        </p:blipFill>
        <p:spPr>
          <a:xfrm>
            <a:off x="2847792" y="1706996"/>
            <a:ext cx="2232000" cy="1368000"/>
          </a:xfrm>
          <a:prstGeom prst="rect">
            <a:avLst/>
          </a:prstGeom>
          <a:ln>
            <a:solidFill>
              <a:schemeClr val="tx1"/>
            </a:solidFill>
          </a:ln>
        </p:spPr>
      </p:pic>
      <p:pic>
        <p:nvPicPr>
          <p:cNvPr id="17" name="Imagen 16" descr="Diagrama&#10;&#10;Descripción generada automáticamente">
            <a:extLst>
              <a:ext uri="{FF2B5EF4-FFF2-40B4-BE49-F238E27FC236}">
                <a16:creationId xmlns:a16="http://schemas.microsoft.com/office/drawing/2014/main" id="{CC0804D7-A2AB-4910-B01D-65420E406F53}"/>
              </a:ext>
            </a:extLst>
          </p:cNvPr>
          <p:cNvPicPr/>
          <p:nvPr/>
        </p:nvPicPr>
        <p:blipFill>
          <a:blip r:embed="rId4"/>
          <a:stretch>
            <a:fillRect/>
          </a:stretch>
        </p:blipFill>
        <p:spPr>
          <a:xfrm>
            <a:off x="2847792" y="3219643"/>
            <a:ext cx="2232000" cy="1368000"/>
          </a:xfrm>
          <a:prstGeom prst="rect">
            <a:avLst/>
          </a:prstGeom>
          <a:ln>
            <a:solidFill>
              <a:schemeClr val="tx1"/>
            </a:solidFill>
          </a:ln>
        </p:spPr>
      </p:pic>
      <p:pic>
        <p:nvPicPr>
          <p:cNvPr id="19" name="Imagen 18" descr="Diagrama&#10;&#10;Descripción generada automáticamente">
            <a:extLst>
              <a:ext uri="{FF2B5EF4-FFF2-40B4-BE49-F238E27FC236}">
                <a16:creationId xmlns:a16="http://schemas.microsoft.com/office/drawing/2014/main" id="{3558255C-49B0-4499-8E0A-BA5C9FD7FC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847792" y="4758300"/>
            <a:ext cx="2232000" cy="1368000"/>
          </a:xfrm>
          <a:prstGeom prst="rect">
            <a:avLst/>
          </a:prstGeom>
          <a:ln>
            <a:solidFill>
              <a:schemeClr val="tx1"/>
            </a:solidFill>
          </a:ln>
        </p:spPr>
      </p:pic>
      <p:pic>
        <p:nvPicPr>
          <p:cNvPr id="20" name="Imagen 19" descr="Diagrama&#10;&#10;Descripción generada automáticamente">
            <a:extLst>
              <a:ext uri="{FF2B5EF4-FFF2-40B4-BE49-F238E27FC236}">
                <a16:creationId xmlns:a16="http://schemas.microsoft.com/office/drawing/2014/main" id="{6B3A9EA3-7968-4DFB-8F83-C6B4487C7A60}"/>
              </a:ext>
            </a:extLst>
          </p:cNvPr>
          <p:cNvPicPr/>
          <p:nvPr/>
        </p:nvPicPr>
        <p:blipFill>
          <a:blip r:embed="rId6"/>
          <a:stretch>
            <a:fillRect/>
          </a:stretch>
        </p:blipFill>
        <p:spPr>
          <a:xfrm>
            <a:off x="5907715" y="1706996"/>
            <a:ext cx="2232000" cy="1368000"/>
          </a:xfrm>
          <a:prstGeom prst="rect">
            <a:avLst/>
          </a:prstGeom>
          <a:ln>
            <a:solidFill>
              <a:schemeClr val="tx1"/>
            </a:solidFill>
          </a:ln>
        </p:spPr>
      </p:pic>
      <p:pic>
        <p:nvPicPr>
          <p:cNvPr id="24" name="Imagen 23" descr="Diagrama&#10;&#10;Descripción generada automáticamente">
            <a:extLst>
              <a:ext uri="{FF2B5EF4-FFF2-40B4-BE49-F238E27FC236}">
                <a16:creationId xmlns:a16="http://schemas.microsoft.com/office/drawing/2014/main" id="{F2F8F095-5ED9-4C44-9351-4BB898B1F526}"/>
              </a:ext>
            </a:extLst>
          </p:cNvPr>
          <p:cNvPicPr/>
          <p:nvPr/>
        </p:nvPicPr>
        <p:blipFill>
          <a:blip r:embed="rId7"/>
          <a:stretch>
            <a:fillRect/>
          </a:stretch>
        </p:blipFill>
        <p:spPr>
          <a:xfrm>
            <a:off x="5907715" y="3219643"/>
            <a:ext cx="2232000" cy="1368000"/>
          </a:xfrm>
          <a:prstGeom prst="rect">
            <a:avLst/>
          </a:prstGeom>
          <a:ln>
            <a:solidFill>
              <a:schemeClr val="tx1"/>
            </a:solidFill>
          </a:ln>
        </p:spPr>
      </p:pic>
      <p:pic>
        <p:nvPicPr>
          <p:cNvPr id="26" name="Imagen 25" descr="Diagrama&#10;&#10;Descripción generada automáticamente">
            <a:extLst>
              <a:ext uri="{FF2B5EF4-FFF2-40B4-BE49-F238E27FC236}">
                <a16:creationId xmlns:a16="http://schemas.microsoft.com/office/drawing/2014/main" id="{8D9BA45C-0885-4313-AB3A-2BAFEAD20F53}"/>
              </a:ext>
            </a:extLst>
          </p:cNvPr>
          <p:cNvPicPr/>
          <p:nvPr/>
        </p:nvPicPr>
        <p:blipFill>
          <a:blip r:embed="rId8"/>
          <a:stretch>
            <a:fillRect/>
          </a:stretch>
        </p:blipFill>
        <p:spPr>
          <a:xfrm>
            <a:off x="5907715" y="4758300"/>
            <a:ext cx="2232000" cy="1368000"/>
          </a:xfrm>
          <a:prstGeom prst="rect">
            <a:avLst/>
          </a:prstGeom>
          <a:ln>
            <a:solidFill>
              <a:schemeClr val="tx1"/>
            </a:solidFill>
          </a:ln>
        </p:spPr>
      </p:pic>
      <p:pic>
        <p:nvPicPr>
          <p:cNvPr id="27" name="Imagen 26" descr="Diagrama&#10;&#10;Descripción generada automáticamente">
            <a:extLst>
              <a:ext uri="{FF2B5EF4-FFF2-40B4-BE49-F238E27FC236}">
                <a16:creationId xmlns:a16="http://schemas.microsoft.com/office/drawing/2014/main" id="{F116C427-91E1-40B9-B105-16392B9ACAE2}"/>
              </a:ext>
            </a:extLst>
          </p:cNvPr>
          <p:cNvPicPr/>
          <p:nvPr/>
        </p:nvPicPr>
        <p:blipFill>
          <a:blip r:embed="rId9"/>
          <a:stretch>
            <a:fillRect/>
          </a:stretch>
        </p:blipFill>
        <p:spPr>
          <a:xfrm>
            <a:off x="8954386" y="1706996"/>
            <a:ext cx="2232000" cy="1368000"/>
          </a:xfrm>
          <a:prstGeom prst="rect">
            <a:avLst/>
          </a:prstGeom>
          <a:ln>
            <a:solidFill>
              <a:schemeClr val="tx1"/>
            </a:solidFill>
          </a:ln>
        </p:spPr>
      </p:pic>
      <p:pic>
        <p:nvPicPr>
          <p:cNvPr id="28" name="Imagen 27" descr="Diagrama&#10;&#10;Descripción generada automáticamente">
            <a:extLst>
              <a:ext uri="{FF2B5EF4-FFF2-40B4-BE49-F238E27FC236}">
                <a16:creationId xmlns:a16="http://schemas.microsoft.com/office/drawing/2014/main" id="{E5E6ACA3-26CC-4747-8777-C7C459A8005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954386" y="3219643"/>
            <a:ext cx="2232000" cy="1368000"/>
          </a:xfrm>
          <a:prstGeom prst="rect">
            <a:avLst/>
          </a:prstGeom>
          <a:ln>
            <a:solidFill>
              <a:schemeClr val="tx1"/>
            </a:solidFill>
          </a:ln>
        </p:spPr>
      </p:pic>
      <p:pic>
        <p:nvPicPr>
          <p:cNvPr id="29" name="Imagen 28" descr="Diagrama&#10;&#10;Descripción generada automáticamente">
            <a:extLst>
              <a:ext uri="{FF2B5EF4-FFF2-40B4-BE49-F238E27FC236}">
                <a16:creationId xmlns:a16="http://schemas.microsoft.com/office/drawing/2014/main" id="{170FCA63-4EE8-4D99-85F9-F9BC9D06DDCC}"/>
              </a:ext>
            </a:extLst>
          </p:cNvPr>
          <p:cNvPicPr/>
          <p:nvPr/>
        </p:nvPicPr>
        <p:blipFill>
          <a:blip r:embed="rId11"/>
          <a:stretch>
            <a:fillRect/>
          </a:stretch>
        </p:blipFill>
        <p:spPr>
          <a:xfrm>
            <a:off x="8954386" y="4758300"/>
            <a:ext cx="2232000" cy="1368000"/>
          </a:xfrm>
          <a:prstGeom prst="rect">
            <a:avLst/>
          </a:prstGeom>
          <a:ln>
            <a:solidFill>
              <a:schemeClr val="tx1"/>
            </a:solidFill>
          </a:ln>
        </p:spPr>
      </p:pic>
      <p:sp>
        <p:nvSpPr>
          <p:cNvPr id="30" name="CuadroTexto 29">
            <a:extLst>
              <a:ext uri="{FF2B5EF4-FFF2-40B4-BE49-F238E27FC236}">
                <a16:creationId xmlns:a16="http://schemas.microsoft.com/office/drawing/2014/main" id="{7E5F4CAF-E5DD-452A-87A2-99D49AC9D8C2}"/>
              </a:ext>
            </a:extLst>
          </p:cNvPr>
          <p:cNvSpPr txBox="1"/>
          <p:nvPr/>
        </p:nvSpPr>
        <p:spPr>
          <a:xfrm>
            <a:off x="691501" y="2221719"/>
            <a:ext cx="1930337"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Esfuerzo Máximo</a:t>
            </a:r>
          </a:p>
        </p:txBody>
      </p:sp>
      <p:sp>
        <p:nvSpPr>
          <p:cNvPr id="31" name="CuadroTexto 30">
            <a:extLst>
              <a:ext uri="{FF2B5EF4-FFF2-40B4-BE49-F238E27FC236}">
                <a16:creationId xmlns:a16="http://schemas.microsoft.com/office/drawing/2014/main" id="{D5A1BE77-712E-4009-86BF-A613A823A5DC}"/>
              </a:ext>
            </a:extLst>
          </p:cNvPr>
          <p:cNvSpPr txBox="1"/>
          <p:nvPr/>
        </p:nvSpPr>
        <p:spPr>
          <a:xfrm>
            <a:off x="624001" y="3611255"/>
            <a:ext cx="2054992" cy="584775"/>
          </a:xfrm>
          <a:prstGeom prst="rect">
            <a:avLst/>
          </a:prstGeom>
          <a:noFill/>
          <a:ln w="38100">
            <a:solidFill>
              <a:schemeClr val="accent3"/>
            </a:solidFill>
          </a:ln>
        </p:spPr>
        <p:txBody>
          <a:bodyPr wrap="square" rtlCol="0">
            <a:spAutoFit/>
          </a:bodyPr>
          <a:lstStyle/>
          <a:p>
            <a:pPr algn="ctr"/>
            <a:r>
              <a:rPr lang="es-EC" sz="1600" b="1" dirty="0">
                <a:latin typeface="Arial" panose="020B0604020202020204" pitchFamily="34" charset="0"/>
                <a:cs typeface="Arial" panose="020B0604020202020204" pitchFamily="34" charset="0"/>
              </a:rPr>
              <a:t>Desplazamiento Máximo </a:t>
            </a:r>
          </a:p>
        </p:txBody>
      </p:sp>
      <p:sp>
        <p:nvSpPr>
          <p:cNvPr id="32" name="CuadroTexto 31">
            <a:extLst>
              <a:ext uri="{FF2B5EF4-FFF2-40B4-BE49-F238E27FC236}">
                <a16:creationId xmlns:a16="http://schemas.microsoft.com/office/drawing/2014/main" id="{F45340F1-EC9B-49AB-9DA9-0AAE39C2979D}"/>
              </a:ext>
            </a:extLst>
          </p:cNvPr>
          <p:cNvSpPr txBox="1"/>
          <p:nvPr/>
        </p:nvSpPr>
        <p:spPr>
          <a:xfrm>
            <a:off x="624001" y="5149912"/>
            <a:ext cx="2054992" cy="584775"/>
          </a:xfrm>
          <a:prstGeom prst="rect">
            <a:avLst/>
          </a:prstGeom>
          <a:noFill/>
          <a:ln w="38100">
            <a:solidFill>
              <a:schemeClr val="accent3"/>
            </a:solidFill>
          </a:ln>
        </p:spPr>
        <p:txBody>
          <a:bodyPr wrap="square" rtlCol="0">
            <a:spAutoFit/>
          </a:bodyPr>
          <a:lstStyle/>
          <a:p>
            <a:pPr algn="ctr"/>
            <a:r>
              <a:rPr lang="es-EC" sz="1600" b="1" dirty="0">
                <a:latin typeface="Arial" panose="020B0604020202020204" pitchFamily="34" charset="0"/>
                <a:cs typeface="Arial" panose="020B0604020202020204" pitchFamily="34" charset="0"/>
              </a:rPr>
              <a:t>Factor de Seguridad Mínimo </a:t>
            </a:r>
          </a:p>
        </p:txBody>
      </p:sp>
      <p:sp>
        <p:nvSpPr>
          <p:cNvPr id="33" name="CuadroTexto 32">
            <a:extLst>
              <a:ext uri="{FF2B5EF4-FFF2-40B4-BE49-F238E27FC236}">
                <a16:creationId xmlns:a16="http://schemas.microsoft.com/office/drawing/2014/main" id="{2EC70773-201E-48EB-80D2-2F862A46AA30}"/>
              </a:ext>
            </a:extLst>
          </p:cNvPr>
          <p:cNvSpPr txBox="1"/>
          <p:nvPr/>
        </p:nvSpPr>
        <p:spPr>
          <a:xfrm>
            <a:off x="2944382" y="1197785"/>
            <a:ext cx="2038828"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REPOSO</a:t>
            </a:r>
          </a:p>
        </p:txBody>
      </p:sp>
      <p:sp>
        <p:nvSpPr>
          <p:cNvPr id="34" name="CuadroTexto 33">
            <a:extLst>
              <a:ext uri="{FF2B5EF4-FFF2-40B4-BE49-F238E27FC236}">
                <a16:creationId xmlns:a16="http://schemas.microsoft.com/office/drawing/2014/main" id="{6145A1C4-AD9F-401D-9726-19AFDA0F734E}"/>
              </a:ext>
            </a:extLst>
          </p:cNvPr>
          <p:cNvSpPr txBox="1"/>
          <p:nvPr/>
        </p:nvSpPr>
        <p:spPr>
          <a:xfrm>
            <a:off x="5871509" y="1197785"/>
            <a:ext cx="2304412"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ELEVACIÓN</a:t>
            </a:r>
          </a:p>
        </p:txBody>
      </p:sp>
      <p:sp>
        <p:nvSpPr>
          <p:cNvPr id="35" name="CuadroTexto 34">
            <a:extLst>
              <a:ext uri="{FF2B5EF4-FFF2-40B4-BE49-F238E27FC236}">
                <a16:creationId xmlns:a16="http://schemas.microsoft.com/office/drawing/2014/main" id="{0F9949E2-2476-43F7-B467-B273756D62A0}"/>
              </a:ext>
            </a:extLst>
          </p:cNvPr>
          <p:cNvSpPr txBox="1"/>
          <p:nvPr/>
        </p:nvSpPr>
        <p:spPr>
          <a:xfrm>
            <a:off x="8733836" y="1197785"/>
            <a:ext cx="2673103"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SUSTENTACIÓN</a:t>
            </a:r>
          </a:p>
        </p:txBody>
      </p:sp>
      <p:sp>
        <p:nvSpPr>
          <p:cNvPr id="36" name="CuadroTexto 35">
            <a:extLst>
              <a:ext uri="{FF2B5EF4-FFF2-40B4-BE49-F238E27FC236}">
                <a16:creationId xmlns:a16="http://schemas.microsoft.com/office/drawing/2014/main" id="{DC1B04DA-98AC-4B78-AFBF-6255FAE10DB5}"/>
              </a:ext>
            </a:extLst>
          </p:cNvPr>
          <p:cNvSpPr txBox="1"/>
          <p:nvPr/>
        </p:nvSpPr>
        <p:spPr>
          <a:xfrm>
            <a:off x="4577174" y="3181230"/>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0,05 [mm]</a:t>
            </a:r>
          </a:p>
        </p:txBody>
      </p:sp>
      <p:sp>
        <p:nvSpPr>
          <p:cNvPr id="37" name="CuadroTexto 36">
            <a:extLst>
              <a:ext uri="{FF2B5EF4-FFF2-40B4-BE49-F238E27FC236}">
                <a16:creationId xmlns:a16="http://schemas.microsoft.com/office/drawing/2014/main" id="{6AC0A5F3-8686-422C-B01F-DBE7DCF159DA}"/>
              </a:ext>
            </a:extLst>
          </p:cNvPr>
          <p:cNvSpPr txBox="1"/>
          <p:nvPr/>
        </p:nvSpPr>
        <p:spPr>
          <a:xfrm>
            <a:off x="4442440" y="1662228"/>
            <a:ext cx="1274708"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202955,05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38" name="CuadroTexto 37">
            <a:extLst>
              <a:ext uri="{FF2B5EF4-FFF2-40B4-BE49-F238E27FC236}">
                <a16:creationId xmlns:a16="http://schemas.microsoft.com/office/drawing/2014/main" id="{12E53B9D-BAB3-459D-B673-FEB2406CAA7B}"/>
              </a:ext>
            </a:extLst>
          </p:cNvPr>
          <p:cNvSpPr txBox="1"/>
          <p:nvPr/>
        </p:nvSpPr>
        <p:spPr>
          <a:xfrm>
            <a:off x="4755453" y="4713474"/>
            <a:ext cx="675185"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124,46</a:t>
            </a:r>
          </a:p>
        </p:txBody>
      </p:sp>
      <p:sp>
        <p:nvSpPr>
          <p:cNvPr id="39" name="CuadroTexto 38">
            <a:extLst>
              <a:ext uri="{FF2B5EF4-FFF2-40B4-BE49-F238E27FC236}">
                <a16:creationId xmlns:a16="http://schemas.microsoft.com/office/drawing/2014/main" id="{46767EC6-DFB8-42B0-A200-B21FB080BD70}"/>
              </a:ext>
            </a:extLst>
          </p:cNvPr>
          <p:cNvSpPr txBox="1"/>
          <p:nvPr/>
        </p:nvSpPr>
        <p:spPr>
          <a:xfrm>
            <a:off x="7673304" y="3181969"/>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0,15 [mm]</a:t>
            </a:r>
          </a:p>
        </p:txBody>
      </p:sp>
      <p:sp>
        <p:nvSpPr>
          <p:cNvPr id="41" name="CuadroTexto 40">
            <a:extLst>
              <a:ext uri="{FF2B5EF4-FFF2-40B4-BE49-F238E27FC236}">
                <a16:creationId xmlns:a16="http://schemas.microsoft.com/office/drawing/2014/main" id="{DCA66F61-5417-4516-8E72-62CFEBF2D763}"/>
              </a:ext>
            </a:extLst>
          </p:cNvPr>
          <p:cNvSpPr txBox="1"/>
          <p:nvPr/>
        </p:nvSpPr>
        <p:spPr>
          <a:xfrm>
            <a:off x="7538570" y="1662967"/>
            <a:ext cx="1274708"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531408,13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42" name="CuadroTexto 41">
            <a:extLst>
              <a:ext uri="{FF2B5EF4-FFF2-40B4-BE49-F238E27FC236}">
                <a16:creationId xmlns:a16="http://schemas.microsoft.com/office/drawing/2014/main" id="{D91A91B4-3EFF-4710-87A6-7B49D18B27D1}"/>
              </a:ext>
            </a:extLst>
          </p:cNvPr>
          <p:cNvSpPr txBox="1"/>
          <p:nvPr/>
        </p:nvSpPr>
        <p:spPr>
          <a:xfrm>
            <a:off x="7895665" y="4714213"/>
            <a:ext cx="587020"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47,53</a:t>
            </a:r>
          </a:p>
        </p:txBody>
      </p:sp>
      <p:sp>
        <p:nvSpPr>
          <p:cNvPr id="43" name="CuadroTexto 42">
            <a:extLst>
              <a:ext uri="{FF2B5EF4-FFF2-40B4-BE49-F238E27FC236}">
                <a16:creationId xmlns:a16="http://schemas.microsoft.com/office/drawing/2014/main" id="{1BBD6D6C-5AF7-4246-A294-5E9C5E9BF9B9}"/>
              </a:ext>
            </a:extLst>
          </p:cNvPr>
          <p:cNvSpPr txBox="1"/>
          <p:nvPr/>
        </p:nvSpPr>
        <p:spPr>
          <a:xfrm>
            <a:off x="10668284" y="3181230"/>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0,01 [mm]</a:t>
            </a:r>
          </a:p>
        </p:txBody>
      </p:sp>
      <p:sp>
        <p:nvSpPr>
          <p:cNvPr id="44" name="CuadroTexto 43">
            <a:extLst>
              <a:ext uri="{FF2B5EF4-FFF2-40B4-BE49-F238E27FC236}">
                <a16:creationId xmlns:a16="http://schemas.microsoft.com/office/drawing/2014/main" id="{397BF1E6-6602-4B6A-8F25-367625937669}"/>
              </a:ext>
            </a:extLst>
          </p:cNvPr>
          <p:cNvSpPr txBox="1"/>
          <p:nvPr/>
        </p:nvSpPr>
        <p:spPr>
          <a:xfrm>
            <a:off x="10577632" y="1662228"/>
            <a:ext cx="1186543"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86036,60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45" name="CuadroTexto 44">
            <a:extLst>
              <a:ext uri="{FF2B5EF4-FFF2-40B4-BE49-F238E27FC236}">
                <a16:creationId xmlns:a16="http://schemas.microsoft.com/office/drawing/2014/main" id="{88646F5B-46E0-49BC-9AF8-8D4F7650133B}"/>
              </a:ext>
            </a:extLst>
          </p:cNvPr>
          <p:cNvSpPr txBox="1"/>
          <p:nvPr/>
        </p:nvSpPr>
        <p:spPr>
          <a:xfrm>
            <a:off x="10890645" y="4713474"/>
            <a:ext cx="587020"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293,6</a:t>
            </a:r>
          </a:p>
        </p:txBody>
      </p:sp>
      <p:sp>
        <p:nvSpPr>
          <p:cNvPr id="46" name="Rectángulo: esquinas redondeadas 45">
            <a:extLst>
              <a:ext uri="{FF2B5EF4-FFF2-40B4-BE49-F238E27FC236}">
                <a16:creationId xmlns:a16="http://schemas.microsoft.com/office/drawing/2014/main" id="{A17BC5D5-05EF-40CE-81D8-D2547DF7C385}"/>
              </a:ext>
            </a:extLst>
          </p:cNvPr>
          <p:cNvSpPr/>
          <p:nvPr/>
        </p:nvSpPr>
        <p:spPr>
          <a:xfrm>
            <a:off x="11734800" y="6610350"/>
            <a:ext cx="262128" cy="161924"/>
          </a:xfrm>
          <a:prstGeom prst="round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9545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239749" y="661649"/>
            <a:ext cx="9204251"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RESULTADO DE OPTIMIZACIÓN TOPOLÓGICA – ESTADO DE ELEVACIÓN</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4A08ADA-B4A0-4DDD-82C8-A1DB89820751}"/>
              </a:ext>
            </a:extLst>
          </p:cNvPr>
          <p:cNvSpPr txBox="1"/>
          <p:nvPr/>
        </p:nvSpPr>
        <p:spPr>
          <a:xfrm>
            <a:off x="2231099" y="1197309"/>
            <a:ext cx="3337773"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MAPEO DE ZONAS DE INTERÉS</a:t>
            </a:r>
          </a:p>
        </p:txBody>
      </p:sp>
      <p:pic>
        <p:nvPicPr>
          <p:cNvPr id="6" name="Imagen 5">
            <a:extLst>
              <a:ext uri="{FF2B5EF4-FFF2-40B4-BE49-F238E27FC236}">
                <a16:creationId xmlns:a16="http://schemas.microsoft.com/office/drawing/2014/main" id="{63DAA8E9-B382-4819-BAF0-8FC07E71BBEB}"/>
              </a:ext>
            </a:extLst>
          </p:cNvPr>
          <p:cNvPicPr>
            <a:picLocks noChangeAspect="1"/>
          </p:cNvPicPr>
          <p:nvPr/>
        </p:nvPicPr>
        <p:blipFill>
          <a:blip r:embed="rId3"/>
          <a:stretch>
            <a:fillRect/>
          </a:stretch>
        </p:blipFill>
        <p:spPr>
          <a:xfrm>
            <a:off x="670361" y="1665549"/>
            <a:ext cx="6459248" cy="2280193"/>
          </a:xfrm>
          <a:prstGeom prst="rect">
            <a:avLst/>
          </a:prstGeom>
          <a:ln>
            <a:solidFill>
              <a:schemeClr val="accent3"/>
            </a:solidFill>
          </a:ln>
        </p:spPr>
      </p:pic>
      <p:pic>
        <p:nvPicPr>
          <p:cNvPr id="11" name="Imagen 10">
            <a:extLst>
              <a:ext uri="{FF2B5EF4-FFF2-40B4-BE49-F238E27FC236}">
                <a16:creationId xmlns:a16="http://schemas.microsoft.com/office/drawing/2014/main" id="{B6B26E7D-2658-4998-ABB7-80B7ABA12A4C}"/>
              </a:ext>
            </a:extLst>
          </p:cNvPr>
          <p:cNvPicPr>
            <a:picLocks noChangeAspect="1"/>
          </p:cNvPicPr>
          <p:nvPr/>
        </p:nvPicPr>
        <p:blipFill>
          <a:blip r:embed="rId4"/>
          <a:stretch>
            <a:fillRect/>
          </a:stretch>
        </p:blipFill>
        <p:spPr>
          <a:xfrm>
            <a:off x="7752522" y="1665548"/>
            <a:ext cx="2879929" cy="2960744"/>
          </a:xfrm>
          <a:prstGeom prst="rect">
            <a:avLst/>
          </a:prstGeom>
          <a:ln>
            <a:solidFill>
              <a:schemeClr val="accent3"/>
            </a:solidFill>
          </a:ln>
        </p:spPr>
      </p:pic>
      <p:pic>
        <p:nvPicPr>
          <p:cNvPr id="14" name="Imagen 13">
            <a:extLst>
              <a:ext uri="{FF2B5EF4-FFF2-40B4-BE49-F238E27FC236}">
                <a16:creationId xmlns:a16="http://schemas.microsoft.com/office/drawing/2014/main" id="{CC23568B-4E66-4E66-8C8A-D9ECC14F3F44}"/>
              </a:ext>
            </a:extLst>
          </p:cNvPr>
          <p:cNvPicPr>
            <a:picLocks noChangeAspect="1"/>
          </p:cNvPicPr>
          <p:nvPr/>
        </p:nvPicPr>
        <p:blipFill>
          <a:blip r:embed="rId5"/>
          <a:stretch>
            <a:fillRect/>
          </a:stretch>
        </p:blipFill>
        <p:spPr>
          <a:xfrm>
            <a:off x="4693889" y="4233292"/>
            <a:ext cx="1749966" cy="1771951"/>
          </a:xfrm>
          <a:prstGeom prst="rect">
            <a:avLst/>
          </a:prstGeom>
          <a:ln>
            <a:solidFill>
              <a:schemeClr val="accent3"/>
            </a:solidFill>
          </a:ln>
        </p:spPr>
      </p:pic>
      <p:pic>
        <p:nvPicPr>
          <p:cNvPr id="18" name="Imagen 17">
            <a:extLst>
              <a:ext uri="{FF2B5EF4-FFF2-40B4-BE49-F238E27FC236}">
                <a16:creationId xmlns:a16="http://schemas.microsoft.com/office/drawing/2014/main" id="{98A7EE8B-4781-4C95-995D-4D827A809DF5}"/>
              </a:ext>
            </a:extLst>
          </p:cNvPr>
          <p:cNvPicPr>
            <a:picLocks noChangeAspect="1"/>
          </p:cNvPicPr>
          <p:nvPr/>
        </p:nvPicPr>
        <p:blipFill>
          <a:blip r:embed="rId6"/>
          <a:stretch>
            <a:fillRect/>
          </a:stretch>
        </p:blipFill>
        <p:spPr>
          <a:xfrm>
            <a:off x="1319110" y="4233292"/>
            <a:ext cx="2747205" cy="1632485"/>
          </a:xfrm>
          <a:prstGeom prst="rect">
            <a:avLst/>
          </a:prstGeom>
          <a:ln>
            <a:solidFill>
              <a:schemeClr val="accent3"/>
            </a:solidFill>
          </a:ln>
        </p:spPr>
      </p:pic>
      <p:pic>
        <p:nvPicPr>
          <p:cNvPr id="20" name="Imagen 19">
            <a:extLst>
              <a:ext uri="{FF2B5EF4-FFF2-40B4-BE49-F238E27FC236}">
                <a16:creationId xmlns:a16="http://schemas.microsoft.com/office/drawing/2014/main" id="{66A5771B-9981-4B73-877D-827FB8E8605C}"/>
              </a:ext>
            </a:extLst>
          </p:cNvPr>
          <p:cNvPicPr>
            <a:picLocks noChangeAspect="1"/>
          </p:cNvPicPr>
          <p:nvPr/>
        </p:nvPicPr>
        <p:blipFill>
          <a:blip r:embed="rId7"/>
          <a:stretch>
            <a:fillRect/>
          </a:stretch>
        </p:blipFill>
        <p:spPr>
          <a:xfrm>
            <a:off x="7332287" y="4858675"/>
            <a:ext cx="3720398" cy="731083"/>
          </a:xfrm>
          <a:prstGeom prst="rect">
            <a:avLst/>
          </a:prstGeom>
          <a:ln>
            <a:solidFill>
              <a:schemeClr val="accent3"/>
            </a:solidFill>
          </a:ln>
        </p:spPr>
      </p:pic>
      <p:sp>
        <p:nvSpPr>
          <p:cNvPr id="12" name="Rectángulo: esquinas redondeadas 11">
            <a:extLst>
              <a:ext uri="{FF2B5EF4-FFF2-40B4-BE49-F238E27FC236}">
                <a16:creationId xmlns:a16="http://schemas.microsoft.com/office/drawing/2014/main" id="{C38FBF42-4B38-4EB2-AF1D-EFF86D57219B}"/>
              </a:ext>
            </a:extLst>
          </p:cNvPr>
          <p:cNvSpPr/>
          <p:nvPr/>
        </p:nvSpPr>
        <p:spPr>
          <a:xfrm>
            <a:off x="11734800" y="6610350"/>
            <a:ext cx="262128" cy="161924"/>
          </a:xfrm>
          <a:prstGeom prst="round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1808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211942" y="661649"/>
            <a:ext cx="9259907"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PROPUESTA 2 – REDISEÑO DE ESTRUCTURA – ESTUDIO DE ELEVACIÓN</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92BFB8AB-FADC-42B3-8D85-A4735B1A12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87" y="2135142"/>
            <a:ext cx="4159727" cy="2932267"/>
          </a:xfrm>
          <a:prstGeom prst="rect">
            <a:avLst/>
          </a:prstGeom>
          <a:ln w="38100">
            <a:solidFill>
              <a:schemeClr val="accent3"/>
            </a:solidFill>
          </a:ln>
          <a:effectLst>
            <a:glow rad="63500">
              <a:schemeClr val="accent4">
                <a:satMod val="175000"/>
                <a:alpha val="40000"/>
              </a:schemeClr>
            </a:glow>
          </a:effectLst>
        </p:spPr>
      </p:pic>
      <p:pic>
        <p:nvPicPr>
          <p:cNvPr id="11" name="Imagen 10">
            <a:extLst>
              <a:ext uri="{FF2B5EF4-FFF2-40B4-BE49-F238E27FC236}">
                <a16:creationId xmlns:a16="http://schemas.microsoft.com/office/drawing/2014/main" id="{52BC20B0-354A-4B07-95A6-C76E9BE341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3525" y="1221913"/>
            <a:ext cx="2213119" cy="2274133"/>
          </a:xfrm>
          <a:prstGeom prst="rect">
            <a:avLst/>
          </a:prstGeom>
          <a:ln w="38100">
            <a:solidFill>
              <a:schemeClr val="accent3"/>
            </a:solidFill>
          </a:ln>
          <a:effectLst>
            <a:glow rad="63500">
              <a:schemeClr val="accent4">
                <a:satMod val="175000"/>
                <a:alpha val="40000"/>
              </a:schemeClr>
            </a:glow>
          </a:effectLst>
        </p:spPr>
      </p:pic>
      <p:pic>
        <p:nvPicPr>
          <p:cNvPr id="16" name="Imagen 15">
            <a:extLst>
              <a:ext uri="{FF2B5EF4-FFF2-40B4-BE49-F238E27FC236}">
                <a16:creationId xmlns:a16="http://schemas.microsoft.com/office/drawing/2014/main" id="{D4124E15-8054-4C7D-96FF-0BA2D4448F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23585" y="1853024"/>
            <a:ext cx="3867249" cy="1774696"/>
          </a:xfrm>
          <a:prstGeom prst="rect">
            <a:avLst/>
          </a:prstGeom>
          <a:ln>
            <a:solidFill>
              <a:schemeClr val="accent3"/>
            </a:solidFill>
          </a:ln>
        </p:spPr>
      </p:pic>
      <p:sp>
        <p:nvSpPr>
          <p:cNvPr id="21" name="CuadroTexto 20">
            <a:extLst>
              <a:ext uri="{FF2B5EF4-FFF2-40B4-BE49-F238E27FC236}">
                <a16:creationId xmlns:a16="http://schemas.microsoft.com/office/drawing/2014/main" id="{41887F2E-600B-4ECA-9D05-304C83C0E224}"/>
              </a:ext>
            </a:extLst>
          </p:cNvPr>
          <p:cNvSpPr txBox="1"/>
          <p:nvPr/>
        </p:nvSpPr>
        <p:spPr>
          <a:xfrm>
            <a:off x="9220281" y="1269903"/>
            <a:ext cx="1673856"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PROPIEDADES</a:t>
            </a:r>
          </a:p>
        </p:txBody>
      </p:sp>
      <p:sp>
        <p:nvSpPr>
          <p:cNvPr id="22" name="CuadroTexto 21">
            <a:extLst>
              <a:ext uri="{FF2B5EF4-FFF2-40B4-BE49-F238E27FC236}">
                <a16:creationId xmlns:a16="http://schemas.microsoft.com/office/drawing/2014/main" id="{0D218788-06A8-47DD-AE3E-35FE2CD2E936}"/>
              </a:ext>
            </a:extLst>
          </p:cNvPr>
          <p:cNvSpPr txBox="1"/>
          <p:nvPr/>
        </p:nvSpPr>
        <p:spPr>
          <a:xfrm>
            <a:off x="1339961" y="1565387"/>
            <a:ext cx="2383987" cy="338554"/>
          </a:xfrm>
          <a:prstGeom prst="rect">
            <a:avLst/>
          </a:prstGeom>
          <a:noFill/>
          <a:ln w="38100">
            <a:solidFill>
              <a:schemeClr val="accent3"/>
            </a:solidFill>
          </a:ln>
        </p:spPr>
        <p:txBody>
          <a:bodyPr wrap="none" rtlCol="0">
            <a:spAutoFit/>
          </a:bodyPr>
          <a:lstStyle/>
          <a:p>
            <a:pPr algn="ctr"/>
            <a:r>
              <a:rPr lang="es-EC" sz="1600" b="1">
                <a:latin typeface="Arial" panose="020B0604020202020204" pitchFamily="34" charset="0"/>
                <a:cs typeface="Arial" panose="020B0604020202020204" pitchFamily="34" charset="0"/>
              </a:rPr>
              <a:t>MODELO – REDISEÑO</a:t>
            </a:r>
            <a:endParaRPr lang="es-EC" sz="1600" b="1"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5CF4CC41-C6FA-401B-91AA-89AB6590C774}"/>
              </a:ext>
            </a:extLst>
          </p:cNvPr>
          <p:cNvSpPr txBox="1"/>
          <p:nvPr/>
        </p:nvSpPr>
        <p:spPr>
          <a:xfrm>
            <a:off x="8924580" y="4104877"/>
            <a:ext cx="2209259"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RESUMEN DE MASA</a:t>
            </a:r>
          </a:p>
        </p:txBody>
      </p:sp>
      <p:sp>
        <p:nvSpPr>
          <p:cNvPr id="18" name="CuadroTexto 17">
            <a:extLst>
              <a:ext uri="{FF2B5EF4-FFF2-40B4-BE49-F238E27FC236}">
                <a16:creationId xmlns:a16="http://schemas.microsoft.com/office/drawing/2014/main" id="{D11F57D0-D44E-42DD-8EC8-13D824BF4011}"/>
              </a:ext>
            </a:extLst>
          </p:cNvPr>
          <p:cNvSpPr txBox="1"/>
          <p:nvPr/>
        </p:nvSpPr>
        <p:spPr>
          <a:xfrm>
            <a:off x="8614732" y="4664767"/>
            <a:ext cx="3124312" cy="923330"/>
          </a:xfrm>
          <a:prstGeom prst="rect">
            <a:avLst/>
          </a:prstGeom>
          <a:noFill/>
        </p:spPr>
        <p:txBody>
          <a:bodyPr wrap="square" rtlCol="0">
            <a:spAutoFit/>
          </a:bodyPr>
          <a:lstStyle/>
          <a:p>
            <a:pPr marL="285750" indent="-285750">
              <a:buFont typeface="Arial" panose="020B0604020202020204" pitchFamily="34" charset="0"/>
              <a:buChar char="•"/>
            </a:pPr>
            <a:r>
              <a:rPr lang="es-EC" dirty="0">
                <a:latin typeface="Mathcad UniMath" panose="02000503020000020003" pitchFamily="50" charset="0"/>
                <a:cs typeface="Arial" panose="020B0604020202020204" pitchFamily="34" charset="0"/>
              </a:rPr>
              <a:t>Modelo Base:   71,29 [g]</a:t>
            </a:r>
          </a:p>
          <a:p>
            <a:pPr marL="285750" indent="-285750">
              <a:buFont typeface="Arial" panose="020B0604020202020204" pitchFamily="34" charset="0"/>
              <a:buChar char="•"/>
            </a:pPr>
            <a:r>
              <a:rPr lang="es-EC" dirty="0">
                <a:latin typeface="Mathcad UniMath" panose="02000503020000020003" pitchFamily="50" charset="0"/>
                <a:cs typeface="Arial" panose="020B0604020202020204" pitchFamily="34" charset="0"/>
              </a:rPr>
              <a:t>Propuesta 2:   36,02 [g]</a:t>
            </a:r>
          </a:p>
          <a:p>
            <a:pPr marL="285750" indent="-285750">
              <a:buFont typeface="Arial" panose="020B0604020202020204" pitchFamily="34" charset="0"/>
              <a:buChar char="•"/>
            </a:pPr>
            <a:r>
              <a:rPr lang="es-EC" dirty="0">
                <a:latin typeface="Mathcad UniMath" panose="02000503020000020003" pitchFamily="50" charset="0"/>
                <a:cs typeface="Arial" panose="020B0604020202020204" pitchFamily="34" charset="0"/>
              </a:rPr>
              <a:t>Ahorro:   49,47%</a:t>
            </a:r>
          </a:p>
        </p:txBody>
      </p:sp>
      <p:pic>
        <p:nvPicPr>
          <p:cNvPr id="25" name="Imagen 24">
            <a:extLst>
              <a:ext uri="{FF2B5EF4-FFF2-40B4-BE49-F238E27FC236}">
                <a16:creationId xmlns:a16="http://schemas.microsoft.com/office/drawing/2014/main" id="{550B9257-5A46-4206-9E93-593FEEC15F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69717" y="3758066"/>
            <a:ext cx="2209158" cy="2274133"/>
          </a:xfrm>
          <a:prstGeom prst="rect">
            <a:avLst/>
          </a:prstGeom>
          <a:ln w="38100">
            <a:solidFill>
              <a:schemeClr val="accent3"/>
            </a:solidFill>
          </a:ln>
          <a:effectLst>
            <a:glow rad="63500">
              <a:schemeClr val="accent4">
                <a:satMod val="175000"/>
                <a:alpha val="40000"/>
              </a:schemeClr>
            </a:glow>
          </a:effectLst>
        </p:spPr>
      </p:pic>
      <p:sp>
        <p:nvSpPr>
          <p:cNvPr id="14" name="Rectángulo: esquinas redondeadas 13">
            <a:extLst>
              <a:ext uri="{FF2B5EF4-FFF2-40B4-BE49-F238E27FC236}">
                <a16:creationId xmlns:a16="http://schemas.microsoft.com/office/drawing/2014/main" id="{B9DC6FEB-296B-4488-8278-BA9E666B8846}"/>
              </a:ext>
            </a:extLst>
          </p:cNvPr>
          <p:cNvSpPr/>
          <p:nvPr/>
        </p:nvSpPr>
        <p:spPr>
          <a:xfrm>
            <a:off x="11734800" y="6610350"/>
            <a:ext cx="262128" cy="161924"/>
          </a:xfrm>
          <a:prstGeom prst="round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4216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516617" y="661649"/>
            <a:ext cx="865057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ESTUDIO ESTÁTICO – REDISEÑO DE ESTRUCTURA – PROPUESTA 2</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15" name="Imagen 14">
            <a:extLst>
              <a:ext uri="{FF2B5EF4-FFF2-40B4-BE49-F238E27FC236}">
                <a16:creationId xmlns:a16="http://schemas.microsoft.com/office/drawing/2014/main" id="{6576923B-C22A-406F-BF9B-48E3F8458953}"/>
              </a:ext>
            </a:extLst>
          </p:cNvPr>
          <p:cNvPicPr/>
          <p:nvPr/>
        </p:nvPicPr>
        <p:blipFill>
          <a:blip r:embed="rId3" cstate="print">
            <a:extLst>
              <a:ext uri="{28A0092B-C50C-407E-A947-70E740481C1C}">
                <a14:useLocalDpi xmlns:a14="http://schemas.microsoft.com/office/drawing/2010/main" val="0"/>
              </a:ext>
            </a:extLst>
          </a:blip>
          <a:srcRect/>
          <a:stretch/>
        </p:blipFill>
        <p:spPr>
          <a:xfrm>
            <a:off x="2847792" y="1732795"/>
            <a:ext cx="2232000" cy="1316401"/>
          </a:xfrm>
          <a:prstGeom prst="rect">
            <a:avLst/>
          </a:prstGeom>
          <a:ln>
            <a:solidFill>
              <a:schemeClr val="tx1"/>
            </a:solidFill>
          </a:ln>
        </p:spPr>
      </p:pic>
      <p:pic>
        <p:nvPicPr>
          <p:cNvPr id="17" name="Imagen 16">
            <a:extLst>
              <a:ext uri="{FF2B5EF4-FFF2-40B4-BE49-F238E27FC236}">
                <a16:creationId xmlns:a16="http://schemas.microsoft.com/office/drawing/2014/main" id="{CC0804D7-A2AB-4910-B01D-65420E406F53}"/>
              </a:ext>
            </a:extLst>
          </p:cNvPr>
          <p:cNvPicPr/>
          <p:nvPr/>
        </p:nvPicPr>
        <p:blipFill>
          <a:blip r:embed="rId4" cstate="print">
            <a:extLst>
              <a:ext uri="{28A0092B-C50C-407E-A947-70E740481C1C}">
                <a14:useLocalDpi xmlns:a14="http://schemas.microsoft.com/office/drawing/2010/main" val="0"/>
              </a:ext>
            </a:extLst>
          </a:blip>
          <a:srcRect/>
          <a:stretch/>
        </p:blipFill>
        <p:spPr>
          <a:xfrm>
            <a:off x="2847792" y="3245442"/>
            <a:ext cx="2232000" cy="1316401"/>
          </a:xfrm>
          <a:prstGeom prst="rect">
            <a:avLst/>
          </a:prstGeom>
          <a:ln>
            <a:solidFill>
              <a:schemeClr val="tx1"/>
            </a:solidFill>
          </a:ln>
        </p:spPr>
      </p:pic>
      <p:pic>
        <p:nvPicPr>
          <p:cNvPr id="19" name="Imagen 18">
            <a:extLst>
              <a:ext uri="{FF2B5EF4-FFF2-40B4-BE49-F238E27FC236}">
                <a16:creationId xmlns:a16="http://schemas.microsoft.com/office/drawing/2014/main" id="{3558255C-49B0-4499-8E0A-BA5C9FD7FC8C}"/>
              </a:ext>
            </a:extLst>
          </p:cNvPr>
          <p:cNvPicPr/>
          <p:nvPr/>
        </p:nvPicPr>
        <p:blipFill>
          <a:blip r:embed="rId5" cstate="print">
            <a:extLst>
              <a:ext uri="{28A0092B-C50C-407E-A947-70E740481C1C}">
                <a14:useLocalDpi xmlns:a14="http://schemas.microsoft.com/office/drawing/2010/main" val="0"/>
              </a:ext>
            </a:extLst>
          </a:blip>
          <a:srcRect/>
          <a:stretch/>
        </p:blipFill>
        <p:spPr>
          <a:xfrm>
            <a:off x="2847792" y="4784099"/>
            <a:ext cx="2232000" cy="1316401"/>
          </a:xfrm>
          <a:prstGeom prst="rect">
            <a:avLst/>
          </a:prstGeom>
          <a:ln>
            <a:solidFill>
              <a:schemeClr val="tx1"/>
            </a:solidFill>
          </a:ln>
        </p:spPr>
      </p:pic>
      <p:pic>
        <p:nvPicPr>
          <p:cNvPr id="20" name="Imagen 19">
            <a:extLst>
              <a:ext uri="{FF2B5EF4-FFF2-40B4-BE49-F238E27FC236}">
                <a16:creationId xmlns:a16="http://schemas.microsoft.com/office/drawing/2014/main" id="{6B3A9EA3-7968-4DFB-8F83-C6B4487C7A60}"/>
              </a:ext>
            </a:extLst>
          </p:cNvPr>
          <p:cNvPicPr/>
          <p:nvPr/>
        </p:nvPicPr>
        <p:blipFill>
          <a:blip r:embed="rId6" cstate="print">
            <a:extLst>
              <a:ext uri="{28A0092B-C50C-407E-A947-70E740481C1C}">
                <a14:useLocalDpi xmlns:a14="http://schemas.microsoft.com/office/drawing/2010/main" val="0"/>
              </a:ext>
            </a:extLst>
          </a:blip>
          <a:srcRect/>
          <a:stretch/>
        </p:blipFill>
        <p:spPr>
          <a:xfrm>
            <a:off x="5907715" y="1732795"/>
            <a:ext cx="2232000" cy="1316401"/>
          </a:xfrm>
          <a:prstGeom prst="rect">
            <a:avLst/>
          </a:prstGeom>
          <a:ln>
            <a:solidFill>
              <a:schemeClr val="tx1"/>
            </a:solidFill>
          </a:ln>
        </p:spPr>
      </p:pic>
      <p:pic>
        <p:nvPicPr>
          <p:cNvPr id="24" name="Imagen 23">
            <a:extLst>
              <a:ext uri="{FF2B5EF4-FFF2-40B4-BE49-F238E27FC236}">
                <a16:creationId xmlns:a16="http://schemas.microsoft.com/office/drawing/2014/main" id="{F2F8F095-5ED9-4C44-9351-4BB898B1F526}"/>
              </a:ext>
            </a:extLst>
          </p:cNvPr>
          <p:cNvPicPr/>
          <p:nvPr/>
        </p:nvPicPr>
        <p:blipFill>
          <a:blip r:embed="rId7" cstate="print">
            <a:extLst>
              <a:ext uri="{28A0092B-C50C-407E-A947-70E740481C1C}">
                <a14:useLocalDpi xmlns:a14="http://schemas.microsoft.com/office/drawing/2010/main" val="0"/>
              </a:ext>
            </a:extLst>
          </a:blip>
          <a:srcRect/>
          <a:stretch/>
        </p:blipFill>
        <p:spPr>
          <a:xfrm>
            <a:off x="5907715" y="3245442"/>
            <a:ext cx="2232000" cy="1316401"/>
          </a:xfrm>
          <a:prstGeom prst="rect">
            <a:avLst/>
          </a:prstGeom>
          <a:ln>
            <a:solidFill>
              <a:schemeClr val="tx1"/>
            </a:solidFill>
          </a:ln>
        </p:spPr>
      </p:pic>
      <p:pic>
        <p:nvPicPr>
          <p:cNvPr id="26" name="Imagen 25">
            <a:extLst>
              <a:ext uri="{FF2B5EF4-FFF2-40B4-BE49-F238E27FC236}">
                <a16:creationId xmlns:a16="http://schemas.microsoft.com/office/drawing/2014/main" id="{8D9BA45C-0885-4313-AB3A-2BAFEAD20F53}"/>
              </a:ext>
            </a:extLst>
          </p:cNvPr>
          <p:cNvPicPr/>
          <p:nvPr/>
        </p:nvPicPr>
        <p:blipFill>
          <a:blip r:embed="rId8" cstate="print">
            <a:extLst>
              <a:ext uri="{28A0092B-C50C-407E-A947-70E740481C1C}">
                <a14:useLocalDpi xmlns:a14="http://schemas.microsoft.com/office/drawing/2010/main" val="0"/>
              </a:ext>
            </a:extLst>
          </a:blip>
          <a:srcRect/>
          <a:stretch/>
        </p:blipFill>
        <p:spPr>
          <a:xfrm>
            <a:off x="5907715" y="4784099"/>
            <a:ext cx="2232000" cy="1316401"/>
          </a:xfrm>
          <a:prstGeom prst="rect">
            <a:avLst/>
          </a:prstGeom>
          <a:ln>
            <a:solidFill>
              <a:schemeClr val="tx1"/>
            </a:solidFill>
          </a:ln>
        </p:spPr>
      </p:pic>
      <p:pic>
        <p:nvPicPr>
          <p:cNvPr id="27" name="Imagen 26">
            <a:extLst>
              <a:ext uri="{FF2B5EF4-FFF2-40B4-BE49-F238E27FC236}">
                <a16:creationId xmlns:a16="http://schemas.microsoft.com/office/drawing/2014/main" id="{F116C427-91E1-40B9-B105-16392B9ACAE2}"/>
              </a:ext>
            </a:extLst>
          </p:cNvPr>
          <p:cNvPicPr/>
          <p:nvPr/>
        </p:nvPicPr>
        <p:blipFill>
          <a:blip r:embed="rId9" cstate="print">
            <a:extLst>
              <a:ext uri="{28A0092B-C50C-407E-A947-70E740481C1C}">
                <a14:useLocalDpi xmlns:a14="http://schemas.microsoft.com/office/drawing/2010/main" val="0"/>
              </a:ext>
            </a:extLst>
          </a:blip>
          <a:srcRect/>
          <a:stretch/>
        </p:blipFill>
        <p:spPr>
          <a:xfrm>
            <a:off x="8954386" y="1732795"/>
            <a:ext cx="2232000" cy="1316401"/>
          </a:xfrm>
          <a:prstGeom prst="rect">
            <a:avLst/>
          </a:prstGeom>
          <a:ln>
            <a:solidFill>
              <a:schemeClr val="tx1"/>
            </a:solidFill>
          </a:ln>
        </p:spPr>
      </p:pic>
      <p:pic>
        <p:nvPicPr>
          <p:cNvPr id="28" name="Imagen 27">
            <a:extLst>
              <a:ext uri="{FF2B5EF4-FFF2-40B4-BE49-F238E27FC236}">
                <a16:creationId xmlns:a16="http://schemas.microsoft.com/office/drawing/2014/main" id="{E5E6ACA3-26CC-4747-8777-C7C459A80050}"/>
              </a:ext>
            </a:extLst>
          </p:cNvPr>
          <p:cNvPicPr/>
          <p:nvPr/>
        </p:nvPicPr>
        <p:blipFill>
          <a:blip r:embed="rId10" cstate="print">
            <a:extLst>
              <a:ext uri="{28A0092B-C50C-407E-A947-70E740481C1C}">
                <a14:useLocalDpi xmlns:a14="http://schemas.microsoft.com/office/drawing/2010/main" val="0"/>
              </a:ext>
            </a:extLst>
          </a:blip>
          <a:srcRect/>
          <a:stretch/>
        </p:blipFill>
        <p:spPr>
          <a:xfrm>
            <a:off x="8954386" y="3245442"/>
            <a:ext cx="2232000" cy="1316401"/>
          </a:xfrm>
          <a:prstGeom prst="rect">
            <a:avLst/>
          </a:prstGeom>
          <a:ln>
            <a:solidFill>
              <a:schemeClr val="tx1"/>
            </a:solidFill>
          </a:ln>
        </p:spPr>
      </p:pic>
      <p:pic>
        <p:nvPicPr>
          <p:cNvPr id="29" name="Imagen 28">
            <a:extLst>
              <a:ext uri="{FF2B5EF4-FFF2-40B4-BE49-F238E27FC236}">
                <a16:creationId xmlns:a16="http://schemas.microsoft.com/office/drawing/2014/main" id="{170FCA63-4EE8-4D99-85F9-F9BC9D06DDCC}"/>
              </a:ext>
            </a:extLst>
          </p:cNvPr>
          <p:cNvPicPr/>
          <p:nvPr/>
        </p:nvPicPr>
        <p:blipFill>
          <a:blip r:embed="rId11" cstate="print">
            <a:extLst>
              <a:ext uri="{28A0092B-C50C-407E-A947-70E740481C1C}">
                <a14:useLocalDpi xmlns:a14="http://schemas.microsoft.com/office/drawing/2010/main" val="0"/>
              </a:ext>
            </a:extLst>
          </a:blip>
          <a:srcRect/>
          <a:stretch/>
        </p:blipFill>
        <p:spPr>
          <a:xfrm>
            <a:off x="8954386" y="4784099"/>
            <a:ext cx="2232000" cy="1316401"/>
          </a:xfrm>
          <a:prstGeom prst="rect">
            <a:avLst/>
          </a:prstGeom>
          <a:ln>
            <a:solidFill>
              <a:schemeClr val="tx1"/>
            </a:solidFill>
          </a:ln>
        </p:spPr>
      </p:pic>
      <p:sp>
        <p:nvSpPr>
          <p:cNvPr id="30" name="CuadroTexto 29">
            <a:extLst>
              <a:ext uri="{FF2B5EF4-FFF2-40B4-BE49-F238E27FC236}">
                <a16:creationId xmlns:a16="http://schemas.microsoft.com/office/drawing/2014/main" id="{7E5F4CAF-E5DD-452A-87A2-99D49AC9D8C2}"/>
              </a:ext>
            </a:extLst>
          </p:cNvPr>
          <p:cNvSpPr txBox="1"/>
          <p:nvPr/>
        </p:nvSpPr>
        <p:spPr>
          <a:xfrm>
            <a:off x="691501" y="2221719"/>
            <a:ext cx="1930337"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Esfuerzo Máximo</a:t>
            </a:r>
          </a:p>
        </p:txBody>
      </p:sp>
      <p:sp>
        <p:nvSpPr>
          <p:cNvPr id="31" name="CuadroTexto 30">
            <a:extLst>
              <a:ext uri="{FF2B5EF4-FFF2-40B4-BE49-F238E27FC236}">
                <a16:creationId xmlns:a16="http://schemas.microsoft.com/office/drawing/2014/main" id="{D5A1BE77-712E-4009-86BF-A613A823A5DC}"/>
              </a:ext>
            </a:extLst>
          </p:cNvPr>
          <p:cNvSpPr txBox="1"/>
          <p:nvPr/>
        </p:nvSpPr>
        <p:spPr>
          <a:xfrm>
            <a:off x="624001" y="3611255"/>
            <a:ext cx="2054992" cy="584775"/>
          </a:xfrm>
          <a:prstGeom prst="rect">
            <a:avLst/>
          </a:prstGeom>
          <a:noFill/>
          <a:ln w="38100">
            <a:solidFill>
              <a:schemeClr val="accent3"/>
            </a:solidFill>
          </a:ln>
        </p:spPr>
        <p:txBody>
          <a:bodyPr wrap="square" rtlCol="0">
            <a:spAutoFit/>
          </a:bodyPr>
          <a:lstStyle/>
          <a:p>
            <a:pPr algn="ctr"/>
            <a:r>
              <a:rPr lang="es-EC" sz="1600" b="1" dirty="0">
                <a:latin typeface="Arial" panose="020B0604020202020204" pitchFamily="34" charset="0"/>
                <a:cs typeface="Arial" panose="020B0604020202020204" pitchFamily="34" charset="0"/>
              </a:rPr>
              <a:t>Desplazamiento Máximo </a:t>
            </a:r>
          </a:p>
        </p:txBody>
      </p:sp>
      <p:sp>
        <p:nvSpPr>
          <p:cNvPr id="32" name="CuadroTexto 31">
            <a:extLst>
              <a:ext uri="{FF2B5EF4-FFF2-40B4-BE49-F238E27FC236}">
                <a16:creationId xmlns:a16="http://schemas.microsoft.com/office/drawing/2014/main" id="{F45340F1-EC9B-49AB-9DA9-0AAE39C2979D}"/>
              </a:ext>
            </a:extLst>
          </p:cNvPr>
          <p:cNvSpPr txBox="1"/>
          <p:nvPr/>
        </p:nvSpPr>
        <p:spPr>
          <a:xfrm>
            <a:off x="624001" y="5149912"/>
            <a:ext cx="2054992" cy="584775"/>
          </a:xfrm>
          <a:prstGeom prst="rect">
            <a:avLst/>
          </a:prstGeom>
          <a:noFill/>
          <a:ln w="38100">
            <a:solidFill>
              <a:schemeClr val="accent3"/>
            </a:solidFill>
          </a:ln>
        </p:spPr>
        <p:txBody>
          <a:bodyPr wrap="square" rtlCol="0">
            <a:spAutoFit/>
          </a:bodyPr>
          <a:lstStyle/>
          <a:p>
            <a:pPr algn="ctr"/>
            <a:r>
              <a:rPr lang="es-EC" sz="1600" b="1" dirty="0">
                <a:latin typeface="Arial" panose="020B0604020202020204" pitchFamily="34" charset="0"/>
                <a:cs typeface="Arial" panose="020B0604020202020204" pitchFamily="34" charset="0"/>
              </a:rPr>
              <a:t>Factor de Seguridad Mínimo </a:t>
            </a:r>
          </a:p>
        </p:txBody>
      </p:sp>
      <p:sp>
        <p:nvSpPr>
          <p:cNvPr id="33" name="CuadroTexto 32">
            <a:extLst>
              <a:ext uri="{FF2B5EF4-FFF2-40B4-BE49-F238E27FC236}">
                <a16:creationId xmlns:a16="http://schemas.microsoft.com/office/drawing/2014/main" id="{2EC70773-201E-48EB-80D2-2F862A46AA30}"/>
              </a:ext>
            </a:extLst>
          </p:cNvPr>
          <p:cNvSpPr txBox="1"/>
          <p:nvPr/>
        </p:nvSpPr>
        <p:spPr>
          <a:xfrm>
            <a:off x="2944382" y="1197785"/>
            <a:ext cx="2038828"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REPOSO</a:t>
            </a:r>
          </a:p>
        </p:txBody>
      </p:sp>
      <p:sp>
        <p:nvSpPr>
          <p:cNvPr id="34" name="CuadroTexto 33">
            <a:extLst>
              <a:ext uri="{FF2B5EF4-FFF2-40B4-BE49-F238E27FC236}">
                <a16:creationId xmlns:a16="http://schemas.microsoft.com/office/drawing/2014/main" id="{6145A1C4-AD9F-401D-9726-19AFDA0F734E}"/>
              </a:ext>
            </a:extLst>
          </p:cNvPr>
          <p:cNvSpPr txBox="1"/>
          <p:nvPr/>
        </p:nvSpPr>
        <p:spPr>
          <a:xfrm>
            <a:off x="5871509" y="1197785"/>
            <a:ext cx="2304412"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ELEVACIÓN</a:t>
            </a:r>
          </a:p>
        </p:txBody>
      </p:sp>
      <p:sp>
        <p:nvSpPr>
          <p:cNvPr id="35" name="CuadroTexto 34">
            <a:extLst>
              <a:ext uri="{FF2B5EF4-FFF2-40B4-BE49-F238E27FC236}">
                <a16:creationId xmlns:a16="http://schemas.microsoft.com/office/drawing/2014/main" id="{0F9949E2-2476-43F7-B467-B273756D62A0}"/>
              </a:ext>
            </a:extLst>
          </p:cNvPr>
          <p:cNvSpPr txBox="1"/>
          <p:nvPr/>
        </p:nvSpPr>
        <p:spPr>
          <a:xfrm>
            <a:off x="8733836" y="1197785"/>
            <a:ext cx="2673103"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SUSTENTACIÓN</a:t>
            </a:r>
          </a:p>
        </p:txBody>
      </p:sp>
      <p:sp>
        <p:nvSpPr>
          <p:cNvPr id="36" name="CuadroTexto 35">
            <a:extLst>
              <a:ext uri="{FF2B5EF4-FFF2-40B4-BE49-F238E27FC236}">
                <a16:creationId xmlns:a16="http://schemas.microsoft.com/office/drawing/2014/main" id="{DC1B04DA-98AC-4B78-AFBF-6255FAE10DB5}"/>
              </a:ext>
            </a:extLst>
          </p:cNvPr>
          <p:cNvSpPr txBox="1"/>
          <p:nvPr/>
        </p:nvSpPr>
        <p:spPr>
          <a:xfrm>
            <a:off x="4577174" y="3181230"/>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0,16 [mm]</a:t>
            </a:r>
          </a:p>
        </p:txBody>
      </p:sp>
      <p:sp>
        <p:nvSpPr>
          <p:cNvPr id="37" name="CuadroTexto 36">
            <a:extLst>
              <a:ext uri="{FF2B5EF4-FFF2-40B4-BE49-F238E27FC236}">
                <a16:creationId xmlns:a16="http://schemas.microsoft.com/office/drawing/2014/main" id="{6AC0A5F3-8686-422C-B01F-DBE7DCF159DA}"/>
              </a:ext>
            </a:extLst>
          </p:cNvPr>
          <p:cNvSpPr txBox="1"/>
          <p:nvPr/>
        </p:nvSpPr>
        <p:spPr>
          <a:xfrm>
            <a:off x="4442443" y="1662228"/>
            <a:ext cx="1274708"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831139,19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38" name="CuadroTexto 37">
            <a:extLst>
              <a:ext uri="{FF2B5EF4-FFF2-40B4-BE49-F238E27FC236}">
                <a16:creationId xmlns:a16="http://schemas.microsoft.com/office/drawing/2014/main" id="{12E53B9D-BAB3-459D-B673-FEB2406CAA7B}"/>
              </a:ext>
            </a:extLst>
          </p:cNvPr>
          <p:cNvSpPr txBox="1"/>
          <p:nvPr/>
        </p:nvSpPr>
        <p:spPr>
          <a:xfrm>
            <a:off x="4799537" y="4713474"/>
            <a:ext cx="587020"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30,39</a:t>
            </a:r>
          </a:p>
        </p:txBody>
      </p:sp>
      <p:sp>
        <p:nvSpPr>
          <p:cNvPr id="39" name="CuadroTexto 38">
            <a:extLst>
              <a:ext uri="{FF2B5EF4-FFF2-40B4-BE49-F238E27FC236}">
                <a16:creationId xmlns:a16="http://schemas.microsoft.com/office/drawing/2014/main" id="{46767EC6-DFB8-42B0-A200-B21FB080BD70}"/>
              </a:ext>
            </a:extLst>
          </p:cNvPr>
          <p:cNvSpPr txBox="1"/>
          <p:nvPr/>
        </p:nvSpPr>
        <p:spPr>
          <a:xfrm>
            <a:off x="7673304" y="3181969"/>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0,28 [mm]</a:t>
            </a:r>
          </a:p>
        </p:txBody>
      </p:sp>
      <p:sp>
        <p:nvSpPr>
          <p:cNvPr id="41" name="CuadroTexto 40">
            <a:extLst>
              <a:ext uri="{FF2B5EF4-FFF2-40B4-BE49-F238E27FC236}">
                <a16:creationId xmlns:a16="http://schemas.microsoft.com/office/drawing/2014/main" id="{DCA66F61-5417-4516-8E72-62CFEBF2D763}"/>
              </a:ext>
            </a:extLst>
          </p:cNvPr>
          <p:cNvSpPr txBox="1"/>
          <p:nvPr/>
        </p:nvSpPr>
        <p:spPr>
          <a:xfrm>
            <a:off x="7494490" y="1662967"/>
            <a:ext cx="1362874"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3481593,25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42" name="CuadroTexto 41">
            <a:extLst>
              <a:ext uri="{FF2B5EF4-FFF2-40B4-BE49-F238E27FC236}">
                <a16:creationId xmlns:a16="http://schemas.microsoft.com/office/drawing/2014/main" id="{D91A91B4-3EFF-4710-87A6-7B49D18B27D1}"/>
              </a:ext>
            </a:extLst>
          </p:cNvPr>
          <p:cNvSpPr txBox="1"/>
          <p:nvPr/>
        </p:nvSpPr>
        <p:spPr>
          <a:xfrm>
            <a:off x="7939748" y="4714213"/>
            <a:ext cx="498855"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6,58</a:t>
            </a:r>
          </a:p>
        </p:txBody>
      </p:sp>
      <p:sp>
        <p:nvSpPr>
          <p:cNvPr id="43" name="CuadroTexto 42">
            <a:extLst>
              <a:ext uri="{FF2B5EF4-FFF2-40B4-BE49-F238E27FC236}">
                <a16:creationId xmlns:a16="http://schemas.microsoft.com/office/drawing/2014/main" id="{1BBD6D6C-5AF7-4246-A294-5E9C5E9BF9B9}"/>
              </a:ext>
            </a:extLst>
          </p:cNvPr>
          <p:cNvSpPr txBox="1"/>
          <p:nvPr/>
        </p:nvSpPr>
        <p:spPr>
          <a:xfrm>
            <a:off x="10668284" y="3181230"/>
            <a:ext cx="1095894" cy="27699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0,0038 [mm]</a:t>
            </a:r>
          </a:p>
        </p:txBody>
      </p:sp>
      <p:sp>
        <p:nvSpPr>
          <p:cNvPr id="44" name="CuadroTexto 43">
            <a:extLst>
              <a:ext uri="{FF2B5EF4-FFF2-40B4-BE49-F238E27FC236}">
                <a16:creationId xmlns:a16="http://schemas.microsoft.com/office/drawing/2014/main" id="{397BF1E6-6602-4B6A-8F25-367625937669}"/>
              </a:ext>
            </a:extLst>
          </p:cNvPr>
          <p:cNvSpPr txBox="1"/>
          <p:nvPr/>
        </p:nvSpPr>
        <p:spPr>
          <a:xfrm>
            <a:off x="10577635" y="1662228"/>
            <a:ext cx="1186543"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69346,06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45" name="CuadroTexto 44">
            <a:extLst>
              <a:ext uri="{FF2B5EF4-FFF2-40B4-BE49-F238E27FC236}">
                <a16:creationId xmlns:a16="http://schemas.microsoft.com/office/drawing/2014/main" id="{88646F5B-46E0-49BC-9AF8-8D4F7650133B}"/>
              </a:ext>
            </a:extLst>
          </p:cNvPr>
          <p:cNvSpPr txBox="1"/>
          <p:nvPr/>
        </p:nvSpPr>
        <p:spPr>
          <a:xfrm>
            <a:off x="10846564" y="4713474"/>
            <a:ext cx="675185"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364,26</a:t>
            </a:r>
          </a:p>
        </p:txBody>
      </p:sp>
      <p:sp>
        <p:nvSpPr>
          <p:cNvPr id="46" name="Rectángulo: esquinas redondeadas 45">
            <a:extLst>
              <a:ext uri="{FF2B5EF4-FFF2-40B4-BE49-F238E27FC236}">
                <a16:creationId xmlns:a16="http://schemas.microsoft.com/office/drawing/2014/main" id="{8B33E0A7-8FFC-48DB-8E3A-7891CE9886BA}"/>
              </a:ext>
            </a:extLst>
          </p:cNvPr>
          <p:cNvSpPr/>
          <p:nvPr/>
        </p:nvSpPr>
        <p:spPr>
          <a:xfrm>
            <a:off x="11734800" y="6610350"/>
            <a:ext cx="262128" cy="161924"/>
          </a:xfrm>
          <a:prstGeom prst="roundRect">
            <a:avLst/>
          </a:prstGeom>
          <a:solidFill>
            <a:schemeClr val="accent3">
              <a:lumMod val="5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4183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975255" y="661649"/>
            <a:ext cx="9733242"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RESULTADO DE OPTIMIZACIÓN TOPOLÓGICA – ESTADO DE SUSTENTACIÓN</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4A08ADA-B4A0-4DDD-82C8-A1DB89820751}"/>
              </a:ext>
            </a:extLst>
          </p:cNvPr>
          <p:cNvSpPr txBox="1"/>
          <p:nvPr/>
        </p:nvSpPr>
        <p:spPr>
          <a:xfrm>
            <a:off x="2231099" y="1197309"/>
            <a:ext cx="3337773"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MAPEO DE ZONAS DE INTERÉS</a:t>
            </a:r>
          </a:p>
        </p:txBody>
      </p:sp>
      <p:pic>
        <p:nvPicPr>
          <p:cNvPr id="6" name="Imagen 5">
            <a:extLst>
              <a:ext uri="{FF2B5EF4-FFF2-40B4-BE49-F238E27FC236}">
                <a16:creationId xmlns:a16="http://schemas.microsoft.com/office/drawing/2014/main" id="{63DAA8E9-B382-4819-BAF0-8FC07E71BB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7301" y="1665549"/>
            <a:ext cx="5545367" cy="2280193"/>
          </a:xfrm>
          <a:prstGeom prst="rect">
            <a:avLst/>
          </a:prstGeom>
          <a:ln>
            <a:solidFill>
              <a:schemeClr val="accent3"/>
            </a:solidFill>
          </a:ln>
        </p:spPr>
      </p:pic>
      <p:pic>
        <p:nvPicPr>
          <p:cNvPr id="11" name="Imagen 10">
            <a:extLst>
              <a:ext uri="{FF2B5EF4-FFF2-40B4-BE49-F238E27FC236}">
                <a16:creationId xmlns:a16="http://schemas.microsoft.com/office/drawing/2014/main" id="{B6B26E7D-2658-4998-ABB7-80B7ABA12A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52522" y="1673475"/>
            <a:ext cx="2879929" cy="2944889"/>
          </a:xfrm>
          <a:prstGeom prst="rect">
            <a:avLst/>
          </a:prstGeom>
          <a:ln>
            <a:solidFill>
              <a:schemeClr val="accent3"/>
            </a:solidFill>
          </a:ln>
        </p:spPr>
      </p:pic>
      <p:pic>
        <p:nvPicPr>
          <p:cNvPr id="14" name="Imagen 13">
            <a:extLst>
              <a:ext uri="{FF2B5EF4-FFF2-40B4-BE49-F238E27FC236}">
                <a16:creationId xmlns:a16="http://schemas.microsoft.com/office/drawing/2014/main" id="{CC23568B-4E66-4E66-8C8A-D9ECC14F3F4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93889" y="4233402"/>
            <a:ext cx="1749966" cy="1771731"/>
          </a:xfrm>
          <a:prstGeom prst="rect">
            <a:avLst/>
          </a:prstGeom>
          <a:ln>
            <a:solidFill>
              <a:schemeClr val="accent3"/>
            </a:solidFill>
          </a:ln>
        </p:spPr>
      </p:pic>
      <p:pic>
        <p:nvPicPr>
          <p:cNvPr id="18" name="Imagen 17">
            <a:extLst>
              <a:ext uri="{FF2B5EF4-FFF2-40B4-BE49-F238E27FC236}">
                <a16:creationId xmlns:a16="http://schemas.microsoft.com/office/drawing/2014/main" id="{98A7EE8B-4781-4C95-995D-4D827A809D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68134" y="4233292"/>
            <a:ext cx="2649157" cy="1632485"/>
          </a:xfrm>
          <a:prstGeom prst="rect">
            <a:avLst/>
          </a:prstGeom>
          <a:ln>
            <a:solidFill>
              <a:schemeClr val="accent3"/>
            </a:solidFill>
          </a:ln>
        </p:spPr>
      </p:pic>
      <p:pic>
        <p:nvPicPr>
          <p:cNvPr id="20" name="Imagen 19">
            <a:extLst>
              <a:ext uri="{FF2B5EF4-FFF2-40B4-BE49-F238E27FC236}">
                <a16:creationId xmlns:a16="http://schemas.microsoft.com/office/drawing/2014/main" id="{66A5771B-9981-4B73-877D-827FB8E8605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56653" y="4858675"/>
            <a:ext cx="3671665" cy="731083"/>
          </a:xfrm>
          <a:prstGeom prst="rect">
            <a:avLst/>
          </a:prstGeom>
          <a:ln>
            <a:solidFill>
              <a:schemeClr val="accent3"/>
            </a:solidFill>
          </a:ln>
        </p:spPr>
      </p:pic>
      <p:sp>
        <p:nvSpPr>
          <p:cNvPr id="12" name="Rectángulo: esquinas redondeadas 11">
            <a:extLst>
              <a:ext uri="{FF2B5EF4-FFF2-40B4-BE49-F238E27FC236}">
                <a16:creationId xmlns:a16="http://schemas.microsoft.com/office/drawing/2014/main" id="{290D08AB-9FBF-41BF-A52F-80D45832A167}"/>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4730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947447" y="661649"/>
            <a:ext cx="9788898"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PROPUESTA 3 – REDISEÑO DE ESTRUCTURA – ESTUDIO DE SUSTENTACIÓN</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92BFB8AB-FADC-42B3-8D85-A4735B1A12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87" y="2418398"/>
            <a:ext cx="4159727" cy="2365755"/>
          </a:xfrm>
          <a:prstGeom prst="rect">
            <a:avLst/>
          </a:prstGeom>
          <a:ln w="38100">
            <a:solidFill>
              <a:schemeClr val="accent3"/>
            </a:solidFill>
          </a:ln>
          <a:effectLst>
            <a:glow rad="63500">
              <a:schemeClr val="accent4">
                <a:satMod val="175000"/>
                <a:alpha val="40000"/>
              </a:schemeClr>
            </a:glow>
          </a:effectLst>
        </p:spPr>
      </p:pic>
      <p:pic>
        <p:nvPicPr>
          <p:cNvPr id="11" name="Imagen 10">
            <a:extLst>
              <a:ext uri="{FF2B5EF4-FFF2-40B4-BE49-F238E27FC236}">
                <a16:creationId xmlns:a16="http://schemas.microsoft.com/office/drawing/2014/main" id="{52BC20B0-354A-4B07-95A6-C76E9BE341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86547" y="1221913"/>
            <a:ext cx="2192328" cy="2274133"/>
          </a:xfrm>
          <a:prstGeom prst="rect">
            <a:avLst/>
          </a:prstGeom>
          <a:ln w="38100">
            <a:solidFill>
              <a:schemeClr val="accent3"/>
            </a:solidFill>
          </a:ln>
          <a:effectLst>
            <a:glow rad="63500">
              <a:schemeClr val="accent4">
                <a:satMod val="175000"/>
                <a:alpha val="40000"/>
              </a:schemeClr>
            </a:glow>
          </a:effectLst>
        </p:spPr>
      </p:pic>
      <p:pic>
        <p:nvPicPr>
          <p:cNvPr id="16" name="Imagen 15">
            <a:extLst>
              <a:ext uri="{FF2B5EF4-FFF2-40B4-BE49-F238E27FC236}">
                <a16:creationId xmlns:a16="http://schemas.microsoft.com/office/drawing/2014/main" id="{D4124E15-8054-4C7D-96FF-0BA2D4448F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12070" y="1798478"/>
            <a:ext cx="3434277" cy="1954290"/>
          </a:xfrm>
          <a:prstGeom prst="rect">
            <a:avLst/>
          </a:prstGeom>
          <a:ln>
            <a:solidFill>
              <a:schemeClr val="accent3"/>
            </a:solidFill>
          </a:ln>
        </p:spPr>
      </p:pic>
      <p:sp>
        <p:nvSpPr>
          <p:cNvPr id="21" name="CuadroTexto 20">
            <a:extLst>
              <a:ext uri="{FF2B5EF4-FFF2-40B4-BE49-F238E27FC236}">
                <a16:creationId xmlns:a16="http://schemas.microsoft.com/office/drawing/2014/main" id="{41887F2E-600B-4ECA-9D05-304C83C0E224}"/>
              </a:ext>
            </a:extLst>
          </p:cNvPr>
          <p:cNvSpPr txBox="1"/>
          <p:nvPr/>
        </p:nvSpPr>
        <p:spPr>
          <a:xfrm>
            <a:off x="9220281" y="1269903"/>
            <a:ext cx="1673856"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PROPIEDADES</a:t>
            </a:r>
          </a:p>
        </p:txBody>
      </p:sp>
      <p:sp>
        <p:nvSpPr>
          <p:cNvPr id="22" name="CuadroTexto 21">
            <a:extLst>
              <a:ext uri="{FF2B5EF4-FFF2-40B4-BE49-F238E27FC236}">
                <a16:creationId xmlns:a16="http://schemas.microsoft.com/office/drawing/2014/main" id="{0D218788-06A8-47DD-AE3E-35FE2CD2E936}"/>
              </a:ext>
            </a:extLst>
          </p:cNvPr>
          <p:cNvSpPr txBox="1"/>
          <p:nvPr/>
        </p:nvSpPr>
        <p:spPr>
          <a:xfrm>
            <a:off x="1339961" y="1565387"/>
            <a:ext cx="2383987" cy="338554"/>
          </a:xfrm>
          <a:prstGeom prst="rect">
            <a:avLst/>
          </a:prstGeom>
          <a:noFill/>
          <a:ln w="38100">
            <a:solidFill>
              <a:schemeClr val="accent3"/>
            </a:solidFill>
          </a:ln>
        </p:spPr>
        <p:txBody>
          <a:bodyPr wrap="none" rtlCol="0">
            <a:spAutoFit/>
          </a:bodyPr>
          <a:lstStyle/>
          <a:p>
            <a:pPr algn="ctr"/>
            <a:r>
              <a:rPr lang="es-EC" sz="1600" b="1">
                <a:latin typeface="Arial" panose="020B0604020202020204" pitchFamily="34" charset="0"/>
                <a:cs typeface="Arial" panose="020B0604020202020204" pitchFamily="34" charset="0"/>
              </a:rPr>
              <a:t>MODELO – REDISEÑO</a:t>
            </a:r>
            <a:endParaRPr lang="es-EC" sz="1600" b="1"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5CF4CC41-C6FA-401B-91AA-89AB6590C774}"/>
              </a:ext>
            </a:extLst>
          </p:cNvPr>
          <p:cNvSpPr txBox="1"/>
          <p:nvPr/>
        </p:nvSpPr>
        <p:spPr>
          <a:xfrm>
            <a:off x="8924580" y="4104877"/>
            <a:ext cx="2209259"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RESUMEN DE MASA</a:t>
            </a:r>
          </a:p>
        </p:txBody>
      </p:sp>
      <p:sp>
        <p:nvSpPr>
          <p:cNvPr id="18" name="CuadroTexto 17">
            <a:extLst>
              <a:ext uri="{FF2B5EF4-FFF2-40B4-BE49-F238E27FC236}">
                <a16:creationId xmlns:a16="http://schemas.microsoft.com/office/drawing/2014/main" id="{D11F57D0-D44E-42DD-8EC8-13D824BF4011}"/>
              </a:ext>
            </a:extLst>
          </p:cNvPr>
          <p:cNvSpPr txBox="1"/>
          <p:nvPr/>
        </p:nvSpPr>
        <p:spPr>
          <a:xfrm>
            <a:off x="8614732" y="4664767"/>
            <a:ext cx="3124312" cy="923330"/>
          </a:xfrm>
          <a:prstGeom prst="rect">
            <a:avLst/>
          </a:prstGeom>
          <a:noFill/>
        </p:spPr>
        <p:txBody>
          <a:bodyPr wrap="square" rtlCol="0">
            <a:spAutoFit/>
          </a:bodyPr>
          <a:lstStyle/>
          <a:p>
            <a:pPr marL="285750" indent="-285750">
              <a:buFont typeface="Arial" panose="020B0604020202020204" pitchFamily="34" charset="0"/>
              <a:buChar char="•"/>
            </a:pPr>
            <a:r>
              <a:rPr lang="es-EC" dirty="0">
                <a:latin typeface="Mathcad UniMath" panose="02000503020000020003" pitchFamily="50" charset="0"/>
                <a:cs typeface="Arial" panose="020B0604020202020204" pitchFamily="34" charset="0"/>
              </a:rPr>
              <a:t>Modelo Base:   71,29 [g]</a:t>
            </a:r>
          </a:p>
          <a:p>
            <a:pPr marL="285750" indent="-285750">
              <a:buFont typeface="Arial" panose="020B0604020202020204" pitchFamily="34" charset="0"/>
              <a:buChar char="•"/>
            </a:pPr>
            <a:r>
              <a:rPr lang="es-EC" dirty="0">
                <a:latin typeface="Mathcad UniMath" panose="02000503020000020003" pitchFamily="50" charset="0"/>
                <a:cs typeface="Arial" panose="020B0604020202020204" pitchFamily="34" charset="0"/>
              </a:rPr>
              <a:t>Propuesta 3:   35,14 [g]</a:t>
            </a:r>
          </a:p>
          <a:p>
            <a:pPr marL="285750" indent="-285750">
              <a:buFont typeface="Arial" panose="020B0604020202020204" pitchFamily="34" charset="0"/>
              <a:buChar char="•"/>
            </a:pPr>
            <a:r>
              <a:rPr lang="es-EC" dirty="0">
                <a:latin typeface="Mathcad UniMath" panose="02000503020000020003" pitchFamily="50" charset="0"/>
                <a:cs typeface="Arial" panose="020B0604020202020204" pitchFamily="34" charset="0"/>
              </a:rPr>
              <a:t>Ahorro:   50,71%</a:t>
            </a:r>
          </a:p>
        </p:txBody>
      </p:sp>
      <p:pic>
        <p:nvPicPr>
          <p:cNvPr id="25" name="Imagen 24">
            <a:extLst>
              <a:ext uri="{FF2B5EF4-FFF2-40B4-BE49-F238E27FC236}">
                <a16:creationId xmlns:a16="http://schemas.microsoft.com/office/drawing/2014/main" id="{550B9257-5A46-4206-9E93-593FEEC15F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69717" y="3765028"/>
            <a:ext cx="2209158" cy="2260209"/>
          </a:xfrm>
          <a:prstGeom prst="rect">
            <a:avLst/>
          </a:prstGeom>
          <a:ln w="38100">
            <a:solidFill>
              <a:schemeClr val="accent3"/>
            </a:solidFill>
          </a:ln>
          <a:effectLst>
            <a:glow rad="63500">
              <a:schemeClr val="accent4">
                <a:satMod val="175000"/>
                <a:alpha val="40000"/>
              </a:schemeClr>
            </a:glow>
          </a:effectLst>
        </p:spPr>
      </p:pic>
      <p:sp>
        <p:nvSpPr>
          <p:cNvPr id="14" name="Rectángulo: esquinas redondeadas 13">
            <a:extLst>
              <a:ext uri="{FF2B5EF4-FFF2-40B4-BE49-F238E27FC236}">
                <a16:creationId xmlns:a16="http://schemas.microsoft.com/office/drawing/2014/main" id="{739D6628-3B12-4227-ADED-3910F8F4641E}"/>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0298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5084065"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sp>
        <p:nvSpPr>
          <p:cNvPr id="2" name="CuadroTexto 1"/>
          <p:cNvSpPr txBox="1"/>
          <p:nvPr/>
        </p:nvSpPr>
        <p:spPr>
          <a:xfrm>
            <a:off x="4297174" y="661649"/>
            <a:ext cx="3089307"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Definición del problema</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6" name="Picture 2" descr="Technological services | reiser3">
            <a:extLst>
              <a:ext uri="{FF2B5EF4-FFF2-40B4-BE49-F238E27FC236}">
                <a16:creationId xmlns:a16="http://schemas.microsoft.com/office/drawing/2014/main" id="{F6AE5806-FB11-4166-8764-96ADBE743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63" y="1150349"/>
            <a:ext cx="6186665" cy="4639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CuadroTexto 7">
            <a:extLst>
              <a:ext uri="{FF2B5EF4-FFF2-40B4-BE49-F238E27FC236}">
                <a16:creationId xmlns:a16="http://schemas.microsoft.com/office/drawing/2014/main" id="{8E733BAA-2D19-4D7A-B1C0-4911055B0EA7}"/>
              </a:ext>
            </a:extLst>
          </p:cNvPr>
          <p:cNvSpPr txBox="1"/>
          <p:nvPr/>
        </p:nvSpPr>
        <p:spPr>
          <a:xfrm>
            <a:off x="6096000" y="4876654"/>
            <a:ext cx="5671932" cy="830997"/>
          </a:xfrm>
          <a:prstGeom prst="rect">
            <a:avLst/>
          </a:prstGeom>
          <a:noFill/>
        </p:spPr>
        <p:txBody>
          <a:bodyPr wrap="square" rtlCol="0">
            <a:spAutoFit/>
          </a:bodyPr>
          <a:lstStyle/>
          <a:p>
            <a:pPr algn="ctr"/>
            <a:r>
              <a:rPr lang="es-EC" sz="4800" dirty="0">
                <a:solidFill>
                  <a:schemeClr val="bg1"/>
                </a:solidFill>
                <a:effectLst>
                  <a:outerShdw blurRad="38100" dist="38100" dir="2700000" algn="tl">
                    <a:srgbClr val="000000">
                      <a:alpha val="43137"/>
                    </a:srgbClr>
                  </a:outerShdw>
                </a:effectLst>
              </a:rPr>
              <a:t>Innovación – Evolución   </a:t>
            </a:r>
          </a:p>
        </p:txBody>
      </p:sp>
      <p:graphicFrame>
        <p:nvGraphicFramePr>
          <p:cNvPr id="9" name="Diagrama 8">
            <a:extLst>
              <a:ext uri="{FF2B5EF4-FFF2-40B4-BE49-F238E27FC236}">
                <a16:creationId xmlns:a16="http://schemas.microsoft.com/office/drawing/2014/main" id="{DC6A08A5-BBBA-4B4C-8A05-64B9B2B494C6}"/>
              </a:ext>
            </a:extLst>
          </p:cNvPr>
          <p:cNvGraphicFramePr/>
          <p:nvPr>
            <p:extLst>
              <p:ext uri="{D42A27DB-BD31-4B8C-83A1-F6EECF244321}">
                <p14:modId xmlns:p14="http://schemas.microsoft.com/office/powerpoint/2010/main" val="1589750006"/>
              </p:ext>
            </p:extLst>
          </p:nvPr>
        </p:nvGraphicFramePr>
        <p:xfrm>
          <a:off x="336075" y="1150349"/>
          <a:ext cx="5349108" cy="4639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ángulo: esquinas redondeadas 9">
            <a:extLst>
              <a:ext uri="{FF2B5EF4-FFF2-40B4-BE49-F238E27FC236}">
                <a16:creationId xmlns:a16="http://schemas.microsoft.com/office/drawing/2014/main" id="{F456AC67-92B9-40E6-9CC7-B4A83CC5C02D}"/>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501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516617" y="661649"/>
            <a:ext cx="865057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ESTUDIO ESTÁTICO – REDISEÑO DE ESTRUCTURA – PROPUESTA 3</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15" name="Imagen 14">
            <a:extLst>
              <a:ext uri="{FF2B5EF4-FFF2-40B4-BE49-F238E27FC236}">
                <a16:creationId xmlns:a16="http://schemas.microsoft.com/office/drawing/2014/main" id="{6576923B-C22A-406F-BF9B-48E3F8458953}"/>
              </a:ext>
            </a:extLst>
          </p:cNvPr>
          <p:cNvPicPr/>
          <p:nvPr/>
        </p:nvPicPr>
        <p:blipFill>
          <a:blip r:embed="rId3" cstate="print">
            <a:extLst>
              <a:ext uri="{28A0092B-C50C-407E-A947-70E740481C1C}">
                <a14:useLocalDpi xmlns:a14="http://schemas.microsoft.com/office/drawing/2010/main" val="0"/>
              </a:ext>
            </a:extLst>
          </a:blip>
          <a:srcRect/>
          <a:stretch/>
        </p:blipFill>
        <p:spPr>
          <a:xfrm>
            <a:off x="2847792" y="1741357"/>
            <a:ext cx="2232000" cy="1299277"/>
          </a:xfrm>
          <a:prstGeom prst="rect">
            <a:avLst/>
          </a:prstGeom>
          <a:ln>
            <a:solidFill>
              <a:schemeClr val="tx1"/>
            </a:solidFill>
          </a:ln>
        </p:spPr>
      </p:pic>
      <p:pic>
        <p:nvPicPr>
          <p:cNvPr id="17" name="Imagen 16">
            <a:extLst>
              <a:ext uri="{FF2B5EF4-FFF2-40B4-BE49-F238E27FC236}">
                <a16:creationId xmlns:a16="http://schemas.microsoft.com/office/drawing/2014/main" id="{CC0804D7-A2AB-4910-B01D-65420E406F53}"/>
              </a:ext>
            </a:extLst>
          </p:cNvPr>
          <p:cNvPicPr/>
          <p:nvPr/>
        </p:nvPicPr>
        <p:blipFill>
          <a:blip r:embed="rId4" cstate="print">
            <a:extLst>
              <a:ext uri="{28A0092B-C50C-407E-A947-70E740481C1C}">
                <a14:useLocalDpi xmlns:a14="http://schemas.microsoft.com/office/drawing/2010/main" val="0"/>
              </a:ext>
            </a:extLst>
          </a:blip>
          <a:srcRect/>
          <a:stretch/>
        </p:blipFill>
        <p:spPr>
          <a:xfrm>
            <a:off x="2847792" y="3254004"/>
            <a:ext cx="2232000" cy="1299277"/>
          </a:xfrm>
          <a:prstGeom prst="rect">
            <a:avLst/>
          </a:prstGeom>
          <a:ln>
            <a:solidFill>
              <a:schemeClr val="tx1"/>
            </a:solidFill>
          </a:ln>
        </p:spPr>
      </p:pic>
      <p:pic>
        <p:nvPicPr>
          <p:cNvPr id="19" name="Imagen 18">
            <a:extLst>
              <a:ext uri="{FF2B5EF4-FFF2-40B4-BE49-F238E27FC236}">
                <a16:creationId xmlns:a16="http://schemas.microsoft.com/office/drawing/2014/main" id="{3558255C-49B0-4499-8E0A-BA5C9FD7FC8C}"/>
              </a:ext>
            </a:extLst>
          </p:cNvPr>
          <p:cNvPicPr/>
          <p:nvPr/>
        </p:nvPicPr>
        <p:blipFill>
          <a:blip r:embed="rId5" cstate="print">
            <a:extLst>
              <a:ext uri="{28A0092B-C50C-407E-A947-70E740481C1C}">
                <a14:useLocalDpi xmlns:a14="http://schemas.microsoft.com/office/drawing/2010/main" val="0"/>
              </a:ext>
            </a:extLst>
          </a:blip>
          <a:srcRect/>
          <a:stretch/>
        </p:blipFill>
        <p:spPr>
          <a:xfrm>
            <a:off x="2847792" y="4792661"/>
            <a:ext cx="2232000" cy="1299277"/>
          </a:xfrm>
          <a:prstGeom prst="rect">
            <a:avLst/>
          </a:prstGeom>
          <a:ln>
            <a:solidFill>
              <a:schemeClr val="tx1"/>
            </a:solidFill>
          </a:ln>
        </p:spPr>
      </p:pic>
      <p:pic>
        <p:nvPicPr>
          <p:cNvPr id="20" name="Imagen 19">
            <a:extLst>
              <a:ext uri="{FF2B5EF4-FFF2-40B4-BE49-F238E27FC236}">
                <a16:creationId xmlns:a16="http://schemas.microsoft.com/office/drawing/2014/main" id="{6B3A9EA3-7968-4DFB-8F83-C6B4487C7A60}"/>
              </a:ext>
            </a:extLst>
          </p:cNvPr>
          <p:cNvPicPr/>
          <p:nvPr/>
        </p:nvPicPr>
        <p:blipFill>
          <a:blip r:embed="rId6" cstate="print">
            <a:extLst>
              <a:ext uri="{28A0092B-C50C-407E-A947-70E740481C1C}">
                <a14:useLocalDpi xmlns:a14="http://schemas.microsoft.com/office/drawing/2010/main" val="0"/>
              </a:ext>
            </a:extLst>
          </a:blip>
          <a:srcRect/>
          <a:stretch/>
        </p:blipFill>
        <p:spPr>
          <a:xfrm>
            <a:off x="5907715" y="1741357"/>
            <a:ext cx="2232000" cy="1299277"/>
          </a:xfrm>
          <a:prstGeom prst="rect">
            <a:avLst/>
          </a:prstGeom>
          <a:ln>
            <a:solidFill>
              <a:schemeClr val="tx1"/>
            </a:solidFill>
          </a:ln>
        </p:spPr>
      </p:pic>
      <p:pic>
        <p:nvPicPr>
          <p:cNvPr id="24" name="Imagen 23">
            <a:extLst>
              <a:ext uri="{FF2B5EF4-FFF2-40B4-BE49-F238E27FC236}">
                <a16:creationId xmlns:a16="http://schemas.microsoft.com/office/drawing/2014/main" id="{F2F8F095-5ED9-4C44-9351-4BB898B1F526}"/>
              </a:ext>
            </a:extLst>
          </p:cNvPr>
          <p:cNvPicPr/>
          <p:nvPr/>
        </p:nvPicPr>
        <p:blipFill>
          <a:blip r:embed="rId7" cstate="print">
            <a:extLst>
              <a:ext uri="{28A0092B-C50C-407E-A947-70E740481C1C}">
                <a14:useLocalDpi xmlns:a14="http://schemas.microsoft.com/office/drawing/2010/main" val="0"/>
              </a:ext>
            </a:extLst>
          </a:blip>
          <a:srcRect/>
          <a:stretch/>
        </p:blipFill>
        <p:spPr>
          <a:xfrm>
            <a:off x="5907715" y="3254004"/>
            <a:ext cx="2232000" cy="1299277"/>
          </a:xfrm>
          <a:prstGeom prst="rect">
            <a:avLst/>
          </a:prstGeom>
          <a:ln>
            <a:solidFill>
              <a:schemeClr val="tx1"/>
            </a:solidFill>
          </a:ln>
        </p:spPr>
      </p:pic>
      <p:pic>
        <p:nvPicPr>
          <p:cNvPr id="26" name="Imagen 25">
            <a:extLst>
              <a:ext uri="{FF2B5EF4-FFF2-40B4-BE49-F238E27FC236}">
                <a16:creationId xmlns:a16="http://schemas.microsoft.com/office/drawing/2014/main" id="{8D9BA45C-0885-4313-AB3A-2BAFEAD20F53}"/>
              </a:ext>
            </a:extLst>
          </p:cNvPr>
          <p:cNvPicPr/>
          <p:nvPr/>
        </p:nvPicPr>
        <p:blipFill>
          <a:blip r:embed="rId8" cstate="print">
            <a:extLst>
              <a:ext uri="{28A0092B-C50C-407E-A947-70E740481C1C}">
                <a14:useLocalDpi xmlns:a14="http://schemas.microsoft.com/office/drawing/2010/main" val="0"/>
              </a:ext>
            </a:extLst>
          </a:blip>
          <a:srcRect/>
          <a:stretch/>
        </p:blipFill>
        <p:spPr>
          <a:xfrm>
            <a:off x="5907715" y="4790360"/>
            <a:ext cx="2232000" cy="1303878"/>
          </a:xfrm>
          <a:prstGeom prst="rect">
            <a:avLst/>
          </a:prstGeom>
          <a:ln>
            <a:solidFill>
              <a:schemeClr val="tx1"/>
            </a:solidFill>
          </a:ln>
        </p:spPr>
      </p:pic>
      <p:pic>
        <p:nvPicPr>
          <p:cNvPr id="27" name="Imagen 26">
            <a:extLst>
              <a:ext uri="{FF2B5EF4-FFF2-40B4-BE49-F238E27FC236}">
                <a16:creationId xmlns:a16="http://schemas.microsoft.com/office/drawing/2014/main" id="{F116C427-91E1-40B9-B105-16392B9ACAE2}"/>
              </a:ext>
            </a:extLst>
          </p:cNvPr>
          <p:cNvPicPr/>
          <p:nvPr/>
        </p:nvPicPr>
        <p:blipFill>
          <a:blip r:embed="rId9" cstate="print">
            <a:extLst>
              <a:ext uri="{28A0092B-C50C-407E-A947-70E740481C1C}">
                <a14:useLocalDpi xmlns:a14="http://schemas.microsoft.com/office/drawing/2010/main" val="0"/>
              </a:ext>
            </a:extLst>
          </a:blip>
          <a:srcRect/>
          <a:stretch/>
        </p:blipFill>
        <p:spPr>
          <a:xfrm>
            <a:off x="8954386" y="1741357"/>
            <a:ext cx="2232000" cy="1299277"/>
          </a:xfrm>
          <a:prstGeom prst="rect">
            <a:avLst/>
          </a:prstGeom>
          <a:ln>
            <a:solidFill>
              <a:schemeClr val="tx1"/>
            </a:solidFill>
          </a:ln>
        </p:spPr>
      </p:pic>
      <p:pic>
        <p:nvPicPr>
          <p:cNvPr id="28" name="Imagen 27">
            <a:extLst>
              <a:ext uri="{FF2B5EF4-FFF2-40B4-BE49-F238E27FC236}">
                <a16:creationId xmlns:a16="http://schemas.microsoft.com/office/drawing/2014/main" id="{E5E6ACA3-26CC-4747-8777-C7C459A80050}"/>
              </a:ext>
            </a:extLst>
          </p:cNvPr>
          <p:cNvPicPr/>
          <p:nvPr/>
        </p:nvPicPr>
        <p:blipFill>
          <a:blip r:embed="rId10" cstate="print">
            <a:extLst>
              <a:ext uri="{28A0092B-C50C-407E-A947-70E740481C1C}">
                <a14:useLocalDpi xmlns:a14="http://schemas.microsoft.com/office/drawing/2010/main" val="0"/>
              </a:ext>
            </a:extLst>
          </a:blip>
          <a:srcRect/>
          <a:stretch/>
        </p:blipFill>
        <p:spPr>
          <a:xfrm>
            <a:off x="8954386" y="3254004"/>
            <a:ext cx="2232000" cy="1299277"/>
          </a:xfrm>
          <a:prstGeom prst="rect">
            <a:avLst/>
          </a:prstGeom>
          <a:ln>
            <a:solidFill>
              <a:schemeClr val="tx1"/>
            </a:solidFill>
          </a:ln>
        </p:spPr>
      </p:pic>
      <p:pic>
        <p:nvPicPr>
          <p:cNvPr id="29" name="Imagen 28">
            <a:extLst>
              <a:ext uri="{FF2B5EF4-FFF2-40B4-BE49-F238E27FC236}">
                <a16:creationId xmlns:a16="http://schemas.microsoft.com/office/drawing/2014/main" id="{170FCA63-4EE8-4D99-85F9-F9BC9D06DDCC}"/>
              </a:ext>
            </a:extLst>
          </p:cNvPr>
          <p:cNvPicPr/>
          <p:nvPr/>
        </p:nvPicPr>
        <p:blipFill>
          <a:blip r:embed="rId11" cstate="print">
            <a:extLst>
              <a:ext uri="{28A0092B-C50C-407E-A947-70E740481C1C}">
                <a14:useLocalDpi xmlns:a14="http://schemas.microsoft.com/office/drawing/2010/main" val="0"/>
              </a:ext>
            </a:extLst>
          </a:blip>
          <a:srcRect/>
          <a:stretch/>
        </p:blipFill>
        <p:spPr>
          <a:xfrm>
            <a:off x="8954386" y="4792661"/>
            <a:ext cx="2232000" cy="1299277"/>
          </a:xfrm>
          <a:prstGeom prst="rect">
            <a:avLst/>
          </a:prstGeom>
          <a:ln>
            <a:solidFill>
              <a:schemeClr val="tx1"/>
            </a:solidFill>
          </a:ln>
        </p:spPr>
      </p:pic>
      <p:sp>
        <p:nvSpPr>
          <p:cNvPr id="30" name="CuadroTexto 29">
            <a:extLst>
              <a:ext uri="{FF2B5EF4-FFF2-40B4-BE49-F238E27FC236}">
                <a16:creationId xmlns:a16="http://schemas.microsoft.com/office/drawing/2014/main" id="{7E5F4CAF-E5DD-452A-87A2-99D49AC9D8C2}"/>
              </a:ext>
            </a:extLst>
          </p:cNvPr>
          <p:cNvSpPr txBox="1"/>
          <p:nvPr/>
        </p:nvSpPr>
        <p:spPr>
          <a:xfrm>
            <a:off x="691501" y="2221719"/>
            <a:ext cx="1930337"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Esfuerzo Máximo</a:t>
            </a:r>
          </a:p>
        </p:txBody>
      </p:sp>
      <p:sp>
        <p:nvSpPr>
          <p:cNvPr id="31" name="CuadroTexto 30">
            <a:extLst>
              <a:ext uri="{FF2B5EF4-FFF2-40B4-BE49-F238E27FC236}">
                <a16:creationId xmlns:a16="http://schemas.microsoft.com/office/drawing/2014/main" id="{D5A1BE77-712E-4009-86BF-A613A823A5DC}"/>
              </a:ext>
            </a:extLst>
          </p:cNvPr>
          <p:cNvSpPr txBox="1"/>
          <p:nvPr/>
        </p:nvSpPr>
        <p:spPr>
          <a:xfrm>
            <a:off x="624001" y="3611255"/>
            <a:ext cx="2054992" cy="584775"/>
          </a:xfrm>
          <a:prstGeom prst="rect">
            <a:avLst/>
          </a:prstGeom>
          <a:noFill/>
          <a:ln w="38100">
            <a:solidFill>
              <a:schemeClr val="accent3"/>
            </a:solidFill>
          </a:ln>
        </p:spPr>
        <p:txBody>
          <a:bodyPr wrap="square" rtlCol="0">
            <a:spAutoFit/>
          </a:bodyPr>
          <a:lstStyle/>
          <a:p>
            <a:pPr algn="ctr"/>
            <a:r>
              <a:rPr lang="es-EC" sz="1600" b="1" dirty="0">
                <a:latin typeface="Arial" panose="020B0604020202020204" pitchFamily="34" charset="0"/>
                <a:cs typeface="Arial" panose="020B0604020202020204" pitchFamily="34" charset="0"/>
              </a:rPr>
              <a:t>Desplazamiento Máximo </a:t>
            </a:r>
          </a:p>
        </p:txBody>
      </p:sp>
      <p:sp>
        <p:nvSpPr>
          <p:cNvPr id="32" name="CuadroTexto 31">
            <a:extLst>
              <a:ext uri="{FF2B5EF4-FFF2-40B4-BE49-F238E27FC236}">
                <a16:creationId xmlns:a16="http://schemas.microsoft.com/office/drawing/2014/main" id="{F45340F1-EC9B-49AB-9DA9-0AAE39C2979D}"/>
              </a:ext>
            </a:extLst>
          </p:cNvPr>
          <p:cNvSpPr txBox="1"/>
          <p:nvPr/>
        </p:nvSpPr>
        <p:spPr>
          <a:xfrm>
            <a:off x="624001" y="5149912"/>
            <a:ext cx="2054992" cy="584775"/>
          </a:xfrm>
          <a:prstGeom prst="rect">
            <a:avLst/>
          </a:prstGeom>
          <a:noFill/>
          <a:ln w="38100">
            <a:solidFill>
              <a:schemeClr val="accent3"/>
            </a:solidFill>
          </a:ln>
        </p:spPr>
        <p:txBody>
          <a:bodyPr wrap="square" rtlCol="0">
            <a:spAutoFit/>
          </a:bodyPr>
          <a:lstStyle/>
          <a:p>
            <a:pPr algn="ctr"/>
            <a:r>
              <a:rPr lang="es-EC" sz="1600" b="1" dirty="0">
                <a:latin typeface="Arial" panose="020B0604020202020204" pitchFamily="34" charset="0"/>
                <a:cs typeface="Arial" panose="020B0604020202020204" pitchFamily="34" charset="0"/>
              </a:rPr>
              <a:t>Factor de Seguridad Mínimo </a:t>
            </a:r>
          </a:p>
        </p:txBody>
      </p:sp>
      <p:sp>
        <p:nvSpPr>
          <p:cNvPr id="33" name="CuadroTexto 32">
            <a:extLst>
              <a:ext uri="{FF2B5EF4-FFF2-40B4-BE49-F238E27FC236}">
                <a16:creationId xmlns:a16="http://schemas.microsoft.com/office/drawing/2014/main" id="{2EC70773-201E-48EB-80D2-2F862A46AA30}"/>
              </a:ext>
            </a:extLst>
          </p:cNvPr>
          <p:cNvSpPr txBox="1"/>
          <p:nvPr/>
        </p:nvSpPr>
        <p:spPr>
          <a:xfrm>
            <a:off x="2944382" y="1197785"/>
            <a:ext cx="2038828"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REPOSO</a:t>
            </a:r>
          </a:p>
        </p:txBody>
      </p:sp>
      <p:sp>
        <p:nvSpPr>
          <p:cNvPr id="34" name="CuadroTexto 33">
            <a:extLst>
              <a:ext uri="{FF2B5EF4-FFF2-40B4-BE49-F238E27FC236}">
                <a16:creationId xmlns:a16="http://schemas.microsoft.com/office/drawing/2014/main" id="{6145A1C4-AD9F-401D-9726-19AFDA0F734E}"/>
              </a:ext>
            </a:extLst>
          </p:cNvPr>
          <p:cNvSpPr txBox="1"/>
          <p:nvPr/>
        </p:nvSpPr>
        <p:spPr>
          <a:xfrm>
            <a:off x="5871509" y="1197785"/>
            <a:ext cx="2304412"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ELEVACIÓN</a:t>
            </a:r>
          </a:p>
        </p:txBody>
      </p:sp>
      <p:sp>
        <p:nvSpPr>
          <p:cNvPr id="35" name="CuadroTexto 34">
            <a:extLst>
              <a:ext uri="{FF2B5EF4-FFF2-40B4-BE49-F238E27FC236}">
                <a16:creationId xmlns:a16="http://schemas.microsoft.com/office/drawing/2014/main" id="{0F9949E2-2476-43F7-B467-B273756D62A0}"/>
              </a:ext>
            </a:extLst>
          </p:cNvPr>
          <p:cNvSpPr txBox="1"/>
          <p:nvPr/>
        </p:nvSpPr>
        <p:spPr>
          <a:xfrm>
            <a:off x="8733836" y="1197785"/>
            <a:ext cx="2673103"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SUSTENTACIÓN</a:t>
            </a:r>
          </a:p>
        </p:txBody>
      </p:sp>
      <p:sp>
        <p:nvSpPr>
          <p:cNvPr id="36" name="CuadroTexto 35">
            <a:extLst>
              <a:ext uri="{FF2B5EF4-FFF2-40B4-BE49-F238E27FC236}">
                <a16:creationId xmlns:a16="http://schemas.microsoft.com/office/drawing/2014/main" id="{DC1B04DA-98AC-4B78-AFBF-6255FAE10DB5}"/>
              </a:ext>
            </a:extLst>
          </p:cNvPr>
          <p:cNvSpPr txBox="1"/>
          <p:nvPr/>
        </p:nvSpPr>
        <p:spPr>
          <a:xfrm>
            <a:off x="4577174" y="3181230"/>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0,08 [mm]</a:t>
            </a:r>
          </a:p>
        </p:txBody>
      </p:sp>
      <p:sp>
        <p:nvSpPr>
          <p:cNvPr id="37" name="CuadroTexto 36">
            <a:extLst>
              <a:ext uri="{FF2B5EF4-FFF2-40B4-BE49-F238E27FC236}">
                <a16:creationId xmlns:a16="http://schemas.microsoft.com/office/drawing/2014/main" id="{6AC0A5F3-8686-422C-B01F-DBE7DCF159DA}"/>
              </a:ext>
            </a:extLst>
          </p:cNvPr>
          <p:cNvSpPr txBox="1"/>
          <p:nvPr/>
        </p:nvSpPr>
        <p:spPr>
          <a:xfrm>
            <a:off x="4442446" y="1662228"/>
            <a:ext cx="1274708"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532801,94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38" name="CuadroTexto 37">
            <a:extLst>
              <a:ext uri="{FF2B5EF4-FFF2-40B4-BE49-F238E27FC236}">
                <a16:creationId xmlns:a16="http://schemas.microsoft.com/office/drawing/2014/main" id="{12E53B9D-BAB3-459D-B673-FEB2406CAA7B}"/>
              </a:ext>
            </a:extLst>
          </p:cNvPr>
          <p:cNvSpPr txBox="1"/>
          <p:nvPr/>
        </p:nvSpPr>
        <p:spPr>
          <a:xfrm>
            <a:off x="4799538" y="4713474"/>
            <a:ext cx="587020"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47,41</a:t>
            </a:r>
          </a:p>
        </p:txBody>
      </p:sp>
      <p:sp>
        <p:nvSpPr>
          <p:cNvPr id="39" name="CuadroTexto 38">
            <a:extLst>
              <a:ext uri="{FF2B5EF4-FFF2-40B4-BE49-F238E27FC236}">
                <a16:creationId xmlns:a16="http://schemas.microsoft.com/office/drawing/2014/main" id="{46767EC6-DFB8-42B0-A200-B21FB080BD70}"/>
              </a:ext>
            </a:extLst>
          </p:cNvPr>
          <p:cNvSpPr txBox="1"/>
          <p:nvPr/>
        </p:nvSpPr>
        <p:spPr>
          <a:xfrm>
            <a:off x="7673304" y="3181969"/>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0,08[mm]</a:t>
            </a:r>
          </a:p>
        </p:txBody>
      </p:sp>
      <p:sp>
        <p:nvSpPr>
          <p:cNvPr id="41" name="CuadroTexto 40">
            <a:extLst>
              <a:ext uri="{FF2B5EF4-FFF2-40B4-BE49-F238E27FC236}">
                <a16:creationId xmlns:a16="http://schemas.microsoft.com/office/drawing/2014/main" id="{DCA66F61-5417-4516-8E72-62CFEBF2D763}"/>
              </a:ext>
            </a:extLst>
          </p:cNvPr>
          <p:cNvSpPr txBox="1"/>
          <p:nvPr/>
        </p:nvSpPr>
        <p:spPr>
          <a:xfrm>
            <a:off x="7538576" y="1662967"/>
            <a:ext cx="1274708"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339564,72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42" name="CuadroTexto 41">
            <a:extLst>
              <a:ext uri="{FF2B5EF4-FFF2-40B4-BE49-F238E27FC236}">
                <a16:creationId xmlns:a16="http://schemas.microsoft.com/office/drawing/2014/main" id="{D91A91B4-3EFF-4710-87A6-7B49D18B27D1}"/>
              </a:ext>
            </a:extLst>
          </p:cNvPr>
          <p:cNvSpPr txBox="1"/>
          <p:nvPr/>
        </p:nvSpPr>
        <p:spPr>
          <a:xfrm>
            <a:off x="7895667" y="4714213"/>
            <a:ext cx="587020"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74,39</a:t>
            </a:r>
          </a:p>
        </p:txBody>
      </p:sp>
      <p:sp>
        <p:nvSpPr>
          <p:cNvPr id="43" name="CuadroTexto 42">
            <a:extLst>
              <a:ext uri="{FF2B5EF4-FFF2-40B4-BE49-F238E27FC236}">
                <a16:creationId xmlns:a16="http://schemas.microsoft.com/office/drawing/2014/main" id="{1BBD6D6C-5AF7-4246-A294-5E9C5E9BF9B9}"/>
              </a:ext>
            </a:extLst>
          </p:cNvPr>
          <p:cNvSpPr txBox="1"/>
          <p:nvPr/>
        </p:nvSpPr>
        <p:spPr>
          <a:xfrm>
            <a:off x="10668284" y="3181230"/>
            <a:ext cx="1095894" cy="27699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0,0039 [mm]</a:t>
            </a:r>
          </a:p>
        </p:txBody>
      </p:sp>
      <p:sp>
        <p:nvSpPr>
          <p:cNvPr id="44" name="CuadroTexto 43">
            <a:extLst>
              <a:ext uri="{FF2B5EF4-FFF2-40B4-BE49-F238E27FC236}">
                <a16:creationId xmlns:a16="http://schemas.microsoft.com/office/drawing/2014/main" id="{397BF1E6-6602-4B6A-8F25-367625937669}"/>
              </a:ext>
            </a:extLst>
          </p:cNvPr>
          <p:cNvSpPr txBox="1"/>
          <p:nvPr/>
        </p:nvSpPr>
        <p:spPr>
          <a:xfrm>
            <a:off x="10577638" y="1662228"/>
            <a:ext cx="1186543"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50122,97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45" name="CuadroTexto 44">
            <a:extLst>
              <a:ext uri="{FF2B5EF4-FFF2-40B4-BE49-F238E27FC236}">
                <a16:creationId xmlns:a16="http://schemas.microsoft.com/office/drawing/2014/main" id="{88646F5B-46E0-49BC-9AF8-8D4F7650133B}"/>
              </a:ext>
            </a:extLst>
          </p:cNvPr>
          <p:cNvSpPr txBox="1"/>
          <p:nvPr/>
        </p:nvSpPr>
        <p:spPr>
          <a:xfrm>
            <a:off x="10846566" y="4713474"/>
            <a:ext cx="675185"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503,96</a:t>
            </a:r>
          </a:p>
        </p:txBody>
      </p:sp>
      <p:sp>
        <p:nvSpPr>
          <p:cNvPr id="46" name="Rectángulo: esquinas redondeadas 45">
            <a:extLst>
              <a:ext uri="{FF2B5EF4-FFF2-40B4-BE49-F238E27FC236}">
                <a16:creationId xmlns:a16="http://schemas.microsoft.com/office/drawing/2014/main" id="{6B8825D0-EF4C-49A5-BE44-E98DC32B7155}"/>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1341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762658" y="661649"/>
            <a:ext cx="8158516"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OPTIMIZACIÓN TOPOLÓGICA - SELECCIÓN DEL MODELO FINAL</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graphicFrame>
        <p:nvGraphicFramePr>
          <p:cNvPr id="5" name="Tabla 4">
            <a:extLst>
              <a:ext uri="{FF2B5EF4-FFF2-40B4-BE49-F238E27FC236}">
                <a16:creationId xmlns:a16="http://schemas.microsoft.com/office/drawing/2014/main" id="{7D639BC9-E082-44A4-A9B3-FEF6AB3A0915}"/>
              </a:ext>
            </a:extLst>
          </p:cNvPr>
          <p:cNvGraphicFramePr>
            <a:graphicFrameLocks noGrp="1"/>
          </p:cNvGraphicFramePr>
          <p:nvPr>
            <p:extLst>
              <p:ext uri="{D42A27DB-BD31-4B8C-83A1-F6EECF244321}">
                <p14:modId xmlns:p14="http://schemas.microsoft.com/office/powerpoint/2010/main" val="4169896911"/>
              </p:ext>
            </p:extLst>
          </p:nvPr>
        </p:nvGraphicFramePr>
        <p:xfrm>
          <a:off x="1251456" y="3278279"/>
          <a:ext cx="3200561" cy="2068155"/>
        </p:xfrm>
        <a:graphic>
          <a:graphicData uri="http://schemas.openxmlformats.org/drawingml/2006/table">
            <a:tbl>
              <a:tblPr firstRow="1" firstCol="1" bandRow="1">
                <a:tableStyleId>{F5AB1C69-6EDB-4FF4-983F-18BD219EF322}</a:tableStyleId>
              </a:tblPr>
              <a:tblGrid>
                <a:gridCol w="398202">
                  <a:extLst>
                    <a:ext uri="{9D8B030D-6E8A-4147-A177-3AD203B41FA5}">
                      <a16:colId xmlns:a16="http://schemas.microsoft.com/office/drawing/2014/main" val="2996618068"/>
                    </a:ext>
                  </a:extLst>
                </a:gridCol>
                <a:gridCol w="2802359">
                  <a:extLst>
                    <a:ext uri="{9D8B030D-6E8A-4147-A177-3AD203B41FA5}">
                      <a16:colId xmlns:a16="http://schemas.microsoft.com/office/drawing/2014/main" val="1192632823"/>
                    </a:ext>
                  </a:extLst>
                </a:gridCol>
              </a:tblGrid>
              <a:tr h="316095">
                <a:tc gridSpan="2">
                  <a:txBody>
                    <a:bodyPr/>
                    <a:lstStyle/>
                    <a:p>
                      <a:pPr algn="ctr">
                        <a:lnSpc>
                          <a:spcPct val="100000"/>
                        </a:lnSpc>
                        <a:spcAft>
                          <a:spcPts val="800"/>
                        </a:spcAft>
                      </a:pPr>
                      <a:r>
                        <a:rPr lang="es-EC" sz="1600" dirty="0">
                          <a:effectLst/>
                        </a:rPr>
                        <a:t>Rango de valoración para selección de modelo</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tc>
                <a:tc hMerge="1">
                  <a:txBody>
                    <a:bodyPr/>
                    <a:lstStyle/>
                    <a:p>
                      <a:endParaRPr lang="es-EC"/>
                    </a:p>
                  </a:txBody>
                  <a:tcPr/>
                </a:tc>
                <a:extLst>
                  <a:ext uri="{0D108BD9-81ED-4DB2-BD59-A6C34878D82A}">
                    <a16:rowId xmlns:a16="http://schemas.microsoft.com/office/drawing/2014/main" val="3326621176"/>
                  </a:ext>
                </a:extLst>
              </a:tr>
              <a:tr h="316095">
                <a:tc>
                  <a:txBody>
                    <a:bodyPr/>
                    <a:lstStyle/>
                    <a:p>
                      <a:pPr algn="ctr">
                        <a:lnSpc>
                          <a:spcPct val="107000"/>
                        </a:lnSpc>
                        <a:spcAft>
                          <a:spcPts val="800"/>
                        </a:spcAft>
                      </a:pPr>
                      <a:r>
                        <a:rPr lang="es-EC" sz="1400">
                          <a:effectLst/>
                        </a:rPr>
                        <a:t>9</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50000"/>
                        </a:lnSpc>
                        <a:spcAft>
                          <a:spcPts val="800"/>
                        </a:spcAft>
                      </a:pPr>
                      <a:r>
                        <a:rPr lang="es-EC" sz="1400">
                          <a:effectLst/>
                        </a:rPr>
                        <a:t>Mucho más importante</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637289098"/>
                  </a:ext>
                </a:extLst>
              </a:tr>
              <a:tr h="316095">
                <a:tc>
                  <a:txBody>
                    <a:bodyPr/>
                    <a:lstStyle/>
                    <a:p>
                      <a:pPr algn="ctr">
                        <a:lnSpc>
                          <a:spcPct val="107000"/>
                        </a:lnSpc>
                        <a:spcAft>
                          <a:spcPts val="800"/>
                        </a:spcAft>
                      </a:pPr>
                      <a:r>
                        <a:rPr lang="es-EC" sz="1400">
                          <a:effectLst/>
                        </a:rPr>
                        <a:t>7</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50000"/>
                        </a:lnSpc>
                        <a:spcAft>
                          <a:spcPts val="800"/>
                        </a:spcAft>
                      </a:pPr>
                      <a:r>
                        <a:rPr lang="es-EC" sz="1400">
                          <a:effectLst/>
                        </a:rPr>
                        <a:t>Mas importante</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924701273"/>
                  </a:ext>
                </a:extLst>
              </a:tr>
              <a:tr h="316095">
                <a:tc>
                  <a:txBody>
                    <a:bodyPr/>
                    <a:lstStyle/>
                    <a:p>
                      <a:pPr algn="ctr">
                        <a:lnSpc>
                          <a:spcPct val="107000"/>
                        </a:lnSpc>
                        <a:spcAft>
                          <a:spcPts val="800"/>
                        </a:spcAft>
                      </a:pPr>
                      <a:r>
                        <a:rPr lang="es-EC" sz="1400">
                          <a:effectLst/>
                        </a:rPr>
                        <a:t>5</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50000"/>
                        </a:lnSpc>
                        <a:spcAft>
                          <a:spcPts val="800"/>
                        </a:spcAft>
                      </a:pPr>
                      <a:r>
                        <a:rPr lang="es-EC" sz="1400">
                          <a:effectLst/>
                        </a:rPr>
                        <a:t>Igual de importante</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905460258"/>
                  </a:ext>
                </a:extLst>
              </a:tr>
              <a:tr h="316095">
                <a:tc>
                  <a:txBody>
                    <a:bodyPr/>
                    <a:lstStyle/>
                    <a:p>
                      <a:pPr algn="ctr">
                        <a:lnSpc>
                          <a:spcPct val="107000"/>
                        </a:lnSpc>
                        <a:spcAft>
                          <a:spcPts val="800"/>
                        </a:spcAft>
                      </a:pPr>
                      <a:r>
                        <a:rPr lang="es-EC" sz="1400">
                          <a:effectLst/>
                        </a:rPr>
                        <a:t>3</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50000"/>
                        </a:lnSpc>
                        <a:spcAft>
                          <a:spcPts val="800"/>
                        </a:spcAft>
                      </a:pPr>
                      <a:r>
                        <a:rPr lang="es-EC" sz="1400">
                          <a:effectLst/>
                        </a:rPr>
                        <a:t>Menos importante</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387908671"/>
                  </a:ext>
                </a:extLst>
              </a:tr>
              <a:tr h="316095">
                <a:tc>
                  <a:txBody>
                    <a:bodyPr/>
                    <a:lstStyle/>
                    <a:p>
                      <a:pPr algn="ctr">
                        <a:lnSpc>
                          <a:spcPct val="107000"/>
                        </a:lnSpc>
                        <a:spcAft>
                          <a:spcPts val="800"/>
                        </a:spcAft>
                      </a:pPr>
                      <a:r>
                        <a:rPr lang="es-EC" sz="1400">
                          <a:effectLst/>
                        </a:rPr>
                        <a:t>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50000"/>
                        </a:lnSpc>
                        <a:spcAft>
                          <a:spcPts val="800"/>
                        </a:spcAft>
                      </a:pPr>
                      <a:r>
                        <a:rPr lang="es-EC" sz="1400" dirty="0">
                          <a:effectLst/>
                        </a:rPr>
                        <a:t>Mucho menos importante</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999039904"/>
                  </a:ext>
                </a:extLst>
              </a:tr>
            </a:tbl>
          </a:graphicData>
        </a:graphic>
      </p:graphicFrame>
      <p:pic>
        <p:nvPicPr>
          <p:cNvPr id="23" name="Imagen 22">
            <a:extLst>
              <a:ext uri="{FF2B5EF4-FFF2-40B4-BE49-F238E27FC236}">
                <a16:creationId xmlns:a16="http://schemas.microsoft.com/office/drawing/2014/main" id="{EFF17997-940D-4311-AE0C-B63371608D46}"/>
              </a:ext>
            </a:extLst>
          </p:cNvPr>
          <p:cNvPicPr>
            <a:picLocks noChangeAspect="1"/>
          </p:cNvPicPr>
          <p:nvPr/>
        </p:nvPicPr>
        <p:blipFill>
          <a:blip r:embed="rId3"/>
          <a:stretch>
            <a:fillRect/>
          </a:stretch>
        </p:blipFill>
        <p:spPr>
          <a:xfrm>
            <a:off x="5841916" y="1150272"/>
            <a:ext cx="5731395" cy="1808724"/>
          </a:xfrm>
          <a:prstGeom prst="rect">
            <a:avLst/>
          </a:prstGeom>
        </p:spPr>
      </p:pic>
      <p:pic>
        <p:nvPicPr>
          <p:cNvPr id="46" name="Imagen 45">
            <a:extLst>
              <a:ext uri="{FF2B5EF4-FFF2-40B4-BE49-F238E27FC236}">
                <a16:creationId xmlns:a16="http://schemas.microsoft.com/office/drawing/2014/main" id="{161AF36A-FF83-403B-9A7B-11E91FDE64D6}"/>
              </a:ext>
            </a:extLst>
          </p:cNvPr>
          <p:cNvPicPr>
            <a:picLocks noChangeAspect="1"/>
          </p:cNvPicPr>
          <p:nvPr/>
        </p:nvPicPr>
        <p:blipFill>
          <a:blip r:embed="rId4"/>
          <a:stretch>
            <a:fillRect/>
          </a:stretch>
        </p:blipFill>
        <p:spPr>
          <a:xfrm>
            <a:off x="5841916" y="2958996"/>
            <a:ext cx="5731200" cy="1425021"/>
          </a:xfrm>
          <a:prstGeom prst="rect">
            <a:avLst/>
          </a:prstGeom>
        </p:spPr>
      </p:pic>
      <p:pic>
        <p:nvPicPr>
          <p:cNvPr id="48" name="Imagen 47">
            <a:extLst>
              <a:ext uri="{FF2B5EF4-FFF2-40B4-BE49-F238E27FC236}">
                <a16:creationId xmlns:a16="http://schemas.microsoft.com/office/drawing/2014/main" id="{1DC6638F-61F5-4B81-9327-60D32230AEE4}"/>
              </a:ext>
            </a:extLst>
          </p:cNvPr>
          <p:cNvPicPr>
            <a:picLocks noChangeAspect="1"/>
          </p:cNvPicPr>
          <p:nvPr/>
        </p:nvPicPr>
        <p:blipFill>
          <a:blip r:embed="rId5"/>
          <a:stretch>
            <a:fillRect/>
          </a:stretch>
        </p:blipFill>
        <p:spPr>
          <a:xfrm>
            <a:off x="5841916" y="4416132"/>
            <a:ext cx="5731200" cy="1516716"/>
          </a:xfrm>
          <a:prstGeom prst="rect">
            <a:avLst/>
          </a:prstGeom>
        </p:spPr>
      </p:pic>
      <p:graphicFrame>
        <p:nvGraphicFramePr>
          <p:cNvPr id="49" name="Tabla 48">
            <a:extLst>
              <a:ext uri="{FF2B5EF4-FFF2-40B4-BE49-F238E27FC236}">
                <a16:creationId xmlns:a16="http://schemas.microsoft.com/office/drawing/2014/main" id="{B7AB5461-F212-49F4-81AE-E8993363DEF8}"/>
              </a:ext>
            </a:extLst>
          </p:cNvPr>
          <p:cNvGraphicFramePr>
            <a:graphicFrameLocks noGrp="1"/>
          </p:cNvGraphicFramePr>
          <p:nvPr>
            <p:extLst>
              <p:ext uri="{D42A27DB-BD31-4B8C-83A1-F6EECF244321}">
                <p14:modId xmlns:p14="http://schemas.microsoft.com/office/powerpoint/2010/main" val="196142577"/>
              </p:ext>
            </p:extLst>
          </p:nvPr>
        </p:nvGraphicFramePr>
        <p:xfrm>
          <a:off x="201168" y="1454757"/>
          <a:ext cx="5351492" cy="1470553"/>
        </p:xfrm>
        <a:graphic>
          <a:graphicData uri="http://schemas.openxmlformats.org/drawingml/2006/table">
            <a:tbl>
              <a:tblPr firstRow="1" firstCol="1" bandRow="1">
                <a:tableStyleId>{F5AB1C69-6EDB-4FF4-983F-18BD219EF322}</a:tableStyleId>
              </a:tblPr>
              <a:tblGrid>
                <a:gridCol w="1137302">
                  <a:extLst>
                    <a:ext uri="{9D8B030D-6E8A-4147-A177-3AD203B41FA5}">
                      <a16:colId xmlns:a16="http://schemas.microsoft.com/office/drawing/2014/main" val="1834154088"/>
                    </a:ext>
                  </a:extLst>
                </a:gridCol>
                <a:gridCol w="1577008">
                  <a:extLst>
                    <a:ext uri="{9D8B030D-6E8A-4147-A177-3AD203B41FA5}">
                      <a16:colId xmlns:a16="http://schemas.microsoft.com/office/drawing/2014/main" val="832542613"/>
                    </a:ext>
                  </a:extLst>
                </a:gridCol>
                <a:gridCol w="901148">
                  <a:extLst>
                    <a:ext uri="{9D8B030D-6E8A-4147-A177-3AD203B41FA5}">
                      <a16:colId xmlns:a16="http://schemas.microsoft.com/office/drawing/2014/main" val="4187329577"/>
                    </a:ext>
                  </a:extLst>
                </a:gridCol>
                <a:gridCol w="1736034">
                  <a:extLst>
                    <a:ext uri="{9D8B030D-6E8A-4147-A177-3AD203B41FA5}">
                      <a16:colId xmlns:a16="http://schemas.microsoft.com/office/drawing/2014/main" val="406005040"/>
                    </a:ext>
                  </a:extLst>
                </a:gridCol>
              </a:tblGrid>
              <a:tr h="309257">
                <a:tc gridSpan="4">
                  <a:txBody>
                    <a:bodyPr/>
                    <a:lstStyle/>
                    <a:p>
                      <a:pPr algn="ctr">
                        <a:lnSpc>
                          <a:spcPct val="107000"/>
                        </a:lnSpc>
                        <a:spcAft>
                          <a:spcPts val="800"/>
                        </a:spcAft>
                      </a:pPr>
                      <a:r>
                        <a:rPr lang="es-EC" sz="1600" dirty="0">
                          <a:effectLst/>
                        </a:rPr>
                        <a:t>¿Qué modelo (rediseño) es más apropiado?</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431748338"/>
                  </a:ext>
                </a:extLst>
              </a:tr>
              <a:tr h="237889">
                <a:tc rowSpan="4">
                  <a:txBody>
                    <a:bodyPr/>
                    <a:lstStyle/>
                    <a:p>
                      <a:pPr algn="ctr">
                        <a:lnSpc>
                          <a:spcPct val="107000"/>
                        </a:lnSpc>
                        <a:spcAft>
                          <a:spcPts val="800"/>
                        </a:spcAft>
                      </a:pPr>
                      <a:r>
                        <a:rPr lang="es-EC" sz="1200" dirty="0">
                          <a:effectLst/>
                        </a:rPr>
                        <a:t>Alternativas para analizar</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nSpc>
                          <a:spcPct val="107000"/>
                        </a:lnSpc>
                        <a:spcAft>
                          <a:spcPts val="800"/>
                        </a:spcAft>
                      </a:pPr>
                      <a:r>
                        <a:rPr lang="es-EC" sz="1200" dirty="0">
                          <a:effectLst/>
                        </a:rPr>
                        <a:t>Modelo de Reposo</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rowSpan="4">
                  <a:txBody>
                    <a:bodyPr/>
                    <a:lstStyle/>
                    <a:p>
                      <a:pPr algn="ctr">
                        <a:lnSpc>
                          <a:spcPct val="107000"/>
                        </a:lnSpc>
                        <a:spcAft>
                          <a:spcPts val="800"/>
                        </a:spcAft>
                      </a:pPr>
                      <a:r>
                        <a:rPr lang="es-EC" sz="1200">
                          <a:effectLst/>
                        </a:rPr>
                        <a:t>Criterios de evaluación</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EC" sz="1200">
                          <a:effectLst/>
                        </a:rPr>
                        <a:t>Masa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12535196"/>
                  </a:ext>
                </a:extLst>
              </a:tr>
              <a:tr h="237889">
                <a:tc vMerge="1">
                  <a:txBody>
                    <a:bodyPr/>
                    <a:lstStyle/>
                    <a:p>
                      <a:endParaRPr lang="es-EC"/>
                    </a:p>
                  </a:txBody>
                  <a:tcPr/>
                </a:tc>
                <a:tc>
                  <a:txBody>
                    <a:bodyPr/>
                    <a:lstStyle/>
                    <a:p>
                      <a:pPr>
                        <a:lnSpc>
                          <a:spcPct val="107000"/>
                        </a:lnSpc>
                        <a:spcAft>
                          <a:spcPts val="800"/>
                        </a:spcAft>
                      </a:pPr>
                      <a:r>
                        <a:rPr lang="es-EC" sz="1200" dirty="0">
                          <a:effectLst/>
                        </a:rPr>
                        <a:t>Modelo de Elevación </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vMerge="1">
                  <a:txBody>
                    <a:bodyPr/>
                    <a:lstStyle/>
                    <a:p>
                      <a:endParaRPr lang="es-EC"/>
                    </a:p>
                  </a:txBody>
                  <a:tcPr/>
                </a:tc>
                <a:tc>
                  <a:txBody>
                    <a:bodyPr/>
                    <a:lstStyle/>
                    <a:p>
                      <a:pPr algn="ctr">
                        <a:lnSpc>
                          <a:spcPct val="107000"/>
                        </a:lnSpc>
                        <a:spcAft>
                          <a:spcPts val="800"/>
                        </a:spcAft>
                      </a:pPr>
                      <a:r>
                        <a:rPr lang="es-EC" sz="1200">
                          <a:effectLst/>
                        </a:rPr>
                        <a:t>Esfuerzo Max.</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350005745"/>
                  </a:ext>
                </a:extLst>
              </a:tr>
              <a:tr h="249783">
                <a:tc vMerge="1">
                  <a:txBody>
                    <a:bodyPr/>
                    <a:lstStyle/>
                    <a:p>
                      <a:endParaRPr lang="es-EC"/>
                    </a:p>
                  </a:txBody>
                  <a:tcPr/>
                </a:tc>
                <a:tc rowSpan="2">
                  <a:txBody>
                    <a:bodyPr/>
                    <a:lstStyle/>
                    <a:p>
                      <a:pPr>
                        <a:lnSpc>
                          <a:spcPct val="107000"/>
                        </a:lnSpc>
                        <a:spcAft>
                          <a:spcPts val="800"/>
                        </a:spcAft>
                      </a:pPr>
                      <a:r>
                        <a:rPr lang="es-EC" sz="1200" dirty="0">
                          <a:effectLst/>
                        </a:rPr>
                        <a:t>Modelo de Sustentación</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vMerge="1">
                  <a:txBody>
                    <a:bodyPr/>
                    <a:lstStyle/>
                    <a:p>
                      <a:endParaRPr lang="es-EC"/>
                    </a:p>
                  </a:txBody>
                  <a:tcPr/>
                </a:tc>
                <a:tc>
                  <a:txBody>
                    <a:bodyPr/>
                    <a:lstStyle/>
                    <a:p>
                      <a:pPr algn="ctr">
                        <a:lnSpc>
                          <a:spcPct val="107000"/>
                        </a:lnSpc>
                        <a:spcAft>
                          <a:spcPts val="800"/>
                        </a:spcAft>
                      </a:pPr>
                      <a:r>
                        <a:rPr lang="es-EC" sz="1200">
                          <a:effectLst/>
                        </a:rPr>
                        <a:t>Desplazamiento Max.</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873231366"/>
                  </a:ext>
                </a:extLst>
              </a:tr>
              <a:tr h="435735">
                <a:tc vMerge="1">
                  <a:txBody>
                    <a:bodyPr/>
                    <a:lstStyle/>
                    <a:p>
                      <a:pPr>
                        <a:lnSpc>
                          <a:spcPct val="107000"/>
                        </a:lnSpc>
                      </a:pPr>
                      <a:endParaRPr lang="es-EC" sz="1100" dirty="0">
                        <a:effectLst/>
                        <a:latin typeface="Calibri" panose="020F0502020204030204" pitchFamily="34" charset="0"/>
                        <a:cs typeface="Arial" panose="020B0604020202020204" pitchFamily="34" charset="0"/>
                      </a:endParaRPr>
                    </a:p>
                  </a:txBody>
                  <a:tcPr marL="44450" marR="44450" marT="0" marB="0" anchor="ctr"/>
                </a:tc>
                <a:tc vMerge="1">
                  <a:txBody>
                    <a:bodyPr/>
                    <a:lstStyle/>
                    <a:p>
                      <a:pPr>
                        <a:lnSpc>
                          <a:spcPct val="107000"/>
                        </a:lnSpc>
                      </a:pPr>
                      <a:endParaRPr lang="es-EC" sz="1100" dirty="0">
                        <a:effectLst/>
                        <a:latin typeface="Calibri" panose="020F0502020204030204" pitchFamily="34" charset="0"/>
                        <a:cs typeface="Arial" panose="020B0604020202020204" pitchFamily="34" charset="0"/>
                      </a:endParaRPr>
                    </a:p>
                  </a:txBody>
                  <a:tcPr marL="44450" marR="44450" marT="0" marB="0" anchor="ctr"/>
                </a:tc>
                <a:tc vMerge="1">
                  <a:txBody>
                    <a:bodyPr/>
                    <a:lstStyle/>
                    <a:p>
                      <a:endParaRPr lang="es-EC"/>
                    </a:p>
                  </a:txBody>
                  <a:tcPr/>
                </a:tc>
                <a:tc>
                  <a:txBody>
                    <a:bodyPr/>
                    <a:lstStyle/>
                    <a:p>
                      <a:pPr algn="ctr">
                        <a:lnSpc>
                          <a:spcPct val="107000"/>
                        </a:lnSpc>
                        <a:spcAft>
                          <a:spcPts val="800"/>
                        </a:spcAft>
                      </a:pPr>
                      <a:r>
                        <a:rPr lang="es-EC" sz="1200" dirty="0">
                          <a:effectLst/>
                        </a:rPr>
                        <a:t>Factor de seguridad Min. </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609057507"/>
                  </a:ext>
                </a:extLst>
              </a:tr>
            </a:tbl>
          </a:graphicData>
        </a:graphic>
      </p:graphicFrame>
      <p:sp>
        <p:nvSpPr>
          <p:cNvPr id="11" name="Rectángulo: esquinas redondeadas 10">
            <a:extLst>
              <a:ext uri="{FF2B5EF4-FFF2-40B4-BE49-F238E27FC236}">
                <a16:creationId xmlns:a16="http://schemas.microsoft.com/office/drawing/2014/main" id="{1B031F60-701C-4BA3-B37D-589043809BB2}"/>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9949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762658" y="661649"/>
            <a:ext cx="8158516"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OPTIMIZACIÓN TOPOLÓGICA - SELECCIÓN DEL MODELO FINAL</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1A7B2992-560E-472D-BEF0-EBA4C24031DA}"/>
              </a:ext>
            </a:extLst>
          </p:cNvPr>
          <p:cNvPicPr>
            <a:picLocks noChangeAspect="1"/>
          </p:cNvPicPr>
          <p:nvPr/>
        </p:nvPicPr>
        <p:blipFill>
          <a:blip r:embed="rId3"/>
          <a:stretch>
            <a:fillRect/>
          </a:stretch>
        </p:blipFill>
        <p:spPr>
          <a:xfrm>
            <a:off x="696246" y="1136746"/>
            <a:ext cx="6711719" cy="1637892"/>
          </a:xfrm>
          <a:prstGeom prst="rect">
            <a:avLst/>
          </a:prstGeom>
        </p:spPr>
      </p:pic>
      <p:pic>
        <p:nvPicPr>
          <p:cNvPr id="9" name="Imagen 8">
            <a:extLst>
              <a:ext uri="{FF2B5EF4-FFF2-40B4-BE49-F238E27FC236}">
                <a16:creationId xmlns:a16="http://schemas.microsoft.com/office/drawing/2014/main" id="{BC875DB4-B6F7-4686-B704-416F655F478F}"/>
              </a:ext>
            </a:extLst>
          </p:cNvPr>
          <p:cNvPicPr>
            <a:picLocks noChangeAspect="1"/>
          </p:cNvPicPr>
          <p:nvPr/>
        </p:nvPicPr>
        <p:blipFill>
          <a:blip r:embed="rId4"/>
          <a:stretch>
            <a:fillRect/>
          </a:stretch>
        </p:blipFill>
        <p:spPr>
          <a:xfrm>
            <a:off x="696246" y="2802375"/>
            <a:ext cx="6711719" cy="1795584"/>
          </a:xfrm>
          <a:prstGeom prst="rect">
            <a:avLst/>
          </a:prstGeom>
        </p:spPr>
      </p:pic>
      <p:pic>
        <p:nvPicPr>
          <p:cNvPr id="11" name="Imagen 10">
            <a:extLst>
              <a:ext uri="{FF2B5EF4-FFF2-40B4-BE49-F238E27FC236}">
                <a16:creationId xmlns:a16="http://schemas.microsoft.com/office/drawing/2014/main" id="{F6CB06EF-31A7-4A5C-AA0F-6C0968DC6AF0}"/>
              </a:ext>
            </a:extLst>
          </p:cNvPr>
          <p:cNvPicPr>
            <a:picLocks noChangeAspect="1"/>
          </p:cNvPicPr>
          <p:nvPr/>
        </p:nvPicPr>
        <p:blipFill>
          <a:blip r:embed="rId5"/>
          <a:stretch>
            <a:fillRect/>
          </a:stretch>
        </p:blipFill>
        <p:spPr>
          <a:xfrm>
            <a:off x="696246" y="4625696"/>
            <a:ext cx="6711719" cy="1451183"/>
          </a:xfrm>
          <a:prstGeom prst="rect">
            <a:avLst/>
          </a:prstGeom>
        </p:spPr>
      </p:pic>
      <p:sp>
        <p:nvSpPr>
          <p:cNvPr id="12" name="Rectángulo 11">
            <a:extLst>
              <a:ext uri="{FF2B5EF4-FFF2-40B4-BE49-F238E27FC236}">
                <a16:creationId xmlns:a16="http://schemas.microsoft.com/office/drawing/2014/main" id="{C82BC231-3AD6-4FD4-95BD-33DB1C36AB05}"/>
              </a:ext>
            </a:extLst>
          </p:cNvPr>
          <p:cNvSpPr/>
          <p:nvPr/>
        </p:nvSpPr>
        <p:spPr>
          <a:xfrm>
            <a:off x="6758609" y="5393635"/>
            <a:ext cx="503582" cy="1987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4" name="Conector recto de flecha 13">
            <a:extLst>
              <a:ext uri="{FF2B5EF4-FFF2-40B4-BE49-F238E27FC236}">
                <a16:creationId xmlns:a16="http://schemas.microsoft.com/office/drawing/2014/main" id="{F0F5C61C-CDED-4E6E-BAE6-B1F584D629DE}"/>
              </a:ext>
            </a:extLst>
          </p:cNvPr>
          <p:cNvCxnSpPr/>
          <p:nvPr/>
        </p:nvCxnSpPr>
        <p:spPr>
          <a:xfrm>
            <a:off x="318050" y="5512903"/>
            <a:ext cx="37118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Imagen 19">
            <a:extLst>
              <a:ext uri="{FF2B5EF4-FFF2-40B4-BE49-F238E27FC236}">
                <a16:creationId xmlns:a16="http://schemas.microsoft.com/office/drawing/2014/main" id="{D00ED8AE-6793-4320-931B-DCB6EC040033}"/>
              </a:ext>
            </a:extLst>
          </p:cNvPr>
          <p:cNvPicPr>
            <a:picLocks noChangeAspect="1"/>
          </p:cNvPicPr>
          <p:nvPr/>
        </p:nvPicPr>
        <p:blipFill>
          <a:blip r:embed="rId6"/>
          <a:stretch>
            <a:fillRect/>
          </a:stretch>
        </p:blipFill>
        <p:spPr>
          <a:xfrm>
            <a:off x="7609134" y="2199428"/>
            <a:ext cx="4290504" cy="2932267"/>
          </a:xfrm>
          <a:prstGeom prst="rect">
            <a:avLst/>
          </a:prstGeom>
          <a:ln w="38100">
            <a:solidFill>
              <a:schemeClr val="accent3"/>
            </a:solidFill>
          </a:ln>
          <a:effectLst>
            <a:glow rad="63500">
              <a:schemeClr val="accent4">
                <a:satMod val="175000"/>
                <a:alpha val="40000"/>
              </a:schemeClr>
            </a:glow>
          </a:effectLst>
        </p:spPr>
      </p:pic>
      <p:sp>
        <p:nvSpPr>
          <p:cNvPr id="21" name="CuadroTexto 20">
            <a:extLst>
              <a:ext uri="{FF2B5EF4-FFF2-40B4-BE49-F238E27FC236}">
                <a16:creationId xmlns:a16="http://schemas.microsoft.com/office/drawing/2014/main" id="{5A863A4B-170A-4BB4-BF8E-037E1424B689}"/>
              </a:ext>
            </a:extLst>
          </p:cNvPr>
          <p:cNvSpPr txBox="1"/>
          <p:nvPr/>
        </p:nvSpPr>
        <p:spPr>
          <a:xfrm>
            <a:off x="8358015" y="1648527"/>
            <a:ext cx="2792752"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MODELO SELECCIONADO</a:t>
            </a:r>
          </a:p>
        </p:txBody>
      </p:sp>
      <p:sp>
        <p:nvSpPr>
          <p:cNvPr id="22" name="CuadroTexto 21">
            <a:extLst>
              <a:ext uri="{FF2B5EF4-FFF2-40B4-BE49-F238E27FC236}">
                <a16:creationId xmlns:a16="http://schemas.microsoft.com/office/drawing/2014/main" id="{3D6423FE-42C5-42D2-92F6-B9FAC0E5543B}"/>
              </a:ext>
            </a:extLst>
          </p:cNvPr>
          <p:cNvSpPr txBox="1"/>
          <p:nvPr/>
        </p:nvSpPr>
        <p:spPr>
          <a:xfrm>
            <a:off x="8951354" y="5323749"/>
            <a:ext cx="1606081" cy="338554"/>
          </a:xfrm>
          <a:prstGeom prst="rect">
            <a:avLst/>
          </a:prstGeom>
          <a:noFill/>
          <a:ln w="38100">
            <a:solidFill>
              <a:schemeClr val="accent3"/>
            </a:solidFill>
          </a:ln>
        </p:spPr>
        <p:txBody>
          <a:bodyPr wrap="none" rtlCol="0">
            <a:spAutoFit/>
          </a:bodyPr>
          <a:lstStyle/>
          <a:p>
            <a:pPr algn="ctr"/>
            <a:r>
              <a:rPr lang="es-EC" sz="1600" b="1">
                <a:latin typeface="Arial" panose="020B0604020202020204" pitchFamily="34" charset="0"/>
                <a:cs typeface="Arial" panose="020B0604020202020204" pitchFamily="34" charset="0"/>
              </a:rPr>
              <a:t>PROPUESTA 1</a:t>
            </a:r>
            <a:endParaRPr lang="es-EC" sz="1600" b="1" dirty="0">
              <a:latin typeface="Arial" panose="020B0604020202020204" pitchFamily="34" charset="0"/>
              <a:cs typeface="Arial" panose="020B0604020202020204" pitchFamily="34" charset="0"/>
            </a:endParaRPr>
          </a:p>
        </p:txBody>
      </p:sp>
      <p:sp>
        <p:nvSpPr>
          <p:cNvPr id="15" name="Rectángulo: esquinas redondeadas 14">
            <a:extLst>
              <a:ext uri="{FF2B5EF4-FFF2-40B4-BE49-F238E27FC236}">
                <a16:creationId xmlns:a16="http://schemas.microsoft.com/office/drawing/2014/main" id="{28DB38C6-E4B6-46C0-8AD1-2B2FCB231AAF}"/>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8224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4382881" y="661649"/>
            <a:ext cx="2917979"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GENERATIVO</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4A08ADA-B4A0-4DDD-82C8-A1DB89820751}"/>
              </a:ext>
            </a:extLst>
          </p:cNvPr>
          <p:cNvSpPr txBox="1"/>
          <p:nvPr/>
        </p:nvSpPr>
        <p:spPr>
          <a:xfrm>
            <a:off x="1966581" y="1938968"/>
            <a:ext cx="1710725" cy="338554"/>
          </a:xfrm>
          <a:prstGeom prst="rect">
            <a:avLst/>
          </a:prstGeom>
          <a:no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MODELO BASE</a:t>
            </a:r>
          </a:p>
        </p:txBody>
      </p:sp>
      <p:pic>
        <p:nvPicPr>
          <p:cNvPr id="18" name="Imagen 17" descr="Diagrama&#10;&#10;Descripción generada automáticamente">
            <a:extLst>
              <a:ext uri="{FF2B5EF4-FFF2-40B4-BE49-F238E27FC236}">
                <a16:creationId xmlns:a16="http://schemas.microsoft.com/office/drawing/2014/main" id="{A6DF101A-619F-4AA2-A8C3-47A7B1CAFC48}"/>
              </a:ext>
            </a:extLst>
          </p:cNvPr>
          <p:cNvPicPr/>
          <p:nvPr/>
        </p:nvPicPr>
        <p:blipFill rotWithShape="1">
          <a:blip r:embed="rId3"/>
          <a:srcRect b="5250"/>
          <a:stretch/>
        </p:blipFill>
        <p:spPr bwMode="auto">
          <a:xfrm>
            <a:off x="345582" y="2534519"/>
            <a:ext cx="4952725" cy="2700088"/>
          </a:xfrm>
          <a:prstGeom prst="rect">
            <a:avLst/>
          </a:prstGeom>
          <a:ln>
            <a:solidFill>
              <a:schemeClr val="tx1"/>
            </a:solid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2C6BACE8-9946-44FE-9D90-4901E230C8AF}"/>
              </a:ext>
            </a:extLst>
          </p:cNvPr>
          <p:cNvPicPr>
            <a:picLocks noChangeAspect="1"/>
          </p:cNvPicPr>
          <p:nvPr/>
        </p:nvPicPr>
        <p:blipFill>
          <a:blip r:embed="rId4"/>
          <a:stretch>
            <a:fillRect/>
          </a:stretch>
        </p:blipFill>
        <p:spPr>
          <a:xfrm>
            <a:off x="5598829" y="1602126"/>
            <a:ext cx="6030167" cy="4391638"/>
          </a:xfrm>
          <a:prstGeom prst="rect">
            <a:avLst/>
          </a:prstGeom>
        </p:spPr>
      </p:pic>
      <p:sp>
        <p:nvSpPr>
          <p:cNvPr id="21" name="CuadroTexto 20">
            <a:extLst>
              <a:ext uri="{FF2B5EF4-FFF2-40B4-BE49-F238E27FC236}">
                <a16:creationId xmlns:a16="http://schemas.microsoft.com/office/drawing/2014/main" id="{EE7463AD-D938-4271-AFAF-83D2E5E8D58A}"/>
              </a:ext>
            </a:extLst>
          </p:cNvPr>
          <p:cNvSpPr txBox="1"/>
          <p:nvPr/>
        </p:nvSpPr>
        <p:spPr>
          <a:xfrm>
            <a:off x="7690427" y="1165597"/>
            <a:ext cx="1846980" cy="338554"/>
          </a:xfrm>
          <a:prstGeom prst="rect">
            <a:avLst/>
          </a:prstGeom>
          <a:no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CUERPOS FIJOS</a:t>
            </a:r>
          </a:p>
        </p:txBody>
      </p:sp>
      <p:sp>
        <p:nvSpPr>
          <p:cNvPr id="10" name="Rectángulo: esquinas redondeadas 9">
            <a:extLst>
              <a:ext uri="{FF2B5EF4-FFF2-40B4-BE49-F238E27FC236}">
                <a16:creationId xmlns:a16="http://schemas.microsoft.com/office/drawing/2014/main" id="{6BC6BFBA-A03A-4552-9DE6-FF1216E9BC01}"/>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8061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2670882" y="661649"/>
            <a:ext cx="634199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GENERATIVO – CUERPOS OBSTÁCULOS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10" name="Imagen 9">
            <a:extLst>
              <a:ext uri="{FF2B5EF4-FFF2-40B4-BE49-F238E27FC236}">
                <a16:creationId xmlns:a16="http://schemas.microsoft.com/office/drawing/2014/main" id="{D3A0CF60-E78F-4395-A200-ABFDAEED431D}"/>
              </a:ext>
            </a:extLst>
          </p:cNvPr>
          <p:cNvPicPr/>
          <p:nvPr/>
        </p:nvPicPr>
        <p:blipFill rotWithShape="1">
          <a:blip r:embed="rId3" cstate="print">
            <a:extLst>
              <a:ext uri="{28A0092B-C50C-407E-A947-70E740481C1C}">
                <a14:useLocalDpi xmlns:a14="http://schemas.microsoft.com/office/drawing/2010/main" val="0"/>
              </a:ext>
            </a:extLst>
          </a:blip>
          <a:srcRect l="37570" t="21484" r="6339"/>
          <a:stretch/>
        </p:blipFill>
        <p:spPr bwMode="auto">
          <a:xfrm>
            <a:off x="357302" y="2158112"/>
            <a:ext cx="2153676" cy="2019084"/>
          </a:xfrm>
          <a:prstGeom prst="rect">
            <a:avLst/>
          </a:prstGeom>
          <a:ln>
            <a:solidFill>
              <a:schemeClr val="tx1"/>
            </a:solid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98BBC08D-9D69-48A2-8ABC-867484AE0D48}"/>
              </a:ext>
            </a:extLst>
          </p:cNvPr>
          <p:cNvPicPr/>
          <p:nvPr/>
        </p:nvPicPr>
        <p:blipFill rotWithShape="1">
          <a:blip r:embed="rId4" cstate="print">
            <a:extLst>
              <a:ext uri="{28A0092B-C50C-407E-A947-70E740481C1C}">
                <a14:useLocalDpi xmlns:a14="http://schemas.microsoft.com/office/drawing/2010/main" val="0"/>
              </a:ext>
            </a:extLst>
          </a:blip>
          <a:srcRect l="20284" t="11827" r="16392"/>
          <a:stretch/>
        </p:blipFill>
        <p:spPr bwMode="auto">
          <a:xfrm>
            <a:off x="3380695" y="2133941"/>
            <a:ext cx="3467100" cy="2087880"/>
          </a:xfrm>
          <a:prstGeom prst="rect">
            <a:avLst/>
          </a:prstGeom>
          <a:noFill/>
          <a:ln>
            <a:solidFill>
              <a:schemeClr val="tx1"/>
            </a:solidFill>
          </a:ln>
          <a:extLst>
            <a:ext uri="{53640926-AAD7-44D8-BBD7-CCE9431645EC}">
              <a14:shadowObscured xmlns:a14="http://schemas.microsoft.com/office/drawing/2010/main"/>
            </a:ext>
          </a:extLst>
        </p:spPr>
      </p:pic>
      <p:sp>
        <p:nvSpPr>
          <p:cNvPr id="15" name="CuadroTexto 14">
            <a:extLst>
              <a:ext uri="{FF2B5EF4-FFF2-40B4-BE49-F238E27FC236}">
                <a16:creationId xmlns:a16="http://schemas.microsoft.com/office/drawing/2014/main" id="{44A08ADA-B4A0-4DDD-82C8-A1DB89820751}"/>
              </a:ext>
            </a:extLst>
          </p:cNvPr>
          <p:cNvSpPr txBox="1"/>
          <p:nvPr/>
        </p:nvSpPr>
        <p:spPr>
          <a:xfrm>
            <a:off x="1903519" y="1992226"/>
            <a:ext cx="1200970"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Geometría</a:t>
            </a:r>
          </a:p>
        </p:txBody>
      </p:sp>
      <p:sp>
        <p:nvSpPr>
          <p:cNvPr id="21" name="CuadroTexto 20">
            <a:extLst>
              <a:ext uri="{FF2B5EF4-FFF2-40B4-BE49-F238E27FC236}">
                <a16:creationId xmlns:a16="http://schemas.microsoft.com/office/drawing/2014/main" id="{EE7463AD-D938-4271-AFAF-83D2E5E8D58A}"/>
              </a:ext>
            </a:extLst>
          </p:cNvPr>
          <p:cNvSpPr txBox="1"/>
          <p:nvPr/>
        </p:nvSpPr>
        <p:spPr>
          <a:xfrm>
            <a:off x="5999264" y="1958800"/>
            <a:ext cx="1359668"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Obstáculo 1</a:t>
            </a:r>
          </a:p>
        </p:txBody>
      </p:sp>
      <p:pic>
        <p:nvPicPr>
          <p:cNvPr id="12" name="Imagen 11">
            <a:extLst>
              <a:ext uri="{FF2B5EF4-FFF2-40B4-BE49-F238E27FC236}">
                <a16:creationId xmlns:a16="http://schemas.microsoft.com/office/drawing/2014/main" id="{84F5EAD7-06E4-4277-946D-16FFAED6BDB4}"/>
              </a:ext>
            </a:extLst>
          </p:cNvPr>
          <p:cNvPicPr/>
          <p:nvPr/>
        </p:nvPicPr>
        <p:blipFill rotWithShape="1">
          <a:blip r:embed="rId5">
            <a:extLst>
              <a:ext uri="{28A0092B-C50C-407E-A947-70E740481C1C}">
                <a14:useLocalDpi xmlns:a14="http://schemas.microsoft.com/office/drawing/2010/main" val="0"/>
              </a:ext>
            </a:extLst>
          </a:blip>
          <a:srcRect t="2901" b="2901"/>
          <a:stretch/>
        </p:blipFill>
        <p:spPr bwMode="auto">
          <a:xfrm>
            <a:off x="7856461" y="1449355"/>
            <a:ext cx="3467100" cy="2087880"/>
          </a:xfrm>
          <a:prstGeom prst="rect">
            <a:avLst/>
          </a:prstGeom>
          <a:noFill/>
          <a:ln>
            <a:solidFill>
              <a:schemeClr val="tx1"/>
            </a:solid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50044BEB-52E9-40E9-9D04-8C43BAB21EA6}"/>
              </a:ext>
            </a:extLst>
          </p:cNvPr>
          <p:cNvSpPr txBox="1"/>
          <p:nvPr/>
        </p:nvSpPr>
        <p:spPr>
          <a:xfrm>
            <a:off x="10475030" y="1274214"/>
            <a:ext cx="1359668"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Obstáculo 2</a:t>
            </a:r>
          </a:p>
        </p:txBody>
      </p:sp>
      <p:pic>
        <p:nvPicPr>
          <p:cNvPr id="14" name="Imagen 13">
            <a:extLst>
              <a:ext uri="{FF2B5EF4-FFF2-40B4-BE49-F238E27FC236}">
                <a16:creationId xmlns:a16="http://schemas.microsoft.com/office/drawing/2014/main" id="{FD7FE63E-982C-4143-933C-2970CA55C45C}"/>
              </a:ext>
            </a:extLst>
          </p:cNvPr>
          <p:cNvPicPr/>
          <p:nvPr/>
        </p:nvPicPr>
        <p:blipFill rotWithShape="1">
          <a:blip r:embed="rId6">
            <a:extLst>
              <a:ext uri="{28A0092B-C50C-407E-A947-70E740481C1C}">
                <a14:useLocalDpi xmlns:a14="http://schemas.microsoft.com/office/drawing/2010/main" val="0"/>
              </a:ext>
            </a:extLst>
          </a:blip>
          <a:srcRect t="3405" b="3405"/>
          <a:stretch/>
        </p:blipFill>
        <p:spPr bwMode="auto">
          <a:xfrm>
            <a:off x="7856461" y="3887517"/>
            <a:ext cx="3467100" cy="2087880"/>
          </a:xfrm>
          <a:prstGeom prst="rect">
            <a:avLst/>
          </a:prstGeom>
          <a:noFill/>
          <a:ln>
            <a:solidFill>
              <a:schemeClr val="tx1"/>
            </a:solidFill>
          </a:ln>
          <a:extLst>
            <a:ext uri="{53640926-AAD7-44D8-BBD7-CCE9431645EC}">
              <a14:shadowObscured xmlns:a14="http://schemas.microsoft.com/office/drawing/2010/main"/>
            </a:ext>
          </a:extLst>
        </p:spPr>
      </p:pic>
      <p:sp>
        <p:nvSpPr>
          <p:cNvPr id="16" name="CuadroTexto 15">
            <a:extLst>
              <a:ext uri="{FF2B5EF4-FFF2-40B4-BE49-F238E27FC236}">
                <a16:creationId xmlns:a16="http://schemas.microsoft.com/office/drawing/2014/main" id="{F5B93634-C29A-4239-9284-82BCA62CA8D1}"/>
              </a:ext>
            </a:extLst>
          </p:cNvPr>
          <p:cNvSpPr txBox="1"/>
          <p:nvPr/>
        </p:nvSpPr>
        <p:spPr>
          <a:xfrm>
            <a:off x="10475030" y="3712376"/>
            <a:ext cx="1359668"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Obstáculo 3</a:t>
            </a:r>
          </a:p>
        </p:txBody>
      </p:sp>
      <p:sp>
        <p:nvSpPr>
          <p:cNvPr id="17" name="Rectángulo: esquinas redondeadas 16">
            <a:extLst>
              <a:ext uri="{FF2B5EF4-FFF2-40B4-BE49-F238E27FC236}">
                <a16:creationId xmlns:a16="http://schemas.microsoft.com/office/drawing/2014/main" id="{B84B3BB8-147D-46C2-9DD3-F5636B2DE9C5}"/>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70385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3192657" y="661649"/>
            <a:ext cx="5298438"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GENERATIVO – CUERPO INICIAL</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44A08ADA-B4A0-4DDD-82C8-A1DB89820751}"/>
              </a:ext>
            </a:extLst>
          </p:cNvPr>
          <p:cNvSpPr txBox="1"/>
          <p:nvPr/>
        </p:nvSpPr>
        <p:spPr>
          <a:xfrm>
            <a:off x="1732799" y="1992226"/>
            <a:ext cx="1542410"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Cuerpo Inicial</a:t>
            </a:r>
          </a:p>
        </p:txBody>
      </p:sp>
      <p:pic>
        <p:nvPicPr>
          <p:cNvPr id="5" name="Imagen 4">
            <a:extLst>
              <a:ext uri="{FF2B5EF4-FFF2-40B4-BE49-F238E27FC236}">
                <a16:creationId xmlns:a16="http://schemas.microsoft.com/office/drawing/2014/main" id="{22F646D8-C81C-4AB2-A3F2-FAA325660433}"/>
              </a:ext>
            </a:extLst>
          </p:cNvPr>
          <p:cNvPicPr>
            <a:picLocks noChangeAspect="1"/>
          </p:cNvPicPr>
          <p:nvPr/>
        </p:nvPicPr>
        <p:blipFill>
          <a:blip r:embed="rId3"/>
          <a:stretch>
            <a:fillRect/>
          </a:stretch>
        </p:blipFill>
        <p:spPr>
          <a:xfrm>
            <a:off x="5205819" y="1260164"/>
            <a:ext cx="6163535" cy="4810796"/>
          </a:xfrm>
          <a:prstGeom prst="rect">
            <a:avLst/>
          </a:prstGeom>
        </p:spPr>
      </p:pic>
      <p:pic>
        <p:nvPicPr>
          <p:cNvPr id="8" name="Imagen 7">
            <a:extLst>
              <a:ext uri="{FF2B5EF4-FFF2-40B4-BE49-F238E27FC236}">
                <a16:creationId xmlns:a16="http://schemas.microsoft.com/office/drawing/2014/main" id="{28C7592E-558F-41B6-AD6C-5154FA2C5A1D}"/>
              </a:ext>
            </a:extLst>
          </p:cNvPr>
          <p:cNvPicPr>
            <a:picLocks noChangeAspect="1"/>
          </p:cNvPicPr>
          <p:nvPr/>
        </p:nvPicPr>
        <p:blipFill rotWithShape="1">
          <a:blip r:embed="rId4"/>
          <a:srcRect r="8118"/>
          <a:stretch/>
        </p:blipFill>
        <p:spPr>
          <a:xfrm>
            <a:off x="796776" y="2645634"/>
            <a:ext cx="3267932" cy="2039855"/>
          </a:xfrm>
          <a:prstGeom prst="rect">
            <a:avLst/>
          </a:prstGeom>
          <a:ln>
            <a:solidFill>
              <a:schemeClr val="accent3">
                <a:lumMod val="75000"/>
              </a:schemeClr>
            </a:solidFill>
          </a:ln>
        </p:spPr>
      </p:pic>
      <p:sp>
        <p:nvSpPr>
          <p:cNvPr id="9" name="Rectángulo: esquinas redondeadas 8">
            <a:extLst>
              <a:ext uri="{FF2B5EF4-FFF2-40B4-BE49-F238E27FC236}">
                <a16:creationId xmlns:a16="http://schemas.microsoft.com/office/drawing/2014/main" id="{507E4C6C-5B4D-4F3F-9FDA-A260CFAEDED2}"/>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6074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3159702" y="661649"/>
            <a:ext cx="5364354"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GENERATIVO – PROCEDIMIENTO</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9" name="Imagen 8" descr="Imagen que contiene Diagrama&#10;&#10;Descripción generada automáticamente">
            <a:extLst>
              <a:ext uri="{FF2B5EF4-FFF2-40B4-BE49-F238E27FC236}">
                <a16:creationId xmlns:a16="http://schemas.microsoft.com/office/drawing/2014/main" id="{E3778DF9-E262-499F-BB6F-72EA4D697B69}"/>
              </a:ext>
            </a:extLst>
          </p:cNvPr>
          <p:cNvPicPr/>
          <p:nvPr/>
        </p:nvPicPr>
        <p:blipFill rotWithShape="1">
          <a:blip r:embed="rId3"/>
          <a:srcRect r="14985"/>
          <a:stretch/>
        </p:blipFill>
        <p:spPr>
          <a:xfrm>
            <a:off x="201168" y="1269365"/>
            <a:ext cx="3562449" cy="2159635"/>
          </a:xfrm>
          <a:prstGeom prst="rect">
            <a:avLst/>
          </a:prstGeom>
          <a:ln>
            <a:solidFill>
              <a:schemeClr val="tx1"/>
            </a:solidFill>
          </a:ln>
        </p:spPr>
      </p:pic>
      <p:sp>
        <p:nvSpPr>
          <p:cNvPr id="15" name="CuadroTexto 14">
            <a:extLst>
              <a:ext uri="{FF2B5EF4-FFF2-40B4-BE49-F238E27FC236}">
                <a16:creationId xmlns:a16="http://schemas.microsoft.com/office/drawing/2014/main" id="{44A08ADA-B4A0-4DDD-82C8-A1DB89820751}"/>
              </a:ext>
            </a:extLst>
          </p:cNvPr>
          <p:cNvSpPr txBox="1"/>
          <p:nvPr/>
        </p:nvSpPr>
        <p:spPr>
          <a:xfrm>
            <a:off x="2969517" y="1142130"/>
            <a:ext cx="1438214"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Cuerpo Fijos</a:t>
            </a:r>
          </a:p>
        </p:txBody>
      </p:sp>
      <p:pic>
        <p:nvPicPr>
          <p:cNvPr id="10" name="Imagen 9" descr="Imagen que contiene luz, rosa, tabla&#10;&#10;Descripción generada automáticamente">
            <a:extLst>
              <a:ext uri="{FF2B5EF4-FFF2-40B4-BE49-F238E27FC236}">
                <a16:creationId xmlns:a16="http://schemas.microsoft.com/office/drawing/2014/main" id="{703C09B6-8647-41E1-A26D-801219F5FCCC}"/>
              </a:ext>
            </a:extLst>
          </p:cNvPr>
          <p:cNvPicPr/>
          <p:nvPr/>
        </p:nvPicPr>
        <p:blipFill rotWithShape="1">
          <a:blip r:embed="rId4" cstate="print">
            <a:extLst>
              <a:ext uri="{28A0092B-C50C-407E-A947-70E740481C1C}">
                <a14:useLocalDpi xmlns:a14="http://schemas.microsoft.com/office/drawing/2010/main" val="0"/>
              </a:ext>
            </a:extLst>
          </a:blip>
          <a:srcRect l="23107" r="14629" b="4186"/>
          <a:stretch/>
        </p:blipFill>
        <p:spPr bwMode="auto">
          <a:xfrm>
            <a:off x="4507768" y="1298455"/>
            <a:ext cx="3244215" cy="2159635"/>
          </a:xfrm>
          <a:prstGeom prst="rect">
            <a:avLst/>
          </a:prstGeom>
          <a:noFill/>
          <a:ln>
            <a:solidFill>
              <a:schemeClr val="tx1"/>
            </a:solidFill>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3D3F5EC0-9859-44E4-A721-A5A1C0EE83D8}"/>
              </a:ext>
            </a:extLst>
          </p:cNvPr>
          <p:cNvSpPr txBox="1"/>
          <p:nvPr/>
        </p:nvSpPr>
        <p:spPr>
          <a:xfrm>
            <a:off x="6770787" y="1142130"/>
            <a:ext cx="1962397"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Cuerpo Obstáculo</a:t>
            </a:r>
          </a:p>
        </p:txBody>
      </p:sp>
      <p:pic>
        <p:nvPicPr>
          <p:cNvPr id="12" name="Imagen 11">
            <a:extLst>
              <a:ext uri="{FF2B5EF4-FFF2-40B4-BE49-F238E27FC236}">
                <a16:creationId xmlns:a16="http://schemas.microsoft.com/office/drawing/2014/main" id="{BCBF8D76-D86A-4C48-A495-45AE3549E5DE}"/>
              </a:ext>
            </a:extLst>
          </p:cNvPr>
          <p:cNvPicPr/>
          <p:nvPr/>
        </p:nvPicPr>
        <p:blipFill rotWithShape="1">
          <a:blip r:embed="rId5" cstate="print">
            <a:extLst>
              <a:ext uri="{28A0092B-C50C-407E-A947-70E740481C1C}">
                <a14:useLocalDpi xmlns:a14="http://schemas.microsoft.com/office/drawing/2010/main" val="0"/>
              </a:ext>
            </a:extLst>
          </a:blip>
          <a:srcRect l="28575" r="20272" b="11525"/>
          <a:stretch/>
        </p:blipFill>
        <p:spPr bwMode="auto">
          <a:xfrm>
            <a:off x="8917683" y="1393197"/>
            <a:ext cx="2821358" cy="2064893"/>
          </a:xfrm>
          <a:prstGeom prst="rect">
            <a:avLst/>
          </a:prstGeom>
          <a:noFill/>
          <a:ln>
            <a:solidFill>
              <a:schemeClr val="tx1"/>
            </a:solid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F43A38CC-1F4F-4B35-900E-238E178616B6}"/>
              </a:ext>
            </a:extLst>
          </p:cNvPr>
          <p:cNvSpPr txBox="1"/>
          <p:nvPr/>
        </p:nvSpPr>
        <p:spPr>
          <a:xfrm>
            <a:off x="10325035" y="1147388"/>
            <a:ext cx="1542410"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Cuerpo Inicial</a:t>
            </a:r>
          </a:p>
        </p:txBody>
      </p:sp>
      <p:pic>
        <p:nvPicPr>
          <p:cNvPr id="14" name="Imagen 13" descr="Interfaz de usuario gráfica, Texto, Aplicación&#10;&#10;Descripción generada automáticamente">
            <a:extLst>
              <a:ext uri="{FF2B5EF4-FFF2-40B4-BE49-F238E27FC236}">
                <a16:creationId xmlns:a16="http://schemas.microsoft.com/office/drawing/2014/main" id="{17A85C01-4851-4E11-B1DC-06FEF80AEE75}"/>
              </a:ext>
            </a:extLst>
          </p:cNvPr>
          <p:cNvPicPr/>
          <p:nvPr/>
        </p:nvPicPr>
        <p:blipFill>
          <a:blip r:embed="rId6"/>
          <a:stretch>
            <a:fillRect/>
          </a:stretch>
        </p:blipFill>
        <p:spPr>
          <a:xfrm>
            <a:off x="263008" y="3907988"/>
            <a:ext cx="2564130" cy="2159635"/>
          </a:xfrm>
          <a:prstGeom prst="rect">
            <a:avLst/>
          </a:prstGeom>
          <a:ln>
            <a:solidFill>
              <a:schemeClr val="tx1"/>
            </a:solidFill>
          </a:ln>
        </p:spPr>
      </p:pic>
      <p:sp>
        <p:nvSpPr>
          <p:cNvPr id="16" name="CuadroTexto 15">
            <a:extLst>
              <a:ext uri="{FF2B5EF4-FFF2-40B4-BE49-F238E27FC236}">
                <a16:creationId xmlns:a16="http://schemas.microsoft.com/office/drawing/2014/main" id="{DDF3B448-9500-45A5-BA2A-D511AF8AC6F9}"/>
              </a:ext>
            </a:extLst>
          </p:cNvPr>
          <p:cNvSpPr txBox="1"/>
          <p:nvPr/>
        </p:nvSpPr>
        <p:spPr>
          <a:xfrm>
            <a:off x="197588" y="3738711"/>
            <a:ext cx="2694969"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Objetivos y Restricciones</a:t>
            </a:r>
          </a:p>
        </p:txBody>
      </p:sp>
      <p:pic>
        <p:nvPicPr>
          <p:cNvPr id="17" name="Imagen 16" descr="Interfaz de usuario gráfica&#10;&#10;Descripción generada automáticamente">
            <a:extLst>
              <a:ext uri="{FF2B5EF4-FFF2-40B4-BE49-F238E27FC236}">
                <a16:creationId xmlns:a16="http://schemas.microsoft.com/office/drawing/2014/main" id="{4FAC214F-67C1-41C0-A75E-86BA8C981CFF}"/>
              </a:ext>
            </a:extLst>
          </p:cNvPr>
          <p:cNvPicPr/>
          <p:nvPr/>
        </p:nvPicPr>
        <p:blipFill rotWithShape="1">
          <a:blip r:embed="rId7"/>
          <a:srcRect l="1" t="1180" r="1042" b="2065"/>
          <a:stretch/>
        </p:blipFill>
        <p:spPr bwMode="auto">
          <a:xfrm>
            <a:off x="3148005" y="3817817"/>
            <a:ext cx="2710815" cy="2339975"/>
          </a:xfrm>
          <a:prstGeom prst="rect">
            <a:avLst/>
          </a:prstGeom>
          <a:ln>
            <a:solidFill>
              <a:schemeClr val="tx1"/>
            </a:solidFill>
          </a:ln>
          <a:extLst>
            <a:ext uri="{53640926-AAD7-44D8-BBD7-CCE9431645EC}">
              <a14:shadowObscured xmlns:a14="http://schemas.microsoft.com/office/drawing/2010/main"/>
            </a:ext>
          </a:extLst>
        </p:spPr>
      </p:pic>
      <p:sp>
        <p:nvSpPr>
          <p:cNvPr id="18" name="CuadroTexto 17">
            <a:extLst>
              <a:ext uri="{FF2B5EF4-FFF2-40B4-BE49-F238E27FC236}">
                <a16:creationId xmlns:a16="http://schemas.microsoft.com/office/drawing/2014/main" id="{23DE3229-FF2A-4912-8ABE-F3307D0C4CCF}"/>
              </a:ext>
            </a:extLst>
          </p:cNvPr>
          <p:cNvSpPr txBox="1"/>
          <p:nvPr/>
        </p:nvSpPr>
        <p:spPr>
          <a:xfrm>
            <a:off x="5384484" y="3642676"/>
            <a:ext cx="962123"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Material</a:t>
            </a:r>
          </a:p>
        </p:txBody>
      </p:sp>
      <p:pic>
        <p:nvPicPr>
          <p:cNvPr id="19" name="Imagen 18" descr="Interfaz de usuario gráfica, Texto, Aplicación, Correo electrónico&#10;&#10;Descripción generada automáticamente">
            <a:extLst>
              <a:ext uri="{FF2B5EF4-FFF2-40B4-BE49-F238E27FC236}">
                <a16:creationId xmlns:a16="http://schemas.microsoft.com/office/drawing/2014/main" id="{BF2AF5A3-97A5-4686-B3A1-D4322361BFE3}"/>
              </a:ext>
            </a:extLst>
          </p:cNvPr>
          <p:cNvPicPr/>
          <p:nvPr/>
        </p:nvPicPr>
        <p:blipFill>
          <a:blip r:embed="rId8"/>
          <a:stretch>
            <a:fillRect/>
          </a:stretch>
        </p:blipFill>
        <p:spPr>
          <a:xfrm>
            <a:off x="6465987" y="3873809"/>
            <a:ext cx="2571115" cy="2159635"/>
          </a:xfrm>
          <a:prstGeom prst="rect">
            <a:avLst/>
          </a:prstGeom>
          <a:ln>
            <a:solidFill>
              <a:schemeClr val="tx1"/>
            </a:solidFill>
          </a:ln>
        </p:spPr>
      </p:pic>
      <p:sp>
        <p:nvSpPr>
          <p:cNvPr id="20" name="CuadroTexto 19">
            <a:extLst>
              <a:ext uri="{FF2B5EF4-FFF2-40B4-BE49-F238E27FC236}">
                <a16:creationId xmlns:a16="http://schemas.microsoft.com/office/drawing/2014/main" id="{3A13C828-2406-4099-8096-2CD2B698CAC4}"/>
              </a:ext>
            </a:extLst>
          </p:cNvPr>
          <p:cNvSpPr txBox="1"/>
          <p:nvPr/>
        </p:nvSpPr>
        <p:spPr>
          <a:xfrm>
            <a:off x="8426136" y="3659705"/>
            <a:ext cx="1335622"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Fabricación</a:t>
            </a:r>
          </a:p>
        </p:txBody>
      </p:sp>
      <p:sp>
        <p:nvSpPr>
          <p:cNvPr id="21" name="CuadroTexto 20">
            <a:extLst>
              <a:ext uri="{FF2B5EF4-FFF2-40B4-BE49-F238E27FC236}">
                <a16:creationId xmlns:a16="http://schemas.microsoft.com/office/drawing/2014/main" id="{FCB6E352-A9BF-4C72-88A2-F7C492782482}"/>
              </a:ext>
            </a:extLst>
          </p:cNvPr>
          <p:cNvSpPr txBox="1"/>
          <p:nvPr/>
        </p:nvSpPr>
        <p:spPr>
          <a:xfrm>
            <a:off x="9622967" y="4784349"/>
            <a:ext cx="2029723"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Estados de Cargas</a:t>
            </a:r>
          </a:p>
        </p:txBody>
      </p:sp>
      <p:sp>
        <p:nvSpPr>
          <p:cNvPr id="22" name="Rectángulo: esquinas redondeadas 21">
            <a:extLst>
              <a:ext uri="{FF2B5EF4-FFF2-40B4-BE49-F238E27FC236}">
                <a16:creationId xmlns:a16="http://schemas.microsoft.com/office/drawing/2014/main" id="{5239A98D-34AA-4BC7-97E5-F2AE5FA2EDE5}"/>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4216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3491623" y="661649"/>
            <a:ext cx="4700519"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GENERATIVO – EJECUCIÓN</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F43A38CC-1F4F-4B35-900E-238E178616B6}"/>
              </a:ext>
            </a:extLst>
          </p:cNvPr>
          <p:cNvSpPr txBox="1"/>
          <p:nvPr/>
        </p:nvSpPr>
        <p:spPr>
          <a:xfrm>
            <a:off x="1999823" y="1709743"/>
            <a:ext cx="2475358"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Resultados Generados</a:t>
            </a:r>
          </a:p>
        </p:txBody>
      </p:sp>
      <p:pic>
        <p:nvPicPr>
          <p:cNvPr id="22" name="Imagen 21">
            <a:extLst>
              <a:ext uri="{FF2B5EF4-FFF2-40B4-BE49-F238E27FC236}">
                <a16:creationId xmlns:a16="http://schemas.microsoft.com/office/drawing/2014/main" id="{4F781D99-B6ED-4E34-A3D1-95998C63FA9E}"/>
              </a:ext>
            </a:extLst>
          </p:cNvPr>
          <p:cNvPicPr/>
          <p:nvPr/>
        </p:nvPicPr>
        <p:blipFill>
          <a:blip r:embed="rId3"/>
          <a:stretch>
            <a:fillRect/>
          </a:stretch>
        </p:blipFill>
        <p:spPr>
          <a:xfrm>
            <a:off x="6096000" y="1330178"/>
            <a:ext cx="5380255" cy="2615242"/>
          </a:xfrm>
          <a:prstGeom prst="rect">
            <a:avLst/>
          </a:prstGeom>
          <a:ln w="38100">
            <a:solidFill>
              <a:schemeClr val="accent3">
                <a:lumMod val="75000"/>
              </a:schemeClr>
            </a:solidFill>
          </a:ln>
        </p:spPr>
      </p:pic>
      <p:pic>
        <p:nvPicPr>
          <p:cNvPr id="23" name="Imagen 22">
            <a:extLst>
              <a:ext uri="{FF2B5EF4-FFF2-40B4-BE49-F238E27FC236}">
                <a16:creationId xmlns:a16="http://schemas.microsoft.com/office/drawing/2014/main" id="{BB0A0CFC-185E-4C1D-900D-0FFA17DC0751}"/>
              </a:ext>
            </a:extLst>
          </p:cNvPr>
          <p:cNvPicPr/>
          <p:nvPr/>
        </p:nvPicPr>
        <p:blipFill>
          <a:blip r:embed="rId4"/>
          <a:stretch>
            <a:fillRect/>
          </a:stretch>
        </p:blipFill>
        <p:spPr>
          <a:xfrm>
            <a:off x="379003" y="2547549"/>
            <a:ext cx="6835736" cy="3298326"/>
          </a:xfrm>
          <a:prstGeom prst="rect">
            <a:avLst/>
          </a:prstGeom>
          <a:ln w="38100">
            <a:solidFill>
              <a:schemeClr val="accent3">
                <a:lumMod val="75000"/>
              </a:schemeClr>
            </a:solidFill>
          </a:ln>
        </p:spPr>
      </p:pic>
      <p:sp>
        <p:nvSpPr>
          <p:cNvPr id="9" name="Rectángulo: esquinas redondeadas 8">
            <a:extLst>
              <a:ext uri="{FF2B5EF4-FFF2-40B4-BE49-F238E27FC236}">
                <a16:creationId xmlns:a16="http://schemas.microsoft.com/office/drawing/2014/main" id="{1DABCD49-39DE-4E4C-B063-190205C1E752}"/>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2289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3491623" y="661649"/>
            <a:ext cx="4700519"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GENERATIVO – EJECUCIÓN</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F43A38CC-1F4F-4B35-900E-238E178616B6}"/>
              </a:ext>
            </a:extLst>
          </p:cNvPr>
          <p:cNvSpPr txBox="1"/>
          <p:nvPr/>
        </p:nvSpPr>
        <p:spPr>
          <a:xfrm>
            <a:off x="3000879" y="1298455"/>
            <a:ext cx="1745992"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MODELO FINAL</a:t>
            </a:r>
          </a:p>
        </p:txBody>
      </p:sp>
      <p:pic>
        <p:nvPicPr>
          <p:cNvPr id="10" name="Imagen 9" descr="Diagrama&#10;&#10;Descripción generada automáticamente">
            <a:extLst>
              <a:ext uri="{FF2B5EF4-FFF2-40B4-BE49-F238E27FC236}">
                <a16:creationId xmlns:a16="http://schemas.microsoft.com/office/drawing/2014/main" id="{B90B4C2F-2029-4F8B-9FFD-1C46EBD869CA}"/>
              </a:ext>
            </a:extLst>
          </p:cNvPr>
          <p:cNvPicPr/>
          <p:nvPr/>
        </p:nvPicPr>
        <p:blipFill>
          <a:blip r:embed="rId3"/>
          <a:stretch>
            <a:fillRect/>
          </a:stretch>
        </p:blipFill>
        <p:spPr>
          <a:xfrm>
            <a:off x="426455" y="1878220"/>
            <a:ext cx="6894841" cy="3912158"/>
          </a:xfrm>
          <a:prstGeom prst="rect">
            <a:avLst/>
          </a:prstGeom>
          <a:ln w="38100">
            <a:solidFill>
              <a:schemeClr val="accent3">
                <a:lumMod val="75000"/>
              </a:schemeClr>
            </a:solidFill>
          </a:ln>
          <a:effectLst>
            <a:glow rad="63500">
              <a:schemeClr val="accent4">
                <a:satMod val="175000"/>
                <a:alpha val="40000"/>
              </a:schemeClr>
            </a:glow>
          </a:effectLst>
        </p:spPr>
      </p:pic>
      <p:pic>
        <p:nvPicPr>
          <p:cNvPr id="11" name="Imagen 10" descr="Interfaz de usuario gráfica, Texto, Aplicación&#10;&#10;Descripción generada automáticamente">
            <a:extLst>
              <a:ext uri="{FF2B5EF4-FFF2-40B4-BE49-F238E27FC236}">
                <a16:creationId xmlns:a16="http://schemas.microsoft.com/office/drawing/2014/main" id="{362C4672-95D0-4382-9F25-C2FC54207689}"/>
              </a:ext>
            </a:extLst>
          </p:cNvPr>
          <p:cNvPicPr/>
          <p:nvPr/>
        </p:nvPicPr>
        <p:blipFill>
          <a:blip r:embed="rId4"/>
          <a:stretch>
            <a:fillRect/>
          </a:stretch>
        </p:blipFill>
        <p:spPr>
          <a:xfrm>
            <a:off x="8229553" y="1878220"/>
            <a:ext cx="3360729" cy="1617908"/>
          </a:xfrm>
          <a:prstGeom prst="rect">
            <a:avLst/>
          </a:prstGeom>
          <a:ln>
            <a:solidFill>
              <a:schemeClr val="tx1"/>
            </a:solidFill>
          </a:ln>
        </p:spPr>
      </p:pic>
      <p:sp>
        <p:nvSpPr>
          <p:cNvPr id="12" name="CuadroTexto 11">
            <a:extLst>
              <a:ext uri="{FF2B5EF4-FFF2-40B4-BE49-F238E27FC236}">
                <a16:creationId xmlns:a16="http://schemas.microsoft.com/office/drawing/2014/main" id="{E3D65E00-178B-4328-954D-01AD9FD63292}"/>
              </a:ext>
            </a:extLst>
          </p:cNvPr>
          <p:cNvSpPr txBox="1"/>
          <p:nvPr/>
        </p:nvSpPr>
        <p:spPr>
          <a:xfrm>
            <a:off x="9052702" y="1381044"/>
            <a:ext cx="1414170" cy="338554"/>
          </a:xfrm>
          <a:prstGeom prst="rect">
            <a:avLst/>
          </a:prstGeom>
          <a:solidFill>
            <a:schemeClr val="bg1"/>
          </a:solidFill>
          <a:ln w="38100">
            <a:solidFill>
              <a:schemeClr val="accent3">
                <a:lumMod val="75000"/>
              </a:schemeClr>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Propiedades</a:t>
            </a:r>
          </a:p>
        </p:txBody>
      </p:sp>
      <p:pic>
        <p:nvPicPr>
          <p:cNvPr id="14" name="Imagen 13" descr="Imagen que contiene interior, verde, tabla, silla&#10;&#10;Descripción generada automáticamente">
            <a:extLst>
              <a:ext uri="{FF2B5EF4-FFF2-40B4-BE49-F238E27FC236}">
                <a16:creationId xmlns:a16="http://schemas.microsoft.com/office/drawing/2014/main" id="{EC1FD205-1F75-43DB-A170-3C36C352C809}"/>
              </a:ext>
            </a:extLst>
          </p:cNvPr>
          <p:cNvPicPr/>
          <p:nvPr/>
        </p:nvPicPr>
        <p:blipFill>
          <a:blip r:embed="rId5"/>
          <a:stretch>
            <a:fillRect/>
          </a:stretch>
        </p:blipFill>
        <p:spPr>
          <a:xfrm>
            <a:off x="8192142" y="3695850"/>
            <a:ext cx="3444048" cy="2187293"/>
          </a:xfrm>
          <a:prstGeom prst="rect">
            <a:avLst/>
          </a:prstGeom>
          <a:ln>
            <a:solidFill>
              <a:schemeClr val="tx1"/>
            </a:solidFill>
          </a:ln>
        </p:spPr>
      </p:pic>
      <p:sp>
        <p:nvSpPr>
          <p:cNvPr id="15" name="Rectángulo: esquinas redondeadas 14">
            <a:extLst>
              <a:ext uri="{FF2B5EF4-FFF2-40B4-BE49-F238E27FC236}">
                <a16:creationId xmlns:a16="http://schemas.microsoft.com/office/drawing/2014/main" id="{F881CF57-AE43-4B93-9D08-2A0D5CDDFC18}"/>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4982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596801"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IV – INGENIERÍA BÁSICA   </a:t>
            </a:r>
          </a:p>
        </p:txBody>
      </p:sp>
      <p:sp>
        <p:nvSpPr>
          <p:cNvPr id="2" name="CuadroTexto 1"/>
          <p:cNvSpPr txBox="1"/>
          <p:nvPr/>
        </p:nvSpPr>
        <p:spPr>
          <a:xfrm>
            <a:off x="1879542" y="661649"/>
            <a:ext cx="7924734"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ESTUDIO ESTÁTICO – RESULTADO DEL DISEÑO GENERATIVO</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223138"/>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p:txBody>
      </p:sp>
      <p:pic>
        <p:nvPicPr>
          <p:cNvPr id="15" name="Imagen 14">
            <a:extLst>
              <a:ext uri="{FF2B5EF4-FFF2-40B4-BE49-F238E27FC236}">
                <a16:creationId xmlns:a16="http://schemas.microsoft.com/office/drawing/2014/main" id="{6576923B-C22A-406F-BF9B-48E3F8458953}"/>
              </a:ext>
            </a:extLst>
          </p:cNvPr>
          <p:cNvPicPr/>
          <p:nvPr/>
        </p:nvPicPr>
        <p:blipFill>
          <a:blip r:embed="rId3" cstate="print">
            <a:extLst>
              <a:ext uri="{28A0092B-C50C-407E-A947-70E740481C1C}">
                <a14:useLocalDpi xmlns:a14="http://schemas.microsoft.com/office/drawing/2010/main" val="0"/>
              </a:ext>
            </a:extLst>
          </a:blip>
          <a:srcRect/>
          <a:stretch/>
        </p:blipFill>
        <p:spPr>
          <a:xfrm>
            <a:off x="2847792" y="1746596"/>
            <a:ext cx="2232000" cy="1288799"/>
          </a:xfrm>
          <a:prstGeom prst="rect">
            <a:avLst/>
          </a:prstGeom>
          <a:ln>
            <a:solidFill>
              <a:schemeClr val="tx1"/>
            </a:solidFill>
          </a:ln>
        </p:spPr>
      </p:pic>
      <p:pic>
        <p:nvPicPr>
          <p:cNvPr id="17" name="Imagen 16">
            <a:extLst>
              <a:ext uri="{FF2B5EF4-FFF2-40B4-BE49-F238E27FC236}">
                <a16:creationId xmlns:a16="http://schemas.microsoft.com/office/drawing/2014/main" id="{CC0804D7-A2AB-4910-B01D-65420E406F53}"/>
              </a:ext>
            </a:extLst>
          </p:cNvPr>
          <p:cNvPicPr/>
          <p:nvPr/>
        </p:nvPicPr>
        <p:blipFill>
          <a:blip r:embed="rId4" cstate="print">
            <a:extLst>
              <a:ext uri="{28A0092B-C50C-407E-A947-70E740481C1C}">
                <a14:useLocalDpi xmlns:a14="http://schemas.microsoft.com/office/drawing/2010/main" val="0"/>
              </a:ext>
            </a:extLst>
          </a:blip>
          <a:srcRect/>
          <a:stretch/>
        </p:blipFill>
        <p:spPr>
          <a:xfrm>
            <a:off x="2847792" y="3259243"/>
            <a:ext cx="2232000" cy="1288799"/>
          </a:xfrm>
          <a:prstGeom prst="rect">
            <a:avLst/>
          </a:prstGeom>
          <a:ln>
            <a:solidFill>
              <a:schemeClr val="tx1"/>
            </a:solidFill>
          </a:ln>
        </p:spPr>
      </p:pic>
      <p:pic>
        <p:nvPicPr>
          <p:cNvPr id="19" name="Imagen 18">
            <a:extLst>
              <a:ext uri="{FF2B5EF4-FFF2-40B4-BE49-F238E27FC236}">
                <a16:creationId xmlns:a16="http://schemas.microsoft.com/office/drawing/2014/main" id="{3558255C-49B0-4499-8E0A-BA5C9FD7FC8C}"/>
              </a:ext>
            </a:extLst>
          </p:cNvPr>
          <p:cNvPicPr/>
          <p:nvPr/>
        </p:nvPicPr>
        <p:blipFill>
          <a:blip r:embed="rId5" cstate="print">
            <a:extLst>
              <a:ext uri="{28A0092B-C50C-407E-A947-70E740481C1C}">
                <a14:useLocalDpi xmlns:a14="http://schemas.microsoft.com/office/drawing/2010/main" val="0"/>
              </a:ext>
            </a:extLst>
          </a:blip>
          <a:srcRect/>
          <a:stretch/>
        </p:blipFill>
        <p:spPr>
          <a:xfrm>
            <a:off x="2847792" y="4797900"/>
            <a:ext cx="2232000" cy="1288799"/>
          </a:xfrm>
          <a:prstGeom prst="rect">
            <a:avLst/>
          </a:prstGeom>
          <a:ln>
            <a:solidFill>
              <a:schemeClr val="tx1"/>
            </a:solidFill>
          </a:ln>
        </p:spPr>
      </p:pic>
      <p:pic>
        <p:nvPicPr>
          <p:cNvPr id="20" name="Imagen 19">
            <a:extLst>
              <a:ext uri="{FF2B5EF4-FFF2-40B4-BE49-F238E27FC236}">
                <a16:creationId xmlns:a16="http://schemas.microsoft.com/office/drawing/2014/main" id="{6B3A9EA3-7968-4DFB-8F83-C6B4487C7A60}"/>
              </a:ext>
            </a:extLst>
          </p:cNvPr>
          <p:cNvPicPr/>
          <p:nvPr/>
        </p:nvPicPr>
        <p:blipFill>
          <a:blip r:embed="rId6" cstate="print">
            <a:extLst>
              <a:ext uri="{28A0092B-C50C-407E-A947-70E740481C1C}">
                <a14:useLocalDpi xmlns:a14="http://schemas.microsoft.com/office/drawing/2010/main" val="0"/>
              </a:ext>
            </a:extLst>
          </a:blip>
          <a:srcRect/>
          <a:stretch/>
        </p:blipFill>
        <p:spPr>
          <a:xfrm>
            <a:off x="5907715" y="1746596"/>
            <a:ext cx="2232000" cy="1288799"/>
          </a:xfrm>
          <a:prstGeom prst="rect">
            <a:avLst/>
          </a:prstGeom>
          <a:ln>
            <a:solidFill>
              <a:schemeClr val="tx1"/>
            </a:solidFill>
          </a:ln>
        </p:spPr>
      </p:pic>
      <p:pic>
        <p:nvPicPr>
          <p:cNvPr id="24" name="Imagen 23">
            <a:extLst>
              <a:ext uri="{FF2B5EF4-FFF2-40B4-BE49-F238E27FC236}">
                <a16:creationId xmlns:a16="http://schemas.microsoft.com/office/drawing/2014/main" id="{F2F8F095-5ED9-4C44-9351-4BB898B1F526}"/>
              </a:ext>
            </a:extLst>
          </p:cNvPr>
          <p:cNvPicPr/>
          <p:nvPr/>
        </p:nvPicPr>
        <p:blipFill>
          <a:blip r:embed="rId7" cstate="print">
            <a:extLst>
              <a:ext uri="{28A0092B-C50C-407E-A947-70E740481C1C}">
                <a14:useLocalDpi xmlns:a14="http://schemas.microsoft.com/office/drawing/2010/main" val="0"/>
              </a:ext>
            </a:extLst>
          </a:blip>
          <a:srcRect/>
          <a:stretch/>
        </p:blipFill>
        <p:spPr>
          <a:xfrm>
            <a:off x="5907715" y="3259243"/>
            <a:ext cx="2232000" cy="1288799"/>
          </a:xfrm>
          <a:prstGeom prst="rect">
            <a:avLst/>
          </a:prstGeom>
          <a:ln>
            <a:solidFill>
              <a:schemeClr val="tx1"/>
            </a:solidFill>
          </a:ln>
        </p:spPr>
      </p:pic>
      <p:pic>
        <p:nvPicPr>
          <p:cNvPr id="26" name="Imagen 25">
            <a:extLst>
              <a:ext uri="{FF2B5EF4-FFF2-40B4-BE49-F238E27FC236}">
                <a16:creationId xmlns:a16="http://schemas.microsoft.com/office/drawing/2014/main" id="{8D9BA45C-0885-4313-AB3A-2BAFEAD20F53}"/>
              </a:ext>
            </a:extLst>
          </p:cNvPr>
          <p:cNvPicPr/>
          <p:nvPr/>
        </p:nvPicPr>
        <p:blipFill>
          <a:blip r:embed="rId8" cstate="print">
            <a:extLst>
              <a:ext uri="{28A0092B-C50C-407E-A947-70E740481C1C}">
                <a14:useLocalDpi xmlns:a14="http://schemas.microsoft.com/office/drawing/2010/main" val="0"/>
              </a:ext>
            </a:extLst>
          </a:blip>
          <a:srcRect/>
          <a:stretch/>
        </p:blipFill>
        <p:spPr>
          <a:xfrm>
            <a:off x="5907715" y="4797900"/>
            <a:ext cx="2232000" cy="1288799"/>
          </a:xfrm>
          <a:prstGeom prst="rect">
            <a:avLst/>
          </a:prstGeom>
          <a:ln>
            <a:solidFill>
              <a:schemeClr val="tx1"/>
            </a:solidFill>
          </a:ln>
        </p:spPr>
      </p:pic>
      <p:pic>
        <p:nvPicPr>
          <p:cNvPr id="27" name="Imagen 26">
            <a:extLst>
              <a:ext uri="{FF2B5EF4-FFF2-40B4-BE49-F238E27FC236}">
                <a16:creationId xmlns:a16="http://schemas.microsoft.com/office/drawing/2014/main" id="{F116C427-91E1-40B9-B105-16392B9ACAE2}"/>
              </a:ext>
            </a:extLst>
          </p:cNvPr>
          <p:cNvPicPr/>
          <p:nvPr/>
        </p:nvPicPr>
        <p:blipFill>
          <a:blip r:embed="rId9" cstate="print">
            <a:extLst>
              <a:ext uri="{28A0092B-C50C-407E-A947-70E740481C1C}">
                <a14:useLocalDpi xmlns:a14="http://schemas.microsoft.com/office/drawing/2010/main" val="0"/>
              </a:ext>
            </a:extLst>
          </a:blip>
          <a:srcRect/>
          <a:stretch/>
        </p:blipFill>
        <p:spPr>
          <a:xfrm>
            <a:off x="8954386" y="1747009"/>
            <a:ext cx="2232000" cy="1287973"/>
          </a:xfrm>
          <a:prstGeom prst="rect">
            <a:avLst/>
          </a:prstGeom>
          <a:ln>
            <a:solidFill>
              <a:schemeClr val="tx1"/>
            </a:solidFill>
          </a:ln>
        </p:spPr>
      </p:pic>
      <p:pic>
        <p:nvPicPr>
          <p:cNvPr id="28" name="Imagen 27">
            <a:extLst>
              <a:ext uri="{FF2B5EF4-FFF2-40B4-BE49-F238E27FC236}">
                <a16:creationId xmlns:a16="http://schemas.microsoft.com/office/drawing/2014/main" id="{E5E6ACA3-26CC-4747-8777-C7C459A80050}"/>
              </a:ext>
            </a:extLst>
          </p:cNvPr>
          <p:cNvPicPr/>
          <p:nvPr/>
        </p:nvPicPr>
        <p:blipFill>
          <a:blip r:embed="rId10" cstate="print">
            <a:extLst>
              <a:ext uri="{28A0092B-C50C-407E-A947-70E740481C1C}">
                <a14:useLocalDpi xmlns:a14="http://schemas.microsoft.com/office/drawing/2010/main" val="0"/>
              </a:ext>
            </a:extLst>
          </a:blip>
          <a:srcRect/>
          <a:stretch/>
        </p:blipFill>
        <p:spPr>
          <a:xfrm>
            <a:off x="8954386" y="3259656"/>
            <a:ext cx="2232000" cy="1287973"/>
          </a:xfrm>
          <a:prstGeom prst="rect">
            <a:avLst/>
          </a:prstGeom>
          <a:ln>
            <a:solidFill>
              <a:schemeClr val="tx1"/>
            </a:solidFill>
          </a:ln>
        </p:spPr>
      </p:pic>
      <p:pic>
        <p:nvPicPr>
          <p:cNvPr id="29" name="Imagen 28">
            <a:extLst>
              <a:ext uri="{FF2B5EF4-FFF2-40B4-BE49-F238E27FC236}">
                <a16:creationId xmlns:a16="http://schemas.microsoft.com/office/drawing/2014/main" id="{170FCA63-4EE8-4D99-85F9-F9BC9D06DDCC}"/>
              </a:ext>
            </a:extLst>
          </p:cNvPr>
          <p:cNvPicPr/>
          <p:nvPr/>
        </p:nvPicPr>
        <p:blipFill>
          <a:blip r:embed="rId11" cstate="print">
            <a:extLst>
              <a:ext uri="{28A0092B-C50C-407E-A947-70E740481C1C}">
                <a14:useLocalDpi xmlns:a14="http://schemas.microsoft.com/office/drawing/2010/main" val="0"/>
              </a:ext>
            </a:extLst>
          </a:blip>
          <a:srcRect/>
          <a:stretch/>
        </p:blipFill>
        <p:spPr>
          <a:xfrm>
            <a:off x="8954386" y="4798313"/>
            <a:ext cx="2232000" cy="1287973"/>
          </a:xfrm>
          <a:prstGeom prst="rect">
            <a:avLst/>
          </a:prstGeom>
          <a:ln>
            <a:solidFill>
              <a:schemeClr val="tx1"/>
            </a:solidFill>
          </a:ln>
        </p:spPr>
      </p:pic>
      <p:sp>
        <p:nvSpPr>
          <p:cNvPr id="30" name="CuadroTexto 29">
            <a:extLst>
              <a:ext uri="{FF2B5EF4-FFF2-40B4-BE49-F238E27FC236}">
                <a16:creationId xmlns:a16="http://schemas.microsoft.com/office/drawing/2014/main" id="{7E5F4CAF-E5DD-452A-87A2-99D49AC9D8C2}"/>
              </a:ext>
            </a:extLst>
          </p:cNvPr>
          <p:cNvSpPr txBox="1"/>
          <p:nvPr/>
        </p:nvSpPr>
        <p:spPr>
          <a:xfrm>
            <a:off x="691501" y="2221719"/>
            <a:ext cx="1930337" cy="338554"/>
          </a:xfrm>
          <a:prstGeom prst="rect">
            <a:avLst/>
          </a:prstGeom>
          <a:no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Esfuerzo Máximo</a:t>
            </a:r>
          </a:p>
        </p:txBody>
      </p:sp>
      <p:sp>
        <p:nvSpPr>
          <p:cNvPr id="31" name="CuadroTexto 30">
            <a:extLst>
              <a:ext uri="{FF2B5EF4-FFF2-40B4-BE49-F238E27FC236}">
                <a16:creationId xmlns:a16="http://schemas.microsoft.com/office/drawing/2014/main" id="{D5A1BE77-712E-4009-86BF-A613A823A5DC}"/>
              </a:ext>
            </a:extLst>
          </p:cNvPr>
          <p:cNvSpPr txBox="1"/>
          <p:nvPr/>
        </p:nvSpPr>
        <p:spPr>
          <a:xfrm>
            <a:off x="624001" y="3611255"/>
            <a:ext cx="2054992" cy="584775"/>
          </a:xfrm>
          <a:prstGeom prst="rect">
            <a:avLst/>
          </a:prstGeom>
          <a:noFill/>
          <a:ln w="38100">
            <a:solidFill>
              <a:schemeClr val="accent3"/>
            </a:solidFill>
          </a:ln>
        </p:spPr>
        <p:txBody>
          <a:bodyPr wrap="square" rtlCol="0">
            <a:spAutoFit/>
          </a:bodyPr>
          <a:lstStyle/>
          <a:p>
            <a:pPr algn="ctr"/>
            <a:r>
              <a:rPr lang="es-EC" sz="1600" b="1" dirty="0">
                <a:latin typeface="Arial" panose="020B0604020202020204" pitchFamily="34" charset="0"/>
                <a:cs typeface="Arial" panose="020B0604020202020204" pitchFamily="34" charset="0"/>
              </a:rPr>
              <a:t>Desplazamiento Máximo </a:t>
            </a:r>
          </a:p>
        </p:txBody>
      </p:sp>
      <p:sp>
        <p:nvSpPr>
          <p:cNvPr id="32" name="CuadroTexto 31">
            <a:extLst>
              <a:ext uri="{FF2B5EF4-FFF2-40B4-BE49-F238E27FC236}">
                <a16:creationId xmlns:a16="http://schemas.microsoft.com/office/drawing/2014/main" id="{F45340F1-EC9B-49AB-9DA9-0AAE39C2979D}"/>
              </a:ext>
            </a:extLst>
          </p:cNvPr>
          <p:cNvSpPr txBox="1"/>
          <p:nvPr/>
        </p:nvSpPr>
        <p:spPr>
          <a:xfrm>
            <a:off x="624001" y="5149912"/>
            <a:ext cx="2054992" cy="584775"/>
          </a:xfrm>
          <a:prstGeom prst="rect">
            <a:avLst/>
          </a:prstGeom>
          <a:noFill/>
          <a:ln w="38100">
            <a:solidFill>
              <a:schemeClr val="accent3"/>
            </a:solidFill>
          </a:ln>
        </p:spPr>
        <p:txBody>
          <a:bodyPr wrap="square" rtlCol="0">
            <a:spAutoFit/>
          </a:bodyPr>
          <a:lstStyle/>
          <a:p>
            <a:pPr algn="ctr"/>
            <a:r>
              <a:rPr lang="es-EC" sz="1600" b="1" dirty="0">
                <a:latin typeface="Arial" panose="020B0604020202020204" pitchFamily="34" charset="0"/>
                <a:cs typeface="Arial" panose="020B0604020202020204" pitchFamily="34" charset="0"/>
              </a:rPr>
              <a:t>Factor de Seguridad Mínimo </a:t>
            </a:r>
          </a:p>
        </p:txBody>
      </p:sp>
      <p:sp>
        <p:nvSpPr>
          <p:cNvPr id="33" name="CuadroTexto 32">
            <a:extLst>
              <a:ext uri="{FF2B5EF4-FFF2-40B4-BE49-F238E27FC236}">
                <a16:creationId xmlns:a16="http://schemas.microsoft.com/office/drawing/2014/main" id="{2EC70773-201E-48EB-80D2-2F862A46AA30}"/>
              </a:ext>
            </a:extLst>
          </p:cNvPr>
          <p:cNvSpPr txBox="1"/>
          <p:nvPr/>
        </p:nvSpPr>
        <p:spPr>
          <a:xfrm>
            <a:off x="2944382" y="1197785"/>
            <a:ext cx="2038828"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REPOSO</a:t>
            </a:r>
          </a:p>
        </p:txBody>
      </p:sp>
      <p:sp>
        <p:nvSpPr>
          <p:cNvPr id="34" name="CuadroTexto 33">
            <a:extLst>
              <a:ext uri="{FF2B5EF4-FFF2-40B4-BE49-F238E27FC236}">
                <a16:creationId xmlns:a16="http://schemas.microsoft.com/office/drawing/2014/main" id="{6145A1C4-AD9F-401D-9726-19AFDA0F734E}"/>
              </a:ext>
            </a:extLst>
          </p:cNvPr>
          <p:cNvSpPr txBox="1"/>
          <p:nvPr/>
        </p:nvSpPr>
        <p:spPr>
          <a:xfrm>
            <a:off x="5871509" y="1197785"/>
            <a:ext cx="2304412"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ELEVACIÓN</a:t>
            </a:r>
          </a:p>
        </p:txBody>
      </p:sp>
      <p:sp>
        <p:nvSpPr>
          <p:cNvPr id="35" name="CuadroTexto 34">
            <a:extLst>
              <a:ext uri="{FF2B5EF4-FFF2-40B4-BE49-F238E27FC236}">
                <a16:creationId xmlns:a16="http://schemas.microsoft.com/office/drawing/2014/main" id="{0F9949E2-2476-43F7-B467-B273756D62A0}"/>
              </a:ext>
            </a:extLst>
          </p:cNvPr>
          <p:cNvSpPr txBox="1"/>
          <p:nvPr/>
        </p:nvSpPr>
        <p:spPr>
          <a:xfrm>
            <a:off x="8733836" y="1197785"/>
            <a:ext cx="2673103"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ESTADO DE SUSTENTACIÓN</a:t>
            </a:r>
          </a:p>
        </p:txBody>
      </p:sp>
      <p:sp>
        <p:nvSpPr>
          <p:cNvPr id="36" name="CuadroTexto 35">
            <a:extLst>
              <a:ext uri="{FF2B5EF4-FFF2-40B4-BE49-F238E27FC236}">
                <a16:creationId xmlns:a16="http://schemas.microsoft.com/office/drawing/2014/main" id="{DC1B04DA-98AC-4B78-AFBF-6255FAE10DB5}"/>
              </a:ext>
            </a:extLst>
          </p:cNvPr>
          <p:cNvSpPr txBox="1"/>
          <p:nvPr/>
        </p:nvSpPr>
        <p:spPr>
          <a:xfrm>
            <a:off x="4577174" y="3181230"/>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0,006 [mm]</a:t>
            </a:r>
          </a:p>
        </p:txBody>
      </p:sp>
      <p:sp>
        <p:nvSpPr>
          <p:cNvPr id="37" name="CuadroTexto 36">
            <a:extLst>
              <a:ext uri="{FF2B5EF4-FFF2-40B4-BE49-F238E27FC236}">
                <a16:creationId xmlns:a16="http://schemas.microsoft.com/office/drawing/2014/main" id="{6AC0A5F3-8686-422C-B01F-DBE7DCF159DA}"/>
              </a:ext>
            </a:extLst>
          </p:cNvPr>
          <p:cNvSpPr txBox="1"/>
          <p:nvPr/>
        </p:nvSpPr>
        <p:spPr>
          <a:xfrm>
            <a:off x="4442443" y="1662228"/>
            <a:ext cx="1274708"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174946,11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38" name="CuadroTexto 37">
            <a:extLst>
              <a:ext uri="{FF2B5EF4-FFF2-40B4-BE49-F238E27FC236}">
                <a16:creationId xmlns:a16="http://schemas.microsoft.com/office/drawing/2014/main" id="{12E53B9D-BAB3-459D-B673-FEB2406CAA7B}"/>
              </a:ext>
            </a:extLst>
          </p:cNvPr>
          <p:cNvSpPr txBox="1"/>
          <p:nvPr/>
        </p:nvSpPr>
        <p:spPr>
          <a:xfrm>
            <a:off x="4755456" y="4713474"/>
            <a:ext cx="675185"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170,74</a:t>
            </a:r>
          </a:p>
        </p:txBody>
      </p:sp>
      <p:sp>
        <p:nvSpPr>
          <p:cNvPr id="39" name="CuadroTexto 38">
            <a:extLst>
              <a:ext uri="{FF2B5EF4-FFF2-40B4-BE49-F238E27FC236}">
                <a16:creationId xmlns:a16="http://schemas.microsoft.com/office/drawing/2014/main" id="{46767EC6-DFB8-42B0-A200-B21FB080BD70}"/>
              </a:ext>
            </a:extLst>
          </p:cNvPr>
          <p:cNvSpPr txBox="1"/>
          <p:nvPr/>
        </p:nvSpPr>
        <p:spPr>
          <a:xfrm>
            <a:off x="7673304" y="3181969"/>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0,009 [mm]</a:t>
            </a:r>
          </a:p>
        </p:txBody>
      </p:sp>
      <p:sp>
        <p:nvSpPr>
          <p:cNvPr id="41" name="CuadroTexto 40">
            <a:extLst>
              <a:ext uri="{FF2B5EF4-FFF2-40B4-BE49-F238E27FC236}">
                <a16:creationId xmlns:a16="http://schemas.microsoft.com/office/drawing/2014/main" id="{DCA66F61-5417-4516-8E72-62CFEBF2D763}"/>
              </a:ext>
            </a:extLst>
          </p:cNvPr>
          <p:cNvSpPr txBox="1"/>
          <p:nvPr/>
        </p:nvSpPr>
        <p:spPr>
          <a:xfrm>
            <a:off x="7538573" y="1662967"/>
            <a:ext cx="1274708"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395224,62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42" name="CuadroTexto 41">
            <a:extLst>
              <a:ext uri="{FF2B5EF4-FFF2-40B4-BE49-F238E27FC236}">
                <a16:creationId xmlns:a16="http://schemas.microsoft.com/office/drawing/2014/main" id="{D91A91B4-3EFF-4710-87A6-7B49D18B27D1}"/>
              </a:ext>
            </a:extLst>
          </p:cNvPr>
          <p:cNvSpPr txBox="1"/>
          <p:nvPr/>
        </p:nvSpPr>
        <p:spPr>
          <a:xfrm>
            <a:off x="7895666" y="4714213"/>
            <a:ext cx="587020"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63,91</a:t>
            </a:r>
          </a:p>
        </p:txBody>
      </p:sp>
      <p:sp>
        <p:nvSpPr>
          <p:cNvPr id="43" name="CuadroTexto 42">
            <a:extLst>
              <a:ext uri="{FF2B5EF4-FFF2-40B4-BE49-F238E27FC236}">
                <a16:creationId xmlns:a16="http://schemas.microsoft.com/office/drawing/2014/main" id="{1BBD6D6C-5AF7-4246-A294-5E9C5E9BF9B9}"/>
              </a:ext>
            </a:extLst>
          </p:cNvPr>
          <p:cNvSpPr txBox="1"/>
          <p:nvPr/>
        </p:nvSpPr>
        <p:spPr>
          <a:xfrm>
            <a:off x="10668284" y="3181230"/>
            <a:ext cx="1005235" cy="276989"/>
          </a:xfrm>
          <a:prstGeom prst="rect">
            <a:avLst/>
          </a:prstGeom>
          <a:solidFill>
            <a:schemeClr val="bg1"/>
          </a:solidFill>
          <a:ln w="38100">
            <a:solidFill>
              <a:schemeClr val="accent3"/>
            </a:solidFill>
          </a:ln>
        </p:spPr>
        <p:txBody>
          <a:bodyPr wrap="square" rtlCol="0">
            <a:spAutoFit/>
          </a:bodyPr>
          <a:lstStyle/>
          <a:p>
            <a:pPr algn="ctr"/>
            <a:r>
              <a:rPr lang="es-EC" sz="1200" b="1" dirty="0">
                <a:latin typeface="Mathcad UniMath" panose="02000503020000020003" pitchFamily="50" charset="0"/>
                <a:cs typeface="Arial" panose="020B0604020202020204" pitchFamily="34" charset="0"/>
              </a:rPr>
              <a:t>0,058 [mm]</a:t>
            </a:r>
          </a:p>
        </p:txBody>
      </p:sp>
      <p:sp>
        <p:nvSpPr>
          <p:cNvPr id="44" name="CuadroTexto 43">
            <a:extLst>
              <a:ext uri="{FF2B5EF4-FFF2-40B4-BE49-F238E27FC236}">
                <a16:creationId xmlns:a16="http://schemas.microsoft.com/office/drawing/2014/main" id="{397BF1E6-6602-4B6A-8F25-367625937669}"/>
              </a:ext>
            </a:extLst>
          </p:cNvPr>
          <p:cNvSpPr txBox="1"/>
          <p:nvPr/>
        </p:nvSpPr>
        <p:spPr>
          <a:xfrm>
            <a:off x="10577635" y="1662228"/>
            <a:ext cx="1186543"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50964,70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45" name="CuadroTexto 44">
            <a:extLst>
              <a:ext uri="{FF2B5EF4-FFF2-40B4-BE49-F238E27FC236}">
                <a16:creationId xmlns:a16="http://schemas.microsoft.com/office/drawing/2014/main" id="{88646F5B-46E0-49BC-9AF8-8D4F7650133B}"/>
              </a:ext>
            </a:extLst>
          </p:cNvPr>
          <p:cNvSpPr txBox="1"/>
          <p:nvPr/>
        </p:nvSpPr>
        <p:spPr>
          <a:xfrm>
            <a:off x="10846564" y="4713474"/>
            <a:ext cx="675185" cy="276999"/>
          </a:xfrm>
          <a:prstGeom prst="rect">
            <a:avLst/>
          </a:prstGeom>
          <a:solidFill>
            <a:schemeClr val="bg1"/>
          </a:solidFill>
          <a:ln w="38100">
            <a:solidFill>
              <a:schemeClr val="accent3"/>
            </a:solidFill>
          </a:ln>
        </p:spPr>
        <p:txBody>
          <a:bodyPr wrap="none" rtlCol="0" anchor="ctr">
            <a:spAutoFit/>
          </a:bodyPr>
          <a:lstStyle/>
          <a:p>
            <a:pPr algn="ctr"/>
            <a:r>
              <a:rPr lang="es-EC" sz="1200" b="1" dirty="0">
                <a:latin typeface="Mathcad UniMath" panose="02000503020000020003" pitchFamily="50" charset="0"/>
                <a:cs typeface="Arial" panose="020B0604020202020204" pitchFamily="34" charset="0"/>
              </a:rPr>
              <a:t>495,64</a:t>
            </a:r>
          </a:p>
        </p:txBody>
      </p:sp>
      <p:sp>
        <p:nvSpPr>
          <p:cNvPr id="46" name="Rectángulo: esquinas redondeadas 45">
            <a:extLst>
              <a:ext uri="{FF2B5EF4-FFF2-40B4-BE49-F238E27FC236}">
                <a16:creationId xmlns:a16="http://schemas.microsoft.com/office/drawing/2014/main" id="{F774B0DC-51EC-4420-AFA4-9E20864C175D}"/>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0544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5084065"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sp>
        <p:nvSpPr>
          <p:cNvPr id="2" name="CuadroTexto 1"/>
          <p:cNvSpPr txBox="1"/>
          <p:nvPr/>
        </p:nvSpPr>
        <p:spPr>
          <a:xfrm>
            <a:off x="4098407" y="661649"/>
            <a:ext cx="3486852"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Justificación e importancia</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13" name="CuadroTexto 12">
            <a:extLst>
              <a:ext uri="{FF2B5EF4-FFF2-40B4-BE49-F238E27FC236}">
                <a16:creationId xmlns:a16="http://schemas.microsoft.com/office/drawing/2014/main" id="{C1733422-D58D-4F51-886F-1CF71A3D4CA1}"/>
              </a:ext>
            </a:extLst>
          </p:cNvPr>
          <p:cNvSpPr txBox="1"/>
          <p:nvPr/>
        </p:nvSpPr>
        <p:spPr>
          <a:xfrm>
            <a:off x="175568" y="6275229"/>
            <a:ext cx="2517145" cy="346249"/>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00" dirty="0">
                <a:latin typeface="Arial" panose="020B0604020202020204" pitchFamily="34" charset="0"/>
                <a:cs typeface="Arial" panose="020B0604020202020204" pitchFamily="34" charset="0"/>
              </a:rPr>
              <a:t>https://convercon.com/topology-optimization/</a:t>
            </a:r>
          </a:p>
        </p:txBody>
      </p:sp>
      <p:pic>
        <p:nvPicPr>
          <p:cNvPr id="4102" name="Picture 6" descr="topology optimization">
            <a:extLst>
              <a:ext uri="{FF2B5EF4-FFF2-40B4-BE49-F238E27FC236}">
                <a16:creationId xmlns:a16="http://schemas.microsoft.com/office/drawing/2014/main" id="{0F3ED3AD-D283-41E5-B3B0-83A111C9C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6" y="1467732"/>
            <a:ext cx="5433391" cy="407504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FB5B6645-A04D-41D2-87C3-FEE9443BA617}"/>
              </a:ext>
            </a:extLst>
          </p:cNvPr>
          <p:cNvSpPr txBox="1"/>
          <p:nvPr/>
        </p:nvSpPr>
        <p:spPr>
          <a:xfrm>
            <a:off x="6556675" y="1815547"/>
            <a:ext cx="4442629" cy="2862322"/>
          </a:xfrm>
          <a:prstGeom prst="rect">
            <a:avLst/>
          </a:prstGeom>
          <a:noFill/>
          <a:ln>
            <a:solidFill>
              <a:schemeClr val="accent3"/>
            </a:solidFill>
          </a:ln>
          <a:effectLst>
            <a:outerShdw blurRad="50800" dist="38100" dir="10800000" algn="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s-EC" sz="2000" dirty="0"/>
              <a:t>Optimización topológica de un cuadricóptero mediante el uso de nuevas herramientas y programas de simulación.</a:t>
            </a:r>
          </a:p>
          <a:p>
            <a:pPr marL="285750" indent="-285750">
              <a:buFont typeface="Arial" panose="020B0604020202020204" pitchFamily="34" charset="0"/>
              <a:buChar char="•"/>
            </a:pPr>
            <a:r>
              <a:rPr lang="es-EC" sz="2000" dirty="0"/>
              <a:t>Maximizar o minimizar características del modelo bajo ciertas restricciones y cargas correspondientes manteniendo las funcionalidades mecánicas del componente.</a:t>
            </a:r>
          </a:p>
        </p:txBody>
      </p:sp>
      <p:sp>
        <p:nvSpPr>
          <p:cNvPr id="8" name="Rectángulo: esquinas redondeadas 7">
            <a:extLst>
              <a:ext uri="{FF2B5EF4-FFF2-40B4-BE49-F238E27FC236}">
                <a16:creationId xmlns:a16="http://schemas.microsoft.com/office/drawing/2014/main" id="{3FC2D95F-E108-464F-A0F2-E8D9085AF693}"/>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746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2960925" y="661649"/>
            <a:ext cx="576183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9" name="Imagen 8">
            <a:extLst>
              <a:ext uri="{FF2B5EF4-FFF2-40B4-BE49-F238E27FC236}">
                <a16:creationId xmlns:a16="http://schemas.microsoft.com/office/drawing/2014/main" id="{D49A4786-0D6D-4FC4-A7D0-24CFD266F3CA}"/>
              </a:ext>
            </a:extLst>
          </p:cNvPr>
          <p:cNvPicPr>
            <a:picLocks noChangeAspect="1"/>
          </p:cNvPicPr>
          <p:nvPr/>
        </p:nvPicPr>
        <p:blipFill>
          <a:blip r:embed="rId3"/>
          <a:stretch>
            <a:fillRect/>
          </a:stretch>
        </p:blipFill>
        <p:spPr>
          <a:xfrm>
            <a:off x="420504" y="1875488"/>
            <a:ext cx="2867425" cy="2572109"/>
          </a:xfrm>
          <a:prstGeom prst="rect">
            <a:avLst/>
          </a:prstGeom>
        </p:spPr>
      </p:pic>
      <p:pic>
        <p:nvPicPr>
          <p:cNvPr id="11" name="Imagen 10">
            <a:extLst>
              <a:ext uri="{FF2B5EF4-FFF2-40B4-BE49-F238E27FC236}">
                <a16:creationId xmlns:a16="http://schemas.microsoft.com/office/drawing/2014/main" id="{F045AD78-D053-498C-9B65-3072626C5087}"/>
              </a:ext>
            </a:extLst>
          </p:cNvPr>
          <p:cNvPicPr>
            <a:picLocks noChangeAspect="1"/>
          </p:cNvPicPr>
          <p:nvPr/>
        </p:nvPicPr>
        <p:blipFill>
          <a:blip r:embed="rId4"/>
          <a:stretch>
            <a:fillRect/>
          </a:stretch>
        </p:blipFill>
        <p:spPr>
          <a:xfrm>
            <a:off x="3803207" y="1885014"/>
            <a:ext cx="4077269" cy="2562583"/>
          </a:xfrm>
          <a:prstGeom prst="rect">
            <a:avLst/>
          </a:prstGeom>
        </p:spPr>
      </p:pic>
      <p:pic>
        <p:nvPicPr>
          <p:cNvPr id="14" name="Imagen 13">
            <a:extLst>
              <a:ext uri="{FF2B5EF4-FFF2-40B4-BE49-F238E27FC236}">
                <a16:creationId xmlns:a16="http://schemas.microsoft.com/office/drawing/2014/main" id="{BE6326A5-563B-417D-9EAF-2EE61D6DDE31}"/>
              </a:ext>
            </a:extLst>
          </p:cNvPr>
          <p:cNvPicPr>
            <a:picLocks noChangeAspect="1"/>
          </p:cNvPicPr>
          <p:nvPr/>
        </p:nvPicPr>
        <p:blipFill>
          <a:blip r:embed="rId5"/>
          <a:stretch>
            <a:fillRect/>
          </a:stretch>
        </p:blipFill>
        <p:spPr>
          <a:xfrm>
            <a:off x="7989645" y="1361067"/>
            <a:ext cx="4086795" cy="3610479"/>
          </a:xfrm>
          <a:prstGeom prst="rect">
            <a:avLst/>
          </a:prstGeom>
        </p:spPr>
      </p:pic>
      <p:sp>
        <p:nvSpPr>
          <p:cNvPr id="8" name="Rectángulo: esquinas redondeadas 7">
            <a:extLst>
              <a:ext uri="{FF2B5EF4-FFF2-40B4-BE49-F238E27FC236}">
                <a16:creationId xmlns:a16="http://schemas.microsoft.com/office/drawing/2014/main" id="{BF8EBD3F-8B18-4AC3-980A-662A2CF11973}"/>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7341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2960925" y="661649"/>
            <a:ext cx="576183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01F04B94-DBBD-4D1D-B3C2-55E1AE754844}"/>
              </a:ext>
            </a:extLst>
          </p:cNvPr>
          <p:cNvSpPr txBox="1"/>
          <p:nvPr/>
        </p:nvSpPr>
        <p:spPr>
          <a:xfrm>
            <a:off x="1143501" y="1319707"/>
            <a:ext cx="551754" cy="307777"/>
          </a:xfrm>
          <a:prstGeom prst="rect">
            <a:avLst/>
          </a:prstGeom>
          <a:noFill/>
          <a:ln w="38100">
            <a:solidFill>
              <a:schemeClr val="accent3"/>
            </a:solidFill>
          </a:ln>
        </p:spPr>
        <p:txBody>
          <a:bodyPr wrap="none" rtlCol="0">
            <a:spAutoFit/>
          </a:bodyPr>
          <a:lstStyle/>
          <a:p>
            <a:pPr algn="ctr"/>
            <a:r>
              <a:rPr lang="es-EC" sz="1400" b="1" dirty="0" err="1">
                <a:latin typeface="Arial" panose="020B0604020202020204" pitchFamily="34" charset="0"/>
                <a:cs typeface="Arial" panose="020B0604020202020204" pitchFamily="34" charset="0"/>
              </a:rPr>
              <a:t>Inlet</a:t>
            </a:r>
            <a:endParaRPr lang="es-EC" sz="1400" b="1" dirty="0">
              <a:latin typeface="Arial" panose="020B0604020202020204" pitchFamily="34" charset="0"/>
              <a:cs typeface="Arial" panose="020B0604020202020204" pitchFamily="34" charset="0"/>
            </a:endParaRPr>
          </a:p>
        </p:txBody>
      </p:sp>
      <p:pic>
        <p:nvPicPr>
          <p:cNvPr id="10" name="Imagen 9" descr="Diagrama&#10;&#10;Descripción generada automáticamente">
            <a:extLst>
              <a:ext uri="{FF2B5EF4-FFF2-40B4-BE49-F238E27FC236}">
                <a16:creationId xmlns:a16="http://schemas.microsoft.com/office/drawing/2014/main" id="{BB7E6A7E-420A-4318-ACF2-F75D4C0EC3AF}"/>
              </a:ext>
            </a:extLst>
          </p:cNvPr>
          <p:cNvPicPr/>
          <p:nvPr/>
        </p:nvPicPr>
        <p:blipFill>
          <a:blip r:embed="rId3"/>
          <a:stretch>
            <a:fillRect/>
          </a:stretch>
        </p:blipFill>
        <p:spPr>
          <a:xfrm>
            <a:off x="762470" y="1786117"/>
            <a:ext cx="1313815" cy="1907540"/>
          </a:xfrm>
          <a:prstGeom prst="rect">
            <a:avLst/>
          </a:prstGeom>
          <a:ln>
            <a:solidFill>
              <a:schemeClr val="accent3">
                <a:lumMod val="75000"/>
              </a:schemeClr>
            </a:solidFill>
          </a:ln>
        </p:spPr>
      </p:pic>
      <p:pic>
        <p:nvPicPr>
          <p:cNvPr id="12" name="Imagen 11" descr="Diagrama&#10;&#10;Descripción generada automáticamente">
            <a:extLst>
              <a:ext uri="{FF2B5EF4-FFF2-40B4-BE49-F238E27FC236}">
                <a16:creationId xmlns:a16="http://schemas.microsoft.com/office/drawing/2014/main" id="{A0032F3C-CFFE-4658-8468-F478FFDD150C}"/>
              </a:ext>
            </a:extLst>
          </p:cNvPr>
          <p:cNvPicPr/>
          <p:nvPr/>
        </p:nvPicPr>
        <p:blipFill>
          <a:blip r:embed="rId4"/>
          <a:stretch>
            <a:fillRect/>
          </a:stretch>
        </p:blipFill>
        <p:spPr>
          <a:xfrm>
            <a:off x="2640864" y="1786117"/>
            <a:ext cx="1294130" cy="1943735"/>
          </a:xfrm>
          <a:prstGeom prst="rect">
            <a:avLst/>
          </a:prstGeom>
        </p:spPr>
      </p:pic>
      <p:sp>
        <p:nvSpPr>
          <p:cNvPr id="13" name="CuadroTexto 12">
            <a:extLst>
              <a:ext uri="{FF2B5EF4-FFF2-40B4-BE49-F238E27FC236}">
                <a16:creationId xmlns:a16="http://schemas.microsoft.com/office/drawing/2014/main" id="{552D09D4-A0E4-4349-BB8F-838068D6F1C8}"/>
              </a:ext>
            </a:extLst>
          </p:cNvPr>
          <p:cNvSpPr txBox="1"/>
          <p:nvPr/>
        </p:nvSpPr>
        <p:spPr>
          <a:xfrm>
            <a:off x="2937512" y="1319707"/>
            <a:ext cx="700834"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Outlet</a:t>
            </a:r>
          </a:p>
        </p:txBody>
      </p:sp>
      <p:pic>
        <p:nvPicPr>
          <p:cNvPr id="15" name="Imagen 14" descr="Imagen que contiene Logotipo&#10;&#10;Descripción generada automáticamente">
            <a:extLst>
              <a:ext uri="{FF2B5EF4-FFF2-40B4-BE49-F238E27FC236}">
                <a16:creationId xmlns:a16="http://schemas.microsoft.com/office/drawing/2014/main" id="{197D3CAF-967D-4E97-986F-F96A1A4A37DF}"/>
              </a:ext>
            </a:extLst>
          </p:cNvPr>
          <p:cNvPicPr/>
          <p:nvPr/>
        </p:nvPicPr>
        <p:blipFill>
          <a:blip r:embed="rId5"/>
          <a:stretch>
            <a:fillRect/>
          </a:stretch>
        </p:blipFill>
        <p:spPr>
          <a:xfrm>
            <a:off x="4499573" y="1786117"/>
            <a:ext cx="1274445" cy="1907540"/>
          </a:xfrm>
          <a:prstGeom prst="rect">
            <a:avLst/>
          </a:prstGeom>
        </p:spPr>
      </p:pic>
      <p:sp>
        <p:nvSpPr>
          <p:cNvPr id="16" name="CuadroTexto 15">
            <a:extLst>
              <a:ext uri="{FF2B5EF4-FFF2-40B4-BE49-F238E27FC236}">
                <a16:creationId xmlns:a16="http://schemas.microsoft.com/office/drawing/2014/main" id="{63A039AD-BE8D-4745-B32A-230B591BE55D}"/>
              </a:ext>
            </a:extLst>
          </p:cNvPr>
          <p:cNvSpPr txBox="1"/>
          <p:nvPr/>
        </p:nvSpPr>
        <p:spPr>
          <a:xfrm>
            <a:off x="4863451" y="1313843"/>
            <a:ext cx="546688"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Wall</a:t>
            </a:r>
          </a:p>
        </p:txBody>
      </p:sp>
      <p:pic>
        <p:nvPicPr>
          <p:cNvPr id="17" name="Imagen 16" descr="Imagen que contiene Diagrama&#10;&#10;Descripción generada automáticamente">
            <a:extLst>
              <a:ext uri="{FF2B5EF4-FFF2-40B4-BE49-F238E27FC236}">
                <a16:creationId xmlns:a16="http://schemas.microsoft.com/office/drawing/2014/main" id="{220B4285-2CB8-4D94-B4C4-B6524878FDCB}"/>
              </a:ext>
            </a:extLst>
          </p:cNvPr>
          <p:cNvPicPr/>
          <p:nvPr/>
        </p:nvPicPr>
        <p:blipFill rotWithShape="1">
          <a:blip r:embed="rId6"/>
          <a:srcRect l="11275" r="18295" b="56102"/>
          <a:stretch/>
        </p:blipFill>
        <p:spPr bwMode="auto">
          <a:xfrm>
            <a:off x="6338597" y="2038211"/>
            <a:ext cx="1578610" cy="1439545"/>
          </a:xfrm>
          <a:prstGeom prst="rect">
            <a:avLst/>
          </a:prstGeom>
          <a:ln>
            <a:noFill/>
          </a:ln>
          <a:extLst>
            <a:ext uri="{53640926-AAD7-44D8-BBD7-CCE9431645EC}">
              <a14:shadowObscured xmlns:a14="http://schemas.microsoft.com/office/drawing/2010/main"/>
            </a:ext>
          </a:extLst>
        </p:spPr>
      </p:pic>
      <p:sp>
        <p:nvSpPr>
          <p:cNvPr id="18" name="CuadroTexto 17">
            <a:extLst>
              <a:ext uri="{FF2B5EF4-FFF2-40B4-BE49-F238E27FC236}">
                <a16:creationId xmlns:a16="http://schemas.microsoft.com/office/drawing/2014/main" id="{BDEFA4C1-08C1-4577-96F5-2AE5419E22BF}"/>
              </a:ext>
            </a:extLst>
          </p:cNvPr>
          <p:cNvSpPr txBox="1"/>
          <p:nvPr/>
        </p:nvSpPr>
        <p:spPr>
          <a:xfrm>
            <a:off x="6553067" y="1313843"/>
            <a:ext cx="1149674" cy="307777"/>
          </a:xfrm>
          <a:prstGeom prst="rect">
            <a:avLst/>
          </a:prstGeom>
          <a:noFill/>
          <a:ln w="38100">
            <a:solidFill>
              <a:schemeClr val="accent3"/>
            </a:solidFill>
          </a:ln>
        </p:spPr>
        <p:txBody>
          <a:bodyPr wrap="none" rtlCol="0">
            <a:spAutoFit/>
          </a:bodyPr>
          <a:lstStyle/>
          <a:p>
            <a:pPr algn="ctr"/>
            <a:r>
              <a:rPr lang="es-EC" sz="1400" b="1" dirty="0" err="1">
                <a:latin typeface="Arial" panose="020B0604020202020204" pitchFamily="34" charset="0"/>
                <a:cs typeface="Arial" panose="020B0604020202020204" pitchFamily="34" charset="0"/>
              </a:rPr>
              <a:t>Interfase_S</a:t>
            </a:r>
            <a:endParaRPr lang="es-EC" sz="1400" b="1" dirty="0">
              <a:latin typeface="Arial" panose="020B0604020202020204" pitchFamily="34" charset="0"/>
              <a:cs typeface="Arial" panose="020B0604020202020204" pitchFamily="34" charset="0"/>
            </a:endParaRPr>
          </a:p>
        </p:txBody>
      </p:sp>
      <p:pic>
        <p:nvPicPr>
          <p:cNvPr id="19" name="Imagen 18" descr="Imagen que contiene verde, firmar, calle, papalote&#10;&#10;Descripción generada automáticamente">
            <a:extLst>
              <a:ext uri="{FF2B5EF4-FFF2-40B4-BE49-F238E27FC236}">
                <a16:creationId xmlns:a16="http://schemas.microsoft.com/office/drawing/2014/main" id="{C3C0F760-8D7B-4CA0-B85A-190F459117C6}"/>
              </a:ext>
            </a:extLst>
          </p:cNvPr>
          <p:cNvPicPr/>
          <p:nvPr/>
        </p:nvPicPr>
        <p:blipFill rotWithShape="1">
          <a:blip r:embed="rId7"/>
          <a:srcRect l="14909" r="17542"/>
          <a:stretch/>
        </p:blipFill>
        <p:spPr bwMode="auto">
          <a:xfrm>
            <a:off x="8722760" y="2038211"/>
            <a:ext cx="1628140" cy="1475740"/>
          </a:xfrm>
          <a:prstGeom prst="rect">
            <a:avLst/>
          </a:prstGeom>
          <a:ln>
            <a:noFill/>
          </a:ln>
          <a:extLst>
            <a:ext uri="{53640926-AAD7-44D8-BBD7-CCE9431645EC}">
              <a14:shadowObscured xmlns:a14="http://schemas.microsoft.com/office/drawing/2010/main"/>
            </a:ext>
          </a:extLst>
        </p:spPr>
      </p:pic>
      <p:sp>
        <p:nvSpPr>
          <p:cNvPr id="20" name="CuadroTexto 19">
            <a:extLst>
              <a:ext uri="{FF2B5EF4-FFF2-40B4-BE49-F238E27FC236}">
                <a16:creationId xmlns:a16="http://schemas.microsoft.com/office/drawing/2014/main" id="{EFD29356-C468-443E-8DA0-C9480D90BCF2}"/>
              </a:ext>
            </a:extLst>
          </p:cNvPr>
          <p:cNvSpPr txBox="1"/>
          <p:nvPr/>
        </p:nvSpPr>
        <p:spPr>
          <a:xfrm>
            <a:off x="8765755" y="1313843"/>
            <a:ext cx="1542153" cy="307777"/>
          </a:xfrm>
          <a:prstGeom prst="rect">
            <a:avLst/>
          </a:prstGeom>
          <a:noFill/>
          <a:ln w="38100">
            <a:solidFill>
              <a:schemeClr val="accent3"/>
            </a:solidFill>
          </a:ln>
        </p:spPr>
        <p:txBody>
          <a:bodyPr wrap="none" rtlCol="0">
            <a:spAutoFit/>
          </a:bodyPr>
          <a:lstStyle/>
          <a:p>
            <a:pPr algn="ctr"/>
            <a:r>
              <a:rPr lang="es-EC" sz="1400" b="1" dirty="0" err="1">
                <a:latin typeface="Arial" panose="020B0604020202020204" pitchFamily="34" charset="0"/>
                <a:cs typeface="Arial" panose="020B0604020202020204" pitchFamily="34" charset="0"/>
              </a:rPr>
              <a:t>Estructura_Wall</a:t>
            </a:r>
            <a:endParaRPr lang="es-EC" sz="1400" b="1" dirty="0">
              <a:latin typeface="Arial" panose="020B0604020202020204" pitchFamily="34" charset="0"/>
              <a:cs typeface="Arial" panose="020B0604020202020204" pitchFamily="34" charset="0"/>
            </a:endParaRPr>
          </a:p>
        </p:txBody>
      </p:sp>
      <p:pic>
        <p:nvPicPr>
          <p:cNvPr id="21" name="Imagen 20" descr="Gráfico, Gráfico circular&#10;&#10;Descripción generada automáticamente">
            <a:extLst>
              <a:ext uri="{FF2B5EF4-FFF2-40B4-BE49-F238E27FC236}">
                <a16:creationId xmlns:a16="http://schemas.microsoft.com/office/drawing/2014/main" id="{388EAE5A-5160-4D4F-805A-9CEFBB49A376}"/>
              </a:ext>
            </a:extLst>
          </p:cNvPr>
          <p:cNvPicPr/>
          <p:nvPr/>
        </p:nvPicPr>
        <p:blipFill>
          <a:blip r:embed="rId8"/>
          <a:stretch>
            <a:fillRect/>
          </a:stretch>
        </p:blipFill>
        <p:spPr>
          <a:xfrm>
            <a:off x="2640864" y="4448346"/>
            <a:ext cx="1648460" cy="1439545"/>
          </a:xfrm>
          <a:prstGeom prst="rect">
            <a:avLst/>
          </a:prstGeom>
        </p:spPr>
      </p:pic>
      <p:sp>
        <p:nvSpPr>
          <p:cNvPr id="22" name="CuadroTexto 21">
            <a:extLst>
              <a:ext uri="{FF2B5EF4-FFF2-40B4-BE49-F238E27FC236}">
                <a16:creationId xmlns:a16="http://schemas.microsoft.com/office/drawing/2014/main" id="{6EF5ECCC-5D19-448A-90E3-56FEBE6CC7FD}"/>
              </a:ext>
            </a:extLst>
          </p:cNvPr>
          <p:cNvSpPr txBox="1"/>
          <p:nvPr/>
        </p:nvSpPr>
        <p:spPr>
          <a:xfrm>
            <a:off x="2877770" y="3935210"/>
            <a:ext cx="1174647" cy="307777"/>
          </a:xfrm>
          <a:prstGeom prst="rect">
            <a:avLst/>
          </a:prstGeom>
          <a:noFill/>
          <a:ln w="38100">
            <a:solidFill>
              <a:schemeClr val="accent3"/>
            </a:solidFill>
          </a:ln>
        </p:spPr>
        <p:txBody>
          <a:bodyPr wrap="square" rtlCol="0">
            <a:spAutoFit/>
          </a:bodyPr>
          <a:lstStyle/>
          <a:p>
            <a:pPr algn="ctr"/>
            <a:r>
              <a:rPr lang="es-EC" sz="1400" b="1" dirty="0" err="1">
                <a:latin typeface="Arial" panose="020B0604020202020204" pitchFamily="34" charset="0"/>
                <a:cs typeface="Arial" panose="020B0604020202020204" pitchFamily="34" charset="0"/>
              </a:rPr>
              <a:t>Interfase_R</a:t>
            </a:r>
            <a:endParaRPr lang="es-EC" sz="1400" b="1" dirty="0">
              <a:latin typeface="Arial" panose="020B0604020202020204" pitchFamily="34" charset="0"/>
              <a:cs typeface="Arial" panose="020B0604020202020204" pitchFamily="34" charset="0"/>
            </a:endParaRPr>
          </a:p>
        </p:txBody>
      </p:sp>
      <p:pic>
        <p:nvPicPr>
          <p:cNvPr id="23" name="Imagen 22" descr="Diagrama&#10;&#10;Descripción generada automáticamente">
            <a:extLst>
              <a:ext uri="{FF2B5EF4-FFF2-40B4-BE49-F238E27FC236}">
                <a16:creationId xmlns:a16="http://schemas.microsoft.com/office/drawing/2014/main" id="{F9D34969-BA55-40AA-AD6F-C92F2597D968}"/>
              </a:ext>
            </a:extLst>
          </p:cNvPr>
          <p:cNvPicPr/>
          <p:nvPr/>
        </p:nvPicPr>
        <p:blipFill>
          <a:blip r:embed="rId9"/>
          <a:stretch>
            <a:fillRect/>
          </a:stretch>
        </p:blipFill>
        <p:spPr>
          <a:xfrm>
            <a:off x="5774018" y="4448344"/>
            <a:ext cx="1675765" cy="1376680"/>
          </a:xfrm>
          <a:prstGeom prst="rect">
            <a:avLst/>
          </a:prstGeom>
        </p:spPr>
      </p:pic>
      <p:sp>
        <p:nvSpPr>
          <p:cNvPr id="24" name="CuadroTexto 23">
            <a:extLst>
              <a:ext uri="{FF2B5EF4-FFF2-40B4-BE49-F238E27FC236}">
                <a16:creationId xmlns:a16="http://schemas.microsoft.com/office/drawing/2014/main" id="{2FAE62D0-C81C-456C-89D7-A999D78B8392}"/>
              </a:ext>
            </a:extLst>
          </p:cNvPr>
          <p:cNvSpPr txBox="1"/>
          <p:nvPr/>
        </p:nvSpPr>
        <p:spPr>
          <a:xfrm>
            <a:off x="6024576" y="3937501"/>
            <a:ext cx="1174647" cy="307777"/>
          </a:xfrm>
          <a:prstGeom prst="rect">
            <a:avLst/>
          </a:prstGeom>
          <a:noFill/>
          <a:ln w="38100">
            <a:solidFill>
              <a:schemeClr val="accent3"/>
            </a:solidFill>
          </a:ln>
        </p:spPr>
        <p:txBody>
          <a:bodyPr wrap="square" rtlCol="0">
            <a:spAutoFit/>
          </a:bodyPr>
          <a:lstStyle/>
          <a:p>
            <a:pPr algn="ctr"/>
            <a:r>
              <a:rPr lang="es-EC" sz="1400" b="1" dirty="0" err="1">
                <a:latin typeface="Arial" panose="020B0604020202020204" pitchFamily="34" charset="0"/>
                <a:cs typeface="Arial" panose="020B0604020202020204" pitchFamily="34" charset="0"/>
              </a:rPr>
              <a:t>Helice_Wall</a:t>
            </a:r>
            <a:endParaRPr lang="es-EC" sz="1400" b="1" dirty="0">
              <a:latin typeface="Arial" panose="020B0604020202020204" pitchFamily="34" charset="0"/>
              <a:cs typeface="Arial" panose="020B0604020202020204" pitchFamily="34" charset="0"/>
            </a:endParaRPr>
          </a:p>
        </p:txBody>
      </p:sp>
      <p:sp>
        <p:nvSpPr>
          <p:cNvPr id="25" name="Rectángulo: esquinas redondeadas 24">
            <a:extLst>
              <a:ext uri="{FF2B5EF4-FFF2-40B4-BE49-F238E27FC236}">
                <a16:creationId xmlns:a16="http://schemas.microsoft.com/office/drawing/2014/main" id="{24843474-B76F-4C78-A1AD-A09AED9F1EF1}"/>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1746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2960925" y="661649"/>
            <a:ext cx="576183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01F04B94-DBBD-4D1D-B3C2-55E1AE754844}"/>
              </a:ext>
            </a:extLst>
          </p:cNvPr>
          <p:cNvSpPr txBox="1"/>
          <p:nvPr/>
        </p:nvSpPr>
        <p:spPr>
          <a:xfrm>
            <a:off x="2722709" y="1376738"/>
            <a:ext cx="1130439"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MALLADO </a:t>
            </a:r>
          </a:p>
        </p:txBody>
      </p:sp>
      <p:pic>
        <p:nvPicPr>
          <p:cNvPr id="25" name="Imagen 24" descr="Diagrama&#10;&#10;Descripción generada automáticamente">
            <a:extLst>
              <a:ext uri="{FF2B5EF4-FFF2-40B4-BE49-F238E27FC236}">
                <a16:creationId xmlns:a16="http://schemas.microsoft.com/office/drawing/2014/main" id="{4C40270E-C44F-4AD7-AB65-5521DC5F5D5C}"/>
              </a:ext>
            </a:extLst>
          </p:cNvPr>
          <p:cNvPicPr/>
          <p:nvPr/>
        </p:nvPicPr>
        <p:blipFill>
          <a:blip r:embed="rId3"/>
          <a:stretch>
            <a:fillRect/>
          </a:stretch>
        </p:blipFill>
        <p:spPr>
          <a:xfrm>
            <a:off x="489460" y="1879569"/>
            <a:ext cx="5606540" cy="3447804"/>
          </a:xfrm>
          <a:prstGeom prst="rect">
            <a:avLst/>
          </a:prstGeom>
          <a:ln>
            <a:solidFill>
              <a:schemeClr val="tx1"/>
            </a:solidFill>
          </a:ln>
        </p:spPr>
      </p:pic>
      <p:pic>
        <p:nvPicPr>
          <p:cNvPr id="26" name="Imagen 25" descr="Captura de pantalla de computadora&#10;&#10;Descripción generada automáticamente">
            <a:extLst>
              <a:ext uri="{FF2B5EF4-FFF2-40B4-BE49-F238E27FC236}">
                <a16:creationId xmlns:a16="http://schemas.microsoft.com/office/drawing/2014/main" id="{4A50ED6D-9400-46C4-92A9-F15061466116}"/>
              </a:ext>
            </a:extLst>
          </p:cNvPr>
          <p:cNvPicPr/>
          <p:nvPr/>
        </p:nvPicPr>
        <p:blipFill>
          <a:blip r:embed="rId4"/>
          <a:stretch>
            <a:fillRect/>
          </a:stretch>
        </p:blipFill>
        <p:spPr>
          <a:xfrm>
            <a:off x="6493564" y="2131360"/>
            <a:ext cx="5460793" cy="3036984"/>
          </a:xfrm>
          <a:prstGeom prst="rect">
            <a:avLst/>
          </a:prstGeom>
          <a:ln>
            <a:solidFill>
              <a:schemeClr val="tx1"/>
            </a:solidFill>
          </a:ln>
        </p:spPr>
      </p:pic>
      <p:sp>
        <p:nvSpPr>
          <p:cNvPr id="27" name="CuadroTexto 26">
            <a:extLst>
              <a:ext uri="{FF2B5EF4-FFF2-40B4-BE49-F238E27FC236}">
                <a16:creationId xmlns:a16="http://schemas.microsoft.com/office/drawing/2014/main" id="{612F0FBC-F1B6-413B-8D2F-4EEEE14EE60F}"/>
              </a:ext>
            </a:extLst>
          </p:cNvPr>
          <p:cNvSpPr txBox="1"/>
          <p:nvPr/>
        </p:nvSpPr>
        <p:spPr>
          <a:xfrm>
            <a:off x="7446333" y="1571792"/>
            <a:ext cx="3555269"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SETEO DE PARÁMETROS DE ESTUDIO</a:t>
            </a:r>
          </a:p>
        </p:txBody>
      </p:sp>
      <p:sp>
        <p:nvSpPr>
          <p:cNvPr id="9" name="Rectángulo: esquinas redondeadas 8">
            <a:extLst>
              <a:ext uri="{FF2B5EF4-FFF2-40B4-BE49-F238E27FC236}">
                <a16:creationId xmlns:a16="http://schemas.microsoft.com/office/drawing/2014/main" id="{713B6F12-AA87-4F73-B7E2-F45C6E5F5E91}"/>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5324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2960925" y="661649"/>
            <a:ext cx="576183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01F04B94-DBBD-4D1D-B3C2-55E1AE754844}"/>
              </a:ext>
            </a:extLst>
          </p:cNvPr>
          <p:cNvSpPr txBox="1"/>
          <p:nvPr/>
        </p:nvSpPr>
        <p:spPr>
          <a:xfrm>
            <a:off x="1633417" y="1417903"/>
            <a:ext cx="1063113"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GENERAL</a:t>
            </a:r>
          </a:p>
        </p:txBody>
      </p:sp>
      <p:pic>
        <p:nvPicPr>
          <p:cNvPr id="9" name="Imagen 8">
            <a:extLst>
              <a:ext uri="{FF2B5EF4-FFF2-40B4-BE49-F238E27FC236}">
                <a16:creationId xmlns:a16="http://schemas.microsoft.com/office/drawing/2014/main" id="{AB9E85C5-7549-455F-9F98-263BB4F76CC8}"/>
              </a:ext>
            </a:extLst>
          </p:cNvPr>
          <p:cNvPicPr>
            <a:picLocks noChangeAspect="1"/>
          </p:cNvPicPr>
          <p:nvPr/>
        </p:nvPicPr>
        <p:blipFill>
          <a:blip r:embed="rId3"/>
          <a:stretch>
            <a:fillRect/>
          </a:stretch>
        </p:blipFill>
        <p:spPr>
          <a:xfrm>
            <a:off x="566328" y="1942517"/>
            <a:ext cx="3276802" cy="2651623"/>
          </a:xfrm>
          <a:prstGeom prst="rect">
            <a:avLst/>
          </a:prstGeom>
          <a:ln>
            <a:solidFill>
              <a:schemeClr val="accent3">
                <a:lumMod val="75000"/>
              </a:schemeClr>
            </a:solidFill>
          </a:ln>
        </p:spPr>
      </p:pic>
      <p:pic>
        <p:nvPicPr>
          <p:cNvPr id="13" name="Imagen 12" descr="Interfaz de usuario gráfica, Aplicación&#10;&#10;Descripción generada automáticamente">
            <a:extLst>
              <a:ext uri="{FF2B5EF4-FFF2-40B4-BE49-F238E27FC236}">
                <a16:creationId xmlns:a16="http://schemas.microsoft.com/office/drawing/2014/main" id="{95AB9B48-F8F2-47C3-93A8-9CB79C440972}"/>
              </a:ext>
            </a:extLst>
          </p:cNvPr>
          <p:cNvPicPr/>
          <p:nvPr/>
        </p:nvPicPr>
        <p:blipFill>
          <a:blip r:embed="rId4"/>
          <a:stretch>
            <a:fillRect/>
          </a:stretch>
        </p:blipFill>
        <p:spPr>
          <a:xfrm>
            <a:off x="4671390" y="1622023"/>
            <a:ext cx="5234608" cy="4317495"/>
          </a:xfrm>
          <a:prstGeom prst="rect">
            <a:avLst/>
          </a:prstGeom>
          <a:ln>
            <a:solidFill>
              <a:schemeClr val="accent3">
                <a:lumMod val="75000"/>
              </a:schemeClr>
            </a:solidFill>
          </a:ln>
        </p:spPr>
      </p:pic>
      <p:sp>
        <p:nvSpPr>
          <p:cNvPr id="14" name="CuadroTexto 13">
            <a:extLst>
              <a:ext uri="{FF2B5EF4-FFF2-40B4-BE49-F238E27FC236}">
                <a16:creationId xmlns:a16="http://schemas.microsoft.com/office/drawing/2014/main" id="{95D908D8-FAED-4030-9164-A19B32F44903}"/>
              </a:ext>
            </a:extLst>
          </p:cNvPr>
          <p:cNvSpPr txBox="1"/>
          <p:nvPr/>
        </p:nvSpPr>
        <p:spPr>
          <a:xfrm>
            <a:off x="6802823" y="1185070"/>
            <a:ext cx="971741"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MODELO</a:t>
            </a:r>
          </a:p>
        </p:txBody>
      </p:sp>
      <p:sp>
        <p:nvSpPr>
          <p:cNvPr id="10" name="Rectángulo: esquinas redondeadas 9">
            <a:extLst>
              <a:ext uri="{FF2B5EF4-FFF2-40B4-BE49-F238E27FC236}">
                <a16:creationId xmlns:a16="http://schemas.microsoft.com/office/drawing/2014/main" id="{90CB567C-CEBD-4B7C-B74D-63F2792B8940}"/>
              </a:ext>
            </a:extLst>
          </p:cNvPr>
          <p:cNvSpPr/>
          <p:nvPr/>
        </p:nvSpPr>
        <p:spPr>
          <a:xfrm>
            <a:off x="11734800" y="6610350"/>
            <a:ext cx="262128" cy="161924"/>
          </a:xfrm>
          <a:prstGeom prst="roundRect">
            <a:avLst/>
          </a:prstGeom>
          <a:solidFill>
            <a:schemeClr val="accent3">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694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2960925" y="661649"/>
            <a:ext cx="576183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01F04B94-DBBD-4D1D-B3C2-55E1AE754844}"/>
              </a:ext>
            </a:extLst>
          </p:cNvPr>
          <p:cNvSpPr txBox="1"/>
          <p:nvPr/>
        </p:nvSpPr>
        <p:spPr>
          <a:xfrm>
            <a:off x="2269538" y="1358249"/>
            <a:ext cx="1097866"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MATERIAL</a:t>
            </a:r>
          </a:p>
        </p:txBody>
      </p:sp>
      <p:pic>
        <p:nvPicPr>
          <p:cNvPr id="9" name="Imagen 8">
            <a:extLst>
              <a:ext uri="{FF2B5EF4-FFF2-40B4-BE49-F238E27FC236}">
                <a16:creationId xmlns:a16="http://schemas.microsoft.com/office/drawing/2014/main" id="{AB9E85C5-7549-455F-9F98-263BB4F76C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168" y="1841455"/>
            <a:ext cx="5234607" cy="3175090"/>
          </a:xfrm>
          <a:prstGeom prst="rect">
            <a:avLst/>
          </a:prstGeom>
          <a:ln>
            <a:solidFill>
              <a:schemeClr val="accent3">
                <a:lumMod val="75000"/>
              </a:schemeClr>
            </a:solidFill>
          </a:ln>
        </p:spPr>
      </p:pic>
      <p:sp>
        <p:nvSpPr>
          <p:cNvPr id="14" name="CuadroTexto 13">
            <a:extLst>
              <a:ext uri="{FF2B5EF4-FFF2-40B4-BE49-F238E27FC236}">
                <a16:creationId xmlns:a16="http://schemas.microsoft.com/office/drawing/2014/main" id="{95D908D8-FAED-4030-9164-A19B32F44903}"/>
              </a:ext>
            </a:extLst>
          </p:cNvPr>
          <p:cNvSpPr txBox="1"/>
          <p:nvPr/>
        </p:nvSpPr>
        <p:spPr>
          <a:xfrm>
            <a:off x="7503519" y="1185070"/>
            <a:ext cx="2438489"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CONDICIONES – DOMINIO</a:t>
            </a:r>
          </a:p>
        </p:txBody>
      </p:sp>
      <p:pic>
        <p:nvPicPr>
          <p:cNvPr id="10" name="Imagen 9" descr="Interfaz de usuario gráfica&#10;&#10;Descripción generada automáticamente">
            <a:extLst>
              <a:ext uri="{FF2B5EF4-FFF2-40B4-BE49-F238E27FC236}">
                <a16:creationId xmlns:a16="http://schemas.microsoft.com/office/drawing/2014/main" id="{E876E0B5-3A9F-4F5F-BCEC-5E8F0331C402}"/>
              </a:ext>
            </a:extLst>
          </p:cNvPr>
          <p:cNvPicPr/>
          <p:nvPr/>
        </p:nvPicPr>
        <p:blipFill>
          <a:blip r:embed="rId4"/>
          <a:stretch>
            <a:fillRect/>
          </a:stretch>
        </p:blipFill>
        <p:spPr>
          <a:xfrm>
            <a:off x="5887360" y="1622023"/>
            <a:ext cx="5670799" cy="4124351"/>
          </a:xfrm>
          <a:prstGeom prst="rect">
            <a:avLst/>
          </a:prstGeom>
          <a:ln>
            <a:solidFill>
              <a:schemeClr val="tx1"/>
            </a:solidFill>
          </a:ln>
        </p:spPr>
      </p:pic>
      <p:sp>
        <p:nvSpPr>
          <p:cNvPr id="11" name="Rectángulo: esquinas redondeadas 10">
            <a:extLst>
              <a:ext uri="{FF2B5EF4-FFF2-40B4-BE49-F238E27FC236}">
                <a16:creationId xmlns:a16="http://schemas.microsoft.com/office/drawing/2014/main" id="{C9E15072-EAAF-47CC-9466-E65C9BB5F91B}"/>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306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2960925" y="661649"/>
            <a:ext cx="576183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8" name="CuadroTexto 7">
            <a:extLst>
              <a:ext uri="{FF2B5EF4-FFF2-40B4-BE49-F238E27FC236}">
                <a16:creationId xmlns:a16="http://schemas.microsoft.com/office/drawing/2014/main" id="{01F04B94-DBBD-4D1D-B3C2-55E1AE754844}"/>
              </a:ext>
            </a:extLst>
          </p:cNvPr>
          <p:cNvSpPr txBox="1"/>
          <p:nvPr/>
        </p:nvSpPr>
        <p:spPr>
          <a:xfrm>
            <a:off x="482328" y="1315681"/>
            <a:ext cx="2799164"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CONDICIONES DE FRONTERA</a:t>
            </a:r>
          </a:p>
        </p:txBody>
      </p:sp>
      <p:sp>
        <p:nvSpPr>
          <p:cNvPr id="14" name="CuadroTexto 13">
            <a:extLst>
              <a:ext uri="{FF2B5EF4-FFF2-40B4-BE49-F238E27FC236}">
                <a16:creationId xmlns:a16="http://schemas.microsoft.com/office/drawing/2014/main" id="{95D908D8-FAED-4030-9164-A19B32F44903}"/>
              </a:ext>
            </a:extLst>
          </p:cNvPr>
          <p:cNvSpPr txBox="1"/>
          <p:nvPr/>
        </p:nvSpPr>
        <p:spPr>
          <a:xfrm>
            <a:off x="4741330" y="1309781"/>
            <a:ext cx="1569661"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INICIALIZACIÓN</a:t>
            </a:r>
          </a:p>
        </p:txBody>
      </p:sp>
      <p:pic>
        <p:nvPicPr>
          <p:cNvPr id="11" name="Imagen 10">
            <a:extLst>
              <a:ext uri="{FF2B5EF4-FFF2-40B4-BE49-F238E27FC236}">
                <a16:creationId xmlns:a16="http://schemas.microsoft.com/office/drawing/2014/main" id="{012239DC-50B5-44B0-BB12-CDDE5858EB83}"/>
              </a:ext>
            </a:extLst>
          </p:cNvPr>
          <p:cNvPicPr>
            <a:picLocks noChangeAspect="1"/>
          </p:cNvPicPr>
          <p:nvPr/>
        </p:nvPicPr>
        <p:blipFill>
          <a:blip r:embed="rId3"/>
          <a:stretch>
            <a:fillRect/>
          </a:stretch>
        </p:blipFill>
        <p:spPr>
          <a:xfrm>
            <a:off x="482328" y="1871445"/>
            <a:ext cx="3553321" cy="3115110"/>
          </a:xfrm>
          <a:prstGeom prst="rect">
            <a:avLst/>
          </a:prstGeom>
          <a:ln>
            <a:solidFill>
              <a:schemeClr val="accent3">
                <a:lumMod val="75000"/>
              </a:schemeClr>
            </a:solidFill>
          </a:ln>
        </p:spPr>
      </p:pic>
      <p:pic>
        <p:nvPicPr>
          <p:cNvPr id="13" name="Imagen 12">
            <a:extLst>
              <a:ext uri="{FF2B5EF4-FFF2-40B4-BE49-F238E27FC236}">
                <a16:creationId xmlns:a16="http://schemas.microsoft.com/office/drawing/2014/main" id="{3FE49AB0-3CB3-4A23-8886-F47AF0D012C3}"/>
              </a:ext>
            </a:extLst>
          </p:cNvPr>
          <p:cNvPicPr>
            <a:picLocks noChangeAspect="1"/>
          </p:cNvPicPr>
          <p:nvPr/>
        </p:nvPicPr>
        <p:blipFill>
          <a:blip r:embed="rId4"/>
          <a:stretch>
            <a:fillRect/>
          </a:stretch>
        </p:blipFill>
        <p:spPr>
          <a:xfrm>
            <a:off x="4683077" y="1871445"/>
            <a:ext cx="1686160" cy="1057423"/>
          </a:xfrm>
          <a:prstGeom prst="rect">
            <a:avLst/>
          </a:prstGeom>
          <a:ln>
            <a:solidFill>
              <a:schemeClr val="accent3">
                <a:lumMod val="75000"/>
              </a:schemeClr>
            </a:solidFill>
          </a:ln>
        </p:spPr>
      </p:pic>
      <p:pic>
        <p:nvPicPr>
          <p:cNvPr id="16" name="Imagen 15">
            <a:extLst>
              <a:ext uri="{FF2B5EF4-FFF2-40B4-BE49-F238E27FC236}">
                <a16:creationId xmlns:a16="http://schemas.microsoft.com/office/drawing/2014/main" id="{391A3105-1AF3-465E-807C-636ACE935FCB}"/>
              </a:ext>
            </a:extLst>
          </p:cNvPr>
          <p:cNvPicPr>
            <a:picLocks noChangeAspect="1"/>
          </p:cNvPicPr>
          <p:nvPr/>
        </p:nvPicPr>
        <p:blipFill>
          <a:blip r:embed="rId5"/>
          <a:stretch>
            <a:fillRect/>
          </a:stretch>
        </p:blipFill>
        <p:spPr>
          <a:xfrm>
            <a:off x="8845439" y="2641421"/>
            <a:ext cx="2971146" cy="1864512"/>
          </a:xfrm>
          <a:prstGeom prst="rect">
            <a:avLst/>
          </a:prstGeom>
          <a:ln>
            <a:solidFill>
              <a:schemeClr val="accent3">
                <a:lumMod val="75000"/>
              </a:schemeClr>
            </a:solidFill>
          </a:ln>
        </p:spPr>
      </p:pic>
      <p:sp>
        <p:nvSpPr>
          <p:cNvPr id="17" name="CuadroTexto 16">
            <a:extLst>
              <a:ext uri="{FF2B5EF4-FFF2-40B4-BE49-F238E27FC236}">
                <a16:creationId xmlns:a16="http://schemas.microsoft.com/office/drawing/2014/main" id="{BC4618FF-CF53-4E20-A407-EC14978073EE}"/>
              </a:ext>
            </a:extLst>
          </p:cNvPr>
          <p:cNvSpPr txBox="1"/>
          <p:nvPr/>
        </p:nvSpPr>
        <p:spPr>
          <a:xfrm>
            <a:off x="5667055" y="3265900"/>
            <a:ext cx="1653018"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CONVERGENCIA</a:t>
            </a:r>
          </a:p>
        </p:txBody>
      </p:sp>
      <p:pic>
        <p:nvPicPr>
          <p:cNvPr id="19" name="Imagen 18">
            <a:extLst>
              <a:ext uri="{FF2B5EF4-FFF2-40B4-BE49-F238E27FC236}">
                <a16:creationId xmlns:a16="http://schemas.microsoft.com/office/drawing/2014/main" id="{2525C8A7-3842-45C3-9D14-D5B7FFA4F673}"/>
              </a:ext>
            </a:extLst>
          </p:cNvPr>
          <p:cNvPicPr>
            <a:picLocks noChangeAspect="1"/>
          </p:cNvPicPr>
          <p:nvPr/>
        </p:nvPicPr>
        <p:blipFill>
          <a:blip r:embed="rId6"/>
          <a:stretch>
            <a:fillRect/>
          </a:stretch>
        </p:blipFill>
        <p:spPr>
          <a:xfrm>
            <a:off x="4454929" y="3671874"/>
            <a:ext cx="4077269" cy="2524477"/>
          </a:xfrm>
          <a:prstGeom prst="rect">
            <a:avLst/>
          </a:prstGeom>
          <a:ln>
            <a:solidFill>
              <a:schemeClr val="accent3">
                <a:lumMod val="75000"/>
              </a:schemeClr>
            </a:solidFill>
          </a:ln>
        </p:spPr>
      </p:pic>
      <p:sp>
        <p:nvSpPr>
          <p:cNvPr id="20" name="CuadroTexto 19">
            <a:extLst>
              <a:ext uri="{FF2B5EF4-FFF2-40B4-BE49-F238E27FC236}">
                <a16:creationId xmlns:a16="http://schemas.microsoft.com/office/drawing/2014/main" id="{53596E0A-D180-4302-A047-7934C1BC7BBE}"/>
              </a:ext>
            </a:extLst>
          </p:cNvPr>
          <p:cNvSpPr txBox="1"/>
          <p:nvPr/>
        </p:nvSpPr>
        <p:spPr>
          <a:xfrm>
            <a:off x="9740146" y="2066609"/>
            <a:ext cx="1181735"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CALCULAR</a:t>
            </a:r>
          </a:p>
        </p:txBody>
      </p:sp>
      <p:sp>
        <p:nvSpPr>
          <p:cNvPr id="15" name="Rectángulo: esquinas redondeadas 14">
            <a:extLst>
              <a:ext uri="{FF2B5EF4-FFF2-40B4-BE49-F238E27FC236}">
                <a16:creationId xmlns:a16="http://schemas.microsoft.com/office/drawing/2014/main" id="{B448C918-D9CC-4E1F-82A5-F317FA00F611}"/>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3557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2960925" y="661649"/>
            <a:ext cx="5761835"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15" name="Imagen 14">
            <a:extLst>
              <a:ext uri="{FF2B5EF4-FFF2-40B4-BE49-F238E27FC236}">
                <a16:creationId xmlns:a16="http://schemas.microsoft.com/office/drawing/2014/main" id="{F5AD8151-7E3B-4C7D-9B26-883C9E08CEB2}"/>
              </a:ext>
            </a:extLst>
          </p:cNvPr>
          <p:cNvPicPr>
            <a:picLocks noChangeAspect="1"/>
          </p:cNvPicPr>
          <p:nvPr/>
        </p:nvPicPr>
        <p:blipFill>
          <a:blip r:embed="rId3"/>
          <a:stretch>
            <a:fillRect/>
          </a:stretch>
        </p:blipFill>
        <p:spPr>
          <a:xfrm>
            <a:off x="1215977" y="1221913"/>
            <a:ext cx="5277587" cy="4925112"/>
          </a:xfrm>
          <a:prstGeom prst="rect">
            <a:avLst/>
          </a:prstGeom>
          <a:ln w="28575">
            <a:solidFill>
              <a:schemeClr val="accent3">
                <a:lumMod val="75000"/>
              </a:schemeClr>
            </a:solidFill>
          </a:ln>
        </p:spPr>
      </p:pic>
      <p:cxnSp>
        <p:nvCxnSpPr>
          <p:cNvPr id="5" name="Conector recto 4">
            <a:extLst>
              <a:ext uri="{FF2B5EF4-FFF2-40B4-BE49-F238E27FC236}">
                <a16:creationId xmlns:a16="http://schemas.microsoft.com/office/drawing/2014/main" id="{70A18414-F5D2-49A6-8EE5-C60D6D12DD1A}"/>
              </a:ext>
            </a:extLst>
          </p:cNvPr>
          <p:cNvCxnSpPr>
            <a:cxnSpLocks/>
          </p:cNvCxnSpPr>
          <p:nvPr/>
        </p:nvCxnSpPr>
        <p:spPr>
          <a:xfrm>
            <a:off x="2902224" y="4943425"/>
            <a:ext cx="2849212"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01F04B94-DBBD-4D1D-B3C2-55E1AE754844}"/>
              </a:ext>
            </a:extLst>
          </p:cNvPr>
          <p:cNvSpPr txBox="1"/>
          <p:nvPr/>
        </p:nvSpPr>
        <p:spPr>
          <a:xfrm>
            <a:off x="4326830" y="2457914"/>
            <a:ext cx="1696042" cy="307777"/>
          </a:xfrm>
          <a:prstGeom prst="rect">
            <a:avLst/>
          </a:prstGeom>
          <a:solidFill>
            <a:schemeClr val="bg1"/>
          </a:solid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CONVERGENCIA </a:t>
            </a:r>
          </a:p>
        </p:txBody>
      </p:sp>
      <p:cxnSp>
        <p:nvCxnSpPr>
          <p:cNvPr id="24" name="Conector recto de flecha 23">
            <a:extLst>
              <a:ext uri="{FF2B5EF4-FFF2-40B4-BE49-F238E27FC236}">
                <a16:creationId xmlns:a16="http://schemas.microsoft.com/office/drawing/2014/main" id="{063D957E-CB5B-4A23-9BA4-8DFAAA49C467}"/>
              </a:ext>
            </a:extLst>
          </p:cNvPr>
          <p:cNvCxnSpPr/>
          <p:nvPr/>
        </p:nvCxnSpPr>
        <p:spPr>
          <a:xfrm>
            <a:off x="4890049" y="2965174"/>
            <a:ext cx="0" cy="18026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32906774-6922-458B-A000-F55BEA6B5440}"/>
              </a:ext>
            </a:extLst>
          </p:cNvPr>
          <p:cNvSpPr txBox="1"/>
          <p:nvPr/>
        </p:nvSpPr>
        <p:spPr>
          <a:xfrm>
            <a:off x="7447239" y="2051940"/>
            <a:ext cx="2980304" cy="307777"/>
          </a:xfrm>
          <a:prstGeom prst="rect">
            <a:avLst/>
          </a:prstGeom>
          <a:no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CRITERIOS DE CONVERGENCIA</a:t>
            </a:r>
          </a:p>
        </p:txBody>
      </p:sp>
      <p:pic>
        <p:nvPicPr>
          <p:cNvPr id="26" name="Imagen 25">
            <a:extLst>
              <a:ext uri="{FF2B5EF4-FFF2-40B4-BE49-F238E27FC236}">
                <a16:creationId xmlns:a16="http://schemas.microsoft.com/office/drawing/2014/main" id="{24EEB54A-09F6-4D79-8C99-08F0CA3ACBBE}"/>
              </a:ext>
            </a:extLst>
          </p:cNvPr>
          <p:cNvPicPr>
            <a:picLocks noChangeAspect="1"/>
          </p:cNvPicPr>
          <p:nvPr/>
        </p:nvPicPr>
        <p:blipFill>
          <a:blip r:embed="rId4"/>
          <a:stretch>
            <a:fillRect/>
          </a:stretch>
        </p:blipFill>
        <p:spPr>
          <a:xfrm>
            <a:off x="6898754" y="2457914"/>
            <a:ext cx="4077269" cy="2524477"/>
          </a:xfrm>
          <a:prstGeom prst="rect">
            <a:avLst/>
          </a:prstGeom>
          <a:ln>
            <a:solidFill>
              <a:schemeClr val="accent3">
                <a:lumMod val="75000"/>
              </a:schemeClr>
            </a:solidFill>
          </a:ln>
        </p:spPr>
      </p:pic>
      <p:sp>
        <p:nvSpPr>
          <p:cNvPr id="11" name="Rectángulo: esquinas redondeadas 10">
            <a:extLst>
              <a:ext uri="{FF2B5EF4-FFF2-40B4-BE49-F238E27FC236}">
                <a16:creationId xmlns:a16="http://schemas.microsoft.com/office/drawing/2014/main" id="{EB8CEAA2-8D46-4759-A00D-7C9AE8380AD4}"/>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3346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1981300" y="661649"/>
            <a:ext cx="7721088"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 - RESULTADOS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11" name="Imagen 10" descr="Diagrama&#10;&#10;Descripción generada automáticamente">
            <a:extLst>
              <a:ext uri="{FF2B5EF4-FFF2-40B4-BE49-F238E27FC236}">
                <a16:creationId xmlns:a16="http://schemas.microsoft.com/office/drawing/2014/main" id="{CF30968F-E232-4775-9D38-29A43A1B1337}"/>
              </a:ext>
            </a:extLst>
          </p:cNvPr>
          <p:cNvPicPr>
            <a:picLocks noChangeAspect="1"/>
          </p:cNvPicPr>
          <p:nvPr/>
        </p:nvPicPr>
        <p:blipFill>
          <a:blip r:embed="rId3"/>
          <a:stretch>
            <a:fillRect/>
          </a:stretch>
        </p:blipFill>
        <p:spPr>
          <a:xfrm>
            <a:off x="201168" y="2098282"/>
            <a:ext cx="5760000" cy="3291101"/>
          </a:xfrm>
          <a:prstGeom prst="rect">
            <a:avLst/>
          </a:prstGeom>
          <a:ln>
            <a:solidFill>
              <a:schemeClr val="tx1"/>
            </a:solidFill>
          </a:ln>
        </p:spPr>
      </p:pic>
      <p:pic>
        <p:nvPicPr>
          <p:cNvPr id="12" name="Imagen 11" descr="Diagrama&#10;&#10;Descripción generada automáticamente">
            <a:extLst>
              <a:ext uri="{FF2B5EF4-FFF2-40B4-BE49-F238E27FC236}">
                <a16:creationId xmlns:a16="http://schemas.microsoft.com/office/drawing/2014/main" id="{3EF854C3-A4D8-49AC-B75C-ED7502E772F3}"/>
              </a:ext>
            </a:extLst>
          </p:cNvPr>
          <p:cNvPicPr>
            <a:picLocks noChangeAspect="1"/>
          </p:cNvPicPr>
          <p:nvPr/>
        </p:nvPicPr>
        <p:blipFill>
          <a:blip r:embed="rId4"/>
          <a:stretch>
            <a:fillRect/>
          </a:stretch>
        </p:blipFill>
        <p:spPr>
          <a:xfrm>
            <a:off x="6230832" y="2097391"/>
            <a:ext cx="5760000" cy="3291992"/>
          </a:xfrm>
          <a:prstGeom prst="rect">
            <a:avLst/>
          </a:prstGeom>
          <a:ln>
            <a:solidFill>
              <a:schemeClr val="tx1"/>
            </a:solidFill>
          </a:ln>
        </p:spPr>
      </p:pic>
      <p:sp>
        <p:nvSpPr>
          <p:cNvPr id="13" name="CuadroTexto 12">
            <a:extLst>
              <a:ext uri="{FF2B5EF4-FFF2-40B4-BE49-F238E27FC236}">
                <a16:creationId xmlns:a16="http://schemas.microsoft.com/office/drawing/2014/main" id="{E7B6796D-64B5-4BA9-82E1-1714B0E662B5}"/>
              </a:ext>
            </a:extLst>
          </p:cNvPr>
          <p:cNvSpPr txBox="1"/>
          <p:nvPr/>
        </p:nvSpPr>
        <p:spPr>
          <a:xfrm>
            <a:off x="2421730" y="1938529"/>
            <a:ext cx="1732398" cy="307777"/>
          </a:xfrm>
          <a:prstGeom prst="rect">
            <a:avLst/>
          </a:prstGeom>
          <a:solidFill>
            <a:schemeClr val="bg1"/>
          </a:solid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VISTA SUPERIOR </a:t>
            </a:r>
          </a:p>
        </p:txBody>
      </p:sp>
      <p:sp>
        <p:nvSpPr>
          <p:cNvPr id="14" name="CuadroTexto 13">
            <a:extLst>
              <a:ext uri="{FF2B5EF4-FFF2-40B4-BE49-F238E27FC236}">
                <a16:creationId xmlns:a16="http://schemas.microsoft.com/office/drawing/2014/main" id="{D164B834-EA56-4E58-B12C-DDE1425F2041}"/>
              </a:ext>
            </a:extLst>
          </p:cNvPr>
          <p:cNvSpPr txBox="1"/>
          <p:nvPr/>
        </p:nvSpPr>
        <p:spPr>
          <a:xfrm>
            <a:off x="8285511" y="1937638"/>
            <a:ext cx="1650645" cy="307777"/>
          </a:xfrm>
          <a:prstGeom prst="rect">
            <a:avLst/>
          </a:prstGeom>
          <a:solidFill>
            <a:schemeClr val="bg1"/>
          </a:solid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VISTA INFERIOR </a:t>
            </a:r>
          </a:p>
        </p:txBody>
      </p:sp>
      <p:sp>
        <p:nvSpPr>
          <p:cNvPr id="16" name="CuadroTexto 15">
            <a:extLst>
              <a:ext uri="{FF2B5EF4-FFF2-40B4-BE49-F238E27FC236}">
                <a16:creationId xmlns:a16="http://schemas.microsoft.com/office/drawing/2014/main" id="{1D578D72-45BD-45DA-9A14-A7ABBBBC77E9}"/>
              </a:ext>
            </a:extLst>
          </p:cNvPr>
          <p:cNvSpPr txBox="1"/>
          <p:nvPr/>
        </p:nvSpPr>
        <p:spPr>
          <a:xfrm>
            <a:off x="4588699" y="1345074"/>
            <a:ext cx="3014608" cy="369332"/>
          </a:xfrm>
          <a:prstGeom prst="rect">
            <a:avLst/>
          </a:prstGeom>
          <a:solidFill>
            <a:schemeClr val="bg1"/>
          </a:solidFill>
          <a:ln w="38100">
            <a:solidFill>
              <a:schemeClr val="accent3"/>
            </a:solidFill>
          </a:ln>
        </p:spPr>
        <p:txBody>
          <a:bodyPr wrap="none" rtlCol="0">
            <a:spAutoFit/>
          </a:bodyPr>
          <a:lstStyle/>
          <a:p>
            <a:pPr algn="ctr"/>
            <a:r>
              <a:rPr lang="es-EC" b="1" dirty="0">
                <a:latin typeface="Arial" panose="020B0604020202020204" pitchFamily="34" charset="0"/>
                <a:cs typeface="Arial" panose="020B0604020202020204" pitchFamily="34" charset="0"/>
              </a:rPr>
              <a:t>CONTORNO DE PRESIÓN</a:t>
            </a:r>
          </a:p>
        </p:txBody>
      </p:sp>
      <p:sp>
        <p:nvSpPr>
          <p:cNvPr id="10" name="Rectángulo: esquinas redondeadas 9">
            <a:extLst>
              <a:ext uri="{FF2B5EF4-FFF2-40B4-BE49-F238E27FC236}">
                <a16:creationId xmlns:a16="http://schemas.microsoft.com/office/drawing/2014/main" id="{7E676121-8192-48D3-A09F-9DAC84AFDADE}"/>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0875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1981300" y="661649"/>
            <a:ext cx="7721088"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 - RESULTADOS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11" name="Imagen 10">
            <a:extLst>
              <a:ext uri="{FF2B5EF4-FFF2-40B4-BE49-F238E27FC236}">
                <a16:creationId xmlns:a16="http://schemas.microsoft.com/office/drawing/2014/main" id="{CF30968F-E232-4775-9D38-29A43A1B13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168" y="2109873"/>
            <a:ext cx="5760000" cy="3267918"/>
          </a:xfrm>
          <a:prstGeom prst="rect">
            <a:avLst/>
          </a:prstGeom>
          <a:ln>
            <a:solidFill>
              <a:schemeClr val="tx1"/>
            </a:solidFill>
          </a:ln>
        </p:spPr>
      </p:pic>
      <p:pic>
        <p:nvPicPr>
          <p:cNvPr id="12" name="Imagen 11">
            <a:extLst>
              <a:ext uri="{FF2B5EF4-FFF2-40B4-BE49-F238E27FC236}">
                <a16:creationId xmlns:a16="http://schemas.microsoft.com/office/drawing/2014/main" id="{3EF854C3-A4D8-49AC-B75C-ED7502E772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0832" y="2111648"/>
            <a:ext cx="5760000" cy="3263477"/>
          </a:xfrm>
          <a:prstGeom prst="rect">
            <a:avLst/>
          </a:prstGeom>
          <a:ln>
            <a:solidFill>
              <a:schemeClr val="tx1"/>
            </a:solidFill>
          </a:ln>
        </p:spPr>
      </p:pic>
      <p:sp>
        <p:nvSpPr>
          <p:cNvPr id="13" name="CuadroTexto 12">
            <a:extLst>
              <a:ext uri="{FF2B5EF4-FFF2-40B4-BE49-F238E27FC236}">
                <a16:creationId xmlns:a16="http://schemas.microsoft.com/office/drawing/2014/main" id="{E7B6796D-64B5-4BA9-82E1-1714B0E662B5}"/>
              </a:ext>
            </a:extLst>
          </p:cNvPr>
          <p:cNvSpPr txBox="1"/>
          <p:nvPr/>
        </p:nvSpPr>
        <p:spPr>
          <a:xfrm>
            <a:off x="1955699" y="1950118"/>
            <a:ext cx="2250937" cy="307777"/>
          </a:xfrm>
          <a:prstGeom prst="rect">
            <a:avLst/>
          </a:prstGeom>
          <a:solidFill>
            <a:schemeClr val="bg1"/>
          </a:solid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LÍNEAS DE CORRIENTE</a:t>
            </a:r>
          </a:p>
        </p:txBody>
      </p:sp>
      <p:sp>
        <p:nvSpPr>
          <p:cNvPr id="14" name="CuadroTexto 13">
            <a:extLst>
              <a:ext uri="{FF2B5EF4-FFF2-40B4-BE49-F238E27FC236}">
                <a16:creationId xmlns:a16="http://schemas.microsoft.com/office/drawing/2014/main" id="{D164B834-EA56-4E58-B12C-DDE1425F2041}"/>
              </a:ext>
            </a:extLst>
          </p:cNvPr>
          <p:cNvSpPr txBox="1"/>
          <p:nvPr/>
        </p:nvSpPr>
        <p:spPr>
          <a:xfrm>
            <a:off x="7765752" y="1957759"/>
            <a:ext cx="2690160" cy="307777"/>
          </a:xfrm>
          <a:prstGeom prst="rect">
            <a:avLst/>
          </a:prstGeom>
          <a:solidFill>
            <a:schemeClr val="bg1"/>
          </a:solidFill>
          <a:ln w="38100">
            <a:solidFill>
              <a:schemeClr val="accent3"/>
            </a:solidFill>
          </a:ln>
        </p:spPr>
        <p:txBody>
          <a:bodyPr wrap="none" rtlCol="0">
            <a:spAutoFit/>
          </a:bodyPr>
          <a:lstStyle/>
          <a:p>
            <a:pPr algn="ctr"/>
            <a:r>
              <a:rPr lang="es-EC" sz="1400" b="1" dirty="0">
                <a:latin typeface="Arial" panose="020B0604020202020204" pitchFamily="34" charset="0"/>
                <a:cs typeface="Arial" panose="020B0604020202020204" pitchFamily="34" charset="0"/>
              </a:rPr>
              <a:t>VOLÚMENES RENDERIZADO</a:t>
            </a:r>
          </a:p>
        </p:txBody>
      </p:sp>
      <p:sp>
        <p:nvSpPr>
          <p:cNvPr id="10" name="CuadroTexto 9">
            <a:extLst>
              <a:ext uri="{FF2B5EF4-FFF2-40B4-BE49-F238E27FC236}">
                <a16:creationId xmlns:a16="http://schemas.microsoft.com/office/drawing/2014/main" id="{99F62634-6EA5-4890-BEC0-B3E9C9BDDB25}"/>
              </a:ext>
            </a:extLst>
          </p:cNvPr>
          <p:cNvSpPr txBox="1"/>
          <p:nvPr/>
        </p:nvSpPr>
        <p:spPr>
          <a:xfrm>
            <a:off x="3397569" y="1382508"/>
            <a:ext cx="5396862"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APRECIACIÓN DEL COMPORTAMIENTO DEL FLUIDO</a:t>
            </a:r>
          </a:p>
        </p:txBody>
      </p:sp>
      <p:sp>
        <p:nvSpPr>
          <p:cNvPr id="15" name="Rectángulo: esquinas redondeadas 14">
            <a:extLst>
              <a:ext uri="{FF2B5EF4-FFF2-40B4-BE49-F238E27FC236}">
                <a16:creationId xmlns:a16="http://schemas.microsoft.com/office/drawing/2014/main" id="{7C8A4ACC-087B-42A0-8E3F-0F95967E1198}"/>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6812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1981300" y="661649"/>
            <a:ext cx="7721088"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 - RESULTADOS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10" name="CuadroTexto 9">
            <a:extLst>
              <a:ext uri="{FF2B5EF4-FFF2-40B4-BE49-F238E27FC236}">
                <a16:creationId xmlns:a16="http://schemas.microsoft.com/office/drawing/2014/main" id="{99F62634-6EA5-4890-BEC0-B3E9C9BDDB25}"/>
              </a:ext>
            </a:extLst>
          </p:cNvPr>
          <p:cNvSpPr txBox="1"/>
          <p:nvPr/>
        </p:nvSpPr>
        <p:spPr>
          <a:xfrm>
            <a:off x="1952467" y="1221913"/>
            <a:ext cx="8287077"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APRECIACIÓN DEL COMPORTAMIENTO DEL VOLUMEN DE FLUJO RENDERIZADO</a:t>
            </a:r>
          </a:p>
        </p:txBody>
      </p:sp>
      <p:pic>
        <p:nvPicPr>
          <p:cNvPr id="3" name="Estudio 7_1">
            <a:hlinkClick r:id="" action="ppaction://media"/>
            <a:extLst>
              <a:ext uri="{FF2B5EF4-FFF2-40B4-BE49-F238E27FC236}">
                <a16:creationId xmlns:a16="http://schemas.microsoft.com/office/drawing/2014/main" id="{A5FEF6B8-5DB1-4F3F-94B4-3063AE6DA1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2843" y="1714757"/>
            <a:ext cx="7673009" cy="4316068"/>
          </a:xfrm>
          <a:prstGeom prst="rect">
            <a:avLst/>
          </a:prstGeom>
          <a:ln w="38100">
            <a:solidFill>
              <a:schemeClr val="accent3"/>
            </a:solidFill>
          </a:ln>
        </p:spPr>
      </p:pic>
      <p:sp>
        <p:nvSpPr>
          <p:cNvPr id="8" name="Rectángulo: esquinas redondeadas 7">
            <a:extLst>
              <a:ext uri="{FF2B5EF4-FFF2-40B4-BE49-F238E27FC236}">
                <a16:creationId xmlns:a16="http://schemas.microsoft.com/office/drawing/2014/main" id="{DA779C76-6CD0-4DE1-AC98-81760B9E16C8}"/>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9477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5084065"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sp>
        <p:nvSpPr>
          <p:cNvPr id="2" name="CuadroTexto 1"/>
          <p:cNvSpPr txBox="1"/>
          <p:nvPr/>
        </p:nvSpPr>
        <p:spPr>
          <a:xfrm>
            <a:off x="5166000" y="661649"/>
            <a:ext cx="135165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Objetivos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2" name="Diagrama 11">
            <a:extLst>
              <a:ext uri="{FF2B5EF4-FFF2-40B4-BE49-F238E27FC236}">
                <a16:creationId xmlns:a16="http://schemas.microsoft.com/office/drawing/2014/main" id="{5E0F8FC8-A706-4A45-8421-DE671AB41A1B}"/>
              </a:ext>
            </a:extLst>
          </p:cNvPr>
          <p:cNvGraphicFramePr/>
          <p:nvPr>
            <p:extLst>
              <p:ext uri="{D42A27DB-BD31-4B8C-83A1-F6EECF244321}">
                <p14:modId xmlns:p14="http://schemas.microsoft.com/office/powerpoint/2010/main" val="122722955"/>
              </p:ext>
            </p:extLst>
          </p:nvPr>
        </p:nvGraphicFramePr>
        <p:xfrm>
          <a:off x="636142" y="1280859"/>
          <a:ext cx="4529858" cy="4296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a 12">
            <a:extLst>
              <a:ext uri="{FF2B5EF4-FFF2-40B4-BE49-F238E27FC236}">
                <a16:creationId xmlns:a16="http://schemas.microsoft.com/office/drawing/2014/main" id="{20ED62BB-E4FD-4B08-81CC-32A7368BC812}"/>
              </a:ext>
            </a:extLst>
          </p:cNvPr>
          <p:cNvGraphicFramePr/>
          <p:nvPr>
            <p:extLst>
              <p:ext uri="{D42A27DB-BD31-4B8C-83A1-F6EECF244321}">
                <p14:modId xmlns:p14="http://schemas.microsoft.com/office/powerpoint/2010/main" val="3543024080"/>
              </p:ext>
            </p:extLst>
          </p:nvPr>
        </p:nvGraphicFramePr>
        <p:xfrm>
          <a:off x="5740223" y="1280860"/>
          <a:ext cx="5959061" cy="4296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ángulo: esquinas redondeadas 7">
            <a:extLst>
              <a:ext uri="{FF2B5EF4-FFF2-40B4-BE49-F238E27FC236}">
                <a16:creationId xmlns:a16="http://schemas.microsoft.com/office/drawing/2014/main" id="{37BBA36D-B46D-4442-8AAC-F4559B3FA8B4}"/>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6828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1981300" y="661649"/>
            <a:ext cx="7721088"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 - RESULTADOS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10" name="CuadroTexto 9">
            <a:extLst>
              <a:ext uri="{FF2B5EF4-FFF2-40B4-BE49-F238E27FC236}">
                <a16:creationId xmlns:a16="http://schemas.microsoft.com/office/drawing/2014/main" id="{99F62634-6EA5-4890-BEC0-B3E9C9BDDB25}"/>
              </a:ext>
            </a:extLst>
          </p:cNvPr>
          <p:cNvSpPr txBox="1"/>
          <p:nvPr/>
        </p:nvSpPr>
        <p:spPr>
          <a:xfrm>
            <a:off x="2066286" y="1221913"/>
            <a:ext cx="8059450"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APRECIACIÓN DEL COMPORTAMIENTO DEL FLUJO EN LÍNEAS DE CORRIENTE</a:t>
            </a:r>
          </a:p>
        </p:txBody>
      </p:sp>
      <p:pic>
        <p:nvPicPr>
          <p:cNvPr id="5" name="Estudio 6_Estado Estable">
            <a:hlinkClick r:id="" action="ppaction://media"/>
            <a:extLst>
              <a:ext uri="{FF2B5EF4-FFF2-40B4-BE49-F238E27FC236}">
                <a16:creationId xmlns:a16="http://schemas.microsoft.com/office/drawing/2014/main" id="{CACFC118-1DA9-4AFE-A202-842F3D3F6A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39617" y="1714757"/>
            <a:ext cx="7198711" cy="4049275"/>
          </a:xfrm>
          <a:prstGeom prst="rect">
            <a:avLst/>
          </a:prstGeom>
          <a:ln w="38100">
            <a:solidFill>
              <a:schemeClr val="accent3"/>
            </a:solidFill>
          </a:ln>
        </p:spPr>
      </p:pic>
      <p:sp>
        <p:nvSpPr>
          <p:cNvPr id="8" name="Rectángulo: esquinas redondeadas 7">
            <a:extLst>
              <a:ext uri="{FF2B5EF4-FFF2-40B4-BE49-F238E27FC236}">
                <a16:creationId xmlns:a16="http://schemas.microsoft.com/office/drawing/2014/main" id="{613204CE-0368-419E-9939-CC8FA8944176}"/>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676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1981300" y="661649"/>
            <a:ext cx="7721088"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DINÁMICA DE FLUIDOS COMPUTACIONALES - RESULTADOS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10" name="CuadroTexto 9">
            <a:extLst>
              <a:ext uri="{FF2B5EF4-FFF2-40B4-BE49-F238E27FC236}">
                <a16:creationId xmlns:a16="http://schemas.microsoft.com/office/drawing/2014/main" id="{99F62634-6EA5-4890-BEC0-B3E9C9BDDB25}"/>
              </a:ext>
            </a:extLst>
          </p:cNvPr>
          <p:cNvSpPr txBox="1"/>
          <p:nvPr/>
        </p:nvSpPr>
        <p:spPr>
          <a:xfrm>
            <a:off x="1540780" y="1166531"/>
            <a:ext cx="2872839"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PLANOS DE RESULTADOS </a:t>
            </a:r>
          </a:p>
        </p:txBody>
      </p:sp>
      <p:graphicFrame>
        <p:nvGraphicFramePr>
          <p:cNvPr id="6" name="Objeto 5">
            <a:extLst>
              <a:ext uri="{FF2B5EF4-FFF2-40B4-BE49-F238E27FC236}">
                <a16:creationId xmlns:a16="http://schemas.microsoft.com/office/drawing/2014/main" id="{721CC58A-7AAD-4301-9D27-8AC7FEC83422}"/>
              </a:ext>
            </a:extLst>
          </p:cNvPr>
          <p:cNvGraphicFramePr>
            <a:graphicFrameLocks noChangeAspect="1"/>
          </p:cNvGraphicFramePr>
          <p:nvPr>
            <p:extLst>
              <p:ext uri="{D42A27DB-BD31-4B8C-83A1-F6EECF244321}">
                <p14:modId xmlns:p14="http://schemas.microsoft.com/office/powerpoint/2010/main" val="394978714"/>
              </p:ext>
            </p:extLst>
          </p:nvPr>
        </p:nvGraphicFramePr>
        <p:xfrm>
          <a:off x="112557" y="1622023"/>
          <a:ext cx="5729287" cy="4824413"/>
        </p:xfrm>
        <a:graphic>
          <a:graphicData uri="http://schemas.openxmlformats.org/presentationml/2006/ole">
            <mc:AlternateContent xmlns:mc="http://schemas.openxmlformats.org/markup-compatibility/2006">
              <mc:Choice xmlns:v="urn:schemas-microsoft-com:vml" Requires="v">
                <p:oleObj spid="_x0000_s7249" name="Document" r:id="rId4" imgW="5728906" imgH="4824787" progId="Word.Document.12">
                  <p:embed/>
                </p:oleObj>
              </mc:Choice>
              <mc:Fallback>
                <p:oleObj name="Document" r:id="rId4" imgW="5728906" imgH="4824787" progId="Word.Document.12">
                  <p:embed/>
                  <p:pic>
                    <p:nvPicPr>
                      <p:cNvPr id="0" name=""/>
                      <p:cNvPicPr/>
                      <p:nvPr/>
                    </p:nvPicPr>
                    <p:blipFill>
                      <a:blip r:embed="rId5"/>
                      <a:stretch>
                        <a:fillRect/>
                      </a:stretch>
                    </p:blipFill>
                    <p:spPr>
                      <a:xfrm>
                        <a:off x="112557" y="1622023"/>
                        <a:ext cx="5729287" cy="4824413"/>
                      </a:xfrm>
                      <a:prstGeom prst="rect">
                        <a:avLst/>
                      </a:prstGeom>
                    </p:spPr>
                  </p:pic>
                </p:oleObj>
              </mc:Fallback>
            </mc:AlternateContent>
          </a:graphicData>
        </a:graphic>
      </p:graphicFrame>
      <p:pic>
        <p:nvPicPr>
          <p:cNvPr id="15" name="Imagen 14" descr="Gráfico, Gráfico de superficie&#10;&#10;Descripción generada automáticamente">
            <a:extLst>
              <a:ext uri="{FF2B5EF4-FFF2-40B4-BE49-F238E27FC236}">
                <a16:creationId xmlns:a16="http://schemas.microsoft.com/office/drawing/2014/main" id="{BCC284B8-EDC1-4BFB-988F-0090B1B4AF34}"/>
              </a:ext>
            </a:extLst>
          </p:cNvPr>
          <p:cNvPicPr/>
          <p:nvPr/>
        </p:nvPicPr>
        <p:blipFill>
          <a:blip r:embed="rId6"/>
          <a:stretch>
            <a:fillRect/>
          </a:stretch>
        </p:blipFill>
        <p:spPr>
          <a:xfrm>
            <a:off x="6350158" y="2115331"/>
            <a:ext cx="4426227" cy="3675047"/>
          </a:xfrm>
          <a:prstGeom prst="rect">
            <a:avLst/>
          </a:prstGeom>
          <a:ln>
            <a:solidFill>
              <a:schemeClr val="tx1"/>
            </a:solidFill>
          </a:ln>
        </p:spPr>
      </p:pic>
      <p:sp>
        <p:nvSpPr>
          <p:cNvPr id="16" name="CuadroTexto 15">
            <a:extLst>
              <a:ext uri="{FF2B5EF4-FFF2-40B4-BE49-F238E27FC236}">
                <a16:creationId xmlns:a16="http://schemas.microsoft.com/office/drawing/2014/main" id="{F827B458-1AE1-4BE4-BE42-AAE5CB26CB8A}"/>
              </a:ext>
            </a:extLst>
          </p:cNvPr>
          <p:cNvSpPr txBox="1"/>
          <p:nvPr/>
        </p:nvSpPr>
        <p:spPr>
          <a:xfrm>
            <a:off x="6534227" y="1622023"/>
            <a:ext cx="4058099"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CAMPO VECTORIAL DE VELOCIDADES</a:t>
            </a:r>
          </a:p>
        </p:txBody>
      </p:sp>
      <p:sp>
        <p:nvSpPr>
          <p:cNvPr id="9" name="Rectángulo: esquinas redondeadas 8">
            <a:extLst>
              <a:ext uri="{FF2B5EF4-FFF2-40B4-BE49-F238E27FC236}">
                <a16:creationId xmlns:a16="http://schemas.microsoft.com/office/drawing/2014/main" id="{99FCAD3D-2722-431E-B880-03B919400CD0}"/>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1047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3312848" y="661649"/>
            <a:ext cx="5057988"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CÁLCULO SIMPLIFICADO DEL EMPUJE</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10" name="CuadroTexto 9">
            <a:extLst>
              <a:ext uri="{FF2B5EF4-FFF2-40B4-BE49-F238E27FC236}">
                <a16:creationId xmlns:a16="http://schemas.microsoft.com/office/drawing/2014/main" id="{99F62634-6EA5-4890-BEC0-B3E9C9BDDB25}"/>
              </a:ext>
            </a:extLst>
          </p:cNvPr>
          <p:cNvSpPr txBox="1"/>
          <p:nvPr/>
        </p:nvSpPr>
        <p:spPr>
          <a:xfrm>
            <a:off x="1419360" y="1218803"/>
            <a:ext cx="1548822"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ECUACIONES</a:t>
            </a:r>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D3F02A20-DEF0-4469-853D-11F3713A6596}"/>
                  </a:ext>
                </a:extLst>
              </p:cNvPr>
              <p:cNvSpPr txBox="1"/>
              <p:nvPr/>
            </p:nvSpPr>
            <p:spPr>
              <a:xfrm>
                <a:off x="1358061" y="1695884"/>
                <a:ext cx="2405269" cy="369332"/>
              </a:xfrm>
              <a:prstGeom prst="rect">
                <a:avLst/>
              </a:prstGeom>
              <a:noFill/>
            </p:spPr>
            <p:txBody>
              <a:bodyPr wrap="square">
                <a:spAutoFit/>
              </a:bodyPr>
              <a:lstStyle/>
              <a:p>
                <a14:m>
                  <m:oMath xmlns:m="http://schemas.openxmlformats.org/officeDocument/2006/math">
                    <m:r>
                      <a:rPr lang="es-EC" i="1" smtClean="0">
                        <a:latin typeface="Cambria Math" panose="02040503050406030204" pitchFamily="18" charset="0"/>
                      </a:rPr>
                      <m:t>𝐹</m:t>
                    </m:r>
                    <m:r>
                      <a:rPr lang="es-EC" i="0">
                        <a:latin typeface="Cambria Math" panose="02040503050406030204" pitchFamily="18" charset="0"/>
                      </a:rPr>
                      <m:t>= ∆</m:t>
                    </m:r>
                    <m:r>
                      <a:rPr lang="es-EC" i="1">
                        <a:latin typeface="Cambria Math" panose="02040503050406030204" pitchFamily="18" charset="0"/>
                      </a:rPr>
                      <m:t>𝑃</m:t>
                    </m:r>
                    <m:r>
                      <a:rPr lang="es-EC" i="0">
                        <a:latin typeface="Cambria Math" panose="02040503050406030204" pitchFamily="18" charset="0"/>
                      </a:rPr>
                      <m:t>∗</m:t>
                    </m:r>
                    <m:r>
                      <a:rPr lang="es-EC" i="1">
                        <a:latin typeface="Cambria Math" panose="02040503050406030204" pitchFamily="18" charset="0"/>
                      </a:rPr>
                      <m:t>𝐴</m:t>
                    </m:r>
                  </m:oMath>
                </a14:m>
                <a:r>
                  <a:rPr lang="es-EC" dirty="0">
                    <a:latin typeface="Arial" panose="020B0604020202020204" pitchFamily="34" charset="0"/>
                    <a:cs typeface="Arial" panose="020B0604020202020204" pitchFamily="34" charset="0"/>
                  </a:rPr>
                  <a:t>     </a:t>
                </a:r>
                <a:r>
                  <a:rPr lang="es-EC" b="1" dirty="0">
                    <a:latin typeface="Arial" panose="020B0604020202020204" pitchFamily="34" charset="0"/>
                    <a:cs typeface="Arial" panose="020B0604020202020204" pitchFamily="34" charset="0"/>
                  </a:rPr>
                  <a:t>[3]</a:t>
                </a:r>
              </a:p>
            </p:txBody>
          </p:sp>
        </mc:Choice>
        <mc:Fallback xmlns="">
          <p:sp>
            <p:nvSpPr>
              <p:cNvPr id="11" name="CuadroTexto 10">
                <a:extLst>
                  <a:ext uri="{FF2B5EF4-FFF2-40B4-BE49-F238E27FC236}">
                    <a16:creationId xmlns:a16="http://schemas.microsoft.com/office/drawing/2014/main" id="{D3F02A20-DEF0-4469-853D-11F3713A6596}"/>
                  </a:ext>
                </a:extLst>
              </p:cNvPr>
              <p:cNvSpPr txBox="1">
                <a:spLocks noRot="1" noChangeAspect="1" noMove="1" noResize="1" noEditPoints="1" noAdjustHandles="1" noChangeArrowheads="1" noChangeShapeType="1" noTextEdit="1"/>
              </p:cNvSpPr>
              <p:nvPr/>
            </p:nvSpPr>
            <p:spPr>
              <a:xfrm>
                <a:off x="1358061" y="1695884"/>
                <a:ext cx="2405269" cy="369332"/>
              </a:xfrm>
              <a:prstGeom prst="rect">
                <a:avLst/>
              </a:prstGeom>
              <a:blipFill>
                <a:blip r:embed="rId3"/>
                <a:stretch>
                  <a:fillRect t="-8197" b="-2459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3CCFA117-C3C7-486B-960C-3C4503EFAF89}"/>
                  </a:ext>
                </a:extLst>
              </p:cNvPr>
              <p:cNvSpPr txBox="1"/>
              <p:nvPr/>
            </p:nvSpPr>
            <p:spPr>
              <a:xfrm>
                <a:off x="669158" y="2155999"/>
                <a:ext cx="3094172" cy="483466"/>
              </a:xfrm>
              <a:prstGeom prst="rect">
                <a:avLst/>
              </a:prstGeom>
              <a:noFill/>
            </p:spPr>
            <p:txBody>
              <a:bodyPr wrap="square">
                <a:spAutoFit/>
              </a:bodyPr>
              <a:lstStyle/>
              <a:p>
                <a14:m>
                  <m:oMath xmlns:m="http://schemas.openxmlformats.org/officeDocument/2006/math">
                    <m:sSub>
                      <m:sSubPr>
                        <m:ctrlPr>
                          <a:rPr lang="es-EC" i="1" smtClean="0">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r>
                          <a:rPr lang="es-EC" i="0">
                            <a:latin typeface="Cambria Math" panose="02040503050406030204" pitchFamily="18" charset="0"/>
                          </a:rPr>
                          <m:t>0</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0">
                            <a:latin typeface="Cambria Math" panose="02040503050406030204" pitchFamily="18" charset="0"/>
                          </a:rPr>
                          <m:t>0</m:t>
                        </m:r>
                      </m:sub>
                    </m:sSub>
                    <m:r>
                      <a:rPr lang="es-EC" i="0">
                        <a:latin typeface="Cambria Math" panose="02040503050406030204" pitchFamily="18" charset="0"/>
                      </a:rPr>
                      <m:t>+</m:t>
                    </m:r>
                    <m:f>
                      <m:fPr>
                        <m:ctrlPr>
                          <a:rPr lang="es-EC" i="1">
                            <a:solidFill>
                              <a:srgbClr val="836967"/>
                            </a:solidFill>
                            <a:latin typeface="Cambria Math" panose="02040503050406030204" pitchFamily="18" charset="0"/>
                          </a:rPr>
                        </m:ctrlPr>
                      </m:fPr>
                      <m:num>
                        <m:r>
                          <a:rPr lang="es-EC" i="0">
                            <a:latin typeface="Cambria Math" panose="02040503050406030204" pitchFamily="18" charset="0"/>
                          </a:rPr>
                          <m:t>1</m:t>
                        </m:r>
                      </m:num>
                      <m:den>
                        <m:r>
                          <a:rPr lang="es-EC" i="0">
                            <a:latin typeface="Cambria Math" panose="02040503050406030204" pitchFamily="18" charset="0"/>
                          </a:rPr>
                          <m:t>2</m:t>
                        </m:r>
                      </m:den>
                    </m:f>
                    <m:r>
                      <a:rPr lang="es-EC" i="0">
                        <a:latin typeface="Cambria Math" panose="02040503050406030204" pitchFamily="18" charset="0"/>
                      </a:rPr>
                      <m:t>∙</m:t>
                    </m:r>
                    <m:r>
                      <a:rPr lang="es-EC" i="1">
                        <a:latin typeface="Cambria Math" panose="02040503050406030204" pitchFamily="18" charset="0"/>
                      </a:rPr>
                      <m:t>𝜌</m:t>
                    </m:r>
                    <m:r>
                      <a:rPr lang="es-EC" i="0">
                        <a:latin typeface="Cambria Math" panose="02040503050406030204" pitchFamily="18" charset="0"/>
                      </a:rPr>
                      <m:t>∙</m:t>
                    </m:r>
                    <m:sSubSup>
                      <m:sSubSupPr>
                        <m:ctrlPr>
                          <a:rPr lang="es-EC" i="1">
                            <a:solidFill>
                              <a:srgbClr val="836967"/>
                            </a:solidFill>
                            <a:latin typeface="Cambria Math" panose="02040503050406030204" pitchFamily="18" charset="0"/>
                          </a:rPr>
                        </m:ctrlPr>
                      </m:sSubSupPr>
                      <m:e>
                        <m:r>
                          <a:rPr lang="es-EC" i="1">
                            <a:latin typeface="Cambria Math" panose="02040503050406030204" pitchFamily="18" charset="0"/>
                          </a:rPr>
                          <m:t>𝑉</m:t>
                        </m:r>
                      </m:e>
                      <m:sub>
                        <m:r>
                          <a:rPr lang="es-EC" i="0">
                            <a:latin typeface="Cambria Math" panose="02040503050406030204" pitchFamily="18" charset="0"/>
                          </a:rPr>
                          <m:t>0</m:t>
                        </m:r>
                      </m:sub>
                      <m:sup>
                        <m:r>
                          <a:rPr lang="es-EC" i="0">
                            <a:latin typeface="Cambria Math" panose="02040503050406030204" pitchFamily="18" charset="0"/>
                          </a:rPr>
                          <m:t>2</m:t>
                        </m:r>
                      </m:sup>
                    </m:sSubSup>
                  </m:oMath>
                </a14:m>
                <a:r>
                  <a:rPr lang="es-EC" dirty="0">
                    <a:latin typeface="Arial" panose="020B0604020202020204" pitchFamily="34" charset="0"/>
                    <a:cs typeface="Arial" panose="020B0604020202020204" pitchFamily="34" charset="0"/>
                  </a:rPr>
                  <a:t>    </a:t>
                </a:r>
                <a:r>
                  <a:rPr lang="es-EC" b="1" dirty="0">
                    <a:latin typeface="Arial" panose="020B0604020202020204" pitchFamily="34" charset="0"/>
                    <a:cs typeface="Arial" panose="020B0604020202020204" pitchFamily="34" charset="0"/>
                  </a:rPr>
                  <a:t>[4]</a:t>
                </a:r>
              </a:p>
            </p:txBody>
          </p:sp>
        </mc:Choice>
        <mc:Fallback xmlns="">
          <p:sp>
            <p:nvSpPr>
              <p:cNvPr id="12" name="CuadroTexto 11">
                <a:extLst>
                  <a:ext uri="{FF2B5EF4-FFF2-40B4-BE49-F238E27FC236}">
                    <a16:creationId xmlns:a16="http://schemas.microsoft.com/office/drawing/2014/main" id="{3CCFA117-C3C7-486B-960C-3C4503EFAF89}"/>
                  </a:ext>
                </a:extLst>
              </p:cNvPr>
              <p:cNvSpPr txBox="1">
                <a:spLocks noRot="1" noChangeAspect="1" noMove="1" noResize="1" noEditPoints="1" noAdjustHandles="1" noChangeArrowheads="1" noChangeShapeType="1" noTextEdit="1"/>
              </p:cNvSpPr>
              <p:nvPr/>
            </p:nvSpPr>
            <p:spPr>
              <a:xfrm>
                <a:off x="669158" y="2155999"/>
                <a:ext cx="3094172" cy="483466"/>
              </a:xfrm>
              <a:prstGeom prst="rect">
                <a:avLst/>
              </a:prstGeom>
              <a:blipFill>
                <a:blip r:embed="rId4"/>
                <a:stretch>
                  <a:fillRect b="-759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E54611CB-BA5F-4FB8-88C6-1C2EEDD5E268}"/>
                  </a:ext>
                </a:extLst>
              </p:cNvPr>
              <p:cNvSpPr txBox="1"/>
              <p:nvPr/>
            </p:nvSpPr>
            <p:spPr>
              <a:xfrm>
                <a:off x="632974" y="2806144"/>
                <a:ext cx="2703149" cy="483466"/>
              </a:xfrm>
              <a:prstGeom prst="rect">
                <a:avLst/>
              </a:prstGeom>
              <a:noFill/>
            </p:spPr>
            <p:txBody>
              <a:bodyPr wrap="square">
                <a:spAutoFit/>
              </a:bodyPr>
              <a:lstStyle/>
              <a:p>
                <a14:m>
                  <m:oMath xmlns:m="http://schemas.openxmlformats.org/officeDocument/2006/math">
                    <m:sSub>
                      <m:sSubPr>
                        <m:ctrlPr>
                          <a:rPr lang="es-EC" i="1" smtClean="0">
                            <a:effectLst/>
                            <a:latin typeface="Cambria Math" panose="02040503050406030204" pitchFamily="18"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𝑃</m:t>
                        </m:r>
                      </m:e>
                      <m:sub>
                        <m:r>
                          <a:rPr lang="es-EC" sz="1800" i="1">
                            <a:effectLst/>
                            <a:latin typeface="Cambria Math" panose="02040503050406030204" pitchFamily="18" charset="0"/>
                            <a:ea typeface="Calibri" panose="020F0502020204030204" pitchFamily="34" charset="0"/>
                            <a:cs typeface="Arial" panose="020B0604020202020204" pitchFamily="34" charset="0"/>
                          </a:rPr>
                          <m:t>𝑡𝑒</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sSub>
                      <m:sSubPr>
                        <m:ctrlPr>
                          <a:rPr lang="es-EC" i="1">
                            <a:effectLst/>
                            <a:latin typeface="Cambria Math" panose="02040503050406030204" pitchFamily="18"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𝑃</m:t>
                        </m:r>
                      </m:e>
                      <m:sub>
                        <m:r>
                          <a:rPr lang="es-EC" sz="1800" i="1">
                            <a:effectLst/>
                            <a:latin typeface="Cambria Math" panose="02040503050406030204" pitchFamily="18" charset="0"/>
                            <a:ea typeface="Calibri" panose="020F0502020204030204" pitchFamily="34" charset="0"/>
                            <a:cs typeface="Arial" panose="020B0604020202020204" pitchFamily="34" charset="0"/>
                          </a:rPr>
                          <m:t>0</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m:t>
                        </m:r>
                      </m:num>
                      <m:den>
                        <m:r>
                          <a:rPr lang="es-EC" sz="1800" i="1">
                            <a:effectLst/>
                            <a:latin typeface="Cambria Math" panose="02040503050406030204" pitchFamily="18" charset="0"/>
                            <a:ea typeface="Calibri" panose="020F0502020204030204" pitchFamily="34" charset="0"/>
                            <a:cs typeface="Arial" panose="020B0604020202020204" pitchFamily="34" charset="0"/>
                          </a:rPr>
                          <m:t>2</m:t>
                        </m:r>
                      </m:den>
                    </m:f>
                    <m:r>
                      <a:rPr lang="es-EC" sz="1800" i="1">
                        <a:effectLst/>
                        <a:latin typeface="Cambria Math" panose="02040503050406030204" pitchFamily="18" charset="0"/>
                        <a:ea typeface="Yu Mincho" panose="02020400000000000000" pitchFamily="18" charset="-128"/>
                        <a:cs typeface="Arial" panose="020B0604020202020204" pitchFamily="34" charset="0"/>
                      </a:rPr>
                      <m:t>∙</m:t>
                    </m:r>
                    <m:r>
                      <a:rPr lang="es-EC" sz="1800" i="1">
                        <a:effectLst/>
                        <a:latin typeface="Cambria Math" panose="02040503050406030204" pitchFamily="18" charset="0"/>
                        <a:ea typeface="Yu Mincho" panose="02020400000000000000" pitchFamily="18" charset="-128"/>
                        <a:cs typeface="Arial" panose="020B0604020202020204" pitchFamily="34" charset="0"/>
                      </a:rPr>
                      <m:t>𝜌</m:t>
                    </m:r>
                    <m:r>
                      <a:rPr lang="es-EC" sz="1800" i="1">
                        <a:effectLst/>
                        <a:latin typeface="Cambria Math" panose="02040503050406030204" pitchFamily="18" charset="0"/>
                        <a:ea typeface="Yu Mincho" panose="02020400000000000000" pitchFamily="18" charset="-128"/>
                        <a:cs typeface="Arial" panose="020B0604020202020204" pitchFamily="34" charset="0"/>
                      </a:rPr>
                      <m:t>∙</m:t>
                    </m:r>
                    <m:sSubSup>
                      <m:sSubSupPr>
                        <m:ctrlPr>
                          <a:rPr lang="es-EC" i="1">
                            <a:effectLst/>
                            <a:latin typeface="Cambria Math" panose="02040503050406030204" pitchFamily="18" charset="0"/>
                            <a:ea typeface="Yu Mincho" panose="02020400000000000000" pitchFamily="18" charset="-128"/>
                            <a:cs typeface="Arial" panose="020B0604020202020204" pitchFamily="34" charset="0"/>
                          </a:rPr>
                        </m:ctrlPr>
                      </m:sSubSupPr>
                      <m:e>
                        <m:r>
                          <a:rPr lang="es-EC" sz="1800" i="1">
                            <a:effectLst/>
                            <a:latin typeface="Cambria Math" panose="02040503050406030204" pitchFamily="18" charset="0"/>
                            <a:ea typeface="Yu Mincho" panose="02020400000000000000" pitchFamily="18" charset="-128"/>
                            <a:cs typeface="Arial" panose="020B0604020202020204" pitchFamily="34" charset="0"/>
                          </a:rPr>
                          <m:t>𝑉</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𝑒</m:t>
                        </m:r>
                      </m:sub>
                      <m:sup>
                        <m:r>
                          <a:rPr lang="es-EC" sz="1800" i="1">
                            <a:effectLst/>
                            <a:latin typeface="Cambria Math" panose="02040503050406030204" pitchFamily="18" charset="0"/>
                            <a:ea typeface="Yu Mincho" panose="02020400000000000000" pitchFamily="18" charset="-128"/>
                            <a:cs typeface="Arial" panose="020B0604020202020204" pitchFamily="34" charset="0"/>
                          </a:rPr>
                          <m:t>2</m:t>
                        </m:r>
                      </m:sup>
                    </m:sSubSup>
                  </m:oMath>
                </a14:m>
                <a:r>
                  <a:rPr lang="es-EC" sz="1800" dirty="0">
                    <a:effectLst/>
                    <a:latin typeface="Arial" panose="020B0604020202020204" pitchFamily="34" charset="0"/>
                    <a:ea typeface="Yu Mincho" panose="02020400000000000000" pitchFamily="18" charset="-128"/>
                    <a:cs typeface="Arial" panose="020B0604020202020204" pitchFamily="34" charset="0"/>
                  </a:rPr>
                  <a:t>     </a:t>
                </a:r>
                <a:r>
                  <a:rPr lang="es-EC" sz="1800" b="1" dirty="0">
                    <a:effectLst/>
                    <a:latin typeface="Arial" panose="020B0604020202020204" pitchFamily="34" charset="0"/>
                    <a:ea typeface="Yu Mincho" panose="02020400000000000000" pitchFamily="18" charset="-128"/>
                    <a:cs typeface="Arial" panose="020B0604020202020204" pitchFamily="34" charset="0"/>
                  </a:rPr>
                  <a:t>[5] </a:t>
                </a:r>
                <a:endParaRPr lang="es-EC" b="1" dirty="0">
                  <a:latin typeface="Arial" panose="020B0604020202020204" pitchFamily="34" charset="0"/>
                  <a:cs typeface="Arial" panose="020B0604020202020204" pitchFamily="34" charset="0"/>
                </a:endParaRPr>
              </a:p>
            </p:txBody>
          </p:sp>
        </mc:Choice>
        <mc:Fallback xmlns="">
          <p:sp>
            <p:nvSpPr>
              <p:cNvPr id="14" name="CuadroTexto 13">
                <a:extLst>
                  <a:ext uri="{FF2B5EF4-FFF2-40B4-BE49-F238E27FC236}">
                    <a16:creationId xmlns:a16="http://schemas.microsoft.com/office/drawing/2014/main" id="{E54611CB-BA5F-4FB8-88C6-1C2EEDD5E268}"/>
                  </a:ext>
                </a:extLst>
              </p:cNvPr>
              <p:cNvSpPr txBox="1">
                <a:spLocks noRot="1" noChangeAspect="1" noMove="1" noResize="1" noEditPoints="1" noAdjustHandles="1" noChangeArrowheads="1" noChangeShapeType="1" noTextEdit="1"/>
              </p:cNvSpPr>
              <p:nvPr/>
            </p:nvSpPr>
            <p:spPr>
              <a:xfrm>
                <a:off x="632974" y="2806144"/>
                <a:ext cx="2703149" cy="483466"/>
              </a:xfrm>
              <a:prstGeom prst="rect">
                <a:avLst/>
              </a:prstGeom>
              <a:blipFill>
                <a:blip r:embed="rId5"/>
                <a:stretch>
                  <a:fillRect r="-3837" b="-625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8CF1F602-526F-431C-B966-A996E748B037}"/>
                  </a:ext>
                </a:extLst>
              </p:cNvPr>
              <p:cNvSpPr txBox="1"/>
              <p:nvPr/>
            </p:nvSpPr>
            <p:spPr>
              <a:xfrm>
                <a:off x="1268571" y="3593223"/>
                <a:ext cx="227446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mtClean="0">
                          <a:latin typeface="Cambria Math" panose="02040503050406030204" pitchFamily="18" charset="0"/>
                        </a:rPr>
                        <m:t>∆</m:t>
                      </m:r>
                      <m:r>
                        <a:rPr lang="es-EC" i="1">
                          <a:latin typeface="Cambria Math" panose="02040503050406030204" pitchFamily="18" charset="0"/>
                        </a:rPr>
                        <m:t>𝑃</m:t>
                      </m:r>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𝑡𝑒</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r>
                            <a:rPr lang="es-EC" i="0">
                              <a:latin typeface="Cambria Math" panose="02040503050406030204" pitchFamily="18" charset="0"/>
                            </a:rPr>
                            <m:t>0</m:t>
                          </m:r>
                        </m:sub>
                      </m:sSub>
                      <m:r>
                        <a:rPr lang="es-EC" b="0" i="1" smtClean="0">
                          <a:latin typeface="Cambria Math" panose="02040503050406030204" pitchFamily="18" charset="0"/>
                        </a:rPr>
                        <m:t>  </m:t>
                      </m:r>
                    </m:oMath>
                  </m:oMathPara>
                </a14:m>
                <a:endParaRPr lang="es-EC" dirty="0">
                  <a:latin typeface="Arial" panose="020B0604020202020204" pitchFamily="34" charset="0"/>
                  <a:cs typeface="Arial" panose="020B0604020202020204" pitchFamily="34" charset="0"/>
                </a:endParaRPr>
              </a:p>
            </p:txBody>
          </p:sp>
        </mc:Choice>
        <mc:Fallback xmlns="">
          <p:sp>
            <p:nvSpPr>
              <p:cNvPr id="17" name="CuadroTexto 16">
                <a:extLst>
                  <a:ext uri="{FF2B5EF4-FFF2-40B4-BE49-F238E27FC236}">
                    <a16:creationId xmlns:a16="http://schemas.microsoft.com/office/drawing/2014/main" id="{8CF1F602-526F-431C-B966-A996E748B037}"/>
                  </a:ext>
                </a:extLst>
              </p:cNvPr>
              <p:cNvSpPr txBox="1">
                <a:spLocks noRot="1" noChangeAspect="1" noMove="1" noResize="1" noEditPoints="1" noAdjustHandles="1" noChangeArrowheads="1" noChangeShapeType="1" noTextEdit="1"/>
              </p:cNvSpPr>
              <p:nvPr/>
            </p:nvSpPr>
            <p:spPr>
              <a:xfrm>
                <a:off x="1268571" y="3593223"/>
                <a:ext cx="2274463" cy="36933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EE870E0E-0223-4C84-A8CA-7C2F8A06E0C1}"/>
                  </a:ext>
                </a:extLst>
              </p:cNvPr>
              <p:cNvSpPr txBox="1"/>
              <p:nvPr/>
            </p:nvSpPr>
            <p:spPr>
              <a:xfrm>
                <a:off x="142995" y="3999197"/>
                <a:ext cx="4525617" cy="1168333"/>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s-EC" sz="1800" i="1" smtClean="0">
                          <a:effectLst/>
                          <a:latin typeface="Cambria Math" panose="02040503050406030204" pitchFamily="18" charset="0"/>
                          <a:ea typeface="Calibri" panose="020F0502020204030204" pitchFamily="34" charset="0"/>
                          <a:cs typeface="Arial" panose="020B0604020202020204" pitchFamily="34" charset="0"/>
                        </a:rPr>
                        <m:t>∆</m:t>
                      </m:r>
                      <m:r>
                        <a:rPr lang="es-EC" sz="1800" i="1" smtClean="0">
                          <a:effectLst/>
                          <a:latin typeface="Cambria Math" panose="02040503050406030204" pitchFamily="18" charset="0"/>
                          <a:ea typeface="Calibri" panose="020F0502020204030204" pitchFamily="34" charset="0"/>
                          <a:cs typeface="Arial" panose="020B0604020202020204" pitchFamily="34" charset="0"/>
                        </a:rPr>
                        <m:t>𝑃</m:t>
                      </m:r>
                      <m:r>
                        <a:rPr lang="es-EC" sz="1800" i="1" smtClean="0">
                          <a:effectLst/>
                          <a:latin typeface="Cambria Math" panose="02040503050406030204" pitchFamily="18" charset="0"/>
                          <a:ea typeface="Calibri" panose="020F0502020204030204" pitchFamily="34" charset="0"/>
                          <a:cs typeface="Arial" panose="020B0604020202020204" pitchFamily="34" charset="0"/>
                        </a:rPr>
                        <m:t>=</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𝑃</m:t>
                          </m:r>
                        </m:e>
                        <m:sub>
                          <m:r>
                            <a:rPr lang="es-EC" sz="1800" i="1">
                              <a:effectLst/>
                              <a:latin typeface="Cambria Math" panose="02040503050406030204" pitchFamily="18" charset="0"/>
                              <a:ea typeface="Calibri" panose="020F0502020204030204" pitchFamily="34" charset="0"/>
                              <a:cs typeface="Arial" panose="020B0604020202020204" pitchFamily="34" charset="0"/>
                            </a:rPr>
                            <m:t>0</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m:t>
                          </m:r>
                        </m:num>
                        <m:den>
                          <m:r>
                            <a:rPr lang="es-EC" sz="1800" i="1">
                              <a:effectLst/>
                              <a:latin typeface="Cambria Math" panose="02040503050406030204" pitchFamily="18" charset="0"/>
                              <a:ea typeface="Calibri" panose="020F0502020204030204" pitchFamily="34" charset="0"/>
                              <a:cs typeface="Arial" panose="020B0604020202020204" pitchFamily="34" charset="0"/>
                            </a:rPr>
                            <m:t>2</m:t>
                          </m:r>
                        </m:den>
                      </m:f>
                      <m:r>
                        <a:rPr lang="es-EC" sz="1800" i="1">
                          <a:effectLst/>
                          <a:latin typeface="Cambria Math" panose="02040503050406030204" pitchFamily="18" charset="0"/>
                          <a:ea typeface="Yu Mincho" panose="02020400000000000000" pitchFamily="18" charset="-128"/>
                          <a:cs typeface="Arial" panose="020B0604020202020204" pitchFamily="34" charset="0"/>
                        </a:rPr>
                        <m:t>∙</m:t>
                      </m:r>
                      <m:r>
                        <a:rPr lang="es-EC" sz="1800" i="1">
                          <a:effectLst/>
                          <a:latin typeface="Cambria Math" panose="02040503050406030204" pitchFamily="18" charset="0"/>
                          <a:ea typeface="Yu Mincho" panose="02020400000000000000" pitchFamily="18" charset="-128"/>
                          <a:cs typeface="Arial" panose="020B0604020202020204" pitchFamily="34" charset="0"/>
                        </a:rPr>
                        <m:t>𝜌</m:t>
                      </m:r>
                      <m:r>
                        <a:rPr lang="es-EC" sz="1800" i="1">
                          <a:effectLst/>
                          <a:latin typeface="Cambria Math" panose="02040503050406030204" pitchFamily="18" charset="0"/>
                          <a:ea typeface="Yu Mincho" panose="02020400000000000000" pitchFamily="18" charset="-128"/>
                          <a:cs typeface="Arial" panose="020B0604020202020204" pitchFamily="34" charset="0"/>
                        </a:rPr>
                        <m:t>∙</m:t>
                      </m:r>
                      <m:sSubSup>
                        <m:sSubSup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SupPr>
                        <m:e>
                          <m:r>
                            <a:rPr lang="es-EC" sz="1800" i="1">
                              <a:effectLst/>
                              <a:latin typeface="Cambria Math" panose="02040503050406030204" pitchFamily="18" charset="0"/>
                              <a:ea typeface="Yu Mincho" panose="02020400000000000000" pitchFamily="18" charset="-128"/>
                              <a:cs typeface="Arial" panose="020B0604020202020204" pitchFamily="34" charset="0"/>
                            </a:rPr>
                            <m:t>𝑉</m:t>
                          </m:r>
                        </m:e>
                        <m:sub>
                          <m:r>
                            <a:rPr lang="es-EC" sz="1800" i="1">
                              <a:effectLst/>
                              <a:latin typeface="Cambria Math" panose="02040503050406030204" pitchFamily="18" charset="0"/>
                              <a:ea typeface="Yu Mincho" panose="02020400000000000000" pitchFamily="18" charset="-128"/>
                              <a:cs typeface="Arial" panose="020B0604020202020204" pitchFamily="34" charset="0"/>
                            </a:rPr>
                            <m:t>𝑒</m:t>
                          </m:r>
                        </m:sub>
                        <m:sup>
                          <m:r>
                            <a:rPr lang="es-EC" sz="1800" i="1">
                              <a:effectLst/>
                              <a:latin typeface="Cambria Math" panose="02040503050406030204" pitchFamily="18" charset="0"/>
                              <a:ea typeface="Yu Mincho" panose="02020400000000000000" pitchFamily="18" charset="-128"/>
                              <a:cs typeface="Arial" panose="020B0604020202020204" pitchFamily="34" charset="0"/>
                            </a:rPr>
                            <m:t>2</m:t>
                          </m:r>
                        </m:sup>
                      </m:sSubSup>
                      <m:r>
                        <a:rPr lang="es-EC" sz="1800" i="1">
                          <a:effectLst/>
                          <a:latin typeface="Cambria Math" panose="02040503050406030204" pitchFamily="18" charset="0"/>
                          <a:ea typeface="Yu Mincho" panose="02020400000000000000" pitchFamily="18" charset="-128"/>
                          <a:cs typeface="Arial" panose="020B0604020202020204" pitchFamily="34" charset="0"/>
                        </a:rPr>
                        <m:t>)−(</m:t>
                      </m:r>
                      <m:sSub>
                        <m:sSubPr>
                          <m:ctrlPr>
                            <a:rPr lang="es-EC" sz="1800" i="1">
                              <a:effectLst/>
                              <a:latin typeface="Cambria Math" panose="02040503050406030204" pitchFamily="18" charset="0"/>
                              <a:ea typeface="Calibri" panose="020F0502020204030204" pitchFamily="34" charset="0"/>
                              <a:cs typeface="Arial" panose="020B0604020202020204" pitchFamily="34" charset="0"/>
                            </a:rPr>
                          </m:ctrlPr>
                        </m:sSubPr>
                        <m:e>
                          <m:r>
                            <a:rPr lang="es-EC" sz="1800" i="1">
                              <a:effectLst/>
                              <a:latin typeface="Cambria Math" panose="02040503050406030204" pitchFamily="18" charset="0"/>
                              <a:ea typeface="Calibri" panose="020F0502020204030204" pitchFamily="34" charset="0"/>
                              <a:cs typeface="Arial" panose="020B0604020202020204" pitchFamily="34" charset="0"/>
                            </a:rPr>
                            <m:t>𝑃</m:t>
                          </m:r>
                        </m:e>
                        <m:sub>
                          <m:r>
                            <a:rPr lang="es-EC" sz="1800" i="1">
                              <a:effectLst/>
                              <a:latin typeface="Cambria Math" panose="02040503050406030204" pitchFamily="18" charset="0"/>
                              <a:ea typeface="Calibri" panose="020F0502020204030204" pitchFamily="34" charset="0"/>
                              <a:cs typeface="Arial" panose="020B0604020202020204" pitchFamily="34" charset="0"/>
                            </a:rPr>
                            <m:t>0</m:t>
                          </m:r>
                        </m:sub>
                      </m:sSub>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sz="1800" i="1">
                              <a:effectLst/>
                              <a:latin typeface="Cambria Math" panose="02040503050406030204" pitchFamily="18" charset="0"/>
                              <a:ea typeface="Calibri" panose="020F0502020204030204" pitchFamily="34"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m:t>
                          </m:r>
                        </m:num>
                        <m:den>
                          <m:r>
                            <a:rPr lang="es-EC" sz="1800" i="1">
                              <a:effectLst/>
                              <a:latin typeface="Cambria Math" panose="02040503050406030204" pitchFamily="18" charset="0"/>
                              <a:ea typeface="Calibri" panose="020F0502020204030204" pitchFamily="34" charset="0"/>
                              <a:cs typeface="Arial" panose="020B0604020202020204" pitchFamily="34" charset="0"/>
                            </a:rPr>
                            <m:t>2</m:t>
                          </m:r>
                        </m:den>
                      </m:f>
                      <m:r>
                        <a:rPr lang="es-EC" sz="1800" i="1">
                          <a:effectLst/>
                          <a:latin typeface="Cambria Math" panose="02040503050406030204" pitchFamily="18" charset="0"/>
                          <a:ea typeface="Yu Mincho" panose="02020400000000000000" pitchFamily="18" charset="-128"/>
                          <a:cs typeface="Arial" panose="020B0604020202020204" pitchFamily="34" charset="0"/>
                        </a:rPr>
                        <m:t>∙</m:t>
                      </m:r>
                      <m:r>
                        <a:rPr lang="es-EC" sz="1800" i="1">
                          <a:effectLst/>
                          <a:latin typeface="Cambria Math" panose="02040503050406030204" pitchFamily="18" charset="0"/>
                          <a:ea typeface="Yu Mincho" panose="02020400000000000000" pitchFamily="18" charset="-128"/>
                          <a:cs typeface="Arial" panose="020B0604020202020204" pitchFamily="34" charset="0"/>
                        </a:rPr>
                        <m:t>𝜌</m:t>
                      </m:r>
                      <m:r>
                        <a:rPr lang="es-EC" sz="1800" i="1">
                          <a:effectLst/>
                          <a:latin typeface="Cambria Math" panose="02040503050406030204" pitchFamily="18" charset="0"/>
                          <a:ea typeface="Yu Mincho" panose="02020400000000000000" pitchFamily="18" charset="-128"/>
                          <a:cs typeface="Arial" panose="020B0604020202020204" pitchFamily="34" charset="0"/>
                        </a:rPr>
                        <m:t>∙</m:t>
                      </m:r>
                      <m:sSubSup>
                        <m:sSubSupPr>
                          <m:ctrlPr>
                            <a:rPr lang="es-EC" sz="1800" i="1">
                              <a:effectLst/>
                              <a:latin typeface="Cambria Math" panose="02040503050406030204" pitchFamily="18" charset="0"/>
                              <a:ea typeface="Yu Mincho" panose="02020400000000000000" pitchFamily="18" charset="-128"/>
                              <a:cs typeface="Arial" panose="020B0604020202020204" pitchFamily="34" charset="0"/>
                            </a:rPr>
                          </m:ctrlPr>
                        </m:sSubSupPr>
                        <m:e>
                          <m:r>
                            <a:rPr lang="es-EC" sz="1800" i="1">
                              <a:effectLst/>
                              <a:latin typeface="Cambria Math" panose="02040503050406030204" pitchFamily="18" charset="0"/>
                              <a:ea typeface="Yu Mincho" panose="02020400000000000000" pitchFamily="18" charset="-128"/>
                              <a:cs typeface="Arial" panose="020B0604020202020204" pitchFamily="34" charset="0"/>
                            </a:rPr>
                            <m:t>𝑉</m:t>
                          </m:r>
                        </m:e>
                        <m:sub>
                          <m:r>
                            <a:rPr lang="es-EC" sz="1800" i="1">
                              <a:effectLst/>
                              <a:latin typeface="Cambria Math" panose="02040503050406030204" pitchFamily="18" charset="0"/>
                              <a:ea typeface="Yu Mincho" panose="02020400000000000000" pitchFamily="18" charset="-128"/>
                              <a:cs typeface="Arial" panose="020B0604020202020204" pitchFamily="34" charset="0"/>
                            </a:rPr>
                            <m:t>0</m:t>
                          </m:r>
                        </m:sub>
                        <m:sup>
                          <m:r>
                            <a:rPr lang="es-EC" sz="1800" i="1">
                              <a:effectLst/>
                              <a:latin typeface="Cambria Math" panose="02040503050406030204" pitchFamily="18" charset="0"/>
                              <a:ea typeface="Yu Mincho" panose="02020400000000000000" pitchFamily="18" charset="-128"/>
                              <a:cs typeface="Arial" panose="020B0604020202020204" pitchFamily="34" charset="0"/>
                            </a:rPr>
                            <m:t>2</m:t>
                          </m:r>
                        </m:sup>
                      </m:sSubSup>
                      <m:r>
                        <a:rPr lang="es-EC" sz="1800" i="1">
                          <a:effectLst/>
                          <a:latin typeface="Cambria Math" panose="02040503050406030204" pitchFamily="18" charset="0"/>
                          <a:ea typeface="Yu Mincho" panose="02020400000000000000" pitchFamily="18" charset="-128"/>
                          <a:cs typeface="Arial" panose="020B0604020202020204" pitchFamily="34" charset="0"/>
                        </a:rPr>
                        <m:t>) </m:t>
                      </m:r>
                    </m:oMath>
                  </m:oMathPara>
                </a14:m>
                <a:endParaRPr lang="es-EC" sz="1800" i="1" dirty="0">
                  <a:effectLst/>
                  <a:latin typeface="Arial" panose="020B0604020202020204" pitchFamily="34" charset="0"/>
                  <a:ea typeface="Yu Mincho" panose="02020400000000000000" pitchFamily="18" charset="-128"/>
                  <a:cs typeface="Arial" panose="020B0604020202020204" pitchFamily="34" charset="0"/>
                </a:endParaRPr>
              </a:p>
              <a:p>
                <a:pPr algn="ctr">
                  <a:lnSpc>
                    <a:spcPct val="107000"/>
                  </a:lnSpc>
                  <a:spcAft>
                    <a:spcPts val="800"/>
                  </a:spcAft>
                </a:pPr>
                <a14:m>
                  <m:oMath xmlns:m="http://schemas.openxmlformats.org/officeDocument/2006/math">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𝑃</m:t>
                    </m:r>
                    <m:r>
                      <a:rPr lang="es-EC" sz="1800" i="1">
                        <a:effectLst/>
                        <a:latin typeface="Cambria Math" panose="02040503050406030204" pitchFamily="18" charset="0"/>
                        <a:ea typeface="Calibri" panose="020F0502020204030204" pitchFamily="34" charset="0"/>
                        <a:cs typeface="Arial" panose="020B0604020202020204" pitchFamily="34" charset="0"/>
                      </a:rPr>
                      <m:t>=</m:t>
                    </m:r>
                    <m:f>
                      <m:fPr>
                        <m:ctrlPr>
                          <a:rPr lang="es-EC" i="1">
                            <a:effectLst/>
                            <a:latin typeface="Cambria Math" panose="02040503050406030204" pitchFamily="18" charset="0"/>
                            <a:cs typeface="Arial" panose="020B0604020202020204" pitchFamily="34" charset="0"/>
                          </a:rPr>
                        </m:ctrlPr>
                      </m:fPr>
                      <m:num>
                        <m:r>
                          <a:rPr lang="es-EC" sz="1800" i="1">
                            <a:effectLst/>
                            <a:latin typeface="Cambria Math" panose="02040503050406030204" pitchFamily="18" charset="0"/>
                            <a:ea typeface="Calibri" panose="020F0502020204030204" pitchFamily="34" charset="0"/>
                            <a:cs typeface="Arial" panose="020B0604020202020204" pitchFamily="34" charset="0"/>
                          </a:rPr>
                          <m:t>1</m:t>
                        </m:r>
                      </m:num>
                      <m:den>
                        <m:r>
                          <a:rPr lang="es-EC" sz="1800" i="1">
                            <a:effectLst/>
                            <a:latin typeface="Cambria Math" panose="02040503050406030204" pitchFamily="18" charset="0"/>
                            <a:ea typeface="Calibri" panose="020F0502020204030204" pitchFamily="34" charset="0"/>
                            <a:cs typeface="Arial" panose="020B0604020202020204" pitchFamily="34" charset="0"/>
                          </a:rPr>
                          <m:t>2</m:t>
                        </m:r>
                      </m:den>
                    </m:f>
                    <m:r>
                      <a:rPr lang="es-EC" sz="1800" i="1">
                        <a:effectLst/>
                        <a:latin typeface="Cambria Math" panose="02040503050406030204" pitchFamily="18" charset="0"/>
                        <a:ea typeface="Calibri" panose="020F0502020204030204" pitchFamily="34" charset="0"/>
                        <a:cs typeface="Arial" panose="020B0604020202020204" pitchFamily="34" charset="0"/>
                      </a:rPr>
                      <m:t>∙</m:t>
                    </m:r>
                    <m:r>
                      <a:rPr lang="es-EC" sz="1800" i="1">
                        <a:effectLst/>
                        <a:latin typeface="Cambria Math" panose="02040503050406030204" pitchFamily="18" charset="0"/>
                        <a:ea typeface="Calibri" panose="020F0502020204030204" pitchFamily="34" charset="0"/>
                        <a:cs typeface="Arial" panose="020B0604020202020204" pitchFamily="34" charset="0"/>
                      </a:rPr>
                      <m:t>𝜌</m:t>
                    </m:r>
                    <m:r>
                      <a:rPr lang="es-EC" sz="1800" i="1">
                        <a:effectLst/>
                        <a:latin typeface="Cambria Math" panose="02040503050406030204" pitchFamily="18" charset="0"/>
                        <a:ea typeface="Calibri" panose="020F0502020204030204" pitchFamily="34" charset="0"/>
                        <a:cs typeface="Arial" panose="020B0604020202020204" pitchFamily="34" charset="0"/>
                      </a:rPr>
                      <m:t>∙(</m:t>
                    </m:r>
                    <m:sSubSup>
                      <m:sSubSupPr>
                        <m:ctrlPr>
                          <a:rPr lang="es-EC" i="1">
                            <a:effectLst/>
                            <a:latin typeface="Cambria Math" panose="02040503050406030204" pitchFamily="18" charset="0"/>
                            <a:cs typeface="Arial" panose="020B0604020202020204" pitchFamily="34" charset="0"/>
                          </a:rPr>
                        </m:ctrlPr>
                      </m:sSubSupPr>
                      <m:e>
                        <m:r>
                          <a:rPr lang="es-EC" sz="1800" i="1">
                            <a:effectLst/>
                            <a:latin typeface="Cambria Math" panose="02040503050406030204" pitchFamily="18" charset="0"/>
                            <a:ea typeface="Calibri" panose="020F0502020204030204" pitchFamily="34" charset="0"/>
                            <a:cs typeface="Arial" panose="020B0604020202020204" pitchFamily="34" charset="0"/>
                          </a:rPr>
                          <m:t>𝑉</m:t>
                        </m:r>
                      </m:e>
                      <m:sub>
                        <m:r>
                          <a:rPr lang="es-EC" sz="1800" i="1">
                            <a:effectLst/>
                            <a:latin typeface="Cambria Math" panose="02040503050406030204" pitchFamily="18" charset="0"/>
                            <a:ea typeface="Calibri" panose="020F0502020204030204" pitchFamily="34" charset="0"/>
                            <a:cs typeface="Arial" panose="020B0604020202020204" pitchFamily="34" charset="0"/>
                          </a:rPr>
                          <m:t>𝑒</m:t>
                        </m:r>
                      </m:sub>
                      <m:sup>
                        <m:r>
                          <a:rPr lang="es-EC" sz="1800" i="1">
                            <a:effectLst/>
                            <a:latin typeface="Cambria Math" panose="02040503050406030204" pitchFamily="18" charset="0"/>
                            <a:ea typeface="Calibri" panose="020F0502020204030204" pitchFamily="34" charset="0"/>
                            <a:cs typeface="Arial" panose="020B0604020202020204" pitchFamily="34" charset="0"/>
                          </a:rPr>
                          <m:t>2</m:t>
                        </m:r>
                      </m:sup>
                    </m:sSubSup>
                    <m:r>
                      <a:rPr lang="es-EC" sz="1800" i="1">
                        <a:effectLst/>
                        <a:latin typeface="Cambria Math" panose="02040503050406030204" pitchFamily="18" charset="0"/>
                        <a:ea typeface="Calibri" panose="020F0502020204030204" pitchFamily="34" charset="0"/>
                        <a:cs typeface="Arial" panose="020B0604020202020204" pitchFamily="34" charset="0"/>
                      </a:rPr>
                      <m:t>−</m:t>
                    </m:r>
                    <m:sSubSup>
                      <m:sSubSupPr>
                        <m:ctrlPr>
                          <a:rPr lang="es-EC" i="1">
                            <a:effectLst/>
                            <a:latin typeface="Cambria Math" panose="02040503050406030204" pitchFamily="18" charset="0"/>
                            <a:cs typeface="Arial" panose="020B0604020202020204" pitchFamily="34" charset="0"/>
                          </a:rPr>
                        </m:ctrlPr>
                      </m:sSubSupPr>
                      <m:e>
                        <m:r>
                          <a:rPr lang="es-EC" sz="1800" i="1">
                            <a:effectLst/>
                            <a:latin typeface="Cambria Math" panose="02040503050406030204" pitchFamily="18" charset="0"/>
                            <a:ea typeface="Calibri" panose="020F0502020204030204" pitchFamily="34" charset="0"/>
                            <a:cs typeface="Arial" panose="020B0604020202020204" pitchFamily="34" charset="0"/>
                          </a:rPr>
                          <m:t>𝑉</m:t>
                        </m:r>
                      </m:e>
                      <m:sub>
                        <m:r>
                          <a:rPr lang="es-EC" sz="1800" i="1">
                            <a:effectLst/>
                            <a:latin typeface="Cambria Math" panose="02040503050406030204" pitchFamily="18" charset="0"/>
                            <a:ea typeface="Calibri" panose="020F0502020204030204" pitchFamily="34" charset="0"/>
                            <a:cs typeface="Arial" panose="020B0604020202020204" pitchFamily="34" charset="0"/>
                          </a:rPr>
                          <m:t>0</m:t>
                        </m:r>
                      </m:sub>
                      <m:sup>
                        <m:r>
                          <a:rPr lang="es-EC" sz="1800" i="1">
                            <a:effectLst/>
                            <a:latin typeface="Cambria Math" panose="02040503050406030204" pitchFamily="18" charset="0"/>
                            <a:ea typeface="Calibri" panose="020F0502020204030204" pitchFamily="34" charset="0"/>
                            <a:cs typeface="Arial" panose="020B0604020202020204" pitchFamily="34" charset="0"/>
                          </a:rPr>
                          <m:t>2</m:t>
                        </m:r>
                      </m:sup>
                    </m:sSubSup>
                    <m:r>
                      <a:rPr lang="es-EC" sz="1800" i="1">
                        <a:effectLst/>
                        <a:latin typeface="Cambria Math" panose="02040503050406030204" pitchFamily="18" charset="0"/>
                        <a:ea typeface="Calibri" panose="020F0502020204030204" pitchFamily="34" charset="0"/>
                        <a:cs typeface="Arial" panose="020B0604020202020204" pitchFamily="34" charset="0"/>
                      </a:rPr>
                      <m:t>)</m:t>
                    </m:r>
                  </m:oMath>
                </a14:m>
                <a:r>
                  <a:rPr lang="es-EC" sz="1800" dirty="0">
                    <a:effectLst/>
                    <a:latin typeface="Arial" panose="020B0604020202020204" pitchFamily="34" charset="0"/>
                    <a:ea typeface="Yu Mincho" panose="02020400000000000000" pitchFamily="18" charset="-128"/>
                    <a:cs typeface="Arial" panose="020B0604020202020204" pitchFamily="34" charset="0"/>
                  </a:rPr>
                  <a:t>     </a:t>
                </a:r>
                <a:r>
                  <a:rPr lang="es-EC" sz="1800" b="1" dirty="0">
                    <a:effectLst/>
                    <a:latin typeface="Arial" panose="020B0604020202020204" pitchFamily="34" charset="0"/>
                    <a:ea typeface="Yu Mincho" panose="02020400000000000000" pitchFamily="18" charset="-128"/>
                    <a:cs typeface="Arial" panose="020B0604020202020204" pitchFamily="34" charset="0"/>
                  </a:rPr>
                  <a:t> [7]</a:t>
                </a:r>
                <a:endParaRPr lang="es-EC" b="1" dirty="0">
                  <a:latin typeface="Arial" panose="020B0604020202020204" pitchFamily="34" charset="0"/>
                  <a:cs typeface="Arial" panose="020B0604020202020204" pitchFamily="34" charset="0"/>
                </a:endParaRPr>
              </a:p>
            </p:txBody>
          </p:sp>
        </mc:Choice>
        <mc:Fallback xmlns="">
          <p:sp>
            <p:nvSpPr>
              <p:cNvPr id="18" name="CuadroTexto 17">
                <a:extLst>
                  <a:ext uri="{FF2B5EF4-FFF2-40B4-BE49-F238E27FC236}">
                    <a16:creationId xmlns:a16="http://schemas.microsoft.com/office/drawing/2014/main" id="{EE870E0E-0223-4C84-A8CA-7C2F8A06E0C1}"/>
                  </a:ext>
                </a:extLst>
              </p:cNvPr>
              <p:cNvSpPr txBox="1">
                <a:spLocks noRot="1" noChangeAspect="1" noMove="1" noResize="1" noEditPoints="1" noAdjustHandles="1" noChangeArrowheads="1" noChangeShapeType="1" noTextEdit="1"/>
              </p:cNvSpPr>
              <p:nvPr/>
            </p:nvSpPr>
            <p:spPr>
              <a:xfrm>
                <a:off x="142995" y="3999197"/>
                <a:ext cx="4525617" cy="1168333"/>
              </a:xfrm>
              <a:prstGeom prst="rect">
                <a:avLst/>
              </a:prstGeom>
              <a:blipFill>
                <a:blip r:embed="rId7"/>
                <a:stretch>
                  <a:fillRect b="-208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10631A9A-64D1-4536-9C89-5DCD28B34F90}"/>
                  </a:ext>
                </a:extLst>
              </p:cNvPr>
              <p:cNvSpPr txBox="1"/>
              <p:nvPr/>
            </p:nvSpPr>
            <p:spPr>
              <a:xfrm>
                <a:off x="838732" y="5325491"/>
                <a:ext cx="3134139" cy="491096"/>
              </a:xfrm>
              <a:prstGeom prst="rect">
                <a:avLst/>
              </a:prstGeom>
              <a:noFill/>
              <a:ln>
                <a:solidFill>
                  <a:schemeClr val="accent3"/>
                </a:solidFill>
              </a:ln>
            </p:spPr>
            <p:txBody>
              <a:bodyPr wrap="square">
                <a:spAutoFit/>
              </a:bodyPr>
              <a:lstStyle/>
              <a:p>
                <a14:m>
                  <m:oMath xmlns:m="http://schemas.openxmlformats.org/officeDocument/2006/math">
                    <m:r>
                      <a:rPr lang="es-EC" b="1" i="1" smtClean="0">
                        <a:latin typeface="Cambria Math" panose="02040503050406030204" pitchFamily="18" charset="0"/>
                      </a:rPr>
                      <m:t>𝑭</m:t>
                    </m:r>
                    <m:r>
                      <a:rPr lang="es-EC" b="1" i="0">
                        <a:latin typeface="Cambria Math" panose="02040503050406030204" pitchFamily="18" charset="0"/>
                      </a:rPr>
                      <m:t>=</m:t>
                    </m:r>
                    <m:f>
                      <m:fPr>
                        <m:ctrlPr>
                          <a:rPr lang="es-EC" b="1" i="1">
                            <a:solidFill>
                              <a:srgbClr val="836967"/>
                            </a:solidFill>
                            <a:latin typeface="Cambria Math" panose="02040503050406030204" pitchFamily="18" charset="0"/>
                          </a:rPr>
                        </m:ctrlPr>
                      </m:fPr>
                      <m:num>
                        <m:r>
                          <a:rPr lang="es-EC" b="1" i="0">
                            <a:latin typeface="Cambria Math" panose="02040503050406030204" pitchFamily="18" charset="0"/>
                          </a:rPr>
                          <m:t>𝟏</m:t>
                        </m:r>
                      </m:num>
                      <m:den>
                        <m:r>
                          <a:rPr lang="es-EC" b="1" i="0">
                            <a:latin typeface="Cambria Math" panose="02040503050406030204" pitchFamily="18" charset="0"/>
                          </a:rPr>
                          <m:t>𝟐</m:t>
                        </m:r>
                      </m:den>
                    </m:f>
                    <m:r>
                      <a:rPr lang="es-EC" b="1" i="0">
                        <a:latin typeface="Cambria Math" panose="02040503050406030204" pitchFamily="18" charset="0"/>
                      </a:rPr>
                      <m:t>∙</m:t>
                    </m:r>
                    <m:r>
                      <a:rPr lang="es-EC" b="1" i="1">
                        <a:latin typeface="Cambria Math" panose="02040503050406030204" pitchFamily="18" charset="0"/>
                      </a:rPr>
                      <m:t>𝝆</m:t>
                    </m:r>
                    <m:r>
                      <a:rPr lang="es-EC" b="1" i="0">
                        <a:latin typeface="Cambria Math" panose="02040503050406030204" pitchFamily="18" charset="0"/>
                      </a:rPr>
                      <m:t>∙</m:t>
                    </m:r>
                    <m:r>
                      <a:rPr lang="es-EC" b="1" i="1">
                        <a:latin typeface="Cambria Math" panose="02040503050406030204" pitchFamily="18" charset="0"/>
                      </a:rPr>
                      <m:t>𝑨</m:t>
                    </m:r>
                    <m:r>
                      <a:rPr lang="es-EC" b="1" i="0">
                        <a:latin typeface="Cambria Math" panose="02040503050406030204" pitchFamily="18" charset="0"/>
                      </a:rPr>
                      <m:t>∙</m:t>
                    </m:r>
                    <m:d>
                      <m:dPr>
                        <m:ctrlPr>
                          <a:rPr lang="es-EC" b="1" i="1">
                            <a:latin typeface="Cambria Math" panose="02040503050406030204" pitchFamily="18" charset="0"/>
                          </a:rPr>
                        </m:ctrlPr>
                      </m:dPr>
                      <m:e>
                        <m:sSubSup>
                          <m:sSubSupPr>
                            <m:ctrlPr>
                              <a:rPr lang="es-EC" b="1" i="1">
                                <a:solidFill>
                                  <a:srgbClr val="836967"/>
                                </a:solidFill>
                                <a:latin typeface="Cambria Math" panose="02040503050406030204" pitchFamily="18" charset="0"/>
                              </a:rPr>
                            </m:ctrlPr>
                          </m:sSubSupPr>
                          <m:e>
                            <m:r>
                              <a:rPr lang="es-EC" b="1" i="1">
                                <a:latin typeface="Cambria Math" panose="02040503050406030204" pitchFamily="18" charset="0"/>
                              </a:rPr>
                              <m:t>𝑽</m:t>
                            </m:r>
                          </m:e>
                          <m:sub>
                            <m:r>
                              <a:rPr lang="es-EC" b="1" i="1">
                                <a:latin typeface="Cambria Math" panose="02040503050406030204" pitchFamily="18" charset="0"/>
                              </a:rPr>
                              <m:t>𝒆</m:t>
                            </m:r>
                          </m:sub>
                          <m:sup>
                            <m:r>
                              <a:rPr lang="es-EC" b="1" i="0">
                                <a:latin typeface="Cambria Math" panose="02040503050406030204" pitchFamily="18" charset="0"/>
                              </a:rPr>
                              <m:t>𝟐</m:t>
                            </m:r>
                          </m:sup>
                        </m:sSubSup>
                        <m:r>
                          <a:rPr lang="es-EC" b="1" i="0">
                            <a:latin typeface="Cambria Math" panose="02040503050406030204" pitchFamily="18" charset="0"/>
                          </a:rPr>
                          <m:t>−</m:t>
                        </m:r>
                        <m:sSubSup>
                          <m:sSubSupPr>
                            <m:ctrlPr>
                              <a:rPr lang="es-EC" b="1" i="1">
                                <a:solidFill>
                                  <a:srgbClr val="836967"/>
                                </a:solidFill>
                                <a:latin typeface="Cambria Math" panose="02040503050406030204" pitchFamily="18" charset="0"/>
                              </a:rPr>
                            </m:ctrlPr>
                          </m:sSubSupPr>
                          <m:e>
                            <m:r>
                              <a:rPr lang="es-EC" b="1" i="1">
                                <a:latin typeface="Cambria Math" panose="02040503050406030204" pitchFamily="18" charset="0"/>
                              </a:rPr>
                              <m:t>𝑽</m:t>
                            </m:r>
                          </m:e>
                          <m:sub>
                            <m:r>
                              <a:rPr lang="es-EC" b="1" i="0">
                                <a:latin typeface="Cambria Math" panose="02040503050406030204" pitchFamily="18" charset="0"/>
                              </a:rPr>
                              <m:t>𝟎</m:t>
                            </m:r>
                          </m:sub>
                          <m:sup>
                            <m:r>
                              <a:rPr lang="es-EC" b="1" i="0">
                                <a:latin typeface="Cambria Math" panose="02040503050406030204" pitchFamily="18" charset="0"/>
                              </a:rPr>
                              <m:t>𝟐</m:t>
                            </m:r>
                          </m:sup>
                        </m:sSubSup>
                      </m:e>
                    </m:d>
                  </m:oMath>
                </a14:m>
                <a:r>
                  <a:rPr lang="es-EC" b="1" dirty="0"/>
                  <a:t>     </a:t>
                </a:r>
                <a:r>
                  <a:rPr lang="es-EC" b="1" dirty="0">
                    <a:latin typeface="Arial" panose="020B0604020202020204" pitchFamily="34" charset="0"/>
                    <a:cs typeface="Arial" panose="020B0604020202020204" pitchFamily="34" charset="0"/>
                  </a:rPr>
                  <a:t>[8]</a:t>
                </a:r>
              </a:p>
            </p:txBody>
          </p:sp>
        </mc:Choice>
        <mc:Fallback xmlns="">
          <p:sp>
            <p:nvSpPr>
              <p:cNvPr id="20" name="CuadroTexto 19">
                <a:extLst>
                  <a:ext uri="{FF2B5EF4-FFF2-40B4-BE49-F238E27FC236}">
                    <a16:creationId xmlns:a16="http://schemas.microsoft.com/office/drawing/2014/main" id="{10631A9A-64D1-4536-9C89-5DCD28B34F90}"/>
                  </a:ext>
                </a:extLst>
              </p:cNvPr>
              <p:cNvSpPr txBox="1">
                <a:spLocks noRot="1" noChangeAspect="1" noMove="1" noResize="1" noEditPoints="1" noAdjustHandles="1" noChangeArrowheads="1" noChangeShapeType="1" noTextEdit="1"/>
              </p:cNvSpPr>
              <p:nvPr/>
            </p:nvSpPr>
            <p:spPr>
              <a:xfrm>
                <a:off x="838732" y="5325491"/>
                <a:ext cx="3134139" cy="491096"/>
              </a:xfrm>
              <a:prstGeom prst="rect">
                <a:avLst/>
              </a:prstGeom>
              <a:blipFill>
                <a:blip r:embed="rId8"/>
                <a:stretch>
                  <a:fillRect r="-194" b="-6098"/>
                </a:stretch>
              </a:blipFill>
              <a:ln>
                <a:solidFill>
                  <a:schemeClr val="accent3"/>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1A592B89-6705-429B-AAD9-C1A605E9F6A5}"/>
                  </a:ext>
                </a:extLst>
              </p:cNvPr>
              <p:cNvSpPr txBox="1"/>
              <p:nvPr/>
            </p:nvSpPr>
            <p:spPr>
              <a:xfrm>
                <a:off x="4814177" y="1361716"/>
                <a:ext cx="6264640" cy="2345322"/>
              </a:xfrm>
              <a:prstGeom prst="rect">
                <a:avLst/>
              </a:prstGeom>
              <a:noFill/>
            </p:spPr>
            <p:txBody>
              <a:bodyPr wrap="square">
                <a:spAutoFit/>
              </a:bodyPr>
              <a:lstStyle/>
              <a:p>
                <a:pPr>
                  <a:lnSpc>
                    <a:spcPct val="200000"/>
                  </a:lnSpc>
                  <a:spcAft>
                    <a:spcPts val="800"/>
                  </a:spcAft>
                </a:pPr>
                <a:r>
                  <a:rPr lang="es-EC" sz="1600" dirty="0">
                    <a:effectLst/>
                    <a:latin typeface="Arial" panose="020B0604020202020204" pitchFamily="34" charset="0"/>
                    <a:ea typeface="Calibri" panose="020F0502020204030204" pitchFamily="34" charset="0"/>
                    <a:cs typeface="Arial" panose="020B0604020202020204" pitchFamily="34" charset="0"/>
                  </a:rPr>
                  <a:t>De los resultados de la simulación se obtiene los siguientes datos:</a:t>
                </a:r>
              </a:p>
              <a:p>
                <a:pPr marL="342900" lvl="0" indent="-342900" algn="just">
                  <a:lnSpc>
                    <a:spcPct val="200000"/>
                  </a:lnSpc>
                  <a:buFont typeface="Symbol" panose="05050102010706020507" pitchFamily="18" charset="2"/>
                  <a:buChar char=""/>
                </a:pPr>
                <a14:m>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𝜌</m:t>
                    </m:r>
                    <m:r>
                      <a:rPr lang="es-EC" sz="1400" i="1">
                        <a:effectLst/>
                        <a:latin typeface="Cambria Math" panose="02040503050406030204" pitchFamily="18" charset="0"/>
                        <a:ea typeface="Calibri" panose="020F0502020204030204" pitchFamily="34" charset="0"/>
                        <a:cs typeface="Arial" panose="020B0604020202020204" pitchFamily="34" charset="0"/>
                      </a:rPr>
                      <m:t>=1.225 [</m:t>
                    </m:r>
                    <m:r>
                      <a:rPr lang="es-EC" sz="1400" i="1">
                        <a:effectLst/>
                        <a:latin typeface="Cambria Math" panose="02040503050406030204" pitchFamily="18" charset="0"/>
                        <a:ea typeface="Calibri" panose="020F0502020204030204" pitchFamily="34" charset="0"/>
                        <a:cs typeface="Arial" panose="020B0604020202020204" pitchFamily="34" charset="0"/>
                      </a:rPr>
                      <m:t>𝑘𝑔</m:t>
                    </m:r>
                    <m:r>
                      <a:rPr lang="es-EC" sz="1400"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r>
                          <a:rPr lang="es-EC" sz="1400" i="1">
                            <a:effectLst/>
                            <a:latin typeface="Cambria Math" panose="02040503050406030204" pitchFamily="18" charset="0"/>
                            <a:ea typeface="Calibri" panose="020F0502020204030204" pitchFamily="34" charset="0"/>
                            <a:cs typeface="Arial" panose="020B0604020202020204" pitchFamily="34" charset="0"/>
                          </a:rPr>
                          <m:t>𝑚</m:t>
                        </m:r>
                      </m:e>
                      <m:sup>
                        <m:r>
                          <a:rPr lang="es-EC" sz="1400" i="1">
                            <a:effectLst/>
                            <a:latin typeface="Cambria Math" panose="02040503050406030204" pitchFamily="18" charset="0"/>
                            <a:ea typeface="Calibri" panose="020F0502020204030204" pitchFamily="34" charset="0"/>
                            <a:cs typeface="Arial" panose="020B0604020202020204" pitchFamily="34" charset="0"/>
                          </a:rPr>
                          <m:t>3</m:t>
                        </m:r>
                      </m:sup>
                    </m:sSup>
                    <m:r>
                      <a:rPr lang="es-EC" sz="1400" i="1">
                        <a:effectLst/>
                        <a:latin typeface="Cambria Math" panose="02040503050406030204" pitchFamily="18" charset="0"/>
                        <a:ea typeface="Calibri" panose="020F0502020204030204" pitchFamily="34" charset="0"/>
                        <a:cs typeface="Arial" panose="020B0604020202020204" pitchFamily="34" charset="0"/>
                      </a:rPr>
                      <m:t>]</m:t>
                    </m:r>
                  </m:oMath>
                </a14:m>
                <a:endParaRPr lang="es-EC" sz="14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200000"/>
                  </a:lnSpc>
                  <a:buFont typeface="Symbol" panose="05050102010706020507" pitchFamily="18" charset="2"/>
                  <a:buChar char=""/>
                </a:pPr>
                <a14:m>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𝐴</m:t>
                    </m:r>
                    <m:r>
                      <a:rPr lang="es-EC" sz="1400" i="1">
                        <a:effectLst/>
                        <a:latin typeface="Cambria Math" panose="02040503050406030204" pitchFamily="18" charset="0"/>
                        <a:ea typeface="Calibri" panose="020F0502020204030204" pitchFamily="34" charset="0"/>
                        <a:cs typeface="Arial" panose="020B0604020202020204" pitchFamily="34" charset="0"/>
                      </a:rPr>
                      <m:t>=0.00317 [</m:t>
                    </m:r>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r>
                          <a:rPr lang="es-EC" sz="1400" i="1">
                            <a:effectLst/>
                            <a:latin typeface="Cambria Math" panose="02040503050406030204" pitchFamily="18" charset="0"/>
                            <a:ea typeface="Calibri" panose="020F0502020204030204" pitchFamily="34" charset="0"/>
                            <a:cs typeface="Arial" panose="020B0604020202020204" pitchFamily="34" charset="0"/>
                          </a:rPr>
                          <m:t>𝑚</m:t>
                        </m:r>
                      </m:e>
                      <m:sup>
                        <m:r>
                          <a:rPr lang="es-EC" sz="1400" i="1">
                            <a:effectLst/>
                            <a:latin typeface="Cambria Math" panose="02040503050406030204" pitchFamily="18" charset="0"/>
                            <a:ea typeface="Calibri" panose="020F0502020204030204" pitchFamily="34" charset="0"/>
                            <a:cs typeface="Arial" panose="020B0604020202020204" pitchFamily="34" charset="0"/>
                          </a:rPr>
                          <m:t>2</m:t>
                        </m:r>
                      </m:sup>
                    </m:sSup>
                    <m:r>
                      <a:rPr lang="es-EC" sz="1400" i="1">
                        <a:effectLst/>
                        <a:latin typeface="Cambria Math" panose="02040503050406030204" pitchFamily="18" charset="0"/>
                        <a:ea typeface="Calibri" panose="020F0502020204030204" pitchFamily="34" charset="0"/>
                        <a:cs typeface="Arial" panose="020B0604020202020204" pitchFamily="34" charset="0"/>
                      </a:rPr>
                      <m:t>]</m:t>
                    </m:r>
                  </m:oMath>
                </a14:m>
                <a:endParaRPr lang="es-EC" sz="14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200000"/>
                  </a:lnSpc>
                  <a:buFont typeface="Symbol" panose="05050102010706020507" pitchFamily="18" charset="2"/>
                  <a:buChar char=""/>
                </a:pP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𝑉</m:t>
                        </m:r>
                      </m:e>
                      <m:sub>
                        <m:r>
                          <a:rPr lang="es-EC" sz="1400" i="1">
                            <a:effectLst/>
                            <a:latin typeface="Cambria Math" panose="02040503050406030204" pitchFamily="18" charset="0"/>
                            <a:ea typeface="Calibri" panose="020F0502020204030204" pitchFamily="34" charset="0"/>
                            <a:cs typeface="Arial" panose="020B0604020202020204" pitchFamily="34" charset="0"/>
                          </a:rPr>
                          <m:t>𝑒</m:t>
                        </m:r>
                      </m:sub>
                    </m:sSub>
                    <m:r>
                      <a:rPr lang="es-EC" sz="1400" i="1">
                        <a:effectLst/>
                        <a:latin typeface="Cambria Math" panose="02040503050406030204" pitchFamily="18" charset="0"/>
                        <a:ea typeface="Calibri" panose="020F0502020204030204" pitchFamily="34" charset="0"/>
                        <a:cs typeface="Arial" panose="020B0604020202020204" pitchFamily="34" charset="0"/>
                      </a:rPr>
                      <m:t>=13.14 [</m:t>
                    </m:r>
                    <m:r>
                      <a:rPr lang="es-EC" sz="1400" i="1">
                        <a:effectLst/>
                        <a:latin typeface="Cambria Math" panose="02040503050406030204" pitchFamily="18" charset="0"/>
                        <a:ea typeface="Calibri" panose="020F0502020204030204" pitchFamily="34" charset="0"/>
                        <a:cs typeface="Arial" panose="020B0604020202020204" pitchFamily="34" charset="0"/>
                      </a:rPr>
                      <m:t>𝑚</m:t>
                    </m:r>
                    <m:r>
                      <a:rPr lang="es-EC" sz="1400" i="1">
                        <a:effectLst/>
                        <a:latin typeface="Cambria Math" panose="02040503050406030204" pitchFamily="18" charset="0"/>
                        <a:ea typeface="Calibri" panose="020F0502020204030204" pitchFamily="34" charset="0"/>
                        <a:cs typeface="Arial" panose="020B0604020202020204" pitchFamily="34" charset="0"/>
                      </a:rPr>
                      <m:t>/</m:t>
                    </m:r>
                    <m:r>
                      <a:rPr lang="es-EC" sz="1400" i="1">
                        <a:effectLst/>
                        <a:latin typeface="Cambria Math" panose="02040503050406030204" pitchFamily="18" charset="0"/>
                        <a:ea typeface="Calibri" panose="020F0502020204030204" pitchFamily="34" charset="0"/>
                        <a:cs typeface="Arial" panose="020B0604020202020204" pitchFamily="34" charset="0"/>
                      </a:rPr>
                      <m:t>𝑠</m:t>
                    </m:r>
                    <m:r>
                      <a:rPr lang="es-EC" sz="1400" i="1">
                        <a:effectLst/>
                        <a:latin typeface="Cambria Math" panose="02040503050406030204" pitchFamily="18" charset="0"/>
                        <a:ea typeface="Calibri" panose="020F0502020204030204" pitchFamily="34" charset="0"/>
                        <a:cs typeface="Arial" panose="020B0604020202020204" pitchFamily="34" charset="0"/>
                      </a:rPr>
                      <m:t>]</m:t>
                    </m:r>
                  </m:oMath>
                </a14:m>
                <a:endParaRPr lang="es-EC" sz="1400" dirty="0">
                  <a:effectLst/>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200000"/>
                  </a:lnSpc>
                  <a:spcAft>
                    <a:spcPts val="800"/>
                  </a:spcAft>
                  <a:buFont typeface="Symbol" panose="05050102010706020507" pitchFamily="18" charset="2"/>
                  <a:buChar char=""/>
                </a:pP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𝑉</m:t>
                        </m:r>
                      </m:e>
                      <m:sub>
                        <m:r>
                          <a:rPr lang="es-EC" sz="1400" i="1">
                            <a:effectLst/>
                            <a:latin typeface="Cambria Math" panose="02040503050406030204" pitchFamily="18" charset="0"/>
                            <a:ea typeface="Calibri" panose="020F0502020204030204" pitchFamily="34" charset="0"/>
                            <a:cs typeface="Arial" panose="020B0604020202020204" pitchFamily="34" charset="0"/>
                          </a:rPr>
                          <m:t>0</m:t>
                        </m:r>
                      </m:sub>
                    </m:sSub>
                    <m:r>
                      <a:rPr lang="es-EC" sz="1400" i="1">
                        <a:effectLst/>
                        <a:latin typeface="Cambria Math" panose="02040503050406030204" pitchFamily="18" charset="0"/>
                        <a:ea typeface="Calibri" panose="020F0502020204030204" pitchFamily="34" charset="0"/>
                        <a:cs typeface="Arial" panose="020B0604020202020204" pitchFamily="34" charset="0"/>
                      </a:rPr>
                      <m:t>=0.8 [</m:t>
                    </m:r>
                    <m:r>
                      <a:rPr lang="es-EC" sz="1400" i="1">
                        <a:effectLst/>
                        <a:latin typeface="Cambria Math" panose="02040503050406030204" pitchFamily="18" charset="0"/>
                        <a:ea typeface="Calibri" panose="020F0502020204030204" pitchFamily="34" charset="0"/>
                        <a:cs typeface="Arial" panose="020B0604020202020204" pitchFamily="34" charset="0"/>
                      </a:rPr>
                      <m:t>𝑚</m:t>
                    </m:r>
                    <m:r>
                      <a:rPr lang="es-EC" sz="1400" i="1">
                        <a:effectLst/>
                        <a:latin typeface="Cambria Math" panose="02040503050406030204" pitchFamily="18" charset="0"/>
                        <a:ea typeface="Calibri" panose="020F0502020204030204" pitchFamily="34" charset="0"/>
                        <a:cs typeface="Arial" panose="020B0604020202020204" pitchFamily="34" charset="0"/>
                      </a:rPr>
                      <m:t>/</m:t>
                    </m:r>
                    <m:r>
                      <a:rPr lang="es-EC" sz="1400" i="1">
                        <a:effectLst/>
                        <a:latin typeface="Cambria Math" panose="02040503050406030204" pitchFamily="18" charset="0"/>
                        <a:ea typeface="Calibri" panose="020F0502020204030204" pitchFamily="34" charset="0"/>
                        <a:cs typeface="Arial" panose="020B0604020202020204" pitchFamily="34" charset="0"/>
                      </a:rPr>
                      <m:t>𝑠</m:t>
                    </m:r>
                    <m:r>
                      <a:rPr lang="es-EC" sz="1400" i="1">
                        <a:effectLst/>
                        <a:latin typeface="Cambria Math" panose="02040503050406030204" pitchFamily="18" charset="0"/>
                        <a:ea typeface="Calibri" panose="020F0502020204030204" pitchFamily="34" charset="0"/>
                        <a:cs typeface="Arial" panose="020B0604020202020204" pitchFamily="34" charset="0"/>
                      </a:rPr>
                      <m:t>]</m:t>
                    </m:r>
                  </m:oMath>
                </a14:m>
                <a:endParaRPr lang="es-EC" sz="1400" dirty="0">
                  <a:effectLst/>
                  <a:latin typeface="Times New Roman" panose="02020603050405020304" pitchFamily="18" charset="0"/>
                  <a:ea typeface="Calibri" panose="020F0502020204030204" pitchFamily="34" charset="0"/>
                  <a:cs typeface="Arial" panose="020B0604020202020204" pitchFamily="34" charset="0"/>
                </a:endParaRPr>
              </a:p>
            </p:txBody>
          </p:sp>
        </mc:Choice>
        <mc:Fallback xmlns="">
          <p:sp>
            <p:nvSpPr>
              <p:cNvPr id="22" name="CuadroTexto 21">
                <a:extLst>
                  <a:ext uri="{FF2B5EF4-FFF2-40B4-BE49-F238E27FC236}">
                    <a16:creationId xmlns:a16="http://schemas.microsoft.com/office/drawing/2014/main" id="{1A592B89-6705-429B-AAD9-C1A605E9F6A5}"/>
                  </a:ext>
                </a:extLst>
              </p:cNvPr>
              <p:cNvSpPr txBox="1">
                <a:spLocks noRot="1" noChangeAspect="1" noMove="1" noResize="1" noEditPoints="1" noAdjustHandles="1" noChangeArrowheads="1" noChangeShapeType="1" noTextEdit="1"/>
              </p:cNvSpPr>
              <p:nvPr/>
            </p:nvSpPr>
            <p:spPr>
              <a:xfrm>
                <a:off x="4814177" y="1361716"/>
                <a:ext cx="6264640" cy="2345322"/>
              </a:xfrm>
              <a:prstGeom prst="rect">
                <a:avLst/>
              </a:prstGeom>
              <a:blipFill>
                <a:blip r:embed="rId9"/>
                <a:stretch>
                  <a:fillRect l="-584" b="-155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5E4290AA-3B2F-431A-9B7A-49150C822983}"/>
                  </a:ext>
                </a:extLst>
              </p:cNvPr>
              <p:cNvSpPr txBox="1"/>
              <p:nvPr/>
            </p:nvSpPr>
            <p:spPr>
              <a:xfrm>
                <a:off x="7252071" y="1972452"/>
                <a:ext cx="4505738" cy="1811778"/>
              </a:xfrm>
              <a:prstGeom prst="rect">
                <a:avLst/>
              </a:prstGeom>
              <a:noFill/>
              <a:ln>
                <a:solidFill>
                  <a:schemeClr val="accent3"/>
                </a:solidFill>
              </a:ln>
            </p:spPr>
            <p:txBody>
              <a:bodyPr wrap="square">
                <a:spAutoFit/>
              </a:bodyPr>
              <a:lstStyle/>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400" b="0" i="1" smtClean="0">
                          <a:effectLst/>
                          <a:latin typeface="Cambria Math" panose="02040503050406030204" pitchFamily="18" charset="0"/>
                          <a:ea typeface="Calibri" panose="020F0502020204030204" pitchFamily="34" charset="0"/>
                          <a:cs typeface="Arial" panose="020B0604020202020204" pitchFamily="34" charset="0"/>
                        </a:rPr>
                        <m:t>𝐹</m:t>
                      </m:r>
                      <m:r>
                        <a:rPr lang="es-EC" sz="1400" b="0" i="1" smtClean="0">
                          <a:effectLst/>
                          <a:latin typeface="Cambria Math" panose="02040503050406030204" pitchFamily="18" charset="0"/>
                          <a:ea typeface="Calibri" panose="020F0502020204030204" pitchFamily="34" charset="0"/>
                          <a:cs typeface="Arial" panose="020B0604020202020204" pitchFamily="34" charset="0"/>
                        </a:rPr>
                        <m:t>=</m:t>
                      </m:r>
                      <m:f>
                        <m:fPr>
                          <m:ctrlPr>
                            <a:rPr lang="es-EC" sz="1400" i="1">
                              <a:effectLst/>
                              <a:latin typeface="Cambria Math" panose="02040503050406030204" pitchFamily="18" charset="0"/>
                              <a:ea typeface="Calibri" panose="020F0502020204030204" pitchFamily="34" charset="0"/>
                              <a:cs typeface="Arial" panose="020B0604020202020204" pitchFamily="34" charset="0"/>
                            </a:rPr>
                          </m:ctrlPr>
                        </m:fPr>
                        <m:num>
                          <m:r>
                            <a:rPr lang="es-EC" sz="1400" b="0" i="1">
                              <a:effectLst/>
                              <a:latin typeface="Cambria Math" panose="02040503050406030204" pitchFamily="18" charset="0"/>
                              <a:ea typeface="Calibri" panose="020F0502020204030204" pitchFamily="34" charset="0"/>
                              <a:cs typeface="Arial" panose="020B0604020202020204" pitchFamily="34" charset="0"/>
                            </a:rPr>
                            <m:t>1</m:t>
                          </m:r>
                        </m:num>
                        <m:den>
                          <m:r>
                            <a:rPr lang="es-EC" sz="1400" b="0" i="1">
                              <a:effectLst/>
                              <a:latin typeface="Cambria Math" panose="02040503050406030204" pitchFamily="18" charset="0"/>
                              <a:ea typeface="Calibri" panose="020F0502020204030204" pitchFamily="34" charset="0"/>
                              <a:cs typeface="Arial" panose="020B0604020202020204" pitchFamily="34" charset="0"/>
                            </a:rPr>
                            <m:t>2</m:t>
                          </m:r>
                        </m:den>
                      </m:f>
                      <m:r>
                        <a:rPr lang="es-EC" sz="1400" b="0" i="1">
                          <a:effectLst/>
                          <a:latin typeface="Cambria Math" panose="02040503050406030204" pitchFamily="18" charset="0"/>
                          <a:ea typeface="Calibri" panose="020F0502020204030204" pitchFamily="34" charset="0"/>
                          <a:cs typeface="Arial" panose="020B0604020202020204" pitchFamily="34" charset="0"/>
                        </a:rPr>
                        <m:t>∙1.225 </m:t>
                      </m:r>
                      <m:d>
                        <m:dPr>
                          <m:begChr m:val="["/>
                          <m:endChr m:val="]"/>
                          <m:ctrlPr>
                            <a:rPr lang="es-EC" sz="14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sz="1400" i="1">
                                  <a:effectLst/>
                                  <a:latin typeface="Cambria Math" panose="02040503050406030204" pitchFamily="18" charset="0"/>
                                  <a:ea typeface="Calibri" panose="020F0502020204030204" pitchFamily="34" charset="0"/>
                                  <a:cs typeface="Arial" panose="020B0604020202020204" pitchFamily="34" charset="0"/>
                                </a:rPr>
                              </m:ctrlPr>
                            </m:fPr>
                            <m:num>
                              <m:r>
                                <a:rPr lang="es-EC" sz="1400" b="0" i="1">
                                  <a:effectLst/>
                                  <a:latin typeface="Cambria Math" panose="02040503050406030204" pitchFamily="18" charset="0"/>
                                  <a:ea typeface="Calibri" panose="020F0502020204030204" pitchFamily="34" charset="0"/>
                                  <a:cs typeface="Arial" panose="020B0604020202020204" pitchFamily="34" charset="0"/>
                                </a:rPr>
                                <m:t>𝑘𝑔</m:t>
                              </m:r>
                            </m:num>
                            <m:den>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r>
                                    <a:rPr lang="es-EC" sz="1400" b="0" i="1">
                                      <a:effectLst/>
                                      <a:latin typeface="Cambria Math" panose="02040503050406030204" pitchFamily="18" charset="0"/>
                                      <a:ea typeface="Calibri" panose="020F0502020204030204" pitchFamily="34" charset="0"/>
                                      <a:cs typeface="Arial" panose="020B0604020202020204" pitchFamily="34" charset="0"/>
                                    </a:rPr>
                                    <m:t>𝑚</m:t>
                                  </m:r>
                                </m:e>
                                <m:sup>
                                  <m:r>
                                    <a:rPr lang="es-EC" sz="1400" b="0" i="1">
                                      <a:effectLst/>
                                      <a:latin typeface="Cambria Math" panose="02040503050406030204" pitchFamily="18" charset="0"/>
                                      <a:ea typeface="Calibri" panose="020F0502020204030204" pitchFamily="34" charset="0"/>
                                      <a:cs typeface="Arial" panose="020B0604020202020204" pitchFamily="34" charset="0"/>
                                    </a:rPr>
                                    <m:t>3</m:t>
                                  </m:r>
                                </m:sup>
                              </m:sSup>
                            </m:den>
                          </m:f>
                        </m:e>
                      </m:d>
                      <m:r>
                        <a:rPr lang="es-EC" sz="1400" b="0" i="1">
                          <a:effectLst/>
                          <a:latin typeface="Cambria Math" panose="02040503050406030204" pitchFamily="18" charset="0"/>
                          <a:ea typeface="Calibri" panose="020F0502020204030204" pitchFamily="34" charset="0"/>
                          <a:cs typeface="Arial" panose="020B0604020202020204" pitchFamily="34" charset="0"/>
                        </a:rPr>
                        <m:t>∙0.00317 [</m:t>
                      </m:r>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r>
                            <a:rPr lang="es-EC" sz="1400" b="0" i="1">
                              <a:effectLst/>
                              <a:latin typeface="Cambria Math" panose="02040503050406030204" pitchFamily="18" charset="0"/>
                              <a:ea typeface="Calibri" panose="020F0502020204030204" pitchFamily="34" charset="0"/>
                              <a:cs typeface="Arial" panose="020B0604020202020204" pitchFamily="34" charset="0"/>
                            </a:rPr>
                            <m:t>𝑚</m:t>
                          </m:r>
                        </m:e>
                        <m:sup>
                          <m:r>
                            <a:rPr lang="es-EC" sz="1400" b="0" i="1">
                              <a:effectLst/>
                              <a:latin typeface="Cambria Math" panose="02040503050406030204" pitchFamily="18" charset="0"/>
                              <a:ea typeface="Calibri" panose="020F0502020204030204" pitchFamily="34" charset="0"/>
                              <a:cs typeface="Arial" panose="020B0604020202020204" pitchFamily="34" charset="0"/>
                            </a:rPr>
                            <m:t>2</m:t>
                          </m:r>
                        </m:sup>
                      </m:sSup>
                      <m:r>
                        <a:rPr lang="es-EC" sz="1400" b="0" i="1">
                          <a:effectLst/>
                          <a:latin typeface="Cambria Math" panose="02040503050406030204" pitchFamily="18" charset="0"/>
                          <a:ea typeface="Calibri" panose="020F0502020204030204" pitchFamily="34" charset="0"/>
                          <a:cs typeface="Arial" panose="020B0604020202020204" pitchFamily="34" charset="0"/>
                        </a:rPr>
                        <m:t>]∙</m:t>
                      </m:r>
                      <m:d>
                        <m:dPr>
                          <m:ctrlPr>
                            <a:rPr lang="es-EC" sz="14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r>
                                <a:rPr lang="es-EC" sz="1400" b="0" i="1">
                                  <a:effectLst/>
                                  <a:latin typeface="Cambria Math" panose="02040503050406030204" pitchFamily="18" charset="0"/>
                                  <a:ea typeface="Calibri" panose="020F0502020204030204" pitchFamily="34" charset="0"/>
                                  <a:cs typeface="Arial" panose="020B0604020202020204" pitchFamily="34" charset="0"/>
                                </a:rPr>
                                <m:t>13.14</m:t>
                              </m:r>
                            </m:e>
                            <m:sup>
                              <m:r>
                                <a:rPr lang="es-EC" sz="1400" b="0" i="1">
                                  <a:effectLst/>
                                  <a:latin typeface="Cambria Math" panose="02040503050406030204" pitchFamily="18" charset="0"/>
                                  <a:ea typeface="Calibri" panose="020F0502020204030204" pitchFamily="34" charset="0"/>
                                  <a:cs typeface="Arial" panose="020B0604020202020204" pitchFamily="34" charset="0"/>
                                </a:rPr>
                                <m:t>2</m:t>
                              </m:r>
                            </m:sup>
                          </m:sSup>
                          <m:r>
                            <a:rPr lang="es-EC" sz="14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r>
                                <a:rPr lang="es-EC" sz="1400" b="0" i="1">
                                  <a:effectLst/>
                                  <a:latin typeface="Cambria Math" panose="02040503050406030204" pitchFamily="18" charset="0"/>
                                  <a:ea typeface="Calibri" panose="020F0502020204030204" pitchFamily="34" charset="0"/>
                                  <a:cs typeface="Arial" panose="020B0604020202020204" pitchFamily="34" charset="0"/>
                                </a:rPr>
                                <m:t>0.8</m:t>
                              </m:r>
                            </m:e>
                            <m:sup>
                              <m:r>
                                <a:rPr lang="es-EC" sz="1400" b="0" i="1">
                                  <a:effectLst/>
                                  <a:latin typeface="Cambria Math" panose="02040503050406030204" pitchFamily="18" charset="0"/>
                                  <a:ea typeface="Calibri" panose="020F0502020204030204" pitchFamily="34" charset="0"/>
                                  <a:cs typeface="Arial" panose="020B0604020202020204" pitchFamily="34" charset="0"/>
                                </a:rPr>
                                <m:t>2</m:t>
                              </m:r>
                            </m:sup>
                          </m:sSup>
                        </m:e>
                      </m:d>
                      <m:sSup>
                        <m:sSupPr>
                          <m:ctrlPr>
                            <a:rPr lang="es-EC" sz="1400" i="1">
                              <a:effectLst/>
                              <a:latin typeface="Cambria Math" panose="02040503050406030204" pitchFamily="18" charset="0"/>
                              <a:ea typeface="Calibri" panose="020F0502020204030204" pitchFamily="34" charset="0"/>
                              <a:cs typeface="Arial" panose="020B0604020202020204" pitchFamily="34" charset="0"/>
                            </a:rPr>
                          </m:ctrlPr>
                        </m:sSupPr>
                        <m:e>
                          <m:d>
                            <m:dPr>
                              <m:begChr m:val="["/>
                              <m:endChr m:val="]"/>
                              <m:ctrlPr>
                                <a:rPr lang="es-EC" sz="14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s-EC" sz="1400" i="1">
                                      <a:effectLst/>
                                      <a:latin typeface="Cambria Math" panose="02040503050406030204" pitchFamily="18" charset="0"/>
                                      <a:ea typeface="Calibri" panose="020F0502020204030204" pitchFamily="34" charset="0"/>
                                      <a:cs typeface="Arial" panose="020B0604020202020204" pitchFamily="34" charset="0"/>
                                    </a:rPr>
                                  </m:ctrlPr>
                                </m:fPr>
                                <m:num>
                                  <m:r>
                                    <a:rPr lang="es-EC" sz="1400" b="0" i="1">
                                      <a:effectLst/>
                                      <a:latin typeface="Cambria Math" panose="02040503050406030204" pitchFamily="18" charset="0"/>
                                      <a:ea typeface="Calibri" panose="020F0502020204030204" pitchFamily="34" charset="0"/>
                                      <a:cs typeface="Arial" panose="020B0604020202020204" pitchFamily="34" charset="0"/>
                                    </a:rPr>
                                    <m:t>𝑚</m:t>
                                  </m:r>
                                </m:num>
                                <m:den>
                                  <m:r>
                                    <a:rPr lang="es-EC" sz="1400" b="0" i="1">
                                      <a:effectLst/>
                                      <a:latin typeface="Cambria Math" panose="02040503050406030204" pitchFamily="18" charset="0"/>
                                      <a:ea typeface="Calibri" panose="020F0502020204030204" pitchFamily="34" charset="0"/>
                                      <a:cs typeface="Arial" panose="020B0604020202020204" pitchFamily="34" charset="0"/>
                                    </a:rPr>
                                    <m:t>𝑠</m:t>
                                  </m:r>
                                </m:den>
                              </m:f>
                            </m:e>
                          </m:d>
                        </m:e>
                        <m:sup>
                          <m:r>
                            <a:rPr lang="es-EC" sz="1400" b="0" i="1">
                              <a:effectLst/>
                              <a:latin typeface="Cambria Math" panose="02040503050406030204" pitchFamily="18" charset="0"/>
                              <a:ea typeface="Calibri" panose="020F0502020204030204" pitchFamily="34" charset="0"/>
                              <a:cs typeface="Arial" panose="020B0604020202020204" pitchFamily="34" charset="0"/>
                            </a:rPr>
                            <m:t>2</m:t>
                          </m:r>
                        </m:sup>
                      </m:sSup>
                    </m:oMath>
                  </m:oMathPara>
                </a14:m>
                <a:endParaRPr lang="es-EC" sz="1400" dirty="0">
                  <a:effectLst/>
                  <a:latin typeface="Mathcad UniMath" panose="02000503020000020003" pitchFamily="50"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400" b="0" i="1">
                          <a:effectLst/>
                          <a:latin typeface="Cambria Math" panose="02040503050406030204" pitchFamily="18" charset="0"/>
                          <a:ea typeface="Calibri" panose="020F0502020204030204" pitchFamily="34" charset="0"/>
                          <a:cs typeface="Arial" panose="020B0604020202020204" pitchFamily="34" charset="0"/>
                        </a:rPr>
                        <m:t>𝐹</m:t>
                      </m:r>
                      <m:r>
                        <a:rPr lang="es-EC" sz="1400" b="0" i="1">
                          <a:effectLst/>
                          <a:latin typeface="Cambria Math" panose="02040503050406030204" pitchFamily="18" charset="0"/>
                          <a:ea typeface="Calibri" panose="020F0502020204030204" pitchFamily="34" charset="0"/>
                          <a:cs typeface="Arial" panose="020B0604020202020204" pitchFamily="34" charset="0"/>
                        </a:rPr>
                        <m:t>=0.3337 [</m:t>
                      </m:r>
                      <m:r>
                        <a:rPr lang="es-EC" sz="1400" b="0" i="1">
                          <a:effectLst/>
                          <a:latin typeface="Cambria Math" panose="02040503050406030204" pitchFamily="18" charset="0"/>
                          <a:ea typeface="Calibri" panose="020F0502020204030204" pitchFamily="34" charset="0"/>
                          <a:cs typeface="Arial" panose="020B0604020202020204" pitchFamily="34" charset="0"/>
                        </a:rPr>
                        <m:t>𝑁</m:t>
                      </m:r>
                      <m:r>
                        <a:rPr lang="es-EC" sz="1400" b="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400" dirty="0">
                  <a:effectLst/>
                  <a:latin typeface="Mathcad UniMath" panose="02000503020000020003" pitchFamily="50" charset="0"/>
                  <a:ea typeface="Calibri" panose="020F050202020403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s-EC" sz="1600" b="1" i="1">
                          <a:effectLst/>
                          <a:latin typeface="Cambria Math" panose="02040503050406030204" pitchFamily="18" charset="0"/>
                          <a:ea typeface="Calibri" panose="020F0502020204030204" pitchFamily="34" charset="0"/>
                          <a:cs typeface="Arial" panose="020B0604020202020204" pitchFamily="34" charset="0"/>
                        </a:rPr>
                        <m:t>𝑭</m:t>
                      </m:r>
                      <m:r>
                        <a:rPr lang="es-EC" sz="1600" b="1" i="1">
                          <a:effectLst/>
                          <a:latin typeface="Cambria Math" panose="02040503050406030204" pitchFamily="18" charset="0"/>
                          <a:ea typeface="Calibri" panose="020F0502020204030204" pitchFamily="34" charset="0"/>
                          <a:cs typeface="Arial" panose="020B0604020202020204" pitchFamily="34" charset="0"/>
                        </a:rPr>
                        <m:t>=</m:t>
                      </m:r>
                      <m:r>
                        <a:rPr lang="es-EC" sz="1600" b="1" i="1">
                          <a:effectLst/>
                          <a:latin typeface="Cambria Math" panose="02040503050406030204" pitchFamily="18" charset="0"/>
                          <a:ea typeface="Calibri" panose="020F0502020204030204" pitchFamily="34" charset="0"/>
                          <a:cs typeface="Arial" panose="020B0604020202020204" pitchFamily="34" charset="0"/>
                        </a:rPr>
                        <m:t>𝟑𝟒</m:t>
                      </m:r>
                      <m:r>
                        <a:rPr lang="es-EC" sz="1600" b="1" i="1">
                          <a:effectLst/>
                          <a:latin typeface="Cambria Math" panose="02040503050406030204" pitchFamily="18" charset="0"/>
                          <a:ea typeface="Calibri" panose="020F0502020204030204" pitchFamily="34" charset="0"/>
                          <a:cs typeface="Arial" panose="020B0604020202020204" pitchFamily="34" charset="0"/>
                        </a:rPr>
                        <m:t>.</m:t>
                      </m:r>
                      <m:r>
                        <a:rPr lang="es-EC" sz="1600" b="1" i="1">
                          <a:effectLst/>
                          <a:latin typeface="Cambria Math" panose="02040503050406030204" pitchFamily="18" charset="0"/>
                          <a:ea typeface="Calibri" panose="020F0502020204030204" pitchFamily="34" charset="0"/>
                          <a:cs typeface="Arial" panose="020B0604020202020204" pitchFamily="34" charset="0"/>
                        </a:rPr>
                        <m:t>𝟎𝟑</m:t>
                      </m:r>
                      <m:r>
                        <a:rPr lang="es-EC" sz="1600" b="1" i="1">
                          <a:effectLst/>
                          <a:latin typeface="Cambria Math" panose="02040503050406030204" pitchFamily="18" charset="0"/>
                          <a:ea typeface="Calibri" panose="020F0502020204030204" pitchFamily="34" charset="0"/>
                          <a:cs typeface="Arial" panose="020B0604020202020204" pitchFamily="34" charset="0"/>
                        </a:rPr>
                        <m:t> [</m:t>
                      </m:r>
                      <m:r>
                        <a:rPr lang="es-EC" sz="1600" b="1" i="1">
                          <a:effectLst/>
                          <a:latin typeface="Cambria Math" panose="02040503050406030204" pitchFamily="18" charset="0"/>
                          <a:ea typeface="Calibri" panose="020F0502020204030204" pitchFamily="34" charset="0"/>
                          <a:cs typeface="Arial" panose="020B0604020202020204" pitchFamily="34" charset="0"/>
                        </a:rPr>
                        <m:t>𝒈𝒇</m:t>
                      </m:r>
                      <m:r>
                        <a:rPr lang="es-EC" sz="1600" b="1"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600" b="1" dirty="0">
                  <a:effectLst/>
                  <a:latin typeface="Mathcad UniMath" panose="02000503020000020003" pitchFamily="50" charset="0"/>
                  <a:ea typeface="Calibri" panose="020F0502020204030204" pitchFamily="34" charset="0"/>
                  <a:cs typeface="Arial" panose="020B0604020202020204" pitchFamily="34" charset="0"/>
                </a:endParaRPr>
              </a:p>
            </p:txBody>
          </p:sp>
        </mc:Choice>
        <mc:Fallback xmlns="">
          <p:sp>
            <p:nvSpPr>
              <p:cNvPr id="24" name="CuadroTexto 23">
                <a:extLst>
                  <a:ext uri="{FF2B5EF4-FFF2-40B4-BE49-F238E27FC236}">
                    <a16:creationId xmlns:a16="http://schemas.microsoft.com/office/drawing/2014/main" id="{5E4290AA-3B2F-431A-9B7A-49150C822983}"/>
                  </a:ext>
                </a:extLst>
              </p:cNvPr>
              <p:cNvSpPr txBox="1">
                <a:spLocks noRot="1" noChangeAspect="1" noMove="1" noResize="1" noEditPoints="1" noAdjustHandles="1" noChangeArrowheads="1" noChangeShapeType="1" noTextEdit="1"/>
              </p:cNvSpPr>
              <p:nvPr/>
            </p:nvSpPr>
            <p:spPr>
              <a:xfrm>
                <a:off x="7252071" y="1972452"/>
                <a:ext cx="4505738" cy="1811778"/>
              </a:xfrm>
              <a:prstGeom prst="rect">
                <a:avLst/>
              </a:prstGeom>
              <a:blipFill>
                <a:blip r:embed="rId10"/>
                <a:stretch>
                  <a:fillRect/>
                </a:stretch>
              </a:blipFill>
              <a:ln>
                <a:solidFill>
                  <a:schemeClr val="accent3"/>
                </a:solidFill>
              </a:ln>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BDEE71F7-778C-4566-B130-C8313D28CC05}"/>
                  </a:ext>
                </a:extLst>
              </p:cNvPr>
              <p:cNvSpPr txBox="1"/>
              <p:nvPr/>
            </p:nvSpPr>
            <p:spPr>
              <a:xfrm>
                <a:off x="4814177" y="3998170"/>
                <a:ext cx="6109252" cy="508344"/>
              </a:xfrm>
              <a:prstGeom prst="rect">
                <a:avLst/>
              </a:prstGeom>
              <a:noFill/>
            </p:spPr>
            <p:txBody>
              <a:bodyPr wrap="square">
                <a:spAutoFit/>
              </a:bodyPr>
              <a:lstStyle/>
              <a:p>
                <a:pPr algn="just">
                  <a:lnSpc>
                    <a:spcPct val="200000"/>
                  </a:lnSpc>
                  <a:spcAft>
                    <a:spcPts val="800"/>
                  </a:spcAft>
                </a:pPr>
                <a:r>
                  <a:rPr lang="es-EC" sz="1600" dirty="0">
                    <a:effectLst/>
                    <a:latin typeface="Arial" panose="020B0604020202020204" pitchFamily="34" charset="0"/>
                    <a:ea typeface="Calibri" panose="020F0502020204030204" pitchFamily="34" charset="0"/>
                    <a:cs typeface="Arial" panose="020B0604020202020204" pitchFamily="34" charset="0"/>
                  </a:rPr>
                  <a:t>Empuje total generado por los cuatro rotores: </a:t>
                </a:r>
                <a14:m>
                  <m:oMath xmlns:m="http://schemas.openxmlformats.org/officeDocument/2006/math">
                    <m:r>
                      <a:rPr lang="es-EC" sz="1600" b="1" i="1">
                        <a:effectLst/>
                        <a:latin typeface="Cambria Math" panose="02040503050406030204" pitchFamily="18" charset="0"/>
                        <a:ea typeface="Calibri" panose="020F0502020204030204" pitchFamily="34" charset="0"/>
                        <a:cs typeface="Arial" panose="020B0604020202020204" pitchFamily="34" charset="0"/>
                      </a:rPr>
                      <m:t>𝟏𝟑𝟔</m:t>
                    </m:r>
                    <m:r>
                      <a:rPr lang="es-EC" sz="1600" b="1" i="1">
                        <a:effectLst/>
                        <a:latin typeface="Cambria Math" panose="02040503050406030204" pitchFamily="18" charset="0"/>
                        <a:ea typeface="Calibri" panose="020F0502020204030204" pitchFamily="34" charset="0"/>
                        <a:cs typeface="Arial" panose="020B0604020202020204" pitchFamily="34" charset="0"/>
                      </a:rPr>
                      <m:t>.</m:t>
                    </m:r>
                    <m:r>
                      <a:rPr lang="es-EC" sz="1600" b="1" i="1">
                        <a:effectLst/>
                        <a:latin typeface="Cambria Math" panose="02040503050406030204" pitchFamily="18" charset="0"/>
                        <a:ea typeface="Calibri" panose="020F0502020204030204" pitchFamily="34" charset="0"/>
                        <a:cs typeface="Arial" panose="020B0604020202020204" pitchFamily="34" charset="0"/>
                      </a:rPr>
                      <m:t>𝟏𝟐</m:t>
                    </m:r>
                    <m:r>
                      <a:rPr lang="es-EC" sz="1600" b="1" i="1">
                        <a:effectLst/>
                        <a:latin typeface="Cambria Math" panose="02040503050406030204" pitchFamily="18" charset="0"/>
                        <a:ea typeface="Calibri" panose="020F0502020204030204" pitchFamily="34" charset="0"/>
                        <a:cs typeface="Arial" panose="020B0604020202020204" pitchFamily="34" charset="0"/>
                      </a:rPr>
                      <m:t> [</m:t>
                    </m:r>
                    <m:r>
                      <a:rPr lang="es-EC" sz="1600" b="1" i="1">
                        <a:effectLst/>
                        <a:latin typeface="Cambria Math" panose="02040503050406030204" pitchFamily="18" charset="0"/>
                        <a:ea typeface="Calibri" panose="020F0502020204030204" pitchFamily="34" charset="0"/>
                        <a:cs typeface="Arial" panose="020B0604020202020204" pitchFamily="34" charset="0"/>
                      </a:rPr>
                      <m:t>𝒈𝒇</m:t>
                    </m:r>
                    <m:r>
                      <a:rPr lang="es-EC" sz="1600" b="1" i="1">
                        <a:effectLst/>
                        <a:latin typeface="Cambria Math" panose="02040503050406030204" pitchFamily="18" charset="0"/>
                        <a:ea typeface="Calibri" panose="020F0502020204030204" pitchFamily="34" charset="0"/>
                        <a:cs typeface="Arial" panose="020B0604020202020204" pitchFamily="34" charset="0"/>
                      </a:rPr>
                      <m:t>]</m:t>
                    </m:r>
                  </m:oMath>
                </a14:m>
                <a:endParaRPr lang="es-EC" sz="1600" b="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CuadroTexto 25">
                <a:extLst>
                  <a:ext uri="{FF2B5EF4-FFF2-40B4-BE49-F238E27FC236}">
                    <a16:creationId xmlns:a16="http://schemas.microsoft.com/office/drawing/2014/main" id="{BDEE71F7-778C-4566-B130-C8313D28CC05}"/>
                  </a:ext>
                </a:extLst>
              </p:cNvPr>
              <p:cNvSpPr txBox="1">
                <a:spLocks noRot="1" noChangeAspect="1" noMove="1" noResize="1" noEditPoints="1" noAdjustHandles="1" noChangeArrowheads="1" noChangeShapeType="1" noTextEdit="1"/>
              </p:cNvSpPr>
              <p:nvPr/>
            </p:nvSpPr>
            <p:spPr>
              <a:xfrm>
                <a:off x="4814177" y="3998170"/>
                <a:ext cx="6109252" cy="508344"/>
              </a:xfrm>
              <a:prstGeom prst="rect">
                <a:avLst/>
              </a:prstGeom>
              <a:blipFill>
                <a:blip r:embed="rId11"/>
                <a:stretch>
                  <a:fillRect l="-599" b="-1566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graphicFrame>
            <p:nvGraphicFramePr>
              <p:cNvPr id="27" name="Tabla 26">
                <a:extLst>
                  <a:ext uri="{FF2B5EF4-FFF2-40B4-BE49-F238E27FC236}">
                    <a16:creationId xmlns:a16="http://schemas.microsoft.com/office/drawing/2014/main" id="{E33C9455-9A8A-4DD4-AA5F-4B96241BB64F}"/>
                  </a:ext>
                </a:extLst>
              </p:cNvPr>
              <p:cNvGraphicFramePr>
                <a:graphicFrameLocks noGrp="1"/>
              </p:cNvGraphicFramePr>
              <p:nvPr>
                <p:extLst>
                  <p:ext uri="{D42A27DB-BD31-4B8C-83A1-F6EECF244321}">
                    <p14:modId xmlns:p14="http://schemas.microsoft.com/office/powerpoint/2010/main" val="495756888"/>
                  </p:ext>
                </p:extLst>
              </p:nvPr>
            </p:nvGraphicFramePr>
            <p:xfrm>
              <a:off x="5249652" y="4656767"/>
              <a:ext cx="5673777" cy="975360"/>
            </p:xfrm>
            <a:graphic>
              <a:graphicData uri="http://schemas.openxmlformats.org/drawingml/2006/table">
                <a:tbl>
                  <a:tblPr firstRow="1" firstCol="1" bandRow="1">
                    <a:tableStyleId>{F5AB1C69-6EDB-4FF4-983F-18BD219EF322}</a:tableStyleId>
                  </a:tblPr>
                  <a:tblGrid>
                    <a:gridCol w="1516971">
                      <a:extLst>
                        <a:ext uri="{9D8B030D-6E8A-4147-A177-3AD203B41FA5}">
                          <a16:colId xmlns:a16="http://schemas.microsoft.com/office/drawing/2014/main" val="3584381040"/>
                        </a:ext>
                      </a:extLst>
                    </a:gridCol>
                    <a:gridCol w="1603139">
                      <a:extLst>
                        <a:ext uri="{9D8B030D-6E8A-4147-A177-3AD203B41FA5}">
                          <a16:colId xmlns:a16="http://schemas.microsoft.com/office/drawing/2014/main" val="2366371512"/>
                        </a:ext>
                      </a:extLst>
                    </a:gridCol>
                    <a:gridCol w="1424790">
                      <a:extLst>
                        <a:ext uri="{9D8B030D-6E8A-4147-A177-3AD203B41FA5}">
                          <a16:colId xmlns:a16="http://schemas.microsoft.com/office/drawing/2014/main" val="1758763504"/>
                        </a:ext>
                      </a:extLst>
                    </a:gridCol>
                    <a:gridCol w="1128877">
                      <a:extLst>
                        <a:ext uri="{9D8B030D-6E8A-4147-A177-3AD203B41FA5}">
                          <a16:colId xmlns:a16="http://schemas.microsoft.com/office/drawing/2014/main" val="2829387965"/>
                        </a:ext>
                      </a:extLst>
                    </a:gridCol>
                  </a:tblGrid>
                  <a:tr h="0">
                    <a:tc>
                      <a:txBody>
                        <a:bodyPr/>
                        <a:lstStyle/>
                        <a:p>
                          <a:pPr algn="ctr">
                            <a:lnSpc>
                              <a:spcPct val="100000"/>
                            </a:lnSpc>
                            <a:spcAft>
                              <a:spcPts val="800"/>
                            </a:spcAft>
                          </a:pPr>
                          <a:r>
                            <a:rPr lang="es-EC" sz="1600">
                              <a:effectLst/>
                            </a:rPr>
                            <a:t>Modelo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800"/>
                            </a:spcAft>
                          </a:pPr>
                          <a:r>
                            <a:rPr lang="es-EC" sz="1600">
                              <a:effectLst/>
                            </a:rPr>
                            <a:t>Peso Completo </a:t>
                          </a:r>
                          <a14:m>
                            <m:oMath xmlns:m="http://schemas.openxmlformats.org/officeDocument/2006/math">
                              <m:r>
                                <a:rPr lang="es-EC" sz="1600">
                                  <a:effectLst/>
                                  <a:latin typeface="Cambria Math" panose="02040503050406030204" pitchFamily="18" charset="0"/>
                                </a:rPr>
                                <m:t>[</m:t>
                              </m:r>
                              <m:r>
                                <a:rPr lang="es-EC" sz="1600">
                                  <a:effectLst/>
                                  <a:latin typeface="Cambria Math" panose="02040503050406030204" pitchFamily="18" charset="0"/>
                                </a:rPr>
                                <m:t>𝐠𝐟</m:t>
                              </m:r>
                              <m:r>
                                <a:rPr lang="es-EC" sz="1600">
                                  <a:effectLst/>
                                  <a:latin typeface="Cambria Math" panose="02040503050406030204" pitchFamily="18" charset="0"/>
                                </a:rPr>
                                <m:t>]</m:t>
                              </m:r>
                            </m:oMath>
                          </a14:m>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800"/>
                            </a:spcAft>
                          </a:pPr>
                          <a:r>
                            <a:rPr lang="es-EC" sz="1600">
                              <a:effectLst/>
                            </a:rPr>
                            <a:t>Empuje Calc. </a:t>
                          </a:r>
                          <a14:m>
                            <m:oMath xmlns:m="http://schemas.openxmlformats.org/officeDocument/2006/math">
                              <m:r>
                                <a:rPr lang="es-EC" sz="1600">
                                  <a:effectLst/>
                                  <a:latin typeface="Cambria Math" panose="02040503050406030204" pitchFamily="18" charset="0"/>
                                </a:rPr>
                                <m:t>[</m:t>
                              </m:r>
                              <m:r>
                                <a:rPr lang="es-EC" sz="1600">
                                  <a:effectLst/>
                                  <a:latin typeface="Cambria Math" panose="02040503050406030204" pitchFamily="18" charset="0"/>
                                </a:rPr>
                                <m:t>𝐠𝐟</m:t>
                              </m:r>
                              <m:r>
                                <a:rPr lang="es-EC" sz="1600">
                                  <a:effectLst/>
                                  <a:latin typeface="Cambria Math" panose="02040503050406030204" pitchFamily="18" charset="0"/>
                                </a:rPr>
                                <m:t>]</m:t>
                              </m:r>
                            </m:oMath>
                          </a14:m>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800"/>
                            </a:spcAft>
                          </a:pPr>
                          <a:r>
                            <a:rPr lang="es-EC" sz="1600">
                              <a:effectLst/>
                            </a:rPr>
                            <a:t>¿Se eleva?</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4489463"/>
                      </a:ext>
                    </a:extLst>
                  </a:tr>
                  <a:tr h="0">
                    <a:tc>
                      <a:txBody>
                        <a:bodyPr/>
                        <a:lstStyle/>
                        <a:p>
                          <a:pPr algn="ctr">
                            <a:lnSpc>
                              <a:spcPct val="100000"/>
                            </a:lnSpc>
                            <a:spcAft>
                              <a:spcPts val="800"/>
                            </a:spcAft>
                          </a:pPr>
                          <a:r>
                            <a:rPr lang="es-EC" sz="1600">
                              <a:effectLst/>
                            </a:rPr>
                            <a:t>Topológico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800"/>
                            </a:spcAft>
                          </a:pPr>
                          <a:r>
                            <a:rPr lang="es-EC" sz="1600">
                              <a:effectLst/>
                            </a:rPr>
                            <a:t>92.1</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algn="ctr">
                            <a:lnSpc>
                              <a:spcPct val="100000"/>
                            </a:lnSpc>
                            <a:spcAft>
                              <a:spcPts val="800"/>
                            </a:spcAft>
                          </a:pPr>
                          <a:r>
                            <a:rPr lang="es-EC" sz="1600">
                              <a:effectLst/>
                            </a:rPr>
                            <a:t>136.12</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800"/>
                            </a:spcAft>
                          </a:pPr>
                          <a:r>
                            <a:rPr lang="es-EC" sz="1600">
                              <a:effectLst/>
                            </a:rPr>
                            <a:t>Si</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80177461"/>
                      </a:ext>
                    </a:extLst>
                  </a:tr>
                  <a:tr h="0">
                    <a:tc>
                      <a:txBody>
                        <a:bodyPr/>
                        <a:lstStyle/>
                        <a:p>
                          <a:pPr algn="ctr">
                            <a:lnSpc>
                              <a:spcPct val="100000"/>
                            </a:lnSpc>
                            <a:spcAft>
                              <a:spcPts val="800"/>
                            </a:spcAft>
                          </a:pPr>
                          <a:r>
                            <a:rPr lang="es-EC" sz="1600">
                              <a:effectLst/>
                            </a:rPr>
                            <a:t>Generativo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800"/>
                            </a:spcAft>
                          </a:pPr>
                          <a:r>
                            <a:rPr lang="es-EC" sz="1600">
                              <a:effectLst/>
                            </a:rPr>
                            <a:t>98</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tc>
                      <a:txBody>
                        <a:bodyPr/>
                        <a:lstStyle/>
                        <a:p>
                          <a:pPr algn="ctr">
                            <a:lnSpc>
                              <a:spcPct val="100000"/>
                            </a:lnSpc>
                            <a:spcAft>
                              <a:spcPts val="800"/>
                            </a:spcAft>
                          </a:pPr>
                          <a:r>
                            <a:rPr lang="es-EC" sz="1600" dirty="0">
                              <a:effectLst/>
                            </a:rPr>
                            <a:t>Si</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45902224"/>
                      </a:ext>
                    </a:extLst>
                  </a:tr>
                </a:tbl>
              </a:graphicData>
            </a:graphic>
          </p:graphicFrame>
        </mc:Choice>
        <mc:Fallback xmlns="">
          <p:graphicFrame>
            <p:nvGraphicFramePr>
              <p:cNvPr id="27" name="Tabla 26">
                <a:extLst>
                  <a:ext uri="{FF2B5EF4-FFF2-40B4-BE49-F238E27FC236}">
                    <a16:creationId xmlns:a16="http://schemas.microsoft.com/office/drawing/2014/main" id="{E33C9455-9A8A-4DD4-AA5F-4B96241BB64F}"/>
                  </a:ext>
                </a:extLst>
              </p:cNvPr>
              <p:cNvGraphicFramePr>
                <a:graphicFrameLocks noGrp="1"/>
              </p:cNvGraphicFramePr>
              <p:nvPr>
                <p:extLst>
                  <p:ext uri="{D42A27DB-BD31-4B8C-83A1-F6EECF244321}">
                    <p14:modId xmlns:p14="http://schemas.microsoft.com/office/powerpoint/2010/main" val="495756888"/>
                  </p:ext>
                </p:extLst>
              </p:nvPr>
            </p:nvGraphicFramePr>
            <p:xfrm>
              <a:off x="5249652" y="4656767"/>
              <a:ext cx="5673777" cy="975360"/>
            </p:xfrm>
            <a:graphic>
              <a:graphicData uri="http://schemas.openxmlformats.org/drawingml/2006/table">
                <a:tbl>
                  <a:tblPr firstRow="1" firstCol="1" bandRow="1">
                    <a:tableStyleId>{F5AB1C69-6EDB-4FF4-983F-18BD219EF322}</a:tableStyleId>
                  </a:tblPr>
                  <a:tblGrid>
                    <a:gridCol w="1516971">
                      <a:extLst>
                        <a:ext uri="{9D8B030D-6E8A-4147-A177-3AD203B41FA5}">
                          <a16:colId xmlns:a16="http://schemas.microsoft.com/office/drawing/2014/main" val="3584381040"/>
                        </a:ext>
                      </a:extLst>
                    </a:gridCol>
                    <a:gridCol w="1603139">
                      <a:extLst>
                        <a:ext uri="{9D8B030D-6E8A-4147-A177-3AD203B41FA5}">
                          <a16:colId xmlns:a16="http://schemas.microsoft.com/office/drawing/2014/main" val="2366371512"/>
                        </a:ext>
                      </a:extLst>
                    </a:gridCol>
                    <a:gridCol w="1424790">
                      <a:extLst>
                        <a:ext uri="{9D8B030D-6E8A-4147-A177-3AD203B41FA5}">
                          <a16:colId xmlns:a16="http://schemas.microsoft.com/office/drawing/2014/main" val="1758763504"/>
                        </a:ext>
                      </a:extLst>
                    </a:gridCol>
                    <a:gridCol w="1128877">
                      <a:extLst>
                        <a:ext uri="{9D8B030D-6E8A-4147-A177-3AD203B41FA5}">
                          <a16:colId xmlns:a16="http://schemas.microsoft.com/office/drawing/2014/main" val="2829387965"/>
                        </a:ext>
                      </a:extLst>
                    </a:gridCol>
                  </a:tblGrid>
                  <a:tr h="487680">
                    <a:tc>
                      <a:txBody>
                        <a:bodyPr/>
                        <a:lstStyle/>
                        <a:p>
                          <a:pPr algn="ctr">
                            <a:lnSpc>
                              <a:spcPct val="100000"/>
                            </a:lnSpc>
                            <a:spcAft>
                              <a:spcPts val="800"/>
                            </a:spcAft>
                          </a:pPr>
                          <a:r>
                            <a:rPr lang="es-EC" sz="1600">
                              <a:effectLst/>
                            </a:rPr>
                            <a:t>Modelo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s-EC"/>
                        </a:p>
                      </a:txBody>
                      <a:tcPr marL="68580" marR="68580" marT="0" marB="0" anchor="ctr">
                        <a:blipFill>
                          <a:blip r:embed="rId12"/>
                          <a:stretch>
                            <a:fillRect l="-95057" t="-12346" r="-161217" b="-124691"/>
                          </a:stretch>
                        </a:blipFill>
                      </a:tcPr>
                    </a:tc>
                    <a:tc>
                      <a:txBody>
                        <a:bodyPr/>
                        <a:lstStyle/>
                        <a:p>
                          <a:endParaRPr lang="es-EC"/>
                        </a:p>
                      </a:txBody>
                      <a:tcPr marL="68580" marR="68580" marT="0" marB="0" anchor="ctr">
                        <a:blipFill>
                          <a:blip r:embed="rId12"/>
                          <a:stretch>
                            <a:fillRect l="-219231" t="-12346" r="-81197" b="-124691"/>
                          </a:stretch>
                        </a:blipFill>
                      </a:tcPr>
                    </a:tc>
                    <a:tc>
                      <a:txBody>
                        <a:bodyPr/>
                        <a:lstStyle/>
                        <a:p>
                          <a:pPr algn="ctr">
                            <a:lnSpc>
                              <a:spcPct val="100000"/>
                            </a:lnSpc>
                            <a:spcAft>
                              <a:spcPts val="800"/>
                            </a:spcAft>
                          </a:pPr>
                          <a:r>
                            <a:rPr lang="es-EC" sz="1600">
                              <a:effectLst/>
                            </a:rPr>
                            <a:t>¿Se eleva?</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4489463"/>
                      </a:ext>
                    </a:extLst>
                  </a:tr>
                  <a:tr h="243840">
                    <a:tc>
                      <a:txBody>
                        <a:bodyPr/>
                        <a:lstStyle/>
                        <a:p>
                          <a:pPr algn="ctr">
                            <a:lnSpc>
                              <a:spcPct val="100000"/>
                            </a:lnSpc>
                            <a:spcAft>
                              <a:spcPts val="800"/>
                            </a:spcAft>
                          </a:pPr>
                          <a:r>
                            <a:rPr lang="es-EC" sz="1600">
                              <a:effectLst/>
                            </a:rPr>
                            <a:t>Topológico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800"/>
                            </a:spcAft>
                          </a:pPr>
                          <a:r>
                            <a:rPr lang="es-EC" sz="1600">
                              <a:effectLst/>
                            </a:rPr>
                            <a:t>92.1</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algn="ctr">
                            <a:lnSpc>
                              <a:spcPct val="100000"/>
                            </a:lnSpc>
                            <a:spcAft>
                              <a:spcPts val="800"/>
                            </a:spcAft>
                          </a:pPr>
                          <a:r>
                            <a:rPr lang="es-EC" sz="1600">
                              <a:effectLst/>
                            </a:rPr>
                            <a:t>136.12</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800"/>
                            </a:spcAft>
                          </a:pPr>
                          <a:r>
                            <a:rPr lang="es-EC" sz="1600">
                              <a:effectLst/>
                            </a:rPr>
                            <a:t>Si</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80177461"/>
                      </a:ext>
                    </a:extLst>
                  </a:tr>
                  <a:tr h="243840">
                    <a:tc>
                      <a:txBody>
                        <a:bodyPr/>
                        <a:lstStyle/>
                        <a:p>
                          <a:pPr algn="ctr">
                            <a:lnSpc>
                              <a:spcPct val="100000"/>
                            </a:lnSpc>
                            <a:spcAft>
                              <a:spcPts val="800"/>
                            </a:spcAft>
                          </a:pPr>
                          <a:r>
                            <a:rPr lang="es-EC" sz="1600">
                              <a:effectLst/>
                            </a:rPr>
                            <a:t>Generativo</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spcAft>
                              <a:spcPts val="800"/>
                            </a:spcAft>
                          </a:pPr>
                          <a:r>
                            <a:rPr lang="es-EC" sz="1600">
                              <a:effectLst/>
                            </a:rPr>
                            <a:t>98</a:t>
                          </a:r>
                          <a:endParaRPr lang="es-EC"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endParaRPr lang="es-EC"/>
                        </a:p>
                      </a:txBody>
                      <a:tcPr/>
                    </a:tc>
                    <a:tc>
                      <a:txBody>
                        <a:bodyPr/>
                        <a:lstStyle/>
                        <a:p>
                          <a:pPr algn="ctr">
                            <a:lnSpc>
                              <a:spcPct val="100000"/>
                            </a:lnSpc>
                            <a:spcAft>
                              <a:spcPts val="800"/>
                            </a:spcAft>
                          </a:pPr>
                          <a:r>
                            <a:rPr lang="es-EC" sz="1600" dirty="0">
                              <a:effectLst/>
                            </a:rPr>
                            <a:t>Si</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45902224"/>
                      </a:ext>
                    </a:extLst>
                  </a:tr>
                </a:tbl>
              </a:graphicData>
            </a:graphic>
          </p:graphicFrame>
        </mc:Fallback>
      </mc:AlternateContent>
      <p:sp>
        <p:nvSpPr>
          <p:cNvPr id="16" name="Rectángulo: esquinas redondeadas 15">
            <a:extLst>
              <a:ext uri="{FF2B5EF4-FFF2-40B4-BE49-F238E27FC236}">
                <a16:creationId xmlns:a16="http://schemas.microsoft.com/office/drawing/2014/main" id="{54B74221-B58C-4D3F-995B-427D48016304}"/>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29469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4820377" y="661649"/>
            <a:ext cx="2042932"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PROTOTIPADO</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5" name="Imagen 4">
            <a:extLst>
              <a:ext uri="{FF2B5EF4-FFF2-40B4-BE49-F238E27FC236}">
                <a16:creationId xmlns:a16="http://schemas.microsoft.com/office/drawing/2014/main" id="{BC3A9175-EEA0-4270-89E6-458108C95A6B}"/>
              </a:ext>
            </a:extLst>
          </p:cNvPr>
          <p:cNvPicPr>
            <a:picLocks noChangeAspect="1"/>
          </p:cNvPicPr>
          <p:nvPr/>
        </p:nvPicPr>
        <p:blipFill>
          <a:blip r:embed="rId3"/>
          <a:stretch>
            <a:fillRect/>
          </a:stretch>
        </p:blipFill>
        <p:spPr>
          <a:xfrm>
            <a:off x="507373" y="1871161"/>
            <a:ext cx="2086266" cy="2724530"/>
          </a:xfrm>
          <a:prstGeom prst="rect">
            <a:avLst/>
          </a:prstGeom>
          <a:ln>
            <a:solidFill>
              <a:schemeClr val="accent3"/>
            </a:solidFill>
          </a:ln>
        </p:spPr>
      </p:pic>
      <p:sp>
        <p:nvSpPr>
          <p:cNvPr id="19" name="CuadroTexto 18">
            <a:extLst>
              <a:ext uri="{FF2B5EF4-FFF2-40B4-BE49-F238E27FC236}">
                <a16:creationId xmlns:a16="http://schemas.microsoft.com/office/drawing/2014/main" id="{530D7BF1-DF38-43C9-BF59-D59B7969B6D0}"/>
              </a:ext>
            </a:extLst>
          </p:cNvPr>
          <p:cNvSpPr txBox="1"/>
          <p:nvPr/>
        </p:nvSpPr>
        <p:spPr>
          <a:xfrm>
            <a:off x="837811" y="1375423"/>
            <a:ext cx="1425390"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IMPRESORA</a:t>
            </a:r>
          </a:p>
        </p:txBody>
      </p:sp>
      <p:pic>
        <p:nvPicPr>
          <p:cNvPr id="21" name="Imagen 20" descr="Imagen que contiene Interfaz de usuario gráfica&#10;&#10;Descripción generada automáticamente">
            <a:extLst>
              <a:ext uri="{FF2B5EF4-FFF2-40B4-BE49-F238E27FC236}">
                <a16:creationId xmlns:a16="http://schemas.microsoft.com/office/drawing/2014/main" id="{33B6CB5D-8C10-4C50-B6F6-19CB7D83F2CA}"/>
              </a:ext>
            </a:extLst>
          </p:cNvPr>
          <p:cNvPicPr/>
          <p:nvPr/>
        </p:nvPicPr>
        <p:blipFill>
          <a:blip r:embed="rId4"/>
          <a:stretch>
            <a:fillRect/>
          </a:stretch>
        </p:blipFill>
        <p:spPr>
          <a:xfrm>
            <a:off x="3302501" y="1680236"/>
            <a:ext cx="4528247" cy="1599961"/>
          </a:xfrm>
          <a:prstGeom prst="rect">
            <a:avLst/>
          </a:prstGeom>
          <a:ln w="12700">
            <a:solidFill>
              <a:schemeClr val="accent3"/>
            </a:solidFill>
          </a:ln>
        </p:spPr>
      </p:pic>
      <p:sp>
        <p:nvSpPr>
          <p:cNvPr id="23" name="CuadroTexto 22">
            <a:extLst>
              <a:ext uri="{FF2B5EF4-FFF2-40B4-BE49-F238E27FC236}">
                <a16:creationId xmlns:a16="http://schemas.microsoft.com/office/drawing/2014/main" id="{33BE0C03-A9CF-48DA-9B4B-7C84D026E6E4}"/>
              </a:ext>
            </a:extLst>
          </p:cNvPr>
          <p:cNvSpPr txBox="1"/>
          <p:nvPr/>
        </p:nvSpPr>
        <p:spPr>
          <a:xfrm>
            <a:off x="3829516" y="1175456"/>
            <a:ext cx="3553730"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“PRUSA SLICER” – ORIENTACIÓN</a:t>
            </a:r>
          </a:p>
        </p:txBody>
      </p:sp>
      <p:pic>
        <p:nvPicPr>
          <p:cNvPr id="8" name="Gráfico 7" descr="Checkmark con relleno sólido">
            <a:extLst>
              <a:ext uri="{FF2B5EF4-FFF2-40B4-BE49-F238E27FC236}">
                <a16:creationId xmlns:a16="http://schemas.microsoft.com/office/drawing/2014/main" id="{F62620B3-8083-4E0E-BA29-99631D71EE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8532" y="1773663"/>
            <a:ext cx="461513" cy="461513"/>
          </a:xfrm>
          <a:prstGeom prst="rect">
            <a:avLst/>
          </a:prstGeom>
        </p:spPr>
      </p:pic>
      <p:pic>
        <p:nvPicPr>
          <p:cNvPr id="13" name="Gráfico 12" descr="Close con relleno sólido">
            <a:extLst>
              <a:ext uri="{FF2B5EF4-FFF2-40B4-BE49-F238E27FC236}">
                <a16:creationId xmlns:a16="http://schemas.microsoft.com/office/drawing/2014/main" id="{EDB36F1F-A8FA-420B-9065-8AA2CC488F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86315" y="1793933"/>
            <a:ext cx="461514" cy="461514"/>
          </a:xfrm>
          <a:prstGeom prst="rect">
            <a:avLst/>
          </a:prstGeom>
        </p:spPr>
      </p:pic>
      <p:pic>
        <p:nvPicPr>
          <p:cNvPr id="25" name="Imagen 24" descr="Interfaz de usuario gráfica, Aplicación&#10;&#10;Descripción generada automáticamente">
            <a:extLst>
              <a:ext uri="{FF2B5EF4-FFF2-40B4-BE49-F238E27FC236}">
                <a16:creationId xmlns:a16="http://schemas.microsoft.com/office/drawing/2014/main" id="{3C0878A1-C4E1-43A0-A42C-BF7A87CE040E}"/>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838675" y="3455722"/>
            <a:ext cx="5351169" cy="2749927"/>
          </a:xfrm>
          <a:prstGeom prst="rect">
            <a:avLst/>
          </a:prstGeom>
          <a:noFill/>
          <a:ln>
            <a:solidFill>
              <a:schemeClr val="tx1"/>
            </a:solidFill>
          </a:ln>
        </p:spPr>
      </p:pic>
      <p:sp>
        <p:nvSpPr>
          <p:cNvPr id="28" name="CuadroTexto 27">
            <a:extLst>
              <a:ext uri="{FF2B5EF4-FFF2-40B4-BE49-F238E27FC236}">
                <a16:creationId xmlns:a16="http://schemas.microsoft.com/office/drawing/2014/main" id="{5158660D-7D1F-4522-A16C-9955B6A8E2CE}"/>
              </a:ext>
            </a:extLst>
          </p:cNvPr>
          <p:cNvSpPr txBox="1"/>
          <p:nvPr/>
        </p:nvSpPr>
        <p:spPr>
          <a:xfrm>
            <a:off x="874647" y="5144023"/>
            <a:ext cx="1624933"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PARÁMETROS</a:t>
            </a:r>
          </a:p>
        </p:txBody>
      </p:sp>
      <p:pic>
        <p:nvPicPr>
          <p:cNvPr id="29" name="Imagen 28" descr="Diagrama&#10;&#10;Descripción generada automáticamente con confianza baja">
            <a:extLst>
              <a:ext uri="{FF2B5EF4-FFF2-40B4-BE49-F238E27FC236}">
                <a16:creationId xmlns:a16="http://schemas.microsoft.com/office/drawing/2014/main" id="{5D1A8BDB-E114-475E-A05A-5E897347F5C0}"/>
              </a:ext>
            </a:extLst>
          </p:cNvPr>
          <p:cNvPicPr/>
          <p:nvPr/>
        </p:nvPicPr>
        <p:blipFill>
          <a:blip r:embed="rId10"/>
          <a:stretch>
            <a:fillRect/>
          </a:stretch>
        </p:blipFill>
        <p:spPr>
          <a:xfrm>
            <a:off x="8710183" y="1660091"/>
            <a:ext cx="3069748" cy="2295428"/>
          </a:xfrm>
          <a:prstGeom prst="rect">
            <a:avLst/>
          </a:prstGeom>
          <a:ln>
            <a:solidFill>
              <a:schemeClr val="tx1"/>
            </a:solidFill>
          </a:ln>
        </p:spPr>
      </p:pic>
      <p:pic>
        <p:nvPicPr>
          <p:cNvPr id="30" name="Imagen 29" descr="Diagrama&#10;&#10;Descripción generada automáticamente con confianza baja">
            <a:extLst>
              <a:ext uri="{FF2B5EF4-FFF2-40B4-BE49-F238E27FC236}">
                <a16:creationId xmlns:a16="http://schemas.microsoft.com/office/drawing/2014/main" id="{8FF2530D-2D21-475B-9AE2-4D9047CF5822}"/>
              </a:ext>
            </a:extLst>
          </p:cNvPr>
          <p:cNvPicPr/>
          <p:nvPr/>
        </p:nvPicPr>
        <p:blipFill rotWithShape="1">
          <a:blip r:embed="rId10"/>
          <a:srcRect l="27122" t="30450" r="57212" b="48381"/>
          <a:stretch/>
        </p:blipFill>
        <p:spPr>
          <a:xfrm>
            <a:off x="9477557" y="4345890"/>
            <a:ext cx="1535000" cy="1444488"/>
          </a:xfrm>
          <a:prstGeom prst="rect">
            <a:avLst/>
          </a:prstGeom>
          <a:ln w="38100">
            <a:solidFill>
              <a:srgbClr val="FF0000"/>
            </a:solidFill>
          </a:ln>
        </p:spPr>
      </p:pic>
      <p:sp>
        <p:nvSpPr>
          <p:cNvPr id="31" name="CuadroTexto 30">
            <a:extLst>
              <a:ext uri="{FF2B5EF4-FFF2-40B4-BE49-F238E27FC236}">
                <a16:creationId xmlns:a16="http://schemas.microsoft.com/office/drawing/2014/main" id="{28F9DB03-D5A5-4E5C-A6BA-90BFBCA7F21E}"/>
              </a:ext>
            </a:extLst>
          </p:cNvPr>
          <p:cNvSpPr txBox="1"/>
          <p:nvPr/>
        </p:nvSpPr>
        <p:spPr>
          <a:xfrm>
            <a:off x="9516348" y="1187591"/>
            <a:ext cx="1483098" cy="338554"/>
          </a:xfrm>
          <a:prstGeom prst="rect">
            <a:avLst/>
          </a:prstGeom>
          <a:solidFill>
            <a:schemeClr val="bg1"/>
          </a:solidFill>
          <a:ln w="38100">
            <a:solidFill>
              <a:schemeClr val="accent3"/>
            </a:solidFill>
          </a:ln>
        </p:spPr>
        <p:txBody>
          <a:bodyPr wrap="none" rtlCol="0">
            <a:spAutoFit/>
          </a:bodyPr>
          <a:lstStyle/>
          <a:p>
            <a:pPr algn="ctr"/>
            <a:r>
              <a:rPr lang="es-EC" sz="1600" b="1" dirty="0">
                <a:latin typeface="Arial" panose="020B0604020202020204" pitchFamily="34" charset="0"/>
                <a:cs typeface="Arial" panose="020B0604020202020204" pitchFamily="34" charset="0"/>
              </a:rPr>
              <a:t>SIMULACIÓN</a:t>
            </a:r>
          </a:p>
        </p:txBody>
      </p:sp>
      <p:sp>
        <p:nvSpPr>
          <p:cNvPr id="15" name="Rectángulo 14">
            <a:extLst>
              <a:ext uri="{FF2B5EF4-FFF2-40B4-BE49-F238E27FC236}">
                <a16:creationId xmlns:a16="http://schemas.microsoft.com/office/drawing/2014/main" id="{48A08598-E78B-4E84-A8C0-79605B16D996}"/>
              </a:ext>
            </a:extLst>
          </p:cNvPr>
          <p:cNvSpPr/>
          <p:nvPr/>
        </p:nvSpPr>
        <p:spPr>
          <a:xfrm>
            <a:off x="9516348" y="2255447"/>
            <a:ext cx="449287" cy="527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2" name="Conector recto 31">
            <a:extLst>
              <a:ext uri="{FF2B5EF4-FFF2-40B4-BE49-F238E27FC236}">
                <a16:creationId xmlns:a16="http://schemas.microsoft.com/office/drawing/2014/main" id="{FCE64C8B-B655-453C-BF3B-D707A42D1FD8}"/>
              </a:ext>
            </a:extLst>
          </p:cNvPr>
          <p:cNvCxnSpPr>
            <a:stCxn id="15" idx="2"/>
            <a:endCxn id="30" idx="0"/>
          </p:cNvCxnSpPr>
          <p:nvPr/>
        </p:nvCxnSpPr>
        <p:spPr>
          <a:xfrm>
            <a:off x="9740992" y="2782957"/>
            <a:ext cx="504065" cy="15629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ángulo: esquinas redondeadas 17">
            <a:extLst>
              <a:ext uri="{FF2B5EF4-FFF2-40B4-BE49-F238E27FC236}">
                <a16:creationId xmlns:a16="http://schemas.microsoft.com/office/drawing/2014/main" id="{0AC22163-F638-45A8-88CE-29681CE665C8}"/>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8541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4820377" y="661649"/>
            <a:ext cx="2042932"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PROTOTIPADO</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18" name="Imagen 17" descr="Imagen que contiene interior, tabla, escritorio, computadora&#10;&#10;Descripción generada automáticamente">
            <a:extLst>
              <a:ext uri="{FF2B5EF4-FFF2-40B4-BE49-F238E27FC236}">
                <a16:creationId xmlns:a16="http://schemas.microsoft.com/office/drawing/2014/main" id="{ABA400C7-7726-4F1B-87A1-78C93225C49B}"/>
              </a:ext>
            </a:extLst>
          </p:cNvPr>
          <p:cNvPicPr/>
          <p:nvPr/>
        </p:nvPicPr>
        <p:blipFill>
          <a:blip r:embed="rId3"/>
          <a:stretch>
            <a:fillRect/>
          </a:stretch>
        </p:blipFill>
        <p:spPr>
          <a:xfrm>
            <a:off x="1338468" y="1622029"/>
            <a:ext cx="9713843" cy="4168349"/>
          </a:xfrm>
          <a:prstGeom prst="rect">
            <a:avLst/>
          </a:prstGeom>
          <a:ln w="19050">
            <a:solidFill>
              <a:schemeClr val="accent3"/>
            </a:solidFill>
          </a:ln>
        </p:spPr>
      </p:pic>
      <p:sp>
        <p:nvSpPr>
          <p:cNvPr id="20" name="CuadroTexto 19">
            <a:extLst>
              <a:ext uri="{FF2B5EF4-FFF2-40B4-BE49-F238E27FC236}">
                <a16:creationId xmlns:a16="http://schemas.microsoft.com/office/drawing/2014/main" id="{9E7C818E-93CE-4499-AF90-DEAEE6032EA8}"/>
              </a:ext>
            </a:extLst>
          </p:cNvPr>
          <p:cNvSpPr txBox="1"/>
          <p:nvPr/>
        </p:nvSpPr>
        <p:spPr>
          <a:xfrm>
            <a:off x="5283918" y="1446888"/>
            <a:ext cx="1624163" cy="400110"/>
          </a:xfrm>
          <a:prstGeom prst="rect">
            <a:avLst/>
          </a:prstGeom>
          <a:solidFill>
            <a:schemeClr val="bg1"/>
          </a:solidFill>
          <a:ln w="38100">
            <a:solidFill>
              <a:schemeClr val="accent3"/>
            </a:solidFill>
          </a:ln>
        </p:spPr>
        <p:txBody>
          <a:bodyPr wrap="none" rtlCol="0">
            <a:spAutoFit/>
          </a:bodyPr>
          <a:lstStyle/>
          <a:p>
            <a:pPr algn="ctr"/>
            <a:r>
              <a:rPr lang="es-EC" sz="2000" b="1" dirty="0">
                <a:latin typeface="Arial" panose="020B0604020202020204" pitchFamily="34" charset="0"/>
                <a:cs typeface="Arial" panose="020B0604020202020204" pitchFamily="34" charset="0"/>
              </a:rPr>
              <a:t>IMPRESIÓN</a:t>
            </a:r>
          </a:p>
        </p:txBody>
      </p:sp>
      <p:sp>
        <p:nvSpPr>
          <p:cNvPr id="8" name="Rectángulo: esquinas redondeadas 7">
            <a:extLst>
              <a:ext uri="{FF2B5EF4-FFF2-40B4-BE49-F238E27FC236}">
                <a16:creationId xmlns:a16="http://schemas.microsoft.com/office/drawing/2014/main" id="{F0047687-D6AE-490B-A234-0DA456CDBCFA}"/>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4304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641126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 – INGENIERÍA DE DETALLE</a:t>
            </a:r>
          </a:p>
        </p:txBody>
      </p:sp>
      <p:sp>
        <p:nvSpPr>
          <p:cNvPr id="2" name="CuadroTexto 1"/>
          <p:cNvSpPr txBox="1"/>
          <p:nvPr/>
        </p:nvSpPr>
        <p:spPr>
          <a:xfrm>
            <a:off x="4037506" y="661649"/>
            <a:ext cx="3608681"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MODELOS RENDERIZADOS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pic>
        <p:nvPicPr>
          <p:cNvPr id="8" name="Imagen 7">
            <a:extLst>
              <a:ext uri="{FF2B5EF4-FFF2-40B4-BE49-F238E27FC236}">
                <a16:creationId xmlns:a16="http://schemas.microsoft.com/office/drawing/2014/main" id="{F8972F8A-1C29-49B0-B1AD-B3DDDBD91BA4}"/>
              </a:ext>
            </a:extLst>
          </p:cNvPr>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307184" y="2358890"/>
            <a:ext cx="3787736" cy="2517910"/>
          </a:xfrm>
          <a:prstGeom prst="rect">
            <a:avLst/>
          </a:prstGeom>
          <a:ln>
            <a:solidFill>
              <a:schemeClr val="tx1"/>
            </a:solidFill>
          </a:ln>
        </p:spPr>
      </p:pic>
      <p:pic>
        <p:nvPicPr>
          <p:cNvPr id="9" name="Imagen 8">
            <a:extLst>
              <a:ext uri="{FF2B5EF4-FFF2-40B4-BE49-F238E27FC236}">
                <a16:creationId xmlns:a16="http://schemas.microsoft.com/office/drawing/2014/main" id="{19806EAD-F998-4880-AD5B-FA7043AC478D}"/>
              </a:ext>
            </a:extLst>
          </p:cNvPr>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3337" t="23516" r="16039" b="5309"/>
          <a:stretch/>
        </p:blipFill>
        <p:spPr bwMode="auto">
          <a:xfrm>
            <a:off x="4228632" y="2358890"/>
            <a:ext cx="3787736" cy="2517905"/>
          </a:xfrm>
          <a:prstGeom prst="rect">
            <a:avLst/>
          </a:prstGeom>
          <a:noFill/>
          <a:ln>
            <a:solidFill>
              <a:schemeClr val="tx1"/>
            </a:solid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1BBADF16-635F-4535-8A12-E1C7EE0AFE7B}"/>
              </a:ext>
            </a:extLst>
          </p:cNvPr>
          <p:cNvPicPr/>
          <p:nvPr/>
        </p:nvPicPr>
        <p:blipFill rotWithShape="1">
          <a:blip r:embed="rId7" cstate="print">
            <a:extLst>
              <a:ext uri="{28A0092B-C50C-407E-A947-70E740481C1C}">
                <a14:useLocalDpi xmlns:a14="http://schemas.microsoft.com/office/drawing/2010/main" val="0"/>
              </a:ext>
            </a:extLst>
          </a:blip>
          <a:srcRect l="24165" t="15842" r="25211"/>
          <a:stretch/>
        </p:blipFill>
        <p:spPr bwMode="auto">
          <a:xfrm>
            <a:off x="8150080" y="2358890"/>
            <a:ext cx="3787736" cy="2517900"/>
          </a:xfrm>
          <a:prstGeom prst="rect">
            <a:avLst/>
          </a:prstGeom>
          <a:noFill/>
          <a:ln>
            <a:solidFill>
              <a:schemeClr val="tx1"/>
            </a:solidFill>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C0B7FA5F-4F0D-4BCE-84FA-C077A9B2294B}"/>
              </a:ext>
            </a:extLst>
          </p:cNvPr>
          <p:cNvSpPr txBox="1"/>
          <p:nvPr/>
        </p:nvSpPr>
        <p:spPr>
          <a:xfrm>
            <a:off x="1317637" y="1632620"/>
            <a:ext cx="1766830" cy="400110"/>
          </a:xfrm>
          <a:prstGeom prst="rect">
            <a:avLst/>
          </a:prstGeom>
          <a:solidFill>
            <a:schemeClr val="bg1"/>
          </a:solidFill>
          <a:ln w="38100">
            <a:solidFill>
              <a:schemeClr val="accent3"/>
            </a:solidFill>
          </a:ln>
        </p:spPr>
        <p:txBody>
          <a:bodyPr wrap="none" rtlCol="0">
            <a:spAutoFit/>
          </a:bodyPr>
          <a:lstStyle/>
          <a:p>
            <a:pPr algn="ctr"/>
            <a:r>
              <a:rPr lang="es-EC" sz="2000" b="1" dirty="0">
                <a:latin typeface="Arial" panose="020B0604020202020204" pitchFamily="34" charset="0"/>
                <a:cs typeface="Arial" panose="020B0604020202020204" pitchFamily="34" charset="0"/>
              </a:rPr>
              <a:t>Modelo Base</a:t>
            </a:r>
          </a:p>
        </p:txBody>
      </p:sp>
      <p:sp>
        <p:nvSpPr>
          <p:cNvPr id="12" name="CuadroTexto 11">
            <a:extLst>
              <a:ext uri="{FF2B5EF4-FFF2-40B4-BE49-F238E27FC236}">
                <a16:creationId xmlns:a16="http://schemas.microsoft.com/office/drawing/2014/main" id="{DF2AE908-79EB-4EAC-BCAC-7238B074EC3E}"/>
              </a:ext>
            </a:extLst>
          </p:cNvPr>
          <p:cNvSpPr txBox="1"/>
          <p:nvPr/>
        </p:nvSpPr>
        <p:spPr>
          <a:xfrm>
            <a:off x="4516034" y="1632620"/>
            <a:ext cx="3212932" cy="400110"/>
          </a:xfrm>
          <a:prstGeom prst="rect">
            <a:avLst/>
          </a:prstGeom>
          <a:solidFill>
            <a:schemeClr val="bg1"/>
          </a:solidFill>
          <a:ln w="38100">
            <a:solidFill>
              <a:schemeClr val="accent3"/>
            </a:solidFill>
          </a:ln>
        </p:spPr>
        <p:txBody>
          <a:bodyPr wrap="none" rtlCol="0">
            <a:spAutoFit/>
          </a:bodyPr>
          <a:lstStyle/>
          <a:p>
            <a:pPr algn="ctr"/>
            <a:r>
              <a:rPr lang="es-EC" sz="2000" b="1" dirty="0">
                <a:latin typeface="Arial" panose="020B0604020202020204" pitchFamily="34" charset="0"/>
                <a:cs typeface="Arial" panose="020B0604020202020204" pitchFamily="34" charset="0"/>
              </a:rPr>
              <a:t>Optimización Topológica</a:t>
            </a:r>
          </a:p>
        </p:txBody>
      </p:sp>
      <p:sp>
        <p:nvSpPr>
          <p:cNvPr id="13" name="CuadroTexto 12">
            <a:extLst>
              <a:ext uri="{FF2B5EF4-FFF2-40B4-BE49-F238E27FC236}">
                <a16:creationId xmlns:a16="http://schemas.microsoft.com/office/drawing/2014/main" id="{90ED4BBC-8D62-4558-8663-1DB52B1B8A1D}"/>
              </a:ext>
            </a:extLst>
          </p:cNvPr>
          <p:cNvSpPr txBox="1"/>
          <p:nvPr/>
        </p:nvSpPr>
        <p:spPr>
          <a:xfrm>
            <a:off x="8783827" y="1622944"/>
            <a:ext cx="2520242" cy="400110"/>
          </a:xfrm>
          <a:prstGeom prst="rect">
            <a:avLst/>
          </a:prstGeom>
          <a:solidFill>
            <a:schemeClr val="bg1"/>
          </a:solidFill>
          <a:ln w="38100">
            <a:solidFill>
              <a:schemeClr val="accent3"/>
            </a:solidFill>
          </a:ln>
        </p:spPr>
        <p:txBody>
          <a:bodyPr wrap="none" rtlCol="0">
            <a:spAutoFit/>
          </a:bodyPr>
          <a:lstStyle/>
          <a:p>
            <a:pPr algn="ctr"/>
            <a:r>
              <a:rPr lang="es-EC" sz="2000" b="1" dirty="0">
                <a:latin typeface="Arial" panose="020B0604020202020204" pitchFamily="34" charset="0"/>
                <a:cs typeface="Arial" panose="020B0604020202020204" pitchFamily="34" charset="0"/>
              </a:rPr>
              <a:t>Diseño Generativo</a:t>
            </a:r>
          </a:p>
        </p:txBody>
      </p:sp>
      <p:sp>
        <p:nvSpPr>
          <p:cNvPr id="14" name="Rectángulo: esquinas redondeadas 13">
            <a:extLst>
              <a:ext uri="{FF2B5EF4-FFF2-40B4-BE49-F238E27FC236}">
                <a16:creationId xmlns:a16="http://schemas.microsoft.com/office/drawing/2014/main" id="{7B7B1DEE-E597-4983-8F04-0A16E7D2B847}"/>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0760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9290305"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VI – CONCLUSIONES Y RECOMENDACIONES</a:t>
            </a:r>
          </a:p>
        </p:txBody>
      </p:sp>
      <p:sp>
        <p:nvSpPr>
          <p:cNvPr id="2" name="CuadroTexto 1"/>
          <p:cNvSpPr txBox="1"/>
          <p:nvPr/>
        </p:nvSpPr>
        <p:spPr>
          <a:xfrm>
            <a:off x="4907920" y="661649"/>
            <a:ext cx="1867820"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Conclusiones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3" name="Rectángulo 2"/>
          <p:cNvSpPr/>
          <p:nvPr/>
        </p:nvSpPr>
        <p:spPr>
          <a:xfrm>
            <a:off x="201168" y="1157905"/>
            <a:ext cx="11649456" cy="1046440"/>
          </a:xfrm>
          <a:prstGeom prst="rect">
            <a:avLst/>
          </a:prstGeom>
        </p:spPr>
        <p:txBody>
          <a:bodyPr wrap="square">
            <a:spAutoFit/>
          </a:bodyPr>
          <a:lstStyle/>
          <a:p>
            <a:pPr marL="265113" lvl="0" indent="-265113" algn="just">
              <a:spcAft>
                <a:spcPts val="0"/>
              </a:spcAft>
              <a:buFont typeface="Arial" panose="020B0604020202020204" pitchFamily="34" charset="0"/>
              <a:buChar char="•"/>
            </a:pPr>
            <a:endParaRPr lang="es-EC" sz="1500" dirty="0">
              <a:latin typeface="Arial" panose="020B0604020202020204" pitchFamily="34" charset="0"/>
              <a:ea typeface="Calibri" panose="020F0502020204030204" pitchFamily="34" charset="0"/>
              <a:cs typeface="Arial" panose="020B0604020202020204" pitchFamily="34" charset="0"/>
            </a:endParaRPr>
          </a:p>
          <a:p>
            <a:pPr marL="265113" indent="-265113" algn="just">
              <a:buFont typeface="Arial" panose="020B0604020202020204" pitchFamily="34" charset="0"/>
              <a:buChar char="•"/>
            </a:pPr>
            <a:endParaRPr lang="es-EC" sz="1500" dirty="0">
              <a:latin typeface="Arial" panose="020B0604020202020204" pitchFamily="34" charset="0"/>
              <a:ea typeface="Calibri" panose="020F0502020204030204" pitchFamily="34" charset="0"/>
              <a:cs typeface="Arial" panose="020B0604020202020204" pitchFamily="34" charset="0"/>
            </a:endParaRPr>
          </a:p>
          <a:p>
            <a:pPr marL="265113" indent="-265113" algn="just">
              <a:buFont typeface="Arial" panose="020B0604020202020204" pitchFamily="34" charset="0"/>
              <a:buChar char="•"/>
            </a:pPr>
            <a:endParaRPr lang="es-EC" sz="1600" dirty="0">
              <a:latin typeface="Arial" panose="020B0604020202020204" pitchFamily="34" charset="0"/>
              <a:ea typeface="Calibri" panose="020F0502020204030204" pitchFamily="34" charset="0"/>
              <a:cs typeface="Arial" panose="020B0604020202020204" pitchFamily="34" charset="0"/>
            </a:endParaRPr>
          </a:p>
          <a:p>
            <a:pPr marL="265113" indent="-265113" algn="just">
              <a:buFont typeface="Arial" panose="020B0604020202020204" pitchFamily="34" charset="0"/>
              <a:buChar char="•"/>
            </a:pP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18DBAA89-6AC1-4703-A247-570E5CB2394C}"/>
              </a:ext>
            </a:extLst>
          </p:cNvPr>
          <p:cNvSpPr txBox="1"/>
          <p:nvPr/>
        </p:nvSpPr>
        <p:spPr>
          <a:xfrm>
            <a:off x="341376" y="1266063"/>
            <a:ext cx="11649456" cy="4524315"/>
          </a:xfrm>
          <a:prstGeom prst="rect">
            <a:avLst/>
          </a:prstGeom>
          <a:noFill/>
        </p:spPr>
        <p:txBody>
          <a:bodyPr wrap="square">
            <a:spAutoFit/>
          </a:bodyPr>
          <a:lstStyle/>
          <a:p>
            <a:r>
              <a:rPr lang="es-EC" dirty="0"/>
              <a:t>•   Es imperioso analizar los resultados obtenidos respecto a los indicadores del factor de seguridad que maneja SolidWorks mismos que en el presente trabajo son considerablemente altos, esto podría incitar a pensar que el modelo base (del cual parten todos los estudios) está sobredimensionado, sin embargo, no se consideró un rediseño debido a que los componentes en los que se basó su diseño fueron ubicados geométricamente de la forma más compacta posible para no obtener un choque en las hélices; el otro aspecto al cual se podría trabajar es el espesor, sin embargo, esto arriesgaría la rigidez del modelo. Sobre todo lo mencionado, se considera que el uso de las herramientas de optimización queda muy bien plasmado en el presente proyecto y se lo puede evidenciar en las tablas de resultados. </a:t>
            </a:r>
          </a:p>
          <a:p>
            <a:r>
              <a:rPr lang="es-EC" dirty="0"/>
              <a:t>•   El gran beneficio de la optimización topológica queda claramente plasmado en la presente tesis. Tal y como se pudo constatar en la Tabla 11 el ahorro de masa después de la optimización y posteriormente el rediseño en base a los resultados, es muy significativo, fue un ahorro del 53.85% de masa en comparación con el modelo inicial. El potencial de esta herramienta en los distintos softwares que la poseen es inmenso. </a:t>
            </a:r>
          </a:p>
          <a:p>
            <a:r>
              <a:rPr lang="es-EC" dirty="0"/>
              <a:t>•   Si bien el diseño generativo en una herramienta relativamente nueva y con poca socialización debido a que aún sigue en desarrollo; se pudo comprobar que su utilidad al igual que la optimización topológica para el diseño en base a ahorro de masa es considerable. Pues en el modelo resultante del diseño generativo se tuvo un ahorro de masa del 45.57% tal y como se lo puede observar en la Tabla 22, valor que ubica el peso del modelo dentro del rango que se planteó que el dron pueda elevarse. </a:t>
            </a:r>
          </a:p>
        </p:txBody>
      </p:sp>
      <p:sp>
        <p:nvSpPr>
          <p:cNvPr id="9" name="Rectángulo: esquinas redondeadas 8">
            <a:extLst>
              <a:ext uri="{FF2B5EF4-FFF2-40B4-BE49-F238E27FC236}">
                <a16:creationId xmlns:a16="http://schemas.microsoft.com/office/drawing/2014/main" id="{50B44F12-187B-49AA-90B4-A26AD2291627}"/>
              </a:ext>
            </a:extLst>
          </p:cNvPr>
          <p:cNvSpPr/>
          <p:nvPr/>
        </p:nvSpPr>
        <p:spPr>
          <a:xfrm>
            <a:off x="11734800" y="6610350"/>
            <a:ext cx="262128" cy="161924"/>
          </a:xfrm>
          <a:prstGeom prst="roundRect">
            <a:avLst/>
          </a:prstGeom>
          <a:solidFill>
            <a:schemeClr val="accent3">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2133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9290305"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VI – CONCLUSIONES Y RECOMENDACIONES</a:t>
            </a:r>
          </a:p>
        </p:txBody>
      </p:sp>
      <p:sp>
        <p:nvSpPr>
          <p:cNvPr id="2" name="CuadroTexto 1"/>
          <p:cNvSpPr txBox="1"/>
          <p:nvPr/>
        </p:nvSpPr>
        <p:spPr>
          <a:xfrm>
            <a:off x="4907920" y="661649"/>
            <a:ext cx="1867820"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Conclusiones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3" name="Rectángulo 2"/>
          <p:cNvSpPr/>
          <p:nvPr/>
        </p:nvSpPr>
        <p:spPr>
          <a:xfrm>
            <a:off x="201168" y="1157905"/>
            <a:ext cx="11649456" cy="1046440"/>
          </a:xfrm>
          <a:prstGeom prst="rect">
            <a:avLst/>
          </a:prstGeom>
        </p:spPr>
        <p:txBody>
          <a:bodyPr wrap="square">
            <a:spAutoFit/>
          </a:bodyPr>
          <a:lstStyle/>
          <a:p>
            <a:pPr marL="265113" lvl="0" indent="-265113" algn="just">
              <a:spcAft>
                <a:spcPts val="0"/>
              </a:spcAft>
              <a:buFont typeface="Arial" panose="020B0604020202020204" pitchFamily="34" charset="0"/>
              <a:buChar char="•"/>
            </a:pPr>
            <a:endParaRPr lang="es-EC" sz="1500" dirty="0">
              <a:latin typeface="Arial" panose="020B0604020202020204" pitchFamily="34" charset="0"/>
              <a:ea typeface="Calibri" panose="020F0502020204030204" pitchFamily="34" charset="0"/>
              <a:cs typeface="Arial" panose="020B0604020202020204" pitchFamily="34" charset="0"/>
            </a:endParaRPr>
          </a:p>
          <a:p>
            <a:pPr marL="265113" indent="-265113" algn="just">
              <a:buFont typeface="Arial" panose="020B0604020202020204" pitchFamily="34" charset="0"/>
              <a:buChar char="•"/>
            </a:pPr>
            <a:endParaRPr lang="es-EC" sz="1500" dirty="0">
              <a:latin typeface="Arial" panose="020B0604020202020204" pitchFamily="34" charset="0"/>
              <a:ea typeface="Calibri" panose="020F0502020204030204" pitchFamily="34" charset="0"/>
              <a:cs typeface="Arial" panose="020B0604020202020204" pitchFamily="34" charset="0"/>
            </a:endParaRPr>
          </a:p>
          <a:p>
            <a:pPr marL="265113" indent="-265113" algn="just">
              <a:buFont typeface="Arial" panose="020B0604020202020204" pitchFamily="34" charset="0"/>
              <a:buChar char="•"/>
            </a:pPr>
            <a:endParaRPr lang="es-EC" sz="1600" dirty="0">
              <a:latin typeface="Arial" panose="020B0604020202020204" pitchFamily="34" charset="0"/>
              <a:ea typeface="Calibri" panose="020F0502020204030204" pitchFamily="34" charset="0"/>
              <a:cs typeface="Arial" panose="020B0604020202020204" pitchFamily="34" charset="0"/>
            </a:endParaRPr>
          </a:p>
          <a:p>
            <a:pPr marL="265113" indent="-265113" algn="just">
              <a:buFont typeface="Arial" panose="020B0604020202020204" pitchFamily="34" charset="0"/>
              <a:buChar char="•"/>
            </a:pP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18DBAA89-6AC1-4703-A247-570E5CB2394C}"/>
              </a:ext>
            </a:extLst>
          </p:cNvPr>
          <p:cNvSpPr txBox="1"/>
          <p:nvPr/>
        </p:nvSpPr>
        <p:spPr>
          <a:xfrm>
            <a:off x="341376" y="1305341"/>
            <a:ext cx="11649456" cy="4247317"/>
          </a:xfrm>
          <a:prstGeom prst="rect">
            <a:avLst/>
          </a:prstGeom>
          <a:noFill/>
        </p:spPr>
        <p:txBody>
          <a:bodyPr wrap="square">
            <a:spAutoFit/>
          </a:bodyPr>
          <a:lstStyle/>
          <a:p>
            <a:r>
              <a:rPr lang="es-EC" dirty="0"/>
              <a:t>•   Realizar una comparación para determinar cuál de los dos métodos da un mejor resultado resulta poco útil. Y el motivo de esta conclusión se fundamenta básicamente en que, si bien un método arroja una reducción mayor en masa, el otro tampoco se queda muy atrás y minimizando este aspecto; el que marca diferencia es la forma del resultado, la estética y con esto la manufactura del producto. Los dos métodos arrojan formas complejas de producción por métodos convencionales de manufactura. Entonces si la producción es por un método nuevo como la manufactura aditiva la inclinación por un método (Optimización topológica o Diseño Generativo) será influenciada finalmente por un tema de percepción estética. </a:t>
            </a:r>
          </a:p>
          <a:p>
            <a:r>
              <a:rPr lang="es-EC" dirty="0"/>
              <a:t>•   </a:t>
            </a:r>
            <a:r>
              <a:rPr lang="es-EC" dirty="0" err="1"/>
              <a:t>Ansys</a:t>
            </a:r>
            <a:r>
              <a:rPr lang="es-EC" dirty="0"/>
              <a:t> </a:t>
            </a:r>
            <a:r>
              <a:rPr lang="es-EC" dirty="0" err="1"/>
              <a:t>Fluent</a:t>
            </a:r>
            <a:r>
              <a:rPr lang="es-EC" dirty="0"/>
              <a:t> ha demostrado ser una herramienta inmensamente completa para el estudio de problemas de varias áreas en este caso dinámica de fluidos computacionales. Y si bien, la interpretación y desarrollo del problema planteado no fue a profundidad los resultados obtenidos y plasmados confirman principios y teorías que el problema acarreaba. Incluso se pudo llevar a cabo un cálculo simplificado de la fuerza de sustentación generada por la hélice, corroborando así el dato que se supuso basado en </a:t>
            </a:r>
            <a:r>
              <a:rPr lang="es-EC" dirty="0" err="1"/>
              <a:t>datasheet</a:t>
            </a:r>
            <a:r>
              <a:rPr lang="es-EC" dirty="0"/>
              <a:t> del motor en la fase previa del diseño preliminar del dron en el apartado de ingeniería conceptual.  </a:t>
            </a:r>
          </a:p>
          <a:p>
            <a:r>
              <a:rPr lang="es-EC" dirty="0"/>
              <a:t>•   La fabricación del modelo por tecnología aditiva se basa en la generación del modelo STL y la configuración de parámetros propios de la máquina, temperatura, materia prima y acabado superficial deseado como resultado. La configuración se basa en pruebas de ensayos de prueba y error, así los resultados satisfacen a los requerimientos esperados.</a:t>
            </a:r>
          </a:p>
        </p:txBody>
      </p:sp>
      <p:sp>
        <p:nvSpPr>
          <p:cNvPr id="9" name="Rectángulo: esquinas redondeadas 8">
            <a:extLst>
              <a:ext uri="{FF2B5EF4-FFF2-40B4-BE49-F238E27FC236}">
                <a16:creationId xmlns:a16="http://schemas.microsoft.com/office/drawing/2014/main" id="{94E10461-2F14-47EE-BA52-4E53EC6FCDE3}"/>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191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9290305"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VI – CONCLUSIONES Y RECOMENDACIONES</a:t>
            </a:r>
          </a:p>
        </p:txBody>
      </p:sp>
      <p:sp>
        <p:nvSpPr>
          <p:cNvPr id="2" name="CuadroTexto 1"/>
          <p:cNvSpPr txBox="1"/>
          <p:nvPr/>
        </p:nvSpPr>
        <p:spPr>
          <a:xfrm>
            <a:off x="4615375" y="661649"/>
            <a:ext cx="2452916"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Recomendaciones</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5" name="Rectángulo 4"/>
          <p:cNvSpPr/>
          <p:nvPr/>
        </p:nvSpPr>
        <p:spPr>
          <a:xfrm>
            <a:off x="201168" y="1467732"/>
            <a:ext cx="11178540" cy="4247317"/>
          </a:xfrm>
          <a:prstGeom prst="rect">
            <a:avLst/>
          </a:prstGeom>
        </p:spPr>
        <p:txBody>
          <a:bodyPr wrap="square">
            <a:spAutoFit/>
          </a:bodyPr>
          <a:lstStyle/>
          <a:p>
            <a:pPr marL="342900" lvl="0" indent="-342900" algn="just">
              <a:spcAft>
                <a:spcPts val="600"/>
              </a:spcAft>
              <a:buFont typeface="Arial" panose="020B0604020202020204" pitchFamily="34" charset="0"/>
              <a:buChar char="•"/>
            </a:pPr>
            <a:r>
              <a:rPr lang="es-EC" sz="1500" dirty="0">
                <a:latin typeface="Arial" panose="020B0604020202020204" pitchFamily="34" charset="0"/>
                <a:ea typeface="Calibri" panose="020F0502020204030204" pitchFamily="34" charset="0"/>
                <a:cs typeface="Arial" panose="020B0604020202020204" pitchFamily="34" charset="0"/>
              </a:rPr>
              <a:t>Para obtener un resultado aceptable en el rediseño de la optimización topológica se recomienda considerar cuidadosamente las zonas más críticas en las que se marca la eliminación de material. Cuidando así no alterar la resistencia mecánica de la estructura. Ya que el resultado de la optimización topológica es solo una guía de los lugares donde se puede retirar material, sin embargo, el diseñador no debe dejar de lado la lógica y el criterio de la estructura preliminar.  </a:t>
            </a:r>
          </a:p>
          <a:p>
            <a:pPr marL="342900" lvl="0" indent="-342900" algn="just">
              <a:spcAft>
                <a:spcPts val="600"/>
              </a:spcAft>
              <a:buFont typeface="Arial" panose="020B0604020202020204" pitchFamily="34" charset="0"/>
              <a:buChar char="•"/>
            </a:pPr>
            <a:endParaRPr lang="es-EC" sz="15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600"/>
              </a:spcAft>
              <a:buFont typeface="Arial" panose="020B0604020202020204" pitchFamily="34" charset="0"/>
              <a:buChar char="•"/>
            </a:pPr>
            <a:r>
              <a:rPr lang="es-EC" sz="1500" dirty="0">
                <a:latin typeface="Arial" panose="020B0604020202020204" pitchFamily="34" charset="0"/>
                <a:ea typeface="Calibri" panose="020F0502020204030204" pitchFamily="34" charset="0"/>
                <a:cs typeface="Arial" panose="020B0604020202020204" pitchFamily="34" charset="0"/>
              </a:rPr>
              <a:t>Se recomienda realizar el mayor número de simulaciones posibles para tener la mayor cantidad de opciones para escoger, ya que las formas son tan variadas y algunas pueden llegar a ser incluso algo poco prácticas. Para tratar de forzar alguna forma deseada hay que un hacer mayor enfoque en los obstáculos y las geometrías fijas que se le plantea al software para el ruteo del material.</a:t>
            </a:r>
          </a:p>
          <a:p>
            <a:pPr marL="342900" lvl="0" indent="-342900" algn="just">
              <a:spcAft>
                <a:spcPts val="600"/>
              </a:spcAft>
              <a:buFont typeface="Arial" panose="020B0604020202020204" pitchFamily="34" charset="0"/>
              <a:buChar char="•"/>
            </a:pPr>
            <a:endParaRPr lang="es-EC" sz="15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600"/>
              </a:spcAft>
              <a:buFont typeface="Arial" panose="020B0604020202020204" pitchFamily="34" charset="0"/>
              <a:buChar char="•"/>
            </a:pPr>
            <a:r>
              <a:rPr lang="es-EC" sz="1500" dirty="0">
                <a:latin typeface="Arial" panose="020B0604020202020204" pitchFamily="34" charset="0"/>
                <a:ea typeface="Calibri" panose="020F0502020204030204" pitchFamily="34" charset="0"/>
                <a:cs typeface="Arial" panose="020B0604020202020204" pitchFamily="34" charset="0"/>
              </a:rPr>
              <a:t>Para el apartado de </a:t>
            </a:r>
            <a:r>
              <a:rPr lang="es-EC" sz="1500" dirty="0" err="1">
                <a:latin typeface="Arial" panose="020B0604020202020204" pitchFamily="34" charset="0"/>
                <a:ea typeface="Calibri" panose="020F0502020204030204" pitchFamily="34" charset="0"/>
                <a:cs typeface="Arial" panose="020B0604020202020204" pitchFamily="34" charset="0"/>
              </a:rPr>
              <a:t>Ansys</a:t>
            </a:r>
            <a:r>
              <a:rPr lang="es-EC" sz="1500" dirty="0">
                <a:latin typeface="Arial" panose="020B0604020202020204" pitchFamily="34" charset="0"/>
                <a:ea typeface="Calibri" panose="020F0502020204030204" pitchFamily="34" charset="0"/>
                <a:cs typeface="Arial" panose="020B0604020202020204" pitchFamily="34" charset="0"/>
              </a:rPr>
              <a:t> </a:t>
            </a:r>
            <a:r>
              <a:rPr lang="es-EC" sz="1500" dirty="0" err="1">
                <a:latin typeface="Arial" panose="020B0604020202020204" pitchFamily="34" charset="0"/>
                <a:ea typeface="Calibri" panose="020F0502020204030204" pitchFamily="34" charset="0"/>
                <a:cs typeface="Arial" panose="020B0604020202020204" pitchFamily="34" charset="0"/>
              </a:rPr>
              <a:t>Fluent</a:t>
            </a:r>
            <a:r>
              <a:rPr lang="es-EC" sz="1500" dirty="0">
                <a:latin typeface="Arial" panose="020B0604020202020204" pitchFamily="34" charset="0"/>
                <a:ea typeface="Calibri" panose="020F0502020204030204" pitchFamily="34" charset="0"/>
                <a:cs typeface="Arial" panose="020B0604020202020204" pitchFamily="34" charset="0"/>
              </a:rPr>
              <a:t> se recomienda refinar la malla para obtener una calidad de estudio más precisa y evitar problemas en la convergencia (previo al seteo de los criterios de convergencia), adicionalmente es importante establecer cuidadosamente las condiciones de estudio. </a:t>
            </a:r>
          </a:p>
          <a:p>
            <a:pPr marL="342900" lvl="0" indent="-342900" algn="just">
              <a:spcAft>
                <a:spcPts val="600"/>
              </a:spcAft>
              <a:buFont typeface="Arial" panose="020B0604020202020204" pitchFamily="34" charset="0"/>
              <a:buChar char="•"/>
            </a:pPr>
            <a:endParaRPr lang="es-EC" sz="15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600"/>
              </a:spcAft>
              <a:buFont typeface="Arial" panose="020B0604020202020204" pitchFamily="34" charset="0"/>
              <a:buChar char="•"/>
            </a:pPr>
            <a:r>
              <a:rPr lang="es-EC" sz="1500" dirty="0">
                <a:latin typeface="Arial" panose="020B0604020202020204" pitchFamily="34" charset="0"/>
                <a:ea typeface="Calibri" panose="020F0502020204030204" pitchFamily="34" charset="0"/>
                <a:cs typeface="Arial" panose="020B0604020202020204" pitchFamily="34" charset="0"/>
              </a:rPr>
              <a:t>Si se plantea la producción de algún elemento por manufactura aditiva es primordial en la fase de diseño considerar las limitaciones dimensionales que las máquinas de impresión 3D establecen. </a:t>
            </a:r>
          </a:p>
        </p:txBody>
      </p:sp>
      <p:sp>
        <p:nvSpPr>
          <p:cNvPr id="6" name="Rectángulo: esquinas redondeadas 5">
            <a:extLst>
              <a:ext uri="{FF2B5EF4-FFF2-40B4-BE49-F238E27FC236}">
                <a16:creationId xmlns:a16="http://schemas.microsoft.com/office/drawing/2014/main" id="{5282108E-37DC-4A2D-A959-DDB2568B3A90}"/>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1767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ángulo 8"/>
          <p:cNvSpPr/>
          <p:nvPr/>
        </p:nvSpPr>
        <p:spPr>
          <a:xfrm>
            <a:off x="-1" y="2174038"/>
            <a:ext cx="12192000" cy="2542032"/>
          </a:xfrm>
          <a:prstGeom prst="rect">
            <a:avLst/>
          </a:prstGeom>
          <a:solidFill>
            <a:schemeClr val="accent3">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CuadroTexto 7"/>
          <p:cNvSpPr txBox="1"/>
          <p:nvPr/>
        </p:nvSpPr>
        <p:spPr>
          <a:xfrm>
            <a:off x="2820144" y="3121888"/>
            <a:ext cx="6551709" cy="646331"/>
          </a:xfrm>
          <a:prstGeom prst="rect">
            <a:avLst/>
          </a:prstGeom>
          <a:noFill/>
        </p:spPr>
        <p:txBody>
          <a:bodyPr wrap="square" rtlCol="0">
            <a:spAutoFit/>
          </a:bodyPr>
          <a:lstStyle/>
          <a:p>
            <a:pPr algn="ctr"/>
            <a:r>
              <a:rPr lang="es-EC" sz="3600" b="1" dirty="0">
                <a:latin typeface="3ds Light" panose="02000503020000020004" pitchFamily="50" charset="0"/>
                <a:cs typeface="Arial" panose="020B0604020202020204" pitchFamily="34" charset="0"/>
              </a:rPr>
              <a:t>GRACIAS POR SU ATENCIÓN</a:t>
            </a:r>
          </a:p>
        </p:txBody>
      </p:sp>
      <p:sp>
        <p:nvSpPr>
          <p:cNvPr id="4" name="Rectángulo: esquinas redondeadas 3">
            <a:extLst>
              <a:ext uri="{FF2B5EF4-FFF2-40B4-BE49-F238E27FC236}">
                <a16:creationId xmlns:a16="http://schemas.microsoft.com/office/drawing/2014/main" id="{02449857-D85F-42EA-8729-749DA90FB015}"/>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6697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5084065"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 - GENERALIDADES</a:t>
            </a:r>
          </a:p>
        </p:txBody>
      </p:sp>
      <p:sp>
        <p:nvSpPr>
          <p:cNvPr id="2" name="CuadroTexto 1"/>
          <p:cNvSpPr txBox="1"/>
          <p:nvPr/>
        </p:nvSpPr>
        <p:spPr>
          <a:xfrm>
            <a:off x="5257372" y="661649"/>
            <a:ext cx="1168911"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Alcance</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6" name="Diagrama 5">
            <a:extLst>
              <a:ext uri="{FF2B5EF4-FFF2-40B4-BE49-F238E27FC236}">
                <a16:creationId xmlns:a16="http://schemas.microsoft.com/office/drawing/2014/main" id="{4B29E682-162E-4084-BC38-5713CAFF3579}"/>
              </a:ext>
            </a:extLst>
          </p:cNvPr>
          <p:cNvGraphicFramePr/>
          <p:nvPr>
            <p:extLst>
              <p:ext uri="{D42A27DB-BD31-4B8C-83A1-F6EECF244321}">
                <p14:modId xmlns:p14="http://schemas.microsoft.com/office/powerpoint/2010/main" val="2396164154"/>
              </p:ext>
            </p:extLst>
          </p:nvPr>
        </p:nvGraphicFramePr>
        <p:xfrm>
          <a:off x="384313" y="1285461"/>
          <a:ext cx="11612615" cy="4504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3741CEE0-E64A-473D-8759-278041EE8186}"/>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532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7CCDF4E-9E72-4A37-8C59-CC0C7FE30912}"/>
              </a:ext>
            </a:extLst>
          </p:cNvPr>
          <p:cNvSpPr txBox="1"/>
          <p:nvPr/>
        </p:nvSpPr>
        <p:spPr>
          <a:xfrm>
            <a:off x="129956" y="85505"/>
            <a:ext cx="1857870" cy="646331"/>
          </a:xfrm>
          <a:prstGeom prst="rect">
            <a:avLst/>
          </a:prstGeom>
          <a:noFill/>
        </p:spPr>
        <p:txBody>
          <a:bodyPr wrap="square" rtlCol="0">
            <a:spAutoFit/>
          </a:bodyPr>
          <a:lstStyle/>
          <a:p>
            <a:pPr algn="ctr"/>
            <a:r>
              <a:rPr lang="es-EC" sz="3600" b="1" dirty="0">
                <a:latin typeface="3ds Light" panose="02000503020000020004" pitchFamily="50" charset="0"/>
                <a:cs typeface="Arial" panose="020B0604020202020204" pitchFamily="34" charset="0"/>
              </a:rPr>
              <a:t>ANEXO</a:t>
            </a:r>
          </a:p>
        </p:txBody>
      </p:sp>
      <p:pic>
        <p:nvPicPr>
          <p:cNvPr id="8" name="Imagen 7">
            <a:extLst>
              <a:ext uri="{FF2B5EF4-FFF2-40B4-BE49-F238E27FC236}">
                <a16:creationId xmlns:a16="http://schemas.microsoft.com/office/drawing/2014/main" id="{D0722D40-888B-4BCD-B377-9CCB585F2197}"/>
              </a:ext>
            </a:extLst>
          </p:cNvPr>
          <p:cNvPicPr>
            <a:picLocks noChangeAspect="1"/>
          </p:cNvPicPr>
          <p:nvPr/>
        </p:nvPicPr>
        <p:blipFill>
          <a:blip r:embed="rId2"/>
          <a:stretch>
            <a:fillRect/>
          </a:stretch>
        </p:blipFill>
        <p:spPr>
          <a:xfrm>
            <a:off x="905415" y="1005980"/>
            <a:ext cx="5128232" cy="2400973"/>
          </a:xfrm>
          <a:prstGeom prst="rect">
            <a:avLst/>
          </a:prstGeom>
          <a:ln>
            <a:solidFill>
              <a:schemeClr val="accent3">
                <a:lumMod val="75000"/>
              </a:schemeClr>
            </a:solidFill>
          </a:ln>
        </p:spPr>
      </p:pic>
      <p:pic>
        <p:nvPicPr>
          <p:cNvPr id="10" name="Imagen 9">
            <a:extLst>
              <a:ext uri="{FF2B5EF4-FFF2-40B4-BE49-F238E27FC236}">
                <a16:creationId xmlns:a16="http://schemas.microsoft.com/office/drawing/2014/main" id="{CE9F20C1-FC77-45CD-9D97-56BD78B82CEF}"/>
              </a:ext>
            </a:extLst>
          </p:cNvPr>
          <p:cNvPicPr>
            <a:picLocks noChangeAspect="1"/>
          </p:cNvPicPr>
          <p:nvPr/>
        </p:nvPicPr>
        <p:blipFill>
          <a:blip r:embed="rId3"/>
          <a:stretch>
            <a:fillRect/>
          </a:stretch>
        </p:blipFill>
        <p:spPr>
          <a:xfrm>
            <a:off x="249981" y="3681098"/>
            <a:ext cx="6439100" cy="2042577"/>
          </a:xfrm>
          <a:prstGeom prst="rect">
            <a:avLst/>
          </a:prstGeom>
          <a:ln>
            <a:solidFill>
              <a:schemeClr val="accent3">
                <a:lumMod val="75000"/>
              </a:schemeClr>
            </a:solidFill>
          </a:ln>
        </p:spPr>
      </p:pic>
      <p:pic>
        <p:nvPicPr>
          <p:cNvPr id="16" name="Imagen 15">
            <a:extLst>
              <a:ext uri="{FF2B5EF4-FFF2-40B4-BE49-F238E27FC236}">
                <a16:creationId xmlns:a16="http://schemas.microsoft.com/office/drawing/2014/main" id="{6FA9F4DE-0707-4FF3-9C99-E3C77883121E}"/>
              </a:ext>
            </a:extLst>
          </p:cNvPr>
          <p:cNvPicPr>
            <a:picLocks noChangeAspect="1"/>
          </p:cNvPicPr>
          <p:nvPr/>
        </p:nvPicPr>
        <p:blipFill>
          <a:blip r:embed="rId4"/>
          <a:stretch>
            <a:fillRect/>
          </a:stretch>
        </p:blipFill>
        <p:spPr>
          <a:xfrm>
            <a:off x="7055653" y="731836"/>
            <a:ext cx="5006391" cy="4991839"/>
          </a:xfrm>
          <a:prstGeom prst="rect">
            <a:avLst/>
          </a:prstGeom>
        </p:spPr>
      </p:pic>
      <p:sp>
        <p:nvSpPr>
          <p:cNvPr id="17" name="CuadroTexto 16">
            <a:extLst>
              <a:ext uri="{FF2B5EF4-FFF2-40B4-BE49-F238E27FC236}">
                <a16:creationId xmlns:a16="http://schemas.microsoft.com/office/drawing/2014/main" id="{A44B255F-1DA5-4EE6-A629-23176B23093C}"/>
              </a:ext>
            </a:extLst>
          </p:cNvPr>
          <p:cNvSpPr txBox="1"/>
          <p:nvPr/>
        </p:nvSpPr>
        <p:spPr>
          <a:xfrm>
            <a:off x="3247035" y="857326"/>
            <a:ext cx="1274708"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158210,34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18" name="CuadroTexto 17">
            <a:extLst>
              <a:ext uri="{FF2B5EF4-FFF2-40B4-BE49-F238E27FC236}">
                <a16:creationId xmlns:a16="http://schemas.microsoft.com/office/drawing/2014/main" id="{02AC9873-AF1D-48C2-A885-99CB5FB84D77}"/>
              </a:ext>
            </a:extLst>
          </p:cNvPr>
          <p:cNvSpPr txBox="1"/>
          <p:nvPr/>
        </p:nvSpPr>
        <p:spPr>
          <a:xfrm>
            <a:off x="3247034" y="3555607"/>
            <a:ext cx="1274708" cy="276999"/>
          </a:xfrm>
          <a:prstGeom prst="rect">
            <a:avLst/>
          </a:prstGeom>
          <a:solidFill>
            <a:schemeClr val="bg1"/>
          </a:solidFill>
          <a:ln w="38100">
            <a:solidFill>
              <a:schemeClr val="accent3"/>
            </a:solidFill>
          </a:ln>
        </p:spPr>
        <p:txBody>
          <a:bodyPr wrap="none" rtlCol="0">
            <a:spAutoFit/>
          </a:bodyPr>
          <a:lstStyle/>
          <a:p>
            <a:pPr algn="ctr"/>
            <a:r>
              <a:rPr lang="es-EC" sz="1200" b="1" dirty="0">
                <a:latin typeface="Mathcad UniMath" panose="02000503020000020003" pitchFamily="50" charset="0"/>
                <a:cs typeface="Arial" panose="020B0604020202020204" pitchFamily="34" charset="0"/>
              </a:rPr>
              <a:t>158470,00 [</a:t>
            </a:r>
            <a:r>
              <a:rPr lang="es-EC" sz="1200" b="1" dirty="0" err="1">
                <a:latin typeface="Mathcad UniMath" panose="02000503020000020003" pitchFamily="50" charset="0"/>
                <a:cs typeface="Arial" panose="020B0604020202020204" pitchFamily="34" charset="0"/>
              </a:rPr>
              <a:t>Pa</a:t>
            </a:r>
            <a:r>
              <a:rPr lang="es-EC" sz="1200" b="1" dirty="0">
                <a:latin typeface="Mathcad UniMath" panose="02000503020000020003" pitchFamily="50" charset="0"/>
                <a:cs typeface="Arial" panose="020B0604020202020204" pitchFamily="34" charset="0"/>
              </a:rPr>
              <a:t>]</a:t>
            </a:r>
          </a:p>
        </p:txBody>
      </p:sp>
      <p:sp>
        <p:nvSpPr>
          <p:cNvPr id="19" name="Rectángulo 18">
            <a:extLst>
              <a:ext uri="{FF2B5EF4-FFF2-40B4-BE49-F238E27FC236}">
                <a16:creationId xmlns:a16="http://schemas.microsoft.com/office/drawing/2014/main" id="{9DCABD8A-38E3-42BC-B4E8-71A1CF66B3FE}"/>
              </a:ext>
            </a:extLst>
          </p:cNvPr>
          <p:cNvSpPr/>
          <p:nvPr/>
        </p:nvSpPr>
        <p:spPr>
          <a:xfrm>
            <a:off x="8680174" y="5353878"/>
            <a:ext cx="503583" cy="198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49810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541324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 </a:t>
            </a:r>
          </a:p>
        </p:txBody>
      </p:sp>
      <p:sp>
        <p:nvSpPr>
          <p:cNvPr id="2" name="CuadroTexto 1"/>
          <p:cNvSpPr txBox="1"/>
          <p:nvPr/>
        </p:nvSpPr>
        <p:spPr>
          <a:xfrm>
            <a:off x="4200103" y="661649"/>
            <a:ext cx="328346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Optimización Topológica</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37" name="Diagrama 36">
            <a:extLst>
              <a:ext uri="{FF2B5EF4-FFF2-40B4-BE49-F238E27FC236}">
                <a16:creationId xmlns:a16="http://schemas.microsoft.com/office/drawing/2014/main" id="{30752FA1-9D43-4345-94F5-46080F524F0C}"/>
              </a:ext>
            </a:extLst>
          </p:cNvPr>
          <p:cNvGraphicFramePr/>
          <p:nvPr>
            <p:extLst>
              <p:ext uri="{D42A27DB-BD31-4B8C-83A1-F6EECF244321}">
                <p14:modId xmlns:p14="http://schemas.microsoft.com/office/powerpoint/2010/main" val="3750702453"/>
              </p:ext>
            </p:extLst>
          </p:nvPr>
        </p:nvGraphicFramePr>
        <p:xfrm>
          <a:off x="201168" y="1221912"/>
          <a:ext cx="11500502" cy="3323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346249"/>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00" dirty="0">
                <a:latin typeface="Arial" panose="020B0604020202020204" pitchFamily="34" charset="0"/>
                <a:cs typeface="Arial" panose="020B0604020202020204" pitchFamily="34" charset="0"/>
              </a:rPr>
              <a:t>https://help.solidworks.com/</a:t>
            </a:r>
          </a:p>
        </p:txBody>
      </p:sp>
      <p:sp>
        <p:nvSpPr>
          <p:cNvPr id="38" name="CuadroTexto 37">
            <a:extLst>
              <a:ext uri="{FF2B5EF4-FFF2-40B4-BE49-F238E27FC236}">
                <a16:creationId xmlns:a16="http://schemas.microsoft.com/office/drawing/2014/main" id="{BD8EB158-F370-4609-9A0A-F9412F7F7C40}"/>
              </a:ext>
            </a:extLst>
          </p:cNvPr>
          <p:cNvSpPr txBox="1"/>
          <p:nvPr/>
        </p:nvSpPr>
        <p:spPr>
          <a:xfrm>
            <a:off x="1039459" y="4699782"/>
            <a:ext cx="7335915" cy="1200329"/>
          </a:xfrm>
          <a:prstGeom prst="rect">
            <a:avLst/>
          </a:prstGeom>
          <a:effectLst>
            <a:glow rad="139700">
              <a:schemeClr val="accent4">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C" dirty="0"/>
              <a:t>“La optimización de la forma en su configuración más general debe consistir en una determinación para cada punto en el espacio si hay material en ese punto o no” </a:t>
            </a:r>
          </a:p>
          <a:p>
            <a:pPr algn="r"/>
            <a:r>
              <a:rPr lang="es-EC" dirty="0"/>
              <a:t>(</a:t>
            </a:r>
            <a:r>
              <a:rPr lang="es-EC" dirty="0" err="1"/>
              <a:t>Bendsoe</a:t>
            </a:r>
            <a:r>
              <a:rPr lang="es-EC" dirty="0"/>
              <a:t> (1989))</a:t>
            </a:r>
          </a:p>
        </p:txBody>
      </p:sp>
      <p:sp>
        <p:nvSpPr>
          <p:cNvPr id="8" name="Rectángulo: esquinas redondeadas 7">
            <a:extLst>
              <a:ext uri="{FF2B5EF4-FFF2-40B4-BE49-F238E27FC236}">
                <a16:creationId xmlns:a16="http://schemas.microsoft.com/office/drawing/2014/main" id="{1C6F233F-2E05-44F2-A972-EF71E82F71B4}"/>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1841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541324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 </a:t>
            </a:r>
          </a:p>
        </p:txBody>
      </p:sp>
      <p:sp>
        <p:nvSpPr>
          <p:cNvPr id="2" name="CuadroTexto 1"/>
          <p:cNvSpPr txBox="1"/>
          <p:nvPr/>
        </p:nvSpPr>
        <p:spPr>
          <a:xfrm>
            <a:off x="4200103" y="661649"/>
            <a:ext cx="3283463"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Optimización Topológica</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346249"/>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00" dirty="0">
                <a:latin typeface="Arial" panose="020B0604020202020204" pitchFamily="34" charset="0"/>
                <a:cs typeface="Arial" panose="020B0604020202020204" pitchFamily="34" charset="0"/>
              </a:rPr>
              <a:t>http://ingenio-triana.blogspot.com/</a:t>
            </a:r>
          </a:p>
        </p:txBody>
      </p:sp>
      <p:graphicFrame>
        <p:nvGraphicFramePr>
          <p:cNvPr id="3" name="Diagrama 2">
            <a:extLst>
              <a:ext uri="{FF2B5EF4-FFF2-40B4-BE49-F238E27FC236}">
                <a16:creationId xmlns:a16="http://schemas.microsoft.com/office/drawing/2014/main" id="{4B8FD755-44EA-42B4-8A4C-F2D10EE64296}"/>
              </a:ext>
            </a:extLst>
          </p:cNvPr>
          <p:cNvGraphicFramePr/>
          <p:nvPr>
            <p:extLst>
              <p:ext uri="{D42A27DB-BD31-4B8C-83A1-F6EECF244321}">
                <p14:modId xmlns:p14="http://schemas.microsoft.com/office/powerpoint/2010/main" val="1992074385"/>
              </p:ext>
            </p:extLst>
          </p:nvPr>
        </p:nvGraphicFramePr>
        <p:xfrm>
          <a:off x="307979" y="1221913"/>
          <a:ext cx="11795759" cy="4801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47CD0761-10F0-4C93-A327-DF68A46F5F88}"/>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4304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C39D12-68CF-4970-B39F-D1E34A5354AD}"/>
              </a:ext>
            </a:extLst>
          </p:cNvPr>
          <p:cNvSpPr>
            <a:spLocks noGrp="1"/>
          </p:cNvSpPr>
          <p:nvPr>
            <p:ph type="title"/>
          </p:nvPr>
        </p:nvSpPr>
        <p:spPr>
          <a:xfrm>
            <a:off x="82295" y="101385"/>
            <a:ext cx="5413249" cy="560264"/>
          </a:xfrm>
        </p:spPr>
        <p:txBody>
          <a:bodyPr/>
          <a:lstStyle/>
          <a:p>
            <a:pPr algn="l"/>
            <a:r>
              <a:rPr lang="es-EC" sz="2400" i="0" dirty="0">
                <a:solidFill>
                  <a:schemeClr val="tx1"/>
                </a:solidFill>
                <a:latin typeface="Arial" panose="020B0604020202020204" pitchFamily="34" charset="0"/>
                <a:cs typeface="Arial" panose="020B0604020202020204" pitchFamily="34" charset="0"/>
              </a:rPr>
              <a:t>CAPÍTULO II – MARCO TEÓRICO </a:t>
            </a:r>
          </a:p>
        </p:txBody>
      </p:sp>
      <p:sp>
        <p:nvSpPr>
          <p:cNvPr id="2" name="CuadroTexto 1"/>
          <p:cNvSpPr txBox="1"/>
          <p:nvPr/>
        </p:nvSpPr>
        <p:spPr>
          <a:xfrm>
            <a:off x="4581717" y="661649"/>
            <a:ext cx="2520242" cy="400110"/>
          </a:xfrm>
          <a:prstGeom prst="rect">
            <a:avLst/>
          </a:prstGeom>
          <a:noFill/>
        </p:spPr>
        <p:txBody>
          <a:bodyPr wrap="none" rtlCol="0">
            <a:spAutoFit/>
          </a:bodyPr>
          <a:lstStyle/>
          <a:p>
            <a:pPr algn="ctr"/>
            <a:r>
              <a:rPr lang="es-EC" sz="2000" b="1" dirty="0">
                <a:latin typeface="Arial" panose="020B0604020202020204" pitchFamily="34" charset="0"/>
                <a:cs typeface="Arial" panose="020B0604020202020204" pitchFamily="34" charset="0"/>
              </a:rPr>
              <a:t>Diseño Generativo</a:t>
            </a:r>
          </a:p>
        </p:txBody>
      </p:sp>
      <p:cxnSp>
        <p:nvCxnSpPr>
          <p:cNvPr id="7" name="Conector recto 6"/>
          <p:cNvCxnSpPr/>
          <p:nvPr/>
        </p:nvCxnSpPr>
        <p:spPr>
          <a:xfrm>
            <a:off x="201168" y="1067622"/>
            <a:ext cx="11795760" cy="0"/>
          </a:xfrm>
          <a:prstGeom prst="line">
            <a:avLst/>
          </a:prstGeom>
        </p:spPr>
        <p:style>
          <a:lnRef idx="1">
            <a:schemeClr val="dk1"/>
          </a:lnRef>
          <a:fillRef idx="0">
            <a:schemeClr val="dk1"/>
          </a:fillRef>
          <a:effectRef idx="0">
            <a:schemeClr val="dk1"/>
          </a:effectRef>
          <a:fontRef idx="minor">
            <a:schemeClr val="tx1"/>
          </a:fontRef>
        </p:style>
      </p:cxnSp>
      <p:sp>
        <p:nvSpPr>
          <p:cNvPr id="40" name="CuadroTexto 39">
            <a:extLst>
              <a:ext uri="{FF2B5EF4-FFF2-40B4-BE49-F238E27FC236}">
                <a16:creationId xmlns:a16="http://schemas.microsoft.com/office/drawing/2014/main" id="{54AD2A1B-B412-41F0-B297-D6780C0C6A0C}"/>
              </a:ext>
            </a:extLst>
          </p:cNvPr>
          <p:cNvSpPr txBox="1"/>
          <p:nvPr/>
        </p:nvSpPr>
        <p:spPr>
          <a:xfrm>
            <a:off x="175568" y="6275229"/>
            <a:ext cx="2517145" cy="469359"/>
          </a:xfrm>
          <a:prstGeom prst="rect">
            <a:avLst/>
          </a:prstGeom>
          <a:noFill/>
        </p:spPr>
        <p:txBody>
          <a:bodyPr wrap="square" rtlCol="0">
            <a:spAutoFit/>
          </a:bodyPr>
          <a:lstStyle/>
          <a:p>
            <a:r>
              <a:rPr lang="es-EC" sz="850" b="1" dirty="0">
                <a:latin typeface="Arial" panose="020B0604020202020204" pitchFamily="34" charset="0"/>
                <a:cs typeface="Arial" panose="020B0604020202020204" pitchFamily="34" charset="0"/>
              </a:rPr>
              <a:t>Referencias Fotográficas:</a:t>
            </a:r>
            <a:endParaRPr lang="es-EC" sz="850" dirty="0">
              <a:latin typeface="Arial" panose="020B0604020202020204" pitchFamily="34" charset="0"/>
              <a:cs typeface="Arial" panose="020B0604020202020204" pitchFamily="34" charset="0"/>
            </a:endParaRPr>
          </a:p>
          <a:p>
            <a:r>
              <a:rPr lang="es-EC" sz="800" dirty="0">
                <a:latin typeface="Arial" panose="020B0604020202020204" pitchFamily="34" charset="0"/>
                <a:cs typeface="Arial" panose="020B0604020202020204" pitchFamily="34" charset="0"/>
                <a:hlinkClick r:id="rId3"/>
              </a:rPr>
              <a:t>https://formlabs.com/</a:t>
            </a:r>
            <a:endParaRPr lang="es-EC" sz="800" dirty="0">
              <a:latin typeface="Arial" panose="020B0604020202020204" pitchFamily="34" charset="0"/>
              <a:cs typeface="Arial" panose="020B0604020202020204" pitchFamily="34" charset="0"/>
            </a:endParaRPr>
          </a:p>
          <a:p>
            <a:r>
              <a:rPr lang="es-EC" sz="800" dirty="0">
                <a:latin typeface="Arial" panose="020B0604020202020204" pitchFamily="34" charset="0"/>
                <a:cs typeface="Arial" panose="020B0604020202020204" pitchFamily="34" charset="0"/>
                <a:hlinkClick r:id="rId4"/>
              </a:rPr>
              <a:t>https://www.autodesk.es/</a:t>
            </a:r>
            <a:r>
              <a:rPr lang="es-EC" sz="800" dirty="0">
                <a:latin typeface="Arial" panose="020B0604020202020204" pitchFamily="34" charset="0"/>
                <a:cs typeface="Arial" panose="020B0604020202020204" pitchFamily="34" charset="0"/>
              </a:rPr>
              <a:t> </a:t>
            </a:r>
          </a:p>
        </p:txBody>
      </p:sp>
      <p:pic>
        <p:nvPicPr>
          <p:cNvPr id="3074" name="Picture 2" descr="Carga aplicada en GD">
            <a:extLst>
              <a:ext uri="{FF2B5EF4-FFF2-40B4-BE49-F238E27FC236}">
                <a16:creationId xmlns:a16="http://schemas.microsoft.com/office/drawing/2014/main" id="{A6E70F7C-A127-4861-B934-5277A988AF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9576" y="1257075"/>
            <a:ext cx="3952078" cy="2042716"/>
          </a:xfrm>
          <a:prstGeom prst="rect">
            <a:avLst/>
          </a:prstGeom>
          <a:noFill/>
          <a:ln>
            <a:solidFill>
              <a:schemeClr val="tx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014B2DA7-E263-4EC8-999B-A9CA306B8AD9}"/>
              </a:ext>
            </a:extLst>
          </p:cNvPr>
          <p:cNvPicPr>
            <a:picLocks noChangeAspect="1"/>
          </p:cNvPicPr>
          <p:nvPr/>
        </p:nvPicPr>
        <p:blipFill>
          <a:blip r:embed="rId6"/>
          <a:stretch>
            <a:fillRect/>
          </a:stretch>
        </p:blipFill>
        <p:spPr>
          <a:xfrm>
            <a:off x="7359577" y="3429000"/>
            <a:ext cx="3952077" cy="2425147"/>
          </a:xfrm>
          <a:prstGeom prst="rect">
            <a:avLst/>
          </a:prstGeom>
          <a:ln>
            <a:solidFill>
              <a:schemeClr val="tx1"/>
            </a:solidFill>
          </a:ln>
          <a:effectLst>
            <a:outerShdw blurRad="50800" dist="38100" algn="l" rotWithShape="0">
              <a:prstClr val="black">
                <a:alpha val="40000"/>
              </a:prstClr>
            </a:outerShdw>
          </a:effectLst>
        </p:spPr>
      </p:pic>
      <p:graphicFrame>
        <p:nvGraphicFramePr>
          <p:cNvPr id="14" name="Diagrama 13">
            <a:extLst>
              <a:ext uri="{FF2B5EF4-FFF2-40B4-BE49-F238E27FC236}">
                <a16:creationId xmlns:a16="http://schemas.microsoft.com/office/drawing/2014/main" id="{CEE2AB45-23CC-45B9-8167-26A7F04A53DB}"/>
              </a:ext>
            </a:extLst>
          </p:cNvPr>
          <p:cNvGraphicFramePr/>
          <p:nvPr>
            <p:extLst>
              <p:ext uri="{D42A27DB-BD31-4B8C-83A1-F6EECF244321}">
                <p14:modId xmlns:p14="http://schemas.microsoft.com/office/powerpoint/2010/main" val="1469387600"/>
              </p:ext>
            </p:extLst>
          </p:nvPr>
        </p:nvGraphicFramePr>
        <p:xfrm>
          <a:off x="365760" y="1257075"/>
          <a:ext cx="6696222" cy="4426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 name="Elipse 14">
            <a:extLst>
              <a:ext uri="{FF2B5EF4-FFF2-40B4-BE49-F238E27FC236}">
                <a16:creationId xmlns:a16="http://schemas.microsoft.com/office/drawing/2014/main" id="{14C5B9B9-DB7C-4125-803D-088F53C3DA8C}"/>
              </a:ext>
            </a:extLst>
          </p:cNvPr>
          <p:cNvSpPr/>
          <p:nvPr/>
        </p:nvSpPr>
        <p:spPr>
          <a:xfrm>
            <a:off x="11145422" y="2078380"/>
            <a:ext cx="463826" cy="400105"/>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effectLst>
                  <a:outerShdw blurRad="38100" dist="38100" dir="2700000" algn="tl">
                    <a:srgbClr val="000000">
                      <a:alpha val="43137"/>
                    </a:srgbClr>
                  </a:outerShdw>
                </a:effectLst>
              </a:rPr>
              <a:t>1</a:t>
            </a:r>
          </a:p>
        </p:txBody>
      </p:sp>
      <p:sp>
        <p:nvSpPr>
          <p:cNvPr id="20" name="Elipse 19">
            <a:extLst>
              <a:ext uri="{FF2B5EF4-FFF2-40B4-BE49-F238E27FC236}">
                <a16:creationId xmlns:a16="http://schemas.microsoft.com/office/drawing/2014/main" id="{946F52BB-3E0F-469E-92D4-51E5A22F3AEA}"/>
              </a:ext>
            </a:extLst>
          </p:cNvPr>
          <p:cNvSpPr/>
          <p:nvPr/>
        </p:nvSpPr>
        <p:spPr>
          <a:xfrm>
            <a:off x="11079741" y="4441520"/>
            <a:ext cx="463826" cy="400105"/>
          </a:xfrm>
          <a:prstGeom prst="ellipse">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effectLst>
                  <a:outerShdw blurRad="38100" dist="38100" dir="2700000" algn="tl">
                    <a:srgbClr val="000000">
                      <a:alpha val="43137"/>
                    </a:srgbClr>
                  </a:outerShdw>
                </a:effectLst>
              </a:rPr>
              <a:t>2</a:t>
            </a:r>
          </a:p>
        </p:txBody>
      </p:sp>
      <p:sp>
        <p:nvSpPr>
          <p:cNvPr id="12" name="Rectángulo: esquinas redondeadas 11">
            <a:extLst>
              <a:ext uri="{FF2B5EF4-FFF2-40B4-BE49-F238E27FC236}">
                <a16:creationId xmlns:a16="http://schemas.microsoft.com/office/drawing/2014/main" id="{38721314-88EE-4997-9AA5-79C4C7C02859}"/>
              </a:ext>
            </a:extLst>
          </p:cNvPr>
          <p:cNvSpPr/>
          <p:nvPr/>
        </p:nvSpPr>
        <p:spPr>
          <a:xfrm>
            <a:off x="11734800" y="6610350"/>
            <a:ext cx="262128" cy="161924"/>
          </a:xfrm>
          <a:prstGeom prst="round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070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ESP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2">
      <a:majorFont>
        <a:latin typeface="Berlin Sans FB Demi"/>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ción1" id="{0F9E024F-55E6-40A2-91F2-5D07BA05CD51}" vid="{2E3A5D47-31DE-42F3-B788-4F47F3D716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63405</TotalTime>
  <Words>3141</Words>
  <Application>Microsoft Office PowerPoint</Application>
  <PresentationFormat>Panorámica</PresentationFormat>
  <Paragraphs>596</Paragraphs>
  <Slides>60</Slides>
  <Notes>58</Notes>
  <HiddenSlides>0</HiddenSlides>
  <MMClips>3</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60</vt:i4>
      </vt:variant>
    </vt:vector>
  </HeadingPairs>
  <TitlesOfParts>
    <vt:vector size="72" baseType="lpstr">
      <vt:lpstr>3ds Light</vt:lpstr>
      <vt:lpstr>Arial</vt:lpstr>
      <vt:lpstr>Berlin Sans FB Demi</vt:lpstr>
      <vt:lpstr>Calibri</vt:lpstr>
      <vt:lpstr>Cambria Math</vt:lpstr>
      <vt:lpstr>Mathcad UniMath</vt:lpstr>
      <vt:lpstr>Symbol</vt:lpstr>
      <vt:lpstr>Times New Roman</vt:lpstr>
      <vt:lpstr>Tw Cen MT</vt:lpstr>
      <vt:lpstr>TemaESPE</vt:lpstr>
      <vt:lpstr>CorelDRAW</vt:lpstr>
      <vt:lpstr>Document</vt:lpstr>
      <vt:lpstr>Presentación de PowerPoint</vt:lpstr>
      <vt:lpstr>CAPÍTULO I - GENERALIDADES</vt:lpstr>
      <vt:lpstr>CAPÍTULO I - GENERALIDADES</vt:lpstr>
      <vt:lpstr>CAPÍTULO I - GENERALIDADES</vt:lpstr>
      <vt:lpstr>CAPÍTULO I - GENERALIDADES</vt:lpstr>
      <vt:lpstr>CAPÍTULO I - GENERALIDADES</vt:lpstr>
      <vt:lpstr>CAPÍTULO II – MARCO TEÓRICO </vt:lpstr>
      <vt:lpstr>CAPÍTULO II – MARCO TEÓRICO </vt:lpstr>
      <vt:lpstr>CAPÍTULO II – MARCO TEÓRICO </vt:lpstr>
      <vt:lpstr>CAPÍTULO II – MARCO TEÓRICO </vt:lpstr>
      <vt:lpstr>CAPÍTULO III – INGENIERÍA CONCEPTUAL  </vt:lpstr>
      <vt:lpstr>CAPÍTULO III – INGENIERÍA CONCEPTUAL  </vt:lpstr>
      <vt:lpstr>CAPÍTULO III – INGENIERÍA CONCEPTUAL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IV – INGENIERÍA BÁSICA   </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 – INGENIERÍA DE DETALLE</vt:lpstr>
      <vt:lpstr>CAPÍTULO VI – CONCLUSIONES Y RECOMENDACIONES</vt:lpstr>
      <vt:lpstr>CAPÍTULO VI – CONCLUSIONES Y RECOMENDACIONES</vt:lpstr>
      <vt:lpstr>CAPÍTULO VI – CONCLUSIONES Y RECOMENDACIONES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Andrius</dc:creator>
  <cp:lastModifiedBy>Bryan Vinicio Delgado Nieto</cp:lastModifiedBy>
  <cp:revision>1632</cp:revision>
  <dcterms:created xsi:type="dcterms:W3CDTF">2016-12-30T05:03:01Z</dcterms:created>
  <dcterms:modified xsi:type="dcterms:W3CDTF">2022-03-16T05:29:18Z</dcterms:modified>
</cp:coreProperties>
</file>