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51"/>
  </p:notesMasterIdLst>
  <p:handoutMasterIdLst>
    <p:handoutMasterId r:id="rId52"/>
  </p:handoutMasterIdLst>
  <p:sldIdLst>
    <p:sldId id="336" r:id="rId2"/>
    <p:sldId id="337" r:id="rId3"/>
    <p:sldId id="473" r:id="rId4"/>
    <p:sldId id="339" r:id="rId5"/>
    <p:sldId id="472" r:id="rId6"/>
    <p:sldId id="354" r:id="rId7"/>
    <p:sldId id="340" r:id="rId8"/>
    <p:sldId id="356" r:id="rId9"/>
    <p:sldId id="341" r:id="rId10"/>
    <p:sldId id="342" r:id="rId11"/>
    <p:sldId id="474" r:id="rId12"/>
    <p:sldId id="475" r:id="rId13"/>
    <p:sldId id="476" r:id="rId14"/>
    <p:sldId id="488" r:id="rId15"/>
    <p:sldId id="489" r:id="rId16"/>
    <p:sldId id="478" r:id="rId17"/>
    <p:sldId id="482" r:id="rId18"/>
    <p:sldId id="499" r:id="rId19"/>
    <p:sldId id="344" r:id="rId20"/>
    <p:sldId id="477" r:id="rId21"/>
    <p:sldId id="479" r:id="rId22"/>
    <p:sldId id="490" r:id="rId23"/>
    <p:sldId id="486" r:id="rId24"/>
    <p:sldId id="345" r:id="rId25"/>
    <p:sldId id="346" r:id="rId26"/>
    <p:sldId id="358" r:id="rId27"/>
    <p:sldId id="359" r:id="rId28"/>
    <p:sldId id="360" r:id="rId29"/>
    <p:sldId id="361" r:id="rId30"/>
    <p:sldId id="485" r:id="rId31"/>
    <p:sldId id="483" r:id="rId32"/>
    <p:sldId id="484" r:id="rId33"/>
    <p:sldId id="487" r:id="rId34"/>
    <p:sldId id="481" r:id="rId35"/>
    <p:sldId id="491" r:id="rId36"/>
    <p:sldId id="492" r:id="rId37"/>
    <p:sldId id="493" r:id="rId38"/>
    <p:sldId id="494" r:id="rId39"/>
    <p:sldId id="347" r:id="rId40"/>
    <p:sldId id="348" r:id="rId41"/>
    <p:sldId id="495" r:id="rId42"/>
    <p:sldId id="362" r:id="rId43"/>
    <p:sldId id="496" r:id="rId44"/>
    <p:sldId id="497" r:id="rId45"/>
    <p:sldId id="350" r:id="rId46"/>
    <p:sldId id="352" r:id="rId47"/>
    <p:sldId id="353" r:id="rId48"/>
    <p:sldId id="498" r:id="rId49"/>
    <p:sldId id="471" r:id="rId50"/>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ORTADA" id="{5CFDC328-6314-4FAD-8973-18F9A7BFDEF1}">
          <p14:sldIdLst>
            <p14:sldId id="336"/>
          </p14:sldIdLst>
        </p14:section>
        <p14:section name="CAPÍTULO I" id="{C9418099-3EA9-411A-A523-AEA8CD5230DB}">
          <p14:sldIdLst>
            <p14:sldId id="337"/>
            <p14:sldId id="473"/>
            <p14:sldId id="339"/>
            <p14:sldId id="472"/>
          </p14:sldIdLst>
        </p14:section>
        <p14:section name="CAPÍTULO II" id="{2F03A6D5-DA20-46B5-A697-2BB735513432}">
          <p14:sldIdLst>
            <p14:sldId id="354"/>
            <p14:sldId id="340"/>
            <p14:sldId id="356"/>
            <p14:sldId id="341"/>
            <p14:sldId id="342"/>
            <p14:sldId id="474"/>
            <p14:sldId id="475"/>
            <p14:sldId id="476"/>
            <p14:sldId id="488"/>
            <p14:sldId id="489"/>
            <p14:sldId id="478"/>
            <p14:sldId id="482"/>
            <p14:sldId id="499"/>
          </p14:sldIdLst>
        </p14:section>
        <p14:section name="CAPÍTULO III" id="{AB335F92-62B6-4D14-8C4B-21C7152CEE28}">
          <p14:sldIdLst>
            <p14:sldId id="344"/>
            <p14:sldId id="477"/>
            <p14:sldId id="479"/>
            <p14:sldId id="490"/>
            <p14:sldId id="486"/>
            <p14:sldId id="345"/>
            <p14:sldId id="346"/>
            <p14:sldId id="358"/>
            <p14:sldId id="359"/>
            <p14:sldId id="360"/>
            <p14:sldId id="361"/>
            <p14:sldId id="485"/>
            <p14:sldId id="483"/>
            <p14:sldId id="484"/>
            <p14:sldId id="487"/>
            <p14:sldId id="481"/>
            <p14:sldId id="491"/>
            <p14:sldId id="492"/>
            <p14:sldId id="493"/>
            <p14:sldId id="494"/>
          </p14:sldIdLst>
        </p14:section>
        <p14:section name="CAPÍTULO IV" id="{79BAA38A-A28F-4EEA-BCAE-A11B9965586B}">
          <p14:sldIdLst>
            <p14:sldId id="347"/>
            <p14:sldId id="348"/>
            <p14:sldId id="495"/>
            <p14:sldId id="362"/>
            <p14:sldId id="496"/>
            <p14:sldId id="497"/>
          </p14:sldIdLst>
        </p14:section>
        <p14:section name="CAPÍTULO V" id="{F9A0C0D3-7745-4223-A7EB-1D88E25FCD65}">
          <p14:sldIdLst>
            <p14:sldId id="350"/>
          </p14:sldIdLst>
        </p14:section>
        <p14:section name="CAPÍTULO VI" id="{5C6F45F7-9F4C-4D06-9B8F-AB32D79D1D91}">
          <p14:sldIdLst>
            <p14:sldId id="352"/>
            <p14:sldId id="353"/>
            <p14:sldId id="498"/>
            <p14:sldId id="47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initials="A" lastIdx="7" clrIdx="0">
    <p:extLst>
      <p:ext uri="{19B8F6BF-5375-455C-9EA6-DF929625EA0E}">
        <p15:presenceInfo xmlns:p15="http://schemas.microsoft.com/office/powerpoint/2012/main" userId="Andrea" providerId="None"/>
      </p:ext>
    </p:extLst>
  </p:cmAuthor>
  <p:cmAuthor id="2" name="Pc" initials="P" lastIdx="1" clrIdx="1">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6A83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71" autoAdjust="0"/>
    <p:restoredTop sz="95400" autoAdjust="0"/>
  </p:normalViewPr>
  <p:slideViewPr>
    <p:cSldViewPr snapToGrid="0">
      <p:cViewPr varScale="1">
        <p:scale>
          <a:sx n="73" d="100"/>
          <a:sy n="73" d="100"/>
        </p:scale>
        <p:origin x="660"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34" d="100"/>
        <a:sy n="34" d="100"/>
      </p:scale>
      <p:origin x="0" y="-282"/>
    </p:cViewPr>
  </p:sorterViewPr>
  <p:notesViewPr>
    <p:cSldViewPr snapToGrid="0">
      <p:cViewPr varScale="1">
        <p:scale>
          <a:sx n="40" d="100"/>
          <a:sy n="40" d="100"/>
        </p:scale>
        <p:origin x="2366" y="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D:\Personal\PERFIL%20202051\FUERZA%20DE%20DOBLADO%20DETALL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1"/>
          <c:tx>
            <c:strRef>
              <c:f>Hoja1!$B$11</c:f>
              <c:strCache>
                <c:ptCount val="1"/>
                <c:pt idx="0">
                  <c:v>No de nodos</c:v>
                </c:pt>
              </c:strCache>
            </c:strRef>
          </c:tx>
          <c:spPr>
            <a:ln w="15875" cap="rnd">
              <a:solidFill>
                <a:schemeClr val="accent2"/>
              </a:solidFill>
              <a:round/>
            </a:ln>
            <a:effectLst/>
          </c:spPr>
          <c:marker>
            <c:symbol val="circle"/>
            <c:size val="5"/>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marker>
          <c:cat>
            <c:strRef>
              <c:f>Hoja1!$A$12:$A$15</c:f>
              <c:strCache>
                <c:ptCount val="4"/>
                <c:pt idx="0">
                  <c:v>Interacción 1</c:v>
                </c:pt>
                <c:pt idx="1">
                  <c:v>Interacción 2</c:v>
                </c:pt>
                <c:pt idx="2">
                  <c:v>Interacción 3</c:v>
                </c:pt>
                <c:pt idx="3">
                  <c:v>Interacción 4</c:v>
                </c:pt>
              </c:strCache>
            </c:strRef>
          </c:cat>
          <c:val>
            <c:numRef>
              <c:f>Hoja1!$B$4:$B$7</c:f>
              <c:numCache>
                <c:formatCode>General</c:formatCode>
                <c:ptCount val="4"/>
                <c:pt idx="0">
                  <c:v>617</c:v>
                </c:pt>
                <c:pt idx="1">
                  <c:v>1365</c:v>
                </c:pt>
                <c:pt idx="2">
                  <c:v>1371</c:v>
                </c:pt>
                <c:pt idx="3">
                  <c:v>2007</c:v>
                </c:pt>
              </c:numCache>
            </c:numRef>
          </c:val>
          <c:smooth val="0"/>
          <c:extLst>
            <c:ext xmlns:c16="http://schemas.microsoft.com/office/drawing/2014/chart" uri="{C3380CC4-5D6E-409C-BE32-E72D297353CC}">
              <c16:uniqueId val="{00000000-46B6-4589-B0C3-88C9B991097E}"/>
            </c:ext>
          </c:extLst>
        </c:ser>
        <c:dLbls>
          <c:showLegendKey val="0"/>
          <c:showVal val="0"/>
          <c:showCatName val="0"/>
          <c:showSerName val="0"/>
          <c:showPercent val="0"/>
          <c:showBubbleSize val="0"/>
        </c:dLbls>
        <c:marker val="1"/>
        <c:smooth val="0"/>
        <c:axId val="1303770271"/>
        <c:axId val="1303757791"/>
      </c:lineChart>
      <c:lineChart>
        <c:grouping val="standard"/>
        <c:varyColors val="0"/>
        <c:ser>
          <c:idx val="0"/>
          <c:order val="0"/>
          <c:tx>
            <c:strRef>
              <c:f>Hoja1!$F$11</c:f>
              <c:strCache>
                <c:ptCount val="1"/>
                <c:pt idx="0">
                  <c:v>Von Mises [Mpa]</c:v>
                </c:pt>
              </c:strCache>
            </c:strRef>
          </c:tx>
          <c:spPr>
            <a:ln w="15875" cap="rnd">
              <a:solidFill>
                <a:schemeClr val="accent1"/>
              </a:solidFill>
              <a:round/>
            </a:ln>
            <a:effectLst/>
          </c:spPr>
          <c:marker>
            <c:symbol val="circle"/>
            <c:size val="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marker>
          <c:cat>
            <c:strRef>
              <c:f>Hoja1!$A$12:$A$15</c:f>
              <c:strCache>
                <c:ptCount val="4"/>
                <c:pt idx="0">
                  <c:v>Interacción 1</c:v>
                </c:pt>
                <c:pt idx="1">
                  <c:v>Interacción 2</c:v>
                </c:pt>
                <c:pt idx="2">
                  <c:v>Interacción 3</c:v>
                </c:pt>
                <c:pt idx="3">
                  <c:v>Interacción 4</c:v>
                </c:pt>
              </c:strCache>
            </c:strRef>
          </c:cat>
          <c:val>
            <c:numRef>
              <c:f>Hoja1!$E$4:$E$7</c:f>
              <c:numCache>
                <c:formatCode>General</c:formatCode>
                <c:ptCount val="4"/>
                <c:pt idx="0">
                  <c:v>56.81</c:v>
                </c:pt>
                <c:pt idx="1">
                  <c:v>68.53</c:v>
                </c:pt>
                <c:pt idx="2">
                  <c:v>68.7</c:v>
                </c:pt>
                <c:pt idx="3">
                  <c:v>68.41</c:v>
                </c:pt>
              </c:numCache>
            </c:numRef>
          </c:val>
          <c:smooth val="0"/>
          <c:extLst>
            <c:ext xmlns:c16="http://schemas.microsoft.com/office/drawing/2014/chart" uri="{C3380CC4-5D6E-409C-BE32-E72D297353CC}">
              <c16:uniqueId val="{00000001-46B6-4589-B0C3-88C9B991097E}"/>
            </c:ext>
          </c:extLst>
        </c:ser>
        <c:dLbls>
          <c:showLegendKey val="0"/>
          <c:showVal val="0"/>
          <c:showCatName val="0"/>
          <c:showSerName val="0"/>
          <c:showPercent val="0"/>
          <c:showBubbleSize val="0"/>
        </c:dLbls>
        <c:marker val="1"/>
        <c:smooth val="0"/>
        <c:axId val="1303826847"/>
        <c:axId val="1303818527"/>
      </c:lineChart>
      <c:catAx>
        <c:axId val="1303770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1303757791"/>
        <c:crosses val="autoZero"/>
        <c:auto val="1"/>
        <c:lblAlgn val="ctr"/>
        <c:lblOffset val="100"/>
        <c:noMultiLvlLbl val="0"/>
      </c:catAx>
      <c:valAx>
        <c:axId val="13037577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1303770271"/>
        <c:crosses val="autoZero"/>
        <c:crossBetween val="between"/>
      </c:valAx>
      <c:valAx>
        <c:axId val="1303818527"/>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1303826847"/>
        <c:crosses val="max"/>
        <c:crossBetween val="between"/>
      </c:valAx>
      <c:catAx>
        <c:axId val="1303826847"/>
        <c:scaling>
          <c:orientation val="minMax"/>
        </c:scaling>
        <c:delete val="1"/>
        <c:axPos val="b"/>
        <c:numFmt formatCode="General" sourceLinked="1"/>
        <c:majorTickMark val="none"/>
        <c:minorTickMark val="none"/>
        <c:tickLblPos val="nextTo"/>
        <c:crossAx val="1303818527"/>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12.png"/></Relationships>
</file>

<file path=ppt/diagrams/_rels/data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ata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image" Target="../media/image1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C266CA-F65E-4348-965A-E8C6644886BE}" type="doc">
      <dgm:prSet loTypeId="urn:microsoft.com/office/officeart/2005/8/layout/venn3" loCatId="relationship" qsTypeId="urn:microsoft.com/office/officeart/2005/8/quickstyle/simple1" qsCatId="simple" csTypeId="urn:microsoft.com/office/officeart/2005/8/colors/accent0_1" csCatId="mainScheme" phldr="1"/>
      <dgm:spPr/>
      <dgm:t>
        <a:bodyPr/>
        <a:lstStyle/>
        <a:p>
          <a:endParaRPr lang="es-EC"/>
        </a:p>
      </dgm:t>
    </dgm:pt>
    <dgm:pt modelId="{22F162EF-CEC4-481A-A8F4-5E63B459BF48}">
      <dgm:prSet phldrT="[Texto]" custT="1"/>
      <dgm:spPr>
        <a:noFill/>
        <a:effectLst>
          <a:glow rad="101600">
            <a:srgbClr val="002060">
              <a:alpha val="60000"/>
            </a:srgbClr>
          </a:glow>
        </a:effectLst>
      </dgm:spPr>
      <dgm:t>
        <a:bodyPr/>
        <a:lstStyle/>
        <a:p>
          <a:r>
            <a:rPr lang="es-ES" sz="1800" i="1">
              <a:latin typeface="+mj-lt"/>
              <a:cs typeface="Arial" panose="020B0604020202020204" pitchFamily="34" charset="0"/>
            </a:rPr>
            <a:t>Establecer las especificaciones de la máquina y sus sistemas modulares.</a:t>
          </a:r>
          <a:endParaRPr lang="es-EC" sz="1800" i="1" dirty="0">
            <a:latin typeface="+mj-lt"/>
          </a:endParaRPr>
        </a:p>
      </dgm:t>
    </dgm:pt>
    <dgm:pt modelId="{B721A691-E24B-451F-A785-DD3613526A30}" type="parTrans" cxnId="{F12742CC-85CE-41E9-B5CF-07591BB752E7}">
      <dgm:prSet/>
      <dgm:spPr/>
      <dgm:t>
        <a:bodyPr/>
        <a:lstStyle/>
        <a:p>
          <a:endParaRPr lang="es-EC" sz="2400" i="1">
            <a:solidFill>
              <a:schemeClr val="tx1"/>
            </a:solidFill>
          </a:endParaRPr>
        </a:p>
      </dgm:t>
    </dgm:pt>
    <dgm:pt modelId="{CAC88D0F-268F-4707-B918-90075FAFE4C0}" type="sibTrans" cxnId="{F12742CC-85CE-41E9-B5CF-07591BB752E7}">
      <dgm:prSet custT="1"/>
      <dgm:spPr/>
      <dgm:t>
        <a:bodyPr/>
        <a:lstStyle/>
        <a:p>
          <a:endParaRPr lang="es-EC" sz="700" i="1">
            <a:solidFill>
              <a:schemeClr val="tx1"/>
            </a:solidFill>
          </a:endParaRPr>
        </a:p>
      </dgm:t>
    </dgm:pt>
    <dgm:pt modelId="{3DFCD988-44F7-499F-AE78-58E1340146D8}">
      <dgm:prSet custT="1"/>
      <dgm:spPr>
        <a:noFill/>
        <a:effectLst>
          <a:glow rad="101600">
            <a:srgbClr val="002060">
              <a:alpha val="60000"/>
            </a:srgbClr>
          </a:glow>
        </a:effectLst>
      </dgm:spPr>
      <dgm:t>
        <a:bodyPr/>
        <a:lstStyle/>
        <a:p>
          <a:r>
            <a:rPr lang="es-ES" sz="1800" i="1" dirty="0">
              <a:latin typeface="+mj-lt"/>
              <a:cs typeface="Arial" panose="020B0604020202020204" pitchFamily="34" charset="0"/>
            </a:rPr>
            <a:t>Diseñar y construir el sistema motriz de la máquina curvadora de tubos con los elementos disponibles del laboratorio.</a:t>
          </a:r>
        </a:p>
      </dgm:t>
    </dgm:pt>
    <dgm:pt modelId="{B142A27E-7B6D-49AC-A0E5-4FE59D02514B}" type="parTrans" cxnId="{069DFDD9-8386-47D3-A8A3-F709F46C63A6}">
      <dgm:prSet/>
      <dgm:spPr/>
      <dgm:t>
        <a:bodyPr/>
        <a:lstStyle/>
        <a:p>
          <a:endParaRPr lang="es-EC" sz="2400" i="1">
            <a:solidFill>
              <a:schemeClr val="tx1"/>
            </a:solidFill>
          </a:endParaRPr>
        </a:p>
      </dgm:t>
    </dgm:pt>
    <dgm:pt modelId="{3E536BAB-9818-4D7B-9311-67F80B42BCFA}" type="sibTrans" cxnId="{069DFDD9-8386-47D3-A8A3-F709F46C63A6}">
      <dgm:prSet custT="1"/>
      <dgm:spPr/>
      <dgm:t>
        <a:bodyPr/>
        <a:lstStyle/>
        <a:p>
          <a:endParaRPr lang="es-EC" sz="700" i="1">
            <a:solidFill>
              <a:schemeClr val="tx1"/>
            </a:solidFill>
          </a:endParaRPr>
        </a:p>
      </dgm:t>
    </dgm:pt>
    <dgm:pt modelId="{CB5C8899-8EED-4D51-9628-5F47AAFCAAE4}">
      <dgm:prSet custT="1"/>
      <dgm:spPr>
        <a:noFill/>
        <a:effectLst>
          <a:glow rad="101600">
            <a:srgbClr val="002060">
              <a:alpha val="60000"/>
            </a:srgbClr>
          </a:glow>
        </a:effectLst>
      </dgm:spPr>
      <dgm:t>
        <a:bodyPr/>
        <a:lstStyle/>
        <a:p>
          <a:r>
            <a:rPr lang="es-ES" sz="1800" i="1">
              <a:latin typeface="+mj-lt"/>
              <a:cs typeface="Arial" panose="020B0604020202020204" pitchFamily="34" charset="0"/>
            </a:rPr>
            <a:t>Diseñar y construir el sistema de curvado para conformar los perfiles de acuerdo a los parámetros establecidos.</a:t>
          </a:r>
          <a:endParaRPr lang="es-ES" sz="1800" i="1" dirty="0">
            <a:latin typeface="+mj-lt"/>
            <a:cs typeface="Arial" panose="020B0604020202020204" pitchFamily="34" charset="0"/>
          </a:endParaRPr>
        </a:p>
      </dgm:t>
    </dgm:pt>
    <dgm:pt modelId="{C00E2691-498F-46E6-BBF7-98A2262D0867}" type="parTrans" cxnId="{E318AA99-9A83-4D24-8DCD-BD7736BB6066}">
      <dgm:prSet/>
      <dgm:spPr/>
      <dgm:t>
        <a:bodyPr/>
        <a:lstStyle/>
        <a:p>
          <a:endParaRPr lang="es-EC" sz="2400" i="1">
            <a:solidFill>
              <a:schemeClr val="tx1"/>
            </a:solidFill>
          </a:endParaRPr>
        </a:p>
      </dgm:t>
    </dgm:pt>
    <dgm:pt modelId="{2AF21B55-3359-474C-9229-DAA886A9260C}" type="sibTrans" cxnId="{E318AA99-9A83-4D24-8DCD-BD7736BB6066}">
      <dgm:prSet custT="1"/>
      <dgm:spPr/>
      <dgm:t>
        <a:bodyPr/>
        <a:lstStyle/>
        <a:p>
          <a:endParaRPr lang="es-EC" sz="700" i="1">
            <a:solidFill>
              <a:schemeClr val="tx1"/>
            </a:solidFill>
          </a:endParaRPr>
        </a:p>
      </dgm:t>
    </dgm:pt>
    <dgm:pt modelId="{ECF94E64-4CB1-4F79-AB7F-285B667D6B61}">
      <dgm:prSet custT="1"/>
      <dgm:spPr>
        <a:noFill/>
        <a:effectLst>
          <a:glow rad="101600">
            <a:srgbClr val="002060">
              <a:alpha val="60000"/>
            </a:srgbClr>
          </a:glow>
        </a:effectLst>
      </dgm:spPr>
      <dgm:t>
        <a:bodyPr/>
        <a:lstStyle/>
        <a:p>
          <a:r>
            <a:rPr lang="es-ES" sz="1800" i="1">
              <a:latin typeface="+mj-lt"/>
              <a:cs typeface="Arial" panose="020B0604020202020204" pitchFamily="34" charset="0"/>
            </a:rPr>
            <a:t>Diseñar y construir la estructura de soporte y el sistema de control de la máquina.</a:t>
          </a:r>
          <a:endParaRPr lang="es-ES" sz="1800" i="1" dirty="0">
            <a:latin typeface="+mj-lt"/>
            <a:cs typeface="Arial" panose="020B0604020202020204" pitchFamily="34" charset="0"/>
          </a:endParaRPr>
        </a:p>
      </dgm:t>
    </dgm:pt>
    <dgm:pt modelId="{3452997E-1EDA-4B37-8EEB-5083208FEC96}" type="parTrans" cxnId="{A338812F-0EC6-4551-83ED-D079F71396E9}">
      <dgm:prSet/>
      <dgm:spPr/>
      <dgm:t>
        <a:bodyPr/>
        <a:lstStyle/>
        <a:p>
          <a:endParaRPr lang="es-EC" sz="2400" i="1">
            <a:solidFill>
              <a:schemeClr val="tx1"/>
            </a:solidFill>
          </a:endParaRPr>
        </a:p>
      </dgm:t>
    </dgm:pt>
    <dgm:pt modelId="{30A1F984-7C97-4928-A62D-88188699B5FE}" type="sibTrans" cxnId="{A338812F-0EC6-4551-83ED-D079F71396E9}">
      <dgm:prSet custT="1"/>
      <dgm:spPr/>
      <dgm:t>
        <a:bodyPr/>
        <a:lstStyle/>
        <a:p>
          <a:endParaRPr lang="es-EC" sz="700" i="1">
            <a:solidFill>
              <a:schemeClr val="tx1"/>
            </a:solidFill>
          </a:endParaRPr>
        </a:p>
      </dgm:t>
    </dgm:pt>
    <dgm:pt modelId="{4ED8677D-EE50-4CEC-9FAF-99ACA7C4216A}">
      <dgm:prSet custT="1"/>
      <dgm:spPr>
        <a:noFill/>
        <a:effectLst>
          <a:glow rad="101600">
            <a:srgbClr val="002060">
              <a:alpha val="60000"/>
            </a:srgbClr>
          </a:glow>
        </a:effectLst>
      </dgm:spPr>
      <dgm:t>
        <a:bodyPr/>
        <a:lstStyle/>
        <a:p>
          <a:r>
            <a:rPr lang="es-ES" sz="1800" i="1" dirty="0">
              <a:latin typeface="+mj-lt"/>
              <a:cs typeface="Arial" panose="020B0604020202020204" pitchFamily="34" charset="0"/>
            </a:rPr>
            <a:t>Realizar el montaje y pruebas de operación de la máquina.</a:t>
          </a:r>
          <a:endParaRPr lang="es-EC" sz="1800" i="1" dirty="0">
            <a:latin typeface="+mj-lt"/>
          </a:endParaRPr>
        </a:p>
      </dgm:t>
    </dgm:pt>
    <dgm:pt modelId="{67BDB8F7-E179-4F6E-A6BF-BA9962EB4ED4}" type="parTrans" cxnId="{9B5FF85A-42A8-4041-BC2C-C2D62FA039CC}">
      <dgm:prSet/>
      <dgm:spPr/>
      <dgm:t>
        <a:bodyPr/>
        <a:lstStyle/>
        <a:p>
          <a:endParaRPr lang="es-EC" sz="2400" i="1">
            <a:solidFill>
              <a:schemeClr val="tx1"/>
            </a:solidFill>
          </a:endParaRPr>
        </a:p>
      </dgm:t>
    </dgm:pt>
    <dgm:pt modelId="{784D4AD9-3817-4464-AEB1-3278656AA623}" type="sibTrans" cxnId="{9B5FF85A-42A8-4041-BC2C-C2D62FA039CC}">
      <dgm:prSet/>
      <dgm:spPr/>
      <dgm:t>
        <a:bodyPr/>
        <a:lstStyle/>
        <a:p>
          <a:endParaRPr lang="es-EC" sz="2400" i="1">
            <a:solidFill>
              <a:schemeClr val="tx1"/>
            </a:solidFill>
          </a:endParaRPr>
        </a:p>
      </dgm:t>
    </dgm:pt>
    <dgm:pt modelId="{6776B67D-B6F2-40FA-9178-C7ED9A1299BB}" type="pres">
      <dgm:prSet presAssocID="{D4C266CA-F65E-4348-965A-E8C6644886BE}" presName="Name0" presStyleCnt="0">
        <dgm:presLayoutVars>
          <dgm:dir/>
          <dgm:resizeHandles val="exact"/>
        </dgm:presLayoutVars>
      </dgm:prSet>
      <dgm:spPr/>
      <dgm:t>
        <a:bodyPr/>
        <a:lstStyle/>
        <a:p>
          <a:endParaRPr lang="es-ES"/>
        </a:p>
      </dgm:t>
    </dgm:pt>
    <dgm:pt modelId="{362D1190-6F06-4512-ADAC-38D21BDBEBF8}" type="pres">
      <dgm:prSet presAssocID="{22F162EF-CEC4-481A-A8F4-5E63B459BF48}" presName="Name5" presStyleLbl="vennNode1" presStyleIdx="0" presStyleCnt="5">
        <dgm:presLayoutVars>
          <dgm:bulletEnabled val="1"/>
        </dgm:presLayoutVars>
      </dgm:prSet>
      <dgm:spPr/>
      <dgm:t>
        <a:bodyPr/>
        <a:lstStyle/>
        <a:p>
          <a:endParaRPr lang="es-ES"/>
        </a:p>
      </dgm:t>
    </dgm:pt>
    <dgm:pt modelId="{2F8C8172-79C2-4472-A210-F518007931D9}" type="pres">
      <dgm:prSet presAssocID="{CAC88D0F-268F-4707-B918-90075FAFE4C0}" presName="space" presStyleCnt="0"/>
      <dgm:spPr/>
    </dgm:pt>
    <dgm:pt modelId="{B74334A3-5965-4263-8283-BA91F9E3C2C6}" type="pres">
      <dgm:prSet presAssocID="{3DFCD988-44F7-499F-AE78-58E1340146D8}" presName="Name5" presStyleLbl="vennNode1" presStyleIdx="1" presStyleCnt="5">
        <dgm:presLayoutVars>
          <dgm:bulletEnabled val="1"/>
        </dgm:presLayoutVars>
      </dgm:prSet>
      <dgm:spPr/>
      <dgm:t>
        <a:bodyPr/>
        <a:lstStyle/>
        <a:p>
          <a:endParaRPr lang="es-ES"/>
        </a:p>
      </dgm:t>
    </dgm:pt>
    <dgm:pt modelId="{9D495E44-3AF4-4AAD-BF09-8AD538EC10EA}" type="pres">
      <dgm:prSet presAssocID="{3E536BAB-9818-4D7B-9311-67F80B42BCFA}" presName="space" presStyleCnt="0"/>
      <dgm:spPr/>
    </dgm:pt>
    <dgm:pt modelId="{A120B24C-7455-4692-A9BA-C4623929F333}" type="pres">
      <dgm:prSet presAssocID="{CB5C8899-8EED-4D51-9628-5F47AAFCAAE4}" presName="Name5" presStyleLbl="vennNode1" presStyleIdx="2" presStyleCnt="5">
        <dgm:presLayoutVars>
          <dgm:bulletEnabled val="1"/>
        </dgm:presLayoutVars>
      </dgm:prSet>
      <dgm:spPr/>
      <dgm:t>
        <a:bodyPr/>
        <a:lstStyle/>
        <a:p>
          <a:endParaRPr lang="es-ES"/>
        </a:p>
      </dgm:t>
    </dgm:pt>
    <dgm:pt modelId="{D00364CE-C2E9-4BED-8423-31636FD9DC62}" type="pres">
      <dgm:prSet presAssocID="{2AF21B55-3359-474C-9229-DAA886A9260C}" presName="space" presStyleCnt="0"/>
      <dgm:spPr/>
    </dgm:pt>
    <dgm:pt modelId="{841A931E-DCF1-4A32-BF2B-7224583F88EE}" type="pres">
      <dgm:prSet presAssocID="{ECF94E64-4CB1-4F79-AB7F-285B667D6B61}" presName="Name5" presStyleLbl="vennNode1" presStyleIdx="3" presStyleCnt="5">
        <dgm:presLayoutVars>
          <dgm:bulletEnabled val="1"/>
        </dgm:presLayoutVars>
      </dgm:prSet>
      <dgm:spPr/>
      <dgm:t>
        <a:bodyPr/>
        <a:lstStyle/>
        <a:p>
          <a:endParaRPr lang="es-ES"/>
        </a:p>
      </dgm:t>
    </dgm:pt>
    <dgm:pt modelId="{6311C2A1-959E-4A50-9B61-DEE7E0F6950D}" type="pres">
      <dgm:prSet presAssocID="{30A1F984-7C97-4928-A62D-88188699B5FE}" presName="space" presStyleCnt="0"/>
      <dgm:spPr/>
    </dgm:pt>
    <dgm:pt modelId="{E1D050A2-F937-4A50-8FA9-9691DE3BF865}" type="pres">
      <dgm:prSet presAssocID="{4ED8677D-EE50-4CEC-9FAF-99ACA7C4216A}" presName="Name5" presStyleLbl="vennNode1" presStyleIdx="4" presStyleCnt="5">
        <dgm:presLayoutVars>
          <dgm:bulletEnabled val="1"/>
        </dgm:presLayoutVars>
      </dgm:prSet>
      <dgm:spPr/>
      <dgm:t>
        <a:bodyPr/>
        <a:lstStyle/>
        <a:p>
          <a:endParaRPr lang="es-ES"/>
        </a:p>
      </dgm:t>
    </dgm:pt>
  </dgm:ptLst>
  <dgm:cxnLst>
    <dgm:cxn modelId="{B8E353B2-6B0A-41AD-9434-FB5BF6503E46}" type="presOf" srcId="{4ED8677D-EE50-4CEC-9FAF-99ACA7C4216A}" destId="{E1D050A2-F937-4A50-8FA9-9691DE3BF865}" srcOrd="0" destOrd="0" presId="urn:microsoft.com/office/officeart/2005/8/layout/venn3"/>
    <dgm:cxn modelId="{DA104C4D-297C-4089-B140-031A1067BD49}" type="presOf" srcId="{22F162EF-CEC4-481A-A8F4-5E63B459BF48}" destId="{362D1190-6F06-4512-ADAC-38D21BDBEBF8}" srcOrd="0" destOrd="0" presId="urn:microsoft.com/office/officeart/2005/8/layout/venn3"/>
    <dgm:cxn modelId="{B4C46FFC-2D57-4B46-8935-301000E86A02}" type="presOf" srcId="{D4C266CA-F65E-4348-965A-E8C6644886BE}" destId="{6776B67D-B6F2-40FA-9178-C7ED9A1299BB}" srcOrd="0" destOrd="0" presId="urn:microsoft.com/office/officeart/2005/8/layout/venn3"/>
    <dgm:cxn modelId="{F12742CC-85CE-41E9-B5CF-07591BB752E7}" srcId="{D4C266CA-F65E-4348-965A-E8C6644886BE}" destId="{22F162EF-CEC4-481A-A8F4-5E63B459BF48}" srcOrd="0" destOrd="0" parTransId="{B721A691-E24B-451F-A785-DD3613526A30}" sibTransId="{CAC88D0F-268F-4707-B918-90075FAFE4C0}"/>
    <dgm:cxn modelId="{9B5FF85A-42A8-4041-BC2C-C2D62FA039CC}" srcId="{D4C266CA-F65E-4348-965A-E8C6644886BE}" destId="{4ED8677D-EE50-4CEC-9FAF-99ACA7C4216A}" srcOrd="4" destOrd="0" parTransId="{67BDB8F7-E179-4F6E-A6BF-BA9962EB4ED4}" sibTransId="{784D4AD9-3817-4464-AEB1-3278656AA623}"/>
    <dgm:cxn modelId="{82FAE7B6-F3C9-44DD-A9C2-5CD5DB69B7D5}" type="presOf" srcId="{CB5C8899-8EED-4D51-9628-5F47AAFCAAE4}" destId="{A120B24C-7455-4692-A9BA-C4623929F333}" srcOrd="0" destOrd="0" presId="urn:microsoft.com/office/officeart/2005/8/layout/venn3"/>
    <dgm:cxn modelId="{B94B3EFD-805D-4126-B763-421C5A6EE859}" type="presOf" srcId="{ECF94E64-4CB1-4F79-AB7F-285B667D6B61}" destId="{841A931E-DCF1-4A32-BF2B-7224583F88EE}" srcOrd="0" destOrd="0" presId="urn:microsoft.com/office/officeart/2005/8/layout/venn3"/>
    <dgm:cxn modelId="{E318AA99-9A83-4D24-8DCD-BD7736BB6066}" srcId="{D4C266CA-F65E-4348-965A-E8C6644886BE}" destId="{CB5C8899-8EED-4D51-9628-5F47AAFCAAE4}" srcOrd="2" destOrd="0" parTransId="{C00E2691-498F-46E6-BBF7-98A2262D0867}" sibTransId="{2AF21B55-3359-474C-9229-DAA886A9260C}"/>
    <dgm:cxn modelId="{053D8284-2E16-44F2-9AED-03ED6468BB16}" type="presOf" srcId="{3DFCD988-44F7-499F-AE78-58E1340146D8}" destId="{B74334A3-5965-4263-8283-BA91F9E3C2C6}" srcOrd="0" destOrd="0" presId="urn:microsoft.com/office/officeart/2005/8/layout/venn3"/>
    <dgm:cxn modelId="{069DFDD9-8386-47D3-A8A3-F709F46C63A6}" srcId="{D4C266CA-F65E-4348-965A-E8C6644886BE}" destId="{3DFCD988-44F7-499F-AE78-58E1340146D8}" srcOrd="1" destOrd="0" parTransId="{B142A27E-7B6D-49AC-A0E5-4FE59D02514B}" sibTransId="{3E536BAB-9818-4D7B-9311-67F80B42BCFA}"/>
    <dgm:cxn modelId="{A338812F-0EC6-4551-83ED-D079F71396E9}" srcId="{D4C266CA-F65E-4348-965A-E8C6644886BE}" destId="{ECF94E64-4CB1-4F79-AB7F-285B667D6B61}" srcOrd="3" destOrd="0" parTransId="{3452997E-1EDA-4B37-8EEB-5083208FEC96}" sibTransId="{30A1F984-7C97-4928-A62D-88188699B5FE}"/>
    <dgm:cxn modelId="{34C14A0F-BF68-49F2-A05F-93B5C6E509AA}" type="presParOf" srcId="{6776B67D-B6F2-40FA-9178-C7ED9A1299BB}" destId="{362D1190-6F06-4512-ADAC-38D21BDBEBF8}" srcOrd="0" destOrd="0" presId="urn:microsoft.com/office/officeart/2005/8/layout/venn3"/>
    <dgm:cxn modelId="{E337BFDC-24F7-4D60-9115-5773142C4D89}" type="presParOf" srcId="{6776B67D-B6F2-40FA-9178-C7ED9A1299BB}" destId="{2F8C8172-79C2-4472-A210-F518007931D9}" srcOrd="1" destOrd="0" presId="urn:microsoft.com/office/officeart/2005/8/layout/venn3"/>
    <dgm:cxn modelId="{26A07DD5-63A1-4DB9-9880-7C850A4490E4}" type="presParOf" srcId="{6776B67D-B6F2-40FA-9178-C7ED9A1299BB}" destId="{B74334A3-5965-4263-8283-BA91F9E3C2C6}" srcOrd="2" destOrd="0" presId="urn:microsoft.com/office/officeart/2005/8/layout/venn3"/>
    <dgm:cxn modelId="{E8823EF7-765A-4A9A-9C35-E8CD91550A3D}" type="presParOf" srcId="{6776B67D-B6F2-40FA-9178-C7ED9A1299BB}" destId="{9D495E44-3AF4-4AAD-BF09-8AD538EC10EA}" srcOrd="3" destOrd="0" presId="urn:microsoft.com/office/officeart/2005/8/layout/venn3"/>
    <dgm:cxn modelId="{933AA149-7480-4008-8B2D-0FCAD72CBB92}" type="presParOf" srcId="{6776B67D-B6F2-40FA-9178-C7ED9A1299BB}" destId="{A120B24C-7455-4692-A9BA-C4623929F333}" srcOrd="4" destOrd="0" presId="urn:microsoft.com/office/officeart/2005/8/layout/venn3"/>
    <dgm:cxn modelId="{F7C19EB4-FBBC-4961-B636-159B2B7C6750}" type="presParOf" srcId="{6776B67D-B6F2-40FA-9178-C7ED9A1299BB}" destId="{D00364CE-C2E9-4BED-8423-31636FD9DC62}" srcOrd="5" destOrd="0" presId="urn:microsoft.com/office/officeart/2005/8/layout/venn3"/>
    <dgm:cxn modelId="{5CD577CF-8AA8-49F3-AF40-27A7F82D4A14}" type="presParOf" srcId="{6776B67D-B6F2-40FA-9178-C7ED9A1299BB}" destId="{841A931E-DCF1-4A32-BF2B-7224583F88EE}" srcOrd="6" destOrd="0" presId="urn:microsoft.com/office/officeart/2005/8/layout/venn3"/>
    <dgm:cxn modelId="{327E2A84-F8D4-4EA2-AFF8-930BA7206F01}" type="presParOf" srcId="{6776B67D-B6F2-40FA-9178-C7ED9A1299BB}" destId="{6311C2A1-959E-4A50-9B61-DEE7E0F6950D}" srcOrd="7" destOrd="0" presId="urn:microsoft.com/office/officeart/2005/8/layout/venn3"/>
    <dgm:cxn modelId="{0D64FD2E-74B4-4B91-AF21-83C303D7A1B3}" type="presParOf" srcId="{6776B67D-B6F2-40FA-9178-C7ED9A1299BB}" destId="{E1D050A2-F937-4A50-8FA9-9691DE3BF865}"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1C7D15-96E2-4667-9D1B-93010A1CB723}" type="doc">
      <dgm:prSet loTypeId="urn:microsoft.com/office/officeart/2008/layout/RadialCluster" loCatId="cycle" qsTypeId="urn:microsoft.com/office/officeart/2005/8/quickstyle/simple1" qsCatId="simple" csTypeId="urn:microsoft.com/office/officeart/2005/8/colors/accent0_1" csCatId="mainScheme" phldr="1"/>
      <dgm:spPr/>
      <dgm:t>
        <a:bodyPr/>
        <a:lstStyle/>
        <a:p>
          <a:endParaRPr lang="es-EC"/>
        </a:p>
      </dgm:t>
    </dgm:pt>
    <dgm:pt modelId="{C28F0D23-221C-4294-B272-20CF810BA1F3}">
      <dgm:prSet phldrT="[Texto]"/>
      <dgm:spPr>
        <a:blipFill rotWithShape="0">
          <a:blip xmlns:r="http://schemas.openxmlformats.org/officeDocument/2006/relationships" r:embed="rId1"/>
          <a:srcRect/>
          <a:stretch>
            <a:fillRect l="-15000" r="-15000"/>
          </a:stretch>
        </a:blipFill>
      </dgm:spPr>
      <dgm:t>
        <a:bodyPr/>
        <a:lstStyle/>
        <a:p>
          <a:endParaRPr lang="es-EC" dirty="0"/>
        </a:p>
      </dgm:t>
    </dgm:pt>
    <dgm:pt modelId="{05F1352B-F7AB-435B-A8E6-01AF7614D95D}" type="sibTrans" cxnId="{ABFA0E45-AB3E-4724-98FF-90B2B05BD71B}">
      <dgm:prSet/>
      <dgm:spPr/>
      <dgm:t>
        <a:bodyPr/>
        <a:lstStyle/>
        <a:p>
          <a:endParaRPr lang="es-EC"/>
        </a:p>
      </dgm:t>
    </dgm:pt>
    <dgm:pt modelId="{0ACFA96D-7368-41C3-A275-31ABAD47D677}" type="parTrans" cxnId="{ABFA0E45-AB3E-4724-98FF-90B2B05BD71B}">
      <dgm:prSet/>
      <dgm:spPr/>
      <dgm:t>
        <a:bodyPr/>
        <a:lstStyle/>
        <a:p>
          <a:endParaRPr lang="es-EC"/>
        </a:p>
      </dgm:t>
    </dgm:pt>
    <dgm:pt modelId="{CFE1F9B8-E99F-485B-816B-6951932DC9FB}">
      <dgm:prSet phldrT="[Texto]" custT="1"/>
      <dgm:spPr>
        <a:effectLst>
          <a:glow rad="101600">
            <a:schemeClr val="accent4">
              <a:satMod val="175000"/>
              <a:alpha val="40000"/>
            </a:schemeClr>
          </a:glow>
        </a:effectLst>
      </dgm:spPr>
      <dgm:t>
        <a:bodyPr/>
        <a:lstStyle/>
        <a:p>
          <a:r>
            <a:rPr lang="es-EC" sz="1800" b="1" dirty="0">
              <a:latin typeface="Times New Roman" panose="02020603050405020304" pitchFamily="18" charset="0"/>
              <a:cs typeface="Times New Roman" panose="02020603050405020304" pitchFamily="18" charset="0"/>
            </a:rPr>
            <a:t>Control y soporte</a:t>
          </a:r>
          <a:endParaRPr lang="es-EC" sz="1800" dirty="0"/>
        </a:p>
      </dgm:t>
    </dgm:pt>
    <dgm:pt modelId="{DF4D8A3C-836D-4500-91D4-9F645F895FF5}" type="sibTrans" cxnId="{FA5DC1E5-EFB3-456B-A259-C329A1F811AD}">
      <dgm:prSet/>
      <dgm:spPr/>
      <dgm:t>
        <a:bodyPr/>
        <a:lstStyle/>
        <a:p>
          <a:endParaRPr lang="es-EC"/>
        </a:p>
      </dgm:t>
    </dgm:pt>
    <dgm:pt modelId="{F92DE16F-7C38-424B-9B46-5B535CDD0D29}" type="parTrans" cxnId="{FA5DC1E5-EFB3-456B-A259-C329A1F811AD}">
      <dgm:prSet/>
      <dgm:spPr/>
      <dgm:t>
        <a:bodyPr/>
        <a:lstStyle/>
        <a:p>
          <a:endParaRPr lang="es-EC"/>
        </a:p>
      </dgm:t>
    </dgm:pt>
    <dgm:pt modelId="{5B6FCC66-254B-4A15-B6C7-5895097B2E95}">
      <dgm:prSet phldrT="[Texto]" custT="1"/>
      <dgm:spPr>
        <a:effectLst>
          <a:glow rad="139700">
            <a:schemeClr val="accent5">
              <a:satMod val="175000"/>
              <a:alpha val="40000"/>
            </a:schemeClr>
          </a:glow>
        </a:effectLst>
      </dgm:spPr>
      <dgm:t>
        <a:bodyPr/>
        <a:lstStyle/>
        <a:p>
          <a:pPr algn="ctr"/>
          <a:r>
            <a:rPr lang="es-EC" sz="1800" b="1" dirty="0">
              <a:latin typeface="Times New Roman" panose="02020603050405020304" pitchFamily="18" charset="0"/>
              <a:cs typeface="Times New Roman" panose="02020603050405020304" pitchFamily="18" charset="0"/>
            </a:rPr>
            <a:t>Transmisión de potencia y movimiento </a:t>
          </a:r>
          <a:endParaRPr lang="es-EC" sz="1800" dirty="0">
            <a:latin typeface="Times New Roman" panose="02020603050405020304" pitchFamily="18" charset="0"/>
            <a:cs typeface="Times New Roman" panose="02020603050405020304" pitchFamily="18" charset="0"/>
          </a:endParaRPr>
        </a:p>
      </dgm:t>
    </dgm:pt>
    <dgm:pt modelId="{B547D57A-AA57-4850-B5E4-FDF9DCE438E5}" type="sibTrans" cxnId="{F594C4F6-4BFC-4157-8757-BF5F9F29E793}">
      <dgm:prSet/>
      <dgm:spPr/>
      <dgm:t>
        <a:bodyPr/>
        <a:lstStyle/>
        <a:p>
          <a:endParaRPr lang="es-EC"/>
        </a:p>
      </dgm:t>
    </dgm:pt>
    <dgm:pt modelId="{DDE102C5-8B1D-4590-81EC-9C59308BCBF2}" type="parTrans" cxnId="{F594C4F6-4BFC-4157-8757-BF5F9F29E793}">
      <dgm:prSet/>
      <dgm:spPr/>
      <dgm:t>
        <a:bodyPr/>
        <a:lstStyle/>
        <a:p>
          <a:endParaRPr lang="es-EC"/>
        </a:p>
      </dgm:t>
    </dgm:pt>
    <dgm:pt modelId="{1B012423-C4E9-458A-AFA5-13E6CD3430A7}">
      <dgm:prSet phldrT="[Texto]" custT="1"/>
      <dgm:spPr>
        <a:effectLst>
          <a:glow rad="139700">
            <a:schemeClr val="accent5">
              <a:satMod val="175000"/>
              <a:alpha val="40000"/>
            </a:schemeClr>
          </a:glow>
        </a:effectLst>
      </dgm:spPr>
      <dgm:t>
        <a:bodyPr/>
        <a:lstStyle/>
        <a:p>
          <a:pPr algn="ctr"/>
          <a:r>
            <a:rPr lang="es-EC" sz="1800" dirty="0">
              <a:latin typeface="Times New Roman" panose="02020603050405020304" pitchFamily="18" charset="0"/>
              <a:cs typeface="Times New Roman" panose="02020603050405020304" pitchFamily="18" charset="0"/>
            </a:rPr>
            <a:t>Motor eléctrico</a:t>
          </a:r>
        </a:p>
      </dgm:t>
    </dgm:pt>
    <dgm:pt modelId="{A4206D5A-70D4-4B85-864E-5DF918BB9213}" type="parTrans" cxnId="{3537FE6D-87B0-40E2-988B-C7327720C066}">
      <dgm:prSet/>
      <dgm:spPr/>
      <dgm:t>
        <a:bodyPr/>
        <a:lstStyle/>
        <a:p>
          <a:endParaRPr lang="es-EC"/>
        </a:p>
      </dgm:t>
    </dgm:pt>
    <dgm:pt modelId="{5F0C62E2-C55F-44CD-9288-4DF96F199868}" type="sibTrans" cxnId="{3537FE6D-87B0-40E2-988B-C7327720C066}">
      <dgm:prSet/>
      <dgm:spPr/>
      <dgm:t>
        <a:bodyPr/>
        <a:lstStyle/>
        <a:p>
          <a:endParaRPr lang="es-EC"/>
        </a:p>
      </dgm:t>
    </dgm:pt>
    <dgm:pt modelId="{4AB23E60-BE5A-42FA-84E2-81AA65B4678F}">
      <dgm:prSet phldrT="[Texto]" custT="1"/>
      <dgm:spPr>
        <a:effectLst>
          <a:glow rad="139700">
            <a:schemeClr val="accent5">
              <a:satMod val="175000"/>
              <a:alpha val="40000"/>
            </a:schemeClr>
          </a:glow>
        </a:effectLst>
      </dgm:spPr>
      <dgm:t>
        <a:bodyPr/>
        <a:lstStyle/>
        <a:p>
          <a:pPr algn="ctr"/>
          <a:r>
            <a:rPr lang="es-EC" sz="1800" dirty="0">
              <a:latin typeface="Times New Roman" panose="02020603050405020304" pitchFamily="18" charset="0"/>
              <a:cs typeface="Times New Roman" panose="02020603050405020304" pitchFamily="18" charset="0"/>
            </a:rPr>
            <a:t>Caja reductora de velocidad.</a:t>
          </a:r>
        </a:p>
      </dgm:t>
    </dgm:pt>
    <dgm:pt modelId="{592A465E-AFC3-4B46-B342-60E0B6C6F00B}" type="parTrans" cxnId="{B5A21E7A-D13D-409E-A1D7-CD2645CD7C5C}">
      <dgm:prSet/>
      <dgm:spPr/>
      <dgm:t>
        <a:bodyPr/>
        <a:lstStyle/>
        <a:p>
          <a:endParaRPr lang="es-EC"/>
        </a:p>
      </dgm:t>
    </dgm:pt>
    <dgm:pt modelId="{00C4F6AD-6606-4CAA-8B5C-ECD7A4582DE9}" type="sibTrans" cxnId="{B5A21E7A-D13D-409E-A1D7-CD2645CD7C5C}">
      <dgm:prSet/>
      <dgm:spPr/>
      <dgm:t>
        <a:bodyPr/>
        <a:lstStyle/>
        <a:p>
          <a:endParaRPr lang="es-EC"/>
        </a:p>
      </dgm:t>
    </dgm:pt>
    <dgm:pt modelId="{34BF9948-A838-4886-AFBC-C02390303C2C}">
      <dgm:prSet phldrT="[Texto]" custT="1"/>
      <dgm:spPr>
        <a:effectLst>
          <a:glow rad="139700">
            <a:schemeClr val="accent5">
              <a:satMod val="175000"/>
              <a:alpha val="40000"/>
            </a:schemeClr>
          </a:glow>
        </a:effectLst>
      </dgm:spPr>
      <dgm:t>
        <a:bodyPr/>
        <a:lstStyle/>
        <a:p>
          <a:pPr algn="ctr"/>
          <a:r>
            <a:rPr lang="es-EC" sz="1800" b="1" dirty="0">
              <a:latin typeface="Times New Roman" panose="02020603050405020304" pitchFamily="18" charset="0"/>
              <a:cs typeface="Times New Roman" panose="02020603050405020304" pitchFamily="18" charset="0"/>
            </a:rPr>
            <a:t>Curvado </a:t>
          </a:r>
          <a:endParaRPr lang="es-EC" sz="1800" dirty="0">
            <a:latin typeface="Times New Roman" panose="02020603050405020304" pitchFamily="18" charset="0"/>
            <a:cs typeface="Times New Roman" panose="02020603050405020304" pitchFamily="18" charset="0"/>
          </a:endParaRPr>
        </a:p>
      </dgm:t>
    </dgm:pt>
    <dgm:pt modelId="{AACE7F56-926C-40D5-B279-918F80111725}" type="parTrans" cxnId="{F461BE8A-AEA2-4112-BF42-4813D7A8FCBB}">
      <dgm:prSet/>
      <dgm:spPr/>
      <dgm:t>
        <a:bodyPr/>
        <a:lstStyle/>
        <a:p>
          <a:endParaRPr lang="es-EC"/>
        </a:p>
      </dgm:t>
    </dgm:pt>
    <dgm:pt modelId="{A130B047-7BBA-4A5C-A856-6FB5E57A5DCD}" type="sibTrans" cxnId="{F461BE8A-AEA2-4112-BF42-4813D7A8FCBB}">
      <dgm:prSet/>
      <dgm:spPr/>
      <dgm:t>
        <a:bodyPr/>
        <a:lstStyle/>
        <a:p>
          <a:endParaRPr lang="es-EC"/>
        </a:p>
      </dgm:t>
    </dgm:pt>
    <dgm:pt modelId="{086669A4-48B8-408B-8F54-4979851161FC}" type="pres">
      <dgm:prSet presAssocID="{FA1C7D15-96E2-4667-9D1B-93010A1CB723}" presName="Name0" presStyleCnt="0">
        <dgm:presLayoutVars>
          <dgm:chMax val="1"/>
          <dgm:chPref val="1"/>
          <dgm:dir/>
          <dgm:animOne val="branch"/>
          <dgm:animLvl val="lvl"/>
        </dgm:presLayoutVars>
      </dgm:prSet>
      <dgm:spPr/>
      <dgm:t>
        <a:bodyPr/>
        <a:lstStyle/>
        <a:p>
          <a:endParaRPr lang="es-ES"/>
        </a:p>
      </dgm:t>
    </dgm:pt>
    <dgm:pt modelId="{1573301F-9424-4986-A412-1B2333DBD76E}" type="pres">
      <dgm:prSet presAssocID="{C28F0D23-221C-4294-B272-20CF810BA1F3}" presName="textCenter" presStyleLbl="node1" presStyleIdx="0" presStyleCnt="6" custScaleX="243402" custScaleY="136575" custLinFactNeighborX="7983" custLinFactNeighborY="-9379"/>
      <dgm:spPr/>
      <dgm:t>
        <a:bodyPr/>
        <a:lstStyle/>
        <a:p>
          <a:endParaRPr lang="es-ES"/>
        </a:p>
      </dgm:t>
    </dgm:pt>
    <dgm:pt modelId="{DDC2A1A6-F71E-4726-9DEB-70F526C6792C}" type="pres">
      <dgm:prSet presAssocID="{C28F0D23-221C-4294-B272-20CF810BA1F3}" presName="cycle_1" presStyleCnt="0"/>
      <dgm:spPr/>
    </dgm:pt>
    <dgm:pt modelId="{4E303920-1160-438D-804F-1ABACC60B9AB}" type="pres">
      <dgm:prSet presAssocID="{5B6FCC66-254B-4A15-B6C7-5895097B2E95}" presName="childCenter1" presStyleLbl="node1" presStyleIdx="1" presStyleCnt="6" custScaleX="408657" custScaleY="105400" custLinFactNeighborX="553" custLinFactNeighborY="-8421"/>
      <dgm:spPr/>
      <dgm:t>
        <a:bodyPr/>
        <a:lstStyle/>
        <a:p>
          <a:endParaRPr lang="es-ES"/>
        </a:p>
      </dgm:t>
    </dgm:pt>
    <dgm:pt modelId="{B0ED0F24-7C5E-4CF3-BEEF-F90BE1438361}" type="pres">
      <dgm:prSet presAssocID="{A4206D5A-70D4-4B85-864E-5DF918BB9213}" presName="Name141" presStyleLbl="parChTrans1D3" presStyleIdx="0" presStyleCnt="2"/>
      <dgm:spPr/>
      <dgm:t>
        <a:bodyPr/>
        <a:lstStyle/>
        <a:p>
          <a:endParaRPr lang="es-ES"/>
        </a:p>
      </dgm:t>
    </dgm:pt>
    <dgm:pt modelId="{74026CFA-F2B9-4B74-BEAE-C5E134B63AB2}" type="pres">
      <dgm:prSet presAssocID="{1B012423-C4E9-458A-AFA5-13E6CD3430A7}" presName="text1" presStyleLbl="node1" presStyleIdx="2" presStyleCnt="6" custScaleX="340830" custScaleY="121630" custRadScaleRad="183626" custRadScaleInc="-1696">
        <dgm:presLayoutVars>
          <dgm:bulletEnabled val="1"/>
        </dgm:presLayoutVars>
      </dgm:prSet>
      <dgm:spPr/>
      <dgm:t>
        <a:bodyPr/>
        <a:lstStyle/>
        <a:p>
          <a:endParaRPr lang="es-ES"/>
        </a:p>
      </dgm:t>
    </dgm:pt>
    <dgm:pt modelId="{432EA2C9-8184-4FE3-AF18-1334A37DAD47}" type="pres">
      <dgm:prSet presAssocID="{592A465E-AFC3-4B46-B342-60E0B6C6F00B}" presName="Name141" presStyleLbl="parChTrans1D3" presStyleIdx="1" presStyleCnt="2"/>
      <dgm:spPr/>
      <dgm:t>
        <a:bodyPr/>
        <a:lstStyle/>
        <a:p>
          <a:endParaRPr lang="es-ES"/>
        </a:p>
      </dgm:t>
    </dgm:pt>
    <dgm:pt modelId="{06A206FF-2002-4B6F-BC41-EE46A507C6B0}" type="pres">
      <dgm:prSet presAssocID="{4AB23E60-BE5A-42FA-84E2-81AA65B4678F}" presName="text1" presStyleLbl="node1" presStyleIdx="3" presStyleCnt="6" custScaleX="346351" custScaleY="122311" custRadScaleRad="176743" custRadScaleInc="2004">
        <dgm:presLayoutVars>
          <dgm:bulletEnabled val="1"/>
        </dgm:presLayoutVars>
      </dgm:prSet>
      <dgm:spPr/>
      <dgm:t>
        <a:bodyPr/>
        <a:lstStyle/>
        <a:p>
          <a:endParaRPr lang="es-ES"/>
        </a:p>
      </dgm:t>
    </dgm:pt>
    <dgm:pt modelId="{58897058-AABC-4792-A646-C8E5BC8A38CF}" type="pres">
      <dgm:prSet presAssocID="{DDE102C5-8B1D-4590-81EC-9C59308BCBF2}" presName="Name144" presStyleLbl="parChTrans1D2" presStyleIdx="0" presStyleCnt="3"/>
      <dgm:spPr/>
      <dgm:t>
        <a:bodyPr/>
        <a:lstStyle/>
        <a:p>
          <a:endParaRPr lang="es-ES"/>
        </a:p>
      </dgm:t>
    </dgm:pt>
    <dgm:pt modelId="{958D4742-2DE3-4EA6-A244-555DBEC88FCC}" type="pres">
      <dgm:prSet presAssocID="{C28F0D23-221C-4294-B272-20CF810BA1F3}" presName="cycle_2" presStyleCnt="0"/>
      <dgm:spPr/>
    </dgm:pt>
    <dgm:pt modelId="{34526776-C0EB-49C8-BFDD-AEFB90930602}" type="pres">
      <dgm:prSet presAssocID="{34BF9948-A838-4886-AFBC-C02390303C2C}" presName="childCenter2" presStyleLbl="node1" presStyleIdx="4" presStyleCnt="6" custScaleX="309976" custScaleY="77274" custLinFactNeighborX="90222" custLinFactNeighborY="7849"/>
      <dgm:spPr/>
      <dgm:t>
        <a:bodyPr/>
        <a:lstStyle/>
        <a:p>
          <a:endParaRPr lang="es-ES"/>
        </a:p>
      </dgm:t>
    </dgm:pt>
    <dgm:pt modelId="{BAE72A9C-6BA4-4E01-B38C-A24E25874477}" type="pres">
      <dgm:prSet presAssocID="{AACE7F56-926C-40D5-B279-918F80111725}" presName="Name221" presStyleLbl="parChTrans1D2" presStyleIdx="1" presStyleCnt="3"/>
      <dgm:spPr/>
      <dgm:t>
        <a:bodyPr/>
        <a:lstStyle/>
        <a:p>
          <a:endParaRPr lang="es-ES"/>
        </a:p>
      </dgm:t>
    </dgm:pt>
    <dgm:pt modelId="{52F81287-5623-4EF7-93EE-E1461CFD9BDA}" type="pres">
      <dgm:prSet presAssocID="{C28F0D23-221C-4294-B272-20CF810BA1F3}" presName="cycle_3" presStyleCnt="0"/>
      <dgm:spPr/>
    </dgm:pt>
    <dgm:pt modelId="{CB40ACEE-9C93-4D47-A337-E5A260090482}" type="pres">
      <dgm:prSet presAssocID="{CFE1F9B8-E99F-485B-816B-6951932DC9FB}" presName="childCenter3" presStyleLbl="node1" presStyleIdx="5" presStyleCnt="6" custScaleX="383037" custScaleY="80613" custLinFactNeighborX="-80600" custLinFactNeighborY="13298"/>
      <dgm:spPr/>
      <dgm:t>
        <a:bodyPr/>
        <a:lstStyle/>
        <a:p>
          <a:endParaRPr lang="es-ES"/>
        </a:p>
      </dgm:t>
    </dgm:pt>
    <dgm:pt modelId="{C8E26F06-96A5-43A9-B558-A684B4E2EEAD}" type="pres">
      <dgm:prSet presAssocID="{F92DE16F-7C38-424B-9B46-5B535CDD0D29}" presName="Name288" presStyleLbl="parChTrans1D2" presStyleIdx="2" presStyleCnt="3"/>
      <dgm:spPr/>
      <dgm:t>
        <a:bodyPr/>
        <a:lstStyle/>
        <a:p>
          <a:endParaRPr lang="es-ES"/>
        </a:p>
      </dgm:t>
    </dgm:pt>
  </dgm:ptLst>
  <dgm:cxnLst>
    <dgm:cxn modelId="{4AC3E537-C28C-42C1-88B1-18FBBAE73AF3}" type="presOf" srcId="{CFE1F9B8-E99F-485B-816B-6951932DC9FB}" destId="{CB40ACEE-9C93-4D47-A337-E5A260090482}" srcOrd="0" destOrd="0" presId="urn:microsoft.com/office/officeart/2008/layout/RadialCluster"/>
    <dgm:cxn modelId="{F461BE8A-AEA2-4112-BF42-4813D7A8FCBB}" srcId="{C28F0D23-221C-4294-B272-20CF810BA1F3}" destId="{34BF9948-A838-4886-AFBC-C02390303C2C}" srcOrd="1" destOrd="0" parTransId="{AACE7F56-926C-40D5-B279-918F80111725}" sibTransId="{A130B047-7BBA-4A5C-A856-6FB5E57A5DCD}"/>
    <dgm:cxn modelId="{3AD7BFA2-F38F-4495-A606-9CD35F79B22D}" type="presOf" srcId="{DDE102C5-8B1D-4590-81EC-9C59308BCBF2}" destId="{58897058-AABC-4792-A646-C8E5BC8A38CF}" srcOrd="0" destOrd="0" presId="urn:microsoft.com/office/officeart/2008/layout/RadialCluster"/>
    <dgm:cxn modelId="{B51064D7-0808-44ED-A392-A6A16A7EEA53}" type="presOf" srcId="{A4206D5A-70D4-4B85-864E-5DF918BB9213}" destId="{B0ED0F24-7C5E-4CF3-BEEF-F90BE1438361}" srcOrd="0" destOrd="0" presId="urn:microsoft.com/office/officeart/2008/layout/RadialCluster"/>
    <dgm:cxn modelId="{ABFA0E45-AB3E-4724-98FF-90B2B05BD71B}" srcId="{FA1C7D15-96E2-4667-9D1B-93010A1CB723}" destId="{C28F0D23-221C-4294-B272-20CF810BA1F3}" srcOrd="0" destOrd="0" parTransId="{0ACFA96D-7368-41C3-A275-31ABAD47D677}" sibTransId="{05F1352B-F7AB-435B-A8E6-01AF7614D95D}"/>
    <dgm:cxn modelId="{FA5DC1E5-EFB3-456B-A259-C329A1F811AD}" srcId="{C28F0D23-221C-4294-B272-20CF810BA1F3}" destId="{CFE1F9B8-E99F-485B-816B-6951932DC9FB}" srcOrd="2" destOrd="0" parTransId="{F92DE16F-7C38-424B-9B46-5B535CDD0D29}" sibTransId="{DF4D8A3C-836D-4500-91D4-9F645F895FF5}"/>
    <dgm:cxn modelId="{FA14B33F-9723-42F5-801E-C069BC008773}" type="presOf" srcId="{592A465E-AFC3-4B46-B342-60E0B6C6F00B}" destId="{432EA2C9-8184-4FE3-AF18-1334A37DAD47}" srcOrd="0" destOrd="0" presId="urn:microsoft.com/office/officeart/2008/layout/RadialCluster"/>
    <dgm:cxn modelId="{6089F60A-262A-484A-8630-8BFF7A094E5D}" type="presOf" srcId="{4AB23E60-BE5A-42FA-84E2-81AA65B4678F}" destId="{06A206FF-2002-4B6F-BC41-EE46A507C6B0}" srcOrd="0" destOrd="0" presId="urn:microsoft.com/office/officeart/2008/layout/RadialCluster"/>
    <dgm:cxn modelId="{B5F8FB7F-CE64-4643-9028-CFCA008DEAD0}" type="presOf" srcId="{FA1C7D15-96E2-4667-9D1B-93010A1CB723}" destId="{086669A4-48B8-408B-8F54-4979851161FC}" srcOrd="0" destOrd="0" presId="urn:microsoft.com/office/officeart/2008/layout/RadialCluster"/>
    <dgm:cxn modelId="{6C1FA7F5-456C-4695-ACC9-D1230394856D}" type="presOf" srcId="{C28F0D23-221C-4294-B272-20CF810BA1F3}" destId="{1573301F-9424-4986-A412-1B2333DBD76E}" srcOrd="0" destOrd="0" presId="urn:microsoft.com/office/officeart/2008/layout/RadialCluster"/>
    <dgm:cxn modelId="{F594C4F6-4BFC-4157-8757-BF5F9F29E793}" srcId="{C28F0D23-221C-4294-B272-20CF810BA1F3}" destId="{5B6FCC66-254B-4A15-B6C7-5895097B2E95}" srcOrd="0" destOrd="0" parTransId="{DDE102C5-8B1D-4590-81EC-9C59308BCBF2}" sibTransId="{B547D57A-AA57-4850-B5E4-FDF9DCE438E5}"/>
    <dgm:cxn modelId="{A4E077D9-2141-40F3-BF09-CA496C71CC5B}" type="presOf" srcId="{34BF9948-A838-4886-AFBC-C02390303C2C}" destId="{34526776-C0EB-49C8-BFDD-AEFB90930602}" srcOrd="0" destOrd="0" presId="urn:microsoft.com/office/officeart/2008/layout/RadialCluster"/>
    <dgm:cxn modelId="{B5A21E7A-D13D-409E-A1D7-CD2645CD7C5C}" srcId="{5B6FCC66-254B-4A15-B6C7-5895097B2E95}" destId="{4AB23E60-BE5A-42FA-84E2-81AA65B4678F}" srcOrd="1" destOrd="0" parTransId="{592A465E-AFC3-4B46-B342-60E0B6C6F00B}" sibTransId="{00C4F6AD-6606-4CAA-8B5C-ECD7A4582DE9}"/>
    <dgm:cxn modelId="{E90B0919-D582-44E7-917A-8EDC9046B63E}" type="presOf" srcId="{AACE7F56-926C-40D5-B279-918F80111725}" destId="{BAE72A9C-6BA4-4E01-B38C-A24E25874477}" srcOrd="0" destOrd="0" presId="urn:microsoft.com/office/officeart/2008/layout/RadialCluster"/>
    <dgm:cxn modelId="{BDE1346D-79A9-4703-A4FB-BD807F54F3F1}" type="presOf" srcId="{F92DE16F-7C38-424B-9B46-5B535CDD0D29}" destId="{C8E26F06-96A5-43A9-B558-A684B4E2EEAD}" srcOrd="0" destOrd="0" presId="urn:microsoft.com/office/officeart/2008/layout/RadialCluster"/>
    <dgm:cxn modelId="{EE36978A-78C3-413A-9DFD-17FC44C5D079}" type="presOf" srcId="{1B012423-C4E9-458A-AFA5-13E6CD3430A7}" destId="{74026CFA-F2B9-4B74-BEAE-C5E134B63AB2}" srcOrd="0" destOrd="0" presId="urn:microsoft.com/office/officeart/2008/layout/RadialCluster"/>
    <dgm:cxn modelId="{EDC59CD5-5161-40A2-88DC-32AE8EC3A22C}" type="presOf" srcId="{5B6FCC66-254B-4A15-B6C7-5895097B2E95}" destId="{4E303920-1160-438D-804F-1ABACC60B9AB}" srcOrd="0" destOrd="0" presId="urn:microsoft.com/office/officeart/2008/layout/RadialCluster"/>
    <dgm:cxn modelId="{3537FE6D-87B0-40E2-988B-C7327720C066}" srcId="{5B6FCC66-254B-4A15-B6C7-5895097B2E95}" destId="{1B012423-C4E9-458A-AFA5-13E6CD3430A7}" srcOrd="0" destOrd="0" parTransId="{A4206D5A-70D4-4B85-864E-5DF918BB9213}" sibTransId="{5F0C62E2-C55F-44CD-9288-4DF96F199868}"/>
    <dgm:cxn modelId="{F2E565E1-DB8E-44B5-AB89-B19470A58ED9}" type="presParOf" srcId="{086669A4-48B8-408B-8F54-4979851161FC}" destId="{1573301F-9424-4986-A412-1B2333DBD76E}" srcOrd="0" destOrd="0" presId="urn:microsoft.com/office/officeart/2008/layout/RadialCluster"/>
    <dgm:cxn modelId="{F64C52D3-81C2-412F-8186-2664EC0403D7}" type="presParOf" srcId="{086669A4-48B8-408B-8F54-4979851161FC}" destId="{DDC2A1A6-F71E-4726-9DEB-70F526C6792C}" srcOrd="1" destOrd="0" presId="urn:microsoft.com/office/officeart/2008/layout/RadialCluster"/>
    <dgm:cxn modelId="{B399D6FA-15A0-4223-82CF-7918B8B6CE02}" type="presParOf" srcId="{DDC2A1A6-F71E-4726-9DEB-70F526C6792C}" destId="{4E303920-1160-438D-804F-1ABACC60B9AB}" srcOrd="0" destOrd="0" presId="urn:microsoft.com/office/officeart/2008/layout/RadialCluster"/>
    <dgm:cxn modelId="{D4C12D16-9FFF-4022-BEDD-164A732F8C02}" type="presParOf" srcId="{DDC2A1A6-F71E-4726-9DEB-70F526C6792C}" destId="{B0ED0F24-7C5E-4CF3-BEEF-F90BE1438361}" srcOrd="1" destOrd="0" presId="urn:microsoft.com/office/officeart/2008/layout/RadialCluster"/>
    <dgm:cxn modelId="{714F7161-3107-40AD-872C-366A3CEB567B}" type="presParOf" srcId="{DDC2A1A6-F71E-4726-9DEB-70F526C6792C}" destId="{74026CFA-F2B9-4B74-BEAE-C5E134B63AB2}" srcOrd="2" destOrd="0" presId="urn:microsoft.com/office/officeart/2008/layout/RadialCluster"/>
    <dgm:cxn modelId="{EDF34F00-9EBE-4B75-A96C-34114D703098}" type="presParOf" srcId="{DDC2A1A6-F71E-4726-9DEB-70F526C6792C}" destId="{432EA2C9-8184-4FE3-AF18-1334A37DAD47}" srcOrd="3" destOrd="0" presId="urn:microsoft.com/office/officeart/2008/layout/RadialCluster"/>
    <dgm:cxn modelId="{095B5EE4-BEB8-4EBD-AEDE-AB0AA43ED0D7}" type="presParOf" srcId="{DDC2A1A6-F71E-4726-9DEB-70F526C6792C}" destId="{06A206FF-2002-4B6F-BC41-EE46A507C6B0}" srcOrd="4" destOrd="0" presId="urn:microsoft.com/office/officeart/2008/layout/RadialCluster"/>
    <dgm:cxn modelId="{8300BF35-EB51-4CD5-B499-A0B2F4EC7CA4}" type="presParOf" srcId="{086669A4-48B8-408B-8F54-4979851161FC}" destId="{58897058-AABC-4792-A646-C8E5BC8A38CF}" srcOrd="2" destOrd="0" presId="urn:microsoft.com/office/officeart/2008/layout/RadialCluster"/>
    <dgm:cxn modelId="{91B64D9F-DEC7-4B68-B35A-F8FE73730441}" type="presParOf" srcId="{086669A4-48B8-408B-8F54-4979851161FC}" destId="{958D4742-2DE3-4EA6-A244-555DBEC88FCC}" srcOrd="3" destOrd="0" presId="urn:microsoft.com/office/officeart/2008/layout/RadialCluster"/>
    <dgm:cxn modelId="{979D414F-DD70-4090-A9C6-2E1790F0C2C0}" type="presParOf" srcId="{958D4742-2DE3-4EA6-A244-555DBEC88FCC}" destId="{34526776-C0EB-49C8-BFDD-AEFB90930602}" srcOrd="0" destOrd="0" presId="urn:microsoft.com/office/officeart/2008/layout/RadialCluster"/>
    <dgm:cxn modelId="{CF89A264-4B58-4BDA-B1C4-916685BD4F8E}" type="presParOf" srcId="{086669A4-48B8-408B-8F54-4979851161FC}" destId="{BAE72A9C-6BA4-4E01-B38C-A24E25874477}" srcOrd="4" destOrd="0" presId="urn:microsoft.com/office/officeart/2008/layout/RadialCluster"/>
    <dgm:cxn modelId="{55EC742B-71A2-4222-9E22-A2A3D066C235}" type="presParOf" srcId="{086669A4-48B8-408B-8F54-4979851161FC}" destId="{52F81287-5623-4EF7-93EE-E1461CFD9BDA}" srcOrd="5" destOrd="0" presId="urn:microsoft.com/office/officeart/2008/layout/RadialCluster"/>
    <dgm:cxn modelId="{D69678D5-F5AA-4CB9-8629-1BE3E8869756}" type="presParOf" srcId="{52F81287-5623-4EF7-93EE-E1461CFD9BDA}" destId="{CB40ACEE-9C93-4D47-A337-E5A260090482}" srcOrd="0" destOrd="0" presId="urn:microsoft.com/office/officeart/2008/layout/RadialCluster"/>
    <dgm:cxn modelId="{DE8D5745-76B6-49F9-BE24-15B0F8520CFA}" type="presParOf" srcId="{086669A4-48B8-408B-8F54-4979851161FC}" destId="{C8E26F06-96A5-43A9-B558-A684B4E2EEAD}"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D8C617-0BA4-4075-849A-332356C75A87}" type="doc">
      <dgm:prSet loTypeId="urn:microsoft.com/office/officeart/2005/8/layout/bProcess3" loCatId="process" qsTypeId="urn:microsoft.com/office/officeart/2005/8/quickstyle/simple1" qsCatId="simple" csTypeId="urn:microsoft.com/office/officeart/2005/8/colors/accent0_1" csCatId="mainScheme" phldr="1"/>
      <dgm:spPr/>
      <dgm:t>
        <a:bodyPr/>
        <a:lstStyle/>
        <a:p>
          <a:endParaRPr lang="es-EC"/>
        </a:p>
      </dgm:t>
    </dgm:pt>
    <dgm:pt modelId="{AA42A571-2A72-46AF-B800-5BECF37CFE34}">
      <dgm:prSet phldrT="[Texto]" custT="1"/>
      <dgm:spPr>
        <a:effectLst>
          <a:glow rad="101600">
            <a:schemeClr val="accent5">
              <a:satMod val="175000"/>
              <a:alpha val="40000"/>
            </a:schemeClr>
          </a:glow>
        </a:effectLst>
      </dgm:spPr>
      <dgm:t>
        <a:bodyPr/>
        <a:lstStyle/>
        <a:p>
          <a:r>
            <a:rPr lang="es-EC" sz="1800" dirty="0">
              <a:latin typeface="+mj-lt"/>
            </a:rPr>
            <a:t>Bastidor principal de la máquina.</a:t>
          </a:r>
        </a:p>
      </dgm:t>
    </dgm:pt>
    <dgm:pt modelId="{E69349D6-86EB-496F-B4CD-D6574366AD29}" type="parTrans" cxnId="{C504AA71-9743-440D-8867-037D939AEC46}">
      <dgm:prSet/>
      <dgm:spPr/>
      <dgm:t>
        <a:bodyPr/>
        <a:lstStyle/>
        <a:p>
          <a:endParaRPr lang="es-EC" sz="1800">
            <a:latin typeface="+mj-lt"/>
          </a:endParaRPr>
        </a:p>
      </dgm:t>
    </dgm:pt>
    <dgm:pt modelId="{48E309D7-B22B-4272-A14E-49C6870DB9BE}" type="sibTrans" cxnId="{C504AA71-9743-440D-8867-037D939AEC46}">
      <dgm:prSet custT="1"/>
      <dgm:spPr/>
      <dgm:t>
        <a:bodyPr/>
        <a:lstStyle/>
        <a:p>
          <a:endParaRPr lang="es-EC" sz="1800">
            <a:latin typeface="+mj-lt"/>
          </a:endParaRPr>
        </a:p>
      </dgm:t>
    </dgm:pt>
    <dgm:pt modelId="{37E079C9-9261-4F05-AE01-93DB1F2EF6AA}">
      <dgm:prSet custT="1"/>
      <dgm:spPr>
        <a:effectLst>
          <a:glow rad="101600">
            <a:schemeClr val="accent5">
              <a:satMod val="175000"/>
              <a:alpha val="40000"/>
            </a:schemeClr>
          </a:glow>
        </a:effectLst>
      </dgm:spPr>
      <dgm:t>
        <a:bodyPr/>
        <a:lstStyle/>
        <a:p>
          <a:r>
            <a:rPr lang="es-EC" sz="1800">
              <a:latin typeface="+mj-lt"/>
            </a:rPr>
            <a:t>Estructura de soporte. </a:t>
          </a:r>
          <a:endParaRPr lang="es-EC" sz="1800" dirty="0">
            <a:latin typeface="+mj-lt"/>
          </a:endParaRPr>
        </a:p>
      </dgm:t>
    </dgm:pt>
    <dgm:pt modelId="{B4716516-FFFC-463B-896B-0C74F0836FB8}" type="parTrans" cxnId="{7E0E5E5C-B1A3-40EB-B8C3-6EE53955EFF5}">
      <dgm:prSet/>
      <dgm:spPr/>
      <dgm:t>
        <a:bodyPr/>
        <a:lstStyle/>
        <a:p>
          <a:endParaRPr lang="es-EC" sz="1800">
            <a:latin typeface="+mj-lt"/>
          </a:endParaRPr>
        </a:p>
      </dgm:t>
    </dgm:pt>
    <dgm:pt modelId="{2A185F0B-3580-48A8-8E08-BD154FA3B164}" type="sibTrans" cxnId="{7E0E5E5C-B1A3-40EB-B8C3-6EE53955EFF5}">
      <dgm:prSet custT="1"/>
      <dgm:spPr/>
      <dgm:t>
        <a:bodyPr/>
        <a:lstStyle/>
        <a:p>
          <a:endParaRPr lang="es-EC" sz="1800">
            <a:latin typeface="+mj-lt"/>
          </a:endParaRPr>
        </a:p>
      </dgm:t>
    </dgm:pt>
    <dgm:pt modelId="{E291499E-4052-4DFC-B1B0-4286525B5545}">
      <dgm:prSet custT="1"/>
      <dgm:spPr>
        <a:effectLst>
          <a:glow rad="101600">
            <a:schemeClr val="accent5">
              <a:satMod val="175000"/>
              <a:alpha val="40000"/>
            </a:schemeClr>
          </a:glow>
        </a:effectLst>
      </dgm:spPr>
      <dgm:t>
        <a:bodyPr/>
        <a:lstStyle/>
        <a:p>
          <a:r>
            <a:rPr lang="es-EC" sz="1800">
              <a:latin typeface="+mj-lt"/>
            </a:rPr>
            <a:t>Tablero de control. </a:t>
          </a:r>
          <a:endParaRPr lang="es-EC" sz="1800" dirty="0">
            <a:latin typeface="+mj-lt"/>
          </a:endParaRPr>
        </a:p>
      </dgm:t>
    </dgm:pt>
    <dgm:pt modelId="{BDACE5D5-8360-445E-9DD8-5012F4FDF671}" type="parTrans" cxnId="{504B2694-7F7A-48FF-9F9D-3F7B19350BE5}">
      <dgm:prSet/>
      <dgm:spPr/>
      <dgm:t>
        <a:bodyPr/>
        <a:lstStyle/>
        <a:p>
          <a:endParaRPr lang="es-EC" sz="1800">
            <a:latin typeface="+mj-lt"/>
          </a:endParaRPr>
        </a:p>
      </dgm:t>
    </dgm:pt>
    <dgm:pt modelId="{F530AEAD-C81E-44C1-8241-B9C849BAD309}" type="sibTrans" cxnId="{504B2694-7F7A-48FF-9F9D-3F7B19350BE5}">
      <dgm:prSet custT="1"/>
      <dgm:spPr/>
      <dgm:t>
        <a:bodyPr/>
        <a:lstStyle/>
        <a:p>
          <a:endParaRPr lang="es-EC" sz="1800">
            <a:latin typeface="+mj-lt"/>
          </a:endParaRPr>
        </a:p>
      </dgm:t>
    </dgm:pt>
    <dgm:pt modelId="{DB2C560A-56EE-4372-A304-99EE86EA50FF}">
      <dgm:prSet custT="1"/>
      <dgm:spPr>
        <a:effectLst>
          <a:glow rad="101600">
            <a:schemeClr val="accent5">
              <a:satMod val="175000"/>
              <a:alpha val="40000"/>
            </a:schemeClr>
          </a:glow>
        </a:effectLst>
      </dgm:spPr>
      <dgm:t>
        <a:bodyPr/>
        <a:lstStyle/>
        <a:p>
          <a:r>
            <a:rPr lang="es-EC" sz="1800" dirty="0">
              <a:latin typeface="+mj-lt"/>
            </a:rPr>
            <a:t>Mando de operación a distancia</a:t>
          </a:r>
        </a:p>
      </dgm:t>
    </dgm:pt>
    <dgm:pt modelId="{C6812CB3-1097-4B68-A0FD-9BDCB06D7AFD}" type="parTrans" cxnId="{CF7CDA79-35D9-42B4-AFC2-FC9E7F351A98}">
      <dgm:prSet/>
      <dgm:spPr/>
      <dgm:t>
        <a:bodyPr/>
        <a:lstStyle/>
        <a:p>
          <a:endParaRPr lang="es-EC" sz="1800">
            <a:latin typeface="+mj-lt"/>
          </a:endParaRPr>
        </a:p>
      </dgm:t>
    </dgm:pt>
    <dgm:pt modelId="{FE06D181-177D-4650-AA8B-09BEAFFB61BF}" type="sibTrans" cxnId="{CF7CDA79-35D9-42B4-AFC2-FC9E7F351A98}">
      <dgm:prSet/>
      <dgm:spPr/>
      <dgm:t>
        <a:bodyPr/>
        <a:lstStyle/>
        <a:p>
          <a:endParaRPr lang="es-EC" sz="1800">
            <a:latin typeface="+mj-lt"/>
          </a:endParaRPr>
        </a:p>
      </dgm:t>
    </dgm:pt>
    <dgm:pt modelId="{F555B7FC-F5AB-4A36-A940-0A9E0B5A2325}" type="pres">
      <dgm:prSet presAssocID="{F0D8C617-0BA4-4075-849A-332356C75A87}" presName="Name0" presStyleCnt="0">
        <dgm:presLayoutVars>
          <dgm:dir/>
          <dgm:resizeHandles val="exact"/>
        </dgm:presLayoutVars>
      </dgm:prSet>
      <dgm:spPr/>
      <dgm:t>
        <a:bodyPr/>
        <a:lstStyle/>
        <a:p>
          <a:endParaRPr lang="es-ES"/>
        </a:p>
      </dgm:t>
    </dgm:pt>
    <dgm:pt modelId="{9FB811FB-6710-4122-B401-A64DDDE3947E}" type="pres">
      <dgm:prSet presAssocID="{AA42A571-2A72-46AF-B800-5BECF37CFE34}" presName="node" presStyleLbl="node1" presStyleIdx="0" presStyleCnt="4">
        <dgm:presLayoutVars>
          <dgm:bulletEnabled val="1"/>
        </dgm:presLayoutVars>
      </dgm:prSet>
      <dgm:spPr/>
      <dgm:t>
        <a:bodyPr/>
        <a:lstStyle/>
        <a:p>
          <a:endParaRPr lang="es-ES"/>
        </a:p>
      </dgm:t>
    </dgm:pt>
    <dgm:pt modelId="{0DE8535B-C8FA-46B1-AAA9-BFE2BDA0D3D5}" type="pres">
      <dgm:prSet presAssocID="{48E309D7-B22B-4272-A14E-49C6870DB9BE}" presName="sibTrans" presStyleLbl="sibTrans1D1" presStyleIdx="0" presStyleCnt="3"/>
      <dgm:spPr/>
      <dgm:t>
        <a:bodyPr/>
        <a:lstStyle/>
        <a:p>
          <a:endParaRPr lang="es-ES"/>
        </a:p>
      </dgm:t>
    </dgm:pt>
    <dgm:pt modelId="{12FF682E-BA56-4371-B2A6-C3FCB6B4BB73}" type="pres">
      <dgm:prSet presAssocID="{48E309D7-B22B-4272-A14E-49C6870DB9BE}" presName="connectorText" presStyleLbl="sibTrans1D1" presStyleIdx="0" presStyleCnt="3"/>
      <dgm:spPr/>
      <dgm:t>
        <a:bodyPr/>
        <a:lstStyle/>
        <a:p>
          <a:endParaRPr lang="es-ES"/>
        </a:p>
      </dgm:t>
    </dgm:pt>
    <dgm:pt modelId="{9BA5D1A0-04E8-473A-A486-6A36FE8531A2}" type="pres">
      <dgm:prSet presAssocID="{37E079C9-9261-4F05-AE01-93DB1F2EF6AA}" presName="node" presStyleLbl="node1" presStyleIdx="1" presStyleCnt="4">
        <dgm:presLayoutVars>
          <dgm:bulletEnabled val="1"/>
        </dgm:presLayoutVars>
      </dgm:prSet>
      <dgm:spPr/>
      <dgm:t>
        <a:bodyPr/>
        <a:lstStyle/>
        <a:p>
          <a:endParaRPr lang="es-ES"/>
        </a:p>
      </dgm:t>
    </dgm:pt>
    <dgm:pt modelId="{FD16EB59-3959-4E9A-9E33-295197F9F558}" type="pres">
      <dgm:prSet presAssocID="{2A185F0B-3580-48A8-8E08-BD154FA3B164}" presName="sibTrans" presStyleLbl="sibTrans1D1" presStyleIdx="1" presStyleCnt="3"/>
      <dgm:spPr/>
      <dgm:t>
        <a:bodyPr/>
        <a:lstStyle/>
        <a:p>
          <a:endParaRPr lang="es-ES"/>
        </a:p>
      </dgm:t>
    </dgm:pt>
    <dgm:pt modelId="{5893E2C2-86B9-4759-8637-819C93F625A1}" type="pres">
      <dgm:prSet presAssocID="{2A185F0B-3580-48A8-8E08-BD154FA3B164}" presName="connectorText" presStyleLbl="sibTrans1D1" presStyleIdx="1" presStyleCnt="3"/>
      <dgm:spPr/>
      <dgm:t>
        <a:bodyPr/>
        <a:lstStyle/>
        <a:p>
          <a:endParaRPr lang="es-ES"/>
        </a:p>
      </dgm:t>
    </dgm:pt>
    <dgm:pt modelId="{27C8C07F-4F21-4E7B-90EB-50CE884A1994}" type="pres">
      <dgm:prSet presAssocID="{E291499E-4052-4DFC-B1B0-4286525B5545}" presName="node" presStyleLbl="node1" presStyleIdx="2" presStyleCnt="4">
        <dgm:presLayoutVars>
          <dgm:bulletEnabled val="1"/>
        </dgm:presLayoutVars>
      </dgm:prSet>
      <dgm:spPr/>
      <dgm:t>
        <a:bodyPr/>
        <a:lstStyle/>
        <a:p>
          <a:endParaRPr lang="es-ES"/>
        </a:p>
      </dgm:t>
    </dgm:pt>
    <dgm:pt modelId="{8B073CE8-64E0-4B4E-AD06-24BC3CA5E79B}" type="pres">
      <dgm:prSet presAssocID="{F530AEAD-C81E-44C1-8241-B9C849BAD309}" presName="sibTrans" presStyleLbl="sibTrans1D1" presStyleIdx="2" presStyleCnt="3"/>
      <dgm:spPr/>
      <dgm:t>
        <a:bodyPr/>
        <a:lstStyle/>
        <a:p>
          <a:endParaRPr lang="es-ES"/>
        </a:p>
      </dgm:t>
    </dgm:pt>
    <dgm:pt modelId="{0E24D0C2-7B68-4827-A4D6-66FAE190AE24}" type="pres">
      <dgm:prSet presAssocID="{F530AEAD-C81E-44C1-8241-B9C849BAD309}" presName="connectorText" presStyleLbl="sibTrans1D1" presStyleIdx="2" presStyleCnt="3"/>
      <dgm:spPr/>
      <dgm:t>
        <a:bodyPr/>
        <a:lstStyle/>
        <a:p>
          <a:endParaRPr lang="es-ES"/>
        </a:p>
      </dgm:t>
    </dgm:pt>
    <dgm:pt modelId="{CB8FA63B-0172-4BA4-9A8A-AE83720CF808}" type="pres">
      <dgm:prSet presAssocID="{DB2C560A-56EE-4372-A304-99EE86EA50FF}" presName="node" presStyleLbl="node1" presStyleIdx="3" presStyleCnt="4">
        <dgm:presLayoutVars>
          <dgm:bulletEnabled val="1"/>
        </dgm:presLayoutVars>
      </dgm:prSet>
      <dgm:spPr/>
      <dgm:t>
        <a:bodyPr/>
        <a:lstStyle/>
        <a:p>
          <a:endParaRPr lang="es-ES"/>
        </a:p>
      </dgm:t>
    </dgm:pt>
  </dgm:ptLst>
  <dgm:cxnLst>
    <dgm:cxn modelId="{0D3BE693-C677-4836-8EDD-99FDC0A6E291}" type="presOf" srcId="{48E309D7-B22B-4272-A14E-49C6870DB9BE}" destId="{0DE8535B-C8FA-46B1-AAA9-BFE2BDA0D3D5}" srcOrd="0" destOrd="0" presId="urn:microsoft.com/office/officeart/2005/8/layout/bProcess3"/>
    <dgm:cxn modelId="{7E0E5E5C-B1A3-40EB-B8C3-6EE53955EFF5}" srcId="{F0D8C617-0BA4-4075-849A-332356C75A87}" destId="{37E079C9-9261-4F05-AE01-93DB1F2EF6AA}" srcOrd="1" destOrd="0" parTransId="{B4716516-FFFC-463B-896B-0C74F0836FB8}" sibTransId="{2A185F0B-3580-48A8-8E08-BD154FA3B164}"/>
    <dgm:cxn modelId="{CCC84181-C410-4677-B1F3-00193F4CEE79}" type="presOf" srcId="{F530AEAD-C81E-44C1-8241-B9C849BAD309}" destId="{0E24D0C2-7B68-4827-A4D6-66FAE190AE24}" srcOrd="1" destOrd="0" presId="urn:microsoft.com/office/officeart/2005/8/layout/bProcess3"/>
    <dgm:cxn modelId="{4E4D4D81-54D0-4898-8BAB-2A68B7E55740}" type="presOf" srcId="{AA42A571-2A72-46AF-B800-5BECF37CFE34}" destId="{9FB811FB-6710-4122-B401-A64DDDE3947E}" srcOrd="0" destOrd="0" presId="urn:microsoft.com/office/officeart/2005/8/layout/bProcess3"/>
    <dgm:cxn modelId="{EF00386D-5A97-4C12-A7F4-F036F2BB239C}" type="presOf" srcId="{E291499E-4052-4DFC-B1B0-4286525B5545}" destId="{27C8C07F-4F21-4E7B-90EB-50CE884A1994}" srcOrd="0" destOrd="0" presId="urn:microsoft.com/office/officeart/2005/8/layout/bProcess3"/>
    <dgm:cxn modelId="{DF36770B-8A34-4803-B923-1A9FFA6C6C5E}" type="presOf" srcId="{2A185F0B-3580-48A8-8E08-BD154FA3B164}" destId="{5893E2C2-86B9-4759-8637-819C93F625A1}" srcOrd="1" destOrd="0" presId="urn:microsoft.com/office/officeart/2005/8/layout/bProcess3"/>
    <dgm:cxn modelId="{63A76A2E-DEDF-40A1-8141-EB77EE880257}" type="presOf" srcId="{37E079C9-9261-4F05-AE01-93DB1F2EF6AA}" destId="{9BA5D1A0-04E8-473A-A486-6A36FE8531A2}" srcOrd="0" destOrd="0" presId="urn:microsoft.com/office/officeart/2005/8/layout/bProcess3"/>
    <dgm:cxn modelId="{2E946F28-70BB-43AA-BF6C-869BE8C18A1B}" type="presOf" srcId="{DB2C560A-56EE-4372-A304-99EE86EA50FF}" destId="{CB8FA63B-0172-4BA4-9A8A-AE83720CF808}" srcOrd="0" destOrd="0" presId="urn:microsoft.com/office/officeart/2005/8/layout/bProcess3"/>
    <dgm:cxn modelId="{18ACC255-AC4E-4E65-BCD0-35ACB2655ED4}" type="presOf" srcId="{F530AEAD-C81E-44C1-8241-B9C849BAD309}" destId="{8B073CE8-64E0-4B4E-AD06-24BC3CA5E79B}" srcOrd="0" destOrd="0" presId="urn:microsoft.com/office/officeart/2005/8/layout/bProcess3"/>
    <dgm:cxn modelId="{262EF8D1-4570-48A1-9BC9-D251E69F6C61}" type="presOf" srcId="{48E309D7-B22B-4272-A14E-49C6870DB9BE}" destId="{12FF682E-BA56-4371-B2A6-C3FCB6B4BB73}" srcOrd="1" destOrd="0" presId="urn:microsoft.com/office/officeart/2005/8/layout/bProcess3"/>
    <dgm:cxn modelId="{BD01AD33-F5B7-4C46-B9DD-9978BB0BD6AD}" type="presOf" srcId="{F0D8C617-0BA4-4075-849A-332356C75A87}" destId="{F555B7FC-F5AB-4A36-A940-0A9E0B5A2325}" srcOrd="0" destOrd="0" presId="urn:microsoft.com/office/officeart/2005/8/layout/bProcess3"/>
    <dgm:cxn modelId="{05B69D5D-9F27-4271-83CB-40BB42FF00BD}" type="presOf" srcId="{2A185F0B-3580-48A8-8E08-BD154FA3B164}" destId="{FD16EB59-3959-4E9A-9E33-295197F9F558}" srcOrd="0" destOrd="0" presId="urn:microsoft.com/office/officeart/2005/8/layout/bProcess3"/>
    <dgm:cxn modelId="{CF7CDA79-35D9-42B4-AFC2-FC9E7F351A98}" srcId="{F0D8C617-0BA4-4075-849A-332356C75A87}" destId="{DB2C560A-56EE-4372-A304-99EE86EA50FF}" srcOrd="3" destOrd="0" parTransId="{C6812CB3-1097-4B68-A0FD-9BDCB06D7AFD}" sibTransId="{FE06D181-177D-4650-AA8B-09BEAFFB61BF}"/>
    <dgm:cxn modelId="{504B2694-7F7A-48FF-9F9D-3F7B19350BE5}" srcId="{F0D8C617-0BA4-4075-849A-332356C75A87}" destId="{E291499E-4052-4DFC-B1B0-4286525B5545}" srcOrd="2" destOrd="0" parTransId="{BDACE5D5-8360-445E-9DD8-5012F4FDF671}" sibTransId="{F530AEAD-C81E-44C1-8241-B9C849BAD309}"/>
    <dgm:cxn modelId="{C504AA71-9743-440D-8867-037D939AEC46}" srcId="{F0D8C617-0BA4-4075-849A-332356C75A87}" destId="{AA42A571-2A72-46AF-B800-5BECF37CFE34}" srcOrd="0" destOrd="0" parTransId="{E69349D6-86EB-496F-B4CD-D6574366AD29}" sibTransId="{48E309D7-B22B-4272-A14E-49C6870DB9BE}"/>
    <dgm:cxn modelId="{ABB1B104-A610-4562-809B-3E3E6373F556}" type="presParOf" srcId="{F555B7FC-F5AB-4A36-A940-0A9E0B5A2325}" destId="{9FB811FB-6710-4122-B401-A64DDDE3947E}" srcOrd="0" destOrd="0" presId="urn:microsoft.com/office/officeart/2005/8/layout/bProcess3"/>
    <dgm:cxn modelId="{206FDC6B-7297-4533-ADCE-AF5F8DDA308C}" type="presParOf" srcId="{F555B7FC-F5AB-4A36-A940-0A9E0B5A2325}" destId="{0DE8535B-C8FA-46B1-AAA9-BFE2BDA0D3D5}" srcOrd="1" destOrd="0" presId="urn:microsoft.com/office/officeart/2005/8/layout/bProcess3"/>
    <dgm:cxn modelId="{3B3D4A34-28F6-4C2C-8769-1DEAF93421CF}" type="presParOf" srcId="{0DE8535B-C8FA-46B1-AAA9-BFE2BDA0D3D5}" destId="{12FF682E-BA56-4371-B2A6-C3FCB6B4BB73}" srcOrd="0" destOrd="0" presId="urn:microsoft.com/office/officeart/2005/8/layout/bProcess3"/>
    <dgm:cxn modelId="{A69DAFC6-2A02-4246-99B4-69F4FC20DFC0}" type="presParOf" srcId="{F555B7FC-F5AB-4A36-A940-0A9E0B5A2325}" destId="{9BA5D1A0-04E8-473A-A486-6A36FE8531A2}" srcOrd="2" destOrd="0" presId="urn:microsoft.com/office/officeart/2005/8/layout/bProcess3"/>
    <dgm:cxn modelId="{FA967FB1-2B75-4AD7-B260-9B59B92B77CA}" type="presParOf" srcId="{F555B7FC-F5AB-4A36-A940-0A9E0B5A2325}" destId="{FD16EB59-3959-4E9A-9E33-295197F9F558}" srcOrd="3" destOrd="0" presId="urn:microsoft.com/office/officeart/2005/8/layout/bProcess3"/>
    <dgm:cxn modelId="{5AB16152-31C8-412D-AC3D-9A18641F3BD9}" type="presParOf" srcId="{FD16EB59-3959-4E9A-9E33-295197F9F558}" destId="{5893E2C2-86B9-4759-8637-819C93F625A1}" srcOrd="0" destOrd="0" presId="urn:microsoft.com/office/officeart/2005/8/layout/bProcess3"/>
    <dgm:cxn modelId="{FDA65091-936F-4CF9-8DD3-6CF4C5C1E4EC}" type="presParOf" srcId="{F555B7FC-F5AB-4A36-A940-0A9E0B5A2325}" destId="{27C8C07F-4F21-4E7B-90EB-50CE884A1994}" srcOrd="4" destOrd="0" presId="urn:microsoft.com/office/officeart/2005/8/layout/bProcess3"/>
    <dgm:cxn modelId="{0DB89FE9-C0E2-4321-84D7-F013456C17C3}" type="presParOf" srcId="{F555B7FC-F5AB-4A36-A940-0A9E0B5A2325}" destId="{8B073CE8-64E0-4B4E-AD06-24BC3CA5E79B}" srcOrd="5" destOrd="0" presId="urn:microsoft.com/office/officeart/2005/8/layout/bProcess3"/>
    <dgm:cxn modelId="{2B2A3F71-6DE7-4ECA-89C6-32E45D7169B7}" type="presParOf" srcId="{8B073CE8-64E0-4B4E-AD06-24BC3CA5E79B}" destId="{0E24D0C2-7B68-4827-A4D6-66FAE190AE24}" srcOrd="0" destOrd="0" presId="urn:microsoft.com/office/officeart/2005/8/layout/bProcess3"/>
    <dgm:cxn modelId="{92775D1B-EECB-48D5-B937-6E448B22935D}" type="presParOf" srcId="{F555B7FC-F5AB-4A36-A940-0A9E0B5A2325}" destId="{CB8FA63B-0172-4BA4-9A8A-AE83720CF808}" srcOrd="6" destOrd="0" presId="urn:microsoft.com/office/officeart/2005/8/layout/bProcess3"/>
  </dgm:cxnLst>
  <dgm:bg>
    <a:effectLst>
      <a:glow rad="101600">
        <a:schemeClr val="accent5">
          <a:satMod val="175000"/>
          <a:alpha val="40000"/>
        </a:schemeClr>
      </a:glow>
    </a:effect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6CB56D-1865-4FF5-949B-E4832F1E44C6}" type="doc">
      <dgm:prSet loTypeId="urn:microsoft.com/office/officeart/2005/8/layout/hProcess10" loCatId="picture" qsTypeId="urn:microsoft.com/office/officeart/2005/8/quickstyle/simple1" qsCatId="simple" csTypeId="urn:microsoft.com/office/officeart/2005/8/colors/accent0_2" csCatId="mainScheme" phldr="1"/>
      <dgm:spPr/>
      <dgm:t>
        <a:bodyPr/>
        <a:lstStyle/>
        <a:p>
          <a:endParaRPr lang="es-EC"/>
        </a:p>
      </dgm:t>
    </dgm:pt>
    <dgm:pt modelId="{EDFD44A6-343A-4744-9650-9FBA233664D8}">
      <dgm:prSet phldrT="[Texto]" custT="1"/>
      <dgm:spPr>
        <a:gradFill flip="none" rotWithShape="0">
          <a:gsLst>
            <a:gs pos="0">
              <a:schemeClr val="lt1">
                <a:hueOff val="0"/>
                <a:satOff val="0"/>
                <a:lumOff val="0"/>
                <a:shade val="30000"/>
                <a:satMod val="115000"/>
              </a:schemeClr>
            </a:gs>
            <a:gs pos="50000">
              <a:schemeClr val="lt1">
                <a:hueOff val="0"/>
                <a:satOff val="0"/>
                <a:lumOff val="0"/>
                <a:shade val="67500"/>
                <a:satMod val="115000"/>
              </a:schemeClr>
            </a:gs>
            <a:gs pos="100000">
              <a:schemeClr val="lt1">
                <a:hueOff val="0"/>
                <a:satOff val="0"/>
                <a:lumOff val="0"/>
                <a:shade val="100000"/>
                <a:satMod val="115000"/>
              </a:schemeClr>
            </a:gs>
          </a:gsLst>
          <a:path path="circle">
            <a:fillToRect l="50000" t="50000" r="50000" b="50000"/>
          </a:path>
          <a:tileRect/>
        </a:gradFill>
        <a:effectLst>
          <a:glow rad="139700">
            <a:schemeClr val="accent5">
              <a:satMod val="175000"/>
              <a:alpha val="40000"/>
            </a:schemeClr>
          </a:glow>
        </a:effectLst>
      </dgm:spPr>
      <dgm:t>
        <a:bodyPr/>
        <a:lstStyle/>
        <a:p>
          <a:r>
            <a:rPr lang="es-EC" sz="2000" b="1" i="1" dirty="0">
              <a:solidFill>
                <a:schemeClr val="tx1"/>
              </a:solidFill>
              <a:latin typeface="+mj-lt"/>
            </a:rPr>
            <a:t>Conformado en Frio</a:t>
          </a:r>
        </a:p>
      </dgm:t>
    </dgm:pt>
    <dgm:pt modelId="{1EB08660-57B7-403C-9173-CE49DA282B0B}" type="parTrans" cxnId="{F3589E9D-6B2E-4303-9ECB-897B2C177BF1}">
      <dgm:prSet/>
      <dgm:spPr/>
      <dgm:t>
        <a:bodyPr/>
        <a:lstStyle/>
        <a:p>
          <a:endParaRPr lang="es-EC"/>
        </a:p>
      </dgm:t>
    </dgm:pt>
    <dgm:pt modelId="{A818B831-7DC5-48F9-9C13-4DE6B79DF0D9}" type="sibTrans" cxnId="{F3589E9D-6B2E-4303-9ECB-897B2C177BF1}">
      <dgm:prSet/>
      <dgm:spPr>
        <a:blipFill rotWithShape="1">
          <a:blip xmlns:r="http://schemas.openxmlformats.org/officeDocument/2006/relationships" r:embed="rId1"/>
          <a:srcRect/>
          <a:stretch>
            <a:fillRect l="-12000" r="-12000"/>
          </a:stretch>
        </a:blipFill>
      </dgm:spPr>
      <dgm:t>
        <a:bodyPr/>
        <a:lstStyle/>
        <a:p>
          <a:endParaRPr lang="es-EC"/>
        </a:p>
      </dgm:t>
    </dgm:pt>
    <dgm:pt modelId="{9F688F5C-43C1-484A-97F7-835380F76ED2}">
      <dgm:prSet phldrT="[Texto]" custT="1"/>
      <dgm:spPr>
        <a:gradFill flip="none" rotWithShape="0">
          <a:gsLst>
            <a:gs pos="0">
              <a:schemeClr val="lt1">
                <a:hueOff val="0"/>
                <a:satOff val="0"/>
                <a:lumOff val="0"/>
                <a:shade val="30000"/>
                <a:satMod val="115000"/>
              </a:schemeClr>
            </a:gs>
            <a:gs pos="50000">
              <a:schemeClr val="lt1">
                <a:hueOff val="0"/>
                <a:satOff val="0"/>
                <a:lumOff val="0"/>
                <a:shade val="67500"/>
                <a:satMod val="115000"/>
              </a:schemeClr>
            </a:gs>
            <a:gs pos="100000">
              <a:schemeClr val="lt1">
                <a:hueOff val="0"/>
                <a:satOff val="0"/>
                <a:lumOff val="0"/>
                <a:shade val="100000"/>
                <a:satMod val="115000"/>
              </a:schemeClr>
            </a:gs>
          </a:gsLst>
          <a:path path="circle">
            <a:fillToRect l="50000" t="50000" r="50000" b="50000"/>
          </a:path>
          <a:tileRect/>
        </a:gradFill>
        <a:effectLst>
          <a:glow rad="139700">
            <a:schemeClr val="accent5">
              <a:satMod val="175000"/>
              <a:alpha val="40000"/>
            </a:schemeClr>
          </a:glow>
        </a:effectLst>
      </dgm:spPr>
      <dgm:t>
        <a:bodyPr/>
        <a:lstStyle/>
        <a:p>
          <a:r>
            <a:rPr lang="es-EC" sz="2000" b="1" i="1" dirty="0">
              <a:solidFill>
                <a:schemeClr val="tx1"/>
              </a:solidFill>
              <a:latin typeface="+mj-lt"/>
            </a:rPr>
            <a:t>Laboratorio de Procesos de Manufactura</a:t>
          </a:r>
        </a:p>
      </dgm:t>
    </dgm:pt>
    <dgm:pt modelId="{6E4969DF-2FCA-4205-A404-CD28CC82C19F}" type="parTrans" cxnId="{CFB8496D-BB38-4EFE-9D59-96FC48DD9B57}">
      <dgm:prSet/>
      <dgm:spPr/>
      <dgm:t>
        <a:bodyPr/>
        <a:lstStyle/>
        <a:p>
          <a:endParaRPr lang="es-EC"/>
        </a:p>
      </dgm:t>
    </dgm:pt>
    <dgm:pt modelId="{15F27D51-BEF6-4FE2-BC59-C7D2A3FEE681}" type="sibTrans" cxnId="{CFB8496D-BB38-4EFE-9D59-96FC48DD9B57}">
      <dgm:prSet/>
      <dgm:spPr/>
      <dgm:t>
        <a:bodyPr/>
        <a:lstStyle/>
        <a:p>
          <a:endParaRPr lang="es-EC"/>
        </a:p>
      </dgm:t>
    </dgm:pt>
    <dgm:pt modelId="{2F39845A-627D-48E5-BF44-AA4EFE05E04E}">
      <dgm:prSet phldrT="[Texto]" custT="1"/>
      <dgm:spPr>
        <a:gradFill flip="none" rotWithShape="0">
          <a:gsLst>
            <a:gs pos="0">
              <a:schemeClr val="lt1">
                <a:hueOff val="0"/>
                <a:satOff val="0"/>
                <a:lumOff val="0"/>
                <a:shade val="30000"/>
                <a:satMod val="115000"/>
              </a:schemeClr>
            </a:gs>
            <a:gs pos="50000">
              <a:schemeClr val="lt1">
                <a:hueOff val="0"/>
                <a:satOff val="0"/>
                <a:lumOff val="0"/>
                <a:shade val="67500"/>
                <a:satMod val="115000"/>
              </a:schemeClr>
            </a:gs>
            <a:gs pos="100000">
              <a:schemeClr val="lt1">
                <a:hueOff val="0"/>
                <a:satOff val="0"/>
                <a:lumOff val="0"/>
                <a:shade val="100000"/>
                <a:satMod val="115000"/>
              </a:schemeClr>
            </a:gs>
          </a:gsLst>
          <a:path path="circle">
            <a:fillToRect l="50000" t="50000" r="50000" b="50000"/>
          </a:path>
          <a:tileRect/>
        </a:gradFill>
        <a:effectLst>
          <a:glow rad="139700">
            <a:schemeClr val="accent5">
              <a:satMod val="175000"/>
              <a:alpha val="40000"/>
            </a:schemeClr>
          </a:glow>
        </a:effectLst>
      </dgm:spPr>
      <dgm:t>
        <a:bodyPr/>
        <a:lstStyle/>
        <a:p>
          <a:r>
            <a:rPr lang="es-EC" sz="2000" b="1" i="1">
              <a:solidFill>
                <a:schemeClr val="tx1"/>
              </a:solidFill>
              <a:latin typeface="+mj-lt"/>
            </a:rPr>
            <a:t>Aplicaciones Estructurales</a:t>
          </a:r>
          <a:endParaRPr lang="es-EC" sz="2000" b="1" i="1" dirty="0">
            <a:solidFill>
              <a:schemeClr val="tx1"/>
            </a:solidFill>
            <a:latin typeface="+mj-lt"/>
          </a:endParaRPr>
        </a:p>
      </dgm:t>
    </dgm:pt>
    <dgm:pt modelId="{65CBC24D-E550-4E3E-A413-C13CBEA84B99}" type="parTrans" cxnId="{16274A07-81E2-420D-9C04-9A620E72CE78}">
      <dgm:prSet/>
      <dgm:spPr/>
      <dgm:t>
        <a:bodyPr/>
        <a:lstStyle/>
        <a:p>
          <a:endParaRPr lang="es-EC"/>
        </a:p>
      </dgm:t>
    </dgm:pt>
    <dgm:pt modelId="{D5DB677F-29C0-46A0-801C-E0C5D6D9AC29}" type="sibTrans" cxnId="{16274A07-81E2-420D-9C04-9A620E72CE78}">
      <dgm:prSet/>
      <dgm:spPr/>
      <dgm:t>
        <a:bodyPr/>
        <a:lstStyle/>
        <a:p>
          <a:endParaRPr lang="es-EC"/>
        </a:p>
      </dgm:t>
    </dgm:pt>
    <dgm:pt modelId="{1AE28FA3-9DC0-4BA6-BFDD-C0EEE7161267}" type="pres">
      <dgm:prSet presAssocID="{3E6CB56D-1865-4FF5-949B-E4832F1E44C6}" presName="Name0" presStyleCnt="0">
        <dgm:presLayoutVars>
          <dgm:dir/>
          <dgm:resizeHandles val="exact"/>
        </dgm:presLayoutVars>
      </dgm:prSet>
      <dgm:spPr/>
      <dgm:t>
        <a:bodyPr/>
        <a:lstStyle/>
        <a:p>
          <a:endParaRPr lang="es-ES"/>
        </a:p>
      </dgm:t>
    </dgm:pt>
    <dgm:pt modelId="{90DB2EDC-3E5D-418B-8ECF-0487627DCD1E}" type="pres">
      <dgm:prSet presAssocID="{9F688F5C-43C1-484A-97F7-835380F76ED2}" presName="composite" presStyleCnt="0"/>
      <dgm:spPr/>
    </dgm:pt>
    <dgm:pt modelId="{B7814736-B34D-43E6-A9CB-2C027A48AB54}" type="pres">
      <dgm:prSet presAssocID="{9F688F5C-43C1-484A-97F7-835380F76ED2}" presName="imagSh" presStyleLbl="bgImgPlace1" presStyleIdx="0" presStyleCnt="3" custScaleY="129217" custLinFactNeighborX="5813" custLinFactNeighborY="-15051"/>
      <dgm:spPr>
        <a:blipFill rotWithShape="1">
          <a:blip xmlns:r="http://schemas.openxmlformats.org/officeDocument/2006/relationships" r:embed="rId2"/>
          <a:srcRect/>
          <a:stretch>
            <a:fillRect l="-8000" r="-8000"/>
          </a:stretch>
        </a:blipFill>
      </dgm:spPr>
    </dgm:pt>
    <dgm:pt modelId="{97E7F2A5-5E36-4BD7-A650-B094834DB7A7}" type="pres">
      <dgm:prSet presAssocID="{9F688F5C-43C1-484A-97F7-835380F76ED2}" presName="txNode" presStyleLbl="node1" presStyleIdx="0" presStyleCnt="3" custScaleY="58019" custLinFactNeighborX="-16491" custLinFactNeighborY="35467">
        <dgm:presLayoutVars>
          <dgm:bulletEnabled val="1"/>
        </dgm:presLayoutVars>
      </dgm:prSet>
      <dgm:spPr/>
      <dgm:t>
        <a:bodyPr/>
        <a:lstStyle/>
        <a:p>
          <a:endParaRPr lang="es-ES"/>
        </a:p>
      </dgm:t>
    </dgm:pt>
    <dgm:pt modelId="{F53D5F9E-9C16-4069-B601-006201DC9185}" type="pres">
      <dgm:prSet presAssocID="{15F27D51-BEF6-4FE2-BC59-C7D2A3FEE681}" presName="sibTrans" presStyleLbl="sibTrans2D1" presStyleIdx="0" presStyleCnt="2"/>
      <dgm:spPr/>
      <dgm:t>
        <a:bodyPr/>
        <a:lstStyle/>
        <a:p>
          <a:endParaRPr lang="es-ES"/>
        </a:p>
      </dgm:t>
    </dgm:pt>
    <dgm:pt modelId="{EC32900D-D8EA-46E1-8E7F-3D723A73DABC}" type="pres">
      <dgm:prSet presAssocID="{15F27D51-BEF6-4FE2-BC59-C7D2A3FEE681}" presName="connTx" presStyleLbl="sibTrans2D1" presStyleIdx="0" presStyleCnt="2"/>
      <dgm:spPr/>
      <dgm:t>
        <a:bodyPr/>
        <a:lstStyle/>
        <a:p>
          <a:endParaRPr lang="es-ES"/>
        </a:p>
      </dgm:t>
    </dgm:pt>
    <dgm:pt modelId="{8C4D40A1-DBF4-481F-A529-A531D935DCFB}" type="pres">
      <dgm:prSet presAssocID="{EDFD44A6-343A-4744-9650-9FBA233664D8}" presName="composite" presStyleCnt="0"/>
      <dgm:spPr/>
    </dgm:pt>
    <dgm:pt modelId="{4BE1138E-B287-4A5E-858D-D9A9B74FA839}" type="pres">
      <dgm:prSet presAssocID="{EDFD44A6-343A-4744-9650-9FBA233664D8}" presName="imagSh" presStyleLbl="bgImgPlace1" presStyleIdx="1" presStyleCnt="3" custScaleY="126205" custLinFactNeighborX="4372" custLinFactNeighborY="-34551"/>
      <dgm:spPr>
        <a:blipFill rotWithShape="1">
          <a:blip xmlns:r="http://schemas.openxmlformats.org/officeDocument/2006/relationships" r:embed="rId1"/>
          <a:srcRect/>
          <a:stretch>
            <a:fillRect l="-12000" r="-12000"/>
          </a:stretch>
        </a:blipFill>
      </dgm:spPr>
    </dgm:pt>
    <dgm:pt modelId="{D9A01270-320F-4F06-AE0C-EF13F77BB91B}" type="pres">
      <dgm:prSet presAssocID="{EDFD44A6-343A-4744-9650-9FBA233664D8}" presName="txNode" presStyleLbl="node1" presStyleIdx="1" presStyleCnt="3" custScaleY="58019" custLinFactNeighborX="-11907" custLinFactNeighborY="7210">
        <dgm:presLayoutVars>
          <dgm:bulletEnabled val="1"/>
        </dgm:presLayoutVars>
      </dgm:prSet>
      <dgm:spPr/>
      <dgm:t>
        <a:bodyPr/>
        <a:lstStyle/>
        <a:p>
          <a:endParaRPr lang="es-ES"/>
        </a:p>
      </dgm:t>
    </dgm:pt>
    <dgm:pt modelId="{D885FD3E-F561-4018-A515-2BF474B97A0B}" type="pres">
      <dgm:prSet presAssocID="{A818B831-7DC5-48F9-9C13-4DE6B79DF0D9}" presName="sibTrans" presStyleLbl="sibTrans2D1" presStyleIdx="1" presStyleCnt="2"/>
      <dgm:spPr/>
      <dgm:t>
        <a:bodyPr/>
        <a:lstStyle/>
        <a:p>
          <a:endParaRPr lang="es-ES"/>
        </a:p>
      </dgm:t>
    </dgm:pt>
    <dgm:pt modelId="{231BC28F-5CF8-4BB2-9DC4-24E9403F3F5A}" type="pres">
      <dgm:prSet presAssocID="{A818B831-7DC5-48F9-9C13-4DE6B79DF0D9}" presName="connTx" presStyleLbl="sibTrans2D1" presStyleIdx="1" presStyleCnt="2"/>
      <dgm:spPr/>
      <dgm:t>
        <a:bodyPr/>
        <a:lstStyle/>
        <a:p>
          <a:endParaRPr lang="es-ES"/>
        </a:p>
      </dgm:t>
    </dgm:pt>
    <dgm:pt modelId="{2280D83A-CEAA-4DA3-A783-03B0CC04A1B5}" type="pres">
      <dgm:prSet presAssocID="{2F39845A-627D-48E5-BF44-AA4EFE05E04E}" presName="composite" presStyleCnt="0"/>
      <dgm:spPr/>
    </dgm:pt>
    <dgm:pt modelId="{49B41359-9B1C-4315-9E67-A2A6937B6945}" type="pres">
      <dgm:prSet presAssocID="{2F39845A-627D-48E5-BF44-AA4EFE05E04E}" presName="imagSh" presStyleLbl="bgImgPlace1" presStyleIdx="2" presStyleCnt="3" custScaleY="129217" custLinFactNeighborX="3406" custLinFactNeighborY="-12710"/>
      <dgm:spPr>
        <a:blipFill rotWithShape="1">
          <a:blip xmlns:r="http://schemas.openxmlformats.org/officeDocument/2006/relationships" r:embed="rId3"/>
          <a:srcRect/>
          <a:stretch>
            <a:fillRect t="-17000" b="-17000"/>
          </a:stretch>
        </a:blipFill>
      </dgm:spPr>
    </dgm:pt>
    <dgm:pt modelId="{54C088DE-1A71-4265-A44A-47F1E2A19B7D}" type="pres">
      <dgm:prSet presAssocID="{2F39845A-627D-48E5-BF44-AA4EFE05E04E}" presName="txNode" presStyleLbl="node1" presStyleIdx="2" presStyleCnt="3" custScaleY="58019" custLinFactNeighborX="-12873" custLinFactNeighborY="42511">
        <dgm:presLayoutVars>
          <dgm:bulletEnabled val="1"/>
        </dgm:presLayoutVars>
      </dgm:prSet>
      <dgm:spPr/>
      <dgm:t>
        <a:bodyPr/>
        <a:lstStyle/>
        <a:p>
          <a:endParaRPr lang="es-ES"/>
        </a:p>
      </dgm:t>
    </dgm:pt>
  </dgm:ptLst>
  <dgm:cxnLst>
    <dgm:cxn modelId="{7B172037-07F8-4FC8-B6F6-DA6E007BDF9F}" type="presOf" srcId="{A818B831-7DC5-48F9-9C13-4DE6B79DF0D9}" destId="{231BC28F-5CF8-4BB2-9DC4-24E9403F3F5A}" srcOrd="1" destOrd="0" presId="urn:microsoft.com/office/officeart/2005/8/layout/hProcess10"/>
    <dgm:cxn modelId="{EC37DAAF-C7A2-4C60-BA99-34191C8B816F}" type="presOf" srcId="{A818B831-7DC5-48F9-9C13-4DE6B79DF0D9}" destId="{D885FD3E-F561-4018-A515-2BF474B97A0B}" srcOrd="0" destOrd="0" presId="urn:microsoft.com/office/officeart/2005/8/layout/hProcess10"/>
    <dgm:cxn modelId="{14C011F9-9A22-463C-86D5-8A8AABBF31CD}" type="presOf" srcId="{2F39845A-627D-48E5-BF44-AA4EFE05E04E}" destId="{54C088DE-1A71-4265-A44A-47F1E2A19B7D}" srcOrd="0" destOrd="0" presId="urn:microsoft.com/office/officeart/2005/8/layout/hProcess10"/>
    <dgm:cxn modelId="{16274A07-81E2-420D-9C04-9A620E72CE78}" srcId="{3E6CB56D-1865-4FF5-949B-E4832F1E44C6}" destId="{2F39845A-627D-48E5-BF44-AA4EFE05E04E}" srcOrd="2" destOrd="0" parTransId="{65CBC24D-E550-4E3E-A413-C13CBEA84B99}" sibTransId="{D5DB677F-29C0-46A0-801C-E0C5D6D9AC29}"/>
    <dgm:cxn modelId="{F3589E9D-6B2E-4303-9ECB-897B2C177BF1}" srcId="{3E6CB56D-1865-4FF5-949B-E4832F1E44C6}" destId="{EDFD44A6-343A-4744-9650-9FBA233664D8}" srcOrd="1" destOrd="0" parTransId="{1EB08660-57B7-403C-9173-CE49DA282B0B}" sibTransId="{A818B831-7DC5-48F9-9C13-4DE6B79DF0D9}"/>
    <dgm:cxn modelId="{99D094BD-2234-4CB9-8E9D-2C8D744D6F13}" type="presOf" srcId="{15F27D51-BEF6-4FE2-BC59-C7D2A3FEE681}" destId="{EC32900D-D8EA-46E1-8E7F-3D723A73DABC}" srcOrd="1" destOrd="0" presId="urn:microsoft.com/office/officeart/2005/8/layout/hProcess10"/>
    <dgm:cxn modelId="{0E359A67-2DE1-4C3F-BE28-9739EE3A58AB}" type="presOf" srcId="{15F27D51-BEF6-4FE2-BC59-C7D2A3FEE681}" destId="{F53D5F9E-9C16-4069-B601-006201DC9185}" srcOrd="0" destOrd="0" presId="urn:microsoft.com/office/officeart/2005/8/layout/hProcess10"/>
    <dgm:cxn modelId="{CFB8496D-BB38-4EFE-9D59-96FC48DD9B57}" srcId="{3E6CB56D-1865-4FF5-949B-E4832F1E44C6}" destId="{9F688F5C-43C1-484A-97F7-835380F76ED2}" srcOrd="0" destOrd="0" parTransId="{6E4969DF-2FCA-4205-A404-CD28CC82C19F}" sibTransId="{15F27D51-BEF6-4FE2-BC59-C7D2A3FEE681}"/>
    <dgm:cxn modelId="{99248FC4-BBE7-4013-A18D-7B9A1FF86980}" type="presOf" srcId="{9F688F5C-43C1-484A-97F7-835380F76ED2}" destId="{97E7F2A5-5E36-4BD7-A650-B094834DB7A7}" srcOrd="0" destOrd="0" presId="urn:microsoft.com/office/officeart/2005/8/layout/hProcess10"/>
    <dgm:cxn modelId="{19CF4615-7084-405C-8E2F-3786A20D24E0}" type="presOf" srcId="{3E6CB56D-1865-4FF5-949B-E4832F1E44C6}" destId="{1AE28FA3-9DC0-4BA6-BFDD-C0EEE7161267}" srcOrd="0" destOrd="0" presId="urn:microsoft.com/office/officeart/2005/8/layout/hProcess10"/>
    <dgm:cxn modelId="{FAE4B0BB-2DB0-4355-B02C-1220446735C9}" type="presOf" srcId="{EDFD44A6-343A-4744-9650-9FBA233664D8}" destId="{D9A01270-320F-4F06-AE0C-EF13F77BB91B}" srcOrd="0" destOrd="0" presId="urn:microsoft.com/office/officeart/2005/8/layout/hProcess10"/>
    <dgm:cxn modelId="{76A59420-4A28-43A9-B527-E1557C1CA50D}" type="presParOf" srcId="{1AE28FA3-9DC0-4BA6-BFDD-C0EEE7161267}" destId="{90DB2EDC-3E5D-418B-8ECF-0487627DCD1E}" srcOrd="0" destOrd="0" presId="urn:microsoft.com/office/officeart/2005/8/layout/hProcess10"/>
    <dgm:cxn modelId="{222BF7D0-96C7-4E6C-A72B-E25A08CF5013}" type="presParOf" srcId="{90DB2EDC-3E5D-418B-8ECF-0487627DCD1E}" destId="{B7814736-B34D-43E6-A9CB-2C027A48AB54}" srcOrd="0" destOrd="0" presId="urn:microsoft.com/office/officeart/2005/8/layout/hProcess10"/>
    <dgm:cxn modelId="{928399F6-63F1-4BB5-B517-3B4871689AAB}" type="presParOf" srcId="{90DB2EDC-3E5D-418B-8ECF-0487627DCD1E}" destId="{97E7F2A5-5E36-4BD7-A650-B094834DB7A7}" srcOrd="1" destOrd="0" presId="urn:microsoft.com/office/officeart/2005/8/layout/hProcess10"/>
    <dgm:cxn modelId="{0C286792-5CE5-4E79-AD5B-4AEF9B9D1DA8}" type="presParOf" srcId="{1AE28FA3-9DC0-4BA6-BFDD-C0EEE7161267}" destId="{F53D5F9E-9C16-4069-B601-006201DC9185}" srcOrd="1" destOrd="0" presId="urn:microsoft.com/office/officeart/2005/8/layout/hProcess10"/>
    <dgm:cxn modelId="{B291CAEC-03CA-48C4-A78D-C5A642EBC836}" type="presParOf" srcId="{F53D5F9E-9C16-4069-B601-006201DC9185}" destId="{EC32900D-D8EA-46E1-8E7F-3D723A73DABC}" srcOrd="0" destOrd="0" presId="urn:microsoft.com/office/officeart/2005/8/layout/hProcess10"/>
    <dgm:cxn modelId="{0A76C8A3-AB34-4975-88C5-923644FE2919}" type="presParOf" srcId="{1AE28FA3-9DC0-4BA6-BFDD-C0EEE7161267}" destId="{8C4D40A1-DBF4-481F-A529-A531D935DCFB}" srcOrd="2" destOrd="0" presId="urn:microsoft.com/office/officeart/2005/8/layout/hProcess10"/>
    <dgm:cxn modelId="{61671A94-E092-486E-BB44-1AA4CB6074FF}" type="presParOf" srcId="{8C4D40A1-DBF4-481F-A529-A531D935DCFB}" destId="{4BE1138E-B287-4A5E-858D-D9A9B74FA839}" srcOrd="0" destOrd="0" presId="urn:microsoft.com/office/officeart/2005/8/layout/hProcess10"/>
    <dgm:cxn modelId="{0BE74986-9770-48D1-B243-A1BD457CFC08}" type="presParOf" srcId="{8C4D40A1-DBF4-481F-A529-A531D935DCFB}" destId="{D9A01270-320F-4F06-AE0C-EF13F77BB91B}" srcOrd="1" destOrd="0" presId="urn:microsoft.com/office/officeart/2005/8/layout/hProcess10"/>
    <dgm:cxn modelId="{06CBD658-62D1-42F0-A47E-222A76DF1B6A}" type="presParOf" srcId="{1AE28FA3-9DC0-4BA6-BFDD-C0EEE7161267}" destId="{D885FD3E-F561-4018-A515-2BF474B97A0B}" srcOrd="3" destOrd="0" presId="urn:microsoft.com/office/officeart/2005/8/layout/hProcess10"/>
    <dgm:cxn modelId="{6923FB59-64C9-4B54-A249-90D29C9EEC87}" type="presParOf" srcId="{D885FD3E-F561-4018-A515-2BF474B97A0B}" destId="{231BC28F-5CF8-4BB2-9DC4-24E9403F3F5A}" srcOrd="0" destOrd="0" presId="urn:microsoft.com/office/officeart/2005/8/layout/hProcess10"/>
    <dgm:cxn modelId="{D559650C-6ECE-473B-B68A-5257F1C5DF39}" type="presParOf" srcId="{1AE28FA3-9DC0-4BA6-BFDD-C0EEE7161267}" destId="{2280D83A-CEAA-4DA3-A783-03B0CC04A1B5}" srcOrd="4" destOrd="0" presId="urn:microsoft.com/office/officeart/2005/8/layout/hProcess10"/>
    <dgm:cxn modelId="{F1A27824-9CDD-403E-B5DD-2EB15725791F}" type="presParOf" srcId="{2280D83A-CEAA-4DA3-A783-03B0CC04A1B5}" destId="{49B41359-9B1C-4315-9E67-A2A6937B6945}" srcOrd="0" destOrd="0" presId="urn:microsoft.com/office/officeart/2005/8/layout/hProcess10"/>
    <dgm:cxn modelId="{105153A5-8F7A-4FAF-9825-F7CA5AA768A7}" type="presParOf" srcId="{2280D83A-CEAA-4DA3-A783-03B0CC04A1B5}" destId="{54C088DE-1A71-4265-A44A-47F1E2A19B7D}"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E3A9B5-32E0-4712-BF22-48DDC8F1F11B}" type="doc">
      <dgm:prSet loTypeId="urn:microsoft.com/office/officeart/2005/8/layout/pList2" loCatId="list" qsTypeId="urn:microsoft.com/office/officeart/2005/8/quickstyle/simple1" qsCatId="simple" csTypeId="urn:microsoft.com/office/officeart/2005/8/colors/accent1_2" csCatId="accent1" phldr="1"/>
      <dgm:spPr/>
    </dgm:pt>
    <dgm:pt modelId="{3FC6D4A7-11AC-4FAF-BB29-D0B3FD69C425}">
      <dgm:prSet phldrT="[Texto]"/>
      <dgm:spPr/>
      <dgm:t>
        <a:bodyPr/>
        <a:lstStyle/>
        <a:p>
          <a:r>
            <a:rPr lang="es-EC" dirty="0">
              <a:solidFill>
                <a:schemeClr val="tx1"/>
              </a:solidFill>
            </a:rPr>
            <a:t>la evolución industrial </a:t>
          </a:r>
          <a:endParaRPr lang="es-EC" dirty="0"/>
        </a:p>
      </dgm:t>
    </dgm:pt>
    <dgm:pt modelId="{3DB4F43F-CE00-48A2-B931-9D693BB5A74B}" type="parTrans" cxnId="{EFA16B3E-3A64-47F4-A3BE-E161A40ECEEB}">
      <dgm:prSet/>
      <dgm:spPr/>
      <dgm:t>
        <a:bodyPr/>
        <a:lstStyle/>
        <a:p>
          <a:endParaRPr lang="es-EC"/>
        </a:p>
      </dgm:t>
    </dgm:pt>
    <dgm:pt modelId="{C19BF29D-549D-4ECD-9C39-5B926DACB3BA}" type="sibTrans" cxnId="{EFA16B3E-3A64-47F4-A3BE-E161A40ECEEB}">
      <dgm:prSet/>
      <dgm:spPr/>
      <dgm:t>
        <a:bodyPr/>
        <a:lstStyle/>
        <a:p>
          <a:endParaRPr lang="es-EC"/>
        </a:p>
      </dgm:t>
    </dgm:pt>
    <dgm:pt modelId="{7ED17895-36B1-414E-8B5F-636592BE22DF}">
      <dgm:prSet phldrT="[Texto]"/>
      <dgm:spPr/>
      <dgm:t>
        <a:bodyPr/>
        <a:lstStyle/>
        <a:p>
          <a:r>
            <a:rPr lang="es-EC" dirty="0">
              <a:solidFill>
                <a:schemeClr val="tx1"/>
              </a:solidFill>
            </a:rPr>
            <a:t>tiempos de producción y costos reducidos</a:t>
          </a:r>
          <a:endParaRPr lang="es-EC" dirty="0"/>
        </a:p>
      </dgm:t>
    </dgm:pt>
    <dgm:pt modelId="{BCDB196C-A5FA-4E48-AE9F-45595369AA59}" type="parTrans" cxnId="{9DB43E43-7910-4F2A-8245-0BFA4EFC0BB2}">
      <dgm:prSet/>
      <dgm:spPr/>
      <dgm:t>
        <a:bodyPr/>
        <a:lstStyle/>
        <a:p>
          <a:endParaRPr lang="es-EC"/>
        </a:p>
      </dgm:t>
    </dgm:pt>
    <dgm:pt modelId="{05E090EA-2E9B-4E57-9388-7DD903D93914}" type="sibTrans" cxnId="{9DB43E43-7910-4F2A-8245-0BFA4EFC0BB2}">
      <dgm:prSet/>
      <dgm:spPr/>
      <dgm:t>
        <a:bodyPr/>
        <a:lstStyle/>
        <a:p>
          <a:endParaRPr lang="es-EC"/>
        </a:p>
      </dgm:t>
    </dgm:pt>
    <dgm:pt modelId="{C8AA5157-7C61-45C4-B4C7-E88CBD141BF2}">
      <dgm:prSet phldrT="[Texto]"/>
      <dgm:spPr/>
      <dgm:t>
        <a:bodyPr/>
        <a:lstStyle/>
        <a:p>
          <a:r>
            <a:rPr lang="es-EC" dirty="0">
              <a:solidFill>
                <a:schemeClr val="tx1"/>
              </a:solidFill>
            </a:rPr>
            <a:t>mejoramiento continuo en los procesos de producción </a:t>
          </a:r>
          <a:r>
            <a:rPr lang="es-EC" dirty="0" smtClean="0">
              <a:solidFill>
                <a:schemeClr val="tx1"/>
              </a:solidFill>
            </a:rPr>
            <a:t> </a:t>
          </a:r>
          <a:endParaRPr lang="es-EC" dirty="0"/>
        </a:p>
      </dgm:t>
    </dgm:pt>
    <dgm:pt modelId="{78C43A03-6A1E-4778-97AC-6E2B1634F243}" type="parTrans" cxnId="{626BC2A8-A82E-44B7-9A20-E99DD7F91516}">
      <dgm:prSet/>
      <dgm:spPr/>
      <dgm:t>
        <a:bodyPr/>
        <a:lstStyle/>
        <a:p>
          <a:endParaRPr lang="es-EC"/>
        </a:p>
      </dgm:t>
    </dgm:pt>
    <dgm:pt modelId="{121DF4B6-8E85-449B-9A4F-3A857751B106}" type="sibTrans" cxnId="{626BC2A8-A82E-44B7-9A20-E99DD7F91516}">
      <dgm:prSet/>
      <dgm:spPr/>
      <dgm:t>
        <a:bodyPr/>
        <a:lstStyle/>
        <a:p>
          <a:endParaRPr lang="es-EC"/>
        </a:p>
      </dgm:t>
    </dgm:pt>
    <dgm:pt modelId="{59BECACC-3ED1-4866-BF62-922E887778E3}" type="pres">
      <dgm:prSet presAssocID="{99E3A9B5-32E0-4712-BF22-48DDC8F1F11B}" presName="Name0" presStyleCnt="0">
        <dgm:presLayoutVars>
          <dgm:dir/>
          <dgm:resizeHandles val="exact"/>
        </dgm:presLayoutVars>
      </dgm:prSet>
      <dgm:spPr/>
    </dgm:pt>
    <dgm:pt modelId="{76928DE8-2041-482F-874A-13AFD38207EE}" type="pres">
      <dgm:prSet presAssocID="{99E3A9B5-32E0-4712-BF22-48DDC8F1F11B}" presName="bkgdShp" presStyleLbl="alignAccFollowNode1" presStyleIdx="0" presStyleCnt="1"/>
      <dgm:spPr/>
    </dgm:pt>
    <dgm:pt modelId="{1920C5F8-EE88-4031-B9FF-7D0FFADD3ADD}" type="pres">
      <dgm:prSet presAssocID="{99E3A9B5-32E0-4712-BF22-48DDC8F1F11B}" presName="linComp" presStyleCnt="0"/>
      <dgm:spPr/>
    </dgm:pt>
    <dgm:pt modelId="{E18BDEE7-C061-482F-A338-77D3A4300B00}" type="pres">
      <dgm:prSet presAssocID="{3FC6D4A7-11AC-4FAF-BB29-D0B3FD69C425}" presName="compNode" presStyleCnt="0"/>
      <dgm:spPr/>
    </dgm:pt>
    <dgm:pt modelId="{CB3B5760-EBEA-4F4B-B0B9-DC0EBDBBA780}" type="pres">
      <dgm:prSet presAssocID="{3FC6D4A7-11AC-4FAF-BB29-D0B3FD69C425}" presName="node" presStyleLbl="node1" presStyleIdx="0" presStyleCnt="3">
        <dgm:presLayoutVars>
          <dgm:bulletEnabled val="1"/>
        </dgm:presLayoutVars>
      </dgm:prSet>
      <dgm:spPr/>
      <dgm:t>
        <a:bodyPr/>
        <a:lstStyle/>
        <a:p>
          <a:endParaRPr lang="es-ES"/>
        </a:p>
      </dgm:t>
    </dgm:pt>
    <dgm:pt modelId="{C2EEABA1-923A-46BF-B700-E236024A8131}" type="pres">
      <dgm:prSet presAssocID="{3FC6D4A7-11AC-4FAF-BB29-D0B3FD69C425}" presName="invisiNode" presStyleLbl="node1" presStyleIdx="0" presStyleCnt="3"/>
      <dgm:spPr/>
    </dgm:pt>
    <dgm:pt modelId="{F3E8186C-0F76-4F47-B8BF-E4ADFFA7E694}" type="pres">
      <dgm:prSet presAssocID="{3FC6D4A7-11AC-4FAF-BB29-D0B3FD69C425}" presName="imagNode" presStyleLbl="fgImgPlace1" presStyleIdx="0" presStyleCnt="3"/>
      <dgm:spPr>
        <a:blipFill rotWithShape="1">
          <a:blip xmlns:r="http://schemas.openxmlformats.org/officeDocument/2006/relationships" r:embed="rId1"/>
          <a:srcRect/>
          <a:stretch>
            <a:fillRect l="-9000" r="-9000"/>
          </a:stretch>
        </a:blipFill>
      </dgm:spPr>
    </dgm:pt>
    <dgm:pt modelId="{BAC2D524-AB7C-494A-BD14-7035D77FE051}" type="pres">
      <dgm:prSet presAssocID="{C19BF29D-549D-4ECD-9C39-5B926DACB3BA}" presName="sibTrans" presStyleLbl="sibTrans2D1" presStyleIdx="0" presStyleCnt="0"/>
      <dgm:spPr/>
      <dgm:t>
        <a:bodyPr/>
        <a:lstStyle/>
        <a:p>
          <a:endParaRPr lang="es-ES"/>
        </a:p>
      </dgm:t>
    </dgm:pt>
    <dgm:pt modelId="{5DB72720-DDFA-4612-A1BE-3E7CF177C7B4}" type="pres">
      <dgm:prSet presAssocID="{7ED17895-36B1-414E-8B5F-636592BE22DF}" presName="compNode" presStyleCnt="0"/>
      <dgm:spPr/>
    </dgm:pt>
    <dgm:pt modelId="{3E43D49D-B06D-46B8-A053-510CB759D21C}" type="pres">
      <dgm:prSet presAssocID="{7ED17895-36B1-414E-8B5F-636592BE22DF}" presName="node" presStyleLbl="node1" presStyleIdx="1" presStyleCnt="3">
        <dgm:presLayoutVars>
          <dgm:bulletEnabled val="1"/>
        </dgm:presLayoutVars>
      </dgm:prSet>
      <dgm:spPr/>
      <dgm:t>
        <a:bodyPr/>
        <a:lstStyle/>
        <a:p>
          <a:endParaRPr lang="es-ES"/>
        </a:p>
      </dgm:t>
    </dgm:pt>
    <dgm:pt modelId="{1AFD91F4-EB2A-410F-A9F9-6B07756A475F}" type="pres">
      <dgm:prSet presAssocID="{7ED17895-36B1-414E-8B5F-636592BE22DF}" presName="invisiNode" presStyleLbl="node1" presStyleIdx="1" presStyleCnt="3"/>
      <dgm:spPr/>
    </dgm:pt>
    <dgm:pt modelId="{124F7CE4-88F0-4822-97D3-D90DA1AE11F0}" type="pres">
      <dgm:prSet presAssocID="{7ED17895-36B1-414E-8B5F-636592BE22DF}" presName="imagNode" presStyleLbl="fgImgPlace1" presStyleIdx="1" presStyleCnt="3" custLinFactNeighborX="0" custLinFactNeighborY="949"/>
      <dgm:spPr>
        <a:blipFill rotWithShape="1">
          <a:blip xmlns:r="http://schemas.openxmlformats.org/officeDocument/2006/relationships" r:embed="rId2"/>
          <a:srcRect/>
          <a:stretch>
            <a:fillRect t="-17000" b="-17000"/>
          </a:stretch>
        </a:blipFill>
      </dgm:spPr>
    </dgm:pt>
    <dgm:pt modelId="{43A9B2E6-BAF3-4377-9953-D20DAC9D1EAD}" type="pres">
      <dgm:prSet presAssocID="{05E090EA-2E9B-4E57-9388-7DD903D93914}" presName="sibTrans" presStyleLbl="sibTrans2D1" presStyleIdx="0" presStyleCnt="0"/>
      <dgm:spPr/>
      <dgm:t>
        <a:bodyPr/>
        <a:lstStyle/>
        <a:p>
          <a:endParaRPr lang="es-ES"/>
        </a:p>
      </dgm:t>
    </dgm:pt>
    <dgm:pt modelId="{89A0628D-ED33-4410-8CCE-9FA7ED468FAC}" type="pres">
      <dgm:prSet presAssocID="{C8AA5157-7C61-45C4-B4C7-E88CBD141BF2}" presName="compNode" presStyleCnt="0"/>
      <dgm:spPr/>
    </dgm:pt>
    <dgm:pt modelId="{13C791B4-E723-4211-B10E-9A27FE35F049}" type="pres">
      <dgm:prSet presAssocID="{C8AA5157-7C61-45C4-B4C7-E88CBD141BF2}" presName="node" presStyleLbl="node1" presStyleIdx="2" presStyleCnt="3">
        <dgm:presLayoutVars>
          <dgm:bulletEnabled val="1"/>
        </dgm:presLayoutVars>
      </dgm:prSet>
      <dgm:spPr/>
      <dgm:t>
        <a:bodyPr/>
        <a:lstStyle/>
        <a:p>
          <a:endParaRPr lang="es-ES"/>
        </a:p>
      </dgm:t>
    </dgm:pt>
    <dgm:pt modelId="{6B6C81D3-1DBD-49F3-A1E9-B51094B8F550}" type="pres">
      <dgm:prSet presAssocID="{C8AA5157-7C61-45C4-B4C7-E88CBD141BF2}" presName="invisiNode" presStyleLbl="node1" presStyleIdx="2" presStyleCnt="3"/>
      <dgm:spPr/>
    </dgm:pt>
    <dgm:pt modelId="{A7F55875-6023-4C05-8F91-EF00E7ABDBA7}" type="pres">
      <dgm:prSet presAssocID="{C8AA5157-7C61-45C4-B4C7-E88CBD141BF2}" presName="imagNode" presStyleLbl="fgImgPlace1" presStyleIdx="2" presStyleCnt="3"/>
      <dgm:spPr>
        <a:blipFill rotWithShape="1">
          <a:blip xmlns:r="http://schemas.openxmlformats.org/officeDocument/2006/relationships" r:embed="rId3"/>
          <a:srcRect/>
          <a:stretch>
            <a:fillRect t="-30000" b="-30000"/>
          </a:stretch>
        </a:blipFill>
      </dgm:spPr>
    </dgm:pt>
  </dgm:ptLst>
  <dgm:cxnLst>
    <dgm:cxn modelId="{5E6CCB5A-1614-444B-9A22-93DF3798A461}" type="presOf" srcId="{C8AA5157-7C61-45C4-B4C7-E88CBD141BF2}" destId="{13C791B4-E723-4211-B10E-9A27FE35F049}" srcOrd="0" destOrd="0" presId="urn:microsoft.com/office/officeart/2005/8/layout/pList2"/>
    <dgm:cxn modelId="{9DB43E43-7910-4F2A-8245-0BFA4EFC0BB2}" srcId="{99E3A9B5-32E0-4712-BF22-48DDC8F1F11B}" destId="{7ED17895-36B1-414E-8B5F-636592BE22DF}" srcOrd="1" destOrd="0" parTransId="{BCDB196C-A5FA-4E48-AE9F-45595369AA59}" sibTransId="{05E090EA-2E9B-4E57-9388-7DD903D93914}"/>
    <dgm:cxn modelId="{CD940881-5394-49A3-B02B-0045F457FEA4}" type="presOf" srcId="{C19BF29D-549D-4ECD-9C39-5B926DACB3BA}" destId="{BAC2D524-AB7C-494A-BD14-7035D77FE051}" srcOrd="0" destOrd="0" presId="urn:microsoft.com/office/officeart/2005/8/layout/pList2"/>
    <dgm:cxn modelId="{58309DC0-59AE-4D1D-91BE-75C988E89142}" type="presOf" srcId="{3FC6D4A7-11AC-4FAF-BB29-D0B3FD69C425}" destId="{CB3B5760-EBEA-4F4B-B0B9-DC0EBDBBA780}" srcOrd="0" destOrd="0" presId="urn:microsoft.com/office/officeart/2005/8/layout/pList2"/>
    <dgm:cxn modelId="{6644890E-626A-4EAE-9844-D6D8CB733118}" type="presOf" srcId="{7ED17895-36B1-414E-8B5F-636592BE22DF}" destId="{3E43D49D-B06D-46B8-A053-510CB759D21C}" srcOrd="0" destOrd="0" presId="urn:microsoft.com/office/officeart/2005/8/layout/pList2"/>
    <dgm:cxn modelId="{626BC2A8-A82E-44B7-9A20-E99DD7F91516}" srcId="{99E3A9B5-32E0-4712-BF22-48DDC8F1F11B}" destId="{C8AA5157-7C61-45C4-B4C7-E88CBD141BF2}" srcOrd="2" destOrd="0" parTransId="{78C43A03-6A1E-4778-97AC-6E2B1634F243}" sibTransId="{121DF4B6-8E85-449B-9A4F-3A857751B106}"/>
    <dgm:cxn modelId="{B05039F5-2F7A-4AFD-8BF6-08EE627EE176}" type="presOf" srcId="{99E3A9B5-32E0-4712-BF22-48DDC8F1F11B}" destId="{59BECACC-3ED1-4866-BF62-922E887778E3}" srcOrd="0" destOrd="0" presId="urn:microsoft.com/office/officeart/2005/8/layout/pList2"/>
    <dgm:cxn modelId="{31C6E387-0720-4374-BA92-2136633D3574}" type="presOf" srcId="{05E090EA-2E9B-4E57-9388-7DD903D93914}" destId="{43A9B2E6-BAF3-4377-9953-D20DAC9D1EAD}" srcOrd="0" destOrd="0" presId="urn:microsoft.com/office/officeart/2005/8/layout/pList2"/>
    <dgm:cxn modelId="{EFA16B3E-3A64-47F4-A3BE-E161A40ECEEB}" srcId="{99E3A9B5-32E0-4712-BF22-48DDC8F1F11B}" destId="{3FC6D4A7-11AC-4FAF-BB29-D0B3FD69C425}" srcOrd="0" destOrd="0" parTransId="{3DB4F43F-CE00-48A2-B931-9D693BB5A74B}" sibTransId="{C19BF29D-549D-4ECD-9C39-5B926DACB3BA}"/>
    <dgm:cxn modelId="{4628070F-5616-4C2B-92EF-E7D91623ACF4}" type="presParOf" srcId="{59BECACC-3ED1-4866-BF62-922E887778E3}" destId="{76928DE8-2041-482F-874A-13AFD38207EE}" srcOrd="0" destOrd="0" presId="urn:microsoft.com/office/officeart/2005/8/layout/pList2"/>
    <dgm:cxn modelId="{C1986DD3-96D0-4AAB-833F-06FB8AFD6680}" type="presParOf" srcId="{59BECACC-3ED1-4866-BF62-922E887778E3}" destId="{1920C5F8-EE88-4031-B9FF-7D0FFADD3ADD}" srcOrd="1" destOrd="0" presId="urn:microsoft.com/office/officeart/2005/8/layout/pList2"/>
    <dgm:cxn modelId="{B8A3AB41-89D1-43EE-96B8-014820C46673}" type="presParOf" srcId="{1920C5F8-EE88-4031-B9FF-7D0FFADD3ADD}" destId="{E18BDEE7-C061-482F-A338-77D3A4300B00}" srcOrd="0" destOrd="0" presId="urn:microsoft.com/office/officeart/2005/8/layout/pList2"/>
    <dgm:cxn modelId="{7CA8328A-89A1-4A45-AC3D-FDB640B14FEE}" type="presParOf" srcId="{E18BDEE7-C061-482F-A338-77D3A4300B00}" destId="{CB3B5760-EBEA-4F4B-B0B9-DC0EBDBBA780}" srcOrd="0" destOrd="0" presId="urn:microsoft.com/office/officeart/2005/8/layout/pList2"/>
    <dgm:cxn modelId="{1EB9415D-3BCE-4BB1-8F8C-B4D2F3C22759}" type="presParOf" srcId="{E18BDEE7-C061-482F-A338-77D3A4300B00}" destId="{C2EEABA1-923A-46BF-B700-E236024A8131}" srcOrd="1" destOrd="0" presId="urn:microsoft.com/office/officeart/2005/8/layout/pList2"/>
    <dgm:cxn modelId="{7286291C-F2DD-4FE8-99A7-D8EA90018037}" type="presParOf" srcId="{E18BDEE7-C061-482F-A338-77D3A4300B00}" destId="{F3E8186C-0F76-4F47-B8BF-E4ADFFA7E694}" srcOrd="2" destOrd="0" presId="urn:microsoft.com/office/officeart/2005/8/layout/pList2"/>
    <dgm:cxn modelId="{047D07C9-A4C2-4C47-AB3D-811DF041ABE0}" type="presParOf" srcId="{1920C5F8-EE88-4031-B9FF-7D0FFADD3ADD}" destId="{BAC2D524-AB7C-494A-BD14-7035D77FE051}" srcOrd="1" destOrd="0" presId="urn:microsoft.com/office/officeart/2005/8/layout/pList2"/>
    <dgm:cxn modelId="{A608E640-7581-45E1-AEF9-8C683C79827C}" type="presParOf" srcId="{1920C5F8-EE88-4031-B9FF-7D0FFADD3ADD}" destId="{5DB72720-DDFA-4612-A1BE-3E7CF177C7B4}" srcOrd="2" destOrd="0" presId="urn:microsoft.com/office/officeart/2005/8/layout/pList2"/>
    <dgm:cxn modelId="{A70D0D56-9526-4DCB-B6D5-B90592F1020E}" type="presParOf" srcId="{5DB72720-DDFA-4612-A1BE-3E7CF177C7B4}" destId="{3E43D49D-B06D-46B8-A053-510CB759D21C}" srcOrd="0" destOrd="0" presId="urn:microsoft.com/office/officeart/2005/8/layout/pList2"/>
    <dgm:cxn modelId="{24A5CF07-BB98-4CA1-9FA1-D749B535C7E6}" type="presParOf" srcId="{5DB72720-DDFA-4612-A1BE-3E7CF177C7B4}" destId="{1AFD91F4-EB2A-410F-A9F9-6B07756A475F}" srcOrd="1" destOrd="0" presId="urn:microsoft.com/office/officeart/2005/8/layout/pList2"/>
    <dgm:cxn modelId="{3A92BF9A-F785-4C78-9809-9F36A9556E8E}" type="presParOf" srcId="{5DB72720-DDFA-4612-A1BE-3E7CF177C7B4}" destId="{124F7CE4-88F0-4822-97D3-D90DA1AE11F0}" srcOrd="2" destOrd="0" presId="urn:microsoft.com/office/officeart/2005/8/layout/pList2"/>
    <dgm:cxn modelId="{DFBE878B-73DB-48FB-8D98-50C73EDECD37}" type="presParOf" srcId="{1920C5F8-EE88-4031-B9FF-7D0FFADD3ADD}" destId="{43A9B2E6-BAF3-4377-9953-D20DAC9D1EAD}" srcOrd="3" destOrd="0" presId="urn:microsoft.com/office/officeart/2005/8/layout/pList2"/>
    <dgm:cxn modelId="{9A23AAAF-7D8E-4F8B-B065-5F6E9153CFDF}" type="presParOf" srcId="{1920C5F8-EE88-4031-B9FF-7D0FFADD3ADD}" destId="{89A0628D-ED33-4410-8CCE-9FA7ED468FAC}" srcOrd="4" destOrd="0" presId="urn:microsoft.com/office/officeart/2005/8/layout/pList2"/>
    <dgm:cxn modelId="{76A28571-EE7A-460B-B1B6-3CF48A6C4F1C}" type="presParOf" srcId="{89A0628D-ED33-4410-8CCE-9FA7ED468FAC}" destId="{13C791B4-E723-4211-B10E-9A27FE35F049}" srcOrd="0" destOrd="0" presId="urn:microsoft.com/office/officeart/2005/8/layout/pList2"/>
    <dgm:cxn modelId="{471DD23E-631A-4B20-9C4C-CF6E717BAB70}" type="presParOf" srcId="{89A0628D-ED33-4410-8CCE-9FA7ED468FAC}" destId="{6B6C81D3-1DBD-49F3-A1E9-B51094B8F550}" srcOrd="1" destOrd="0" presId="urn:microsoft.com/office/officeart/2005/8/layout/pList2"/>
    <dgm:cxn modelId="{E3B7AFFF-20DB-4265-9F47-462403C3E6AB}" type="presParOf" srcId="{89A0628D-ED33-4410-8CCE-9FA7ED468FAC}" destId="{A7F55875-6023-4C05-8F91-EF00E7ABDBA7}"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9A1F57-944B-4E54-B2AA-103CC615319F}"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s-EC"/>
        </a:p>
      </dgm:t>
    </dgm:pt>
    <dgm:pt modelId="{381C6C90-9FAC-4818-B842-0240B919F794}">
      <dgm:prSet phldrT="[Texto]"/>
      <dgm:spPr>
        <a:effectLst>
          <a:glow rad="101600">
            <a:srgbClr val="FFFF00">
              <a:alpha val="60000"/>
            </a:srgbClr>
          </a:glow>
        </a:effectLst>
      </dgm:spPr>
      <dgm:t>
        <a:bodyPr/>
        <a:lstStyle/>
        <a:p>
          <a:r>
            <a:rPr lang="es-EC" dirty="0"/>
            <a:t>La modularidad </a:t>
          </a:r>
        </a:p>
      </dgm:t>
    </dgm:pt>
    <dgm:pt modelId="{8EFDB26F-A163-4975-AC3C-EC779E77EEBE}" type="parTrans" cxnId="{0B5589A3-37E4-4255-9E78-C8187BE240D7}">
      <dgm:prSet/>
      <dgm:spPr/>
      <dgm:t>
        <a:bodyPr/>
        <a:lstStyle/>
        <a:p>
          <a:endParaRPr lang="es-EC"/>
        </a:p>
      </dgm:t>
    </dgm:pt>
    <dgm:pt modelId="{5A5EB093-1F58-4EEE-B863-CD6CAACC0BB6}" type="sibTrans" cxnId="{0B5589A3-37E4-4255-9E78-C8187BE240D7}">
      <dgm:prSet/>
      <dgm:spPr/>
      <dgm:t>
        <a:bodyPr/>
        <a:lstStyle/>
        <a:p>
          <a:endParaRPr lang="es-EC"/>
        </a:p>
      </dgm:t>
    </dgm:pt>
    <dgm:pt modelId="{5886F6AA-3085-471B-8AF5-9280D0720B92}" type="asst">
      <dgm:prSet phldrT="[Texto]"/>
      <dgm:spPr>
        <a:effectLst>
          <a:glow rad="101600">
            <a:srgbClr val="FFFF00">
              <a:alpha val="60000"/>
            </a:srgbClr>
          </a:glow>
        </a:effectLst>
      </dgm:spPr>
      <dgm:t>
        <a:bodyPr/>
        <a:lstStyle/>
        <a:p>
          <a:r>
            <a:rPr lang="es-EC"/>
            <a:t>funcionalidad y constructivo </a:t>
          </a:r>
          <a:endParaRPr lang="es-EC" dirty="0"/>
        </a:p>
      </dgm:t>
    </dgm:pt>
    <dgm:pt modelId="{AD63E440-0DFE-4F7B-8421-ADC7331DC584}" type="parTrans" cxnId="{DC0076D5-F26D-48B5-B8F6-3466508BFE5B}">
      <dgm:prSet/>
      <dgm:spPr/>
      <dgm:t>
        <a:bodyPr/>
        <a:lstStyle/>
        <a:p>
          <a:endParaRPr lang="es-EC"/>
        </a:p>
      </dgm:t>
    </dgm:pt>
    <dgm:pt modelId="{C8568915-D7F1-4B13-B60B-1DA9246E8952}" type="sibTrans" cxnId="{DC0076D5-F26D-48B5-B8F6-3466508BFE5B}">
      <dgm:prSet/>
      <dgm:spPr/>
      <dgm:t>
        <a:bodyPr/>
        <a:lstStyle/>
        <a:p>
          <a:endParaRPr lang="es-EC"/>
        </a:p>
      </dgm:t>
    </dgm:pt>
    <dgm:pt modelId="{21F97E69-2796-47FD-95AA-3EC04CAE70A3}">
      <dgm:prSet phldrT="[Texto]"/>
      <dgm:spPr>
        <a:effectLst>
          <a:glow rad="101600">
            <a:srgbClr val="FFFF00">
              <a:alpha val="60000"/>
            </a:srgbClr>
          </a:glow>
        </a:effectLst>
      </dgm:spPr>
      <dgm:t>
        <a:bodyPr/>
        <a:lstStyle/>
        <a:p>
          <a:r>
            <a:rPr lang="es-EC" dirty="0"/>
            <a:t>Diseño modular de Erixon </a:t>
          </a:r>
        </a:p>
      </dgm:t>
    </dgm:pt>
    <dgm:pt modelId="{B0D849A6-7AF6-44A0-91A3-B163A83868F0}" type="parTrans" cxnId="{5CE937AB-CCB6-4DBB-B128-CA51D95620F8}">
      <dgm:prSet/>
      <dgm:spPr/>
      <dgm:t>
        <a:bodyPr/>
        <a:lstStyle/>
        <a:p>
          <a:endParaRPr lang="es-EC"/>
        </a:p>
      </dgm:t>
    </dgm:pt>
    <dgm:pt modelId="{55B428DD-5F1F-4377-8F1A-CE619C46C520}" type="sibTrans" cxnId="{5CE937AB-CCB6-4DBB-B128-CA51D95620F8}">
      <dgm:prSet/>
      <dgm:spPr/>
      <dgm:t>
        <a:bodyPr/>
        <a:lstStyle/>
        <a:p>
          <a:endParaRPr lang="es-EC"/>
        </a:p>
      </dgm:t>
    </dgm:pt>
    <dgm:pt modelId="{A231B8DF-DDF7-40CE-B35D-3480F34E6A13}">
      <dgm:prSet phldrT="[Texto]"/>
      <dgm:spPr>
        <a:effectLst>
          <a:glow rad="101600">
            <a:srgbClr val="FFFF00">
              <a:alpha val="60000"/>
            </a:srgbClr>
          </a:glow>
        </a:effectLst>
      </dgm:spPr>
      <dgm:t>
        <a:bodyPr/>
        <a:lstStyle/>
        <a:p>
          <a:r>
            <a:rPr lang="es-EC"/>
            <a:t>Diseño modular de productos</a:t>
          </a:r>
          <a:endParaRPr lang="es-EC" dirty="0"/>
        </a:p>
      </dgm:t>
    </dgm:pt>
    <dgm:pt modelId="{B5A29636-F728-4803-845B-FC254F22D933}" type="parTrans" cxnId="{1053037C-FFCA-451A-8120-DF190516F0F3}">
      <dgm:prSet/>
      <dgm:spPr/>
      <dgm:t>
        <a:bodyPr/>
        <a:lstStyle/>
        <a:p>
          <a:endParaRPr lang="es-EC"/>
        </a:p>
      </dgm:t>
    </dgm:pt>
    <dgm:pt modelId="{88C81248-7FCB-4023-9E17-8A3B3B292615}" type="sibTrans" cxnId="{1053037C-FFCA-451A-8120-DF190516F0F3}">
      <dgm:prSet/>
      <dgm:spPr/>
      <dgm:t>
        <a:bodyPr/>
        <a:lstStyle/>
        <a:p>
          <a:endParaRPr lang="es-EC"/>
        </a:p>
      </dgm:t>
    </dgm:pt>
    <dgm:pt modelId="{FF41F617-DDB2-4860-A64A-700415A39158}">
      <dgm:prSet phldrT="[Texto]"/>
      <dgm:spPr>
        <a:effectLst>
          <a:glow rad="101600">
            <a:srgbClr val="FFFF00">
              <a:alpha val="60000"/>
            </a:srgbClr>
          </a:glow>
        </a:effectLst>
      </dgm:spPr>
      <dgm:t>
        <a:bodyPr/>
        <a:lstStyle/>
        <a:p>
          <a:r>
            <a:rPr lang="es-EC" dirty="0"/>
            <a:t>Diseño modular de Reus</a:t>
          </a:r>
        </a:p>
      </dgm:t>
    </dgm:pt>
    <dgm:pt modelId="{9A77A786-C17C-4ED5-B2C2-6B6C7DA99C6F}" type="parTrans" cxnId="{79A4C71D-5A58-4FD7-986C-7545D5D9B53F}">
      <dgm:prSet/>
      <dgm:spPr/>
      <dgm:t>
        <a:bodyPr/>
        <a:lstStyle/>
        <a:p>
          <a:endParaRPr lang="es-EC"/>
        </a:p>
      </dgm:t>
    </dgm:pt>
    <dgm:pt modelId="{27A29ECF-3EE7-4829-8F7C-461771932501}" type="sibTrans" cxnId="{79A4C71D-5A58-4FD7-986C-7545D5D9B53F}">
      <dgm:prSet/>
      <dgm:spPr/>
      <dgm:t>
        <a:bodyPr/>
        <a:lstStyle/>
        <a:p>
          <a:endParaRPr lang="es-EC"/>
        </a:p>
      </dgm:t>
    </dgm:pt>
    <dgm:pt modelId="{35392B92-F03A-4856-943C-30EDBD157490}" type="pres">
      <dgm:prSet presAssocID="{FE9A1F57-944B-4E54-B2AA-103CC615319F}" presName="hierChild1" presStyleCnt="0">
        <dgm:presLayoutVars>
          <dgm:orgChart val="1"/>
          <dgm:chPref val="1"/>
          <dgm:dir/>
          <dgm:animOne val="branch"/>
          <dgm:animLvl val="lvl"/>
          <dgm:resizeHandles/>
        </dgm:presLayoutVars>
      </dgm:prSet>
      <dgm:spPr/>
      <dgm:t>
        <a:bodyPr/>
        <a:lstStyle/>
        <a:p>
          <a:endParaRPr lang="es-ES"/>
        </a:p>
      </dgm:t>
    </dgm:pt>
    <dgm:pt modelId="{A73C7A93-0004-48F3-ADD3-ACDD350BA5B6}" type="pres">
      <dgm:prSet presAssocID="{381C6C90-9FAC-4818-B842-0240B919F794}" presName="hierRoot1" presStyleCnt="0">
        <dgm:presLayoutVars>
          <dgm:hierBranch val="init"/>
        </dgm:presLayoutVars>
      </dgm:prSet>
      <dgm:spPr/>
    </dgm:pt>
    <dgm:pt modelId="{38787BE4-78CE-4951-89F9-B4075667B02A}" type="pres">
      <dgm:prSet presAssocID="{381C6C90-9FAC-4818-B842-0240B919F794}" presName="rootComposite1" presStyleCnt="0"/>
      <dgm:spPr/>
    </dgm:pt>
    <dgm:pt modelId="{87D9C1EB-9C8B-4241-8866-471C70C00779}" type="pres">
      <dgm:prSet presAssocID="{381C6C90-9FAC-4818-B842-0240B919F794}" presName="rootText1" presStyleLbl="node0" presStyleIdx="0" presStyleCnt="1" custScaleX="249655">
        <dgm:presLayoutVars>
          <dgm:chPref val="3"/>
        </dgm:presLayoutVars>
      </dgm:prSet>
      <dgm:spPr/>
      <dgm:t>
        <a:bodyPr/>
        <a:lstStyle/>
        <a:p>
          <a:endParaRPr lang="es-ES"/>
        </a:p>
      </dgm:t>
    </dgm:pt>
    <dgm:pt modelId="{D8992FB8-FF04-477C-A86C-A6238ABD130A}" type="pres">
      <dgm:prSet presAssocID="{381C6C90-9FAC-4818-B842-0240B919F794}" presName="rootConnector1" presStyleLbl="node1" presStyleIdx="0" presStyleCnt="0"/>
      <dgm:spPr/>
      <dgm:t>
        <a:bodyPr/>
        <a:lstStyle/>
        <a:p>
          <a:endParaRPr lang="es-ES"/>
        </a:p>
      </dgm:t>
    </dgm:pt>
    <dgm:pt modelId="{9FC0EDBE-2F60-44AD-B42C-C9AFBD996754}" type="pres">
      <dgm:prSet presAssocID="{381C6C90-9FAC-4818-B842-0240B919F794}" presName="hierChild2" presStyleCnt="0"/>
      <dgm:spPr/>
    </dgm:pt>
    <dgm:pt modelId="{7ACA78E9-FD76-472B-8CC9-23DF5F4DA4DB}" type="pres">
      <dgm:prSet presAssocID="{B0D849A6-7AF6-44A0-91A3-B163A83868F0}" presName="Name37" presStyleLbl="parChTrans1D2" presStyleIdx="0" presStyleCnt="4"/>
      <dgm:spPr/>
      <dgm:t>
        <a:bodyPr/>
        <a:lstStyle/>
        <a:p>
          <a:endParaRPr lang="es-ES"/>
        </a:p>
      </dgm:t>
    </dgm:pt>
    <dgm:pt modelId="{F9C4C8C0-126B-40F1-A897-C7A6509398A8}" type="pres">
      <dgm:prSet presAssocID="{21F97E69-2796-47FD-95AA-3EC04CAE70A3}" presName="hierRoot2" presStyleCnt="0">
        <dgm:presLayoutVars>
          <dgm:hierBranch val="init"/>
        </dgm:presLayoutVars>
      </dgm:prSet>
      <dgm:spPr/>
    </dgm:pt>
    <dgm:pt modelId="{C5D395FC-A4F3-4F9C-A6B6-18225C70C325}" type="pres">
      <dgm:prSet presAssocID="{21F97E69-2796-47FD-95AA-3EC04CAE70A3}" presName="rootComposite" presStyleCnt="0"/>
      <dgm:spPr/>
    </dgm:pt>
    <dgm:pt modelId="{4FE3C5EE-D568-495C-BEA1-4D439CF9624D}" type="pres">
      <dgm:prSet presAssocID="{21F97E69-2796-47FD-95AA-3EC04CAE70A3}" presName="rootText" presStyleLbl="node2" presStyleIdx="0" presStyleCnt="3" custScaleX="231502">
        <dgm:presLayoutVars>
          <dgm:chPref val="3"/>
        </dgm:presLayoutVars>
      </dgm:prSet>
      <dgm:spPr/>
      <dgm:t>
        <a:bodyPr/>
        <a:lstStyle/>
        <a:p>
          <a:endParaRPr lang="es-ES"/>
        </a:p>
      </dgm:t>
    </dgm:pt>
    <dgm:pt modelId="{4F48717B-0DD4-41BB-9BBC-E4A5E76CBF2B}" type="pres">
      <dgm:prSet presAssocID="{21F97E69-2796-47FD-95AA-3EC04CAE70A3}" presName="rootConnector" presStyleLbl="node2" presStyleIdx="0" presStyleCnt="3"/>
      <dgm:spPr/>
      <dgm:t>
        <a:bodyPr/>
        <a:lstStyle/>
        <a:p>
          <a:endParaRPr lang="es-ES"/>
        </a:p>
      </dgm:t>
    </dgm:pt>
    <dgm:pt modelId="{B05710B8-F7F0-4CE9-A380-D58964677DED}" type="pres">
      <dgm:prSet presAssocID="{21F97E69-2796-47FD-95AA-3EC04CAE70A3}" presName="hierChild4" presStyleCnt="0"/>
      <dgm:spPr/>
    </dgm:pt>
    <dgm:pt modelId="{811EBB70-F153-40A8-A0CB-7B22ABD2A5CB}" type="pres">
      <dgm:prSet presAssocID="{21F97E69-2796-47FD-95AA-3EC04CAE70A3}" presName="hierChild5" presStyleCnt="0"/>
      <dgm:spPr/>
    </dgm:pt>
    <dgm:pt modelId="{E10DB8F8-6776-4876-98A2-057101B88061}" type="pres">
      <dgm:prSet presAssocID="{B5A29636-F728-4803-845B-FC254F22D933}" presName="Name37" presStyleLbl="parChTrans1D2" presStyleIdx="1" presStyleCnt="4"/>
      <dgm:spPr/>
      <dgm:t>
        <a:bodyPr/>
        <a:lstStyle/>
        <a:p>
          <a:endParaRPr lang="es-ES"/>
        </a:p>
      </dgm:t>
    </dgm:pt>
    <dgm:pt modelId="{6BD0A219-AE9B-487E-B5A6-723D463798FD}" type="pres">
      <dgm:prSet presAssocID="{A231B8DF-DDF7-40CE-B35D-3480F34E6A13}" presName="hierRoot2" presStyleCnt="0">
        <dgm:presLayoutVars>
          <dgm:hierBranch val="init"/>
        </dgm:presLayoutVars>
      </dgm:prSet>
      <dgm:spPr/>
    </dgm:pt>
    <dgm:pt modelId="{C0825E29-C868-423A-9EED-9368315F689D}" type="pres">
      <dgm:prSet presAssocID="{A231B8DF-DDF7-40CE-B35D-3480F34E6A13}" presName="rootComposite" presStyleCnt="0"/>
      <dgm:spPr/>
    </dgm:pt>
    <dgm:pt modelId="{B09D4180-2E7D-44D4-86D6-A5BFC936CADF}" type="pres">
      <dgm:prSet presAssocID="{A231B8DF-DDF7-40CE-B35D-3480F34E6A13}" presName="rootText" presStyleLbl="node2" presStyleIdx="1" presStyleCnt="3" custScaleX="231502">
        <dgm:presLayoutVars>
          <dgm:chPref val="3"/>
        </dgm:presLayoutVars>
      </dgm:prSet>
      <dgm:spPr/>
      <dgm:t>
        <a:bodyPr/>
        <a:lstStyle/>
        <a:p>
          <a:endParaRPr lang="es-ES"/>
        </a:p>
      </dgm:t>
    </dgm:pt>
    <dgm:pt modelId="{2FAF42A4-4CA3-4422-93D4-7429A5F8D875}" type="pres">
      <dgm:prSet presAssocID="{A231B8DF-DDF7-40CE-B35D-3480F34E6A13}" presName="rootConnector" presStyleLbl="node2" presStyleIdx="1" presStyleCnt="3"/>
      <dgm:spPr/>
      <dgm:t>
        <a:bodyPr/>
        <a:lstStyle/>
        <a:p>
          <a:endParaRPr lang="es-ES"/>
        </a:p>
      </dgm:t>
    </dgm:pt>
    <dgm:pt modelId="{8C2018BF-2D72-4726-AFB9-374471A151BC}" type="pres">
      <dgm:prSet presAssocID="{A231B8DF-DDF7-40CE-B35D-3480F34E6A13}" presName="hierChild4" presStyleCnt="0"/>
      <dgm:spPr/>
    </dgm:pt>
    <dgm:pt modelId="{BACF30AA-E4FF-4E21-ADAD-84CC39E2E0A5}" type="pres">
      <dgm:prSet presAssocID="{A231B8DF-DDF7-40CE-B35D-3480F34E6A13}" presName="hierChild5" presStyleCnt="0"/>
      <dgm:spPr/>
    </dgm:pt>
    <dgm:pt modelId="{DEE659D0-6857-4AED-BF12-7EE3FC28E46A}" type="pres">
      <dgm:prSet presAssocID="{9A77A786-C17C-4ED5-B2C2-6B6C7DA99C6F}" presName="Name37" presStyleLbl="parChTrans1D2" presStyleIdx="2" presStyleCnt="4"/>
      <dgm:spPr/>
      <dgm:t>
        <a:bodyPr/>
        <a:lstStyle/>
        <a:p>
          <a:endParaRPr lang="es-ES"/>
        </a:p>
      </dgm:t>
    </dgm:pt>
    <dgm:pt modelId="{09A899FA-93C7-4230-9C91-EA78E20CBA45}" type="pres">
      <dgm:prSet presAssocID="{FF41F617-DDB2-4860-A64A-700415A39158}" presName="hierRoot2" presStyleCnt="0">
        <dgm:presLayoutVars>
          <dgm:hierBranch val="init"/>
        </dgm:presLayoutVars>
      </dgm:prSet>
      <dgm:spPr/>
    </dgm:pt>
    <dgm:pt modelId="{67CF34CD-3A83-4513-9CDA-00ED349B5DCB}" type="pres">
      <dgm:prSet presAssocID="{FF41F617-DDB2-4860-A64A-700415A39158}" presName="rootComposite" presStyleCnt="0"/>
      <dgm:spPr/>
    </dgm:pt>
    <dgm:pt modelId="{C5F3BB40-BBDB-49B2-8B52-9213342E5A30}" type="pres">
      <dgm:prSet presAssocID="{FF41F617-DDB2-4860-A64A-700415A39158}" presName="rootText" presStyleLbl="node2" presStyleIdx="2" presStyleCnt="3" custScaleX="231502">
        <dgm:presLayoutVars>
          <dgm:chPref val="3"/>
        </dgm:presLayoutVars>
      </dgm:prSet>
      <dgm:spPr/>
      <dgm:t>
        <a:bodyPr/>
        <a:lstStyle/>
        <a:p>
          <a:endParaRPr lang="es-ES"/>
        </a:p>
      </dgm:t>
    </dgm:pt>
    <dgm:pt modelId="{773AB5E8-EC1E-480A-9F53-2FFE6E67BB63}" type="pres">
      <dgm:prSet presAssocID="{FF41F617-DDB2-4860-A64A-700415A39158}" presName="rootConnector" presStyleLbl="node2" presStyleIdx="2" presStyleCnt="3"/>
      <dgm:spPr/>
      <dgm:t>
        <a:bodyPr/>
        <a:lstStyle/>
        <a:p>
          <a:endParaRPr lang="es-ES"/>
        </a:p>
      </dgm:t>
    </dgm:pt>
    <dgm:pt modelId="{039B7FFF-2D98-42BA-9F0A-85AEB385AA26}" type="pres">
      <dgm:prSet presAssocID="{FF41F617-DDB2-4860-A64A-700415A39158}" presName="hierChild4" presStyleCnt="0"/>
      <dgm:spPr/>
    </dgm:pt>
    <dgm:pt modelId="{A0AEEC5B-92FE-4A48-B03F-2189A9F7625B}" type="pres">
      <dgm:prSet presAssocID="{FF41F617-DDB2-4860-A64A-700415A39158}" presName="hierChild5" presStyleCnt="0"/>
      <dgm:spPr/>
    </dgm:pt>
    <dgm:pt modelId="{72D5264E-78C5-47F4-B5DC-D89401C82162}" type="pres">
      <dgm:prSet presAssocID="{381C6C90-9FAC-4818-B842-0240B919F794}" presName="hierChild3" presStyleCnt="0"/>
      <dgm:spPr/>
    </dgm:pt>
    <dgm:pt modelId="{58DEB892-2695-42EB-B3A3-6A39ADC6C60D}" type="pres">
      <dgm:prSet presAssocID="{AD63E440-0DFE-4F7B-8421-ADC7331DC584}" presName="Name111" presStyleLbl="parChTrans1D2" presStyleIdx="3" presStyleCnt="4"/>
      <dgm:spPr/>
      <dgm:t>
        <a:bodyPr/>
        <a:lstStyle/>
        <a:p>
          <a:endParaRPr lang="es-ES"/>
        </a:p>
      </dgm:t>
    </dgm:pt>
    <dgm:pt modelId="{E7C587C9-7A6D-4D33-BFFA-C633B7489479}" type="pres">
      <dgm:prSet presAssocID="{5886F6AA-3085-471B-8AF5-9280D0720B92}" presName="hierRoot3" presStyleCnt="0">
        <dgm:presLayoutVars>
          <dgm:hierBranch val="init"/>
        </dgm:presLayoutVars>
      </dgm:prSet>
      <dgm:spPr/>
    </dgm:pt>
    <dgm:pt modelId="{5C48FBBF-17E0-4173-A433-45CA934FC598}" type="pres">
      <dgm:prSet presAssocID="{5886F6AA-3085-471B-8AF5-9280D0720B92}" presName="rootComposite3" presStyleCnt="0"/>
      <dgm:spPr/>
    </dgm:pt>
    <dgm:pt modelId="{0807976C-2681-431D-9E60-9DD5116544CF}" type="pres">
      <dgm:prSet presAssocID="{5886F6AA-3085-471B-8AF5-9280D0720B92}" presName="rootText3" presStyleLbl="asst1" presStyleIdx="0" presStyleCnt="1" custScaleX="202312">
        <dgm:presLayoutVars>
          <dgm:chPref val="3"/>
        </dgm:presLayoutVars>
      </dgm:prSet>
      <dgm:spPr/>
      <dgm:t>
        <a:bodyPr/>
        <a:lstStyle/>
        <a:p>
          <a:endParaRPr lang="es-ES"/>
        </a:p>
      </dgm:t>
    </dgm:pt>
    <dgm:pt modelId="{EF6329A8-D6DF-4F5A-A218-D0E59C98C2DC}" type="pres">
      <dgm:prSet presAssocID="{5886F6AA-3085-471B-8AF5-9280D0720B92}" presName="rootConnector3" presStyleLbl="asst1" presStyleIdx="0" presStyleCnt="1"/>
      <dgm:spPr/>
      <dgm:t>
        <a:bodyPr/>
        <a:lstStyle/>
        <a:p>
          <a:endParaRPr lang="es-ES"/>
        </a:p>
      </dgm:t>
    </dgm:pt>
    <dgm:pt modelId="{BEBECB9B-FFD0-4A88-AD35-1B245A92DB87}" type="pres">
      <dgm:prSet presAssocID="{5886F6AA-3085-471B-8AF5-9280D0720B92}" presName="hierChild6" presStyleCnt="0"/>
      <dgm:spPr/>
    </dgm:pt>
    <dgm:pt modelId="{C563D9E9-246F-4605-A43A-80B62533FCFB}" type="pres">
      <dgm:prSet presAssocID="{5886F6AA-3085-471B-8AF5-9280D0720B92}" presName="hierChild7" presStyleCnt="0"/>
      <dgm:spPr/>
    </dgm:pt>
  </dgm:ptLst>
  <dgm:cxnLst>
    <dgm:cxn modelId="{363A80DA-A59C-493C-9DFC-857720666291}" type="presOf" srcId="{FF41F617-DDB2-4860-A64A-700415A39158}" destId="{C5F3BB40-BBDB-49B2-8B52-9213342E5A30}" srcOrd="0" destOrd="0" presId="urn:microsoft.com/office/officeart/2005/8/layout/orgChart1"/>
    <dgm:cxn modelId="{8DB4577D-D3D9-4E6B-BA6B-86ADA490D926}" type="presOf" srcId="{A231B8DF-DDF7-40CE-B35D-3480F34E6A13}" destId="{B09D4180-2E7D-44D4-86D6-A5BFC936CADF}" srcOrd="0" destOrd="0" presId="urn:microsoft.com/office/officeart/2005/8/layout/orgChart1"/>
    <dgm:cxn modelId="{C57358B5-122F-4755-8D2D-678E3AD39FE7}" type="presOf" srcId="{AD63E440-0DFE-4F7B-8421-ADC7331DC584}" destId="{58DEB892-2695-42EB-B3A3-6A39ADC6C60D}" srcOrd="0" destOrd="0" presId="urn:microsoft.com/office/officeart/2005/8/layout/orgChart1"/>
    <dgm:cxn modelId="{F56CE0A5-AB35-4629-9F36-497081D16AFD}" type="presOf" srcId="{5886F6AA-3085-471B-8AF5-9280D0720B92}" destId="{0807976C-2681-431D-9E60-9DD5116544CF}" srcOrd="0" destOrd="0" presId="urn:microsoft.com/office/officeart/2005/8/layout/orgChart1"/>
    <dgm:cxn modelId="{DC0076D5-F26D-48B5-B8F6-3466508BFE5B}" srcId="{381C6C90-9FAC-4818-B842-0240B919F794}" destId="{5886F6AA-3085-471B-8AF5-9280D0720B92}" srcOrd="0" destOrd="0" parTransId="{AD63E440-0DFE-4F7B-8421-ADC7331DC584}" sibTransId="{C8568915-D7F1-4B13-B60B-1DA9246E8952}"/>
    <dgm:cxn modelId="{3BA87228-63F0-4729-84E4-32F57BB91731}" type="presOf" srcId="{FE9A1F57-944B-4E54-B2AA-103CC615319F}" destId="{35392B92-F03A-4856-943C-30EDBD157490}" srcOrd="0" destOrd="0" presId="urn:microsoft.com/office/officeart/2005/8/layout/orgChart1"/>
    <dgm:cxn modelId="{79A4C71D-5A58-4FD7-986C-7545D5D9B53F}" srcId="{381C6C90-9FAC-4818-B842-0240B919F794}" destId="{FF41F617-DDB2-4860-A64A-700415A39158}" srcOrd="3" destOrd="0" parTransId="{9A77A786-C17C-4ED5-B2C2-6B6C7DA99C6F}" sibTransId="{27A29ECF-3EE7-4829-8F7C-461771932501}"/>
    <dgm:cxn modelId="{CEA17DE9-FBC2-4FAB-B909-0B12D64141A0}" type="presOf" srcId="{5886F6AA-3085-471B-8AF5-9280D0720B92}" destId="{EF6329A8-D6DF-4F5A-A218-D0E59C98C2DC}" srcOrd="1" destOrd="0" presId="urn:microsoft.com/office/officeart/2005/8/layout/orgChart1"/>
    <dgm:cxn modelId="{65586678-1F91-493D-89AE-7CA3D2A8DC8A}" type="presOf" srcId="{FF41F617-DDB2-4860-A64A-700415A39158}" destId="{773AB5E8-EC1E-480A-9F53-2FFE6E67BB63}" srcOrd="1" destOrd="0" presId="urn:microsoft.com/office/officeart/2005/8/layout/orgChart1"/>
    <dgm:cxn modelId="{66D55D3D-CBF1-4FCB-82A6-5B860F4739FC}" type="presOf" srcId="{381C6C90-9FAC-4818-B842-0240B919F794}" destId="{87D9C1EB-9C8B-4241-8866-471C70C00779}" srcOrd="0" destOrd="0" presId="urn:microsoft.com/office/officeart/2005/8/layout/orgChart1"/>
    <dgm:cxn modelId="{0B5589A3-37E4-4255-9E78-C8187BE240D7}" srcId="{FE9A1F57-944B-4E54-B2AA-103CC615319F}" destId="{381C6C90-9FAC-4818-B842-0240B919F794}" srcOrd="0" destOrd="0" parTransId="{8EFDB26F-A163-4975-AC3C-EC779E77EEBE}" sibTransId="{5A5EB093-1F58-4EEE-B863-CD6CAACC0BB6}"/>
    <dgm:cxn modelId="{836C7C73-3EFF-4363-AAC8-0AFD06B771C4}" type="presOf" srcId="{21F97E69-2796-47FD-95AA-3EC04CAE70A3}" destId="{4F48717B-0DD4-41BB-9BBC-E4A5E76CBF2B}" srcOrd="1" destOrd="0" presId="urn:microsoft.com/office/officeart/2005/8/layout/orgChart1"/>
    <dgm:cxn modelId="{71C1EB5B-F84C-4937-BBDC-4BE0DE3EA277}" type="presOf" srcId="{381C6C90-9FAC-4818-B842-0240B919F794}" destId="{D8992FB8-FF04-477C-A86C-A6238ABD130A}" srcOrd="1" destOrd="0" presId="urn:microsoft.com/office/officeart/2005/8/layout/orgChart1"/>
    <dgm:cxn modelId="{28340726-915E-4DDF-9912-4687516BEFF5}" type="presOf" srcId="{B5A29636-F728-4803-845B-FC254F22D933}" destId="{E10DB8F8-6776-4876-98A2-057101B88061}" srcOrd="0" destOrd="0" presId="urn:microsoft.com/office/officeart/2005/8/layout/orgChart1"/>
    <dgm:cxn modelId="{1053037C-FFCA-451A-8120-DF190516F0F3}" srcId="{381C6C90-9FAC-4818-B842-0240B919F794}" destId="{A231B8DF-DDF7-40CE-B35D-3480F34E6A13}" srcOrd="2" destOrd="0" parTransId="{B5A29636-F728-4803-845B-FC254F22D933}" sibTransId="{88C81248-7FCB-4023-9E17-8A3B3B292615}"/>
    <dgm:cxn modelId="{AE73B932-AAF1-4DCD-987A-FE941D1FC558}" type="presOf" srcId="{A231B8DF-DDF7-40CE-B35D-3480F34E6A13}" destId="{2FAF42A4-4CA3-4422-93D4-7429A5F8D875}" srcOrd="1" destOrd="0" presId="urn:microsoft.com/office/officeart/2005/8/layout/orgChart1"/>
    <dgm:cxn modelId="{D65653DB-9D62-4C69-87B8-96CE01B0A36A}" type="presOf" srcId="{9A77A786-C17C-4ED5-B2C2-6B6C7DA99C6F}" destId="{DEE659D0-6857-4AED-BF12-7EE3FC28E46A}" srcOrd="0" destOrd="0" presId="urn:microsoft.com/office/officeart/2005/8/layout/orgChart1"/>
    <dgm:cxn modelId="{5CE937AB-CCB6-4DBB-B128-CA51D95620F8}" srcId="{381C6C90-9FAC-4818-B842-0240B919F794}" destId="{21F97E69-2796-47FD-95AA-3EC04CAE70A3}" srcOrd="1" destOrd="0" parTransId="{B0D849A6-7AF6-44A0-91A3-B163A83868F0}" sibTransId="{55B428DD-5F1F-4377-8F1A-CE619C46C520}"/>
    <dgm:cxn modelId="{9C50B6AF-6B9B-4FA0-9F5A-CCA33BF2E552}" type="presOf" srcId="{21F97E69-2796-47FD-95AA-3EC04CAE70A3}" destId="{4FE3C5EE-D568-495C-BEA1-4D439CF9624D}" srcOrd="0" destOrd="0" presId="urn:microsoft.com/office/officeart/2005/8/layout/orgChart1"/>
    <dgm:cxn modelId="{68EDF65F-4CC4-4EAB-831B-A9CA8A2E3BE9}" type="presOf" srcId="{B0D849A6-7AF6-44A0-91A3-B163A83868F0}" destId="{7ACA78E9-FD76-472B-8CC9-23DF5F4DA4DB}" srcOrd="0" destOrd="0" presId="urn:microsoft.com/office/officeart/2005/8/layout/orgChart1"/>
    <dgm:cxn modelId="{7FD49E88-323D-460B-9F58-F77BD5DF8B9D}" type="presParOf" srcId="{35392B92-F03A-4856-943C-30EDBD157490}" destId="{A73C7A93-0004-48F3-ADD3-ACDD350BA5B6}" srcOrd="0" destOrd="0" presId="urn:microsoft.com/office/officeart/2005/8/layout/orgChart1"/>
    <dgm:cxn modelId="{B39CB0C9-D77A-45DE-85BD-B6A8F94D8E19}" type="presParOf" srcId="{A73C7A93-0004-48F3-ADD3-ACDD350BA5B6}" destId="{38787BE4-78CE-4951-89F9-B4075667B02A}" srcOrd="0" destOrd="0" presId="urn:microsoft.com/office/officeart/2005/8/layout/orgChart1"/>
    <dgm:cxn modelId="{65884D3D-FB41-4E09-B29B-316BFCE8F985}" type="presParOf" srcId="{38787BE4-78CE-4951-89F9-B4075667B02A}" destId="{87D9C1EB-9C8B-4241-8866-471C70C00779}" srcOrd="0" destOrd="0" presId="urn:microsoft.com/office/officeart/2005/8/layout/orgChart1"/>
    <dgm:cxn modelId="{8F02277B-C686-441D-8542-A0E41D9F1E9B}" type="presParOf" srcId="{38787BE4-78CE-4951-89F9-B4075667B02A}" destId="{D8992FB8-FF04-477C-A86C-A6238ABD130A}" srcOrd="1" destOrd="0" presId="urn:microsoft.com/office/officeart/2005/8/layout/orgChart1"/>
    <dgm:cxn modelId="{AB3D9999-D00E-4424-8008-E9E65132B4D9}" type="presParOf" srcId="{A73C7A93-0004-48F3-ADD3-ACDD350BA5B6}" destId="{9FC0EDBE-2F60-44AD-B42C-C9AFBD996754}" srcOrd="1" destOrd="0" presId="urn:microsoft.com/office/officeart/2005/8/layout/orgChart1"/>
    <dgm:cxn modelId="{AF95D185-2C8F-4D9D-8E5B-DFBDEA7BEC60}" type="presParOf" srcId="{9FC0EDBE-2F60-44AD-B42C-C9AFBD996754}" destId="{7ACA78E9-FD76-472B-8CC9-23DF5F4DA4DB}" srcOrd="0" destOrd="0" presId="urn:microsoft.com/office/officeart/2005/8/layout/orgChart1"/>
    <dgm:cxn modelId="{9C18172B-75F4-4CCA-A57E-856BFE759F61}" type="presParOf" srcId="{9FC0EDBE-2F60-44AD-B42C-C9AFBD996754}" destId="{F9C4C8C0-126B-40F1-A897-C7A6509398A8}" srcOrd="1" destOrd="0" presId="urn:microsoft.com/office/officeart/2005/8/layout/orgChart1"/>
    <dgm:cxn modelId="{14F29184-C9E1-434A-B4A9-941BE540DD9A}" type="presParOf" srcId="{F9C4C8C0-126B-40F1-A897-C7A6509398A8}" destId="{C5D395FC-A4F3-4F9C-A6B6-18225C70C325}" srcOrd="0" destOrd="0" presId="urn:microsoft.com/office/officeart/2005/8/layout/orgChart1"/>
    <dgm:cxn modelId="{52E249C0-6E4C-4FBE-B8D5-6C8574535871}" type="presParOf" srcId="{C5D395FC-A4F3-4F9C-A6B6-18225C70C325}" destId="{4FE3C5EE-D568-495C-BEA1-4D439CF9624D}" srcOrd="0" destOrd="0" presId="urn:microsoft.com/office/officeart/2005/8/layout/orgChart1"/>
    <dgm:cxn modelId="{0412DDB2-E89D-4271-BDA3-8E3F209E257F}" type="presParOf" srcId="{C5D395FC-A4F3-4F9C-A6B6-18225C70C325}" destId="{4F48717B-0DD4-41BB-9BBC-E4A5E76CBF2B}" srcOrd="1" destOrd="0" presId="urn:microsoft.com/office/officeart/2005/8/layout/orgChart1"/>
    <dgm:cxn modelId="{000CA604-B192-4A22-A8A4-38E058429A20}" type="presParOf" srcId="{F9C4C8C0-126B-40F1-A897-C7A6509398A8}" destId="{B05710B8-F7F0-4CE9-A380-D58964677DED}" srcOrd="1" destOrd="0" presId="urn:microsoft.com/office/officeart/2005/8/layout/orgChart1"/>
    <dgm:cxn modelId="{F11BD374-70B5-4D14-9048-0A006A042DD1}" type="presParOf" srcId="{F9C4C8C0-126B-40F1-A897-C7A6509398A8}" destId="{811EBB70-F153-40A8-A0CB-7B22ABD2A5CB}" srcOrd="2" destOrd="0" presId="urn:microsoft.com/office/officeart/2005/8/layout/orgChart1"/>
    <dgm:cxn modelId="{3F4C4B15-EB8A-4635-9B14-6A805EA77174}" type="presParOf" srcId="{9FC0EDBE-2F60-44AD-B42C-C9AFBD996754}" destId="{E10DB8F8-6776-4876-98A2-057101B88061}" srcOrd="2" destOrd="0" presId="urn:microsoft.com/office/officeart/2005/8/layout/orgChart1"/>
    <dgm:cxn modelId="{D2E37345-1859-4EE7-A3D7-9F172A481371}" type="presParOf" srcId="{9FC0EDBE-2F60-44AD-B42C-C9AFBD996754}" destId="{6BD0A219-AE9B-487E-B5A6-723D463798FD}" srcOrd="3" destOrd="0" presId="urn:microsoft.com/office/officeart/2005/8/layout/orgChart1"/>
    <dgm:cxn modelId="{CB84566A-7FA1-409F-A711-F0B1AA9AFD1F}" type="presParOf" srcId="{6BD0A219-AE9B-487E-B5A6-723D463798FD}" destId="{C0825E29-C868-423A-9EED-9368315F689D}" srcOrd="0" destOrd="0" presId="urn:microsoft.com/office/officeart/2005/8/layout/orgChart1"/>
    <dgm:cxn modelId="{A5B4F74C-3AD6-4C4A-B3A0-FC9E1B60AA87}" type="presParOf" srcId="{C0825E29-C868-423A-9EED-9368315F689D}" destId="{B09D4180-2E7D-44D4-86D6-A5BFC936CADF}" srcOrd="0" destOrd="0" presId="urn:microsoft.com/office/officeart/2005/8/layout/orgChart1"/>
    <dgm:cxn modelId="{E870EEB0-2679-4CC5-A83B-874EABD27673}" type="presParOf" srcId="{C0825E29-C868-423A-9EED-9368315F689D}" destId="{2FAF42A4-4CA3-4422-93D4-7429A5F8D875}" srcOrd="1" destOrd="0" presId="urn:microsoft.com/office/officeart/2005/8/layout/orgChart1"/>
    <dgm:cxn modelId="{FA94C423-6DFA-409E-A538-50D1227FD21B}" type="presParOf" srcId="{6BD0A219-AE9B-487E-B5A6-723D463798FD}" destId="{8C2018BF-2D72-4726-AFB9-374471A151BC}" srcOrd="1" destOrd="0" presId="urn:microsoft.com/office/officeart/2005/8/layout/orgChart1"/>
    <dgm:cxn modelId="{E3AD2338-3042-496E-A17C-5249F8762363}" type="presParOf" srcId="{6BD0A219-AE9B-487E-B5A6-723D463798FD}" destId="{BACF30AA-E4FF-4E21-ADAD-84CC39E2E0A5}" srcOrd="2" destOrd="0" presId="urn:microsoft.com/office/officeart/2005/8/layout/orgChart1"/>
    <dgm:cxn modelId="{E5C9C625-2AAD-4700-BF08-A33EDF5E6B52}" type="presParOf" srcId="{9FC0EDBE-2F60-44AD-B42C-C9AFBD996754}" destId="{DEE659D0-6857-4AED-BF12-7EE3FC28E46A}" srcOrd="4" destOrd="0" presId="urn:microsoft.com/office/officeart/2005/8/layout/orgChart1"/>
    <dgm:cxn modelId="{F3564757-468F-44BE-A9B6-8F1C12338243}" type="presParOf" srcId="{9FC0EDBE-2F60-44AD-B42C-C9AFBD996754}" destId="{09A899FA-93C7-4230-9C91-EA78E20CBA45}" srcOrd="5" destOrd="0" presId="urn:microsoft.com/office/officeart/2005/8/layout/orgChart1"/>
    <dgm:cxn modelId="{45201F42-5F13-491F-A33C-73A4B1EFFB27}" type="presParOf" srcId="{09A899FA-93C7-4230-9C91-EA78E20CBA45}" destId="{67CF34CD-3A83-4513-9CDA-00ED349B5DCB}" srcOrd="0" destOrd="0" presId="urn:microsoft.com/office/officeart/2005/8/layout/orgChart1"/>
    <dgm:cxn modelId="{CC4C89DE-E4EA-4692-8619-42232AC8822C}" type="presParOf" srcId="{67CF34CD-3A83-4513-9CDA-00ED349B5DCB}" destId="{C5F3BB40-BBDB-49B2-8B52-9213342E5A30}" srcOrd="0" destOrd="0" presId="urn:microsoft.com/office/officeart/2005/8/layout/orgChart1"/>
    <dgm:cxn modelId="{D39F143F-0843-419D-9685-EEE59AC2BF54}" type="presParOf" srcId="{67CF34CD-3A83-4513-9CDA-00ED349B5DCB}" destId="{773AB5E8-EC1E-480A-9F53-2FFE6E67BB63}" srcOrd="1" destOrd="0" presId="urn:microsoft.com/office/officeart/2005/8/layout/orgChart1"/>
    <dgm:cxn modelId="{4FACE6EE-A067-48CB-8D03-021D0CAF897B}" type="presParOf" srcId="{09A899FA-93C7-4230-9C91-EA78E20CBA45}" destId="{039B7FFF-2D98-42BA-9F0A-85AEB385AA26}" srcOrd="1" destOrd="0" presId="urn:microsoft.com/office/officeart/2005/8/layout/orgChart1"/>
    <dgm:cxn modelId="{FA1E1B57-C327-4439-B7DC-AA10A6D21B4B}" type="presParOf" srcId="{09A899FA-93C7-4230-9C91-EA78E20CBA45}" destId="{A0AEEC5B-92FE-4A48-B03F-2189A9F7625B}" srcOrd="2" destOrd="0" presId="urn:microsoft.com/office/officeart/2005/8/layout/orgChart1"/>
    <dgm:cxn modelId="{3FA291FC-8B2E-44ED-B674-A2CCC4D4205E}" type="presParOf" srcId="{A73C7A93-0004-48F3-ADD3-ACDD350BA5B6}" destId="{72D5264E-78C5-47F4-B5DC-D89401C82162}" srcOrd="2" destOrd="0" presId="urn:microsoft.com/office/officeart/2005/8/layout/orgChart1"/>
    <dgm:cxn modelId="{79636FED-51D0-425A-97E1-78F3DE2B79A0}" type="presParOf" srcId="{72D5264E-78C5-47F4-B5DC-D89401C82162}" destId="{58DEB892-2695-42EB-B3A3-6A39ADC6C60D}" srcOrd="0" destOrd="0" presId="urn:microsoft.com/office/officeart/2005/8/layout/orgChart1"/>
    <dgm:cxn modelId="{C6D3B294-2940-4DF4-A37B-0E2066F1FF74}" type="presParOf" srcId="{72D5264E-78C5-47F4-B5DC-D89401C82162}" destId="{E7C587C9-7A6D-4D33-BFFA-C633B7489479}" srcOrd="1" destOrd="0" presId="urn:microsoft.com/office/officeart/2005/8/layout/orgChart1"/>
    <dgm:cxn modelId="{219BB9C4-C234-4816-897E-768C41556605}" type="presParOf" srcId="{E7C587C9-7A6D-4D33-BFFA-C633B7489479}" destId="{5C48FBBF-17E0-4173-A433-45CA934FC598}" srcOrd="0" destOrd="0" presId="urn:microsoft.com/office/officeart/2005/8/layout/orgChart1"/>
    <dgm:cxn modelId="{2DDEA437-F912-409F-AD26-B00A4D530901}" type="presParOf" srcId="{5C48FBBF-17E0-4173-A433-45CA934FC598}" destId="{0807976C-2681-431D-9E60-9DD5116544CF}" srcOrd="0" destOrd="0" presId="urn:microsoft.com/office/officeart/2005/8/layout/orgChart1"/>
    <dgm:cxn modelId="{74B80E4D-4D72-4D3A-8833-CC4CBD5F39EE}" type="presParOf" srcId="{5C48FBBF-17E0-4173-A433-45CA934FC598}" destId="{EF6329A8-D6DF-4F5A-A218-D0E59C98C2DC}" srcOrd="1" destOrd="0" presId="urn:microsoft.com/office/officeart/2005/8/layout/orgChart1"/>
    <dgm:cxn modelId="{FBF96E74-6054-4EA8-B5F9-0D1F627F65CB}" type="presParOf" srcId="{E7C587C9-7A6D-4D33-BFFA-C633B7489479}" destId="{BEBECB9B-FFD0-4A88-AD35-1B245A92DB87}" srcOrd="1" destOrd="0" presId="urn:microsoft.com/office/officeart/2005/8/layout/orgChart1"/>
    <dgm:cxn modelId="{0AE6400F-1E1A-4C04-9AB6-A6B0852AD692}" type="presParOf" srcId="{E7C587C9-7A6D-4D33-BFFA-C633B7489479}" destId="{C563D9E9-246F-4605-A43A-80B62533FCFB}"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F03FC3-3166-4BEA-B2F2-3B098F297850}"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s-EC"/>
        </a:p>
      </dgm:t>
    </dgm:pt>
    <dgm:pt modelId="{B6A900A0-E6A3-40E8-9304-91D8407B2FDE}">
      <dgm:prSet phldrT="[Texto]">
        <dgm:style>
          <a:lnRef idx="2">
            <a:schemeClr val="dk1">
              <a:shade val="50000"/>
            </a:schemeClr>
          </a:lnRef>
          <a:fillRef idx="1">
            <a:schemeClr val="dk1"/>
          </a:fillRef>
          <a:effectRef idx="0">
            <a:schemeClr val="dk1"/>
          </a:effectRef>
          <a:fontRef idx="minor">
            <a:schemeClr val="lt1"/>
          </a:fontRef>
        </dgm:style>
      </dgm:prSet>
      <dgm:spPr/>
      <dgm:t>
        <a:bodyPr/>
        <a:lstStyle/>
        <a:p>
          <a:r>
            <a:rPr lang="es-EC" b="1" i="1" dirty="0">
              <a:solidFill>
                <a:schemeClr val="bg1"/>
              </a:solidFill>
              <a:latin typeface="+mj-lt"/>
            </a:rPr>
            <a:t>Diseño modular de Erixon </a:t>
          </a:r>
        </a:p>
      </dgm:t>
    </dgm:pt>
    <dgm:pt modelId="{BAAC9E85-4042-4F66-AAB6-766B08E22B0C}" type="parTrans" cxnId="{CBE32D33-3569-4610-9157-D6EFF69023BD}">
      <dgm:prSet/>
      <dgm:spPr/>
      <dgm:t>
        <a:bodyPr/>
        <a:lstStyle/>
        <a:p>
          <a:endParaRPr lang="es-EC"/>
        </a:p>
      </dgm:t>
    </dgm:pt>
    <dgm:pt modelId="{8A7DAF1A-EFA1-47FD-A992-4D04AF85EA2E}" type="sibTrans" cxnId="{CBE32D33-3569-4610-9157-D6EFF69023BD}">
      <dgm:prSet/>
      <dgm:spPr/>
      <dgm:t>
        <a:bodyPr/>
        <a:lstStyle/>
        <a:p>
          <a:endParaRPr lang="es-EC"/>
        </a:p>
      </dgm:t>
    </dgm:pt>
    <dgm:pt modelId="{B3616BCC-23DB-408C-8040-E7773BE0F747}">
      <dgm:prSet phldrT="[Texto]" custT="1">
        <dgm:style>
          <a:lnRef idx="2">
            <a:schemeClr val="dk1"/>
          </a:lnRef>
          <a:fillRef idx="1">
            <a:schemeClr val="lt1"/>
          </a:fillRef>
          <a:effectRef idx="0">
            <a:schemeClr val="dk1"/>
          </a:effectRef>
          <a:fontRef idx="minor">
            <a:schemeClr val="dk1"/>
          </a:fontRef>
        </dgm:style>
      </dgm:prSet>
      <dgm:spPr>
        <a:ln w="12700"/>
        <a:effectLst>
          <a:glow rad="101600">
            <a:srgbClr val="00B050">
              <a:alpha val="60000"/>
            </a:srgbClr>
          </a:glow>
        </a:effectLst>
      </dgm:spPr>
      <dgm:t>
        <a:bodyPr/>
        <a:lstStyle/>
        <a:p>
          <a:r>
            <a:rPr lang="es-EC" sz="2000" dirty="0">
              <a:solidFill>
                <a:schemeClr val="tx1"/>
              </a:solidFill>
              <a:latin typeface="+mj-lt"/>
            </a:rPr>
            <a:t>Se caracteriza por evaluar sistemas modulares priorizando</a:t>
          </a:r>
          <a:endParaRPr lang="es-EC" sz="2000" dirty="0">
            <a:latin typeface="+mj-lt"/>
          </a:endParaRPr>
        </a:p>
      </dgm:t>
    </dgm:pt>
    <dgm:pt modelId="{95D8D5D8-C4CC-4935-AB21-37EFE26AF579}" type="parTrans" cxnId="{487A7C29-7513-4C6F-B2E4-95C011DE4B63}">
      <dgm:prSet/>
      <dgm:spPr/>
      <dgm:t>
        <a:bodyPr/>
        <a:lstStyle/>
        <a:p>
          <a:endParaRPr lang="es-EC"/>
        </a:p>
      </dgm:t>
    </dgm:pt>
    <dgm:pt modelId="{E80C1182-BA83-47AA-B011-12924D4B1054}" type="sibTrans" cxnId="{487A7C29-7513-4C6F-B2E4-95C011DE4B63}">
      <dgm:prSet/>
      <dgm:spPr/>
      <dgm:t>
        <a:bodyPr/>
        <a:lstStyle/>
        <a:p>
          <a:endParaRPr lang="es-EC"/>
        </a:p>
      </dgm:t>
    </dgm:pt>
    <dgm:pt modelId="{AF7980DD-143D-4E30-B596-14FAECF0612E}">
      <dgm:prSet phldrT="[Texto]" custT="1">
        <dgm:style>
          <a:lnRef idx="2">
            <a:schemeClr val="dk1"/>
          </a:lnRef>
          <a:fillRef idx="1">
            <a:schemeClr val="lt1"/>
          </a:fillRef>
          <a:effectRef idx="0">
            <a:schemeClr val="dk1"/>
          </a:effectRef>
          <a:fontRef idx="minor">
            <a:schemeClr val="dk1"/>
          </a:fontRef>
        </dgm:style>
      </dgm:prSet>
      <dgm:spPr>
        <a:effectLst>
          <a:glow rad="101600">
            <a:srgbClr val="FF0000">
              <a:alpha val="60000"/>
            </a:srgbClr>
          </a:glow>
        </a:effectLst>
      </dgm:spPr>
      <dgm:t>
        <a:bodyPr/>
        <a:lstStyle/>
        <a:p>
          <a:r>
            <a:rPr lang="es-EC" sz="1600" dirty="0">
              <a:solidFill>
                <a:schemeClr val="tx1"/>
              </a:solidFill>
              <a:latin typeface="+mj-lt"/>
            </a:rPr>
            <a:t>Criterios de diseño modular de erixon </a:t>
          </a:r>
          <a:endParaRPr lang="es-EC" sz="1600" dirty="0">
            <a:latin typeface="+mj-lt"/>
          </a:endParaRPr>
        </a:p>
      </dgm:t>
    </dgm:pt>
    <dgm:pt modelId="{777B153A-6395-4DF5-B61A-49D745403CCD}" type="parTrans" cxnId="{37738A2F-398B-4CBA-9963-E4E16896ABDC}">
      <dgm:prSet/>
      <dgm:spPr/>
      <dgm:t>
        <a:bodyPr/>
        <a:lstStyle/>
        <a:p>
          <a:endParaRPr lang="es-EC"/>
        </a:p>
      </dgm:t>
    </dgm:pt>
    <dgm:pt modelId="{07AFBA68-A64A-40A7-9ABE-0F55F3E9CE51}" type="sibTrans" cxnId="{37738A2F-398B-4CBA-9963-E4E16896ABDC}">
      <dgm:prSet/>
      <dgm:spPr/>
      <dgm:t>
        <a:bodyPr/>
        <a:lstStyle/>
        <a:p>
          <a:endParaRPr lang="es-EC"/>
        </a:p>
      </dgm:t>
    </dgm:pt>
    <dgm:pt modelId="{CE726064-B32B-4DAF-9E14-83756FEA9AFB}">
      <dgm:prSet phldrT="[Texto]" custT="1">
        <dgm:style>
          <a:lnRef idx="2">
            <a:schemeClr val="dk1"/>
          </a:lnRef>
          <a:fillRef idx="1">
            <a:schemeClr val="lt1"/>
          </a:fillRef>
          <a:effectRef idx="0">
            <a:schemeClr val="dk1"/>
          </a:effectRef>
          <a:fontRef idx="minor">
            <a:schemeClr val="dk1"/>
          </a:fontRef>
        </dgm:style>
      </dgm:prSet>
      <dgm:spPr>
        <a:effectLst>
          <a:glow rad="101600">
            <a:srgbClr val="002060">
              <a:alpha val="60000"/>
            </a:srgbClr>
          </a:glow>
        </a:effectLst>
      </dgm:spPr>
      <dgm:t>
        <a:bodyPr/>
        <a:lstStyle/>
        <a:p>
          <a:r>
            <a:rPr lang="es-EC" sz="2000" dirty="0">
              <a:solidFill>
                <a:schemeClr val="tx1"/>
              </a:solidFill>
              <a:latin typeface="+mj-lt"/>
            </a:rPr>
            <a:t>Permite desarrollar módulos independientes entre sí, esto conlleva al mejoramiento de cada sistema modular, sin alterar las caracterizas de los otros módulos que conforman la máquina prototipo.</a:t>
          </a:r>
          <a:endParaRPr lang="es-EC" sz="2000" dirty="0">
            <a:latin typeface="+mj-lt"/>
          </a:endParaRPr>
        </a:p>
      </dgm:t>
    </dgm:pt>
    <dgm:pt modelId="{254DB798-4485-4C93-9F73-0C94C4260995}" type="parTrans" cxnId="{D1163351-E41E-4727-BA16-C1D4EB1EB4FB}">
      <dgm:prSet/>
      <dgm:spPr/>
      <dgm:t>
        <a:bodyPr/>
        <a:lstStyle/>
        <a:p>
          <a:endParaRPr lang="es-EC"/>
        </a:p>
      </dgm:t>
    </dgm:pt>
    <dgm:pt modelId="{8D1E04A8-929D-4ADA-9818-4510F094201F}" type="sibTrans" cxnId="{D1163351-E41E-4727-BA16-C1D4EB1EB4FB}">
      <dgm:prSet/>
      <dgm:spPr/>
      <dgm:t>
        <a:bodyPr/>
        <a:lstStyle/>
        <a:p>
          <a:endParaRPr lang="es-EC"/>
        </a:p>
      </dgm:t>
    </dgm:pt>
    <dgm:pt modelId="{2BD5C880-E09F-4D1E-B8AF-46921663AFEF}">
      <dgm:prSet phldrT="[Texto]" custT="1">
        <dgm:style>
          <a:lnRef idx="2">
            <a:schemeClr val="dk1"/>
          </a:lnRef>
          <a:fillRef idx="1">
            <a:schemeClr val="lt1"/>
          </a:fillRef>
          <a:effectRef idx="0">
            <a:schemeClr val="dk1"/>
          </a:effectRef>
          <a:fontRef idx="minor">
            <a:schemeClr val="dk1"/>
          </a:fontRef>
        </dgm:style>
      </dgm:prSet>
      <dgm:spPr>
        <a:ln w="12700"/>
        <a:effectLst>
          <a:glow rad="101600">
            <a:srgbClr val="00B050">
              <a:alpha val="60000"/>
            </a:srgbClr>
          </a:glow>
        </a:effectLst>
      </dgm:spPr>
      <dgm:t>
        <a:bodyPr/>
        <a:lstStyle/>
        <a:p>
          <a:r>
            <a:rPr lang="es-EC" sz="2000" dirty="0">
              <a:solidFill>
                <a:schemeClr val="tx1"/>
              </a:solidFill>
              <a:latin typeface="+mj-lt"/>
            </a:rPr>
            <a:t>Desarrollo</a:t>
          </a:r>
          <a:endParaRPr lang="es-EC" sz="2000" dirty="0">
            <a:latin typeface="+mj-lt"/>
          </a:endParaRPr>
        </a:p>
      </dgm:t>
    </dgm:pt>
    <dgm:pt modelId="{D7E0B3C1-3F95-49C9-A1D0-D49469A4FE13}" type="parTrans" cxnId="{DF9E85F1-35BD-4EE8-920E-86CFC8132D0F}">
      <dgm:prSet/>
      <dgm:spPr/>
      <dgm:t>
        <a:bodyPr/>
        <a:lstStyle/>
        <a:p>
          <a:endParaRPr lang="es-EC"/>
        </a:p>
      </dgm:t>
    </dgm:pt>
    <dgm:pt modelId="{9BD65183-7217-4027-A51E-FC7BBE052D4A}" type="sibTrans" cxnId="{DF9E85F1-35BD-4EE8-920E-86CFC8132D0F}">
      <dgm:prSet/>
      <dgm:spPr/>
      <dgm:t>
        <a:bodyPr/>
        <a:lstStyle/>
        <a:p>
          <a:endParaRPr lang="es-EC"/>
        </a:p>
      </dgm:t>
    </dgm:pt>
    <dgm:pt modelId="{FF1C7734-EAF9-42C8-9748-E5593911BEED}">
      <dgm:prSet phldrT="[Texto]" custT="1">
        <dgm:style>
          <a:lnRef idx="2">
            <a:schemeClr val="dk1"/>
          </a:lnRef>
          <a:fillRef idx="1">
            <a:schemeClr val="lt1"/>
          </a:fillRef>
          <a:effectRef idx="0">
            <a:schemeClr val="dk1"/>
          </a:effectRef>
          <a:fontRef idx="minor">
            <a:schemeClr val="dk1"/>
          </a:fontRef>
        </dgm:style>
      </dgm:prSet>
      <dgm:spPr>
        <a:ln w="12700"/>
        <a:effectLst>
          <a:glow rad="101600">
            <a:srgbClr val="00B050">
              <a:alpha val="60000"/>
            </a:srgbClr>
          </a:glow>
        </a:effectLst>
      </dgm:spPr>
      <dgm:t>
        <a:bodyPr/>
        <a:lstStyle/>
        <a:p>
          <a:r>
            <a:rPr lang="es-EC" sz="2000" dirty="0">
              <a:solidFill>
                <a:schemeClr val="tx1"/>
              </a:solidFill>
              <a:latin typeface="+mj-lt"/>
            </a:rPr>
            <a:t>Construcción</a:t>
          </a:r>
          <a:endParaRPr lang="es-EC" sz="2000" dirty="0">
            <a:latin typeface="+mj-lt"/>
          </a:endParaRPr>
        </a:p>
      </dgm:t>
    </dgm:pt>
    <dgm:pt modelId="{CEFBF2D4-7095-4146-94E1-6DB4CFA4668E}" type="parTrans" cxnId="{90EA78AF-734B-468E-B06E-7FB76276E8E6}">
      <dgm:prSet/>
      <dgm:spPr/>
      <dgm:t>
        <a:bodyPr/>
        <a:lstStyle/>
        <a:p>
          <a:endParaRPr lang="es-EC"/>
        </a:p>
      </dgm:t>
    </dgm:pt>
    <dgm:pt modelId="{6BD9AB08-9374-4DBA-9F20-3D4A6D4903F2}" type="sibTrans" cxnId="{90EA78AF-734B-468E-B06E-7FB76276E8E6}">
      <dgm:prSet/>
      <dgm:spPr/>
      <dgm:t>
        <a:bodyPr/>
        <a:lstStyle/>
        <a:p>
          <a:endParaRPr lang="es-EC"/>
        </a:p>
      </dgm:t>
    </dgm:pt>
    <dgm:pt modelId="{1F1D071D-DD9C-4D45-9D99-898AD2D8FF4B}">
      <dgm:prSet phldrT="[Texto]" custT="1">
        <dgm:style>
          <a:lnRef idx="2">
            <a:schemeClr val="dk1"/>
          </a:lnRef>
          <a:fillRef idx="1">
            <a:schemeClr val="lt1"/>
          </a:fillRef>
          <a:effectRef idx="0">
            <a:schemeClr val="dk1"/>
          </a:effectRef>
          <a:fontRef idx="minor">
            <a:schemeClr val="dk1"/>
          </a:fontRef>
        </dgm:style>
      </dgm:prSet>
      <dgm:spPr>
        <a:ln w="12700"/>
        <a:effectLst>
          <a:glow rad="101600">
            <a:srgbClr val="00B050">
              <a:alpha val="60000"/>
            </a:srgbClr>
          </a:glow>
        </a:effectLst>
      </dgm:spPr>
      <dgm:t>
        <a:bodyPr/>
        <a:lstStyle/>
        <a:p>
          <a:r>
            <a:rPr lang="es-EC" sz="2000" dirty="0">
              <a:solidFill>
                <a:schemeClr val="tx1"/>
              </a:solidFill>
              <a:latin typeface="+mj-lt"/>
            </a:rPr>
            <a:t> Pruebas</a:t>
          </a:r>
          <a:endParaRPr lang="es-EC" sz="2000" dirty="0">
            <a:latin typeface="+mj-lt"/>
          </a:endParaRPr>
        </a:p>
      </dgm:t>
    </dgm:pt>
    <dgm:pt modelId="{DE1C2ADA-07A3-4B09-8FFD-2182508C2C93}" type="parTrans" cxnId="{7A1227CF-6FE2-4900-B1E6-2FE02B322A92}">
      <dgm:prSet/>
      <dgm:spPr/>
      <dgm:t>
        <a:bodyPr/>
        <a:lstStyle/>
        <a:p>
          <a:endParaRPr lang="es-EC"/>
        </a:p>
      </dgm:t>
    </dgm:pt>
    <dgm:pt modelId="{C722F590-8783-465C-9832-2A191963C8C8}" type="sibTrans" cxnId="{7A1227CF-6FE2-4900-B1E6-2FE02B322A92}">
      <dgm:prSet/>
      <dgm:spPr/>
      <dgm:t>
        <a:bodyPr/>
        <a:lstStyle/>
        <a:p>
          <a:endParaRPr lang="es-EC"/>
        </a:p>
      </dgm:t>
    </dgm:pt>
    <dgm:pt modelId="{4FF76843-C8AB-49A2-B1AA-46036A24F68E}">
      <dgm:prSet phldrT="[Texto]" custT="1">
        <dgm:style>
          <a:lnRef idx="2">
            <a:schemeClr val="dk1"/>
          </a:lnRef>
          <a:fillRef idx="1">
            <a:schemeClr val="lt1"/>
          </a:fillRef>
          <a:effectRef idx="0">
            <a:schemeClr val="dk1"/>
          </a:effectRef>
          <a:fontRef idx="minor">
            <a:schemeClr val="dk1"/>
          </a:fontRef>
        </dgm:style>
      </dgm:prSet>
      <dgm:spPr>
        <a:ln w="12700"/>
        <a:effectLst>
          <a:glow rad="101600">
            <a:srgbClr val="00B050">
              <a:alpha val="60000"/>
            </a:srgbClr>
          </a:glow>
        </a:effectLst>
      </dgm:spPr>
      <dgm:t>
        <a:bodyPr/>
        <a:lstStyle/>
        <a:p>
          <a:r>
            <a:rPr lang="es-EC" sz="2000" dirty="0">
              <a:solidFill>
                <a:schemeClr val="tx1"/>
              </a:solidFill>
              <a:latin typeface="+mj-lt"/>
            </a:rPr>
            <a:t> Reconfiguración para la optimización del diseño.</a:t>
          </a:r>
          <a:endParaRPr lang="es-EC" sz="2000" dirty="0">
            <a:latin typeface="+mj-lt"/>
          </a:endParaRPr>
        </a:p>
      </dgm:t>
    </dgm:pt>
    <dgm:pt modelId="{EB558E6F-2B2B-4107-8E15-72418C173115}" type="parTrans" cxnId="{3B27D64D-1978-4C4F-9650-C05640082A94}">
      <dgm:prSet/>
      <dgm:spPr/>
      <dgm:t>
        <a:bodyPr/>
        <a:lstStyle/>
        <a:p>
          <a:endParaRPr lang="es-EC"/>
        </a:p>
      </dgm:t>
    </dgm:pt>
    <dgm:pt modelId="{89F70CB8-1338-40A2-A5B3-1994434E7878}" type="sibTrans" cxnId="{3B27D64D-1978-4C4F-9650-C05640082A94}">
      <dgm:prSet/>
      <dgm:spPr/>
      <dgm:t>
        <a:bodyPr/>
        <a:lstStyle/>
        <a:p>
          <a:endParaRPr lang="es-EC"/>
        </a:p>
      </dgm:t>
    </dgm:pt>
    <dgm:pt modelId="{FAAB93D2-E806-4E70-8437-D602942CDE2B}">
      <dgm:prSet phldrT="[Texto]" custT="1">
        <dgm:style>
          <a:lnRef idx="2">
            <a:schemeClr val="dk1"/>
          </a:lnRef>
          <a:fillRef idx="1">
            <a:schemeClr val="lt1"/>
          </a:fillRef>
          <a:effectRef idx="0">
            <a:schemeClr val="dk1"/>
          </a:effectRef>
          <a:fontRef idx="minor">
            <a:schemeClr val="dk1"/>
          </a:fontRef>
        </dgm:style>
      </dgm:prSet>
      <dgm:spPr>
        <a:effectLst>
          <a:glow rad="101600">
            <a:srgbClr val="FF0000">
              <a:alpha val="60000"/>
            </a:srgbClr>
          </a:glow>
        </a:effectLst>
      </dgm:spPr>
      <dgm:t>
        <a:bodyPr/>
        <a:lstStyle/>
        <a:p>
          <a:r>
            <a:rPr lang="es-EC" sz="1600" dirty="0">
              <a:solidFill>
                <a:schemeClr val="tx1"/>
              </a:solidFill>
              <a:latin typeface="+mj-lt"/>
            </a:rPr>
            <a:t>Analizar y determinar soluciones para </a:t>
          </a:r>
          <a:r>
            <a:rPr lang="es-EC" sz="1600" dirty="0" smtClean="0">
              <a:solidFill>
                <a:schemeClr val="tx1"/>
              </a:solidFill>
              <a:latin typeface="+mj-lt"/>
            </a:rPr>
            <a:t>los requerimientos del cliente, mediante un esquema funcional</a:t>
          </a:r>
          <a:endParaRPr lang="es-EC" sz="1600" dirty="0">
            <a:latin typeface="+mj-lt"/>
          </a:endParaRPr>
        </a:p>
      </dgm:t>
    </dgm:pt>
    <dgm:pt modelId="{4F18A372-4092-44DE-ABEF-F06368413AC2}" type="parTrans" cxnId="{7EC6E5B5-60C6-4F5A-8F20-CBB1A1805EF4}">
      <dgm:prSet/>
      <dgm:spPr/>
      <dgm:t>
        <a:bodyPr/>
        <a:lstStyle/>
        <a:p>
          <a:endParaRPr lang="es-EC"/>
        </a:p>
      </dgm:t>
    </dgm:pt>
    <dgm:pt modelId="{158ECBB2-F229-4D1A-A454-7F89BA85949D}" type="sibTrans" cxnId="{7EC6E5B5-60C6-4F5A-8F20-CBB1A1805EF4}">
      <dgm:prSet/>
      <dgm:spPr/>
      <dgm:t>
        <a:bodyPr/>
        <a:lstStyle/>
        <a:p>
          <a:endParaRPr lang="es-EC"/>
        </a:p>
      </dgm:t>
    </dgm:pt>
    <dgm:pt modelId="{9491D9C6-E0F9-467C-A826-6DCBA94737F0}">
      <dgm:prSet phldrT="[Texto]" custT="1">
        <dgm:style>
          <a:lnRef idx="2">
            <a:schemeClr val="dk1"/>
          </a:lnRef>
          <a:fillRef idx="1">
            <a:schemeClr val="lt1"/>
          </a:fillRef>
          <a:effectRef idx="0">
            <a:schemeClr val="dk1"/>
          </a:effectRef>
          <a:fontRef idx="minor">
            <a:schemeClr val="dk1"/>
          </a:fontRef>
        </dgm:style>
      </dgm:prSet>
      <dgm:spPr>
        <a:effectLst>
          <a:glow rad="101600">
            <a:srgbClr val="FF0000">
              <a:alpha val="60000"/>
            </a:srgbClr>
          </a:glow>
        </a:effectLst>
      </dgm:spPr>
      <dgm:t>
        <a:bodyPr/>
        <a:lstStyle/>
        <a:p>
          <a:r>
            <a:rPr lang="es-EC" sz="1600" dirty="0">
              <a:solidFill>
                <a:schemeClr val="tx1"/>
              </a:solidFill>
              <a:latin typeface="+mj-lt"/>
            </a:rPr>
            <a:t>Reconfiguración </a:t>
          </a:r>
          <a:r>
            <a:rPr lang="es-EC" sz="1600" dirty="0" smtClean="0">
              <a:solidFill>
                <a:schemeClr val="tx1"/>
              </a:solidFill>
              <a:latin typeface="+mj-lt"/>
            </a:rPr>
            <a:t>modular.</a:t>
          </a:r>
          <a:endParaRPr lang="es-EC" sz="1600" dirty="0">
            <a:latin typeface="+mj-lt"/>
          </a:endParaRPr>
        </a:p>
      </dgm:t>
    </dgm:pt>
    <dgm:pt modelId="{611D0375-A142-419B-8115-E6DAB3E67A1A}" type="parTrans" cxnId="{AE6CC0CC-117F-4AF1-9BC6-D591C5C778D1}">
      <dgm:prSet/>
      <dgm:spPr/>
      <dgm:t>
        <a:bodyPr/>
        <a:lstStyle/>
        <a:p>
          <a:endParaRPr lang="es-EC"/>
        </a:p>
      </dgm:t>
    </dgm:pt>
    <dgm:pt modelId="{4CC3A707-20D5-4A14-B1EB-27D3311F5314}" type="sibTrans" cxnId="{AE6CC0CC-117F-4AF1-9BC6-D591C5C778D1}">
      <dgm:prSet/>
      <dgm:spPr/>
      <dgm:t>
        <a:bodyPr/>
        <a:lstStyle/>
        <a:p>
          <a:endParaRPr lang="es-EC"/>
        </a:p>
      </dgm:t>
    </dgm:pt>
    <dgm:pt modelId="{DFBAC190-314F-4A1E-8B41-7A1EACDF2704}">
      <dgm:prSet phldrT="[Texto]" custT="1">
        <dgm:style>
          <a:lnRef idx="2">
            <a:schemeClr val="dk1"/>
          </a:lnRef>
          <a:fillRef idx="1">
            <a:schemeClr val="lt1"/>
          </a:fillRef>
          <a:effectRef idx="0">
            <a:schemeClr val="dk1"/>
          </a:effectRef>
          <a:fontRef idx="minor">
            <a:schemeClr val="dk1"/>
          </a:fontRef>
        </dgm:style>
      </dgm:prSet>
      <dgm:spPr>
        <a:effectLst>
          <a:glow rad="101600">
            <a:srgbClr val="FF0000">
              <a:alpha val="60000"/>
            </a:srgbClr>
          </a:glow>
        </a:effectLst>
      </dgm:spPr>
      <dgm:t>
        <a:bodyPr/>
        <a:lstStyle/>
        <a:p>
          <a:r>
            <a:rPr lang="es-EC" sz="1600" dirty="0">
              <a:solidFill>
                <a:schemeClr val="tx1"/>
              </a:solidFill>
              <a:latin typeface="+mj-lt"/>
            </a:rPr>
            <a:t>Establecer los posibles módulos y su tipo de ensamble</a:t>
          </a:r>
          <a:endParaRPr lang="es-EC" sz="1600" dirty="0">
            <a:latin typeface="+mj-lt"/>
          </a:endParaRPr>
        </a:p>
      </dgm:t>
    </dgm:pt>
    <dgm:pt modelId="{0A84E505-7BC7-494A-A72C-F3F281EF94B3}" type="parTrans" cxnId="{5D40E444-37B7-4E86-8592-77061171EE37}">
      <dgm:prSet/>
      <dgm:spPr/>
      <dgm:t>
        <a:bodyPr/>
        <a:lstStyle/>
        <a:p>
          <a:endParaRPr lang="es-EC"/>
        </a:p>
      </dgm:t>
    </dgm:pt>
    <dgm:pt modelId="{B251623D-DDC6-43DA-9A4A-6F5BD8823AF5}" type="sibTrans" cxnId="{5D40E444-37B7-4E86-8592-77061171EE37}">
      <dgm:prSet/>
      <dgm:spPr/>
      <dgm:t>
        <a:bodyPr/>
        <a:lstStyle/>
        <a:p>
          <a:endParaRPr lang="es-EC"/>
        </a:p>
      </dgm:t>
    </dgm:pt>
    <dgm:pt modelId="{6ECC93A6-0EAB-4E1C-8242-2312A83F6AFB}" type="pres">
      <dgm:prSet presAssocID="{94F03FC3-3166-4BEA-B2F2-3B098F297850}" presName="Name0" presStyleCnt="0">
        <dgm:presLayoutVars>
          <dgm:chMax val="1"/>
          <dgm:chPref val="1"/>
          <dgm:dir/>
          <dgm:animOne val="branch"/>
          <dgm:animLvl val="lvl"/>
        </dgm:presLayoutVars>
      </dgm:prSet>
      <dgm:spPr/>
      <dgm:t>
        <a:bodyPr/>
        <a:lstStyle/>
        <a:p>
          <a:endParaRPr lang="es-ES"/>
        </a:p>
      </dgm:t>
    </dgm:pt>
    <dgm:pt modelId="{AADBE3D0-242D-41C8-A1C9-7CE2FCA11E7A}" type="pres">
      <dgm:prSet presAssocID="{B6A900A0-E6A3-40E8-9304-91D8407B2FDE}" presName="textCenter" presStyleLbl="node1" presStyleIdx="0" presStyleCnt="11" custScaleX="190673" custLinFactNeighborX="-2627" custLinFactNeighborY="35468"/>
      <dgm:spPr/>
      <dgm:t>
        <a:bodyPr/>
        <a:lstStyle/>
        <a:p>
          <a:endParaRPr lang="es-ES"/>
        </a:p>
      </dgm:t>
    </dgm:pt>
    <dgm:pt modelId="{A8A474E7-1C58-40CE-9066-11C0CDA3A7D0}" type="pres">
      <dgm:prSet presAssocID="{B6A900A0-E6A3-40E8-9304-91D8407B2FDE}" presName="cycle_1" presStyleCnt="0"/>
      <dgm:spPr/>
    </dgm:pt>
    <dgm:pt modelId="{8D9D7DE4-F477-4A96-95F2-A07C4EB93593}" type="pres">
      <dgm:prSet presAssocID="{B3616BCC-23DB-408C-8040-E7773BE0F747}" presName="childCenter1" presStyleLbl="node1" presStyleIdx="1" presStyleCnt="11" custScaleX="397574" custScaleY="121903" custLinFactNeighborX="5721" custLinFactNeighborY="6466"/>
      <dgm:spPr/>
      <dgm:t>
        <a:bodyPr/>
        <a:lstStyle/>
        <a:p>
          <a:endParaRPr lang="es-ES"/>
        </a:p>
      </dgm:t>
    </dgm:pt>
    <dgm:pt modelId="{40CDF72B-2418-4534-B006-7F8096C363DA}" type="pres">
      <dgm:prSet presAssocID="{D7E0B3C1-3F95-49C9-A1D0-D49469A4FE13}" presName="Name141" presStyleLbl="parChTrans1D3" presStyleIdx="0" presStyleCnt="7"/>
      <dgm:spPr/>
      <dgm:t>
        <a:bodyPr/>
        <a:lstStyle/>
        <a:p>
          <a:endParaRPr lang="es-ES"/>
        </a:p>
      </dgm:t>
    </dgm:pt>
    <dgm:pt modelId="{87BDF61F-1E4E-4090-BF89-9DE0AFC917B2}" type="pres">
      <dgm:prSet presAssocID="{2BD5C880-E09F-4D1E-B8AF-46921663AFEF}" presName="text1" presStyleLbl="node1" presStyleIdx="2" presStyleCnt="11" custScaleX="242586" custScaleY="131356" custRadScaleRad="392740" custRadScaleInc="28493">
        <dgm:presLayoutVars>
          <dgm:bulletEnabled val="1"/>
        </dgm:presLayoutVars>
      </dgm:prSet>
      <dgm:spPr/>
      <dgm:t>
        <a:bodyPr/>
        <a:lstStyle/>
        <a:p>
          <a:endParaRPr lang="es-ES"/>
        </a:p>
      </dgm:t>
    </dgm:pt>
    <dgm:pt modelId="{3CA1EAC0-7229-45E0-B5E5-A18903527C86}" type="pres">
      <dgm:prSet presAssocID="{CEFBF2D4-7095-4146-94E1-6DB4CFA4668E}" presName="Name141" presStyleLbl="parChTrans1D3" presStyleIdx="1" presStyleCnt="7"/>
      <dgm:spPr/>
      <dgm:t>
        <a:bodyPr/>
        <a:lstStyle/>
        <a:p>
          <a:endParaRPr lang="es-ES"/>
        </a:p>
      </dgm:t>
    </dgm:pt>
    <dgm:pt modelId="{26422D3C-7BB5-4FA8-A13A-BBD32A67E11E}" type="pres">
      <dgm:prSet presAssocID="{FF1C7734-EAF9-42C8-9748-E5593911BEED}" presName="text1" presStyleLbl="node1" presStyleIdx="3" presStyleCnt="11" custScaleX="242586" custScaleY="131356" custRadScaleRad="110275" custRadScaleInc="-18021">
        <dgm:presLayoutVars>
          <dgm:bulletEnabled val="1"/>
        </dgm:presLayoutVars>
      </dgm:prSet>
      <dgm:spPr/>
      <dgm:t>
        <a:bodyPr/>
        <a:lstStyle/>
        <a:p>
          <a:endParaRPr lang="es-ES"/>
        </a:p>
      </dgm:t>
    </dgm:pt>
    <dgm:pt modelId="{83B0AF4A-A6F6-4CB5-8B12-5E24BA8F2064}" type="pres">
      <dgm:prSet presAssocID="{DE1C2ADA-07A3-4B09-8FFD-2182508C2C93}" presName="Name141" presStyleLbl="parChTrans1D3" presStyleIdx="2" presStyleCnt="7"/>
      <dgm:spPr/>
      <dgm:t>
        <a:bodyPr/>
        <a:lstStyle/>
        <a:p>
          <a:endParaRPr lang="es-ES"/>
        </a:p>
      </dgm:t>
    </dgm:pt>
    <dgm:pt modelId="{BCDE0510-F6BF-47D3-A2E5-C1BF36AA2455}" type="pres">
      <dgm:prSet presAssocID="{1F1D071D-DD9C-4D45-9D99-898AD2D8FF4B}" presName="text1" presStyleLbl="node1" presStyleIdx="4" presStyleCnt="11" custScaleX="204403" custScaleY="130058" custRadScaleRad="156167" custRadScaleInc="58489">
        <dgm:presLayoutVars>
          <dgm:bulletEnabled val="1"/>
        </dgm:presLayoutVars>
      </dgm:prSet>
      <dgm:spPr/>
      <dgm:t>
        <a:bodyPr/>
        <a:lstStyle/>
        <a:p>
          <a:endParaRPr lang="es-ES"/>
        </a:p>
      </dgm:t>
    </dgm:pt>
    <dgm:pt modelId="{A8749E34-1DD7-448E-81DC-3781125319A1}" type="pres">
      <dgm:prSet presAssocID="{EB558E6F-2B2B-4107-8E15-72418C173115}" presName="Name141" presStyleLbl="parChTrans1D3" presStyleIdx="3" presStyleCnt="7"/>
      <dgm:spPr/>
      <dgm:t>
        <a:bodyPr/>
        <a:lstStyle/>
        <a:p>
          <a:endParaRPr lang="es-ES"/>
        </a:p>
      </dgm:t>
    </dgm:pt>
    <dgm:pt modelId="{D61A2613-BFBA-497C-9B18-8E9625D8BEC7}" type="pres">
      <dgm:prSet presAssocID="{4FF76843-C8AB-49A2-B1AA-46036A24F68E}" presName="text1" presStyleLbl="node1" presStyleIdx="5" presStyleCnt="11" custScaleX="474091" custScaleY="131356" custRadScaleRad="405937" custRadScaleInc="-26044">
        <dgm:presLayoutVars>
          <dgm:bulletEnabled val="1"/>
        </dgm:presLayoutVars>
      </dgm:prSet>
      <dgm:spPr/>
      <dgm:t>
        <a:bodyPr/>
        <a:lstStyle/>
        <a:p>
          <a:endParaRPr lang="es-ES"/>
        </a:p>
      </dgm:t>
    </dgm:pt>
    <dgm:pt modelId="{5E6CEE34-9B67-4A20-9739-69D3E26A8882}" type="pres">
      <dgm:prSet presAssocID="{95D8D5D8-C4CC-4935-AB21-37EFE26AF579}" presName="Name144" presStyleLbl="parChTrans1D2" presStyleIdx="0" presStyleCnt="3"/>
      <dgm:spPr/>
      <dgm:t>
        <a:bodyPr/>
        <a:lstStyle/>
        <a:p>
          <a:endParaRPr lang="es-ES"/>
        </a:p>
      </dgm:t>
    </dgm:pt>
    <dgm:pt modelId="{6E8A273F-AACA-4D52-ADA9-AACFB4C3B876}" type="pres">
      <dgm:prSet presAssocID="{B6A900A0-E6A3-40E8-9304-91D8407B2FDE}" presName="cycle_2" presStyleCnt="0"/>
      <dgm:spPr/>
    </dgm:pt>
    <dgm:pt modelId="{F903D2BE-4759-499E-9684-17FA6E8414E0}" type="pres">
      <dgm:prSet presAssocID="{AF7980DD-143D-4E30-B596-14FAECF0612E}" presName="childCenter2" presStyleLbl="node1" presStyleIdx="6" presStyleCnt="11" custScaleX="254093" custScaleY="134608" custLinFactNeighborX="70021" custLinFactNeighborY="-23074"/>
      <dgm:spPr/>
      <dgm:t>
        <a:bodyPr/>
        <a:lstStyle/>
        <a:p>
          <a:endParaRPr lang="es-ES"/>
        </a:p>
      </dgm:t>
    </dgm:pt>
    <dgm:pt modelId="{2F88E960-272A-45CD-9580-EEFBD26CAD6B}" type="pres">
      <dgm:prSet presAssocID="{4F18A372-4092-44DE-ABEF-F06368413AC2}" presName="Name218" presStyleLbl="parChTrans1D3" presStyleIdx="4" presStyleCnt="7"/>
      <dgm:spPr/>
      <dgm:t>
        <a:bodyPr/>
        <a:lstStyle/>
        <a:p>
          <a:endParaRPr lang="es-ES"/>
        </a:p>
      </dgm:t>
    </dgm:pt>
    <dgm:pt modelId="{1E393530-1BDE-4866-809A-3ECE117F8EE7}" type="pres">
      <dgm:prSet presAssocID="{FAAB93D2-E806-4E70-8437-D602942CDE2B}" presName="text2" presStyleLbl="node1" presStyleIdx="7" presStyleCnt="11" custScaleX="486390" custScaleY="104620" custRadScaleRad="291559" custRadScaleInc="50650">
        <dgm:presLayoutVars>
          <dgm:bulletEnabled val="1"/>
        </dgm:presLayoutVars>
      </dgm:prSet>
      <dgm:spPr/>
      <dgm:t>
        <a:bodyPr/>
        <a:lstStyle/>
        <a:p>
          <a:endParaRPr lang="es-ES"/>
        </a:p>
      </dgm:t>
    </dgm:pt>
    <dgm:pt modelId="{4CC08395-6B8A-4B5E-ADD4-2D5D08F77C7E}" type="pres">
      <dgm:prSet presAssocID="{0A84E505-7BC7-494A-A72C-F3F281EF94B3}" presName="Name218" presStyleLbl="parChTrans1D3" presStyleIdx="5" presStyleCnt="7"/>
      <dgm:spPr/>
      <dgm:t>
        <a:bodyPr/>
        <a:lstStyle/>
        <a:p>
          <a:endParaRPr lang="es-ES"/>
        </a:p>
      </dgm:t>
    </dgm:pt>
    <dgm:pt modelId="{DCC43759-062A-4700-B4FE-DDA590B0DDE4}" type="pres">
      <dgm:prSet presAssocID="{DFBAC190-314F-4A1E-8B41-7A1EACDF2704}" presName="text2" presStyleLbl="node1" presStyleIdx="8" presStyleCnt="11" custScaleX="310107" custScaleY="134608" custRadScaleRad="300718" custRadScaleInc="-23127">
        <dgm:presLayoutVars>
          <dgm:bulletEnabled val="1"/>
        </dgm:presLayoutVars>
      </dgm:prSet>
      <dgm:spPr/>
      <dgm:t>
        <a:bodyPr/>
        <a:lstStyle/>
        <a:p>
          <a:endParaRPr lang="es-ES"/>
        </a:p>
      </dgm:t>
    </dgm:pt>
    <dgm:pt modelId="{2A4D77C1-EA53-4EA3-9E47-4521ACB1B58E}" type="pres">
      <dgm:prSet presAssocID="{611D0375-A142-419B-8115-E6DAB3E67A1A}" presName="Name218" presStyleLbl="parChTrans1D3" presStyleIdx="6" presStyleCnt="7"/>
      <dgm:spPr/>
      <dgm:t>
        <a:bodyPr/>
        <a:lstStyle/>
        <a:p>
          <a:endParaRPr lang="es-ES"/>
        </a:p>
      </dgm:t>
    </dgm:pt>
    <dgm:pt modelId="{43D0C32B-5740-4926-AA7D-AA09C388DA6F}" type="pres">
      <dgm:prSet presAssocID="{9491D9C6-E0F9-467C-A826-6DCBA94737F0}" presName="text2" presStyleLbl="node1" presStyleIdx="9" presStyleCnt="11" custScaleX="254093" custScaleY="134608" custRadScaleRad="104328" custRadScaleInc="8421">
        <dgm:presLayoutVars>
          <dgm:bulletEnabled val="1"/>
        </dgm:presLayoutVars>
      </dgm:prSet>
      <dgm:spPr/>
      <dgm:t>
        <a:bodyPr/>
        <a:lstStyle/>
        <a:p>
          <a:endParaRPr lang="es-ES"/>
        </a:p>
      </dgm:t>
    </dgm:pt>
    <dgm:pt modelId="{B82BA724-BDA5-4F6D-BF1A-8CB5F3CB3211}" type="pres">
      <dgm:prSet presAssocID="{777B153A-6395-4DF5-B61A-49D745403CCD}" presName="Name221" presStyleLbl="parChTrans1D2" presStyleIdx="1" presStyleCnt="3"/>
      <dgm:spPr/>
      <dgm:t>
        <a:bodyPr/>
        <a:lstStyle/>
        <a:p>
          <a:endParaRPr lang="es-ES"/>
        </a:p>
      </dgm:t>
    </dgm:pt>
    <dgm:pt modelId="{5152D68A-F2E4-43C3-986B-8CC36C92382F}" type="pres">
      <dgm:prSet presAssocID="{B6A900A0-E6A3-40E8-9304-91D8407B2FDE}" presName="cycle_3" presStyleCnt="0"/>
      <dgm:spPr/>
    </dgm:pt>
    <dgm:pt modelId="{128390D3-27C6-44B5-B6A4-DBC35E3E75F0}" type="pres">
      <dgm:prSet presAssocID="{CE726064-B32B-4DAF-9E14-83756FEA9AFB}" presName="childCenter3" presStyleLbl="node1" presStyleIdx="10" presStyleCnt="11" custScaleX="435183" custScaleY="389802" custLinFactNeighborX="-96552" custLinFactNeighborY="-22621"/>
      <dgm:spPr/>
      <dgm:t>
        <a:bodyPr/>
        <a:lstStyle/>
        <a:p>
          <a:endParaRPr lang="es-ES"/>
        </a:p>
      </dgm:t>
    </dgm:pt>
    <dgm:pt modelId="{556FA88F-1718-4844-82DE-D26D906DE19E}" type="pres">
      <dgm:prSet presAssocID="{254DB798-4485-4C93-9F73-0C94C4260995}" presName="Name288" presStyleLbl="parChTrans1D2" presStyleIdx="2" presStyleCnt="3"/>
      <dgm:spPr/>
      <dgm:t>
        <a:bodyPr/>
        <a:lstStyle/>
        <a:p>
          <a:endParaRPr lang="es-ES"/>
        </a:p>
      </dgm:t>
    </dgm:pt>
  </dgm:ptLst>
  <dgm:cxnLst>
    <dgm:cxn modelId="{F161D15F-268C-46FD-BC18-C00E14CB0BD1}" type="presOf" srcId="{AF7980DD-143D-4E30-B596-14FAECF0612E}" destId="{F903D2BE-4759-499E-9684-17FA6E8414E0}" srcOrd="0" destOrd="0" presId="urn:microsoft.com/office/officeart/2008/layout/RadialCluster"/>
    <dgm:cxn modelId="{929B97B7-C3A5-45E0-9E5D-5780E14D9EFF}" type="presOf" srcId="{DE1C2ADA-07A3-4B09-8FFD-2182508C2C93}" destId="{83B0AF4A-A6F6-4CB5-8B12-5E24BA8F2064}" srcOrd="0" destOrd="0" presId="urn:microsoft.com/office/officeart/2008/layout/RadialCluster"/>
    <dgm:cxn modelId="{487A7C29-7513-4C6F-B2E4-95C011DE4B63}" srcId="{B6A900A0-E6A3-40E8-9304-91D8407B2FDE}" destId="{B3616BCC-23DB-408C-8040-E7773BE0F747}" srcOrd="0" destOrd="0" parTransId="{95D8D5D8-C4CC-4935-AB21-37EFE26AF579}" sibTransId="{E80C1182-BA83-47AA-B011-12924D4B1054}"/>
    <dgm:cxn modelId="{D1C73243-E302-45C6-BB3A-FC1C11580AE7}" type="presOf" srcId="{2BD5C880-E09F-4D1E-B8AF-46921663AFEF}" destId="{87BDF61F-1E4E-4090-BF89-9DE0AFC917B2}" srcOrd="0" destOrd="0" presId="urn:microsoft.com/office/officeart/2008/layout/RadialCluster"/>
    <dgm:cxn modelId="{0C3CE1A0-F34F-4C81-8A85-308A58233F11}" type="presOf" srcId="{FF1C7734-EAF9-42C8-9748-E5593911BEED}" destId="{26422D3C-7BB5-4FA8-A13A-BBD32A67E11E}" srcOrd="0" destOrd="0" presId="urn:microsoft.com/office/officeart/2008/layout/RadialCluster"/>
    <dgm:cxn modelId="{3B27D64D-1978-4C4F-9650-C05640082A94}" srcId="{B3616BCC-23DB-408C-8040-E7773BE0F747}" destId="{4FF76843-C8AB-49A2-B1AA-46036A24F68E}" srcOrd="3" destOrd="0" parTransId="{EB558E6F-2B2B-4107-8E15-72418C173115}" sibTransId="{89F70CB8-1338-40A2-A5B3-1994434E7878}"/>
    <dgm:cxn modelId="{C5070283-668B-461C-BF59-02753457EE07}" type="presOf" srcId="{254DB798-4485-4C93-9F73-0C94C4260995}" destId="{556FA88F-1718-4844-82DE-D26D906DE19E}" srcOrd="0" destOrd="0" presId="urn:microsoft.com/office/officeart/2008/layout/RadialCluster"/>
    <dgm:cxn modelId="{175C9F8E-8704-47A7-BA7F-95AACFD6F112}" type="presOf" srcId="{FAAB93D2-E806-4E70-8437-D602942CDE2B}" destId="{1E393530-1BDE-4866-809A-3ECE117F8EE7}" srcOrd="0" destOrd="0" presId="urn:microsoft.com/office/officeart/2008/layout/RadialCluster"/>
    <dgm:cxn modelId="{99E3B988-E0D3-4C4C-B201-170157D866F8}" type="presOf" srcId="{611D0375-A142-419B-8115-E6DAB3E67A1A}" destId="{2A4D77C1-EA53-4EA3-9E47-4521ACB1B58E}" srcOrd="0" destOrd="0" presId="urn:microsoft.com/office/officeart/2008/layout/RadialCluster"/>
    <dgm:cxn modelId="{AE6CC0CC-117F-4AF1-9BC6-D591C5C778D1}" srcId="{AF7980DD-143D-4E30-B596-14FAECF0612E}" destId="{9491D9C6-E0F9-467C-A826-6DCBA94737F0}" srcOrd="2" destOrd="0" parTransId="{611D0375-A142-419B-8115-E6DAB3E67A1A}" sibTransId="{4CC3A707-20D5-4A14-B1EB-27D3311F5314}"/>
    <dgm:cxn modelId="{DF9E85F1-35BD-4EE8-920E-86CFC8132D0F}" srcId="{B3616BCC-23DB-408C-8040-E7773BE0F747}" destId="{2BD5C880-E09F-4D1E-B8AF-46921663AFEF}" srcOrd="0" destOrd="0" parTransId="{D7E0B3C1-3F95-49C9-A1D0-D49469A4FE13}" sibTransId="{9BD65183-7217-4027-A51E-FC7BBE052D4A}"/>
    <dgm:cxn modelId="{37738A2F-398B-4CBA-9963-E4E16896ABDC}" srcId="{B6A900A0-E6A3-40E8-9304-91D8407B2FDE}" destId="{AF7980DD-143D-4E30-B596-14FAECF0612E}" srcOrd="1" destOrd="0" parTransId="{777B153A-6395-4DF5-B61A-49D745403CCD}" sibTransId="{07AFBA68-A64A-40A7-9ABE-0F55F3E9CE51}"/>
    <dgm:cxn modelId="{B97FFA46-60E2-4FEE-9BA0-BF51916619B5}" type="presOf" srcId="{4F18A372-4092-44DE-ABEF-F06368413AC2}" destId="{2F88E960-272A-45CD-9580-EEFBD26CAD6B}" srcOrd="0" destOrd="0" presId="urn:microsoft.com/office/officeart/2008/layout/RadialCluster"/>
    <dgm:cxn modelId="{7A1227CF-6FE2-4900-B1E6-2FE02B322A92}" srcId="{B3616BCC-23DB-408C-8040-E7773BE0F747}" destId="{1F1D071D-DD9C-4D45-9D99-898AD2D8FF4B}" srcOrd="2" destOrd="0" parTransId="{DE1C2ADA-07A3-4B09-8FFD-2182508C2C93}" sibTransId="{C722F590-8783-465C-9832-2A191963C8C8}"/>
    <dgm:cxn modelId="{5D40E444-37B7-4E86-8592-77061171EE37}" srcId="{AF7980DD-143D-4E30-B596-14FAECF0612E}" destId="{DFBAC190-314F-4A1E-8B41-7A1EACDF2704}" srcOrd="1" destOrd="0" parTransId="{0A84E505-7BC7-494A-A72C-F3F281EF94B3}" sibTransId="{B251623D-DDC6-43DA-9A4A-6F5BD8823AF5}"/>
    <dgm:cxn modelId="{AF7A15F8-F1BB-4DED-8ED9-7C189997DFBC}" type="presOf" srcId="{CEFBF2D4-7095-4146-94E1-6DB4CFA4668E}" destId="{3CA1EAC0-7229-45E0-B5E5-A18903527C86}" srcOrd="0" destOrd="0" presId="urn:microsoft.com/office/officeart/2008/layout/RadialCluster"/>
    <dgm:cxn modelId="{5FEE98BD-EC4D-4477-A7E0-F47CF3A91A47}" type="presOf" srcId="{94F03FC3-3166-4BEA-B2F2-3B098F297850}" destId="{6ECC93A6-0EAB-4E1C-8242-2312A83F6AFB}" srcOrd="0" destOrd="0" presId="urn:microsoft.com/office/officeart/2008/layout/RadialCluster"/>
    <dgm:cxn modelId="{79837C36-F276-4136-84FD-1DD16A38C264}" type="presOf" srcId="{DFBAC190-314F-4A1E-8B41-7A1EACDF2704}" destId="{DCC43759-062A-4700-B4FE-DDA590B0DDE4}" srcOrd="0" destOrd="0" presId="urn:microsoft.com/office/officeart/2008/layout/RadialCluster"/>
    <dgm:cxn modelId="{9A4CB2E5-DD39-45AB-B84E-771841FC47E8}" type="presOf" srcId="{95D8D5D8-C4CC-4935-AB21-37EFE26AF579}" destId="{5E6CEE34-9B67-4A20-9739-69D3E26A8882}" srcOrd="0" destOrd="0" presId="urn:microsoft.com/office/officeart/2008/layout/RadialCluster"/>
    <dgm:cxn modelId="{78D5FCF1-C8B5-4101-8EB2-894273027864}" type="presOf" srcId="{4FF76843-C8AB-49A2-B1AA-46036A24F68E}" destId="{D61A2613-BFBA-497C-9B18-8E9625D8BEC7}" srcOrd="0" destOrd="0" presId="urn:microsoft.com/office/officeart/2008/layout/RadialCluster"/>
    <dgm:cxn modelId="{E1AF27C8-7D5A-4E2F-9EF5-1F6AFBD0BD28}" type="presOf" srcId="{D7E0B3C1-3F95-49C9-A1D0-D49469A4FE13}" destId="{40CDF72B-2418-4534-B006-7F8096C363DA}" srcOrd="0" destOrd="0" presId="urn:microsoft.com/office/officeart/2008/layout/RadialCluster"/>
    <dgm:cxn modelId="{6E998155-5E68-4A26-9249-6183D3300CD1}" type="presOf" srcId="{0A84E505-7BC7-494A-A72C-F3F281EF94B3}" destId="{4CC08395-6B8A-4B5E-ADD4-2D5D08F77C7E}" srcOrd="0" destOrd="0" presId="urn:microsoft.com/office/officeart/2008/layout/RadialCluster"/>
    <dgm:cxn modelId="{769A78A7-38A7-4EA3-B8CC-5709CC0638E2}" type="presOf" srcId="{777B153A-6395-4DF5-B61A-49D745403CCD}" destId="{B82BA724-BDA5-4F6D-BF1A-8CB5F3CB3211}" srcOrd="0" destOrd="0" presId="urn:microsoft.com/office/officeart/2008/layout/RadialCluster"/>
    <dgm:cxn modelId="{D1163351-E41E-4727-BA16-C1D4EB1EB4FB}" srcId="{B6A900A0-E6A3-40E8-9304-91D8407B2FDE}" destId="{CE726064-B32B-4DAF-9E14-83756FEA9AFB}" srcOrd="2" destOrd="0" parTransId="{254DB798-4485-4C93-9F73-0C94C4260995}" sibTransId="{8D1E04A8-929D-4ADA-9818-4510F094201F}"/>
    <dgm:cxn modelId="{CBE32D33-3569-4610-9157-D6EFF69023BD}" srcId="{94F03FC3-3166-4BEA-B2F2-3B098F297850}" destId="{B6A900A0-E6A3-40E8-9304-91D8407B2FDE}" srcOrd="0" destOrd="0" parTransId="{BAAC9E85-4042-4F66-AAB6-766B08E22B0C}" sibTransId="{8A7DAF1A-EFA1-47FD-A992-4D04AF85EA2E}"/>
    <dgm:cxn modelId="{4FE99878-2B82-4445-B9D5-497994DC5C84}" type="presOf" srcId="{B6A900A0-E6A3-40E8-9304-91D8407B2FDE}" destId="{AADBE3D0-242D-41C8-A1C9-7CE2FCA11E7A}" srcOrd="0" destOrd="0" presId="urn:microsoft.com/office/officeart/2008/layout/RadialCluster"/>
    <dgm:cxn modelId="{1AAD08E8-DDBD-48B7-A0A9-EA985B14DE7D}" type="presOf" srcId="{9491D9C6-E0F9-467C-A826-6DCBA94737F0}" destId="{43D0C32B-5740-4926-AA7D-AA09C388DA6F}" srcOrd="0" destOrd="0" presId="urn:microsoft.com/office/officeart/2008/layout/RadialCluster"/>
    <dgm:cxn modelId="{7EC6E5B5-60C6-4F5A-8F20-CBB1A1805EF4}" srcId="{AF7980DD-143D-4E30-B596-14FAECF0612E}" destId="{FAAB93D2-E806-4E70-8437-D602942CDE2B}" srcOrd="0" destOrd="0" parTransId="{4F18A372-4092-44DE-ABEF-F06368413AC2}" sibTransId="{158ECBB2-F229-4D1A-A454-7F89BA85949D}"/>
    <dgm:cxn modelId="{90EA78AF-734B-468E-B06E-7FB76276E8E6}" srcId="{B3616BCC-23DB-408C-8040-E7773BE0F747}" destId="{FF1C7734-EAF9-42C8-9748-E5593911BEED}" srcOrd="1" destOrd="0" parTransId="{CEFBF2D4-7095-4146-94E1-6DB4CFA4668E}" sibTransId="{6BD9AB08-9374-4DBA-9F20-3D4A6D4903F2}"/>
    <dgm:cxn modelId="{D4FF7016-F477-4B49-A1C1-F0B769AF1BEA}" type="presOf" srcId="{EB558E6F-2B2B-4107-8E15-72418C173115}" destId="{A8749E34-1DD7-448E-81DC-3781125319A1}" srcOrd="0" destOrd="0" presId="urn:microsoft.com/office/officeart/2008/layout/RadialCluster"/>
    <dgm:cxn modelId="{5911C7AC-055C-44D0-A9F9-1F531E2B2058}" type="presOf" srcId="{CE726064-B32B-4DAF-9E14-83756FEA9AFB}" destId="{128390D3-27C6-44B5-B6A4-DBC35E3E75F0}" srcOrd="0" destOrd="0" presId="urn:microsoft.com/office/officeart/2008/layout/RadialCluster"/>
    <dgm:cxn modelId="{7F482302-E8B6-47B3-8336-840ADDCA5ADC}" type="presOf" srcId="{B3616BCC-23DB-408C-8040-E7773BE0F747}" destId="{8D9D7DE4-F477-4A96-95F2-A07C4EB93593}" srcOrd="0" destOrd="0" presId="urn:microsoft.com/office/officeart/2008/layout/RadialCluster"/>
    <dgm:cxn modelId="{B1AD2232-9EB9-4DE7-9C33-86904E5B7A48}" type="presOf" srcId="{1F1D071D-DD9C-4D45-9D99-898AD2D8FF4B}" destId="{BCDE0510-F6BF-47D3-A2E5-C1BF36AA2455}" srcOrd="0" destOrd="0" presId="urn:microsoft.com/office/officeart/2008/layout/RadialCluster"/>
    <dgm:cxn modelId="{96D7AA0A-29E4-4E1F-AD55-1C60FB467FB8}" type="presParOf" srcId="{6ECC93A6-0EAB-4E1C-8242-2312A83F6AFB}" destId="{AADBE3D0-242D-41C8-A1C9-7CE2FCA11E7A}" srcOrd="0" destOrd="0" presId="urn:microsoft.com/office/officeart/2008/layout/RadialCluster"/>
    <dgm:cxn modelId="{75D18AD8-A381-443C-B96E-BB526D04909E}" type="presParOf" srcId="{6ECC93A6-0EAB-4E1C-8242-2312A83F6AFB}" destId="{A8A474E7-1C58-40CE-9066-11C0CDA3A7D0}" srcOrd="1" destOrd="0" presId="urn:microsoft.com/office/officeart/2008/layout/RadialCluster"/>
    <dgm:cxn modelId="{E8740A6C-69B3-427B-9778-92A81D95F321}" type="presParOf" srcId="{A8A474E7-1C58-40CE-9066-11C0CDA3A7D0}" destId="{8D9D7DE4-F477-4A96-95F2-A07C4EB93593}" srcOrd="0" destOrd="0" presId="urn:microsoft.com/office/officeart/2008/layout/RadialCluster"/>
    <dgm:cxn modelId="{351F0CEA-371B-4E1C-9801-C5EECC625A8C}" type="presParOf" srcId="{A8A474E7-1C58-40CE-9066-11C0CDA3A7D0}" destId="{40CDF72B-2418-4534-B006-7F8096C363DA}" srcOrd="1" destOrd="0" presId="urn:microsoft.com/office/officeart/2008/layout/RadialCluster"/>
    <dgm:cxn modelId="{0EF1EB50-D8A2-4C80-8A72-F6C0C9DBCC5D}" type="presParOf" srcId="{A8A474E7-1C58-40CE-9066-11C0CDA3A7D0}" destId="{87BDF61F-1E4E-4090-BF89-9DE0AFC917B2}" srcOrd="2" destOrd="0" presId="urn:microsoft.com/office/officeart/2008/layout/RadialCluster"/>
    <dgm:cxn modelId="{6BEBC050-4820-441A-935C-4C4CEEB043D9}" type="presParOf" srcId="{A8A474E7-1C58-40CE-9066-11C0CDA3A7D0}" destId="{3CA1EAC0-7229-45E0-B5E5-A18903527C86}" srcOrd="3" destOrd="0" presId="urn:microsoft.com/office/officeart/2008/layout/RadialCluster"/>
    <dgm:cxn modelId="{58BADB7B-6456-4C91-A0CB-FA7384609570}" type="presParOf" srcId="{A8A474E7-1C58-40CE-9066-11C0CDA3A7D0}" destId="{26422D3C-7BB5-4FA8-A13A-BBD32A67E11E}" srcOrd="4" destOrd="0" presId="urn:microsoft.com/office/officeart/2008/layout/RadialCluster"/>
    <dgm:cxn modelId="{DD552C1F-5376-4D4F-BB55-B54B58AE1D8D}" type="presParOf" srcId="{A8A474E7-1C58-40CE-9066-11C0CDA3A7D0}" destId="{83B0AF4A-A6F6-4CB5-8B12-5E24BA8F2064}" srcOrd="5" destOrd="0" presId="urn:microsoft.com/office/officeart/2008/layout/RadialCluster"/>
    <dgm:cxn modelId="{7E8472C0-02E4-4FB0-8DB1-41E703CA3FDC}" type="presParOf" srcId="{A8A474E7-1C58-40CE-9066-11C0CDA3A7D0}" destId="{BCDE0510-F6BF-47D3-A2E5-C1BF36AA2455}" srcOrd="6" destOrd="0" presId="urn:microsoft.com/office/officeart/2008/layout/RadialCluster"/>
    <dgm:cxn modelId="{ECB0FBBA-699A-460E-A20D-7D78CEB2D6B4}" type="presParOf" srcId="{A8A474E7-1C58-40CE-9066-11C0CDA3A7D0}" destId="{A8749E34-1DD7-448E-81DC-3781125319A1}" srcOrd="7" destOrd="0" presId="urn:microsoft.com/office/officeart/2008/layout/RadialCluster"/>
    <dgm:cxn modelId="{112F981A-10C7-4B16-9DC1-15BABB4C89EB}" type="presParOf" srcId="{A8A474E7-1C58-40CE-9066-11C0CDA3A7D0}" destId="{D61A2613-BFBA-497C-9B18-8E9625D8BEC7}" srcOrd="8" destOrd="0" presId="urn:microsoft.com/office/officeart/2008/layout/RadialCluster"/>
    <dgm:cxn modelId="{B802BFDB-780B-484B-8351-7CA071769A87}" type="presParOf" srcId="{6ECC93A6-0EAB-4E1C-8242-2312A83F6AFB}" destId="{5E6CEE34-9B67-4A20-9739-69D3E26A8882}" srcOrd="2" destOrd="0" presId="urn:microsoft.com/office/officeart/2008/layout/RadialCluster"/>
    <dgm:cxn modelId="{027FF2A0-9C6A-4047-8D14-303823B1FE3B}" type="presParOf" srcId="{6ECC93A6-0EAB-4E1C-8242-2312A83F6AFB}" destId="{6E8A273F-AACA-4D52-ADA9-AACFB4C3B876}" srcOrd="3" destOrd="0" presId="urn:microsoft.com/office/officeart/2008/layout/RadialCluster"/>
    <dgm:cxn modelId="{1DD73EC6-6EE7-405E-9D8E-14CE84AAEAA5}" type="presParOf" srcId="{6E8A273F-AACA-4D52-ADA9-AACFB4C3B876}" destId="{F903D2BE-4759-499E-9684-17FA6E8414E0}" srcOrd="0" destOrd="0" presId="urn:microsoft.com/office/officeart/2008/layout/RadialCluster"/>
    <dgm:cxn modelId="{67EC76F4-778F-4030-9064-2B6DA958D527}" type="presParOf" srcId="{6E8A273F-AACA-4D52-ADA9-AACFB4C3B876}" destId="{2F88E960-272A-45CD-9580-EEFBD26CAD6B}" srcOrd="1" destOrd="0" presId="urn:microsoft.com/office/officeart/2008/layout/RadialCluster"/>
    <dgm:cxn modelId="{83F8F160-894D-41D1-816E-2A74651760AC}" type="presParOf" srcId="{6E8A273F-AACA-4D52-ADA9-AACFB4C3B876}" destId="{1E393530-1BDE-4866-809A-3ECE117F8EE7}" srcOrd="2" destOrd="0" presId="urn:microsoft.com/office/officeart/2008/layout/RadialCluster"/>
    <dgm:cxn modelId="{F74B911B-9379-4A15-B4F1-F66922EEAA8D}" type="presParOf" srcId="{6E8A273F-AACA-4D52-ADA9-AACFB4C3B876}" destId="{4CC08395-6B8A-4B5E-ADD4-2D5D08F77C7E}" srcOrd="3" destOrd="0" presId="urn:microsoft.com/office/officeart/2008/layout/RadialCluster"/>
    <dgm:cxn modelId="{AC489993-D15C-4588-9DDC-7CF75D83D9D5}" type="presParOf" srcId="{6E8A273F-AACA-4D52-ADA9-AACFB4C3B876}" destId="{DCC43759-062A-4700-B4FE-DDA590B0DDE4}" srcOrd="4" destOrd="0" presId="urn:microsoft.com/office/officeart/2008/layout/RadialCluster"/>
    <dgm:cxn modelId="{FD1F83A2-74D7-4D13-B914-224ECBEA62D5}" type="presParOf" srcId="{6E8A273F-AACA-4D52-ADA9-AACFB4C3B876}" destId="{2A4D77C1-EA53-4EA3-9E47-4521ACB1B58E}" srcOrd="5" destOrd="0" presId="urn:microsoft.com/office/officeart/2008/layout/RadialCluster"/>
    <dgm:cxn modelId="{F466EE30-48FA-4B22-AA1C-825F4880D01E}" type="presParOf" srcId="{6E8A273F-AACA-4D52-ADA9-AACFB4C3B876}" destId="{43D0C32B-5740-4926-AA7D-AA09C388DA6F}" srcOrd="6" destOrd="0" presId="urn:microsoft.com/office/officeart/2008/layout/RadialCluster"/>
    <dgm:cxn modelId="{C9B5A84E-060F-46CD-9C0C-7401098A7547}" type="presParOf" srcId="{6ECC93A6-0EAB-4E1C-8242-2312A83F6AFB}" destId="{B82BA724-BDA5-4F6D-BF1A-8CB5F3CB3211}" srcOrd="4" destOrd="0" presId="urn:microsoft.com/office/officeart/2008/layout/RadialCluster"/>
    <dgm:cxn modelId="{8F0131BF-9B3F-4D54-AEFA-5D90DCF5934B}" type="presParOf" srcId="{6ECC93A6-0EAB-4E1C-8242-2312A83F6AFB}" destId="{5152D68A-F2E4-43C3-986B-8CC36C92382F}" srcOrd="5" destOrd="0" presId="urn:microsoft.com/office/officeart/2008/layout/RadialCluster"/>
    <dgm:cxn modelId="{8F6E8C19-3356-42ED-99A6-7E886220B429}" type="presParOf" srcId="{5152D68A-F2E4-43C3-986B-8CC36C92382F}" destId="{128390D3-27C6-44B5-B6A4-DBC35E3E75F0}" srcOrd="0" destOrd="0" presId="urn:microsoft.com/office/officeart/2008/layout/RadialCluster"/>
    <dgm:cxn modelId="{024F0065-B24E-4250-B206-0E87AE702EDB}" type="presParOf" srcId="{6ECC93A6-0EAB-4E1C-8242-2312A83F6AFB}" destId="{556FA88F-1718-4844-82DE-D26D906DE19E}" srcOrd="6" destOrd="0" presId="urn:microsoft.com/office/officeart/2008/layout/RadialCluster"/>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D1190-6F06-4512-ADAC-38D21BDBEBF8}">
      <dsp:nvSpPr>
        <dsp:cNvPr id="0" name=""/>
        <dsp:cNvSpPr/>
      </dsp:nvSpPr>
      <dsp:spPr>
        <a:xfrm>
          <a:off x="1444" y="1000947"/>
          <a:ext cx="2816600" cy="2816600"/>
        </a:xfrm>
        <a:prstGeom prst="ellipse">
          <a:avLst/>
        </a:prstGeom>
        <a:noFill/>
        <a:ln w="25400" cap="flat" cmpd="sng" algn="ctr">
          <a:solidFill>
            <a:schemeClr val="dk1">
              <a:shade val="80000"/>
              <a:hueOff val="0"/>
              <a:satOff val="0"/>
              <a:lumOff val="0"/>
              <a:alphaOff val="0"/>
            </a:schemeClr>
          </a:solidFill>
          <a:prstDash val="solid"/>
        </a:ln>
        <a:effectLst>
          <a:glow rad="101600">
            <a:srgbClr val="002060">
              <a:alpha val="60000"/>
            </a:srgbClr>
          </a:glow>
        </a:effectLst>
      </dsp:spPr>
      <dsp:style>
        <a:lnRef idx="2">
          <a:scrgbClr r="0" g="0" b="0"/>
        </a:lnRef>
        <a:fillRef idx="1">
          <a:scrgbClr r="0" g="0" b="0"/>
        </a:fillRef>
        <a:effectRef idx="0">
          <a:scrgbClr r="0" g="0" b="0"/>
        </a:effectRef>
        <a:fontRef idx="minor">
          <a:schemeClr val="tx1"/>
        </a:fontRef>
      </dsp:style>
      <dsp:txBody>
        <a:bodyPr spcFirstLastPara="0" vert="horz" wrap="square" lIns="155007" tIns="22860" rIns="155007" bIns="22860" numCol="1" spcCol="1270" anchor="ctr" anchorCtr="0">
          <a:noAutofit/>
        </a:bodyPr>
        <a:lstStyle/>
        <a:p>
          <a:pPr lvl="0" algn="ctr" defTabSz="800100">
            <a:lnSpc>
              <a:spcPct val="90000"/>
            </a:lnSpc>
            <a:spcBef>
              <a:spcPct val="0"/>
            </a:spcBef>
            <a:spcAft>
              <a:spcPct val="35000"/>
            </a:spcAft>
          </a:pPr>
          <a:r>
            <a:rPr lang="es-ES" sz="1800" i="1" kern="1200">
              <a:latin typeface="+mj-lt"/>
              <a:cs typeface="Arial" panose="020B0604020202020204" pitchFamily="34" charset="0"/>
            </a:rPr>
            <a:t>Establecer las especificaciones de la máquina y sus sistemas modulares.</a:t>
          </a:r>
          <a:endParaRPr lang="es-EC" sz="1800" i="1" kern="1200" dirty="0">
            <a:latin typeface="+mj-lt"/>
          </a:endParaRPr>
        </a:p>
      </dsp:txBody>
      <dsp:txXfrm>
        <a:off x="413926" y="1413429"/>
        <a:ext cx="1991636" cy="1991636"/>
      </dsp:txXfrm>
    </dsp:sp>
    <dsp:sp modelId="{B74334A3-5965-4263-8283-BA91F9E3C2C6}">
      <dsp:nvSpPr>
        <dsp:cNvPr id="0" name=""/>
        <dsp:cNvSpPr/>
      </dsp:nvSpPr>
      <dsp:spPr>
        <a:xfrm>
          <a:off x="2254724" y="1000947"/>
          <a:ext cx="2816600" cy="2816600"/>
        </a:xfrm>
        <a:prstGeom prst="ellipse">
          <a:avLst/>
        </a:prstGeom>
        <a:noFill/>
        <a:ln w="25400" cap="flat" cmpd="sng" algn="ctr">
          <a:solidFill>
            <a:schemeClr val="dk1">
              <a:shade val="80000"/>
              <a:hueOff val="0"/>
              <a:satOff val="0"/>
              <a:lumOff val="0"/>
              <a:alphaOff val="0"/>
            </a:schemeClr>
          </a:solidFill>
          <a:prstDash val="solid"/>
        </a:ln>
        <a:effectLst>
          <a:glow rad="101600">
            <a:srgbClr val="002060">
              <a:alpha val="60000"/>
            </a:srgbClr>
          </a:glow>
        </a:effectLst>
      </dsp:spPr>
      <dsp:style>
        <a:lnRef idx="2">
          <a:scrgbClr r="0" g="0" b="0"/>
        </a:lnRef>
        <a:fillRef idx="1">
          <a:scrgbClr r="0" g="0" b="0"/>
        </a:fillRef>
        <a:effectRef idx="0">
          <a:scrgbClr r="0" g="0" b="0"/>
        </a:effectRef>
        <a:fontRef idx="minor">
          <a:schemeClr val="tx1"/>
        </a:fontRef>
      </dsp:style>
      <dsp:txBody>
        <a:bodyPr spcFirstLastPara="0" vert="horz" wrap="square" lIns="155007" tIns="22860" rIns="155007" bIns="22860" numCol="1" spcCol="1270" anchor="ctr" anchorCtr="0">
          <a:noAutofit/>
        </a:bodyPr>
        <a:lstStyle/>
        <a:p>
          <a:pPr lvl="0" algn="ctr" defTabSz="800100">
            <a:lnSpc>
              <a:spcPct val="90000"/>
            </a:lnSpc>
            <a:spcBef>
              <a:spcPct val="0"/>
            </a:spcBef>
            <a:spcAft>
              <a:spcPct val="35000"/>
            </a:spcAft>
          </a:pPr>
          <a:r>
            <a:rPr lang="es-ES" sz="1800" i="1" kern="1200" dirty="0">
              <a:latin typeface="+mj-lt"/>
              <a:cs typeface="Arial" panose="020B0604020202020204" pitchFamily="34" charset="0"/>
            </a:rPr>
            <a:t>Diseñar y construir el sistema motriz de la máquina curvadora de tubos con los elementos disponibles del laboratorio.</a:t>
          </a:r>
        </a:p>
      </dsp:txBody>
      <dsp:txXfrm>
        <a:off x="2667206" y="1413429"/>
        <a:ext cx="1991636" cy="1991636"/>
      </dsp:txXfrm>
    </dsp:sp>
    <dsp:sp modelId="{A120B24C-7455-4692-A9BA-C4623929F333}">
      <dsp:nvSpPr>
        <dsp:cNvPr id="0" name=""/>
        <dsp:cNvSpPr/>
      </dsp:nvSpPr>
      <dsp:spPr>
        <a:xfrm>
          <a:off x="4508004" y="1000947"/>
          <a:ext cx="2816600" cy="2816600"/>
        </a:xfrm>
        <a:prstGeom prst="ellipse">
          <a:avLst/>
        </a:prstGeom>
        <a:noFill/>
        <a:ln w="25400" cap="flat" cmpd="sng" algn="ctr">
          <a:solidFill>
            <a:schemeClr val="dk1">
              <a:shade val="80000"/>
              <a:hueOff val="0"/>
              <a:satOff val="0"/>
              <a:lumOff val="0"/>
              <a:alphaOff val="0"/>
            </a:schemeClr>
          </a:solidFill>
          <a:prstDash val="solid"/>
        </a:ln>
        <a:effectLst>
          <a:glow rad="101600">
            <a:srgbClr val="002060">
              <a:alpha val="60000"/>
            </a:srgbClr>
          </a:glow>
        </a:effectLst>
      </dsp:spPr>
      <dsp:style>
        <a:lnRef idx="2">
          <a:scrgbClr r="0" g="0" b="0"/>
        </a:lnRef>
        <a:fillRef idx="1">
          <a:scrgbClr r="0" g="0" b="0"/>
        </a:fillRef>
        <a:effectRef idx="0">
          <a:scrgbClr r="0" g="0" b="0"/>
        </a:effectRef>
        <a:fontRef idx="minor">
          <a:schemeClr val="tx1"/>
        </a:fontRef>
      </dsp:style>
      <dsp:txBody>
        <a:bodyPr spcFirstLastPara="0" vert="horz" wrap="square" lIns="155007" tIns="22860" rIns="155007" bIns="22860" numCol="1" spcCol="1270" anchor="ctr" anchorCtr="0">
          <a:noAutofit/>
        </a:bodyPr>
        <a:lstStyle/>
        <a:p>
          <a:pPr lvl="0" algn="ctr" defTabSz="800100">
            <a:lnSpc>
              <a:spcPct val="90000"/>
            </a:lnSpc>
            <a:spcBef>
              <a:spcPct val="0"/>
            </a:spcBef>
            <a:spcAft>
              <a:spcPct val="35000"/>
            </a:spcAft>
          </a:pPr>
          <a:r>
            <a:rPr lang="es-ES" sz="1800" i="1" kern="1200">
              <a:latin typeface="+mj-lt"/>
              <a:cs typeface="Arial" panose="020B0604020202020204" pitchFamily="34" charset="0"/>
            </a:rPr>
            <a:t>Diseñar y construir el sistema de curvado para conformar los perfiles de acuerdo a los parámetros establecidos.</a:t>
          </a:r>
          <a:endParaRPr lang="es-ES" sz="1800" i="1" kern="1200" dirty="0">
            <a:latin typeface="+mj-lt"/>
            <a:cs typeface="Arial" panose="020B0604020202020204" pitchFamily="34" charset="0"/>
          </a:endParaRPr>
        </a:p>
      </dsp:txBody>
      <dsp:txXfrm>
        <a:off x="4920486" y="1413429"/>
        <a:ext cx="1991636" cy="1991636"/>
      </dsp:txXfrm>
    </dsp:sp>
    <dsp:sp modelId="{841A931E-DCF1-4A32-BF2B-7224583F88EE}">
      <dsp:nvSpPr>
        <dsp:cNvPr id="0" name=""/>
        <dsp:cNvSpPr/>
      </dsp:nvSpPr>
      <dsp:spPr>
        <a:xfrm>
          <a:off x="6761284" y="1000947"/>
          <a:ext cx="2816600" cy="2816600"/>
        </a:xfrm>
        <a:prstGeom prst="ellipse">
          <a:avLst/>
        </a:prstGeom>
        <a:noFill/>
        <a:ln w="25400" cap="flat" cmpd="sng" algn="ctr">
          <a:solidFill>
            <a:schemeClr val="dk1">
              <a:shade val="80000"/>
              <a:hueOff val="0"/>
              <a:satOff val="0"/>
              <a:lumOff val="0"/>
              <a:alphaOff val="0"/>
            </a:schemeClr>
          </a:solidFill>
          <a:prstDash val="solid"/>
        </a:ln>
        <a:effectLst>
          <a:glow rad="101600">
            <a:srgbClr val="002060">
              <a:alpha val="60000"/>
            </a:srgbClr>
          </a:glow>
        </a:effectLst>
      </dsp:spPr>
      <dsp:style>
        <a:lnRef idx="2">
          <a:scrgbClr r="0" g="0" b="0"/>
        </a:lnRef>
        <a:fillRef idx="1">
          <a:scrgbClr r="0" g="0" b="0"/>
        </a:fillRef>
        <a:effectRef idx="0">
          <a:scrgbClr r="0" g="0" b="0"/>
        </a:effectRef>
        <a:fontRef idx="minor">
          <a:schemeClr val="tx1"/>
        </a:fontRef>
      </dsp:style>
      <dsp:txBody>
        <a:bodyPr spcFirstLastPara="0" vert="horz" wrap="square" lIns="155007" tIns="22860" rIns="155007" bIns="22860" numCol="1" spcCol="1270" anchor="ctr" anchorCtr="0">
          <a:noAutofit/>
        </a:bodyPr>
        <a:lstStyle/>
        <a:p>
          <a:pPr lvl="0" algn="ctr" defTabSz="800100">
            <a:lnSpc>
              <a:spcPct val="90000"/>
            </a:lnSpc>
            <a:spcBef>
              <a:spcPct val="0"/>
            </a:spcBef>
            <a:spcAft>
              <a:spcPct val="35000"/>
            </a:spcAft>
          </a:pPr>
          <a:r>
            <a:rPr lang="es-ES" sz="1800" i="1" kern="1200">
              <a:latin typeface="+mj-lt"/>
              <a:cs typeface="Arial" panose="020B0604020202020204" pitchFamily="34" charset="0"/>
            </a:rPr>
            <a:t>Diseñar y construir la estructura de soporte y el sistema de control de la máquina.</a:t>
          </a:r>
          <a:endParaRPr lang="es-ES" sz="1800" i="1" kern="1200" dirty="0">
            <a:latin typeface="+mj-lt"/>
            <a:cs typeface="Arial" panose="020B0604020202020204" pitchFamily="34" charset="0"/>
          </a:endParaRPr>
        </a:p>
      </dsp:txBody>
      <dsp:txXfrm>
        <a:off x="7173766" y="1413429"/>
        <a:ext cx="1991636" cy="1991636"/>
      </dsp:txXfrm>
    </dsp:sp>
    <dsp:sp modelId="{E1D050A2-F937-4A50-8FA9-9691DE3BF865}">
      <dsp:nvSpPr>
        <dsp:cNvPr id="0" name=""/>
        <dsp:cNvSpPr/>
      </dsp:nvSpPr>
      <dsp:spPr>
        <a:xfrm>
          <a:off x="9014564" y="1000947"/>
          <a:ext cx="2816600" cy="2816600"/>
        </a:xfrm>
        <a:prstGeom prst="ellipse">
          <a:avLst/>
        </a:prstGeom>
        <a:noFill/>
        <a:ln w="25400" cap="flat" cmpd="sng" algn="ctr">
          <a:solidFill>
            <a:schemeClr val="dk1">
              <a:shade val="80000"/>
              <a:hueOff val="0"/>
              <a:satOff val="0"/>
              <a:lumOff val="0"/>
              <a:alphaOff val="0"/>
            </a:schemeClr>
          </a:solidFill>
          <a:prstDash val="solid"/>
        </a:ln>
        <a:effectLst>
          <a:glow rad="101600">
            <a:srgbClr val="002060">
              <a:alpha val="60000"/>
            </a:srgbClr>
          </a:glow>
        </a:effectLst>
      </dsp:spPr>
      <dsp:style>
        <a:lnRef idx="2">
          <a:scrgbClr r="0" g="0" b="0"/>
        </a:lnRef>
        <a:fillRef idx="1">
          <a:scrgbClr r="0" g="0" b="0"/>
        </a:fillRef>
        <a:effectRef idx="0">
          <a:scrgbClr r="0" g="0" b="0"/>
        </a:effectRef>
        <a:fontRef idx="minor">
          <a:schemeClr val="tx1"/>
        </a:fontRef>
      </dsp:style>
      <dsp:txBody>
        <a:bodyPr spcFirstLastPara="0" vert="horz" wrap="square" lIns="155007" tIns="22860" rIns="155007" bIns="22860" numCol="1" spcCol="1270" anchor="ctr" anchorCtr="0">
          <a:noAutofit/>
        </a:bodyPr>
        <a:lstStyle/>
        <a:p>
          <a:pPr lvl="0" algn="ctr" defTabSz="800100">
            <a:lnSpc>
              <a:spcPct val="90000"/>
            </a:lnSpc>
            <a:spcBef>
              <a:spcPct val="0"/>
            </a:spcBef>
            <a:spcAft>
              <a:spcPct val="35000"/>
            </a:spcAft>
          </a:pPr>
          <a:r>
            <a:rPr lang="es-ES" sz="1800" i="1" kern="1200" dirty="0">
              <a:latin typeface="+mj-lt"/>
              <a:cs typeface="Arial" panose="020B0604020202020204" pitchFamily="34" charset="0"/>
            </a:rPr>
            <a:t>Realizar el montaje y pruebas de operación de la máquina.</a:t>
          </a:r>
          <a:endParaRPr lang="es-EC" sz="1800" i="1" kern="1200" dirty="0">
            <a:latin typeface="+mj-lt"/>
          </a:endParaRPr>
        </a:p>
      </dsp:txBody>
      <dsp:txXfrm>
        <a:off x="9427046" y="1413429"/>
        <a:ext cx="1991636" cy="19916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26F06-96A5-43A9-B558-A684B4E2EEAD}">
      <dsp:nvSpPr>
        <dsp:cNvPr id="0" name=""/>
        <dsp:cNvSpPr/>
      </dsp:nvSpPr>
      <dsp:spPr>
        <a:xfrm rot="9495009">
          <a:off x="2277479" y="3996567"/>
          <a:ext cx="1594369" cy="0"/>
        </a:xfrm>
        <a:custGeom>
          <a:avLst/>
          <a:gdLst/>
          <a:ahLst/>
          <a:cxnLst/>
          <a:rect l="0" t="0" r="0" b="0"/>
          <a:pathLst>
            <a:path>
              <a:moveTo>
                <a:pt x="0" y="0"/>
              </a:moveTo>
              <a:lnTo>
                <a:pt x="1594369"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E72A9C-6BA4-4E01-B38C-A24E25874477}">
      <dsp:nvSpPr>
        <dsp:cNvPr id="0" name=""/>
        <dsp:cNvSpPr/>
      </dsp:nvSpPr>
      <dsp:spPr>
        <a:xfrm rot="1163573">
          <a:off x="6362075" y="3903031"/>
          <a:ext cx="1582298" cy="0"/>
        </a:xfrm>
        <a:custGeom>
          <a:avLst/>
          <a:gdLst/>
          <a:ahLst/>
          <a:cxnLst/>
          <a:rect l="0" t="0" r="0" b="0"/>
          <a:pathLst>
            <a:path>
              <a:moveTo>
                <a:pt x="0" y="0"/>
              </a:moveTo>
              <a:lnTo>
                <a:pt x="1582298"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897058-AABC-4792-A646-C8E5BC8A38CF}">
      <dsp:nvSpPr>
        <dsp:cNvPr id="0" name=""/>
        <dsp:cNvSpPr/>
      </dsp:nvSpPr>
      <dsp:spPr>
        <a:xfrm rot="16011804">
          <a:off x="4869285" y="2265850"/>
          <a:ext cx="382845" cy="0"/>
        </a:xfrm>
        <a:custGeom>
          <a:avLst/>
          <a:gdLst/>
          <a:ahLst/>
          <a:cxnLst/>
          <a:rect l="0" t="0" r="0" b="0"/>
          <a:pathLst>
            <a:path>
              <a:moveTo>
                <a:pt x="0" y="0"/>
              </a:moveTo>
              <a:lnTo>
                <a:pt x="382845"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73301F-9424-4986-A412-1B2333DBD76E}">
      <dsp:nvSpPr>
        <dsp:cNvPr id="0" name=""/>
        <dsp:cNvSpPr/>
      </dsp:nvSpPr>
      <dsp:spPr>
        <a:xfrm>
          <a:off x="3815097" y="2456986"/>
          <a:ext cx="2591865" cy="1454318"/>
        </a:xfrm>
        <a:prstGeom prst="roundRect">
          <a:avLst/>
        </a:prstGeom>
        <a:blipFill rotWithShape="0">
          <a:blip xmlns:r="http://schemas.openxmlformats.org/officeDocument/2006/relationships" r:embed="rId1"/>
          <a:srcRect/>
          <a:stretch>
            <a:fillRect l="-15000" r="-1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2800350">
            <a:lnSpc>
              <a:spcPct val="90000"/>
            </a:lnSpc>
            <a:spcBef>
              <a:spcPct val="0"/>
            </a:spcBef>
            <a:spcAft>
              <a:spcPct val="35000"/>
            </a:spcAft>
          </a:pPr>
          <a:endParaRPr lang="es-EC" sz="6300" kern="1200" dirty="0"/>
        </a:p>
      </dsp:txBody>
      <dsp:txXfrm>
        <a:off x="3886091" y="2527980"/>
        <a:ext cx="2449877" cy="1312330"/>
      </dsp:txXfrm>
    </dsp:sp>
    <dsp:sp modelId="{4E303920-1160-438D-804F-1ABACC60B9AB}">
      <dsp:nvSpPr>
        <dsp:cNvPr id="0" name=""/>
        <dsp:cNvSpPr/>
      </dsp:nvSpPr>
      <dsp:spPr>
        <a:xfrm>
          <a:off x="3638262" y="1356519"/>
          <a:ext cx="2784587" cy="71819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glow rad="1397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s-EC" sz="1800" b="1" kern="1200" dirty="0">
              <a:latin typeface="Times New Roman" panose="02020603050405020304" pitchFamily="18" charset="0"/>
              <a:cs typeface="Times New Roman" panose="02020603050405020304" pitchFamily="18" charset="0"/>
            </a:rPr>
            <a:t>Transmisión de potencia y movimiento </a:t>
          </a:r>
          <a:endParaRPr lang="es-EC" sz="1800" kern="1200" dirty="0">
            <a:latin typeface="Times New Roman" panose="02020603050405020304" pitchFamily="18" charset="0"/>
            <a:cs typeface="Times New Roman" panose="02020603050405020304" pitchFamily="18" charset="0"/>
          </a:endParaRPr>
        </a:p>
      </dsp:txBody>
      <dsp:txXfrm>
        <a:off x="3673321" y="1391578"/>
        <a:ext cx="2714469" cy="648077"/>
      </dsp:txXfrm>
    </dsp:sp>
    <dsp:sp modelId="{B0ED0F24-7C5E-4CF3-BEEF-F90BE1438361}">
      <dsp:nvSpPr>
        <dsp:cNvPr id="0" name=""/>
        <dsp:cNvSpPr/>
      </dsp:nvSpPr>
      <dsp:spPr>
        <a:xfrm rot="13052419">
          <a:off x="3786825" y="1092652"/>
          <a:ext cx="866101" cy="0"/>
        </a:xfrm>
        <a:custGeom>
          <a:avLst/>
          <a:gdLst/>
          <a:ahLst/>
          <a:cxnLst/>
          <a:rect l="0" t="0" r="0" b="0"/>
          <a:pathLst>
            <a:path>
              <a:moveTo>
                <a:pt x="0" y="0"/>
              </a:moveTo>
              <a:lnTo>
                <a:pt x="866101" y="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026CFA-F2B9-4B74-BEAE-C5E134B63AB2}">
      <dsp:nvSpPr>
        <dsp:cNvPr id="0" name=""/>
        <dsp:cNvSpPr/>
      </dsp:nvSpPr>
      <dsp:spPr>
        <a:xfrm>
          <a:off x="2176029" y="0"/>
          <a:ext cx="2322414" cy="828786"/>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glow rad="1397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s-EC" sz="1800" kern="1200" dirty="0">
              <a:latin typeface="Times New Roman" panose="02020603050405020304" pitchFamily="18" charset="0"/>
              <a:cs typeface="Times New Roman" panose="02020603050405020304" pitchFamily="18" charset="0"/>
            </a:rPr>
            <a:t>Motor eléctrico</a:t>
          </a:r>
        </a:p>
      </dsp:txBody>
      <dsp:txXfrm>
        <a:off x="2216487" y="40458"/>
        <a:ext cx="2241498" cy="747870"/>
      </dsp:txXfrm>
    </dsp:sp>
    <dsp:sp modelId="{432EA2C9-8184-4FE3-AF18-1334A37DAD47}">
      <dsp:nvSpPr>
        <dsp:cNvPr id="0" name=""/>
        <dsp:cNvSpPr/>
      </dsp:nvSpPr>
      <dsp:spPr>
        <a:xfrm rot="19266146">
          <a:off x="5383274" y="1094972"/>
          <a:ext cx="833042" cy="0"/>
        </a:xfrm>
        <a:custGeom>
          <a:avLst/>
          <a:gdLst/>
          <a:ahLst/>
          <a:cxnLst/>
          <a:rect l="0" t="0" r="0" b="0"/>
          <a:pathLst>
            <a:path>
              <a:moveTo>
                <a:pt x="0" y="0"/>
              </a:moveTo>
              <a:lnTo>
                <a:pt x="833042" y="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A206FF-2002-4B6F-BC41-EE46A507C6B0}">
      <dsp:nvSpPr>
        <dsp:cNvPr id="0" name=""/>
        <dsp:cNvSpPr/>
      </dsp:nvSpPr>
      <dsp:spPr>
        <a:xfrm>
          <a:off x="5460427" y="0"/>
          <a:ext cx="2360034" cy="833426"/>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glow rad="1397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s-EC" sz="1800" kern="1200" dirty="0">
              <a:latin typeface="Times New Roman" panose="02020603050405020304" pitchFamily="18" charset="0"/>
              <a:cs typeface="Times New Roman" panose="02020603050405020304" pitchFamily="18" charset="0"/>
            </a:rPr>
            <a:t>Caja reductora de velocidad.</a:t>
          </a:r>
        </a:p>
      </dsp:txBody>
      <dsp:txXfrm>
        <a:off x="5501112" y="40685"/>
        <a:ext cx="2278664" cy="752056"/>
      </dsp:txXfrm>
    </dsp:sp>
    <dsp:sp modelId="{34526776-C0EB-49C8-BFDD-AEFB90930602}">
      <dsp:nvSpPr>
        <dsp:cNvPr id="0" name=""/>
        <dsp:cNvSpPr/>
      </dsp:nvSpPr>
      <dsp:spPr>
        <a:xfrm>
          <a:off x="7576803" y="4165727"/>
          <a:ext cx="2211521" cy="55131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glow rad="1397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s-EC" sz="1800" b="1" kern="1200" dirty="0">
              <a:latin typeface="Times New Roman" panose="02020603050405020304" pitchFamily="18" charset="0"/>
              <a:cs typeface="Times New Roman" panose="02020603050405020304" pitchFamily="18" charset="0"/>
            </a:rPr>
            <a:t>Curvado </a:t>
          </a:r>
          <a:endParaRPr lang="es-EC" sz="1800" kern="1200" dirty="0">
            <a:latin typeface="Times New Roman" panose="02020603050405020304" pitchFamily="18" charset="0"/>
            <a:cs typeface="Times New Roman" panose="02020603050405020304" pitchFamily="18" charset="0"/>
          </a:endParaRPr>
        </a:p>
      </dsp:txBody>
      <dsp:txXfrm>
        <a:off x="7603716" y="4192640"/>
        <a:ext cx="2157695" cy="497484"/>
      </dsp:txXfrm>
    </dsp:sp>
    <dsp:sp modelId="{CB40ACEE-9C93-4D47-A337-E5A260090482}">
      <dsp:nvSpPr>
        <dsp:cNvPr id="0" name=""/>
        <dsp:cNvSpPr/>
      </dsp:nvSpPr>
      <dsp:spPr>
        <a:xfrm>
          <a:off x="247046" y="4291967"/>
          <a:ext cx="2732774" cy="575132"/>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glow rad="101600">
            <a:schemeClr val="accent4">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s-EC" sz="1800" b="1" kern="1200" dirty="0">
              <a:latin typeface="Times New Roman" panose="02020603050405020304" pitchFamily="18" charset="0"/>
              <a:cs typeface="Times New Roman" panose="02020603050405020304" pitchFamily="18" charset="0"/>
            </a:rPr>
            <a:t>Control y soporte</a:t>
          </a:r>
          <a:endParaRPr lang="es-EC" sz="1800" kern="1200" dirty="0"/>
        </a:p>
      </dsp:txBody>
      <dsp:txXfrm>
        <a:off x="275122" y="4320043"/>
        <a:ext cx="2676622" cy="5189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8535B-C8FA-46B1-AAA9-BFE2BDA0D3D5}">
      <dsp:nvSpPr>
        <dsp:cNvPr id="0" name=""/>
        <dsp:cNvSpPr/>
      </dsp:nvSpPr>
      <dsp:spPr>
        <a:xfrm>
          <a:off x="2267367" y="454662"/>
          <a:ext cx="353014" cy="91440"/>
        </a:xfrm>
        <a:custGeom>
          <a:avLst/>
          <a:gdLst/>
          <a:ahLst/>
          <a:cxnLst/>
          <a:rect l="0" t="0" r="0" b="0"/>
          <a:pathLst>
            <a:path>
              <a:moveTo>
                <a:pt x="0" y="45720"/>
              </a:moveTo>
              <a:lnTo>
                <a:pt x="353014"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latin typeface="+mj-lt"/>
          </a:endParaRPr>
        </a:p>
      </dsp:txBody>
      <dsp:txXfrm>
        <a:off x="2434284" y="498464"/>
        <a:ext cx="19180" cy="3836"/>
      </dsp:txXfrm>
    </dsp:sp>
    <dsp:sp modelId="{9FB811FB-6710-4122-B401-A64DDDE3947E}">
      <dsp:nvSpPr>
        <dsp:cNvPr id="0" name=""/>
        <dsp:cNvSpPr/>
      </dsp:nvSpPr>
      <dsp:spPr>
        <a:xfrm>
          <a:off x="601280" y="16"/>
          <a:ext cx="1667887" cy="100073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glow rad="1016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a:latin typeface="+mj-lt"/>
            </a:rPr>
            <a:t>Bastidor principal de la máquina.</a:t>
          </a:r>
        </a:p>
      </dsp:txBody>
      <dsp:txXfrm>
        <a:off x="601280" y="16"/>
        <a:ext cx="1667887" cy="1000732"/>
      </dsp:txXfrm>
    </dsp:sp>
    <dsp:sp modelId="{FD16EB59-3959-4E9A-9E33-295197F9F558}">
      <dsp:nvSpPr>
        <dsp:cNvPr id="0" name=""/>
        <dsp:cNvSpPr/>
      </dsp:nvSpPr>
      <dsp:spPr>
        <a:xfrm>
          <a:off x="1435224" y="998948"/>
          <a:ext cx="2051501" cy="353014"/>
        </a:xfrm>
        <a:custGeom>
          <a:avLst/>
          <a:gdLst/>
          <a:ahLst/>
          <a:cxnLst/>
          <a:rect l="0" t="0" r="0" b="0"/>
          <a:pathLst>
            <a:path>
              <a:moveTo>
                <a:pt x="2051501" y="0"/>
              </a:moveTo>
              <a:lnTo>
                <a:pt x="2051501" y="193607"/>
              </a:lnTo>
              <a:lnTo>
                <a:pt x="0" y="193607"/>
              </a:lnTo>
              <a:lnTo>
                <a:pt x="0" y="353014"/>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latin typeface="+mj-lt"/>
          </a:endParaRPr>
        </a:p>
      </dsp:txBody>
      <dsp:txXfrm>
        <a:off x="2408798" y="1173537"/>
        <a:ext cx="104352" cy="3836"/>
      </dsp:txXfrm>
    </dsp:sp>
    <dsp:sp modelId="{9BA5D1A0-04E8-473A-A486-6A36FE8531A2}">
      <dsp:nvSpPr>
        <dsp:cNvPr id="0" name=""/>
        <dsp:cNvSpPr/>
      </dsp:nvSpPr>
      <dsp:spPr>
        <a:xfrm>
          <a:off x="2652782" y="16"/>
          <a:ext cx="1667887" cy="100073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glow rad="1016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a:latin typeface="+mj-lt"/>
            </a:rPr>
            <a:t>Estructura de soporte. </a:t>
          </a:r>
          <a:endParaRPr lang="es-EC" sz="1800" kern="1200" dirty="0">
            <a:latin typeface="+mj-lt"/>
          </a:endParaRPr>
        </a:p>
      </dsp:txBody>
      <dsp:txXfrm>
        <a:off x="2652782" y="16"/>
        <a:ext cx="1667887" cy="1000732"/>
      </dsp:txXfrm>
    </dsp:sp>
    <dsp:sp modelId="{8B073CE8-64E0-4B4E-AD06-24BC3CA5E79B}">
      <dsp:nvSpPr>
        <dsp:cNvPr id="0" name=""/>
        <dsp:cNvSpPr/>
      </dsp:nvSpPr>
      <dsp:spPr>
        <a:xfrm>
          <a:off x="2267367" y="1839008"/>
          <a:ext cx="353014" cy="91440"/>
        </a:xfrm>
        <a:custGeom>
          <a:avLst/>
          <a:gdLst/>
          <a:ahLst/>
          <a:cxnLst/>
          <a:rect l="0" t="0" r="0" b="0"/>
          <a:pathLst>
            <a:path>
              <a:moveTo>
                <a:pt x="0" y="45720"/>
              </a:moveTo>
              <a:lnTo>
                <a:pt x="353014"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s-EC" sz="1800" kern="1200">
            <a:latin typeface="+mj-lt"/>
          </a:endParaRPr>
        </a:p>
      </dsp:txBody>
      <dsp:txXfrm>
        <a:off x="2434284" y="1882810"/>
        <a:ext cx="19180" cy="3836"/>
      </dsp:txXfrm>
    </dsp:sp>
    <dsp:sp modelId="{27C8C07F-4F21-4E7B-90EB-50CE884A1994}">
      <dsp:nvSpPr>
        <dsp:cNvPr id="0" name=""/>
        <dsp:cNvSpPr/>
      </dsp:nvSpPr>
      <dsp:spPr>
        <a:xfrm>
          <a:off x="601280" y="1384362"/>
          <a:ext cx="1667887" cy="100073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glow rad="1016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a:latin typeface="+mj-lt"/>
            </a:rPr>
            <a:t>Tablero de control. </a:t>
          </a:r>
          <a:endParaRPr lang="es-EC" sz="1800" kern="1200" dirty="0">
            <a:latin typeface="+mj-lt"/>
          </a:endParaRPr>
        </a:p>
      </dsp:txBody>
      <dsp:txXfrm>
        <a:off x="601280" y="1384362"/>
        <a:ext cx="1667887" cy="1000732"/>
      </dsp:txXfrm>
    </dsp:sp>
    <dsp:sp modelId="{CB8FA63B-0172-4BA4-9A8A-AE83720CF808}">
      <dsp:nvSpPr>
        <dsp:cNvPr id="0" name=""/>
        <dsp:cNvSpPr/>
      </dsp:nvSpPr>
      <dsp:spPr>
        <a:xfrm>
          <a:off x="2652782" y="1384362"/>
          <a:ext cx="1667887" cy="100073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glow rad="1016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a:latin typeface="+mj-lt"/>
            </a:rPr>
            <a:t>Mando de operación a distancia</a:t>
          </a:r>
        </a:p>
      </dsp:txBody>
      <dsp:txXfrm>
        <a:off x="2652782" y="1384362"/>
        <a:ext cx="1667887" cy="10007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14736-B34D-43E6-A9CB-2C027A48AB54}">
      <dsp:nvSpPr>
        <dsp:cNvPr id="0" name=""/>
        <dsp:cNvSpPr/>
      </dsp:nvSpPr>
      <dsp:spPr>
        <a:xfrm>
          <a:off x="117991" y="733325"/>
          <a:ext cx="1958280" cy="2530431"/>
        </a:xfrm>
        <a:prstGeom prst="roundRect">
          <a:avLst>
            <a:gd name="adj" fmla="val 10000"/>
          </a:avLst>
        </a:prstGeom>
        <a:blipFill rotWithShape="1">
          <a:blip xmlns:r="http://schemas.openxmlformats.org/officeDocument/2006/relationships" r:embed="rId1"/>
          <a:srcRect/>
          <a:stretch>
            <a:fillRect l="-8000" r="-8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E7F2A5-5E36-4BD7-A650-B094834DB7A7}">
      <dsp:nvSpPr>
        <dsp:cNvPr id="0" name=""/>
        <dsp:cNvSpPr/>
      </dsp:nvSpPr>
      <dsp:spPr>
        <a:xfrm>
          <a:off x="6" y="3594706"/>
          <a:ext cx="1958280" cy="1136174"/>
        </a:xfrm>
        <a:prstGeom prst="roundRect">
          <a:avLst>
            <a:gd name="adj" fmla="val 10000"/>
          </a:avLst>
        </a:prstGeom>
        <a:gradFill flip="none" rotWithShape="0">
          <a:gsLst>
            <a:gs pos="0">
              <a:schemeClr val="lt1">
                <a:hueOff val="0"/>
                <a:satOff val="0"/>
                <a:lumOff val="0"/>
                <a:shade val="30000"/>
                <a:satMod val="115000"/>
              </a:schemeClr>
            </a:gs>
            <a:gs pos="50000">
              <a:schemeClr val="lt1">
                <a:hueOff val="0"/>
                <a:satOff val="0"/>
                <a:lumOff val="0"/>
                <a:shade val="67500"/>
                <a:satMod val="115000"/>
              </a:schemeClr>
            </a:gs>
            <a:gs pos="100000">
              <a:schemeClr val="lt1">
                <a:hueOff val="0"/>
                <a:satOff val="0"/>
                <a:lumOff val="0"/>
                <a:shade val="100000"/>
                <a:satMod val="115000"/>
              </a:schemeClr>
            </a:gs>
          </a:gsLst>
          <a:path path="circle">
            <a:fillToRect l="50000" t="50000" r="50000" b="50000"/>
          </a:path>
          <a:tileRect/>
        </a:gradFill>
        <a:ln w="25400" cap="flat" cmpd="sng" algn="ctr">
          <a:solidFill>
            <a:schemeClr val="dk2">
              <a:shade val="80000"/>
              <a:hueOff val="0"/>
              <a:satOff val="0"/>
              <a:lumOff val="0"/>
              <a:alphaOff val="0"/>
            </a:schemeClr>
          </a:solidFill>
          <a:prstDash val="solid"/>
        </a:ln>
        <a:effectLst>
          <a:glow rad="1397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1" i="1" kern="1200" dirty="0">
              <a:solidFill>
                <a:schemeClr val="tx1"/>
              </a:solidFill>
              <a:latin typeface="+mj-lt"/>
            </a:rPr>
            <a:t>Laboratorio de Procesos de Manufactura</a:t>
          </a:r>
        </a:p>
      </dsp:txBody>
      <dsp:txXfrm>
        <a:off x="33283" y="3627983"/>
        <a:ext cx="1891726" cy="1069620"/>
      </dsp:txXfrm>
    </dsp:sp>
    <dsp:sp modelId="{F53D5F9E-9C16-4069-B601-006201DC9185}">
      <dsp:nvSpPr>
        <dsp:cNvPr id="0" name=""/>
        <dsp:cNvSpPr/>
      </dsp:nvSpPr>
      <dsp:spPr>
        <a:xfrm rot="21149296">
          <a:off x="2442013" y="1561502"/>
          <a:ext cx="370511" cy="47054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s-EC" sz="2100" kern="1200"/>
        </a:p>
      </dsp:txBody>
      <dsp:txXfrm>
        <a:off x="2442490" y="1662876"/>
        <a:ext cx="259358" cy="282329"/>
      </dsp:txXfrm>
    </dsp:sp>
    <dsp:sp modelId="{4BE1138E-B287-4A5E-858D-D9A9B74FA839}">
      <dsp:nvSpPr>
        <dsp:cNvPr id="0" name=""/>
        <dsp:cNvSpPr/>
      </dsp:nvSpPr>
      <dsp:spPr>
        <a:xfrm>
          <a:off x="3125790" y="366206"/>
          <a:ext cx="1958280" cy="2471447"/>
        </a:xfrm>
        <a:prstGeom prst="roundRect">
          <a:avLst>
            <a:gd name="adj" fmla="val 10000"/>
          </a:avLst>
        </a:prstGeom>
        <a:blipFill rotWithShape="1">
          <a:blip xmlns:r="http://schemas.openxmlformats.org/officeDocument/2006/relationships" r:embed="rId2"/>
          <a:srcRect/>
          <a:stretch>
            <a:fillRect l="-12000" r="-12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A01270-320F-4F06-AE0C-EF13F77BB91B}">
      <dsp:nvSpPr>
        <dsp:cNvPr id="0" name=""/>
        <dsp:cNvSpPr/>
      </dsp:nvSpPr>
      <dsp:spPr>
        <a:xfrm>
          <a:off x="3125791" y="3026609"/>
          <a:ext cx="1958280" cy="1136174"/>
        </a:xfrm>
        <a:prstGeom prst="roundRect">
          <a:avLst>
            <a:gd name="adj" fmla="val 10000"/>
          </a:avLst>
        </a:prstGeom>
        <a:gradFill flip="none" rotWithShape="0">
          <a:gsLst>
            <a:gs pos="0">
              <a:schemeClr val="lt1">
                <a:hueOff val="0"/>
                <a:satOff val="0"/>
                <a:lumOff val="0"/>
                <a:shade val="30000"/>
                <a:satMod val="115000"/>
              </a:schemeClr>
            </a:gs>
            <a:gs pos="50000">
              <a:schemeClr val="lt1">
                <a:hueOff val="0"/>
                <a:satOff val="0"/>
                <a:lumOff val="0"/>
                <a:shade val="67500"/>
                <a:satMod val="115000"/>
              </a:schemeClr>
            </a:gs>
            <a:gs pos="100000">
              <a:schemeClr val="lt1">
                <a:hueOff val="0"/>
                <a:satOff val="0"/>
                <a:lumOff val="0"/>
                <a:shade val="100000"/>
                <a:satMod val="115000"/>
              </a:schemeClr>
            </a:gs>
          </a:gsLst>
          <a:path path="circle">
            <a:fillToRect l="50000" t="50000" r="50000" b="50000"/>
          </a:path>
          <a:tileRect/>
        </a:gradFill>
        <a:ln w="25400" cap="flat" cmpd="sng" algn="ctr">
          <a:solidFill>
            <a:schemeClr val="dk2">
              <a:shade val="80000"/>
              <a:hueOff val="0"/>
              <a:satOff val="0"/>
              <a:lumOff val="0"/>
              <a:alphaOff val="0"/>
            </a:schemeClr>
          </a:solidFill>
          <a:prstDash val="solid"/>
        </a:ln>
        <a:effectLst>
          <a:glow rad="1397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1" i="1" kern="1200" dirty="0">
              <a:solidFill>
                <a:schemeClr val="tx1"/>
              </a:solidFill>
              <a:latin typeface="+mj-lt"/>
            </a:rPr>
            <a:t>Conformado en Frio</a:t>
          </a:r>
        </a:p>
      </dsp:txBody>
      <dsp:txXfrm>
        <a:off x="3159068" y="3059886"/>
        <a:ext cx="1891726" cy="1069620"/>
      </dsp:txXfrm>
    </dsp:sp>
    <dsp:sp modelId="{D885FD3E-F561-4018-A515-2BF474B97A0B}">
      <dsp:nvSpPr>
        <dsp:cNvPr id="0" name=""/>
        <dsp:cNvSpPr/>
      </dsp:nvSpPr>
      <dsp:spPr>
        <a:xfrm rot="500573">
          <a:off x="5452676" y="1591765"/>
          <a:ext cx="374550" cy="470547"/>
        </a:xfrm>
        <a:prstGeom prst="rightArrow">
          <a:avLst>
            <a:gd name="adj1" fmla="val 60000"/>
            <a:gd name="adj2" fmla="val 50000"/>
          </a:avLst>
        </a:prstGeom>
        <a:blipFill rotWithShape="1">
          <a:blip xmlns:r="http://schemas.openxmlformats.org/officeDocument/2006/relationships" r:embed="rId2"/>
          <a:srcRect/>
          <a:stretch>
            <a:fillRect l="-12000" r="-12000"/>
          </a:stretch>
        </a:blip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s-EC" sz="2100" kern="1200"/>
        </a:p>
      </dsp:txBody>
      <dsp:txXfrm>
        <a:off x="5453271" y="1677722"/>
        <a:ext cx="262185" cy="282329"/>
      </dsp:txXfrm>
    </dsp:sp>
    <dsp:sp modelId="{49B41359-9B1C-4315-9E67-A2A6937B6945}">
      <dsp:nvSpPr>
        <dsp:cNvPr id="0" name=""/>
        <dsp:cNvSpPr/>
      </dsp:nvSpPr>
      <dsp:spPr>
        <a:xfrm>
          <a:off x="6142891" y="779168"/>
          <a:ext cx="1958280" cy="2530431"/>
        </a:xfrm>
        <a:prstGeom prst="roundRect">
          <a:avLst>
            <a:gd name="adj" fmla="val 10000"/>
          </a:avLst>
        </a:prstGeom>
        <a:blipFill rotWithShape="1">
          <a:blip xmlns:r="http://schemas.openxmlformats.org/officeDocument/2006/relationships" r:embed="rId3"/>
          <a:srcRect/>
          <a:stretch>
            <a:fillRect t="-17000" b="-17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C088DE-1A71-4265-A44A-47F1E2A19B7D}">
      <dsp:nvSpPr>
        <dsp:cNvPr id="0" name=""/>
        <dsp:cNvSpPr/>
      </dsp:nvSpPr>
      <dsp:spPr>
        <a:xfrm>
          <a:off x="6142892" y="3732647"/>
          <a:ext cx="1958280" cy="1136174"/>
        </a:xfrm>
        <a:prstGeom prst="roundRect">
          <a:avLst>
            <a:gd name="adj" fmla="val 10000"/>
          </a:avLst>
        </a:prstGeom>
        <a:gradFill flip="none" rotWithShape="0">
          <a:gsLst>
            <a:gs pos="0">
              <a:schemeClr val="lt1">
                <a:hueOff val="0"/>
                <a:satOff val="0"/>
                <a:lumOff val="0"/>
                <a:shade val="30000"/>
                <a:satMod val="115000"/>
              </a:schemeClr>
            </a:gs>
            <a:gs pos="50000">
              <a:schemeClr val="lt1">
                <a:hueOff val="0"/>
                <a:satOff val="0"/>
                <a:lumOff val="0"/>
                <a:shade val="67500"/>
                <a:satMod val="115000"/>
              </a:schemeClr>
            </a:gs>
            <a:gs pos="100000">
              <a:schemeClr val="lt1">
                <a:hueOff val="0"/>
                <a:satOff val="0"/>
                <a:lumOff val="0"/>
                <a:shade val="100000"/>
                <a:satMod val="115000"/>
              </a:schemeClr>
            </a:gs>
          </a:gsLst>
          <a:path path="circle">
            <a:fillToRect l="50000" t="50000" r="50000" b="50000"/>
          </a:path>
          <a:tileRect/>
        </a:gradFill>
        <a:ln w="25400" cap="flat" cmpd="sng" algn="ctr">
          <a:solidFill>
            <a:schemeClr val="dk2">
              <a:shade val="80000"/>
              <a:hueOff val="0"/>
              <a:satOff val="0"/>
              <a:lumOff val="0"/>
              <a:alphaOff val="0"/>
            </a:schemeClr>
          </a:solidFill>
          <a:prstDash val="solid"/>
        </a:ln>
        <a:effectLst>
          <a:glow rad="1397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1" i="1" kern="1200">
              <a:solidFill>
                <a:schemeClr val="tx1"/>
              </a:solidFill>
              <a:latin typeface="+mj-lt"/>
            </a:rPr>
            <a:t>Aplicaciones Estructurales</a:t>
          </a:r>
          <a:endParaRPr lang="es-EC" sz="2000" b="1" i="1" kern="1200" dirty="0">
            <a:solidFill>
              <a:schemeClr val="tx1"/>
            </a:solidFill>
            <a:latin typeface="+mj-lt"/>
          </a:endParaRPr>
        </a:p>
      </dsp:txBody>
      <dsp:txXfrm>
        <a:off x="6176169" y="3765924"/>
        <a:ext cx="1891726" cy="10696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28DE8-2041-482F-874A-13AFD38207EE}">
      <dsp:nvSpPr>
        <dsp:cNvPr id="0" name=""/>
        <dsp:cNvSpPr/>
      </dsp:nvSpPr>
      <dsp:spPr>
        <a:xfrm>
          <a:off x="0" y="0"/>
          <a:ext cx="9958832" cy="992233"/>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E8186C-0F76-4F47-B8BF-E4ADFFA7E694}">
      <dsp:nvSpPr>
        <dsp:cNvPr id="0" name=""/>
        <dsp:cNvSpPr/>
      </dsp:nvSpPr>
      <dsp:spPr>
        <a:xfrm>
          <a:off x="298764" y="132297"/>
          <a:ext cx="2925406" cy="727637"/>
        </a:xfrm>
        <a:prstGeom prst="roundRect">
          <a:avLst>
            <a:gd name="adj" fmla="val 10000"/>
          </a:avLst>
        </a:prstGeom>
        <a:blipFill rotWithShape="1">
          <a:blip xmlns:r="http://schemas.openxmlformats.org/officeDocument/2006/relationships" r:embed="rId1"/>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3B5760-EBEA-4F4B-B0B9-DC0EBDBBA780}">
      <dsp:nvSpPr>
        <dsp:cNvPr id="0" name=""/>
        <dsp:cNvSpPr/>
      </dsp:nvSpPr>
      <dsp:spPr>
        <a:xfrm rot="10800000">
          <a:off x="298764" y="992233"/>
          <a:ext cx="2925406" cy="121272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r>
            <a:rPr lang="es-EC" sz="1900" kern="1200" dirty="0">
              <a:solidFill>
                <a:schemeClr val="tx1"/>
              </a:solidFill>
            </a:rPr>
            <a:t>la evolución industrial </a:t>
          </a:r>
          <a:endParaRPr lang="es-EC" sz="1900" kern="1200" dirty="0"/>
        </a:p>
      </dsp:txBody>
      <dsp:txXfrm rot="10800000">
        <a:off x="336060" y="992233"/>
        <a:ext cx="2850814" cy="1175433"/>
      </dsp:txXfrm>
    </dsp:sp>
    <dsp:sp modelId="{124F7CE4-88F0-4822-97D3-D90DA1AE11F0}">
      <dsp:nvSpPr>
        <dsp:cNvPr id="0" name=""/>
        <dsp:cNvSpPr/>
      </dsp:nvSpPr>
      <dsp:spPr>
        <a:xfrm>
          <a:off x="3516712" y="139203"/>
          <a:ext cx="2925406" cy="727637"/>
        </a:xfrm>
        <a:prstGeom prst="roundRect">
          <a:avLst>
            <a:gd name="adj" fmla="val 10000"/>
          </a:avLst>
        </a:prstGeom>
        <a:blipFill rotWithShape="1">
          <a:blip xmlns:r="http://schemas.openxmlformats.org/officeDocument/2006/relationships" r:embed="rId2"/>
          <a:srcRect/>
          <a:stretch>
            <a:fillRect t="-17000" b="-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43D49D-B06D-46B8-A053-510CB759D21C}">
      <dsp:nvSpPr>
        <dsp:cNvPr id="0" name=""/>
        <dsp:cNvSpPr/>
      </dsp:nvSpPr>
      <dsp:spPr>
        <a:xfrm rot="10800000">
          <a:off x="3516712" y="992233"/>
          <a:ext cx="2925406" cy="121272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r>
            <a:rPr lang="es-EC" sz="1900" kern="1200" dirty="0">
              <a:solidFill>
                <a:schemeClr val="tx1"/>
              </a:solidFill>
            </a:rPr>
            <a:t>tiempos de producción y costos reducidos</a:t>
          </a:r>
          <a:endParaRPr lang="es-EC" sz="1900" kern="1200" dirty="0"/>
        </a:p>
      </dsp:txBody>
      <dsp:txXfrm rot="10800000">
        <a:off x="3554008" y="992233"/>
        <a:ext cx="2850814" cy="1175433"/>
      </dsp:txXfrm>
    </dsp:sp>
    <dsp:sp modelId="{A7F55875-6023-4C05-8F91-EF00E7ABDBA7}">
      <dsp:nvSpPr>
        <dsp:cNvPr id="0" name=""/>
        <dsp:cNvSpPr/>
      </dsp:nvSpPr>
      <dsp:spPr>
        <a:xfrm>
          <a:off x="6734660" y="132297"/>
          <a:ext cx="2925406" cy="727637"/>
        </a:xfrm>
        <a:prstGeom prst="roundRect">
          <a:avLst>
            <a:gd name="adj" fmla="val 10000"/>
          </a:avLst>
        </a:prstGeom>
        <a:blipFill rotWithShape="1">
          <a:blip xmlns:r="http://schemas.openxmlformats.org/officeDocument/2006/relationships" r:embed="rId3"/>
          <a:srcRect/>
          <a:stretch>
            <a:fillRect t="-30000" b="-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C791B4-E723-4211-B10E-9A27FE35F049}">
      <dsp:nvSpPr>
        <dsp:cNvPr id="0" name=""/>
        <dsp:cNvSpPr/>
      </dsp:nvSpPr>
      <dsp:spPr>
        <a:xfrm rot="10800000">
          <a:off x="6734660" y="992233"/>
          <a:ext cx="2925406" cy="121272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r>
            <a:rPr lang="es-EC" sz="1900" kern="1200" dirty="0">
              <a:solidFill>
                <a:schemeClr val="tx1"/>
              </a:solidFill>
            </a:rPr>
            <a:t>mejoramiento continuo en los procesos de producción </a:t>
          </a:r>
          <a:r>
            <a:rPr lang="es-EC" sz="1900" kern="1200" dirty="0" smtClean="0">
              <a:solidFill>
                <a:schemeClr val="tx1"/>
              </a:solidFill>
            </a:rPr>
            <a:t> </a:t>
          </a:r>
          <a:endParaRPr lang="es-EC" sz="1900" kern="1200" dirty="0"/>
        </a:p>
      </dsp:txBody>
      <dsp:txXfrm rot="10800000">
        <a:off x="6771956" y="992233"/>
        <a:ext cx="2850814" cy="11754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DEB892-2695-42EB-B3A3-6A39ADC6C60D}">
      <dsp:nvSpPr>
        <dsp:cNvPr id="0" name=""/>
        <dsp:cNvSpPr/>
      </dsp:nvSpPr>
      <dsp:spPr>
        <a:xfrm>
          <a:off x="5762942" y="644021"/>
          <a:ext cx="134937" cy="591155"/>
        </a:xfrm>
        <a:custGeom>
          <a:avLst/>
          <a:gdLst/>
          <a:ahLst/>
          <a:cxnLst/>
          <a:rect l="0" t="0" r="0" b="0"/>
          <a:pathLst>
            <a:path>
              <a:moveTo>
                <a:pt x="134937" y="0"/>
              </a:moveTo>
              <a:lnTo>
                <a:pt x="134937" y="591155"/>
              </a:lnTo>
              <a:lnTo>
                <a:pt x="0" y="59115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E659D0-6857-4AED-BF12-7EE3FC28E46A}">
      <dsp:nvSpPr>
        <dsp:cNvPr id="0" name=""/>
        <dsp:cNvSpPr/>
      </dsp:nvSpPr>
      <dsp:spPr>
        <a:xfrm>
          <a:off x="5897880" y="644021"/>
          <a:ext cx="3244957" cy="1182311"/>
        </a:xfrm>
        <a:custGeom>
          <a:avLst/>
          <a:gdLst/>
          <a:ahLst/>
          <a:cxnLst/>
          <a:rect l="0" t="0" r="0" b="0"/>
          <a:pathLst>
            <a:path>
              <a:moveTo>
                <a:pt x="0" y="0"/>
              </a:moveTo>
              <a:lnTo>
                <a:pt x="0" y="1047374"/>
              </a:lnTo>
              <a:lnTo>
                <a:pt x="3244957" y="1047374"/>
              </a:lnTo>
              <a:lnTo>
                <a:pt x="3244957" y="118231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0DB8F8-6776-4876-98A2-057101B88061}">
      <dsp:nvSpPr>
        <dsp:cNvPr id="0" name=""/>
        <dsp:cNvSpPr/>
      </dsp:nvSpPr>
      <dsp:spPr>
        <a:xfrm>
          <a:off x="5852160" y="644021"/>
          <a:ext cx="91440" cy="1182311"/>
        </a:xfrm>
        <a:custGeom>
          <a:avLst/>
          <a:gdLst/>
          <a:ahLst/>
          <a:cxnLst/>
          <a:rect l="0" t="0" r="0" b="0"/>
          <a:pathLst>
            <a:path>
              <a:moveTo>
                <a:pt x="45720" y="0"/>
              </a:moveTo>
              <a:lnTo>
                <a:pt x="45720" y="118231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CA78E9-FD76-472B-8CC9-23DF5F4DA4DB}">
      <dsp:nvSpPr>
        <dsp:cNvPr id="0" name=""/>
        <dsp:cNvSpPr/>
      </dsp:nvSpPr>
      <dsp:spPr>
        <a:xfrm>
          <a:off x="2652922" y="644021"/>
          <a:ext cx="3244957" cy="1182311"/>
        </a:xfrm>
        <a:custGeom>
          <a:avLst/>
          <a:gdLst/>
          <a:ahLst/>
          <a:cxnLst/>
          <a:rect l="0" t="0" r="0" b="0"/>
          <a:pathLst>
            <a:path>
              <a:moveTo>
                <a:pt x="3244957" y="0"/>
              </a:moveTo>
              <a:lnTo>
                <a:pt x="3244957" y="1047374"/>
              </a:lnTo>
              <a:lnTo>
                <a:pt x="0" y="1047374"/>
              </a:lnTo>
              <a:lnTo>
                <a:pt x="0" y="118231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D9C1EB-9C8B-4241-8866-471C70C00779}">
      <dsp:nvSpPr>
        <dsp:cNvPr id="0" name=""/>
        <dsp:cNvSpPr/>
      </dsp:nvSpPr>
      <dsp:spPr>
        <a:xfrm>
          <a:off x="4293694" y="1460"/>
          <a:ext cx="3208370" cy="6425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glow rad="101600">
            <a:srgbClr val="FFFF00">
              <a:alpha val="6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EC" sz="2300" kern="1200" dirty="0"/>
            <a:t>La modularidad </a:t>
          </a:r>
        </a:p>
      </dsp:txBody>
      <dsp:txXfrm>
        <a:off x="4293694" y="1460"/>
        <a:ext cx="3208370" cy="642560"/>
      </dsp:txXfrm>
    </dsp:sp>
    <dsp:sp modelId="{4FE3C5EE-D568-495C-BEA1-4D439CF9624D}">
      <dsp:nvSpPr>
        <dsp:cNvPr id="0" name=""/>
        <dsp:cNvSpPr/>
      </dsp:nvSpPr>
      <dsp:spPr>
        <a:xfrm>
          <a:off x="1165381" y="1826332"/>
          <a:ext cx="2975082" cy="6425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glow rad="101600">
            <a:srgbClr val="FFFF00">
              <a:alpha val="6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EC" sz="2300" kern="1200" dirty="0"/>
            <a:t>Diseño modular de Erixon </a:t>
          </a:r>
        </a:p>
      </dsp:txBody>
      <dsp:txXfrm>
        <a:off x="1165381" y="1826332"/>
        <a:ext cx="2975082" cy="642560"/>
      </dsp:txXfrm>
    </dsp:sp>
    <dsp:sp modelId="{B09D4180-2E7D-44D4-86D6-A5BFC936CADF}">
      <dsp:nvSpPr>
        <dsp:cNvPr id="0" name=""/>
        <dsp:cNvSpPr/>
      </dsp:nvSpPr>
      <dsp:spPr>
        <a:xfrm>
          <a:off x="4410338" y="1826332"/>
          <a:ext cx="2975082" cy="6425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glow rad="101600">
            <a:srgbClr val="FFFF00">
              <a:alpha val="6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EC" sz="2300" kern="1200"/>
            <a:t>Diseño modular de productos</a:t>
          </a:r>
          <a:endParaRPr lang="es-EC" sz="2300" kern="1200" dirty="0"/>
        </a:p>
      </dsp:txBody>
      <dsp:txXfrm>
        <a:off x="4410338" y="1826332"/>
        <a:ext cx="2975082" cy="642560"/>
      </dsp:txXfrm>
    </dsp:sp>
    <dsp:sp modelId="{C5F3BB40-BBDB-49B2-8B52-9213342E5A30}">
      <dsp:nvSpPr>
        <dsp:cNvPr id="0" name=""/>
        <dsp:cNvSpPr/>
      </dsp:nvSpPr>
      <dsp:spPr>
        <a:xfrm>
          <a:off x="7655296" y="1826332"/>
          <a:ext cx="2975082" cy="6425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glow rad="101600">
            <a:srgbClr val="FFFF00">
              <a:alpha val="6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EC" sz="2300" kern="1200" dirty="0"/>
            <a:t>Diseño modular de Reus</a:t>
          </a:r>
        </a:p>
      </dsp:txBody>
      <dsp:txXfrm>
        <a:off x="7655296" y="1826332"/>
        <a:ext cx="2975082" cy="642560"/>
      </dsp:txXfrm>
    </dsp:sp>
    <dsp:sp modelId="{0807976C-2681-431D-9E60-9DD5116544CF}">
      <dsp:nvSpPr>
        <dsp:cNvPr id="0" name=""/>
        <dsp:cNvSpPr/>
      </dsp:nvSpPr>
      <dsp:spPr>
        <a:xfrm>
          <a:off x="3162987" y="913896"/>
          <a:ext cx="2599955" cy="64256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a:glow rad="101600">
            <a:srgbClr val="FFFF00">
              <a:alpha val="6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EC" sz="2300" kern="1200"/>
            <a:t>funcionalidad y constructivo </a:t>
          </a:r>
          <a:endParaRPr lang="es-EC" sz="2300" kern="1200" dirty="0"/>
        </a:p>
      </dsp:txBody>
      <dsp:txXfrm>
        <a:off x="3162987" y="913896"/>
        <a:ext cx="2599955" cy="6425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FA88F-1718-4844-82DE-D26D906DE19E}">
      <dsp:nvSpPr>
        <dsp:cNvPr id="0" name=""/>
        <dsp:cNvSpPr/>
      </dsp:nvSpPr>
      <dsp:spPr>
        <a:xfrm rot="10793503">
          <a:off x="3614933" y="2841433"/>
          <a:ext cx="1110742" cy="0"/>
        </a:xfrm>
        <a:custGeom>
          <a:avLst/>
          <a:gdLst/>
          <a:ahLst/>
          <a:cxnLst/>
          <a:rect l="0" t="0" r="0" b="0"/>
          <a:pathLst>
            <a:path>
              <a:moveTo>
                <a:pt x="0" y="0"/>
              </a:moveTo>
              <a:lnTo>
                <a:pt x="111074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2BA724-BDA5-4F6D-BF1A-8CB5F3CB3211}">
      <dsp:nvSpPr>
        <dsp:cNvPr id="0" name=""/>
        <dsp:cNvSpPr/>
      </dsp:nvSpPr>
      <dsp:spPr>
        <a:xfrm rot="21584109">
          <a:off x="6572006" y="2832905"/>
          <a:ext cx="634482" cy="0"/>
        </a:xfrm>
        <a:custGeom>
          <a:avLst/>
          <a:gdLst/>
          <a:ahLst/>
          <a:cxnLst/>
          <a:rect l="0" t="0" r="0" b="0"/>
          <a:pathLst>
            <a:path>
              <a:moveTo>
                <a:pt x="0" y="0"/>
              </a:moveTo>
              <a:lnTo>
                <a:pt x="63448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6CEE34-9B67-4A20-9739-69D3E26A8882}">
      <dsp:nvSpPr>
        <dsp:cNvPr id="0" name=""/>
        <dsp:cNvSpPr/>
      </dsp:nvSpPr>
      <dsp:spPr>
        <a:xfrm rot="15649039">
          <a:off x="5265121" y="2094435"/>
          <a:ext cx="526834" cy="0"/>
        </a:xfrm>
        <a:custGeom>
          <a:avLst/>
          <a:gdLst/>
          <a:ahLst/>
          <a:cxnLst/>
          <a:rect l="0" t="0" r="0" b="0"/>
          <a:pathLst>
            <a:path>
              <a:moveTo>
                <a:pt x="0" y="0"/>
              </a:moveTo>
              <a:lnTo>
                <a:pt x="52683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DBE3D0-242D-41C8-A1C9-7CE2FCA11E7A}">
      <dsp:nvSpPr>
        <dsp:cNvPr id="0" name=""/>
        <dsp:cNvSpPr/>
      </dsp:nvSpPr>
      <dsp:spPr>
        <a:xfrm>
          <a:off x="4725675" y="2354476"/>
          <a:ext cx="1846334" cy="968325"/>
        </a:xfrm>
        <a:prstGeom prst="roundRect">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s-EC" sz="1800" b="1" i="1" kern="1200" dirty="0">
              <a:solidFill>
                <a:schemeClr val="bg1"/>
              </a:solidFill>
              <a:latin typeface="+mj-lt"/>
            </a:rPr>
            <a:t>Diseño modular de Erixon </a:t>
          </a:r>
        </a:p>
      </dsp:txBody>
      <dsp:txXfrm>
        <a:off x="4772945" y="2401746"/>
        <a:ext cx="1751794" cy="873785"/>
      </dsp:txXfrm>
    </dsp:sp>
    <dsp:sp modelId="{8D9D7DE4-F477-4A96-95F2-A07C4EB93593}">
      <dsp:nvSpPr>
        <dsp:cNvPr id="0" name=""/>
        <dsp:cNvSpPr/>
      </dsp:nvSpPr>
      <dsp:spPr>
        <a:xfrm>
          <a:off x="4132890" y="1043514"/>
          <a:ext cx="2579372" cy="790879"/>
        </a:xfrm>
        <a:prstGeom prst="roundRect">
          <a:avLst/>
        </a:prstGeom>
        <a:solidFill>
          <a:schemeClr val="lt1"/>
        </a:solidFill>
        <a:ln w="12700" cap="flat" cmpd="sng" algn="ctr">
          <a:solidFill>
            <a:schemeClr val="dk1"/>
          </a:solidFill>
          <a:prstDash val="solid"/>
        </a:ln>
        <a:effectLst>
          <a:glow rad="101600">
            <a:srgbClr val="00B050">
              <a:alpha val="60000"/>
            </a:srgbClr>
          </a:glow>
        </a:effectLst>
      </dsp:spPr>
      <dsp:style>
        <a:lnRef idx="2">
          <a:schemeClr val="dk1"/>
        </a:lnRef>
        <a:fillRef idx="1">
          <a:schemeClr val="lt1"/>
        </a:fillRef>
        <a:effectRef idx="0">
          <a:schemeClr val="dk1"/>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EC" sz="2000" kern="1200" dirty="0">
              <a:solidFill>
                <a:schemeClr val="tx1"/>
              </a:solidFill>
              <a:latin typeface="+mj-lt"/>
            </a:rPr>
            <a:t>Se caracteriza por evaluar sistemas modulares priorizando</a:t>
          </a:r>
          <a:endParaRPr lang="es-EC" sz="2000" kern="1200" dirty="0">
            <a:latin typeface="+mj-lt"/>
          </a:endParaRPr>
        </a:p>
      </dsp:txBody>
      <dsp:txXfrm>
        <a:off x="4171498" y="1082122"/>
        <a:ext cx="2502156" cy="713663"/>
      </dsp:txXfrm>
    </dsp:sp>
    <dsp:sp modelId="{40CDF72B-2418-4534-B006-7F8096C363DA}">
      <dsp:nvSpPr>
        <dsp:cNvPr id="0" name=""/>
        <dsp:cNvSpPr/>
      </dsp:nvSpPr>
      <dsp:spPr>
        <a:xfrm rot="11601242">
          <a:off x="1912387" y="872854"/>
          <a:ext cx="2250934" cy="0"/>
        </a:xfrm>
        <a:custGeom>
          <a:avLst/>
          <a:gdLst/>
          <a:ahLst/>
          <a:cxnLst/>
          <a:rect l="0" t="0" r="0" b="0"/>
          <a:pathLst>
            <a:path>
              <a:moveTo>
                <a:pt x="0" y="0"/>
              </a:moveTo>
              <a:lnTo>
                <a:pt x="2250934"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BDF61F-1E4E-4090-BF89-9DE0AFC917B2}">
      <dsp:nvSpPr>
        <dsp:cNvPr id="0" name=""/>
        <dsp:cNvSpPr/>
      </dsp:nvSpPr>
      <dsp:spPr>
        <a:xfrm>
          <a:off x="368973" y="0"/>
          <a:ext cx="1573844" cy="852208"/>
        </a:xfrm>
        <a:prstGeom prst="roundRect">
          <a:avLst/>
        </a:prstGeom>
        <a:solidFill>
          <a:schemeClr val="lt1"/>
        </a:solidFill>
        <a:ln w="12700" cap="flat" cmpd="sng" algn="ctr">
          <a:solidFill>
            <a:schemeClr val="dk1"/>
          </a:solidFill>
          <a:prstDash val="solid"/>
        </a:ln>
        <a:effectLst>
          <a:glow rad="101600">
            <a:srgbClr val="00B050">
              <a:alpha val="60000"/>
            </a:srgbClr>
          </a:glow>
        </a:effectLst>
      </dsp:spPr>
      <dsp:style>
        <a:lnRef idx="2">
          <a:schemeClr val="dk1"/>
        </a:lnRef>
        <a:fillRef idx="1">
          <a:schemeClr val="lt1"/>
        </a:fillRef>
        <a:effectRef idx="0">
          <a:schemeClr val="dk1"/>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EC" sz="2000" kern="1200" dirty="0">
              <a:solidFill>
                <a:schemeClr val="tx1"/>
              </a:solidFill>
              <a:latin typeface="+mj-lt"/>
            </a:rPr>
            <a:t>Desarrollo</a:t>
          </a:r>
          <a:endParaRPr lang="es-EC" sz="2000" kern="1200" dirty="0">
            <a:latin typeface="+mj-lt"/>
          </a:endParaRPr>
        </a:p>
      </dsp:txBody>
      <dsp:txXfrm>
        <a:off x="410574" y="41601"/>
        <a:ext cx="1490642" cy="769006"/>
      </dsp:txXfrm>
    </dsp:sp>
    <dsp:sp modelId="{3CA1EAC0-7229-45E0-B5E5-A18903527C86}">
      <dsp:nvSpPr>
        <dsp:cNvPr id="0" name=""/>
        <dsp:cNvSpPr/>
      </dsp:nvSpPr>
      <dsp:spPr>
        <a:xfrm rot="13883102">
          <a:off x="4841441" y="915881"/>
          <a:ext cx="326695" cy="0"/>
        </a:xfrm>
        <a:custGeom>
          <a:avLst/>
          <a:gdLst/>
          <a:ahLst/>
          <a:cxnLst/>
          <a:rect l="0" t="0" r="0" b="0"/>
          <a:pathLst>
            <a:path>
              <a:moveTo>
                <a:pt x="0" y="0"/>
              </a:moveTo>
              <a:lnTo>
                <a:pt x="326695"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422D3C-7BB5-4FA8-A13A-BBD32A67E11E}">
      <dsp:nvSpPr>
        <dsp:cNvPr id="0" name=""/>
        <dsp:cNvSpPr/>
      </dsp:nvSpPr>
      <dsp:spPr>
        <a:xfrm>
          <a:off x="3775587" y="-63960"/>
          <a:ext cx="1573844" cy="852208"/>
        </a:xfrm>
        <a:prstGeom prst="roundRect">
          <a:avLst/>
        </a:prstGeom>
        <a:solidFill>
          <a:schemeClr val="lt1"/>
        </a:solidFill>
        <a:ln w="12700" cap="flat" cmpd="sng" algn="ctr">
          <a:solidFill>
            <a:schemeClr val="dk1"/>
          </a:solidFill>
          <a:prstDash val="solid"/>
        </a:ln>
        <a:effectLst>
          <a:glow rad="101600">
            <a:srgbClr val="00B050">
              <a:alpha val="60000"/>
            </a:srgbClr>
          </a:glow>
        </a:effectLst>
      </dsp:spPr>
      <dsp:style>
        <a:lnRef idx="2">
          <a:schemeClr val="dk1"/>
        </a:lnRef>
        <a:fillRef idx="1">
          <a:schemeClr val="lt1"/>
        </a:fillRef>
        <a:effectRef idx="0">
          <a:schemeClr val="dk1"/>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EC" sz="2000" kern="1200" dirty="0">
              <a:solidFill>
                <a:schemeClr val="tx1"/>
              </a:solidFill>
              <a:latin typeface="+mj-lt"/>
            </a:rPr>
            <a:t>Construcción</a:t>
          </a:r>
          <a:endParaRPr lang="es-EC" sz="2000" kern="1200" dirty="0">
            <a:latin typeface="+mj-lt"/>
          </a:endParaRPr>
        </a:p>
      </dsp:txBody>
      <dsp:txXfrm>
        <a:off x="3817188" y="-22359"/>
        <a:ext cx="1490642" cy="769006"/>
      </dsp:txXfrm>
    </dsp:sp>
    <dsp:sp modelId="{83B0AF4A-A6F6-4CB5-8B12-5E24BA8F2064}">
      <dsp:nvSpPr>
        <dsp:cNvPr id="0" name=""/>
        <dsp:cNvSpPr/>
      </dsp:nvSpPr>
      <dsp:spPr>
        <a:xfrm rot="19198450">
          <a:off x="5846158" y="913775"/>
          <a:ext cx="403457" cy="0"/>
        </a:xfrm>
        <a:custGeom>
          <a:avLst/>
          <a:gdLst/>
          <a:ahLst/>
          <a:cxnLst/>
          <a:rect l="0" t="0" r="0" b="0"/>
          <a:pathLst>
            <a:path>
              <a:moveTo>
                <a:pt x="0" y="0"/>
              </a:moveTo>
              <a:lnTo>
                <a:pt x="403457"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DE0510-F6BF-47D3-A2E5-C1BF36AA2455}">
      <dsp:nvSpPr>
        <dsp:cNvPr id="0" name=""/>
        <dsp:cNvSpPr/>
      </dsp:nvSpPr>
      <dsp:spPr>
        <a:xfrm>
          <a:off x="6041634" y="-59750"/>
          <a:ext cx="1326121" cy="843787"/>
        </a:xfrm>
        <a:prstGeom prst="roundRect">
          <a:avLst/>
        </a:prstGeom>
        <a:solidFill>
          <a:schemeClr val="lt1"/>
        </a:solidFill>
        <a:ln w="12700" cap="flat" cmpd="sng" algn="ctr">
          <a:solidFill>
            <a:schemeClr val="dk1"/>
          </a:solidFill>
          <a:prstDash val="solid"/>
        </a:ln>
        <a:effectLst>
          <a:glow rad="101600">
            <a:srgbClr val="00B050">
              <a:alpha val="60000"/>
            </a:srgbClr>
          </a:glow>
        </a:effectLst>
      </dsp:spPr>
      <dsp:style>
        <a:lnRef idx="2">
          <a:schemeClr val="dk1"/>
        </a:lnRef>
        <a:fillRef idx="1">
          <a:schemeClr val="lt1"/>
        </a:fillRef>
        <a:effectRef idx="0">
          <a:schemeClr val="dk1"/>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EC" sz="2000" kern="1200" dirty="0">
              <a:solidFill>
                <a:schemeClr val="tx1"/>
              </a:solidFill>
              <a:latin typeface="+mj-lt"/>
            </a:rPr>
            <a:t> Pruebas</a:t>
          </a:r>
          <a:endParaRPr lang="es-EC" sz="2000" kern="1200" dirty="0">
            <a:latin typeface="+mj-lt"/>
          </a:endParaRPr>
        </a:p>
      </dsp:txBody>
      <dsp:txXfrm>
        <a:off x="6082824" y="-18560"/>
        <a:ext cx="1243741" cy="761407"/>
      </dsp:txXfrm>
    </dsp:sp>
    <dsp:sp modelId="{A8749E34-1DD7-448E-81DC-3781125319A1}">
      <dsp:nvSpPr>
        <dsp:cNvPr id="0" name=""/>
        <dsp:cNvSpPr/>
      </dsp:nvSpPr>
      <dsp:spPr>
        <a:xfrm rot="20782054">
          <a:off x="6692714" y="962628"/>
          <a:ext cx="1387786" cy="0"/>
        </a:xfrm>
        <a:custGeom>
          <a:avLst/>
          <a:gdLst/>
          <a:ahLst/>
          <a:cxnLst/>
          <a:rect l="0" t="0" r="0" b="0"/>
          <a:pathLst>
            <a:path>
              <a:moveTo>
                <a:pt x="0" y="0"/>
              </a:moveTo>
              <a:lnTo>
                <a:pt x="1387786"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1A2613-BFBA-497C-9B18-8E9625D8BEC7}">
      <dsp:nvSpPr>
        <dsp:cNvPr id="0" name=""/>
        <dsp:cNvSpPr/>
      </dsp:nvSpPr>
      <dsp:spPr>
        <a:xfrm>
          <a:off x="8060952" y="0"/>
          <a:ext cx="3075797" cy="852208"/>
        </a:xfrm>
        <a:prstGeom prst="roundRect">
          <a:avLst/>
        </a:prstGeom>
        <a:solidFill>
          <a:schemeClr val="lt1"/>
        </a:solidFill>
        <a:ln w="12700" cap="flat" cmpd="sng" algn="ctr">
          <a:solidFill>
            <a:schemeClr val="dk1"/>
          </a:solidFill>
          <a:prstDash val="solid"/>
        </a:ln>
        <a:effectLst>
          <a:glow rad="101600">
            <a:srgbClr val="00B050">
              <a:alpha val="60000"/>
            </a:srgbClr>
          </a:glow>
        </a:effectLst>
      </dsp:spPr>
      <dsp:style>
        <a:lnRef idx="2">
          <a:schemeClr val="dk1"/>
        </a:lnRef>
        <a:fillRef idx="1">
          <a:schemeClr val="lt1"/>
        </a:fillRef>
        <a:effectRef idx="0">
          <a:schemeClr val="dk1"/>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EC" sz="2000" kern="1200" dirty="0">
              <a:solidFill>
                <a:schemeClr val="tx1"/>
              </a:solidFill>
              <a:latin typeface="+mj-lt"/>
            </a:rPr>
            <a:t> Reconfiguración para la optimización del diseño.</a:t>
          </a:r>
          <a:endParaRPr lang="es-EC" sz="2000" kern="1200" dirty="0">
            <a:latin typeface="+mj-lt"/>
          </a:endParaRPr>
        </a:p>
      </dsp:txBody>
      <dsp:txXfrm>
        <a:off x="8102553" y="41601"/>
        <a:ext cx="2992595" cy="769006"/>
      </dsp:txXfrm>
    </dsp:sp>
    <dsp:sp modelId="{F903D2BE-4759-499E-9684-17FA6E8414E0}">
      <dsp:nvSpPr>
        <dsp:cNvPr id="0" name=""/>
        <dsp:cNvSpPr/>
      </dsp:nvSpPr>
      <dsp:spPr>
        <a:xfrm>
          <a:off x="7206485" y="2390975"/>
          <a:ext cx="1648499" cy="873307"/>
        </a:xfrm>
        <a:prstGeom prst="roundRect">
          <a:avLst/>
        </a:prstGeom>
        <a:solidFill>
          <a:schemeClr val="lt1"/>
        </a:solidFill>
        <a:ln w="25400" cap="flat" cmpd="sng" algn="ctr">
          <a:solidFill>
            <a:schemeClr val="dk1"/>
          </a:solidFill>
          <a:prstDash val="solid"/>
        </a:ln>
        <a:effectLst>
          <a:glow rad="101600">
            <a:srgbClr val="FF0000">
              <a:alpha val="60000"/>
            </a:srgbClr>
          </a:glow>
        </a:effectLst>
      </dsp:spPr>
      <dsp:style>
        <a:lnRef idx="2">
          <a:schemeClr val="dk1"/>
        </a:lnRef>
        <a:fillRef idx="1">
          <a:schemeClr val="lt1"/>
        </a:fillRef>
        <a:effectRef idx="0">
          <a:schemeClr val="dk1"/>
        </a:effectRef>
        <a:fontRef idx="minor">
          <a:schemeClr val="dk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EC" sz="1600" kern="1200" dirty="0">
              <a:solidFill>
                <a:schemeClr val="tx1"/>
              </a:solidFill>
              <a:latin typeface="+mj-lt"/>
            </a:rPr>
            <a:t>Criterios de diseño modular de erixon </a:t>
          </a:r>
          <a:endParaRPr lang="es-EC" sz="1600" kern="1200" dirty="0">
            <a:latin typeface="+mj-lt"/>
          </a:endParaRPr>
        </a:p>
      </dsp:txBody>
      <dsp:txXfrm>
        <a:off x="7249116" y="2433606"/>
        <a:ext cx="1563237" cy="788045"/>
      </dsp:txXfrm>
    </dsp:sp>
    <dsp:sp modelId="{2F88E960-272A-45CD-9580-EEFBD26CAD6B}">
      <dsp:nvSpPr>
        <dsp:cNvPr id="0" name=""/>
        <dsp:cNvSpPr/>
      </dsp:nvSpPr>
      <dsp:spPr>
        <a:xfrm rot="19152191">
          <a:off x="8487487" y="2258744"/>
          <a:ext cx="404761" cy="0"/>
        </a:xfrm>
        <a:custGeom>
          <a:avLst/>
          <a:gdLst/>
          <a:ahLst/>
          <a:cxnLst/>
          <a:rect l="0" t="0" r="0" b="0"/>
          <a:pathLst>
            <a:path>
              <a:moveTo>
                <a:pt x="0" y="0"/>
              </a:moveTo>
              <a:lnTo>
                <a:pt x="404761"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393530-1BDE-4866-809A-3ECE117F8EE7}">
      <dsp:nvSpPr>
        <dsp:cNvPr id="0" name=""/>
        <dsp:cNvSpPr/>
      </dsp:nvSpPr>
      <dsp:spPr>
        <a:xfrm>
          <a:off x="7658496" y="1447761"/>
          <a:ext cx="3155591" cy="678751"/>
        </a:xfrm>
        <a:prstGeom prst="roundRect">
          <a:avLst/>
        </a:prstGeom>
        <a:solidFill>
          <a:schemeClr val="lt1"/>
        </a:solidFill>
        <a:ln w="25400" cap="flat" cmpd="sng" algn="ctr">
          <a:solidFill>
            <a:schemeClr val="dk1"/>
          </a:solidFill>
          <a:prstDash val="solid"/>
        </a:ln>
        <a:effectLst>
          <a:glow rad="101600">
            <a:srgbClr val="FF0000">
              <a:alpha val="60000"/>
            </a:srgbClr>
          </a:glow>
        </a:effectLst>
      </dsp:spPr>
      <dsp:style>
        <a:lnRef idx="2">
          <a:schemeClr val="dk1"/>
        </a:lnRef>
        <a:fillRef idx="1">
          <a:schemeClr val="lt1"/>
        </a:fillRef>
        <a:effectRef idx="0">
          <a:schemeClr val="dk1"/>
        </a:effectRef>
        <a:fontRef idx="minor">
          <a:schemeClr val="dk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EC" sz="1600" kern="1200" dirty="0">
              <a:solidFill>
                <a:schemeClr val="tx1"/>
              </a:solidFill>
              <a:latin typeface="+mj-lt"/>
            </a:rPr>
            <a:t>Analizar y determinar soluciones para </a:t>
          </a:r>
          <a:r>
            <a:rPr lang="es-EC" sz="1600" kern="1200" dirty="0" smtClean="0">
              <a:solidFill>
                <a:schemeClr val="tx1"/>
              </a:solidFill>
              <a:latin typeface="+mj-lt"/>
            </a:rPr>
            <a:t>los requerimientos del cliente, mediante un esquema funcional</a:t>
          </a:r>
          <a:endParaRPr lang="es-EC" sz="1600" kern="1200" dirty="0">
            <a:latin typeface="+mj-lt"/>
          </a:endParaRPr>
        </a:p>
      </dsp:txBody>
      <dsp:txXfrm>
        <a:off x="7691630" y="1480895"/>
        <a:ext cx="3089323" cy="612483"/>
      </dsp:txXfrm>
    </dsp:sp>
    <dsp:sp modelId="{4CC08395-6B8A-4B5E-ADD4-2D5D08F77C7E}">
      <dsp:nvSpPr>
        <dsp:cNvPr id="0" name=""/>
        <dsp:cNvSpPr/>
      </dsp:nvSpPr>
      <dsp:spPr>
        <a:xfrm rot="2424713">
          <a:off x="8456454" y="3501024"/>
          <a:ext cx="730370" cy="0"/>
        </a:xfrm>
        <a:custGeom>
          <a:avLst/>
          <a:gdLst/>
          <a:ahLst/>
          <a:cxnLst/>
          <a:rect l="0" t="0" r="0" b="0"/>
          <a:pathLst>
            <a:path>
              <a:moveTo>
                <a:pt x="0" y="0"/>
              </a:moveTo>
              <a:lnTo>
                <a:pt x="730370"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43759-062A-4700-B4FE-DDA590B0DDE4}">
      <dsp:nvSpPr>
        <dsp:cNvPr id="0" name=""/>
        <dsp:cNvSpPr/>
      </dsp:nvSpPr>
      <dsp:spPr>
        <a:xfrm>
          <a:off x="8606590" y="3737765"/>
          <a:ext cx="2011905" cy="873307"/>
        </a:xfrm>
        <a:prstGeom prst="roundRect">
          <a:avLst/>
        </a:prstGeom>
        <a:solidFill>
          <a:schemeClr val="lt1"/>
        </a:solidFill>
        <a:ln w="25400" cap="flat" cmpd="sng" algn="ctr">
          <a:solidFill>
            <a:schemeClr val="dk1"/>
          </a:solidFill>
          <a:prstDash val="solid"/>
        </a:ln>
        <a:effectLst>
          <a:glow rad="101600">
            <a:srgbClr val="FF0000">
              <a:alpha val="60000"/>
            </a:srgbClr>
          </a:glow>
        </a:effectLst>
      </dsp:spPr>
      <dsp:style>
        <a:lnRef idx="2">
          <a:schemeClr val="dk1"/>
        </a:lnRef>
        <a:fillRef idx="1">
          <a:schemeClr val="lt1"/>
        </a:fillRef>
        <a:effectRef idx="0">
          <a:schemeClr val="dk1"/>
        </a:effectRef>
        <a:fontRef idx="minor">
          <a:schemeClr val="dk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EC" sz="1600" kern="1200" dirty="0">
              <a:solidFill>
                <a:schemeClr val="tx1"/>
              </a:solidFill>
              <a:latin typeface="+mj-lt"/>
            </a:rPr>
            <a:t>Establecer los posibles módulos y su tipo de ensamble</a:t>
          </a:r>
          <a:endParaRPr lang="es-EC" sz="1600" kern="1200" dirty="0">
            <a:latin typeface="+mj-lt"/>
          </a:endParaRPr>
        </a:p>
      </dsp:txBody>
      <dsp:txXfrm>
        <a:off x="8649221" y="3780396"/>
        <a:ext cx="1926643" cy="788045"/>
      </dsp:txXfrm>
    </dsp:sp>
    <dsp:sp modelId="{2A4D77C1-EA53-4EA3-9E47-4521ACB1B58E}">
      <dsp:nvSpPr>
        <dsp:cNvPr id="0" name=""/>
        <dsp:cNvSpPr/>
      </dsp:nvSpPr>
      <dsp:spPr>
        <a:xfrm rot="8799551">
          <a:off x="6490884" y="3526644"/>
          <a:ext cx="954704" cy="0"/>
        </a:xfrm>
        <a:custGeom>
          <a:avLst/>
          <a:gdLst/>
          <a:ahLst/>
          <a:cxnLst/>
          <a:rect l="0" t="0" r="0" b="0"/>
          <a:pathLst>
            <a:path>
              <a:moveTo>
                <a:pt x="0" y="0"/>
              </a:moveTo>
              <a:lnTo>
                <a:pt x="954704"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D0C32B-5740-4926-AA7D-AA09C388DA6F}">
      <dsp:nvSpPr>
        <dsp:cNvPr id="0" name=""/>
        <dsp:cNvSpPr/>
      </dsp:nvSpPr>
      <dsp:spPr>
        <a:xfrm>
          <a:off x="5081488" y="3789005"/>
          <a:ext cx="1648499" cy="873307"/>
        </a:xfrm>
        <a:prstGeom prst="roundRect">
          <a:avLst/>
        </a:prstGeom>
        <a:solidFill>
          <a:schemeClr val="lt1"/>
        </a:solidFill>
        <a:ln w="25400" cap="flat" cmpd="sng" algn="ctr">
          <a:solidFill>
            <a:schemeClr val="dk1"/>
          </a:solidFill>
          <a:prstDash val="solid"/>
        </a:ln>
        <a:effectLst>
          <a:glow rad="101600">
            <a:srgbClr val="FF0000">
              <a:alpha val="60000"/>
            </a:srgbClr>
          </a:glow>
        </a:effectLst>
      </dsp:spPr>
      <dsp:style>
        <a:lnRef idx="2">
          <a:schemeClr val="dk1"/>
        </a:lnRef>
        <a:fillRef idx="1">
          <a:schemeClr val="lt1"/>
        </a:fillRef>
        <a:effectRef idx="0">
          <a:schemeClr val="dk1"/>
        </a:effectRef>
        <a:fontRef idx="minor">
          <a:schemeClr val="dk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EC" sz="1600" kern="1200" dirty="0">
              <a:solidFill>
                <a:schemeClr val="tx1"/>
              </a:solidFill>
              <a:latin typeface="+mj-lt"/>
            </a:rPr>
            <a:t>Reconfiguración </a:t>
          </a:r>
          <a:r>
            <a:rPr lang="es-EC" sz="1600" kern="1200" dirty="0" smtClean="0">
              <a:solidFill>
                <a:schemeClr val="tx1"/>
              </a:solidFill>
              <a:latin typeface="+mj-lt"/>
            </a:rPr>
            <a:t>modular.</a:t>
          </a:r>
          <a:endParaRPr lang="es-EC" sz="1600" kern="1200" dirty="0">
            <a:latin typeface="+mj-lt"/>
          </a:endParaRPr>
        </a:p>
      </dsp:txBody>
      <dsp:txXfrm>
        <a:off x="5124119" y="3831636"/>
        <a:ext cx="1563237" cy="788045"/>
      </dsp:txXfrm>
    </dsp:sp>
    <dsp:sp modelId="{128390D3-27C6-44B5-B6A4-DBC35E3E75F0}">
      <dsp:nvSpPr>
        <dsp:cNvPr id="0" name=""/>
        <dsp:cNvSpPr/>
      </dsp:nvSpPr>
      <dsp:spPr>
        <a:xfrm>
          <a:off x="791563" y="1580676"/>
          <a:ext cx="2823371" cy="2528949"/>
        </a:xfrm>
        <a:prstGeom prst="roundRect">
          <a:avLst/>
        </a:prstGeom>
        <a:solidFill>
          <a:schemeClr val="lt1"/>
        </a:solidFill>
        <a:ln w="25400" cap="flat" cmpd="sng" algn="ctr">
          <a:solidFill>
            <a:schemeClr val="dk1"/>
          </a:solidFill>
          <a:prstDash val="solid"/>
        </a:ln>
        <a:effectLst>
          <a:glow rad="101600">
            <a:srgbClr val="002060">
              <a:alpha val="60000"/>
            </a:srgbClr>
          </a:glow>
        </a:effectLst>
      </dsp:spPr>
      <dsp:style>
        <a:lnRef idx="2">
          <a:schemeClr val="dk1"/>
        </a:lnRef>
        <a:fillRef idx="1">
          <a:schemeClr val="lt1"/>
        </a:fillRef>
        <a:effectRef idx="0">
          <a:schemeClr val="dk1"/>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EC" sz="2000" kern="1200" dirty="0">
              <a:solidFill>
                <a:schemeClr val="tx1"/>
              </a:solidFill>
              <a:latin typeface="+mj-lt"/>
            </a:rPr>
            <a:t>Permite desarrollar módulos independientes entre sí, esto conlleva al mejoramiento de cada sistema modular, sin alterar las caracterizas de los otros módulos que conforman la máquina prototipo.</a:t>
          </a:r>
          <a:endParaRPr lang="es-EC" sz="2000" kern="1200" dirty="0">
            <a:latin typeface="+mj-lt"/>
          </a:endParaRPr>
        </a:p>
      </dsp:txBody>
      <dsp:txXfrm>
        <a:off x="915016" y="1704129"/>
        <a:ext cx="2576465" cy="2282043"/>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23B0E4C-F602-43FB-8C80-0831C76474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a16="http://schemas.microsoft.com/office/drawing/2014/main" id="{9509824E-49C3-43D6-ABCB-3CE19FB715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C4D6BC-735B-409B-B54F-12A4FAEC0238}" type="datetimeFigureOut">
              <a:rPr lang="es-EC" smtClean="0"/>
              <a:t>28/3/2022</a:t>
            </a:fld>
            <a:endParaRPr lang="es-EC"/>
          </a:p>
        </p:txBody>
      </p:sp>
      <p:sp>
        <p:nvSpPr>
          <p:cNvPr id="4" name="Marcador de pie de página 3">
            <a:extLst>
              <a:ext uri="{FF2B5EF4-FFF2-40B4-BE49-F238E27FC236}">
                <a16:creationId xmlns:a16="http://schemas.microsoft.com/office/drawing/2014/main" id="{0E468ABC-F14D-48F7-A628-E6F9EF0FC5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dirty="0"/>
          </a:p>
        </p:txBody>
      </p:sp>
      <p:sp>
        <p:nvSpPr>
          <p:cNvPr id="5" name="Marcador de número de diapositiva 4">
            <a:extLst>
              <a:ext uri="{FF2B5EF4-FFF2-40B4-BE49-F238E27FC236}">
                <a16:creationId xmlns:a16="http://schemas.microsoft.com/office/drawing/2014/main" id="{0C2805F1-ABB9-4CD3-A118-06B1A05B09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s-EC" dirty="0"/>
              <a:t>Fecha: 2022/03/18</a:t>
            </a:r>
          </a:p>
        </p:txBody>
      </p:sp>
    </p:spTree>
    <p:extLst>
      <p:ext uri="{BB962C8B-B14F-4D97-AF65-F5344CB8AC3E}">
        <p14:creationId xmlns:p14="http://schemas.microsoft.com/office/powerpoint/2010/main" val="32143579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439C28-9193-4562-9D7A-1EF010C15851}" type="datetimeFigureOut">
              <a:rPr lang="es-EC" smtClean="0"/>
              <a:t>28/3/2022</a:t>
            </a:fld>
            <a:endParaRPr lang="es-EC"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dirty="0"/>
          </a:p>
        </p:txBody>
      </p:sp>
      <p:sp>
        <p:nvSpPr>
          <p:cNvPr id="8" name="Marcador de número de diapositiva 7">
            <a:extLst>
              <a:ext uri="{FF2B5EF4-FFF2-40B4-BE49-F238E27FC236}">
                <a16:creationId xmlns:a16="http://schemas.microsoft.com/office/drawing/2014/main" id="{46E2F7C6-3824-4FC1-A3FB-AD24D20054EA}"/>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6FEC97-85A4-4D88-99CA-E6A9C1779BAB}" type="slidenum">
              <a:rPr lang="es-EC" smtClean="0"/>
              <a:t>‹Nº›</a:t>
            </a:fld>
            <a:endParaRPr lang="es-EC"/>
          </a:p>
        </p:txBody>
      </p:sp>
    </p:spTree>
    <p:extLst>
      <p:ext uri="{BB962C8B-B14F-4D97-AF65-F5344CB8AC3E}">
        <p14:creationId xmlns:p14="http://schemas.microsoft.com/office/powerpoint/2010/main" val="13845654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56FEC97-85A4-4D88-99CA-E6A9C1779BAB}" type="slidenum">
              <a:rPr lang="es-EC" smtClean="0"/>
              <a:t>49</a:t>
            </a:fld>
            <a:endParaRPr lang="es-EC"/>
          </a:p>
        </p:txBody>
      </p:sp>
    </p:spTree>
    <p:extLst>
      <p:ext uri="{BB962C8B-B14F-4D97-AF65-F5344CB8AC3E}">
        <p14:creationId xmlns:p14="http://schemas.microsoft.com/office/powerpoint/2010/main" val="2525749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aphicFrame>
        <p:nvGraphicFramePr>
          <p:cNvPr id="2" name="Object 21"/>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056" name="CorelDRAW" r:id="rId3" imgW="9151920" imgH="5621400" progId="">
                  <p:embed/>
                </p:oleObj>
              </mc:Choice>
              <mc:Fallback>
                <p:oleObj name="CorelDRAW" r:id="rId3" imgW="9151920" imgH="5621400" progId="">
                  <p:embed/>
                  <p:pic>
                    <p:nvPicPr>
                      <p:cNvPr id="2" name="Object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sp>
        <p:nvSpPr>
          <p:cNvPr id="4" name="Rectangle 25"/>
          <p:cNvSpPr>
            <a:spLocks noChangeArrowheads="1"/>
          </p:cNvSpPr>
          <p:nvPr/>
        </p:nvSpPr>
        <p:spPr bwMode="auto">
          <a:xfrm>
            <a:off x="4165600" y="6245225"/>
            <a:ext cx="3860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sp>
        <p:nvSpPr>
          <p:cNvPr id="5" name="Rectangle 26"/>
          <p:cNvSpPr>
            <a:spLocks noChangeArrowheads="1"/>
          </p:cNvSpPr>
          <p:nvPr/>
        </p:nvSpPr>
        <p:spPr bwMode="auto">
          <a:xfrm>
            <a:off x="609600" y="6245225"/>
            <a:ext cx="2844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sp>
        <p:nvSpPr>
          <p:cNvPr id="6" name="Rectangle 27"/>
          <p:cNvSpPr>
            <a:spLocks noChangeArrowheads="1"/>
          </p:cNvSpPr>
          <p:nvPr/>
        </p:nvSpPr>
        <p:spPr bwMode="auto">
          <a:xfrm>
            <a:off x="4165600" y="6245225"/>
            <a:ext cx="3860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pic>
        <p:nvPicPr>
          <p:cNvPr id="7" name="Picture 48" descr="bannner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90513" y="260350"/>
            <a:ext cx="1055687" cy="792163"/>
          </a:xfrm>
          <a:prstGeom prst="ellipse">
            <a:avLst/>
          </a:prstGeom>
          <a:solidFill>
            <a:schemeClr val="bg1"/>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cs typeface="Arial" panose="020B0604020202020204" pitchFamily="34" charset="0"/>
            </a:endParaRPr>
          </a:p>
        </p:txBody>
      </p:sp>
      <p:pic>
        <p:nvPicPr>
          <p:cNvPr id="9" name="Picture 49" descr="LOGO ESPE ORIGINAL copia"/>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44463" y="115888"/>
            <a:ext cx="4416425"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204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833155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520036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a:xfrm>
            <a:off x="838200" y="6356350"/>
            <a:ext cx="2743200" cy="365125"/>
          </a:xfrm>
          <a:prstGeom prst="rect">
            <a:avLst/>
          </a:prstGeom>
        </p:spPr>
        <p:txBody>
          <a:bodyPr/>
          <a:lstStyle/>
          <a:p>
            <a:endParaRPr lang="es-EC"/>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EC"/>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7BB105AC-5687-4D32-BF4C-3C4CB09FD13A}" type="slidenum">
              <a:rPr lang="es-EC" smtClean="0"/>
              <a:t>‹Nº›</a:t>
            </a:fld>
            <a:endParaRPr lang="es-EC"/>
          </a:p>
        </p:txBody>
      </p:sp>
    </p:spTree>
    <p:extLst>
      <p:ext uri="{BB962C8B-B14F-4D97-AF65-F5344CB8AC3E}">
        <p14:creationId xmlns:p14="http://schemas.microsoft.com/office/powerpoint/2010/main" val="1810043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bg>
      <p:bgRef idx="1001">
        <a:schemeClr val="bg1"/>
      </p:bgRef>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C" dirty="0"/>
          </a:p>
        </p:txBody>
      </p:sp>
      <p:sp>
        <p:nvSpPr>
          <p:cNvPr id="5" name="Título 4">
            <a:extLst>
              <a:ext uri="{FF2B5EF4-FFF2-40B4-BE49-F238E27FC236}">
                <a16:creationId xmlns:a16="http://schemas.microsoft.com/office/drawing/2014/main" id="{6880B583-6182-4E59-83DB-BC27C3015947}"/>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285501749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17660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551841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7350655" y="2707482"/>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370098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45799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844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252112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s-EC"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424968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0"/>
            <a:ext cx="12192000" cy="620713"/>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cs typeface="Arial" panose="020B0604020202020204" pitchFamily="34" charset="0"/>
            </a:endParaRPr>
          </a:p>
        </p:txBody>
      </p:sp>
      <p:sp>
        <p:nvSpPr>
          <p:cNvPr id="1027" name="Rectangle 21"/>
          <p:cNvSpPr>
            <a:spLocks noChangeArrowheads="1"/>
          </p:cNvSpPr>
          <p:nvPr/>
        </p:nvSpPr>
        <p:spPr bwMode="auto">
          <a:xfrm rot="10800000">
            <a:off x="0" y="6308725"/>
            <a:ext cx="10514013" cy="549275"/>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cs typeface="Arial" panose="020B0604020202020204" pitchFamily="34" charset="0"/>
            </a:endParaRPr>
          </a:p>
        </p:txBody>
      </p:sp>
      <p:sp>
        <p:nvSpPr>
          <p:cNvPr id="1028" name="Line 23"/>
          <p:cNvSpPr>
            <a:spLocks noChangeShapeType="1"/>
          </p:cNvSpPr>
          <p:nvPr/>
        </p:nvSpPr>
        <p:spPr bwMode="auto">
          <a:xfrm rot="10800000" flipH="1">
            <a:off x="33338" y="6296025"/>
            <a:ext cx="88804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a:solidFill>
                <a:prstClr val="black"/>
              </a:solidFill>
              <a:latin typeface="Arial" panose="020B0604020202020204" pitchFamily="34" charset="0"/>
              <a:cs typeface="Arial" panose="020B0604020202020204" pitchFamily="34" charset="0"/>
            </a:endParaRPr>
          </a:p>
        </p:txBody>
      </p:sp>
      <p:sp>
        <p:nvSpPr>
          <p:cNvPr id="1029" name="Line 24"/>
          <p:cNvSpPr>
            <a:spLocks noChangeShapeType="1"/>
          </p:cNvSpPr>
          <p:nvPr/>
        </p:nvSpPr>
        <p:spPr bwMode="auto">
          <a:xfrm rot="10800000" flipH="1">
            <a:off x="33338" y="6245225"/>
            <a:ext cx="8880475"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a:solidFill>
                <a:prstClr val="black"/>
              </a:solidFill>
              <a:latin typeface="Arial" panose="020B0604020202020204" pitchFamily="34" charset="0"/>
              <a:cs typeface="Arial" panose="020B0604020202020204" pitchFamily="34" charset="0"/>
            </a:endParaRPr>
          </a:p>
        </p:txBody>
      </p:sp>
      <p:pic>
        <p:nvPicPr>
          <p:cNvPr id="1030" name="Picture 26" descr="LOGO ESPE ORIGINAL copia"/>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8977313"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7320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microsoft.com/office/2007/relationships/hdphoto" Target="../media/hdphoto3.wdp"/><Relationship Id="rId7"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1.png"/><Relationship Id="rId5" Type="http://schemas.microsoft.com/office/2007/relationships/hdphoto" Target="../media/hdphoto4.wdp"/><Relationship Id="rId4" Type="http://schemas.openxmlformats.org/officeDocument/2006/relationships/image" Target="../media/image70.png"/><Relationship Id="rId9"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microsoft.com/office/2007/relationships/hdphoto" Target="../media/hdphoto6.wdp"/><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microsoft.com/office/2007/relationships/hdphoto" Target="../media/hdphoto5.wdp"/><Relationship Id="rId9" Type="http://schemas.openxmlformats.org/officeDocument/2006/relationships/chart" Target="../charts/chart1.xml"/></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png"/><Relationship Id="rId7" Type="http://schemas.openxmlformats.org/officeDocument/2006/relationships/image" Target="../media/image125.jpg"/><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124.jpg"/><Relationship Id="rId5" Type="http://schemas.openxmlformats.org/officeDocument/2006/relationships/image" Target="../media/image123.jpeg"/><Relationship Id="rId4" Type="http://schemas.openxmlformats.org/officeDocument/2006/relationships/image" Target="../media/image122.jpeg"/><Relationship Id="rId9" Type="http://schemas.openxmlformats.org/officeDocument/2006/relationships/image" Target="../media/image127.pn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4.jpeg"/><Relationship Id="rId3" Type="http://schemas.openxmlformats.org/officeDocument/2006/relationships/diagramLayout" Target="../diagrams/layout2.xml"/><Relationship Id="rId7" Type="http://schemas.openxmlformats.org/officeDocument/2006/relationships/image" Target="../media/image13.png"/><Relationship Id="rId12" Type="http://schemas.microsoft.com/office/2007/relationships/diagramDrawing" Target="../diagrams/drawing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diagramColors" Target="../diagrams/colors3.xml"/><Relationship Id="rId5" Type="http://schemas.openxmlformats.org/officeDocument/2006/relationships/diagramColors" Target="../diagrams/colors2.xml"/><Relationship Id="rId10" Type="http://schemas.openxmlformats.org/officeDocument/2006/relationships/diagramQuickStyle" Target="../diagrams/quickStyle3.xml"/><Relationship Id="rId4" Type="http://schemas.openxmlformats.org/officeDocument/2006/relationships/diagramQuickStyle" Target="../diagrams/quickStyle2.xml"/><Relationship Id="rId9" Type="http://schemas.openxmlformats.org/officeDocument/2006/relationships/diagramLayout" Target="../diagrams/layout3.xml"/><Relationship Id="rId1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4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43.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10" Type="http://schemas.openxmlformats.org/officeDocument/2006/relationships/image" Target="../media/image144.png"/><Relationship Id="rId4" Type="http://schemas.openxmlformats.org/officeDocument/2006/relationships/image" Target="../media/image138.jpeg"/><Relationship Id="rId9" Type="http://schemas.openxmlformats.org/officeDocument/2006/relationships/image" Target="../media/image143.png"/></Relationships>
</file>

<file path=ppt/slides/_rels/slide4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4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9.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DE68755-8565-47DD-98A1-C065A7ED00F2}"/>
              </a:ext>
            </a:extLst>
          </p:cNvPr>
          <p:cNvPicPr>
            <a:picLocks noChangeAspect="1"/>
          </p:cNvPicPr>
          <p:nvPr/>
        </p:nvPicPr>
        <p:blipFill rotWithShape="1">
          <a:blip r:embed="rId2"/>
          <a:srcRect l="732" t="13897" r="964"/>
          <a:stretch/>
        </p:blipFill>
        <p:spPr>
          <a:xfrm>
            <a:off x="0" y="1035680"/>
            <a:ext cx="12191999" cy="5904963"/>
          </a:xfrm>
          <a:prstGeom prst="rect">
            <a:avLst/>
          </a:prstGeom>
        </p:spPr>
      </p:pic>
      <p:pic>
        <p:nvPicPr>
          <p:cNvPr id="8" name="Imagen 7">
            <a:extLst>
              <a:ext uri="{FF2B5EF4-FFF2-40B4-BE49-F238E27FC236}">
                <a16:creationId xmlns:a16="http://schemas.microsoft.com/office/drawing/2014/main" id="{9545A711-E28C-49FF-AC2F-88B39BCA0D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417" y="69668"/>
            <a:ext cx="3422552" cy="883368"/>
          </a:xfrm>
          <a:prstGeom prst="rect">
            <a:avLst/>
          </a:prstGeom>
        </p:spPr>
      </p:pic>
      <p:sp>
        <p:nvSpPr>
          <p:cNvPr id="10" name="CuadroTexto 9">
            <a:extLst>
              <a:ext uri="{FF2B5EF4-FFF2-40B4-BE49-F238E27FC236}">
                <a16:creationId xmlns:a16="http://schemas.microsoft.com/office/drawing/2014/main" id="{1B44BEE3-5E5C-4C87-BB8E-2FE82A95B143}"/>
              </a:ext>
            </a:extLst>
          </p:cNvPr>
          <p:cNvSpPr txBox="1"/>
          <p:nvPr/>
        </p:nvSpPr>
        <p:spPr>
          <a:xfrm>
            <a:off x="3068756" y="1036774"/>
            <a:ext cx="6249596" cy="338554"/>
          </a:xfrm>
          <a:prstGeom prst="rect">
            <a:avLst/>
          </a:prstGeom>
          <a:noFill/>
        </p:spPr>
        <p:txBody>
          <a:bodyPr wrap="none" rtlCol="0">
            <a:spAutoFit/>
          </a:bodyPr>
          <a:lstStyle/>
          <a:p>
            <a:r>
              <a:rPr lang="es-EC" sz="1600" b="1" dirty="0">
                <a:latin typeface="Arial" panose="020B0604020202020204" pitchFamily="34" charset="0"/>
                <a:cs typeface="Arial" panose="020B0604020202020204" pitchFamily="34" charset="0"/>
              </a:rPr>
              <a:t>DEPARTAMENTO DE CIENCIAS DE LA ENERGÍA Y MECÁNICA</a:t>
            </a:r>
          </a:p>
        </p:txBody>
      </p:sp>
      <p:sp>
        <p:nvSpPr>
          <p:cNvPr id="12" name="CuadroTexto 11">
            <a:extLst>
              <a:ext uri="{FF2B5EF4-FFF2-40B4-BE49-F238E27FC236}">
                <a16:creationId xmlns:a16="http://schemas.microsoft.com/office/drawing/2014/main" id="{D77CB54F-119B-41F1-B3A8-694B171B4F82}"/>
              </a:ext>
            </a:extLst>
          </p:cNvPr>
          <p:cNvSpPr txBox="1"/>
          <p:nvPr/>
        </p:nvSpPr>
        <p:spPr>
          <a:xfrm>
            <a:off x="4558535" y="1552199"/>
            <a:ext cx="2533450" cy="338554"/>
          </a:xfrm>
          <a:prstGeom prst="rect">
            <a:avLst/>
          </a:prstGeom>
          <a:noFill/>
        </p:spPr>
        <p:txBody>
          <a:bodyPr wrap="none" rtlCol="0">
            <a:spAutoFit/>
          </a:bodyPr>
          <a:lstStyle/>
          <a:p>
            <a:r>
              <a:rPr lang="es-EC" sz="1600" b="1" dirty="0">
                <a:latin typeface="Arial" panose="020B0604020202020204" pitchFamily="34" charset="0"/>
                <a:cs typeface="Arial" panose="020B0604020202020204" pitchFamily="34" charset="0"/>
              </a:rPr>
              <a:t>INGENIERÍA MECÁNICA</a:t>
            </a:r>
          </a:p>
        </p:txBody>
      </p:sp>
      <p:sp>
        <p:nvSpPr>
          <p:cNvPr id="14" name="CuadroTexto 13">
            <a:extLst>
              <a:ext uri="{FF2B5EF4-FFF2-40B4-BE49-F238E27FC236}">
                <a16:creationId xmlns:a16="http://schemas.microsoft.com/office/drawing/2014/main" id="{16277B6F-A647-444F-A31D-0F088D5CCB46}"/>
              </a:ext>
            </a:extLst>
          </p:cNvPr>
          <p:cNvSpPr txBox="1"/>
          <p:nvPr/>
        </p:nvSpPr>
        <p:spPr>
          <a:xfrm>
            <a:off x="1521467" y="2080798"/>
            <a:ext cx="9261446" cy="338554"/>
          </a:xfrm>
          <a:prstGeom prst="rect">
            <a:avLst/>
          </a:prstGeom>
          <a:noFill/>
        </p:spPr>
        <p:txBody>
          <a:bodyPr wrap="none" rtlCol="0">
            <a:spAutoFit/>
          </a:bodyPr>
          <a:lstStyle/>
          <a:p>
            <a:r>
              <a:rPr lang="es-EC" sz="1600" dirty="0">
                <a:latin typeface="Arial" panose="020B0604020202020204" pitchFamily="34" charset="0"/>
                <a:cs typeface="Arial" panose="020B0604020202020204" pitchFamily="34" charset="0"/>
              </a:rPr>
              <a:t>TRABAJO DE TITULACIÓN PREVIO A LA OBTENCIÓN DEL TÍTULO DE INGENIERO MECÁNICO</a:t>
            </a:r>
          </a:p>
        </p:txBody>
      </p:sp>
      <p:sp>
        <p:nvSpPr>
          <p:cNvPr id="16" name="CuadroTexto 15">
            <a:extLst>
              <a:ext uri="{FF2B5EF4-FFF2-40B4-BE49-F238E27FC236}">
                <a16:creationId xmlns:a16="http://schemas.microsoft.com/office/drawing/2014/main" id="{318EB3D1-C123-498B-B6DB-5EDA155404EA}"/>
              </a:ext>
            </a:extLst>
          </p:cNvPr>
          <p:cNvSpPr txBox="1"/>
          <p:nvPr/>
        </p:nvSpPr>
        <p:spPr>
          <a:xfrm>
            <a:off x="2035693" y="3702207"/>
            <a:ext cx="1143262" cy="338554"/>
          </a:xfrm>
          <a:prstGeom prst="rect">
            <a:avLst/>
          </a:prstGeom>
          <a:noFill/>
        </p:spPr>
        <p:txBody>
          <a:bodyPr wrap="none" rtlCol="0">
            <a:spAutoFit/>
          </a:bodyPr>
          <a:lstStyle/>
          <a:p>
            <a:r>
              <a:rPr lang="es-EC" sz="1600" b="1" dirty="0">
                <a:latin typeface="Arial" panose="020B0604020202020204" pitchFamily="34" charset="0"/>
                <a:cs typeface="Arial" panose="020B0604020202020204" pitchFamily="34" charset="0"/>
              </a:rPr>
              <a:t>Autores: </a:t>
            </a:r>
            <a:r>
              <a:rPr lang="es-EC" sz="1600" dirty="0">
                <a:latin typeface="Arial" panose="020B0604020202020204" pitchFamily="34" charset="0"/>
                <a:cs typeface="Arial" panose="020B0604020202020204" pitchFamily="34" charset="0"/>
              </a:rPr>
              <a:t> </a:t>
            </a:r>
          </a:p>
        </p:txBody>
      </p:sp>
      <p:sp>
        <p:nvSpPr>
          <p:cNvPr id="18" name="CuadroTexto 17">
            <a:extLst>
              <a:ext uri="{FF2B5EF4-FFF2-40B4-BE49-F238E27FC236}">
                <a16:creationId xmlns:a16="http://schemas.microsoft.com/office/drawing/2014/main" id="{B60E6395-4E1E-47CE-B700-6351CF2939FA}"/>
              </a:ext>
            </a:extLst>
          </p:cNvPr>
          <p:cNvSpPr txBox="1"/>
          <p:nvPr/>
        </p:nvSpPr>
        <p:spPr>
          <a:xfrm>
            <a:off x="3713405" y="4720173"/>
            <a:ext cx="1098378" cy="338554"/>
          </a:xfrm>
          <a:prstGeom prst="rect">
            <a:avLst/>
          </a:prstGeom>
          <a:noFill/>
        </p:spPr>
        <p:txBody>
          <a:bodyPr wrap="none" rtlCol="0">
            <a:spAutoFit/>
          </a:bodyPr>
          <a:lstStyle/>
          <a:p>
            <a:r>
              <a:rPr lang="es-EC" sz="1600" b="1" dirty="0">
                <a:latin typeface="Arial" panose="020B0604020202020204" pitchFamily="34" charset="0"/>
                <a:cs typeface="Arial" panose="020B0604020202020204" pitchFamily="34" charset="0"/>
              </a:rPr>
              <a:t>Director: </a:t>
            </a:r>
            <a:endParaRPr lang="es-EC" sz="1600" dirty="0">
              <a:latin typeface="Arial" panose="020B0604020202020204" pitchFamily="34" charset="0"/>
              <a:cs typeface="Arial" panose="020B0604020202020204" pitchFamily="34" charset="0"/>
            </a:endParaRPr>
          </a:p>
        </p:txBody>
      </p:sp>
      <p:sp>
        <p:nvSpPr>
          <p:cNvPr id="20" name="CuadroTexto 19">
            <a:extLst>
              <a:ext uri="{FF2B5EF4-FFF2-40B4-BE49-F238E27FC236}">
                <a16:creationId xmlns:a16="http://schemas.microsoft.com/office/drawing/2014/main" id="{310FB14D-D666-4105-A803-25B7A0CA27DC}"/>
              </a:ext>
            </a:extLst>
          </p:cNvPr>
          <p:cNvSpPr txBox="1"/>
          <p:nvPr/>
        </p:nvSpPr>
        <p:spPr>
          <a:xfrm>
            <a:off x="4409458" y="5159146"/>
            <a:ext cx="3575018" cy="338554"/>
          </a:xfrm>
          <a:prstGeom prst="rect">
            <a:avLst/>
          </a:prstGeom>
          <a:noFill/>
        </p:spPr>
        <p:txBody>
          <a:bodyPr wrap="none" rtlCol="0">
            <a:spAutoFit/>
          </a:bodyPr>
          <a:lstStyle/>
          <a:p>
            <a:pPr algn="ctr"/>
            <a:r>
              <a:rPr lang="es-EC" sz="1600" dirty="0">
                <a:latin typeface="Arial" panose="020B0604020202020204" pitchFamily="34" charset="0"/>
                <a:cs typeface="Arial" panose="020B0604020202020204" pitchFamily="34" charset="0"/>
              </a:rPr>
              <a:t>Sangolquí, </a:t>
            </a:r>
            <a:r>
              <a:rPr lang="es-EC" sz="1600" dirty="0" smtClean="0">
                <a:latin typeface="Arial" panose="020B0604020202020204" pitchFamily="34" charset="0"/>
                <a:cs typeface="Arial" panose="020B0604020202020204" pitchFamily="34" charset="0"/>
              </a:rPr>
              <a:t>- 18 - </a:t>
            </a:r>
            <a:r>
              <a:rPr lang="es-EC" sz="1600" dirty="0">
                <a:latin typeface="Arial" panose="020B0604020202020204" pitchFamily="34" charset="0"/>
                <a:cs typeface="Arial" panose="020B0604020202020204" pitchFamily="34" charset="0"/>
              </a:rPr>
              <a:t>de </a:t>
            </a:r>
            <a:r>
              <a:rPr lang="es-EC" sz="1600" dirty="0" smtClean="0">
                <a:latin typeface="Arial" panose="020B0604020202020204" pitchFamily="34" charset="0"/>
                <a:cs typeface="Arial" panose="020B0604020202020204" pitchFamily="34" charset="0"/>
              </a:rPr>
              <a:t>Marzo del</a:t>
            </a:r>
            <a:r>
              <a:rPr lang="es-EC" sz="1600" dirty="0" smtClean="0">
                <a:solidFill>
                  <a:srgbClr val="FF0000"/>
                </a:solidFill>
                <a:latin typeface="Arial" panose="020B0604020202020204" pitchFamily="34" charset="0"/>
                <a:cs typeface="Arial" panose="020B0604020202020204" pitchFamily="34" charset="0"/>
              </a:rPr>
              <a:t> </a:t>
            </a:r>
            <a:r>
              <a:rPr lang="es-EC" sz="1600" dirty="0">
                <a:latin typeface="Arial" panose="020B0604020202020204" pitchFamily="34" charset="0"/>
                <a:cs typeface="Arial" panose="020B0604020202020204" pitchFamily="34" charset="0"/>
              </a:rPr>
              <a:t>2022  </a:t>
            </a:r>
          </a:p>
        </p:txBody>
      </p:sp>
      <p:sp>
        <p:nvSpPr>
          <p:cNvPr id="11" name="CuadroTexto 10">
            <a:extLst>
              <a:ext uri="{FF2B5EF4-FFF2-40B4-BE49-F238E27FC236}">
                <a16:creationId xmlns:a16="http://schemas.microsoft.com/office/drawing/2014/main" id="{D890EA05-CD8A-4E61-8958-BBD9429D5991}"/>
              </a:ext>
            </a:extLst>
          </p:cNvPr>
          <p:cNvSpPr txBox="1"/>
          <p:nvPr/>
        </p:nvSpPr>
        <p:spPr>
          <a:xfrm>
            <a:off x="2607324" y="3725681"/>
            <a:ext cx="4352474" cy="830997"/>
          </a:xfrm>
          <a:prstGeom prst="rect">
            <a:avLst/>
          </a:prstGeom>
          <a:noFill/>
        </p:spPr>
        <p:txBody>
          <a:bodyPr wrap="none" rtlCol="0">
            <a:spAutoFit/>
          </a:bodyPr>
          <a:lstStyle/>
          <a:p>
            <a:pPr marL="449580" indent="7620"/>
            <a:r>
              <a:rPr lang="es-ES" sz="1600" dirty="0">
                <a:effectLst/>
                <a:latin typeface="Arial" panose="020B0604020202020204" pitchFamily="34" charset="0"/>
                <a:ea typeface="Calibri" panose="020F0502020204030204" pitchFamily="34" charset="0"/>
                <a:cs typeface="Arial" panose="020B0604020202020204" pitchFamily="34" charset="0"/>
              </a:rPr>
              <a:t>Guayasamín Carrera Esteban Santiago</a:t>
            </a:r>
          </a:p>
          <a:p>
            <a:pPr marL="449580" indent="7620"/>
            <a:r>
              <a:rPr lang="es-ES" sz="1600" dirty="0">
                <a:effectLst/>
                <a:latin typeface="Arial" panose="020B0604020202020204" pitchFamily="34" charset="0"/>
                <a:ea typeface="Calibri" panose="020F0502020204030204" pitchFamily="34" charset="0"/>
                <a:cs typeface="Arial" panose="020B0604020202020204" pitchFamily="34" charset="0"/>
              </a:rPr>
              <a:t>Ramón </a:t>
            </a:r>
            <a:r>
              <a:rPr lang="es-ES" sz="1600" dirty="0" err="1">
                <a:effectLst/>
                <a:latin typeface="Arial" panose="020B0604020202020204" pitchFamily="34" charset="0"/>
                <a:ea typeface="Calibri" panose="020F0502020204030204" pitchFamily="34" charset="0"/>
                <a:cs typeface="Arial" panose="020B0604020202020204" pitchFamily="34" charset="0"/>
              </a:rPr>
              <a:t>Yanchatipán</a:t>
            </a:r>
            <a:r>
              <a:rPr lang="es-ES" sz="1600" dirty="0">
                <a:effectLst/>
                <a:latin typeface="Arial" panose="020B0604020202020204" pitchFamily="34" charset="0"/>
                <a:ea typeface="Calibri" panose="020F0502020204030204" pitchFamily="34" charset="0"/>
                <a:cs typeface="Arial" panose="020B0604020202020204" pitchFamily="34" charset="0"/>
              </a:rPr>
              <a:t> Ángel Santiago</a:t>
            </a:r>
          </a:p>
          <a:p>
            <a:pPr marL="449580" indent="7620"/>
            <a:r>
              <a:rPr lang="es-ES" sz="1600" dirty="0">
                <a:effectLst/>
                <a:latin typeface="Arial" panose="020B0604020202020204" pitchFamily="34" charset="0"/>
                <a:ea typeface="Calibri" panose="020F0502020204030204" pitchFamily="34" charset="0"/>
                <a:cs typeface="Arial" panose="020B0604020202020204" pitchFamily="34" charset="0"/>
              </a:rPr>
              <a:t>Taco Palomo Erick Jonathan</a:t>
            </a:r>
          </a:p>
        </p:txBody>
      </p:sp>
      <p:sp>
        <p:nvSpPr>
          <p:cNvPr id="13" name="CuadroTexto 12">
            <a:extLst>
              <a:ext uri="{FF2B5EF4-FFF2-40B4-BE49-F238E27FC236}">
                <a16:creationId xmlns:a16="http://schemas.microsoft.com/office/drawing/2014/main" id="{12E0B78A-FD64-454D-9704-EED18C856B9E}"/>
              </a:ext>
            </a:extLst>
          </p:cNvPr>
          <p:cNvSpPr txBox="1"/>
          <p:nvPr/>
        </p:nvSpPr>
        <p:spPr>
          <a:xfrm>
            <a:off x="4220143" y="4556678"/>
            <a:ext cx="6188764" cy="515782"/>
          </a:xfrm>
          <a:prstGeom prst="rect">
            <a:avLst/>
          </a:prstGeom>
          <a:noFill/>
        </p:spPr>
        <p:txBody>
          <a:bodyPr wrap="square">
            <a:spAutoFit/>
          </a:bodyPr>
          <a:lstStyle/>
          <a:p>
            <a:pPr indent="457200">
              <a:lnSpc>
                <a:spcPct val="200000"/>
              </a:lnSpc>
            </a:pPr>
            <a:r>
              <a:rPr lang="es-ES" sz="1600" dirty="0" err="1">
                <a:effectLst/>
                <a:latin typeface="Arial" panose="020B0604020202020204" pitchFamily="34" charset="0"/>
                <a:ea typeface="Calibri" panose="020F0502020204030204" pitchFamily="34" charset="0"/>
                <a:cs typeface="Arial" panose="020B0604020202020204" pitchFamily="34" charset="0"/>
              </a:rPr>
              <a:t>Msc</a:t>
            </a:r>
            <a:r>
              <a:rPr lang="es-ES" sz="1600" dirty="0">
                <a:effectLst/>
                <a:latin typeface="Arial" panose="020B0604020202020204" pitchFamily="34" charset="0"/>
                <a:ea typeface="Calibri" panose="020F0502020204030204" pitchFamily="34" charset="0"/>
                <a:cs typeface="Arial" panose="020B0604020202020204" pitchFamily="34" charset="0"/>
              </a:rPr>
              <a:t>. Naranjo Guatemala Carlos Rodrigo</a:t>
            </a:r>
          </a:p>
        </p:txBody>
      </p:sp>
      <p:sp>
        <p:nvSpPr>
          <p:cNvPr id="15" name="CuadroTexto 14">
            <a:extLst>
              <a:ext uri="{FF2B5EF4-FFF2-40B4-BE49-F238E27FC236}">
                <a16:creationId xmlns:a16="http://schemas.microsoft.com/office/drawing/2014/main" id="{465774EF-C430-46D0-BACF-EAA9A9B94315}"/>
              </a:ext>
            </a:extLst>
          </p:cNvPr>
          <p:cNvSpPr txBox="1"/>
          <p:nvPr/>
        </p:nvSpPr>
        <p:spPr>
          <a:xfrm>
            <a:off x="1521467" y="2504812"/>
            <a:ext cx="9751438" cy="1200329"/>
          </a:xfrm>
          <a:prstGeom prst="rect">
            <a:avLst/>
          </a:prstGeom>
          <a:noFill/>
        </p:spPr>
        <p:txBody>
          <a:bodyPr wrap="square">
            <a:spAutoFit/>
          </a:bodyPr>
          <a:lstStyle/>
          <a:p>
            <a:pPr algn="ctr"/>
            <a:r>
              <a:rPr lang="es-ES" sz="2400" b="1" dirty="0">
                <a:latin typeface="Arial" panose="020B0604020202020204" pitchFamily="34" charset="0"/>
                <a:cs typeface="Arial" panose="020B0604020202020204" pitchFamily="34" charset="0"/>
              </a:rPr>
              <a:t>DISEÑO Y CONSTRUCCIÓN DE UNA MÁQUINA CURVADORA DE TUBOS Y PERFILES METÁLICOS PARA EL LABORATORIO DE PROCESOS DE MANUFACTURA DEL DCEM</a:t>
            </a:r>
            <a:endParaRPr lang="es-EC"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99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084065"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 – MARCO TEÓRICO</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198120" y="1097981"/>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466158" y="647888"/>
            <a:ext cx="2832828"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trasmisión</a:t>
            </a:r>
          </a:p>
        </p:txBody>
      </p:sp>
      <p:sp>
        <p:nvSpPr>
          <p:cNvPr id="9" name="CuadroTexto 8">
            <a:extLst>
              <a:ext uri="{FF2B5EF4-FFF2-40B4-BE49-F238E27FC236}">
                <a16:creationId xmlns:a16="http://schemas.microsoft.com/office/drawing/2014/main" id="{4D452D22-6677-47DF-B348-97D8690DCB0E}"/>
              </a:ext>
            </a:extLst>
          </p:cNvPr>
          <p:cNvSpPr txBox="1"/>
          <p:nvPr/>
        </p:nvSpPr>
        <p:spPr>
          <a:xfrm>
            <a:off x="8391832" y="1433840"/>
            <a:ext cx="2521974" cy="607301"/>
          </a:xfrm>
          <a:prstGeom prst="rect">
            <a:avLst/>
          </a:prstGeom>
          <a:noFill/>
        </p:spPr>
        <p:txBody>
          <a:bodyPr wrap="square" rtlCol="0">
            <a:spAutoFit/>
          </a:bodyPr>
          <a:lstStyle/>
          <a:p>
            <a:endParaRPr lang="es-EC" dirty="0"/>
          </a:p>
        </p:txBody>
      </p:sp>
      <p:sp>
        <p:nvSpPr>
          <p:cNvPr id="10" name="CuadroTexto 9">
            <a:extLst>
              <a:ext uri="{FF2B5EF4-FFF2-40B4-BE49-F238E27FC236}">
                <a16:creationId xmlns:a16="http://schemas.microsoft.com/office/drawing/2014/main" id="{02B94CC9-B763-480A-962D-0F4169818342}"/>
              </a:ext>
            </a:extLst>
          </p:cNvPr>
          <p:cNvSpPr txBox="1"/>
          <p:nvPr/>
        </p:nvSpPr>
        <p:spPr>
          <a:xfrm>
            <a:off x="8391832" y="4806809"/>
            <a:ext cx="2521974" cy="607301"/>
          </a:xfrm>
          <a:prstGeom prst="rect">
            <a:avLst/>
          </a:prstGeom>
          <a:noFill/>
        </p:spPr>
        <p:txBody>
          <a:bodyPr wrap="square" rtlCol="0">
            <a:spAutoFit/>
          </a:bodyPr>
          <a:lstStyle/>
          <a:p>
            <a:endParaRPr lang="es-EC" dirty="0"/>
          </a:p>
        </p:txBody>
      </p:sp>
      <p:sp>
        <p:nvSpPr>
          <p:cNvPr id="11" name="CuadroTexto 10">
            <a:extLst>
              <a:ext uri="{FF2B5EF4-FFF2-40B4-BE49-F238E27FC236}">
                <a16:creationId xmlns:a16="http://schemas.microsoft.com/office/drawing/2014/main" id="{1D702370-0245-472E-ABCC-655E43B54C9A}"/>
              </a:ext>
            </a:extLst>
          </p:cNvPr>
          <p:cNvSpPr txBox="1"/>
          <p:nvPr/>
        </p:nvSpPr>
        <p:spPr>
          <a:xfrm>
            <a:off x="425449" y="1537969"/>
            <a:ext cx="3517641" cy="378206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tx1"/>
            </a:solidFill>
          </a:ln>
          <a:scene3d>
            <a:camera prst="orthographicFront"/>
            <a:lightRig rig="threePt" dir="t"/>
          </a:scene3d>
          <a:sp3d>
            <a:bevelT/>
          </a:sp3d>
        </p:spPr>
        <p:txBody>
          <a:bodyPr wrap="square" rtlCol="0">
            <a:spAutoFit/>
          </a:bodyPr>
          <a:lstStyle/>
          <a:p>
            <a:pPr algn="just">
              <a:lnSpc>
                <a:spcPct val="150000"/>
              </a:lnSpc>
            </a:pPr>
            <a:r>
              <a:rPr lang="es-EC" dirty="0">
                <a:latin typeface="+mj-lt"/>
              </a:rPr>
              <a:t>Pretende llevar la potencia mecánica y el movimiento generado hacia los componentes de una máquina, los componentes de arranque permiten vencer la inercia de los elementos para que la maquina pueda funcionar y cumplir con la finalidad para la cual fue diseñada.</a:t>
            </a:r>
          </a:p>
        </p:txBody>
      </p:sp>
      <p:sp>
        <p:nvSpPr>
          <p:cNvPr id="12" name="AutoShape 4">
            <a:extLst>
              <a:ext uri="{FF2B5EF4-FFF2-40B4-BE49-F238E27FC236}">
                <a16:creationId xmlns:a16="http://schemas.microsoft.com/office/drawing/2014/main" id="{34653255-8673-47AA-9920-03D21D25339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3" name="Imagen 12">
            <a:extLst>
              <a:ext uri="{FF2B5EF4-FFF2-40B4-BE49-F238E27FC236}">
                <a16:creationId xmlns:a16="http://schemas.microsoft.com/office/drawing/2014/main" id="{7386240A-5C4E-4190-BDA0-3ED63B9C713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529" t="4709" r="1193" b="5266"/>
          <a:stretch/>
        </p:blipFill>
        <p:spPr>
          <a:xfrm>
            <a:off x="4067675" y="3429000"/>
            <a:ext cx="6381135" cy="2485124"/>
          </a:xfrm>
          <a:prstGeom prst="rect">
            <a:avLst/>
          </a:prstGeom>
        </p:spPr>
      </p:pic>
      <p:pic>
        <p:nvPicPr>
          <p:cNvPr id="8" name="Imagen 7">
            <a:extLst>
              <a:ext uri="{FF2B5EF4-FFF2-40B4-BE49-F238E27FC236}">
                <a16:creationId xmlns:a16="http://schemas.microsoft.com/office/drawing/2014/main" id="{F6E3C405-17E0-4F0B-B503-D0BB538133CC}"/>
              </a:ext>
            </a:extLst>
          </p:cNvPr>
          <p:cNvPicPr>
            <a:picLocks noChangeAspect="1"/>
          </p:cNvPicPr>
          <p:nvPr/>
        </p:nvPicPr>
        <p:blipFill>
          <a:blip r:embed="rId4"/>
          <a:stretch>
            <a:fillRect/>
          </a:stretch>
        </p:blipFill>
        <p:spPr>
          <a:xfrm>
            <a:off x="6627357" y="1405205"/>
            <a:ext cx="4437412" cy="2613266"/>
          </a:xfrm>
          <a:prstGeom prst="rect">
            <a:avLst/>
          </a:prstGeom>
          <a:ln w="9525">
            <a:solidFill>
              <a:schemeClr val="tx1"/>
            </a:solidFill>
          </a:ln>
        </p:spPr>
      </p:pic>
      <p:cxnSp>
        <p:nvCxnSpPr>
          <p:cNvPr id="15" name="Conector: angular 14">
            <a:extLst>
              <a:ext uri="{FF2B5EF4-FFF2-40B4-BE49-F238E27FC236}">
                <a16:creationId xmlns:a16="http://schemas.microsoft.com/office/drawing/2014/main" id="{52A6ECA3-8058-42CB-8134-A8F1EA570441}"/>
              </a:ext>
            </a:extLst>
          </p:cNvPr>
          <p:cNvCxnSpPr>
            <a:cxnSpLocks/>
          </p:cNvCxnSpPr>
          <p:nvPr/>
        </p:nvCxnSpPr>
        <p:spPr>
          <a:xfrm rot="5400000" flipH="1" flipV="1">
            <a:off x="5313520" y="2825556"/>
            <a:ext cx="1882889" cy="744784"/>
          </a:xfrm>
          <a:prstGeom prst="bentConnector3">
            <a:avLst>
              <a:gd name="adj1" fmla="val 99347"/>
            </a:avLst>
          </a:prstGeom>
          <a:ln>
            <a:tailEnd type="triangle"/>
          </a:ln>
        </p:spPr>
        <p:style>
          <a:lnRef idx="2">
            <a:schemeClr val="dk1"/>
          </a:lnRef>
          <a:fillRef idx="0">
            <a:schemeClr val="dk1"/>
          </a:fillRef>
          <a:effectRef idx="1">
            <a:schemeClr val="dk1"/>
          </a:effectRef>
          <a:fontRef idx="minor">
            <a:schemeClr val="tx1"/>
          </a:fontRef>
        </p:style>
      </p:cxnSp>
      <p:sp>
        <p:nvSpPr>
          <p:cNvPr id="14" name="CuadroTexto 13">
            <a:extLst>
              <a:ext uri="{FF2B5EF4-FFF2-40B4-BE49-F238E27FC236}">
                <a16:creationId xmlns:a16="http://schemas.microsoft.com/office/drawing/2014/main" id="{E78181DF-ADCC-49F2-B660-690CFD45CBDE}"/>
              </a:ext>
            </a:extLst>
          </p:cNvPr>
          <p:cNvSpPr txBox="1"/>
          <p:nvPr/>
        </p:nvSpPr>
        <p:spPr>
          <a:xfrm>
            <a:off x="142561" y="6378305"/>
            <a:ext cx="2145139"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Ramón Santiago</a:t>
            </a:r>
          </a:p>
        </p:txBody>
      </p:sp>
    </p:spTree>
    <p:extLst>
      <p:ext uri="{BB962C8B-B14F-4D97-AF65-F5344CB8AC3E}">
        <p14:creationId xmlns:p14="http://schemas.microsoft.com/office/powerpoint/2010/main" val="4646122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59978229-1A3B-4306-A832-25D58EC5EE3A}"/>
              </a:ext>
            </a:extLst>
          </p:cNvPr>
          <p:cNvSpPr txBox="1"/>
          <p:nvPr/>
        </p:nvSpPr>
        <p:spPr>
          <a:xfrm>
            <a:off x="3238235" y="1239315"/>
            <a:ext cx="4536972" cy="400110"/>
          </a:xfrm>
          <a:prstGeom prst="rect">
            <a:avLst/>
          </a:prstGeom>
          <a:noFill/>
          <a:ln w="635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s-EC" sz="2000" b="1" dirty="0">
                <a:latin typeface="+mj-lt"/>
              </a:rPr>
              <a:t>Sistema reductor Piñón Cadena</a:t>
            </a:r>
          </a:p>
        </p:txBody>
      </p:sp>
      <p:pic>
        <p:nvPicPr>
          <p:cNvPr id="8" name="Imagen 7">
            <a:extLst>
              <a:ext uri="{FF2B5EF4-FFF2-40B4-BE49-F238E27FC236}">
                <a16:creationId xmlns:a16="http://schemas.microsoft.com/office/drawing/2014/main" id="{8FD9599A-98D1-4F4A-A59D-E8423521DD88}"/>
              </a:ext>
            </a:extLst>
          </p:cNvPr>
          <p:cNvPicPr>
            <a:picLocks noChangeAspect="1"/>
          </p:cNvPicPr>
          <p:nvPr/>
        </p:nvPicPr>
        <p:blipFill>
          <a:blip r:embed="rId2"/>
          <a:stretch>
            <a:fillRect/>
          </a:stretch>
        </p:blipFill>
        <p:spPr>
          <a:xfrm>
            <a:off x="2715319" y="2678590"/>
            <a:ext cx="5300660" cy="2630176"/>
          </a:xfrm>
          <a:prstGeom prst="rect">
            <a:avLst/>
          </a:prstGeom>
        </p:spPr>
      </p:pic>
      <p:sp>
        <p:nvSpPr>
          <p:cNvPr id="10" name="CuadroTexto 9">
            <a:extLst>
              <a:ext uri="{FF2B5EF4-FFF2-40B4-BE49-F238E27FC236}">
                <a16:creationId xmlns:a16="http://schemas.microsoft.com/office/drawing/2014/main" id="{428FD301-BE20-4D5C-B2FB-ED32CD30A56B}"/>
              </a:ext>
            </a:extLst>
          </p:cNvPr>
          <p:cNvSpPr txBox="1"/>
          <p:nvPr/>
        </p:nvSpPr>
        <p:spPr>
          <a:xfrm>
            <a:off x="264243" y="1839209"/>
            <a:ext cx="2600173"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dk1"/>
          </a:lnRef>
          <a:fillRef idx="1">
            <a:schemeClr val="lt1"/>
          </a:fillRef>
          <a:effectRef idx="0">
            <a:schemeClr val="dk1"/>
          </a:effectRef>
          <a:fontRef idx="minor">
            <a:schemeClr val="dk1"/>
          </a:fontRef>
        </p:style>
        <p:txBody>
          <a:bodyPr wrap="square">
            <a:spAutoFit/>
          </a:bodyPr>
          <a:lstStyle/>
          <a:p>
            <a:r>
              <a:rPr lang="es-EC" dirty="0">
                <a:latin typeface="+mj-lt"/>
              </a:rPr>
              <a:t>Transmisión constante</a:t>
            </a:r>
          </a:p>
          <a:p>
            <a:r>
              <a:rPr lang="es-EC" dirty="0">
                <a:latin typeface="+mj-lt"/>
              </a:rPr>
              <a:t> </a:t>
            </a:r>
          </a:p>
        </p:txBody>
      </p:sp>
      <p:sp>
        <p:nvSpPr>
          <p:cNvPr id="12" name="CuadroTexto 11">
            <a:extLst>
              <a:ext uri="{FF2B5EF4-FFF2-40B4-BE49-F238E27FC236}">
                <a16:creationId xmlns:a16="http://schemas.microsoft.com/office/drawing/2014/main" id="{89DA0B95-0A52-42BA-8D6A-8F88E6CB35D3}"/>
              </a:ext>
            </a:extLst>
          </p:cNvPr>
          <p:cNvSpPr txBox="1"/>
          <p:nvPr/>
        </p:nvSpPr>
        <p:spPr>
          <a:xfrm>
            <a:off x="3445592" y="1856979"/>
            <a:ext cx="3840112"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dk1"/>
          </a:lnRef>
          <a:fillRef idx="1">
            <a:schemeClr val="lt1"/>
          </a:fillRef>
          <a:effectRef idx="0">
            <a:schemeClr val="dk1"/>
          </a:effectRef>
          <a:fontRef idx="minor">
            <a:schemeClr val="dk1"/>
          </a:fontRef>
        </p:style>
        <p:txBody>
          <a:bodyPr wrap="square">
            <a:spAutoFit/>
          </a:bodyPr>
          <a:lstStyle/>
          <a:p>
            <a:pPr algn="ctr"/>
            <a:r>
              <a:rPr lang="es-EC" dirty="0">
                <a:latin typeface="+mj-lt"/>
              </a:rPr>
              <a:t>La geometría las fuerzas que se ponen en contacto</a:t>
            </a:r>
          </a:p>
        </p:txBody>
      </p:sp>
      <p:sp>
        <p:nvSpPr>
          <p:cNvPr id="14" name="CuadroTexto 13">
            <a:extLst>
              <a:ext uri="{FF2B5EF4-FFF2-40B4-BE49-F238E27FC236}">
                <a16:creationId xmlns:a16="http://schemas.microsoft.com/office/drawing/2014/main" id="{B73A7072-C4FF-49E7-8675-6D4319C52008}"/>
              </a:ext>
            </a:extLst>
          </p:cNvPr>
          <p:cNvSpPr txBox="1"/>
          <p:nvPr/>
        </p:nvSpPr>
        <p:spPr>
          <a:xfrm>
            <a:off x="7739830" y="1839208"/>
            <a:ext cx="4187927"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dk1"/>
          </a:lnRef>
          <a:fillRef idx="1">
            <a:schemeClr val="lt1"/>
          </a:fillRef>
          <a:effectRef idx="0">
            <a:schemeClr val="dk1"/>
          </a:effectRef>
          <a:fontRef idx="minor">
            <a:schemeClr val="dk1"/>
          </a:fontRef>
        </p:style>
        <p:txBody>
          <a:bodyPr wrap="square">
            <a:spAutoFit/>
          </a:bodyPr>
          <a:lstStyle/>
          <a:p>
            <a:pPr algn="ctr"/>
            <a:r>
              <a:rPr lang="es-EC" dirty="0">
                <a:latin typeface="+mj-lt"/>
              </a:rPr>
              <a:t>No se consideran  </a:t>
            </a:r>
          </a:p>
          <a:p>
            <a:r>
              <a:rPr lang="es-EC" dirty="0">
                <a:latin typeface="+mj-lt"/>
              </a:rPr>
              <a:t>Pérdidas   por deslizamiento o arrastre</a:t>
            </a:r>
          </a:p>
        </p:txBody>
      </p:sp>
      <p:sp>
        <p:nvSpPr>
          <p:cNvPr id="16" name="CuadroTexto 15">
            <a:extLst>
              <a:ext uri="{FF2B5EF4-FFF2-40B4-BE49-F238E27FC236}">
                <a16:creationId xmlns:a16="http://schemas.microsoft.com/office/drawing/2014/main" id="{CB07F56A-6E7F-4C13-8655-2E62827EF8F3}"/>
              </a:ext>
            </a:extLst>
          </p:cNvPr>
          <p:cNvSpPr txBox="1"/>
          <p:nvPr/>
        </p:nvSpPr>
        <p:spPr>
          <a:xfrm>
            <a:off x="1342180" y="5501816"/>
            <a:ext cx="7542264"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dk1"/>
          </a:lnRef>
          <a:fillRef idx="1">
            <a:schemeClr val="lt1"/>
          </a:fillRef>
          <a:effectRef idx="0">
            <a:schemeClr val="dk1"/>
          </a:effectRef>
          <a:fontRef idx="minor">
            <a:schemeClr val="dk1"/>
          </a:fontRef>
        </p:style>
        <p:txBody>
          <a:bodyPr wrap="square">
            <a:spAutoFit/>
          </a:bodyPr>
          <a:lstStyle/>
          <a:p>
            <a:pPr algn="ctr"/>
            <a:r>
              <a:rPr lang="es-EC" dirty="0">
                <a:latin typeface="+mj-lt"/>
              </a:rPr>
              <a:t>Larga vida y una alta capacidad para transmitir potencia a varios ejes partiendo de una sola fuente</a:t>
            </a:r>
          </a:p>
        </p:txBody>
      </p:sp>
      <p:sp>
        <p:nvSpPr>
          <p:cNvPr id="18" name="CuadroTexto 17">
            <a:extLst>
              <a:ext uri="{FF2B5EF4-FFF2-40B4-BE49-F238E27FC236}">
                <a16:creationId xmlns:a16="http://schemas.microsoft.com/office/drawing/2014/main" id="{FD53179F-0CB5-46A0-BC6B-6C2120580A2C}"/>
              </a:ext>
            </a:extLst>
          </p:cNvPr>
          <p:cNvSpPr txBox="1"/>
          <p:nvPr/>
        </p:nvSpPr>
        <p:spPr>
          <a:xfrm>
            <a:off x="4222781" y="657192"/>
            <a:ext cx="2832828"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trasmisión</a:t>
            </a:r>
          </a:p>
        </p:txBody>
      </p:sp>
      <p:sp>
        <p:nvSpPr>
          <p:cNvPr id="19" name="Título 1">
            <a:extLst>
              <a:ext uri="{FF2B5EF4-FFF2-40B4-BE49-F238E27FC236}">
                <a16:creationId xmlns:a16="http://schemas.microsoft.com/office/drawing/2014/main" id="{57779A91-3352-4737-977C-1E96645D7F0E}"/>
              </a:ext>
            </a:extLst>
          </p:cNvPr>
          <p:cNvSpPr>
            <a:spLocks noGrp="1"/>
          </p:cNvSpPr>
          <p:nvPr>
            <p:ph type="title"/>
          </p:nvPr>
        </p:nvSpPr>
        <p:spPr>
          <a:xfrm>
            <a:off x="422656" y="149589"/>
            <a:ext cx="5084065"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 – MARCO TEÓRICO</a:t>
            </a:r>
          </a:p>
        </p:txBody>
      </p:sp>
      <p:cxnSp>
        <p:nvCxnSpPr>
          <p:cNvPr id="20" name="Conector recto 19">
            <a:extLst>
              <a:ext uri="{FF2B5EF4-FFF2-40B4-BE49-F238E27FC236}">
                <a16:creationId xmlns:a16="http://schemas.microsoft.com/office/drawing/2014/main" id="{26D78B23-EFB7-42C3-B560-2BC1C08B4B80}"/>
              </a:ext>
            </a:extLst>
          </p:cNvPr>
          <p:cNvCxnSpPr/>
          <p:nvPr/>
        </p:nvCxnSpPr>
        <p:spPr>
          <a:xfrm>
            <a:off x="264243" y="105730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13" name="CuadroTexto 12">
            <a:extLst>
              <a:ext uri="{FF2B5EF4-FFF2-40B4-BE49-F238E27FC236}">
                <a16:creationId xmlns:a16="http://schemas.microsoft.com/office/drawing/2014/main" id="{5BBDB37D-381F-4B80-BF09-BE19E0FE9CD3}"/>
              </a:ext>
            </a:extLst>
          </p:cNvPr>
          <p:cNvSpPr txBox="1"/>
          <p:nvPr/>
        </p:nvSpPr>
        <p:spPr>
          <a:xfrm>
            <a:off x="142561" y="6378305"/>
            <a:ext cx="2145139"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Ramón Santiago</a:t>
            </a:r>
          </a:p>
        </p:txBody>
      </p:sp>
    </p:spTree>
    <p:extLst>
      <p:ext uri="{BB962C8B-B14F-4D97-AF65-F5344CB8AC3E}">
        <p14:creationId xmlns:p14="http://schemas.microsoft.com/office/powerpoint/2010/main" val="33903762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59978229-1A3B-4306-A832-25D58EC5EE3A}"/>
              </a:ext>
            </a:extLst>
          </p:cNvPr>
          <p:cNvSpPr txBox="1"/>
          <p:nvPr/>
        </p:nvSpPr>
        <p:spPr>
          <a:xfrm>
            <a:off x="3416403" y="1209324"/>
            <a:ext cx="4536972" cy="400110"/>
          </a:xfrm>
          <a:prstGeom prst="rect">
            <a:avLst/>
          </a:prstGeom>
          <a:noFill/>
          <a:ln w="635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s-EC" sz="2000" b="1" dirty="0">
                <a:latin typeface="+mj-lt"/>
              </a:rPr>
              <a:t>Acoplamientos rígidos </a:t>
            </a:r>
          </a:p>
        </p:txBody>
      </p:sp>
      <p:sp>
        <p:nvSpPr>
          <p:cNvPr id="11" name="CuadroTexto 10">
            <a:extLst>
              <a:ext uri="{FF2B5EF4-FFF2-40B4-BE49-F238E27FC236}">
                <a16:creationId xmlns:a16="http://schemas.microsoft.com/office/drawing/2014/main" id="{62DCE88A-F9DE-4888-841B-2426EAF83C55}"/>
              </a:ext>
            </a:extLst>
          </p:cNvPr>
          <p:cNvSpPr txBox="1"/>
          <p:nvPr/>
        </p:nvSpPr>
        <p:spPr>
          <a:xfrm>
            <a:off x="993058" y="1757797"/>
            <a:ext cx="10205884" cy="1631216"/>
          </a:xfrm>
          <a:prstGeom prst="rect">
            <a:avLst/>
          </a:prstGeom>
          <a:noFill/>
        </p:spPr>
        <p:txBody>
          <a:bodyPr wrap="square">
            <a:spAutoFit/>
          </a:bodyPr>
          <a:lstStyle/>
          <a:p>
            <a:pPr algn="just"/>
            <a:r>
              <a:rPr lang="es-EC" sz="2000" dirty="0">
                <a:latin typeface="+mj-lt"/>
              </a:rPr>
              <a:t>Es un dispositivo que se utiliza para transmitir potencia y torque mecánico a los ejes de conexión de una máquina. Esta configuración se utiliza generalmente cuando se dispone de acceso a los dos ejes. Su estructura consta de dos platos (bridas), fijadas a los ejes por medio de chavetas, se utilizan en ejes de igual o diferentes diámetros, y el acoplamiento de las bridas se realiza por medio de tornillos y tuercas.</a:t>
            </a:r>
          </a:p>
        </p:txBody>
      </p:sp>
      <p:pic>
        <p:nvPicPr>
          <p:cNvPr id="5" name="Imagen 4">
            <a:extLst>
              <a:ext uri="{FF2B5EF4-FFF2-40B4-BE49-F238E27FC236}">
                <a16:creationId xmlns:a16="http://schemas.microsoft.com/office/drawing/2014/main" id="{C80FB291-EB36-426C-B8B5-CCE70747FD35}"/>
              </a:ext>
            </a:extLst>
          </p:cNvPr>
          <p:cNvPicPr>
            <a:picLocks noChangeAspect="1"/>
          </p:cNvPicPr>
          <p:nvPr/>
        </p:nvPicPr>
        <p:blipFill>
          <a:blip r:embed="rId2"/>
          <a:stretch>
            <a:fillRect/>
          </a:stretch>
        </p:blipFill>
        <p:spPr>
          <a:xfrm>
            <a:off x="4238625" y="3494578"/>
            <a:ext cx="3714750" cy="2486025"/>
          </a:xfrm>
          <a:prstGeom prst="rect">
            <a:avLst/>
          </a:prstGeom>
        </p:spPr>
      </p:pic>
      <p:sp>
        <p:nvSpPr>
          <p:cNvPr id="15" name="Título 1">
            <a:extLst>
              <a:ext uri="{FF2B5EF4-FFF2-40B4-BE49-F238E27FC236}">
                <a16:creationId xmlns:a16="http://schemas.microsoft.com/office/drawing/2014/main" id="{CD23810A-C66D-460F-90D7-AE979F166782}"/>
              </a:ext>
            </a:extLst>
          </p:cNvPr>
          <p:cNvSpPr>
            <a:spLocks noGrp="1"/>
          </p:cNvSpPr>
          <p:nvPr>
            <p:ph type="title"/>
          </p:nvPr>
        </p:nvSpPr>
        <p:spPr>
          <a:xfrm>
            <a:off x="281584" y="168065"/>
            <a:ext cx="5084065"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 – MARCO TEÓRICO</a:t>
            </a:r>
          </a:p>
        </p:txBody>
      </p:sp>
      <p:sp>
        <p:nvSpPr>
          <p:cNvPr id="17" name="CuadroTexto 16">
            <a:extLst>
              <a:ext uri="{FF2B5EF4-FFF2-40B4-BE49-F238E27FC236}">
                <a16:creationId xmlns:a16="http://schemas.microsoft.com/office/drawing/2014/main" id="{061D0F4D-B26D-4765-9730-C51968D865EB}"/>
              </a:ext>
            </a:extLst>
          </p:cNvPr>
          <p:cNvSpPr txBox="1"/>
          <p:nvPr/>
        </p:nvSpPr>
        <p:spPr>
          <a:xfrm>
            <a:off x="3949235" y="650696"/>
            <a:ext cx="2832828"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trasmisión</a:t>
            </a:r>
          </a:p>
        </p:txBody>
      </p:sp>
      <p:cxnSp>
        <p:nvCxnSpPr>
          <p:cNvPr id="18" name="Conector recto 17">
            <a:extLst>
              <a:ext uri="{FF2B5EF4-FFF2-40B4-BE49-F238E27FC236}">
                <a16:creationId xmlns:a16="http://schemas.microsoft.com/office/drawing/2014/main" id="{D20F8B7A-A4B9-472E-9A1D-17B872DD4B68}"/>
              </a:ext>
            </a:extLst>
          </p:cNvPr>
          <p:cNvCxnSpPr/>
          <p:nvPr/>
        </p:nvCxnSpPr>
        <p:spPr>
          <a:xfrm>
            <a:off x="198120" y="108690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9" name="CuadroTexto 8">
            <a:extLst>
              <a:ext uri="{FF2B5EF4-FFF2-40B4-BE49-F238E27FC236}">
                <a16:creationId xmlns:a16="http://schemas.microsoft.com/office/drawing/2014/main" id="{152FC51D-842E-4A3F-985A-74CD9F8F6780}"/>
              </a:ext>
            </a:extLst>
          </p:cNvPr>
          <p:cNvSpPr txBox="1"/>
          <p:nvPr/>
        </p:nvSpPr>
        <p:spPr>
          <a:xfrm>
            <a:off x="142561" y="6378305"/>
            <a:ext cx="2145139"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Ramón Santiago</a:t>
            </a:r>
          </a:p>
        </p:txBody>
      </p:sp>
    </p:spTree>
    <p:extLst>
      <p:ext uri="{BB962C8B-B14F-4D97-AF65-F5344CB8AC3E}">
        <p14:creationId xmlns:p14="http://schemas.microsoft.com/office/powerpoint/2010/main" val="4283147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59978229-1A3B-4306-A832-25D58EC5EE3A}"/>
              </a:ext>
            </a:extLst>
          </p:cNvPr>
          <p:cNvSpPr txBox="1"/>
          <p:nvPr/>
        </p:nvSpPr>
        <p:spPr>
          <a:xfrm>
            <a:off x="3097163" y="1161747"/>
            <a:ext cx="4536972" cy="400110"/>
          </a:xfrm>
          <a:prstGeom prst="rect">
            <a:avLst/>
          </a:prstGeom>
          <a:noFill/>
          <a:ln w="635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s-EC" sz="2000" b="1" dirty="0">
                <a:latin typeface="+mj-lt"/>
              </a:rPr>
              <a:t>Parámetros de diseño  </a:t>
            </a:r>
          </a:p>
        </p:txBody>
      </p:sp>
      <p:sp>
        <p:nvSpPr>
          <p:cNvPr id="11" name="CuadroTexto 10">
            <a:extLst>
              <a:ext uri="{FF2B5EF4-FFF2-40B4-BE49-F238E27FC236}">
                <a16:creationId xmlns:a16="http://schemas.microsoft.com/office/drawing/2014/main" id="{62DCE88A-F9DE-4888-841B-2426EAF83C55}"/>
              </a:ext>
            </a:extLst>
          </p:cNvPr>
          <p:cNvSpPr txBox="1"/>
          <p:nvPr/>
        </p:nvSpPr>
        <p:spPr>
          <a:xfrm>
            <a:off x="1227034" y="1611952"/>
            <a:ext cx="10205884" cy="707886"/>
          </a:xfrm>
          <a:prstGeom prst="rect">
            <a:avLst/>
          </a:prstGeom>
          <a:noFill/>
        </p:spPr>
        <p:txBody>
          <a:bodyPr wrap="square">
            <a:spAutoFit/>
          </a:bodyPr>
          <a:lstStyle/>
          <a:p>
            <a:r>
              <a:rPr lang="es-EC" sz="2000" dirty="0">
                <a:latin typeface="+mj-lt"/>
              </a:rPr>
              <a:t>La parte superior de la cadena está a tensión, y produce un par torsional en cada Catarina. El tramo inferior de la cadena, llamada lado flojo, no ejerce fuerzas sobre las catarinas.</a:t>
            </a:r>
          </a:p>
        </p:txBody>
      </p:sp>
      <p:sp>
        <p:nvSpPr>
          <p:cNvPr id="15" name="Título 1">
            <a:extLst>
              <a:ext uri="{FF2B5EF4-FFF2-40B4-BE49-F238E27FC236}">
                <a16:creationId xmlns:a16="http://schemas.microsoft.com/office/drawing/2014/main" id="{CD23810A-C66D-460F-90D7-AE979F166782}"/>
              </a:ext>
            </a:extLst>
          </p:cNvPr>
          <p:cNvSpPr>
            <a:spLocks noGrp="1"/>
          </p:cNvSpPr>
          <p:nvPr>
            <p:ph type="title"/>
          </p:nvPr>
        </p:nvSpPr>
        <p:spPr>
          <a:xfrm>
            <a:off x="281584" y="168065"/>
            <a:ext cx="5084065"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 – MARCO TEÓRICO</a:t>
            </a:r>
          </a:p>
        </p:txBody>
      </p:sp>
      <p:sp>
        <p:nvSpPr>
          <p:cNvPr id="17" name="CuadroTexto 16">
            <a:extLst>
              <a:ext uri="{FF2B5EF4-FFF2-40B4-BE49-F238E27FC236}">
                <a16:creationId xmlns:a16="http://schemas.microsoft.com/office/drawing/2014/main" id="{061D0F4D-B26D-4765-9730-C51968D865EB}"/>
              </a:ext>
            </a:extLst>
          </p:cNvPr>
          <p:cNvSpPr txBox="1"/>
          <p:nvPr/>
        </p:nvSpPr>
        <p:spPr>
          <a:xfrm>
            <a:off x="3949235" y="650696"/>
            <a:ext cx="2832828"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trasmisión</a:t>
            </a:r>
          </a:p>
        </p:txBody>
      </p:sp>
      <p:cxnSp>
        <p:nvCxnSpPr>
          <p:cNvPr id="18" name="Conector recto 17">
            <a:extLst>
              <a:ext uri="{FF2B5EF4-FFF2-40B4-BE49-F238E27FC236}">
                <a16:creationId xmlns:a16="http://schemas.microsoft.com/office/drawing/2014/main" id="{D20F8B7A-A4B9-472E-9A1D-17B872DD4B68}"/>
              </a:ext>
            </a:extLst>
          </p:cNvPr>
          <p:cNvCxnSpPr/>
          <p:nvPr/>
        </p:nvCxnSpPr>
        <p:spPr>
          <a:xfrm>
            <a:off x="198120" y="1086902"/>
            <a:ext cx="11795760" cy="0"/>
          </a:xfrm>
          <a:prstGeom prst="line">
            <a:avLst/>
          </a:prstGeom>
        </p:spPr>
        <p:style>
          <a:lnRef idx="1">
            <a:schemeClr val="dk1"/>
          </a:lnRef>
          <a:fillRef idx="0">
            <a:schemeClr val="dk1"/>
          </a:fillRef>
          <a:effectRef idx="0">
            <a:schemeClr val="dk1"/>
          </a:effectRef>
          <a:fontRef idx="minor">
            <a:schemeClr val="tx1"/>
          </a:fontRef>
        </p:style>
      </p:cxnSp>
      <p:pic>
        <p:nvPicPr>
          <p:cNvPr id="10" name="Imagen 9">
            <a:extLst>
              <a:ext uri="{FF2B5EF4-FFF2-40B4-BE49-F238E27FC236}">
                <a16:creationId xmlns:a16="http://schemas.microsoft.com/office/drawing/2014/main" id="{E9EDE95D-C45C-40BD-864C-4998535180A2}"/>
              </a:ext>
            </a:extLst>
          </p:cNvPr>
          <p:cNvPicPr>
            <a:picLocks noChangeAspect="1"/>
          </p:cNvPicPr>
          <p:nvPr/>
        </p:nvPicPr>
        <p:blipFill rotWithShape="1">
          <a:blip r:embed="rId2"/>
          <a:srcRect b="15572"/>
          <a:stretch/>
        </p:blipFill>
        <p:spPr>
          <a:xfrm>
            <a:off x="296334" y="2376560"/>
            <a:ext cx="4448692" cy="3747704"/>
          </a:xfrm>
          <a:prstGeom prst="rect">
            <a:avLst/>
          </a:prstGeom>
          <a:ln>
            <a:solidFill>
              <a:schemeClr val="tx1"/>
            </a:solidFill>
          </a:ln>
        </p:spPr>
      </p:pic>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532227AD-FA4F-4A83-952B-062D86B0E9D0}"/>
                  </a:ext>
                </a:extLst>
              </p:cNvPr>
              <p:cNvSpPr txBox="1"/>
              <p:nvPr/>
            </p:nvSpPr>
            <p:spPr>
              <a:xfrm>
                <a:off x="6329976" y="2916483"/>
                <a:ext cx="189394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b="1" i="1" smtClean="0">
                          <a:latin typeface="Cambria Math" panose="02040503050406030204" pitchFamily="18" charset="0"/>
                        </a:rPr>
                        <m:t>𝑭𝒐</m:t>
                      </m:r>
                      <m:r>
                        <a:rPr lang="es-EC" b="0" i="0">
                          <a:latin typeface="Cambria Math" panose="02040503050406030204" pitchFamily="18" charset="0"/>
                        </a:rPr>
                        <m:t>=</m:t>
                      </m:r>
                      <m:r>
                        <a:rPr lang="es-EC" b="1" i="1">
                          <a:latin typeface="Cambria Math" panose="02040503050406030204" pitchFamily="18" charset="0"/>
                        </a:rPr>
                        <m:t>𝑭𝒖</m:t>
                      </m:r>
                      <m:r>
                        <a:rPr lang="es-EC" b="0" i="0">
                          <a:latin typeface="Cambria Math" panose="02040503050406030204" pitchFamily="18" charset="0"/>
                        </a:rPr>
                        <m:t>+</m:t>
                      </m:r>
                      <m:r>
                        <a:rPr lang="es-EC" b="1" i="1">
                          <a:latin typeface="Cambria Math" panose="02040503050406030204" pitchFamily="18" charset="0"/>
                        </a:rPr>
                        <m:t>𝑭𝒄</m:t>
                      </m:r>
                    </m:oMath>
                  </m:oMathPara>
                </a14:m>
                <a:endParaRPr lang="es-EC" dirty="0"/>
              </a:p>
            </p:txBody>
          </p:sp>
        </mc:Choice>
        <mc:Fallback xmlns="">
          <p:sp>
            <p:nvSpPr>
              <p:cNvPr id="12" name="CuadroTexto 11">
                <a:extLst>
                  <a:ext uri="{FF2B5EF4-FFF2-40B4-BE49-F238E27FC236}">
                    <a16:creationId xmlns:a16="http://schemas.microsoft.com/office/drawing/2014/main" id="{532227AD-FA4F-4A83-952B-062D86B0E9D0}"/>
                  </a:ext>
                </a:extLst>
              </p:cNvPr>
              <p:cNvSpPr txBox="1">
                <a:spLocks noRot="1" noChangeAspect="1" noMove="1" noResize="1" noEditPoints="1" noAdjustHandles="1" noChangeArrowheads="1" noChangeShapeType="1" noTextEdit="1"/>
              </p:cNvSpPr>
              <p:nvPr/>
            </p:nvSpPr>
            <p:spPr>
              <a:xfrm>
                <a:off x="6329976" y="2916483"/>
                <a:ext cx="1893941" cy="369332"/>
              </a:xfrm>
              <a:prstGeom prst="rect">
                <a:avLst/>
              </a:prstGeom>
              <a:blipFill>
                <a:blip r:embed="rId3"/>
                <a:stretch>
                  <a:fillRect/>
                </a:stretch>
              </a:blipFill>
            </p:spPr>
            <p:txBody>
              <a:bodyPr/>
              <a:lstStyle/>
              <a:p>
                <a:r>
                  <a:rPr lang="es-EC">
                    <a:noFill/>
                  </a:rPr>
                  <a:t> </a:t>
                </a:r>
              </a:p>
            </p:txBody>
          </p:sp>
        </mc:Fallback>
      </mc:AlternateContent>
      <p:sp>
        <p:nvSpPr>
          <p:cNvPr id="14" name="CuadroTexto 13">
            <a:extLst>
              <a:ext uri="{FF2B5EF4-FFF2-40B4-BE49-F238E27FC236}">
                <a16:creationId xmlns:a16="http://schemas.microsoft.com/office/drawing/2014/main" id="{B5013F7D-47AE-4255-8631-B32860E1FE3F}"/>
              </a:ext>
            </a:extLst>
          </p:cNvPr>
          <p:cNvSpPr txBox="1"/>
          <p:nvPr/>
        </p:nvSpPr>
        <p:spPr>
          <a:xfrm>
            <a:off x="5365649" y="2469157"/>
            <a:ext cx="3822596" cy="369332"/>
          </a:xfrm>
          <a:prstGeom prst="rect">
            <a:avLst/>
          </a:prstGeom>
          <a:noFill/>
        </p:spPr>
        <p:txBody>
          <a:bodyPr wrap="square">
            <a:spAutoFit/>
          </a:bodyPr>
          <a:lstStyle/>
          <a:p>
            <a:r>
              <a:rPr lang="es-EC" b="1" dirty="0">
                <a:latin typeface="Calibri" panose="020F0502020204030204" pitchFamily="34" charset="0"/>
                <a:ea typeface="Calibri" panose="020F0502020204030204" pitchFamily="34" charset="0"/>
                <a:cs typeface="Times New Roman" panose="02020603050405020304" pitchFamily="18" charset="0"/>
              </a:rPr>
              <a:t>F</a:t>
            </a:r>
            <a:r>
              <a:rPr lang="es-EC" sz="1800" b="1" dirty="0">
                <a:effectLst/>
                <a:latin typeface="Calibri" panose="020F0502020204030204" pitchFamily="34" charset="0"/>
                <a:ea typeface="Calibri" panose="020F0502020204030204" pitchFamily="34" charset="0"/>
                <a:cs typeface="Times New Roman" panose="02020603050405020304" pitchFamily="18" charset="0"/>
              </a:rPr>
              <a:t>uerza de contacto sobre la </a:t>
            </a:r>
            <a:r>
              <a:rPr lang="es-EC" sz="1800" b="1" dirty="0" err="1">
                <a:effectLst/>
                <a:latin typeface="Calibri" panose="020F0502020204030204" pitchFamily="34" charset="0"/>
                <a:ea typeface="Calibri" panose="020F0502020204030204" pitchFamily="34" charset="0"/>
                <a:cs typeface="Times New Roman" panose="02020603050405020304" pitchFamily="18" charset="0"/>
              </a:rPr>
              <a:t>c</a:t>
            </a:r>
            <a:r>
              <a:rPr lang="es-EC" b="1" dirty="0" err="1">
                <a:latin typeface="Calibri" panose="020F0502020204030204" pitchFamily="34" charset="0"/>
                <a:ea typeface="Calibri" panose="020F0502020204030204" pitchFamily="34" charset="0"/>
                <a:cs typeface="Times New Roman" panose="02020603050405020304" pitchFamily="18" charset="0"/>
              </a:rPr>
              <a:t>atarina</a:t>
            </a:r>
            <a:endParaRPr lang="es-EC" dirty="0"/>
          </a:p>
        </p:txBody>
      </p:sp>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C907648A-94A3-4D8E-97BE-78B9D09D6CA7}"/>
                  </a:ext>
                </a:extLst>
              </p:cNvPr>
              <p:cNvSpPr txBox="1"/>
              <p:nvPr/>
            </p:nvSpPr>
            <p:spPr>
              <a:xfrm>
                <a:off x="5365649" y="3811135"/>
                <a:ext cx="4570635" cy="6481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𝐿</m:t>
                      </m:r>
                      <m:r>
                        <a:rPr lang="es-EC" i="0">
                          <a:latin typeface="Cambria Math" panose="02040503050406030204" pitchFamily="18" charset="0"/>
                        </a:rPr>
                        <m:t>=1.57</m:t>
                      </m:r>
                      <m:d>
                        <m:dPr>
                          <m:ctrlPr>
                            <a:rPr lang="es-EC" i="1">
                              <a:solidFill>
                                <a:srgbClr val="836967"/>
                              </a:solidFill>
                              <a:latin typeface="Cambria Math" panose="02040503050406030204" pitchFamily="18" charset="0"/>
                            </a:rPr>
                          </m:ctrlPr>
                        </m:dPr>
                        <m:e>
                          <m:r>
                            <a:rPr lang="es-EC" i="1">
                              <a:latin typeface="Cambria Math" panose="02040503050406030204" pitchFamily="18" charset="0"/>
                            </a:rPr>
                            <m:t>𝐷𝑝</m:t>
                          </m:r>
                          <m:r>
                            <a:rPr lang="es-EC" i="0">
                              <a:latin typeface="Cambria Math" panose="02040503050406030204" pitchFamily="18" charset="0"/>
                            </a:rPr>
                            <m:t>+</m:t>
                          </m:r>
                          <m:r>
                            <a:rPr lang="es-EC" i="1">
                              <a:latin typeface="Cambria Math" panose="02040503050406030204" pitchFamily="18" charset="0"/>
                            </a:rPr>
                            <m:t>𝑑𝑝</m:t>
                          </m:r>
                        </m:e>
                      </m:d>
                      <m:r>
                        <a:rPr lang="es-EC" i="0">
                          <a:latin typeface="Cambria Math" panose="02040503050406030204" pitchFamily="18" charset="0"/>
                        </a:rPr>
                        <m:t>+2</m:t>
                      </m:r>
                      <m:r>
                        <a:rPr lang="es-EC" i="1">
                          <a:latin typeface="Cambria Math" panose="02040503050406030204" pitchFamily="18" charset="0"/>
                        </a:rPr>
                        <m:t>𝐶</m:t>
                      </m:r>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sSup>
                            <m:sSupPr>
                              <m:ctrlPr>
                                <a:rPr lang="es-EC" i="1">
                                  <a:solidFill>
                                    <a:srgbClr val="836967"/>
                                  </a:solidFill>
                                  <a:latin typeface="Cambria Math" panose="02040503050406030204" pitchFamily="18" charset="0"/>
                                </a:rPr>
                              </m:ctrlPr>
                            </m:sSupPr>
                            <m:e>
                              <m:d>
                                <m:dPr>
                                  <m:ctrlPr>
                                    <a:rPr lang="es-EC" i="1">
                                      <a:latin typeface="Cambria Math" panose="02040503050406030204" pitchFamily="18" charset="0"/>
                                    </a:rPr>
                                  </m:ctrlPr>
                                </m:dPr>
                                <m:e>
                                  <m:r>
                                    <a:rPr lang="es-EC" i="1">
                                      <a:latin typeface="Cambria Math" panose="02040503050406030204" pitchFamily="18" charset="0"/>
                                    </a:rPr>
                                    <m:t>𝐷𝑝</m:t>
                                  </m:r>
                                  <m:r>
                                    <a:rPr lang="es-EC" i="0">
                                      <a:latin typeface="Cambria Math" panose="02040503050406030204" pitchFamily="18" charset="0"/>
                                    </a:rPr>
                                    <m:t>−</m:t>
                                  </m:r>
                                  <m:r>
                                    <a:rPr lang="es-EC" i="1">
                                      <a:latin typeface="Cambria Math" panose="02040503050406030204" pitchFamily="18" charset="0"/>
                                    </a:rPr>
                                    <m:t>𝑑𝑝</m:t>
                                  </m:r>
                                </m:e>
                              </m:d>
                            </m:e>
                            <m:sup>
                              <m:r>
                                <a:rPr lang="es-EC" i="0">
                                  <a:latin typeface="Cambria Math" panose="02040503050406030204" pitchFamily="18" charset="0"/>
                                </a:rPr>
                                <m:t>2</m:t>
                              </m:r>
                            </m:sup>
                          </m:sSup>
                        </m:num>
                        <m:den>
                          <m:r>
                            <a:rPr lang="es-EC" i="0">
                              <a:latin typeface="Cambria Math" panose="02040503050406030204" pitchFamily="18" charset="0"/>
                            </a:rPr>
                            <m:t>4</m:t>
                          </m:r>
                          <m:r>
                            <a:rPr lang="es-EC" i="1">
                              <a:latin typeface="Cambria Math" panose="02040503050406030204" pitchFamily="18" charset="0"/>
                            </a:rPr>
                            <m:t>𝐶</m:t>
                          </m:r>
                        </m:den>
                      </m:f>
                    </m:oMath>
                  </m:oMathPara>
                </a14:m>
                <a:endParaRPr lang="es-EC" dirty="0"/>
              </a:p>
            </p:txBody>
          </p:sp>
        </mc:Choice>
        <mc:Fallback xmlns="">
          <p:sp>
            <p:nvSpPr>
              <p:cNvPr id="16" name="CuadroTexto 15">
                <a:extLst>
                  <a:ext uri="{FF2B5EF4-FFF2-40B4-BE49-F238E27FC236}">
                    <a16:creationId xmlns:a16="http://schemas.microsoft.com/office/drawing/2014/main" id="{C907648A-94A3-4D8E-97BE-78B9D09D6CA7}"/>
                  </a:ext>
                </a:extLst>
              </p:cNvPr>
              <p:cNvSpPr txBox="1">
                <a:spLocks noRot="1" noChangeAspect="1" noMove="1" noResize="1" noEditPoints="1" noAdjustHandles="1" noChangeArrowheads="1" noChangeShapeType="1" noTextEdit="1"/>
              </p:cNvSpPr>
              <p:nvPr/>
            </p:nvSpPr>
            <p:spPr>
              <a:xfrm>
                <a:off x="5365649" y="3811135"/>
                <a:ext cx="4570635" cy="648126"/>
              </a:xfrm>
              <a:prstGeom prst="rect">
                <a:avLst/>
              </a:prstGeom>
              <a:blipFill>
                <a:blip r:embed="rId4"/>
                <a:stretch>
                  <a:fillRect/>
                </a:stretch>
              </a:blipFill>
            </p:spPr>
            <p:txBody>
              <a:bodyPr/>
              <a:lstStyle/>
              <a:p>
                <a:r>
                  <a:rPr lang="es-EC">
                    <a:noFill/>
                  </a:rPr>
                  <a:t> </a:t>
                </a:r>
              </a:p>
            </p:txBody>
          </p:sp>
        </mc:Fallback>
      </mc:AlternateContent>
      <p:sp>
        <p:nvSpPr>
          <p:cNvPr id="19" name="CuadroTexto 18">
            <a:extLst>
              <a:ext uri="{FF2B5EF4-FFF2-40B4-BE49-F238E27FC236}">
                <a16:creationId xmlns:a16="http://schemas.microsoft.com/office/drawing/2014/main" id="{39A41FB0-D989-4D75-BE5A-452145BA5015}"/>
              </a:ext>
            </a:extLst>
          </p:cNvPr>
          <p:cNvSpPr txBox="1"/>
          <p:nvPr/>
        </p:nvSpPr>
        <p:spPr>
          <a:xfrm>
            <a:off x="5365649" y="3399259"/>
            <a:ext cx="2422423" cy="369332"/>
          </a:xfrm>
          <a:prstGeom prst="rect">
            <a:avLst/>
          </a:prstGeom>
          <a:noFill/>
        </p:spPr>
        <p:txBody>
          <a:bodyPr wrap="square">
            <a:spAutoFit/>
          </a:bodyPr>
          <a:lstStyle/>
          <a:p>
            <a:r>
              <a:rPr lang="es-EC" sz="1800" b="1" dirty="0">
                <a:effectLst/>
                <a:latin typeface="Calibri" panose="020F0502020204030204" pitchFamily="34" charset="0"/>
                <a:ea typeface="Times New Roman" panose="02020603050405020304" pitchFamily="18" charset="0"/>
                <a:cs typeface="Times New Roman" panose="02020603050405020304" pitchFamily="18" charset="0"/>
              </a:rPr>
              <a:t>longitud de la cadena </a:t>
            </a:r>
            <a:endParaRPr lang="es-EC" dirty="0"/>
          </a:p>
        </p:txBody>
      </p:sp>
      <p:sp>
        <p:nvSpPr>
          <p:cNvPr id="20" name="CuadroTexto 19">
            <a:extLst>
              <a:ext uri="{FF2B5EF4-FFF2-40B4-BE49-F238E27FC236}">
                <a16:creationId xmlns:a16="http://schemas.microsoft.com/office/drawing/2014/main" id="{0CB283AE-32B3-4EA0-803C-C1E6D06BDEB2}"/>
              </a:ext>
            </a:extLst>
          </p:cNvPr>
          <p:cNvSpPr txBox="1"/>
          <p:nvPr/>
        </p:nvSpPr>
        <p:spPr>
          <a:xfrm>
            <a:off x="5365649" y="4526058"/>
            <a:ext cx="2422423" cy="369332"/>
          </a:xfrm>
          <a:prstGeom prst="rect">
            <a:avLst/>
          </a:prstGeom>
          <a:noFill/>
        </p:spPr>
        <p:txBody>
          <a:bodyPr wrap="square">
            <a:spAutoFit/>
          </a:bodyPr>
          <a:lstStyle/>
          <a:p>
            <a:r>
              <a:rPr lang="es-EC" sz="1800" b="1" dirty="0">
                <a:effectLst/>
                <a:latin typeface="Calibri" panose="020F0502020204030204" pitchFamily="34" charset="0"/>
                <a:ea typeface="Times New Roman" panose="02020603050405020304" pitchFamily="18" charset="0"/>
                <a:cs typeface="Times New Roman" panose="02020603050405020304" pitchFamily="18" charset="0"/>
              </a:rPr>
              <a:t>Diseño de flechas </a:t>
            </a:r>
            <a:endParaRPr lang="es-EC" dirty="0"/>
          </a:p>
        </p:txBody>
      </p:sp>
      <p:sp>
        <p:nvSpPr>
          <p:cNvPr id="21" name="CuadroTexto 20">
            <a:extLst>
              <a:ext uri="{FF2B5EF4-FFF2-40B4-BE49-F238E27FC236}">
                <a16:creationId xmlns:a16="http://schemas.microsoft.com/office/drawing/2014/main" id="{F046A79E-E84A-481F-8657-3452EB813B11}"/>
              </a:ext>
            </a:extLst>
          </p:cNvPr>
          <p:cNvSpPr txBox="1"/>
          <p:nvPr/>
        </p:nvSpPr>
        <p:spPr>
          <a:xfrm>
            <a:off x="5370565" y="4895390"/>
            <a:ext cx="5828377" cy="923330"/>
          </a:xfrm>
          <a:prstGeom prst="rect">
            <a:avLst/>
          </a:prstGeom>
          <a:noFill/>
        </p:spPr>
        <p:txBody>
          <a:bodyPr wrap="square">
            <a:spAutoFit/>
          </a:bodyPr>
          <a:lstStyle/>
          <a:p>
            <a:r>
              <a:rPr lang="es-EC" sz="1800" dirty="0">
                <a:effectLst/>
                <a:latin typeface="Calibri" panose="020F0502020204030204" pitchFamily="34" charset="0"/>
                <a:ea typeface="Times New Roman" panose="02020603050405020304" pitchFamily="18" charset="0"/>
                <a:cs typeface="Times New Roman" panose="02020603050405020304" pitchFamily="18" charset="0"/>
              </a:rPr>
              <a:t>El diseño de las flechas se realizo mediante un análisi</a:t>
            </a:r>
            <a:r>
              <a:rPr lang="es-EC" dirty="0">
                <a:latin typeface="Calibri" panose="020F0502020204030204" pitchFamily="34" charset="0"/>
                <a:ea typeface="Times New Roman" panose="02020603050405020304" pitchFamily="18" charset="0"/>
                <a:cs typeface="Times New Roman" panose="02020603050405020304" pitchFamily="18" charset="0"/>
              </a:rPr>
              <a:t>s de fatiga, considerando cargas alternantes completamente reversibles.</a:t>
            </a:r>
          </a:p>
        </p:txBody>
      </p:sp>
      <p:sp>
        <p:nvSpPr>
          <p:cNvPr id="22" name="CuadroTexto 21">
            <a:extLst>
              <a:ext uri="{FF2B5EF4-FFF2-40B4-BE49-F238E27FC236}">
                <a16:creationId xmlns:a16="http://schemas.microsoft.com/office/drawing/2014/main" id="{E99C7763-6ACA-409D-A1B3-53898E172121}"/>
              </a:ext>
            </a:extLst>
          </p:cNvPr>
          <p:cNvSpPr txBox="1"/>
          <p:nvPr/>
        </p:nvSpPr>
        <p:spPr>
          <a:xfrm>
            <a:off x="142561" y="6378305"/>
            <a:ext cx="2145139"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Ramón Santiago</a:t>
            </a:r>
          </a:p>
        </p:txBody>
      </p:sp>
    </p:spTree>
    <p:extLst>
      <p:ext uri="{BB962C8B-B14F-4D97-AF65-F5344CB8AC3E}">
        <p14:creationId xmlns:p14="http://schemas.microsoft.com/office/powerpoint/2010/main" val="16083918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084065"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 – MARCO TEÓRICO</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588120" y="661649"/>
            <a:ext cx="2507418"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S</a:t>
            </a:r>
            <a:r>
              <a:rPr lang="es-EC" sz="2000" b="1" dirty="0" smtClean="0">
                <a:solidFill>
                  <a:schemeClr val="tx2"/>
                </a:solidFill>
                <a:latin typeface="Arial" panose="020B0604020202020204" pitchFamily="34" charset="0"/>
                <a:cs typeface="Arial" panose="020B0604020202020204" pitchFamily="34" charset="0"/>
              </a:rPr>
              <a:t>oporte</a:t>
            </a:r>
            <a:endParaRPr lang="es-EC" sz="2000" b="1" dirty="0">
              <a:solidFill>
                <a:schemeClr val="tx2"/>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59978229-1A3B-4306-A832-25D58EC5EE3A}"/>
              </a:ext>
            </a:extLst>
          </p:cNvPr>
          <p:cNvSpPr txBox="1"/>
          <p:nvPr/>
        </p:nvSpPr>
        <p:spPr>
          <a:xfrm>
            <a:off x="3860540" y="1144010"/>
            <a:ext cx="4536972" cy="400110"/>
          </a:xfrm>
          <a:prstGeom prst="rect">
            <a:avLst/>
          </a:prstGeom>
          <a:noFill/>
          <a:ln w="635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s-EC" sz="2000" b="1" dirty="0" smtClean="0">
                <a:latin typeface="+mj-lt"/>
              </a:rPr>
              <a:t>Bastidores</a:t>
            </a:r>
          </a:p>
        </p:txBody>
      </p:sp>
      <p:sp>
        <p:nvSpPr>
          <p:cNvPr id="9" name="Rectángulo 8">
            <a:extLst>
              <a:ext uri="{FF2B5EF4-FFF2-40B4-BE49-F238E27FC236}">
                <a16:creationId xmlns:a16="http://schemas.microsoft.com/office/drawing/2014/main" id="{FFD5A42C-5D65-4562-8733-DBE6B91DAE54}"/>
              </a:ext>
            </a:extLst>
          </p:cNvPr>
          <p:cNvSpPr/>
          <p:nvPr/>
        </p:nvSpPr>
        <p:spPr>
          <a:xfrm>
            <a:off x="333466" y="1753641"/>
            <a:ext cx="5274565" cy="1747204"/>
          </a:xfrm>
          <a:prstGeom prst="rect">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just"/>
            <a:r>
              <a:rPr lang="es-MX" dirty="0" smtClean="0"/>
              <a:t>Estructura </a:t>
            </a:r>
            <a:r>
              <a:rPr lang="es-MX" dirty="0"/>
              <a:t>rígida</a:t>
            </a:r>
            <a:r>
              <a:rPr lang="es-MX" dirty="0" smtClean="0"/>
              <a:t>, cuya </a:t>
            </a:r>
            <a:r>
              <a:rPr lang="es-MX" dirty="0"/>
              <a:t>función es dar un soporte a todos los componentes la máquina. </a:t>
            </a:r>
            <a:endParaRPr lang="es-MX" dirty="0" smtClean="0"/>
          </a:p>
          <a:p>
            <a:pPr algn="just"/>
            <a:r>
              <a:rPr lang="es-MX" dirty="0" smtClean="0"/>
              <a:t>Esta </a:t>
            </a:r>
            <a:r>
              <a:rPr lang="es-MX" dirty="0"/>
              <a:t>debe garantizar el enlace entre todos estos elementos, los cuales generan cargas en el proceso en el cual se utiliza la máquina, así como también su peso muerto. </a:t>
            </a:r>
            <a:endParaRPr lang="es-ES" dirty="0">
              <a:latin typeface="Arial" panose="020B0604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FFD5A42C-5D65-4562-8733-DBE6B91DAE54}"/>
              </a:ext>
            </a:extLst>
          </p:cNvPr>
          <p:cNvSpPr/>
          <p:nvPr/>
        </p:nvSpPr>
        <p:spPr>
          <a:xfrm>
            <a:off x="3176815" y="3814354"/>
            <a:ext cx="5274565" cy="2098765"/>
          </a:xfrm>
          <a:prstGeom prst="rect">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r>
              <a:rPr lang="es-EC" dirty="0"/>
              <a:t>S</a:t>
            </a:r>
            <a:r>
              <a:rPr lang="es-EC" dirty="0" smtClean="0"/>
              <a:t>e </a:t>
            </a:r>
            <a:r>
              <a:rPr lang="es-EC" dirty="0"/>
              <a:t>debe considerar para el diseño de un bastidor: </a:t>
            </a:r>
            <a:endParaRPr lang="en-US" dirty="0"/>
          </a:p>
          <a:p>
            <a:pPr marL="285750" lvl="0" indent="-285750">
              <a:buFont typeface="Arial" panose="020B0604020202020204" pitchFamily="34" charset="0"/>
              <a:buChar char="•"/>
            </a:pPr>
            <a:r>
              <a:rPr lang="es-ES" dirty="0"/>
              <a:t>Peso</a:t>
            </a:r>
            <a:endParaRPr lang="en-US" dirty="0"/>
          </a:p>
          <a:p>
            <a:pPr marL="285750" lvl="0" indent="-285750">
              <a:buFont typeface="Arial" panose="020B0604020202020204" pitchFamily="34" charset="0"/>
              <a:buChar char="•"/>
            </a:pPr>
            <a:r>
              <a:rPr lang="es-ES" dirty="0"/>
              <a:t>Tamaño</a:t>
            </a:r>
            <a:endParaRPr lang="en-US" dirty="0"/>
          </a:p>
          <a:p>
            <a:pPr marL="285750" lvl="0" indent="-285750">
              <a:buFont typeface="Arial" panose="020B0604020202020204" pitchFamily="34" charset="0"/>
              <a:buChar char="•"/>
            </a:pPr>
            <a:r>
              <a:rPr lang="es-ES" dirty="0"/>
              <a:t>Rigidez </a:t>
            </a:r>
            <a:endParaRPr lang="en-US" dirty="0"/>
          </a:p>
          <a:p>
            <a:pPr marL="285750" lvl="0" indent="-285750">
              <a:buFont typeface="Arial" panose="020B0604020202020204" pitchFamily="34" charset="0"/>
              <a:buChar char="•"/>
            </a:pPr>
            <a:r>
              <a:rPr lang="es-ES" dirty="0"/>
              <a:t>Resistencia</a:t>
            </a:r>
            <a:endParaRPr lang="en-US" dirty="0"/>
          </a:p>
          <a:p>
            <a:pPr marL="285750" lvl="0" indent="-285750">
              <a:buFont typeface="Arial" panose="020B0604020202020204" pitchFamily="34" charset="0"/>
              <a:buChar char="•"/>
            </a:pPr>
            <a:r>
              <a:rPr lang="es-ES" dirty="0"/>
              <a:t>Costo de fabricación</a:t>
            </a:r>
            <a:endParaRPr lang="en-US" dirty="0"/>
          </a:p>
          <a:p>
            <a:pPr marL="285750" lvl="0" indent="-285750">
              <a:buFont typeface="Arial" panose="020B0604020202020204" pitchFamily="34" charset="0"/>
              <a:buChar char="•"/>
            </a:pPr>
            <a:r>
              <a:rPr lang="es-ES" dirty="0"/>
              <a:t>Material</a:t>
            </a:r>
            <a:endParaRPr lang="en-US" dirty="0">
              <a:effectLst/>
            </a:endParaRPr>
          </a:p>
        </p:txBody>
      </p:sp>
      <p:pic>
        <p:nvPicPr>
          <p:cNvPr id="11" name="Imagen 10"/>
          <p:cNvPicPr>
            <a:picLocks noChangeAspect="1"/>
          </p:cNvPicPr>
          <p:nvPr/>
        </p:nvPicPr>
        <p:blipFill>
          <a:blip r:embed="rId2"/>
          <a:stretch>
            <a:fillRect/>
          </a:stretch>
        </p:blipFill>
        <p:spPr>
          <a:xfrm>
            <a:off x="6877864" y="1700077"/>
            <a:ext cx="3141348" cy="1947520"/>
          </a:xfrm>
          <a:prstGeom prst="rect">
            <a:avLst/>
          </a:prstGeom>
        </p:spPr>
      </p:pic>
    </p:spTree>
    <p:extLst>
      <p:ext uri="{BB962C8B-B14F-4D97-AF65-F5344CB8AC3E}">
        <p14:creationId xmlns:p14="http://schemas.microsoft.com/office/powerpoint/2010/main" val="24079032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084065"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 – MARCO TEÓRICO</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616975" y="661649"/>
            <a:ext cx="2449710"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a:t>
            </a:r>
            <a:r>
              <a:rPr lang="es-EC" sz="2000" b="1" dirty="0" smtClean="0">
                <a:solidFill>
                  <a:schemeClr val="tx2"/>
                </a:solidFill>
                <a:latin typeface="Arial" panose="020B0604020202020204" pitchFamily="34" charset="0"/>
                <a:cs typeface="Arial" panose="020B0604020202020204" pitchFamily="34" charset="0"/>
              </a:rPr>
              <a:t>Control</a:t>
            </a:r>
            <a:endParaRPr lang="es-EC" sz="2000" b="1" dirty="0">
              <a:solidFill>
                <a:schemeClr val="tx2"/>
              </a:solidFill>
              <a:latin typeface="Arial" panose="020B0604020202020204" pitchFamily="34" charset="0"/>
              <a:cs typeface="Arial" panose="020B0604020202020204" pitchFamily="34" charset="0"/>
            </a:endParaRPr>
          </a:p>
        </p:txBody>
      </p:sp>
      <p:sp>
        <p:nvSpPr>
          <p:cNvPr id="9" name="Rectángulo 8">
            <a:extLst>
              <a:ext uri="{FF2B5EF4-FFF2-40B4-BE49-F238E27FC236}">
                <a16:creationId xmlns:a16="http://schemas.microsoft.com/office/drawing/2014/main" id="{FFD5A42C-5D65-4562-8733-DBE6B91DAE54}"/>
              </a:ext>
            </a:extLst>
          </p:cNvPr>
          <p:cNvSpPr/>
          <p:nvPr/>
        </p:nvSpPr>
        <p:spPr>
          <a:xfrm>
            <a:off x="372655" y="1335630"/>
            <a:ext cx="5274565" cy="1198564"/>
          </a:xfrm>
          <a:prstGeom prst="rect">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just"/>
            <a:r>
              <a:rPr lang="es-ES" dirty="0"/>
              <a:t>La maquinaria industrial requiere de un funcionamiento controlado, el cual nos permite proteger sus componentes mecánicos y eléctricos. </a:t>
            </a:r>
            <a:endParaRPr lang="en-US" dirty="0"/>
          </a:p>
        </p:txBody>
      </p:sp>
      <p:sp>
        <p:nvSpPr>
          <p:cNvPr id="10" name="Rectángulo 9">
            <a:extLst>
              <a:ext uri="{FF2B5EF4-FFF2-40B4-BE49-F238E27FC236}">
                <a16:creationId xmlns:a16="http://schemas.microsoft.com/office/drawing/2014/main" id="{FFD5A42C-5D65-4562-8733-DBE6B91DAE54}"/>
              </a:ext>
            </a:extLst>
          </p:cNvPr>
          <p:cNvSpPr/>
          <p:nvPr/>
        </p:nvSpPr>
        <p:spPr>
          <a:xfrm>
            <a:off x="420552" y="3422468"/>
            <a:ext cx="5274565" cy="1528354"/>
          </a:xfrm>
          <a:prstGeom prst="rect">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just"/>
            <a:r>
              <a:rPr lang="es-EC" dirty="0"/>
              <a:t>El </a:t>
            </a:r>
            <a:r>
              <a:rPr lang="es-EC" dirty="0" smtClean="0"/>
              <a:t>tablero de control </a:t>
            </a:r>
            <a:r>
              <a:rPr lang="es-EC" dirty="0"/>
              <a:t>es un conjunto que integra elementos eléctricos y mecánicos, los cuales cumplen las funciones de separación, soporte, protección y defensa de los dispositivos electrónicos dentro del sistema eléctrico</a:t>
            </a:r>
            <a:endParaRPr lang="en-US" dirty="0">
              <a:effectLst/>
            </a:endParaRPr>
          </a:p>
        </p:txBody>
      </p:sp>
      <p:pic>
        <p:nvPicPr>
          <p:cNvPr id="12" name="Imagen 11"/>
          <p:cNvPicPr/>
          <p:nvPr/>
        </p:nvPicPr>
        <p:blipFill>
          <a:blip r:embed="rId2"/>
          <a:stretch>
            <a:fillRect/>
          </a:stretch>
        </p:blipFill>
        <p:spPr>
          <a:xfrm>
            <a:off x="5953397" y="1560739"/>
            <a:ext cx="5554980" cy="3363958"/>
          </a:xfrm>
          <a:prstGeom prst="rect">
            <a:avLst/>
          </a:prstGeom>
        </p:spPr>
      </p:pic>
    </p:spTree>
    <p:extLst>
      <p:ext uri="{BB962C8B-B14F-4D97-AF65-F5344CB8AC3E}">
        <p14:creationId xmlns:p14="http://schemas.microsoft.com/office/powerpoint/2010/main" val="15631864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084065"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 – MARCO TEÓRICO</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907765" y="661649"/>
            <a:ext cx="1779654"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Modularidad </a:t>
            </a:r>
          </a:p>
        </p:txBody>
      </p:sp>
      <p:graphicFrame>
        <p:nvGraphicFramePr>
          <p:cNvPr id="8" name="Diagrama 7">
            <a:extLst>
              <a:ext uri="{FF2B5EF4-FFF2-40B4-BE49-F238E27FC236}">
                <a16:creationId xmlns:a16="http://schemas.microsoft.com/office/drawing/2014/main" id="{FF2FF642-FFFF-46E4-9683-EC4210E9EC1D}"/>
              </a:ext>
            </a:extLst>
          </p:cNvPr>
          <p:cNvGraphicFramePr/>
          <p:nvPr>
            <p:extLst>
              <p:ext uri="{D42A27DB-BD31-4B8C-83A1-F6EECF244321}">
                <p14:modId xmlns:p14="http://schemas.microsoft.com/office/powerpoint/2010/main" val="1703148334"/>
              </p:ext>
            </p:extLst>
          </p:nvPr>
        </p:nvGraphicFramePr>
        <p:xfrm>
          <a:off x="1383071" y="1061759"/>
          <a:ext cx="9958832" cy="2204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a 8">
            <a:extLst>
              <a:ext uri="{FF2B5EF4-FFF2-40B4-BE49-F238E27FC236}">
                <a16:creationId xmlns:a16="http://schemas.microsoft.com/office/drawing/2014/main" id="{1535C3A6-DAF3-481B-A3C1-245A68E6A1DF}"/>
              </a:ext>
            </a:extLst>
          </p:cNvPr>
          <p:cNvGraphicFramePr/>
          <p:nvPr>
            <p:extLst>
              <p:ext uri="{D42A27DB-BD31-4B8C-83A1-F6EECF244321}">
                <p14:modId xmlns:p14="http://schemas.microsoft.com/office/powerpoint/2010/main" val="2782452519"/>
              </p:ext>
            </p:extLst>
          </p:nvPr>
        </p:nvGraphicFramePr>
        <p:xfrm>
          <a:off x="-213360" y="3429000"/>
          <a:ext cx="11795760" cy="24703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8560239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DA61A880-3908-4987-9ED7-F53477E187B7}"/>
              </a:ext>
            </a:extLst>
          </p:cNvPr>
          <p:cNvGraphicFramePr/>
          <p:nvPr>
            <p:extLst>
              <p:ext uri="{D42A27DB-BD31-4B8C-83A1-F6EECF244321}">
                <p14:modId xmlns:p14="http://schemas.microsoft.com/office/powerpoint/2010/main" val="4280940594"/>
              </p:ext>
            </p:extLst>
          </p:nvPr>
        </p:nvGraphicFramePr>
        <p:xfrm>
          <a:off x="144206" y="1221913"/>
          <a:ext cx="11669252" cy="46110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ítulo 1">
            <a:extLst>
              <a:ext uri="{FF2B5EF4-FFF2-40B4-BE49-F238E27FC236}">
                <a16:creationId xmlns:a16="http://schemas.microsoft.com/office/drawing/2014/main" id="{18F0BECD-B0AB-4397-B0D1-E81788F08296}"/>
              </a:ext>
            </a:extLst>
          </p:cNvPr>
          <p:cNvSpPr>
            <a:spLocks noGrp="1"/>
          </p:cNvSpPr>
          <p:nvPr>
            <p:ph type="title"/>
          </p:nvPr>
        </p:nvSpPr>
        <p:spPr>
          <a:xfrm>
            <a:off x="609600" y="141141"/>
            <a:ext cx="5084065"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 – MARCO TEÓRICO</a:t>
            </a:r>
          </a:p>
        </p:txBody>
      </p:sp>
      <p:cxnSp>
        <p:nvCxnSpPr>
          <p:cNvPr id="9" name="Conector recto 8">
            <a:extLst>
              <a:ext uri="{FF2B5EF4-FFF2-40B4-BE49-F238E27FC236}">
                <a16:creationId xmlns:a16="http://schemas.microsoft.com/office/drawing/2014/main" id="{064DA338-A521-4694-AD77-6EC1D5B225C2}"/>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10" name="CuadroTexto 9">
            <a:extLst>
              <a:ext uri="{FF2B5EF4-FFF2-40B4-BE49-F238E27FC236}">
                <a16:creationId xmlns:a16="http://schemas.microsoft.com/office/drawing/2014/main" id="{6C2D3E1D-98B3-4779-A728-D6C941AF6ABB}"/>
              </a:ext>
            </a:extLst>
          </p:cNvPr>
          <p:cNvSpPr txBox="1"/>
          <p:nvPr/>
        </p:nvSpPr>
        <p:spPr>
          <a:xfrm>
            <a:off x="4987276" y="661649"/>
            <a:ext cx="1709122"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Modularidad</a:t>
            </a:r>
          </a:p>
        </p:txBody>
      </p:sp>
    </p:spTree>
    <p:extLst>
      <p:ext uri="{BB962C8B-B14F-4D97-AF65-F5344CB8AC3E}">
        <p14:creationId xmlns:p14="http://schemas.microsoft.com/office/powerpoint/2010/main" val="2178497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18F0BECD-B0AB-4397-B0D1-E81788F08296}"/>
              </a:ext>
            </a:extLst>
          </p:cNvPr>
          <p:cNvSpPr>
            <a:spLocks noGrp="1"/>
          </p:cNvSpPr>
          <p:nvPr>
            <p:ph type="title"/>
          </p:nvPr>
        </p:nvSpPr>
        <p:spPr>
          <a:xfrm>
            <a:off x="609600" y="141141"/>
            <a:ext cx="5084065"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 – MARCO TEÓRICO</a:t>
            </a:r>
          </a:p>
        </p:txBody>
      </p:sp>
      <p:cxnSp>
        <p:nvCxnSpPr>
          <p:cNvPr id="9" name="Conector recto 8">
            <a:extLst>
              <a:ext uri="{FF2B5EF4-FFF2-40B4-BE49-F238E27FC236}">
                <a16:creationId xmlns:a16="http://schemas.microsoft.com/office/drawing/2014/main" id="{064DA338-A521-4694-AD77-6EC1D5B225C2}"/>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10" name="CuadroTexto 9">
            <a:extLst>
              <a:ext uri="{FF2B5EF4-FFF2-40B4-BE49-F238E27FC236}">
                <a16:creationId xmlns:a16="http://schemas.microsoft.com/office/drawing/2014/main" id="{6C2D3E1D-98B3-4779-A728-D6C941AF6ABB}"/>
              </a:ext>
            </a:extLst>
          </p:cNvPr>
          <p:cNvSpPr txBox="1"/>
          <p:nvPr/>
        </p:nvSpPr>
        <p:spPr>
          <a:xfrm>
            <a:off x="3791441" y="661649"/>
            <a:ext cx="4100803" cy="400110"/>
          </a:xfrm>
          <a:prstGeom prst="rect">
            <a:avLst/>
          </a:prstGeom>
          <a:noFill/>
        </p:spPr>
        <p:txBody>
          <a:bodyPr wrap="none" rtlCol="0">
            <a:spAutoFit/>
          </a:bodyPr>
          <a:lstStyle/>
          <a:p>
            <a:pPr algn="ctr"/>
            <a:r>
              <a:rPr lang="es-EC" sz="2000" b="1" dirty="0" smtClean="0">
                <a:solidFill>
                  <a:schemeClr val="tx2"/>
                </a:solidFill>
                <a:latin typeface="Arial" panose="020B0604020202020204" pitchFamily="34" charset="0"/>
                <a:cs typeface="Arial" panose="020B0604020202020204" pitchFamily="34" charset="0"/>
              </a:rPr>
              <a:t>Establecimiento de los módulos</a:t>
            </a:r>
            <a:endParaRPr lang="es-EC" sz="2000" b="1" dirty="0">
              <a:solidFill>
                <a:schemeClr val="tx2"/>
              </a:solidFill>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2"/>
          <a:stretch>
            <a:fillRect/>
          </a:stretch>
        </p:blipFill>
        <p:spPr>
          <a:xfrm>
            <a:off x="746759" y="1129199"/>
            <a:ext cx="7381102" cy="4905841"/>
          </a:xfrm>
          <a:prstGeom prst="rect">
            <a:avLst/>
          </a:prstGeom>
        </p:spPr>
      </p:pic>
      <p:pic>
        <p:nvPicPr>
          <p:cNvPr id="3" name="Imagen 2"/>
          <p:cNvPicPr>
            <a:picLocks noChangeAspect="1"/>
          </p:cNvPicPr>
          <p:nvPr/>
        </p:nvPicPr>
        <p:blipFill>
          <a:blip r:embed="rId3"/>
          <a:stretch>
            <a:fillRect/>
          </a:stretch>
        </p:blipFill>
        <p:spPr>
          <a:xfrm>
            <a:off x="8417242" y="2262187"/>
            <a:ext cx="3303247" cy="2401253"/>
          </a:xfrm>
          <a:prstGeom prst="rect">
            <a:avLst/>
          </a:prstGeom>
        </p:spPr>
      </p:pic>
    </p:spTree>
    <p:extLst>
      <p:ext uri="{BB962C8B-B14F-4D97-AF65-F5344CB8AC3E}">
        <p14:creationId xmlns:p14="http://schemas.microsoft.com/office/powerpoint/2010/main" val="2248963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a 12">
            <a:extLst>
              <a:ext uri="{FF2B5EF4-FFF2-40B4-BE49-F238E27FC236}">
                <a16:creationId xmlns:a16="http://schemas.microsoft.com/office/drawing/2014/main" id="{D1ABB89C-9956-4C29-98F2-F8AEAD3BD676}"/>
              </a:ext>
            </a:extLst>
          </p:cNvPr>
          <p:cNvGraphicFramePr>
            <a:graphicFrameLocks noGrp="1"/>
          </p:cNvGraphicFramePr>
          <p:nvPr>
            <p:ph idx="1"/>
            <p:extLst>
              <p:ext uri="{D42A27DB-BD31-4B8C-83A1-F6EECF244321}">
                <p14:modId xmlns:p14="http://schemas.microsoft.com/office/powerpoint/2010/main" val="3584158150"/>
              </p:ext>
            </p:extLst>
          </p:nvPr>
        </p:nvGraphicFramePr>
        <p:xfrm>
          <a:off x="1891994" y="3645944"/>
          <a:ext cx="2054085" cy="1010920"/>
        </p:xfrm>
        <a:graphic>
          <a:graphicData uri="http://schemas.openxmlformats.org/drawingml/2006/table">
            <a:tbl>
              <a:tblPr firstRow="1" bandRow="1">
                <a:tableStyleId>{5C22544A-7EE6-4342-B048-85BDC9FD1C3A}</a:tableStyleId>
              </a:tblPr>
              <a:tblGrid>
                <a:gridCol w="2054085">
                  <a:extLst>
                    <a:ext uri="{9D8B030D-6E8A-4147-A177-3AD203B41FA5}">
                      <a16:colId xmlns:a16="http://schemas.microsoft.com/office/drawing/2014/main" val="207227106"/>
                    </a:ext>
                  </a:extLst>
                </a:gridCol>
              </a:tblGrid>
              <a:tr h="370840">
                <a:tc>
                  <a:txBody>
                    <a:bodyPr/>
                    <a:lstStyle/>
                    <a:p>
                      <a:pPr algn="ctr"/>
                      <a:r>
                        <a:rPr lang="es-ES" dirty="0"/>
                        <a:t>Alternativa 1</a:t>
                      </a:r>
                    </a:p>
                  </a:txBody>
                  <a:tcPr anchor="ctr"/>
                </a:tc>
                <a:extLst>
                  <a:ext uri="{0D108BD9-81ED-4DB2-BD59-A6C34878D82A}">
                    <a16:rowId xmlns:a16="http://schemas.microsoft.com/office/drawing/2014/main" val="3067201775"/>
                  </a:ext>
                </a:extLst>
              </a:tr>
              <a:tr h="370840">
                <a:tc>
                  <a:txBody>
                    <a:bodyPr/>
                    <a:lstStyle/>
                    <a:p>
                      <a:pPr algn="ctr"/>
                      <a:r>
                        <a:rPr lang="es-ES" dirty="0"/>
                        <a:t>Control electrónico</a:t>
                      </a:r>
                    </a:p>
                  </a:txBody>
                  <a:tcPr anchor="ctr"/>
                </a:tc>
                <a:extLst>
                  <a:ext uri="{0D108BD9-81ED-4DB2-BD59-A6C34878D82A}">
                    <a16:rowId xmlns:a16="http://schemas.microsoft.com/office/drawing/2014/main" val="4060523565"/>
                  </a:ext>
                </a:extLst>
              </a:tr>
            </a:tbl>
          </a:graphicData>
        </a:graphic>
      </p:graphicFrame>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353878"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III – DISEÑO MODULAR</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573692" y="661649"/>
            <a:ext cx="2536272"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curvado</a:t>
            </a:r>
          </a:p>
        </p:txBody>
      </p:sp>
      <p:graphicFrame>
        <p:nvGraphicFramePr>
          <p:cNvPr id="13" name="Tabla 12">
            <a:extLst>
              <a:ext uri="{FF2B5EF4-FFF2-40B4-BE49-F238E27FC236}">
                <a16:creationId xmlns:a16="http://schemas.microsoft.com/office/drawing/2014/main" id="{3748E72F-0CBD-4125-A2E9-4212AD9D8F4D}"/>
              </a:ext>
            </a:extLst>
          </p:cNvPr>
          <p:cNvGraphicFramePr>
            <a:graphicFrameLocks/>
          </p:cNvGraphicFramePr>
          <p:nvPr>
            <p:extLst>
              <p:ext uri="{D42A27DB-BD31-4B8C-83A1-F6EECF244321}">
                <p14:modId xmlns:p14="http://schemas.microsoft.com/office/powerpoint/2010/main" val="244993654"/>
              </p:ext>
            </p:extLst>
          </p:nvPr>
        </p:nvGraphicFramePr>
        <p:xfrm>
          <a:off x="8245921" y="3648615"/>
          <a:ext cx="2054085" cy="741680"/>
        </p:xfrm>
        <a:graphic>
          <a:graphicData uri="http://schemas.openxmlformats.org/drawingml/2006/table">
            <a:tbl>
              <a:tblPr firstRow="1" bandRow="1">
                <a:tableStyleId>{5C22544A-7EE6-4342-B048-85BDC9FD1C3A}</a:tableStyleId>
              </a:tblPr>
              <a:tblGrid>
                <a:gridCol w="2054085">
                  <a:extLst>
                    <a:ext uri="{9D8B030D-6E8A-4147-A177-3AD203B41FA5}">
                      <a16:colId xmlns:a16="http://schemas.microsoft.com/office/drawing/2014/main" val="207227106"/>
                    </a:ext>
                  </a:extLst>
                </a:gridCol>
              </a:tblGrid>
              <a:tr h="370840">
                <a:tc>
                  <a:txBody>
                    <a:bodyPr/>
                    <a:lstStyle/>
                    <a:p>
                      <a:pPr algn="ctr"/>
                      <a:r>
                        <a:rPr lang="es-ES" dirty="0"/>
                        <a:t>Alternativa 2</a:t>
                      </a:r>
                    </a:p>
                  </a:txBody>
                  <a:tcPr anchor="ctr"/>
                </a:tc>
                <a:extLst>
                  <a:ext uri="{0D108BD9-81ED-4DB2-BD59-A6C34878D82A}">
                    <a16:rowId xmlns:a16="http://schemas.microsoft.com/office/drawing/2014/main" val="3067201775"/>
                  </a:ext>
                </a:extLst>
              </a:tr>
              <a:tr h="370840">
                <a:tc>
                  <a:txBody>
                    <a:bodyPr/>
                    <a:lstStyle/>
                    <a:p>
                      <a:pPr algn="ctr"/>
                      <a:r>
                        <a:rPr lang="es-ES" dirty="0"/>
                        <a:t>Control manual</a:t>
                      </a:r>
                    </a:p>
                  </a:txBody>
                  <a:tcPr anchor="ctr"/>
                </a:tc>
                <a:extLst>
                  <a:ext uri="{0D108BD9-81ED-4DB2-BD59-A6C34878D82A}">
                    <a16:rowId xmlns:a16="http://schemas.microsoft.com/office/drawing/2014/main" val="4060523565"/>
                  </a:ext>
                </a:extLst>
              </a:tr>
            </a:tbl>
          </a:graphicData>
        </a:graphic>
      </p:graphicFrame>
      <p:pic>
        <p:nvPicPr>
          <p:cNvPr id="14" name="Imagen 13">
            <a:extLst>
              <a:ext uri="{FF2B5EF4-FFF2-40B4-BE49-F238E27FC236}">
                <a16:creationId xmlns:a16="http://schemas.microsoft.com/office/drawing/2014/main" id="{B28531D4-9232-4192-8884-17AB21C7DACE}"/>
              </a:ext>
            </a:extLst>
          </p:cNvPr>
          <p:cNvPicPr>
            <a:picLocks noChangeAspect="1"/>
          </p:cNvPicPr>
          <p:nvPr/>
        </p:nvPicPr>
        <p:blipFill>
          <a:blip r:embed="rId2"/>
          <a:stretch>
            <a:fillRect/>
          </a:stretch>
        </p:blipFill>
        <p:spPr>
          <a:xfrm>
            <a:off x="1597422" y="1392153"/>
            <a:ext cx="2774824" cy="2043621"/>
          </a:xfrm>
          <a:prstGeom prst="rect">
            <a:avLst/>
          </a:prstGeom>
        </p:spPr>
      </p:pic>
      <p:sp>
        <p:nvSpPr>
          <p:cNvPr id="15" name="CuadroTexto 14">
            <a:extLst>
              <a:ext uri="{FF2B5EF4-FFF2-40B4-BE49-F238E27FC236}">
                <a16:creationId xmlns:a16="http://schemas.microsoft.com/office/drawing/2014/main" id="{860859CD-D129-471B-A8FC-7D14E145A21F}"/>
              </a:ext>
            </a:extLst>
          </p:cNvPr>
          <p:cNvSpPr txBox="1"/>
          <p:nvPr/>
        </p:nvSpPr>
        <p:spPr>
          <a:xfrm>
            <a:off x="262892" y="1398927"/>
            <a:ext cx="1030280" cy="923330"/>
          </a:xfrm>
          <a:prstGeom prst="rect">
            <a:avLst/>
          </a:prstGeom>
          <a:solidFill>
            <a:schemeClr val="accent6">
              <a:lumMod val="20000"/>
              <a:lumOff val="80000"/>
            </a:schemeClr>
          </a:solidFill>
        </p:spPr>
        <p:txBody>
          <a:bodyPr wrap="square" rtlCol="0">
            <a:spAutoFit/>
          </a:bodyPr>
          <a:lstStyle/>
          <a:p>
            <a:pPr algn="ctr"/>
            <a:r>
              <a:rPr lang="es-ES" dirty="0">
                <a:latin typeface="Arial" panose="020B0604020202020204" pitchFamily="34" charset="0"/>
                <a:cs typeface="Arial" panose="020B0604020202020204" pitchFamily="34" charset="0"/>
              </a:rPr>
              <a:t>Rodillo </a:t>
            </a:r>
          </a:p>
          <a:p>
            <a:pPr algn="ctr"/>
            <a:r>
              <a:rPr lang="es-ES" dirty="0">
                <a:latin typeface="Arial" panose="020B0604020202020204" pitchFamily="34" charset="0"/>
                <a:cs typeface="Arial" panose="020B0604020202020204" pitchFamily="34" charset="0"/>
              </a:rPr>
              <a:t>superior </a:t>
            </a:r>
          </a:p>
          <a:p>
            <a:pPr algn="ctr"/>
            <a:r>
              <a:rPr lang="es-ES" dirty="0">
                <a:latin typeface="Arial" panose="020B0604020202020204" pitchFamily="34" charset="0"/>
                <a:cs typeface="Arial" panose="020B0604020202020204" pitchFamily="34" charset="0"/>
              </a:rPr>
              <a:t>fijo</a:t>
            </a:r>
          </a:p>
        </p:txBody>
      </p:sp>
      <p:cxnSp>
        <p:nvCxnSpPr>
          <p:cNvPr id="16" name="Conector recto 15">
            <a:extLst>
              <a:ext uri="{FF2B5EF4-FFF2-40B4-BE49-F238E27FC236}">
                <a16:creationId xmlns:a16="http://schemas.microsoft.com/office/drawing/2014/main" id="{79D75FB3-7264-4523-9498-4CBFE4ECDA02}"/>
              </a:ext>
            </a:extLst>
          </p:cNvPr>
          <p:cNvCxnSpPr>
            <a:cxnSpLocks/>
            <a:endCxn id="15" idx="3"/>
          </p:cNvCxnSpPr>
          <p:nvPr/>
        </p:nvCxnSpPr>
        <p:spPr>
          <a:xfrm flipH="1" flipV="1">
            <a:off x="1293172" y="1860592"/>
            <a:ext cx="1480508" cy="196587"/>
          </a:xfrm>
          <a:prstGeom prst="line">
            <a:avLst/>
          </a:prstGeom>
          <a:ln w="38100">
            <a:solidFill>
              <a:srgbClr val="E46C0A"/>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4D96A6CC-AA71-466B-B210-B85CF28D96C3}"/>
              </a:ext>
            </a:extLst>
          </p:cNvPr>
          <p:cNvSpPr txBox="1"/>
          <p:nvPr/>
        </p:nvSpPr>
        <p:spPr>
          <a:xfrm>
            <a:off x="262892" y="2505670"/>
            <a:ext cx="1136040" cy="923330"/>
          </a:xfrm>
          <a:prstGeom prst="rect">
            <a:avLst/>
          </a:prstGeom>
          <a:solidFill>
            <a:schemeClr val="accent6">
              <a:lumMod val="20000"/>
              <a:lumOff val="80000"/>
            </a:schemeClr>
          </a:solidFill>
        </p:spPr>
        <p:txBody>
          <a:bodyPr wrap="square" rtlCol="0">
            <a:spAutoFit/>
          </a:bodyPr>
          <a:lstStyle/>
          <a:p>
            <a:pPr algn="ctr"/>
            <a:r>
              <a:rPr lang="es-ES" dirty="0">
                <a:latin typeface="Arial" panose="020B0604020202020204" pitchFamily="34" charset="0"/>
                <a:cs typeface="Arial" panose="020B0604020202020204" pitchFamily="34" charset="0"/>
              </a:rPr>
              <a:t>Rodillos </a:t>
            </a:r>
          </a:p>
          <a:p>
            <a:pPr algn="ctr"/>
            <a:r>
              <a:rPr lang="es-ES" dirty="0">
                <a:latin typeface="Arial" panose="020B0604020202020204" pitchFamily="34" charset="0"/>
                <a:cs typeface="Arial" panose="020B0604020202020204" pitchFamily="34" charset="0"/>
              </a:rPr>
              <a:t>inferiores </a:t>
            </a:r>
          </a:p>
          <a:p>
            <a:pPr algn="ctr"/>
            <a:r>
              <a:rPr lang="es-ES" dirty="0">
                <a:latin typeface="Arial" panose="020B0604020202020204" pitchFamily="34" charset="0"/>
                <a:cs typeface="Arial" panose="020B0604020202020204" pitchFamily="34" charset="0"/>
              </a:rPr>
              <a:t>móviles</a:t>
            </a:r>
          </a:p>
        </p:txBody>
      </p:sp>
      <p:cxnSp>
        <p:nvCxnSpPr>
          <p:cNvPr id="19" name="Conector recto 18">
            <a:extLst>
              <a:ext uri="{FF2B5EF4-FFF2-40B4-BE49-F238E27FC236}">
                <a16:creationId xmlns:a16="http://schemas.microsoft.com/office/drawing/2014/main" id="{4717B137-A3C9-4942-B38C-927339145347}"/>
              </a:ext>
            </a:extLst>
          </p:cNvPr>
          <p:cNvCxnSpPr>
            <a:cxnSpLocks/>
            <a:endCxn id="18" idx="3"/>
          </p:cNvCxnSpPr>
          <p:nvPr/>
        </p:nvCxnSpPr>
        <p:spPr>
          <a:xfrm flipH="1">
            <a:off x="1398932" y="2560376"/>
            <a:ext cx="986128" cy="406959"/>
          </a:xfrm>
          <a:prstGeom prst="line">
            <a:avLst/>
          </a:prstGeom>
          <a:ln w="38100">
            <a:solidFill>
              <a:srgbClr val="E46C0A"/>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B1841AE6-E5F3-4509-9B90-F49C9853DF47}"/>
              </a:ext>
            </a:extLst>
          </p:cNvPr>
          <p:cNvSpPr txBox="1"/>
          <p:nvPr/>
        </p:nvSpPr>
        <p:spPr>
          <a:xfrm>
            <a:off x="4669711" y="2755389"/>
            <a:ext cx="1167209" cy="646331"/>
          </a:xfrm>
          <a:prstGeom prst="rect">
            <a:avLst/>
          </a:prstGeom>
          <a:solidFill>
            <a:schemeClr val="accent6">
              <a:lumMod val="20000"/>
              <a:lumOff val="80000"/>
            </a:schemeClr>
          </a:solidFill>
        </p:spPr>
        <p:txBody>
          <a:bodyPr wrap="square" rtlCol="0">
            <a:spAutoFit/>
          </a:bodyPr>
          <a:lstStyle/>
          <a:p>
            <a:pPr algn="ctr"/>
            <a:r>
              <a:rPr lang="es-ES" dirty="0">
                <a:latin typeface="Arial" panose="020B0604020202020204" pitchFamily="34" charset="0"/>
                <a:cs typeface="Arial" panose="020B0604020202020204" pitchFamily="34" charset="0"/>
              </a:rPr>
              <a:t>Cilindro</a:t>
            </a:r>
          </a:p>
          <a:p>
            <a:pPr algn="ctr"/>
            <a:r>
              <a:rPr lang="es-ES" dirty="0">
                <a:latin typeface="Arial" panose="020B0604020202020204" pitchFamily="34" charset="0"/>
                <a:cs typeface="Arial" panose="020B0604020202020204" pitchFamily="34" charset="0"/>
              </a:rPr>
              <a:t>hidráulico</a:t>
            </a:r>
          </a:p>
        </p:txBody>
      </p:sp>
      <p:cxnSp>
        <p:nvCxnSpPr>
          <p:cNvPr id="22" name="Conector recto 21">
            <a:extLst>
              <a:ext uri="{FF2B5EF4-FFF2-40B4-BE49-F238E27FC236}">
                <a16:creationId xmlns:a16="http://schemas.microsoft.com/office/drawing/2014/main" id="{40FF2B42-ED68-4128-8496-41402744D011}"/>
              </a:ext>
            </a:extLst>
          </p:cNvPr>
          <p:cNvCxnSpPr>
            <a:cxnSpLocks/>
            <a:endCxn id="21" idx="1"/>
          </p:cNvCxnSpPr>
          <p:nvPr/>
        </p:nvCxnSpPr>
        <p:spPr>
          <a:xfrm flipV="1">
            <a:off x="3581400" y="3078555"/>
            <a:ext cx="1088311" cy="175188"/>
          </a:xfrm>
          <a:prstGeom prst="line">
            <a:avLst/>
          </a:prstGeom>
          <a:ln w="38100">
            <a:solidFill>
              <a:srgbClr val="E46C0A"/>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A6A308D0-D189-4D5D-A793-0B285C62CB79}"/>
              </a:ext>
            </a:extLst>
          </p:cNvPr>
          <p:cNvCxnSpPr>
            <a:cxnSpLocks/>
            <a:endCxn id="18" idx="3"/>
          </p:cNvCxnSpPr>
          <p:nvPr/>
        </p:nvCxnSpPr>
        <p:spPr>
          <a:xfrm flipH="1">
            <a:off x="1398932" y="2636520"/>
            <a:ext cx="1824328" cy="330815"/>
          </a:xfrm>
          <a:prstGeom prst="line">
            <a:avLst/>
          </a:prstGeom>
          <a:ln w="38100">
            <a:solidFill>
              <a:srgbClr val="E46C0A"/>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id="{A70B1B80-B0C0-448F-886A-517131A29C18}"/>
              </a:ext>
            </a:extLst>
          </p:cNvPr>
          <p:cNvCxnSpPr>
            <a:cxnSpLocks/>
            <a:endCxn id="21" idx="1"/>
          </p:cNvCxnSpPr>
          <p:nvPr/>
        </p:nvCxnSpPr>
        <p:spPr>
          <a:xfrm flipV="1">
            <a:off x="2414191" y="3078555"/>
            <a:ext cx="2255520" cy="175188"/>
          </a:xfrm>
          <a:prstGeom prst="line">
            <a:avLst/>
          </a:prstGeom>
          <a:ln w="38100">
            <a:solidFill>
              <a:srgbClr val="E46C0A"/>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48" name="Imagen 47">
            <a:extLst>
              <a:ext uri="{FF2B5EF4-FFF2-40B4-BE49-F238E27FC236}">
                <a16:creationId xmlns:a16="http://schemas.microsoft.com/office/drawing/2014/main" id="{146F7852-CB4C-4BFE-A42C-979F1010370F}"/>
              </a:ext>
            </a:extLst>
          </p:cNvPr>
          <p:cNvPicPr>
            <a:picLocks noChangeAspect="1"/>
          </p:cNvPicPr>
          <p:nvPr/>
        </p:nvPicPr>
        <p:blipFill rotWithShape="1">
          <a:blip r:embed="rId3"/>
          <a:srcRect b="50312"/>
          <a:stretch/>
        </p:blipFill>
        <p:spPr>
          <a:xfrm>
            <a:off x="7757601" y="1314518"/>
            <a:ext cx="3024415" cy="2087202"/>
          </a:xfrm>
          <a:prstGeom prst="rect">
            <a:avLst/>
          </a:prstGeom>
        </p:spPr>
      </p:pic>
      <p:sp>
        <p:nvSpPr>
          <p:cNvPr id="49" name="CuadroTexto 48">
            <a:extLst>
              <a:ext uri="{FF2B5EF4-FFF2-40B4-BE49-F238E27FC236}">
                <a16:creationId xmlns:a16="http://schemas.microsoft.com/office/drawing/2014/main" id="{5F3783B5-4E55-4556-836B-0C8E00309D9C}"/>
              </a:ext>
            </a:extLst>
          </p:cNvPr>
          <p:cNvSpPr txBox="1"/>
          <p:nvPr/>
        </p:nvSpPr>
        <p:spPr>
          <a:xfrm>
            <a:off x="10581254" y="2178875"/>
            <a:ext cx="1338828" cy="646331"/>
          </a:xfrm>
          <a:prstGeom prst="rect">
            <a:avLst/>
          </a:prstGeom>
          <a:solidFill>
            <a:schemeClr val="accent6">
              <a:lumMod val="20000"/>
              <a:lumOff val="80000"/>
            </a:schemeClr>
          </a:solidFill>
        </p:spPr>
        <p:txBody>
          <a:bodyPr wrap="none" rtlCol="0">
            <a:spAutoFit/>
          </a:bodyPr>
          <a:lstStyle/>
          <a:p>
            <a:pPr algn="ctr"/>
            <a:r>
              <a:rPr lang="es-ES" dirty="0">
                <a:latin typeface="Arial" panose="020B0604020202020204" pitchFamily="34" charset="0"/>
                <a:cs typeface="Arial" panose="020B0604020202020204" pitchFamily="34" charset="0"/>
              </a:rPr>
              <a:t>Palanca de</a:t>
            </a:r>
          </a:p>
          <a:p>
            <a:pPr algn="ctr"/>
            <a:r>
              <a:rPr lang="es-ES" dirty="0">
                <a:latin typeface="Arial" panose="020B0604020202020204" pitchFamily="34" charset="0"/>
                <a:cs typeface="Arial" panose="020B0604020202020204" pitchFamily="34" charset="0"/>
              </a:rPr>
              <a:t>fuerza</a:t>
            </a:r>
          </a:p>
        </p:txBody>
      </p:sp>
      <p:cxnSp>
        <p:nvCxnSpPr>
          <p:cNvPr id="50" name="Conector recto 49">
            <a:extLst>
              <a:ext uri="{FF2B5EF4-FFF2-40B4-BE49-F238E27FC236}">
                <a16:creationId xmlns:a16="http://schemas.microsoft.com/office/drawing/2014/main" id="{5480E8BD-7E83-4A05-B5B3-EDC5C2C9F992}"/>
              </a:ext>
            </a:extLst>
          </p:cNvPr>
          <p:cNvCxnSpPr>
            <a:cxnSpLocks/>
            <a:endCxn id="49" idx="0"/>
          </p:cNvCxnSpPr>
          <p:nvPr/>
        </p:nvCxnSpPr>
        <p:spPr>
          <a:xfrm>
            <a:off x="10439400" y="1491641"/>
            <a:ext cx="811268" cy="687234"/>
          </a:xfrm>
          <a:prstGeom prst="line">
            <a:avLst/>
          </a:prstGeom>
          <a:ln w="38100">
            <a:solidFill>
              <a:srgbClr val="E46C0A"/>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CuadroTexto 51">
            <a:extLst>
              <a:ext uri="{FF2B5EF4-FFF2-40B4-BE49-F238E27FC236}">
                <a16:creationId xmlns:a16="http://schemas.microsoft.com/office/drawing/2014/main" id="{F2D42FB0-B874-4F6A-9AA3-4C19A67FF52E}"/>
              </a:ext>
            </a:extLst>
          </p:cNvPr>
          <p:cNvSpPr txBox="1"/>
          <p:nvPr/>
        </p:nvSpPr>
        <p:spPr>
          <a:xfrm>
            <a:off x="6712443" y="2505670"/>
            <a:ext cx="1140056" cy="923330"/>
          </a:xfrm>
          <a:prstGeom prst="rect">
            <a:avLst/>
          </a:prstGeom>
          <a:solidFill>
            <a:schemeClr val="accent6">
              <a:lumMod val="20000"/>
              <a:lumOff val="80000"/>
            </a:schemeClr>
          </a:solidFill>
        </p:spPr>
        <p:txBody>
          <a:bodyPr wrap="square" rtlCol="0">
            <a:spAutoFit/>
          </a:bodyPr>
          <a:lstStyle/>
          <a:p>
            <a:pPr algn="ctr"/>
            <a:r>
              <a:rPr lang="es-ES" dirty="0">
                <a:latin typeface="Arial" panose="020B0604020202020204" pitchFamily="34" charset="0"/>
                <a:cs typeface="Arial" panose="020B0604020202020204" pitchFamily="34" charset="0"/>
              </a:rPr>
              <a:t>Rodillos </a:t>
            </a:r>
          </a:p>
          <a:p>
            <a:pPr algn="ctr"/>
            <a:r>
              <a:rPr lang="es-ES" dirty="0">
                <a:latin typeface="Arial" panose="020B0604020202020204" pitchFamily="34" charset="0"/>
                <a:cs typeface="Arial" panose="020B0604020202020204" pitchFamily="34" charset="0"/>
              </a:rPr>
              <a:t>inferiores </a:t>
            </a:r>
          </a:p>
          <a:p>
            <a:pPr algn="ctr"/>
            <a:r>
              <a:rPr lang="es-ES" dirty="0">
                <a:latin typeface="Arial" panose="020B0604020202020204" pitchFamily="34" charset="0"/>
                <a:cs typeface="Arial" panose="020B0604020202020204" pitchFamily="34" charset="0"/>
              </a:rPr>
              <a:t>fijos</a:t>
            </a:r>
          </a:p>
        </p:txBody>
      </p:sp>
      <p:cxnSp>
        <p:nvCxnSpPr>
          <p:cNvPr id="53" name="Conector recto 52">
            <a:extLst>
              <a:ext uri="{FF2B5EF4-FFF2-40B4-BE49-F238E27FC236}">
                <a16:creationId xmlns:a16="http://schemas.microsoft.com/office/drawing/2014/main" id="{75B3459F-0344-4C12-9241-B2FD74DADCBB}"/>
              </a:ext>
            </a:extLst>
          </p:cNvPr>
          <p:cNvCxnSpPr>
            <a:cxnSpLocks/>
            <a:endCxn id="52" idx="3"/>
          </p:cNvCxnSpPr>
          <p:nvPr/>
        </p:nvCxnSpPr>
        <p:spPr>
          <a:xfrm flipH="1">
            <a:off x="7852499" y="2752565"/>
            <a:ext cx="770801" cy="214770"/>
          </a:xfrm>
          <a:prstGeom prst="line">
            <a:avLst/>
          </a:prstGeom>
          <a:ln w="38100">
            <a:solidFill>
              <a:srgbClr val="E46C0A"/>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CuadroTexto 54">
            <a:extLst>
              <a:ext uri="{FF2B5EF4-FFF2-40B4-BE49-F238E27FC236}">
                <a16:creationId xmlns:a16="http://schemas.microsoft.com/office/drawing/2014/main" id="{D363A9F2-FC29-49D8-93FA-26C38F6B2BCE}"/>
              </a:ext>
            </a:extLst>
          </p:cNvPr>
          <p:cNvSpPr txBox="1"/>
          <p:nvPr/>
        </p:nvSpPr>
        <p:spPr>
          <a:xfrm>
            <a:off x="6737408" y="1390310"/>
            <a:ext cx="1082348" cy="923330"/>
          </a:xfrm>
          <a:prstGeom prst="rect">
            <a:avLst/>
          </a:prstGeom>
          <a:solidFill>
            <a:schemeClr val="accent6">
              <a:lumMod val="20000"/>
              <a:lumOff val="80000"/>
            </a:schemeClr>
          </a:solidFill>
        </p:spPr>
        <p:txBody>
          <a:bodyPr wrap="none" rtlCol="0">
            <a:spAutoFit/>
          </a:bodyPr>
          <a:lstStyle/>
          <a:p>
            <a:pPr algn="ctr"/>
            <a:r>
              <a:rPr lang="es-ES" dirty="0">
                <a:latin typeface="Arial" panose="020B0604020202020204" pitchFamily="34" charset="0"/>
                <a:cs typeface="Arial" panose="020B0604020202020204" pitchFamily="34" charset="0"/>
              </a:rPr>
              <a:t>Rodillo </a:t>
            </a:r>
          </a:p>
          <a:p>
            <a:pPr algn="ctr"/>
            <a:r>
              <a:rPr lang="es-ES" dirty="0">
                <a:latin typeface="Arial" panose="020B0604020202020204" pitchFamily="34" charset="0"/>
                <a:cs typeface="Arial" panose="020B0604020202020204" pitchFamily="34" charset="0"/>
              </a:rPr>
              <a:t>superior </a:t>
            </a:r>
          </a:p>
          <a:p>
            <a:pPr algn="ctr"/>
            <a:r>
              <a:rPr lang="es-ES" dirty="0">
                <a:latin typeface="Arial" panose="020B0604020202020204" pitchFamily="34" charset="0"/>
                <a:cs typeface="Arial" panose="020B0604020202020204" pitchFamily="34" charset="0"/>
              </a:rPr>
              <a:t>móvil</a:t>
            </a:r>
          </a:p>
        </p:txBody>
      </p:sp>
      <p:cxnSp>
        <p:nvCxnSpPr>
          <p:cNvPr id="56" name="Conector recto 55">
            <a:extLst>
              <a:ext uri="{FF2B5EF4-FFF2-40B4-BE49-F238E27FC236}">
                <a16:creationId xmlns:a16="http://schemas.microsoft.com/office/drawing/2014/main" id="{4E77AD36-36FE-43F3-9887-14FB512FC647}"/>
              </a:ext>
            </a:extLst>
          </p:cNvPr>
          <p:cNvCxnSpPr>
            <a:cxnSpLocks/>
            <a:endCxn id="55" idx="3"/>
          </p:cNvCxnSpPr>
          <p:nvPr/>
        </p:nvCxnSpPr>
        <p:spPr>
          <a:xfrm flipH="1" flipV="1">
            <a:off x="7819756" y="1851975"/>
            <a:ext cx="1265885" cy="653695"/>
          </a:xfrm>
          <a:prstGeom prst="line">
            <a:avLst/>
          </a:prstGeom>
          <a:ln w="38100">
            <a:solidFill>
              <a:srgbClr val="E46C0A"/>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FDF421FE-37D8-4065-80CF-4A816CC8CD5E}"/>
              </a:ext>
            </a:extLst>
          </p:cNvPr>
          <p:cNvCxnSpPr>
            <a:cxnSpLocks/>
          </p:cNvCxnSpPr>
          <p:nvPr/>
        </p:nvCxnSpPr>
        <p:spPr>
          <a:xfrm flipH="1">
            <a:off x="7852499" y="2864254"/>
            <a:ext cx="1736002" cy="103081"/>
          </a:xfrm>
          <a:prstGeom prst="line">
            <a:avLst/>
          </a:prstGeom>
          <a:ln w="38100">
            <a:solidFill>
              <a:srgbClr val="E46C0A"/>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75" name="Imagen 74">
            <a:extLst>
              <a:ext uri="{FF2B5EF4-FFF2-40B4-BE49-F238E27FC236}">
                <a16:creationId xmlns:a16="http://schemas.microsoft.com/office/drawing/2014/main" id="{C93BC524-CEB8-4621-8C7A-DCF0EB35BE94}"/>
              </a:ext>
            </a:extLst>
          </p:cNvPr>
          <p:cNvPicPr>
            <a:picLocks noChangeAspect="1"/>
          </p:cNvPicPr>
          <p:nvPr/>
        </p:nvPicPr>
        <p:blipFill>
          <a:blip r:embed="rId4"/>
          <a:stretch>
            <a:fillRect/>
          </a:stretch>
        </p:blipFill>
        <p:spPr>
          <a:xfrm>
            <a:off x="130370" y="4652962"/>
            <a:ext cx="5833108" cy="1486764"/>
          </a:xfrm>
          <a:prstGeom prst="rect">
            <a:avLst/>
          </a:prstGeom>
        </p:spPr>
      </p:pic>
      <p:cxnSp>
        <p:nvCxnSpPr>
          <p:cNvPr id="79" name="Conector recto 78">
            <a:extLst>
              <a:ext uri="{FF2B5EF4-FFF2-40B4-BE49-F238E27FC236}">
                <a16:creationId xmlns:a16="http://schemas.microsoft.com/office/drawing/2014/main" id="{D4626AD5-443E-40F0-9CA9-30C68D0D372D}"/>
              </a:ext>
            </a:extLst>
          </p:cNvPr>
          <p:cNvCxnSpPr/>
          <p:nvPr/>
        </p:nvCxnSpPr>
        <p:spPr>
          <a:xfrm>
            <a:off x="6108700" y="4703762"/>
            <a:ext cx="0" cy="1486764"/>
          </a:xfrm>
          <a:prstGeom prst="line">
            <a:avLst/>
          </a:prstGeom>
        </p:spPr>
        <p:style>
          <a:lnRef idx="1">
            <a:schemeClr val="dk1"/>
          </a:lnRef>
          <a:fillRef idx="0">
            <a:schemeClr val="dk1"/>
          </a:fillRef>
          <a:effectRef idx="0">
            <a:schemeClr val="dk1"/>
          </a:effectRef>
          <a:fontRef idx="minor">
            <a:schemeClr val="tx1"/>
          </a:fontRef>
        </p:style>
      </p:cxnSp>
      <p:pic>
        <p:nvPicPr>
          <p:cNvPr id="81" name="Imagen 80">
            <a:extLst>
              <a:ext uri="{FF2B5EF4-FFF2-40B4-BE49-F238E27FC236}">
                <a16:creationId xmlns:a16="http://schemas.microsoft.com/office/drawing/2014/main" id="{25233F0F-4144-47F2-A5E6-87FB5588D93C}"/>
              </a:ext>
            </a:extLst>
          </p:cNvPr>
          <p:cNvPicPr>
            <a:picLocks noChangeAspect="1"/>
          </p:cNvPicPr>
          <p:nvPr/>
        </p:nvPicPr>
        <p:blipFill>
          <a:blip r:embed="rId5"/>
          <a:stretch>
            <a:fillRect/>
          </a:stretch>
        </p:blipFill>
        <p:spPr>
          <a:xfrm>
            <a:off x="6248552" y="5113340"/>
            <a:ext cx="5813078" cy="667608"/>
          </a:xfrm>
          <a:prstGeom prst="rect">
            <a:avLst/>
          </a:prstGeom>
        </p:spPr>
      </p:pic>
      <p:pic>
        <p:nvPicPr>
          <p:cNvPr id="87" name="Imagen 86">
            <a:extLst>
              <a:ext uri="{FF2B5EF4-FFF2-40B4-BE49-F238E27FC236}">
                <a16:creationId xmlns:a16="http://schemas.microsoft.com/office/drawing/2014/main" id="{377ADA4A-5245-4022-8450-0D735E1FC24A}"/>
              </a:ext>
            </a:extLst>
          </p:cNvPr>
          <p:cNvPicPr>
            <a:picLocks noChangeAspect="1"/>
          </p:cNvPicPr>
          <p:nvPr/>
        </p:nvPicPr>
        <p:blipFill>
          <a:blip r:embed="rId6"/>
          <a:stretch>
            <a:fillRect/>
          </a:stretch>
        </p:blipFill>
        <p:spPr>
          <a:xfrm>
            <a:off x="4317845" y="1231751"/>
            <a:ext cx="1542087" cy="1465746"/>
          </a:xfrm>
          <a:prstGeom prst="rect">
            <a:avLst/>
          </a:prstGeom>
        </p:spPr>
      </p:pic>
      <p:sp>
        <p:nvSpPr>
          <p:cNvPr id="28" name="CuadroTexto 27">
            <a:extLst>
              <a:ext uri="{FF2B5EF4-FFF2-40B4-BE49-F238E27FC236}">
                <a16:creationId xmlns:a16="http://schemas.microsoft.com/office/drawing/2014/main" id="{D48FC22B-8864-4766-ACDE-1B2A115BD48E}"/>
              </a:ext>
            </a:extLst>
          </p:cNvPr>
          <p:cNvSpPr txBox="1"/>
          <p:nvPr/>
        </p:nvSpPr>
        <p:spPr>
          <a:xfrm>
            <a:off x="94986" y="6378305"/>
            <a:ext cx="1948739"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Taco Jonathan</a:t>
            </a:r>
          </a:p>
        </p:txBody>
      </p:sp>
      <p:sp>
        <p:nvSpPr>
          <p:cNvPr id="29" name="CuadroTexto 28">
            <a:extLst>
              <a:ext uri="{FF2B5EF4-FFF2-40B4-BE49-F238E27FC236}">
                <a16:creationId xmlns:a16="http://schemas.microsoft.com/office/drawing/2014/main" id="{AB89691C-EA15-40B9-BC4C-EFD839DBCC04}"/>
              </a:ext>
            </a:extLst>
          </p:cNvPr>
          <p:cNvSpPr txBox="1"/>
          <p:nvPr/>
        </p:nvSpPr>
        <p:spPr>
          <a:xfrm>
            <a:off x="7344090" y="6347527"/>
            <a:ext cx="3983516" cy="353943"/>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a:p>
            <a:r>
              <a:rPr lang="es-EC" sz="850" dirty="0">
                <a:latin typeface="Arial" panose="020B0604020202020204" pitchFamily="34" charset="0"/>
                <a:cs typeface="Arial" panose="020B0604020202020204" pitchFamily="34" charset="0"/>
              </a:rPr>
              <a:t>https://nargesa.com</a:t>
            </a:r>
          </a:p>
        </p:txBody>
      </p:sp>
    </p:spTree>
    <p:extLst>
      <p:ext uri="{BB962C8B-B14F-4D97-AF65-F5344CB8AC3E}">
        <p14:creationId xmlns:p14="http://schemas.microsoft.com/office/powerpoint/2010/main" val="5310499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2FEF813-3576-4DDE-B0E6-1E1FB35B10D3}"/>
              </a:ext>
            </a:extLst>
          </p:cNvPr>
          <p:cNvSpPr>
            <a:spLocks noGrp="1"/>
          </p:cNvSpPr>
          <p:nvPr>
            <p:ph idx="1"/>
          </p:nvPr>
        </p:nvSpPr>
        <p:spPr>
          <a:xfrm>
            <a:off x="791733" y="433817"/>
            <a:ext cx="10972800" cy="1727763"/>
          </a:xfrm>
        </p:spPr>
        <p:txBody>
          <a:bodyPr/>
          <a:lstStyle/>
          <a:p>
            <a:pPr marL="0" indent="0" algn="ctr">
              <a:lnSpc>
                <a:spcPct val="150000"/>
              </a:lnSpc>
              <a:buNone/>
            </a:pPr>
            <a:r>
              <a:rPr lang="es-ES" sz="2800" b="1" dirty="0">
                <a:solidFill>
                  <a:schemeClr val="tx1"/>
                </a:solidFill>
                <a:latin typeface="+mj-lt"/>
                <a:cs typeface="Arial" panose="020B0604020202020204" pitchFamily="34" charset="0"/>
              </a:rPr>
              <a:t>Objetivo General</a:t>
            </a:r>
          </a:p>
          <a:p>
            <a:pPr marL="0" indent="0" algn="ctr">
              <a:lnSpc>
                <a:spcPct val="150000"/>
              </a:lnSpc>
              <a:buNone/>
            </a:pPr>
            <a:r>
              <a:rPr lang="es-ES" dirty="0">
                <a:solidFill>
                  <a:schemeClr val="tx1"/>
                </a:solidFill>
                <a:latin typeface="+mj-lt"/>
                <a:cs typeface="Arial" panose="020B0604020202020204" pitchFamily="34" charset="0"/>
              </a:rPr>
              <a:t>Diseñar y construir una máquina curvadora de tubos y perfiles metálicos, modular, semiautomática, para el laboratorio de procesos de manufactura del DCEM.</a:t>
            </a:r>
          </a:p>
        </p:txBody>
      </p:sp>
      <p:sp>
        <p:nvSpPr>
          <p:cNvPr id="6" name="Título 1">
            <a:extLst>
              <a:ext uri="{FF2B5EF4-FFF2-40B4-BE49-F238E27FC236}">
                <a16:creationId xmlns:a16="http://schemas.microsoft.com/office/drawing/2014/main" id="{AD8B7C3E-4D3C-485A-BA95-027F6273FCFB}"/>
              </a:ext>
            </a:extLst>
          </p:cNvPr>
          <p:cNvSpPr>
            <a:spLocks noGrp="1"/>
          </p:cNvSpPr>
          <p:nvPr>
            <p:ph type="title"/>
          </p:nvPr>
        </p:nvSpPr>
        <p:spPr>
          <a:xfrm>
            <a:off x="609600" y="141141"/>
            <a:ext cx="5084065"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 – GENERALIDADES</a:t>
            </a:r>
          </a:p>
        </p:txBody>
      </p:sp>
      <p:cxnSp>
        <p:nvCxnSpPr>
          <p:cNvPr id="7" name="Conector recto 6">
            <a:extLst>
              <a:ext uri="{FF2B5EF4-FFF2-40B4-BE49-F238E27FC236}">
                <a16:creationId xmlns:a16="http://schemas.microsoft.com/office/drawing/2014/main" id="{FEC27785-09C7-4C1C-921E-AFBF9415FEDC}"/>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pic>
        <p:nvPicPr>
          <p:cNvPr id="4" name="Imagen 3">
            <a:extLst>
              <a:ext uri="{FF2B5EF4-FFF2-40B4-BE49-F238E27FC236}">
                <a16:creationId xmlns:a16="http://schemas.microsoft.com/office/drawing/2014/main" id="{0106154E-6062-4ECE-BBFB-3C36E0A182D7}"/>
              </a:ext>
            </a:extLst>
          </p:cNvPr>
          <p:cNvPicPr>
            <a:picLocks noChangeAspect="1"/>
          </p:cNvPicPr>
          <p:nvPr/>
        </p:nvPicPr>
        <p:blipFill>
          <a:blip r:embed="rId2"/>
          <a:stretch>
            <a:fillRect/>
          </a:stretch>
        </p:blipFill>
        <p:spPr>
          <a:xfrm>
            <a:off x="280219" y="3048249"/>
            <a:ext cx="2746508" cy="2260418"/>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Imagen 4">
            <a:extLst>
              <a:ext uri="{FF2B5EF4-FFF2-40B4-BE49-F238E27FC236}">
                <a16:creationId xmlns:a16="http://schemas.microsoft.com/office/drawing/2014/main" id="{5919696B-49C6-42D6-A46D-EB7E2A8B97F7}"/>
              </a:ext>
            </a:extLst>
          </p:cNvPr>
          <p:cNvPicPr>
            <a:picLocks noChangeAspect="1"/>
          </p:cNvPicPr>
          <p:nvPr/>
        </p:nvPicPr>
        <p:blipFill>
          <a:blip r:embed="rId3"/>
          <a:stretch>
            <a:fillRect/>
          </a:stretch>
        </p:blipFill>
        <p:spPr>
          <a:xfrm>
            <a:off x="4974447" y="2384235"/>
            <a:ext cx="2338392" cy="1727764"/>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Imagen 8">
            <a:extLst>
              <a:ext uri="{FF2B5EF4-FFF2-40B4-BE49-F238E27FC236}">
                <a16:creationId xmlns:a16="http://schemas.microsoft.com/office/drawing/2014/main" id="{6A63B35A-12EA-4421-B233-C97A0E70F8CE}"/>
              </a:ext>
            </a:extLst>
          </p:cNvPr>
          <p:cNvPicPr>
            <a:picLocks noChangeAspect="1"/>
          </p:cNvPicPr>
          <p:nvPr/>
        </p:nvPicPr>
        <p:blipFill>
          <a:blip r:embed="rId4"/>
          <a:stretch>
            <a:fillRect/>
          </a:stretch>
        </p:blipFill>
        <p:spPr>
          <a:xfrm>
            <a:off x="9344816" y="2527798"/>
            <a:ext cx="2397512" cy="3145025"/>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Cruz 9">
            <a:extLst>
              <a:ext uri="{FF2B5EF4-FFF2-40B4-BE49-F238E27FC236}">
                <a16:creationId xmlns:a16="http://schemas.microsoft.com/office/drawing/2014/main" id="{0645A4F3-506C-47E0-8338-9C82B937183B}"/>
              </a:ext>
            </a:extLst>
          </p:cNvPr>
          <p:cNvSpPr/>
          <p:nvPr/>
        </p:nvSpPr>
        <p:spPr>
          <a:xfrm>
            <a:off x="3555525" y="3905271"/>
            <a:ext cx="890123" cy="765035"/>
          </a:xfrm>
          <a:prstGeom prst="plus">
            <a:avLst>
              <a:gd name="adj" fmla="val 384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s igual a 10">
            <a:extLst>
              <a:ext uri="{FF2B5EF4-FFF2-40B4-BE49-F238E27FC236}">
                <a16:creationId xmlns:a16="http://schemas.microsoft.com/office/drawing/2014/main" id="{8A0FD912-B392-4D91-A42B-81124E3392A2}"/>
              </a:ext>
            </a:extLst>
          </p:cNvPr>
          <p:cNvSpPr/>
          <p:nvPr/>
        </p:nvSpPr>
        <p:spPr>
          <a:xfrm>
            <a:off x="7841638" y="3771569"/>
            <a:ext cx="1332069" cy="1032438"/>
          </a:xfrm>
          <a:prstGeom prst="mathEqual">
            <a:avLst>
              <a:gd name="adj1" fmla="val 17806"/>
              <a:gd name="adj2" fmla="val 117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pic>
        <p:nvPicPr>
          <p:cNvPr id="12" name="Imagen 11">
            <a:extLst>
              <a:ext uri="{FF2B5EF4-FFF2-40B4-BE49-F238E27FC236}">
                <a16:creationId xmlns:a16="http://schemas.microsoft.com/office/drawing/2014/main" id="{9ED23A9E-19B8-45F0-A578-9E4A98F4A87A}"/>
              </a:ext>
            </a:extLst>
          </p:cNvPr>
          <p:cNvPicPr>
            <a:picLocks noChangeAspect="1"/>
          </p:cNvPicPr>
          <p:nvPr/>
        </p:nvPicPr>
        <p:blipFill>
          <a:blip r:embed="rId5"/>
          <a:stretch>
            <a:fillRect/>
          </a:stretch>
        </p:blipFill>
        <p:spPr>
          <a:xfrm>
            <a:off x="5058704" y="4340041"/>
            <a:ext cx="2295644" cy="1727765"/>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799207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353878"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III – DISEÑO MODULAR</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317886" y="661649"/>
            <a:ext cx="3047886"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Transmisión</a:t>
            </a:r>
          </a:p>
        </p:txBody>
      </p:sp>
      <p:sp>
        <p:nvSpPr>
          <p:cNvPr id="29" name="CuadroTexto 28">
            <a:extLst>
              <a:ext uri="{FF2B5EF4-FFF2-40B4-BE49-F238E27FC236}">
                <a16:creationId xmlns:a16="http://schemas.microsoft.com/office/drawing/2014/main" id="{AB89691C-EA15-40B9-BC4C-EFD839DBCC04}"/>
              </a:ext>
            </a:extLst>
          </p:cNvPr>
          <p:cNvSpPr txBox="1"/>
          <p:nvPr/>
        </p:nvSpPr>
        <p:spPr>
          <a:xfrm>
            <a:off x="7344090" y="6347527"/>
            <a:ext cx="3983516" cy="353943"/>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a:p>
            <a:r>
              <a:rPr lang="es-EC" sz="850" dirty="0">
                <a:latin typeface="Arial" panose="020B0604020202020204" pitchFamily="34" charset="0"/>
                <a:cs typeface="Arial" panose="020B0604020202020204" pitchFamily="34" charset="0"/>
              </a:rPr>
              <a:t>https://nargesa.com</a:t>
            </a:r>
          </a:p>
        </p:txBody>
      </p:sp>
      <p:pic>
        <p:nvPicPr>
          <p:cNvPr id="8" name="Imagen 7">
            <a:extLst>
              <a:ext uri="{FF2B5EF4-FFF2-40B4-BE49-F238E27FC236}">
                <a16:creationId xmlns:a16="http://schemas.microsoft.com/office/drawing/2014/main" id="{5D203993-E0FD-4C8E-B4A2-4CA1F84AADDB}"/>
              </a:ext>
            </a:extLst>
          </p:cNvPr>
          <p:cNvPicPr>
            <a:picLocks noChangeAspect="1"/>
          </p:cNvPicPr>
          <p:nvPr/>
        </p:nvPicPr>
        <p:blipFill>
          <a:blip r:embed="rId2"/>
          <a:stretch>
            <a:fillRect/>
          </a:stretch>
        </p:blipFill>
        <p:spPr>
          <a:xfrm>
            <a:off x="5542823" y="2595279"/>
            <a:ext cx="6649177" cy="2994138"/>
          </a:xfrm>
          <a:prstGeom prst="rect">
            <a:avLst/>
          </a:prstGeom>
        </p:spPr>
      </p:pic>
      <p:pic>
        <p:nvPicPr>
          <p:cNvPr id="10" name="Imagen 9">
            <a:extLst>
              <a:ext uri="{FF2B5EF4-FFF2-40B4-BE49-F238E27FC236}">
                <a16:creationId xmlns:a16="http://schemas.microsoft.com/office/drawing/2014/main" id="{8D52E42A-AB2A-4453-9D0D-A5A946EE8E95}"/>
              </a:ext>
            </a:extLst>
          </p:cNvPr>
          <p:cNvPicPr>
            <a:picLocks noChangeAspect="1"/>
          </p:cNvPicPr>
          <p:nvPr/>
        </p:nvPicPr>
        <p:blipFill>
          <a:blip r:embed="rId3"/>
          <a:stretch>
            <a:fillRect/>
          </a:stretch>
        </p:blipFill>
        <p:spPr>
          <a:xfrm>
            <a:off x="201168" y="2764169"/>
            <a:ext cx="4521259" cy="2858693"/>
          </a:xfrm>
          <a:prstGeom prst="rect">
            <a:avLst/>
          </a:prstGeom>
        </p:spPr>
      </p:pic>
      <p:sp>
        <p:nvSpPr>
          <p:cNvPr id="11" name="Flecha: a la derecha 10">
            <a:extLst>
              <a:ext uri="{FF2B5EF4-FFF2-40B4-BE49-F238E27FC236}">
                <a16:creationId xmlns:a16="http://schemas.microsoft.com/office/drawing/2014/main" id="{A4D23A95-906B-49E6-82FC-34B30175B0CD}"/>
              </a:ext>
            </a:extLst>
          </p:cNvPr>
          <p:cNvSpPr/>
          <p:nvPr/>
        </p:nvSpPr>
        <p:spPr>
          <a:xfrm>
            <a:off x="4812281" y="3865297"/>
            <a:ext cx="734849" cy="656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CuadroTexto 11">
            <a:extLst>
              <a:ext uri="{FF2B5EF4-FFF2-40B4-BE49-F238E27FC236}">
                <a16:creationId xmlns:a16="http://schemas.microsoft.com/office/drawing/2014/main" id="{A3C35130-8962-459F-B1B9-C794C6D1D4AF}"/>
              </a:ext>
            </a:extLst>
          </p:cNvPr>
          <p:cNvSpPr txBox="1"/>
          <p:nvPr/>
        </p:nvSpPr>
        <p:spPr>
          <a:xfrm>
            <a:off x="4406529" y="1211375"/>
            <a:ext cx="3378942" cy="369332"/>
          </a:xfrm>
          <a:prstGeom prst="rect">
            <a:avLst/>
          </a:prstGeom>
          <a:solidFill>
            <a:schemeClr val="accent6">
              <a:lumMod val="20000"/>
              <a:lumOff val="80000"/>
            </a:schemeClr>
          </a:solidFill>
        </p:spPr>
        <p:txBody>
          <a:bodyPr wrap="square" rtlCol="0">
            <a:spAutoFit/>
          </a:bodyPr>
          <a:lstStyle/>
          <a:p>
            <a:r>
              <a:rPr lang="es-ES" dirty="0">
                <a:latin typeface="Arial" panose="020B0604020202020204" pitchFamily="34" charset="0"/>
                <a:cs typeface="Arial" panose="020B0604020202020204" pitchFamily="34" charset="0"/>
              </a:rPr>
              <a:t>Requerimientos del sistema </a:t>
            </a:r>
          </a:p>
        </p:txBody>
      </p:sp>
      <p:sp>
        <p:nvSpPr>
          <p:cNvPr id="13" name="CuadroTexto 12">
            <a:extLst>
              <a:ext uri="{FF2B5EF4-FFF2-40B4-BE49-F238E27FC236}">
                <a16:creationId xmlns:a16="http://schemas.microsoft.com/office/drawing/2014/main" id="{079413DC-ACA9-41F1-AC0B-5E307F120167}"/>
              </a:ext>
            </a:extLst>
          </p:cNvPr>
          <p:cNvSpPr txBox="1"/>
          <p:nvPr/>
        </p:nvSpPr>
        <p:spPr>
          <a:xfrm>
            <a:off x="609600" y="1696485"/>
            <a:ext cx="11183007" cy="646331"/>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Velocidad de giro de los dados de curvado : 20 [rpm]</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Capacidad necesaria para curvar perfiles metálicos requeridos 40x2[mm]</a:t>
            </a:r>
          </a:p>
        </p:txBody>
      </p:sp>
      <p:sp>
        <p:nvSpPr>
          <p:cNvPr id="14" name="CuadroTexto 13">
            <a:extLst>
              <a:ext uri="{FF2B5EF4-FFF2-40B4-BE49-F238E27FC236}">
                <a16:creationId xmlns:a16="http://schemas.microsoft.com/office/drawing/2014/main" id="{58585FBF-C470-428E-8000-162B1CCEF433}"/>
              </a:ext>
            </a:extLst>
          </p:cNvPr>
          <p:cNvSpPr txBox="1"/>
          <p:nvPr/>
        </p:nvSpPr>
        <p:spPr>
          <a:xfrm>
            <a:off x="142561" y="6378305"/>
            <a:ext cx="2145139"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Ramón Santiago</a:t>
            </a:r>
          </a:p>
        </p:txBody>
      </p:sp>
    </p:spTree>
    <p:extLst>
      <p:ext uri="{BB962C8B-B14F-4D97-AF65-F5344CB8AC3E}">
        <p14:creationId xmlns:p14="http://schemas.microsoft.com/office/powerpoint/2010/main" val="2618838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353878"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III – DISEÑO MODULAR</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282623" y="661649"/>
            <a:ext cx="3118419"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Transmisión </a:t>
            </a:r>
          </a:p>
        </p:txBody>
      </p:sp>
      <p:sp>
        <p:nvSpPr>
          <p:cNvPr id="28" name="CuadroTexto 27">
            <a:extLst>
              <a:ext uri="{FF2B5EF4-FFF2-40B4-BE49-F238E27FC236}">
                <a16:creationId xmlns:a16="http://schemas.microsoft.com/office/drawing/2014/main" id="{D48FC22B-8864-4766-ACDE-1B2A115BD48E}"/>
              </a:ext>
            </a:extLst>
          </p:cNvPr>
          <p:cNvSpPr txBox="1"/>
          <p:nvPr/>
        </p:nvSpPr>
        <p:spPr>
          <a:xfrm>
            <a:off x="94986" y="6378305"/>
            <a:ext cx="1948739"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Taco Jonathan</a:t>
            </a:r>
          </a:p>
        </p:txBody>
      </p:sp>
      <p:sp>
        <p:nvSpPr>
          <p:cNvPr id="29" name="CuadroTexto 28">
            <a:extLst>
              <a:ext uri="{FF2B5EF4-FFF2-40B4-BE49-F238E27FC236}">
                <a16:creationId xmlns:a16="http://schemas.microsoft.com/office/drawing/2014/main" id="{AB89691C-EA15-40B9-BC4C-EFD839DBCC04}"/>
              </a:ext>
            </a:extLst>
          </p:cNvPr>
          <p:cNvSpPr txBox="1"/>
          <p:nvPr/>
        </p:nvSpPr>
        <p:spPr>
          <a:xfrm>
            <a:off x="6980112" y="6428911"/>
            <a:ext cx="3983516" cy="353943"/>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a:p>
            <a:r>
              <a:rPr lang="es-EC" sz="850" dirty="0">
                <a:latin typeface="Arial" panose="020B0604020202020204" pitchFamily="34" charset="0"/>
                <a:cs typeface="Arial" panose="020B0604020202020204" pitchFamily="34" charset="0"/>
              </a:rPr>
              <a:t>https://nargesa.com</a:t>
            </a:r>
          </a:p>
        </p:txBody>
      </p:sp>
      <p:sp>
        <p:nvSpPr>
          <p:cNvPr id="11" name="CuadroTexto 10">
            <a:extLst>
              <a:ext uri="{FF2B5EF4-FFF2-40B4-BE49-F238E27FC236}">
                <a16:creationId xmlns:a16="http://schemas.microsoft.com/office/drawing/2014/main" id="{3F11A14D-383F-4E77-B444-E9A3E2C21C44}"/>
              </a:ext>
            </a:extLst>
          </p:cNvPr>
          <p:cNvSpPr txBox="1"/>
          <p:nvPr/>
        </p:nvSpPr>
        <p:spPr>
          <a:xfrm>
            <a:off x="987283" y="1602665"/>
            <a:ext cx="1519944" cy="369332"/>
          </a:xfrm>
          <a:prstGeom prst="rect">
            <a:avLst/>
          </a:prstGeom>
          <a:solidFill>
            <a:schemeClr val="accent6">
              <a:lumMod val="20000"/>
              <a:lumOff val="80000"/>
            </a:schemeClr>
          </a:solidFill>
        </p:spPr>
        <p:txBody>
          <a:bodyPr wrap="square" rtlCol="0">
            <a:spAutoFit/>
          </a:bodyPr>
          <a:lstStyle/>
          <a:p>
            <a:r>
              <a:rPr lang="es-ES" dirty="0">
                <a:latin typeface="Arial" panose="020B0604020202020204" pitchFamily="34" charset="0"/>
                <a:cs typeface="Arial" panose="020B0604020202020204" pitchFamily="34" charset="0"/>
              </a:rPr>
              <a:t>Alternativa 1 </a:t>
            </a:r>
          </a:p>
        </p:txBody>
      </p:sp>
      <p:sp>
        <p:nvSpPr>
          <p:cNvPr id="12" name="CuadroTexto 11">
            <a:extLst>
              <a:ext uri="{FF2B5EF4-FFF2-40B4-BE49-F238E27FC236}">
                <a16:creationId xmlns:a16="http://schemas.microsoft.com/office/drawing/2014/main" id="{49FEF423-D21F-41B4-85F8-6C80B06FE5AE}"/>
              </a:ext>
            </a:extLst>
          </p:cNvPr>
          <p:cNvSpPr txBox="1"/>
          <p:nvPr/>
        </p:nvSpPr>
        <p:spPr>
          <a:xfrm>
            <a:off x="3951817" y="1602665"/>
            <a:ext cx="1519944" cy="369332"/>
          </a:xfrm>
          <a:prstGeom prst="rect">
            <a:avLst/>
          </a:prstGeom>
          <a:solidFill>
            <a:schemeClr val="accent6">
              <a:lumMod val="20000"/>
              <a:lumOff val="80000"/>
            </a:schemeClr>
          </a:solidFill>
        </p:spPr>
        <p:txBody>
          <a:bodyPr wrap="square" rtlCol="0">
            <a:spAutoFit/>
          </a:bodyPr>
          <a:lstStyle/>
          <a:p>
            <a:r>
              <a:rPr lang="es-ES" dirty="0">
                <a:latin typeface="Arial" panose="020B0604020202020204" pitchFamily="34" charset="0"/>
                <a:cs typeface="Arial" panose="020B0604020202020204" pitchFamily="34" charset="0"/>
              </a:rPr>
              <a:t>Alternativa 2</a:t>
            </a:r>
          </a:p>
        </p:txBody>
      </p:sp>
      <p:sp>
        <p:nvSpPr>
          <p:cNvPr id="13" name="CuadroTexto 12">
            <a:extLst>
              <a:ext uri="{FF2B5EF4-FFF2-40B4-BE49-F238E27FC236}">
                <a16:creationId xmlns:a16="http://schemas.microsoft.com/office/drawing/2014/main" id="{3FF9C031-6B3C-4CC6-A06A-BD8ADE55E918}"/>
              </a:ext>
            </a:extLst>
          </p:cNvPr>
          <p:cNvSpPr txBox="1"/>
          <p:nvPr/>
        </p:nvSpPr>
        <p:spPr>
          <a:xfrm>
            <a:off x="964395" y="1131576"/>
            <a:ext cx="4536972" cy="400110"/>
          </a:xfrm>
          <a:prstGeom prst="rect">
            <a:avLst/>
          </a:prstGeom>
          <a:noFill/>
          <a:ln w="635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s-EC" sz="2000" b="1" dirty="0">
                <a:latin typeface="+mj-lt"/>
              </a:rPr>
              <a:t>Transmisión de potencia y movimiento </a:t>
            </a:r>
          </a:p>
        </p:txBody>
      </p:sp>
      <p:sp>
        <p:nvSpPr>
          <p:cNvPr id="14" name="CuadroTexto 13">
            <a:extLst>
              <a:ext uri="{FF2B5EF4-FFF2-40B4-BE49-F238E27FC236}">
                <a16:creationId xmlns:a16="http://schemas.microsoft.com/office/drawing/2014/main" id="{1B716D04-CA70-4430-843D-D571DC77864B}"/>
              </a:ext>
            </a:extLst>
          </p:cNvPr>
          <p:cNvSpPr txBox="1"/>
          <p:nvPr/>
        </p:nvSpPr>
        <p:spPr>
          <a:xfrm>
            <a:off x="8362335" y="1124715"/>
            <a:ext cx="2526999" cy="400104"/>
          </a:xfrm>
          <a:prstGeom prst="rect">
            <a:avLst/>
          </a:prstGeom>
          <a:noFill/>
          <a:ln w="635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s-EC" sz="2000" b="1" dirty="0">
                <a:latin typeface="+mj-lt"/>
              </a:rPr>
              <a:t>Acople (Conexión)</a:t>
            </a:r>
          </a:p>
        </p:txBody>
      </p:sp>
      <p:pic>
        <p:nvPicPr>
          <p:cNvPr id="10" name="Imagen 9">
            <a:extLst>
              <a:ext uri="{FF2B5EF4-FFF2-40B4-BE49-F238E27FC236}">
                <a16:creationId xmlns:a16="http://schemas.microsoft.com/office/drawing/2014/main" id="{0B2FA7D9-B83B-43FE-B82A-D98CE2424B33}"/>
              </a:ext>
            </a:extLst>
          </p:cNvPr>
          <p:cNvPicPr>
            <a:picLocks noChangeAspect="1"/>
          </p:cNvPicPr>
          <p:nvPr/>
        </p:nvPicPr>
        <p:blipFill>
          <a:blip r:embed="rId2"/>
          <a:stretch>
            <a:fillRect/>
          </a:stretch>
        </p:blipFill>
        <p:spPr>
          <a:xfrm>
            <a:off x="7087948" y="2001935"/>
            <a:ext cx="2247900" cy="1614773"/>
          </a:xfrm>
          <a:prstGeom prst="rect">
            <a:avLst/>
          </a:prstGeom>
        </p:spPr>
      </p:pic>
      <p:pic>
        <p:nvPicPr>
          <p:cNvPr id="16" name="Imagen 15">
            <a:extLst>
              <a:ext uri="{FF2B5EF4-FFF2-40B4-BE49-F238E27FC236}">
                <a16:creationId xmlns:a16="http://schemas.microsoft.com/office/drawing/2014/main" id="{AE847BD9-FC52-4F1E-9887-345FF6B96D0C}"/>
              </a:ext>
            </a:extLst>
          </p:cNvPr>
          <p:cNvPicPr>
            <a:picLocks noChangeAspect="1"/>
          </p:cNvPicPr>
          <p:nvPr/>
        </p:nvPicPr>
        <p:blipFill>
          <a:blip r:embed="rId3"/>
          <a:stretch>
            <a:fillRect/>
          </a:stretch>
        </p:blipFill>
        <p:spPr>
          <a:xfrm>
            <a:off x="9967782" y="2038341"/>
            <a:ext cx="1374639" cy="1566862"/>
          </a:xfrm>
          <a:prstGeom prst="rect">
            <a:avLst/>
          </a:prstGeom>
        </p:spPr>
      </p:pic>
      <p:pic>
        <p:nvPicPr>
          <p:cNvPr id="18" name="Imagen 17">
            <a:extLst>
              <a:ext uri="{FF2B5EF4-FFF2-40B4-BE49-F238E27FC236}">
                <a16:creationId xmlns:a16="http://schemas.microsoft.com/office/drawing/2014/main" id="{16E32731-5186-4976-99D3-74428DF6C7E8}"/>
              </a:ext>
            </a:extLst>
          </p:cNvPr>
          <p:cNvPicPr>
            <a:picLocks noChangeAspect="1"/>
          </p:cNvPicPr>
          <p:nvPr/>
        </p:nvPicPr>
        <p:blipFill>
          <a:blip r:embed="rId4"/>
          <a:stretch>
            <a:fillRect/>
          </a:stretch>
        </p:blipFill>
        <p:spPr>
          <a:xfrm>
            <a:off x="200071" y="3730465"/>
            <a:ext cx="6104231" cy="1634245"/>
          </a:xfrm>
          <a:prstGeom prst="rect">
            <a:avLst/>
          </a:prstGeom>
        </p:spPr>
      </p:pic>
      <p:sp>
        <p:nvSpPr>
          <p:cNvPr id="21" name="CuadroTexto 20">
            <a:extLst>
              <a:ext uri="{FF2B5EF4-FFF2-40B4-BE49-F238E27FC236}">
                <a16:creationId xmlns:a16="http://schemas.microsoft.com/office/drawing/2014/main" id="{890D519E-1455-4FC8-9178-638F0D7AFAD4}"/>
              </a:ext>
            </a:extLst>
          </p:cNvPr>
          <p:cNvSpPr txBox="1"/>
          <p:nvPr/>
        </p:nvSpPr>
        <p:spPr>
          <a:xfrm>
            <a:off x="7451926" y="1604484"/>
            <a:ext cx="1519944" cy="369332"/>
          </a:xfrm>
          <a:prstGeom prst="rect">
            <a:avLst/>
          </a:prstGeom>
          <a:solidFill>
            <a:schemeClr val="accent6">
              <a:lumMod val="20000"/>
              <a:lumOff val="80000"/>
            </a:schemeClr>
          </a:solidFill>
        </p:spPr>
        <p:txBody>
          <a:bodyPr wrap="square" rtlCol="0">
            <a:spAutoFit/>
          </a:bodyPr>
          <a:lstStyle/>
          <a:p>
            <a:r>
              <a:rPr lang="es-ES" dirty="0">
                <a:latin typeface="Arial" panose="020B0604020202020204" pitchFamily="34" charset="0"/>
                <a:cs typeface="Arial" panose="020B0604020202020204" pitchFamily="34" charset="0"/>
              </a:rPr>
              <a:t>Alternativa 1 </a:t>
            </a:r>
          </a:p>
        </p:txBody>
      </p:sp>
      <p:sp>
        <p:nvSpPr>
          <p:cNvPr id="22" name="CuadroTexto 21">
            <a:extLst>
              <a:ext uri="{FF2B5EF4-FFF2-40B4-BE49-F238E27FC236}">
                <a16:creationId xmlns:a16="http://schemas.microsoft.com/office/drawing/2014/main" id="{4F9338CA-8EE0-4548-8EA5-E847DE8D6363}"/>
              </a:ext>
            </a:extLst>
          </p:cNvPr>
          <p:cNvSpPr txBox="1"/>
          <p:nvPr/>
        </p:nvSpPr>
        <p:spPr>
          <a:xfrm>
            <a:off x="9895130" y="1602665"/>
            <a:ext cx="1519944" cy="369332"/>
          </a:xfrm>
          <a:prstGeom prst="rect">
            <a:avLst/>
          </a:prstGeom>
          <a:solidFill>
            <a:schemeClr val="accent6">
              <a:lumMod val="20000"/>
              <a:lumOff val="80000"/>
            </a:schemeClr>
          </a:solidFill>
        </p:spPr>
        <p:txBody>
          <a:bodyPr wrap="square" rtlCol="0">
            <a:spAutoFit/>
          </a:bodyPr>
          <a:lstStyle/>
          <a:p>
            <a:r>
              <a:rPr lang="es-ES" dirty="0">
                <a:latin typeface="Arial" panose="020B0604020202020204" pitchFamily="34" charset="0"/>
                <a:cs typeface="Arial" panose="020B0604020202020204" pitchFamily="34" charset="0"/>
              </a:rPr>
              <a:t>Alternativa 2</a:t>
            </a:r>
          </a:p>
        </p:txBody>
      </p:sp>
      <p:pic>
        <p:nvPicPr>
          <p:cNvPr id="20" name="Imagen 19">
            <a:extLst>
              <a:ext uri="{FF2B5EF4-FFF2-40B4-BE49-F238E27FC236}">
                <a16:creationId xmlns:a16="http://schemas.microsoft.com/office/drawing/2014/main" id="{CE2F26C8-B935-48DA-9DB7-9546218B611B}"/>
              </a:ext>
            </a:extLst>
          </p:cNvPr>
          <p:cNvPicPr>
            <a:picLocks noChangeAspect="1"/>
          </p:cNvPicPr>
          <p:nvPr/>
        </p:nvPicPr>
        <p:blipFill>
          <a:blip r:embed="rId5"/>
          <a:stretch>
            <a:fillRect/>
          </a:stretch>
        </p:blipFill>
        <p:spPr>
          <a:xfrm>
            <a:off x="185324" y="5364711"/>
            <a:ext cx="6118978" cy="831640"/>
          </a:xfrm>
          <a:prstGeom prst="rect">
            <a:avLst/>
          </a:prstGeom>
        </p:spPr>
      </p:pic>
      <p:pic>
        <p:nvPicPr>
          <p:cNvPr id="25" name="Imagen 24">
            <a:extLst>
              <a:ext uri="{FF2B5EF4-FFF2-40B4-BE49-F238E27FC236}">
                <a16:creationId xmlns:a16="http://schemas.microsoft.com/office/drawing/2014/main" id="{60F9E39F-BF65-4F50-B779-61F056AB27FE}"/>
              </a:ext>
            </a:extLst>
          </p:cNvPr>
          <p:cNvPicPr>
            <a:picLocks noChangeAspect="1"/>
          </p:cNvPicPr>
          <p:nvPr/>
        </p:nvPicPr>
        <p:blipFill rotWithShape="1">
          <a:blip r:embed="rId6"/>
          <a:srcRect l="5869" t="5215" r="3748" b="5213"/>
          <a:stretch/>
        </p:blipFill>
        <p:spPr>
          <a:xfrm>
            <a:off x="627441" y="2007479"/>
            <a:ext cx="2720444" cy="1628586"/>
          </a:xfrm>
          <a:prstGeom prst="rect">
            <a:avLst/>
          </a:prstGeom>
          <a:ln>
            <a:solidFill>
              <a:schemeClr val="tx1"/>
            </a:solidFill>
          </a:ln>
        </p:spPr>
      </p:pic>
      <p:pic>
        <p:nvPicPr>
          <p:cNvPr id="27" name="Imagen 26">
            <a:extLst>
              <a:ext uri="{FF2B5EF4-FFF2-40B4-BE49-F238E27FC236}">
                <a16:creationId xmlns:a16="http://schemas.microsoft.com/office/drawing/2014/main" id="{2452B084-8D7A-4E77-9028-B053B08A8D21}"/>
              </a:ext>
            </a:extLst>
          </p:cNvPr>
          <p:cNvPicPr>
            <a:picLocks noChangeAspect="1"/>
          </p:cNvPicPr>
          <p:nvPr/>
        </p:nvPicPr>
        <p:blipFill rotWithShape="1">
          <a:blip r:embed="rId7"/>
          <a:srcRect l="786" t="6498" r="3777" b="10018"/>
          <a:stretch/>
        </p:blipFill>
        <p:spPr>
          <a:xfrm>
            <a:off x="3583858" y="2007478"/>
            <a:ext cx="2720444" cy="1614772"/>
          </a:xfrm>
          <a:prstGeom prst="rect">
            <a:avLst/>
          </a:prstGeom>
          <a:ln>
            <a:solidFill>
              <a:schemeClr val="tx1"/>
            </a:solidFill>
          </a:ln>
        </p:spPr>
      </p:pic>
      <p:pic>
        <p:nvPicPr>
          <p:cNvPr id="24" name="Imagen 23">
            <a:extLst>
              <a:ext uri="{FF2B5EF4-FFF2-40B4-BE49-F238E27FC236}">
                <a16:creationId xmlns:a16="http://schemas.microsoft.com/office/drawing/2014/main" id="{6D939242-43AF-47DB-82DD-B7017D26602A}"/>
              </a:ext>
            </a:extLst>
          </p:cNvPr>
          <p:cNvPicPr>
            <a:picLocks noChangeAspect="1"/>
          </p:cNvPicPr>
          <p:nvPr/>
        </p:nvPicPr>
        <p:blipFill>
          <a:blip r:embed="rId8"/>
          <a:stretch>
            <a:fillRect/>
          </a:stretch>
        </p:blipFill>
        <p:spPr>
          <a:xfrm>
            <a:off x="6564611" y="3686221"/>
            <a:ext cx="5542474" cy="1416721"/>
          </a:xfrm>
          <a:prstGeom prst="rect">
            <a:avLst/>
          </a:prstGeom>
        </p:spPr>
      </p:pic>
      <p:pic>
        <p:nvPicPr>
          <p:cNvPr id="31" name="Imagen 30">
            <a:extLst>
              <a:ext uri="{FF2B5EF4-FFF2-40B4-BE49-F238E27FC236}">
                <a16:creationId xmlns:a16="http://schemas.microsoft.com/office/drawing/2014/main" id="{E4A22D46-BEDC-4D54-9F6E-4F3941CD9BFA}"/>
              </a:ext>
            </a:extLst>
          </p:cNvPr>
          <p:cNvPicPr>
            <a:picLocks noChangeAspect="1"/>
          </p:cNvPicPr>
          <p:nvPr/>
        </p:nvPicPr>
        <p:blipFill>
          <a:blip r:embed="rId9"/>
          <a:stretch>
            <a:fillRect/>
          </a:stretch>
        </p:blipFill>
        <p:spPr>
          <a:xfrm>
            <a:off x="6564611" y="5172454"/>
            <a:ext cx="5569974" cy="831639"/>
          </a:xfrm>
          <a:prstGeom prst="rect">
            <a:avLst/>
          </a:prstGeom>
        </p:spPr>
      </p:pic>
    </p:spTree>
    <p:extLst>
      <p:ext uri="{BB962C8B-B14F-4D97-AF65-F5344CB8AC3E}">
        <p14:creationId xmlns:p14="http://schemas.microsoft.com/office/powerpoint/2010/main" val="11120657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a 12">
            <a:extLst>
              <a:ext uri="{FF2B5EF4-FFF2-40B4-BE49-F238E27FC236}">
                <a16:creationId xmlns:a16="http://schemas.microsoft.com/office/drawing/2014/main" id="{D1ABB89C-9956-4C29-98F2-F8AEAD3BD676}"/>
              </a:ext>
            </a:extLst>
          </p:cNvPr>
          <p:cNvGraphicFramePr>
            <a:graphicFrameLocks noGrp="1"/>
          </p:cNvGraphicFramePr>
          <p:nvPr>
            <p:ph idx="1"/>
            <p:extLst/>
          </p:nvPr>
        </p:nvGraphicFramePr>
        <p:xfrm>
          <a:off x="1397726" y="3580629"/>
          <a:ext cx="3905794" cy="1010920"/>
        </p:xfrm>
        <a:graphic>
          <a:graphicData uri="http://schemas.openxmlformats.org/drawingml/2006/table">
            <a:tbl>
              <a:tblPr firstRow="1" bandRow="1">
                <a:tableStyleId>{5C22544A-7EE6-4342-B048-85BDC9FD1C3A}</a:tableStyleId>
              </a:tblPr>
              <a:tblGrid>
                <a:gridCol w="3905794">
                  <a:extLst>
                    <a:ext uri="{9D8B030D-6E8A-4147-A177-3AD203B41FA5}">
                      <a16:colId xmlns:a16="http://schemas.microsoft.com/office/drawing/2014/main" val="207227106"/>
                    </a:ext>
                  </a:extLst>
                </a:gridCol>
              </a:tblGrid>
              <a:tr h="370840">
                <a:tc>
                  <a:txBody>
                    <a:bodyPr/>
                    <a:lstStyle/>
                    <a:p>
                      <a:pPr algn="ctr"/>
                      <a:r>
                        <a:rPr lang="es-ES" dirty="0"/>
                        <a:t>Alternativa 1</a:t>
                      </a:r>
                    </a:p>
                  </a:txBody>
                  <a:tcPr anchor="ctr"/>
                </a:tc>
                <a:extLst>
                  <a:ext uri="{0D108BD9-81ED-4DB2-BD59-A6C34878D82A}">
                    <a16:rowId xmlns:a16="http://schemas.microsoft.com/office/drawing/2014/main" val="3067201775"/>
                  </a:ext>
                </a:extLst>
              </a:tr>
              <a:tr h="370840">
                <a:tc>
                  <a:txBody>
                    <a:bodyPr/>
                    <a:lstStyle/>
                    <a:p>
                      <a:pPr algn="ctr"/>
                      <a:r>
                        <a:rPr lang="es-ES" sz="1800" kern="1200" dirty="0" smtClean="0">
                          <a:solidFill>
                            <a:schemeClr val="dk1"/>
                          </a:solidFill>
                          <a:effectLst/>
                          <a:latin typeface="+mn-lt"/>
                          <a:ea typeface="+mn-ea"/>
                          <a:cs typeface="+mn-cs"/>
                        </a:rPr>
                        <a:t>Sistema estructural de soporte con tres elementos</a:t>
                      </a:r>
                      <a:endParaRPr lang="es-ES" dirty="0"/>
                    </a:p>
                  </a:txBody>
                  <a:tcPr anchor="ctr"/>
                </a:tc>
                <a:extLst>
                  <a:ext uri="{0D108BD9-81ED-4DB2-BD59-A6C34878D82A}">
                    <a16:rowId xmlns:a16="http://schemas.microsoft.com/office/drawing/2014/main" val="4060523565"/>
                  </a:ext>
                </a:extLst>
              </a:tr>
            </a:tbl>
          </a:graphicData>
        </a:graphic>
      </p:graphicFrame>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353878"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III – DISEÑO MODULAR</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588119" y="661649"/>
            <a:ext cx="2507418"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a:t>
            </a:r>
            <a:r>
              <a:rPr lang="es-EC" sz="2000" b="1" dirty="0" smtClean="0">
                <a:solidFill>
                  <a:schemeClr val="tx2"/>
                </a:solidFill>
                <a:latin typeface="Arial" panose="020B0604020202020204" pitchFamily="34" charset="0"/>
                <a:cs typeface="Arial" panose="020B0604020202020204" pitchFamily="34" charset="0"/>
              </a:rPr>
              <a:t>Soporte</a:t>
            </a:r>
            <a:endParaRPr lang="es-EC" sz="2000" b="1" dirty="0">
              <a:solidFill>
                <a:schemeClr val="tx2"/>
              </a:solidFill>
              <a:latin typeface="Arial" panose="020B0604020202020204" pitchFamily="34" charset="0"/>
              <a:cs typeface="Arial" panose="020B0604020202020204" pitchFamily="34" charset="0"/>
            </a:endParaRPr>
          </a:p>
        </p:txBody>
      </p:sp>
      <p:graphicFrame>
        <p:nvGraphicFramePr>
          <p:cNvPr id="13" name="Tabla 12">
            <a:extLst>
              <a:ext uri="{FF2B5EF4-FFF2-40B4-BE49-F238E27FC236}">
                <a16:creationId xmlns:a16="http://schemas.microsoft.com/office/drawing/2014/main" id="{3748E72F-0CBD-4125-A2E9-4212AD9D8F4D}"/>
              </a:ext>
            </a:extLst>
          </p:cNvPr>
          <p:cNvGraphicFramePr>
            <a:graphicFrameLocks/>
          </p:cNvGraphicFramePr>
          <p:nvPr>
            <p:extLst/>
          </p:nvPr>
        </p:nvGraphicFramePr>
        <p:xfrm>
          <a:off x="7236823" y="3570238"/>
          <a:ext cx="3716326" cy="1010920"/>
        </p:xfrm>
        <a:graphic>
          <a:graphicData uri="http://schemas.openxmlformats.org/drawingml/2006/table">
            <a:tbl>
              <a:tblPr firstRow="1" bandRow="1">
                <a:tableStyleId>{5C22544A-7EE6-4342-B048-85BDC9FD1C3A}</a:tableStyleId>
              </a:tblPr>
              <a:tblGrid>
                <a:gridCol w="3716326">
                  <a:extLst>
                    <a:ext uri="{9D8B030D-6E8A-4147-A177-3AD203B41FA5}">
                      <a16:colId xmlns:a16="http://schemas.microsoft.com/office/drawing/2014/main" val="207227106"/>
                    </a:ext>
                  </a:extLst>
                </a:gridCol>
              </a:tblGrid>
              <a:tr h="370840">
                <a:tc>
                  <a:txBody>
                    <a:bodyPr/>
                    <a:lstStyle/>
                    <a:p>
                      <a:pPr algn="ctr"/>
                      <a:r>
                        <a:rPr lang="es-ES" dirty="0"/>
                        <a:t>Alternativa 2</a:t>
                      </a:r>
                    </a:p>
                  </a:txBody>
                  <a:tcPr anchor="ctr"/>
                </a:tc>
                <a:extLst>
                  <a:ext uri="{0D108BD9-81ED-4DB2-BD59-A6C34878D82A}">
                    <a16:rowId xmlns:a16="http://schemas.microsoft.com/office/drawing/2014/main" val="3067201775"/>
                  </a:ext>
                </a:extLst>
              </a:tr>
              <a:tr h="370840">
                <a:tc>
                  <a:txBody>
                    <a:bodyPr/>
                    <a:lstStyle/>
                    <a:p>
                      <a:pPr algn="ctr"/>
                      <a:r>
                        <a:rPr lang="es-ES" sz="1800" kern="1200" dirty="0" smtClean="0">
                          <a:solidFill>
                            <a:schemeClr val="dk1"/>
                          </a:solidFill>
                          <a:effectLst/>
                          <a:latin typeface="+mn-lt"/>
                          <a:ea typeface="+mn-ea"/>
                          <a:cs typeface="+mn-cs"/>
                        </a:rPr>
                        <a:t>Sistema estructural de soporte con dos elementos. </a:t>
                      </a:r>
                      <a:endParaRPr lang="es-ES" dirty="0"/>
                    </a:p>
                  </a:txBody>
                  <a:tcPr anchor="ctr"/>
                </a:tc>
                <a:extLst>
                  <a:ext uri="{0D108BD9-81ED-4DB2-BD59-A6C34878D82A}">
                    <a16:rowId xmlns:a16="http://schemas.microsoft.com/office/drawing/2014/main" val="4060523565"/>
                  </a:ext>
                </a:extLst>
              </a:tr>
            </a:tbl>
          </a:graphicData>
        </a:graphic>
      </p:graphicFrame>
      <p:cxnSp>
        <p:nvCxnSpPr>
          <p:cNvPr id="79" name="Conector recto 78">
            <a:extLst>
              <a:ext uri="{FF2B5EF4-FFF2-40B4-BE49-F238E27FC236}">
                <a16:creationId xmlns:a16="http://schemas.microsoft.com/office/drawing/2014/main" id="{D4626AD5-443E-40F0-9CA9-30C68D0D372D}"/>
              </a:ext>
            </a:extLst>
          </p:cNvPr>
          <p:cNvCxnSpPr/>
          <p:nvPr/>
        </p:nvCxnSpPr>
        <p:spPr>
          <a:xfrm>
            <a:off x="6108700" y="4703762"/>
            <a:ext cx="0" cy="1486764"/>
          </a:xfrm>
          <a:prstGeom prst="line">
            <a:avLst/>
          </a:prstGeom>
        </p:spPr>
        <p:style>
          <a:lnRef idx="1">
            <a:schemeClr val="dk1"/>
          </a:lnRef>
          <a:fillRef idx="0">
            <a:schemeClr val="dk1"/>
          </a:fillRef>
          <a:effectRef idx="0">
            <a:schemeClr val="dk1"/>
          </a:effectRef>
          <a:fontRef idx="minor">
            <a:schemeClr val="tx1"/>
          </a:fontRef>
        </p:style>
      </p:cxnSp>
      <p:sp>
        <p:nvSpPr>
          <p:cNvPr id="28" name="CuadroTexto 27">
            <a:extLst>
              <a:ext uri="{FF2B5EF4-FFF2-40B4-BE49-F238E27FC236}">
                <a16:creationId xmlns:a16="http://schemas.microsoft.com/office/drawing/2014/main" id="{D48FC22B-8864-4766-ACDE-1B2A115BD48E}"/>
              </a:ext>
            </a:extLst>
          </p:cNvPr>
          <p:cNvSpPr txBox="1"/>
          <p:nvPr/>
        </p:nvSpPr>
        <p:spPr>
          <a:xfrm>
            <a:off x="0" y="6393545"/>
            <a:ext cx="2579552"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a:t>
            </a:r>
            <a:r>
              <a:rPr lang="es-EC" sz="1600" i="1" dirty="0" smtClean="0">
                <a:latin typeface="Arial" panose="020B0604020202020204" pitchFamily="34" charset="0"/>
                <a:cs typeface="Arial" panose="020B0604020202020204" pitchFamily="34" charset="0"/>
              </a:rPr>
              <a:t>Esteban Guayasamín</a:t>
            </a:r>
            <a:endParaRPr lang="es-EC" sz="1600" i="1" dirty="0">
              <a:latin typeface="Arial" panose="020B0604020202020204" pitchFamily="34" charset="0"/>
              <a:cs typeface="Arial" panose="020B0604020202020204" pitchFamily="34" charset="0"/>
            </a:endParaRPr>
          </a:p>
        </p:txBody>
      </p:sp>
      <p:sp>
        <p:nvSpPr>
          <p:cNvPr id="29" name="CuadroTexto 28">
            <a:extLst>
              <a:ext uri="{FF2B5EF4-FFF2-40B4-BE49-F238E27FC236}">
                <a16:creationId xmlns:a16="http://schemas.microsoft.com/office/drawing/2014/main" id="{AB89691C-EA15-40B9-BC4C-EFD839DBCC04}"/>
              </a:ext>
            </a:extLst>
          </p:cNvPr>
          <p:cNvSpPr txBox="1"/>
          <p:nvPr/>
        </p:nvSpPr>
        <p:spPr>
          <a:xfrm>
            <a:off x="7344090" y="6347527"/>
            <a:ext cx="3983516" cy="353943"/>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a:p>
            <a:r>
              <a:rPr lang="es-EC" sz="850" dirty="0">
                <a:latin typeface="Arial" panose="020B0604020202020204" pitchFamily="34" charset="0"/>
                <a:cs typeface="Arial" panose="020B0604020202020204" pitchFamily="34" charset="0"/>
              </a:rPr>
              <a:t>https://nargesa.com</a:t>
            </a:r>
          </a:p>
        </p:txBody>
      </p:sp>
      <p:pic>
        <p:nvPicPr>
          <p:cNvPr id="30" name="Imagen 29"/>
          <p:cNvPicPr/>
          <p:nvPr/>
        </p:nvPicPr>
        <p:blipFill>
          <a:blip r:embed="rId2"/>
          <a:stretch>
            <a:fillRect/>
          </a:stretch>
        </p:blipFill>
        <p:spPr>
          <a:xfrm>
            <a:off x="1821361" y="1132568"/>
            <a:ext cx="2789827" cy="2342152"/>
          </a:xfrm>
          <a:prstGeom prst="rect">
            <a:avLst/>
          </a:prstGeom>
        </p:spPr>
      </p:pic>
      <p:pic>
        <p:nvPicPr>
          <p:cNvPr id="31" name="Imagen 30"/>
          <p:cNvPicPr/>
          <p:nvPr/>
        </p:nvPicPr>
        <p:blipFill>
          <a:blip r:embed="rId3"/>
          <a:stretch>
            <a:fillRect/>
          </a:stretch>
        </p:blipFill>
        <p:spPr>
          <a:xfrm>
            <a:off x="7542892" y="1131570"/>
            <a:ext cx="3038021" cy="2343150"/>
          </a:xfrm>
          <a:prstGeom prst="rect">
            <a:avLst/>
          </a:prstGeom>
        </p:spPr>
      </p:pic>
      <p:pic>
        <p:nvPicPr>
          <p:cNvPr id="2" name="Imagen 1"/>
          <p:cNvPicPr>
            <a:picLocks noChangeAspect="1"/>
          </p:cNvPicPr>
          <p:nvPr/>
        </p:nvPicPr>
        <p:blipFill>
          <a:blip r:embed="rId4"/>
          <a:stretch>
            <a:fillRect/>
          </a:stretch>
        </p:blipFill>
        <p:spPr>
          <a:xfrm>
            <a:off x="729343" y="4524103"/>
            <a:ext cx="4783183" cy="1659472"/>
          </a:xfrm>
          <a:prstGeom prst="rect">
            <a:avLst/>
          </a:prstGeom>
        </p:spPr>
      </p:pic>
      <p:pic>
        <p:nvPicPr>
          <p:cNvPr id="3" name="Imagen 2"/>
          <p:cNvPicPr>
            <a:picLocks noChangeAspect="1"/>
          </p:cNvPicPr>
          <p:nvPr/>
        </p:nvPicPr>
        <p:blipFill>
          <a:blip r:embed="rId5"/>
          <a:stretch>
            <a:fillRect/>
          </a:stretch>
        </p:blipFill>
        <p:spPr>
          <a:xfrm>
            <a:off x="6324055" y="4650378"/>
            <a:ext cx="5680710" cy="1267096"/>
          </a:xfrm>
          <a:prstGeom prst="rect">
            <a:avLst/>
          </a:prstGeom>
        </p:spPr>
      </p:pic>
    </p:spTree>
    <p:extLst>
      <p:ext uri="{BB962C8B-B14F-4D97-AF65-F5344CB8AC3E}">
        <p14:creationId xmlns:p14="http://schemas.microsoft.com/office/powerpoint/2010/main" val="9645734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353878"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III – DISEÑO MODULAR</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753856" y="684459"/>
            <a:ext cx="2419253"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Diseño preliminar </a:t>
            </a:r>
          </a:p>
        </p:txBody>
      </p:sp>
      <p:sp>
        <p:nvSpPr>
          <p:cNvPr id="29" name="CuadroTexto 28">
            <a:extLst>
              <a:ext uri="{FF2B5EF4-FFF2-40B4-BE49-F238E27FC236}">
                <a16:creationId xmlns:a16="http://schemas.microsoft.com/office/drawing/2014/main" id="{AB89691C-EA15-40B9-BC4C-EFD839DBCC04}"/>
              </a:ext>
            </a:extLst>
          </p:cNvPr>
          <p:cNvSpPr txBox="1"/>
          <p:nvPr/>
        </p:nvSpPr>
        <p:spPr>
          <a:xfrm>
            <a:off x="6980112" y="6428911"/>
            <a:ext cx="3983516" cy="353943"/>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a:p>
            <a:r>
              <a:rPr lang="es-EC" sz="850" dirty="0">
                <a:latin typeface="Arial" panose="020B0604020202020204" pitchFamily="34" charset="0"/>
                <a:cs typeface="Arial" panose="020B0604020202020204" pitchFamily="34" charset="0"/>
              </a:rPr>
              <a:t>https://nargesa.com</a:t>
            </a:r>
          </a:p>
        </p:txBody>
      </p:sp>
      <p:pic>
        <p:nvPicPr>
          <p:cNvPr id="3" name="Imagen 2">
            <a:extLst>
              <a:ext uri="{FF2B5EF4-FFF2-40B4-BE49-F238E27FC236}">
                <a16:creationId xmlns:a16="http://schemas.microsoft.com/office/drawing/2014/main" id="{21A620C5-EA9A-47EE-A31D-5B3A96990DA4}"/>
              </a:ext>
            </a:extLst>
          </p:cNvPr>
          <p:cNvPicPr>
            <a:picLocks noChangeAspect="1"/>
          </p:cNvPicPr>
          <p:nvPr/>
        </p:nvPicPr>
        <p:blipFill>
          <a:blip r:embed="rId2"/>
          <a:stretch>
            <a:fillRect/>
          </a:stretch>
        </p:blipFill>
        <p:spPr>
          <a:xfrm>
            <a:off x="320713" y="1524860"/>
            <a:ext cx="4503516" cy="4273275"/>
          </a:xfrm>
          <a:prstGeom prst="rect">
            <a:avLst/>
          </a:prstGeom>
        </p:spPr>
      </p:pic>
      <p:pic>
        <p:nvPicPr>
          <p:cNvPr id="8" name="Imagen 7">
            <a:extLst>
              <a:ext uri="{FF2B5EF4-FFF2-40B4-BE49-F238E27FC236}">
                <a16:creationId xmlns:a16="http://schemas.microsoft.com/office/drawing/2014/main" id="{120C84BE-CD6E-4406-9D20-0DBB2C1E8BAE}"/>
              </a:ext>
            </a:extLst>
          </p:cNvPr>
          <p:cNvPicPr>
            <a:picLocks noChangeAspect="1"/>
          </p:cNvPicPr>
          <p:nvPr/>
        </p:nvPicPr>
        <p:blipFill>
          <a:blip r:embed="rId3"/>
          <a:stretch>
            <a:fillRect/>
          </a:stretch>
        </p:blipFill>
        <p:spPr>
          <a:xfrm>
            <a:off x="6629753" y="1923206"/>
            <a:ext cx="4333875" cy="3362325"/>
          </a:xfrm>
          <a:prstGeom prst="rect">
            <a:avLst/>
          </a:prstGeom>
        </p:spPr>
      </p:pic>
      <p:sp>
        <p:nvSpPr>
          <p:cNvPr id="9" name="Flecha: a la derecha 8">
            <a:extLst>
              <a:ext uri="{FF2B5EF4-FFF2-40B4-BE49-F238E27FC236}">
                <a16:creationId xmlns:a16="http://schemas.microsoft.com/office/drawing/2014/main" id="{99D1E518-1DC6-4873-949D-67EEF42F61B1}"/>
              </a:ext>
            </a:extLst>
          </p:cNvPr>
          <p:cNvSpPr/>
          <p:nvPr/>
        </p:nvSpPr>
        <p:spPr>
          <a:xfrm>
            <a:off x="5155324" y="3604368"/>
            <a:ext cx="808154" cy="6523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Rectángulo 9">
            <a:extLst>
              <a:ext uri="{FF2B5EF4-FFF2-40B4-BE49-F238E27FC236}">
                <a16:creationId xmlns:a16="http://schemas.microsoft.com/office/drawing/2014/main" id="{CE89CA56-C469-468B-875A-B7706C3F7552}"/>
              </a:ext>
            </a:extLst>
          </p:cNvPr>
          <p:cNvSpPr/>
          <p:nvPr/>
        </p:nvSpPr>
        <p:spPr>
          <a:xfrm>
            <a:off x="5303691" y="1503519"/>
            <a:ext cx="1541009" cy="652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bg1"/>
                </a:solidFill>
              </a:rPr>
              <a:t>Modulo de curvado </a:t>
            </a:r>
          </a:p>
        </p:txBody>
      </p:sp>
      <p:sp>
        <p:nvSpPr>
          <p:cNvPr id="13" name="Rectángulo 12">
            <a:extLst>
              <a:ext uri="{FF2B5EF4-FFF2-40B4-BE49-F238E27FC236}">
                <a16:creationId xmlns:a16="http://schemas.microsoft.com/office/drawing/2014/main" id="{FDE9BDF4-6435-4661-94B7-D660CEB82AA5}"/>
              </a:ext>
            </a:extLst>
          </p:cNvPr>
          <p:cNvSpPr/>
          <p:nvPr/>
        </p:nvSpPr>
        <p:spPr>
          <a:xfrm>
            <a:off x="5196218" y="4921005"/>
            <a:ext cx="1541009" cy="936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Modulo de Soporte y control </a:t>
            </a:r>
          </a:p>
        </p:txBody>
      </p:sp>
      <p:sp>
        <p:nvSpPr>
          <p:cNvPr id="14" name="Rectángulo 13">
            <a:extLst>
              <a:ext uri="{FF2B5EF4-FFF2-40B4-BE49-F238E27FC236}">
                <a16:creationId xmlns:a16="http://schemas.microsoft.com/office/drawing/2014/main" id="{1FC4DED4-9244-495B-8845-F5BF6C24295D}"/>
              </a:ext>
            </a:extLst>
          </p:cNvPr>
          <p:cNvSpPr/>
          <p:nvPr/>
        </p:nvSpPr>
        <p:spPr>
          <a:xfrm>
            <a:off x="10063956" y="1433840"/>
            <a:ext cx="1541009" cy="9362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Modulo de Transmisión </a:t>
            </a:r>
          </a:p>
        </p:txBody>
      </p:sp>
      <p:cxnSp>
        <p:nvCxnSpPr>
          <p:cNvPr id="15" name="Conector recto de flecha 14">
            <a:extLst>
              <a:ext uri="{FF2B5EF4-FFF2-40B4-BE49-F238E27FC236}">
                <a16:creationId xmlns:a16="http://schemas.microsoft.com/office/drawing/2014/main" id="{533A9449-208F-4353-97E5-DACC0FFC4587}"/>
              </a:ext>
            </a:extLst>
          </p:cNvPr>
          <p:cNvCxnSpPr>
            <a:endCxn id="14" idx="2"/>
          </p:cNvCxnSpPr>
          <p:nvPr/>
        </p:nvCxnSpPr>
        <p:spPr>
          <a:xfrm flipV="1">
            <a:off x="10216055" y="2370055"/>
            <a:ext cx="618406" cy="8303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05F46224-86C2-4D6F-B0FE-DC578E3FF9EF}"/>
              </a:ext>
            </a:extLst>
          </p:cNvPr>
          <p:cNvCxnSpPr>
            <a:cxnSpLocks/>
            <a:endCxn id="10" idx="2"/>
          </p:cNvCxnSpPr>
          <p:nvPr/>
        </p:nvCxnSpPr>
        <p:spPr>
          <a:xfrm flipH="1" flipV="1">
            <a:off x="6074196" y="2155841"/>
            <a:ext cx="663031" cy="6643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185B6006-7FFE-4EC2-97AF-BE637D34D895}"/>
              </a:ext>
            </a:extLst>
          </p:cNvPr>
          <p:cNvCxnSpPr>
            <a:cxnSpLocks/>
            <a:endCxn id="13" idx="3"/>
          </p:cNvCxnSpPr>
          <p:nvPr/>
        </p:nvCxnSpPr>
        <p:spPr>
          <a:xfrm flipH="1">
            <a:off x="6737227" y="5060731"/>
            <a:ext cx="909049" cy="3283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5967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830957"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III – DISEÑO MODULAR</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573692" y="661649"/>
            <a:ext cx="2536272"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curvado</a:t>
            </a:r>
          </a:p>
        </p:txBody>
      </p:sp>
      <p:sp>
        <p:nvSpPr>
          <p:cNvPr id="8" name="CuadroTexto 7">
            <a:extLst>
              <a:ext uri="{FF2B5EF4-FFF2-40B4-BE49-F238E27FC236}">
                <a16:creationId xmlns:a16="http://schemas.microsoft.com/office/drawing/2014/main" id="{9042D864-0717-4486-A1B4-339E5607930B}"/>
              </a:ext>
            </a:extLst>
          </p:cNvPr>
          <p:cNvSpPr txBox="1"/>
          <p:nvPr/>
        </p:nvSpPr>
        <p:spPr>
          <a:xfrm>
            <a:off x="3778699" y="1243310"/>
            <a:ext cx="4634602" cy="369332"/>
          </a:xfrm>
          <a:prstGeom prst="rect">
            <a:avLst/>
          </a:prstGeom>
          <a:noFill/>
          <a:ln>
            <a:solidFill>
              <a:schemeClr val="tx2"/>
            </a:solidFill>
          </a:ln>
        </p:spPr>
        <p:txBody>
          <a:bodyPr wrap="none" rtlCol="0">
            <a:spAutoFit/>
          </a:bodyPr>
          <a:lstStyle/>
          <a:p>
            <a:r>
              <a:rPr lang="es-EC" dirty="0">
                <a:latin typeface="Arial" panose="020B0604020202020204" pitchFamily="34" charset="0"/>
                <a:cs typeface="Arial" panose="020B0604020202020204" pitchFamily="34" charset="0"/>
              </a:rPr>
              <a:t>Parámetros iniciales al diseño experimental</a:t>
            </a:r>
          </a:p>
        </p:txBody>
      </p:sp>
      <p:cxnSp>
        <p:nvCxnSpPr>
          <p:cNvPr id="15" name="Conector recto 14">
            <a:extLst>
              <a:ext uri="{FF2B5EF4-FFF2-40B4-BE49-F238E27FC236}">
                <a16:creationId xmlns:a16="http://schemas.microsoft.com/office/drawing/2014/main" id="{BBD2DCD2-4DE8-4870-A195-C45EEDF985C5}"/>
              </a:ext>
            </a:extLst>
          </p:cNvPr>
          <p:cNvCxnSpPr>
            <a:cxnSpLocks/>
          </p:cNvCxnSpPr>
          <p:nvPr/>
        </p:nvCxnSpPr>
        <p:spPr>
          <a:xfrm>
            <a:off x="7686261" y="1797931"/>
            <a:ext cx="12700" cy="4392595"/>
          </a:xfrm>
          <a:prstGeom prst="line">
            <a:avLst/>
          </a:prstGeom>
        </p:spPr>
        <p:style>
          <a:lnRef idx="1">
            <a:schemeClr val="dk1"/>
          </a:lnRef>
          <a:fillRef idx="0">
            <a:schemeClr val="dk1"/>
          </a:fillRef>
          <a:effectRef idx="0">
            <a:schemeClr val="dk1"/>
          </a:effectRef>
          <a:fontRef idx="minor">
            <a:schemeClr val="tx1"/>
          </a:fontRef>
        </p:style>
      </p:cxnSp>
      <p:pic>
        <p:nvPicPr>
          <p:cNvPr id="23" name="Imagen 22">
            <a:extLst>
              <a:ext uri="{FF2B5EF4-FFF2-40B4-BE49-F238E27FC236}">
                <a16:creationId xmlns:a16="http://schemas.microsoft.com/office/drawing/2014/main" id="{2B589D77-B434-4CEF-AB7B-F0456FA7EF01}"/>
              </a:ext>
            </a:extLst>
          </p:cNvPr>
          <p:cNvPicPr>
            <a:picLocks noChangeAspect="1"/>
          </p:cNvPicPr>
          <p:nvPr/>
        </p:nvPicPr>
        <p:blipFill>
          <a:blip r:embed="rId2"/>
          <a:stretch>
            <a:fillRect/>
          </a:stretch>
        </p:blipFill>
        <p:spPr>
          <a:xfrm>
            <a:off x="86540" y="2331430"/>
            <a:ext cx="2826175" cy="3124001"/>
          </a:xfrm>
          <a:prstGeom prst="rect">
            <a:avLst/>
          </a:prstGeom>
        </p:spPr>
      </p:pic>
      <p:pic>
        <p:nvPicPr>
          <p:cNvPr id="27" name="Imagen 26">
            <a:extLst>
              <a:ext uri="{FF2B5EF4-FFF2-40B4-BE49-F238E27FC236}">
                <a16:creationId xmlns:a16="http://schemas.microsoft.com/office/drawing/2014/main" id="{A0BC2482-99EE-4562-B4AA-DB3093AB778D}"/>
              </a:ext>
            </a:extLst>
          </p:cNvPr>
          <p:cNvPicPr>
            <a:picLocks noChangeAspect="1"/>
          </p:cNvPicPr>
          <p:nvPr/>
        </p:nvPicPr>
        <p:blipFill>
          <a:blip r:embed="rId3"/>
          <a:stretch>
            <a:fillRect/>
          </a:stretch>
        </p:blipFill>
        <p:spPr>
          <a:xfrm>
            <a:off x="3081819" y="1890695"/>
            <a:ext cx="4514850" cy="3848100"/>
          </a:xfrm>
          <a:prstGeom prst="rect">
            <a:avLst/>
          </a:prstGeom>
        </p:spPr>
      </p:pic>
      <p:sp>
        <p:nvSpPr>
          <p:cNvPr id="28" name="CuadroTexto 27">
            <a:extLst>
              <a:ext uri="{FF2B5EF4-FFF2-40B4-BE49-F238E27FC236}">
                <a16:creationId xmlns:a16="http://schemas.microsoft.com/office/drawing/2014/main" id="{9B61A069-C21D-44CD-91FA-8B37EBE72E6C}"/>
              </a:ext>
            </a:extLst>
          </p:cNvPr>
          <p:cNvSpPr txBox="1"/>
          <p:nvPr/>
        </p:nvSpPr>
        <p:spPr>
          <a:xfrm>
            <a:off x="94986" y="6378305"/>
            <a:ext cx="1948739"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Taco Jonathan</a:t>
            </a:r>
          </a:p>
        </p:txBody>
      </p:sp>
      <p:pic>
        <p:nvPicPr>
          <p:cNvPr id="34" name="Imagen 33">
            <a:extLst>
              <a:ext uri="{FF2B5EF4-FFF2-40B4-BE49-F238E27FC236}">
                <a16:creationId xmlns:a16="http://schemas.microsoft.com/office/drawing/2014/main" id="{1C8F7B78-B698-4DE5-A7AA-58FDBB0948B5}"/>
              </a:ext>
            </a:extLst>
          </p:cNvPr>
          <p:cNvPicPr>
            <a:picLocks noChangeAspect="1"/>
          </p:cNvPicPr>
          <p:nvPr/>
        </p:nvPicPr>
        <p:blipFill>
          <a:blip r:embed="rId4"/>
          <a:stretch>
            <a:fillRect/>
          </a:stretch>
        </p:blipFill>
        <p:spPr>
          <a:xfrm>
            <a:off x="7769877" y="1890695"/>
            <a:ext cx="4219575" cy="4105275"/>
          </a:xfrm>
          <a:prstGeom prst="rect">
            <a:avLst/>
          </a:prstGeom>
        </p:spPr>
      </p:pic>
      <p:cxnSp>
        <p:nvCxnSpPr>
          <p:cNvPr id="35" name="Conector recto 34">
            <a:extLst>
              <a:ext uri="{FF2B5EF4-FFF2-40B4-BE49-F238E27FC236}">
                <a16:creationId xmlns:a16="http://schemas.microsoft.com/office/drawing/2014/main" id="{2F6C5D75-E980-4C26-ADA9-5EF6A9F754E7}"/>
              </a:ext>
            </a:extLst>
          </p:cNvPr>
          <p:cNvCxnSpPr>
            <a:cxnSpLocks/>
          </p:cNvCxnSpPr>
          <p:nvPr/>
        </p:nvCxnSpPr>
        <p:spPr>
          <a:xfrm>
            <a:off x="3027499" y="1747034"/>
            <a:ext cx="12700" cy="439259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846043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contenido 9">
            <a:extLst>
              <a:ext uri="{FF2B5EF4-FFF2-40B4-BE49-F238E27FC236}">
                <a16:creationId xmlns:a16="http://schemas.microsoft.com/office/drawing/2014/main" id="{995E1E95-1C9D-4A88-9873-0E257309604E}"/>
              </a:ext>
            </a:extLst>
          </p:cNvPr>
          <p:cNvPicPr>
            <a:picLocks noGrp="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12739" y="1762036"/>
            <a:ext cx="3044424" cy="2072571"/>
          </a:xfrm>
          <a:prstGeom prst="rect">
            <a:avLst/>
          </a:prstGeom>
        </p:spPr>
      </p:pic>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830957"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III – DISEÑO MODULAR</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3341789" y="661649"/>
            <a:ext cx="5000087"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curvado – Diseño de flechas</a:t>
            </a:r>
          </a:p>
        </p:txBody>
      </p:sp>
      <p:sp>
        <p:nvSpPr>
          <p:cNvPr id="7" name="CuadroTexto 6">
            <a:extLst>
              <a:ext uri="{FF2B5EF4-FFF2-40B4-BE49-F238E27FC236}">
                <a16:creationId xmlns:a16="http://schemas.microsoft.com/office/drawing/2014/main" id="{DF1B517D-9795-4AFD-9541-400C81F4836E}"/>
              </a:ext>
            </a:extLst>
          </p:cNvPr>
          <p:cNvSpPr txBox="1"/>
          <p:nvPr/>
        </p:nvSpPr>
        <p:spPr>
          <a:xfrm>
            <a:off x="94986" y="6378305"/>
            <a:ext cx="1948739"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Taco Jonathan</a:t>
            </a:r>
          </a:p>
        </p:txBody>
      </p:sp>
      <p:sp>
        <p:nvSpPr>
          <p:cNvPr id="9" name="CuadroTexto 8">
            <a:extLst>
              <a:ext uri="{FF2B5EF4-FFF2-40B4-BE49-F238E27FC236}">
                <a16:creationId xmlns:a16="http://schemas.microsoft.com/office/drawing/2014/main" id="{C10A2E78-236E-4588-9EDA-941748446CA2}"/>
              </a:ext>
            </a:extLst>
          </p:cNvPr>
          <p:cNvSpPr txBox="1"/>
          <p:nvPr/>
        </p:nvSpPr>
        <p:spPr>
          <a:xfrm>
            <a:off x="584636" y="1209595"/>
            <a:ext cx="2300630" cy="369332"/>
          </a:xfrm>
          <a:prstGeom prst="rect">
            <a:avLst/>
          </a:prstGeom>
          <a:noFill/>
          <a:ln>
            <a:solidFill>
              <a:schemeClr val="tx2"/>
            </a:solidFill>
          </a:ln>
        </p:spPr>
        <p:txBody>
          <a:bodyPr wrap="none" rtlCol="0">
            <a:spAutoFit/>
          </a:bodyPr>
          <a:lstStyle/>
          <a:p>
            <a:r>
              <a:rPr lang="es-EC" dirty="0">
                <a:latin typeface="Arial" panose="020B0604020202020204" pitchFamily="34" charset="0"/>
                <a:cs typeface="Arial" panose="020B0604020202020204" pitchFamily="34" charset="0"/>
              </a:rPr>
              <a:t>Esquema de fuerzas</a:t>
            </a:r>
          </a:p>
        </p:txBody>
      </p:sp>
      <p:pic>
        <p:nvPicPr>
          <p:cNvPr id="11" name="Imagen 10">
            <a:extLst>
              <a:ext uri="{FF2B5EF4-FFF2-40B4-BE49-F238E27FC236}">
                <a16:creationId xmlns:a16="http://schemas.microsoft.com/office/drawing/2014/main" id="{775898B7-B6F4-4FF0-928D-31897816D464}"/>
              </a:ext>
            </a:extLst>
          </p:cNvPr>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r="46255" b="8170"/>
          <a:stretch/>
        </p:blipFill>
        <p:spPr bwMode="auto">
          <a:xfrm>
            <a:off x="212739" y="3939542"/>
            <a:ext cx="3279931" cy="2072545"/>
          </a:xfrm>
          <a:prstGeom prst="rect">
            <a:avLst/>
          </a:prstGeom>
          <a:noFill/>
          <a:ln>
            <a:noFill/>
          </a:ln>
        </p:spPr>
      </p:pic>
      <p:pic>
        <p:nvPicPr>
          <p:cNvPr id="18" name="Imagen 17">
            <a:extLst>
              <a:ext uri="{FF2B5EF4-FFF2-40B4-BE49-F238E27FC236}">
                <a16:creationId xmlns:a16="http://schemas.microsoft.com/office/drawing/2014/main" id="{7A8AA2F7-7E87-4056-861D-881871BB34A7}"/>
              </a:ext>
            </a:extLst>
          </p:cNvPr>
          <p:cNvPicPr>
            <a:picLocks noChangeAspect="1"/>
          </p:cNvPicPr>
          <p:nvPr/>
        </p:nvPicPr>
        <p:blipFill>
          <a:blip r:embed="rId6"/>
          <a:stretch>
            <a:fillRect/>
          </a:stretch>
        </p:blipFill>
        <p:spPr>
          <a:xfrm>
            <a:off x="3548794" y="1755970"/>
            <a:ext cx="3062283" cy="2019297"/>
          </a:xfrm>
          <a:prstGeom prst="rect">
            <a:avLst/>
          </a:prstGeom>
        </p:spPr>
      </p:pic>
      <p:pic>
        <p:nvPicPr>
          <p:cNvPr id="20" name="Imagen 19">
            <a:extLst>
              <a:ext uri="{FF2B5EF4-FFF2-40B4-BE49-F238E27FC236}">
                <a16:creationId xmlns:a16="http://schemas.microsoft.com/office/drawing/2014/main" id="{A323D45E-461C-4C8D-9A7A-4D3B8508A7F2}"/>
              </a:ext>
            </a:extLst>
          </p:cNvPr>
          <p:cNvPicPr>
            <a:picLocks noChangeAspect="1"/>
          </p:cNvPicPr>
          <p:nvPr/>
        </p:nvPicPr>
        <p:blipFill>
          <a:blip r:embed="rId7"/>
          <a:stretch>
            <a:fillRect/>
          </a:stretch>
        </p:blipFill>
        <p:spPr>
          <a:xfrm>
            <a:off x="3548794" y="3971259"/>
            <a:ext cx="3062283" cy="2059909"/>
          </a:xfrm>
          <a:prstGeom prst="rect">
            <a:avLst/>
          </a:prstGeom>
        </p:spPr>
      </p:pic>
      <p:pic>
        <p:nvPicPr>
          <p:cNvPr id="34" name="Imagen 33">
            <a:extLst>
              <a:ext uri="{FF2B5EF4-FFF2-40B4-BE49-F238E27FC236}">
                <a16:creationId xmlns:a16="http://schemas.microsoft.com/office/drawing/2014/main" id="{C9993A0E-1531-41B8-B6AF-5AE7C533CA8D}"/>
              </a:ext>
            </a:extLst>
          </p:cNvPr>
          <p:cNvPicPr>
            <a:picLocks noChangeAspect="1"/>
          </p:cNvPicPr>
          <p:nvPr/>
        </p:nvPicPr>
        <p:blipFill>
          <a:blip r:embed="rId8"/>
          <a:stretch>
            <a:fillRect/>
          </a:stretch>
        </p:blipFill>
        <p:spPr>
          <a:xfrm>
            <a:off x="6902709" y="1832123"/>
            <a:ext cx="5094219" cy="1596877"/>
          </a:xfrm>
          <a:prstGeom prst="rect">
            <a:avLst/>
          </a:prstGeom>
        </p:spPr>
      </p:pic>
      <p:cxnSp>
        <p:nvCxnSpPr>
          <p:cNvPr id="35" name="Conector recto 34">
            <a:extLst>
              <a:ext uri="{FF2B5EF4-FFF2-40B4-BE49-F238E27FC236}">
                <a16:creationId xmlns:a16="http://schemas.microsoft.com/office/drawing/2014/main" id="{F7107224-76F4-49C4-BC5D-5ECDF6BAC935}"/>
              </a:ext>
            </a:extLst>
          </p:cNvPr>
          <p:cNvCxnSpPr/>
          <p:nvPr/>
        </p:nvCxnSpPr>
        <p:spPr>
          <a:xfrm>
            <a:off x="198120" y="3864752"/>
            <a:ext cx="11795760" cy="0"/>
          </a:xfrm>
          <a:prstGeom prst="line">
            <a:avLst/>
          </a:prstGeom>
          <a:ln>
            <a:solidFill>
              <a:srgbClr val="00B050"/>
            </a:solidFill>
          </a:ln>
        </p:spPr>
        <p:style>
          <a:lnRef idx="1">
            <a:schemeClr val="dk1"/>
          </a:lnRef>
          <a:fillRef idx="0">
            <a:schemeClr val="dk1"/>
          </a:fillRef>
          <a:effectRef idx="0">
            <a:schemeClr val="dk1"/>
          </a:effectRef>
          <a:fontRef idx="minor">
            <a:schemeClr val="tx1"/>
          </a:fontRef>
        </p:style>
      </p:cxnSp>
      <p:sp>
        <p:nvSpPr>
          <p:cNvPr id="36" name="CuadroTexto 35">
            <a:extLst>
              <a:ext uri="{FF2B5EF4-FFF2-40B4-BE49-F238E27FC236}">
                <a16:creationId xmlns:a16="http://schemas.microsoft.com/office/drawing/2014/main" id="{5DDA7DAA-0655-40A1-9580-F57DED63DF82}"/>
              </a:ext>
            </a:extLst>
          </p:cNvPr>
          <p:cNvSpPr txBox="1"/>
          <p:nvPr/>
        </p:nvSpPr>
        <p:spPr>
          <a:xfrm>
            <a:off x="4237396" y="1206255"/>
            <a:ext cx="1685077" cy="369332"/>
          </a:xfrm>
          <a:prstGeom prst="rect">
            <a:avLst/>
          </a:prstGeom>
          <a:noFill/>
          <a:ln>
            <a:solidFill>
              <a:schemeClr val="tx2"/>
            </a:solidFill>
          </a:ln>
        </p:spPr>
        <p:txBody>
          <a:bodyPr wrap="none" rtlCol="0">
            <a:spAutoFit/>
          </a:bodyPr>
          <a:lstStyle/>
          <a:p>
            <a:r>
              <a:rPr lang="es-EC" dirty="0">
                <a:latin typeface="Arial" panose="020B0604020202020204" pitchFamily="34" charset="0"/>
                <a:cs typeface="Arial" panose="020B0604020202020204" pitchFamily="34" charset="0"/>
              </a:rPr>
              <a:t>Sección crítica</a:t>
            </a:r>
          </a:p>
        </p:txBody>
      </p:sp>
      <p:sp>
        <p:nvSpPr>
          <p:cNvPr id="37" name="CuadroTexto 36">
            <a:extLst>
              <a:ext uri="{FF2B5EF4-FFF2-40B4-BE49-F238E27FC236}">
                <a16:creationId xmlns:a16="http://schemas.microsoft.com/office/drawing/2014/main" id="{7A5DE519-3F13-4286-AECF-A66D6B3CE9C7}"/>
              </a:ext>
            </a:extLst>
          </p:cNvPr>
          <p:cNvSpPr txBox="1"/>
          <p:nvPr/>
        </p:nvSpPr>
        <p:spPr>
          <a:xfrm>
            <a:off x="1852704" y="1825969"/>
            <a:ext cx="1107996" cy="369332"/>
          </a:xfrm>
          <a:prstGeom prst="rect">
            <a:avLst/>
          </a:prstGeom>
          <a:solidFill>
            <a:schemeClr val="accent6">
              <a:lumMod val="20000"/>
              <a:lumOff val="80000"/>
            </a:schemeClr>
          </a:solidFill>
          <a:ln>
            <a:noFill/>
          </a:ln>
        </p:spPr>
        <p:txBody>
          <a:bodyPr wrap="none" rtlCol="0">
            <a:spAutoFit/>
          </a:bodyPr>
          <a:lstStyle/>
          <a:p>
            <a:r>
              <a:rPr lang="es-EC" dirty="0">
                <a:latin typeface="Arial" panose="020B0604020202020204" pitchFamily="34" charset="0"/>
                <a:cs typeface="Arial" panose="020B0604020202020204" pitchFamily="34" charset="0"/>
              </a:rPr>
              <a:t>Flecha C</a:t>
            </a:r>
          </a:p>
        </p:txBody>
      </p:sp>
      <p:sp>
        <p:nvSpPr>
          <p:cNvPr id="38" name="CuadroTexto 37">
            <a:extLst>
              <a:ext uri="{FF2B5EF4-FFF2-40B4-BE49-F238E27FC236}">
                <a16:creationId xmlns:a16="http://schemas.microsoft.com/office/drawing/2014/main" id="{F3A99802-C8DF-4ABF-A069-D2BBF8D74FAD}"/>
              </a:ext>
            </a:extLst>
          </p:cNvPr>
          <p:cNvSpPr txBox="1"/>
          <p:nvPr/>
        </p:nvSpPr>
        <p:spPr>
          <a:xfrm>
            <a:off x="1852704" y="4040674"/>
            <a:ext cx="1082412" cy="369332"/>
          </a:xfrm>
          <a:prstGeom prst="rect">
            <a:avLst/>
          </a:prstGeom>
          <a:solidFill>
            <a:schemeClr val="accent6">
              <a:lumMod val="20000"/>
              <a:lumOff val="80000"/>
            </a:schemeClr>
          </a:solidFill>
          <a:ln>
            <a:noFill/>
          </a:ln>
        </p:spPr>
        <p:txBody>
          <a:bodyPr wrap="none" rtlCol="0">
            <a:spAutoFit/>
          </a:bodyPr>
          <a:lstStyle/>
          <a:p>
            <a:r>
              <a:rPr lang="es-EC" dirty="0">
                <a:latin typeface="Arial" panose="020B0604020202020204" pitchFamily="34" charset="0"/>
                <a:cs typeface="Arial" panose="020B0604020202020204" pitchFamily="34" charset="0"/>
              </a:rPr>
              <a:t>Flecha A</a:t>
            </a:r>
          </a:p>
        </p:txBody>
      </p:sp>
      <p:pic>
        <p:nvPicPr>
          <p:cNvPr id="40" name="Imagen 39">
            <a:extLst>
              <a:ext uri="{FF2B5EF4-FFF2-40B4-BE49-F238E27FC236}">
                <a16:creationId xmlns:a16="http://schemas.microsoft.com/office/drawing/2014/main" id="{847744E9-0216-4401-BB10-B8DAA7FB0693}"/>
              </a:ext>
            </a:extLst>
          </p:cNvPr>
          <p:cNvPicPr>
            <a:picLocks noChangeAspect="1"/>
          </p:cNvPicPr>
          <p:nvPr/>
        </p:nvPicPr>
        <p:blipFill>
          <a:blip r:embed="rId9"/>
          <a:stretch>
            <a:fillRect/>
          </a:stretch>
        </p:blipFill>
        <p:spPr>
          <a:xfrm>
            <a:off x="6902708" y="4030331"/>
            <a:ext cx="5076553" cy="1890965"/>
          </a:xfrm>
          <a:prstGeom prst="rect">
            <a:avLst/>
          </a:prstGeom>
        </p:spPr>
      </p:pic>
      <p:sp>
        <p:nvSpPr>
          <p:cNvPr id="17" name="CuadroTexto 16">
            <a:extLst>
              <a:ext uri="{FF2B5EF4-FFF2-40B4-BE49-F238E27FC236}">
                <a16:creationId xmlns:a16="http://schemas.microsoft.com/office/drawing/2014/main" id="{D85666D0-DE95-4961-8003-B9F52249F50E}"/>
              </a:ext>
            </a:extLst>
          </p:cNvPr>
          <p:cNvSpPr txBox="1"/>
          <p:nvPr/>
        </p:nvSpPr>
        <p:spPr>
          <a:xfrm>
            <a:off x="8382827" y="1227130"/>
            <a:ext cx="2133982" cy="369332"/>
          </a:xfrm>
          <a:prstGeom prst="rect">
            <a:avLst/>
          </a:prstGeom>
          <a:noFill/>
          <a:ln>
            <a:solidFill>
              <a:schemeClr val="tx2"/>
            </a:solidFill>
          </a:ln>
        </p:spPr>
        <p:txBody>
          <a:bodyPr wrap="none" rtlCol="0">
            <a:spAutoFit/>
          </a:bodyPr>
          <a:lstStyle/>
          <a:p>
            <a:r>
              <a:rPr lang="es-EC" dirty="0">
                <a:latin typeface="Arial" panose="020B0604020202020204" pitchFamily="34" charset="0"/>
                <a:cs typeface="Arial" panose="020B0604020202020204" pitchFamily="34" charset="0"/>
              </a:rPr>
              <a:t>Material: AISI 1045</a:t>
            </a:r>
          </a:p>
        </p:txBody>
      </p:sp>
    </p:spTree>
    <p:extLst>
      <p:ext uri="{BB962C8B-B14F-4D97-AF65-F5344CB8AC3E}">
        <p14:creationId xmlns:p14="http://schemas.microsoft.com/office/powerpoint/2010/main" val="30398044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830957"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III – DISEÑO MODULAR</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2729444" y="661649"/>
            <a:ext cx="6224782"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curvado – Diseño estructura de rolado</a:t>
            </a:r>
          </a:p>
        </p:txBody>
      </p:sp>
      <p:sp>
        <p:nvSpPr>
          <p:cNvPr id="28" name="CuadroTexto 27">
            <a:extLst>
              <a:ext uri="{FF2B5EF4-FFF2-40B4-BE49-F238E27FC236}">
                <a16:creationId xmlns:a16="http://schemas.microsoft.com/office/drawing/2014/main" id="{9B61A069-C21D-44CD-91FA-8B37EBE72E6C}"/>
              </a:ext>
            </a:extLst>
          </p:cNvPr>
          <p:cNvSpPr txBox="1"/>
          <p:nvPr/>
        </p:nvSpPr>
        <p:spPr>
          <a:xfrm>
            <a:off x="94986" y="6378305"/>
            <a:ext cx="1948739"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Taco Jonathan</a:t>
            </a:r>
          </a:p>
        </p:txBody>
      </p:sp>
      <p:pic>
        <p:nvPicPr>
          <p:cNvPr id="7" name="Imagen 6">
            <a:extLst>
              <a:ext uri="{FF2B5EF4-FFF2-40B4-BE49-F238E27FC236}">
                <a16:creationId xmlns:a16="http://schemas.microsoft.com/office/drawing/2014/main" id="{D53A15D4-2F31-4EE7-A2DC-61F5809D6A9B}"/>
              </a:ext>
            </a:extLst>
          </p:cNvPr>
          <p:cNvPicPr>
            <a:picLocks noChangeAspect="1"/>
          </p:cNvPicPr>
          <p:nvPr/>
        </p:nvPicPr>
        <p:blipFill>
          <a:blip r:embed="rId2"/>
          <a:stretch>
            <a:fillRect/>
          </a:stretch>
        </p:blipFill>
        <p:spPr>
          <a:xfrm>
            <a:off x="2726451" y="1225589"/>
            <a:ext cx="3115384" cy="1800000"/>
          </a:xfrm>
          <a:prstGeom prst="rect">
            <a:avLst/>
          </a:prstGeom>
        </p:spPr>
      </p:pic>
      <p:pic>
        <p:nvPicPr>
          <p:cNvPr id="10" name="Imagen 9">
            <a:extLst>
              <a:ext uri="{FF2B5EF4-FFF2-40B4-BE49-F238E27FC236}">
                <a16:creationId xmlns:a16="http://schemas.microsoft.com/office/drawing/2014/main" id="{2A908190-E8FE-4F8C-8CE4-48DB8819685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096000" y="1216280"/>
            <a:ext cx="3781969" cy="1800001"/>
          </a:xfrm>
          <a:prstGeom prst="rect">
            <a:avLst/>
          </a:prstGeom>
        </p:spPr>
      </p:pic>
      <p:pic>
        <p:nvPicPr>
          <p:cNvPr id="14" name="Imagen 13">
            <a:extLst>
              <a:ext uri="{FF2B5EF4-FFF2-40B4-BE49-F238E27FC236}">
                <a16:creationId xmlns:a16="http://schemas.microsoft.com/office/drawing/2014/main" id="{AB60767F-F61F-446D-A372-E6AC4448A03E}"/>
              </a:ext>
            </a:extLst>
          </p:cNvPr>
          <p:cNvPicPr>
            <a:picLocks noChangeAspect="1"/>
          </p:cNvPicPr>
          <p:nvPr/>
        </p:nvPicPr>
        <p:blipFill>
          <a:blip r:embed="rId5"/>
          <a:stretch>
            <a:fillRect/>
          </a:stretch>
        </p:blipFill>
        <p:spPr>
          <a:xfrm>
            <a:off x="2726451" y="3227976"/>
            <a:ext cx="3117688" cy="1800000"/>
          </a:xfrm>
          <a:prstGeom prst="rect">
            <a:avLst/>
          </a:prstGeom>
        </p:spPr>
      </p:pic>
      <p:pic>
        <p:nvPicPr>
          <p:cNvPr id="17" name="Imagen 16">
            <a:extLst>
              <a:ext uri="{FF2B5EF4-FFF2-40B4-BE49-F238E27FC236}">
                <a16:creationId xmlns:a16="http://schemas.microsoft.com/office/drawing/2014/main" id="{DC61C22C-4B65-45BC-BF90-A1C0BAE7123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6096000" y="3314006"/>
            <a:ext cx="2206612" cy="1800000"/>
          </a:xfrm>
          <a:prstGeom prst="rect">
            <a:avLst/>
          </a:prstGeom>
        </p:spPr>
      </p:pic>
      <p:pic>
        <p:nvPicPr>
          <p:cNvPr id="20" name="Imagen 19">
            <a:extLst>
              <a:ext uri="{FF2B5EF4-FFF2-40B4-BE49-F238E27FC236}">
                <a16:creationId xmlns:a16="http://schemas.microsoft.com/office/drawing/2014/main" id="{46E714FB-4BE0-42DD-98A5-BD98C4CE224E}"/>
              </a:ext>
            </a:extLst>
          </p:cNvPr>
          <p:cNvPicPr>
            <a:picLocks noChangeAspect="1"/>
          </p:cNvPicPr>
          <p:nvPr/>
        </p:nvPicPr>
        <p:blipFill>
          <a:blip r:embed="rId8"/>
          <a:stretch>
            <a:fillRect/>
          </a:stretch>
        </p:blipFill>
        <p:spPr>
          <a:xfrm>
            <a:off x="201168" y="4976669"/>
            <a:ext cx="5985259" cy="1203971"/>
          </a:xfrm>
          <a:prstGeom prst="rect">
            <a:avLst/>
          </a:prstGeom>
        </p:spPr>
      </p:pic>
      <p:graphicFrame>
        <p:nvGraphicFramePr>
          <p:cNvPr id="21" name="Tabla 21">
            <a:extLst>
              <a:ext uri="{FF2B5EF4-FFF2-40B4-BE49-F238E27FC236}">
                <a16:creationId xmlns:a16="http://schemas.microsoft.com/office/drawing/2014/main" id="{21A2ADEC-F26C-4061-9489-327B32002654}"/>
              </a:ext>
            </a:extLst>
          </p:cNvPr>
          <p:cNvGraphicFramePr>
            <a:graphicFrameLocks noGrp="1"/>
          </p:cNvGraphicFramePr>
          <p:nvPr>
            <p:extLst>
              <p:ext uri="{D42A27DB-BD31-4B8C-83A1-F6EECF244321}">
                <p14:modId xmlns:p14="http://schemas.microsoft.com/office/powerpoint/2010/main" val="500229216"/>
              </p:ext>
            </p:extLst>
          </p:nvPr>
        </p:nvGraphicFramePr>
        <p:xfrm>
          <a:off x="134743" y="2219596"/>
          <a:ext cx="1964878" cy="2225040"/>
        </p:xfrm>
        <a:graphic>
          <a:graphicData uri="http://schemas.openxmlformats.org/drawingml/2006/table">
            <a:tbl>
              <a:tblPr firstRow="1" bandRow="1">
                <a:tableStyleId>{21E4AEA4-8DFA-4A89-87EB-49C32662AFE0}</a:tableStyleId>
              </a:tblPr>
              <a:tblGrid>
                <a:gridCol w="1964878">
                  <a:extLst>
                    <a:ext uri="{9D8B030D-6E8A-4147-A177-3AD203B41FA5}">
                      <a16:colId xmlns:a16="http://schemas.microsoft.com/office/drawing/2014/main" val="1188867422"/>
                    </a:ext>
                  </a:extLst>
                </a:gridCol>
              </a:tblGrid>
              <a:tr h="370840">
                <a:tc>
                  <a:txBody>
                    <a:bodyPr/>
                    <a:lstStyle/>
                    <a:p>
                      <a:pPr algn="ctr"/>
                      <a:r>
                        <a:rPr lang="es-ES" sz="1600" dirty="0"/>
                        <a:t>Condiciones iniciales</a:t>
                      </a:r>
                    </a:p>
                  </a:txBody>
                  <a:tcPr/>
                </a:tc>
                <a:extLst>
                  <a:ext uri="{0D108BD9-81ED-4DB2-BD59-A6C34878D82A}">
                    <a16:rowId xmlns:a16="http://schemas.microsoft.com/office/drawing/2014/main" val="3327121190"/>
                  </a:ext>
                </a:extLst>
              </a:tr>
              <a:tr h="370840">
                <a:tc>
                  <a:txBody>
                    <a:bodyPr/>
                    <a:lstStyle/>
                    <a:p>
                      <a:r>
                        <a:rPr lang="es-ES" sz="1600" dirty="0"/>
                        <a:t>Material:</a:t>
                      </a:r>
                    </a:p>
                    <a:p>
                      <a:r>
                        <a:rPr lang="es-ES" sz="1600" dirty="0"/>
                        <a:t>Acero ASTM A36</a:t>
                      </a:r>
                    </a:p>
                  </a:txBody>
                  <a:tcPr/>
                </a:tc>
                <a:extLst>
                  <a:ext uri="{0D108BD9-81ED-4DB2-BD59-A6C34878D82A}">
                    <a16:rowId xmlns:a16="http://schemas.microsoft.com/office/drawing/2014/main" val="654018322"/>
                  </a:ext>
                </a:extLst>
              </a:tr>
              <a:tr h="370840">
                <a:tc>
                  <a:txBody>
                    <a:bodyPr/>
                    <a:lstStyle/>
                    <a:p>
                      <a:r>
                        <a:rPr lang="es-ES" sz="1600" kern="1200" dirty="0">
                          <a:solidFill>
                            <a:schemeClr val="dk1"/>
                          </a:solidFill>
                        </a:rPr>
                        <a:t>Dimensión:</a:t>
                      </a:r>
                      <a:br>
                        <a:rPr lang="es-ES" sz="1600" kern="1200" dirty="0">
                          <a:solidFill>
                            <a:schemeClr val="dk1"/>
                          </a:solidFill>
                        </a:rPr>
                      </a:br>
                      <a:r>
                        <a:rPr lang="es-ES" sz="1600" kern="1200" dirty="0">
                          <a:solidFill>
                            <a:schemeClr val="dk1"/>
                          </a:solidFill>
                        </a:rPr>
                        <a:t>L = 390[mm]</a:t>
                      </a:r>
                    </a:p>
                    <a:p>
                      <a:r>
                        <a:rPr lang="es-ES" sz="1600" kern="1200" dirty="0">
                          <a:solidFill>
                            <a:schemeClr val="dk1"/>
                          </a:solidFill>
                        </a:rPr>
                        <a:t>H = 300[mm]</a:t>
                      </a:r>
                    </a:p>
                    <a:p>
                      <a:r>
                        <a:rPr lang="es-ES" sz="1600" dirty="0"/>
                        <a:t>P = 150[mm]</a:t>
                      </a:r>
                    </a:p>
                  </a:txBody>
                  <a:tcPr/>
                </a:tc>
                <a:extLst>
                  <a:ext uri="{0D108BD9-81ED-4DB2-BD59-A6C34878D82A}">
                    <a16:rowId xmlns:a16="http://schemas.microsoft.com/office/drawing/2014/main" val="2488787742"/>
                  </a:ext>
                </a:extLst>
              </a:tr>
            </a:tbl>
          </a:graphicData>
        </a:graphic>
      </p:graphicFrame>
      <p:cxnSp>
        <p:nvCxnSpPr>
          <p:cNvPr id="23" name="Conector recto 22">
            <a:extLst>
              <a:ext uri="{FF2B5EF4-FFF2-40B4-BE49-F238E27FC236}">
                <a16:creationId xmlns:a16="http://schemas.microsoft.com/office/drawing/2014/main" id="{8C759587-599C-4EDA-802D-AC2E0E17A28B}"/>
              </a:ext>
            </a:extLst>
          </p:cNvPr>
          <p:cNvCxnSpPr>
            <a:cxnSpLocks/>
          </p:cNvCxnSpPr>
          <p:nvPr/>
        </p:nvCxnSpPr>
        <p:spPr>
          <a:xfrm>
            <a:off x="2726451" y="3090814"/>
            <a:ext cx="9264381" cy="0"/>
          </a:xfrm>
          <a:prstGeom prst="line">
            <a:avLst/>
          </a:prstGeom>
          <a:ln>
            <a:solidFill>
              <a:schemeClr val="accent3">
                <a:lumMod val="75000"/>
              </a:schemeClr>
            </a:solidFill>
          </a:ln>
        </p:spPr>
        <p:style>
          <a:lnRef idx="1">
            <a:schemeClr val="dk1"/>
          </a:lnRef>
          <a:fillRef idx="0">
            <a:schemeClr val="dk1"/>
          </a:fillRef>
          <a:effectRef idx="0">
            <a:schemeClr val="dk1"/>
          </a:effectRef>
          <a:fontRef idx="minor">
            <a:schemeClr val="tx1"/>
          </a:fontRef>
        </p:style>
      </p:cxnSp>
      <p:cxnSp>
        <p:nvCxnSpPr>
          <p:cNvPr id="25" name="Conector recto 24">
            <a:extLst>
              <a:ext uri="{FF2B5EF4-FFF2-40B4-BE49-F238E27FC236}">
                <a16:creationId xmlns:a16="http://schemas.microsoft.com/office/drawing/2014/main" id="{C9BCC361-6370-40B5-BE13-722255B9A2E7}"/>
              </a:ext>
            </a:extLst>
          </p:cNvPr>
          <p:cNvCxnSpPr>
            <a:cxnSpLocks/>
          </p:cNvCxnSpPr>
          <p:nvPr/>
        </p:nvCxnSpPr>
        <p:spPr>
          <a:xfrm flipV="1">
            <a:off x="2695207" y="1192833"/>
            <a:ext cx="0" cy="3760389"/>
          </a:xfrm>
          <a:prstGeom prst="line">
            <a:avLst/>
          </a:prstGeom>
          <a:ln>
            <a:solidFill>
              <a:schemeClr val="accent3">
                <a:lumMod val="75000"/>
              </a:schemeClr>
            </a:solidFill>
          </a:ln>
        </p:spPr>
        <p:style>
          <a:lnRef idx="1">
            <a:schemeClr val="dk1"/>
          </a:lnRef>
          <a:fillRef idx="0">
            <a:schemeClr val="dk1"/>
          </a:fillRef>
          <a:effectRef idx="0">
            <a:schemeClr val="dk1"/>
          </a:effectRef>
          <a:fontRef idx="minor">
            <a:schemeClr val="tx1"/>
          </a:fontRef>
        </p:style>
      </p:cxnSp>
      <p:sp>
        <p:nvSpPr>
          <p:cNvPr id="30" name="CuadroTexto 29">
            <a:extLst>
              <a:ext uri="{FF2B5EF4-FFF2-40B4-BE49-F238E27FC236}">
                <a16:creationId xmlns:a16="http://schemas.microsoft.com/office/drawing/2014/main" id="{CE59F9BC-93A2-40AF-AAA5-67338D71D137}"/>
              </a:ext>
            </a:extLst>
          </p:cNvPr>
          <p:cNvSpPr txBox="1"/>
          <p:nvPr/>
        </p:nvSpPr>
        <p:spPr>
          <a:xfrm rot="16200000">
            <a:off x="1587474" y="3903083"/>
            <a:ext cx="1755609" cy="338554"/>
          </a:xfrm>
          <a:prstGeom prst="rect">
            <a:avLst/>
          </a:prstGeom>
          <a:solidFill>
            <a:schemeClr val="accent6">
              <a:lumMod val="20000"/>
              <a:lumOff val="80000"/>
            </a:schemeClr>
          </a:solidFill>
          <a:ln>
            <a:noFill/>
          </a:ln>
        </p:spPr>
        <p:txBody>
          <a:bodyPr wrap="none" rtlCol="0">
            <a:spAutoFit/>
          </a:bodyPr>
          <a:lstStyle/>
          <a:p>
            <a:r>
              <a:rPr lang="es-EC" sz="1600" dirty="0">
                <a:latin typeface="Arial" panose="020B0604020202020204" pitchFamily="34" charset="0"/>
                <a:cs typeface="Arial" panose="020B0604020202020204" pitchFamily="34" charset="0"/>
              </a:rPr>
              <a:t>Plancha Superior</a:t>
            </a:r>
          </a:p>
        </p:txBody>
      </p:sp>
      <p:sp>
        <p:nvSpPr>
          <p:cNvPr id="31" name="CuadroTexto 30">
            <a:extLst>
              <a:ext uri="{FF2B5EF4-FFF2-40B4-BE49-F238E27FC236}">
                <a16:creationId xmlns:a16="http://schemas.microsoft.com/office/drawing/2014/main" id="{38789077-5A61-4350-9ED0-19FE82F04B23}"/>
              </a:ext>
            </a:extLst>
          </p:cNvPr>
          <p:cNvSpPr txBox="1"/>
          <p:nvPr/>
        </p:nvSpPr>
        <p:spPr>
          <a:xfrm rot="16200000">
            <a:off x="1666118" y="1975064"/>
            <a:ext cx="1550424" cy="338554"/>
          </a:xfrm>
          <a:prstGeom prst="rect">
            <a:avLst/>
          </a:prstGeom>
          <a:solidFill>
            <a:schemeClr val="accent6">
              <a:lumMod val="20000"/>
              <a:lumOff val="80000"/>
            </a:schemeClr>
          </a:solidFill>
          <a:ln>
            <a:noFill/>
          </a:ln>
        </p:spPr>
        <p:txBody>
          <a:bodyPr wrap="none" rtlCol="0">
            <a:spAutoFit/>
          </a:bodyPr>
          <a:lstStyle/>
          <a:p>
            <a:r>
              <a:rPr lang="es-EC" sz="1600" dirty="0">
                <a:latin typeface="Arial" panose="020B0604020202020204" pitchFamily="34" charset="0"/>
                <a:cs typeface="Arial" panose="020B0604020202020204" pitchFamily="34" charset="0"/>
              </a:rPr>
              <a:t>Plancha rolado</a:t>
            </a:r>
          </a:p>
        </p:txBody>
      </p:sp>
      <p:graphicFrame>
        <p:nvGraphicFramePr>
          <p:cNvPr id="32" name="Gráfico 31">
            <a:extLst>
              <a:ext uri="{FF2B5EF4-FFF2-40B4-BE49-F238E27FC236}">
                <a16:creationId xmlns:a16="http://schemas.microsoft.com/office/drawing/2014/main" id="{3619868A-F418-4B31-9024-06A5BFE38AF9}"/>
              </a:ext>
            </a:extLst>
          </p:cNvPr>
          <p:cNvGraphicFramePr/>
          <p:nvPr>
            <p:extLst>
              <p:ext uri="{D42A27DB-BD31-4B8C-83A1-F6EECF244321}">
                <p14:modId xmlns:p14="http://schemas.microsoft.com/office/powerpoint/2010/main" val="1061205399"/>
              </p:ext>
            </p:extLst>
          </p:nvPr>
        </p:nvGraphicFramePr>
        <p:xfrm>
          <a:off x="8369422" y="3366122"/>
          <a:ext cx="3687835" cy="16957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3663211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agen 41">
            <a:extLst>
              <a:ext uri="{FF2B5EF4-FFF2-40B4-BE49-F238E27FC236}">
                <a16:creationId xmlns:a16="http://schemas.microsoft.com/office/drawing/2014/main" id="{7BB022DA-8585-437A-819C-98892CF7172A}"/>
              </a:ext>
            </a:extLst>
          </p:cNvPr>
          <p:cNvPicPr>
            <a:picLocks noChangeAspect="1"/>
          </p:cNvPicPr>
          <p:nvPr/>
        </p:nvPicPr>
        <p:blipFill>
          <a:blip r:embed="rId2"/>
          <a:stretch>
            <a:fillRect/>
          </a:stretch>
        </p:blipFill>
        <p:spPr>
          <a:xfrm>
            <a:off x="3602154" y="1388942"/>
            <a:ext cx="2981325" cy="4562475"/>
          </a:xfrm>
          <a:prstGeom prst="rect">
            <a:avLst/>
          </a:prstGeom>
        </p:spPr>
      </p:pic>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830957"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III – DISEÑO MODULAR</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2081031" y="661649"/>
            <a:ext cx="7521611"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curvado – Diseño mecanismo de desplazamiento</a:t>
            </a:r>
          </a:p>
        </p:txBody>
      </p:sp>
      <p:sp>
        <p:nvSpPr>
          <p:cNvPr id="28" name="CuadroTexto 27">
            <a:extLst>
              <a:ext uri="{FF2B5EF4-FFF2-40B4-BE49-F238E27FC236}">
                <a16:creationId xmlns:a16="http://schemas.microsoft.com/office/drawing/2014/main" id="{9B61A069-C21D-44CD-91FA-8B37EBE72E6C}"/>
              </a:ext>
            </a:extLst>
          </p:cNvPr>
          <p:cNvSpPr txBox="1"/>
          <p:nvPr/>
        </p:nvSpPr>
        <p:spPr>
          <a:xfrm>
            <a:off x="94986" y="6378305"/>
            <a:ext cx="1948739"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Taco Jonathan</a:t>
            </a:r>
          </a:p>
        </p:txBody>
      </p:sp>
      <p:pic>
        <p:nvPicPr>
          <p:cNvPr id="3" name="Imagen 2">
            <a:extLst>
              <a:ext uri="{FF2B5EF4-FFF2-40B4-BE49-F238E27FC236}">
                <a16:creationId xmlns:a16="http://schemas.microsoft.com/office/drawing/2014/main" id="{43CF6CFF-E71E-4A56-A351-9F117E4A8F9E}"/>
              </a:ext>
            </a:extLst>
          </p:cNvPr>
          <p:cNvPicPr>
            <a:picLocks noChangeAspect="1"/>
          </p:cNvPicPr>
          <p:nvPr/>
        </p:nvPicPr>
        <p:blipFill>
          <a:blip r:embed="rId3"/>
          <a:stretch>
            <a:fillRect/>
          </a:stretch>
        </p:blipFill>
        <p:spPr>
          <a:xfrm>
            <a:off x="201168" y="2817100"/>
            <a:ext cx="3181395" cy="1800000"/>
          </a:xfrm>
          <a:prstGeom prst="rect">
            <a:avLst/>
          </a:prstGeom>
        </p:spPr>
      </p:pic>
      <p:sp>
        <p:nvSpPr>
          <p:cNvPr id="9" name="CuadroTexto 8">
            <a:extLst>
              <a:ext uri="{FF2B5EF4-FFF2-40B4-BE49-F238E27FC236}">
                <a16:creationId xmlns:a16="http://schemas.microsoft.com/office/drawing/2014/main" id="{8AD823D6-1F33-4622-BBEC-A41194CAFFB0}"/>
              </a:ext>
            </a:extLst>
          </p:cNvPr>
          <p:cNvSpPr txBox="1"/>
          <p:nvPr/>
        </p:nvSpPr>
        <p:spPr>
          <a:xfrm>
            <a:off x="958944" y="2293333"/>
            <a:ext cx="1665841" cy="338554"/>
          </a:xfrm>
          <a:prstGeom prst="rect">
            <a:avLst/>
          </a:prstGeom>
          <a:noFill/>
          <a:ln>
            <a:solidFill>
              <a:schemeClr val="tx2"/>
            </a:solidFill>
          </a:ln>
        </p:spPr>
        <p:txBody>
          <a:bodyPr wrap="none" rtlCol="0">
            <a:spAutoFit/>
          </a:bodyPr>
          <a:lstStyle/>
          <a:p>
            <a:r>
              <a:rPr lang="es-EC" sz="1600" dirty="0">
                <a:latin typeface="Arial" panose="020B0604020202020204" pitchFamily="34" charset="0"/>
                <a:cs typeface="Arial" panose="020B0604020202020204" pitchFamily="34" charset="0"/>
              </a:rPr>
              <a:t>Datos de diseño</a:t>
            </a:r>
          </a:p>
        </p:txBody>
      </p:sp>
      <p:pic>
        <p:nvPicPr>
          <p:cNvPr id="12" name="Imagen 11">
            <a:extLst>
              <a:ext uri="{FF2B5EF4-FFF2-40B4-BE49-F238E27FC236}">
                <a16:creationId xmlns:a16="http://schemas.microsoft.com/office/drawing/2014/main" id="{D24BAD80-31E2-41CE-ADD6-CA5D4AC42741}"/>
              </a:ext>
            </a:extLst>
          </p:cNvPr>
          <p:cNvPicPr>
            <a:picLocks noChangeAspect="1"/>
          </p:cNvPicPr>
          <p:nvPr/>
        </p:nvPicPr>
        <p:blipFill>
          <a:blip r:embed="rId4"/>
          <a:stretch>
            <a:fillRect/>
          </a:stretch>
        </p:blipFill>
        <p:spPr>
          <a:xfrm>
            <a:off x="6752289" y="1179179"/>
            <a:ext cx="2657475" cy="1657350"/>
          </a:xfrm>
          <a:prstGeom prst="rect">
            <a:avLst/>
          </a:prstGeom>
        </p:spPr>
      </p:pic>
      <p:pic>
        <p:nvPicPr>
          <p:cNvPr id="16" name="Imagen 15">
            <a:extLst>
              <a:ext uri="{FF2B5EF4-FFF2-40B4-BE49-F238E27FC236}">
                <a16:creationId xmlns:a16="http://schemas.microsoft.com/office/drawing/2014/main" id="{A5512B41-ADA0-4823-98B5-EE6B5465697F}"/>
              </a:ext>
            </a:extLst>
          </p:cNvPr>
          <p:cNvPicPr>
            <a:picLocks noChangeAspect="1"/>
          </p:cNvPicPr>
          <p:nvPr/>
        </p:nvPicPr>
        <p:blipFill>
          <a:blip r:embed="rId5"/>
          <a:stretch>
            <a:fillRect/>
          </a:stretch>
        </p:blipFill>
        <p:spPr>
          <a:xfrm>
            <a:off x="9373142" y="3028700"/>
            <a:ext cx="2209800" cy="2133600"/>
          </a:xfrm>
          <a:prstGeom prst="rect">
            <a:avLst/>
          </a:prstGeom>
        </p:spPr>
      </p:pic>
      <p:pic>
        <p:nvPicPr>
          <p:cNvPr id="20" name="Imagen 19">
            <a:extLst>
              <a:ext uri="{FF2B5EF4-FFF2-40B4-BE49-F238E27FC236}">
                <a16:creationId xmlns:a16="http://schemas.microsoft.com/office/drawing/2014/main" id="{63260D4F-7010-4B87-A9F5-DA93A6330DD5}"/>
              </a:ext>
            </a:extLst>
          </p:cNvPr>
          <p:cNvPicPr>
            <a:picLocks noChangeAspect="1"/>
          </p:cNvPicPr>
          <p:nvPr/>
        </p:nvPicPr>
        <p:blipFill>
          <a:blip r:embed="rId6"/>
          <a:stretch>
            <a:fillRect/>
          </a:stretch>
        </p:blipFill>
        <p:spPr>
          <a:xfrm>
            <a:off x="6942284" y="4292294"/>
            <a:ext cx="1219200" cy="1838325"/>
          </a:xfrm>
          <a:prstGeom prst="rect">
            <a:avLst/>
          </a:prstGeom>
        </p:spPr>
      </p:pic>
      <p:cxnSp>
        <p:nvCxnSpPr>
          <p:cNvPr id="22" name="Conector recto de flecha 21">
            <a:extLst>
              <a:ext uri="{FF2B5EF4-FFF2-40B4-BE49-F238E27FC236}">
                <a16:creationId xmlns:a16="http://schemas.microsoft.com/office/drawing/2014/main" id="{117C6733-1C02-49C9-8DA0-5BE74854B9FA}"/>
              </a:ext>
            </a:extLst>
          </p:cNvPr>
          <p:cNvCxnSpPr>
            <a:cxnSpLocks/>
          </p:cNvCxnSpPr>
          <p:nvPr/>
        </p:nvCxnSpPr>
        <p:spPr>
          <a:xfrm flipV="1">
            <a:off x="5764696" y="2293334"/>
            <a:ext cx="2199861" cy="198075"/>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C2CB64DE-98DB-4C32-94CF-9E6DB5F7BC08}"/>
              </a:ext>
            </a:extLst>
          </p:cNvPr>
          <p:cNvCxnSpPr>
            <a:cxnSpLocks/>
          </p:cNvCxnSpPr>
          <p:nvPr/>
        </p:nvCxnSpPr>
        <p:spPr>
          <a:xfrm>
            <a:off x="5246834" y="2836529"/>
            <a:ext cx="1952652" cy="239593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E2E21E97-A601-4ED3-8107-9CC4D67F0F07}"/>
              </a:ext>
            </a:extLst>
          </p:cNvPr>
          <p:cNvCxnSpPr>
            <a:cxnSpLocks/>
          </p:cNvCxnSpPr>
          <p:nvPr/>
        </p:nvCxnSpPr>
        <p:spPr>
          <a:xfrm>
            <a:off x="5857461" y="3233530"/>
            <a:ext cx="3552303" cy="636803"/>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id="{9F968D0B-70B4-4E19-918B-A7969EB1ED45}"/>
              </a:ext>
            </a:extLst>
          </p:cNvPr>
          <p:cNvSpPr txBox="1"/>
          <p:nvPr/>
        </p:nvSpPr>
        <p:spPr>
          <a:xfrm>
            <a:off x="8151383" y="5331577"/>
            <a:ext cx="889987" cy="338554"/>
          </a:xfrm>
          <a:prstGeom prst="rect">
            <a:avLst/>
          </a:prstGeom>
          <a:solidFill>
            <a:schemeClr val="accent6">
              <a:lumMod val="20000"/>
              <a:lumOff val="80000"/>
            </a:schemeClr>
          </a:solidFill>
          <a:ln>
            <a:noFill/>
          </a:ln>
        </p:spPr>
        <p:txBody>
          <a:bodyPr wrap="none" rtlCol="0">
            <a:spAutoFit/>
          </a:bodyPr>
          <a:lstStyle/>
          <a:p>
            <a:r>
              <a:rPr lang="es-EC" sz="1600" dirty="0">
                <a:latin typeface="Arial" panose="020B0604020202020204" pitchFamily="34" charset="0"/>
                <a:cs typeface="Arial" panose="020B0604020202020204" pitchFamily="34" charset="0"/>
              </a:rPr>
              <a:t>Collarín</a:t>
            </a:r>
          </a:p>
        </p:txBody>
      </p:sp>
      <p:sp>
        <p:nvSpPr>
          <p:cNvPr id="32" name="CuadroTexto 31">
            <a:extLst>
              <a:ext uri="{FF2B5EF4-FFF2-40B4-BE49-F238E27FC236}">
                <a16:creationId xmlns:a16="http://schemas.microsoft.com/office/drawing/2014/main" id="{BE53C1FD-1C1B-47A9-8B88-1243734C398B}"/>
              </a:ext>
            </a:extLst>
          </p:cNvPr>
          <p:cNvSpPr txBox="1"/>
          <p:nvPr/>
        </p:nvSpPr>
        <p:spPr>
          <a:xfrm>
            <a:off x="8948369" y="1896758"/>
            <a:ext cx="2715680" cy="338554"/>
          </a:xfrm>
          <a:prstGeom prst="rect">
            <a:avLst/>
          </a:prstGeom>
          <a:solidFill>
            <a:schemeClr val="accent6">
              <a:lumMod val="20000"/>
              <a:lumOff val="80000"/>
            </a:schemeClr>
          </a:solidFill>
          <a:ln>
            <a:noFill/>
          </a:ln>
        </p:spPr>
        <p:txBody>
          <a:bodyPr wrap="none" rtlCol="0">
            <a:spAutoFit/>
          </a:bodyPr>
          <a:lstStyle/>
          <a:p>
            <a:r>
              <a:rPr lang="es-EC" sz="1600" dirty="0">
                <a:latin typeface="Arial" panose="020B0604020202020204" pitchFamily="34" charset="0"/>
                <a:cs typeface="Arial" panose="020B0604020202020204" pitchFamily="34" charset="0"/>
              </a:rPr>
              <a:t>Volante y palanca de fuerza</a:t>
            </a:r>
          </a:p>
        </p:txBody>
      </p:sp>
      <p:sp>
        <p:nvSpPr>
          <p:cNvPr id="33" name="CuadroTexto 32">
            <a:extLst>
              <a:ext uri="{FF2B5EF4-FFF2-40B4-BE49-F238E27FC236}">
                <a16:creationId xmlns:a16="http://schemas.microsoft.com/office/drawing/2014/main" id="{3187C4BC-DD8C-4E52-8B6C-3EB6F336F403}"/>
              </a:ext>
            </a:extLst>
          </p:cNvPr>
          <p:cNvSpPr txBox="1"/>
          <p:nvPr/>
        </p:nvSpPr>
        <p:spPr>
          <a:xfrm>
            <a:off x="9713249" y="5197853"/>
            <a:ext cx="1529586" cy="338554"/>
          </a:xfrm>
          <a:prstGeom prst="rect">
            <a:avLst/>
          </a:prstGeom>
          <a:solidFill>
            <a:schemeClr val="accent6">
              <a:lumMod val="20000"/>
              <a:lumOff val="80000"/>
            </a:schemeClr>
          </a:solidFill>
          <a:ln>
            <a:noFill/>
          </a:ln>
        </p:spPr>
        <p:txBody>
          <a:bodyPr wrap="none" rtlCol="0">
            <a:spAutoFit/>
          </a:bodyPr>
          <a:lstStyle/>
          <a:p>
            <a:r>
              <a:rPr lang="es-EC" sz="1600" dirty="0">
                <a:latin typeface="Arial" panose="020B0604020202020204" pitchFamily="34" charset="0"/>
                <a:cs typeface="Arial" panose="020B0604020202020204" pitchFamily="34" charset="0"/>
              </a:rPr>
              <a:t>Cuerpo central</a:t>
            </a:r>
          </a:p>
        </p:txBody>
      </p:sp>
      <p:cxnSp>
        <p:nvCxnSpPr>
          <p:cNvPr id="34" name="Conector recto 33">
            <a:extLst>
              <a:ext uri="{FF2B5EF4-FFF2-40B4-BE49-F238E27FC236}">
                <a16:creationId xmlns:a16="http://schemas.microsoft.com/office/drawing/2014/main" id="{D7A6152E-D7D4-4C82-9B34-474FE6D8854D}"/>
              </a:ext>
            </a:extLst>
          </p:cNvPr>
          <p:cNvCxnSpPr>
            <a:cxnSpLocks/>
          </p:cNvCxnSpPr>
          <p:nvPr/>
        </p:nvCxnSpPr>
        <p:spPr>
          <a:xfrm flipV="1">
            <a:off x="3569851" y="1209741"/>
            <a:ext cx="0" cy="4920878"/>
          </a:xfrm>
          <a:prstGeom prst="line">
            <a:avLst/>
          </a:prstGeom>
          <a:ln>
            <a:solidFill>
              <a:schemeClr val="accent3">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646378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830957"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III – DISEÑO MODULAR</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3192719" y="661649"/>
            <a:ext cx="5298246"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curvado – Matrices de curvado</a:t>
            </a:r>
          </a:p>
        </p:txBody>
      </p:sp>
      <p:sp>
        <p:nvSpPr>
          <p:cNvPr id="28" name="CuadroTexto 27">
            <a:extLst>
              <a:ext uri="{FF2B5EF4-FFF2-40B4-BE49-F238E27FC236}">
                <a16:creationId xmlns:a16="http://schemas.microsoft.com/office/drawing/2014/main" id="{9B61A069-C21D-44CD-91FA-8B37EBE72E6C}"/>
              </a:ext>
            </a:extLst>
          </p:cNvPr>
          <p:cNvSpPr txBox="1"/>
          <p:nvPr/>
        </p:nvSpPr>
        <p:spPr>
          <a:xfrm>
            <a:off x="94986" y="6378305"/>
            <a:ext cx="1948739"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Taco Jonathan</a:t>
            </a:r>
          </a:p>
        </p:txBody>
      </p:sp>
      <p:graphicFrame>
        <p:nvGraphicFramePr>
          <p:cNvPr id="7" name="Tabla 21">
            <a:extLst>
              <a:ext uri="{FF2B5EF4-FFF2-40B4-BE49-F238E27FC236}">
                <a16:creationId xmlns:a16="http://schemas.microsoft.com/office/drawing/2014/main" id="{DF71447C-A5D9-4251-AA39-C02938E6AA33}"/>
              </a:ext>
            </a:extLst>
          </p:cNvPr>
          <p:cNvGraphicFramePr>
            <a:graphicFrameLocks noGrp="1"/>
          </p:cNvGraphicFramePr>
          <p:nvPr>
            <p:extLst>
              <p:ext uri="{D42A27DB-BD31-4B8C-83A1-F6EECF244321}">
                <p14:modId xmlns:p14="http://schemas.microsoft.com/office/powerpoint/2010/main" val="2173787394"/>
              </p:ext>
            </p:extLst>
          </p:nvPr>
        </p:nvGraphicFramePr>
        <p:xfrm>
          <a:off x="201168" y="1339986"/>
          <a:ext cx="1964878" cy="1737360"/>
        </p:xfrm>
        <a:graphic>
          <a:graphicData uri="http://schemas.openxmlformats.org/drawingml/2006/table">
            <a:tbl>
              <a:tblPr firstRow="1" bandRow="1">
                <a:tableStyleId>{21E4AEA4-8DFA-4A89-87EB-49C32662AFE0}</a:tableStyleId>
              </a:tblPr>
              <a:tblGrid>
                <a:gridCol w="1964878">
                  <a:extLst>
                    <a:ext uri="{9D8B030D-6E8A-4147-A177-3AD203B41FA5}">
                      <a16:colId xmlns:a16="http://schemas.microsoft.com/office/drawing/2014/main" val="1188867422"/>
                    </a:ext>
                  </a:extLst>
                </a:gridCol>
              </a:tblGrid>
              <a:tr h="370840">
                <a:tc>
                  <a:txBody>
                    <a:bodyPr/>
                    <a:lstStyle/>
                    <a:p>
                      <a:pPr algn="ctr"/>
                      <a:r>
                        <a:rPr lang="es-ES" sz="1600" dirty="0"/>
                        <a:t>Condiciones iniciales</a:t>
                      </a:r>
                    </a:p>
                  </a:txBody>
                  <a:tcPr/>
                </a:tc>
                <a:extLst>
                  <a:ext uri="{0D108BD9-81ED-4DB2-BD59-A6C34878D82A}">
                    <a16:rowId xmlns:a16="http://schemas.microsoft.com/office/drawing/2014/main" val="3327121190"/>
                  </a:ext>
                </a:extLst>
              </a:tr>
              <a:tr h="370840">
                <a:tc>
                  <a:txBody>
                    <a:bodyPr/>
                    <a:lstStyle/>
                    <a:p>
                      <a:r>
                        <a:rPr lang="es-ES" sz="1600" dirty="0"/>
                        <a:t>Material:</a:t>
                      </a:r>
                    </a:p>
                    <a:p>
                      <a:r>
                        <a:rPr lang="es-ES" sz="1600" dirty="0"/>
                        <a:t>Acero </a:t>
                      </a:r>
                      <a:r>
                        <a:rPr lang="es-ES" sz="1600" dirty="0" smtClean="0"/>
                        <a:t>AISI </a:t>
                      </a:r>
                      <a:r>
                        <a:rPr lang="es-ES" sz="1600" dirty="0"/>
                        <a:t>1018</a:t>
                      </a:r>
                    </a:p>
                  </a:txBody>
                  <a:tcPr/>
                </a:tc>
                <a:extLst>
                  <a:ext uri="{0D108BD9-81ED-4DB2-BD59-A6C34878D82A}">
                    <a16:rowId xmlns:a16="http://schemas.microsoft.com/office/drawing/2014/main" val="2458456101"/>
                  </a:ext>
                </a:extLst>
              </a:tr>
              <a:tr h="370840">
                <a:tc>
                  <a:txBody>
                    <a:bodyPr/>
                    <a:lstStyle/>
                    <a:p>
                      <a:r>
                        <a:rPr lang="es-ES" sz="1600" kern="1200" dirty="0">
                          <a:solidFill>
                            <a:schemeClr val="dk1"/>
                          </a:solidFill>
                        </a:rPr>
                        <a:t>Diámetro:</a:t>
                      </a:r>
                      <a:br>
                        <a:rPr lang="es-ES" sz="1600" kern="1200" dirty="0">
                          <a:solidFill>
                            <a:schemeClr val="dk1"/>
                          </a:solidFill>
                        </a:rPr>
                      </a:br>
                      <a:r>
                        <a:rPr lang="es-ES" sz="1600" kern="1200" dirty="0">
                          <a:solidFill>
                            <a:schemeClr val="dk1"/>
                          </a:solidFill>
                        </a:rPr>
                        <a:t>100[mm]</a:t>
                      </a:r>
                      <a:endParaRPr lang="es-ES" sz="1600" kern="1200" dirty="0">
                        <a:solidFill>
                          <a:schemeClr val="dk1"/>
                        </a:solidFill>
                        <a:latin typeface="+mn-lt"/>
                        <a:ea typeface="+mn-ea"/>
                        <a:cs typeface="+mn-cs"/>
                      </a:endParaRPr>
                    </a:p>
                  </a:txBody>
                  <a:tcPr/>
                </a:tc>
                <a:extLst>
                  <a:ext uri="{0D108BD9-81ED-4DB2-BD59-A6C34878D82A}">
                    <a16:rowId xmlns:a16="http://schemas.microsoft.com/office/drawing/2014/main" val="1316600407"/>
                  </a:ext>
                </a:extLst>
              </a:tr>
            </a:tbl>
          </a:graphicData>
        </a:graphic>
      </p:graphicFrame>
      <p:graphicFrame>
        <p:nvGraphicFramePr>
          <p:cNvPr id="8" name="Tabla 21">
            <a:extLst>
              <a:ext uri="{FF2B5EF4-FFF2-40B4-BE49-F238E27FC236}">
                <a16:creationId xmlns:a16="http://schemas.microsoft.com/office/drawing/2014/main" id="{84AB6820-921F-4902-AAAC-7B66FDEFB9E9}"/>
              </a:ext>
            </a:extLst>
          </p:cNvPr>
          <p:cNvGraphicFramePr>
            <a:graphicFrameLocks noGrp="1"/>
          </p:cNvGraphicFramePr>
          <p:nvPr>
            <p:extLst>
              <p:ext uri="{D42A27DB-BD31-4B8C-83A1-F6EECF244321}">
                <p14:modId xmlns:p14="http://schemas.microsoft.com/office/powerpoint/2010/main" val="2982395071"/>
              </p:ext>
            </p:extLst>
          </p:nvPr>
        </p:nvGraphicFramePr>
        <p:xfrm>
          <a:off x="201168" y="3233202"/>
          <a:ext cx="1964878" cy="2895600"/>
        </p:xfrm>
        <a:graphic>
          <a:graphicData uri="http://schemas.openxmlformats.org/drawingml/2006/table">
            <a:tbl>
              <a:tblPr firstRow="1" bandRow="1">
                <a:tableStyleId>{21E4AEA4-8DFA-4A89-87EB-49C32662AFE0}</a:tableStyleId>
              </a:tblPr>
              <a:tblGrid>
                <a:gridCol w="1964878">
                  <a:extLst>
                    <a:ext uri="{9D8B030D-6E8A-4147-A177-3AD203B41FA5}">
                      <a16:colId xmlns:a16="http://schemas.microsoft.com/office/drawing/2014/main" val="1188867422"/>
                    </a:ext>
                  </a:extLst>
                </a:gridCol>
              </a:tblGrid>
              <a:tr h="370840">
                <a:tc>
                  <a:txBody>
                    <a:bodyPr/>
                    <a:lstStyle/>
                    <a:p>
                      <a:pPr algn="ctr"/>
                      <a:r>
                        <a:rPr lang="es-ES" sz="1600" dirty="0"/>
                        <a:t>Tratamiento térmico</a:t>
                      </a:r>
                    </a:p>
                  </a:txBody>
                  <a:tcPr/>
                </a:tc>
                <a:extLst>
                  <a:ext uri="{0D108BD9-81ED-4DB2-BD59-A6C34878D82A}">
                    <a16:rowId xmlns:a16="http://schemas.microsoft.com/office/drawing/2014/main" val="3327121190"/>
                  </a:ext>
                </a:extLst>
              </a:tr>
              <a:tr h="370840">
                <a:tc>
                  <a:txBody>
                    <a:bodyPr/>
                    <a:lstStyle/>
                    <a:p>
                      <a:r>
                        <a:rPr lang="es-ES" sz="1600" dirty="0"/>
                        <a:t>Cementado:</a:t>
                      </a:r>
                    </a:p>
                    <a:p>
                      <a:r>
                        <a:rPr lang="es-ES" sz="1600" dirty="0"/>
                        <a:t>12 piezas</a:t>
                      </a:r>
                    </a:p>
                  </a:txBody>
                  <a:tcPr/>
                </a:tc>
                <a:extLst>
                  <a:ext uri="{0D108BD9-81ED-4DB2-BD59-A6C34878D82A}">
                    <a16:rowId xmlns:a16="http://schemas.microsoft.com/office/drawing/2014/main" val="654018322"/>
                  </a:ext>
                </a:extLst>
              </a:tr>
              <a:tr h="370840">
                <a:tc>
                  <a:txBody>
                    <a:bodyPr/>
                    <a:lstStyle/>
                    <a:p>
                      <a:r>
                        <a:rPr lang="es-ES" sz="1600" dirty="0"/>
                        <a:t>Espesor de capa:</a:t>
                      </a:r>
                    </a:p>
                    <a:p>
                      <a:r>
                        <a:rPr lang="es-ES" sz="1600" dirty="0"/>
                        <a:t>1,2[mm]</a:t>
                      </a:r>
                    </a:p>
                  </a:txBody>
                  <a:tcPr/>
                </a:tc>
                <a:extLst>
                  <a:ext uri="{0D108BD9-81ED-4DB2-BD59-A6C34878D82A}">
                    <a16:rowId xmlns:a16="http://schemas.microsoft.com/office/drawing/2014/main" val="17416618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kern="1200" dirty="0">
                          <a:solidFill>
                            <a:schemeClr val="dk1"/>
                          </a:solidFill>
                        </a:rPr>
                        <a:t>Dureza inicial:</a:t>
                      </a:r>
                      <a:br>
                        <a:rPr lang="es-ES" sz="1600" kern="1200" dirty="0">
                          <a:solidFill>
                            <a:schemeClr val="dk1"/>
                          </a:solidFill>
                        </a:rPr>
                      </a:br>
                      <a:r>
                        <a:rPr lang="es-ES" sz="1600" kern="1200" dirty="0">
                          <a:solidFill>
                            <a:schemeClr val="dk1"/>
                          </a:solidFill>
                        </a:rPr>
                        <a:t>67,6 HRB</a:t>
                      </a:r>
                      <a:endParaRPr lang="es-ES" sz="1600" kern="1200" dirty="0">
                        <a:solidFill>
                          <a:schemeClr val="dk1"/>
                        </a:solidFill>
                        <a:latin typeface="+mn-lt"/>
                        <a:ea typeface="+mn-ea"/>
                        <a:cs typeface="+mn-cs"/>
                      </a:endParaRPr>
                    </a:p>
                  </a:txBody>
                  <a:tcPr/>
                </a:tc>
                <a:extLst>
                  <a:ext uri="{0D108BD9-81ED-4DB2-BD59-A6C34878D82A}">
                    <a16:rowId xmlns:a16="http://schemas.microsoft.com/office/drawing/2014/main" val="1407729647"/>
                  </a:ext>
                </a:extLst>
              </a:tr>
              <a:tr h="370840">
                <a:tc>
                  <a:txBody>
                    <a:bodyPr/>
                    <a:lstStyle/>
                    <a:p>
                      <a:r>
                        <a:rPr lang="es-ES" sz="1600" kern="1200" dirty="0">
                          <a:solidFill>
                            <a:schemeClr val="dk1"/>
                          </a:solidFill>
                        </a:rPr>
                        <a:t>Dureza final:</a:t>
                      </a:r>
                      <a:br>
                        <a:rPr lang="es-ES" sz="1600" kern="1200" dirty="0">
                          <a:solidFill>
                            <a:schemeClr val="dk1"/>
                          </a:solidFill>
                        </a:rPr>
                      </a:br>
                      <a:r>
                        <a:rPr lang="es-ES" sz="1600" kern="1200" dirty="0">
                          <a:solidFill>
                            <a:schemeClr val="dk1"/>
                          </a:solidFill>
                        </a:rPr>
                        <a:t>55 HRC</a:t>
                      </a:r>
                      <a:endParaRPr lang="es-ES" sz="1600" kern="1200" dirty="0">
                        <a:solidFill>
                          <a:schemeClr val="dk1"/>
                        </a:solidFill>
                        <a:latin typeface="+mn-lt"/>
                        <a:ea typeface="+mn-ea"/>
                        <a:cs typeface="+mn-cs"/>
                      </a:endParaRPr>
                    </a:p>
                  </a:txBody>
                  <a:tcPr/>
                </a:tc>
                <a:extLst>
                  <a:ext uri="{0D108BD9-81ED-4DB2-BD59-A6C34878D82A}">
                    <a16:rowId xmlns:a16="http://schemas.microsoft.com/office/drawing/2014/main" val="2488787742"/>
                  </a:ext>
                </a:extLst>
              </a:tr>
            </a:tbl>
          </a:graphicData>
        </a:graphic>
      </p:graphicFrame>
      <p:pic>
        <p:nvPicPr>
          <p:cNvPr id="3" name="Imagen 2">
            <a:extLst>
              <a:ext uri="{FF2B5EF4-FFF2-40B4-BE49-F238E27FC236}">
                <a16:creationId xmlns:a16="http://schemas.microsoft.com/office/drawing/2014/main" id="{7854917B-6C8D-46E2-8CF6-ECADD4504B64}"/>
              </a:ext>
            </a:extLst>
          </p:cNvPr>
          <p:cNvPicPr>
            <a:picLocks noChangeAspect="1"/>
          </p:cNvPicPr>
          <p:nvPr/>
        </p:nvPicPr>
        <p:blipFill>
          <a:blip r:embed="rId2"/>
          <a:stretch>
            <a:fillRect/>
          </a:stretch>
        </p:blipFill>
        <p:spPr>
          <a:xfrm>
            <a:off x="8802630" y="1190062"/>
            <a:ext cx="2487272" cy="540000"/>
          </a:xfrm>
          <a:prstGeom prst="rect">
            <a:avLst/>
          </a:prstGeom>
        </p:spPr>
      </p:pic>
      <p:pic>
        <p:nvPicPr>
          <p:cNvPr id="13" name="Imagen 12">
            <a:extLst>
              <a:ext uri="{FF2B5EF4-FFF2-40B4-BE49-F238E27FC236}">
                <a16:creationId xmlns:a16="http://schemas.microsoft.com/office/drawing/2014/main" id="{68FCADD7-F19C-4311-AAB1-D2F89900799F}"/>
              </a:ext>
            </a:extLst>
          </p:cNvPr>
          <p:cNvPicPr>
            <a:picLocks noChangeAspect="1"/>
          </p:cNvPicPr>
          <p:nvPr/>
        </p:nvPicPr>
        <p:blipFill>
          <a:blip r:embed="rId3"/>
          <a:stretch>
            <a:fillRect/>
          </a:stretch>
        </p:blipFill>
        <p:spPr>
          <a:xfrm>
            <a:off x="2445756" y="2410180"/>
            <a:ext cx="5448648" cy="2520000"/>
          </a:xfrm>
          <a:prstGeom prst="rect">
            <a:avLst/>
          </a:prstGeom>
        </p:spPr>
      </p:pic>
      <p:pic>
        <p:nvPicPr>
          <p:cNvPr id="15" name="Imagen 14">
            <a:extLst>
              <a:ext uri="{FF2B5EF4-FFF2-40B4-BE49-F238E27FC236}">
                <a16:creationId xmlns:a16="http://schemas.microsoft.com/office/drawing/2014/main" id="{084BEB16-9BAE-4052-B738-CCEEC1AA165E}"/>
              </a:ext>
            </a:extLst>
          </p:cNvPr>
          <p:cNvPicPr>
            <a:picLocks noChangeAspect="1"/>
          </p:cNvPicPr>
          <p:nvPr/>
        </p:nvPicPr>
        <p:blipFill>
          <a:blip r:embed="rId4"/>
          <a:stretch>
            <a:fillRect/>
          </a:stretch>
        </p:blipFill>
        <p:spPr>
          <a:xfrm>
            <a:off x="8151731" y="1838459"/>
            <a:ext cx="1862937" cy="1440000"/>
          </a:xfrm>
          <a:prstGeom prst="rect">
            <a:avLst/>
          </a:prstGeom>
        </p:spPr>
      </p:pic>
      <p:pic>
        <p:nvPicPr>
          <p:cNvPr id="19" name="Imagen 18">
            <a:extLst>
              <a:ext uri="{FF2B5EF4-FFF2-40B4-BE49-F238E27FC236}">
                <a16:creationId xmlns:a16="http://schemas.microsoft.com/office/drawing/2014/main" id="{4C56BB50-F932-43E8-A3B1-158DB3F36BE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34451" y="4030180"/>
            <a:ext cx="2423627" cy="1800000"/>
          </a:xfrm>
          <a:prstGeom prst="rect">
            <a:avLst/>
          </a:prstGeom>
          <a:noFill/>
          <a:ln>
            <a:noFill/>
          </a:ln>
        </p:spPr>
      </p:pic>
      <p:sp>
        <p:nvSpPr>
          <p:cNvPr id="20" name="CuadroTexto 19">
            <a:extLst>
              <a:ext uri="{FF2B5EF4-FFF2-40B4-BE49-F238E27FC236}">
                <a16:creationId xmlns:a16="http://schemas.microsoft.com/office/drawing/2014/main" id="{5336A6D1-1694-487A-AB09-ABCA101E2AD8}"/>
              </a:ext>
            </a:extLst>
          </p:cNvPr>
          <p:cNvSpPr txBox="1"/>
          <p:nvPr/>
        </p:nvSpPr>
        <p:spPr>
          <a:xfrm>
            <a:off x="9228235" y="3565500"/>
            <a:ext cx="1572866" cy="338554"/>
          </a:xfrm>
          <a:prstGeom prst="rect">
            <a:avLst/>
          </a:prstGeom>
          <a:noFill/>
          <a:ln>
            <a:solidFill>
              <a:schemeClr val="tx2"/>
            </a:solidFill>
          </a:ln>
        </p:spPr>
        <p:txBody>
          <a:bodyPr wrap="none" rtlCol="0">
            <a:spAutoFit/>
          </a:bodyPr>
          <a:lstStyle/>
          <a:p>
            <a:r>
              <a:rPr lang="es-EC" sz="1600" dirty="0">
                <a:latin typeface="Arial" panose="020B0604020202020204" pitchFamily="34" charset="0"/>
                <a:cs typeface="Arial" panose="020B0604020202020204" pitchFamily="34" charset="0"/>
              </a:rPr>
              <a:t>Modelado CAD</a:t>
            </a:r>
          </a:p>
        </p:txBody>
      </p:sp>
      <p:cxnSp>
        <p:nvCxnSpPr>
          <p:cNvPr id="21" name="Conector recto 20">
            <a:extLst>
              <a:ext uri="{FF2B5EF4-FFF2-40B4-BE49-F238E27FC236}">
                <a16:creationId xmlns:a16="http://schemas.microsoft.com/office/drawing/2014/main" id="{DF0AA6D9-E4A0-4988-9D15-7FE2BED93849}"/>
              </a:ext>
            </a:extLst>
          </p:cNvPr>
          <p:cNvCxnSpPr>
            <a:cxnSpLocks/>
          </p:cNvCxnSpPr>
          <p:nvPr/>
        </p:nvCxnSpPr>
        <p:spPr>
          <a:xfrm flipV="1">
            <a:off x="2310897" y="1209741"/>
            <a:ext cx="0" cy="4920878"/>
          </a:xfrm>
          <a:prstGeom prst="line">
            <a:avLst/>
          </a:prstGeom>
          <a:ln>
            <a:solidFill>
              <a:schemeClr val="accent3">
                <a:lumMod val="75000"/>
              </a:schemeClr>
            </a:solidFill>
          </a:ln>
        </p:spPr>
        <p:style>
          <a:lnRef idx="1">
            <a:schemeClr val="dk1"/>
          </a:lnRef>
          <a:fillRef idx="0">
            <a:schemeClr val="dk1"/>
          </a:fillRef>
          <a:effectRef idx="0">
            <a:schemeClr val="dk1"/>
          </a:effectRef>
          <a:fontRef idx="minor">
            <a:schemeClr val="tx1"/>
          </a:fontRef>
        </p:style>
      </p:cxnSp>
      <p:pic>
        <p:nvPicPr>
          <p:cNvPr id="22" name="Imagen 21">
            <a:extLst>
              <a:ext uri="{FF2B5EF4-FFF2-40B4-BE49-F238E27FC236}">
                <a16:creationId xmlns:a16="http://schemas.microsoft.com/office/drawing/2014/main" id="{38DFF5B5-3B00-4802-BA18-35D768230C10}"/>
              </a:ext>
            </a:extLst>
          </p:cNvPr>
          <p:cNvPicPr>
            <a:picLocks noChangeAspect="1"/>
          </p:cNvPicPr>
          <p:nvPr/>
        </p:nvPicPr>
        <p:blipFill>
          <a:blip r:embed="rId6"/>
          <a:stretch>
            <a:fillRect/>
          </a:stretch>
        </p:blipFill>
        <p:spPr>
          <a:xfrm>
            <a:off x="10072768" y="1860106"/>
            <a:ext cx="1862936" cy="1404674"/>
          </a:xfrm>
          <a:prstGeom prst="rect">
            <a:avLst/>
          </a:prstGeom>
        </p:spPr>
      </p:pic>
      <p:sp>
        <p:nvSpPr>
          <p:cNvPr id="24" name="CuadroTexto 23">
            <a:extLst>
              <a:ext uri="{FF2B5EF4-FFF2-40B4-BE49-F238E27FC236}">
                <a16:creationId xmlns:a16="http://schemas.microsoft.com/office/drawing/2014/main" id="{B8CD6192-AD32-434F-AA57-9BCDA56BDC36}"/>
              </a:ext>
            </a:extLst>
          </p:cNvPr>
          <p:cNvSpPr txBox="1"/>
          <p:nvPr/>
        </p:nvSpPr>
        <p:spPr>
          <a:xfrm>
            <a:off x="7344090" y="6347527"/>
            <a:ext cx="3983516" cy="353943"/>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a:p>
            <a:r>
              <a:rPr lang="es-EC" sz="850" dirty="0">
                <a:latin typeface="Arial" panose="020B0604020202020204" pitchFamily="34" charset="0"/>
                <a:cs typeface="Arial" panose="020B0604020202020204" pitchFamily="34" charset="0"/>
              </a:rPr>
              <a:t>https://nargesa.com</a:t>
            </a:r>
          </a:p>
        </p:txBody>
      </p:sp>
    </p:spTree>
    <p:extLst>
      <p:ext uri="{BB962C8B-B14F-4D97-AF65-F5344CB8AC3E}">
        <p14:creationId xmlns:p14="http://schemas.microsoft.com/office/powerpoint/2010/main" val="2775915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830957"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III – DISEÑO MODULAR</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282633" y="661649"/>
            <a:ext cx="3118419"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Transmisión</a:t>
            </a:r>
          </a:p>
        </p:txBody>
      </p:sp>
      <p:pic>
        <p:nvPicPr>
          <p:cNvPr id="13" name="Imagen 12" descr="Diagrama&#10;&#10;Descripción generada automáticamente">
            <a:extLst>
              <a:ext uri="{FF2B5EF4-FFF2-40B4-BE49-F238E27FC236}">
                <a16:creationId xmlns:a16="http://schemas.microsoft.com/office/drawing/2014/main" id="{4C7D2401-8018-43CF-9DD4-511834EF7F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8302" y="1778160"/>
            <a:ext cx="5262572" cy="3301677"/>
          </a:xfrm>
          <a:prstGeom prst="rect">
            <a:avLst/>
          </a:prstGeom>
          <a:noFill/>
          <a:ln>
            <a:solidFill>
              <a:schemeClr val="tx1"/>
            </a:solidFill>
          </a:ln>
        </p:spPr>
      </p:pic>
      <p:sp>
        <p:nvSpPr>
          <p:cNvPr id="14" name="CuadroTexto 13">
            <a:extLst>
              <a:ext uri="{FF2B5EF4-FFF2-40B4-BE49-F238E27FC236}">
                <a16:creationId xmlns:a16="http://schemas.microsoft.com/office/drawing/2014/main" id="{4DC781E6-E7D7-4438-BA5F-31A41DF8A6C8}"/>
              </a:ext>
            </a:extLst>
          </p:cNvPr>
          <p:cNvSpPr txBox="1"/>
          <p:nvPr/>
        </p:nvSpPr>
        <p:spPr>
          <a:xfrm rot="16200000">
            <a:off x="-1340742" y="3228944"/>
            <a:ext cx="3900683"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Transmisión de alta velocidad </a:t>
            </a:r>
          </a:p>
        </p:txBody>
      </p:sp>
      <p:sp>
        <p:nvSpPr>
          <p:cNvPr id="15" name="CuadroTexto 14">
            <a:extLst>
              <a:ext uri="{FF2B5EF4-FFF2-40B4-BE49-F238E27FC236}">
                <a16:creationId xmlns:a16="http://schemas.microsoft.com/office/drawing/2014/main" id="{1B659AA0-F08C-42BE-9227-28F9D6DFAA4E}"/>
              </a:ext>
            </a:extLst>
          </p:cNvPr>
          <p:cNvSpPr txBox="1"/>
          <p:nvPr/>
        </p:nvSpPr>
        <p:spPr>
          <a:xfrm rot="10800000">
            <a:off x="6053559" y="1683565"/>
            <a:ext cx="461665" cy="3695776"/>
          </a:xfrm>
          <a:prstGeom prst="rect">
            <a:avLst/>
          </a:prstGeom>
          <a:noFill/>
        </p:spPr>
        <p:txBody>
          <a:bodyPr vert="vert270" wrap="square">
            <a:spAutoFit/>
          </a:bodyPr>
          <a:lstStyle/>
          <a:p>
            <a:r>
              <a:rPr lang="es-EC" sz="1800" b="1" dirty="0">
                <a:solidFill>
                  <a:schemeClr val="tx2"/>
                </a:solidFill>
                <a:latin typeface="Arial" panose="020B0604020202020204" pitchFamily="34" charset="0"/>
                <a:cs typeface="Arial" panose="020B0604020202020204" pitchFamily="34" charset="0"/>
              </a:rPr>
              <a:t>Transmisión de </a:t>
            </a:r>
            <a:r>
              <a:rPr lang="es-EC" b="1" dirty="0">
                <a:solidFill>
                  <a:schemeClr val="tx2"/>
                </a:solidFill>
                <a:latin typeface="Arial" panose="020B0604020202020204" pitchFamily="34" charset="0"/>
                <a:cs typeface="Arial" panose="020B0604020202020204" pitchFamily="34" charset="0"/>
              </a:rPr>
              <a:t>baja</a:t>
            </a:r>
            <a:r>
              <a:rPr lang="es-EC" sz="1800" b="1" dirty="0">
                <a:solidFill>
                  <a:schemeClr val="tx2"/>
                </a:solidFill>
                <a:latin typeface="Arial" panose="020B0604020202020204" pitchFamily="34" charset="0"/>
                <a:cs typeface="Arial" panose="020B0604020202020204" pitchFamily="34" charset="0"/>
              </a:rPr>
              <a:t> velocidad</a:t>
            </a:r>
            <a:endParaRPr lang="es-EC" dirty="0"/>
          </a:p>
        </p:txBody>
      </p:sp>
      <p:pic>
        <p:nvPicPr>
          <p:cNvPr id="8" name="Imagen 7">
            <a:extLst>
              <a:ext uri="{FF2B5EF4-FFF2-40B4-BE49-F238E27FC236}">
                <a16:creationId xmlns:a16="http://schemas.microsoft.com/office/drawing/2014/main" id="{FDA4BC3B-C750-4FCD-9A4A-4F303998FF71}"/>
              </a:ext>
            </a:extLst>
          </p:cNvPr>
          <p:cNvPicPr>
            <a:picLocks noChangeAspect="1"/>
          </p:cNvPicPr>
          <p:nvPr/>
        </p:nvPicPr>
        <p:blipFill>
          <a:blip r:embed="rId3"/>
          <a:stretch>
            <a:fillRect/>
          </a:stretch>
        </p:blipFill>
        <p:spPr>
          <a:xfrm>
            <a:off x="6536764" y="2245727"/>
            <a:ext cx="5245692" cy="2366542"/>
          </a:xfrm>
          <a:prstGeom prst="rect">
            <a:avLst/>
          </a:prstGeom>
        </p:spPr>
      </p:pic>
      <p:sp>
        <p:nvSpPr>
          <p:cNvPr id="9" name="CuadroTexto 8">
            <a:extLst>
              <a:ext uri="{FF2B5EF4-FFF2-40B4-BE49-F238E27FC236}">
                <a16:creationId xmlns:a16="http://schemas.microsoft.com/office/drawing/2014/main" id="{E1FD2D6F-385B-4360-8B39-EF9A091231D0}"/>
              </a:ext>
            </a:extLst>
          </p:cNvPr>
          <p:cNvSpPr txBox="1"/>
          <p:nvPr/>
        </p:nvSpPr>
        <p:spPr>
          <a:xfrm>
            <a:off x="142561" y="6378305"/>
            <a:ext cx="2145139"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Ramón Santiago</a:t>
            </a:r>
          </a:p>
        </p:txBody>
      </p:sp>
    </p:spTree>
    <p:extLst>
      <p:ext uri="{BB962C8B-B14F-4D97-AF65-F5344CB8AC3E}">
        <p14:creationId xmlns:p14="http://schemas.microsoft.com/office/powerpoint/2010/main" val="1974403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C9A32B1-3082-4DED-8D7D-87A2CD63D424}"/>
              </a:ext>
            </a:extLst>
          </p:cNvPr>
          <p:cNvPicPr>
            <a:picLocks noChangeAspect="1"/>
          </p:cNvPicPr>
          <p:nvPr/>
        </p:nvPicPr>
        <p:blipFill>
          <a:blip r:embed="rId2"/>
          <a:stretch>
            <a:fillRect/>
          </a:stretch>
        </p:blipFill>
        <p:spPr>
          <a:xfrm>
            <a:off x="5324167" y="726363"/>
            <a:ext cx="1779637" cy="1744397"/>
          </a:xfrm>
          <a:prstGeom prst="rect">
            <a:avLst/>
          </a:prstGeom>
        </p:spPr>
      </p:pic>
      <p:graphicFrame>
        <p:nvGraphicFramePr>
          <p:cNvPr id="4" name="Marcador de contenido 3">
            <a:extLst>
              <a:ext uri="{FF2B5EF4-FFF2-40B4-BE49-F238E27FC236}">
                <a16:creationId xmlns:a16="http://schemas.microsoft.com/office/drawing/2014/main" id="{FB66F563-E786-4F9A-82E6-2FE910DC4FD5}"/>
              </a:ext>
            </a:extLst>
          </p:cNvPr>
          <p:cNvGraphicFramePr>
            <a:graphicFrameLocks noGrp="1"/>
          </p:cNvGraphicFramePr>
          <p:nvPr>
            <p:ph idx="1"/>
            <p:extLst>
              <p:ext uri="{D42A27DB-BD31-4B8C-83A1-F6EECF244321}">
                <p14:modId xmlns:p14="http://schemas.microsoft.com/office/powerpoint/2010/main" val="3806813176"/>
              </p:ext>
            </p:extLst>
          </p:nvPr>
        </p:nvGraphicFramePr>
        <p:xfrm>
          <a:off x="163772" y="1641298"/>
          <a:ext cx="11832609" cy="4818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ítulo 2">
            <a:extLst>
              <a:ext uri="{FF2B5EF4-FFF2-40B4-BE49-F238E27FC236}">
                <a16:creationId xmlns:a16="http://schemas.microsoft.com/office/drawing/2014/main" id="{89DCB8E3-BA6A-4304-A8B4-D25A4270BE04}"/>
              </a:ext>
            </a:extLst>
          </p:cNvPr>
          <p:cNvSpPr>
            <a:spLocks noGrp="1"/>
          </p:cNvSpPr>
          <p:nvPr>
            <p:ph type="title"/>
          </p:nvPr>
        </p:nvSpPr>
        <p:spPr>
          <a:xfrm>
            <a:off x="-6125498" y="813312"/>
            <a:ext cx="10515600" cy="785249"/>
          </a:xfrm>
        </p:spPr>
        <p:txBody>
          <a:bodyPr/>
          <a:lstStyle/>
          <a:p>
            <a:r>
              <a:rPr lang="es-ES" sz="3200" b="1" dirty="0">
                <a:solidFill>
                  <a:schemeClr val="tx1"/>
                </a:solidFill>
                <a:cs typeface="Arial" panose="020B0604020202020204" pitchFamily="34" charset="0"/>
              </a:rPr>
              <a:t>Objetivos Específicos</a:t>
            </a:r>
            <a:r>
              <a:rPr lang="es-ES" sz="3200" dirty="0">
                <a:solidFill>
                  <a:schemeClr val="tx1"/>
                </a:solidFill>
                <a:cs typeface="Arial" panose="020B0604020202020204" pitchFamily="34" charset="0"/>
              </a:rPr>
              <a:t/>
            </a:r>
            <a:br>
              <a:rPr lang="es-ES" sz="3200" dirty="0">
                <a:solidFill>
                  <a:schemeClr val="tx1"/>
                </a:solidFill>
                <a:cs typeface="Arial" panose="020B0604020202020204" pitchFamily="34" charset="0"/>
              </a:rPr>
            </a:br>
            <a:endParaRPr lang="es-EC" dirty="0"/>
          </a:p>
        </p:txBody>
      </p:sp>
    </p:spTree>
    <p:extLst>
      <p:ext uri="{BB962C8B-B14F-4D97-AF65-F5344CB8AC3E}">
        <p14:creationId xmlns:p14="http://schemas.microsoft.com/office/powerpoint/2010/main" val="49031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830957"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III – DISEÑO MODULAR</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282633" y="661649"/>
            <a:ext cx="3118419"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Transmisión</a:t>
            </a:r>
          </a:p>
        </p:txBody>
      </p:sp>
      <p:pic>
        <p:nvPicPr>
          <p:cNvPr id="3" name="Imagen 2">
            <a:extLst>
              <a:ext uri="{FF2B5EF4-FFF2-40B4-BE49-F238E27FC236}">
                <a16:creationId xmlns:a16="http://schemas.microsoft.com/office/drawing/2014/main" id="{46655CFD-DA3B-4848-A279-AA1D65F7463F}"/>
              </a:ext>
            </a:extLst>
          </p:cNvPr>
          <p:cNvPicPr>
            <a:picLocks noChangeAspect="1"/>
          </p:cNvPicPr>
          <p:nvPr/>
        </p:nvPicPr>
        <p:blipFill>
          <a:blip r:embed="rId2"/>
          <a:stretch>
            <a:fillRect/>
          </a:stretch>
        </p:blipFill>
        <p:spPr>
          <a:xfrm>
            <a:off x="888955" y="1179466"/>
            <a:ext cx="3628346" cy="3588229"/>
          </a:xfrm>
          <a:prstGeom prst="rect">
            <a:avLst/>
          </a:prstGeom>
        </p:spPr>
      </p:pic>
      <p:sp>
        <p:nvSpPr>
          <p:cNvPr id="7" name="CuadroTexto 6">
            <a:extLst>
              <a:ext uri="{FF2B5EF4-FFF2-40B4-BE49-F238E27FC236}">
                <a16:creationId xmlns:a16="http://schemas.microsoft.com/office/drawing/2014/main" id="{B2134A0E-8E41-470F-9CA4-385AE76E7C2D}"/>
              </a:ext>
            </a:extLst>
          </p:cNvPr>
          <p:cNvSpPr txBox="1"/>
          <p:nvPr/>
        </p:nvSpPr>
        <p:spPr>
          <a:xfrm>
            <a:off x="201168" y="1073486"/>
            <a:ext cx="461665" cy="3588230"/>
          </a:xfrm>
          <a:prstGeom prst="rect">
            <a:avLst/>
          </a:prstGeom>
          <a:noFill/>
        </p:spPr>
        <p:txBody>
          <a:bodyPr vert="vert270" wrap="square" rtlCol="0">
            <a:spAutoFit/>
          </a:bodyPr>
          <a:lstStyle/>
          <a:p>
            <a:r>
              <a:rPr lang="es-EC" sz="1800" b="1" dirty="0">
                <a:solidFill>
                  <a:schemeClr val="tx2"/>
                </a:solidFill>
                <a:latin typeface="Arial" panose="020B0604020202020204" pitchFamily="34" charset="0"/>
                <a:cs typeface="Arial" panose="020B0604020202020204" pitchFamily="34" charset="0"/>
              </a:rPr>
              <a:t>Transmisión de alta velocidad</a:t>
            </a:r>
            <a:endParaRPr lang="es-EC" dirty="0"/>
          </a:p>
        </p:txBody>
      </p:sp>
      <p:sp>
        <p:nvSpPr>
          <p:cNvPr id="12" name="CuadroTexto 11">
            <a:extLst>
              <a:ext uri="{FF2B5EF4-FFF2-40B4-BE49-F238E27FC236}">
                <a16:creationId xmlns:a16="http://schemas.microsoft.com/office/drawing/2014/main" id="{877AAE7F-8372-4239-9364-5074E1048B9B}"/>
              </a:ext>
            </a:extLst>
          </p:cNvPr>
          <p:cNvSpPr txBox="1"/>
          <p:nvPr/>
        </p:nvSpPr>
        <p:spPr>
          <a:xfrm>
            <a:off x="6941772" y="1018737"/>
            <a:ext cx="2996227" cy="369332"/>
          </a:xfrm>
          <a:prstGeom prst="rect">
            <a:avLst/>
          </a:prstGeom>
          <a:noFill/>
        </p:spPr>
        <p:txBody>
          <a:bodyPr wrap="square" rtlCol="0">
            <a:spAutoFit/>
          </a:bodyPr>
          <a:lstStyle/>
          <a:p>
            <a:r>
              <a:rPr lang="es-EC" b="1" dirty="0">
                <a:latin typeface="+mj-lt"/>
              </a:rPr>
              <a:t>Conductora</a:t>
            </a:r>
          </a:p>
        </p:txBody>
      </p:sp>
      <p:pic>
        <p:nvPicPr>
          <p:cNvPr id="16" name="Imagen 15">
            <a:extLst>
              <a:ext uri="{FF2B5EF4-FFF2-40B4-BE49-F238E27FC236}">
                <a16:creationId xmlns:a16="http://schemas.microsoft.com/office/drawing/2014/main" id="{845C2C01-D2B2-4171-8C39-9576C632046B}"/>
              </a:ext>
            </a:extLst>
          </p:cNvPr>
          <p:cNvPicPr>
            <a:picLocks noChangeAspect="1"/>
          </p:cNvPicPr>
          <p:nvPr/>
        </p:nvPicPr>
        <p:blipFill>
          <a:blip r:embed="rId3"/>
          <a:stretch>
            <a:fillRect/>
          </a:stretch>
        </p:blipFill>
        <p:spPr>
          <a:xfrm>
            <a:off x="5147186" y="1361316"/>
            <a:ext cx="3760840" cy="3166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Imagen 19">
            <a:extLst>
              <a:ext uri="{FF2B5EF4-FFF2-40B4-BE49-F238E27FC236}">
                <a16:creationId xmlns:a16="http://schemas.microsoft.com/office/drawing/2014/main" id="{671298F3-5AD4-47A7-B14A-4691062A2CC6}"/>
              </a:ext>
            </a:extLst>
          </p:cNvPr>
          <p:cNvPicPr>
            <a:picLocks noChangeAspect="1"/>
          </p:cNvPicPr>
          <p:nvPr/>
        </p:nvPicPr>
        <p:blipFill rotWithShape="1">
          <a:blip r:embed="rId4"/>
          <a:srcRect l="50000" t="-347"/>
          <a:stretch/>
        </p:blipFill>
        <p:spPr>
          <a:xfrm>
            <a:off x="8907518" y="1361315"/>
            <a:ext cx="2059946" cy="3166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CuadroTexto 20">
            <a:extLst>
              <a:ext uri="{FF2B5EF4-FFF2-40B4-BE49-F238E27FC236}">
                <a16:creationId xmlns:a16="http://schemas.microsoft.com/office/drawing/2014/main" id="{69BC885D-5934-4B87-9684-6BA378FEA2E6}"/>
              </a:ext>
            </a:extLst>
          </p:cNvPr>
          <p:cNvSpPr txBox="1"/>
          <p:nvPr/>
        </p:nvSpPr>
        <p:spPr>
          <a:xfrm>
            <a:off x="9195773" y="1032586"/>
            <a:ext cx="2996227" cy="369332"/>
          </a:xfrm>
          <a:prstGeom prst="rect">
            <a:avLst/>
          </a:prstGeom>
          <a:noFill/>
        </p:spPr>
        <p:txBody>
          <a:bodyPr wrap="square" rtlCol="0">
            <a:spAutoFit/>
          </a:bodyPr>
          <a:lstStyle/>
          <a:p>
            <a:r>
              <a:rPr lang="es-EC" b="1" dirty="0">
                <a:latin typeface="+mj-lt"/>
              </a:rPr>
              <a:t>Conducida</a:t>
            </a:r>
          </a:p>
        </p:txBody>
      </p:sp>
      <p:pic>
        <p:nvPicPr>
          <p:cNvPr id="22" name="Imagen 21">
            <a:extLst>
              <a:ext uri="{FF2B5EF4-FFF2-40B4-BE49-F238E27FC236}">
                <a16:creationId xmlns:a16="http://schemas.microsoft.com/office/drawing/2014/main" id="{CC9D972F-CC2A-476F-9AD1-76A295267CCE}"/>
              </a:ext>
            </a:extLst>
          </p:cNvPr>
          <p:cNvPicPr>
            <a:picLocks noChangeAspect="1"/>
          </p:cNvPicPr>
          <p:nvPr/>
        </p:nvPicPr>
        <p:blipFill>
          <a:blip r:embed="rId5"/>
          <a:stretch>
            <a:fillRect/>
          </a:stretch>
        </p:blipFill>
        <p:spPr>
          <a:xfrm>
            <a:off x="4946288" y="4860609"/>
            <a:ext cx="6216207" cy="831169"/>
          </a:xfrm>
          <a:prstGeom prst="rect">
            <a:avLst/>
          </a:prstGeom>
        </p:spPr>
      </p:pic>
      <p:sp>
        <p:nvSpPr>
          <p:cNvPr id="23" name="CuadroTexto 22">
            <a:extLst>
              <a:ext uri="{FF2B5EF4-FFF2-40B4-BE49-F238E27FC236}">
                <a16:creationId xmlns:a16="http://schemas.microsoft.com/office/drawing/2014/main" id="{97BB1310-5478-49B9-A1B4-4659FA89CBFC}"/>
              </a:ext>
            </a:extLst>
          </p:cNvPr>
          <p:cNvSpPr txBox="1"/>
          <p:nvPr/>
        </p:nvSpPr>
        <p:spPr>
          <a:xfrm>
            <a:off x="7027606" y="4575658"/>
            <a:ext cx="2996227" cy="369332"/>
          </a:xfrm>
          <a:prstGeom prst="rect">
            <a:avLst/>
          </a:prstGeom>
          <a:noFill/>
        </p:spPr>
        <p:txBody>
          <a:bodyPr wrap="square" rtlCol="0">
            <a:spAutoFit/>
          </a:bodyPr>
          <a:lstStyle/>
          <a:p>
            <a:r>
              <a:rPr lang="es-EC" b="1" dirty="0">
                <a:latin typeface="+mj-lt"/>
              </a:rPr>
              <a:t>Cadena</a:t>
            </a:r>
          </a:p>
        </p:txBody>
      </p:sp>
      <p:sp>
        <p:nvSpPr>
          <p:cNvPr id="13" name="CuadroTexto 12">
            <a:extLst>
              <a:ext uri="{FF2B5EF4-FFF2-40B4-BE49-F238E27FC236}">
                <a16:creationId xmlns:a16="http://schemas.microsoft.com/office/drawing/2014/main" id="{28DE8B78-67CF-4704-AC73-6E635F1CBE41}"/>
              </a:ext>
            </a:extLst>
          </p:cNvPr>
          <p:cNvSpPr txBox="1"/>
          <p:nvPr/>
        </p:nvSpPr>
        <p:spPr>
          <a:xfrm>
            <a:off x="1301103" y="4860609"/>
            <a:ext cx="2090637"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Motor eléctrico </a:t>
            </a:r>
          </a:p>
        </p:txBody>
      </p:sp>
      <p:pic>
        <p:nvPicPr>
          <p:cNvPr id="9" name="Imagen 8">
            <a:extLst>
              <a:ext uri="{FF2B5EF4-FFF2-40B4-BE49-F238E27FC236}">
                <a16:creationId xmlns:a16="http://schemas.microsoft.com/office/drawing/2014/main" id="{21D74B6D-07BF-4E6C-967B-F2CA2F2322EC}"/>
              </a:ext>
            </a:extLst>
          </p:cNvPr>
          <p:cNvPicPr>
            <a:picLocks noChangeAspect="1"/>
          </p:cNvPicPr>
          <p:nvPr/>
        </p:nvPicPr>
        <p:blipFill>
          <a:blip r:embed="rId6"/>
          <a:stretch>
            <a:fillRect/>
          </a:stretch>
        </p:blipFill>
        <p:spPr>
          <a:xfrm>
            <a:off x="1093198" y="5276193"/>
            <a:ext cx="3219859" cy="831169"/>
          </a:xfrm>
          <a:prstGeom prst="rect">
            <a:avLst/>
          </a:prstGeom>
        </p:spPr>
      </p:pic>
      <p:sp>
        <p:nvSpPr>
          <p:cNvPr id="15" name="CuadroTexto 14">
            <a:extLst>
              <a:ext uri="{FF2B5EF4-FFF2-40B4-BE49-F238E27FC236}">
                <a16:creationId xmlns:a16="http://schemas.microsoft.com/office/drawing/2014/main" id="{E4987CD4-4EC2-4F17-A85C-33911ECE41C1}"/>
              </a:ext>
            </a:extLst>
          </p:cNvPr>
          <p:cNvSpPr txBox="1"/>
          <p:nvPr/>
        </p:nvSpPr>
        <p:spPr>
          <a:xfrm>
            <a:off x="142561" y="6378305"/>
            <a:ext cx="2145139"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Ramón Santiago</a:t>
            </a:r>
          </a:p>
        </p:txBody>
      </p:sp>
    </p:spTree>
    <p:extLst>
      <p:ext uri="{BB962C8B-B14F-4D97-AF65-F5344CB8AC3E}">
        <p14:creationId xmlns:p14="http://schemas.microsoft.com/office/powerpoint/2010/main" val="41735491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898F4A0-05BC-4C4D-9F6F-AD65C12716B8}"/>
              </a:ext>
            </a:extLst>
          </p:cNvPr>
          <p:cNvPicPr>
            <a:picLocks noChangeAspect="1"/>
          </p:cNvPicPr>
          <p:nvPr/>
        </p:nvPicPr>
        <p:blipFill>
          <a:blip r:embed="rId2"/>
          <a:stretch>
            <a:fillRect/>
          </a:stretch>
        </p:blipFill>
        <p:spPr>
          <a:xfrm>
            <a:off x="933736" y="1232815"/>
            <a:ext cx="5162264" cy="2386932"/>
          </a:xfrm>
          <a:prstGeom prst="rect">
            <a:avLst/>
          </a:prstGeom>
        </p:spPr>
      </p:pic>
      <p:sp>
        <p:nvSpPr>
          <p:cNvPr id="5" name="CuadroTexto 4">
            <a:extLst>
              <a:ext uri="{FF2B5EF4-FFF2-40B4-BE49-F238E27FC236}">
                <a16:creationId xmlns:a16="http://schemas.microsoft.com/office/drawing/2014/main" id="{E99BFCC3-DA95-4D54-B630-C3030AB17727}"/>
              </a:ext>
            </a:extLst>
          </p:cNvPr>
          <p:cNvSpPr txBox="1"/>
          <p:nvPr/>
        </p:nvSpPr>
        <p:spPr>
          <a:xfrm>
            <a:off x="195072" y="1061759"/>
            <a:ext cx="738664" cy="2197635"/>
          </a:xfrm>
          <a:prstGeom prst="rect">
            <a:avLst/>
          </a:prstGeom>
          <a:noFill/>
        </p:spPr>
        <p:txBody>
          <a:bodyPr vert="vert270" wrap="square">
            <a:spAutoFit/>
          </a:bodyPr>
          <a:lstStyle/>
          <a:p>
            <a:r>
              <a:rPr lang="es-EC" sz="1800" b="1" dirty="0">
                <a:solidFill>
                  <a:schemeClr val="tx2"/>
                </a:solidFill>
                <a:latin typeface="Arial" panose="020B0604020202020204" pitchFamily="34" charset="0"/>
                <a:cs typeface="Arial" panose="020B0604020202020204" pitchFamily="34" charset="0"/>
              </a:rPr>
              <a:t>Transmisión de </a:t>
            </a:r>
            <a:r>
              <a:rPr lang="es-EC" b="1" dirty="0">
                <a:solidFill>
                  <a:schemeClr val="tx2"/>
                </a:solidFill>
                <a:latin typeface="Arial" panose="020B0604020202020204" pitchFamily="34" charset="0"/>
                <a:cs typeface="Arial" panose="020B0604020202020204" pitchFamily="34" charset="0"/>
              </a:rPr>
              <a:t>baja</a:t>
            </a:r>
            <a:r>
              <a:rPr lang="es-EC" sz="1800" b="1" dirty="0">
                <a:solidFill>
                  <a:schemeClr val="tx2"/>
                </a:solidFill>
                <a:latin typeface="Arial" panose="020B0604020202020204" pitchFamily="34" charset="0"/>
                <a:cs typeface="Arial" panose="020B0604020202020204" pitchFamily="34" charset="0"/>
              </a:rPr>
              <a:t> velocidad</a:t>
            </a:r>
            <a:endParaRPr lang="es-EC" dirty="0"/>
          </a:p>
        </p:txBody>
      </p:sp>
      <p:sp>
        <p:nvSpPr>
          <p:cNvPr id="6" name="Título 1">
            <a:extLst>
              <a:ext uri="{FF2B5EF4-FFF2-40B4-BE49-F238E27FC236}">
                <a16:creationId xmlns:a16="http://schemas.microsoft.com/office/drawing/2014/main" id="{395367C6-0311-47B0-B400-AD20FCB2A814}"/>
              </a:ext>
            </a:extLst>
          </p:cNvPr>
          <p:cNvSpPr>
            <a:spLocks noGrp="1"/>
          </p:cNvSpPr>
          <p:nvPr>
            <p:ph type="title"/>
          </p:nvPr>
        </p:nvSpPr>
        <p:spPr>
          <a:xfrm>
            <a:off x="609600" y="141141"/>
            <a:ext cx="5830957"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III – DISEÑO MODULAR</a:t>
            </a:r>
          </a:p>
        </p:txBody>
      </p:sp>
      <p:cxnSp>
        <p:nvCxnSpPr>
          <p:cNvPr id="7" name="Conector recto 6">
            <a:extLst>
              <a:ext uri="{FF2B5EF4-FFF2-40B4-BE49-F238E27FC236}">
                <a16:creationId xmlns:a16="http://schemas.microsoft.com/office/drawing/2014/main" id="{99F6AF47-FF74-4765-A587-1CEA122505FF}"/>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8" name="CuadroTexto 7">
            <a:extLst>
              <a:ext uri="{FF2B5EF4-FFF2-40B4-BE49-F238E27FC236}">
                <a16:creationId xmlns:a16="http://schemas.microsoft.com/office/drawing/2014/main" id="{C817BC76-C8B5-4B72-9333-909FED28AA4A}"/>
              </a:ext>
            </a:extLst>
          </p:cNvPr>
          <p:cNvSpPr txBox="1"/>
          <p:nvPr/>
        </p:nvSpPr>
        <p:spPr>
          <a:xfrm>
            <a:off x="4282633" y="661649"/>
            <a:ext cx="3118419"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Transmisión</a:t>
            </a:r>
          </a:p>
        </p:txBody>
      </p:sp>
      <p:pic>
        <p:nvPicPr>
          <p:cNvPr id="9" name="Imagen 8">
            <a:extLst>
              <a:ext uri="{FF2B5EF4-FFF2-40B4-BE49-F238E27FC236}">
                <a16:creationId xmlns:a16="http://schemas.microsoft.com/office/drawing/2014/main" id="{B73CBC72-8066-4E4E-90F7-6494D50DC910}"/>
              </a:ext>
            </a:extLst>
          </p:cNvPr>
          <p:cNvPicPr>
            <a:picLocks noChangeAspect="1"/>
          </p:cNvPicPr>
          <p:nvPr/>
        </p:nvPicPr>
        <p:blipFill>
          <a:blip r:embed="rId3"/>
          <a:stretch>
            <a:fillRect/>
          </a:stretch>
        </p:blipFill>
        <p:spPr>
          <a:xfrm>
            <a:off x="6185247" y="1478327"/>
            <a:ext cx="5800423" cy="836179"/>
          </a:xfrm>
          <a:prstGeom prst="rect">
            <a:avLst/>
          </a:prstGeom>
        </p:spPr>
      </p:pic>
      <p:sp>
        <p:nvSpPr>
          <p:cNvPr id="10" name="CuadroTexto 9">
            <a:extLst>
              <a:ext uri="{FF2B5EF4-FFF2-40B4-BE49-F238E27FC236}">
                <a16:creationId xmlns:a16="http://schemas.microsoft.com/office/drawing/2014/main" id="{969D78BC-85F0-4507-A4CB-B53F97B65B54}"/>
              </a:ext>
            </a:extLst>
          </p:cNvPr>
          <p:cNvSpPr txBox="1"/>
          <p:nvPr/>
        </p:nvSpPr>
        <p:spPr>
          <a:xfrm>
            <a:off x="7226709" y="1138349"/>
            <a:ext cx="2802194" cy="369332"/>
          </a:xfrm>
          <a:prstGeom prst="rect">
            <a:avLst/>
          </a:prstGeom>
          <a:noFill/>
        </p:spPr>
        <p:txBody>
          <a:bodyPr wrap="square" rtlCol="0">
            <a:spAutoFit/>
          </a:bodyPr>
          <a:lstStyle/>
          <a:p>
            <a:r>
              <a:rPr lang="es-EC" b="1" dirty="0">
                <a:latin typeface="+mj-lt"/>
              </a:rPr>
              <a:t>Cadena</a:t>
            </a:r>
          </a:p>
        </p:txBody>
      </p:sp>
      <p:pic>
        <p:nvPicPr>
          <p:cNvPr id="11" name="Imagen 10">
            <a:extLst>
              <a:ext uri="{FF2B5EF4-FFF2-40B4-BE49-F238E27FC236}">
                <a16:creationId xmlns:a16="http://schemas.microsoft.com/office/drawing/2014/main" id="{D2A8CE71-F1F9-4940-AC8F-0E5FB645CACC}"/>
              </a:ext>
            </a:extLst>
          </p:cNvPr>
          <p:cNvPicPr>
            <a:picLocks noChangeAspect="1"/>
          </p:cNvPicPr>
          <p:nvPr/>
        </p:nvPicPr>
        <p:blipFill>
          <a:blip r:embed="rId4"/>
          <a:stretch>
            <a:fillRect/>
          </a:stretch>
        </p:blipFill>
        <p:spPr>
          <a:xfrm>
            <a:off x="6706028" y="2654484"/>
            <a:ext cx="4311017" cy="2910858"/>
          </a:xfrm>
          <a:prstGeom prst="rect">
            <a:avLst/>
          </a:prstGeom>
        </p:spPr>
      </p:pic>
      <p:sp>
        <p:nvSpPr>
          <p:cNvPr id="12" name="CuadroTexto 11">
            <a:extLst>
              <a:ext uri="{FF2B5EF4-FFF2-40B4-BE49-F238E27FC236}">
                <a16:creationId xmlns:a16="http://schemas.microsoft.com/office/drawing/2014/main" id="{E2D7DE1A-C577-43D7-8CA6-51A1E502E314}"/>
              </a:ext>
            </a:extLst>
          </p:cNvPr>
          <p:cNvSpPr txBox="1"/>
          <p:nvPr/>
        </p:nvSpPr>
        <p:spPr>
          <a:xfrm>
            <a:off x="8214851" y="2338326"/>
            <a:ext cx="2802194" cy="369332"/>
          </a:xfrm>
          <a:prstGeom prst="rect">
            <a:avLst/>
          </a:prstGeom>
          <a:noFill/>
        </p:spPr>
        <p:txBody>
          <a:bodyPr wrap="square" rtlCol="0">
            <a:spAutoFit/>
          </a:bodyPr>
          <a:lstStyle/>
          <a:p>
            <a:r>
              <a:rPr lang="es-EC" b="1" dirty="0">
                <a:latin typeface="+mj-lt"/>
              </a:rPr>
              <a:t>Catalina</a:t>
            </a:r>
          </a:p>
        </p:txBody>
      </p:sp>
      <p:sp>
        <p:nvSpPr>
          <p:cNvPr id="13" name="CuadroTexto 12">
            <a:extLst>
              <a:ext uri="{FF2B5EF4-FFF2-40B4-BE49-F238E27FC236}">
                <a16:creationId xmlns:a16="http://schemas.microsoft.com/office/drawing/2014/main" id="{320D13E7-21A6-4244-AF83-96F596C707F0}"/>
              </a:ext>
            </a:extLst>
          </p:cNvPr>
          <p:cNvSpPr txBox="1"/>
          <p:nvPr/>
        </p:nvSpPr>
        <p:spPr>
          <a:xfrm>
            <a:off x="412955" y="3967316"/>
            <a:ext cx="5772292" cy="1704569"/>
          </a:xfrm>
          <a:prstGeom prst="rect">
            <a:avLst/>
          </a:prstGeom>
          <a:noFill/>
        </p:spPr>
        <p:txBody>
          <a:bodyPr wrap="square" rtlCol="0">
            <a:spAutoFit/>
          </a:bodyPr>
          <a:lstStyle/>
          <a:p>
            <a:pPr algn="just">
              <a:lnSpc>
                <a:spcPct val="150000"/>
              </a:lnSpc>
            </a:pPr>
            <a:r>
              <a:rPr lang="es-EC" dirty="0">
                <a:latin typeface="+mj-lt"/>
              </a:rPr>
              <a:t>Los requerimientos para la operación de la máquina dictan una relación de transmisión 1:1, para un trabajo uniforme y suave. Debido a esta condición se mantienen las características de la </a:t>
            </a:r>
            <a:r>
              <a:rPr lang="es-EC" dirty="0" err="1">
                <a:latin typeface="+mj-lt"/>
              </a:rPr>
              <a:t>catarina</a:t>
            </a:r>
            <a:r>
              <a:rPr lang="es-EC" dirty="0">
                <a:latin typeface="+mj-lt"/>
              </a:rPr>
              <a:t> conductora.</a:t>
            </a:r>
          </a:p>
        </p:txBody>
      </p:sp>
      <p:sp>
        <p:nvSpPr>
          <p:cNvPr id="14" name="CuadroTexto 13">
            <a:extLst>
              <a:ext uri="{FF2B5EF4-FFF2-40B4-BE49-F238E27FC236}">
                <a16:creationId xmlns:a16="http://schemas.microsoft.com/office/drawing/2014/main" id="{BB12CF3F-254B-4FDD-8F28-5B4B593447A5}"/>
              </a:ext>
            </a:extLst>
          </p:cNvPr>
          <p:cNvSpPr txBox="1"/>
          <p:nvPr/>
        </p:nvSpPr>
        <p:spPr>
          <a:xfrm>
            <a:off x="142561" y="6378305"/>
            <a:ext cx="2145139"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Ramón Santiago</a:t>
            </a:r>
          </a:p>
        </p:txBody>
      </p:sp>
    </p:spTree>
    <p:extLst>
      <p:ext uri="{BB962C8B-B14F-4D97-AF65-F5344CB8AC3E}">
        <p14:creationId xmlns:p14="http://schemas.microsoft.com/office/powerpoint/2010/main" val="11901750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395367C6-0311-47B0-B400-AD20FCB2A814}"/>
              </a:ext>
            </a:extLst>
          </p:cNvPr>
          <p:cNvSpPr>
            <a:spLocks noGrp="1"/>
          </p:cNvSpPr>
          <p:nvPr>
            <p:ph type="title"/>
          </p:nvPr>
        </p:nvSpPr>
        <p:spPr>
          <a:xfrm>
            <a:off x="609600" y="141141"/>
            <a:ext cx="5830957"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III – DISEÑO MODULAR</a:t>
            </a:r>
          </a:p>
        </p:txBody>
      </p:sp>
      <p:cxnSp>
        <p:nvCxnSpPr>
          <p:cNvPr id="7" name="Conector recto 6">
            <a:extLst>
              <a:ext uri="{FF2B5EF4-FFF2-40B4-BE49-F238E27FC236}">
                <a16:creationId xmlns:a16="http://schemas.microsoft.com/office/drawing/2014/main" id="{99F6AF47-FF74-4765-A587-1CEA122505FF}"/>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8" name="CuadroTexto 7">
            <a:extLst>
              <a:ext uri="{FF2B5EF4-FFF2-40B4-BE49-F238E27FC236}">
                <a16:creationId xmlns:a16="http://schemas.microsoft.com/office/drawing/2014/main" id="{C817BC76-C8B5-4B72-9333-909FED28AA4A}"/>
              </a:ext>
            </a:extLst>
          </p:cNvPr>
          <p:cNvSpPr txBox="1"/>
          <p:nvPr/>
        </p:nvSpPr>
        <p:spPr>
          <a:xfrm>
            <a:off x="4282633" y="661649"/>
            <a:ext cx="3118419"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Transmisión</a:t>
            </a:r>
          </a:p>
        </p:txBody>
      </p:sp>
      <p:pic>
        <p:nvPicPr>
          <p:cNvPr id="5" name="Imagen 4">
            <a:extLst>
              <a:ext uri="{FF2B5EF4-FFF2-40B4-BE49-F238E27FC236}">
                <a16:creationId xmlns:a16="http://schemas.microsoft.com/office/drawing/2014/main" id="{331181B3-61AA-4496-AB1F-5FA23BB389AA}"/>
              </a:ext>
            </a:extLst>
          </p:cNvPr>
          <p:cNvPicPr>
            <a:picLocks noChangeAspect="1"/>
          </p:cNvPicPr>
          <p:nvPr/>
        </p:nvPicPr>
        <p:blipFill>
          <a:blip r:embed="rId2"/>
          <a:stretch>
            <a:fillRect/>
          </a:stretch>
        </p:blipFill>
        <p:spPr>
          <a:xfrm>
            <a:off x="851338" y="1085493"/>
            <a:ext cx="4004441" cy="2201086"/>
          </a:xfrm>
          <a:prstGeom prst="rect">
            <a:avLst/>
          </a:prstGeom>
        </p:spPr>
      </p:pic>
      <p:pic>
        <p:nvPicPr>
          <p:cNvPr id="9" name="Imagen 8">
            <a:extLst>
              <a:ext uri="{FF2B5EF4-FFF2-40B4-BE49-F238E27FC236}">
                <a16:creationId xmlns:a16="http://schemas.microsoft.com/office/drawing/2014/main" id="{02ED5A3D-2950-4CEF-935F-063D1554F9F3}"/>
              </a:ext>
            </a:extLst>
          </p:cNvPr>
          <p:cNvPicPr>
            <a:picLocks noChangeAspect="1"/>
          </p:cNvPicPr>
          <p:nvPr/>
        </p:nvPicPr>
        <p:blipFill>
          <a:blip r:embed="rId3"/>
          <a:stretch>
            <a:fillRect/>
          </a:stretch>
        </p:blipFill>
        <p:spPr>
          <a:xfrm>
            <a:off x="865192" y="3286579"/>
            <a:ext cx="3990587" cy="2395799"/>
          </a:xfrm>
          <a:prstGeom prst="rect">
            <a:avLst/>
          </a:prstGeom>
        </p:spPr>
      </p:pic>
      <p:pic>
        <p:nvPicPr>
          <p:cNvPr id="12" name="Imagen 11">
            <a:extLst>
              <a:ext uri="{FF2B5EF4-FFF2-40B4-BE49-F238E27FC236}">
                <a16:creationId xmlns:a16="http://schemas.microsoft.com/office/drawing/2014/main" id="{193B65DE-F25D-4FC9-8AD8-C2EB8D331D98}"/>
              </a:ext>
            </a:extLst>
          </p:cNvPr>
          <p:cNvPicPr>
            <a:picLocks noChangeAspect="1"/>
          </p:cNvPicPr>
          <p:nvPr/>
        </p:nvPicPr>
        <p:blipFill>
          <a:blip r:embed="rId4"/>
          <a:stretch>
            <a:fillRect/>
          </a:stretch>
        </p:blipFill>
        <p:spPr>
          <a:xfrm>
            <a:off x="4912011" y="1477509"/>
            <a:ext cx="3581400" cy="4772025"/>
          </a:xfrm>
          <a:prstGeom prst="rect">
            <a:avLst/>
          </a:prstGeom>
        </p:spPr>
      </p:pic>
      <p:pic>
        <p:nvPicPr>
          <p:cNvPr id="14" name="Imagen 13">
            <a:extLst>
              <a:ext uri="{FF2B5EF4-FFF2-40B4-BE49-F238E27FC236}">
                <a16:creationId xmlns:a16="http://schemas.microsoft.com/office/drawing/2014/main" id="{63D00AD8-9E96-4713-9826-0CF13E27424D}"/>
              </a:ext>
            </a:extLst>
          </p:cNvPr>
          <p:cNvPicPr>
            <a:picLocks noChangeAspect="1"/>
          </p:cNvPicPr>
          <p:nvPr/>
        </p:nvPicPr>
        <p:blipFill>
          <a:blip r:embed="rId5"/>
          <a:stretch>
            <a:fillRect/>
          </a:stretch>
        </p:blipFill>
        <p:spPr>
          <a:xfrm>
            <a:off x="8549643" y="1477509"/>
            <a:ext cx="3600450" cy="4337502"/>
          </a:xfrm>
          <a:prstGeom prst="rect">
            <a:avLst/>
          </a:prstGeom>
        </p:spPr>
      </p:pic>
      <p:sp>
        <p:nvSpPr>
          <p:cNvPr id="15" name="CuadroTexto 14">
            <a:extLst>
              <a:ext uri="{FF2B5EF4-FFF2-40B4-BE49-F238E27FC236}">
                <a16:creationId xmlns:a16="http://schemas.microsoft.com/office/drawing/2014/main" id="{5AAA0815-EDF5-478E-A6A1-EBF7311E7536}"/>
              </a:ext>
            </a:extLst>
          </p:cNvPr>
          <p:cNvSpPr txBox="1"/>
          <p:nvPr/>
        </p:nvSpPr>
        <p:spPr>
          <a:xfrm>
            <a:off x="333441" y="861704"/>
            <a:ext cx="461665" cy="2197635"/>
          </a:xfrm>
          <a:prstGeom prst="rect">
            <a:avLst/>
          </a:prstGeom>
          <a:noFill/>
        </p:spPr>
        <p:txBody>
          <a:bodyPr vert="vert270" wrap="square">
            <a:spAutoFit/>
          </a:bodyPr>
          <a:lstStyle/>
          <a:p>
            <a:r>
              <a:rPr lang="es-EC" b="1" dirty="0">
                <a:solidFill>
                  <a:schemeClr val="tx2"/>
                </a:solidFill>
                <a:latin typeface="Arial" panose="020B0604020202020204" pitchFamily="34" charset="0"/>
                <a:cs typeface="Arial" panose="020B0604020202020204" pitchFamily="34" charset="0"/>
              </a:rPr>
              <a:t>Flecha D</a:t>
            </a:r>
            <a:endParaRPr lang="es-EC" dirty="0"/>
          </a:p>
        </p:txBody>
      </p:sp>
      <p:sp>
        <p:nvSpPr>
          <p:cNvPr id="16" name="CuadroTexto 15">
            <a:extLst>
              <a:ext uri="{FF2B5EF4-FFF2-40B4-BE49-F238E27FC236}">
                <a16:creationId xmlns:a16="http://schemas.microsoft.com/office/drawing/2014/main" id="{2129683E-57D6-49E6-B282-ADC8F8FC7FF7}"/>
              </a:ext>
            </a:extLst>
          </p:cNvPr>
          <p:cNvSpPr txBox="1"/>
          <p:nvPr/>
        </p:nvSpPr>
        <p:spPr>
          <a:xfrm>
            <a:off x="342181" y="3088334"/>
            <a:ext cx="461665" cy="2197635"/>
          </a:xfrm>
          <a:prstGeom prst="rect">
            <a:avLst/>
          </a:prstGeom>
          <a:noFill/>
        </p:spPr>
        <p:txBody>
          <a:bodyPr vert="vert270" wrap="square">
            <a:spAutoFit/>
          </a:bodyPr>
          <a:lstStyle/>
          <a:p>
            <a:r>
              <a:rPr lang="es-EC" b="1" dirty="0">
                <a:solidFill>
                  <a:schemeClr val="tx2"/>
                </a:solidFill>
                <a:latin typeface="Arial" panose="020B0604020202020204" pitchFamily="34" charset="0"/>
                <a:cs typeface="Arial" panose="020B0604020202020204" pitchFamily="34" charset="0"/>
              </a:rPr>
              <a:t>Flecha E</a:t>
            </a:r>
            <a:endParaRPr lang="es-EC" dirty="0"/>
          </a:p>
        </p:txBody>
      </p:sp>
      <p:sp>
        <p:nvSpPr>
          <p:cNvPr id="17" name="CuadroTexto 16">
            <a:extLst>
              <a:ext uri="{FF2B5EF4-FFF2-40B4-BE49-F238E27FC236}">
                <a16:creationId xmlns:a16="http://schemas.microsoft.com/office/drawing/2014/main" id="{E156E615-8473-4746-98B6-BB396AE294B9}"/>
              </a:ext>
            </a:extLst>
          </p:cNvPr>
          <p:cNvSpPr txBox="1"/>
          <p:nvPr/>
        </p:nvSpPr>
        <p:spPr>
          <a:xfrm>
            <a:off x="5858142" y="1085493"/>
            <a:ext cx="1253869"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Flecha D</a:t>
            </a:r>
          </a:p>
        </p:txBody>
      </p:sp>
      <p:sp>
        <p:nvSpPr>
          <p:cNvPr id="18" name="CuadroTexto 17">
            <a:extLst>
              <a:ext uri="{FF2B5EF4-FFF2-40B4-BE49-F238E27FC236}">
                <a16:creationId xmlns:a16="http://schemas.microsoft.com/office/drawing/2014/main" id="{2BDD83E4-C853-4786-96EA-B7B8CFB79515}"/>
              </a:ext>
            </a:extLst>
          </p:cNvPr>
          <p:cNvSpPr txBox="1"/>
          <p:nvPr/>
        </p:nvSpPr>
        <p:spPr>
          <a:xfrm>
            <a:off x="9299093" y="1085493"/>
            <a:ext cx="1239442"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Flecha E</a:t>
            </a:r>
          </a:p>
        </p:txBody>
      </p:sp>
      <p:sp>
        <p:nvSpPr>
          <p:cNvPr id="19" name="CuadroTexto 18">
            <a:extLst>
              <a:ext uri="{FF2B5EF4-FFF2-40B4-BE49-F238E27FC236}">
                <a16:creationId xmlns:a16="http://schemas.microsoft.com/office/drawing/2014/main" id="{DC8B9111-DDEF-463A-94BE-64DAB03251B1}"/>
              </a:ext>
            </a:extLst>
          </p:cNvPr>
          <p:cNvSpPr txBox="1"/>
          <p:nvPr/>
        </p:nvSpPr>
        <p:spPr>
          <a:xfrm>
            <a:off x="851338" y="5772507"/>
            <a:ext cx="2437014"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Material: </a:t>
            </a:r>
            <a:r>
              <a:rPr lang="es-EC" sz="2000" dirty="0">
                <a:solidFill>
                  <a:schemeClr val="tx2"/>
                </a:solidFill>
                <a:latin typeface="Arial" panose="020B0604020202020204" pitchFamily="34" charset="0"/>
                <a:cs typeface="Arial" panose="020B0604020202020204" pitchFamily="34" charset="0"/>
              </a:rPr>
              <a:t>AISI 1018</a:t>
            </a:r>
          </a:p>
        </p:txBody>
      </p:sp>
      <p:sp>
        <p:nvSpPr>
          <p:cNvPr id="20" name="CuadroTexto 19">
            <a:extLst>
              <a:ext uri="{FF2B5EF4-FFF2-40B4-BE49-F238E27FC236}">
                <a16:creationId xmlns:a16="http://schemas.microsoft.com/office/drawing/2014/main" id="{6350A7F4-B1BB-41D0-9F8A-6C135EEBB393}"/>
              </a:ext>
            </a:extLst>
          </p:cNvPr>
          <p:cNvSpPr txBox="1"/>
          <p:nvPr/>
        </p:nvSpPr>
        <p:spPr>
          <a:xfrm>
            <a:off x="142561" y="6378305"/>
            <a:ext cx="2145139"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Ramón Santiago</a:t>
            </a:r>
          </a:p>
        </p:txBody>
      </p:sp>
    </p:spTree>
    <p:extLst>
      <p:ext uri="{BB962C8B-B14F-4D97-AF65-F5344CB8AC3E}">
        <p14:creationId xmlns:p14="http://schemas.microsoft.com/office/powerpoint/2010/main" val="27288054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395367C6-0311-47B0-B400-AD20FCB2A814}"/>
              </a:ext>
            </a:extLst>
          </p:cNvPr>
          <p:cNvSpPr>
            <a:spLocks noGrp="1"/>
          </p:cNvSpPr>
          <p:nvPr>
            <p:ph type="title"/>
          </p:nvPr>
        </p:nvSpPr>
        <p:spPr>
          <a:xfrm>
            <a:off x="609600" y="141141"/>
            <a:ext cx="5830957"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III – DISEÑO MODULAR</a:t>
            </a:r>
          </a:p>
        </p:txBody>
      </p:sp>
      <p:cxnSp>
        <p:nvCxnSpPr>
          <p:cNvPr id="7" name="Conector recto 6">
            <a:extLst>
              <a:ext uri="{FF2B5EF4-FFF2-40B4-BE49-F238E27FC236}">
                <a16:creationId xmlns:a16="http://schemas.microsoft.com/office/drawing/2014/main" id="{99F6AF47-FF74-4765-A587-1CEA122505FF}"/>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8" name="CuadroTexto 7">
            <a:extLst>
              <a:ext uri="{FF2B5EF4-FFF2-40B4-BE49-F238E27FC236}">
                <a16:creationId xmlns:a16="http://schemas.microsoft.com/office/drawing/2014/main" id="{C817BC76-C8B5-4B72-9333-909FED28AA4A}"/>
              </a:ext>
            </a:extLst>
          </p:cNvPr>
          <p:cNvSpPr txBox="1"/>
          <p:nvPr/>
        </p:nvSpPr>
        <p:spPr>
          <a:xfrm>
            <a:off x="4282633" y="661649"/>
            <a:ext cx="3118419"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Transmisión</a:t>
            </a:r>
          </a:p>
        </p:txBody>
      </p:sp>
      <p:pic>
        <p:nvPicPr>
          <p:cNvPr id="3" name="Imagen 2">
            <a:extLst>
              <a:ext uri="{FF2B5EF4-FFF2-40B4-BE49-F238E27FC236}">
                <a16:creationId xmlns:a16="http://schemas.microsoft.com/office/drawing/2014/main" id="{9A410D28-6E71-491E-9460-96B7D8345D43}"/>
              </a:ext>
            </a:extLst>
          </p:cNvPr>
          <p:cNvPicPr>
            <a:picLocks noChangeAspect="1"/>
          </p:cNvPicPr>
          <p:nvPr/>
        </p:nvPicPr>
        <p:blipFill>
          <a:blip r:embed="rId2"/>
          <a:stretch>
            <a:fillRect/>
          </a:stretch>
        </p:blipFill>
        <p:spPr>
          <a:xfrm>
            <a:off x="1263208" y="1328485"/>
            <a:ext cx="3019425" cy="3838575"/>
          </a:xfrm>
          <a:prstGeom prst="rect">
            <a:avLst/>
          </a:prstGeom>
        </p:spPr>
      </p:pic>
      <p:sp>
        <p:nvSpPr>
          <p:cNvPr id="20" name="CuadroTexto 19">
            <a:extLst>
              <a:ext uri="{FF2B5EF4-FFF2-40B4-BE49-F238E27FC236}">
                <a16:creationId xmlns:a16="http://schemas.microsoft.com/office/drawing/2014/main" id="{4165CC49-AF48-4D4B-9F06-54BBB3BF6C1A}"/>
              </a:ext>
            </a:extLst>
          </p:cNvPr>
          <p:cNvSpPr txBox="1"/>
          <p:nvPr/>
        </p:nvSpPr>
        <p:spPr>
          <a:xfrm>
            <a:off x="5492650" y="1328485"/>
            <a:ext cx="3060453"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Acople rígido tipo brida</a:t>
            </a:r>
          </a:p>
        </p:txBody>
      </p:sp>
      <p:sp>
        <p:nvSpPr>
          <p:cNvPr id="21" name="CuadroTexto 20">
            <a:extLst>
              <a:ext uri="{FF2B5EF4-FFF2-40B4-BE49-F238E27FC236}">
                <a16:creationId xmlns:a16="http://schemas.microsoft.com/office/drawing/2014/main" id="{EE6A51A3-13E2-4639-8A0D-E121FD3264F9}"/>
              </a:ext>
            </a:extLst>
          </p:cNvPr>
          <p:cNvSpPr txBox="1"/>
          <p:nvPr/>
        </p:nvSpPr>
        <p:spPr>
          <a:xfrm>
            <a:off x="1263208" y="5486652"/>
            <a:ext cx="2432076"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Material: </a:t>
            </a:r>
            <a:r>
              <a:rPr lang="es-EC" sz="2000" dirty="0">
                <a:solidFill>
                  <a:schemeClr val="tx2"/>
                </a:solidFill>
                <a:latin typeface="Arial" panose="020B0604020202020204" pitchFamily="34" charset="0"/>
                <a:cs typeface="Arial" panose="020B0604020202020204" pitchFamily="34" charset="0"/>
              </a:rPr>
              <a:t>AISI 1045</a:t>
            </a:r>
          </a:p>
        </p:txBody>
      </p:sp>
      <p:pic>
        <p:nvPicPr>
          <p:cNvPr id="13" name="Imagen 12">
            <a:extLst>
              <a:ext uri="{FF2B5EF4-FFF2-40B4-BE49-F238E27FC236}">
                <a16:creationId xmlns:a16="http://schemas.microsoft.com/office/drawing/2014/main" id="{3A101CB4-091B-4A63-A6FF-5BC1289CF233}"/>
              </a:ext>
            </a:extLst>
          </p:cNvPr>
          <p:cNvPicPr>
            <a:picLocks noChangeAspect="1"/>
          </p:cNvPicPr>
          <p:nvPr/>
        </p:nvPicPr>
        <p:blipFill>
          <a:blip r:embed="rId3"/>
          <a:stretch>
            <a:fillRect/>
          </a:stretch>
        </p:blipFill>
        <p:spPr>
          <a:xfrm>
            <a:off x="4705046" y="1951806"/>
            <a:ext cx="5392012" cy="3838572"/>
          </a:xfrm>
          <a:prstGeom prst="rect">
            <a:avLst/>
          </a:prstGeom>
        </p:spPr>
      </p:pic>
      <p:sp>
        <p:nvSpPr>
          <p:cNvPr id="9" name="CuadroTexto 8">
            <a:extLst>
              <a:ext uri="{FF2B5EF4-FFF2-40B4-BE49-F238E27FC236}">
                <a16:creationId xmlns:a16="http://schemas.microsoft.com/office/drawing/2014/main" id="{96510AB3-489B-4362-92EF-BD45433E73C5}"/>
              </a:ext>
            </a:extLst>
          </p:cNvPr>
          <p:cNvSpPr txBox="1"/>
          <p:nvPr/>
        </p:nvSpPr>
        <p:spPr>
          <a:xfrm>
            <a:off x="142561" y="6378305"/>
            <a:ext cx="2145139"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Ramón Santiago</a:t>
            </a:r>
          </a:p>
        </p:txBody>
      </p:sp>
    </p:spTree>
    <p:extLst>
      <p:ext uri="{BB962C8B-B14F-4D97-AF65-F5344CB8AC3E}">
        <p14:creationId xmlns:p14="http://schemas.microsoft.com/office/powerpoint/2010/main" val="3689631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830957"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III – DISEÑO MODULAR</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3976589" y="661649"/>
            <a:ext cx="3730509"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Soporte y control </a:t>
            </a:r>
          </a:p>
        </p:txBody>
      </p:sp>
      <p:pic>
        <p:nvPicPr>
          <p:cNvPr id="7" name="Imagen 6">
            <a:extLst>
              <a:ext uri="{FF2B5EF4-FFF2-40B4-BE49-F238E27FC236}">
                <a16:creationId xmlns:a16="http://schemas.microsoft.com/office/drawing/2014/main" id="{B1DB9855-98FF-4763-877A-A4D5454E0C83}"/>
              </a:ext>
            </a:extLst>
          </p:cNvPr>
          <p:cNvPicPr>
            <a:picLocks noChangeAspect="1"/>
          </p:cNvPicPr>
          <p:nvPr/>
        </p:nvPicPr>
        <p:blipFill>
          <a:blip r:embed="rId2"/>
          <a:stretch>
            <a:fillRect/>
          </a:stretch>
        </p:blipFill>
        <p:spPr>
          <a:xfrm>
            <a:off x="1173480" y="1427976"/>
            <a:ext cx="9012107" cy="4100833"/>
          </a:xfrm>
          <a:prstGeom prst="rect">
            <a:avLst/>
          </a:prstGeom>
        </p:spPr>
      </p:pic>
      <p:sp>
        <p:nvSpPr>
          <p:cNvPr id="8" name="CuadroTexto 7">
            <a:extLst>
              <a:ext uri="{FF2B5EF4-FFF2-40B4-BE49-F238E27FC236}">
                <a16:creationId xmlns:a16="http://schemas.microsoft.com/office/drawing/2014/main" id="{E06A45F1-F1B4-4A25-9D91-776FF2C14EC2}"/>
              </a:ext>
            </a:extLst>
          </p:cNvPr>
          <p:cNvSpPr txBox="1"/>
          <p:nvPr/>
        </p:nvSpPr>
        <p:spPr>
          <a:xfrm>
            <a:off x="158273" y="6378305"/>
            <a:ext cx="2592377"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Guayasamín Esteban</a:t>
            </a:r>
          </a:p>
        </p:txBody>
      </p:sp>
      <p:sp>
        <p:nvSpPr>
          <p:cNvPr id="2" name="CuadroTexto 1"/>
          <p:cNvSpPr txBox="1"/>
          <p:nvPr/>
        </p:nvSpPr>
        <p:spPr>
          <a:xfrm>
            <a:off x="7376160" y="4998720"/>
            <a:ext cx="1097280" cy="369332"/>
          </a:xfrm>
          <a:prstGeom prst="rect">
            <a:avLst/>
          </a:prstGeom>
          <a:solidFill>
            <a:srgbClr val="E46C0A"/>
          </a:solidFill>
        </p:spPr>
        <p:txBody>
          <a:bodyPr wrap="square" rtlCol="0">
            <a:spAutoFit/>
          </a:bodyPr>
          <a:lstStyle/>
          <a:p>
            <a:r>
              <a:rPr lang="es-MX" dirty="0" smtClean="0"/>
              <a:t>20 [rpm]</a:t>
            </a:r>
            <a:endParaRPr lang="en-US" dirty="0"/>
          </a:p>
        </p:txBody>
      </p:sp>
    </p:spTree>
    <p:extLst>
      <p:ext uri="{BB962C8B-B14F-4D97-AF65-F5344CB8AC3E}">
        <p14:creationId xmlns:p14="http://schemas.microsoft.com/office/powerpoint/2010/main" val="21062331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830957"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III – DISEÑO MODULAR</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517601" y="661649"/>
            <a:ext cx="2648481"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a:t>
            </a:r>
            <a:r>
              <a:rPr lang="es-EC" sz="2000" b="1" dirty="0" smtClean="0">
                <a:solidFill>
                  <a:schemeClr val="tx2"/>
                </a:solidFill>
                <a:latin typeface="Arial" panose="020B0604020202020204" pitchFamily="34" charset="0"/>
                <a:cs typeface="Arial" panose="020B0604020202020204" pitchFamily="34" charset="0"/>
              </a:rPr>
              <a:t>Soporte </a:t>
            </a:r>
            <a:endParaRPr lang="es-EC" sz="2000" b="1" dirty="0">
              <a:solidFill>
                <a:schemeClr val="tx2"/>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59978229-1A3B-4306-A832-25D58EC5EE3A}"/>
              </a:ext>
            </a:extLst>
          </p:cNvPr>
          <p:cNvSpPr txBox="1"/>
          <p:nvPr/>
        </p:nvSpPr>
        <p:spPr>
          <a:xfrm>
            <a:off x="4069546" y="1157074"/>
            <a:ext cx="4536972" cy="400110"/>
          </a:xfrm>
          <a:prstGeom prst="rect">
            <a:avLst/>
          </a:prstGeom>
          <a:noFill/>
          <a:ln w="635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s-EC" sz="2000" b="1" dirty="0" smtClean="0">
                <a:latin typeface="+mj-lt"/>
              </a:rPr>
              <a:t>Bastidor</a:t>
            </a:r>
          </a:p>
        </p:txBody>
      </p:sp>
      <p:pic>
        <p:nvPicPr>
          <p:cNvPr id="2" name="Imagen 1"/>
          <p:cNvPicPr>
            <a:picLocks noChangeAspect="1"/>
          </p:cNvPicPr>
          <p:nvPr/>
        </p:nvPicPr>
        <p:blipFill>
          <a:blip r:embed="rId2"/>
          <a:stretch>
            <a:fillRect/>
          </a:stretch>
        </p:blipFill>
        <p:spPr>
          <a:xfrm>
            <a:off x="0" y="1597071"/>
            <a:ext cx="5797082" cy="2491603"/>
          </a:xfrm>
          <a:prstGeom prst="rect">
            <a:avLst/>
          </a:prstGeom>
        </p:spPr>
      </p:pic>
      <p:pic>
        <p:nvPicPr>
          <p:cNvPr id="3" name="Imagen 2"/>
          <p:cNvPicPr>
            <a:picLocks noChangeAspect="1"/>
          </p:cNvPicPr>
          <p:nvPr/>
        </p:nvPicPr>
        <p:blipFill>
          <a:blip r:embed="rId3"/>
          <a:stretch>
            <a:fillRect/>
          </a:stretch>
        </p:blipFill>
        <p:spPr>
          <a:xfrm>
            <a:off x="0" y="4062550"/>
            <a:ext cx="5082178" cy="2159380"/>
          </a:xfrm>
          <a:prstGeom prst="rect">
            <a:avLst/>
          </a:prstGeom>
        </p:spPr>
      </p:pic>
      <p:pic>
        <p:nvPicPr>
          <p:cNvPr id="8" name="Imagen 7"/>
          <p:cNvPicPr>
            <a:picLocks noChangeAspect="1"/>
          </p:cNvPicPr>
          <p:nvPr/>
        </p:nvPicPr>
        <p:blipFill>
          <a:blip r:embed="rId4"/>
          <a:stretch>
            <a:fillRect/>
          </a:stretch>
        </p:blipFill>
        <p:spPr>
          <a:xfrm>
            <a:off x="5844540" y="1778318"/>
            <a:ext cx="2650144" cy="2127477"/>
          </a:xfrm>
          <a:prstGeom prst="rect">
            <a:avLst/>
          </a:prstGeom>
        </p:spPr>
      </p:pic>
      <p:pic>
        <p:nvPicPr>
          <p:cNvPr id="9" name="Imagen 8"/>
          <p:cNvPicPr>
            <a:picLocks noChangeAspect="1"/>
          </p:cNvPicPr>
          <p:nvPr/>
        </p:nvPicPr>
        <p:blipFill>
          <a:blip r:embed="rId5"/>
          <a:stretch>
            <a:fillRect/>
          </a:stretch>
        </p:blipFill>
        <p:spPr>
          <a:xfrm>
            <a:off x="8533178" y="1765119"/>
            <a:ext cx="2648630" cy="2238279"/>
          </a:xfrm>
          <a:prstGeom prst="rect">
            <a:avLst/>
          </a:prstGeom>
        </p:spPr>
      </p:pic>
      <p:pic>
        <p:nvPicPr>
          <p:cNvPr id="10" name="Imagen 9"/>
          <p:cNvPicPr>
            <a:picLocks noChangeAspect="1"/>
          </p:cNvPicPr>
          <p:nvPr/>
        </p:nvPicPr>
        <p:blipFill>
          <a:blip r:embed="rId6"/>
          <a:stretch>
            <a:fillRect/>
          </a:stretch>
        </p:blipFill>
        <p:spPr>
          <a:xfrm>
            <a:off x="10930709" y="1763485"/>
            <a:ext cx="1026160" cy="2194560"/>
          </a:xfrm>
          <a:prstGeom prst="rect">
            <a:avLst/>
          </a:prstGeom>
        </p:spPr>
      </p:pic>
      <p:sp>
        <p:nvSpPr>
          <p:cNvPr id="11" name="Rectángulo 10">
            <a:extLst>
              <a:ext uri="{FF2B5EF4-FFF2-40B4-BE49-F238E27FC236}">
                <a16:creationId xmlns:a16="http://schemas.microsoft.com/office/drawing/2014/main" id="{FFD5A42C-5D65-4562-8733-DBE6B91DAE54}"/>
              </a:ext>
            </a:extLst>
          </p:cNvPr>
          <p:cNvSpPr/>
          <p:nvPr/>
        </p:nvSpPr>
        <p:spPr>
          <a:xfrm>
            <a:off x="5826035" y="4091892"/>
            <a:ext cx="6113416" cy="1668827"/>
          </a:xfrm>
          <a:prstGeom prst="rect">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just"/>
            <a:r>
              <a:rPr lang="es-ES" dirty="0"/>
              <a:t>En el estudio por elementos </a:t>
            </a:r>
            <a:r>
              <a:rPr lang="es-ES" dirty="0" smtClean="0"/>
              <a:t>finitos, podemos </a:t>
            </a:r>
            <a:r>
              <a:rPr lang="es-ES" dirty="0"/>
              <a:t>identificar el desplazamiento máximo que ocurre en el lugar donde se encuentra la caja reductora de velocidad, converge a un valor de 0.00368 [mm], dicho valor no genera problemas durante el funcionamiento de la máquina.  </a:t>
            </a:r>
            <a:endParaRPr lang="en-US" dirty="0"/>
          </a:p>
        </p:txBody>
      </p:sp>
      <p:sp>
        <p:nvSpPr>
          <p:cNvPr id="12" name="CuadroTexto 11">
            <a:extLst>
              <a:ext uri="{FF2B5EF4-FFF2-40B4-BE49-F238E27FC236}">
                <a16:creationId xmlns:a16="http://schemas.microsoft.com/office/drawing/2014/main" id="{E06A45F1-F1B4-4A25-9D91-776FF2C14EC2}"/>
              </a:ext>
            </a:extLst>
          </p:cNvPr>
          <p:cNvSpPr txBox="1"/>
          <p:nvPr/>
        </p:nvSpPr>
        <p:spPr>
          <a:xfrm>
            <a:off x="158273" y="6378305"/>
            <a:ext cx="2592377"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Guayasamín Esteban</a:t>
            </a:r>
          </a:p>
        </p:txBody>
      </p:sp>
    </p:spTree>
    <p:extLst>
      <p:ext uri="{BB962C8B-B14F-4D97-AF65-F5344CB8AC3E}">
        <p14:creationId xmlns:p14="http://schemas.microsoft.com/office/powerpoint/2010/main" val="21824441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830957"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III – DISEÑO MODULAR</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517601" y="661649"/>
            <a:ext cx="2648481"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a:t>
            </a:r>
            <a:r>
              <a:rPr lang="es-EC" sz="2000" b="1" dirty="0" smtClean="0">
                <a:solidFill>
                  <a:schemeClr val="tx2"/>
                </a:solidFill>
                <a:latin typeface="Arial" panose="020B0604020202020204" pitchFamily="34" charset="0"/>
                <a:cs typeface="Arial" panose="020B0604020202020204" pitchFamily="34" charset="0"/>
              </a:rPr>
              <a:t>Soporte </a:t>
            </a:r>
            <a:endParaRPr lang="es-EC" sz="2000" b="1" dirty="0">
              <a:solidFill>
                <a:schemeClr val="tx2"/>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59978229-1A3B-4306-A832-25D58EC5EE3A}"/>
              </a:ext>
            </a:extLst>
          </p:cNvPr>
          <p:cNvSpPr txBox="1"/>
          <p:nvPr/>
        </p:nvSpPr>
        <p:spPr>
          <a:xfrm>
            <a:off x="3965044" y="1117885"/>
            <a:ext cx="4536972" cy="400110"/>
          </a:xfrm>
          <a:prstGeom prst="rect">
            <a:avLst/>
          </a:prstGeom>
          <a:noFill/>
          <a:ln w="635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s-EC" sz="2000" b="1" dirty="0" smtClean="0">
                <a:latin typeface="+mj-lt"/>
              </a:rPr>
              <a:t>Soporte auxiliar </a:t>
            </a:r>
          </a:p>
        </p:txBody>
      </p:sp>
      <p:sp>
        <p:nvSpPr>
          <p:cNvPr id="12" name="Rectángulo 11">
            <a:extLst>
              <a:ext uri="{FF2B5EF4-FFF2-40B4-BE49-F238E27FC236}">
                <a16:creationId xmlns:a16="http://schemas.microsoft.com/office/drawing/2014/main" id="{FFD5A42C-5D65-4562-8733-DBE6B91DAE54}"/>
              </a:ext>
            </a:extLst>
          </p:cNvPr>
          <p:cNvSpPr/>
          <p:nvPr/>
        </p:nvSpPr>
        <p:spPr>
          <a:xfrm>
            <a:off x="152401" y="1501091"/>
            <a:ext cx="2473233" cy="4612326"/>
          </a:xfrm>
          <a:prstGeom prst="rect">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just"/>
            <a:r>
              <a:rPr lang="es-EC" dirty="0"/>
              <a:t>Las dimensiones de la estructura de </a:t>
            </a:r>
            <a:r>
              <a:rPr lang="es-EC" dirty="0" smtClean="0"/>
              <a:t>soporte auxiliar, </a:t>
            </a:r>
            <a:r>
              <a:rPr lang="es-EC" dirty="0"/>
              <a:t>fueron consideradas tomando en cuenta los siguientes factores: posición del eje de salida de la caja reductora de velocidades, dimensionamiento del módulo de rolado, seguridad de operación, postura de operación y mantenibilidad.</a:t>
            </a:r>
            <a:endParaRPr lang="en-US" dirty="0"/>
          </a:p>
        </p:txBody>
      </p:sp>
      <p:pic>
        <p:nvPicPr>
          <p:cNvPr id="14" name="Imagen 13"/>
          <p:cNvPicPr>
            <a:picLocks noChangeAspect="1"/>
          </p:cNvPicPr>
          <p:nvPr/>
        </p:nvPicPr>
        <p:blipFill>
          <a:blip r:embed="rId2"/>
          <a:stretch>
            <a:fillRect/>
          </a:stretch>
        </p:blipFill>
        <p:spPr>
          <a:xfrm>
            <a:off x="2783748" y="1543458"/>
            <a:ext cx="3791032" cy="1931263"/>
          </a:xfrm>
          <a:prstGeom prst="rect">
            <a:avLst/>
          </a:prstGeom>
        </p:spPr>
      </p:pic>
      <p:pic>
        <p:nvPicPr>
          <p:cNvPr id="15" name="Imagen 14"/>
          <p:cNvPicPr>
            <a:picLocks noChangeAspect="1"/>
          </p:cNvPicPr>
          <p:nvPr/>
        </p:nvPicPr>
        <p:blipFill>
          <a:blip r:embed="rId3"/>
          <a:stretch>
            <a:fillRect/>
          </a:stretch>
        </p:blipFill>
        <p:spPr>
          <a:xfrm>
            <a:off x="2720748" y="3528468"/>
            <a:ext cx="3875995" cy="2633607"/>
          </a:xfrm>
          <a:prstGeom prst="rect">
            <a:avLst/>
          </a:prstGeom>
        </p:spPr>
      </p:pic>
      <p:pic>
        <p:nvPicPr>
          <p:cNvPr id="16" name="Imagen 15"/>
          <p:cNvPicPr>
            <a:picLocks noChangeAspect="1"/>
          </p:cNvPicPr>
          <p:nvPr/>
        </p:nvPicPr>
        <p:blipFill>
          <a:blip r:embed="rId4"/>
          <a:stretch>
            <a:fillRect/>
          </a:stretch>
        </p:blipFill>
        <p:spPr>
          <a:xfrm>
            <a:off x="7151371" y="1792876"/>
            <a:ext cx="2449829" cy="2046693"/>
          </a:xfrm>
          <a:prstGeom prst="rect">
            <a:avLst/>
          </a:prstGeom>
        </p:spPr>
      </p:pic>
      <p:pic>
        <p:nvPicPr>
          <p:cNvPr id="17" name="Imagen 16"/>
          <p:cNvPicPr>
            <a:picLocks noChangeAspect="1"/>
          </p:cNvPicPr>
          <p:nvPr/>
        </p:nvPicPr>
        <p:blipFill>
          <a:blip r:embed="rId5"/>
          <a:stretch>
            <a:fillRect/>
          </a:stretch>
        </p:blipFill>
        <p:spPr>
          <a:xfrm>
            <a:off x="9595348" y="1792741"/>
            <a:ext cx="1390514" cy="2057041"/>
          </a:xfrm>
          <a:prstGeom prst="rect">
            <a:avLst/>
          </a:prstGeom>
        </p:spPr>
      </p:pic>
      <p:sp>
        <p:nvSpPr>
          <p:cNvPr id="18" name="Rectángulo 17">
            <a:extLst>
              <a:ext uri="{FF2B5EF4-FFF2-40B4-BE49-F238E27FC236}">
                <a16:creationId xmlns:a16="http://schemas.microsoft.com/office/drawing/2014/main" id="{FFD5A42C-5D65-4562-8733-DBE6B91DAE54}"/>
              </a:ext>
            </a:extLst>
          </p:cNvPr>
          <p:cNvSpPr/>
          <p:nvPr/>
        </p:nvSpPr>
        <p:spPr>
          <a:xfrm>
            <a:off x="6648993" y="4036421"/>
            <a:ext cx="5438503" cy="1802675"/>
          </a:xfrm>
          <a:prstGeom prst="rect">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just"/>
            <a:r>
              <a:rPr lang="es-EC" dirty="0"/>
              <a:t>L</a:t>
            </a:r>
            <a:r>
              <a:rPr lang="es-EC" dirty="0" smtClean="0"/>
              <a:t>a </a:t>
            </a:r>
            <a:r>
              <a:rPr lang="es-EC" dirty="0"/>
              <a:t>carga total </a:t>
            </a:r>
            <a:r>
              <a:rPr lang="es-EC" dirty="0" smtClean="0"/>
              <a:t>(QT) </a:t>
            </a:r>
            <a:r>
              <a:rPr lang="es-EC" dirty="0"/>
              <a:t>en la columna es menor que la carga </a:t>
            </a:r>
            <a:r>
              <a:rPr lang="es-EC" dirty="0" smtClean="0"/>
              <a:t>crítica </a:t>
            </a:r>
            <a:r>
              <a:rPr lang="es-EC" dirty="0"/>
              <a:t>(</a:t>
            </a:r>
            <a:r>
              <a:rPr lang="es-EC" dirty="0" err="1" smtClean="0"/>
              <a:t>Pcr</a:t>
            </a:r>
            <a:r>
              <a:rPr lang="es-EC" dirty="0" smtClean="0"/>
              <a:t> = 184 KN), </a:t>
            </a:r>
            <a:r>
              <a:rPr lang="es-EC" dirty="0"/>
              <a:t>mediante el análisis por elementos </a:t>
            </a:r>
            <a:r>
              <a:rPr lang="es-EC" dirty="0" smtClean="0"/>
              <a:t>finitos, nos </a:t>
            </a:r>
            <a:r>
              <a:rPr lang="es-EC" dirty="0"/>
              <a:t>muestra un factor de seguridad en el rango de [3.451 ; 15].</a:t>
            </a:r>
            <a:endParaRPr lang="en-US" dirty="0"/>
          </a:p>
        </p:txBody>
      </p:sp>
      <p:sp>
        <p:nvSpPr>
          <p:cNvPr id="13" name="CuadroTexto 12">
            <a:extLst>
              <a:ext uri="{FF2B5EF4-FFF2-40B4-BE49-F238E27FC236}">
                <a16:creationId xmlns:a16="http://schemas.microsoft.com/office/drawing/2014/main" id="{E06A45F1-F1B4-4A25-9D91-776FF2C14EC2}"/>
              </a:ext>
            </a:extLst>
          </p:cNvPr>
          <p:cNvSpPr txBox="1"/>
          <p:nvPr/>
        </p:nvSpPr>
        <p:spPr>
          <a:xfrm>
            <a:off x="158273" y="6378305"/>
            <a:ext cx="2592377"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Guayasamín Esteban</a:t>
            </a:r>
          </a:p>
        </p:txBody>
      </p:sp>
    </p:spTree>
    <p:extLst>
      <p:ext uri="{BB962C8B-B14F-4D97-AF65-F5344CB8AC3E}">
        <p14:creationId xmlns:p14="http://schemas.microsoft.com/office/powerpoint/2010/main" val="3203219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830957"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III – DISEÑO MODULAR</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568096" y="661649"/>
            <a:ext cx="2547492"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a:t>
            </a:r>
            <a:r>
              <a:rPr lang="es-EC" sz="2000" b="1" dirty="0" smtClean="0">
                <a:solidFill>
                  <a:schemeClr val="tx2"/>
                </a:solidFill>
                <a:latin typeface="Arial" panose="020B0604020202020204" pitchFamily="34" charset="0"/>
                <a:cs typeface="Arial" panose="020B0604020202020204" pitchFamily="34" charset="0"/>
              </a:rPr>
              <a:t>control </a:t>
            </a:r>
            <a:endParaRPr lang="es-EC" sz="2000" b="1" dirty="0">
              <a:solidFill>
                <a:schemeClr val="tx2"/>
              </a:solidFill>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stretch>
            <a:fillRect/>
          </a:stretch>
        </p:blipFill>
        <p:spPr>
          <a:xfrm>
            <a:off x="166823" y="1135872"/>
            <a:ext cx="4977126" cy="5016733"/>
          </a:xfrm>
          <a:prstGeom prst="rect">
            <a:avLst/>
          </a:prstGeom>
        </p:spPr>
      </p:pic>
      <p:pic>
        <p:nvPicPr>
          <p:cNvPr id="8" name="Imagen 7"/>
          <p:cNvPicPr>
            <a:picLocks noChangeAspect="1"/>
          </p:cNvPicPr>
          <p:nvPr/>
        </p:nvPicPr>
        <p:blipFill>
          <a:blip r:embed="rId3"/>
          <a:stretch>
            <a:fillRect/>
          </a:stretch>
        </p:blipFill>
        <p:spPr>
          <a:xfrm>
            <a:off x="5451936" y="1718444"/>
            <a:ext cx="6017253" cy="3624264"/>
          </a:xfrm>
          <a:prstGeom prst="rect">
            <a:avLst/>
          </a:prstGeom>
        </p:spPr>
      </p:pic>
      <p:sp>
        <p:nvSpPr>
          <p:cNvPr id="7" name="CuadroTexto 6">
            <a:extLst>
              <a:ext uri="{FF2B5EF4-FFF2-40B4-BE49-F238E27FC236}">
                <a16:creationId xmlns:a16="http://schemas.microsoft.com/office/drawing/2014/main" id="{E06A45F1-F1B4-4A25-9D91-776FF2C14EC2}"/>
              </a:ext>
            </a:extLst>
          </p:cNvPr>
          <p:cNvSpPr txBox="1"/>
          <p:nvPr/>
        </p:nvSpPr>
        <p:spPr>
          <a:xfrm>
            <a:off x="158273" y="6378305"/>
            <a:ext cx="2592377"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Guayasamín Esteban</a:t>
            </a:r>
          </a:p>
        </p:txBody>
      </p:sp>
    </p:spTree>
    <p:extLst>
      <p:ext uri="{BB962C8B-B14F-4D97-AF65-F5344CB8AC3E}">
        <p14:creationId xmlns:p14="http://schemas.microsoft.com/office/powerpoint/2010/main" val="6089215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830957"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III – DISEÑO MODULAR</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568096" y="661649"/>
            <a:ext cx="2547492"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a:t>
            </a:r>
            <a:r>
              <a:rPr lang="es-EC" sz="2000" b="1" dirty="0" smtClean="0">
                <a:solidFill>
                  <a:schemeClr val="tx2"/>
                </a:solidFill>
                <a:latin typeface="Arial" panose="020B0604020202020204" pitchFamily="34" charset="0"/>
                <a:cs typeface="Arial" panose="020B0604020202020204" pitchFamily="34" charset="0"/>
              </a:rPr>
              <a:t>control </a:t>
            </a:r>
            <a:endParaRPr lang="es-EC" sz="2000" b="1" dirty="0">
              <a:solidFill>
                <a:schemeClr val="tx2"/>
              </a:solidFill>
              <a:latin typeface="Arial" panose="020B0604020202020204" pitchFamily="34" charset="0"/>
              <a:cs typeface="Arial" panose="020B0604020202020204" pitchFamily="34" charset="0"/>
            </a:endParaRPr>
          </a:p>
        </p:txBody>
      </p:sp>
      <p:pic>
        <p:nvPicPr>
          <p:cNvPr id="7" name="Imagen 6"/>
          <p:cNvPicPr>
            <a:picLocks noChangeAspect="1"/>
          </p:cNvPicPr>
          <p:nvPr/>
        </p:nvPicPr>
        <p:blipFill>
          <a:blip r:embed="rId2"/>
          <a:stretch>
            <a:fillRect/>
          </a:stretch>
        </p:blipFill>
        <p:spPr>
          <a:xfrm>
            <a:off x="391886" y="1118092"/>
            <a:ext cx="3801291" cy="4838571"/>
          </a:xfrm>
          <a:prstGeom prst="rect">
            <a:avLst/>
          </a:prstGeom>
        </p:spPr>
      </p:pic>
      <p:pic>
        <p:nvPicPr>
          <p:cNvPr id="9" name="Imagen 8"/>
          <p:cNvPicPr>
            <a:picLocks noChangeAspect="1"/>
          </p:cNvPicPr>
          <p:nvPr/>
        </p:nvPicPr>
        <p:blipFill>
          <a:blip r:embed="rId3"/>
          <a:stretch>
            <a:fillRect/>
          </a:stretch>
        </p:blipFill>
        <p:spPr>
          <a:xfrm>
            <a:off x="4571999" y="1626463"/>
            <a:ext cx="7039537" cy="3389674"/>
          </a:xfrm>
          <a:prstGeom prst="rect">
            <a:avLst/>
          </a:prstGeom>
        </p:spPr>
      </p:pic>
      <p:sp>
        <p:nvSpPr>
          <p:cNvPr id="8" name="CuadroTexto 7">
            <a:extLst>
              <a:ext uri="{FF2B5EF4-FFF2-40B4-BE49-F238E27FC236}">
                <a16:creationId xmlns:a16="http://schemas.microsoft.com/office/drawing/2014/main" id="{E06A45F1-F1B4-4A25-9D91-776FF2C14EC2}"/>
              </a:ext>
            </a:extLst>
          </p:cNvPr>
          <p:cNvSpPr txBox="1"/>
          <p:nvPr/>
        </p:nvSpPr>
        <p:spPr>
          <a:xfrm>
            <a:off x="158273" y="6378305"/>
            <a:ext cx="2592377"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Guayasamín Esteban</a:t>
            </a:r>
          </a:p>
        </p:txBody>
      </p:sp>
    </p:spTree>
    <p:extLst>
      <p:ext uri="{BB962C8B-B14F-4D97-AF65-F5344CB8AC3E}">
        <p14:creationId xmlns:p14="http://schemas.microsoft.com/office/powerpoint/2010/main" val="36725223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contenido 13">
            <a:extLst>
              <a:ext uri="{FF2B5EF4-FFF2-40B4-BE49-F238E27FC236}">
                <a16:creationId xmlns:a16="http://schemas.microsoft.com/office/drawing/2014/main" id="{F2D640EE-D0E4-4D11-AE74-9C7970E647E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98166" y="1313454"/>
            <a:ext cx="2797834" cy="1800000"/>
          </a:xfrm>
        </p:spPr>
      </p:pic>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6851374"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CONSTRUCCIÓN Y PRUEBAS</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538426" y="661649"/>
            <a:ext cx="2606804"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curvado</a:t>
            </a:r>
          </a:p>
        </p:txBody>
      </p:sp>
      <p:sp>
        <p:nvSpPr>
          <p:cNvPr id="7" name="CuadroTexto 6">
            <a:extLst>
              <a:ext uri="{FF2B5EF4-FFF2-40B4-BE49-F238E27FC236}">
                <a16:creationId xmlns:a16="http://schemas.microsoft.com/office/drawing/2014/main" id="{47678DE9-9D3D-4B2D-A86F-B4142B5311BC}"/>
              </a:ext>
            </a:extLst>
          </p:cNvPr>
          <p:cNvSpPr txBox="1"/>
          <p:nvPr/>
        </p:nvSpPr>
        <p:spPr>
          <a:xfrm>
            <a:off x="94986" y="6378305"/>
            <a:ext cx="1948739"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Taco Jonathan</a:t>
            </a:r>
          </a:p>
        </p:txBody>
      </p:sp>
      <p:pic>
        <p:nvPicPr>
          <p:cNvPr id="15" name="Imagen 14">
            <a:extLst>
              <a:ext uri="{FF2B5EF4-FFF2-40B4-BE49-F238E27FC236}">
                <a16:creationId xmlns:a16="http://schemas.microsoft.com/office/drawing/2014/main" id="{33BC9EF5-6A24-4A50-9110-81D06E996B6F}"/>
              </a:ext>
            </a:extLst>
          </p:cNvPr>
          <p:cNvPicPr/>
          <p:nvPr/>
        </p:nvPicPr>
        <p:blipFill rotWithShape="1">
          <a:blip r:embed="rId3"/>
          <a:srcRect r="56522" b="13703"/>
          <a:stretch/>
        </p:blipFill>
        <p:spPr>
          <a:xfrm>
            <a:off x="575931" y="1304955"/>
            <a:ext cx="2584174" cy="1800000"/>
          </a:xfrm>
          <a:prstGeom prst="rect">
            <a:avLst/>
          </a:prstGeom>
        </p:spPr>
      </p:pic>
      <p:pic>
        <p:nvPicPr>
          <p:cNvPr id="20" name="Imagen 19">
            <a:extLst>
              <a:ext uri="{FF2B5EF4-FFF2-40B4-BE49-F238E27FC236}">
                <a16:creationId xmlns:a16="http://schemas.microsoft.com/office/drawing/2014/main" id="{F65A9F62-F36B-49C8-9D8F-EFE798EF09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8" t="30531" r="8183" b="20193"/>
          <a:stretch/>
        </p:blipFill>
        <p:spPr>
          <a:xfrm>
            <a:off x="6234061" y="1304955"/>
            <a:ext cx="2675049" cy="1800000"/>
          </a:xfrm>
          <a:prstGeom prst="rect">
            <a:avLst/>
          </a:prstGeom>
        </p:spPr>
      </p:pic>
      <p:pic>
        <p:nvPicPr>
          <p:cNvPr id="25" name="Imagen 24">
            <a:extLst>
              <a:ext uri="{FF2B5EF4-FFF2-40B4-BE49-F238E27FC236}">
                <a16:creationId xmlns:a16="http://schemas.microsoft.com/office/drawing/2014/main" id="{97A8669E-6494-4B2E-93DA-0A178A914C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479" t="16617"/>
          <a:stretch/>
        </p:blipFill>
        <p:spPr>
          <a:xfrm>
            <a:off x="583200" y="3282351"/>
            <a:ext cx="2035905" cy="2737950"/>
          </a:xfrm>
          <a:prstGeom prst="rect">
            <a:avLst/>
          </a:prstGeom>
        </p:spPr>
      </p:pic>
      <p:pic>
        <p:nvPicPr>
          <p:cNvPr id="29" name="Imagen 28">
            <a:extLst>
              <a:ext uri="{FF2B5EF4-FFF2-40B4-BE49-F238E27FC236}">
                <a16:creationId xmlns:a16="http://schemas.microsoft.com/office/drawing/2014/main" id="{CC5332B9-48D4-465E-A906-084340384A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0822"/>
          <a:stretch/>
        </p:blipFill>
        <p:spPr>
          <a:xfrm>
            <a:off x="2764741" y="3268788"/>
            <a:ext cx="2274719" cy="2737951"/>
          </a:xfrm>
          <a:prstGeom prst="rect">
            <a:avLst/>
          </a:prstGeom>
        </p:spPr>
      </p:pic>
      <p:pic>
        <p:nvPicPr>
          <p:cNvPr id="31" name="Imagen 30">
            <a:extLst>
              <a:ext uri="{FF2B5EF4-FFF2-40B4-BE49-F238E27FC236}">
                <a16:creationId xmlns:a16="http://schemas.microsoft.com/office/drawing/2014/main" id="{458B0192-8D4B-465C-8812-382216B624C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7633" b="25716"/>
          <a:stretch/>
        </p:blipFill>
        <p:spPr>
          <a:xfrm>
            <a:off x="5185098" y="3282351"/>
            <a:ext cx="3890797" cy="1395663"/>
          </a:xfrm>
          <a:prstGeom prst="rect">
            <a:avLst/>
          </a:prstGeom>
        </p:spPr>
      </p:pic>
      <p:pic>
        <p:nvPicPr>
          <p:cNvPr id="33" name="Imagen 32">
            <a:extLst>
              <a:ext uri="{FF2B5EF4-FFF2-40B4-BE49-F238E27FC236}">
                <a16:creationId xmlns:a16="http://schemas.microsoft.com/office/drawing/2014/main" id="{8B1ADA75-F1EF-4F4B-8FB6-943A895A46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4541" b="18454"/>
          <a:stretch/>
        </p:blipFill>
        <p:spPr>
          <a:xfrm>
            <a:off x="5185097" y="4678014"/>
            <a:ext cx="3890797" cy="1328725"/>
          </a:xfrm>
          <a:prstGeom prst="rect">
            <a:avLst/>
          </a:prstGeom>
        </p:spPr>
      </p:pic>
      <p:pic>
        <p:nvPicPr>
          <p:cNvPr id="3" name="Imagen 2">
            <a:extLst>
              <a:ext uri="{FF2B5EF4-FFF2-40B4-BE49-F238E27FC236}">
                <a16:creationId xmlns:a16="http://schemas.microsoft.com/office/drawing/2014/main" id="{2EC2C021-9EFC-4A0F-ACA4-1D662B3C8D57}"/>
              </a:ext>
            </a:extLst>
          </p:cNvPr>
          <p:cNvPicPr>
            <a:picLocks noChangeAspect="1"/>
          </p:cNvPicPr>
          <p:nvPr/>
        </p:nvPicPr>
        <p:blipFill rotWithShape="1">
          <a:blip r:embed="rId9"/>
          <a:srcRect l="9229" t="14445" r="28370" b="9911"/>
          <a:stretch/>
        </p:blipFill>
        <p:spPr>
          <a:xfrm rot="5400000">
            <a:off x="8434116" y="2049294"/>
            <a:ext cx="4358478" cy="2886799"/>
          </a:xfrm>
          <a:prstGeom prst="rect">
            <a:avLst/>
          </a:prstGeom>
        </p:spPr>
      </p:pic>
    </p:spTree>
    <p:extLst>
      <p:ext uri="{BB962C8B-B14F-4D97-AF65-F5344CB8AC3E}">
        <p14:creationId xmlns:p14="http://schemas.microsoft.com/office/powerpoint/2010/main" val="17297795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FC96D6C-6D2A-45FE-B966-44E6D1C5441E}"/>
              </a:ext>
            </a:extLst>
          </p:cNvPr>
          <p:cNvSpPr>
            <a:spLocks noGrp="1"/>
          </p:cNvSpPr>
          <p:nvPr>
            <p:ph type="title"/>
          </p:nvPr>
        </p:nvSpPr>
        <p:spPr>
          <a:xfrm>
            <a:off x="609600" y="141141"/>
            <a:ext cx="5084065"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 - GENERALIDADES</a:t>
            </a:r>
          </a:p>
        </p:txBody>
      </p:sp>
      <p:cxnSp>
        <p:nvCxnSpPr>
          <p:cNvPr id="7" name="Conector recto 6">
            <a:extLst>
              <a:ext uri="{FF2B5EF4-FFF2-40B4-BE49-F238E27FC236}">
                <a16:creationId xmlns:a16="http://schemas.microsoft.com/office/drawing/2014/main" id="{83D7219F-FC92-4633-A8F3-00ECA04FCC8E}"/>
              </a:ext>
            </a:extLst>
          </p:cNvPr>
          <p:cNvCxnSpPr/>
          <p:nvPr/>
        </p:nvCxnSpPr>
        <p:spPr>
          <a:xfrm>
            <a:off x="198119" y="942527"/>
            <a:ext cx="11795760" cy="0"/>
          </a:xfrm>
          <a:prstGeom prst="line">
            <a:avLst/>
          </a:prstGeom>
        </p:spPr>
        <p:style>
          <a:lnRef idx="1">
            <a:schemeClr val="dk1"/>
          </a:lnRef>
          <a:fillRef idx="0">
            <a:schemeClr val="dk1"/>
          </a:fillRef>
          <a:effectRef idx="0">
            <a:schemeClr val="dk1"/>
          </a:effectRef>
          <a:fontRef idx="minor">
            <a:schemeClr val="tx1"/>
          </a:fontRef>
        </p:style>
      </p:cxnSp>
      <p:sp>
        <p:nvSpPr>
          <p:cNvPr id="8" name="CuadroTexto 7">
            <a:extLst>
              <a:ext uri="{FF2B5EF4-FFF2-40B4-BE49-F238E27FC236}">
                <a16:creationId xmlns:a16="http://schemas.microsoft.com/office/drawing/2014/main" id="{23D5E9C8-270A-4250-948D-F542726BEBB7}"/>
              </a:ext>
            </a:extLst>
          </p:cNvPr>
          <p:cNvSpPr txBox="1"/>
          <p:nvPr/>
        </p:nvSpPr>
        <p:spPr>
          <a:xfrm>
            <a:off x="4846565" y="532135"/>
            <a:ext cx="2300748" cy="461665"/>
          </a:xfrm>
          <a:prstGeom prst="rect">
            <a:avLst/>
          </a:prstGeom>
          <a:noFill/>
        </p:spPr>
        <p:txBody>
          <a:bodyPr wrap="square" rtlCol="0">
            <a:spAutoFit/>
          </a:bodyPr>
          <a:lstStyle/>
          <a:p>
            <a:pPr algn="ctr"/>
            <a:r>
              <a:rPr lang="es-EC" sz="2400" b="1" dirty="0">
                <a:solidFill>
                  <a:schemeClr val="tx2"/>
                </a:solidFill>
                <a:latin typeface="Arial" panose="020B0604020202020204" pitchFamily="34" charset="0"/>
                <a:cs typeface="Arial" panose="020B0604020202020204" pitchFamily="34" charset="0"/>
              </a:rPr>
              <a:t>Alcance</a:t>
            </a:r>
          </a:p>
        </p:txBody>
      </p:sp>
      <p:graphicFrame>
        <p:nvGraphicFramePr>
          <p:cNvPr id="4" name="Diagrama 3">
            <a:extLst>
              <a:ext uri="{FF2B5EF4-FFF2-40B4-BE49-F238E27FC236}">
                <a16:creationId xmlns:a16="http://schemas.microsoft.com/office/drawing/2014/main" id="{F1D59074-20BF-44BC-9B3B-413354463E3F}"/>
              </a:ext>
            </a:extLst>
          </p:cNvPr>
          <p:cNvGraphicFramePr/>
          <p:nvPr>
            <p:extLst>
              <p:ext uri="{D42A27DB-BD31-4B8C-83A1-F6EECF244321}">
                <p14:modId xmlns:p14="http://schemas.microsoft.com/office/powerpoint/2010/main" val="456616561"/>
              </p:ext>
            </p:extLst>
          </p:nvPr>
        </p:nvGraphicFramePr>
        <p:xfrm>
          <a:off x="1419533" y="1157412"/>
          <a:ext cx="9851923" cy="5070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1">
            <a:extLst>
              <a:ext uri="{FF2B5EF4-FFF2-40B4-BE49-F238E27FC236}">
                <a16:creationId xmlns:a16="http://schemas.microsoft.com/office/drawing/2014/main" id="{2ED3AAA2-D97E-4A38-8FF3-C8C2E96EA226}"/>
              </a:ext>
            </a:extLst>
          </p:cNvPr>
          <p:cNvSpPr txBox="1"/>
          <p:nvPr/>
        </p:nvSpPr>
        <p:spPr>
          <a:xfrm>
            <a:off x="5052497" y="5345601"/>
            <a:ext cx="2778897" cy="709974"/>
          </a:xfrm>
          <a:prstGeom prst="roundRect">
            <a:avLst/>
          </a:prstGeom>
          <a:effectLst>
            <a:glow rad="1016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s-EC" sz="1800" dirty="0">
                <a:latin typeface="Times New Roman" panose="02020603050405020304" pitchFamily="18" charset="0"/>
                <a:cs typeface="Times New Roman" panose="02020603050405020304" pitchFamily="18" charset="0"/>
              </a:rPr>
              <a:t>Planos de diseño. 
Memoria de cálculo.</a:t>
            </a:r>
            <a:endParaRPr lang="es-EC" dirty="0"/>
          </a:p>
        </p:txBody>
      </p:sp>
      <p:sp>
        <p:nvSpPr>
          <p:cNvPr id="20" name="AutoShape 2">
            <a:extLst>
              <a:ext uri="{FF2B5EF4-FFF2-40B4-BE49-F238E27FC236}">
                <a16:creationId xmlns:a16="http://schemas.microsoft.com/office/drawing/2014/main" id="{0FDC9600-B048-4D5D-88F9-E995D998C22E}"/>
              </a:ext>
            </a:extLst>
          </p:cNvPr>
          <p:cNvSpPr>
            <a:spLocks noChangeAspect="1" noChangeArrowheads="1"/>
          </p:cNvSpPr>
          <p:nvPr/>
        </p:nvSpPr>
        <p:spPr bwMode="auto">
          <a:xfrm>
            <a:off x="5943600" y="3276600"/>
            <a:ext cx="1064234" cy="106423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2" name="Imagen 21">
            <a:extLst>
              <a:ext uri="{FF2B5EF4-FFF2-40B4-BE49-F238E27FC236}">
                <a16:creationId xmlns:a16="http://schemas.microsoft.com/office/drawing/2014/main" id="{7E60B876-FEEA-485C-85EE-61C6BC946799}"/>
              </a:ext>
            </a:extLst>
          </p:cNvPr>
          <p:cNvPicPr>
            <a:picLocks noChangeAspect="1"/>
          </p:cNvPicPr>
          <p:nvPr/>
        </p:nvPicPr>
        <p:blipFill>
          <a:blip r:embed="rId7"/>
          <a:stretch>
            <a:fillRect/>
          </a:stretch>
        </p:blipFill>
        <p:spPr>
          <a:xfrm>
            <a:off x="8996337" y="3074108"/>
            <a:ext cx="2707699" cy="18309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4" name="Conector: angular 23">
            <a:extLst>
              <a:ext uri="{FF2B5EF4-FFF2-40B4-BE49-F238E27FC236}">
                <a16:creationId xmlns:a16="http://schemas.microsoft.com/office/drawing/2014/main" id="{8D1A8C5C-126B-4E52-A348-D4206C4341B0}"/>
              </a:ext>
            </a:extLst>
          </p:cNvPr>
          <p:cNvCxnSpPr>
            <a:cxnSpLocks/>
          </p:cNvCxnSpPr>
          <p:nvPr/>
        </p:nvCxnSpPr>
        <p:spPr>
          <a:xfrm rot="5400000" flipH="1" flipV="1">
            <a:off x="8216443" y="4288820"/>
            <a:ext cx="1127208" cy="432580"/>
          </a:xfrm>
          <a:prstGeom prst="bentConnector3">
            <a:avLst>
              <a:gd name="adj1" fmla="val 98411"/>
            </a:avLst>
          </a:prstGeom>
          <a:ln>
            <a:tailEnd type="triangle"/>
          </a:ln>
        </p:spPr>
        <p:style>
          <a:lnRef idx="2">
            <a:schemeClr val="dk1"/>
          </a:lnRef>
          <a:fillRef idx="0">
            <a:schemeClr val="dk1"/>
          </a:fillRef>
          <a:effectRef idx="1">
            <a:schemeClr val="dk1"/>
          </a:effectRef>
          <a:fontRef idx="minor">
            <a:schemeClr val="tx1"/>
          </a:fontRef>
        </p:style>
      </p:cxnSp>
      <p:graphicFrame>
        <p:nvGraphicFramePr>
          <p:cNvPr id="34" name="Diagrama 33">
            <a:extLst>
              <a:ext uri="{FF2B5EF4-FFF2-40B4-BE49-F238E27FC236}">
                <a16:creationId xmlns:a16="http://schemas.microsoft.com/office/drawing/2014/main" id="{8BBBD974-9E45-4A74-B3C2-E65C23C2CE29}"/>
              </a:ext>
            </a:extLst>
          </p:cNvPr>
          <p:cNvGraphicFramePr/>
          <p:nvPr>
            <p:extLst>
              <p:ext uri="{D42A27DB-BD31-4B8C-83A1-F6EECF244321}">
                <p14:modId xmlns:p14="http://schemas.microsoft.com/office/powerpoint/2010/main" val="778015459"/>
              </p:ext>
            </p:extLst>
          </p:nvPr>
        </p:nvGraphicFramePr>
        <p:xfrm>
          <a:off x="-219673" y="2702653"/>
          <a:ext cx="4921950" cy="23851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36" name="Conector: angular 35">
            <a:extLst>
              <a:ext uri="{FF2B5EF4-FFF2-40B4-BE49-F238E27FC236}">
                <a16:creationId xmlns:a16="http://schemas.microsoft.com/office/drawing/2014/main" id="{21F5E03F-1CE9-4C17-A3A2-E85B336B2EF2}"/>
              </a:ext>
            </a:extLst>
          </p:cNvPr>
          <p:cNvCxnSpPr>
            <a:cxnSpLocks/>
          </p:cNvCxnSpPr>
          <p:nvPr/>
        </p:nvCxnSpPr>
        <p:spPr>
          <a:xfrm rot="16200000" flipV="1">
            <a:off x="936891" y="5185795"/>
            <a:ext cx="809211" cy="650145"/>
          </a:xfrm>
          <a:prstGeom prst="bentConnector3">
            <a:avLst>
              <a:gd name="adj1" fmla="val 791"/>
            </a:avLst>
          </a:prstGeom>
          <a:ln>
            <a:tailEnd type="triangle"/>
          </a:ln>
        </p:spPr>
        <p:style>
          <a:lnRef idx="2">
            <a:schemeClr val="dk1"/>
          </a:lnRef>
          <a:fillRef idx="0">
            <a:schemeClr val="dk1"/>
          </a:fillRef>
          <a:effectRef idx="1">
            <a:schemeClr val="dk1"/>
          </a:effectRef>
          <a:fontRef idx="minor">
            <a:schemeClr val="tx1"/>
          </a:fontRef>
        </p:style>
      </p:cxnSp>
      <p:pic>
        <p:nvPicPr>
          <p:cNvPr id="2052" name="Picture 4">
            <a:extLst>
              <a:ext uri="{FF2B5EF4-FFF2-40B4-BE49-F238E27FC236}">
                <a16:creationId xmlns:a16="http://schemas.microsoft.com/office/drawing/2014/main" id="{ACDCFBDB-3892-4740-99CA-649243D1FE5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03243" y="1138913"/>
            <a:ext cx="2135930" cy="141907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lementos principales a la hora de elegir Reductores Mecánicos.">
            <a:extLst>
              <a:ext uri="{FF2B5EF4-FFF2-40B4-BE49-F238E27FC236}">
                <a16:creationId xmlns:a16="http://schemas.microsoft.com/office/drawing/2014/main" id="{F230AAFF-3BA5-4E7A-A6CC-391C1761A73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7748" t="7328" r="37060" b="52903"/>
          <a:stretch/>
        </p:blipFill>
        <p:spPr bwMode="auto">
          <a:xfrm>
            <a:off x="9568106" y="1138913"/>
            <a:ext cx="1919640" cy="1771583"/>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Conector: angular 14">
            <a:extLst>
              <a:ext uri="{FF2B5EF4-FFF2-40B4-BE49-F238E27FC236}">
                <a16:creationId xmlns:a16="http://schemas.microsoft.com/office/drawing/2014/main" id="{3D125963-6A95-44A8-9790-F03CA06B98B8}"/>
              </a:ext>
            </a:extLst>
          </p:cNvPr>
          <p:cNvCxnSpPr>
            <a:cxnSpLocks/>
          </p:cNvCxnSpPr>
          <p:nvPr/>
        </p:nvCxnSpPr>
        <p:spPr>
          <a:xfrm rot="10800000" flipV="1">
            <a:off x="7831394" y="5068714"/>
            <a:ext cx="732364" cy="631874"/>
          </a:xfrm>
          <a:prstGeom prst="bentConnector3">
            <a:avLst>
              <a:gd name="adj1" fmla="val 1143"/>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921652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6851374"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CONSTRUCCIÓN Y PRUEBAS</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282621" y="661649"/>
            <a:ext cx="3118419"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Transmisión</a:t>
            </a:r>
          </a:p>
        </p:txBody>
      </p:sp>
      <p:pic>
        <p:nvPicPr>
          <p:cNvPr id="8" name="Imagen 7" descr="Diagrama&#10;&#10;Descripción generada automáticamente">
            <a:extLst>
              <a:ext uri="{FF2B5EF4-FFF2-40B4-BE49-F238E27FC236}">
                <a16:creationId xmlns:a16="http://schemas.microsoft.com/office/drawing/2014/main" id="{0E729375-829B-4A5C-8015-0A35BB9D86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47358"/>
            <a:ext cx="4931271" cy="3093823"/>
          </a:xfrm>
          <a:prstGeom prst="rect">
            <a:avLst/>
          </a:prstGeom>
          <a:noFill/>
          <a:ln>
            <a:solidFill>
              <a:schemeClr val="tx1"/>
            </a:solidFill>
          </a:ln>
        </p:spPr>
      </p:pic>
      <p:pic>
        <p:nvPicPr>
          <p:cNvPr id="9" name="Imagen 8" descr="Imagen que contiene edificio, coche, cocina, lado&#10;&#10;Descripción generada automáticamente">
            <a:extLst>
              <a:ext uri="{FF2B5EF4-FFF2-40B4-BE49-F238E27FC236}">
                <a16:creationId xmlns:a16="http://schemas.microsoft.com/office/drawing/2014/main" id="{FEA1FBB4-FE69-4F4D-8E78-F563EF3E9141}"/>
              </a:ext>
            </a:extLst>
          </p:cNvPr>
          <p:cNvPicPr>
            <a:picLocks noChangeAspect="1"/>
          </p:cNvPicPr>
          <p:nvPr/>
        </p:nvPicPr>
        <p:blipFill>
          <a:blip r:embed="rId3"/>
          <a:stretch>
            <a:fillRect/>
          </a:stretch>
        </p:blipFill>
        <p:spPr>
          <a:xfrm>
            <a:off x="5841830" y="1308322"/>
            <a:ext cx="5400040" cy="1265555"/>
          </a:xfrm>
          <a:prstGeom prst="rect">
            <a:avLst/>
          </a:prstGeom>
        </p:spPr>
      </p:pic>
      <p:pic>
        <p:nvPicPr>
          <p:cNvPr id="11" name="Imagen 10" descr="Imagen que contiene interior, cocina, cacerola, estufa&#10;&#10;Descripción generada automáticamente">
            <a:extLst>
              <a:ext uri="{FF2B5EF4-FFF2-40B4-BE49-F238E27FC236}">
                <a16:creationId xmlns:a16="http://schemas.microsoft.com/office/drawing/2014/main" id="{0F2E4DD5-C519-437C-AAC9-43EDC552EF51}"/>
              </a:ext>
            </a:extLst>
          </p:cNvPr>
          <p:cNvPicPr>
            <a:picLocks noChangeAspect="1"/>
          </p:cNvPicPr>
          <p:nvPr/>
        </p:nvPicPr>
        <p:blipFill>
          <a:blip r:embed="rId4"/>
          <a:stretch>
            <a:fillRect/>
          </a:stretch>
        </p:blipFill>
        <p:spPr>
          <a:xfrm>
            <a:off x="9290685" y="2977850"/>
            <a:ext cx="2291715" cy="2612548"/>
          </a:xfrm>
          <a:prstGeom prst="rect">
            <a:avLst/>
          </a:prstGeom>
        </p:spPr>
      </p:pic>
      <p:pic>
        <p:nvPicPr>
          <p:cNvPr id="13" name="Imagen 12" descr="Diagrama&#10;&#10;Descripción generada automáticamente">
            <a:extLst>
              <a:ext uri="{FF2B5EF4-FFF2-40B4-BE49-F238E27FC236}">
                <a16:creationId xmlns:a16="http://schemas.microsoft.com/office/drawing/2014/main" id="{7C712184-DC7A-425F-9CC6-55802A660AEC}"/>
              </a:ext>
            </a:extLst>
          </p:cNvPr>
          <p:cNvPicPr>
            <a:picLocks noChangeAspect="1"/>
          </p:cNvPicPr>
          <p:nvPr/>
        </p:nvPicPr>
        <p:blipFill>
          <a:blip r:embed="rId5"/>
          <a:stretch>
            <a:fillRect/>
          </a:stretch>
        </p:blipFill>
        <p:spPr>
          <a:xfrm>
            <a:off x="5841830" y="2814576"/>
            <a:ext cx="3176754" cy="3012273"/>
          </a:xfrm>
          <a:prstGeom prst="rect">
            <a:avLst/>
          </a:prstGeom>
          <a:ln>
            <a:solidFill>
              <a:schemeClr val="tx1"/>
            </a:solidFill>
          </a:ln>
        </p:spPr>
      </p:pic>
      <p:sp>
        <p:nvSpPr>
          <p:cNvPr id="10" name="CuadroTexto 9">
            <a:extLst>
              <a:ext uri="{FF2B5EF4-FFF2-40B4-BE49-F238E27FC236}">
                <a16:creationId xmlns:a16="http://schemas.microsoft.com/office/drawing/2014/main" id="{A425B1FA-9361-4E19-BB81-48D6DF6A50AA}"/>
              </a:ext>
            </a:extLst>
          </p:cNvPr>
          <p:cNvSpPr txBox="1"/>
          <p:nvPr/>
        </p:nvSpPr>
        <p:spPr>
          <a:xfrm>
            <a:off x="142561" y="6378305"/>
            <a:ext cx="2145139"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Ramón Santiago</a:t>
            </a:r>
          </a:p>
        </p:txBody>
      </p:sp>
    </p:spTree>
    <p:extLst>
      <p:ext uri="{BB962C8B-B14F-4D97-AF65-F5344CB8AC3E}">
        <p14:creationId xmlns:p14="http://schemas.microsoft.com/office/powerpoint/2010/main" val="5242719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6851374"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CONSTRUCCIÓN Y PRUEBAS</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011842" y="661649"/>
            <a:ext cx="3659977"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Soporte y control</a:t>
            </a:r>
          </a:p>
        </p:txBody>
      </p:sp>
      <p:pic>
        <p:nvPicPr>
          <p:cNvPr id="2" name="Imagen 1"/>
          <p:cNvPicPr>
            <a:picLocks noChangeAspect="1"/>
          </p:cNvPicPr>
          <p:nvPr/>
        </p:nvPicPr>
        <p:blipFill>
          <a:blip r:embed="rId2"/>
          <a:stretch>
            <a:fillRect/>
          </a:stretch>
        </p:blipFill>
        <p:spPr>
          <a:xfrm>
            <a:off x="0" y="1420858"/>
            <a:ext cx="6181806" cy="3725907"/>
          </a:xfrm>
          <a:prstGeom prst="rect">
            <a:avLst/>
          </a:prstGeom>
        </p:spPr>
      </p:pic>
      <p:pic>
        <p:nvPicPr>
          <p:cNvPr id="7" name="Imagen 6"/>
          <p:cNvPicPr>
            <a:picLocks noChangeAspect="1"/>
          </p:cNvPicPr>
          <p:nvPr/>
        </p:nvPicPr>
        <p:blipFill>
          <a:blip r:embed="rId3"/>
          <a:stretch>
            <a:fillRect/>
          </a:stretch>
        </p:blipFill>
        <p:spPr>
          <a:xfrm>
            <a:off x="6144504" y="1479639"/>
            <a:ext cx="5877679" cy="3105424"/>
          </a:xfrm>
          <a:prstGeom prst="rect">
            <a:avLst/>
          </a:prstGeom>
        </p:spPr>
      </p:pic>
      <p:sp>
        <p:nvSpPr>
          <p:cNvPr id="8" name="CuadroTexto 7">
            <a:extLst>
              <a:ext uri="{FF2B5EF4-FFF2-40B4-BE49-F238E27FC236}">
                <a16:creationId xmlns:a16="http://schemas.microsoft.com/office/drawing/2014/main" id="{E06A45F1-F1B4-4A25-9D91-776FF2C14EC2}"/>
              </a:ext>
            </a:extLst>
          </p:cNvPr>
          <p:cNvSpPr txBox="1"/>
          <p:nvPr/>
        </p:nvSpPr>
        <p:spPr>
          <a:xfrm>
            <a:off x="158273" y="6378305"/>
            <a:ext cx="2592377"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Guayasamín Esteban</a:t>
            </a:r>
          </a:p>
        </p:txBody>
      </p:sp>
    </p:spTree>
    <p:extLst>
      <p:ext uri="{BB962C8B-B14F-4D97-AF65-F5344CB8AC3E}">
        <p14:creationId xmlns:p14="http://schemas.microsoft.com/office/powerpoint/2010/main" val="29522186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6851374"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CONSTRUCCIÓN Y PRUEBAS</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067950" y="661649"/>
            <a:ext cx="3547767"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Pruebas de </a:t>
            </a:r>
            <a:r>
              <a:rPr lang="es-EC" sz="2000" b="1" dirty="0" smtClean="0">
                <a:solidFill>
                  <a:schemeClr val="tx2"/>
                </a:solidFill>
                <a:latin typeface="Arial" panose="020B0604020202020204" pitchFamily="34" charset="0"/>
                <a:cs typeface="Arial" panose="020B0604020202020204" pitchFamily="34" charset="0"/>
              </a:rPr>
              <a:t>funcionamiento</a:t>
            </a:r>
            <a:endParaRPr lang="es-EC" sz="2000" b="1" dirty="0">
              <a:solidFill>
                <a:schemeClr val="tx2"/>
              </a:solidFill>
              <a:latin typeface="Arial" panose="020B0604020202020204" pitchFamily="34" charset="0"/>
              <a:cs typeface="Arial" panose="020B0604020202020204" pitchFamily="34" charset="0"/>
            </a:endParaRPr>
          </a:p>
        </p:txBody>
      </p:sp>
      <p:pic>
        <p:nvPicPr>
          <p:cNvPr id="14" name="Imagen 13"/>
          <p:cNvPicPr>
            <a:picLocks noChangeAspect="1"/>
          </p:cNvPicPr>
          <p:nvPr/>
        </p:nvPicPr>
        <p:blipFill rotWithShape="1">
          <a:blip r:embed="rId2"/>
          <a:srcRect l="2414" t="5782" r="3314"/>
          <a:stretch/>
        </p:blipFill>
        <p:spPr>
          <a:xfrm>
            <a:off x="473825" y="1155468"/>
            <a:ext cx="4372495" cy="4991521"/>
          </a:xfrm>
          <a:prstGeom prst="rect">
            <a:avLst/>
          </a:prstGeom>
        </p:spPr>
      </p:pic>
      <p:pic>
        <p:nvPicPr>
          <p:cNvPr id="15" name="Imagen 14"/>
          <p:cNvPicPr>
            <a:picLocks noChangeAspect="1"/>
          </p:cNvPicPr>
          <p:nvPr/>
        </p:nvPicPr>
        <p:blipFill>
          <a:blip r:embed="rId3"/>
          <a:stretch>
            <a:fillRect/>
          </a:stretch>
        </p:blipFill>
        <p:spPr>
          <a:xfrm>
            <a:off x="5554546" y="1549025"/>
            <a:ext cx="3332149" cy="3455236"/>
          </a:xfrm>
          <a:prstGeom prst="rect">
            <a:avLst/>
          </a:prstGeom>
        </p:spPr>
      </p:pic>
      <p:pic>
        <p:nvPicPr>
          <p:cNvPr id="16" name="Imagen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3816" y="1596044"/>
            <a:ext cx="2521246" cy="3358863"/>
          </a:xfrm>
          <a:prstGeom prst="rect">
            <a:avLst/>
          </a:prstGeom>
        </p:spPr>
      </p:pic>
    </p:spTree>
    <p:extLst>
      <p:ext uri="{BB962C8B-B14F-4D97-AF65-F5344CB8AC3E}">
        <p14:creationId xmlns:p14="http://schemas.microsoft.com/office/powerpoint/2010/main" val="8088333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a:extLst>
              <a:ext uri="{FF2B5EF4-FFF2-40B4-BE49-F238E27FC236}">
                <a16:creationId xmlns:a16="http://schemas.microsoft.com/office/drawing/2014/main" id="{0D16AD84-4B58-482F-AC8A-1A27024563FC}"/>
              </a:ext>
            </a:extLst>
          </p:cNvPr>
          <p:cNvPicPr>
            <a:picLocks noGrp="1"/>
          </p:cNvPicPr>
          <p:nvPr>
            <p:ph idx="1"/>
          </p:nvPr>
        </p:nvPicPr>
        <p:blipFill>
          <a:blip r:embed="rId2"/>
          <a:stretch>
            <a:fillRect/>
          </a:stretch>
        </p:blipFill>
        <p:spPr>
          <a:xfrm>
            <a:off x="70764" y="1754065"/>
            <a:ext cx="3825300" cy="3673371"/>
          </a:xfrm>
          <a:prstGeom prst="rect">
            <a:avLst/>
          </a:prstGeom>
        </p:spPr>
      </p:pic>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6851374"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CONSTRUCCIÓN Y PRUEBAS</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3690444" y="661649"/>
            <a:ext cx="4302781"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Pruebas de </a:t>
            </a:r>
            <a:r>
              <a:rPr lang="es-EC" sz="2000" b="1" dirty="0" smtClean="0">
                <a:solidFill>
                  <a:schemeClr val="tx2"/>
                </a:solidFill>
                <a:latin typeface="Arial" panose="020B0604020202020204" pitchFamily="34" charset="0"/>
                <a:cs typeface="Arial" panose="020B0604020202020204" pitchFamily="34" charset="0"/>
              </a:rPr>
              <a:t>operación – Defectos </a:t>
            </a:r>
            <a:endParaRPr lang="es-EC" sz="2000" b="1" dirty="0">
              <a:solidFill>
                <a:schemeClr val="tx2"/>
              </a:solidFill>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2EFB9E33-00C6-4E12-8004-BCD8B1B87FC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7117" y="1174258"/>
            <a:ext cx="1579245" cy="2435225"/>
          </a:xfrm>
          <a:prstGeom prst="rect">
            <a:avLst/>
          </a:prstGeom>
          <a:noFill/>
        </p:spPr>
      </p:pic>
      <p:pic>
        <p:nvPicPr>
          <p:cNvPr id="9" name="Imagen 8">
            <a:extLst>
              <a:ext uri="{FF2B5EF4-FFF2-40B4-BE49-F238E27FC236}">
                <a16:creationId xmlns:a16="http://schemas.microsoft.com/office/drawing/2014/main" id="{F38E9E88-98C4-49EC-A662-52644425DCA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086974" y="1192991"/>
            <a:ext cx="1800225" cy="2397760"/>
          </a:xfrm>
          <a:prstGeom prst="rect">
            <a:avLst/>
          </a:prstGeom>
        </p:spPr>
      </p:pic>
      <p:pic>
        <p:nvPicPr>
          <p:cNvPr id="10" name="Imagen 9">
            <a:extLst>
              <a:ext uri="{FF2B5EF4-FFF2-40B4-BE49-F238E27FC236}">
                <a16:creationId xmlns:a16="http://schemas.microsoft.com/office/drawing/2014/main" id="{545CBEC5-6D6E-4485-81ED-8C96987E4E7A}"/>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679126" y="3716119"/>
            <a:ext cx="1958975" cy="2372360"/>
          </a:xfrm>
          <a:prstGeom prst="rect">
            <a:avLst/>
          </a:prstGeom>
        </p:spPr>
      </p:pic>
      <p:pic>
        <p:nvPicPr>
          <p:cNvPr id="11" name="Imagen 10">
            <a:extLst>
              <a:ext uri="{FF2B5EF4-FFF2-40B4-BE49-F238E27FC236}">
                <a16:creationId xmlns:a16="http://schemas.microsoft.com/office/drawing/2014/main" id="{197015C1-0B34-4CD1-A2D8-CC3B54050CDB}"/>
              </a:ext>
            </a:extLst>
          </p:cNvPr>
          <p:cNvPicPr/>
          <p:nvPr/>
        </p:nvPicPr>
        <p:blipFill rotWithShape="1">
          <a:blip r:embed="rId6" cstate="print">
            <a:extLst>
              <a:ext uri="{28A0092B-C50C-407E-A947-70E740481C1C}">
                <a14:useLocalDpi xmlns:a14="http://schemas.microsoft.com/office/drawing/2010/main" val="0"/>
              </a:ext>
            </a:extLst>
          </a:blip>
          <a:srcRect t="13863"/>
          <a:stretch/>
        </p:blipFill>
        <p:spPr bwMode="auto">
          <a:xfrm>
            <a:off x="3943427" y="1218394"/>
            <a:ext cx="1711338" cy="2372357"/>
          </a:xfrm>
          <a:prstGeom prst="rect">
            <a:avLst/>
          </a:prstGeom>
          <a:noFill/>
        </p:spPr>
      </p:pic>
      <p:pic>
        <p:nvPicPr>
          <p:cNvPr id="12" name="Imagen 11">
            <a:extLst>
              <a:ext uri="{FF2B5EF4-FFF2-40B4-BE49-F238E27FC236}">
                <a16:creationId xmlns:a16="http://schemas.microsoft.com/office/drawing/2014/main" id="{34FDAEF0-5A8B-4808-B09B-E910E2004361}"/>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30850" y="3796952"/>
            <a:ext cx="2656349" cy="2041814"/>
          </a:xfrm>
          <a:prstGeom prst="rect">
            <a:avLst/>
          </a:prstGeom>
          <a:noFill/>
        </p:spPr>
      </p:pic>
      <p:pic>
        <p:nvPicPr>
          <p:cNvPr id="13" name="Imagen 12">
            <a:extLst>
              <a:ext uri="{FF2B5EF4-FFF2-40B4-BE49-F238E27FC236}">
                <a16:creationId xmlns:a16="http://schemas.microsoft.com/office/drawing/2014/main" id="{888E3C5D-BE69-40A1-835B-EB9A914EDFBB}"/>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2827" y="3761264"/>
            <a:ext cx="1559560" cy="2301811"/>
          </a:xfrm>
          <a:prstGeom prst="rect">
            <a:avLst/>
          </a:prstGeom>
          <a:noFill/>
        </p:spPr>
      </p:pic>
      <p:pic>
        <p:nvPicPr>
          <p:cNvPr id="17" name="Imagen 16">
            <a:extLst>
              <a:ext uri="{FF2B5EF4-FFF2-40B4-BE49-F238E27FC236}">
                <a16:creationId xmlns:a16="http://schemas.microsoft.com/office/drawing/2014/main" id="{65D29A0F-DA4A-41A2-AA90-69543A799409}"/>
              </a:ext>
            </a:extLst>
          </p:cNvPr>
          <p:cNvPicPr/>
          <p:nvPr/>
        </p:nvPicPr>
        <p:blipFill>
          <a:blip r:embed="rId9"/>
          <a:stretch>
            <a:fillRect/>
          </a:stretch>
        </p:blipFill>
        <p:spPr>
          <a:xfrm>
            <a:off x="7481839" y="3761264"/>
            <a:ext cx="1559560" cy="2327215"/>
          </a:xfrm>
          <a:prstGeom prst="rect">
            <a:avLst/>
          </a:prstGeom>
        </p:spPr>
      </p:pic>
      <p:pic>
        <p:nvPicPr>
          <p:cNvPr id="3" name="Imagen 2">
            <a:extLst>
              <a:ext uri="{FF2B5EF4-FFF2-40B4-BE49-F238E27FC236}">
                <a16:creationId xmlns:a16="http://schemas.microsoft.com/office/drawing/2014/main" id="{BA381536-1B95-448F-8E96-96A9ACFE3D38}"/>
              </a:ext>
            </a:extLst>
          </p:cNvPr>
          <p:cNvPicPr>
            <a:picLocks noChangeAspect="1"/>
          </p:cNvPicPr>
          <p:nvPr/>
        </p:nvPicPr>
        <p:blipFill rotWithShape="1">
          <a:blip r:embed="rId10"/>
          <a:srcRect l="5000" t="11220" r="18664" b="7246"/>
          <a:stretch/>
        </p:blipFill>
        <p:spPr>
          <a:xfrm>
            <a:off x="5777706" y="1174258"/>
            <a:ext cx="2487663" cy="2416493"/>
          </a:xfrm>
          <a:prstGeom prst="rect">
            <a:avLst/>
          </a:prstGeom>
        </p:spPr>
      </p:pic>
    </p:spTree>
    <p:extLst>
      <p:ext uri="{BB962C8B-B14F-4D97-AF65-F5344CB8AC3E}">
        <p14:creationId xmlns:p14="http://schemas.microsoft.com/office/powerpoint/2010/main" val="2357279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6851374"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CONSTRUCCIÓN Y PRUEBAS</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374123" y="661649"/>
            <a:ext cx="2935420"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Pruebas de operación</a:t>
            </a:r>
          </a:p>
        </p:txBody>
      </p:sp>
      <p:sp>
        <p:nvSpPr>
          <p:cNvPr id="15" name="Rectángulo 14">
            <a:extLst>
              <a:ext uri="{FF2B5EF4-FFF2-40B4-BE49-F238E27FC236}">
                <a16:creationId xmlns:a16="http://schemas.microsoft.com/office/drawing/2014/main" id="{FFD5A42C-5D65-4562-8733-DBE6B91DAE54}"/>
              </a:ext>
            </a:extLst>
          </p:cNvPr>
          <p:cNvSpPr/>
          <p:nvPr/>
        </p:nvSpPr>
        <p:spPr>
          <a:xfrm>
            <a:off x="341779" y="1188375"/>
            <a:ext cx="11495545" cy="914745"/>
          </a:xfrm>
          <a:prstGeom prst="rect">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just"/>
            <a:r>
              <a:rPr lang="es-MX" dirty="0"/>
              <a:t>Para verificar el comportamiento de la máquina prototipo, se realizó una prueba de operación exigiendo al máximo sus capacidades , se eligió el perfil cuadrado de 50X2[mm], cuya fuerza de doblado es 22487,09[N] y requiere una potencia de 1.13 [HP], </a:t>
            </a:r>
            <a:endParaRPr lang="es-ES" dirty="0">
              <a:latin typeface="Arial" panose="020B0604020202020204" pitchFamily="34" charset="0"/>
              <a:cs typeface="Arial" panose="020B0604020202020204" pitchFamily="34" charset="0"/>
            </a:endParaRPr>
          </a:p>
        </p:txBody>
      </p:sp>
      <p:pic>
        <p:nvPicPr>
          <p:cNvPr id="14" name="Imagen 13"/>
          <p:cNvPicPr>
            <a:picLocks noChangeAspect="1"/>
          </p:cNvPicPr>
          <p:nvPr/>
        </p:nvPicPr>
        <p:blipFill>
          <a:blip r:embed="rId2"/>
          <a:stretch>
            <a:fillRect/>
          </a:stretch>
        </p:blipFill>
        <p:spPr>
          <a:xfrm>
            <a:off x="259339" y="3309244"/>
            <a:ext cx="5292177" cy="2739575"/>
          </a:xfrm>
          <a:prstGeom prst="rect">
            <a:avLst/>
          </a:prstGeom>
        </p:spPr>
      </p:pic>
      <p:pic>
        <p:nvPicPr>
          <p:cNvPr id="16" name="Imagen 15"/>
          <p:cNvPicPr>
            <a:picLocks noChangeAspect="1"/>
          </p:cNvPicPr>
          <p:nvPr/>
        </p:nvPicPr>
        <p:blipFill>
          <a:blip r:embed="rId3"/>
          <a:stretch>
            <a:fillRect/>
          </a:stretch>
        </p:blipFill>
        <p:spPr>
          <a:xfrm>
            <a:off x="6048721" y="3203084"/>
            <a:ext cx="5456032" cy="2793163"/>
          </a:xfrm>
          <a:prstGeom prst="rect">
            <a:avLst/>
          </a:prstGeom>
        </p:spPr>
      </p:pic>
      <p:pic>
        <p:nvPicPr>
          <p:cNvPr id="18" name="Imagen 17"/>
          <p:cNvPicPr>
            <a:picLocks noChangeAspect="1"/>
          </p:cNvPicPr>
          <p:nvPr/>
        </p:nvPicPr>
        <p:blipFill>
          <a:blip r:embed="rId4"/>
          <a:stretch>
            <a:fillRect/>
          </a:stretch>
        </p:blipFill>
        <p:spPr>
          <a:xfrm>
            <a:off x="4170045" y="2306002"/>
            <a:ext cx="3486150" cy="600075"/>
          </a:xfrm>
          <a:prstGeom prst="rect">
            <a:avLst/>
          </a:prstGeom>
        </p:spPr>
      </p:pic>
    </p:spTree>
    <p:extLst>
      <p:ext uri="{BB962C8B-B14F-4D97-AF65-F5344CB8AC3E}">
        <p14:creationId xmlns:p14="http://schemas.microsoft.com/office/powerpoint/2010/main" val="18167924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8">
            <a:extLst>
              <a:ext uri="{FF2B5EF4-FFF2-40B4-BE49-F238E27FC236}">
                <a16:creationId xmlns:a16="http://schemas.microsoft.com/office/drawing/2014/main" id="{F21760E6-73D4-4335-9391-0296C92CBF7B}"/>
              </a:ext>
            </a:extLst>
          </p:cNvPr>
          <p:cNvPicPr>
            <a:picLocks noGrp="1" noChangeAspect="1"/>
          </p:cNvPicPr>
          <p:nvPr>
            <p:ph idx="1"/>
          </p:nvPr>
        </p:nvPicPr>
        <p:blipFill>
          <a:blip r:embed="rId2"/>
          <a:stretch>
            <a:fillRect/>
          </a:stretch>
        </p:blipFill>
        <p:spPr>
          <a:xfrm>
            <a:off x="1069355" y="1402267"/>
            <a:ext cx="4129412" cy="2160000"/>
          </a:xfrm>
        </p:spPr>
      </p:pic>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6851374"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ANÁLISIS FINANCIERO</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510379" y="661649"/>
            <a:ext cx="2662908"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Análisis económico</a:t>
            </a:r>
          </a:p>
        </p:txBody>
      </p:sp>
      <p:pic>
        <p:nvPicPr>
          <p:cNvPr id="11" name="Imagen 10">
            <a:extLst>
              <a:ext uri="{FF2B5EF4-FFF2-40B4-BE49-F238E27FC236}">
                <a16:creationId xmlns:a16="http://schemas.microsoft.com/office/drawing/2014/main" id="{9574CA66-B971-409D-9AD4-45C89E07A9A7}"/>
              </a:ext>
            </a:extLst>
          </p:cNvPr>
          <p:cNvPicPr>
            <a:picLocks noChangeAspect="1"/>
          </p:cNvPicPr>
          <p:nvPr/>
        </p:nvPicPr>
        <p:blipFill>
          <a:blip r:embed="rId3"/>
          <a:stretch>
            <a:fillRect/>
          </a:stretch>
        </p:blipFill>
        <p:spPr>
          <a:xfrm>
            <a:off x="6993235" y="1582267"/>
            <a:ext cx="3732000" cy="1800000"/>
          </a:xfrm>
          <a:prstGeom prst="rect">
            <a:avLst/>
          </a:prstGeom>
        </p:spPr>
      </p:pic>
      <p:pic>
        <p:nvPicPr>
          <p:cNvPr id="13" name="Imagen 12">
            <a:extLst>
              <a:ext uri="{FF2B5EF4-FFF2-40B4-BE49-F238E27FC236}">
                <a16:creationId xmlns:a16="http://schemas.microsoft.com/office/drawing/2014/main" id="{BFB1F962-1C4E-48B1-B727-EA57E824E607}"/>
              </a:ext>
            </a:extLst>
          </p:cNvPr>
          <p:cNvPicPr>
            <a:picLocks noChangeAspect="1"/>
          </p:cNvPicPr>
          <p:nvPr/>
        </p:nvPicPr>
        <p:blipFill>
          <a:blip r:embed="rId4"/>
          <a:stretch>
            <a:fillRect/>
          </a:stretch>
        </p:blipFill>
        <p:spPr>
          <a:xfrm>
            <a:off x="3654750" y="3980286"/>
            <a:ext cx="4882500" cy="2160000"/>
          </a:xfrm>
          <a:prstGeom prst="rect">
            <a:avLst/>
          </a:prstGeom>
        </p:spPr>
      </p:pic>
    </p:spTree>
    <p:extLst>
      <p:ext uri="{BB962C8B-B14F-4D97-AF65-F5344CB8AC3E}">
        <p14:creationId xmlns:p14="http://schemas.microsoft.com/office/powerpoint/2010/main" val="29640434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8507896"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CONCLUSIONES Y RECOMENDACIONES</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907922" y="661649"/>
            <a:ext cx="1867820"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Conclusiones</a:t>
            </a:r>
          </a:p>
        </p:txBody>
      </p:sp>
      <p:sp>
        <p:nvSpPr>
          <p:cNvPr id="8" name="Rectángulo 7">
            <a:extLst>
              <a:ext uri="{FF2B5EF4-FFF2-40B4-BE49-F238E27FC236}">
                <a16:creationId xmlns:a16="http://schemas.microsoft.com/office/drawing/2014/main" id="{EBB3C2DD-8133-443E-B807-FCBF6DDABC30}"/>
              </a:ext>
            </a:extLst>
          </p:cNvPr>
          <p:cNvSpPr/>
          <p:nvPr/>
        </p:nvSpPr>
        <p:spPr>
          <a:xfrm>
            <a:off x="0" y="1157905"/>
            <a:ext cx="12085320" cy="4708981"/>
          </a:xfrm>
          <a:prstGeom prst="rect">
            <a:avLst/>
          </a:prstGeom>
        </p:spPr>
        <p:txBody>
          <a:bodyPr wrap="square">
            <a:spAutoFit/>
          </a:bodyPr>
          <a:lstStyle/>
          <a:p>
            <a:pPr marL="342900" lvl="0" indent="-342900" algn="just">
              <a:lnSpc>
                <a:spcPct val="200000"/>
              </a:lnSpc>
              <a:buFont typeface="Symbol" panose="05050102010706020507" pitchFamily="18" charset="2"/>
              <a:buChar char=""/>
            </a:pPr>
            <a:r>
              <a:rPr lang="es-ES" sz="1500" dirty="0">
                <a:effectLst/>
                <a:latin typeface="Arial" panose="020B0604020202020204" pitchFamily="34" charset="0"/>
                <a:ea typeface="Calibri" panose="020F0502020204030204" pitchFamily="34" charset="0"/>
                <a:cs typeface="Arial" panose="020B0604020202020204" pitchFamily="34" charset="0"/>
              </a:rPr>
              <a:t>Se Diseñó y construyó una máquina curvadora de tubos y perfiles metálicos, modular, </a:t>
            </a:r>
            <a:r>
              <a:rPr lang="es-ES" sz="1500" dirty="0" smtClean="0">
                <a:effectLst/>
                <a:latin typeface="Arial" panose="020B0604020202020204" pitchFamily="34" charset="0"/>
                <a:ea typeface="Calibri" panose="020F0502020204030204" pitchFamily="34" charset="0"/>
                <a:cs typeface="Arial" panose="020B0604020202020204" pitchFamily="34" charset="0"/>
              </a:rPr>
              <a:t>semiautomática, de rodillos tipo piramidal, con capacidad para doblar perfiles metálicos: </a:t>
            </a:r>
            <a:r>
              <a:rPr lang="es-ES" sz="1500" dirty="0" smtClean="0">
                <a:latin typeface="Arial" panose="020B0604020202020204" pitchFamily="34" charset="0"/>
                <a:ea typeface="Times New Roman" panose="02020603050405020304" pitchFamily="18" charset="0"/>
                <a:cs typeface="Arial" panose="020B0604020202020204" pitchFamily="34" charset="0"/>
              </a:rPr>
              <a:t>cuadrado, </a:t>
            </a:r>
            <a:r>
              <a:rPr lang="es-ES" sz="1500" dirty="0">
                <a:latin typeface="Arial" panose="020B0604020202020204" pitchFamily="34" charset="0"/>
                <a:ea typeface="Times New Roman" panose="02020603050405020304" pitchFamily="18" charset="0"/>
                <a:cs typeface="Arial" panose="020B0604020202020204" pitchFamily="34" charset="0"/>
              </a:rPr>
              <a:t>r</a:t>
            </a:r>
            <a:r>
              <a:rPr lang="es-ES" sz="1500" dirty="0" smtClean="0">
                <a:latin typeface="Arial" panose="020B0604020202020204" pitchFamily="34" charset="0"/>
                <a:ea typeface="Times New Roman" panose="02020603050405020304" pitchFamily="18" charset="0"/>
                <a:cs typeface="Arial" panose="020B0604020202020204" pitchFamily="34" charset="0"/>
              </a:rPr>
              <a:t>edondo, </a:t>
            </a:r>
            <a:r>
              <a:rPr lang="es-ES" sz="1500" dirty="0">
                <a:latin typeface="Arial" panose="020B0604020202020204" pitchFamily="34" charset="0"/>
                <a:ea typeface="Times New Roman" panose="02020603050405020304" pitchFamily="18" charset="0"/>
                <a:cs typeface="Arial" panose="020B0604020202020204" pitchFamily="34" charset="0"/>
              </a:rPr>
              <a:t>perfil L </a:t>
            </a:r>
            <a:r>
              <a:rPr lang="es-ES" sz="1500" dirty="0" smtClean="0">
                <a:latin typeface="Arial" panose="020B0604020202020204" pitchFamily="34" charset="0"/>
                <a:ea typeface="Times New Roman" panose="02020603050405020304" pitchFamily="18" charset="0"/>
                <a:cs typeface="Arial" panose="020B0604020202020204" pitchFamily="34" charset="0"/>
              </a:rPr>
              <a:t>, platina, </a:t>
            </a:r>
            <a:r>
              <a:rPr lang="es-ES" sz="1500" dirty="0">
                <a:latin typeface="Arial" panose="020B0604020202020204" pitchFamily="34" charset="0"/>
                <a:ea typeface="Times New Roman" panose="02020603050405020304" pitchFamily="18" charset="0"/>
                <a:cs typeface="Arial" panose="020B0604020202020204" pitchFamily="34" charset="0"/>
              </a:rPr>
              <a:t>varilla maciza </a:t>
            </a:r>
            <a:r>
              <a:rPr lang="es-ES" sz="1500" dirty="0" smtClean="0">
                <a:latin typeface="Arial" panose="020B0604020202020204" pitchFamily="34" charset="0"/>
                <a:ea typeface="Times New Roman" panose="02020603050405020304" pitchFamily="18" charset="0"/>
                <a:cs typeface="Arial" panose="020B0604020202020204" pitchFamily="34" charset="0"/>
              </a:rPr>
              <a:t>cuadrada, </a:t>
            </a:r>
            <a:r>
              <a:rPr lang="es-ES" sz="1500" dirty="0">
                <a:latin typeface="Arial" panose="020B0604020202020204" pitchFamily="34" charset="0"/>
                <a:ea typeface="Times New Roman" panose="02020603050405020304" pitchFamily="18" charset="0"/>
                <a:cs typeface="Arial" panose="020B0604020202020204" pitchFamily="34" charset="0"/>
              </a:rPr>
              <a:t>varilla maciza </a:t>
            </a:r>
            <a:r>
              <a:rPr lang="es-ES" sz="1500" dirty="0" smtClean="0">
                <a:latin typeface="Arial" panose="020B0604020202020204" pitchFamily="34" charset="0"/>
                <a:ea typeface="Times New Roman" panose="02020603050405020304" pitchFamily="18" charset="0"/>
                <a:cs typeface="Arial" panose="020B0604020202020204" pitchFamily="34" charset="0"/>
              </a:rPr>
              <a:t>redonda y </a:t>
            </a:r>
            <a:r>
              <a:rPr lang="es-ES" sz="1500" dirty="0">
                <a:latin typeface="Arial" panose="020B0604020202020204" pitchFamily="34" charset="0"/>
                <a:ea typeface="Times New Roman" panose="02020603050405020304" pitchFamily="18" charset="0"/>
                <a:cs typeface="Arial" panose="020B0604020202020204" pitchFamily="34" charset="0"/>
              </a:rPr>
              <a:t>perfil </a:t>
            </a:r>
            <a:r>
              <a:rPr lang="es-ES" sz="1500" dirty="0" smtClean="0">
                <a:latin typeface="Arial" panose="020B0604020202020204" pitchFamily="34" charset="0"/>
                <a:ea typeface="Times New Roman" panose="02020603050405020304" pitchFamily="18" charset="0"/>
                <a:cs typeface="Arial" panose="020B0604020202020204" pitchFamily="34" charset="0"/>
              </a:rPr>
              <a:t>T, teniendo en cuenta que sus dimensiones no superen los 25,4 [mm], cuya masa total es 800 [Kg] y sus dimensiones son: largo 1,023 [m], ancho 0,7[m] y altura 1,02[m]  </a:t>
            </a:r>
            <a:r>
              <a:rPr lang="es-ES" sz="1500" dirty="0">
                <a:latin typeface="Arial" panose="020B0604020202020204" pitchFamily="34" charset="0"/>
                <a:ea typeface="Calibri" panose="020F0502020204030204" pitchFamily="34" charset="0"/>
                <a:cs typeface="Arial" panose="020B0604020202020204" pitchFamily="34" charset="0"/>
              </a:rPr>
              <a:t>para el laboratorio de procesos de manufactura del </a:t>
            </a:r>
            <a:r>
              <a:rPr lang="es-ES" sz="1500" dirty="0" smtClean="0">
                <a:latin typeface="Arial" panose="020B0604020202020204" pitchFamily="34" charset="0"/>
                <a:ea typeface="Calibri" panose="020F0502020204030204" pitchFamily="34" charset="0"/>
                <a:cs typeface="Arial" panose="020B0604020202020204" pitchFamily="34" charset="0"/>
              </a:rPr>
              <a:t>DCEM.</a:t>
            </a:r>
            <a:endParaRPr lang="es-ES" sz="15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200000"/>
              </a:lnSpc>
              <a:buFont typeface="Symbol" panose="05050102010706020507" pitchFamily="18" charset="2"/>
              <a:buChar char=""/>
            </a:pPr>
            <a:r>
              <a:rPr lang="es-ES" sz="1500" dirty="0">
                <a:latin typeface="Arial" panose="020B0604020202020204" pitchFamily="34" charset="0"/>
                <a:ea typeface="Times New Roman" panose="02020603050405020304" pitchFamily="18" charset="0"/>
                <a:cs typeface="Arial" panose="020B0604020202020204" pitchFamily="34" charset="0"/>
              </a:rPr>
              <a:t>S</a:t>
            </a:r>
            <a:r>
              <a:rPr lang="es-ES" sz="1500" dirty="0" smtClean="0">
                <a:effectLst/>
                <a:latin typeface="Arial" panose="020B0604020202020204" pitchFamily="34" charset="0"/>
                <a:ea typeface="Times New Roman" panose="02020603050405020304" pitchFamily="18" charset="0"/>
                <a:cs typeface="Arial" panose="020B0604020202020204" pitchFamily="34" charset="0"/>
              </a:rPr>
              <a:t>e dividió </a:t>
            </a:r>
            <a:r>
              <a:rPr lang="es-ES" sz="1500" dirty="0">
                <a:effectLst/>
                <a:latin typeface="Arial" panose="020B0604020202020204" pitchFamily="34" charset="0"/>
                <a:ea typeface="Times New Roman" panose="02020603050405020304" pitchFamily="18" charset="0"/>
                <a:cs typeface="Arial" panose="020B0604020202020204" pitchFamily="34" charset="0"/>
              </a:rPr>
              <a:t>la </a:t>
            </a:r>
            <a:r>
              <a:rPr lang="es-ES" sz="1500" dirty="0" smtClean="0">
                <a:latin typeface="Arial" panose="020B0604020202020204" pitchFamily="34" charset="0"/>
                <a:ea typeface="Times New Roman" panose="02020603050405020304" pitchFamily="18" charset="0"/>
                <a:cs typeface="Arial" panose="020B0604020202020204" pitchFamily="34" charset="0"/>
              </a:rPr>
              <a:t>máquina prototipo</a:t>
            </a:r>
            <a:r>
              <a:rPr lang="es-ES" sz="1500" dirty="0" smtClean="0">
                <a:effectLst/>
                <a:latin typeface="Arial" panose="020B0604020202020204" pitchFamily="34" charset="0"/>
                <a:ea typeface="Times New Roman" panose="02020603050405020304" pitchFamily="18" charset="0"/>
                <a:cs typeface="Arial" panose="020B0604020202020204" pitchFamily="34" charset="0"/>
              </a:rPr>
              <a:t> </a:t>
            </a:r>
            <a:r>
              <a:rPr lang="es-ES" sz="1500" dirty="0">
                <a:effectLst/>
                <a:latin typeface="Arial" panose="020B0604020202020204" pitchFamily="34" charset="0"/>
                <a:ea typeface="Times New Roman" panose="02020603050405020304" pitchFamily="18" charset="0"/>
                <a:cs typeface="Arial" panose="020B0604020202020204" pitchFamily="34" charset="0"/>
              </a:rPr>
              <a:t>en cuatro sistemas </a:t>
            </a:r>
            <a:r>
              <a:rPr lang="es-ES" sz="1500" dirty="0" smtClean="0">
                <a:effectLst/>
                <a:latin typeface="Arial" panose="020B0604020202020204" pitchFamily="34" charset="0"/>
                <a:ea typeface="Times New Roman" panose="02020603050405020304" pitchFamily="18" charset="0"/>
                <a:cs typeface="Arial" panose="020B0604020202020204" pitchFamily="34" charset="0"/>
              </a:rPr>
              <a:t>modulares: </a:t>
            </a:r>
            <a:r>
              <a:rPr lang="es-ES" sz="1500" b="1" dirty="0" smtClean="0">
                <a:effectLst/>
                <a:latin typeface="Arial" panose="020B0604020202020204" pitchFamily="34" charset="0"/>
                <a:ea typeface="Times New Roman" panose="02020603050405020304" pitchFamily="18" charset="0"/>
                <a:cs typeface="Arial" panose="020B0604020202020204" pitchFamily="34" charset="0"/>
              </a:rPr>
              <a:t>curvado</a:t>
            </a:r>
            <a:r>
              <a:rPr lang="es-ES" sz="1500" dirty="0" smtClean="0">
                <a:effectLst/>
                <a:latin typeface="Arial" panose="020B0604020202020204" pitchFamily="34" charset="0"/>
                <a:ea typeface="Times New Roman" panose="02020603050405020304" pitchFamily="18" charset="0"/>
                <a:cs typeface="Arial" panose="020B0604020202020204" pitchFamily="34" charset="0"/>
              </a:rPr>
              <a:t>, cuyos componentes son, arboles de rolado, mecanismo de desplazamiento y matrices de curvado; </a:t>
            </a:r>
            <a:r>
              <a:rPr lang="es-ES" sz="1500" b="1" dirty="0" smtClean="0">
                <a:effectLst/>
                <a:latin typeface="Arial" panose="020B0604020202020204" pitchFamily="34" charset="0"/>
                <a:ea typeface="Times New Roman" panose="02020603050405020304" pitchFamily="18" charset="0"/>
                <a:cs typeface="Arial" panose="020B0604020202020204" pitchFamily="34" charset="0"/>
              </a:rPr>
              <a:t>transmisión </a:t>
            </a:r>
            <a:r>
              <a:rPr lang="es-ES" sz="1500" dirty="0" smtClean="0">
                <a:effectLst/>
                <a:latin typeface="Arial" panose="020B0604020202020204" pitchFamily="34" charset="0"/>
                <a:ea typeface="Times New Roman" panose="02020603050405020304" pitchFamily="18" charset="0"/>
                <a:cs typeface="Arial" panose="020B0604020202020204" pitchFamily="34" charset="0"/>
              </a:rPr>
              <a:t>cuyos componentes son, motor eléctrico de 4[HP], caja reductora de velocidad relación de transmisión de 20:1 y acople rígido tipo brida; </a:t>
            </a:r>
            <a:r>
              <a:rPr lang="es-ES" sz="1500" b="1" dirty="0">
                <a:effectLst/>
                <a:latin typeface="Arial" panose="020B0604020202020204" pitchFamily="34" charset="0"/>
                <a:ea typeface="Times New Roman" panose="02020603050405020304" pitchFamily="18" charset="0"/>
                <a:cs typeface="Arial" panose="020B0604020202020204" pitchFamily="34" charset="0"/>
              </a:rPr>
              <a:t>estructural de </a:t>
            </a:r>
            <a:r>
              <a:rPr lang="es-ES" sz="1500" b="1" dirty="0" smtClean="0">
                <a:effectLst/>
                <a:latin typeface="Arial" panose="020B0604020202020204" pitchFamily="34" charset="0"/>
                <a:ea typeface="Times New Roman" panose="02020603050405020304" pitchFamily="18" charset="0"/>
                <a:cs typeface="Arial" panose="020B0604020202020204" pitchFamily="34" charset="0"/>
              </a:rPr>
              <a:t>soporte </a:t>
            </a:r>
            <a:r>
              <a:rPr lang="es-ES" sz="1500" dirty="0" smtClean="0">
                <a:effectLst/>
                <a:latin typeface="Arial" panose="020B0604020202020204" pitchFamily="34" charset="0"/>
                <a:ea typeface="Times New Roman" panose="02020603050405020304" pitchFamily="18" charset="0"/>
                <a:cs typeface="Arial" panose="020B0604020202020204" pitchFamily="34" charset="0"/>
              </a:rPr>
              <a:t>cuyos componentes son, bastidor, soporte auxiliar </a:t>
            </a:r>
            <a:r>
              <a:rPr lang="es-ES" sz="1500" dirty="0">
                <a:effectLst/>
                <a:latin typeface="Arial" panose="020B0604020202020204" pitchFamily="34" charset="0"/>
                <a:ea typeface="Times New Roman" panose="02020603050405020304" pitchFamily="18" charset="0"/>
                <a:cs typeface="Arial" panose="020B0604020202020204" pitchFamily="34" charset="0"/>
              </a:rPr>
              <a:t>y </a:t>
            </a:r>
            <a:r>
              <a:rPr lang="es-ES" sz="1500" b="1" dirty="0" smtClean="0">
                <a:effectLst/>
                <a:latin typeface="Arial" panose="020B0604020202020204" pitchFamily="34" charset="0"/>
                <a:ea typeface="Times New Roman" panose="02020603050405020304" pitchFamily="18" charset="0"/>
                <a:cs typeface="Arial" panose="020B0604020202020204" pitchFamily="34" charset="0"/>
              </a:rPr>
              <a:t>control </a:t>
            </a:r>
            <a:r>
              <a:rPr lang="es-ES" sz="1500" dirty="0" smtClean="0">
                <a:effectLst/>
                <a:latin typeface="Arial" panose="020B0604020202020204" pitchFamily="34" charset="0"/>
                <a:ea typeface="Times New Roman" panose="02020603050405020304" pitchFamily="18" charset="0"/>
                <a:cs typeface="Arial" panose="020B0604020202020204" pitchFamily="34" charset="0"/>
              </a:rPr>
              <a:t>cuyos componentes son, tablero de control y mando a distancia.</a:t>
            </a:r>
            <a:endParaRPr lang="es-ES" sz="15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200000"/>
              </a:lnSpc>
              <a:buFont typeface="Symbol" panose="05050102010706020507" pitchFamily="18" charset="2"/>
              <a:buChar char=""/>
            </a:pPr>
            <a:r>
              <a:rPr lang="es-MX" sz="1500" dirty="0">
                <a:latin typeface="Arial" panose="020B0604020202020204" pitchFamily="34" charset="0"/>
                <a:ea typeface="Times New Roman" panose="02020603050405020304" pitchFamily="18" charset="0"/>
                <a:cs typeface="Arial" panose="020B0604020202020204" pitchFamily="34" charset="0"/>
              </a:rPr>
              <a:t>E</a:t>
            </a:r>
            <a:r>
              <a:rPr lang="es-MX" sz="1500" dirty="0" smtClean="0">
                <a:latin typeface="Arial" panose="020B0604020202020204" pitchFamily="34" charset="0"/>
                <a:ea typeface="Times New Roman" panose="02020603050405020304" pitchFamily="18" charset="0"/>
                <a:cs typeface="Arial" panose="020B0604020202020204" pitchFamily="34" charset="0"/>
              </a:rPr>
              <a:t>l módulo </a:t>
            </a:r>
            <a:r>
              <a:rPr lang="es-MX" sz="1500" dirty="0">
                <a:latin typeface="Arial" panose="020B0604020202020204" pitchFamily="34" charset="0"/>
                <a:ea typeface="Times New Roman" panose="02020603050405020304" pitchFamily="18" charset="0"/>
                <a:cs typeface="Arial" panose="020B0604020202020204" pitchFamily="34" charset="0"/>
              </a:rPr>
              <a:t>de curvado tiene la capacidad de curvar </a:t>
            </a:r>
            <a:r>
              <a:rPr lang="es-MX" sz="1500" dirty="0" smtClean="0">
                <a:latin typeface="Arial" panose="020B0604020202020204" pitchFamily="34" charset="0"/>
                <a:ea typeface="Times New Roman" panose="02020603050405020304" pitchFamily="18" charset="0"/>
                <a:cs typeface="Arial" panose="020B0604020202020204" pitchFamily="34" charset="0"/>
              </a:rPr>
              <a:t>perfiles metálicos </a:t>
            </a:r>
            <a:r>
              <a:rPr lang="es-MX" sz="1500" dirty="0">
                <a:latin typeface="Arial" panose="020B0604020202020204" pitchFamily="34" charset="0"/>
                <a:ea typeface="Times New Roman" panose="02020603050405020304" pitchFamily="18" charset="0"/>
                <a:cs typeface="Arial" panose="020B0604020202020204" pitchFamily="34" charset="0"/>
              </a:rPr>
              <a:t>de 50x2[mm] en fase de sobrecarga, </a:t>
            </a:r>
            <a:r>
              <a:rPr lang="es-MX" sz="1500" dirty="0" smtClean="0">
                <a:latin typeface="Arial" panose="020B0604020202020204" pitchFamily="34" charset="0"/>
                <a:ea typeface="Times New Roman" panose="02020603050405020304" pitchFamily="18" charset="0"/>
                <a:cs typeface="Arial" panose="020B0604020202020204" pitchFamily="34" charset="0"/>
              </a:rPr>
              <a:t>se comprobó en las pruebas de operación que </a:t>
            </a:r>
            <a:r>
              <a:rPr lang="es-MX" sz="1500" dirty="0">
                <a:latin typeface="Arial" panose="020B0604020202020204" pitchFamily="34" charset="0"/>
                <a:ea typeface="Times New Roman" panose="02020603050405020304" pitchFamily="18" charset="0"/>
                <a:cs typeface="Arial" panose="020B0604020202020204" pitchFamily="34" charset="0"/>
              </a:rPr>
              <a:t>la potencia de entrada </a:t>
            </a:r>
            <a:r>
              <a:rPr lang="es-MX" sz="1500" dirty="0" smtClean="0">
                <a:latin typeface="Arial" panose="020B0604020202020204" pitchFamily="34" charset="0"/>
                <a:ea typeface="Times New Roman" panose="02020603050405020304" pitchFamily="18" charset="0"/>
                <a:cs typeface="Arial" panose="020B0604020202020204" pitchFamily="34" charset="0"/>
              </a:rPr>
              <a:t>es necesaria para curvar </a:t>
            </a:r>
            <a:r>
              <a:rPr lang="es-MX" sz="1500" dirty="0">
                <a:latin typeface="Arial" panose="020B0604020202020204" pitchFamily="34" charset="0"/>
                <a:ea typeface="Times New Roman" panose="02020603050405020304" pitchFamily="18" charset="0"/>
                <a:cs typeface="Arial" panose="020B0604020202020204" pitchFamily="34" charset="0"/>
              </a:rPr>
              <a:t>perfiles de dimensiones mayores a las establecidas.</a:t>
            </a:r>
            <a:endParaRPr lang="es-ES" sz="1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900951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8507896"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CONCLUSIONES Y RECOMENDACIONES</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615373" y="661649"/>
            <a:ext cx="2452916"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Recomendaciones</a:t>
            </a:r>
          </a:p>
        </p:txBody>
      </p:sp>
      <p:sp>
        <p:nvSpPr>
          <p:cNvPr id="7" name="Rectángulo 6">
            <a:extLst>
              <a:ext uri="{FF2B5EF4-FFF2-40B4-BE49-F238E27FC236}">
                <a16:creationId xmlns:a16="http://schemas.microsoft.com/office/drawing/2014/main" id="{F81E7537-49A5-47E9-96B8-6139C2D48158}"/>
              </a:ext>
            </a:extLst>
          </p:cNvPr>
          <p:cNvSpPr/>
          <p:nvPr/>
        </p:nvSpPr>
        <p:spPr>
          <a:xfrm>
            <a:off x="222504" y="1096945"/>
            <a:ext cx="11649456" cy="4708981"/>
          </a:xfrm>
          <a:prstGeom prst="rect">
            <a:avLst/>
          </a:prstGeom>
        </p:spPr>
        <p:txBody>
          <a:bodyPr wrap="square">
            <a:spAutoFit/>
          </a:bodyPr>
          <a:lstStyle/>
          <a:p>
            <a:pPr marL="342900" lvl="0" indent="-342900">
              <a:lnSpc>
                <a:spcPct val="200000"/>
              </a:lnSpc>
              <a:buFont typeface="Symbol" panose="05050102010706020507" pitchFamily="18" charset="2"/>
              <a:buChar char=""/>
            </a:pPr>
            <a:r>
              <a:rPr lang="es-ES" sz="1500" dirty="0" smtClean="0">
                <a:effectLst/>
                <a:latin typeface="Arial" panose="020B0604020202020204" pitchFamily="34" charset="0"/>
                <a:ea typeface="Times New Roman" panose="02020603050405020304" pitchFamily="18" charset="0"/>
                <a:cs typeface="Arial" panose="020B0604020202020204" pitchFamily="34" charset="0"/>
              </a:rPr>
              <a:t>Se </a:t>
            </a:r>
            <a:r>
              <a:rPr lang="es-ES" sz="1500" dirty="0">
                <a:effectLst/>
                <a:latin typeface="Arial" panose="020B0604020202020204" pitchFamily="34" charset="0"/>
                <a:ea typeface="Times New Roman" panose="02020603050405020304" pitchFamily="18" charset="0"/>
                <a:cs typeface="Arial" panose="020B0604020202020204" pitchFamily="34" charset="0"/>
              </a:rPr>
              <a:t>debe realizar trabajos de mantenimiento periódico de los módulos para asegurar un correcto funcionamiento de la máquina curvadora, tales como limpiezas generales y engrasado de sistemas de transmisión de potencia.</a:t>
            </a:r>
          </a:p>
          <a:p>
            <a:pPr marL="342900" lvl="0" indent="-342900">
              <a:lnSpc>
                <a:spcPct val="200000"/>
              </a:lnSpc>
              <a:buFont typeface="Symbol" panose="05050102010706020507" pitchFamily="18" charset="2"/>
              <a:buChar char=""/>
            </a:pPr>
            <a:r>
              <a:rPr lang="es-ES" sz="1500" dirty="0">
                <a:effectLst/>
                <a:latin typeface="Arial" panose="020B0604020202020204" pitchFamily="34" charset="0"/>
                <a:ea typeface="Times New Roman" panose="02020603050405020304" pitchFamily="18" charset="0"/>
                <a:cs typeface="Arial" panose="020B0604020202020204" pitchFamily="34" charset="0"/>
              </a:rPr>
              <a:t>Leer y acatar las disposiciones establecidas en el manual de usuario de la máquina prototipo para evitar daños materiales y físicos</a:t>
            </a:r>
            <a:r>
              <a:rPr lang="es-ES" sz="1500" dirty="0" smtClean="0">
                <a:effectLst/>
                <a:latin typeface="Arial" panose="020B0604020202020204" pitchFamily="34" charset="0"/>
                <a:ea typeface="Times New Roman" panose="02020603050405020304" pitchFamily="18" charset="0"/>
                <a:cs typeface="Arial" panose="020B0604020202020204" pitchFamily="34" charset="0"/>
              </a:rPr>
              <a:t>.</a:t>
            </a:r>
          </a:p>
          <a:p>
            <a:pPr marL="342900" indent="-342900">
              <a:lnSpc>
                <a:spcPct val="200000"/>
              </a:lnSpc>
              <a:buFont typeface="Symbol" panose="05050102010706020507" pitchFamily="18" charset="2"/>
              <a:buChar char=""/>
            </a:pPr>
            <a:r>
              <a:rPr lang="es-MX" sz="1500" dirty="0">
                <a:latin typeface="Arial" panose="020B0604020202020204" pitchFamily="34" charset="0"/>
                <a:ea typeface="Times New Roman" panose="02020603050405020304" pitchFamily="18" charset="0"/>
                <a:cs typeface="Arial" panose="020B0604020202020204" pitchFamily="34" charset="0"/>
              </a:rPr>
              <a:t>Para la construcción de la máquina se debe tener en cuenta los </a:t>
            </a:r>
            <a:r>
              <a:rPr lang="es-MX" sz="1500" dirty="0" smtClean="0">
                <a:latin typeface="Arial" panose="020B0604020202020204" pitchFamily="34" charset="0"/>
                <a:ea typeface="Times New Roman" panose="02020603050405020304" pitchFamily="18" charset="0"/>
                <a:cs typeface="Arial" panose="020B0604020202020204" pitchFamily="34" charset="0"/>
              </a:rPr>
              <a:t>planos de diseño, usar correctamente los dispositivos de control para asegurar la calidad del producto final.</a:t>
            </a:r>
            <a:endParaRPr lang="es-ES" sz="150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200000"/>
              </a:lnSpc>
              <a:buFont typeface="Arial" panose="020B0604020202020204" pitchFamily="34" charset="0"/>
              <a:buChar char="•"/>
            </a:pPr>
            <a:r>
              <a:rPr lang="es-ES" sz="1500" dirty="0" smtClean="0">
                <a:latin typeface="Arial" panose="020B0604020202020204" pitchFamily="34" charset="0"/>
                <a:ea typeface="Times New Roman" panose="02020603050405020304" pitchFamily="18" charset="0"/>
                <a:cs typeface="Arial" panose="020B0604020202020204" pitchFamily="34" charset="0"/>
              </a:rPr>
              <a:t>Para realizar el despiece de la máquina,  con fines de mantenimiento es indispensable tomar como guía los planos de detalle, una vez efectuado el mantenimiento colocar nuevamente los elementos en su posición inicial y realizar el ajuste de los mismo, considerando instrumentos de calibración. </a:t>
            </a:r>
          </a:p>
          <a:p>
            <a:pPr marL="285750" lvl="0" indent="-285750">
              <a:lnSpc>
                <a:spcPct val="200000"/>
              </a:lnSpc>
              <a:buFont typeface="Arial" panose="020B0604020202020204" pitchFamily="34" charset="0"/>
              <a:buChar char="•"/>
            </a:pPr>
            <a:r>
              <a:rPr lang="es-ES" sz="1500" dirty="0" smtClean="0">
                <a:effectLst/>
                <a:latin typeface="Arial" panose="020B0604020202020204" pitchFamily="34" charset="0"/>
                <a:ea typeface="Times New Roman" panose="02020603050405020304" pitchFamily="18" charset="0"/>
                <a:cs typeface="Arial" panose="020B0604020202020204" pitchFamily="34" charset="0"/>
              </a:rPr>
              <a:t>Para las pruebas de curvado se debe revisar con anterioridad el manual de usuario de la máquina y utilizar el equipo de seguridad personal adecuado, además se debe operar la máquina con un mínimo de dos personas para tener un mejor control del proceso. </a:t>
            </a:r>
            <a:endParaRPr lang="es-ES" sz="1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227452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8507896"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CONCLUSIONES Y RECOMENDACIONES</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745089" y="661649"/>
            <a:ext cx="2193486" cy="400110"/>
          </a:xfrm>
          <a:prstGeom prst="rect">
            <a:avLst/>
          </a:prstGeom>
          <a:noFill/>
        </p:spPr>
        <p:txBody>
          <a:bodyPr wrap="none" rtlCol="0">
            <a:spAutoFit/>
          </a:bodyPr>
          <a:lstStyle/>
          <a:p>
            <a:pPr algn="ctr"/>
            <a:r>
              <a:rPr lang="es-EC" sz="2000" b="1" dirty="0" smtClean="0">
                <a:solidFill>
                  <a:schemeClr val="tx2"/>
                </a:solidFill>
                <a:latin typeface="Arial" panose="020B0604020202020204" pitchFamily="34" charset="0"/>
                <a:cs typeface="Arial" panose="020B0604020202020204" pitchFamily="34" charset="0"/>
              </a:rPr>
              <a:t>Trabajos futuros</a:t>
            </a:r>
            <a:endParaRPr lang="es-EC" sz="2000" b="1" dirty="0">
              <a:solidFill>
                <a:schemeClr val="tx2"/>
              </a:solidFill>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F81E7537-49A5-47E9-96B8-6139C2D48158}"/>
              </a:ext>
            </a:extLst>
          </p:cNvPr>
          <p:cNvSpPr/>
          <p:nvPr/>
        </p:nvSpPr>
        <p:spPr>
          <a:xfrm>
            <a:off x="283464" y="1386505"/>
            <a:ext cx="11649456" cy="4154984"/>
          </a:xfrm>
          <a:prstGeom prst="rect">
            <a:avLst/>
          </a:prstGeom>
        </p:spPr>
        <p:txBody>
          <a:bodyPr wrap="square">
            <a:spAutoFit/>
          </a:bodyPr>
          <a:lstStyle/>
          <a:p>
            <a:pPr marL="285750" lvl="0" indent="-285750">
              <a:buFont typeface="Arial" panose="020B0604020202020204" pitchFamily="34" charset="0"/>
              <a:buChar char="•"/>
            </a:pPr>
            <a:r>
              <a:rPr lang="es-ES" dirty="0"/>
              <a:t>Implementar un control electrónico al desplazamiento vertical del árbol superior, con galgas </a:t>
            </a:r>
            <a:r>
              <a:rPr lang="es-ES" dirty="0" err="1"/>
              <a:t>extensiométricas</a:t>
            </a:r>
            <a:r>
              <a:rPr lang="es-ES" dirty="0"/>
              <a:t> que permitan detectar la deformación permisible del material reduciendo considerablemente los defectos de curvado y pérdida del material</a:t>
            </a:r>
            <a:r>
              <a:rPr lang="es-ES" dirty="0" smtClean="0"/>
              <a:t>.</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s-ES" dirty="0"/>
              <a:t>Diseñar y construir un juego de matrices de mayor diámetro que permitan realizar más pruebas de laboratorio, para ello se debe mejorar el subsistema de árbol de </a:t>
            </a:r>
            <a:r>
              <a:rPr lang="es-ES" dirty="0" smtClean="0"/>
              <a:t>rolado, </a:t>
            </a:r>
            <a:r>
              <a:rPr lang="es-ES" dirty="0"/>
              <a:t>con materiales cuyas propiedades mecánicas sean superiores.</a:t>
            </a:r>
            <a:endParaRPr lang="en-US" dirty="0"/>
          </a:p>
          <a:p>
            <a:pPr marL="285750" lvl="0" indent="-285750">
              <a:buFont typeface="Arial" panose="020B0604020202020204" pitchFamily="34" charset="0"/>
              <a:buChar char="•"/>
            </a:pPr>
            <a:endParaRPr lang="es-ES" dirty="0" smtClean="0"/>
          </a:p>
          <a:p>
            <a:pPr marL="285750" lvl="0" indent="-285750">
              <a:buFont typeface="Arial" panose="020B0604020202020204" pitchFamily="34" charset="0"/>
              <a:buChar char="•"/>
            </a:pPr>
            <a:r>
              <a:rPr lang="es-ES" dirty="0" smtClean="0"/>
              <a:t>Implementar </a:t>
            </a:r>
            <a:r>
              <a:rPr lang="es-ES" dirty="0"/>
              <a:t>un sistema variador de frecuencia con el fin de controlar la velocidad del motor eléctrico, esto permitirá mejorar el proceso de conformado de los perfiles.  </a:t>
            </a:r>
            <a:endParaRPr lang="en-US" dirty="0"/>
          </a:p>
          <a:p>
            <a:pPr lvl="0"/>
            <a:endParaRPr lang="es-ES" dirty="0" smtClean="0"/>
          </a:p>
          <a:p>
            <a:pPr marL="285750" lvl="0" indent="-285750">
              <a:buFont typeface="Arial" panose="020B0604020202020204" pitchFamily="34" charset="0"/>
              <a:buChar char="•"/>
            </a:pPr>
            <a:r>
              <a:rPr lang="es-ES" dirty="0" smtClean="0"/>
              <a:t>Realizar </a:t>
            </a:r>
            <a:r>
              <a:rPr lang="es-ES" dirty="0"/>
              <a:t>un estudio de factibilidad en el sistema de transmisión, analizar las horas de trabajo de la máquina, para la implementación de un sistema de lubricación en la transmisión cadenas- catarinas. </a:t>
            </a:r>
            <a:endParaRPr lang="en-US" dirty="0"/>
          </a:p>
          <a:p>
            <a:pPr marL="342900" lvl="0" indent="-342900">
              <a:lnSpc>
                <a:spcPct val="200000"/>
              </a:lnSpc>
              <a:buFont typeface="Symbol" panose="05050102010706020507" pitchFamily="18" charset="2"/>
              <a:buChar char=""/>
            </a:pPr>
            <a:endParaRPr lang="es-ES" sz="15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563038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 y="2174038"/>
            <a:ext cx="12192000" cy="2542032"/>
          </a:xfrm>
          <a:prstGeom prst="rect">
            <a:avLst/>
          </a:prstGeom>
          <a:solidFill>
            <a:schemeClr val="accent6">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CuadroTexto 7"/>
          <p:cNvSpPr txBox="1"/>
          <p:nvPr/>
        </p:nvSpPr>
        <p:spPr>
          <a:xfrm>
            <a:off x="2820144" y="3121888"/>
            <a:ext cx="6551709" cy="646331"/>
          </a:xfrm>
          <a:prstGeom prst="rect">
            <a:avLst/>
          </a:prstGeom>
          <a:noFill/>
        </p:spPr>
        <p:txBody>
          <a:bodyPr wrap="square" rtlCol="0">
            <a:spAutoFit/>
          </a:bodyPr>
          <a:lstStyle/>
          <a:p>
            <a:pPr algn="ctr"/>
            <a:r>
              <a:rPr lang="es-EC" sz="3600" b="1" dirty="0">
                <a:latin typeface="3ds Light" panose="02000503020000020004" pitchFamily="50" charset="0"/>
                <a:cs typeface="Arial" panose="020B0604020202020204" pitchFamily="34" charset="0"/>
              </a:rPr>
              <a:t>GRACIAS POR SU ATENCIÓN</a:t>
            </a:r>
          </a:p>
        </p:txBody>
      </p:sp>
    </p:spTree>
    <p:extLst>
      <p:ext uri="{BB962C8B-B14F-4D97-AF65-F5344CB8AC3E}">
        <p14:creationId xmlns:p14="http://schemas.microsoft.com/office/powerpoint/2010/main" val="186697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1">
            <a:extLst>
              <a:ext uri="{FF2B5EF4-FFF2-40B4-BE49-F238E27FC236}">
                <a16:creationId xmlns:a16="http://schemas.microsoft.com/office/drawing/2014/main" id="{43748C36-98D9-4D16-AC47-F0AC8AFBFD28}"/>
              </a:ext>
            </a:extLst>
          </p:cNvPr>
          <p:cNvGraphicFramePr>
            <a:graphicFrameLocks noGrp="1"/>
          </p:cNvGraphicFramePr>
          <p:nvPr>
            <p:ph idx="1"/>
            <p:extLst>
              <p:ext uri="{D42A27DB-BD31-4B8C-83A1-F6EECF244321}">
                <p14:modId xmlns:p14="http://schemas.microsoft.com/office/powerpoint/2010/main" val="612433212"/>
              </p:ext>
            </p:extLst>
          </p:nvPr>
        </p:nvGraphicFramePr>
        <p:xfrm>
          <a:off x="609599" y="1061760"/>
          <a:ext cx="8357419" cy="5064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ítulo 1">
            <a:extLst>
              <a:ext uri="{FF2B5EF4-FFF2-40B4-BE49-F238E27FC236}">
                <a16:creationId xmlns:a16="http://schemas.microsoft.com/office/drawing/2014/main" id="{EFC96D6C-6D2A-45FE-B966-44E6D1C5441E}"/>
              </a:ext>
            </a:extLst>
          </p:cNvPr>
          <p:cNvSpPr>
            <a:spLocks noGrp="1"/>
          </p:cNvSpPr>
          <p:nvPr>
            <p:ph type="title"/>
          </p:nvPr>
        </p:nvSpPr>
        <p:spPr>
          <a:xfrm>
            <a:off x="609600" y="141141"/>
            <a:ext cx="5084065"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 - GENERALIDADES</a:t>
            </a:r>
          </a:p>
        </p:txBody>
      </p:sp>
      <p:cxnSp>
        <p:nvCxnSpPr>
          <p:cNvPr id="7" name="Conector recto 6">
            <a:extLst>
              <a:ext uri="{FF2B5EF4-FFF2-40B4-BE49-F238E27FC236}">
                <a16:creationId xmlns:a16="http://schemas.microsoft.com/office/drawing/2014/main" id="{83D7219F-FC92-4633-A8F3-00ECA04FCC8E}"/>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8" name="CuadroTexto 7">
            <a:extLst>
              <a:ext uri="{FF2B5EF4-FFF2-40B4-BE49-F238E27FC236}">
                <a16:creationId xmlns:a16="http://schemas.microsoft.com/office/drawing/2014/main" id="{23D5E9C8-270A-4250-948D-F542726BEBB7}"/>
              </a:ext>
            </a:extLst>
          </p:cNvPr>
          <p:cNvSpPr txBox="1"/>
          <p:nvPr/>
        </p:nvSpPr>
        <p:spPr>
          <a:xfrm>
            <a:off x="4931160" y="661649"/>
            <a:ext cx="1821332"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Justificación </a:t>
            </a:r>
          </a:p>
        </p:txBody>
      </p:sp>
      <p:pic>
        <p:nvPicPr>
          <p:cNvPr id="5" name="Imagen 4">
            <a:extLst>
              <a:ext uri="{FF2B5EF4-FFF2-40B4-BE49-F238E27FC236}">
                <a16:creationId xmlns:a16="http://schemas.microsoft.com/office/drawing/2014/main" id="{D315E944-4F5B-49F8-9330-87A6409D1BDF}"/>
              </a:ext>
            </a:extLst>
          </p:cNvPr>
          <p:cNvPicPr>
            <a:picLocks noChangeAspect="1"/>
          </p:cNvPicPr>
          <p:nvPr/>
        </p:nvPicPr>
        <p:blipFill>
          <a:blip r:embed="rId7"/>
          <a:stretch>
            <a:fillRect/>
          </a:stretch>
        </p:blipFill>
        <p:spPr>
          <a:xfrm>
            <a:off x="8967018" y="1633447"/>
            <a:ext cx="2780917" cy="3591105"/>
          </a:xfrm>
          <a:prstGeom prst="rect">
            <a:avLst/>
          </a:prstGeom>
          <a:ln w="38100" cap="sq">
            <a:solidFill>
              <a:srgbClr val="000000"/>
            </a:solidFill>
            <a:prstDash val="solid"/>
            <a:miter lim="800000"/>
          </a:ln>
          <a:effectLst>
            <a:glow rad="101600">
              <a:schemeClr val="accent5">
                <a:satMod val="175000"/>
                <a:alpha val="40000"/>
              </a:schemeClr>
            </a:glow>
            <a:outerShdw blurRad="50800" dist="38100" dir="2700000" algn="tl" rotWithShape="0">
              <a:srgbClr val="000000">
                <a:alpha val="43000"/>
              </a:srgbClr>
            </a:outerShdw>
          </a:effectLst>
        </p:spPr>
      </p:pic>
    </p:spTree>
    <p:extLst>
      <p:ext uri="{BB962C8B-B14F-4D97-AF65-F5344CB8AC3E}">
        <p14:creationId xmlns:p14="http://schemas.microsoft.com/office/powerpoint/2010/main" val="30255643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a:extLst>
              <a:ext uri="{FF2B5EF4-FFF2-40B4-BE49-F238E27FC236}">
                <a16:creationId xmlns:a16="http://schemas.microsoft.com/office/drawing/2014/main" id="{BB6DCFFD-900B-42DF-B7C5-588872355629}"/>
              </a:ext>
            </a:extLst>
          </p:cNvPr>
          <p:cNvPicPr>
            <a:picLocks noGrp="1"/>
          </p:cNvPicPr>
          <p:nvPr>
            <p:ph idx="1"/>
          </p:nvPr>
        </p:nvPicPr>
        <p:blipFill>
          <a:blip r:embed="rId2"/>
          <a:stretch>
            <a:fillRect/>
          </a:stretch>
        </p:blipFill>
        <p:spPr>
          <a:xfrm>
            <a:off x="6244337" y="1325236"/>
            <a:ext cx="5235073" cy="1982722"/>
          </a:xfrm>
          <a:prstGeom prst="rect">
            <a:avLst/>
          </a:prstGeom>
        </p:spPr>
      </p:pic>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084065"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 – MARCO TEÓRICO</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573692" y="661649"/>
            <a:ext cx="2536272"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curvado</a:t>
            </a:r>
          </a:p>
        </p:txBody>
      </p:sp>
      <p:sp>
        <p:nvSpPr>
          <p:cNvPr id="2" name="Rectángulo 1">
            <a:extLst>
              <a:ext uri="{FF2B5EF4-FFF2-40B4-BE49-F238E27FC236}">
                <a16:creationId xmlns:a16="http://schemas.microsoft.com/office/drawing/2014/main" id="{FFD5A42C-5D65-4562-8733-DBE6B91DAE54}"/>
              </a:ext>
            </a:extLst>
          </p:cNvPr>
          <p:cNvSpPr/>
          <p:nvPr/>
        </p:nvSpPr>
        <p:spPr>
          <a:xfrm>
            <a:off x="673100" y="1596887"/>
            <a:ext cx="5274565" cy="1334930"/>
          </a:xfrm>
          <a:prstGeom prst="rect">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r>
              <a:rPr lang="es-ES" dirty="0">
                <a:latin typeface="Arial" panose="020B0604020202020204" pitchFamily="34" charset="0"/>
                <a:cs typeface="Arial" panose="020B0604020202020204" pitchFamily="34" charset="0"/>
              </a:rPr>
              <a:t>El </a:t>
            </a:r>
            <a:r>
              <a:rPr lang="es-ES" b="1" dirty="0">
                <a:latin typeface="Arial" panose="020B0604020202020204" pitchFamily="34" charset="0"/>
                <a:cs typeface="Arial" panose="020B0604020202020204" pitchFamily="34" charset="0"/>
              </a:rPr>
              <a:t>doblado</a:t>
            </a:r>
            <a:r>
              <a:rPr lang="es-ES" dirty="0">
                <a:latin typeface="Arial" panose="020B0604020202020204" pitchFamily="34" charset="0"/>
                <a:cs typeface="Arial" panose="020B0604020202020204" pitchFamily="34" charset="0"/>
              </a:rPr>
              <a:t> es la deformación del material en una sección determinada, si este proceso es propagado por toda la longitud del perfil metálico toma el nombre de </a:t>
            </a:r>
            <a:r>
              <a:rPr lang="es-ES" b="1" dirty="0">
                <a:latin typeface="Arial" panose="020B0604020202020204" pitchFamily="34" charset="0"/>
                <a:cs typeface="Arial" panose="020B0604020202020204" pitchFamily="34" charset="0"/>
              </a:rPr>
              <a:t>curvado</a:t>
            </a:r>
            <a:r>
              <a:rPr lang="es-ES" dirty="0">
                <a:latin typeface="Arial" panose="020B0604020202020204" pitchFamily="34" charset="0"/>
                <a:cs typeface="Arial" panose="020B0604020202020204" pitchFamily="34" charset="0"/>
              </a:rPr>
              <a:t>/rolado.</a:t>
            </a:r>
          </a:p>
        </p:txBody>
      </p:sp>
      <p:sp>
        <p:nvSpPr>
          <p:cNvPr id="9" name="Rectángulo 8">
            <a:extLst>
              <a:ext uri="{FF2B5EF4-FFF2-40B4-BE49-F238E27FC236}">
                <a16:creationId xmlns:a16="http://schemas.microsoft.com/office/drawing/2014/main" id="{250226F0-21F5-404B-9D60-905886A010DD}"/>
              </a:ext>
            </a:extLst>
          </p:cNvPr>
          <p:cNvSpPr/>
          <p:nvPr/>
        </p:nvSpPr>
        <p:spPr>
          <a:xfrm>
            <a:off x="6096000" y="3926184"/>
            <a:ext cx="5012399" cy="1329040"/>
          </a:xfrm>
          <a:prstGeom prst="rect">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r>
              <a:rPr lang="es-ES" dirty="0">
                <a:latin typeface="Arial" panose="020B0604020202020204" pitchFamily="34" charset="0"/>
                <a:cs typeface="Arial" panose="020B0604020202020204" pitchFamily="34" charset="0"/>
              </a:rPr>
              <a:t>El </a:t>
            </a:r>
            <a:r>
              <a:rPr lang="es-ES" b="1" dirty="0">
                <a:latin typeface="Arial" panose="020B0604020202020204" pitchFamily="34" charset="0"/>
                <a:cs typeface="Arial" panose="020B0604020202020204" pitchFamily="34" charset="0"/>
              </a:rPr>
              <a:t>curvado</a:t>
            </a:r>
            <a:r>
              <a:rPr lang="es-ES" dirty="0">
                <a:latin typeface="Arial" panose="020B0604020202020204" pitchFamily="34" charset="0"/>
                <a:cs typeface="Arial" panose="020B0604020202020204" pitchFamily="34" charset="0"/>
              </a:rPr>
              <a:t> de materiales dúctiles tienden a recuperarse elásticamente, cuando el elemento no regresa a su estado original se obtiene una deformación plástica.</a:t>
            </a:r>
          </a:p>
        </p:txBody>
      </p:sp>
      <p:sp>
        <p:nvSpPr>
          <p:cNvPr id="11" name="CuadroTexto 10">
            <a:extLst>
              <a:ext uri="{FF2B5EF4-FFF2-40B4-BE49-F238E27FC236}">
                <a16:creationId xmlns:a16="http://schemas.microsoft.com/office/drawing/2014/main" id="{164CF1B6-A2EA-4E61-8CFF-A739FEA65914}"/>
              </a:ext>
            </a:extLst>
          </p:cNvPr>
          <p:cNvSpPr txBox="1"/>
          <p:nvPr/>
        </p:nvSpPr>
        <p:spPr>
          <a:xfrm>
            <a:off x="7344090" y="6347527"/>
            <a:ext cx="3983516" cy="48474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a:p>
            <a:r>
              <a:rPr lang="es-EC" sz="850" dirty="0">
                <a:latin typeface="Arial" panose="020B0604020202020204" pitchFamily="34" charset="0"/>
                <a:cs typeface="Arial" panose="020B0604020202020204" pitchFamily="34" charset="0"/>
              </a:rPr>
              <a:t>https://www.mipsa.com.mx</a:t>
            </a:r>
          </a:p>
          <a:p>
            <a:r>
              <a:rPr lang="es-EC" sz="850" dirty="0">
                <a:latin typeface="Arial" panose="020B0604020202020204" pitchFamily="34" charset="0"/>
                <a:cs typeface="Arial" panose="020B0604020202020204" pitchFamily="34" charset="0"/>
              </a:rPr>
              <a:t>https://nargesa.com</a:t>
            </a:r>
          </a:p>
        </p:txBody>
      </p:sp>
      <p:pic>
        <p:nvPicPr>
          <p:cNvPr id="20" name="Imagen 19">
            <a:extLst>
              <a:ext uri="{FF2B5EF4-FFF2-40B4-BE49-F238E27FC236}">
                <a16:creationId xmlns:a16="http://schemas.microsoft.com/office/drawing/2014/main" id="{B95DEC35-B9C7-4F45-91FD-D153CE15FD90}"/>
              </a:ext>
            </a:extLst>
          </p:cNvPr>
          <p:cNvPicPr>
            <a:picLocks noChangeAspect="1"/>
          </p:cNvPicPr>
          <p:nvPr/>
        </p:nvPicPr>
        <p:blipFill>
          <a:blip r:embed="rId3"/>
          <a:stretch>
            <a:fillRect/>
          </a:stretch>
        </p:blipFill>
        <p:spPr>
          <a:xfrm>
            <a:off x="1138997" y="3396793"/>
            <a:ext cx="4342769" cy="2663518"/>
          </a:xfrm>
          <a:prstGeom prst="rect">
            <a:avLst/>
          </a:prstGeom>
        </p:spPr>
      </p:pic>
      <p:sp>
        <p:nvSpPr>
          <p:cNvPr id="13" name="CuadroTexto 12">
            <a:extLst>
              <a:ext uri="{FF2B5EF4-FFF2-40B4-BE49-F238E27FC236}">
                <a16:creationId xmlns:a16="http://schemas.microsoft.com/office/drawing/2014/main" id="{BE51E5F5-43DA-4A41-BDCC-B393834E4688}"/>
              </a:ext>
            </a:extLst>
          </p:cNvPr>
          <p:cNvSpPr txBox="1"/>
          <p:nvPr/>
        </p:nvSpPr>
        <p:spPr>
          <a:xfrm>
            <a:off x="94986" y="6378305"/>
            <a:ext cx="1948739"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Taco Jonathan</a:t>
            </a:r>
          </a:p>
        </p:txBody>
      </p:sp>
    </p:spTree>
    <p:extLst>
      <p:ext uri="{BB962C8B-B14F-4D97-AF65-F5344CB8AC3E}">
        <p14:creationId xmlns:p14="http://schemas.microsoft.com/office/powerpoint/2010/main" val="14129745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19AD43-A1D5-44BF-AD09-3BE173A5F876}"/>
              </a:ext>
            </a:extLst>
          </p:cNvPr>
          <p:cNvPicPr>
            <a:picLocks noChangeAspect="1"/>
          </p:cNvPicPr>
          <p:nvPr/>
        </p:nvPicPr>
        <p:blipFill>
          <a:blip r:embed="rId2"/>
          <a:stretch>
            <a:fillRect/>
          </a:stretch>
        </p:blipFill>
        <p:spPr>
          <a:xfrm>
            <a:off x="51552" y="1183848"/>
            <a:ext cx="5431275" cy="5040000"/>
          </a:xfrm>
          <a:prstGeom prst="rect">
            <a:avLst/>
          </a:prstGeom>
        </p:spPr>
      </p:pic>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084065"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 – MARCO TEÓRICO</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573692" y="661649"/>
            <a:ext cx="2536272"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curvado</a:t>
            </a:r>
          </a:p>
        </p:txBody>
      </p:sp>
      <p:sp>
        <p:nvSpPr>
          <p:cNvPr id="23" name="CuadroTexto 22">
            <a:extLst>
              <a:ext uri="{FF2B5EF4-FFF2-40B4-BE49-F238E27FC236}">
                <a16:creationId xmlns:a16="http://schemas.microsoft.com/office/drawing/2014/main" id="{742D5E5B-F4A9-4969-8072-5073A08F6FC2}"/>
              </a:ext>
            </a:extLst>
          </p:cNvPr>
          <p:cNvSpPr txBox="1"/>
          <p:nvPr/>
        </p:nvSpPr>
        <p:spPr>
          <a:xfrm>
            <a:off x="7412503" y="1212935"/>
            <a:ext cx="2582758" cy="369332"/>
          </a:xfrm>
          <a:prstGeom prst="rect">
            <a:avLst/>
          </a:prstGeom>
          <a:noFill/>
          <a:ln>
            <a:solidFill>
              <a:schemeClr val="tx2"/>
            </a:solidFill>
          </a:ln>
        </p:spPr>
        <p:txBody>
          <a:bodyPr wrap="none" rtlCol="0">
            <a:spAutoFit/>
          </a:bodyPr>
          <a:lstStyle/>
          <a:p>
            <a:r>
              <a:rPr lang="es-EC" dirty="0">
                <a:latin typeface="Arial" panose="020B0604020202020204" pitchFamily="34" charset="0"/>
                <a:cs typeface="Arial" panose="020B0604020202020204" pitchFamily="34" charset="0"/>
              </a:rPr>
              <a:t>Parámetros de curvado</a:t>
            </a:r>
          </a:p>
        </p:txBody>
      </p:sp>
      <p:sp>
        <p:nvSpPr>
          <p:cNvPr id="26" name="CuadroTexto 25">
            <a:extLst>
              <a:ext uri="{FF2B5EF4-FFF2-40B4-BE49-F238E27FC236}">
                <a16:creationId xmlns:a16="http://schemas.microsoft.com/office/drawing/2014/main" id="{E33ACF18-1F5C-4246-8488-952724C89B43}"/>
              </a:ext>
            </a:extLst>
          </p:cNvPr>
          <p:cNvSpPr txBox="1"/>
          <p:nvPr/>
        </p:nvSpPr>
        <p:spPr>
          <a:xfrm>
            <a:off x="2209852" y="3028890"/>
            <a:ext cx="370614"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C</a:t>
            </a:r>
          </a:p>
        </p:txBody>
      </p:sp>
      <p:sp>
        <p:nvSpPr>
          <p:cNvPr id="27" name="CuadroTexto 26">
            <a:extLst>
              <a:ext uri="{FF2B5EF4-FFF2-40B4-BE49-F238E27FC236}">
                <a16:creationId xmlns:a16="http://schemas.microsoft.com/office/drawing/2014/main" id="{0F5F2F5D-D0CA-46D6-A008-34004E86CFAD}"/>
              </a:ext>
            </a:extLst>
          </p:cNvPr>
          <p:cNvSpPr txBox="1"/>
          <p:nvPr/>
        </p:nvSpPr>
        <p:spPr>
          <a:xfrm>
            <a:off x="386193" y="4435445"/>
            <a:ext cx="370614"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A</a:t>
            </a:r>
          </a:p>
        </p:txBody>
      </p:sp>
      <p:sp>
        <p:nvSpPr>
          <p:cNvPr id="28" name="CuadroTexto 27">
            <a:extLst>
              <a:ext uri="{FF2B5EF4-FFF2-40B4-BE49-F238E27FC236}">
                <a16:creationId xmlns:a16="http://schemas.microsoft.com/office/drawing/2014/main" id="{2A27990E-F220-4ACB-BA28-A098973D466D}"/>
              </a:ext>
            </a:extLst>
          </p:cNvPr>
          <p:cNvSpPr txBox="1"/>
          <p:nvPr/>
        </p:nvSpPr>
        <p:spPr>
          <a:xfrm>
            <a:off x="5072091" y="4435445"/>
            <a:ext cx="370614"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B</a:t>
            </a:r>
          </a:p>
        </p:txBody>
      </p:sp>
      <p:pic>
        <p:nvPicPr>
          <p:cNvPr id="30" name="Imagen 29">
            <a:extLst>
              <a:ext uri="{FF2B5EF4-FFF2-40B4-BE49-F238E27FC236}">
                <a16:creationId xmlns:a16="http://schemas.microsoft.com/office/drawing/2014/main" id="{FEE23B92-0F88-42E7-933A-D8D006E7FC88}"/>
              </a:ext>
            </a:extLst>
          </p:cNvPr>
          <p:cNvPicPr>
            <a:picLocks noChangeAspect="1"/>
          </p:cNvPicPr>
          <p:nvPr/>
        </p:nvPicPr>
        <p:blipFill>
          <a:blip r:embed="rId3"/>
          <a:stretch>
            <a:fillRect/>
          </a:stretch>
        </p:blipFill>
        <p:spPr>
          <a:xfrm>
            <a:off x="5536551" y="1695276"/>
            <a:ext cx="6523502" cy="4238299"/>
          </a:xfrm>
          <a:prstGeom prst="rect">
            <a:avLst/>
          </a:prstGeom>
        </p:spPr>
      </p:pic>
      <p:sp>
        <p:nvSpPr>
          <p:cNvPr id="13" name="CuadroTexto 12">
            <a:extLst>
              <a:ext uri="{FF2B5EF4-FFF2-40B4-BE49-F238E27FC236}">
                <a16:creationId xmlns:a16="http://schemas.microsoft.com/office/drawing/2014/main" id="{B7A00093-3395-4A20-A396-9C758C127F0A}"/>
              </a:ext>
            </a:extLst>
          </p:cNvPr>
          <p:cNvSpPr txBox="1"/>
          <p:nvPr/>
        </p:nvSpPr>
        <p:spPr>
          <a:xfrm>
            <a:off x="94986" y="6378305"/>
            <a:ext cx="1948739"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Taco Jonathan</a:t>
            </a:r>
          </a:p>
        </p:txBody>
      </p:sp>
    </p:spTree>
    <p:extLst>
      <p:ext uri="{BB962C8B-B14F-4D97-AF65-F5344CB8AC3E}">
        <p14:creationId xmlns:p14="http://schemas.microsoft.com/office/powerpoint/2010/main" val="8936866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084065"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 – MARCO TEÓRICO</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573692" y="661649"/>
            <a:ext cx="2536272"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curvado</a:t>
            </a:r>
          </a:p>
        </p:txBody>
      </p:sp>
      <p:sp>
        <p:nvSpPr>
          <p:cNvPr id="9" name="CuadroTexto 8">
            <a:extLst>
              <a:ext uri="{FF2B5EF4-FFF2-40B4-BE49-F238E27FC236}">
                <a16:creationId xmlns:a16="http://schemas.microsoft.com/office/drawing/2014/main" id="{ECD87E49-D51D-4F0C-A55D-29AB2AA22204}"/>
              </a:ext>
            </a:extLst>
          </p:cNvPr>
          <p:cNvSpPr txBox="1"/>
          <p:nvPr/>
        </p:nvSpPr>
        <p:spPr>
          <a:xfrm>
            <a:off x="3113471" y="1415134"/>
            <a:ext cx="5160387" cy="369332"/>
          </a:xfrm>
          <a:prstGeom prst="rect">
            <a:avLst/>
          </a:prstGeom>
          <a:noFill/>
          <a:ln>
            <a:solidFill>
              <a:schemeClr val="tx2"/>
            </a:solidFill>
          </a:ln>
        </p:spPr>
        <p:txBody>
          <a:bodyPr wrap="none" rtlCol="0">
            <a:spAutoFit/>
          </a:bodyPr>
          <a:lstStyle/>
          <a:p>
            <a:r>
              <a:rPr lang="es-EC" dirty="0">
                <a:latin typeface="Arial" panose="020B0604020202020204" pitchFamily="34" charset="0"/>
                <a:cs typeface="Arial" panose="020B0604020202020204" pitchFamily="34" charset="0"/>
              </a:rPr>
              <a:t>Fuerzas generadas al curvado del perfil metálico</a:t>
            </a:r>
          </a:p>
        </p:txBody>
      </p:sp>
      <p:pic>
        <p:nvPicPr>
          <p:cNvPr id="13" name="Imagen 12">
            <a:extLst>
              <a:ext uri="{FF2B5EF4-FFF2-40B4-BE49-F238E27FC236}">
                <a16:creationId xmlns:a16="http://schemas.microsoft.com/office/drawing/2014/main" id="{174E4916-3A98-4EC8-8701-4A71522A281E}"/>
              </a:ext>
            </a:extLst>
          </p:cNvPr>
          <p:cNvPicPr>
            <a:picLocks noChangeAspect="1"/>
          </p:cNvPicPr>
          <p:nvPr/>
        </p:nvPicPr>
        <p:blipFill>
          <a:blip r:embed="rId2"/>
          <a:stretch>
            <a:fillRect/>
          </a:stretch>
        </p:blipFill>
        <p:spPr>
          <a:xfrm>
            <a:off x="674082" y="4183690"/>
            <a:ext cx="4273360" cy="1855762"/>
          </a:xfrm>
          <a:prstGeom prst="rect">
            <a:avLst/>
          </a:prstGeom>
        </p:spPr>
      </p:pic>
      <p:pic>
        <p:nvPicPr>
          <p:cNvPr id="15" name="Imagen 14">
            <a:extLst>
              <a:ext uri="{FF2B5EF4-FFF2-40B4-BE49-F238E27FC236}">
                <a16:creationId xmlns:a16="http://schemas.microsoft.com/office/drawing/2014/main" id="{11B10CC0-6628-4739-9994-48233A5664FB}"/>
              </a:ext>
            </a:extLst>
          </p:cNvPr>
          <p:cNvPicPr>
            <a:picLocks noChangeAspect="1"/>
          </p:cNvPicPr>
          <p:nvPr/>
        </p:nvPicPr>
        <p:blipFill>
          <a:blip r:embed="rId3"/>
          <a:stretch>
            <a:fillRect/>
          </a:stretch>
        </p:blipFill>
        <p:spPr>
          <a:xfrm>
            <a:off x="5731592" y="2577003"/>
            <a:ext cx="5900114" cy="3213375"/>
          </a:xfrm>
          <a:prstGeom prst="rect">
            <a:avLst/>
          </a:prstGeom>
        </p:spPr>
      </p:pic>
      <p:sp>
        <p:nvSpPr>
          <p:cNvPr id="11" name="CuadroTexto 10">
            <a:extLst>
              <a:ext uri="{FF2B5EF4-FFF2-40B4-BE49-F238E27FC236}">
                <a16:creationId xmlns:a16="http://schemas.microsoft.com/office/drawing/2014/main" id="{1549E889-B4D3-4428-AC18-2ABD6DDB26B6}"/>
              </a:ext>
            </a:extLst>
          </p:cNvPr>
          <p:cNvSpPr txBox="1"/>
          <p:nvPr/>
        </p:nvSpPr>
        <p:spPr>
          <a:xfrm>
            <a:off x="94986" y="6378305"/>
            <a:ext cx="1948739"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Taco Jonathan</a:t>
            </a:r>
          </a:p>
        </p:txBody>
      </p:sp>
      <p:pic>
        <p:nvPicPr>
          <p:cNvPr id="10" name="Imagen 9">
            <a:extLst>
              <a:ext uri="{FF2B5EF4-FFF2-40B4-BE49-F238E27FC236}">
                <a16:creationId xmlns:a16="http://schemas.microsoft.com/office/drawing/2014/main" id="{E9986D01-6F13-4583-971B-58E640847C5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294" y="2058875"/>
            <a:ext cx="4873097" cy="1850405"/>
          </a:xfrm>
          <a:prstGeom prst="rect">
            <a:avLst/>
          </a:prstGeom>
          <a:noFill/>
          <a:ln>
            <a:noFill/>
          </a:ln>
        </p:spPr>
      </p:pic>
    </p:spTree>
    <p:extLst>
      <p:ext uri="{BB962C8B-B14F-4D97-AF65-F5344CB8AC3E}">
        <p14:creationId xmlns:p14="http://schemas.microsoft.com/office/powerpoint/2010/main" val="35344103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contenido 13">
            <a:extLst>
              <a:ext uri="{FF2B5EF4-FFF2-40B4-BE49-F238E27FC236}">
                <a16:creationId xmlns:a16="http://schemas.microsoft.com/office/drawing/2014/main" id="{096FBF77-ECE6-4DEE-8A56-B8A17458AD35}"/>
              </a:ext>
            </a:extLst>
          </p:cNvPr>
          <p:cNvPicPr>
            <a:picLocks noGrp="1"/>
          </p:cNvPicPr>
          <p:nvPr>
            <p:ph idx="1"/>
          </p:nvPr>
        </p:nvPicPr>
        <p:blipFill rotWithShape="1">
          <a:blip r:embed="rId2"/>
          <a:srcRect l="56700" r="22759"/>
          <a:stretch/>
        </p:blipFill>
        <p:spPr>
          <a:xfrm>
            <a:off x="356126" y="3365433"/>
            <a:ext cx="1989835" cy="2524125"/>
          </a:xfrm>
          <a:prstGeom prst="rect">
            <a:avLst/>
          </a:prstGeom>
        </p:spPr>
      </p:pic>
      <p:sp>
        <p:nvSpPr>
          <p:cNvPr id="4" name="Título 1">
            <a:extLst>
              <a:ext uri="{FF2B5EF4-FFF2-40B4-BE49-F238E27FC236}">
                <a16:creationId xmlns:a16="http://schemas.microsoft.com/office/drawing/2014/main" id="{8C9C4AE7-973F-4895-8B77-FF4B04188A0A}"/>
              </a:ext>
            </a:extLst>
          </p:cNvPr>
          <p:cNvSpPr>
            <a:spLocks noGrp="1"/>
          </p:cNvSpPr>
          <p:nvPr>
            <p:ph type="title"/>
          </p:nvPr>
        </p:nvSpPr>
        <p:spPr>
          <a:xfrm>
            <a:off x="609600" y="141141"/>
            <a:ext cx="5084065" cy="560264"/>
          </a:xfrm>
          <a:prstGeom prst="rect">
            <a:avLst/>
          </a:prstGeo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 – MARCO TEÓRICO</a:t>
            </a:r>
          </a:p>
        </p:txBody>
      </p:sp>
      <p:cxnSp>
        <p:nvCxnSpPr>
          <p:cNvPr id="5" name="Conector recto 4">
            <a:extLst>
              <a:ext uri="{FF2B5EF4-FFF2-40B4-BE49-F238E27FC236}">
                <a16:creationId xmlns:a16="http://schemas.microsoft.com/office/drawing/2014/main" id="{9CDBA183-FA96-46E3-8F19-85BB12204CA4}"/>
              </a:ext>
            </a:extLst>
          </p:cNvPr>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23F9E580-BBFA-42E5-AB23-6F042FA682C5}"/>
              </a:ext>
            </a:extLst>
          </p:cNvPr>
          <p:cNvSpPr txBox="1"/>
          <p:nvPr/>
        </p:nvSpPr>
        <p:spPr>
          <a:xfrm>
            <a:off x="4573692" y="661649"/>
            <a:ext cx="2536272" cy="400110"/>
          </a:xfrm>
          <a:prstGeom prst="rect">
            <a:avLst/>
          </a:prstGeom>
          <a:noFill/>
        </p:spPr>
        <p:txBody>
          <a:bodyPr wrap="none" rtlCol="0">
            <a:spAutoFit/>
          </a:bodyPr>
          <a:lstStyle/>
          <a:p>
            <a:pPr algn="ctr"/>
            <a:r>
              <a:rPr lang="es-EC" sz="2000" b="1" dirty="0">
                <a:solidFill>
                  <a:schemeClr val="tx2"/>
                </a:solidFill>
                <a:latin typeface="Arial" panose="020B0604020202020204" pitchFamily="34" charset="0"/>
                <a:cs typeface="Arial" panose="020B0604020202020204" pitchFamily="34" charset="0"/>
              </a:rPr>
              <a:t>Módulo de curvado</a:t>
            </a:r>
          </a:p>
        </p:txBody>
      </p:sp>
      <p:pic>
        <p:nvPicPr>
          <p:cNvPr id="18" name="Imagen 17">
            <a:extLst>
              <a:ext uri="{FF2B5EF4-FFF2-40B4-BE49-F238E27FC236}">
                <a16:creationId xmlns:a16="http://schemas.microsoft.com/office/drawing/2014/main" id="{3C9ED1AD-4E72-41E9-B0CD-B5BE4F35D03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265932" y="3531267"/>
            <a:ext cx="2255757" cy="2358291"/>
          </a:xfrm>
          <a:prstGeom prst="rect">
            <a:avLst/>
          </a:prstGeom>
        </p:spPr>
      </p:pic>
      <p:sp>
        <p:nvSpPr>
          <p:cNvPr id="19" name="Rectángulo 18">
            <a:extLst>
              <a:ext uri="{FF2B5EF4-FFF2-40B4-BE49-F238E27FC236}">
                <a16:creationId xmlns:a16="http://schemas.microsoft.com/office/drawing/2014/main" id="{7E01D0C4-1E56-44D9-9080-D3B740449112}"/>
              </a:ext>
            </a:extLst>
          </p:cNvPr>
          <p:cNvSpPr/>
          <p:nvPr/>
        </p:nvSpPr>
        <p:spPr>
          <a:xfrm>
            <a:off x="1351044" y="2011292"/>
            <a:ext cx="2933700" cy="422413"/>
          </a:xfrm>
          <a:prstGeom prst="rect">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Disposición en sus rodillos</a:t>
            </a:r>
          </a:p>
        </p:txBody>
      </p:sp>
      <p:sp>
        <p:nvSpPr>
          <p:cNvPr id="20" name="Rectángulo 19">
            <a:extLst>
              <a:ext uri="{FF2B5EF4-FFF2-40B4-BE49-F238E27FC236}">
                <a16:creationId xmlns:a16="http://schemas.microsoft.com/office/drawing/2014/main" id="{EBAB5A9A-054B-45C4-B529-0B8CBC8B058E}"/>
              </a:ext>
            </a:extLst>
          </p:cNvPr>
          <p:cNvSpPr/>
          <p:nvPr/>
        </p:nvSpPr>
        <p:spPr>
          <a:xfrm>
            <a:off x="7510544" y="2011292"/>
            <a:ext cx="3462256" cy="422413"/>
          </a:xfrm>
          <a:prstGeom prst="rect">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Desplazamiento de sus rodillos</a:t>
            </a:r>
          </a:p>
        </p:txBody>
      </p:sp>
      <p:sp>
        <p:nvSpPr>
          <p:cNvPr id="21" name="CuadroTexto 20">
            <a:extLst>
              <a:ext uri="{FF2B5EF4-FFF2-40B4-BE49-F238E27FC236}">
                <a16:creationId xmlns:a16="http://schemas.microsoft.com/office/drawing/2014/main" id="{93322E40-89E7-4798-AA03-D84FD87E7944}"/>
              </a:ext>
            </a:extLst>
          </p:cNvPr>
          <p:cNvSpPr txBox="1"/>
          <p:nvPr/>
        </p:nvSpPr>
        <p:spPr>
          <a:xfrm>
            <a:off x="3265932" y="1362337"/>
            <a:ext cx="5498044" cy="369332"/>
          </a:xfrm>
          <a:prstGeom prst="rect">
            <a:avLst/>
          </a:prstGeom>
          <a:noFill/>
          <a:ln>
            <a:solidFill>
              <a:schemeClr val="tx2"/>
            </a:solidFill>
          </a:ln>
        </p:spPr>
        <p:txBody>
          <a:bodyPr wrap="none" rtlCol="0">
            <a:spAutoFit/>
          </a:bodyPr>
          <a:lstStyle/>
          <a:p>
            <a:r>
              <a:rPr lang="es-EC" dirty="0">
                <a:latin typeface="Arial" panose="020B0604020202020204" pitchFamily="34" charset="0"/>
                <a:cs typeface="Arial" panose="020B0604020202020204" pitchFamily="34" charset="0"/>
              </a:rPr>
              <a:t>Tipos de </a:t>
            </a:r>
            <a:r>
              <a:rPr lang="es-EC" dirty="0" smtClean="0">
                <a:latin typeface="Arial" panose="020B0604020202020204" pitchFamily="34" charset="0"/>
                <a:cs typeface="Arial" panose="020B0604020202020204" pitchFamily="34" charset="0"/>
              </a:rPr>
              <a:t>máquinas </a:t>
            </a:r>
            <a:r>
              <a:rPr lang="es-EC" dirty="0">
                <a:latin typeface="Arial" panose="020B0604020202020204" pitchFamily="34" charset="0"/>
                <a:cs typeface="Arial" panose="020B0604020202020204" pitchFamily="34" charset="0"/>
              </a:rPr>
              <a:t>curvadoras de perfiles metálicos</a:t>
            </a:r>
          </a:p>
        </p:txBody>
      </p:sp>
      <p:pic>
        <p:nvPicPr>
          <p:cNvPr id="22" name="Imagen 21">
            <a:extLst>
              <a:ext uri="{FF2B5EF4-FFF2-40B4-BE49-F238E27FC236}">
                <a16:creationId xmlns:a16="http://schemas.microsoft.com/office/drawing/2014/main" id="{B22EC821-CDA2-4E89-8D61-2D63923F604B}"/>
              </a:ext>
            </a:extLst>
          </p:cNvPr>
          <p:cNvPicPr>
            <a:picLocks noChangeAspect="1"/>
          </p:cNvPicPr>
          <p:nvPr/>
        </p:nvPicPr>
        <p:blipFill rotWithShape="1">
          <a:blip r:embed="rId5"/>
          <a:srcRect r="43072"/>
          <a:stretch/>
        </p:blipFill>
        <p:spPr>
          <a:xfrm>
            <a:off x="6546471" y="3723708"/>
            <a:ext cx="2344737" cy="1952370"/>
          </a:xfrm>
          <a:prstGeom prst="rect">
            <a:avLst/>
          </a:prstGeom>
        </p:spPr>
      </p:pic>
      <p:cxnSp>
        <p:nvCxnSpPr>
          <p:cNvPr id="23" name="Conector recto de flecha 22">
            <a:extLst>
              <a:ext uri="{FF2B5EF4-FFF2-40B4-BE49-F238E27FC236}">
                <a16:creationId xmlns:a16="http://schemas.microsoft.com/office/drawing/2014/main" id="{F137DB57-9485-4A76-931F-E419962E9F24}"/>
              </a:ext>
            </a:extLst>
          </p:cNvPr>
          <p:cNvCxnSpPr>
            <a:cxnSpLocks/>
          </p:cNvCxnSpPr>
          <p:nvPr/>
        </p:nvCxnSpPr>
        <p:spPr>
          <a:xfrm>
            <a:off x="7344090" y="4086019"/>
            <a:ext cx="0" cy="608905"/>
          </a:xfrm>
          <a:prstGeom prst="straightConnector1">
            <a:avLst/>
          </a:prstGeom>
          <a:ln w="38100">
            <a:solidFill>
              <a:srgbClr val="E46C0A"/>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6" name="Imagen 25">
            <a:extLst>
              <a:ext uri="{FF2B5EF4-FFF2-40B4-BE49-F238E27FC236}">
                <a16:creationId xmlns:a16="http://schemas.microsoft.com/office/drawing/2014/main" id="{90220325-4930-41DC-8008-4D374D3B1B9A}"/>
              </a:ext>
            </a:extLst>
          </p:cNvPr>
          <p:cNvPicPr>
            <a:picLocks noChangeAspect="1"/>
          </p:cNvPicPr>
          <p:nvPr/>
        </p:nvPicPr>
        <p:blipFill>
          <a:blip r:embed="rId6"/>
          <a:stretch>
            <a:fillRect/>
          </a:stretch>
        </p:blipFill>
        <p:spPr>
          <a:xfrm>
            <a:off x="9491137" y="3826532"/>
            <a:ext cx="2344737" cy="1746722"/>
          </a:xfrm>
          <a:prstGeom prst="rect">
            <a:avLst/>
          </a:prstGeom>
        </p:spPr>
      </p:pic>
      <p:sp>
        <p:nvSpPr>
          <p:cNvPr id="27" name="Rectángulo 26">
            <a:extLst>
              <a:ext uri="{FF2B5EF4-FFF2-40B4-BE49-F238E27FC236}">
                <a16:creationId xmlns:a16="http://schemas.microsoft.com/office/drawing/2014/main" id="{4EC02CB9-80D3-4651-A570-433A9005AE20}"/>
              </a:ext>
            </a:extLst>
          </p:cNvPr>
          <p:cNvSpPr/>
          <p:nvPr/>
        </p:nvSpPr>
        <p:spPr>
          <a:xfrm>
            <a:off x="723409" y="2759767"/>
            <a:ext cx="1255268" cy="422413"/>
          </a:xfrm>
          <a:prstGeom prst="rect">
            <a:avLst/>
          </a:prstGeom>
          <a:solidFill>
            <a:schemeClr val="accent5">
              <a:lumMod val="40000"/>
              <a:lumOff val="60000"/>
            </a:schemeClr>
          </a:solidFill>
          <a:ln>
            <a:solidFill>
              <a:schemeClr val="accent1"/>
            </a:solidFill>
          </a:ln>
        </p:spPr>
        <p:style>
          <a:lnRef idx="1">
            <a:schemeClr val="dk1"/>
          </a:lnRef>
          <a:fillRef idx="2">
            <a:schemeClr val="dk1"/>
          </a:fillRef>
          <a:effectRef idx="1">
            <a:schemeClr val="dk1"/>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Asimétrico</a:t>
            </a:r>
          </a:p>
        </p:txBody>
      </p:sp>
      <p:sp>
        <p:nvSpPr>
          <p:cNvPr id="28" name="Rectángulo 27">
            <a:extLst>
              <a:ext uri="{FF2B5EF4-FFF2-40B4-BE49-F238E27FC236}">
                <a16:creationId xmlns:a16="http://schemas.microsoft.com/office/drawing/2014/main" id="{1102AD7C-93BE-4268-B584-E27146A7E5B3}"/>
              </a:ext>
            </a:extLst>
          </p:cNvPr>
          <p:cNvSpPr/>
          <p:nvPr/>
        </p:nvSpPr>
        <p:spPr>
          <a:xfrm>
            <a:off x="3766176" y="2759767"/>
            <a:ext cx="1255268" cy="422413"/>
          </a:xfrm>
          <a:prstGeom prst="rect">
            <a:avLst/>
          </a:prstGeom>
          <a:solidFill>
            <a:schemeClr val="accent5">
              <a:lumMod val="40000"/>
              <a:lumOff val="60000"/>
            </a:schemeClr>
          </a:solidFill>
          <a:ln>
            <a:solidFill>
              <a:schemeClr val="accent1"/>
            </a:solidFill>
          </a:ln>
        </p:spPr>
        <p:style>
          <a:lnRef idx="1">
            <a:schemeClr val="dk1"/>
          </a:lnRef>
          <a:fillRef idx="2">
            <a:schemeClr val="dk1"/>
          </a:fillRef>
          <a:effectRef idx="1">
            <a:schemeClr val="dk1"/>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Simétrico</a:t>
            </a:r>
          </a:p>
        </p:txBody>
      </p:sp>
      <p:sp>
        <p:nvSpPr>
          <p:cNvPr id="29" name="Rectángulo 28">
            <a:extLst>
              <a:ext uri="{FF2B5EF4-FFF2-40B4-BE49-F238E27FC236}">
                <a16:creationId xmlns:a16="http://schemas.microsoft.com/office/drawing/2014/main" id="{76EB4CAD-B183-4FB8-93AD-79E5EBB34A08}"/>
              </a:ext>
            </a:extLst>
          </p:cNvPr>
          <p:cNvSpPr/>
          <p:nvPr/>
        </p:nvSpPr>
        <p:spPr>
          <a:xfrm>
            <a:off x="7091205" y="2746400"/>
            <a:ext cx="1255268" cy="422413"/>
          </a:xfrm>
          <a:prstGeom prst="rect">
            <a:avLst/>
          </a:prstGeom>
          <a:solidFill>
            <a:schemeClr val="accent5">
              <a:lumMod val="40000"/>
              <a:lumOff val="60000"/>
            </a:schemeClr>
          </a:solidFill>
          <a:ln>
            <a:solidFill>
              <a:schemeClr val="accent1"/>
            </a:solidFill>
          </a:ln>
        </p:spPr>
        <p:style>
          <a:lnRef idx="1">
            <a:schemeClr val="dk1"/>
          </a:lnRef>
          <a:fillRef idx="2">
            <a:schemeClr val="dk1"/>
          </a:fillRef>
          <a:effectRef idx="1">
            <a:schemeClr val="dk1"/>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Vertical</a:t>
            </a:r>
          </a:p>
        </p:txBody>
      </p:sp>
      <p:sp>
        <p:nvSpPr>
          <p:cNvPr id="30" name="Rectángulo 29">
            <a:extLst>
              <a:ext uri="{FF2B5EF4-FFF2-40B4-BE49-F238E27FC236}">
                <a16:creationId xmlns:a16="http://schemas.microsoft.com/office/drawing/2014/main" id="{30C0F497-6D09-4B19-A3E6-5DBD1D7EA186}"/>
              </a:ext>
            </a:extLst>
          </p:cNvPr>
          <p:cNvSpPr/>
          <p:nvPr/>
        </p:nvSpPr>
        <p:spPr>
          <a:xfrm>
            <a:off x="10035871" y="2746400"/>
            <a:ext cx="1255268" cy="422413"/>
          </a:xfrm>
          <a:prstGeom prst="rect">
            <a:avLst/>
          </a:prstGeom>
          <a:solidFill>
            <a:schemeClr val="accent5">
              <a:lumMod val="40000"/>
              <a:lumOff val="60000"/>
            </a:schemeClr>
          </a:solidFill>
          <a:ln>
            <a:solidFill>
              <a:schemeClr val="accent1"/>
            </a:solidFill>
          </a:ln>
        </p:spPr>
        <p:style>
          <a:lnRef idx="1">
            <a:schemeClr val="dk1"/>
          </a:lnRef>
          <a:fillRef idx="2">
            <a:schemeClr val="dk1"/>
          </a:fillRef>
          <a:effectRef idx="1">
            <a:schemeClr val="dk1"/>
          </a:effectRef>
          <a:fontRef idx="minor">
            <a:schemeClr val="dk1"/>
          </a:fontRef>
        </p:style>
        <p:txBody>
          <a:bodyPr rtlCol="0" anchor="ctr"/>
          <a:lstStyle/>
          <a:p>
            <a:pPr algn="ctr"/>
            <a:r>
              <a:rPr lang="es-ES" dirty="0">
                <a:latin typeface="Arial" panose="020B0604020202020204" pitchFamily="34" charset="0"/>
                <a:cs typeface="Arial" panose="020B0604020202020204" pitchFamily="34" charset="0"/>
              </a:rPr>
              <a:t>Angular</a:t>
            </a:r>
          </a:p>
        </p:txBody>
      </p:sp>
      <p:sp>
        <p:nvSpPr>
          <p:cNvPr id="24" name="CuadroTexto 23">
            <a:extLst>
              <a:ext uri="{FF2B5EF4-FFF2-40B4-BE49-F238E27FC236}">
                <a16:creationId xmlns:a16="http://schemas.microsoft.com/office/drawing/2014/main" id="{6AA0ABD4-E12C-446B-9AF8-6973542DE663}"/>
              </a:ext>
            </a:extLst>
          </p:cNvPr>
          <p:cNvSpPr txBox="1"/>
          <p:nvPr/>
        </p:nvSpPr>
        <p:spPr>
          <a:xfrm>
            <a:off x="7344090" y="6347527"/>
            <a:ext cx="3983516" cy="353943"/>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a:p>
            <a:r>
              <a:rPr lang="es-EC" sz="850" dirty="0">
                <a:latin typeface="Arial" panose="020B0604020202020204" pitchFamily="34" charset="0"/>
                <a:cs typeface="Arial" panose="020B0604020202020204" pitchFamily="34" charset="0"/>
              </a:rPr>
              <a:t>https://www.mipsa.com.mx</a:t>
            </a:r>
          </a:p>
        </p:txBody>
      </p:sp>
      <p:sp>
        <p:nvSpPr>
          <p:cNvPr id="31" name="CuadroTexto 30">
            <a:extLst>
              <a:ext uri="{FF2B5EF4-FFF2-40B4-BE49-F238E27FC236}">
                <a16:creationId xmlns:a16="http://schemas.microsoft.com/office/drawing/2014/main" id="{E88E13DF-B578-4FA2-83B6-23EF0B4A554B}"/>
              </a:ext>
            </a:extLst>
          </p:cNvPr>
          <p:cNvSpPr txBox="1"/>
          <p:nvPr/>
        </p:nvSpPr>
        <p:spPr>
          <a:xfrm>
            <a:off x="94986" y="6378305"/>
            <a:ext cx="1948739" cy="338554"/>
          </a:xfrm>
          <a:prstGeom prst="rect">
            <a:avLst/>
          </a:prstGeom>
          <a:noFill/>
        </p:spPr>
        <p:txBody>
          <a:bodyPr wrap="none" rtlCol="0">
            <a:spAutoFit/>
          </a:bodyPr>
          <a:lstStyle/>
          <a:p>
            <a:pPr algn="ctr"/>
            <a:r>
              <a:rPr lang="es-EC" sz="1600" i="1" dirty="0">
                <a:latin typeface="Arial" panose="020B0604020202020204" pitchFamily="34" charset="0"/>
                <a:cs typeface="Arial" panose="020B0604020202020204" pitchFamily="34" charset="0"/>
              </a:rPr>
              <a:t>Por: Taco Jonathan</a:t>
            </a:r>
          </a:p>
        </p:txBody>
      </p:sp>
    </p:spTree>
    <p:extLst>
      <p:ext uri="{BB962C8B-B14F-4D97-AF65-F5344CB8AC3E}">
        <p14:creationId xmlns:p14="http://schemas.microsoft.com/office/powerpoint/2010/main" val="105275366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ESPE">
  <a:themeElements>
    <a:clrScheme name="Azul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ción1" id="{0F9E024F-55E6-40A2-91F2-5D07BA05CD51}" vid="{2E3A5D47-31DE-42F3-B788-4F47F3D716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66358</TotalTime>
  <Words>2322</Words>
  <Application>Microsoft Office PowerPoint</Application>
  <PresentationFormat>Panorámica</PresentationFormat>
  <Paragraphs>341</Paragraphs>
  <Slides>49</Slides>
  <Notes>1</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49</vt:i4>
      </vt:variant>
    </vt:vector>
  </HeadingPairs>
  <TitlesOfParts>
    <vt:vector size="58" baseType="lpstr">
      <vt:lpstr>3ds Light</vt:lpstr>
      <vt:lpstr>Arial</vt:lpstr>
      <vt:lpstr>Berlin Sans FB Demi</vt:lpstr>
      <vt:lpstr>Calibri</vt:lpstr>
      <vt:lpstr>Cambria Math</vt:lpstr>
      <vt:lpstr>Symbol</vt:lpstr>
      <vt:lpstr>Times New Roman</vt:lpstr>
      <vt:lpstr>TemaESPE</vt:lpstr>
      <vt:lpstr>CorelDRAW</vt:lpstr>
      <vt:lpstr>Presentación de PowerPoint</vt:lpstr>
      <vt:lpstr>CAPÍTULO I – GENERALIDADES</vt:lpstr>
      <vt:lpstr>Objetivos Específicos </vt:lpstr>
      <vt:lpstr>CAPÍTULO I - GENERALIDADES</vt:lpstr>
      <vt:lpstr>CAPÍTULO I - GENERALIDADES</vt:lpstr>
      <vt:lpstr>CAPÍTULO II – MARCO TEÓRICO</vt:lpstr>
      <vt:lpstr>CAPÍTULO II – MARCO TEÓRICO</vt:lpstr>
      <vt:lpstr>CAPÍTULO II – MARCO TEÓRICO</vt:lpstr>
      <vt:lpstr>CAPÍTULO II – MARCO TEÓRICO</vt:lpstr>
      <vt:lpstr>CAPÍTULO II – MARCO TEÓRICO</vt:lpstr>
      <vt:lpstr>CAPÍTULO II – MARCO TEÓRICO</vt:lpstr>
      <vt:lpstr>CAPÍTULO II – MARCO TEÓRICO</vt:lpstr>
      <vt:lpstr>CAPÍTULO II – MARCO TEÓRICO</vt:lpstr>
      <vt:lpstr>CAPÍTULO II – MARCO TEÓRICO</vt:lpstr>
      <vt:lpstr>CAPÍTULO II – MARCO TEÓRICO</vt:lpstr>
      <vt:lpstr>CAPÍTULO II – MARCO TEÓRICO</vt:lpstr>
      <vt:lpstr>CAPÍTULO II – MARCO TEÓRICO</vt:lpstr>
      <vt:lpstr>CAPÍTULO II – MARCO TEÓRICO</vt:lpstr>
      <vt:lpstr>CAPÍTULO III – DISEÑO MODULAR</vt:lpstr>
      <vt:lpstr>CAPÍTULO III – DISEÑO MODULAR</vt:lpstr>
      <vt:lpstr>CAPÍTULO III – DISEÑO MODULAR</vt:lpstr>
      <vt:lpstr>CAPÍTULO III – DISEÑO MODULAR</vt:lpstr>
      <vt:lpstr>CAPÍTULO III – DISEÑO MODULAR</vt:lpstr>
      <vt:lpstr>CAPÍTULO III – DISEÑO MODULAR</vt:lpstr>
      <vt:lpstr>CAPÍTULO III – DISEÑO MODULAR</vt:lpstr>
      <vt:lpstr>CAPÍTULO III – DISEÑO MODULAR</vt:lpstr>
      <vt:lpstr>CAPÍTULO III – DISEÑO MODULAR</vt:lpstr>
      <vt:lpstr>CAPÍTULO III – DISEÑO MODULAR</vt:lpstr>
      <vt:lpstr>CAPÍTULO III – DISEÑO MODULAR</vt:lpstr>
      <vt:lpstr>CAPÍTULO III – DISEÑO MODULAR</vt:lpstr>
      <vt:lpstr>CAPÍTULO III – DISEÑO MODULAR</vt:lpstr>
      <vt:lpstr>CAPÍTULO III – DISEÑO MODULAR</vt:lpstr>
      <vt:lpstr>CAPÍTULO III – DISEÑO MODULAR</vt:lpstr>
      <vt:lpstr>CAPÍTULO III – DISEÑO MODULAR</vt:lpstr>
      <vt:lpstr>CAPÍTULO III – DISEÑO MODULAR</vt:lpstr>
      <vt:lpstr>CAPÍTULO III – DISEÑO MODULAR</vt:lpstr>
      <vt:lpstr>CAPÍTULO III – DISEÑO MODULAR</vt:lpstr>
      <vt:lpstr>CAPÍTULO III – DISEÑO MODULAR</vt:lpstr>
      <vt:lpstr>CAPÍTULO IV – CONSTRUCCIÓN Y PRUEBAS</vt:lpstr>
      <vt:lpstr>CAPÍTULO IV – CONSTRUCCIÓN Y PRUEBAS</vt:lpstr>
      <vt:lpstr>CAPÍTULO IV – CONSTRUCCIÓN Y PRUEBAS</vt:lpstr>
      <vt:lpstr>CAPÍTULO IV – CONSTRUCCIÓN Y PRUEBAS</vt:lpstr>
      <vt:lpstr>CAPÍTULO IV – CONSTRUCCIÓN Y PRUEBAS</vt:lpstr>
      <vt:lpstr>CAPÍTULO IV – CONSTRUCCIÓN Y PRUEBAS</vt:lpstr>
      <vt:lpstr>CAPÍTULO IV – ANÁLISIS FINANCIERO</vt:lpstr>
      <vt:lpstr>CAPÍTULO IV – CONCLUSIONES Y RECOMENDACIONES</vt:lpstr>
      <vt:lpstr>CAPÍTULO IV – CONCLUSIONES Y RECOMENDACIONES</vt:lpstr>
      <vt:lpstr>CAPÍTULO IV – CONCLUSIONES Y RECOMENDACIONES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Andrius</dc:creator>
  <cp:lastModifiedBy>Esteban</cp:lastModifiedBy>
  <cp:revision>1424</cp:revision>
  <dcterms:created xsi:type="dcterms:W3CDTF">2016-12-30T05:03:01Z</dcterms:created>
  <dcterms:modified xsi:type="dcterms:W3CDTF">2022-03-28T20:45:43Z</dcterms:modified>
</cp:coreProperties>
</file>