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59" r:id="rId6"/>
    <p:sldId id="260" r:id="rId7"/>
    <p:sldId id="261" r:id="rId8"/>
    <p:sldId id="262" r:id="rId9"/>
    <p:sldId id="263" r:id="rId10"/>
    <p:sldId id="267" r:id="rId11"/>
    <p:sldId id="264" r:id="rId12"/>
    <p:sldId id="265" r:id="rId13"/>
    <p:sldId id="266" r:id="rId14"/>
    <p:sldId id="268" r:id="rId15"/>
    <p:sldId id="269" r:id="rId16"/>
    <p:sldId id="270" r:id="rId17"/>
    <p:sldId id="271" r:id="rId18"/>
    <p:sldId id="272" r:id="rId19"/>
    <p:sldId id="273" r:id="rId20"/>
    <p:sldId id="288"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5F699-E01F-437F-98DC-29BDC5C7C4FB}" type="doc">
      <dgm:prSet loTypeId="urn:microsoft.com/office/officeart/2005/8/layout/vList5" loCatId="list" qsTypeId="urn:microsoft.com/office/officeart/2005/8/quickstyle/simple1" qsCatId="simple" csTypeId="urn:microsoft.com/office/officeart/2005/8/colors/accent1_4" csCatId="accent1"/>
      <dgm:spPr/>
      <dgm:t>
        <a:bodyPr/>
        <a:lstStyle/>
        <a:p>
          <a:endParaRPr lang="es-419"/>
        </a:p>
      </dgm:t>
    </dgm:pt>
    <dgm:pt modelId="{C7A39C39-A19E-4D8F-8C9A-3CEDB32B31A8}">
      <dgm:prSet/>
      <dgm:spPr/>
      <dgm:t>
        <a:bodyPr/>
        <a:lstStyle/>
        <a:p>
          <a:r>
            <a:rPr lang="es-419"/>
            <a:t>Planteamiento del problema</a:t>
          </a:r>
          <a:endParaRPr lang="en-US"/>
        </a:p>
      </dgm:t>
    </dgm:pt>
    <dgm:pt modelId="{95E52C48-455C-4797-94CC-52E1CE253455}" type="parTrans" cxnId="{1C11AE84-7849-4B0D-AC45-DD6637D3D090}">
      <dgm:prSet/>
      <dgm:spPr/>
      <dgm:t>
        <a:bodyPr/>
        <a:lstStyle/>
        <a:p>
          <a:endParaRPr lang="es-419"/>
        </a:p>
      </dgm:t>
    </dgm:pt>
    <dgm:pt modelId="{1FD5B3DF-D75B-4A28-87DD-75BD6F4CD178}" type="sibTrans" cxnId="{1C11AE84-7849-4B0D-AC45-DD6637D3D090}">
      <dgm:prSet/>
      <dgm:spPr/>
      <dgm:t>
        <a:bodyPr/>
        <a:lstStyle/>
        <a:p>
          <a:endParaRPr lang="es-419"/>
        </a:p>
      </dgm:t>
    </dgm:pt>
    <dgm:pt modelId="{3E7E10AB-20F8-4EF7-932A-522313F5BA96}">
      <dgm:prSet/>
      <dgm:spPr/>
      <dgm:t>
        <a:bodyPr/>
        <a:lstStyle/>
        <a:p>
          <a:r>
            <a:rPr lang="es-419"/>
            <a:t>Objetivos </a:t>
          </a:r>
          <a:endParaRPr lang="en-US"/>
        </a:p>
      </dgm:t>
    </dgm:pt>
    <dgm:pt modelId="{7EC29C67-B20E-4570-B1CE-6369A6DE0588}" type="parTrans" cxnId="{83305530-D694-4AC6-B5E1-1A92CD9C6E85}">
      <dgm:prSet/>
      <dgm:spPr/>
      <dgm:t>
        <a:bodyPr/>
        <a:lstStyle/>
        <a:p>
          <a:endParaRPr lang="es-419"/>
        </a:p>
      </dgm:t>
    </dgm:pt>
    <dgm:pt modelId="{D6E28ED2-C8D1-4BFF-B106-4B6E03939D74}" type="sibTrans" cxnId="{83305530-D694-4AC6-B5E1-1A92CD9C6E85}">
      <dgm:prSet/>
      <dgm:spPr/>
      <dgm:t>
        <a:bodyPr/>
        <a:lstStyle/>
        <a:p>
          <a:endParaRPr lang="es-419"/>
        </a:p>
      </dgm:t>
    </dgm:pt>
    <dgm:pt modelId="{C6539028-3BA4-4601-8028-644C87E36670}">
      <dgm:prSet/>
      <dgm:spPr/>
      <dgm:t>
        <a:bodyPr/>
        <a:lstStyle/>
        <a:p>
          <a:r>
            <a:rPr lang="es-419"/>
            <a:t>Variables e Hipótesis</a:t>
          </a:r>
          <a:endParaRPr lang="en-US"/>
        </a:p>
      </dgm:t>
    </dgm:pt>
    <dgm:pt modelId="{01AE0B1A-0C8E-4F01-9D76-3EAE13CE5962}" type="parTrans" cxnId="{3AABE69E-2732-43BA-9770-D309DF103AB9}">
      <dgm:prSet/>
      <dgm:spPr/>
      <dgm:t>
        <a:bodyPr/>
        <a:lstStyle/>
        <a:p>
          <a:endParaRPr lang="es-419"/>
        </a:p>
      </dgm:t>
    </dgm:pt>
    <dgm:pt modelId="{AE27D68D-1131-4BC8-8B81-8D310C6F8987}" type="sibTrans" cxnId="{3AABE69E-2732-43BA-9770-D309DF103AB9}">
      <dgm:prSet/>
      <dgm:spPr/>
      <dgm:t>
        <a:bodyPr/>
        <a:lstStyle/>
        <a:p>
          <a:endParaRPr lang="es-419"/>
        </a:p>
      </dgm:t>
    </dgm:pt>
    <dgm:pt modelId="{86A27DCA-4748-4228-AF10-AE96297D27E3}">
      <dgm:prSet/>
      <dgm:spPr/>
      <dgm:t>
        <a:bodyPr/>
        <a:lstStyle/>
        <a:p>
          <a:r>
            <a:rPr lang="es-419"/>
            <a:t>Justificación </a:t>
          </a:r>
          <a:endParaRPr lang="en-US"/>
        </a:p>
      </dgm:t>
    </dgm:pt>
    <dgm:pt modelId="{085B7C07-6069-4F68-9E3D-1C3C0A24351D}" type="parTrans" cxnId="{7993A37C-D58F-4E6C-85A0-FCABA1F95713}">
      <dgm:prSet/>
      <dgm:spPr/>
      <dgm:t>
        <a:bodyPr/>
        <a:lstStyle/>
        <a:p>
          <a:endParaRPr lang="es-419"/>
        </a:p>
      </dgm:t>
    </dgm:pt>
    <dgm:pt modelId="{16562966-30FC-4B38-9024-E263070536E6}" type="sibTrans" cxnId="{7993A37C-D58F-4E6C-85A0-FCABA1F95713}">
      <dgm:prSet/>
      <dgm:spPr/>
      <dgm:t>
        <a:bodyPr/>
        <a:lstStyle/>
        <a:p>
          <a:endParaRPr lang="es-419"/>
        </a:p>
      </dgm:t>
    </dgm:pt>
    <dgm:pt modelId="{7C4B3DA3-3718-44FA-9ABE-50FB3D977EDC}">
      <dgm:prSet/>
      <dgm:spPr/>
      <dgm:t>
        <a:bodyPr/>
        <a:lstStyle/>
        <a:p>
          <a:r>
            <a:rPr lang="es-419"/>
            <a:t>Teorías propuestas </a:t>
          </a:r>
          <a:endParaRPr lang="en-US"/>
        </a:p>
      </dgm:t>
    </dgm:pt>
    <dgm:pt modelId="{FB96C65F-3072-4C7E-A089-96039B387416}" type="parTrans" cxnId="{B7297DD9-35EC-49C5-A090-B96BA49CB2C3}">
      <dgm:prSet/>
      <dgm:spPr/>
      <dgm:t>
        <a:bodyPr/>
        <a:lstStyle/>
        <a:p>
          <a:endParaRPr lang="es-419"/>
        </a:p>
      </dgm:t>
    </dgm:pt>
    <dgm:pt modelId="{EBE515FF-6C37-4A21-AE95-7606B7E23460}" type="sibTrans" cxnId="{B7297DD9-35EC-49C5-A090-B96BA49CB2C3}">
      <dgm:prSet/>
      <dgm:spPr/>
      <dgm:t>
        <a:bodyPr/>
        <a:lstStyle/>
        <a:p>
          <a:endParaRPr lang="es-419"/>
        </a:p>
      </dgm:t>
    </dgm:pt>
    <dgm:pt modelId="{859D015B-5BC0-462E-9056-870530352BDA}">
      <dgm:prSet/>
      <dgm:spPr/>
      <dgm:t>
        <a:bodyPr/>
        <a:lstStyle/>
        <a:p>
          <a:r>
            <a:rPr lang="es-419"/>
            <a:t>Leyes relacionadas </a:t>
          </a:r>
          <a:endParaRPr lang="en-US"/>
        </a:p>
      </dgm:t>
    </dgm:pt>
    <dgm:pt modelId="{5FAF29CB-4D52-4657-AC1B-2A644067651C}" type="parTrans" cxnId="{E8E82E57-3658-4E43-A716-7E9DAE7EF70A}">
      <dgm:prSet/>
      <dgm:spPr/>
      <dgm:t>
        <a:bodyPr/>
        <a:lstStyle/>
        <a:p>
          <a:endParaRPr lang="es-419"/>
        </a:p>
      </dgm:t>
    </dgm:pt>
    <dgm:pt modelId="{6F8A48C5-B5D4-4293-913C-2D8B9B8178D3}" type="sibTrans" cxnId="{E8E82E57-3658-4E43-A716-7E9DAE7EF70A}">
      <dgm:prSet/>
      <dgm:spPr/>
      <dgm:t>
        <a:bodyPr/>
        <a:lstStyle/>
        <a:p>
          <a:endParaRPr lang="es-419"/>
        </a:p>
      </dgm:t>
    </dgm:pt>
    <dgm:pt modelId="{629E04A8-5BAE-45D6-AAF8-676FAB3BD20A}">
      <dgm:prSet/>
      <dgm:spPr/>
      <dgm:t>
        <a:bodyPr/>
        <a:lstStyle/>
        <a:p>
          <a:r>
            <a:rPr lang="es-419"/>
            <a:t>Conceptos básicos</a:t>
          </a:r>
          <a:endParaRPr lang="en-US"/>
        </a:p>
      </dgm:t>
    </dgm:pt>
    <dgm:pt modelId="{0938BBA9-5770-445A-BD47-371CA9E000A1}" type="parTrans" cxnId="{014232C6-B82F-4385-8485-524944F76000}">
      <dgm:prSet/>
      <dgm:spPr/>
      <dgm:t>
        <a:bodyPr/>
        <a:lstStyle/>
        <a:p>
          <a:endParaRPr lang="es-419"/>
        </a:p>
      </dgm:t>
    </dgm:pt>
    <dgm:pt modelId="{80C50C54-243B-4283-A22B-C930D4FAF56F}" type="sibTrans" cxnId="{014232C6-B82F-4385-8485-524944F76000}">
      <dgm:prSet/>
      <dgm:spPr/>
      <dgm:t>
        <a:bodyPr/>
        <a:lstStyle/>
        <a:p>
          <a:endParaRPr lang="es-419"/>
        </a:p>
      </dgm:t>
    </dgm:pt>
    <dgm:pt modelId="{4B459ABB-7BF8-4924-BD6D-4912D1CB8032}">
      <dgm:prSet/>
      <dgm:spPr/>
      <dgm:t>
        <a:bodyPr/>
        <a:lstStyle/>
        <a:p>
          <a:r>
            <a:rPr lang="es-419"/>
            <a:t>Metodología</a:t>
          </a:r>
          <a:endParaRPr lang="en-US"/>
        </a:p>
      </dgm:t>
    </dgm:pt>
    <dgm:pt modelId="{1A7EFC93-745C-4316-8C4D-660DD5F731A6}" type="parTrans" cxnId="{B9E04393-ED3C-43E9-83A3-33BF5473B325}">
      <dgm:prSet/>
      <dgm:spPr/>
      <dgm:t>
        <a:bodyPr/>
        <a:lstStyle/>
        <a:p>
          <a:endParaRPr lang="es-419"/>
        </a:p>
      </dgm:t>
    </dgm:pt>
    <dgm:pt modelId="{52E981FE-1AD5-4F8C-AC63-5D2D39AA2D2B}" type="sibTrans" cxnId="{B9E04393-ED3C-43E9-83A3-33BF5473B325}">
      <dgm:prSet/>
      <dgm:spPr/>
      <dgm:t>
        <a:bodyPr/>
        <a:lstStyle/>
        <a:p>
          <a:endParaRPr lang="es-419"/>
        </a:p>
      </dgm:t>
    </dgm:pt>
    <dgm:pt modelId="{B8759B0B-B539-4564-86D0-8AFC2DC69AC1}">
      <dgm:prSet/>
      <dgm:spPr/>
      <dgm:t>
        <a:bodyPr/>
        <a:lstStyle/>
        <a:p>
          <a:r>
            <a:rPr lang="es-419"/>
            <a:t>Resultados inferencial</a:t>
          </a:r>
          <a:endParaRPr lang="en-US"/>
        </a:p>
      </dgm:t>
    </dgm:pt>
    <dgm:pt modelId="{8625F28A-5EE4-4E1F-A4C7-443FCA77B104}" type="parTrans" cxnId="{86389D40-2E90-4D15-99B4-8723916B54A2}">
      <dgm:prSet/>
      <dgm:spPr/>
      <dgm:t>
        <a:bodyPr/>
        <a:lstStyle/>
        <a:p>
          <a:endParaRPr lang="es-419"/>
        </a:p>
      </dgm:t>
    </dgm:pt>
    <dgm:pt modelId="{B527147D-4094-4B02-AF95-9C3C5E318BA8}" type="sibTrans" cxnId="{86389D40-2E90-4D15-99B4-8723916B54A2}">
      <dgm:prSet/>
      <dgm:spPr/>
      <dgm:t>
        <a:bodyPr/>
        <a:lstStyle/>
        <a:p>
          <a:endParaRPr lang="es-419"/>
        </a:p>
      </dgm:t>
    </dgm:pt>
    <dgm:pt modelId="{72520DBA-EA21-479B-A878-3681E7B1A55E}">
      <dgm:prSet/>
      <dgm:spPr/>
      <dgm:t>
        <a:bodyPr/>
        <a:lstStyle/>
        <a:p>
          <a:r>
            <a:rPr lang="es-419"/>
            <a:t>Propuesta</a:t>
          </a:r>
          <a:endParaRPr lang="en-US"/>
        </a:p>
      </dgm:t>
    </dgm:pt>
    <dgm:pt modelId="{8A87FFA0-D94C-41C1-AD93-F6FDFD9A25D1}" type="parTrans" cxnId="{7C189E3F-63A3-456A-A70C-36B6043692EE}">
      <dgm:prSet/>
      <dgm:spPr/>
      <dgm:t>
        <a:bodyPr/>
        <a:lstStyle/>
        <a:p>
          <a:endParaRPr lang="es-419"/>
        </a:p>
      </dgm:t>
    </dgm:pt>
    <dgm:pt modelId="{00847DFC-F920-45B3-916C-0474A9526E58}" type="sibTrans" cxnId="{7C189E3F-63A3-456A-A70C-36B6043692EE}">
      <dgm:prSet/>
      <dgm:spPr/>
      <dgm:t>
        <a:bodyPr/>
        <a:lstStyle/>
        <a:p>
          <a:endParaRPr lang="es-419"/>
        </a:p>
      </dgm:t>
    </dgm:pt>
    <dgm:pt modelId="{67533B0B-B00F-4365-AE2D-EC1F6F7F737E}">
      <dgm:prSet/>
      <dgm:spPr/>
      <dgm:t>
        <a:bodyPr/>
        <a:lstStyle/>
        <a:p>
          <a:r>
            <a:rPr lang="es-419"/>
            <a:t>Conclusiones</a:t>
          </a:r>
          <a:endParaRPr lang="en-US"/>
        </a:p>
      </dgm:t>
    </dgm:pt>
    <dgm:pt modelId="{5CEDB847-731D-4D6D-BC26-427D0AD6A988}" type="parTrans" cxnId="{6C7275F0-2DCA-4B5A-88B7-3397D448FBC2}">
      <dgm:prSet/>
      <dgm:spPr/>
      <dgm:t>
        <a:bodyPr/>
        <a:lstStyle/>
        <a:p>
          <a:endParaRPr lang="es-419"/>
        </a:p>
      </dgm:t>
    </dgm:pt>
    <dgm:pt modelId="{81433B3A-6E37-4F8C-95C2-95544113AAAE}" type="sibTrans" cxnId="{6C7275F0-2DCA-4B5A-88B7-3397D448FBC2}">
      <dgm:prSet/>
      <dgm:spPr/>
      <dgm:t>
        <a:bodyPr/>
        <a:lstStyle/>
        <a:p>
          <a:endParaRPr lang="es-419"/>
        </a:p>
      </dgm:t>
    </dgm:pt>
    <dgm:pt modelId="{AC25FDC7-DA69-4A34-A7F9-6399E8A01043}">
      <dgm:prSet/>
      <dgm:spPr/>
      <dgm:t>
        <a:bodyPr/>
        <a:lstStyle/>
        <a:p>
          <a:r>
            <a:rPr lang="es-419"/>
            <a:t>Recomendaciones </a:t>
          </a:r>
          <a:endParaRPr lang="en-US"/>
        </a:p>
      </dgm:t>
    </dgm:pt>
    <dgm:pt modelId="{4D44FB90-0798-46E0-9412-BFB929877C68}" type="parTrans" cxnId="{215E3803-39E3-422B-8B95-1B87E19A476E}">
      <dgm:prSet/>
      <dgm:spPr/>
      <dgm:t>
        <a:bodyPr/>
        <a:lstStyle/>
        <a:p>
          <a:endParaRPr lang="es-419"/>
        </a:p>
      </dgm:t>
    </dgm:pt>
    <dgm:pt modelId="{471B72FD-731E-4E03-8661-45E40DC58E8E}" type="sibTrans" cxnId="{215E3803-39E3-422B-8B95-1B87E19A476E}">
      <dgm:prSet/>
      <dgm:spPr/>
      <dgm:t>
        <a:bodyPr/>
        <a:lstStyle/>
        <a:p>
          <a:endParaRPr lang="es-419"/>
        </a:p>
      </dgm:t>
    </dgm:pt>
    <dgm:pt modelId="{7F9806CD-D993-4DBE-BDAB-7C8933716E41}" type="pres">
      <dgm:prSet presAssocID="{8E75F699-E01F-437F-98DC-29BDC5C7C4FB}" presName="Name0" presStyleCnt="0">
        <dgm:presLayoutVars>
          <dgm:dir/>
          <dgm:animLvl val="lvl"/>
          <dgm:resizeHandles val="exact"/>
        </dgm:presLayoutVars>
      </dgm:prSet>
      <dgm:spPr/>
    </dgm:pt>
    <dgm:pt modelId="{93F5F0F0-22C0-451E-BBF3-D89CCFA01DAE}" type="pres">
      <dgm:prSet presAssocID="{C7A39C39-A19E-4D8F-8C9A-3CEDB32B31A8}" presName="linNode" presStyleCnt="0"/>
      <dgm:spPr/>
    </dgm:pt>
    <dgm:pt modelId="{08A9010F-A174-420B-ADBC-456CF2478C37}" type="pres">
      <dgm:prSet presAssocID="{C7A39C39-A19E-4D8F-8C9A-3CEDB32B31A8}" presName="parentText" presStyleLbl="node1" presStyleIdx="0" presStyleCnt="12">
        <dgm:presLayoutVars>
          <dgm:chMax val="1"/>
          <dgm:bulletEnabled val="1"/>
        </dgm:presLayoutVars>
      </dgm:prSet>
      <dgm:spPr/>
    </dgm:pt>
    <dgm:pt modelId="{C6BA67D6-38B5-4A1B-B438-1392906DD215}" type="pres">
      <dgm:prSet presAssocID="{1FD5B3DF-D75B-4A28-87DD-75BD6F4CD178}" presName="sp" presStyleCnt="0"/>
      <dgm:spPr/>
    </dgm:pt>
    <dgm:pt modelId="{227A1614-E58A-490E-A29A-C7503FA59727}" type="pres">
      <dgm:prSet presAssocID="{3E7E10AB-20F8-4EF7-932A-522313F5BA96}" presName="linNode" presStyleCnt="0"/>
      <dgm:spPr/>
    </dgm:pt>
    <dgm:pt modelId="{88BFDF73-5D51-4E05-B2D8-4F14C36A5BA1}" type="pres">
      <dgm:prSet presAssocID="{3E7E10AB-20F8-4EF7-932A-522313F5BA96}" presName="parentText" presStyleLbl="node1" presStyleIdx="1" presStyleCnt="12">
        <dgm:presLayoutVars>
          <dgm:chMax val="1"/>
          <dgm:bulletEnabled val="1"/>
        </dgm:presLayoutVars>
      </dgm:prSet>
      <dgm:spPr/>
    </dgm:pt>
    <dgm:pt modelId="{2BF31429-E3AA-444F-A5F4-08D6EA64A15B}" type="pres">
      <dgm:prSet presAssocID="{D6E28ED2-C8D1-4BFF-B106-4B6E03939D74}" presName="sp" presStyleCnt="0"/>
      <dgm:spPr/>
    </dgm:pt>
    <dgm:pt modelId="{AC3DE889-A98D-4869-927A-21CF91F34B42}" type="pres">
      <dgm:prSet presAssocID="{C6539028-3BA4-4601-8028-644C87E36670}" presName="linNode" presStyleCnt="0"/>
      <dgm:spPr/>
    </dgm:pt>
    <dgm:pt modelId="{09368E72-5DB4-4F60-B6E3-2F5D0040CAE3}" type="pres">
      <dgm:prSet presAssocID="{C6539028-3BA4-4601-8028-644C87E36670}" presName="parentText" presStyleLbl="node1" presStyleIdx="2" presStyleCnt="12">
        <dgm:presLayoutVars>
          <dgm:chMax val="1"/>
          <dgm:bulletEnabled val="1"/>
        </dgm:presLayoutVars>
      </dgm:prSet>
      <dgm:spPr/>
    </dgm:pt>
    <dgm:pt modelId="{872E9B17-59D6-449F-9912-DD89E10DBA11}" type="pres">
      <dgm:prSet presAssocID="{AE27D68D-1131-4BC8-8B81-8D310C6F8987}" presName="sp" presStyleCnt="0"/>
      <dgm:spPr/>
    </dgm:pt>
    <dgm:pt modelId="{92A23DA6-11AD-4487-9D9C-D3C12D4A7B3D}" type="pres">
      <dgm:prSet presAssocID="{86A27DCA-4748-4228-AF10-AE96297D27E3}" presName="linNode" presStyleCnt="0"/>
      <dgm:spPr/>
    </dgm:pt>
    <dgm:pt modelId="{3F3C2B72-1C39-436C-BD6E-A464270A75C2}" type="pres">
      <dgm:prSet presAssocID="{86A27DCA-4748-4228-AF10-AE96297D27E3}" presName="parentText" presStyleLbl="node1" presStyleIdx="3" presStyleCnt="12">
        <dgm:presLayoutVars>
          <dgm:chMax val="1"/>
          <dgm:bulletEnabled val="1"/>
        </dgm:presLayoutVars>
      </dgm:prSet>
      <dgm:spPr/>
    </dgm:pt>
    <dgm:pt modelId="{69F90FEB-5303-403D-BE20-4756CBD042AB}" type="pres">
      <dgm:prSet presAssocID="{16562966-30FC-4B38-9024-E263070536E6}" presName="sp" presStyleCnt="0"/>
      <dgm:spPr/>
    </dgm:pt>
    <dgm:pt modelId="{D3FF8136-304E-4D75-99FA-78FBE0870407}" type="pres">
      <dgm:prSet presAssocID="{7C4B3DA3-3718-44FA-9ABE-50FB3D977EDC}" presName="linNode" presStyleCnt="0"/>
      <dgm:spPr/>
    </dgm:pt>
    <dgm:pt modelId="{96EC093B-A98B-4E3E-832A-CC34DEF4054A}" type="pres">
      <dgm:prSet presAssocID="{7C4B3DA3-3718-44FA-9ABE-50FB3D977EDC}" presName="parentText" presStyleLbl="node1" presStyleIdx="4" presStyleCnt="12">
        <dgm:presLayoutVars>
          <dgm:chMax val="1"/>
          <dgm:bulletEnabled val="1"/>
        </dgm:presLayoutVars>
      </dgm:prSet>
      <dgm:spPr/>
    </dgm:pt>
    <dgm:pt modelId="{0271DED3-6A77-4A5A-BAB7-FF22DC95A5C2}" type="pres">
      <dgm:prSet presAssocID="{EBE515FF-6C37-4A21-AE95-7606B7E23460}" presName="sp" presStyleCnt="0"/>
      <dgm:spPr/>
    </dgm:pt>
    <dgm:pt modelId="{DB3F9EF0-7BEE-4037-B029-6C9A6C8D7980}" type="pres">
      <dgm:prSet presAssocID="{859D015B-5BC0-462E-9056-870530352BDA}" presName="linNode" presStyleCnt="0"/>
      <dgm:spPr/>
    </dgm:pt>
    <dgm:pt modelId="{BB0BBEA4-4DE0-4921-A5B8-D9256406F721}" type="pres">
      <dgm:prSet presAssocID="{859D015B-5BC0-462E-9056-870530352BDA}" presName="parentText" presStyleLbl="node1" presStyleIdx="5" presStyleCnt="12">
        <dgm:presLayoutVars>
          <dgm:chMax val="1"/>
          <dgm:bulletEnabled val="1"/>
        </dgm:presLayoutVars>
      </dgm:prSet>
      <dgm:spPr/>
    </dgm:pt>
    <dgm:pt modelId="{B5884F2E-E327-4493-9772-C3466EB08536}" type="pres">
      <dgm:prSet presAssocID="{6F8A48C5-B5D4-4293-913C-2D8B9B8178D3}" presName="sp" presStyleCnt="0"/>
      <dgm:spPr/>
    </dgm:pt>
    <dgm:pt modelId="{BCA39DB0-6925-41E1-84CA-D791B56BFA34}" type="pres">
      <dgm:prSet presAssocID="{629E04A8-5BAE-45D6-AAF8-676FAB3BD20A}" presName="linNode" presStyleCnt="0"/>
      <dgm:spPr/>
    </dgm:pt>
    <dgm:pt modelId="{68BCC50A-AB04-4890-A179-27A1946FA9FC}" type="pres">
      <dgm:prSet presAssocID="{629E04A8-5BAE-45D6-AAF8-676FAB3BD20A}" presName="parentText" presStyleLbl="node1" presStyleIdx="6" presStyleCnt="12">
        <dgm:presLayoutVars>
          <dgm:chMax val="1"/>
          <dgm:bulletEnabled val="1"/>
        </dgm:presLayoutVars>
      </dgm:prSet>
      <dgm:spPr/>
    </dgm:pt>
    <dgm:pt modelId="{40121A07-235F-41C1-A8E0-8DBD66949E56}" type="pres">
      <dgm:prSet presAssocID="{80C50C54-243B-4283-A22B-C930D4FAF56F}" presName="sp" presStyleCnt="0"/>
      <dgm:spPr/>
    </dgm:pt>
    <dgm:pt modelId="{35A0F7CE-2C22-4C3E-BC1A-C52818F0F014}" type="pres">
      <dgm:prSet presAssocID="{4B459ABB-7BF8-4924-BD6D-4912D1CB8032}" presName="linNode" presStyleCnt="0"/>
      <dgm:spPr/>
    </dgm:pt>
    <dgm:pt modelId="{6E0DA394-2151-4717-B64D-8CEA5ECCA2B0}" type="pres">
      <dgm:prSet presAssocID="{4B459ABB-7BF8-4924-BD6D-4912D1CB8032}" presName="parentText" presStyleLbl="node1" presStyleIdx="7" presStyleCnt="12">
        <dgm:presLayoutVars>
          <dgm:chMax val="1"/>
          <dgm:bulletEnabled val="1"/>
        </dgm:presLayoutVars>
      </dgm:prSet>
      <dgm:spPr/>
    </dgm:pt>
    <dgm:pt modelId="{F6DA3972-0C5B-4A13-8926-1CF3A430B013}" type="pres">
      <dgm:prSet presAssocID="{52E981FE-1AD5-4F8C-AC63-5D2D39AA2D2B}" presName="sp" presStyleCnt="0"/>
      <dgm:spPr/>
    </dgm:pt>
    <dgm:pt modelId="{4CD264D6-E8AB-4848-9D3E-A3AD98233746}" type="pres">
      <dgm:prSet presAssocID="{B8759B0B-B539-4564-86D0-8AFC2DC69AC1}" presName="linNode" presStyleCnt="0"/>
      <dgm:spPr/>
    </dgm:pt>
    <dgm:pt modelId="{DD8DF940-0809-42DF-AFB5-6621E6796F3B}" type="pres">
      <dgm:prSet presAssocID="{B8759B0B-B539-4564-86D0-8AFC2DC69AC1}" presName="parentText" presStyleLbl="node1" presStyleIdx="8" presStyleCnt="12">
        <dgm:presLayoutVars>
          <dgm:chMax val="1"/>
          <dgm:bulletEnabled val="1"/>
        </dgm:presLayoutVars>
      </dgm:prSet>
      <dgm:spPr/>
    </dgm:pt>
    <dgm:pt modelId="{7ABE0471-CBCF-4CF5-B4AD-DE7C87CB164D}" type="pres">
      <dgm:prSet presAssocID="{B527147D-4094-4B02-AF95-9C3C5E318BA8}" presName="sp" presStyleCnt="0"/>
      <dgm:spPr/>
    </dgm:pt>
    <dgm:pt modelId="{1E060A80-9503-490C-88AC-89ACC67EED0D}" type="pres">
      <dgm:prSet presAssocID="{72520DBA-EA21-479B-A878-3681E7B1A55E}" presName="linNode" presStyleCnt="0"/>
      <dgm:spPr/>
    </dgm:pt>
    <dgm:pt modelId="{AB6A7798-C1F3-43AD-AFF3-57CC33C78267}" type="pres">
      <dgm:prSet presAssocID="{72520DBA-EA21-479B-A878-3681E7B1A55E}" presName="parentText" presStyleLbl="node1" presStyleIdx="9" presStyleCnt="12">
        <dgm:presLayoutVars>
          <dgm:chMax val="1"/>
          <dgm:bulletEnabled val="1"/>
        </dgm:presLayoutVars>
      </dgm:prSet>
      <dgm:spPr/>
    </dgm:pt>
    <dgm:pt modelId="{B447F2C6-CC37-485B-A28E-1D60FB1111A4}" type="pres">
      <dgm:prSet presAssocID="{00847DFC-F920-45B3-916C-0474A9526E58}" presName="sp" presStyleCnt="0"/>
      <dgm:spPr/>
    </dgm:pt>
    <dgm:pt modelId="{B6B15D1A-1E57-4AC1-9EBA-D8E3EB9F9FD3}" type="pres">
      <dgm:prSet presAssocID="{67533B0B-B00F-4365-AE2D-EC1F6F7F737E}" presName="linNode" presStyleCnt="0"/>
      <dgm:spPr/>
    </dgm:pt>
    <dgm:pt modelId="{B93FE7A7-DF28-4F70-AD15-A5C6C955E1A9}" type="pres">
      <dgm:prSet presAssocID="{67533B0B-B00F-4365-AE2D-EC1F6F7F737E}" presName="parentText" presStyleLbl="node1" presStyleIdx="10" presStyleCnt="12">
        <dgm:presLayoutVars>
          <dgm:chMax val="1"/>
          <dgm:bulletEnabled val="1"/>
        </dgm:presLayoutVars>
      </dgm:prSet>
      <dgm:spPr/>
    </dgm:pt>
    <dgm:pt modelId="{1BDFEEAE-56D1-4CF2-9D6B-1459FEA75E61}" type="pres">
      <dgm:prSet presAssocID="{81433B3A-6E37-4F8C-95C2-95544113AAAE}" presName="sp" presStyleCnt="0"/>
      <dgm:spPr/>
    </dgm:pt>
    <dgm:pt modelId="{8157D53B-A5B2-4302-AB48-42BFBE63DDE9}" type="pres">
      <dgm:prSet presAssocID="{AC25FDC7-DA69-4A34-A7F9-6399E8A01043}" presName="linNode" presStyleCnt="0"/>
      <dgm:spPr/>
    </dgm:pt>
    <dgm:pt modelId="{8CDB6CD5-C644-4570-929A-6D3D4AB8458B}" type="pres">
      <dgm:prSet presAssocID="{AC25FDC7-DA69-4A34-A7F9-6399E8A01043}" presName="parentText" presStyleLbl="node1" presStyleIdx="11" presStyleCnt="12">
        <dgm:presLayoutVars>
          <dgm:chMax val="1"/>
          <dgm:bulletEnabled val="1"/>
        </dgm:presLayoutVars>
      </dgm:prSet>
      <dgm:spPr/>
    </dgm:pt>
  </dgm:ptLst>
  <dgm:cxnLst>
    <dgm:cxn modelId="{215E3803-39E3-422B-8B95-1B87E19A476E}" srcId="{8E75F699-E01F-437F-98DC-29BDC5C7C4FB}" destId="{AC25FDC7-DA69-4A34-A7F9-6399E8A01043}" srcOrd="11" destOrd="0" parTransId="{4D44FB90-0798-46E0-9412-BFB929877C68}" sibTransId="{471B72FD-731E-4E03-8661-45E40DC58E8E}"/>
    <dgm:cxn modelId="{83305530-D694-4AC6-B5E1-1A92CD9C6E85}" srcId="{8E75F699-E01F-437F-98DC-29BDC5C7C4FB}" destId="{3E7E10AB-20F8-4EF7-932A-522313F5BA96}" srcOrd="1" destOrd="0" parTransId="{7EC29C67-B20E-4570-B1CE-6369A6DE0588}" sibTransId="{D6E28ED2-C8D1-4BFF-B106-4B6E03939D74}"/>
    <dgm:cxn modelId="{7C189E3F-63A3-456A-A70C-36B6043692EE}" srcId="{8E75F699-E01F-437F-98DC-29BDC5C7C4FB}" destId="{72520DBA-EA21-479B-A878-3681E7B1A55E}" srcOrd="9" destOrd="0" parTransId="{8A87FFA0-D94C-41C1-AD93-F6FDFD9A25D1}" sibTransId="{00847DFC-F920-45B3-916C-0474A9526E58}"/>
    <dgm:cxn modelId="{86389D40-2E90-4D15-99B4-8723916B54A2}" srcId="{8E75F699-E01F-437F-98DC-29BDC5C7C4FB}" destId="{B8759B0B-B539-4564-86D0-8AFC2DC69AC1}" srcOrd="8" destOrd="0" parTransId="{8625F28A-5EE4-4E1F-A4C7-443FCA77B104}" sibTransId="{B527147D-4094-4B02-AF95-9C3C5E318BA8}"/>
    <dgm:cxn modelId="{9824305F-3F10-4AB2-A6A8-F440669DEE8E}" type="presOf" srcId="{3E7E10AB-20F8-4EF7-932A-522313F5BA96}" destId="{88BFDF73-5D51-4E05-B2D8-4F14C36A5BA1}" srcOrd="0" destOrd="0" presId="urn:microsoft.com/office/officeart/2005/8/layout/vList5"/>
    <dgm:cxn modelId="{9EAFC542-5FE0-4F4B-B9FB-D17B3936D2E8}" type="presOf" srcId="{4B459ABB-7BF8-4924-BD6D-4912D1CB8032}" destId="{6E0DA394-2151-4717-B64D-8CEA5ECCA2B0}" srcOrd="0" destOrd="0" presId="urn:microsoft.com/office/officeart/2005/8/layout/vList5"/>
    <dgm:cxn modelId="{12599864-70BD-4AA9-A73E-E489AF7946B8}" type="presOf" srcId="{AC25FDC7-DA69-4A34-A7F9-6399E8A01043}" destId="{8CDB6CD5-C644-4570-929A-6D3D4AB8458B}" srcOrd="0" destOrd="0" presId="urn:microsoft.com/office/officeart/2005/8/layout/vList5"/>
    <dgm:cxn modelId="{3EC75B65-E59D-44C4-9D10-1A4E79A0D00C}" type="presOf" srcId="{B8759B0B-B539-4564-86D0-8AFC2DC69AC1}" destId="{DD8DF940-0809-42DF-AFB5-6621E6796F3B}" srcOrd="0" destOrd="0" presId="urn:microsoft.com/office/officeart/2005/8/layout/vList5"/>
    <dgm:cxn modelId="{6B25BE67-A2D9-441E-9889-E3135AD02F6D}" type="presOf" srcId="{8E75F699-E01F-437F-98DC-29BDC5C7C4FB}" destId="{7F9806CD-D993-4DBE-BDAB-7C8933716E41}" srcOrd="0" destOrd="0" presId="urn:microsoft.com/office/officeart/2005/8/layout/vList5"/>
    <dgm:cxn modelId="{47369C71-BF5D-48DB-8162-AD318E6B1543}" type="presOf" srcId="{72520DBA-EA21-479B-A878-3681E7B1A55E}" destId="{AB6A7798-C1F3-43AD-AFF3-57CC33C78267}" srcOrd="0" destOrd="0" presId="urn:microsoft.com/office/officeart/2005/8/layout/vList5"/>
    <dgm:cxn modelId="{897C0752-DF1F-4CF7-ABFB-E2E73811AB8B}" type="presOf" srcId="{629E04A8-5BAE-45D6-AAF8-676FAB3BD20A}" destId="{68BCC50A-AB04-4890-A179-27A1946FA9FC}" srcOrd="0" destOrd="0" presId="urn:microsoft.com/office/officeart/2005/8/layout/vList5"/>
    <dgm:cxn modelId="{E8E82E57-3658-4E43-A716-7E9DAE7EF70A}" srcId="{8E75F699-E01F-437F-98DC-29BDC5C7C4FB}" destId="{859D015B-5BC0-462E-9056-870530352BDA}" srcOrd="5" destOrd="0" parTransId="{5FAF29CB-4D52-4657-AC1B-2A644067651C}" sibTransId="{6F8A48C5-B5D4-4293-913C-2D8B9B8178D3}"/>
    <dgm:cxn modelId="{7993A37C-D58F-4E6C-85A0-FCABA1F95713}" srcId="{8E75F699-E01F-437F-98DC-29BDC5C7C4FB}" destId="{86A27DCA-4748-4228-AF10-AE96297D27E3}" srcOrd="3" destOrd="0" parTransId="{085B7C07-6069-4F68-9E3D-1C3C0A24351D}" sibTransId="{16562966-30FC-4B38-9024-E263070536E6}"/>
    <dgm:cxn modelId="{1C11AE84-7849-4B0D-AC45-DD6637D3D090}" srcId="{8E75F699-E01F-437F-98DC-29BDC5C7C4FB}" destId="{C7A39C39-A19E-4D8F-8C9A-3CEDB32B31A8}" srcOrd="0" destOrd="0" parTransId="{95E52C48-455C-4797-94CC-52E1CE253455}" sibTransId="{1FD5B3DF-D75B-4A28-87DD-75BD6F4CD178}"/>
    <dgm:cxn modelId="{B5DDA287-54F6-4044-A8DA-03B84F6E8D30}" type="presOf" srcId="{C7A39C39-A19E-4D8F-8C9A-3CEDB32B31A8}" destId="{08A9010F-A174-420B-ADBC-456CF2478C37}" srcOrd="0" destOrd="0" presId="urn:microsoft.com/office/officeart/2005/8/layout/vList5"/>
    <dgm:cxn modelId="{4331B888-1078-4E2C-8028-05941F674F55}" type="presOf" srcId="{7C4B3DA3-3718-44FA-9ABE-50FB3D977EDC}" destId="{96EC093B-A98B-4E3E-832A-CC34DEF4054A}" srcOrd="0" destOrd="0" presId="urn:microsoft.com/office/officeart/2005/8/layout/vList5"/>
    <dgm:cxn modelId="{B9E04393-ED3C-43E9-83A3-33BF5473B325}" srcId="{8E75F699-E01F-437F-98DC-29BDC5C7C4FB}" destId="{4B459ABB-7BF8-4924-BD6D-4912D1CB8032}" srcOrd="7" destOrd="0" parTransId="{1A7EFC93-745C-4316-8C4D-660DD5F731A6}" sibTransId="{52E981FE-1AD5-4F8C-AC63-5D2D39AA2D2B}"/>
    <dgm:cxn modelId="{07BF7C96-D924-419E-AAA0-2DFB32227A79}" type="presOf" srcId="{C6539028-3BA4-4601-8028-644C87E36670}" destId="{09368E72-5DB4-4F60-B6E3-2F5D0040CAE3}" srcOrd="0" destOrd="0" presId="urn:microsoft.com/office/officeart/2005/8/layout/vList5"/>
    <dgm:cxn modelId="{4757299D-2439-414D-B17C-22708D24CC38}" type="presOf" srcId="{67533B0B-B00F-4365-AE2D-EC1F6F7F737E}" destId="{B93FE7A7-DF28-4F70-AD15-A5C6C955E1A9}" srcOrd="0" destOrd="0" presId="urn:microsoft.com/office/officeart/2005/8/layout/vList5"/>
    <dgm:cxn modelId="{3AABE69E-2732-43BA-9770-D309DF103AB9}" srcId="{8E75F699-E01F-437F-98DC-29BDC5C7C4FB}" destId="{C6539028-3BA4-4601-8028-644C87E36670}" srcOrd="2" destOrd="0" parTransId="{01AE0B1A-0C8E-4F01-9D76-3EAE13CE5962}" sibTransId="{AE27D68D-1131-4BC8-8B81-8D310C6F8987}"/>
    <dgm:cxn modelId="{4E0B62C4-31B7-40D2-8EA8-CB2F32323E1D}" type="presOf" srcId="{859D015B-5BC0-462E-9056-870530352BDA}" destId="{BB0BBEA4-4DE0-4921-A5B8-D9256406F721}" srcOrd="0" destOrd="0" presId="urn:microsoft.com/office/officeart/2005/8/layout/vList5"/>
    <dgm:cxn modelId="{014232C6-B82F-4385-8485-524944F76000}" srcId="{8E75F699-E01F-437F-98DC-29BDC5C7C4FB}" destId="{629E04A8-5BAE-45D6-AAF8-676FAB3BD20A}" srcOrd="6" destOrd="0" parTransId="{0938BBA9-5770-445A-BD47-371CA9E000A1}" sibTransId="{80C50C54-243B-4283-A22B-C930D4FAF56F}"/>
    <dgm:cxn modelId="{B7297DD9-35EC-49C5-A090-B96BA49CB2C3}" srcId="{8E75F699-E01F-437F-98DC-29BDC5C7C4FB}" destId="{7C4B3DA3-3718-44FA-9ABE-50FB3D977EDC}" srcOrd="4" destOrd="0" parTransId="{FB96C65F-3072-4C7E-A089-96039B387416}" sibTransId="{EBE515FF-6C37-4A21-AE95-7606B7E23460}"/>
    <dgm:cxn modelId="{DA2B9EEB-3D0E-434C-A323-077EFD692787}" type="presOf" srcId="{86A27DCA-4748-4228-AF10-AE96297D27E3}" destId="{3F3C2B72-1C39-436C-BD6E-A464270A75C2}" srcOrd="0" destOrd="0" presId="urn:microsoft.com/office/officeart/2005/8/layout/vList5"/>
    <dgm:cxn modelId="{6C7275F0-2DCA-4B5A-88B7-3397D448FBC2}" srcId="{8E75F699-E01F-437F-98DC-29BDC5C7C4FB}" destId="{67533B0B-B00F-4365-AE2D-EC1F6F7F737E}" srcOrd="10" destOrd="0" parTransId="{5CEDB847-731D-4D6D-BC26-427D0AD6A988}" sibTransId="{81433B3A-6E37-4F8C-95C2-95544113AAAE}"/>
    <dgm:cxn modelId="{2442B155-D273-4E8E-B4D8-8CDC49D0C061}" type="presParOf" srcId="{7F9806CD-D993-4DBE-BDAB-7C8933716E41}" destId="{93F5F0F0-22C0-451E-BBF3-D89CCFA01DAE}" srcOrd="0" destOrd="0" presId="urn:microsoft.com/office/officeart/2005/8/layout/vList5"/>
    <dgm:cxn modelId="{358ED46F-A7DE-406B-BAB9-2B52087922EF}" type="presParOf" srcId="{93F5F0F0-22C0-451E-BBF3-D89CCFA01DAE}" destId="{08A9010F-A174-420B-ADBC-456CF2478C37}" srcOrd="0" destOrd="0" presId="urn:microsoft.com/office/officeart/2005/8/layout/vList5"/>
    <dgm:cxn modelId="{D3D62985-FE8A-456C-AEE8-08771774627B}" type="presParOf" srcId="{7F9806CD-D993-4DBE-BDAB-7C8933716E41}" destId="{C6BA67D6-38B5-4A1B-B438-1392906DD215}" srcOrd="1" destOrd="0" presId="urn:microsoft.com/office/officeart/2005/8/layout/vList5"/>
    <dgm:cxn modelId="{8A92F6D7-7D54-4366-A54D-022544647217}" type="presParOf" srcId="{7F9806CD-D993-4DBE-BDAB-7C8933716E41}" destId="{227A1614-E58A-490E-A29A-C7503FA59727}" srcOrd="2" destOrd="0" presId="urn:microsoft.com/office/officeart/2005/8/layout/vList5"/>
    <dgm:cxn modelId="{BD9E9DA2-0A14-4F13-9B8E-DD39A89A3DD9}" type="presParOf" srcId="{227A1614-E58A-490E-A29A-C7503FA59727}" destId="{88BFDF73-5D51-4E05-B2D8-4F14C36A5BA1}" srcOrd="0" destOrd="0" presId="urn:microsoft.com/office/officeart/2005/8/layout/vList5"/>
    <dgm:cxn modelId="{F4522A25-8202-4828-9192-E55A99D46041}" type="presParOf" srcId="{7F9806CD-D993-4DBE-BDAB-7C8933716E41}" destId="{2BF31429-E3AA-444F-A5F4-08D6EA64A15B}" srcOrd="3" destOrd="0" presId="urn:microsoft.com/office/officeart/2005/8/layout/vList5"/>
    <dgm:cxn modelId="{C13F4578-3934-44E1-9D8A-2544143B5CB7}" type="presParOf" srcId="{7F9806CD-D993-4DBE-BDAB-7C8933716E41}" destId="{AC3DE889-A98D-4869-927A-21CF91F34B42}" srcOrd="4" destOrd="0" presId="urn:microsoft.com/office/officeart/2005/8/layout/vList5"/>
    <dgm:cxn modelId="{0C34B2B1-800F-4EBD-880E-9CB999159C01}" type="presParOf" srcId="{AC3DE889-A98D-4869-927A-21CF91F34B42}" destId="{09368E72-5DB4-4F60-B6E3-2F5D0040CAE3}" srcOrd="0" destOrd="0" presId="urn:microsoft.com/office/officeart/2005/8/layout/vList5"/>
    <dgm:cxn modelId="{3F1B21DD-4FBA-4D7A-8C6F-AB611D18CE2C}" type="presParOf" srcId="{7F9806CD-D993-4DBE-BDAB-7C8933716E41}" destId="{872E9B17-59D6-449F-9912-DD89E10DBA11}" srcOrd="5" destOrd="0" presId="urn:microsoft.com/office/officeart/2005/8/layout/vList5"/>
    <dgm:cxn modelId="{0DB6CD0B-502A-4D3D-A83F-269E6993B0FF}" type="presParOf" srcId="{7F9806CD-D993-4DBE-BDAB-7C8933716E41}" destId="{92A23DA6-11AD-4487-9D9C-D3C12D4A7B3D}" srcOrd="6" destOrd="0" presId="urn:microsoft.com/office/officeart/2005/8/layout/vList5"/>
    <dgm:cxn modelId="{F814082E-75C3-42E8-8D9E-AAD948ECEC68}" type="presParOf" srcId="{92A23DA6-11AD-4487-9D9C-D3C12D4A7B3D}" destId="{3F3C2B72-1C39-436C-BD6E-A464270A75C2}" srcOrd="0" destOrd="0" presId="urn:microsoft.com/office/officeart/2005/8/layout/vList5"/>
    <dgm:cxn modelId="{54786823-591C-4369-83C2-53C9FD43B9A7}" type="presParOf" srcId="{7F9806CD-D993-4DBE-BDAB-7C8933716E41}" destId="{69F90FEB-5303-403D-BE20-4756CBD042AB}" srcOrd="7" destOrd="0" presId="urn:microsoft.com/office/officeart/2005/8/layout/vList5"/>
    <dgm:cxn modelId="{C86033B2-2E1A-4E28-A5B7-5799FBCE6706}" type="presParOf" srcId="{7F9806CD-D993-4DBE-BDAB-7C8933716E41}" destId="{D3FF8136-304E-4D75-99FA-78FBE0870407}" srcOrd="8" destOrd="0" presId="urn:microsoft.com/office/officeart/2005/8/layout/vList5"/>
    <dgm:cxn modelId="{7E1FEA81-F3FF-4B7A-B0F8-ECAF3EF9B225}" type="presParOf" srcId="{D3FF8136-304E-4D75-99FA-78FBE0870407}" destId="{96EC093B-A98B-4E3E-832A-CC34DEF4054A}" srcOrd="0" destOrd="0" presId="urn:microsoft.com/office/officeart/2005/8/layout/vList5"/>
    <dgm:cxn modelId="{63D97184-598D-40A6-8563-C61807632324}" type="presParOf" srcId="{7F9806CD-D993-4DBE-BDAB-7C8933716E41}" destId="{0271DED3-6A77-4A5A-BAB7-FF22DC95A5C2}" srcOrd="9" destOrd="0" presId="urn:microsoft.com/office/officeart/2005/8/layout/vList5"/>
    <dgm:cxn modelId="{42D8216D-6CB6-4474-9B57-442D67329834}" type="presParOf" srcId="{7F9806CD-D993-4DBE-BDAB-7C8933716E41}" destId="{DB3F9EF0-7BEE-4037-B029-6C9A6C8D7980}" srcOrd="10" destOrd="0" presId="urn:microsoft.com/office/officeart/2005/8/layout/vList5"/>
    <dgm:cxn modelId="{CAC7F426-8DCF-4F4D-923B-B92B12006BBC}" type="presParOf" srcId="{DB3F9EF0-7BEE-4037-B029-6C9A6C8D7980}" destId="{BB0BBEA4-4DE0-4921-A5B8-D9256406F721}" srcOrd="0" destOrd="0" presId="urn:microsoft.com/office/officeart/2005/8/layout/vList5"/>
    <dgm:cxn modelId="{4FF8E922-8832-4268-841A-03658EDDBBA1}" type="presParOf" srcId="{7F9806CD-D993-4DBE-BDAB-7C8933716E41}" destId="{B5884F2E-E327-4493-9772-C3466EB08536}" srcOrd="11" destOrd="0" presId="urn:microsoft.com/office/officeart/2005/8/layout/vList5"/>
    <dgm:cxn modelId="{E472724A-1A98-427E-9249-FE5A0E1302FC}" type="presParOf" srcId="{7F9806CD-D993-4DBE-BDAB-7C8933716E41}" destId="{BCA39DB0-6925-41E1-84CA-D791B56BFA34}" srcOrd="12" destOrd="0" presId="urn:microsoft.com/office/officeart/2005/8/layout/vList5"/>
    <dgm:cxn modelId="{93995FBC-2BE3-4F85-97A3-21E6E76ED8E1}" type="presParOf" srcId="{BCA39DB0-6925-41E1-84CA-D791B56BFA34}" destId="{68BCC50A-AB04-4890-A179-27A1946FA9FC}" srcOrd="0" destOrd="0" presId="urn:microsoft.com/office/officeart/2005/8/layout/vList5"/>
    <dgm:cxn modelId="{789591DE-6FCC-4A42-A03F-77690A7D4009}" type="presParOf" srcId="{7F9806CD-D993-4DBE-BDAB-7C8933716E41}" destId="{40121A07-235F-41C1-A8E0-8DBD66949E56}" srcOrd="13" destOrd="0" presId="urn:microsoft.com/office/officeart/2005/8/layout/vList5"/>
    <dgm:cxn modelId="{DE9AD5DB-8E7B-4387-84E9-C807E96D6E44}" type="presParOf" srcId="{7F9806CD-D993-4DBE-BDAB-7C8933716E41}" destId="{35A0F7CE-2C22-4C3E-BC1A-C52818F0F014}" srcOrd="14" destOrd="0" presId="urn:microsoft.com/office/officeart/2005/8/layout/vList5"/>
    <dgm:cxn modelId="{0A647260-A543-4361-8924-102663F18B0E}" type="presParOf" srcId="{35A0F7CE-2C22-4C3E-BC1A-C52818F0F014}" destId="{6E0DA394-2151-4717-B64D-8CEA5ECCA2B0}" srcOrd="0" destOrd="0" presId="urn:microsoft.com/office/officeart/2005/8/layout/vList5"/>
    <dgm:cxn modelId="{9936F424-0891-44CD-8E4B-7B5D6C93F5A8}" type="presParOf" srcId="{7F9806CD-D993-4DBE-BDAB-7C8933716E41}" destId="{F6DA3972-0C5B-4A13-8926-1CF3A430B013}" srcOrd="15" destOrd="0" presId="urn:microsoft.com/office/officeart/2005/8/layout/vList5"/>
    <dgm:cxn modelId="{0F0D3AD7-C7CA-45EA-81E2-DCCBD5DB5782}" type="presParOf" srcId="{7F9806CD-D993-4DBE-BDAB-7C8933716E41}" destId="{4CD264D6-E8AB-4848-9D3E-A3AD98233746}" srcOrd="16" destOrd="0" presId="urn:microsoft.com/office/officeart/2005/8/layout/vList5"/>
    <dgm:cxn modelId="{6ECF74DB-9C1E-4DE3-B635-CE1A75B809D2}" type="presParOf" srcId="{4CD264D6-E8AB-4848-9D3E-A3AD98233746}" destId="{DD8DF940-0809-42DF-AFB5-6621E6796F3B}" srcOrd="0" destOrd="0" presId="urn:microsoft.com/office/officeart/2005/8/layout/vList5"/>
    <dgm:cxn modelId="{7AD63181-CFFE-4E8B-BAE2-7DABC20254F3}" type="presParOf" srcId="{7F9806CD-D993-4DBE-BDAB-7C8933716E41}" destId="{7ABE0471-CBCF-4CF5-B4AD-DE7C87CB164D}" srcOrd="17" destOrd="0" presId="urn:microsoft.com/office/officeart/2005/8/layout/vList5"/>
    <dgm:cxn modelId="{20CA41D3-7081-4E6E-AF2E-321D254D1C53}" type="presParOf" srcId="{7F9806CD-D993-4DBE-BDAB-7C8933716E41}" destId="{1E060A80-9503-490C-88AC-89ACC67EED0D}" srcOrd="18" destOrd="0" presId="urn:microsoft.com/office/officeart/2005/8/layout/vList5"/>
    <dgm:cxn modelId="{CD74AA55-C54F-40CF-9116-827BEC12DC88}" type="presParOf" srcId="{1E060A80-9503-490C-88AC-89ACC67EED0D}" destId="{AB6A7798-C1F3-43AD-AFF3-57CC33C78267}" srcOrd="0" destOrd="0" presId="urn:microsoft.com/office/officeart/2005/8/layout/vList5"/>
    <dgm:cxn modelId="{BAF3EE67-8F70-4ADB-B573-ED7ECF7FFF21}" type="presParOf" srcId="{7F9806CD-D993-4DBE-BDAB-7C8933716E41}" destId="{B447F2C6-CC37-485B-A28E-1D60FB1111A4}" srcOrd="19" destOrd="0" presId="urn:microsoft.com/office/officeart/2005/8/layout/vList5"/>
    <dgm:cxn modelId="{E0C777D7-332E-477A-9F11-428CBAAB3CC4}" type="presParOf" srcId="{7F9806CD-D993-4DBE-BDAB-7C8933716E41}" destId="{B6B15D1A-1E57-4AC1-9EBA-D8E3EB9F9FD3}" srcOrd="20" destOrd="0" presId="urn:microsoft.com/office/officeart/2005/8/layout/vList5"/>
    <dgm:cxn modelId="{5582F12A-735C-4830-8BB3-1F2BB646B6E8}" type="presParOf" srcId="{B6B15D1A-1E57-4AC1-9EBA-D8E3EB9F9FD3}" destId="{B93FE7A7-DF28-4F70-AD15-A5C6C955E1A9}" srcOrd="0" destOrd="0" presId="urn:microsoft.com/office/officeart/2005/8/layout/vList5"/>
    <dgm:cxn modelId="{A123610D-935E-4A2C-A19B-5C99DAC6DA7F}" type="presParOf" srcId="{7F9806CD-D993-4DBE-BDAB-7C8933716E41}" destId="{1BDFEEAE-56D1-4CF2-9D6B-1459FEA75E61}" srcOrd="21" destOrd="0" presId="urn:microsoft.com/office/officeart/2005/8/layout/vList5"/>
    <dgm:cxn modelId="{69384163-686C-4EE2-B0EF-895936A43877}" type="presParOf" srcId="{7F9806CD-D993-4DBE-BDAB-7C8933716E41}" destId="{8157D53B-A5B2-4302-AB48-42BFBE63DDE9}" srcOrd="22" destOrd="0" presId="urn:microsoft.com/office/officeart/2005/8/layout/vList5"/>
    <dgm:cxn modelId="{0014529A-C5BB-4BFC-B853-BA6813B89E42}" type="presParOf" srcId="{8157D53B-A5B2-4302-AB48-42BFBE63DDE9}" destId="{8CDB6CD5-C644-4570-929A-6D3D4AB8458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C431E5-DF50-40AE-A518-D91DE8D23771}" type="doc">
      <dgm:prSet loTypeId="urn:microsoft.com/office/officeart/2005/8/layout/process1" loCatId="process" qsTypeId="urn:microsoft.com/office/officeart/2005/8/quickstyle/simple1" qsCatId="simple" csTypeId="urn:microsoft.com/office/officeart/2005/8/colors/accent1_3" csCatId="accent1"/>
      <dgm:spPr/>
      <dgm:t>
        <a:bodyPr/>
        <a:lstStyle/>
        <a:p>
          <a:endParaRPr lang="es-419"/>
        </a:p>
      </dgm:t>
    </dgm:pt>
    <dgm:pt modelId="{886C0A19-AD04-4495-9B44-DECC16458643}">
      <dgm:prSet/>
      <dgm:spPr/>
      <dgm:t>
        <a:bodyPr/>
        <a:lstStyle/>
        <a:p>
          <a:r>
            <a:rPr lang="es-EC" dirty="0"/>
            <a:t>Determinar las principales necesidades de inversión de los emprendimientos del sector alimentario. </a:t>
          </a:r>
          <a:endParaRPr lang="en-US" dirty="0"/>
        </a:p>
      </dgm:t>
    </dgm:pt>
    <dgm:pt modelId="{2C4664C7-90B1-464D-BB32-8BE55F92BB23}" type="parTrans" cxnId="{C621DC1C-C868-4BBF-B46F-84182BA631EF}">
      <dgm:prSet/>
      <dgm:spPr/>
      <dgm:t>
        <a:bodyPr/>
        <a:lstStyle/>
        <a:p>
          <a:endParaRPr lang="es-419"/>
        </a:p>
      </dgm:t>
    </dgm:pt>
    <dgm:pt modelId="{FAC39B13-2AB8-40E5-8E3A-E752D68E4AAC}" type="sibTrans" cxnId="{C621DC1C-C868-4BBF-B46F-84182BA631EF}">
      <dgm:prSet/>
      <dgm:spPr/>
      <dgm:t>
        <a:bodyPr/>
        <a:lstStyle/>
        <a:p>
          <a:endParaRPr lang="es-419"/>
        </a:p>
      </dgm:t>
    </dgm:pt>
    <dgm:pt modelId="{23E1D9D7-5469-4DD7-B4B8-750328BBBE41}">
      <dgm:prSet/>
      <dgm:spPr/>
      <dgm:t>
        <a:bodyPr/>
        <a:lstStyle/>
        <a:p>
          <a:r>
            <a:rPr lang="es-EC" dirty="0"/>
            <a:t>Proponer alternativas de financiamiento para los emprendimientos en el marco de su crecimiento y sostenibilidad a los negocios. </a:t>
          </a:r>
          <a:endParaRPr lang="en-US" dirty="0"/>
        </a:p>
      </dgm:t>
    </dgm:pt>
    <dgm:pt modelId="{18974EA3-03FD-4210-BED0-2E8854877BBA}" type="parTrans" cxnId="{73FB5862-62C7-4955-A4CE-806FBE84C811}">
      <dgm:prSet/>
      <dgm:spPr/>
      <dgm:t>
        <a:bodyPr/>
        <a:lstStyle/>
        <a:p>
          <a:endParaRPr lang="es-419"/>
        </a:p>
      </dgm:t>
    </dgm:pt>
    <dgm:pt modelId="{0D624276-9AFD-443C-9E76-C22BADF0C905}" type="sibTrans" cxnId="{73FB5862-62C7-4955-A4CE-806FBE84C811}">
      <dgm:prSet/>
      <dgm:spPr/>
      <dgm:t>
        <a:bodyPr/>
        <a:lstStyle/>
        <a:p>
          <a:endParaRPr lang="es-419"/>
        </a:p>
      </dgm:t>
    </dgm:pt>
    <dgm:pt modelId="{1693AF83-6CA4-4CDC-A7AC-AAB73EB87EF0}">
      <dgm:prSet/>
      <dgm:spPr/>
      <dgm:t>
        <a:bodyPr/>
        <a:lstStyle/>
        <a:p>
          <a:r>
            <a:rPr lang="es-EC"/>
            <a:t>Evaluar los índices financieros utilizados para correcta estructura de financiamiento en los emprendimientos. </a:t>
          </a:r>
          <a:endParaRPr lang="en-US"/>
        </a:p>
      </dgm:t>
    </dgm:pt>
    <dgm:pt modelId="{0A6BC0B2-A992-4EC3-8BB1-B45DD8E05E54}" type="parTrans" cxnId="{1D4AF9E6-E032-4774-BA67-1EBA309DAC88}">
      <dgm:prSet/>
      <dgm:spPr/>
      <dgm:t>
        <a:bodyPr/>
        <a:lstStyle/>
        <a:p>
          <a:endParaRPr lang="es-419"/>
        </a:p>
      </dgm:t>
    </dgm:pt>
    <dgm:pt modelId="{5872C21E-1E75-46AC-BBF2-85119C7231BB}" type="sibTrans" cxnId="{1D4AF9E6-E032-4774-BA67-1EBA309DAC88}">
      <dgm:prSet/>
      <dgm:spPr/>
      <dgm:t>
        <a:bodyPr/>
        <a:lstStyle/>
        <a:p>
          <a:endParaRPr lang="es-419"/>
        </a:p>
      </dgm:t>
    </dgm:pt>
    <dgm:pt modelId="{68D245B0-036C-46CB-A84A-B001FC577826}" type="pres">
      <dgm:prSet presAssocID="{27C431E5-DF50-40AE-A518-D91DE8D23771}" presName="Name0" presStyleCnt="0">
        <dgm:presLayoutVars>
          <dgm:dir/>
          <dgm:resizeHandles val="exact"/>
        </dgm:presLayoutVars>
      </dgm:prSet>
      <dgm:spPr/>
    </dgm:pt>
    <dgm:pt modelId="{DC12A80B-632C-474A-B8CA-5FEF35FFB386}" type="pres">
      <dgm:prSet presAssocID="{886C0A19-AD04-4495-9B44-DECC16458643}" presName="node" presStyleLbl="node1" presStyleIdx="0" presStyleCnt="3">
        <dgm:presLayoutVars>
          <dgm:bulletEnabled val="1"/>
        </dgm:presLayoutVars>
      </dgm:prSet>
      <dgm:spPr/>
    </dgm:pt>
    <dgm:pt modelId="{533550CF-A542-4D8F-8521-8682C9D6D22F}" type="pres">
      <dgm:prSet presAssocID="{FAC39B13-2AB8-40E5-8E3A-E752D68E4AAC}" presName="sibTrans" presStyleLbl="sibTrans2D1" presStyleIdx="0" presStyleCnt="2"/>
      <dgm:spPr/>
    </dgm:pt>
    <dgm:pt modelId="{F2D00C6A-9271-4729-92FC-579CF6C66C01}" type="pres">
      <dgm:prSet presAssocID="{FAC39B13-2AB8-40E5-8E3A-E752D68E4AAC}" presName="connectorText" presStyleLbl="sibTrans2D1" presStyleIdx="0" presStyleCnt="2"/>
      <dgm:spPr/>
    </dgm:pt>
    <dgm:pt modelId="{A53BA094-7A39-4498-984E-F0EA51A29B7B}" type="pres">
      <dgm:prSet presAssocID="{23E1D9D7-5469-4DD7-B4B8-750328BBBE41}" presName="node" presStyleLbl="node1" presStyleIdx="1" presStyleCnt="3">
        <dgm:presLayoutVars>
          <dgm:bulletEnabled val="1"/>
        </dgm:presLayoutVars>
      </dgm:prSet>
      <dgm:spPr/>
    </dgm:pt>
    <dgm:pt modelId="{85A9C5B7-75C2-4492-898D-247B9665BFE6}" type="pres">
      <dgm:prSet presAssocID="{0D624276-9AFD-443C-9E76-C22BADF0C905}" presName="sibTrans" presStyleLbl="sibTrans2D1" presStyleIdx="1" presStyleCnt="2"/>
      <dgm:spPr/>
    </dgm:pt>
    <dgm:pt modelId="{D6E7989C-4625-4415-925E-2538BF4B2FFB}" type="pres">
      <dgm:prSet presAssocID="{0D624276-9AFD-443C-9E76-C22BADF0C905}" presName="connectorText" presStyleLbl="sibTrans2D1" presStyleIdx="1" presStyleCnt="2"/>
      <dgm:spPr/>
    </dgm:pt>
    <dgm:pt modelId="{2AAAAA92-DDB2-45DC-99B2-36E24773F227}" type="pres">
      <dgm:prSet presAssocID="{1693AF83-6CA4-4CDC-A7AC-AAB73EB87EF0}" presName="node" presStyleLbl="node1" presStyleIdx="2" presStyleCnt="3">
        <dgm:presLayoutVars>
          <dgm:bulletEnabled val="1"/>
        </dgm:presLayoutVars>
      </dgm:prSet>
      <dgm:spPr/>
    </dgm:pt>
  </dgm:ptLst>
  <dgm:cxnLst>
    <dgm:cxn modelId="{5008EB0C-30DD-40DF-B242-9ECAB1138413}" type="presOf" srcId="{27C431E5-DF50-40AE-A518-D91DE8D23771}" destId="{68D245B0-036C-46CB-A84A-B001FC577826}" srcOrd="0" destOrd="0" presId="urn:microsoft.com/office/officeart/2005/8/layout/process1"/>
    <dgm:cxn modelId="{C621DC1C-C868-4BBF-B46F-84182BA631EF}" srcId="{27C431E5-DF50-40AE-A518-D91DE8D23771}" destId="{886C0A19-AD04-4495-9B44-DECC16458643}" srcOrd="0" destOrd="0" parTransId="{2C4664C7-90B1-464D-BB32-8BE55F92BB23}" sibTransId="{FAC39B13-2AB8-40E5-8E3A-E752D68E4AAC}"/>
    <dgm:cxn modelId="{641FAE21-4640-4D30-A7D9-23F4D9C3CBA0}" type="presOf" srcId="{23E1D9D7-5469-4DD7-B4B8-750328BBBE41}" destId="{A53BA094-7A39-4498-984E-F0EA51A29B7B}" srcOrd="0" destOrd="0" presId="urn:microsoft.com/office/officeart/2005/8/layout/process1"/>
    <dgm:cxn modelId="{13B0D435-901F-4A8E-9A80-D7E9D8B227C3}" type="presOf" srcId="{FAC39B13-2AB8-40E5-8E3A-E752D68E4AAC}" destId="{533550CF-A542-4D8F-8521-8682C9D6D22F}" srcOrd="0" destOrd="0" presId="urn:microsoft.com/office/officeart/2005/8/layout/process1"/>
    <dgm:cxn modelId="{73FB5862-62C7-4955-A4CE-806FBE84C811}" srcId="{27C431E5-DF50-40AE-A518-D91DE8D23771}" destId="{23E1D9D7-5469-4DD7-B4B8-750328BBBE41}" srcOrd="1" destOrd="0" parTransId="{18974EA3-03FD-4210-BED0-2E8854877BBA}" sibTransId="{0D624276-9AFD-443C-9E76-C22BADF0C905}"/>
    <dgm:cxn modelId="{E459134E-A4B2-43C1-8A0D-FBDD6F20CF99}" type="presOf" srcId="{0D624276-9AFD-443C-9E76-C22BADF0C905}" destId="{85A9C5B7-75C2-4492-898D-247B9665BFE6}" srcOrd="0" destOrd="0" presId="urn:microsoft.com/office/officeart/2005/8/layout/process1"/>
    <dgm:cxn modelId="{1F72AC76-12A8-4604-9237-7828254EB0CE}" type="presOf" srcId="{886C0A19-AD04-4495-9B44-DECC16458643}" destId="{DC12A80B-632C-474A-B8CA-5FEF35FFB386}" srcOrd="0" destOrd="0" presId="urn:microsoft.com/office/officeart/2005/8/layout/process1"/>
    <dgm:cxn modelId="{CF84FD9E-3AC5-4392-8DEA-5706983E29FE}" type="presOf" srcId="{0D624276-9AFD-443C-9E76-C22BADF0C905}" destId="{D6E7989C-4625-4415-925E-2538BF4B2FFB}" srcOrd="1" destOrd="0" presId="urn:microsoft.com/office/officeart/2005/8/layout/process1"/>
    <dgm:cxn modelId="{E4AF51A3-72B4-44BF-8AA1-BE18C020BDC8}" type="presOf" srcId="{1693AF83-6CA4-4CDC-A7AC-AAB73EB87EF0}" destId="{2AAAAA92-DDB2-45DC-99B2-36E24773F227}" srcOrd="0" destOrd="0" presId="urn:microsoft.com/office/officeart/2005/8/layout/process1"/>
    <dgm:cxn modelId="{1D4AF9E6-E032-4774-BA67-1EBA309DAC88}" srcId="{27C431E5-DF50-40AE-A518-D91DE8D23771}" destId="{1693AF83-6CA4-4CDC-A7AC-AAB73EB87EF0}" srcOrd="2" destOrd="0" parTransId="{0A6BC0B2-A992-4EC3-8BB1-B45DD8E05E54}" sibTransId="{5872C21E-1E75-46AC-BBF2-85119C7231BB}"/>
    <dgm:cxn modelId="{34AA3FF7-DEDF-4B85-8B95-F9222761BE77}" type="presOf" srcId="{FAC39B13-2AB8-40E5-8E3A-E752D68E4AAC}" destId="{F2D00C6A-9271-4729-92FC-579CF6C66C01}" srcOrd="1" destOrd="0" presId="urn:microsoft.com/office/officeart/2005/8/layout/process1"/>
    <dgm:cxn modelId="{25EB66D2-8F27-4ABA-AC4F-DA2C57256736}" type="presParOf" srcId="{68D245B0-036C-46CB-A84A-B001FC577826}" destId="{DC12A80B-632C-474A-B8CA-5FEF35FFB386}" srcOrd="0" destOrd="0" presId="urn:microsoft.com/office/officeart/2005/8/layout/process1"/>
    <dgm:cxn modelId="{71F5A153-6840-43C1-B759-A13841FADE3E}" type="presParOf" srcId="{68D245B0-036C-46CB-A84A-B001FC577826}" destId="{533550CF-A542-4D8F-8521-8682C9D6D22F}" srcOrd="1" destOrd="0" presId="urn:microsoft.com/office/officeart/2005/8/layout/process1"/>
    <dgm:cxn modelId="{2B436CAE-4853-4171-9789-59918FF0D00F}" type="presParOf" srcId="{533550CF-A542-4D8F-8521-8682C9D6D22F}" destId="{F2D00C6A-9271-4729-92FC-579CF6C66C01}" srcOrd="0" destOrd="0" presId="urn:microsoft.com/office/officeart/2005/8/layout/process1"/>
    <dgm:cxn modelId="{31D40AC2-0876-45F3-80A2-F8B453B087E5}" type="presParOf" srcId="{68D245B0-036C-46CB-A84A-B001FC577826}" destId="{A53BA094-7A39-4498-984E-F0EA51A29B7B}" srcOrd="2" destOrd="0" presId="urn:microsoft.com/office/officeart/2005/8/layout/process1"/>
    <dgm:cxn modelId="{35683F01-D83B-4742-9582-2DF08B1BB308}" type="presParOf" srcId="{68D245B0-036C-46CB-A84A-B001FC577826}" destId="{85A9C5B7-75C2-4492-898D-247B9665BFE6}" srcOrd="3" destOrd="0" presId="urn:microsoft.com/office/officeart/2005/8/layout/process1"/>
    <dgm:cxn modelId="{ED5C9201-C28F-4A65-BFAE-A0D2D3D6FE87}" type="presParOf" srcId="{85A9C5B7-75C2-4492-898D-247B9665BFE6}" destId="{D6E7989C-4625-4415-925E-2538BF4B2FFB}" srcOrd="0" destOrd="0" presId="urn:microsoft.com/office/officeart/2005/8/layout/process1"/>
    <dgm:cxn modelId="{3497ABDD-CB13-4CD5-AAB6-7B9C6D6CC3EE}" type="presParOf" srcId="{68D245B0-036C-46CB-A84A-B001FC577826}" destId="{2AAAAA92-DDB2-45DC-99B2-36E24773F227}"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0AA1F0-1491-4B4D-8317-9F58B6F2EDA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419"/>
        </a:p>
      </dgm:t>
    </dgm:pt>
    <dgm:pt modelId="{89CB4466-A7AD-4A91-8E8D-99106AACB630}">
      <dgm:prSet/>
      <dgm:spPr/>
      <dgm:t>
        <a:bodyPr/>
        <a:lstStyle/>
        <a:p>
          <a:r>
            <a:rPr lang="es-EC"/>
            <a:t>A pesar de que los financieros tradicionales son una alternativa segura para obtener créditos, su tasa de interés en la mayoría de los casos se convierte en una difícil carga para los pequeños negocios que no tienen los recursos suficientes para sustentar los intereses de cada préstamo.</a:t>
          </a:r>
          <a:endParaRPr lang="en-US"/>
        </a:p>
      </dgm:t>
    </dgm:pt>
    <dgm:pt modelId="{CD8DA01F-EFAA-4DC8-A4F8-B5E68F2D2BD5}" type="parTrans" cxnId="{5916F119-CA0F-4037-AAFC-1398ABBF1956}">
      <dgm:prSet/>
      <dgm:spPr/>
      <dgm:t>
        <a:bodyPr/>
        <a:lstStyle/>
        <a:p>
          <a:endParaRPr lang="es-419"/>
        </a:p>
      </dgm:t>
    </dgm:pt>
    <dgm:pt modelId="{7B869AC4-8069-444F-942A-FA87BD830B81}" type="sibTrans" cxnId="{5916F119-CA0F-4037-AAFC-1398ABBF1956}">
      <dgm:prSet/>
      <dgm:spPr/>
      <dgm:t>
        <a:bodyPr/>
        <a:lstStyle/>
        <a:p>
          <a:endParaRPr lang="es-419"/>
        </a:p>
      </dgm:t>
    </dgm:pt>
    <dgm:pt modelId="{1119A65C-EF90-4D47-A3E4-425F7BBB299B}">
      <dgm:prSet/>
      <dgm:spPr/>
      <dgm:t>
        <a:bodyPr/>
        <a:lstStyle/>
        <a:p>
          <a:r>
            <a:rPr lang="es-EC" dirty="0"/>
            <a:t>El estudio estadístico permitió determinar la influencia de la variable independiente en los emprendimientos del sector donde el 38,9% considera que el financiamiento en los emprendimientos es “algo influyente” el 37% piensa que es “influyente” el 18,5% asume que es “muy influyente “y el 5,6% manifiesta que el financiamiento es “poco influyente”, </a:t>
          </a:r>
          <a:endParaRPr lang="en-US" dirty="0"/>
        </a:p>
      </dgm:t>
    </dgm:pt>
    <dgm:pt modelId="{D75D7C64-8310-4424-92FA-84CF7C7B5A67}" type="parTrans" cxnId="{0F27850E-537B-4475-9692-067A49289775}">
      <dgm:prSet/>
      <dgm:spPr/>
      <dgm:t>
        <a:bodyPr/>
        <a:lstStyle/>
        <a:p>
          <a:endParaRPr lang="es-419"/>
        </a:p>
      </dgm:t>
    </dgm:pt>
    <dgm:pt modelId="{C469B2FA-772F-4631-9302-E8C082DD8F03}" type="sibTrans" cxnId="{0F27850E-537B-4475-9692-067A49289775}">
      <dgm:prSet/>
      <dgm:spPr/>
      <dgm:t>
        <a:bodyPr/>
        <a:lstStyle/>
        <a:p>
          <a:endParaRPr lang="es-419"/>
        </a:p>
      </dgm:t>
    </dgm:pt>
    <dgm:pt modelId="{EB06950D-D6FD-4B04-99D0-50518147F3BB}">
      <dgm:prSet/>
      <dgm:spPr/>
      <dgm:t>
        <a:bodyPr/>
        <a:lstStyle/>
        <a:p>
          <a:r>
            <a:rPr lang="es-419" dirty="0"/>
            <a:t>Se comprueba que: a) el genero del emprendedor no influye en la estructura de financiamiento, b) el servicio que brinda no influye en la estructura de financiamiento, c) el tipo de emprendedor no influye en la estructura de financiamiento, d) La formalización o el registro de las transacciones no influye en la estructura de financiamiento. A diferencia del difícil acceso al financiamiento y los obstáculos para emprender donde existe influencia en el modelo del negocio. </a:t>
          </a:r>
          <a:endParaRPr lang="en-US" dirty="0"/>
        </a:p>
      </dgm:t>
    </dgm:pt>
    <dgm:pt modelId="{E0120BC3-7823-4C8F-BD57-E2E17B7BDBF1}" type="parTrans" cxnId="{3DD2DC20-F7B0-4C80-9098-93362725BF5E}">
      <dgm:prSet/>
      <dgm:spPr/>
      <dgm:t>
        <a:bodyPr/>
        <a:lstStyle/>
        <a:p>
          <a:endParaRPr lang="es-419"/>
        </a:p>
      </dgm:t>
    </dgm:pt>
    <dgm:pt modelId="{A583E7FF-6FA4-40DC-B279-BD8FEB53E1AC}" type="sibTrans" cxnId="{3DD2DC20-F7B0-4C80-9098-93362725BF5E}">
      <dgm:prSet/>
      <dgm:spPr/>
      <dgm:t>
        <a:bodyPr/>
        <a:lstStyle/>
        <a:p>
          <a:endParaRPr lang="es-419"/>
        </a:p>
      </dgm:t>
    </dgm:pt>
    <dgm:pt modelId="{5417DDE3-F9F8-4F41-8614-6D99BDD5B71B}" type="pres">
      <dgm:prSet presAssocID="{D80AA1F0-1491-4B4D-8317-9F58B6F2EDA4}" presName="linear" presStyleCnt="0">
        <dgm:presLayoutVars>
          <dgm:animLvl val="lvl"/>
          <dgm:resizeHandles val="exact"/>
        </dgm:presLayoutVars>
      </dgm:prSet>
      <dgm:spPr/>
    </dgm:pt>
    <dgm:pt modelId="{9CB3033F-ED37-467D-AAEE-C33603BA6290}" type="pres">
      <dgm:prSet presAssocID="{89CB4466-A7AD-4A91-8E8D-99106AACB630}" presName="parentText" presStyleLbl="node1" presStyleIdx="0" presStyleCnt="3">
        <dgm:presLayoutVars>
          <dgm:chMax val="0"/>
          <dgm:bulletEnabled val="1"/>
        </dgm:presLayoutVars>
      </dgm:prSet>
      <dgm:spPr/>
    </dgm:pt>
    <dgm:pt modelId="{E4D70705-1491-4290-B03A-F50AE8B2E2B9}" type="pres">
      <dgm:prSet presAssocID="{7B869AC4-8069-444F-942A-FA87BD830B81}" presName="spacer" presStyleCnt="0"/>
      <dgm:spPr/>
    </dgm:pt>
    <dgm:pt modelId="{F30714F4-4AD6-4236-B3FE-2C687C8BC5B1}" type="pres">
      <dgm:prSet presAssocID="{1119A65C-EF90-4D47-A3E4-425F7BBB299B}" presName="parentText" presStyleLbl="node1" presStyleIdx="1" presStyleCnt="3">
        <dgm:presLayoutVars>
          <dgm:chMax val="0"/>
          <dgm:bulletEnabled val="1"/>
        </dgm:presLayoutVars>
      </dgm:prSet>
      <dgm:spPr/>
    </dgm:pt>
    <dgm:pt modelId="{5903F1D2-D217-4E40-A274-2945D61EBA0B}" type="pres">
      <dgm:prSet presAssocID="{C469B2FA-772F-4631-9302-E8C082DD8F03}" presName="spacer" presStyleCnt="0"/>
      <dgm:spPr/>
    </dgm:pt>
    <dgm:pt modelId="{C3EF3CF0-24D4-4044-B754-B44A1E1BF8FD}" type="pres">
      <dgm:prSet presAssocID="{EB06950D-D6FD-4B04-99D0-50518147F3BB}" presName="parentText" presStyleLbl="node1" presStyleIdx="2" presStyleCnt="3">
        <dgm:presLayoutVars>
          <dgm:chMax val="0"/>
          <dgm:bulletEnabled val="1"/>
        </dgm:presLayoutVars>
      </dgm:prSet>
      <dgm:spPr/>
    </dgm:pt>
  </dgm:ptLst>
  <dgm:cxnLst>
    <dgm:cxn modelId="{0F27850E-537B-4475-9692-067A49289775}" srcId="{D80AA1F0-1491-4B4D-8317-9F58B6F2EDA4}" destId="{1119A65C-EF90-4D47-A3E4-425F7BBB299B}" srcOrd="1" destOrd="0" parTransId="{D75D7C64-8310-4424-92FA-84CF7C7B5A67}" sibTransId="{C469B2FA-772F-4631-9302-E8C082DD8F03}"/>
    <dgm:cxn modelId="{5916F119-CA0F-4037-AAFC-1398ABBF1956}" srcId="{D80AA1F0-1491-4B4D-8317-9F58B6F2EDA4}" destId="{89CB4466-A7AD-4A91-8E8D-99106AACB630}" srcOrd="0" destOrd="0" parTransId="{CD8DA01F-EFAA-4DC8-A4F8-B5E68F2D2BD5}" sibTransId="{7B869AC4-8069-444F-942A-FA87BD830B81}"/>
    <dgm:cxn modelId="{3DD2DC20-F7B0-4C80-9098-93362725BF5E}" srcId="{D80AA1F0-1491-4B4D-8317-9F58B6F2EDA4}" destId="{EB06950D-D6FD-4B04-99D0-50518147F3BB}" srcOrd="2" destOrd="0" parTransId="{E0120BC3-7823-4C8F-BD57-E2E17B7BDBF1}" sibTransId="{A583E7FF-6FA4-40DC-B279-BD8FEB53E1AC}"/>
    <dgm:cxn modelId="{30668023-3C77-4525-8128-F69C868B71D6}" type="presOf" srcId="{D80AA1F0-1491-4B4D-8317-9F58B6F2EDA4}" destId="{5417DDE3-F9F8-4F41-8614-6D99BDD5B71B}" srcOrd="0" destOrd="0" presId="urn:microsoft.com/office/officeart/2005/8/layout/vList2"/>
    <dgm:cxn modelId="{A5E1EC81-8264-47D5-8E0C-F987CA6CFFD2}" type="presOf" srcId="{1119A65C-EF90-4D47-A3E4-425F7BBB299B}" destId="{F30714F4-4AD6-4236-B3FE-2C687C8BC5B1}" srcOrd="0" destOrd="0" presId="urn:microsoft.com/office/officeart/2005/8/layout/vList2"/>
    <dgm:cxn modelId="{F472FEA0-A4FA-4416-822A-1CAE9019EB95}" type="presOf" srcId="{EB06950D-D6FD-4B04-99D0-50518147F3BB}" destId="{C3EF3CF0-24D4-4044-B754-B44A1E1BF8FD}" srcOrd="0" destOrd="0" presId="urn:microsoft.com/office/officeart/2005/8/layout/vList2"/>
    <dgm:cxn modelId="{89B316AD-7FFD-4EF3-99DC-70E6F498E480}" type="presOf" srcId="{89CB4466-A7AD-4A91-8E8D-99106AACB630}" destId="{9CB3033F-ED37-467D-AAEE-C33603BA6290}" srcOrd="0" destOrd="0" presId="urn:microsoft.com/office/officeart/2005/8/layout/vList2"/>
    <dgm:cxn modelId="{EF9E90CD-105E-424D-975A-5351EB452304}" type="presParOf" srcId="{5417DDE3-F9F8-4F41-8614-6D99BDD5B71B}" destId="{9CB3033F-ED37-467D-AAEE-C33603BA6290}" srcOrd="0" destOrd="0" presId="urn:microsoft.com/office/officeart/2005/8/layout/vList2"/>
    <dgm:cxn modelId="{83634DDA-AB9A-4A37-A611-7FCA07B1949A}" type="presParOf" srcId="{5417DDE3-F9F8-4F41-8614-6D99BDD5B71B}" destId="{E4D70705-1491-4290-B03A-F50AE8B2E2B9}" srcOrd="1" destOrd="0" presId="urn:microsoft.com/office/officeart/2005/8/layout/vList2"/>
    <dgm:cxn modelId="{A2F7969A-1EC1-4E87-9112-D56A256C07B8}" type="presParOf" srcId="{5417DDE3-F9F8-4F41-8614-6D99BDD5B71B}" destId="{F30714F4-4AD6-4236-B3FE-2C687C8BC5B1}" srcOrd="2" destOrd="0" presId="urn:microsoft.com/office/officeart/2005/8/layout/vList2"/>
    <dgm:cxn modelId="{FF7D9793-7C2F-4970-BC70-520D793D36E8}" type="presParOf" srcId="{5417DDE3-F9F8-4F41-8614-6D99BDD5B71B}" destId="{5903F1D2-D217-4E40-A274-2945D61EBA0B}" srcOrd="3" destOrd="0" presId="urn:microsoft.com/office/officeart/2005/8/layout/vList2"/>
    <dgm:cxn modelId="{B64C0722-9C2F-4C80-83A0-EF80168CCE75}" type="presParOf" srcId="{5417DDE3-F9F8-4F41-8614-6D99BDD5B71B}" destId="{C3EF3CF0-24D4-4044-B754-B44A1E1BF8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90A102-8171-4A33-91C8-7F85C0229093}"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s-419"/>
        </a:p>
      </dgm:t>
    </dgm:pt>
    <dgm:pt modelId="{E4A1F2F3-79C2-4DA4-A2FE-5F4DC311262D}">
      <dgm:prSet/>
      <dgm:spPr/>
      <dgm:t>
        <a:bodyPr/>
        <a:lstStyle/>
        <a:p>
          <a:r>
            <a:rPr lang="es-419"/>
            <a:t>Se recomienda para futuras investigaciones ampliar la población de estudio </a:t>
          </a:r>
          <a:endParaRPr lang="en-US"/>
        </a:p>
      </dgm:t>
    </dgm:pt>
    <dgm:pt modelId="{ACBD6B94-D1C4-4EB0-A9A7-E32144865BEC}" type="parTrans" cxnId="{C0DF44A6-E3D3-4593-93D2-5B6D17AED570}">
      <dgm:prSet/>
      <dgm:spPr/>
      <dgm:t>
        <a:bodyPr/>
        <a:lstStyle/>
        <a:p>
          <a:endParaRPr lang="es-419"/>
        </a:p>
      </dgm:t>
    </dgm:pt>
    <dgm:pt modelId="{9E8E35F7-972B-4ADD-9D86-6E0652D330E9}" type="sibTrans" cxnId="{C0DF44A6-E3D3-4593-93D2-5B6D17AED570}">
      <dgm:prSet/>
      <dgm:spPr/>
      <dgm:t>
        <a:bodyPr/>
        <a:lstStyle/>
        <a:p>
          <a:endParaRPr lang="es-419"/>
        </a:p>
      </dgm:t>
    </dgm:pt>
    <dgm:pt modelId="{81DFE325-D5F4-48BB-B268-D2F40F1125D7}">
      <dgm:prSet/>
      <dgm:spPr/>
      <dgm:t>
        <a:bodyPr/>
        <a:lstStyle/>
        <a:p>
          <a:r>
            <a:rPr lang="es-419"/>
            <a:t>Promover el uso de alternativas de financiamiento, que garantice la optimización de los recursos económicos. </a:t>
          </a:r>
          <a:endParaRPr lang="en-US"/>
        </a:p>
      </dgm:t>
    </dgm:pt>
    <dgm:pt modelId="{AF88809A-5C4C-4C95-8452-B9836540D8D2}" type="parTrans" cxnId="{A4DC4C46-3A1A-4FD2-83C2-C8FAF0652ECF}">
      <dgm:prSet/>
      <dgm:spPr/>
      <dgm:t>
        <a:bodyPr/>
        <a:lstStyle/>
        <a:p>
          <a:endParaRPr lang="es-419"/>
        </a:p>
      </dgm:t>
    </dgm:pt>
    <dgm:pt modelId="{B7E377B0-9EED-4740-B82E-1675EAE78C26}" type="sibTrans" cxnId="{A4DC4C46-3A1A-4FD2-83C2-C8FAF0652ECF}">
      <dgm:prSet/>
      <dgm:spPr/>
      <dgm:t>
        <a:bodyPr/>
        <a:lstStyle/>
        <a:p>
          <a:endParaRPr lang="es-419"/>
        </a:p>
      </dgm:t>
    </dgm:pt>
    <dgm:pt modelId="{3061F755-1D53-4362-9711-DE3CF3FADA7B}">
      <dgm:prSet/>
      <dgm:spPr/>
      <dgm:t>
        <a:bodyPr/>
        <a:lstStyle/>
        <a:p>
          <a:r>
            <a:rPr lang="es-419"/>
            <a:t>Implementar un programa de educación financiera para los emprendedores que están iniciando su negocio.</a:t>
          </a:r>
          <a:endParaRPr lang="en-US"/>
        </a:p>
      </dgm:t>
    </dgm:pt>
    <dgm:pt modelId="{D21C8BF5-D8CE-4077-9912-172F67DC2757}" type="parTrans" cxnId="{8756D51D-036A-4915-802A-4866D909CF3A}">
      <dgm:prSet/>
      <dgm:spPr/>
      <dgm:t>
        <a:bodyPr/>
        <a:lstStyle/>
        <a:p>
          <a:endParaRPr lang="es-419"/>
        </a:p>
      </dgm:t>
    </dgm:pt>
    <dgm:pt modelId="{6795BCB5-2C9B-4B45-A220-7D3AA0E92D86}" type="sibTrans" cxnId="{8756D51D-036A-4915-802A-4866D909CF3A}">
      <dgm:prSet/>
      <dgm:spPr/>
      <dgm:t>
        <a:bodyPr/>
        <a:lstStyle/>
        <a:p>
          <a:endParaRPr lang="es-419"/>
        </a:p>
      </dgm:t>
    </dgm:pt>
    <dgm:pt modelId="{2F85D525-9A56-484E-A8C3-460D0ADCC8CD}">
      <dgm:prSet/>
      <dgm:spPr/>
      <dgm:t>
        <a:bodyPr/>
        <a:lstStyle/>
        <a:p>
          <a:r>
            <a:rPr lang="es-419"/>
            <a:t>Financiar sus negocios con recursos que sean legales </a:t>
          </a:r>
          <a:endParaRPr lang="en-US"/>
        </a:p>
      </dgm:t>
    </dgm:pt>
    <dgm:pt modelId="{25F0789E-BF50-4A14-A50E-23ED7F571C46}" type="parTrans" cxnId="{C97BE7CB-86AA-4E60-B2F9-B15E6361253E}">
      <dgm:prSet/>
      <dgm:spPr/>
      <dgm:t>
        <a:bodyPr/>
        <a:lstStyle/>
        <a:p>
          <a:endParaRPr lang="es-419"/>
        </a:p>
      </dgm:t>
    </dgm:pt>
    <dgm:pt modelId="{41F1EB39-4CBA-43C0-99E7-9083EC67D047}" type="sibTrans" cxnId="{C97BE7CB-86AA-4E60-B2F9-B15E6361253E}">
      <dgm:prSet/>
      <dgm:spPr/>
      <dgm:t>
        <a:bodyPr/>
        <a:lstStyle/>
        <a:p>
          <a:endParaRPr lang="es-419"/>
        </a:p>
      </dgm:t>
    </dgm:pt>
    <dgm:pt modelId="{44BB104A-EAF9-473C-AB4C-7F47A730926A}" type="pres">
      <dgm:prSet presAssocID="{E590A102-8171-4A33-91C8-7F85C0229093}" presName="linear" presStyleCnt="0">
        <dgm:presLayoutVars>
          <dgm:animLvl val="lvl"/>
          <dgm:resizeHandles val="exact"/>
        </dgm:presLayoutVars>
      </dgm:prSet>
      <dgm:spPr/>
    </dgm:pt>
    <dgm:pt modelId="{102C49EB-6171-4CA0-BF3E-1A674700060F}" type="pres">
      <dgm:prSet presAssocID="{E4A1F2F3-79C2-4DA4-A2FE-5F4DC311262D}" presName="parentText" presStyleLbl="node1" presStyleIdx="0" presStyleCnt="4">
        <dgm:presLayoutVars>
          <dgm:chMax val="0"/>
          <dgm:bulletEnabled val="1"/>
        </dgm:presLayoutVars>
      </dgm:prSet>
      <dgm:spPr/>
    </dgm:pt>
    <dgm:pt modelId="{2CE71B0E-BBCC-4283-82CE-1329E5B1E17F}" type="pres">
      <dgm:prSet presAssocID="{9E8E35F7-972B-4ADD-9D86-6E0652D330E9}" presName="spacer" presStyleCnt="0"/>
      <dgm:spPr/>
    </dgm:pt>
    <dgm:pt modelId="{A7C54A41-2924-4C83-A3CE-ABA676B9B395}" type="pres">
      <dgm:prSet presAssocID="{81DFE325-D5F4-48BB-B268-D2F40F1125D7}" presName="parentText" presStyleLbl="node1" presStyleIdx="1" presStyleCnt="4">
        <dgm:presLayoutVars>
          <dgm:chMax val="0"/>
          <dgm:bulletEnabled val="1"/>
        </dgm:presLayoutVars>
      </dgm:prSet>
      <dgm:spPr/>
    </dgm:pt>
    <dgm:pt modelId="{7145C893-3A5C-44A5-9BFB-61E84E3A4867}" type="pres">
      <dgm:prSet presAssocID="{B7E377B0-9EED-4740-B82E-1675EAE78C26}" presName="spacer" presStyleCnt="0"/>
      <dgm:spPr/>
    </dgm:pt>
    <dgm:pt modelId="{483FF46B-B6D5-4417-8607-E118FCEB4F34}" type="pres">
      <dgm:prSet presAssocID="{3061F755-1D53-4362-9711-DE3CF3FADA7B}" presName="parentText" presStyleLbl="node1" presStyleIdx="2" presStyleCnt="4">
        <dgm:presLayoutVars>
          <dgm:chMax val="0"/>
          <dgm:bulletEnabled val="1"/>
        </dgm:presLayoutVars>
      </dgm:prSet>
      <dgm:spPr/>
    </dgm:pt>
    <dgm:pt modelId="{9FF5CA95-FC55-46EC-B3A3-22FC83A8557F}" type="pres">
      <dgm:prSet presAssocID="{6795BCB5-2C9B-4B45-A220-7D3AA0E92D86}" presName="spacer" presStyleCnt="0"/>
      <dgm:spPr/>
    </dgm:pt>
    <dgm:pt modelId="{1F83CFBE-4826-45CD-85E6-0EA787D929DE}" type="pres">
      <dgm:prSet presAssocID="{2F85D525-9A56-484E-A8C3-460D0ADCC8CD}" presName="parentText" presStyleLbl="node1" presStyleIdx="3" presStyleCnt="4">
        <dgm:presLayoutVars>
          <dgm:chMax val="0"/>
          <dgm:bulletEnabled val="1"/>
        </dgm:presLayoutVars>
      </dgm:prSet>
      <dgm:spPr/>
    </dgm:pt>
  </dgm:ptLst>
  <dgm:cxnLst>
    <dgm:cxn modelId="{7FCDF710-A70A-422F-BC9D-7971466A2A54}" type="presOf" srcId="{2F85D525-9A56-484E-A8C3-460D0ADCC8CD}" destId="{1F83CFBE-4826-45CD-85E6-0EA787D929DE}" srcOrd="0" destOrd="0" presId="urn:microsoft.com/office/officeart/2005/8/layout/vList2"/>
    <dgm:cxn modelId="{8756D51D-036A-4915-802A-4866D909CF3A}" srcId="{E590A102-8171-4A33-91C8-7F85C0229093}" destId="{3061F755-1D53-4362-9711-DE3CF3FADA7B}" srcOrd="2" destOrd="0" parTransId="{D21C8BF5-D8CE-4077-9912-172F67DC2757}" sibTransId="{6795BCB5-2C9B-4B45-A220-7D3AA0E92D86}"/>
    <dgm:cxn modelId="{B3C73C3E-A5E1-4410-9C92-5F6485635C72}" type="presOf" srcId="{81DFE325-D5F4-48BB-B268-D2F40F1125D7}" destId="{A7C54A41-2924-4C83-A3CE-ABA676B9B395}" srcOrd="0" destOrd="0" presId="urn:microsoft.com/office/officeart/2005/8/layout/vList2"/>
    <dgm:cxn modelId="{A4DC4C46-3A1A-4FD2-83C2-C8FAF0652ECF}" srcId="{E590A102-8171-4A33-91C8-7F85C0229093}" destId="{81DFE325-D5F4-48BB-B268-D2F40F1125D7}" srcOrd="1" destOrd="0" parTransId="{AF88809A-5C4C-4C95-8452-B9836540D8D2}" sibTransId="{B7E377B0-9EED-4740-B82E-1675EAE78C26}"/>
    <dgm:cxn modelId="{16FB2786-D2C2-4CDE-B43C-C1210E7FC538}" type="presOf" srcId="{E590A102-8171-4A33-91C8-7F85C0229093}" destId="{44BB104A-EAF9-473C-AB4C-7F47A730926A}" srcOrd="0" destOrd="0" presId="urn:microsoft.com/office/officeart/2005/8/layout/vList2"/>
    <dgm:cxn modelId="{C0DF44A6-E3D3-4593-93D2-5B6D17AED570}" srcId="{E590A102-8171-4A33-91C8-7F85C0229093}" destId="{E4A1F2F3-79C2-4DA4-A2FE-5F4DC311262D}" srcOrd="0" destOrd="0" parTransId="{ACBD6B94-D1C4-4EB0-A9A7-E32144865BEC}" sibTransId="{9E8E35F7-972B-4ADD-9D86-6E0652D330E9}"/>
    <dgm:cxn modelId="{E2F02DC5-FC3B-4EC6-963F-12982DBD58AB}" type="presOf" srcId="{E4A1F2F3-79C2-4DA4-A2FE-5F4DC311262D}" destId="{102C49EB-6171-4CA0-BF3E-1A674700060F}" srcOrd="0" destOrd="0" presId="urn:microsoft.com/office/officeart/2005/8/layout/vList2"/>
    <dgm:cxn modelId="{C97BE7CB-86AA-4E60-B2F9-B15E6361253E}" srcId="{E590A102-8171-4A33-91C8-7F85C0229093}" destId="{2F85D525-9A56-484E-A8C3-460D0ADCC8CD}" srcOrd="3" destOrd="0" parTransId="{25F0789E-BF50-4A14-A50E-23ED7F571C46}" sibTransId="{41F1EB39-4CBA-43C0-99E7-9083EC67D047}"/>
    <dgm:cxn modelId="{6AF713F1-4EA9-4ECA-8EF5-CFC7D45D0580}" type="presOf" srcId="{3061F755-1D53-4362-9711-DE3CF3FADA7B}" destId="{483FF46B-B6D5-4417-8607-E118FCEB4F34}" srcOrd="0" destOrd="0" presId="urn:microsoft.com/office/officeart/2005/8/layout/vList2"/>
    <dgm:cxn modelId="{80F60010-3704-48A7-9EE1-88DFD2366A64}" type="presParOf" srcId="{44BB104A-EAF9-473C-AB4C-7F47A730926A}" destId="{102C49EB-6171-4CA0-BF3E-1A674700060F}" srcOrd="0" destOrd="0" presId="urn:microsoft.com/office/officeart/2005/8/layout/vList2"/>
    <dgm:cxn modelId="{85E0B0E3-0A4F-43A2-9D6A-A801C257D84C}" type="presParOf" srcId="{44BB104A-EAF9-473C-AB4C-7F47A730926A}" destId="{2CE71B0E-BBCC-4283-82CE-1329E5B1E17F}" srcOrd="1" destOrd="0" presId="urn:microsoft.com/office/officeart/2005/8/layout/vList2"/>
    <dgm:cxn modelId="{24641258-DA25-4DB5-AB10-85C01715A8BD}" type="presParOf" srcId="{44BB104A-EAF9-473C-AB4C-7F47A730926A}" destId="{A7C54A41-2924-4C83-A3CE-ABA676B9B395}" srcOrd="2" destOrd="0" presId="urn:microsoft.com/office/officeart/2005/8/layout/vList2"/>
    <dgm:cxn modelId="{1C7CA0FE-87B5-4B50-8614-F5880732134A}" type="presParOf" srcId="{44BB104A-EAF9-473C-AB4C-7F47A730926A}" destId="{7145C893-3A5C-44A5-9BFB-61E84E3A4867}" srcOrd="3" destOrd="0" presId="urn:microsoft.com/office/officeart/2005/8/layout/vList2"/>
    <dgm:cxn modelId="{C092F5F2-4E92-4DD5-AD32-804C589C6DF9}" type="presParOf" srcId="{44BB104A-EAF9-473C-AB4C-7F47A730926A}" destId="{483FF46B-B6D5-4417-8607-E118FCEB4F34}" srcOrd="4" destOrd="0" presId="urn:microsoft.com/office/officeart/2005/8/layout/vList2"/>
    <dgm:cxn modelId="{EAD31C11-EC97-4879-8315-2F4900A2AA4D}" type="presParOf" srcId="{44BB104A-EAF9-473C-AB4C-7F47A730926A}" destId="{9FF5CA95-FC55-46EC-B3A3-22FC83A8557F}" srcOrd="5" destOrd="0" presId="urn:microsoft.com/office/officeart/2005/8/layout/vList2"/>
    <dgm:cxn modelId="{E3662E85-2ECF-450A-826A-CCC973C263E1}" type="presParOf" srcId="{44BB104A-EAF9-473C-AB4C-7F47A730926A}" destId="{1F83CFBE-4826-45CD-85E6-0EA787D929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350C8-ACEF-47FF-B1F5-3AFC115496A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419"/>
        </a:p>
      </dgm:t>
    </dgm:pt>
    <dgm:pt modelId="{9902F0B5-3FD6-423C-8408-42AA0DC61349}">
      <dgm:prSet/>
      <dgm:spPr/>
      <dgm:t>
        <a:bodyPr/>
        <a:lstStyle/>
        <a:p>
          <a:r>
            <a:rPr lang="es-419" dirty="0"/>
            <a:t>Identificar las fuentes de financiamiento de los emprendimientos del sector Alimentario del cantón Machala, provincia de El Oro, mediante el análisis de cada uno de los casos de estudio obtenidos de la muestra. </a:t>
          </a:r>
          <a:endParaRPr lang="en-US" dirty="0"/>
        </a:p>
      </dgm:t>
    </dgm:pt>
    <dgm:pt modelId="{01BDB372-53A4-45F7-8827-753983752646}" type="parTrans" cxnId="{2ADA20C2-2A63-486B-A0F6-3B8424814421}">
      <dgm:prSet/>
      <dgm:spPr/>
      <dgm:t>
        <a:bodyPr/>
        <a:lstStyle/>
        <a:p>
          <a:endParaRPr lang="es-419"/>
        </a:p>
      </dgm:t>
    </dgm:pt>
    <dgm:pt modelId="{D1D899B0-D0B0-4D4A-B602-27594EE4340A}" type="sibTrans" cxnId="{2ADA20C2-2A63-486B-A0F6-3B8424814421}">
      <dgm:prSet/>
      <dgm:spPr/>
      <dgm:t>
        <a:bodyPr/>
        <a:lstStyle/>
        <a:p>
          <a:endParaRPr lang="es-419"/>
        </a:p>
      </dgm:t>
    </dgm:pt>
    <dgm:pt modelId="{DBF05575-AA9C-4F15-8EC4-101BDFD61696}">
      <dgm:prSet/>
      <dgm:spPr/>
      <dgm:t>
        <a:bodyPr/>
        <a:lstStyle/>
        <a:p>
          <a:r>
            <a:rPr lang="es-419"/>
            <a:t>Realizar un diagnóstico de la incidencia de la estructura de financiamiento en el modelo de negocio de los emprendimientos del cantón Machala, provincia de El Oro, mediante la recopilación de información a través de encuestas. </a:t>
          </a:r>
          <a:endParaRPr lang="en-US"/>
        </a:p>
      </dgm:t>
    </dgm:pt>
    <dgm:pt modelId="{690EDBA9-5BB0-4599-9036-ED48F65A961A}" type="parTrans" cxnId="{7DBF28AC-C0F7-457E-860D-88A39C6084B3}">
      <dgm:prSet/>
      <dgm:spPr/>
      <dgm:t>
        <a:bodyPr/>
        <a:lstStyle/>
        <a:p>
          <a:endParaRPr lang="es-419"/>
        </a:p>
      </dgm:t>
    </dgm:pt>
    <dgm:pt modelId="{43CD8CDC-D6CB-4419-BBD4-173386D2B989}" type="sibTrans" cxnId="{7DBF28AC-C0F7-457E-860D-88A39C6084B3}">
      <dgm:prSet/>
      <dgm:spPr/>
      <dgm:t>
        <a:bodyPr/>
        <a:lstStyle/>
        <a:p>
          <a:endParaRPr lang="es-419"/>
        </a:p>
      </dgm:t>
    </dgm:pt>
    <dgm:pt modelId="{F2473D63-E293-4CCE-910B-96EC9985499B}">
      <dgm:prSet/>
      <dgm:spPr/>
      <dgm:t>
        <a:bodyPr/>
        <a:lstStyle/>
        <a:p>
          <a:r>
            <a:rPr lang="es-419"/>
            <a:t>Determinar la relación entre la estructura de financiamiento y el modelo de negocio a través de herramientas estadísticas. </a:t>
          </a:r>
          <a:endParaRPr lang="en-US"/>
        </a:p>
      </dgm:t>
    </dgm:pt>
    <dgm:pt modelId="{C3F5E8AD-771C-449F-A78B-FA3874D753B4}" type="parTrans" cxnId="{6DA44E5D-FBAB-499F-9D13-1F3A39C20AC9}">
      <dgm:prSet/>
      <dgm:spPr/>
      <dgm:t>
        <a:bodyPr/>
        <a:lstStyle/>
        <a:p>
          <a:endParaRPr lang="es-419"/>
        </a:p>
      </dgm:t>
    </dgm:pt>
    <dgm:pt modelId="{74E02D8E-6376-403F-B3EE-9F634929E20D}" type="sibTrans" cxnId="{6DA44E5D-FBAB-499F-9D13-1F3A39C20AC9}">
      <dgm:prSet/>
      <dgm:spPr/>
      <dgm:t>
        <a:bodyPr/>
        <a:lstStyle/>
        <a:p>
          <a:endParaRPr lang="es-419"/>
        </a:p>
      </dgm:t>
    </dgm:pt>
    <dgm:pt modelId="{333F6142-D409-4C3B-907E-371343EDF859}">
      <dgm:prSet/>
      <dgm:spPr/>
      <dgm:t>
        <a:bodyPr/>
        <a:lstStyle/>
        <a:p>
          <a:r>
            <a:rPr lang="es-419"/>
            <a:t>Proponer una alternativa para el mejoramiento de la estructura de financiamiento y el modelo de negocio del sector alimentario del cantón Machala, provincia de El Oro. </a:t>
          </a:r>
          <a:endParaRPr lang="en-US"/>
        </a:p>
      </dgm:t>
    </dgm:pt>
    <dgm:pt modelId="{E209EC79-9251-41C9-83BC-1EBB1B2E22F4}" type="parTrans" cxnId="{EA2ABD6F-F66F-47AF-955A-BE85527FA621}">
      <dgm:prSet/>
      <dgm:spPr/>
      <dgm:t>
        <a:bodyPr/>
        <a:lstStyle/>
        <a:p>
          <a:endParaRPr lang="es-419"/>
        </a:p>
      </dgm:t>
    </dgm:pt>
    <dgm:pt modelId="{40622C0F-4399-4A5E-A7C6-2AE584E47A5C}" type="sibTrans" cxnId="{EA2ABD6F-F66F-47AF-955A-BE85527FA621}">
      <dgm:prSet/>
      <dgm:spPr/>
      <dgm:t>
        <a:bodyPr/>
        <a:lstStyle/>
        <a:p>
          <a:endParaRPr lang="es-419"/>
        </a:p>
      </dgm:t>
    </dgm:pt>
    <dgm:pt modelId="{EF9BDA21-0B51-46D9-92FE-9B6DFFAD787D}" type="pres">
      <dgm:prSet presAssocID="{FE8350C8-ACEF-47FF-B1F5-3AFC115496A3}" presName="linear" presStyleCnt="0">
        <dgm:presLayoutVars>
          <dgm:animLvl val="lvl"/>
          <dgm:resizeHandles val="exact"/>
        </dgm:presLayoutVars>
      </dgm:prSet>
      <dgm:spPr/>
    </dgm:pt>
    <dgm:pt modelId="{BA60A7D0-2E69-4CF7-A8E6-6B3B486F1F96}" type="pres">
      <dgm:prSet presAssocID="{9902F0B5-3FD6-423C-8408-42AA0DC61349}" presName="parentText" presStyleLbl="node1" presStyleIdx="0" presStyleCnt="4">
        <dgm:presLayoutVars>
          <dgm:chMax val="0"/>
          <dgm:bulletEnabled val="1"/>
        </dgm:presLayoutVars>
      </dgm:prSet>
      <dgm:spPr/>
    </dgm:pt>
    <dgm:pt modelId="{862C686E-3DBC-4716-B7FC-0E9ED49C2560}" type="pres">
      <dgm:prSet presAssocID="{D1D899B0-D0B0-4D4A-B602-27594EE4340A}" presName="spacer" presStyleCnt="0"/>
      <dgm:spPr/>
    </dgm:pt>
    <dgm:pt modelId="{66F7D182-2DA3-42C2-866D-7B886A314948}" type="pres">
      <dgm:prSet presAssocID="{DBF05575-AA9C-4F15-8EC4-101BDFD61696}" presName="parentText" presStyleLbl="node1" presStyleIdx="1" presStyleCnt="4">
        <dgm:presLayoutVars>
          <dgm:chMax val="0"/>
          <dgm:bulletEnabled val="1"/>
        </dgm:presLayoutVars>
      </dgm:prSet>
      <dgm:spPr/>
    </dgm:pt>
    <dgm:pt modelId="{BDBAF138-8115-4FB9-84C5-D693009C294C}" type="pres">
      <dgm:prSet presAssocID="{43CD8CDC-D6CB-4419-BBD4-173386D2B989}" presName="spacer" presStyleCnt="0"/>
      <dgm:spPr/>
    </dgm:pt>
    <dgm:pt modelId="{D832F4E7-0ACE-4BA4-8107-BF29930278CB}" type="pres">
      <dgm:prSet presAssocID="{F2473D63-E293-4CCE-910B-96EC9985499B}" presName="parentText" presStyleLbl="node1" presStyleIdx="2" presStyleCnt="4">
        <dgm:presLayoutVars>
          <dgm:chMax val="0"/>
          <dgm:bulletEnabled val="1"/>
        </dgm:presLayoutVars>
      </dgm:prSet>
      <dgm:spPr/>
    </dgm:pt>
    <dgm:pt modelId="{49154AB5-0E2A-4E82-B5CA-6357FB108B6E}" type="pres">
      <dgm:prSet presAssocID="{74E02D8E-6376-403F-B3EE-9F634929E20D}" presName="spacer" presStyleCnt="0"/>
      <dgm:spPr/>
    </dgm:pt>
    <dgm:pt modelId="{F84D4C7B-4438-4D48-9605-D98956D904E6}" type="pres">
      <dgm:prSet presAssocID="{333F6142-D409-4C3B-907E-371343EDF859}" presName="parentText" presStyleLbl="node1" presStyleIdx="3" presStyleCnt="4">
        <dgm:presLayoutVars>
          <dgm:chMax val="0"/>
          <dgm:bulletEnabled val="1"/>
        </dgm:presLayoutVars>
      </dgm:prSet>
      <dgm:spPr/>
    </dgm:pt>
  </dgm:ptLst>
  <dgm:cxnLst>
    <dgm:cxn modelId="{9643C501-7388-4828-B2BE-244B595DF4B6}" type="presOf" srcId="{9902F0B5-3FD6-423C-8408-42AA0DC61349}" destId="{BA60A7D0-2E69-4CF7-A8E6-6B3B486F1F96}" srcOrd="0" destOrd="0" presId="urn:microsoft.com/office/officeart/2005/8/layout/vList2"/>
    <dgm:cxn modelId="{4325C217-E3C8-404D-B9A4-4FE626D70AC6}" type="presOf" srcId="{F2473D63-E293-4CCE-910B-96EC9985499B}" destId="{D832F4E7-0ACE-4BA4-8107-BF29930278CB}" srcOrd="0" destOrd="0" presId="urn:microsoft.com/office/officeart/2005/8/layout/vList2"/>
    <dgm:cxn modelId="{E3B71A2E-06E9-44B3-82B2-AC512901FF45}" type="presOf" srcId="{DBF05575-AA9C-4F15-8EC4-101BDFD61696}" destId="{66F7D182-2DA3-42C2-866D-7B886A314948}" srcOrd="0" destOrd="0" presId="urn:microsoft.com/office/officeart/2005/8/layout/vList2"/>
    <dgm:cxn modelId="{6DA44E5D-FBAB-499F-9D13-1F3A39C20AC9}" srcId="{FE8350C8-ACEF-47FF-B1F5-3AFC115496A3}" destId="{F2473D63-E293-4CCE-910B-96EC9985499B}" srcOrd="2" destOrd="0" parTransId="{C3F5E8AD-771C-449F-A78B-FA3874D753B4}" sibTransId="{74E02D8E-6376-403F-B3EE-9F634929E20D}"/>
    <dgm:cxn modelId="{DE580266-4BB0-4234-854A-AEF71F51F775}" type="presOf" srcId="{333F6142-D409-4C3B-907E-371343EDF859}" destId="{F84D4C7B-4438-4D48-9605-D98956D904E6}" srcOrd="0" destOrd="0" presId="urn:microsoft.com/office/officeart/2005/8/layout/vList2"/>
    <dgm:cxn modelId="{EA2ABD6F-F66F-47AF-955A-BE85527FA621}" srcId="{FE8350C8-ACEF-47FF-B1F5-3AFC115496A3}" destId="{333F6142-D409-4C3B-907E-371343EDF859}" srcOrd="3" destOrd="0" parTransId="{E209EC79-9251-41C9-83BC-1EBB1B2E22F4}" sibTransId="{40622C0F-4399-4A5E-A7C6-2AE584E47A5C}"/>
    <dgm:cxn modelId="{7DBF28AC-C0F7-457E-860D-88A39C6084B3}" srcId="{FE8350C8-ACEF-47FF-B1F5-3AFC115496A3}" destId="{DBF05575-AA9C-4F15-8EC4-101BDFD61696}" srcOrd="1" destOrd="0" parTransId="{690EDBA9-5BB0-4599-9036-ED48F65A961A}" sibTransId="{43CD8CDC-D6CB-4419-BBD4-173386D2B989}"/>
    <dgm:cxn modelId="{2ADA20C2-2A63-486B-A0F6-3B8424814421}" srcId="{FE8350C8-ACEF-47FF-B1F5-3AFC115496A3}" destId="{9902F0B5-3FD6-423C-8408-42AA0DC61349}" srcOrd="0" destOrd="0" parTransId="{01BDB372-53A4-45F7-8827-753983752646}" sibTransId="{D1D899B0-D0B0-4D4A-B602-27594EE4340A}"/>
    <dgm:cxn modelId="{104F4ECD-014C-4238-8C5B-B766E34F6F1D}" type="presOf" srcId="{FE8350C8-ACEF-47FF-B1F5-3AFC115496A3}" destId="{EF9BDA21-0B51-46D9-92FE-9B6DFFAD787D}" srcOrd="0" destOrd="0" presId="urn:microsoft.com/office/officeart/2005/8/layout/vList2"/>
    <dgm:cxn modelId="{27AC929B-662B-4168-B700-88BB5FD58317}" type="presParOf" srcId="{EF9BDA21-0B51-46D9-92FE-9B6DFFAD787D}" destId="{BA60A7D0-2E69-4CF7-A8E6-6B3B486F1F96}" srcOrd="0" destOrd="0" presId="urn:microsoft.com/office/officeart/2005/8/layout/vList2"/>
    <dgm:cxn modelId="{AF4E2EB6-BB8A-49D0-9EBA-82786D357528}" type="presParOf" srcId="{EF9BDA21-0B51-46D9-92FE-9B6DFFAD787D}" destId="{862C686E-3DBC-4716-B7FC-0E9ED49C2560}" srcOrd="1" destOrd="0" presId="urn:microsoft.com/office/officeart/2005/8/layout/vList2"/>
    <dgm:cxn modelId="{B4C6F675-A090-4871-9449-86E58014133E}" type="presParOf" srcId="{EF9BDA21-0B51-46D9-92FE-9B6DFFAD787D}" destId="{66F7D182-2DA3-42C2-866D-7B886A314948}" srcOrd="2" destOrd="0" presId="urn:microsoft.com/office/officeart/2005/8/layout/vList2"/>
    <dgm:cxn modelId="{28670C16-5749-408D-A0DE-881B390C27DF}" type="presParOf" srcId="{EF9BDA21-0B51-46D9-92FE-9B6DFFAD787D}" destId="{BDBAF138-8115-4FB9-84C5-D693009C294C}" srcOrd="3" destOrd="0" presId="urn:microsoft.com/office/officeart/2005/8/layout/vList2"/>
    <dgm:cxn modelId="{B965D03E-6E93-4334-A6F6-D62E11AB20BD}" type="presParOf" srcId="{EF9BDA21-0B51-46D9-92FE-9B6DFFAD787D}" destId="{D832F4E7-0ACE-4BA4-8107-BF29930278CB}" srcOrd="4" destOrd="0" presId="urn:microsoft.com/office/officeart/2005/8/layout/vList2"/>
    <dgm:cxn modelId="{B9D7F849-091D-4124-BA1A-668CC1FE268A}" type="presParOf" srcId="{EF9BDA21-0B51-46D9-92FE-9B6DFFAD787D}" destId="{49154AB5-0E2A-4E82-B5CA-6357FB108B6E}" srcOrd="5" destOrd="0" presId="urn:microsoft.com/office/officeart/2005/8/layout/vList2"/>
    <dgm:cxn modelId="{F1BE418B-BDB0-444F-A531-EC0DCC2F828D}" type="presParOf" srcId="{EF9BDA21-0B51-46D9-92FE-9B6DFFAD787D}" destId="{F84D4C7B-4438-4D48-9605-D98956D904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AA108-DFA7-4AAD-B46D-42B24307EB3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419"/>
        </a:p>
      </dgm:t>
    </dgm:pt>
    <dgm:pt modelId="{579797B4-0697-460E-8E12-F400589C464F}">
      <dgm:prSet/>
      <dgm:spPr/>
      <dgm:t>
        <a:bodyPr/>
        <a:lstStyle/>
        <a:p>
          <a:r>
            <a:rPr lang="es-419" dirty="0"/>
            <a:t>Expone a la deuda como un escudo para la agregar valor a la empresa  </a:t>
          </a:r>
          <a:endParaRPr lang="en-US" dirty="0"/>
        </a:p>
      </dgm:t>
    </dgm:pt>
    <dgm:pt modelId="{71FA5BDC-CF63-4C4B-978E-DBE52BA71BCB}" type="parTrans" cxnId="{46AD842C-99AE-4F4E-8828-A95C6999345A}">
      <dgm:prSet/>
      <dgm:spPr/>
      <dgm:t>
        <a:bodyPr/>
        <a:lstStyle/>
        <a:p>
          <a:endParaRPr lang="es-419"/>
        </a:p>
      </dgm:t>
    </dgm:pt>
    <dgm:pt modelId="{EBF6EF63-3EE2-4C22-AC01-BAD30D1C6A7D}" type="sibTrans" cxnId="{46AD842C-99AE-4F4E-8828-A95C6999345A}">
      <dgm:prSet/>
      <dgm:spPr/>
      <dgm:t>
        <a:bodyPr/>
        <a:lstStyle/>
        <a:p>
          <a:endParaRPr lang="es-419"/>
        </a:p>
      </dgm:t>
    </dgm:pt>
    <dgm:pt modelId="{24D7A66C-DAD9-4455-8731-B86077A125E2}">
      <dgm:prSet custT="1"/>
      <dgm:spPr/>
      <dgm:t>
        <a:bodyPr/>
        <a:lstStyle/>
        <a:p>
          <a:pPr>
            <a:buFontTx/>
            <a:buNone/>
          </a:pPr>
          <a:r>
            <a:rPr lang="es-419" sz="1600" dirty="0"/>
            <a:t>Teoría de Equilibrio Estático de Kraus y </a:t>
          </a:r>
          <a:r>
            <a:rPr lang="es-419" sz="1600" dirty="0" err="1"/>
            <a:t>Litzenberg</a:t>
          </a:r>
          <a:endParaRPr lang="en-US" sz="1600" dirty="0"/>
        </a:p>
      </dgm:t>
    </dgm:pt>
    <dgm:pt modelId="{9CF26992-3AC2-41C2-A836-067F002E22CB}" type="parTrans" cxnId="{B06C946E-6789-4C29-B5B7-F4045D153756}">
      <dgm:prSet/>
      <dgm:spPr/>
      <dgm:t>
        <a:bodyPr/>
        <a:lstStyle/>
        <a:p>
          <a:endParaRPr lang="es-419"/>
        </a:p>
      </dgm:t>
    </dgm:pt>
    <dgm:pt modelId="{D4FE70A6-CDB4-411D-A2C0-1CDAD0396910}" type="sibTrans" cxnId="{B06C946E-6789-4C29-B5B7-F4045D153756}">
      <dgm:prSet/>
      <dgm:spPr/>
      <dgm:t>
        <a:bodyPr/>
        <a:lstStyle/>
        <a:p>
          <a:endParaRPr lang="es-419"/>
        </a:p>
      </dgm:t>
    </dgm:pt>
    <dgm:pt modelId="{65629B3B-320E-4847-B799-B412D39BEC7B}">
      <dgm:prSet/>
      <dgm:spPr/>
      <dgm:t>
        <a:bodyPr/>
        <a:lstStyle/>
        <a:p>
          <a:r>
            <a:rPr lang="es-419"/>
            <a:t>Propone buscar un equilibrio entre los costos que genera una deuda y los beneficios obtenidos</a:t>
          </a:r>
          <a:endParaRPr lang="en-US"/>
        </a:p>
      </dgm:t>
    </dgm:pt>
    <dgm:pt modelId="{1A0AC697-3C4D-4D94-8A99-150CD539653F}" type="parTrans" cxnId="{8666182C-D434-4DA6-8C1E-57B85B82B922}">
      <dgm:prSet/>
      <dgm:spPr/>
      <dgm:t>
        <a:bodyPr/>
        <a:lstStyle/>
        <a:p>
          <a:endParaRPr lang="es-419"/>
        </a:p>
      </dgm:t>
    </dgm:pt>
    <dgm:pt modelId="{650ACD14-8D8B-4F90-A526-3A42E53D3CCF}" type="sibTrans" cxnId="{8666182C-D434-4DA6-8C1E-57B85B82B922}">
      <dgm:prSet/>
      <dgm:spPr/>
      <dgm:t>
        <a:bodyPr/>
        <a:lstStyle/>
        <a:p>
          <a:endParaRPr lang="es-419"/>
        </a:p>
      </dgm:t>
    </dgm:pt>
    <dgm:pt modelId="{CF40EE24-CCA3-47DF-B61B-85A2DA8A3FE3}">
      <dgm:prSet custT="1"/>
      <dgm:spPr/>
      <dgm:t>
        <a:bodyPr/>
        <a:lstStyle/>
        <a:p>
          <a:pPr>
            <a:buFontTx/>
            <a:buNone/>
          </a:pPr>
          <a:r>
            <a:rPr lang="es-419" sz="1600" dirty="0"/>
            <a:t>Teoría del Orden Jerárquico de Myers y </a:t>
          </a:r>
          <a:r>
            <a:rPr lang="es-419" sz="1600" dirty="0" err="1"/>
            <a:t>Majluf</a:t>
          </a:r>
          <a:r>
            <a:rPr lang="es-419" sz="1600" dirty="0"/>
            <a:t> </a:t>
          </a:r>
          <a:endParaRPr lang="en-US" sz="1600" dirty="0"/>
        </a:p>
      </dgm:t>
    </dgm:pt>
    <dgm:pt modelId="{1DB4C424-8DB3-4975-B105-0ECAEDB2D397}" type="parTrans" cxnId="{ACAC898F-313D-4379-A858-1AF9C984AA51}">
      <dgm:prSet/>
      <dgm:spPr/>
      <dgm:t>
        <a:bodyPr/>
        <a:lstStyle/>
        <a:p>
          <a:endParaRPr lang="es-419"/>
        </a:p>
      </dgm:t>
    </dgm:pt>
    <dgm:pt modelId="{4E5ECB84-CD30-4633-A641-4D29B8E0255B}" type="sibTrans" cxnId="{ACAC898F-313D-4379-A858-1AF9C984AA51}">
      <dgm:prSet/>
      <dgm:spPr/>
      <dgm:t>
        <a:bodyPr/>
        <a:lstStyle/>
        <a:p>
          <a:endParaRPr lang="es-419"/>
        </a:p>
      </dgm:t>
    </dgm:pt>
    <dgm:pt modelId="{FD2F7B20-AC82-4EBF-A22A-3A8277C00226}">
      <dgm:prSet/>
      <dgm:spPr/>
      <dgm:t>
        <a:bodyPr/>
        <a:lstStyle/>
        <a:p>
          <a:r>
            <a:rPr lang="es-419" dirty="0"/>
            <a:t>Propone elegir el financiamiento estratégicamente donde los empresarios elijen un apalancamiento de acuerdo a su necesidad que comienza por lo interno a lo externo.     </a:t>
          </a:r>
          <a:endParaRPr lang="en-US" dirty="0"/>
        </a:p>
      </dgm:t>
    </dgm:pt>
    <dgm:pt modelId="{EC00FBA4-AA56-4081-9797-2BDD0876C115}" type="parTrans" cxnId="{3288BAD6-82C9-432C-9FE8-F95560C5C52A}">
      <dgm:prSet/>
      <dgm:spPr/>
      <dgm:t>
        <a:bodyPr/>
        <a:lstStyle/>
        <a:p>
          <a:endParaRPr lang="es-419"/>
        </a:p>
      </dgm:t>
    </dgm:pt>
    <dgm:pt modelId="{336CAFBE-928A-4047-A5EE-8AACEE3857B9}" type="sibTrans" cxnId="{3288BAD6-82C9-432C-9FE8-F95560C5C52A}">
      <dgm:prSet/>
      <dgm:spPr/>
      <dgm:t>
        <a:bodyPr/>
        <a:lstStyle/>
        <a:p>
          <a:endParaRPr lang="es-419"/>
        </a:p>
      </dgm:t>
    </dgm:pt>
    <dgm:pt modelId="{4B770045-3BE1-4A5F-98A7-749B5DFE2A94}">
      <dgm:prSet custT="1"/>
      <dgm:spPr/>
      <dgm:t>
        <a:bodyPr/>
        <a:lstStyle/>
        <a:p>
          <a:pPr>
            <a:buFontTx/>
            <a:buNone/>
          </a:pPr>
          <a:r>
            <a:rPr lang="es-419" sz="1600" dirty="0"/>
            <a:t>Teoría de los Recursos y Capacidades</a:t>
          </a:r>
          <a:endParaRPr lang="en-US" sz="1600" dirty="0"/>
        </a:p>
      </dgm:t>
    </dgm:pt>
    <dgm:pt modelId="{7BA33140-71A2-4BE1-9397-9595E43FE1E9}" type="parTrans" cxnId="{5D70D4FA-6002-4E1C-B457-22561C24D941}">
      <dgm:prSet/>
      <dgm:spPr/>
      <dgm:t>
        <a:bodyPr/>
        <a:lstStyle/>
        <a:p>
          <a:endParaRPr lang="es-419"/>
        </a:p>
      </dgm:t>
    </dgm:pt>
    <dgm:pt modelId="{074B3C3E-4E7D-4A48-A90A-CA7A35155C3B}" type="sibTrans" cxnId="{5D70D4FA-6002-4E1C-B457-22561C24D941}">
      <dgm:prSet/>
      <dgm:spPr/>
      <dgm:t>
        <a:bodyPr/>
        <a:lstStyle/>
        <a:p>
          <a:endParaRPr lang="es-419"/>
        </a:p>
      </dgm:t>
    </dgm:pt>
    <dgm:pt modelId="{BF6A6F56-1349-4F25-BDC1-CA42B14561E9}">
      <dgm:prSet/>
      <dgm:spPr/>
      <dgm:t>
        <a:bodyPr/>
        <a:lstStyle/>
        <a:p>
          <a:r>
            <a:rPr lang="es-419"/>
            <a:t>Propone lograr una ventaja competitiva, basado en los factores que controla la empresa en coordinación con los procesos organizativos </a:t>
          </a:r>
          <a:endParaRPr lang="en-US"/>
        </a:p>
      </dgm:t>
    </dgm:pt>
    <dgm:pt modelId="{6110FAB5-0524-43BB-A80F-A4A13535D12A}" type="parTrans" cxnId="{56C66F9A-1685-4A68-9AE6-0100960E0C73}">
      <dgm:prSet/>
      <dgm:spPr/>
      <dgm:t>
        <a:bodyPr/>
        <a:lstStyle/>
        <a:p>
          <a:endParaRPr lang="es-419"/>
        </a:p>
      </dgm:t>
    </dgm:pt>
    <dgm:pt modelId="{4DB5A6A2-2D88-48D9-AA3F-687070BF3B37}" type="sibTrans" cxnId="{56C66F9A-1685-4A68-9AE6-0100960E0C73}">
      <dgm:prSet/>
      <dgm:spPr/>
      <dgm:t>
        <a:bodyPr/>
        <a:lstStyle/>
        <a:p>
          <a:endParaRPr lang="es-419"/>
        </a:p>
      </dgm:t>
    </dgm:pt>
    <dgm:pt modelId="{C77890BD-5742-49F3-8E89-BD63D0A4E02C}">
      <dgm:prSet custT="1"/>
      <dgm:spPr>
        <a:noFill/>
      </dgm:spPr>
      <dgm:t>
        <a:bodyPr/>
        <a:lstStyle/>
        <a:p>
          <a:pPr marL="114300" lvl="1" indent="-114300" algn="l" defTabSz="666750">
            <a:lnSpc>
              <a:spcPct val="90000"/>
            </a:lnSpc>
            <a:spcBef>
              <a:spcPct val="0"/>
            </a:spcBef>
            <a:spcAft>
              <a:spcPct val="20000"/>
            </a:spcAft>
            <a:buChar char="•"/>
          </a:pPr>
          <a:r>
            <a:rPr lang="es-419" sz="1600" kern="1200" dirty="0">
              <a:solidFill>
                <a:prstClr val="black">
                  <a:hueOff val="0"/>
                  <a:satOff val="0"/>
                  <a:lumOff val="0"/>
                  <a:alphaOff val="0"/>
                </a:prstClr>
              </a:solidFill>
              <a:latin typeface="Calibri" panose="020F0502020204030204"/>
              <a:ea typeface="+mn-ea"/>
              <a:cs typeface="+mn-cs"/>
            </a:rPr>
            <a:t>    Teoría de la Estructura de Capital de Modigliani – Miller</a:t>
          </a:r>
          <a:endParaRPr lang="en-US" sz="1600" kern="1200" dirty="0">
            <a:solidFill>
              <a:prstClr val="black">
                <a:hueOff val="0"/>
                <a:satOff val="0"/>
                <a:lumOff val="0"/>
                <a:alphaOff val="0"/>
              </a:prstClr>
            </a:solidFill>
            <a:latin typeface="Calibri" panose="020F0502020204030204"/>
            <a:ea typeface="+mn-ea"/>
            <a:cs typeface="+mn-cs"/>
          </a:endParaRPr>
        </a:p>
      </dgm:t>
    </dgm:pt>
    <dgm:pt modelId="{4B9B9290-5438-40F8-B842-E5501280297F}" type="sibTrans" cxnId="{A9908739-9F76-4DF6-9F34-D75C867C1B07}">
      <dgm:prSet/>
      <dgm:spPr/>
      <dgm:t>
        <a:bodyPr/>
        <a:lstStyle/>
        <a:p>
          <a:endParaRPr lang="es-419"/>
        </a:p>
      </dgm:t>
    </dgm:pt>
    <dgm:pt modelId="{5283901A-5AF6-4BBD-8A0B-5D6F1DA8AAC1}" type="parTrans" cxnId="{A9908739-9F76-4DF6-9F34-D75C867C1B07}">
      <dgm:prSet/>
      <dgm:spPr/>
      <dgm:t>
        <a:bodyPr/>
        <a:lstStyle/>
        <a:p>
          <a:endParaRPr lang="es-419"/>
        </a:p>
      </dgm:t>
    </dgm:pt>
    <dgm:pt modelId="{2BB7E80F-096E-45CE-8202-E0FE463D4839}" type="pres">
      <dgm:prSet presAssocID="{A29AA108-DFA7-4AAD-B46D-42B24307EB33}" presName="linear" presStyleCnt="0">
        <dgm:presLayoutVars>
          <dgm:animLvl val="lvl"/>
          <dgm:resizeHandles val="exact"/>
        </dgm:presLayoutVars>
      </dgm:prSet>
      <dgm:spPr/>
    </dgm:pt>
    <dgm:pt modelId="{199C5114-C96E-4D08-B64D-E000B4275819}" type="pres">
      <dgm:prSet presAssocID="{C77890BD-5742-49F3-8E89-BD63D0A4E02C}" presName="parentText" presStyleLbl="node1" presStyleIdx="0" presStyleCnt="5" custScaleY="32411">
        <dgm:presLayoutVars>
          <dgm:chMax val="0"/>
          <dgm:bulletEnabled val="1"/>
        </dgm:presLayoutVars>
      </dgm:prSet>
      <dgm:spPr/>
    </dgm:pt>
    <dgm:pt modelId="{84668D55-D13B-4726-A137-FA02B8DCD0A3}" type="pres">
      <dgm:prSet presAssocID="{4B9B9290-5438-40F8-B842-E5501280297F}" presName="spacer" presStyleCnt="0"/>
      <dgm:spPr/>
    </dgm:pt>
    <dgm:pt modelId="{7B60022E-E2D5-46EA-BB70-38E34F72E722}" type="pres">
      <dgm:prSet presAssocID="{579797B4-0697-460E-8E12-F400589C464F}" presName="parentText" presStyleLbl="node1" presStyleIdx="1" presStyleCnt="5">
        <dgm:presLayoutVars>
          <dgm:chMax val="0"/>
          <dgm:bulletEnabled val="1"/>
        </dgm:presLayoutVars>
      </dgm:prSet>
      <dgm:spPr/>
    </dgm:pt>
    <dgm:pt modelId="{0C737913-8D35-414C-A647-C03FFDF0C0E8}" type="pres">
      <dgm:prSet presAssocID="{579797B4-0697-460E-8E12-F400589C464F}" presName="childText" presStyleLbl="revTx" presStyleIdx="0" presStyleCnt="3">
        <dgm:presLayoutVars>
          <dgm:bulletEnabled val="1"/>
        </dgm:presLayoutVars>
      </dgm:prSet>
      <dgm:spPr/>
    </dgm:pt>
    <dgm:pt modelId="{467D5897-091D-418D-9779-3FF3DA388CF5}" type="pres">
      <dgm:prSet presAssocID="{65629B3B-320E-4847-B799-B412D39BEC7B}" presName="parentText" presStyleLbl="node1" presStyleIdx="2" presStyleCnt="5">
        <dgm:presLayoutVars>
          <dgm:chMax val="0"/>
          <dgm:bulletEnabled val="1"/>
        </dgm:presLayoutVars>
      </dgm:prSet>
      <dgm:spPr/>
    </dgm:pt>
    <dgm:pt modelId="{1E3505EA-6D54-4BE1-9EE9-212703669385}" type="pres">
      <dgm:prSet presAssocID="{65629B3B-320E-4847-B799-B412D39BEC7B}" presName="childText" presStyleLbl="revTx" presStyleIdx="1" presStyleCnt="3">
        <dgm:presLayoutVars>
          <dgm:bulletEnabled val="1"/>
        </dgm:presLayoutVars>
      </dgm:prSet>
      <dgm:spPr/>
    </dgm:pt>
    <dgm:pt modelId="{20FB0B39-3E0D-47F7-A8A9-B81FB3251BD8}" type="pres">
      <dgm:prSet presAssocID="{FD2F7B20-AC82-4EBF-A22A-3A8277C00226}" presName="parentText" presStyleLbl="node1" presStyleIdx="3" presStyleCnt="5">
        <dgm:presLayoutVars>
          <dgm:chMax val="0"/>
          <dgm:bulletEnabled val="1"/>
        </dgm:presLayoutVars>
      </dgm:prSet>
      <dgm:spPr/>
    </dgm:pt>
    <dgm:pt modelId="{284A3306-85C0-4CF0-817F-AB55ED2088F7}" type="pres">
      <dgm:prSet presAssocID="{FD2F7B20-AC82-4EBF-A22A-3A8277C00226}" presName="childText" presStyleLbl="revTx" presStyleIdx="2" presStyleCnt="3">
        <dgm:presLayoutVars>
          <dgm:bulletEnabled val="1"/>
        </dgm:presLayoutVars>
      </dgm:prSet>
      <dgm:spPr/>
    </dgm:pt>
    <dgm:pt modelId="{63D1D1BD-A11C-4CC4-B24F-8E1EAA411DD7}" type="pres">
      <dgm:prSet presAssocID="{BF6A6F56-1349-4F25-BDC1-CA42B14561E9}" presName="parentText" presStyleLbl="node1" presStyleIdx="4" presStyleCnt="5">
        <dgm:presLayoutVars>
          <dgm:chMax val="0"/>
          <dgm:bulletEnabled val="1"/>
        </dgm:presLayoutVars>
      </dgm:prSet>
      <dgm:spPr/>
    </dgm:pt>
  </dgm:ptLst>
  <dgm:cxnLst>
    <dgm:cxn modelId="{99ECAA27-845D-49AC-92BE-C9A5EFAE80E5}" type="presOf" srcId="{579797B4-0697-460E-8E12-F400589C464F}" destId="{7B60022E-E2D5-46EA-BB70-38E34F72E722}" srcOrd="0" destOrd="0" presId="urn:microsoft.com/office/officeart/2005/8/layout/vList2"/>
    <dgm:cxn modelId="{8666182C-D434-4DA6-8C1E-57B85B82B922}" srcId="{A29AA108-DFA7-4AAD-B46D-42B24307EB33}" destId="{65629B3B-320E-4847-B799-B412D39BEC7B}" srcOrd="2" destOrd="0" parTransId="{1A0AC697-3C4D-4D94-8A99-150CD539653F}" sibTransId="{650ACD14-8D8B-4F90-A526-3A42E53D3CCF}"/>
    <dgm:cxn modelId="{46AD842C-99AE-4F4E-8828-A95C6999345A}" srcId="{A29AA108-DFA7-4AAD-B46D-42B24307EB33}" destId="{579797B4-0697-460E-8E12-F400589C464F}" srcOrd="1" destOrd="0" parTransId="{71FA5BDC-CF63-4C4B-978E-DBE52BA71BCB}" sibTransId="{EBF6EF63-3EE2-4C22-AC01-BAD30D1C6A7D}"/>
    <dgm:cxn modelId="{A9908739-9F76-4DF6-9F34-D75C867C1B07}" srcId="{A29AA108-DFA7-4AAD-B46D-42B24307EB33}" destId="{C77890BD-5742-49F3-8E89-BD63D0A4E02C}" srcOrd="0" destOrd="0" parTransId="{5283901A-5AF6-4BBD-8A0B-5D6F1DA8AAC1}" sibTransId="{4B9B9290-5438-40F8-B842-E5501280297F}"/>
    <dgm:cxn modelId="{B97C7D68-2561-4672-869B-A2C7901F20CF}" type="presOf" srcId="{65629B3B-320E-4847-B799-B412D39BEC7B}" destId="{467D5897-091D-418D-9779-3FF3DA388CF5}" srcOrd="0" destOrd="0" presId="urn:microsoft.com/office/officeart/2005/8/layout/vList2"/>
    <dgm:cxn modelId="{B06C946E-6789-4C29-B5B7-F4045D153756}" srcId="{579797B4-0697-460E-8E12-F400589C464F}" destId="{24D7A66C-DAD9-4455-8731-B86077A125E2}" srcOrd="0" destOrd="0" parTransId="{9CF26992-3AC2-41C2-A836-067F002E22CB}" sibTransId="{D4FE70A6-CDB4-411D-A2C0-1CDAD0396910}"/>
    <dgm:cxn modelId="{586B5271-11C7-45EE-ADA9-5432768923B5}" type="presOf" srcId="{C77890BD-5742-49F3-8E89-BD63D0A4E02C}" destId="{199C5114-C96E-4D08-B64D-E000B4275819}" srcOrd="0" destOrd="0" presId="urn:microsoft.com/office/officeart/2005/8/layout/vList2"/>
    <dgm:cxn modelId="{E2830A7D-055C-4434-8CCF-4B8C5D8FD75A}" type="presOf" srcId="{FD2F7B20-AC82-4EBF-A22A-3A8277C00226}" destId="{20FB0B39-3E0D-47F7-A8A9-B81FB3251BD8}" srcOrd="0" destOrd="0" presId="urn:microsoft.com/office/officeart/2005/8/layout/vList2"/>
    <dgm:cxn modelId="{ACAC898F-313D-4379-A858-1AF9C984AA51}" srcId="{65629B3B-320E-4847-B799-B412D39BEC7B}" destId="{CF40EE24-CCA3-47DF-B61B-85A2DA8A3FE3}" srcOrd="0" destOrd="0" parTransId="{1DB4C424-8DB3-4975-B105-0ECAEDB2D397}" sibTransId="{4E5ECB84-CD30-4633-A641-4D29B8E0255B}"/>
    <dgm:cxn modelId="{56C66F9A-1685-4A68-9AE6-0100960E0C73}" srcId="{A29AA108-DFA7-4AAD-B46D-42B24307EB33}" destId="{BF6A6F56-1349-4F25-BDC1-CA42B14561E9}" srcOrd="4" destOrd="0" parTransId="{6110FAB5-0524-43BB-A80F-A4A13535D12A}" sibTransId="{4DB5A6A2-2D88-48D9-AA3F-687070BF3B37}"/>
    <dgm:cxn modelId="{022CB79F-76E0-4EBD-A337-F3E73B7D8815}" type="presOf" srcId="{24D7A66C-DAD9-4455-8731-B86077A125E2}" destId="{0C737913-8D35-414C-A647-C03FFDF0C0E8}" srcOrd="0" destOrd="0" presId="urn:microsoft.com/office/officeart/2005/8/layout/vList2"/>
    <dgm:cxn modelId="{F86193A7-33D2-4C39-AA85-400349C2F8EF}" type="presOf" srcId="{BF6A6F56-1349-4F25-BDC1-CA42B14561E9}" destId="{63D1D1BD-A11C-4CC4-B24F-8E1EAA411DD7}" srcOrd="0" destOrd="0" presId="urn:microsoft.com/office/officeart/2005/8/layout/vList2"/>
    <dgm:cxn modelId="{C3E7F0BF-6F49-4E25-9286-DC086EE456E8}" type="presOf" srcId="{4B770045-3BE1-4A5F-98A7-749B5DFE2A94}" destId="{284A3306-85C0-4CF0-817F-AB55ED2088F7}" srcOrd="0" destOrd="0" presId="urn:microsoft.com/office/officeart/2005/8/layout/vList2"/>
    <dgm:cxn modelId="{3288BAD6-82C9-432C-9FE8-F95560C5C52A}" srcId="{A29AA108-DFA7-4AAD-B46D-42B24307EB33}" destId="{FD2F7B20-AC82-4EBF-A22A-3A8277C00226}" srcOrd="3" destOrd="0" parTransId="{EC00FBA4-AA56-4081-9797-2BDD0876C115}" sibTransId="{336CAFBE-928A-4047-A5EE-8AACEE3857B9}"/>
    <dgm:cxn modelId="{C3D2BCD7-C886-4805-9B20-7D8AD93CF967}" type="presOf" srcId="{A29AA108-DFA7-4AAD-B46D-42B24307EB33}" destId="{2BB7E80F-096E-45CE-8202-E0FE463D4839}" srcOrd="0" destOrd="0" presId="urn:microsoft.com/office/officeart/2005/8/layout/vList2"/>
    <dgm:cxn modelId="{0EED4BDC-A817-49E3-9891-9D9070B4A4CF}" type="presOf" srcId="{CF40EE24-CCA3-47DF-B61B-85A2DA8A3FE3}" destId="{1E3505EA-6D54-4BE1-9EE9-212703669385}" srcOrd="0" destOrd="0" presId="urn:microsoft.com/office/officeart/2005/8/layout/vList2"/>
    <dgm:cxn modelId="{5D70D4FA-6002-4E1C-B457-22561C24D941}" srcId="{FD2F7B20-AC82-4EBF-A22A-3A8277C00226}" destId="{4B770045-3BE1-4A5F-98A7-749B5DFE2A94}" srcOrd="0" destOrd="0" parTransId="{7BA33140-71A2-4BE1-9397-9595E43FE1E9}" sibTransId="{074B3C3E-4E7D-4A48-A90A-CA7A35155C3B}"/>
    <dgm:cxn modelId="{38EA4C9A-965B-4591-8C0C-B126E2D8B6CF}" type="presParOf" srcId="{2BB7E80F-096E-45CE-8202-E0FE463D4839}" destId="{199C5114-C96E-4D08-B64D-E000B4275819}" srcOrd="0" destOrd="0" presId="urn:microsoft.com/office/officeart/2005/8/layout/vList2"/>
    <dgm:cxn modelId="{80F0DBD1-FF68-48AC-A753-54FC7FF0088A}" type="presParOf" srcId="{2BB7E80F-096E-45CE-8202-E0FE463D4839}" destId="{84668D55-D13B-4726-A137-FA02B8DCD0A3}" srcOrd="1" destOrd="0" presId="urn:microsoft.com/office/officeart/2005/8/layout/vList2"/>
    <dgm:cxn modelId="{242640B7-7FB1-4DB3-9A72-CBCFECB85C29}" type="presParOf" srcId="{2BB7E80F-096E-45CE-8202-E0FE463D4839}" destId="{7B60022E-E2D5-46EA-BB70-38E34F72E722}" srcOrd="2" destOrd="0" presId="urn:microsoft.com/office/officeart/2005/8/layout/vList2"/>
    <dgm:cxn modelId="{2A3E6D6C-F04E-4029-8103-84D9CDAC6578}" type="presParOf" srcId="{2BB7E80F-096E-45CE-8202-E0FE463D4839}" destId="{0C737913-8D35-414C-A647-C03FFDF0C0E8}" srcOrd="3" destOrd="0" presId="urn:microsoft.com/office/officeart/2005/8/layout/vList2"/>
    <dgm:cxn modelId="{C22C6BDC-EC11-450D-8144-F07C928035D6}" type="presParOf" srcId="{2BB7E80F-096E-45CE-8202-E0FE463D4839}" destId="{467D5897-091D-418D-9779-3FF3DA388CF5}" srcOrd="4" destOrd="0" presId="urn:microsoft.com/office/officeart/2005/8/layout/vList2"/>
    <dgm:cxn modelId="{6CD6374A-E1FD-4FC2-94BD-74EDA28D27A5}" type="presParOf" srcId="{2BB7E80F-096E-45CE-8202-E0FE463D4839}" destId="{1E3505EA-6D54-4BE1-9EE9-212703669385}" srcOrd="5" destOrd="0" presId="urn:microsoft.com/office/officeart/2005/8/layout/vList2"/>
    <dgm:cxn modelId="{D4AA9BF3-52F6-4FDA-B694-8B7EC25F2BA0}" type="presParOf" srcId="{2BB7E80F-096E-45CE-8202-E0FE463D4839}" destId="{20FB0B39-3E0D-47F7-A8A9-B81FB3251BD8}" srcOrd="6" destOrd="0" presId="urn:microsoft.com/office/officeart/2005/8/layout/vList2"/>
    <dgm:cxn modelId="{809C0AEC-33B2-4733-BD09-1ACFD5B8D254}" type="presParOf" srcId="{2BB7E80F-096E-45CE-8202-E0FE463D4839}" destId="{284A3306-85C0-4CF0-817F-AB55ED2088F7}" srcOrd="7" destOrd="0" presId="urn:microsoft.com/office/officeart/2005/8/layout/vList2"/>
    <dgm:cxn modelId="{8BBB0232-4915-4D98-B840-F28CD3F39C42}" type="presParOf" srcId="{2BB7E80F-096E-45CE-8202-E0FE463D4839}" destId="{63D1D1BD-A11C-4CC4-B24F-8E1EAA411D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555CC-9DD6-47D2-87CE-A7F4C5FC5E30}" type="doc">
      <dgm:prSet loTypeId="urn:microsoft.com/office/officeart/2005/8/layout/lProcess3" loCatId="process" qsTypeId="urn:microsoft.com/office/officeart/2005/8/quickstyle/simple1" qsCatId="simple" csTypeId="urn:microsoft.com/office/officeart/2005/8/colors/accent1_3" csCatId="accent1"/>
      <dgm:spPr/>
      <dgm:t>
        <a:bodyPr/>
        <a:lstStyle/>
        <a:p>
          <a:endParaRPr lang="es-419"/>
        </a:p>
      </dgm:t>
    </dgm:pt>
    <dgm:pt modelId="{C37DE679-97D6-4BD0-A25C-2D2DEBC3EF1F}">
      <dgm:prSet/>
      <dgm:spPr/>
      <dgm:t>
        <a:bodyPr/>
        <a:lstStyle/>
        <a:p>
          <a:r>
            <a:rPr lang="es-EC" dirty="0"/>
            <a:t>Se basa en una nueva empresa que debe estar relacionado con algo nuevo, innovador o desafiante. </a:t>
          </a:r>
          <a:endParaRPr lang="en-US" dirty="0"/>
        </a:p>
      </dgm:t>
    </dgm:pt>
    <dgm:pt modelId="{1DE0B45F-032C-49EB-8170-075E4EFD3BE6}" type="parTrans" cxnId="{D11D42C2-5A27-4337-8292-2B4B1FF2AFD0}">
      <dgm:prSet/>
      <dgm:spPr/>
      <dgm:t>
        <a:bodyPr/>
        <a:lstStyle/>
        <a:p>
          <a:endParaRPr lang="es-419"/>
        </a:p>
      </dgm:t>
    </dgm:pt>
    <dgm:pt modelId="{E984DBE3-BAEA-47FF-8439-DC2FCA000DA0}" type="sibTrans" cxnId="{D11D42C2-5A27-4337-8292-2B4B1FF2AFD0}">
      <dgm:prSet/>
      <dgm:spPr/>
      <dgm:t>
        <a:bodyPr/>
        <a:lstStyle/>
        <a:p>
          <a:endParaRPr lang="es-419"/>
        </a:p>
      </dgm:t>
    </dgm:pt>
    <dgm:pt modelId="{3E8A0099-1373-4000-A4BA-246F7FBE0138}" type="pres">
      <dgm:prSet presAssocID="{EF0555CC-9DD6-47D2-87CE-A7F4C5FC5E30}" presName="Name0" presStyleCnt="0">
        <dgm:presLayoutVars>
          <dgm:chPref val="3"/>
          <dgm:dir/>
          <dgm:animLvl val="lvl"/>
          <dgm:resizeHandles/>
        </dgm:presLayoutVars>
      </dgm:prSet>
      <dgm:spPr/>
    </dgm:pt>
    <dgm:pt modelId="{726197CF-4B3F-4B69-8C3E-EBEE92E0917E}" type="pres">
      <dgm:prSet presAssocID="{C37DE679-97D6-4BD0-A25C-2D2DEBC3EF1F}" presName="horFlow" presStyleCnt="0"/>
      <dgm:spPr/>
    </dgm:pt>
    <dgm:pt modelId="{9F6B4574-4436-4CDA-9DC7-468E15A397CC}" type="pres">
      <dgm:prSet presAssocID="{C37DE679-97D6-4BD0-A25C-2D2DEBC3EF1F}" presName="bigChev" presStyleLbl="node1" presStyleIdx="0" presStyleCnt="1"/>
      <dgm:spPr/>
    </dgm:pt>
  </dgm:ptLst>
  <dgm:cxnLst>
    <dgm:cxn modelId="{7FA59E3D-6AE4-4406-9507-96D401D27E82}" type="presOf" srcId="{EF0555CC-9DD6-47D2-87CE-A7F4C5FC5E30}" destId="{3E8A0099-1373-4000-A4BA-246F7FBE0138}" srcOrd="0" destOrd="0" presId="urn:microsoft.com/office/officeart/2005/8/layout/lProcess3"/>
    <dgm:cxn modelId="{52CB694C-4C2F-4FCD-B96E-BDA87680F2DB}" type="presOf" srcId="{C37DE679-97D6-4BD0-A25C-2D2DEBC3EF1F}" destId="{9F6B4574-4436-4CDA-9DC7-468E15A397CC}" srcOrd="0" destOrd="0" presId="urn:microsoft.com/office/officeart/2005/8/layout/lProcess3"/>
    <dgm:cxn modelId="{D11D42C2-5A27-4337-8292-2B4B1FF2AFD0}" srcId="{EF0555CC-9DD6-47D2-87CE-A7F4C5FC5E30}" destId="{C37DE679-97D6-4BD0-A25C-2D2DEBC3EF1F}" srcOrd="0" destOrd="0" parTransId="{1DE0B45F-032C-49EB-8170-075E4EFD3BE6}" sibTransId="{E984DBE3-BAEA-47FF-8439-DC2FCA000DA0}"/>
    <dgm:cxn modelId="{58033610-0984-43E9-BD2C-3F16EA164E7A}" type="presParOf" srcId="{3E8A0099-1373-4000-A4BA-246F7FBE0138}" destId="{726197CF-4B3F-4B69-8C3E-EBEE92E0917E}" srcOrd="0" destOrd="0" presId="urn:microsoft.com/office/officeart/2005/8/layout/lProcess3"/>
    <dgm:cxn modelId="{4AD87430-CCC9-4971-BB30-A6476D625384}" type="presParOf" srcId="{726197CF-4B3F-4B69-8C3E-EBEE92E0917E}" destId="{9F6B4574-4436-4CDA-9DC7-468E15A397C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A8FBF-BE53-44F7-90F7-C43926D12113}"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s-419"/>
        </a:p>
      </dgm:t>
    </dgm:pt>
    <dgm:pt modelId="{FBA047E1-E5D7-4CDE-AF3C-5699EC416E0E}">
      <dgm:prSet/>
      <dgm:spPr/>
      <dgm:t>
        <a:bodyPr/>
        <a:lstStyle/>
        <a:p>
          <a:pPr algn="ctr"/>
          <a:r>
            <a:rPr lang="es-419" dirty="0"/>
            <a:t>Su elección depende únicamente del desarrollo y fortalecimiento del negocio, para esto la ley de emprendimientos estipula la creación de nuevos tipos de créditos. </a:t>
          </a:r>
          <a:endParaRPr lang="en-US" dirty="0"/>
        </a:p>
      </dgm:t>
    </dgm:pt>
    <dgm:pt modelId="{8C8BA10F-4FBB-4A48-B2FB-4321DE700963}" type="parTrans" cxnId="{75661A55-0A68-4C3E-AC8D-68D0AED5270D}">
      <dgm:prSet/>
      <dgm:spPr/>
      <dgm:t>
        <a:bodyPr/>
        <a:lstStyle/>
        <a:p>
          <a:pPr algn="ctr"/>
          <a:endParaRPr lang="es-419"/>
        </a:p>
      </dgm:t>
    </dgm:pt>
    <dgm:pt modelId="{F36DCC8A-5A5B-478F-9BCB-337E88077465}" type="sibTrans" cxnId="{75661A55-0A68-4C3E-AC8D-68D0AED5270D}">
      <dgm:prSet/>
      <dgm:spPr/>
      <dgm:t>
        <a:bodyPr/>
        <a:lstStyle/>
        <a:p>
          <a:pPr algn="ctr"/>
          <a:endParaRPr lang="es-419"/>
        </a:p>
      </dgm:t>
    </dgm:pt>
    <dgm:pt modelId="{7A6E7BF3-6951-498A-A5DC-0E71863EAB1B}">
      <dgm:prSet/>
      <dgm:spPr/>
      <dgm:t>
        <a:bodyPr/>
        <a:lstStyle/>
        <a:p>
          <a:pPr algn="ctr"/>
          <a:r>
            <a:rPr lang="es-419" dirty="0"/>
            <a:t>Emprendimientos a </a:t>
          </a:r>
          <a:r>
            <a:rPr lang="en-US" dirty="0" err="1"/>
            <a:t>peque</a:t>
          </a:r>
          <a:r>
            <a:rPr lang="es-EC" dirty="0" err="1"/>
            <a:t>ños</a:t>
          </a:r>
          <a:r>
            <a:rPr lang="es-EC" dirty="0"/>
            <a:t> empresarios por medio de entidades financieras publicas como privadas</a:t>
          </a:r>
          <a:endParaRPr lang="en-US" dirty="0"/>
        </a:p>
      </dgm:t>
    </dgm:pt>
    <dgm:pt modelId="{94C27467-E034-47FC-9946-6A686FEE5906}" type="parTrans" cxnId="{FBF148D8-21CC-495D-B701-4CD122A80D4B}">
      <dgm:prSet/>
      <dgm:spPr/>
      <dgm:t>
        <a:bodyPr/>
        <a:lstStyle/>
        <a:p>
          <a:pPr algn="ctr"/>
          <a:endParaRPr lang="es-419"/>
        </a:p>
      </dgm:t>
    </dgm:pt>
    <dgm:pt modelId="{2A11A3CA-9EB5-4F1D-BB9D-E6B278C9430E}" type="sibTrans" cxnId="{FBF148D8-21CC-495D-B701-4CD122A80D4B}">
      <dgm:prSet/>
      <dgm:spPr/>
      <dgm:t>
        <a:bodyPr/>
        <a:lstStyle/>
        <a:p>
          <a:pPr algn="ctr"/>
          <a:endParaRPr lang="es-419"/>
        </a:p>
      </dgm:t>
    </dgm:pt>
    <dgm:pt modelId="{AF18518C-52D4-4976-A57E-857F3D4BA2DE}" type="pres">
      <dgm:prSet presAssocID="{51FA8FBF-BE53-44F7-90F7-C43926D12113}" presName="diagram" presStyleCnt="0">
        <dgm:presLayoutVars>
          <dgm:chPref val="1"/>
          <dgm:dir/>
          <dgm:animOne val="branch"/>
          <dgm:animLvl val="lvl"/>
          <dgm:resizeHandles/>
        </dgm:presLayoutVars>
      </dgm:prSet>
      <dgm:spPr/>
    </dgm:pt>
    <dgm:pt modelId="{3848E07E-1B07-4B5B-83AB-2590D07533AD}" type="pres">
      <dgm:prSet presAssocID="{FBA047E1-E5D7-4CDE-AF3C-5699EC416E0E}" presName="root" presStyleCnt="0"/>
      <dgm:spPr/>
    </dgm:pt>
    <dgm:pt modelId="{7C64DE33-FC2A-4AFC-8967-1A28B2B59BE2}" type="pres">
      <dgm:prSet presAssocID="{FBA047E1-E5D7-4CDE-AF3C-5699EC416E0E}" presName="rootComposite" presStyleCnt="0"/>
      <dgm:spPr/>
    </dgm:pt>
    <dgm:pt modelId="{380D5CF5-2726-49FA-9675-A097F0EA5742}" type="pres">
      <dgm:prSet presAssocID="{FBA047E1-E5D7-4CDE-AF3C-5699EC416E0E}" presName="rootText" presStyleLbl="node1" presStyleIdx="0" presStyleCnt="2" custScaleX="110299" custScaleY="81081" custLinFactNeighborX="8176" custLinFactNeighborY="-53134"/>
      <dgm:spPr/>
    </dgm:pt>
    <dgm:pt modelId="{BA4A8DB5-EC84-493F-9D08-3B023802776D}" type="pres">
      <dgm:prSet presAssocID="{FBA047E1-E5D7-4CDE-AF3C-5699EC416E0E}" presName="rootConnector" presStyleLbl="node1" presStyleIdx="0" presStyleCnt="2"/>
      <dgm:spPr/>
    </dgm:pt>
    <dgm:pt modelId="{FC68F8E1-17B7-4197-BBFE-D8EBFF3C4195}" type="pres">
      <dgm:prSet presAssocID="{FBA047E1-E5D7-4CDE-AF3C-5699EC416E0E}" presName="childShape" presStyleCnt="0"/>
      <dgm:spPr/>
    </dgm:pt>
    <dgm:pt modelId="{3867C5AD-7FB2-4AF3-9C9E-BA6BCC9B04A2}" type="pres">
      <dgm:prSet presAssocID="{7A6E7BF3-6951-498A-A5DC-0E71863EAB1B}" presName="root" presStyleCnt="0"/>
      <dgm:spPr/>
    </dgm:pt>
    <dgm:pt modelId="{F4F8A78D-060E-472F-BDA8-16D3DCE42AAB}" type="pres">
      <dgm:prSet presAssocID="{7A6E7BF3-6951-498A-A5DC-0E71863EAB1B}" presName="rootComposite" presStyleCnt="0"/>
      <dgm:spPr/>
    </dgm:pt>
    <dgm:pt modelId="{A11B0CAB-01AD-4C82-8300-3040494395CE}" type="pres">
      <dgm:prSet presAssocID="{7A6E7BF3-6951-498A-A5DC-0E71863EAB1B}" presName="rootText" presStyleLbl="node1" presStyleIdx="1" presStyleCnt="2" custScaleX="101651" custScaleY="84552" custLinFactNeighborX="-5470" custLinFactNeighborY="-53501"/>
      <dgm:spPr/>
    </dgm:pt>
    <dgm:pt modelId="{6202570D-4CFE-461F-8635-4120F8B7364B}" type="pres">
      <dgm:prSet presAssocID="{7A6E7BF3-6951-498A-A5DC-0E71863EAB1B}" presName="rootConnector" presStyleLbl="node1" presStyleIdx="1" presStyleCnt="2"/>
      <dgm:spPr/>
    </dgm:pt>
    <dgm:pt modelId="{6561F226-094C-4F9C-8134-896438C1FF7C}" type="pres">
      <dgm:prSet presAssocID="{7A6E7BF3-6951-498A-A5DC-0E71863EAB1B}" presName="childShape" presStyleCnt="0"/>
      <dgm:spPr/>
    </dgm:pt>
  </dgm:ptLst>
  <dgm:cxnLst>
    <dgm:cxn modelId="{C6A86339-4B4A-44F8-B207-9F6A2332EF08}" type="presOf" srcId="{51FA8FBF-BE53-44F7-90F7-C43926D12113}" destId="{AF18518C-52D4-4976-A57E-857F3D4BA2DE}" srcOrd="0" destOrd="0" presId="urn:microsoft.com/office/officeart/2005/8/layout/hierarchy3"/>
    <dgm:cxn modelId="{8DCFE660-3C10-4069-AB7B-BDEF918097D6}" type="presOf" srcId="{7A6E7BF3-6951-498A-A5DC-0E71863EAB1B}" destId="{6202570D-4CFE-461F-8635-4120F8B7364B}" srcOrd="1" destOrd="0" presId="urn:microsoft.com/office/officeart/2005/8/layout/hierarchy3"/>
    <dgm:cxn modelId="{75661A55-0A68-4C3E-AC8D-68D0AED5270D}" srcId="{51FA8FBF-BE53-44F7-90F7-C43926D12113}" destId="{FBA047E1-E5D7-4CDE-AF3C-5699EC416E0E}" srcOrd="0" destOrd="0" parTransId="{8C8BA10F-4FBB-4A48-B2FB-4321DE700963}" sibTransId="{F36DCC8A-5A5B-478F-9BCB-337E88077465}"/>
    <dgm:cxn modelId="{79BC8356-C3D5-4ADE-89ED-3C6C036858EB}" type="presOf" srcId="{FBA047E1-E5D7-4CDE-AF3C-5699EC416E0E}" destId="{380D5CF5-2726-49FA-9675-A097F0EA5742}" srcOrd="0" destOrd="0" presId="urn:microsoft.com/office/officeart/2005/8/layout/hierarchy3"/>
    <dgm:cxn modelId="{7B40A67C-A444-4B8A-84BB-25FB882C9FDB}" type="presOf" srcId="{7A6E7BF3-6951-498A-A5DC-0E71863EAB1B}" destId="{A11B0CAB-01AD-4C82-8300-3040494395CE}" srcOrd="0" destOrd="0" presId="urn:microsoft.com/office/officeart/2005/8/layout/hierarchy3"/>
    <dgm:cxn modelId="{A51CD5CF-CCCD-4614-81AF-E0C7C23BB70C}" type="presOf" srcId="{FBA047E1-E5D7-4CDE-AF3C-5699EC416E0E}" destId="{BA4A8DB5-EC84-493F-9D08-3B023802776D}" srcOrd="1" destOrd="0" presId="urn:microsoft.com/office/officeart/2005/8/layout/hierarchy3"/>
    <dgm:cxn modelId="{FBF148D8-21CC-495D-B701-4CD122A80D4B}" srcId="{51FA8FBF-BE53-44F7-90F7-C43926D12113}" destId="{7A6E7BF3-6951-498A-A5DC-0E71863EAB1B}" srcOrd="1" destOrd="0" parTransId="{94C27467-E034-47FC-9946-6A686FEE5906}" sibTransId="{2A11A3CA-9EB5-4F1D-BB9D-E6B278C9430E}"/>
    <dgm:cxn modelId="{645EB71C-A76E-46D8-903A-B5D421ABC9C4}" type="presParOf" srcId="{AF18518C-52D4-4976-A57E-857F3D4BA2DE}" destId="{3848E07E-1B07-4B5B-83AB-2590D07533AD}" srcOrd="0" destOrd="0" presId="urn:microsoft.com/office/officeart/2005/8/layout/hierarchy3"/>
    <dgm:cxn modelId="{B944AC3A-C47B-4287-9E2B-82120E690F7A}" type="presParOf" srcId="{3848E07E-1B07-4B5B-83AB-2590D07533AD}" destId="{7C64DE33-FC2A-4AFC-8967-1A28B2B59BE2}" srcOrd="0" destOrd="0" presId="urn:microsoft.com/office/officeart/2005/8/layout/hierarchy3"/>
    <dgm:cxn modelId="{FDFB4F13-4F81-48B7-BFB0-D026AD41E0A0}" type="presParOf" srcId="{7C64DE33-FC2A-4AFC-8967-1A28B2B59BE2}" destId="{380D5CF5-2726-49FA-9675-A097F0EA5742}" srcOrd="0" destOrd="0" presId="urn:microsoft.com/office/officeart/2005/8/layout/hierarchy3"/>
    <dgm:cxn modelId="{A8BDF7A6-B886-4A32-AC47-D8F542196CD4}" type="presParOf" srcId="{7C64DE33-FC2A-4AFC-8967-1A28B2B59BE2}" destId="{BA4A8DB5-EC84-493F-9D08-3B023802776D}" srcOrd="1" destOrd="0" presId="urn:microsoft.com/office/officeart/2005/8/layout/hierarchy3"/>
    <dgm:cxn modelId="{73573D10-77E7-4F11-A61F-4291D62F5753}" type="presParOf" srcId="{3848E07E-1B07-4B5B-83AB-2590D07533AD}" destId="{FC68F8E1-17B7-4197-BBFE-D8EBFF3C4195}" srcOrd="1" destOrd="0" presId="urn:microsoft.com/office/officeart/2005/8/layout/hierarchy3"/>
    <dgm:cxn modelId="{510B76CB-372C-4092-B0E5-EE8EA81BCB14}" type="presParOf" srcId="{AF18518C-52D4-4976-A57E-857F3D4BA2DE}" destId="{3867C5AD-7FB2-4AF3-9C9E-BA6BCC9B04A2}" srcOrd="1" destOrd="0" presId="urn:microsoft.com/office/officeart/2005/8/layout/hierarchy3"/>
    <dgm:cxn modelId="{E7EE2FDD-7196-419D-B3B8-D874BC59663E}" type="presParOf" srcId="{3867C5AD-7FB2-4AF3-9C9E-BA6BCC9B04A2}" destId="{F4F8A78D-060E-472F-BDA8-16D3DCE42AAB}" srcOrd="0" destOrd="0" presId="urn:microsoft.com/office/officeart/2005/8/layout/hierarchy3"/>
    <dgm:cxn modelId="{FF6DE8DC-BA4B-468E-8932-01D255B34722}" type="presParOf" srcId="{F4F8A78D-060E-472F-BDA8-16D3DCE42AAB}" destId="{A11B0CAB-01AD-4C82-8300-3040494395CE}" srcOrd="0" destOrd="0" presId="urn:microsoft.com/office/officeart/2005/8/layout/hierarchy3"/>
    <dgm:cxn modelId="{63177438-C58F-4216-88A5-5FC9320261AB}" type="presParOf" srcId="{F4F8A78D-060E-472F-BDA8-16D3DCE42AAB}" destId="{6202570D-4CFE-461F-8635-4120F8B7364B}" srcOrd="1" destOrd="0" presId="urn:microsoft.com/office/officeart/2005/8/layout/hierarchy3"/>
    <dgm:cxn modelId="{E2E11B29-FF32-49BD-9615-E6FA554C31B4}" type="presParOf" srcId="{3867C5AD-7FB2-4AF3-9C9E-BA6BCC9B04A2}" destId="{6561F226-094C-4F9C-8134-896438C1FF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03BD28-6DEB-466A-9BC9-EF24C9F849F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419"/>
        </a:p>
      </dgm:t>
    </dgm:pt>
    <dgm:pt modelId="{0F8C83F7-3149-4DFA-AE02-9BF408433487}">
      <dgm:prSet custT="1"/>
      <dgm:spPr>
        <a:noFill/>
        <a:ln>
          <a:solidFill>
            <a:schemeClr val="accent1"/>
          </a:solidFill>
        </a:ln>
      </dgm:spPr>
      <dgm:t>
        <a:bodyPr/>
        <a:lstStyle/>
        <a:p>
          <a:pPr algn="ctr"/>
          <a:r>
            <a:rPr lang="es-EC" sz="1200" dirty="0">
              <a:solidFill>
                <a:schemeClr val="tx1"/>
              </a:solidFill>
            </a:rPr>
            <a:t>Factoring </a:t>
          </a:r>
          <a:endParaRPr lang="en-US" sz="1200" dirty="0">
            <a:solidFill>
              <a:schemeClr val="tx1"/>
            </a:solidFill>
          </a:endParaRPr>
        </a:p>
      </dgm:t>
    </dgm:pt>
    <dgm:pt modelId="{2C1A7327-FBCF-45C3-801F-018A0CACCDA0}" type="parTrans" cxnId="{66BAACD2-4040-4686-BD72-A7A69B26D10A}">
      <dgm:prSet/>
      <dgm:spPr/>
      <dgm:t>
        <a:bodyPr/>
        <a:lstStyle/>
        <a:p>
          <a:pPr algn="ctr"/>
          <a:endParaRPr lang="es-419"/>
        </a:p>
      </dgm:t>
    </dgm:pt>
    <dgm:pt modelId="{B30967EA-0845-4EAA-AD5B-4D73F54E12DA}" type="sibTrans" cxnId="{66BAACD2-4040-4686-BD72-A7A69B26D10A}">
      <dgm:prSet/>
      <dgm:spPr/>
      <dgm:t>
        <a:bodyPr/>
        <a:lstStyle/>
        <a:p>
          <a:pPr algn="ctr"/>
          <a:endParaRPr lang="es-419"/>
        </a:p>
      </dgm:t>
    </dgm:pt>
    <dgm:pt modelId="{6AFF8423-13C5-4154-B0FA-BE217A20D7B9}">
      <dgm:prSet custT="1"/>
      <dgm:spPr/>
      <dgm:t>
        <a:bodyPr/>
        <a:lstStyle/>
        <a:p>
          <a:pPr algn="ctr"/>
          <a:r>
            <a:rPr lang="es-EC" sz="1100" dirty="0"/>
            <a:t>Ayuda al empresario a no perder la solvencia, obteniendo una liquidez oportuna que es aprovechada para adquirir ofertas de forma inmediatas, o cumplir con sus obligaciones </a:t>
          </a:r>
          <a:endParaRPr lang="en-US" sz="1100" dirty="0"/>
        </a:p>
      </dgm:t>
    </dgm:pt>
    <dgm:pt modelId="{41AFC353-B2B7-484D-A9B3-0939D893629C}" type="parTrans" cxnId="{B95087B5-81FA-4977-817F-4A6CAEA093D7}">
      <dgm:prSet/>
      <dgm:spPr/>
      <dgm:t>
        <a:bodyPr/>
        <a:lstStyle/>
        <a:p>
          <a:pPr algn="ctr"/>
          <a:endParaRPr lang="es-419"/>
        </a:p>
      </dgm:t>
    </dgm:pt>
    <dgm:pt modelId="{13031A60-8983-4E3A-92CA-544DD272D244}" type="sibTrans" cxnId="{B95087B5-81FA-4977-817F-4A6CAEA093D7}">
      <dgm:prSet/>
      <dgm:spPr/>
      <dgm:t>
        <a:bodyPr/>
        <a:lstStyle/>
        <a:p>
          <a:pPr algn="ctr"/>
          <a:endParaRPr lang="es-419"/>
        </a:p>
      </dgm:t>
    </dgm:pt>
    <dgm:pt modelId="{C4874691-049C-4917-91D5-B36DBE6BB574}">
      <dgm:prSet custT="1"/>
      <dgm:spPr>
        <a:noFill/>
        <a:ln>
          <a:solidFill>
            <a:schemeClr val="accent1"/>
          </a:solidFill>
        </a:ln>
      </dgm:spPr>
      <dgm:t>
        <a:bodyPr/>
        <a:lstStyle/>
        <a:p>
          <a:pPr algn="ctr"/>
          <a:r>
            <a:rPr lang="es-EC" sz="1100" dirty="0">
              <a:solidFill>
                <a:schemeClr val="tx1"/>
              </a:solidFill>
            </a:rPr>
            <a:t>Crowdfunding</a:t>
          </a:r>
          <a:r>
            <a:rPr lang="es-EC" sz="1100" dirty="0"/>
            <a:t> </a:t>
          </a:r>
          <a:endParaRPr lang="en-US" sz="1100" dirty="0"/>
        </a:p>
      </dgm:t>
    </dgm:pt>
    <dgm:pt modelId="{7C151C00-447F-4404-90E8-D7ECF572CFE3}" type="parTrans" cxnId="{1E03F6F4-6CA6-4FB9-8CD1-9C8279805C6C}">
      <dgm:prSet/>
      <dgm:spPr/>
      <dgm:t>
        <a:bodyPr/>
        <a:lstStyle/>
        <a:p>
          <a:pPr algn="ctr"/>
          <a:endParaRPr lang="es-419"/>
        </a:p>
      </dgm:t>
    </dgm:pt>
    <dgm:pt modelId="{8E721C04-D189-4BB2-AB16-B5BC7884E0F4}" type="sibTrans" cxnId="{1E03F6F4-6CA6-4FB9-8CD1-9C8279805C6C}">
      <dgm:prSet/>
      <dgm:spPr/>
      <dgm:t>
        <a:bodyPr/>
        <a:lstStyle/>
        <a:p>
          <a:pPr algn="ctr"/>
          <a:endParaRPr lang="es-419"/>
        </a:p>
      </dgm:t>
    </dgm:pt>
    <dgm:pt modelId="{D0AA69FF-736F-423D-9574-1DED516EFB9D}">
      <dgm:prSet custT="1"/>
      <dgm:spPr/>
      <dgm:t>
        <a:bodyPr/>
        <a:lstStyle/>
        <a:p>
          <a:pPr algn="ctr"/>
          <a:r>
            <a:rPr lang="es-EC" sz="1050" dirty="0"/>
            <a:t>Ofrece la oportunidad a los emprendedores para que puedan llevar a cabo sus iniciativas sin necesidad de grandes inversiones, el cual permite anunciar los proyectos creado canales que facilitan la difusión y promoción.   </a:t>
          </a:r>
          <a:endParaRPr lang="en-US" sz="1050" dirty="0"/>
        </a:p>
      </dgm:t>
    </dgm:pt>
    <dgm:pt modelId="{6F51D4AD-1D37-408F-AB57-F5B4DF3C1AB8}" type="parTrans" cxnId="{29202A5D-1B2A-40F8-A7A9-7503D4A5E0BA}">
      <dgm:prSet/>
      <dgm:spPr/>
      <dgm:t>
        <a:bodyPr/>
        <a:lstStyle/>
        <a:p>
          <a:pPr algn="ctr"/>
          <a:endParaRPr lang="es-419"/>
        </a:p>
      </dgm:t>
    </dgm:pt>
    <dgm:pt modelId="{535DF2AB-F6CB-4A50-AB8F-ED50164EF2AE}" type="sibTrans" cxnId="{29202A5D-1B2A-40F8-A7A9-7503D4A5E0BA}">
      <dgm:prSet/>
      <dgm:spPr/>
      <dgm:t>
        <a:bodyPr/>
        <a:lstStyle/>
        <a:p>
          <a:pPr algn="ctr"/>
          <a:endParaRPr lang="es-419"/>
        </a:p>
      </dgm:t>
    </dgm:pt>
    <dgm:pt modelId="{17B3F069-BBD2-4D65-96D3-DBFB302088C7}" type="pres">
      <dgm:prSet presAssocID="{5C03BD28-6DEB-466A-9BC9-EF24C9F849F6}" presName="Name0" presStyleCnt="0">
        <dgm:presLayoutVars>
          <dgm:chPref val="1"/>
          <dgm:dir/>
          <dgm:animOne val="branch"/>
          <dgm:animLvl val="lvl"/>
          <dgm:resizeHandles/>
        </dgm:presLayoutVars>
      </dgm:prSet>
      <dgm:spPr/>
    </dgm:pt>
    <dgm:pt modelId="{110DCFB0-C02D-4E39-BC48-100DE5124537}" type="pres">
      <dgm:prSet presAssocID="{0F8C83F7-3149-4DFA-AE02-9BF408433487}" presName="vertOne" presStyleCnt="0"/>
      <dgm:spPr/>
    </dgm:pt>
    <dgm:pt modelId="{FDCC13C6-C3EC-43EB-8AD3-3B5827A2FA6E}" type="pres">
      <dgm:prSet presAssocID="{0F8C83F7-3149-4DFA-AE02-9BF408433487}" presName="txOne" presStyleLbl="node0" presStyleIdx="0" presStyleCnt="4">
        <dgm:presLayoutVars>
          <dgm:chPref val="3"/>
        </dgm:presLayoutVars>
      </dgm:prSet>
      <dgm:spPr/>
    </dgm:pt>
    <dgm:pt modelId="{05240C25-4FFD-45C4-B5DB-405356572471}" type="pres">
      <dgm:prSet presAssocID="{0F8C83F7-3149-4DFA-AE02-9BF408433487}" presName="horzOne" presStyleCnt="0"/>
      <dgm:spPr/>
    </dgm:pt>
    <dgm:pt modelId="{A8517DE0-3CF3-418D-AC3D-03509E44ED0E}" type="pres">
      <dgm:prSet presAssocID="{B30967EA-0845-4EAA-AD5B-4D73F54E12DA}" presName="sibSpaceOne" presStyleCnt="0"/>
      <dgm:spPr/>
    </dgm:pt>
    <dgm:pt modelId="{030A11EE-C770-4B17-A731-5A001FDE8638}" type="pres">
      <dgm:prSet presAssocID="{6AFF8423-13C5-4154-B0FA-BE217A20D7B9}" presName="vertOne" presStyleCnt="0"/>
      <dgm:spPr/>
    </dgm:pt>
    <dgm:pt modelId="{EFA2BAF1-3D26-49E3-92F3-6B5ABEF5FE99}" type="pres">
      <dgm:prSet presAssocID="{6AFF8423-13C5-4154-B0FA-BE217A20D7B9}" presName="txOne" presStyleLbl="node0" presStyleIdx="1" presStyleCnt="4">
        <dgm:presLayoutVars>
          <dgm:chPref val="3"/>
        </dgm:presLayoutVars>
      </dgm:prSet>
      <dgm:spPr/>
    </dgm:pt>
    <dgm:pt modelId="{CC05BF02-9DCA-4D12-8DA1-E636FDF3CF80}" type="pres">
      <dgm:prSet presAssocID="{6AFF8423-13C5-4154-B0FA-BE217A20D7B9}" presName="horzOne" presStyleCnt="0"/>
      <dgm:spPr/>
    </dgm:pt>
    <dgm:pt modelId="{A0786F88-15F9-4D8A-AB4A-366AA2A620D3}" type="pres">
      <dgm:prSet presAssocID="{13031A60-8983-4E3A-92CA-544DD272D244}" presName="sibSpaceOne" presStyleCnt="0"/>
      <dgm:spPr/>
    </dgm:pt>
    <dgm:pt modelId="{FB95CDD2-1450-43BC-8AF2-FA1424B1C9A4}" type="pres">
      <dgm:prSet presAssocID="{C4874691-049C-4917-91D5-B36DBE6BB574}" presName="vertOne" presStyleCnt="0"/>
      <dgm:spPr/>
    </dgm:pt>
    <dgm:pt modelId="{91FC7F37-72BA-4809-AE30-E54707298E5D}" type="pres">
      <dgm:prSet presAssocID="{C4874691-049C-4917-91D5-B36DBE6BB574}" presName="txOne" presStyleLbl="node0" presStyleIdx="2" presStyleCnt="4">
        <dgm:presLayoutVars>
          <dgm:chPref val="3"/>
        </dgm:presLayoutVars>
      </dgm:prSet>
      <dgm:spPr/>
    </dgm:pt>
    <dgm:pt modelId="{28FE08E9-7EB3-4C7C-B598-F0293CBB5EDB}" type="pres">
      <dgm:prSet presAssocID="{C4874691-049C-4917-91D5-B36DBE6BB574}" presName="horzOne" presStyleCnt="0"/>
      <dgm:spPr/>
    </dgm:pt>
    <dgm:pt modelId="{D1F2DC00-330C-4F15-8037-A216B4D234AE}" type="pres">
      <dgm:prSet presAssocID="{8E721C04-D189-4BB2-AB16-B5BC7884E0F4}" presName="sibSpaceOne" presStyleCnt="0"/>
      <dgm:spPr/>
    </dgm:pt>
    <dgm:pt modelId="{D36C7105-AACF-4284-B1C8-A6F8267F5E0C}" type="pres">
      <dgm:prSet presAssocID="{D0AA69FF-736F-423D-9574-1DED516EFB9D}" presName="vertOne" presStyleCnt="0"/>
      <dgm:spPr/>
    </dgm:pt>
    <dgm:pt modelId="{88C4B829-4922-4274-8C12-890AFC7ECEB7}" type="pres">
      <dgm:prSet presAssocID="{D0AA69FF-736F-423D-9574-1DED516EFB9D}" presName="txOne" presStyleLbl="node0" presStyleIdx="3" presStyleCnt="4">
        <dgm:presLayoutVars>
          <dgm:chPref val="3"/>
        </dgm:presLayoutVars>
      </dgm:prSet>
      <dgm:spPr/>
    </dgm:pt>
    <dgm:pt modelId="{0BD44109-5739-4065-A72B-328C989053C5}" type="pres">
      <dgm:prSet presAssocID="{D0AA69FF-736F-423D-9574-1DED516EFB9D}" presName="horzOne" presStyleCnt="0"/>
      <dgm:spPr/>
    </dgm:pt>
  </dgm:ptLst>
  <dgm:cxnLst>
    <dgm:cxn modelId="{B6F9CF36-7D49-4ADC-B178-B438AFAD6CFF}" type="presOf" srcId="{D0AA69FF-736F-423D-9574-1DED516EFB9D}" destId="{88C4B829-4922-4274-8C12-890AFC7ECEB7}" srcOrd="0" destOrd="0" presId="urn:microsoft.com/office/officeart/2005/8/layout/hierarchy4"/>
    <dgm:cxn modelId="{29202A5D-1B2A-40F8-A7A9-7503D4A5E0BA}" srcId="{5C03BD28-6DEB-466A-9BC9-EF24C9F849F6}" destId="{D0AA69FF-736F-423D-9574-1DED516EFB9D}" srcOrd="3" destOrd="0" parTransId="{6F51D4AD-1D37-408F-AB57-F5B4DF3C1AB8}" sibTransId="{535DF2AB-F6CB-4A50-AB8F-ED50164EF2AE}"/>
    <dgm:cxn modelId="{6A130C61-53AF-48AD-8218-8DDAFF3E4C97}" type="presOf" srcId="{C4874691-049C-4917-91D5-B36DBE6BB574}" destId="{91FC7F37-72BA-4809-AE30-E54707298E5D}" srcOrd="0" destOrd="0" presId="urn:microsoft.com/office/officeart/2005/8/layout/hierarchy4"/>
    <dgm:cxn modelId="{160DC998-6850-4FA6-A0FA-4558C930CE10}" type="presOf" srcId="{5C03BD28-6DEB-466A-9BC9-EF24C9F849F6}" destId="{17B3F069-BBD2-4D65-96D3-DBFB302088C7}" srcOrd="0" destOrd="0" presId="urn:microsoft.com/office/officeart/2005/8/layout/hierarchy4"/>
    <dgm:cxn modelId="{B95087B5-81FA-4977-817F-4A6CAEA093D7}" srcId="{5C03BD28-6DEB-466A-9BC9-EF24C9F849F6}" destId="{6AFF8423-13C5-4154-B0FA-BE217A20D7B9}" srcOrd="1" destOrd="0" parTransId="{41AFC353-B2B7-484D-A9B3-0939D893629C}" sibTransId="{13031A60-8983-4E3A-92CA-544DD272D244}"/>
    <dgm:cxn modelId="{1CA1AAC9-6B34-408D-91B5-C424C3AF9EB4}" type="presOf" srcId="{6AFF8423-13C5-4154-B0FA-BE217A20D7B9}" destId="{EFA2BAF1-3D26-49E3-92F3-6B5ABEF5FE99}" srcOrd="0" destOrd="0" presId="urn:microsoft.com/office/officeart/2005/8/layout/hierarchy4"/>
    <dgm:cxn modelId="{F92320CB-0EB2-4F7D-B0E2-8403D70D7E6B}" type="presOf" srcId="{0F8C83F7-3149-4DFA-AE02-9BF408433487}" destId="{FDCC13C6-C3EC-43EB-8AD3-3B5827A2FA6E}" srcOrd="0" destOrd="0" presId="urn:microsoft.com/office/officeart/2005/8/layout/hierarchy4"/>
    <dgm:cxn modelId="{66BAACD2-4040-4686-BD72-A7A69B26D10A}" srcId="{5C03BD28-6DEB-466A-9BC9-EF24C9F849F6}" destId="{0F8C83F7-3149-4DFA-AE02-9BF408433487}" srcOrd="0" destOrd="0" parTransId="{2C1A7327-FBCF-45C3-801F-018A0CACCDA0}" sibTransId="{B30967EA-0845-4EAA-AD5B-4D73F54E12DA}"/>
    <dgm:cxn modelId="{1E03F6F4-6CA6-4FB9-8CD1-9C8279805C6C}" srcId="{5C03BD28-6DEB-466A-9BC9-EF24C9F849F6}" destId="{C4874691-049C-4917-91D5-B36DBE6BB574}" srcOrd="2" destOrd="0" parTransId="{7C151C00-447F-4404-90E8-D7ECF572CFE3}" sibTransId="{8E721C04-D189-4BB2-AB16-B5BC7884E0F4}"/>
    <dgm:cxn modelId="{7155F176-4FB1-490A-AEE7-6E96193782FA}" type="presParOf" srcId="{17B3F069-BBD2-4D65-96D3-DBFB302088C7}" destId="{110DCFB0-C02D-4E39-BC48-100DE5124537}" srcOrd="0" destOrd="0" presId="urn:microsoft.com/office/officeart/2005/8/layout/hierarchy4"/>
    <dgm:cxn modelId="{0A6F77CD-D5AC-4810-8782-B8B562170707}" type="presParOf" srcId="{110DCFB0-C02D-4E39-BC48-100DE5124537}" destId="{FDCC13C6-C3EC-43EB-8AD3-3B5827A2FA6E}" srcOrd="0" destOrd="0" presId="urn:microsoft.com/office/officeart/2005/8/layout/hierarchy4"/>
    <dgm:cxn modelId="{F7DA99F7-DE73-4FDC-B13D-460B95A77848}" type="presParOf" srcId="{110DCFB0-C02D-4E39-BC48-100DE5124537}" destId="{05240C25-4FFD-45C4-B5DB-405356572471}" srcOrd="1" destOrd="0" presId="urn:microsoft.com/office/officeart/2005/8/layout/hierarchy4"/>
    <dgm:cxn modelId="{AFB589ED-7C3E-49AF-B085-0EFF7F4C564C}" type="presParOf" srcId="{17B3F069-BBD2-4D65-96D3-DBFB302088C7}" destId="{A8517DE0-3CF3-418D-AC3D-03509E44ED0E}" srcOrd="1" destOrd="0" presId="urn:microsoft.com/office/officeart/2005/8/layout/hierarchy4"/>
    <dgm:cxn modelId="{47CA80E8-07BC-4ABA-9621-2A7745E25827}" type="presParOf" srcId="{17B3F069-BBD2-4D65-96D3-DBFB302088C7}" destId="{030A11EE-C770-4B17-A731-5A001FDE8638}" srcOrd="2" destOrd="0" presId="urn:microsoft.com/office/officeart/2005/8/layout/hierarchy4"/>
    <dgm:cxn modelId="{C1EADFFD-F7EF-4765-9581-D33BA651EFA1}" type="presParOf" srcId="{030A11EE-C770-4B17-A731-5A001FDE8638}" destId="{EFA2BAF1-3D26-49E3-92F3-6B5ABEF5FE99}" srcOrd="0" destOrd="0" presId="urn:microsoft.com/office/officeart/2005/8/layout/hierarchy4"/>
    <dgm:cxn modelId="{B37CDA2C-D7AB-48DF-8026-F8183D76EF1D}" type="presParOf" srcId="{030A11EE-C770-4B17-A731-5A001FDE8638}" destId="{CC05BF02-9DCA-4D12-8DA1-E636FDF3CF80}" srcOrd="1" destOrd="0" presId="urn:microsoft.com/office/officeart/2005/8/layout/hierarchy4"/>
    <dgm:cxn modelId="{D9BF5B89-1472-410B-8F86-3FDC25F3FED3}" type="presParOf" srcId="{17B3F069-BBD2-4D65-96D3-DBFB302088C7}" destId="{A0786F88-15F9-4D8A-AB4A-366AA2A620D3}" srcOrd="3" destOrd="0" presId="urn:microsoft.com/office/officeart/2005/8/layout/hierarchy4"/>
    <dgm:cxn modelId="{976459C8-ED82-4C1F-B072-9E0449047248}" type="presParOf" srcId="{17B3F069-BBD2-4D65-96D3-DBFB302088C7}" destId="{FB95CDD2-1450-43BC-8AF2-FA1424B1C9A4}" srcOrd="4" destOrd="0" presId="urn:microsoft.com/office/officeart/2005/8/layout/hierarchy4"/>
    <dgm:cxn modelId="{78729FC8-3682-4D51-9DD6-FFC8F159BA2F}" type="presParOf" srcId="{FB95CDD2-1450-43BC-8AF2-FA1424B1C9A4}" destId="{91FC7F37-72BA-4809-AE30-E54707298E5D}" srcOrd="0" destOrd="0" presId="urn:microsoft.com/office/officeart/2005/8/layout/hierarchy4"/>
    <dgm:cxn modelId="{F03EAE91-C845-47CA-957C-B11F585EF5A7}" type="presParOf" srcId="{FB95CDD2-1450-43BC-8AF2-FA1424B1C9A4}" destId="{28FE08E9-7EB3-4C7C-B598-F0293CBB5EDB}" srcOrd="1" destOrd="0" presId="urn:microsoft.com/office/officeart/2005/8/layout/hierarchy4"/>
    <dgm:cxn modelId="{7B172DCB-EB7C-4069-8514-1B2CA64B32FF}" type="presParOf" srcId="{17B3F069-BBD2-4D65-96D3-DBFB302088C7}" destId="{D1F2DC00-330C-4F15-8037-A216B4D234AE}" srcOrd="5" destOrd="0" presId="urn:microsoft.com/office/officeart/2005/8/layout/hierarchy4"/>
    <dgm:cxn modelId="{D7356E12-4F6B-4434-A0E5-4A15D00C343E}" type="presParOf" srcId="{17B3F069-BBD2-4D65-96D3-DBFB302088C7}" destId="{D36C7105-AACF-4284-B1C8-A6F8267F5E0C}" srcOrd="6" destOrd="0" presId="urn:microsoft.com/office/officeart/2005/8/layout/hierarchy4"/>
    <dgm:cxn modelId="{810BDC3B-1A13-47D3-B5A2-73B3D5DC6C2A}" type="presParOf" srcId="{D36C7105-AACF-4284-B1C8-A6F8267F5E0C}" destId="{88C4B829-4922-4274-8C12-890AFC7ECEB7}" srcOrd="0" destOrd="0" presId="urn:microsoft.com/office/officeart/2005/8/layout/hierarchy4"/>
    <dgm:cxn modelId="{BAD61422-9205-4570-B323-44E31D55068F}" type="presParOf" srcId="{D36C7105-AACF-4284-B1C8-A6F8267F5E0C}" destId="{0BD44109-5739-4065-A72B-328C989053C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A85B65-976A-4F91-98FC-83E9A1F3059F}" type="doc">
      <dgm:prSet loTypeId="urn:microsoft.com/office/officeart/2005/8/layout/target1" loCatId="relationship" qsTypeId="urn:microsoft.com/office/officeart/2005/8/quickstyle/simple1" qsCatId="simple" csTypeId="urn:microsoft.com/office/officeart/2005/8/colors/accent1_3" csCatId="accent1" phldr="1"/>
      <dgm:spPr/>
      <dgm:t>
        <a:bodyPr/>
        <a:lstStyle/>
        <a:p>
          <a:endParaRPr lang="es-419"/>
        </a:p>
      </dgm:t>
    </dgm:pt>
    <dgm:pt modelId="{398C122D-38CF-4185-94CA-DD9F5F4649DD}">
      <dgm:prSet/>
      <dgm:spPr/>
      <dgm:t>
        <a:bodyPr/>
        <a:lstStyle/>
        <a:p>
          <a:endParaRPr lang="en-US" dirty="0"/>
        </a:p>
      </dgm:t>
    </dgm:pt>
    <dgm:pt modelId="{151532CF-DE98-40A9-B278-95F02B3BE472}" type="parTrans" cxnId="{FDCAD676-19AE-4862-A0F0-17B684A77A8B}">
      <dgm:prSet/>
      <dgm:spPr/>
      <dgm:t>
        <a:bodyPr/>
        <a:lstStyle/>
        <a:p>
          <a:endParaRPr lang="es-419"/>
        </a:p>
      </dgm:t>
    </dgm:pt>
    <dgm:pt modelId="{7F98A7E1-8A32-4BE8-86FF-34B03CAFDC69}" type="sibTrans" cxnId="{FDCAD676-19AE-4862-A0F0-17B684A77A8B}">
      <dgm:prSet/>
      <dgm:spPr/>
      <dgm:t>
        <a:bodyPr/>
        <a:lstStyle/>
        <a:p>
          <a:endParaRPr lang="es-419"/>
        </a:p>
      </dgm:t>
    </dgm:pt>
    <dgm:pt modelId="{45DA1A48-5E4F-42AF-93CF-93F5957AB5EB}">
      <dgm:prSet/>
      <dgm:spPr/>
      <dgm:t>
        <a:bodyPr/>
        <a:lstStyle/>
        <a:p>
          <a:r>
            <a:rPr lang="es-EC" u="sng" noProof="0" dirty="0"/>
            <a:t>Liquidez.</a:t>
          </a:r>
          <a:r>
            <a:rPr lang="es-EC" noProof="0" dirty="0"/>
            <a:t> Indica la proporción de efectivo disponible que tiene la empresa.</a:t>
          </a:r>
        </a:p>
      </dgm:t>
    </dgm:pt>
    <dgm:pt modelId="{965333B6-97E8-4918-BC30-67966ADE8E05}" type="parTrans" cxnId="{F8E157F3-93E9-421B-B0E4-A7A48A53215F}">
      <dgm:prSet/>
      <dgm:spPr/>
      <dgm:t>
        <a:bodyPr/>
        <a:lstStyle/>
        <a:p>
          <a:endParaRPr lang="es-419"/>
        </a:p>
      </dgm:t>
    </dgm:pt>
    <dgm:pt modelId="{5E273979-59C7-4CCD-9ADB-A184ED5E1E5D}" type="sibTrans" cxnId="{F8E157F3-93E9-421B-B0E4-A7A48A53215F}">
      <dgm:prSet/>
      <dgm:spPr/>
      <dgm:t>
        <a:bodyPr/>
        <a:lstStyle/>
        <a:p>
          <a:endParaRPr lang="es-419"/>
        </a:p>
      </dgm:t>
    </dgm:pt>
    <dgm:pt modelId="{6A53403C-026F-4752-BD15-722D35D68DD3}">
      <dgm:prSet/>
      <dgm:spPr/>
      <dgm:t>
        <a:bodyPr/>
        <a:lstStyle/>
        <a:p>
          <a:r>
            <a:rPr lang="es-419" u="sng"/>
            <a:t>Rentabilidad.</a:t>
          </a:r>
          <a:r>
            <a:rPr lang="es-419"/>
            <a:t> Permite medir el rendimiento que proporciona un determinado sector. </a:t>
          </a:r>
          <a:endParaRPr lang="en-US"/>
        </a:p>
      </dgm:t>
    </dgm:pt>
    <dgm:pt modelId="{CC562FFA-D74E-46A3-8E3F-19909E949113}" type="parTrans" cxnId="{65B0CC9D-1321-4399-8C36-EF727D49255E}">
      <dgm:prSet/>
      <dgm:spPr/>
      <dgm:t>
        <a:bodyPr/>
        <a:lstStyle/>
        <a:p>
          <a:endParaRPr lang="es-419"/>
        </a:p>
      </dgm:t>
    </dgm:pt>
    <dgm:pt modelId="{BD4CB5A4-F42D-4258-9F67-75C99888C7F6}" type="sibTrans" cxnId="{65B0CC9D-1321-4399-8C36-EF727D49255E}">
      <dgm:prSet/>
      <dgm:spPr/>
      <dgm:t>
        <a:bodyPr/>
        <a:lstStyle/>
        <a:p>
          <a:endParaRPr lang="es-419"/>
        </a:p>
      </dgm:t>
    </dgm:pt>
    <dgm:pt modelId="{956D8D41-EE9E-49CE-B1C9-C3409F2935F5}">
      <dgm:prSet/>
      <dgm:spPr/>
      <dgm:t>
        <a:bodyPr/>
        <a:lstStyle/>
        <a:p>
          <a:r>
            <a:rPr lang="es-419" u="sng" dirty="0"/>
            <a:t>Endeudamiento.</a:t>
          </a:r>
          <a:r>
            <a:rPr lang="es-419" dirty="0"/>
            <a:t> Uno de los indicadores considerados por las entidades financieras, para determinar el nivel de endeudamiento</a:t>
          </a:r>
          <a:endParaRPr lang="en-US" dirty="0"/>
        </a:p>
      </dgm:t>
    </dgm:pt>
    <dgm:pt modelId="{9CECD30F-225D-4BF0-B906-8F9F77944100}" type="parTrans" cxnId="{8AB481A8-0BFF-4AF4-B64D-701DF6892326}">
      <dgm:prSet/>
      <dgm:spPr/>
      <dgm:t>
        <a:bodyPr/>
        <a:lstStyle/>
        <a:p>
          <a:endParaRPr lang="es-419"/>
        </a:p>
      </dgm:t>
    </dgm:pt>
    <dgm:pt modelId="{9741DC2A-AAD7-43D8-BB3A-85BB09A6BEC1}" type="sibTrans" cxnId="{8AB481A8-0BFF-4AF4-B64D-701DF6892326}">
      <dgm:prSet/>
      <dgm:spPr/>
      <dgm:t>
        <a:bodyPr/>
        <a:lstStyle/>
        <a:p>
          <a:endParaRPr lang="es-419"/>
        </a:p>
      </dgm:t>
    </dgm:pt>
    <dgm:pt modelId="{D349FC4C-49EF-4C69-B909-1A8CB9C3051D}" type="pres">
      <dgm:prSet presAssocID="{EBA85B65-976A-4F91-98FC-83E9A1F3059F}" presName="composite" presStyleCnt="0">
        <dgm:presLayoutVars>
          <dgm:chMax val="5"/>
          <dgm:dir/>
          <dgm:resizeHandles val="exact"/>
        </dgm:presLayoutVars>
      </dgm:prSet>
      <dgm:spPr/>
    </dgm:pt>
    <dgm:pt modelId="{B36D1BE3-B0C2-4D63-93AD-AA8D3CA99A47}" type="pres">
      <dgm:prSet presAssocID="{398C122D-38CF-4185-94CA-DD9F5F4649DD}" presName="circle1" presStyleLbl="lnNode1" presStyleIdx="0" presStyleCnt="4"/>
      <dgm:spPr/>
    </dgm:pt>
    <dgm:pt modelId="{88E50FD9-8909-43E6-8F32-A15D983EFC0A}" type="pres">
      <dgm:prSet presAssocID="{398C122D-38CF-4185-94CA-DD9F5F4649DD}" presName="text1" presStyleLbl="revTx" presStyleIdx="0" presStyleCnt="4" custScaleX="187758" custLinFactX="-29611" custLinFactNeighborX="-100000" custLinFactNeighborY="9592">
        <dgm:presLayoutVars>
          <dgm:bulletEnabled val="1"/>
        </dgm:presLayoutVars>
      </dgm:prSet>
      <dgm:spPr/>
    </dgm:pt>
    <dgm:pt modelId="{27F476CE-D0B1-4494-B577-A54F4880D44A}" type="pres">
      <dgm:prSet presAssocID="{398C122D-38CF-4185-94CA-DD9F5F4649DD}" presName="line1" presStyleLbl="callout" presStyleIdx="0" presStyleCnt="8" custLinFactY="700000" custLinFactNeighborX="-24363" custLinFactNeighborY="772772"/>
      <dgm:spPr>
        <a:ln>
          <a:noFill/>
        </a:ln>
      </dgm:spPr>
    </dgm:pt>
    <dgm:pt modelId="{F5A46517-B20A-4F51-82E0-CEFD229902F9}" type="pres">
      <dgm:prSet presAssocID="{398C122D-38CF-4185-94CA-DD9F5F4649DD}" presName="d1" presStyleLbl="callout" presStyleIdx="1" presStyleCnt="8" custLinFactX="100000" custLinFactNeighborX="165912" custLinFactNeighborY="75142"/>
      <dgm:spPr>
        <a:ln>
          <a:noFill/>
        </a:ln>
      </dgm:spPr>
    </dgm:pt>
    <dgm:pt modelId="{3917308D-2822-4E3F-9346-3AFD33626CBF}" type="pres">
      <dgm:prSet presAssocID="{45DA1A48-5E4F-42AF-93CF-93F5957AB5EB}" presName="circle2" presStyleLbl="lnNode1" presStyleIdx="1" presStyleCnt="4"/>
      <dgm:spPr/>
    </dgm:pt>
    <dgm:pt modelId="{FDF31300-3020-4A09-BDF8-243E7E0C8749}" type="pres">
      <dgm:prSet presAssocID="{45DA1A48-5E4F-42AF-93CF-93F5957AB5EB}" presName="text2" presStyleLbl="revTx" presStyleIdx="1" presStyleCnt="4">
        <dgm:presLayoutVars>
          <dgm:bulletEnabled val="1"/>
        </dgm:presLayoutVars>
      </dgm:prSet>
      <dgm:spPr/>
    </dgm:pt>
    <dgm:pt modelId="{2F23FF10-E52B-476D-A41F-E6C9BEDAF17A}" type="pres">
      <dgm:prSet presAssocID="{45DA1A48-5E4F-42AF-93CF-93F5957AB5EB}" presName="line2" presStyleLbl="callout" presStyleIdx="2" presStyleCnt="8"/>
      <dgm:spPr/>
    </dgm:pt>
    <dgm:pt modelId="{EE78C7DE-FC0B-4FF5-BB23-F8431F5C4B24}" type="pres">
      <dgm:prSet presAssocID="{45DA1A48-5E4F-42AF-93CF-93F5957AB5EB}" presName="d2" presStyleLbl="callout" presStyleIdx="3" presStyleCnt="8"/>
      <dgm:spPr/>
    </dgm:pt>
    <dgm:pt modelId="{6086C534-C177-4552-B5E6-3606C6FC3EEE}" type="pres">
      <dgm:prSet presAssocID="{6A53403C-026F-4752-BD15-722D35D68DD3}" presName="circle3" presStyleLbl="lnNode1" presStyleIdx="2" presStyleCnt="4"/>
      <dgm:spPr/>
    </dgm:pt>
    <dgm:pt modelId="{A5435C5E-59F3-4D44-8EAA-E54A273334CB}" type="pres">
      <dgm:prSet presAssocID="{6A53403C-026F-4752-BD15-722D35D68DD3}" presName="text3" presStyleLbl="revTx" presStyleIdx="2" presStyleCnt="4">
        <dgm:presLayoutVars>
          <dgm:bulletEnabled val="1"/>
        </dgm:presLayoutVars>
      </dgm:prSet>
      <dgm:spPr/>
    </dgm:pt>
    <dgm:pt modelId="{FF2D96E3-7621-4DE7-BD4A-7B552CC8EC65}" type="pres">
      <dgm:prSet presAssocID="{6A53403C-026F-4752-BD15-722D35D68DD3}" presName="line3" presStyleLbl="callout" presStyleIdx="4" presStyleCnt="8"/>
      <dgm:spPr/>
    </dgm:pt>
    <dgm:pt modelId="{7FF0DE4B-E547-4DA7-93F8-0FB691D7BA31}" type="pres">
      <dgm:prSet presAssocID="{6A53403C-026F-4752-BD15-722D35D68DD3}" presName="d3" presStyleLbl="callout" presStyleIdx="5" presStyleCnt="8"/>
      <dgm:spPr/>
    </dgm:pt>
    <dgm:pt modelId="{8597786B-3954-4681-BDB0-DAFBDCBCC9CA}" type="pres">
      <dgm:prSet presAssocID="{956D8D41-EE9E-49CE-B1C9-C3409F2935F5}" presName="circle4" presStyleLbl="lnNode1" presStyleIdx="3" presStyleCnt="4"/>
      <dgm:spPr/>
    </dgm:pt>
    <dgm:pt modelId="{0263FE15-713E-4427-B36E-9508A43C23D2}" type="pres">
      <dgm:prSet presAssocID="{956D8D41-EE9E-49CE-B1C9-C3409F2935F5}" presName="text4" presStyleLbl="revTx" presStyleIdx="3" presStyleCnt="4">
        <dgm:presLayoutVars>
          <dgm:bulletEnabled val="1"/>
        </dgm:presLayoutVars>
      </dgm:prSet>
      <dgm:spPr/>
    </dgm:pt>
    <dgm:pt modelId="{776D2A5B-EA0E-4C9D-AE14-0288C2FE9913}" type="pres">
      <dgm:prSet presAssocID="{956D8D41-EE9E-49CE-B1C9-C3409F2935F5}" presName="line4" presStyleLbl="callout" presStyleIdx="6" presStyleCnt="8"/>
      <dgm:spPr/>
    </dgm:pt>
    <dgm:pt modelId="{A44384C7-F6DC-4E8C-83DE-53941143045C}" type="pres">
      <dgm:prSet presAssocID="{956D8D41-EE9E-49CE-B1C9-C3409F2935F5}" presName="d4" presStyleLbl="callout" presStyleIdx="7" presStyleCnt="8"/>
      <dgm:spPr/>
    </dgm:pt>
  </dgm:ptLst>
  <dgm:cxnLst>
    <dgm:cxn modelId="{FDCAD676-19AE-4862-A0F0-17B684A77A8B}" srcId="{EBA85B65-976A-4F91-98FC-83E9A1F3059F}" destId="{398C122D-38CF-4185-94CA-DD9F5F4649DD}" srcOrd="0" destOrd="0" parTransId="{151532CF-DE98-40A9-B278-95F02B3BE472}" sibTransId="{7F98A7E1-8A32-4BE8-86FF-34B03CAFDC69}"/>
    <dgm:cxn modelId="{6377F688-667F-443B-8CD9-136139FE44CF}" type="presOf" srcId="{398C122D-38CF-4185-94CA-DD9F5F4649DD}" destId="{88E50FD9-8909-43E6-8F32-A15D983EFC0A}" srcOrd="0" destOrd="0" presId="urn:microsoft.com/office/officeart/2005/8/layout/target1"/>
    <dgm:cxn modelId="{7CF6048D-C6CA-48B3-867D-6C7B72935AF5}" type="presOf" srcId="{EBA85B65-976A-4F91-98FC-83E9A1F3059F}" destId="{D349FC4C-49EF-4C69-B909-1A8CB9C3051D}" srcOrd="0" destOrd="0" presId="urn:microsoft.com/office/officeart/2005/8/layout/target1"/>
    <dgm:cxn modelId="{65B0CC9D-1321-4399-8C36-EF727D49255E}" srcId="{EBA85B65-976A-4F91-98FC-83E9A1F3059F}" destId="{6A53403C-026F-4752-BD15-722D35D68DD3}" srcOrd="2" destOrd="0" parTransId="{CC562FFA-D74E-46A3-8E3F-19909E949113}" sibTransId="{BD4CB5A4-F42D-4258-9F67-75C99888C7F6}"/>
    <dgm:cxn modelId="{8AB481A8-0BFF-4AF4-B64D-701DF6892326}" srcId="{EBA85B65-976A-4F91-98FC-83E9A1F3059F}" destId="{956D8D41-EE9E-49CE-B1C9-C3409F2935F5}" srcOrd="3" destOrd="0" parTransId="{9CECD30F-225D-4BF0-B906-8F9F77944100}" sibTransId="{9741DC2A-AAD7-43D8-BB3A-85BB09A6BEC1}"/>
    <dgm:cxn modelId="{EE9385D9-CC6C-4971-BBAC-662B149EF53B}" type="presOf" srcId="{45DA1A48-5E4F-42AF-93CF-93F5957AB5EB}" destId="{FDF31300-3020-4A09-BDF8-243E7E0C8749}" srcOrd="0" destOrd="0" presId="urn:microsoft.com/office/officeart/2005/8/layout/target1"/>
    <dgm:cxn modelId="{2D5830E7-C95A-4819-A766-02ACB7F65461}" type="presOf" srcId="{956D8D41-EE9E-49CE-B1C9-C3409F2935F5}" destId="{0263FE15-713E-4427-B36E-9508A43C23D2}" srcOrd="0" destOrd="0" presId="urn:microsoft.com/office/officeart/2005/8/layout/target1"/>
    <dgm:cxn modelId="{F8E157F3-93E9-421B-B0E4-A7A48A53215F}" srcId="{EBA85B65-976A-4F91-98FC-83E9A1F3059F}" destId="{45DA1A48-5E4F-42AF-93CF-93F5957AB5EB}" srcOrd="1" destOrd="0" parTransId="{965333B6-97E8-4918-BC30-67966ADE8E05}" sibTransId="{5E273979-59C7-4CCD-9ADB-A184ED5E1E5D}"/>
    <dgm:cxn modelId="{F92DDDFB-DD33-4B4B-A6B2-564585E78210}" type="presOf" srcId="{6A53403C-026F-4752-BD15-722D35D68DD3}" destId="{A5435C5E-59F3-4D44-8EAA-E54A273334CB}" srcOrd="0" destOrd="0" presId="urn:microsoft.com/office/officeart/2005/8/layout/target1"/>
    <dgm:cxn modelId="{4F1FF8F7-330C-4261-AFCA-DBE609339AFD}" type="presParOf" srcId="{D349FC4C-49EF-4C69-B909-1A8CB9C3051D}" destId="{B36D1BE3-B0C2-4D63-93AD-AA8D3CA99A47}" srcOrd="0" destOrd="0" presId="urn:microsoft.com/office/officeart/2005/8/layout/target1"/>
    <dgm:cxn modelId="{85AD884C-FC77-4F93-B9E0-238EF68459A9}" type="presParOf" srcId="{D349FC4C-49EF-4C69-B909-1A8CB9C3051D}" destId="{88E50FD9-8909-43E6-8F32-A15D983EFC0A}" srcOrd="1" destOrd="0" presId="urn:microsoft.com/office/officeart/2005/8/layout/target1"/>
    <dgm:cxn modelId="{31F90EDA-67C4-4135-B67F-491532F5873A}" type="presParOf" srcId="{D349FC4C-49EF-4C69-B909-1A8CB9C3051D}" destId="{27F476CE-D0B1-4494-B577-A54F4880D44A}" srcOrd="2" destOrd="0" presId="urn:microsoft.com/office/officeart/2005/8/layout/target1"/>
    <dgm:cxn modelId="{542CD392-DA40-4422-AE53-616BC0448F45}" type="presParOf" srcId="{D349FC4C-49EF-4C69-B909-1A8CB9C3051D}" destId="{F5A46517-B20A-4F51-82E0-CEFD229902F9}" srcOrd="3" destOrd="0" presId="urn:microsoft.com/office/officeart/2005/8/layout/target1"/>
    <dgm:cxn modelId="{2AC91765-59F8-426B-B1EB-28A6C359786E}" type="presParOf" srcId="{D349FC4C-49EF-4C69-B909-1A8CB9C3051D}" destId="{3917308D-2822-4E3F-9346-3AFD33626CBF}" srcOrd="4" destOrd="0" presId="urn:microsoft.com/office/officeart/2005/8/layout/target1"/>
    <dgm:cxn modelId="{BD0B5C4F-2A49-4B2D-A5E1-A6D394EEF603}" type="presParOf" srcId="{D349FC4C-49EF-4C69-B909-1A8CB9C3051D}" destId="{FDF31300-3020-4A09-BDF8-243E7E0C8749}" srcOrd="5" destOrd="0" presId="urn:microsoft.com/office/officeart/2005/8/layout/target1"/>
    <dgm:cxn modelId="{F21D79EB-40B4-4F85-9BB9-16F514CDFB97}" type="presParOf" srcId="{D349FC4C-49EF-4C69-B909-1A8CB9C3051D}" destId="{2F23FF10-E52B-476D-A41F-E6C9BEDAF17A}" srcOrd="6" destOrd="0" presId="urn:microsoft.com/office/officeart/2005/8/layout/target1"/>
    <dgm:cxn modelId="{6E940847-A18C-461F-96BD-116DCDC606CC}" type="presParOf" srcId="{D349FC4C-49EF-4C69-B909-1A8CB9C3051D}" destId="{EE78C7DE-FC0B-4FF5-BB23-F8431F5C4B24}" srcOrd="7" destOrd="0" presId="urn:microsoft.com/office/officeart/2005/8/layout/target1"/>
    <dgm:cxn modelId="{F637B2E3-2244-4ED0-B24B-083EE1BD1AA5}" type="presParOf" srcId="{D349FC4C-49EF-4C69-B909-1A8CB9C3051D}" destId="{6086C534-C177-4552-B5E6-3606C6FC3EEE}" srcOrd="8" destOrd="0" presId="urn:microsoft.com/office/officeart/2005/8/layout/target1"/>
    <dgm:cxn modelId="{090C3B93-D040-4793-811F-D64C639F0D24}" type="presParOf" srcId="{D349FC4C-49EF-4C69-B909-1A8CB9C3051D}" destId="{A5435C5E-59F3-4D44-8EAA-E54A273334CB}" srcOrd="9" destOrd="0" presId="urn:microsoft.com/office/officeart/2005/8/layout/target1"/>
    <dgm:cxn modelId="{99DCDAEE-6D5F-4180-B1D6-B98EDDF5FECE}" type="presParOf" srcId="{D349FC4C-49EF-4C69-B909-1A8CB9C3051D}" destId="{FF2D96E3-7621-4DE7-BD4A-7B552CC8EC65}" srcOrd="10" destOrd="0" presId="urn:microsoft.com/office/officeart/2005/8/layout/target1"/>
    <dgm:cxn modelId="{215D1CA0-7732-42D0-964D-AFC616132D14}" type="presParOf" srcId="{D349FC4C-49EF-4C69-B909-1A8CB9C3051D}" destId="{7FF0DE4B-E547-4DA7-93F8-0FB691D7BA31}" srcOrd="11" destOrd="0" presId="urn:microsoft.com/office/officeart/2005/8/layout/target1"/>
    <dgm:cxn modelId="{58F080BD-1522-4956-8077-D02625B70102}" type="presParOf" srcId="{D349FC4C-49EF-4C69-B909-1A8CB9C3051D}" destId="{8597786B-3954-4681-BDB0-DAFBDCBCC9CA}" srcOrd="12" destOrd="0" presId="urn:microsoft.com/office/officeart/2005/8/layout/target1"/>
    <dgm:cxn modelId="{2927E648-1D06-4A3C-885A-AA67366D4BD1}" type="presParOf" srcId="{D349FC4C-49EF-4C69-B909-1A8CB9C3051D}" destId="{0263FE15-713E-4427-B36E-9508A43C23D2}" srcOrd="13" destOrd="0" presId="urn:microsoft.com/office/officeart/2005/8/layout/target1"/>
    <dgm:cxn modelId="{ABD6A391-50BF-4C5A-92C5-1414DAA8BC54}" type="presParOf" srcId="{D349FC4C-49EF-4C69-B909-1A8CB9C3051D}" destId="{776D2A5B-EA0E-4C9D-AE14-0288C2FE9913}" srcOrd="14" destOrd="0" presId="urn:microsoft.com/office/officeart/2005/8/layout/target1"/>
    <dgm:cxn modelId="{330A5526-65DC-4887-BF25-DF6173068B48}" type="presParOf" srcId="{D349FC4C-49EF-4C69-B909-1A8CB9C3051D}" destId="{A44384C7-F6DC-4E8C-83DE-53941143045C}"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43BB47-E2FA-42F2-B68E-92997A7C65E0}"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s-419"/>
        </a:p>
      </dgm:t>
    </dgm:pt>
    <dgm:pt modelId="{0A2F8D13-1CC5-4434-818B-F51436F44890}">
      <dgm:prSet/>
      <dgm:spPr/>
      <dgm:t>
        <a:bodyPr/>
        <a:lstStyle/>
        <a:p>
          <a:pPr algn="ctr"/>
          <a:r>
            <a:rPr lang="es-EC" dirty="0"/>
            <a:t>Modelo de gestión que viabilice el funcionamiento y proporcione orientación sobre la administración de los recursos financieros a los emprendimientos nuevos y establecidos</a:t>
          </a:r>
          <a:endParaRPr lang="en-US" dirty="0"/>
        </a:p>
      </dgm:t>
    </dgm:pt>
    <dgm:pt modelId="{D337D183-93B8-4A4C-9E85-7F90B85760C2}" type="parTrans" cxnId="{AAC26556-D805-44E2-AB83-C3D6353A654B}">
      <dgm:prSet/>
      <dgm:spPr/>
      <dgm:t>
        <a:bodyPr/>
        <a:lstStyle/>
        <a:p>
          <a:endParaRPr lang="es-419"/>
        </a:p>
      </dgm:t>
    </dgm:pt>
    <dgm:pt modelId="{1D473DE5-8BA7-422E-B7C8-F54D165804F3}" type="sibTrans" cxnId="{AAC26556-D805-44E2-AB83-C3D6353A654B}">
      <dgm:prSet/>
      <dgm:spPr/>
      <dgm:t>
        <a:bodyPr/>
        <a:lstStyle/>
        <a:p>
          <a:endParaRPr lang="es-419"/>
        </a:p>
      </dgm:t>
    </dgm:pt>
    <dgm:pt modelId="{48296F63-0A74-4B97-A728-816513E2C7DA}" type="pres">
      <dgm:prSet presAssocID="{D243BB47-E2FA-42F2-B68E-92997A7C65E0}" presName="linear" presStyleCnt="0">
        <dgm:presLayoutVars>
          <dgm:animLvl val="lvl"/>
          <dgm:resizeHandles val="exact"/>
        </dgm:presLayoutVars>
      </dgm:prSet>
      <dgm:spPr/>
    </dgm:pt>
    <dgm:pt modelId="{228B47EC-AE77-4D54-8087-EDB1B90505CB}" type="pres">
      <dgm:prSet presAssocID="{0A2F8D13-1CC5-4434-818B-F51436F44890}" presName="parentText" presStyleLbl="node1" presStyleIdx="0" presStyleCnt="1" custLinFactNeighborY="-5842">
        <dgm:presLayoutVars>
          <dgm:chMax val="0"/>
          <dgm:bulletEnabled val="1"/>
        </dgm:presLayoutVars>
      </dgm:prSet>
      <dgm:spPr/>
    </dgm:pt>
  </dgm:ptLst>
  <dgm:cxnLst>
    <dgm:cxn modelId="{E0CC1915-0B34-40A7-87F9-DF63EC2C8985}" type="presOf" srcId="{0A2F8D13-1CC5-4434-818B-F51436F44890}" destId="{228B47EC-AE77-4D54-8087-EDB1B90505CB}" srcOrd="0" destOrd="0" presId="urn:microsoft.com/office/officeart/2005/8/layout/vList2"/>
    <dgm:cxn modelId="{AAC26556-D805-44E2-AB83-C3D6353A654B}" srcId="{D243BB47-E2FA-42F2-B68E-92997A7C65E0}" destId="{0A2F8D13-1CC5-4434-818B-F51436F44890}" srcOrd="0" destOrd="0" parTransId="{D337D183-93B8-4A4C-9E85-7F90B85760C2}" sibTransId="{1D473DE5-8BA7-422E-B7C8-F54D165804F3}"/>
    <dgm:cxn modelId="{A993C67E-97F5-48A3-8913-294B9B92D012}" type="presOf" srcId="{D243BB47-E2FA-42F2-B68E-92997A7C65E0}" destId="{48296F63-0A74-4B97-A728-816513E2C7DA}" srcOrd="0" destOrd="0" presId="urn:microsoft.com/office/officeart/2005/8/layout/vList2"/>
    <dgm:cxn modelId="{F6D2914F-EF00-46DF-9608-12C7D5C6A5B6}" type="presParOf" srcId="{48296F63-0A74-4B97-A728-816513E2C7DA}" destId="{228B47EC-AE77-4D54-8087-EDB1B90505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20EB27-B8A5-44C8-9C75-813A5A03BDC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419"/>
        </a:p>
      </dgm:t>
    </dgm:pt>
    <dgm:pt modelId="{A5068E1B-B0B9-41FB-B680-4EED422DCCBB}">
      <dgm:prSet/>
      <dgm:spPr/>
      <dgm:t>
        <a:bodyPr/>
        <a:lstStyle/>
        <a:p>
          <a:r>
            <a:rPr lang="es-EC" b="1" dirty="0"/>
            <a:t>Objetivo General </a:t>
          </a:r>
        </a:p>
        <a:p>
          <a:r>
            <a:rPr lang="es-EC" dirty="0"/>
            <a:t>Proporcionar un marco de referencia que de sostenibilidad al manejo eficiente de los recursos y sus finanzas en los emprendimientos del sector alimentario del cantón Machala, enfocado a dar sostenibilidad a la planificación del negocio. </a:t>
          </a:r>
          <a:endParaRPr lang="en-US" dirty="0"/>
        </a:p>
      </dgm:t>
    </dgm:pt>
    <dgm:pt modelId="{CB2CD06D-F370-4593-8D8C-C2FE33631585}" type="parTrans" cxnId="{C6744D1B-F0D2-4CB1-81E2-DE254330F7F9}">
      <dgm:prSet/>
      <dgm:spPr/>
      <dgm:t>
        <a:bodyPr/>
        <a:lstStyle/>
        <a:p>
          <a:endParaRPr lang="es-419"/>
        </a:p>
      </dgm:t>
    </dgm:pt>
    <dgm:pt modelId="{E1C6A149-E737-450A-9235-AD4439CBC1BA}" type="sibTrans" cxnId="{C6744D1B-F0D2-4CB1-81E2-DE254330F7F9}">
      <dgm:prSet/>
      <dgm:spPr/>
      <dgm:t>
        <a:bodyPr/>
        <a:lstStyle/>
        <a:p>
          <a:endParaRPr lang="es-419"/>
        </a:p>
      </dgm:t>
    </dgm:pt>
    <dgm:pt modelId="{3F47B09E-6CD0-42BC-AF18-1C4120F9C578}" type="pres">
      <dgm:prSet presAssocID="{EE20EB27-B8A5-44C8-9C75-813A5A03BDC2}" presName="outerComposite" presStyleCnt="0">
        <dgm:presLayoutVars>
          <dgm:chMax val="5"/>
          <dgm:dir/>
          <dgm:resizeHandles val="exact"/>
        </dgm:presLayoutVars>
      </dgm:prSet>
      <dgm:spPr/>
    </dgm:pt>
    <dgm:pt modelId="{2C3CCEAA-5AB4-47D8-B0B4-461DD299BC8B}" type="pres">
      <dgm:prSet presAssocID="{EE20EB27-B8A5-44C8-9C75-813A5A03BDC2}" presName="dummyMaxCanvas" presStyleCnt="0">
        <dgm:presLayoutVars/>
      </dgm:prSet>
      <dgm:spPr/>
    </dgm:pt>
    <dgm:pt modelId="{BE7C2D14-1348-431B-BD12-147805119B52}" type="pres">
      <dgm:prSet presAssocID="{EE20EB27-B8A5-44C8-9C75-813A5A03BDC2}" presName="OneNode_1" presStyleLbl="node1" presStyleIdx="0" presStyleCnt="1" custLinFactNeighborY="-12488">
        <dgm:presLayoutVars>
          <dgm:bulletEnabled val="1"/>
        </dgm:presLayoutVars>
      </dgm:prSet>
      <dgm:spPr/>
    </dgm:pt>
  </dgm:ptLst>
  <dgm:cxnLst>
    <dgm:cxn modelId="{C6744D1B-F0D2-4CB1-81E2-DE254330F7F9}" srcId="{EE20EB27-B8A5-44C8-9C75-813A5A03BDC2}" destId="{A5068E1B-B0B9-41FB-B680-4EED422DCCBB}" srcOrd="0" destOrd="0" parTransId="{CB2CD06D-F370-4593-8D8C-C2FE33631585}" sibTransId="{E1C6A149-E737-450A-9235-AD4439CBC1BA}"/>
    <dgm:cxn modelId="{17EE7237-6BB1-4DB9-B940-80B91186A8E4}" type="presOf" srcId="{EE20EB27-B8A5-44C8-9C75-813A5A03BDC2}" destId="{3F47B09E-6CD0-42BC-AF18-1C4120F9C578}" srcOrd="0" destOrd="0" presId="urn:microsoft.com/office/officeart/2005/8/layout/vProcess5"/>
    <dgm:cxn modelId="{8BD2C169-24D7-4A5E-BD23-096B747AE714}" type="presOf" srcId="{A5068E1B-B0B9-41FB-B680-4EED422DCCBB}" destId="{BE7C2D14-1348-431B-BD12-147805119B52}" srcOrd="0" destOrd="0" presId="urn:microsoft.com/office/officeart/2005/8/layout/vProcess5"/>
    <dgm:cxn modelId="{9D82ADA8-FDB3-4A90-8DD8-7D578C421866}" type="presParOf" srcId="{3F47B09E-6CD0-42BC-AF18-1C4120F9C578}" destId="{2C3CCEAA-5AB4-47D8-B0B4-461DD299BC8B}" srcOrd="0" destOrd="0" presId="urn:microsoft.com/office/officeart/2005/8/layout/vProcess5"/>
    <dgm:cxn modelId="{F9FA0091-B865-4070-8D8A-F339831D5858}" type="presParOf" srcId="{3F47B09E-6CD0-42BC-AF18-1C4120F9C578}" destId="{BE7C2D14-1348-431B-BD12-147805119B52}" srcOrd="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9010F-A174-420B-ADBC-456CF2478C37}">
      <dsp:nvSpPr>
        <dsp:cNvPr id="0" name=""/>
        <dsp:cNvSpPr/>
      </dsp:nvSpPr>
      <dsp:spPr>
        <a:xfrm>
          <a:off x="3395735" y="2728"/>
          <a:ext cx="3820202" cy="37850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Planteamiento del problema</a:t>
          </a:r>
          <a:endParaRPr lang="en-US" sz="1900" kern="1200"/>
        </a:p>
      </dsp:txBody>
      <dsp:txXfrm>
        <a:off x="3414212" y="21205"/>
        <a:ext cx="3783248" cy="341548"/>
      </dsp:txXfrm>
    </dsp:sp>
    <dsp:sp modelId="{88BFDF73-5D51-4E05-B2D8-4F14C36A5BA1}">
      <dsp:nvSpPr>
        <dsp:cNvPr id="0" name=""/>
        <dsp:cNvSpPr/>
      </dsp:nvSpPr>
      <dsp:spPr>
        <a:xfrm>
          <a:off x="3395735" y="400156"/>
          <a:ext cx="3820202" cy="378502"/>
        </a:xfrm>
        <a:prstGeom prst="round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Objetivos </a:t>
          </a:r>
          <a:endParaRPr lang="en-US" sz="1900" kern="1200"/>
        </a:p>
      </dsp:txBody>
      <dsp:txXfrm>
        <a:off x="3414212" y="418633"/>
        <a:ext cx="3783248" cy="341548"/>
      </dsp:txXfrm>
    </dsp:sp>
    <dsp:sp modelId="{09368E72-5DB4-4F60-B6E3-2F5D0040CAE3}">
      <dsp:nvSpPr>
        <dsp:cNvPr id="0" name=""/>
        <dsp:cNvSpPr/>
      </dsp:nvSpPr>
      <dsp:spPr>
        <a:xfrm>
          <a:off x="3395735" y="797584"/>
          <a:ext cx="3820202" cy="378502"/>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Variables e Hipótesis</a:t>
          </a:r>
          <a:endParaRPr lang="en-US" sz="1900" kern="1200"/>
        </a:p>
      </dsp:txBody>
      <dsp:txXfrm>
        <a:off x="3414212" y="816061"/>
        <a:ext cx="3783248" cy="341548"/>
      </dsp:txXfrm>
    </dsp:sp>
    <dsp:sp modelId="{3F3C2B72-1C39-436C-BD6E-A464270A75C2}">
      <dsp:nvSpPr>
        <dsp:cNvPr id="0" name=""/>
        <dsp:cNvSpPr/>
      </dsp:nvSpPr>
      <dsp:spPr>
        <a:xfrm>
          <a:off x="3395735" y="1195012"/>
          <a:ext cx="3820202" cy="378502"/>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Justificación </a:t>
          </a:r>
          <a:endParaRPr lang="en-US" sz="1900" kern="1200"/>
        </a:p>
      </dsp:txBody>
      <dsp:txXfrm>
        <a:off x="3414212" y="1213489"/>
        <a:ext cx="3783248" cy="341548"/>
      </dsp:txXfrm>
    </dsp:sp>
    <dsp:sp modelId="{96EC093B-A98B-4E3E-832A-CC34DEF4054A}">
      <dsp:nvSpPr>
        <dsp:cNvPr id="0" name=""/>
        <dsp:cNvSpPr/>
      </dsp:nvSpPr>
      <dsp:spPr>
        <a:xfrm>
          <a:off x="3395735" y="1592440"/>
          <a:ext cx="3820202" cy="378502"/>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Teorías propuestas </a:t>
          </a:r>
          <a:endParaRPr lang="en-US" sz="1900" kern="1200"/>
        </a:p>
      </dsp:txBody>
      <dsp:txXfrm>
        <a:off x="3414212" y="1610917"/>
        <a:ext cx="3783248" cy="341548"/>
      </dsp:txXfrm>
    </dsp:sp>
    <dsp:sp modelId="{BB0BBEA4-4DE0-4921-A5B8-D9256406F721}">
      <dsp:nvSpPr>
        <dsp:cNvPr id="0" name=""/>
        <dsp:cNvSpPr/>
      </dsp:nvSpPr>
      <dsp:spPr>
        <a:xfrm>
          <a:off x="3395735" y="1989868"/>
          <a:ext cx="3820202" cy="378502"/>
        </a:xfrm>
        <a:prstGeom prst="round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Leyes relacionadas </a:t>
          </a:r>
          <a:endParaRPr lang="en-US" sz="1900" kern="1200"/>
        </a:p>
      </dsp:txBody>
      <dsp:txXfrm>
        <a:off x="3414212" y="2008345"/>
        <a:ext cx="3783248" cy="341548"/>
      </dsp:txXfrm>
    </dsp:sp>
    <dsp:sp modelId="{68BCC50A-AB04-4890-A179-27A1946FA9FC}">
      <dsp:nvSpPr>
        <dsp:cNvPr id="0" name=""/>
        <dsp:cNvSpPr/>
      </dsp:nvSpPr>
      <dsp:spPr>
        <a:xfrm>
          <a:off x="3395735" y="2387296"/>
          <a:ext cx="3820202" cy="378502"/>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Conceptos básicos</a:t>
          </a:r>
          <a:endParaRPr lang="en-US" sz="1900" kern="1200"/>
        </a:p>
      </dsp:txBody>
      <dsp:txXfrm>
        <a:off x="3414212" y="2405773"/>
        <a:ext cx="3783248" cy="341548"/>
      </dsp:txXfrm>
    </dsp:sp>
    <dsp:sp modelId="{6E0DA394-2151-4717-B64D-8CEA5ECCA2B0}">
      <dsp:nvSpPr>
        <dsp:cNvPr id="0" name=""/>
        <dsp:cNvSpPr/>
      </dsp:nvSpPr>
      <dsp:spPr>
        <a:xfrm>
          <a:off x="3395735" y="2784724"/>
          <a:ext cx="3820202" cy="378502"/>
        </a:xfrm>
        <a:prstGeom prst="round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Metodología</a:t>
          </a:r>
          <a:endParaRPr lang="en-US" sz="1900" kern="1200"/>
        </a:p>
      </dsp:txBody>
      <dsp:txXfrm>
        <a:off x="3414212" y="2803201"/>
        <a:ext cx="3783248" cy="341548"/>
      </dsp:txXfrm>
    </dsp:sp>
    <dsp:sp modelId="{DD8DF940-0809-42DF-AFB5-6621E6796F3B}">
      <dsp:nvSpPr>
        <dsp:cNvPr id="0" name=""/>
        <dsp:cNvSpPr/>
      </dsp:nvSpPr>
      <dsp:spPr>
        <a:xfrm>
          <a:off x="3395735" y="3182151"/>
          <a:ext cx="3820202" cy="378502"/>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Resultados inferencial</a:t>
          </a:r>
          <a:endParaRPr lang="en-US" sz="1900" kern="1200"/>
        </a:p>
      </dsp:txBody>
      <dsp:txXfrm>
        <a:off x="3414212" y="3200628"/>
        <a:ext cx="3783248" cy="341548"/>
      </dsp:txXfrm>
    </dsp:sp>
    <dsp:sp modelId="{AB6A7798-C1F3-43AD-AFF3-57CC33C78267}">
      <dsp:nvSpPr>
        <dsp:cNvPr id="0" name=""/>
        <dsp:cNvSpPr/>
      </dsp:nvSpPr>
      <dsp:spPr>
        <a:xfrm>
          <a:off x="3395735" y="3579579"/>
          <a:ext cx="3820202" cy="378502"/>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Propuesta</a:t>
          </a:r>
          <a:endParaRPr lang="en-US" sz="1900" kern="1200"/>
        </a:p>
      </dsp:txBody>
      <dsp:txXfrm>
        <a:off x="3414212" y="3598056"/>
        <a:ext cx="3783248" cy="341548"/>
      </dsp:txXfrm>
    </dsp:sp>
    <dsp:sp modelId="{B93FE7A7-DF28-4F70-AD15-A5C6C955E1A9}">
      <dsp:nvSpPr>
        <dsp:cNvPr id="0" name=""/>
        <dsp:cNvSpPr/>
      </dsp:nvSpPr>
      <dsp:spPr>
        <a:xfrm>
          <a:off x="3395735" y="3977007"/>
          <a:ext cx="3820202" cy="378502"/>
        </a:xfrm>
        <a:prstGeom prst="round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Conclusiones</a:t>
          </a:r>
          <a:endParaRPr lang="en-US" sz="1900" kern="1200"/>
        </a:p>
      </dsp:txBody>
      <dsp:txXfrm>
        <a:off x="3414212" y="3995484"/>
        <a:ext cx="3783248" cy="341548"/>
      </dsp:txXfrm>
    </dsp:sp>
    <dsp:sp modelId="{8CDB6CD5-C644-4570-929A-6D3D4AB8458B}">
      <dsp:nvSpPr>
        <dsp:cNvPr id="0" name=""/>
        <dsp:cNvSpPr/>
      </dsp:nvSpPr>
      <dsp:spPr>
        <a:xfrm>
          <a:off x="3395735" y="4374435"/>
          <a:ext cx="3820202" cy="378502"/>
        </a:xfrm>
        <a:prstGeom prst="round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419" sz="1900" kern="1200"/>
            <a:t>Recomendaciones </a:t>
          </a:r>
          <a:endParaRPr lang="en-US" sz="1900" kern="1200"/>
        </a:p>
      </dsp:txBody>
      <dsp:txXfrm>
        <a:off x="3414212" y="4392912"/>
        <a:ext cx="3783248" cy="3415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A80B-632C-474A-B8CA-5FEF35FFB386}">
      <dsp:nvSpPr>
        <dsp:cNvPr id="0" name=""/>
        <dsp:cNvSpPr/>
      </dsp:nvSpPr>
      <dsp:spPr>
        <a:xfrm>
          <a:off x="9529" y="320039"/>
          <a:ext cx="2848235" cy="1789048"/>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Determinar las principales necesidades de inversión de los emprendimientos del sector alimentario. </a:t>
          </a:r>
          <a:endParaRPr lang="en-US" sz="1800" kern="1200" dirty="0"/>
        </a:p>
      </dsp:txBody>
      <dsp:txXfrm>
        <a:off x="61928" y="372438"/>
        <a:ext cx="2743437" cy="1684250"/>
      </dsp:txXfrm>
    </dsp:sp>
    <dsp:sp modelId="{533550CF-A542-4D8F-8521-8682C9D6D22F}">
      <dsp:nvSpPr>
        <dsp:cNvPr id="0" name=""/>
        <dsp:cNvSpPr/>
      </dsp:nvSpPr>
      <dsp:spPr>
        <a:xfrm>
          <a:off x="3142588" y="861382"/>
          <a:ext cx="603825" cy="70636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419" sz="1400" kern="1200"/>
        </a:p>
      </dsp:txBody>
      <dsp:txXfrm>
        <a:off x="3142588" y="1002654"/>
        <a:ext cx="422678" cy="423818"/>
      </dsp:txXfrm>
    </dsp:sp>
    <dsp:sp modelId="{A53BA094-7A39-4498-984E-F0EA51A29B7B}">
      <dsp:nvSpPr>
        <dsp:cNvPr id="0" name=""/>
        <dsp:cNvSpPr/>
      </dsp:nvSpPr>
      <dsp:spPr>
        <a:xfrm>
          <a:off x="3997059" y="320039"/>
          <a:ext cx="2848235" cy="1789048"/>
        </a:xfrm>
        <a:prstGeom prst="roundRect">
          <a:avLst>
            <a:gd name="adj" fmla="val 100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Proponer alternativas de financiamiento para los emprendimientos en el marco de su crecimiento y sostenibilidad a los negocios. </a:t>
          </a:r>
          <a:endParaRPr lang="en-US" sz="1800" kern="1200" dirty="0"/>
        </a:p>
      </dsp:txBody>
      <dsp:txXfrm>
        <a:off x="4049458" y="372438"/>
        <a:ext cx="2743437" cy="1684250"/>
      </dsp:txXfrm>
    </dsp:sp>
    <dsp:sp modelId="{85A9C5B7-75C2-4492-898D-247B9665BFE6}">
      <dsp:nvSpPr>
        <dsp:cNvPr id="0" name=""/>
        <dsp:cNvSpPr/>
      </dsp:nvSpPr>
      <dsp:spPr>
        <a:xfrm>
          <a:off x="7130119" y="861382"/>
          <a:ext cx="603825" cy="706362"/>
        </a:xfrm>
        <a:prstGeom prst="righ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419" sz="1400" kern="1200"/>
        </a:p>
      </dsp:txBody>
      <dsp:txXfrm>
        <a:off x="7130119" y="1002654"/>
        <a:ext cx="422678" cy="423818"/>
      </dsp:txXfrm>
    </dsp:sp>
    <dsp:sp modelId="{2AAAAA92-DDB2-45DC-99B2-36E24773F227}">
      <dsp:nvSpPr>
        <dsp:cNvPr id="0" name=""/>
        <dsp:cNvSpPr/>
      </dsp:nvSpPr>
      <dsp:spPr>
        <a:xfrm>
          <a:off x="7984589" y="320039"/>
          <a:ext cx="2848235" cy="1789048"/>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t>Evaluar los índices financieros utilizados para correcta estructura de financiamiento en los emprendimientos. </a:t>
          </a:r>
          <a:endParaRPr lang="en-US" sz="1800" kern="1200"/>
        </a:p>
      </dsp:txBody>
      <dsp:txXfrm>
        <a:off x="8036988" y="372438"/>
        <a:ext cx="2743437" cy="1684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3033F-ED37-467D-AAEE-C33603BA6290}">
      <dsp:nvSpPr>
        <dsp:cNvPr id="0" name=""/>
        <dsp:cNvSpPr/>
      </dsp:nvSpPr>
      <dsp:spPr>
        <a:xfrm>
          <a:off x="0" y="63820"/>
          <a:ext cx="10515600" cy="1459758"/>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a:t>A pesar de que los financieros tradicionales son una alternativa segura para obtener créditos, su tasa de interés en la mayoría de los casos se convierte en una difícil carga para los pequeños negocios que no tienen los recursos suficientes para sustentar los intereses de cada préstamo.</a:t>
          </a:r>
          <a:endParaRPr lang="en-US" sz="1700" kern="1200"/>
        </a:p>
      </dsp:txBody>
      <dsp:txXfrm>
        <a:off x="71260" y="135080"/>
        <a:ext cx="10373080" cy="1317238"/>
      </dsp:txXfrm>
    </dsp:sp>
    <dsp:sp modelId="{F30714F4-4AD6-4236-B3FE-2C687C8BC5B1}">
      <dsp:nvSpPr>
        <dsp:cNvPr id="0" name=""/>
        <dsp:cNvSpPr/>
      </dsp:nvSpPr>
      <dsp:spPr>
        <a:xfrm>
          <a:off x="0" y="1572539"/>
          <a:ext cx="10515600" cy="1459758"/>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dirty="0"/>
            <a:t>El estudio estadístico permitió determinar la influencia de la variable independiente en los emprendimientos del sector donde el 38,9% considera que el financiamiento en los emprendimientos es “algo influyente” el 37% piensa que es “influyente” el 18,5% asume que es “muy influyente “y el 5,6% manifiesta que el financiamiento es “poco influyente”, </a:t>
          </a:r>
          <a:endParaRPr lang="en-US" sz="1700" kern="1200" dirty="0"/>
        </a:p>
      </dsp:txBody>
      <dsp:txXfrm>
        <a:off x="71260" y="1643799"/>
        <a:ext cx="10373080" cy="1317238"/>
      </dsp:txXfrm>
    </dsp:sp>
    <dsp:sp modelId="{C3EF3CF0-24D4-4044-B754-B44A1E1BF8FD}">
      <dsp:nvSpPr>
        <dsp:cNvPr id="0" name=""/>
        <dsp:cNvSpPr/>
      </dsp:nvSpPr>
      <dsp:spPr>
        <a:xfrm>
          <a:off x="0" y="3081257"/>
          <a:ext cx="10515600" cy="1459758"/>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419" sz="1700" kern="1200" dirty="0"/>
            <a:t>Se comprueba que: a) el genero del emprendedor no influye en la estructura de financiamiento, b) el servicio que brinda no influye en la estructura de financiamiento, c) el tipo de emprendedor no influye en la estructura de financiamiento, d) La formalización o el registro de las transacciones no influye en la estructura de financiamiento. A diferencia del difícil acceso al financiamiento y los obstáculos para emprender donde existe influencia en el modelo del negocio. </a:t>
          </a:r>
          <a:endParaRPr lang="en-US" sz="1700" kern="1200" dirty="0"/>
        </a:p>
      </dsp:txBody>
      <dsp:txXfrm>
        <a:off x="71260" y="3152517"/>
        <a:ext cx="10373080" cy="13172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C49EB-6171-4CA0-BF3E-1A674700060F}">
      <dsp:nvSpPr>
        <dsp:cNvPr id="0" name=""/>
        <dsp:cNvSpPr/>
      </dsp:nvSpPr>
      <dsp:spPr>
        <a:xfrm>
          <a:off x="0" y="81411"/>
          <a:ext cx="10515600" cy="993128"/>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Se recomienda para futuras investigaciones ampliar la población de estudio </a:t>
          </a:r>
          <a:endParaRPr lang="en-US" sz="2500" kern="1200"/>
        </a:p>
      </dsp:txBody>
      <dsp:txXfrm>
        <a:off x="48481" y="129892"/>
        <a:ext cx="10418638" cy="896166"/>
      </dsp:txXfrm>
    </dsp:sp>
    <dsp:sp modelId="{A7C54A41-2924-4C83-A3CE-ABA676B9B395}">
      <dsp:nvSpPr>
        <dsp:cNvPr id="0" name=""/>
        <dsp:cNvSpPr/>
      </dsp:nvSpPr>
      <dsp:spPr>
        <a:xfrm>
          <a:off x="0" y="1146540"/>
          <a:ext cx="10515600" cy="993128"/>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Promover el uso de alternativas de financiamiento, que garantice la optimización de los recursos económicos. </a:t>
          </a:r>
          <a:endParaRPr lang="en-US" sz="2500" kern="1200"/>
        </a:p>
      </dsp:txBody>
      <dsp:txXfrm>
        <a:off x="48481" y="1195021"/>
        <a:ext cx="10418638" cy="896166"/>
      </dsp:txXfrm>
    </dsp:sp>
    <dsp:sp modelId="{483FF46B-B6D5-4417-8607-E118FCEB4F34}">
      <dsp:nvSpPr>
        <dsp:cNvPr id="0" name=""/>
        <dsp:cNvSpPr/>
      </dsp:nvSpPr>
      <dsp:spPr>
        <a:xfrm>
          <a:off x="0" y="2211669"/>
          <a:ext cx="10515600" cy="993128"/>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Implementar un programa de educación financiera para los emprendedores que están iniciando su negocio.</a:t>
          </a:r>
          <a:endParaRPr lang="en-US" sz="2500" kern="1200"/>
        </a:p>
      </dsp:txBody>
      <dsp:txXfrm>
        <a:off x="48481" y="2260150"/>
        <a:ext cx="10418638" cy="896166"/>
      </dsp:txXfrm>
    </dsp:sp>
    <dsp:sp modelId="{1F83CFBE-4826-45CD-85E6-0EA787D929DE}">
      <dsp:nvSpPr>
        <dsp:cNvPr id="0" name=""/>
        <dsp:cNvSpPr/>
      </dsp:nvSpPr>
      <dsp:spPr>
        <a:xfrm>
          <a:off x="0" y="3276797"/>
          <a:ext cx="10515600" cy="993128"/>
        </a:xfrm>
        <a:prstGeom prst="round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Financiar sus negocios con recursos que sean legales </a:t>
          </a:r>
          <a:endParaRPr lang="en-US" sz="2500" kern="1200"/>
        </a:p>
      </dsp:txBody>
      <dsp:txXfrm>
        <a:off x="48481" y="3325278"/>
        <a:ext cx="10418638"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0A7D0-2E69-4CF7-A8E6-6B3B486F1F96}">
      <dsp:nvSpPr>
        <dsp:cNvPr id="0" name=""/>
        <dsp:cNvSpPr/>
      </dsp:nvSpPr>
      <dsp:spPr>
        <a:xfrm>
          <a:off x="0" y="96055"/>
          <a:ext cx="9171398" cy="839109"/>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dirty="0"/>
            <a:t>Identificar las fuentes de financiamiento de los emprendimientos del sector Alimentario del cantón Machala, provincia de El Oro, mediante el análisis de cada uno de los casos de estudio obtenidos de la muestra. </a:t>
          </a:r>
          <a:endParaRPr lang="en-US" sz="1500" kern="1200" dirty="0"/>
        </a:p>
      </dsp:txBody>
      <dsp:txXfrm>
        <a:off x="40962" y="137017"/>
        <a:ext cx="9089474" cy="757185"/>
      </dsp:txXfrm>
    </dsp:sp>
    <dsp:sp modelId="{66F7D182-2DA3-42C2-866D-7B886A314948}">
      <dsp:nvSpPr>
        <dsp:cNvPr id="0" name=""/>
        <dsp:cNvSpPr/>
      </dsp:nvSpPr>
      <dsp:spPr>
        <a:xfrm>
          <a:off x="0" y="978365"/>
          <a:ext cx="9171398" cy="839109"/>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a:t>Realizar un diagnóstico de la incidencia de la estructura de financiamiento en el modelo de negocio de los emprendimientos del cantón Machala, provincia de El Oro, mediante la recopilación de información a través de encuestas. </a:t>
          </a:r>
          <a:endParaRPr lang="en-US" sz="1500" kern="1200"/>
        </a:p>
      </dsp:txBody>
      <dsp:txXfrm>
        <a:off x="40962" y="1019327"/>
        <a:ext cx="9089474" cy="757185"/>
      </dsp:txXfrm>
    </dsp:sp>
    <dsp:sp modelId="{D832F4E7-0ACE-4BA4-8107-BF29930278CB}">
      <dsp:nvSpPr>
        <dsp:cNvPr id="0" name=""/>
        <dsp:cNvSpPr/>
      </dsp:nvSpPr>
      <dsp:spPr>
        <a:xfrm>
          <a:off x="0" y="1860674"/>
          <a:ext cx="9171398" cy="839109"/>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a:t>Determinar la relación entre la estructura de financiamiento y el modelo de negocio a través de herramientas estadísticas. </a:t>
          </a:r>
          <a:endParaRPr lang="en-US" sz="1500" kern="1200"/>
        </a:p>
      </dsp:txBody>
      <dsp:txXfrm>
        <a:off x="40962" y="1901636"/>
        <a:ext cx="9089474" cy="757185"/>
      </dsp:txXfrm>
    </dsp:sp>
    <dsp:sp modelId="{F84D4C7B-4438-4D48-9605-D98956D904E6}">
      <dsp:nvSpPr>
        <dsp:cNvPr id="0" name=""/>
        <dsp:cNvSpPr/>
      </dsp:nvSpPr>
      <dsp:spPr>
        <a:xfrm>
          <a:off x="0" y="2742983"/>
          <a:ext cx="9171398" cy="839109"/>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419" sz="1500" kern="1200"/>
            <a:t>Proponer una alternativa para el mejoramiento de la estructura de financiamiento y el modelo de negocio del sector alimentario del cantón Machala, provincia de El Oro. </a:t>
          </a:r>
          <a:endParaRPr lang="en-US" sz="1500" kern="1200"/>
        </a:p>
      </dsp:txBody>
      <dsp:txXfrm>
        <a:off x="40962" y="2783945"/>
        <a:ext cx="9089474" cy="757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C5114-C96E-4D08-B64D-E000B4275819}">
      <dsp:nvSpPr>
        <dsp:cNvPr id="0" name=""/>
        <dsp:cNvSpPr/>
      </dsp:nvSpPr>
      <dsp:spPr>
        <a:xfrm>
          <a:off x="0" y="71035"/>
          <a:ext cx="10420202" cy="24330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14300" lvl="1" indent="-114300" algn="l" defTabSz="666750">
            <a:lnSpc>
              <a:spcPct val="90000"/>
            </a:lnSpc>
            <a:spcBef>
              <a:spcPct val="0"/>
            </a:spcBef>
            <a:spcAft>
              <a:spcPct val="20000"/>
            </a:spcAft>
            <a:buNone/>
          </a:pPr>
          <a:r>
            <a:rPr lang="es-419" sz="1600" kern="1200" dirty="0">
              <a:solidFill>
                <a:prstClr val="black">
                  <a:hueOff val="0"/>
                  <a:satOff val="0"/>
                  <a:lumOff val="0"/>
                  <a:alphaOff val="0"/>
                </a:prstClr>
              </a:solidFill>
              <a:latin typeface="Calibri" panose="020F0502020204030204"/>
              <a:ea typeface="+mn-ea"/>
              <a:cs typeface="+mn-cs"/>
            </a:rPr>
            <a:t>    Teoría de la Estructura de Capital de Modigliani – Miller</a:t>
          </a:r>
          <a:endParaRPr lang="en-US" sz="1600" kern="1200" dirty="0">
            <a:solidFill>
              <a:prstClr val="black">
                <a:hueOff val="0"/>
                <a:satOff val="0"/>
                <a:lumOff val="0"/>
                <a:alphaOff val="0"/>
              </a:prstClr>
            </a:solidFill>
            <a:latin typeface="Calibri" panose="020F0502020204030204"/>
            <a:ea typeface="+mn-ea"/>
            <a:cs typeface="+mn-cs"/>
          </a:endParaRPr>
        </a:p>
      </dsp:txBody>
      <dsp:txXfrm>
        <a:off x="11877" y="82912"/>
        <a:ext cx="10396448" cy="219554"/>
      </dsp:txXfrm>
    </dsp:sp>
    <dsp:sp modelId="{7B60022E-E2D5-46EA-BB70-38E34F72E722}">
      <dsp:nvSpPr>
        <dsp:cNvPr id="0" name=""/>
        <dsp:cNvSpPr/>
      </dsp:nvSpPr>
      <dsp:spPr>
        <a:xfrm>
          <a:off x="0" y="369064"/>
          <a:ext cx="10420202" cy="750696"/>
        </a:xfrm>
        <a:prstGeom prst="round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kern="1200" dirty="0"/>
            <a:t>Expone a la deuda como un escudo para la agregar valor a la empresa  </a:t>
          </a:r>
          <a:endParaRPr lang="en-US" sz="1800" kern="1200" dirty="0"/>
        </a:p>
      </dsp:txBody>
      <dsp:txXfrm>
        <a:off x="36646" y="405710"/>
        <a:ext cx="10346910" cy="677404"/>
      </dsp:txXfrm>
    </dsp:sp>
    <dsp:sp modelId="{0C737913-8D35-414C-A647-C03FFDF0C0E8}">
      <dsp:nvSpPr>
        <dsp:cNvPr id="0" name=""/>
        <dsp:cNvSpPr/>
      </dsp:nvSpPr>
      <dsp:spPr>
        <a:xfrm>
          <a:off x="0" y="1119760"/>
          <a:ext cx="1042020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41"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s-419" sz="1600" kern="1200" dirty="0"/>
            <a:t>Teoría de Equilibrio Estático de Kraus y </a:t>
          </a:r>
          <a:r>
            <a:rPr lang="es-419" sz="1600" kern="1200" dirty="0" err="1"/>
            <a:t>Litzenberg</a:t>
          </a:r>
          <a:endParaRPr lang="en-US" sz="1600" kern="1200" dirty="0"/>
        </a:p>
      </dsp:txBody>
      <dsp:txXfrm>
        <a:off x="0" y="1119760"/>
        <a:ext cx="10420202" cy="314640"/>
      </dsp:txXfrm>
    </dsp:sp>
    <dsp:sp modelId="{467D5897-091D-418D-9779-3FF3DA388CF5}">
      <dsp:nvSpPr>
        <dsp:cNvPr id="0" name=""/>
        <dsp:cNvSpPr/>
      </dsp:nvSpPr>
      <dsp:spPr>
        <a:xfrm>
          <a:off x="0" y="1434400"/>
          <a:ext cx="10420202" cy="750696"/>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kern="1200"/>
            <a:t>Propone buscar un equilibrio entre los costos que genera una deuda y los beneficios obtenidos</a:t>
          </a:r>
          <a:endParaRPr lang="en-US" sz="1800" kern="1200"/>
        </a:p>
      </dsp:txBody>
      <dsp:txXfrm>
        <a:off x="36646" y="1471046"/>
        <a:ext cx="10346910" cy="677404"/>
      </dsp:txXfrm>
    </dsp:sp>
    <dsp:sp modelId="{1E3505EA-6D54-4BE1-9EE9-212703669385}">
      <dsp:nvSpPr>
        <dsp:cNvPr id="0" name=""/>
        <dsp:cNvSpPr/>
      </dsp:nvSpPr>
      <dsp:spPr>
        <a:xfrm>
          <a:off x="0" y="2185097"/>
          <a:ext cx="1042020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41"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s-419" sz="1600" kern="1200" dirty="0"/>
            <a:t>Teoría del Orden Jerárquico de Myers y </a:t>
          </a:r>
          <a:r>
            <a:rPr lang="es-419" sz="1600" kern="1200" dirty="0" err="1"/>
            <a:t>Majluf</a:t>
          </a:r>
          <a:r>
            <a:rPr lang="es-419" sz="1600" kern="1200" dirty="0"/>
            <a:t> </a:t>
          </a:r>
          <a:endParaRPr lang="en-US" sz="1600" kern="1200" dirty="0"/>
        </a:p>
      </dsp:txBody>
      <dsp:txXfrm>
        <a:off x="0" y="2185097"/>
        <a:ext cx="10420202" cy="314640"/>
      </dsp:txXfrm>
    </dsp:sp>
    <dsp:sp modelId="{20FB0B39-3E0D-47F7-A8A9-B81FB3251BD8}">
      <dsp:nvSpPr>
        <dsp:cNvPr id="0" name=""/>
        <dsp:cNvSpPr/>
      </dsp:nvSpPr>
      <dsp:spPr>
        <a:xfrm>
          <a:off x="0" y="2499737"/>
          <a:ext cx="10420202" cy="750696"/>
        </a:xfrm>
        <a:prstGeom prst="round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kern="1200" dirty="0"/>
            <a:t>Propone elegir el financiamiento estratégicamente donde los empresarios elijen un apalancamiento de acuerdo a su necesidad que comienza por lo interno a lo externo.     </a:t>
          </a:r>
          <a:endParaRPr lang="en-US" sz="1800" kern="1200" dirty="0"/>
        </a:p>
      </dsp:txBody>
      <dsp:txXfrm>
        <a:off x="36646" y="2536383"/>
        <a:ext cx="10346910" cy="677404"/>
      </dsp:txXfrm>
    </dsp:sp>
    <dsp:sp modelId="{284A3306-85C0-4CF0-817F-AB55ED2088F7}">
      <dsp:nvSpPr>
        <dsp:cNvPr id="0" name=""/>
        <dsp:cNvSpPr/>
      </dsp:nvSpPr>
      <dsp:spPr>
        <a:xfrm>
          <a:off x="0" y="3250434"/>
          <a:ext cx="1042020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41"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s-419" sz="1600" kern="1200" dirty="0"/>
            <a:t>Teoría de los Recursos y Capacidades</a:t>
          </a:r>
          <a:endParaRPr lang="en-US" sz="1600" kern="1200" dirty="0"/>
        </a:p>
      </dsp:txBody>
      <dsp:txXfrm>
        <a:off x="0" y="3250434"/>
        <a:ext cx="10420202" cy="314640"/>
      </dsp:txXfrm>
    </dsp:sp>
    <dsp:sp modelId="{63D1D1BD-A11C-4CC4-B24F-8E1EAA411DD7}">
      <dsp:nvSpPr>
        <dsp:cNvPr id="0" name=""/>
        <dsp:cNvSpPr/>
      </dsp:nvSpPr>
      <dsp:spPr>
        <a:xfrm>
          <a:off x="0" y="3565074"/>
          <a:ext cx="10420202" cy="750696"/>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kern="1200"/>
            <a:t>Propone lograr una ventaja competitiva, basado en los factores que controla la empresa en coordinación con los procesos organizativos </a:t>
          </a:r>
          <a:endParaRPr lang="en-US" sz="1800" kern="1200"/>
        </a:p>
      </dsp:txBody>
      <dsp:txXfrm>
        <a:off x="36646" y="3601720"/>
        <a:ext cx="10346910" cy="677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B4574-4436-4CDA-9DC7-468E15A397CC}">
      <dsp:nvSpPr>
        <dsp:cNvPr id="0" name=""/>
        <dsp:cNvSpPr/>
      </dsp:nvSpPr>
      <dsp:spPr>
        <a:xfrm>
          <a:off x="0" y="477495"/>
          <a:ext cx="3665667" cy="1466266"/>
        </a:xfrm>
        <a:prstGeom prst="chevr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C" sz="1800" kern="1200" dirty="0"/>
            <a:t>Se basa en una nueva empresa que debe estar relacionado con algo nuevo, innovador o desafiante. </a:t>
          </a:r>
          <a:endParaRPr lang="en-US" sz="1800" kern="1200" dirty="0"/>
        </a:p>
      </dsp:txBody>
      <dsp:txXfrm>
        <a:off x="733133" y="477495"/>
        <a:ext cx="2199401" cy="1466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D5CF5-2726-49FA-9675-A097F0EA5742}">
      <dsp:nvSpPr>
        <dsp:cNvPr id="0" name=""/>
        <dsp:cNvSpPr/>
      </dsp:nvSpPr>
      <dsp:spPr>
        <a:xfrm>
          <a:off x="540609" y="0"/>
          <a:ext cx="3594097" cy="132101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419" sz="1700" kern="1200" dirty="0"/>
            <a:t>Su elección depende únicamente del desarrollo y fortalecimiento del negocio, para esto la ley de emprendimientos estipula la creación de nuevos tipos de créditos. </a:t>
          </a:r>
          <a:endParaRPr lang="en-US" sz="1700" kern="1200" dirty="0"/>
        </a:p>
      </dsp:txBody>
      <dsp:txXfrm>
        <a:off x="579300" y="38691"/>
        <a:ext cx="3516715" cy="1243631"/>
      </dsp:txXfrm>
    </dsp:sp>
    <dsp:sp modelId="{A11B0CAB-01AD-4C82-8300-3040494395CE}">
      <dsp:nvSpPr>
        <dsp:cNvPr id="0" name=""/>
        <dsp:cNvSpPr/>
      </dsp:nvSpPr>
      <dsp:spPr>
        <a:xfrm>
          <a:off x="4504677" y="0"/>
          <a:ext cx="3312301" cy="1377565"/>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419" sz="1700" kern="1200" dirty="0"/>
            <a:t>Emprendimientos a </a:t>
          </a:r>
          <a:r>
            <a:rPr lang="en-US" sz="1700" kern="1200" dirty="0" err="1"/>
            <a:t>peque</a:t>
          </a:r>
          <a:r>
            <a:rPr lang="es-EC" sz="1700" kern="1200" dirty="0" err="1"/>
            <a:t>ños</a:t>
          </a:r>
          <a:r>
            <a:rPr lang="es-EC" sz="1700" kern="1200" dirty="0"/>
            <a:t> empresarios por medio de entidades financieras publicas como privadas</a:t>
          </a:r>
          <a:endParaRPr lang="en-US" sz="1700" kern="1200" dirty="0"/>
        </a:p>
      </dsp:txBody>
      <dsp:txXfrm>
        <a:off x="4545025" y="40348"/>
        <a:ext cx="3231605" cy="1296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C13C6-C3EC-43EB-8AD3-3B5827A2FA6E}">
      <dsp:nvSpPr>
        <dsp:cNvPr id="0" name=""/>
        <dsp:cNvSpPr/>
      </dsp:nvSpPr>
      <dsp:spPr>
        <a:xfrm>
          <a:off x="2400" y="0"/>
          <a:ext cx="2341617" cy="5655364"/>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Factoring </a:t>
          </a:r>
          <a:endParaRPr lang="en-US" sz="1200" kern="1200" dirty="0">
            <a:solidFill>
              <a:schemeClr val="tx1"/>
            </a:solidFill>
          </a:endParaRPr>
        </a:p>
      </dsp:txBody>
      <dsp:txXfrm>
        <a:off x="70984" y="68584"/>
        <a:ext cx="2204449" cy="5518196"/>
      </dsp:txXfrm>
    </dsp:sp>
    <dsp:sp modelId="{EFA2BAF1-3D26-49E3-92F3-6B5ABEF5FE99}">
      <dsp:nvSpPr>
        <dsp:cNvPr id="0" name=""/>
        <dsp:cNvSpPr/>
      </dsp:nvSpPr>
      <dsp:spPr>
        <a:xfrm>
          <a:off x="2737409" y="0"/>
          <a:ext cx="2341617" cy="565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Ayuda al empresario a no perder la solvencia, obteniendo una liquidez oportuna que es aprovechada para adquirir ofertas de forma inmediatas, o cumplir con sus obligaciones </a:t>
          </a:r>
          <a:endParaRPr lang="en-US" sz="1100" kern="1200" dirty="0"/>
        </a:p>
      </dsp:txBody>
      <dsp:txXfrm>
        <a:off x="2805993" y="68584"/>
        <a:ext cx="2204449" cy="5518196"/>
      </dsp:txXfrm>
    </dsp:sp>
    <dsp:sp modelId="{91FC7F37-72BA-4809-AE30-E54707298E5D}">
      <dsp:nvSpPr>
        <dsp:cNvPr id="0" name=""/>
        <dsp:cNvSpPr/>
      </dsp:nvSpPr>
      <dsp:spPr>
        <a:xfrm>
          <a:off x="5472418" y="0"/>
          <a:ext cx="2341617" cy="5655364"/>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Crowdfunding</a:t>
          </a:r>
          <a:r>
            <a:rPr lang="es-EC" sz="1100" kern="1200" dirty="0"/>
            <a:t> </a:t>
          </a:r>
          <a:endParaRPr lang="en-US" sz="1100" kern="1200" dirty="0"/>
        </a:p>
      </dsp:txBody>
      <dsp:txXfrm>
        <a:off x="5541002" y="68584"/>
        <a:ext cx="2204449" cy="5518196"/>
      </dsp:txXfrm>
    </dsp:sp>
    <dsp:sp modelId="{88C4B829-4922-4274-8C12-890AFC7ECEB7}">
      <dsp:nvSpPr>
        <dsp:cNvPr id="0" name=""/>
        <dsp:cNvSpPr/>
      </dsp:nvSpPr>
      <dsp:spPr>
        <a:xfrm>
          <a:off x="8207427" y="0"/>
          <a:ext cx="2341617" cy="56553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dirty="0"/>
            <a:t>Ofrece la oportunidad a los emprendedores para que puedan llevar a cabo sus iniciativas sin necesidad de grandes inversiones, el cual permite anunciar los proyectos creado canales que facilitan la difusión y promoción.   </a:t>
          </a:r>
          <a:endParaRPr lang="en-US" sz="1050" kern="1200" dirty="0"/>
        </a:p>
      </dsp:txBody>
      <dsp:txXfrm>
        <a:off x="8276011" y="68584"/>
        <a:ext cx="2204449" cy="5518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7786B-3954-4681-BDB0-DAFBDCBCC9CA}">
      <dsp:nvSpPr>
        <dsp:cNvPr id="0" name=""/>
        <dsp:cNvSpPr/>
      </dsp:nvSpPr>
      <dsp:spPr>
        <a:xfrm>
          <a:off x="-426306" y="1415395"/>
          <a:ext cx="3886200" cy="3886200"/>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6C534-C177-4552-B5E6-3606C6FC3EEE}">
      <dsp:nvSpPr>
        <dsp:cNvPr id="0" name=""/>
        <dsp:cNvSpPr/>
      </dsp:nvSpPr>
      <dsp:spPr>
        <a:xfrm>
          <a:off x="129096" y="1970797"/>
          <a:ext cx="2775394" cy="2775394"/>
        </a:xfrm>
        <a:prstGeom prst="ellipse">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7308D-2822-4E3F-9346-3AFD33626CBF}">
      <dsp:nvSpPr>
        <dsp:cNvPr id="0" name=""/>
        <dsp:cNvSpPr/>
      </dsp:nvSpPr>
      <dsp:spPr>
        <a:xfrm>
          <a:off x="684175" y="2525876"/>
          <a:ext cx="1665236" cy="1665236"/>
        </a:xfrm>
        <a:prstGeom prst="ellipse">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D1BE3-B0C2-4D63-93AD-AA8D3CA99A47}">
      <dsp:nvSpPr>
        <dsp:cNvPr id="0" name=""/>
        <dsp:cNvSpPr/>
      </dsp:nvSpPr>
      <dsp:spPr>
        <a:xfrm>
          <a:off x="1239254" y="3080955"/>
          <a:ext cx="555078" cy="55507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50FD9-8909-43E6-8F32-A15D983EFC0A}">
      <dsp:nvSpPr>
        <dsp:cNvPr id="0" name=""/>
        <dsp:cNvSpPr/>
      </dsp:nvSpPr>
      <dsp:spPr>
        <a:xfrm>
          <a:off x="736509" y="209147"/>
          <a:ext cx="3648325" cy="92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736509" y="209147"/>
        <a:ext cx="3648325" cy="929449"/>
      </dsp:txXfrm>
    </dsp:sp>
    <dsp:sp modelId="{27F476CE-D0B1-4494-B577-A54F4880D44A}">
      <dsp:nvSpPr>
        <dsp:cNvPr id="0" name=""/>
        <dsp:cNvSpPr/>
      </dsp:nvSpPr>
      <dsp:spPr>
        <a:xfrm>
          <a:off x="3503469" y="1114917"/>
          <a:ext cx="485775"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A46517-B20A-4F51-82E0-CEFD229902F9}">
      <dsp:nvSpPr>
        <dsp:cNvPr id="0" name=""/>
        <dsp:cNvSpPr/>
      </dsp:nvSpPr>
      <dsp:spPr>
        <a:xfrm rot="5400000">
          <a:off x="4035171" y="2954343"/>
          <a:ext cx="2746248" cy="213741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DF31300-3020-4A09-BDF8-243E7E0C8749}">
      <dsp:nvSpPr>
        <dsp:cNvPr id="0" name=""/>
        <dsp:cNvSpPr/>
      </dsp:nvSpPr>
      <dsp:spPr>
        <a:xfrm>
          <a:off x="4107593" y="1049444"/>
          <a:ext cx="1943100" cy="92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s-EC" sz="1200" u="sng" kern="1200" noProof="0" dirty="0"/>
            <a:t>Liquidez.</a:t>
          </a:r>
          <a:r>
            <a:rPr lang="es-EC" sz="1200" kern="1200" noProof="0" dirty="0"/>
            <a:t> Indica la proporción de efectivo disponible que tiene la empresa.</a:t>
          </a:r>
        </a:p>
      </dsp:txBody>
      <dsp:txXfrm>
        <a:off x="4107593" y="1049444"/>
        <a:ext cx="1943100" cy="929449"/>
      </dsp:txXfrm>
    </dsp:sp>
    <dsp:sp modelId="{2F23FF10-E52B-476D-A41F-E6C9BEDAF17A}">
      <dsp:nvSpPr>
        <dsp:cNvPr id="0" name=""/>
        <dsp:cNvSpPr/>
      </dsp:nvSpPr>
      <dsp:spPr>
        <a:xfrm>
          <a:off x="3621818" y="1514169"/>
          <a:ext cx="48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8C7DE-FC0B-4FF5-BB23-F8431F5C4B24}">
      <dsp:nvSpPr>
        <dsp:cNvPr id="0" name=""/>
        <dsp:cNvSpPr/>
      </dsp:nvSpPr>
      <dsp:spPr>
        <a:xfrm rot="5400000">
          <a:off x="1655401" y="1804986"/>
          <a:ext cx="2255291" cy="167430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435C5E-59F3-4D44-8EAA-E54A273334CB}">
      <dsp:nvSpPr>
        <dsp:cNvPr id="0" name=""/>
        <dsp:cNvSpPr/>
      </dsp:nvSpPr>
      <dsp:spPr>
        <a:xfrm>
          <a:off x="4107593" y="1978893"/>
          <a:ext cx="1943100" cy="92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s-419" sz="1200" u="sng" kern="1200"/>
            <a:t>Rentabilidad.</a:t>
          </a:r>
          <a:r>
            <a:rPr lang="es-419" sz="1200" kern="1200"/>
            <a:t> Permite medir el rendimiento que proporciona un determinado sector. </a:t>
          </a:r>
          <a:endParaRPr lang="en-US" sz="1200" kern="1200"/>
        </a:p>
      </dsp:txBody>
      <dsp:txXfrm>
        <a:off x="4107593" y="1978893"/>
        <a:ext cx="1943100" cy="929449"/>
      </dsp:txXfrm>
    </dsp:sp>
    <dsp:sp modelId="{FF2D96E3-7621-4DE7-BD4A-7B552CC8EC65}">
      <dsp:nvSpPr>
        <dsp:cNvPr id="0" name=""/>
        <dsp:cNvSpPr/>
      </dsp:nvSpPr>
      <dsp:spPr>
        <a:xfrm>
          <a:off x="3621818" y="2443618"/>
          <a:ext cx="48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0DE4B-E547-4DA7-93F8-0FB691D7BA31}">
      <dsp:nvSpPr>
        <dsp:cNvPr id="0" name=""/>
        <dsp:cNvSpPr/>
      </dsp:nvSpPr>
      <dsp:spPr>
        <a:xfrm rot="5400000">
          <a:off x="2115592" y="2657035"/>
          <a:ext cx="1720291" cy="129216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3FE15-713E-4427-B36E-9508A43C23D2}">
      <dsp:nvSpPr>
        <dsp:cNvPr id="0" name=""/>
        <dsp:cNvSpPr/>
      </dsp:nvSpPr>
      <dsp:spPr>
        <a:xfrm>
          <a:off x="4107593" y="2908343"/>
          <a:ext cx="1943100" cy="92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s-419" sz="1200" u="sng" kern="1200" dirty="0"/>
            <a:t>Endeudamiento.</a:t>
          </a:r>
          <a:r>
            <a:rPr lang="es-419" sz="1200" kern="1200" dirty="0"/>
            <a:t> Uno de los indicadores considerados por las entidades financieras, para determinar el nivel de endeudamiento</a:t>
          </a:r>
          <a:endParaRPr lang="en-US" sz="1200" kern="1200" dirty="0"/>
        </a:p>
      </dsp:txBody>
      <dsp:txXfrm>
        <a:off x="4107593" y="2908343"/>
        <a:ext cx="1943100" cy="929449"/>
      </dsp:txXfrm>
    </dsp:sp>
    <dsp:sp modelId="{776D2A5B-EA0E-4C9D-AE14-0288C2FE9913}">
      <dsp:nvSpPr>
        <dsp:cNvPr id="0" name=""/>
        <dsp:cNvSpPr/>
      </dsp:nvSpPr>
      <dsp:spPr>
        <a:xfrm>
          <a:off x="3621818" y="3373068"/>
          <a:ext cx="48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84C7-F6DC-4E8C-83DE-53941143045C}">
      <dsp:nvSpPr>
        <dsp:cNvPr id="0" name=""/>
        <dsp:cNvSpPr/>
      </dsp:nvSpPr>
      <dsp:spPr>
        <a:xfrm rot="5400000">
          <a:off x="2576884" y="3512453"/>
          <a:ext cx="1182441" cy="902893"/>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47EC-AE77-4D54-8087-EDB1B90505CB}">
      <dsp:nvSpPr>
        <dsp:cNvPr id="0" name=""/>
        <dsp:cNvSpPr/>
      </dsp:nvSpPr>
      <dsp:spPr>
        <a:xfrm>
          <a:off x="0" y="12288"/>
          <a:ext cx="8755252" cy="71604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de gestión que viabilice el funcionamiento y proporcione orientación sobre la administración de los recursos financieros a los emprendimientos nuevos y establecidos</a:t>
          </a:r>
          <a:endParaRPr lang="en-US" sz="1800" kern="1200" dirty="0"/>
        </a:p>
      </dsp:txBody>
      <dsp:txXfrm>
        <a:off x="34954" y="47242"/>
        <a:ext cx="8685344" cy="646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C2D14-1348-431B-BD12-147805119B52}">
      <dsp:nvSpPr>
        <dsp:cNvPr id="0" name=""/>
        <dsp:cNvSpPr/>
      </dsp:nvSpPr>
      <dsp:spPr>
        <a:xfrm>
          <a:off x="0" y="417122"/>
          <a:ext cx="10842356" cy="1111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b="1" kern="1200" dirty="0"/>
            <a:t>Objetivo General </a:t>
          </a:r>
        </a:p>
        <a:p>
          <a:pPr marL="0" lvl="0" indent="0" algn="ctr" defTabSz="755650">
            <a:lnSpc>
              <a:spcPct val="90000"/>
            </a:lnSpc>
            <a:spcBef>
              <a:spcPct val="0"/>
            </a:spcBef>
            <a:spcAft>
              <a:spcPct val="35000"/>
            </a:spcAft>
            <a:buNone/>
          </a:pPr>
          <a:r>
            <a:rPr lang="es-EC" sz="1700" kern="1200" dirty="0"/>
            <a:t>Proporcionar un marco de referencia que de sostenibilidad al manejo eficiente de los recursos y sus finanzas en los emprendimientos del sector alimentario del cantón Machala, enfocado a dar sostenibilidad a la planificación del negocio. </a:t>
          </a:r>
          <a:endParaRPr lang="en-US" sz="1700" kern="1200" dirty="0"/>
        </a:p>
      </dsp:txBody>
      <dsp:txXfrm>
        <a:off x="32569" y="449691"/>
        <a:ext cx="10777218" cy="10468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B8319-5F3B-4FB1-94DD-A032B4B92E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F3922C60-5870-42F3-8700-1F4DD7D3D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51E5C2DB-E388-4675-8BA3-70B5A9FF709B}"/>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2ECF4DC0-B19E-46CB-9D64-E9DDCB2A3B1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D806099-520C-4F5F-87C5-D8EF97100467}"/>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329004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BA940-D711-4AC1-9872-07A9CC50CFD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319D1A2D-1C59-416E-B681-2F35A12DCE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0100F7D-BD76-4866-A509-79FEABF8F885}"/>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0876A9B9-EB2F-491A-8801-80AF5B18AEB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D76E4D1-4E1F-4A0C-92D5-2066F7BEEBBE}"/>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389154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308409-B47E-4CB3-91C9-8184DABFD4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48D64D7-5F71-48EE-A7A1-22B9BA41330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71A46B5-0FBB-430F-B21D-F9DF1E2BCEF6}"/>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9C434873-105F-4B2F-A8D5-1E5C771733E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C18DBF1-FD45-483E-A932-1634FD60C821}"/>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30001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1A173-032A-4D42-8791-A96C9C0567A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379FA56E-138F-4CFF-8EA9-F359138912B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CD9753A-63EE-4C8E-AC66-40BB8ED79ECB}"/>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7789024E-645D-48B8-995C-C9AE745A51F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99AE5F3E-0AA9-43EF-88C4-C663A7B89135}"/>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95111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E5357-45AC-4C48-B948-03E59F1999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F970F8E8-37C1-4078-9CF3-BEF5D20024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4028648-7EE4-4417-AC7B-6353A492C99C}"/>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083C817F-75AD-4F90-92C3-54D5D9FE6DB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87ABB2C-8997-46DC-AA8F-2C0F317F8FEA}"/>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2161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9E5D0-48C7-4518-9039-DC82DDB0C6A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6053832-B022-4126-9CC5-B421FF471B6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E03E9770-99FC-406E-B5FF-8B92F70977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5C3467A4-AA28-48F6-8CDF-5038E903AC99}"/>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6" name="Marcador de pie de página 5">
            <a:extLst>
              <a:ext uri="{FF2B5EF4-FFF2-40B4-BE49-F238E27FC236}">
                <a16:creationId xmlns:a16="http://schemas.microsoft.com/office/drawing/2014/main" id="{31D3FDF6-99A3-4AE9-B919-0652CC2FBE5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1A3FCDB4-01EF-4919-8C9C-2DDA75085991}"/>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6245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F8E31-9C9B-4CD7-8934-870D74B01D1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9FACE14-C394-40F5-BFA5-104418E90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BCAD06-21CB-4541-875A-4A778723FC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B4232FDD-7C6B-4306-B0AE-850F25428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B3491B-572C-42DD-A874-1E78C5F82E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CF663CC6-CA62-40BA-9A3C-8AC189F08210}"/>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8" name="Marcador de pie de página 7">
            <a:extLst>
              <a:ext uri="{FF2B5EF4-FFF2-40B4-BE49-F238E27FC236}">
                <a16:creationId xmlns:a16="http://schemas.microsoft.com/office/drawing/2014/main" id="{CCF1AAE6-C30A-47C6-993D-565B576EDAEB}"/>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F392EBAB-9C8C-41EB-B3FF-9E522B6EF21D}"/>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39492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05EC8-BED7-4738-9957-F0E5578B294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5CABD2BD-594F-4FFE-B5A9-77CC33A765B2}"/>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4" name="Marcador de pie de página 3">
            <a:extLst>
              <a:ext uri="{FF2B5EF4-FFF2-40B4-BE49-F238E27FC236}">
                <a16:creationId xmlns:a16="http://schemas.microsoft.com/office/drawing/2014/main" id="{A8BD8AF6-F05E-4179-B37C-D91361FE4531}"/>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12D519B2-BB57-4091-B06B-28DA13266E53}"/>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19210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3667BD-631E-4839-B4BF-FE927972A8B0}"/>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3" name="Marcador de pie de página 2">
            <a:extLst>
              <a:ext uri="{FF2B5EF4-FFF2-40B4-BE49-F238E27FC236}">
                <a16:creationId xmlns:a16="http://schemas.microsoft.com/office/drawing/2014/main" id="{83EDB91E-2D69-4CB9-AF13-D780E3169AA7}"/>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47ED9D3B-8352-4DB5-8A7D-12AA4615D31F}"/>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186382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005F1-1227-4A63-894A-5DF94F3699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761A8B1-FBDB-40DE-8261-128363E3A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75F85CB0-70B3-409A-94AB-D713860B3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E538BC-A82D-42B2-ABA0-FE10AF975347}"/>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6" name="Marcador de pie de página 5">
            <a:extLst>
              <a:ext uri="{FF2B5EF4-FFF2-40B4-BE49-F238E27FC236}">
                <a16:creationId xmlns:a16="http://schemas.microsoft.com/office/drawing/2014/main" id="{F9B3ABB7-13F1-4AAA-AECB-205347F689D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1F4F10FF-D4E6-4F03-9C9A-DA4638B95001}"/>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262076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31DF7-7B13-45F5-BF15-152A3DC5CB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97B894D4-41FC-45D4-98E0-A714AD637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D198B159-152A-4449-86DA-89E195AC8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CC38EC-3D48-49A9-BB87-0312CA03F70F}"/>
              </a:ext>
            </a:extLst>
          </p:cNvPr>
          <p:cNvSpPr>
            <a:spLocks noGrp="1"/>
          </p:cNvSpPr>
          <p:nvPr>
            <p:ph type="dt" sz="half" idx="10"/>
          </p:nvPr>
        </p:nvSpPr>
        <p:spPr/>
        <p:txBody>
          <a:bodyPr/>
          <a:lstStyle/>
          <a:p>
            <a:fld id="{D014560C-60BF-484A-85EC-125C98F36965}" type="datetimeFigureOut">
              <a:rPr lang="es-419" smtClean="0"/>
              <a:t>22/2/2022</a:t>
            </a:fld>
            <a:endParaRPr lang="es-419"/>
          </a:p>
        </p:txBody>
      </p:sp>
      <p:sp>
        <p:nvSpPr>
          <p:cNvPr id="6" name="Marcador de pie de página 5">
            <a:extLst>
              <a:ext uri="{FF2B5EF4-FFF2-40B4-BE49-F238E27FC236}">
                <a16:creationId xmlns:a16="http://schemas.microsoft.com/office/drawing/2014/main" id="{8D4DCEAB-7D01-4FF6-971F-BAFCB970CEA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121CBAF4-2FA5-4E28-89B4-B26D3A3555F2}"/>
              </a:ext>
            </a:extLst>
          </p:cNvPr>
          <p:cNvSpPr>
            <a:spLocks noGrp="1"/>
          </p:cNvSpPr>
          <p:nvPr>
            <p:ph type="sldNum" sz="quarter" idx="12"/>
          </p:nvPr>
        </p:nvSpPr>
        <p:spPr/>
        <p:txBody>
          <a:bodyPr/>
          <a:lstStyle/>
          <a:p>
            <a:fld id="{618FD00A-0E19-479F-96F8-B8E1883C464F}" type="slidenum">
              <a:rPr lang="es-419" smtClean="0"/>
              <a:t>‹Nº›</a:t>
            </a:fld>
            <a:endParaRPr lang="es-419"/>
          </a:p>
        </p:txBody>
      </p:sp>
    </p:spTree>
    <p:extLst>
      <p:ext uri="{BB962C8B-B14F-4D97-AF65-F5344CB8AC3E}">
        <p14:creationId xmlns:p14="http://schemas.microsoft.com/office/powerpoint/2010/main" val="147912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7E0A73-EA23-4A13-A762-CC899E90F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A77D109-5637-49C1-8470-8809E0399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5F6DB22-8216-4D77-9D8E-D8B08FFF1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4560C-60BF-484A-85EC-125C98F36965}" type="datetimeFigureOut">
              <a:rPr lang="es-419" smtClean="0"/>
              <a:t>22/2/2022</a:t>
            </a:fld>
            <a:endParaRPr lang="es-419"/>
          </a:p>
        </p:txBody>
      </p:sp>
      <p:sp>
        <p:nvSpPr>
          <p:cNvPr id="5" name="Marcador de pie de página 4">
            <a:extLst>
              <a:ext uri="{FF2B5EF4-FFF2-40B4-BE49-F238E27FC236}">
                <a16:creationId xmlns:a16="http://schemas.microsoft.com/office/drawing/2014/main" id="{666FB376-A593-4CC0-A968-0C914EEF1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3588534D-AFA3-4C69-9F0A-7B2862F4A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FD00A-0E19-479F-96F8-B8E1883C464F}" type="slidenum">
              <a:rPr lang="es-419" smtClean="0"/>
              <a:t>‹Nº›</a:t>
            </a:fld>
            <a:endParaRPr lang="es-419"/>
          </a:p>
        </p:txBody>
      </p:sp>
    </p:spTree>
    <p:extLst>
      <p:ext uri="{BB962C8B-B14F-4D97-AF65-F5344CB8AC3E}">
        <p14:creationId xmlns:p14="http://schemas.microsoft.com/office/powerpoint/2010/main" val="114067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78B84-C852-4D04-9800-F5B148C5D809}"/>
              </a:ext>
            </a:extLst>
          </p:cNvPr>
          <p:cNvSpPr>
            <a:spLocks noGrp="1"/>
          </p:cNvSpPr>
          <p:nvPr>
            <p:ph type="ctrTitle"/>
          </p:nvPr>
        </p:nvSpPr>
        <p:spPr>
          <a:xfrm>
            <a:off x="1484243" y="1581040"/>
            <a:ext cx="9223513" cy="2387600"/>
          </a:xfrm>
        </p:spPr>
        <p:txBody>
          <a:bodyPr>
            <a:normAutofit/>
          </a:bodyPr>
          <a:lstStyle/>
          <a:p>
            <a:r>
              <a:rPr lang="es-419" sz="3200" dirty="0"/>
              <a:t>ANÁLISIS DE LA ESTRUCTURA DE FINANCIAMIENTO EN LOS EMPRENDIMIENTOS DEL SECTOR ALIMENTARIO Y SU INCIDENCIA EN EL MODELO DE NEGOCIO DEL CANTÓN MACHALA, PROVINCIA DE EL ORO EN EL AÑO 2020</a:t>
            </a:r>
          </a:p>
        </p:txBody>
      </p:sp>
      <p:sp>
        <p:nvSpPr>
          <p:cNvPr id="3" name="Subtítulo 2">
            <a:extLst>
              <a:ext uri="{FF2B5EF4-FFF2-40B4-BE49-F238E27FC236}">
                <a16:creationId xmlns:a16="http://schemas.microsoft.com/office/drawing/2014/main" id="{61942450-DCFF-4C5D-BD76-D6E2800F43F3}"/>
              </a:ext>
            </a:extLst>
          </p:cNvPr>
          <p:cNvSpPr>
            <a:spLocks noGrp="1"/>
          </p:cNvSpPr>
          <p:nvPr>
            <p:ph type="subTitle" idx="1"/>
          </p:nvPr>
        </p:nvSpPr>
        <p:spPr>
          <a:xfrm>
            <a:off x="2395331" y="4083160"/>
            <a:ext cx="7008847" cy="2045322"/>
          </a:xfrm>
        </p:spPr>
        <p:txBody>
          <a:bodyPr>
            <a:normAutofit/>
          </a:bodyPr>
          <a:lstStyle/>
          <a:p>
            <a:r>
              <a:rPr lang="es-419" dirty="0"/>
              <a:t>Carreras de Finanzas y Auditoria </a:t>
            </a:r>
          </a:p>
          <a:p>
            <a:r>
              <a:rPr lang="es-419" dirty="0"/>
              <a:t>Trabajo de titulación previo a la obtención del título de Licenciatura en Finanzas, Contador Publico – Auditor </a:t>
            </a:r>
          </a:p>
          <a:p>
            <a:r>
              <a:rPr lang="es-419" dirty="0"/>
              <a:t>Luis Valdivieso Orozco </a:t>
            </a:r>
          </a:p>
        </p:txBody>
      </p:sp>
      <p:pic>
        <p:nvPicPr>
          <p:cNvPr id="4" name="Picture 2" descr="Repositorio de la Universidad de Fuerzas Armadas ESPE: Entrar">
            <a:extLst>
              <a:ext uri="{FF2B5EF4-FFF2-40B4-BE49-F238E27FC236}">
                <a16:creationId xmlns:a16="http://schemas.microsoft.com/office/drawing/2014/main" id="{98CE5A4C-58EC-40E3-B23A-446822063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71" y="315093"/>
            <a:ext cx="992188" cy="82427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BAC3177-9992-4159-81D7-F7D8E92F69AC}"/>
              </a:ext>
            </a:extLst>
          </p:cNvPr>
          <p:cNvCxnSpPr/>
          <p:nvPr/>
        </p:nvCxnSpPr>
        <p:spPr>
          <a:xfrm>
            <a:off x="1643270" y="315093"/>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BB71CDB0-A5E1-4469-83F7-123BCE437F3A}"/>
              </a:ext>
            </a:extLst>
          </p:cNvPr>
          <p:cNvSpPr/>
          <p:nvPr/>
        </p:nvSpPr>
        <p:spPr>
          <a:xfrm>
            <a:off x="1643268" y="330731"/>
            <a:ext cx="1899343" cy="28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Universidad de las</a:t>
            </a:r>
          </a:p>
        </p:txBody>
      </p:sp>
      <p:sp>
        <p:nvSpPr>
          <p:cNvPr id="8" name="Rectángulo 7">
            <a:extLst>
              <a:ext uri="{FF2B5EF4-FFF2-40B4-BE49-F238E27FC236}">
                <a16:creationId xmlns:a16="http://schemas.microsoft.com/office/drawing/2014/main" id="{06AC1199-DE05-416F-850D-5D1E00BE7889}"/>
              </a:ext>
            </a:extLst>
          </p:cNvPr>
          <p:cNvSpPr/>
          <p:nvPr/>
        </p:nvSpPr>
        <p:spPr>
          <a:xfrm>
            <a:off x="1643269" y="556110"/>
            <a:ext cx="1795314" cy="283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Fuerzas Armadas </a:t>
            </a:r>
          </a:p>
        </p:txBody>
      </p:sp>
      <p:sp>
        <p:nvSpPr>
          <p:cNvPr id="9" name="Rectángulo 8">
            <a:extLst>
              <a:ext uri="{FF2B5EF4-FFF2-40B4-BE49-F238E27FC236}">
                <a16:creationId xmlns:a16="http://schemas.microsoft.com/office/drawing/2014/main" id="{E130B8F2-6CF4-4241-8BFD-65FB583EE6CA}"/>
              </a:ext>
            </a:extLst>
          </p:cNvPr>
          <p:cNvSpPr/>
          <p:nvPr/>
        </p:nvSpPr>
        <p:spPr>
          <a:xfrm>
            <a:off x="1552159" y="810889"/>
            <a:ext cx="871330" cy="283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ESPE</a:t>
            </a:r>
          </a:p>
        </p:txBody>
      </p:sp>
    </p:spTree>
    <p:extLst>
      <p:ext uri="{BB962C8B-B14F-4D97-AF65-F5344CB8AC3E}">
        <p14:creationId xmlns:p14="http://schemas.microsoft.com/office/powerpoint/2010/main" val="417425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27CD85-E7D9-4159-8F25-2AFBFDBBAAEF}"/>
              </a:ext>
            </a:extLst>
          </p:cNvPr>
          <p:cNvSpPr>
            <a:spLocks noGrp="1"/>
          </p:cNvSpPr>
          <p:nvPr>
            <p:ph idx="1"/>
          </p:nvPr>
        </p:nvSpPr>
        <p:spPr>
          <a:xfrm>
            <a:off x="838200" y="625642"/>
            <a:ext cx="10515600" cy="5551321"/>
          </a:xfrm>
        </p:spPr>
        <p:txBody>
          <a:bodyPr/>
          <a:lstStyle/>
          <a:p>
            <a:pPr marL="0" indent="0">
              <a:buNone/>
            </a:pPr>
            <a:r>
              <a:rPr lang="es-EC" b="1" dirty="0"/>
              <a:t>Estructura de Financiamiento </a:t>
            </a:r>
          </a:p>
          <a:p>
            <a:pPr marL="0" indent="0">
              <a:buNone/>
            </a:pPr>
            <a:r>
              <a:rPr lang="es-419" dirty="0"/>
              <a:t>Es la forma en la cual se financian los activos de una empresa, que son destinados a la adquisición de los bienes de capital y a la inversión corriente.</a:t>
            </a:r>
          </a:p>
          <a:p>
            <a:pPr marL="0" indent="0">
              <a:buNone/>
            </a:pPr>
            <a:endParaRPr lang="es-419" dirty="0"/>
          </a:p>
        </p:txBody>
      </p:sp>
      <p:pic>
        <p:nvPicPr>
          <p:cNvPr id="5" name="Imagen 4">
            <a:extLst>
              <a:ext uri="{FF2B5EF4-FFF2-40B4-BE49-F238E27FC236}">
                <a16:creationId xmlns:a16="http://schemas.microsoft.com/office/drawing/2014/main" id="{5F8470B6-784C-4EAC-BEBB-5D632E379E1D}"/>
              </a:ext>
            </a:extLst>
          </p:cNvPr>
          <p:cNvPicPr>
            <a:picLocks noChangeAspect="1"/>
          </p:cNvPicPr>
          <p:nvPr/>
        </p:nvPicPr>
        <p:blipFill>
          <a:blip r:embed="rId2"/>
          <a:stretch>
            <a:fillRect/>
          </a:stretch>
        </p:blipFill>
        <p:spPr>
          <a:xfrm>
            <a:off x="1195278" y="2666883"/>
            <a:ext cx="4343400" cy="1281363"/>
          </a:xfrm>
          <a:prstGeom prst="rect">
            <a:avLst/>
          </a:prstGeom>
        </p:spPr>
      </p:pic>
      <p:pic>
        <p:nvPicPr>
          <p:cNvPr id="7" name="Imagen 6">
            <a:extLst>
              <a:ext uri="{FF2B5EF4-FFF2-40B4-BE49-F238E27FC236}">
                <a16:creationId xmlns:a16="http://schemas.microsoft.com/office/drawing/2014/main" id="{F2098661-ED1A-49E1-ACE3-30D2F5EE3544}"/>
              </a:ext>
            </a:extLst>
          </p:cNvPr>
          <p:cNvPicPr>
            <a:picLocks noChangeAspect="1"/>
          </p:cNvPicPr>
          <p:nvPr/>
        </p:nvPicPr>
        <p:blipFill>
          <a:blip r:embed="rId3"/>
          <a:stretch>
            <a:fillRect/>
          </a:stretch>
        </p:blipFill>
        <p:spPr>
          <a:xfrm>
            <a:off x="5859898" y="3948246"/>
            <a:ext cx="5596947" cy="1713999"/>
          </a:xfrm>
          <a:prstGeom prst="rect">
            <a:avLst/>
          </a:prstGeom>
        </p:spPr>
      </p:pic>
      <p:sp>
        <p:nvSpPr>
          <p:cNvPr id="9" name="CuadroTexto 8">
            <a:extLst>
              <a:ext uri="{FF2B5EF4-FFF2-40B4-BE49-F238E27FC236}">
                <a16:creationId xmlns:a16="http://schemas.microsoft.com/office/drawing/2014/main" id="{23AC29FA-7785-4630-93B9-D3E159A573D3}"/>
              </a:ext>
            </a:extLst>
          </p:cNvPr>
          <p:cNvSpPr txBox="1"/>
          <p:nvPr/>
        </p:nvSpPr>
        <p:spPr>
          <a:xfrm>
            <a:off x="6435149" y="3198167"/>
            <a:ext cx="4682547" cy="461665"/>
          </a:xfrm>
          <a:prstGeom prst="rect">
            <a:avLst/>
          </a:prstGeom>
          <a:noFill/>
        </p:spPr>
        <p:txBody>
          <a:bodyPr wrap="square">
            <a:spAutoFit/>
          </a:bodyPr>
          <a:lstStyle/>
          <a:p>
            <a:pPr marL="0" indent="0">
              <a:buNone/>
            </a:pPr>
            <a:r>
              <a:rPr lang="es-419" sz="2400" b="1" dirty="0"/>
              <a:t>Estructura optima de capital </a:t>
            </a:r>
          </a:p>
        </p:txBody>
      </p:sp>
      <p:sp>
        <p:nvSpPr>
          <p:cNvPr id="8" name="CuadroTexto 7">
            <a:extLst>
              <a:ext uri="{FF2B5EF4-FFF2-40B4-BE49-F238E27FC236}">
                <a16:creationId xmlns:a16="http://schemas.microsoft.com/office/drawing/2014/main" id="{0D27732C-0890-4F17-A5AC-9A4EBFBD59A6}"/>
              </a:ext>
            </a:extLst>
          </p:cNvPr>
          <p:cNvSpPr txBox="1"/>
          <p:nvPr/>
        </p:nvSpPr>
        <p:spPr>
          <a:xfrm>
            <a:off x="0" y="3857074"/>
            <a:ext cx="6096000" cy="276999"/>
          </a:xfrm>
          <a:prstGeom prst="rect">
            <a:avLst/>
          </a:prstGeom>
          <a:noFill/>
        </p:spPr>
        <p:txBody>
          <a:bodyPr wrap="square">
            <a:spAutoFit/>
          </a:bodyPr>
          <a:lstStyle/>
          <a:p>
            <a:pPr algn="ctr"/>
            <a:r>
              <a:rPr lang="es-EC" sz="1200" dirty="0">
                <a:effectLst/>
                <a:latin typeface="Arial" panose="020B0604020202020204" pitchFamily="34" charset="0"/>
                <a:ea typeface="Calibri" panose="020F0502020204030204" pitchFamily="34" charset="0"/>
                <a:cs typeface="Arial" panose="020B0604020202020204" pitchFamily="34" charset="0"/>
              </a:rPr>
              <a:t>Fuente: </a:t>
            </a:r>
            <a:r>
              <a:rPr lang="en-US" sz="1200" i="0" dirty="0">
                <a:effectLst/>
                <a:latin typeface="Arial" panose="020B0604020202020204" pitchFamily="34" charset="0"/>
                <a:ea typeface="Calibri" panose="020F0502020204030204" pitchFamily="34" charset="0"/>
                <a:cs typeface="Arial" panose="020B0604020202020204" pitchFamily="34" charset="0"/>
              </a:rPr>
              <a:t>(</a:t>
            </a:r>
            <a:r>
              <a:rPr lang="en-US" sz="1200" i="0" dirty="0" err="1">
                <a:effectLst/>
                <a:latin typeface="Arial" panose="020B0604020202020204" pitchFamily="34" charset="0"/>
                <a:ea typeface="Calibri" panose="020F0502020204030204" pitchFamily="34" charset="0"/>
                <a:cs typeface="Arial" panose="020B0604020202020204" pitchFamily="34" charset="0"/>
              </a:rPr>
              <a:t>Millas</a:t>
            </a:r>
            <a:r>
              <a:rPr lang="en-US" sz="1200" i="0" dirty="0">
                <a:effectLst/>
                <a:latin typeface="Arial" panose="020B0604020202020204" pitchFamily="34" charset="0"/>
                <a:ea typeface="Calibri" panose="020F0502020204030204" pitchFamily="34" charset="0"/>
                <a:cs typeface="Arial" panose="020B0604020202020204" pitchFamily="34" charset="0"/>
              </a:rPr>
              <a:t> &amp; Soto, 2009)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5389480D-1953-43DB-B718-B4E95F57C677}"/>
              </a:ext>
            </a:extLst>
          </p:cNvPr>
          <p:cNvSpPr txBox="1"/>
          <p:nvPr/>
        </p:nvSpPr>
        <p:spPr>
          <a:xfrm>
            <a:off x="6096000" y="5523745"/>
            <a:ext cx="6096000" cy="276999"/>
          </a:xfrm>
          <a:prstGeom prst="rect">
            <a:avLst/>
          </a:prstGeom>
          <a:noFill/>
        </p:spPr>
        <p:txBody>
          <a:bodyPr wrap="square">
            <a:spAutoFit/>
          </a:bodyPr>
          <a:lstStyle/>
          <a:p>
            <a:r>
              <a:rPr lang="es-EC" sz="1200" dirty="0">
                <a:effectLst/>
                <a:latin typeface="Arial" panose="020B0604020202020204" pitchFamily="34" charset="0"/>
                <a:ea typeface="Calibri" panose="020F0502020204030204" pitchFamily="34" charset="0"/>
                <a:cs typeface="Arial" panose="020B0604020202020204" pitchFamily="34" charset="0"/>
              </a:rPr>
              <a:t>(Esparza, 2021)</a:t>
            </a:r>
            <a:endParaRPr lang="es-419" sz="1200" dirty="0">
              <a:latin typeface="Arial" panose="020B0604020202020204" pitchFamily="34" charset="0"/>
              <a:cs typeface="Arial" panose="020B0604020202020204" pitchFamily="34" charset="0"/>
            </a:endParaRPr>
          </a:p>
        </p:txBody>
      </p:sp>
      <p:sp>
        <p:nvSpPr>
          <p:cNvPr id="11" name="Footer Placeholder 15">
            <a:extLst>
              <a:ext uri="{FF2B5EF4-FFF2-40B4-BE49-F238E27FC236}">
                <a16:creationId xmlns:a16="http://schemas.microsoft.com/office/drawing/2014/main" id="{3AF1CB75-E73A-47E2-9C74-DC13CE69F07F}"/>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8389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88B46B08-5688-492E-A055-6465AA311DEA}"/>
              </a:ext>
            </a:extLst>
          </p:cNvPr>
          <p:cNvSpPr>
            <a:spLocks noGrp="1"/>
          </p:cNvSpPr>
          <p:nvPr>
            <p:ph idx="1"/>
          </p:nvPr>
        </p:nvSpPr>
        <p:spPr>
          <a:xfrm>
            <a:off x="838200" y="624675"/>
            <a:ext cx="10515600" cy="537998"/>
          </a:xfrm>
        </p:spPr>
        <p:txBody>
          <a:bodyPr>
            <a:normAutofit/>
          </a:bodyPr>
          <a:lstStyle/>
          <a:p>
            <a:pPr marL="0" indent="0">
              <a:buNone/>
            </a:pPr>
            <a:r>
              <a:rPr lang="es-EC" b="1" dirty="0"/>
              <a:t>Microempresas en el cantón de Machala </a:t>
            </a:r>
          </a:p>
          <a:p>
            <a:pPr marL="0" indent="0">
              <a:buNone/>
            </a:pPr>
            <a:endParaRPr lang="es-419" dirty="0"/>
          </a:p>
        </p:txBody>
      </p:sp>
      <p:pic>
        <p:nvPicPr>
          <p:cNvPr id="6" name="Imagen 5">
            <a:extLst>
              <a:ext uri="{FF2B5EF4-FFF2-40B4-BE49-F238E27FC236}">
                <a16:creationId xmlns:a16="http://schemas.microsoft.com/office/drawing/2014/main" id="{CB737F03-0A9D-4377-B97E-30A32BA5E88D}"/>
              </a:ext>
            </a:extLst>
          </p:cNvPr>
          <p:cNvPicPr>
            <a:picLocks noChangeAspect="1"/>
          </p:cNvPicPr>
          <p:nvPr/>
        </p:nvPicPr>
        <p:blipFill>
          <a:blip r:embed="rId2"/>
          <a:stretch>
            <a:fillRect/>
          </a:stretch>
        </p:blipFill>
        <p:spPr>
          <a:xfrm>
            <a:off x="1239457" y="3555926"/>
            <a:ext cx="6251408" cy="2594811"/>
          </a:xfrm>
          <a:prstGeom prst="rect">
            <a:avLst/>
          </a:prstGeom>
        </p:spPr>
      </p:pic>
      <p:pic>
        <p:nvPicPr>
          <p:cNvPr id="1026" name="Picture 2" descr="Mapa - Provincia de El Oro - MAP[N]ALL.COM">
            <a:extLst>
              <a:ext uri="{FF2B5EF4-FFF2-40B4-BE49-F238E27FC236}">
                <a16:creationId xmlns:a16="http://schemas.microsoft.com/office/drawing/2014/main" id="{52BF6602-1A84-48E8-A6A8-AAD76AD3D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457" y="1329205"/>
            <a:ext cx="1046184" cy="478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0C48F85-0B69-4CC8-9F33-F767F064DE6C}"/>
              </a:ext>
            </a:extLst>
          </p:cNvPr>
          <p:cNvSpPr/>
          <p:nvPr/>
        </p:nvSpPr>
        <p:spPr>
          <a:xfrm>
            <a:off x="2289688" y="1261656"/>
            <a:ext cx="1877101" cy="61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81.995 empresas </a:t>
            </a:r>
          </a:p>
        </p:txBody>
      </p:sp>
      <p:pic>
        <p:nvPicPr>
          <p:cNvPr id="1028" name="Picture 4" descr="Bandera de Machala - Wikipedia, la enciclopedia libre">
            <a:extLst>
              <a:ext uri="{FF2B5EF4-FFF2-40B4-BE49-F238E27FC236}">
                <a16:creationId xmlns:a16="http://schemas.microsoft.com/office/drawing/2014/main" id="{02EB276A-D311-4AB1-8AB0-E7F51A5D4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54" y="2218841"/>
            <a:ext cx="1046184" cy="53799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85ED45E4-D954-412E-9703-606E9A7E7A0F}"/>
              </a:ext>
            </a:extLst>
          </p:cNvPr>
          <p:cNvSpPr/>
          <p:nvPr/>
        </p:nvSpPr>
        <p:spPr>
          <a:xfrm>
            <a:off x="3216059" y="2218841"/>
            <a:ext cx="1877101" cy="61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13.101 negocios </a:t>
            </a:r>
          </a:p>
        </p:txBody>
      </p:sp>
      <p:sp>
        <p:nvSpPr>
          <p:cNvPr id="9" name="Rectángulo 8">
            <a:extLst>
              <a:ext uri="{FF2B5EF4-FFF2-40B4-BE49-F238E27FC236}">
                <a16:creationId xmlns:a16="http://schemas.microsoft.com/office/drawing/2014/main" id="{B5D2131F-0E06-4D8A-85E2-96240F57F43D}"/>
              </a:ext>
            </a:extLst>
          </p:cNvPr>
          <p:cNvSpPr/>
          <p:nvPr/>
        </p:nvSpPr>
        <p:spPr>
          <a:xfrm>
            <a:off x="4238972" y="1318473"/>
            <a:ext cx="2316412" cy="56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28.695 microempresas </a:t>
            </a:r>
          </a:p>
        </p:txBody>
      </p:sp>
      <p:sp>
        <p:nvSpPr>
          <p:cNvPr id="12" name="Rectángulo 11">
            <a:extLst>
              <a:ext uri="{FF2B5EF4-FFF2-40B4-BE49-F238E27FC236}">
                <a16:creationId xmlns:a16="http://schemas.microsoft.com/office/drawing/2014/main" id="{AC5CDB4A-19D9-4716-BCC5-8A75FFD0CA21}"/>
              </a:ext>
            </a:extLst>
          </p:cNvPr>
          <p:cNvSpPr/>
          <p:nvPr/>
        </p:nvSpPr>
        <p:spPr>
          <a:xfrm>
            <a:off x="5169360" y="2227232"/>
            <a:ext cx="2081018" cy="57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252 MiPymes</a:t>
            </a:r>
          </a:p>
          <a:p>
            <a:pPr algn="ctr"/>
            <a:r>
              <a:rPr lang="es-419" dirty="0">
                <a:solidFill>
                  <a:schemeClr val="tx1"/>
                </a:solidFill>
              </a:rPr>
              <a:t>Situación Contable</a:t>
            </a:r>
          </a:p>
        </p:txBody>
      </p:sp>
      <p:pic>
        <p:nvPicPr>
          <p:cNvPr id="1030" name="Picture 6" descr="Geografía y Ubicación – GAD Municipal del Cantón Santa Rosa">
            <a:extLst>
              <a:ext uri="{FF2B5EF4-FFF2-40B4-BE49-F238E27FC236}">
                <a16:creationId xmlns:a16="http://schemas.microsoft.com/office/drawing/2014/main" id="{AFB6AC6A-D058-4A24-90B6-328D9C45C13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953" t="883" r="742" b="1028"/>
          <a:stretch/>
        </p:blipFill>
        <p:spPr bwMode="auto">
          <a:xfrm>
            <a:off x="8036119" y="1042026"/>
            <a:ext cx="3191124" cy="2891625"/>
          </a:xfrm>
          <a:prstGeom prst="rect">
            <a:avLst/>
          </a:prstGeom>
          <a:noFill/>
          <a:extLst>
            <a:ext uri="{909E8E84-426E-40DD-AFC4-6F175D3DCCD1}">
              <a14:hiddenFill xmlns:a14="http://schemas.microsoft.com/office/drawing/2010/main">
                <a:solidFill>
                  <a:srgbClr val="FFFFFF"/>
                </a:solidFill>
              </a14:hiddenFill>
            </a:ext>
          </a:extLst>
        </p:spPr>
      </p:pic>
      <p:sp>
        <p:nvSpPr>
          <p:cNvPr id="14" name="Abrir corchete 13">
            <a:extLst>
              <a:ext uri="{FF2B5EF4-FFF2-40B4-BE49-F238E27FC236}">
                <a16:creationId xmlns:a16="http://schemas.microsoft.com/office/drawing/2014/main" id="{DD4F5154-1F74-453B-B419-4F5A513E98AD}"/>
              </a:ext>
            </a:extLst>
          </p:cNvPr>
          <p:cNvSpPr/>
          <p:nvPr/>
        </p:nvSpPr>
        <p:spPr>
          <a:xfrm>
            <a:off x="4154610" y="1216015"/>
            <a:ext cx="220166" cy="70489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5" name="Abrir corchete 14">
            <a:extLst>
              <a:ext uri="{FF2B5EF4-FFF2-40B4-BE49-F238E27FC236}">
                <a16:creationId xmlns:a16="http://schemas.microsoft.com/office/drawing/2014/main" id="{0A36C5B7-E187-440A-9880-678C861C86C6}"/>
              </a:ext>
            </a:extLst>
          </p:cNvPr>
          <p:cNvSpPr/>
          <p:nvPr/>
        </p:nvSpPr>
        <p:spPr>
          <a:xfrm>
            <a:off x="5060683" y="2188917"/>
            <a:ext cx="255388" cy="70489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6" name="Rectángulo 15">
            <a:extLst>
              <a:ext uri="{FF2B5EF4-FFF2-40B4-BE49-F238E27FC236}">
                <a16:creationId xmlns:a16="http://schemas.microsoft.com/office/drawing/2014/main" id="{B80387C5-6374-4C58-8A1E-076D1B5E87F9}"/>
              </a:ext>
            </a:extLst>
          </p:cNvPr>
          <p:cNvSpPr/>
          <p:nvPr/>
        </p:nvSpPr>
        <p:spPr>
          <a:xfrm>
            <a:off x="8036119" y="3950626"/>
            <a:ext cx="3191124" cy="57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261.422 habitantes </a:t>
            </a:r>
          </a:p>
        </p:txBody>
      </p:sp>
      <p:sp>
        <p:nvSpPr>
          <p:cNvPr id="17" name="Footer Placeholder 15">
            <a:extLst>
              <a:ext uri="{FF2B5EF4-FFF2-40B4-BE49-F238E27FC236}">
                <a16:creationId xmlns:a16="http://schemas.microsoft.com/office/drawing/2014/main" id="{3167BBAE-FA46-488F-AB56-B2B8408E906C}"/>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70806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6309C11-FFF8-4600-A7A9-B97FBD1A89E3}"/>
              </a:ext>
            </a:extLst>
          </p:cNvPr>
          <p:cNvGraphicFramePr>
            <a:graphicFrameLocks noGrp="1"/>
          </p:cNvGraphicFramePr>
          <p:nvPr>
            <p:ph idx="1"/>
            <p:extLst>
              <p:ext uri="{D42A27DB-BD31-4B8C-83A1-F6EECF244321}">
                <p14:modId xmlns:p14="http://schemas.microsoft.com/office/powerpoint/2010/main" val="436439059"/>
              </p:ext>
            </p:extLst>
          </p:nvPr>
        </p:nvGraphicFramePr>
        <p:xfrm>
          <a:off x="2004139" y="1144313"/>
          <a:ext cx="8269413" cy="137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a:extLst>
              <a:ext uri="{FF2B5EF4-FFF2-40B4-BE49-F238E27FC236}">
                <a16:creationId xmlns:a16="http://schemas.microsoft.com/office/drawing/2014/main" id="{34C6D581-2F52-4F6E-89AB-06B11BD93ACA}"/>
              </a:ext>
            </a:extLst>
          </p:cNvPr>
          <p:cNvSpPr txBox="1">
            <a:spLocks/>
          </p:cNvSpPr>
          <p:nvPr/>
        </p:nvSpPr>
        <p:spPr>
          <a:xfrm>
            <a:off x="1191490" y="491544"/>
            <a:ext cx="4519500" cy="506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b="1" dirty="0"/>
              <a:t>Fuentes de Financiamiento</a:t>
            </a:r>
            <a:endParaRPr lang="es-419" b="1" dirty="0"/>
          </a:p>
        </p:txBody>
      </p:sp>
      <p:sp>
        <p:nvSpPr>
          <p:cNvPr id="6" name="Marcador de contenido 2">
            <a:extLst>
              <a:ext uri="{FF2B5EF4-FFF2-40B4-BE49-F238E27FC236}">
                <a16:creationId xmlns:a16="http://schemas.microsoft.com/office/drawing/2014/main" id="{D799D7D4-1A2E-4642-9B48-483C4D363440}"/>
              </a:ext>
            </a:extLst>
          </p:cNvPr>
          <p:cNvSpPr txBox="1">
            <a:spLocks/>
          </p:cNvSpPr>
          <p:nvPr/>
        </p:nvSpPr>
        <p:spPr>
          <a:xfrm>
            <a:off x="1144841" y="3360735"/>
            <a:ext cx="2404476" cy="50607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dirty="0"/>
              <a:t>Fuentes internas </a:t>
            </a:r>
            <a:endParaRPr lang="es-419" dirty="0"/>
          </a:p>
        </p:txBody>
      </p:sp>
      <p:sp>
        <p:nvSpPr>
          <p:cNvPr id="7" name="Marcador de contenido 2">
            <a:extLst>
              <a:ext uri="{FF2B5EF4-FFF2-40B4-BE49-F238E27FC236}">
                <a16:creationId xmlns:a16="http://schemas.microsoft.com/office/drawing/2014/main" id="{ED88C703-0984-4A06-AFE9-9986B61C5B24}"/>
              </a:ext>
            </a:extLst>
          </p:cNvPr>
          <p:cNvSpPr txBox="1">
            <a:spLocks/>
          </p:cNvSpPr>
          <p:nvPr/>
        </p:nvSpPr>
        <p:spPr>
          <a:xfrm>
            <a:off x="1144915" y="5067626"/>
            <a:ext cx="3021104" cy="506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400" dirty="0"/>
              <a:t>Fuentes externas  </a:t>
            </a:r>
            <a:endParaRPr lang="es-419" sz="2400" dirty="0"/>
          </a:p>
        </p:txBody>
      </p:sp>
      <p:sp>
        <p:nvSpPr>
          <p:cNvPr id="9" name="CuadroTexto 8">
            <a:extLst>
              <a:ext uri="{FF2B5EF4-FFF2-40B4-BE49-F238E27FC236}">
                <a16:creationId xmlns:a16="http://schemas.microsoft.com/office/drawing/2014/main" id="{ECAB5190-A275-4249-B5EA-F9E7FC384073}"/>
              </a:ext>
            </a:extLst>
          </p:cNvPr>
          <p:cNvSpPr txBox="1"/>
          <p:nvPr/>
        </p:nvSpPr>
        <p:spPr>
          <a:xfrm>
            <a:off x="3696566" y="3039661"/>
            <a:ext cx="2674658" cy="923330"/>
          </a:xfrm>
          <a:prstGeom prst="rect">
            <a:avLst/>
          </a:prstGeom>
          <a:noFill/>
        </p:spPr>
        <p:txBody>
          <a:bodyPr wrap="square">
            <a:spAutoFit/>
          </a:bodyPr>
          <a:lstStyle/>
          <a:p>
            <a:r>
              <a:rPr lang="en-US" dirty="0"/>
              <a:t>Ventas de </a:t>
            </a:r>
            <a:r>
              <a:rPr lang="en-US" dirty="0" err="1"/>
              <a:t>activos</a:t>
            </a:r>
            <a:r>
              <a:rPr lang="en-US" dirty="0"/>
              <a:t>  Reinversion de </a:t>
            </a:r>
            <a:r>
              <a:rPr lang="en-US" dirty="0" err="1"/>
              <a:t>utilidades</a:t>
            </a:r>
            <a:r>
              <a:rPr lang="en-US" dirty="0"/>
              <a:t>  </a:t>
            </a:r>
            <a:r>
              <a:rPr lang="en-US" dirty="0" err="1"/>
              <a:t>Incrementos</a:t>
            </a:r>
            <a:r>
              <a:rPr lang="en-US" dirty="0"/>
              <a:t> de capital </a:t>
            </a:r>
            <a:endParaRPr lang="es-419" dirty="0"/>
          </a:p>
        </p:txBody>
      </p:sp>
      <p:sp>
        <p:nvSpPr>
          <p:cNvPr id="11" name="CuadroTexto 10">
            <a:extLst>
              <a:ext uri="{FF2B5EF4-FFF2-40B4-BE49-F238E27FC236}">
                <a16:creationId xmlns:a16="http://schemas.microsoft.com/office/drawing/2014/main" id="{2932F31E-3D05-463F-B526-35EB5EBF5784}"/>
              </a:ext>
            </a:extLst>
          </p:cNvPr>
          <p:cNvSpPr txBox="1"/>
          <p:nvPr/>
        </p:nvSpPr>
        <p:spPr>
          <a:xfrm>
            <a:off x="3696566" y="4305004"/>
            <a:ext cx="2835676" cy="2031325"/>
          </a:xfrm>
          <a:prstGeom prst="rect">
            <a:avLst/>
          </a:prstGeom>
          <a:noFill/>
        </p:spPr>
        <p:txBody>
          <a:bodyPr wrap="square">
            <a:spAutoFit/>
          </a:bodyPr>
          <a:lstStyle/>
          <a:p>
            <a:r>
              <a:rPr lang="en-US" dirty="0" err="1"/>
              <a:t>Microcréditos</a:t>
            </a:r>
            <a:r>
              <a:rPr lang="en-US" dirty="0"/>
              <a:t> </a:t>
            </a:r>
          </a:p>
          <a:p>
            <a:r>
              <a:rPr lang="en-US" dirty="0" err="1"/>
              <a:t>Crédito</a:t>
            </a:r>
            <a:r>
              <a:rPr lang="en-US" dirty="0"/>
              <a:t> </a:t>
            </a:r>
            <a:r>
              <a:rPr lang="en-US" dirty="0" err="1"/>
              <a:t>Bancario</a:t>
            </a:r>
            <a:r>
              <a:rPr lang="en-US" dirty="0"/>
              <a:t> </a:t>
            </a:r>
          </a:p>
          <a:p>
            <a:r>
              <a:rPr lang="en-US" dirty="0" err="1"/>
              <a:t>Emisiones</a:t>
            </a:r>
            <a:r>
              <a:rPr lang="en-US" dirty="0"/>
              <a:t> de </a:t>
            </a:r>
            <a:r>
              <a:rPr lang="en-US" dirty="0" err="1"/>
              <a:t>acciones</a:t>
            </a:r>
            <a:r>
              <a:rPr lang="en-US" dirty="0"/>
              <a:t>  </a:t>
            </a:r>
          </a:p>
          <a:p>
            <a:r>
              <a:rPr lang="en-US" dirty="0" err="1"/>
              <a:t>Préstamos</a:t>
            </a:r>
            <a:r>
              <a:rPr lang="en-US" dirty="0"/>
              <a:t> de </a:t>
            </a:r>
            <a:r>
              <a:rPr lang="en-US" dirty="0" err="1"/>
              <a:t>terceros</a:t>
            </a:r>
            <a:r>
              <a:rPr lang="en-US" dirty="0"/>
              <a:t>  </a:t>
            </a:r>
          </a:p>
          <a:p>
            <a:r>
              <a:rPr lang="en-US" dirty="0"/>
              <a:t>Leasing  </a:t>
            </a:r>
          </a:p>
          <a:p>
            <a:r>
              <a:rPr lang="en-US" dirty="0"/>
              <a:t>Factoring </a:t>
            </a:r>
          </a:p>
          <a:p>
            <a:r>
              <a:rPr lang="en-US" dirty="0"/>
              <a:t>Crowdfunding</a:t>
            </a:r>
            <a:endParaRPr lang="es-419" dirty="0"/>
          </a:p>
        </p:txBody>
      </p:sp>
      <p:sp>
        <p:nvSpPr>
          <p:cNvPr id="2" name="Elipse 1">
            <a:extLst>
              <a:ext uri="{FF2B5EF4-FFF2-40B4-BE49-F238E27FC236}">
                <a16:creationId xmlns:a16="http://schemas.microsoft.com/office/drawing/2014/main" id="{A91A8402-A764-4DC6-AC03-69F0FA64332E}"/>
              </a:ext>
            </a:extLst>
          </p:cNvPr>
          <p:cNvSpPr/>
          <p:nvPr/>
        </p:nvSpPr>
        <p:spPr>
          <a:xfrm>
            <a:off x="8713694" y="3653706"/>
            <a:ext cx="2070848" cy="203132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r>
              <a:rPr lang="es-EC" sz="1400" dirty="0"/>
              <a:t>CFN </a:t>
            </a:r>
            <a:r>
              <a:rPr lang="en-US" sz="1400" dirty="0"/>
              <a:t>-</a:t>
            </a:r>
            <a:r>
              <a:rPr lang="es-EC" sz="1400" dirty="0"/>
              <a:t> BanEcuador con programas que van desde $500 hasta $60000 y una tasa de interés de 9,76% al 11%. </a:t>
            </a:r>
            <a:endParaRPr lang="es-419" sz="1400" dirty="0"/>
          </a:p>
          <a:p>
            <a:pPr algn="ctr"/>
            <a:endParaRPr lang="es-419" dirty="0"/>
          </a:p>
        </p:txBody>
      </p:sp>
      <p:sp>
        <p:nvSpPr>
          <p:cNvPr id="3" name="Abrir corchete 2">
            <a:extLst>
              <a:ext uri="{FF2B5EF4-FFF2-40B4-BE49-F238E27FC236}">
                <a16:creationId xmlns:a16="http://schemas.microsoft.com/office/drawing/2014/main" id="{67885C2E-7F8C-4D0A-985F-4B8AC5ACC7C4}"/>
              </a:ext>
            </a:extLst>
          </p:cNvPr>
          <p:cNvSpPr/>
          <p:nvPr/>
        </p:nvSpPr>
        <p:spPr>
          <a:xfrm>
            <a:off x="3538929" y="3039660"/>
            <a:ext cx="316421" cy="10757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0" name="Abrir corchete 9">
            <a:extLst>
              <a:ext uri="{FF2B5EF4-FFF2-40B4-BE49-F238E27FC236}">
                <a16:creationId xmlns:a16="http://schemas.microsoft.com/office/drawing/2014/main" id="{DA260521-78B6-4412-8E3E-4EF6221FC541}"/>
              </a:ext>
            </a:extLst>
          </p:cNvPr>
          <p:cNvSpPr/>
          <p:nvPr/>
        </p:nvSpPr>
        <p:spPr>
          <a:xfrm>
            <a:off x="3549317" y="4323110"/>
            <a:ext cx="244704" cy="203132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12" name="Elipse 11">
            <a:extLst>
              <a:ext uri="{FF2B5EF4-FFF2-40B4-BE49-F238E27FC236}">
                <a16:creationId xmlns:a16="http://schemas.microsoft.com/office/drawing/2014/main" id="{5F6A3EF1-03DB-4C7B-BFCB-5D0B97409C20}"/>
              </a:ext>
            </a:extLst>
          </p:cNvPr>
          <p:cNvSpPr/>
          <p:nvPr/>
        </p:nvSpPr>
        <p:spPr>
          <a:xfrm>
            <a:off x="7318282" y="2816475"/>
            <a:ext cx="1556430" cy="152208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pPr algn="ctr"/>
            <a:r>
              <a:rPr lang="en-US" sz="1400" dirty="0"/>
              <a:t>Capital </a:t>
            </a:r>
            <a:r>
              <a:rPr lang="en-US" sz="1400" dirty="0" err="1"/>
              <a:t>semilla</a:t>
            </a:r>
            <a:r>
              <a:rPr lang="en-US" sz="1400" dirty="0"/>
              <a:t> </a:t>
            </a:r>
            <a:endParaRPr lang="es-419" sz="1400" dirty="0"/>
          </a:p>
          <a:p>
            <a:pPr algn="ctr"/>
            <a:endParaRPr lang="es-419" dirty="0"/>
          </a:p>
        </p:txBody>
      </p:sp>
      <p:sp>
        <p:nvSpPr>
          <p:cNvPr id="13" name="Footer Placeholder 15">
            <a:extLst>
              <a:ext uri="{FF2B5EF4-FFF2-40B4-BE49-F238E27FC236}">
                <a16:creationId xmlns:a16="http://schemas.microsoft.com/office/drawing/2014/main" id="{5A469156-ED59-452C-AAE7-588E7C600CD4}"/>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37297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4922EC-CF18-47B9-A151-B49151728E4E}"/>
              </a:ext>
            </a:extLst>
          </p:cNvPr>
          <p:cNvSpPr>
            <a:spLocks noGrp="1"/>
          </p:cNvSpPr>
          <p:nvPr>
            <p:ph idx="1"/>
          </p:nvPr>
        </p:nvSpPr>
        <p:spPr>
          <a:xfrm>
            <a:off x="802447" y="1259895"/>
            <a:ext cx="4476483" cy="2399922"/>
          </a:xfrm>
        </p:spPr>
        <p:txBody>
          <a:bodyPr>
            <a:normAutofit fontScale="92500" lnSpcReduction="20000"/>
          </a:bodyPr>
          <a:lstStyle/>
          <a:p>
            <a:pPr marL="0" indent="0">
              <a:buNone/>
            </a:pPr>
            <a:r>
              <a:rPr lang="es-EC" b="1" dirty="0"/>
              <a:t>Leasing Financiero </a:t>
            </a:r>
          </a:p>
          <a:p>
            <a:pPr marL="0" indent="0">
              <a:buNone/>
            </a:pPr>
            <a:r>
              <a:rPr lang="es-419" dirty="0"/>
              <a:t>Permite el uso y goce de un bien a cambio de un pago periódico, por el uso del activo y al final comprende la posibilidad de adquirir el dominio </a:t>
            </a:r>
          </a:p>
          <a:p>
            <a:pPr marL="0" indent="0">
              <a:buNone/>
            </a:pPr>
            <a:endParaRPr lang="es-419" dirty="0"/>
          </a:p>
        </p:txBody>
      </p:sp>
      <p:pic>
        <p:nvPicPr>
          <p:cNvPr id="7" name="Imagen 6">
            <a:extLst>
              <a:ext uri="{FF2B5EF4-FFF2-40B4-BE49-F238E27FC236}">
                <a16:creationId xmlns:a16="http://schemas.microsoft.com/office/drawing/2014/main" id="{302B22FB-B152-4E47-87A5-0864918D1C5A}"/>
              </a:ext>
            </a:extLst>
          </p:cNvPr>
          <p:cNvPicPr>
            <a:picLocks noChangeAspect="1"/>
          </p:cNvPicPr>
          <p:nvPr/>
        </p:nvPicPr>
        <p:blipFill>
          <a:blip r:embed="rId2"/>
          <a:stretch>
            <a:fillRect/>
          </a:stretch>
        </p:blipFill>
        <p:spPr>
          <a:xfrm>
            <a:off x="5692861" y="1677423"/>
            <a:ext cx="5580898" cy="2702102"/>
          </a:xfrm>
          <a:prstGeom prst="rect">
            <a:avLst/>
          </a:prstGeom>
        </p:spPr>
      </p:pic>
      <p:pic>
        <p:nvPicPr>
          <p:cNvPr id="2050" name="Picture 2" descr="El ABC del leasing">
            <a:extLst>
              <a:ext uri="{FF2B5EF4-FFF2-40B4-BE49-F238E27FC236}">
                <a16:creationId xmlns:a16="http://schemas.microsoft.com/office/drawing/2014/main" id="{6AE3C0EC-01DA-4E22-BE6A-9F3F1D62FF0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16406" t="26756" r="11525" b="50719"/>
          <a:stretch/>
        </p:blipFill>
        <p:spPr bwMode="auto">
          <a:xfrm>
            <a:off x="620059" y="4220540"/>
            <a:ext cx="2671482" cy="1544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ABC del leasing">
            <a:extLst>
              <a:ext uri="{FF2B5EF4-FFF2-40B4-BE49-F238E27FC236}">
                <a16:creationId xmlns:a16="http://schemas.microsoft.com/office/drawing/2014/main" id="{DAB072FB-9A39-4C58-B254-5F2512A9C4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0190" t="78276" r="30147" b="1168"/>
          <a:stretch/>
        </p:blipFill>
        <p:spPr bwMode="auto">
          <a:xfrm>
            <a:off x="4015684" y="4344807"/>
            <a:ext cx="1470212" cy="1482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4AC6EC42-F610-40E8-BFA4-7524585388B9}"/>
              </a:ext>
            </a:extLst>
          </p:cNvPr>
          <p:cNvSpPr/>
          <p:nvPr/>
        </p:nvSpPr>
        <p:spPr>
          <a:xfrm>
            <a:off x="1250566" y="4314273"/>
            <a:ext cx="1255486" cy="3280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BANCO </a:t>
            </a:r>
            <a:endParaRPr lang="es-419" b="1" dirty="0">
              <a:solidFill>
                <a:schemeClr val="tx1"/>
              </a:solidFill>
            </a:endParaRPr>
          </a:p>
        </p:txBody>
      </p:sp>
      <p:cxnSp>
        <p:nvCxnSpPr>
          <p:cNvPr id="5" name="Conector recto de flecha 4">
            <a:extLst>
              <a:ext uri="{FF2B5EF4-FFF2-40B4-BE49-F238E27FC236}">
                <a16:creationId xmlns:a16="http://schemas.microsoft.com/office/drawing/2014/main" id="{884763EA-119E-4C5C-8A23-691F480D8AE0}"/>
              </a:ext>
            </a:extLst>
          </p:cNvPr>
          <p:cNvCxnSpPr/>
          <p:nvPr/>
        </p:nvCxnSpPr>
        <p:spPr>
          <a:xfrm>
            <a:off x="3142342" y="4930921"/>
            <a:ext cx="8055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a:extLst>
              <a:ext uri="{FF2B5EF4-FFF2-40B4-BE49-F238E27FC236}">
                <a16:creationId xmlns:a16="http://schemas.microsoft.com/office/drawing/2014/main" id="{69202540-B232-4929-953A-59F6C028B780}"/>
              </a:ext>
            </a:extLst>
          </p:cNvPr>
          <p:cNvCxnSpPr>
            <a:cxnSpLocks/>
          </p:cNvCxnSpPr>
          <p:nvPr/>
        </p:nvCxnSpPr>
        <p:spPr>
          <a:xfrm flipH="1">
            <a:off x="3142343" y="5342837"/>
            <a:ext cx="8055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Rectángulo: esquinas redondeadas 9">
            <a:extLst>
              <a:ext uri="{FF2B5EF4-FFF2-40B4-BE49-F238E27FC236}">
                <a16:creationId xmlns:a16="http://schemas.microsoft.com/office/drawing/2014/main" id="{9B9FD3B5-EEED-4EDA-9A2D-B1418E2C7B71}"/>
              </a:ext>
            </a:extLst>
          </p:cNvPr>
          <p:cNvSpPr/>
          <p:nvPr/>
        </p:nvSpPr>
        <p:spPr>
          <a:xfrm>
            <a:off x="1119352" y="5935717"/>
            <a:ext cx="1513489" cy="307428"/>
          </a:xfrm>
          <a:prstGeom prst="round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Arrendador</a:t>
            </a:r>
            <a:r>
              <a:rPr lang="en-US" dirty="0"/>
              <a:t> </a:t>
            </a:r>
            <a:endParaRPr lang="es-419" dirty="0"/>
          </a:p>
        </p:txBody>
      </p:sp>
      <p:sp>
        <p:nvSpPr>
          <p:cNvPr id="13" name="Rectángulo: esquinas redondeadas 12">
            <a:extLst>
              <a:ext uri="{FF2B5EF4-FFF2-40B4-BE49-F238E27FC236}">
                <a16:creationId xmlns:a16="http://schemas.microsoft.com/office/drawing/2014/main" id="{882ABFD7-6998-49F8-A6CC-9E94520A8543}"/>
              </a:ext>
            </a:extLst>
          </p:cNvPr>
          <p:cNvSpPr/>
          <p:nvPr/>
        </p:nvSpPr>
        <p:spPr>
          <a:xfrm>
            <a:off x="3873062" y="5938344"/>
            <a:ext cx="1513489" cy="307428"/>
          </a:xfrm>
          <a:prstGeom prst="round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Arrendatario</a:t>
            </a:r>
            <a:r>
              <a:rPr lang="en-US" dirty="0"/>
              <a:t> </a:t>
            </a:r>
            <a:endParaRPr lang="es-419" dirty="0"/>
          </a:p>
        </p:txBody>
      </p:sp>
      <p:sp>
        <p:nvSpPr>
          <p:cNvPr id="12" name="CuadroTexto 11">
            <a:extLst>
              <a:ext uri="{FF2B5EF4-FFF2-40B4-BE49-F238E27FC236}">
                <a16:creationId xmlns:a16="http://schemas.microsoft.com/office/drawing/2014/main" id="{F29D6735-7BCE-49AE-9F2F-EB4AFF231217}"/>
              </a:ext>
            </a:extLst>
          </p:cNvPr>
          <p:cNvSpPr txBox="1"/>
          <p:nvPr/>
        </p:nvSpPr>
        <p:spPr>
          <a:xfrm>
            <a:off x="6096000" y="4314273"/>
            <a:ext cx="6096000" cy="276999"/>
          </a:xfrm>
          <a:prstGeom prst="rect">
            <a:avLst/>
          </a:prstGeom>
          <a:noFill/>
        </p:spPr>
        <p:txBody>
          <a:bodyPr wrap="square">
            <a:spAutoFit/>
          </a:bodyPr>
          <a:lstStyle/>
          <a:p>
            <a:r>
              <a:rPr lang="es-EC" sz="1200" dirty="0">
                <a:effectLst/>
                <a:latin typeface="Arial" panose="020B0604020202020204" pitchFamily="34" charset="0"/>
                <a:ea typeface="Calibri" panose="020F0502020204030204" pitchFamily="34" charset="0"/>
                <a:cs typeface="Arial" panose="020B0604020202020204" pitchFamily="34" charset="0"/>
              </a:rPr>
              <a:t>Elaborado: Autor; Obtenido de: (Flores, 2012)</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Footer Placeholder 15">
            <a:extLst>
              <a:ext uri="{FF2B5EF4-FFF2-40B4-BE49-F238E27FC236}">
                <a16:creationId xmlns:a16="http://schemas.microsoft.com/office/drawing/2014/main" id="{DC4FC8D0-55C3-46C7-AB81-F04E1E5E66F0}"/>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16105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71567DF-0EE0-49C2-9AFB-961B24934FC1}"/>
              </a:ext>
            </a:extLst>
          </p:cNvPr>
          <p:cNvGraphicFramePr>
            <a:graphicFrameLocks noGrp="1"/>
          </p:cNvGraphicFramePr>
          <p:nvPr>
            <p:ph idx="1"/>
            <p:extLst>
              <p:ext uri="{D42A27DB-BD31-4B8C-83A1-F6EECF244321}">
                <p14:modId xmlns:p14="http://schemas.microsoft.com/office/powerpoint/2010/main" val="1928203203"/>
              </p:ext>
            </p:extLst>
          </p:nvPr>
        </p:nvGraphicFramePr>
        <p:xfrm>
          <a:off x="868616" y="576471"/>
          <a:ext cx="10551445" cy="5655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15">
            <a:extLst>
              <a:ext uri="{FF2B5EF4-FFF2-40B4-BE49-F238E27FC236}">
                <a16:creationId xmlns:a16="http://schemas.microsoft.com/office/drawing/2014/main" id="{5917D646-9097-4B93-95F8-F1D33334B8D6}"/>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83165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58212F-C091-49AD-A15D-870E15A7D7CE}"/>
              </a:ext>
            </a:extLst>
          </p:cNvPr>
          <p:cNvSpPr>
            <a:spLocks noGrp="1"/>
          </p:cNvSpPr>
          <p:nvPr>
            <p:ph idx="1"/>
          </p:nvPr>
        </p:nvSpPr>
        <p:spPr>
          <a:xfrm>
            <a:off x="648931" y="557784"/>
            <a:ext cx="3505494" cy="5666035"/>
          </a:xfrm>
        </p:spPr>
        <p:txBody>
          <a:bodyPr>
            <a:normAutofit/>
          </a:bodyPr>
          <a:lstStyle/>
          <a:p>
            <a:pPr marL="0" indent="0">
              <a:buNone/>
            </a:pPr>
            <a:r>
              <a:rPr lang="en-US" sz="2000" b="1" dirty="0"/>
              <a:t>Plan de </a:t>
            </a:r>
            <a:r>
              <a:rPr lang="en-US" sz="2000" b="1" dirty="0" err="1"/>
              <a:t>negocios</a:t>
            </a:r>
            <a:r>
              <a:rPr lang="en-US" sz="2000" b="1" dirty="0"/>
              <a:t> </a:t>
            </a:r>
          </a:p>
          <a:p>
            <a:pPr marL="0" indent="0">
              <a:buNone/>
            </a:pPr>
            <a:r>
              <a:rPr lang="en-US" sz="2000" dirty="0"/>
              <a:t>Es un </a:t>
            </a:r>
            <a:r>
              <a:rPr lang="en-US" sz="2000" dirty="0" err="1"/>
              <a:t>estudio</a:t>
            </a:r>
            <a:r>
              <a:rPr lang="en-US" sz="2000" dirty="0"/>
              <a:t> </a:t>
            </a:r>
            <a:r>
              <a:rPr lang="en-US" sz="2000" dirty="0" err="1"/>
              <a:t>detallado</a:t>
            </a:r>
            <a:r>
              <a:rPr lang="en-US" sz="2000" dirty="0"/>
              <a:t> de </a:t>
            </a:r>
            <a:r>
              <a:rPr lang="en-US" sz="2000" dirty="0" err="1"/>
              <a:t>todos</a:t>
            </a:r>
            <a:r>
              <a:rPr lang="en-US" sz="2000" dirty="0"/>
              <a:t> los </a:t>
            </a:r>
            <a:r>
              <a:rPr lang="en-US" sz="2000" dirty="0" err="1"/>
              <a:t>aspectos</a:t>
            </a:r>
            <a:r>
              <a:rPr lang="en-US" sz="2000" dirty="0"/>
              <a:t> para </a:t>
            </a:r>
            <a:r>
              <a:rPr lang="en-US" sz="2000" dirty="0" err="1"/>
              <a:t>poner</a:t>
            </a:r>
            <a:r>
              <a:rPr lang="en-US" sz="2000" dirty="0"/>
              <a:t> </a:t>
            </a:r>
            <a:r>
              <a:rPr lang="en-US" sz="2000" dirty="0" err="1"/>
              <a:t>en</a:t>
            </a:r>
            <a:r>
              <a:rPr lang="en-US" sz="2000" dirty="0"/>
              <a:t> </a:t>
            </a:r>
            <a:r>
              <a:rPr lang="en-US" sz="2000" dirty="0" err="1"/>
              <a:t>marcha</a:t>
            </a:r>
            <a:r>
              <a:rPr lang="en-US" sz="2000" dirty="0"/>
              <a:t> un </a:t>
            </a:r>
            <a:r>
              <a:rPr lang="en-US" sz="2000" dirty="0" err="1"/>
              <a:t>negocio</a:t>
            </a:r>
            <a:r>
              <a:rPr lang="en-US" sz="2000" dirty="0"/>
              <a:t>, </a:t>
            </a:r>
            <a:r>
              <a:rPr lang="en-US" sz="2000" dirty="0" err="1"/>
              <a:t>este</a:t>
            </a:r>
            <a:r>
              <a:rPr lang="en-US" sz="2000" dirty="0"/>
              <a:t> </a:t>
            </a:r>
            <a:r>
              <a:rPr lang="en-US" sz="2000" dirty="0" err="1"/>
              <a:t>intrumento</a:t>
            </a:r>
            <a:r>
              <a:rPr lang="en-US" sz="2000" dirty="0"/>
              <a:t> se </a:t>
            </a:r>
            <a:r>
              <a:rPr lang="en-US" sz="2000" dirty="0" err="1"/>
              <a:t>desarrolla</a:t>
            </a:r>
            <a:r>
              <a:rPr lang="en-US" sz="2000" dirty="0"/>
              <a:t> con la idea de </a:t>
            </a:r>
            <a:r>
              <a:rPr lang="en-US" sz="2000" dirty="0" err="1"/>
              <a:t>estudiar</a:t>
            </a:r>
            <a:r>
              <a:rPr lang="en-US" sz="2000" dirty="0"/>
              <a:t> la </a:t>
            </a:r>
            <a:r>
              <a:rPr lang="en-US" sz="2000" dirty="0" err="1"/>
              <a:t>viabilidad</a:t>
            </a:r>
            <a:r>
              <a:rPr lang="en-US" sz="2000" dirty="0"/>
              <a:t> </a:t>
            </a:r>
            <a:r>
              <a:rPr lang="en-US" sz="2000" dirty="0" err="1"/>
              <a:t>economica</a:t>
            </a:r>
            <a:r>
              <a:rPr lang="en-US" sz="2000" dirty="0"/>
              <a:t> y </a:t>
            </a:r>
            <a:r>
              <a:rPr lang="en-US" sz="2000" dirty="0" err="1"/>
              <a:t>tecnica</a:t>
            </a:r>
            <a:r>
              <a:rPr lang="en-US" sz="2000" dirty="0"/>
              <a:t> del </a:t>
            </a:r>
            <a:r>
              <a:rPr lang="en-US" sz="2000" dirty="0" err="1"/>
              <a:t>emprendimiento</a:t>
            </a:r>
            <a:endParaRPr lang="en-US" sz="2000" dirty="0"/>
          </a:p>
          <a:p>
            <a:pPr marL="0" indent="0">
              <a:buNone/>
            </a:pPr>
            <a:endParaRPr lang="en-US" sz="2000" dirty="0"/>
          </a:p>
          <a:p>
            <a:endParaRPr lang="es-419"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10;&#10;Descripción generada automáticamente">
            <a:extLst>
              <a:ext uri="{FF2B5EF4-FFF2-40B4-BE49-F238E27FC236}">
                <a16:creationId xmlns:a16="http://schemas.microsoft.com/office/drawing/2014/main" id="{27B78725-69F5-4037-8F9D-E1C97F88E0E2}"/>
              </a:ext>
            </a:extLst>
          </p:cNvPr>
          <p:cNvPicPr>
            <a:picLocks noChangeAspect="1"/>
          </p:cNvPicPr>
          <p:nvPr/>
        </p:nvPicPr>
        <p:blipFill>
          <a:blip r:embed="rId2"/>
          <a:stretch>
            <a:fillRect/>
          </a:stretch>
        </p:blipFill>
        <p:spPr>
          <a:xfrm>
            <a:off x="5560177" y="807594"/>
            <a:ext cx="5710700" cy="4887354"/>
          </a:xfrm>
          <a:prstGeom prst="rect">
            <a:avLst/>
          </a:prstGeom>
          <a:effectLst/>
        </p:spPr>
      </p:pic>
      <p:sp>
        <p:nvSpPr>
          <p:cNvPr id="8" name="CuadroTexto 7">
            <a:extLst>
              <a:ext uri="{FF2B5EF4-FFF2-40B4-BE49-F238E27FC236}">
                <a16:creationId xmlns:a16="http://schemas.microsoft.com/office/drawing/2014/main" id="{3275BAE1-4283-428D-ADFF-2DAB122EDD54}"/>
              </a:ext>
            </a:extLst>
          </p:cNvPr>
          <p:cNvSpPr txBox="1"/>
          <p:nvPr/>
        </p:nvSpPr>
        <p:spPr>
          <a:xfrm>
            <a:off x="648931" y="3242711"/>
            <a:ext cx="3361595" cy="369332"/>
          </a:xfrm>
          <a:prstGeom prst="rect">
            <a:avLst/>
          </a:prstGeom>
          <a:noFill/>
        </p:spPr>
        <p:txBody>
          <a:bodyPr wrap="square">
            <a:spAutoFit/>
          </a:bodyPr>
          <a:lstStyle/>
          <a:p>
            <a:r>
              <a:rPr lang="en-US" b="1" dirty="0" err="1"/>
              <a:t>Modelo</a:t>
            </a:r>
            <a:r>
              <a:rPr lang="en-US" b="1" dirty="0"/>
              <a:t> de </a:t>
            </a:r>
            <a:r>
              <a:rPr lang="en-US" b="1" dirty="0" err="1"/>
              <a:t>negocios</a:t>
            </a:r>
            <a:r>
              <a:rPr lang="en-US" b="1" dirty="0"/>
              <a:t> </a:t>
            </a:r>
          </a:p>
        </p:txBody>
      </p:sp>
      <p:sp>
        <p:nvSpPr>
          <p:cNvPr id="10" name="CuadroTexto 9">
            <a:extLst>
              <a:ext uri="{FF2B5EF4-FFF2-40B4-BE49-F238E27FC236}">
                <a16:creationId xmlns:a16="http://schemas.microsoft.com/office/drawing/2014/main" id="{57CCD23A-14CF-4FCD-BC5A-1A0E02D1442D}"/>
              </a:ext>
            </a:extLst>
          </p:cNvPr>
          <p:cNvSpPr txBox="1"/>
          <p:nvPr/>
        </p:nvSpPr>
        <p:spPr>
          <a:xfrm>
            <a:off x="648931" y="3742425"/>
            <a:ext cx="3682437" cy="2554545"/>
          </a:xfrm>
          <a:prstGeom prst="rect">
            <a:avLst/>
          </a:prstGeom>
          <a:noFill/>
        </p:spPr>
        <p:txBody>
          <a:bodyPr wrap="square">
            <a:spAutoFit/>
          </a:bodyPr>
          <a:lstStyle/>
          <a:p>
            <a:r>
              <a:rPr lang="es-419" sz="2000" dirty="0"/>
              <a:t>Se encuentra constituido de acuerdo con sus ventajas y requisitos; Entre los mas conocidos tenemos, franquicias, licencias, fabricante, distribución, representación, ventas por catalogo, maquinas vending, multinivel.  </a:t>
            </a:r>
          </a:p>
        </p:txBody>
      </p:sp>
      <p:sp>
        <p:nvSpPr>
          <p:cNvPr id="12" name="CuadroTexto 11">
            <a:extLst>
              <a:ext uri="{FF2B5EF4-FFF2-40B4-BE49-F238E27FC236}">
                <a16:creationId xmlns:a16="http://schemas.microsoft.com/office/drawing/2014/main" id="{BECF80DE-BD0F-48A8-872A-F8692FAD53C9}"/>
              </a:ext>
            </a:extLst>
          </p:cNvPr>
          <p:cNvSpPr txBox="1"/>
          <p:nvPr/>
        </p:nvSpPr>
        <p:spPr>
          <a:xfrm>
            <a:off x="5560177" y="5744630"/>
            <a:ext cx="6096000" cy="461665"/>
          </a:xfrm>
          <a:prstGeom prst="rect">
            <a:avLst/>
          </a:prstGeom>
          <a:noFill/>
        </p:spPr>
        <p:txBody>
          <a:bodyPr wrap="square">
            <a:spAutoFit/>
          </a:bodyPr>
          <a:lstStyle/>
          <a:p>
            <a:r>
              <a:rPr lang="es-EC" sz="1200" i="1" dirty="0">
                <a:effectLst/>
                <a:latin typeface="Arial" panose="020B0604020202020204" pitchFamily="34" charset="0"/>
                <a:ea typeface="Calibri" panose="020F0502020204030204" pitchFamily="34" charset="0"/>
                <a:cs typeface="Arial" panose="020B0604020202020204" pitchFamily="34" charset="0"/>
              </a:rPr>
              <a:t>Nota.</a:t>
            </a:r>
            <a:r>
              <a:rPr lang="es-EC" sz="1200" dirty="0">
                <a:effectLst/>
                <a:latin typeface="Arial" panose="020B0604020202020204" pitchFamily="34" charset="0"/>
                <a:ea typeface="Calibri" panose="020F0502020204030204" pitchFamily="34" charset="0"/>
                <a:cs typeface="Arial" panose="020B0604020202020204" pitchFamily="34" charset="0"/>
              </a:rPr>
              <a:t> Elementos para un óptimo plan de negocios. Reproducida de Plan de negocios, de </a:t>
            </a:r>
            <a:r>
              <a:rPr lang="es-EC" sz="1200" i="0" dirty="0">
                <a:effectLst/>
                <a:latin typeface="Arial" panose="020B0604020202020204" pitchFamily="34" charset="0"/>
                <a:ea typeface="Calibri" panose="020F0502020204030204" pitchFamily="34" charset="0"/>
                <a:cs typeface="Arial" panose="020B0604020202020204" pitchFamily="34" charset="0"/>
              </a:rPr>
              <a:t>(</a:t>
            </a:r>
            <a:r>
              <a:rPr lang="es-EC" sz="1200" i="0" dirty="0" err="1">
                <a:effectLst/>
                <a:latin typeface="Arial" panose="020B0604020202020204" pitchFamily="34" charset="0"/>
                <a:ea typeface="Calibri" panose="020F0502020204030204" pitchFamily="34" charset="0"/>
                <a:cs typeface="Arial" panose="020B0604020202020204" pitchFamily="34" charset="0"/>
              </a:rPr>
              <a:t>Weinberger</a:t>
            </a:r>
            <a:r>
              <a:rPr lang="es-EC" sz="1200" i="0" dirty="0">
                <a:effectLst/>
                <a:latin typeface="Arial" panose="020B0604020202020204" pitchFamily="34" charset="0"/>
                <a:ea typeface="Calibri" panose="020F0502020204030204" pitchFamily="34" charset="0"/>
                <a:cs typeface="Arial" panose="020B0604020202020204" pitchFamily="34" charset="0"/>
              </a:rPr>
              <a:t> Villarán, 2009)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Footer Placeholder 15">
            <a:extLst>
              <a:ext uri="{FF2B5EF4-FFF2-40B4-BE49-F238E27FC236}">
                <a16:creationId xmlns:a16="http://schemas.microsoft.com/office/drawing/2014/main" id="{5AF5F859-E67C-4F8F-A38A-0F291A6C706C}"/>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8546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8DF781F4-F4EF-494B-94F4-0DBF82C9C314}"/>
              </a:ext>
            </a:extLst>
          </p:cNvPr>
          <p:cNvGraphicFramePr>
            <a:graphicFrameLocks noGrp="1"/>
          </p:cNvGraphicFramePr>
          <p:nvPr>
            <p:ph idx="1"/>
            <p:extLst>
              <p:ext uri="{D42A27DB-BD31-4B8C-83A1-F6EECF244321}">
                <p14:modId xmlns:p14="http://schemas.microsoft.com/office/powerpoint/2010/main" val="1211356398"/>
              </p:ext>
            </p:extLst>
          </p:nvPr>
        </p:nvGraphicFramePr>
        <p:xfrm>
          <a:off x="838200" y="755374"/>
          <a:ext cx="6477000" cy="5421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5F8699BC-6309-484F-B311-413570227DC6}"/>
              </a:ext>
            </a:extLst>
          </p:cNvPr>
          <p:cNvPicPr>
            <a:picLocks noChangeAspect="1"/>
          </p:cNvPicPr>
          <p:nvPr/>
        </p:nvPicPr>
        <p:blipFill>
          <a:blip r:embed="rId7"/>
          <a:stretch>
            <a:fillRect/>
          </a:stretch>
        </p:blipFill>
        <p:spPr>
          <a:xfrm>
            <a:off x="7272138" y="1953451"/>
            <a:ext cx="3053111" cy="678469"/>
          </a:xfrm>
          <a:prstGeom prst="rect">
            <a:avLst/>
          </a:prstGeom>
        </p:spPr>
      </p:pic>
      <p:pic>
        <p:nvPicPr>
          <p:cNvPr id="7" name="Imagen 6">
            <a:extLst>
              <a:ext uri="{FF2B5EF4-FFF2-40B4-BE49-F238E27FC236}">
                <a16:creationId xmlns:a16="http://schemas.microsoft.com/office/drawing/2014/main" id="{0E9C1553-83B9-44BA-8E53-DF49B45DE787}"/>
              </a:ext>
            </a:extLst>
          </p:cNvPr>
          <p:cNvPicPr>
            <a:picLocks noChangeAspect="1"/>
          </p:cNvPicPr>
          <p:nvPr/>
        </p:nvPicPr>
        <p:blipFill>
          <a:blip r:embed="rId8"/>
          <a:stretch>
            <a:fillRect/>
          </a:stretch>
        </p:blipFill>
        <p:spPr>
          <a:xfrm>
            <a:off x="7272138" y="2849934"/>
            <a:ext cx="1824616" cy="564132"/>
          </a:xfrm>
          <a:prstGeom prst="rect">
            <a:avLst/>
          </a:prstGeom>
        </p:spPr>
      </p:pic>
      <p:pic>
        <p:nvPicPr>
          <p:cNvPr id="9" name="Imagen 8">
            <a:extLst>
              <a:ext uri="{FF2B5EF4-FFF2-40B4-BE49-F238E27FC236}">
                <a16:creationId xmlns:a16="http://schemas.microsoft.com/office/drawing/2014/main" id="{E73A5D68-95E9-442C-8F3E-16332D2A5E2B}"/>
              </a:ext>
            </a:extLst>
          </p:cNvPr>
          <p:cNvPicPr>
            <a:picLocks noChangeAspect="1"/>
          </p:cNvPicPr>
          <p:nvPr/>
        </p:nvPicPr>
        <p:blipFill>
          <a:blip r:embed="rId9"/>
          <a:stretch>
            <a:fillRect/>
          </a:stretch>
        </p:blipFill>
        <p:spPr>
          <a:xfrm>
            <a:off x="7272138" y="3777811"/>
            <a:ext cx="3053111" cy="678469"/>
          </a:xfrm>
          <a:prstGeom prst="rect">
            <a:avLst/>
          </a:prstGeom>
        </p:spPr>
      </p:pic>
      <p:sp>
        <p:nvSpPr>
          <p:cNvPr id="10" name="CuadroTexto 9">
            <a:extLst>
              <a:ext uri="{FF2B5EF4-FFF2-40B4-BE49-F238E27FC236}">
                <a16:creationId xmlns:a16="http://schemas.microsoft.com/office/drawing/2014/main" id="{78E541D5-B4AB-40E1-8C43-8AA84EE8C6CA}"/>
              </a:ext>
            </a:extLst>
          </p:cNvPr>
          <p:cNvSpPr txBox="1"/>
          <p:nvPr/>
        </p:nvSpPr>
        <p:spPr>
          <a:xfrm>
            <a:off x="936757" y="681037"/>
            <a:ext cx="6094708" cy="480131"/>
          </a:xfrm>
          <a:prstGeom prst="rect">
            <a:avLst/>
          </a:prstGeom>
          <a:noFill/>
        </p:spPr>
        <p:txBody>
          <a:bodyPr wrap="square">
            <a:spAutoFit/>
          </a:bodyPr>
          <a:lstStyle/>
          <a:p>
            <a:pPr lvl="0">
              <a:lnSpc>
                <a:spcPct val="90000"/>
              </a:lnSpc>
              <a:spcBef>
                <a:spcPts val="1000"/>
              </a:spcBef>
            </a:pPr>
            <a:r>
              <a:rPr lang="en-US" sz="2800" b="1" dirty="0" err="1"/>
              <a:t>Analisis</a:t>
            </a:r>
            <a:r>
              <a:rPr lang="en-US" sz="2800" b="1" dirty="0"/>
              <a:t> </a:t>
            </a:r>
            <a:r>
              <a:rPr lang="en-US" sz="2800" b="1" dirty="0" err="1"/>
              <a:t>Financiero</a:t>
            </a:r>
            <a:r>
              <a:rPr lang="en-US" sz="2800" b="1" dirty="0"/>
              <a:t> del </a:t>
            </a:r>
            <a:r>
              <a:rPr lang="en-US" sz="2800" b="1" dirty="0" err="1"/>
              <a:t>Emprendimiento</a:t>
            </a:r>
            <a:r>
              <a:rPr lang="en-US" sz="2800" b="1" dirty="0"/>
              <a:t> </a:t>
            </a:r>
          </a:p>
        </p:txBody>
      </p:sp>
      <p:sp>
        <p:nvSpPr>
          <p:cNvPr id="8" name="Footer Placeholder 15">
            <a:extLst>
              <a:ext uri="{FF2B5EF4-FFF2-40B4-BE49-F238E27FC236}">
                <a16:creationId xmlns:a16="http://schemas.microsoft.com/office/drawing/2014/main" id="{2F9A673A-B221-4E23-9740-091DF8F254CB}"/>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1700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B1C790F-E048-4ECD-A093-9A718F9B20D1}"/>
              </a:ext>
            </a:extLst>
          </p:cNvPr>
          <p:cNvSpPr>
            <a:spLocks noGrp="1"/>
          </p:cNvSpPr>
          <p:nvPr>
            <p:ph type="title"/>
          </p:nvPr>
        </p:nvSpPr>
        <p:spPr>
          <a:xfrm>
            <a:off x="1524000" y="128060"/>
            <a:ext cx="3212386" cy="1270933"/>
          </a:xfrm>
        </p:spPr>
        <p:txBody>
          <a:bodyPr>
            <a:normAutofit/>
          </a:bodyPr>
          <a:lstStyle/>
          <a:p>
            <a:r>
              <a:rPr lang="es-EC" dirty="0"/>
              <a:t>Metodología</a:t>
            </a:r>
            <a:endParaRPr lang="es-419" dirty="0"/>
          </a:p>
        </p:txBody>
      </p:sp>
      <p:sp>
        <p:nvSpPr>
          <p:cNvPr id="3" name="Marcador de contenido 2">
            <a:extLst>
              <a:ext uri="{FF2B5EF4-FFF2-40B4-BE49-F238E27FC236}">
                <a16:creationId xmlns:a16="http://schemas.microsoft.com/office/drawing/2014/main" id="{1ADBC00A-2546-47C9-BA8E-0520FE9BC091}"/>
              </a:ext>
            </a:extLst>
          </p:cNvPr>
          <p:cNvSpPr>
            <a:spLocks noGrp="1"/>
          </p:cNvSpPr>
          <p:nvPr>
            <p:ph idx="1"/>
          </p:nvPr>
        </p:nvSpPr>
        <p:spPr>
          <a:xfrm>
            <a:off x="649348" y="1622321"/>
            <a:ext cx="3505494" cy="4069562"/>
          </a:xfrm>
        </p:spPr>
        <p:txBody>
          <a:bodyPr>
            <a:normAutofit/>
          </a:bodyPr>
          <a:lstStyle/>
          <a:p>
            <a:pPr marL="0" indent="0">
              <a:buNone/>
            </a:pPr>
            <a:r>
              <a:rPr lang="en-US" sz="1700" dirty="0"/>
              <a:t>Las </a:t>
            </a:r>
            <a:r>
              <a:rPr lang="en-US" sz="1700" dirty="0" err="1"/>
              <a:t>tecnicas</a:t>
            </a:r>
            <a:r>
              <a:rPr lang="en-US" sz="1700" dirty="0"/>
              <a:t> de </a:t>
            </a:r>
            <a:r>
              <a:rPr lang="en-US" sz="1700" dirty="0" err="1"/>
              <a:t>recolecion</a:t>
            </a:r>
            <a:r>
              <a:rPr lang="en-US" sz="1700" dirty="0"/>
              <a:t> de </a:t>
            </a:r>
            <a:r>
              <a:rPr lang="en-US" sz="1700" dirty="0" err="1"/>
              <a:t>datos</a:t>
            </a:r>
            <a:r>
              <a:rPr lang="en-US" sz="1700" dirty="0"/>
              <a:t> con </a:t>
            </a:r>
            <a:r>
              <a:rPr lang="en-US" sz="1700" dirty="0" err="1"/>
              <a:t>el</a:t>
            </a:r>
            <a:r>
              <a:rPr lang="en-US" sz="1700" dirty="0"/>
              <a:t> que se </a:t>
            </a:r>
            <a:r>
              <a:rPr lang="en-US" sz="1700" dirty="0" err="1"/>
              <a:t>obtiene</a:t>
            </a:r>
            <a:r>
              <a:rPr lang="en-US" sz="1700" dirty="0"/>
              <a:t> la </a:t>
            </a:r>
            <a:r>
              <a:rPr lang="en-US" sz="1700" dirty="0" err="1"/>
              <a:t>informacion</a:t>
            </a:r>
            <a:r>
              <a:rPr lang="en-US" sz="1700" dirty="0"/>
              <a:t> se lo </a:t>
            </a:r>
            <a:r>
              <a:rPr lang="en-US" sz="1700" dirty="0" err="1"/>
              <a:t>realizo</a:t>
            </a:r>
            <a:r>
              <a:rPr lang="en-US" sz="1700" dirty="0"/>
              <a:t> </a:t>
            </a:r>
            <a:r>
              <a:rPr lang="en-US" sz="1700" dirty="0" err="1"/>
              <a:t>segun</a:t>
            </a:r>
            <a:r>
              <a:rPr lang="en-US" sz="1700" dirty="0"/>
              <a:t> un </a:t>
            </a:r>
            <a:r>
              <a:rPr lang="en-US" sz="1700" dirty="0" err="1"/>
              <a:t>enfoque</a:t>
            </a:r>
            <a:r>
              <a:rPr lang="en-US" sz="1700" dirty="0"/>
              <a:t> </a:t>
            </a:r>
            <a:r>
              <a:rPr lang="en-US" sz="1700" dirty="0" err="1"/>
              <a:t>mixto</a:t>
            </a:r>
            <a:r>
              <a:rPr lang="en-US" sz="1700" dirty="0"/>
              <a:t>, documental con un </a:t>
            </a:r>
            <a:r>
              <a:rPr lang="en-US" sz="1700" dirty="0" err="1"/>
              <a:t>dise</a:t>
            </a:r>
            <a:r>
              <a:rPr lang="es-EC" sz="1700" dirty="0" err="1"/>
              <a:t>ño</a:t>
            </a:r>
            <a:r>
              <a:rPr lang="es-EC" sz="1700" dirty="0"/>
              <a:t> descriptivo correlacional aplicados al total de la muestra. </a:t>
            </a:r>
          </a:p>
          <a:p>
            <a:r>
              <a:rPr lang="es-EC" sz="1700" b="1" dirty="0"/>
              <a:t>Instrumento de recolección de información </a:t>
            </a:r>
          </a:p>
          <a:p>
            <a:pPr marL="0" indent="0">
              <a:buNone/>
            </a:pPr>
            <a:r>
              <a:rPr lang="es-419" sz="1700" dirty="0"/>
              <a:t>El instrumento de investigación utilizado fue la encuesta, de manera que se detallo de forma independiente las realidades de cada uno de los negocios expuestos </a:t>
            </a:r>
          </a:p>
        </p:txBody>
      </p:sp>
      <p:sp>
        <p:nvSpPr>
          <p:cNvPr id="2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Los beneficios de hacer encuestas online para conocer al público objetivo -  ingeniovirtual.com">
            <a:extLst>
              <a:ext uri="{FF2B5EF4-FFF2-40B4-BE49-F238E27FC236}">
                <a16:creationId xmlns:a16="http://schemas.microsoft.com/office/drawing/2014/main" id="{43B026E6-62FB-4832-8C71-A02D3155E2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46336"/>
            <a:ext cx="6019331" cy="376208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 name="Conector recto 3">
            <a:extLst>
              <a:ext uri="{FF2B5EF4-FFF2-40B4-BE49-F238E27FC236}">
                <a16:creationId xmlns:a16="http://schemas.microsoft.com/office/drawing/2014/main" id="{595FCAD6-961C-407B-B611-9AFB971C6ABE}"/>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15">
            <a:extLst>
              <a:ext uri="{FF2B5EF4-FFF2-40B4-BE49-F238E27FC236}">
                <a16:creationId xmlns:a16="http://schemas.microsoft.com/office/drawing/2014/main" id="{D68EF9DA-B964-42F3-9C41-2E9B086C44F6}"/>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53388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A3868F-DBB7-4FA2-BBC9-950DC89A5FD9}"/>
              </a:ext>
            </a:extLst>
          </p:cNvPr>
          <p:cNvSpPr>
            <a:spLocks noGrp="1"/>
          </p:cNvSpPr>
          <p:nvPr>
            <p:ph idx="1"/>
          </p:nvPr>
        </p:nvSpPr>
        <p:spPr>
          <a:xfrm>
            <a:off x="838200" y="705853"/>
            <a:ext cx="10515600" cy="5471110"/>
          </a:xfrm>
        </p:spPr>
        <p:txBody>
          <a:bodyPr/>
          <a:lstStyle/>
          <a:p>
            <a:r>
              <a:rPr lang="es-EC" dirty="0"/>
              <a:t>Muestra </a:t>
            </a:r>
          </a:p>
          <a:p>
            <a:pPr marL="0" indent="0">
              <a:buNone/>
            </a:pPr>
            <a:endParaRPr lang="es-419" dirty="0"/>
          </a:p>
        </p:txBody>
      </p:sp>
      <p:pic>
        <p:nvPicPr>
          <p:cNvPr id="5" name="Imagen 4">
            <a:extLst>
              <a:ext uri="{FF2B5EF4-FFF2-40B4-BE49-F238E27FC236}">
                <a16:creationId xmlns:a16="http://schemas.microsoft.com/office/drawing/2014/main" id="{370176DB-C7AF-4FE4-BBB7-80E33EC78D8B}"/>
              </a:ext>
            </a:extLst>
          </p:cNvPr>
          <p:cNvPicPr>
            <a:picLocks noChangeAspect="1"/>
          </p:cNvPicPr>
          <p:nvPr/>
        </p:nvPicPr>
        <p:blipFill>
          <a:blip r:embed="rId2"/>
          <a:stretch>
            <a:fillRect/>
          </a:stretch>
        </p:blipFill>
        <p:spPr>
          <a:xfrm>
            <a:off x="882316" y="1532649"/>
            <a:ext cx="4604084" cy="1798470"/>
          </a:xfrm>
          <a:prstGeom prst="rect">
            <a:avLst/>
          </a:prstGeom>
        </p:spPr>
      </p:pic>
      <p:pic>
        <p:nvPicPr>
          <p:cNvPr id="7" name="Imagen 6">
            <a:extLst>
              <a:ext uri="{FF2B5EF4-FFF2-40B4-BE49-F238E27FC236}">
                <a16:creationId xmlns:a16="http://schemas.microsoft.com/office/drawing/2014/main" id="{B3D300FC-824D-4B42-A1E6-E29771D970B5}"/>
              </a:ext>
            </a:extLst>
          </p:cNvPr>
          <p:cNvPicPr>
            <a:picLocks noChangeAspect="1"/>
          </p:cNvPicPr>
          <p:nvPr/>
        </p:nvPicPr>
        <p:blipFill>
          <a:blip r:embed="rId3"/>
          <a:stretch>
            <a:fillRect/>
          </a:stretch>
        </p:blipFill>
        <p:spPr>
          <a:xfrm>
            <a:off x="2190743" y="3576472"/>
            <a:ext cx="2560226" cy="434990"/>
          </a:xfrm>
          <a:prstGeom prst="rect">
            <a:avLst/>
          </a:prstGeom>
        </p:spPr>
      </p:pic>
      <p:sp>
        <p:nvSpPr>
          <p:cNvPr id="9" name="CuadroTexto 8">
            <a:extLst>
              <a:ext uri="{FF2B5EF4-FFF2-40B4-BE49-F238E27FC236}">
                <a16:creationId xmlns:a16="http://schemas.microsoft.com/office/drawing/2014/main" id="{5BDC080E-EA3D-44F1-811A-0C9B43362F19}"/>
              </a:ext>
            </a:extLst>
          </p:cNvPr>
          <p:cNvSpPr txBox="1"/>
          <p:nvPr/>
        </p:nvSpPr>
        <p:spPr>
          <a:xfrm>
            <a:off x="1419173" y="4632547"/>
            <a:ext cx="9894870" cy="923330"/>
          </a:xfrm>
          <a:prstGeom prst="rect">
            <a:avLst/>
          </a:prstGeom>
          <a:noFill/>
        </p:spPr>
        <p:txBody>
          <a:bodyPr wrap="square">
            <a:spAutoFit/>
          </a:bodyPr>
          <a:lstStyle/>
          <a:p>
            <a:r>
              <a:rPr lang="es-419" dirty="0"/>
              <a:t>Para la ejecución de la investigación se tomará la muestra obtenida de 54 MiPymes del Cantón Machala. Tomando en consideración la muestra obtenida es necesario plantear una muestra estratificada con la finalidad de identificar el número exacto de empresas a las cuales se las debe encuestar</a:t>
            </a:r>
          </a:p>
        </p:txBody>
      </p:sp>
      <p:pic>
        <p:nvPicPr>
          <p:cNvPr id="11" name="Imagen 10">
            <a:extLst>
              <a:ext uri="{FF2B5EF4-FFF2-40B4-BE49-F238E27FC236}">
                <a16:creationId xmlns:a16="http://schemas.microsoft.com/office/drawing/2014/main" id="{24BDC08D-C2AD-4DEA-9791-C5F9E1AD53B3}"/>
              </a:ext>
            </a:extLst>
          </p:cNvPr>
          <p:cNvPicPr>
            <a:picLocks noChangeAspect="1"/>
          </p:cNvPicPr>
          <p:nvPr/>
        </p:nvPicPr>
        <p:blipFill>
          <a:blip r:embed="rId4"/>
          <a:stretch>
            <a:fillRect/>
          </a:stretch>
        </p:blipFill>
        <p:spPr>
          <a:xfrm>
            <a:off x="5854115" y="1879442"/>
            <a:ext cx="5867400" cy="1914525"/>
          </a:xfrm>
          <a:prstGeom prst="rect">
            <a:avLst/>
          </a:prstGeom>
        </p:spPr>
      </p:pic>
      <p:sp>
        <p:nvSpPr>
          <p:cNvPr id="8" name="CuadroTexto 7">
            <a:extLst>
              <a:ext uri="{FF2B5EF4-FFF2-40B4-BE49-F238E27FC236}">
                <a16:creationId xmlns:a16="http://schemas.microsoft.com/office/drawing/2014/main" id="{E48DEC47-58D0-4085-A4AC-9A2C51CE8364}"/>
              </a:ext>
            </a:extLst>
          </p:cNvPr>
          <p:cNvSpPr txBox="1"/>
          <p:nvPr/>
        </p:nvSpPr>
        <p:spPr>
          <a:xfrm>
            <a:off x="3048000" y="3248344"/>
            <a:ext cx="609600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(Esparza, 2021)</a:t>
            </a:r>
            <a:endParaRPr lang="es-419" dirty="0"/>
          </a:p>
        </p:txBody>
      </p:sp>
      <p:sp>
        <p:nvSpPr>
          <p:cNvPr id="10" name="Footer Placeholder 15">
            <a:extLst>
              <a:ext uri="{FF2B5EF4-FFF2-40B4-BE49-F238E27FC236}">
                <a16:creationId xmlns:a16="http://schemas.microsoft.com/office/drawing/2014/main" id="{1BAEE1CB-8F88-4285-9FFD-DED20E82F038}"/>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127631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D395163E-F4AD-4B89-8D2A-F6D7F1D42FBB}"/>
              </a:ext>
            </a:extLst>
          </p:cNvPr>
          <p:cNvSpPr>
            <a:spLocks noGrp="1"/>
          </p:cNvSpPr>
          <p:nvPr>
            <p:ph idx="1"/>
          </p:nvPr>
        </p:nvSpPr>
        <p:spPr>
          <a:xfrm>
            <a:off x="838200" y="2191807"/>
            <a:ext cx="4936067" cy="3985155"/>
          </a:xfrm>
        </p:spPr>
        <p:txBody>
          <a:bodyPr>
            <a:normAutofit/>
          </a:bodyPr>
          <a:lstStyle/>
          <a:p>
            <a:r>
              <a:rPr lang="es-EC" sz="2000" dirty="0"/>
              <a:t>Análisis Alfa de Cronbach </a:t>
            </a:r>
          </a:p>
          <a:p>
            <a:pPr marL="0" indent="0">
              <a:buNone/>
            </a:pPr>
            <a:r>
              <a:rPr lang="es-EC" sz="2000" dirty="0"/>
              <a:t>Permite determinar la consistencia interna de una prueba con un único dominio o dimensión con un consistencia mayor a 70% que da fiabilidad a la investigación. </a:t>
            </a:r>
          </a:p>
          <a:p>
            <a:pPr marL="0" indent="0">
              <a:buNone/>
            </a:pPr>
            <a:endParaRPr lang="es-419" sz="2000" dirty="0"/>
          </a:p>
        </p:txBody>
      </p:sp>
      <p:pic>
        <p:nvPicPr>
          <p:cNvPr id="5" name="Imagen 4" descr="Tabla&#10;&#10;Descripción generada automáticamente">
            <a:extLst>
              <a:ext uri="{FF2B5EF4-FFF2-40B4-BE49-F238E27FC236}">
                <a16:creationId xmlns:a16="http://schemas.microsoft.com/office/drawing/2014/main" id="{E3559328-A233-44B3-96B3-B7A270D4E903}"/>
              </a:ext>
            </a:extLst>
          </p:cNvPr>
          <p:cNvPicPr>
            <a:picLocks noChangeAspect="1"/>
          </p:cNvPicPr>
          <p:nvPr/>
        </p:nvPicPr>
        <p:blipFill>
          <a:blip r:embed="rId2"/>
          <a:stretch>
            <a:fillRect/>
          </a:stretch>
        </p:blipFill>
        <p:spPr>
          <a:xfrm>
            <a:off x="6672445" y="2534360"/>
            <a:ext cx="4681259" cy="1973472"/>
          </a:xfrm>
          <a:prstGeom prst="rect">
            <a:avLst/>
          </a:prstGeom>
        </p:spPr>
      </p:pic>
      <p:sp>
        <p:nvSpPr>
          <p:cNvPr id="7" name="Footer Placeholder 15">
            <a:extLst>
              <a:ext uri="{FF2B5EF4-FFF2-40B4-BE49-F238E27FC236}">
                <a16:creationId xmlns:a16="http://schemas.microsoft.com/office/drawing/2014/main" id="{E18652F0-D76B-4B2C-81F8-4FEC95D1CB69}"/>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13624966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46B97991-F1EE-4FFE-85CF-3182C98445E6}"/>
              </a:ext>
            </a:extLst>
          </p:cNvPr>
          <p:cNvGraphicFramePr>
            <a:graphicFrameLocks noGrp="1"/>
          </p:cNvGraphicFramePr>
          <p:nvPr>
            <p:ph idx="1"/>
            <p:extLst>
              <p:ext uri="{D42A27DB-BD31-4B8C-83A1-F6EECF244321}">
                <p14:modId xmlns:p14="http://schemas.microsoft.com/office/powerpoint/2010/main" val="162058592"/>
              </p:ext>
            </p:extLst>
          </p:nvPr>
        </p:nvGraphicFramePr>
        <p:xfrm>
          <a:off x="838199" y="1421296"/>
          <a:ext cx="10611673" cy="4755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043FEBCB-D122-4DC4-A18F-F2413D860BA6}"/>
              </a:ext>
            </a:extLst>
          </p:cNvPr>
          <p:cNvCxnSpPr/>
          <p:nvPr/>
        </p:nvCxnSpPr>
        <p:spPr>
          <a:xfrm>
            <a:off x="1643270" y="315093"/>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4D048301-048F-4D37-B8B9-78AE7EA432CC}"/>
              </a:ext>
            </a:extLst>
          </p:cNvPr>
          <p:cNvSpPr txBox="1">
            <a:spLocks/>
          </p:cNvSpPr>
          <p:nvPr/>
        </p:nvSpPr>
        <p:spPr>
          <a:xfrm>
            <a:off x="1643270" y="332012"/>
            <a:ext cx="8331991" cy="91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5400" dirty="0" err="1"/>
              <a:t>Indice</a:t>
            </a:r>
            <a:endParaRPr lang="es-419" sz="5400" dirty="0"/>
          </a:p>
        </p:txBody>
      </p:sp>
      <p:sp>
        <p:nvSpPr>
          <p:cNvPr id="7" name="Footer Placeholder 15">
            <a:extLst>
              <a:ext uri="{FF2B5EF4-FFF2-40B4-BE49-F238E27FC236}">
                <a16:creationId xmlns:a16="http://schemas.microsoft.com/office/drawing/2014/main" id="{CD888E38-03A7-4A88-8502-0BD88E073FBA}"/>
              </a:ext>
            </a:extLst>
          </p:cNvPr>
          <p:cNvSpPr txBox="1">
            <a:spLocks/>
          </p:cNvSpPr>
          <p:nvPr/>
        </p:nvSpPr>
        <p:spPr>
          <a:xfrm>
            <a:off x="461120" y="6295388"/>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2057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EAA47-2BEC-48BA-B014-581D17E70572}"/>
              </a:ext>
            </a:extLst>
          </p:cNvPr>
          <p:cNvSpPr>
            <a:spLocks noGrp="1"/>
          </p:cNvSpPr>
          <p:nvPr>
            <p:ph type="title"/>
          </p:nvPr>
        </p:nvSpPr>
        <p:spPr/>
        <p:txBody>
          <a:bodyPr/>
          <a:lstStyle/>
          <a:p>
            <a:r>
              <a:rPr lang="es-EC" sz="2400" dirty="0"/>
              <a:t>Análisis de Frecuencia del Uso de Financiamiento</a:t>
            </a:r>
            <a:br>
              <a:rPr lang="en-US" sz="1800" dirty="0"/>
            </a:br>
            <a:b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419" dirty="0"/>
          </a:p>
        </p:txBody>
      </p:sp>
      <p:pic>
        <p:nvPicPr>
          <p:cNvPr id="5" name="Marcador de contenido 4">
            <a:extLst>
              <a:ext uri="{FF2B5EF4-FFF2-40B4-BE49-F238E27FC236}">
                <a16:creationId xmlns:a16="http://schemas.microsoft.com/office/drawing/2014/main" id="{3D03FB34-660B-4D31-9386-E702741CD75A}"/>
              </a:ext>
            </a:extLst>
          </p:cNvPr>
          <p:cNvPicPr>
            <a:picLocks noGrp="1" noChangeAspect="1"/>
          </p:cNvPicPr>
          <p:nvPr>
            <p:ph idx="1"/>
          </p:nvPr>
        </p:nvPicPr>
        <p:blipFill>
          <a:blip r:embed="rId2"/>
          <a:stretch>
            <a:fillRect/>
          </a:stretch>
        </p:blipFill>
        <p:spPr>
          <a:xfrm>
            <a:off x="1388394" y="900618"/>
            <a:ext cx="9965406" cy="3462834"/>
          </a:xfrm>
        </p:spPr>
      </p:pic>
      <p:sp>
        <p:nvSpPr>
          <p:cNvPr id="7" name="CuadroTexto 6">
            <a:extLst>
              <a:ext uri="{FF2B5EF4-FFF2-40B4-BE49-F238E27FC236}">
                <a16:creationId xmlns:a16="http://schemas.microsoft.com/office/drawing/2014/main" id="{C488F483-D04F-46A0-BC0D-61660319AA54}"/>
              </a:ext>
            </a:extLst>
          </p:cNvPr>
          <p:cNvSpPr txBox="1"/>
          <p:nvPr/>
        </p:nvSpPr>
        <p:spPr>
          <a:xfrm>
            <a:off x="1237683" y="4701383"/>
            <a:ext cx="10116117" cy="923330"/>
          </a:xfrm>
          <a:prstGeom prst="rect">
            <a:avLst/>
          </a:prstGeom>
          <a:noFill/>
        </p:spPr>
        <p:txBody>
          <a:bodyPr wrap="square">
            <a:spAutoFit/>
          </a:bodyPr>
          <a:lstStyle/>
          <a:p>
            <a:r>
              <a:rPr lang="es-EC" dirty="0"/>
              <a:t>El comportamiento de los emprendedores, se considera que cada uno de los propietarios, eligen a su financiamiento dependiente del nivel de estudios (2,81), el servicio que brinda (3,33) de la misma manera pertenecer a un tipo de emprendedor (4,98) es otro de los condicionantes para elegir financiamiento.</a:t>
            </a:r>
            <a:endParaRPr lang="es-419" dirty="0"/>
          </a:p>
        </p:txBody>
      </p:sp>
      <p:sp>
        <p:nvSpPr>
          <p:cNvPr id="8" name="Footer Placeholder 15">
            <a:extLst>
              <a:ext uri="{FF2B5EF4-FFF2-40B4-BE49-F238E27FC236}">
                <a16:creationId xmlns:a16="http://schemas.microsoft.com/office/drawing/2014/main" id="{1774AC88-123E-45F2-BB20-DB41100F7E7D}"/>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58210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F92D911-6267-4391-B6BC-FEC33E001362}"/>
              </a:ext>
            </a:extLst>
          </p:cNvPr>
          <p:cNvPicPr>
            <a:picLocks noGrp="1" noChangeAspect="1"/>
          </p:cNvPicPr>
          <p:nvPr>
            <p:ph idx="1"/>
          </p:nvPr>
        </p:nvPicPr>
        <p:blipFill>
          <a:blip r:embed="rId2"/>
          <a:stretch>
            <a:fillRect/>
          </a:stretch>
        </p:blipFill>
        <p:spPr>
          <a:xfrm>
            <a:off x="2790207" y="832858"/>
            <a:ext cx="6590100" cy="2081143"/>
          </a:xfrm>
        </p:spPr>
      </p:pic>
      <p:sp>
        <p:nvSpPr>
          <p:cNvPr id="7" name="CuadroTexto 6">
            <a:extLst>
              <a:ext uri="{FF2B5EF4-FFF2-40B4-BE49-F238E27FC236}">
                <a16:creationId xmlns:a16="http://schemas.microsoft.com/office/drawing/2014/main" id="{405B6D93-C0D3-4A2F-8BA8-F3E136198315}"/>
              </a:ext>
            </a:extLst>
          </p:cNvPr>
          <p:cNvSpPr txBox="1"/>
          <p:nvPr/>
        </p:nvSpPr>
        <p:spPr>
          <a:xfrm>
            <a:off x="925934" y="-14969"/>
            <a:ext cx="7950937" cy="727571"/>
          </a:xfrm>
          <a:prstGeom prst="rect">
            <a:avLst/>
          </a:prstGeom>
          <a:noFill/>
        </p:spPr>
        <p:txBody>
          <a:bodyPr wrap="square">
            <a:spAutoFit/>
          </a:bodyPr>
          <a:lstStyle/>
          <a:p>
            <a:pPr>
              <a:lnSpc>
                <a:spcPct val="200000"/>
              </a:lnSpc>
            </a:pPr>
            <a:r>
              <a:rPr lang="es-EC" sz="2400" dirty="0"/>
              <a:t>Análisis de Frecuencia del Uso de Financiamiento</a:t>
            </a:r>
            <a:endParaRPr lang="en-US" sz="2400" dirty="0"/>
          </a:p>
        </p:txBody>
      </p:sp>
      <p:pic>
        <p:nvPicPr>
          <p:cNvPr id="8" name="Imagen 7" descr="Gráfico, Gráfico de barras&#10;&#10;Descripción generada automáticamente">
            <a:extLst>
              <a:ext uri="{FF2B5EF4-FFF2-40B4-BE49-F238E27FC236}">
                <a16:creationId xmlns:a16="http://schemas.microsoft.com/office/drawing/2014/main" id="{73E04636-195D-4F02-BF7F-36D96541FD94}"/>
              </a:ext>
            </a:extLst>
          </p:cNvPr>
          <p:cNvPicPr>
            <a:picLocks noChangeAspect="1"/>
          </p:cNvPicPr>
          <p:nvPr/>
        </p:nvPicPr>
        <p:blipFill rotWithShape="1">
          <a:blip r:embed="rId3">
            <a:extLst>
              <a:ext uri="{28A0092B-C50C-407E-A947-70E740481C1C}">
                <a14:useLocalDpi xmlns:a14="http://schemas.microsoft.com/office/drawing/2010/main" val="0"/>
              </a:ext>
            </a:extLst>
          </a:blip>
          <a:srcRect r="14882"/>
          <a:stretch/>
        </p:blipFill>
        <p:spPr bwMode="auto">
          <a:xfrm>
            <a:off x="138760" y="3735121"/>
            <a:ext cx="4052757" cy="3122879"/>
          </a:xfrm>
          <a:prstGeom prst="rect">
            <a:avLst/>
          </a:prstGeom>
          <a:noFill/>
          <a:ln>
            <a:noFill/>
          </a:ln>
          <a:extLst>
            <a:ext uri="{53640926-AAD7-44D8-BBD7-CCE9431645EC}">
              <a14:shadowObscured xmlns:a14="http://schemas.microsoft.com/office/drawing/2010/main"/>
            </a:ext>
          </a:extLst>
        </p:spPr>
      </p:pic>
      <p:pic>
        <p:nvPicPr>
          <p:cNvPr id="9" name="Imagen 8" descr="Gráfico, Gráfico de barras&#10;&#10;Descripción generada automáticamente">
            <a:extLst>
              <a:ext uri="{FF2B5EF4-FFF2-40B4-BE49-F238E27FC236}">
                <a16:creationId xmlns:a16="http://schemas.microsoft.com/office/drawing/2014/main" id="{C8BC29E6-D5DF-4BE7-9AA5-4C4EC54E1C77}"/>
              </a:ext>
            </a:extLst>
          </p:cNvPr>
          <p:cNvPicPr>
            <a:picLocks noChangeAspect="1"/>
          </p:cNvPicPr>
          <p:nvPr/>
        </p:nvPicPr>
        <p:blipFill rotWithShape="1">
          <a:blip r:embed="rId4">
            <a:extLst>
              <a:ext uri="{28A0092B-C50C-407E-A947-70E740481C1C}">
                <a14:useLocalDpi xmlns:a14="http://schemas.microsoft.com/office/drawing/2010/main" val="0"/>
              </a:ext>
            </a:extLst>
          </a:blip>
          <a:srcRect r="9993"/>
          <a:stretch/>
        </p:blipFill>
        <p:spPr bwMode="auto">
          <a:xfrm>
            <a:off x="4475190" y="3636097"/>
            <a:ext cx="4052757" cy="3221903"/>
          </a:xfrm>
          <a:prstGeom prst="rect">
            <a:avLst/>
          </a:prstGeom>
          <a:noFill/>
          <a:ln>
            <a:noFill/>
          </a:ln>
          <a:extLst>
            <a:ext uri="{53640926-AAD7-44D8-BBD7-CCE9431645EC}">
              <a14:shadowObscured xmlns:a14="http://schemas.microsoft.com/office/drawing/2010/main"/>
            </a:ext>
          </a:extLst>
        </p:spPr>
      </p:pic>
      <p:pic>
        <p:nvPicPr>
          <p:cNvPr id="10" name="Imagen 9" descr="Gráfico&#10;&#10;Descripción generada automáticamente">
            <a:extLst>
              <a:ext uri="{FF2B5EF4-FFF2-40B4-BE49-F238E27FC236}">
                <a16:creationId xmlns:a16="http://schemas.microsoft.com/office/drawing/2014/main" id="{ADBADFC5-41A7-4EFC-BD83-2263CBA1D7F6}"/>
              </a:ext>
            </a:extLst>
          </p:cNvPr>
          <p:cNvPicPr>
            <a:picLocks noChangeAspect="1"/>
          </p:cNvPicPr>
          <p:nvPr/>
        </p:nvPicPr>
        <p:blipFill rotWithShape="1">
          <a:blip r:embed="rId5">
            <a:extLst>
              <a:ext uri="{28A0092B-C50C-407E-A947-70E740481C1C}">
                <a14:useLocalDpi xmlns:a14="http://schemas.microsoft.com/office/drawing/2010/main" val="0"/>
              </a:ext>
            </a:extLst>
          </a:blip>
          <a:srcRect r="7980"/>
          <a:stretch/>
        </p:blipFill>
        <p:spPr bwMode="auto">
          <a:xfrm>
            <a:off x="8574595" y="3694605"/>
            <a:ext cx="3478645" cy="3025281"/>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CF8FEFCC-BE79-4ED2-A7BC-B8F12D597ED3}"/>
              </a:ext>
            </a:extLst>
          </p:cNvPr>
          <p:cNvSpPr txBox="1"/>
          <p:nvPr/>
        </p:nvSpPr>
        <p:spPr>
          <a:xfrm>
            <a:off x="554889" y="2989766"/>
            <a:ext cx="3220497" cy="646331"/>
          </a:xfrm>
          <a:prstGeom prst="rect">
            <a:avLst/>
          </a:prstGeom>
          <a:noFill/>
        </p:spPr>
        <p:txBody>
          <a:bodyPr wrap="square">
            <a:spAutoFit/>
          </a:bodyPr>
          <a:lstStyle/>
          <a:p>
            <a:r>
              <a:rPr lang="es-419" dirty="0"/>
              <a:t>Fuente de Financiamiento VS Tipo de Emprendedor </a:t>
            </a:r>
          </a:p>
        </p:txBody>
      </p:sp>
      <p:sp>
        <p:nvSpPr>
          <p:cNvPr id="14" name="CuadroTexto 13">
            <a:extLst>
              <a:ext uri="{FF2B5EF4-FFF2-40B4-BE49-F238E27FC236}">
                <a16:creationId xmlns:a16="http://schemas.microsoft.com/office/drawing/2014/main" id="{3163874D-8AE6-431F-B88E-C558F48AEE2E}"/>
              </a:ext>
            </a:extLst>
          </p:cNvPr>
          <p:cNvSpPr txBox="1"/>
          <p:nvPr/>
        </p:nvSpPr>
        <p:spPr>
          <a:xfrm>
            <a:off x="4475190" y="2951884"/>
            <a:ext cx="3525295" cy="646331"/>
          </a:xfrm>
          <a:prstGeom prst="rect">
            <a:avLst/>
          </a:prstGeom>
          <a:noFill/>
        </p:spPr>
        <p:txBody>
          <a:bodyPr wrap="square">
            <a:spAutoFit/>
          </a:bodyPr>
          <a:lstStyle/>
          <a:p>
            <a:r>
              <a:rPr lang="en-US" dirty="0"/>
              <a:t>Monto </a:t>
            </a:r>
            <a:r>
              <a:rPr lang="en-US" dirty="0" err="1"/>
              <a:t>Requerido</a:t>
            </a:r>
            <a:r>
              <a:rPr lang="en-US" dirty="0"/>
              <a:t> Para </a:t>
            </a:r>
            <a:r>
              <a:rPr lang="en-US" dirty="0" err="1"/>
              <a:t>el</a:t>
            </a:r>
            <a:r>
              <a:rPr lang="en-US" dirty="0"/>
              <a:t> </a:t>
            </a:r>
            <a:r>
              <a:rPr lang="en-US" dirty="0" err="1"/>
              <a:t>Crédito</a:t>
            </a:r>
            <a:r>
              <a:rPr lang="en-US" dirty="0"/>
              <a:t> VS Tipo de </a:t>
            </a:r>
            <a:r>
              <a:rPr lang="en-US" dirty="0" err="1"/>
              <a:t>Emprendedor</a:t>
            </a:r>
            <a:endParaRPr lang="es-419" dirty="0"/>
          </a:p>
        </p:txBody>
      </p:sp>
      <p:sp>
        <p:nvSpPr>
          <p:cNvPr id="16" name="CuadroTexto 15">
            <a:extLst>
              <a:ext uri="{FF2B5EF4-FFF2-40B4-BE49-F238E27FC236}">
                <a16:creationId xmlns:a16="http://schemas.microsoft.com/office/drawing/2014/main" id="{A83E88C3-7D1F-4085-822B-4E374A14F4C0}"/>
              </a:ext>
            </a:extLst>
          </p:cNvPr>
          <p:cNvSpPr txBox="1"/>
          <p:nvPr/>
        </p:nvSpPr>
        <p:spPr>
          <a:xfrm>
            <a:off x="8594870" y="2951883"/>
            <a:ext cx="2876464" cy="646331"/>
          </a:xfrm>
          <a:prstGeom prst="rect">
            <a:avLst/>
          </a:prstGeom>
          <a:noFill/>
        </p:spPr>
        <p:txBody>
          <a:bodyPr wrap="square">
            <a:spAutoFit/>
          </a:bodyPr>
          <a:lstStyle/>
          <a:p>
            <a:r>
              <a:rPr lang="es-419" dirty="0"/>
              <a:t>Número de Préstamos VS Tiempo del Emprendimiento</a:t>
            </a:r>
          </a:p>
        </p:txBody>
      </p:sp>
    </p:spTree>
    <p:extLst>
      <p:ext uri="{BB962C8B-B14F-4D97-AF65-F5344CB8AC3E}">
        <p14:creationId xmlns:p14="http://schemas.microsoft.com/office/powerpoint/2010/main" val="36742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Gráfico, Gráfico de barras&#10;&#10;Descripción generada automáticamente">
            <a:extLst>
              <a:ext uri="{FF2B5EF4-FFF2-40B4-BE49-F238E27FC236}">
                <a16:creationId xmlns:a16="http://schemas.microsoft.com/office/drawing/2014/main" id="{4704B387-7805-4D62-82A2-9E9CFD9FCD0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007" y="1957135"/>
            <a:ext cx="5378993" cy="3898469"/>
          </a:xfrm>
          <a:prstGeom prst="rect">
            <a:avLst/>
          </a:prstGeom>
          <a:noFill/>
          <a:ln>
            <a:noFill/>
          </a:ln>
        </p:spPr>
      </p:pic>
      <p:sp>
        <p:nvSpPr>
          <p:cNvPr id="6" name="CuadroTexto 5">
            <a:extLst>
              <a:ext uri="{FF2B5EF4-FFF2-40B4-BE49-F238E27FC236}">
                <a16:creationId xmlns:a16="http://schemas.microsoft.com/office/drawing/2014/main" id="{CDFB2914-C86C-4CD1-9974-68D0801FAF91}"/>
              </a:ext>
            </a:extLst>
          </p:cNvPr>
          <p:cNvSpPr txBox="1"/>
          <p:nvPr/>
        </p:nvSpPr>
        <p:spPr>
          <a:xfrm>
            <a:off x="1235242" y="1002394"/>
            <a:ext cx="6096000" cy="561949"/>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Nivel de Ingresos Mensual VS Modelo de Negocios</a:t>
            </a:r>
            <a:endParaRPr lang="en-US" sz="1800" dirty="0">
              <a:effectLst/>
              <a:latin typeface="Times New Roman" panose="02020603050405020304" pitchFamily="18" charset="0"/>
              <a:ea typeface="Calibri" panose="020F0502020204030204" pitchFamily="34" charset="0"/>
            </a:endParaRPr>
          </a:p>
        </p:txBody>
      </p:sp>
      <p:pic>
        <p:nvPicPr>
          <p:cNvPr id="7" name="Imagen 6" descr="Gráfico&#10;&#10;Descripción generada automáticamente">
            <a:extLst>
              <a:ext uri="{FF2B5EF4-FFF2-40B4-BE49-F238E27FC236}">
                <a16:creationId xmlns:a16="http://schemas.microsoft.com/office/drawing/2014/main" id="{97E91363-D7B5-47F7-960F-F34314309E47}"/>
              </a:ext>
            </a:extLst>
          </p:cNvPr>
          <p:cNvPicPr>
            <a:picLocks noChangeAspect="1"/>
          </p:cNvPicPr>
          <p:nvPr/>
        </p:nvPicPr>
        <p:blipFill rotWithShape="1">
          <a:blip r:embed="rId3">
            <a:extLst>
              <a:ext uri="{28A0092B-C50C-407E-A947-70E740481C1C}">
                <a14:useLocalDpi xmlns:a14="http://schemas.microsoft.com/office/drawing/2010/main" val="0"/>
              </a:ext>
            </a:extLst>
          </a:blip>
          <a:srcRect r="3755"/>
          <a:stretch/>
        </p:blipFill>
        <p:spPr bwMode="auto">
          <a:xfrm>
            <a:off x="6570018" y="1957136"/>
            <a:ext cx="4966812" cy="3898470"/>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33E0D44D-61A1-44B0-9A05-A6815A92BD90}"/>
              </a:ext>
            </a:extLst>
          </p:cNvPr>
          <p:cNvSpPr txBox="1"/>
          <p:nvPr/>
        </p:nvSpPr>
        <p:spPr>
          <a:xfrm>
            <a:off x="6498604" y="1002393"/>
            <a:ext cx="6096000" cy="561949"/>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Modelo de Negocio VS Monto Requerido Para Crédito</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21124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Gráfico, Gráfico de barras&#10;&#10;Descripción generada automáticamente">
            <a:extLst>
              <a:ext uri="{FF2B5EF4-FFF2-40B4-BE49-F238E27FC236}">
                <a16:creationId xmlns:a16="http://schemas.microsoft.com/office/drawing/2014/main" id="{BE1E8223-AC52-44C1-9A7A-D9FC294BA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130"/>
          <a:stretch/>
        </p:blipFill>
        <p:spPr bwMode="auto">
          <a:xfrm>
            <a:off x="1133743" y="2069858"/>
            <a:ext cx="4278565" cy="3692997"/>
          </a:xfrm>
          <a:prstGeom prst="rect">
            <a:avLst/>
          </a:prstGeom>
          <a:noFill/>
          <a:ln>
            <a:noFill/>
          </a:ln>
          <a:extLst>
            <a:ext uri="{53640926-AAD7-44D8-BBD7-CCE9431645EC}">
              <a14:shadowObscured xmlns:a14="http://schemas.microsoft.com/office/drawing/2010/main"/>
            </a:ext>
          </a:extLst>
        </p:spPr>
      </p:pic>
      <p:pic>
        <p:nvPicPr>
          <p:cNvPr id="5" name="Imagen 4" descr="Gráfico, Gráfico de barras&#10;&#10;Descripción generada automáticamente">
            <a:extLst>
              <a:ext uri="{FF2B5EF4-FFF2-40B4-BE49-F238E27FC236}">
                <a16:creationId xmlns:a16="http://schemas.microsoft.com/office/drawing/2014/main" id="{914BE606-91EA-4275-B6FE-31073A6597F9}"/>
              </a:ext>
            </a:extLst>
          </p:cNvPr>
          <p:cNvPicPr>
            <a:picLocks noChangeAspect="1"/>
          </p:cNvPicPr>
          <p:nvPr/>
        </p:nvPicPr>
        <p:blipFill rotWithShape="1">
          <a:blip r:embed="rId3">
            <a:extLst>
              <a:ext uri="{28A0092B-C50C-407E-A947-70E740481C1C}">
                <a14:useLocalDpi xmlns:a14="http://schemas.microsoft.com/office/drawing/2010/main" val="0"/>
              </a:ext>
            </a:extLst>
          </a:blip>
          <a:srcRect r="10280"/>
          <a:stretch/>
        </p:blipFill>
        <p:spPr bwMode="auto">
          <a:xfrm>
            <a:off x="5938463" y="2226166"/>
            <a:ext cx="5119793" cy="3400925"/>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AF4A727F-B4BD-45E4-9C63-ADCB95549278}"/>
              </a:ext>
            </a:extLst>
          </p:cNvPr>
          <p:cNvSpPr txBox="1"/>
          <p:nvPr/>
        </p:nvSpPr>
        <p:spPr>
          <a:xfrm>
            <a:off x="1445232" y="1095145"/>
            <a:ext cx="3075398" cy="561949"/>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Género VS Rentabilidad</a:t>
            </a:r>
            <a:r>
              <a:rPr lang="es-EC" sz="1800" b="1" i="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
        <p:nvSpPr>
          <p:cNvPr id="9" name="CuadroTexto 8">
            <a:extLst>
              <a:ext uri="{FF2B5EF4-FFF2-40B4-BE49-F238E27FC236}">
                <a16:creationId xmlns:a16="http://schemas.microsoft.com/office/drawing/2014/main" id="{C8FEDCBC-15F3-4124-889F-4FE98F88CC82}"/>
              </a:ext>
            </a:extLst>
          </p:cNvPr>
          <p:cNvSpPr txBox="1"/>
          <p:nvPr/>
        </p:nvSpPr>
        <p:spPr>
          <a:xfrm>
            <a:off x="6096000" y="818145"/>
            <a:ext cx="3947449" cy="1115947"/>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Capital Ahorrado Para la Operación VS Tiempo del Emprendimiento</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5448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Gráfico, Gráfico en cascada&#10;&#10;Descripción generada automáticamente">
            <a:extLst>
              <a:ext uri="{FF2B5EF4-FFF2-40B4-BE49-F238E27FC236}">
                <a16:creationId xmlns:a16="http://schemas.microsoft.com/office/drawing/2014/main" id="{D099E8DE-B5AA-483C-88C6-18D0C6A5DA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006"/>
          <a:stretch/>
        </p:blipFill>
        <p:spPr bwMode="auto">
          <a:xfrm>
            <a:off x="1351618" y="1763897"/>
            <a:ext cx="4351350" cy="3538354"/>
          </a:xfrm>
          <a:prstGeom prst="rect">
            <a:avLst/>
          </a:prstGeom>
          <a:noFill/>
          <a:ln>
            <a:noFill/>
          </a:ln>
          <a:extLst>
            <a:ext uri="{53640926-AAD7-44D8-BBD7-CCE9431645EC}">
              <a14:shadowObscured xmlns:a14="http://schemas.microsoft.com/office/drawing/2010/main"/>
            </a:ext>
          </a:extLst>
        </p:spPr>
      </p:pic>
      <p:pic>
        <p:nvPicPr>
          <p:cNvPr id="5" name="Imagen 4" descr="Gráfico&#10;&#10;Descripción generada automáticamente">
            <a:extLst>
              <a:ext uri="{FF2B5EF4-FFF2-40B4-BE49-F238E27FC236}">
                <a16:creationId xmlns:a16="http://schemas.microsoft.com/office/drawing/2014/main" id="{D8A73F9C-15AD-4BE4-BE40-6BBCAE51FDEC}"/>
              </a:ext>
            </a:extLst>
          </p:cNvPr>
          <p:cNvPicPr>
            <a:picLocks noChangeAspect="1"/>
          </p:cNvPicPr>
          <p:nvPr/>
        </p:nvPicPr>
        <p:blipFill rotWithShape="1">
          <a:blip r:embed="rId3">
            <a:extLst>
              <a:ext uri="{28A0092B-C50C-407E-A947-70E740481C1C}">
                <a14:useLocalDpi xmlns:a14="http://schemas.microsoft.com/office/drawing/2010/main" val="0"/>
              </a:ext>
            </a:extLst>
          </a:blip>
          <a:srcRect r="10357"/>
          <a:stretch/>
        </p:blipFill>
        <p:spPr bwMode="auto">
          <a:xfrm>
            <a:off x="6489032" y="1760639"/>
            <a:ext cx="4351350" cy="3538354"/>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0632C737-13F6-460C-B9B1-FFCF8E9CDD3F}"/>
              </a:ext>
            </a:extLst>
          </p:cNvPr>
          <p:cNvSpPr txBox="1"/>
          <p:nvPr/>
        </p:nvSpPr>
        <p:spPr>
          <a:xfrm>
            <a:off x="334000" y="840455"/>
            <a:ext cx="5762000" cy="561949"/>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Tiempo del Emprendimiento VS Registro de Transacciones</a:t>
            </a:r>
            <a:endParaRPr lang="en-US" sz="1800" dirty="0">
              <a:effectLst/>
              <a:latin typeface="Times New Roman" panose="02020603050405020304" pitchFamily="18" charset="0"/>
              <a:ea typeface="Calibri" panose="020F0502020204030204" pitchFamily="34" charset="0"/>
            </a:endParaRPr>
          </a:p>
        </p:txBody>
      </p:sp>
      <p:sp>
        <p:nvSpPr>
          <p:cNvPr id="9" name="CuadroTexto 8">
            <a:extLst>
              <a:ext uri="{FF2B5EF4-FFF2-40B4-BE49-F238E27FC236}">
                <a16:creationId xmlns:a16="http://schemas.microsoft.com/office/drawing/2014/main" id="{DF6F8AA0-31A4-4451-A225-2D4C421EDC1F}"/>
              </a:ext>
            </a:extLst>
          </p:cNvPr>
          <p:cNvSpPr txBox="1"/>
          <p:nvPr/>
        </p:nvSpPr>
        <p:spPr>
          <a:xfrm>
            <a:off x="6240381" y="840454"/>
            <a:ext cx="5342021" cy="561949"/>
          </a:xfrm>
          <a:prstGeom prst="rect">
            <a:avLst/>
          </a:prstGeom>
          <a:noFill/>
        </p:spPr>
        <p:txBody>
          <a:bodyPr wrap="square">
            <a:spAutoFit/>
          </a:bodyPr>
          <a:lstStyle/>
          <a:p>
            <a:pPr>
              <a:lnSpc>
                <a:spcPct val="200000"/>
              </a:lnSpc>
              <a:tabLst>
                <a:tab pos="1371600" algn="l"/>
                <a:tab pos="5937250" algn="r"/>
              </a:tabLst>
            </a:pPr>
            <a:r>
              <a:rPr lang="es-EC" sz="1800" i="1" dirty="0">
                <a:effectLst/>
                <a:latin typeface="Times New Roman" panose="02020603050405020304" pitchFamily="18" charset="0"/>
                <a:ea typeface="Calibri" panose="020F0502020204030204" pitchFamily="34" charset="0"/>
              </a:rPr>
              <a:t>Tipo de Emprendedor VS Destino de los Préstamos</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577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CEB96FD-ADC9-4F6D-97F1-A84262A5D861}"/>
              </a:ext>
            </a:extLst>
          </p:cNvPr>
          <p:cNvPicPr>
            <a:picLocks noGrp="1" noChangeAspect="1"/>
          </p:cNvPicPr>
          <p:nvPr>
            <p:ph idx="1"/>
          </p:nvPr>
        </p:nvPicPr>
        <p:blipFill>
          <a:blip r:embed="rId2"/>
          <a:stretch>
            <a:fillRect/>
          </a:stretch>
        </p:blipFill>
        <p:spPr>
          <a:xfrm>
            <a:off x="566738" y="2416034"/>
            <a:ext cx="3571875" cy="1614519"/>
          </a:xfrm>
        </p:spPr>
      </p:pic>
      <p:cxnSp>
        <p:nvCxnSpPr>
          <p:cNvPr id="4" name="Conector recto 3">
            <a:extLst>
              <a:ext uri="{FF2B5EF4-FFF2-40B4-BE49-F238E27FC236}">
                <a16:creationId xmlns:a16="http://schemas.microsoft.com/office/drawing/2014/main" id="{0FD4D315-62AA-4BD4-8DBF-1EAF6F207746}"/>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A092CD2C-594C-453A-A448-4C41069BC769}"/>
              </a:ext>
            </a:extLst>
          </p:cNvPr>
          <p:cNvSpPr>
            <a:spLocks noGrp="1"/>
          </p:cNvSpPr>
          <p:nvPr>
            <p:ph type="title"/>
          </p:nvPr>
        </p:nvSpPr>
        <p:spPr>
          <a:xfrm>
            <a:off x="1608841" y="309595"/>
            <a:ext cx="7647453" cy="907863"/>
          </a:xfrm>
        </p:spPr>
        <p:txBody>
          <a:bodyPr>
            <a:normAutofit/>
          </a:bodyPr>
          <a:lstStyle/>
          <a:p>
            <a:r>
              <a:rPr lang="es-EC" sz="5400" dirty="0"/>
              <a:t>Resultados inferencial  </a:t>
            </a:r>
            <a:endParaRPr lang="es-419" sz="5400" dirty="0"/>
          </a:p>
        </p:txBody>
      </p:sp>
      <p:sp>
        <p:nvSpPr>
          <p:cNvPr id="9" name="CuadroTexto 8">
            <a:extLst>
              <a:ext uri="{FF2B5EF4-FFF2-40B4-BE49-F238E27FC236}">
                <a16:creationId xmlns:a16="http://schemas.microsoft.com/office/drawing/2014/main" id="{E2A05450-C3C5-42A8-B8FC-06C416DE406E}"/>
              </a:ext>
            </a:extLst>
          </p:cNvPr>
          <p:cNvSpPr txBox="1"/>
          <p:nvPr/>
        </p:nvSpPr>
        <p:spPr>
          <a:xfrm>
            <a:off x="439738" y="1400525"/>
            <a:ext cx="4099454" cy="880369"/>
          </a:xfrm>
          <a:prstGeom prst="rect">
            <a:avLst/>
          </a:prstGeom>
          <a:noFill/>
        </p:spPr>
        <p:txBody>
          <a:bodyPr wrap="square">
            <a:spAutoFit/>
          </a:bodyPr>
          <a:lstStyle/>
          <a:p>
            <a:pPr>
              <a:lnSpc>
                <a:spcPct val="150000"/>
              </a:lnSpc>
            </a:pPr>
            <a:r>
              <a:rPr lang="es-EC" sz="1800" b="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Frecuencia de Financiamiento* ¿Cuál es su Género?</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5F772245-28FD-4952-ACE3-38189D24ECE1}"/>
              </a:ext>
            </a:extLst>
          </p:cNvPr>
          <p:cNvPicPr>
            <a:picLocks noChangeAspect="1"/>
          </p:cNvPicPr>
          <p:nvPr/>
        </p:nvPicPr>
        <p:blipFill>
          <a:blip r:embed="rId3"/>
          <a:stretch>
            <a:fillRect/>
          </a:stretch>
        </p:blipFill>
        <p:spPr>
          <a:xfrm>
            <a:off x="585787" y="4962982"/>
            <a:ext cx="3533775" cy="1609725"/>
          </a:xfrm>
          <a:prstGeom prst="rect">
            <a:avLst/>
          </a:prstGeom>
        </p:spPr>
      </p:pic>
      <p:sp>
        <p:nvSpPr>
          <p:cNvPr id="8" name="CuadroTexto 7">
            <a:extLst>
              <a:ext uri="{FF2B5EF4-FFF2-40B4-BE49-F238E27FC236}">
                <a16:creationId xmlns:a16="http://schemas.microsoft.com/office/drawing/2014/main" id="{B9E2AED0-795C-4BE7-9953-88E82B764C97}"/>
              </a:ext>
            </a:extLst>
          </p:cNvPr>
          <p:cNvSpPr txBox="1"/>
          <p:nvPr/>
        </p:nvSpPr>
        <p:spPr>
          <a:xfrm>
            <a:off x="566738" y="4144293"/>
            <a:ext cx="6097712" cy="561949"/>
          </a:xfrm>
          <a:prstGeom prst="rect">
            <a:avLst/>
          </a:prstGeom>
          <a:noFill/>
        </p:spPr>
        <p:txBody>
          <a:bodyPr wrap="square">
            <a:spAutoFit/>
          </a:bodyPr>
          <a:lstStyle/>
          <a:p>
            <a:pPr>
              <a:lnSpc>
                <a:spcPct val="200000"/>
              </a:lnSpc>
            </a:pPr>
            <a:r>
              <a:rPr lang="es-EC" i="1" dirty="0">
                <a:solidFill>
                  <a:srgbClr val="2F5496"/>
                </a:solidFill>
                <a:latin typeface="Calibri Light" panose="020F0302020204030204" pitchFamily="34" charset="0"/>
                <a:cs typeface="Times New Roman" panose="02020603050405020304" pitchFamily="18" charset="0"/>
              </a:rPr>
              <a:t>Frecuencia</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i="1" dirty="0">
                <a:solidFill>
                  <a:srgbClr val="2F5496"/>
                </a:solidFill>
                <a:latin typeface="Calibri Light" panose="020F0302020204030204" pitchFamily="34" charset="0"/>
                <a:cs typeface="Times New Roman" panose="02020603050405020304" pitchFamily="18" charset="0"/>
              </a:rPr>
              <a:t>del Financiamiento &amp; Servicio </a:t>
            </a:r>
            <a:endParaRPr lang="en-US" i="1" dirty="0">
              <a:solidFill>
                <a:srgbClr val="2F5496"/>
              </a:solidFill>
              <a:latin typeface="Calibri Light" panose="020F03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B4203847-C014-492D-A385-7E993C9D369E}"/>
              </a:ext>
            </a:extLst>
          </p:cNvPr>
          <p:cNvPicPr>
            <a:picLocks noChangeAspect="1"/>
          </p:cNvPicPr>
          <p:nvPr/>
        </p:nvPicPr>
        <p:blipFill>
          <a:blip r:embed="rId4"/>
          <a:stretch>
            <a:fillRect/>
          </a:stretch>
        </p:blipFill>
        <p:spPr>
          <a:xfrm>
            <a:off x="5400954" y="2390502"/>
            <a:ext cx="3533775" cy="1640051"/>
          </a:xfrm>
          <a:prstGeom prst="rect">
            <a:avLst/>
          </a:prstGeom>
        </p:spPr>
      </p:pic>
      <p:sp>
        <p:nvSpPr>
          <p:cNvPr id="12" name="CuadroTexto 11">
            <a:extLst>
              <a:ext uri="{FF2B5EF4-FFF2-40B4-BE49-F238E27FC236}">
                <a16:creationId xmlns:a16="http://schemas.microsoft.com/office/drawing/2014/main" id="{2AC4FAD5-B78E-40DF-A620-4546BEC62C53}"/>
              </a:ext>
            </a:extLst>
          </p:cNvPr>
          <p:cNvSpPr txBox="1"/>
          <p:nvPr/>
        </p:nvSpPr>
        <p:spPr>
          <a:xfrm>
            <a:off x="4539193" y="1290918"/>
            <a:ext cx="6093724" cy="880369"/>
          </a:xfrm>
          <a:prstGeom prst="rect">
            <a:avLst/>
          </a:prstGeom>
          <a:noFill/>
        </p:spPr>
        <p:txBody>
          <a:bodyPr wrap="square">
            <a:spAutoFit/>
          </a:bodyPr>
          <a:lstStyle/>
          <a:p>
            <a:pPr>
              <a:lnSpc>
                <a:spcPct val="150000"/>
              </a:lnSpc>
            </a:pPr>
            <a:r>
              <a:rPr lang="es-EC" sz="1800" i="1" dirty="0">
                <a:solidFill>
                  <a:srgbClr val="2F5496"/>
                </a:solidFill>
                <a:effectLst/>
                <a:latin typeface="+mj-lt"/>
                <a:ea typeface="Times New Roman" panose="02020603050405020304" pitchFamily="18" charset="0"/>
                <a:cs typeface="Times New Roman" panose="02020603050405020304" pitchFamily="18" charset="0"/>
              </a:rPr>
              <a:t>Frecuencia de Financiamiento * ¿Cuál es el Modelo de Negocio Aplicado en el Emprendimiento?</a:t>
            </a:r>
            <a:endParaRPr lang="en-US" sz="1800" dirty="0">
              <a:solidFill>
                <a:srgbClr val="2F5496"/>
              </a:solidFill>
              <a:effectLst/>
              <a:latin typeface="+mj-lt"/>
              <a:ea typeface="Times New Roman" panose="02020603050405020304" pitchFamily="18" charset="0"/>
              <a:cs typeface="Times New Roman" panose="02020603050405020304" pitchFamily="18" charset="0"/>
            </a:endParaRPr>
          </a:p>
        </p:txBody>
      </p:sp>
      <p:pic>
        <p:nvPicPr>
          <p:cNvPr id="14" name="Imagen 13">
            <a:extLst>
              <a:ext uri="{FF2B5EF4-FFF2-40B4-BE49-F238E27FC236}">
                <a16:creationId xmlns:a16="http://schemas.microsoft.com/office/drawing/2014/main" id="{A7199383-1911-4801-8D1B-C811A70D16DC}"/>
              </a:ext>
            </a:extLst>
          </p:cNvPr>
          <p:cNvPicPr>
            <a:picLocks noChangeAspect="1"/>
          </p:cNvPicPr>
          <p:nvPr/>
        </p:nvPicPr>
        <p:blipFill>
          <a:blip r:embed="rId5"/>
          <a:stretch>
            <a:fillRect/>
          </a:stretch>
        </p:blipFill>
        <p:spPr>
          <a:xfrm>
            <a:off x="5432567" y="4962982"/>
            <a:ext cx="3609833" cy="1606659"/>
          </a:xfrm>
          <a:prstGeom prst="rect">
            <a:avLst/>
          </a:prstGeom>
        </p:spPr>
      </p:pic>
      <p:sp>
        <p:nvSpPr>
          <p:cNvPr id="16" name="CuadroTexto 15">
            <a:extLst>
              <a:ext uri="{FF2B5EF4-FFF2-40B4-BE49-F238E27FC236}">
                <a16:creationId xmlns:a16="http://schemas.microsoft.com/office/drawing/2014/main" id="{87F6167A-23DF-4809-904F-3B75D987C2FB}"/>
              </a:ext>
            </a:extLst>
          </p:cNvPr>
          <p:cNvSpPr txBox="1"/>
          <p:nvPr/>
        </p:nvSpPr>
        <p:spPr>
          <a:xfrm>
            <a:off x="5088468" y="4009153"/>
            <a:ext cx="4395536" cy="880369"/>
          </a:xfrm>
          <a:prstGeom prst="rect">
            <a:avLst/>
          </a:prstGeom>
          <a:noFill/>
        </p:spPr>
        <p:txBody>
          <a:bodyPr wrap="square">
            <a:spAutoFit/>
          </a:bodyPr>
          <a:lstStyle/>
          <a:p>
            <a:pPr>
              <a:lnSpc>
                <a:spcPct val="150000"/>
              </a:lnSpc>
            </a:pPr>
            <a:r>
              <a:rPr lang="es-EC" i="1" dirty="0">
                <a:solidFill>
                  <a:srgbClr val="2F5496"/>
                </a:solidFill>
                <a:latin typeface="Calibri Light" panose="020F0302020204030204" pitchFamily="34" charset="0"/>
                <a:cs typeface="Times New Roman" panose="02020603050405020304" pitchFamily="18" charset="0"/>
              </a:rPr>
              <a:t>Frecuencia de Financiamiento * ¿Qué Tipo de Emprendedor es Usted?</a:t>
            </a:r>
            <a:endParaRPr lang="es-419" i="1" dirty="0">
              <a:solidFill>
                <a:srgbClr val="2F5496"/>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42465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FFBBBAD-1141-466E-9D1E-9414F8D66C8A}"/>
              </a:ext>
            </a:extLst>
          </p:cNvPr>
          <p:cNvPicPr>
            <a:picLocks noGrp="1" noChangeAspect="1"/>
          </p:cNvPicPr>
          <p:nvPr>
            <p:ph idx="1"/>
          </p:nvPr>
        </p:nvPicPr>
        <p:blipFill>
          <a:blip r:embed="rId2"/>
          <a:stretch>
            <a:fillRect/>
          </a:stretch>
        </p:blipFill>
        <p:spPr>
          <a:xfrm>
            <a:off x="760342" y="1365359"/>
            <a:ext cx="4826277" cy="2098783"/>
          </a:xfrm>
        </p:spPr>
      </p:pic>
      <p:sp>
        <p:nvSpPr>
          <p:cNvPr id="7" name="CuadroTexto 6">
            <a:extLst>
              <a:ext uri="{FF2B5EF4-FFF2-40B4-BE49-F238E27FC236}">
                <a16:creationId xmlns:a16="http://schemas.microsoft.com/office/drawing/2014/main" id="{C2D9321E-611F-415D-A292-F82AF955DE0E}"/>
              </a:ext>
            </a:extLst>
          </p:cNvPr>
          <p:cNvSpPr txBox="1"/>
          <p:nvPr/>
        </p:nvSpPr>
        <p:spPr>
          <a:xfrm>
            <a:off x="657354" y="452401"/>
            <a:ext cx="5032255" cy="880369"/>
          </a:xfrm>
          <a:prstGeom prst="rect">
            <a:avLst/>
          </a:prstGeom>
          <a:noFill/>
        </p:spPr>
        <p:txBody>
          <a:bodyPr wrap="square">
            <a:spAutoFit/>
          </a:bodyPr>
          <a:lstStyle/>
          <a:p>
            <a:pPr>
              <a:lnSpc>
                <a:spcPct val="150000"/>
              </a:lnSpc>
            </a:pPr>
            <a:r>
              <a:rPr lang="es-EC" sz="18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Frecuencia de Financiamiento * ¿Cuál es el Principal Obstáculo al Establecer un Emprendimiento?</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A89131BD-6F0E-4E1A-B536-71347068450F}"/>
              </a:ext>
            </a:extLst>
          </p:cNvPr>
          <p:cNvPicPr>
            <a:picLocks noChangeAspect="1"/>
          </p:cNvPicPr>
          <p:nvPr/>
        </p:nvPicPr>
        <p:blipFill>
          <a:blip r:embed="rId3"/>
          <a:stretch>
            <a:fillRect/>
          </a:stretch>
        </p:blipFill>
        <p:spPr>
          <a:xfrm>
            <a:off x="760342" y="4344511"/>
            <a:ext cx="4997641" cy="2175779"/>
          </a:xfrm>
          <a:prstGeom prst="rect">
            <a:avLst/>
          </a:prstGeom>
        </p:spPr>
      </p:pic>
      <p:sp>
        <p:nvSpPr>
          <p:cNvPr id="11" name="CuadroTexto 10">
            <a:extLst>
              <a:ext uri="{FF2B5EF4-FFF2-40B4-BE49-F238E27FC236}">
                <a16:creationId xmlns:a16="http://schemas.microsoft.com/office/drawing/2014/main" id="{14CC717C-7951-4B1E-9A60-73EBA32E1B8C}"/>
              </a:ext>
            </a:extLst>
          </p:cNvPr>
          <p:cNvSpPr txBox="1"/>
          <p:nvPr/>
        </p:nvSpPr>
        <p:spPr>
          <a:xfrm>
            <a:off x="657354" y="3464142"/>
            <a:ext cx="6097836" cy="880369"/>
          </a:xfrm>
          <a:prstGeom prst="rect">
            <a:avLst/>
          </a:prstGeom>
          <a:noFill/>
        </p:spPr>
        <p:txBody>
          <a:bodyPr wrap="square">
            <a:spAutoFit/>
          </a:bodyPr>
          <a:lstStyle/>
          <a:p>
            <a:pPr>
              <a:lnSpc>
                <a:spcPct val="150000"/>
              </a:lnSpc>
            </a:pPr>
            <a:r>
              <a:rPr lang="es-EC" sz="18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Frecuencia de Financiamiento * ¿Cuál es la Razón que le imposibilita acceder al financiamiento?</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BAFA7FD7-105F-4F47-B3CB-47B015F58FD2}"/>
              </a:ext>
            </a:extLst>
          </p:cNvPr>
          <p:cNvPicPr>
            <a:picLocks noChangeAspect="1"/>
          </p:cNvPicPr>
          <p:nvPr/>
        </p:nvPicPr>
        <p:blipFill>
          <a:blip r:embed="rId4"/>
          <a:stretch>
            <a:fillRect/>
          </a:stretch>
        </p:blipFill>
        <p:spPr>
          <a:xfrm>
            <a:off x="6502393" y="1319375"/>
            <a:ext cx="4962525" cy="2190750"/>
          </a:xfrm>
          <a:prstGeom prst="rect">
            <a:avLst/>
          </a:prstGeom>
        </p:spPr>
      </p:pic>
      <p:sp>
        <p:nvSpPr>
          <p:cNvPr id="15" name="CuadroTexto 14">
            <a:extLst>
              <a:ext uri="{FF2B5EF4-FFF2-40B4-BE49-F238E27FC236}">
                <a16:creationId xmlns:a16="http://schemas.microsoft.com/office/drawing/2014/main" id="{64714A99-B858-4B6C-A781-792E0014C883}"/>
              </a:ext>
            </a:extLst>
          </p:cNvPr>
          <p:cNvSpPr txBox="1"/>
          <p:nvPr/>
        </p:nvSpPr>
        <p:spPr>
          <a:xfrm>
            <a:off x="6502393" y="486464"/>
            <a:ext cx="5248275" cy="878895"/>
          </a:xfrm>
          <a:prstGeom prst="rect">
            <a:avLst/>
          </a:prstGeom>
          <a:noFill/>
        </p:spPr>
        <p:txBody>
          <a:bodyPr wrap="square">
            <a:spAutoFit/>
          </a:bodyPr>
          <a:lstStyle/>
          <a:p>
            <a:pPr>
              <a:lnSpc>
                <a:spcPct val="150000"/>
              </a:lnSpc>
            </a:pPr>
            <a:r>
              <a:rPr lang="es-EC" dirty="0">
                <a:solidFill>
                  <a:srgbClr val="2F5496"/>
                </a:solidFill>
                <a:latin typeface="Calibri Light" panose="020F0302020204030204" pitchFamily="34" charset="0"/>
                <a:cs typeface="Times New Roman" panose="02020603050405020304" pitchFamily="18" charset="0"/>
              </a:rPr>
              <a:t>Frecuencia de Financiamiento * ¿Su Negocio Cuenta con RUC o RISE?</a:t>
            </a:r>
            <a:endParaRPr lang="es-419" dirty="0">
              <a:solidFill>
                <a:srgbClr val="2F5496"/>
              </a:solidFill>
              <a:latin typeface="Calibri Light" panose="020F03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7C4F8C25-4ED6-4ADB-AFD2-F88A1832B2CB}"/>
              </a:ext>
            </a:extLst>
          </p:cNvPr>
          <p:cNvPicPr>
            <a:picLocks noChangeAspect="1"/>
          </p:cNvPicPr>
          <p:nvPr/>
        </p:nvPicPr>
        <p:blipFill>
          <a:blip r:embed="rId5"/>
          <a:stretch>
            <a:fillRect/>
          </a:stretch>
        </p:blipFill>
        <p:spPr>
          <a:xfrm>
            <a:off x="6502393" y="4306817"/>
            <a:ext cx="4972050" cy="2181225"/>
          </a:xfrm>
          <a:prstGeom prst="rect">
            <a:avLst/>
          </a:prstGeom>
        </p:spPr>
      </p:pic>
      <p:sp>
        <p:nvSpPr>
          <p:cNvPr id="19" name="CuadroTexto 18">
            <a:extLst>
              <a:ext uri="{FF2B5EF4-FFF2-40B4-BE49-F238E27FC236}">
                <a16:creationId xmlns:a16="http://schemas.microsoft.com/office/drawing/2014/main" id="{BF989C6A-61BF-4EAF-83FF-1D6A30FC4B03}"/>
              </a:ext>
            </a:extLst>
          </p:cNvPr>
          <p:cNvSpPr txBox="1"/>
          <p:nvPr/>
        </p:nvSpPr>
        <p:spPr>
          <a:xfrm>
            <a:off x="6502393" y="3464141"/>
            <a:ext cx="5356938" cy="880369"/>
          </a:xfrm>
          <a:prstGeom prst="rect">
            <a:avLst/>
          </a:prstGeom>
          <a:noFill/>
        </p:spPr>
        <p:txBody>
          <a:bodyPr wrap="square">
            <a:spAutoFit/>
          </a:bodyPr>
          <a:lstStyle/>
          <a:p>
            <a:pPr>
              <a:lnSpc>
                <a:spcPct val="150000"/>
              </a:lnSpc>
            </a:pPr>
            <a:r>
              <a:rPr lang="es-EC" sz="1800" b="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Frecuencia de Financiamiento * ¿En su emprendimiento se lleva el registro de las transacciones diarias?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4A017D67-C04D-44BE-B2FA-FA89824046D1}"/>
              </a:ext>
            </a:extLst>
          </p:cNvPr>
          <p:cNvGraphicFramePr>
            <a:graphicFrameLocks noGrp="1"/>
          </p:cNvGraphicFramePr>
          <p:nvPr>
            <p:ph idx="1"/>
            <p:extLst>
              <p:ext uri="{D42A27DB-BD31-4B8C-83A1-F6EECF244321}">
                <p14:modId xmlns:p14="http://schemas.microsoft.com/office/powerpoint/2010/main" val="3468167784"/>
              </p:ext>
            </p:extLst>
          </p:nvPr>
        </p:nvGraphicFramePr>
        <p:xfrm>
          <a:off x="1881752" y="1322018"/>
          <a:ext cx="8755252" cy="82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C6618F5A-0C1C-45B5-ADBD-27A96958BE4F}"/>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04B9C0A7-8CBB-4D75-B4D7-2412508DC23A}"/>
              </a:ext>
            </a:extLst>
          </p:cNvPr>
          <p:cNvSpPr>
            <a:spLocks noGrp="1"/>
          </p:cNvSpPr>
          <p:nvPr>
            <p:ph type="title"/>
          </p:nvPr>
        </p:nvSpPr>
        <p:spPr>
          <a:xfrm>
            <a:off x="1608841" y="309595"/>
            <a:ext cx="7647453" cy="907863"/>
          </a:xfrm>
        </p:spPr>
        <p:txBody>
          <a:bodyPr>
            <a:normAutofit/>
          </a:bodyPr>
          <a:lstStyle/>
          <a:p>
            <a:r>
              <a:rPr lang="es-EC" sz="5400" dirty="0"/>
              <a:t>Propuesta</a:t>
            </a:r>
            <a:endParaRPr lang="es-419" sz="5400" dirty="0"/>
          </a:p>
        </p:txBody>
      </p:sp>
      <p:graphicFrame>
        <p:nvGraphicFramePr>
          <p:cNvPr id="11" name="Diagrama 10">
            <a:extLst>
              <a:ext uri="{FF2B5EF4-FFF2-40B4-BE49-F238E27FC236}">
                <a16:creationId xmlns:a16="http://schemas.microsoft.com/office/drawing/2014/main" id="{D6809125-6600-425D-B4CF-A905BC622D13}"/>
              </a:ext>
            </a:extLst>
          </p:cNvPr>
          <p:cNvGraphicFramePr/>
          <p:nvPr>
            <p:extLst>
              <p:ext uri="{D42A27DB-BD31-4B8C-83A1-F6EECF244321}">
                <p14:modId xmlns:p14="http://schemas.microsoft.com/office/powerpoint/2010/main" val="1643527277"/>
              </p:ext>
            </p:extLst>
          </p:nvPr>
        </p:nvGraphicFramePr>
        <p:xfrm>
          <a:off x="838200" y="2250858"/>
          <a:ext cx="10842356" cy="2223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a 11">
            <a:extLst>
              <a:ext uri="{FF2B5EF4-FFF2-40B4-BE49-F238E27FC236}">
                <a16:creationId xmlns:a16="http://schemas.microsoft.com/office/drawing/2014/main" id="{876FFD4E-F43D-4761-ACE0-62E7CB456C15}"/>
              </a:ext>
            </a:extLst>
          </p:cNvPr>
          <p:cNvGraphicFramePr/>
          <p:nvPr>
            <p:extLst>
              <p:ext uri="{D42A27DB-BD31-4B8C-83A1-F6EECF244321}">
                <p14:modId xmlns:p14="http://schemas.microsoft.com/office/powerpoint/2010/main" val="2514392672"/>
              </p:ext>
            </p:extLst>
          </p:nvPr>
        </p:nvGraphicFramePr>
        <p:xfrm>
          <a:off x="838201" y="4096032"/>
          <a:ext cx="10842355" cy="24291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4" name="Conector recto de flecha 13">
            <a:extLst>
              <a:ext uri="{FF2B5EF4-FFF2-40B4-BE49-F238E27FC236}">
                <a16:creationId xmlns:a16="http://schemas.microsoft.com/office/drawing/2014/main" id="{D38CEDCE-B684-474D-B607-5D28C3650432}"/>
              </a:ext>
            </a:extLst>
          </p:cNvPr>
          <p:cNvCxnSpPr>
            <a:cxnSpLocks/>
          </p:cNvCxnSpPr>
          <p:nvPr/>
        </p:nvCxnSpPr>
        <p:spPr>
          <a:xfrm>
            <a:off x="6259378" y="2075195"/>
            <a:ext cx="0" cy="550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15">
            <a:extLst>
              <a:ext uri="{FF2B5EF4-FFF2-40B4-BE49-F238E27FC236}">
                <a16:creationId xmlns:a16="http://schemas.microsoft.com/office/drawing/2014/main" id="{807C2A87-9F8D-4BA6-895E-88DA1A7D2142}"/>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75751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9C925-33E3-4B5A-9255-B7114B8C7739}"/>
              </a:ext>
            </a:extLst>
          </p:cNvPr>
          <p:cNvSpPr>
            <a:spLocks noGrp="1"/>
          </p:cNvSpPr>
          <p:nvPr>
            <p:ph type="title"/>
          </p:nvPr>
        </p:nvSpPr>
        <p:spPr>
          <a:xfrm>
            <a:off x="838200" y="365126"/>
            <a:ext cx="10515600" cy="857500"/>
          </a:xfrm>
        </p:spPr>
        <p:txBody>
          <a:bodyPr>
            <a:normAutofit/>
          </a:bodyPr>
          <a:lstStyle/>
          <a:p>
            <a:r>
              <a:rPr lang="es-419" sz="2800" dirty="0"/>
              <a:t>Porque es importante la inversión en los emprendimientos?</a:t>
            </a:r>
          </a:p>
        </p:txBody>
      </p:sp>
      <p:graphicFrame>
        <p:nvGraphicFramePr>
          <p:cNvPr id="4" name="Marcador de contenido 3">
            <a:extLst>
              <a:ext uri="{FF2B5EF4-FFF2-40B4-BE49-F238E27FC236}">
                <a16:creationId xmlns:a16="http://schemas.microsoft.com/office/drawing/2014/main" id="{DA87E87B-727E-4799-AD51-1CCB52197A81}"/>
              </a:ext>
            </a:extLst>
          </p:cNvPr>
          <p:cNvGraphicFramePr>
            <a:graphicFrameLocks noGrp="1"/>
          </p:cNvGraphicFramePr>
          <p:nvPr>
            <p:ph idx="1"/>
            <p:extLst>
              <p:ext uri="{D42A27DB-BD31-4B8C-83A1-F6EECF244321}">
                <p14:modId xmlns:p14="http://schemas.microsoft.com/office/powerpoint/2010/main" val="377187666"/>
              </p:ext>
            </p:extLst>
          </p:nvPr>
        </p:nvGraphicFramePr>
        <p:xfrm>
          <a:off x="838200" y="1547568"/>
          <a:ext cx="10692539" cy="4328217"/>
        </p:xfrm>
        <a:graphic>
          <a:graphicData uri="http://schemas.openxmlformats.org/drawingml/2006/table">
            <a:tbl>
              <a:tblPr firstRow="1" firstCol="1" bandRow="1">
                <a:tableStyleId>{5C22544A-7EE6-4342-B048-85BDC9FD1C3A}</a:tableStyleId>
              </a:tblPr>
              <a:tblGrid>
                <a:gridCol w="785117">
                  <a:extLst>
                    <a:ext uri="{9D8B030D-6E8A-4147-A177-3AD203B41FA5}">
                      <a16:colId xmlns:a16="http://schemas.microsoft.com/office/drawing/2014/main" val="558541436"/>
                    </a:ext>
                  </a:extLst>
                </a:gridCol>
                <a:gridCol w="3113070">
                  <a:extLst>
                    <a:ext uri="{9D8B030D-6E8A-4147-A177-3AD203B41FA5}">
                      <a16:colId xmlns:a16="http://schemas.microsoft.com/office/drawing/2014/main" val="3357809778"/>
                    </a:ext>
                  </a:extLst>
                </a:gridCol>
                <a:gridCol w="3626777">
                  <a:extLst>
                    <a:ext uri="{9D8B030D-6E8A-4147-A177-3AD203B41FA5}">
                      <a16:colId xmlns:a16="http://schemas.microsoft.com/office/drawing/2014/main" val="3218968770"/>
                    </a:ext>
                  </a:extLst>
                </a:gridCol>
                <a:gridCol w="3167575">
                  <a:extLst>
                    <a:ext uri="{9D8B030D-6E8A-4147-A177-3AD203B41FA5}">
                      <a16:colId xmlns:a16="http://schemas.microsoft.com/office/drawing/2014/main" val="2486895651"/>
                    </a:ext>
                  </a:extLst>
                </a:gridCol>
              </a:tblGrid>
              <a:tr h="455893">
                <a:tc>
                  <a:txBody>
                    <a:bodyPr/>
                    <a:lstStyle/>
                    <a:p>
                      <a:pPr algn="ctr">
                        <a:lnSpc>
                          <a:spcPct val="107000"/>
                        </a:lnSpc>
                        <a:spcAft>
                          <a:spcPts val="800"/>
                        </a:spcAft>
                      </a:pPr>
                      <a:r>
                        <a:rPr lang="es-EC" sz="1200">
                          <a:effectLst/>
                        </a:rPr>
                        <a:t>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Alternativas de inversión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dirty="0">
                          <a:effectLst/>
                        </a:rPr>
                        <a:t>Beneficios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Riesgos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8243782"/>
                  </a:ext>
                </a:extLst>
              </a:tr>
              <a:tr h="861704">
                <a:tc>
                  <a:txBody>
                    <a:bodyPr/>
                    <a:lstStyle/>
                    <a:p>
                      <a:pPr algn="ctr">
                        <a:lnSpc>
                          <a:spcPct val="107000"/>
                        </a:lnSpc>
                        <a:spcAft>
                          <a:spcPts val="800"/>
                        </a:spcAft>
                      </a:pPr>
                      <a:r>
                        <a:rPr lang="es-EC"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dirty="0">
                          <a:effectLst/>
                        </a:rPr>
                        <a:t>Mejoras en las empresas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Su ejecución puede aumentar la utilidad, si se implementa una estrategia de crecimiento poniendo en marcha una hoja de ruta con los pasos a seguir previo a una ampliación.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Se puede desviar de la principal necesidad de inversión del emprendimiento y generar despilfarros en otros gastos triviales.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3267977"/>
                  </a:ext>
                </a:extLst>
              </a:tr>
              <a:tr h="643606">
                <a:tc>
                  <a:txBody>
                    <a:bodyPr/>
                    <a:lstStyle/>
                    <a:p>
                      <a:pPr algn="ctr">
                        <a:lnSpc>
                          <a:spcPct val="107000"/>
                        </a:lnSpc>
                        <a:spcAft>
                          <a:spcPts val="800"/>
                        </a:spcAft>
                      </a:pPr>
                      <a:r>
                        <a:rPr lang="es-EC" sz="12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Reposición de materiales y herramientas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La restitución de la materia prima amplia el catálogo de cada producto, lo que genera una mayor oportunidad de venta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Si los materiales no tienen un largo plazo de vencimiento o las herramientas son de baja calidad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6430839"/>
                  </a:ext>
                </a:extLst>
              </a:tr>
              <a:tr h="861704">
                <a:tc>
                  <a:txBody>
                    <a:bodyPr/>
                    <a:lstStyle/>
                    <a:p>
                      <a:pPr algn="ctr">
                        <a:lnSpc>
                          <a:spcPct val="107000"/>
                        </a:lnSpc>
                        <a:spcAft>
                          <a:spcPts val="800"/>
                        </a:spcAft>
                      </a:pPr>
                      <a:r>
                        <a:rPr lang="es-EC" sz="1200">
                          <a:effectLst/>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dirty="0">
                          <a:effectLst/>
                        </a:rPr>
                        <a:t>Implementación de tecnología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La adquisición de nuevos equipos le puede dar una mayor eficiencia en los procesos, fundamental para la optimización de los suministros.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Si se adquiere equipos que no garantizan su durabilidad es posible que surjan desperfectos que no se puedan reparar.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230393"/>
                  </a:ext>
                </a:extLst>
              </a:tr>
              <a:tr h="861704">
                <a:tc>
                  <a:txBody>
                    <a:bodyPr/>
                    <a:lstStyle/>
                    <a:p>
                      <a:pPr algn="ctr">
                        <a:lnSpc>
                          <a:spcPct val="107000"/>
                        </a:lnSpc>
                        <a:spcAft>
                          <a:spcPts val="800"/>
                        </a:spcAft>
                      </a:pPr>
                      <a:r>
                        <a:rPr lang="es-EC"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Pago de obligaciones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El pago anticipado de las obligaciones legales genera una deducción del endeudamiento y procura una oportunidad para generar nuevas oportunidades a los negocios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Si se incumple con las obligaciones se puede transformar en un riesgo de impago que genera una probabilidad de morosidad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5090706"/>
                  </a:ext>
                </a:extLst>
              </a:tr>
              <a:tr h="643606">
                <a:tc>
                  <a:txBody>
                    <a:bodyPr/>
                    <a:lstStyle/>
                    <a:p>
                      <a:pPr algn="ctr">
                        <a:lnSpc>
                          <a:spcPct val="107000"/>
                        </a:lnSpc>
                        <a:spcAft>
                          <a:spcPts val="800"/>
                        </a:spcAft>
                      </a:pPr>
                      <a:r>
                        <a:rPr lang="es-EC" sz="1200" dirty="0">
                          <a:effectLst/>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Gastos personales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a:effectLst/>
                        </a:rPr>
                        <a:t>El pago de los gastos personales genera un alivio de financiero individual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200" dirty="0">
                          <a:effectLst/>
                        </a:rPr>
                        <a:t>Si se utiliza recursos de la empresa para cubrir gastos personales, puede generar, problemas de iliquidez</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932980"/>
                  </a:ext>
                </a:extLst>
              </a:tr>
            </a:tbl>
          </a:graphicData>
        </a:graphic>
      </p:graphicFrame>
      <p:sp>
        <p:nvSpPr>
          <p:cNvPr id="5" name="Footer Placeholder 15">
            <a:extLst>
              <a:ext uri="{FF2B5EF4-FFF2-40B4-BE49-F238E27FC236}">
                <a16:creationId xmlns:a16="http://schemas.microsoft.com/office/drawing/2014/main" id="{4057DA7F-4813-4B0E-B262-E264BB4B6327}"/>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70602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CA908-6628-4B3B-AB2A-70AD8B90E389}"/>
              </a:ext>
            </a:extLst>
          </p:cNvPr>
          <p:cNvSpPr>
            <a:spLocks noGrp="1"/>
          </p:cNvSpPr>
          <p:nvPr>
            <p:ph type="title"/>
          </p:nvPr>
        </p:nvSpPr>
        <p:spPr>
          <a:xfrm>
            <a:off x="838200" y="0"/>
            <a:ext cx="10515600" cy="1325563"/>
          </a:xfrm>
        </p:spPr>
        <p:txBody>
          <a:bodyPr/>
          <a:lstStyle/>
          <a:p>
            <a:r>
              <a:rPr lang="es-419" dirty="0"/>
              <a:t>Alternativas de financiamiento </a:t>
            </a:r>
          </a:p>
        </p:txBody>
      </p:sp>
      <p:graphicFrame>
        <p:nvGraphicFramePr>
          <p:cNvPr id="10" name="Tabla 10">
            <a:extLst>
              <a:ext uri="{FF2B5EF4-FFF2-40B4-BE49-F238E27FC236}">
                <a16:creationId xmlns:a16="http://schemas.microsoft.com/office/drawing/2014/main" id="{8613B584-CFDB-4BB6-AD59-9B1194768EA5}"/>
              </a:ext>
            </a:extLst>
          </p:cNvPr>
          <p:cNvGraphicFramePr>
            <a:graphicFrameLocks noGrp="1"/>
          </p:cNvGraphicFramePr>
          <p:nvPr>
            <p:extLst>
              <p:ext uri="{D42A27DB-BD31-4B8C-83A1-F6EECF244321}">
                <p14:modId xmlns:p14="http://schemas.microsoft.com/office/powerpoint/2010/main" val="2613785464"/>
              </p:ext>
            </p:extLst>
          </p:nvPr>
        </p:nvGraphicFramePr>
        <p:xfrm>
          <a:off x="838200" y="1032474"/>
          <a:ext cx="10224051" cy="5669280"/>
        </p:xfrm>
        <a:graphic>
          <a:graphicData uri="http://schemas.openxmlformats.org/drawingml/2006/table">
            <a:tbl>
              <a:tblPr firstRow="1" bandRow="1">
                <a:tableStyleId>{5C22544A-7EE6-4342-B048-85BDC9FD1C3A}</a:tableStyleId>
              </a:tblPr>
              <a:tblGrid>
                <a:gridCol w="3408017">
                  <a:extLst>
                    <a:ext uri="{9D8B030D-6E8A-4147-A177-3AD203B41FA5}">
                      <a16:colId xmlns:a16="http://schemas.microsoft.com/office/drawing/2014/main" val="3431632199"/>
                    </a:ext>
                  </a:extLst>
                </a:gridCol>
                <a:gridCol w="3408017">
                  <a:extLst>
                    <a:ext uri="{9D8B030D-6E8A-4147-A177-3AD203B41FA5}">
                      <a16:colId xmlns:a16="http://schemas.microsoft.com/office/drawing/2014/main" val="1621215346"/>
                    </a:ext>
                  </a:extLst>
                </a:gridCol>
                <a:gridCol w="3408017">
                  <a:extLst>
                    <a:ext uri="{9D8B030D-6E8A-4147-A177-3AD203B41FA5}">
                      <a16:colId xmlns:a16="http://schemas.microsoft.com/office/drawing/2014/main" val="2821212638"/>
                    </a:ext>
                  </a:extLst>
                </a:gridCol>
              </a:tblGrid>
              <a:tr h="348909">
                <a:tc>
                  <a:txBody>
                    <a:bodyPr/>
                    <a:lstStyle/>
                    <a:p>
                      <a:pPr algn="ctr"/>
                      <a:r>
                        <a:rPr lang="es-419" dirty="0"/>
                        <a:t>TIPOS DE FINANCIAMIENTO </a:t>
                      </a:r>
                    </a:p>
                  </a:txBody>
                  <a:tcPr/>
                </a:tc>
                <a:tc>
                  <a:txBody>
                    <a:bodyPr/>
                    <a:lstStyle/>
                    <a:p>
                      <a:pPr algn="ctr"/>
                      <a:r>
                        <a:rPr lang="es-419" dirty="0"/>
                        <a:t>DESCRIPCION</a:t>
                      </a:r>
                    </a:p>
                  </a:txBody>
                  <a:tcPr/>
                </a:tc>
                <a:tc>
                  <a:txBody>
                    <a:bodyPr/>
                    <a:lstStyle/>
                    <a:p>
                      <a:pPr algn="ctr"/>
                      <a:r>
                        <a:rPr lang="es-419" dirty="0"/>
                        <a:t>BENEFICIOS</a:t>
                      </a:r>
                    </a:p>
                  </a:txBody>
                  <a:tcPr/>
                </a:tc>
                <a:extLst>
                  <a:ext uri="{0D108BD9-81ED-4DB2-BD59-A6C34878D82A}">
                    <a16:rowId xmlns:a16="http://schemas.microsoft.com/office/drawing/2014/main" val="2879189098"/>
                  </a:ext>
                </a:extLst>
              </a:tr>
              <a:tr h="348909">
                <a:tc rowSpan="5">
                  <a:txBody>
                    <a:bodyPr/>
                    <a:lstStyle/>
                    <a:p>
                      <a:pPr algn="ctr"/>
                      <a:r>
                        <a:rPr lang="en-US" dirty="0"/>
                        <a:t>Crowfunding</a:t>
                      </a:r>
                      <a:endParaRPr lang="es-419" dirty="0"/>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Propone una Plataforma </a:t>
                      </a:r>
                      <a:r>
                        <a:rPr lang="en-US" dirty="0" err="1"/>
                        <a:t>donde</a:t>
                      </a:r>
                      <a:r>
                        <a:rPr lang="en-US" dirty="0"/>
                        <a:t> </a:t>
                      </a:r>
                      <a:r>
                        <a:rPr lang="en-US" dirty="0" err="1"/>
                        <a:t>todos</a:t>
                      </a:r>
                      <a:r>
                        <a:rPr lang="en-US" dirty="0"/>
                        <a:t> </a:t>
                      </a:r>
                      <a:r>
                        <a:rPr lang="en-US" dirty="0" err="1"/>
                        <a:t>podemos</a:t>
                      </a:r>
                      <a:r>
                        <a:rPr lang="en-US" dirty="0"/>
                        <a:t> </a:t>
                      </a:r>
                      <a:r>
                        <a:rPr lang="en-US" dirty="0" err="1"/>
                        <a:t>interactuar</a:t>
                      </a:r>
                      <a:r>
                        <a:rPr lang="en-US" dirty="0"/>
                        <a:t> para </a:t>
                      </a:r>
                      <a:r>
                        <a:rPr lang="en-US" dirty="0" err="1"/>
                        <a:t>obtener</a:t>
                      </a:r>
                      <a:r>
                        <a:rPr lang="en-US" dirty="0"/>
                        <a:t> </a:t>
                      </a:r>
                      <a:r>
                        <a:rPr lang="en-US" dirty="0" err="1"/>
                        <a:t>fondos</a:t>
                      </a:r>
                      <a:r>
                        <a:rPr lang="en-US" dirty="0"/>
                        <a:t> </a:t>
                      </a:r>
                      <a:endParaRPr lang="es-419" dirty="0"/>
                    </a:p>
                    <a:p>
                      <a:pPr algn="l"/>
                      <a:endParaRPr lang="es-419" dirty="0"/>
                    </a:p>
                  </a:txBody>
                  <a:tcPr/>
                </a:tc>
                <a:tc>
                  <a:txBody>
                    <a:bodyPr/>
                    <a:lstStyle/>
                    <a:p>
                      <a:r>
                        <a:rPr lang="en-US" dirty="0" err="1"/>
                        <a:t>Donacion</a:t>
                      </a:r>
                      <a:r>
                        <a:rPr lang="en-US" dirty="0"/>
                        <a:t> </a:t>
                      </a:r>
                      <a:endParaRPr lang="es-419" dirty="0"/>
                    </a:p>
                  </a:txBody>
                  <a:tcPr/>
                </a:tc>
                <a:extLst>
                  <a:ext uri="{0D108BD9-81ED-4DB2-BD59-A6C34878D82A}">
                    <a16:rowId xmlns:a16="http://schemas.microsoft.com/office/drawing/2014/main" val="1477161913"/>
                  </a:ext>
                </a:extLst>
              </a:tr>
              <a:tr h="348909">
                <a:tc vMerge="1">
                  <a:txBody>
                    <a:bodyPr/>
                    <a:lstStyle/>
                    <a:p>
                      <a:endParaRPr lang="es-419" dirty="0"/>
                    </a:p>
                  </a:txBody>
                  <a:tcPr/>
                </a:tc>
                <a:tc vMerge="1">
                  <a:txBody>
                    <a:bodyPr/>
                    <a:lstStyle/>
                    <a:p>
                      <a:endParaRPr lang="es-419" dirty="0"/>
                    </a:p>
                  </a:txBody>
                  <a:tcPr/>
                </a:tc>
                <a:tc>
                  <a:txBody>
                    <a:bodyPr/>
                    <a:lstStyle/>
                    <a:p>
                      <a:r>
                        <a:rPr lang="en-US" dirty="0" err="1"/>
                        <a:t>Recompensa</a:t>
                      </a:r>
                      <a:endParaRPr lang="es-419" dirty="0"/>
                    </a:p>
                  </a:txBody>
                  <a:tcPr/>
                </a:tc>
                <a:extLst>
                  <a:ext uri="{0D108BD9-81ED-4DB2-BD59-A6C34878D82A}">
                    <a16:rowId xmlns:a16="http://schemas.microsoft.com/office/drawing/2014/main" val="3913200538"/>
                  </a:ext>
                </a:extLst>
              </a:tr>
              <a:tr h="348909">
                <a:tc vMerge="1">
                  <a:txBody>
                    <a:bodyPr/>
                    <a:lstStyle/>
                    <a:p>
                      <a:endParaRPr lang="es-419" dirty="0"/>
                    </a:p>
                  </a:txBody>
                  <a:tcPr/>
                </a:tc>
                <a:tc vMerge="1">
                  <a:txBody>
                    <a:bodyPr/>
                    <a:lstStyle/>
                    <a:p>
                      <a:endParaRPr lang="es-419" dirty="0"/>
                    </a:p>
                  </a:txBody>
                  <a:tcPr/>
                </a:tc>
                <a:tc>
                  <a:txBody>
                    <a:bodyPr/>
                    <a:lstStyle/>
                    <a:p>
                      <a:r>
                        <a:rPr lang="en-US" dirty="0"/>
                        <a:t>Pre-</a:t>
                      </a:r>
                      <a:r>
                        <a:rPr lang="en-US" dirty="0" err="1"/>
                        <a:t>compra</a:t>
                      </a:r>
                      <a:endParaRPr lang="es-419" dirty="0"/>
                    </a:p>
                  </a:txBody>
                  <a:tcPr/>
                </a:tc>
                <a:extLst>
                  <a:ext uri="{0D108BD9-81ED-4DB2-BD59-A6C34878D82A}">
                    <a16:rowId xmlns:a16="http://schemas.microsoft.com/office/drawing/2014/main" val="3789277906"/>
                  </a:ext>
                </a:extLst>
              </a:tr>
              <a:tr h="348909">
                <a:tc vMerge="1">
                  <a:txBody>
                    <a:bodyPr/>
                    <a:lstStyle/>
                    <a:p>
                      <a:endParaRPr lang="es-419" dirty="0"/>
                    </a:p>
                  </a:txBody>
                  <a:tcPr/>
                </a:tc>
                <a:tc vMerge="1">
                  <a:txBody>
                    <a:bodyPr/>
                    <a:lstStyle/>
                    <a:p>
                      <a:endParaRPr lang="es-419" dirty="0"/>
                    </a:p>
                  </a:txBody>
                  <a:tcPr/>
                </a:tc>
                <a:tc>
                  <a:txBody>
                    <a:bodyPr/>
                    <a:lstStyle/>
                    <a:p>
                      <a:r>
                        <a:rPr lang="en-US" dirty="0"/>
                        <a:t>Inversion </a:t>
                      </a:r>
                      <a:r>
                        <a:rPr lang="en-US" dirty="0" err="1"/>
                        <a:t>en</a:t>
                      </a:r>
                      <a:r>
                        <a:rPr lang="en-US" dirty="0"/>
                        <a:t> </a:t>
                      </a:r>
                      <a:r>
                        <a:rPr lang="en-US" dirty="0" err="1"/>
                        <a:t>acciones</a:t>
                      </a:r>
                      <a:r>
                        <a:rPr lang="en-US" dirty="0"/>
                        <a:t> </a:t>
                      </a:r>
                      <a:endParaRPr lang="es-419" dirty="0"/>
                    </a:p>
                  </a:txBody>
                  <a:tcPr/>
                </a:tc>
                <a:extLst>
                  <a:ext uri="{0D108BD9-81ED-4DB2-BD59-A6C34878D82A}">
                    <a16:rowId xmlns:a16="http://schemas.microsoft.com/office/drawing/2014/main" val="1515552837"/>
                  </a:ext>
                </a:extLst>
              </a:tr>
              <a:tr h="348909">
                <a:tc vMerge="1">
                  <a:txBody>
                    <a:bodyPr/>
                    <a:lstStyle/>
                    <a:p>
                      <a:endParaRPr lang="es-419" dirty="0"/>
                    </a:p>
                  </a:txBody>
                  <a:tcPr/>
                </a:tc>
                <a:tc vMerge="1">
                  <a:txBody>
                    <a:bodyPr/>
                    <a:lstStyle/>
                    <a:p>
                      <a:endParaRPr lang="es-419" dirty="0"/>
                    </a:p>
                  </a:txBody>
                  <a:tcPr/>
                </a:tc>
                <a:tc>
                  <a:txBody>
                    <a:bodyPr/>
                    <a:lstStyle/>
                    <a:p>
                      <a:r>
                        <a:rPr lang="en-US" dirty="0" err="1"/>
                        <a:t>Financiamiento</a:t>
                      </a:r>
                      <a:r>
                        <a:rPr lang="en-US" dirty="0"/>
                        <a:t> </a:t>
                      </a:r>
                      <a:r>
                        <a:rPr lang="en-US" dirty="0" err="1"/>
                        <a:t>responsable</a:t>
                      </a:r>
                      <a:r>
                        <a:rPr lang="en-US" dirty="0"/>
                        <a:t> </a:t>
                      </a:r>
                      <a:endParaRPr lang="es-419" dirty="0"/>
                    </a:p>
                  </a:txBody>
                  <a:tcPr/>
                </a:tc>
                <a:extLst>
                  <a:ext uri="{0D108BD9-81ED-4DB2-BD59-A6C34878D82A}">
                    <a16:rowId xmlns:a16="http://schemas.microsoft.com/office/drawing/2014/main" val="1754217402"/>
                  </a:ext>
                </a:extLst>
              </a:tr>
              <a:tr h="348909">
                <a:tc rowSpan="4">
                  <a:txBody>
                    <a:bodyPr/>
                    <a:lstStyle/>
                    <a:p>
                      <a:pPr algn="ctr"/>
                      <a:r>
                        <a:rPr lang="en-US" dirty="0"/>
                        <a:t>Leasing </a:t>
                      </a:r>
                      <a:r>
                        <a:rPr lang="en-US" dirty="0" err="1"/>
                        <a:t>Financiero</a:t>
                      </a:r>
                      <a:r>
                        <a:rPr lang="en-US" dirty="0"/>
                        <a:t> </a:t>
                      </a:r>
                      <a:endParaRPr lang="es-419" dirty="0"/>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Propone </a:t>
                      </a:r>
                      <a:r>
                        <a:rPr lang="en-US" dirty="0" err="1"/>
                        <a:t>obtener</a:t>
                      </a:r>
                      <a:r>
                        <a:rPr lang="en-US" dirty="0"/>
                        <a:t> </a:t>
                      </a:r>
                      <a:r>
                        <a:rPr lang="en-US" dirty="0" err="1"/>
                        <a:t>mayores</a:t>
                      </a:r>
                      <a:r>
                        <a:rPr lang="en-US" dirty="0"/>
                        <a:t> </a:t>
                      </a:r>
                      <a:r>
                        <a:rPr lang="en-US" dirty="0" err="1"/>
                        <a:t>ingresos</a:t>
                      </a:r>
                      <a:r>
                        <a:rPr lang="en-US" dirty="0"/>
                        <a:t> sin </a:t>
                      </a:r>
                      <a:r>
                        <a:rPr lang="en-US" dirty="0" err="1"/>
                        <a:t>generar</a:t>
                      </a:r>
                      <a:r>
                        <a:rPr lang="en-US" dirty="0"/>
                        <a:t> </a:t>
                      </a:r>
                      <a:r>
                        <a:rPr lang="en-US" dirty="0" err="1"/>
                        <a:t>gastos</a:t>
                      </a:r>
                      <a:r>
                        <a:rPr lang="en-US" dirty="0"/>
                        <a:t> </a:t>
                      </a:r>
                      <a:r>
                        <a:rPr lang="en-US" dirty="0" err="1"/>
                        <a:t>adicinales</a:t>
                      </a:r>
                      <a:r>
                        <a:rPr lang="en-US" dirty="0"/>
                        <a:t> </a:t>
                      </a:r>
                      <a:endParaRPr lang="es-419" dirty="0"/>
                    </a:p>
                    <a:p>
                      <a:pPr algn="l"/>
                      <a:endParaRPr lang="es-419" dirty="0"/>
                    </a:p>
                  </a:txBody>
                  <a:tcPr/>
                </a:tc>
                <a:tc>
                  <a:txBody>
                    <a:bodyPr/>
                    <a:lstStyle/>
                    <a:p>
                      <a:r>
                        <a:rPr lang="en-US" dirty="0" err="1"/>
                        <a:t>Bancos</a:t>
                      </a:r>
                      <a:endParaRPr lang="es-419" dirty="0"/>
                    </a:p>
                  </a:txBody>
                  <a:tcPr/>
                </a:tc>
                <a:extLst>
                  <a:ext uri="{0D108BD9-81ED-4DB2-BD59-A6C34878D82A}">
                    <a16:rowId xmlns:a16="http://schemas.microsoft.com/office/drawing/2014/main" val="1559379136"/>
                  </a:ext>
                </a:extLst>
              </a:tr>
              <a:tr h="348909">
                <a:tc vMerge="1">
                  <a:txBody>
                    <a:bodyPr/>
                    <a:lstStyle/>
                    <a:p>
                      <a:endParaRPr lang="es-419" dirty="0"/>
                    </a:p>
                  </a:txBody>
                  <a:tcPr/>
                </a:tc>
                <a:tc vMerge="1">
                  <a:txBody>
                    <a:bodyPr/>
                    <a:lstStyle/>
                    <a:p>
                      <a:endParaRPr lang="es-419" dirty="0"/>
                    </a:p>
                  </a:txBody>
                  <a:tcPr/>
                </a:tc>
                <a:tc>
                  <a:txBody>
                    <a:bodyPr/>
                    <a:lstStyle/>
                    <a:p>
                      <a:r>
                        <a:rPr lang="en-US" dirty="0" err="1"/>
                        <a:t>Sociedades</a:t>
                      </a:r>
                      <a:r>
                        <a:rPr lang="en-US" dirty="0"/>
                        <a:t> </a:t>
                      </a:r>
                      <a:r>
                        <a:rPr lang="en-US" dirty="0" err="1"/>
                        <a:t>financieras</a:t>
                      </a:r>
                      <a:r>
                        <a:rPr lang="en-US" dirty="0"/>
                        <a:t> </a:t>
                      </a:r>
                      <a:endParaRPr lang="es-419" dirty="0"/>
                    </a:p>
                  </a:txBody>
                  <a:tcPr/>
                </a:tc>
                <a:extLst>
                  <a:ext uri="{0D108BD9-81ED-4DB2-BD59-A6C34878D82A}">
                    <a16:rowId xmlns:a16="http://schemas.microsoft.com/office/drawing/2014/main" val="1558938667"/>
                  </a:ext>
                </a:extLst>
              </a:tr>
              <a:tr h="610590">
                <a:tc vMerge="1">
                  <a:txBody>
                    <a:bodyPr/>
                    <a:lstStyle/>
                    <a:p>
                      <a:endParaRPr lang="es-419" dirty="0"/>
                    </a:p>
                  </a:txBody>
                  <a:tcPr/>
                </a:tc>
                <a:tc vMerge="1">
                  <a:txBody>
                    <a:bodyPr/>
                    <a:lstStyle/>
                    <a:p>
                      <a:endParaRPr lang="es-419" dirty="0"/>
                    </a:p>
                  </a:txBody>
                  <a:tcPr/>
                </a:tc>
                <a:tc>
                  <a:txBody>
                    <a:bodyPr/>
                    <a:lstStyle/>
                    <a:p>
                      <a:r>
                        <a:rPr lang="en-US" dirty="0" err="1"/>
                        <a:t>Asociaciones</a:t>
                      </a:r>
                      <a:r>
                        <a:rPr lang="en-US" dirty="0"/>
                        <a:t>, </a:t>
                      </a:r>
                      <a:r>
                        <a:rPr lang="en-US" dirty="0" err="1"/>
                        <a:t>mutualistas</a:t>
                      </a:r>
                      <a:r>
                        <a:rPr lang="en-US" dirty="0"/>
                        <a:t> de </a:t>
                      </a:r>
                      <a:r>
                        <a:rPr lang="en-US" dirty="0" err="1"/>
                        <a:t>ahorro</a:t>
                      </a:r>
                      <a:r>
                        <a:rPr lang="en-US" dirty="0"/>
                        <a:t> y </a:t>
                      </a:r>
                      <a:r>
                        <a:rPr lang="en-US" dirty="0" err="1"/>
                        <a:t>credito</a:t>
                      </a:r>
                      <a:r>
                        <a:rPr lang="en-US" dirty="0"/>
                        <a:t> </a:t>
                      </a:r>
                      <a:endParaRPr lang="es-419" dirty="0"/>
                    </a:p>
                  </a:txBody>
                  <a:tcPr/>
                </a:tc>
                <a:extLst>
                  <a:ext uri="{0D108BD9-81ED-4DB2-BD59-A6C34878D82A}">
                    <a16:rowId xmlns:a16="http://schemas.microsoft.com/office/drawing/2014/main" val="729195617"/>
                  </a:ext>
                </a:extLst>
              </a:tr>
              <a:tr h="610590">
                <a:tc vMerge="1">
                  <a:txBody>
                    <a:bodyPr/>
                    <a:lstStyle/>
                    <a:p>
                      <a:endParaRPr lang="es-419" dirty="0"/>
                    </a:p>
                  </a:txBody>
                  <a:tcPr/>
                </a:tc>
                <a:tc vMerge="1">
                  <a:txBody>
                    <a:bodyPr/>
                    <a:lstStyle/>
                    <a:p>
                      <a:endParaRPr lang="es-419" dirty="0"/>
                    </a:p>
                  </a:txBody>
                  <a:tcPr/>
                </a:tc>
                <a:tc>
                  <a:txBody>
                    <a:bodyPr/>
                    <a:lstStyle/>
                    <a:p>
                      <a:r>
                        <a:rPr lang="en-US" dirty="0" err="1"/>
                        <a:t>Compa</a:t>
                      </a:r>
                      <a:r>
                        <a:rPr lang="es-EC" dirty="0" err="1"/>
                        <a:t>ñías</a:t>
                      </a:r>
                      <a:r>
                        <a:rPr lang="es-EC" dirty="0"/>
                        <a:t> de arrendamiento mercantil </a:t>
                      </a:r>
                      <a:endParaRPr lang="es-419" dirty="0"/>
                    </a:p>
                  </a:txBody>
                  <a:tcPr/>
                </a:tc>
                <a:extLst>
                  <a:ext uri="{0D108BD9-81ED-4DB2-BD59-A6C34878D82A}">
                    <a16:rowId xmlns:a16="http://schemas.microsoft.com/office/drawing/2014/main" val="3871830087"/>
                  </a:ext>
                </a:extLst>
              </a:tr>
              <a:tr h="348909">
                <a:tc rowSpan="4">
                  <a:txBody>
                    <a:bodyPr/>
                    <a:lstStyle/>
                    <a:p>
                      <a:pPr algn="ctr"/>
                      <a:r>
                        <a:rPr lang="en-US" dirty="0" err="1"/>
                        <a:t>Factorig</a:t>
                      </a:r>
                      <a:endParaRPr lang="es-419" dirty="0"/>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Traspasa</a:t>
                      </a:r>
                      <a:r>
                        <a:rPr lang="en-US" dirty="0"/>
                        <a:t> la </a:t>
                      </a:r>
                      <a:r>
                        <a:rPr lang="en-US" dirty="0" err="1"/>
                        <a:t>cartera</a:t>
                      </a:r>
                      <a:r>
                        <a:rPr lang="en-US" dirty="0"/>
                        <a:t> de la </a:t>
                      </a:r>
                      <a:r>
                        <a:rPr lang="en-US" dirty="0" err="1"/>
                        <a:t>empresa</a:t>
                      </a:r>
                      <a:r>
                        <a:rPr lang="en-US" dirty="0"/>
                        <a:t> a </a:t>
                      </a:r>
                      <a:r>
                        <a:rPr lang="en-US" dirty="0" err="1"/>
                        <a:t>otra</a:t>
                      </a:r>
                      <a:r>
                        <a:rPr lang="en-US" dirty="0"/>
                        <a:t> a </a:t>
                      </a:r>
                      <a:r>
                        <a:rPr lang="en-US" dirty="0" err="1"/>
                        <a:t>cambio</a:t>
                      </a:r>
                      <a:r>
                        <a:rPr lang="en-US" dirty="0"/>
                        <a:t> de una </a:t>
                      </a:r>
                      <a:r>
                        <a:rPr lang="en-US" dirty="0" err="1"/>
                        <a:t>comision</a:t>
                      </a:r>
                      <a:r>
                        <a:rPr lang="en-US" dirty="0"/>
                        <a:t>. </a:t>
                      </a:r>
                      <a:endParaRPr lang="es-419" dirty="0"/>
                    </a:p>
                    <a:p>
                      <a:pPr algn="l"/>
                      <a:endParaRPr lang="es-419" dirty="0"/>
                    </a:p>
                  </a:txBody>
                  <a:tcPr/>
                </a:tc>
                <a:tc>
                  <a:txBody>
                    <a:bodyPr/>
                    <a:lstStyle/>
                    <a:p>
                      <a:r>
                        <a:rPr lang="es-EC" dirty="0"/>
                        <a:t>Aumento de liquidez </a:t>
                      </a:r>
                      <a:endParaRPr lang="es-419" dirty="0"/>
                    </a:p>
                  </a:txBody>
                  <a:tcPr/>
                </a:tc>
                <a:extLst>
                  <a:ext uri="{0D108BD9-81ED-4DB2-BD59-A6C34878D82A}">
                    <a16:rowId xmlns:a16="http://schemas.microsoft.com/office/drawing/2014/main" val="2568068141"/>
                  </a:ext>
                </a:extLst>
              </a:tr>
              <a:tr h="348909">
                <a:tc vMerge="1">
                  <a:txBody>
                    <a:bodyPr/>
                    <a:lstStyle/>
                    <a:p>
                      <a:endParaRPr lang="es-419" dirty="0"/>
                    </a:p>
                  </a:txBody>
                  <a:tcPr/>
                </a:tc>
                <a:tc vMerge="1">
                  <a:txBody>
                    <a:bodyPr/>
                    <a:lstStyle/>
                    <a:p>
                      <a:endParaRPr lang="es-419" dirty="0"/>
                    </a:p>
                  </a:txBody>
                  <a:tcPr/>
                </a:tc>
                <a:tc>
                  <a:txBody>
                    <a:bodyPr/>
                    <a:lstStyle/>
                    <a:p>
                      <a:r>
                        <a:rPr lang="es-EC" dirty="0"/>
                        <a:t>Cero riesgos crediticios </a:t>
                      </a:r>
                      <a:endParaRPr lang="es-419" dirty="0"/>
                    </a:p>
                  </a:txBody>
                  <a:tcPr/>
                </a:tc>
                <a:extLst>
                  <a:ext uri="{0D108BD9-81ED-4DB2-BD59-A6C34878D82A}">
                    <a16:rowId xmlns:a16="http://schemas.microsoft.com/office/drawing/2014/main" val="472804308"/>
                  </a:ext>
                </a:extLst>
              </a:tr>
              <a:tr h="348909">
                <a:tc vMerge="1">
                  <a:txBody>
                    <a:bodyPr/>
                    <a:lstStyle/>
                    <a:p>
                      <a:endParaRPr lang="es-419" dirty="0"/>
                    </a:p>
                  </a:txBody>
                  <a:tcPr/>
                </a:tc>
                <a:tc vMerge="1">
                  <a:txBody>
                    <a:bodyPr/>
                    <a:lstStyle/>
                    <a:p>
                      <a:endParaRPr lang="es-419" dirty="0"/>
                    </a:p>
                  </a:txBody>
                  <a:tcPr/>
                </a:tc>
                <a:tc>
                  <a:txBody>
                    <a:bodyPr/>
                    <a:lstStyle/>
                    <a:p>
                      <a:r>
                        <a:rPr lang="es-EC" dirty="0"/>
                        <a:t>Reducción de carga y costos </a:t>
                      </a:r>
                      <a:endParaRPr lang="es-419" dirty="0"/>
                    </a:p>
                  </a:txBody>
                  <a:tcPr/>
                </a:tc>
                <a:extLst>
                  <a:ext uri="{0D108BD9-81ED-4DB2-BD59-A6C34878D82A}">
                    <a16:rowId xmlns:a16="http://schemas.microsoft.com/office/drawing/2014/main" val="1914042904"/>
                  </a:ext>
                </a:extLst>
              </a:tr>
              <a:tr h="348909">
                <a:tc vMerge="1">
                  <a:txBody>
                    <a:bodyPr/>
                    <a:lstStyle/>
                    <a:p>
                      <a:endParaRPr lang="es-419" dirty="0"/>
                    </a:p>
                  </a:txBody>
                  <a:tcPr/>
                </a:tc>
                <a:tc vMerge="1">
                  <a:txBody>
                    <a:bodyPr/>
                    <a:lstStyle/>
                    <a:p>
                      <a:endParaRPr lang="es-419" dirty="0"/>
                    </a:p>
                  </a:txBody>
                  <a:tcPr/>
                </a:tc>
                <a:tc>
                  <a:txBody>
                    <a:bodyPr/>
                    <a:lstStyle/>
                    <a:p>
                      <a:r>
                        <a:rPr lang="es-EC" dirty="0"/>
                        <a:t>Cero endeudamientos </a:t>
                      </a:r>
                      <a:endParaRPr lang="es-419" dirty="0"/>
                    </a:p>
                  </a:txBody>
                  <a:tcPr/>
                </a:tc>
                <a:extLst>
                  <a:ext uri="{0D108BD9-81ED-4DB2-BD59-A6C34878D82A}">
                    <a16:rowId xmlns:a16="http://schemas.microsoft.com/office/drawing/2014/main" val="1661511056"/>
                  </a:ext>
                </a:extLst>
              </a:tr>
            </a:tbl>
          </a:graphicData>
        </a:graphic>
      </p:graphicFrame>
      <p:sp>
        <p:nvSpPr>
          <p:cNvPr id="4" name="Footer Placeholder 15">
            <a:extLst>
              <a:ext uri="{FF2B5EF4-FFF2-40B4-BE49-F238E27FC236}">
                <a16:creationId xmlns:a16="http://schemas.microsoft.com/office/drawing/2014/main" id="{611BAB98-163B-4EA3-8764-743F57AC01E8}"/>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6583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F5FD2-5DBB-4602-9E70-7C9FCC746ED0}"/>
              </a:ext>
            </a:extLst>
          </p:cNvPr>
          <p:cNvSpPr>
            <a:spLocks noGrp="1"/>
          </p:cNvSpPr>
          <p:nvPr>
            <p:ph type="ctrTitle"/>
          </p:nvPr>
        </p:nvSpPr>
        <p:spPr>
          <a:xfrm>
            <a:off x="1443761" y="306034"/>
            <a:ext cx="8331991" cy="914984"/>
          </a:xfrm>
        </p:spPr>
        <p:txBody>
          <a:bodyPr>
            <a:normAutofit/>
          </a:bodyPr>
          <a:lstStyle/>
          <a:p>
            <a:r>
              <a:rPr lang="es-419" sz="5400" dirty="0"/>
              <a:t>Planteamiento del problema </a:t>
            </a:r>
          </a:p>
        </p:txBody>
      </p:sp>
      <p:cxnSp>
        <p:nvCxnSpPr>
          <p:cNvPr id="4" name="Conector recto 3">
            <a:extLst>
              <a:ext uri="{FF2B5EF4-FFF2-40B4-BE49-F238E27FC236}">
                <a16:creationId xmlns:a16="http://schemas.microsoft.com/office/drawing/2014/main" id="{CE700589-240F-4E54-9E32-43C9DEBCCEC0}"/>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CB30CA44-0D76-4A57-BBE7-E3A9D579D549}"/>
              </a:ext>
            </a:extLst>
          </p:cNvPr>
          <p:cNvPicPr>
            <a:picLocks noChangeAspect="1"/>
          </p:cNvPicPr>
          <p:nvPr/>
        </p:nvPicPr>
        <p:blipFill>
          <a:blip r:embed="rId2"/>
          <a:stretch>
            <a:fillRect/>
          </a:stretch>
        </p:blipFill>
        <p:spPr>
          <a:xfrm>
            <a:off x="1523999" y="1266372"/>
            <a:ext cx="10315075" cy="5229677"/>
          </a:xfrm>
          <a:prstGeom prst="rect">
            <a:avLst/>
          </a:prstGeom>
        </p:spPr>
      </p:pic>
      <p:sp>
        <p:nvSpPr>
          <p:cNvPr id="6" name="Footer Placeholder 15">
            <a:extLst>
              <a:ext uri="{FF2B5EF4-FFF2-40B4-BE49-F238E27FC236}">
                <a16:creationId xmlns:a16="http://schemas.microsoft.com/office/drawing/2014/main" id="{585EE7E8-0D51-48A8-B811-9D3B8C054620}"/>
              </a:ext>
            </a:extLst>
          </p:cNvPr>
          <p:cNvSpPr txBox="1">
            <a:spLocks/>
          </p:cNvSpPr>
          <p:nvPr/>
        </p:nvSpPr>
        <p:spPr>
          <a:xfrm>
            <a:off x="352926" y="6224969"/>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99334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5BFA4-9B7E-48D5-A092-7E460C0BAD6F}"/>
              </a:ext>
            </a:extLst>
          </p:cNvPr>
          <p:cNvSpPr>
            <a:spLocks noGrp="1"/>
          </p:cNvSpPr>
          <p:nvPr>
            <p:ph type="title"/>
          </p:nvPr>
        </p:nvSpPr>
        <p:spPr/>
        <p:txBody>
          <a:bodyPr/>
          <a:lstStyle/>
          <a:p>
            <a:r>
              <a:rPr lang="es-EC" dirty="0"/>
              <a:t>Estructura de financiamientos en los emprendimientos </a:t>
            </a:r>
            <a:endParaRPr lang="es-419" dirty="0"/>
          </a:p>
        </p:txBody>
      </p:sp>
      <p:sp>
        <p:nvSpPr>
          <p:cNvPr id="3" name="Marcador de contenido 2">
            <a:extLst>
              <a:ext uri="{FF2B5EF4-FFF2-40B4-BE49-F238E27FC236}">
                <a16:creationId xmlns:a16="http://schemas.microsoft.com/office/drawing/2014/main" id="{0F491383-8077-4893-A423-360FDE20A27B}"/>
              </a:ext>
            </a:extLst>
          </p:cNvPr>
          <p:cNvSpPr>
            <a:spLocks noGrp="1"/>
          </p:cNvSpPr>
          <p:nvPr>
            <p:ph idx="1"/>
          </p:nvPr>
        </p:nvSpPr>
        <p:spPr>
          <a:xfrm>
            <a:off x="838200" y="1825625"/>
            <a:ext cx="4229746" cy="2916856"/>
          </a:xfrm>
        </p:spPr>
        <p:txBody>
          <a:bodyPr/>
          <a:lstStyle/>
          <a:p>
            <a:pPr marL="0" indent="0" algn="just">
              <a:buNone/>
            </a:pPr>
            <a:r>
              <a:rPr lang="es-EC" sz="1800" dirty="0">
                <a:effectLst/>
                <a:ea typeface="Times New Roman" panose="02020603050405020304" pitchFamily="18" charset="0"/>
              </a:rPr>
              <a:t>La importancia de una educación financiera coincide con el entendimiento de los elementos que accionan el negocio, la selección una fuente de financiamiento sugiere un mayor análisis de la situación de las microempresas.</a:t>
            </a:r>
            <a:endParaRPr lang="es-419" dirty="0"/>
          </a:p>
        </p:txBody>
      </p:sp>
      <p:pic>
        <p:nvPicPr>
          <p:cNvPr id="9" name="Imagen 8">
            <a:extLst>
              <a:ext uri="{FF2B5EF4-FFF2-40B4-BE49-F238E27FC236}">
                <a16:creationId xmlns:a16="http://schemas.microsoft.com/office/drawing/2014/main" id="{E3DC2EF8-A64C-4373-AA5E-0F15BD19B07B}"/>
              </a:ext>
            </a:extLst>
          </p:cNvPr>
          <p:cNvPicPr>
            <a:picLocks noChangeAspect="1"/>
          </p:cNvPicPr>
          <p:nvPr/>
        </p:nvPicPr>
        <p:blipFill>
          <a:blip r:embed="rId2"/>
          <a:stretch>
            <a:fillRect/>
          </a:stretch>
        </p:blipFill>
        <p:spPr>
          <a:xfrm>
            <a:off x="5409984" y="1825625"/>
            <a:ext cx="6138756" cy="4039649"/>
          </a:xfrm>
          <a:prstGeom prst="rect">
            <a:avLst/>
          </a:prstGeom>
        </p:spPr>
      </p:pic>
      <p:sp>
        <p:nvSpPr>
          <p:cNvPr id="5" name="Footer Placeholder 15">
            <a:extLst>
              <a:ext uri="{FF2B5EF4-FFF2-40B4-BE49-F238E27FC236}">
                <a16:creationId xmlns:a16="http://schemas.microsoft.com/office/drawing/2014/main" id="{EF722ECE-7F8C-443D-A3E3-9ABAF601F18D}"/>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56512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70AABF59-6C06-4ADE-8678-7170C7B86DAB}"/>
              </a:ext>
            </a:extLst>
          </p:cNvPr>
          <p:cNvGraphicFramePr>
            <a:graphicFrameLocks noGrp="1"/>
          </p:cNvGraphicFramePr>
          <p:nvPr>
            <p:ph idx="1"/>
            <p:extLst>
              <p:ext uri="{D42A27DB-BD31-4B8C-83A1-F6EECF244321}">
                <p14:modId xmlns:p14="http://schemas.microsoft.com/office/powerpoint/2010/main" val="3475612402"/>
              </p:ext>
            </p:extLst>
          </p:nvPr>
        </p:nvGraphicFramePr>
        <p:xfrm>
          <a:off x="838200" y="1572126"/>
          <a:ext cx="10515600" cy="460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B4693D98-BD24-4D21-B3C5-0EAF2335D8CE}"/>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A8A937E0-2A5C-4020-8D93-AE1179967ED3}"/>
              </a:ext>
            </a:extLst>
          </p:cNvPr>
          <p:cNvSpPr>
            <a:spLocks noGrp="1"/>
          </p:cNvSpPr>
          <p:nvPr>
            <p:ph type="title"/>
          </p:nvPr>
        </p:nvSpPr>
        <p:spPr>
          <a:xfrm>
            <a:off x="1608841" y="309595"/>
            <a:ext cx="7647453" cy="907863"/>
          </a:xfrm>
        </p:spPr>
        <p:txBody>
          <a:bodyPr>
            <a:normAutofit/>
          </a:bodyPr>
          <a:lstStyle/>
          <a:p>
            <a:r>
              <a:rPr lang="es-EC" sz="5400" dirty="0"/>
              <a:t>Conclusiones </a:t>
            </a:r>
            <a:endParaRPr lang="es-419" sz="5400" dirty="0"/>
          </a:p>
        </p:txBody>
      </p:sp>
      <p:sp>
        <p:nvSpPr>
          <p:cNvPr id="7" name="Footer Placeholder 15">
            <a:extLst>
              <a:ext uri="{FF2B5EF4-FFF2-40B4-BE49-F238E27FC236}">
                <a16:creationId xmlns:a16="http://schemas.microsoft.com/office/drawing/2014/main" id="{36D7D345-6AB3-4C24-9DD1-D6DB2AA1BDFD}"/>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36860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0FB0159C-DF31-4220-850A-8DE859F24F35}"/>
              </a:ext>
            </a:extLst>
          </p:cNvPr>
          <p:cNvGraphicFramePr>
            <a:graphicFrameLocks noGrp="1"/>
          </p:cNvGraphicFramePr>
          <p:nvPr>
            <p:ph idx="1"/>
            <p:extLst>
              <p:ext uri="{D42A27DB-BD31-4B8C-83A1-F6EECF244321}">
                <p14:modId xmlns:p14="http://schemas.microsoft.com/office/powerpoint/2010/main" val="3596137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4DBB2300-F70A-466A-96D3-E7A9EA859A54}"/>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D4548F0A-93B3-4555-8291-DF3F07B7F690}"/>
              </a:ext>
            </a:extLst>
          </p:cNvPr>
          <p:cNvSpPr>
            <a:spLocks noGrp="1"/>
          </p:cNvSpPr>
          <p:nvPr>
            <p:ph type="title"/>
          </p:nvPr>
        </p:nvSpPr>
        <p:spPr>
          <a:xfrm>
            <a:off x="1608841" y="309595"/>
            <a:ext cx="7647453" cy="907863"/>
          </a:xfrm>
        </p:spPr>
        <p:txBody>
          <a:bodyPr>
            <a:normAutofit/>
          </a:bodyPr>
          <a:lstStyle/>
          <a:p>
            <a:r>
              <a:rPr lang="es-EC" sz="5400" dirty="0"/>
              <a:t>Recomendaciones </a:t>
            </a:r>
            <a:endParaRPr lang="es-419" sz="5400" dirty="0"/>
          </a:p>
        </p:txBody>
      </p:sp>
      <p:sp>
        <p:nvSpPr>
          <p:cNvPr id="7" name="Footer Placeholder 15">
            <a:extLst>
              <a:ext uri="{FF2B5EF4-FFF2-40B4-BE49-F238E27FC236}">
                <a16:creationId xmlns:a16="http://schemas.microsoft.com/office/drawing/2014/main" id="{A50350E0-F8C5-4232-B09C-C70ABA423355}"/>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71101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1D521-7EA7-4588-91A8-AB3BC54078EC}"/>
              </a:ext>
            </a:extLst>
          </p:cNvPr>
          <p:cNvSpPr>
            <a:spLocks noGrp="1"/>
          </p:cNvSpPr>
          <p:nvPr>
            <p:ph type="ctrTitle"/>
          </p:nvPr>
        </p:nvSpPr>
        <p:spPr>
          <a:xfrm>
            <a:off x="1524001" y="351388"/>
            <a:ext cx="2965806" cy="901646"/>
          </a:xfrm>
        </p:spPr>
        <p:txBody>
          <a:bodyPr>
            <a:normAutofit fontScale="90000"/>
          </a:bodyPr>
          <a:lstStyle/>
          <a:p>
            <a:r>
              <a:rPr lang="es-419" dirty="0"/>
              <a:t>Objetivos</a:t>
            </a:r>
          </a:p>
        </p:txBody>
      </p:sp>
      <p:sp>
        <p:nvSpPr>
          <p:cNvPr id="3" name="Subtítulo 2">
            <a:extLst>
              <a:ext uri="{FF2B5EF4-FFF2-40B4-BE49-F238E27FC236}">
                <a16:creationId xmlns:a16="http://schemas.microsoft.com/office/drawing/2014/main" id="{846DC22A-0523-4F74-88C9-A910EB0CE2A8}"/>
              </a:ext>
            </a:extLst>
          </p:cNvPr>
          <p:cNvSpPr>
            <a:spLocks noGrp="1"/>
          </p:cNvSpPr>
          <p:nvPr>
            <p:ph type="subTitle" idx="1"/>
          </p:nvPr>
        </p:nvSpPr>
        <p:spPr>
          <a:xfrm>
            <a:off x="1524000" y="1423917"/>
            <a:ext cx="9144000" cy="1370654"/>
          </a:xfrm>
        </p:spPr>
        <p:txBody>
          <a:bodyPr>
            <a:normAutofit/>
          </a:bodyPr>
          <a:lstStyle/>
          <a:p>
            <a:pPr algn="just"/>
            <a:r>
              <a:rPr lang="es-419" sz="1800" dirty="0"/>
              <a:t>Analizar cuál es la incidencia de la estructura de financiamiento en el modelo de negocio utilizado por los emprendimientos del sector alimentario del cantón Machala, provincia de El Oro, durante el periodo 2020, utilizando un modelo cuantitativo, relacionado a las principales teorías financieras. </a:t>
            </a:r>
          </a:p>
        </p:txBody>
      </p:sp>
      <p:cxnSp>
        <p:nvCxnSpPr>
          <p:cNvPr id="4" name="Conector recto 3">
            <a:extLst>
              <a:ext uri="{FF2B5EF4-FFF2-40B4-BE49-F238E27FC236}">
                <a16:creationId xmlns:a16="http://schemas.microsoft.com/office/drawing/2014/main" id="{347A801E-A6B0-423D-A8AB-70A65469E021}"/>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32FBBE2F-9B8D-499E-B150-601DCFA1DE12}"/>
              </a:ext>
            </a:extLst>
          </p:cNvPr>
          <p:cNvGraphicFramePr/>
          <p:nvPr>
            <p:extLst>
              <p:ext uri="{D42A27DB-BD31-4B8C-83A1-F6EECF244321}">
                <p14:modId xmlns:p14="http://schemas.microsoft.com/office/powerpoint/2010/main" val="3337094702"/>
              </p:ext>
            </p:extLst>
          </p:nvPr>
        </p:nvGraphicFramePr>
        <p:xfrm>
          <a:off x="1524000" y="2486345"/>
          <a:ext cx="9171398" cy="3678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15">
            <a:extLst>
              <a:ext uri="{FF2B5EF4-FFF2-40B4-BE49-F238E27FC236}">
                <a16:creationId xmlns:a16="http://schemas.microsoft.com/office/drawing/2014/main" id="{6214C38B-43AC-4380-AB95-98B8655641E0}"/>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37799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E964-B66D-4956-8682-1B6D66CA3EC0}"/>
              </a:ext>
            </a:extLst>
          </p:cNvPr>
          <p:cNvSpPr>
            <a:spLocks noGrp="1"/>
          </p:cNvSpPr>
          <p:nvPr>
            <p:ph type="ctrTitle"/>
          </p:nvPr>
        </p:nvSpPr>
        <p:spPr>
          <a:xfrm>
            <a:off x="1524000" y="520601"/>
            <a:ext cx="6109699" cy="655066"/>
          </a:xfrm>
        </p:spPr>
        <p:txBody>
          <a:bodyPr>
            <a:noAutofit/>
          </a:bodyPr>
          <a:lstStyle/>
          <a:p>
            <a:r>
              <a:rPr lang="es-419" sz="5400" dirty="0"/>
              <a:t>Variables e Hipótesis </a:t>
            </a:r>
          </a:p>
        </p:txBody>
      </p:sp>
      <p:sp>
        <p:nvSpPr>
          <p:cNvPr id="3" name="Subtítulo 2">
            <a:extLst>
              <a:ext uri="{FF2B5EF4-FFF2-40B4-BE49-F238E27FC236}">
                <a16:creationId xmlns:a16="http://schemas.microsoft.com/office/drawing/2014/main" id="{47E36B25-2AAA-4878-B33C-CF38B8650CC8}"/>
              </a:ext>
            </a:extLst>
          </p:cNvPr>
          <p:cNvSpPr>
            <a:spLocks noGrp="1"/>
          </p:cNvSpPr>
          <p:nvPr>
            <p:ph type="subTitle" idx="1"/>
          </p:nvPr>
        </p:nvSpPr>
        <p:spPr>
          <a:xfrm>
            <a:off x="657817" y="3084722"/>
            <a:ext cx="5164477" cy="1481881"/>
          </a:xfrm>
        </p:spPr>
        <p:txBody>
          <a:bodyPr>
            <a:normAutofit lnSpcReduction="10000"/>
          </a:bodyPr>
          <a:lstStyle/>
          <a:p>
            <a:pPr indent="457200" algn="r">
              <a:lnSpc>
                <a:spcPct val="160000"/>
              </a:lnSpc>
              <a:spcAft>
                <a:spcPts val="800"/>
              </a:spcAft>
            </a:pPr>
            <a:r>
              <a:rPr lang="es-EC" sz="1800" b="1" dirty="0">
                <a:effectLst/>
                <a:ea typeface="Calibri" panose="020F0502020204030204" pitchFamily="34" charset="0"/>
                <a:cs typeface="Times New Roman" panose="02020603050405020304" pitchFamily="18" charset="0"/>
              </a:rPr>
              <a:t>H0. </a:t>
            </a:r>
            <a:r>
              <a:rPr lang="es-EC" sz="1800" dirty="0">
                <a:effectLst/>
                <a:ea typeface="Calibri" panose="020F0502020204030204" pitchFamily="34" charset="0"/>
                <a:cs typeface="Times New Roman" panose="02020603050405020304" pitchFamily="18" charset="0"/>
              </a:rPr>
              <a:t>La estructura de financiamiento no influye en el modelo de negocio de los emprendimientos del cantón Machala, provincia de El Oro.</a:t>
            </a:r>
            <a:endParaRPr lang="en-US" sz="1800" dirty="0">
              <a:effectLst/>
              <a:ea typeface="Calibri" panose="020F0502020204030204" pitchFamily="34" charset="0"/>
              <a:cs typeface="Times New Roman" panose="02020603050405020304" pitchFamily="18" charset="0"/>
            </a:endParaRPr>
          </a:p>
          <a:p>
            <a:endParaRPr lang="es-419" dirty="0"/>
          </a:p>
        </p:txBody>
      </p:sp>
      <p:cxnSp>
        <p:nvCxnSpPr>
          <p:cNvPr id="4" name="Conector recto 3">
            <a:extLst>
              <a:ext uri="{FF2B5EF4-FFF2-40B4-BE49-F238E27FC236}">
                <a16:creationId xmlns:a16="http://schemas.microsoft.com/office/drawing/2014/main" id="{84512B91-7E9B-49D1-AADE-70BBA1F848B3}"/>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2208F9D4-7101-4369-961D-42A2F39AE218}"/>
              </a:ext>
            </a:extLst>
          </p:cNvPr>
          <p:cNvPicPr>
            <a:picLocks noChangeAspect="1"/>
          </p:cNvPicPr>
          <p:nvPr/>
        </p:nvPicPr>
        <p:blipFill>
          <a:blip r:embed="rId2"/>
          <a:stretch>
            <a:fillRect/>
          </a:stretch>
        </p:blipFill>
        <p:spPr>
          <a:xfrm>
            <a:off x="3545305" y="1175667"/>
            <a:ext cx="4978922" cy="1566310"/>
          </a:xfrm>
          <a:prstGeom prst="rect">
            <a:avLst/>
          </a:prstGeom>
        </p:spPr>
      </p:pic>
      <p:sp>
        <p:nvSpPr>
          <p:cNvPr id="10" name="Subtítulo 2">
            <a:extLst>
              <a:ext uri="{FF2B5EF4-FFF2-40B4-BE49-F238E27FC236}">
                <a16:creationId xmlns:a16="http://schemas.microsoft.com/office/drawing/2014/main" id="{D57B7609-88A6-4AAB-AD04-C6E16992C54F}"/>
              </a:ext>
            </a:extLst>
          </p:cNvPr>
          <p:cNvSpPr txBox="1">
            <a:spLocks/>
          </p:cNvSpPr>
          <p:nvPr/>
        </p:nvSpPr>
        <p:spPr>
          <a:xfrm>
            <a:off x="837345" y="4865777"/>
            <a:ext cx="4984949" cy="14716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r">
              <a:lnSpc>
                <a:spcPct val="160000"/>
              </a:lnSpc>
              <a:spcAft>
                <a:spcPts val="800"/>
              </a:spcAft>
            </a:pPr>
            <a:r>
              <a:rPr lang="es-EC" sz="1800" b="1" dirty="0">
                <a:effectLst/>
                <a:ea typeface="Calibri" panose="020F0502020204030204" pitchFamily="34" charset="0"/>
                <a:cs typeface="Times New Roman" panose="02020603050405020304" pitchFamily="18" charset="0"/>
              </a:rPr>
              <a:t>H1.  </a:t>
            </a:r>
            <a:r>
              <a:rPr lang="es-EC" sz="1800" dirty="0">
                <a:effectLst/>
                <a:ea typeface="Calibri" panose="020F0502020204030204" pitchFamily="34" charset="0"/>
                <a:cs typeface="Times New Roman" panose="02020603050405020304" pitchFamily="18" charset="0"/>
              </a:rPr>
              <a:t>La estructura de financiamiento influye en el modelo de negocio de los emprendimientos del cantón Machala, provincia de El Oro.</a:t>
            </a:r>
            <a:endParaRPr lang="en-US" sz="1800" dirty="0">
              <a:effectLst/>
              <a:ea typeface="Calibri" panose="020F0502020204030204" pitchFamily="34" charset="0"/>
              <a:cs typeface="Times New Roman" panose="02020603050405020304" pitchFamily="18" charset="0"/>
            </a:endParaRPr>
          </a:p>
          <a:p>
            <a:endParaRPr lang="es-419" dirty="0"/>
          </a:p>
        </p:txBody>
      </p:sp>
      <p:sp>
        <p:nvSpPr>
          <p:cNvPr id="9" name="Rectángulo: esquinas redondeadas 8">
            <a:extLst>
              <a:ext uri="{FF2B5EF4-FFF2-40B4-BE49-F238E27FC236}">
                <a16:creationId xmlns:a16="http://schemas.microsoft.com/office/drawing/2014/main" id="{40FBD6C6-6309-4281-8D05-CBD4F052F1C4}"/>
              </a:ext>
            </a:extLst>
          </p:cNvPr>
          <p:cNvSpPr/>
          <p:nvPr/>
        </p:nvSpPr>
        <p:spPr>
          <a:xfrm>
            <a:off x="5822295" y="3057807"/>
            <a:ext cx="5622124" cy="1492140"/>
          </a:xfrm>
          <a:custGeom>
            <a:avLst/>
            <a:gdLst>
              <a:gd name="connsiteX0" fmla="*/ 0 w 4978922"/>
              <a:gd name="connsiteY0" fmla="*/ 302676 h 1816017"/>
              <a:gd name="connsiteX1" fmla="*/ 302676 w 4978922"/>
              <a:gd name="connsiteY1" fmla="*/ 0 h 1816017"/>
              <a:gd name="connsiteX2" fmla="*/ 4676246 w 4978922"/>
              <a:gd name="connsiteY2" fmla="*/ 0 h 1816017"/>
              <a:gd name="connsiteX3" fmla="*/ 4978922 w 4978922"/>
              <a:gd name="connsiteY3" fmla="*/ 302676 h 1816017"/>
              <a:gd name="connsiteX4" fmla="*/ 4978922 w 4978922"/>
              <a:gd name="connsiteY4" fmla="*/ 1513341 h 1816017"/>
              <a:gd name="connsiteX5" fmla="*/ 4676246 w 4978922"/>
              <a:gd name="connsiteY5" fmla="*/ 1816017 h 1816017"/>
              <a:gd name="connsiteX6" fmla="*/ 302676 w 4978922"/>
              <a:gd name="connsiteY6" fmla="*/ 1816017 h 1816017"/>
              <a:gd name="connsiteX7" fmla="*/ 0 w 4978922"/>
              <a:gd name="connsiteY7" fmla="*/ 1513341 h 1816017"/>
              <a:gd name="connsiteX8" fmla="*/ 0 w 4978922"/>
              <a:gd name="connsiteY8" fmla="*/ 302676 h 1816017"/>
              <a:gd name="connsiteX0" fmla="*/ 320842 w 4978922"/>
              <a:gd name="connsiteY0" fmla="*/ 318718 h 1816017"/>
              <a:gd name="connsiteX1" fmla="*/ 302676 w 4978922"/>
              <a:gd name="connsiteY1" fmla="*/ 0 h 1816017"/>
              <a:gd name="connsiteX2" fmla="*/ 4676246 w 4978922"/>
              <a:gd name="connsiteY2" fmla="*/ 0 h 1816017"/>
              <a:gd name="connsiteX3" fmla="*/ 4978922 w 4978922"/>
              <a:gd name="connsiteY3" fmla="*/ 302676 h 1816017"/>
              <a:gd name="connsiteX4" fmla="*/ 4978922 w 4978922"/>
              <a:gd name="connsiteY4" fmla="*/ 1513341 h 1816017"/>
              <a:gd name="connsiteX5" fmla="*/ 4676246 w 4978922"/>
              <a:gd name="connsiteY5" fmla="*/ 1816017 h 1816017"/>
              <a:gd name="connsiteX6" fmla="*/ 302676 w 4978922"/>
              <a:gd name="connsiteY6" fmla="*/ 1816017 h 1816017"/>
              <a:gd name="connsiteX7" fmla="*/ 0 w 4978922"/>
              <a:gd name="connsiteY7" fmla="*/ 1513341 h 1816017"/>
              <a:gd name="connsiteX8" fmla="*/ 320842 w 4978922"/>
              <a:gd name="connsiteY8" fmla="*/ 318718 h 1816017"/>
              <a:gd name="connsiteX0" fmla="*/ 91914 w 4749994"/>
              <a:gd name="connsiteY0" fmla="*/ 318718 h 1816017"/>
              <a:gd name="connsiteX1" fmla="*/ 73748 w 4749994"/>
              <a:gd name="connsiteY1" fmla="*/ 0 h 1816017"/>
              <a:gd name="connsiteX2" fmla="*/ 4447318 w 4749994"/>
              <a:gd name="connsiteY2" fmla="*/ 0 h 1816017"/>
              <a:gd name="connsiteX3" fmla="*/ 4749994 w 4749994"/>
              <a:gd name="connsiteY3" fmla="*/ 302676 h 1816017"/>
              <a:gd name="connsiteX4" fmla="*/ 4749994 w 4749994"/>
              <a:gd name="connsiteY4" fmla="*/ 1513341 h 1816017"/>
              <a:gd name="connsiteX5" fmla="*/ 4447318 w 4749994"/>
              <a:gd name="connsiteY5" fmla="*/ 1816017 h 1816017"/>
              <a:gd name="connsiteX6" fmla="*/ 73748 w 4749994"/>
              <a:gd name="connsiteY6" fmla="*/ 1816017 h 1816017"/>
              <a:gd name="connsiteX7" fmla="*/ 75872 w 4749994"/>
              <a:gd name="connsiteY7" fmla="*/ 1465215 h 1816017"/>
              <a:gd name="connsiteX8" fmla="*/ 91914 w 4749994"/>
              <a:gd name="connsiteY8" fmla="*/ 318718 h 1816017"/>
              <a:gd name="connsiteX0" fmla="*/ 91914 w 4749994"/>
              <a:gd name="connsiteY0" fmla="*/ 318718 h 1816017"/>
              <a:gd name="connsiteX1" fmla="*/ 73748 w 4749994"/>
              <a:gd name="connsiteY1" fmla="*/ 0 h 1816017"/>
              <a:gd name="connsiteX2" fmla="*/ 2935771 w 4749994"/>
              <a:gd name="connsiteY2" fmla="*/ 17265 h 1816017"/>
              <a:gd name="connsiteX3" fmla="*/ 4447318 w 4749994"/>
              <a:gd name="connsiteY3" fmla="*/ 0 h 1816017"/>
              <a:gd name="connsiteX4" fmla="*/ 4749994 w 4749994"/>
              <a:gd name="connsiteY4" fmla="*/ 302676 h 1816017"/>
              <a:gd name="connsiteX5" fmla="*/ 4749994 w 4749994"/>
              <a:gd name="connsiteY5" fmla="*/ 1513341 h 1816017"/>
              <a:gd name="connsiteX6" fmla="*/ 4447318 w 4749994"/>
              <a:gd name="connsiteY6" fmla="*/ 1816017 h 1816017"/>
              <a:gd name="connsiteX7" fmla="*/ 73748 w 4749994"/>
              <a:gd name="connsiteY7" fmla="*/ 1816017 h 1816017"/>
              <a:gd name="connsiteX8" fmla="*/ 75872 w 4749994"/>
              <a:gd name="connsiteY8" fmla="*/ 1465215 h 1816017"/>
              <a:gd name="connsiteX9" fmla="*/ 91914 w 4749994"/>
              <a:gd name="connsiteY9" fmla="*/ 318718 h 1816017"/>
              <a:gd name="connsiteX0" fmla="*/ 91914 w 4749994"/>
              <a:gd name="connsiteY0" fmla="*/ 334760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91914 w 4749994"/>
              <a:gd name="connsiteY9" fmla="*/ 334760 h 1832059"/>
              <a:gd name="connsiteX0" fmla="*/ 150933 w 4749994"/>
              <a:gd name="connsiteY0" fmla="*/ 317444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150933 w 4749994"/>
              <a:gd name="connsiteY9" fmla="*/ 317444 h 1832059"/>
              <a:gd name="connsiteX0" fmla="*/ 91914 w 4749994"/>
              <a:gd name="connsiteY0" fmla="*/ 317444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91914 w 4749994"/>
              <a:gd name="connsiteY9" fmla="*/ 317444 h 1832059"/>
              <a:gd name="connsiteX0" fmla="*/ 91914 w 4749994"/>
              <a:gd name="connsiteY0" fmla="*/ 304709 h 1819324"/>
              <a:gd name="connsiteX1" fmla="*/ 83893 w 4749994"/>
              <a:gd name="connsiteY1" fmla="*/ 0 h 1819324"/>
              <a:gd name="connsiteX2" fmla="*/ 2935771 w 4749994"/>
              <a:gd name="connsiteY2" fmla="*/ 20572 h 1819324"/>
              <a:gd name="connsiteX3" fmla="*/ 4447318 w 4749994"/>
              <a:gd name="connsiteY3" fmla="*/ 3307 h 1819324"/>
              <a:gd name="connsiteX4" fmla="*/ 4749994 w 4749994"/>
              <a:gd name="connsiteY4" fmla="*/ 305983 h 1819324"/>
              <a:gd name="connsiteX5" fmla="*/ 4749994 w 4749994"/>
              <a:gd name="connsiteY5" fmla="*/ 1516648 h 1819324"/>
              <a:gd name="connsiteX6" fmla="*/ 4447318 w 4749994"/>
              <a:gd name="connsiteY6" fmla="*/ 1819324 h 1819324"/>
              <a:gd name="connsiteX7" fmla="*/ 73748 w 4749994"/>
              <a:gd name="connsiteY7" fmla="*/ 1819324 h 1819324"/>
              <a:gd name="connsiteX8" fmla="*/ 75872 w 4749994"/>
              <a:gd name="connsiteY8" fmla="*/ 1468522 h 1819324"/>
              <a:gd name="connsiteX9" fmla="*/ 91914 w 4749994"/>
              <a:gd name="connsiteY9" fmla="*/ 304709 h 181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9994" h="1819324">
                <a:moveTo>
                  <a:pt x="91914" y="304709"/>
                </a:moveTo>
                <a:cubicBezTo>
                  <a:pt x="91914" y="137546"/>
                  <a:pt x="-83270" y="0"/>
                  <a:pt x="83893" y="0"/>
                </a:cubicBezTo>
                <a:lnTo>
                  <a:pt x="2935771" y="20572"/>
                </a:lnTo>
                <a:lnTo>
                  <a:pt x="4447318" y="3307"/>
                </a:lnTo>
                <a:cubicBezTo>
                  <a:pt x="4614481" y="3307"/>
                  <a:pt x="4749994" y="138820"/>
                  <a:pt x="4749994" y="305983"/>
                </a:cubicBezTo>
                <a:lnTo>
                  <a:pt x="4749994" y="1516648"/>
                </a:lnTo>
                <a:cubicBezTo>
                  <a:pt x="4749994" y="1683811"/>
                  <a:pt x="4614481" y="1819324"/>
                  <a:pt x="4447318" y="1819324"/>
                </a:cubicBezTo>
                <a:lnTo>
                  <a:pt x="73748" y="1819324"/>
                </a:lnTo>
                <a:cubicBezTo>
                  <a:pt x="-93415" y="1819324"/>
                  <a:pt x="75872" y="1635685"/>
                  <a:pt x="75872" y="1468522"/>
                </a:cubicBezTo>
                <a:cubicBezTo>
                  <a:pt x="75872" y="1064967"/>
                  <a:pt x="91914" y="708264"/>
                  <a:pt x="91914" y="304709"/>
                </a:cubicBezTo>
                <a:close/>
              </a:path>
            </a:pathLst>
          </a:cu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bg1"/>
              </a:solidFill>
            </a:endParaRPr>
          </a:p>
          <a:p>
            <a:pPr algn="ctr"/>
            <a:r>
              <a:rPr lang="es-419" dirty="0">
                <a:solidFill>
                  <a:schemeClr val="bg1"/>
                </a:solidFill>
              </a:rPr>
              <a:t>La resiliencia de los emprendimientos conlleva a no depender de una sola fuente de financiamiento sino de varios factores como la rentabilidad y el riesgo que definen el plan de inversión.</a:t>
            </a:r>
          </a:p>
          <a:p>
            <a:pPr algn="ctr"/>
            <a:endParaRPr lang="es-419" dirty="0"/>
          </a:p>
        </p:txBody>
      </p:sp>
      <p:sp>
        <p:nvSpPr>
          <p:cNvPr id="11" name="Rectángulo: esquinas redondeadas 8">
            <a:extLst>
              <a:ext uri="{FF2B5EF4-FFF2-40B4-BE49-F238E27FC236}">
                <a16:creationId xmlns:a16="http://schemas.microsoft.com/office/drawing/2014/main" id="{4BB2179B-A3C1-4DB4-9ABF-32136A75F2AF}"/>
              </a:ext>
            </a:extLst>
          </p:cNvPr>
          <p:cNvSpPr/>
          <p:nvPr/>
        </p:nvSpPr>
        <p:spPr>
          <a:xfrm>
            <a:off x="5822294" y="4865777"/>
            <a:ext cx="5622124" cy="1471622"/>
          </a:xfrm>
          <a:custGeom>
            <a:avLst/>
            <a:gdLst>
              <a:gd name="connsiteX0" fmla="*/ 0 w 4978922"/>
              <a:gd name="connsiteY0" fmla="*/ 302676 h 1816017"/>
              <a:gd name="connsiteX1" fmla="*/ 302676 w 4978922"/>
              <a:gd name="connsiteY1" fmla="*/ 0 h 1816017"/>
              <a:gd name="connsiteX2" fmla="*/ 4676246 w 4978922"/>
              <a:gd name="connsiteY2" fmla="*/ 0 h 1816017"/>
              <a:gd name="connsiteX3" fmla="*/ 4978922 w 4978922"/>
              <a:gd name="connsiteY3" fmla="*/ 302676 h 1816017"/>
              <a:gd name="connsiteX4" fmla="*/ 4978922 w 4978922"/>
              <a:gd name="connsiteY4" fmla="*/ 1513341 h 1816017"/>
              <a:gd name="connsiteX5" fmla="*/ 4676246 w 4978922"/>
              <a:gd name="connsiteY5" fmla="*/ 1816017 h 1816017"/>
              <a:gd name="connsiteX6" fmla="*/ 302676 w 4978922"/>
              <a:gd name="connsiteY6" fmla="*/ 1816017 h 1816017"/>
              <a:gd name="connsiteX7" fmla="*/ 0 w 4978922"/>
              <a:gd name="connsiteY7" fmla="*/ 1513341 h 1816017"/>
              <a:gd name="connsiteX8" fmla="*/ 0 w 4978922"/>
              <a:gd name="connsiteY8" fmla="*/ 302676 h 1816017"/>
              <a:gd name="connsiteX0" fmla="*/ 320842 w 4978922"/>
              <a:gd name="connsiteY0" fmla="*/ 318718 h 1816017"/>
              <a:gd name="connsiteX1" fmla="*/ 302676 w 4978922"/>
              <a:gd name="connsiteY1" fmla="*/ 0 h 1816017"/>
              <a:gd name="connsiteX2" fmla="*/ 4676246 w 4978922"/>
              <a:gd name="connsiteY2" fmla="*/ 0 h 1816017"/>
              <a:gd name="connsiteX3" fmla="*/ 4978922 w 4978922"/>
              <a:gd name="connsiteY3" fmla="*/ 302676 h 1816017"/>
              <a:gd name="connsiteX4" fmla="*/ 4978922 w 4978922"/>
              <a:gd name="connsiteY4" fmla="*/ 1513341 h 1816017"/>
              <a:gd name="connsiteX5" fmla="*/ 4676246 w 4978922"/>
              <a:gd name="connsiteY5" fmla="*/ 1816017 h 1816017"/>
              <a:gd name="connsiteX6" fmla="*/ 302676 w 4978922"/>
              <a:gd name="connsiteY6" fmla="*/ 1816017 h 1816017"/>
              <a:gd name="connsiteX7" fmla="*/ 0 w 4978922"/>
              <a:gd name="connsiteY7" fmla="*/ 1513341 h 1816017"/>
              <a:gd name="connsiteX8" fmla="*/ 320842 w 4978922"/>
              <a:gd name="connsiteY8" fmla="*/ 318718 h 1816017"/>
              <a:gd name="connsiteX0" fmla="*/ 91914 w 4749994"/>
              <a:gd name="connsiteY0" fmla="*/ 318718 h 1816017"/>
              <a:gd name="connsiteX1" fmla="*/ 73748 w 4749994"/>
              <a:gd name="connsiteY1" fmla="*/ 0 h 1816017"/>
              <a:gd name="connsiteX2" fmla="*/ 4447318 w 4749994"/>
              <a:gd name="connsiteY2" fmla="*/ 0 h 1816017"/>
              <a:gd name="connsiteX3" fmla="*/ 4749994 w 4749994"/>
              <a:gd name="connsiteY3" fmla="*/ 302676 h 1816017"/>
              <a:gd name="connsiteX4" fmla="*/ 4749994 w 4749994"/>
              <a:gd name="connsiteY4" fmla="*/ 1513341 h 1816017"/>
              <a:gd name="connsiteX5" fmla="*/ 4447318 w 4749994"/>
              <a:gd name="connsiteY5" fmla="*/ 1816017 h 1816017"/>
              <a:gd name="connsiteX6" fmla="*/ 73748 w 4749994"/>
              <a:gd name="connsiteY6" fmla="*/ 1816017 h 1816017"/>
              <a:gd name="connsiteX7" fmla="*/ 75872 w 4749994"/>
              <a:gd name="connsiteY7" fmla="*/ 1465215 h 1816017"/>
              <a:gd name="connsiteX8" fmla="*/ 91914 w 4749994"/>
              <a:gd name="connsiteY8" fmla="*/ 318718 h 1816017"/>
              <a:gd name="connsiteX0" fmla="*/ 91914 w 4749994"/>
              <a:gd name="connsiteY0" fmla="*/ 318718 h 1816017"/>
              <a:gd name="connsiteX1" fmla="*/ 73748 w 4749994"/>
              <a:gd name="connsiteY1" fmla="*/ 0 h 1816017"/>
              <a:gd name="connsiteX2" fmla="*/ 2935771 w 4749994"/>
              <a:gd name="connsiteY2" fmla="*/ 17265 h 1816017"/>
              <a:gd name="connsiteX3" fmla="*/ 4447318 w 4749994"/>
              <a:gd name="connsiteY3" fmla="*/ 0 h 1816017"/>
              <a:gd name="connsiteX4" fmla="*/ 4749994 w 4749994"/>
              <a:gd name="connsiteY4" fmla="*/ 302676 h 1816017"/>
              <a:gd name="connsiteX5" fmla="*/ 4749994 w 4749994"/>
              <a:gd name="connsiteY5" fmla="*/ 1513341 h 1816017"/>
              <a:gd name="connsiteX6" fmla="*/ 4447318 w 4749994"/>
              <a:gd name="connsiteY6" fmla="*/ 1816017 h 1816017"/>
              <a:gd name="connsiteX7" fmla="*/ 73748 w 4749994"/>
              <a:gd name="connsiteY7" fmla="*/ 1816017 h 1816017"/>
              <a:gd name="connsiteX8" fmla="*/ 75872 w 4749994"/>
              <a:gd name="connsiteY8" fmla="*/ 1465215 h 1816017"/>
              <a:gd name="connsiteX9" fmla="*/ 91914 w 4749994"/>
              <a:gd name="connsiteY9" fmla="*/ 318718 h 1816017"/>
              <a:gd name="connsiteX0" fmla="*/ 91914 w 4749994"/>
              <a:gd name="connsiteY0" fmla="*/ 334760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91914 w 4749994"/>
              <a:gd name="connsiteY9" fmla="*/ 334760 h 1832059"/>
              <a:gd name="connsiteX0" fmla="*/ 150933 w 4749994"/>
              <a:gd name="connsiteY0" fmla="*/ 317444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150933 w 4749994"/>
              <a:gd name="connsiteY9" fmla="*/ 317444 h 1832059"/>
              <a:gd name="connsiteX0" fmla="*/ 91914 w 4749994"/>
              <a:gd name="connsiteY0" fmla="*/ 317444 h 1832059"/>
              <a:gd name="connsiteX1" fmla="*/ 121874 w 4749994"/>
              <a:gd name="connsiteY1" fmla="*/ 0 h 1832059"/>
              <a:gd name="connsiteX2" fmla="*/ 2935771 w 4749994"/>
              <a:gd name="connsiteY2" fmla="*/ 33307 h 1832059"/>
              <a:gd name="connsiteX3" fmla="*/ 4447318 w 4749994"/>
              <a:gd name="connsiteY3" fmla="*/ 16042 h 1832059"/>
              <a:gd name="connsiteX4" fmla="*/ 4749994 w 4749994"/>
              <a:gd name="connsiteY4" fmla="*/ 318718 h 1832059"/>
              <a:gd name="connsiteX5" fmla="*/ 4749994 w 4749994"/>
              <a:gd name="connsiteY5" fmla="*/ 1529383 h 1832059"/>
              <a:gd name="connsiteX6" fmla="*/ 4447318 w 4749994"/>
              <a:gd name="connsiteY6" fmla="*/ 1832059 h 1832059"/>
              <a:gd name="connsiteX7" fmla="*/ 73748 w 4749994"/>
              <a:gd name="connsiteY7" fmla="*/ 1832059 h 1832059"/>
              <a:gd name="connsiteX8" fmla="*/ 75872 w 4749994"/>
              <a:gd name="connsiteY8" fmla="*/ 1481257 h 1832059"/>
              <a:gd name="connsiteX9" fmla="*/ 91914 w 4749994"/>
              <a:gd name="connsiteY9" fmla="*/ 317444 h 1832059"/>
              <a:gd name="connsiteX0" fmla="*/ 91914 w 4749994"/>
              <a:gd name="connsiteY0" fmla="*/ 304709 h 1819324"/>
              <a:gd name="connsiteX1" fmla="*/ 83893 w 4749994"/>
              <a:gd name="connsiteY1" fmla="*/ 0 h 1819324"/>
              <a:gd name="connsiteX2" fmla="*/ 2935771 w 4749994"/>
              <a:gd name="connsiteY2" fmla="*/ 20572 h 1819324"/>
              <a:gd name="connsiteX3" fmla="*/ 4447318 w 4749994"/>
              <a:gd name="connsiteY3" fmla="*/ 3307 h 1819324"/>
              <a:gd name="connsiteX4" fmla="*/ 4749994 w 4749994"/>
              <a:gd name="connsiteY4" fmla="*/ 305983 h 1819324"/>
              <a:gd name="connsiteX5" fmla="*/ 4749994 w 4749994"/>
              <a:gd name="connsiteY5" fmla="*/ 1516648 h 1819324"/>
              <a:gd name="connsiteX6" fmla="*/ 4447318 w 4749994"/>
              <a:gd name="connsiteY6" fmla="*/ 1819324 h 1819324"/>
              <a:gd name="connsiteX7" fmla="*/ 73748 w 4749994"/>
              <a:gd name="connsiteY7" fmla="*/ 1819324 h 1819324"/>
              <a:gd name="connsiteX8" fmla="*/ 75872 w 4749994"/>
              <a:gd name="connsiteY8" fmla="*/ 1468522 h 1819324"/>
              <a:gd name="connsiteX9" fmla="*/ 91914 w 4749994"/>
              <a:gd name="connsiteY9" fmla="*/ 304709 h 181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9994" h="1819324">
                <a:moveTo>
                  <a:pt x="91914" y="304709"/>
                </a:moveTo>
                <a:cubicBezTo>
                  <a:pt x="91914" y="137546"/>
                  <a:pt x="-83270" y="0"/>
                  <a:pt x="83893" y="0"/>
                </a:cubicBezTo>
                <a:lnTo>
                  <a:pt x="2935771" y="20572"/>
                </a:lnTo>
                <a:lnTo>
                  <a:pt x="4447318" y="3307"/>
                </a:lnTo>
                <a:cubicBezTo>
                  <a:pt x="4614481" y="3307"/>
                  <a:pt x="4749994" y="138820"/>
                  <a:pt x="4749994" y="305983"/>
                </a:cubicBezTo>
                <a:lnTo>
                  <a:pt x="4749994" y="1516648"/>
                </a:lnTo>
                <a:cubicBezTo>
                  <a:pt x="4749994" y="1683811"/>
                  <a:pt x="4614481" y="1819324"/>
                  <a:pt x="4447318" y="1819324"/>
                </a:cubicBezTo>
                <a:lnTo>
                  <a:pt x="73748" y="1819324"/>
                </a:lnTo>
                <a:cubicBezTo>
                  <a:pt x="-93415" y="1819324"/>
                  <a:pt x="75872" y="1635685"/>
                  <a:pt x="75872" y="1468522"/>
                </a:cubicBezTo>
                <a:cubicBezTo>
                  <a:pt x="75872" y="1064967"/>
                  <a:pt x="91914" y="708264"/>
                  <a:pt x="91914" y="304709"/>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bg1"/>
              </a:solidFill>
            </a:endParaRPr>
          </a:p>
          <a:p>
            <a:pPr algn="ctr"/>
            <a:r>
              <a:rPr lang="es-419" dirty="0">
                <a:solidFill>
                  <a:schemeClr val="bg1"/>
                </a:solidFill>
              </a:rPr>
              <a:t>Sin una planificación el financiamiento se vuelve en el factor clave para la permanencia del negocio. </a:t>
            </a:r>
          </a:p>
          <a:p>
            <a:pPr algn="ctr"/>
            <a:endParaRPr lang="es-419" dirty="0"/>
          </a:p>
        </p:txBody>
      </p:sp>
      <p:sp>
        <p:nvSpPr>
          <p:cNvPr id="12" name="Footer Placeholder 15">
            <a:extLst>
              <a:ext uri="{FF2B5EF4-FFF2-40B4-BE49-F238E27FC236}">
                <a16:creationId xmlns:a16="http://schemas.microsoft.com/office/drawing/2014/main" id="{F9B4EF8E-0F25-4B68-BE79-EEE33E8989E5}"/>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24827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AB2A7-4630-4E2B-86EB-6E7211182EAF}"/>
              </a:ext>
            </a:extLst>
          </p:cNvPr>
          <p:cNvSpPr>
            <a:spLocks noGrp="1"/>
          </p:cNvSpPr>
          <p:nvPr>
            <p:ph type="title"/>
          </p:nvPr>
        </p:nvSpPr>
        <p:spPr>
          <a:xfrm>
            <a:off x="1619544" y="763527"/>
            <a:ext cx="4548188" cy="688311"/>
          </a:xfrm>
        </p:spPr>
        <p:txBody>
          <a:bodyPr>
            <a:normAutofit fontScale="90000"/>
          </a:bodyPr>
          <a:lstStyle/>
          <a:p>
            <a:r>
              <a:rPr lang="es-419" sz="6000" dirty="0"/>
              <a:t>Justificación</a:t>
            </a:r>
            <a:br>
              <a:rPr lang="es-419" dirty="0"/>
            </a:br>
            <a:endParaRPr lang="es-419" dirty="0"/>
          </a:p>
        </p:txBody>
      </p:sp>
      <p:sp>
        <p:nvSpPr>
          <p:cNvPr id="3" name="Marcador de contenido 2">
            <a:extLst>
              <a:ext uri="{FF2B5EF4-FFF2-40B4-BE49-F238E27FC236}">
                <a16:creationId xmlns:a16="http://schemas.microsoft.com/office/drawing/2014/main" id="{35706091-8B01-4E67-88E3-0A97167B8B01}"/>
              </a:ext>
            </a:extLst>
          </p:cNvPr>
          <p:cNvSpPr>
            <a:spLocks noGrp="1"/>
          </p:cNvSpPr>
          <p:nvPr>
            <p:ph idx="1"/>
          </p:nvPr>
        </p:nvSpPr>
        <p:spPr>
          <a:xfrm>
            <a:off x="1524000" y="1526049"/>
            <a:ext cx="9953625" cy="4351338"/>
          </a:xfrm>
        </p:spPr>
        <p:txBody>
          <a:bodyPr/>
          <a:lstStyle/>
          <a:p>
            <a:pPr marL="0" indent="0" algn="just">
              <a:buNone/>
            </a:pPr>
            <a:r>
              <a:rPr lang="es-419" dirty="0"/>
              <a:t>Determinar la influencia de una estructura de capital en el modelo de negocio de los emprendimientos del sector alimentario que permita desarrollar un modelo exitoso. Sobre las limitadas opciones de financiamiento, la imprecisa ley de emprendimiento y el escaso acceso en nuevas áreas de investigación. Puesto que las debilidades del entorno empeoran el ecosistema de emprendimiento. </a:t>
            </a:r>
          </a:p>
          <a:p>
            <a:endParaRPr lang="es-419" dirty="0"/>
          </a:p>
        </p:txBody>
      </p:sp>
      <p:cxnSp>
        <p:nvCxnSpPr>
          <p:cNvPr id="4" name="Conector recto 3">
            <a:extLst>
              <a:ext uri="{FF2B5EF4-FFF2-40B4-BE49-F238E27FC236}">
                <a16:creationId xmlns:a16="http://schemas.microsoft.com/office/drawing/2014/main" id="{8C5BD5C3-A7E1-46CB-B50D-1899D129A371}"/>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15">
            <a:extLst>
              <a:ext uri="{FF2B5EF4-FFF2-40B4-BE49-F238E27FC236}">
                <a16:creationId xmlns:a16="http://schemas.microsoft.com/office/drawing/2014/main" id="{F0CF6204-55CD-464B-BC9E-5D23FE4CDF73}"/>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3645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D37B8-F7D1-4D2C-9777-8CEDA8ACFF7C}"/>
              </a:ext>
            </a:extLst>
          </p:cNvPr>
          <p:cNvSpPr>
            <a:spLocks noGrp="1"/>
          </p:cNvSpPr>
          <p:nvPr>
            <p:ph type="title"/>
          </p:nvPr>
        </p:nvSpPr>
        <p:spPr>
          <a:xfrm>
            <a:off x="1638299" y="175083"/>
            <a:ext cx="6176961" cy="1325563"/>
          </a:xfrm>
        </p:spPr>
        <p:txBody>
          <a:bodyPr>
            <a:noAutofit/>
          </a:bodyPr>
          <a:lstStyle/>
          <a:p>
            <a:r>
              <a:rPr lang="es-EC" sz="5400" dirty="0"/>
              <a:t>Teorías propuestas </a:t>
            </a:r>
            <a:endParaRPr lang="es-419" sz="5400" dirty="0"/>
          </a:p>
        </p:txBody>
      </p:sp>
      <p:graphicFrame>
        <p:nvGraphicFramePr>
          <p:cNvPr id="8" name="Marcador de contenido 7">
            <a:extLst>
              <a:ext uri="{FF2B5EF4-FFF2-40B4-BE49-F238E27FC236}">
                <a16:creationId xmlns:a16="http://schemas.microsoft.com/office/drawing/2014/main" id="{F18E63D8-A9E5-4F06-A2BF-C3C9F4694438}"/>
              </a:ext>
            </a:extLst>
          </p:cNvPr>
          <p:cNvGraphicFramePr>
            <a:graphicFrameLocks noGrp="1"/>
          </p:cNvGraphicFramePr>
          <p:nvPr>
            <p:ph idx="1"/>
            <p:extLst>
              <p:ext uri="{D42A27DB-BD31-4B8C-83A1-F6EECF244321}">
                <p14:modId xmlns:p14="http://schemas.microsoft.com/office/powerpoint/2010/main" val="963716753"/>
              </p:ext>
            </p:extLst>
          </p:nvPr>
        </p:nvGraphicFramePr>
        <p:xfrm>
          <a:off x="1242409" y="1500646"/>
          <a:ext cx="10420202" cy="438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a:extLst>
              <a:ext uri="{FF2B5EF4-FFF2-40B4-BE49-F238E27FC236}">
                <a16:creationId xmlns:a16="http://schemas.microsoft.com/office/drawing/2014/main" id="{560F7B43-BE78-4F0F-A82B-4D9222DBD733}"/>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15">
            <a:extLst>
              <a:ext uri="{FF2B5EF4-FFF2-40B4-BE49-F238E27FC236}">
                <a16:creationId xmlns:a16="http://schemas.microsoft.com/office/drawing/2014/main" id="{0F88ACB1-2037-4CD6-9FF3-74780380B3CA}"/>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400736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03495-0418-4971-8CA3-C8B26A0D33FB}"/>
              </a:ext>
            </a:extLst>
          </p:cNvPr>
          <p:cNvSpPr>
            <a:spLocks noGrp="1"/>
          </p:cNvSpPr>
          <p:nvPr>
            <p:ph type="title"/>
          </p:nvPr>
        </p:nvSpPr>
        <p:spPr>
          <a:xfrm>
            <a:off x="1608842" y="309595"/>
            <a:ext cx="5517776" cy="907863"/>
          </a:xfrm>
        </p:spPr>
        <p:txBody>
          <a:bodyPr>
            <a:normAutofit/>
          </a:bodyPr>
          <a:lstStyle/>
          <a:p>
            <a:r>
              <a:rPr lang="es-EC" sz="5400" dirty="0"/>
              <a:t>Leyes relacionadas </a:t>
            </a:r>
            <a:endParaRPr lang="es-419" sz="5400" dirty="0"/>
          </a:p>
        </p:txBody>
      </p:sp>
      <p:sp>
        <p:nvSpPr>
          <p:cNvPr id="3" name="Marcador de contenido 2">
            <a:extLst>
              <a:ext uri="{FF2B5EF4-FFF2-40B4-BE49-F238E27FC236}">
                <a16:creationId xmlns:a16="http://schemas.microsoft.com/office/drawing/2014/main" id="{C0F269D2-6175-4635-8262-A683DA24BD21}"/>
              </a:ext>
            </a:extLst>
          </p:cNvPr>
          <p:cNvSpPr>
            <a:spLocks noGrp="1"/>
          </p:cNvSpPr>
          <p:nvPr>
            <p:ph idx="1"/>
          </p:nvPr>
        </p:nvSpPr>
        <p:spPr>
          <a:xfrm>
            <a:off x="748553" y="1592542"/>
            <a:ext cx="10515600" cy="4351338"/>
          </a:xfrm>
        </p:spPr>
        <p:txBody>
          <a:bodyPr>
            <a:normAutofit fontScale="85000" lnSpcReduction="20000"/>
          </a:bodyPr>
          <a:lstStyle/>
          <a:p>
            <a:r>
              <a:rPr lang="es-419" dirty="0"/>
              <a:t>Ley Orgánica de Emprendimiento e Innovación</a:t>
            </a:r>
          </a:p>
          <a:p>
            <a:pPr marL="514350" indent="-514350">
              <a:buAutoNum type="alphaLcParenR"/>
            </a:pPr>
            <a:r>
              <a:rPr lang="es-419" u="sng" dirty="0"/>
              <a:t>Facilitar la creación</a:t>
            </a:r>
            <a:r>
              <a:rPr lang="es-419" dirty="0"/>
              <a:t>, operación y liquidación de emprendimientos; </a:t>
            </a:r>
          </a:p>
          <a:p>
            <a:pPr marL="514350" indent="-514350">
              <a:buAutoNum type="alphaLcParenR"/>
            </a:pPr>
            <a:r>
              <a:rPr lang="es-419" u="sng" dirty="0"/>
              <a:t>Promover políticas públicas para el desarrollo de programas </a:t>
            </a:r>
            <a:r>
              <a:rPr lang="es-419" dirty="0"/>
              <a:t>de soporte técnico, financiero y administrativo para emprendedores, </a:t>
            </a:r>
          </a:p>
          <a:p>
            <a:pPr marL="514350" indent="-514350">
              <a:buAutoNum type="alphaLcParenR"/>
            </a:pPr>
            <a:r>
              <a:rPr lang="es-419" u="sng" dirty="0"/>
              <a:t>Fortalecer la interacción y sinergia entre el sistema educativo y actores públicos, privados</a:t>
            </a:r>
            <a:r>
              <a:rPr lang="es-419" dirty="0"/>
              <a:t>, de economía mixta, popular y solidaria, cooperativista, asociativa, comunitaria y artesanal del sistema productivo nacional. </a:t>
            </a:r>
          </a:p>
          <a:p>
            <a:r>
              <a:rPr lang="es-419" dirty="0"/>
              <a:t>Ley Orgánica Para Fomento Productivo, Atracción Inversiones Generación Empleo</a:t>
            </a:r>
          </a:p>
          <a:p>
            <a:pPr marL="0" indent="0">
              <a:buNone/>
            </a:pPr>
            <a:r>
              <a:rPr lang="es-419" u="sng" dirty="0"/>
              <a:t>Promover la creación de nuevos emprendimientos</a:t>
            </a:r>
            <a:r>
              <a:rPr lang="es-419" dirty="0"/>
              <a:t>, así como el fomento productivo de la MiPymes en diversos sectores económicos, ya que esta ley </a:t>
            </a:r>
            <a:r>
              <a:rPr lang="es-419" u="sng" dirty="0"/>
              <a:t>propone simplificar los procedimientos de operación y genera beneficios tributarios a nuevas inversiones</a:t>
            </a:r>
            <a:r>
              <a:rPr lang="es-419" dirty="0"/>
              <a:t>, donde están incluidos exoneraciones por un tiempo de 12 a 15 años al impuesto a la renta (IR) y eliminación del impuesto de salida de divisas</a:t>
            </a:r>
          </a:p>
        </p:txBody>
      </p:sp>
      <p:cxnSp>
        <p:nvCxnSpPr>
          <p:cNvPr id="4" name="Conector recto 3">
            <a:extLst>
              <a:ext uri="{FF2B5EF4-FFF2-40B4-BE49-F238E27FC236}">
                <a16:creationId xmlns:a16="http://schemas.microsoft.com/office/drawing/2014/main" id="{718A8732-D9F1-472B-AC46-1D4B0C70571D}"/>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15">
            <a:extLst>
              <a:ext uri="{FF2B5EF4-FFF2-40B4-BE49-F238E27FC236}">
                <a16:creationId xmlns:a16="http://schemas.microsoft.com/office/drawing/2014/main" id="{C8B3D679-D91A-4110-9CC8-2963791DF0F3}"/>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00175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831DE-BB12-4F56-8708-E51882673444}"/>
              </a:ext>
            </a:extLst>
          </p:cNvPr>
          <p:cNvSpPr>
            <a:spLocks noGrp="1"/>
          </p:cNvSpPr>
          <p:nvPr>
            <p:ph type="title"/>
          </p:nvPr>
        </p:nvSpPr>
        <p:spPr>
          <a:xfrm>
            <a:off x="1524000" y="351388"/>
            <a:ext cx="5257798" cy="916920"/>
          </a:xfrm>
        </p:spPr>
        <p:txBody>
          <a:bodyPr>
            <a:normAutofit/>
          </a:bodyPr>
          <a:lstStyle/>
          <a:p>
            <a:r>
              <a:rPr lang="es-EC" sz="5400" dirty="0"/>
              <a:t>Conceptos básicos </a:t>
            </a:r>
            <a:endParaRPr lang="es-419" sz="5400" dirty="0"/>
          </a:p>
        </p:txBody>
      </p:sp>
      <p:sp>
        <p:nvSpPr>
          <p:cNvPr id="3" name="Marcador de contenido 2">
            <a:extLst>
              <a:ext uri="{FF2B5EF4-FFF2-40B4-BE49-F238E27FC236}">
                <a16:creationId xmlns:a16="http://schemas.microsoft.com/office/drawing/2014/main" id="{62518AC5-5E77-4803-ABFF-D2802CD88900}"/>
              </a:ext>
            </a:extLst>
          </p:cNvPr>
          <p:cNvSpPr>
            <a:spLocks noGrp="1"/>
          </p:cNvSpPr>
          <p:nvPr>
            <p:ph idx="1"/>
          </p:nvPr>
        </p:nvSpPr>
        <p:spPr>
          <a:xfrm>
            <a:off x="1191490" y="1836305"/>
            <a:ext cx="2875960" cy="578210"/>
          </a:xfrm>
        </p:spPr>
        <p:txBody>
          <a:bodyPr/>
          <a:lstStyle/>
          <a:p>
            <a:pPr marL="0" indent="0">
              <a:buNone/>
            </a:pPr>
            <a:r>
              <a:rPr lang="es-EC" dirty="0"/>
              <a:t>Emprendimiento </a:t>
            </a:r>
            <a:endParaRPr lang="es-419" dirty="0"/>
          </a:p>
        </p:txBody>
      </p:sp>
      <p:cxnSp>
        <p:nvCxnSpPr>
          <p:cNvPr id="4" name="Conector recto 3">
            <a:extLst>
              <a:ext uri="{FF2B5EF4-FFF2-40B4-BE49-F238E27FC236}">
                <a16:creationId xmlns:a16="http://schemas.microsoft.com/office/drawing/2014/main" id="{426B9255-0372-4187-90B9-475A8BEE7E3E}"/>
              </a:ext>
            </a:extLst>
          </p:cNvPr>
          <p:cNvCxnSpPr/>
          <p:nvPr/>
        </p:nvCxnSpPr>
        <p:spPr>
          <a:xfrm>
            <a:off x="1524000" y="351388"/>
            <a:ext cx="0" cy="8242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a 7">
            <a:extLst>
              <a:ext uri="{FF2B5EF4-FFF2-40B4-BE49-F238E27FC236}">
                <a16:creationId xmlns:a16="http://schemas.microsoft.com/office/drawing/2014/main" id="{BE4AF21C-B63C-4541-800F-791445D4F3C5}"/>
              </a:ext>
            </a:extLst>
          </p:cNvPr>
          <p:cNvGraphicFramePr/>
          <p:nvPr>
            <p:extLst>
              <p:ext uri="{D42A27DB-BD31-4B8C-83A1-F6EECF244321}">
                <p14:modId xmlns:p14="http://schemas.microsoft.com/office/powerpoint/2010/main" val="3857890489"/>
              </p:ext>
            </p:extLst>
          </p:nvPr>
        </p:nvGraphicFramePr>
        <p:xfrm>
          <a:off x="1191490" y="2414515"/>
          <a:ext cx="3665667" cy="2421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E63AB550-2216-4DC4-BFA8-5D0F24A20CE0}"/>
              </a:ext>
            </a:extLst>
          </p:cNvPr>
          <p:cNvPicPr>
            <a:picLocks noChangeAspect="1"/>
          </p:cNvPicPr>
          <p:nvPr/>
        </p:nvPicPr>
        <p:blipFill>
          <a:blip r:embed="rId7"/>
          <a:stretch>
            <a:fillRect/>
          </a:stretch>
        </p:blipFill>
        <p:spPr>
          <a:xfrm>
            <a:off x="5374105" y="1947363"/>
            <a:ext cx="6209982" cy="3054127"/>
          </a:xfrm>
          <a:prstGeom prst="rect">
            <a:avLst/>
          </a:prstGeom>
        </p:spPr>
      </p:pic>
      <p:sp>
        <p:nvSpPr>
          <p:cNvPr id="9" name="CuadroTexto 8">
            <a:extLst>
              <a:ext uri="{FF2B5EF4-FFF2-40B4-BE49-F238E27FC236}">
                <a16:creationId xmlns:a16="http://schemas.microsoft.com/office/drawing/2014/main" id="{87EB7CC4-27CD-42BF-92EB-92C5EEFF3741}"/>
              </a:ext>
            </a:extLst>
          </p:cNvPr>
          <p:cNvSpPr txBox="1"/>
          <p:nvPr/>
        </p:nvSpPr>
        <p:spPr>
          <a:xfrm>
            <a:off x="5488087" y="4835773"/>
            <a:ext cx="6096000" cy="561949"/>
          </a:xfrm>
          <a:prstGeom prst="rect">
            <a:avLst/>
          </a:prstGeom>
          <a:noFill/>
        </p:spPr>
        <p:txBody>
          <a:bodyPr wrap="square">
            <a:spAutoFit/>
          </a:bodyPr>
          <a:lstStyle/>
          <a:p>
            <a:pPr algn="ctr">
              <a:lnSpc>
                <a:spcPct val="200000"/>
              </a:lnSpc>
              <a:spcAft>
                <a:spcPts val="800"/>
              </a:spcAft>
            </a:pPr>
            <a:r>
              <a:rPr lang="es-EC" sz="1200" dirty="0">
                <a:effectLst/>
                <a:latin typeface="Arial" panose="020B0604020202020204" pitchFamily="34" charset="0"/>
                <a:ea typeface="Calibri" panose="020F0502020204030204" pitchFamily="34" charset="0"/>
                <a:cs typeface="Arial" panose="020B0604020202020204" pitchFamily="34" charset="0"/>
              </a:rPr>
              <a:t>Elaborado: Autor; Recuperado de: (Romero et al. 2021</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Footer Placeholder 15">
            <a:extLst>
              <a:ext uri="{FF2B5EF4-FFF2-40B4-BE49-F238E27FC236}">
                <a16:creationId xmlns:a16="http://schemas.microsoft.com/office/drawing/2014/main" id="{35E99253-20F1-490B-A941-DF939D813ABA}"/>
              </a:ext>
            </a:extLst>
          </p:cNvPr>
          <p:cNvSpPr txBox="1">
            <a:spLocks/>
          </p:cNvSpPr>
          <p:nvPr/>
        </p:nvSpPr>
        <p:spPr>
          <a:xfrm>
            <a:off x="620146" y="6343113"/>
            <a:ext cx="2639888" cy="326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ESPE / VALDIVIESO L.</a:t>
            </a:r>
          </a:p>
        </p:txBody>
      </p:sp>
    </p:spTree>
    <p:extLst>
      <p:ext uri="{BB962C8B-B14F-4D97-AF65-F5344CB8AC3E}">
        <p14:creationId xmlns:p14="http://schemas.microsoft.com/office/powerpoint/2010/main" val="36183813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2372</Words>
  <Application>Microsoft Office PowerPoint</Application>
  <PresentationFormat>Panorámica</PresentationFormat>
  <Paragraphs>225</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Times New Roman</vt:lpstr>
      <vt:lpstr>Tema de Office</vt:lpstr>
      <vt:lpstr>ANÁLISIS DE LA ESTRUCTURA DE FINANCIAMIENTO EN LOS EMPRENDIMIENTOS DEL SECTOR ALIMENTARIO Y SU INCIDENCIA EN EL MODELO DE NEGOCIO DEL CANTÓN MACHALA, PROVINCIA DE EL ORO EN EL AÑO 2020</vt:lpstr>
      <vt:lpstr>Presentación de PowerPoint</vt:lpstr>
      <vt:lpstr>Planteamiento del problema </vt:lpstr>
      <vt:lpstr>Objetivos</vt:lpstr>
      <vt:lpstr>Variables e Hipótesis </vt:lpstr>
      <vt:lpstr>Justificación </vt:lpstr>
      <vt:lpstr>Teorías propuestas </vt:lpstr>
      <vt:lpstr>Leyes relacionadas </vt:lpstr>
      <vt:lpstr>Conceptos básicos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vt:lpstr>
      <vt:lpstr>Presentación de PowerPoint</vt:lpstr>
      <vt:lpstr>Presentación de PowerPoint</vt:lpstr>
      <vt:lpstr>Análisis de Frecuencia del Uso de Financiamiento  </vt:lpstr>
      <vt:lpstr>Presentación de PowerPoint</vt:lpstr>
      <vt:lpstr>Presentación de PowerPoint</vt:lpstr>
      <vt:lpstr>Presentación de PowerPoint</vt:lpstr>
      <vt:lpstr>Presentación de PowerPoint</vt:lpstr>
      <vt:lpstr>Resultados inferencial  </vt:lpstr>
      <vt:lpstr>Presentación de PowerPoint</vt:lpstr>
      <vt:lpstr>Propuesta</vt:lpstr>
      <vt:lpstr>Porque es importante la inversión en los emprendimientos?</vt:lpstr>
      <vt:lpstr>Alternativas de financiamiento </vt:lpstr>
      <vt:lpstr>Estructura de financiamientos en los emprendimientos </vt:lpstr>
      <vt:lpstr>Conclusiones </vt:lpstr>
      <vt:lpstr>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ESTRUCTURA DE FINANCIAMIENTO EN LOS EMPRENDIMIENTOS DEL SECTOR ALIMENTARIO Y SU INCIDENCIA EN EL MODELO DE NEGOCIO DEL CANTÓN MACHALA, PROVINCIA DE EL ORO EN EL AÑO 2020</dc:title>
  <dc:creator>lvvaldivieso1@espe.edu.ec</dc:creator>
  <cp:lastModifiedBy>lvvaldivieso1@espe.edu.ec</cp:lastModifiedBy>
  <cp:revision>64</cp:revision>
  <dcterms:created xsi:type="dcterms:W3CDTF">2022-02-07T01:13:26Z</dcterms:created>
  <dcterms:modified xsi:type="dcterms:W3CDTF">2022-02-23T02:02:56Z</dcterms:modified>
</cp:coreProperties>
</file>