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57" r:id="rId3"/>
    <p:sldId id="258" r:id="rId4"/>
    <p:sldId id="283" r:id="rId5"/>
    <p:sldId id="284" r:id="rId6"/>
    <p:sldId id="285" r:id="rId7"/>
    <p:sldId id="286" r:id="rId8"/>
    <p:sldId id="263" r:id="rId9"/>
    <p:sldId id="271" r:id="rId10"/>
    <p:sldId id="293" r:id="rId11"/>
    <p:sldId id="264" r:id="rId12"/>
    <p:sldId id="294" r:id="rId13"/>
    <p:sldId id="298" r:id="rId14"/>
    <p:sldId id="297" r:id="rId15"/>
    <p:sldId id="261" r:id="rId16"/>
    <p:sldId id="307" r:id="rId17"/>
    <p:sldId id="308" r:id="rId18"/>
    <p:sldId id="296" r:id="rId19"/>
    <p:sldId id="259" r:id="rId20"/>
    <p:sldId id="265" r:id="rId21"/>
    <p:sldId id="315" r:id="rId22"/>
    <p:sldId id="301" r:id="rId23"/>
    <p:sldId id="317" r:id="rId24"/>
    <p:sldId id="318" r:id="rId25"/>
    <p:sldId id="319" r:id="rId26"/>
    <p:sldId id="314" r:id="rId27"/>
    <p:sldId id="260" r:id="rId28"/>
    <p:sldId id="313" r:id="rId29"/>
    <p:sldId id="276" r:id="rId30"/>
    <p:sldId id="309" r:id="rId31"/>
    <p:sldId id="289" r:id="rId32"/>
    <p:sldId id="310" r:id="rId33"/>
    <p:sldId id="277" r:id="rId34"/>
    <p:sldId id="279" r:id="rId35"/>
    <p:sldId id="280" r:id="rId36"/>
    <p:sldId id="311" r:id="rId37"/>
    <p:sldId id="295" r:id="rId38"/>
    <p:sldId id="312" r:id="rId39"/>
    <p:sldId id="281" r:id="rId40"/>
    <p:sldId id="282" r:id="rId41"/>
    <p:sldId id="290" r:id="rId42"/>
    <p:sldId id="291" r:id="rId43"/>
    <p:sldId id="292" r:id="rId44"/>
    <p:sldId id="302" r:id="rId45"/>
    <p:sldId id="304" r:id="rId46"/>
    <p:sldId id="303" r:id="rId47"/>
  </p:sldIdLst>
  <p:sldSz cx="12192000" cy="6858000"/>
  <p:notesSz cx="6858000" cy="9144000"/>
  <p:defaultText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EF904F"/>
    <a:srgbClr val="A9A8A8"/>
    <a:srgbClr val="8C8C8C"/>
    <a:srgbClr val="989898"/>
    <a:srgbClr val="CCCACA"/>
    <a:srgbClr val="BAB8B8"/>
    <a:srgbClr val="6D9185"/>
    <a:srgbClr val="F19B6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44" autoAdjust="0"/>
    <p:restoredTop sz="94249" autoAdjust="0"/>
  </p:normalViewPr>
  <p:slideViewPr>
    <p:cSldViewPr snapToGrid="0">
      <p:cViewPr varScale="1">
        <p:scale>
          <a:sx n="52" d="100"/>
          <a:sy n="52" d="100"/>
        </p:scale>
        <p:origin x="773" y="43"/>
      </p:cViewPr>
      <p:guideLst/>
    </p:cSldViewPr>
  </p:slideViewPr>
  <p:outlineViewPr>
    <p:cViewPr>
      <p:scale>
        <a:sx n="33" d="100"/>
        <a:sy n="33" d="100"/>
      </p:scale>
      <p:origin x="0" y="-101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1D0FA5-D807-493D-91DC-926456A274D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419"/>
          </a:p>
        </p:txBody>
      </p:sp>
      <p:sp>
        <p:nvSpPr>
          <p:cNvPr id="3" name="Subtítulo 2">
            <a:extLst>
              <a:ext uri="{FF2B5EF4-FFF2-40B4-BE49-F238E27FC236}">
                <a16:creationId xmlns:a16="http://schemas.microsoft.com/office/drawing/2014/main" id="{158755D5-49C6-4D1B-B097-B00113ED52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419"/>
          </a:p>
        </p:txBody>
      </p:sp>
      <p:sp>
        <p:nvSpPr>
          <p:cNvPr id="4" name="Marcador de fecha 3">
            <a:extLst>
              <a:ext uri="{FF2B5EF4-FFF2-40B4-BE49-F238E27FC236}">
                <a16:creationId xmlns:a16="http://schemas.microsoft.com/office/drawing/2014/main" id="{5E40B778-EF0F-405B-B450-7888F7163BC7}"/>
              </a:ext>
            </a:extLst>
          </p:cNvPr>
          <p:cNvSpPr>
            <a:spLocks noGrp="1"/>
          </p:cNvSpPr>
          <p:nvPr>
            <p:ph type="dt" sz="half" idx="10"/>
          </p:nvPr>
        </p:nvSpPr>
        <p:spPr/>
        <p:txBody>
          <a:bodyPr/>
          <a:lstStyle/>
          <a:p>
            <a:fld id="{12EA9EBD-E4D1-4D73-89CB-4634E7BE9280}" type="datetimeFigureOut">
              <a:rPr lang="es-419" smtClean="0"/>
              <a:t>30/3/2022</a:t>
            </a:fld>
            <a:endParaRPr lang="es-419"/>
          </a:p>
        </p:txBody>
      </p:sp>
      <p:sp>
        <p:nvSpPr>
          <p:cNvPr id="5" name="Marcador de pie de página 4">
            <a:extLst>
              <a:ext uri="{FF2B5EF4-FFF2-40B4-BE49-F238E27FC236}">
                <a16:creationId xmlns:a16="http://schemas.microsoft.com/office/drawing/2014/main" id="{60CDA354-6DC1-42C4-9E9F-31E8EAD597CD}"/>
              </a:ext>
            </a:extLst>
          </p:cNvPr>
          <p:cNvSpPr>
            <a:spLocks noGrp="1"/>
          </p:cNvSpPr>
          <p:nvPr>
            <p:ph type="ftr" sz="quarter" idx="11"/>
          </p:nvPr>
        </p:nvSpPr>
        <p:spPr/>
        <p:txBody>
          <a:bodyPr/>
          <a:lstStyle/>
          <a:p>
            <a:endParaRPr lang="es-419"/>
          </a:p>
        </p:txBody>
      </p:sp>
      <p:sp>
        <p:nvSpPr>
          <p:cNvPr id="6" name="Marcador de número de diapositiva 5">
            <a:extLst>
              <a:ext uri="{FF2B5EF4-FFF2-40B4-BE49-F238E27FC236}">
                <a16:creationId xmlns:a16="http://schemas.microsoft.com/office/drawing/2014/main" id="{D65DD948-8DE2-491F-B925-673AEE0E83A1}"/>
              </a:ext>
            </a:extLst>
          </p:cNvPr>
          <p:cNvSpPr>
            <a:spLocks noGrp="1"/>
          </p:cNvSpPr>
          <p:nvPr>
            <p:ph type="sldNum" sz="quarter" idx="12"/>
          </p:nvPr>
        </p:nvSpPr>
        <p:spPr/>
        <p:txBody>
          <a:bodyPr/>
          <a:lstStyle/>
          <a:p>
            <a:fld id="{378857B9-B7F5-4E70-B3F4-E9EA286F71DE}" type="slidenum">
              <a:rPr lang="es-419" smtClean="0"/>
              <a:t>‹Nº›</a:t>
            </a:fld>
            <a:endParaRPr lang="es-419"/>
          </a:p>
        </p:txBody>
      </p:sp>
    </p:spTree>
    <p:extLst>
      <p:ext uri="{BB962C8B-B14F-4D97-AF65-F5344CB8AC3E}">
        <p14:creationId xmlns:p14="http://schemas.microsoft.com/office/powerpoint/2010/main" val="53674775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5140E-8EB8-41E3-B793-567343869BD1}"/>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texto vertical 2">
            <a:extLst>
              <a:ext uri="{FF2B5EF4-FFF2-40B4-BE49-F238E27FC236}">
                <a16:creationId xmlns:a16="http://schemas.microsoft.com/office/drawing/2014/main" id="{C871D5DC-3B58-448C-8DFC-97741FDA11A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6DD44197-C4E9-4DF3-A2E5-6F53DC6840B6}"/>
              </a:ext>
            </a:extLst>
          </p:cNvPr>
          <p:cNvSpPr>
            <a:spLocks noGrp="1"/>
          </p:cNvSpPr>
          <p:nvPr>
            <p:ph type="dt" sz="half" idx="10"/>
          </p:nvPr>
        </p:nvSpPr>
        <p:spPr/>
        <p:txBody>
          <a:bodyPr/>
          <a:lstStyle/>
          <a:p>
            <a:fld id="{12EA9EBD-E4D1-4D73-89CB-4634E7BE9280}" type="datetimeFigureOut">
              <a:rPr lang="es-419" smtClean="0"/>
              <a:t>30/3/2022</a:t>
            </a:fld>
            <a:endParaRPr lang="es-419"/>
          </a:p>
        </p:txBody>
      </p:sp>
      <p:sp>
        <p:nvSpPr>
          <p:cNvPr id="5" name="Marcador de pie de página 4">
            <a:extLst>
              <a:ext uri="{FF2B5EF4-FFF2-40B4-BE49-F238E27FC236}">
                <a16:creationId xmlns:a16="http://schemas.microsoft.com/office/drawing/2014/main" id="{78D0C049-8D0F-458C-B9A7-DE436AE70BF0}"/>
              </a:ext>
            </a:extLst>
          </p:cNvPr>
          <p:cNvSpPr>
            <a:spLocks noGrp="1"/>
          </p:cNvSpPr>
          <p:nvPr>
            <p:ph type="ftr" sz="quarter" idx="11"/>
          </p:nvPr>
        </p:nvSpPr>
        <p:spPr/>
        <p:txBody>
          <a:bodyPr/>
          <a:lstStyle/>
          <a:p>
            <a:endParaRPr lang="es-419"/>
          </a:p>
        </p:txBody>
      </p:sp>
      <p:sp>
        <p:nvSpPr>
          <p:cNvPr id="6" name="Marcador de número de diapositiva 5">
            <a:extLst>
              <a:ext uri="{FF2B5EF4-FFF2-40B4-BE49-F238E27FC236}">
                <a16:creationId xmlns:a16="http://schemas.microsoft.com/office/drawing/2014/main" id="{448DAF23-2BCC-4E1B-9E94-A8DBEC26DB10}"/>
              </a:ext>
            </a:extLst>
          </p:cNvPr>
          <p:cNvSpPr>
            <a:spLocks noGrp="1"/>
          </p:cNvSpPr>
          <p:nvPr>
            <p:ph type="sldNum" sz="quarter" idx="12"/>
          </p:nvPr>
        </p:nvSpPr>
        <p:spPr/>
        <p:txBody>
          <a:bodyPr/>
          <a:lstStyle/>
          <a:p>
            <a:fld id="{378857B9-B7F5-4E70-B3F4-E9EA286F71DE}" type="slidenum">
              <a:rPr lang="es-419" smtClean="0"/>
              <a:t>‹Nº›</a:t>
            </a:fld>
            <a:endParaRPr lang="es-419"/>
          </a:p>
        </p:txBody>
      </p:sp>
    </p:spTree>
    <p:extLst>
      <p:ext uri="{BB962C8B-B14F-4D97-AF65-F5344CB8AC3E}">
        <p14:creationId xmlns:p14="http://schemas.microsoft.com/office/powerpoint/2010/main" val="77959785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CB5B35B-196B-4B19-A982-D8497F309FE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419"/>
          </a:p>
        </p:txBody>
      </p:sp>
      <p:sp>
        <p:nvSpPr>
          <p:cNvPr id="3" name="Marcador de texto vertical 2">
            <a:extLst>
              <a:ext uri="{FF2B5EF4-FFF2-40B4-BE49-F238E27FC236}">
                <a16:creationId xmlns:a16="http://schemas.microsoft.com/office/drawing/2014/main" id="{D81D3926-2424-4B74-9574-BCEFB5846C0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4FE7F261-992A-4394-94F5-F31063F27B50}"/>
              </a:ext>
            </a:extLst>
          </p:cNvPr>
          <p:cNvSpPr>
            <a:spLocks noGrp="1"/>
          </p:cNvSpPr>
          <p:nvPr>
            <p:ph type="dt" sz="half" idx="10"/>
          </p:nvPr>
        </p:nvSpPr>
        <p:spPr/>
        <p:txBody>
          <a:bodyPr/>
          <a:lstStyle/>
          <a:p>
            <a:fld id="{12EA9EBD-E4D1-4D73-89CB-4634E7BE9280}" type="datetimeFigureOut">
              <a:rPr lang="es-419" smtClean="0"/>
              <a:t>30/3/2022</a:t>
            </a:fld>
            <a:endParaRPr lang="es-419"/>
          </a:p>
        </p:txBody>
      </p:sp>
      <p:sp>
        <p:nvSpPr>
          <p:cNvPr id="5" name="Marcador de pie de página 4">
            <a:extLst>
              <a:ext uri="{FF2B5EF4-FFF2-40B4-BE49-F238E27FC236}">
                <a16:creationId xmlns:a16="http://schemas.microsoft.com/office/drawing/2014/main" id="{94814001-B86E-4F32-8312-AC77BC749410}"/>
              </a:ext>
            </a:extLst>
          </p:cNvPr>
          <p:cNvSpPr>
            <a:spLocks noGrp="1"/>
          </p:cNvSpPr>
          <p:nvPr>
            <p:ph type="ftr" sz="quarter" idx="11"/>
          </p:nvPr>
        </p:nvSpPr>
        <p:spPr/>
        <p:txBody>
          <a:bodyPr/>
          <a:lstStyle/>
          <a:p>
            <a:endParaRPr lang="es-419"/>
          </a:p>
        </p:txBody>
      </p:sp>
      <p:sp>
        <p:nvSpPr>
          <p:cNvPr id="6" name="Marcador de número de diapositiva 5">
            <a:extLst>
              <a:ext uri="{FF2B5EF4-FFF2-40B4-BE49-F238E27FC236}">
                <a16:creationId xmlns:a16="http://schemas.microsoft.com/office/drawing/2014/main" id="{4D650FFF-B940-4BBF-8152-E1BB602911C5}"/>
              </a:ext>
            </a:extLst>
          </p:cNvPr>
          <p:cNvSpPr>
            <a:spLocks noGrp="1"/>
          </p:cNvSpPr>
          <p:nvPr>
            <p:ph type="sldNum" sz="quarter" idx="12"/>
          </p:nvPr>
        </p:nvSpPr>
        <p:spPr/>
        <p:txBody>
          <a:bodyPr/>
          <a:lstStyle/>
          <a:p>
            <a:fld id="{378857B9-B7F5-4E70-B3F4-E9EA286F71DE}" type="slidenum">
              <a:rPr lang="es-419" smtClean="0"/>
              <a:t>‹Nº›</a:t>
            </a:fld>
            <a:endParaRPr lang="es-419"/>
          </a:p>
        </p:txBody>
      </p:sp>
    </p:spTree>
    <p:extLst>
      <p:ext uri="{BB962C8B-B14F-4D97-AF65-F5344CB8AC3E}">
        <p14:creationId xmlns:p14="http://schemas.microsoft.com/office/powerpoint/2010/main" val="287871663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2DEB3A-50F4-4E71-967C-3734C1CAC8D8}"/>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27844F93-0CE4-425B-A23E-FD49ED032BB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557B01C6-9222-4036-8D30-BDEF564217B5}"/>
              </a:ext>
            </a:extLst>
          </p:cNvPr>
          <p:cNvSpPr>
            <a:spLocks noGrp="1"/>
          </p:cNvSpPr>
          <p:nvPr>
            <p:ph type="dt" sz="half" idx="10"/>
          </p:nvPr>
        </p:nvSpPr>
        <p:spPr/>
        <p:txBody>
          <a:bodyPr/>
          <a:lstStyle/>
          <a:p>
            <a:fld id="{12EA9EBD-E4D1-4D73-89CB-4634E7BE9280}" type="datetimeFigureOut">
              <a:rPr lang="es-419" smtClean="0"/>
              <a:t>30/3/2022</a:t>
            </a:fld>
            <a:endParaRPr lang="es-419"/>
          </a:p>
        </p:txBody>
      </p:sp>
      <p:sp>
        <p:nvSpPr>
          <p:cNvPr id="5" name="Marcador de pie de página 4">
            <a:extLst>
              <a:ext uri="{FF2B5EF4-FFF2-40B4-BE49-F238E27FC236}">
                <a16:creationId xmlns:a16="http://schemas.microsoft.com/office/drawing/2014/main" id="{360872D9-A1E5-4432-9B20-7BBCEC3C7F94}"/>
              </a:ext>
            </a:extLst>
          </p:cNvPr>
          <p:cNvSpPr>
            <a:spLocks noGrp="1"/>
          </p:cNvSpPr>
          <p:nvPr>
            <p:ph type="ftr" sz="quarter" idx="11"/>
          </p:nvPr>
        </p:nvSpPr>
        <p:spPr/>
        <p:txBody>
          <a:bodyPr/>
          <a:lstStyle/>
          <a:p>
            <a:endParaRPr lang="es-419"/>
          </a:p>
        </p:txBody>
      </p:sp>
      <p:sp>
        <p:nvSpPr>
          <p:cNvPr id="6" name="Marcador de número de diapositiva 5">
            <a:extLst>
              <a:ext uri="{FF2B5EF4-FFF2-40B4-BE49-F238E27FC236}">
                <a16:creationId xmlns:a16="http://schemas.microsoft.com/office/drawing/2014/main" id="{161D85CE-613A-41C3-92EE-72546783CCC9}"/>
              </a:ext>
            </a:extLst>
          </p:cNvPr>
          <p:cNvSpPr>
            <a:spLocks noGrp="1"/>
          </p:cNvSpPr>
          <p:nvPr>
            <p:ph type="sldNum" sz="quarter" idx="12"/>
          </p:nvPr>
        </p:nvSpPr>
        <p:spPr/>
        <p:txBody>
          <a:bodyPr/>
          <a:lstStyle/>
          <a:p>
            <a:fld id="{378857B9-B7F5-4E70-B3F4-E9EA286F71DE}" type="slidenum">
              <a:rPr lang="es-419" smtClean="0"/>
              <a:t>‹Nº›</a:t>
            </a:fld>
            <a:endParaRPr lang="es-419"/>
          </a:p>
        </p:txBody>
      </p:sp>
    </p:spTree>
    <p:extLst>
      <p:ext uri="{BB962C8B-B14F-4D97-AF65-F5344CB8AC3E}">
        <p14:creationId xmlns:p14="http://schemas.microsoft.com/office/powerpoint/2010/main" val="253977539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CB95D2-D3B3-4AF7-BBE9-49F3A031347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419"/>
          </a:p>
        </p:txBody>
      </p:sp>
      <p:sp>
        <p:nvSpPr>
          <p:cNvPr id="3" name="Marcador de texto 2">
            <a:extLst>
              <a:ext uri="{FF2B5EF4-FFF2-40B4-BE49-F238E27FC236}">
                <a16:creationId xmlns:a16="http://schemas.microsoft.com/office/drawing/2014/main" id="{BBBB553D-288B-479E-BB64-CDA6F9F0F3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BB9F0-F25A-43D9-9962-B33E769120AC}"/>
              </a:ext>
            </a:extLst>
          </p:cNvPr>
          <p:cNvSpPr>
            <a:spLocks noGrp="1"/>
          </p:cNvSpPr>
          <p:nvPr>
            <p:ph type="dt" sz="half" idx="10"/>
          </p:nvPr>
        </p:nvSpPr>
        <p:spPr/>
        <p:txBody>
          <a:bodyPr/>
          <a:lstStyle/>
          <a:p>
            <a:fld id="{12EA9EBD-E4D1-4D73-89CB-4634E7BE9280}" type="datetimeFigureOut">
              <a:rPr lang="es-419" smtClean="0"/>
              <a:t>30/3/2022</a:t>
            </a:fld>
            <a:endParaRPr lang="es-419"/>
          </a:p>
        </p:txBody>
      </p:sp>
      <p:sp>
        <p:nvSpPr>
          <p:cNvPr id="5" name="Marcador de pie de página 4">
            <a:extLst>
              <a:ext uri="{FF2B5EF4-FFF2-40B4-BE49-F238E27FC236}">
                <a16:creationId xmlns:a16="http://schemas.microsoft.com/office/drawing/2014/main" id="{6D127E4B-310A-47E1-90BE-C417738F068B}"/>
              </a:ext>
            </a:extLst>
          </p:cNvPr>
          <p:cNvSpPr>
            <a:spLocks noGrp="1"/>
          </p:cNvSpPr>
          <p:nvPr>
            <p:ph type="ftr" sz="quarter" idx="11"/>
          </p:nvPr>
        </p:nvSpPr>
        <p:spPr/>
        <p:txBody>
          <a:bodyPr/>
          <a:lstStyle/>
          <a:p>
            <a:endParaRPr lang="es-419"/>
          </a:p>
        </p:txBody>
      </p:sp>
      <p:sp>
        <p:nvSpPr>
          <p:cNvPr id="6" name="Marcador de número de diapositiva 5">
            <a:extLst>
              <a:ext uri="{FF2B5EF4-FFF2-40B4-BE49-F238E27FC236}">
                <a16:creationId xmlns:a16="http://schemas.microsoft.com/office/drawing/2014/main" id="{6FDE7F12-87B5-4FCB-9685-E217B274D103}"/>
              </a:ext>
            </a:extLst>
          </p:cNvPr>
          <p:cNvSpPr>
            <a:spLocks noGrp="1"/>
          </p:cNvSpPr>
          <p:nvPr>
            <p:ph type="sldNum" sz="quarter" idx="12"/>
          </p:nvPr>
        </p:nvSpPr>
        <p:spPr/>
        <p:txBody>
          <a:bodyPr/>
          <a:lstStyle/>
          <a:p>
            <a:fld id="{378857B9-B7F5-4E70-B3F4-E9EA286F71DE}" type="slidenum">
              <a:rPr lang="es-419" smtClean="0"/>
              <a:t>‹Nº›</a:t>
            </a:fld>
            <a:endParaRPr lang="es-419"/>
          </a:p>
        </p:txBody>
      </p:sp>
    </p:spTree>
    <p:extLst>
      <p:ext uri="{BB962C8B-B14F-4D97-AF65-F5344CB8AC3E}">
        <p14:creationId xmlns:p14="http://schemas.microsoft.com/office/powerpoint/2010/main" val="26492976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1975F9-C5AC-4C60-A7F4-14E45F6A0476}"/>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2A0292E4-9666-4B47-8D05-5702FBB08E5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contenido 3">
            <a:extLst>
              <a:ext uri="{FF2B5EF4-FFF2-40B4-BE49-F238E27FC236}">
                <a16:creationId xmlns:a16="http://schemas.microsoft.com/office/drawing/2014/main" id="{E5ADE489-80BB-406D-B3DF-9A15C1A0483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5" name="Marcador de fecha 4">
            <a:extLst>
              <a:ext uri="{FF2B5EF4-FFF2-40B4-BE49-F238E27FC236}">
                <a16:creationId xmlns:a16="http://schemas.microsoft.com/office/drawing/2014/main" id="{F057ADE2-BED8-4AB0-B254-62A9A6B717EB}"/>
              </a:ext>
            </a:extLst>
          </p:cNvPr>
          <p:cNvSpPr>
            <a:spLocks noGrp="1"/>
          </p:cNvSpPr>
          <p:nvPr>
            <p:ph type="dt" sz="half" idx="10"/>
          </p:nvPr>
        </p:nvSpPr>
        <p:spPr/>
        <p:txBody>
          <a:bodyPr/>
          <a:lstStyle/>
          <a:p>
            <a:fld id="{12EA9EBD-E4D1-4D73-89CB-4634E7BE9280}" type="datetimeFigureOut">
              <a:rPr lang="es-419" smtClean="0"/>
              <a:t>30/3/2022</a:t>
            </a:fld>
            <a:endParaRPr lang="es-419"/>
          </a:p>
        </p:txBody>
      </p:sp>
      <p:sp>
        <p:nvSpPr>
          <p:cNvPr id="6" name="Marcador de pie de página 5">
            <a:extLst>
              <a:ext uri="{FF2B5EF4-FFF2-40B4-BE49-F238E27FC236}">
                <a16:creationId xmlns:a16="http://schemas.microsoft.com/office/drawing/2014/main" id="{62E2FE2B-85CA-47A3-AC1C-445CD2367B2E}"/>
              </a:ext>
            </a:extLst>
          </p:cNvPr>
          <p:cNvSpPr>
            <a:spLocks noGrp="1"/>
          </p:cNvSpPr>
          <p:nvPr>
            <p:ph type="ftr" sz="quarter" idx="11"/>
          </p:nvPr>
        </p:nvSpPr>
        <p:spPr/>
        <p:txBody>
          <a:bodyPr/>
          <a:lstStyle/>
          <a:p>
            <a:endParaRPr lang="es-419"/>
          </a:p>
        </p:txBody>
      </p:sp>
      <p:sp>
        <p:nvSpPr>
          <p:cNvPr id="7" name="Marcador de número de diapositiva 6">
            <a:extLst>
              <a:ext uri="{FF2B5EF4-FFF2-40B4-BE49-F238E27FC236}">
                <a16:creationId xmlns:a16="http://schemas.microsoft.com/office/drawing/2014/main" id="{2217762F-CD4D-4478-B9B6-EC30E4A77F44}"/>
              </a:ext>
            </a:extLst>
          </p:cNvPr>
          <p:cNvSpPr>
            <a:spLocks noGrp="1"/>
          </p:cNvSpPr>
          <p:nvPr>
            <p:ph type="sldNum" sz="quarter" idx="12"/>
          </p:nvPr>
        </p:nvSpPr>
        <p:spPr/>
        <p:txBody>
          <a:bodyPr/>
          <a:lstStyle/>
          <a:p>
            <a:fld id="{378857B9-B7F5-4E70-B3F4-E9EA286F71DE}" type="slidenum">
              <a:rPr lang="es-419" smtClean="0"/>
              <a:t>‹Nº›</a:t>
            </a:fld>
            <a:endParaRPr lang="es-419"/>
          </a:p>
        </p:txBody>
      </p:sp>
    </p:spTree>
    <p:extLst>
      <p:ext uri="{BB962C8B-B14F-4D97-AF65-F5344CB8AC3E}">
        <p14:creationId xmlns:p14="http://schemas.microsoft.com/office/powerpoint/2010/main" val="228691347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80240E-2628-4BE6-8B94-F0DDBE675A6F}"/>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419"/>
          </a:p>
        </p:txBody>
      </p:sp>
      <p:sp>
        <p:nvSpPr>
          <p:cNvPr id="3" name="Marcador de texto 2">
            <a:extLst>
              <a:ext uri="{FF2B5EF4-FFF2-40B4-BE49-F238E27FC236}">
                <a16:creationId xmlns:a16="http://schemas.microsoft.com/office/drawing/2014/main" id="{F3193751-BEDA-4CA5-BBD2-326A0A75FF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0FA5EEE-55AD-4C34-8738-FB2E1C146B5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5" name="Marcador de texto 4">
            <a:extLst>
              <a:ext uri="{FF2B5EF4-FFF2-40B4-BE49-F238E27FC236}">
                <a16:creationId xmlns:a16="http://schemas.microsoft.com/office/drawing/2014/main" id="{BFBB2A1B-4A18-4E73-9973-080910B801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E1C458A-8E90-46C2-B55B-61472801FFE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7" name="Marcador de fecha 6">
            <a:extLst>
              <a:ext uri="{FF2B5EF4-FFF2-40B4-BE49-F238E27FC236}">
                <a16:creationId xmlns:a16="http://schemas.microsoft.com/office/drawing/2014/main" id="{CE52B5ED-72C1-48DE-8C5B-91C28427647B}"/>
              </a:ext>
            </a:extLst>
          </p:cNvPr>
          <p:cNvSpPr>
            <a:spLocks noGrp="1"/>
          </p:cNvSpPr>
          <p:nvPr>
            <p:ph type="dt" sz="half" idx="10"/>
          </p:nvPr>
        </p:nvSpPr>
        <p:spPr/>
        <p:txBody>
          <a:bodyPr/>
          <a:lstStyle/>
          <a:p>
            <a:fld id="{12EA9EBD-E4D1-4D73-89CB-4634E7BE9280}" type="datetimeFigureOut">
              <a:rPr lang="es-419" smtClean="0"/>
              <a:t>30/3/2022</a:t>
            </a:fld>
            <a:endParaRPr lang="es-419"/>
          </a:p>
        </p:txBody>
      </p:sp>
      <p:sp>
        <p:nvSpPr>
          <p:cNvPr id="8" name="Marcador de pie de página 7">
            <a:extLst>
              <a:ext uri="{FF2B5EF4-FFF2-40B4-BE49-F238E27FC236}">
                <a16:creationId xmlns:a16="http://schemas.microsoft.com/office/drawing/2014/main" id="{A5E0E523-EB6B-4B00-9F01-298EBB10A837}"/>
              </a:ext>
            </a:extLst>
          </p:cNvPr>
          <p:cNvSpPr>
            <a:spLocks noGrp="1"/>
          </p:cNvSpPr>
          <p:nvPr>
            <p:ph type="ftr" sz="quarter" idx="11"/>
          </p:nvPr>
        </p:nvSpPr>
        <p:spPr/>
        <p:txBody>
          <a:bodyPr/>
          <a:lstStyle/>
          <a:p>
            <a:endParaRPr lang="es-419"/>
          </a:p>
        </p:txBody>
      </p:sp>
      <p:sp>
        <p:nvSpPr>
          <p:cNvPr id="9" name="Marcador de número de diapositiva 8">
            <a:extLst>
              <a:ext uri="{FF2B5EF4-FFF2-40B4-BE49-F238E27FC236}">
                <a16:creationId xmlns:a16="http://schemas.microsoft.com/office/drawing/2014/main" id="{8D6D2DB4-C0B1-4594-8225-790678D934D7}"/>
              </a:ext>
            </a:extLst>
          </p:cNvPr>
          <p:cNvSpPr>
            <a:spLocks noGrp="1"/>
          </p:cNvSpPr>
          <p:nvPr>
            <p:ph type="sldNum" sz="quarter" idx="12"/>
          </p:nvPr>
        </p:nvSpPr>
        <p:spPr/>
        <p:txBody>
          <a:bodyPr/>
          <a:lstStyle/>
          <a:p>
            <a:fld id="{378857B9-B7F5-4E70-B3F4-E9EA286F71DE}" type="slidenum">
              <a:rPr lang="es-419" smtClean="0"/>
              <a:t>‹Nº›</a:t>
            </a:fld>
            <a:endParaRPr lang="es-419"/>
          </a:p>
        </p:txBody>
      </p:sp>
    </p:spTree>
    <p:extLst>
      <p:ext uri="{BB962C8B-B14F-4D97-AF65-F5344CB8AC3E}">
        <p14:creationId xmlns:p14="http://schemas.microsoft.com/office/powerpoint/2010/main" val="269128661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9D043C-4543-47E6-B3E8-155AD7DE2044}"/>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fecha 2">
            <a:extLst>
              <a:ext uri="{FF2B5EF4-FFF2-40B4-BE49-F238E27FC236}">
                <a16:creationId xmlns:a16="http://schemas.microsoft.com/office/drawing/2014/main" id="{706171EA-2B56-4899-9C3B-CB558161E822}"/>
              </a:ext>
            </a:extLst>
          </p:cNvPr>
          <p:cNvSpPr>
            <a:spLocks noGrp="1"/>
          </p:cNvSpPr>
          <p:nvPr>
            <p:ph type="dt" sz="half" idx="10"/>
          </p:nvPr>
        </p:nvSpPr>
        <p:spPr/>
        <p:txBody>
          <a:bodyPr/>
          <a:lstStyle/>
          <a:p>
            <a:fld id="{12EA9EBD-E4D1-4D73-89CB-4634E7BE9280}" type="datetimeFigureOut">
              <a:rPr lang="es-419" smtClean="0"/>
              <a:t>30/3/2022</a:t>
            </a:fld>
            <a:endParaRPr lang="es-419"/>
          </a:p>
        </p:txBody>
      </p:sp>
      <p:sp>
        <p:nvSpPr>
          <p:cNvPr id="4" name="Marcador de pie de página 3">
            <a:extLst>
              <a:ext uri="{FF2B5EF4-FFF2-40B4-BE49-F238E27FC236}">
                <a16:creationId xmlns:a16="http://schemas.microsoft.com/office/drawing/2014/main" id="{728E6028-DB66-4D85-9A96-C96EDBB7F75B}"/>
              </a:ext>
            </a:extLst>
          </p:cNvPr>
          <p:cNvSpPr>
            <a:spLocks noGrp="1"/>
          </p:cNvSpPr>
          <p:nvPr>
            <p:ph type="ftr" sz="quarter" idx="11"/>
          </p:nvPr>
        </p:nvSpPr>
        <p:spPr/>
        <p:txBody>
          <a:bodyPr/>
          <a:lstStyle/>
          <a:p>
            <a:endParaRPr lang="es-419"/>
          </a:p>
        </p:txBody>
      </p:sp>
      <p:sp>
        <p:nvSpPr>
          <p:cNvPr id="5" name="Marcador de número de diapositiva 4">
            <a:extLst>
              <a:ext uri="{FF2B5EF4-FFF2-40B4-BE49-F238E27FC236}">
                <a16:creationId xmlns:a16="http://schemas.microsoft.com/office/drawing/2014/main" id="{08E55448-D094-4AE4-8E83-E02710167186}"/>
              </a:ext>
            </a:extLst>
          </p:cNvPr>
          <p:cNvSpPr>
            <a:spLocks noGrp="1"/>
          </p:cNvSpPr>
          <p:nvPr>
            <p:ph type="sldNum" sz="quarter" idx="12"/>
          </p:nvPr>
        </p:nvSpPr>
        <p:spPr/>
        <p:txBody>
          <a:bodyPr/>
          <a:lstStyle/>
          <a:p>
            <a:fld id="{378857B9-B7F5-4E70-B3F4-E9EA286F71DE}" type="slidenum">
              <a:rPr lang="es-419" smtClean="0"/>
              <a:t>‹Nº›</a:t>
            </a:fld>
            <a:endParaRPr lang="es-419"/>
          </a:p>
        </p:txBody>
      </p:sp>
    </p:spTree>
    <p:extLst>
      <p:ext uri="{BB962C8B-B14F-4D97-AF65-F5344CB8AC3E}">
        <p14:creationId xmlns:p14="http://schemas.microsoft.com/office/powerpoint/2010/main" val="381251268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EEFE9FB-C95D-45B0-BE71-635C2E6F4BFF}"/>
              </a:ext>
            </a:extLst>
          </p:cNvPr>
          <p:cNvSpPr>
            <a:spLocks noGrp="1"/>
          </p:cNvSpPr>
          <p:nvPr>
            <p:ph type="dt" sz="half" idx="10"/>
          </p:nvPr>
        </p:nvSpPr>
        <p:spPr/>
        <p:txBody>
          <a:bodyPr/>
          <a:lstStyle/>
          <a:p>
            <a:fld id="{12EA9EBD-E4D1-4D73-89CB-4634E7BE9280}" type="datetimeFigureOut">
              <a:rPr lang="es-419" smtClean="0"/>
              <a:t>30/3/2022</a:t>
            </a:fld>
            <a:endParaRPr lang="es-419"/>
          </a:p>
        </p:txBody>
      </p:sp>
      <p:sp>
        <p:nvSpPr>
          <p:cNvPr id="3" name="Marcador de pie de página 2">
            <a:extLst>
              <a:ext uri="{FF2B5EF4-FFF2-40B4-BE49-F238E27FC236}">
                <a16:creationId xmlns:a16="http://schemas.microsoft.com/office/drawing/2014/main" id="{2E25CBF9-5A19-469B-9AC2-5E428FB034F7}"/>
              </a:ext>
            </a:extLst>
          </p:cNvPr>
          <p:cNvSpPr>
            <a:spLocks noGrp="1"/>
          </p:cNvSpPr>
          <p:nvPr>
            <p:ph type="ftr" sz="quarter" idx="11"/>
          </p:nvPr>
        </p:nvSpPr>
        <p:spPr/>
        <p:txBody>
          <a:bodyPr/>
          <a:lstStyle/>
          <a:p>
            <a:endParaRPr lang="es-419"/>
          </a:p>
        </p:txBody>
      </p:sp>
      <p:sp>
        <p:nvSpPr>
          <p:cNvPr id="4" name="Marcador de número de diapositiva 3">
            <a:extLst>
              <a:ext uri="{FF2B5EF4-FFF2-40B4-BE49-F238E27FC236}">
                <a16:creationId xmlns:a16="http://schemas.microsoft.com/office/drawing/2014/main" id="{AC661513-35D1-4E23-9D0F-3D0E18FEA839}"/>
              </a:ext>
            </a:extLst>
          </p:cNvPr>
          <p:cNvSpPr>
            <a:spLocks noGrp="1"/>
          </p:cNvSpPr>
          <p:nvPr>
            <p:ph type="sldNum" sz="quarter" idx="12"/>
          </p:nvPr>
        </p:nvSpPr>
        <p:spPr/>
        <p:txBody>
          <a:bodyPr/>
          <a:lstStyle/>
          <a:p>
            <a:fld id="{378857B9-B7F5-4E70-B3F4-E9EA286F71DE}" type="slidenum">
              <a:rPr lang="es-419" smtClean="0"/>
              <a:t>‹Nº›</a:t>
            </a:fld>
            <a:endParaRPr lang="es-419"/>
          </a:p>
        </p:txBody>
      </p:sp>
    </p:spTree>
    <p:extLst>
      <p:ext uri="{BB962C8B-B14F-4D97-AF65-F5344CB8AC3E}">
        <p14:creationId xmlns:p14="http://schemas.microsoft.com/office/powerpoint/2010/main" val="83828178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631A2D-B7D4-43DF-AAEE-53FFFDC0A88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1392F541-D4D2-444A-8A1F-2E638B3B77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texto 3">
            <a:extLst>
              <a:ext uri="{FF2B5EF4-FFF2-40B4-BE49-F238E27FC236}">
                <a16:creationId xmlns:a16="http://schemas.microsoft.com/office/drawing/2014/main" id="{EE296E16-D83A-4BF7-A8C1-52BF47D1D4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A981998-65AE-484D-ABBD-1EEBF514656C}"/>
              </a:ext>
            </a:extLst>
          </p:cNvPr>
          <p:cNvSpPr>
            <a:spLocks noGrp="1"/>
          </p:cNvSpPr>
          <p:nvPr>
            <p:ph type="dt" sz="half" idx="10"/>
          </p:nvPr>
        </p:nvSpPr>
        <p:spPr/>
        <p:txBody>
          <a:bodyPr/>
          <a:lstStyle/>
          <a:p>
            <a:fld id="{12EA9EBD-E4D1-4D73-89CB-4634E7BE9280}" type="datetimeFigureOut">
              <a:rPr lang="es-419" smtClean="0"/>
              <a:t>30/3/2022</a:t>
            </a:fld>
            <a:endParaRPr lang="es-419"/>
          </a:p>
        </p:txBody>
      </p:sp>
      <p:sp>
        <p:nvSpPr>
          <p:cNvPr id="6" name="Marcador de pie de página 5">
            <a:extLst>
              <a:ext uri="{FF2B5EF4-FFF2-40B4-BE49-F238E27FC236}">
                <a16:creationId xmlns:a16="http://schemas.microsoft.com/office/drawing/2014/main" id="{86AB1DD1-499E-4142-B65D-30CA5F74936A}"/>
              </a:ext>
            </a:extLst>
          </p:cNvPr>
          <p:cNvSpPr>
            <a:spLocks noGrp="1"/>
          </p:cNvSpPr>
          <p:nvPr>
            <p:ph type="ftr" sz="quarter" idx="11"/>
          </p:nvPr>
        </p:nvSpPr>
        <p:spPr/>
        <p:txBody>
          <a:bodyPr/>
          <a:lstStyle/>
          <a:p>
            <a:endParaRPr lang="es-419"/>
          </a:p>
        </p:txBody>
      </p:sp>
      <p:sp>
        <p:nvSpPr>
          <p:cNvPr id="7" name="Marcador de número de diapositiva 6">
            <a:extLst>
              <a:ext uri="{FF2B5EF4-FFF2-40B4-BE49-F238E27FC236}">
                <a16:creationId xmlns:a16="http://schemas.microsoft.com/office/drawing/2014/main" id="{399BB529-BF7B-476D-80AD-9BF9498EF965}"/>
              </a:ext>
            </a:extLst>
          </p:cNvPr>
          <p:cNvSpPr>
            <a:spLocks noGrp="1"/>
          </p:cNvSpPr>
          <p:nvPr>
            <p:ph type="sldNum" sz="quarter" idx="12"/>
          </p:nvPr>
        </p:nvSpPr>
        <p:spPr/>
        <p:txBody>
          <a:bodyPr/>
          <a:lstStyle/>
          <a:p>
            <a:fld id="{378857B9-B7F5-4E70-B3F4-E9EA286F71DE}" type="slidenum">
              <a:rPr lang="es-419" smtClean="0"/>
              <a:t>‹Nº›</a:t>
            </a:fld>
            <a:endParaRPr lang="es-419"/>
          </a:p>
        </p:txBody>
      </p:sp>
    </p:spTree>
    <p:extLst>
      <p:ext uri="{BB962C8B-B14F-4D97-AF65-F5344CB8AC3E}">
        <p14:creationId xmlns:p14="http://schemas.microsoft.com/office/powerpoint/2010/main" val="388836461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0007E3-EBB9-4CD5-B505-0A2695AEB8E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419"/>
          </a:p>
        </p:txBody>
      </p:sp>
      <p:sp>
        <p:nvSpPr>
          <p:cNvPr id="3" name="Marcador de posición de imagen 2">
            <a:extLst>
              <a:ext uri="{FF2B5EF4-FFF2-40B4-BE49-F238E27FC236}">
                <a16:creationId xmlns:a16="http://schemas.microsoft.com/office/drawing/2014/main" id="{D9AB3291-DB57-4D01-9A5F-77E791F3F8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419"/>
          </a:p>
        </p:txBody>
      </p:sp>
      <p:sp>
        <p:nvSpPr>
          <p:cNvPr id="4" name="Marcador de texto 3">
            <a:extLst>
              <a:ext uri="{FF2B5EF4-FFF2-40B4-BE49-F238E27FC236}">
                <a16:creationId xmlns:a16="http://schemas.microsoft.com/office/drawing/2014/main" id="{A0B9727B-303A-431A-87B4-46D3BD696D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68B6CA4-E9A6-4107-B4F4-4F71BDF2C49B}"/>
              </a:ext>
            </a:extLst>
          </p:cNvPr>
          <p:cNvSpPr>
            <a:spLocks noGrp="1"/>
          </p:cNvSpPr>
          <p:nvPr>
            <p:ph type="dt" sz="half" idx="10"/>
          </p:nvPr>
        </p:nvSpPr>
        <p:spPr/>
        <p:txBody>
          <a:bodyPr/>
          <a:lstStyle/>
          <a:p>
            <a:fld id="{12EA9EBD-E4D1-4D73-89CB-4634E7BE9280}" type="datetimeFigureOut">
              <a:rPr lang="es-419" smtClean="0"/>
              <a:t>30/3/2022</a:t>
            </a:fld>
            <a:endParaRPr lang="es-419"/>
          </a:p>
        </p:txBody>
      </p:sp>
      <p:sp>
        <p:nvSpPr>
          <p:cNvPr id="6" name="Marcador de pie de página 5">
            <a:extLst>
              <a:ext uri="{FF2B5EF4-FFF2-40B4-BE49-F238E27FC236}">
                <a16:creationId xmlns:a16="http://schemas.microsoft.com/office/drawing/2014/main" id="{F893DE6B-8BBD-428F-9760-F0BC377258AA}"/>
              </a:ext>
            </a:extLst>
          </p:cNvPr>
          <p:cNvSpPr>
            <a:spLocks noGrp="1"/>
          </p:cNvSpPr>
          <p:nvPr>
            <p:ph type="ftr" sz="quarter" idx="11"/>
          </p:nvPr>
        </p:nvSpPr>
        <p:spPr/>
        <p:txBody>
          <a:bodyPr/>
          <a:lstStyle/>
          <a:p>
            <a:endParaRPr lang="es-419"/>
          </a:p>
        </p:txBody>
      </p:sp>
      <p:sp>
        <p:nvSpPr>
          <p:cNvPr id="7" name="Marcador de número de diapositiva 6">
            <a:extLst>
              <a:ext uri="{FF2B5EF4-FFF2-40B4-BE49-F238E27FC236}">
                <a16:creationId xmlns:a16="http://schemas.microsoft.com/office/drawing/2014/main" id="{AF162C6F-8198-46E6-9AD8-68BFC38A3A41}"/>
              </a:ext>
            </a:extLst>
          </p:cNvPr>
          <p:cNvSpPr>
            <a:spLocks noGrp="1"/>
          </p:cNvSpPr>
          <p:nvPr>
            <p:ph type="sldNum" sz="quarter" idx="12"/>
          </p:nvPr>
        </p:nvSpPr>
        <p:spPr/>
        <p:txBody>
          <a:bodyPr/>
          <a:lstStyle/>
          <a:p>
            <a:fld id="{378857B9-B7F5-4E70-B3F4-E9EA286F71DE}" type="slidenum">
              <a:rPr lang="es-419" smtClean="0"/>
              <a:t>‹Nº›</a:t>
            </a:fld>
            <a:endParaRPr lang="es-419"/>
          </a:p>
        </p:txBody>
      </p:sp>
    </p:spTree>
    <p:extLst>
      <p:ext uri="{BB962C8B-B14F-4D97-AF65-F5344CB8AC3E}">
        <p14:creationId xmlns:p14="http://schemas.microsoft.com/office/powerpoint/2010/main" val="212270242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50000"/>
                <a:lumOff val="50000"/>
              </a:schemeClr>
            </a:gs>
            <a:gs pos="76000">
              <a:schemeClr val="bg2">
                <a:lumMod val="90000"/>
              </a:schemeClr>
            </a:gs>
            <a:gs pos="100000">
              <a:schemeClr val="bg1">
                <a:lumMod val="95000"/>
              </a:schemeClr>
            </a:gs>
          </a:gsLst>
          <a:lin ang="16200000" scaled="1"/>
          <a:tileRect/>
        </a:gra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0CFFD21-F73D-4F25-A58A-9260F73910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419"/>
          </a:p>
        </p:txBody>
      </p:sp>
      <p:sp>
        <p:nvSpPr>
          <p:cNvPr id="3" name="Marcador de texto 2">
            <a:extLst>
              <a:ext uri="{FF2B5EF4-FFF2-40B4-BE49-F238E27FC236}">
                <a16:creationId xmlns:a16="http://schemas.microsoft.com/office/drawing/2014/main" id="{BB91D8AF-AD62-4D66-874C-CEB9642409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B24DD497-6AAA-43F8-AA69-33C0F52244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EA9EBD-E4D1-4D73-89CB-4634E7BE9280}" type="datetimeFigureOut">
              <a:rPr lang="es-419" smtClean="0"/>
              <a:t>30/3/2022</a:t>
            </a:fld>
            <a:endParaRPr lang="es-419"/>
          </a:p>
        </p:txBody>
      </p:sp>
      <p:sp>
        <p:nvSpPr>
          <p:cNvPr id="5" name="Marcador de pie de página 4">
            <a:extLst>
              <a:ext uri="{FF2B5EF4-FFF2-40B4-BE49-F238E27FC236}">
                <a16:creationId xmlns:a16="http://schemas.microsoft.com/office/drawing/2014/main" id="{CDB08883-4119-47E1-963C-105C9F78AD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419"/>
          </a:p>
        </p:txBody>
      </p:sp>
      <p:sp>
        <p:nvSpPr>
          <p:cNvPr id="6" name="Marcador de número de diapositiva 5">
            <a:extLst>
              <a:ext uri="{FF2B5EF4-FFF2-40B4-BE49-F238E27FC236}">
                <a16:creationId xmlns:a16="http://schemas.microsoft.com/office/drawing/2014/main" id="{6AFD8A6F-2A10-416C-B67B-58D723DD89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857B9-B7F5-4E70-B3F4-E9EA286F71DE}" type="slidenum">
              <a:rPr lang="es-419" smtClean="0"/>
              <a:t>‹Nº›</a:t>
            </a:fld>
            <a:endParaRPr lang="es-419"/>
          </a:p>
        </p:txBody>
      </p:sp>
    </p:spTree>
    <p:extLst>
      <p:ext uri="{BB962C8B-B14F-4D97-AF65-F5344CB8AC3E}">
        <p14:creationId xmlns:p14="http://schemas.microsoft.com/office/powerpoint/2010/main" val="3610770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9.pn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7.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5" Type="http://schemas.microsoft.com/office/2007/relationships/hdphoto" Target="../media/hdphoto9.wdp"/><Relationship Id="rId4" Type="http://schemas.openxmlformats.org/officeDocument/2006/relationships/image" Target="../media/image47.png"/><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5" Type="http://schemas.microsoft.com/office/2007/relationships/hdphoto" Target="../media/hdphoto9.wdp"/><Relationship Id="rId4" Type="http://schemas.openxmlformats.org/officeDocument/2006/relationships/image" Target="../media/image47.png"/><Relationship Id="rId9"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s>
</file>

<file path=ppt/slides/_rels/slide2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8.emf"/><Relationship Id="rId7" Type="http://schemas.openxmlformats.org/officeDocument/2006/relationships/image" Target="../media/image63.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70.emf"/><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image" Target="../media/image72.emf"/><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5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63.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79.emf"/><Relationship Id="rId4" Type="http://schemas.openxmlformats.org/officeDocument/2006/relationships/image" Target="../media/image78.emf"/></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3.emf"/><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2.emf"/><Relationship Id="rId5" Type="http://schemas.openxmlformats.org/officeDocument/2006/relationships/image" Target="../media/image63.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85.png"/><Relationship Id="rId1" Type="http://schemas.openxmlformats.org/officeDocument/2006/relationships/slideLayout" Target="../slideLayouts/slideLayout7.xml"/><Relationship Id="rId5" Type="http://schemas.microsoft.com/office/2007/relationships/hdphoto" Target="../media/hdphoto12.wdp"/><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88.png"/><Relationship Id="rId1" Type="http://schemas.openxmlformats.org/officeDocument/2006/relationships/slideLayout" Target="../slideLayouts/slideLayout7.xml"/><Relationship Id="rId5" Type="http://schemas.microsoft.com/office/2007/relationships/hdphoto" Target="../media/hdphoto15.wdp"/><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2.png"/><Relationship Id="rId5" Type="http://schemas.microsoft.com/office/2007/relationships/hdphoto" Target="../media/hdphoto16.wdp"/><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7" Type="http://schemas.microsoft.com/office/2007/relationships/hdphoto" Target="../media/hdphoto17.wdp"/><Relationship Id="rId2" Type="http://schemas.openxmlformats.org/officeDocument/2006/relationships/image" Target="../media/image93.emf"/><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44.png"/><Relationship Id="rId4" Type="http://schemas.microsoft.com/office/2007/relationships/hdphoto" Target="../media/hdphoto14.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930323" y="3092863"/>
            <a:ext cx="10331355" cy="2156346"/>
          </a:xfrm>
        </p:spPr>
        <p:txBody>
          <a:bodyPr>
            <a:noAutofit/>
          </a:bodyPr>
          <a:lstStyle/>
          <a:p>
            <a:r>
              <a:rPr lang="es-EC" sz="4000" b="1" dirty="0"/>
              <a:t>Diseño, construcción y validación de una geometría inferior de cilindros concéntricos para el Reómetro Discovery HR-2 del Laboratorio de Reología.</a:t>
            </a:r>
          </a:p>
        </p:txBody>
      </p:sp>
      <p:sp>
        <p:nvSpPr>
          <p:cNvPr id="3" name="Subtítulo 2"/>
          <p:cNvSpPr>
            <a:spLocks noGrp="1"/>
          </p:cNvSpPr>
          <p:nvPr>
            <p:ph type="subTitle" idx="1"/>
          </p:nvPr>
        </p:nvSpPr>
        <p:spPr>
          <a:xfrm>
            <a:off x="3552334" y="5636524"/>
            <a:ext cx="5087333" cy="986051"/>
          </a:xfrm>
        </p:spPr>
        <p:txBody>
          <a:bodyPr/>
          <a:lstStyle/>
          <a:p>
            <a:r>
              <a:rPr lang="es-ES" i="1" dirty="0"/>
              <a:t>RODRIGO JAVIER ORTIZ ROSERO</a:t>
            </a:r>
            <a:endParaRPr lang="es-EC" i="1" dirty="0"/>
          </a:p>
        </p:txBody>
      </p:sp>
      <p:pic>
        <p:nvPicPr>
          <p:cNvPr id="11266" name="Picture 2" descr="Universidad de las Fuerzas Armadas ESPE - La Facultad de Ingeniería Mecánica  fue creada el 13 de Octubre de 1976 mediante Orden de Rectorado: Oficio No.  7600024-DGE-2, la misma que se transforma">
            <a:extLst>
              <a:ext uri="{FF2B5EF4-FFF2-40B4-BE49-F238E27FC236}">
                <a16:creationId xmlns:a16="http://schemas.microsoft.com/office/drawing/2014/main" id="{910DEB50-D6D6-4628-9EFE-0D72E9DE196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90606" y="749997"/>
            <a:ext cx="1889884" cy="1638945"/>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a:extLst>
              <a:ext uri="{FF2B5EF4-FFF2-40B4-BE49-F238E27FC236}">
                <a16:creationId xmlns:a16="http://schemas.microsoft.com/office/drawing/2014/main" id="{30B27063-53D7-4B57-9507-1E261CFF2981}"/>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5773"/>
          <a:stretch/>
        </p:blipFill>
        <p:spPr>
          <a:xfrm>
            <a:off x="3207185" y="624038"/>
            <a:ext cx="5079234" cy="1764904"/>
          </a:xfrm>
          <a:prstGeom prst="rect">
            <a:avLst/>
          </a:prstGeom>
        </p:spPr>
      </p:pic>
      <p:pic>
        <p:nvPicPr>
          <p:cNvPr id="16" name="Imagen 15">
            <a:extLst>
              <a:ext uri="{FF2B5EF4-FFF2-40B4-BE49-F238E27FC236}">
                <a16:creationId xmlns:a16="http://schemas.microsoft.com/office/drawing/2014/main" id="{2C685BB1-1622-40E7-94EF-0033305B930A}"/>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74227"/>
          <a:stretch/>
        </p:blipFill>
        <p:spPr>
          <a:xfrm>
            <a:off x="1365228" y="800829"/>
            <a:ext cx="1637770" cy="1638945"/>
          </a:xfrm>
          <a:prstGeom prst="rect">
            <a:avLst/>
          </a:prstGeom>
        </p:spPr>
      </p:pic>
      <p:sp>
        <p:nvSpPr>
          <p:cNvPr id="9" name="!!Rectángulo: esquinas redondeadas 14">
            <a:extLst>
              <a:ext uri="{FF2B5EF4-FFF2-40B4-BE49-F238E27FC236}">
                <a16:creationId xmlns:a16="http://schemas.microsoft.com/office/drawing/2014/main" id="{87A94F6D-F827-4B14-A8F8-B7F929CE4472}"/>
              </a:ext>
            </a:extLst>
          </p:cNvPr>
          <p:cNvSpPr/>
          <p:nvPr/>
        </p:nvSpPr>
        <p:spPr>
          <a:xfrm rot="5400000">
            <a:off x="8613936" y="2553062"/>
            <a:ext cx="6745592"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2400" b="1" dirty="0">
              <a:effectLst/>
              <a:latin typeface="Calibri" panose="020F0502020204030204" pitchFamily="34" charset="0"/>
            </a:endParaRPr>
          </a:p>
        </p:txBody>
      </p:sp>
      <p:sp>
        <p:nvSpPr>
          <p:cNvPr id="10" name="!!a2">
            <a:extLst>
              <a:ext uri="{FF2B5EF4-FFF2-40B4-BE49-F238E27FC236}">
                <a16:creationId xmlns:a16="http://schemas.microsoft.com/office/drawing/2014/main" id="{9EC7C4FC-808F-4299-AA56-DCC0D75D1180}"/>
              </a:ext>
            </a:extLst>
          </p:cNvPr>
          <p:cNvSpPr/>
          <p:nvPr/>
        </p:nvSpPr>
        <p:spPr>
          <a:xfrm>
            <a:off x="-241014" y="624038"/>
            <a:ext cx="731520" cy="6422243"/>
          </a:xfrm>
          <a:prstGeom prst="roundRect">
            <a:avLst>
              <a:gd name="adj" fmla="val 14801"/>
            </a:avLst>
          </a:prstGeom>
          <a:solidFill>
            <a:srgbClr val="EF904F"/>
          </a:solidFill>
          <a:ln>
            <a:noFill/>
          </a:ln>
          <a:effectLst>
            <a:outerShdw blurRad="177800" dist="190500" sx="96000" sy="96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600"/>
              </a:spcAft>
            </a:pPr>
            <a:endParaRPr lang="es-419" sz="2400" dirty="0">
              <a:solidFill>
                <a:srgbClr val="000000"/>
              </a:solidFill>
              <a:effectLst/>
              <a:ea typeface="Noto Sans Symbols"/>
              <a:cs typeface="Noto Sans Symbols"/>
            </a:endParaRPr>
          </a:p>
        </p:txBody>
      </p:sp>
    </p:spTree>
    <p:extLst>
      <p:ext uri="{BB962C8B-B14F-4D97-AF65-F5344CB8AC3E}">
        <p14:creationId xmlns:p14="http://schemas.microsoft.com/office/powerpoint/2010/main" val="3324581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a1">
            <a:extLst>
              <a:ext uri="{FF2B5EF4-FFF2-40B4-BE49-F238E27FC236}">
                <a16:creationId xmlns:a16="http://schemas.microsoft.com/office/drawing/2014/main" id="{556B7479-6DCB-4586-9A6E-9CF3C65C120E}"/>
              </a:ext>
            </a:extLst>
          </p:cNvPr>
          <p:cNvSpPr/>
          <p:nvPr/>
        </p:nvSpPr>
        <p:spPr>
          <a:xfrm>
            <a:off x="-100014" y="-560439"/>
            <a:ext cx="3700477" cy="7560166"/>
          </a:xfrm>
          <a:prstGeom prst="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600"/>
              </a:spcAft>
            </a:pPr>
            <a:endParaRPr lang="es-419" sz="2400" dirty="0">
              <a:solidFill>
                <a:srgbClr val="000000"/>
              </a:solidFill>
              <a:effectLst/>
              <a:ea typeface="Noto Sans Symbols"/>
              <a:cs typeface="Noto Sans Symbols"/>
            </a:endParaRPr>
          </a:p>
        </p:txBody>
      </p:sp>
      <p:pic>
        <p:nvPicPr>
          <p:cNvPr id="7" name="Imagen 6">
            <a:extLst>
              <a:ext uri="{FF2B5EF4-FFF2-40B4-BE49-F238E27FC236}">
                <a16:creationId xmlns:a16="http://schemas.microsoft.com/office/drawing/2014/main" id="{7FED0BC0-CB6B-4BBD-A661-162906F30A4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08" b="97403" l="19061" r="93923">
                        <a14:foregroundMark x1="77624" y1="19666" x2="77624" y2="19666"/>
                        <a14:foregroundMark x1="78177" y1="49351" x2="78177" y2="49351"/>
                        <a14:foregroundMark x1="74586" y1="61224" x2="74586" y2="63265"/>
                        <a14:foregroundMark x1="74586" y1="73284" x2="74586" y2="73284"/>
                        <a14:foregroundMark x1="74862" y1="78293" x2="69613" y2="79592"/>
                        <a14:foregroundMark x1="74862" y1="11874" x2="57182" y2="11874"/>
                        <a14:foregroundMark x1="57182" y1="11874" x2="41436" y2="20965"/>
                        <a14:foregroundMark x1="41436" y1="20965" x2="40608" y2="30798"/>
                        <a14:foregroundMark x1="40608" y1="30798" x2="42265" y2="34137"/>
                        <a14:foregroundMark x1="41989" y1="16327" x2="53315" y2="7421"/>
                        <a14:foregroundMark x1="53315" y1="7421" x2="67956" y2="6308"/>
                        <a14:foregroundMark x1="67956" y1="6308" x2="76243" y2="6679"/>
                        <a14:foregroundMark x1="83702" y1="76067" x2="62983" y2="84416"/>
                        <a14:foregroundMark x1="62983" y1="84416" x2="46409" y2="85714"/>
                        <a14:foregroundMark x1="46409" y1="85714" x2="34530" y2="84416"/>
                        <a14:foregroundMark x1="86188" y1="79963" x2="73204" y2="86456"/>
                        <a14:foregroundMark x1="73204" y1="86456" x2="27901" y2="92393"/>
                        <a14:foregroundMark x1="27901" y1="92393" x2="20442" y2="87570"/>
                        <a14:foregroundMark x1="91160" y1="93692" x2="20994" y2="96475"/>
                        <a14:foregroundMark x1="20994" y1="96475" x2="19613" y2="96289"/>
                        <a14:foregroundMark x1="28453" y1="86456" x2="40055" y2="77180"/>
                        <a14:foregroundMark x1="40055" y1="77180" x2="26243" y2="77922"/>
                        <a14:foregroundMark x1="41160" y1="21150" x2="50000" y2="38033"/>
                        <a14:foregroundMark x1="50000" y1="38033" x2="77624" y2="18924"/>
                        <a14:foregroundMark x1="77624" y1="18924" x2="75967" y2="69573"/>
                        <a14:foregroundMark x1="75967" y1="69573" x2="76243" y2="70501"/>
                        <a14:foregroundMark x1="68508" y1="66419" x2="64917" y2="25232"/>
                        <a14:foregroundMark x1="51105" y1="68089" x2="48343" y2="72356"/>
                        <a14:foregroundMark x1="26243" y1="79592" x2="35912" y2="74026"/>
                        <a14:foregroundMark x1="35359" y1="74397" x2="26243" y2="76623"/>
                        <a14:foregroundMark x1="88398" y1="90909" x2="93923" y2="94991"/>
                        <a14:foregroundMark x1="71823" y1="72727" x2="69337" y2="65121"/>
                        <a14:foregroundMark x1="48066" y1="60668" x2="46133" y2="46382"/>
                        <a14:foregroundMark x1="43923" y1="60482" x2="46409" y2="46382"/>
                        <a14:foregroundMark x1="46133" y1="66605" x2="45304" y2="73840"/>
                        <a14:foregroundMark x1="51657" y1="66790" x2="53867" y2="71243"/>
                        <a14:foregroundMark x1="45304" y1="62152" x2="40884" y2="71243"/>
                        <a14:foregroundMark x1="40884" y1="71243" x2="40884" y2="71243"/>
                        <a14:foregroundMark x1="42265" y1="63822" x2="40331" y2="73098"/>
                        <a14:foregroundMark x1="42818" y1="66048" x2="26243" y2="69388"/>
                        <a14:foregroundMark x1="26243" y1="69388" x2="40331" y2="66048"/>
                        <a14:foregroundMark x1="40331" y1="66048" x2="41436" y2="66048"/>
                        <a14:foregroundMark x1="25138" y1="68460" x2="23757" y2="67718"/>
                        <a14:foregroundMark x1="83149" y1="96289" x2="83149" y2="96289"/>
                        <a14:foregroundMark x1="82597" y1="95547" x2="88398" y2="96104"/>
                        <a14:foregroundMark x1="79558" y1="97403" x2="93923" y2="93692"/>
                        <a14:foregroundMark x1="93923" y1="93692" x2="93923" y2="93692"/>
                      </a14:backgroundRemoval>
                    </a14:imgEffect>
                  </a14:imgLayer>
                </a14:imgProps>
              </a:ext>
            </a:extLst>
          </a:blip>
          <a:srcRect l="15415" t="2080" r="4270" b="878"/>
          <a:stretch/>
        </p:blipFill>
        <p:spPr>
          <a:xfrm>
            <a:off x="10506806" y="90099"/>
            <a:ext cx="1553765" cy="2795290"/>
          </a:xfrm>
          <a:prstGeom prst="rect">
            <a:avLst/>
          </a:prstGeom>
        </p:spPr>
      </p:pic>
      <p:sp>
        <p:nvSpPr>
          <p:cNvPr id="47" name="!!letreroa">
            <a:extLst>
              <a:ext uri="{FF2B5EF4-FFF2-40B4-BE49-F238E27FC236}">
                <a16:creationId xmlns:a16="http://schemas.microsoft.com/office/drawing/2014/main" id="{FE4E5756-9B0F-48CC-A18D-0EBE97AD6834}"/>
              </a:ext>
            </a:extLst>
          </p:cNvPr>
          <p:cNvSpPr/>
          <p:nvPr/>
        </p:nvSpPr>
        <p:spPr>
          <a:xfrm>
            <a:off x="3279572" y="1581993"/>
            <a:ext cx="1652468" cy="731520"/>
          </a:xfrm>
          <a:prstGeom prst="wedgeRoundRectCallout">
            <a:avLst>
              <a:gd name="adj1" fmla="val -104729"/>
              <a:gd name="adj2" fmla="val -28226"/>
              <a:gd name="adj3" fmla="val 16667"/>
            </a:avLst>
          </a:prstGeom>
          <a:solidFill>
            <a:srgbClr val="EF904F"/>
          </a:solidFill>
          <a:ln w="38100">
            <a:solidFill>
              <a:srgbClr val="CCC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t>Geometría superior</a:t>
            </a:r>
            <a:endParaRPr lang="es-419" sz="2000" dirty="0"/>
          </a:p>
        </p:txBody>
      </p:sp>
      <p:sp>
        <p:nvSpPr>
          <p:cNvPr id="49" name="!!letrerob">
            <a:extLst>
              <a:ext uri="{FF2B5EF4-FFF2-40B4-BE49-F238E27FC236}">
                <a16:creationId xmlns:a16="http://schemas.microsoft.com/office/drawing/2014/main" id="{70F52435-1E1B-402C-A4AE-233F0AEA2DD2}"/>
              </a:ext>
            </a:extLst>
          </p:cNvPr>
          <p:cNvSpPr/>
          <p:nvPr/>
        </p:nvSpPr>
        <p:spPr>
          <a:xfrm>
            <a:off x="3252262" y="3764132"/>
            <a:ext cx="1668866" cy="712065"/>
          </a:xfrm>
          <a:prstGeom prst="wedgeRoundRectCallout">
            <a:avLst>
              <a:gd name="adj1" fmla="val -80043"/>
              <a:gd name="adj2" fmla="val -34847"/>
              <a:gd name="adj3" fmla="val 16667"/>
            </a:avLst>
          </a:prstGeom>
          <a:solidFill>
            <a:srgbClr val="EF904F"/>
          </a:solidFill>
          <a:ln w="38100">
            <a:solidFill>
              <a:srgbClr val="A9A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Copa</a:t>
            </a:r>
            <a:endParaRPr lang="es-419" sz="2400" dirty="0">
              <a:solidFill>
                <a:schemeClr val="tx1"/>
              </a:solidFill>
            </a:endParaRPr>
          </a:p>
        </p:txBody>
      </p:sp>
      <p:sp>
        <p:nvSpPr>
          <p:cNvPr id="50" name="!!letrerod">
            <a:extLst>
              <a:ext uri="{FF2B5EF4-FFF2-40B4-BE49-F238E27FC236}">
                <a16:creationId xmlns:a16="http://schemas.microsoft.com/office/drawing/2014/main" id="{479588A9-06C3-49F7-8F96-BE2351344EB0}"/>
              </a:ext>
            </a:extLst>
          </p:cNvPr>
          <p:cNvSpPr/>
          <p:nvPr/>
        </p:nvSpPr>
        <p:spPr>
          <a:xfrm>
            <a:off x="3304582" y="5735544"/>
            <a:ext cx="1637373" cy="658197"/>
          </a:xfrm>
          <a:prstGeom prst="wedgeRoundRectCallout">
            <a:avLst>
              <a:gd name="adj1" fmla="val -79381"/>
              <a:gd name="adj2" fmla="val 10963"/>
              <a:gd name="adj3" fmla="val 16667"/>
            </a:avLst>
          </a:prstGeom>
          <a:solidFill>
            <a:srgbClr val="EF904F"/>
          </a:solidFill>
          <a:ln w="381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Tapa</a:t>
            </a:r>
            <a:endParaRPr lang="es-419" sz="2400" dirty="0">
              <a:solidFill>
                <a:schemeClr val="tx1"/>
              </a:solidFill>
            </a:endParaRPr>
          </a:p>
        </p:txBody>
      </p:sp>
      <p:sp>
        <p:nvSpPr>
          <p:cNvPr id="39" name="!!letreroc">
            <a:extLst>
              <a:ext uri="{FF2B5EF4-FFF2-40B4-BE49-F238E27FC236}">
                <a16:creationId xmlns:a16="http://schemas.microsoft.com/office/drawing/2014/main" id="{39A1C831-4FA4-4ED4-9885-8A35DC69F506}"/>
              </a:ext>
            </a:extLst>
          </p:cNvPr>
          <p:cNvSpPr/>
          <p:nvPr/>
        </p:nvSpPr>
        <p:spPr>
          <a:xfrm>
            <a:off x="3304708" y="4780212"/>
            <a:ext cx="1637373" cy="658197"/>
          </a:xfrm>
          <a:prstGeom prst="wedgeRoundRectCallout">
            <a:avLst>
              <a:gd name="adj1" fmla="val -85686"/>
              <a:gd name="adj2" fmla="val 26648"/>
              <a:gd name="adj3" fmla="val 16667"/>
            </a:avLst>
          </a:prstGeom>
          <a:solidFill>
            <a:srgbClr val="EF904F"/>
          </a:solidFill>
          <a:ln w="38100">
            <a:solidFill>
              <a:srgbClr val="9898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O - ring</a:t>
            </a:r>
            <a:endParaRPr lang="es-419" dirty="0">
              <a:solidFill>
                <a:schemeClr val="tx1"/>
              </a:solidFill>
            </a:endParaRPr>
          </a:p>
        </p:txBody>
      </p:sp>
      <p:pic>
        <p:nvPicPr>
          <p:cNvPr id="19" name="Imagen 18">
            <a:extLst>
              <a:ext uri="{FF2B5EF4-FFF2-40B4-BE49-F238E27FC236}">
                <a16:creationId xmlns:a16="http://schemas.microsoft.com/office/drawing/2014/main" id="{C70AF63C-DBEA-450C-9ED7-184735A2156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36" b="89930" l="9982" r="95194"/>
                    </a14:imgEffect>
                  </a14:imgLayer>
                </a14:imgProps>
              </a:ext>
            </a:extLst>
          </a:blip>
          <a:stretch>
            <a:fillRect/>
          </a:stretch>
        </p:blipFill>
        <p:spPr>
          <a:xfrm>
            <a:off x="470932" y="5056239"/>
            <a:ext cx="2462360" cy="1943488"/>
          </a:xfrm>
          <a:prstGeom prst="rect">
            <a:avLst/>
          </a:prstGeom>
        </p:spPr>
      </p:pic>
      <p:sp>
        <p:nvSpPr>
          <p:cNvPr id="2" name="Elipse 1">
            <a:extLst>
              <a:ext uri="{FF2B5EF4-FFF2-40B4-BE49-F238E27FC236}">
                <a16:creationId xmlns:a16="http://schemas.microsoft.com/office/drawing/2014/main" id="{156415EA-85B7-4D5C-BC2C-5DA98736B0CD}"/>
              </a:ext>
            </a:extLst>
          </p:cNvPr>
          <p:cNvSpPr/>
          <p:nvPr/>
        </p:nvSpPr>
        <p:spPr>
          <a:xfrm>
            <a:off x="918586" y="4995821"/>
            <a:ext cx="1699712" cy="74539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6" name="!!nro">
            <a:extLst>
              <a:ext uri="{FF2B5EF4-FFF2-40B4-BE49-F238E27FC236}">
                <a16:creationId xmlns:a16="http://schemas.microsoft.com/office/drawing/2014/main" id="{60F4A958-084F-4747-847E-392A89386E6D}"/>
              </a:ext>
            </a:extLst>
          </p:cNvPr>
          <p:cNvSpPr/>
          <p:nvPr/>
        </p:nvSpPr>
        <p:spPr>
          <a:xfrm>
            <a:off x="166185" y="6263613"/>
            <a:ext cx="554261"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9</a:t>
            </a:r>
            <a:endParaRPr lang="es-419" b="1" dirty="0"/>
          </a:p>
        </p:txBody>
      </p:sp>
      <p:sp>
        <p:nvSpPr>
          <p:cNvPr id="45" name="!!a2">
            <a:extLst>
              <a:ext uri="{FF2B5EF4-FFF2-40B4-BE49-F238E27FC236}">
                <a16:creationId xmlns:a16="http://schemas.microsoft.com/office/drawing/2014/main" id="{8E4366C4-44CA-43F6-9A9A-8FB8957BC450}"/>
              </a:ext>
            </a:extLst>
          </p:cNvPr>
          <p:cNvSpPr/>
          <p:nvPr/>
        </p:nvSpPr>
        <p:spPr>
          <a:xfrm>
            <a:off x="7548120" y="3034041"/>
            <a:ext cx="2958686" cy="2884312"/>
          </a:xfrm>
          <a:prstGeom prst="wedgeRectCallout">
            <a:avLst>
              <a:gd name="adj1" fmla="val 68828"/>
              <a:gd name="adj2" fmla="val -84694"/>
            </a:avLst>
          </a:prstGeom>
          <a:solidFill>
            <a:srgbClr val="EF904F"/>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a:p>
            <a:pPr algn="ctr"/>
            <a:endParaRPr lang="es-ES" sz="1600" dirty="0"/>
          </a:p>
          <a:p>
            <a:pPr algn="ctr"/>
            <a:endParaRPr lang="es-ES" sz="1600" dirty="0"/>
          </a:p>
          <a:p>
            <a:pPr algn="ctr"/>
            <a:endParaRPr lang="es-ES" sz="1600" dirty="0"/>
          </a:p>
          <a:p>
            <a:pPr algn="ctr"/>
            <a:endParaRPr lang="es-ES" sz="1600" dirty="0"/>
          </a:p>
          <a:p>
            <a:pPr algn="ctr"/>
            <a:endParaRPr lang="es-ES" sz="1600" dirty="0"/>
          </a:p>
          <a:p>
            <a:pPr algn="ctr"/>
            <a:endParaRPr lang="es-ES" sz="1600" dirty="0"/>
          </a:p>
          <a:p>
            <a:pPr algn="ctr"/>
            <a:endParaRPr lang="es-ES" sz="1600" dirty="0"/>
          </a:p>
          <a:p>
            <a:pPr algn="ctr"/>
            <a:endParaRPr lang="es-ES" sz="1600" dirty="0"/>
          </a:p>
          <a:p>
            <a:pPr algn="ctr"/>
            <a:r>
              <a:rPr lang="es-ES" dirty="0"/>
              <a:t>Chaqueta con peltier</a:t>
            </a:r>
            <a:endParaRPr lang="es-419" sz="1600" dirty="0"/>
          </a:p>
        </p:txBody>
      </p:sp>
      <p:pic>
        <p:nvPicPr>
          <p:cNvPr id="36" name="Imagen 35">
            <a:extLst>
              <a:ext uri="{FF2B5EF4-FFF2-40B4-BE49-F238E27FC236}">
                <a16:creationId xmlns:a16="http://schemas.microsoft.com/office/drawing/2014/main" id="{2F5EB0FB-2ED8-4283-B14F-8632EEC37DEF}"/>
              </a:ext>
            </a:extLst>
          </p:cNvPr>
          <p:cNvPicPr>
            <a:picLocks noChangeAspect="1"/>
          </p:cNvPicPr>
          <p:nvPr/>
        </p:nvPicPr>
        <p:blipFill rotWithShape="1">
          <a:blip r:embed="rId6"/>
          <a:srcRect l="7750" t="49387" r="6395"/>
          <a:stretch/>
        </p:blipFill>
        <p:spPr>
          <a:xfrm>
            <a:off x="7692932" y="3271522"/>
            <a:ext cx="2656200" cy="2087828"/>
          </a:xfrm>
          <a:prstGeom prst="rect">
            <a:avLst/>
          </a:prstGeom>
        </p:spPr>
      </p:pic>
      <p:pic>
        <p:nvPicPr>
          <p:cNvPr id="21" name="Imagen 20">
            <a:extLst>
              <a:ext uri="{FF2B5EF4-FFF2-40B4-BE49-F238E27FC236}">
                <a16:creationId xmlns:a16="http://schemas.microsoft.com/office/drawing/2014/main" id="{2D6104C9-B86B-4B0C-8D12-C6628EFE29B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403" b="98196" l="2791" r="97442">
                        <a14:backgroundMark x1="20233" y1="37275" x2="20233" y2="37275"/>
                      </a14:backgroundRemoval>
                    </a14:imgEffect>
                  </a14:imgLayer>
                </a14:imgProps>
              </a:ext>
            </a:extLst>
          </a:blip>
          <a:srcRect l="5759" r="2955"/>
          <a:stretch/>
        </p:blipFill>
        <p:spPr>
          <a:xfrm>
            <a:off x="304019" y="1793273"/>
            <a:ext cx="2875166" cy="3655035"/>
          </a:xfrm>
          <a:prstGeom prst="rect">
            <a:avLst/>
          </a:prstGeom>
        </p:spPr>
      </p:pic>
      <p:pic>
        <p:nvPicPr>
          <p:cNvPr id="22" name="Imagen 21">
            <a:extLst>
              <a:ext uri="{FF2B5EF4-FFF2-40B4-BE49-F238E27FC236}">
                <a16:creationId xmlns:a16="http://schemas.microsoft.com/office/drawing/2014/main" id="{54D00CEE-8757-4C1D-9403-67FE53942A9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133" b="94940" l="4420" r="89503"/>
                    </a14:imgEffect>
                  </a14:imgLayer>
                </a14:imgProps>
              </a:ext>
            </a:extLst>
          </a:blip>
          <a:stretch>
            <a:fillRect/>
          </a:stretch>
        </p:blipFill>
        <p:spPr>
          <a:xfrm>
            <a:off x="966597" y="-149826"/>
            <a:ext cx="1553021" cy="3560792"/>
          </a:xfrm>
          <a:prstGeom prst="rect">
            <a:avLst/>
          </a:prstGeom>
        </p:spPr>
      </p:pic>
      <p:sp>
        <p:nvSpPr>
          <p:cNvPr id="43" name="Rectángulo: esquinas redondeadas 42">
            <a:extLst>
              <a:ext uri="{FF2B5EF4-FFF2-40B4-BE49-F238E27FC236}">
                <a16:creationId xmlns:a16="http://schemas.microsoft.com/office/drawing/2014/main" id="{824E9731-9336-4E2E-A229-7F759CA6E1A4}"/>
              </a:ext>
            </a:extLst>
          </p:cNvPr>
          <p:cNvSpPr/>
          <p:nvPr/>
        </p:nvSpPr>
        <p:spPr>
          <a:xfrm>
            <a:off x="-334057" y="297541"/>
            <a:ext cx="559517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C" sz="2400" b="1" dirty="0">
                <a:latin typeface="Calibri" panose="020F0502020204030204" pitchFamily="34" charset="0"/>
              </a:rPr>
              <a:t>Geometría de cilindros concéntricos</a:t>
            </a:r>
            <a:endParaRPr lang="es-419" sz="2400" b="1" dirty="0">
              <a:effectLst/>
              <a:latin typeface="Calibri" panose="020F0502020204030204" pitchFamily="34" charset="0"/>
            </a:endParaRPr>
          </a:p>
        </p:txBody>
      </p:sp>
    </p:spTree>
    <p:extLst>
      <p:ext uri="{BB962C8B-B14F-4D97-AF65-F5344CB8AC3E}">
        <p14:creationId xmlns:p14="http://schemas.microsoft.com/office/powerpoint/2010/main" val="1947681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letreroa">
            <a:extLst>
              <a:ext uri="{FF2B5EF4-FFF2-40B4-BE49-F238E27FC236}">
                <a16:creationId xmlns:a16="http://schemas.microsoft.com/office/drawing/2014/main" id="{FE4E5756-9B0F-48CC-A18D-0EBE97AD6834}"/>
              </a:ext>
            </a:extLst>
          </p:cNvPr>
          <p:cNvSpPr/>
          <p:nvPr/>
        </p:nvSpPr>
        <p:spPr>
          <a:xfrm>
            <a:off x="5436193" y="1135130"/>
            <a:ext cx="509192" cy="388449"/>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A</a:t>
            </a:r>
            <a:endParaRPr lang="es-419" sz="2400" dirty="0">
              <a:solidFill>
                <a:schemeClr val="tx1"/>
              </a:solidFill>
            </a:endParaRPr>
          </a:p>
        </p:txBody>
      </p:sp>
      <p:sp>
        <p:nvSpPr>
          <p:cNvPr id="49" name="!!letrerob">
            <a:extLst>
              <a:ext uri="{FF2B5EF4-FFF2-40B4-BE49-F238E27FC236}">
                <a16:creationId xmlns:a16="http://schemas.microsoft.com/office/drawing/2014/main" id="{70F52435-1E1B-402C-A4AE-233F0AEA2DD2}"/>
              </a:ext>
            </a:extLst>
          </p:cNvPr>
          <p:cNvSpPr/>
          <p:nvPr/>
        </p:nvSpPr>
        <p:spPr>
          <a:xfrm>
            <a:off x="4877901" y="4558764"/>
            <a:ext cx="563813" cy="378118"/>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B</a:t>
            </a:r>
            <a:endParaRPr lang="es-419" sz="2400" dirty="0">
              <a:solidFill>
                <a:schemeClr val="tx1"/>
              </a:solidFill>
            </a:endParaRPr>
          </a:p>
        </p:txBody>
      </p:sp>
      <p:sp>
        <p:nvSpPr>
          <p:cNvPr id="50" name="!!letreroc">
            <a:extLst>
              <a:ext uri="{FF2B5EF4-FFF2-40B4-BE49-F238E27FC236}">
                <a16:creationId xmlns:a16="http://schemas.microsoft.com/office/drawing/2014/main" id="{479588A9-06C3-49F7-8F96-BE2351344EB0}"/>
              </a:ext>
            </a:extLst>
          </p:cNvPr>
          <p:cNvSpPr/>
          <p:nvPr/>
        </p:nvSpPr>
        <p:spPr>
          <a:xfrm>
            <a:off x="10613887" y="1463465"/>
            <a:ext cx="459173" cy="372977"/>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C</a:t>
            </a:r>
            <a:endParaRPr lang="es-419" sz="2400" dirty="0">
              <a:solidFill>
                <a:schemeClr val="tx1"/>
              </a:solidFill>
            </a:endParaRPr>
          </a:p>
        </p:txBody>
      </p:sp>
      <p:sp>
        <p:nvSpPr>
          <p:cNvPr id="39" name="!!letrerod">
            <a:extLst>
              <a:ext uri="{FF2B5EF4-FFF2-40B4-BE49-F238E27FC236}">
                <a16:creationId xmlns:a16="http://schemas.microsoft.com/office/drawing/2014/main" id="{39A1C831-4FA4-4ED4-9885-8A35DC69F506}"/>
              </a:ext>
            </a:extLst>
          </p:cNvPr>
          <p:cNvSpPr/>
          <p:nvPr/>
        </p:nvSpPr>
        <p:spPr>
          <a:xfrm>
            <a:off x="10897639" y="4324248"/>
            <a:ext cx="458918" cy="393603"/>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D</a:t>
            </a:r>
            <a:endParaRPr lang="es-419" dirty="0">
              <a:solidFill>
                <a:schemeClr val="tx1"/>
              </a:solidFill>
            </a:endParaRPr>
          </a:p>
        </p:txBody>
      </p:sp>
      <p:sp>
        <p:nvSpPr>
          <p:cNvPr id="44" name="!!a1">
            <a:extLst>
              <a:ext uri="{FF2B5EF4-FFF2-40B4-BE49-F238E27FC236}">
                <a16:creationId xmlns:a16="http://schemas.microsoft.com/office/drawing/2014/main" id="{556B7479-6DCB-4586-9A6E-9CF3C65C120E}"/>
              </a:ext>
            </a:extLst>
          </p:cNvPr>
          <p:cNvSpPr/>
          <p:nvPr/>
        </p:nvSpPr>
        <p:spPr>
          <a:xfrm>
            <a:off x="6584275" y="891453"/>
            <a:ext cx="3960000" cy="3960000"/>
          </a:xfrm>
          <a:prstGeom prst="ellipse">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600"/>
              </a:spcAft>
            </a:pPr>
            <a:endParaRPr lang="es-419" sz="2400" dirty="0">
              <a:solidFill>
                <a:srgbClr val="000000"/>
              </a:solidFill>
              <a:effectLst/>
              <a:ea typeface="Noto Sans Symbols"/>
              <a:cs typeface="Noto Sans Symbols"/>
            </a:endParaRPr>
          </a:p>
        </p:txBody>
      </p:sp>
      <p:pic>
        <p:nvPicPr>
          <p:cNvPr id="8" name="Imagen 7">
            <a:extLst>
              <a:ext uri="{FF2B5EF4-FFF2-40B4-BE49-F238E27FC236}">
                <a16:creationId xmlns:a16="http://schemas.microsoft.com/office/drawing/2014/main" id="{57EED102-71A8-4874-8844-BECC6DE8BBD7}"/>
              </a:ext>
            </a:extLst>
          </p:cNvPr>
          <p:cNvPicPr>
            <a:picLocks noChangeAspect="1"/>
          </p:cNvPicPr>
          <p:nvPr/>
        </p:nvPicPr>
        <p:blipFill rotWithShape="1">
          <a:blip r:embed="rId2"/>
          <a:srcRect l="45873" t="40190" r="1829" b="1640"/>
          <a:stretch/>
        </p:blipFill>
        <p:spPr>
          <a:xfrm>
            <a:off x="9376137" y="1503401"/>
            <a:ext cx="1616961" cy="1673793"/>
          </a:xfrm>
          <a:prstGeom prst="ellipse">
            <a:avLst/>
          </a:prstGeom>
          <a:ln w="6350" cap="rnd">
            <a:solidFill>
              <a:srgbClr val="333333"/>
            </a:solidFill>
          </a:ln>
          <a:effectLst>
            <a:outerShdw blurRad="3810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5" name="!!a2">
            <a:extLst>
              <a:ext uri="{FF2B5EF4-FFF2-40B4-BE49-F238E27FC236}">
                <a16:creationId xmlns:a16="http://schemas.microsoft.com/office/drawing/2014/main" id="{8E4366C4-44CA-43F6-9A9A-8FB8957BC450}"/>
              </a:ext>
            </a:extLst>
          </p:cNvPr>
          <p:cNvSpPr/>
          <p:nvPr/>
        </p:nvSpPr>
        <p:spPr>
          <a:xfrm>
            <a:off x="391461" y="1269241"/>
            <a:ext cx="4364965" cy="1447091"/>
          </a:xfrm>
          <a:prstGeom prst="roundRect">
            <a:avLst>
              <a:gd name="adj" fmla="val 13370"/>
            </a:avLst>
          </a:prstGeom>
          <a:solidFill>
            <a:srgbClr val="EF904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800" dirty="0">
                <a:effectLst/>
                <a:latin typeface="Calibri" panose="020F0502020204030204" pitchFamily="34" charset="0"/>
                <a:ea typeface="Calibri" panose="020F0502020204030204" pitchFamily="34" charset="0"/>
              </a:rPr>
              <a:t>El reómetro es un instrumento de precisión</a:t>
            </a:r>
            <a:endParaRPr lang="es-EC" dirty="0">
              <a:latin typeface="Calibri" panose="020F0502020204030204" pitchFamily="34" charset="0"/>
              <a:ea typeface="Calibri" panose="020F0502020204030204" pitchFamily="34" charset="0"/>
            </a:endParaRPr>
          </a:p>
          <a:p>
            <a:r>
              <a:rPr lang="es-EC" sz="1800" dirty="0">
                <a:solidFill>
                  <a:schemeClr val="tx1"/>
                </a:solidFill>
                <a:effectLst/>
                <a:latin typeface="Calibri" panose="020F0502020204030204" pitchFamily="34" charset="0"/>
                <a:ea typeface="Calibri" panose="020F0502020204030204" pitchFamily="34" charset="0"/>
              </a:rPr>
              <a:t>Contiene el material de interés en una determinada </a:t>
            </a:r>
            <a:r>
              <a:rPr lang="es-EC" sz="1800" b="1" dirty="0">
                <a:solidFill>
                  <a:schemeClr val="tx1"/>
                </a:solidFill>
                <a:effectLst/>
                <a:latin typeface="Calibri" panose="020F0502020204030204" pitchFamily="34" charset="0"/>
                <a:ea typeface="Calibri" panose="020F0502020204030204" pitchFamily="34" charset="0"/>
              </a:rPr>
              <a:t>configuración geométrica</a:t>
            </a:r>
            <a:r>
              <a:rPr lang="es-EC" sz="1800" dirty="0">
                <a:solidFill>
                  <a:schemeClr val="tx1"/>
                </a:solidFill>
                <a:effectLst/>
                <a:latin typeface="Calibri" panose="020F0502020204030204" pitchFamily="34" charset="0"/>
                <a:ea typeface="Calibri" panose="020F0502020204030204" pitchFamily="34" charset="0"/>
              </a:rPr>
              <a:t>.</a:t>
            </a:r>
          </a:p>
        </p:txBody>
      </p:sp>
      <p:sp>
        <p:nvSpPr>
          <p:cNvPr id="3" name="CuadroTexto 2">
            <a:extLst>
              <a:ext uri="{FF2B5EF4-FFF2-40B4-BE49-F238E27FC236}">
                <a16:creationId xmlns:a16="http://schemas.microsoft.com/office/drawing/2014/main" id="{A8CC05BC-3256-430C-8F7D-73A943EB0957}"/>
              </a:ext>
            </a:extLst>
          </p:cNvPr>
          <p:cNvSpPr txBox="1"/>
          <p:nvPr/>
        </p:nvSpPr>
        <p:spPr>
          <a:xfrm>
            <a:off x="6212260" y="430865"/>
            <a:ext cx="2623930" cy="464871"/>
          </a:xfrm>
          <a:prstGeom prst="rect">
            <a:avLst/>
          </a:prstGeom>
          <a:noFill/>
        </p:spPr>
        <p:txBody>
          <a:bodyPr wrap="square">
            <a:spAutoFit/>
          </a:bodyPr>
          <a:lstStyle/>
          <a:p>
            <a:pPr>
              <a:lnSpc>
                <a:spcPct val="150000"/>
              </a:lnSpc>
              <a:spcBef>
                <a:spcPts val="1800"/>
              </a:spcBef>
              <a:spcAft>
                <a:spcPts val="400"/>
              </a:spcAft>
            </a:pPr>
            <a:r>
              <a:rPr lang="es-EC" sz="1800" b="1" dirty="0">
                <a:effectLst/>
                <a:latin typeface="Calibri" panose="020F0502020204030204" pitchFamily="34" charset="0"/>
              </a:rPr>
              <a:t>Accesorios del reómetro</a:t>
            </a:r>
            <a:endParaRPr lang="es-419" sz="1800" b="1" dirty="0">
              <a:effectLst/>
              <a:latin typeface="Calibri" panose="020F0502020204030204" pitchFamily="34" charset="0"/>
            </a:endParaRPr>
          </a:p>
        </p:txBody>
      </p:sp>
      <p:pic>
        <p:nvPicPr>
          <p:cNvPr id="7" name="Imagen 6">
            <a:extLst>
              <a:ext uri="{FF2B5EF4-FFF2-40B4-BE49-F238E27FC236}">
                <a16:creationId xmlns:a16="http://schemas.microsoft.com/office/drawing/2014/main" id="{7FED0BC0-CB6B-4BBD-A661-162906F30A4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08" b="97403" l="19061" r="93923">
                        <a14:foregroundMark x1="77624" y1="19666" x2="77624" y2="19666"/>
                        <a14:foregroundMark x1="78177" y1="49351" x2="78177" y2="49351"/>
                        <a14:foregroundMark x1="74586" y1="61224" x2="74586" y2="63265"/>
                        <a14:foregroundMark x1="74586" y1="73284" x2="74586" y2="73284"/>
                        <a14:foregroundMark x1="74862" y1="78293" x2="69613" y2="79592"/>
                        <a14:foregroundMark x1="74862" y1="11874" x2="57182" y2="11874"/>
                        <a14:foregroundMark x1="57182" y1="11874" x2="41436" y2="20965"/>
                        <a14:foregroundMark x1="41436" y1="20965" x2="40608" y2="30798"/>
                        <a14:foregroundMark x1="40608" y1="30798" x2="42265" y2="34137"/>
                        <a14:foregroundMark x1="41989" y1="16327" x2="53315" y2="7421"/>
                        <a14:foregroundMark x1="53315" y1="7421" x2="67956" y2="6308"/>
                        <a14:foregroundMark x1="67956" y1="6308" x2="76243" y2="6679"/>
                        <a14:foregroundMark x1="83702" y1="76067" x2="62983" y2="84416"/>
                        <a14:foregroundMark x1="62983" y1="84416" x2="46409" y2="85714"/>
                        <a14:foregroundMark x1="46409" y1="85714" x2="34530" y2="84416"/>
                        <a14:foregroundMark x1="86188" y1="79963" x2="73204" y2="86456"/>
                        <a14:foregroundMark x1="73204" y1="86456" x2="27901" y2="92393"/>
                        <a14:foregroundMark x1="27901" y1="92393" x2="20442" y2="87570"/>
                        <a14:foregroundMark x1="91160" y1="93692" x2="20994" y2="96475"/>
                        <a14:foregroundMark x1="20994" y1="96475" x2="19613" y2="96289"/>
                        <a14:foregroundMark x1="28453" y1="86456" x2="40055" y2="77180"/>
                        <a14:foregroundMark x1="40055" y1="77180" x2="26243" y2="77922"/>
                        <a14:foregroundMark x1="41160" y1="21150" x2="50000" y2="38033"/>
                        <a14:foregroundMark x1="50000" y1="38033" x2="77624" y2="18924"/>
                        <a14:foregroundMark x1="77624" y1="18924" x2="75967" y2="69573"/>
                        <a14:foregroundMark x1="75967" y1="69573" x2="76243" y2="70501"/>
                        <a14:foregroundMark x1="68508" y1="66419" x2="64917" y2="25232"/>
                        <a14:foregroundMark x1="51105" y1="68089" x2="48343" y2="72356"/>
                        <a14:foregroundMark x1="26243" y1="79592" x2="35912" y2="74026"/>
                        <a14:foregroundMark x1="35359" y1="74397" x2="26243" y2="76623"/>
                        <a14:foregroundMark x1="88398" y1="90909" x2="93923" y2="94991"/>
                        <a14:foregroundMark x1="71823" y1="72727" x2="69337" y2="65121"/>
                        <a14:foregroundMark x1="48066" y1="60668" x2="46133" y2="46382"/>
                        <a14:foregroundMark x1="43923" y1="60482" x2="46409" y2="46382"/>
                        <a14:foregroundMark x1="46133" y1="66605" x2="45304" y2="73840"/>
                        <a14:foregroundMark x1="51657" y1="66790" x2="53867" y2="71243"/>
                        <a14:foregroundMark x1="45304" y1="62152" x2="40884" y2="71243"/>
                        <a14:foregroundMark x1="40884" y1="71243" x2="40884" y2="71243"/>
                        <a14:foregroundMark x1="42265" y1="63822" x2="40331" y2="73098"/>
                        <a14:foregroundMark x1="42818" y1="66048" x2="26243" y2="69388"/>
                        <a14:foregroundMark x1="26243" y1="69388" x2="40331" y2="66048"/>
                        <a14:foregroundMark x1="40331" y1="66048" x2="41436" y2="66048"/>
                        <a14:foregroundMark x1="25138" y1="68460" x2="23757" y2="67718"/>
                        <a14:foregroundMark x1="83149" y1="96289" x2="83149" y2="96289"/>
                        <a14:foregroundMark x1="82597" y1="95547" x2="88398" y2="96104"/>
                        <a14:foregroundMark x1="79558" y1="97403" x2="93923" y2="93692"/>
                        <a14:foregroundMark x1="93923" y1="93692" x2="93923" y2="93692"/>
                      </a14:backgroundRemoval>
                    </a14:imgEffect>
                  </a14:imgLayer>
                </a14:imgProps>
              </a:ext>
            </a:extLst>
          </a:blip>
          <a:srcRect l="15415" t="2080" r="4270" b="878"/>
          <a:stretch/>
        </p:blipFill>
        <p:spPr>
          <a:xfrm>
            <a:off x="6985374" y="1534025"/>
            <a:ext cx="2769704" cy="4982817"/>
          </a:xfrm>
          <a:prstGeom prst="rect">
            <a:avLst/>
          </a:prstGeom>
        </p:spPr>
      </p:pic>
      <p:pic>
        <p:nvPicPr>
          <p:cNvPr id="18" name="Imagen 17">
            <a:extLst>
              <a:ext uri="{FF2B5EF4-FFF2-40B4-BE49-F238E27FC236}">
                <a16:creationId xmlns:a16="http://schemas.microsoft.com/office/drawing/2014/main" id="{F0FD1FB8-4039-4197-BD1F-4D166E793DEC}"/>
              </a:ext>
            </a:extLst>
          </p:cNvPr>
          <p:cNvPicPr>
            <a:picLocks noChangeAspect="1"/>
          </p:cNvPicPr>
          <p:nvPr/>
        </p:nvPicPr>
        <p:blipFill rotWithShape="1">
          <a:blip r:embed="rId5"/>
          <a:srcRect l="1" t="14483" r="26639" b="30619"/>
          <a:stretch/>
        </p:blipFill>
        <p:spPr>
          <a:xfrm>
            <a:off x="9755078" y="4517702"/>
            <a:ext cx="1616961" cy="1612546"/>
          </a:xfrm>
          <a:prstGeom prst="ellipse">
            <a:avLst/>
          </a:prstGeom>
          <a:ln w="6350" cap="rnd">
            <a:solidFill>
              <a:srgbClr val="333333"/>
            </a:solidFill>
          </a:ln>
          <a:effectLst>
            <a:outerShdw blurRad="3810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Imagen 19">
            <a:extLst>
              <a:ext uri="{FF2B5EF4-FFF2-40B4-BE49-F238E27FC236}">
                <a16:creationId xmlns:a16="http://schemas.microsoft.com/office/drawing/2014/main" id="{214C91A9-5B85-4C70-8DE5-E9CCC8218C82}"/>
              </a:ext>
            </a:extLst>
          </p:cNvPr>
          <p:cNvPicPr>
            <a:picLocks noChangeAspect="1"/>
          </p:cNvPicPr>
          <p:nvPr/>
        </p:nvPicPr>
        <p:blipFill rotWithShape="1">
          <a:blip r:embed="rId6"/>
          <a:srcRect l="25237" t="45289" r="22307" b="18277"/>
          <a:stretch/>
        </p:blipFill>
        <p:spPr>
          <a:xfrm rot="14090620">
            <a:off x="4877292" y="1465630"/>
            <a:ext cx="2702383" cy="2501404"/>
          </a:xfrm>
          <a:prstGeom prst="ellipse">
            <a:avLst/>
          </a:prstGeom>
          <a:ln w="9525" cap="rnd">
            <a:solidFill>
              <a:srgbClr val="333333"/>
            </a:solidFill>
          </a:ln>
          <a:effectLst>
            <a:outerShdw blurRad="3810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6" name="Imagen 35">
            <a:extLst>
              <a:ext uri="{FF2B5EF4-FFF2-40B4-BE49-F238E27FC236}">
                <a16:creationId xmlns:a16="http://schemas.microsoft.com/office/drawing/2014/main" id="{2F5EB0FB-2ED8-4283-B14F-8632EEC37DEF}"/>
              </a:ext>
            </a:extLst>
          </p:cNvPr>
          <p:cNvPicPr>
            <a:picLocks noChangeAspect="1"/>
          </p:cNvPicPr>
          <p:nvPr/>
        </p:nvPicPr>
        <p:blipFill>
          <a:blip r:embed="rId7"/>
          <a:stretch>
            <a:fillRect/>
          </a:stretch>
        </p:blipFill>
        <p:spPr>
          <a:xfrm>
            <a:off x="1294311" y="3115242"/>
            <a:ext cx="2267095" cy="3022794"/>
          </a:xfrm>
          <a:prstGeom prst="rect">
            <a:avLst/>
          </a:prstGeom>
        </p:spPr>
      </p:pic>
      <p:sp>
        <p:nvSpPr>
          <p:cNvPr id="43" name="Rectángulo: esquinas redondeadas 42">
            <a:extLst>
              <a:ext uri="{FF2B5EF4-FFF2-40B4-BE49-F238E27FC236}">
                <a16:creationId xmlns:a16="http://schemas.microsoft.com/office/drawing/2014/main" id="{824E9731-9336-4E2E-A229-7F759CA6E1A4}"/>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Reómetro</a:t>
            </a:r>
            <a:endParaRPr lang="es-419" sz="2400" b="1" dirty="0">
              <a:effectLst/>
              <a:latin typeface="Calibri" panose="020F0502020204030204" pitchFamily="34" charset="0"/>
            </a:endParaRPr>
          </a:p>
        </p:txBody>
      </p:sp>
      <p:sp>
        <p:nvSpPr>
          <p:cNvPr id="19" name="!!nro">
            <a:extLst>
              <a:ext uri="{FF2B5EF4-FFF2-40B4-BE49-F238E27FC236}">
                <a16:creationId xmlns:a16="http://schemas.microsoft.com/office/drawing/2014/main" id="{6DB26385-9ED5-4DBE-A2CC-006DCF15E9FE}"/>
              </a:ext>
            </a:extLst>
          </p:cNvPr>
          <p:cNvSpPr/>
          <p:nvPr/>
        </p:nvSpPr>
        <p:spPr>
          <a:xfrm>
            <a:off x="166185" y="6263613"/>
            <a:ext cx="502555"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10</a:t>
            </a:r>
            <a:endParaRPr lang="es-419" b="1" dirty="0"/>
          </a:p>
        </p:txBody>
      </p:sp>
      <p:pic>
        <p:nvPicPr>
          <p:cNvPr id="10" name="Imagen 9">
            <a:extLst>
              <a:ext uri="{FF2B5EF4-FFF2-40B4-BE49-F238E27FC236}">
                <a16:creationId xmlns:a16="http://schemas.microsoft.com/office/drawing/2014/main" id="{50BF1EDB-9CDD-42EF-A607-DD2FB2B45B92}"/>
              </a:ext>
            </a:extLst>
          </p:cNvPr>
          <p:cNvPicPr>
            <a:picLocks noChangeAspect="1"/>
          </p:cNvPicPr>
          <p:nvPr/>
        </p:nvPicPr>
        <p:blipFill rotWithShape="1">
          <a:blip r:embed="rId8"/>
          <a:srcRect l="1018" t="9971" r="22386" b="25686"/>
          <a:stretch/>
        </p:blipFill>
        <p:spPr>
          <a:xfrm>
            <a:off x="5231652" y="4324248"/>
            <a:ext cx="1789825" cy="2003612"/>
          </a:xfrm>
          <a:prstGeom prst="ellipse">
            <a:avLst/>
          </a:prstGeom>
          <a:ln w="9525" cap="rnd">
            <a:solidFill>
              <a:srgbClr val="333333"/>
            </a:solidFill>
          </a:ln>
          <a:effectLst>
            <a:outerShdw blurRad="3810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27173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letreroa">
            <a:extLst>
              <a:ext uri="{FF2B5EF4-FFF2-40B4-BE49-F238E27FC236}">
                <a16:creationId xmlns:a16="http://schemas.microsoft.com/office/drawing/2014/main" id="{B8B27880-ACE6-4CFF-B4AD-CFFE50D6BC87}"/>
              </a:ext>
            </a:extLst>
          </p:cNvPr>
          <p:cNvSpPr/>
          <p:nvPr/>
        </p:nvSpPr>
        <p:spPr>
          <a:xfrm>
            <a:off x="-167500" y="4076014"/>
            <a:ext cx="720000"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2400" dirty="0"/>
          </a:p>
        </p:txBody>
      </p:sp>
      <p:sp>
        <p:nvSpPr>
          <p:cNvPr id="18" name="!!letrerod">
            <a:extLst>
              <a:ext uri="{FF2B5EF4-FFF2-40B4-BE49-F238E27FC236}">
                <a16:creationId xmlns:a16="http://schemas.microsoft.com/office/drawing/2014/main" id="{39AFE9B5-9D3F-456D-A384-281F15387A53}"/>
              </a:ext>
            </a:extLst>
          </p:cNvPr>
          <p:cNvSpPr/>
          <p:nvPr/>
        </p:nvSpPr>
        <p:spPr>
          <a:xfrm>
            <a:off x="4992585" y="4500442"/>
            <a:ext cx="360000" cy="36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pic>
        <p:nvPicPr>
          <p:cNvPr id="10" name="Imagen 9">
            <a:extLst>
              <a:ext uri="{FF2B5EF4-FFF2-40B4-BE49-F238E27FC236}">
                <a16:creationId xmlns:a16="http://schemas.microsoft.com/office/drawing/2014/main" id="{75073768-8889-460F-BC55-A5072E640780}"/>
              </a:ext>
            </a:extLst>
          </p:cNvPr>
          <p:cNvPicPr>
            <a:picLocks noChangeAspect="1"/>
          </p:cNvPicPr>
          <p:nvPr/>
        </p:nvPicPr>
        <p:blipFill>
          <a:blip r:embed="rId2"/>
          <a:stretch>
            <a:fillRect/>
          </a:stretch>
        </p:blipFill>
        <p:spPr>
          <a:xfrm>
            <a:off x="6063521" y="2591545"/>
            <a:ext cx="5470257" cy="3071515"/>
          </a:xfrm>
          <a:prstGeom prst="rect">
            <a:avLst/>
          </a:prstGeom>
        </p:spPr>
      </p:pic>
      <p:pic>
        <p:nvPicPr>
          <p:cNvPr id="5" name="Imagen 4">
            <a:extLst>
              <a:ext uri="{FF2B5EF4-FFF2-40B4-BE49-F238E27FC236}">
                <a16:creationId xmlns:a16="http://schemas.microsoft.com/office/drawing/2014/main" id="{250ACB95-6D3C-4DE4-BF63-5C64C134DABE}"/>
              </a:ext>
            </a:extLst>
          </p:cNvPr>
          <p:cNvPicPr>
            <a:picLocks noChangeAspect="1"/>
          </p:cNvPicPr>
          <p:nvPr/>
        </p:nvPicPr>
        <p:blipFill rotWithShape="1">
          <a:blip r:embed="rId3"/>
          <a:srcRect l="510" t="-456" r="-238" b="32544"/>
          <a:stretch/>
        </p:blipFill>
        <p:spPr>
          <a:xfrm>
            <a:off x="127725" y="1795578"/>
            <a:ext cx="3491669" cy="3263492"/>
          </a:xfrm>
          <a:prstGeom prst="ellipse">
            <a:avLst/>
          </a:prstGeom>
          <a:ln w="63500" cap="rnd">
            <a:noFill/>
          </a:ln>
          <a:effectLst>
            <a:outerShdw blurRad="3810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2" name="Rectángulo: esquinas redondeadas 31">
            <a:extLst>
              <a:ext uri="{FF2B5EF4-FFF2-40B4-BE49-F238E27FC236}">
                <a16:creationId xmlns:a16="http://schemas.microsoft.com/office/drawing/2014/main" id="{9C73A6EF-BEB2-43E4-9874-64E3342E786F}"/>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effectLst/>
                <a:latin typeface="Calibri" panose="020F0502020204030204" pitchFamily="34" charset="0"/>
              </a:rPr>
              <a:t>Manufactura</a:t>
            </a:r>
            <a:endParaRPr lang="es-419" sz="2400" b="1" dirty="0">
              <a:effectLst/>
              <a:latin typeface="Calibri" panose="020F0502020204030204" pitchFamily="34" charset="0"/>
            </a:endParaRPr>
          </a:p>
        </p:txBody>
      </p:sp>
      <p:sp>
        <p:nvSpPr>
          <p:cNvPr id="9" name="!!nro">
            <a:extLst>
              <a:ext uri="{FF2B5EF4-FFF2-40B4-BE49-F238E27FC236}">
                <a16:creationId xmlns:a16="http://schemas.microsoft.com/office/drawing/2014/main" id="{9E834317-D4E4-4ED9-9D4F-D3BB734B84A5}"/>
              </a:ext>
            </a:extLst>
          </p:cNvPr>
          <p:cNvSpPr/>
          <p:nvPr/>
        </p:nvSpPr>
        <p:spPr>
          <a:xfrm>
            <a:off x="166185" y="6263613"/>
            <a:ext cx="475260"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11</a:t>
            </a:r>
            <a:endParaRPr lang="es-419" b="1" dirty="0"/>
          </a:p>
        </p:txBody>
      </p:sp>
      <p:pic>
        <p:nvPicPr>
          <p:cNvPr id="1026" name="Picture 2">
            <a:extLst>
              <a:ext uri="{FF2B5EF4-FFF2-40B4-BE49-F238E27FC236}">
                <a16:creationId xmlns:a16="http://schemas.microsoft.com/office/drawing/2014/main" id="{E698CD06-EFBB-4E8A-939B-094EE4E537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705" t="5228" r="25260" b="46626"/>
          <a:stretch/>
        </p:blipFill>
        <p:spPr bwMode="auto">
          <a:xfrm>
            <a:off x="3687611" y="2004780"/>
            <a:ext cx="1443605" cy="1519943"/>
          </a:xfrm>
          <a:prstGeom prst="ellipse">
            <a:avLst/>
          </a:prstGeom>
          <a:ln w="63500" cap="rnd">
            <a:noFill/>
          </a:ln>
          <a:effectLst>
            <a:outerShdw blurRad="3810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E5C9A4E4-9888-470F-AA2F-0450DBD8AF07}"/>
              </a:ext>
            </a:extLst>
          </p:cNvPr>
          <p:cNvPicPr>
            <a:picLocks noChangeAspect="1"/>
          </p:cNvPicPr>
          <p:nvPr/>
        </p:nvPicPr>
        <p:blipFill rotWithShape="1">
          <a:blip r:embed="rId5"/>
          <a:srcRect t="6450" b="19450"/>
          <a:stretch/>
        </p:blipFill>
        <p:spPr>
          <a:xfrm>
            <a:off x="2944107" y="4357988"/>
            <a:ext cx="1819267" cy="1799350"/>
          </a:xfrm>
          <a:prstGeom prst="ellipse">
            <a:avLst/>
          </a:prstGeom>
          <a:ln w="63500" cap="rnd">
            <a:noFill/>
          </a:ln>
          <a:effectLst>
            <a:outerShdw blurRad="3810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a1">
            <a:extLst>
              <a:ext uri="{FF2B5EF4-FFF2-40B4-BE49-F238E27FC236}">
                <a16:creationId xmlns:a16="http://schemas.microsoft.com/office/drawing/2014/main" id="{2E9D0D73-A69A-4658-BAE5-A26BE25B45C4}"/>
              </a:ext>
            </a:extLst>
          </p:cNvPr>
          <p:cNvSpPr/>
          <p:nvPr/>
        </p:nvSpPr>
        <p:spPr>
          <a:xfrm>
            <a:off x="8014554" y="1583492"/>
            <a:ext cx="2264429" cy="645944"/>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600"/>
              </a:spcAft>
            </a:pPr>
            <a:r>
              <a:rPr lang="es-EC" sz="2400" dirty="0">
                <a:solidFill>
                  <a:schemeClr val="tx1"/>
                </a:solidFill>
                <a:effectLst/>
                <a:latin typeface="Noto Sans Symbols"/>
                <a:ea typeface="Noto Sans Symbols"/>
                <a:cs typeface="Noto Sans Symbols"/>
              </a:rPr>
              <a:t>2. </a:t>
            </a:r>
            <a:r>
              <a:rPr lang="es-EC" sz="2400" dirty="0">
                <a:solidFill>
                  <a:schemeClr val="tx1"/>
                </a:solidFill>
                <a:latin typeface="Noto Sans Symbols"/>
                <a:ea typeface="Noto Sans Symbols"/>
                <a:cs typeface="Noto Sans Symbols"/>
              </a:rPr>
              <a:t>Modelo CAD</a:t>
            </a:r>
            <a:endParaRPr lang="es-419" sz="2400" dirty="0">
              <a:solidFill>
                <a:schemeClr val="tx1"/>
              </a:solidFill>
              <a:effectLst/>
              <a:ea typeface="Noto Sans Symbols"/>
              <a:cs typeface="Noto Sans Symbols"/>
            </a:endParaRPr>
          </a:p>
        </p:txBody>
      </p:sp>
      <p:sp>
        <p:nvSpPr>
          <p:cNvPr id="14" name="!!a2">
            <a:extLst>
              <a:ext uri="{FF2B5EF4-FFF2-40B4-BE49-F238E27FC236}">
                <a16:creationId xmlns:a16="http://schemas.microsoft.com/office/drawing/2014/main" id="{EA5A2F46-8695-4740-83FF-9D8D2A662CD0}"/>
              </a:ext>
            </a:extLst>
          </p:cNvPr>
          <p:cNvSpPr/>
          <p:nvPr/>
        </p:nvSpPr>
        <p:spPr>
          <a:xfrm>
            <a:off x="94682" y="1583492"/>
            <a:ext cx="3124768" cy="650112"/>
          </a:xfrm>
          <a:prstGeom prst="roundRect">
            <a:avLst>
              <a:gd name="adj" fmla="val 13370"/>
            </a:avLst>
          </a:prstGeom>
          <a:solidFill>
            <a:srgbClr val="EF904F"/>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800" dirty="0">
                <a:solidFill>
                  <a:schemeClr val="tx1"/>
                </a:solidFill>
                <a:effectLst/>
                <a:latin typeface="Calibri" panose="020F0502020204030204" pitchFamily="34" charset="0"/>
                <a:ea typeface="Calibri" panose="020F0502020204030204" pitchFamily="34" charset="0"/>
              </a:rPr>
              <a:t>1. </a:t>
            </a:r>
            <a:r>
              <a:rPr lang="es-EC" sz="2400" dirty="0">
                <a:solidFill>
                  <a:schemeClr val="tx1"/>
                </a:solidFill>
                <a:effectLst/>
                <a:latin typeface="Calibri" panose="020F0502020204030204" pitchFamily="34" charset="0"/>
                <a:ea typeface="Calibri" panose="020F0502020204030204" pitchFamily="34" charset="0"/>
              </a:rPr>
              <a:t>Adquisición de datos</a:t>
            </a:r>
            <a:endParaRPr lang="es-EC" sz="1800" dirty="0">
              <a:solidFill>
                <a:schemeClr val="tx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99758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etrerod">
            <a:extLst>
              <a:ext uri="{FF2B5EF4-FFF2-40B4-BE49-F238E27FC236}">
                <a16:creationId xmlns:a16="http://schemas.microsoft.com/office/drawing/2014/main" id="{A062E4CC-ECC8-4D90-8CB8-8DDA46B2A0A6}"/>
              </a:ext>
            </a:extLst>
          </p:cNvPr>
          <p:cNvSpPr/>
          <p:nvPr/>
        </p:nvSpPr>
        <p:spPr>
          <a:xfrm>
            <a:off x="8904550" y="-34416"/>
            <a:ext cx="111205" cy="6897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4" name="!!a1">
            <a:extLst>
              <a:ext uri="{FF2B5EF4-FFF2-40B4-BE49-F238E27FC236}">
                <a16:creationId xmlns:a16="http://schemas.microsoft.com/office/drawing/2014/main" id="{5F9FBDC3-C2C2-4F27-8B6C-C8BDC6F43E8A}"/>
              </a:ext>
            </a:extLst>
          </p:cNvPr>
          <p:cNvSpPr/>
          <p:nvPr/>
        </p:nvSpPr>
        <p:spPr>
          <a:xfrm>
            <a:off x="403815" y="1736177"/>
            <a:ext cx="2253698" cy="2930400"/>
          </a:xfrm>
          <a:prstGeom prst="roundRect">
            <a:avLst>
              <a:gd name="adj" fmla="val 6143"/>
            </a:avLst>
          </a:prstGeom>
          <a:solidFill>
            <a:srgbClr val="EF904F"/>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600"/>
              </a:spcBef>
            </a:pPr>
            <a:r>
              <a:rPr lang="es-EC" sz="1800" b="1" dirty="0">
                <a:solidFill>
                  <a:schemeClr val="tx1"/>
                </a:solidFill>
                <a:effectLst/>
                <a:ea typeface="Noto Sans Symbols"/>
                <a:cs typeface="Noto Sans Symbols"/>
              </a:rPr>
              <a:t>Requerimientos</a:t>
            </a:r>
          </a:p>
          <a:p>
            <a:pPr lvl="0" algn="ctr">
              <a:spcBef>
                <a:spcPts val="600"/>
              </a:spcBef>
            </a:pPr>
            <a:endParaRPr lang="es-EC" sz="1200" b="1" dirty="0">
              <a:solidFill>
                <a:schemeClr val="tx1"/>
              </a:solidFill>
              <a:effectLst/>
              <a:latin typeface="Noto Sans Symbols"/>
              <a:ea typeface="Noto Sans Symbols"/>
              <a:cs typeface="Noto Sans Symbols"/>
            </a:endParaRPr>
          </a:p>
          <a:p>
            <a:pPr lvl="0">
              <a:spcBef>
                <a:spcPts val="600"/>
              </a:spcBef>
            </a:pPr>
            <a:r>
              <a:rPr lang="es-EC" sz="1400" dirty="0">
                <a:ea typeface="Calibri" panose="020F0502020204030204" pitchFamily="34" charset="0"/>
              </a:rPr>
              <a:t>M</a:t>
            </a:r>
            <a:r>
              <a:rPr lang="es-EC" sz="1400" dirty="0">
                <a:effectLst/>
                <a:ea typeface="Calibri" panose="020F0502020204030204" pitchFamily="34" charset="0"/>
              </a:rPr>
              <a:t>aterial metálico</a:t>
            </a:r>
          </a:p>
          <a:p>
            <a:pPr lvl="0">
              <a:spcBef>
                <a:spcPts val="600"/>
              </a:spcBef>
            </a:pPr>
            <a:r>
              <a:rPr lang="es-EC" sz="1400" dirty="0">
                <a:solidFill>
                  <a:schemeClr val="tx1"/>
                </a:solidFill>
                <a:effectLst/>
                <a:ea typeface="Noto Sans Symbols"/>
                <a:cs typeface="Noto Sans Symbols"/>
              </a:rPr>
              <a:t>Resistencia a la abrasión</a:t>
            </a:r>
          </a:p>
          <a:p>
            <a:pPr lvl="0">
              <a:spcBef>
                <a:spcPts val="600"/>
              </a:spcBef>
            </a:pPr>
            <a:r>
              <a:rPr lang="es-EC" sz="1400" dirty="0">
                <a:effectLst/>
                <a:ea typeface="Noto Sans Symbols"/>
                <a:cs typeface="Noto Sans Symbols"/>
              </a:rPr>
              <a:t> Conducción térmica </a:t>
            </a:r>
            <a:endParaRPr lang="es-EC" sz="1400" dirty="0">
              <a:solidFill>
                <a:schemeClr val="tx1"/>
              </a:solidFill>
              <a:effectLst/>
              <a:ea typeface="Noto Sans Symbols"/>
              <a:cs typeface="Noto Sans Symbols"/>
            </a:endParaRPr>
          </a:p>
          <a:p>
            <a:pPr lvl="0">
              <a:spcBef>
                <a:spcPts val="600"/>
              </a:spcBef>
            </a:pPr>
            <a:r>
              <a:rPr lang="es-EC" sz="1400" dirty="0">
                <a:solidFill>
                  <a:schemeClr val="tx1"/>
                </a:solidFill>
                <a:effectLst/>
                <a:ea typeface="Noto Sans Symbols"/>
                <a:cs typeface="Noto Sans Symbols"/>
              </a:rPr>
              <a:t>Cierre hermético</a:t>
            </a:r>
          </a:p>
          <a:p>
            <a:pPr lvl="0">
              <a:spcBef>
                <a:spcPts val="600"/>
              </a:spcBef>
            </a:pPr>
            <a:r>
              <a:rPr lang="es-EC" sz="1400" dirty="0">
                <a:solidFill>
                  <a:schemeClr val="bg1"/>
                </a:solidFill>
                <a:effectLst/>
                <a:ea typeface="Noto Sans Symbols"/>
                <a:cs typeface="Noto Sans Symbols"/>
              </a:rPr>
              <a:t>Tolerancias adecuadas para el acople</a:t>
            </a:r>
          </a:p>
          <a:p>
            <a:r>
              <a:rPr lang="es-EC" sz="1400" dirty="0">
                <a:solidFill>
                  <a:schemeClr val="tx1"/>
                </a:solidFill>
                <a:effectLst/>
                <a:ea typeface="Calibri" panose="020F0502020204030204" pitchFamily="34" charset="0"/>
              </a:rPr>
              <a:t>Material asequible y económico</a:t>
            </a:r>
            <a:endParaRPr lang="es-419" sz="1600" i="0" u="none" strike="noStrike" dirty="0">
              <a:solidFill>
                <a:schemeClr val="tx1"/>
              </a:solidFill>
              <a:effectLst/>
            </a:endParaRPr>
          </a:p>
        </p:txBody>
      </p:sp>
      <p:sp>
        <p:nvSpPr>
          <p:cNvPr id="33" name="!!a2">
            <a:extLst>
              <a:ext uri="{FF2B5EF4-FFF2-40B4-BE49-F238E27FC236}">
                <a16:creationId xmlns:a16="http://schemas.microsoft.com/office/drawing/2014/main" id="{B1CF0BDD-21EE-4FE5-9E4E-244A6C6F56F4}"/>
              </a:ext>
            </a:extLst>
          </p:cNvPr>
          <p:cNvSpPr/>
          <p:nvPr/>
        </p:nvSpPr>
        <p:spPr>
          <a:xfrm>
            <a:off x="3604216" y="1713108"/>
            <a:ext cx="2250894" cy="2930400"/>
          </a:xfrm>
          <a:prstGeom prst="roundRect">
            <a:avLst>
              <a:gd name="adj" fmla="val 6300"/>
            </a:avLst>
          </a:prstGeom>
          <a:solidFill>
            <a:srgbClr val="EF904F"/>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rtl="0" eaLnBrk="1" fontAlgn="ctr" latinLnBrk="0" hangingPunct="1">
              <a:lnSpc>
                <a:spcPct val="115000"/>
              </a:lnSpc>
              <a:spcBef>
                <a:spcPts val="600"/>
              </a:spcBef>
              <a:spcAft>
                <a:spcPts val="600"/>
              </a:spcAft>
            </a:pPr>
            <a:r>
              <a:rPr lang="es-419" b="1" dirty="0">
                <a:solidFill>
                  <a:schemeClr val="tx1"/>
                </a:solidFill>
                <a:latin typeface="Calibri" panose="020F0502020204030204" pitchFamily="34" charset="0"/>
              </a:rPr>
              <a:t>Criterios de selección</a:t>
            </a:r>
          </a:p>
          <a:p>
            <a:pPr marL="0" algn="r" rtl="0" eaLnBrk="1" fontAlgn="ctr" latinLnBrk="0" hangingPunct="1">
              <a:lnSpc>
                <a:spcPct val="115000"/>
              </a:lnSpc>
              <a:spcBef>
                <a:spcPts val="600"/>
              </a:spcBef>
              <a:spcAft>
                <a:spcPts val="600"/>
              </a:spcAft>
            </a:pPr>
            <a:r>
              <a:rPr lang="es-419" sz="1400" i="0" u="none" strike="noStrike" kern="1200" dirty="0">
                <a:solidFill>
                  <a:schemeClr val="tx1"/>
                </a:solidFill>
                <a:effectLst/>
                <a:latin typeface="Calibri" panose="020F0502020204030204" pitchFamily="34" charset="0"/>
              </a:rPr>
              <a:t>Costo de material</a:t>
            </a:r>
            <a:endParaRPr lang="es-419" sz="1400" i="0" u="none" strike="noStrike" dirty="0">
              <a:solidFill>
                <a:schemeClr val="tx1"/>
              </a:solidFill>
              <a:effectLst/>
              <a:latin typeface="Arial" panose="020B0604020202020204" pitchFamily="34" charset="0"/>
            </a:endParaRPr>
          </a:p>
          <a:p>
            <a:pPr marL="0" algn="r" rtl="0" eaLnBrk="1" fontAlgn="ctr" latinLnBrk="0" hangingPunct="1">
              <a:lnSpc>
                <a:spcPct val="115000"/>
              </a:lnSpc>
              <a:spcBef>
                <a:spcPts val="600"/>
              </a:spcBef>
              <a:spcAft>
                <a:spcPts val="600"/>
              </a:spcAft>
            </a:pPr>
            <a:r>
              <a:rPr lang="es-419" sz="1400" i="0" u="none" strike="noStrike" kern="1200" dirty="0">
                <a:solidFill>
                  <a:schemeClr val="bg1"/>
                </a:solidFill>
                <a:effectLst/>
                <a:latin typeface="Calibri" panose="020F0502020204030204" pitchFamily="34" charset="0"/>
              </a:rPr>
              <a:t>Costo de herramientas</a:t>
            </a:r>
            <a:endParaRPr lang="es-419" sz="1400" i="0" u="none" strike="noStrike" dirty="0">
              <a:solidFill>
                <a:schemeClr val="bg1"/>
              </a:solidFill>
              <a:effectLst/>
              <a:latin typeface="Arial" panose="020B0604020202020204" pitchFamily="34" charset="0"/>
            </a:endParaRPr>
          </a:p>
          <a:p>
            <a:pPr marL="0" algn="r" rtl="0" eaLnBrk="1" fontAlgn="ctr" latinLnBrk="0" hangingPunct="1">
              <a:lnSpc>
                <a:spcPct val="115000"/>
              </a:lnSpc>
              <a:spcBef>
                <a:spcPts val="600"/>
              </a:spcBef>
              <a:spcAft>
                <a:spcPts val="600"/>
              </a:spcAft>
            </a:pPr>
            <a:r>
              <a:rPr lang="es-419" sz="1400" i="0" u="none" strike="noStrike" kern="1200" dirty="0">
                <a:solidFill>
                  <a:schemeClr val="tx1"/>
                </a:solidFill>
                <a:effectLst/>
                <a:latin typeface="Calibri" panose="020F0502020204030204" pitchFamily="34" charset="0"/>
              </a:rPr>
              <a:t>Maquinabilidad</a:t>
            </a:r>
            <a:endParaRPr lang="es-419" sz="1400" i="0" u="none" strike="noStrike" dirty="0">
              <a:solidFill>
                <a:schemeClr val="tx1"/>
              </a:solidFill>
              <a:effectLst/>
              <a:latin typeface="Arial" panose="020B0604020202020204" pitchFamily="34" charset="0"/>
            </a:endParaRPr>
          </a:p>
          <a:p>
            <a:pPr marL="0" algn="r" rtl="0" eaLnBrk="1" fontAlgn="ctr" latinLnBrk="0" hangingPunct="1">
              <a:lnSpc>
                <a:spcPct val="115000"/>
              </a:lnSpc>
              <a:spcBef>
                <a:spcPts val="600"/>
              </a:spcBef>
              <a:spcAft>
                <a:spcPts val="600"/>
              </a:spcAft>
            </a:pPr>
            <a:r>
              <a:rPr lang="es-419" sz="1400" i="0" u="none" strike="noStrike" kern="1200" dirty="0">
                <a:solidFill>
                  <a:schemeClr val="bg1"/>
                </a:solidFill>
                <a:effectLst/>
                <a:latin typeface="Calibri" panose="020F0502020204030204" pitchFamily="34" charset="0"/>
              </a:rPr>
              <a:t>Procesos adicionales</a:t>
            </a:r>
            <a:endParaRPr lang="es-419" sz="1400" i="0" u="none" strike="noStrike" dirty="0">
              <a:solidFill>
                <a:schemeClr val="bg1"/>
              </a:solidFill>
              <a:effectLst/>
              <a:latin typeface="Arial" panose="020B0604020202020204" pitchFamily="34" charset="0"/>
            </a:endParaRPr>
          </a:p>
          <a:p>
            <a:pPr marL="0" algn="r" rtl="0" eaLnBrk="1" fontAlgn="ctr" latinLnBrk="0" hangingPunct="1">
              <a:lnSpc>
                <a:spcPct val="115000"/>
              </a:lnSpc>
              <a:spcBef>
                <a:spcPts val="600"/>
              </a:spcBef>
              <a:spcAft>
                <a:spcPts val="600"/>
              </a:spcAft>
            </a:pPr>
            <a:r>
              <a:rPr lang="es-419" sz="1400" i="0" u="none" strike="noStrike" kern="1200" dirty="0">
                <a:solidFill>
                  <a:schemeClr val="tx1"/>
                </a:solidFill>
                <a:effectLst/>
                <a:latin typeface="Calibri" panose="020F0502020204030204" pitchFamily="34" charset="0"/>
              </a:rPr>
              <a:t>Dimensiones comerciales</a:t>
            </a:r>
            <a:endParaRPr lang="es-419" sz="1400" i="0" u="none" strike="noStrike" dirty="0">
              <a:solidFill>
                <a:schemeClr val="tx1"/>
              </a:solidFill>
              <a:effectLst/>
              <a:latin typeface="Arial" panose="020B0604020202020204" pitchFamily="34" charset="0"/>
            </a:endParaRPr>
          </a:p>
        </p:txBody>
      </p:sp>
      <p:sp>
        <p:nvSpPr>
          <p:cNvPr id="32" name="Rectángulo: esquinas redondeadas 31">
            <a:extLst>
              <a:ext uri="{FF2B5EF4-FFF2-40B4-BE49-F238E27FC236}">
                <a16:creationId xmlns:a16="http://schemas.microsoft.com/office/drawing/2014/main" id="{9C73A6EF-BEB2-43E4-9874-64E3342E786F}"/>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effectLst/>
                <a:latin typeface="Calibri" panose="020F0502020204030204" pitchFamily="34" charset="0"/>
              </a:rPr>
              <a:t>Manufactura</a:t>
            </a:r>
            <a:endParaRPr lang="es-419" sz="2400" b="1" dirty="0">
              <a:effectLst/>
              <a:latin typeface="Calibri" panose="020F0502020204030204" pitchFamily="34" charset="0"/>
            </a:endParaRPr>
          </a:p>
        </p:txBody>
      </p:sp>
      <p:sp>
        <p:nvSpPr>
          <p:cNvPr id="9" name="!!nro">
            <a:extLst>
              <a:ext uri="{FF2B5EF4-FFF2-40B4-BE49-F238E27FC236}">
                <a16:creationId xmlns:a16="http://schemas.microsoft.com/office/drawing/2014/main" id="{9E834317-D4E4-4ED9-9D4F-D3BB734B84A5}"/>
              </a:ext>
            </a:extLst>
          </p:cNvPr>
          <p:cNvSpPr/>
          <p:nvPr/>
        </p:nvSpPr>
        <p:spPr>
          <a:xfrm>
            <a:off x="166185" y="6263613"/>
            <a:ext cx="475260"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12</a:t>
            </a:r>
            <a:endParaRPr lang="es-419" b="1" dirty="0"/>
          </a:p>
        </p:txBody>
      </p:sp>
      <p:pic>
        <p:nvPicPr>
          <p:cNvPr id="7" name="Imagen 6">
            <a:extLst>
              <a:ext uri="{FF2B5EF4-FFF2-40B4-BE49-F238E27FC236}">
                <a16:creationId xmlns:a16="http://schemas.microsoft.com/office/drawing/2014/main" id="{EE3674F0-9676-487A-A725-A6E23547F474}"/>
              </a:ext>
            </a:extLst>
          </p:cNvPr>
          <p:cNvPicPr>
            <a:picLocks noChangeAspect="1"/>
          </p:cNvPicPr>
          <p:nvPr/>
        </p:nvPicPr>
        <p:blipFill rotWithShape="1">
          <a:blip r:embed="rId2"/>
          <a:srcRect b="23498"/>
          <a:stretch/>
        </p:blipFill>
        <p:spPr>
          <a:xfrm>
            <a:off x="2692883" y="4814249"/>
            <a:ext cx="5950833" cy="1746210"/>
          </a:xfrm>
          <a:prstGeom prst="rect">
            <a:avLst/>
          </a:prstGeom>
        </p:spPr>
      </p:pic>
      <p:sp>
        <p:nvSpPr>
          <p:cNvPr id="24" name="!!letrerob">
            <a:extLst>
              <a:ext uri="{FF2B5EF4-FFF2-40B4-BE49-F238E27FC236}">
                <a16:creationId xmlns:a16="http://schemas.microsoft.com/office/drawing/2014/main" id="{06A387CF-0048-4FB3-92A7-2BD4224AFF6D}"/>
              </a:ext>
            </a:extLst>
          </p:cNvPr>
          <p:cNvSpPr/>
          <p:nvPr/>
        </p:nvSpPr>
        <p:spPr>
          <a:xfrm>
            <a:off x="2598563" y="2554813"/>
            <a:ext cx="993558" cy="1091524"/>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fontAlgn="ctr">
              <a:spcBef>
                <a:spcPts val="600"/>
              </a:spcBef>
              <a:spcAft>
                <a:spcPts val="600"/>
              </a:spcAft>
            </a:pPr>
            <a:endParaRPr lang="es-419" sz="2400" i="0" u="none" strike="noStrike" dirty="0">
              <a:effectLst/>
            </a:endParaRPr>
          </a:p>
        </p:txBody>
      </p:sp>
      <p:pic>
        <p:nvPicPr>
          <p:cNvPr id="3" name="Imagen 2">
            <a:extLst>
              <a:ext uri="{FF2B5EF4-FFF2-40B4-BE49-F238E27FC236}">
                <a16:creationId xmlns:a16="http://schemas.microsoft.com/office/drawing/2014/main" id="{22BE82C2-1DAF-4ECD-A8A0-EDEB934F98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2540" b="81905" l="26310" r="77262">
                        <a14:foregroundMark x1="28095" y1="43651" x2="32381" y2="70952"/>
                        <a14:foregroundMark x1="32381" y1="70952" x2="57024" y2="78889"/>
                        <a14:foregroundMark x1="57024" y1="78889" x2="67619" y2="79524"/>
                        <a14:foregroundMark x1="67619" y1="79524" x2="74405" y2="58571"/>
                        <a14:foregroundMark x1="74405" y1="58571" x2="75952" y2="42698"/>
                        <a14:foregroundMark x1="75952" y1="42698" x2="68929" y2="51270"/>
                        <a14:foregroundMark x1="68929" y1="51270" x2="65833" y2="69524"/>
                        <a14:foregroundMark x1="65833" y1="69524" x2="57619" y2="74286"/>
                        <a14:foregroundMark x1="57619" y1="74286" x2="42976" y2="75238"/>
                        <a14:foregroundMark x1="42976" y1="75238" x2="32976" y2="66190"/>
                        <a14:foregroundMark x1="32976" y1="66190" x2="30952" y2="55238"/>
                        <a14:foregroundMark x1="30952" y1="55238" x2="33095" y2="41270"/>
                        <a14:foregroundMark x1="33095" y1="41270" x2="27381" y2="36984"/>
                        <a14:foregroundMark x1="27857" y1="58571" x2="27262" y2="74603"/>
                        <a14:foregroundMark x1="27262" y1="74603" x2="36786" y2="78095"/>
                        <a14:foregroundMark x1="36786" y1="78095" x2="49643" y2="74603"/>
                        <a14:foregroundMark x1="49643" y1="74603" x2="67619" y2="78571"/>
                        <a14:foregroundMark x1="67619" y1="78571" x2="74167" y2="71270"/>
                        <a14:foregroundMark x1="74167" y1="71270" x2="74048" y2="42063"/>
                        <a14:foregroundMark x1="73214" y1="67619" x2="67976" y2="76667"/>
                        <a14:foregroundMark x1="67976" y1="76667" x2="37738" y2="79683"/>
                        <a14:foregroundMark x1="37738" y1="79683" x2="28333" y2="79048"/>
                        <a14:foregroundMark x1="33214" y1="33968" x2="27143" y2="44286"/>
                        <a14:foregroundMark x1="27143" y1="44286" x2="27381" y2="79365"/>
                        <a14:foregroundMark x1="27381" y1="79365" x2="27381" y2="79365"/>
                        <a14:foregroundMark x1="30119" y1="76667" x2="38929" y2="75556"/>
                        <a14:foregroundMark x1="38929" y1="75556" x2="59286" y2="82698"/>
                        <a14:foregroundMark x1="59286" y1="82698" x2="70238" y2="81429"/>
                        <a14:foregroundMark x1="70238" y1="81429" x2="75000" y2="67619"/>
                        <a14:foregroundMark x1="75000" y1="67619" x2="75238" y2="39524"/>
                        <a14:foregroundMark x1="75238" y1="39524" x2="70952" y2="33333"/>
                        <a14:foregroundMark x1="70952" y1="34603" x2="75000" y2="34921"/>
                        <a14:foregroundMark x1="72024" y1="33651" x2="75476" y2="79683"/>
                        <a14:foregroundMark x1="75476" y1="80317" x2="26190" y2="81587"/>
                        <a14:foregroundMark x1="26190" y1="81587" x2="38690" y2="79683"/>
                        <a14:foregroundMark x1="38690" y1="79683" x2="53571" y2="82063"/>
                        <a14:foregroundMark x1="30119" y1="52381" x2="29405" y2="36032"/>
                        <a14:foregroundMark x1="29405" y1="36032" x2="32976" y2="31905"/>
                        <a14:foregroundMark x1="31905" y1="34921" x2="26310" y2="33651"/>
                        <a14:foregroundMark x1="72024" y1="33016" x2="77262" y2="43016"/>
                        <a14:foregroundMark x1="77262" y1="43016" x2="77262" y2="43016"/>
                        <a14:foregroundMark x1="71786" y1="33333" x2="74762" y2="33651"/>
                        <a14:foregroundMark x1="75000" y1="49365" x2="74524" y2="35873"/>
                        <a14:foregroundMark x1="74524" y1="35873" x2="75238" y2="33968"/>
                        <a14:foregroundMark x1="66905" y1="81746" x2="75000" y2="80635"/>
                      </a14:backgroundRemoval>
                    </a14:imgEffect>
                  </a14:imgLayer>
                </a14:imgProps>
              </a:ext>
            </a:extLst>
          </a:blip>
          <a:srcRect l="28829" t="5224" r="25533" b="20093"/>
          <a:stretch/>
        </p:blipFill>
        <p:spPr>
          <a:xfrm>
            <a:off x="8781847" y="538631"/>
            <a:ext cx="3052418" cy="3746284"/>
          </a:xfrm>
          <a:prstGeom prst="rect">
            <a:avLst/>
          </a:prstGeom>
        </p:spPr>
      </p:pic>
      <p:sp>
        <p:nvSpPr>
          <p:cNvPr id="17" name="CuadroTexto 16">
            <a:extLst>
              <a:ext uri="{FF2B5EF4-FFF2-40B4-BE49-F238E27FC236}">
                <a16:creationId xmlns:a16="http://schemas.microsoft.com/office/drawing/2014/main" id="{B7460BE5-225A-49D0-A006-50F92A5E85C1}"/>
              </a:ext>
            </a:extLst>
          </p:cNvPr>
          <p:cNvSpPr txBox="1"/>
          <p:nvPr/>
        </p:nvSpPr>
        <p:spPr>
          <a:xfrm>
            <a:off x="9062875" y="4503487"/>
            <a:ext cx="3888426" cy="1815882"/>
          </a:xfrm>
          <a:prstGeom prst="rect">
            <a:avLst/>
          </a:prstGeom>
          <a:noFill/>
        </p:spPr>
        <p:txBody>
          <a:bodyPr wrap="square">
            <a:spAutoFit/>
          </a:bodyPr>
          <a:lstStyle/>
          <a:p>
            <a:r>
              <a:rPr lang="es-ES" sz="1600" dirty="0"/>
              <a:t>Dureza Brinell: 146 - 180. </a:t>
            </a:r>
          </a:p>
          <a:p>
            <a:r>
              <a:rPr lang="es-ES" sz="1600" dirty="0">
                <a:solidFill>
                  <a:schemeClr val="bg1"/>
                </a:solidFill>
              </a:rPr>
              <a:t>Excelente maquinabilidad</a:t>
            </a:r>
          </a:p>
          <a:p>
            <a:r>
              <a:rPr lang="es-ES" sz="1600" dirty="0"/>
              <a:t>Buena resistencia a la corrosión </a:t>
            </a:r>
          </a:p>
          <a:p>
            <a:r>
              <a:rPr lang="es-ES" sz="1600" dirty="0">
                <a:solidFill>
                  <a:schemeClr val="bg1"/>
                </a:solidFill>
              </a:rPr>
              <a:t>Admite tratamientos superficiales</a:t>
            </a:r>
          </a:p>
          <a:p>
            <a:r>
              <a:rPr lang="es-ES" sz="1600" dirty="0"/>
              <a:t>Densidad 2830 kg/m3</a:t>
            </a:r>
          </a:p>
          <a:p>
            <a:r>
              <a:rPr lang="es-ES" sz="1600" dirty="0">
                <a:solidFill>
                  <a:schemeClr val="bg1"/>
                </a:solidFill>
              </a:rPr>
              <a:t>Módulo de elasticidad 71500 N/mm2</a:t>
            </a:r>
          </a:p>
          <a:p>
            <a:r>
              <a:rPr lang="es-ES" sz="1600" dirty="0"/>
              <a:t>Conductividad térmica 165 W/</a:t>
            </a:r>
            <a:r>
              <a:rPr lang="es-ES" sz="1600" dirty="0" err="1"/>
              <a:t>m°C</a:t>
            </a:r>
            <a:endParaRPr lang="es-419" sz="1600" dirty="0">
              <a:solidFill>
                <a:schemeClr val="bg1"/>
              </a:solidFill>
            </a:endParaRPr>
          </a:p>
        </p:txBody>
      </p:sp>
      <p:sp>
        <p:nvSpPr>
          <p:cNvPr id="12" name="!!letreroa">
            <a:extLst>
              <a:ext uri="{FF2B5EF4-FFF2-40B4-BE49-F238E27FC236}">
                <a16:creationId xmlns:a16="http://schemas.microsoft.com/office/drawing/2014/main" id="{D7DB4362-6593-4A89-9CA1-8AEF8A9E86AF}"/>
              </a:ext>
            </a:extLst>
          </p:cNvPr>
          <p:cNvSpPr/>
          <p:nvPr/>
        </p:nvSpPr>
        <p:spPr>
          <a:xfrm>
            <a:off x="4533616" y="874362"/>
            <a:ext cx="3124768" cy="650112"/>
          </a:xfrm>
          <a:prstGeom prst="roundRect">
            <a:avLst>
              <a:gd name="adj" fmla="val 13370"/>
            </a:avLst>
          </a:prstGeom>
          <a:solidFill>
            <a:srgbClr val="EF904F"/>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dirty="0">
                <a:solidFill>
                  <a:schemeClr val="tx1"/>
                </a:solidFill>
                <a:latin typeface="Calibri" panose="020F0502020204030204" pitchFamily="34" charset="0"/>
                <a:ea typeface="Calibri" panose="020F0502020204030204" pitchFamily="34" charset="0"/>
              </a:rPr>
              <a:t>3</a:t>
            </a:r>
            <a:r>
              <a:rPr lang="es-EC" sz="1800" dirty="0">
                <a:solidFill>
                  <a:schemeClr val="tx1"/>
                </a:solidFill>
                <a:effectLst/>
                <a:latin typeface="Calibri" panose="020F0502020204030204" pitchFamily="34" charset="0"/>
                <a:ea typeface="Calibri" panose="020F0502020204030204" pitchFamily="34" charset="0"/>
              </a:rPr>
              <a:t>. Selecci</a:t>
            </a:r>
            <a:r>
              <a:rPr lang="es-EC" dirty="0">
                <a:solidFill>
                  <a:schemeClr val="tx1"/>
                </a:solidFill>
                <a:latin typeface="Calibri" panose="020F0502020204030204" pitchFamily="34" charset="0"/>
                <a:ea typeface="Calibri" panose="020F0502020204030204" pitchFamily="34" charset="0"/>
              </a:rPr>
              <a:t>ón de materia prima</a:t>
            </a:r>
            <a:endParaRPr lang="es-EC" sz="1800" dirty="0">
              <a:solidFill>
                <a:schemeClr val="tx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851752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1">
            <a:extLst>
              <a:ext uri="{FF2B5EF4-FFF2-40B4-BE49-F238E27FC236}">
                <a16:creationId xmlns:a16="http://schemas.microsoft.com/office/drawing/2014/main" id="{5A687537-3689-42C9-98EB-0857CA035414}"/>
              </a:ext>
            </a:extLst>
          </p:cNvPr>
          <p:cNvSpPr/>
          <p:nvPr/>
        </p:nvSpPr>
        <p:spPr>
          <a:xfrm>
            <a:off x="2297576" y="396298"/>
            <a:ext cx="360000" cy="36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8" name="!!a2">
            <a:extLst>
              <a:ext uri="{FF2B5EF4-FFF2-40B4-BE49-F238E27FC236}">
                <a16:creationId xmlns:a16="http://schemas.microsoft.com/office/drawing/2014/main" id="{625A85C2-5A32-40B2-9C44-E985B52105FA}"/>
              </a:ext>
            </a:extLst>
          </p:cNvPr>
          <p:cNvSpPr/>
          <p:nvPr/>
        </p:nvSpPr>
        <p:spPr>
          <a:xfrm>
            <a:off x="2746882" y="396298"/>
            <a:ext cx="360000" cy="36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9" name="!!letreroc">
            <a:extLst>
              <a:ext uri="{FF2B5EF4-FFF2-40B4-BE49-F238E27FC236}">
                <a16:creationId xmlns:a16="http://schemas.microsoft.com/office/drawing/2014/main" id="{C084C751-8080-4502-BDCD-C5F981A9DB84}"/>
              </a:ext>
            </a:extLst>
          </p:cNvPr>
          <p:cNvSpPr/>
          <p:nvPr/>
        </p:nvSpPr>
        <p:spPr>
          <a:xfrm>
            <a:off x="3196188" y="396298"/>
            <a:ext cx="360000" cy="36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0" name="!!letrerob">
            <a:extLst>
              <a:ext uri="{FF2B5EF4-FFF2-40B4-BE49-F238E27FC236}">
                <a16:creationId xmlns:a16="http://schemas.microsoft.com/office/drawing/2014/main" id="{9B20891B-2410-4E5A-AD77-037284DDE659}"/>
              </a:ext>
            </a:extLst>
          </p:cNvPr>
          <p:cNvSpPr/>
          <p:nvPr/>
        </p:nvSpPr>
        <p:spPr>
          <a:xfrm>
            <a:off x="3645495" y="396298"/>
            <a:ext cx="360000" cy="36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6" name="Imagen 15">
            <a:extLst>
              <a:ext uri="{FF2B5EF4-FFF2-40B4-BE49-F238E27FC236}">
                <a16:creationId xmlns:a16="http://schemas.microsoft.com/office/drawing/2014/main" id="{1E8FCA52-F19D-4070-BC7A-2FECE62EDC1F}"/>
              </a:ext>
            </a:extLst>
          </p:cNvPr>
          <p:cNvPicPr/>
          <p:nvPr/>
        </p:nvPicPr>
        <p:blipFill rotWithShape="1">
          <a:blip r:embed="rId2"/>
          <a:srcRect l="25128"/>
          <a:stretch/>
        </p:blipFill>
        <p:spPr bwMode="auto">
          <a:xfrm rot="5400000">
            <a:off x="600195" y="3821890"/>
            <a:ext cx="924666" cy="1556598"/>
          </a:xfrm>
          <a:prstGeom prst="rect">
            <a:avLst/>
          </a:prstGeom>
          <a:ln>
            <a:noFill/>
          </a:ln>
          <a:extLst>
            <a:ext uri="{53640926-AAD7-44D8-BBD7-CCE9431645EC}">
              <a14:shadowObscured xmlns:a14="http://schemas.microsoft.com/office/drawing/2010/main"/>
            </a:ext>
          </a:extLst>
        </p:spPr>
      </p:pic>
      <p:pic>
        <p:nvPicPr>
          <p:cNvPr id="4" name="Imagen 3">
            <a:extLst>
              <a:ext uri="{FF2B5EF4-FFF2-40B4-BE49-F238E27FC236}">
                <a16:creationId xmlns:a16="http://schemas.microsoft.com/office/drawing/2014/main" id="{8254181B-9ABB-4A5F-9CCF-B56C115B056A}"/>
              </a:ext>
            </a:extLst>
          </p:cNvPr>
          <p:cNvPicPr>
            <a:picLocks noChangeAspect="1"/>
          </p:cNvPicPr>
          <p:nvPr/>
        </p:nvPicPr>
        <p:blipFill>
          <a:blip r:embed="rId3"/>
          <a:stretch>
            <a:fillRect/>
          </a:stretch>
        </p:blipFill>
        <p:spPr>
          <a:xfrm>
            <a:off x="2297576" y="3415886"/>
            <a:ext cx="4023888" cy="2261043"/>
          </a:xfrm>
          <a:prstGeom prst="rect">
            <a:avLst/>
          </a:prstGeom>
        </p:spPr>
      </p:pic>
      <p:sp>
        <p:nvSpPr>
          <p:cNvPr id="32" name="Rectángulo: esquinas redondeadas 31">
            <a:extLst>
              <a:ext uri="{FF2B5EF4-FFF2-40B4-BE49-F238E27FC236}">
                <a16:creationId xmlns:a16="http://schemas.microsoft.com/office/drawing/2014/main" id="{9C73A6EF-BEB2-43E4-9874-64E3342E786F}"/>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effectLst/>
                <a:latin typeface="Calibri" panose="020F0502020204030204" pitchFamily="34" charset="0"/>
              </a:rPr>
              <a:t>Manufactura</a:t>
            </a:r>
            <a:endParaRPr lang="es-419" sz="2400" b="1" dirty="0">
              <a:effectLst/>
              <a:latin typeface="Calibri" panose="020F0502020204030204" pitchFamily="34" charset="0"/>
            </a:endParaRPr>
          </a:p>
        </p:txBody>
      </p:sp>
      <p:sp>
        <p:nvSpPr>
          <p:cNvPr id="9" name="!!nro">
            <a:extLst>
              <a:ext uri="{FF2B5EF4-FFF2-40B4-BE49-F238E27FC236}">
                <a16:creationId xmlns:a16="http://schemas.microsoft.com/office/drawing/2014/main" id="{9E834317-D4E4-4ED9-9D4F-D3BB734B84A5}"/>
              </a:ext>
            </a:extLst>
          </p:cNvPr>
          <p:cNvSpPr/>
          <p:nvPr/>
        </p:nvSpPr>
        <p:spPr>
          <a:xfrm>
            <a:off x="166185" y="6263613"/>
            <a:ext cx="475260"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13</a:t>
            </a:r>
            <a:endParaRPr lang="es-419" b="1" dirty="0"/>
          </a:p>
        </p:txBody>
      </p:sp>
      <p:pic>
        <p:nvPicPr>
          <p:cNvPr id="26" name="Imagen 25">
            <a:extLst>
              <a:ext uri="{FF2B5EF4-FFF2-40B4-BE49-F238E27FC236}">
                <a16:creationId xmlns:a16="http://schemas.microsoft.com/office/drawing/2014/main" id="{14216601-3D8C-420F-BC78-6ED8751FC032}"/>
              </a:ext>
            </a:extLst>
          </p:cNvPr>
          <p:cNvPicPr/>
          <p:nvPr/>
        </p:nvPicPr>
        <p:blipFill rotWithShape="1">
          <a:blip r:embed="rId4">
            <a:clrChange>
              <a:clrFrom>
                <a:srgbClr val="FFFFFF"/>
              </a:clrFrom>
              <a:clrTo>
                <a:srgbClr val="FFFFFF">
                  <a:alpha val="0"/>
                </a:srgbClr>
              </a:clrTo>
            </a:clrChange>
          </a:blip>
          <a:srcRect l="1909" t="10661" r="2772" b="13763"/>
          <a:stretch/>
        </p:blipFill>
        <p:spPr bwMode="auto">
          <a:xfrm>
            <a:off x="166185" y="1878607"/>
            <a:ext cx="6876060" cy="1268087"/>
          </a:xfrm>
          <a:prstGeom prst="rect">
            <a:avLst/>
          </a:prstGeom>
          <a:ln>
            <a:noFill/>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769B2FB7-8320-48B5-A1E5-5F7CC993944E}"/>
              </a:ext>
            </a:extLst>
          </p:cNvPr>
          <p:cNvPicPr>
            <a:picLocks noChangeAspect="1"/>
          </p:cNvPicPr>
          <p:nvPr/>
        </p:nvPicPr>
        <p:blipFill>
          <a:blip r:embed="rId5"/>
          <a:stretch>
            <a:fillRect/>
          </a:stretch>
        </p:blipFill>
        <p:spPr>
          <a:xfrm>
            <a:off x="8037034" y="2873319"/>
            <a:ext cx="3372099" cy="2529074"/>
          </a:xfrm>
          <a:prstGeom prst="rect">
            <a:avLst/>
          </a:prstGeom>
        </p:spPr>
      </p:pic>
      <p:pic>
        <p:nvPicPr>
          <p:cNvPr id="5" name="Imagen 4">
            <a:extLst>
              <a:ext uri="{FF2B5EF4-FFF2-40B4-BE49-F238E27FC236}">
                <a16:creationId xmlns:a16="http://schemas.microsoft.com/office/drawing/2014/main" id="{5F2D6F52-2F08-42B2-B6A2-FD71621AD274}"/>
              </a:ext>
            </a:extLst>
          </p:cNvPr>
          <p:cNvPicPr>
            <a:picLocks noChangeAspect="1"/>
          </p:cNvPicPr>
          <p:nvPr/>
        </p:nvPicPr>
        <p:blipFill rotWithShape="1">
          <a:blip r:embed="rId6"/>
          <a:srcRect l="-3420" t="-3343" r="-1" b="-1"/>
          <a:stretch/>
        </p:blipFill>
        <p:spPr>
          <a:xfrm>
            <a:off x="321663" y="3279728"/>
            <a:ext cx="759619" cy="759046"/>
          </a:xfrm>
          <a:prstGeom prst="rect">
            <a:avLst/>
          </a:prstGeom>
        </p:spPr>
      </p:pic>
      <p:pic>
        <p:nvPicPr>
          <p:cNvPr id="15" name="Imagen 14">
            <a:extLst>
              <a:ext uri="{FF2B5EF4-FFF2-40B4-BE49-F238E27FC236}">
                <a16:creationId xmlns:a16="http://schemas.microsoft.com/office/drawing/2014/main" id="{38C74C38-4CD1-481C-B871-DF7884A1B960}"/>
              </a:ext>
            </a:extLst>
          </p:cNvPr>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39813" t="14301" r="36268" b="65012"/>
          <a:stretch/>
        </p:blipFill>
        <p:spPr bwMode="auto">
          <a:xfrm>
            <a:off x="1175071" y="3306296"/>
            <a:ext cx="660255" cy="702032"/>
          </a:xfrm>
          <a:prstGeom prst="rect">
            <a:avLst/>
          </a:prstGeom>
          <a:noFill/>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B0C4251E-40CD-4821-99B7-45CCADC90DFA}"/>
              </a:ext>
            </a:extLst>
          </p:cNvPr>
          <p:cNvPicPr>
            <a:picLocks noChangeAspect="1"/>
          </p:cNvPicPr>
          <p:nvPr/>
        </p:nvPicPr>
        <p:blipFill rotWithShape="1">
          <a:blip r:embed="rId9"/>
          <a:srcRect l="13358" t="-2546" r="11963" b="2546"/>
          <a:stretch/>
        </p:blipFill>
        <p:spPr>
          <a:xfrm>
            <a:off x="588929" y="5280935"/>
            <a:ext cx="920708" cy="92466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letreroa">
            <a:extLst>
              <a:ext uri="{FF2B5EF4-FFF2-40B4-BE49-F238E27FC236}">
                <a16:creationId xmlns:a16="http://schemas.microsoft.com/office/drawing/2014/main" id="{B1298BC1-45C5-4527-9C99-B457C5492188}"/>
              </a:ext>
            </a:extLst>
          </p:cNvPr>
          <p:cNvSpPr/>
          <p:nvPr/>
        </p:nvSpPr>
        <p:spPr>
          <a:xfrm>
            <a:off x="1873384" y="1181071"/>
            <a:ext cx="2436136" cy="613344"/>
          </a:xfrm>
          <a:prstGeom prst="roundRect">
            <a:avLst>
              <a:gd name="adj" fmla="val 17402"/>
            </a:avLst>
          </a:prstGeom>
          <a:solidFill>
            <a:srgbClr val="EF904F"/>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600"/>
              </a:spcBef>
            </a:pPr>
            <a:r>
              <a:rPr lang="es-EC" sz="2400" dirty="0">
                <a:solidFill>
                  <a:schemeClr val="tx1"/>
                </a:solidFill>
                <a:effectLst/>
                <a:latin typeface="Noto Sans Symbols"/>
                <a:ea typeface="Noto Sans Symbols"/>
                <a:cs typeface="Noto Sans Symbols"/>
              </a:rPr>
              <a:t>4. CAM</a:t>
            </a:r>
            <a:endParaRPr lang="es-419" sz="2400" i="0" u="none" strike="noStrike" dirty="0">
              <a:solidFill>
                <a:schemeClr val="tx1"/>
              </a:solidFill>
              <a:effectLst/>
            </a:endParaRPr>
          </a:p>
        </p:txBody>
      </p:sp>
      <p:sp>
        <p:nvSpPr>
          <p:cNvPr id="14" name="!!letrerod">
            <a:extLst>
              <a:ext uri="{FF2B5EF4-FFF2-40B4-BE49-F238E27FC236}">
                <a16:creationId xmlns:a16="http://schemas.microsoft.com/office/drawing/2014/main" id="{31119194-5981-413C-A9C8-DF9A65A1B998}"/>
              </a:ext>
            </a:extLst>
          </p:cNvPr>
          <p:cNvSpPr/>
          <p:nvPr/>
        </p:nvSpPr>
        <p:spPr>
          <a:xfrm>
            <a:off x="9282438" y="1181071"/>
            <a:ext cx="2433105" cy="613344"/>
          </a:xfrm>
          <a:prstGeom prst="roundRect">
            <a:avLst>
              <a:gd name="adj" fmla="val 20880"/>
            </a:avLst>
          </a:prstGeom>
          <a:solidFill>
            <a:srgbClr val="EF904F"/>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rtl="0" eaLnBrk="1" fontAlgn="ctr" latinLnBrk="0" hangingPunct="1">
              <a:lnSpc>
                <a:spcPct val="115000"/>
              </a:lnSpc>
              <a:spcBef>
                <a:spcPts val="600"/>
              </a:spcBef>
              <a:spcAft>
                <a:spcPts val="600"/>
              </a:spcAft>
            </a:pPr>
            <a:r>
              <a:rPr lang="es-EC" sz="2400" dirty="0">
                <a:solidFill>
                  <a:schemeClr val="tx1"/>
                </a:solidFill>
                <a:latin typeface="Noto Sans Symbols"/>
                <a:ea typeface="Noto Sans Symbols"/>
                <a:cs typeface="Noto Sans Symbols"/>
              </a:rPr>
              <a:t>5. Fabricación</a:t>
            </a:r>
            <a:endParaRPr lang="es-419" sz="2400" i="0" u="none" strike="noStrike" dirty="0">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24471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a1">
            <a:extLst>
              <a:ext uri="{FF2B5EF4-FFF2-40B4-BE49-F238E27FC236}">
                <a16:creationId xmlns:a16="http://schemas.microsoft.com/office/drawing/2014/main" id="{B1CF0BDD-21EE-4FE5-9E4E-244A6C6F56F4}"/>
              </a:ext>
            </a:extLst>
          </p:cNvPr>
          <p:cNvSpPr/>
          <p:nvPr/>
        </p:nvSpPr>
        <p:spPr>
          <a:xfrm>
            <a:off x="1054328" y="-379454"/>
            <a:ext cx="4387827" cy="7616907"/>
          </a:xfrm>
          <a:prstGeom prst="rect">
            <a:avLst/>
          </a:prstGeom>
          <a:solidFill>
            <a:srgbClr val="EF904F"/>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pic>
        <p:nvPicPr>
          <p:cNvPr id="20" name="Imagen 19">
            <a:extLst>
              <a:ext uri="{FF2B5EF4-FFF2-40B4-BE49-F238E27FC236}">
                <a16:creationId xmlns:a16="http://schemas.microsoft.com/office/drawing/2014/main" id="{86516331-6540-4C7C-81E4-08C673FF3A69}"/>
              </a:ext>
            </a:extLst>
          </p:cNvPr>
          <p:cNvPicPr/>
          <p:nvPr/>
        </p:nvPicPr>
        <p:blipFill rotWithShape="1">
          <a:blip r:embed="rId2">
            <a:extLst>
              <a:ext uri="{28A0092B-C50C-407E-A947-70E740481C1C}">
                <a14:useLocalDpi xmlns:a14="http://schemas.microsoft.com/office/drawing/2010/main" val="0"/>
              </a:ext>
            </a:extLst>
          </a:blip>
          <a:srcRect l="4999" t="6607" r="63113" b="36445"/>
          <a:stretch/>
        </p:blipFill>
        <p:spPr bwMode="auto">
          <a:xfrm>
            <a:off x="1880722" y="1435853"/>
            <a:ext cx="3435653" cy="4578805"/>
          </a:xfrm>
          <a:prstGeom prst="rect">
            <a:avLst/>
          </a:prstGeom>
          <a:noFill/>
          <a:ln>
            <a:noFill/>
          </a:ln>
          <a:extLst>
            <a:ext uri="{53640926-AAD7-44D8-BBD7-CCE9431645EC}">
              <a14:shadowObscured xmlns:a14="http://schemas.microsoft.com/office/drawing/2010/main"/>
            </a:ext>
          </a:extLst>
        </p:spPr>
      </p:pic>
      <p:sp>
        <p:nvSpPr>
          <p:cNvPr id="32" name="Rectángulo: esquinas redondeadas 31">
            <a:extLst>
              <a:ext uri="{FF2B5EF4-FFF2-40B4-BE49-F238E27FC236}">
                <a16:creationId xmlns:a16="http://schemas.microsoft.com/office/drawing/2014/main" id="{9C73A6EF-BEB2-43E4-9874-64E3342E786F}"/>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Prototipado</a:t>
            </a:r>
            <a:endParaRPr lang="es-419" sz="2400" b="1" dirty="0">
              <a:effectLst/>
              <a:latin typeface="Calibri" panose="020F0502020204030204" pitchFamily="34" charset="0"/>
            </a:endParaRPr>
          </a:p>
        </p:txBody>
      </p:sp>
      <p:sp>
        <p:nvSpPr>
          <p:cNvPr id="15" name="!!nro">
            <a:extLst>
              <a:ext uri="{FF2B5EF4-FFF2-40B4-BE49-F238E27FC236}">
                <a16:creationId xmlns:a16="http://schemas.microsoft.com/office/drawing/2014/main" id="{E2DCD68B-F255-4E2D-99B4-313F0919C5C4}"/>
              </a:ext>
            </a:extLst>
          </p:cNvPr>
          <p:cNvSpPr/>
          <p:nvPr/>
        </p:nvSpPr>
        <p:spPr>
          <a:xfrm>
            <a:off x="166185" y="6263613"/>
            <a:ext cx="543499"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14</a:t>
            </a:r>
            <a:endParaRPr lang="es-419" b="1" dirty="0"/>
          </a:p>
        </p:txBody>
      </p:sp>
      <p:sp>
        <p:nvSpPr>
          <p:cNvPr id="34" name="!!a2">
            <a:extLst>
              <a:ext uri="{FF2B5EF4-FFF2-40B4-BE49-F238E27FC236}">
                <a16:creationId xmlns:a16="http://schemas.microsoft.com/office/drawing/2014/main" id="{5F9FBDC3-C2C2-4F27-8B6C-C8BDC6F43E8A}"/>
              </a:ext>
            </a:extLst>
          </p:cNvPr>
          <p:cNvSpPr/>
          <p:nvPr/>
        </p:nvSpPr>
        <p:spPr>
          <a:xfrm>
            <a:off x="5301628" y="4471934"/>
            <a:ext cx="6881678" cy="2386066"/>
          </a:xfrm>
          <a:prstGeom prst="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fontAlgn="ctr">
              <a:spcBef>
                <a:spcPts val="600"/>
              </a:spcBef>
              <a:spcAft>
                <a:spcPts val="600"/>
              </a:spcAft>
              <a:buFont typeface="Arial" panose="020B0604020202020204" pitchFamily="34" charset="0"/>
              <a:buChar char="•"/>
            </a:pPr>
            <a:r>
              <a:rPr lang="es-EC" sz="2000" b="1" i="0" u="none" strike="noStrike" kern="1200" dirty="0">
                <a:solidFill>
                  <a:srgbClr val="000000"/>
                </a:solidFill>
                <a:effectLst/>
              </a:rPr>
              <a:t>Comunicar</a:t>
            </a:r>
            <a:r>
              <a:rPr lang="es-EC" sz="2000" i="0" u="none" strike="noStrike" kern="1200" dirty="0">
                <a:solidFill>
                  <a:srgbClr val="000000"/>
                </a:solidFill>
                <a:effectLst/>
              </a:rPr>
              <a:t> el concepto</a:t>
            </a:r>
            <a:endParaRPr lang="es-419" sz="2000" i="0" u="none" strike="noStrike" dirty="0">
              <a:effectLst/>
            </a:endParaRPr>
          </a:p>
          <a:p>
            <a:pPr marL="742950" lvl="1" indent="-285750" fontAlgn="ctr">
              <a:spcBef>
                <a:spcPts val="600"/>
              </a:spcBef>
              <a:spcAft>
                <a:spcPts val="600"/>
              </a:spcAft>
              <a:buFont typeface="Arial" panose="020B0604020202020204" pitchFamily="34" charset="0"/>
              <a:buChar char="•"/>
            </a:pPr>
            <a:r>
              <a:rPr lang="es-EC" sz="2000" i="0" u="none" strike="noStrike" kern="1200" dirty="0">
                <a:solidFill>
                  <a:srgbClr val="000000"/>
                </a:solidFill>
                <a:effectLst/>
              </a:rPr>
              <a:t>Identificar errores en el archivo CAD</a:t>
            </a:r>
            <a:endParaRPr lang="es-419" sz="2000" i="0" u="none" strike="noStrike" dirty="0">
              <a:effectLst/>
            </a:endParaRPr>
          </a:p>
          <a:p>
            <a:pPr marL="742950" lvl="1" indent="-285750" fontAlgn="ctr">
              <a:spcBef>
                <a:spcPts val="600"/>
              </a:spcBef>
              <a:spcAft>
                <a:spcPts val="600"/>
              </a:spcAft>
              <a:buFont typeface="Arial" panose="020B0604020202020204" pitchFamily="34" charset="0"/>
              <a:buChar char="•"/>
            </a:pPr>
            <a:r>
              <a:rPr lang="es-EC" sz="2000" i="0" u="none" strike="noStrike" kern="1200" dirty="0">
                <a:solidFill>
                  <a:srgbClr val="000000"/>
                </a:solidFill>
                <a:effectLst/>
              </a:rPr>
              <a:t>Impresión 3D</a:t>
            </a:r>
            <a:endParaRPr lang="es-419" sz="2000" i="0" u="none" strike="noStrike" dirty="0">
              <a:effectLst/>
            </a:endParaRPr>
          </a:p>
          <a:p>
            <a:pPr marL="742950" lvl="1" indent="-285750" fontAlgn="ctr">
              <a:spcBef>
                <a:spcPts val="600"/>
              </a:spcBef>
              <a:spcAft>
                <a:spcPts val="600"/>
              </a:spcAft>
              <a:buFont typeface="Arial" panose="020B0604020202020204" pitchFamily="34" charset="0"/>
              <a:buChar char="•"/>
            </a:pPr>
            <a:r>
              <a:rPr lang="es-EC" sz="2000" i="0" u="none" strike="noStrike" kern="1200" dirty="0">
                <a:solidFill>
                  <a:srgbClr val="000000"/>
                </a:solidFill>
                <a:effectLst/>
              </a:rPr>
              <a:t>ABS</a:t>
            </a:r>
            <a:endParaRPr lang="es-419" sz="2000" i="0" u="none" strike="noStrike" dirty="0">
              <a:effectLst/>
            </a:endParaRPr>
          </a:p>
        </p:txBody>
      </p:sp>
      <p:sp>
        <p:nvSpPr>
          <p:cNvPr id="22" name="Rectángulo: esquinas redondeadas 21">
            <a:extLst>
              <a:ext uri="{FF2B5EF4-FFF2-40B4-BE49-F238E27FC236}">
                <a16:creationId xmlns:a16="http://schemas.microsoft.com/office/drawing/2014/main" id="{DF5483C6-37D6-42F2-9D52-7A20904183AB}"/>
              </a:ext>
            </a:extLst>
          </p:cNvPr>
          <p:cNvSpPr/>
          <p:nvPr/>
        </p:nvSpPr>
        <p:spPr>
          <a:xfrm rot="10800000">
            <a:off x="1156052" y="1372994"/>
            <a:ext cx="620844" cy="4641664"/>
          </a:xfrm>
          <a:prstGeom prst="round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ES" sz="2400" dirty="0"/>
              <a:t>E x p l o r a t o r i o</a:t>
            </a:r>
            <a:endParaRPr lang="es-419" sz="2400" dirty="0"/>
          </a:p>
        </p:txBody>
      </p:sp>
    </p:spTree>
    <p:extLst>
      <p:ext uri="{BB962C8B-B14F-4D97-AF65-F5344CB8AC3E}">
        <p14:creationId xmlns:p14="http://schemas.microsoft.com/office/powerpoint/2010/main" val="3719903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a1">
            <a:extLst>
              <a:ext uri="{FF2B5EF4-FFF2-40B4-BE49-F238E27FC236}">
                <a16:creationId xmlns:a16="http://schemas.microsoft.com/office/drawing/2014/main" id="{B1CF0BDD-21EE-4FE5-9E4E-244A6C6F56F4}"/>
              </a:ext>
            </a:extLst>
          </p:cNvPr>
          <p:cNvSpPr/>
          <p:nvPr/>
        </p:nvSpPr>
        <p:spPr>
          <a:xfrm>
            <a:off x="1054328" y="-379454"/>
            <a:ext cx="4387827" cy="7616907"/>
          </a:xfrm>
          <a:prstGeom prst="rect">
            <a:avLst/>
          </a:prstGeom>
          <a:solidFill>
            <a:srgbClr val="EF904F"/>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32" name="Rectángulo: esquinas redondeadas 31">
            <a:extLst>
              <a:ext uri="{FF2B5EF4-FFF2-40B4-BE49-F238E27FC236}">
                <a16:creationId xmlns:a16="http://schemas.microsoft.com/office/drawing/2014/main" id="{9C73A6EF-BEB2-43E4-9874-64E3342E786F}"/>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Prototipado</a:t>
            </a:r>
            <a:endParaRPr lang="es-419" sz="2400" b="1" dirty="0">
              <a:effectLst/>
              <a:latin typeface="Calibri" panose="020F0502020204030204" pitchFamily="34" charset="0"/>
            </a:endParaRPr>
          </a:p>
        </p:txBody>
      </p:sp>
      <p:sp>
        <p:nvSpPr>
          <p:cNvPr id="15" name="!!nro">
            <a:extLst>
              <a:ext uri="{FF2B5EF4-FFF2-40B4-BE49-F238E27FC236}">
                <a16:creationId xmlns:a16="http://schemas.microsoft.com/office/drawing/2014/main" id="{E2DCD68B-F255-4E2D-99B4-313F0919C5C4}"/>
              </a:ext>
            </a:extLst>
          </p:cNvPr>
          <p:cNvSpPr/>
          <p:nvPr/>
        </p:nvSpPr>
        <p:spPr>
          <a:xfrm>
            <a:off x="166185" y="6263613"/>
            <a:ext cx="543499"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15</a:t>
            </a:r>
            <a:endParaRPr lang="es-419" b="1" dirty="0"/>
          </a:p>
        </p:txBody>
      </p:sp>
      <p:sp>
        <p:nvSpPr>
          <p:cNvPr id="34" name="!!a2">
            <a:extLst>
              <a:ext uri="{FF2B5EF4-FFF2-40B4-BE49-F238E27FC236}">
                <a16:creationId xmlns:a16="http://schemas.microsoft.com/office/drawing/2014/main" id="{5F9FBDC3-C2C2-4F27-8B6C-C8BDC6F43E8A}"/>
              </a:ext>
            </a:extLst>
          </p:cNvPr>
          <p:cNvSpPr/>
          <p:nvPr/>
        </p:nvSpPr>
        <p:spPr>
          <a:xfrm>
            <a:off x="5301628" y="4471934"/>
            <a:ext cx="6881678" cy="2386066"/>
          </a:xfrm>
          <a:prstGeom prst="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fontAlgn="ctr">
              <a:spcBef>
                <a:spcPts val="600"/>
              </a:spcBef>
              <a:spcAft>
                <a:spcPts val="600"/>
              </a:spcAft>
              <a:buFont typeface="Arial" panose="020B0604020202020204" pitchFamily="34" charset="0"/>
              <a:buChar char="•"/>
            </a:pPr>
            <a:r>
              <a:rPr lang="es-EC" sz="2000" b="1" i="0" u="none" strike="noStrike" kern="1200" dirty="0">
                <a:solidFill>
                  <a:srgbClr val="000000"/>
                </a:solidFill>
                <a:effectLst/>
              </a:rPr>
              <a:t>Comprobar el ajuste</a:t>
            </a:r>
            <a:r>
              <a:rPr lang="es-EC" sz="2000" i="0" u="none" strike="noStrike" kern="1200" dirty="0">
                <a:solidFill>
                  <a:srgbClr val="000000"/>
                </a:solidFill>
                <a:effectLst/>
              </a:rPr>
              <a:t> geométrico con el equipo</a:t>
            </a:r>
            <a:endParaRPr lang="es-419" sz="2000" i="0" u="none" strike="noStrike" dirty="0">
              <a:effectLst/>
            </a:endParaRPr>
          </a:p>
          <a:p>
            <a:pPr marL="742950" lvl="1" indent="-285750" fontAlgn="ctr">
              <a:spcBef>
                <a:spcPts val="600"/>
              </a:spcBef>
              <a:spcAft>
                <a:spcPts val="600"/>
              </a:spcAft>
              <a:buFont typeface="Arial" panose="020B0604020202020204" pitchFamily="34" charset="0"/>
              <a:buChar char="•"/>
            </a:pPr>
            <a:r>
              <a:rPr lang="es-EC" sz="2000" i="0" u="none" strike="noStrike" kern="1200" dirty="0">
                <a:solidFill>
                  <a:srgbClr val="000000"/>
                </a:solidFill>
                <a:effectLst/>
              </a:rPr>
              <a:t>Desarrollar el proceso de fabricación</a:t>
            </a:r>
            <a:endParaRPr lang="es-419" sz="2000" i="0" u="none" strike="noStrike" dirty="0">
              <a:effectLst/>
            </a:endParaRPr>
          </a:p>
          <a:p>
            <a:pPr marL="742950" lvl="1" indent="-285750" fontAlgn="ctr">
              <a:spcBef>
                <a:spcPts val="600"/>
              </a:spcBef>
              <a:spcAft>
                <a:spcPts val="600"/>
              </a:spcAft>
              <a:buFont typeface="Arial" panose="020B0604020202020204" pitchFamily="34" charset="0"/>
              <a:buChar char="•"/>
            </a:pPr>
            <a:r>
              <a:rPr lang="es-EC" sz="2000" i="0" u="none" strike="noStrike" kern="1200" dirty="0">
                <a:solidFill>
                  <a:srgbClr val="000000"/>
                </a:solidFill>
                <a:effectLst/>
              </a:rPr>
              <a:t>Mecanizado CNC</a:t>
            </a:r>
            <a:endParaRPr lang="es-419" sz="2000" i="0" u="none" strike="noStrike" dirty="0">
              <a:effectLst/>
            </a:endParaRPr>
          </a:p>
          <a:p>
            <a:pPr marL="742950" lvl="1" indent="-285750" fontAlgn="ctr">
              <a:spcBef>
                <a:spcPts val="600"/>
              </a:spcBef>
              <a:spcAft>
                <a:spcPts val="600"/>
              </a:spcAft>
              <a:buFont typeface="Arial" panose="020B0604020202020204" pitchFamily="34" charset="0"/>
              <a:buChar char="•"/>
            </a:pPr>
            <a:r>
              <a:rPr lang="es-EC" sz="2000" i="0" u="none" strike="noStrike" kern="1200" dirty="0">
                <a:solidFill>
                  <a:srgbClr val="000000"/>
                </a:solidFill>
                <a:effectLst/>
              </a:rPr>
              <a:t>Nylon</a:t>
            </a:r>
            <a:endParaRPr lang="es-419" sz="2000" i="0" u="none" strike="noStrike" dirty="0">
              <a:effectLst/>
            </a:endParaRPr>
          </a:p>
        </p:txBody>
      </p:sp>
      <p:sp>
        <p:nvSpPr>
          <p:cNvPr id="19" name="Rectángulo: esquinas redondeadas 18">
            <a:extLst>
              <a:ext uri="{FF2B5EF4-FFF2-40B4-BE49-F238E27FC236}">
                <a16:creationId xmlns:a16="http://schemas.microsoft.com/office/drawing/2014/main" id="{DF8ABBE0-0A2B-45BF-9138-B203F6A2EBCA}"/>
              </a:ext>
            </a:extLst>
          </p:cNvPr>
          <p:cNvSpPr/>
          <p:nvPr/>
        </p:nvSpPr>
        <p:spPr>
          <a:xfrm rot="10800000">
            <a:off x="1141308" y="1372994"/>
            <a:ext cx="620844" cy="4641664"/>
          </a:xfrm>
          <a:prstGeom prst="round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ES" sz="2400" dirty="0"/>
              <a:t>F u n c i o n a l</a:t>
            </a:r>
            <a:endParaRPr lang="es-419" sz="2400" dirty="0"/>
          </a:p>
        </p:txBody>
      </p:sp>
      <p:pic>
        <p:nvPicPr>
          <p:cNvPr id="25" name="Imagen 24">
            <a:extLst>
              <a:ext uri="{FF2B5EF4-FFF2-40B4-BE49-F238E27FC236}">
                <a16:creationId xmlns:a16="http://schemas.microsoft.com/office/drawing/2014/main" id="{72B6E867-426D-42BC-869E-3F60C2D4C0E5}"/>
              </a:ext>
            </a:extLst>
          </p:cNvPr>
          <p:cNvPicPr/>
          <p:nvPr/>
        </p:nvPicPr>
        <p:blipFill rotWithShape="1">
          <a:blip r:embed="rId2">
            <a:extLst>
              <a:ext uri="{28A0092B-C50C-407E-A947-70E740481C1C}">
                <a14:useLocalDpi xmlns:a14="http://schemas.microsoft.com/office/drawing/2010/main" val="0"/>
              </a:ext>
            </a:extLst>
          </a:blip>
          <a:srcRect l="35172" t="6607" r="32939" b="36445"/>
          <a:stretch/>
        </p:blipFill>
        <p:spPr bwMode="auto">
          <a:xfrm>
            <a:off x="1868060" y="1401098"/>
            <a:ext cx="3435653" cy="464166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7019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a1">
            <a:extLst>
              <a:ext uri="{FF2B5EF4-FFF2-40B4-BE49-F238E27FC236}">
                <a16:creationId xmlns:a16="http://schemas.microsoft.com/office/drawing/2014/main" id="{B1CF0BDD-21EE-4FE5-9E4E-244A6C6F56F4}"/>
              </a:ext>
            </a:extLst>
          </p:cNvPr>
          <p:cNvSpPr/>
          <p:nvPr/>
        </p:nvSpPr>
        <p:spPr>
          <a:xfrm>
            <a:off x="1054328" y="-379454"/>
            <a:ext cx="4387827" cy="7616907"/>
          </a:xfrm>
          <a:prstGeom prst="rect">
            <a:avLst/>
          </a:prstGeom>
          <a:solidFill>
            <a:srgbClr val="EF904F"/>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32" name="Rectángulo: esquinas redondeadas 31">
            <a:extLst>
              <a:ext uri="{FF2B5EF4-FFF2-40B4-BE49-F238E27FC236}">
                <a16:creationId xmlns:a16="http://schemas.microsoft.com/office/drawing/2014/main" id="{9C73A6EF-BEB2-43E4-9874-64E3342E786F}"/>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Prototipado</a:t>
            </a:r>
            <a:endParaRPr lang="es-419" sz="2400" b="1" dirty="0">
              <a:effectLst/>
              <a:latin typeface="Calibri" panose="020F0502020204030204" pitchFamily="34" charset="0"/>
            </a:endParaRPr>
          </a:p>
        </p:txBody>
      </p:sp>
      <p:sp>
        <p:nvSpPr>
          <p:cNvPr id="15" name="!!nro">
            <a:extLst>
              <a:ext uri="{FF2B5EF4-FFF2-40B4-BE49-F238E27FC236}">
                <a16:creationId xmlns:a16="http://schemas.microsoft.com/office/drawing/2014/main" id="{E2DCD68B-F255-4E2D-99B4-313F0919C5C4}"/>
              </a:ext>
            </a:extLst>
          </p:cNvPr>
          <p:cNvSpPr/>
          <p:nvPr/>
        </p:nvSpPr>
        <p:spPr>
          <a:xfrm>
            <a:off x="166185" y="6263613"/>
            <a:ext cx="543499"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16</a:t>
            </a:r>
            <a:endParaRPr lang="es-419" b="1" dirty="0"/>
          </a:p>
        </p:txBody>
      </p:sp>
      <p:sp>
        <p:nvSpPr>
          <p:cNvPr id="34" name="!!a2">
            <a:extLst>
              <a:ext uri="{FF2B5EF4-FFF2-40B4-BE49-F238E27FC236}">
                <a16:creationId xmlns:a16="http://schemas.microsoft.com/office/drawing/2014/main" id="{5F9FBDC3-C2C2-4F27-8B6C-C8BDC6F43E8A}"/>
              </a:ext>
            </a:extLst>
          </p:cNvPr>
          <p:cNvSpPr/>
          <p:nvPr/>
        </p:nvSpPr>
        <p:spPr>
          <a:xfrm>
            <a:off x="5301628" y="4471934"/>
            <a:ext cx="6881678" cy="2386066"/>
          </a:xfrm>
          <a:prstGeom prst="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fontAlgn="ctr">
              <a:spcBef>
                <a:spcPts val="600"/>
              </a:spcBef>
              <a:spcAft>
                <a:spcPts val="600"/>
              </a:spcAft>
              <a:buFont typeface="Arial" panose="020B0604020202020204" pitchFamily="34" charset="0"/>
              <a:buChar char="•"/>
            </a:pPr>
            <a:r>
              <a:rPr lang="es-EC" sz="2000" i="0" u="none" strike="noStrike" kern="1200" dirty="0">
                <a:solidFill>
                  <a:srgbClr val="000000"/>
                </a:solidFill>
                <a:effectLst/>
                <a:latin typeface="Calibri" panose="020F0502020204030204" pitchFamily="34" charset="0"/>
              </a:rPr>
              <a:t>Aplicar pruebas de </a:t>
            </a:r>
            <a:r>
              <a:rPr lang="es-EC" sz="2000" b="1" i="0" u="none" strike="noStrike" kern="1200" dirty="0">
                <a:solidFill>
                  <a:srgbClr val="000000"/>
                </a:solidFill>
                <a:effectLst/>
                <a:latin typeface="Calibri" panose="020F0502020204030204" pitchFamily="34" charset="0"/>
              </a:rPr>
              <a:t>validación</a:t>
            </a:r>
            <a:endParaRPr lang="es-419" sz="2000" b="1" i="0" u="none" strike="noStrike" dirty="0">
              <a:effectLst/>
              <a:latin typeface="Arial" panose="020B0604020202020204" pitchFamily="34" charset="0"/>
            </a:endParaRPr>
          </a:p>
          <a:p>
            <a:pPr marL="742950" lvl="1" indent="-285750" fontAlgn="ctr">
              <a:spcBef>
                <a:spcPts val="600"/>
              </a:spcBef>
              <a:spcAft>
                <a:spcPts val="600"/>
              </a:spcAft>
              <a:buFont typeface="Arial" panose="020B0604020202020204" pitchFamily="34" charset="0"/>
              <a:buChar char="•"/>
            </a:pPr>
            <a:r>
              <a:rPr lang="es-EC" sz="2000" i="0" u="none" strike="noStrike" kern="1200" dirty="0">
                <a:solidFill>
                  <a:srgbClr val="000000"/>
                </a:solidFill>
                <a:effectLst/>
              </a:rPr>
              <a:t>Comparar los resultados de las copas originales entre sí, y así evaluar el desempeño de la copa con desgaste.</a:t>
            </a:r>
            <a:endParaRPr lang="es-419" sz="2000" i="0" u="none" strike="noStrike" dirty="0">
              <a:effectLst/>
            </a:endParaRPr>
          </a:p>
          <a:p>
            <a:pPr marL="742950" lvl="1" indent="-285750" fontAlgn="ctr">
              <a:spcBef>
                <a:spcPts val="600"/>
              </a:spcBef>
              <a:spcAft>
                <a:spcPts val="600"/>
              </a:spcAft>
              <a:buFont typeface="Arial" panose="020B0604020202020204" pitchFamily="34" charset="0"/>
              <a:buChar char="•"/>
            </a:pPr>
            <a:r>
              <a:rPr lang="es-EC" sz="2000" i="0" u="none" strike="noStrike" kern="1200" dirty="0">
                <a:solidFill>
                  <a:srgbClr val="000000"/>
                </a:solidFill>
                <a:effectLst/>
              </a:rPr>
              <a:t>Mecanizado CNC</a:t>
            </a:r>
            <a:endParaRPr lang="es-419" sz="2000" i="0" u="none" strike="noStrike" dirty="0">
              <a:effectLst/>
            </a:endParaRPr>
          </a:p>
          <a:p>
            <a:pPr marL="742950" lvl="1" indent="-285750" fontAlgn="ctr">
              <a:spcBef>
                <a:spcPts val="600"/>
              </a:spcBef>
              <a:spcAft>
                <a:spcPts val="600"/>
              </a:spcAft>
              <a:buFont typeface="Arial" panose="020B0604020202020204" pitchFamily="34" charset="0"/>
              <a:buChar char="•"/>
            </a:pPr>
            <a:r>
              <a:rPr lang="es-EC" sz="2000" i="0" u="none" strike="noStrike" kern="1200" dirty="0">
                <a:solidFill>
                  <a:srgbClr val="000000"/>
                </a:solidFill>
                <a:effectLst/>
              </a:rPr>
              <a:t>Aluminio</a:t>
            </a:r>
            <a:endParaRPr lang="es-419" sz="2000" i="0" u="none" strike="noStrike" dirty="0">
              <a:effectLst/>
            </a:endParaRPr>
          </a:p>
        </p:txBody>
      </p:sp>
      <p:sp>
        <p:nvSpPr>
          <p:cNvPr id="19" name="Rectángulo: esquinas redondeadas 18">
            <a:extLst>
              <a:ext uri="{FF2B5EF4-FFF2-40B4-BE49-F238E27FC236}">
                <a16:creationId xmlns:a16="http://schemas.microsoft.com/office/drawing/2014/main" id="{DF8ABBE0-0A2B-45BF-9138-B203F6A2EBCA}"/>
              </a:ext>
            </a:extLst>
          </p:cNvPr>
          <p:cNvSpPr/>
          <p:nvPr/>
        </p:nvSpPr>
        <p:spPr>
          <a:xfrm rot="10800000">
            <a:off x="1141308" y="1372994"/>
            <a:ext cx="620844" cy="4641664"/>
          </a:xfrm>
          <a:prstGeom prst="round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s-ES" sz="2400" dirty="0"/>
              <a:t>O p e r a t i v o</a:t>
            </a:r>
            <a:endParaRPr lang="es-419" sz="2400" dirty="0"/>
          </a:p>
        </p:txBody>
      </p:sp>
      <p:pic>
        <p:nvPicPr>
          <p:cNvPr id="21" name="Imagen 20">
            <a:extLst>
              <a:ext uri="{FF2B5EF4-FFF2-40B4-BE49-F238E27FC236}">
                <a16:creationId xmlns:a16="http://schemas.microsoft.com/office/drawing/2014/main" id="{63939A14-F6A1-4B8F-8B7C-F79079E6FFA1}"/>
              </a:ext>
            </a:extLst>
          </p:cNvPr>
          <p:cNvPicPr/>
          <p:nvPr/>
        </p:nvPicPr>
        <p:blipFill rotWithShape="1">
          <a:blip r:embed="rId2">
            <a:alphaModFix/>
            <a:extLst>
              <a:ext uri="{28A0092B-C50C-407E-A947-70E740481C1C}">
                <a14:useLocalDpi xmlns:a14="http://schemas.microsoft.com/office/drawing/2010/main" val="0"/>
              </a:ext>
            </a:extLst>
          </a:blip>
          <a:srcRect l="63496" t="6607" r="1829" b="36445"/>
          <a:stretch/>
        </p:blipFill>
        <p:spPr bwMode="auto">
          <a:xfrm>
            <a:off x="1821731" y="1401098"/>
            <a:ext cx="3435653" cy="464536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24549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2">
            <a:extLst>
              <a:ext uri="{FF2B5EF4-FFF2-40B4-BE49-F238E27FC236}">
                <a16:creationId xmlns:a16="http://schemas.microsoft.com/office/drawing/2014/main" id="{A16FF671-258E-4009-8DB8-B237EE6C62D9}"/>
              </a:ext>
            </a:extLst>
          </p:cNvPr>
          <p:cNvSpPr/>
          <p:nvPr/>
        </p:nvSpPr>
        <p:spPr>
          <a:xfrm>
            <a:off x="9541948" y="-140874"/>
            <a:ext cx="3374134" cy="3323119"/>
          </a:xfrm>
          <a:prstGeom prst="rect">
            <a:avLst/>
          </a:prstGeom>
          <a:solidFill>
            <a:srgbClr val="EF904F"/>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10" name="!!a1">
            <a:extLst>
              <a:ext uri="{FF2B5EF4-FFF2-40B4-BE49-F238E27FC236}">
                <a16:creationId xmlns:a16="http://schemas.microsoft.com/office/drawing/2014/main" id="{217DFBD0-70A8-4A90-8A9C-79D1F13B4571}"/>
              </a:ext>
            </a:extLst>
          </p:cNvPr>
          <p:cNvSpPr/>
          <p:nvPr/>
        </p:nvSpPr>
        <p:spPr>
          <a:xfrm>
            <a:off x="-95533" y="-291768"/>
            <a:ext cx="6191534" cy="7616907"/>
          </a:xfrm>
          <a:prstGeom prst="rect">
            <a:avLst/>
          </a:prstGeom>
          <a:solidFill>
            <a:srgbClr val="EF904F"/>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32" name="Rectángulo: esquinas redondeadas 31">
            <a:extLst>
              <a:ext uri="{FF2B5EF4-FFF2-40B4-BE49-F238E27FC236}">
                <a16:creationId xmlns:a16="http://schemas.microsoft.com/office/drawing/2014/main" id="{9C73A6EF-BEB2-43E4-9874-64E3342E786F}"/>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Diferencias </a:t>
            </a:r>
            <a:endParaRPr lang="es-419" sz="2400" b="1" dirty="0">
              <a:effectLst/>
              <a:latin typeface="Calibri" panose="020F0502020204030204" pitchFamily="34" charset="0"/>
            </a:endParaRPr>
          </a:p>
        </p:txBody>
      </p:sp>
      <p:sp>
        <p:nvSpPr>
          <p:cNvPr id="9" name="!!nro">
            <a:extLst>
              <a:ext uri="{FF2B5EF4-FFF2-40B4-BE49-F238E27FC236}">
                <a16:creationId xmlns:a16="http://schemas.microsoft.com/office/drawing/2014/main" id="{9E834317-D4E4-4ED9-9D4F-D3BB734B84A5}"/>
              </a:ext>
            </a:extLst>
          </p:cNvPr>
          <p:cNvSpPr/>
          <p:nvPr/>
        </p:nvSpPr>
        <p:spPr>
          <a:xfrm>
            <a:off x="166185" y="6263613"/>
            <a:ext cx="475260"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17</a:t>
            </a:r>
            <a:endParaRPr lang="es-419" b="1" dirty="0"/>
          </a:p>
        </p:txBody>
      </p:sp>
      <p:pic>
        <p:nvPicPr>
          <p:cNvPr id="7" name="Imagen 6">
            <a:extLst>
              <a:ext uri="{FF2B5EF4-FFF2-40B4-BE49-F238E27FC236}">
                <a16:creationId xmlns:a16="http://schemas.microsoft.com/office/drawing/2014/main" id="{A8ABD699-2E0B-4284-ABC1-4312E6F70AEA}"/>
              </a:ext>
            </a:extLst>
          </p:cNvPr>
          <p:cNvPicPr>
            <a:picLocks noChangeAspect="1"/>
          </p:cNvPicPr>
          <p:nvPr/>
        </p:nvPicPr>
        <p:blipFill rotWithShape="1">
          <a:blip r:embed="rId2"/>
          <a:srcRect l="21695" t="9212" r="26274" b="17989"/>
          <a:stretch/>
        </p:blipFill>
        <p:spPr>
          <a:xfrm>
            <a:off x="4279317" y="1520686"/>
            <a:ext cx="3712879" cy="3896140"/>
          </a:xfrm>
          <a:prstGeom prst="ellipse">
            <a:avLst/>
          </a:prstGeom>
          <a:ln w="63500" cap="rnd">
            <a:noFill/>
          </a:ln>
          <a:effectLst>
            <a:outerShdw blurRad="3810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magen 7">
            <a:extLst>
              <a:ext uri="{FF2B5EF4-FFF2-40B4-BE49-F238E27FC236}">
                <a16:creationId xmlns:a16="http://schemas.microsoft.com/office/drawing/2014/main" id="{246D88D3-2368-4EB3-A3E0-ED3E987E6416}"/>
              </a:ext>
            </a:extLst>
          </p:cNvPr>
          <p:cNvPicPr>
            <a:picLocks noChangeAspect="1"/>
          </p:cNvPicPr>
          <p:nvPr/>
        </p:nvPicPr>
        <p:blipFill rotWithShape="1">
          <a:blip r:embed="rId3"/>
          <a:srcRect t="20924" b="6679"/>
          <a:stretch/>
        </p:blipFill>
        <p:spPr>
          <a:xfrm>
            <a:off x="2212688" y="4471507"/>
            <a:ext cx="1854596" cy="1792105"/>
          </a:xfrm>
          <a:prstGeom prst="rect">
            <a:avLst/>
          </a:prstGeom>
        </p:spPr>
      </p:pic>
      <p:pic>
        <p:nvPicPr>
          <p:cNvPr id="12" name="Imagen 11">
            <a:extLst>
              <a:ext uri="{FF2B5EF4-FFF2-40B4-BE49-F238E27FC236}">
                <a16:creationId xmlns:a16="http://schemas.microsoft.com/office/drawing/2014/main" id="{C6182E42-C22E-4FF9-80D1-B5FE2510AD1F}"/>
              </a:ext>
            </a:extLst>
          </p:cNvPr>
          <p:cNvPicPr>
            <a:picLocks noChangeAspect="1"/>
          </p:cNvPicPr>
          <p:nvPr/>
        </p:nvPicPr>
        <p:blipFill rotWithShape="1">
          <a:blip r:embed="rId4"/>
          <a:srcRect t="18642" b="8962"/>
          <a:stretch/>
        </p:blipFill>
        <p:spPr>
          <a:xfrm rot="10800000">
            <a:off x="8344058" y="870039"/>
            <a:ext cx="1854596" cy="1792107"/>
          </a:xfrm>
          <a:prstGeom prst="rect">
            <a:avLst/>
          </a:prstGeom>
        </p:spPr>
      </p:pic>
      <p:pic>
        <p:nvPicPr>
          <p:cNvPr id="14" name="Imagen 13">
            <a:extLst>
              <a:ext uri="{FF2B5EF4-FFF2-40B4-BE49-F238E27FC236}">
                <a16:creationId xmlns:a16="http://schemas.microsoft.com/office/drawing/2014/main" id="{A0565A6A-23BB-4F7B-BB79-607A35B8E19E}"/>
              </a:ext>
            </a:extLst>
          </p:cNvPr>
          <p:cNvPicPr>
            <a:picLocks noChangeAspect="1"/>
          </p:cNvPicPr>
          <p:nvPr/>
        </p:nvPicPr>
        <p:blipFill rotWithShape="1">
          <a:blip r:embed="rId5"/>
          <a:srcRect l="15528" t="7326" r="13534" b="4439"/>
          <a:stretch/>
        </p:blipFill>
        <p:spPr>
          <a:xfrm rot="5400000">
            <a:off x="8845348" y="3866991"/>
            <a:ext cx="1792107" cy="2975226"/>
          </a:xfrm>
          <a:prstGeom prst="rect">
            <a:avLst/>
          </a:prstGeom>
        </p:spPr>
      </p:pic>
    </p:spTree>
    <p:extLst>
      <p:ext uri="{BB962C8B-B14F-4D97-AF65-F5344CB8AC3E}">
        <p14:creationId xmlns:p14="http://schemas.microsoft.com/office/powerpoint/2010/main" val="1603743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40B3A7B7-AB74-4EEC-A49B-2C676BEB59F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619694" y="2598257"/>
            <a:ext cx="4604655" cy="3026911"/>
          </a:xfrm>
          <a:prstGeom prst="rect">
            <a:avLst/>
          </a:prstGeom>
          <a:noFill/>
          <a:ln>
            <a:noFill/>
          </a:ln>
        </p:spPr>
      </p:pic>
      <p:sp>
        <p:nvSpPr>
          <p:cNvPr id="29" name="!!a2">
            <a:extLst>
              <a:ext uri="{FF2B5EF4-FFF2-40B4-BE49-F238E27FC236}">
                <a16:creationId xmlns:a16="http://schemas.microsoft.com/office/drawing/2014/main" id="{29A044F3-DCE7-49F1-B8BB-F08D3B75F3B0}"/>
              </a:ext>
            </a:extLst>
          </p:cNvPr>
          <p:cNvSpPr/>
          <p:nvPr/>
        </p:nvSpPr>
        <p:spPr>
          <a:xfrm>
            <a:off x="8047423" y="4823613"/>
            <a:ext cx="2880000" cy="2880000"/>
          </a:xfrm>
          <a:prstGeom prst="ellipse">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600"/>
              </a:spcAft>
            </a:pPr>
            <a:endParaRPr lang="es-419" sz="2400" dirty="0">
              <a:solidFill>
                <a:srgbClr val="000000"/>
              </a:solidFill>
              <a:effectLst/>
              <a:ea typeface="Noto Sans Symbols"/>
              <a:cs typeface="Noto Sans Symbols"/>
            </a:endParaRPr>
          </a:p>
        </p:txBody>
      </p:sp>
      <p:sp>
        <p:nvSpPr>
          <p:cNvPr id="28" name="!!a1">
            <a:extLst>
              <a:ext uri="{FF2B5EF4-FFF2-40B4-BE49-F238E27FC236}">
                <a16:creationId xmlns:a16="http://schemas.microsoft.com/office/drawing/2014/main" id="{ADFB7AAA-9F0E-424E-A0FF-78FF32E2CA54}"/>
              </a:ext>
            </a:extLst>
          </p:cNvPr>
          <p:cNvSpPr/>
          <p:nvPr/>
        </p:nvSpPr>
        <p:spPr>
          <a:xfrm>
            <a:off x="4609294" y="1032002"/>
            <a:ext cx="5565220" cy="849780"/>
          </a:xfrm>
          <a:prstGeom prst="roundRect">
            <a:avLst>
              <a:gd name="adj" fmla="val 20451"/>
            </a:avLst>
          </a:prstGeom>
          <a:solidFill>
            <a:srgbClr val="EF904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11" name="CuadroTexto 10">
            <a:extLst>
              <a:ext uri="{FF2B5EF4-FFF2-40B4-BE49-F238E27FC236}">
                <a16:creationId xmlns:a16="http://schemas.microsoft.com/office/drawing/2014/main" id="{723D738E-F2C0-4C7E-B523-48A2C58BE3E7}"/>
              </a:ext>
            </a:extLst>
          </p:cNvPr>
          <p:cNvSpPr txBox="1"/>
          <p:nvPr/>
        </p:nvSpPr>
        <p:spPr>
          <a:xfrm>
            <a:off x="4963021" y="1117334"/>
            <a:ext cx="5565220" cy="646331"/>
          </a:xfrm>
          <a:prstGeom prst="rect">
            <a:avLst/>
          </a:prstGeom>
          <a:noFill/>
        </p:spPr>
        <p:txBody>
          <a:bodyPr wrap="square">
            <a:spAutoFit/>
          </a:bodyPr>
          <a:lstStyle/>
          <a:p>
            <a:r>
              <a:rPr lang="es-EC" sz="1800" dirty="0">
                <a:effectLst/>
                <a:latin typeface="Calibri" panose="020F0502020204030204" pitchFamily="34" charset="0"/>
                <a:ea typeface="Calibri" panose="020F0502020204030204" pitchFamily="34" charset="0"/>
              </a:rPr>
              <a:t>Es el estudio del flujo y deformación de la materia </a:t>
            </a:r>
            <a:r>
              <a:rPr lang="es-EC" i="1" dirty="0">
                <a:latin typeface="Calibri" panose="020F0502020204030204" pitchFamily="34" charset="0"/>
                <a:ea typeface="Calibri" panose="020F0502020204030204" pitchFamily="34" charset="0"/>
              </a:rPr>
              <a:t>(</a:t>
            </a:r>
            <a:r>
              <a:rPr lang="es-EC" sz="1800" i="1" dirty="0">
                <a:effectLst/>
                <a:latin typeface="Calibri" panose="020F0502020204030204" pitchFamily="34" charset="0"/>
                <a:ea typeface="Calibri" panose="020F0502020204030204" pitchFamily="34" charset="0"/>
              </a:rPr>
              <a:t>Eugene Bingham, 1929)</a:t>
            </a:r>
            <a:endParaRPr lang="es-419" i="1" dirty="0"/>
          </a:p>
        </p:txBody>
      </p:sp>
      <p:sp>
        <p:nvSpPr>
          <p:cNvPr id="13" name="CuadroTexto 12">
            <a:extLst>
              <a:ext uri="{FF2B5EF4-FFF2-40B4-BE49-F238E27FC236}">
                <a16:creationId xmlns:a16="http://schemas.microsoft.com/office/drawing/2014/main" id="{0400CE05-C842-457D-B785-75060F832A09}"/>
              </a:ext>
            </a:extLst>
          </p:cNvPr>
          <p:cNvSpPr txBox="1"/>
          <p:nvPr/>
        </p:nvSpPr>
        <p:spPr>
          <a:xfrm>
            <a:off x="813340" y="2055354"/>
            <a:ext cx="1714390" cy="369332"/>
          </a:xfrm>
          <a:prstGeom prst="rect">
            <a:avLst/>
          </a:prstGeom>
          <a:noFill/>
        </p:spPr>
        <p:txBody>
          <a:bodyPr wrap="square">
            <a:spAutoFit/>
          </a:bodyPr>
          <a:lstStyle/>
          <a:p>
            <a:pPr>
              <a:spcBef>
                <a:spcPts val="1800"/>
              </a:spcBef>
              <a:spcAft>
                <a:spcPts val="1800"/>
              </a:spcAft>
            </a:pPr>
            <a:r>
              <a:rPr lang="es-EC" sz="1800" b="1" i="1" dirty="0">
                <a:effectLst/>
                <a:latin typeface="Calibri" panose="020F0502020204030204" pitchFamily="34" charset="0"/>
              </a:rPr>
              <a:t>Tipos de fluidos</a:t>
            </a:r>
            <a:endParaRPr lang="es-419" sz="1800" b="1" i="1" dirty="0">
              <a:effectLst/>
              <a:latin typeface="Calibri" panose="020F0502020204030204" pitchFamily="34" charset="0"/>
            </a:endParaRPr>
          </a:p>
        </p:txBody>
      </p:sp>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657E7BC0-D500-4765-9624-CE74F830B81E}"/>
                  </a:ext>
                </a:extLst>
              </p:cNvPr>
              <p:cNvSpPr txBox="1"/>
              <p:nvPr/>
            </p:nvSpPr>
            <p:spPr>
              <a:xfrm>
                <a:off x="9255504" y="3496882"/>
                <a:ext cx="2261237" cy="4901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419" sz="2400" i="1" smtClean="0">
                          <a:latin typeface="Cambria Math" panose="02040503050406030204" pitchFamily="18" charset="0"/>
                        </a:rPr>
                        <m:t>𝜏</m:t>
                      </m:r>
                      <m:r>
                        <a:rPr lang="es-419" sz="2400" i="0">
                          <a:latin typeface="Cambria Math" panose="02040503050406030204" pitchFamily="18" charset="0"/>
                        </a:rPr>
                        <m:t>=</m:t>
                      </m:r>
                      <m:sSub>
                        <m:sSubPr>
                          <m:ctrlPr>
                            <a:rPr lang="es-419" sz="2400" i="1">
                              <a:solidFill>
                                <a:srgbClr val="836967"/>
                              </a:solidFill>
                              <a:latin typeface="Cambria Math" panose="02040503050406030204" pitchFamily="18" charset="0"/>
                            </a:rPr>
                          </m:ctrlPr>
                        </m:sSubPr>
                        <m:e>
                          <m:r>
                            <a:rPr lang="es-419" sz="2400" i="1">
                              <a:latin typeface="Cambria Math" panose="02040503050406030204" pitchFamily="18" charset="0"/>
                            </a:rPr>
                            <m:t>𝜏</m:t>
                          </m:r>
                        </m:e>
                        <m:sub>
                          <m:r>
                            <a:rPr lang="es-419" sz="2400" i="1">
                              <a:latin typeface="Cambria Math" panose="02040503050406030204" pitchFamily="18" charset="0"/>
                            </a:rPr>
                            <m:t>𝑜</m:t>
                          </m:r>
                        </m:sub>
                      </m:sSub>
                      <m:r>
                        <a:rPr lang="es-419" sz="2400" i="0">
                          <a:latin typeface="Cambria Math" panose="02040503050406030204" pitchFamily="18" charset="0"/>
                        </a:rPr>
                        <m:t>+</m:t>
                      </m:r>
                      <m:sSub>
                        <m:sSubPr>
                          <m:ctrlPr>
                            <a:rPr lang="es-419" sz="2400" i="1">
                              <a:solidFill>
                                <a:srgbClr val="836967"/>
                              </a:solidFill>
                              <a:latin typeface="Cambria Math" panose="02040503050406030204" pitchFamily="18" charset="0"/>
                            </a:rPr>
                          </m:ctrlPr>
                        </m:sSubPr>
                        <m:e>
                          <m:r>
                            <a:rPr lang="es-419" sz="2400" i="1">
                              <a:latin typeface="Cambria Math" panose="02040503050406030204" pitchFamily="18" charset="0"/>
                            </a:rPr>
                            <m:t>𝜂</m:t>
                          </m:r>
                        </m:e>
                        <m:sub>
                          <m:r>
                            <a:rPr lang="es-419" sz="2400" i="1">
                              <a:latin typeface="Cambria Math" panose="02040503050406030204" pitchFamily="18" charset="0"/>
                            </a:rPr>
                            <m:t>𝑝</m:t>
                          </m:r>
                        </m:sub>
                      </m:sSub>
                      <m:acc>
                        <m:accPr>
                          <m:chr m:val="̇"/>
                          <m:ctrlPr>
                            <a:rPr lang="es-419" sz="2400" i="1">
                              <a:solidFill>
                                <a:srgbClr val="836967"/>
                              </a:solidFill>
                              <a:latin typeface="Cambria Math" panose="02040503050406030204" pitchFamily="18" charset="0"/>
                            </a:rPr>
                          </m:ctrlPr>
                        </m:accPr>
                        <m:e>
                          <m:r>
                            <a:rPr lang="es-419" sz="2400" i="1">
                              <a:latin typeface="Cambria Math" panose="02040503050406030204" pitchFamily="18" charset="0"/>
                            </a:rPr>
                            <m:t>𝛾</m:t>
                          </m:r>
                        </m:e>
                      </m:acc>
                    </m:oMath>
                  </m:oMathPara>
                </a14:m>
                <a:endParaRPr lang="es-419" sz="2400" dirty="0"/>
              </a:p>
            </p:txBody>
          </p:sp>
        </mc:Choice>
        <mc:Fallback xmlns="">
          <p:sp>
            <p:nvSpPr>
              <p:cNvPr id="18" name="CuadroTexto 17">
                <a:extLst>
                  <a:ext uri="{FF2B5EF4-FFF2-40B4-BE49-F238E27FC236}">
                    <a16:creationId xmlns:a16="http://schemas.microsoft.com/office/drawing/2014/main" id="{657E7BC0-D500-4765-9624-CE74F830B81E}"/>
                  </a:ext>
                </a:extLst>
              </p:cNvPr>
              <p:cNvSpPr txBox="1">
                <a:spLocks noRot="1" noChangeAspect="1" noMove="1" noResize="1" noEditPoints="1" noAdjustHandles="1" noChangeArrowheads="1" noChangeShapeType="1" noTextEdit="1"/>
              </p:cNvSpPr>
              <p:nvPr/>
            </p:nvSpPr>
            <p:spPr>
              <a:xfrm>
                <a:off x="9255504" y="3496882"/>
                <a:ext cx="2261237" cy="490199"/>
              </a:xfrm>
              <a:prstGeom prst="rect">
                <a:avLst/>
              </a:prstGeom>
              <a:blipFill>
                <a:blip r:embed="rId3"/>
                <a:stretch>
                  <a:fillRect b="-6250"/>
                </a:stretch>
              </a:blipFill>
            </p:spPr>
            <p:txBody>
              <a:bodyPr/>
              <a:lstStyle/>
              <a:p>
                <a:r>
                  <a:rPr lang="es-419">
                    <a:noFill/>
                  </a:rPr>
                  <a:t> </a:t>
                </a:r>
              </a:p>
            </p:txBody>
          </p:sp>
        </mc:Fallback>
      </mc:AlternateContent>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0AF0B962-2666-4212-8665-B921069CB73E}"/>
                  </a:ext>
                </a:extLst>
              </p:cNvPr>
              <p:cNvSpPr txBox="1"/>
              <p:nvPr/>
            </p:nvSpPr>
            <p:spPr>
              <a:xfrm>
                <a:off x="9393045" y="4170064"/>
                <a:ext cx="2786496" cy="4976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419" sz="2400" i="1" smtClean="0">
                          <a:latin typeface="Cambria Math" panose="02040503050406030204" pitchFamily="18" charset="0"/>
                        </a:rPr>
                        <m:t>𝜏</m:t>
                      </m:r>
                      <m:r>
                        <a:rPr lang="es-419" sz="2400" i="0">
                          <a:latin typeface="Cambria Math" panose="02040503050406030204" pitchFamily="18" charset="0"/>
                        </a:rPr>
                        <m:t>=</m:t>
                      </m:r>
                      <m:sSub>
                        <m:sSubPr>
                          <m:ctrlPr>
                            <a:rPr lang="es-419" sz="2400" i="1">
                              <a:solidFill>
                                <a:srgbClr val="836967"/>
                              </a:solidFill>
                              <a:latin typeface="Cambria Math" panose="02040503050406030204" pitchFamily="18" charset="0"/>
                            </a:rPr>
                          </m:ctrlPr>
                        </m:sSubPr>
                        <m:e>
                          <m:r>
                            <a:rPr lang="es-419" sz="2400" i="1">
                              <a:latin typeface="Cambria Math" panose="02040503050406030204" pitchFamily="18" charset="0"/>
                            </a:rPr>
                            <m:t>𝜏</m:t>
                          </m:r>
                        </m:e>
                        <m:sub>
                          <m:r>
                            <a:rPr lang="es-419" sz="2400" i="1">
                              <a:latin typeface="Cambria Math" panose="02040503050406030204" pitchFamily="18" charset="0"/>
                            </a:rPr>
                            <m:t>𝑜</m:t>
                          </m:r>
                        </m:sub>
                      </m:sSub>
                      <m:r>
                        <a:rPr lang="es-419" sz="2400" i="0">
                          <a:latin typeface="Cambria Math" panose="02040503050406030204" pitchFamily="18" charset="0"/>
                        </a:rPr>
                        <m:t>+</m:t>
                      </m:r>
                      <m:sSub>
                        <m:sSubPr>
                          <m:ctrlPr>
                            <a:rPr lang="es-419" sz="2400" i="1">
                              <a:solidFill>
                                <a:srgbClr val="836967"/>
                              </a:solidFill>
                              <a:latin typeface="Cambria Math" panose="02040503050406030204" pitchFamily="18" charset="0"/>
                            </a:rPr>
                          </m:ctrlPr>
                        </m:sSubPr>
                        <m:e>
                          <m:r>
                            <a:rPr lang="es-419" sz="2400" i="1">
                              <a:latin typeface="Cambria Math" panose="02040503050406030204" pitchFamily="18" charset="0"/>
                            </a:rPr>
                            <m:t>𝜂</m:t>
                          </m:r>
                        </m:e>
                        <m:sub>
                          <m:r>
                            <a:rPr lang="es-419" sz="2400" i="1">
                              <a:latin typeface="Cambria Math" panose="02040503050406030204" pitchFamily="18" charset="0"/>
                            </a:rPr>
                            <m:t>𝑝</m:t>
                          </m:r>
                        </m:sub>
                      </m:sSub>
                      <m:acc>
                        <m:accPr>
                          <m:chr m:val="̇"/>
                          <m:ctrlPr>
                            <a:rPr lang="es-419" sz="2400" i="1">
                              <a:solidFill>
                                <a:srgbClr val="836967"/>
                              </a:solidFill>
                              <a:latin typeface="Cambria Math" panose="02040503050406030204" pitchFamily="18" charset="0"/>
                            </a:rPr>
                          </m:ctrlPr>
                        </m:accPr>
                        <m:e>
                          <m:r>
                            <a:rPr lang="es-419" sz="2400" i="1">
                              <a:latin typeface="Cambria Math" panose="02040503050406030204" pitchFamily="18" charset="0"/>
                            </a:rPr>
                            <m:t>𝛾</m:t>
                          </m:r>
                        </m:e>
                      </m:acc>
                      <m:r>
                        <a:rPr lang="es-419" sz="2400" i="0">
                          <a:latin typeface="Cambria Math" panose="02040503050406030204" pitchFamily="18" charset="0"/>
                        </a:rPr>
                        <m:t>+</m:t>
                      </m:r>
                      <m:r>
                        <a:rPr lang="es-419" sz="2400" i="1">
                          <a:latin typeface="Cambria Math" panose="02040503050406030204" pitchFamily="18" charset="0"/>
                        </a:rPr>
                        <m:t>𝑐</m:t>
                      </m:r>
                      <m:sSup>
                        <m:sSupPr>
                          <m:ctrlPr>
                            <a:rPr lang="es-419" sz="2400" i="1">
                              <a:solidFill>
                                <a:srgbClr val="836967"/>
                              </a:solidFill>
                              <a:latin typeface="Cambria Math" panose="02040503050406030204" pitchFamily="18" charset="0"/>
                            </a:rPr>
                          </m:ctrlPr>
                        </m:sSupPr>
                        <m:e>
                          <m:acc>
                            <m:accPr>
                              <m:chr m:val="̇"/>
                              <m:ctrlPr>
                                <a:rPr lang="es-419" sz="2400" i="1">
                                  <a:solidFill>
                                    <a:srgbClr val="836967"/>
                                  </a:solidFill>
                                  <a:latin typeface="Cambria Math" panose="02040503050406030204" pitchFamily="18" charset="0"/>
                                </a:rPr>
                              </m:ctrlPr>
                            </m:accPr>
                            <m:e>
                              <m:r>
                                <a:rPr lang="es-419" sz="2400" i="1">
                                  <a:latin typeface="Cambria Math" panose="02040503050406030204" pitchFamily="18" charset="0"/>
                                </a:rPr>
                                <m:t>𝛾</m:t>
                              </m:r>
                            </m:e>
                          </m:acc>
                        </m:e>
                        <m:sup>
                          <m:r>
                            <a:rPr lang="es-419" sz="2400" i="0">
                              <a:latin typeface="Cambria Math" panose="02040503050406030204" pitchFamily="18" charset="0"/>
                            </a:rPr>
                            <m:t>2</m:t>
                          </m:r>
                        </m:sup>
                      </m:sSup>
                    </m:oMath>
                  </m:oMathPara>
                </a14:m>
                <a:endParaRPr lang="es-419" sz="2400" dirty="0"/>
              </a:p>
            </p:txBody>
          </p:sp>
        </mc:Choice>
        <mc:Fallback xmlns="">
          <p:sp>
            <p:nvSpPr>
              <p:cNvPr id="20" name="CuadroTexto 19">
                <a:extLst>
                  <a:ext uri="{FF2B5EF4-FFF2-40B4-BE49-F238E27FC236}">
                    <a16:creationId xmlns:a16="http://schemas.microsoft.com/office/drawing/2014/main" id="{0AF0B962-2666-4212-8665-B921069CB73E}"/>
                  </a:ext>
                </a:extLst>
              </p:cNvPr>
              <p:cNvSpPr txBox="1">
                <a:spLocks noRot="1" noChangeAspect="1" noMove="1" noResize="1" noEditPoints="1" noAdjustHandles="1" noChangeArrowheads="1" noChangeShapeType="1" noTextEdit="1"/>
              </p:cNvSpPr>
              <p:nvPr/>
            </p:nvSpPr>
            <p:spPr>
              <a:xfrm>
                <a:off x="9393045" y="4170064"/>
                <a:ext cx="2786496" cy="497637"/>
              </a:xfrm>
              <a:prstGeom prst="rect">
                <a:avLst/>
              </a:prstGeom>
              <a:blipFill>
                <a:blip r:embed="rId4"/>
                <a:stretch>
                  <a:fillRect b="-6098"/>
                </a:stretch>
              </a:blipFill>
            </p:spPr>
            <p:txBody>
              <a:bodyPr/>
              <a:lstStyle/>
              <a:p>
                <a:r>
                  <a:rPr lang="es-419">
                    <a:noFill/>
                  </a:rPr>
                  <a:t> </a:t>
                </a:r>
              </a:p>
            </p:txBody>
          </p:sp>
        </mc:Fallback>
      </mc:AlternateContent>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E80995AB-2C9D-457D-AF4D-505818331C9B}"/>
                  </a:ext>
                </a:extLst>
              </p:cNvPr>
              <p:cNvSpPr txBox="1"/>
              <p:nvPr/>
            </p:nvSpPr>
            <p:spPr>
              <a:xfrm>
                <a:off x="7474352" y="5119044"/>
                <a:ext cx="5254388" cy="1557862"/>
              </a:xfrm>
              <a:prstGeom prst="rect">
                <a:avLst/>
              </a:prstGeom>
              <a:noFill/>
            </p:spPr>
            <p:txBody>
              <a:bodyPr wrap="square">
                <a:spAutoFit/>
              </a:bodyPr>
              <a:lstStyle/>
              <a:p>
                <a:pPr marL="457200" indent="457200">
                  <a:spcBef>
                    <a:spcPts val="600"/>
                  </a:spcBef>
                  <a:spcAft>
                    <a:spcPts val="600"/>
                  </a:spcAft>
                </a:pPr>
                <a14:m>
                  <m:oMath xmlns:m="http://schemas.openxmlformats.org/officeDocument/2006/math">
                    <m:sSub>
                      <m:sSubPr>
                        <m:ctrlPr>
                          <a:rPr lang="es-419" sz="1600" i="1" smtClean="0">
                            <a:solidFill>
                              <a:srgbClr val="000000"/>
                            </a:solidFill>
                            <a:effectLst/>
                            <a:latin typeface="Cambria Math" panose="02040503050406030204" pitchFamily="18" charset="0"/>
                            <a:ea typeface="Calibri" panose="020F0502020204030204" pitchFamily="34" charset="0"/>
                          </a:rPr>
                        </m:ctrlPr>
                      </m:sSubPr>
                      <m:e>
                        <m:r>
                          <a:rPr lang="es-EC" sz="1600" i="1">
                            <a:solidFill>
                              <a:srgbClr val="000000"/>
                            </a:solidFill>
                            <a:effectLst/>
                            <a:latin typeface="Cambria Math" panose="02040503050406030204" pitchFamily="18" charset="0"/>
                            <a:ea typeface="Calibri" panose="020F0502020204030204" pitchFamily="34" charset="0"/>
                          </a:rPr>
                          <m:t>𝜏</m:t>
                        </m:r>
                      </m:e>
                      <m:sub>
                        <m:r>
                          <a:rPr lang="es-EC" sz="1600" i="1">
                            <a:solidFill>
                              <a:srgbClr val="000000"/>
                            </a:solidFill>
                            <a:effectLst/>
                            <a:latin typeface="Cambria Math" panose="02040503050406030204" pitchFamily="18" charset="0"/>
                            <a:ea typeface="Calibri" panose="020F0502020204030204" pitchFamily="34" charset="0"/>
                          </a:rPr>
                          <m:t>𝑜</m:t>
                        </m:r>
                      </m:sub>
                    </m:sSub>
                    <m:r>
                      <a:rPr lang="es-EC" sz="1600" i="1">
                        <a:solidFill>
                          <a:srgbClr val="000000"/>
                        </a:solidFill>
                        <a:effectLst/>
                        <a:latin typeface="Cambria Math" panose="02040503050406030204" pitchFamily="18" charset="0"/>
                        <a:ea typeface="Calibri" panose="020F0502020204030204" pitchFamily="34" charset="0"/>
                      </a:rPr>
                      <m:t>:</m:t>
                    </m:r>
                  </m:oMath>
                </a14:m>
                <a:r>
                  <a:rPr lang="es-EC" sz="1600" dirty="0">
                    <a:solidFill>
                      <a:srgbClr val="000000"/>
                    </a:solidFill>
                    <a:effectLst/>
                    <a:latin typeface="Calibri" panose="020F0502020204030204" pitchFamily="34" charset="0"/>
                    <a:ea typeface="Calibri" panose="020F0502020204030204" pitchFamily="34" charset="0"/>
                  </a:rPr>
                  <a:t> Esfuerzo umbral o de fluencia </a:t>
                </a:r>
                <a:endParaRPr lang="es-419" sz="1600" dirty="0">
                  <a:solidFill>
                    <a:srgbClr val="000000"/>
                  </a:solidFill>
                  <a:latin typeface="Calibri" panose="020F0502020204030204" pitchFamily="34" charset="0"/>
                  <a:ea typeface="Calibri" panose="020F0502020204030204" pitchFamily="34" charset="0"/>
                </a:endParaRPr>
              </a:p>
              <a:p>
                <a:pPr marL="457200" indent="457200">
                  <a:spcBef>
                    <a:spcPts val="600"/>
                  </a:spcBef>
                  <a:spcAft>
                    <a:spcPts val="600"/>
                  </a:spcAft>
                </a:pPr>
                <a14:m>
                  <m:oMath xmlns:m="http://schemas.openxmlformats.org/officeDocument/2006/math">
                    <m:sSub>
                      <m:sSubPr>
                        <m:ctrlPr>
                          <a:rPr lang="es-419" sz="1600" i="1">
                            <a:solidFill>
                              <a:srgbClr val="000000"/>
                            </a:solidFill>
                            <a:effectLst/>
                            <a:latin typeface="Cambria Math" panose="02040503050406030204" pitchFamily="18" charset="0"/>
                            <a:ea typeface="Calibri" panose="020F0502020204030204" pitchFamily="34" charset="0"/>
                          </a:rPr>
                        </m:ctrlPr>
                      </m:sSubPr>
                      <m:e>
                        <m:r>
                          <a:rPr lang="es-EC" sz="1600" i="1">
                            <a:solidFill>
                              <a:srgbClr val="000000"/>
                            </a:solidFill>
                            <a:effectLst/>
                            <a:latin typeface="Cambria Math" panose="02040503050406030204" pitchFamily="18" charset="0"/>
                            <a:ea typeface="Calibri" panose="020F0502020204030204" pitchFamily="34" charset="0"/>
                          </a:rPr>
                          <m:t>𝜂</m:t>
                        </m:r>
                      </m:e>
                      <m:sub>
                        <m:r>
                          <a:rPr lang="es-EC" sz="1600" i="1">
                            <a:solidFill>
                              <a:srgbClr val="000000"/>
                            </a:solidFill>
                            <a:effectLst/>
                            <a:latin typeface="Cambria Math" panose="02040503050406030204" pitchFamily="18" charset="0"/>
                            <a:ea typeface="Calibri" panose="020F0502020204030204" pitchFamily="34" charset="0"/>
                          </a:rPr>
                          <m:t>𝑝</m:t>
                        </m:r>
                      </m:sub>
                    </m:sSub>
                    <m:r>
                      <a:rPr lang="es-EC" sz="1600" i="1">
                        <a:solidFill>
                          <a:srgbClr val="000000"/>
                        </a:solidFill>
                        <a:effectLst/>
                        <a:latin typeface="Cambria Math" panose="02040503050406030204" pitchFamily="18" charset="0"/>
                        <a:ea typeface="Calibri" panose="020F0502020204030204" pitchFamily="34" charset="0"/>
                      </a:rPr>
                      <m:t>:</m:t>
                    </m:r>
                  </m:oMath>
                </a14:m>
                <a:r>
                  <a:rPr lang="es-EC" sz="1600" dirty="0">
                    <a:solidFill>
                      <a:srgbClr val="000000"/>
                    </a:solidFill>
                    <a:effectLst/>
                    <a:latin typeface="Calibri" panose="020F0502020204030204" pitchFamily="34" charset="0"/>
                    <a:ea typeface="Calibri" panose="020F0502020204030204" pitchFamily="34" charset="0"/>
                  </a:rPr>
                  <a:t> Viscosidad</a:t>
                </a:r>
              </a:p>
              <a:p>
                <a:pPr marL="457200" indent="457200">
                  <a:spcBef>
                    <a:spcPts val="600"/>
                  </a:spcBef>
                  <a:spcAft>
                    <a:spcPts val="600"/>
                  </a:spcAft>
                </a:pPr>
                <a14:m>
                  <m:oMath xmlns:m="http://schemas.openxmlformats.org/officeDocument/2006/math">
                    <m:r>
                      <a:rPr lang="es-EC" sz="1600" i="1">
                        <a:solidFill>
                          <a:srgbClr val="000000"/>
                        </a:solidFill>
                        <a:effectLst/>
                        <a:latin typeface="Cambria Math" panose="02040503050406030204" pitchFamily="18" charset="0"/>
                        <a:ea typeface="Calibri" panose="020F0502020204030204" pitchFamily="34" charset="0"/>
                      </a:rPr>
                      <m:t>𝑐</m:t>
                    </m:r>
                    <m:r>
                      <a:rPr lang="es-EC" sz="1600" i="1">
                        <a:solidFill>
                          <a:srgbClr val="000000"/>
                        </a:solidFill>
                        <a:effectLst/>
                        <a:latin typeface="Cambria Math" panose="02040503050406030204" pitchFamily="18" charset="0"/>
                        <a:ea typeface="Calibri" panose="020F0502020204030204" pitchFamily="34" charset="0"/>
                      </a:rPr>
                      <m:t>:</m:t>
                    </m:r>
                  </m:oMath>
                </a14:m>
                <a:r>
                  <a:rPr lang="es-EC" sz="1600" dirty="0">
                    <a:solidFill>
                      <a:srgbClr val="000000"/>
                    </a:solidFill>
                    <a:effectLst/>
                    <a:latin typeface="Calibri" panose="020F0502020204030204" pitchFamily="34" charset="0"/>
                    <a:ea typeface="Calibri" panose="020F0502020204030204" pitchFamily="34" charset="0"/>
                  </a:rPr>
                  <a:t> constante que describe comportamiento</a:t>
                </a:r>
              </a:p>
              <a:p>
                <a:pPr marL="457200" indent="457200">
                  <a:spcBef>
                    <a:spcPts val="600"/>
                  </a:spcBef>
                  <a:spcAft>
                    <a:spcPts val="600"/>
                  </a:spcAft>
                </a:pPr>
                <a:r>
                  <a:rPr lang="es-EC" sz="1600" dirty="0">
                    <a:solidFill>
                      <a:srgbClr val="000000"/>
                    </a:solidFill>
                    <a:latin typeface="Calibri" panose="020F0502020204030204" pitchFamily="34" charset="0"/>
                    <a:ea typeface="Calibri" panose="020F0502020204030204" pitchFamily="34" charset="0"/>
                  </a:rPr>
                  <a:t>     </a:t>
                </a:r>
                <a:r>
                  <a:rPr lang="es-EC" sz="1600" dirty="0">
                    <a:solidFill>
                      <a:srgbClr val="000000"/>
                    </a:solidFill>
                    <a:effectLst/>
                    <a:latin typeface="Calibri" panose="020F0502020204030204" pitchFamily="34" charset="0"/>
                    <a:ea typeface="Calibri" panose="020F0502020204030204" pitchFamily="34" charset="0"/>
                  </a:rPr>
                  <a:t>(pseudoplástico o dilatante)</a:t>
                </a:r>
                <a:endParaRPr lang="es-419" sz="1600" dirty="0">
                  <a:solidFill>
                    <a:schemeClr val="tx1">
                      <a:lumMod val="50000"/>
                      <a:lumOff val="50000"/>
                    </a:schemeClr>
                  </a:solidFill>
                  <a:effectLst/>
                  <a:latin typeface="Calibri" panose="020F0502020204030204" pitchFamily="34" charset="0"/>
                  <a:ea typeface="Calibri" panose="020F0502020204030204" pitchFamily="34" charset="0"/>
                </a:endParaRPr>
              </a:p>
            </p:txBody>
          </p:sp>
        </mc:Choice>
        <mc:Fallback xmlns="">
          <p:sp>
            <p:nvSpPr>
              <p:cNvPr id="22" name="CuadroTexto 21">
                <a:extLst>
                  <a:ext uri="{FF2B5EF4-FFF2-40B4-BE49-F238E27FC236}">
                    <a16:creationId xmlns:a16="http://schemas.microsoft.com/office/drawing/2014/main" id="{E80995AB-2C9D-457D-AF4D-505818331C9B}"/>
                  </a:ext>
                </a:extLst>
              </p:cNvPr>
              <p:cNvSpPr txBox="1">
                <a:spLocks noRot="1" noChangeAspect="1" noMove="1" noResize="1" noEditPoints="1" noAdjustHandles="1" noChangeArrowheads="1" noChangeShapeType="1" noTextEdit="1"/>
              </p:cNvSpPr>
              <p:nvPr/>
            </p:nvSpPr>
            <p:spPr>
              <a:xfrm>
                <a:off x="7474352" y="5119044"/>
                <a:ext cx="5254388" cy="1557862"/>
              </a:xfrm>
              <a:prstGeom prst="rect">
                <a:avLst/>
              </a:prstGeom>
              <a:blipFill>
                <a:blip r:embed="rId5"/>
                <a:stretch>
                  <a:fillRect t="-1176" b="-4314"/>
                </a:stretch>
              </a:blipFill>
            </p:spPr>
            <p:txBody>
              <a:bodyPr/>
              <a:lstStyle/>
              <a:p>
                <a:r>
                  <a:rPr lang="es-419">
                    <a:noFill/>
                  </a:rPr>
                  <a:t> </a:t>
                </a:r>
              </a:p>
            </p:txBody>
          </p:sp>
        </mc:Fallback>
      </mc:AlternateContent>
      <p:pic>
        <p:nvPicPr>
          <p:cNvPr id="8194" name="Picture 2" descr="Eugene C. Bingham image2findagravecomphotos201120669603734131">
            <a:extLst>
              <a:ext uri="{FF2B5EF4-FFF2-40B4-BE49-F238E27FC236}">
                <a16:creationId xmlns:a16="http://schemas.microsoft.com/office/drawing/2014/main" id="{EB8CCF2C-C34D-4EE5-9573-D407E20AB2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07167" y="219569"/>
            <a:ext cx="1979274" cy="277098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7" name="Rectángulo: esquinas redondeadas 26">
            <a:extLst>
              <a:ext uri="{FF2B5EF4-FFF2-40B4-BE49-F238E27FC236}">
                <a16:creationId xmlns:a16="http://schemas.microsoft.com/office/drawing/2014/main" id="{E50BBE46-DC94-4948-81EC-5CBBDB3F9F85}"/>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Reología</a:t>
            </a:r>
            <a:endParaRPr lang="es-419" sz="2400" b="1" dirty="0">
              <a:effectLst/>
              <a:latin typeface="Calibri" panose="020F0502020204030204" pitchFamily="34" charset="0"/>
            </a:endParaRPr>
          </a:p>
        </p:txBody>
      </p:sp>
      <p:sp>
        <p:nvSpPr>
          <p:cNvPr id="14" name="!!nro">
            <a:extLst>
              <a:ext uri="{FF2B5EF4-FFF2-40B4-BE49-F238E27FC236}">
                <a16:creationId xmlns:a16="http://schemas.microsoft.com/office/drawing/2014/main" id="{6AD880B6-2382-4F3B-AE18-E6036B195B8C}"/>
              </a:ext>
            </a:extLst>
          </p:cNvPr>
          <p:cNvSpPr/>
          <p:nvPr/>
        </p:nvSpPr>
        <p:spPr>
          <a:xfrm>
            <a:off x="166185" y="6263613"/>
            <a:ext cx="472444"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18</a:t>
            </a:r>
            <a:endParaRPr lang="es-419" b="1" dirty="0"/>
          </a:p>
        </p:txBody>
      </p:sp>
      <p:pic>
        <p:nvPicPr>
          <p:cNvPr id="33" name="Imagen 32">
            <a:extLst>
              <a:ext uri="{FF2B5EF4-FFF2-40B4-BE49-F238E27FC236}">
                <a16:creationId xmlns:a16="http://schemas.microsoft.com/office/drawing/2014/main" id="{923669B2-54C5-4941-99BF-4847BC4948F8}"/>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64587" y="2598258"/>
            <a:ext cx="4458982" cy="3026911"/>
          </a:xfrm>
          <a:prstGeom prst="rect">
            <a:avLst/>
          </a:prstGeom>
          <a:noFill/>
          <a:ln>
            <a:noFill/>
          </a:ln>
        </p:spPr>
      </p:pic>
    </p:spTree>
    <p:extLst>
      <p:ext uri="{BB962C8B-B14F-4D97-AF65-F5344CB8AC3E}">
        <p14:creationId xmlns:p14="http://schemas.microsoft.com/office/powerpoint/2010/main" val="3776450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2">
            <a:extLst>
              <a:ext uri="{FF2B5EF4-FFF2-40B4-BE49-F238E27FC236}">
                <a16:creationId xmlns:a16="http://schemas.microsoft.com/office/drawing/2014/main" id="{63756B19-C558-452C-A90D-D97CD59CD8EC}"/>
              </a:ext>
            </a:extLst>
          </p:cNvPr>
          <p:cNvSpPr/>
          <p:nvPr/>
        </p:nvSpPr>
        <p:spPr>
          <a:xfrm>
            <a:off x="1367014" y="4749137"/>
            <a:ext cx="2880000" cy="2880000"/>
          </a:xfrm>
          <a:prstGeom prst="ellipse">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600"/>
              </a:spcAft>
            </a:pPr>
            <a:endParaRPr lang="es-419" sz="2400" dirty="0">
              <a:solidFill>
                <a:srgbClr val="000000"/>
              </a:solidFill>
              <a:effectLst/>
              <a:ea typeface="Noto Sans Symbols"/>
              <a:cs typeface="Noto Sans Symbols"/>
            </a:endParaRPr>
          </a:p>
        </p:txBody>
      </p:sp>
      <p:sp>
        <p:nvSpPr>
          <p:cNvPr id="3" name="CuadroTexto 2">
            <a:extLst>
              <a:ext uri="{FF2B5EF4-FFF2-40B4-BE49-F238E27FC236}">
                <a16:creationId xmlns:a16="http://schemas.microsoft.com/office/drawing/2014/main" id="{93667475-0BC0-445A-AB67-D1EFD3887D8A}"/>
              </a:ext>
            </a:extLst>
          </p:cNvPr>
          <p:cNvSpPr txBox="1"/>
          <p:nvPr/>
        </p:nvSpPr>
        <p:spPr>
          <a:xfrm>
            <a:off x="4689230" y="1484607"/>
            <a:ext cx="2822713" cy="646331"/>
          </a:xfrm>
          <a:prstGeom prst="rect">
            <a:avLst/>
          </a:prstGeom>
          <a:noFill/>
        </p:spPr>
        <p:txBody>
          <a:bodyPr wrap="square">
            <a:spAutoFit/>
          </a:bodyPr>
          <a:lstStyle/>
          <a:p>
            <a:r>
              <a:rPr lang="es-EC" sz="1800" dirty="0">
                <a:effectLst/>
                <a:latin typeface="Calibri" panose="020F0502020204030204" pitchFamily="34" charset="0"/>
                <a:ea typeface="Calibri" panose="020F0502020204030204" pitchFamily="34" charset="0"/>
              </a:rPr>
              <a:t>Presenta un </a:t>
            </a:r>
            <a:r>
              <a:rPr lang="es-EC" sz="1800" b="1" dirty="0">
                <a:effectLst/>
                <a:latin typeface="Calibri" panose="020F0502020204030204" pitchFamily="34" charset="0"/>
                <a:ea typeface="Calibri" panose="020F0502020204030204" pitchFamily="34" charset="0"/>
              </a:rPr>
              <a:t>desgaste</a:t>
            </a:r>
            <a:r>
              <a:rPr lang="es-EC" sz="1800" dirty="0">
                <a:effectLst/>
                <a:latin typeface="Calibri" panose="020F0502020204030204" pitchFamily="34" charset="0"/>
                <a:ea typeface="Calibri" panose="020F0502020204030204" pitchFamily="34" charset="0"/>
              </a:rPr>
              <a:t> apreciable en sus paredes</a:t>
            </a:r>
          </a:p>
        </p:txBody>
      </p:sp>
      <p:pic>
        <p:nvPicPr>
          <p:cNvPr id="12" name="Imagen 11">
            <a:extLst>
              <a:ext uri="{FF2B5EF4-FFF2-40B4-BE49-F238E27FC236}">
                <a16:creationId xmlns:a16="http://schemas.microsoft.com/office/drawing/2014/main" id="{ECF86DC4-D54F-4CCC-9642-D22E83DD792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7702" b="68341" l="20690" r="74239">
                        <a14:foregroundMark x1="27789" y1="50685" x2="25355" y2="39878"/>
                        <a14:foregroundMark x1="25355" y1="39878" x2="39148" y2="31355"/>
                        <a14:foregroundMark x1="71805" y1="52207" x2="72617" y2="43075"/>
                        <a14:foregroundMark x1="72617" y1="43075" x2="70183" y2="35312"/>
                        <a14:foregroundMark x1="70183" y1="35312" x2="67343" y2="33333"/>
                        <a14:foregroundMark x1="70791" y1="36986" x2="73834" y2="43531"/>
                        <a14:foregroundMark x1="73834" y1="43531" x2="72008" y2="51903"/>
                        <a14:foregroundMark x1="57606" y1="32572" x2="47465" y2="28463"/>
                        <a14:foregroundMark x1="47465" y1="28463" x2="34280" y2="29528"/>
                        <a14:foregroundMark x1="34280" y1="29528" x2="34077" y2="29833"/>
                        <a14:foregroundMark x1="24138" y1="42009" x2="22110" y2="44444"/>
                        <a14:foregroundMark x1="20892" y1="43836" x2="20892" y2="42009"/>
                        <a14:foregroundMark x1="45639" y1="59209" x2="42799" y2="66362"/>
                        <a14:foregroundMark x1="42799" y1="66362" x2="54970" y2="61035"/>
                        <a14:foregroundMark x1="45030" y1="67580" x2="46856" y2="68341"/>
                        <a14:foregroundMark x1="74239" y1="40335" x2="74442" y2="45358"/>
                        <a14:foregroundMark x1="55578" y1="28158" x2="49696" y2="27702"/>
                      </a14:backgroundRemoval>
                    </a14:imgEffect>
                    <a14:imgEffect>
                      <a14:brightnessContrast bright="20000" contrast="-20000"/>
                    </a14:imgEffect>
                  </a14:imgLayer>
                </a14:imgProps>
              </a:ext>
            </a:extLst>
          </a:blip>
          <a:srcRect l="17730" t="25934" r="22158" b="29748"/>
          <a:stretch/>
        </p:blipFill>
        <p:spPr>
          <a:xfrm>
            <a:off x="860026" y="1219775"/>
            <a:ext cx="3621935" cy="3984325"/>
          </a:xfrm>
          <a:prstGeom prst="rect">
            <a:avLst/>
          </a:prstGeom>
        </p:spPr>
      </p:pic>
      <p:pic>
        <p:nvPicPr>
          <p:cNvPr id="13" name="Imagen 12">
            <a:extLst>
              <a:ext uri="{FF2B5EF4-FFF2-40B4-BE49-F238E27FC236}">
                <a16:creationId xmlns:a16="http://schemas.microsoft.com/office/drawing/2014/main" id="{A25080A7-5DF8-4720-9195-8FD72597B86C}"/>
              </a:ext>
            </a:extLst>
          </p:cNvPr>
          <p:cNvPicPr>
            <a:picLocks noChangeAspect="1"/>
          </p:cNvPicPr>
          <p:nvPr/>
        </p:nvPicPr>
        <p:blipFill rotWithShape="1">
          <a:blip r:embed="rId4"/>
          <a:srcRect b="17070"/>
          <a:stretch/>
        </p:blipFill>
        <p:spPr>
          <a:xfrm>
            <a:off x="5789876" y="3559176"/>
            <a:ext cx="6333307" cy="2859264"/>
          </a:xfrm>
          <a:prstGeom prst="rect">
            <a:avLst/>
          </a:prstGeom>
        </p:spPr>
      </p:pic>
      <p:sp>
        <p:nvSpPr>
          <p:cNvPr id="16" name="CuadroTexto 15">
            <a:extLst>
              <a:ext uri="{FF2B5EF4-FFF2-40B4-BE49-F238E27FC236}">
                <a16:creationId xmlns:a16="http://schemas.microsoft.com/office/drawing/2014/main" id="{DB426F6F-0969-4CFC-9433-CB1387A26BDA}"/>
              </a:ext>
            </a:extLst>
          </p:cNvPr>
          <p:cNvSpPr txBox="1"/>
          <p:nvPr/>
        </p:nvSpPr>
        <p:spPr>
          <a:xfrm>
            <a:off x="1513983" y="5204100"/>
            <a:ext cx="3621936" cy="1200329"/>
          </a:xfrm>
          <a:prstGeom prst="rect">
            <a:avLst/>
          </a:prstGeom>
          <a:noFill/>
        </p:spPr>
        <p:txBody>
          <a:bodyPr wrap="square">
            <a:spAutoFit/>
          </a:bodyPr>
          <a:lstStyle/>
          <a:p>
            <a:r>
              <a:rPr lang="es-EC" sz="1800" dirty="0">
                <a:effectLst/>
                <a:latin typeface="Calibri" panose="020F0502020204030204" pitchFamily="34" charset="0"/>
                <a:ea typeface="Calibri" panose="020F0502020204030204" pitchFamily="34" charset="0"/>
              </a:rPr>
              <a:t>El costo que supondría la adquisición de una nueva geometría de TA Instruments representa una </a:t>
            </a:r>
            <a:r>
              <a:rPr lang="es-EC" sz="1800" b="1" dirty="0">
                <a:effectLst/>
                <a:latin typeface="Calibri" panose="020F0502020204030204" pitchFamily="34" charset="0"/>
                <a:ea typeface="Calibri" panose="020F0502020204030204" pitchFamily="34" charset="0"/>
              </a:rPr>
              <a:t>inversión importante</a:t>
            </a:r>
            <a:r>
              <a:rPr lang="es-EC" sz="1800" dirty="0">
                <a:effectLst/>
                <a:latin typeface="Calibri" panose="020F0502020204030204" pitchFamily="34" charset="0"/>
                <a:ea typeface="Calibri" panose="020F0502020204030204" pitchFamily="34" charset="0"/>
              </a:rPr>
              <a:t>.</a:t>
            </a:r>
            <a:endParaRPr lang="es-419" dirty="0"/>
          </a:p>
        </p:txBody>
      </p:sp>
      <p:sp>
        <p:nvSpPr>
          <p:cNvPr id="15" name="!!Rectángulo: esquinas redondeadas 14">
            <a:extLst>
              <a:ext uri="{FF2B5EF4-FFF2-40B4-BE49-F238E27FC236}">
                <a16:creationId xmlns:a16="http://schemas.microsoft.com/office/drawing/2014/main" id="{2C18F27E-3295-46EB-AE01-08DD6D241B40}"/>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effectLst/>
                <a:latin typeface="Calibri" panose="020F0502020204030204" pitchFamily="34" charset="0"/>
              </a:rPr>
              <a:t>Definición del problema</a:t>
            </a:r>
            <a:endParaRPr lang="es-419" sz="2400" b="1" dirty="0">
              <a:effectLst/>
              <a:latin typeface="Calibri" panose="020F0502020204030204" pitchFamily="34" charset="0"/>
            </a:endParaRPr>
          </a:p>
        </p:txBody>
      </p:sp>
      <p:cxnSp>
        <p:nvCxnSpPr>
          <p:cNvPr id="25" name="Conector recto 24">
            <a:extLst>
              <a:ext uri="{FF2B5EF4-FFF2-40B4-BE49-F238E27FC236}">
                <a16:creationId xmlns:a16="http://schemas.microsoft.com/office/drawing/2014/main" id="{700775B0-3208-4A0B-BE89-27F95513F1A8}"/>
              </a:ext>
            </a:extLst>
          </p:cNvPr>
          <p:cNvCxnSpPr>
            <a:cxnSpLocks/>
          </p:cNvCxnSpPr>
          <p:nvPr/>
        </p:nvCxnSpPr>
        <p:spPr>
          <a:xfrm flipV="1">
            <a:off x="3180951" y="2130939"/>
            <a:ext cx="1508279" cy="801516"/>
          </a:xfrm>
          <a:prstGeom prst="line">
            <a:avLst/>
          </a:prstGeom>
          <a:ln w="38100">
            <a:solidFill>
              <a:srgbClr val="EF904F"/>
            </a:solidFill>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1C256839-BA2D-496B-A4A7-4FD8CBF8ED1A}"/>
              </a:ext>
            </a:extLst>
          </p:cNvPr>
          <p:cNvCxnSpPr>
            <a:cxnSpLocks/>
          </p:cNvCxnSpPr>
          <p:nvPr/>
        </p:nvCxnSpPr>
        <p:spPr>
          <a:xfrm flipH="1">
            <a:off x="4689230" y="2130939"/>
            <a:ext cx="2969935" cy="0"/>
          </a:xfrm>
          <a:prstGeom prst="line">
            <a:avLst/>
          </a:prstGeom>
          <a:ln w="38100">
            <a:solidFill>
              <a:srgbClr val="EF904F"/>
            </a:solidFill>
          </a:ln>
        </p:spPr>
        <p:style>
          <a:lnRef idx="1">
            <a:schemeClr val="accent1"/>
          </a:lnRef>
          <a:fillRef idx="0">
            <a:schemeClr val="accent1"/>
          </a:fillRef>
          <a:effectRef idx="0">
            <a:schemeClr val="accent1"/>
          </a:effectRef>
          <a:fontRef idx="minor">
            <a:schemeClr val="tx1"/>
          </a:fontRef>
        </p:style>
      </p:cxnSp>
      <p:sp>
        <p:nvSpPr>
          <p:cNvPr id="31" name="Rectángulo 30">
            <a:extLst>
              <a:ext uri="{FF2B5EF4-FFF2-40B4-BE49-F238E27FC236}">
                <a16:creationId xmlns:a16="http://schemas.microsoft.com/office/drawing/2014/main" id="{7D797327-A526-443B-B5BE-6A817E46278F}"/>
              </a:ext>
            </a:extLst>
          </p:cNvPr>
          <p:cNvSpPr/>
          <p:nvPr/>
        </p:nvSpPr>
        <p:spPr>
          <a:xfrm>
            <a:off x="5789876" y="5839466"/>
            <a:ext cx="6223933" cy="338998"/>
          </a:xfrm>
          <a:prstGeom prst="rect">
            <a:avLst/>
          </a:prstGeom>
          <a:noFill/>
          <a:ln w="28575">
            <a:solidFill>
              <a:srgbClr val="F648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nro">
            <a:extLst>
              <a:ext uri="{FF2B5EF4-FFF2-40B4-BE49-F238E27FC236}">
                <a16:creationId xmlns:a16="http://schemas.microsoft.com/office/drawing/2014/main" id="{80727023-354F-44AD-95B6-0DF39C9B4F6D}"/>
              </a:ext>
            </a:extLst>
          </p:cNvPr>
          <p:cNvSpPr/>
          <p:nvPr/>
        </p:nvSpPr>
        <p:spPr>
          <a:xfrm>
            <a:off x="166185" y="6263613"/>
            <a:ext cx="365149"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1</a:t>
            </a:r>
            <a:endParaRPr lang="es-419" b="1" dirty="0"/>
          </a:p>
        </p:txBody>
      </p:sp>
      <p:sp>
        <p:nvSpPr>
          <p:cNvPr id="17" name="!!a1">
            <a:extLst>
              <a:ext uri="{FF2B5EF4-FFF2-40B4-BE49-F238E27FC236}">
                <a16:creationId xmlns:a16="http://schemas.microsoft.com/office/drawing/2014/main" id="{3E1E05C6-6E28-434D-B8E1-A54CF6610A75}"/>
              </a:ext>
            </a:extLst>
          </p:cNvPr>
          <p:cNvSpPr/>
          <p:nvPr/>
        </p:nvSpPr>
        <p:spPr>
          <a:xfrm>
            <a:off x="3036951" y="2788456"/>
            <a:ext cx="288000" cy="288000"/>
          </a:xfrm>
          <a:custGeom>
            <a:avLst/>
            <a:gdLst>
              <a:gd name="connsiteX0" fmla="*/ 203981 w 407964"/>
              <a:gd name="connsiteY0" fmla="*/ 113982 h 407964"/>
              <a:gd name="connsiteX1" fmla="*/ 293981 w 407964"/>
              <a:gd name="connsiteY1" fmla="*/ 203982 h 407964"/>
              <a:gd name="connsiteX2" fmla="*/ 203981 w 407964"/>
              <a:gd name="connsiteY2" fmla="*/ 293982 h 407964"/>
              <a:gd name="connsiteX3" fmla="*/ 113981 w 407964"/>
              <a:gd name="connsiteY3" fmla="*/ 203982 h 407964"/>
              <a:gd name="connsiteX4" fmla="*/ 203981 w 407964"/>
              <a:gd name="connsiteY4" fmla="*/ 113982 h 407964"/>
              <a:gd name="connsiteX5" fmla="*/ 203981 w 407964"/>
              <a:gd name="connsiteY5" fmla="*/ 49196 h 407964"/>
              <a:gd name="connsiteX6" fmla="*/ 49196 w 407964"/>
              <a:gd name="connsiteY6" fmla="*/ 203982 h 407964"/>
              <a:gd name="connsiteX7" fmla="*/ 203981 w 407964"/>
              <a:gd name="connsiteY7" fmla="*/ 358768 h 407964"/>
              <a:gd name="connsiteX8" fmla="*/ 358766 w 407964"/>
              <a:gd name="connsiteY8" fmla="*/ 203982 h 407964"/>
              <a:gd name="connsiteX9" fmla="*/ 203981 w 407964"/>
              <a:gd name="connsiteY9" fmla="*/ 49196 h 407964"/>
              <a:gd name="connsiteX10" fmla="*/ 203982 w 407964"/>
              <a:gd name="connsiteY10" fmla="*/ 0 h 407964"/>
              <a:gd name="connsiteX11" fmla="*/ 407964 w 407964"/>
              <a:gd name="connsiteY11" fmla="*/ 203982 h 407964"/>
              <a:gd name="connsiteX12" fmla="*/ 203982 w 407964"/>
              <a:gd name="connsiteY12" fmla="*/ 407964 h 407964"/>
              <a:gd name="connsiteX13" fmla="*/ 0 w 407964"/>
              <a:gd name="connsiteY13" fmla="*/ 203982 h 407964"/>
              <a:gd name="connsiteX14" fmla="*/ 203982 w 407964"/>
              <a:gd name="connsiteY14" fmla="*/ 0 h 40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7964" h="407964">
                <a:moveTo>
                  <a:pt x="203981" y="113982"/>
                </a:moveTo>
                <a:cubicBezTo>
                  <a:pt x="253687" y="113982"/>
                  <a:pt x="293981" y="154276"/>
                  <a:pt x="293981" y="203982"/>
                </a:cubicBezTo>
                <a:cubicBezTo>
                  <a:pt x="293981" y="253688"/>
                  <a:pt x="253687" y="293982"/>
                  <a:pt x="203981" y="293982"/>
                </a:cubicBezTo>
                <a:cubicBezTo>
                  <a:pt x="154275" y="293982"/>
                  <a:pt x="113981" y="253688"/>
                  <a:pt x="113981" y="203982"/>
                </a:cubicBezTo>
                <a:cubicBezTo>
                  <a:pt x="113981" y="154276"/>
                  <a:pt x="154275" y="113982"/>
                  <a:pt x="203981" y="113982"/>
                </a:cubicBezTo>
                <a:close/>
                <a:moveTo>
                  <a:pt x="203981" y="49196"/>
                </a:moveTo>
                <a:cubicBezTo>
                  <a:pt x="118496" y="49196"/>
                  <a:pt x="49196" y="118496"/>
                  <a:pt x="49196" y="203982"/>
                </a:cubicBezTo>
                <a:cubicBezTo>
                  <a:pt x="49196" y="289468"/>
                  <a:pt x="118496" y="358768"/>
                  <a:pt x="203981" y="358768"/>
                </a:cubicBezTo>
                <a:cubicBezTo>
                  <a:pt x="289466" y="358768"/>
                  <a:pt x="358766" y="289468"/>
                  <a:pt x="358766" y="203982"/>
                </a:cubicBezTo>
                <a:cubicBezTo>
                  <a:pt x="358766" y="118496"/>
                  <a:pt x="289466" y="49196"/>
                  <a:pt x="203981" y="49196"/>
                </a:cubicBezTo>
                <a:close/>
                <a:moveTo>
                  <a:pt x="203982" y="0"/>
                </a:moveTo>
                <a:cubicBezTo>
                  <a:pt x="316638" y="0"/>
                  <a:pt x="407964" y="91326"/>
                  <a:pt x="407964" y="203982"/>
                </a:cubicBezTo>
                <a:cubicBezTo>
                  <a:pt x="407964" y="316638"/>
                  <a:pt x="316638" y="407964"/>
                  <a:pt x="203982" y="407964"/>
                </a:cubicBezTo>
                <a:cubicBezTo>
                  <a:pt x="91326" y="407964"/>
                  <a:pt x="0" y="316638"/>
                  <a:pt x="0" y="203982"/>
                </a:cubicBezTo>
                <a:cubicBezTo>
                  <a:pt x="0" y="91326"/>
                  <a:pt x="91326" y="0"/>
                  <a:pt x="203982" y="0"/>
                </a:cubicBezTo>
                <a:close/>
              </a:path>
            </a:pathLst>
          </a:custGeom>
          <a:solidFill>
            <a:srgbClr val="EF904F"/>
          </a:solidFill>
          <a:ln>
            <a:solidFill>
              <a:srgbClr val="EF90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419"/>
          </a:p>
        </p:txBody>
      </p:sp>
    </p:spTree>
    <p:extLst>
      <p:ext uri="{BB962C8B-B14F-4D97-AF65-F5344CB8AC3E}">
        <p14:creationId xmlns:p14="http://schemas.microsoft.com/office/powerpoint/2010/main" val="3156217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1">
            <a:extLst>
              <a:ext uri="{FF2B5EF4-FFF2-40B4-BE49-F238E27FC236}">
                <a16:creationId xmlns:a16="http://schemas.microsoft.com/office/drawing/2014/main" id="{6E429B3D-D03D-422E-A4AD-EDB8A51B894A}"/>
              </a:ext>
            </a:extLst>
          </p:cNvPr>
          <p:cNvSpPr/>
          <p:nvPr/>
        </p:nvSpPr>
        <p:spPr>
          <a:xfrm>
            <a:off x="263144" y="1396522"/>
            <a:ext cx="3960000" cy="468000"/>
          </a:xfrm>
          <a:prstGeom prst="roundRect">
            <a:avLst>
              <a:gd name="adj" fmla="val 18799"/>
            </a:avLst>
          </a:prstGeom>
          <a:solidFill>
            <a:srgbClr val="EF904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Materiales de estudio</a:t>
            </a:r>
            <a:endParaRPr lang="es-419" sz="2400" dirty="0">
              <a:solidFill>
                <a:schemeClr val="tx1"/>
              </a:solidFill>
            </a:endParaRPr>
          </a:p>
        </p:txBody>
      </p:sp>
      <p:sp>
        <p:nvSpPr>
          <p:cNvPr id="25" name="!!a2">
            <a:extLst>
              <a:ext uri="{FF2B5EF4-FFF2-40B4-BE49-F238E27FC236}">
                <a16:creationId xmlns:a16="http://schemas.microsoft.com/office/drawing/2014/main" id="{66229566-526D-45CD-AF3D-AFC65B41C4AD}"/>
              </a:ext>
            </a:extLst>
          </p:cNvPr>
          <p:cNvSpPr/>
          <p:nvPr/>
        </p:nvSpPr>
        <p:spPr>
          <a:xfrm>
            <a:off x="6811873" y="1396522"/>
            <a:ext cx="3960000" cy="468000"/>
          </a:xfrm>
          <a:prstGeom prst="roundRect">
            <a:avLst/>
          </a:prstGeom>
          <a:solidFill>
            <a:srgbClr val="EF904F"/>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fontAlgn="ctr">
              <a:spcBef>
                <a:spcPts val="600"/>
              </a:spcBef>
              <a:spcAft>
                <a:spcPts val="600"/>
              </a:spcAft>
            </a:pPr>
            <a:r>
              <a:rPr lang="es-ES" sz="2400" i="0" u="none" strike="noStrike" dirty="0">
                <a:solidFill>
                  <a:schemeClr val="tx1"/>
                </a:solidFill>
                <a:effectLst/>
              </a:rPr>
              <a:t>Geometrías a emplear</a:t>
            </a:r>
            <a:endParaRPr lang="es-419" sz="2400" i="0" u="none" strike="noStrike" dirty="0">
              <a:solidFill>
                <a:schemeClr val="tx1"/>
              </a:solidFill>
              <a:effectLst/>
            </a:endParaRPr>
          </a:p>
        </p:txBody>
      </p:sp>
      <p:sp>
        <p:nvSpPr>
          <p:cNvPr id="24" name="Rectángulo: esquinas redondeadas 23">
            <a:extLst>
              <a:ext uri="{FF2B5EF4-FFF2-40B4-BE49-F238E27FC236}">
                <a16:creationId xmlns:a16="http://schemas.microsoft.com/office/drawing/2014/main" id="{BE6F2305-AF86-4F37-8F4F-5A926CC39B34}"/>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Pruebas de validación</a:t>
            </a:r>
            <a:endParaRPr lang="es-419" sz="2400" b="1" dirty="0">
              <a:effectLst/>
              <a:latin typeface="Calibri" panose="020F0502020204030204" pitchFamily="34" charset="0"/>
            </a:endParaRPr>
          </a:p>
        </p:txBody>
      </p:sp>
      <p:sp>
        <p:nvSpPr>
          <p:cNvPr id="14" name="!!nro">
            <a:extLst>
              <a:ext uri="{FF2B5EF4-FFF2-40B4-BE49-F238E27FC236}">
                <a16:creationId xmlns:a16="http://schemas.microsoft.com/office/drawing/2014/main" id="{6715653A-B32C-4A3F-A7D2-A47F8A586177}"/>
              </a:ext>
            </a:extLst>
          </p:cNvPr>
          <p:cNvSpPr/>
          <p:nvPr/>
        </p:nvSpPr>
        <p:spPr>
          <a:xfrm>
            <a:off x="166185" y="6263613"/>
            <a:ext cx="529851"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19</a:t>
            </a:r>
            <a:endParaRPr lang="es-419" b="1" dirty="0"/>
          </a:p>
        </p:txBody>
      </p:sp>
      <p:sp>
        <p:nvSpPr>
          <p:cNvPr id="16" name="CuadroTexto 15">
            <a:extLst>
              <a:ext uri="{FF2B5EF4-FFF2-40B4-BE49-F238E27FC236}">
                <a16:creationId xmlns:a16="http://schemas.microsoft.com/office/drawing/2014/main" id="{D2FFD5AF-2751-4BF8-9C42-4FBEEDE305F2}"/>
              </a:ext>
            </a:extLst>
          </p:cNvPr>
          <p:cNvSpPr txBox="1"/>
          <p:nvPr/>
        </p:nvSpPr>
        <p:spPr>
          <a:xfrm>
            <a:off x="2037687" y="2020112"/>
            <a:ext cx="2093458" cy="1711366"/>
          </a:xfrm>
          <a:prstGeom prst="rect">
            <a:avLst/>
          </a:prstGeom>
          <a:noFill/>
        </p:spPr>
        <p:txBody>
          <a:bodyPr wrap="square">
            <a:spAutoFit/>
          </a:bodyPr>
          <a:lstStyle/>
          <a:p>
            <a:pPr marL="0" lvl="0" indent="0" algn="l">
              <a:lnSpc>
                <a:spcPct val="150000"/>
              </a:lnSpc>
              <a:spcBef>
                <a:spcPts val="600"/>
              </a:spcBef>
              <a:buFont typeface="Symbol" panose="05050102010706020507" pitchFamily="18" charset="2"/>
              <a:buNone/>
            </a:pPr>
            <a:r>
              <a:rPr lang="es-EC" sz="1800" b="1" dirty="0">
                <a:solidFill>
                  <a:schemeClr val="bg1"/>
                </a:solidFill>
                <a:effectLst/>
              </a:rPr>
              <a:t>Fluido newtoniano: </a:t>
            </a:r>
            <a:r>
              <a:rPr lang="es-EC" sz="1800" b="0" dirty="0">
                <a:effectLst/>
              </a:rPr>
              <a:t>Fluido de transmisión automática</a:t>
            </a:r>
            <a:endParaRPr lang="es-419" sz="1800" b="0" dirty="0">
              <a:effectLst/>
              <a:latin typeface="Calibri" panose="020F0502020204030204" pitchFamily="34" charset="0"/>
              <a:ea typeface="Calibri" panose="020F0502020204030204" pitchFamily="34" charset="0"/>
            </a:endParaRPr>
          </a:p>
        </p:txBody>
      </p:sp>
      <p:sp>
        <p:nvSpPr>
          <p:cNvPr id="18" name="CuadroTexto 17">
            <a:extLst>
              <a:ext uri="{FF2B5EF4-FFF2-40B4-BE49-F238E27FC236}">
                <a16:creationId xmlns:a16="http://schemas.microsoft.com/office/drawing/2014/main" id="{D3390DF6-9CE0-4E11-944F-3E9BEE135FCD}"/>
              </a:ext>
            </a:extLst>
          </p:cNvPr>
          <p:cNvSpPr txBox="1"/>
          <p:nvPr/>
        </p:nvSpPr>
        <p:spPr>
          <a:xfrm>
            <a:off x="2037687" y="4852928"/>
            <a:ext cx="2365513" cy="895044"/>
          </a:xfrm>
          <a:prstGeom prst="rect">
            <a:avLst/>
          </a:prstGeom>
          <a:noFill/>
        </p:spPr>
        <p:txBody>
          <a:bodyPr wrap="square">
            <a:spAutoFit/>
          </a:bodyPr>
          <a:lstStyle/>
          <a:p>
            <a:pPr marL="0" lvl="0" indent="0" algn="l">
              <a:lnSpc>
                <a:spcPct val="150000"/>
              </a:lnSpc>
              <a:spcBef>
                <a:spcPts val="600"/>
              </a:spcBef>
              <a:buFont typeface="Symbol" panose="05050102010706020507" pitchFamily="18" charset="2"/>
              <a:buNone/>
            </a:pPr>
            <a:r>
              <a:rPr lang="es-EC" sz="1800" b="1" dirty="0">
                <a:solidFill>
                  <a:schemeClr val="bg1"/>
                </a:solidFill>
                <a:effectLst/>
              </a:rPr>
              <a:t>Fluido no newtoniano: </a:t>
            </a:r>
            <a:r>
              <a:rPr lang="es-EC" sz="1800" b="0" dirty="0">
                <a:effectLst/>
              </a:rPr>
              <a:t>Crema lubricante</a:t>
            </a:r>
            <a:endParaRPr lang="es-419" sz="1800" b="0" dirty="0">
              <a:effectLst/>
              <a:latin typeface="Calibri" panose="020F0502020204030204" pitchFamily="34" charset="0"/>
              <a:ea typeface="Calibri" panose="020F0502020204030204" pitchFamily="34" charset="0"/>
            </a:endParaRPr>
          </a:p>
        </p:txBody>
      </p:sp>
      <p:sp>
        <p:nvSpPr>
          <p:cNvPr id="21" name="CuadroTexto 20">
            <a:extLst>
              <a:ext uri="{FF2B5EF4-FFF2-40B4-BE49-F238E27FC236}">
                <a16:creationId xmlns:a16="http://schemas.microsoft.com/office/drawing/2014/main" id="{416A9F00-0F9C-4E86-BDE9-2732BA31D5C3}"/>
              </a:ext>
            </a:extLst>
          </p:cNvPr>
          <p:cNvSpPr txBox="1"/>
          <p:nvPr/>
        </p:nvSpPr>
        <p:spPr>
          <a:xfrm>
            <a:off x="5176630" y="2014387"/>
            <a:ext cx="2198960" cy="464871"/>
          </a:xfrm>
          <a:prstGeom prst="rect">
            <a:avLst/>
          </a:prstGeom>
          <a:noFill/>
        </p:spPr>
        <p:txBody>
          <a:bodyPr wrap="square">
            <a:spAutoFit/>
          </a:bodyPr>
          <a:lstStyle/>
          <a:p>
            <a:pPr marL="0" lvl="0" indent="0" algn="l">
              <a:lnSpc>
                <a:spcPct val="150000"/>
              </a:lnSpc>
              <a:buFont typeface="Symbol" panose="05050102010706020507" pitchFamily="18" charset="2"/>
              <a:buNone/>
            </a:pPr>
            <a:r>
              <a:rPr lang="es-EC" sz="1800" dirty="0">
                <a:effectLst/>
              </a:rPr>
              <a:t>Copa 1: copa </a:t>
            </a:r>
            <a:r>
              <a:rPr lang="es-EC" sz="1800" b="1" dirty="0">
                <a:effectLst/>
              </a:rPr>
              <a:t>nueva</a:t>
            </a:r>
            <a:endParaRPr lang="es-419" sz="1800" b="1" dirty="0">
              <a:effectLst/>
              <a:latin typeface="Calibri" panose="020F0502020204030204" pitchFamily="34" charset="0"/>
              <a:ea typeface="Calibri" panose="020F0502020204030204" pitchFamily="34" charset="0"/>
            </a:endParaRPr>
          </a:p>
        </p:txBody>
      </p:sp>
      <p:sp>
        <p:nvSpPr>
          <p:cNvPr id="22" name="CuadroTexto 21">
            <a:extLst>
              <a:ext uri="{FF2B5EF4-FFF2-40B4-BE49-F238E27FC236}">
                <a16:creationId xmlns:a16="http://schemas.microsoft.com/office/drawing/2014/main" id="{4ECE0B70-DC8E-4090-BECB-E0953837DC61}"/>
              </a:ext>
            </a:extLst>
          </p:cNvPr>
          <p:cNvSpPr txBox="1"/>
          <p:nvPr/>
        </p:nvSpPr>
        <p:spPr>
          <a:xfrm>
            <a:off x="7315189" y="2014387"/>
            <a:ext cx="2198959" cy="464871"/>
          </a:xfrm>
          <a:prstGeom prst="rect">
            <a:avLst/>
          </a:prstGeom>
          <a:noFill/>
        </p:spPr>
        <p:txBody>
          <a:bodyPr wrap="square">
            <a:spAutoFit/>
          </a:bodyPr>
          <a:lstStyle/>
          <a:p>
            <a:pPr marL="0" lvl="0" indent="0" algn="l">
              <a:lnSpc>
                <a:spcPct val="150000"/>
              </a:lnSpc>
              <a:buFont typeface="Symbol" panose="05050102010706020507" pitchFamily="18" charset="2"/>
              <a:buNone/>
            </a:pPr>
            <a:r>
              <a:rPr lang="es-EC" sz="1800" dirty="0">
                <a:effectLst/>
              </a:rPr>
              <a:t>Copa 2: con </a:t>
            </a:r>
            <a:r>
              <a:rPr lang="es-EC" sz="1800" b="1" dirty="0">
                <a:effectLst/>
              </a:rPr>
              <a:t>desgaste</a:t>
            </a:r>
            <a:endParaRPr lang="es-419" sz="1800" b="1" dirty="0">
              <a:effectLst/>
              <a:latin typeface="Calibri" panose="020F0502020204030204" pitchFamily="34" charset="0"/>
              <a:ea typeface="Calibri" panose="020F0502020204030204" pitchFamily="34" charset="0"/>
            </a:endParaRPr>
          </a:p>
        </p:txBody>
      </p:sp>
      <p:sp>
        <p:nvSpPr>
          <p:cNvPr id="27" name="CuadroTexto 26">
            <a:extLst>
              <a:ext uri="{FF2B5EF4-FFF2-40B4-BE49-F238E27FC236}">
                <a16:creationId xmlns:a16="http://schemas.microsoft.com/office/drawing/2014/main" id="{929BA395-554D-45CE-A0E7-C9AB23977B40}"/>
              </a:ext>
            </a:extLst>
          </p:cNvPr>
          <p:cNvSpPr txBox="1"/>
          <p:nvPr/>
        </p:nvSpPr>
        <p:spPr>
          <a:xfrm>
            <a:off x="9586678" y="2014387"/>
            <a:ext cx="2459547" cy="464871"/>
          </a:xfrm>
          <a:prstGeom prst="rect">
            <a:avLst/>
          </a:prstGeom>
          <a:noFill/>
        </p:spPr>
        <p:txBody>
          <a:bodyPr wrap="square">
            <a:spAutoFit/>
          </a:bodyPr>
          <a:lstStyle/>
          <a:p>
            <a:pPr marL="0" lvl="0" indent="0" algn="l">
              <a:lnSpc>
                <a:spcPct val="150000"/>
              </a:lnSpc>
              <a:spcBef>
                <a:spcPts val="600"/>
              </a:spcBef>
              <a:buFont typeface="Arial" panose="020B0604020202020204" pitchFamily="34" charset="0"/>
              <a:buNone/>
            </a:pPr>
            <a:r>
              <a:rPr lang="es-EC" sz="1800" dirty="0">
                <a:effectLst/>
              </a:rPr>
              <a:t>Copa 3: copa </a:t>
            </a:r>
            <a:r>
              <a:rPr lang="es-EC" sz="1800" b="1" dirty="0">
                <a:effectLst/>
              </a:rPr>
              <a:t>fabricada</a:t>
            </a:r>
            <a:endParaRPr lang="es-419" sz="1800" b="1" dirty="0">
              <a:effectLst/>
              <a:latin typeface="Calibri" panose="020F0502020204030204" pitchFamily="34" charset="0"/>
              <a:ea typeface="Calibri" panose="020F0502020204030204" pitchFamily="34" charset="0"/>
            </a:endParaRPr>
          </a:p>
        </p:txBody>
      </p:sp>
      <p:pic>
        <p:nvPicPr>
          <p:cNvPr id="11" name="Imagen 10">
            <a:extLst>
              <a:ext uri="{FF2B5EF4-FFF2-40B4-BE49-F238E27FC236}">
                <a16:creationId xmlns:a16="http://schemas.microsoft.com/office/drawing/2014/main" id="{89C30509-3BCD-4B48-BABB-CF90C492D68C}"/>
              </a:ext>
            </a:extLst>
          </p:cNvPr>
          <p:cNvPicPr>
            <a:picLocks noChangeAspect="1"/>
          </p:cNvPicPr>
          <p:nvPr/>
        </p:nvPicPr>
        <p:blipFill>
          <a:blip r:embed="rId2"/>
          <a:stretch>
            <a:fillRect/>
          </a:stretch>
        </p:blipFill>
        <p:spPr>
          <a:xfrm>
            <a:off x="5176629" y="2567285"/>
            <a:ext cx="2093459" cy="27942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Imagen 29">
            <a:extLst>
              <a:ext uri="{FF2B5EF4-FFF2-40B4-BE49-F238E27FC236}">
                <a16:creationId xmlns:a16="http://schemas.microsoft.com/office/drawing/2014/main" id="{60D62669-66C9-4F59-B115-B026DBCD257F}"/>
              </a:ext>
            </a:extLst>
          </p:cNvPr>
          <p:cNvPicPr>
            <a:picLocks noChangeAspect="1"/>
          </p:cNvPicPr>
          <p:nvPr/>
        </p:nvPicPr>
        <p:blipFill>
          <a:blip r:embed="rId3"/>
          <a:stretch>
            <a:fillRect/>
          </a:stretch>
        </p:blipFill>
        <p:spPr>
          <a:xfrm>
            <a:off x="7391747" y="2567285"/>
            <a:ext cx="2095676" cy="27942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 name="Imagen 30">
            <a:extLst>
              <a:ext uri="{FF2B5EF4-FFF2-40B4-BE49-F238E27FC236}">
                <a16:creationId xmlns:a16="http://schemas.microsoft.com/office/drawing/2014/main" id="{708D017D-82A1-40DF-8183-7F7A95241643}"/>
              </a:ext>
            </a:extLst>
          </p:cNvPr>
          <p:cNvPicPr>
            <a:picLocks noChangeAspect="1"/>
          </p:cNvPicPr>
          <p:nvPr/>
        </p:nvPicPr>
        <p:blipFill rotWithShape="1">
          <a:blip r:embed="rId4"/>
          <a:srcRect l="26862" t="10677" r="31969" b="22124"/>
          <a:stretch/>
        </p:blipFill>
        <p:spPr>
          <a:xfrm>
            <a:off x="9609083" y="2567285"/>
            <a:ext cx="2282473" cy="27942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2" name="Picture 2" descr="Havoline® Automatic Transmission Fluid MD-3 | Lubricantes Chevron (Latin  America)">
            <a:extLst>
              <a:ext uri="{FF2B5EF4-FFF2-40B4-BE49-F238E27FC236}">
                <a16:creationId xmlns:a16="http://schemas.microsoft.com/office/drawing/2014/main" id="{5B53EC13-69A8-489B-9532-05A1AECBF2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685" r="21529"/>
          <a:stretch/>
        </p:blipFill>
        <p:spPr bwMode="auto">
          <a:xfrm>
            <a:off x="775548" y="1885368"/>
            <a:ext cx="1161287" cy="2045052"/>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a:extLst>
              <a:ext uri="{FF2B5EF4-FFF2-40B4-BE49-F238E27FC236}">
                <a16:creationId xmlns:a16="http://schemas.microsoft.com/office/drawing/2014/main" id="{8317D08E-D55C-4FCA-85A8-C2A930D9276F}"/>
              </a:ext>
            </a:extLst>
          </p:cNvPr>
          <p:cNvPicPr>
            <a:picLocks noChangeAspect="1"/>
          </p:cNvPicPr>
          <p:nvPr/>
        </p:nvPicPr>
        <p:blipFill rotWithShape="1">
          <a:blip r:embed="rId6">
            <a:clrChange>
              <a:clrFrom>
                <a:srgbClr val="FFFFFF"/>
              </a:clrFrom>
              <a:clrTo>
                <a:srgbClr val="FFFFFF">
                  <a:alpha val="0"/>
                </a:srgbClr>
              </a:clrTo>
            </a:clrChange>
          </a:blip>
          <a:srcRect l="24757" r="24014"/>
          <a:stretch/>
        </p:blipFill>
        <p:spPr>
          <a:xfrm>
            <a:off x="829716" y="4188372"/>
            <a:ext cx="1047652" cy="2045051"/>
          </a:xfrm>
          <a:prstGeom prst="rect">
            <a:avLst/>
          </a:prstGeom>
        </p:spPr>
      </p:pic>
    </p:spTree>
    <p:extLst>
      <p:ext uri="{BB962C8B-B14F-4D97-AF65-F5344CB8AC3E}">
        <p14:creationId xmlns:p14="http://schemas.microsoft.com/office/powerpoint/2010/main" val="618176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2">
            <a:extLst>
              <a:ext uri="{FF2B5EF4-FFF2-40B4-BE49-F238E27FC236}">
                <a16:creationId xmlns:a16="http://schemas.microsoft.com/office/drawing/2014/main" id="{66229566-526D-45CD-AF3D-AFC65B41C4AD}"/>
              </a:ext>
            </a:extLst>
          </p:cNvPr>
          <p:cNvSpPr/>
          <p:nvPr/>
        </p:nvSpPr>
        <p:spPr>
          <a:xfrm>
            <a:off x="3314595" y="2299152"/>
            <a:ext cx="3281315" cy="3329950"/>
          </a:xfrm>
          <a:prstGeom prst="ellipse">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fontAlgn="ctr">
              <a:spcBef>
                <a:spcPts val="600"/>
              </a:spcBef>
              <a:spcAft>
                <a:spcPts val="600"/>
              </a:spcAft>
            </a:pPr>
            <a:endParaRPr lang="es-419" sz="2400" i="0" u="none" strike="noStrike" dirty="0">
              <a:effectLst/>
            </a:endParaRPr>
          </a:p>
        </p:txBody>
      </p:sp>
      <p:sp>
        <p:nvSpPr>
          <p:cNvPr id="26" name="!!a1">
            <a:extLst>
              <a:ext uri="{FF2B5EF4-FFF2-40B4-BE49-F238E27FC236}">
                <a16:creationId xmlns:a16="http://schemas.microsoft.com/office/drawing/2014/main" id="{6E429B3D-D03D-422E-A4AD-EDB8A51B894A}"/>
              </a:ext>
            </a:extLst>
          </p:cNvPr>
          <p:cNvSpPr/>
          <p:nvPr/>
        </p:nvSpPr>
        <p:spPr>
          <a:xfrm>
            <a:off x="263144" y="1487605"/>
            <a:ext cx="8845706" cy="464022"/>
          </a:xfrm>
          <a:prstGeom prst="roundRect">
            <a:avLst>
              <a:gd name="adj" fmla="val 10231"/>
            </a:avLst>
          </a:prstGeom>
          <a:solidFill>
            <a:srgbClr val="EF904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pic>
        <p:nvPicPr>
          <p:cNvPr id="7" name="Imagen 6">
            <a:extLst>
              <a:ext uri="{FF2B5EF4-FFF2-40B4-BE49-F238E27FC236}">
                <a16:creationId xmlns:a16="http://schemas.microsoft.com/office/drawing/2014/main" id="{5A443854-23C2-4BFB-87FC-4DD4FBB8E7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01" b="95274" l="1822" r="96154"/>
                    </a14:imgEffect>
                  </a14:imgLayer>
                </a14:imgProps>
              </a:ext>
            </a:extLst>
          </a:blip>
          <a:stretch>
            <a:fillRect/>
          </a:stretch>
        </p:blipFill>
        <p:spPr>
          <a:xfrm>
            <a:off x="9353699" y="4958950"/>
            <a:ext cx="2029835" cy="1651809"/>
          </a:xfrm>
          <a:prstGeom prst="rect">
            <a:avLst/>
          </a:prstGeom>
        </p:spPr>
      </p:pic>
      <p:pic>
        <p:nvPicPr>
          <p:cNvPr id="8" name="Imagen 7">
            <a:extLst>
              <a:ext uri="{FF2B5EF4-FFF2-40B4-BE49-F238E27FC236}">
                <a16:creationId xmlns:a16="http://schemas.microsoft.com/office/drawing/2014/main" id="{6CE34AAA-1334-4987-8D23-3BB32D8DE0A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410" b="89639" l="2882" r="95677">
                        <a14:backgroundMark x1="82709" y1="22169" x2="82709" y2="22169"/>
                        <a14:backgroundMark x1="19597" y1="33976" x2="19597" y2="33976"/>
                      </a14:backgroundRemoval>
                    </a14:imgEffect>
                  </a14:imgLayer>
                </a14:imgProps>
              </a:ext>
            </a:extLst>
          </a:blip>
          <a:stretch>
            <a:fillRect/>
          </a:stretch>
        </p:blipFill>
        <p:spPr>
          <a:xfrm>
            <a:off x="8715799" y="2172262"/>
            <a:ext cx="3305636" cy="3953427"/>
          </a:xfrm>
          <a:prstGeom prst="rect">
            <a:avLst/>
          </a:prstGeom>
        </p:spPr>
      </p:pic>
      <p:pic>
        <p:nvPicPr>
          <p:cNvPr id="9" name="Imagen 8">
            <a:extLst>
              <a:ext uri="{FF2B5EF4-FFF2-40B4-BE49-F238E27FC236}">
                <a16:creationId xmlns:a16="http://schemas.microsoft.com/office/drawing/2014/main" id="{A7ECF810-8742-4697-9374-476CD6AC37E8}"/>
              </a:ext>
            </a:extLst>
          </p:cNvPr>
          <p:cNvPicPr>
            <a:picLocks noChangeAspect="1"/>
          </p:cNvPicPr>
          <p:nvPr/>
        </p:nvPicPr>
        <p:blipFill>
          <a:blip r:embed="rId6">
            <a:duotone>
              <a:prstClr val="black"/>
              <a:schemeClr val="accent5">
                <a:tint val="45000"/>
                <a:satMod val="400000"/>
              </a:schemeClr>
            </a:duotone>
            <a:extLst>
              <a:ext uri="{BEBA8EAE-BF5A-486C-A8C5-ECC9F3942E4B}">
                <a14:imgProps xmlns:a14="http://schemas.microsoft.com/office/drawing/2010/main">
                  <a14:imgLayer r:embed="rId7">
                    <a14:imgEffect>
                      <a14:backgroundRemoval t="4339" b="97107" l="9341" r="87912"/>
                    </a14:imgEffect>
                  </a14:imgLayer>
                </a14:imgProps>
              </a:ext>
            </a:extLst>
          </a:blip>
          <a:stretch>
            <a:fillRect/>
          </a:stretch>
        </p:blipFill>
        <p:spPr>
          <a:xfrm>
            <a:off x="9747100" y="-157820"/>
            <a:ext cx="1263309" cy="3359567"/>
          </a:xfrm>
          <a:prstGeom prst="rect">
            <a:avLst/>
          </a:prstGeom>
        </p:spPr>
      </p:pic>
      <p:pic>
        <p:nvPicPr>
          <p:cNvPr id="12" name="Imagen 11">
            <a:extLst>
              <a:ext uri="{FF2B5EF4-FFF2-40B4-BE49-F238E27FC236}">
                <a16:creationId xmlns:a16="http://schemas.microsoft.com/office/drawing/2014/main" id="{A4CF4E4B-3AE0-4B31-811D-E1004B0EF3D9}"/>
              </a:ext>
            </a:extLst>
          </p:cNvPr>
          <p:cNvPicPr>
            <a:picLocks noChangeAspect="1"/>
          </p:cNvPicPr>
          <p:nvPr/>
        </p:nvPicPr>
        <p:blipFill rotWithShape="1">
          <a:blip r:embed="rId8"/>
          <a:srcRect l="6903" r="9338"/>
          <a:stretch/>
        </p:blipFill>
        <p:spPr>
          <a:xfrm>
            <a:off x="483674" y="2208982"/>
            <a:ext cx="1718124" cy="1781649"/>
          </a:xfrm>
          <a:prstGeom prst="rect">
            <a:avLst/>
          </a:prstGeom>
        </p:spPr>
      </p:pic>
      <p:sp>
        <p:nvSpPr>
          <p:cNvPr id="20" name="Forma libre: forma 19">
            <a:extLst>
              <a:ext uri="{FF2B5EF4-FFF2-40B4-BE49-F238E27FC236}">
                <a16:creationId xmlns:a16="http://schemas.microsoft.com/office/drawing/2014/main" id="{3CFB7D81-B5B8-4C12-891A-3CA84609B7C5}"/>
              </a:ext>
            </a:extLst>
          </p:cNvPr>
          <p:cNvSpPr/>
          <p:nvPr/>
        </p:nvSpPr>
        <p:spPr>
          <a:xfrm>
            <a:off x="9753774" y="3201747"/>
            <a:ext cx="1241769" cy="1953802"/>
          </a:xfrm>
          <a:custGeom>
            <a:avLst/>
            <a:gdLst>
              <a:gd name="connsiteX0" fmla="*/ 614845 w 1241769"/>
              <a:gd name="connsiteY0" fmla="*/ 0 h 1953802"/>
              <a:gd name="connsiteX1" fmla="*/ 1241769 w 1241769"/>
              <a:gd name="connsiteY1" fmla="*/ 325699 h 1953802"/>
              <a:gd name="connsiteX2" fmla="*/ 1241769 w 1241769"/>
              <a:gd name="connsiteY2" fmla="*/ 329244 h 1953802"/>
              <a:gd name="connsiteX3" fmla="*/ 1147906 w 1241769"/>
              <a:gd name="connsiteY3" fmla="*/ 329244 h 1953802"/>
              <a:gd name="connsiteX4" fmla="*/ 1073456 w 1241769"/>
              <a:gd name="connsiteY4" fmla="*/ 1848782 h 1953802"/>
              <a:gd name="connsiteX5" fmla="*/ 1058127 w 1241769"/>
              <a:gd name="connsiteY5" fmla="*/ 1858432 h 1953802"/>
              <a:gd name="connsiteX6" fmla="*/ 614845 w 1241769"/>
              <a:gd name="connsiteY6" fmla="*/ 1953802 h 1953802"/>
              <a:gd name="connsiteX7" fmla="*/ 95004 w 1241769"/>
              <a:gd name="connsiteY7" fmla="*/ 1810234 h 1953802"/>
              <a:gd name="connsiteX8" fmla="*/ 89719 w 1241769"/>
              <a:gd name="connsiteY8" fmla="*/ 1805458 h 1953802"/>
              <a:gd name="connsiteX9" fmla="*/ 152593 w 1241769"/>
              <a:gd name="connsiteY9" fmla="*/ 302884 h 1953802"/>
              <a:gd name="connsiteX10" fmla="*/ 39590 w 1241769"/>
              <a:gd name="connsiteY10" fmla="*/ 302884 h 1953802"/>
              <a:gd name="connsiteX11" fmla="*/ 0 w 1241769"/>
              <a:gd name="connsiteY11" fmla="*/ 263441 h 1953802"/>
              <a:gd name="connsiteX12" fmla="*/ 660 w 1241769"/>
              <a:gd name="connsiteY12" fmla="*/ 260040 h 1953802"/>
              <a:gd name="connsiteX13" fmla="*/ 614845 w 1241769"/>
              <a:gd name="connsiteY13" fmla="*/ 0 h 195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1769" h="1953802">
                <a:moveTo>
                  <a:pt x="614845" y="0"/>
                </a:moveTo>
                <a:cubicBezTo>
                  <a:pt x="961032" y="0"/>
                  <a:pt x="1241769" y="145754"/>
                  <a:pt x="1241769" y="325699"/>
                </a:cubicBezTo>
                <a:lnTo>
                  <a:pt x="1241769" y="329244"/>
                </a:lnTo>
                <a:lnTo>
                  <a:pt x="1147906" y="329244"/>
                </a:lnTo>
                <a:lnTo>
                  <a:pt x="1073456" y="1848782"/>
                </a:lnTo>
                <a:lnTo>
                  <a:pt x="1058127" y="1858432"/>
                </a:lnTo>
                <a:cubicBezTo>
                  <a:pt x="944670" y="1917364"/>
                  <a:pt x="787939" y="1953802"/>
                  <a:pt x="614845" y="1953802"/>
                </a:cubicBezTo>
                <a:cubicBezTo>
                  <a:pt x="398478" y="1953802"/>
                  <a:pt x="207677" y="1896867"/>
                  <a:pt x="95004" y="1810234"/>
                </a:cubicBezTo>
                <a:lnTo>
                  <a:pt x="89719" y="1805458"/>
                </a:lnTo>
                <a:lnTo>
                  <a:pt x="152593" y="302884"/>
                </a:lnTo>
                <a:lnTo>
                  <a:pt x="39590" y="302884"/>
                </a:lnTo>
                <a:lnTo>
                  <a:pt x="0" y="263441"/>
                </a:lnTo>
                <a:lnTo>
                  <a:pt x="660" y="260040"/>
                </a:lnTo>
                <a:cubicBezTo>
                  <a:pt x="59128" y="111593"/>
                  <a:pt x="311931" y="0"/>
                  <a:pt x="614845" y="0"/>
                </a:cubicBezTo>
                <a:close/>
              </a:path>
            </a:pathLst>
          </a:custGeom>
          <a:solidFill>
            <a:srgbClr val="FF0000">
              <a:alpha val="53000"/>
            </a:srgbClr>
          </a:solidFill>
          <a:ln>
            <a:solidFill>
              <a:srgbClr val="F6481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419"/>
          </a:p>
        </p:txBody>
      </p:sp>
      <p:pic>
        <p:nvPicPr>
          <p:cNvPr id="13" name="Imagen 12">
            <a:extLst>
              <a:ext uri="{FF2B5EF4-FFF2-40B4-BE49-F238E27FC236}">
                <a16:creationId xmlns:a16="http://schemas.microsoft.com/office/drawing/2014/main" id="{F2049CC3-0773-4B06-A680-B0C53E4D96A4}"/>
              </a:ext>
            </a:extLst>
          </p:cNvPr>
          <p:cNvPicPr>
            <a:picLocks noChangeAspect="1"/>
          </p:cNvPicPr>
          <p:nvPr/>
        </p:nvPicPr>
        <p:blipFill rotWithShape="1">
          <a:blip r:embed="rId9"/>
          <a:srcRect t="11574" b="5552"/>
          <a:stretch/>
        </p:blipFill>
        <p:spPr>
          <a:xfrm>
            <a:off x="487331" y="4208320"/>
            <a:ext cx="1714467" cy="1894457"/>
          </a:xfrm>
          <a:prstGeom prst="rect">
            <a:avLst/>
          </a:prstGeom>
        </p:spPr>
      </p:pic>
      <p:sp>
        <p:nvSpPr>
          <p:cNvPr id="24" name="Rectángulo: esquinas redondeadas 23">
            <a:extLst>
              <a:ext uri="{FF2B5EF4-FFF2-40B4-BE49-F238E27FC236}">
                <a16:creationId xmlns:a16="http://schemas.microsoft.com/office/drawing/2014/main" id="{BE6F2305-AF86-4F37-8F4F-5A926CC39B34}"/>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Pruebas de validación</a:t>
            </a:r>
            <a:endParaRPr lang="es-419" sz="2400" b="1" dirty="0">
              <a:effectLst/>
              <a:latin typeface="Calibri" panose="020F0502020204030204" pitchFamily="34" charset="0"/>
            </a:endParaRPr>
          </a:p>
        </p:txBody>
      </p:sp>
      <p:sp>
        <p:nvSpPr>
          <p:cNvPr id="28" name="CuadroTexto 27">
            <a:extLst>
              <a:ext uri="{FF2B5EF4-FFF2-40B4-BE49-F238E27FC236}">
                <a16:creationId xmlns:a16="http://schemas.microsoft.com/office/drawing/2014/main" id="{F8E8EF5A-4387-485F-B6B2-49364DF8C4C5}"/>
              </a:ext>
            </a:extLst>
          </p:cNvPr>
          <p:cNvSpPr txBox="1"/>
          <p:nvPr/>
        </p:nvSpPr>
        <p:spPr>
          <a:xfrm>
            <a:off x="10004113" y="4148975"/>
            <a:ext cx="790284" cy="369332"/>
          </a:xfrm>
          <a:prstGeom prst="rect">
            <a:avLst/>
          </a:prstGeom>
          <a:noFill/>
        </p:spPr>
        <p:txBody>
          <a:bodyPr wrap="square">
            <a:spAutoFit/>
          </a:bodyPr>
          <a:lstStyle/>
          <a:p>
            <a:r>
              <a:rPr lang="es-EC" sz="1800" dirty="0">
                <a:effectLst/>
              </a:rPr>
              <a:t>70ml</a:t>
            </a:r>
            <a:endParaRPr lang="es-419" dirty="0"/>
          </a:p>
        </p:txBody>
      </p:sp>
      <p:sp>
        <p:nvSpPr>
          <p:cNvPr id="14" name="!!nro">
            <a:extLst>
              <a:ext uri="{FF2B5EF4-FFF2-40B4-BE49-F238E27FC236}">
                <a16:creationId xmlns:a16="http://schemas.microsoft.com/office/drawing/2014/main" id="{6715653A-B32C-4A3F-A7D2-A47F8A586177}"/>
              </a:ext>
            </a:extLst>
          </p:cNvPr>
          <p:cNvSpPr/>
          <p:nvPr/>
        </p:nvSpPr>
        <p:spPr>
          <a:xfrm>
            <a:off x="166185" y="6263613"/>
            <a:ext cx="529851"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20</a:t>
            </a:r>
            <a:endParaRPr lang="es-419" b="1" dirty="0"/>
          </a:p>
        </p:txBody>
      </p:sp>
      <p:sp>
        <p:nvSpPr>
          <p:cNvPr id="18" name="CuadroTexto 17">
            <a:extLst>
              <a:ext uri="{FF2B5EF4-FFF2-40B4-BE49-F238E27FC236}">
                <a16:creationId xmlns:a16="http://schemas.microsoft.com/office/drawing/2014/main" id="{810A8344-A8FA-4ED3-825F-6D482F1F33B8}"/>
              </a:ext>
            </a:extLst>
          </p:cNvPr>
          <p:cNvSpPr txBox="1"/>
          <p:nvPr/>
        </p:nvSpPr>
        <p:spPr>
          <a:xfrm>
            <a:off x="2645012" y="1443904"/>
            <a:ext cx="4625010" cy="3881191"/>
          </a:xfrm>
          <a:prstGeom prst="rect">
            <a:avLst/>
          </a:prstGeom>
          <a:noFill/>
        </p:spPr>
        <p:txBody>
          <a:bodyPr wrap="square">
            <a:spAutoFit/>
          </a:bodyPr>
          <a:lstStyle/>
          <a:p>
            <a:pPr algn="ctr">
              <a:lnSpc>
                <a:spcPct val="150000"/>
              </a:lnSpc>
              <a:spcBef>
                <a:spcPts val="600"/>
              </a:spcBef>
              <a:spcAft>
                <a:spcPts val="600"/>
              </a:spcAft>
            </a:pPr>
            <a:r>
              <a:rPr lang="es-EC" sz="1800" b="1" dirty="0">
                <a:effectLst/>
              </a:rPr>
              <a:t>Tipos de ensayos</a:t>
            </a:r>
          </a:p>
          <a:p>
            <a:pPr algn="ctr">
              <a:lnSpc>
                <a:spcPct val="150000"/>
              </a:lnSpc>
              <a:spcBef>
                <a:spcPts val="600"/>
              </a:spcBef>
              <a:spcAft>
                <a:spcPts val="600"/>
              </a:spcAft>
            </a:pPr>
            <a:endParaRPr lang="es-EC" sz="1800" b="1" dirty="0">
              <a:effectLst/>
            </a:endParaRPr>
          </a:p>
          <a:p>
            <a:pPr algn="ctr">
              <a:lnSpc>
                <a:spcPct val="150000"/>
              </a:lnSpc>
              <a:spcBef>
                <a:spcPts val="600"/>
              </a:spcBef>
              <a:spcAft>
                <a:spcPts val="600"/>
              </a:spcAft>
            </a:pPr>
            <a:r>
              <a:rPr lang="es-EC" sz="1800" dirty="0">
                <a:solidFill>
                  <a:schemeClr val="bg1"/>
                </a:solidFill>
                <a:effectLst/>
              </a:rPr>
              <a:t>Ensayo de reversibilidad</a:t>
            </a:r>
            <a:endParaRPr lang="es-EC" b="1" dirty="0">
              <a:solidFill>
                <a:schemeClr val="bg1"/>
              </a:solidFill>
            </a:endParaRPr>
          </a:p>
          <a:p>
            <a:pPr algn="ctr">
              <a:lnSpc>
                <a:spcPct val="150000"/>
              </a:lnSpc>
              <a:spcBef>
                <a:spcPts val="600"/>
              </a:spcBef>
              <a:spcAft>
                <a:spcPts val="600"/>
              </a:spcAft>
            </a:pPr>
            <a:r>
              <a:rPr lang="es-EC" sz="1800" dirty="0">
                <a:effectLst/>
              </a:rPr>
              <a:t>Curvas de flujo estacionario</a:t>
            </a:r>
            <a:endParaRPr lang="es-419" sz="1800" dirty="0">
              <a:effectLst/>
              <a:latin typeface="Calibri" panose="020F0502020204030204" pitchFamily="34" charset="0"/>
              <a:ea typeface="Calibri" panose="020F0502020204030204" pitchFamily="34" charset="0"/>
            </a:endParaRPr>
          </a:p>
          <a:p>
            <a:pPr algn="ctr">
              <a:lnSpc>
                <a:spcPct val="150000"/>
              </a:lnSpc>
              <a:spcBef>
                <a:spcPts val="600"/>
              </a:spcBef>
              <a:spcAft>
                <a:spcPts val="600"/>
              </a:spcAft>
            </a:pPr>
            <a:r>
              <a:rPr lang="es-EC" sz="1800" dirty="0">
                <a:solidFill>
                  <a:schemeClr val="bg1"/>
                </a:solidFill>
                <a:effectLst/>
              </a:rPr>
              <a:t>Ensayo oscilatorio con barrido de amplitud</a:t>
            </a:r>
            <a:endParaRPr lang="es-419" sz="1800" dirty="0">
              <a:solidFill>
                <a:schemeClr val="bg1"/>
              </a:solidFill>
              <a:effectLst/>
              <a:latin typeface="Calibri" panose="020F0502020204030204" pitchFamily="34" charset="0"/>
              <a:ea typeface="Calibri" panose="020F0502020204030204" pitchFamily="34" charset="0"/>
            </a:endParaRPr>
          </a:p>
          <a:p>
            <a:pPr algn="ctr">
              <a:lnSpc>
                <a:spcPct val="150000"/>
              </a:lnSpc>
              <a:spcBef>
                <a:spcPts val="600"/>
              </a:spcBef>
              <a:spcAft>
                <a:spcPts val="600"/>
              </a:spcAft>
            </a:pPr>
            <a:r>
              <a:rPr lang="es-EC" sz="1800" dirty="0">
                <a:effectLst/>
              </a:rPr>
              <a:t>Ensayo oscilatorio con barrido de frecuencia</a:t>
            </a:r>
            <a:endParaRPr lang="es-419" sz="1800" dirty="0">
              <a:effectLst/>
              <a:latin typeface="Calibri" panose="020F0502020204030204" pitchFamily="34" charset="0"/>
              <a:ea typeface="Calibri" panose="020F0502020204030204" pitchFamily="34" charset="0"/>
            </a:endParaRPr>
          </a:p>
          <a:p>
            <a:pPr algn="ctr">
              <a:lnSpc>
                <a:spcPct val="150000"/>
              </a:lnSpc>
              <a:spcBef>
                <a:spcPts val="600"/>
              </a:spcBef>
              <a:spcAft>
                <a:spcPts val="600"/>
              </a:spcAft>
            </a:pPr>
            <a:r>
              <a:rPr lang="es-EC" sz="1800" dirty="0">
                <a:solidFill>
                  <a:schemeClr val="bg1"/>
                </a:solidFill>
                <a:effectLst/>
              </a:rPr>
              <a:t>Rampa de temperatura</a:t>
            </a:r>
            <a:endParaRPr lang="es-419" sz="1800" dirty="0">
              <a:solidFill>
                <a:schemeClr val="bg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173276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2">
            <a:extLst>
              <a:ext uri="{FF2B5EF4-FFF2-40B4-BE49-F238E27FC236}">
                <a16:creationId xmlns:a16="http://schemas.microsoft.com/office/drawing/2014/main" id="{66229566-526D-45CD-AF3D-AFC65B41C4AD}"/>
              </a:ext>
            </a:extLst>
          </p:cNvPr>
          <p:cNvSpPr/>
          <p:nvPr/>
        </p:nvSpPr>
        <p:spPr>
          <a:xfrm>
            <a:off x="3927714" y="1072762"/>
            <a:ext cx="3281315" cy="3329950"/>
          </a:xfrm>
          <a:prstGeom prst="ellipse">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fontAlgn="ctr">
              <a:spcBef>
                <a:spcPts val="600"/>
              </a:spcBef>
              <a:spcAft>
                <a:spcPts val="600"/>
              </a:spcAft>
            </a:pPr>
            <a:endParaRPr lang="es-419" sz="2400" i="0" u="none" strike="noStrike" dirty="0">
              <a:effectLst/>
            </a:endParaRPr>
          </a:p>
        </p:txBody>
      </p:sp>
      <p:sp>
        <p:nvSpPr>
          <p:cNvPr id="26" name="!!a1">
            <a:extLst>
              <a:ext uri="{FF2B5EF4-FFF2-40B4-BE49-F238E27FC236}">
                <a16:creationId xmlns:a16="http://schemas.microsoft.com/office/drawing/2014/main" id="{6E429B3D-D03D-422E-A4AD-EDB8A51B894A}"/>
              </a:ext>
            </a:extLst>
          </p:cNvPr>
          <p:cNvSpPr/>
          <p:nvPr/>
        </p:nvSpPr>
        <p:spPr>
          <a:xfrm>
            <a:off x="2681675" y="1421346"/>
            <a:ext cx="6152170" cy="464022"/>
          </a:xfrm>
          <a:prstGeom prst="roundRect">
            <a:avLst>
              <a:gd name="adj" fmla="val 10231"/>
            </a:avLst>
          </a:prstGeom>
          <a:solidFill>
            <a:srgbClr val="EF904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24" name="Rectángulo: esquinas redondeadas 23">
            <a:extLst>
              <a:ext uri="{FF2B5EF4-FFF2-40B4-BE49-F238E27FC236}">
                <a16:creationId xmlns:a16="http://schemas.microsoft.com/office/drawing/2014/main" id="{BE6F2305-AF86-4F37-8F4F-5A926CC39B34}"/>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Pruebas de validación</a:t>
            </a:r>
            <a:endParaRPr lang="es-419" sz="2400" b="1" dirty="0">
              <a:effectLst/>
              <a:latin typeface="Calibri" panose="020F0502020204030204" pitchFamily="34" charset="0"/>
            </a:endParaRPr>
          </a:p>
        </p:txBody>
      </p:sp>
      <p:sp>
        <p:nvSpPr>
          <p:cNvPr id="14" name="!!nro">
            <a:extLst>
              <a:ext uri="{FF2B5EF4-FFF2-40B4-BE49-F238E27FC236}">
                <a16:creationId xmlns:a16="http://schemas.microsoft.com/office/drawing/2014/main" id="{6715653A-B32C-4A3F-A7D2-A47F8A586177}"/>
              </a:ext>
            </a:extLst>
          </p:cNvPr>
          <p:cNvSpPr/>
          <p:nvPr/>
        </p:nvSpPr>
        <p:spPr>
          <a:xfrm>
            <a:off x="166185" y="6263613"/>
            <a:ext cx="529851"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21</a:t>
            </a:r>
            <a:endParaRPr lang="es-419" b="1" dirty="0"/>
          </a:p>
        </p:txBody>
      </p:sp>
      <p:sp>
        <p:nvSpPr>
          <p:cNvPr id="18" name="CuadroTexto 17">
            <a:extLst>
              <a:ext uri="{FF2B5EF4-FFF2-40B4-BE49-F238E27FC236}">
                <a16:creationId xmlns:a16="http://schemas.microsoft.com/office/drawing/2014/main" id="{810A8344-A8FA-4ED3-825F-6D482F1F33B8}"/>
              </a:ext>
            </a:extLst>
          </p:cNvPr>
          <p:cNvSpPr txBox="1"/>
          <p:nvPr/>
        </p:nvSpPr>
        <p:spPr>
          <a:xfrm>
            <a:off x="3314595" y="1226925"/>
            <a:ext cx="4625010" cy="2973250"/>
          </a:xfrm>
          <a:prstGeom prst="rect">
            <a:avLst/>
          </a:prstGeom>
          <a:noFill/>
        </p:spPr>
        <p:txBody>
          <a:bodyPr wrap="square">
            <a:spAutoFit/>
          </a:bodyPr>
          <a:lstStyle/>
          <a:p>
            <a:pPr algn="ctr">
              <a:lnSpc>
                <a:spcPct val="150000"/>
              </a:lnSpc>
              <a:spcBef>
                <a:spcPts val="600"/>
              </a:spcBef>
              <a:spcAft>
                <a:spcPts val="600"/>
              </a:spcAft>
            </a:pPr>
            <a:r>
              <a:rPr lang="es-EC" sz="2800" b="1" dirty="0">
                <a:solidFill>
                  <a:schemeClr val="bg1"/>
                </a:solidFill>
                <a:effectLst/>
              </a:rPr>
              <a:t>Ensayo de reversibilidad</a:t>
            </a:r>
            <a:endParaRPr lang="es-EC" sz="2800" b="1" dirty="0">
              <a:solidFill>
                <a:schemeClr val="bg1"/>
              </a:solidFill>
            </a:endParaRPr>
          </a:p>
          <a:p>
            <a:pPr algn="ctr">
              <a:lnSpc>
                <a:spcPct val="150000"/>
              </a:lnSpc>
              <a:spcBef>
                <a:spcPts val="600"/>
              </a:spcBef>
              <a:spcAft>
                <a:spcPts val="600"/>
              </a:spcAft>
            </a:pPr>
            <a:r>
              <a:rPr lang="es-EC" sz="1800" dirty="0">
                <a:solidFill>
                  <a:schemeClr val="tx1">
                    <a:lumMod val="50000"/>
                    <a:lumOff val="50000"/>
                  </a:schemeClr>
                </a:solidFill>
                <a:effectLst/>
              </a:rPr>
              <a:t>Curvas de flujo estacionario</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algn="ctr">
              <a:lnSpc>
                <a:spcPct val="150000"/>
              </a:lnSpc>
              <a:spcBef>
                <a:spcPts val="600"/>
              </a:spcBef>
              <a:spcAft>
                <a:spcPts val="600"/>
              </a:spcAft>
            </a:pPr>
            <a:r>
              <a:rPr lang="es-EC" sz="1800" dirty="0">
                <a:solidFill>
                  <a:schemeClr val="tx1">
                    <a:lumMod val="50000"/>
                    <a:lumOff val="50000"/>
                  </a:schemeClr>
                </a:solidFill>
                <a:effectLst/>
              </a:rPr>
              <a:t>Ensayo oscilatorio con barrido de amplitud</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algn="ctr">
              <a:lnSpc>
                <a:spcPct val="150000"/>
              </a:lnSpc>
              <a:spcBef>
                <a:spcPts val="600"/>
              </a:spcBef>
              <a:spcAft>
                <a:spcPts val="600"/>
              </a:spcAft>
            </a:pPr>
            <a:r>
              <a:rPr lang="es-EC" sz="1800" dirty="0">
                <a:solidFill>
                  <a:schemeClr val="tx1">
                    <a:lumMod val="50000"/>
                    <a:lumOff val="50000"/>
                  </a:schemeClr>
                </a:solidFill>
                <a:effectLst/>
              </a:rPr>
              <a:t>Ensayo oscilatorio con barrido de frecuencia</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algn="ctr">
              <a:lnSpc>
                <a:spcPct val="150000"/>
              </a:lnSpc>
              <a:spcBef>
                <a:spcPts val="600"/>
              </a:spcBef>
              <a:spcAft>
                <a:spcPts val="600"/>
              </a:spcAft>
            </a:pPr>
            <a:r>
              <a:rPr lang="es-EC" sz="1800" dirty="0">
                <a:solidFill>
                  <a:schemeClr val="tx1">
                    <a:lumMod val="50000"/>
                    <a:lumOff val="50000"/>
                  </a:schemeClr>
                </a:solidFill>
                <a:effectLst/>
              </a:rPr>
              <a:t>Rampa de temperatura</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p:txBody>
      </p:sp>
      <p:pic>
        <p:nvPicPr>
          <p:cNvPr id="29" name="Imagen 28">
            <a:extLst>
              <a:ext uri="{FF2B5EF4-FFF2-40B4-BE49-F238E27FC236}">
                <a16:creationId xmlns:a16="http://schemas.microsoft.com/office/drawing/2014/main" id="{3E79CC43-8D69-4F74-8A37-893F89C586C4}"/>
              </a:ext>
            </a:extLst>
          </p:cNvPr>
          <p:cNvPicPr/>
          <p:nvPr/>
        </p:nvPicPr>
        <p:blipFill rotWithShape="1">
          <a:blip r:embed="rId2"/>
          <a:srcRect t="1851" r="906" b="1194"/>
          <a:stretch/>
        </p:blipFill>
        <p:spPr bwMode="auto">
          <a:xfrm>
            <a:off x="1760935" y="3189819"/>
            <a:ext cx="8670130" cy="3199053"/>
          </a:xfrm>
          <a:prstGeom prst="rect">
            <a:avLst/>
          </a:prstGeom>
          <a:ln>
            <a:noFill/>
          </a:ln>
          <a:extLst>
            <a:ext uri="{53640926-AAD7-44D8-BBD7-CCE9431645EC}">
              <a14:shadowObscured xmlns:a14="http://schemas.microsoft.com/office/drawing/2010/main"/>
            </a:ext>
          </a:extLst>
        </p:spPr>
      </p:pic>
      <p:sp>
        <p:nvSpPr>
          <p:cNvPr id="30" name="CuadroTexto 29">
            <a:extLst>
              <a:ext uri="{FF2B5EF4-FFF2-40B4-BE49-F238E27FC236}">
                <a16:creationId xmlns:a16="http://schemas.microsoft.com/office/drawing/2014/main" id="{86572616-6C55-4C65-BAA9-0F01F38836A5}"/>
              </a:ext>
            </a:extLst>
          </p:cNvPr>
          <p:cNvSpPr txBox="1"/>
          <p:nvPr/>
        </p:nvSpPr>
        <p:spPr>
          <a:xfrm>
            <a:off x="166185" y="1421346"/>
            <a:ext cx="2713464" cy="464871"/>
          </a:xfrm>
          <a:prstGeom prst="rect">
            <a:avLst/>
          </a:prstGeom>
          <a:noFill/>
        </p:spPr>
        <p:txBody>
          <a:bodyPr wrap="square">
            <a:spAutoFit/>
          </a:bodyPr>
          <a:lstStyle/>
          <a:p>
            <a:pPr algn="ctr">
              <a:lnSpc>
                <a:spcPct val="150000"/>
              </a:lnSpc>
              <a:spcBef>
                <a:spcPts val="600"/>
              </a:spcBef>
              <a:spcAft>
                <a:spcPts val="600"/>
              </a:spcAft>
            </a:pPr>
            <a:r>
              <a:rPr lang="es-EC" sz="1800" b="1" dirty="0">
                <a:effectLst/>
              </a:rPr>
              <a:t>Tipos de ensayos:</a:t>
            </a:r>
          </a:p>
        </p:txBody>
      </p:sp>
    </p:spTree>
    <p:extLst>
      <p:ext uri="{BB962C8B-B14F-4D97-AF65-F5344CB8AC3E}">
        <p14:creationId xmlns:p14="http://schemas.microsoft.com/office/powerpoint/2010/main" val="4185827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2">
            <a:extLst>
              <a:ext uri="{FF2B5EF4-FFF2-40B4-BE49-F238E27FC236}">
                <a16:creationId xmlns:a16="http://schemas.microsoft.com/office/drawing/2014/main" id="{66229566-526D-45CD-AF3D-AFC65B41C4AD}"/>
              </a:ext>
            </a:extLst>
          </p:cNvPr>
          <p:cNvSpPr/>
          <p:nvPr/>
        </p:nvSpPr>
        <p:spPr>
          <a:xfrm>
            <a:off x="3927714" y="1072762"/>
            <a:ext cx="3281315" cy="3329950"/>
          </a:xfrm>
          <a:prstGeom prst="ellipse">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fontAlgn="ctr">
              <a:spcBef>
                <a:spcPts val="600"/>
              </a:spcBef>
              <a:spcAft>
                <a:spcPts val="600"/>
              </a:spcAft>
            </a:pPr>
            <a:endParaRPr lang="es-419" sz="2400" i="0" u="none" strike="noStrike" dirty="0">
              <a:effectLst/>
            </a:endParaRPr>
          </a:p>
        </p:txBody>
      </p:sp>
      <p:sp>
        <p:nvSpPr>
          <p:cNvPr id="26" name="!!a1">
            <a:extLst>
              <a:ext uri="{FF2B5EF4-FFF2-40B4-BE49-F238E27FC236}">
                <a16:creationId xmlns:a16="http://schemas.microsoft.com/office/drawing/2014/main" id="{6E429B3D-D03D-422E-A4AD-EDB8A51B894A}"/>
              </a:ext>
            </a:extLst>
          </p:cNvPr>
          <p:cNvSpPr/>
          <p:nvPr/>
        </p:nvSpPr>
        <p:spPr>
          <a:xfrm>
            <a:off x="2681675" y="1421346"/>
            <a:ext cx="6152170" cy="464022"/>
          </a:xfrm>
          <a:prstGeom prst="roundRect">
            <a:avLst>
              <a:gd name="adj" fmla="val 10231"/>
            </a:avLst>
          </a:prstGeom>
          <a:solidFill>
            <a:srgbClr val="EF904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24" name="Rectángulo: esquinas redondeadas 23">
            <a:extLst>
              <a:ext uri="{FF2B5EF4-FFF2-40B4-BE49-F238E27FC236}">
                <a16:creationId xmlns:a16="http://schemas.microsoft.com/office/drawing/2014/main" id="{BE6F2305-AF86-4F37-8F4F-5A926CC39B34}"/>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Pruebas de validación</a:t>
            </a:r>
            <a:endParaRPr lang="es-419" sz="2400" b="1" dirty="0">
              <a:effectLst/>
              <a:latin typeface="Calibri" panose="020F0502020204030204" pitchFamily="34" charset="0"/>
            </a:endParaRPr>
          </a:p>
        </p:txBody>
      </p:sp>
      <p:sp>
        <p:nvSpPr>
          <p:cNvPr id="14" name="!!nro">
            <a:extLst>
              <a:ext uri="{FF2B5EF4-FFF2-40B4-BE49-F238E27FC236}">
                <a16:creationId xmlns:a16="http://schemas.microsoft.com/office/drawing/2014/main" id="{6715653A-B32C-4A3F-A7D2-A47F8A586177}"/>
              </a:ext>
            </a:extLst>
          </p:cNvPr>
          <p:cNvSpPr/>
          <p:nvPr/>
        </p:nvSpPr>
        <p:spPr>
          <a:xfrm>
            <a:off x="166185" y="6263613"/>
            <a:ext cx="529851"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22</a:t>
            </a:r>
            <a:endParaRPr lang="es-419" b="1" dirty="0"/>
          </a:p>
        </p:txBody>
      </p:sp>
      <p:sp>
        <p:nvSpPr>
          <p:cNvPr id="18" name="CuadroTexto 17">
            <a:extLst>
              <a:ext uri="{FF2B5EF4-FFF2-40B4-BE49-F238E27FC236}">
                <a16:creationId xmlns:a16="http://schemas.microsoft.com/office/drawing/2014/main" id="{810A8344-A8FA-4ED3-825F-6D482F1F33B8}"/>
              </a:ext>
            </a:extLst>
          </p:cNvPr>
          <p:cNvSpPr txBox="1"/>
          <p:nvPr/>
        </p:nvSpPr>
        <p:spPr>
          <a:xfrm>
            <a:off x="3276039" y="670463"/>
            <a:ext cx="4625010" cy="3019416"/>
          </a:xfrm>
          <a:prstGeom prst="rect">
            <a:avLst/>
          </a:prstGeom>
          <a:noFill/>
        </p:spPr>
        <p:txBody>
          <a:bodyPr wrap="square">
            <a:spAutoFit/>
          </a:bodyPr>
          <a:lstStyle/>
          <a:p>
            <a:pPr algn="ctr">
              <a:lnSpc>
                <a:spcPct val="150000"/>
              </a:lnSpc>
              <a:spcBef>
                <a:spcPts val="600"/>
              </a:spcBef>
              <a:spcAft>
                <a:spcPts val="600"/>
              </a:spcAft>
            </a:pPr>
            <a:r>
              <a:rPr lang="es-EC" dirty="0">
                <a:solidFill>
                  <a:schemeClr val="tx1">
                    <a:lumMod val="50000"/>
                    <a:lumOff val="50000"/>
                  </a:schemeClr>
                </a:solidFill>
                <a:effectLst/>
              </a:rPr>
              <a:t>Ensayo de reversibilidad</a:t>
            </a:r>
            <a:endParaRPr lang="es-EC" dirty="0">
              <a:solidFill>
                <a:schemeClr val="tx1">
                  <a:lumMod val="50000"/>
                  <a:lumOff val="50000"/>
                </a:schemeClr>
              </a:solidFill>
            </a:endParaRPr>
          </a:p>
          <a:p>
            <a:pPr algn="ctr">
              <a:lnSpc>
                <a:spcPct val="150000"/>
              </a:lnSpc>
              <a:spcBef>
                <a:spcPts val="600"/>
              </a:spcBef>
              <a:spcAft>
                <a:spcPts val="600"/>
              </a:spcAft>
            </a:pPr>
            <a:r>
              <a:rPr lang="es-EC" sz="2800" b="1" dirty="0">
                <a:solidFill>
                  <a:schemeClr val="bg1"/>
                </a:solidFill>
                <a:effectLst/>
              </a:rPr>
              <a:t>Curvas de flujo estacionario</a:t>
            </a:r>
            <a:endParaRPr lang="es-419" sz="2800" b="1" dirty="0">
              <a:solidFill>
                <a:schemeClr val="bg1"/>
              </a:solidFill>
              <a:effectLst/>
              <a:latin typeface="Calibri" panose="020F0502020204030204" pitchFamily="34" charset="0"/>
              <a:ea typeface="Calibri" panose="020F0502020204030204" pitchFamily="34" charset="0"/>
            </a:endParaRPr>
          </a:p>
          <a:p>
            <a:pPr algn="ctr">
              <a:lnSpc>
                <a:spcPct val="150000"/>
              </a:lnSpc>
              <a:spcBef>
                <a:spcPts val="600"/>
              </a:spcBef>
              <a:spcAft>
                <a:spcPts val="600"/>
              </a:spcAft>
            </a:pPr>
            <a:r>
              <a:rPr lang="es-EC" sz="1800" dirty="0">
                <a:solidFill>
                  <a:schemeClr val="tx1">
                    <a:lumMod val="50000"/>
                    <a:lumOff val="50000"/>
                  </a:schemeClr>
                </a:solidFill>
                <a:effectLst/>
              </a:rPr>
              <a:t>Ensayo oscilatorio con barrido de amplitud</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algn="ctr">
              <a:lnSpc>
                <a:spcPct val="150000"/>
              </a:lnSpc>
              <a:spcBef>
                <a:spcPts val="600"/>
              </a:spcBef>
              <a:spcAft>
                <a:spcPts val="600"/>
              </a:spcAft>
            </a:pPr>
            <a:r>
              <a:rPr lang="es-EC" sz="1800" dirty="0">
                <a:solidFill>
                  <a:schemeClr val="tx1">
                    <a:lumMod val="50000"/>
                    <a:lumOff val="50000"/>
                  </a:schemeClr>
                </a:solidFill>
                <a:effectLst/>
              </a:rPr>
              <a:t>Ensayo oscilatorio con barrido de frecuencia</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algn="ctr">
              <a:lnSpc>
                <a:spcPct val="150000"/>
              </a:lnSpc>
              <a:spcBef>
                <a:spcPts val="600"/>
              </a:spcBef>
              <a:spcAft>
                <a:spcPts val="600"/>
              </a:spcAft>
            </a:pPr>
            <a:r>
              <a:rPr lang="es-EC" sz="1800" dirty="0">
                <a:solidFill>
                  <a:schemeClr val="tx1">
                    <a:lumMod val="50000"/>
                    <a:lumOff val="50000"/>
                  </a:schemeClr>
                </a:solidFill>
                <a:effectLst/>
              </a:rPr>
              <a:t>Rampa de temperatura</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p:txBody>
      </p:sp>
      <p:sp>
        <p:nvSpPr>
          <p:cNvPr id="20" name="CuadroTexto 19">
            <a:extLst>
              <a:ext uri="{FF2B5EF4-FFF2-40B4-BE49-F238E27FC236}">
                <a16:creationId xmlns:a16="http://schemas.microsoft.com/office/drawing/2014/main" id="{09A2A814-0019-4940-92E2-E152CA06A42B}"/>
              </a:ext>
            </a:extLst>
          </p:cNvPr>
          <p:cNvSpPr txBox="1"/>
          <p:nvPr/>
        </p:nvSpPr>
        <p:spPr>
          <a:xfrm>
            <a:off x="166185" y="1421346"/>
            <a:ext cx="2713464" cy="464871"/>
          </a:xfrm>
          <a:prstGeom prst="rect">
            <a:avLst/>
          </a:prstGeom>
          <a:noFill/>
        </p:spPr>
        <p:txBody>
          <a:bodyPr wrap="square">
            <a:spAutoFit/>
          </a:bodyPr>
          <a:lstStyle/>
          <a:p>
            <a:pPr algn="ctr">
              <a:lnSpc>
                <a:spcPct val="150000"/>
              </a:lnSpc>
              <a:spcBef>
                <a:spcPts val="600"/>
              </a:spcBef>
              <a:spcAft>
                <a:spcPts val="600"/>
              </a:spcAft>
            </a:pPr>
            <a:r>
              <a:rPr lang="es-EC" sz="1800" b="1" dirty="0">
                <a:effectLst/>
              </a:rPr>
              <a:t>Tipos de ensayos:</a:t>
            </a:r>
          </a:p>
        </p:txBody>
      </p:sp>
      <p:pic>
        <p:nvPicPr>
          <p:cNvPr id="21" name="Imagen 20">
            <a:extLst>
              <a:ext uri="{FF2B5EF4-FFF2-40B4-BE49-F238E27FC236}">
                <a16:creationId xmlns:a16="http://schemas.microsoft.com/office/drawing/2014/main" id="{A4035145-BE90-412E-8432-5B1DD7A91B5B}"/>
              </a:ext>
            </a:extLst>
          </p:cNvPr>
          <p:cNvPicPr/>
          <p:nvPr/>
        </p:nvPicPr>
        <p:blipFill rotWithShape="1">
          <a:blip r:embed="rId2"/>
          <a:srcRect t="1899" b="-1"/>
          <a:stretch/>
        </p:blipFill>
        <p:spPr bwMode="auto">
          <a:xfrm>
            <a:off x="1349684" y="3178629"/>
            <a:ext cx="8477720" cy="34543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43619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2">
            <a:extLst>
              <a:ext uri="{FF2B5EF4-FFF2-40B4-BE49-F238E27FC236}">
                <a16:creationId xmlns:a16="http://schemas.microsoft.com/office/drawing/2014/main" id="{66229566-526D-45CD-AF3D-AFC65B41C4AD}"/>
              </a:ext>
            </a:extLst>
          </p:cNvPr>
          <p:cNvSpPr/>
          <p:nvPr/>
        </p:nvSpPr>
        <p:spPr>
          <a:xfrm>
            <a:off x="3927714" y="1072762"/>
            <a:ext cx="3281315" cy="3329950"/>
          </a:xfrm>
          <a:prstGeom prst="ellipse">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fontAlgn="ctr">
              <a:spcBef>
                <a:spcPts val="600"/>
              </a:spcBef>
              <a:spcAft>
                <a:spcPts val="600"/>
              </a:spcAft>
            </a:pPr>
            <a:endParaRPr lang="es-419" sz="2400" i="0" u="none" strike="noStrike" dirty="0">
              <a:effectLst/>
            </a:endParaRPr>
          </a:p>
        </p:txBody>
      </p:sp>
      <p:sp>
        <p:nvSpPr>
          <p:cNvPr id="26" name="!!a1">
            <a:extLst>
              <a:ext uri="{FF2B5EF4-FFF2-40B4-BE49-F238E27FC236}">
                <a16:creationId xmlns:a16="http://schemas.microsoft.com/office/drawing/2014/main" id="{6E429B3D-D03D-422E-A4AD-EDB8A51B894A}"/>
              </a:ext>
            </a:extLst>
          </p:cNvPr>
          <p:cNvSpPr/>
          <p:nvPr/>
        </p:nvSpPr>
        <p:spPr>
          <a:xfrm>
            <a:off x="2681675" y="1421346"/>
            <a:ext cx="6152170" cy="1423454"/>
          </a:xfrm>
          <a:prstGeom prst="roundRect">
            <a:avLst>
              <a:gd name="adj" fmla="val 10231"/>
            </a:avLst>
          </a:prstGeom>
          <a:solidFill>
            <a:srgbClr val="EF904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24" name="Rectángulo: esquinas redondeadas 23">
            <a:extLst>
              <a:ext uri="{FF2B5EF4-FFF2-40B4-BE49-F238E27FC236}">
                <a16:creationId xmlns:a16="http://schemas.microsoft.com/office/drawing/2014/main" id="{BE6F2305-AF86-4F37-8F4F-5A926CC39B34}"/>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Pruebas de validación</a:t>
            </a:r>
            <a:endParaRPr lang="es-419" sz="2400" b="1" dirty="0">
              <a:effectLst/>
              <a:latin typeface="Calibri" panose="020F0502020204030204" pitchFamily="34" charset="0"/>
            </a:endParaRPr>
          </a:p>
        </p:txBody>
      </p:sp>
      <p:sp>
        <p:nvSpPr>
          <p:cNvPr id="14" name="!!nro">
            <a:extLst>
              <a:ext uri="{FF2B5EF4-FFF2-40B4-BE49-F238E27FC236}">
                <a16:creationId xmlns:a16="http://schemas.microsoft.com/office/drawing/2014/main" id="{6715653A-B32C-4A3F-A7D2-A47F8A586177}"/>
              </a:ext>
            </a:extLst>
          </p:cNvPr>
          <p:cNvSpPr/>
          <p:nvPr/>
        </p:nvSpPr>
        <p:spPr>
          <a:xfrm>
            <a:off x="166185" y="6263613"/>
            <a:ext cx="529851"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23</a:t>
            </a:r>
            <a:endParaRPr lang="es-419" b="1" dirty="0"/>
          </a:p>
        </p:txBody>
      </p:sp>
      <p:sp>
        <p:nvSpPr>
          <p:cNvPr id="18" name="CuadroTexto 17">
            <a:extLst>
              <a:ext uri="{FF2B5EF4-FFF2-40B4-BE49-F238E27FC236}">
                <a16:creationId xmlns:a16="http://schemas.microsoft.com/office/drawing/2014/main" id="{810A8344-A8FA-4ED3-825F-6D482F1F33B8}"/>
              </a:ext>
            </a:extLst>
          </p:cNvPr>
          <p:cNvSpPr txBox="1"/>
          <p:nvPr/>
        </p:nvSpPr>
        <p:spPr>
          <a:xfrm>
            <a:off x="2913182" y="307606"/>
            <a:ext cx="5780876" cy="2973250"/>
          </a:xfrm>
          <a:prstGeom prst="rect">
            <a:avLst/>
          </a:prstGeom>
          <a:noFill/>
        </p:spPr>
        <p:txBody>
          <a:bodyPr wrap="square">
            <a:spAutoFit/>
          </a:bodyPr>
          <a:lstStyle/>
          <a:p>
            <a:pPr algn="ctr">
              <a:lnSpc>
                <a:spcPct val="150000"/>
              </a:lnSpc>
              <a:spcBef>
                <a:spcPts val="600"/>
              </a:spcBef>
              <a:spcAft>
                <a:spcPts val="600"/>
              </a:spcAft>
            </a:pPr>
            <a:r>
              <a:rPr lang="es-EC" dirty="0">
                <a:solidFill>
                  <a:schemeClr val="tx1">
                    <a:lumMod val="50000"/>
                    <a:lumOff val="50000"/>
                  </a:schemeClr>
                </a:solidFill>
                <a:effectLst/>
              </a:rPr>
              <a:t>Ensayo de reversibilidad</a:t>
            </a:r>
            <a:endParaRPr lang="es-EC" dirty="0">
              <a:solidFill>
                <a:schemeClr val="tx1">
                  <a:lumMod val="50000"/>
                  <a:lumOff val="50000"/>
                </a:schemeClr>
              </a:solidFill>
            </a:endParaRPr>
          </a:p>
          <a:p>
            <a:pPr algn="ctr">
              <a:lnSpc>
                <a:spcPct val="150000"/>
              </a:lnSpc>
              <a:spcBef>
                <a:spcPts val="600"/>
              </a:spcBef>
              <a:spcAft>
                <a:spcPts val="600"/>
              </a:spcAft>
            </a:pPr>
            <a:r>
              <a:rPr lang="es-EC" sz="1600" dirty="0">
                <a:solidFill>
                  <a:schemeClr val="tx1">
                    <a:lumMod val="50000"/>
                    <a:lumOff val="50000"/>
                  </a:schemeClr>
                </a:solidFill>
                <a:effectLst/>
              </a:rPr>
              <a:t>Curvas de flujo estacionario</a:t>
            </a:r>
            <a:endParaRPr lang="es-419" sz="1600" dirty="0">
              <a:solidFill>
                <a:schemeClr val="tx1">
                  <a:lumMod val="50000"/>
                  <a:lumOff val="50000"/>
                </a:schemeClr>
              </a:solidFill>
              <a:effectLst/>
              <a:latin typeface="Calibri" panose="020F0502020204030204" pitchFamily="34" charset="0"/>
              <a:ea typeface="Calibri" panose="020F0502020204030204" pitchFamily="34" charset="0"/>
            </a:endParaRPr>
          </a:p>
          <a:p>
            <a:pPr algn="ctr">
              <a:lnSpc>
                <a:spcPct val="150000"/>
              </a:lnSpc>
              <a:spcBef>
                <a:spcPts val="600"/>
              </a:spcBef>
              <a:spcAft>
                <a:spcPts val="600"/>
              </a:spcAft>
            </a:pPr>
            <a:r>
              <a:rPr lang="es-EC" sz="2400" b="1" dirty="0">
                <a:solidFill>
                  <a:schemeClr val="bg1"/>
                </a:solidFill>
                <a:effectLst/>
              </a:rPr>
              <a:t>Ensayo oscilatorio con barrido de amplitud</a:t>
            </a:r>
            <a:endParaRPr lang="es-419" sz="2400" b="1" dirty="0">
              <a:solidFill>
                <a:schemeClr val="bg1"/>
              </a:solidFill>
              <a:effectLst/>
              <a:latin typeface="Calibri" panose="020F0502020204030204" pitchFamily="34" charset="0"/>
              <a:ea typeface="Calibri" panose="020F0502020204030204" pitchFamily="34" charset="0"/>
            </a:endParaRPr>
          </a:p>
          <a:p>
            <a:pPr algn="ctr">
              <a:lnSpc>
                <a:spcPct val="150000"/>
              </a:lnSpc>
              <a:spcBef>
                <a:spcPts val="600"/>
              </a:spcBef>
              <a:spcAft>
                <a:spcPts val="600"/>
              </a:spcAft>
            </a:pPr>
            <a:r>
              <a:rPr lang="es-EC" sz="2400" b="1" dirty="0">
                <a:solidFill>
                  <a:schemeClr val="bg1"/>
                </a:solidFill>
                <a:effectLst/>
              </a:rPr>
              <a:t>Ensayo oscilatorio con barrido de frecuencia</a:t>
            </a:r>
            <a:endParaRPr lang="es-419" sz="2400" b="1" dirty="0">
              <a:solidFill>
                <a:schemeClr val="bg1"/>
              </a:solidFill>
              <a:effectLst/>
              <a:latin typeface="Calibri" panose="020F0502020204030204" pitchFamily="34" charset="0"/>
              <a:ea typeface="Calibri" panose="020F0502020204030204" pitchFamily="34" charset="0"/>
            </a:endParaRPr>
          </a:p>
          <a:p>
            <a:pPr algn="ctr">
              <a:lnSpc>
                <a:spcPct val="150000"/>
              </a:lnSpc>
              <a:spcBef>
                <a:spcPts val="600"/>
              </a:spcBef>
              <a:spcAft>
                <a:spcPts val="600"/>
              </a:spcAft>
            </a:pPr>
            <a:r>
              <a:rPr lang="es-EC" sz="1800" dirty="0">
                <a:solidFill>
                  <a:schemeClr val="tx1">
                    <a:lumMod val="50000"/>
                    <a:lumOff val="50000"/>
                  </a:schemeClr>
                </a:solidFill>
                <a:effectLst/>
              </a:rPr>
              <a:t>Rampa de temperatura</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p:txBody>
      </p:sp>
      <p:sp>
        <p:nvSpPr>
          <p:cNvPr id="20" name="CuadroTexto 19">
            <a:extLst>
              <a:ext uri="{FF2B5EF4-FFF2-40B4-BE49-F238E27FC236}">
                <a16:creationId xmlns:a16="http://schemas.microsoft.com/office/drawing/2014/main" id="{09A2A814-0019-4940-92E2-E152CA06A42B}"/>
              </a:ext>
            </a:extLst>
          </p:cNvPr>
          <p:cNvSpPr txBox="1"/>
          <p:nvPr/>
        </p:nvSpPr>
        <p:spPr>
          <a:xfrm>
            <a:off x="166185" y="1421346"/>
            <a:ext cx="2713464" cy="464871"/>
          </a:xfrm>
          <a:prstGeom prst="rect">
            <a:avLst/>
          </a:prstGeom>
          <a:noFill/>
        </p:spPr>
        <p:txBody>
          <a:bodyPr wrap="square">
            <a:spAutoFit/>
          </a:bodyPr>
          <a:lstStyle/>
          <a:p>
            <a:pPr algn="ctr">
              <a:lnSpc>
                <a:spcPct val="150000"/>
              </a:lnSpc>
              <a:spcBef>
                <a:spcPts val="600"/>
              </a:spcBef>
              <a:spcAft>
                <a:spcPts val="600"/>
              </a:spcAft>
            </a:pPr>
            <a:r>
              <a:rPr lang="es-EC" sz="1800" b="1" dirty="0">
                <a:effectLst/>
              </a:rPr>
              <a:t>Tipos de ensayos:</a:t>
            </a:r>
          </a:p>
        </p:txBody>
      </p:sp>
      <p:pic>
        <p:nvPicPr>
          <p:cNvPr id="28" name="Imagen 27">
            <a:extLst>
              <a:ext uri="{FF2B5EF4-FFF2-40B4-BE49-F238E27FC236}">
                <a16:creationId xmlns:a16="http://schemas.microsoft.com/office/drawing/2014/main" id="{681E8458-ACE7-4A89-8736-0F8AD1E41DD0}"/>
              </a:ext>
            </a:extLst>
          </p:cNvPr>
          <p:cNvPicPr/>
          <p:nvPr/>
        </p:nvPicPr>
        <p:blipFill>
          <a:blip r:embed="rId2"/>
          <a:stretch>
            <a:fillRect/>
          </a:stretch>
        </p:blipFill>
        <p:spPr>
          <a:xfrm>
            <a:off x="5860451" y="3290386"/>
            <a:ext cx="5428229" cy="3176754"/>
          </a:xfrm>
          <a:prstGeom prst="rect">
            <a:avLst/>
          </a:prstGeom>
        </p:spPr>
      </p:pic>
      <p:pic>
        <p:nvPicPr>
          <p:cNvPr id="29" name="Imagen 28">
            <a:extLst>
              <a:ext uri="{FF2B5EF4-FFF2-40B4-BE49-F238E27FC236}">
                <a16:creationId xmlns:a16="http://schemas.microsoft.com/office/drawing/2014/main" id="{193D1F86-EB21-4529-B6E5-2A2A506793C1}"/>
              </a:ext>
            </a:extLst>
          </p:cNvPr>
          <p:cNvPicPr/>
          <p:nvPr/>
        </p:nvPicPr>
        <p:blipFill rotWithShape="1">
          <a:blip r:embed="rId3"/>
          <a:srcRect l="318" t="1156" r="773"/>
          <a:stretch/>
        </p:blipFill>
        <p:spPr bwMode="auto">
          <a:xfrm>
            <a:off x="987439" y="3280855"/>
            <a:ext cx="4817717" cy="31862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76043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2">
            <a:extLst>
              <a:ext uri="{FF2B5EF4-FFF2-40B4-BE49-F238E27FC236}">
                <a16:creationId xmlns:a16="http://schemas.microsoft.com/office/drawing/2014/main" id="{66229566-526D-45CD-AF3D-AFC65B41C4AD}"/>
              </a:ext>
            </a:extLst>
          </p:cNvPr>
          <p:cNvSpPr/>
          <p:nvPr/>
        </p:nvSpPr>
        <p:spPr>
          <a:xfrm>
            <a:off x="3927714" y="1072762"/>
            <a:ext cx="3281315" cy="3329950"/>
          </a:xfrm>
          <a:prstGeom prst="ellipse">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fontAlgn="ctr">
              <a:spcBef>
                <a:spcPts val="600"/>
              </a:spcBef>
              <a:spcAft>
                <a:spcPts val="600"/>
              </a:spcAft>
            </a:pPr>
            <a:endParaRPr lang="es-419" sz="2400" i="0" u="none" strike="noStrike" dirty="0">
              <a:effectLst/>
            </a:endParaRPr>
          </a:p>
        </p:txBody>
      </p:sp>
      <p:sp>
        <p:nvSpPr>
          <p:cNvPr id="26" name="!!a1">
            <a:extLst>
              <a:ext uri="{FF2B5EF4-FFF2-40B4-BE49-F238E27FC236}">
                <a16:creationId xmlns:a16="http://schemas.microsoft.com/office/drawing/2014/main" id="{6E429B3D-D03D-422E-A4AD-EDB8A51B894A}"/>
              </a:ext>
            </a:extLst>
          </p:cNvPr>
          <p:cNvSpPr/>
          <p:nvPr/>
        </p:nvSpPr>
        <p:spPr>
          <a:xfrm>
            <a:off x="2681675" y="1421346"/>
            <a:ext cx="6152170" cy="464022"/>
          </a:xfrm>
          <a:prstGeom prst="roundRect">
            <a:avLst>
              <a:gd name="adj" fmla="val 10231"/>
            </a:avLst>
          </a:prstGeom>
          <a:solidFill>
            <a:srgbClr val="EF904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14" name="!!nro">
            <a:extLst>
              <a:ext uri="{FF2B5EF4-FFF2-40B4-BE49-F238E27FC236}">
                <a16:creationId xmlns:a16="http://schemas.microsoft.com/office/drawing/2014/main" id="{6715653A-B32C-4A3F-A7D2-A47F8A586177}"/>
              </a:ext>
            </a:extLst>
          </p:cNvPr>
          <p:cNvSpPr/>
          <p:nvPr/>
        </p:nvSpPr>
        <p:spPr>
          <a:xfrm>
            <a:off x="166185" y="6263613"/>
            <a:ext cx="529851"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24</a:t>
            </a:r>
            <a:endParaRPr lang="es-419" b="1" dirty="0"/>
          </a:p>
        </p:txBody>
      </p:sp>
      <p:sp>
        <p:nvSpPr>
          <p:cNvPr id="18" name="CuadroTexto 17">
            <a:extLst>
              <a:ext uri="{FF2B5EF4-FFF2-40B4-BE49-F238E27FC236}">
                <a16:creationId xmlns:a16="http://schemas.microsoft.com/office/drawing/2014/main" id="{810A8344-A8FA-4ED3-825F-6D482F1F33B8}"/>
              </a:ext>
            </a:extLst>
          </p:cNvPr>
          <p:cNvSpPr txBox="1"/>
          <p:nvPr/>
        </p:nvSpPr>
        <p:spPr>
          <a:xfrm>
            <a:off x="3255866" y="-1017863"/>
            <a:ext cx="4625010" cy="2903231"/>
          </a:xfrm>
          <a:prstGeom prst="rect">
            <a:avLst/>
          </a:prstGeom>
          <a:noFill/>
        </p:spPr>
        <p:txBody>
          <a:bodyPr wrap="square">
            <a:spAutoFit/>
          </a:bodyPr>
          <a:lstStyle/>
          <a:p>
            <a:pPr algn="ctr">
              <a:lnSpc>
                <a:spcPct val="150000"/>
              </a:lnSpc>
              <a:spcBef>
                <a:spcPts val="600"/>
              </a:spcBef>
              <a:spcAft>
                <a:spcPts val="600"/>
              </a:spcAft>
            </a:pPr>
            <a:r>
              <a:rPr lang="es-EC" dirty="0">
                <a:solidFill>
                  <a:schemeClr val="tx1">
                    <a:lumMod val="50000"/>
                    <a:lumOff val="50000"/>
                  </a:schemeClr>
                </a:solidFill>
                <a:effectLst/>
              </a:rPr>
              <a:t>Ensayo de reversibilidad</a:t>
            </a:r>
            <a:endParaRPr lang="es-EC" dirty="0">
              <a:solidFill>
                <a:schemeClr val="tx1">
                  <a:lumMod val="50000"/>
                  <a:lumOff val="50000"/>
                </a:schemeClr>
              </a:solidFill>
            </a:endParaRPr>
          </a:p>
          <a:p>
            <a:pPr algn="ctr">
              <a:lnSpc>
                <a:spcPct val="150000"/>
              </a:lnSpc>
              <a:spcBef>
                <a:spcPts val="600"/>
              </a:spcBef>
              <a:spcAft>
                <a:spcPts val="600"/>
              </a:spcAft>
            </a:pPr>
            <a:r>
              <a:rPr lang="es-EC" sz="1600" dirty="0">
                <a:solidFill>
                  <a:schemeClr val="tx1">
                    <a:lumMod val="50000"/>
                    <a:lumOff val="50000"/>
                  </a:schemeClr>
                </a:solidFill>
                <a:effectLst/>
              </a:rPr>
              <a:t>Curvas de flujo estacionario</a:t>
            </a:r>
            <a:endParaRPr lang="es-419" sz="1600" dirty="0">
              <a:solidFill>
                <a:schemeClr val="tx1">
                  <a:lumMod val="50000"/>
                  <a:lumOff val="50000"/>
                </a:schemeClr>
              </a:solidFill>
              <a:effectLst/>
              <a:latin typeface="Calibri" panose="020F0502020204030204" pitchFamily="34" charset="0"/>
              <a:ea typeface="Calibri" panose="020F0502020204030204" pitchFamily="34" charset="0"/>
            </a:endParaRPr>
          </a:p>
          <a:p>
            <a:pPr algn="ctr">
              <a:lnSpc>
                <a:spcPct val="150000"/>
              </a:lnSpc>
              <a:spcBef>
                <a:spcPts val="600"/>
              </a:spcBef>
              <a:spcAft>
                <a:spcPts val="600"/>
              </a:spcAft>
            </a:pPr>
            <a:r>
              <a:rPr lang="es-EC" sz="1800" dirty="0">
                <a:solidFill>
                  <a:schemeClr val="tx1">
                    <a:lumMod val="50000"/>
                    <a:lumOff val="50000"/>
                  </a:schemeClr>
                </a:solidFill>
                <a:effectLst/>
              </a:rPr>
              <a:t>Ensayo oscilatorio con barrido de amplitud</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algn="ctr">
              <a:lnSpc>
                <a:spcPct val="150000"/>
              </a:lnSpc>
              <a:spcBef>
                <a:spcPts val="600"/>
              </a:spcBef>
              <a:spcAft>
                <a:spcPts val="600"/>
              </a:spcAft>
            </a:pPr>
            <a:r>
              <a:rPr lang="es-EC" sz="1800" dirty="0">
                <a:solidFill>
                  <a:schemeClr val="tx1">
                    <a:lumMod val="50000"/>
                    <a:lumOff val="50000"/>
                  </a:schemeClr>
                </a:solidFill>
                <a:effectLst/>
              </a:rPr>
              <a:t>Ensayo oscilatorio con barrido de frecuencia</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algn="ctr">
              <a:lnSpc>
                <a:spcPct val="150000"/>
              </a:lnSpc>
              <a:spcBef>
                <a:spcPts val="600"/>
              </a:spcBef>
              <a:spcAft>
                <a:spcPts val="600"/>
              </a:spcAft>
            </a:pPr>
            <a:r>
              <a:rPr lang="es-EC" sz="2800" b="1" dirty="0">
                <a:solidFill>
                  <a:schemeClr val="bg1"/>
                </a:solidFill>
                <a:effectLst/>
              </a:rPr>
              <a:t>Rampa de temperatura</a:t>
            </a:r>
            <a:endParaRPr lang="es-419" sz="2800" b="1" dirty="0">
              <a:solidFill>
                <a:schemeClr val="bg1"/>
              </a:solidFill>
              <a:effectLst/>
              <a:latin typeface="Calibri" panose="020F0502020204030204" pitchFamily="34" charset="0"/>
              <a:ea typeface="Calibri" panose="020F0502020204030204" pitchFamily="34" charset="0"/>
            </a:endParaRPr>
          </a:p>
        </p:txBody>
      </p:sp>
      <p:sp>
        <p:nvSpPr>
          <p:cNvPr id="20" name="CuadroTexto 19">
            <a:extLst>
              <a:ext uri="{FF2B5EF4-FFF2-40B4-BE49-F238E27FC236}">
                <a16:creationId xmlns:a16="http://schemas.microsoft.com/office/drawing/2014/main" id="{09A2A814-0019-4940-92E2-E152CA06A42B}"/>
              </a:ext>
            </a:extLst>
          </p:cNvPr>
          <p:cNvSpPr txBox="1"/>
          <p:nvPr/>
        </p:nvSpPr>
        <p:spPr>
          <a:xfrm>
            <a:off x="166185" y="1421346"/>
            <a:ext cx="2713464" cy="464871"/>
          </a:xfrm>
          <a:prstGeom prst="rect">
            <a:avLst/>
          </a:prstGeom>
          <a:noFill/>
        </p:spPr>
        <p:txBody>
          <a:bodyPr wrap="square">
            <a:spAutoFit/>
          </a:bodyPr>
          <a:lstStyle/>
          <a:p>
            <a:pPr algn="ctr">
              <a:lnSpc>
                <a:spcPct val="150000"/>
              </a:lnSpc>
              <a:spcBef>
                <a:spcPts val="600"/>
              </a:spcBef>
              <a:spcAft>
                <a:spcPts val="600"/>
              </a:spcAft>
            </a:pPr>
            <a:r>
              <a:rPr lang="es-EC" sz="1800" b="1" dirty="0">
                <a:effectLst/>
              </a:rPr>
              <a:t>Tipos de ensayos:</a:t>
            </a:r>
          </a:p>
        </p:txBody>
      </p:sp>
      <p:sp>
        <p:nvSpPr>
          <p:cNvPr id="24" name="Rectángulo: esquinas redondeadas 23">
            <a:extLst>
              <a:ext uri="{FF2B5EF4-FFF2-40B4-BE49-F238E27FC236}">
                <a16:creationId xmlns:a16="http://schemas.microsoft.com/office/drawing/2014/main" id="{BE6F2305-AF86-4F37-8F4F-5A926CC39B34}"/>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Pruebas de validación</a:t>
            </a:r>
            <a:endParaRPr lang="es-419" sz="2400" b="1" dirty="0">
              <a:effectLst/>
              <a:latin typeface="Calibri" panose="020F0502020204030204" pitchFamily="34" charset="0"/>
            </a:endParaRPr>
          </a:p>
        </p:txBody>
      </p:sp>
      <p:pic>
        <p:nvPicPr>
          <p:cNvPr id="28" name="Imagen 27">
            <a:extLst>
              <a:ext uri="{FF2B5EF4-FFF2-40B4-BE49-F238E27FC236}">
                <a16:creationId xmlns:a16="http://schemas.microsoft.com/office/drawing/2014/main" id="{7AC9278E-CB70-4955-AF60-E42AD2BF388D}"/>
              </a:ext>
            </a:extLst>
          </p:cNvPr>
          <p:cNvPicPr/>
          <p:nvPr/>
        </p:nvPicPr>
        <p:blipFill rotWithShape="1">
          <a:blip r:embed="rId2"/>
          <a:srcRect l="667" r="-1"/>
          <a:stretch/>
        </p:blipFill>
        <p:spPr bwMode="auto">
          <a:xfrm>
            <a:off x="2192927" y="2423477"/>
            <a:ext cx="7806146" cy="38401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83426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2">
            <a:extLst>
              <a:ext uri="{FF2B5EF4-FFF2-40B4-BE49-F238E27FC236}">
                <a16:creationId xmlns:a16="http://schemas.microsoft.com/office/drawing/2014/main" id="{66229566-526D-45CD-AF3D-AFC65B41C4AD}"/>
              </a:ext>
            </a:extLst>
          </p:cNvPr>
          <p:cNvSpPr/>
          <p:nvPr/>
        </p:nvSpPr>
        <p:spPr>
          <a:xfrm>
            <a:off x="3687021" y="2730630"/>
            <a:ext cx="2520000" cy="2520000"/>
          </a:xfrm>
          <a:prstGeom prst="ellipse">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fontAlgn="ctr">
              <a:spcBef>
                <a:spcPts val="600"/>
              </a:spcBef>
              <a:spcAft>
                <a:spcPts val="600"/>
              </a:spcAft>
            </a:pPr>
            <a:endParaRPr lang="es-419" sz="2400" i="0" u="none" strike="noStrike" dirty="0">
              <a:effectLst/>
            </a:endParaRPr>
          </a:p>
        </p:txBody>
      </p:sp>
      <p:sp>
        <p:nvSpPr>
          <p:cNvPr id="26" name="!!a1">
            <a:extLst>
              <a:ext uri="{FF2B5EF4-FFF2-40B4-BE49-F238E27FC236}">
                <a16:creationId xmlns:a16="http://schemas.microsoft.com/office/drawing/2014/main" id="{6E429B3D-D03D-422E-A4AD-EDB8A51B894A}"/>
              </a:ext>
            </a:extLst>
          </p:cNvPr>
          <p:cNvSpPr/>
          <p:nvPr/>
        </p:nvSpPr>
        <p:spPr>
          <a:xfrm>
            <a:off x="3468914" y="1487605"/>
            <a:ext cx="2946400" cy="464022"/>
          </a:xfrm>
          <a:prstGeom prst="roundRect">
            <a:avLst>
              <a:gd name="adj" fmla="val 10231"/>
            </a:avLst>
          </a:prstGeom>
          <a:solidFill>
            <a:srgbClr val="EF904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pic>
        <p:nvPicPr>
          <p:cNvPr id="7" name="Imagen 6">
            <a:extLst>
              <a:ext uri="{FF2B5EF4-FFF2-40B4-BE49-F238E27FC236}">
                <a16:creationId xmlns:a16="http://schemas.microsoft.com/office/drawing/2014/main" id="{5A443854-23C2-4BFB-87FC-4DD4FBB8E7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01" b="95274" l="1822" r="96154"/>
                    </a14:imgEffect>
                  </a14:imgLayer>
                </a14:imgProps>
              </a:ext>
            </a:extLst>
          </a:blip>
          <a:stretch>
            <a:fillRect/>
          </a:stretch>
        </p:blipFill>
        <p:spPr>
          <a:xfrm>
            <a:off x="8133251" y="4908879"/>
            <a:ext cx="2029835" cy="1651809"/>
          </a:xfrm>
          <a:prstGeom prst="rect">
            <a:avLst/>
          </a:prstGeom>
        </p:spPr>
      </p:pic>
      <p:pic>
        <p:nvPicPr>
          <p:cNvPr id="8" name="Imagen 7">
            <a:extLst>
              <a:ext uri="{FF2B5EF4-FFF2-40B4-BE49-F238E27FC236}">
                <a16:creationId xmlns:a16="http://schemas.microsoft.com/office/drawing/2014/main" id="{6CE34AAA-1334-4987-8D23-3BB32D8DE0A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410" b="89639" l="2882" r="95677">
                        <a14:backgroundMark x1="82709" y1="22169" x2="82709" y2="22169"/>
                        <a14:backgroundMark x1="19597" y1="33976" x2="19597" y2="33976"/>
                      </a14:backgroundRemoval>
                    </a14:imgEffect>
                  </a14:imgLayer>
                </a14:imgProps>
              </a:ext>
            </a:extLst>
          </a:blip>
          <a:stretch>
            <a:fillRect/>
          </a:stretch>
        </p:blipFill>
        <p:spPr>
          <a:xfrm>
            <a:off x="7495351" y="2122191"/>
            <a:ext cx="3305636" cy="3953427"/>
          </a:xfrm>
          <a:prstGeom prst="rect">
            <a:avLst/>
          </a:prstGeom>
        </p:spPr>
      </p:pic>
      <p:pic>
        <p:nvPicPr>
          <p:cNvPr id="9" name="Imagen 8">
            <a:extLst>
              <a:ext uri="{FF2B5EF4-FFF2-40B4-BE49-F238E27FC236}">
                <a16:creationId xmlns:a16="http://schemas.microsoft.com/office/drawing/2014/main" id="{A7ECF810-8742-4697-9374-476CD6AC37E8}"/>
              </a:ext>
            </a:extLst>
          </p:cNvPr>
          <p:cNvPicPr>
            <a:picLocks noChangeAspect="1"/>
          </p:cNvPicPr>
          <p:nvPr/>
        </p:nvPicPr>
        <p:blipFill>
          <a:blip r:embed="rId6">
            <a:duotone>
              <a:prstClr val="black"/>
              <a:schemeClr val="accent5">
                <a:tint val="45000"/>
                <a:satMod val="400000"/>
              </a:schemeClr>
            </a:duotone>
            <a:extLst>
              <a:ext uri="{BEBA8EAE-BF5A-486C-A8C5-ECC9F3942E4B}">
                <a14:imgProps xmlns:a14="http://schemas.microsoft.com/office/drawing/2010/main">
                  <a14:imgLayer r:embed="rId7">
                    <a14:imgEffect>
                      <a14:backgroundRemoval t="4339" b="97107" l="9341" r="87912"/>
                    </a14:imgEffect>
                  </a14:imgLayer>
                </a14:imgProps>
              </a:ext>
            </a:extLst>
          </a:blip>
          <a:stretch>
            <a:fillRect/>
          </a:stretch>
        </p:blipFill>
        <p:spPr>
          <a:xfrm>
            <a:off x="8526652" y="-207891"/>
            <a:ext cx="1263309" cy="3359567"/>
          </a:xfrm>
          <a:prstGeom prst="rect">
            <a:avLst/>
          </a:prstGeom>
        </p:spPr>
      </p:pic>
      <p:pic>
        <p:nvPicPr>
          <p:cNvPr id="12" name="Imagen 11">
            <a:extLst>
              <a:ext uri="{FF2B5EF4-FFF2-40B4-BE49-F238E27FC236}">
                <a16:creationId xmlns:a16="http://schemas.microsoft.com/office/drawing/2014/main" id="{A4CF4E4B-3AE0-4B31-811D-E1004B0EF3D9}"/>
              </a:ext>
            </a:extLst>
          </p:cNvPr>
          <p:cNvPicPr>
            <a:picLocks noChangeAspect="1"/>
          </p:cNvPicPr>
          <p:nvPr/>
        </p:nvPicPr>
        <p:blipFill rotWithShape="1">
          <a:blip r:embed="rId8"/>
          <a:srcRect l="6903" r="9338"/>
          <a:stretch/>
        </p:blipFill>
        <p:spPr>
          <a:xfrm>
            <a:off x="483674" y="2208982"/>
            <a:ext cx="1718124" cy="1781649"/>
          </a:xfrm>
          <a:prstGeom prst="rect">
            <a:avLst/>
          </a:prstGeom>
        </p:spPr>
      </p:pic>
      <p:sp>
        <p:nvSpPr>
          <p:cNvPr id="20" name="Forma libre: forma 19">
            <a:extLst>
              <a:ext uri="{FF2B5EF4-FFF2-40B4-BE49-F238E27FC236}">
                <a16:creationId xmlns:a16="http://schemas.microsoft.com/office/drawing/2014/main" id="{3CFB7D81-B5B8-4C12-891A-3CA84609B7C5}"/>
              </a:ext>
            </a:extLst>
          </p:cNvPr>
          <p:cNvSpPr/>
          <p:nvPr/>
        </p:nvSpPr>
        <p:spPr>
          <a:xfrm>
            <a:off x="8533326" y="3151676"/>
            <a:ext cx="1241769" cy="1953802"/>
          </a:xfrm>
          <a:custGeom>
            <a:avLst/>
            <a:gdLst>
              <a:gd name="connsiteX0" fmla="*/ 614845 w 1241769"/>
              <a:gd name="connsiteY0" fmla="*/ 0 h 1953802"/>
              <a:gd name="connsiteX1" fmla="*/ 1241769 w 1241769"/>
              <a:gd name="connsiteY1" fmla="*/ 325699 h 1953802"/>
              <a:gd name="connsiteX2" fmla="*/ 1241769 w 1241769"/>
              <a:gd name="connsiteY2" fmla="*/ 329244 h 1953802"/>
              <a:gd name="connsiteX3" fmla="*/ 1147906 w 1241769"/>
              <a:gd name="connsiteY3" fmla="*/ 329244 h 1953802"/>
              <a:gd name="connsiteX4" fmla="*/ 1073456 w 1241769"/>
              <a:gd name="connsiteY4" fmla="*/ 1848782 h 1953802"/>
              <a:gd name="connsiteX5" fmla="*/ 1058127 w 1241769"/>
              <a:gd name="connsiteY5" fmla="*/ 1858432 h 1953802"/>
              <a:gd name="connsiteX6" fmla="*/ 614845 w 1241769"/>
              <a:gd name="connsiteY6" fmla="*/ 1953802 h 1953802"/>
              <a:gd name="connsiteX7" fmla="*/ 95004 w 1241769"/>
              <a:gd name="connsiteY7" fmla="*/ 1810234 h 1953802"/>
              <a:gd name="connsiteX8" fmla="*/ 89719 w 1241769"/>
              <a:gd name="connsiteY8" fmla="*/ 1805458 h 1953802"/>
              <a:gd name="connsiteX9" fmla="*/ 152593 w 1241769"/>
              <a:gd name="connsiteY9" fmla="*/ 302884 h 1953802"/>
              <a:gd name="connsiteX10" fmla="*/ 39590 w 1241769"/>
              <a:gd name="connsiteY10" fmla="*/ 302884 h 1953802"/>
              <a:gd name="connsiteX11" fmla="*/ 0 w 1241769"/>
              <a:gd name="connsiteY11" fmla="*/ 263441 h 1953802"/>
              <a:gd name="connsiteX12" fmla="*/ 660 w 1241769"/>
              <a:gd name="connsiteY12" fmla="*/ 260040 h 1953802"/>
              <a:gd name="connsiteX13" fmla="*/ 614845 w 1241769"/>
              <a:gd name="connsiteY13" fmla="*/ 0 h 195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1769" h="1953802">
                <a:moveTo>
                  <a:pt x="614845" y="0"/>
                </a:moveTo>
                <a:cubicBezTo>
                  <a:pt x="961032" y="0"/>
                  <a:pt x="1241769" y="145754"/>
                  <a:pt x="1241769" y="325699"/>
                </a:cubicBezTo>
                <a:lnTo>
                  <a:pt x="1241769" y="329244"/>
                </a:lnTo>
                <a:lnTo>
                  <a:pt x="1147906" y="329244"/>
                </a:lnTo>
                <a:lnTo>
                  <a:pt x="1073456" y="1848782"/>
                </a:lnTo>
                <a:lnTo>
                  <a:pt x="1058127" y="1858432"/>
                </a:lnTo>
                <a:cubicBezTo>
                  <a:pt x="944670" y="1917364"/>
                  <a:pt x="787939" y="1953802"/>
                  <a:pt x="614845" y="1953802"/>
                </a:cubicBezTo>
                <a:cubicBezTo>
                  <a:pt x="398478" y="1953802"/>
                  <a:pt x="207677" y="1896867"/>
                  <a:pt x="95004" y="1810234"/>
                </a:cubicBezTo>
                <a:lnTo>
                  <a:pt x="89719" y="1805458"/>
                </a:lnTo>
                <a:lnTo>
                  <a:pt x="152593" y="302884"/>
                </a:lnTo>
                <a:lnTo>
                  <a:pt x="39590" y="302884"/>
                </a:lnTo>
                <a:lnTo>
                  <a:pt x="0" y="263441"/>
                </a:lnTo>
                <a:lnTo>
                  <a:pt x="660" y="260040"/>
                </a:lnTo>
                <a:cubicBezTo>
                  <a:pt x="59128" y="111593"/>
                  <a:pt x="311931" y="0"/>
                  <a:pt x="614845" y="0"/>
                </a:cubicBezTo>
                <a:close/>
              </a:path>
            </a:pathLst>
          </a:custGeom>
          <a:solidFill>
            <a:srgbClr val="FF0000">
              <a:alpha val="53000"/>
            </a:srgbClr>
          </a:solidFill>
          <a:ln>
            <a:solidFill>
              <a:srgbClr val="F6481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419"/>
          </a:p>
        </p:txBody>
      </p:sp>
      <p:pic>
        <p:nvPicPr>
          <p:cNvPr id="13" name="Imagen 12">
            <a:extLst>
              <a:ext uri="{FF2B5EF4-FFF2-40B4-BE49-F238E27FC236}">
                <a16:creationId xmlns:a16="http://schemas.microsoft.com/office/drawing/2014/main" id="{F2049CC3-0773-4B06-A680-B0C53E4D96A4}"/>
              </a:ext>
            </a:extLst>
          </p:cNvPr>
          <p:cNvPicPr>
            <a:picLocks noChangeAspect="1"/>
          </p:cNvPicPr>
          <p:nvPr/>
        </p:nvPicPr>
        <p:blipFill rotWithShape="1">
          <a:blip r:embed="rId9"/>
          <a:srcRect t="11574" b="5552"/>
          <a:stretch/>
        </p:blipFill>
        <p:spPr>
          <a:xfrm>
            <a:off x="487331" y="4208320"/>
            <a:ext cx="1714467" cy="1894457"/>
          </a:xfrm>
          <a:prstGeom prst="rect">
            <a:avLst/>
          </a:prstGeom>
        </p:spPr>
      </p:pic>
      <p:sp>
        <p:nvSpPr>
          <p:cNvPr id="24" name="Rectángulo: esquinas redondeadas 23">
            <a:extLst>
              <a:ext uri="{FF2B5EF4-FFF2-40B4-BE49-F238E27FC236}">
                <a16:creationId xmlns:a16="http://schemas.microsoft.com/office/drawing/2014/main" id="{BE6F2305-AF86-4F37-8F4F-5A926CC39B34}"/>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Pruebas de validación</a:t>
            </a:r>
            <a:endParaRPr lang="es-419" sz="2400" b="1" dirty="0">
              <a:effectLst/>
              <a:latin typeface="Calibri" panose="020F0502020204030204" pitchFamily="34" charset="0"/>
            </a:endParaRPr>
          </a:p>
        </p:txBody>
      </p:sp>
      <p:sp>
        <p:nvSpPr>
          <p:cNvPr id="28" name="CuadroTexto 27">
            <a:extLst>
              <a:ext uri="{FF2B5EF4-FFF2-40B4-BE49-F238E27FC236}">
                <a16:creationId xmlns:a16="http://schemas.microsoft.com/office/drawing/2014/main" id="{F8E8EF5A-4387-485F-B6B2-49364DF8C4C5}"/>
              </a:ext>
            </a:extLst>
          </p:cNvPr>
          <p:cNvSpPr txBox="1"/>
          <p:nvPr/>
        </p:nvSpPr>
        <p:spPr>
          <a:xfrm>
            <a:off x="8783665" y="4098904"/>
            <a:ext cx="790284" cy="369332"/>
          </a:xfrm>
          <a:prstGeom prst="rect">
            <a:avLst/>
          </a:prstGeom>
          <a:noFill/>
        </p:spPr>
        <p:txBody>
          <a:bodyPr wrap="square">
            <a:spAutoFit/>
          </a:bodyPr>
          <a:lstStyle/>
          <a:p>
            <a:r>
              <a:rPr lang="es-EC" sz="1800" dirty="0">
                <a:effectLst/>
              </a:rPr>
              <a:t>70ml</a:t>
            </a:r>
            <a:endParaRPr lang="es-419" dirty="0"/>
          </a:p>
        </p:txBody>
      </p:sp>
      <p:sp>
        <p:nvSpPr>
          <p:cNvPr id="14" name="!!nro">
            <a:extLst>
              <a:ext uri="{FF2B5EF4-FFF2-40B4-BE49-F238E27FC236}">
                <a16:creationId xmlns:a16="http://schemas.microsoft.com/office/drawing/2014/main" id="{6715653A-B32C-4A3F-A7D2-A47F8A586177}"/>
              </a:ext>
            </a:extLst>
          </p:cNvPr>
          <p:cNvSpPr/>
          <p:nvPr/>
        </p:nvSpPr>
        <p:spPr>
          <a:xfrm>
            <a:off x="166185" y="6263613"/>
            <a:ext cx="529851"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25</a:t>
            </a:r>
            <a:endParaRPr lang="es-419" b="1" dirty="0"/>
          </a:p>
        </p:txBody>
      </p:sp>
      <p:sp>
        <p:nvSpPr>
          <p:cNvPr id="21" name="CuadroTexto 20">
            <a:extLst>
              <a:ext uri="{FF2B5EF4-FFF2-40B4-BE49-F238E27FC236}">
                <a16:creationId xmlns:a16="http://schemas.microsoft.com/office/drawing/2014/main" id="{1C1B7E77-9C9C-4EFD-916A-15DF7BB497C2}"/>
              </a:ext>
            </a:extLst>
          </p:cNvPr>
          <p:cNvSpPr txBox="1"/>
          <p:nvPr/>
        </p:nvSpPr>
        <p:spPr>
          <a:xfrm>
            <a:off x="3289296" y="3345068"/>
            <a:ext cx="3305636" cy="1291123"/>
          </a:xfrm>
          <a:prstGeom prst="rect">
            <a:avLst/>
          </a:prstGeom>
          <a:noFill/>
        </p:spPr>
        <p:txBody>
          <a:bodyPr wrap="square">
            <a:spAutoFit/>
          </a:bodyPr>
          <a:lstStyle/>
          <a:p>
            <a:pPr marL="0" lvl="0" indent="0" algn="ctr">
              <a:spcAft>
                <a:spcPts val="600"/>
              </a:spcAft>
              <a:buFont typeface="Symbol" panose="05050102010706020507" pitchFamily="18" charset="2"/>
              <a:buNone/>
            </a:pPr>
            <a:r>
              <a:rPr lang="es-EC" sz="2000" dirty="0">
                <a:effectLst/>
              </a:rPr>
              <a:t>3 Temperaturas</a:t>
            </a:r>
          </a:p>
          <a:p>
            <a:pPr marL="0" lvl="0" indent="0" algn="ctr">
              <a:lnSpc>
                <a:spcPct val="150000"/>
              </a:lnSpc>
              <a:spcAft>
                <a:spcPts val="600"/>
              </a:spcAft>
              <a:buFont typeface="Symbol" panose="05050102010706020507" pitchFamily="18" charset="2"/>
              <a:buNone/>
            </a:pPr>
            <a:r>
              <a:rPr lang="es-EC" sz="1400" dirty="0">
                <a:solidFill>
                  <a:schemeClr val="bg1"/>
                </a:solidFill>
                <a:effectLst/>
              </a:rPr>
              <a:t>(alta-media-baja)</a:t>
            </a:r>
          </a:p>
          <a:p>
            <a:pPr marL="0" lvl="0" indent="0" algn="ctr">
              <a:lnSpc>
                <a:spcPct val="150000"/>
              </a:lnSpc>
              <a:spcAft>
                <a:spcPts val="600"/>
              </a:spcAft>
              <a:buFont typeface="Symbol" panose="05050102010706020507" pitchFamily="18" charset="2"/>
              <a:buNone/>
            </a:pPr>
            <a:r>
              <a:rPr lang="es-EC" sz="2000" dirty="0">
                <a:latin typeface="Calibri" panose="020F0502020204030204" pitchFamily="34" charset="0"/>
                <a:ea typeface="Calibri" panose="020F0502020204030204" pitchFamily="34" charset="0"/>
              </a:rPr>
              <a:t>3 Veces c/u</a:t>
            </a:r>
            <a:endParaRPr lang="es-419" sz="2000" dirty="0">
              <a:effectLst/>
              <a:latin typeface="Calibri" panose="020F0502020204030204" pitchFamily="34" charset="0"/>
              <a:ea typeface="Calibri" panose="020F0502020204030204" pitchFamily="34" charset="0"/>
            </a:endParaRPr>
          </a:p>
        </p:txBody>
      </p:sp>
      <p:sp>
        <p:nvSpPr>
          <p:cNvPr id="18" name="CuadroTexto 17">
            <a:extLst>
              <a:ext uri="{FF2B5EF4-FFF2-40B4-BE49-F238E27FC236}">
                <a16:creationId xmlns:a16="http://schemas.microsoft.com/office/drawing/2014/main" id="{810A8344-A8FA-4ED3-825F-6D482F1F33B8}"/>
              </a:ext>
            </a:extLst>
          </p:cNvPr>
          <p:cNvSpPr txBox="1"/>
          <p:nvPr/>
        </p:nvSpPr>
        <p:spPr>
          <a:xfrm>
            <a:off x="2645012" y="1356820"/>
            <a:ext cx="4625010" cy="589072"/>
          </a:xfrm>
          <a:prstGeom prst="rect">
            <a:avLst/>
          </a:prstGeom>
          <a:noFill/>
        </p:spPr>
        <p:txBody>
          <a:bodyPr wrap="square">
            <a:spAutoFit/>
          </a:bodyPr>
          <a:lstStyle/>
          <a:p>
            <a:pPr algn="ctr">
              <a:lnSpc>
                <a:spcPct val="150000"/>
              </a:lnSpc>
              <a:spcBef>
                <a:spcPts val="600"/>
              </a:spcBef>
              <a:spcAft>
                <a:spcPts val="600"/>
              </a:spcAft>
            </a:pPr>
            <a:r>
              <a:rPr lang="es-EC" sz="2400" b="1" dirty="0">
                <a:effectLst/>
              </a:rPr>
              <a:t>Parámetros:</a:t>
            </a:r>
            <a:endParaRPr lang="es-EC" sz="1800" b="1" dirty="0">
              <a:effectLst/>
            </a:endParaRPr>
          </a:p>
        </p:txBody>
      </p:sp>
    </p:spTree>
    <p:extLst>
      <p:ext uri="{BB962C8B-B14F-4D97-AF65-F5344CB8AC3E}">
        <p14:creationId xmlns:p14="http://schemas.microsoft.com/office/powerpoint/2010/main" val="3145773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ángulo 29">
            <a:extLst>
              <a:ext uri="{FF2B5EF4-FFF2-40B4-BE49-F238E27FC236}">
                <a16:creationId xmlns:a16="http://schemas.microsoft.com/office/drawing/2014/main" id="{C8EB2298-A50F-4C06-B12E-417D57E5BE77}"/>
              </a:ext>
            </a:extLst>
          </p:cNvPr>
          <p:cNvSpPr/>
          <p:nvPr/>
        </p:nvSpPr>
        <p:spPr>
          <a:xfrm>
            <a:off x="-232229" y="3099200"/>
            <a:ext cx="12421723" cy="3758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6" name="!!a1">
            <a:extLst>
              <a:ext uri="{FF2B5EF4-FFF2-40B4-BE49-F238E27FC236}">
                <a16:creationId xmlns:a16="http://schemas.microsoft.com/office/drawing/2014/main" id="{32C3F252-73DA-4BD9-813A-F0367156BBA5}"/>
              </a:ext>
            </a:extLst>
          </p:cNvPr>
          <p:cNvSpPr/>
          <p:nvPr/>
        </p:nvSpPr>
        <p:spPr>
          <a:xfrm>
            <a:off x="485688" y="1707421"/>
            <a:ext cx="2255996" cy="731520"/>
          </a:xfrm>
          <a:prstGeom prst="roundRect">
            <a:avLst>
              <a:gd name="adj" fmla="val 10231"/>
            </a:avLst>
          </a:prstGeom>
          <a:solidFill>
            <a:srgbClr val="EF904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Fluido newtoniano</a:t>
            </a:r>
            <a:endParaRPr lang="es-419" dirty="0">
              <a:solidFill>
                <a:schemeClr val="tx1"/>
              </a:solidFill>
            </a:endParaRPr>
          </a:p>
        </p:txBody>
      </p:sp>
      <p:sp>
        <p:nvSpPr>
          <p:cNvPr id="15" name="Rectángulo: esquinas redondeadas 14">
            <a:extLst>
              <a:ext uri="{FF2B5EF4-FFF2-40B4-BE49-F238E27FC236}">
                <a16:creationId xmlns:a16="http://schemas.microsoft.com/office/drawing/2014/main" id="{E063C937-B8F5-4D58-84A4-0C774FD3FA94}"/>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Resultados</a:t>
            </a:r>
            <a:endParaRPr lang="es-419" sz="2400" b="1" dirty="0">
              <a:effectLst/>
              <a:latin typeface="Calibri" panose="020F0502020204030204" pitchFamily="34" charset="0"/>
            </a:endParaRPr>
          </a:p>
        </p:txBody>
      </p:sp>
      <p:pic>
        <p:nvPicPr>
          <p:cNvPr id="2050" name="!!atf" descr="Havoline® Automatic Transmission Fluid MD-3 | Lubricantes Chevron (Latin  America)">
            <a:extLst>
              <a:ext uri="{FF2B5EF4-FFF2-40B4-BE49-F238E27FC236}">
                <a16:creationId xmlns:a16="http://schemas.microsoft.com/office/drawing/2014/main" id="{9F48179B-5068-45DC-B980-7AB562EE3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1684" y="1206150"/>
            <a:ext cx="1734063" cy="1734063"/>
          </a:xfrm>
          <a:prstGeom prst="rect">
            <a:avLst/>
          </a:prstGeom>
          <a:noFill/>
          <a:extLst>
            <a:ext uri="{909E8E84-426E-40DD-AFC4-6F175D3DCCD1}">
              <a14:hiddenFill xmlns:a14="http://schemas.microsoft.com/office/drawing/2010/main">
                <a:solidFill>
                  <a:srgbClr val="FFFFFF"/>
                </a:solidFill>
              </a14:hiddenFill>
            </a:ext>
          </a:extLst>
        </p:spPr>
      </p:pic>
      <p:sp>
        <p:nvSpPr>
          <p:cNvPr id="17" name="!!nro">
            <a:extLst>
              <a:ext uri="{FF2B5EF4-FFF2-40B4-BE49-F238E27FC236}">
                <a16:creationId xmlns:a16="http://schemas.microsoft.com/office/drawing/2014/main" id="{AF3BAC79-AE8F-4B14-ADF6-7A33314594FD}"/>
              </a:ext>
            </a:extLst>
          </p:cNvPr>
          <p:cNvSpPr/>
          <p:nvPr/>
        </p:nvSpPr>
        <p:spPr>
          <a:xfrm>
            <a:off x="166185" y="6263613"/>
            <a:ext cx="557146"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26</a:t>
            </a:r>
            <a:endParaRPr lang="es-419" b="1" dirty="0"/>
          </a:p>
        </p:txBody>
      </p:sp>
      <p:pic>
        <p:nvPicPr>
          <p:cNvPr id="3" name="Imagen 2">
            <a:extLst>
              <a:ext uri="{FF2B5EF4-FFF2-40B4-BE49-F238E27FC236}">
                <a16:creationId xmlns:a16="http://schemas.microsoft.com/office/drawing/2014/main" id="{187E1EC9-6878-406A-9F60-B5B6114420E1}"/>
              </a:ext>
            </a:extLst>
          </p:cNvPr>
          <p:cNvPicPr>
            <a:picLocks noChangeAspect="1"/>
          </p:cNvPicPr>
          <p:nvPr/>
        </p:nvPicPr>
        <p:blipFill>
          <a:blip r:embed="rId3"/>
          <a:stretch>
            <a:fillRect/>
          </a:stretch>
        </p:blipFill>
        <p:spPr>
          <a:xfrm>
            <a:off x="4198477" y="6355929"/>
            <a:ext cx="4407888" cy="254830"/>
          </a:xfrm>
          <a:prstGeom prst="rect">
            <a:avLst/>
          </a:prstGeom>
        </p:spPr>
      </p:pic>
      <p:pic>
        <p:nvPicPr>
          <p:cNvPr id="26" name="Imagen 25">
            <a:extLst>
              <a:ext uri="{FF2B5EF4-FFF2-40B4-BE49-F238E27FC236}">
                <a16:creationId xmlns:a16="http://schemas.microsoft.com/office/drawing/2014/main" id="{53B681CC-90C1-4AF1-8EB6-E24E3446E9C4}"/>
              </a:ext>
            </a:extLst>
          </p:cNvPr>
          <p:cNvPicPr/>
          <p:nvPr/>
        </p:nvPicPr>
        <p:blipFill rotWithShape="1">
          <a:blip r:embed="rId4" cstate="print">
            <a:extLst>
              <a:ext uri="{28A0092B-C50C-407E-A947-70E740481C1C}">
                <a14:useLocalDpi xmlns:a14="http://schemas.microsoft.com/office/drawing/2010/main" val="0"/>
              </a:ext>
            </a:extLst>
          </a:blip>
          <a:srcRect l="5035" t="908" r="20823" b="16869"/>
          <a:stretch/>
        </p:blipFill>
        <p:spPr bwMode="auto">
          <a:xfrm>
            <a:off x="166185" y="3165376"/>
            <a:ext cx="3688416" cy="3158556"/>
          </a:xfrm>
          <a:prstGeom prst="rect">
            <a:avLst/>
          </a:prstGeom>
          <a:noFill/>
          <a:ln>
            <a:noFill/>
          </a:ln>
          <a:extLst>
            <a:ext uri="{53640926-AAD7-44D8-BBD7-CCE9431645EC}">
              <a14:shadowObscured xmlns:a14="http://schemas.microsoft.com/office/drawing/2010/main"/>
            </a:ext>
          </a:extLst>
        </p:spPr>
      </p:pic>
      <p:pic>
        <p:nvPicPr>
          <p:cNvPr id="27" name="Imagen 26">
            <a:extLst>
              <a:ext uri="{FF2B5EF4-FFF2-40B4-BE49-F238E27FC236}">
                <a16:creationId xmlns:a16="http://schemas.microsoft.com/office/drawing/2014/main" id="{95DF4285-937A-4738-9B4D-D8D1BAACFBE5}"/>
              </a:ext>
            </a:extLst>
          </p:cNvPr>
          <p:cNvPicPr/>
          <p:nvPr/>
        </p:nvPicPr>
        <p:blipFill rotWithShape="1">
          <a:blip r:embed="rId5">
            <a:extLst>
              <a:ext uri="{28A0092B-C50C-407E-A947-70E740481C1C}">
                <a14:useLocalDpi xmlns:a14="http://schemas.microsoft.com/office/drawing/2010/main" val="0"/>
              </a:ext>
            </a:extLst>
          </a:blip>
          <a:srcRect l="5207" t="2726" r="17788" b="8450"/>
          <a:stretch/>
        </p:blipFill>
        <p:spPr bwMode="auto">
          <a:xfrm>
            <a:off x="3922983" y="3119686"/>
            <a:ext cx="3851647" cy="3235907"/>
          </a:xfrm>
          <a:prstGeom prst="rect">
            <a:avLst/>
          </a:prstGeom>
          <a:noFill/>
          <a:ln>
            <a:noFill/>
          </a:ln>
          <a:extLst>
            <a:ext uri="{53640926-AAD7-44D8-BBD7-CCE9431645EC}">
              <a14:shadowObscured xmlns:a14="http://schemas.microsoft.com/office/drawing/2010/main"/>
            </a:ext>
          </a:extLst>
        </p:spPr>
      </p:pic>
      <p:pic>
        <p:nvPicPr>
          <p:cNvPr id="28" name="Imagen 27">
            <a:extLst>
              <a:ext uri="{FF2B5EF4-FFF2-40B4-BE49-F238E27FC236}">
                <a16:creationId xmlns:a16="http://schemas.microsoft.com/office/drawing/2014/main" id="{0CCBD7DA-0D0B-4264-9DB6-00FA8D99BAAC}"/>
              </a:ext>
            </a:extLst>
          </p:cNvPr>
          <p:cNvPicPr/>
          <p:nvPr/>
        </p:nvPicPr>
        <p:blipFill rotWithShape="1">
          <a:blip r:embed="rId6">
            <a:extLst>
              <a:ext uri="{28A0092B-C50C-407E-A947-70E740481C1C}">
                <a14:useLocalDpi xmlns:a14="http://schemas.microsoft.com/office/drawing/2010/main" val="0"/>
              </a:ext>
            </a:extLst>
          </a:blip>
          <a:srcRect l="2432" t="15447" r="17227" b="6633"/>
          <a:stretch/>
        </p:blipFill>
        <p:spPr bwMode="auto">
          <a:xfrm>
            <a:off x="7799499" y="3188282"/>
            <a:ext cx="4283210" cy="308558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29610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ángulo 29">
            <a:extLst>
              <a:ext uri="{FF2B5EF4-FFF2-40B4-BE49-F238E27FC236}">
                <a16:creationId xmlns:a16="http://schemas.microsoft.com/office/drawing/2014/main" id="{C8EB2298-A50F-4C06-B12E-417D57E5BE77}"/>
              </a:ext>
            </a:extLst>
          </p:cNvPr>
          <p:cNvSpPr/>
          <p:nvPr/>
        </p:nvSpPr>
        <p:spPr>
          <a:xfrm>
            <a:off x="6050116" y="1480457"/>
            <a:ext cx="6139378" cy="4783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Rectángulo: esquinas redondeadas 14">
            <a:extLst>
              <a:ext uri="{FF2B5EF4-FFF2-40B4-BE49-F238E27FC236}">
                <a16:creationId xmlns:a16="http://schemas.microsoft.com/office/drawing/2014/main" id="{E063C937-B8F5-4D58-84A4-0C774FD3FA94}"/>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Resultados</a:t>
            </a:r>
            <a:endParaRPr lang="es-419" sz="2400" b="1" dirty="0">
              <a:effectLst/>
              <a:latin typeface="Calibri" panose="020F0502020204030204" pitchFamily="34" charset="0"/>
            </a:endParaRPr>
          </a:p>
        </p:txBody>
      </p:sp>
      <p:sp>
        <p:nvSpPr>
          <p:cNvPr id="17" name="!!nro">
            <a:extLst>
              <a:ext uri="{FF2B5EF4-FFF2-40B4-BE49-F238E27FC236}">
                <a16:creationId xmlns:a16="http://schemas.microsoft.com/office/drawing/2014/main" id="{AF3BAC79-AE8F-4B14-ADF6-7A33314594FD}"/>
              </a:ext>
            </a:extLst>
          </p:cNvPr>
          <p:cNvSpPr/>
          <p:nvPr/>
        </p:nvSpPr>
        <p:spPr>
          <a:xfrm>
            <a:off x="166185" y="6263613"/>
            <a:ext cx="557146"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27</a:t>
            </a:r>
            <a:endParaRPr lang="es-419" b="1" dirty="0"/>
          </a:p>
        </p:txBody>
      </p:sp>
      <p:pic>
        <p:nvPicPr>
          <p:cNvPr id="14" name="Imagen 13">
            <a:extLst>
              <a:ext uri="{FF2B5EF4-FFF2-40B4-BE49-F238E27FC236}">
                <a16:creationId xmlns:a16="http://schemas.microsoft.com/office/drawing/2014/main" id="{7AB8F792-42C2-40B4-A34E-33FD04452F28}"/>
              </a:ext>
            </a:extLst>
          </p:cNvPr>
          <p:cNvPicPr>
            <a:picLocks noChangeAspect="1"/>
          </p:cNvPicPr>
          <p:nvPr/>
        </p:nvPicPr>
        <p:blipFill rotWithShape="1">
          <a:blip r:embed="rId2"/>
          <a:srcRect l="11047" t="11529" r="6304" b="6611"/>
          <a:stretch/>
        </p:blipFill>
        <p:spPr>
          <a:xfrm>
            <a:off x="162827" y="1756229"/>
            <a:ext cx="5772062" cy="4369460"/>
          </a:xfrm>
          <a:prstGeom prst="rect">
            <a:avLst/>
          </a:prstGeom>
        </p:spPr>
      </p:pic>
      <p:pic>
        <p:nvPicPr>
          <p:cNvPr id="24" name="Imagen 23">
            <a:extLst>
              <a:ext uri="{FF2B5EF4-FFF2-40B4-BE49-F238E27FC236}">
                <a16:creationId xmlns:a16="http://schemas.microsoft.com/office/drawing/2014/main" id="{B6417479-C81A-4449-B15E-81CA07AD51B7}"/>
              </a:ext>
            </a:extLst>
          </p:cNvPr>
          <p:cNvPicPr>
            <a:picLocks noChangeAspect="1"/>
          </p:cNvPicPr>
          <p:nvPr/>
        </p:nvPicPr>
        <p:blipFill rotWithShape="1">
          <a:blip r:embed="rId3"/>
          <a:srcRect l="5692" t="2175" r="15256" b="8667"/>
          <a:stretch/>
        </p:blipFill>
        <p:spPr>
          <a:xfrm>
            <a:off x="6064630" y="1588862"/>
            <a:ext cx="6120347" cy="4125224"/>
          </a:xfrm>
          <a:prstGeom prst="rect">
            <a:avLst/>
          </a:prstGeom>
        </p:spPr>
      </p:pic>
      <p:pic>
        <p:nvPicPr>
          <p:cNvPr id="3" name="Imagen 2">
            <a:extLst>
              <a:ext uri="{FF2B5EF4-FFF2-40B4-BE49-F238E27FC236}">
                <a16:creationId xmlns:a16="http://schemas.microsoft.com/office/drawing/2014/main" id="{187E1EC9-6878-406A-9F60-B5B6114420E1}"/>
              </a:ext>
            </a:extLst>
          </p:cNvPr>
          <p:cNvPicPr>
            <a:picLocks noChangeAspect="1"/>
          </p:cNvPicPr>
          <p:nvPr/>
        </p:nvPicPr>
        <p:blipFill>
          <a:blip r:embed="rId4"/>
          <a:stretch>
            <a:fillRect/>
          </a:stretch>
        </p:blipFill>
        <p:spPr>
          <a:xfrm>
            <a:off x="7118302" y="5840219"/>
            <a:ext cx="4407888" cy="254830"/>
          </a:xfrm>
          <a:prstGeom prst="rect">
            <a:avLst/>
          </a:prstGeom>
        </p:spPr>
      </p:pic>
    </p:spTree>
    <p:extLst>
      <p:ext uri="{BB962C8B-B14F-4D97-AF65-F5344CB8AC3E}">
        <p14:creationId xmlns:p14="http://schemas.microsoft.com/office/powerpoint/2010/main" val="2121998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esquinas redondeadas 16">
            <a:extLst>
              <a:ext uri="{FF2B5EF4-FFF2-40B4-BE49-F238E27FC236}">
                <a16:creationId xmlns:a16="http://schemas.microsoft.com/office/drawing/2014/main" id="{480F8FDD-F19A-4AD7-AC90-BE74765E0955}"/>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Resultados</a:t>
            </a:r>
            <a:endParaRPr lang="es-419" sz="2400" b="1" dirty="0">
              <a:effectLst/>
              <a:latin typeface="Calibri" panose="020F0502020204030204" pitchFamily="34" charset="0"/>
            </a:endParaRPr>
          </a:p>
        </p:txBody>
      </p:sp>
      <p:sp>
        <p:nvSpPr>
          <p:cNvPr id="19" name="!!a1">
            <a:extLst>
              <a:ext uri="{FF2B5EF4-FFF2-40B4-BE49-F238E27FC236}">
                <a16:creationId xmlns:a16="http://schemas.microsoft.com/office/drawing/2014/main" id="{9C1A1E00-2FA3-40DE-841A-C87024780165}"/>
              </a:ext>
            </a:extLst>
          </p:cNvPr>
          <p:cNvSpPr/>
          <p:nvPr/>
        </p:nvSpPr>
        <p:spPr>
          <a:xfrm>
            <a:off x="6553557" y="4638871"/>
            <a:ext cx="1082919" cy="360000"/>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fontAlgn="ctr">
              <a:spcBef>
                <a:spcPts val="600"/>
              </a:spcBef>
              <a:spcAft>
                <a:spcPts val="600"/>
              </a:spcAft>
            </a:pPr>
            <a:r>
              <a:rPr lang="es-ES" sz="2400" i="0" u="none" strike="noStrike" dirty="0">
                <a:effectLst/>
              </a:rPr>
              <a:t>G’</a:t>
            </a:r>
            <a:endParaRPr lang="es-419" sz="2400" i="0" u="none" strike="noStrike" dirty="0">
              <a:effectLst/>
            </a:endParaRPr>
          </a:p>
        </p:txBody>
      </p:sp>
      <p:sp>
        <p:nvSpPr>
          <p:cNvPr id="21" name="!!a2">
            <a:extLst>
              <a:ext uri="{FF2B5EF4-FFF2-40B4-BE49-F238E27FC236}">
                <a16:creationId xmlns:a16="http://schemas.microsoft.com/office/drawing/2014/main" id="{C6EDB343-93C3-4766-ABA5-45825E26CB1E}"/>
              </a:ext>
            </a:extLst>
          </p:cNvPr>
          <p:cNvSpPr/>
          <p:nvPr/>
        </p:nvSpPr>
        <p:spPr>
          <a:xfrm>
            <a:off x="6553557" y="5641023"/>
            <a:ext cx="1082919" cy="360000"/>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fontAlgn="ctr">
              <a:spcBef>
                <a:spcPts val="600"/>
              </a:spcBef>
              <a:spcAft>
                <a:spcPts val="600"/>
              </a:spcAft>
            </a:pPr>
            <a:r>
              <a:rPr lang="es-ES" sz="2400" i="0" u="none" strike="noStrike" dirty="0">
                <a:effectLst/>
              </a:rPr>
              <a:t>G’’</a:t>
            </a:r>
            <a:endParaRPr lang="es-419" sz="2400" i="0" u="none" strike="noStrike" dirty="0">
              <a:effectLst/>
            </a:endParaRPr>
          </a:p>
        </p:txBody>
      </p:sp>
      <p:sp>
        <p:nvSpPr>
          <p:cNvPr id="13" name="!!nro">
            <a:extLst>
              <a:ext uri="{FF2B5EF4-FFF2-40B4-BE49-F238E27FC236}">
                <a16:creationId xmlns:a16="http://schemas.microsoft.com/office/drawing/2014/main" id="{554200CB-DE20-40F0-96A8-8BB5514D71E9}"/>
              </a:ext>
            </a:extLst>
          </p:cNvPr>
          <p:cNvSpPr/>
          <p:nvPr/>
        </p:nvSpPr>
        <p:spPr>
          <a:xfrm>
            <a:off x="166185" y="6263613"/>
            <a:ext cx="505360"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28</a:t>
            </a:r>
            <a:endParaRPr lang="es-419" b="1" dirty="0"/>
          </a:p>
        </p:txBody>
      </p:sp>
      <p:pic>
        <p:nvPicPr>
          <p:cNvPr id="4" name="Imagen 3">
            <a:extLst>
              <a:ext uri="{FF2B5EF4-FFF2-40B4-BE49-F238E27FC236}">
                <a16:creationId xmlns:a16="http://schemas.microsoft.com/office/drawing/2014/main" id="{F2FB4569-012B-4563-9B0E-D43396CBCA2E}"/>
              </a:ext>
            </a:extLst>
          </p:cNvPr>
          <p:cNvPicPr>
            <a:picLocks noChangeAspect="1"/>
          </p:cNvPicPr>
          <p:nvPr/>
        </p:nvPicPr>
        <p:blipFill>
          <a:blip r:embed="rId2"/>
          <a:stretch>
            <a:fillRect/>
          </a:stretch>
        </p:blipFill>
        <p:spPr>
          <a:xfrm>
            <a:off x="6945672" y="5060656"/>
            <a:ext cx="4298052" cy="251482"/>
          </a:xfrm>
          <a:prstGeom prst="rect">
            <a:avLst/>
          </a:prstGeom>
        </p:spPr>
      </p:pic>
      <p:pic>
        <p:nvPicPr>
          <p:cNvPr id="14" name="Imagen 13">
            <a:extLst>
              <a:ext uri="{FF2B5EF4-FFF2-40B4-BE49-F238E27FC236}">
                <a16:creationId xmlns:a16="http://schemas.microsoft.com/office/drawing/2014/main" id="{349ACDC1-2A15-4C56-8D1A-3E2961F7C61D}"/>
              </a:ext>
            </a:extLst>
          </p:cNvPr>
          <p:cNvPicPr>
            <a:picLocks noChangeAspect="1"/>
          </p:cNvPicPr>
          <p:nvPr/>
        </p:nvPicPr>
        <p:blipFill>
          <a:blip r:embed="rId3"/>
          <a:stretch>
            <a:fillRect/>
          </a:stretch>
        </p:blipFill>
        <p:spPr>
          <a:xfrm>
            <a:off x="6942785" y="6064794"/>
            <a:ext cx="4298053" cy="280968"/>
          </a:xfrm>
          <a:prstGeom prst="rect">
            <a:avLst/>
          </a:prstGeom>
        </p:spPr>
      </p:pic>
      <p:pic>
        <p:nvPicPr>
          <p:cNvPr id="16" name="Imagen 15">
            <a:extLst>
              <a:ext uri="{FF2B5EF4-FFF2-40B4-BE49-F238E27FC236}">
                <a16:creationId xmlns:a16="http://schemas.microsoft.com/office/drawing/2014/main" id="{F371DD29-2F11-4260-975C-4A4BCF880ACB}"/>
              </a:ext>
            </a:extLst>
          </p:cNvPr>
          <p:cNvPicPr>
            <a:picLocks noChangeAspect="1"/>
          </p:cNvPicPr>
          <p:nvPr/>
        </p:nvPicPr>
        <p:blipFill rotWithShape="1">
          <a:blip r:embed="rId4"/>
          <a:srcRect b="65071"/>
          <a:stretch/>
        </p:blipFill>
        <p:spPr>
          <a:xfrm>
            <a:off x="773029" y="1060043"/>
            <a:ext cx="5489259" cy="3062378"/>
          </a:xfrm>
          <a:prstGeom prst="rect">
            <a:avLst/>
          </a:prstGeom>
        </p:spPr>
      </p:pic>
      <p:pic>
        <p:nvPicPr>
          <p:cNvPr id="25" name="Imagen 24">
            <a:extLst>
              <a:ext uri="{FF2B5EF4-FFF2-40B4-BE49-F238E27FC236}">
                <a16:creationId xmlns:a16="http://schemas.microsoft.com/office/drawing/2014/main" id="{8EF71590-E2BE-4E85-9AF8-D47AF31C460D}"/>
              </a:ext>
            </a:extLst>
          </p:cNvPr>
          <p:cNvPicPr>
            <a:picLocks noChangeAspect="1"/>
          </p:cNvPicPr>
          <p:nvPr/>
        </p:nvPicPr>
        <p:blipFill rotWithShape="1">
          <a:blip r:embed="rId4"/>
          <a:srcRect t="35565" b="30749"/>
          <a:stretch/>
        </p:blipFill>
        <p:spPr>
          <a:xfrm>
            <a:off x="6311715" y="1090523"/>
            <a:ext cx="5691914" cy="3062378"/>
          </a:xfrm>
          <a:prstGeom prst="rect">
            <a:avLst/>
          </a:prstGeom>
        </p:spPr>
      </p:pic>
      <p:pic>
        <p:nvPicPr>
          <p:cNvPr id="26" name="Imagen 25">
            <a:extLst>
              <a:ext uri="{FF2B5EF4-FFF2-40B4-BE49-F238E27FC236}">
                <a16:creationId xmlns:a16="http://schemas.microsoft.com/office/drawing/2014/main" id="{4D0E37BB-C881-4D50-BA9E-43BD2CE283B4}"/>
              </a:ext>
            </a:extLst>
          </p:cNvPr>
          <p:cNvPicPr>
            <a:picLocks noChangeAspect="1"/>
          </p:cNvPicPr>
          <p:nvPr/>
        </p:nvPicPr>
        <p:blipFill rotWithShape="1">
          <a:blip r:embed="rId4"/>
          <a:srcRect t="69174"/>
          <a:stretch/>
        </p:blipFill>
        <p:spPr>
          <a:xfrm>
            <a:off x="773028" y="4122421"/>
            <a:ext cx="5489259" cy="2702537"/>
          </a:xfrm>
          <a:prstGeom prst="rect">
            <a:avLst/>
          </a:prstGeom>
        </p:spPr>
      </p:pic>
    </p:spTree>
    <p:extLst>
      <p:ext uri="{BB962C8B-B14F-4D97-AF65-F5344CB8AC3E}">
        <p14:creationId xmlns:p14="http://schemas.microsoft.com/office/powerpoint/2010/main" val="2687392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1">
            <a:extLst>
              <a:ext uri="{FF2B5EF4-FFF2-40B4-BE49-F238E27FC236}">
                <a16:creationId xmlns:a16="http://schemas.microsoft.com/office/drawing/2014/main" id="{CA9E4273-73AF-4BB6-8E61-DF516A8AE7CA}"/>
              </a:ext>
            </a:extLst>
          </p:cNvPr>
          <p:cNvSpPr/>
          <p:nvPr/>
        </p:nvSpPr>
        <p:spPr>
          <a:xfrm>
            <a:off x="419099" y="2625495"/>
            <a:ext cx="1080000" cy="1080000"/>
          </a:xfrm>
          <a:custGeom>
            <a:avLst/>
            <a:gdLst>
              <a:gd name="connsiteX0" fmla="*/ 203981 w 407964"/>
              <a:gd name="connsiteY0" fmla="*/ 113982 h 407964"/>
              <a:gd name="connsiteX1" fmla="*/ 293981 w 407964"/>
              <a:gd name="connsiteY1" fmla="*/ 203982 h 407964"/>
              <a:gd name="connsiteX2" fmla="*/ 203981 w 407964"/>
              <a:gd name="connsiteY2" fmla="*/ 293982 h 407964"/>
              <a:gd name="connsiteX3" fmla="*/ 113981 w 407964"/>
              <a:gd name="connsiteY3" fmla="*/ 203982 h 407964"/>
              <a:gd name="connsiteX4" fmla="*/ 203981 w 407964"/>
              <a:gd name="connsiteY4" fmla="*/ 113982 h 407964"/>
              <a:gd name="connsiteX5" fmla="*/ 203981 w 407964"/>
              <a:gd name="connsiteY5" fmla="*/ 49196 h 407964"/>
              <a:gd name="connsiteX6" fmla="*/ 49196 w 407964"/>
              <a:gd name="connsiteY6" fmla="*/ 203982 h 407964"/>
              <a:gd name="connsiteX7" fmla="*/ 203981 w 407964"/>
              <a:gd name="connsiteY7" fmla="*/ 358768 h 407964"/>
              <a:gd name="connsiteX8" fmla="*/ 358766 w 407964"/>
              <a:gd name="connsiteY8" fmla="*/ 203982 h 407964"/>
              <a:gd name="connsiteX9" fmla="*/ 203981 w 407964"/>
              <a:gd name="connsiteY9" fmla="*/ 49196 h 407964"/>
              <a:gd name="connsiteX10" fmla="*/ 203982 w 407964"/>
              <a:gd name="connsiteY10" fmla="*/ 0 h 407964"/>
              <a:gd name="connsiteX11" fmla="*/ 407964 w 407964"/>
              <a:gd name="connsiteY11" fmla="*/ 203982 h 407964"/>
              <a:gd name="connsiteX12" fmla="*/ 203982 w 407964"/>
              <a:gd name="connsiteY12" fmla="*/ 407964 h 407964"/>
              <a:gd name="connsiteX13" fmla="*/ 0 w 407964"/>
              <a:gd name="connsiteY13" fmla="*/ 203982 h 407964"/>
              <a:gd name="connsiteX14" fmla="*/ 203982 w 407964"/>
              <a:gd name="connsiteY14" fmla="*/ 0 h 40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7964" h="407964">
                <a:moveTo>
                  <a:pt x="203981" y="113982"/>
                </a:moveTo>
                <a:cubicBezTo>
                  <a:pt x="253687" y="113982"/>
                  <a:pt x="293981" y="154276"/>
                  <a:pt x="293981" y="203982"/>
                </a:cubicBezTo>
                <a:cubicBezTo>
                  <a:pt x="293981" y="253688"/>
                  <a:pt x="253687" y="293982"/>
                  <a:pt x="203981" y="293982"/>
                </a:cubicBezTo>
                <a:cubicBezTo>
                  <a:pt x="154275" y="293982"/>
                  <a:pt x="113981" y="253688"/>
                  <a:pt x="113981" y="203982"/>
                </a:cubicBezTo>
                <a:cubicBezTo>
                  <a:pt x="113981" y="154276"/>
                  <a:pt x="154275" y="113982"/>
                  <a:pt x="203981" y="113982"/>
                </a:cubicBezTo>
                <a:close/>
                <a:moveTo>
                  <a:pt x="203981" y="49196"/>
                </a:moveTo>
                <a:cubicBezTo>
                  <a:pt x="118496" y="49196"/>
                  <a:pt x="49196" y="118496"/>
                  <a:pt x="49196" y="203982"/>
                </a:cubicBezTo>
                <a:cubicBezTo>
                  <a:pt x="49196" y="289468"/>
                  <a:pt x="118496" y="358768"/>
                  <a:pt x="203981" y="358768"/>
                </a:cubicBezTo>
                <a:cubicBezTo>
                  <a:pt x="289466" y="358768"/>
                  <a:pt x="358766" y="289468"/>
                  <a:pt x="358766" y="203982"/>
                </a:cubicBezTo>
                <a:cubicBezTo>
                  <a:pt x="358766" y="118496"/>
                  <a:pt x="289466" y="49196"/>
                  <a:pt x="203981" y="49196"/>
                </a:cubicBezTo>
                <a:close/>
                <a:moveTo>
                  <a:pt x="203982" y="0"/>
                </a:moveTo>
                <a:cubicBezTo>
                  <a:pt x="316638" y="0"/>
                  <a:pt x="407964" y="91326"/>
                  <a:pt x="407964" y="203982"/>
                </a:cubicBezTo>
                <a:cubicBezTo>
                  <a:pt x="407964" y="316638"/>
                  <a:pt x="316638" y="407964"/>
                  <a:pt x="203982" y="407964"/>
                </a:cubicBezTo>
                <a:cubicBezTo>
                  <a:pt x="91326" y="407964"/>
                  <a:pt x="0" y="316638"/>
                  <a:pt x="0" y="203982"/>
                </a:cubicBezTo>
                <a:cubicBezTo>
                  <a:pt x="0" y="91326"/>
                  <a:pt x="91326" y="0"/>
                  <a:pt x="203982" y="0"/>
                </a:cubicBezTo>
                <a:close/>
              </a:path>
            </a:pathLst>
          </a:custGeom>
          <a:solidFill>
            <a:srgbClr val="EF904F"/>
          </a:solidFill>
          <a:ln>
            <a:solidFill>
              <a:srgbClr val="EF90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419"/>
          </a:p>
        </p:txBody>
      </p:sp>
      <p:sp>
        <p:nvSpPr>
          <p:cNvPr id="20" name="!!obj4">
            <a:extLst>
              <a:ext uri="{FF2B5EF4-FFF2-40B4-BE49-F238E27FC236}">
                <a16:creationId xmlns:a16="http://schemas.microsoft.com/office/drawing/2014/main" id="{EC4AE912-20DB-46A6-AF44-5F06204A01DC}"/>
              </a:ext>
            </a:extLst>
          </p:cNvPr>
          <p:cNvSpPr/>
          <p:nvPr/>
        </p:nvSpPr>
        <p:spPr>
          <a:xfrm>
            <a:off x="8559287" y="3459327"/>
            <a:ext cx="1767286" cy="2828935"/>
          </a:xfrm>
          <a:custGeom>
            <a:avLst/>
            <a:gdLst>
              <a:gd name="connsiteX0" fmla="*/ 0 w 2118771"/>
              <a:gd name="connsiteY0" fmla="*/ 0 h 3411332"/>
              <a:gd name="connsiteX1" fmla="*/ 2118771 w 2118771"/>
              <a:gd name="connsiteY1" fmla="*/ 0 h 3411332"/>
              <a:gd name="connsiteX2" fmla="*/ 2118771 w 2118771"/>
              <a:gd name="connsiteY2" fmla="*/ 3411332 h 3411332"/>
              <a:gd name="connsiteX3" fmla="*/ 0 w 2118771"/>
              <a:gd name="connsiteY3" fmla="*/ 3411332 h 3411332"/>
              <a:gd name="connsiteX4" fmla="*/ 0 w 2118771"/>
              <a:gd name="connsiteY4" fmla="*/ 0 h 3411332"/>
              <a:gd name="connsiteX0" fmla="*/ 0 w 2118771"/>
              <a:gd name="connsiteY0" fmla="*/ 0 h 3411332"/>
              <a:gd name="connsiteX1" fmla="*/ 2104257 w 2118771"/>
              <a:gd name="connsiteY1" fmla="*/ 1117600 h 3411332"/>
              <a:gd name="connsiteX2" fmla="*/ 2118771 w 2118771"/>
              <a:gd name="connsiteY2" fmla="*/ 3411332 h 3411332"/>
              <a:gd name="connsiteX3" fmla="*/ 0 w 2118771"/>
              <a:gd name="connsiteY3" fmla="*/ 3411332 h 3411332"/>
              <a:gd name="connsiteX4" fmla="*/ 0 w 2118771"/>
              <a:gd name="connsiteY4" fmla="*/ 0 h 3411332"/>
              <a:gd name="connsiteX0" fmla="*/ 0 w 2147800"/>
              <a:gd name="connsiteY0" fmla="*/ 0 h 3411332"/>
              <a:gd name="connsiteX1" fmla="*/ 2147800 w 2147800"/>
              <a:gd name="connsiteY1" fmla="*/ 667657 h 3411332"/>
              <a:gd name="connsiteX2" fmla="*/ 2118771 w 2147800"/>
              <a:gd name="connsiteY2" fmla="*/ 3411332 h 3411332"/>
              <a:gd name="connsiteX3" fmla="*/ 0 w 2147800"/>
              <a:gd name="connsiteY3" fmla="*/ 3411332 h 3411332"/>
              <a:gd name="connsiteX4" fmla="*/ 0 w 2147800"/>
              <a:gd name="connsiteY4" fmla="*/ 0 h 3411332"/>
              <a:gd name="connsiteX0" fmla="*/ 0 w 2147800"/>
              <a:gd name="connsiteY0" fmla="*/ 0 h 3411332"/>
              <a:gd name="connsiteX1" fmla="*/ 2147800 w 2147800"/>
              <a:gd name="connsiteY1" fmla="*/ 667657 h 3411332"/>
              <a:gd name="connsiteX2" fmla="*/ 2104256 w 2147800"/>
              <a:gd name="connsiteY2" fmla="*/ 2758189 h 3411332"/>
              <a:gd name="connsiteX3" fmla="*/ 0 w 2147800"/>
              <a:gd name="connsiteY3" fmla="*/ 3411332 h 3411332"/>
              <a:gd name="connsiteX4" fmla="*/ 0 w 2147800"/>
              <a:gd name="connsiteY4" fmla="*/ 0 h 341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800" h="3411332">
                <a:moveTo>
                  <a:pt x="0" y="0"/>
                </a:moveTo>
                <a:lnTo>
                  <a:pt x="2147800" y="667657"/>
                </a:lnTo>
                <a:lnTo>
                  <a:pt x="2104256" y="2758189"/>
                </a:lnTo>
                <a:lnTo>
                  <a:pt x="0" y="3411332"/>
                </a:lnTo>
                <a:lnTo>
                  <a:pt x="0" y="0"/>
                </a:lnTo>
                <a:close/>
              </a:path>
            </a:pathLst>
          </a:custGeom>
          <a:solidFill>
            <a:srgbClr val="7F7F7F"/>
          </a:solidFill>
          <a:ln>
            <a:solidFill>
              <a:srgbClr val="EF904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21" name="!!obj3">
            <a:extLst>
              <a:ext uri="{FF2B5EF4-FFF2-40B4-BE49-F238E27FC236}">
                <a16:creationId xmlns:a16="http://schemas.microsoft.com/office/drawing/2014/main" id="{1421714E-AB04-456F-B558-2F2D29A9FD5B}"/>
              </a:ext>
            </a:extLst>
          </p:cNvPr>
          <p:cNvSpPr/>
          <p:nvPr/>
        </p:nvSpPr>
        <p:spPr>
          <a:xfrm>
            <a:off x="6315793" y="3459327"/>
            <a:ext cx="1767286" cy="2828935"/>
          </a:xfrm>
          <a:custGeom>
            <a:avLst/>
            <a:gdLst>
              <a:gd name="connsiteX0" fmla="*/ 0 w 2118771"/>
              <a:gd name="connsiteY0" fmla="*/ 0 h 3411332"/>
              <a:gd name="connsiteX1" fmla="*/ 2118771 w 2118771"/>
              <a:gd name="connsiteY1" fmla="*/ 0 h 3411332"/>
              <a:gd name="connsiteX2" fmla="*/ 2118771 w 2118771"/>
              <a:gd name="connsiteY2" fmla="*/ 3411332 h 3411332"/>
              <a:gd name="connsiteX3" fmla="*/ 0 w 2118771"/>
              <a:gd name="connsiteY3" fmla="*/ 3411332 h 3411332"/>
              <a:gd name="connsiteX4" fmla="*/ 0 w 2118771"/>
              <a:gd name="connsiteY4" fmla="*/ 0 h 3411332"/>
              <a:gd name="connsiteX0" fmla="*/ 0 w 2118771"/>
              <a:gd name="connsiteY0" fmla="*/ 0 h 3411332"/>
              <a:gd name="connsiteX1" fmla="*/ 2104257 w 2118771"/>
              <a:gd name="connsiteY1" fmla="*/ 1117600 h 3411332"/>
              <a:gd name="connsiteX2" fmla="*/ 2118771 w 2118771"/>
              <a:gd name="connsiteY2" fmla="*/ 3411332 h 3411332"/>
              <a:gd name="connsiteX3" fmla="*/ 0 w 2118771"/>
              <a:gd name="connsiteY3" fmla="*/ 3411332 h 3411332"/>
              <a:gd name="connsiteX4" fmla="*/ 0 w 2118771"/>
              <a:gd name="connsiteY4" fmla="*/ 0 h 3411332"/>
              <a:gd name="connsiteX0" fmla="*/ 0 w 2147800"/>
              <a:gd name="connsiteY0" fmla="*/ 0 h 3411332"/>
              <a:gd name="connsiteX1" fmla="*/ 2147800 w 2147800"/>
              <a:gd name="connsiteY1" fmla="*/ 667657 h 3411332"/>
              <a:gd name="connsiteX2" fmla="*/ 2118771 w 2147800"/>
              <a:gd name="connsiteY2" fmla="*/ 3411332 h 3411332"/>
              <a:gd name="connsiteX3" fmla="*/ 0 w 2147800"/>
              <a:gd name="connsiteY3" fmla="*/ 3411332 h 3411332"/>
              <a:gd name="connsiteX4" fmla="*/ 0 w 2147800"/>
              <a:gd name="connsiteY4" fmla="*/ 0 h 3411332"/>
              <a:gd name="connsiteX0" fmla="*/ 0 w 2147800"/>
              <a:gd name="connsiteY0" fmla="*/ 0 h 3411332"/>
              <a:gd name="connsiteX1" fmla="*/ 2147800 w 2147800"/>
              <a:gd name="connsiteY1" fmla="*/ 667657 h 3411332"/>
              <a:gd name="connsiteX2" fmla="*/ 2104256 w 2147800"/>
              <a:gd name="connsiteY2" fmla="*/ 2758189 h 3411332"/>
              <a:gd name="connsiteX3" fmla="*/ 0 w 2147800"/>
              <a:gd name="connsiteY3" fmla="*/ 3411332 h 3411332"/>
              <a:gd name="connsiteX4" fmla="*/ 0 w 2147800"/>
              <a:gd name="connsiteY4" fmla="*/ 0 h 341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800" h="3411332">
                <a:moveTo>
                  <a:pt x="0" y="0"/>
                </a:moveTo>
                <a:lnTo>
                  <a:pt x="2147800" y="667657"/>
                </a:lnTo>
                <a:lnTo>
                  <a:pt x="2104256" y="2758189"/>
                </a:lnTo>
                <a:lnTo>
                  <a:pt x="0" y="3411332"/>
                </a:lnTo>
                <a:lnTo>
                  <a:pt x="0" y="0"/>
                </a:lnTo>
                <a:close/>
              </a:path>
            </a:pathLst>
          </a:custGeom>
          <a:solidFill>
            <a:srgbClr val="7F7F7F"/>
          </a:solidFill>
          <a:ln>
            <a:solidFill>
              <a:srgbClr val="EF904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2" name="!!obj2">
            <a:extLst>
              <a:ext uri="{FF2B5EF4-FFF2-40B4-BE49-F238E27FC236}">
                <a16:creationId xmlns:a16="http://schemas.microsoft.com/office/drawing/2014/main" id="{62C42557-EF08-4861-B163-EA995203E016}"/>
              </a:ext>
            </a:extLst>
          </p:cNvPr>
          <p:cNvSpPr/>
          <p:nvPr/>
        </p:nvSpPr>
        <p:spPr>
          <a:xfrm>
            <a:off x="4072298" y="3459327"/>
            <a:ext cx="1767286" cy="2828935"/>
          </a:xfrm>
          <a:custGeom>
            <a:avLst/>
            <a:gdLst>
              <a:gd name="connsiteX0" fmla="*/ 0 w 2118771"/>
              <a:gd name="connsiteY0" fmla="*/ 0 h 3411332"/>
              <a:gd name="connsiteX1" fmla="*/ 2118771 w 2118771"/>
              <a:gd name="connsiteY1" fmla="*/ 0 h 3411332"/>
              <a:gd name="connsiteX2" fmla="*/ 2118771 w 2118771"/>
              <a:gd name="connsiteY2" fmla="*/ 3411332 h 3411332"/>
              <a:gd name="connsiteX3" fmla="*/ 0 w 2118771"/>
              <a:gd name="connsiteY3" fmla="*/ 3411332 h 3411332"/>
              <a:gd name="connsiteX4" fmla="*/ 0 w 2118771"/>
              <a:gd name="connsiteY4" fmla="*/ 0 h 3411332"/>
              <a:gd name="connsiteX0" fmla="*/ 0 w 2118771"/>
              <a:gd name="connsiteY0" fmla="*/ 0 h 3411332"/>
              <a:gd name="connsiteX1" fmla="*/ 2104257 w 2118771"/>
              <a:gd name="connsiteY1" fmla="*/ 1117600 h 3411332"/>
              <a:gd name="connsiteX2" fmla="*/ 2118771 w 2118771"/>
              <a:gd name="connsiteY2" fmla="*/ 3411332 h 3411332"/>
              <a:gd name="connsiteX3" fmla="*/ 0 w 2118771"/>
              <a:gd name="connsiteY3" fmla="*/ 3411332 h 3411332"/>
              <a:gd name="connsiteX4" fmla="*/ 0 w 2118771"/>
              <a:gd name="connsiteY4" fmla="*/ 0 h 3411332"/>
              <a:gd name="connsiteX0" fmla="*/ 0 w 2147800"/>
              <a:gd name="connsiteY0" fmla="*/ 0 h 3411332"/>
              <a:gd name="connsiteX1" fmla="*/ 2147800 w 2147800"/>
              <a:gd name="connsiteY1" fmla="*/ 667657 h 3411332"/>
              <a:gd name="connsiteX2" fmla="*/ 2118771 w 2147800"/>
              <a:gd name="connsiteY2" fmla="*/ 3411332 h 3411332"/>
              <a:gd name="connsiteX3" fmla="*/ 0 w 2147800"/>
              <a:gd name="connsiteY3" fmla="*/ 3411332 h 3411332"/>
              <a:gd name="connsiteX4" fmla="*/ 0 w 2147800"/>
              <a:gd name="connsiteY4" fmla="*/ 0 h 3411332"/>
              <a:gd name="connsiteX0" fmla="*/ 0 w 2147800"/>
              <a:gd name="connsiteY0" fmla="*/ 0 h 3411332"/>
              <a:gd name="connsiteX1" fmla="*/ 2147800 w 2147800"/>
              <a:gd name="connsiteY1" fmla="*/ 667657 h 3411332"/>
              <a:gd name="connsiteX2" fmla="*/ 2104256 w 2147800"/>
              <a:gd name="connsiteY2" fmla="*/ 2758189 h 3411332"/>
              <a:gd name="connsiteX3" fmla="*/ 0 w 2147800"/>
              <a:gd name="connsiteY3" fmla="*/ 3411332 h 3411332"/>
              <a:gd name="connsiteX4" fmla="*/ 0 w 2147800"/>
              <a:gd name="connsiteY4" fmla="*/ 0 h 341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800" h="3411332">
                <a:moveTo>
                  <a:pt x="0" y="0"/>
                </a:moveTo>
                <a:lnTo>
                  <a:pt x="2147800" y="667657"/>
                </a:lnTo>
                <a:lnTo>
                  <a:pt x="2104256" y="2758189"/>
                </a:lnTo>
                <a:lnTo>
                  <a:pt x="0" y="3411332"/>
                </a:lnTo>
                <a:lnTo>
                  <a:pt x="0" y="0"/>
                </a:lnTo>
                <a:close/>
              </a:path>
            </a:pathLst>
          </a:custGeom>
          <a:solidFill>
            <a:srgbClr val="7F7F7F"/>
          </a:solidFill>
          <a:ln>
            <a:solidFill>
              <a:srgbClr val="EF904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8" name="!!obj1">
            <a:extLst>
              <a:ext uri="{FF2B5EF4-FFF2-40B4-BE49-F238E27FC236}">
                <a16:creationId xmlns:a16="http://schemas.microsoft.com/office/drawing/2014/main" id="{F316BA37-268B-48CA-98B6-4B43B236A917}"/>
              </a:ext>
            </a:extLst>
          </p:cNvPr>
          <p:cNvSpPr/>
          <p:nvPr/>
        </p:nvSpPr>
        <p:spPr>
          <a:xfrm>
            <a:off x="1828803" y="3459327"/>
            <a:ext cx="1767286" cy="2828935"/>
          </a:xfrm>
          <a:custGeom>
            <a:avLst/>
            <a:gdLst>
              <a:gd name="connsiteX0" fmla="*/ 0 w 2118771"/>
              <a:gd name="connsiteY0" fmla="*/ 0 h 3411332"/>
              <a:gd name="connsiteX1" fmla="*/ 2118771 w 2118771"/>
              <a:gd name="connsiteY1" fmla="*/ 0 h 3411332"/>
              <a:gd name="connsiteX2" fmla="*/ 2118771 w 2118771"/>
              <a:gd name="connsiteY2" fmla="*/ 3411332 h 3411332"/>
              <a:gd name="connsiteX3" fmla="*/ 0 w 2118771"/>
              <a:gd name="connsiteY3" fmla="*/ 3411332 h 3411332"/>
              <a:gd name="connsiteX4" fmla="*/ 0 w 2118771"/>
              <a:gd name="connsiteY4" fmla="*/ 0 h 3411332"/>
              <a:gd name="connsiteX0" fmla="*/ 0 w 2118771"/>
              <a:gd name="connsiteY0" fmla="*/ 0 h 3411332"/>
              <a:gd name="connsiteX1" fmla="*/ 2104257 w 2118771"/>
              <a:gd name="connsiteY1" fmla="*/ 1117600 h 3411332"/>
              <a:gd name="connsiteX2" fmla="*/ 2118771 w 2118771"/>
              <a:gd name="connsiteY2" fmla="*/ 3411332 h 3411332"/>
              <a:gd name="connsiteX3" fmla="*/ 0 w 2118771"/>
              <a:gd name="connsiteY3" fmla="*/ 3411332 h 3411332"/>
              <a:gd name="connsiteX4" fmla="*/ 0 w 2118771"/>
              <a:gd name="connsiteY4" fmla="*/ 0 h 3411332"/>
              <a:gd name="connsiteX0" fmla="*/ 0 w 2147800"/>
              <a:gd name="connsiteY0" fmla="*/ 0 h 3411332"/>
              <a:gd name="connsiteX1" fmla="*/ 2147800 w 2147800"/>
              <a:gd name="connsiteY1" fmla="*/ 667657 h 3411332"/>
              <a:gd name="connsiteX2" fmla="*/ 2118771 w 2147800"/>
              <a:gd name="connsiteY2" fmla="*/ 3411332 h 3411332"/>
              <a:gd name="connsiteX3" fmla="*/ 0 w 2147800"/>
              <a:gd name="connsiteY3" fmla="*/ 3411332 h 3411332"/>
              <a:gd name="connsiteX4" fmla="*/ 0 w 2147800"/>
              <a:gd name="connsiteY4" fmla="*/ 0 h 3411332"/>
              <a:gd name="connsiteX0" fmla="*/ 0 w 2147800"/>
              <a:gd name="connsiteY0" fmla="*/ 0 h 3411332"/>
              <a:gd name="connsiteX1" fmla="*/ 2147800 w 2147800"/>
              <a:gd name="connsiteY1" fmla="*/ 667657 h 3411332"/>
              <a:gd name="connsiteX2" fmla="*/ 2104256 w 2147800"/>
              <a:gd name="connsiteY2" fmla="*/ 2758189 h 3411332"/>
              <a:gd name="connsiteX3" fmla="*/ 0 w 2147800"/>
              <a:gd name="connsiteY3" fmla="*/ 3411332 h 3411332"/>
              <a:gd name="connsiteX4" fmla="*/ 0 w 2147800"/>
              <a:gd name="connsiteY4" fmla="*/ 0 h 341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800" h="3411332">
                <a:moveTo>
                  <a:pt x="0" y="0"/>
                </a:moveTo>
                <a:lnTo>
                  <a:pt x="2147800" y="667657"/>
                </a:lnTo>
                <a:lnTo>
                  <a:pt x="2104256" y="2758189"/>
                </a:lnTo>
                <a:lnTo>
                  <a:pt x="0" y="3411332"/>
                </a:lnTo>
                <a:lnTo>
                  <a:pt x="0" y="0"/>
                </a:lnTo>
                <a:close/>
              </a:path>
            </a:pathLst>
          </a:custGeom>
          <a:solidFill>
            <a:srgbClr val="7F7F7F"/>
          </a:solidFill>
          <a:ln>
            <a:solidFill>
              <a:srgbClr val="EF904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6" name="!!a2">
            <a:extLst>
              <a:ext uri="{FF2B5EF4-FFF2-40B4-BE49-F238E27FC236}">
                <a16:creationId xmlns:a16="http://schemas.microsoft.com/office/drawing/2014/main" id="{EC885559-9876-42EA-837E-20DEACE0762B}"/>
              </a:ext>
            </a:extLst>
          </p:cNvPr>
          <p:cNvSpPr/>
          <p:nvPr/>
        </p:nvSpPr>
        <p:spPr>
          <a:xfrm>
            <a:off x="-168812" y="1730326"/>
            <a:ext cx="12478043" cy="994870"/>
          </a:xfrm>
          <a:prstGeom prst="roundRect">
            <a:avLst/>
          </a:prstGeom>
          <a:solidFill>
            <a:srgbClr val="EF904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3" name="CuadroTexto 2">
            <a:extLst>
              <a:ext uri="{FF2B5EF4-FFF2-40B4-BE49-F238E27FC236}">
                <a16:creationId xmlns:a16="http://schemas.microsoft.com/office/drawing/2014/main" id="{A683170D-DDC8-45C7-BB9E-AAB71EC91476}"/>
              </a:ext>
            </a:extLst>
          </p:cNvPr>
          <p:cNvSpPr txBox="1"/>
          <p:nvPr/>
        </p:nvSpPr>
        <p:spPr>
          <a:xfrm>
            <a:off x="812763" y="2980829"/>
            <a:ext cx="2479079" cy="369332"/>
          </a:xfrm>
          <a:prstGeom prst="rect">
            <a:avLst/>
          </a:prstGeom>
          <a:noFill/>
        </p:spPr>
        <p:txBody>
          <a:bodyPr wrap="square">
            <a:spAutoFit/>
          </a:bodyPr>
          <a:lstStyle/>
          <a:p>
            <a:pPr>
              <a:spcBef>
                <a:spcPts val="1800"/>
              </a:spcBef>
              <a:spcAft>
                <a:spcPts val="1800"/>
              </a:spcAft>
            </a:pPr>
            <a:r>
              <a:rPr lang="es-EC" sz="1800" b="1" i="1" dirty="0">
                <a:effectLst/>
                <a:latin typeface="Calibri" panose="020F0502020204030204" pitchFamily="34" charset="0"/>
              </a:rPr>
              <a:t>Objetivos específicos:</a:t>
            </a:r>
            <a:endParaRPr lang="es-419" sz="1800" b="1" i="1" dirty="0">
              <a:effectLst/>
              <a:latin typeface="Calibri" panose="020F0502020204030204" pitchFamily="34" charset="0"/>
            </a:endParaRPr>
          </a:p>
        </p:txBody>
      </p:sp>
      <p:sp>
        <p:nvSpPr>
          <p:cNvPr id="9" name="Rectángulo 8">
            <a:extLst>
              <a:ext uri="{FF2B5EF4-FFF2-40B4-BE49-F238E27FC236}">
                <a16:creationId xmlns:a16="http://schemas.microsoft.com/office/drawing/2014/main" id="{B1F655D9-CF23-4004-A12A-681A110B361D}"/>
              </a:ext>
            </a:extLst>
          </p:cNvPr>
          <p:cNvSpPr/>
          <p:nvPr/>
        </p:nvSpPr>
        <p:spPr>
          <a:xfrm>
            <a:off x="2071996" y="3961915"/>
            <a:ext cx="1325914" cy="1946519"/>
          </a:xfrm>
          <a:prstGeom prst="rect">
            <a:avLst/>
          </a:prstGeom>
          <a:noFill/>
        </p:spPr>
        <p:txBody>
          <a:bodyPr wrap="square" lIns="91440" tIns="45720" rIns="91440" bIns="45720">
            <a:prstTxWarp prst="textFadeRight">
              <a:avLst>
                <a:gd name="adj" fmla="val 15098"/>
              </a:avLst>
            </a:prstTxWarp>
            <a:spAutoFit/>
          </a:bodyPr>
          <a:lstStyle/>
          <a:p>
            <a:pPr lvl="0">
              <a:spcBef>
                <a:spcPts val="600"/>
              </a:spcBef>
            </a:pPr>
            <a:r>
              <a:rPr lang="es-EC" sz="1600" dirty="0">
                <a:ln w="0"/>
                <a:solidFill>
                  <a:schemeClr val="bg1">
                    <a:lumMod val="65000"/>
                  </a:schemeClr>
                </a:solidFill>
                <a:ea typeface="Noto Sans Symbols"/>
                <a:cs typeface="Noto Sans Symbols"/>
              </a:rPr>
              <a:t>Realizar un proceso de ingeniería inversa de la geometría de cilindros concéntricos del Reómetro HR-2</a:t>
            </a:r>
            <a:endParaRPr lang="es-419" sz="1600" dirty="0">
              <a:ln w="0"/>
              <a:solidFill>
                <a:schemeClr val="bg1">
                  <a:lumMod val="65000"/>
                </a:schemeClr>
              </a:solidFill>
              <a:ea typeface="Noto Sans Symbols"/>
              <a:cs typeface="Noto Sans Symbols"/>
            </a:endParaRPr>
          </a:p>
        </p:txBody>
      </p:sp>
      <p:sp>
        <p:nvSpPr>
          <p:cNvPr id="13" name="Rectángulo 12">
            <a:extLst>
              <a:ext uri="{FF2B5EF4-FFF2-40B4-BE49-F238E27FC236}">
                <a16:creationId xmlns:a16="http://schemas.microsoft.com/office/drawing/2014/main" id="{79EF2372-7242-446C-A084-356AEDDA6821}"/>
              </a:ext>
            </a:extLst>
          </p:cNvPr>
          <p:cNvSpPr/>
          <p:nvPr/>
        </p:nvSpPr>
        <p:spPr>
          <a:xfrm>
            <a:off x="4295826" y="3884475"/>
            <a:ext cx="1368964" cy="2206816"/>
          </a:xfrm>
          <a:prstGeom prst="rect">
            <a:avLst/>
          </a:prstGeom>
          <a:noFill/>
        </p:spPr>
        <p:txBody>
          <a:bodyPr wrap="square" lIns="91440" tIns="45720" rIns="91440" bIns="45720">
            <a:prstTxWarp prst="textFadeRight">
              <a:avLst>
                <a:gd name="adj" fmla="val 15098"/>
              </a:avLst>
            </a:prstTxWarp>
            <a:spAutoFit/>
          </a:bodyPr>
          <a:lstStyle/>
          <a:p>
            <a:pPr lvl="0"/>
            <a:r>
              <a:rPr lang="es-EC" sz="1600" dirty="0">
                <a:solidFill>
                  <a:schemeClr val="bg1">
                    <a:lumMod val="65000"/>
                  </a:schemeClr>
                </a:solidFill>
                <a:effectLst/>
                <a:ea typeface="Noto Sans Symbols"/>
                <a:cs typeface="Noto Sans Symbols"/>
              </a:rPr>
              <a:t>Establecer un material apropiado para la fabricación y posterior uso de la geometría, el cual brinde prestaciones similares al material de la geometría original.</a:t>
            </a:r>
            <a:endParaRPr lang="es-419" sz="1600" dirty="0">
              <a:solidFill>
                <a:schemeClr val="bg1">
                  <a:lumMod val="65000"/>
                </a:schemeClr>
              </a:solidFill>
              <a:effectLst/>
              <a:ea typeface="Noto Sans Symbols"/>
              <a:cs typeface="Noto Sans Symbols"/>
            </a:endParaRPr>
          </a:p>
        </p:txBody>
      </p:sp>
      <p:sp>
        <p:nvSpPr>
          <p:cNvPr id="16" name="Rectángulo 15">
            <a:extLst>
              <a:ext uri="{FF2B5EF4-FFF2-40B4-BE49-F238E27FC236}">
                <a16:creationId xmlns:a16="http://schemas.microsoft.com/office/drawing/2014/main" id="{7BE4684D-1278-4171-854B-DDB46300ADC7}"/>
              </a:ext>
            </a:extLst>
          </p:cNvPr>
          <p:cNvSpPr/>
          <p:nvPr/>
        </p:nvSpPr>
        <p:spPr>
          <a:xfrm>
            <a:off x="6526954" y="3961915"/>
            <a:ext cx="1325914" cy="1946519"/>
          </a:xfrm>
          <a:prstGeom prst="rect">
            <a:avLst/>
          </a:prstGeom>
          <a:noFill/>
        </p:spPr>
        <p:txBody>
          <a:bodyPr wrap="square" lIns="91440" tIns="45720" rIns="91440" bIns="45720">
            <a:prstTxWarp prst="textFadeRight">
              <a:avLst>
                <a:gd name="adj" fmla="val 17989"/>
              </a:avLst>
            </a:prstTxWarp>
            <a:spAutoFit/>
          </a:bodyPr>
          <a:lstStyle/>
          <a:p>
            <a:pPr lvl="0"/>
            <a:r>
              <a:rPr lang="es-EC" sz="1600" dirty="0">
                <a:solidFill>
                  <a:schemeClr val="bg1">
                    <a:lumMod val="65000"/>
                  </a:schemeClr>
                </a:solidFill>
                <a:effectLst/>
                <a:ea typeface="Noto Sans Symbols"/>
                <a:cs typeface="Noto Sans Symbols"/>
              </a:rPr>
              <a:t>Efectuar la fabricación de la geometría inferior de cilindros concéntricos siguiendo los requerimientos establecidos.</a:t>
            </a:r>
            <a:endParaRPr lang="es-419" sz="1600" dirty="0">
              <a:solidFill>
                <a:schemeClr val="bg1">
                  <a:lumMod val="65000"/>
                </a:schemeClr>
              </a:solidFill>
              <a:effectLst/>
              <a:ea typeface="Noto Sans Symbols"/>
              <a:cs typeface="Noto Sans Symbols"/>
            </a:endParaRPr>
          </a:p>
        </p:txBody>
      </p:sp>
      <p:sp>
        <p:nvSpPr>
          <p:cNvPr id="17" name="Rectángulo 16">
            <a:extLst>
              <a:ext uri="{FF2B5EF4-FFF2-40B4-BE49-F238E27FC236}">
                <a16:creationId xmlns:a16="http://schemas.microsoft.com/office/drawing/2014/main" id="{72E68C7B-2205-4469-843A-CEC05FB3528B}"/>
              </a:ext>
            </a:extLst>
          </p:cNvPr>
          <p:cNvSpPr/>
          <p:nvPr/>
        </p:nvSpPr>
        <p:spPr>
          <a:xfrm>
            <a:off x="8862649" y="3961915"/>
            <a:ext cx="1325914" cy="1946519"/>
          </a:xfrm>
          <a:prstGeom prst="rect">
            <a:avLst/>
          </a:prstGeom>
          <a:noFill/>
        </p:spPr>
        <p:txBody>
          <a:bodyPr wrap="square" lIns="91440" tIns="45720" rIns="91440" bIns="45720">
            <a:prstTxWarp prst="textFadeRight">
              <a:avLst>
                <a:gd name="adj" fmla="val 17266"/>
              </a:avLst>
            </a:prstTxWarp>
            <a:spAutoFit/>
          </a:bodyPr>
          <a:lstStyle/>
          <a:p>
            <a:pPr lvl="0">
              <a:spcAft>
                <a:spcPts val="600"/>
              </a:spcAft>
            </a:pPr>
            <a:r>
              <a:rPr lang="es-EC" sz="1600" dirty="0">
                <a:solidFill>
                  <a:schemeClr val="bg1">
                    <a:lumMod val="65000"/>
                  </a:schemeClr>
                </a:solidFill>
                <a:effectLst/>
                <a:ea typeface="Noto Sans Symbols"/>
                <a:cs typeface="Noto Sans Symbols"/>
              </a:rPr>
              <a:t>Validar la geometría inferior de cilindros concéntricos mediante la implementación de un protocolo de pruebas.</a:t>
            </a:r>
            <a:endParaRPr lang="es-419" sz="1600" dirty="0">
              <a:solidFill>
                <a:schemeClr val="bg1">
                  <a:lumMod val="65000"/>
                </a:schemeClr>
              </a:solidFill>
              <a:effectLst/>
              <a:ea typeface="Noto Sans Symbols"/>
              <a:cs typeface="Noto Sans Symbols"/>
            </a:endParaRPr>
          </a:p>
        </p:txBody>
      </p:sp>
      <p:sp>
        <p:nvSpPr>
          <p:cNvPr id="28" name="Rectángulo: esquinas redondeadas 27">
            <a:extLst>
              <a:ext uri="{FF2B5EF4-FFF2-40B4-BE49-F238E27FC236}">
                <a16:creationId xmlns:a16="http://schemas.microsoft.com/office/drawing/2014/main" id="{D0393D63-A8F9-43CE-B3EC-860F3218EFA5}"/>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Objetivos del proyecto</a:t>
            </a:r>
            <a:endParaRPr lang="es-419" sz="2400" b="1" dirty="0">
              <a:effectLst/>
              <a:latin typeface="Calibri" panose="020F0502020204030204" pitchFamily="34" charset="0"/>
            </a:endParaRPr>
          </a:p>
        </p:txBody>
      </p:sp>
      <p:sp>
        <p:nvSpPr>
          <p:cNvPr id="30" name="CuadroTexto 29">
            <a:extLst>
              <a:ext uri="{FF2B5EF4-FFF2-40B4-BE49-F238E27FC236}">
                <a16:creationId xmlns:a16="http://schemas.microsoft.com/office/drawing/2014/main" id="{A0C0E7C3-5EAB-4850-BE88-9E5F27EA358A}"/>
              </a:ext>
            </a:extLst>
          </p:cNvPr>
          <p:cNvSpPr txBox="1"/>
          <p:nvPr/>
        </p:nvSpPr>
        <p:spPr>
          <a:xfrm>
            <a:off x="1146919" y="1269063"/>
            <a:ext cx="10667392" cy="1292662"/>
          </a:xfrm>
          <a:prstGeom prst="rect">
            <a:avLst/>
          </a:prstGeom>
          <a:noFill/>
        </p:spPr>
        <p:txBody>
          <a:bodyPr wrap="square">
            <a:spAutoFit/>
          </a:bodyPr>
          <a:lstStyle/>
          <a:p>
            <a:pPr>
              <a:spcBef>
                <a:spcPts val="1800"/>
              </a:spcBef>
              <a:spcAft>
                <a:spcPts val="1800"/>
              </a:spcAft>
            </a:pPr>
            <a:r>
              <a:rPr lang="es-EC" sz="1800" b="1" i="1" dirty="0">
                <a:solidFill>
                  <a:schemeClr val="tx1"/>
                </a:solidFill>
                <a:effectLst/>
                <a:latin typeface="Calibri" panose="020F0502020204030204" pitchFamily="34" charset="0"/>
              </a:rPr>
              <a:t>Objetivo general:</a:t>
            </a:r>
            <a:endParaRPr lang="es-419" sz="1800" b="1" i="1" dirty="0">
              <a:solidFill>
                <a:schemeClr val="tx1"/>
              </a:solidFill>
              <a:effectLst/>
              <a:latin typeface="Calibri" panose="020F0502020204030204" pitchFamily="34" charset="0"/>
            </a:endParaRPr>
          </a:p>
          <a:p>
            <a:pPr algn="just">
              <a:spcBef>
                <a:spcPts val="600"/>
              </a:spcBef>
              <a:spcAft>
                <a:spcPts val="600"/>
              </a:spcAft>
            </a:pPr>
            <a:r>
              <a:rPr lang="es-EC" sz="2000" dirty="0">
                <a:solidFill>
                  <a:schemeClr val="tx1"/>
                </a:solidFill>
                <a:effectLst/>
                <a:latin typeface="Calibri" panose="020F0502020204030204" pitchFamily="34" charset="0"/>
                <a:ea typeface="Calibri" panose="020F0502020204030204" pitchFamily="34" charset="0"/>
              </a:rPr>
              <a:t>Diseñar, construir y validar una geometría inferior de cilindros concéntricos para el Reómetro Discovery HR-2 del Laboratorio de Reología de la Universidad de las Fuerzas Armadas - ESPE.</a:t>
            </a:r>
            <a:endParaRPr lang="es-419" sz="2000" dirty="0">
              <a:solidFill>
                <a:schemeClr val="tx1"/>
              </a:solidFill>
              <a:latin typeface="Calibri" panose="020F0502020204030204" pitchFamily="34" charset="0"/>
              <a:ea typeface="Calibri" panose="020F0502020204030204" pitchFamily="34" charset="0"/>
            </a:endParaRPr>
          </a:p>
        </p:txBody>
      </p:sp>
      <p:sp>
        <p:nvSpPr>
          <p:cNvPr id="15" name="!!nro">
            <a:extLst>
              <a:ext uri="{FF2B5EF4-FFF2-40B4-BE49-F238E27FC236}">
                <a16:creationId xmlns:a16="http://schemas.microsoft.com/office/drawing/2014/main" id="{4ABF0EE7-10D6-4EF3-B8F3-2A8D2F2B7E24}"/>
              </a:ext>
            </a:extLst>
          </p:cNvPr>
          <p:cNvSpPr/>
          <p:nvPr/>
        </p:nvSpPr>
        <p:spPr>
          <a:xfrm>
            <a:off x="166185" y="6263613"/>
            <a:ext cx="365149"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2</a:t>
            </a:r>
            <a:endParaRPr lang="es-419" b="1" dirty="0"/>
          </a:p>
        </p:txBody>
      </p:sp>
    </p:spTree>
    <p:extLst>
      <p:ext uri="{BB962C8B-B14F-4D97-AF65-F5344CB8AC3E}">
        <p14:creationId xmlns:p14="http://schemas.microsoft.com/office/powerpoint/2010/main" val="3351157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43F26368-1E18-45B1-8F49-983F3D7FDED3}"/>
              </a:ext>
            </a:extLst>
          </p:cNvPr>
          <p:cNvPicPr>
            <a:picLocks noChangeAspect="1"/>
          </p:cNvPicPr>
          <p:nvPr/>
        </p:nvPicPr>
        <p:blipFill rotWithShape="1">
          <a:blip r:embed="rId2"/>
          <a:srcRect t="69174"/>
          <a:stretch/>
        </p:blipFill>
        <p:spPr>
          <a:xfrm>
            <a:off x="6532536" y="0"/>
            <a:ext cx="5489259" cy="2702537"/>
          </a:xfrm>
          <a:prstGeom prst="rect">
            <a:avLst/>
          </a:prstGeom>
        </p:spPr>
      </p:pic>
      <p:pic>
        <p:nvPicPr>
          <p:cNvPr id="11" name="Imagen 10">
            <a:extLst>
              <a:ext uri="{FF2B5EF4-FFF2-40B4-BE49-F238E27FC236}">
                <a16:creationId xmlns:a16="http://schemas.microsoft.com/office/drawing/2014/main" id="{DA768F69-C775-497A-89F0-758A2E659064}"/>
              </a:ext>
            </a:extLst>
          </p:cNvPr>
          <p:cNvPicPr>
            <a:picLocks noChangeAspect="1"/>
          </p:cNvPicPr>
          <p:nvPr/>
        </p:nvPicPr>
        <p:blipFill>
          <a:blip r:embed="rId3"/>
          <a:stretch>
            <a:fillRect/>
          </a:stretch>
        </p:blipFill>
        <p:spPr>
          <a:xfrm>
            <a:off x="748894" y="2689697"/>
            <a:ext cx="4068000" cy="3553064"/>
          </a:xfrm>
          <a:prstGeom prst="rect">
            <a:avLst/>
          </a:prstGeom>
        </p:spPr>
      </p:pic>
      <p:sp>
        <p:nvSpPr>
          <p:cNvPr id="17" name="Rectángulo: esquinas redondeadas 16">
            <a:extLst>
              <a:ext uri="{FF2B5EF4-FFF2-40B4-BE49-F238E27FC236}">
                <a16:creationId xmlns:a16="http://schemas.microsoft.com/office/drawing/2014/main" id="{480F8FDD-F19A-4AD7-AC90-BE74765E0955}"/>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Resultados</a:t>
            </a:r>
            <a:endParaRPr lang="es-419" sz="2400" b="1" dirty="0">
              <a:effectLst/>
              <a:latin typeface="Calibri" panose="020F0502020204030204" pitchFamily="34" charset="0"/>
            </a:endParaRPr>
          </a:p>
        </p:txBody>
      </p:sp>
      <p:sp>
        <p:nvSpPr>
          <p:cNvPr id="21" name="!!a1">
            <a:extLst>
              <a:ext uri="{FF2B5EF4-FFF2-40B4-BE49-F238E27FC236}">
                <a16:creationId xmlns:a16="http://schemas.microsoft.com/office/drawing/2014/main" id="{C6EDB343-93C3-4766-ABA5-45825E26CB1E}"/>
              </a:ext>
            </a:extLst>
          </p:cNvPr>
          <p:cNvSpPr/>
          <p:nvPr/>
        </p:nvSpPr>
        <p:spPr>
          <a:xfrm rot="10800000">
            <a:off x="4776935" y="1516626"/>
            <a:ext cx="2007817" cy="1495563"/>
          </a:xfrm>
          <a:prstGeom prst="teardrop">
            <a:avLst>
              <a:gd name="adj" fmla="val 119256"/>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fontAlgn="ctr">
              <a:spcBef>
                <a:spcPts val="600"/>
              </a:spcBef>
              <a:spcAft>
                <a:spcPts val="600"/>
              </a:spcAft>
              <a:buFont typeface="Arial" panose="020B0604020202020204" pitchFamily="34" charset="0"/>
              <a:buChar char="•"/>
            </a:pPr>
            <a:endParaRPr lang="es-419" sz="2400" i="0" u="none" strike="noStrike" dirty="0">
              <a:effectLst/>
            </a:endParaRPr>
          </a:p>
        </p:txBody>
      </p:sp>
      <p:sp>
        <p:nvSpPr>
          <p:cNvPr id="13" name="!!nro">
            <a:extLst>
              <a:ext uri="{FF2B5EF4-FFF2-40B4-BE49-F238E27FC236}">
                <a16:creationId xmlns:a16="http://schemas.microsoft.com/office/drawing/2014/main" id="{554200CB-DE20-40F0-96A8-8BB5514D71E9}"/>
              </a:ext>
            </a:extLst>
          </p:cNvPr>
          <p:cNvSpPr/>
          <p:nvPr/>
        </p:nvSpPr>
        <p:spPr>
          <a:xfrm>
            <a:off x="166185" y="6263613"/>
            <a:ext cx="505360"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29</a:t>
            </a:r>
            <a:endParaRPr lang="es-419" b="1" dirty="0"/>
          </a:p>
        </p:txBody>
      </p:sp>
      <p:pic>
        <p:nvPicPr>
          <p:cNvPr id="7" name="Imagen 6">
            <a:extLst>
              <a:ext uri="{FF2B5EF4-FFF2-40B4-BE49-F238E27FC236}">
                <a16:creationId xmlns:a16="http://schemas.microsoft.com/office/drawing/2014/main" id="{79693142-76B5-41FF-887B-E1B2CC33F81F}"/>
              </a:ext>
            </a:extLst>
          </p:cNvPr>
          <p:cNvPicPr>
            <a:picLocks noChangeAspect="1"/>
          </p:cNvPicPr>
          <p:nvPr/>
        </p:nvPicPr>
        <p:blipFill>
          <a:blip r:embed="rId4"/>
          <a:stretch>
            <a:fillRect/>
          </a:stretch>
        </p:blipFill>
        <p:spPr>
          <a:xfrm>
            <a:off x="6627776" y="2805088"/>
            <a:ext cx="4068000" cy="3556363"/>
          </a:xfrm>
          <a:prstGeom prst="rect">
            <a:avLst/>
          </a:prstGeom>
        </p:spPr>
      </p:pic>
      <p:pic>
        <p:nvPicPr>
          <p:cNvPr id="24" name="Imagen 23">
            <a:extLst>
              <a:ext uri="{FF2B5EF4-FFF2-40B4-BE49-F238E27FC236}">
                <a16:creationId xmlns:a16="http://schemas.microsoft.com/office/drawing/2014/main" id="{34C72743-6E89-4662-B696-069A5E5AF800}"/>
              </a:ext>
            </a:extLst>
          </p:cNvPr>
          <p:cNvPicPr>
            <a:picLocks noChangeAspect="1"/>
          </p:cNvPicPr>
          <p:nvPr/>
        </p:nvPicPr>
        <p:blipFill>
          <a:blip r:embed="rId5"/>
          <a:stretch>
            <a:fillRect/>
          </a:stretch>
        </p:blipFill>
        <p:spPr>
          <a:xfrm>
            <a:off x="6627776" y="6344991"/>
            <a:ext cx="4067999" cy="238021"/>
          </a:xfrm>
          <a:prstGeom prst="rect">
            <a:avLst/>
          </a:prstGeom>
        </p:spPr>
      </p:pic>
      <p:pic>
        <p:nvPicPr>
          <p:cNvPr id="25" name="Imagen 24">
            <a:extLst>
              <a:ext uri="{FF2B5EF4-FFF2-40B4-BE49-F238E27FC236}">
                <a16:creationId xmlns:a16="http://schemas.microsoft.com/office/drawing/2014/main" id="{F9AEBD91-C445-4714-B64F-5C2284E850B7}"/>
              </a:ext>
            </a:extLst>
          </p:cNvPr>
          <p:cNvPicPr>
            <a:picLocks noChangeAspect="1"/>
          </p:cNvPicPr>
          <p:nvPr/>
        </p:nvPicPr>
        <p:blipFill>
          <a:blip r:embed="rId6"/>
          <a:stretch>
            <a:fillRect/>
          </a:stretch>
        </p:blipFill>
        <p:spPr>
          <a:xfrm>
            <a:off x="750318" y="6258727"/>
            <a:ext cx="4068000" cy="265929"/>
          </a:xfrm>
          <a:prstGeom prst="rect">
            <a:avLst/>
          </a:prstGeom>
        </p:spPr>
      </p:pic>
      <p:pic>
        <p:nvPicPr>
          <p:cNvPr id="26" name="Imagen 25">
            <a:extLst>
              <a:ext uri="{FF2B5EF4-FFF2-40B4-BE49-F238E27FC236}">
                <a16:creationId xmlns:a16="http://schemas.microsoft.com/office/drawing/2014/main" id="{6498C002-6C6A-4842-AAE1-55D663D2E7DA}"/>
              </a:ext>
            </a:extLst>
          </p:cNvPr>
          <p:cNvPicPr>
            <a:picLocks noChangeAspect="1"/>
          </p:cNvPicPr>
          <p:nvPr/>
        </p:nvPicPr>
        <p:blipFill rotWithShape="1">
          <a:blip r:embed="rId3"/>
          <a:srcRect l="88662" t="10348" r="135" b="80273"/>
          <a:stretch/>
        </p:blipFill>
        <p:spPr>
          <a:xfrm>
            <a:off x="4849895" y="1596441"/>
            <a:ext cx="1837832" cy="134395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60725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6F8BE928-FFDB-4B32-A36C-A704819AE261}"/>
              </a:ext>
            </a:extLst>
          </p:cNvPr>
          <p:cNvPicPr>
            <a:picLocks noChangeAspect="1"/>
          </p:cNvPicPr>
          <p:nvPr/>
        </p:nvPicPr>
        <p:blipFill rotWithShape="1">
          <a:blip r:embed="rId2"/>
          <a:srcRect t="32500" b="33056"/>
          <a:stretch/>
        </p:blipFill>
        <p:spPr>
          <a:xfrm>
            <a:off x="6204013" y="1179471"/>
            <a:ext cx="5079672" cy="2767740"/>
          </a:xfrm>
          <a:prstGeom prst="rect">
            <a:avLst/>
          </a:prstGeom>
        </p:spPr>
      </p:pic>
      <p:sp>
        <p:nvSpPr>
          <p:cNvPr id="17" name="Rectángulo: esquinas redondeadas 16">
            <a:extLst>
              <a:ext uri="{FF2B5EF4-FFF2-40B4-BE49-F238E27FC236}">
                <a16:creationId xmlns:a16="http://schemas.microsoft.com/office/drawing/2014/main" id="{480F8FDD-F19A-4AD7-AC90-BE74765E0955}"/>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Resultados</a:t>
            </a:r>
            <a:endParaRPr lang="es-419" sz="2400" b="1" dirty="0">
              <a:effectLst/>
              <a:latin typeface="Calibri" panose="020F0502020204030204" pitchFamily="34" charset="0"/>
            </a:endParaRPr>
          </a:p>
        </p:txBody>
      </p:sp>
      <p:sp>
        <p:nvSpPr>
          <p:cNvPr id="12" name="!!nro">
            <a:extLst>
              <a:ext uri="{FF2B5EF4-FFF2-40B4-BE49-F238E27FC236}">
                <a16:creationId xmlns:a16="http://schemas.microsoft.com/office/drawing/2014/main" id="{3BFFCBCA-E6F1-4D3A-96DC-C854CC8A5EC4}"/>
              </a:ext>
            </a:extLst>
          </p:cNvPr>
          <p:cNvSpPr/>
          <p:nvPr/>
        </p:nvSpPr>
        <p:spPr>
          <a:xfrm>
            <a:off x="166185" y="6263613"/>
            <a:ext cx="505360"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30</a:t>
            </a:r>
            <a:endParaRPr lang="es-419" b="1" dirty="0"/>
          </a:p>
        </p:txBody>
      </p:sp>
      <p:pic>
        <p:nvPicPr>
          <p:cNvPr id="4" name="Imagen 3">
            <a:extLst>
              <a:ext uri="{FF2B5EF4-FFF2-40B4-BE49-F238E27FC236}">
                <a16:creationId xmlns:a16="http://schemas.microsoft.com/office/drawing/2014/main" id="{66671E21-BC6C-4618-9EDA-A9D3881BAC83}"/>
              </a:ext>
            </a:extLst>
          </p:cNvPr>
          <p:cNvPicPr>
            <a:picLocks noChangeAspect="1"/>
          </p:cNvPicPr>
          <p:nvPr/>
        </p:nvPicPr>
        <p:blipFill rotWithShape="1">
          <a:blip r:embed="rId2"/>
          <a:srcRect t="-1" b="67315"/>
          <a:stretch/>
        </p:blipFill>
        <p:spPr>
          <a:xfrm>
            <a:off x="840263" y="1179472"/>
            <a:ext cx="5353081" cy="2767739"/>
          </a:xfrm>
          <a:prstGeom prst="rect">
            <a:avLst/>
          </a:prstGeom>
        </p:spPr>
      </p:pic>
      <p:pic>
        <p:nvPicPr>
          <p:cNvPr id="20" name="Imagen 19">
            <a:extLst>
              <a:ext uri="{FF2B5EF4-FFF2-40B4-BE49-F238E27FC236}">
                <a16:creationId xmlns:a16="http://schemas.microsoft.com/office/drawing/2014/main" id="{1BE6433E-0FBF-47E7-890E-5AF39AB6820E}"/>
              </a:ext>
            </a:extLst>
          </p:cNvPr>
          <p:cNvPicPr>
            <a:picLocks noChangeAspect="1"/>
          </p:cNvPicPr>
          <p:nvPr/>
        </p:nvPicPr>
        <p:blipFill rotWithShape="1">
          <a:blip r:embed="rId2"/>
          <a:srcRect t="66760"/>
          <a:stretch/>
        </p:blipFill>
        <p:spPr>
          <a:xfrm>
            <a:off x="840263" y="3971925"/>
            <a:ext cx="5353081" cy="2814783"/>
          </a:xfrm>
          <a:prstGeom prst="rect">
            <a:avLst/>
          </a:prstGeom>
        </p:spPr>
      </p:pic>
      <p:sp>
        <p:nvSpPr>
          <p:cNvPr id="30" name="!!a1">
            <a:extLst>
              <a:ext uri="{FF2B5EF4-FFF2-40B4-BE49-F238E27FC236}">
                <a16:creationId xmlns:a16="http://schemas.microsoft.com/office/drawing/2014/main" id="{8F2F5CE6-DCFD-4441-9778-3111F9627829}"/>
              </a:ext>
            </a:extLst>
          </p:cNvPr>
          <p:cNvSpPr/>
          <p:nvPr/>
        </p:nvSpPr>
        <p:spPr>
          <a:xfrm>
            <a:off x="6553557" y="4638871"/>
            <a:ext cx="1082919" cy="360000"/>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fontAlgn="ctr">
              <a:spcBef>
                <a:spcPts val="600"/>
              </a:spcBef>
              <a:spcAft>
                <a:spcPts val="600"/>
              </a:spcAft>
            </a:pPr>
            <a:r>
              <a:rPr lang="es-ES" sz="2400" i="0" u="none" strike="noStrike" dirty="0">
                <a:effectLst/>
              </a:rPr>
              <a:t>G’</a:t>
            </a:r>
            <a:endParaRPr lang="es-419" sz="2400" i="0" u="none" strike="noStrike" dirty="0">
              <a:effectLst/>
            </a:endParaRPr>
          </a:p>
        </p:txBody>
      </p:sp>
      <p:sp>
        <p:nvSpPr>
          <p:cNvPr id="31" name="!!a2">
            <a:extLst>
              <a:ext uri="{FF2B5EF4-FFF2-40B4-BE49-F238E27FC236}">
                <a16:creationId xmlns:a16="http://schemas.microsoft.com/office/drawing/2014/main" id="{F64F532F-1FBE-47B0-B743-1C9EF857AD57}"/>
              </a:ext>
            </a:extLst>
          </p:cNvPr>
          <p:cNvSpPr/>
          <p:nvPr/>
        </p:nvSpPr>
        <p:spPr>
          <a:xfrm>
            <a:off x="6553557" y="5641023"/>
            <a:ext cx="1082919" cy="360000"/>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fontAlgn="ctr">
              <a:spcBef>
                <a:spcPts val="600"/>
              </a:spcBef>
              <a:spcAft>
                <a:spcPts val="600"/>
              </a:spcAft>
            </a:pPr>
            <a:r>
              <a:rPr lang="es-ES" sz="2400" i="0" u="none" strike="noStrike" dirty="0">
                <a:effectLst/>
              </a:rPr>
              <a:t>G’’</a:t>
            </a:r>
            <a:endParaRPr lang="es-419" sz="2400" i="0" u="none" strike="noStrike" dirty="0">
              <a:effectLst/>
            </a:endParaRPr>
          </a:p>
        </p:txBody>
      </p:sp>
      <p:pic>
        <p:nvPicPr>
          <p:cNvPr id="34" name="!!Imagen 33">
            <a:extLst>
              <a:ext uri="{FF2B5EF4-FFF2-40B4-BE49-F238E27FC236}">
                <a16:creationId xmlns:a16="http://schemas.microsoft.com/office/drawing/2014/main" id="{67C31501-CC98-4A41-AE02-107D0FA977AA}"/>
              </a:ext>
            </a:extLst>
          </p:cNvPr>
          <p:cNvPicPr>
            <a:picLocks noChangeAspect="1"/>
          </p:cNvPicPr>
          <p:nvPr/>
        </p:nvPicPr>
        <p:blipFill>
          <a:blip r:embed="rId3"/>
          <a:stretch>
            <a:fillRect/>
          </a:stretch>
        </p:blipFill>
        <p:spPr>
          <a:xfrm>
            <a:off x="6945672" y="5060656"/>
            <a:ext cx="4298052" cy="251482"/>
          </a:xfrm>
          <a:prstGeom prst="rect">
            <a:avLst/>
          </a:prstGeom>
        </p:spPr>
      </p:pic>
      <p:pic>
        <p:nvPicPr>
          <p:cNvPr id="35" name="!!Imagen 34">
            <a:extLst>
              <a:ext uri="{FF2B5EF4-FFF2-40B4-BE49-F238E27FC236}">
                <a16:creationId xmlns:a16="http://schemas.microsoft.com/office/drawing/2014/main" id="{FAB9044F-6C5C-44CE-AD99-082B60B191E6}"/>
              </a:ext>
            </a:extLst>
          </p:cNvPr>
          <p:cNvPicPr>
            <a:picLocks noChangeAspect="1"/>
          </p:cNvPicPr>
          <p:nvPr/>
        </p:nvPicPr>
        <p:blipFill>
          <a:blip r:embed="rId4"/>
          <a:stretch>
            <a:fillRect/>
          </a:stretch>
        </p:blipFill>
        <p:spPr>
          <a:xfrm>
            <a:off x="6942785" y="6064794"/>
            <a:ext cx="4298053" cy="280968"/>
          </a:xfrm>
          <a:prstGeom prst="rect">
            <a:avLst/>
          </a:prstGeom>
        </p:spPr>
      </p:pic>
    </p:spTree>
    <p:extLst>
      <p:ext uri="{BB962C8B-B14F-4D97-AF65-F5344CB8AC3E}">
        <p14:creationId xmlns:p14="http://schemas.microsoft.com/office/powerpoint/2010/main" val="3729808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6F8BE928-FFDB-4B32-A36C-A704819AE261}"/>
              </a:ext>
            </a:extLst>
          </p:cNvPr>
          <p:cNvPicPr>
            <a:picLocks noChangeAspect="1"/>
          </p:cNvPicPr>
          <p:nvPr/>
        </p:nvPicPr>
        <p:blipFill rotWithShape="1">
          <a:blip r:embed="rId2"/>
          <a:srcRect t="32500" b="33056"/>
          <a:stretch/>
        </p:blipFill>
        <p:spPr>
          <a:xfrm>
            <a:off x="246576" y="1144803"/>
            <a:ext cx="5841126" cy="3182631"/>
          </a:xfrm>
          <a:prstGeom prst="rect">
            <a:avLst/>
          </a:prstGeom>
        </p:spPr>
      </p:pic>
      <p:sp>
        <p:nvSpPr>
          <p:cNvPr id="17" name="Rectángulo: esquinas redondeadas 16">
            <a:extLst>
              <a:ext uri="{FF2B5EF4-FFF2-40B4-BE49-F238E27FC236}">
                <a16:creationId xmlns:a16="http://schemas.microsoft.com/office/drawing/2014/main" id="{480F8FDD-F19A-4AD7-AC90-BE74765E0955}"/>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Resultados</a:t>
            </a:r>
            <a:endParaRPr lang="es-419" sz="2400" b="1" dirty="0">
              <a:effectLst/>
              <a:latin typeface="Calibri" panose="020F0502020204030204" pitchFamily="34" charset="0"/>
            </a:endParaRPr>
          </a:p>
        </p:txBody>
      </p:sp>
      <p:sp>
        <p:nvSpPr>
          <p:cNvPr id="12" name="!!nro">
            <a:extLst>
              <a:ext uri="{FF2B5EF4-FFF2-40B4-BE49-F238E27FC236}">
                <a16:creationId xmlns:a16="http://schemas.microsoft.com/office/drawing/2014/main" id="{3BFFCBCA-E6F1-4D3A-96DC-C854CC8A5EC4}"/>
              </a:ext>
            </a:extLst>
          </p:cNvPr>
          <p:cNvSpPr/>
          <p:nvPr/>
        </p:nvSpPr>
        <p:spPr>
          <a:xfrm>
            <a:off x="166185" y="6263613"/>
            <a:ext cx="505360"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31</a:t>
            </a:r>
            <a:endParaRPr lang="es-419" b="1" dirty="0"/>
          </a:p>
        </p:txBody>
      </p:sp>
      <p:pic>
        <p:nvPicPr>
          <p:cNvPr id="3" name="Imagen 2">
            <a:extLst>
              <a:ext uri="{FF2B5EF4-FFF2-40B4-BE49-F238E27FC236}">
                <a16:creationId xmlns:a16="http://schemas.microsoft.com/office/drawing/2014/main" id="{C422D29A-84D6-4749-A99F-09576A3DE2BC}"/>
              </a:ext>
            </a:extLst>
          </p:cNvPr>
          <p:cNvPicPr>
            <a:picLocks noChangeAspect="1"/>
          </p:cNvPicPr>
          <p:nvPr/>
        </p:nvPicPr>
        <p:blipFill rotWithShape="1">
          <a:blip r:embed="rId3"/>
          <a:srcRect l="8551" t="7458" r="13153" b="11105"/>
          <a:stretch/>
        </p:blipFill>
        <p:spPr>
          <a:xfrm>
            <a:off x="6195201" y="3448186"/>
            <a:ext cx="4308718" cy="3425305"/>
          </a:xfrm>
          <a:prstGeom prst="rect">
            <a:avLst/>
          </a:prstGeom>
        </p:spPr>
      </p:pic>
      <p:pic>
        <p:nvPicPr>
          <p:cNvPr id="13" name="Imagen 12">
            <a:extLst>
              <a:ext uri="{FF2B5EF4-FFF2-40B4-BE49-F238E27FC236}">
                <a16:creationId xmlns:a16="http://schemas.microsoft.com/office/drawing/2014/main" id="{D7A29071-720B-44F0-92B0-551141C32A01}"/>
              </a:ext>
            </a:extLst>
          </p:cNvPr>
          <p:cNvPicPr>
            <a:picLocks noChangeAspect="1"/>
          </p:cNvPicPr>
          <p:nvPr/>
        </p:nvPicPr>
        <p:blipFill>
          <a:blip r:embed="rId4"/>
          <a:stretch>
            <a:fillRect/>
          </a:stretch>
        </p:blipFill>
        <p:spPr>
          <a:xfrm>
            <a:off x="10314603" y="3342652"/>
            <a:ext cx="1630821" cy="640135"/>
          </a:xfrm>
          <a:prstGeom prst="rect">
            <a:avLst/>
          </a:prstGeom>
        </p:spPr>
      </p:pic>
      <p:pic>
        <p:nvPicPr>
          <p:cNvPr id="5" name="Imagen 4">
            <a:extLst>
              <a:ext uri="{FF2B5EF4-FFF2-40B4-BE49-F238E27FC236}">
                <a16:creationId xmlns:a16="http://schemas.microsoft.com/office/drawing/2014/main" id="{2B25FFA0-33F4-4521-8C2F-6CB56D63D012}"/>
              </a:ext>
            </a:extLst>
          </p:cNvPr>
          <p:cNvPicPr>
            <a:picLocks noChangeAspect="1"/>
          </p:cNvPicPr>
          <p:nvPr/>
        </p:nvPicPr>
        <p:blipFill rotWithShape="1">
          <a:blip r:embed="rId5"/>
          <a:srcRect l="7830" t="7792" r="13045" b="10937"/>
          <a:stretch/>
        </p:blipFill>
        <p:spPr>
          <a:xfrm>
            <a:off x="6271531" y="0"/>
            <a:ext cx="4158920" cy="3264945"/>
          </a:xfrm>
          <a:prstGeom prst="rect">
            <a:avLst/>
          </a:prstGeom>
        </p:spPr>
      </p:pic>
      <p:sp>
        <p:nvSpPr>
          <p:cNvPr id="25" name="!!a1">
            <a:extLst>
              <a:ext uri="{FF2B5EF4-FFF2-40B4-BE49-F238E27FC236}">
                <a16:creationId xmlns:a16="http://schemas.microsoft.com/office/drawing/2014/main" id="{ABDCEBA1-D32E-452A-80CF-9C73E6C8D565}"/>
              </a:ext>
            </a:extLst>
          </p:cNvPr>
          <p:cNvSpPr/>
          <p:nvPr/>
        </p:nvSpPr>
        <p:spPr>
          <a:xfrm>
            <a:off x="166186" y="4202818"/>
            <a:ext cx="461612" cy="280968"/>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spcBef>
                <a:spcPts val="600"/>
              </a:spcBef>
              <a:spcAft>
                <a:spcPts val="600"/>
              </a:spcAft>
            </a:pPr>
            <a:r>
              <a:rPr lang="es-ES" sz="1600" i="0" u="none" strike="noStrike" dirty="0">
                <a:effectLst/>
              </a:rPr>
              <a:t>G’</a:t>
            </a:r>
            <a:endParaRPr lang="es-419" sz="1600" i="0" u="none" strike="noStrike" dirty="0">
              <a:effectLst/>
            </a:endParaRPr>
          </a:p>
        </p:txBody>
      </p:sp>
      <p:sp>
        <p:nvSpPr>
          <p:cNvPr id="26" name="!!a2">
            <a:extLst>
              <a:ext uri="{FF2B5EF4-FFF2-40B4-BE49-F238E27FC236}">
                <a16:creationId xmlns:a16="http://schemas.microsoft.com/office/drawing/2014/main" id="{60B1161B-2463-4FCB-A286-E8E59B131F05}"/>
              </a:ext>
            </a:extLst>
          </p:cNvPr>
          <p:cNvSpPr/>
          <p:nvPr/>
        </p:nvSpPr>
        <p:spPr>
          <a:xfrm>
            <a:off x="166186" y="4976364"/>
            <a:ext cx="461612" cy="280968"/>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spcBef>
                <a:spcPts val="600"/>
              </a:spcBef>
              <a:spcAft>
                <a:spcPts val="600"/>
              </a:spcAft>
            </a:pPr>
            <a:r>
              <a:rPr lang="es-ES" sz="1600" i="0" u="none" strike="noStrike" dirty="0">
                <a:effectLst/>
              </a:rPr>
              <a:t>G’’</a:t>
            </a:r>
            <a:endParaRPr lang="es-419" sz="1600" i="0" u="none" strike="noStrike" dirty="0">
              <a:effectLst/>
            </a:endParaRPr>
          </a:p>
        </p:txBody>
      </p:sp>
      <p:pic>
        <p:nvPicPr>
          <p:cNvPr id="27" name="!!Imagen 33">
            <a:extLst>
              <a:ext uri="{FF2B5EF4-FFF2-40B4-BE49-F238E27FC236}">
                <a16:creationId xmlns:a16="http://schemas.microsoft.com/office/drawing/2014/main" id="{FA1473AC-B50C-4B70-B218-2212010CA284}"/>
              </a:ext>
            </a:extLst>
          </p:cNvPr>
          <p:cNvPicPr>
            <a:picLocks noChangeAspect="1"/>
          </p:cNvPicPr>
          <p:nvPr/>
        </p:nvPicPr>
        <p:blipFill>
          <a:blip r:embed="rId6"/>
          <a:stretch>
            <a:fillRect/>
          </a:stretch>
        </p:blipFill>
        <p:spPr>
          <a:xfrm>
            <a:off x="312388" y="4535505"/>
            <a:ext cx="3978565" cy="232789"/>
          </a:xfrm>
          <a:prstGeom prst="rect">
            <a:avLst/>
          </a:prstGeom>
        </p:spPr>
      </p:pic>
      <p:pic>
        <p:nvPicPr>
          <p:cNvPr id="28" name="!!Imagen 34">
            <a:extLst>
              <a:ext uri="{FF2B5EF4-FFF2-40B4-BE49-F238E27FC236}">
                <a16:creationId xmlns:a16="http://schemas.microsoft.com/office/drawing/2014/main" id="{1DA0053A-D010-473C-9145-70D7311BBF36}"/>
              </a:ext>
            </a:extLst>
          </p:cNvPr>
          <p:cNvPicPr>
            <a:picLocks noChangeAspect="1"/>
          </p:cNvPicPr>
          <p:nvPr/>
        </p:nvPicPr>
        <p:blipFill>
          <a:blip r:embed="rId7"/>
          <a:stretch>
            <a:fillRect/>
          </a:stretch>
        </p:blipFill>
        <p:spPr>
          <a:xfrm>
            <a:off x="312388" y="5315924"/>
            <a:ext cx="3978565" cy="260083"/>
          </a:xfrm>
          <a:prstGeom prst="rect">
            <a:avLst/>
          </a:prstGeom>
        </p:spPr>
      </p:pic>
    </p:spTree>
    <p:extLst>
      <p:ext uri="{BB962C8B-B14F-4D97-AF65-F5344CB8AC3E}">
        <p14:creationId xmlns:p14="http://schemas.microsoft.com/office/powerpoint/2010/main" val="4198636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1">
            <a:extLst>
              <a:ext uri="{FF2B5EF4-FFF2-40B4-BE49-F238E27FC236}">
                <a16:creationId xmlns:a16="http://schemas.microsoft.com/office/drawing/2014/main" id="{A033D073-DEC1-4362-840D-6AC4DE5CC8BD}"/>
              </a:ext>
            </a:extLst>
          </p:cNvPr>
          <p:cNvSpPr/>
          <p:nvPr/>
        </p:nvSpPr>
        <p:spPr>
          <a:xfrm>
            <a:off x="301412" y="2330418"/>
            <a:ext cx="3352720" cy="896049"/>
          </a:xfrm>
          <a:prstGeom prst="roundRect">
            <a:avLst>
              <a:gd name="adj" fmla="val 10231"/>
            </a:avLst>
          </a:prstGeom>
          <a:solidFill>
            <a:srgbClr val="EF904F"/>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Las curvas de las tres copas se </a:t>
            </a:r>
            <a:r>
              <a:rPr lang="es-ES" b="1" dirty="0">
                <a:solidFill>
                  <a:schemeClr val="tx1"/>
                </a:solidFill>
              </a:rPr>
              <a:t>sobreponen</a:t>
            </a:r>
            <a:endParaRPr lang="es-419" b="1" dirty="0">
              <a:solidFill>
                <a:schemeClr val="tx1"/>
              </a:solidFill>
            </a:endParaRPr>
          </a:p>
        </p:txBody>
      </p:sp>
      <p:sp>
        <p:nvSpPr>
          <p:cNvPr id="18" name="!!a2">
            <a:extLst>
              <a:ext uri="{FF2B5EF4-FFF2-40B4-BE49-F238E27FC236}">
                <a16:creationId xmlns:a16="http://schemas.microsoft.com/office/drawing/2014/main" id="{08CC0F6A-45E8-4272-A8E7-B8754229ECE2}"/>
              </a:ext>
            </a:extLst>
          </p:cNvPr>
          <p:cNvSpPr/>
          <p:nvPr/>
        </p:nvSpPr>
        <p:spPr>
          <a:xfrm>
            <a:off x="933004" y="3688379"/>
            <a:ext cx="2089535" cy="2113321"/>
          </a:xfrm>
          <a:prstGeom prst="ellipse">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fontAlgn="ctr">
              <a:spcBef>
                <a:spcPts val="600"/>
              </a:spcBef>
              <a:spcAft>
                <a:spcPts val="600"/>
              </a:spcAft>
              <a:buFont typeface="Arial" panose="020B0604020202020204" pitchFamily="34" charset="0"/>
              <a:buChar char="•"/>
            </a:pPr>
            <a:endParaRPr lang="es-419" sz="2400" i="0" u="none" strike="noStrike" dirty="0">
              <a:effectLst/>
            </a:endParaRPr>
          </a:p>
        </p:txBody>
      </p:sp>
      <p:pic>
        <p:nvPicPr>
          <p:cNvPr id="6" name="Imagen 5">
            <a:extLst>
              <a:ext uri="{FF2B5EF4-FFF2-40B4-BE49-F238E27FC236}">
                <a16:creationId xmlns:a16="http://schemas.microsoft.com/office/drawing/2014/main" id="{E5BD6BD6-2317-47C2-9D2A-238B7E7FFDD1}"/>
              </a:ext>
            </a:extLst>
          </p:cNvPr>
          <p:cNvPicPr/>
          <p:nvPr/>
        </p:nvPicPr>
        <p:blipFill rotWithShape="1">
          <a:blip r:embed="rId2"/>
          <a:srcRect l="1915" t="4454"/>
          <a:stretch/>
        </p:blipFill>
        <p:spPr bwMode="auto">
          <a:xfrm>
            <a:off x="4188198" y="1547234"/>
            <a:ext cx="6275069" cy="4198205"/>
          </a:xfrm>
          <a:prstGeom prst="rect">
            <a:avLst/>
          </a:prstGeom>
          <a:ln>
            <a:noFill/>
          </a:ln>
          <a:extLst>
            <a:ext uri="{53640926-AAD7-44D8-BBD7-CCE9431645EC}">
              <a14:shadowObscured xmlns:a14="http://schemas.microsoft.com/office/drawing/2010/main"/>
            </a:ext>
          </a:extLst>
        </p:spPr>
      </p:pic>
      <p:sp>
        <p:nvSpPr>
          <p:cNvPr id="15" name="Rectángulo: esquinas redondeadas 14">
            <a:extLst>
              <a:ext uri="{FF2B5EF4-FFF2-40B4-BE49-F238E27FC236}">
                <a16:creationId xmlns:a16="http://schemas.microsoft.com/office/drawing/2014/main" id="{EE505BA0-5B96-441D-9137-020EA3CA7401}"/>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Resultados</a:t>
            </a:r>
            <a:endParaRPr lang="es-419" sz="2400" b="1" dirty="0">
              <a:effectLst/>
              <a:latin typeface="Calibri" panose="020F0502020204030204" pitchFamily="34" charset="0"/>
            </a:endParaRPr>
          </a:p>
        </p:txBody>
      </p:sp>
      <p:sp>
        <p:nvSpPr>
          <p:cNvPr id="17" name="CuadroTexto 16">
            <a:extLst>
              <a:ext uri="{FF2B5EF4-FFF2-40B4-BE49-F238E27FC236}">
                <a16:creationId xmlns:a16="http://schemas.microsoft.com/office/drawing/2014/main" id="{11D7490F-BF5F-4CB0-8794-D9BD63B283CD}"/>
              </a:ext>
            </a:extLst>
          </p:cNvPr>
          <p:cNvSpPr txBox="1"/>
          <p:nvPr/>
        </p:nvSpPr>
        <p:spPr>
          <a:xfrm>
            <a:off x="932328" y="4006376"/>
            <a:ext cx="2090211" cy="1477328"/>
          </a:xfrm>
          <a:prstGeom prst="rect">
            <a:avLst/>
          </a:prstGeom>
          <a:noFill/>
        </p:spPr>
        <p:txBody>
          <a:bodyPr wrap="square">
            <a:spAutoFit/>
          </a:bodyPr>
          <a:lstStyle/>
          <a:p>
            <a:pPr algn="ctr"/>
            <a:r>
              <a:rPr lang="es-ES" dirty="0"/>
              <a:t>Error  Copa desgastada: 0.77%</a:t>
            </a:r>
          </a:p>
          <a:p>
            <a:pPr algn="ctr"/>
            <a:endParaRPr lang="es-ES" dirty="0"/>
          </a:p>
          <a:p>
            <a:pPr algn="ctr"/>
            <a:r>
              <a:rPr lang="es-ES" dirty="0"/>
              <a:t>Error Copa fabricada: 0.92%</a:t>
            </a:r>
          </a:p>
        </p:txBody>
      </p:sp>
      <p:sp>
        <p:nvSpPr>
          <p:cNvPr id="9" name="!!nro">
            <a:extLst>
              <a:ext uri="{FF2B5EF4-FFF2-40B4-BE49-F238E27FC236}">
                <a16:creationId xmlns:a16="http://schemas.microsoft.com/office/drawing/2014/main" id="{3DA277CD-48C0-49C9-B8A3-A075DC3BC3EF}"/>
              </a:ext>
            </a:extLst>
          </p:cNvPr>
          <p:cNvSpPr/>
          <p:nvPr/>
        </p:nvSpPr>
        <p:spPr>
          <a:xfrm>
            <a:off x="166185" y="6263613"/>
            <a:ext cx="522926"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32</a:t>
            </a:r>
            <a:endParaRPr lang="es-419" b="1" dirty="0"/>
          </a:p>
        </p:txBody>
      </p:sp>
    </p:spTree>
    <p:extLst>
      <p:ext uri="{BB962C8B-B14F-4D97-AF65-F5344CB8AC3E}">
        <p14:creationId xmlns:p14="http://schemas.microsoft.com/office/powerpoint/2010/main" val="2477116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208A7D0-7B8C-4833-88BD-5694C0342C05}"/>
              </a:ext>
            </a:extLst>
          </p:cNvPr>
          <p:cNvPicPr>
            <a:picLocks noChangeAspect="1"/>
          </p:cNvPicPr>
          <p:nvPr/>
        </p:nvPicPr>
        <p:blipFill rotWithShape="1">
          <a:blip r:embed="rId2"/>
          <a:srcRect l="3555" t="9848" r="17138" b="6401"/>
          <a:stretch/>
        </p:blipFill>
        <p:spPr>
          <a:xfrm>
            <a:off x="206314" y="2818233"/>
            <a:ext cx="4726170" cy="3814712"/>
          </a:xfrm>
          <a:prstGeom prst="rect">
            <a:avLst/>
          </a:prstGeom>
        </p:spPr>
      </p:pic>
      <p:pic>
        <p:nvPicPr>
          <p:cNvPr id="10" name="Imagen 9">
            <a:extLst>
              <a:ext uri="{FF2B5EF4-FFF2-40B4-BE49-F238E27FC236}">
                <a16:creationId xmlns:a16="http://schemas.microsoft.com/office/drawing/2014/main" id="{35C0B14F-8428-47E6-B377-03750FBE0234}"/>
              </a:ext>
            </a:extLst>
          </p:cNvPr>
          <p:cNvPicPr>
            <a:picLocks noChangeAspect="1"/>
          </p:cNvPicPr>
          <p:nvPr/>
        </p:nvPicPr>
        <p:blipFill>
          <a:blip r:embed="rId3"/>
          <a:stretch>
            <a:fillRect/>
          </a:stretch>
        </p:blipFill>
        <p:spPr>
          <a:xfrm>
            <a:off x="8423067" y="247079"/>
            <a:ext cx="3683810" cy="2724113"/>
          </a:xfrm>
          <a:prstGeom prst="rect">
            <a:avLst/>
          </a:prstGeom>
        </p:spPr>
      </p:pic>
      <p:sp>
        <p:nvSpPr>
          <p:cNvPr id="12" name="!!a1">
            <a:extLst>
              <a:ext uri="{FF2B5EF4-FFF2-40B4-BE49-F238E27FC236}">
                <a16:creationId xmlns:a16="http://schemas.microsoft.com/office/drawing/2014/main" id="{8CCE14D9-9A97-4EB4-A8BE-1945B9DC65E5}"/>
              </a:ext>
            </a:extLst>
          </p:cNvPr>
          <p:cNvSpPr/>
          <p:nvPr/>
        </p:nvSpPr>
        <p:spPr>
          <a:xfrm>
            <a:off x="442913" y="1606287"/>
            <a:ext cx="2432636" cy="678708"/>
          </a:xfrm>
          <a:prstGeom prst="roundRect">
            <a:avLst>
              <a:gd name="adj" fmla="val 10231"/>
            </a:avLst>
          </a:prstGeom>
          <a:solidFill>
            <a:srgbClr val="EF904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000000"/>
                </a:solidFill>
              </a:rPr>
              <a:t>Fluido no newtoniano</a:t>
            </a:r>
          </a:p>
        </p:txBody>
      </p:sp>
      <p:sp>
        <p:nvSpPr>
          <p:cNvPr id="11" name="Rectángulo: esquinas redondeadas 10">
            <a:extLst>
              <a:ext uri="{FF2B5EF4-FFF2-40B4-BE49-F238E27FC236}">
                <a16:creationId xmlns:a16="http://schemas.microsoft.com/office/drawing/2014/main" id="{5FAA940F-D9E4-41BA-9B27-E1E1F91EA270}"/>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Resultados</a:t>
            </a:r>
            <a:endParaRPr lang="es-419" sz="2400" b="1" dirty="0">
              <a:effectLst/>
              <a:latin typeface="Calibri" panose="020F0502020204030204" pitchFamily="34" charset="0"/>
            </a:endParaRPr>
          </a:p>
        </p:txBody>
      </p:sp>
      <p:sp>
        <p:nvSpPr>
          <p:cNvPr id="14" name="CuadroTexto 13">
            <a:extLst>
              <a:ext uri="{FF2B5EF4-FFF2-40B4-BE49-F238E27FC236}">
                <a16:creationId xmlns:a16="http://schemas.microsoft.com/office/drawing/2014/main" id="{687AFBA6-C95D-4DDA-AA3F-099DC14BBB5B}"/>
              </a:ext>
            </a:extLst>
          </p:cNvPr>
          <p:cNvSpPr txBox="1"/>
          <p:nvPr/>
        </p:nvSpPr>
        <p:spPr>
          <a:xfrm>
            <a:off x="9616400" y="1925557"/>
            <a:ext cx="1372526" cy="584775"/>
          </a:xfrm>
          <a:prstGeom prst="rect">
            <a:avLst/>
          </a:prstGeom>
          <a:noFill/>
        </p:spPr>
        <p:txBody>
          <a:bodyPr wrap="square">
            <a:spAutoFit/>
          </a:bodyPr>
          <a:lstStyle/>
          <a:p>
            <a:r>
              <a:rPr lang="es-ES" sz="1600" i="1" dirty="0"/>
              <a:t>Esfuerzo de fluencia</a:t>
            </a:r>
          </a:p>
        </p:txBody>
      </p:sp>
      <p:sp>
        <p:nvSpPr>
          <p:cNvPr id="17" name="Cerrar llave 16">
            <a:extLst>
              <a:ext uri="{FF2B5EF4-FFF2-40B4-BE49-F238E27FC236}">
                <a16:creationId xmlns:a16="http://schemas.microsoft.com/office/drawing/2014/main" id="{217A3CBC-99C7-4471-BA18-CE47A1D154D3}"/>
              </a:ext>
            </a:extLst>
          </p:cNvPr>
          <p:cNvSpPr/>
          <p:nvPr/>
        </p:nvSpPr>
        <p:spPr>
          <a:xfrm>
            <a:off x="8982325" y="2126114"/>
            <a:ext cx="576262" cy="420314"/>
          </a:xfrm>
          <a:prstGeom prst="rightBrace">
            <a:avLst>
              <a:gd name="adj1" fmla="val 18584"/>
              <a:gd name="adj2" fmla="val 50528"/>
            </a:avLst>
          </a:prstGeom>
          <a:ln>
            <a:solidFill>
              <a:srgbClr val="EF904F"/>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s-419"/>
          </a:p>
        </p:txBody>
      </p:sp>
      <p:sp>
        <p:nvSpPr>
          <p:cNvPr id="13" name="!!nro">
            <a:extLst>
              <a:ext uri="{FF2B5EF4-FFF2-40B4-BE49-F238E27FC236}">
                <a16:creationId xmlns:a16="http://schemas.microsoft.com/office/drawing/2014/main" id="{A332A445-A822-4C96-B0A8-49BE27E242E9}"/>
              </a:ext>
            </a:extLst>
          </p:cNvPr>
          <p:cNvSpPr/>
          <p:nvPr/>
        </p:nvSpPr>
        <p:spPr>
          <a:xfrm>
            <a:off x="166185" y="6263613"/>
            <a:ext cx="502555"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33</a:t>
            </a:r>
            <a:endParaRPr lang="es-419" b="1" dirty="0"/>
          </a:p>
        </p:txBody>
      </p:sp>
      <p:pic>
        <p:nvPicPr>
          <p:cNvPr id="15" name="!!crema">
            <a:extLst>
              <a:ext uri="{FF2B5EF4-FFF2-40B4-BE49-F238E27FC236}">
                <a16:creationId xmlns:a16="http://schemas.microsoft.com/office/drawing/2014/main" id="{9B2F6DBB-DBA3-478C-9930-2F3A6A788E60}"/>
              </a:ext>
            </a:extLst>
          </p:cNvPr>
          <p:cNvPicPr>
            <a:picLocks noChangeAspect="1"/>
          </p:cNvPicPr>
          <p:nvPr/>
        </p:nvPicPr>
        <p:blipFill rotWithShape="1">
          <a:blip r:embed="rId4">
            <a:clrChange>
              <a:clrFrom>
                <a:srgbClr val="FFFFFF"/>
              </a:clrFrom>
              <a:clrTo>
                <a:srgbClr val="FFFFFF">
                  <a:alpha val="0"/>
                </a:srgbClr>
              </a:clrTo>
            </a:clrChange>
          </a:blip>
          <a:srcRect l="24757" r="24014"/>
          <a:stretch/>
        </p:blipFill>
        <p:spPr>
          <a:xfrm>
            <a:off x="3055416" y="1100526"/>
            <a:ext cx="865882" cy="1690230"/>
          </a:xfrm>
          <a:prstGeom prst="rect">
            <a:avLst/>
          </a:prstGeom>
        </p:spPr>
      </p:pic>
      <p:sp>
        <p:nvSpPr>
          <p:cNvPr id="18" name="!!a2">
            <a:extLst>
              <a:ext uri="{FF2B5EF4-FFF2-40B4-BE49-F238E27FC236}">
                <a16:creationId xmlns:a16="http://schemas.microsoft.com/office/drawing/2014/main" id="{6453E00A-4367-4F22-9E03-B3A2A1A6CBA1}"/>
              </a:ext>
            </a:extLst>
          </p:cNvPr>
          <p:cNvSpPr/>
          <p:nvPr/>
        </p:nvSpPr>
        <p:spPr>
          <a:xfrm>
            <a:off x="5351054" y="3955656"/>
            <a:ext cx="2089535" cy="2113321"/>
          </a:xfrm>
          <a:prstGeom prst="ellipse">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fontAlgn="ctr">
              <a:spcBef>
                <a:spcPts val="600"/>
              </a:spcBef>
              <a:spcAft>
                <a:spcPts val="600"/>
              </a:spcAft>
              <a:buFont typeface="Arial" panose="020B0604020202020204" pitchFamily="34" charset="0"/>
              <a:buChar char="•"/>
            </a:pPr>
            <a:endParaRPr lang="es-419" sz="2400" i="0" u="none" strike="noStrike" dirty="0">
              <a:effectLst/>
            </a:endParaRPr>
          </a:p>
        </p:txBody>
      </p:sp>
      <p:sp>
        <p:nvSpPr>
          <p:cNvPr id="7" name="CuadroTexto 6">
            <a:extLst>
              <a:ext uri="{FF2B5EF4-FFF2-40B4-BE49-F238E27FC236}">
                <a16:creationId xmlns:a16="http://schemas.microsoft.com/office/drawing/2014/main" id="{9A90F78E-FB60-4768-B931-46043ED77276}"/>
              </a:ext>
            </a:extLst>
          </p:cNvPr>
          <p:cNvSpPr txBox="1"/>
          <p:nvPr/>
        </p:nvSpPr>
        <p:spPr>
          <a:xfrm>
            <a:off x="5351054" y="4523161"/>
            <a:ext cx="2089536" cy="923330"/>
          </a:xfrm>
          <a:prstGeom prst="rect">
            <a:avLst/>
          </a:prstGeom>
          <a:noFill/>
        </p:spPr>
        <p:txBody>
          <a:bodyPr wrap="square">
            <a:spAutoFit/>
          </a:bodyPr>
          <a:lstStyle/>
          <a:p>
            <a:pPr algn="ctr"/>
            <a:r>
              <a:rPr lang="es-EC" b="1" dirty="0">
                <a:latin typeface="Calibri" panose="020F0502020204030204" pitchFamily="34" charset="0"/>
                <a:ea typeface="Calibri" panose="020F0502020204030204" pitchFamily="34" charset="0"/>
              </a:rPr>
              <a:t>B</a:t>
            </a:r>
            <a:r>
              <a:rPr lang="es-EC" b="1" dirty="0">
                <a:effectLst/>
                <a:latin typeface="Calibri" panose="020F0502020204030204" pitchFamily="34" charset="0"/>
                <a:ea typeface="Calibri" panose="020F0502020204030204" pitchFamily="34" charset="0"/>
              </a:rPr>
              <a:t>arras de error </a:t>
            </a:r>
            <a:r>
              <a:rPr lang="es-EC" dirty="0">
                <a:effectLst/>
                <a:latin typeface="Calibri" panose="020F0502020204030204" pitchFamily="34" charset="0"/>
                <a:ea typeface="Calibri" panose="020F0502020204030204" pitchFamily="34" charset="0"/>
              </a:rPr>
              <a:t>a 40°C crecen considerablemente </a:t>
            </a:r>
            <a:endParaRPr lang="es-419" dirty="0"/>
          </a:p>
        </p:txBody>
      </p:sp>
      <p:pic>
        <p:nvPicPr>
          <p:cNvPr id="19" name="Imagen 18">
            <a:extLst>
              <a:ext uri="{FF2B5EF4-FFF2-40B4-BE49-F238E27FC236}">
                <a16:creationId xmlns:a16="http://schemas.microsoft.com/office/drawing/2014/main" id="{DFD643FC-D573-49F5-80A9-6DAA5962AD5B}"/>
              </a:ext>
            </a:extLst>
          </p:cNvPr>
          <p:cNvPicPr>
            <a:picLocks noChangeAspect="1"/>
          </p:cNvPicPr>
          <p:nvPr/>
        </p:nvPicPr>
        <p:blipFill>
          <a:blip r:embed="rId5"/>
          <a:stretch>
            <a:fillRect/>
          </a:stretch>
        </p:blipFill>
        <p:spPr>
          <a:xfrm>
            <a:off x="8043669" y="5785173"/>
            <a:ext cx="4087272" cy="236294"/>
          </a:xfrm>
          <a:prstGeom prst="rect">
            <a:avLst/>
          </a:prstGeom>
        </p:spPr>
      </p:pic>
      <p:pic>
        <p:nvPicPr>
          <p:cNvPr id="23" name="Imagen 22">
            <a:extLst>
              <a:ext uri="{FF2B5EF4-FFF2-40B4-BE49-F238E27FC236}">
                <a16:creationId xmlns:a16="http://schemas.microsoft.com/office/drawing/2014/main" id="{0B474ACC-3497-46DF-BF38-4894D59A9753}"/>
              </a:ext>
            </a:extLst>
          </p:cNvPr>
          <p:cNvPicPr>
            <a:picLocks noChangeAspect="1"/>
          </p:cNvPicPr>
          <p:nvPr/>
        </p:nvPicPr>
        <p:blipFill>
          <a:blip r:embed="rId6"/>
          <a:stretch>
            <a:fillRect/>
          </a:stretch>
        </p:blipFill>
        <p:spPr>
          <a:xfrm>
            <a:off x="4542919" y="138799"/>
            <a:ext cx="3843610" cy="2830722"/>
          </a:xfrm>
          <a:prstGeom prst="rect">
            <a:avLst/>
          </a:prstGeom>
        </p:spPr>
      </p:pic>
      <p:pic>
        <p:nvPicPr>
          <p:cNvPr id="24" name="Imagen 23">
            <a:extLst>
              <a:ext uri="{FF2B5EF4-FFF2-40B4-BE49-F238E27FC236}">
                <a16:creationId xmlns:a16="http://schemas.microsoft.com/office/drawing/2014/main" id="{5C8AC707-9B0F-44D1-B86D-E35406556D6D}"/>
              </a:ext>
            </a:extLst>
          </p:cNvPr>
          <p:cNvPicPr>
            <a:picLocks noChangeAspect="1"/>
          </p:cNvPicPr>
          <p:nvPr/>
        </p:nvPicPr>
        <p:blipFill>
          <a:blip r:embed="rId7"/>
          <a:stretch>
            <a:fillRect/>
          </a:stretch>
        </p:blipFill>
        <p:spPr>
          <a:xfrm>
            <a:off x="8277729" y="3016126"/>
            <a:ext cx="3843611" cy="2724113"/>
          </a:xfrm>
          <a:prstGeom prst="rect">
            <a:avLst/>
          </a:prstGeom>
        </p:spPr>
      </p:pic>
    </p:spTree>
    <p:extLst>
      <p:ext uri="{BB962C8B-B14F-4D97-AF65-F5344CB8AC3E}">
        <p14:creationId xmlns:p14="http://schemas.microsoft.com/office/powerpoint/2010/main" val="121158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esquinas redondeadas 9">
            <a:extLst>
              <a:ext uri="{FF2B5EF4-FFF2-40B4-BE49-F238E27FC236}">
                <a16:creationId xmlns:a16="http://schemas.microsoft.com/office/drawing/2014/main" id="{598FAD34-AF70-47E5-873E-D87D72B6C351}"/>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Resultados</a:t>
            </a:r>
            <a:endParaRPr lang="es-419" sz="2400" b="1" dirty="0">
              <a:effectLst/>
              <a:latin typeface="Calibri" panose="020F0502020204030204" pitchFamily="34" charset="0"/>
            </a:endParaRPr>
          </a:p>
        </p:txBody>
      </p:sp>
      <p:sp>
        <p:nvSpPr>
          <p:cNvPr id="12" name="!!nro">
            <a:extLst>
              <a:ext uri="{FF2B5EF4-FFF2-40B4-BE49-F238E27FC236}">
                <a16:creationId xmlns:a16="http://schemas.microsoft.com/office/drawing/2014/main" id="{AD4CA8BB-D3D8-440C-AD50-EB06E5C35A47}"/>
              </a:ext>
            </a:extLst>
          </p:cNvPr>
          <p:cNvSpPr/>
          <p:nvPr/>
        </p:nvSpPr>
        <p:spPr>
          <a:xfrm>
            <a:off x="166185" y="6263613"/>
            <a:ext cx="516203"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34</a:t>
            </a:r>
            <a:endParaRPr lang="es-419" b="1" dirty="0"/>
          </a:p>
        </p:txBody>
      </p:sp>
      <p:pic>
        <p:nvPicPr>
          <p:cNvPr id="4" name="Imagen 3">
            <a:extLst>
              <a:ext uri="{FF2B5EF4-FFF2-40B4-BE49-F238E27FC236}">
                <a16:creationId xmlns:a16="http://schemas.microsoft.com/office/drawing/2014/main" id="{872A76F8-21F3-4445-9977-E763BBCCE72E}"/>
              </a:ext>
            </a:extLst>
          </p:cNvPr>
          <p:cNvPicPr>
            <a:picLocks noChangeAspect="1"/>
          </p:cNvPicPr>
          <p:nvPr/>
        </p:nvPicPr>
        <p:blipFill rotWithShape="1">
          <a:blip r:embed="rId2"/>
          <a:srcRect l="853" t="1" r="2543" b="66652"/>
          <a:stretch/>
        </p:blipFill>
        <p:spPr>
          <a:xfrm>
            <a:off x="911203" y="1238255"/>
            <a:ext cx="4625010" cy="2716461"/>
          </a:xfrm>
          <a:prstGeom prst="rect">
            <a:avLst/>
          </a:prstGeom>
        </p:spPr>
      </p:pic>
      <p:pic>
        <p:nvPicPr>
          <p:cNvPr id="17" name="Imagen 16">
            <a:extLst>
              <a:ext uri="{FF2B5EF4-FFF2-40B4-BE49-F238E27FC236}">
                <a16:creationId xmlns:a16="http://schemas.microsoft.com/office/drawing/2014/main" id="{8D190212-B9FB-46D6-BE4F-FB5EF41188DE}"/>
              </a:ext>
            </a:extLst>
          </p:cNvPr>
          <p:cNvPicPr>
            <a:picLocks noChangeAspect="1"/>
          </p:cNvPicPr>
          <p:nvPr/>
        </p:nvPicPr>
        <p:blipFill rotWithShape="1">
          <a:blip r:embed="rId2"/>
          <a:srcRect l="853" t="33742" r="2543" b="33384"/>
          <a:stretch/>
        </p:blipFill>
        <p:spPr>
          <a:xfrm>
            <a:off x="911204" y="3983744"/>
            <a:ext cx="4605075" cy="2677844"/>
          </a:xfrm>
          <a:prstGeom prst="rect">
            <a:avLst/>
          </a:prstGeom>
        </p:spPr>
      </p:pic>
      <p:pic>
        <p:nvPicPr>
          <p:cNvPr id="18" name="Imagen 17">
            <a:extLst>
              <a:ext uri="{FF2B5EF4-FFF2-40B4-BE49-F238E27FC236}">
                <a16:creationId xmlns:a16="http://schemas.microsoft.com/office/drawing/2014/main" id="{AF88138A-08B4-4DA6-A7E3-58ED0A655381}"/>
              </a:ext>
            </a:extLst>
          </p:cNvPr>
          <p:cNvPicPr>
            <a:picLocks noChangeAspect="1"/>
          </p:cNvPicPr>
          <p:nvPr/>
        </p:nvPicPr>
        <p:blipFill rotWithShape="1">
          <a:blip r:embed="rId2"/>
          <a:srcRect l="1252" t="66608" r="2143" b="1111"/>
          <a:stretch/>
        </p:blipFill>
        <p:spPr>
          <a:xfrm>
            <a:off x="5555918" y="1238255"/>
            <a:ext cx="4625010" cy="2716461"/>
          </a:xfrm>
          <a:prstGeom prst="rect">
            <a:avLst/>
          </a:prstGeom>
        </p:spPr>
      </p:pic>
      <p:sp>
        <p:nvSpPr>
          <p:cNvPr id="19" name="!!a1">
            <a:extLst>
              <a:ext uri="{FF2B5EF4-FFF2-40B4-BE49-F238E27FC236}">
                <a16:creationId xmlns:a16="http://schemas.microsoft.com/office/drawing/2014/main" id="{67759580-AFD6-413B-BAC9-AFD60EBA423F}"/>
              </a:ext>
            </a:extLst>
          </p:cNvPr>
          <p:cNvSpPr/>
          <p:nvPr/>
        </p:nvSpPr>
        <p:spPr>
          <a:xfrm>
            <a:off x="6286857" y="4315021"/>
            <a:ext cx="1082919" cy="360000"/>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fontAlgn="ctr">
              <a:spcBef>
                <a:spcPts val="600"/>
              </a:spcBef>
              <a:spcAft>
                <a:spcPts val="600"/>
              </a:spcAft>
            </a:pPr>
            <a:r>
              <a:rPr lang="es-ES" sz="2400" i="0" u="none" strike="noStrike" dirty="0">
                <a:effectLst/>
              </a:rPr>
              <a:t>G’</a:t>
            </a:r>
            <a:endParaRPr lang="es-419" sz="2400" i="0" u="none" strike="noStrike" dirty="0">
              <a:effectLst/>
            </a:endParaRPr>
          </a:p>
        </p:txBody>
      </p:sp>
      <p:sp>
        <p:nvSpPr>
          <p:cNvPr id="20" name="!!a2">
            <a:extLst>
              <a:ext uri="{FF2B5EF4-FFF2-40B4-BE49-F238E27FC236}">
                <a16:creationId xmlns:a16="http://schemas.microsoft.com/office/drawing/2014/main" id="{B4197E86-5398-4544-95DF-29817EB4E154}"/>
              </a:ext>
            </a:extLst>
          </p:cNvPr>
          <p:cNvSpPr/>
          <p:nvPr/>
        </p:nvSpPr>
        <p:spPr>
          <a:xfrm>
            <a:off x="6286857" y="5317173"/>
            <a:ext cx="1082919" cy="360000"/>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fontAlgn="ctr">
              <a:spcBef>
                <a:spcPts val="600"/>
              </a:spcBef>
              <a:spcAft>
                <a:spcPts val="600"/>
              </a:spcAft>
            </a:pPr>
            <a:r>
              <a:rPr lang="es-ES" sz="2400" i="0" u="none" strike="noStrike" dirty="0">
                <a:effectLst/>
              </a:rPr>
              <a:t>G’’</a:t>
            </a:r>
            <a:endParaRPr lang="es-419" sz="2400" i="0" u="none" strike="noStrike" dirty="0">
              <a:effectLst/>
            </a:endParaRPr>
          </a:p>
        </p:txBody>
      </p:sp>
      <p:pic>
        <p:nvPicPr>
          <p:cNvPr id="21" name="!!Imagen 33">
            <a:extLst>
              <a:ext uri="{FF2B5EF4-FFF2-40B4-BE49-F238E27FC236}">
                <a16:creationId xmlns:a16="http://schemas.microsoft.com/office/drawing/2014/main" id="{01975B9C-6B98-4DEC-A5F4-C41A50DCB5D7}"/>
              </a:ext>
            </a:extLst>
          </p:cNvPr>
          <p:cNvPicPr>
            <a:picLocks noChangeAspect="1"/>
          </p:cNvPicPr>
          <p:nvPr/>
        </p:nvPicPr>
        <p:blipFill>
          <a:blip r:embed="rId3"/>
          <a:stretch>
            <a:fillRect/>
          </a:stretch>
        </p:blipFill>
        <p:spPr>
          <a:xfrm>
            <a:off x="6678972" y="4736806"/>
            <a:ext cx="4298052" cy="251482"/>
          </a:xfrm>
          <a:prstGeom prst="rect">
            <a:avLst/>
          </a:prstGeom>
        </p:spPr>
      </p:pic>
      <p:pic>
        <p:nvPicPr>
          <p:cNvPr id="22" name="!!Imagen 34">
            <a:extLst>
              <a:ext uri="{FF2B5EF4-FFF2-40B4-BE49-F238E27FC236}">
                <a16:creationId xmlns:a16="http://schemas.microsoft.com/office/drawing/2014/main" id="{29E29BC6-5639-44FD-A612-9B198AD0109B}"/>
              </a:ext>
            </a:extLst>
          </p:cNvPr>
          <p:cNvPicPr>
            <a:picLocks noChangeAspect="1"/>
          </p:cNvPicPr>
          <p:nvPr/>
        </p:nvPicPr>
        <p:blipFill>
          <a:blip r:embed="rId4"/>
          <a:stretch>
            <a:fillRect/>
          </a:stretch>
        </p:blipFill>
        <p:spPr>
          <a:xfrm>
            <a:off x="6676085" y="5740944"/>
            <a:ext cx="4298053" cy="280968"/>
          </a:xfrm>
          <a:prstGeom prst="rect">
            <a:avLst/>
          </a:prstGeom>
        </p:spPr>
      </p:pic>
    </p:spTree>
    <p:extLst>
      <p:ext uri="{BB962C8B-B14F-4D97-AF65-F5344CB8AC3E}">
        <p14:creationId xmlns:p14="http://schemas.microsoft.com/office/powerpoint/2010/main" val="845635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esquinas redondeadas 9">
            <a:extLst>
              <a:ext uri="{FF2B5EF4-FFF2-40B4-BE49-F238E27FC236}">
                <a16:creationId xmlns:a16="http://schemas.microsoft.com/office/drawing/2014/main" id="{598FAD34-AF70-47E5-873E-D87D72B6C351}"/>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Resultados</a:t>
            </a:r>
            <a:endParaRPr lang="es-419" sz="2400" b="1" dirty="0">
              <a:effectLst/>
              <a:latin typeface="Calibri" panose="020F0502020204030204" pitchFamily="34" charset="0"/>
            </a:endParaRPr>
          </a:p>
        </p:txBody>
      </p:sp>
      <p:sp>
        <p:nvSpPr>
          <p:cNvPr id="12" name="!!nro">
            <a:extLst>
              <a:ext uri="{FF2B5EF4-FFF2-40B4-BE49-F238E27FC236}">
                <a16:creationId xmlns:a16="http://schemas.microsoft.com/office/drawing/2014/main" id="{AD4CA8BB-D3D8-440C-AD50-EB06E5C35A47}"/>
              </a:ext>
            </a:extLst>
          </p:cNvPr>
          <p:cNvSpPr/>
          <p:nvPr/>
        </p:nvSpPr>
        <p:spPr>
          <a:xfrm>
            <a:off x="166185" y="6263613"/>
            <a:ext cx="516203"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35</a:t>
            </a:r>
            <a:endParaRPr lang="es-419" b="1" dirty="0"/>
          </a:p>
        </p:txBody>
      </p:sp>
      <p:pic>
        <p:nvPicPr>
          <p:cNvPr id="11" name="Imagen 10">
            <a:extLst>
              <a:ext uri="{FF2B5EF4-FFF2-40B4-BE49-F238E27FC236}">
                <a16:creationId xmlns:a16="http://schemas.microsoft.com/office/drawing/2014/main" id="{BB698FDC-9A97-4677-8CA0-829EC479B94B}"/>
              </a:ext>
            </a:extLst>
          </p:cNvPr>
          <p:cNvPicPr>
            <a:picLocks noChangeAspect="1"/>
          </p:cNvPicPr>
          <p:nvPr/>
        </p:nvPicPr>
        <p:blipFill>
          <a:blip r:embed="rId2"/>
          <a:stretch>
            <a:fillRect/>
          </a:stretch>
        </p:blipFill>
        <p:spPr>
          <a:xfrm>
            <a:off x="10493494" y="130911"/>
            <a:ext cx="1630821" cy="640135"/>
          </a:xfrm>
          <a:prstGeom prst="rect">
            <a:avLst/>
          </a:prstGeom>
        </p:spPr>
      </p:pic>
      <p:pic>
        <p:nvPicPr>
          <p:cNvPr id="4" name="Imagen 3">
            <a:extLst>
              <a:ext uri="{FF2B5EF4-FFF2-40B4-BE49-F238E27FC236}">
                <a16:creationId xmlns:a16="http://schemas.microsoft.com/office/drawing/2014/main" id="{872A76F8-21F3-4445-9977-E763BBCCE72E}"/>
              </a:ext>
            </a:extLst>
          </p:cNvPr>
          <p:cNvPicPr>
            <a:picLocks noChangeAspect="1"/>
          </p:cNvPicPr>
          <p:nvPr/>
        </p:nvPicPr>
        <p:blipFill rotWithShape="1">
          <a:blip r:embed="rId3"/>
          <a:srcRect l="853" t="1" r="2543" b="66652"/>
          <a:stretch/>
        </p:blipFill>
        <p:spPr>
          <a:xfrm>
            <a:off x="-1" y="1253866"/>
            <a:ext cx="5691225" cy="3523512"/>
          </a:xfrm>
          <a:prstGeom prst="rect">
            <a:avLst/>
          </a:prstGeom>
        </p:spPr>
      </p:pic>
      <p:pic>
        <p:nvPicPr>
          <p:cNvPr id="9" name="Imagen 8">
            <a:extLst>
              <a:ext uri="{FF2B5EF4-FFF2-40B4-BE49-F238E27FC236}">
                <a16:creationId xmlns:a16="http://schemas.microsoft.com/office/drawing/2014/main" id="{13D155A9-2C49-4FBA-A3A8-445A03A2F823}"/>
              </a:ext>
            </a:extLst>
          </p:cNvPr>
          <p:cNvPicPr>
            <a:picLocks noChangeAspect="1"/>
          </p:cNvPicPr>
          <p:nvPr/>
        </p:nvPicPr>
        <p:blipFill rotWithShape="1">
          <a:blip r:embed="rId4"/>
          <a:srcRect l="9685" t="12248" r="13937" b="8730"/>
          <a:stretch/>
        </p:blipFill>
        <p:spPr>
          <a:xfrm>
            <a:off x="6266622" y="3440161"/>
            <a:ext cx="4290951" cy="3393143"/>
          </a:xfrm>
          <a:prstGeom prst="rect">
            <a:avLst/>
          </a:prstGeom>
        </p:spPr>
      </p:pic>
      <p:pic>
        <p:nvPicPr>
          <p:cNvPr id="26" name="Imagen 25">
            <a:extLst>
              <a:ext uri="{FF2B5EF4-FFF2-40B4-BE49-F238E27FC236}">
                <a16:creationId xmlns:a16="http://schemas.microsoft.com/office/drawing/2014/main" id="{88593B5B-BABF-4042-9568-2D7595CFD31F}"/>
              </a:ext>
            </a:extLst>
          </p:cNvPr>
          <p:cNvPicPr>
            <a:picLocks noChangeAspect="1"/>
          </p:cNvPicPr>
          <p:nvPr/>
        </p:nvPicPr>
        <p:blipFill rotWithShape="1">
          <a:blip r:embed="rId5"/>
          <a:srcRect l="10361" t="8995" r="13261" b="11985"/>
          <a:stretch/>
        </p:blipFill>
        <p:spPr>
          <a:xfrm>
            <a:off x="6266622" y="0"/>
            <a:ext cx="4290951" cy="3393142"/>
          </a:xfrm>
          <a:prstGeom prst="rect">
            <a:avLst/>
          </a:prstGeom>
        </p:spPr>
      </p:pic>
      <p:sp>
        <p:nvSpPr>
          <p:cNvPr id="33" name="!!a1">
            <a:extLst>
              <a:ext uri="{FF2B5EF4-FFF2-40B4-BE49-F238E27FC236}">
                <a16:creationId xmlns:a16="http://schemas.microsoft.com/office/drawing/2014/main" id="{34422D68-5240-4056-97C0-F85AEFB31539}"/>
              </a:ext>
            </a:extLst>
          </p:cNvPr>
          <p:cNvSpPr/>
          <p:nvPr/>
        </p:nvSpPr>
        <p:spPr>
          <a:xfrm>
            <a:off x="1037041" y="4928533"/>
            <a:ext cx="461612" cy="280968"/>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spcBef>
                <a:spcPts val="600"/>
              </a:spcBef>
              <a:spcAft>
                <a:spcPts val="600"/>
              </a:spcAft>
            </a:pPr>
            <a:r>
              <a:rPr lang="es-ES" sz="1600" i="0" u="none" strike="noStrike" dirty="0">
                <a:effectLst/>
              </a:rPr>
              <a:t>G’</a:t>
            </a:r>
            <a:endParaRPr lang="es-419" sz="1600" i="0" u="none" strike="noStrike" dirty="0">
              <a:effectLst/>
            </a:endParaRPr>
          </a:p>
        </p:txBody>
      </p:sp>
      <p:sp>
        <p:nvSpPr>
          <p:cNvPr id="34" name="!!a2">
            <a:extLst>
              <a:ext uri="{FF2B5EF4-FFF2-40B4-BE49-F238E27FC236}">
                <a16:creationId xmlns:a16="http://schemas.microsoft.com/office/drawing/2014/main" id="{E5110F52-A366-4EBB-B212-9F398695DA8F}"/>
              </a:ext>
            </a:extLst>
          </p:cNvPr>
          <p:cNvSpPr/>
          <p:nvPr/>
        </p:nvSpPr>
        <p:spPr>
          <a:xfrm>
            <a:off x="1037041" y="5702079"/>
            <a:ext cx="461612" cy="280968"/>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spcBef>
                <a:spcPts val="600"/>
              </a:spcBef>
              <a:spcAft>
                <a:spcPts val="600"/>
              </a:spcAft>
            </a:pPr>
            <a:r>
              <a:rPr lang="es-ES" sz="1600" i="0" u="none" strike="noStrike" dirty="0">
                <a:effectLst/>
              </a:rPr>
              <a:t>G’’</a:t>
            </a:r>
            <a:endParaRPr lang="es-419" sz="1600" i="0" u="none" strike="noStrike" dirty="0">
              <a:effectLst/>
            </a:endParaRPr>
          </a:p>
        </p:txBody>
      </p:sp>
      <p:pic>
        <p:nvPicPr>
          <p:cNvPr id="35" name="!!Imagen 33">
            <a:extLst>
              <a:ext uri="{FF2B5EF4-FFF2-40B4-BE49-F238E27FC236}">
                <a16:creationId xmlns:a16="http://schemas.microsoft.com/office/drawing/2014/main" id="{EC421210-6629-4C66-B164-BE161E17DB24}"/>
              </a:ext>
            </a:extLst>
          </p:cNvPr>
          <p:cNvPicPr>
            <a:picLocks noChangeAspect="1"/>
          </p:cNvPicPr>
          <p:nvPr/>
        </p:nvPicPr>
        <p:blipFill>
          <a:blip r:embed="rId6"/>
          <a:stretch>
            <a:fillRect/>
          </a:stretch>
        </p:blipFill>
        <p:spPr>
          <a:xfrm>
            <a:off x="1183243" y="5261220"/>
            <a:ext cx="3978565" cy="232789"/>
          </a:xfrm>
          <a:prstGeom prst="rect">
            <a:avLst/>
          </a:prstGeom>
        </p:spPr>
      </p:pic>
      <p:pic>
        <p:nvPicPr>
          <p:cNvPr id="36" name="!!Imagen 34">
            <a:extLst>
              <a:ext uri="{FF2B5EF4-FFF2-40B4-BE49-F238E27FC236}">
                <a16:creationId xmlns:a16="http://schemas.microsoft.com/office/drawing/2014/main" id="{B451A0AB-7B1E-4B98-A5CD-C5E2AA32962A}"/>
              </a:ext>
            </a:extLst>
          </p:cNvPr>
          <p:cNvPicPr>
            <a:picLocks noChangeAspect="1"/>
          </p:cNvPicPr>
          <p:nvPr/>
        </p:nvPicPr>
        <p:blipFill>
          <a:blip r:embed="rId7"/>
          <a:stretch>
            <a:fillRect/>
          </a:stretch>
        </p:blipFill>
        <p:spPr>
          <a:xfrm>
            <a:off x="1183243" y="6041639"/>
            <a:ext cx="3978565" cy="260083"/>
          </a:xfrm>
          <a:prstGeom prst="rect">
            <a:avLst/>
          </a:prstGeom>
        </p:spPr>
      </p:pic>
    </p:spTree>
    <p:extLst>
      <p:ext uri="{BB962C8B-B14F-4D97-AF65-F5344CB8AC3E}">
        <p14:creationId xmlns:p14="http://schemas.microsoft.com/office/powerpoint/2010/main" val="1069688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esquinas redondeadas 9">
            <a:extLst>
              <a:ext uri="{FF2B5EF4-FFF2-40B4-BE49-F238E27FC236}">
                <a16:creationId xmlns:a16="http://schemas.microsoft.com/office/drawing/2014/main" id="{598FAD34-AF70-47E5-873E-D87D72B6C351}"/>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Resultados</a:t>
            </a:r>
            <a:endParaRPr lang="es-419" sz="2400" b="1" dirty="0">
              <a:effectLst/>
              <a:latin typeface="Calibri" panose="020F0502020204030204" pitchFamily="34" charset="0"/>
            </a:endParaRPr>
          </a:p>
        </p:txBody>
      </p:sp>
      <p:sp>
        <p:nvSpPr>
          <p:cNvPr id="12" name="!!nro">
            <a:extLst>
              <a:ext uri="{FF2B5EF4-FFF2-40B4-BE49-F238E27FC236}">
                <a16:creationId xmlns:a16="http://schemas.microsoft.com/office/drawing/2014/main" id="{8584EFD7-5168-4AB7-AEC1-9719940976A4}"/>
              </a:ext>
            </a:extLst>
          </p:cNvPr>
          <p:cNvSpPr/>
          <p:nvPr/>
        </p:nvSpPr>
        <p:spPr>
          <a:xfrm>
            <a:off x="166185" y="6263613"/>
            <a:ext cx="461612"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36</a:t>
            </a:r>
            <a:endParaRPr lang="es-419" b="1" dirty="0"/>
          </a:p>
        </p:txBody>
      </p:sp>
      <p:pic>
        <p:nvPicPr>
          <p:cNvPr id="4" name="Imagen 3">
            <a:extLst>
              <a:ext uri="{FF2B5EF4-FFF2-40B4-BE49-F238E27FC236}">
                <a16:creationId xmlns:a16="http://schemas.microsoft.com/office/drawing/2014/main" id="{D2D03A25-5ADC-4DC1-8E50-92A1F617DA97}"/>
              </a:ext>
            </a:extLst>
          </p:cNvPr>
          <p:cNvPicPr>
            <a:picLocks noChangeAspect="1"/>
          </p:cNvPicPr>
          <p:nvPr/>
        </p:nvPicPr>
        <p:blipFill rotWithShape="1">
          <a:blip r:embed="rId2"/>
          <a:srcRect t="801" b="67738"/>
          <a:stretch/>
        </p:blipFill>
        <p:spPr>
          <a:xfrm>
            <a:off x="1285132" y="1186870"/>
            <a:ext cx="4625010" cy="2673164"/>
          </a:xfrm>
          <a:prstGeom prst="rect">
            <a:avLst/>
          </a:prstGeom>
        </p:spPr>
      </p:pic>
      <p:pic>
        <p:nvPicPr>
          <p:cNvPr id="13" name="Imagen 12">
            <a:extLst>
              <a:ext uri="{FF2B5EF4-FFF2-40B4-BE49-F238E27FC236}">
                <a16:creationId xmlns:a16="http://schemas.microsoft.com/office/drawing/2014/main" id="{DE4486A8-58F9-4918-A84F-512FAFA86EF4}"/>
              </a:ext>
            </a:extLst>
          </p:cNvPr>
          <p:cNvPicPr>
            <a:picLocks noChangeAspect="1"/>
          </p:cNvPicPr>
          <p:nvPr/>
        </p:nvPicPr>
        <p:blipFill rotWithShape="1">
          <a:blip r:embed="rId2"/>
          <a:srcRect t="31967" b="33729"/>
          <a:stretch/>
        </p:blipFill>
        <p:spPr>
          <a:xfrm>
            <a:off x="1280149" y="3860034"/>
            <a:ext cx="4625010" cy="2851485"/>
          </a:xfrm>
          <a:prstGeom prst="rect">
            <a:avLst/>
          </a:prstGeom>
        </p:spPr>
      </p:pic>
      <p:pic>
        <p:nvPicPr>
          <p:cNvPr id="5" name="Imagen 4">
            <a:extLst>
              <a:ext uri="{FF2B5EF4-FFF2-40B4-BE49-F238E27FC236}">
                <a16:creationId xmlns:a16="http://schemas.microsoft.com/office/drawing/2014/main" id="{E7879209-CB1D-4F02-92B9-CCA884AC485C}"/>
              </a:ext>
            </a:extLst>
          </p:cNvPr>
          <p:cNvPicPr>
            <a:picLocks noChangeAspect="1"/>
          </p:cNvPicPr>
          <p:nvPr/>
        </p:nvPicPr>
        <p:blipFill rotWithShape="1">
          <a:blip r:embed="rId3"/>
          <a:srcRect t="66556" b="287"/>
          <a:stretch/>
        </p:blipFill>
        <p:spPr>
          <a:xfrm>
            <a:off x="5905159" y="1186870"/>
            <a:ext cx="4629075" cy="2731987"/>
          </a:xfrm>
          <a:prstGeom prst="rect">
            <a:avLst/>
          </a:prstGeom>
        </p:spPr>
      </p:pic>
      <p:sp>
        <p:nvSpPr>
          <p:cNvPr id="19" name="!!a1">
            <a:extLst>
              <a:ext uri="{FF2B5EF4-FFF2-40B4-BE49-F238E27FC236}">
                <a16:creationId xmlns:a16="http://schemas.microsoft.com/office/drawing/2014/main" id="{F0DBEF5D-FE8D-41EB-9186-6B3D3069F559}"/>
              </a:ext>
            </a:extLst>
          </p:cNvPr>
          <p:cNvSpPr/>
          <p:nvPr/>
        </p:nvSpPr>
        <p:spPr>
          <a:xfrm>
            <a:off x="6286857" y="4315021"/>
            <a:ext cx="1082919" cy="360000"/>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fontAlgn="ctr">
              <a:spcBef>
                <a:spcPts val="600"/>
              </a:spcBef>
              <a:spcAft>
                <a:spcPts val="600"/>
              </a:spcAft>
            </a:pPr>
            <a:r>
              <a:rPr lang="es-ES" sz="2400" i="0" u="none" strike="noStrike" dirty="0">
                <a:effectLst/>
              </a:rPr>
              <a:t>G’</a:t>
            </a:r>
            <a:endParaRPr lang="es-419" sz="2400" i="0" u="none" strike="noStrike" dirty="0">
              <a:effectLst/>
            </a:endParaRPr>
          </a:p>
        </p:txBody>
      </p:sp>
      <p:sp>
        <p:nvSpPr>
          <p:cNvPr id="20" name="!!a2">
            <a:extLst>
              <a:ext uri="{FF2B5EF4-FFF2-40B4-BE49-F238E27FC236}">
                <a16:creationId xmlns:a16="http://schemas.microsoft.com/office/drawing/2014/main" id="{5ED8441E-DCC9-4AC5-915F-96B833EAAADC}"/>
              </a:ext>
            </a:extLst>
          </p:cNvPr>
          <p:cNvSpPr/>
          <p:nvPr/>
        </p:nvSpPr>
        <p:spPr>
          <a:xfrm>
            <a:off x="6286857" y="5317173"/>
            <a:ext cx="1082919" cy="360000"/>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fontAlgn="ctr">
              <a:spcBef>
                <a:spcPts val="600"/>
              </a:spcBef>
              <a:spcAft>
                <a:spcPts val="600"/>
              </a:spcAft>
            </a:pPr>
            <a:r>
              <a:rPr lang="es-ES" sz="2400" i="0" u="none" strike="noStrike" dirty="0">
                <a:effectLst/>
              </a:rPr>
              <a:t>G’’</a:t>
            </a:r>
            <a:endParaRPr lang="es-419" sz="2400" i="0" u="none" strike="noStrike" dirty="0">
              <a:effectLst/>
            </a:endParaRPr>
          </a:p>
        </p:txBody>
      </p:sp>
      <p:pic>
        <p:nvPicPr>
          <p:cNvPr id="21" name="!!Imagen 33">
            <a:extLst>
              <a:ext uri="{FF2B5EF4-FFF2-40B4-BE49-F238E27FC236}">
                <a16:creationId xmlns:a16="http://schemas.microsoft.com/office/drawing/2014/main" id="{D4073ACA-988F-4D75-8FBC-FC6D866F35C8}"/>
              </a:ext>
            </a:extLst>
          </p:cNvPr>
          <p:cNvPicPr>
            <a:picLocks noChangeAspect="1"/>
          </p:cNvPicPr>
          <p:nvPr/>
        </p:nvPicPr>
        <p:blipFill>
          <a:blip r:embed="rId4"/>
          <a:stretch>
            <a:fillRect/>
          </a:stretch>
        </p:blipFill>
        <p:spPr>
          <a:xfrm>
            <a:off x="6678972" y="4736806"/>
            <a:ext cx="4298052" cy="251482"/>
          </a:xfrm>
          <a:prstGeom prst="rect">
            <a:avLst/>
          </a:prstGeom>
        </p:spPr>
      </p:pic>
      <p:pic>
        <p:nvPicPr>
          <p:cNvPr id="22" name="!!Imagen 34">
            <a:extLst>
              <a:ext uri="{FF2B5EF4-FFF2-40B4-BE49-F238E27FC236}">
                <a16:creationId xmlns:a16="http://schemas.microsoft.com/office/drawing/2014/main" id="{CF9194BC-F640-41CA-991B-2A4992B790ED}"/>
              </a:ext>
            </a:extLst>
          </p:cNvPr>
          <p:cNvPicPr>
            <a:picLocks noChangeAspect="1"/>
          </p:cNvPicPr>
          <p:nvPr/>
        </p:nvPicPr>
        <p:blipFill>
          <a:blip r:embed="rId5"/>
          <a:stretch>
            <a:fillRect/>
          </a:stretch>
        </p:blipFill>
        <p:spPr>
          <a:xfrm>
            <a:off x="6676085" y="5740944"/>
            <a:ext cx="4298053" cy="280968"/>
          </a:xfrm>
          <a:prstGeom prst="rect">
            <a:avLst/>
          </a:prstGeom>
        </p:spPr>
      </p:pic>
    </p:spTree>
    <p:extLst>
      <p:ext uri="{BB962C8B-B14F-4D97-AF65-F5344CB8AC3E}">
        <p14:creationId xmlns:p14="http://schemas.microsoft.com/office/powerpoint/2010/main" val="2626160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esquinas redondeadas 9">
            <a:extLst>
              <a:ext uri="{FF2B5EF4-FFF2-40B4-BE49-F238E27FC236}">
                <a16:creationId xmlns:a16="http://schemas.microsoft.com/office/drawing/2014/main" id="{598FAD34-AF70-47E5-873E-D87D72B6C351}"/>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Resultados</a:t>
            </a:r>
            <a:endParaRPr lang="es-419" sz="2400" b="1" dirty="0">
              <a:effectLst/>
              <a:latin typeface="Calibri" panose="020F0502020204030204" pitchFamily="34" charset="0"/>
            </a:endParaRPr>
          </a:p>
        </p:txBody>
      </p:sp>
      <p:sp>
        <p:nvSpPr>
          <p:cNvPr id="12" name="!!nro">
            <a:extLst>
              <a:ext uri="{FF2B5EF4-FFF2-40B4-BE49-F238E27FC236}">
                <a16:creationId xmlns:a16="http://schemas.microsoft.com/office/drawing/2014/main" id="{8584EFD7-5168-4AB7-AEC1-9719940976A4}"/>
              </a:ext>
            </a:extLst>
          </p:cNvPr>
          <p:cNvSpPr/>
          <p:nvPr/>
        </p:nvSpPr>
        <p:spPr>
          <a:xfrm>
            <a:off x="166185" y="6263613"/>
            <a:ext cx="461612"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37</a:t>
            </a:r>
            <a:endParaRPr lang="es-419" b="1" dirty="0"/>
          </a:p>
        </p:txBody>
      </p:sp>
      <p:pic>
        <p:nvPicPr>
          <p:cNvPr id="11" name="Imagen 10">
            <a:extLst>
              <a:ext uri="{FF2B5EF4-FFF2-40B4-BE49-F238E27FC236}">
                <a16:creationId xmlns:a16="http://schemas.microsoft.com/office/drawing/2014/main" id="{C6752AD3-963D-4AB7-BFBD-C085EB8C4F36}"/>
              </a:ext>
            </a:extLst>
          </p:cNvPr>
          <p:cNvPicPr>
            <a:picLocks noChangeAspect="1"/>
          </p:cNvPicPr>
          <p:nvPr/>
        </p:nvPicPr>
        <p:blipFill>
          <a:blip r:embed="rId2"/>
          <a:stretch>
            <a:fillRect/>
          </a:stretch>
        </p:blipFill>
        <p:spPr>
          <a:xfrm>
            <a:off x="10465926" y="141748"/>
            <a:ext cx="1630821" cy="640135"/>
          </a:xfrm>
          <a:prstGeom prst="rect">
            <a:avLst/>
          </a:prstGeom>
        </p:spPr>
      </p:pic>
      <p:pic>
        <p:nvPicPr>
          <p:cNvPr id="13" name="Imagen 12">
            <a:extLst>
              <a:ext uri="{FF2B5EF4-FFF2-40B4-BE49-F238E27FC236}">
                <a16:creationId xmlns:a16="http://schemas.microsoft.com/office/drawing/2014/main" id="{DE4486A8-58F9-4918-A84F-512FAFA86EF4}"/>
              </a:ext>
            </a:extLst>
          </p:cNvPr>
          <p:cNvPicPr>
            <a:picLocks noChangeAspect="1"/>
          </p:cNvPicPr>
          <p:nvPr/>
        </p:nvPicPr>
        <p:blipFill rotWithShape="1">
          <a:blip r:embed="rId3"/>
          <a:srcRect t="31967" b="33729"/>
          <a:stretch/>
        </p:blipFill>
        <p:spPr>
          <a:xfrm>
            <a:off x="-1" y="1190197"/>
            <a:ext cx="5707293" cy="3518751"/>
          </a:xfrm>
          <a:prstGeom prst="rect">
            <a:avLst/>
          </a:prstGeom>
        </p:spPr>
      </p:pic>
      <p:sp>
        <p:nvSpPr>
          <p:cNvPr id="7" name="!!obj4">
            <a:extLst>
              <a:ext uri="{FF2B5EF4-FFF2-40B4-BE49-F238E27FC236}">
                <a16:creationId xmlns:a16="http://schemas.microsoft.com/office/drawing/2014/main" id="{DE9AA8D6-AD4C-4847-BF13-E0A20C794A3F}"/>
              </a:ext>
            </a:extLst>
          </p:cNvPr>
          <p:cNvSpPr/>
          <p:nvPr/>
        </p:nvSpPr>
        <p:spPr>
          <a:xfrm rot="20609221">
            <a:off x="3068272" y="2713434"/>
            <a:ext cx="1579962" cy="747133"/>
          </a:xfrm>
          <a:prstGeom prst="donut">
            <a:avLst>
              <a:gd name="adj" fmla="val 7800"/>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fontAlgn="ctr">
              <a:spcBef>
                <a:spcPts val="600"/>
              </a:spcBef>
              <a:spcAft>
                <a:spcPts val="600"/>
              </a:spcAft>
              <a:buFont typeface="Arial" panose="020B0604020202020204" pitchFamily="34" charset="0"/>
              <a:buChar char="•"/>
            </a:pPr>
            <a:endParaRPr lang="es-419" sz="2400" i="0" u="none" strike="noStrike" dirty="0">
              <a:effectLst/>
            </a:endParaRPr>
          </a:p>
        </p:txBody>
      </p:sp>
      <p:sp>
        <p:nvSpPr>
          <p:cNvPr id="8" name="Rectángulo: esquinas redondeadas 7">
            <a:extLst>
              <a:ext uri="{FF2B5EF4-FFF2-40B4-BE49-F238E27FC236}">
                <a16:creationId xmlns:a16="http://schemas.microsoft.com/office/drawing/2014/main" id="{9E3DBB6E-BFED-4E55-B2FF-AC73B6AF0998}"/>
              </a:ext>
            </a:extLst>
          </p:cNvPr>
          <p:cNvSpPr/>
          <p:nvPr/>
        </p:nvSpPr>
        <p:spPr>
          <a:xfrm>
            <a:off x="4511791" y="1774522"/>
            <a:ext cx="1561104" cy="638876"/>
          </a:xfrm>
          <a:prstGeom prst="roundRect">
            <a:avLst>
              <a:gd name="adj" fmla="val 10231"/>
            </a:avLst>
          </a:prstGeom>
          <a:solidFill>
            <a:srgbClr val="EF904F"/>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rgbClr val="000000"/>
                </a:solidFill>
              </a:rPr>
              <a:t>Desviación en los datos de la copa 2</a:t>
            </a:r>
          </a:p>
        </p:txBody>
      </p:sp>
      <p:sp>
        <p:nvSpPr>
          <p:cNvPr id="14" name="!!obj4">
            <a:extLst>
              <a:ext uri="{FF2B5EF4-FFF2-40B4-BE49-F238E27FC236}">
                <a16:creationId xmlns:a16="http://schemas.microsoft.com/office/drawing/2014/main" id="{5E669F14-D532-4F7E-B318-89D8C6E06B2B}"/>
              </a:ext>
            </a:extLst>
          </p:cNvPr>
          <p:cNvSpPr/>
          <p:nvPr/>
        </p:nvSpPr>
        <p:spPr>
          <a:xfrm>
            <a:off x="1037044" y="4943046"/>
            <a:ext cx="461612" cy="280968"/>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spcBef>
                <a:spcPts val="600"/>
              </a:spcBef>
              <a:spcAft>
                <a:spcPts val="600"/>
              </a:spcAft>
            </a:pPr>
            <a:r>
              <a:rPr lang="es-ES" sz="1600" i="0" u="none" strike="noStrike" dirty="0">
                <a:effectLst/>
              </a:rPr>
              <a:t>G’</a:t>
            </a:r>
            <a:endParaRPr lang="es-419" sz="1600" i="0" u="none" strike="noStrike" dirty="0">
              <a:effectLst/>
            </a:endParaRPr>
          </a:p>
        </p:txBody>
      </p:sp>
      <p:sp>
        <p:nvSpPr>
          <p:cNvPr id="15" name="!!obj4">
            <a:extLst>
              <a:ext uri="{FF2B5EF4-FFF2-40B4-BE49-F238E27FC236}">
                <a16:creationId xmlns:a16="http://schemas.microsoft.com/office/drawing/2014/main" id="{AAC151F2-29B5-4562-98AA-3EBBA9A3DDB9}"/>
              </a:ext>
            </a:extLst>
          </p:cNvPr>
          <p:cNvSpPr/>
          <p:nvPr/>
        </p:nvSpPr>
        <p:spPr>
          <a:xfrm>
            <a:off x="1037044" y="5716592"/>
            <a:ext cx="461612" cy="280968"/>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spcBef>
                <a:spcPts val="600"/>
              </a:spcBef>
              <a:spcAft>
                <a:spcPts val="600"/>
              </a:spcAft>
            </a:pPr>
            <a:r>
              <a:rPr lang="es-ES" sz="1600" i="0" u="none" strike="noStrike" dirty="0">
                <a:effectLst/>
              </a:rPr>
              <a:t>G’’</a:t>
            </a:r>
            <a:endParaRPr lang="es-419" sz="1600" i="0" u="none" strike="noStrike" dirty="0">
              <a:effectLst/>
            </a:endParaRPr>
          </a:p>
        </p:txBody>
      </p:sp>
      <p:pic>
        <p:nvPicPr>
          <p:cNvPr id="16" name="Imagen 15">
            <a:extLst>
              <a:ext uri="{FF2B5EF4-FFF2-40B4-BE49-F238E27FC236}">
                <a16:creationId xmlns:a16="http://schemas.microsoft.com/office/drawing/2014/main" id="{8162B1F3-264C-4845-9F77-80008EC49B4B}"/>
              </a:ext>
            </a:extLst>
          </p:cNvPr>
          <p:cNvPicPr>
            <a:picLocks noChangeAspect="1"/>
          </p:cNvPicPr>
          <p:nvPr/>
        </p:nvPicPr>
        <p:blipFill>
          <a:blip r:embed="rId4"/>
          <a:stretch>
            <a:fillRect/>
          </a:stretch>
        </p:blipFill>
        <p:spPr>
          <a:xfrm>
            <a:off x="1183246" y="5275733"/>
            <a:ext cx="3978565" cy="232789"/>
          </a:xfrm>
          <a:prstGeom prst="rect">
            <a:avLst/>
          </a:prstGeom>
        </p:spPr>
      </p:pic>
      <p:pic>
        <p:nvPicPr>
          <p:cNvPr id="17" name="Imagen 16">
            <a:extLst>
              <a:ext uri="{FF2B5EF4-FFF2-40B4-BE49-F238E27FC236}">
                <a16:creationId xmlns:a16="http://schemas.microsoft.com/office/drawing/2014/main" id="{DD80FDC3-6105-4F92-B509-12DFC9E7C61E}"/>
              </a:ext>
            </a:extLst>
          </p:cNvPr>
          <p:cNvPicPr>
            <a:picLocks noChangeAspect="1"/>
          </p:cNvPicPr>
          <p:nvPr/>
        </p:nvPicPr>
        <p:blipFill>
          <a:blip r:embed="rId5"/>
          <a:stretch>
            <a:fillRect/>
          </a:stretch>
        </p:blipFill>
        <p:spPr>
          <a:xfrm>
            <a:off x="1183246" y="6056152"/>
            <a:ext cx="3978565" cy="260083"/>
          </a:xfrm>
          <a:prstGeom prst="rect">
            <a:avLst/>
          </a:prstGeom>
        </p:spPr>
      </p:pic>
      <p:pic>
        <p:nvPicPr>
          <p:cNvPr id="21" name="Imagen 20">
            <a:extLst>
              <a:ext uri="{FF2B5EF4-FFF2-40B4-BE49-F238E27FC236}">
                <a16:creationId xmlns:a16="http://schemas.microsoft.com/office/drawing/2014/main" id="{612B4476-08B2-44CA-AB96-8817344D28C2}"/>
              </a:ext>
            </a:extLst>
          </p:cNvPr>
          <p:cNvPicPr>
            <a:picLocks noChangeAspect="1"/>
          </p:cNvPicPr>
          <p:nvPr/>
        </p:nvPicPr>
        <p:blipFill rotWithShape="1">
          <a:blip r:embed="rId6"/>
          <a:srcRect l="8932" t="22231" r="14958" b="10077"/>
          <a:stretch/>
        </p:blipFill>
        <p:spPr>
          <a:xfrm>
            <a:off x="6603457" y="131295"/>
            <a:ext cx="4834670" cy="3286455"/>
          </a:xfrm>
          <a:prstGeom prst="rect">
            <a:avLst/>
          </a:prstGeom>
        </p:spPr>
      </p:pic>
      <p:pic>
        <p:nvPicPr>
          <p:cNvPr id="25" name="Imagen 24">
            <a:extLst>
              <a:ext uri="{FF2B5EF4-FFF2-40B4-BE49-F238E27FC236}">
                <a16:creationId xmlns:a16="http://schemas.microsoft.com/office/drawing/2014/main" id="{2E81C23C-4E70-48C3-9A07-06050A980256}"/>
              </a:ext>
            </a:extLst>
          </p:cNvPr>
          <p:cNvPicPr>
            <a:picLocks noChangeAspect="1"/>
          </p:cNvPicPr>
          <p:nvPr/>
        </p:nvPicPr>
        <p:blipFill rotWithShape="1">
          <a:blip r:embed="rId7"/>
          <a:srcRect l="9997" t="15043" r="11865" b="16830"/>
          <a:stretch/>
        </p:blipFill>
        <p:spPr>
          <a:xfrm>
            <a:off x="6603457" y="3445231"/>
            <a:ext cx="4963407" cy="3307598"/>
          </a:xfrm>
          <a:prstGeom prst="rect">
            <a:avLst/>
          </a:prstGeom>
        </p:spPr>
      </p:pic>
    </p:spTree>
    <p:extLst>
      <p:ext uri="{BB962C8B-B14F-4D97-AF65-F5344CB8AC3E}">
        <p14:creationId xmlns:p14="http://schemas.microsoft.com/office/powerpoint/2010/main" val="3633221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2">
            <a:extLst>
              <a:ext uri="{FF2B5EF4-FFF2-40B4-BE49-F238E27FC236}">
                <a16:creationId xmlns:a16="http://schemas.microsoft.com/office/drawing/2014/main" id="{FB1EFC9C-B84C-4BCC-883F-0E080E541DE4}"/>
              </a:ext>
            </a:extLst>
          </p:cNvPr>
          <p:cNvSpPr/>
          <p:nvPr/>
        </p:nvSpPr>
        <p:spPr>
          <a:xfrm>
            <a:off x="9357988" y="3631490"/>
            <a:ext cx="1110464" cy="2539642"/>
          </a:xfrm>
          <a:prstGeom prst="flowChartAlternateProcess">
            <a:avLst/>
          </a:prstGeom>
          <a:solidFill>
            <a:srgbClr val="EF904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fontAlgn="ctr">
              <a:spcBef>
                <a:spcPts val="600"/>
              </a:spcBef>
              <a:spcAft>
                <a:spcPts val="600"/>
              </a:spcAft>
              <a:buFont typeface="Arial" panose="020B0604020202020204" pitchFamily="34" charset="0"/>
              <a:buChar char="•"/>
            </a:pPr>
            <a:endParaRPr lang="es-419" sz="2400" i="0" u="none" strike="noStrike" dirty="0">
              <a:effectLst/>
            </a:endParaRPr>
          </a:p>
        </p:txBody>
      </p:sp>
      <p:sp>
        <p:nvSpPr>
          <p:cNvPr id="14" name="!!a1">
            <a:extLst>
              <a:ext uri="{FF2B5EF4-FFF2-40B4-BE49-F238E27FC236}">
                <a16:creationId xmlns:a16="http://schemas.microsoft.com/office/drawing/2014/main" id="{A5E203CA-BCD6-4EDE-B3AC-2DDF006FFB83}"/>
              </a:ext>
            </a:extLst>
          </p:cNvPr>
          <p:cNvSpPr/>
          <p:nvPr/>
        </p:nvSpPr>
        <p:spPr>
          <a:xfrm>
            <a:off x="7954385" y="2411747"/>
            <a:ext cx="1020832" cy="3759385"/>
          </a:xfrm>
          <a:prstGeom prst="roundRect">
            <a:avLst>
              <a:gd name="adj" fmla="val 19251"/>
            </a:avLst>
          </a:prstGeom>
          <a:solidFill>
            <a:srgbClr val="EF904F"/>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000000"/>
              </a:solidFill>
            </a:endParaRPr>
          </a:p>
        </p:txBody>
      </p:sp>
      <p:pic>
        <p:nvPicPr>
          <p:cNvPr id="7" name="Imagen 6">
            <a:extLst>
              <a:ext uri="{FF2B5EF4-FFF2-40B4-BE49-F238E27FC236}">
                <a16:creationId xmlns:a16="http://schemas.microsoft.com/office/drawing/2014/main" id="{6472D53E-973E-4AE4-985E-AB9B196B4EC1}"/>
              </a:ext>
            </a:extLst>
          </p:cNvPr>
          <p:cNvPicPr/>
          <p:nvPr/>
        </p:nvPicPr>
        <p:blipFill rotWithShape="1">
          <a:blip r:embed="rId2"/>
          <a:srcRect l="1096" t="1136"/>
          <a:stretch/>
        </p:blipFill>
        <p:spPr bwMode="auto">
          <a:xfrm>
            <a:off x="1125185" y="1357996"/>
            <a:ext cx="6331536" cy="4384700"/>
          </a:xfrm>
          <a:prstGeom prst="rect">
            <a:avLst/>
          </a:prstGeom>
          <a:ln>
            <a:noFill/>
          </a:ln>
          <a:extLst>
            <a:ext uri="{53640926-AAD7-44D8-BBD7-CCE9431645EC}">
              <a14:shadowObscured xmlns:a14="http://schemas.microsoft.com/office/drawing/2010/main"/>
            </a:ext>
          </a:extLst>
        </p:spPr>
      </p:pic>
      <p:sp>
        <p:nvSpPr>
          <p:cNvPr id="11" name="Rectángulo: esquinas redondeadas 10">
            <a:extLst>
              <a:ext uri="{FF2B5EF4-FFF2-40B4-BE49-F238E27FC236}">
                <a16:creationId xmlns:a16="http://schemas.microsoft.com/office/drawing/2014/main" id="{5E8D9508-8A0E-430E-9F78-ADC97A5386A9}"/>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Resultados</a:t>
            </a:r>
            <a:endParaRPr lang="es-419" sz="2400" b="1" dirty="0">
              <a:effectLst/>
              <a:latin typeface="Calibri" panose="020F0502020204030204" pitchFamily="34" charset="0"/>
            </a:endParaRPr>
          </a:p>
        </p:txBody>
      </p:sp>
      <p:pic>
        <p:nvPicPr>
          <p:cNvPr id="5" name="Imagen 4">
            <a:extLst>
              <a:ext uri="{FF2B5EF4-FFF2-40B4-BE49-F238E27FC236}">
                <a16:creationId xmlns:a16="http://schemas.microsoft.com/office/drawing/2014/main" id="{30AF3EB8-FB7F-4313-9184-D5B55707C915}"/>
              </a:ext>
            </a:extLst>
          </p:cNvPr>
          <p:cNvPicPr>
            <a:picLocks noChangeAspect="1"/>
          </p:cNvPicPr>
          <p:nvPr/>
        </p:nvPicPr>
        <p:blipFill>
          <a:blip r:embed="rId3"/>
          <a:stretch>
            <a:fillRect/>
          </a:stretch>
        </p:blipFill>
        <p:spPr>
          <a:xfrm>
            <a:off x="7958288" y="4817584"/>
            <a:ext cx="1019584" cy="1359446"/>
          </a:xfrm>
          <a:prstGeom prst="rect">
            <a:avLst/>
          </a:prstGeom>
        </p:spPr>
      </p:pic>
      <p:pic>
        <p:nvPicPr>
          <p:cNvPr id="6" name="Imagen 5">
            <a:extLst>
              <a:ext uri="{FF2B5EF4-FFF2-40B4-BE49-F238E27FC236}">
                <a16:creationId xmlns:a16="http://schemas.microsoft.com/office/drawing/2014/main" id="{C817E520-8E26-4BF2-9DA2-FF9F1AFA2C86}"/>
              </a:ext>
            </a:extLst>
          </p:cNvPr>
          <p:cNvPicPr>
            <a:picLocks noChangeAspect="1"/>
          </p:cNvPicPr>
          <p:nvPr/>
        </p:nvPicPr>
        <p:blipFill rotWithShape="1">
          <a:blip r:embed="rId4"/>
          <a:srcRect l="26862" t="10677" r="31969" b="22124"/>
          <a:stretch/>
        </p:blipFill>
        <p:spPr>
          <a:xfrm>
            <a:off x="9360643" y="4817584"/>
            <a:ext cx="1110464" cy="1359446"/>
          </a:xfrm>
          <a:prstGeom prst="rect">
            <a:avLst/>
          </a:prstGeom>
        </p:spPr>
      </p:pic>
      <p:sp>
        <p:nvSpPr>
          <p:cNvPr id="8" name="CuadroTexto 7">
            <a:extLst>
              <a:ext uri="{FF2B5EF4-FFF2-40B4-BE49-F238E27FC236}">
                <a16:creationId xmlns:a16="http://schemas.microsoft.com/office/drawing/2014/main" id="{0632A0F8-8DDF-4127-9899-E37A0C7E5360}"/>
              </a:ext>
            </a:extLst>
          </p:cNvPr>
          <p:cNvSpPr txBox="1"/>
          <p:nvPr/>
        </p:nvSpPr>
        <p:spPr>
          <a:xfrm>
            <a:off x="8063898" y="3631490"/>
            <a:ext cx="801805" cy="369332"/>
          </a:xfrm>
          <a:prstGeom prst="rect">
            <a:avLst/>
          </a:prstGeom>
          <a:noFill/>
        </p:spPr>
        <p:txBody>
          <a:bodyPr wrap="square">
            <a:spAutoFit/>
          </a:bodyPr>
          <a:lstStyle/>
          <a:p>
            <a:r>
              <a:rPr lang="es-EC" sz="1800" b="1" dirty="0">
                <a:effectLst/>
                <a:latin typeface="Calibri" panose="020F0502020204030204" pitchFamily="34" charset="0"/>
                <a:ea typeface="Calibri" panose="020F0502020204030204" pitchFamily="34" charset="0"/>
              </a:rPr>
              <a:t>2.07%</a:t>
            </a:r>
            <a:endParaRPr lang="es-419" b="1" dirty="0"/>
          </a:p>
        </p:txBody>
      </p:sp>
      <p:sp>
        <p:nvSpPr>
          <p:cNvPr id="10" name="CuadroTexto 9">
            <a:extLst>
              <a:ext uri="{FF2B5EF4-FFF2-40B4-BE49-F238E27FC236}">
                <a16:creationId xmlns:a16="http://schemas.microsoft.com/office/drawing/2014/main" id="{E421A541-5EBD-44AB-B4D1-AACC77504504}"/>
              </a:ext>
            </a:extLst>
          </p:cNvPr>
          <p:cNvSpPr txBox="1"/>
          <p:nvPr/>
        </p:nvSpPr>
        <p:spPr>
          <a:xfrm>
            <a:off x="9521929" y="4106773"/>
            <a:ext cx="782581" cy="369332"/>
          </a:xfrm>
          <a:prstGeom prst="rect">
            <a:avLst/>
          </a:prstGeom>
          <a:noFill/>
        </p:spPr>
        <p:txBody>
          <a:bodyPr wrap="square">
            <a:spAutoFit/>
          </a:bodyPr>
          <a:lstStyle/>
          <a:p>
            <a:r>
              <a:rPr lang="es-EC" sz="1800" b="1" dirty="0">
                <a:effectLst/>
                <a:latin typeface="Calibri" panose="020F0502020204030204" pitchFamily="34" charset="0"/>
                <a:ea typeface="Calibri" panose="020F0502020204030204" pitchFamily="34" charset="0"/>
              </a:rPr>
              <a:t>0.96% </a:t>
            </a:r>
            <a:endParaRPr lang="es-419" b="1" dirty="0"/>
          </a:p>
        </p:txBody>
      </p:sp>
      <p:sp>
        <p:nvSpPr>
          <p:cNvPr id="15" name="!!nro">
            <a:extLst>
              <a:ext uri="{FF2B5EF4-FFF2-40B4-BE49-F238E27FC236}">
                <a16:creationId xmlns:a16="http://schemas.microsoft.com/office/drawing/2014/main" id="{8AB212D4-11B5-4891-B5B1-106E09BA8AC5}"/>
              </a:ext>
            </a:extLst>
          </p:cNvPr>
          <p:cNvSpPr/>
          <p:nvPr/>
        </p:nvSpPr>
        <p:spPr>
          <a:xfrm>
            <a:off x="166185" y="6263613"/>
            <a:ext cx="493788"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38</a:t>
            </a:r>
            <a:endParaRPr lang="es-419" b="1" dirty="0"/>
          </a:p>
        </p:txBody>
      </p:sp>
      <p:pic>
        <p:nvPicPr>
          <p:cNvPr id="12" name="Imagen 11">
            <a:extLst>
              <a:ext uri="{FF2B5EF4-FFF2-40B4-BE49-F238E27FC236}">
                <a16:creationId xmlns:a16="http://schemas.microsoft.com/office/drawing/2014/main" id="{5FB6F380-1C73-4D53-987C-3A3B7D0E8A91}"/>
              </a:ext>
            </a:extLst>
          </p:cNvPr>
          <p:cNvPicPr>
            <a:picLocks noChangeAspect="1"/>
          </p:cNvPicPr>
          <p:nvPr/>
        </p:nvPicPr>
        <p:blipFill>
          <a:blip r:embed="rId5"/>
          <a:stretch>
            <a:fillRect/>
          </a:stretch>
        </p:blipFill>
        <p:spPr>
          <a:xfrm>
            <a:off x="1125185" y="5810990"/>
            <a:ext cx="6331536" cy="366040"/>
          </a:xfrm>
          <a:prstGeom prst="rect">
            <a:avLst/>
          </a:prstGeom>
        </p:spPr>
      </p:pic>
    </p:spTree>
    <p:extLst>
      <p:ext uri="{BB962C8B-B14F-4D97-AF65-F5344CB8AC3E}">
        <p14:creationId xmlns:p14="http://schemas.microsoft.com/office/powerpoint/2010/main" val="2469577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1">
            <a:extLst>
              <a:ext uri="{FF2B5EF4-FFF2-40B4-BE49-F238E27FC236}">
                <a16:creationId xmlns:a16="http://schemas.microsoft.com/office/drawing/2014/main" id="{01250B73-1A88-44EF-B73A-FD968569199F}"/>
              </a:ext>
            </a:extLst>
          </p:cNvPr>
          <p:cNvSpPr/>
          <p:nvPr/>
        </p:nvSpPr>
        <p:spPr>
          <a:xfrm>
            <a:off x="432747" y="1752035"/>
            <a:ext cx="1080000" cy="1080000"/>
          </a:xfrm>
          <a:custGeom>
            <a:avLst/>
            <a:gdLst>
              <a:gd name="connsiteX0" fmla="*/ 203981 w 407964"/>
              <a:gd name="connsiteY0" fmla="*/ 113982 h 407964"/>
              <a:gd name="connsiteX1" fmla="*/ 293981 w 407964"/>
              <a:gd name="connsiteY1" fmla="*/ 203982 h 407964"/>
              <a:gd name="connsiteX2" fmla="*/ 203981 w 407964"/>
              <a:gd name="connsiteY2" fmla="*/ 293982 h 407964"/>
              <a:gd name="connsiteX3" fmla="*/ 113981 w 407964"/>
              <a:gd name="connsiteY3" fmla="*/ 203982 h 407964"/>
              <a:gd name="connsiteX4" fmla="*/ 203981 w 407964"/>
              <a:gd name="connsiteY4" fmla="*/ 113982 h 407964"/>
              <a:gd name="connsiteX5" fmla="*/ 203981 w 407964"/>
              <a:gd name="connsiteY5" fmla="*/ 49196 h 407964"/>
              <a:gd name="connsiteX6" fmla="*/ 49196 w 407964"/>
              <a:gd name="connsiteY6" fmla="*/ 203982 h 407964"/>
              <a:gd name="connsiteX7" fmla="*/ 203981 w 407964"/>
              <a:gd name="connsiteY7" fmla="*/ 358768 h 407964"/>
              <a:gd name="connsiteX8" fmla="*/ 358766 w 407964"/>
              <a:gd name="connsiteY8" fmla="*/ 203982 h 407964"/>
              <a:gd name="connsiteX9" fmla="*/ 203981 w 407964"/>
              <a:gd name="connsiteY9" fmla="*/ 49196 h 407964"/>
              <a:gd name="connsiteX10" fmla="*/ 203982 w 407964"/>
              <a:gd name="connsiteY10" fmla="*/ 0 h 407964"/>
              <a:gd name="connsiteX11" fmla="*/ 407964 w 407964"/>
              <a:gd name="connsiteY11" fmla="*/ 203982 h 407964"/>
              <a:gd name="connsiteX12" fmla="*/ 203982 w 407964"/>
              <a:gd name="connsiteY12" fmla="*/ 407964 h 407964"/>
              <a:gd name="connsiteX13" fmla="*/ 0 w 407964"/>
              <a:gd name="connsiteY13" fmla="*/ 203982 h 407964"/>
              <a:gd name="connsiteX14" fmla="*/ 203982 w 407964"/>
              <a:gd name="connsiteY14" fmla="*/ 0 h 40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7964" h="407964">
                <a:moveTo>
                  <a:pt x="203981" y="113982"/>
                </a:moveTo>
                <a:cubicBezTo>
                  <a:pt x="253687" y="113982"/>
                  <a:pt x="293981" y="154276"/>
                  <a:pt x="293981" y="203982"/>
                </a:cubicBezTo>
                <a:cubicBezTo>
                  <a:pt x="293981" y="253688"/>
                  <a:pt x="253687" y="293982"/>
                  <a:pt x="203981" y="293982"/>
                </a:cubicBezTo>
                <a:cubicBezTo>
                  <a:pt x="154275" y="293982"/>
                  <a:pt x="113981" y="253688"/>
                  <a:pt x="113981" y="203982"/>
                </a:cubicBezTo>
                <a:cubicBezTo>
                  <a:pt x="113981" y="154276"/>
                  <a:pt x="154275" y="113982"/>
                  <a:pt x="203981" y="113982"/>
                </a:cubicBezTo>
                <a:close/>
                <a:moveTo>
                  <a:pt x="203981" y="49196"/>
                </a:moveTo>
                <a:cubicBezTo>
                  <a:pt x="118496" y="49196"/>
                  <a:pt x="49196" y="118496"/>
                  <a:pt x="49196" y="203982"/>
                </a:cubicBezTo>
                <a:cubicBezTo>
                  <a:pt x="49196" y="289468"/>
                  <a:pt x="118496" y="358768"/>
                  <a:pt x="203981" y="358768"/>
                </a:cubicBezTo>
                <a:cubicBezTo>
                  <a:pt x="289466" y="358768"/>
                  <a:pt x="358766" y="289468"/>
                  <a:pt x="358766" y="203982"/>
                </a:cubicBezTo>
                <a:cubicBezTo>
                  <a:pt x="358766" y="118496"/>
                  <a:pt x="289466" y="49196"/>
                  <a:pt x="203981" y="49196"/>
                </a:cubicBezTo>
                <a:close/>
                <a:moveTo>
                  <a:pt x="203982" y="0"/>
                </a:moveTo>
                <a:cubicBezTo>
                  <a:pt x="316638" y="0"/>
                  <a:pt x="407964" y="91326"/>
                  <a:pt x="407964" y="203982"/>
                </a:cubicBezTo>
                <a:cubicBezTo>
                  <a:pt x="407964" y="316638"/>
                  <a:pt x="316638" y="407964"/>
                  <a:pt x="203982" y="407964"/>
                </a:cubicBezTo>
                <a:cubicBezTo>
                  <a:pt x="91326" y="407964"/>
                  <a:pt x="0" y="316638"/>
                  <a:pt x="0" y="203982"/>
                </a:cubicBezTo>
                <a:cubicBezTo>
                  <a:pt x="0" y="91326"/>
                  <a:pt x="91326" y="0"/>
                  <a:pt x="203982" y="0"/>
                </a:cubicBezTo>
                <a:close/>
              </a:path>
            </a:pathLst>
          </a:custGeom>
          <a:solidFill>
            <a:srgbClr val="EF904F"/>
          </a:solidFill>
          <a:ln>
            <a:solidFill>
              <a:srgbClr val="EF90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419"/>
          </a:p>
        </p:txBody>
      </p:sp>
      <p:sp>
        <p:nvSpPr>
          <p:cNvPr id="28" name="Rectángulo: esquinas redondeadas 27">
            <a:extLst>
              <a:ext uri="{FF2B5EF4-FFF2-40B4-BE49-F238E27FC236}">
                <a16:creationId xmlns:a16="http://schemas.microsoft.com/office/drawing/2014/main" id="{D0393D63-A8F9-43CE-B3EC-860F3218EFA5}"/>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Objetivos del proyecto</a:t>
            </a:r>
            <a:endParaRPr lang="es-419" sz="2400" b="1" dirty="0">
              <a:effectLst/>
              <a:latin typeface="Calibri" panose="020F0502020204030204" pitchFamily="34" charset="0"/>
            </a:endParaRPr>
          </a:p>
        </p:txBody>
      </p:sp>
      <p:sp>
        <p:nvSpPr>
          <p:cNvPr id="19" name="!!obj1">
            <a:extLst>
              <a:ext uri="{FF2B5EF4-FFF2-40B4-BE49-F238E27FC236}">
                <a16:creationId xmlns:a16="http://schemas.microsoft.com/office/drawing/2014/main" id="{E34C9F7A-3EA6-40BC-8275-9F8460800320}"/>
              </a:ext>
            </a:extLst>
          </p:cNvPr>
          <p:cNvSpPr/>
          <p:nvPr/>
        </p:nvSpPr>
        <p:spPr>
          <a:xfrm>
            <a:off x="560399" y="2777678"/>
            <a:ext cx="4027429" cy="2621562"/>
          </a:xfrm>
          <a:prstGeom prst="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ln w="0"/>
                <a:solidFill>
                  <a:srgbClr val="000000"/>
                </a:solidFill>
                <a:ea typeface="Noto Sans Symbols"/>
                <a:cs typeface="Noto Sans Symbols"/>
              </a:rPr>
              <a:t>Realizar un proceso de </a:t>
            </a:r>
            <a:r>
              <a:rPr lang="es-EC" sz="2400" b="1" dirty="0">
                <a:ln w="0"/>
                <a:solidFill>
                  <a:srgbClr val="000000"/>
                </a:solidFill>
                <a:ea typeface="Noto Sans Symbols"/>
                <a:cs typeface="Noto Sans Symbols"/>
              </a:rPr>
              <a:t>ingeniería inversa </a:t>
            </a:r>
            <a:r>
              <a:rPr lang="es-EC" sz="2400" dirty="0">
                <a:ln w="0"/>
                <a:solidFill>
                  <a:srgbClr val="000000"/>
                </a:solidFill>
                <a:ea typeface="Noto Sans Symbols"/>
                <a:cs typeface="Noto Sans Symbols"/>
              </a:rPr>
              <a:t>de la geometría de cilindros concéntricos del Reómetro</a:t>
            </a:r>
          </a:p>
          <a:p>
            <a:pPr algn="ctr"/>
            <a:r>
              <a:rPr lang="es-EC" sz="2400" dirty="0">
                <a:ln w="0"/>
                <a:solidFill>
                  <a:srgbClr val="000000"/>
                </a:solidFill>
                <a:ea typeface="Noto Sans Symbols"/>
                <a:cs typeface="Noto Sans Symbols"/>
              </a:rPr>
              <a:t>HR-2</a:t>
            </a:r>
            <a:endParaRPr lang="es-419" sz="2400" dirty="0">
              <a:ln w="0"/>
              <a:solidFill>
                <a:srgbClr val="000000"/>
              </a:solidFill>
              <a:ea typeface="Noto Sans Symbols"/>
              <a:cs typeface="Noto Sans Symbols"/>
            </a:endParaRPr>
          </a:p>
          <a:p>
            <a:pPr algn="ctr"/>
            <a:endParaRPr lang="es-419" dirty="0"/>
          </a:p>
        </p:txBody>
      </p:sp>
      <p:sp>
        <p:nvSpPr>
          <p:cNvPr id="18" name="!!nro">
            <a:extLst>
              <a:ext uri="{FF2B5EF4-FFF2-40B4-BE49-F238E27FC236}">
                <a16:creationId xmlns:a16="http://schemas.microsoft.com/office/drawing/2014/main" id="{EE52BFE3-F2B6-4955-8944-B5C2557575D6}"/>
              </a:ext>
            </a:extLst>
          </p:cNvPr>
          <p:cNvSpPr/>
          <p:nvPr/>
        </p:nvSpPr>
        <p:spPr>
          <a:xfrm>
            <a:off x="166185" y="6263613"/>
            <a:ext cx="365149"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3</a:t>
            </a:r>
            <a:endParaRPr lang="es-419" b="1" dirty="0"/>
          </a:p>
        </p:txBody>
      </p:sp>
      <p:sp>
        <p:nvSpPr>
          <p:cNvPr id="25" name="!!obj4">
            <a:extLst>
              <a:ext uri="{FF2B5EF4-FFF2-40B4-BE49-F238E27FC236}">
                <a16:creationId xmlns:a16="http://schemas.microsoft.com/office/drawing/2014/main" id="{EA4F9FF1-8374-4188-A22F-B7725B8B96C6}"/>
              </a:ext>
            </a:extLst>
          </p:cNvPr>
          <p:cNvSpPr/>
          <p:nvPr/>
        </p:nvSpPr>
        <p:spPr>
          <a:xfrm>
            <a:off x="9234536" y="2585867"/>
            <a:ext cx="1767286" cy="2828935"/>
          </a:xfrm>
          <a:custGeom>
            <a:avLst/>
            <a:gdLst>
              <a:gd name="connsiteX0" fmla="*/ 0 w 2118771"/>
              <a:gd name="connsiteY0" fmla="*/ 0 h 3411332"/>
              <a:gd name="connsiteX1" fmla="*/ 2118771 w 2118771"/>
              <a:gd name="connsiteY1" fmla="*/ 0 h 3411332"/>
              <a:gd name="connsiteX2" fmla="*/ 2118771 w 2118771"/>
              <a:gd name="connsiteY2" fmla="*/ 3411332 h 3411332"/>
              <a:gd name="connsiteX3" fmla="*/ 0 w 2118771"/>
              <a:gd name="connsiteY3" fmla="*/ 3411332 h 3411332"/>
              <a:gd name="connsiteX4" fmla="*/ 0 w 2118771"/>
              <a:gd name="connsiteY4" fmla="*/ 0 h 3411332"/>
              <a:gd name="connsiteX0" fmla="*/ 0 w 2118771"/>
              <a:gd name="connsiteY0" fmla="*/ 0 h 3411332"/>
              <a:gd name="connsiteX1" fmla="*/ 2104257 w 2118771"/>
              <a:gd name="connsiteY1" fmla="*/ 1117600 h 3411332"/>
              <a:gd name="connsiteX2" fmla="*/ 2118771 w 2118771"/>
              <a:gd name="connsiteY2" fmla="*/ 3411332 h 3411332"/>
              <a:gd name="connsiteX3" fmla="*/ 0 w 2118771"/>
              <a:gd name="connsiteY3" fmla="*/ 3411332 h 3411332"/>
              <a:gd name="connsiteX4" fmla="*/ 0 w 2118771"/>
              <a:gd name="connsiteY4" fmla="*/ 0 h 3411332"/>
              <a:gd name="connsiteX0" fmla="*/ 0 w 2147800"/>
              <a:gd name="connsiteY0" fmla="*/ 0 h 3411332"/>
              <a:gd name="connsiteX1" fmla="*/ 2147800 w 2147800"/>
              <a:gd name="connsiteY1" fmla="*/ 667657 h 3411332"/>
              <a:gd name="connsiteX2" fmla="*/ 2118771 w 2147800"/>
              <a:gd name="connsiteY2" fmla="*/ 3411332 h 3411332"/>
              <a:gd name="connsiteX3" fmla="*/ 0 w 2147800"/>
              <a:gd name="connsiteY3" fmla="*/ 3411332 h 3411332"/>
              <a:gd name="connsiteX4" fmla="*/ 0 w 2147800"/>
              <a:gd name="connsiteY4" fmla="*/ 0 h 3411332"/>
              <a:gd name="connsiteX0" fmla="*/ 0 w 2147800"/>
              <a:gd name="connsiteY0" fmla="*/ 0 h 3411332"/>
              <a:gd name="connsiteX1" fmla="*/ 2147800 w 2147800"/>
              <a:gd name="connsiteY1" fmla="*/ 667657 h 3411332"/>
              <a:gd name="connsiteX2" fmla="*/ 2104256 w 2147800"/>
              <a:gd name="connsiteY2" fmla="*/ 2758189 h 3411332"/>
              <a:gd name="connsiteX3" fmla="*/ 0 w 2147800"/>
              <a:gd name="connsiteY3" fmla="*/ 3411332 h 3411332"/>
              <a:gd name="connsiteX4" fmla="*/ 0 w 2147800"/>
              <a:gd name="connsiteY4" fmla="*/ 0 h 341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800" h="3411332">
                <a:moveTo>
                  <a:pt x="0" y="0"/>
                </a:moveTo>
                <a:lnTo>
                  <a:pt x="2147800" y="667657"/>
                </a:lnTo>
                <a:lnTo>
                  <a:pt x="2104256" y="2758189"/>
                </a:lnTo>
                <a:lnTo>
                  <a:pt x="0" y="3411332"/>
                </a:lnTo>
                <a:lnTo>
                  <a:pt x="0" y="0"/>
                </a:lnTo>
                <a:close/>
              </a:path>
            </a:pathLst>
          </a:custGeom>
          <a:solidFill>
            <a:srgbClr val="7F7F7F"/>
          </a:solidFill>
          <a:ln>
            <a:solidFill>
              <a:srgbClr val="EF904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26" name="!!obj3">
            <a:extLst>
              <a:ext uri="{FF2B5EF4-FFF2-40B4-BE49-F238E27FC236}">
                <a16:creationId xmlns:a16="http://schemas.microsoft.com/office/drawing/2014/main" id="{66057692-EAF7-4DAC-BF14-6204CEA3CE0F}"/>
              </a:ext>
            </a:extLst>
          </p:cNvPr>
          <p:cNvSpPr/>
          <p:nvPr/>
        </p:nvSpPr>
        <p:spPr>
          <a:xfrm>
            <a:off x="6991042" y="2585867"/>
            <a:ext cx="1767286" cy="2828935"/>
          </a:xfrm>
          <a:custGeom>
            <a:avLst/>
            <a:gdLst>
              <a:gd name="connsiteX0" fmla="*/ 0 w 2118771"/>
              <a:gd name="connsiteY0" fmla="*/ 0 h 3411332"/>
              <a:gd name="connsiteX1" fmla="*/ 2118771 w 2118771"/>
              <a:gd name="connsiteY1" fmla="*/ 0 h 3411332"/>
              <a:gd name="connsiteX2" fmla="*/ 2118771 w 2118771"/>
              <a:gd name="connsiteY2" fmla="*/ 3411332 h 3411332"/>
              <a:gd name="connsiteX3" fmla="*/ 0 w 2118771"/>
              <a:gd name="connsiteY3" fmla="*/ 3411332 h 3411332"/>
              <a:gd name="connsiteX4" fmla="*/ 0 w 2118771"/>
              <a:gd name="connsiteY4" fmla="*/ 0 h 3411332"/>
              <a:gd name="connsiteX0" fmla="*/ 0 w 2118771"/>
              <a:gd name="connsiteY0" fmla="*/ 0 h 3411332"/>
              <a:gd name="connsiteX1" fmla="*/ 2104257 w 2118771"/>
              <a:gd name="connsiteY1" fmla="*/ 1117600 h 3411332"/>
              <a:gd name="connsiteX2" fmla="*/ 2118771 w 2118771"/>
              <a:gd name="connsiteY2" fmla="*/ 3411332 h 3411332"/>
              <a:gd name="connsiteX3" fmla="*/ 0 w 2118771"/>
              <a:gd name="connsiteY3" fmla="*/ 3411332 h 3411332"/>
              <a:gd name="connsiteX4" fmla="*/ 0 w 2118771"/>
              <a:gd name="connsiteY4" fmla="*/ 0 h 3411332"/>
              <a:gd name="connsiteX0" fmla="*/ 0 w 2147800"/>
              <a:gd name="connsiteY0" fmla="*/ 0 h 3411332"/>
              <a:gd name="connsiteX1" fmla="*/ 2147800 w 2147800"/>
              <a:gd name="connsiteY1" fmla="*/ 667657 h 3411332"/>
              <a:gd name="connsiteX2" fmla="*/ 2118771 w 2147800"/>
              <a:gd name="connsiteY2" fmla="*/ 3411332 h 3411332"/>
              <a:gd name="connsiteX3" fmla="*/ 0 w 2147800"/>
              <a:gd name="connsiteY3" fmla="*/ 3411332 h 3411332"/>
              <a:gd name="connsiteX4" fmla="*/ 0 w 2147800"/>
              <a:gd name="connsiteY4" fmla="*/ 0 h 3411332"/>
              <a:gd name="connsiteX0" fmla="*/ 0 w 2147800"/>
              <a:gd name="connsiteY0" fmla="*/ 0 h 3411332"/>
              <a:gd name="connsiteX1" fmla="*/ 2147800 w 2147800"/>
              <a:gd name="connsiteY1" fmla="*/ 667657 h 3411332"/>
              <a:gd name="connsiteX2" fmla="*/ 2104256 w 2147800"/>
              <a:gd name="connsiteY2" fmla="*/ 2758189 h 3411332"/>
              <a:gd name="connsiteX3" fmla="*/ 0 w 2147800"/>
              <a:gd name="connsiteY3" fmla="*/ 3411332 h 3411332"/>
              <a:gd name="connsiteX4" fmla="*/ 0 w 2147800"/>
              <a:gd name="connsiteY4" fmla="*/ 0 h 341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800" h="3411332">
                <a:moveTo>
                  <a:pt x="0" y="0"/>
                </a:moveTo>
                <a:lnTo>
                  <a:pt x="2147800" y="667657"/>
                </a:lnTo>
                <a:lnTo>
                  <a:pt x="2104256" y="2758189"/>
                </a:lnTo>
                <a:lnTo>
                  <a:pt x="0" y="3411332"/>
                </a:lnTo>
                <a:lnTo>
                  <a:pt x="0" y="0"/>
                </a:lnTo>
                <a:close/>
              </a:path>
            </a:pathLst>
          </a:custGeom>
          <a:solidFill>
            <a:srgbClr val="7F7F7F"/>
          </a:solidFill>
          <a:ln>
            <a:solidFill>
              <a:srgbClr val="EF904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7" name="!!obj2">
            <a:extLst>
              <a:ext uri="{FF2B5EF4-FFF2-40B4-BE49-F238E27FC236}">
                <a16:creationId xmlns:a16="http://schemas.microsoft.com/office/drawing/2014/main" id="{01E2CD27-30E8-4FCC-9727-CD4854A9EC77}"/>
              </a:ext>
            </a:extLst>
          </p:cNvPr>
          <p:cNvSpPr/>
          <p:nvPr/>
        </p:nvSpPr>
        <p:spPr>
          <a:xfrm>
            <a:off x="4856731" y="2585867"/>
            <a:ext cx="1767286" cy="2828935"/>
          </a:xfrm>
          <a:custGeom>
            <a:avLst/>
            <a:gdLst>
              <a:gd name="connsiteX0" fmla="*/ 0 w 2118771"/>
              <a:gd name="connsiteY0" fmla="*/ 0 h 3411332"/>
              <a:gd name="connsiteX1" fmla="*/ 2118771 w 2118771"/>
              <a:gd name="connsiteY1" fmla="*/ 0 h 3411332"/>
              <a:gd name="connsiteX2" fmla="*/ 2118771 w 2118771"/>
              <a:gd name="connsiteY2" fmla="*/ 3411332 h 3411332"/>
              <a:gd name="connsiteX3" fmla="*/ 0 w 2118771"/>
              <a:gd name="connsiteY3" fmla="*/ 3411332 h 3411332"/>
              <a:gd name="connsiteX4" fmla="*/ 0 w 2118771"/>
              <a:gd name="connsiteY4" fmla="*/ 0 h 3411332"/>
              <a:gd name="connsiteX0" fmla="*/ 0 w 2118771"/>
              <a:gd name="connsiteY0" fmla="*/ 0 h 3411332"/>
              <a:gd name="connsiteX1" fmla="*/ 2104257 w 2118771"/>
              <a:gd name="connsiteY1" fmla="*/ 1117600 h 3411332"/>
              <a:gd name="connsiteX2" fmla="*/ 2118771 w 2118771"/>
              <a:gd name="connsiteY2" fmla="*/ 3411332 h 3411332"/>
              <a:gd name="connsiteX3" fmla="*/ 0 w 2118771"/>
              <a:gd name="connsiteY3" fmla="*/ 3411332 h 3411332"/>
              <a:gd name="connsiteX4" fmla="*/ 0 w 2118771"/>
              <a:gd name="connsiteY4" fmla="*/ 0 h 3411332"/>
              <a:gd name="connsiteX0" fmla="*/ 0 w 2147800"/>
              <a:gd name="connsiteY0" fmla="*/ 0 h 3411332"/>
              <a:gd name="connsiteX1" fmla="*/ 2147800 w 2147800"/>
              <a:gd name="connsiteY1" fmla="*/ 667657 h 3411332"/>
              <a:gd name="connsiteX2" fmla="*/ 2118771 w 2147800"/>
              <a:gd name="connsiteY2" fmla="*/ 3411332 h 3411332"/>
              <a:gd name="connsiteX3" fmla="*/ 0 w 2147800"/>
              <a:gd name="connsiteY3" fmla="*/ 3411332 h 3411332"/>
              <a:gd name="connsiteX4" fmla="*/ 0 w 2147800"/>
              <a:gd name="connsiteY4" fmla="*/ 0 h 3411332"/>
              <a:gd name="connsiteX0" fmla="*/ 0 w 2147800"/>
              <a:gd name="connsiteY0" fmla="*/ 0 h 3411332"/>
              <a:gd name="connsiteX1" fmla="*/ 2147800 w 2147800"/>
              <a:gd name="connsiteY1" fmla="*/ 667657 h 3411332"/>
              <a:gd name="connsiteX2" fmla="*/ 2104256 w 2147800"/>
              <a:gd name="connsiteY2" fmla="*/ 2758189 h 3411332"/>
              <a:gd name="connsiteX3" fmla="*/ 0 w 2147800"/>
              <a:gd name="connsiteY3" fmla="*/ 3411332 h 3411332"/>
              <a:gd name="connsiteX4" fmla="*/ 0 w 2147800"/>
              <a:gd name="connsiteY4" fmla="*/ 0 h 341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800" h="3411332">
                <a:moveTo>
                  <a:pt x="0" y="0"/>
                </a:moveTo>
                <a:lnTo>
                  <a:pt x="2147800" y="667657"/>
                </a:lnTo>
                <a:lnTo>
                  <a:pt x="2104256" y="2758189"/>
                </a:lnTo>
                <a:lnTo>
                  <a:pt x="0" y="3411332"/>
                </a:lnTo>
                <a:lnTo>
                  <a:pt x="0" y="0"/>
                </a:lnTo>
                <a:close/>
              </a:path>
            </a:pathLst>
          </a:custGeom>
          <a:solidFill>
            <a:srgbClr val="7F7F7F"/>
          </a:solidFill>
          <a:ln>
            <a:solidFill>
              <a:srgbClr val="EF904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1" name="CuadroTexto 30">
            <a:extLst>
              <a:ext uri="{FF2B5EF4-FFF2-40B4-BE49-F238E27FC236}">
                <a16:creationId xmlns:a16="http://schemas.microsoft.com/office/drawing/2014/main" id="{F3F7727A-A3B7-4E25-839D-BE2086EFAE5F}"/>
              </a:ext>
            </a:extLst>
          </p:cNvPr>
          <p:cNvSpPr txBox="1"/>
          <p:nvPr/>
        </p:nvSpPr>
        <p:spPr>
          <a:xfrm>
            <a:off x="812763" y="2107369"/>
            <a:ext cx="2479079" cy="369332"/>
          </a:xfrm>
          <a:prstGeom prst="rect">
            <a:avLst/>
          </a:prstGeom>
          <a:noFill/>
        </p:spPr>
        <p:txBody>
          <a:bodyPr wrap="square">
            <a:spAutoFit/>
          </a:bodyPr>
          <a:lstStyle/>
          <a:p>
            <a:pPr>
              <a:spcBef>
                <a:spcPts val="1800"/>
              </a:spcBef>
              <a:spcAft>
                <a:spcPts val="1800"/>
              </a:spcAft>
            </a:pPr>
            <a:r>
              <a:rPr lang="es-EC" sz="1800" b="1" i="1" dirty="0">
                <a:effectLst/>
                <a:latin typeface="Calibri" panose="020F0502020204030204" pitchFamily="34" charset="0"/>
              </a:rPr>
              <a:t>Objetivos específicos:</a:t>
            </a:r>
            <a:endParaRPr lang="es-419" sz="1800" b="1" i="1" dirty="0">
              <a:effectLst/>
              <a:latin typeface="Calibri" panose="020F0502020204030204" pitchFamily="34" charset="0"/>
            </a:endParaRPr>
          </a:p>
        </p:txBody>
      </p:sp>
      <p:sp>
        <p:nvSpPr>
          <p:cNvPr id="33" name="Rectángulo 32">
            <a:extLst>
              <a:ext uri="{FF2B5EF4-FFF2-40B4-BE49-F238E27FC236}">
                <a16:creationId xmlns:a16="http://schemas.microsoft.com/office/drawing/2014/main" id="{01605F88-A8F8-4E80-A724-D3585E616018}"/>
              </a:ext>
            </a:extLst>
          </p:cNvPr>
          <p:cNvSpPr/>
          <p:nvPr/>
        </p:nvSpPr>
        <p:spPr>
          <a:xfrm>
            <a:off x="5080259" y="3011015"/>
            <a:ext cx="1368964" cy="2206816"/>
          </a:xfrm>
          <a:prstGeom prst="rect">
            <a:avLst/>
          </a:prstGeom>
          <a:noFill/>
        </p:spPr>
        <p:txBody>
          <a:bodyPr wrap="square" lIns="91440" tIns="45720" rIns="91440" bIns="45720">
            <a:prstTxWarp prst="textFadeRight">
              <a:avLst>
                <a:gd name="adj" fmla="val 15098"/>
              </a:avLst>
            </a:prstTxWarp>
            <a:spAutoFit/>
          </a:bodyPr>
          <a:lstStyle/>
          <a:p>
            <a:pPr lvl="0"/>
            <a:r>
              <a:rPr lang="es-EC" sz="1600" dirty="0">
                <a:solidFill>
                  <a:schemeClr val="bg1">
                    <a:lumMod val="65000"/>
                  </a:schemeClr>
                </a:solidFill>
                <a:effectLst/>
                <a:ea typeface="Noto Sans Symbols"/>
                <a:cs typeface="Noto Sans Symbols"/>
              </a:rPr>
              <a:t>Establecer un material apropiado para la fabricación y posterior uso de la geometría, el cual brinde prestaciones similares al material de la geometría original.</a:t>
            </a:r>
            <a:endParaRPr lang="es-419" sz="1600" dirty="0">
              <a:solidFill>
                <a:schemeClr val="bg1">
                  <a:lumMod val="65000"/>
                </a:schemeClr>
              </a:solidFill>
              <a:effectLst/>
              <a:ea typeface="Noto Sans Symbols"/>
              <a:cs typeface="Noto Sans Symbols"/>
            </a:endParaRPr>
          </a:p>
        </p:txBody>
      </p:sp>
      <p:sp>
        <p:nvSpPr>
          <p:cNvPr id="34" name="Rectángulo 33">
            <a:extLst>
              <a:ext uri="{FF2B5EF4-FFF2-40B4-BE49-F238E27FC236}">
                <a16:creationId xmlns:a16="http://schemas.microsoft.com/office/drawing/2014/main" id="{136C09A5-8C36-422E-9A55-AB96EAC89694}"/>
              </a:ext>
            </a:extLst>
          </p:cNvPr>
          <p:cNvSpPr/>
          <p:nvPr/>
        </p:nvSpPr>
        <p:spPr>
          <a:xfrm>
            <a:off x="7202203" y="3088455"/>
            <a:ext cx="1325914" cy="1946519"/>
          </a:xfrm>
          <a:prstGeom prst="rect">
            <a:avLst/>
          </a:prstGeom>
          <a:noFill/>
        </p:spPr>
        <p:txBody>
          <a:bodyPr wrap="square" lIns="91440" tIns="45720" rIns="91440" bIns="45720">
            <a:prstTxWarp prst="textFadeRight">
              <a:avLst>
                <a:gd name="adj" fmla="val 17989"/>
              </a:avLst>
            </a:prstTxWarp>
            <a:spAutoFit/>
          </a:bodyPr>
          <a:lstStyle/>
          <a:p>
            <a:pPr lvl="0"/>
            <a:r>
              <a:rPr lang="es-EC" sz="1600" dirty="0">
                <a:solidFill>
                  <a:schemeClr val="bg1">
                    <a:lumMod val="65000"/>
                  </a:schemeClr>
                </a:solidFill>
                <a:effectLst/>
                <a:ea typeface="Noto Sans Symbols"/>
                <a:cs typeface="Noto Sans Symbols"/>
              </a:rPr>
              <a:t>Efectuar la fabricación de la geometría inferior de cilindros concéntricos siguiendo los requerimientos establecidos.</a:t>
            </a:r>
            <a:endParaRPr lang="es-419" sz="1600" dirty="0">
              <a:solidFill>
                <a:schemeClr val="bg1">
                  <a:lumMod val="65000"/>
                </a:schemeClr>
              </a:solidFill>
              <a:effectLst/>
              <a:ea typeface="Noto Sans Symbols"/>
              <a:cs typeface="Noto Sans Symbols"/>
            </a:endParaRPr>
          </a:p>
        </p:txBody>
      </p:sp>
      <p:sp>
        <p:nvSpPr>
          <p:cNvPr id="35" name="Rectángulo 34">
            <a:extLst>
              <a:ext uri="{FF2B5EF4-FFF2-40B4-BE49-F238E27FC236}">
                <a16:creationId xmlns:a16="http://schemas.microsoft.com/office/drawing/2014/main" id="{2ED0E68B-9F07-439A-8078-D389E90D1604}"/>
              </a:ext>
            </a:extLst>
          </p:cNvPr>
          <p:cNvSpPr/>
          <p:nvPr/>
        </p:nvSpPr>
        <p:spPr>
          <a:xfrm>
            <a:off x="9537898" y="3088455"/>
            <a:ext cx="1325914" cy="1946519"/>
          </a:xfrm>
          <a:prstGeom prst="rect">
            <a:avLst/>
          </a:prstGeom>
          <a:noFill/>
        </p:spPr>
        <p:txBody>
          <a:bodyPr wrap="square" lIns="91440" tIns="45720" rIns="91440" bIns="45720">
            <a:prstTxWarp prst="textFadeRight">
              <a:avLst>
                <a:gd name="adj" fmla="val 17266"/>
              </a:avLst>
            </a:prstTxWarp>
            <a:spAutoFit/>
          </a:bodyPr>
          <a:lstStyle/>
          <a:p>
            <a:pPr lvl="0">
              <a:spcAft>
                <a:spcPts val="600"/>
              </a:spcAft>
            </a:pPr>
            <a:r>
              <a:rPr lang="es-EC" sz="1600" dirty="0">
                <a:solidFill>
                  <a:schemeClr val="bg1">
                    <a:lumMod val="65000"/>
                  </a:schemeClr>
                </a:solidFill>
                <a:effectLst/>
                <a:ea typeface="Noto Sans Symbols"/>
                <a:cs typeface="Noto Sans Symbols"/>
              </a:rPr>
              <a:t>Validar la geometría inferior de cilindros concéntricos mediante la implementación de un protocolo de pruebas.</a:t>
            </a:r>
            <a:endParaRPr lang="es-419" sz="1600" dirty="0">
              <a:solidFill>
                <a:schemeClr val="bg1">
                  <a:lumMod val="65000"/>
                </a:schemeClr>
              </a:solidFill>
              <a:effectLst/>
              <a:ea typeface="Noto Sans Symbols"/>
              <a:cs typeface="Noto Sans Symbols"/>
            </a:endParaRPr>
          </a:p>
        </p:txBody>
      </p:sp>
    </p:spTree>
    <p:extLst>
      <p:ext uri="{BB962C8B-B14F-4D97-AF65-F5344CB8AC3E}">
        <p14:creationId xmlns:p14="http://schemas.microsoft.com/office/powerpoint/2010/main" val="3540378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4">
            <a:extLst>
              <a:ext uri="{FF2B5EF4-FFF2-40B4-BE49-F238E27FC236}">
                <a16:creationId xmlns:a16="http://schemas.microsoft.com/office/drawing/2014/main" id="{F008D4C9-DE40-4C30-BEED-39DEC0369BAB}"/>
              </a:ext>
            </a:extLst>
          </p:cNvPr>
          <p:cNvSpPr/>
          <p:nvPr/>
        </p:nvSpPr>
        <p:spPr>
          <a:xfrm>
            <a:off x="73209" y="2485306"/>
            <a:ext cx="3485917" cy="2155566"/>
          </a:xfrm>
          <a:prstGeom prst="ellipse">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fontAlgn="ctr">
              <a:spcBef>
                <a:spcPts val="600"/>
              </a:spcBef>
              <a:spcAft>
                <a:spcPts val="600"/>
              </a:spcAft>
              <a:buFont typeface="Arial" panose="020B0604020202020204" pitchFamily="34" charset="0"/>
              <a:buChar char="•"/>
            </a:pPr>
            <a:endParaRPr lang="es-419" sz="2400" i="0" u="none" strike="noStrike" dirty="0">
              <a:effectLst/>
            </a:endParaRPr>
          </a:p>
        </p:txBody>
      </p:sp>
      <p:sp>
        <p:nvSpPr>
          <p:cNvPr id="5" name="!!CuadroTexto 4">
            <a:extLst>
              <a:ext uri="{FF2B5EF4-FFF2-40B4-BE49-F238E27FC236}">
                <a16:creationId xmlns:a16="http://schemas.microsoft.com/office/drawing/2014/main" id="{F823206F-2E97-420B-82C7-0819411AA5DC}"/>
              </a:ext>
            </a:extLst>
          </p:cNvPr>
          <p:cNvSpPr txBox="1"/>
          <p:nvPr/>
        </p:nvSpPr>
        <p:spPr>
          <a:xfrm>
            <a:off x="3951576" y="3174174"/>
            <a:ext cx="5341338" cy="12526506"/>
          </a:xfrm>
          <a:prstGeom prst="rect">
            <a:avLst/>
          </a:prstGeom>
          <a:noFill/>
        </p:spPr>
        <p:txBody>
          <a:bodyPr wrap="square">
            <a:spAutoFit/>
          </a:bodyPr>
          <a:lstStyle/>
          <a:p>
            <a:pPr algn="just">
              <a:spcBef>
                <a:spcPts val="600"/>
              </a:spcBef>
              <a:spcAft>
                <a:spcPts val="600"/>
              </a:spcAft>
            </a:pPr>
            <a:r>
              <a:rPr lang="es-EC" sz="1800" dirty="0">
                <a:solidFill>
                  <a:schemeClr val="tx1">
                    <a:lumMod val="50000"/>
                    <a:lumOff val="50000"/>
                  </a:schemeClr>
                </a:solidFill>
                <a:effectLst/>
                <a:latin typeface="Calibri" panose="020F0502020204030204" pitchFamily="34" charset="0"/>
                <a:ea typeface="Calibri" panose="020F0502020204030204" pitchFamily="34" charset="0"/>
              </a:rPr>
              <a:t>El proceso de fabricación, permitió reducir los costos de adquisición de este accesorio, a un valor cinco veces menor al original, teniendo una excelente relación costo-beneficio.</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algn="just">
              <a:spcBef>
                <a:spcPts val="600"/>
              </a:spcBef>
              <a:spcAft>
                <a:spcPts val="600"/>
              </a:spcAft>
            </a:pPr>
            <a:r>
              <a:rPr lang="es-EC" sz="1800" dirty="0">
                <a:solidFill>
                  <a:schemeClr val="tx1">
                    <a:lumMod val="50000"/>
                    <a:lumOff val="50000"/>
                  </a:schemeClr>
                </a:solidFill>
                <a:effectLst/>
                <a:latin typeface="Calibri" panose="020F0502020204030204" pitchFamily="34" charset="0"/>
                <a:ea typeface="Calibri" panose="020F0502020204030204" pitchFamily="34" charset="0"/>
              </a:rPr>
              <a:t>La metodología experimental desarrollada y aplicada en este trabajo permitió evaluar, de manera satisfactoria, el desempeño de la geometría fabricada y de la geometría que presenta desgaste.</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algn="just">
              <a:spcBef>
                <a:spcPts val="600"/>
              </a:spcBef>
              <a:spcAft>
                <a:spcPts val="600"/>
              </a:spcAft>
            </a:pPr>
            <a:r>
              <a:rPr lang="es-EC" sz="1800" dirty="0">
                <a:solidFill>
                  <a:schemeClr val="tx1">
                    <a:lumMod val="50000"/>
                    <a:lumOff val="50000"/>
                  </a:schemeClr>
                </a:solidFill>
                <a:effectLst/>
                <a:latin typeface="Calibri" panose="020F0502020204030204" pitchFamily="34" charset="0"/>
                <a:ea typeface="Calibri" panose="020F0502020204030204" pitchFamily="34" charset="0"/>
              </a:rPr>
              <a:t>La geometría fabricada reportó datos con un error porcentual menor a los obtenidos con la geometría que presenta desgaste en su pared interna, la cual mostró porcentajes de error más elevados, sobre todo en ensayos oscilatorios, donde la superficie de la copa tiene una fuerte influencia.</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algn="just">
              <a:spcBef>
                <a:spcPts val="600"/>
              </a:spcBef>
              <a:spcAft>
                <a:spcPts val="600"/>
              </a:spcAft>
            </a:pPr>
            <a:r>
              <a:rPr lang="es-EC" sz="1800" dirty="0">
                <a:solidFill>
                  <a:schemeClr val="tx1">
                    <a:lumMod val="50000"/>
                    <a:lumOff val="50000"/>
                  </a:schemeClr>
                </a:solidFill>
                <a:effectLst/>
                <a:latin typeface="Calibri" panose="020F0502020204030204" pitchFamily="34" charset="0"/>
                <a:ea typeface="Calibri" panose="020F0502020204030204" pitchFamily="34" charset="0"/>
              </a:rPr>
              <a:t>Para ensayos de rampa de temperaturas la geometría fabricada presenta buenas aproximaciones, con errores menores al 1%, lo que sugiere que, el material seleccionado para fabricar la copa, permite una transferencia de calor apropiada para realizar este tipo de pruebas.</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algn="just">
              <a:spcBef>
                <a:spcPts val="600"/>
              </a:spcBef>
              <a:spcAft>
                <a:spcPts val="600"/>
              </a:spcAft>
            </a:pPr>
            <a:r>
              <a:rPr lang="es-EC" sz="1800" dirty="0">
                <a:solidFill>
                  <a:schemeClr val="tx1">
                    <a:lumMod val="50000"/>
                    <a:lumOff val="50000"/>
                  </a:schemeClr>
                </a:solidFill>
                <a:effectLst/>
                <a:latin typeface="Calibri" panose="020F0502020204030204" pitchFamily="34" charset="0"/>
                <a:ea typeface="Calibri" panose="020F0502020204030204" pitchFamily="34" charset="0"/>
              </a:rPr>
              <a:t>En función de los datos obtenidos se puede recomendar que la geometría de cilindros concéntricos que ha sido fabricada reemplace a la geometría que presenta desgaste en sus paredes internas, y esta, sea empleada preferentemente para ensayos de CFE y rampa de temperaturas.</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algn="just">
              <a:spcBef>
                <a:spcPts val="600"/>
              </a:spcBef>
              <a:spcAft>
                <a:spcPts val="600"/>
              </a:spcAft>
            </a:pPr>
            <a:r>
              <a:rPr lang="es-EC" sz="1800" dirty="0">
                <a:solidFill>
                  <a:schemeClr val="tx1">
                    <a:lumMod val="50000"/>
                    <a:lumOff val="50000"/>
                  </a:schemeClr>
                </a:solidFill>
                <a:effectLst/>
                <a:latin typeface="Calibri" panose="020F0502020204030204" pitchFamily="34" charset="0"/>
                <a:ea typeface="Calibri" panose="020F0502020204030204" pitchFamily="34" charset="0"/>
              </a:rPr>
              <a:t>Se puede recomendar proponer el desarrollo de los siguientes proyectos de titulación:</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lvl="0" algn="just">
              <a:spcBef>
                <a:spcPts val="600"/>
              </a:spcBef>
            </a:pPr>
            <a:r>
              <a:rPr lang="es-EC" sz="1800" dirty="0">
                <a:solidFill>
                  <a:schemeClr val="tx1">
                    <a:lumMod val="50000"/>
                    <a:lumOff val="50000"/>
                  </a:schemeClr>
                </a:solidFill>
                <a:effectLst/>
                <a:latin typeface="Calibri" panose="020F0502020204030204" pitchFamily="34" charset="0"/>
                <a:ea typeface="Calibri" panose="020F0502020204030204" pitchFamily="34" charset="0"/>
              </a:rPr>
              <a:t>Estudio de la factibilidad para el desarrollo de geometrías inferiores descartables aplicadas al análisis de sustancias abrasivas en el reómetro Discovery HR-2.</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lvl="0" algn="just"/>
            <a:r>
              <a:rPr lang="es-EC" sz="1800" dirty="0">
                <a:solidFill>
                  <a:schemeClr val="tx1">
                    <a:lumMod val="50000"/>
                    <a:lumOff val="50000"/>
                  </a:schemeClr>
                </a:solidFill>
                <a:effectLst/>
                <a:latin typeface="Calibri" panose="020F0502020204030204" pitchFamily="34" charset="0"/>
                <a:ea typeface="Calibri" panose="020F0502020204030204" pitchFamily="34" charset="0"/>
              </a:rPr>
              <a:t>Diseño, construcción y validación de aditivos removibles para la mitigación del efecto de deslizamiento en la pared de geometrías inferiores de cilindros concéntricos.</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lvl="0" algn="just"/>
            <a:r>
              <a:rPr lang="es-EC" sz="1800" dirty="0">
                <a:solidFill>
                  <a:schemeClr val="tx1">
                    <a:lumMod val="50000"/>
                    <a:lumOff val="50000"/>
                  </a:schemeClr>
                </a:solidFill>
                <a:effectLst/>
                <a:latin typeface="Calibri" panose="020F0502020204030204" pitchFamily="34" charset="0"/>
                <a:ea typeface="Calibri" panose="020F0502020204030204" pitchFamily="34" charset="0"/>
              </a:rPr>
              <a:t>Estudio de la influencia de diferentes grados de rugosidad en la mitigación del efecto de deslizamiento de la pared mediante el proceso de chorro de arena.</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lvl="0" algn="just">
              <a:spcAft>
                <a:spcPts val="600"/>
              </a:spcAft>
            </a:pPr>
            <a:r>
              <a:rPr lang="es-EC" sz="1800" dirty="0">
                <a:solidFill>
                  <a:schemeClr val="tx1">
                    <a:lumMod val="50000"/>
                    <a:lumOff val="50000"/>
                  </a:schemeClr>
                </a:solidFill>
                <a:effectLst/>
                <a:latin typeface="Calibri" panose="020F0502020204030204" pitchFamily="34" charset="0"/>
                <a:ea typeface="Calibri" panose="020F0502020204030204" pitchFamily="34" charset="0"/>
              </a:rPr>
              <a:t>Estudio de las propiedades reológicas del fluido de transmisión automática Havoline MD-3</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algn="just">
              <a:spcBef>
                <a:spcPts val="600"/>
              </a:spcBef>
              <a:spcAft>
                <a:spcPts val="600"/>
              </a:spcAft>
            </a:pPr>
            <a:endParaRPr lang="es-419" dirty="0">
              <a:solidFill>
                <a:schemeClr val="tx1">
                  <a:lumMod val="50000"/>
                  <a:lumOff val="50000"/>
                </a:schemeClr>
              </a:solidFill>
            </a:endParaRPr>
          </a:p>
        </p:txBody>
      </p:sp>
      <p:sp>
        <p:nvSpPr>
          <p:cNvPr id="10" name="Rectángulo: esquinas redondeadas 9">
            <a:extLst>
              <a:ext uri="{FF2B5EF4-FFF2-40B4-BE49-F238E27FC236}">
                <a16:creationId xmlns:a16="http://schemas.microsoft.com/office/drawing/2014/main" id="{02F89CF6-F777-46AF-895C-4C9DA0AD3E69}"/>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Conclusiones</a:t>
            </a:r>
            <a:endParaRPr lang="es-419" sz="2400" b="1" dirty="0">
              <a:effectLst/>
              <a:latin typeface="Calibri" panose="020F0502020204030204" pitchFamily="34" charset="0"/>
            </a:endParaRPr>
          </a:p>
        </p:txBody>
      </p:sp>
      <p:sp>
        <p:nvSpPr>
          <p:cNvPr id="13" name="Rectángulo: esquinas redondeadas 12">
            <a:extLst>
              <a:ext uri="{FF2B5EF4-FFF2-40B4-BE49-F238E27FC236}">
                <a16:creationId xmlns:a16="http://schemas.microsoft.com/office/drawing/2014/main" id="{3E706DAC-5346-475C-B8B9-651BD222D21E}"/>
              </a:ext>
            </a:extLst>
          </p:cNvPr>
          <p:cNvSpPr/>
          <p:nvPr/>
        </p:nvSpPr>
        <p:spPr>
          <a:xfrm>
            <a:off x="3846492" y="2590517"/>
            <a:ext cx="5551507" cy="1657634"/>
          </a:xfrm>
          <a:prstGeom prst="roundRect">
            <a:avLst>
              <a:gd name="adj" fmla="val 7201"/>
            </a:avLst>
          </a:prstGeom>
          <a:solidFill>
            <a:srgbClr val="EF904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a:solidFill>
                  <a:schemeClr val="tx1"/>
                </a:solidFill>
                <a:effectLst/>
                <a:latin typeface="Calibri" panose="020F0502020204030204" pitchFamily="34" charset="0"/>
                <a:ea typeface="Calibri" panose="020F0502020204030204" pitchFamily="34" charset="0"/>
              </a:rPr>
              <a:t>El proceso de fabricación, permitió reducir los costos de adquisición de este accesorio, a un valor cinco veces menor al original, teniendo una excelente relación costo-beneficio.</a:t>
            </a:r>
            <a:endParaRPr lang="es-419" sz="1800" dirty="0">
              <a:solidFill>
                <a:schemeClr val="tx1"/>
              </a:solidFill>
              <a:effectLst/>
              <a:latin typeface="Calibri" panose="020F0502020204030204" pitchFamily="34" charset="0"/>
              <a:ea typeface="Calibri" panose="020F0502020204030204" pitchFamily="34" charset="0"/>
            </a:endParaRPr>
          </a:p>
        </p:txBody>
      </p:sp>
      <p:sp>
        <p:nvSpPr>
          <p:cNvPr id="8" name="!!nro">
            <a:extLst>
              <a:ext uri="{FF2B5EF4-FFF2-40B4-BE49-F238E27FC236}">
                <a16:creationId xmlns:a16="http://schemas.microsoft.com/office/drawing/2014/main" id="{787352CA-5681-4760-9F61-BBA4440A25A2}"/>
              </a:ext>
            </a:extLst>
          </p:cNvPr>
          <p:cNvSpPr/>
          <p:nvPr/>
        </p:nvSpPr>
        <p:spPr>
          <a:xfrm>
            <a:off x="166185" y="6263613"/>
            <a:ext cx="475260"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39</a:t>
            </a:r>
            <a:endParaRPr lang="es-419" b="1" dirty="0"/>
          </a:p>
        </p:txBody>
      </p:sp>
      <p:pic>
        <p:nvPicPr>
          <p:cNvPr id="22" name="Imagen 21">
            <a:extLst>
              <a:ext uri="{FF2B5EF4-FFF2-40B4-BE49-F238E27FC236}">
                <a16:creationId xmlns:a16="http://schemas.microsoft.com/office/drawing/2014/main" id="{719BAB0B-D428-4DB4-BF44-584BC89495B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7167" b="74500" l="28375" r="67125">
                        <a14:foregroundMark x1="33625" y1="37000" x2="28375" y2="38000"/>
                        <a14:foregroundMark x1="62750" y1="33000" x2="64625" y2="37000"/>
                        <a14:foregroundMark x1="65500" y1="33667" x2="65750" y2="37667"/>
                        <a14:foregroundMark x1="65750" y1="37000" x2="66500" y2="39500"/>
                        <a14:foregroundMark x1="65500" y1="34667" x2="67125" y2="37333"/>
                        <a14:foregroundMark x1="49125" y1="64167" x2="45500" y2="74500"/>
                        <a14:foregroundMark x1="45500" y1="74500" x2="41250" y2="71333"/>
                      </a14:backgroundRemoval>
                    </a14:imgEffect>
                  </a14:imgLayer>
                </a14:imgProps>
              </a:ext>
            </a:extLst>
          </a:blip>
          <a:srcRect l="26862" t="10677" r="31969" b="22124"/>
          <a:stretch/>
        </p:blipFill>
        <p:spPr>
          <a:xfrm>
            <a:off x="1671016" y="1957917"/>
            <a:ext cx="1040966" cy="1274366"/>
          </a:xfrm>
          <a:prstGeom prst="rect">
            <a:avLst/>
          </a:prstGeom>
        </p:spPr>
      </p:pic>
      <p:pic>
        <p:nvPicPr>
          <p:cNvPr id="24" name="Imagen 23">
            <a:extLst>
              <a:ext uri="{FF2B5EF4-FFF2-40B4-BE49-F238E27FC236}">
                <a16:creationId xmlns:a16="http://schemas.microsoft.com/office/drawing/2014/main" id="{62F4D782-5DB0-435D-B9BD-08527A45B75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6000" l="2000" r="98000">
                        <a14:foregroundMark x1="18444" y1="28833" x2="2222" y2="45000"/>
                        <a14:foregroundMark x1="2222" y1="45000" x2="9778" y2="63667"/>
                        <a14:foregroundMark x1="70444" y1="27833" x2="88444" y2="41167"/>
                        <a14:foregroundMark x1="88444" y1="41167" x2="81333" y2="64833"/>
                        <a14:foregroundMark x1="81333" y1="64833" x2="54889" y2="73500"/>
                        <a14:foregroundMark x1="54889" y1="73500" x2="64889" y2="83833"/>
                        <a14:foregroundMark x1="85111" y1="43000" x2="90000" y2="64333"/>
                        <a14:foregroundMark x1="90000" y1="64333" x2="63556" y2="79333"/>
                        <a14:foregroundMark x1="86889" y1="28833" x2="98222" y2="47833"/>
                        <a14:foregroundMark x1="98222" y1="47833" x2="94000" y2="65333"/>
                        <a14:foregroundMark x1="94000" y1="65333" x2="64889" y2="79667"/>
                        <a14:foregroundMark x1="90000" y1="37000" x2="98444" y2="59500"/>
                        <a14:foregroundMark x1="98444" y1="59500" x2="98000" y2="60000"/>
                        <a14:foregroundMark x1="74667" y1="75667" x2="53556" y2="89667"/>
                        <a14:foregroundMark x1="53556" y1="89667" x2="35556" y2="90333"/>
                        <a14:foregroundMark x1="30667" y1="76500" x2="42889" y2="91167"/>
                        <a14:foregroundMark x1="42889" y1="91167" x2="68000" y2="91000"/>
                        <a14:foregroundMark x1="68000" y1="91000" x2="74667" y2="77000"/>
                        <a14:foregroundMark x1="62444" y1="88000" x2="35778" y2="91667"/>
                        <a14:foregroundMark x1="35778" y1="91667" x2="26222" y2="83000"/>
                        <a14:foregroundMark x1="65556" y1="90333" x2="44000" y2="96000"/>
                        <a14:foregroundMark x1="44000" y1="96000" x2="41556" y2="95333"/>
                      </a14:backgroundRemoval>
                    </a14:imgEffect>
                  </a14:imgLayer>
                </a14:imgProps>
              </a:ext>
            </a:extLst>
          </a:blip>
          <a:stretch>
            <a:fillRect/>
          </a:stretch>
        </p:blipFill>
        <p:spPr>
          <a:xfrm>
            <a:off x="865707" y="3239778"/>
            <a:ext cx="863230" cy="1341300"/>
          </a:xfrm>
          <a:prstGeom prst="rect">
            <a:avLst/>
          </a:prstGeom>
        </p:spPr>
      </p:pic>
      <p:pic>
        <p:nvPicPr>
          <p:cNvPr id="23" name="Imagen 22">
            <a:extLst>
              <a:ext uri="{FF2B5EF4-FFF2-40B4-BE49-F238E27FC236}">
                <a16:creationId xmlns:a16="http://schemas.microsoft.com/office/drawing/2014/main" id="{A263EC71-3DF2-43DA-A3C0-7FE963FB84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7167" b="74500" l="28375" r="67125">
                        <a14:foregroundMark x1="33625" y1="37000" x2="28375" y2="38000"/>
                        <a14:foregroundMark x1="62750" y1="33000" x2="64625" y2="37000"/>
                        <a14:foregroundMark x1="65500" y1="33667" x2="65750" y2="37667"/>
                        <a14:foregroundMark x1="65750" y1="37000" x2="66500" y2="39500"/>
                        <a14:foregroundMark x1="65500" y1="34667" x2="67125" y2="37333"/>
                        <a14:foregroundMark x1="49125" y1="64167" x2="45500" y2="74500"/>
                        <a14:foregroundMark x1="45500" y1="74500" x2="41250" y2="71333"/>
                      </a14:backgroundRemoval>
                    </a14:imgEffect>
                  </a14:imgLayer>
                </a14:imgProps>
              </a:ext>
            </a:extLst>
          </a:blip>
          <a:srcRect l="26862" t="10677" r="31969" b="22124"/>
          <a:stretch/>
        </p:blipFill>
        <p:spPr>
          <a:xfrm>
            <a:off x="2316223" y="2161676"/>
            <a:ext cx="1040966" cy="1274366"/>
          </a:xfrm>
          <a:prstGeom prst="rect">
            <a:avLst/>
          </a:prstGeom>
        </p:spPr>
      </p:pic>
      <p:pic>
        <p:nvPicPr>
          <p:cNvPr id="21" name="Imagen 20">
            <a:extLst>
              <a:ext uri="{FF2B5EF4-FFF2-40B4-BE49-F238E27FC236}">
                <a16:creationId xmlns:a16="http://schemas.microsoft.com/office/drawing/2014/main" id="{3AE7F020-91E2-4889-AC6D-4DDE3EA6221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7167" b="74500" l="28375" r="67125">
                        <a14:foregroundMark x1="33625" y1="37000" x2="28375" y2="38000"/>
                        <a14:foregroundMark x1="62750" y1="33000" x2="64625" y2="37000"/>
                        <a14:foregroundMark x1="65500" y1="33667" x2="65750" y2="37667"/>
                        <a14:foregroundMark x1="65750" y1="37000" x2="66500" y2="39500"/>
                        <a14:foregroundMark x1="65500" y1="34667" x2="67125" y2="37333"/>
                        <a14:foregroundMark x1="49125" y1="64167" x2="45500" y2="74500"/>
                        <a14:foregroundMark x1="45500" y1="74500" x2="41250" y2="71333"/>
                      </a14:backgroundRemoval>
                    </a14:imgEffect>
                  </a14:imgLayer>
                </a14:imgProps>
              </a:ext>
            </a:extLst>
          </a:blip>
          <a:srcRect l="26862" t="10677" r="31969" b="22124"/>
          <a:stretch/>
        </p:blipFill>
        <p:spPr>
          <a:xfrm>
            <a:off x="2335279" y="2591135"/>
            <a:ext cx="1040966" cy="1274366"/>
          </a:xfrm>
          <a:prstGeom prst="rect">
            <a:avLst/>
          </a:prstGeom>
        </p:spPr>
      </p:pic>
      <p:pic>
        <p:nvPicPr>
          <p:cNvPr id="20" name="Imagen 19">
            <a:extLst>
              <a:ext uri="{FF2B5EF4-FFF2-40B4-BE49-F238E27FC236}">
                <a16:creationId xmlns:a16="http://schemas.microsoft.com/office/drawing/2014/main" id="{851E7A59-EE80-49AC-86C8-8B442B72BE7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7167" b="74500" l="28375" r="67125">
                        <a14:foregroundMark x1="33625" y1="37000" x2="28375" y2="38000"/>
                        <a14:foregroundMark x1="62750" y1="33000" x2="64625" y2="37000"/>
                        <a14:foregroundMark x1="65500" y1="33667" x2="65750" y2="37667"/>
                        <a14:foregroundMark x1="65750" y1="37000" x2="66500" y2="39500"/>
                        <a14:foregroundMark x1="65500" y1="34667" x2="67125" y2="37333"/>
                        <a14:foregroundMark x1="49125" y1="64167" x2="45500" y2="74500"/>
                        <a14:foregroundMark x1="45500" y1="74500" x2="41250" y2="71333"/>
                      </a14:backgroundRemoval>
                    </a14:imgEffect>
                  </a14:imgLayer>
                </a14:imgProps>
              </a:ext>
            </a:extLst>
          </a:blip>
          <a:srcRect l="26862" t="10677" r="31969" b="22124"/>
          <a:stretch/>
        </p:blipFill>
        <p:spPr>
          <a:xfrm>
            <a:off x="1639119" y="2420703"/>
            <a:ext cx="1040966" cy="1274366"/>
          </a:xfrm>
          <a:prstGeom prst="rect">
            <a:avLst/>
          </a:prstGeom>
        </p:spPr>
      </p:pic>
      <p:pic>
        <p:nvPicPr>
          <p:cNvPr id="19" name="!!Imagen 18">
            <a:extLst>
              <a:ext uri="{FF2B5EF4-FFF2-40B4-BE49-F238E27FC236}">
                <a16:creationId xmlns:a16="http://schemas.microsoft.com/office/drawing/2014/main" id="{48BBA091-2208-40C6-B8E5-C2BF1698387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7167" b="74500" l="28375" r="67125">
                        <a14:foregroundMark x1="33625" y1="37000" x2="28375" y2="38000"/>
                        <a14:foregroundMark x1="62750" y1="33000" x2="64625" y2="37000"/>
                        <a14:foregroundMark x1="65500" y1="33667" x2="65750" y2="37667"/>
                        <a14:foregroundMark x1="65750" y1="37000" x2="66500" y2="39500"/>
                        <a14:foregroundMark x1="65500" y1="34667" x2="67125" y2="37333"/>
                        <a14:foregroundMark x1="49125" y1="64167" x2="45500" y2="74500"/>
                        <a14:foregroundMark x1="45500" y1="74500" x2="41250" y2="71333"/>
                      </a14:backgroundRemoval>
                    </a14:imgEffect>
                  </a14:imgLayer>
                </a14:imgProps>
              </a:ext>
            </a:extLst>
          </a:blip>
          <a:srcRect l="26862" t="10677" r="31969" b="22124"/>
          <a:stretch/>
        </p:blipFill>
        <p:spPr>
          <a:xfrm>
            <a:off x="1025809" y="2076310"/>
            <a:ext cx="1040966" cy="1274366"/>
          </a:xfrm>
          <a:prstGeom prst="rect">
            <a:avLst/>
          </a:prstGeom>
        </p:spPr>
      </p:pic>
      <p:sp>
        <p:nvSpPr>
          <p:cNvPr id="26" name="CuadroTexto 25">
            <a:extLst>
              <a:ext uri="{FF2B5EF4-FFF2-40B4-BE49-F238E27FC236}">
                <a16:creationId xmlns:a16="http://schemas.microsoft.com/office/drawing/2014/main" id="{8EC8A5A7-7052-4E0C-855A-E5473F669E73}"/>
              </a:ext>
            </a:extLst>
          </p:cNvPr>
          <p:cNvSpPr txBox="1"/>
          <p:nvPr/>
        </p:nvSpPr>
        <p:spPr>
          <a:xfrm>
            <a:off x="220322" y="1799586"/>
            <a:ext cx="1285495" cy="1862048"/>
          </a:xfrm>
          <a:prstGeom prst="rect">
            <a:avLst/>
          </a:prstGeom>
          <a:noFill/>
        </p:spPr>
        <p:txBody>
          <a:bodyPr wrap="square">
            <a:spAutoFit/>
          </a:bodyPr>
          <a:lstStyle/>
          <a:p>
            <a:r>
              <a:rPr lang="es-ES" sz="11500" b="1" dirty="0">
                <a:solidFill>
                  <a:schemeClr val="tx1">
                    <a:lumMod val="50000"/>
                    <a:lumOff val="50000"/>
                  </a:schemeClr>
                </a:solidFill>
                <a:latin typeface="Franklin Gothic Medium Cond" panose="020B0606030402020204" pitchFamily="34" charset="0"/>
                <a:ea typeface="Adobe Heiti Std R" panose="020B0400000000000000" pitchFamily="34" charset="-128"/>
              </a:rPr>
              <a:t>$</a:t>
            </a:r>
            <a:endParaRPr lang="es-419" sz="1800" b="1" dirty="0">
              <a:solidFill>
                <a:schemeClr val="tx1">
                  <a:lumMod val="50000"/>
                  <a:lumOff val="50000"/>
                </a:schemeClr>
              </a:solidFill>
              <a:latin typeface="Franklin Gothic Medium Cond" panose="020B0606030402020204" pitchFamily="34" charset="0"/>
              <a:ea typeface="Adobe Heiti Std R" panose="020B0400000000000000" pitchFamily="34" charset="-128"/>
            </a:endParaRPr>
          </a:p>
        </p:txBody>
      </p:sp>
    </p:spTree>
    <p:extLst>
      <p:ext uri="{BB962C8B-B14F-4D97-AF65-F5344CB8AC3E}">
        <p14:creationId xmlns:p14="http://schemas.microsoft.com/office/powerpoint/2010/main" val="2432478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4">
            <a:extLst>
              <a:ext uri="{FF2B5EF4-FFF2-40B4-BE49-F238E27FC236}">
                <a16:creationId xmlns:a16="http://schemas.microsoft.com/office/drawing/2014/main" id="{951B9C02-50F3-435E-A792-6B4B620F1D47}"/>
              </a:ext>
            </a:extLst>
          </p:cNvPr>
          <p:cNvSpPr/>
          <p:nvPr/>
        </p:nvSpPr>
        <p:spPr>
          <a:xfrm>
            <a:off x="-15469" y="2007652"/>
            <a:ext cx="3492736" cy="3067931"/>
          </a:xfrm>
          <a:prstGeom prst="flowChartDelay">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fontAlgn="ctr">
              <a:spcBef>
                <a:spcPts val="600"/>
              </a:spcBef>
              <a:spcAft>
                <a:spcPts val="600"/>
              </a:spcAft>
              <a:buFont typeface="Arial" panose="020B0604020202020204" pitchFamily="34" charset="0"/>
              <a:buChar char="•"/>
            </a:pPr>
            <a:endParaRPr lang="es-419" sz="2400" i="0" u="none" strike="noStrike" dirty="0">
              <a:effectLst/>
            </a:endParaRPr>
          </a:p>
        </p:txBody>
      </p:sp>
      <p:sp>
        <p:nvSpPr>
          <p:cNvPr id="9" name="!!CuadroTexto 4">
            <a:extLst>
              <a:ext uri="{FF2B5EF4-FFF2-40B4-BE49-F238E27FC236}">
                <a16:creationId xmlns:a16="http://schemas.microsoft.com/office/drawing/2014/main" id="{48E870C7-384C-42F7-82A9-FE3CC1928612}"/>
              </a:ext>
            </a:extLst>
          </p:cNvPr>
          <p:cNvSpPr txBox="1"/>
          <p:nvPr/>
        </p:nvSpPr>
        <p:spPr>
          <a:xfrm>
            <a:off x="4016904" y="1244056"/>
            <a:ext cx="5341338" cy="13388280"/>
          </a:xfrm>
          <a:prstGeom prst="rect">
            <a:avLst/>
          </a:prstGeom>
          <a:noFill/>
        </p:spPr>
        <p:txBody>
          <a:bodyPr wrap="square">
            <a:spAutoFit/>
          </a:bodyPr>
          <a:lstStyle/>
          <a:p>
            <a:pPr algn="just">
              <a:spcBef>
                <a:spcPts val="600"/>
              </a:spcBef>
              <a:spcAft>
                <a:spcPts val="600"/>
              </a:spcAft>
            </a:pPr>
            <a:r>
              <a:rPr lang="es-EC" sz="1800" dirty="0">
                <a:solidFill>
                  <a:schemeClr val="tx1">
                    <a:lumMod val="50000"/>
                    <a:lumOff val="50000"/>
                  </a:schemeClr>
                </a:solidFill>
                <a:effectLst/>
                <a:latin typeface="Calibri" panose="020F0502020204030204" pitchFamily="34" charset="0"/>
                <a:ea typeface="Calibri" panose="020F0502020204030204" pitchFamily="34" charset="0"/>
              </a:rPr>
              <a:t>El proceso de fabricación, permitió reducir los costos de adquisición de este accesorio, a un valor cinco veces menor al original, teniendo una excelente relación costo-beneficio.</a:t>
            </a:r>
          </a:p>
          <a:p>
            <a:pPr algn="just">
              <a:spcBef>
                <a:spcPts val="600"/>
              </a:spcBef>
              <a:spcAft>
                <a:spcPts val="600"/>
              </a:spcAft>
            </a:pP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algn="just">
              <a:spcBef>
                <a:spcPts val="600"/>
              </a:spcBef>
              <a:spcAft>
                <a:spcPts val="600"/>
              </a:spcAft>
            </a:pPr>
            <a:r>
              <a:rPr lang="es-EC" sz="1800" dirty="0">
                <a:solidFill>
                  <a:schemeClr val="tx1">
                    <a:lumMod val="50000"/>
                    <a:lumOff val="50000"/>
                  </a:schemeClr>
                </a:solidFill>
                <a:effectLst/>
                <a:latin typeface="Calibri" panose="020F0502020204030204" pitchFamily="34" charset="0"/>
                <a:ea typeface="Calibri" panose="020F0502020204030204" pitchFamily="34" charset="0"/>
              </a:rPr>
              <a:t>La metodología experimental desarrollada y aplicada en este trabajo permitió evaluar, de manera satisfactoria, el desempeño de la geometría fabricada y de la geometría que presenta desgaste.</a:t>
            </a:r>
          </a:p>
          <a:p>
            <a:pPr algn="just">
              <a:spcBef>
                <a:spcPts val="600"/>
              </a:spcBef>
              <a:spcAft>
                <a:spcPts val="600"/>
              </a:spcAft>
            </a:pP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algn="just">
              <a:spcBef>
                <a:spcPts val="600"/>
              </a:spcBef>
              <a:spcAft>
                <a:spcPts val="600"/>
              </a:spcAft>
            </a:pPr>
            <a:r>
              <a:rPr lang="es-EC" sz="1800" dirty="0">
                <a:solidFill>
                  <a:schemeClr val="tx1">
                    <a:lumMod val="50000"/>
                    <a:lumOff val="50000"/>
                  </a:schemeClr>
                </a:solidFill>
                <a:effectLst/>
                <a:latin typeface="Calibri" panose="020F0502020204030204" pitchFamily="34" charset="0"/>
                <a:ea typeface="Calibri" panose="020F0502020204030204" pitchFamily="34" charset="0"/>
              </a:rPr>
              <a:t>La geometría fabricada reportó datos con un error porcentual menor a los obtenidos con la geometría que presenta desgaste en su pared interna, la cual mostró porcentajes de error más elevados, sobre todo en ensayos oscilatorios, donde la superficie de la copa tiene una fuerte influencia.</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algn="just">
              <a:spcBef>
                <a:spcPts val="600"/>
              </a:spcBef>
              <a:spcAft>
                <a:spcPts val="600"/>
              </a:spcAft>
            </a:pPr>
            <a:r>
              <a:rPr lang="es-EC" sz="1800" dirty="0">
                <a:solidFill>
                  <a:schemeClr val="tx1">
                    <a:lumMod val="50000"/>
                    <a:lumOff val="50000"/>
                  </a:schemeClr>
                </a:solidFill>
                <a:effectLst/>
                <a:latin typeface="Calibri" panose="020F0502020204030204" pitchFamily="34" charset="0"/>
                <a:ea typeface="Calibri" panose="020F0502020204030204" pitchFamily="34" charset="0"/>
              </a:rPr>
              <a:t>Para ensayos de rampa de temperaturas la geometría fabricada presenta buenas aproximaciones, con errores menores al 1%, lo que sugiere que, el material seleccionado para fabricar la copa, permite una transferencia de calor apropiada para realizar este tipo de pruebas.</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algn="just">
              <a:spcBef>
                <a:spcPts val="600"/>
              </a:spcBef>
              <a:spcAft>
                <a:spcPts val="600"/>
              </a:spcAft>
            </a:pPr>
            <a:r>
              <a:rPr lang="es-EC" sz="1800" dirty="0">
                <a:solidFill>
                  <a:schemeClr val="tx1">
                    <a:lumMod val="50000"/>
                    <a:lumOff val="50000"/>
                  </a:schemeClr>
                </a:solidFill>
                <a:effectLst/>
                <a:latin typeface="Calibri" panose="020F0502020204030204" pitchFamily="34" charset="0"/>
                <a:ea typeface="Calibri" panose="020F0502020204030204" pitchFamily="34" charset="0"/>
              </a:rPr>
              <a:t>En función de los datos obtenidos se puede recomendar que la geometría de cilindros concéntricos que ha sido fabricada reemplace a la geometría que presenta desgaste en sus paredes internas, y esta, sea empleada preferentemente para ensayos de CFE y rampa de temperaturas.</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algn="just">
              <a:spcBef>
                <a:spcPts val="600"/>
              </a:spcBef>
              <a:spcAft>
                <a:spcPts val="600"/>
              </a:spcAft>
            </a:pPr>
            <a:r>
              <a:rPr lang="es-EC" sz="1800" dirty="0">
                <a:solidFill>
                  <a:schemeClr val="tx1">
                    <a:lumMod val="50000"/>
                    <a:lumOff val="50000"/>
                  </a:schemeClr>
                </a:solidFill>
                <a:effectLst/>
                <a:latin typeface="Calibri" panose="020F0502020204030204" pitchFamily="34" charset="0"/>
                <a:ea typeface="Calibri" panose="020F0502020204030204" pitchFamily="34" charset="0"/>
              </a:rPr>
              <a:t>Se puede recomendar proponer el desarrollo de los siguientes proyectos de titulación:</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lvl="0" algn="just">
              <a:spcBef>
                <a:spcPts val="600"/>
              </a:spcBef>
            </a:pPr>
            <a:r>
              <a:rPr lang="es-EC" sz="1800" dirty="0">
                <a:solidFill>
                  <a:schemeClr val="tx1">
                    <a:lumMod val="50000"/>
                    <a:lumOff val="50000"/>
                  </a:schemeClr>
                </a:solidFill>
                <a:effectLst/>
                <a:latin typeface="Calibri" panose="020F0502020204030204" pitchFamily="34" charset="0"/>
                <a:ea typeface="Calibri" panose="020F0502020204030204" pitchFamily="34" charset="0"/>
              </a:rPr>
              <a:t>Estudio de la factibilidad para el desarrollo de geometrías inferiores descartables aplicadas al análisis de sustancias abrasivas en el reómetro Discovery HR-2.</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lvl="0" algn="just"/>
            <a:r>
              <a:rPr lang="es-EC" sz="1800" dirty="0">
                <a:solidFill>
                  <a:schemeClr val="tx1">
                    <a:lumMod val="50000"/>
                    <a:lumOff val="50000"/>
                  </a:schemeClr>
                </a:solidFill>
                <a:effectLst/>
                <a:latin typeface="Calibri" panose="020F0502020204030204" pitchFamily="34" charset="0"/>
                <a:ea typeface="Calibri" panose="020F0502020204030204" pitchFamily="34" charset="0"/>
              </a:rPr>
              <a:t>Diseño, construcción y validación de aditivos removibles para la mitigación del efecto de deslizamiento en la pared de geometrías inferiores de cilindros concéntricos.</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lvl="0" algn="just"/>
            <a:r>
              <a:rPr lang="es-EC" sz="1800" dirty="0">
                <a:solidFill>
                  <a:schemeClr val="tx1">
                    <a:lumMod val="50000"/>
                    <a:lumOff val="50000"/>
                  </a:schemeClr>
                </a:solidFill>
                <a:effectLst/>
                <a:latin typeface="Calibri" panose="020F0502020204030204" pitchFamily="34" charset="0"/>
                <a:ea typeface="Calibri" panose="020F0502020204030204" pitchFamily="34" charset="0"/>
              </a:rPr>
              <a:t>Estudio de la influencia de diferentes grados de rugosidad en la mitigación del efecto de deslizamiento de la pared mediante el proceso de chorro de arena.</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lvl="0" algn="just">
              <a:spcAft>
                <a:spcPts val="600"/>
              </a:spcAft>
            </a:pPr>
            <a:r>
              <a:rPr lang="es-EC" sz="1800" dirty="0">
                <a:solidFill>
                  <a:schemeClr val="tx1">
                    <a:lumMod val="50000"/>
                    <a:lumOff val="50000"/>
                  </a:schemeClr>
                </a:solidFill>
                <a:effectLst/>
                <a:latin typeface="Calibri" panose="020F0502020204030204" pitchFamily="34" charset="0"/>
                <a:ea typeface="Calibri" panose="020F0502020204030204" pitchFamily="34" charset="0"/>
              </a:rPr>
              <a:t>Estudio de las propiedades reológicas del fluido de transmisión automática Havoline MD-3</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algn="just">
              <a:spcBef>
                <a:spcPts val="600"/>
              </a:spcBef>
              <a:spcAft>
                <a:spcPts val="600"/>
              </a:spcAft>
            </a:pPr>
            <a:endParaRPr lang="es-419" dirty="0">
              <a:solidFill>
                <a:schemeClr val="tx1">
                  <a:lumMod val="50000"/>
                  <a:lumOff val="50000"/>
                </a:schemeClr>
              </a:solidFill>
            </a:endParaRPr>
          </a:p>
        </p:txBody>
      </p:sp>
      <p:sp>
        <p:nvSpPr>
          <p:cNvPr id="10" name="Rectángulo: esquinas redondeadas 9">
            <a:extLst>
              <a:ext uri="{FF2B5EF4-FFF2-40B4-BE49-F238E27FC236}">
                <a16:creationId xmlns:a16="http://schemas.microsoft.com/office/drawing/2014/main" id="{02F89CF6-F777-46AF-895C-4C9DA0AD3E69}"/>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Conclusiones</a:t>
            </a:r>
            <a:endParaRPr lang="es-419" sz="2400" b="1" dirty="0">
              <a:effectLst/>
              <a:latin typeface="Calibri" panose="020F0502020204030204" pitchFamily="34" charset="0"/>
            </a:endParaRPr>
          </a:p>
        </p:txBody>
      </p:sp>
      <p:sp>
        <p:nvSpPr>
          <p:cNvPr id="13" name="Rectángulo: esquinas redondeadas 12">
            <a:extLst>
              <a:ext uri="{FF2B5EF4-FFF2-40B4-BE49-F238E27FC236}">
                <a16:creationId xmlns:a16="http://schemas.microsoft.com/office/drawing/2014/main" id="{3E706DAC-5346-475C-B8B9-651BD222D21E}"/>
              </a:ext>
            </a:extLst>
          </p:cNvPr>
          <p:cNvSpPr/>
          <p:nvPr/>
        </p:nvSpPr>
        <p:spPr>
          <a:xfrm>
            <a:off x="3846492" y="2590516"/>
            <a:ext cx="5551507" cy="1799799"/>
          </a:xfrm>
          <a:prstGeom prst="roundRect">
            <a:avLst>
              <a:gd name="adj" fmla="val 7201"/>
            </a:avLst>
          </a:prstGeom>
          <a:solidFill>
            <a:srgbClr val="EF904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ctr">
              <a:spcBef>
                <a:spcPts val="600"/>
              </a:spcBef>
              <a:spcAft>
                <a:spcPts val="600"/>
              </a:spcAft>
            </a:pPr>
            <a:endParaRPr lang="es-EC" sz="700" dirty="0">
              <a:solidFill>
                <a:schemeClr val="tx1">
                  <a:lumMod val="50000"/>
                  <a:lumOff val="50000"/>
                </a:schemeClr>
              </a:solidFill>
              <a:latin typeface="Calibri" panose="020F0502020204030204" pitchFamily="34" charset="0"/>
              <a:ea typeface="Calibri" panose="020F0502020204030204" pitchFamily="34" charset="0"/>
            </a:endParaRPr>
          </a:p>
          <a:p>
            <a:pPr indent="457200" algn="ctr">
              <a:spcBef>
                <a:spcPts val="600"/>
              </a:spcBef>
              <a:spcAft>
                <a:spcPts val="600"/>
              </a:spcAft>
            </a:pPr>
            <a:r>
              <a:rPr lang="es-EC" sz="1800" dirty="0">
                <a:solidFill>
                  <a:schemeClr val="tx1"/>
                </a:solidFill>
                <a:effectLst/>
                <a:latin typeface="Calibri" panose="020F0502020204030204" pitchFamily="34" charset="0"/>
                <a:ea typeface="Calibri" panose="020F0502020204030204" pitchFamily="34" charset="0"/>
              </a:rPr>
              <a:t>La metodología experimental desarrollada y aplicada en este trabajo permitió evaluar, de manera satisfactoria, el desempeño de la geometría fabricada y de la geometría que presenta desgaste.</a:t>
            </a:r>
          </a:p>
          <a:p>
            <a:pPr algn="ctr"/>
            <a:endParaRPr lang="es-419" sz="1800" dirty="0">
              <a:solidFill>
                <a:schemeClr val="tx1"/>
              </a:solidFill>
              <a:effectLst/>
              <a:latin typeface="Calibri" panose="020F0502020204030204" pitchFamily="34" charset="0"/>
              <a:ea typeface="Calibri" panose="020F0502020204030204" pitchFamily="34" charset="0"/>
            </a:endParaRPr>
          </a:p>
        </p:txBody>
      </p:sp>
      <p:sp>
        <p:nvSpPr>
          <p:cNvPr id="8" name="!!nro">
            <a:extLst>
              <a:ext uri="{FF2B5EF4-FFF2-40B4-BE49-F238E27FC236}">
                <a16:creationId xmlns:a16="http://schemas.microsoft.com/office/drawing/2014/main" id="{99EFFB34-6F48-4A11-B27A-893701CE7F2F}"/>
              </a:ext>
            </a:extLst>
          </p:cNvPr>
          <p:cNvSpPr/>
          <p:nvPr/>
        </p:nvSpPr>
        <p:spPr>
          <a:xfrm>
            <a:off x="166185" y="6263613"/>
            <a:ext cx="488908"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40</a:t>
            </a:r>
            <a:endParaRPr lang="es-419" b="1" dirty="0"/>
          </a:p>
        </p:txBody>
      </p:sp>
      <p:pic>
        <p:nvPicPr>
          <p:cNvPr id="3" name="!!Imagen 18">
            <a:extLst>
              <a:ext uri="{FF2B5EF4-FFF2-40B4-BE49-F238E27FC236}">
                <a16:creationId xmlns:a16="http://schemas.microsoft.com/office/drawing/2014/main" id="{1E214496-B119-40B8-847D-06DF271DE9C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54722" y1="37500" x2="54722" y2="37500"/>
                        <a14:foregroundMark x1="53611" y1="49167" x2="53611" y2="49167"/>
                        <a14:foregroundMark x1="56389" y1="62778" x2="56389" y2="62778"/>
                        <a14:foregroundMark x1="56944" y1="75000" x2="56944" y2="75000"/>
                        <a14:foregroundMark x1="33333" y1="69722" x2="33333" y2="69722"/>
                        <a14:foregroundMark x1="31944" y1="60278" x2="31944" y2="60278"/>
                        <a14:foregroundMark x1="33333" y1="48056" x2="33333" y2="48056"/>
                        <a14:foregroundMark x1="33056" y1="35000" x2="33056" y2="35000"/>
                      </a14:backgroundRemoval>
                    </a14:imgEffect>
                  </a14:imgLayer>
                </a14:imgProps>
              </a:ext>
            </a:extLst>
          </a:blip>
          <a:stretch>
            <a:fillRect/>
          </a:stretch>
        </p:blipFill>
        <p:spPr>
          <a:xfrm>
            <a:off x="166185" y="2162922"/>
            <a:ext cx="2757389" cy="2757389"/>
          </a:xfrm>
          <a:prstGeom prst="rect">
            <a:avLst/>
          </a:prstGeom>
        </p:spPr>
      </p:pic>
    </p:spTree>
    <p:extLst>
      <p:ext uri="{BB962C8B-B14F-4D97-AF65-F5344CB8AC3E}">
        <p14:creationId xmlns:p14="http://schemas.microsoft.com/office/powerpoint/2010/main" val="3618923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4">
            <a:extLst>
              <a:ext uri="{FF2B5EF4-FFF2-40B4-BE49-F238E27FC236}">
                <a16:creationId xmlns:a16="http://schemas.microsoft.com/office/drawing/2014/main" id="{D8CDB549-F580-488A-9BA0-F88EC5E29A64}"/>
              </a:ext>
            </a:extLst>
          </p:cNvPr>
          <p:cNvSpPr txBox="1"/>
          <p:nvPr/>
        </p:nvSpPr>
        <p:spPr>
          <a:xfrm>
            <a:off x="3846492" y="93124"/>
            <a:ext cx="5341338" cy="6093976"/>
          </a:xfrm>
          <a:prstGeom prst="rect">
            <a:avLst/>
          </a:prstGeom>
          <a:noFill/>
        </p:spPr>
        <p:txBody>
          <a:bodyPr wrap="square">
            <a:spAutoFit/>
          </a:bodyPr>
          <a:lstStyle/>
          <a:p>
            <a:pPr algn="just">
              <a:spcBef>
                <a:spcPts val="600"/>
              </a:spcBef>
              <a:spcAft>
                <a:spcPts val="600"/>
              </a:spcAft>
            </a:pPr>
            <a:r>
              <a:rPr lang="es-EC" sz="1800" dirty="0">
                <a:solidFill>
                  <a:schemeClr val="tx1">
                    <a:lumMod val="50000"/>
                    <a:lumOff val="50000"/>
                  </a:schemeClr>
                </a:solidFill>
                <a:effectLst/>
                <a:latin typeface="Calibri" panose="020F0502020204030204" pitchFamily="34" charset="0"/>
                <a:ea typeface="Calibri" panose="020F0502020204030204" pitchFamily="34" charset="0"/>
              </a:rPr>
              <a:t>El proceso de fabricación, permitió reducir los costos de adquisición de este accesorio, a un valor cinco veces menor al original, teniendo una excelente relación costo-beneficio.</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algn="just">
              <a:spcBef>
                <a:spcPts val="600"/>
              </a:spcBef>
              <a:spcAft>
                <a:spcPts val="600"/>
              </a:spcAft>
            </a:pPr>
            <a:r>
              <a:rPr lang="es-EC" sz="1800" dirty="0">
                <a:solidFill>
                  <a:schemeClr val="tx1">
                    <a:lumMod val="50000"/>
                    <a:lumOff val="50000"/>
                  </a:schemeClr>
                </a:solidFill>
                <a:effectLst/>
                <a:latin typeface="Calibri" panose="020F0502020204030204" pitchFamily="34" charset="0"/>
                <a:ea typeface="Calibri" panose="020F0502020204030204" pitchFamily="34" charset="0"/>
              </a:rPr>
              <a:t>La metodología experimental desarrollada y aplicada en este trabajo permitió evaluar, de manera satisfactoria, el desempeño de la geometría fabricada y de la geometría que presenta desgaste.</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algn="just">
              <a:spcBef>
                <a:spcPts val="600"/>
              </a:spcBef>
              <a:spcAft>
                <a:spcPts val="600"/>
              </a:spcAft>
            </a:pPr>
            <a:r>
              <a:rPr lang="es-EC" sz="1800" dirty="0">
                <a:solidFill>
                  <a:schemeClr val="tx1">
                    <a:lumMod val="50000"/>
                    <a:lumOff val="50000"/>
                  </a:schemeClr>
                </a:solidFill>
                <a:effectLst/>
                <a:latin typeface="Calibri" panose="020F0502020204030204" pitchFamily="34" charset="0"/>
                <a:ea typeface="Calibri" panose="020F0502020204030204" pitchFamily="34" charset="0"/>
              </a:rPr>
              <a:t>La geometría fabricada reportó datos con un error porcentual menor a los obtenidos con la geometría que presenta desgaste en su pared interna, la cual mostró porcentajes de error más elevados, sobre todo en ensayos oscilatorios, donde la superficie de la copa tiene una fuerte influencia.</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algn="just">
              <a:spcBef>
                <a:spcPts val="600"/>
              </a:spcBef>
              <a:spcAft>
                <a:spcPts val="600"/>
              </a:spcAft>
            </a:pPr>
            <a:r>
              <a:rPr lang="es-EC" sz="1800" dirty="0">
                <a:solidFill>
                  <a:schemeClr val="tx1">
                    <a:lumMod val="50000"/>
                    <a:lumOff val="50000"/>
                  </a:schemeClr>
                </a:solidFill>
                <a:effectLst/>
                <a:latin typeface="Calibri" panose="020F0502020204030204" pitchFamily="34" charset="0"/>
                <a:ea typeface="Calibri" panose="020F0502020204030204" pitchFamily="34" charset="0"/>
              </a:rPr>
              <a:t>Para ensayos de rampa de temperaturas la geometría fabricada presenta buenas aproximaciones, con errores menores al 1%, lo que sugiere que, el material seleccionado para fabricar la copa, permite una transferencia de calor apropiada para realizar este tipo de pruebas.</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p:txBody>
      </p:sp>
      <p:sp>
        <p:nvSpPr>
          <p:cNvPr id="10" name="Rectángulo: esquinas redondeadas 9">
            <a:extLst>
              <a:ext uri="{FF2B5EF4-FFF2-40B4-BE49-F238E27FC236}">
                <a16:creationId xmlns:a16="http://schemas.microsoft.com/office/drawing/2014/main" id="{02F89CF6-F777-46AF-895C-4C9DA0AD3E69}"/>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Conclusiones</a:t>
            </a:r>
            <a:endParaRPr lang="es-419" sz="2400" b="1" dirty="0">
              <a:effectLst/>
              <a:latin typeface="Calibri" panose="020F0502020204030204" pitchFamily="34" charset="0"/>
            </a:endParaRPr>
          </a:p>
        </p:txBody>
      </p:sp>
      <p:sp>
        <p:nvSpPr>
          <p:cNvPr id="13" name="Rectángulo: esquinas redondeadas 12">
            <a:extLst>
              <a:ext uri="{FF2B5EF4-FFF2-40B4-BE49-F238E27FC236}">
                <a16:creationId xmlns:a16="http://schemas.microsoft.com/office/drawing/2014/main" id="{3E706DAC-5346-475C-B8B9-651BD222D21E}"/>
              </a:ext>
            </a:extLst>
          </p:cNvPr>
          <p:cNvSpPr/>
          <p:nvPr/>
        </p:nvSpPr>
        <p:spPr>
          <a:xfrm>
            <a:off x="3846492" y="2590516"/>
            <a:ext cx="5551507" cy="1799799"/>
          </a:xfrm>
          <a:prstGeom prst="roundRect">
            <a:avLst>
              <a:gd name="adj" fmla="val 7201"/>
            </a:avLst>
          </a:prstGeom>
          <a:solidFill>
            <a:srgbClr val="EF904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ctr">
              <a:spcBef>
                <a:spcPts val="600"/>
              </a:spcBef>
              <a:spcAft>
                <a:spcPts val="600"/>
              </a:spcAft>
            </a:pPr>
            <a:r>
              <a:rPr lang="es-EC" sz="1800" dirty="0">
                <a:solidFill>
                  <a:schemeClr val="tx1"/>
                </a:solidFill>
                <a:effectLst/>
                <a:latin typeface="Calibri" panose="020F0502020204030204" pitchFamily="34" charset="0"/>
                <a:ea typeface="Calibri" panose="020F0502020204030204" pitchFamily="34" charset="0"/>
              </a:rPr>
              <a:t>La geometría fabricada reportó datos con un error porcentual menor a los obtenidos con la geometría que presenta desgaste en su pared interna, la cual mostró porcentajes de error más elevados, sobre todo en ensayos oscilatorios, donde la superficie de la copa tiene una fuerte influencia.</a:t>
            </a:r>
            <a:endParaRPr lang="es-419" sz="1800" dirty="0">
              <a:solidFill>
                <a:schemeClr val="tx1"/>
              </a:solidFill>
              <a:effectLst/>
              <a:latin typeface="Calibri" panose="020F0502020204030204" pitchFamily="34" charset="0"/>
              <a:ea typeface="Calibri" panose="020F0502020204030204" pitchFamily="34" charset="0"/>
            </a:endParaRPr>
          </a:p>
        </p:txBody>
      </p:sp>
      <p:pic>
        <p:nvPicPr>
          <p:cNvPr id="14" name="!!Imagen 18">
            <a:extLst>
              <a:ext uri="{FF2B5EF4-FFF2-40B4-BE49-F238E27FC236}">
                <a16:creationId xmlns:a16="http://schemas.microsoft.com/office/drawing/2014/main" id="{0F6D1EF0-C8FC-4704-9A49-BF86DF2EBC7E}"/>
              </a:ext>
            </a:extLst>
          </p:cNvPr>
          <p:cNvPicPr/>
          <p:nvPr/>
        </p:nvPicPr>
        <p:blipFill rotWithShape="1">
          <a:blip r:embed="rId2">
            <a:extLst>
              <a:ext uri="{BEBA8EAE-BF5A-486C-A8C5-ECC9F3942E4B}">
                <a14:imgProps xmlns:a14="http://schemas.microsoft.com/office/drawing/2010/main">
                  <a14:imgLayer r:embed="rId3">
                    <a14:imgEffect>
                      <a14:backgroundRemoval t="5727" b="99559" l="8586" r="96465">
                        <a14:backgroundMark x1="73737" y1="17841" x2="73737" y2="17841"/>
                      </a14:backgroundRemoval>
                    </a14:imgEffect>
                  </a14:imgLayer>
                </a14:imgProps>
              </a:ext>
            </a:extLst>
          </a:blip>
          <a:srcRect l="8485" t="5286"/>
          <a:stretch/>
        </p:blipFill>
        <p:spPr bwMode="auto">
          <a:xfrm>
            <a:off x="315257" y="1428750"/>
            <a:ext cx="3264535" cy="3848100"/>
          </a:xfrm>
          <a:prstGeom prst="rect">
            <a:avLst/>
          </a:prstGeom>
          <a:ln>
            <a:noFill/>
          </a:ln>
          <a:extLst>
            <a:ext uri="{53640926-AAD7-44D8-BBD7-CCE9431645EC}">
              <a14:shadowObscured xmlns:a14="http://schemas.microsoft.com/office/drawing/2010/main"/>
            </a:ext>
          </a:extLst>
        </p:spPr>
      </p:pic>
      <p:sp>
        <p:nvSpPr>
          <p:cNvPr id="9" name="!!nro">
            <a:extLst>
              <a:ext uri="{FF2B5EF4-FFF2-40B4-BE49-F238E27FC236}">
                <a16:creationId xmlns:a16="http://schemas.microsoft.com/office/drawing/2014/main" id="{C8C50CF9-887D-4E01-A050-C2C9EA528EC8}"/>
              </a:ext>
            </a:extLst>
          </p:cNvPr>
          <p:cNvSpPr/>
          <p:nvPr/>
        </p:nvSpPr>
        <p:spPr>
          <a:xfrm>
            <a:off x="166185" y="6263613"/>
            <a:ext cx="488908"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41</a:t>
            </a:r>
            <a:endParaRPr lang="es-419" b="1" dirty="0"/>
          </a:p>
        </p:txBody>
      </p:sp>
      <p:sp>
        <p:nvSpPr>
          <p:cNvPr id="18" name="!!obj4">
            <a:extLst>
              <a:ext uri="{FF2B5EF4-FFF2-40B4-BE49-F238E27FC236}">
                <a16:creationId xmlns:a16="http://schemas.microsoft.com/office/drawing/2014/main" id="{1881414B-49ED-46FF-A449-A52735C03203}"/>
              </a:ext>
            </a:extLst>
          </p:cNvPr>
          <p:cNvSpPr/>
          <p:nvPr/>
        </p:nvSpPr>
        <p:spPr>
          <a:xfrm rot="18885838">
            <a:off x="388307" y="2571355"/>
            <a:ext cx="3067099" cy="1483612"/>
          </a:xfrm>
          <a:prstGeom prst="corner">
            <a:avLst>
              <a:gd name="adj1" fmla="val 28727"/>
              <a:gd name="adj2" fmla="val 28120"/>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fontAlgn="ctr">
              <a:spcBef>
                <a:spcPts val="600"/>
              </a:spcBef>
              <a:spcAft>
                <a:spcPts val="600"/>
              </a:spcAft>
              <a:buFont typeface="Arial" panose="020B0604020202020204" pitchFamily="34" charset="0"/>
              <a:buChar char="•"/>
            </a:pPr>
            <a:endParaRPr lang="es-419" sz="2400" i="0" u="none" strike="noStrike" dirty="0">
              <a:effectLst/>
            </a:endParaRPr>
          </a:p>
        </p:txBody>
      </p:sp>
    </p:spTree>
    <p:extLst>
      <p:ext uri="{BB962C8B-B14F-4D97-AF65-F5344CB8AC3E}">
        <p14:creationId xmlns:p14="http://schemas.microsoft.com/office/powerpoint/2010/main" val="34635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4">
            <a:extLst>
              <a:ext uri="{FF2B5EF4-FFF2-40B4-BE49-F238E27FC236}">
                <a16:creationId xmlns:a16="http://schemas.microsoft.com/office/drawing/2014/main" id="{951B9C02-50F3-435E-A792-6B4B620F1D47}"/>
              </a:ext>
            </a:extLst>
          </p:cNvPr>
          <p:cNvSpPr/>
          <p:nvPr/>
        </p:nvSpPr>
        <p:spPr>
          <a:xfrm>
            <a:off x="0" y="1711724"/>
            <a:ext cx="3960000" cy="3960000"/>
          </a:xfrm>
          <a:prstGeom prst="flowChartSor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fontAlgn="ctr">
              <a:spcBef>
                <a:spcPts val="600"/>
              </a:spcBef>
              <a:spcAft>
                <a:spcPts val="600"/>
              </a:spcAft>
            </a:pPr>
            <a:endParaRPr lang="es-419" sz="700" i="0" u="none" strike="noStrike" dirty="0">
              <a:solidFill>
                <a:schemeClr val="tx1"/>
              </a:solidFill>
              <a:effectLst/>
            </a:endParaRPr>
          </a:p>
        </p:txBody>
      </p:sp>
      <p:sp>
        <p:nvSpPr>
          <p:cNvPr id="15" name="!!CuadroTexto 4">
            <a:extLst>
              <a:ext uri="{FF2B5EF4-FFF2-40B4-BE49-F238E27FC236}">
                <a16:creationId xmlns:a16="http://schemas.microsoft.com/office/drawing/2014/main" id="{71695BE9-250E-4B03-BECB-F8C90CB3E626}"/>
              </a:ext>
            </a:extLst>
          </p:cNvPr>
          <p:cNvSpPr txBox="1"/>
          <p:nvPr/>
        </p:nvSpPr>
        <p:spPr>
          <a:xfrm>
            <a:off x="3846492" y="-1656160"/>
            <a:ext cx="5341338" cy="6524863"/>
          </a:xfrm>
          <a:prstGeom prst="rect">
            <a:avLst/>
          </a:prstGeom>
          <a:noFill/>
        </p:spPr>
        <p:txBody>
          <a:bodyPr wrap="square">
            <a:spAutoFit/>
          </a:bodyPr>
          <a:lstStyle/>
          <a:p>
            <a:pPr algn="just">
              <a:spcBef>
                <a:spcPts val="600"/>
              </a:spcBef>
              <a:spcAft>
                <a:spcPts val="600"/>
              </a:spcAft>
            </a:pPr>
            <a:r>
              <a:rPr lang="es-EC" sz="1800" dirty="0">
                <a:solidFill>
                  <a:schemeClr val="tx1">
                    <a:lumMod val="50000"/>
                    <a:lumOff val="50000"/>
                  </a:schemeClr>
                </a:solidFill>
                <a:effectLst/>
                <a:latin typeface="Calibri" panose="020F0502020204030204" pitchFamily="34" charset="0"/>
                <a:ea typeface="Calibri" panose="020F0502020204030204" pitchFamily="34" charset="0"/>
              </a:rPr>
              <a:t>El proceso de fabricación, permitió reducir los costos de adquisición de este accesorio, a un valor cinco veces menor al original, teniendo una excelente relación costo-beneficio.</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algn="just">
              <a:spcBef>
                <a:spcPts val="600"/>
              </a:spcBef>
              <a:spcAft>
                <a:spcPts val="600"/>
              </a:spcAft>
            </a:pPr>
            <a:r>
              <a:rPr lang="es-EC" sz="1800" dirty="0">
                <a:solidFill>
                  <a:schemeClr val="tx1">
                    <a:lumMod val="50000"/>
                    <a:lumOff val="50000"/>
                  </a:schemeClr>
                </a:solidFill>
                <a:effectLst/>
                <a:latin typeface="Calibri" panose="020F0502020204030204" pitchFamily="34" charset="0"/>
                <a:ea typeface="Calibri" panose="020F0502020204030204" pitchFamily="34" charset="0"/>
              </a:rPr>
              <a:t>La metodología experimental desarrollada y aplicada en este trabajo permitió evaluar, de manera satisfactoria, el desempeño de la geometría fabricada y de la geometría que presenta desgaste.</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algn="just">
              <a:spcBef>
                <a:spcPts val="600"/>
              </a:spcBef>
              <a:spcAft>
                <a:spcPts val="600"/>
              </a:spcAft>
            </a:pPr>
            <a:r>
              <a:rPr lang="es-EC" sz="1800" dirty="0">
                <a:solidFill>
                  <a:schemeClr val="tx1">
                    <a:lumMod val="50000"/>
                    <a:lumOff val="50000"/>
                  </a:schemeClr>
                </a:solidFill>
                <a:effectLst/>
                <a:latin typeface="Calibri" panose="020F0502020204030204" pitchFamily="34" charset="0"/>
                <a:ea typeface="Calibri" panose="020F0502020204030204" pitchFamily="34" charset="0"/>
              </a:rPr>
              <a:t>La geometría fabricada reportó datos con un error porcentual menor a los obtenidos con la geometría que presenta desgaste en su pared interna, la cual mostró porcentajes de error más elevados, sobre todo en ensayos oscilatorios, donde la superficie de la copa tiene una fuerte influencia.</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algn="just">
              <a:spcBef>
                <a:spcPts val="600"/>
              </a:spcBef>
              <a:spcAft>
                <a:spcPts val="600"/>
              </a:spcAft>
            </a:pPr>
            <a:r>
              <a:rPr lang="es-EC" sz="1800" dirty="0">
                <a:solidFill>
                  <a:schemeClr val="tx1">
                    <a:lumMod val="50000"/>
                    <a:lumOff val="50000"/>
                  </a:schemeClr>
                </a:solidFill>
                <a:effectLst/>
                <a:latin typeface="Calibri" panose="020F0502020204030204" pitchFamily="34" charset="0"/>
                <a:ea typeface="Calibri" panose="020F0502020204030204" pitchFamily="34" charset="0"/>
              </a:rPr>
              <a:t>Para ensayos de rampa de temperaturas la geometría fabricada presenta buenas aproximaciones, con errores menores al 1%, lo que sugiere que, el material seleccionado para fabricar la copa, permite una transferencia de calor apropiada para realizar este tipo de pruebas.</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algn="just">
              <a:spcBef>
                <a:spcPts val="600"/>
              </a:spcBef>
              <a:spcAft>
                <a:spcPts val="600"/>
              </a:spcAft>
            </a:pPr>
            <a:endParaRPr lang="es-419" dirty="0">
              <a:solidFill>
                <a:schemeClr val="tx1">
                  <a:lumMod val="50000"/>
                  <a:lumOff val="50000"/>
                </a:schemeClr>
              </a:solidFill>
            </a:endParaRPr>
          </a:p>
        </p:txBody>
      </p:sp>
      <p:sp>
        <p:nvSpPr>
          <p:cNvPr id="10" name="Rectángulo: esquinas redondeadas 9">
            <a:extLst>
              <a:ext uri="{FF2B5EF4-FFF2-40B4-BE49-F238E27FC236}">
                <a16:creationId xmlns:a16="http://schemas.microsoft.com/office/drawing/2014/main" id="{02F89CF6-F777-46AF-895C-4C9DA0AD3E69}"/>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Conclusiones</a:t>
            </a:r>
            <a:endParaRPr lang="es-419" sz="2400" b="1" dirty="0">
              <a:effectLst/>
              <a:latin typeface="Calibri" panose="020F0502020204030204" pitchFamily="34" charset="0"/>
            </a:endParaRPr>
          </a:p>
        </p:txBody>
      </p:sp>
      <p:sp>
        <p:nvSpPr>
          <p:cNvPr id="13" name="Rectángulo: esquinas redondeadas 12">
            <a:extLst>
              <a:ext uri="{FF2B5EF4-FFF2-40B4-BE49-F238E27FC236}">
                <a16:creationId xmlns:a16="http://schemas.microsoft.com/office/drawing/2014/main" id="{3E706DAC-5346-475C-B8B9-651BD222D21E}"/>
              </a:ext>
            </a:extLst>
          </p:cNvPr>
          <p:cNvSpPr/>
          <p:nvPr/>
        </p:nvSpPr>
        <p:spPr>
          <a:xfrm>
            <a:off x="3846492" y="2590516"/>
            <a:ext cx="5551507" cy="1799799"/>
          </a:xfrm>
          <a:prstGeom prst="roundRect">
            <a:avLst>
              <a:gd name="adj" fmla="val 7201"/>
            </a:avLst>
          </a:prstGeom>
          <a:solidFill>
            <a:srgbClr val="EF904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a:solidFill>
                  <a:schemeClr val="tx1"/>
                </a:solidFill>
                <a:effectLst/>
                <a:latin typeface="Calibri" panose="020F0502020204030204" pitchFamily="34" charset="0"/>
                <a:ea typeface="Calibri" panose="020F0502020204030204" pitchFamily="34" charset="0"/>
              </a:rPr>
              <a:t>Para ensayos de rampa de temperaturas la geometría fabricada presenta buenas aproximaciones, con errores menores al 1%, lo que sugiere que, el material seleccionado para fabricar la copa, permite una transferencia de calor apropiada para realizar este tipo de pruebas.</a:t>
            </a:r>
            <a:endParaRPr lang="es-419" sz="1800" dirty="0">
              <a:solidFill>
                <a:schemeClr val="tx1"/>
              </a:solidFill>
              <a:effectLst/>
              <a:latin typeface="Calibri" panose="020F0502020204030204" pitchFamily="34" charset="0"/>
              <a:ea typeface="Calibri" panose="020F0502020204030204" pitchFamily="34" charset="0"/>
            </a:endParaRPr>
          </a:p>
        </p:txBody>
      </p:sp>
      <p:pic>
        <p:nvPicPr>
          <p:cNvPr id="16" name="!!Imagen 18">
            <a:extLst>
              <a:ext uri="{FF2B5EF4-FFF2-40B4-BE49-F238E27FC236}">
                <a16:creationId xmlns:a16="http://schemas.microsoft.com/office/drawing/2014/main" id="{2CA3EDBC-5A85-490F-8187-39C4224DCACB}"/>
              </a:ext>
            </a:extLst>
          </p:cNvPr>
          <p:cNvPicPr/>
          <p:nvPr/>
        </p:nvPicPr>
        <p:blipFill rotWithShape="1">
          <a:blip r:embed="rId2">
            <a:extLst>
              <a:ext uri="{BEBA8EAE-BF5A-486C-A8C5-ECC9F3942E4B}">
                <a14:imgProps xmlns:a14="http://schemas.microsoft.com/office/drawing/2010/main">
                  <a14:imgLayer r:embed="rId3">
                    <a14:imgEffect>
                      <a14:backgroundRemoval t="5727" b="99559" l="8586" r="96465">
                        <a14:backgroundMark x1="73737" y1="17841" x2="73737" y2="17841"/>
                      </a14:backgroundRemoval>
                    </a14:imgEffect>
                  </a14:imgLayer>
                </a14:imgProps>
              </a:ext>
            </a:extLst>
          </a:blip>
          <a:srcRect l="8485" t="5286"/>
          <a:stretch/>
        </p:blipFill>
        <p:spPr bwMode="auto">
          <a:xfrm>
            <a:off x="1326492" y="2599379"/>
            <a:ext cx="2520000" cy="3081500"/>
          </a:xfrm>
          <a:prstGeom prst="rect">
            <a:avLst/>
          </a:prstGeom>
          <a:ln>
            <a:noFill/>
          </a:ln>
          <a:extLst>
            <a:ext uri="{53640926-AAD7-44D8-BBD7-CCE9431645EC}">
              <a14:shadowObscured xmlns:a14="http://schemas.microsoft.com/office/drawing/2010/main"/>
            </a:ext>
          </a:extLst>
        </p:spPr>
      </p:pic>
      <p:sp>
        <p:nvSpPr>
          <p:cNvPr id="9" name="!!nro">
            <a:extLst>
              <a:ext uri="{FF2B5EF4-FFF2-40B4-BE49-F238E27FC236}">
                <a16:creationId xmlns:a16="http://schemas.microsoft.com/office/drawing/2014/main" id="{2F7237FF-4B52-4D41-B3B9-F1ABA5324376}"/>
              </a:ext>
            </a:extLst>
          </p:cNvPr>
          <p:cNvSpPr/>
          <p:nvPr/>
        </p:nvSpPr>
        <p:spPr>
          <a:xfrm>
            <a:off x="166185" y="6263613"/>
            <a:ext cx="475260"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42</a:t>
            </a:r>
            <a:endParaRPr lang="es-419" b="1" dirty="0"/>
          </a:p>
        </p:txBody>
      </p:sp>
      <p:sp>
        <p:nvSpPr>
          <p:cNvPr id="18" name="CuadroTexto 17">
            <a:extLst>
              <a:ext uri="{FF2B5EF4-FFF2-40B4-BE49-F238E27FC236}">
                <a16:creationId xmlns:a16="http://schemas.microsoft.com/office/drawing/2014/main" id="{23E2C237-0895-45BE-A6DC-1A952C210481}"/>
              </a:ext>
            </a:extLst>
          </p:cNvPr>
          <p:cNvSpPr txBox="1"/>
          <p:nvPr/>
        </p:nvSpPr>
        <p:spPr>
          <a:xfrm>
            <a:off x="1210226" y="1916717"/>
            <a:ext cx="1376266" cy="923330"/>
          </a:xfrm>
          <a:prstGeom prst="rect">
            <a:avLst/>
          </a:prstGeom>
          <a:noFill/>
        </p:spPr>
        <p:txBody>
          <a:bodyPr wrap="square">
            <a:spAutoFit/>
          </a:bodyPr>
          <a:lstStyle/>
          <a:p>
            <a:r>
              <a:rPr lang="es-EC" sz="5400" dirty="0">
                <a:solidFill>
                  <a:schemeClr val="tx1">
                    <a:lumMod val="50000"/>
                    <a:lumOff val="50000"/>
                  </a:schemeClr>
                </a:solidFill>
                <a:effectLst/>
                <a:latin typeface="Calibri" panose="020F0502020204030204" pitchFamily="34" charset="0"/>
                <a:ea typeface="Calibri" panose="020F0502020204030204" pitchFamily="34" charset="0"/>
              </a:rPr>
              <a:t>&lt;1%</a:t>
            </a:r>
            <a:endParaRPr lang="es-419" sz="5400" dirty="0">
              <a:solidFill>
                <a:schemeClr val="tx1">
                  <a:lumMod val="50000"/>
                  <a:lumOff val="50000"/>
                </a:schemeClr>
              </a:solidFill>
            </a:endParaRPr>
          </a:p>
        </p:txBody>
      </p:sp>
      <p:pic>
        <p:nvPicPr>
          <p:cNvPr id="5122" name="!!Picture 2" descr="Resistance thermometer Computer Icons Temperature, FEVER, measurement, degree, technology png thumbnail">
            <a:extLst>
              <a:ext uri="{FF2B5EF4-FFF2-40B4-BE49-F238E27FC236}">
                <a16:creationId xmlns:a16="http://schemas.microsoft.com/office/drawing/2014/main" id="{B0D422E8-521A-4CDD-B525-6A1E22D88F5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889" b="97778" l="10000" r="90000">
                        <a14:foregroundMark x1="34722" y1="24722" x2="34722" y2="24722"/>
                        <a14:foregroundMark x1="38611" y1="3889" x2="38611" y2="3889"/>
                        <a14:foregroundMark x1="42778" y1="90000" x2="42778" y2="90000"/>
                        <a14:foregroundMark x1="54444" y1="93889" x2="54444" y2="93889"/>
                        <a14:foregroundMark x1="43611" y1="97778" x2="43611" y2="97778"/>
                        <a14:foregroundMark x1="69444" y1="13889" x2="69444" y2="13889"/>
                        <a14:foregroundMark x1="67500" y1="23889" x2="67500" y2="23889"/>
                        <a14:foregroundMark x1="68056" y1="33611" x2="68056" y2="33611"/>
                        <a14:foregroundMark x1="68611" y1="41944" x2="68611" y2="41944"/>
                        <a14:foregroundMark x1="70556" y1="51389" x2="70556" y2="51389"/>
                      </a14:backgroundRemoval>
                    </a14:imgEffect>
                  </a14:imgLayer>
                </a14:imgProps>
              </a:ext>
              <a:ext uri="{28A0092B-C50C-407E-A947-70E740481C1C}">
                <a14:useLocalDpi xmlns:a14="http://schemas.microsoft.com/office/drawing/2010/main" val="0"/>
              </a:ext>
            </a:extLst>
          </a:blip>
          <a:srcRect/>
          <a:stretch>
            <a:fillRect/>
          </a:stretch>
        </p:blipFill>
        <p:spPr bwMode="auto">
          <a:xfrm>
            <a:off x="-74218" y="3253225"/>
            <a:ext cx="1773807" cy="1773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836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58C8F9EA-5A9D-4C18-8209-06C3A6FDC77E}"/>
              </a:ext>
            </a:extLst>
          </p:cNvPr>
          <p:cNvPicPr>
            <a:picLocks noChangeAspect="1"/>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backgroundRemoval t="1403" b="98196" l="2791" r="97442">
                        <a14:backgroundMark x1="20233" y1="37275" x2="20233" y2="37275"/>
                      </a14:backgroundRemoval>
                    </a14:imgEffect>
                  </a14:imgLayer>
                </a14:imgProps>
              </a:ext>
            </a:extLst>
          </a:blip>
          <a:stretch>
            <a:fillRect/>
          </a:stretch>
        </p:blipFill>
        <p:spPr>
          <a:xfrm>
            <a:off x="1786403" y="1117514"/>
            <a:ext cx="1727633" cy="2004857"/>
          </a:xfrm>
          <a:prstGeom prst="rect">
            <a:avLst/>
          </a:prstGeom>
        </p:spPr>
      </p:pic>
      <p:sp>
        <p:nvSpPr>
          <p:cNvPr id="10" name="Rectángulo: esquinas redondeadas 9">
            <a:extLst>
              <a:ext uri="{FF2B5EF4-FFF2-40B4-BE49-F238E27FC236}">
                <a16:creationId xmlns:a16="http://schemas.microsoft.com/office/drawing/2014/main" id="{02F89CF6-F777-46AF-895C-4C9DA0AD3E69}"/>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C" sz="2000" b="1" dirty="0">
                <a:latin typeface="Calibri" panose="020F0502020204030204" pitchFamily="34" charset="0"/>
              </a:rPr>
              <a:t>Recomendaciones y trabajos futuros</a:t>
            </a:r>
            <a:endParaRPr lang="es-419" sz="2000" b="1" dirty="0">
              <a:effectLst/>
              <a:latin typeface="Calibri" panose="020F0502020204030204" pitchFamily="34" charset="0"/>
            </a:endParaRPr>
          </a:p>
        </p:txBody>
      </p:sp>
      <p:pic>
        <p:nvPicPr>
          <p:cNvPr id="16" name="!!Imagen 18">
            <a:extLst>
              <a:ext uri="{FF2B5EF4-FFF2-40B4-BE49-F238E27FC236}">
                <a16:creationId xmlns:a16="http://schemas.microsoft.com/office/drawing/2014/main" id="{2CA3EDBC-5A85-490F-8187-39C4224DCACB}"/>
              </a:ext>
            </a:extLst>
          </p:cNvPr>
          <p:cNvPicPr/>
          <p:nvPr/>
        </p:nvPicPr>
        <p:blipFill rotWithShape="1">
          <a:blip r:embed="rId4">
            <a:extLst>
              <a:ext uri="{BEBA8EAE-BF5A-486C-A8C5-ECC9F3942E4B}">
                <a14:imgProps xmlns:a14="http://schemas.microsoft.com/office/drawing/2010/main">
                  <a14:imgLayer r:embed="rId5">
                    <a14:imgEffect>
                      <a14:backgroundRemoval t="5727" b="99559" l="8586" r="96465">
                        <a14:backgroundMark x1="73737" y1="17841" x2="73737" y2="17841"/>
                      </a14:backgroundRemoval>
                    </a14:imgEffect>
                  </a14:imgLayer>
                </a14:imgProps>
              </a:ext>
            </a:extLst>
          </a:blip>
          <a:srcRect l="8485" t="5286"/>
          <a:stretch/>
        </p:blipFill>
        <p:spPr bwMode="auto">
          <a:xfrm>
            <a:off x="1160264" y="3122371"/>
            <a:ext cx="2520000" cy="2808694"/>
          </a:xfrm>
          <a:prstGeom prst="rect">
            <a:avLst/>
          </a:prstGeom>
          <a:ln>
            <a:noFill/>
          </a:ln>
          <a:extLst>
            <a:ext uri="{53640926-AAD7-44D8-BBD7-CCE9431645EC}">
              <a14:shadowObscured xmlns:a14="http://schemas.microsoft.com/office/drawing/2010/main"/>
            </a:ext>
          </a:extLst>
        </p:spPr>
      </p:pic>
      <p:sp>
        <p:nvSpPr>
          <p:cNvPr id="11" name="!!obj4">
            <a:extLst>
              <a:ext uri="{FF2B5EF4-FFF2-40B4-BE49-F238E27FC236}">
                <a16:creationId xmlns:a16="http://schemas.microsoft.com/office/drawing/2014/main" id="{951B9C02-50F3-435E-A792-6B4B620F1D47}"/>
              </a:ext>
            </a:extLst>
          </p:cNvPr>
          <p:cNvSpPr/>
          <p:nvPr/>
        </p:nvSpPr>
        <p:spPr>
          <a:xfrm rot="509007">
            <a:off x="357151" y="2216359"/>
            <a:ext cx="1440000" cy="2662435"/>
          </a:xfrm>
          <a:prstGeom prst="curvedRightArrow">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fontAlgn="ctr">
              <a:spcBef>
                <a:spcPts val="600"/>
              </a:spcBef>
              <a:spcAft>
                <a:spcPts val="600"/>
              </a:spcAft>
            </a:pPr>
            <a:endParaRPr lang="es-419" sz="700" i="0" u="none" strike="noStrike" dirty="0">
              <a:solidFill>
                <a:schemeClr val="tx1"/>
              </a:solidFill>
              <a:effectLst/>
            </a:endParaRPr>
          </a:p>
        </p:txBody>
      </p:sp>
      <p:sp>
        <p:nvSpPr>
          <p:cNvPr id="9" name="!!nro">
            <a:extLst>
              <a:ext uri="{FF2B5EF4-FFF2-40B4-BE49-F238E27FC236}">
                <a16:creationId xmlns:a16="http://schemas.microsoft.com/office/drawing/2014/main" id="{2F7237FF-4B52-4D41-B3B9-F1ABA5324376}"/>
              </a:ext>
            </a:extLst>
          </p:cNvPr>
          <p:cNvSpPr/>
          <p:nvPr/>
        </p:nvSpPr>
        <p:spPr>
          <a:xfrm>
            <a:off x="166185" y="6263613"/>
            <a:ext cx="475260"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43</a:t>
            </a:r>
            <a:endParaRPr lang="es-419" b="1" dirty="0"/>
          </a:p>
        </p:txBody>
      </p:sp>
      <p:sp>
        <p:nvSpPr>
          <p:cNvPr id="15" name="!!CuadroTexto 4">
            <a:extLst>
              <a:ext uri="{FF2B5EF4-FFF2-40B4-BE49-F238E27FC236}">
                <a16:creationId xmlns:a16="http://schemas.microsoft.com/office/drawing/2014/main" id="{71695BE9-250E-4B03-BECB-F8C90CB3E626}"/>
              </a:ext>
            </a:extLst>
          </p:cNvPr>
          <p:cNvSpPr txBox="1"/>
          <p:nvPr/>
        </p:nvSpPr>
        <p:spPr>
          <a:xfrm>
            <a:off x="3846492" y="2597790"/>
            <a:ext cx="5341338" cy="6370975"/>
          </a:xfrm>
          <a:prstGeom prst="rect">
            <a:avLst/>
          </a:prstGeom>
          <a:noFill/>
        </p:spPr>
        <p:txBody>
          <a:bodyPr wrap="square">
            <a:spAutoFit/>
          </a:bodyPr>
          <a:lstStyle/>
          <a:p>
            <a:pPr algn="just">
              <a:spcBef>
                <a:spcPts val="600"/>
              </a:spcBef>
              <a:spcAft>
                <a:spcPts val="600"/>
              </a:spcAft>
            </a:pPr>
            <a:r>
              <a:rPr lang="es-EC" sz="1800" dirty="0">
                <a:solidFill>
                  <a:schemeClr val="tx1">
                    <a:lumMod val="50000"/>
                    <a:lumOff val="50000"/>
                  </a:schemeClr>
                </a:solidFill>
                <a:effectLst/>
                <a:latin typeface="Calibri" panose="020F0502020204030204" pitchFamily="34" charset="0"/>
                <a:ea typeface="Calibri" panose="020F0502020204030204" pitchFamily="34" charset="0"/>
              </a:rPr>
              <a:t>En función de los datos obtenidos se puede recomendar que la geometría de cilindros concéntricos que ha sido fabricada reemplace a la geometría que presenta desgaste en sus paredes internas, y esta, sea empleada preferentemente para ensayos de CFE y rampa de temperaturas.</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algn="just">
              <a:spcBef>
                <a:spcPts val="600"/>
              </a:spcBef>
              <a:spcAft>
                <a:spcPts val="600"/>
              </a:spcAft>
            </a:pPr>
            <a:r>
              <a:rPr lang="es-EC" sz="1800" dirty="0">
                <a:solidFill>
                  <a:schemeClr val="tx1">
                    <a:lumMod val="50000"/>
                    <a:lumOff val="50000"/>
                  </a:schemeClr>
                </a:solidFill>
                <a:effectLst/>
                <a:latin typeface="Calibri" panose="020F0502020204030204" pitchFamily="34" charset="0"/>
                <a:ea typeface="Calibri" panose="020F0502020204030204" pitchFamily="34" charset="0"/>
              </a:rPr>
              <a:t>Se puede recomendar proponer el desarrollo de los siguientes proyectos de titulación:</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lvl="0" algn="just">
              <a:spcBef>
                <a:spcPts val="600"/>
              </a:spcBef>
            </a:pPr>
            <a:r>
              <a:rPr lang="es-EC" sz="1800" dirty="0">
                <a:solidFill>
                  <a:schemeClr val="tx1">
                    <a:lumMod val="50000"/>
                    <a:lumOff val="50000"/>
                  </a:schemeClr>
                </a:solidFill>
                <a:effectLst/>
                <a:latin typeface="Calibri" panose="020F0502020204030204" pitchFamily="34" charset="0"/>
                <a:ea typeface="Calibri" panose="020F0502020204030204" pitchFamily="34" charset="0"/>
              </a:rPr>
              <a:t>Estudio de la factibilidad para el desarrollo de geometrías inferiores descartables aplicadas al análisis de sustancias abrasivas en el reómetro Discovery HR-2.</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lvl="0" algn="just"/>
            <a:r>
              <a:rPr lang="es-EC" sz="1800" dirty="0">
                <a:solidFill>
                  <a:schemeClr val="tx1">
                    <a:lumMod val="50000"/>
                    <a:lumOff val="50000"/>
                  </a:schemeClr>
                </a:solidFill>
                <a:effectLst/>
                <a:latin typeface="Calibri" panose="020F0502020204030204" pitchFamily="34" charset="0"/>
                <a:ea typeface="Calibri" panose="020F0502020204030204" pitchFamily="34" charset="0"/>
              </a:rPr>
              <a:t>Diseño, construcción y validación de aditivos removibles para la mitigación del efecto de deslizamiento en la pared de geometrías inferiores de cilindros concéntricos.</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lvl="0" algn="just"/>
            <a:r>
              <a:rPr lang="es-EC" sz="1800" dirty="0">
                <a:solidFill>
                  <a:schemeClr val="tx1">
                    <a:lumMod val="50000"/>
                    <a:lumOff val="50000"/>
                  </a:schemeClr>
                </a:solidFill>
                <a:effectLst/>
                <a:latin typeface="Calibri" panose="020F0502020204030204" pitchFamily="34" charset="0"/>
                <a:ea typeface="Calibri" panose="020F0502020204030204" pitchFamily="34" charset="0"/>
              </a:rPr>
              <a:t>Estudio de la influencia de diferentes grados de rugosidad en la mitigación del efecto de deslizamiento de la pared mediante el proceso de chorro de arena.</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lvl="0" algn="just">
              <a:spcAft>
                <a:spcPts val="600"/>
              </a:spcAft>
            </a:pPr>
            <a:r>
              <a:rPr lang="es-EC" sz="1800" dirty="0">
                <a:solidFill>
                  <a:schemeClr val="tx1">
                    <a:lumMod val="50000"/>
                    <a:lumOff val="50000"/>
                  </a:schemeClr>
                </a:solidFill>
                <a:effectLst/>
                <a:latin typeface="Calibri" panose="020F0502020204030204" pitchFamily="34" charset="0"/>
                <a:ea typeface="Calibri" panose="020F0502020204030204" pitchFamily="34" charset="0"/>
              </a:rPr>
              <a:t>Estudio de las propiedades reológicas del fluido de transmisión automática Havoline MD-3</a:t>
            </a:r>
            <a:endParaRPr lang="es-419" sz="1800" dirty="0">
              <a:solidFill>
                <a:schemeClr val="tx1">
                  <a:lumMod val="50000"/>
                  <a:lumOff val="50000"/>
                </a:schemeClr>
              </a:solidFill>
              <a:effectLst/>
              <a:latin typeface="Calibri" panose="020F0502020204030204" pitchFamily="34" charset="0"/>
              <a:ea typeface="Calibri" panose="020F0502020204030204" pitchFamily="34" charset="0"/>
            </a:endParaRPr>
          </a:p>
          <a:p>
            <a:pPr algn="just">
              <a:spcBef>
                <a:spcPts val="600"/>
              </a:spcBef>
              <a:spcAft>
                <a:spcPts val="600"/>
              </a:spcAft>
            </a:pPr>
            <a:endParaRPr lang="es-419" dirty="0">
              <a:solidFill>
                <a:schemeClr val="tx1">
                  <a:lumMod val="50000"/>
                  <a:lumOff val="50000"/>
                </a:schemeClr>
              </a:solidFill>
            </a:endParaRPr>
          </a:p>
        </p:txBody>
      </p:sp>
      <p:sp>
        <p:nvSpPr>
          <p:cNvPr id="13" name="Rectángulo: esquinas redondeadas 12">
            <a:extLst>
              <a:ext uri="{FF2B5EF4-FFF2-40B4-BE49-F238E27FC236}">
                <a16:creationId xmlns:a16="http://schemas.microsoft.com/office/drawing/2014/main" id="{3E706DAC-5346-475C-B8B9-651BD222D21E}"/>
              </a:ext>
            </a:extLst>
          </p:cNvPr>
          <p:cNvSpPr/>
          <p:nvPr/>
        </p:nvSpPr>
        <p:spPr>
          <a:xfrm>
            <a:off x="3846492" y="2590516"/>
            <a:ext cx="5551507" cy="1799799"/>
          </a:xfrm>
          <a:prstGeom prst="roundRect">
            <a:avLst>
              <a:gd name="adj" fmla="val 7201"/>
            </a:avLst>
          </a:prstGeom>
          <a:solidFill>
            <a:srgbClr val="EF904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dirty="0">
                <a:solidFill>
                  <a:schemeClr val="tx1"/>
                </a:solidFill>
                <a:effectLst/>
                <a:latin typeface="Calibri" panose="020F0502020204030204" pitchFamily="34" charset="0"/>
                <a:ea typeface="Calibri" panose="020F0502020204030204" pitchFamily="34" charset="0"/>
              </a:rPr>
              <a:t>En función de los datos obtenidos se puede recomendar que la geometría de cilindros concéntricos que ha sido fabricada reemplace a la geometría que presenta desgaste en sus paredes internas, y esta, sea empleada preferentemente para ensayos de CFE y rampa de temperaturas.</a:t>
            </a:r>
            <a:endParaRPr lang="es-419" sz="1800" dirty="0">
              <a:solidFill>
                <a:schemeClr val="tx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167966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4">
            <a:extLst>
              <a:ext uri="{FF2B5EF4-FFF2-40B4-BE49-F238E27FC236}">
                <a16:creationId xmlns:a16="http://schemas.microsoft.com/office/drawing/2014/main" id="{951B9C02-50F3-435E-A792-6B4B620F1D47}"/>
              </a:ext>
            </a:extLst>
          </p:cNvPr>
          <p:cNvSpPr/>
          <p:nvPr/>
        </p:nvSpPr>
        <p:spPr>
          <a:xfrm>
            <a:off x="2661121" y="2433711"/>
            <a:ext cx="2021817" cy="3829902"/>
          </a:xfrm>
          <a:prstGeom prst="roundRect">
            <a:avLst>
              <a:gd name="adj" fmla="val 7744"/>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fontAlgn="ctr">
              <a:spcBef>
                <a:spcPts val="600"/>
              </a:spcBef>
              <a:spcAft>
                <a:spcPts val="600"/>
              </a:spcAft>
            </a:pPr>
            <a:endParaRPr lang="es-419" sz="700" i="0" u="none" strike="noStrike" dirty="0">
              <a:solidFill>
                <a:schemeClr val="tx1"/>
              </a:solidFill>
              <a:effectLst/>
            </a:endParaRPr>
          </a:p>
        </p:txBody>
      </p:sp>
      <p:pic>
        <p:nvPicPr>
          <p:cNvPr id="12" name="!!Picture 2">
            <a:extLst>
              <a:ext uri="{FF2B5EF4-FFF2-40B4-BE49-F238E27FC236}">
                <a16:creationId xmlns:a16="http://schemas.microsoft.com/office/drawing/2014/main" id="{58C8F9EA-5A9D-4C18-8209-06C3A6FDC77E}"/>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backgroundRemoval t="1403" b="98196" l="2791" r="97442">
                        <a14:backgroundMark x1="20233" y1="37275" x2="20233" y2="37275"/>
                      </a14:backgroundRemoval>
                    </a14:imgEffect>
                    <a14:imgEffect>
                      <a14:colorTemperature colorTemp="11200"/>
                    </a14:imgEffect>
                  </a14:imgLayer>
                </a14:imgProps>
              </a:ext>
            </a:extLst>
          </a:blip>
          <a:stretch>
            <a:fillRect/>
          </a:stretch>
        </p:blipFill>
        <p:spPr>
          <a:xfrm>
            <a:off x="3180984" y="2578673"/>
            <a:ext cx="1324678" cy="1537242"/>
          </a:xfrm>
          <a:prstGeom prst="rect">
            <a:avLst/>
          </a:prstGeom>
        </p:spPr>
      </p:pic>
      <p:sp>
        <p:nvSpPr>
          <p:cNvPr id="10" name="Rectángulo: esquinas redondeadas 9">
            <a:extLst>
              <a:ext uri="{FF2B5EF4-FFF2-40B4-BE49-F238E27FC236}">
                <a16:creationId xmlns:a16="http://schemas.microsoft.com/office/drawing/2014/main" id="{02F89CF6-F777-46AF-895C-4C9DA0AD3E69}"/>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C" sz="2000" b="1" dirty="0">
                <a:latin typeface="Calibri" panose="020F0502020204030204" pitchFamily="34" charset="0"/>
              </a:rPr>
              <a:t>Recomendaciones y trabajos futuros</a:t>
            </a:r>
            <a:endParaRPr lang="es-419" sz="2000" b="1" dirty="0">
              <a:effectLst/>
              <a:latin typeface="Calibri" panose="020F0502020204030204" pitchFamily="34" charset="0"/>
            </a:endParaRPr>
          </a:p>
        </p:txBody>
      </p:sp>
      <p:sp>
        <p:nvSpPr>
          <p:cNvPr id="9" name="!!nro">
            <a:extLst>
              <a:ext uri="{FF2B5EF4-FFF2-40B4-BE49-F238E27FC236}">
                <a16:creationId xmlns:a16="http://schemas.microsoft.com/office/drawing/2014/main" id="{2F7237FF-4B52-4D41-B3B9-F1ABA5324376}"/>
              </a:ext>
            </a:extLst>
          </p:cNvPr>
          <p:cNvSpPr/>
          <p:nvPr/>
        </p:nvSpPr>
        <p:spPr>
          <a:xfrm>
            <a:off x="166185" y="6263613"/>
            <a:ext cx="475260"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44</a:t>
            </a:r>
            <a:endParaRPr lang="es-419" b="1" dirty="0"/>
          </a:p>
        </p:txBody>
      </p:sp>
      <p:sp>
        <p:nvSpPr>
          <p:cNvPr id="15" name="!!CuadroTexto 4">
            <a:extLst>
              <a:ext uri="{FF2B5EF4-FFF2-40B4-BE49-F238E27FC236}">
                <a16:creationId xmlns:a16="http://schemas.microsoft.com/office/drawing/2014/main" id="{71695BE9-250E-4B03-BECB-F8C90CB3E626}"/>
              </a:ext>
            </a:extLst>
          </p:cNvPr>
          <p:cNvSpPr txBox="1"/>
          <p:nvPr/>
        </p:nvSpPr>
        <p:spPr>
          <a:xfrm>
            <a:off x="4720980" y="2707093"/>
            <a:ext cx="6891560" cy="3216265"/>
          </a:xfrm>
          <a:prstGeom prst="rect">
            <a:avLst/>
          </a:prstGeom>
          <a:noFill/>
        </p:spPr>
        <p:txBody>
          <a:bodyPr wrap="square">
            <a:spAutoFit/>
          </a:bodyPr>
          <a:lstStyle/>
          <a:p>
            <a:pPr lvl="0" algn="just">
              <a:spcBef>
                <a:spcPts val="600"/>
              </a:spcBef>
            </a:pPr>
            <a:r>
              <a:rPr lang="es-EC" sz="1800" dirty="0">
                <a:effectLst/>
                <a:latin typeface="Calibri" panose="020F0502020204030204" pitchFamily="34" charset="0"/>
                <a:ea typeface="Calibri" panose="020F0502020204030204" pitchFamily="34" charset="0"/>
              </a:rPr>
              <a:t>Estudio de la factibilidad para el desarrollo de geometrías inferiores descartables aplicadas al análisis de sustancias abrasivas en el reómetro Discovery HR-2.</a:t>
            </a:r>
          </a:p>
          <a:p>
            <a:pPr lvl="0" algn="just">
              <a:spcBef>
                <a:spcPts val="600"/>
              </a:spcBef>
            </a:pPr>
            <a:endParaRPr lang="es-419" sz="1800" dirty="0">
              <a:effectLst/>
              <a:latin typeface="Calibri" panose="020F0502020204030204" pitchFamily="34" charset="0"/>
              <a:ea typeface="Calibri" panose="020F0502020204030204" pitchFamily="34" charset="0"/>
            </a:endParaRPr>
          </a:p>
          <a:p>
            <a:pPr lvl="0" algn="just"/>
            <a:endParaRPr lang="es-EC" sz="1800" dirty="0">
              <a:solidFill>
                <a:schemeClr val="bg1"/>
              </a:solidFill>
              <a:effectLst/>
              <a:latin typeface="Calibri" panose="020F0502020204030204" pitchFamily="34" charset="0"/>
              <a:ea typeface="Calibri" panose="020F0502020204030204" pitchFamily="34" charset="0"/>
            </a:endParaRPr>
          </a:p>
          <a:p>
            <a:pPr lvl="0" algn="just"/>
            <a:endParaRPr lang="es-EC" dirty="0">
              <a:solidFill>
                <a:schemeClr val="bg1"/>
              </a:solidFill>
              <a:latin typeface="Calibri" panose="020F0502020204030204" pitchFamily="34" charset="0"/>
              <a:ea typeface="Calibri" panose="020F0502020204030204" pitchFamily="34" charset="0"/>
            </a:endParaRPr>
          </a:p>
          <a:p>
            <a:pPr lvl="0" algn="just"/>
            <a:endParaRPr lang="es-EC" sz="1800" dirty="0">
              <a:solidFill>
                <a:schemeClr val="bg1"/>
              </a:solidFill>
              <a:effectLst/>
              <a:latin typeface="Calibri" panose="020F0502020204030204" pitchFamily="34" charset="0"/>
              <a:ea typeface="Calibri" panose="020F0502020204030204" pitchFamily="34" charset="0"/>
            </a:endParaRPr>
          </a:p>
          <a:p>
            <a:pPr lvl="0" algn="just"/>
            <a:endParaRPr lang="es-EC" dirty="0">
              <a:solidFill>
                <a:schemeClr val="bg1"/>
              </a:solidFill>
              <a:latin typeface="Calibri" panose="020F0502020204030204" pitchFamily="34" charset="0"/>
              <a:ea typeface="Calibri" panose="020F0502020204030204" pitchFamily="34" charset="0"/>
            </a:endParaRPr>
          </a:p>
          <a:p>
            <a:pPr lvl="0" algn="just"/>
            <a:r>
              <a:rPr lang="es-EC" sz="1800" dirty="0">
                <a:solidFill>
                  <a:schemeClr val="bg1"/>
                </a:solidFill>
                <a:effectLst/>
                <a:latin typeface="Calibri" panose="020F0502020204030204" pitchFamily="34" charset="0"/>
                <a:ea typeface="Calibri" panose="020F0502020204030204" pitchFamily="34" charset="0"/>
              </a:rPr>
              <a:t>Diseño, construcción y validación de aditivos removibles para la mitigación del efecto de deslizamiento en la pared de geometrías inferiores de cilindros concéntricos.</a:t>
            </a:r>
          </a:p>
        </p:txBody>
      </p:sp>
      <p:sp>
        <p:nvSpPr>
          <p:cNvPr id="13" name="Rectángulo: esquinas redondeadas 12">
            <a:extLst>
              <a:ext uri="{FF2B5EF4-FFF2-40B4-BE49-F238E27FC236}">
                <a16:creationId xmlns:a16="http://schemas.microsoft.com/office/drawing/2014/main" id="{3E706DAC-5346-475C-B8B9-651BD222D21E}"/>
              </a:ext>
            </a:extLst>
          </p:cNvPr>
          <p:cNvSpPr/>
          <p:nvPr/>
        </p:nvSpPr>
        <p:spPr>
          <a:xfrm>
            <a:off x="3846492" y="1318310"/>
            <a:ext cx="5551507" cy="974319"/>
          </a:xfrm>
          <a:prstGeom prst="roundRect">
            <a:avLst>
              <a:gd name="adj" fmla="val 7201"/>
            </a:avLst>
          </a:prstGeom>
          <a:solidFill>
            <a:srgbClr val="EF904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800" dirty="0">
                <a:solidFill>
                  <a:schemeClr val="tx1"/>
                </a:solidFill>
                <a:effectLst/>
                <a:latin typeface="Calibri" panose="020F0502020204030204" pitchFamily="34" charset="0"/>
                <a:ea typeface="Calibri" panose="020F0502020204030204" pitchFamily="34" charset="0"/>
              </a:rPr>
              <a:t>Se puede recomendar proponer el desarrollo de los siguientes proyectos de titulación:</a:t>
            </a:r>
            <a:endParaRPr lang="es-419" sz="1800" dirty="0">
              <a:solidFill>
                <a:schemeClr val="tx1"/>
              </a:solidFill>
              <a:effectLst/>
              <a:latin typeface="Calibri" panose="020F0502020204030204" pitchFamily="34" charset="0"/>
              <a:ea typeface="Calibri" panose="020F0502020204030204" pitchFamily="34" charset="0"/>
            </a:endParaRPr>
          </a:p>
        </p:txBody>
      </p:sp>
      <p:pic>
        <p:nvPicPr>
          <p:cNvPr id="2" name="!!Imagen 111">
            <a:extLst>
              <a:ext uri="{FF2B5EF4-FFF2-40B4-BE49-F238E27FC236}">
                <a16:creationId xmlns:a16="http://schemas.microsoft.com/office/drawing/2014/main" id="{33C50756-9FCC-4CC4-8030-44A1E4EEA5E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444" b="96667" l="10000" r="90000">
                        <a14:foregroundMark x1="30833" y1="16389" x2="69444" y2="16667"/>
                        <a14:foregroundMark x1="25833" y1="91944" x2="46389" y2="96944"/>
                        <a14:foregroundMark x1="46389" y1="96944" x2="72500" y2="93333"/>
                        <a14:foregroundMark x1="36111" y1="4444" x2="58333" y2="4444"/>
                      </a14:backgroundRemoval>
                    </a14:imgEffect>
                  </a14:imgLayer>
                </a14:imgProps>
              </a:ext>
            </a:extLst>
          </a:blip>
          <a:stretch>
            <a:fillRect/>
          </a:stretch>
        </p:blipFill>
        <p:spPr>
          <a:xfrm>
            <a:off x="2780754" y="3129767"/>
            <a:ext cx="873189" cy="1069175"/>
          </a:xfrm>
          <a:prstGeom prst="rect">
            <a:avLst/>
          </a:prstGeom>
        </p:spPr>
      </p:pic>
      <p:pic>
        <p:nvPicPr>
          <p:cNvPr id="4" name="!!Imagen 18">
            <a:extLst>
              <a:ext uri="{FF2B5EF4-FFF2-40B4-BE49-F238E27FC236}">
                <a16:creationId xmlns:a16="http://schemas.microsoft.com/office/drawing/2014/main" id="{5F7F28C2-734A-4FB8-A287-50709FC0BFB9}"/>
              </a:ext>
            </a:extLst>
          </p:cNvPr>
          <p:cNvPicPr>
            <a:picLocks noChangeAspect="1"/>
          </p:cNvPicPr>
          <p:nvPr/>
        </p:nvPicPr>
        <p:blipFill rotWithShape="1">
          <a:blip r:embed="rId6">
            <a:clrChange>
              <a:clrFrom>
                <a:srgbClr val="FFFFFF"/>
              </a:clrFrom>
              <a:clrTo>
                <a:srgbClr val="FFFFFF">
                  <a:alpha val="0"/>
                </a:srgbClr>
              </a:clrTo>
            </a:clrChange>
          </a:blip>
          <a:srcRect l="8484" b="2309"/>
          <a:stretch/>
        </p:blipFill>
        <p:spPr>
          <a:xfrm>
            <a:off x="3066930" y="4455691"/>
            <a:ext cx="1431116" cy="1649687"/>
          </a:xfrm>
          <a:prstGeom prst="rect">
            <a:avLst/>
          </a:prstGeom>
        </p:spPr>
      </p:pic>
    </p:spTree>
    <p:extLst>
      <p:ext uri="{BB962C8B-B14F-4D97-AF65-F5344CB8AC3E}">
        <p14:creationId xmlns:p14="http://schemas.microsoft.com/office/powerpoint/2010/main" val="2867500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30846589-EC3E-4C1D-8979-14538C655F60}"/>
              </a:ext>
            </a:extLst>
          </p:cNvPr>
          <p:cNvPicPr>
            <a:picLocks noChangeAspect="1"/>
          </p:cNvPicPr>
          <p:nvPr/>
        </p:nvPicPr>
        <p:blipFill rotWithShape="1">
          <a:blip r:embed="rId2"/>
          <a:srcRect l="2906" t="13298" r="13879" b="4933"/>
          <a:stretch/>
        </p:blipFill>
        <p:spPr>
          <a:xfrm>
            <a:off x="1795161" y="4527786"/>
            <a:ext cx="2894150" cy="2251006"/>
          </a:xfrm>
          <a:prstGeom prst="rect">
            <a:avLst/>
          </a:prstGeom>
        </p:spPr>
      </p:pic>
      <p:pic>
        <p:nvPicPr>
          <p:cNvPr id="18" name="!!Picture 2">
            <a:extLst>
              <a:ext uri="{FF2B5EF4-FFF2-40B4-BE49-F238E27FC236}">
                <a16:creationId xmlns:a16="http://schemas.microsoft.com/office/drawing/2014/main" id="{6A93BF9E-682A-48F8-A84B-0103FABA319A}"/>
              </a:ext>
            </a:extLst>
          </p:cNvPr>
          <p:cNvPicPr/>
          <p:nvPr/>
        </p:nvPicPr>
        <p:blipFill rotWithShape="1">
          <a:blip r:embed="rId3">
            <a:extLst>
              <a:ext uri="{BEBA8EAE-BF5A-486C-A8C5-ECC9F3942E4B}">
                <a14:imgProps xmlns:a14="http://schemas.microsoft.com/office/drawing/2010/main">
                  <a14:imgLayer r:embed="rId4">
                    <a14:imgEffect>
                      <a14:backgroundRemoval t="5727" b="99559" l="8586" r="96465">
                        <a14:backgroundMark x1="73737" y1="17841" x2="73737" y2="17841"/>
                      </a14:backgroundRemoval>
                    </a14:imgEffect>
                  </a14:imgLayer>
                </a14:imgProps>
              </a:ext>
            </a:extLst>
          </a:blip>
          <a:srcRect l="8485" t="5286"/>
          <a:stretch/>
        </p:blipFill>
        <p:spPr bwMode="auto">
          <a:xfrm>
            <a:off x="3284175" y="2531172"/>
            <a:ext cx="1378877" cy="1499792"/>
          </a:xfrm>
          <a:prstGeom prst="rect">
            <a:avLst/>
          </a:prstGeom>
          <a:ln>
            <a:noFill/>
          </a:ln>
          <a:extLst>
            <a:ext uri="{53640926-AAD7-44D8-BBD7-CCE9431645EC}">
              <a14:shadowObscured xmlns:a14="http://schemas.microsoft.com/office/drawing/2010/main"/>
            </a:ext>
          </a:extLst>
        </p:spPr>
      </p:pic>
      <p:sp>
        <p:nvSpPr>
          <p:cNvPr id="10" name="Rectángulo: esquinas redondeadas 9">
            <a:extLst>
              <a:ext uri="{FF2B5EF4-FFF2-40B4-BE49-F238E27FC236}">
                <a16:creationId xmlns:a16="http://schemas.microsoft.com/office/drawing/2014/main" id="{02F89CF6-F777-46AF-895C-4C9DA0AD3E69}"/>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C" sz="2000" b="1" dirty="0">
                <a:latin typeface="Calibri" panose="020F0502020204030204" pitchFamily="34" charset="0"/>
              </a:rPr>
              <a:t>Recomendaciones y trabajos futuros</a:t>
            </a:r>
            <a:endParaRPr lang="es-419" sz="2000" b="1" dirty="0">
              <a:effectLst/>
              <a:latin typeface="Calibri" panose="020F0502020204030204" pitchFamily="34" charset="0"/>
            </a:endParaRPr>
          </a:p>
        </p:txBody>
      </p:sp>
      <p:sp>
        <p:nvSpPr>
          <p:cNvPr id="11" name="!!obj4">
            <a:extLst>
              <a:ext uri="{FF2B5EF4-FFF2-40B4-BE49-F238E27FC236}">
                <a16:creationId xmlns:a16="http://schemas.microsoft.com/office/drawing/2014/main" id="{951B9C02-50F3-435E-A792-6B4B620F1D47}"/>
              </a:ext>
            </a:extLst>
          </p:cNvPr>
          <p:cNvSpPr/>
          <p:nvPr/>
        </p:nvSpPr>
        <p:spPr>
          <a:xfrm rot="1362855">
            <a:off x="1890342" y="2692656"/>
            <a:ext cx="1440000" cy="1472687"/>
          </a:xfrm>
          <a:prstGeom prst="teardrop">
            <a:avLst>
              <a:gd name="adj" fmla="val 140493"/>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fontAlgn="ctr">
              <a:spcBef>
                <a:spcPts val="600"/>
              </a:spcBef>
              <a:spcAft>
                <a:spcPts val="600"/>
              </a:spcAft>
            </a:pPr>
            <a:endParaRPr lang="es-419" sz="700" i="0" u="none" strike="noStrike" dirty="0">
              <a:solidFill>
                <a:schemeClr val="tx1"/>
              </a:solidFill>
              <a:effectLst/>
            </a:endParaRPr>
          </a:p>
        </p:txBody>
      </p:sp>
      <p:sp>
        <p:nvSpPr>
          <p:cNvPr id="9" name="!!nro">
            <a:extLst>
              <a:ext uri="{FF2B5EF4-FFF2-40B4-BE49-F238E27FC236}">
                <a16:creationId xmlns:a16="http://schemas.microsoft.com/office/drawing/2014/main" id="{2F7237FF-4B52-4D41-B3B9-F1ABA5324376}"/>
              </a:ext>
            </a:extLst>
          </p:cNvPr>
          <p:cNvSpPr/>
          <p:nvPr/>
        </p:nvSpPr>
        <p:spPr>
          <a:xfrm>
            <a:off x="166185" y="6263613"/>
            <a:ext cx="475260"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45</a:t>
            </a:r>
            <a:endParaRPr lang="es-419" b="1" dirty="0"/>
          </a:p>
        </p:txBody>
      </p:sp>
      <p:sp>
        <p:nvSpPr>
          <p:cNvPr id="15" name="!!CuadroTexto 4">
            <a:extLst>
              <a:ext uri="{FF2B5EF4-FFF2-40B4-BE49-F238E27FC236}">
                <a16:creationId xmlns:a16="http://schemas.microsoft.com/office/drawing/2014/main" id="{71695BE9-250E-4B03-BECB-F8C90CB3E626}"/>
              </a:ext>
            </a:extLst>
          </p:cNvPr>
          <p:cNvSpPr txBox="1"/>
          <p:nvPr/>
        </p:nvSpPr>
        <p:spPr>
          <a:xfrm>
            <a:off x="4720980" y="2799858"/>
            <a:ext cx="6891560" cy="2462213"/>
          </a:xfrm>
          <a:prstGeom prst="rect">
            <a:avLst/>
          </a:prstGeom>
          <a:noFill/>
        </p:spPr>
        <p:txBody>
          <a:bodyPr wrap="square">
            <a:spAutoFit/>
          </a:bodyPr>
          <a:lstStyle/>
          <a:p>
            <a:pPr lvl="0" algn="just"/>
            <a:r>
              <a:rPr lang="es-EC" sz="1800" dirty="0">
                <a:effectLst/>
                <a:latin typeface="Calibri" panose="020F0502020204030204" pitchFamily="34" charset="0"/>
                <a:ea typeface="Calibri" panose="020F0502020204030204" pitchFamily="34" charset="0"/>
              </a:rPr>
              <a:t>Estudio de la influencia de diferentes grados de rugosidad en la mitigación del efecto de deslizamiento de la pared mediante el proceso de chorro de arena.</a:t>
            </a:r>
          </a:p>
          <a:p>
            <a:pPr lvl="0" algn="just"/>
            <a:endParaRPr lang="es-419" sz="1800" dirty="0">
              <a:effectLst/>
              <a:latin typeface="Calibri" panose="020F0502020204030204" pitchFamily="34" charset="0"/>
              <a:ea typeface="Calibri" panose="020F0502020204030204" pitchFamily="34" charset="0"/>
            </a:endParaRPr>
          </a:p>
          <a:p>
            <a:pPr lvl="0" algn="just">
              <a:spcAft>
                <a:spcPts val="600"/>
              </a:spcAft>
            </a:pPr>
            <a:endParaRPr lang="es-EC" dirty="0">
              <a:solidFill>
                <a:schemeClr val="bg1"/>
              </a:solidFill>
              <a:latin typeface="Calibri" panose="020F0502020204030204" pitchFamily="34" charset="0"/>
              <a:ea typeface="Calibri" panose="020F0502020204030204" pitchFamily="34" charset="0"/>
            </a:endParaRPr>
          </a:p>
          <a:p>
            <a:pPr lvl="0" algn="just">
              <a:spcAft>
                <a:spcPts val="600"/>
              </a:spcAft>
            </a:pPr>
            <a:endParaRPr lang="es-EC" sz="1800" dirty="0">
              <a:solidFill>
                <a:schemeClr val="bg1"/>
              </a:solidFill>
              <a:effectLst/>
              <a:latin typeface="Calibri" panose="020F0502020204030204" pitchFamily="34" charset="0"/>
              <a:ea typeface="Calibri" panose="020F0502020204030204" pitchFamily="34" charset="0"/>
            </a:endParaRPr>
          </a:p>
          <a:p>
            <a:pPr lvl="0" algn="just">
              <a:spcAft>
                <a:spcPts val="600"/>
              </a:spcAft>
            </a:pPr>
            <a:r>
              <a:rPr lang="es-EC" sz="1800" dirty="0">
                <a:solidFill>
                  <a:schemeClr val="bg1"/>
                </a:solidFill>
                <a:effectLst/>
                <a:latin typeface="Calibri" panose="020F0502020204030204" pitchFamily="34" charset="0"/>
                <a:ea typeface="Calibri" panose="020F0502020204030204" pitchFamily="34" charset="0"/>
              </a:rPr>
              <a:t>Estudio de las propiedades reológicas del fluido de transmisión automática Havoline MD-3</a:t>
            </a:r>
            <a:endParaRPr lang="es-419" sz="1800" dirty="0">
              <a:solidFill>
                <a:schemeClr val="bg1"/>
              </a:solidFill>
              <a:effectLst/>
              <a:latin typeface="Calibri" panose="020F0502020204030204" pitchFamily="34" charset="0"/>
              <a:ea typeface="Calibri" panose="020F0502020204030204" pitchFamily="34" charset="0"/>
            </a:endParaRPr>
          </a:p>
        </p:txBody>
      </p:sp>
      <p:sp>
        <p:nvSpPr>
          <p:cNvPr id="13" name="!!fin">
            <a:extLst>
              <a:ext uri="{FF2B5EF4-FFF2-40B4-BE49-F238E27FC236}">
                <a16:creationId xmlns:a16="http://schemas.microsoft.com/office/drawing/2014/main" id="{3E706DAC-5346-475C-B8B9-651BD222D21E}"/>
              </a:ext>
            </a:extLst>
          </p:cNvPr>
          <p:cNvSpPr/>
          <p:nvPr/>
        </p:nvSpPr>
        <p:spPr>
          <a:xfrm>
            <a:off x="3846492" y="1318310"/>
            <a:ext cx="5551507" cy="974319"/>
          </a:xfrm>
          <a:prstGeom prst="roundRect">
            <a:avLst>
              <a:gd name="adj" fmla="val 7201"/>
            </a:avLst>
          </a:prstGeom>
          <a:solidFill>
            <a:srgbClr val="EF904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800" dirty="0">
                <a:solidFill>
                  <a:schemeClr val="tx1"/>
                </a:solidFill>
                <a:effectLst/>
                <a:latin typeface="Calibri" panose="020F0502020204030204" pitchFamily="34" charset="0"/>
                <a:ea typeface="Calibri" panose="020F0502020204030204" pitchFamily="34" charset="0"/>
              </a:rPr>
              <a:t>Se puede recomendar proponer el desarrollo de los siguientes proyectos de titulación:</a:t>
            </a:r>
            <a:endParaRPr lang="es-419" sz="1800" dirty="0">
              <a:solidFill>
                <a:schemeClr val="tx1"/>
              </a:solidFill>
              <a:effectLst/>
              <a:latin typeface="Calibri" panose="020F0502020204030204" pitchFamily="34" charset="0"/>
              <a:ea typeface="Calibri" panose="020F0502020204030204" pitchFamily="34" charset="0"/>
            </a:endParaRPr>
          </a:p>
        </p:txBody>
      </p:sp>
      <p:pic>
        <p:nvPicPr>
          <p:cNvPr id="14" name="!!Imagen 18" descr="Havoline® Automatic Transmission Fluid MD-3 | Lubricantes Chevron (Latin  America)">
            <a:extLst>
              <a:ext uri="{FF2B5EF4-FFF2-40B4-BE49-F238E27FC236}">
                <a16:creationId xmlns:a16="http://schemas.microsoft.com/office/drawing/2014/main" id="{555DE2C0-D73A-4CC7-AD2F-FAABDD60BA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301" r="21771" b="-8174"/>
          <a:stretch/>
        </p:blipFill>
        <p:spPr bwMode="auto">
          <a:xfrm>
            <a:off x="3067146" y="4776665"/>
            <a:ext cx="906467" cy="1753247"/>
          </a:xfrm>
          <a:prstGeom prst="rect">
            <a:avLst/>
          </a:prstGeom>
          <a:noFill/>
          <a:extLst>
            <a:ext uri="{909E8E84-426E-40DD-AFC4-6F175D3DCCD1}">
              <a14:hiddenFill xmlns:a14="http://schemas.microsoft.com/office/drawing/2010/main">
                <a:solidFill>
                  <a:srgbClr val="FFFFFF"/>
                </a:solidFill>
              </a14:hiddenFill>
            </a:ext>
          </a:extLst>
        </p:spPr>
      </p:pic>
      <p:pic>
        <p:nvPicPr>
          <p:cNvPr id="3074" name="!!Imagen 111" descr="Textura gris fondo textura rugosa superficie textil - foto de stock |  Crushpixel">
            <a:extLst>
              <a:ext uri="{FF2B5EF4-FFF2-40B4-BE49-F238E27FC236}">
                <a16:creationId xmlns:a16="http://schemas.microsoft.com/office/drawing/2014/main" id="{7538AD63-CFFB-429A-B524-71FAC51989F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978448" y="2750236"/>
            <a:ext cx="1263788" cy="1357528"/>
          </a:xfrm>
          <a:prstGeom prst="ellipse">
            <a:avLst/>
          </a:prstGeom>
          <a:ln w="63500" cap="rnd">
            <a:noFill/>
          </a:ln>
          <a:effectLst>
            <a:outerShdw blurRad="3810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571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1">
            <a:extLst>
              <a:ext uri="{FF2B5EF4-FFF2-40B4-BE49-F238E27FC236}">
                <a16:creationId xmlns:a16="http://schemas.microsoft.com/office/drawing/2014/main" id="{6A5BE9AA-D881-4793-90D1-0027F41460E5}"/>
              </a:ext>
            </a:extLst>
          </p:cNvPr>
          <p:cNvSpPr/>
          <p:nvPr/>
        </p:nvSpPr>
        <p:spPr>
          <a:xfrm>
            <a:off x="419099" y="1765681"/>
            <a:ext cx="1080000" cy="1080000"/>
          </a:xfrm>
          <a:custGeom>
            <a:avLst/>
            <a:gdLst>
              <a:gd name="connsiteX0" fmla="*/ 203981 w 407964"/>
              <a:gd name="connsiteY0" fmla="*/ 113982 h 407964"/>
              <a:gd name="connsiteX1" fmla="*/ 293981 w 407964"/>
              <a:gd name="connsiteY1" fmla="*/ 203982 h 407964"/>
              <a:gd name="connsiteX2" fmla="*/ 203981 w 407964"/>
              <a:gd name="connsiteY2" fmla="*/ 293982 h 407964"/>
              <a:gd name="connsiteX3" fmla="*/ 113981 w 407964"/>
              <a:gd name="connsiteY3" fmla="*/ 203982 h 407964"/>
              <a:gd name="connsiteX4" fmla="*/ 203981 w 407964"/>
              <a:gd name="connsiteY4" fmla="*/ 113982 h 407964"/>
              <a:gd name="connsiteX5" fmla="*/ 203981 w 407964"/>
              <a:gd name="connsiteY5" fmla="*/ 49196 h 407964"/>
              <a:gd name="connsiteX6" fmla="*/ 49196 w 407964"/>
              <a:gd name="connsiteY6" fmla="*/ 203982 h 407964"/>
              <a:gd name="connsiteX7" fmla="*/ 203981 w 407964"/>
              <a:gd name="connsiteY7" fmla="*/ 358768 h 407964"/>
              <a:gd name="connsiteX8" fmla="*/ 358766 w 407964"/>
              <a:gd name="connsiteY8" fmla="*/ 203982 h 407964"/>
              <a:gd name="connsiteX9" fmla="*/ 203981 w 407964"/>
              <a:gd name="connsiteY9" fmla="*/ 49196 h 407964"/>
              <a:gd name="connsiteX10" fmla="*/ 203982 w 407964"/>
              <a:gd name="connsiteY10" fmla="*/ 0 h 407964"/>
              <a:gd name="connsiteX11" fmla="*/ 407964 w 407964"/>
              <a:gd name="connsiteY11" fmla="*/ 203982 h 407964"/>
              <a:gd name="connsiteX12" fmla="*/ 203982 w 407964"/>
              <a:gd name="connsiteY12" fmla="*/ 407964 h 407964"/>
              <a:gd name="connsiteX13" fmla="*/ 0 w 407964"/>
              <a:gd name="connsiteY13" fmla="*/ 203982 h 407964"/>
              <a:gd name="connsiteX14" fmla="*/ 203982 w 407964"/>
              <a:gd name="connsiteY14" fmla="*/ 0 h 40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7964" h="407964">
                <a:moveTo>
                  <a:pt x="203981" y="113982"/>
                </a:moveTo>
                <a:cubicBezTo>
                  <a:pt x="253687" y="113982"/>
                  <a:pt x="293981" y="154276"/>
                  <a:pt x="293981" y="203982"/>
                </a:cubicBezTo>
                <a:cubicBezTo>
                  <a:pt x="293981" y="253688"/>
                  <a:pt x="253687" y="293982"/>
                  <a:pt x="203981" y="293982"/>
                </a:cubicBezTo>
                <a:cubicBezTo>
                  <a:pt x="154275" y="293982"/>
                  <a:pt x="113981" y="253688"/>
                  <a:pt x="113981" y="203982"/>
                </a:cubicBezTo>
                <a:cubicBezTo>
                  <a:pt x="113981" y="154276"/>
                  <a:pt x="154275" y="113982"/>
                  <a:pt x="203981" y="113982"/>
                </a:cubicBezTo>
                <a:close/>
                <a:moveTo>
                  <a:pt x="203981" y="49196"/>
                </a:moveTo>
                <a:cubicBezTo>
                  <a:pt x="118496" y="49196"/>
                  <a:pt x="49196" y="118496"/>
                  <a:pt x="49196" y="203982"/>
                </a:cubicBezTo>
                <a:cubicBezTo>
                  <a:pt x="49196" y="289468"/>
                  <a:pt x="118496" y="358768"/>
                  <a:pt x="203981" y="358768"/>
                </a:cubicBezTo>
                <a:cubicBezTo>
                  <a:pt x="289466" y="358768"/>
                  <a:pt x="358766" y="289468"/>
                  <a:pt x="358766" y="203982"/>
                </a:cubicBezTo>
                <a:cubicBezTo>
                  <a:pt x="358766" y="118496"/>
                  <a:pt x="289466" y="49196"/>
                  <a:pt x="203981" y="49196"/>
                </a:cubicBezTo>
                <a:close/>
                <a:moveTo>
                  <a:pt x="203982" y="0"/>
                </a:moveTo>
                <a:cubicBezTo>
                  <a:pt x="316638" y="0"/>
                  <a:pt x="407964" y="91326"/>
                  <a:pt x="407964" y="203982"/>
                </a:cubicBezTo>
                <a:cubicBezTo>
                  <a:pt x="407964" y="316638"/>
                  <a:pt x="316638" y="407964"/>
                  <a:pt x="203982" y="407964"/>
                </a:cubicBezTo>
                <a:cubicBezTo>
                  <a:pt x="91326" y="407964"/>
                  <a:pt x="0" y="316638"/>
                  <a:pt x="0" y="203982"/>
                </a:cubicBezTo>
                <a:cubicBezTo>
                  <a:pt x="0" y="91326"/>
                  <a:pt x="91326" y="0"/>
                  <a:pt x="203982" y="0"/>
                </a:cubicBezTo>
                <a:close/>
              </a:path>
            </a:pathLst>
          </a:custGeom>
          <a:solidFill>
            <a:srgbClr val="EF904F"/>
          </a:solidFill>
          <a:ln>
            <a:solidFill>
              <a:srgbClr val="EF90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419"/>
          </a:p>
        </p:txBody>
      </p:sp>
      <p:sp>
        <p:nvSpPr>
          <p:cNvPr id="28" name="Rectángulo: esquinas redondeadas 27">
            <a:extLst>
              <a:ext uri="{FF2B5EF4-FFF2-40B4-BE49-F238E27FC236}">
                <a16:creationId xmlns:a16="http://schemas.microsoft.com/office/drawing/2014/main" id="{D0393D63-A8F9-43CE-B3EC-860F3218EFA5}"/>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Objetivos del proyecto</a:t>
            </a:r>
            <a:endParaRPr lang="es-419" sz="2400" b="1" dirty="0">
              <a:effectLst/>
              <a:latin typeface="Calibri" panose="020F0502020204030204" pitchFamily="34" charset="0"/>
            </a:endParaRPr>
          </a:p>
        </p:txBody>
      </p:sp>
      <p:sp>
        <p:nvSpPr>
          <p:cNvPr id="32" name="!!obj2">
            <a:extLst>
              <a:ext uri="{FF2B5EF4-FFF2-40B4-BE49-F238E27FC236}">
                <a16:creationId xmlns:a16="http://schemas.microsoft.com/office/drawing/2014/main" id="{D4274B9A-0E72-43AA-A6F3-85D260C61EFE}"/>
              </a:ext>
            </a:extLst>
          </p:cNvPr>
          <p:cNvSpPr/>
          <p:nvPr/>
        </p:nvSpPr>
        <p:spPr>
          <a:xfrm>
            <a:off x="3020229" y="2791324"/>
            <a:ext cx="4027429" cy="2621562"/>
          </a:xfrm>
          <a:prstGeom prst="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ln w="0"/>
                <a:solidFill>
                  <a:srgbClr val="000000"/>
                </a:solidFill>
                <a:ea typeface="Noto Sans Symbols"/>
                <a:cs typeface="Noto Sans Symbols"/>
              </a:rPr>
              <a:t>Establecer un </a:t>
            </a:r>
            <a:r>
              <a:rPr lang="es-ES" sz="2000" b="1" dirty="0">
                <a:ln w="0"/>
                <a:solidFill>
                  <a:srgbClr val="000000"/>
                </a:solidFill>
                <a:ea typeface="Noto Sans Symbols"/>
                <a:cs typeface="Noto Sans Symbols"/>
              </a:rPr>
              <a:t>material apropiado</a:t>
            </a:r>
            <a:r>
              <a:rPr lang="es-ES" sz="2000" dirty="0">
                <a:ln w="0"/>
                <a:solidFill>
                  <a:srgbClr val="000000"/>
                </a:solidFill>
                <a:ea typeface="Noto Sans Symbols"/>
                <a:cs typeface="Noto Sans Symbols"/>
              </a:rPr>
              <a:t> para la fabricación y posterior uso de la geometría, el cual brinde prestaciones similares al material de la geometría original.</a:t>
            </a:r>
          </a:p>
        </p:txBody>
      </p:sp>
      <p:sp>
        <p:nvSpPr>
          <p:cNvPr id="14" name="!!nro">
            <a:extLst>
              <a:ext uri="{FF2B5EF4-FFF2-40B4-BE49-F238E27FC236}">
                <a16:creationId xmlns:a16="http://schemas.microsoft.com/office/drawing/2014/main" id="{F1A04B84-F791-436B-83FF-342A4EF82603}"/>
              </a:ext>
            </a:extLst>
          </p:cNvPr>
          <p:cNvSpPr/>
          <p:nvPr/>
        </p:nvSpPr>
        <p:spPr>
          <a:xfrm>
            <a:off x="166185" y="6263613"/>
            <a:ext cx="365149"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4</a:t>
            </a:r>
            <a:endParaRPr lang="es-419" b="1" dirty="0"/>
          </a:p>
        </p:txBody>
      </p:sp>
      <p:sp>
        <p:nvSpPr>
          <p:cNvPr id="21" name="!!obj1">
            <a:extLst>
              <a:ext uri="{FF2B5EF4-FFF2-40B4-BE49-F238E27FC236}">
                <a16:creationId xmlns:a16="http://schemas.microsoft.com/office/drawing/2014/main" id="{FF2ABA7F-7D52-4D92-A019-40D6EAB5655F}"/>
              </a:ext>
            </a:extLst>
          </p:cNvPr>
          <p:cNvSpPr/>
          <p:nvPr/>
        </p:nvSpPr>
        <p:spPr>
          <a:xfrm>
            <a:off x="1125421" y="2599513"/>
            <a:ext cx="1767286" cy="2828935"/>
          </a:xfrm>
          <a:custGeom>
            <a:avLst/>
            <a:gdLst>
              <a:gd name="connsiteX0" fmla="*/ 0 w 2118771"/>
              <a:gd name="connsiteY0" fmla="*/ 0 h 3411332"/>
              <a:gd name="connsiteX1" fmla="*/ 2118771 w 2118771"/>
              <a:gd name="connsiteY1" fmla="*/ 0 h 3411332"/>
              <a:gd name="connsiteX2" fmla="*/ 2118771 w 2118771"/>
              <a:gd name="connsiteY2" fmla="*/ 3411332 h 3411332"/>
              <a:gd name="connsiteX3" fmla="*/ 0 w 2118771"/>
              <a:gd name="connsiteY3" fmla="*/ 3411332 h 3411332"/>
              <a:gd name="connsiteX4" fmla="*/ 0 w 2118771"/>
              <a:gd name="connsiteY4" fmla="*/ 0 h 3411332"/>
              <a:gd name="connsiteX0" fmla="*/ 0 w 2118771"/>
              <a:gd name="connsiteY0" fmla="*/ 0 h 3411332"/>
              <a:gd name="connsiteX1" fmla="*/ 2104257 w 2118771"/>
              <a:gd name="connsiteY1" fmla="*/ 1117600 h 3411332"/>
              <a:gd name="connsiteX2" fmla="*/ 2118771 w 2118771"/>
              <a:gd name="connsiteY2" fmla="*/ 3411332 h 3411332"/>
              <a:gd name="connsiteX3" fmla="*/ 0 w 2118771"/>
              <a:gd name="connsiteY3" fmla="*/ 3411332 h 3411332"/>
              <a:gd name="connsiteX4" fmla="*/ 0 w 2118771"/>
              <a:gd name="connsiteY4" fmla="*/ 0 h 3411332"/>
              <a:gd name="connsiteX0" fmla="*/ 0 w 2147800"/>
              <a:gd name="connsiteY0" fmla="*/ 0 h 3411332"/>
              <a:gd name="connsiteX1" fmla="*/ 2147800 w 2147800"/>
              <a:gd name="connsiteY1" fmla="*/ 667657 h 3411332"/>
              <a:gd name="connsiteX2" fmla="*/ 2118771 w 2147800"/>
              <a:gd name="connsiteY2" fmla="*/ 3411332 h 3411332"/>
              <a:gd name="connsiteX3" fmla="*/ 0 w 2147800"/>
              <a:gd name="connsiteY3" fmla="*/ 3411332 h 3411332"/>
              <a:gd name="connsiteX4" fmla="*/ 0 w 2147800"/>
              <a:gd name="connsiteY4" fmla="*/ 0 h 3411332"/>
              <a:gd name="connsiteX0" fmla="*/ 0 w 2147800"/>
              <a:gd name="connsiteY0" fmla="*/ 0 h 3411332"/>
              <a:gd name="connsiteX1" fmla="*/ 2147800 w 2147800"/>
              <a:gd name="connsiteY1" fmla="*/ 667657 h 3411332"/>
              <a:gd name="connsiteX2" fmla="*/ 2104256 w 2147800"/>
              <a:gd name="connsiteY2" fmla="*/ 2758189 h 3411332"/>
              <a:gd name="connsiteX3" fmla="*/ 0 w 2147800"/>
              <a:gd name="connsiteY3" fmla="*/ 3411332 h 3411332"/>
              <a:gd name="connsiteX4" fmla="*/ 0 w 2147800"/>
              <a:gd name="connsiteY4" fmla="*/ 0 h 341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800" h="3411332">
                <a:moveTo>
                  <a:pt x="0" y="0"/>
                </a:moveTo>
                <a:lnTo>
                  <a:pt x="2147800" y="667657"/>
                </a:lnTo>
                <a:lnTo>
                  <a:pt x="2104256" y="2758189"/>
                </a:lnTo>
                <a:lnTo>
                  <a:pt x="0" y="3411332"/>
                </a:lnTo>
                <a:lnTo>
                  <a:pt x="0" y="0"/>
                </a:lnTo>
                <a:close/>
              </a:path>
            </a:pathLst>
          </a:custGeom>
          <a:solidFill>
            <a:srgbClr val="7F7F7F"/>
          </a:solidFill>
          <a:ln>
            <a:solidFill>
              <a:srgbClr val="EF904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2" name="CuadroTexto 21">
            <a:extLst>
              <a:ext uri="{FF2B5EF4-FFF2-40B4-BE49-F238E27FC236}">
                <a16:creationId xmlns:a16="http://schemas.microsoft.com/office/drawing/2014/main" id="{54666965-F669-4179-B863-AB298753B3A1}"/>
              </a:ext>
            </a:extLst>
          </p:cNvPr>
          <p:cNvSpPr txBox="1"/>
          <p:nvPr/>
        </p:nvSpPr>
        <p:spPr>
          <a:xfrm>
            <a:off x="812763" y="2121015"/>
            <a:ext cx="2479079" cy="369332"/>
          </a:xfrm>
          <a:prstGeom prst="rect">
            <a:avLst/>
          </a:prstGeom>
          <a:noFill/>
        </p:spPr>
        <p:txBody>
          <a:bodyPr wrap="square">
            <a:spAutoFit/>
          </a:bodyPr>
          <a:lstStyle/>
          <a:p>
            <a:pPr>
              <a:spcBef>
                <a:spcPts val="1800"/>
              </a:spcBef>
              <a:spcAft>
                <a:spcPts val="1800"/>
              </a:spcAft>
            </a:pPr>
            <a:r>
              <a:rPr lang="es-EC" sz="1800" b="1" i="1" dirty="0">
                <a:effectLst/>
                <a:latin typeface="Calibri" panose="020F0502020204030204" pitchFamily="34" charset="0"/>
              </a:rPr>
              <a:t>Objetivos específicos:</a:t>
            </a:r>
            <a:endParaRPr lang="es-419" sz="1800" b="1" i="1" dirty="0">
              <a:effectLst/>
              <a:latin typeface="Calibri" panose="020F0502020204030204" pitchFamily="34" charset="0"/>
            </a:endParaRPr>
          </a:p>
        </p:txBody>
      </p:sp>
      <p:sp>
        <p:nvSpPr>
          <p:cNvPr id="23" name="Rectángulo 22">
            <a:extLst>
              <a:ext uri="{FF2B5EF4-FFF2-40B4-BE49-F238E27FC236}">
                <a16:creationId xmlns:a16="http://schemas.microsoft.com/office/drawing/2014/main" id="{29A643F2-3505-4DA0-9689-D99CE5E79712}"/>
              </a:ext>
            </a:extLst>
          </p:cNvPr>
          <p:cNvSpPr/>
          <p:nvPr/>
        </p:nvSpPr>
        <p:spPr>
          <a:xfrm>
            <a:off x="1368614" y="3102101"/>
            <a:ext cx="1325914" cy="1946519"/>
          </a:xfrm>
          <a:prstGeom prst="rect">
            <a:avLst/>
          </a:prstGeom>
          <a:noFill/>
        </p:spPr>
        <p:txBody>
          <a:bodyPr wrap="square" lIns="91440" tIns="45720" rIns="91440" bIns="45720">
            <a:prstTxWarp prst="textFadeRight">
              <a:avLst>
                <a:gd name="adj" fmla="val 15098"/>
              </a:avLst>
            </a:prstTxWarp>
            <a:spAutoFit/>
          </a:bodyPr>
          <a:lstStyle/>
          <a:p>
            <a:pPr lvl="0">
              <a:spcBef>
                <a:spcPts val="600"/>
              </a:spcBef>
            </a:pPr>
            <a:r>
              <a:rPr lang="es-EC" sz="1600" dirty="0">
                <a:ln w="0"/>
                <a:solidFill>
                  <a:schemeClr val="bg1">
                    <a:lumMod val="65000"/>
                  </a:schemeClr>
                </a:solidFill>
                <a:ea typeface="Noto Sans Symbols"/>
                <a:cs typeface="Noto Sans Symbols"/>
              </a:rPr>
              <a:t>Realizar un proceso de ingeniería inversa de la geometría de cilindros concéntricos del Reómetro HR-2</a:t>
            </a:r>
            <a:endParaRPr lang="es-419" sz="1600" dirty="0">
              <a:ln w="0"/>
              <a:solidFill>
                <a:schemeClr val="bg1">
                  <a:lumMod val="65000"/>
                </a:schemeClr>
              </a:solidFill>
              <a:ea typeface="Noto Sans Symbols"/>
              <a:cs typeface="Noto Sans Symbols"/>
            </a:endParaRPr>
          </a:p>
        </p:txBody>
      </p:sp>
      <p:sp>
        <p:nvSpPr>
          <p:cNvPr id="34" name="!!obj4">
            <a:extLst>
              <a:ext uri="{FF2B5EF4-FFF2-40B4-BE49-F238E27FC236}">
                <a16:creationId xmlns:a16="http://schemas.microsoft.com/office/drawing/2014/main" id="{EE76594D-6F87-4613-907D-6B8EE37B6F47}"/>
              </a:ext>
            </a:extLst>
          </p:cNvPr>
          <p:cNvSpPr/>
          <p:nvPr/>
        </p:nvSpPr>
        <p:spPr>
          <a:xfrm>
            <a:off x="9234536" y="2599513"/>
            <a:ext cx="1767286" cy="2828935"/>
          </a:xfrm>
          <a:custGeom>
            <a:avLst/>
            <a:gdLst>
              <a:gd name="connsiteX0" fmla="*/ 0 w 2118771"/>
              <a:gd name="connsiteY0" fmla="*/ 0 h 3411332"/>
              <a:gd name="connsiteX1" fmla="*/ 2118771 w 2118771"/>
              <a:gd name="connsiteY1" fmla="*/ 0 h 3411332"/>
              <a:gd name="connsiteX2" fmla="*/ 2118771 w 2118771"/>
              <a:gd name="connsiteY2" fmla="*/ 3411332 h 3411332"/>
              <a:gd name="connsiteX3" fmla="*/ 0 w 2118771"/>
              <a:gd name="connsiteY3" fmla="*/ 3411332 h 3411332"/>
              <a:gd name="connsiteX4" fmla="*/ 0 w 2118771"/>
              <a:gd name="connsiteY4" fmla="*/ 0 h 3411332"/>
              <a:gd name="connsiteX0" fmla="*/ 0 w 2118771"/>
              <a:gd name="connsiteY0" fmla="*/ 0 h 3411332"/>
              <a:gd name="connsiteX1" fmla="*/ 2104257 w 2118771"/>
              <a:gd name="connsiteY1" fmla="*/ 1117600 h 3411332"/>
              <a:gd name="connsiteX2" fmla="*/ 2118771 w 2118771"/>
              <a:gd name="connsiteY2" fmla="*/ 3411332 h 3411332"/>
              <a:gd name="connsiteX3" fmla="*/ 0 w 2118771"/>
              <a:gd name="connsiteY3" fmla="*/ 3411332 h 3411332"/>
              <a:gd name="connsiteX4" fmla="*/ 0 w 2118771"/>
              <a:gd name="connsiteY4" fmla="*/ 0 h 3411332"/>
              <a:gd name="connsiteX0" fmla="*/ 0 w 2147800"/>
              <a:gd name="connsiteY0" fmla="*/ 0 h 3411332"/>
              <a:gd name="connsiteX1" fmla="*/ 2147800 w 2147800"/>
              <a:gd name="connsiteY1" fmla="*/ 667657 h 3411332"/>
              <a:gd name="connsiteX2" fmla="*/ 2118771 w 2147800"/>
              <a:gd name="connsiteY2" fmla="*/ 3411332 h 3411332"/>
              <a:gd name="connsiteX3" fmla="*/ 0 w 2147800"/>
              <a:gd name="connsiteY3" fmla="*/ 3411332 h 3411332"/>
              <a:gd name="connsiteX4" fmla="*/ 0 w 2147800"/>
              <a:gd name="connsiteY4" fmla="*/ 0 h 3411332"/>
              <a:gd name="connsiteX0" fmla="*/ 0 w 2147800"/>
              <a:gd name="connsiteY0" fmla="*/ 0 h 3411332"/>
              <a:gd name="connsiteX1" fmla="*/ 2147800 w 2147800"/>
              <a:gd name="connsiteY1" fmla="*/ 667657 h 3411332"/>
              <a:gd name="connsiteX2" fmla="*/ 2104256 w 2147800"/>
              <a:gd name="connsiteY2" fmla="*/ 2758189 h 3411332"/>
              <a:gd name="connsiteX3" fmla="*/ 0 w 2147800"/>
              <a:gd name="connsiteY3" fmla="*/ 3411332 h 3411332"/>
              <a:gd name="connsiteX4" fmla="*/ 0 w 2147800"/>
              <a:gd name="connsiteY4" fmla="*/ 0 h 341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800" h="3411332">
                <a:moveTo>
                  <a:pt x="0" y="0"/>
                </a:moveTo>
                <a:lnTo>
                  <a:pt x="2147800" y="667657"/>
                </a:lnTo>
                <a:lnTo>
                  <a:pt x="2104256" y="2758189"/>
                </a:lnTo>
                <a:lnTo>
                  <a:pt x="0" y="3411332"/>
                </a:lnTo>
                <a:lnTo>
                  <a:pt x="0" y="0"/>
                </a:lnTo>
                <a:close/>
              </a:path>
            </a:pathLst>
          </a:custGeom>
          <a:solidFill>
            <a:srgbClr val="7F7F7F"/>
          </a:solidFill>
          <a:ln>
            <a:solidFill>
              <a:srgbClr val="EF904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35" name="!!obj3">
            <a:extLst>
              <a:ext uri="{FF2B5EF4-FFF2-40B4-BE49-F238E27FC236}">
                <a16:creationId xmlns:a16="http://schemas.microsoft.com/office/drawing/2014/main" id="{5015DC5C-8DAC-4280-B6F5-DB57366C64EC}"/>
              </a:ext>
            </a:extLst>
          </p:cNvPr>
          <p:cNvSpPr/>
          <p:nvPr/>
        </p:nvSpPr>
        <p:spPr>
          <a:xfrm>
            <a:off x="7250351" y="2599513"/>
            <a:ext cx="1767286" cy="2828935"/>
          </a:xfrm>
          <a:custGeom>
            <a:avLst/>
            <a:gdLst>
              <a:gd name="connsiteX0" fmla="*/ 0 w 2118771"/>
              <a:gd name="connsiteY0" fmla="*/ 0 h 3411332"/>
              <a:gd name="connsiteX1" fmla="*/ 2118771 w 2118771"/>
              <a:gd name="connsiteY1" fmla="*/ 0 h 3411332"/>
              <a:gd name="connsiteX2" fmla="*/ 2118771 w 2118771"/>
              <a:gd name="connsiteY2" fmla="*/ 3411332 h 3411332"/>
              <a:gd name="connsiteX3" fmla="*/ 0 w 2118771"/>
              <a:gd name="connsiteY3" fmla="*/ 3411332 h 3411332"/>
              <a:gd name="connsiteX4" fmla="*/ 0 w 2118771"/>
              <a:gd name="connsiteY4" fmla="*/ 0 h 3411332"/>
              <a:gd name="connsiteX0" fmla="*/ 0 w 2118771"/>
              <a:gd name="connsiteY0" fmla="*/ 0 h 3411332"/>
              <a:gd name="connsiteX1" fmla="*/ 2104257 w 2118771"/>
              <a:gd name="connsiteY1" fmla="*/ 1117600 h 3411332"/>
              <a:gd name="connsiteX2" fmla="*/ 2118771 w 2118771"/>
              <a:gd name="connsiteY2" fmla="*/ 3411332 h 3411332"/>
              <a:gd name="connsiteX3" fmla="*/ 0 w 2118771"/>
              <a:gd name="connsiteY3" fmla="*/ 3411332 h 3411332"/>
              <a:gd name="connsiteX4" fmla="*/ 0 w 2118771"/>
              <a:gd name="connsiteY4" fmla="*/ 0 h 3411332"/>
              <a:gd name="connsiteX0" fmla="*/ 0 w 2147800"/>
              <a:gd name="connsiteY0" fmla="*/ 0 h 3411332"/>
              <a:gd name="connsiteX1" fmla="*/ 2147800 w 2147800"/>
              <a:gd name="connsiteY1" fmla="*/ 667657 h 3411332"/>
              <a:gd name="connsiteX2" fmla="*/ 2118771 w 2147800"/>
              <a:gd name="connsiteY2" fmla="*/ 3411332 h 3411332"/>
              <a:gd name="connsiteX3" fmla="*/ 0 w 2147800"/>
              <a:gd name="connsiteY3" fmla="*/ 3411332 h 3411332"/>
              <a:gd name="connsiteX4" fmla="*/ 0 w 2147800"/>
              <a:gd name="connsiteY4" fmla="*/ 0 h 3411332"/>
              <a:gd name="connsiteX0" fmla="*/ 0 w 2147800"/>
              <a:gd name="connsiteY0" fmla="*/ 0 h 3411332"/>
              <a:gd name="connsiteX1" fmla="*/ 2147800 w 2147800"/>
              <a:gd name="connsiteY1" fmla="*/ 667657 h 3411332"/>
              <a:gd name="connsiteX2" fmla="*/ 2104256 w 2147800"/>
              <a:gd name="connsiteY2" fmla="*/ 2758189 h 3411332"/>
              <a:gd name="connsiteX3" fmla="*/ 0 w 2147800"/>
              <a:gd name="connsiteY3" fmla="*/ 3411332 h 3411332"/>
              <a:gd name="connsiteX4" fmla="*/ 0 w 2147800"/>
              <a:gd name="connsiteY4" fmla="*/ 0 h 341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800" h="3411332">
                <a:moveTo>
                  <a:pt x="0" y="0"/>
                </a:moveTo>
                <a:lnTo>
                  <a:pt x="2147800" y="667657"/>
                </a:lnTo>
                <a:lnTo>
                  <a:pt x="2104256" y="2758189"/>
                </a:lnTo>
                <a:lnTo>
                  <a:pt x="0" y="3411332"/>
                </a:lnTo>
                <a:lnTo>
                  <a:pt x="0" y="0"/>
                </a:lnTo>
                <a:close/>
              </a:path>
            </a:pathLst>
          </a:custGeom>
          <a:solidFill>
            <a:srgbClr val="7F7F7F"/>
          </a:solidFill>
          <a:ln>
            <a:solidFill>
              <a:srgbClr val="EF904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6" name="Rectángulo 35">
            <a:extLst>
              <a:ext uri="{FF2B5EF4-FFF2-40B4-BE49-F238E27FC236}">
                <a16:creationId xmlns:a16="http://schemas.microsoft.com/office/drawing/2014/main" id="{0ACD5942-70F9-43A3-A66F-13138D66A942}"/>
              </a:ext>
            </a:extLst>
          </p:cNvPr>
          <p:cNvSpPr/>
          <p:nvPr/>
        </p:nvSpPr>
        <p:spPr>
          <a:xfrm>
            <a:off x="7461512" y="3102101"/>
            <a:ext cx="1325914" cy="1946519"/>
          </a:xfrm>
          <a:prstGeom prst="rect">
            <a:avLst/>
          </a:prstGeom>
          <a:noFill/>
        </p:spPr>
        <p:txBody>
          <a:bodyPr wrap="square" lIns="91440" tIns="45720" rIns="91440" bIns="45720">
            <a:prstTxWarp prst="textFadeRight">
              <a:avLst>
                <a:gd name="adj" fmla="val 17989"/>
              </a:avLst>
            </a:prstTxWarp>
            <a:spAutoFit/>
          </a:bodyPr>
          <a:lstStyle/>
          <a:p>
            <a:pPr lvl="0"/>
            <a:r>
              <a:rPr lang="es-EC" sz="1600" dirty="0">
                <a:solidFill>
                  <a:schemeClr val="bg1">
                    <a:lumMod val="65000"/>
                  </a:schemeClr>
                </a:solidFill>
                <a:effectLst/>
                <a:ea typeface="Noto Sans Symbols"/>
                <a:cs typeface="Noto Sans Symbols"/>
              </a:rPr>
              <a:t>Efectuar la fabricación de la geometría inferior de cilindros concéntricos siguiendo los requerimientos establecidos.</a:t>
            </a:r>
            <a:endParaRPr lang="es-419" sz="1600" dirty="0">
              <a:solidFill>
                <a:schemeClr val="bg1">
                  <a:lumMod val="65000"/>
                </a:schemeClr>
              </a:solidFill>
              <a:effectLst/>
              <a:ea typeface="Noto Sans Symbols"/>
              <a:cs typeface="Noto Sans Symbols"/>
            </a:endParaRPr>
          </a:p>
        </p:txBody>
      </p:sp>
      <p:sp>
        <p:nvSpPr>
          <p:cNvPr id="37" name="Rectángulo 36">
            <a:extLst>
              <a:ext uri="{FF2B5EF4-FFF2-40B4-BE49-F238E27FC236}">
                <a16:creationId xmlns:a16="http://schemas.microsoft.com/office/drawing/2014/main" id="{DAE5FE68-5487-49BA-A7F1-C19F9BBF653C}"/>
              </a:ext>
            </a:extLst>
          </p:cNvPr>
          <p:cNvSpPr/>
          <p:nvPr/>
        </p:nvSpPr>
        <p:spPr>
          <a:xfrm>
            <a:off x="9537898" y="3102101"/>
            <a:ext cx="1325914" cy="1946519"/>
          </a:xfrm>
          <a:prstGeom prst="rect">
            <a:avLst/>
          </a:prstGeom>
          <a:noFill/>
        </p:spPr>
        <p:txBody>
          <a:bodyPr wrap="square" lIns="91440" tIns="45720" rIns="91440" bIns="45720">
            <a:prstTxWarp prst="textFadeRight">
              <a:avLst>
                <a:gd name="adj" fmla="val 17266"/>
              </a:avLst>
            </a:prstTxWarp>
            <a:spAutoFit/>
          </a:bodyPr>
          <a:lstStyle/>
          <a:p>
            <a:pPr lvl="0">
              <a:spcAft>
                <a:spcPts val="600"/>
              </a:spcAft>
            </a:pPr>
            <a:r>
              <a:rPr lang="es-EC" sz="1600" dirty="0">
                <a:solidFill>
                  <a:schemeClr val="bg1">
                    <a:lumMod val="65000"/>
                  </a:schemeClr>
                </a:solidFill>
                <a:effectLst/>
                <a:ea typeface="Noto Sans Symbols"/>
                <a:cs typeface="Noto Sans Symbols"/>
              </a:rPr>
              <a:t>Validar la geometría inferior de cilindros concéntricos mediante la implementación de un protocolo de pruebas.</a:t>
            </a:r>
            <a:endParaRPr lang="es-419" sz="1600" dirty="0">
              <a:solidFill>
                <a:schemeClr val="bg1">
                  <a:lumMod val="65000"/>
                </a:schemeClr>
              </a:solidFill>
              <a:effectLst/>
              <a:ea typeface="Noto Sans Symbols"/>
              <a:cs typeface="Noto Sans Symbols"/>
            </a:endParaRPr>
          </a:p>
        </p:txBody>
      </p:sp>
    </p:spTree>
    <p:extLst>
      <p:ext uri="{BB962C8B-B14F-4D97-AF65-F5344CB8AC3E}">
        <p14:creationId xmlns:p14="http://schemas.microsoft.com/office/powerpoint/2010/main" val="3595816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1">
            <a:extLst>
              <a:ext uri="{FF2B5EF4-FFF2-40B4-BE49-F238E27FC236}">
                <a16:creationId xmlns:a16="http://schemas.microsoft.com/office/drawing/2014/main" id="{20B14938-05B0-4B19-AD1E-4E40730D04AF}"/>
              </a:ext>
            </a:extLst>
          </p:cNvPr>
          <p:cNvSpPr/>
          <p:nvPr/>
        </p:nvSpPr>
        <p:spPr>
          <a:xfrm>
            <a:off x="419099" y="1765683"/>
            <a:ext cx="1080000" cy="1080000"/>
          </a:xfrm>
          <a:custGeom>
            <a:avLst/>
            <a:gdLst>
              <a:gd name="connsiteX0" fmla="*/ 203981 w 407964"/>
              <a:gd name="connsiteY0" fmla="*/ 113982 h 407964"/>
              <a:gd name="connsiteX1" fmla="*/ 293981 w 407964"/>
              <a:gd name="connsiteY1" fmla="*/ 203982 h 407964"/>
              <a:gd name="connsiteX2" fmla="*/ 203981 w 407964"/>
              <a:gd name="connsiteY2" fmla="*/ 293982 h 407964"/>
              <a:gd name="connsiteX3" fmla="*/ 113981 w 407964"/>
              <a:gd name="connsiteY3" fmla="*/ 203982 h 407964"/>
              <a:gd name="connsiteX4" fmla="*/ 203981 w 407964"/>
              <a:gd name="connsiteY4" fmla="*/ 113982 h 407964"/>
              <a:gd name="connsiteX5" fmla="*/ 203981 w 407964"/>
              <a:gd name="connsiteY5" fmla="*/ 49196 h 407964"/>
              <a:gd name="connsiteX6" fmla="*/ 49196 w 407964"/>
              <a:gd name="connsiteY6" fmla="*/ 203982 h 407964"/>
              <a:gd name="connsiteX7" fmla="*/ 203981 w 407964"/>
              <a:gd name="connsiteY7" fmla="*/ 358768 h 407964"/>
              <a:gd name="connsiteX8" fmla="*/ 358766 w 407964"/>
              <a:gd name="connsiteY8" fmla="*/ 203982 h 407964"/>
              <a:gd name="connsiteX9" fmla="*/ 203981 w 407964"/>
              <a:gd name="connsiteY9" fmla="*/ 49196 h 407964"/>
              <a:gd name="connsiteX10" fmla="*/ 203982 w 407964"/>
              <a:gd name="connsiteY10" fmla="*/ 0 h 407964"/>
              <a:gd name="connsiteX11" fmla="*/ 407964 w 407964"/>
              <a:gd name="connsiteY11" fmla="*/ 203982 h 407964"/>
              <a:gd name="connsiteX12" fmla="*/ 203982 w 407964"/>
              <a:gd name="connsiteY12" fmla="*/ 407964 h 407964"/>
              <a:gd name="connsiteX13" fmla="*/ 0 w 407964"/>
              <a:gd name="connsiteY13" fmla="*/ 203982 h 407964"/>
              <a:gd name="connsiteX14" fmla="*/ 203982 w 407964"/>
              <a:gd name="connsiteY14" fmla="*/ 0 h 40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7964" h="407964">
                <a:moveTo>
                  <a:pt x="203981" y="113982"/>
                </a:moveTo>
                <a:cubicBezTo>
                  <a:pt x="253687" y="113982"/>
                  <a:pt x="293981" y="154276"/>
                  <a:pt x="293981" y="203982"/>
                </a:cubicBezTo>
                <a:cubicBezTo>
                  <a:pt x="293981" y="253688"/>
                  <a:pt x="253687" y="293982"/>
                  <a:pt x="203981" y="293982"/>
                </a:cubicBezTo>
                <a:cubicBezTo>
                  <a:pt x="154275" y="293982"/>
                  <a:pt x="113981" y="253688"/>
                  <a:pt x="113981" y="203982"/>
                </a:cubicBezTo>
                <a:cubicBezTo>
                  <a:pt x="113981" y="154276"/>
                  <a:pt x="154275" y="113982"/>
                  <a:pt x="203981" y="113982"/>
                </a:cubicBezTo>
                <a:close/>
                <a:moveTo>
                  <a:pt x="203981" y="49196"/>
                </a:moveTo>
                <a:cubicBezTo>
                  <a:pt x="118496" y="49196"/>
                  <a:pt x="49196" y="118496"/>
                  <a:pt x="49196" y="203982"/>
                </a:cubicBezTo>
                <a:cubicBezTo>
                  <a:pt x="49196" y="289468"/>
                  <a:pt x="118496" y="358768"/>
                  <a:pt x="203981" y="358768"/>
                </a:cubicBezTo>
                <a:cubicBezTo>
                  <a:pt x="289466" y="358768"/>
                  <a:pt x="358766" y="289468"/>
                  <a:pt x="358766" y="203982"/>
                </a:cubicBezTo>
                <a:cubicBezTo>
                  <a:pt x="358766" y="118496"/>
                  <a:pt x="289466" y="49196"/>
                  <a:pt x="203981" y="49196"/>
                </a:cubicBezTo>
                <a:close/>
                <a:moveTo>
                  <a:pt x="203982" y="0"/>
                </a:moveTo>
                <a:cubicBezTo>
                  <a:pt x="316638" y="0"/>
                  <a:pt x="407964" y="91326"/>
                  <a:pt x="407964" y="203982"/>
                </a:cubicBezTo>
                <a:cubicBezTo>
                  <a:pt x="407964" y="316638"/>
                  <a:pt x="316638" y="407964"/>
                  <a:pt x="203982" y="407964"/>
                </a:cubicBezTo>
                <a:cubicBezTo>
                  <a:pt x="91326" y="407964"/>
                  <a:pt x="0" y="316638"/>
                  <a:pt x="0" y="203982"/>
                </a:cubicBezTo>
                <a:cubicBezTo>
                  <a:pt x="0" y="91326"/>
                  <a:pt x="91326" y="0"/>
                  <a:pt x="203982" y="0"/>
                </a:cubicBezTo>
                <a:close/>
              </a:path>
            </a:pathLst>
          </a:custGeom>
          <a:solidFill>
            <a:srgbClr val="EF904F"/>
          </a:solidFill>
          <a:ln>
            <a:solidFill>
              <a:srgbClr val="EF90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419"/>
          </a:p>
        </p:txBody>
      </p:sp>
      <p:sp>
        <p:nvSpPr>
          <p:cNvPr id="28" name="Rectángulo: esquinas redondeadas 27">
            <a:extLst>
              <a:ext uri="{FF2B5EF4-FFF2-40B4-BE49-F238E27FC236}">
                <a16:creationId xmlns:a16="http://schemas.microsoft.com/office/drawing/2014/main" id="{D0393D63-A8F9-43CE-B3EC-860F3218EFA5}"/>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Objetivos del proyecto</a:t>
            </a:r>
            <a:endParaRPr lang="es-419" sz="2400" b="1" dirty="0">
              <a:effectLst/>
              <a:latin typeface="Calibri" panose="020F0502020204030204" pitchFamily="34" charset="0"/>
            </a:endParaRPr>
          </a:p>
        </p:txBody>
      </p:sp>
      <p:sp>
        <p:nvSpPr>
          <p:cNvPr id="19" name="!!obj3">
            <a:extLst>
              <a:ext uri="{FF2B5EF4-FFF2-40B4-BE49-F238E27FC236}">
                <a16:creationId xmlns:a16="http://schemas.microsoft.com/office/drawing/2014/main" id="{C8000D96-803B-438D-9C7A-09A962C35539}"/>
              </a:ext>
            </a:extLst>
          </p:cNvPr>
          <p:cNvSpPr/>
          <p:nvPr/>
        </p:nvSpPr>
        <p:spPr>
          <a:xfrm>
            <a:off x="5048168" y="2791326"/>
            <a:ext cx="4027429" cy="2621562"/>
          </a:xfrm>
          <a:prstGeom prst="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n w="0"/>
                <a:solidFill>
                  <a:srgbClr val="000000"/>
                </a:solidFill>
                <a:ea typeface="Noto Sans Symbols"/>
                <a:cs typeface="Noto Sans Symbols"/>
              </a:rPr>
              <a:t>Efectuar la </a:t>
            </a:r>
            <a:r>
              <a:rPr lang="es-ES" sz="2400" b="1" dirty="0">
                <a:ln w="0"/>
                <a:solidFill>
                  <a:srgbClr val="000000"/>
                </a:solidFill>
                <a:ea typeface="Noto Sans Symbols"/>
                <a:cs typeface="Noto Sans Symbols"/>
              </a:rPr>
              <a:t>fabricación</a:t>
            </a:r>
            <a:r>
              <a:rPr lang="es-ES" sz="2400" dirty="0">
                <a:ln w="0"/>
                <a:solidFill>
                  <a:srgbClr val="000000"/>
                </a:solidFill>
                <a:ea typeface="Noto Sans Symbols"/>
                <a:cs typeface="Noto Sans Symbols"/>
              </a:rPr>
              <a:t> de la geometría inferior de cilindros concéntricos siguiendo los requerimientos establecidos.</a:t>
            </a:r>
          </a:p>
        </p:txBody>
      </p:sp>
      <p:sp>
        <p:nvSpPr>
          <p:cNvPr id="14" name="!!nro">
            <a:extLst>
              <a:ext uri="{FF2B5EF4-FFF2-40B4-BE49-F238E27FC236}">
                <a16:creationId xmlns:a16="http://schemas.microsoft.com/office/drawing/2014/main" id="{6AE8C294-D3E3-4A3E-8498-B13D723519C2}"/>
              </a:ext>
            </a:extLst>
          </p:cNvPr>
          <p:cNvSpPr/>
          <p:nvPr/>
        </p:nvSpPr>
        <p:spPr>
          <a:xfrm>
            <a:off x="166185" y="6263613"/>
            <a:ext cx="365149"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5</a:t>
            </a:r>
            <a:endParaRPr lang="es-419" b="1" dirty="0"/>
          </a:p>
        </p:txBody>
      </p:sp>
      <p:sp>
        <p:nvSpPr>
          <p:cNvPr id="20" name="!!obj1">
            <a:extLst>
              <a:ext uri="{FF2B5EF4-FFF2-40B4-BE49-F238E27FC236}">
                <a16:creationId xmlns:a16="http://schemas.microsoft.com/office/drawing/2014/main" id="{527EF02D-EB7B-4633-805C-9B4E66B84764}"/>
              </a:ext>
            </a:extLst>
          </p:cNvPr>
          <p:cNvSpPr/>
          <p:nvPr/>
        </p:nvSpPr>
        <p:spPr>
          <a:xfrm>
            <a:off x="1125421" y="2599515"/>
            <a:ext cx="1767286" cy="2828935"/>
          </a:xfrm>
          <a:custGeom>
            <a:avLst/>
            <a:gdLst>
              <a:gd name="connsiteX0" fmla="*/ 0 w 2118771"/>
              <a:gd name="connsiteY0" fmla="*/ 0 h 3411332"/>
              <a:gd name="connsiteX1" fmla="*/ 2118771 w 2118771"/>
              <a:gd name="connsiteY1" fmla="*/ 0 h 3411332"/>
              <a:gd name="connsiteX2" fmla="*/ 2118771 w 2118771"/>
              <a:gd name="connsiteY2" fmla="*/ 3411332 h 3411332"/>
              <a:gd name="connsiteX3" fmla="*/ 0 w 2118771"/>
              <a:gd name="connsiteY3" fmla="*/ 3411332 h 3411332"/>
              <a:gd name="connsiteX4" fmla="*/ 0 w 2118771"/>
              <a:gd name="connsiteY4" fmla="*/ 0 h 3411332"/>
              <a:gd name="connsiteX0" fmla="*/ 0 w 2118771"/>
              <a:gd name="connsiteY0" fmla="*/ 0 h 3411332"/>
              <a:gd name="connsiteX1" fmla="*/ 2104257 w 2118771"/>
              <a:gd name="connsiteY1" fmla="*/ 1117600 h 3411332"/>
              <a:gd name="connsiteX2" fmla="*/ 2118771 w 2118771"/>
              <a:gd name="connsiteY2" fmla="*/ 3411332 h 3411332"/>
              <a:gd name="connsiteX3" fmla="*/ 0 w 2118771"/>
              <a:gd name="connsiteY3" fmla="*/ 3411332 h 3411332"/>
              <a:gd name="connsiteX4" fmla="*/ 0 w 2118771"/>
              <a:gd name="connsiteY4" fmla="*/ 0 h 3411332"/>
              <a:gd name="connsiteX0" fmla="*/ 0 w 2147800"/>
              <a:gd name="connsiteY0" fmla="*/ 0 h 3411332"/>
              <a:gd name="connsiteX1" fmla="*/ 2147800 w 2147800"/>
              <a:gd name="connsiteY1" fmla="*/ 667657 h 3411332"/>
              <a:gd name="connsiteX2" fmla="*/ 2118771 w 2147800"/>
              <a:gd name="connsiteY2" fmla="*/ 3411332 h 3411332"/>
              <a:gd name="connsiteX3" fmla="*/ 0 w 2147800"/>
              <a:gd name="connsiteY3" fmla="*/ 3411332 h 3411332"/>
              <a:gd name="connsiteX4" fmla="*/ 0 w 2147800"/>
              <a:gd name="connsiteY4" fmla="*/ 0 h 3411332"/>
              <a:gd name="connsiteX0" fmla="*/ 0 w 2147800"/>
              <a:gd name="connsiteY0" fmla="*/ 0 h 3411332"/>
              <a:gd name="connsiteX1" fmla="*/ 2147800 w 2147800"/>
              <a:gd name="connsiteY1" fmla="*/ 667657 h 3411332"/>
              <a:gd name="connsiteX2" fmla="*/ 2104256 w 2147800"/>
              <a:gd name="connsiteY2" fmla="*/ 2758189 h 3411332"/>
              <a:gd name="connsiteX3" fmla="*/ 0 w 2147800"/>
              <a:gd name="connsiteY3" fmla="*/ 3411332 h 3411332"/>
              <a:gd name="connsiteX4" fmla="*/ 0 w 2147800"/>
              <a:gd name="connsiteY4" fmla="*/ 0 h 341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800" h="3411332">
                <a:moveTo>
                  <a:pt x="0" y="0"/>
                </a:moveTo>
                <a:lnTo>
                  <a:pt x="2147800" y="667657"/>
                </a:lnTo>
                <a:lnTo>
                  <a:pt x="2104256" y="2758189"/>
                </a:lnTo>
                <a:lnTo>
                  <a:pt x="0" y="3411332"/>
                </a:lnTo>
                <a:lnTo>
                  <a:pt x="0" y="0"/>
                </a:lnTo>
                <a:close/>
              </a:path>
            </a:pathLst>
          </a:custGeom>
          <a:solidFill>
            <a:srgbClr val="7F7F7F"/>
          </a:solidFill>
          <a:ln>
            <a:solidFill>
              <a:srgbClr val="EF904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1" name="Rectángulo 20">
            <a:extLst>
              <a:ext uri="{FF2B5EF4-FFF2-40B4-BE49-F238E27FC236}">
                <a16:creationId xmlns:a16="http://schemas.microsoft.com/office/drawing/2014/main" id="{597FF2BA-49FC-4137-9F3E-89BAE9E9E210}"/>
              </a:ext>
            </a:extLst>
          </p:cNvPr>
          <p:cNvSpPr/>
          <p:nvPr/>
        </p:nvSpPr>
        <p:spPr>
          <a:xfrm>
            <a:off x="1368614" y="3102103"/>
            <a:ext cx="1325914" cy="1946519"/>
          </a:xfrm>
          <a:prstGeom prst="rect">
            <a:avLst/>
          </a:prstGeom>
          <a:noFill/>
        </p:spPr>
        <p:txBody>
          <a:bodyPr wrap="square" lIns="91440" tIns="45720" rIns="91440" bIns="45720">
            <a:prstTxWarp prst="textFadeRight">
              <a:avLst>
                <a:gd name="adj" fmla="val 15098"/>
              </a:avLst>
            </a:prstTxWarp>
            <a:spAutoFit/>
          </a:bodyPr>
          <a:lstStyle/>
          <a:p>
            <a:pPr lvl="0">
              <a:spcBef>
                <a:spcPts val="600"/>
              </a:spcBef>
            </a:pPr>
            <a:r>
              <a:rPr lang="es-EC" sz="1600" dirty="0">
                <a:ln w="0"/>
                <a:solidFill>
                  <a:schemeClr val="bg1">
                    <a:lumMod val="65000"/>
                  </a:schemeClr>
                </a:solidFill>
                <a:ea typeface="Noto Sans Symbols"/>
                <a:cs typeface="Noto Sans Symbols"/>
              </a:rPr>
              <a:t>Realizar un proceso de ingeniería inversa de la geometría de cilindros concéntricos del Reómetro HR-2</a:t>
            </a:r>
            <a:endParaRPr lang="es-419" sz="1600" dirty="0">
              <a:ln w="0"/>
              <a:solidFill>
                <a:schemeClr val="bg1">
                  <a:lumMod val="65000"/>
                </a:schemeClr>
              </a:solidFill>
              <a:ea typeface="Noto Sans Symbols"/>
              <a:cs typeface="Noto Sans Symbols"/>
            </a:endParaRPr>
          </a:p>
        </p:txBody>
      </p:sp>
      <p:sp>
        <p:nvSpPr>
          <p:cNvPr id="22" name="!!obj4">
            <a:extLst>
              <a:ext uri="{FF2B5EF4-FFF2-40B4-BE49-F238E27FC236}">
                <a16:creationId xmlns:a16="http://schemas.microsoft.com/office/drawing/2014/main" id="{6E620BB2-38BC-4A50-A1DA-48DA5AE86FF3}"/>
              </a:ext>
            </a:extLst>
          </p:cNvPr>
          <p:cNvSpPr/>
          <p:nvPr/>
        </p:nvSpPr>
        <p:spPr>
          <a:xfrm>
            <a:off x="9330070" y="2599515"/>
            <a:ext cx="1767286" cy="2828935"/>
          </a:xfrm>
          <a:custGeom>
            <a:avLst/>
            <a:gdLst>
              <a:gd name="connsiteX0" fmla="*/ 0 w 2118771"/>
              <a:gd name="connsiteY0" fmla="*/ 0 h 3411332"/>
              <a:gd name="connsiteX1" fmla="*/ 2118771 w 2118771"/>
              <a:gd name="connsiteY1" fmla="*/ 0 h 3411332"/>
              <a:gd name="connsiteX2" fmla="*/ 2118771 w 2118771"/>
              <a:gd name="connsiteY2" fmla="*/ 3411332 h 3411332"/>
              <a:gd name="connsiteX3" fmla="*/ 0 w 2118771"/>
              <a:gd name="connsiteY3" fmla="*/ 3411332 h 3411332"/>
              <a:gd name="connsiteX4" fmla="*/ 0 w 2118771"/>
              <a:gd name="connsiteY4" fmla="*/ 0 h 3411332"/>
              <a:gd name="connsiteX0" fmla="*/ 0 w 2118771"/>
              <a:gd name="connsiteY0" fmla="*/ 0 h 3411332"/>
              <a:gd name="connsiteX1" fmla="*/ 2104257 w 2118771"/>
              <a:gd name="connsiteY1" fmla="*/ 1117600 h 3411332"/>
              <a:gd name="connsiteX2" fmla="*/ 2118771 w 2118771"/>
              <a:gd name="connsiteY2" fmla="*/ 3411332 h 3411332"/>
              <a:gd name="connsiteX3" fmla="*/ 0 w 2118771"/>
              <a:gd name="connsiteY3" fmla="*/ 3411332 h 3411332"/>
              <a:gd name="connsiteX4" fmla="*/ 0 w 2118771"/>
              <a:gd name="connsiteY4" fmla="*/ 0 h 3411332"/>
              <a:gd name="connsiteX0" fmla="*/ 0 w 2147800"/>
              <a:gd name="connsiteY0" fmla="*/ 0 h 3411332"/>
              <a:gd name="connsiteX1" fmla="*/ 2147800 w 2147800"/>
              <a:gd name="connsiteY1" fmla="*/ 667657 h 3411332"/>
              <a:gd name="connsiteX2" fmla="*/ 2118771 w 2147800"/>
              <a:gd name="connsiteY2" fmla="*/ 3411332 h 3411332"/>
              <a:gd name="connsiteX3" fmla="*/ 0 w 2147800"/>
              <a:gd name="connsiteY3" fmla="*/ 3411332 h 3411332"/>
              <a:gd name="connsiteX4" fmla="*/ 0 w 2147800"/>
              <a:gd name="connsiteY4" fmla="*/ 0 h 3411332"/>
              <a:gd name="connsiteX0" fmla="*/ 0 w 2147800"/>
              <a:gd name="connsiteY0" fmla="*/ 0 h 3411332"/>
              <a:gd name="connsiteX1" fmla="*/ 2147800 w 2147800"/>
              <a:gd name="connsiteY1" fmla="*/ 667657 h 3411332"/>
              <a:gd name="connsiteX2" fmla="*/ 2104256 w 2147800"/>
              <a:gd name="connsiteY2" fmla="*/ 2758189 h 3411332"/>
              <a:gd name="connsiteX3" fmla="*/ 0 w 2147800"/>
              <a:gd name="connsiteY3" fmla="*/ 3411332 h 3411332"/>
              <a:gd name="connsiteX4" fmla="*/ 0 w 2147800"/>
              <a:gd name="connsiteY4" fmla="*/ 0 h 341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800" h="3411332">
                <a:moveTo>
                  <a:pt x="0" y="0"/>
                </a:moveTo>
                <a:lnTo>
                  <a:pt x="2147800" y="667657"/>
                </a:lnTo>
                <a:lnTo>
                  <a:pt x="2104256" y="2758189"/>
                </a:lnTo>
                <a:lnTo>
                  <a:pt x="0" y="3411332"/>
                </a:lnTo>
                <a:lnTo>
                  <a:pt x="0" y="0"/>
                </a:lnTo>
                <a:close/>
              </a:path>
            </a:pathLst>
          </a:custGeom>
          <a:solidFill>
            <a:srgbClr val="7F7F7F"/>
          </a:solidFill>
          <a:ln>
            <a:solidFill>
              <a:srgbClr val="EF904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23" name="Rectángulo 22">
            <a:extLst>
              <a:ext uri="{FF2B5EF4-FFF2-40B4-BE49-F238E27FC236}">
                <a16:creationId xmlns:a16="http://schemas.microsoft.com/office/drawing/2014/main" id="{0BD43D7D-2295-4869-9064-D1A3746D7354}"/>
              </a:ext>
            </a:extLst>
          </p:cNvPr>
          <p:cNvSpPr/>
          <p:nvPr/>
        </p:nvSpPr>
        <p:spPr>
          <a:xfrm>
            <a:off x="9633432" y="3102103"/>
            <a:ext cx="1325914" cy="1946519"/>
          </a:xfrm>
          <a:prstGeom prst="rect">
            <a:avLst/>
          </a:prstGeom>
          <a:noFill/>
        </p:spPr>
        <p:txBody>
          <a:bodyPr wrap="square" lIns="91440" tIns="45720" rIns="91440" bIns="45720">
            <a:prstTxWarp prst="textFadeRight">
              <a:avLst>
                <a:gd name="adj" fmla="val 17266"/>
              </a:avLst>
            </a:prstTxWarp>
            <a:spAutoFit/>
          </a:bodyPr>
          <a:lstStyle/>
          <a:p>
            <a:pPr lvl="0">
              <a:spcAft>
                <a:spcPts val="600"/>
              </a:spcAft>
            </a:pPr>
            <a:r>
              <a:rPr lang="es-EC" sz="1600" dirty="0">
                <a:solidFill>
                  <a:schemeClr val="bg1">
                    <a:lumMod val="65000"/>
                  </a:schemeClr>
                </a:solidFill>
                <a:effectLst/>
                <a:ea typeface="Noto Sans Symbols"/>
                <a:cs typeface="Noto Sans Symbols"/>
              </a:rPr>
              <a:t>Validar la geometría inferior de cilindros concéntricos mediante la implementación de un protocolo de pruebas.</a:t>
            </a:r>
            <a:endParaRPr lang="es-419" sz="1600" dirty="0">
              <a:solidFill>
                <a:schemeClr val="bg1">
                  <a:lumMod val="65000"/>
                </a:schemeClr>
              </a:solidFill>
              <a:effectLst/>
              <a:ea typeface="Noto Sans Symbols"/>
              <a:cs typeface="Noto Sans Symbols"/>
            </a:endParaRPr>
          </a:p>
        </p:txBody>
      </p:sp>
      <p:sp>
        <p:nvSpPr>
          <p:cNvPr id="24" name="!!obj2">
            <a:extLst>
              <a:ext uri="{FF2B5EF4-FFF2-40B4-BE49-F238E27FC236}">
                <a16:creationId xmlns:a16="http://schemas.microsoft.com/office/drawing/2014/main" id="{B2B32BE5-7B59-4F1A-99D7-6045FF0B9298}"/>
              </a:ext>
            </a:extLst>
          </p:cNvPr>
          <p:cNvSpPr/>
          <p:nvPr/>
        </p:nvSpPr>
        <p:spPr>
          <a:xfrm>
            <a:off x="3068867" y="2599515"/>
            <a:ext cx="1767286" cy="2828935"/>
          </a:xfrm>
          <a:custGeom>
            <a:avLst/>
            <a:gdLst>
              <a:gd name="connsiteX0" fmla="*/ 0 w 2118771"/>
              <a:gd name="connsiteY0" fmla="*/ 0 h 3411332"/>
              <a:gd name="connsiteX1" fmla="*/ 2118771 w 2118771"/>
              <a:gd name="connsiteY1" fmla="*/ 0 h 3411332"/>
              <a:gd name="connsiteX2" fmla="*/ 2118771 w 2118771"/>
              <a:gd name="connsiteY2" fmla="*/ 3411332 h 3411332"/>
              <a:gd name="connsiteX3" fmla="*/ 0 w 2118771"/>
              <a:gd name="connsiteY3" fmla="*/ 3411332 h 3411332"/>
              <a:gd name="connsiteX4" fmla="*/ 0 w 2118771"/>
              <a:gd name="connsiteY4" fmla="*/ 0 h 3411332"/>
              <a:gd name="connsiteX0" fmla="*/ 0 w 2118771"/>
              <a:gd name="connsiteY0" fmla="*/ 0 h 3411332"/>
              <a:gd name="connsiteX1" fmla="*/ 2104257 w 2118771"/>
              <a:gd name="connsiteY1" fmla="*/ 1117600 h 3411332"/>
              <a:gd name="connsiteX2" fmla="*/ 2118771 w 2118771"/>
              <a:gd name="connsiteY2" fmla="*/ 3411332 h 3411332"/>
              <a:gd name="connsiteX3" fmla="*/ 0 w 2118771"/>
              <a:gd name="connsiteY3" fmla="*/ 3411332 h 3411332"/>
              <a:gd name="connsiteX4" fmla="*/ 0 w 2118771"/>
              <a:gd name="connsiteY4" fmla="*/ 0 h 3411332"/>
              <a:gd name="connsiteX0" fmla="*/ 0 w 2147800"/>
              <a:gd name="connsiteY0" fmla="*/ 0 h 3411332"/>
              <a:gd name="connsiteX1" fmla="*/ 2147800 w 2147800"/>
              <a:gd name="connsiteY1" fmla="*/ 667657 h 3411332"/>
              <a:gd name="connsiteX2" fmla="*/ 2118771 w 2147800"/>
              <a:gd name="connsiteY2" fmla="*/ 3411332 h 3411332"/>
              <a:gd name="connsiteX3" fmla="*/ 0 w 2147800"/>
              <a:gd name="connsiteY3" fmla="*/ 3411332 h 3411332"/>
              <a:gd name="connsiteX4" fmla="*/ 0 w 2147800"/>
              <a:gd name="connsiteY4" fmla="*/ 0 h 3411332"/>
              <a:gd name="connsiteX0" fmla="*/ 0 w 2147800"/>
              <a:gd name="connsiteY0" fmla="*/ 0 h 3411332"/>
              <a:gd name="connsiteX1" fmla="*/ 2147800 w 2147800"/>
              <a:gd name="connsiteY1" fmla="*/ 667657 h 3411332"/>
              <a:gd name="connsiteX2" fmla="*/ 2104256 w 2147800"/>
              <a:gd name="connsiteY2" fmla="*/ 2758189 h 3411332"/>
              <a:gd name="connsiteX3" fmla="*/ 0 w 2147800"/>
              <a:gd name="connsiteY3" fmla="*/ 3411332 h 3411332"/>
              <a:gd name="connsiteX4" fmla="*/ 0 w 2147800"/>
              <a:gd name="connsiteY4" fmla="*/ 0 h 341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800" h="3411332">
                <a:moveTo>
                  <a:pt x="0" y="0"/>
                </a:moveTo>
                <a:lnTo>
                  <a:pt x="2147800" y="667657"/>
                </a:lnTo>
                <a:lnTo>
                  <a:pt x="2104256" y="2758189"/>
                </a:lnTo>
                <a:lnTo>
                  <a:pt x="0" y="3411332"/>
                </a:lnTo>
                <a:lnTo>
                  <a:pt x="0" y="0"/>
                </a:lnTo>
                <a:close/>
              </a:path>
            </a:pathLst>
          </a:custGeom>
          <a:solidFill>
            <a:srgbClr val="7F7F7F"/>
          </a:solidFill>
          <a:ln>
            <a:solidFill>
              <a:srgbClr val="EF904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5" name="Rectángulo 24">
            <a:extLst>
              <a:ext uri="{FF2B5EF4-FFF2-40B4-BE49-F238E27FC236}">
                <a16:creationId xmlns:a16="http://schemas.microsoft.com/office/drawing/2014/main" id="{A227CD06-70FB-48AE-9328-F495BB2D97D8}"/>
              </a:ext>
            </a:extLst>
          </p:cNvPr>
          <p:cNvSpPr/>
          <p:nvPr/>
        </p:nvSpPr>
        <p:spPr>
          <a:xfrm>
            <a:off x="3292395" y="3024663"/>
            <a:ext cx="1368964" cy="2206816"/>
          </a:xfrm>
          <a:prstGeom prst="rect">
            <a:avLst/>
          </a:prstGeom>
          <a:noFill/>
        </p:spPr>
        <p:txBody>
          <a:bodyPr wrap="square" lIns="91440" tIns="45720" rIns="91440" bIns="45720">
            <a:prstTxWarp prst="textFadeRight">
              <a:avLst>
                <a:gd name="adj" fmla="val 15098"/>
              </a:avLst>
            </a:prstTxWarp>
            <a:spAutoFit/>
          </a:bodyPr>
          <a:lstStyle/>
          <a:p>
            <a:pPr lvl="0"/>
            <a:r>
              <a:rPr lang="es-EC" sz="1600" dirty="0">
                <a:solidFill>
                  <a:schemeClr val="bg1">
                    <a:lumMod val="65000"/>
                  </a:schemeClr>
                </a:solidFill>
                <a:effectLst/>
                <a:ea typeface="Noto Sans Symbols"/>
                <a:cs typeface="Noto Sans Symbols"/>
              </a:rPr>
              <a:t>Establecer un material apropiado para la fabricación y posterior uso de la geometría, el cual brinde prestaciones similares al material de la geometría original.</a:t>
            </a:r>
            <a:endParaRPr lang="es-419" sz="1600" dirty="0">
              <a:solidFill>
                <a:schemeClr val="bg1">
                  <a:lumMod val="65000"/>
                </a:schemeClr>
              </a:solidFill>
              <a:effectLst/>
              <a:ea typeface="Noto Sans Symbols"/>
              <a:cs typeface="Noto Sans Symbols"/>
            </a:endParaRPr>
          </a:p>
        </p:txBody>
      </p:sp>
      <p:sp>
        <p:nvSpPr>
          <p:cNvPr id="29" name="CuadroTexto 28">
            <a:extLst>
              <a:ext uri="{FF2B5EF4-FFF2-40B4-BE49-F238E27FC236}">
                <a16:creationId xmlns:a16="http://schemas.microsoft.com/office/drawing/2014/main" id="{15E44E80-827A-4F71-B065-F6AB83794219}"/>
              </a:ext>
            </a:extLst>
          </p:cNvPr>
          <p:cNvSpPr txBox="1"/>
          <p:nvPr/>
        </p:nvSpPr>
        <p:spPr>
          <a:xfrm>
            <a:off x="812763" y="2121017"/>
            <a:ext cx="2479079" cy="369332"/>
          </a:xfrm>
          <a:prstGeom prst="rect">
            <a:avLst/>
          </a:prstGeom>
          <a:noFill/>
        </p:spPr>
        <p:txBody>
          <a:bodyPr wrap="square">
            <a:spAutoFit/>
          </a:bodyPr>
          <a:lstStyle/>
          <a:p>
            <a:pPr>
              <a:spcBef>
                <a:spcPts val="1800"/>
              </a:spcBef>
              <a:spcAft>
                <a:spcPts val="1800"/>
              </a:spcAft>
            </a:pPr>
            <a:r>
              <a:rPr lang="es-EC" sz="1800" b="1" i="1" dirty="0">
                <a:effectLst/>
                <a:latin typeface="Calibri" panose="020F0502020204030204" pitchFamily="34" charset="0"/>
              </a:rPr>
              <a:t>Objetivos específicos:</a:t>
            </a:r>
            <a:endParaRPr lang="es-419" sz="1800" b="1" i="1" dirty="0">
              <a:effectLst/>
              <a:latin typeface="Calibri" panose="020F0502020204030204" pitchFamily="34" charset="0"/>
            </a:endParaRPr>
          </a:p>
        </p:txBody>
      </p:sp>
    </p:spTree>
    <p:extLst>
      <p:ext uri="{BB962C8B-B14F-4D97-AF65-F5344CB8AC3E}">
        <p14:creationId xmlns:p14="http://schemas.microsoft.com/office/powerpoint/2010/main" val="2331707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1">
            <a:extLst>
              <a:ext uri="{FF2B5EF4-FFF2-40B4-BE49-F238E27FC236}">
                <a16:creationId xmlns:a16="http://schemas.microsoft.com/office/drawing/2014/main" id="{CEB667C0-A93B-4CAF-B701-CDBCA8B5EC8F}"/>
              </a:ext>
            </a:extLst>
          </p:cNvPr>
          <p:cNvSpPr/>
          <p:nvPr/>
        </p:nvSpPr>
        <p:spPr>
          <a:xfrm>
            <a:off x="419099" y="1765683"/>
            <a:ext cx="1080000" cy="1080000"/>
          </a:xfrm>
          <a:custGeom>
            <a:avLst/>
            <a:gdLst>
              <a:gd name="connsiteX0" fmla="*/ 203981 w 407964"/>
              <a:gd name="connsiteY0" fmla="*/ 113982 h 407964"/>
              <a:gd name="connsiteX1" fmla="*/ 293981 w 407964"/>
              <a:gd name="connsiteY1" fmla="*/ 203982 h 407964"/>
              <a:gd name="connsiteX2" fmla="*/ 203981 w 407964"/>
              <a:gd name="connsiteY2" fmla="*/ 293982 h 407964"/>
              <a:gd name="connsiteX3" fmla="*/ 113981 w 407964"/>
              <a:gd name="connsiteY3" fmla="*/ 203982 h 407964"/>
              <a:gd name="connsiteX4" fmla="*/ 203981 w 407964"/>
              <a:gd name="connsiteY4" fmla="*/ 113982 h 407964"/>
              <a:gd name="connsiteX5" fmla="*/ 203981 w 407964"/>
              <a:gd name="connsiteY5" fmla="*/ 49196 h 407964"/>
              <a:gd name="connsiteX6" fmla="*/ 49196 w 407964"/>
              <a:gd name="connsiteY6" fmla="*/ 203982 h 407964"/>
              <a:gd name="connsiteX7" fmla="*/ 203981 w 407964"/>
              <a:gd name="connsiteY7" fmla="*/ 358768 h 407964"/>
              <a:gd name="connsiteX8" fmla="*/ 358766 w 407964"/>
              <a:gd name="connsiteY8" fmla="*/ 203982 h 407964"/>
              <a:gd name="connsiteX9" fmla="*/ 203981 w 407964"/>
              <a:gd name="connsiteY9" fmla="*/ 49196 h 407964"/>
              <a:gd name="connsiteX10" fmla="*/ 203982 w 407964"/>
              <a:gd name="connsiteY10" fmla="*/ 0 h 407964"/>
              <a:gd name="connsiteX11" fmla="*/ 407964 w 407964"/>
              <a:gd name="connsiteY11" fmla="*/ 203982 h 407964"/>
              <a:gd name="connsiteX12" fmla="*/ 203982 w 407964"/>
              <a:gd name="connsiteY12" fmla="*/ 407964 h 407964"/>
              <a:gd name="connsiteX13" fmla="*/ 0 w 407964"/>
              <a:gd name="connsiteY13" fmla="*/ 203982 h 407964"/>
              <a:gd name="connsiteX14" fmla="*/ 203982 w 407964"/>
              <a:gd name="connsiteY14" fmla="*/ 0 h 40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7964" h="407964">
                <a:moveTo>
                  <a:pt x="203981" y="113982"/>
                </a:moveTo>
                <a:cubicBezTo>
                  <a:pt x="253687" y="113982"/>
                  <a:pt x="293981" y="154276"/>
                  <a:pt x="293981" y="203982"/>
                </a:cubicBezTo>
                <a:cubicBezTo>
                  <a:pt x="293981" y="253688"/>
                  <a:pt x="253687" y="293982"/>
                  <a:pt x="203981" y="293982"/>
                </a:cubicBezTo>
                <a:cubicBezTo>
                  <a:pt x="154275" y="293982"/>
                  <a:pt x="113981" y="253688"/>
                  <a:pt x="113981" y="203982"/>
                </a:cubicBezTo>
                <a:cubicBezTo>
                  <a:pt x="113981" y="154276"/>
                  <a:pt x="154275" y="113982"/>
                  <a:pt x="203981" y="113982"/>
                </a:cubicBezTo>
                <a:close/>
                <a:moveTo>
                  <a:pt x="203981" y="49196"/>
                </a:moveTo>
                <a:cubicBezTo>
                  <a:pt x="118496" y="49196"/>
                  <a:pt x="49196" y="118496"/>
                  <a:pt x="49196" y="203982"/>
                </a:cubicBezTo>
                <a:cubicBezTo>
                  <a:pt x="49196" y="289468"/>
                  <a:pt x="118496" y="358768"/>
                  <a:pt x="203981" y="358768"/>
                </a:cubicBezTo>
                <a:cubicBezTo>
                  <a:pt x="289466" y="358768"/>
                  <a:pt x="358766" y="289468"/>
                  <a:pt x="358766" y="203982"/>
                </a:cubicBezTo>
                <a:cubicBezTo>
                  <a:pt x="358766" y="118496"/>
                  <a:pt x="289466" y="49196"/>
                  <a:pt x="203981" y="49196"/>
                </a:cubicBezTo>
                <a:close/>
                <a:moveTo>
                  <a:pt x="203982" y="0"/>
                </a:moveTo>
                <a:cubicBezTo>
                  <a:pt x="316638" y="0"/>
                  <a:pt x="407964" y="91326"/>
                  <a:pt x="407964" y="203982"/>
                </a:cubicBezTo>
                <a:cubicBezTo>
                  <a:pt x="407964" y="316638"/>
                  <a:pt x="316638" y="407964"/>
                  <a:pt x="203982" y="407964"/>
                </a:cubicBezTo>
                <a:cubicBezTo>
                  <a:pt x="91326" y="407964"/>
                  <a:pt x="0" y="316638"/>
                  <a:pt x="0" y="203982"/>
                </a:cubicBezTo>
                <a:cubicBezTo>
                  <a:pt x="0" y="91326"/>
                  <a:pt x="91326" y="0"/>
                  <a:pt x="203982" y="0"/>
                </a:cubicBezTo>
                <a:close/>
              </a:path>
            </a:pathLst>
          </a:custGeom>
          <a:solidFill>
            <a:srgbClr val="EF904F"/>
          </a:solidFill>
          <a:ln>
            <a:solidFill>
              <a:srgbClr val="EF90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419"/>
          </a:p>
        </p:txBody>
      </p:sp>
      <p:sp>
        <p:nvSpPr>
          <p:cNvPr id="28" name="Rectángulo: esquinas redondeadas 27">
            <a:extLst>
              <a:ext uri="{FF2B5EF4-FFF2-40B4-BE49-F238E27FC236}">
                <a16:creationId xmlns:a16="http://schemas.microsoft.com/office/drawing/2014/main" id="{D0393D63-A8F9-43CE-B3EC-860F3218EFA5}"/>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Objetivos del proyecto</a:t>
            </a:r>
            <a:endParaRPr lang="es-419" sz="2400" b="1" dirty="0">
              <a:effectLst/>
              <a:latin typeface="Calibri" panose="020F0502020204030204" pitchFamily="34" charset="0"/>
            </a:endParaRPr>
          </a:p>
        </p:txBody>
      </p:sp>
      <p:sp>
        <p:nvSpPr>
          <p:cNvPr id="20" name="!!obj4">
            <a:extLst>
              <a:ext uri="{FF2B5EF4-FFF2-40B4-BE49-F238E27FC236}">
                <a16:creationId xmlns:a16="http://schemas.microsoft.com/office/drawing/2014/main" id="{F8D3E0D0-348D-4279-8A79-B27FA90C558C}"/>
              </a:ext>
            </a:extLst>
          </p:cNvPr>
          <p:cNvSpPr/>
          <p:nvPr/>
        </p:nvSpPr>
        <p:spPr>
          <a:xfrm>
            <a:off x="7792249" y="2791326"/>
            <a:ext cx="4027429" cy="2621562"/>
          </a:xfrm>
          <a:prstGeom prst="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600"/>
              </a:spcAft>
            </a:pPr>
            <a:r>
              <a:rPr lang="es-EC" sz="2400" b="1" dirty="0">
                <a:solidFill>
                  <a:srgbClr val="000000"/>
                </a:solidFill>
                <a:effectLst/>
                <a:ea typeface="Noto Sans Symbols"/>
                <a:cs typeface="Noto Sans Symbols"/>
              </a:rPr>
              <a:t>Validar</a:t>
            </a:r>
            <a:r>
              <a:rPr lang="es-EC" sz="2400" dirty="0">
                <a:solidFill>
                  <a:srgbClr val="000000"/>
                </a:solidFill>
                <a:effectLst/>
                <a:ea typeface="Noto Sans Symbols"/>
                <a:cs typeface="Noto Sans Symbols"/>
              </a:rPr>
              <a:t> la geometría inferior de cilindros concéntricos mediante la implementación de un protocolo de pruebas.</a:t>
            </a:r>
            <a:endParaRPr lang="es-419" sz="2400" dirty="0">
              <a:solidFill>
                <a:srgbClr val="000000"/>
              </a:solidFill>
              <a:effectLst/>
              <a:ea typeface="Noto Sans Symbols"/>
              <a:cs typeface="Noto Sans Symbols"/>
            </a:endParaRPr>
          </a:p>
        </p:txBody>
      </p:sp>
      <p:sp>
        <p:nvSpPr>
          <p:cNvPr id="14" name="!!nro">
            <a:extLst>
              <a:ext uri="{FF2B5EF4-FFF2-40B4-BE49-F238E27FC236}">
                <a16:creationId xmlns:a16="http://schemas.microsoft.com/office/drawing/2014/main" id="{A1702664-9ABF-4F6F-9197-5D9BD63FB9F5}"/>
              </a:ext>
            </a:extLst>
          </p:cNvPr>
          <p:cNvSpPr/>
          <p:nvPr/>
        </p:nvSpPr>
        <p:spPr>
          <a:xfrm>
            <a:off x="166185" y="6263613"/>
            <a:ext cx="365149"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6</a:t>
            </a:r>
            <a:endParaRPr lang="es-419" b="1" dirty="0"/>
          </a:p>
        </p:txBody>
      </p:sp>
      <p:sp>
        <p:nvSpPr>
          <p:cNvPr id="23" name="!!obj1">
            <a:extLst>
              <a:ext uri="{FF2B5EF4-FFF2-40B4-BE49-F238E27FC236}">
                <a16:creationId xmlns:a16="http://schemas.microsoft.com/office/drawing/2014/main" id="{5F096B77-BA25-49E0-9E27-9AED0D54566E}"/>
              </a:ext>
            </a:extLst>
          </p:cNvPr>
          <p:cNvSpPr/>
          <p:nvPr/>
        </p:nvSpPr>
        <p:spPr>
          <a:xfrm>
            <a:off x="1125421" y="2599515"/>
            <a:ext cx="1767286" cy="2828935"/>
          </a:xfrm>
          <a:custGeom>
            <a:avLst/>
            <a:gdLst>
              <a:gd name="connsiteX0" fmla="*/ 0 w 2118771"/>
              <a:gd name="connsiteY0" fmla="*/ 0 h 3411332"/>
              <a:gd name="connsiteX1" fmla="*/ 2118771 w 2118771"/>
              <a:gd name="connsiteY1" fmla="*/ 0 h 3411332"/>
              <a:gd name="connsiteX2" fmla="*/ 2118771 w 2118771"/>
              <a:gd name="connsiteY2" fmla="*/ 3411332 h 3411332"/>
              <a:gd name="connsiteX3" fmla="*/ 0 w 2118771"/>
              <a:gd name="connsiteY3" fmla="*/ 3411332 h 3411332"/>
              <a:gd name="connsiteX4" fmla="*/ 0 w 2118771"/>
              <a:gd name="connsiteY4" fmla="*/ 0 h 3411332"/>
              <a:gd name="connsiteX0" fmla="*/ 0 w 2118771"/>
              <a:gd name="connsiteY0" fmla="*/ 0 h 3411332"/>
              <a:gd name="connsiteX1" fmla="*/ 2104257 w 2118771"/>
              <a:gd name="connsiteY1" fmla="*/ 1117600 h 3411332"/>
              <a:gd name="connsiteX2" fmla="*/ 2118771 w 2118771"/>
              <a:gd name="connsiteY2" fmla="*/ 3411332 h 3411332"/>
              <a:gd name="connsiteX3" fmla="*/ 0 w 2118771"/>
              <a:gd name="connsiteY3" fmla="*/ 3411332 h 3411332"/>
              <a:gd name="connsiteX4" fmla="*/ 0 w 2118771"/>
              <a:gd name="connsiteY4" fmla="*/ 0 h 3411332"/>
              <a:gd name="connsiteX0" fmla="*/ 0 w 2147800"/>
              <a:gd name="connsiteY0" fmla="*/ 0 h 3411332"/>
              <a:gd name="connsiteX1" fmla="*/ 2147800 w 2147800"/>
              <a:gd name="connsiteY1" fmla="*/ 667657 h 3411332"/>
              <a:gd name="connsiteX2" fmla="*/ 2118771 w 2147800"/>
              <a:gd name="connsiteY2" fmla="*/ 3411332 h 3411332"/>
              <a:gd name="connsiteX3" fmla="*/ 0 w 2147800"/>
              <a:gd name="connsiteY3" fmla="*/ 3411332 h 3411332"/>
              <a:gd name="connsiteX4" fmla="*/ 0 w 2147800"/>
              <a:gd name="connsiteY4" fmla="*/ 0 h 3411332"/>
              <a:gd name="connsiteX0" fmla="*/ 0 w 2147800"/>
              <a:gd name="connsiteY0" fmla="*/ 0 h 3411332"/>
              <a:gd name="connsiteX1" fmla="*/ 2147800 w 2147800"/>
              <a:gd name="connsiteY1" fmla="*/ 667657 h 3411332"/>
              <a:gd name="connsiteX2" fmla="*/ 2104256 w 2147800"/>
              <a:gd name="connsiteY2" fmla="*/ 2758189 h 3411332"/>
              <a:gd name="connsiteX3" fmla="*/ 0 w 2147800"/>
              <a:gd name="connsiteY3" fmla="*/ 3411332 h 3411332"/>
              <a:gd name="connsiteX4" fmla="*/ 0 w 2147800"/>
              <a:gd name="connsiteY4" fmla="*/ 0 h 341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800" h="3411332">
                <a:moveTo>
                  <a:pt x="0" y="0"/>
                </a:moveTo>
                <a:lnTo>
                  <a:pt x="2147800" y="667657"/>
                </a:lnTo>
                <a:lnTo>
                  <a:pt x="2104256" y="2758189"/>
                </a:lnTo>
                <a:lnTo>
                  <a:pt x="0" y="3411332"/>
                </a:lnTo>
                <a:lnTo>
                  <a:pt x="0" y="0"/>
                </a:lnTo>
                <a:close/>
              </a:path>
            </a:pathLst>
          </a:custGeom>
          <a:solidFill>
            <a:srgbClr val="7F7F7F"/>
          </a:solidFill>
          <a:ln>
            <a:solidFill>
              <a:srgbClr val="EF904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4" name="Rectángulo 23">
            <a:extLst>
              <a:ext uri="{FF2B5EF4-FFF2-40B4-BE49-F238E27FC236}">
                <a16:creationId xmlns:a16="http://schemas.microsoft.com/office/drawing/2014/main" id="{08EBE98C-C009-48BC-80E4-9E1A025FBEE7}"/>
              </a:ext>
            </a:extLst>
          </p:cNvPr>
          <p:cNvSpPr/>
          <p:nvPr/>
        </p:nvSpPr>
        <p:spPr>
          <a:xfrm>
            <a:off x="1368614" y="3102103"/>
            <a:ext cx="1325914" cy="1946519"/>
          </a:xfrm>
          <a:prstGeom prst="rect">
            <a:avLst/>
          </a:prstGeom>
          <a:noFill/>
        </p:spPr>
        <p:txBody>
          <a:bodyPr wrap="square" lIns="91440" tIns="45720" rIns="91440" bIns="45720">
            <a:prstTxWarp prst="textFadeRight">
              <a:avLst>
                <a:gd name="adj" fmla="val 15098"/>
              </a:avLst>
            </a:prstTxWarp>
            <a:spAutoFit/>
          </a:bodyPr>
          <a:lstStyle/>
          <a:p>
            <a:pPr lvl="0">
              <a:spcBef>
                <a:spcPts val="600"/>
              </a:spcBef>
            </a:pPr>
            <a:r>
              <a:rPr lang="es-EC" sz="1600" dirty="0">
                <a:ln w="0"/>
                <a:solidFill>
                  <a:schemeClr val="bg1">
                    <a:lumMod val="65000"/>
                  </a:schemeClr>
                </a:solidFill>
                <a:ea typeface="Noto Sans Symbols"/>
                <a:cs typeface="Noto Sans Symbols"/>
              </a:rPr>
              <a:t>Realizar un proceso de ingeniería inversa de la geometría de cilindros concéntricos del Reómetro HR-2</a:t>
            </a:r>
            <a:endParaRPr lang="es-419" sz="1600" dirty="0">
              <a:ln w="0"/>
              <a:solidFill>
                <a:schemeClr val="bg1">
                  <a:lumMod val="65000"/>
                </a:schemeClr>
              </a:solidFill>
              <a:ea typeface="Noto Sans Symbols"/>
              <a:cs typeface="Noto Sans Symbols"/>
            </a:endParaRPr>
          </a:p>
        </p:txBody>
      </p:sp>
      <p:sp>
        <p:nvSpPr>
          <p:cNvPr id="25" name="!!obj2">
            <a:extLst>
              <a:ext uri="{FF2B5EF4-FFF2-40B4-BE49-F238E27FC236}">
                <a16:creationId xmlns:a16="http://schemas.microsoft.com/office/drawing/2014/main" id="{61C19D18-9E5A-4F40-9C15-29167E1C1A22}"/>
              </a:ext>
            </a:extLst>
          </p:cNvPr>
          <p:cNvSpPr/>
          <p:nvPr/>
        </p:nvSpPr>
        <p:spPr>
          <a:xfrm>
            <a:off x="3300881" y="2599515"/>
            <a:ext cx="1767286" cy="2828935"/>
          </a:xfrm>
          <a:custGeom>
            <a:avLst/>
            <a:gdLst>
              <a:gd name="connsiteX0" fmla="*/ 0 w 2118771"/>
              <a:gd name="connsiteY0" fmla="*/ 0 h 3411332"/>
              <a:gd name="connsiteX1" fmla="*/ 2118771 w 2118771"/>
              <a:gd name="connsiteY1" fmla="*/ 0 h 3411332"/>
              <a:gd name="connsiteX2" fmla="*/ 2118771 w 2118771"/>
              <a:gd name="connsiteY2" fmla="*/ 3411332 h 3411332"/>
              <a:gd name="connsiteX3" fmla="*/ 0 w 2118771"/>
              <a:gd name="connsiteY3" fmla="*/ 3411332 h 3411332"/>
              <a:gd name="connsiteX4" fmla="*/ 0 w 2118771"/>
              <a:gd name="connsiteY4" fmla="*/ 0 h 3411332"/>
              <a:gd name="connsiteX0" fmla="*/ 0 w 2118771"/>
              <a:gd name="connsiteY0" fmla="*/ 0 h 3411332"/>
              <a:gd name="connsiteX1" fmla="*/ 2104257 w 2118771"/>
              <a:gd name="connsiteY1" fmla="*/ 1117600 h 3411332"/>
              <a:gd name="connsiteX2" fmla="*/ 2118771 w 2118771"/>
              <a:gd name="connsiteY2" fmla="*/ 3411332 h 3411332"/>
              <a:gd name="connsiteX3" fmla="*/ 0 w 2118771"/>
              <a:gd name="connsiteY3" fmla="*/ 3411332 h 3411332"/>
              <a:gd name="connsiteX4" fmla="*/ 0 w 2118771"/>
              <a:gd name="connsiteY4" fmla="*/ 0 h 3411332"/>
              <a:gd name="connsiteX0" fmla="*/ 0 w 2147800"/>
              <a:gd name="connsiteY0" fmla="*/ 0 h 3411332"/>
              <a:gd name="connsiteX1" fmla="*/ 2147800 w 2147800"/>
              <a:gd name="connsiteY1" fmla="*/ 667657 h 3411332"/>
              <a:gd name="connsiteX2" fmla="*/ 2118771 w 2147800"/>
              <a:gd name="connsiteY2" fmla="*/ 3411332 h 3411332"/>
              <a:gd name="connsiteX3" fmla="*/ 0 w 2147800"/>
              <a:gd name="connsiteY3" fmla="*/ 3411332 h 3411332"/>
              <a:gd name="connsiteX4" fmla="*/ 0 w 2147800"/>
              <a:gd name="connsiteY4" fmla="*/ 0 h 3411332"/>
              <a:gd name="connsiteX0" fmla="*/ 0 w 2147800"/>
              <a:gd name="connsiteY0" fmla="*/ 0 h 3411332"/>
              <a:gd name="connsiteX1" fmla="*/ 2147800 w 2147800"/>
              <a:gd name="connsiteY1" fmla="*/ 667657 h 3411332"/>
              <a:gd name="connsiteX2" fmla="*/ 2104256 w 2147800"/>
              <a:gd name="connsiteY2" fmla="*/ 2758189 h 3411332"/>
              <a:gd name="connsiteX3" fmla="*/ 0 w 2147800"/>
              <a:gd name="connsiteY3" fmla="*/ 3411332 h 3411332"/>
              <a:gd name="connsiteX4" fmla="*/ 0 w 2147800"/>
              <a:gd name="connsiteY4" fmla="*/ 0 h 341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800" h="3411332">
                <a:moveTo>
                  <a:pt x="0" y="0"/>
                </a:moveTo>
                <a:lnTo>
                  <a:pt x="2147800" y="667657"/>
                </a:lnTo>
                <a:lnTo>
                  <a:pt x="2104256" y="2758189"/>
                </a:lnTo>
                <a:lnTo>
                  <a:pt x="0" y="3411332"/>
                </a:lnTo>
                <a:lnTo>
                  <a:pt x="0" y="0"/>
                </a:lnTo>
                <a:close/>
              </a:path>
            </a:pathLst>
          </a:custGeom>
          <a:solidFill>
            <a:srgbClr val="7F7F7F"/>
          </a:solidFill>
          <a:ln>
            <a:solidFill>
              <a:srgbClr val="EF904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6" name="Rectángulo 25">
            <a:extLst>
              <a:ext uri="{FF2B5EF4-FFF2-40B4-BE49-F238E27FC236}">
                <a16:creationId xmlns:a16="http://schemas.microsoft.com/office/drawing/2014/main" id="{83D82976-9281-4726-B7FA-6B1CF1B4546D}"/>
              </a:ext>
            </a:extLst>
          </p:cNvPr>
          <p:cNvSpPr/>
          <p:nvPr/>
        </p:nvSpPr>
        <p:spPr>
          <a:xfrm>
            <a:off x="3524409" y="3024663"/>
            <a:ext cx="1368964" cy="2206816"/>
          </a:xfrm>
          <a:prstGeom prst="rect">
            <a:avLst/>
          </a:prstGeom>
          <a:noFill/>
        </p:spPr>
        <p:txBody>
          <a:bodyPr wrap="square" lIns="91440" tIns="45720" rIns="91440" bIns="45720">
            <a:prstTxWarp prst="textFadeRight">
              <a:avLst>
                <a:gd name="adj" fmla="val 15098"/>
              </a:avLst>
            </a:prstTxWarp>
            <a:spAutoFit/>
          </a:bodyPr>
          <a:lstStyle/>
          <a:p>
            <a:pPr lvl="0"/>
            <a:r>
              <a:rPr lang="es-EC" sz="1600" dirty="0">
                <a:solidFill>
                  <a:schemeClr val="bg1">
                    <a:lumMod val="65000"/>
                  </a:schemeClr>
                </a:solidFill>
                <a:effectLst/>
                <a:ea typeface="Noto Sans Symbols"/>
                <a:cs typeface="Noto Sans Symbols"/>
              </a:rPr>
              <a:t>Establecer un material apropiado para la fabricación y posterior uso de la geometría, el cual brinde prestaciones similares al material de la geometría original.</a:t>
            </a:r>
            <a:endParaRPr lang="es-419" sz="1600" dirty="0">
              <a:solidFill>
                <a:schemeClr val="bg1">
                  <a:lumMod val="65000"/>
                </a:schemeClr>
              </a:solidFill>
              <a:effectLst/>
              <a:ea typeface="Noto Sans Symbols"/>
              <a:cs typeface="Noto Sans Symbols"/>
            </a:endParaRPr>
          </a:p>
        </p:txBody>
      </p:sp>
      <p:sp>
        <p:nvSpPr>
          <p:cNvPr id="27" name="CuadroTexto 26">
            <a:extLst>
              <a:ext uri="{FF2B5EF4-FFF2-40B4-BE49-F238E27FC236}">
                <a16:creationId xmlns:a16="http://schemas.microsoft.com/office/drawing/2014/main" id="{FC47AE3C-B817-47A3-B48A-A2AB7FD74040}"/>
              </a:ext>
            </a:extLst>
          </p:cNvPr>
          <p:cNvSpPr txBox="1"/>
          <p:nvPr/>
        </p:nvSpPr>
        <p:spPr>
          <a:xfrm>
            <a:off x="812763" y="2121017"/>
            <a:ext cx="2479079" cy="369332"/>
          </a:xfrm>
          <a:prstGeom prst="rect">
            <a:avLst/>
          </a:prstGeom>
          <a:noFill/>
        </p:spPr>
        <p:txBody>
          <a:bodyPr wrap="square">
            <a:spAutoFit/>
          </a:bodyPr>
          <a:lstStyle/>
          <a:p>
            <a:pPr>
              <a:spcBef>
                <a:spcPts val="1800"/>
              </a:spcBef>
              <a:spcAft>
                <a:spcPts val="1800"/>
              </a:spcAft>
            </a:pPr>
            <a:r>
              <a:rPr lang="es-EC" sz="1800" b="1" i="1" dirty="0">
                <a:effectLst/>
                <a:latin typeface="Calibri" panose="020F0502020204030204" pitchFamily="34" charset="0"/>
              </a:rPr>
              <a:t>Objetivos específicos:</a:t>
            </a:r>
            <a:endParaRPr lang="es-419" sz="1800" b="1" i="1" dirty="0">
              <a:effectLst/>
              <a:latin typeface="Calibri" panose="020F0502020204030204" pitchFamily="34" charset="0"/>
            </a:endParaRPr>
          </a:p>
        </p:txBody>
      </p:sp>
      <p:sp>
        <p:nvSpPr>
          <p:cNvPr id="29" name="!!obj3">
            <a:extLst>
              <a:ext uri="{FF2B5EF4-FFF2-40B4-BE49-F238E27FC236}">
                <a16:creationId xmlns:a16="http://schemas.microsoft.com/office/drawing/2014/main" id="{9081EFE7-DB0E-4D4A-8F59-7F46C47D6CF5}"/>
              </a:ext>
            </a:extLst>
          </p:cNvPr>
          <p:cNvSpPr/>
          <p:nvPr/>
        </p:nvSpPr>
        <p:spPr>
          <a:xfrm>
            <a:off x="5585323" y="2599515"/>
            <a:ext cx="1767286" cy="2828935"/>
          </a:xfrm>
          <a:custGeom>
            <a:avLst/>
            <a:gdLst>
              <a:gd name="connsiteX0" fmla="*/ 0 w 2118771"/>
              <a:gd name="connsiteY0" fmla="*/ 0 h 3411332"/>
              <a:gd name="connsiteX1" fmla="*/ 2118771 w 2118771"/>
              <a:gd name="connsiteY1" fmla="*/ 0 h 3411332"/>
              <a:gd name="connsiteX2" fmla="*/ 2118771 w 2118771"/>
              <a:gd name="connsiteY2" fmla="*/ 3411332 h 3411332"/>
              <a:gd name="connsiteX3" fmla="*/ 0 w 2118771"/>
              <a:gd name="connsiteY3" fmla="*/ 3411332 h 3411332"/>
              <a:gd name="connsiteX4" fmla="*/ 0 w 2118771"/>
              <a:gd name="connsiteY4" fmla="*/ 0 h 3411332"/>
              <a:gd name="connsiteX0" fmla="*/ 0 w 2118771"/>
              <a:gd name="connsiteY0" fmla="*/ 0 h 3411332"/>
              <a:gd name="connsiteX1" fmla="*/ 2104257 w 2118771"/>
              <a:gd name="connsiteY1" fmla="*/ 1117600 h 3411332"/>
              <a:gd name="connsiteX2" fmla="*/ 2118771 w 2118771"/>
              <a:gd name="connsiteY2" fmla="*/ 3411332 h 3411332"/>
              <a:gd name="connsiteX3" fmla="*/ 0 w 2118771"/>
              <a:gd name="connsiteY3" fmla="*/ 3411332 h 3411332"/>
              <a:gd name="connsiteX4" fmla="*/ 0 w 2118771"/>
              <a:gd name="connsiteY4" fmla="*/ 0 h 3411332"/>
              <a:gd name="connsiteX0" fmla="*/ 0 w 2147800"/>
              <a:gd name="connsiteY0" fmla="*/ 0 h 3411332"/>
              <a:gd name="connsiteX1" fmla="*/ 2147800 w 2147800"/>
              <a:gd name="connsiteY1" fmla="*/ 667657 h 3411332"/>
              <a:gd name="connsiteX2" fmla="*/ 2118771 w 2147800"/>
              <a:gd name="connsiteY2" fmla="*/ 3411332 h 3411332"/>
              <a:gd name="connsiteX3" fmla="*/ 0 w 2147800"/>
              <a:gd name="connsiteY3" fmla="*/ 3411332 h 3411332"/>
              <a:gd name="connsiteX4" fmla="*/ 0 w 2147800"/>
              <a:gd name="connsiteY4" fmla="*/ 0 h 3411332"/>
              <a:gd name="connsiteX0" fmla="*/ 0 w 2147800"/>
              <a:gd name="connsiteY0" fmla="*/ 0 h 3411332"/>
              <a:gd name="connsiteX1" fmla="*/ 2147800 w 2147800"/>
              <a:gd name="connsiteY1" fmla="*/ 667657 h 3411332"/>
              <a:gd name="connsiteX2" fmla="*/ 2104256 w 2147800"/>
              <a:gd name="connsiteY2" fmla="*/ 2758189 h 3411332"/>
              <a:gd name="connsiteX3" fmla="*/ 0 w 2147800"/>
              <a:gd name="connsiteY3" fmla="*/ 3411332 h 3411332"/>
              <a:gd name="connsiteX4" fmla="*/ 0 w 2147800"/>
              <a:gd name="connsiteY4" fmla="*/ 0 h 341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800" h="3411332">
                <a:moveTo>
                  <a:pt x="0" y="0"/>
                </a:moveTo>
                <a:lnTo>
                  <a:pt x="2147800" y="667657"/>
                </a:lnTo>
                <a:lnTo>
                  <a:pt x="2104256" y="2758189"/>
                </a:lnTo>
                <a:lnTo>
                  <a:pt x="0" y="3411332"/>
                </a:lnTo>
                <a:lnTo>
                  <a:pt x="0" y="0"/>
                </a:lnTo>
                <a:close/>
              </a:path>
            </a:pathLst>
          </a:custGeom>
          <a:solidFill>
            <a:srgbClr val="7F7F7F"/>
          </a:solidFill>
          <a:ln>
            <a:solidFill>
              <a:srgbClr val="EF904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1" name="Rectángulo 30">
            <a:extLst>
              <a:ext uri="{FF2B5EF4-FFF2-40B4-BE49-F238E27FC236}">
                <a16:creationId xmlns:a16="http://schemas.microsoft.com/office/drawing/2014/main" id="{DB54A983-E2EC-4A6B-A55C-8453B85CD503}"/>
              </a:ext>
            </a:extLst>
          </p:cNvPr>
          <p:cNvSpPr/>
          <p:nvPr/>
        </p:nvSpPr>
        <p:spPr>
          <a:xfrm>
            <a:off x="5796484" y="3102103"/>
            <a:ext cx="1325914" cy="1946519"/>
          </a:xfrm>
          <a:prstGeom prst="rect">
            <a:avLst/>
          </a:prstGeom>
          <a:noFill/>
        </p:spPr>
        <p:txBody>
          <a:bodyPr wrap="square" lIns="91440" tIns="45720" rIns="91440" bIns="45720">
            <a:prstTxWarp prst="textFadeRight">
              <a:avLst>
                <a:gd name="adj" fmla="val 17989"/>
              </a:avLst>
            </a:prstTxWarp>
            <a:spAutoFit/>
          </a:bodyPr>
          <a:lstStyle/>
          <a:p>
            <a:pPr lvl="0"/>
            <a:r>
              <a:rPr lang="es-EC" sz="1600" dirty="0">
                <a:solidFill>
                  <a:schemeClr val="bg1">
                    <a:lumMod val="65000"/>
                  </a:schemeClr>
                </a:solidFill>
                <a:effectLst/>
                <a:ea typeface="Noto Sans Symbols"/>
                <a:cs typeface="Noto Sans Symbols"/>
              </a:rPr>
              <a:t>Efectuar la fabricación de la geometría inferior de cilindros concéntricos siguiendo los requerimientos establecidos.</a:t>
            </a:r>
            <a:endParaRPr lang="es-419" sz="1600" dirty="0">
              <a:solidFill>
                <a:schemeClr val="bg1">
                  <a:lumMod val="65000"/>
                </a:schemeClr>
              </a:solidFill>
              <a:effectLst/>
              <a:ea typeface="Noto Sans Symbols"/>
              <a:cs typeface="Noto Sans Symbols"/>
            </a:endParaRPr>
          </a:p>
        </p:txBody>
      </p:sp>
    </p:spTree>
    <p:extLst>
      <p:ext uri="{BB962C8B-B14F-4D97-AF65-F5344CB8AC3E}">
        <p14:creationId xmlns:p14="http://schemas.microsoft.com/office/powerpoint/2010/main" val="1838741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a1">
            <a:extLst>
              <a:ext uri="{FF2B5EF4-FFF2-40B4-BE49-F238E27FC236}">
                <a16:creationId xmlns:a16="http://schemas.microsoft.com/office/drawing/2014/main" id="{C551D1C8-B61D-457C-A485-FE7ED412B6BB}"/>
              </a:ext>
            </a:extLst>
          </p:cNvPr>
          <p:cNvSpPr/>
          <p:nvPr/>
        </p:nvSpPr>
        <p:spPr>
          <a:xfrm>
            <a:off x="9814763" y="-120652"/>
            <a:ext cx="2880000" cy="2880000"/>
          </a:xfrm>
          <a:prstGeom prst="ellipse">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600"/>
              </a:spcAft>
            </a:pPr>
            <a:endParaRPr lang="es-419" sz="2400" dirty="0">
              <a:solidFill>
                <a:srgbClr val="000000"/>
              </a:solidFill>
              <a:effectLst/>
              <a:ea typeface="Noto Sans Symbols"/>
              <a:cs typeface="Noto Sans Symbols"/>
            </a:endParaRPr>
          </a:p>
        </p:txBody>
      </p:sp>
      <p:sp>
        <p:nvSpPr>
          <p:cNvPr id="33" name="!!a2">
            <a:extLst>
              <a:ext uri="{FF2B5EF4-FFF2-40B4-BE49-F238E27FC236}">
                <a16:creationId xmlns:a16="http://schemas.microsoft.com/office/drawing/2014/main" id="{D471CB69-8C33-4F30-8906-ACC9494EE324}"/>
              </a:ext>
            </a:extLst>
          </p:cNvPr>
          <p:cNvSpPr/>
          <p:nvPr/>
        </p:nvSpPr>
        <p:spPr>
          <a:xfrm>
            <a:off x="3175904" y="-320016"/>
            <a:ext cx="5840192" cy="7444147"/>
          </a:xfrm>
          <a:prstGeom prst="roundRect">
            <a:avLst>
              <a:gd name="adj" fmla="val 2178"/>
            </a:avLst>
          </a:prstGeom>
          <a:solidFill>
            <a:srgbClr val="EF904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grpSp>
        <p:nvGrpSpPr>
          <p:cNvPr id="26" name="!!just1">
            <a:extLst>
              <a:ext uri="{FF2B5EF4-FFF2-40B4-BE49-F238E27FC236}">
                <a16:creationId xmlns:a16="http://schemas.microsoft.com/office/drawing/2014/main" id="{D6210D3C-6A3F-43D8-82CB-AAC6AE1EAAC8}"/>
              </a:ext>
            </a:extLst>
          </p:cNvPr>
          <p:cNvGrpSpPr/>
          <p:nvPr/>
        </p:nvGrpSpPr>
        <p:grpSpPr>
          <a:xfrm>
            <a:off x="3712207" y="889843"/>
            <a:ext cx="4767586" cy="3762839"/>
            <a:chOff x="4094026" y="889843"/>
            <a:chExt cx="5345742" cy="4003948"/>
          </a:xfrm>
        </p:grpSpPr>
        <p:pic>
          <p:nvPicPr>
            <p:cNvPr id="20" name="Imagen 19">
              <a:extLst>
                <a:ext uri="{FF2B5EF4-FFF2-40B4-BE49-F238E27FC236}">
                  <a16:creationId xmlns:a16="http://schemas.microsoft.com/office/drawing/2014/main" id="{1FEF31A4-9A21-4644-B0B2-8BA434EA8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1376" y="3105399"/>
              <a:ext cx="1788392" cy="1788392"/>
            </a:xfrm>
            <a:prstGeom prst="rect">
              <a:avLst/>
            </a:prstGeom>
          </p:spPr>
        </p:pic>
        <p:pic>
          <p:nvPicPr>
            <p:cNvPr id="22" name="Imagen 21">
              <a:extLst>
                <a:ext uri="{FF2B5EF4-FFF2-40B4-BE49-F238E27FC236}">
                  <a16:creationId xmlns:a16="http://schemas.microsoft.com/office/drawing/2014/main" id="{8725EDAE-41EA-456C-8B8A-F2623B93A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4026" y="889843"/>
              <a:ext cx="4003948" cy="4003948"/>
            </a:xfrm>
            <a:prstGeom prst="rect">
              <a:avLst/>
            </a:prstGeom>
          </p:spPr>
        </p:pic>
      </p:grpSp>
      <p:pic>
        <p:nvPicPr>
          <p:cNvPr id="24" name="!!just2">
            <a:extLst>
              <a:ext uri="{FF2B5EF4-FFF2-40B4-BE49-F238E27FC236}">
                <a16:creationId xmlns:a16="http://schemas.microsoft.com/office/drawing/2014/main" id="{81C75AEB-E6E3-429A-9E4E-052BB4B07924}"/>
              </a:ext>
            </a:extLst>
          </p:cNvPr>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10496233" y="564961"/>
            <a:ext cx="1613463" cy="1613463"/>
          </a:xfrm>
          <a:prstGeom prst="rect">
            <a:avLst/>
          </a:prstGeom>
        </p:spPr>
      </p:pic>
      <p:sp>
        <p:nvSpPr>
          <p:cNvPr id="28" name="CuadroTexto 27">
            <a:extLst>
              <a:ext uri="{FF2B5EF4-FFF2-40B4-BE49-F238E27FC236}">
                <a16:creationId xmlns:a16="http://schemas.microsoft.com/office/drawing/2014/main" id="{CFCDA88C-83B0-4CF1-BC7E-DF94F58FEC3A}"/>
              </a:ext>
            </a:extLst>
          </p:cNvPr>
          <p:cNvSpPr txBox="1"/>
          <p:nvPr/>
        </p:nvSpPr>
        <p:spPr>
          <a:xfrm>
            <a:off x="3379544" y="5138626"/>
            <a:ext cx="5432913" cy="923330"/>
          </a:xfrm>
          <a:prstGeom prst="rect">
            <a:avLst/>
          </a:prstGeom>
          <a:noFill/>
        </p:spPr>
        <p:txBody>
          <a:bodyPr wrap="square">
            <a:spAutoFit/>
          </a:bodyPr>
          <a:lstStyle/>
          <a:p>
            <a:pPr>
              <a:spcBef>
                <a:spcPts val="1800"/>
              </a:spcBef>
              <a:spcAft>
                <a:spcPts val="1800"/>
              </a:spcAft>
            </a:pPr>
            <a:r>
              <a:rPr lang="es-EC" b="1" dirty="0">
                <a:latin typeface="Calibri" panose="020F0502020204030204" pitchFamily="34" charset="0"/>
                <a:ea typeface="Calibri" panose="020F0502020204030204" pitchFamily="34" charset="0"/>
              </a:rPr>
              <a:t>R</a:t>
            </a:r>
            <a:r>
              <a:rPr lang="es-EC" sz="1800" b="1" dirty="0">
                <a:effectLst/>
                <a:latin typeface="Calibri" panose="020F0502020204030204" pitchFamily="34" charset="0"/>
                <a:ea typeface="Calibri" panose="020F0502020204030204" pitchFamily="34" charset="0"/>
              </a:rPr>
              <a:t>educir el costo </a:t>
            </a:r>
            <a:r>
              <a:rPr lang="es-EC" sz="1800" dirty="0">
                <a:effectLst/>
                <a:latin typeface="Calibri" panose="020F0502020204030204" pitchFamily="34" charset="0"/>
                <a:ea typeface="Calibri" panose="020F0502020204030204" pitchFamily="34" charset="0"/>
              </a:rPr>
              <a:t>que supone adquirir una geometría inferior de cilindros concéntricos aprovechando la </a:t>
            </a:r>
            <a:r>
              <a:rPr lang="es-EC" sz="1800" b="1" dirty="0">
                <a:effectLst/>
                <a:latin typeface="Calibri" panose="020F0502020204030204" pitchFamily="34" charset="0"/>
                <a:ea typeface="Calibri" panose="020F0502020204030204" pitchFamily="34" charset="0"/>
              </a:rPr>
              <a:t>capacidad operacional </a:t>
            </a:r>
            <a:r>
              <a:rPr lang="es-EC" sz="1800" dirty="0">
                <a:effectLst/>
                <a:latin typeface="Calibri" panose="020F0502020204030204" pitchFamily="34" charset="0"/>
                <a:ea typeface="Calibri" panose="020F0502020204030204" pitchFamily="34" charset="0"/>
              </a:rPr>
              <a:t>del Laboratorio de Manufactura</a:t>
            </a:r>
            <a:endParaRPr lang="es-419" sz="1800" dirty="0">
              <a:effectLst/>
              <a:latin typeface="Calibri" panose="020F0502020204030204" pitchFamily="34" charset="0"/>
            </a:endParaRPr>
          </a:p>
        </p:txBody>
      </p:sp>
      <p:sp>
        <p:nvSpPr>
          <p:cNvPr id="34" name="Rectángulo: esquinas redondeadas 33">
            <a:extLst>
              <a:ext uri="{FF2B5EF4-FFF2-40B4-BE49-F238E27FC236}">
                <a16:creationId xmlns:a16="http://schemas.microsoft.com/office/drawing/2014/main" id="{4C7CB1A6-43AD-4A55-9C72-723546DC6141}"/>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Justificación</a:t>
            </a:r>
            <a:endParaRPr lang="es-419" sz="2400" b="1" dirty="0">
              <a:effectLst/>
              <a:latin typeface="Calibri" panose="020F0502020204030204" pitchFamily="34" charset="0"/>
            </a:endParaRPr>
          </a:p>
        </p:txBody>
      </p:sp>
      <p:sp>
        <p:nvSpPr>
          <p:cNvPr id="11" name="!!nro">
            <a:extLst>
              <a:ext uri="{FF2B5EF4-FFF2-40B4-BE49-F238E27FC236}">
                <a16:creationId xmlns:a16="http://schemas.microsoft.com/office/drawing/2014/main" id="{38ACC399-0A20-4C96-903E-DB1BAEC7A423}"/>
              </a:ext>
            </a:extLst>
          </p:cNvPr>
          <p:cNvSpPr/>
          <p:nvPr/>
        </p:nvSpPr>
        <p:spPr>
          <a:xfrm>
            <a:off x="166185" y="6263613"/>
            <a:ext cx="365149"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7</a:t>
            </a:r>
            <a:endParaRPr lang="es-419" b="1" dirty="0"/>
          </a:p>
        </p:txBody>
      </p:sp>
    </p:spTree>
    <p:extLst>
      <p:ext uri="{BB962C8B-B14F-4D97-AF65-F5344CB8AC3E}">
        <p14:creationId xmlns:p14="http://schemas.microsoft.com/office/powerpoint/2010/main" val="36841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1">
            <a:extLst>
              <a:ext uri="{FF2B5EF4-FFF2-40B4-BE49-F238E27FC236}">
                <a16:creationId xmlns:a16="http://schemas.microsoft.com/office/drawing/2014/main" id="{685A29E0-E23D-4B24-B8BA-DF81F670BA9E}"/>
              </a:ext>
            </a:extLst>
          </p:cNvPr>
          <p:cNvSpPr/>
          <p:nvPr/>
        </p:nvSpPr>
        <p:spPr>
          <a:xfrm>
            <a:off x="9814763" y="-120652"/>
            <a:ext cx="2880000" cy="2880000"/>
          </a:xfrm>
          <a:prstGeom prst="ellipse">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600"/>
              </a:spcAft>
            </a:pPr>
            <a:endParaRPr lang="es-419" sz="2400" dirty="0">
              <a:solidFill>
                <a:srgbClr val="000000"/>
              </a:solidFill>
              <a:effectLst/>
              <a:ea typeface="Noto Sans Symbols"/>
              <a:cs typeface="Noto Sans Symbols"/>
            </a:endParaRPr>
          </a:p>
        </p:txBody>
      </p:sp>
      <p:sp>
        <p:nvSpPr>
          <p:cNvPr id="11" name="!!a2">
            <a:extLst>
              <a:ext uri="{FF2B5EF4-FFF2-40B4-BE49-F238E27FC236}">
                <a16:creationId xmlns:a16="http://schemas.microsoft.com/office/drawing/2014/main" id="{B34750AF-C19D-4DE9-B8F8-7A0ED5FA8404}"/>
              </a:ext>
            </a:extLst>
          </p:cNvPr>
          <p:cNvSpPr/>
          <p:nvPr/>
        </p:nvSpPr>
        <p:spPr>
          <a:xfrm>
            <a:off x="3175904" y="-320016"/>
            <a:ext cx="5840192" cy="7444147"/>
          </a:xfrm>
          <a:prstGeom prst="roundRect">
            <a:avLst>
              <a:gd name="adj" fmla="val 2178"/>
            </a:avLst>
          </a:prstGeom>
          <a:solidFill>
            <a:srgbClr val="EF904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grpSp>
        <p:nvGrpSpPr>
          <p:cNvPr id="26" name="!!just1">
            <a:extLst>
              <a:ext uri="{FF2B5EF4-FFF2-40B4-BE49-F238E27FC236}">
                <a16:creationId xmlns:a16="http://schemas.microsoft.com/office/drawing/2014/main" id="{D6210D3C-6A3F-43D8-82CB-AAC6AE1EAAC8}"/>
              </a:ext>
            </a:extLst>
          </p:cNvPr>
          <p:cNvGrpSpPr/>
          <p:nvPr/>
        </p:nvGrpSpPr>
        <p:grpSpPr>
          <a:xfrm>
            <a:off x="10363197" y="564054"/>
            <a:ext cx="1635628" cy="1467946"/>
            <a:chOff x="4094026" y="889843"/>
            <a:chExt cx="5345742" cy="4003948"/>
          </a:xfrm>
        </p:grpSpPr>
        <p:pic>
          <p:nvPicPr>
            <p:cNvPr id="20" name="Imagen 19">
              <a:extLst>
                <a:ext uri="{FF2B5EF4-FFF2-40B4-BE49-F238E27FC236}">
                  <a16:creationId xmlns:a16="http://schemas.microsoft.com/office/drawing/2014/main" id="{1FEF31A4-9A21-4644-B0B2-8BA434EA8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1376" y="3105399"/>
              <a:ext cx="1788392" cy="1788392"/>
            </a:xfrm>
            <a:prstGeom prst="rect">
              <a:avLst/>
            </a:prstGeom>
          </p:spPr>
        </p:pic>
        <p:pic>
          <p:nvPicPr>
            <p:cNvPr id="22" name="Imagen 21">
              <a:extLst>
                <a:ext uri="{FF2B5EF4-FFF2-40B4-BE49-F238E27FC236}">
                  <a16:creationId xmlns:a16="http://schemas.microsoft.com/office/drawing/2014/main" id="{8725EDAE-41EA-456C-8B8A-F2623B93A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4026" y="889843"/>
              <a:ext cx="4003948" cy="4003948"/>
            </a:xfrm>
            <a:prstGeom prst="rect">
              <a:avLst/>
            </a:prstGeom>
          </p:spPr>
        </p:pic>
      </p:grpSp>
      <p:pic>
        <p:nvPicPr>
          <p:cNvPr id="24" name="!!just2">
            <a:extLst>
              <a:ext uri="{FF2B5EF4-FFF2-40B4-BE49-F238E27FC236}">
                <a16:creationId xmlns:a16="http://schemas.microsoft.com/office/drawing/2014/main" id="{81C75AEB-E6E3-429A-9E4E-052BB4B07924}"/>
              </a:ext>
            </a:extLst>
          </p:cNvPr>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4261810" y="1226211"/>
            <a:ext cx="3668380" cy="3668380"/>
          </a:xfrm>
          <a:prstGeom prst="rect">
            <a:avLst/>
          </a:prstGeom>
        </p:spPr>
      </p:pic>
      <p:sp>
        <p:nvSpPr>
          <p:cNvPr id="28" name="CuadroTexto 27">
            <a:extLst>
              <a:ext uri="{FF2B5EF4-FFF2-40B4-BE49-F238E27FC236}">
                <a16:creationId xmlns:a16="http://schemas.microsoft.com/office/drawing/2014/main" id="{CFCDA88C-83B0-4CF1-BC7E-DF94F58FEC3A}"/>
              </a:ext>
            </a:extLst>
          </p:cNvPr>
          <p:cNvSpPr txBox="1"/>
          <p:nvPr/>
        </p:nvSpPr>
        <p:spPr>
          <a:xfrm>
            <a:off x="3284001" y="5308623"/>
            <a:ext cx="5623998" cy="646331"/>
          </a:xfrm>
          <a:prstGeom prst="rect">
            <a:avLst/>
          </a:prstGeom>
          <a:noFill/>
        </p:spPr>
        <p:txBody>
          <a:bodyPr wrap="square">
            <a:spAutoFit/>
          </a:bodyPr>
          <a:lstStyle/>
          <a:p>
            <a:pPr>
              <a:spcBef>
                <a:spcPts val="1800"/>
              </a:spcBef>
              <a:spcAft>
                <a:spcPts val="1800"/>
              </a:spcAft>
            </a:pPr>
            <a:r>
              <a:rPr lang="es-419" dirty="0">
                <a:latin typeface="Calibri" panose="020F0502020204030204" pitchFamily="34" charset="0"/>
              </a:rPr>
              <a:t>Establecer </a:t>
            </a:r>
            <a:r>
              <a:rPr lang="es-EC" sz="1800" dirty="0">
                <a:effectLst/>
                <a:latin typeface="Calibri" panose="020F0502020204030204" pitchFamily="34" charset="0"/>
                <a:ea typeface="Calibri" panose="020F0502020204030204" pitchFamily="34" charset="0"/>
              </a:rPr>
              <a:t>si el </a:t>
            </a:r>
            <a:r>
              <a:rPr lang="es-EC" sz="1800" b="1" dirty="0">
                <a:effectLst/>
                <a:latin typeface="Calibri" panose="020F0502020204030204" pitchFamily="34" charset="0"/>
                <a:ea typeface="Calibri" panose="020F0502020204030204" pitchFamily="34" charset="0"/>
              </a:rPr>
              <a:t>estado</a:t>
            </a:r>
            <a:r>
              <a:rPr lang="es-EC" sz="1800" dirty="0">
                <a:effectLst/>
                <a:latin typeface="Calibri" panose="020F0502020204030204" pitchFamily="34" charset="0"/>
                <a:ea typeface="Calibri" panose="020F0502020204030204" pitchFamily="34" charset="0"/>
              </a:rPr>
              <a:t> actual de esta geometría es un factor que influya en los resultados arrojados</a:t>
            </a:r>
            <a:endParaRPr lang="es-419" sz="1800" dirty="0">
              <a:effectLst/>
              <a:latin typeface="Calibri" panose="020F0502020204030204" pitchFamily="34" charset="0"/>
            </a:endParaRPr>
          </a:p>
        </p:txBody>
      </p:sp>
      <p:sp>
        <p:nvSpPr>
          <p:cNvPr id="12" name="Rectángulo: esquinas redondeadas 11">
            <a:extLst>
              <a:ext uri="{FF2B5EF4-FFF2-40B4-BE49-F238E27FC236}">
                <a16:creationId xmlns:a16="http://schemas.microsoft.com/office/drawing/2014/main" id="{203E1333-36B5-4243-9DF2-5CA8B4533BC5}"/>
              </a:ext>
            </a:extLst>
          </p:cNvPr>
          <p:cNvSpPr/>
          <p:nvPr/>
        </p:nvSpPr>
        <p:spPr>
          <a:xfrm>
            <a:off x="-334057" y="297541"/>
            <a:ext cx="4625010" cy="731520"/>
          </a:xfrm>
          <a:prstGeom prst="roundRect">
            <a:avLst/>
          </a:prstGeom>
          <a:solidFill>
            <a:srgbClr val="0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alibri" panose="020F0502020204030204" pitchFamily="34" charset="0"/>
              </a:rPr>
              <a:t>Justificación</a:t>
            </a:r>
            <a:endParaRPr lang="es-419" sz="2400" b="1" dirty="0">
              <a:effectLst/>
              <a:latin typeface="Calibri" panose="020F0502020204030204" pitchFamily="34" charset="0"/>
            </a:endParaRPr>
          </a:p>
        </p:txBody>
      </p:sp>
      <p:sp>
        <p:nvSpPr>
          <p:cNvPr id="15" name="!!nro">
            <a:extLst>
              <a:ext uri="{FF2B5EF4-FFF2-40B4-BE49-F238E27FC236}">
                <a16:creationId xmlns:a16="http://schemas.microsoft.com/office/drawing/2014/main" id="{99526B1A-CEC8-474A-A8B9-EC19B4A55E22}"/>
              </a:ext>
            </a:extLst>
          </p:cNvPr>
          <p:cNvSpPr/>
          <p:nvPr/>
        </p:nvSpPr>
        <p:spPr>
          <a:xfrm>
            <a:off x="166185" y="6263613"/>
            <a:ext cx="365149" cy="369332"/>
          </a:xfrm>
          <a:prstGeom prst="roundRect">
            <a:avLst/>
          </a:prstGeom>
          <a:solidFill>
            <a:srgbClr val="EF9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8</a:t>
            </a:r>
            <a:endParaRPr lang="es-419" b="1" dirty="0"/>
          </a:p>
        </p:txBody>
      </p:sp>
    </p:spTree>
    <p:extLst>
      <p:ext uri="{BB962C8B-B14F-4D97-AF65-F5344CB8AC3E}">
        <p14:creationId xmlns:p14="http://schemas.microsoft.com/office/powerpoint/2010/main" val="1395704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5110</TotalTime>
  <Words>2523</Words>
  <Application>Microsoft Office PowerPoint</Application>
  <PresentationFormat>Panorámica</PresentationFormat>
  <Paragraphs>321</Paragraphs>
  <Slides>46</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46</vt:i4>
      </vt:variant>
    </vt:vector>
  </HeadingPairs>
  <TitlesOfParts>
    <vt:vector size="54" baseType="lpstr">
      <vt:lpstr>Arial</vt:lpstr>
      <vt:lpstr>Calibri</vt:lpstr>
      <vt:lpstr>Calibri Light</vt:lpstr>
      <vt:lpstr>Cambria Math</vt:lpstr>
      <vt:lpstr>Franklin Gothic Medium Cond</vt:lpstr>
      <vt:lpstr>Noto Sans Symbols</vt:lpstr>
      <vt:lpstr>Symbol</vt:lpstr>
      <vt:lpstr>Tema de Office</vt:lpstr>
      <vt:lpstr>Diseño, construcción y validación de una geometría inferior de cilindros concéntricos para el Reómetro Discovery HR-2 del Laboratorio de Reología.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Javier Ortiz Rosero</dc:creator>
  <cp:lastModifiedBy>Javier Ortiz Rosero</cp:lastModifiedBy>
  <cp:revision>233</cp:revision>
  <dcterms:created xsi:type="dcterms:W3CDTF">2022-03-02T02:31:03Z</dcterms:created>
  <dcterms:modified xsi:type="dcterms:W3CDTF">2022-03-30T17:03:08Z</dcterms:modified>
</cp:coreProperties>
</file>