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32"/>
  </p:notesMasterIdLst>
  <p:handoutMasterIdLst>
    <p:handoutMasterId r:id="rId33"/>
  </p:handoutMasterIdLst>
  <p:sldIdLst>
    <p:sldId id="257" r:id="rId3"/>
    <p:sldId id="388" r:id="rId4"/>
    <p:sldId id="389" r:id="rId5"/>
    <p:sldId id="390" r:id="rId6"/>
    <p:sldId id="391" r:id="rId7"/>
    <p:sldId id="319" r:id="rId8"/>
    <p:sldId id="324" r:id="rId9"/>
    <p:sldId id="325" r:id="rId10"/>
    <p:sldId id="326" r:id="rId11"/>
    <p:sldId id="372" r:id="rId12"/>
    <p:sldId id="373" r:id="rId13"/>
    <p:sldId id="377" r:id="rId14"/>
    <p:sldId id="374" r:id="rId15"/>
    <p:sldId id="375" r:id="rId16"/>
    <p:sldId id="376" r:id="rId17"/>
    <p:sldId id="378" r:id="rId18"/>
    <p:sldId id="340" r:id="rId19"/>
    <p:sldId id="379" r:id="rId20"/>
    <p:sldId id="380" r:id="rId21"/>
    <p:sldId id="382" r:id="rId22"/>
    <p:sldId id="381" r:id="rId23"/>
    <p:sldId id="383" r:id="rId24"/>
    <p:sldId id="384" r:id="rId25"/>
    <p:sldId id="385" r:id="rId26"/>
    <p:sldId id="387" r:id="rId27"/>
    <p:sldId id="344" r:id="rId28"/>
    <p:sldId id="371" r:id="rId29"/>
    <p:sldId id="370" r:id="rId30"/>
    <p:sldId id="27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FRANCISCO CRIOLLO LUGMA�A" initials="VFCL" lastIdx="1" clrIdx="0">
    <p:extLst>
      <p:ext uri="{19B8F6BF-5375-455C-9EA6-DF929625EA0E}">
        <p15:presenceInfo xmlns:p15="http://schemas.microsoft.com/office/powerpoint/2012/main" userId="VICTOR FRANCISCO CRIOLLO LUGMA�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DEB4"/>
    <a:srgbClr val="68B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291" autoAdjust="0"/>
  </p:normalViewPr>
  <p:slideViewPr>
    <p:cSldViewPr snapToGrid="0">
      <p:cViewPr varScale="1">
        <p:scale>
          <a:sx n="67" d="100"/>
          <a:sy n="67"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98CB6-6C87-4567-A910-04AD72612603}" type="doc">
      <dgm:prSet loTypeId="urn:microsoft.com/office/officeart/2005/8/layout/pyramid2" loCatId="list" qsTypeId="urn:microsoft.com/office/officeart/2005/8/quickstyle/simple1" qsCatId="simple" csTypeId="urn:microsoft.com/office/officeart/2005/8/colors/accent1_2" csCatId="accent1" phldr="1"/>
      <dgm:spPr/>
    </dgm:pt>
    <dgm:pt modelId="{4D047D8C-2932-470A-A4F0-54B4029D2A0E}">
      <dgm:prSet phldrT="[Texto]"/>
      <dgm:spPr/>
      <dgm:t>
        <a:bodyPr/>
        <a:lstStyle/>
        <a:p>
          <a:r>
            <a:rPr lang="es-EC" dirty="0"/>
            <a:t>Materiales de pared </a:t>
          </a:r>
        </a:p>
      </dgm:t>
    </dgm:pt>
    <dgm:pt modelId="{7E05D330-0F3C-4A8F-80E0-A114DC4F1F6F}" type="parTrans" cxnId="{4F92A5B1-DD10-4D95-995D-2507409810C5}">
      <dgm:prSet/>
      <dgm:spPr/>
      <dgm:t>
        <a:bodyPr/>
        <a:lstStyle/>
        <a:p>
          <a:endParaRPr lang="es-EC"/>
        </a:p>
      </dgm:t>
    </dgm:pt>
    <dgm:pt modelId="{7BD20F19-6C03-41E0-A5A3-1EF2B45C6CFA}" type="sibTrans" cxnId="{4F92A5B1-DD10-4D95-995D-2507409810C5}">
      <dgm:prSet/>
      <dgm:spPr/>
      <dgm:t>
        <a:bodyPr/>
        <a:lstStyle/>
        <a:p>
          <a:endParaRPr lang="es-EC"/>
        </a:p>
      </dgm:t>
    </dgm:pt>
    <dgm:pt modelId="{9C327243-3817-4E52-94A2-65643EDB49B1}">
      <dgm:prSet phldrT="[Texto]"/>
      <dgm:spPr/>
      <dgm:t>
        <a:bodyPr/>
        <a:lstStyle/>
        <a:p>
          <a:r>
            <a:rPr lang="es-EC" dirty="0"/>
            <a:t>Estabilidad de la emulsión</a:t>
          </a:r>
        </a:p>
      </dgm:t>
    </dgm:pt>
    <dgm:pt modelId="{27B88C7F-4C5C-4252-BC70-BA24E7F862CC}" type="parTrans" cxnId="{2718FCAC-6443-4771-BB7E-7EE9360E55AD}">
      <dgm:prSet/>
      <dgm:spPr/>
      <dgm:t>
        <a:bodyPr/>
        <a:lstStyle/>
        <a:p>
          <a:endParaRPr lang="es-EC"/>
        </a:p>
      </dgm:t>
    </dgm:pt>
    <dgm:pt modelId="{3AF86CEB-9FD6-4895-BAC5-58567AAEEFA8}" type="sibTrans" cxnId="{2718FCAC-6443-4771-BB7E-7EE9360E55AD}">
      <dgm:prSet/>
      <dgm:spPr/>
      <dgm:t>
        <a:bodyPr/>
        <a:lstStyle/>
        <a:p>
          <a:endParaRPr lang="es-EC"/>
        </a:p>
      </dgm:t>
    </dgm:pt>
    <dgm:pt modelId="{E1900A17-855E-436D-8433-2CF42F9C03DA}">
      <dgm:prSet phldrT="[Texto]"/>
      <dgm:spPr/>
      <dgm:t>
        <a:bodyPr/>
        <a:lstStyle/>
        <a:p>
          <a:r>
            <a:rPr lang="es-EC" dirty="0"/>
            <a:t>Parámetros de secado por atomización</a:t>
          </a:r>
        </a:p>
      </dgm:t>
    </dgm:pt>
    <dgm:pt modelId="{256441C0-26F2-4431-9117-CA2AD3535F2A}" type="parTrans" cxnId="{A452BFE7-8B7D-4515-B5EC-ADF0A9C1FEB7}">
      <dgm:prSet/>
      <dgm:spPr/>
      <dgm:t>
        <a:bodyPr/>
        <a:lstStyle/>
        <a:p>
          <a:endParaRPr lang="es-EC"/>
        </a:p>
      </dgm:t>
    </dgm:pt>
    <dgm:pt modelId="{FC977DD3-9B12-47E5-9A7E-CE821077E146}" type="sibTrans" cxnId="{A452BFE7-8B7D-4515-B5EC-ADF0A9C1FEB7}">
      <dgm:prSet/>
      <dgm:spPr/>
      <dgm:t>
        <a:bodyPr/>
        <a:lstStyle/>
        <a:p>
          <a:endParaRPr lang="es-EC"/>
        </a:p>
      </dgm:t>
    </dgm:pt>
    <dgm:pt modelId="{B223BA35-2244-4A2A-A990-DD6B721AC185}" type="pres">
      <dgm:prSet presAssocID="{41E98CB6-6C87-4567-A910-04AD72612603}" presName="compositeShape" presStyleCnt="0">
        <dgm:presLayoutVars>
          <dgm:dir/>
          <dgm:resizeHandles/>
        </dgm:presLayoutVars>
      </dgm:prSet>
      <dgm:spPr/>
    </dgm:pt>
    <dgm:pt modelId="{2D91513E-AAEE-4F8B-A21F-6949C7F7802E}" type="pres">
      <dgm:prSet presAssocID="{41E98CB6-6C87-4567-A910-04AD72612603}" presName="pyramid" presStyleLbl="node1" presStyleIdx="0" presStyleCnt="1"/>
      <dgm:spPr/>
    </dgm:pt>
    <dgm:pt modelId="{08951617-8C7E-434F-A7AE-1DF3A14D4EF2}" type="pres">
      <dgm:prSet presAssocID="{41E98CB6-6C87-4567-A910-04AD72612603}" presName="theList" presStyleCnt="0"/>
      <dgm:spPr/>
    </dgm:pt>
    <dgm:pt modelId="{E12677B7-8BDD-409F-86AA-0CBFEAE1253B}" type="pres">
      <dgm:prSet presAssocID="{4D047D8C-2932-470A-A4F0-54B4029D2A0E}" presName="aNode" presStyleLbl="fgAcc1" presStyleIdx="0" presStyleCnt="3">
        <dgm:presLayoutVars>
          <dgm:bulletEnabled val="1"/>
        </dgm:presLayoutVars>
      </dgm:prSet>
      <dgm:spPr/>
    </dgm:pt>
    <dgm:pt modelId="{E97892B2-DEFC-4E8A-BE7F-D66CF96F3C7B}" type="pres">
      <dgm:prSet presAssocID="{4D047D8C-2932-470A-A4F0-54B4029D2A0E}" presName="aSpace" presStyleCnt="0"/>
      <dgm:spPr/>
    </dgm:pt>
    <dgm:pt modelId="{348D3C93-74FA-473A-984C-C2D6CE49D1A0}" type="pres">
      <dgm:prSet presAssocID="{9C327243-3817-4E52-94A2-65643EDB49B1}" presName="aNode" presStyleLbl="fgAcc1" presStyleIdx="1" presStyleCnt="3">
        <dgm:presLayoutVars>
          <dgm:bulletEnabled val="1"/>
        </dgm:presLayoutVars>
      </dgm:prSet>
      <dgm:spPr/>
    </dgm:pt>
    <dgm:pt modelId="{9D9FFFE6-6700-4209-B912-B2B8F1386A20}" type="pres">
      <dgm:prSet presAssocID="{9C327243-3817-4E52-94A2-65643EDB49B1}" presName="aSpace" presStyleCnt="0"/>
      <dgm:spPr/>
    </dgm:pt>
    <dgm:pt modelId="{143C434D-938F-4D99-8E29-98B5DA41D4D8}" type="pres">
      <dgm:prSet presAssocID="{E1900A17-855E-436D-8433-2CF42F9C03DA}" presName="aNode" presStyleLbl="fgAcc1" presStyleIdx="2" presStyleCnt="3">
        <dgm:presLayoutVars>
          <dgm:bulletEnabled val="1"/>
        </dgm:presLayoutVars>
      </dgm:prSet>
      <dgm:spPr/>
    </dgm:pt>
    <dgm:pt modelId="{847994C9-9783-4295-88E3-BE08A3FD7CC1}" type="pres">
      <dgm:prSet presAssocID="{E1900A17-855E-436D-8433-2CF42F9C03DA}" presName="aSpace" presStyleCnt="0"/>
      <dgm:spPr/>
    </dgm:pt>
  </dgm:ptLst>
  <dgm:cxnLst>
    <dgm:cxn modelId="{B89A9F15-82B4-4AC2-97E5-219EFC80851B}" type="presOf" srcId="{41E98CB6-6C87-4567-A910-04AD72612603}" destId="{B223BA35-2244-4A2A-A990-DD6B721AC185}" srcOrd="0" destOrd="0" presId="urn:microsoft.com/office/officeart/2005/8/layout/pyramid2"/>
    <dgm:cxn modelId="{8181F349-CC00-485B-AA40-96A35348FACA}" type="presOf" srcId="{4D047D8C-2932-470A-A4F0-54B4029D2A0E}" destId="{E12677B7-8BDD-409F-86AA-0CBFEAE1253B}" srcOrd="0" destOrd="0" presId="urn:microsoft.com/office/officeart/2005/8/layout/pyramid2"/>
    <dgm:cxn modelId="{865FF182-76E5-4DE5-B2C9-EEA020F50F07}" type="presOf" srcId="{9C327243-3817-4E52-94A2-65643EDB49B1}" destId="{348D3C93-74FA-473A-984C-C2D6CE49D1A0}" srcOrd="0" destOrd="0" presId="urn:microsoft.com/office/officeart/2005/8/layout/pyramid2"/>
    <dgm:cxn modelId="{2718FCAC-6443-4771-BB7E-7EE9360E55AD}" srcId="{41E98CB6-6C87-4567-A910-04AD72612603}" destId="{9C327243-3817-4E52-94A2-65643EDB49B1}" srcOrd="1" destOrd="0" parTransId="{27B88C7F-4C5C-4252-BC70-BA24E7F862CC}" sibTransId="{3AF86CEB-9FD6-4895-BAC5-58567AAEEFA8}"/>
    <dgm:cxn modelId="{4F92A5B1-DD10-4D95-995D-2507409810C5}" srcId="{41E98CB6-6C87-4567-A910-04AD72612603}" destId="{4D047D8C-2932-470A-A4F0-54B4029D2A0E}" srcOrd="0" destOrd="0" parTransId="{7E05D330-0F3C-4A8F-80E0-A114DC4F1F6F}" sibTransId="{7BD20F19-6C03-41E0-A5A3-1EF2B45C6CFA}"/>
    <dgm:cxn modelId="{F9FF18E6-CAB8-4FB9-949B-EDBB61802215}" type="presOf" srcId="{E1900A17-855E-436D-8433-2CF42F9C03DA}" destId="{143C434D-938F-4D99-8E29-98B5DA41D4D8}" srcOrd="0" destOrd="0" presId="urn:microsoft.com/office/officeart/2005/8/layout/pyramid2"/>
    <dgm:cxn modelId="{A452BFE7-8B7D-4515-B5EC-ADF0A9C1FEB7}" srcId="{41E98CB6-6C87-4567-A910-04AD72612603}" destId="{E1900A17-855E-436D-8433-2CF42F9C03DA}" srcOrd="2" destOrd="0" parTransId="{256441C0-26F2-4431-9117-CA2AD3535F2A}" sibTransId="{FC977DD3-9B12-47E5-9A7E-CE821077E146}"/>
    <dgm:cxn modelId="{46FC2E97-CEF6-4049-A8C4-0D6F1D66D4EE}" type="presParOf" srcId="{B223BA35-2244-4A2A-A990-DD6B721AC185}" destId="{2D91513E-AAEE-4F8B-A21F-6949C7F7802E}" srcOrd="0" destOrd="0" presId="urn:microsoft.com/office/officeart/2005/8/layout/pyramid2"/>
    <dgm:cxn modelId="{217BCE4C-6D14-49B1-ADC0-A5456CE02D21}" type="presParOf" srcId="{B223BA35-2244-4A2A-A990-DD6B721AC185}" destId="{08951617-8C7E-434F-A7AE-1DF3A14D4EF2}" srcOrd="1" destOrd="0" presId="urn:microsoft.com/office/officeart/2005/8/layout/pyramid2"/>
    <dgm:cxn modelId="{A3E40825-9D0D-492B-9689-FDC5D73427FA}" type="presParOf" srcId="{08951617-8C7E-434F-A7AE-1DF3A14D4EF2}" destId="{E12677B7-8BDD-409F-86AA-0CBFEAE1253B}" srcOrd="0" destOrd="0" presId="urn:microsoft.com/office/officeart/2005/8/layout/pyramid2"/>
    <dgm:cxn modelId="{E3DA5532-45C3-4B5D-8F2E-2F2762F88FFF}" type="presParOf" srcId="{08951617-8C7E-434F-A7AE-1DF3A14D4EF2}" destId="{E97892B2-DEFC-4E8A-BE7F-D66CF96F3C7B}" srcOrd="1" destOrd="0" presId="urn:microsoft.com/office/officeart/2005/8/layout/pyramid2"/>
    <dgm:cxn modelId="{4AEBA74B-5E7D-4334-B64F-94276FCDF639}" type="presParOf" srcId="{08951617-8C7E-434F-A7AE-1DF3A14D4EF2}" destId="{348D3C93-74FA-473A-984C-C2D6CE49D1A0}" srcOrd="2" destOrd="0" presId="urn:microsoft.com/office/officeart/2005/8/layout/pyramid2"/>
    <dgm:cxn modelId="{8843A315-CFCC-4F28-BC0A-EA39FF42CDA3}" type="presParOf" srcId="{08951617-8C7E-434F-A7AE-1DF3A14D4EF2}" destId="{9D9FFFE6-6700-4209-B912-B2B8F1386A20}" srcOrd="3" destOrd="0" presId="urn:microsoft.com/office/officeart/2005/8/layout/pyramid2"/>
    <dgm:cxn modelId="{74BC103F-5D0F-4155-AF3D-880BC4117FAF}" type="presParOf" srcId="{08951617-8C7E-434F-A7AE-1DF3A14D4EF2}" destId="{143C434D-938F-4D99-8E29-98B5DA41D4D8}" srcOrd="4" destOrd="0" presId="urn:microsoft.com/office/officeart/2005/8/layout/pyramid2"/>
    <dgm:cxn modelId="{207359C5-F480-4935-B71D-8D900A7CE454}" type="presParOf" srcId="{08951617-8C7E-434F-A7AE-1DF3A14D4EF2}" destId="{847994C9-9783-4295-88E3-BE08A3FD7CC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1513E-AAEE-4F8B-A21F-6949C7F7802E}">
      <dsp:nvSpPr>
        <dsp:cNvPr id="0" name=""/>
        <dsp:cNvSpPr/>
      </dsp:nvSpPr>
      <dsp:spPr>
        <a:xfrm>
          <a:off x="759155" y="0"/>
          <a:ext cx="3027234" cy="302723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2677B7-8BDD-409F-86AA-0CBFEAE1253B}">
      <dsp:nvSpPr>
        <dsp:cNvPr id="0" name=""/>
        <dsp:cNvSpPr/>
      </dsp:nvSpPr>
      <dsp:spPr>
        <a:xfrm>
          <a:off x="2272772" y="304349"/>
          <a:ext cx="1967702" cy="7166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Materiales de pared </a:t>
          </a:r>
        </a:p>
      </dsp:txBody>
      <dsp:txXfrm>
        <a:off x="2307754" y="339331"/>
        <a:ext cx="1897738" cy="646639"/>
      </dsp:txXfrm>
    </dsp:sp>
    <dsp:sp modelId="{348D3C93-74FA-473A-984C-C2D6CE49D1A0}">
      <dsp:nvSpPr>
        <dsp:cNvPr id="0" name=""/>
        <dsp:cNvSpPr/>
      </dsp:nvSpPr>
      <dsp:spPr>
        <a:xfrm>
          <a:off x="2272772" y="1110527"/>
          <a:ext cx="1967702" cy="7166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Estabilidad de la emulsión</a:t>
          </a:r>
        </a:p>
      </dsp:txBody>
      <dsp:txXfrm>
        <a:off x="2307754" y="1145509"/>
        <a:ext cx="1897738" cy="646639"/>
      </dsp:txXfrm>
    </dsp:sp>
    <dsp:sp modelId="{143C434D-938F-4D99-8E29-98B5DA41D4D8}">
      <dsp:nvSpPr>
        <dsp:cNvPr id="0" name=""/>
        <dsp:cNvSpPr/>
      </dsp:nvSpPr>
      <dsp:spPr>
        <a:xfrm>
          <a:off x="2272772" y="1916706"/>
          <a:ext cx="1967702" cy="71660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Parámetros de secado por atomización</a:t>
          </a:r>
        </a:p>
      </dsp:txBody>
      <dsp:txXfrm>
        <a:off x="2307754" y="1951688"/>
        <a:ext cx="1897738" cy="6466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4E553C7-C453-4FED-A007-F9D0FD4809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DB1257E0-4D81-4857-AD30-B990F0C8EC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4384CE-3E59-44A3-B2DD-FDE79C9DF7CB}" type="datetimeFigureOut">
              <a:rPr lang="es-EC" smtClean="0"/>
              <a:t>8/3/2022</a:t>
            </a:fld>
            <a:endParaRPr lang="es-EC"/>
          </a:p>
        </p:txBody>
      </p:sp>
      <p:sp>
        <p:nvSpPr>
          <p:cNvPr id="4" name="Marcador de pie de página 3">
            <a:extLst>
              <a:ext uri="{FF2B5EF4-FFF2-40B4-BE49-F238E27FC236}">
                <a16:creationId xmlns:a16="http://schemas.microsoft.com/office/drawing/2014/main" id="{982FCDD0-E826-4079-BFA4-5599B5EAA2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a16="http://schemas.microsoft.com/office/drawing/2014/main" id="{E04F038C-6BB6-4C03-9CA4-42020E8907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CA36-7EA6-4AC3-AAE4-5E32729DC8F5}" type="slidenum">
              <a:rPr lang="es-EC" smtClean="0"/>
              <a:t>‹Nº›</a:t>
            </a:fld>
            <a:endParaRPr lang="es-EC"/>
          </a:p>
        </p:txBody>
      </p:sp>
    </p:spTree>
    <p:extLst>
      <p:ext uri="{BB962C8B-B14F-4D97-AF65-F5344CB8AC3E}">
        <p14:creationId xmlns:p14="http://schemas.microsoft.com/office/powerpoint/2010/main" val="999117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5F765-6011-451F-845E-BB705E8B696D}" type="datetimeFigureOut">
              <a:rPr lang="en-US" smtClean="0"/>
              <a:t>3/8/2022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9A7C1-1BC0-4446-AEA6-276DA271C763}" type="slidenum">
              <a:rPr lang="en-US" smtClean="0"/>
              <a:t>‹Nº›</a:t>
            </a:fld>
            <a:endParaRPr lang="en-US"/>
          </a:p>
        </p:txBody>
      </p:sp>
    </p:spTree>
    <p:extLst>
      <p:ext uri="{BB962C8B-B14F-4D97-AF65-F5344CB8AC3E}">
        <p14:creationId xmlns:p14="http://schemas.microsoft.com/office/powerpoint/2010/main" val="34904396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74576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 los resultados del </a:t>
            </a:r>
            <a:r>
              <a:rPr lang="es-EC" dirty="0" err="1"/>
              <a:t>AVONA</a:t>
            </a:r>
            <a:r>
              <a:rPr lang="es-EC" dirty="0"/>
              <a:t> anterior se utilizan las variables o factores para hacer los perfiles de predicción donde se va a mostrar los parámetros optimizados. El objetivo dela optimización es maximizar la eficiencia y el rendimiento, y minimizar la humedad. La línea roja muestra el valor del factor óptimo, mientras que la línea azul muestra el valor de la variable de respuesta obtenida de la optimización. </a:t>
            </a:r>
          </a:p>
        </p:txBody>
      </p:sp>
      <p:sp>
        <p:nvSpPr>
          <p:cNvPr id="4" name="Marcador de número de diapositiva 3"/>
          <p:cNvSpPr>
            <a:spLocks noGrp="1"/>
          </p:cNvSpPr>
          <p:nvPr>
            <p:ph type="sldNum" sz="quarter" idx="5"/>
          </p:nvPr>
        </p:nvSpPr>
        <p:spPr/>
        <p:txBody>
          <a:bodyPr/>
          <a:lstStyle/>
          <a:p>
            <a:fld id="{37B9A7C1-1BC0-4446-AEA6-276DA271C763}" type="slidenum">
              <a:rPr lang="en-US" smtClean="0"/>
              <a:t>22</a:t>
            </a:fld>
            <a:endParaRPr lang="en-US"/>
          </a:p>
        </p:txBody>
      </p:sp>
    </p:spTree>
    <p:extLst>
      <p:ext uri="{BB962C8B-B14F-4D97-AF65-F5344CB8AC3E}">
        <p14:creationId xmlns:p14="http://schemas.microsoft.com/office/powerpoint/2010/main" val="19102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Hubo </a:t>
            </a:r>
            <a:r>
              <a:rPr lang="es-EC" dirty="0" err="1"/>
              <a:t>particulas</a:t>
            </a:r>
            <a:r>
              <a:rPr lang="es-EC" dirty="0"/>
              <a:t> que presentaron defectos </a:t>
            </a:r>
          </a:p>
        </p:txBody>
      </p:sp>
      <p:sp>
        <p:nvSpPr>
          <p:cNvPr id="4" name="Marcador de número de diapositiva 3"/>
          <p:cNvSpPr>
            <a:spLocks noGrp="1"/>
          </p:cNvSpPr>
          <p:nvPr>
            <p:ph type="sldNum" sz="quarter" idx="5"/>
          </p:nvPr>
        </p:nvSpPr>
        <p:spPr/>
        <p:txBody>
          <a:bodyPr/>
          <a:lstStyle/>
          <a:p>
            <a:fld id="{37B9A7C1-1BC0-4446-AEA6-276DA271C763}" type="slidenum">
              <a:rPr lang="en-US" smtClean="0"/>
              <a:t>25</a:t>
            </a:fld>
            <a:endParaRPr lang="en-US"/>
          </a:p>
        </p:txBody>
      </p:sp>
    </p:spTree>
    <p:extLst>
      <p:ext uri="{BB962C8B-B14F-4D97-AF65-F5344CB8AC3E}">
        <p14:creationId xmlns:p14="http://schemas.microsoft.com/office/powerpoint/2010/main" val="91128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El mercado actual exige </a:t>
            </a:r>
          </a:p>
        </p:txBody>
      </p:sp>
      <p:sp>
        <p:nvSpPr>
          <p:cNvPr id="4" name="Marcador de número de diapositiva 3"/>
          <p:cNvSpPr>
            <a:spLocks noGrp="1"/>
          </p:cNvSpPr>
          <p:nvPr>
            <p:ph type="sldNum" sz="quarter" idx="5"/>
          </p:nvPr>
        </p:nvSpPr>
        <p:spPr/>
        <p:txBody>
          <a:bodyPr/>
          <a:lstStyle/>
          <a:p>
            <a:fld id="{37B9A7C1-1BC0-4446-AEA6-276DA271C763}" type="slidenum">
              <a:rPr lang="en-US" smtClean="0"/>
              <a:t>3</a:t>
            </a:fld>
            <a:endParaRPr lang="en-US"/>
          </a:p>
        </p:txBody>
      </p:sp>
    </p:spTree>
    <p:extLst>
      <p:ext uri="{BB962C8B-B14F-4D97-AF65-F5344CB8AC3E}">
        <p14:creationId xmlns:p14="http://schemas.microsoft.com/office/powerpoint/2010/main" val="73022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El secado por atomización es utilizado para la </a:t>
            </a:r>
            <a:r>
              <a:rPr lang="es-EC" dirty="0" err="1"/>
              <a:t>microenpsulación</a:t>
            </a:r>
            <a:r>
              <a:rPr lang="es-EC" dirty="0"/>
              <a:t> de varios compuestos como </a:t>
            </a:r>
          </a:p>
        </p:txBody>
      </p:sp>
      <p:sp>
        <p:nvSpPr>
          <p:cNvPr id="4" name="Marcador de número de diapositiva 3"/>
          <p:cNvSpPr>
            <a:spLocks noGrp="1"/>
          </p:cNvSpPr>
          <p:nvPr>
            <p:ph type="sldNum" sz="quarter" idx="5"/>
          </p:nvPr>
        </p:nvSpPr>
        <p:spPr/>
        <p:txBody>
          <a:bodyPr/>
          <a:lstStyle/>
          <a:p>
            <a:fld id="{37B9A7C1-1BC0-4446-AEA6-276DA271C763}" type="slidenum">
              <a:rPr lang="en-US" smtClean="0"/>
              <a:t>5</a:t>
            </a:fld>
            <a:endParaRPr lang="en-US"/>
          </a:p>
        </p:txBody>
      </p:sp>
    </p:spTree>
    <p:extLst>
      <p:ext uri="{BB962C8B-B14F-4D97-AF65-F5344CB8AC3E}">
        <p14:creationId xmlns:p14="http://schemas.microsoft.com/office/powerpoint/2010/main" val="355550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composición de la emulsión fue tomada de </a:t>
            </a:r>
            <a:r>
              <a:rPr lang="es-EC" dirty="0" err="1"/>
              <a:t>Ypug</a:t>
            </a:r>
            <a:r>
              <a:rPr lang="es-EC" dirty="0"/>
              <a:t> 2014, como se muestra en la tabla… </a:t>
            </a:r>
          </a:p>
        </p:txBody>
      </p:sp>
      <p:sp>
        <p:nvSpPr>
          <p:cNvPr id="4" name="Marcador de número de diapositiva 3"/>
          <p:cNvSpPr>
            <a:spLocks noGrp="1"/>
          </p:cNvSpPr>
          <p:nvPr>
            <p:ph type="sldNum" sz="quarter" idx="5"/>
          </p:nvPr>
        </p:nvSpPr>
        <p:spPr/>
        <p:txBody>
          <a:bodyPr/>
          <a:lstStyle/>
          <a:p>
            <a:fld id="{37B9A7C1-1BC0-4446-AEA6-276DA271C763}" type="slidenum">
              <a:rPr lang="en-US" smtClean="0"/>
              <a:t>9</a:t>
            </a:fld>
            <a:endParaRPr lang="en-US"/>
          </a:p>
        </p:txBody>
      </p:sp>
    </p:spTree>
    <p:extLst>
      <p:ext uri="{BB962C8B-B14F-4D97-AF65-F5344CB8AC3E}">
        <p14:creationId xmlns:p14="http://schemas.microsoft.com/office/powerpoint/2010/main" val="179902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Esta emulsión fue secada por un Spray </a:t>
            </a:r>
            <a:r>
              <a:rPr lang="es-EC" dirty="0" err="1"/>
              <a:t>Dryer</a:t>
            </a:r>
            <a:r>
              <a:rPr lang="es-EC" dirty="0"/>
              <a:t> marca </a:t>
            </a:r>
          </a:p>
        </p:txBody>
      </p:sp>
      <p:sp>
        <p:nvSpPr>
          <p:cNvPr id="4" name="Marcador de número de diapositiva 3"/>
          <p:cNvSpPr>
            <a:spLocks noGrp="1"/>
          </p:cNvSpPr>
          <p:nvPr>
            <p:ph type="sldNum" sz="quarter" idx="5"/>
          </p:nvPr>
        </p:nvSpPr>
        <p:spPr/>
        <p:txBody>
          <a:bodyPr/>
          <a:lstStyle/>
          <a:p>
            <a:fld id="{37B9A7C1-1BC0-4446-AEA6-276DA271C763}" type="slidenum">
              <a:rPr lang="en-US" smtClean="0"/>
              <a:t>11</a:t>
            </a:fld>
            <a:endParaRPr lang="en-US"/>
          </a:p>
        </p:txBody>
      </p:sp>
    </p:spTree>
    <p:extLst>
      <p:ext uri="{BB962C8B-B14F-4D97-AF65-F5344CB8AC3E}">
        <p14:creationId xmlns:p14="http://schemas.microsoft.com/office/powerpoint/2010/main" val="416023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Ahora en análisis estadístico. Para le optimización de los parámetros </a:t>
            </a:r>
          </a:p>
          <a:p>
            <a:r>
              <a:rPr lang="es-EC" dirty="0"/>
              <a:t>Los factores que se utilizaron </a:t>
            </a:r>
          </a:p>
          <a:p>
            <a:r>
              <a:rPr lang="es-EC" dirty="0"/>
              <a:t>Luego de obtener los parámetros </a:t>
            </a:r>
            <a:r>
              <a:rPr lang="es-EC" dirty="0" err="1"/>
              <a:t>optmizados</a:t>
            </a:r>
            <a:r>
              <a:rPr lang="es-EC" dirty="0"/>
              <a:t>, se hizo una última corrida para para comprobar la efectividad el método de superficie de respuesta. </a:t>
            </a:r>
          </a:p>
        </p:txBody>
      </p:sp>
      <p:sp>
        <p:nvSpPr>
          <p:cNvPr id="4" name="Marcador de número de diapositiva 3"/>
          <p:cNvSpPr>
            <a:spLocks noGrp="1"/>
          </p:cNvSpPr>
          <p:nvPr>
            <p:ph type="sldNum" sz="quarter" idx="5"/>
          </p:nvPr>
        </p:nvSpPr>
        <p:spPr/>
        <p:txBody>
          <a:bodyPr/>
          <a:lstStyle/>
          <a:p>
            <a:fld id="{37B9A7C1-1BC0-4446-AEA6-276DA271C763}" type="slidenum">
              <a:rPr lang="en-US" smtClean="0"/>
              <a:t>12</a:t>
            </a:fld>
            <a:endParaRPr lang="en-US"/>
          </a:p>
        </p:txBody>
      </p:sp>
    </p:spTree>
    <p:extLst>
      <p:ext uri="{BB962C8B-B14F-4D97-AF65-F5344CB8AC3E}">
        <p14:creationId xmlns:p14="http://schemas.microsoft.com/office/powerpoint/2010/main" val="294856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 emulsión obtenida permaneció .--- por 24h. </a:t>
            </a:r>
          </a:p>
          <a:p>
            <a:r>
              <a:rPr lang="es-EC" dirty="0"/>
              <a:t>Casanova y Cardona 2004, mencionan que esto sucede porque la emulsión está formada por caseinato y lecitina , y estos dos ingredientes tienen naturaleza anfipática </a:t>
            </a:r>
          </a:p>
          <a:p>
            <a:r>
              <a:rPr lang="es-EC" dirty="0"/>
              <a:t>Al lado derecho podemos ver los resultados de las corridas en términos de eficiencia, humedad y rendimiento, y estos resultados se discutirán a continuación </a:t>
            </a:r>
          </a:p>
        </p:txBody>
      </p:sp>
      <p:sp>
        <p:nvSpPr>
          <p:cNvPr id="4" name="Marcador de número de diapositiva 3"/>
          <p:cNvSpPr>
            <a:spLocks noGrp="1"/>
          </p:cNvSpPr>
          <p:nvPr>
            <p:ph type="sldNum" sz="quarter" idx="5"/>
          </p:nvPr>
        </p:nvSpPr>
        <p:spPr/>
        <p:txBody>
          <a:bodyPr/>
          <a:lstStyle/>
          <a:p>
            <a:fld id="{37B9A7C1-1BC0-4446-AEA6-276DA271C763}" type="slidenum">
              <a:rPr lang="en-US" smtClean="0"/>
              <a:t>17</a:t>
            </a:fld>
            <a:endParaRPr lang="en-US"/>
          </a:p>
        </p:txBody>
      </p:sp>
    </p:spTree>
    <p:extLst>
      <p:ext uri="{BB962C8B-B14F-4D97-AF65-F5344CB8AC3E}">
        <p14:creationId xmlns:p14="http://schemas.microsoft.com/office/powerpoint/2010/main" val="182956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Ahora, hablando específicamente de la eficiencia de microencapsulación, la eficiencia se define como el </a:t>
            </a:r>
            <a:r>
              <a:rPr lang="es-EC" dirty="0" err="1"/>
              <a:t>procentaje</a:t>
            </a:r>
            <a:r>
              <a:rPr lang="es-EC" dirty="0"/>
              <a:t>…. </a:t>
            </a:r>
          </a:p>
          <a:p>
            <a:endParaRPr lang="es-EC" dirty="0"/>
          </a:p>
        </p:txBody>
      </p:sp>
      <p:sp>
        <p:nvSpPr>
          <p:cNvPr id="4" name="Marcador de número de diapositiva 3"/>
          <p:cNvSpPr>
            <a:spLocks noGrp="1"/>
          </p:cNvSpPr>
          <p:nvPr>
            <p:ph type="sldNum" sz="quarter" idx="5"/>
          </p:nvPr>
        </p:nvSpPr>
        <p:spPr/>
        <p:txBody>
          <a:bodyPr/>
          <a:lstStyle/>
          <a:p>
            <a:fld id="{37B9A7C1-1BC0-4446-AEA6-276DA271C763}" type="slidenum">
              <a:rPr lang="en-US" smtClean="0"/>
              <a:t>18</a:t>
            </a:fld>
            <a:endParaRPr lang="en-US"/>
          </a:p>
        </p:txBody>
      </p:sp>
    </p:spTree>
    <p:extLst>
      <p:ext uri="{BB962C8B-B14F-4D97-AF65-F5344CB8AC3E}">
        <p14:creationId xmlns:p14="http://schemas.microsoft.com/office/powerpoint/2010/main" val="1111081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37B9A7C1-1BC0-4446-AEA6-276DA271C763}" type="slidenum">
              <a:rPr lang="en-US" smtClean="0"/>
              <a:t>20</a:t>
            </a:fld>
            <a:endParaRPr lang="en-US"/>
          </a:p>
        </p:txBody>
      </p:sp>
    </p:spTree>
    <p:extLst>
      <p:ext uri="{BB962C8B-B14F-4D97-AF65-F5344CB8AC3E}">
        <p14:creationId xmlns:p14="http://schemas.microsoft.com/office/powerpoint/2010/main" val="3528901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199"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t>FECHA ÚLTIMA REVISIÓN: 13/12/11</a:t>
            </a:r>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243954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2992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9410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extLst>
      <p:ext uri="{BB962C8B-B14F-4D97-AF65-F5344CB8AC3E}">
        <p14:creationId xmlns:p14="http://schemas.microsoft.com/office/powerpoint/2010/main" val="200284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s-EC"/>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3177421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C"/>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3385013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C"/>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1487355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r>
              <a:rPr lang="es-EC"/>
              <a:t>FECHA ÚLTIMA REVISIÓN: 13/12/11</a:t>
            </a:r>
            <a:endParaRPr lang="en-US"/>
          </a:p>
        </p:txBody>
      </p:sp>
      <p:sp>
        <p:nvSpPr>
          <p:cNvPr id="6" name="Footer Placeholder 5"/>
          <p:cNvSpPr>
            <a:spLocks noGrp="1"/>
          </p:cNvSpPr>
          <p:nvPr>
            <p:ph type="ftr" sz="quarter" idx="11"/>
          </p:nvPr>
        </p:nvSpPr>
        <p:spPr/>
        <p:txBody>
          <a:bodyPr/>
          <a:lstStyle/>
          <a:p>
            <a:r>
              <a:rPr lang="en-US"/>
              <a:t>CÓDIGO: SGC.DI.260</a:t>
            </a:r>
          </a:p>
        </p:txBody>
      </p:sp>
      <p:sp>
        <p:nvSpPr>
          <p:cNvPr id="7" name="Slide Number Placeholder 6"/>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59698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r>
              <a:rPr lang="es-EC"/>
              <a:t>FECHA ÚLTIMA REVISIÓN: 13/12/11</a:t>
            </a:r>
            <a:endParaRPr lang="en-US"/>
          </a:p>
        </p:txBody>
      </p:sp>
      <p:sp>
        <p:nvSpPr>
          <p:cNvPr id="8" name="Footer Placeholder 7"/>
          <p:cNvSpPr>
            <a:spLocks noGrp="1"/>
          </p:cNvSpPr>
          <p:nvPr>
            <p:ph type="ftr" sz="quarter" idx="11"/>
          </p:nvPr>
        </p:nvSpPr>
        <p:spPr/>
        <p:txBody>
          <a:bodyPr/>
          <a:lstStyle/>
          <a:p>
            <a:r>
              <a:rPr lang="en-US"/>
              <a:t>CÓDIGO: SGC.DI.260</a:t>
            </a:r>
          </a:p>
        </p:txBody>
      </p:sp>
      <p:sp>
        <p:nvSpPr>
          <p:cNvPr id="9" name="Slide Number Placeholder 8"/>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2055685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C"/>
              <a:t>FECHA ÚLTIMA REVISIÓN: 13/12/11</a:t>
            </a:r>
            <a:endParaRPr lang="en-US"/>
          </a:p>
        </p:txBody>
      </p:sp>
      <p:sp>
        <p:nvSpPr>
          <p:cNvPr id="4" name="Footer Placeholder 3"/>
          <p:cNvSpPr>
            <a:spLocks noGrp="1"/>
          </p:cNvSpPr>
          <p:nvPr>
            <p:ph type="ftr" sz="quarter" idx="11"/>
          </p:nvPr>
        </p:nvSpPr>
        <p:spPr/>
        <p:txBody>
          <a:bodyPr/>
          <a:lstStyle/>
          <a:p>
            <a:r>
              <a:rPr lang="en-US"/>
              <a:t>CÓDIGO: SGC.DI.260</a:t>
            </a:r>
          </a:p>
        </p:txBody>
      </p:sp>
      <p:sp>
        <p:nvSpPr>
          <p:cNvPr id="5" name="Slide Number Placeholder 4"/>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147899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C"/>
              <a:t>FECHA ÚLTIMA REVISIÓN: 13/12/11</a:t>
            </a:r>
            <a:endParaRPr lang="en-US"/>
          </a:p>
        </p:txBody>
      </p:sp>
      <p:sp>
        <p:nvSpPr>
          <p:cNvPr id="3" name="Footer Placeholder 2"/>
          <p:cNvSpPr>
            <a:spLocks noGrp="1"/>
          </p:cNvSpPr>
          <p:nvPr>
            <p:ph type="ftr" sz="quarter" idx="11"/>
          </p:nvPr>
        </p:nvSpPr>
        <p:spPr/>
        <p:txBody>
          <a:bodyPr/>
          <a:lstStyle/>
          <a:p>
            <a:r>
              <a:rPr lang="en-US"/>
              <a:t>CÓDIGO: SGC.DI.260</a:t>
            </a:r>
          </a:p>
        </p:txBody>
      </p:sp>
      <p:sp>
        <p:nvSpPr>
          <p:cNvPr id="4" name="Slide Number Placeholder 3"/>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398223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1796834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s-EC"/>
              <a:t>FECHA ÚLTIMA REVISIÓN: 13/12/11</a:t>
            </a:r>
            <a:endParaRPr lang="en-US"/>
          </a:p>
        </p:txBody>
      </p:sp>
      <p:sp>
        <p:nvSpPr>
          <p:cNvPr id="6" name="Footer Placeholder 5"/>
          <p:cNvSpPr>
            <a:spLocks noGrp="1"/>
          </p:cNvSpPr>
          <p:nvPr>
            <p:ph type="ftr" sz="quarter" idx="11"/>
          </p:nvPr>
        </p:nvSpPr>
        <p:spPr/>
        <p:txBody>
          <a:bodyPr/>
          <a:lstStyle/>
          <a:p>
            <a:r>
              <a:rPr lang="en-US"/>
              <a:t>CÓDIGO: SGC.DI.260</a:t>
            </a:r>
          </a:p>
        </p:txBody>
      </p:sp>
      <p:sp>
        <p:nvSpPr>
          <p:cNvPr id="7" name="Slide Number Placeholder 6"/>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2450766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s-EC"/>
              <a:t>FECHA ÚLTIMA REVISIÓN: 13/12/11</a:t>
            </a:r>
            <a:endParaRPr lang="en-US"/>
          </a:p>
        </p:txBody>
      </p:sp>
      <p:sp>
        <p:nvSpPr>
          <p:cNvPr id="6" name="Footer Placeholder 5"/>
          <p:cNvSpPr>
            <a:spLocks noGrp="1"/>
          </p:cNvSpPr>
          <p:nvPr>
            <p:ph type="ftr" sz="quarter" idx="11"/>
          </p:nvPr>
        </p:nvSpPr>
        <p:spPr/>
        <p:txBody>
          <a:bodyPr/>
          <a:lstStyle/>
          <a:p>
            <a:r>
              <a:rPr lang="en-US"/>
              <a:t>CÓDIGO: SGC.DI.260</a:t>
            </a:r>
          </a:p>
        </p:txBody>
      </p:sp>
      <p:sp>
        <p:nvSpPr>
          <p:cNvPr id="7" name="Slide Number Placeholder 6"/>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2221724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C"/>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2739444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C"/>
              <a:t>FECHA ÚLTIMA REVISIÓN: 13/12/11</a:t>
            </a:r>
            <a:endParaRPr lang="en-US"/>
          </a:p>
        </p:txBody>
      </p:sp>
      <p:sp>
        <p:nvSpPr>
          <p:cNvPr id="5" name="Footer Placeholder 4"/>
          <p:cNvSpPr>
            <a:spLocks noGrp="1"/>
          </p:cNvSpPr>
          <p:nvPr>
            <p:ph type="ftr" sz="quarter" idx="11"/>
          </p:nvPr>
        </p:nvSpPr>
        <p:spPr/>
        <p:txBody>
          <a:bodyPr/>
          <a:lstStyle/>
          <a:p>
            <a:r>
              <a:rPr lang="en-US"/>
              <a:t>CÓDIGO: SGC.DI.260</a:t>
            </a:r>
          </a:p>
        </p:txBody>
      </p:sp>
      <p:sp>
        <p:nvSpPr>
          <p:cNvPr id="6" name="Slide Number Placeholder 5"/>
          <p:cNvSpPr>
            <a:spLocks noGrp="1"/>
          </p:cNvSpPr>
          <p:nvPr>
            <p:ph type="sldNum" sz="quarter" idx="12"/>
          </p:nvPr>
        </p:nvSpPr>
        <p:spPr/>
        <p:txBody>
          <a:bodyPr/>
          <a:lstStyle/>
          <a:p>
            <a:fld id="{DF1E7AFE-2674-4808-8DF1-F6454AB5A33F}" type="slidenum">
              <a:rPr lang="en-US" smtClean="0"/>
              <a:t>‹Nº›</a:t>
            </a:fld>
            <a:endParaRPr lang="en-US"/>
          </a:p>
        </p:txBody>
      </p:sp>
    </p:spTree>
    <p:extLst>
      <p:ext uri="{BB962C8B-B14F-4D97-AF65-F5344CB8AC3E}">
        <p14:creationId xmlns:p14="http://schemas.microsoft.com/office/powerpoint/2010/main" val="4029551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223"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8"/>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t>FECHA ÚLTIMA REVISIÓN: 13/12/11</a:t>
            </a:r>
            <a:endParaRPr lang="es-EC" dirty="0"/>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20322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22456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1942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6872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87327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9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68894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03090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t>FECHA ÚLTIMA REVISIÓN: 13/12/11</a:t>
            </a:r>
            <a:endParaRPr lang="es-EC" dirty="0"/>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3202650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C"/>
              <a:t>FECHA ÚLTIMA REVISIÓN: 13/12/11</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CÓDIGO: SGC.DI.260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E7AFE-2674-4808-8DF1-F6454AB5A33F}" type="slidenum">
              <a:rPr lang="en-US" smtClean="0"/>
              <a:t>‹Nº›</a:t>
            </a:fld>
            <a:endParaRPr lang="en-US"/>
          </a:p>
        </p:txBody>
      </p:sp>
    </p:spTree>
    <p:extLst>
      <p:ext uri="{BB962C8B-B14F-4D97-AF65-F5344CB8AC3E}">
        <p14:creationId xmlns:p14="http://schemas.microsoft.com/office/powerpoint/2010/main" val="6341787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1.png"/><Relationship Id="rId2" Type="http://schemas.openxmlformats.org/officeDocument/2006/relationships/image" Target="../media/image55.jpeg"/><Relationship Id="rId1" Type="http://schemas.openxmlformats.org/officeDocument/2006/relationships/slideLayout" Target="../slideLayouts/slideLayout1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67.png"/><Relationship Id="rId2"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3.jpe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8.png"/><Relationship Id="rId7" Type="http://schemas.openxmlformats.org/officeDocument/2006/relationships/image" Target="../media/image58.jpeg"/><Relationship Id="rId2"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67.jpe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 Id="rId9"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4"/>
          </p:nvPr>
        </p:nvSpPr>
        <p:spPr/>
        <p:txBody>
          <a:bodyPr/>
          <a:lstStyle/>
          <a:p>
            <a:r>
              <a:rPr lang="es-EC" b="1">
                <a:latin typeface="Arial" panose="020B0604020202020204" pitchFamily="34" charset="0"/>
                <a:cs typeface="Arial" panose="020B0604020202020204" pitchFamily="34" charset="0"/>
              </a:rPr>
              <a:t>VERSIÓN: </a:t>
            </a:r>
            <a:r>
              <a:rPr lang="es-EC">
                <a:latin typeface="Arial" panose="020B0604020202020204" pitchFamily="34" charset="0"/>
                <a:cs typeface="Arial" panose="020B0604020202020204" pitchFamily="34" charset="0"/>
              </a:rPr>
              <a:t>1.0</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376" y="0"/>
            <a:ext cx="978938" cy="1012694"/>
          </a:xfrm>
          <a:prstGeom prst="rect">
            <a:avLst/>
          </a:prstGeom>
        </p:spPr>
      </p:pic>
      <p:sp>
        <p:nvSpPr>
          <p:cNvPr id="3" name="CuadroTexto 2"/>
          <p:cNvSpPr txBox="1"/>
          <p:nvPr/>
        </p:nvSpPr>
        <p:spPr>
          <a:xfrm>
            <a:off x="1390918" y="1012695"/>
            <a:ext cx="10191482" cy="2400657"/>
          </a:xfrm>
          <a:prstGeom prst="rect">
            <a:avLst/>
          </a:prstGeom>
          <a:noFill/>
        </p:spPr>
        <p:txBody>
          <a:bodyPr wrap="square" rtlCol="0">
            <a:spAutoFit/>
          </a:bodyPr>
          <a:lstStyle/>
          <a:p>
            <a:pPr algn="ctr"/>
            <a:r>
              <a:rPr lang="es-EC" sz="2000" b="1" dirty="0">
                <a:latin typeface="Arial" panose="020B0604020202020204" pitchFamily="34" charset="0"/>
                <a:cs typeface="Arial" panose="020B0604020202020204" pitchFamily="34" charset="0"/>
              </a:rPr>
              <a:t>DEPARTAMENTO DE CIENCIAS DE LA VIDA Y DE LA AGRICULTURA</a:t>
            </a:r>
          </a:p>
          <a:p>
            <a:pPr algn="ctr"/>
            <a:r>
              <a:rPr lang="es-EC" sz="2000" b="1" dirty="0">
                <a:latin typeface="Arial" panose="020B0604020202020204" pitchFamily="34" charset="0"/>
                <a:cs typeface="Arial" panose="020B0604020202020204" pitchFamily="34" charset="0"/>
              </a:rPr>
              <a:t>CARRERA DE INGENIERÍA EN BIOTECNOLOGÍA</a:t>
            </a:r>
          </a:p>
          <a:p>
            <a:pPr algn="ctr"/>
            <a:endParaRPr lang="es-EC" b="1" dirty="0">
              <a:latin typeface="Arial" panose="020B0604020202020204" pitchFamily="34" charset="0"/>
              <a:cs typeface="Arial" panose="020B0604020202020204" pitchFamily="34" charset="0"/>
            </a:endParaRPr>
          </a:p>
          <a:p>
            <a:pPr algn="ctr"/>
            <a:endParaRPr lang="es-EC" sz="2000" b="1" dirty="0">
              <a:latin typeface="Arial" panose="020B0604020202020204" pitchFamily="34" charset="0"/>
              <a:cs typeface="Arial" panose="020B0604020202020204" pitchFamily="34" charset="0"/>
            </a:endParaRPr>
          </a:p>
          <a:p>
            <a:pPr algn="ctr"/>
            <a:r>
              <a:rPr lang="es-EC" sz="2000" b="1" dirty="0">
                <a:latin typeface="Arial" panose="020B0604020202020204" pitchFamily="34" charset="0"/>
                <a:cs typeface="Arial" panose="020B0604020202020204" pitchFamily="34" charset="0"/>
              </a:rPr>
              <a:t>“</a:t>
            </a:r>
            <a:r>
              <a:rPr lang="es-EC" sz="2400" b="1" dirty="0">
                <a:effectLst/>
                <a:latin typeface="Arial" panose="020B0604020202020204" pitchFamily="34" charset="0"/>
                <a:ea typeface="Calibri" panose="020F0502020204030204" pitchFamily="34" charset="0"/>
                <a:cs typeface="Times New Roman" panose="02020603050405020304" pitchFamily="18" charset="0"/>
              </a:rPr>
              <a:t>Microencapsulación de una mezcla de aceite de palma, palmiste y estearina de palma (</a:t>
            </a:r>
            <a:r>
              <a:rPr lang="es-EC" sz="2400" b="1" i="1" dirty="0" err="1">
                <a:effectLst/>
                <a:latin typeface="Arial" panose="020B0604020202020204" pitchFamily="34" charset="0"/>
                <a:ea typeface="Calibri" panose="020F0502020204030204" pitchFamily="34" charset="0"/>
                <a:cs typeface="Times New Roman" panose="02020603050405020304" pitchFamily="18" charset="0"/>
              </a:rPr>
              <a:t>Elaeis</a:t>
            </a:r>
            <a:r>
              <a:rPr lang="es-EC" sz="2400" b="1" i="1" dirty="0">
                <a:effectLst/>
                <a:latin typeface="Arial" panose="020B0604020202020204" pitchFamily="34" charset="0"/>
                <a:ea typeface="Calibri" panose="020F0502020204030204" pitchFamily="34" charset="0"/>
                <a:cs typeface="Times New Roman" panose="02020603050405020304" pitchFamily="18" charset="0"/>
              </a:rPr>
              <a:t> </a:t>
            </a:r>
            <a:r>
              <a:rPr lang="es-EC" sz="2400" b="1" i="1" dirty="0" err="1">
                <a:effectLst/>
                <a:latin typeface="Arial" panose="020B0604020202020204" pitchFamily="34" charset="0"/>
                <a:ea typeface="Calibri" panose="020F0502020204030204" pitchFamily="34" charset="0"/>
                <a:cs typeface="Times New Roman" panose="02020603050405020304" pitchFamily="18" charset="0"/>
              </a:rPr>
              <a:t>guineensis</a:t>
            </a:r>
            <a:r>
              <a:rPr lang="es-EC" sz="2400" b="1" dirty="0">
                <a:effectLst/>
                <a:latin typeface="Arial" panose="020B0604020202020204" pitchFamily="34" charset="0"/>
                <a:ea typeface="Calibri" panose="020F0502020204030204" pitchFamily="34" charset="0"/>
                <a:cs typeface="Times New Roman" panose="02020603050405020304" pitchFamily="18" charset="0"/>
              </a:rPr>
              <a:t>) mediante el método de secado por atomización”</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2389538" y="3722009"/>
            <a:ext cx="8208912" cy="584775"/>
          </a:xfrm>
          <a:prstGeom prst="rect">
            <a:avLst/>
          </a:prstGeom>
          <a:noFill/>
        </p:spPr>
        <p:txBody>
          <a:bodyPr wrap="square" rtlCol="0">
            <a:spAutoFit/>
          </a:bodyPr>
          <a:lstStyle/>
          <a:p>
            <a:pPr algn="ctr"/>
            <a:r>
              <a:rPr lang="es-EC" sz="1600" b="1" dirty="0">
                <a:latin typeface="Arial" panose="020B0604020202020204" pitchFamily="34" charset="0"/>
                <a:cs typeface="Arial" panose="020B0604020202020204" pitchFamily="34" charset="0"/>
              </a:rPr>
              <a:t>Elaborado por</a:t>
            </a:r>
          </a:p>
          <a:p>
            <a:pPr algn="ctr"/>
            <a:r>
              <a:rPr lang="es-EC" sz="1600" dirty="0">
                <a:latin typeface="Arial" panose="020B0604020202020204" pitchFamily="34" charset="0"/>
                <a:cs typeface="Arial" panose="020B0604020202020204" pitchFamily="34" charset="0"/>
              </a:rPr>
              <a:t>Víctor Francisco Criollo </a:t>
            </a:r>
            <a:r>
              <a:rPr lang="es-EC" sz="1600" dirty="0" err="1">
                <a:latin typeface="Arial" panose="020B0604020202020204" pitchFamily="34" charset="0"/>
                <a:cs typeface="Arial" panose="020B0604020202020204" pitchFamily="34" charset="0"/>
              </a:rPr>
              <a:t>Lugmaña</a:t>
            </a:r>
            <a:endParaRPr lang="es-EC" sz="1600" dirty="0">
              <a:latin typeface="Arial" panose="020B0604020202020204" pitchFamily="34" charset="0"/>
              <a:cs typeface="Arial" panose="020B0604020202020204" pitchFamily="34" charset="0"/>
            </a:endParaRPr>
          </a:p>
        </p:txBody>
      </p:sp>
      <p:sp>
        <p:nvSpPr>
          <p:cNvPr id="8" name="Rectángulo 7"/>
          <p:cNvSpPr/>
          <p:nvPr/>
        </p:nvSpPr>
        <p:spPr>
          <a:xfrm>
            <a:off x="4786790" y="5137921"/>
            <a:ext cx="3414408" cy="338554"/>
          </a:xfrm>
          <a:prstGeom prst="rect">
            <a:avLst/>
          </a:prstGeom>
        </p:spPr>
        <p:txBody>
          <a:bodyPr wrap="square">
            <a:spAutoFit/>
          </a:bodyPr>
          <a:lstStyle/>
          <a:p>
            <a:pPr algn="ctr"/>
            <a:r>
              <a:rPr lang="es-ES" sz="1600" dirty="0">
                <a:latin typeface="Arial" panose="020B0604020202020204" pitchFamily="34" charset="0"/>
                <a:cs typeface="Arial" panose="020B0604020202020204" pitchFamily="34" charset="0"/>
              </a:rPr>
              <a:t>Sangolquí – Febrero 2022</a:t>
            </a:r>
          </a:p>
        </p:txBody>
      </p:sp>
      <p:sp>
        <p:nvSpPr>
          <p:cNvPr id="9" name="Rectángulo 8"/>
          <p:cNvSpPr/>
          <p:nvPr/>
        </p:nvSpPr>
        <p:spPr>
          <a:xfrm>
            <a:off x="4951623" y="4429965"/>
            <a:ext cx="3070071" cy="584775"/>
          </a:xfrm>
          <a:prstGeom prst="rect">
            <a:avLst/>
          </a:prstGeom>
        </p:spPr>
        <p:txBody>
          <a:bodyPr wrap="none">
            <a:spAutoFit/>
          </a:bodyPr>
          <a:lstStyle/>
          <a:p>
            <a:pPr algn="ctr"/>
            <a:r>
              <a:rPr lang="es-EC" sz="1600" b="1" dirty="0">
                <a:latin typeface="Arial" panose="020B0604020202020204" pitchFamily="34" charset="0"/>
                <a:cs typeface="Arial" panose="020B0604020202020204" pitchFamily="34" charset="0"/>
              </a:rPr>
              <a:t>Director del proyecto</a:t>
            </a:r>
          </a:p>
          <a:p>
            <a:pPr algn="ctr"/>
            <a:r>
              <a:rPr lang="es-EC" sz="1600" dirty="0">
                <a:latin typeface="Arial" panose="020B0604020202020204" pitchFamily="34" charset="0"/>
                <a:cs typeface="Arial" panose="020B0604020202020204" pitchFamily="34" charset="0"/>
              </a:rPr>
              <a:t>Ing. Hernán Patricio Paz Riofrío</a:t>
            </a:r>
          </a:p>
        </p:txBody>
      </p:sp>
    </p:spTree>
    <p:extLst>
      <p:ext uri="{BB962C8B-B14F-4D97-AF65-F5344CB8AC3E}">
        <p14:creationId xmlns:p14="http://schemas.microsoft.com/office/powerpoint/2010/main" val="311197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CC74ED0F-8540-4F55-A32D-14612CEB9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2847" y="4618283"/>
            <a:ext cx="1377755" cy="1377755"/>
          </a:xfrm>
          <a:prstGeom prst="rect">
            <a:avLst/>
          </a:prstGeom>
        </p:spPr>
      </p:pic>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824949" y="536412"/>
            <a:ext cx="4112811"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Preparación de la emulsión</a:t>
            </a:r>
            <a:endParaRPr lang="es-EC" sz="2000" b="1" dirty="0">
              <a:solidFill>
                <a:schemeClr val="tx1">
                  <a:lumMod val="95000"/>
                  <a:lumOff val="5000"/>
                </a:schemeClr>
              </a:solidFill>
            </a:endParaRPr>
          </a:p>
        </p:txBody>
      </p:sp>
      <p:sp>
        <p:nvSpPr>
          <p:cNvPr id="11" name="CuadroTexto 10">
            <a:extLst>
              <a:ext uri="{FF2B5EF4-FFF2-40B4-BE49-F238E27FC236}">
                <a16:creationId xmlns:a16="http://schemas.microsoft.com/office/drawing/2014/main" id="{EFA2496B-3793-4A4F-A0D8-ABE82446CB61}"/>
              </a:ext>
            </a:extLst>
          </p:cNvPr>
          <p:cNvSpPr txBox="1"/>
          <p:nvPr/>
        </p:nvSpPr>
        <p:spPr>
          <a:xfrm>
            <a:off x="609600" y="6381075"/>
            <a:ext cx="1141979" cy="276999"/>
          </a:xfrm>
          <a:prstGeom prst="rect">
            <a:avLst/>
          </a:prstGeom>
          <a:noFill/>
        </p:spPr>
        <p:txBody>
          <a:bodyPr wrap="none" rtlCol="0">
            <a:spAutoFit/>
          </a:bodyPr>
          <a:lstStyle/>
          <a:p>
            <a:r>
              <a:rPr lang="en-US" sz="1200" dirty="0"/>
              <a:t>(Young, 2014)</a:t>
            </a:r>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441146" cy="369332"/>
          </a:xfrm>
          <a:prstGeom prst="rect">
            <a:avLst/>
          </a:prstGeom>
          <a:noFill/>
        </p:spPr>
        <p:txBody>
          <a:bodyPr wrap="none" rtlCol="0">
            <a:spAutoFit/>
          </a:bodyPr>
          <a:lstStyle/>
          <a:p>
            <a:r>
              <a:rPr lang="es-ES" dirty="0"/>
              <a:t>10</a:t>
            </a:r>
            <a:endParaRPr lang="es-EC" dirty="0"/>
          </a:p>
        </p:txBody>
      </p:sp>
      <p:pic>
        <p:nvPicPr>
          <p:cNvPr id="6146" name="Picture 2" descr="Los 3 Chanchitos Manteca Vegetal 1 lb - Ronald Supermercados">
            <a:extLst>
              <a:ext uri="{FF2B5EF4-FFF2-40B4-BE49-F238E27FC236}">
                <a16:creationId xmlns:a16="http://schemas.microsoft.com/office/drawing/2014/main" id="{D5919C29-A4C4-4CF5-8AED-4CD9EFC523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0432" y="4443115"/>
            <a:ext cx="1252318" cy="125231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hina La maltodextrina de grado alimentario de 10-15 – Comprar  Malto-Dextrin en es.made-in-china.com">
            <a:extLst>
              <a:ext uri="{FF2B5EF4-FFF2-40B4-BE49-F238E27FC236}">
                <a16:creationId xmlns:a16="http://schemas.microsoft.com/office/drawing/2014/main" id="{7C88AD97-023C-42ED-BCD2-DD223282B59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15" b="4252"/>
          <a:stretch/>
        </p:blipFill>
        <p:spPr bwMode="auto">
          <a:xfrm>
            <a:off x="2380432" y="1219294"/>
            <a:ext cx="1252318" cy="10010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ASEÍNATO DE SODIO - Todo Para: Guía de Proveedores :: Revista IAlimentos  de la industria de alimentos en Colombia">
            <a:extLst>
              <a:ext uri="{FF2B5EF4-FFF2-40B4-BE49-F238E27FC236}">
                <a16:creationId xmlns:a16="http://schemas.microsoft.com/office/drawing/2014/main" id="{B0EA7EA6-04FF-4F7F-9575-349BFFF624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483" r="24390"/>
          <a:stretch/>
        </p:blipFill>
        <p:spPr bwMode="auto">
          <a:xfrm>
            <a:off x="2457073" y="2613481"/>
            <a:ext cx="1175677" cy="135951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F9002B0-8F63-4FD3-850B-763CD9EA1C9E}"/>
              </a:ext>
            </a:extLst>
          </p:cNvPr>
          <p:cNvSpPr txBox="1"/>
          <p:nvPr/>
        </p:nvSpPr>
        <p:spPr>
          <a:xfrm>
            <a:off x="2166305" y="2250549"/>
            <a:ext cx="1757212" cy="307777"/>
          </a:xfrm>
          <a:prstGeom prst="rect">
            <a:avLst/>
          </a:prstGeom>
          <a:noFill/>
        </p:spPr>
        <p:txBody>
          <a:bodyPr wrap="none" rtlCol="0">
            <a:spAutoFit/>
          </a:bodyPr>
          <a:lstStyle/>
          <a:p>
            <a:r>
              <a:rPr lang="es-EC" sz="1400" dirty="0"/>
              <a:t>Maltodextrina 19DE</a:t>
            </a:r>
          </a:p>
        </p:txBody>
      </p:sp>
      <p:sp>
        <p:nvSpPr>
          <p:cNvPr id="19" name="CuadroTexto 18">
            <a:extLst>
              <a:ext uri="{FF2B5EF4-FFF2-40B4-BE49-F238E27FC236}">
                <a16:creationId xmlns:a16="http://schemas.microsoft.com/office/drawing/2014/main" id="{BD7649C4-5C44-4B5D-8ED3-29D63C24C054}"/>
              </a:ext>
            </a:extLst>
          </p:cNvPr>
          <p:cNvSpPr txBox="1"/>
          <p:nvPr/>
        </p:nvSpPr>
        <p:spPr>
          <a:xfrm>
            <a:off x="2127985" y="3972991"/>
            <a:ext cx="1717137" cy="307777"/>
          </a:xfrm>
          <a:prstGeom prst="rect">
            <a:avLst/>
          </a:prstGeom>
          <a:noFill/>
        </p:spPr>
        <p:txBody>
          <a:bodyPr wrap="none" rtlCol="0">
            <a:spAutoFit/>
          </a:bodyPr>
          <a:lstStyle/>
          <a:p>
            <a:r>
              <a:rPr lang="es-EC" sz="1400" dirty="0"/>
              <a:t>Caseinato de sodio</a:t>
            </a:r>
          </a:p>
        </p:txBody>
      </p:sp>
      <p:pic>
        <p:nvPicPr>
          <p:cNvPr id="7174" name="Picture 6" descr="Licuadora Industrial LAR-25 - GASTRO CORP">
            <a:extLst>
              <a:ext uri="{FF2B5EF4-FFF2-40B4-BE49-F238E27FC236}">
                <a16:creationId xmlns:a16="http://schemas.microsoft.com/office/drawing/2014/main" id="{F7114B81-0BD3-40B7-A98E-D17E3FF129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896" r="24865"/>
          <a:stretch/>
        </p:blipFill>
        <p:spPr bwMode="auto">
          <a:xfrm>
            <a:off x="5086198" y="1308649"/>
            <a:ext cx="1103187" cy="2404569"/>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BE6B2EF4-3601-4E43-8A5C-1662623A38E5}"/>
              </a:ext>
            </a:extLst>
          </p:cNvPr>
          <p:cNvSpPr txBox="1"/>
          <p:nvPr/>
        </p:nvSpPr>
        <p:spPr>
          <a:xfrm>
            <a:off x="5105555" y="3585707"/>
            <a:ext cx="1103187" cy="307777"/>
          </a:xfrm>
          <a:prstGeom prst="rect">
            <a:avLst/>
          </a:prstGeom>
          <a:noFill/>
        </p:spPr>
        <p:txBody>
          <a:bodyPr wrap="none" rtlCol="0">
            <a:spAutoFit/>
          </a:bodyPr>
          <a:lstStyle/>
          <a:p>
            <a:r>
              <a:rPr lang="es-EC" sz="1400" dirty="0"/>
              <a:t>Agua, 60°C</a:t>
            </a:r>
          </a:p>
        </p:txBody>
      </p:sp>
      <p:sp>
        <p:nvSpPr>
          <p:cNvPr id="16" name="Flecha: a la derecha 15">
            <a:extLst>
              <a:ext uri="{FF2B5EF4-FFF2-40B4-BE49-F238E27FC236}">
                <a16:creationId xmlns:a16="http://schemas.microsoft.com/office/drawing/2014/main" id="{CB532817-88D9-48BF-80BD-FC1EAB744501}"/>
              </a:ext>
            </a:extLst>
          </p:cNvPr>
          <p:cNvSpPr/>
          <p:nvPr/>
        </p:nvSpPr>
        <p:spPr>
          <a:xfrm rot="2297332">
            <a:off x="4060038" y="2016461"/>
            <a:ext cx="872976"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lecha: a la derecha 28">
            <a:extLst>
              <a:ext uri="{FF2B5EF4-FFF2-40B4-BE49-F238E27FC236}">
                <a16:creationId xmlns:a16="http://schemas.microsoft.com/office/drawing/2014/main" id="{A2C43F30-968D-40AB-B54B-016155030002}"/>
              </a:ext>
            </a:extLst>
          </p:cNvPr>
          <p:cNvSpPr/>
          <p:nvPr/>
        </p:nvSpPr>
        <p:spPr>
          <a:xfrm rot="19794380">
            <a:off x="4044503" y="2971727"/>
            <a:ext cx="872976"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Flecha: a la derecha 29">
            <a:extLst>
              <a:ext uri="{FF2B5EF4-FFF2-40B4-BE49-F238E27FC236}">
                <a16:creationId xmlns:a16="http://schemas.microsoft.com/office/drawing/2014/main" id="{DEA4054A-1E5F-48DE-A5AC-B83E28A9F195}"/>
              </a:ext>
            </a:extLst>
          </p:cNvPr>
          <p:cNvSpPr/>
          <p:nvPr/>
        </p:nvSpPr>
        <p:spPr>
          <a:xfrm>
            <a:off x="4000349" y="4915385"/>
            <a:ext cx="872976"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176" name="Picture 8" descr="Olla Abierta PNG transparente - StickPNG">
            <a:extLst>
              <a:ext uri="{FF2B5EF4-FFF2-40B4-BE49-F238E27FC236}">
                <a16:creationId xmlns:a16="http://schemas.microsoft.com/office/drawing/2014/main" id="{C7F31511-19DB-4456-A854-6BFCE7D80B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2847" y="3972991"/>
            <a:ext cx="1377755" cy="1377755"/>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7104309B-4AD7-49AE-9E12-9F7D6F833DC0}"/>
              </a:ext>
            </a:extLst>
          </p:cNvPr>
          <p:cNvSpPr txBox="1"/>
          <p:nvPr/>
        </p:nvSpPr>
        <p:spPr>
          <a:xfrm>
            <a:off x="4856758" y="5842149"/>
            <a:ext cx="1609736" cy="307777"/>
          </a:xfrm>
          <a:prstGeom prst="rect">
            <a:avLst/>
          </a:prstGeom>
          <a:noFill/>
        </p:spPr>
        <p:txBody>
          <a:bodyPr wrap="none" rtlCol="0">
            <a:spAutoFit/>
          </a:bodyPr>
          <a:lstStyle/>
          <a:p>
            <a:r>
              <a:rPr lang="es-EC" sz="1400" dirty="0"/>
              <a:t>Baño maría, 50°C</a:t>
            </a:r>
          </a:p>
        </p:txBody>
      </p:sp>
      <p:sp>
        <p:nvSpPr>
          <p:cNvPr id="40" name="CuadroTexto 39">
            <a:extLst>
              <a:ext uri="{FF2B5EF4-FFF2-40B4-BE49-F238E27FC236}">
                <a16:creationId xmlns:a16="http://schemas.microsoft.com/office/drawing/2014/main" id="{166AADE1-8EAC-4E83-A06F-45C90FBC0E80}"/>
              </a:ext>
            </a:extLst>
          </p:cNvPr>
          <p:cNvSpPr txBox="1"/>
          <p:nvPr/>
        </p:nvSpPr>
        <p:spPr>
          <a:xfrm>
            <a:off x="6586955" y="3865269"/>
            <a:ext cx="1303056" cy="523220"/>
          </a:xfrm>
          <a:prstGeom prst="rect">
            <a:avLst/>
          </a:prstGeom>
          <a:noFill/>
        </p:spPr>
        <p:txBody>
          <a:bodyPr wrap="square" rtlCol="0">
            <a:spAutoFit/>
          </a:bodyPr>
          <a:lstStyle/>
          <a:p>
            <a:r>
              <a:rPr lang="es-EC" sz="1400" dirty="0"/>
              <a:t>Lecitina </a:t>
            </a:r>
          </a:p>
          <a:p>
            <a:r>
              <a:rPr lang="es-EC" sz="1400" dirty="0"/>
              <a:t>de soya</a:t>
            </a:r>
          </a:p>
        </p:txBody>
      </p:sp>
      <p:sp>
        <p:nvSpPr>
          <p:cNvPr id="41" name="Flecha: a la derecha 40">
            <a:extLst>
              <a:ext uri="{FF2B5EF4-FFF2-40B4-BE49-F238E27FC236}">
                <a16:creationId xmlns:a16="http://schemas.microsoft.com/office/drawing/2014/main" id="{AF9A577E-59CD-45BF-A207-F7BF30B16E97}"/>
              </a:ext>
            </a:extLst>
          </p:cNvPr>
          <p:cNvSpPr/>
          <p:nvPr/>
        </p:nvSpPr>
        <p:spPr>
          <a:xfrm>
            <a:off x="6365507" y="2377248"/>
            <a:ext cx="872976"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2" name="Picture 6" descr="Licuadora Industrial LAR-25 - GASTRO CORP">
            <a:extLst>
              <a:ext uri="{FF2B5EF4-FFF2-40B4-BE49-F238E27FC236}">
                <a16:creationId xmlns:a16="http://schemas.microsoft.com/office/drawing/2014/main" id="{52635D8F-789A-4FE3-BBF9-C13A5216E31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896" r="24865"/>
          <a:stretch/>
        </p:blipFill>
        <p:spPr bwMode="auto">
          <a:xfrm>
            <a:off x="7488116" y="1351660"/>
            <a:ext cx="1103187" cy="2404569"/>
          </a:xfrm>
          <a:prstGeom prst="rect">
            <a:avLst/>
          </a:prstGeom>
          <a:noFill/>
          <a:extLst>
            <a:ext uri="{909E8E84-426E-40DD-AFC4-6F175D3DCCD1}">
              <a14:hiddenFill xmlns:a14="http://schemas.microsoft.com/office/drawing/2010/main">
                <a:solidFill>
                  <a:srgbClr val="FFFFFF"/>
                </a:solidFill>
              </a14:hiddenFill>
            </a:ext>
          </a:extLst>
        </p:spPr>
      </p:pic>
      <p:sp>
        <p:nvSpPr>
          <p:cNvPr id="33" name="Flecha: doblada hacia arriba 32">
            <a:extLst>
              <a:ext uri="{FF2B5EF4-FFF2-40B4-BE49-F238E27FC236}">
                <a16:creationId xmlns:a16="http://schemas.microsoft.com/office/drawing/2014/main" id="{FB5BB367-8156-490E-BB92-BBB305636FB0}"/>
              </a:ext>
            </a:extLst>
          </p:cNvPr>
          <p:cNvSpPr/>
          <p:nvPr/>
        </p:nvSpPr>
        <p:spPr>
          <a:xfrm>
            <a:off x="6813361" y="4190671"/>
            <a:ext cx="1576485" cy="942393"/>
          </a:xfrm>
          <a:prstGeom prst="ben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34" name="Flecha: curvada hacia la derecha 33">
            <a:extLst>
              <a:ext uri="{FF2B5EF4-FFF2-40B4-BE49-F238E27FC236}">
                <a16:creationId xmlns:a16="http://schemas.microsoft.com/office/drawing/2014/main" id="{D2DEC557-C0E3-4ADE-92E5-B36DA292B43A}"/>
              </a:ext>
            </a:extLst>
          </p:cNvPr>
          <p:cNvSpPr/>
          <p:nvPr/>
        </p:nvSpPr>
        <p:spPr>
          <a:xfrm rot="5400000">
            <a:off x="6140604" y="3830756"/>
            <a:ext cx="303054" cy="550934"/>
          </a:xfrm>
          <a:prstGeom prst="curv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tx1"/>
              </a:solidFill>
            </a:endParaRPr>
          </a:p>
        </p:txBody>
      </p:sp>
      <p:pic>
        <p:nvPicPr>
          <p:cNvPr id="36" name="Imagen 35">
            <a:extLst>
              <a:ext uri="{FF2B5EF4-FFF2-40B4-BE49-F238E27FC236}">
                <a16:creationId xmlns:a16="http://schemas.microsoft.com/office/drawing/2014/main" id="{089487AA-4441-4F55-BB99-58DBB5F8C45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049" t="8983" r="20840" b="6563"/>
          <a:stretch/>
        </p:blipFill>
        <p:spPr>
          <a:xfrm>
            <a:off x="10110046" y="803426"/>
            <a:ext cx="1219556" cy="2404570"/>
          </a:xfrm>
          <a:prstGeom prst="rect">
            <a:avLst/>
          </a:prstGeom>
        </p:spPr>
      </p:pic>
      <p:sp>
        <p:nvSpPr>
          <p:cNvPr id="49" name="CuadroTexto 48">
            <a:extLst>
              <a:ext uri="{FF2B5EF4-FFF2-40B4-BE49-F238E27FC236}">
                <a16:creationId xmlns:a16="http://schemas.microsoft.com/office/drawing/2014/main" id="{31A5F753-AF97-45C5-BC25-B394EC53720B}"/>
              </a:ext>
            </a:extLst>
          </p:cNvPr>
          <p:cNvSpPr txBox="1"/>
          <p:nvPr/>
        </p:nvSpPr>
        <p:spPr>
          <a:xfrm>
            <a:off x="7727485" y="3646919"/>
            <a:ext cx="662361" cy="307777"/>
          </a:xfrm>
          <a:prstGeom prst="rect">
            <a:avLst/>
          </a:prstGeom>
          <a:noFill/>
        </p:spPr>
        <p:txBody>
          <a:bodyPr wrap="none" rtlCol="0">
            <a:spAutoFit/>
          </a:bodyPr>
          <a:lstStyle/>
          <a:p>
            <a:r>
              <a:rPr lang="es-EC" sz="1400" dirty="0"/>
              <a:t>(O/W)</a:t>
            </a:r>
          </a:p>
        </p:txBody>
      </p:sp>
      <p:sp>
        <p:nvSpPr>
          <p:cNvPr id="50" name="Flecha: a la derecha 49">
            <a:extLst>
              <a:ext uri="{FF2B5EF4-FFF2-40B4-BE49-F238E27FC236}">
                <a16:creationId xmlns:a16="http://schemas.microsoft.com/office/drawing/2014/main" id="{EE177D1A-0A26-48CD-B948-0B1DCFACDAEB}"/>
              </a:ext>
            </a:extLst>
          </p:cNvPr>
          <p:cNvSpPr/>
          <p:nvPr/>
        </p:nvSpPr>
        <p:spPr>
          <a:xfrm>
            <a:off x="8810000" y="2391455"/>
            <a:ext cx="872976"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CuadroTexto 50">
            <a:extLst>
              <a:ext uri="{FF2B5EF4-FFF2-40B4-BE49-F238E27FC236}">
                <a16:creationId xmlns:a16="http://schemas.microsoft.com/office/drawing/2014/main" id="{24F0E009-8427-4A09-A1A9-AB9C48F500CA}"/>
              </a:ext>
            </a:extLst>
          </p:cNvPr>
          <p:cNvSpPr txBox="1"/>
          <p:nvPr/>
        </p:nvSpPr>
        <p:spPr>
          <a:xfrm>
            <a:off x="9857248" y="3279720"/>
            <a:ext cx="1725152" cy="307777"/>
          </a:xfrm>
          <a:prstGeom prst="rect">
            <a:avLst/>
          </a:prstGeom>
          <a:noFill/>
        </p:spPr>
        <p:txBody>
          <a:bodyPr wrap="none" rtlCol="0">
            <a:spAutoFit/>
          </a:bodyPr>
          <a:lstStyle/>
          <a:p>
            <a:r>
              <a:rPr lang="es-EC" sz="1400" dirty="0"/>
              <a:t>10 000 rpm, 15 min</a:t>
            </a:r>
          </a:p>
        </p:txBody>
      </p:sp>
      <p:sp>
        <p:nvSpPr>
          <p:cNvPr id="39" name="Abrir llave 38">
            <a:extLst>
              <a:ext uri="{FF2B5EF4-FFF2-40B4-BE49-F238E27FC236}">
                <a16:creationId xmlns:a16="http://schemas.microsoft.com/office/drawing/2014/main" id="{1FBDFF67-F064-4113-9423-F5A6B0BCEAA2}"/>
              </a:ext>
            </a:extLst>
          </p:cNvPr>
          <p:cNvSpPr/>
          <p:nvPr/>
        </p:nvSpPr>
        <p:spPr>
          <a:xfrm>
            <a:off x="1897160" y="1213543"/>
            <a:ext cx="86271" cy="297137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53" name="Abrir llave 52">
            <a:extLst>
              <a:ext uri="{FF2B5EF4-FFF2-40B4-BE49-F238E27FC236}">
                <a16:creationId xmlns:a16="http://schemas.microsoft.com/office/drawing/2014/main" id="{131B9FDB-EB65-4144-AB7F-2F7C83B21152}"/>
              </a:ext>
            </a:extLst>
          </p:cNvPr>
          <p:cNvSpPr/>
          <p:nvPr/>
        </p:nvSpPr>
        <p:spPr>
          <a:xfrm>
            <a:off x="1937712" y="4526534"/>
            <a:ext cx="45719" cy="1252318"/>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54" name="CuadroTexto 53">
            <a:extLst>
              <a:ext uri="{FF2B5EF4-FFF2-40B4-BE49-F238E27FC236}">
                <a16:creationId xmlns:a16="http://schemas.microsoft.com/office/drawing/2014/main" id="{2D5AC8E2-273A-4D60-8345-1C94801803F0}"/>
              </a:ext>
            </a:extLst>
          </p:cNvPr>
          <p:cNvSpPr txBox="1"/>
          <p:nvPr/>
        </p:nvSpPr>
        <p:spPr>
          <a:xfrm>
            <a:off x="339548" y="2094956"/>
            <a:ext cx="1345240" cy="954107"/>
          </a:xfrm>
          <a:prstGeom prst="rect">
            <a:avLst/>
          </a:prstGeom>
          <a:noFill/>
        </p:spPr>
        <p:txBody>
          <a:bodyPr wrap="none" rtlCol="0">
            <a:spAutoFit/>
          </a:bodyPr>
          <a:lstStyle/>
          <a:p>
            <a:pPr algn="ctr"/>
            <a:r>
              <a:rPr lang="es-EC" sz="2800" dirty="0"/>
              <a:t>Fase </a:t>
            </a:r>
          </a:p>
          <a:p>
            <a:pPr algn="ctr"/>
            <a:r>
              <a:rPr lang="es-EC" sz="2800" dirty="0"/>
              <a:t>acuosa</a:t>
            </a:r>
          </a:p>
        </p:txBody>
      </p:sp>
      <p:sp>
        <p:nvSpPr>
          <p:cNvPr id="55" name="CuadroTexto 54">
            <a:extLst>
              <a:ext uri="{FF2B5EF4-FFF2-40B4-BE49-F238E27FC236}">
                <a16:creationId xmlns:a16="http://schemas.microsoft.com/office/drawing/2014/main" id="{0FE4C7FA-631E-4829-B0F2-65C72EF35174}"/>
              </a:ext>
            </a:extLst>
          </p:cNvPr>
          <p:cNvSpPr txBox="1"/>
          <p:nvPr/>
        </p:nvSpPr>
        <p:spPr>
          <a:xfrm>
            <a:off x="419835" y="4679157"/>
            <a:ext cx="1245855" cy="954107"/>
          </a:xfrm>
          <a:prstGeom prst="rect">
            <a:avLst/>
          </a:prstGeom>
          <a:noFill/>
        </p:spPr>
        <p:txBody>
          <a:bodyPr wrap="none" rtlCol="0">
            <a:spAutoFit/>
          </a:bodyPr>
          <a:lstStyle/>
          <a:p>
            <a:pPr algn="ctr"/>
            <a:r>
              <a:rPr lang="es-EC" sz="2800" dirty="0"/>
              <a:t>Fase </a:t>
            </a:r>
          </a:p>
          <a:p>
            <a:pPr algn="ctr"/>
            <a:r>
              <a:rPr lang="es-EC" sz="2800" dirty="0"/>
              <a:t>oleosa</a:t>
            </a:r>
          </a:p>
        </p:txBody>
      </p:sp>
      <p:pic>
        <p:nvPicPr>
          <p:cNvPr id="45" name="Imagen 44">
            <a:extLst>
              <a:ext uri="{FF2B5EF4-FFF2-40B4-BE49-F238E27FC236}">
                <a16:creationId xmlns:a16="http://schemas.microsoft.com/office/drawing/2014/main" id="{BA5C8130-E85B-4141-82B9-A439DA1910A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002"/>
          <a:stretch/>
        </p:blipFill>
        <p:spPr>
          <a:xfrm>
            <a:off x="9902216" y="4320137"/>
            <a:ext cx="1576485" cy="1424568"/>
          </a:xfrm>
          <a:prstGeom prst="rect">
            <a:avLst/>
          </a:prstGeom>
        </p:spPr>
      </p:pic>
      <p:sp>
        <p:nvSpPr>
          <p:cNvPr id="46" name="Flecha: hacia abajo 45">
            <a:extLst>
              <a:ext uri="{FF2B5EF4-FFF2-40B4-BE49-F238E27FC236}">
                <a16:creationId xmlns:a16="http://schemas.microsoft.com/office/drawing/2014/main" id="{40B48D98-03AC-4D85-A651-B8DAB5E965E5}"/>
              </a:ext>
            </a:extLst>
          </p:cNvPr>
          <p:cNvSpPr/>
          <p:nvPr/>
        </p:nvSpPr>
        <p:spPr>
          <a:xfrm>
            <a:off x="10536702" y="3673663"/>
            <a:ext cx="307514" cy="544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180" name="Picture 12" descr="Open - Visto Bueno Azul Png - (2000x2000) Png Clipart Download">
            <a:extLst>
              <a:ext uri="{FF2B5EF4-FFF2-40B4-BE49-F238E27FC236}">
                <a16:creationId xmlns:a16="http://schemas.microsoft.com/office/drawing/2014/main" id="{5D8F329B-93DC-4154-B97C-6C9840403D4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46488" y="4793958"/>
            <a:ext cx="477919" cy="476925"/>
          </a:xfrm>
          <a:prstGeom prst="rect">
            <a:avLst/>
          </a:prstGeom>
          <a:noFill/>
          <a:extLst>
            <a:ext uri="{909E8E84-426E-40DD-AFC4-6F175D3DCCD1}">
              <a14:hiddenFill xmlns:a14="http://schemas.microsoft.com/office/drawing/2010/main">
                <a:solidFill>
                  <a:srgbClr val="FFFFFF"/>
                </a:solidFill>
              </a14:hiddenFill>
            </a:ext>
          </a:extLst>
        </p:spPr>
      </p:pic>
      <p:sp>
        <p:nvSpPr>
          <p:cNvPr id="60" name="CuadroTexto 59">
            <a:extLst>
              <a:ext uri="{FF2B5EF4-FFF2-40B4-BE49-F238E27FC236}">
                <a16:creationId xmlns:a16="http://schemas.microsoft.com/office/drawing/2014/main" id="{69400834-4A10-4DB4-90C1-8B6D0848DD30}"/>
              </a:ext>
            </a:extLst>
          </p:cNvPr>
          <p:cNvSpPr txBox="1"/>
          <p:nvPr/>
        </p:nvSpPr>
        <p:spPr>
          <a:xfrm>
            <a:off x="8935201" y="5436928"/>
            <a:ext cx="922047" cy="307777"/>
          </a:xfrm>
          <a:prstGeom prst="rect">
            <a:avLst/>
          </a:prstGeom>
          <a:noFill/>
        </p:spPr>
        <p:txBody>
          <a:bodyPr wrap="none" rtlCol="0">
            <a:spAutoFit/>
          </a:bodyPr>
          <a:lstStyle/>
          <a:p>
            <a:r>
              <a:rPr lang="es-EC" sz="1400" dirty="0"/>
              <a:t>Emulsión</a:t>
            </a:r>
          </a:p>
        </p:txBody>
      </p:sp>
    </p:spTree>
    <p:extLst>
      <p:ext uri="{BB962C8B-B14F-4D97-AF65-F5344CB8AC3E}">
        <p14:creationId xmlns:p14="http://schemas.microsoft.com/office/powerpoint/2010/main" val="229341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0A2C4A6-2B8C-4CCE-A3C7-A2F6C6155F6F}"/>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87F4BB54-D4D0-47CC-96C5-A5CADC0E1C9D}"/>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4" name="Rectángulo: esquinas redondeadas 3">
            <a:extLst>
              <a:ext uri="{FF2B5EF4-FFF2-40B4-BE49-F238E27FC236}">
                <a16:creationId xmlns:a16="http://schemas.microsoft.com/office/drawing/2014/main" id="{2F2E2260-FF07-4BB7-932D-AED2D9586478}"/>
              </a:ext>
            </a:extLst>
          </p:cNvPr>
          <p:cNvSpPr/>
          <p:nvPr/>
        </p:nvSpPr>
        <p:spPr>
          <a:xfrm>
            <a:off x="839016" y="1015658"/>
            <a:ext cx="5256984"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Secado por atomización (</a:t>
            </a:r>
            <a:r>
              <a:rPr lang="es-ES" sz="2000" b="1" i="1" dirty="0">
                <a:solidFill>
                  <a:schemeClr val="tx1">
                    <a:lumMod val="95000"/>
                    <a:lumOff val="5000"/>
                  </a:schemeClr>
                </a:solidFill>
              </a:rPr>
              <a:t>Spray </a:t>
            </a:r>
            <a:r>
              <a:rPr lang="es-ES" sz="2000" b="1" i="1" dirty="0" err="1">
                <a:solidFill>
                  <a:schemeClr val="tx1">
                    <a:lumMod val="95000"/>
                    <a:lumOff val="5000"/>
                  </a:schemeClr>
                </a:solidFill>
              </a:rPr>
              <a:t>Drying</a:t>
            </a:r>
            <a:r>
              <a:rPr lang="es-ES" sz="2000" b="1" dirty="0">
                <a:solidFill>
                  <a:schemeClr val="tx1">
                    <a:lumMod val="95000"/>
                    <a:lumOff val="5000"/>
                  </a:schemeClr>
                </a:solidFill>
              </a:rPr>
              <a:t>)</a:t>
            </a:r>
            <a:endParaRPr lang="es-EC" sz="2000" b="1" dirty="0">
              <a:solidFill>
                <a:schemeClr val="tx1">
                  <a:lumMod val="95000"/>
                  <a:lumOff val="5000"/>
                </a:schemeClr>
              </a:solidFill>
            </a:endParaRPr>
          </a:p>
        </p:txBody>
      </p:sp>
      <p:pic>
        <p:nvPicPr>
          <p:cNvPr id="5" name="Imagen 4">
            <a:extLst>
              <a:ext uri="{FF2B5EF4-FFF2-40B4-BE49-F238E27FC236}">
                <a16:creationId xmlns:a16="http://schemas.microsoft.com/office/drawing/2014/main" id="{A9CF8ED0-56CC-4A9F-9B69-E61A0ABE8D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883" r="10708" b="2843"/>
          <a:stretch/>
        </p:blipFill>
        <p:spPr bwMode="auto">
          <a:xfrm>
            <a:off x="4422104" y="2076640"/>
            <a:ext cx="2486025" cy="3053080"/>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AAB144FB-8017-4C9F-A65D-84D0A0BD65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002"/>
          <a:stretch/>
        </p:blipFill>
        <p:spPr>
          <a:xfrm>
            <a:off x="1651145" y="2530304"/>
            <a:ext cx="1576485" cy="1424568"/>
          </a:xfrm>
          <a:prstGeom prst="rect">
            <a:avLst/>
          </a:prstGeom>
        </p:spPr>
      </p:pic>
      <p:sp>
        <p:nvSpPr>
          <p:cNvPr id="7" name="Flecha: a la derecha 6">
            <a:extLst>
              <a:ext uri="{FF2B5EF4-FFF2-40B4-BE49-F238E27FC236}">
                <a16:creationId xmlns:a16="http://schemas.microsoft.com/office/drawing/2014/main" id="{4075A373-E3DB-412E-A6D7-489B6925E007}"/>
              </a:ext>
            </a:extLst>
          </p:cNvPr>
          <p:cNvSpPr/>
          <p:nvPr/>
        </p:nvSpPr>
        <p:spPr>
          <a:xfrm>
            <a:off x="3583464" y="3242588"/>
            <a:ext cx="576776" cy="307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a:extLst>
              <a:ext uri="{FF2B5EF4-FFF2-40B4-BE49-F238E27FC236}">
                <a16:creationId xmlns:a16="http://schemas.microsoft.com/office/drawing/2014/main" id="{1E8F2B8C-BFD4-4CAC-B09E-0CF8345D5E86}"/>
              </a:ext>
            </a:extLst>
          </p:cNvPr>
          <p:cNvSpPr txBox="1"/>
          <p:nvPr/>
        </p:nvSpPr>
        <p:spPr>
          <a:xfrm>
            <a:off x="3688309" y="5221500"/>
            <a:ext cx="4310796" cy="523220"/>
          </a:xfrm>
          <a:prstGeom prst="rect">
            <a:avLst/>
          </a:prstGeom>
          <a:noFill/>
        </p:spPr>
        <p:txBody>
          <a:bodyPr wrap="none" rtlCol="0">
            <a:spAutoFit/>
          </a:bodyPr>
          <a:lstStyle/>
          <a:p>
            <a:pPr algn="ctr"/>
            <a:r>
              <a:rPr lang="es-EC" sz="1400" dirty="0" err="1"/>
              <a:t>PharmaO</a:t>
            </a:r>
            <a:r>
              <a:rPr lang="es-EC" sz="1400" dirty="0"/>
              <a:t>, 10L/h, equipado con atomizador rotatorio</a:t>
            </a:r>
          </a:p>
          <a:p>
            <a:pPr algn="ctr"/>
            <a:r>
              <a:rPr lang="es-EC" sz="1400" dirty="0"/>
              <a:t>Dimensiones: 2,5 m altura y 1,5 m de diámetro </a:t>
            </a:r>
          </a:p>
        </p:txBody>
      </p:sp>
      <p:sp>
        <p:nvSpPr>
          <p:cNvPr id="9" name="CuadroTexto 8">
            <a:extLst>
              <a:ext uri="{FF2B5EF4-FFF2-40B4-BE49-F238E27FC236}">
                <a16:creationId xmlns:a16="http://schemas.microsoft.com/office/drawing/2014/main" id="{62700883-F6FE-4B96-8ACF-1075938BE5E1}"/>
              </a:ext>
            </a:extLst>
          </p:cNvPr>
          <p:cNvSpPr txBox="1"/>
          <p:nvPr/>
        </p:nvSpPr>
        <p:spPr>
          <a:xfrm>
            <a:off x="1978363" y="4134000"/>
            <a:ext cx="922047" cy="307777"/>
          </a:xfrm>
          <a:prstGeom prst="rect">
            <a:avLst/>
          </a:prstGeom>
          <a:noFill/>
        </p:spPr>
        <p:txBody>
          <a:bodyPr wrap="none" rtlCol="0">
            <a:spAutoFit/>
          </a:bodyPr>
          <a:lstStyle/>
          <a:p>
            <a:r>
              <a:rPr lang="es-EC" sz="1400" dirty="0"/>
              <a:t>Emulsión</a:t>
            </a:r>
          </a:p>
        </p:txBody>
      </p:sp>
      <p:sp>
        <p:nvSpPr>
          <p:cNvPr id="10" name="Flecha: a la derecha 9">
            <a:extLst>
              <a:ext uri="{FF2B5EF4-FFF2-40B4-BE49-F238E27FC236}">
                <a16:creationId xmlns:a16="http://schemas.microsoft.com/office/drawing/2014/main" id="{26082AD0-90CA-4136-8B7A-CC85EB52F023}"/>
              </a:ext>
            </a:extLst>
          </p:cNvPr>
          <p:cNvSpPr/>
          <p:nvPr/>
        </p:nvSpPr>
        <p:spPr>
          <a:xfrm>
            <a:off x="7421599" y="3295342"/>
            <a:ext cx="576776" cy="307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a:extLst>
              <a:ext uri="{FF2B5EF4-FFF2-40B4-BE49-F238E27FC236}">
                <a16:creationId xmlns:a16="http://schemas.microsoft.com/office/drawing/2014/main" id="{BC1DB7AE-8A28-4814-98A6-7B26A4FB75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56" t="41153" r="11372" b="10473"/>
          <a:stretch/>
        </p:blipFill>
        <p:spPr bwMode="auto">
          <a:xfrm>
            <a:off x="8429823" y="2516421"/>
            <a:ext cx="1986657" cy="1585927"/>
          </a:xfrm>
          <a:prstGeom prst="rect">
            <a:avLst/>
          </a:prstGeom>
          <a:noFill/>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37819462-0652-436C-A269-04A1AFBD0863}"/>
              </a:ext>
            </a:extLst>
          </p:cNvPr>
          <p:cNvSpPr txBox="1"/>
          <p:nvPr/>
        </p:nvSpPr>
        <p:spPr>
          <a:xfrm>
            <a:off x="8488153" y="4272215"/>
            <a:ext cx="1869996" cy="738664"/>
          </a:xfrm>
          <a:prstGeom prst="rect">
            <a:avLst/>
          </a:prstGeom>
          <a:noFill/>
        </p:spPr>
        <p:txBody>
          <a:bodyPr wrap="square" rtlCol="0">
            <a:spAutoFit/>
          </a:bodyPr>
          <a:lstStyle/>
          <a:p>
            <a:pPr algn="ctr"/>
            <a:r>
              <a:rPr lang="es-EC" sz="1400" dirty="0"/>
              <a:t>Microencapsulado de grasa vegetal de palma </a:t>
            </a:r>
          </a:p>
        </p:txBody>
      </p:sp>
      <p:sp>
        <p:nvSpPr>
          <p:cNvPr id="13" name="CuadroTexto 12">
            <a:extLst>
              <a:ext uri="{FF2B5EF4-FFF2-40B4-BE49-F238E27FC236}">
                <a16:creationId xmlns:a16="http://schemas.microsoft.com/office/drawing/2014/main" id="{A7741E1E-9350-4DA2-8D40-EF6DD8A1BA21}"/>
              </a:ext>
            </a:extLst>
          </p:cNvPr>
          <p:cNvSpPr txBox="1"/>
          <p:nvPr/>
        </p:nvSpPr>
        <p:spPr>
          <a:xfrm>
            <a:off x="122827" y="95530"/>
            <a:ext cx="424027" cy="369332"/>
          </a:xfrm>
          <a:prstGeom prst="rect">
            <a:avLst/>
          </a:prstGeom>
          <a:noFill/>
        </p:spPr>
        <p:txBody>
          <a:bodyPr wrap="none" rtlCol="0">
            <a:spAutoFit/>
          </a:bodyPr>
          <a:lstStyle/>
          <a:p>
            <a:r>
              <a:rPr lang="es-ES" dirty="0"/>
              <a:t>11</a:t>
            </a:r>
            <a:endParaRPr lang="es-EC" dirty="0"/>
          </a:p>
        </p:txBody>
      </p:sp>
    </p:spTree>
    <p:extLst>
      <p:ext uri="{BB962C8B-B14F-4D97-AF65-F5344CB8AC3E}">
        <p14:creationId xmlns:p14="http://schemas.microsoft.com/office/powerpoint/2010/main" val="118430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E41D07-F4FE-4506-9179-CD221F4D3E75}"/>
              </a:ext>
            </a:extLst>
          </p:cNvPr>
          <p:cNvSpPr>
            <a:spLocks noGrp="1"/>
          </p:cNvSpPr>
          <p:nvPr>
            <p:ph type="sldNum" sz="quarter" idx="11"/>
          </p:nvPr>
        </p:nvSpPr>
        <p:spPr>
          <a:xfrm>
            <a:off x="10205464" y="6644382"/>
            <a:ext cx="1165920" cy="213618"/>
          </a:xfrm>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643DC760-6542-4AA7-BE09-6E7C057EB685}"/>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graphicFrame>
        <p:nvGraphicFramePr>
          <p:cNvPr id="5" name="Tabla 4">
            <a:extLst>
              <a:ext uri="{FF2B5EF4-FFF2-40B4-BE49-F238E27FC236}">
                <a16:creationId xmlns:a16="http://schemas.microsoft.com/office/drawing/2014/main" id="{963C8C4E-EF02-4C6A-867D-E27DAFB0DBF7}"/>
              </a:ext>
            </a:extLst>
          </p:cNvPr>
          <p:cNvGraphicFramePr>
            <a:graphicFrameLocks noGrp="1"/>
          </p:cNvGraphicFramePr>
          <p:nvPr>
            <p:extLst>
              <p:ext uri="{D42A27DB-BD31-4B8C-83A1-F6EECF244321}">
                <p14:modId xmlns:p14="http://schemas.microsoft.com/office/powerpoint/2010/main" val="590033638"/>
              </p:ext>
            </p:extLst>
          </p:nvPr>
        </p:nvGraphicFramePr>
        <p:xfrm>
          <a:off x="788217" y="3729328"/>
          <a:ext cx="5420778" cy="2422400"/>
        </p:xfrm>
        <a:graphic>
          <a:graphicData uri="http://schemas.openxmlformats.org/drawingml/2006/table">
            <a:tbl>
              <a:tblPr firstRow="1" firstCol="1" bandRow="1">
                <a:tableStyleId>{7E9639D4-E3E2-4D34-9284-5A2195B3D0D7}</a:tableStyleId>
              </a:tblPr>
              <a:tblGrid>
                <a:gridCol w="2027891">
                  <a:extLst>
                    <a:ext uri="{9D8B030D-6E8A-4147-A177-3AD203B41FA5}">
                      <a16:colId xmlns:a16="http://schemas.microsoft.com/office/drawing/2014/main" val="3557145598"/>
                    </a:ext>
                  </a:extLst>
                </a:gridCol>
                <a:gridCol w="658146">
                  <a:extLst>
                    <a:ext uri="{9D8B030D-6E8A-4147-A177-3AD203B41FA5}">
                      <a16:colId xmlns:a16="http://schemas.microsoft.com/office/drawing/2014/main" val="1488831775"/>
                    </a:ext>
                  </a:extLst>
                </a:gridCol>
                <a:gridCol w="616135">
                  <a:extLst>
                    <a:ext uri="{9D8B030D-6E8A-4147-A177-3AD203B41FA5}">
                      <a16:colId xmlns:a16="http://schemas.microsoft.com/office/drawing/2014/main" val="1670393271"/>
                    </a:ext>
                  </a:extLst>
                </a:gridCol>
                <a:gridCol w="649883">
                  <a:extLst>
                    <a:ext uri="{9D8B030D-6E8A-4147-A177-3AD203B41FA5}">
                      <a16:colId xmlns:a16="http://schemas.microsoft.com/office/drawing/2014/main" val="2891161024"/>
                    </a:ext>
                  </a:extLst>
                </a:gridCol>
                <a:gridCol w="1468723">
                  <a:extLst>
                    <a:ext uri="{9D8B030D-6E8A-4147-A177-3AD203B41FA5}">
                      <a16:colId xmlns:a16="http://schemas.microsoft.com/office/drawing/2014/main" val="3792970527"/>
                    </a:ext>
                  </a:extLst>
                </a:gridCol>
              </a:tblGrid>
              <a:tr h="252522">
                <a:tc rowSpan="2">
                  <a:txBody>
                    <a:bodyPr/>
                    <a:lstStyle/>
                    <a:p>
                      <a:pPr algn="ctr">
                        <a:lnSpc>
                          <a:spcPct val="150000"/>
                        </a:lnSpc>
                      </a:pPr>
                      <a:r>
                        <a:rPr lang="es-EC" sz="1400" dirty="0">
                          <a:effectLst/>
                        </a:rPr>
                        <a:t> </a:t>
                      </a:r>
                    </a:p>
                    <a:p>
                      <a:pPr algn="ctr">
                        <a:lnSpc>
                          <a:spcPct val="150000"/>
                        </a:lnSpc>
                      </a:pPr>
                      <a:r>
                        <a:rPr lang="es-EC" sz="1400" dirty="0">
                          <a:effectLst/>
                        </a:rPr>
                        <a:t>Factores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50000"/>
                        </a:lnSpc>
                      </a:pPr>
                      <a:r>
                        <a:rPr lang="es-EC" sz="1400" dirty="0">
                          <a:effectLst/>
                        </a:rPr>
                        <a:t>Nivel del factor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rowSpan="2">
                  <a:txBody>
                    <a:bodyPr/>
                    <a:lstStyle/>
                    <a:p>
                      <a:pPr algn="ctr">
                        <a:lnSpc>
                          <a:spcPct val="150000"/>
                        </a:lnSpc>
                      </a:pPr>
                      <a:r>
                        <a:rPr lang="es-EC" sz="1400" dirty="0">
                          <a:effectLst/>
                        </a:rPr>
                        <a:t>Variable de respuesta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0593481"/>
                  </a:ext>
                </a:extLst>
              </a:tr>
              <a:tr h="311651">
                <a:tc vMerge="1">
                  <a:txBody>
                    <a:bodyPr/>
                    <a:lstStyle/>
                    <a:p>
                      <a:endParaRPr lang="es-EC"/>
                    </a:p>
                  </a:txBody>
                  <a:tcPr/>
                </a:tc>
                <a:tc>
                  <a:txBody>
                    <a:bodyPr/>
                    <a:lstStyle/>
                    <a:p>
                      <a:pPr algn="ctr">
                        <a:lnSpc>
                          <a:spcPct val="150000"/>
                        </a:lnSpc>
                      </a:pPr>
                      <a:r>
                        <a:rPr lang="es-EC" sz="14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dirty="0">
                          <a:effectLst/>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890301592"/>
                  </a:ext>
                </a:extLst>
              </a:tr>
              <a:tr h="535535">
                <a:tc>
                  <a:txBody>
                    <a:bodyPr/>
                    <a:lstStyle/>
                    <a:p>
                      <a:pPr>
                        <a:lnSpc>
                          <a:spcPct val="150000"/>
                        </a:lnSpc>
                      </a:pPr>
                      <a:r>
                        <a:rPr lang="es-EC" sz="1400">
                          <a:effectLst/>
                        </a:rPr>
                        <a:t>Temperatura de entrada del aire (°C)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a:effectLst/>
                        </a:rPr>
                        <a:t>175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a:effectLst/>
                        </a:rPr>
                        <a:t>180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a:effectLst/>
                        </a:rPr>
                        <a:t>185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nSpc>
                          <a:spcPct val="150000"/>
                        </a:lnSpc>
                      </a:pPr>
                      <a:r>
                        <a:rPr lang="es-EC" sz="1400" dirty="0">
                          <a:effectLst/>
                        </a:rPr>
                        <a:t>Eficiencia (%)</a:t>
                      </a:r>
                    </a:p>
                    <a:p>
                      <a:pPr>
                        <a:lnSpc>
                          <a:spcPct val="150000"/>
                        </a:lnSpc>
                      </a:pPr>
                      <a:r>
                        <a:rPr lang="es-EC" sz="1400" dirty="0">
                          <a:effectLst/>
                        </a:rPr>
                        <a:t> </a:t>
                      </a:r>
                    </a:p>
                    <a:p>
                      <a:pPr>
                        <a:lnSpc>
                          <a:spcPct val="150000"/>
                        </a:lnSpc>
                      </a:pPr>
                      <a:r>
                        <a:rPr lang="es-EC" sz="1400" dirty="0">
                          <a:effectLst/>
                        </a:rPr>
                        <a:t>Humedad (%)</a:t>
                      </a:r>
                    </a:p>
                    <a:p>
                      <a:pPr>
                        <a:lnSpc>
                          <a:spcPct val="150000"/>
                        </a:lnSpc>
                      </a:pPr>
                      <a:r>
                        <a:rPr lang="es-EC" sz="1400" dirty="0">
                          <a:effectLst/>
                        </a:rPr>
                        <a:t> </a:t>
                      </a:r>
                    </a:p>
                    <a:p>
                      <a:pPr>
                        <a:lnSpc>
                          <a:spcPct val="150000"/>
                        </a:lnSpc>
                      </a:pPr>
                      <a:r>
                        <a:rPr lang="es-EC" sz="1400" dirty="0">
                          <a:effectLst/>
                        </a:rPr>
                        <a:t>Rendimiento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1517713"/>
                  </a:ext>
                </a:extLst>
              </a:tr>
              <a:tr h="535535">
                <a:tc>
                  <a:txBody>
                    <a:bodyPr/>
                    <a:lstStyle/>
                    <a:p>
                      <a:pPr>
                        <a:lnSpc>
                          <a:spcPct val="150000"/>
                        </a:lnSpc>
                      </a:pPr>
                      <a:r>
                        <a:rPr lang="es-EC" sz="1400" dirty="0">
                          <a:effectLst/>
                        </a:rPr>
                        <a:t>Flujo de alimentación (</a:t>
                      </a:r>
                      <a:r>
                        <a:rPr lang="es-EC" sz="1400" dirty="0" err="1">
                          <a:effectLst/>
                        </a:rPr>
                        <a:t>mL</a:t>
                      </a:r>
                      <a:r>
                        <a:rPr lang="es-EC" sz="1400" dirty="0">
                          <a:effectLst/>
                        </a:rPr>
                        <a:t>/min)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a:effectLst/>
                        </a:rPr>
                        <a:t>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a:effectLst/>
                        </a:rPr>
                        <a:t>45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a:effectLst/>
                        </a:rPr>
                        <a:t>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1407925827"/>
                  </a:ext>
                </a:extLst>
              </a:tr>
              <a:tr h="535535">
                <a:tc>
                  <a:txBody>
                    <a:bodyPr/>
                    <a:lstStyle/>
                    <a:p>
                      <a:pPr>
                        <a:lnSpc>
                          <a:spcPct val="150000"/>
                        </a:lnSpc>
                      </a:pPr>
                      <a:r>
                        <a:rPr lang="es-EC" sz="1400">
                          <a:effectLst/>
                        </a:rPr>
                        <a:t>Frecuencia del atomizador (rev/min)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dirty="0">
                          <a:effectLst/>
                        </a:rPr>
                        <a:t>20 000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a:effectLst/>
                        </a:rPr>
                        <a:t>22500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es-EC" sz="1400" dirty="0">
                          <a:effectLst/>
                        </a:rPr>
                        <a:t>25 000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extLst>
                  <a:ext uri="{0D108BD9-81ED-4DB2-BD59-A6C34878D82A}">
                    <a16:rowId xmlns:a16="http://schemas.microsoft.com/office/drawing/2014/main" val="2872580597"/>
                  </a:ext>
                </a:extLst>
              </a:tr>
            </a:tbl>
          </a:graphicData>
        </a:graphic>
      </p:graphicFrame>
      <p:sp>
        <p:nvSpPr>
          <p:cNvPr id="6" name="Rectángulo: esquinas redondeadas 5">
            <a:extLst>
              <a:ext uri="{FF2B5EF4-FFF2-40B4-BE49-F238E27FC236}">
                <a16:creationId xmlns:a16="http://schemas.microsoft.com/office/drawing/2014/main" id="{6CF7C52D-FA81-447C-BE66-CE98D76174CB}"/>
              </a:ext>
            </a:extLst>
          </p:cNvPr>
          <p:cNvSpPr/>
          <p:nvPr/>
        </p:nvSpPr>
        <p:spPr>
          <a:xfrm>
            <a:off x="675222" y="744432"/>
            <a:ext cx="5256984"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Análisis estadístico</a:t>
            </a:r>
            <a:endParaRPr lang="es-EC" sz="2000" b="1" dirty="0">
              <a:solidFill>
                <a:schemeClr val="tx1">
                  <a:lumMod val="95000"/>
                  <a:lumOff val="5000"/>
                </a:schemeClr>
              </a:solidFill>
            </a:endParaRPr>
          </a:p>
        </p:txBody>
      </p:sp>
      <p:sp>
        <p:nvSpPr>
          <p:cNvPr id="7" name="Elipse 6">
            <a:extLst>
              <a:ext uri="{FF2B5EF4-FFF2-40B4-BE49-F238E27FC236}">
                <a16:creationId xmlns:a16="http://schemas.microsoft.com/office/drawing/2014/main" id="{92540A7A-CAD8-426F-87E3-D233443D64FA}"/>
              </a:ext>
            </a:extLst>
          </p:cNvPr>
          <p:cNvSpPr/>
          <p:nvPr/>
        </p:nvSpPr>
        <p:spPr>
          <a:xfrm>
            <a:off x="788217" y="1425344"/>
            <a:ext cx="2340283" cy="55399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Optimización</a:t>
            </a:r>
          </a:p>
        </p:txBody>
      </p:sp>
      <p:sp>
        <p:nvSpPr>
          <p:cNvPr id="8" name="Flecha: a la derecha 7">
            <a:extLst>
              <a:ext uri="{FF2B5EF4-FFF2-40B4-BE49-F238E27FC236}">
                <a16:creationId xmlns:a16="http://schemas.microsoft.com/office/drawing/2014/main" id="{81D0800C-799D-4BD1-AA40-654B982994D5}"/>
              </a:ext>
            </a:extLst>
          </p:cNvPr>
          <p:cNvSpPr/>
          <p:nvPr/>
        </p:nvSpPr>
        <p:spPr>
          <a:xfrm rot="5400000">
            <a:off x="1599256" y="2164634"/>
            <a:ext cx="192252" cy="157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Diagrama de flujo: cinta perforada 9">
            <a:extLst>
              <a:ext uri="{FF2B5EF4-FFF2-40B4-BE49-F238E27FC236}">
                <a16:creationId xmlns:a16="http://schemas.microsoft.com/office/drawing/2014/main" id="{C382BEF8-B89D-43A7-9DF5-0EA125792A9C}"/>
              </a:ext>
            </a:extLst>
          </p:cNvPr>
          <p:cNvSpPr/>
          <p:nvPr/>
        </p:nvSpPr>
        <p:spPr>
          <a:xfrm>
            <a:off x="682926" y="2247422"/>
            <a:ext cx="2743200" cy="1084408"/>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Método de superficie de respuesta (</a:t>
            </a:r>
            <a:r>
              <a:rPr lang="es-EC" dirty="0" err="1"/>
              <a:t>MSR</a:t>
            </a:r>
            <a:r>
              <a:rPr lang="es-EC" dirty="0"/>
              <a:t>)</a:t>
            </a:r>
          </a:p>
        </p:txBody>
      </p:sp>
      <mc:AlternateContent xmlns:mc="http://schemas.openxmlformats.org/markup-compatibility/2006" xmlns:a14="http://schemas.microsoft.com/office/drawing/2010/main">
        <mc:Choice Requires="a14">
          <p:sp>
            <p:nvSpPr>
              <p:cNvPr id="11" name="Elipse 10">
                <a:extLst>
                  <a:ext uri="{FF2B5EF4-FFF2-40B4-BE49-F238E27FC236}">
                    <a16:creationId xmlns:a16="http://schemas.microsoft.com/office/drawing/2014/main" id="{B37E4292-2C9E-4E4D-A210-55B10CCA14E5}"/>
                  </a:ext>
                </a:extLst>
              </p:cNvPr>
              <p:cNvSpPr/>
              <p:nvPr/>
            </p:nvSpPr>
            <p:spPr>
              <a:xfrm>
                <a:off x="4226695" y="1954622"/>
                <a:ext cx="900333" cy="78027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C" sz="3600" b="0" i="1" smtClean="0">
                              <a:latin typeface="Cambria Math" panose="02040503050406030204" pitchFamily="18" charset="0"/>
                            </a:rPr>
                          </m:ctrlPr>
                        </m:sSupPr>
                        <m:e>
                          <m:r>
                            <a:rPr lang="es-EC" sz="3600" b="0" i="1" smtClean="0">
                              <a:latin typeface="Cambria Math" panose="02040503050406030204" pitchFamily="18" charset="0"/>
                            </a:rPr>
                            <m:t>  2</m:t>
                          </m:r>
                        </m:e>
                        <m:sup>
                          <m:r>
                            <a:rPr lang="es-EC" sz="3600" b="0" i="1" smtClean="0">
                              <a:latin typeface="Cambria Math" panose="02040503050406030204" pitchFamily="18" charset="0"/>
                            </a:rPr>
                            <m:t>3</m:t>
                          </m:r>
                        </m:sup>
                      </m:sSup>
                    </m:oMath>
                  </m:oMathPara>
                </a14:m>
                <a:endParaRPr lang="es-EC" dirty="0"/>
              </a:p>
            </p:txBody>
          </p:sp>
        </mc:Choice>
        <mc:Fallback xmlns="">
          <p:sp>
            <p:nvSpPr>
              <p:cNvPr id="11" name="Elipse 10">
                <a:extLst>
                  <a:ext uri="{FF2B5EF4-FFF2-40B4-BE49-F238E27FC236}">
                    <a16:creationId xmlns:a16="http://schemas.microsoft.com/office/drawing/2014/main" id="{B37E4292-2C9E-4E4D-A210-55B10CCA14E5}"/>
                  </a:ext>
                </a:extLst>
              </p:cNvPr>
              <p:cNvSpPr>
                <a:spLocks noRot="1" noChangeAspect="1" noMove="1" noResize="1" noEditPoints="1" noAdjustHandles="1" noChangeArrowheads="1" noChangeShapeType="1" noTextEdit="1"/>
              </p:cNvSpPr>
              <p:nvPr/>
            </p:nvSpPr>
            <p:spPr>
              <a:xfrm>
                <a:off x="4226695" y="1954622"/>
                <a:ext cx="900333" cy="780277"/>
              </a:xfrm>
              <a:prstGeom prst="ellipse">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D71117F-4440-419E-AB1B-725F1E061CAB}"/>
                  </a:ext>
                </a:extLst>
              </p:cNvPr>
              <p:cNvSpPr txBox="1"/>
              <p:nvPr/>
            </p:nvSpPr>
            <p:spPr>
              <a:xfrm>
                <a:off x="3714199" y="2876792"/>
                <a:ext cx="2218007" cy="523220"/>
              </a:xfrm>
              <a:prstGeom prst="rect">
                <a:avLst/>
              </a:prstGeom>
              <a:noFill/>
            </p:spPr>
            <p:txBody>
              <a:bodyPr wrap="square" rtlCol="0">
                <a:spAutoFit/>
              </a:bodyPr>
              <a:lstStyle/>
              <a:p>
                <a:pPr algn="ctr"/>
                <a:r>
                  <a:rPr lang="es-EC" sz="1400" dirty="0"/>
                  <a:t>PUNTOS CENTRALES </a:t>
                </a:r>
              </a:p>
              <a:p>
                <a:pPr algn="ctr"/>
                <a:r>
                  <a:rPr lang="es-EC" sz="1400" dirty="0"/>
                  <a:t>(</a:t>
                </a:r>
                <a14:m>
                  <m:oMath xmlns:m="http://schemas.openxmlformats.org/officeDocument/2006/math">
                    <m:r>
                      <a:rPr lang="es-EC" sz="1400" b="0" i="1" smtClean="0">
                        <a:latin typeface="Cambria Math" panose="02040503050406030204" pitchFamily="18" charset="0"/>
                      </a:rPr>
                      <m:t>3</m:t>
                    </m:r>
                    <m:r>
                      <a:rPr lang="es-EC" sz="1400" b="0" i="1" smtClean="0">
                        <a:latin typeface="Cambria Math" panose="02040503050406030204" pitchFamily="18" charset="0"/>
                        <a:ea typeface="Cambria Math" panose="02040503050406030204" pitchFamily="18" charset="0"/>
                      </a:rPr>
                      <m:t>≤</m:t>
                    </m:r>
                    <m:sSub>
                      <m:sSubPr>
                        <m:ctrlPr>
                          <a:rPr lang="es-EC" sz="1400" b="0" i="1" smtClean="0">
                            <a:latin typeface="Cambria Math" panose="02040503050406030204" pitchFamily="18" charset="0"/>
                            <a:ea typeface="Cambria Math" panose="02040503050406030204" pitchFamily="18" charset="0"/>
                          </a:rPr>
                        </m:ctrlPr>
                      </m:sSubPr>
                      <m:e>
                        <m:r>
                          <a:rPr lang="es-EC" sz="1400" b="0" i="1" smtClean="0">
                            <a:latin typeface="Cambria Math" panose="02040503050406030204" pitchFamily="18" charset="0"/>
                            <a:ea typeface="Cambria Math" panose="02040503050406030204" pitchFamily="18" charset="0"/>
                          </a:rPr>
                          <m:t>𝑛</m:t>
                        </m:r>
                      </m:e>
                      <m:sub>
                        <m:r>
                          <a:rPr lang="es-EC" sz="1400" b="0" i="1" smtClean="0">
                            <a:latin typeface="Cambria Math" panose="02040503050406030204" pitchFamily="18" charset="0"/>
                            <a:ea typeface="Cambria Math" panose="02040503050406030204" pitchFamily="18" charset="0"/>
                          </a:rPr>
                          <m:t>𝑐</m:t>
                        </m:r>
                      </m:sub>
                    </m:sSub>
                    <m:r>
                      <a:rPr lang="es-EC" sz="1400" b="0" i="1" smtClean="0">
                        <a:latin typeface="Cambria Math" panose="02040503050406030204" pitchFamily="18" charset="0"/>
                        <a:ea typeface="Cambria Math" panose="02040503050406030204" pitchFamily="18" charset="0"/>
                      </a:rPr>
                      <m:t>≤5)</m:t>
                    </m:r>
                  </m:oMath>
                </a14:m>
                <a:endParaRPr lang="es-EC" sz="1400" dirty="0"/>
              </a:p>
            </p:txBody>
          </p:sp>
        </mc:Choice>
        <mc:Fallback xmlns="">
          <p:sp>
            <p:nvSpPr>
              <p:cNvPr id="12" name="CuadroTexto 11">
                <a:extLst>
                  <a:ext uri="{FF2B5EF4-FFF2-40B4-BE49-F238E27FC236}">
                    <a16:creationId xmlns:a16="http://schemas.microsoft.com/office/drawing/2014/main" id="{DD71117F-4440-419E-AB1B-725F1E061CAB}"/>
                  </a:ext>
                </a:extLst>
              </p:cNvPr>
              <p:cNvSpPr txBox="1">
                <a:spLocks noRot="1" noChangeAspect="1" noMove="1" noResize="1" noEditPoints="1" noAdjustHandles="1" noChangeArrowheads="1" noChangeShapeType="1" noTextEdit="1"/>
              </p:cNvSpPr>
              <p:nvPr/>
            </p:nvSpPr>
            <p:spPr>
              <a:xfrm>
                <a:off x="3714199" y="2876792"/>
                <a:ext cx="2218007" cy="523220"/>
              </a:xfrm>
              <a:prstGeom prst="rect">
                <a:avLst/>
              </a:prstGeom>
              <a:blipFill>
                <a:blip r:embed="rId4"/>
                <a:stretch>
                  <a:fillRect t="-2326" b="-10465"/>
                </a:stretch>
              </a:blipFill>
            </p:spPr>
            <p:txBody>
              <a:bodyPr/>
              <a:lstStyle/>
              <a:p>
                <a:r>
                  <a:rPr lang="es-EC">
                    <a:noFill/>
                  </a:rPr>
                  <a:t> </a:t>
                </a:r>
              </a:p>
            </p:txBody>
          </p:sp>
        </mc:Fallback>
      </mc:AlternateContent>
      <p:sp>
        <p:nvSpPr>
          <p:cNvPr id="13" name="CuadroTexto 12">
            <a:extLst>
              <a:ext uri="{FF2B5EF4-FFF2-40B4-BE49-F238E27FC236}">
                <a16:creationId xmlns:a16="http://schemas.microsoft.com/office/drawing/2014/main" id="{1DF91EE7-A32D-4BEF-A8E6-C504E8D6ADD6}"/>
              </a:ext>
            </a:extLst>
          </p:cNvPr>
          <p:cNvSpPr txBox="1"/>
          <p:nvPr/>
        </p:nvSpPr>
        <p:spPr>
          <a:xfrm>
            <a:off x="3748394" y="1493558"/>
            <a:ext cx="1856934" cy="307777"/>
          </a:xfrm>
          <a:prstGeom prst="rect">
            <a:avLst/>
          </a:prstGeom>
          <a:noFill/>
        </p:spPr>
        <p:txBody>
          <a:bodyPr wrap="square" rtlCol="0">
            <a:spAutoFit/>
          </a:bodyPr>
          <a:lstStyle/>
          <a:p>
            <a:pPr algn="ctr"/>
            <a:r>
              <a:rPr lang="es-EC" sz="1400" b="1" dirty="0"/>
              <a:t>Diseño factorial </a:t>
            </a:r>
          </a:p>
        </p:txBody>
      </p:sp>
      <p:pic>
        <p:nvPicPr>
          <p:cNvPr id="6146" name="Picture 2" descr="Software : Minitab">
            <a:extLst>
              <a:ext uri="{FF2B5EF4-FFF2-40B4-BE49-F238E27FC236}">
                <a16:creationId xmlns:a16="http://schemas.microsoft.com/office/drawing/2014/main" id="{29A69318-5509-423E-A832-0E3D89E6C6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6451" y="5156271"/>
            <a:ext cx="2331580" cy="5700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a 13">
            <a:extLst>
              <a:ext uri="{FF2B5EF4-FFF2-40B4-BE49-F238E27FC236}">
                <a16:creationId xmlns:a16="http://schemas.microsoft.com/office/drawing/2014/main" id="{20E10234-31A5-4138-AEAC-CB0B1D0CB7E6}"/>
              </a:ext>
            </a:extLst>
          </p:cNvPr>
          <p:cNvGraphicFramePr>
            <a:graphicFrameLocks noGrp="1"/>
          </p:cNvGraphicFramePr>
          <p:nvPr>
            <p:extLst>
              <p:ext uri="{D42A27DB-BD31-4B8C-83A1-F6EECF244321}">
                <p14:modId xmlns:p14="http://schemas.microsoft.com/office/powerpoint/2010/main" val="1296595975"/>
              </p:ext>
            </p:extLst>
          </p:nvPr>
        </p:nvGraphicFramePr>
        <p:xfrm>
          <a:off x="6882962" y="1645707"/>
          <a:ext cx="4790139" cy="3270377"/>
        </p:xfrm>
        <a:graphic>
          <a:graphicData uri="http://schemas.openxmlformats.org/drawingml/2006/table">
            <a:tbl>
              <a:tblPr firstRow="1" firstCol="1" bandRow="1">
                <a:tableStyleId>{7E9639D4-E3E2-4D34-9284-5A2195B3D0D7}</a:tableStyleId>
              </a:tblPr>
              <a:tblGrid>
                <a:gridCol w="703010">
                  <a:extLst>
                    <a:ext uri="{9D8B030D-6E8A-4147-A177-3AD203B41FA5}">
                      <a16:colId xmlns:a16="http://schemas.microsoft.com/office/drawing/2014/main" val="89743694"/>
                    </a:ext>
                  </a:extLst>
                </a:gridCol>
                <a:gridCol w="365125">
                  <a:extLst>
                    <a:ext uri="{9D8B030D-6E8A-4147-A177-3AD203B41FA5}">
                      <a16:colId xmlns:a16="http://schemas.microsoft.com/office/drawing/2014/main" val="2297278143"/>
                    </a:ext>
                  </a:extLst>
                </a:gridCol>
                <a:gridCol w="361950">
                  <a:extLst>
                    <a:ext uri="{9D8B030D-6E8A-4147-A177-3AD203B41FA5}">
                      <a16:colId xmlns:a16="http://schemas.microsoft.com/office/drawing/2014/main" val="4242558684"/>
                    </a:ext>
                  </a:extLst>
                </a:gridCol>
                <a:gridCol w="361950">
                  <a:extLst>
                    <a:ext uri="{9D8B030D-6E8A-4147-A177-3AD203B41FA5}">
                      <a16:colId xmlns:a16="http://schemas.microsoft.com/office/drawing/2014/main" val="867459309"/>
                    </a:ext>
                  </a:extLst>
                </a:gridCol>
                <a:gridCol w="1084898">
                  <a:extLst>
                    <a:ext uri="{9D8B030D-6E8A-4147-A177-3AD203B41FA5}">
                      <a16:colId xmlns:a16="http://schemas.microsoft.com/office/drawing/2014/main" val="1850000325"/>
                    </a:ext>
                  </a:extLst>
                </a:gridCol>
                <a:gridCol w="815926">
                  <a:extLst>
                    <a:ext uri="{9D8B030D-6E8A-4147-A177-3AD203B41FA5}">
                      <a16:colId xmlns:a16="http://schemas.microsoft.com/office/drawing/2014/main" val="890236173"/>
                    </a:ext>
                  </a:extLst>
                </a:gridCol>
                <a:gridCol w="1097280">
                  <a:extLst>
                    <a:ext uri="{9D8B030D-6E8A-4147-A177-3AD203B41FA5}">
                      <a16:colId xmlns:a16="http://schemas.microsoft.com/office/drawing/2014/main" val="3705884977"/>
                    </a:ext>
                  </a:extLst>
                </a:gridCol>
              </a:tblGrid>
              <a:tr h="214630">
                <a:tc>
                  <a:txBody>
                    <a:bodyPr/>
                    <a:lstStyle/>
                    <a:p>
                      <a:pPr algn="ctr">
                        <a:lnSpc>
                          <a:spcPct val="150000"/>
                        </a:lnSpc>
                        <a:spcAft>
                          <a:spcPts val="800"/>
                        </a:spcAft>
                      </a:pPr>
                      <a:r>
                        <a:rPr lang="es-EC" sz="1100" dirty="0">
                          <a:effectLst/>
                        </a:rPr>
                        <a:t> </a:t>
                      </a:r>
                    </a:p>
                    <a:p>
                      <a:pPr algn="ctr">
                        <a:lnSpc>
                          <a:spcPct val="150000"/>
                        </a:lnSpc>
                        <a:spcAft>
                          <a:spcPts val="800"/>
                        </a:spcAft>
                      </a:pPr>
                      <a:r>
                        <a:rPr lang="es-EC" sz="1100" dirty="0">
                          <a:effectLst/>
                        </a:rPr>
                        <a:t>Corrida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 </a:t>
                      </a:r>
                    </a:p>
                    <a:p>
                      <a:pPr algn="ctr">
                        <a:lnSpc>
                          <a:spcPct val="150000"/>
                        </a:lnSpc>
                        <a:spcAft>
                          <a:spcPts val="800"/>
                        </a:spcAft>
                      </a:pPr>
                      <a:r>
                        <a:rPr lang="es-EC" sz="11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 </a:t>
                      </a:r>
                    </a:p>
                    <a:p>
                      <a:pPr algn="ctr">
                        <a:lnSpc>
                          <a:spcPct val="150000"/>
                        </a:lnSpc>
                        <a:spcAft>
                          <a:spcPts val="800"/>
                        </a:spcAft>
                      </a:pPr>
                      <a:r>
                        <a:rPr lang="es-EC" sz="1100" dirty="0">
                          <a:effectLst/>
                        </a:rPr>
                        <a:t>B</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 </a:t>
                      </a:r>
                    </a:p>
                    <a:p>
                      <a:pPr algn="ctr">
                        <a:lnSpc>
                          <a:spcPct val="150000"/>
                        </a:lnSpc>
                        <a:spcAft>
                          <a:spcPts val="800"/>
                        </a:spcAft>
                      </a:pPr>
                      <a:r>
                        <a:rPr lang="es-EC" sz="1100" dirty="0">
                          <a:effectLst/>
                        </a:rPr>
                        <a:t>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Temperatura  entrada (°C)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Flujo (</a:t>
                      </a:r>
                      <a:r>
                        <a:rPr lang="es-EC" sz="1100" dirty="0" err="1">
                          <a:effectLst/>
                        </a:rPr>
                        <a:t>mL</a:t>
                      </a:r>
                      <a:r>
                        <a:rPr lang="es-EC" sz="1100" dirty="0">
                          <a:effectLst/>
                        </a:rPr>
                        <a:t>/min)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Frecuencia (</a:t>
                      </a:r>
                      <a:r>
                        <a:rPr lang="es-EC" sz="1100" dirty="0" err="1">
                          <a:effectLst/>
                        </a:rPr>
                        <a:t>rev</a:t>
                      </a:r>
                      <a:r>
                        <a:rPr lang="es-EC" sz="1100" dirty="0">
                          <a:effectLst/>
                        </a:rPr>
                        <a:t>/min)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450594"/>
                  </a:ext>
                </a:extLst>
              </a:tr>
              <a:tr h="214630">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5776760"/>
                  </a:ext>
                </a:extLst>
              </a:tr>
              <a:tr h="214630">
                <a:tc>
                  <a:txBody>
                    <a:bodyPr/>
                    <a:lstStyle/>
                    <a:p>
                      <a:pPr algn="ctr">
                        <a:lnSpc>
                          <a:spcPct val="150000"/>
                        </a:lnSpc>
                        <a:spcAft>
                          <a:spcPts val="800"/>
                        </a:spcAft>
                      </a:pPr>
                      <a:r>
                        <a:rPr lang="es-EC" sz="11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20000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0909730"/>
                  </a:ext>
                </a:extLst>
              </a:tr>
              <a:tr h="214630">
                <a:tc>
                  <a:txBody>
                    <a:bodyPr/>
                    <a:lstStyle/>
                    <a:p>
                      <a:pPr algn="ctr">
                        <a:lnSpc>
                          <a:spcPct val="150000"/>
                        </a:lnSpc>
                        <a:spcAft>
                          <a:spcPts val="800"/>
                        </a:spcAft>
                      </a:pPr>
                      <a:r>
                        <a:rPr lang="es-EC" sz="11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175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8915155"/>
                  </a:ext>
                </a:extLst>
              </a:tr>
              <a:tr h="214630">
                <a:tc>
                  <a:txBody>
                    <a:bodyPr/>
                    <a:lstStyle/>
                    <a:p>
                      <a:pPr algn="ctr">
                        <a:lnSpc>
                          <a:spcPct val="150000"/>
                        </a:lnSpc>
                        <a:spcAft>
                          <a:spcPts val="800"/>
                        </a:spcAft>
                      </a:pPr>
                      <a:r>
                        <a:rPr lang="es-EC" sz="11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675587"/>
                  </a:ext>
                </a:extLst>
              </a:tr>
              <a:tr h="214630">
                <a:tc>
                  <a:txBody>
                    <a:bodyPr/>
                    <a:lstStyle/>
                    <a:p>
                      <a:pPr algn="ctr">
                        <a:lnSpc>
                          <a:spcPct val="150000"/>
                        </a:lnSpc>
                        <a:spcAft>
                          <a:spcPts val="800"/>
                        </a:spcAft>
                      </a:pPr>
                      <a:r>
                        <a:rPr lang="es-EC" sz="11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25000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9771206"/>
                  </a:ext>
                </a:extLst>
              </a:tr>
              <a:tr h="214630">
                <a:tc>
                  <a:txBody>
                    <a:bodyPr/>
                    <a:lstStyle/>
                    <a:p>
                      <a:pPr algn="ctr">
                        <a:lnSpc>
                          <a:spcPct val="150000"/>
                        </a:lnSpc>
                        <a:spcAft>
                          <a:spcPts val="800"/>
                        </a:spcAft>
                      </a:pPr>
                      <a:r>
                        <a:rPr lang="es-EC" sz="11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25000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435213"/>
                  </a:ext>
                </a:extLst>
              </a:tr>
              <a:tr h="214630">
                <a:tc>
                  <a:txBody>
                    <a:bodyPr/>
                    <a:lstStyle/>
                    <a:p>
                      <a:pPr algn="ctr">
                        <a:lnSpc>
                          <a:spcPct val="150000"/>
                        </a:lnSpc>
                        <a:spcAft>
                          <a:spcPts val="800"/>
                        </a:spcAft>
                      </a:pPr>
                      <a:r>
                        <a:rPr lang="es-EC" sz="11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25000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1770579"/>
                  </a:ext>
                </a:extLst>
              </a:tr>
              <a:tr h="214630">
                <a:tc>
                  <a:txBody>
                    <a:bodyPr/>
                    <a:lstStyle/>
                    <a:p>
                      <a:pPr algn="ctr">
                        <a:lnSpc>
                          <a:spcPct val="150000"/>
                        </a:lnSpc>
                        <a:spcAft>
                          <a:spcPts val="800"/>
                        </a:spcAft>
                      </a:pPr>
                      <a:r>
                        <a:rPr lang="es-EC" sz="11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25000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3428819"/>
                  </a:ext>
                </a:extLst>
              </a:tr>
              <a:tr h="214630">
                <a:tc>
                  <a:txBody>
                    <a:bodyPr/>
                    <a:lstStyle/>
                    <a:p>
                      <a:pPr algn="ctr">
                        <a:lnSpc>
                          <a:spcPct val="150000"/>
                        </a:lnSpc>
                        <a:spcAft>
                          <a:spcPts val="800"/>
                        </a:spcAft>
                      </a:pPr>
                      <a:r>
                        <a:rPr lang="es-EC" sz="11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22500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196976"/>
                  </a:ext>
                </a:extLst>
              </a:tr>
              <a:tr h="214630">
                <a:tc>
                  <a:txBody>
                    <a:bodyPr/>
                    <a:lstStyle/>
                    <a:p>
                      <a:pPr algn="ctr">
                        <a:lnSpc>
                          <a:spcPct val="150000"/>
                        </a:lnSpc>
                        <a:spcAft>
                          <a:spcPts val="800"/>
                        </a:spcAft>
                      </a:pPr>
                      <a:r>
                        <a:rPr lang="es-EC"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180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22500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3418462"/>
                  </a:ext>
                </a:extLst>
              </a:tr>
              <a:tr h="214630">
                <a:tc>
                  <a:txBody>
                    <a:bodyPr/>
                    <a:lstStyle/>
                    <a:p>
                      <a:pPr algn="ctr">
                        <a:lnSpc>
                          <a:spcPct val="150000"/>
                        </a:lnSpc>
                        <a:spcAft>
                          <a:spcPts val="800"/>
                        </a:spcAft>
                      </a:pPr>
                      <a:r>
                        <a:rPr lang="es-EC" sz="11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45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22500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9787119"/>
                  </a:ext>
                </a:extLst>
              </a:tr>
              <a:tr h="214630">
                <a:tc>
                  <a:txBody>
                    <a:bodyPr/>
                    <a:lstStyle/>
                    <a:p>
                      <a:pPr algn="ctr">
                        <a:lnSpc>
                          <a:spcPct val="150000"/>
                        </a:lnSpc>
                        <a:spcAft>
                          <a:spcPts val="800"/>
                        </a:spcAft>
                      </a:pPr>
                      <a:r>
                        <a:rPr lang="es-EC" sz="11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45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22500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7832020"/>
                  </a:ext>
                </a:extLst>
              </a:tr>
            </a:tbl>
          </a:graphicData>
        </a:graphic>
      </p:graphicFrame>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EF58E458-FBF2-4414-BD0A-D14F7BFC939E}"/>
                  </a:ext>
                </a:extLst>
              </p:cNvPr>
              <p:cNvSpPr txBox="1"/>
              <p:nvPr/>
            </p:nvSpPr>
            <p:spPr>
              <a:xfrm>
                <a:off x="5172549" y="2178144"/>
                <a:ext cx="6242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sz="2400" b="0" i="1" smtClean="0">
                          <a:latin typeface="Cambria Math" panose="02040503050406030204" pitchFamily="18" charset="0"/>
                        </a:rPr>
                        <m:t>+</m:t>
                      </m:r>
                      <m:sSub>
                        <m:sSubPr>
                          <m:ctrlPr>
                            <a:rPr lang="es-EC" sz="2400" b="0" i="1" smtClean="0">
                              <a:latin typeface="Cambria Math" panose="02040503050406030204" pitchFamily="18" charset="0"/>
                            </a:rPr>
                          </m:ctrlPr>
                        </m:sSubPr>
                        <m:e>
                          <m:r>
                            <a:rPr lang="es-EC" sz="2400" b="0" i="1" smtClean="0">
                              <a:latin typeface="Cambria Math" panose="02040503050406030204" pitchFamily="18" charset="0"/>
                            </a:rPr>
                            <m:t>𝑛</m:t>
                          </m:r>
                        </m:e>
                        <m:sub>
                          <m:r>
                            <a:rPr lang="es-EC" sz="2400" b="0" i="1" smtClean="0">
                              <a:latin typeface="Cambria Math" panose="02040503050406030204" pitchFamily="18" charset="0"/>
                            </a:rPr>
                            <m:t>𝑐</m:t>
                          </m:r>
                        </m:sub>
                      </m:sSub>
                    </m:oMath>
                  </m:oMathPara>
                </a14:m>
                <a:endParaRPr lang="es-EC" dirty="0"/>
              </a:p>
            </p:txBody>
          </p:sp>
        </mc:Choice>
        <mc:Fallback xmlns="">
          <p:sp>
            <p:nvSpPr>
              <p:cNvPr id="15" name="CuadroTexto 14">
                <a:extLst>
                  <a:ext uri="{FF2B5EF4-FFF2-40B4-BE49-F238E27FC236}">
                    <a16:creationId xmlns:a16="http://schemas.microsoft.com/office/drawing/2014/main" id="{EF58E458-FBF2-4414-BD0A-D14F7BFC939E}"/>
                  </a:ext>
                </a:extLst>
              </p:cNvPr>
              <p:cNvSpPr txBox="1">
                <a:spLocks noRot="1" noChangeAspect="1" noMove="1" noResize="1" noEditPoints="1" noAdjustHandles="1" noChangeArrowheads="1" noChangeShapeType="1" noTextEdit="1"/>
              </p:cNvSpPr>
              <p:nvPr/>
            </p:nvSpPr>
            <p:spPr>
              <a:xfrm>
                <a:off x="5172549" y="2178144"/>
                <a:ext cx="624210" cy="369332"/>
              </a:xfrm>
              <a:prstGeom prst="rect">
                <a:avLst/>
              </a:prstGeom>
              <a:blipFill>
                <a:blip r:embed="rId6"/>
                <a:stretch>
                  <a:fillRect l="-8824" b="-13115"/>
                </a:stretch>
              </a:blipFill>
            </p:spPr>
            <p:txBody>
              <a:bodyPr/>
              <a:lstStyle/>
              <a:p>
                <a:r>
                  <a:rPr lang="es-EC">
                    <a:noFill/>
                  </a:rPr>
                  <a:t> </a:t>
                </a:r>
              </a:p>
            </p:txBody>
          </p:sp>
        </mc:Fallback>
      </mc:AlternateContent>
      <p:sp>
        <p:nvSpPr>
          <p:cNvPr id="17" name="CuadroTexto 16">
            <a:extLst>
              <a:ext uri="{FF2B5EF4-FFF2-40B4-BE49-F238E27FC236}">
                <a16:creationId xmlns:a16="http://schemas.microsoft.com/office/drawing/2014/main" id="{A3F5B511-84C3-4AE4-AC05-394CF4C2A2B0}"/>
              </a:ext>
            </a:extLst>
          </p:cNvPr>
          <p:cNvSpPr txBox="1"/>
          <p:nvPr/>
        </p:nvSpPr>
        <p:spPr>
          <a:xfrm>
            <a:off x="122827" y="95530"/>
            <a:ext cx="441146" cy="369332"/>
          </a:xfrm>
          <a:prstGeom prst="rect">
            <a:avLst/>
          </a:prstGeom>
          <a:noFill/>
        </p:spPr>
        <p:txBody>
          <a:bodyPr wrap="none" rtlCol="0">
            <a:spAutoFit/>
          </a:bodyPr>
          <a:lstStyle/>
          <a:p>
            <a:r>
              <a:rPr lang="es-ES" dirty="0"/>
              <a:t>12</a:t>
            </a:r>
            <a:endParaRPr lang="es-EC" dirty="0"/>
          </a:p>
        </p:txBody>
      </p:sp>
      <p:sp>
        <p:nvSpPr>
          <p:cNvPr id="9" name="Rectángulo: esquinas redondeadas 8">
            <a:extLst>
              <a:ext uri="{FF2B5EF4-FFF2-40B4-BE49-F238E27FC236}">
                <a16:creationId xmlns:a16="http://schemas.microsoft.com/office/drawing/2014/main" id="{B77BA779-6148-4020-88C1-3A28C9C49FB5}"/>
              </a:ext>
            </a:extLst>
          </p:cNvPr>
          <p:cNvSpPr/>
          <p:nvPr/>
        </p:nvSpPr>
        <p:spPr>
          <a:xfrm>
            <a:off x="9497192" y="5096143"/>
            <a:ext cx="2331580" cy="6840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Verificación del modelo</a:t>
            </a:r>
          </a:p>
        </p:txBody>
      </p:sp>
      <p:sp>
        <p:nvSpPr>
          <p:cNvPr id="18" name="CuadroTexto 17">
            <a:extLst>
              <a:ext uri="{FF2B5EF4-FFF2-40B4-BE49-F238E27FC236}">
                <a16:creationId xmlns:a16="http://schemas.microsoft.com/office/drawing/2014/main" id="{6D2CF187-AE18-48F6-ABC9-4C98CB83E51F}"/>
              </a:ext>
            </a:extLst>
          </p:cNvPr>
          <p:cNvSpPr txBox="1"/>
          <p:nvPr/>
        </p:nvSpPr>
        <p:spPr>
          <a:xfrm>
            <a:off x="6762793" y="1204038"/>
            <a:ext cx="4725461" cy="523220"/>
          </a:xfrm>
          <a:prstGeom prst="rect">
            <a:avLst/>
          </a:prstGeom>
          <a:noFill/>
        </p:spPr>
        <p:txBody>
          <a:bodyPr wrap="none" rtlCol="0">
            <a:spAutoFit/>
          </a:bodyPr>
          <a:lstStyle/>
          <a:p>
            <a:r>
              <a:rPr lang="es-EC" sz="1400" b="1" dirty="0"/>
              <a:t>Tabla 3. </a:t>
            </a:r>
            <a:r>
              <a:rPr lang="es-EC" sz="1400" dirty="0"/>
              <a:t>Corridas del proceso de secado por atomización</a:t>
            </a:r>
          </a:p>
          <a:p>
            <a:endParaRPr lang="es-EC" sz="1400" dirty="0"/>
          </a:p>
        </p:txBody>
      </p:sp>
      <p:sp>
        <p:nvSpPr>
          <p:cNvPr id="19" name="CuadroTexto 18">
            <a:extLst>
              <a:ext uri="{FF2B5EF4-FFF2-40B4-BE49-F238E27FC236}">
                <a16:creationId xmlns:a16="http://schemas.microsoft.com/office/drawing/2014/main" id="{F6472C22-4E13-446C-A6E4-2B6111FBE15C}"/>
              </a:ext>
            </a:extLst>
          </p:cNvPr>
          <p:cNvSpPr txBox="1"/>
          <p:nvPr/>
        </p:nvSpPr>
        <p:spPr>
          <a:xfrm>
            <a:off x="737550" y="3429000"/>
            <a:ext cx="4161204" cy="523220"/>
          </a:xfrm>
          <a:prstGeom prst="rect">
            <a:avLst/>
          </a:prstGeom>
          <a:noFill/>
        </p:spPr>
        <p:txBody>
          <a:bodyPr wrap="none" rtlCol="0">
            <a:spAutoFit/>
          </a:bodyPr>
          <a:lstStyle/>
          <a:p>
            <a:r>
              <a:rPr lang="es-EC" sz="1400" b="1" dirty="0"/>
              <a:t>Tabla 2. </a:t>
            </a:r>
            <a:r>
              <a:rPr lang="es-EC" sz="1400" dirty="0"/>
              <a:t>Factores y niveles del análisis estadístico</a:t>
            </a:r>
          </a:p>
          <a:p>
            <a:endParaRPr lang="es-EC" sz="1400" dirty="0"/>
          </a:p>
        </p:txBody>
      </p:sp>
    </p:spTree>
    <p:extLst>
      <p:ext uri="{BB962C8B-B14F-4D97-AF65-F5344CB8AC3E}">
        <p14:creationId xmlns:p14="http://schemas.microsoft.com/office/powerpoint/2010/main" val="194056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1ED32E3-7E2A-45C4-9B5B-728C43BD000E}"/>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9A24BD91-6B4E-417C-A0DD-BB9EB327BE66}"/>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4" name="CuadroTexto 3">
            <a:extLst>
              <a:ext uri="{FF2B5EF4-FFF2-40B4-BE49-F238E27FC236}">
                <a16:creationId xmlns:a16="http://schemas.microsoft.com/office/drawing/2014/main" id="{7AECB279-6C8B-486A-8041-D429612F8184}"/>
              </a:ext>
            </a:extLst>
          </p:cNvPr>
          <p:cNvSpPr txBox="1"/>
          <p:nvPr/>
        </p:nvSpPr>
        <p:spPr>
          <a:xfrm>
            <a:off x="576775" y="801858"/>
            <a:ext cx="4754880" cy="400110"/>
          </a:xfrm>
          <a:prstGeom prst="rect">
            <a:avLst/>
          </a:prstGeom>
          <a:noFill/>
        </p:spPr>
        <p:txBody>
          <a:bodyPr wrap="square" rtlCol="0">
            <a:spAutoFit/>
          </a:bodyPr>
          <a:lstStyle/>
          <a:p>
            <a:r>
              <a:rPr lang="es-EC" sz="2000" b="1" dirty="0"/>
              <a:t>Eficiencia de microencapsulación (%)</a:t>
            </a:r>
          </a:p>
        </p:txBody>
      </p:sp>
      <p:sp>
        <p:nvSpPr>
          <p:cNvPr id="5" name="CuadroTexto 4">
            <a:extLst>
              <a:ext uri="{FF2B5EF4-FFF2-40B4-BE49-F238E27FC236}">
                <a16:creationId xmlns:a16="http://schemas.microsoft.com/office/drawing/2014/main" id="{C0F3F26C-14C9-4795-95B5-59DE9B09A118}"/>
              </a:ext>
            </a:extLst>
          </p:cNvPr>
          <p:cNvSpPr txBox="1"/>
          <p:nvPr/>
        </p:nvSpPr>
        <p:spPr>
          <a:xfrm>
            <a:off x="576775" y="1350498"/>
            <a:ext cx="3770142" cy="369332"/>
          </a:xfrm>
          <a:prstGeom prst="rect">
            <a:avLst/>
          </a:prstGeom>
          <a:noFill/>
        </p:spPr>
        <p:txBody>
          <a:bodyPr wrap="square" rtlCol="0">
            <a:spAutoFit/>
          </a:bodyPr>
          <a:lstStyle/>
          <a:p>
            <a:r>
              <a:rPr lang="es-EC" dirty="0"/>
              <a:t>Contenido de aceite superficial </a:t>
            </a:r>
          </a:p>
        </p:txBody>
      </p:sp>
      <p:sp>
        <p:nvSpPr>
          <p:cNvPr id="6" name="CuadroTexto 5">
            <a:extLst>
              <a:ext uri="{FF2B5EF4-FFF2-40B4-BE49-F238E27FC236}">
                <a16:creationId xmlns:a16="http://schemas.microsoft.com/office/drawing/2014/main" id="{3E117312-51A4-4E72-B009-D3B793266DAC}"/>
              </a:ext>
            </a:extLst>
          </p:cNvPr>
          <p:cNvSpPr txBox="1"/>
          <p:nvPr/>
        </p:nvSpPr>
        <p:spPr>
          <a:xfrm>
            <a:off x="373487" y="6395551"/>
            <a:ext cx="2560320" cy="307777"/>
          </a:xfrm>
          <a:prstGeom prst="rect">
            <a:avLst/>
          </a:prstGeom>
          <a:noFill/>
        </p:spPr>
        <p:txBody>
          <a:bodyPr wrap="square" rtlCol="0">
            <a:spAutoFit/>
          </a:bodyPr>
          <a:lstStyle/>
          <a:p>
            <a:r>
              <a:rPr lang="es-EC" sz="1400" dirty="0">
                <a:effectLst/>
                <a:latin typeface="Arial" panose="020B0604020202020204" pitchFamily="34" charset="0"/>
                <a:ea typeface="Calibri" panose="020F0502020204030204" pitchFamily="34" charset="0"/>
              </a:rPr>
              <a:t>(</a:t>
            </a:r>
            <a:r>
              <a:rPr lang="es-EC" sz="1400" dirty="0" err="1">
                <a:effectLst/>
                <a:latin typeface="Arial" panose="020B0604020202020204" pitchFamily="34" charset="0"/>
                <a:ea typeface="Calibri" panose="020F0502020204030204" pitchFamily="34" charset="0"/>
              </a:rPr>
              <a:t>Hee</a:t>
            </a:r>
            <a:r>
              <a:rPr lang="es-EC" sz="1400" dirty="0">
                <a:effectLst/>
                <a:latin typeface="Arial" panose="020B0604020202020204" pitchFamily="34" charset="0"/>
                <a:ea typeface="Calibri" panose="020F0502020204030204" pitchFamily="34" charset="0"/>
              </a:rPr>
              <a:t> et al., 2015) </a:t>
            </a:r>
            <a:endParaRPr lang="es-EC" sz="1400" dirty="0"/>
          </a:p>
        </p:txBody>
      </p:sp>
      <p:sp>
        <p:nvSpPr>
          <p:cNvPr id="11" name="CuadroTexto 10">
            <a:extLst>
              <a:ext uri="{FF2B5EF4-FFF2-40B4-BE49-F238E27FC236}">
                <a16:creationId xmlns:a16="http://schemas.microsoft.com/office/drawing/2014/main" id="{48B613F7-3462-4923-B4C8-1AFF64C350F0}"/>
              </a:ext>
            </a:extLst>
          </p:cNvPr>
          <p:cNvSpPr txBox="1"/>
          <p:nvPr/>
        </p:nvSpPr>
        <p:spPr>
          <a:xfrm>
            <a:off x="876884" y="3038867"/>
            <a:ext cx="1935145" cy="307777"/>
          </a:xfrm>
          <a:prstGeom prst="rect">
            <a:avLst/>
          </a:prstGeom>
          <a:noFill/>
        </p:spPr>
        <p:txBody>
          <a:bodyPr wrap="none" rtlCol="0">
            <a:spAutoFit/>
          </a:bodyPr>
          <a:lstStyle/>
          <a:p>
            <a:r>
              <a:rPr lang="es-EC" sz="1400" dirty="0"/>
              <a:t>2 g </a:t>
            </a:r>
            <a:r>
              <a:rPr lang="es-EC" sz="1400" dirty="0" err="1"/>
              <a:t>microencapsulado</a:t>
            </a:r>
            <a:endParaRPr lang="es-EC" sz="1400" dirty="0"/>
          </a:p>
        </p:txBody>
      </p:sp>
      <p:pic>
        <p:nvPicPr>
          <p:cNvPr id="12" name="Imagen 11">
            <a:extLst>
              <a:ext uri="{FF2B5EF4-FFF2-40B4-BE49-F238E27FC236}">
                <a16:creationId xmlns:a16="http://schemas.microsoft.com/office/drawing/2014/main" id="{7613F93A-93F0-4195-9B3B-6D3BEADB16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56" t="41153" r="11372" b="10473"/>
          <a:stretch/>
        </p:blipFill>
        <p:spPr bwMode="auto">
          <a:xfrm>
            <a:off x="1188107" y="1921060"/>
            <a:ext cx="1312700" cy="1047914"/>
          </a:xfrm>
          <a:prstGeom prst="rect">
            <a:avLst/>
          </a:prstGeom>
          <a:noFill/>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FF02A8B1-054D-468F-8950-8246586611D3}"/>
              </a:ext>
            </a:extLst>
          </p:cNvPr>
          <p:cNvSpPr txBox="1"/>
          <p:nvPr/>
        </p:nvSpPr>
        <p:spPr>
          <a:xfrm>
            <a:off x="4380573" y="2114048"/>
            <a:ext cx="1311321" cy="307777"/>
          </a:xfrm>
          <a:prstGeom prst="rect">
            <a:avLst/>
          </a:prstGeom>
          <a:noFill/>
        </p:spPr>
        <p:txBody>
          <a:bodyPr wrap="none" rtlCol="0">
            <a:spAutoFit/>
          </a:bodyPr>
          <a:lstStyle/>
          <a:p>
            <a:r>
              <a:rPr lang="es-EC" sz="1400" dirty="0"/>
              <a:t>15 </a:t>
            </a:r>
            <a:r>
              <a:rPr lang="es-EC" sz="1400" dirty="0" err="1"/>
              <a:t>mL</a:t>
            </a:r>
            <a:r>
              <a:rPr lang="es-EC" sz="1400" dirty="0"/>
              <a:t> hexano</a:t>
            </a:r>
          </a:p>
        </p:txBody>
      </p:sp>
      <p:pic>
        <p:nvPicPr>
          <p:cNvPr id="8194" name="Picture 2" descr="Vaso de precipitado graduado 150 mL borosilicato CH0126F | Grupo Didacta">
            <a:extLst>
              <a:ext uri="{FF2B5EF4-FFF2-40B4-BE49-F238E27FC236}">
                <a16:creationId xmlns:a16="http://schemas.microsoft.com/office/drawing/2014/main" id="{3A9CEB09-1B1D-4A48-B5E3-BD98329AFC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06" b="6471"/>
          <a:stretch/>
        </p:blipFill>
        <p:spPr bwMode="auto">
          <a:xfrm>
            <a:off x="3134423" y="2667031"/>
            <a:ext cx="1540413" cy="129277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ipeta graduada de vidrio clase A Premium Line - Labbox España">
            <a:extLst>
              <a:ext uri="{FF2B5EF4-FFF2-40B4-BE49-F238E27FC236}">
                <a16:creationId xmlns:a16="http://schemas.microsoft.com/office/drawing/2014/main" id="{D5B9D479-0CC8-4277-AFE3-FC7A21485E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682" t="59869" r="42944"/>
          <a:stretch/>
        </p:blipFill>
        <p:spPr bwMode="auto">
          <a:xfrm rot="2708515">
            <a:off x="3972675" y="1454645"/>
            <a:ext cx="535744" cy="1292771"/>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5183137D-0CA3-46FA-AFA8-B3A47C1333DD}"/>
              </a:ext>
            </a:extLst>
          </p:cNvPr>
          <p:cNvSpPr txBox="1"/>
          <p:nvPr/>
        </p:nvSpPr>
        <p:spPr>
          <a:xfrm>
            <a:off x="3389103" y="4023264"/>
            <a:ext cx="1080489" cy="307777"/>
          </a:xfrm>
          <a:prstGeom prst="rect">
            <a:avLst/>
          </a:prstGeom>
          <a:noFill/>
        </p:spPr>
        <p:txBody>
          <a:bodyPr wrap="none" rtlCol="0">
            <a:spAutoFit/>
          </a:bodyPr>
          <a:lstStyle/>
          <a:p>
            <a:r>
              <a:rPr lang="es-EC" sz="1400" dirty="0"/>
              <a:t>Agitar, 30 s</a:t>
            </a:r>
          </a:p>
        </p:txBody>
      </p:sp>
      <p:sp>
        <p:nvSpPr>
          <p:cNvPr id="20" name="Flecha: a la derecha 19">
            <a:extLst>
              <a:ext uri="{FF2B5EF4-FFF2-40B4-BE49-F238E27FC236}">
                <a16:creationId xmlns:a16="http://schemas.microsoft.com/office/drawing/2014/main" id="{6932724A-971D-4422-9B9F-BB1613506737}"/>
              </a:ext>
            </a:extLst>
          </p:cNvPr>
          <p:cNvSpPr/>
          <p:nvPr/>
        </p:nvSpPr>
        <p:spPr>
          <a:xfrm>
            <a:off x="5036234" y="2876506"/>
            <a:ext cx="872976"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198" name="Picture 6" descr="ESTUFA DE SECADO U HORNO DE SECADO">
            <a:extLst>
              <a:ext uri="{FF2B5EF4-FFF2-40B4-BE49-F238E27FC236}">
                <a16:creationId xmlns:a16="http://schemas.microsoft.com/office/drawing/2014/main" id="{C556D49B-D819-4F09-9739-FAAB0D834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5263" y="1846115"/>
            <a:ext cx="1782386" cy="178238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Universidad Tecnológica de Pereira Facultad de Tecnología Programa de  Química Química I FILTRACIÓN Y DECANTACIÓN Objetivo">
            <a:extLst>
              <a:ext uri="{FF2B5EF4-FFF2-40B4-BE49-F238E27FC236}">
                <a16:creationId xmlns:a16="http://schemas.microsoft.com/office/drawing/2014/main" id="{C3DF79A1-084D-4D6D-A833-2A5269571C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1205" y="1618131"/>
            <a:ext cx="2028825" cy="2257425"/>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E147B319-BB4F-4DEE-9B1F-06549EA57BAE}"/>
              </a:ext>
            </a:extLst>
          </p:cNvPr>
          <p:cNvSpPr txBox="1"/>
          <p:nvPr/>
        </p:nvSpPr>
        <p:spPr>
          <a:xfrm>
            <a:off x="6875644" y="3908059"/>
            <a:ext cx="641522" cy="307777"/>
          </a:xfrm>
          <a:prstGeom prst="rect">
            <a:avLst/>
          </a:prstGeom>
          <a:noFill/>
        </p:spPr>
        <p:txBody>
          <a:bodyPr wrap="none" rtlCol="0">
            <a:spAutoFit/>
          </a:bodyPr>
          <a:lstStyle/>
          <a:p>
            <a:r>
              <a:rPr lang="es-EC" sz="1400" dirty="0"/>
              <a:t>Filtrar</a:t>
            </a:r>
          </a:p>
        </p:txBody>
      </p:sp>
      <p:sp>
        <p:nvSpPr>
          <p:cNvPr id="17" name="Flecha: curvada hacia la izquierda 16">
            <a:extLst>
              <a:ext uri="{FF2B5EF4-FFF2-40B4-BE49-F238E27FC236}">
                <a16:creationId xmlns:a16="http://schemas.microsoft.com/office/drawing/2014/main" id="{A6B30F5A-9B88-410E-B3F0-78DA2A5E8080}"/>
              </a:ext>
            </a:extLst>
          </p:cNvPr>
          <p:cNvSpPr/>
          <p:nvPr/>
        </p:nvSpPr>
        <p:spPr>
          <a:xfrm rot="16200000">
            <a:off x="8141348" y="468593"/>
            <a:ext cx="462723" cy="19294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CuadroTexto 17">
            <a:extLst>
              <a:ext uri="{FF2B5EF4-FFF2-40B4-BE49-F238E27FC236}">
                <a16:creationId xmlns:a16="http://schemas.microsoft.com/office/drawing/2014/main" id="{DB7C7207-D795-4702-916B-24F890992F54}"/>
              </a:ext>
            </a:extLst>
          </p:cNvPr>
          <p:cNvSpPr txBox="1"/>
          <p:nvPr/>
        </p:nvSpPr>
        <p:spPr>
          <a:xfrm>
            <a:off x="8852471" y="3820604"/>
            <a:ext cx="1997663" cy="307777"/>
          </a:xfrm>
          <a:prstGeom prst="rect">
            <a:avLst/>
          </a:prstGeom>
          <a:noFill/>
        </p:spPr>
        <p:txBody>
          <a:bodyPr wrap="none" rtlCol="0">
            <a:spAutoFit/>
          </a:bodyPr>
          <a:lstStyle/>
          <a:p>
            <a:r>
              <a:rPr lang="es-EC" sz="1400" dirty="0"/>
              <a:t>70 °C, peso constante </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81C7766-B7A2-4F8E-B9D6-C52B7E8B4D81}"/>
                  </a:ext>
                </a:extLst>
              </p:cNvPr>
              <p:cNvSpPr txBox="1"/>
              <p:nvPr/>
            </p:nvSpPr>
            <p:spPr>
              <a:xfrm>
                <a:off x="995630" y="4939611"/>
                <a:ext cx="7010741" cy="6784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𝐸𝑀</m:t>
                      </m:r>
                      <m:d>
                        <m:dPr>
                          <m:ctrlPr>
                            <a:rPr lang="es-EC" i="1">
                              <a:solidFill>
                                <a:srgbClr val="836967"/>
                              </a:solidFill>
                              <a:latin typeface="Cambria Math" panose="02040503050406030204" pitchFamily="18" charset="0"/>
                            </a:rPr>
                          </m:ctrlPr>
                        </m:dPr>
                        <m:e>
                          <m:r>
                            <a:rPr lang="es-EC" i="0">
                              <a:latin typeface="Cambria Math" panose="02040503050406030204" pitchFamily="18" charset="0"/>
                            </a:rPr>
                            <m:t>%</m:t>
                          </m:r>
                        </m:e>
                      </m:d>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𝐴𝑐𝑒𝑖𝑡𝑒</m:t>
                          </m:r>
                          <m:r>
                            <a:rPr lang="es-EC" i="0">
                              <a:latin typeface="Cambria Math" panose="02040503050406030204" pitchFamily="18" charset="0"/>
                            </a:rPr>
                            <m:t> </m:t>
                          </m:r>
                          <m:r>
                            <a:rPr lang="es-EC" i="1">
                              <a:latin typeface="Cambria Math" panose="02040503050406030204" pitchFamily="18" charset="0"/>
                            </a:rPr>
                            <m:t>𝑡𝑜𝑡𝑎𝑙</m:t>
                          </m:r>
                          <m:r>
                            <a:rPr lang="es-EC" i="0">
                              <a:latin typeface="Cambria Math" panose="02040503050406030204" pitchFamily="18" charset="0"/>
                            </a:rPr>
                            <m:t> </m:t>
                          </m:r>
                          <m:r>
                            <a:rPr lang="es-EC" i="1">
                              <a:latin typeface="Cambria Math" panose="02040503050406030204" pitchFamily="18" charset="0"/>
                            </a:rPr>
                            <m:t>𝑡𝑒</m:t>
                          </m:r>
                          <m:r>
                            <a:rPr lang="es-EC" i="0">
                              <a:latin typeface="Cambria Math" panose="02040503050406030204" pitchFamily="18" charset="0"/>
                            </a:rPr>
                            <m:t>ó</m:t>
                          </m:r>
                          <m:r>
                            <a:rPr lang="es-EC" i="1">
                              <a:latin typeface="Cambria Math" panose="02040503050406030204" pitchFamily="18" charset="0"/>
                            </a:rPr>
                            <m:t>𝑟𝑖𝑐𝑜</m:t>
                          </m:r>
                          <m:r>
                            <a:rPr lang="es-EC" i="0">
                              <a:latin typeface="Cambria Math" panose="02040503050406030204" pitchFamily="18" charset="0"/>
                            </a:rPr>
                            <m:t> </m:t>
                          </m:r>
                          <m:d>
                            <m:dPr>
                              <m:ctrlPr>
                                <a:rPr lang="es-EC" i="1">
                                  <a:solidFill>
                                    <a:srgbClr val="836967"/>
                                  </a:solidFill>
                                  <a:latin typeface="Cambria Math" panose="02040503050406030204" pitchFamily="18" charset="0"/>
                                </a:rPr>
                              </m:ctrlPr>
                            </m:dPr>
                            <m:e>
                              <m:r>
                                <a:rPr lang="es-EC" i="1">
                                  <a:latin typeface="Cambria Math" panose="02040503050406030204" pitchFamily="18" charset="0"/>
                                </a:rPr>
                                <m:t>𝑔</m:t>
                              </m:r>
                            </m:e>
                          </m:d>
                          <m:r>
                            <a:rPr lang="es-EC" i="0">
                              <a:latin typeface="Cambria Math" panose="02040503050406030204" pitchFamily="18" charset="0"/>
                            </a:rPr>
                            <m:t>−</m:t>
                          </m:r>
                          <m:r>
                            <a:rPr lang="es-EC" i="1">
                              <a:latin typeface="Cambria Math" panose="02040503050406030204" pitchFamily="18" charset="0"/>
                            </a:rPr>
                            <m:t>𝐴𝑐𝑒𝑖𝑡𝑒</m:t>
                          </m:r>
                          <m:r>
                            <a:rPr lang="es-EC" i="0">
                              <a:latin typeface="Cambria Math" panose="02040503050406030204" pitchFamily="18" charset="0"/>
                            </a:rPr>
                            <m:t> </m:t>
                          </m:r>
                          <m:r>
                            <a:rPr lang="es-EC" i="1">
                              <a:latin typeface="Cambria Math" panose="02040503050406030204" pitchFamily="18" charset="0"/>
                            </a:rPr>
                            <m:t>𝑠𝑢𝑝𝑒𝑟𝑓𝑖𝑐𝑖𝑎𝑙</m:t>
                          </m:r>
                          <m:r>
                            <a:rPr lang="es-EC" i="0">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𝑔</m:t>
                              </m:r>
                            </m:e>
                          </m:d>
                        </m:num>
                        <m:den>
                          <m:r>
                            <a:rPr lang="es-EC" i="1">
                              <a:latin typeface="Cambria Math" panose="02040503050406030204" pitchFamily="18" charset="0"/>
                            </a:rPr>
                            <m:t>𝐴𝑐𝑒𝑖𝑡𝑒</m:t>
                          </m:r>
                          <m:r>
                            <a:rPr lang="es-EC" i="0">
                              <a:latin typeface="Cambria Math" panose="02040503050406030204" pitchFamily="18" charset="0"/>
                            </a:rPr>
                            <m:t> </m:t>
                          </m:r>
                          <m:r>
                            <a:rPr lang="es-EC" i="1">
                              <a:latin typeface="Cambria Math" panose="02040503050406030204" pitchFamily="18" charset="0"/>
                            </a:rPr>
                            <m:t>𝑡𝑜𝑡𝑎𝑙</m:t>
                          </m:r>
                          <m:r>
                            <a:rPr lang="es-EC" i="0">
                              <a:latin typeface="Cambria Math" panose="02040503050406030204" pitchFamily="18" charset="0"/>
                            </a:rPr>
                            <m:t> </m:t>
                          </m:r>
                          <m:r>
                            <m:rPr>
                              <m:sty m:val="p"/>
                            </m:rPr>
                            <a:rPr lang="es-EC" b="0" i="0" smtClean="0">
                              <a:latin typeface="Cambria Math" panose="02040503050406030204" pitchFamily="18" charset="0"/>
                            </a:rPr>
                            <m:t>te</m:t>
                          </m:r>
                          <m:r>
                            <a:rPr lang="es-EC" b="0" i="0" smtClean="0">
                              <a:latin typeface="Cambria Math" panose="02040503050406030204" pitchFamily="18" charset="0"/>
                            </a:rPr>
                            <m:t>ó</m:t>
                          </m:r>
                          <m:r>
                            <m:rPr>
                              <m:sty m:val="p"/>
                            </m:rPr>
                            <a:rPr lang="es-EC" b="0" i="0" smtClean="0">
                              <a:latin typeface="Cambria Math" panose="02040503050406030204" pitchFamily="18" charset="0"/>
                            </a:rPr>
                            <m:t>rico</m:t>
                          </m:r>
                          <m:r>
                            <a:rPr lang="es-EC" b="0" i="0" smtClean="0">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𝑔</m:t>
                              </m:r>
                            </m:e>
                          </m:d>
                          <m:r>
                            <a:rPr lang="es-EC" i="0">
                              <a:latin typeface="Cambria Math" panose="02040503050406030204" pitchFamily="18" charset="0"/>
                            </a:rPr>
                            <m:t> </m:t>
                          </m:r>
                        </m:den>
                      </m:f>
                      <m:r>
                        <a:rPr lang="es-EC" b="0" i="1" smtClean="0">
                          <a:latin typeface="Cambria Math" panose="02040503050406030204" pitchFamily="18" charset="0"/>
                        </a:rPr>
                        <m:t>∗100</m:t>
                      </m:r>
                    </m:oMath>
                  </m:oMathPara>
                </a14:m>
                <a:endParaRPr lang="es-EC" dirty="0"/>
              </a:p>
            </p:txBody>
          </p:sp>
        </mc:Choice>
        <mc:Fallback xmlns="">
          <p:sp>
            <p:nvSpPr>
              <p:cNvPr id="21" name="CuadroTexto 20">
                <a:extLst>
                  <a:ext uri="{FF2B5EF4-FFF2-40B4-BE49-F238E27FC236}">
                    <a16:creationId xmlns:a16="http://schemas.microsoft.com/office/drawing/2014/main" id="{581C7766-B7A2-4F8E-B9D6-C52B7E8B4D81}"/>
                  </a:ext>
                </a:extLst>
              </p:cNvPr>
              <p:cNvSpPr txBox="1">
                <a:spLocks noRot="1" noChangeAspect="1" noMove="1" noResize="1" noEditPoints="1" noAdjustHandles="1" noChangeArrowheads="1" noChangeShapeType="1" noTextEdit="1"/>
              </p:cNvSpPr>
              <p:nvPr/>
            </p:nvSpPr>
            <p:spPr>
              <a:xfrm>
                <a:off x="995630" y="4939611"/>
                <a:ext cx="7010741" cy="678455"/>
              </a:xfrm>
              <a:prstGeom prst="rect">
                <a:avLst/>
              </a:prstGeom>
              <a:blipFill>
                <a:blip r:embed="rId7"/>
                <a:stretch>
                  <a:fillRect/>
                </a:stretch>
              </a:blipFill>
            </p:spPr>
            <p:txBody>
              <a:bodyPr/>
              <a:lstStyle/>
              <a:p>
                <a:r>
                  <a:rPr lang="es-EC">
                    <a:noFill/>
                  </a:rPr>
                  <a:t> </a:t>
                </a:r>
              </a:p>
            </p:txBody>
          </p:sp>
        </mc:Fallback>
      </mc:AlternateContent>
      <p:sp>
        <p:nvSpPr>
          <p:cNvPr id="9" name="Cerrar llave 8">
            <a:extLst>
              <a:ext uri="{FF2B5EF4-FFF2-40B4-BE49-F238E27FC236}">
                <a16:creationId xmlns:a16="http://schemas.microsoft.com/office/drawing/2014/main" id="{848B0757-4996-41D4-917A-6FC187FBB056}"/>
              </a:ext>
            </a:extLst>
          </p:cNvPr>
          <p:cNvSpPr/>
          <p:nvPr/>
        </p:nvSpPr>
        <p:spPr>
          <a:xfrm>
            <a:off x="7793502" y="4501662"/>
            <a:ext cx="339485" cy="14911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Flecha: a la derecha 9">
            <a:extLst>
              <a:ext uri="{FF2B5EF4-FFF2-40B4-BE49-F238E27FC236}">
                <a16:creationId xmlns:a16="http://schemas.microsoft.com/office/drawing/2014/main" id="{41EA7B58-0484-4DEC-A99A-D6B12DFBF142}"/>
              </a:ext>
            </a:extLst>
          </p:cNvPr>
          <p:cNvSpPr/>
          <p:nvPr/>
        </p:nvSpPr>
        <p:spPr>
          <a:xfrm>
            <a:off x="2988156" y="3038867"/>
            <a:ext cx="249553"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a:extLst>
              <a:ext uri="{FF2B5EF4-FFF2-40B4-BE49-F238E27FC236}">
                <a16:creationId xmlns:a16="http://schemas.microsoft.com/office/drawing/2014/main" id="{41246D83-55A8-4E85-8494-77C88D10F75D}"/>
              </a:ext>
            </a:extLst>
          </p:cNvPr>
          <p:cNvSpPr txBox="1"/>
          <p:nvPr/>
        </p:nvSpPr>
        <p:spPr>
          <a:xfrm>
            <a:off x="122827" y="95530"/>
            <a:ext cx="441146" cy="369332"/>
          </a:xfrm>
          <a:prstGeom prst="rect">
            <a:avLst/>
          </a:prstGeom>
          <a:noFill/>
        </p:spPr>
        <p:txBody>
          <a:bodyPr wrap="none" rtlCol="0">
            <a:spAutoFit/>
          </a:bodyPr>
          <a:lstStyle/>
          <a:p>
            <a:r>
              <a:rPr lang="es-ES" dirty="0"/>
              <a:t>13</a:t>
            </a:r>
            <a:endParaRPr lang="es-EC" dirty="0"/>
          </a:p>
        </p:txBody>
      </p:sp>
      <p:sp>
        <p:nvSpPr>
          <p:cNvPr id="7" name="Rectángulo: esquinas redondeadas 6">
            <a:extLst>
              <a:ext uri="{FF2B5EF4-FFF2-40B4-BE49-F238E27FC236}">
                <a16:creationId xmlns:a16="http://schemas.microsoft.com/office/drawing/2014/main" id="{AF59B573-CD67-4DD8-B6DC-BD2BCBA6D99D}"/>
              </a:ext>
            </a:extLst>
          </p:cNvPr>
          <p:cNvSpPr/>
          <p:nvPr/>
        </p:nvSpPr>
        <p:spPr>
          <a:xfrm>
            <a:off x="8308456" y="4939611"/>
            <a:ext cx="516193" cy="46272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1</a:t>
            </a:r>
          </a:p>
        </p:txBody>
      </p:sp>
    </p:spTree>
    <p:extLst>
      <p:ext uri="{BB962C8B-B14F-4D97-AF65-F5344CB8AC3E}">
        <p14:creationId xmlns:p14="http://schemas.microsoft.com/office/powerpoint/2010/main" val="293103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A6FDE4E-1206-497C-978B-3B8B90153185}"/>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13EB8B07-E320-4715-906B-B10000A5036E}"/>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4" name="CuadroTexto 3">
            <a:extLst>
              <a:ext uri="{FF2B5EF4-FFF2-40B4-BE49-F238E27FC236}">
                <a16:creationId xmlns:a16="http://schemas.microsoft.com/office/drawing/2014/main" id="{D473609A-EEA4-4332-95C7-DE4F2C0913E8}"/>
              </a:ext>
            </a:extLst>
          </p:cNvPr>
          <p:cNvSpPr txBox="1"/>
          <p:nvPr/>
        </p:nvSpPr>
        <p:spPr>
          <a:xfrm>
            <a:off x="699325" y="2635066"/>
            <a:ext cx="4459459" cy="400110"/>
          </a:xfrm>
          <a:prstGeom prst="rect">
            <a:avLst/>
          </a:prstGeom>
          <a:noFill/>
        </p:spPr>
        <p:txBody>
          <a:bodyPr wrap="square" rtlCol="0">
            <a:spAutoFit/>
          </a:bodyPr>
          <a:lstStyle/>
          <a:p>
            <a:r>
              <a:rPr lang="es-EC" sz="2000" b="1" dirty="0"/>
              <a:t>Contenido de humedad (%)</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739A89FE-EA36-4CD5-A063-DEFEF4ED7283}"/>
                  </a:ext>
                </a:extLst>
              </p:cNvPr>
              <p:cNvSpPr txBox="1"/>
              <p:nvPr/>
            </p:nvSpPr>
            <p:spPr>
              <a:xfrm>
                <a:off x="104094" y="1603421"/>
                <a:ext cx="5793214" cy="6134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𝑅</m:t>
                      </m:r>
                      <m:d>
                        <m:dPr>
                          <m:ctrlPr>
                            <a:rPr lang="es-EC" sz="1600" i="1">
                              <a:solidFill>
                                <a:srgbClr val="836967"/>
                              </a:solidFill>
                              <a:latin typeface="Cambria Math" panose="02040503050406030204" pitchFamily="18" charset="0"/>
                            </a:rPr>
                          </m:ctrlPr>
                        </m:dPr>
                        <m:e>
                          <m:r>
                            <a:rPr lang="es-EC" sz="1600" i="0">
                              <a:latin typeface="Cambria Math" panose="02040503050406030204" pitchFamily="18" charset="0"/>
                            </a:rPr>
                            <m:t>%</m:t>
                          </m:r>
                        </m:e>
                      </m:d>
                      <m:r>
                        <a:rPr lang="es-EC" sz="1600" i="0">
                          <a:latin typeface="Cambria Math" panose="02040503050406030204" pitchFamily="18" charset="0"/>
                        </a:rPr>
                        <m:t>=</m:t>
                      </m:r>
                      <m:f>
                        <m:fPr>
                          <m:ctrlPr>
                            <a:rPr lang="es-EC" sz="1600" i="1">
                              <a:solidFill>
                                <a:srgbClr val="836967"/>
                              </a:solidFill>
                              <a:latin typeface="Cambria Math" panose="02040503050406030204" pitchFamily="18" charset="0"/>
                            </a:rPr>
                          </m:ctrlPr>
                        </m:fPr>
                        <m:num>
                          <m:r>
                            <a:rPr lang="es-EC" sz="1600" i="1">
                              <a:latin typeface="Cambria Math" panose="02040503050406030204" pitchFamily="18" charset="0"/>
                            </a:rPr>
                            <m:t>𝑀𝑎𝑠𝑎</m:t>
                          </m:r>
                          <m:r>
                            <a:rPr lang="es-EC" sz="1600" i="0">
                              <a:latin typeface="Cambria Math" panose="02040503050406030204" pitchFamily="18" charset="0"/>
                            </a:rPr>
                            <m:t> </m:t>
                          </m:r>
                          <m:r>
                            <a:rPr lang="es-EC" sz="1600" i="1">
                              <a:latin typeface="Cambria Math" panose="02040503050406030204" pitchFamily="18" charset="0"/>
                            </a:rPr>
                            <m:t>𝑑𝑒</m:t>
                          </m:r>
                          <m:r>
                            <a:rPr lang="es-EC" sz="1600" i="0">
                              <a:latin typeface="Cambria Math" panose="02040503050406030204" pitchFamily="18" charset="0"/>
                            </a:rPr>
                            <m:t> </m:t>
                          </m:r>
                          <m:r>
                            <a:rPr lang="es-EC" sz="1600" i="1">
                              <a:latin typeface="Cambria Math" panose="02040503050406030204" pitchFamily="18" charset="0"/>
                            </a:rPr>
                            <m:t>𝑚𝑖𝑐𝑟𝑜𝑐</m:t>
                          </m:r>
                          <m:r>
                            <a:rPr lang="es-EC" sz="1600" i="0">
                              <a:latin typeface="Cambria Math" panose="02040503050406030204" pitchFamily="18" charset="0"/>
                            </a:rPr>
                            <m:t>á</m:t>
                          </m:r>
                          <m:r>
                            <a:rPr lang="es-EC" sz="1600" i="1">
                              <a:latin typeface="Cambria Math" panose="02040503050406030204" pitchFamily="18" charset="0"/>
                            </a:rPr>
                            <m:t>𝑝𝑠𝑢𝑙𝑎𝑠</m:t>
                          </m:r>
                          <m:r>
                            <a:rPr lang="es-EC" sz="1600" i="0">
                              <a:latin typeface="Cambria Math" panose="02040503050406030204" pitchFamily="18" charset="0"/>
                            </a:rPr>
                            <m:t> </m:t>
                          </m:r>
                          <m:d>
                            <m:dPr>
                              <m:ctrlPr>
                                <a:rPr lang="es-EC" sz="1600" i="1">
                                  <a:latin typeface="Cambria Math" panose="02040503050406030204" pitchFamily="18" charset="0"/>
                                </a:rPr>
                              </m:ctrlPr>
                            </m:dPr>
                            <m:e>
                              <m:r>
                                <a:rPr lang="es-EC" sz="1600" i="1">
                                  <a:latin typeface="Cambria Math" panose="02040503050406030204" pitchFamily="18" charset="0"/>
                                </a:rPr>
                                <m:t>𝑔</m:t>
                              </m:r>
                            </m:e>
                          </m:d>
                        </m:num>
                        <m:den>
                          <m:r>
                            <a:rPr lang="es-EC" sz="1600" i="1">
                              <a:latin typeface="Cambria Math" panose="02040503050406030204" pitchFamily="18" charset="0"/>
                            </a:rPr>
                            <m:t>𝑆</m:t>
                          </m:r>
                          <m:r>
                            <a:rPr lang="es-EC" sz="1600" i="0">
                              <a:latin typeface="Cambria Math" panose="02040503050406030204" pitchFamily="18" charset="0"/>
                            </a:rPr>
                            <m:t>ó</m:t>
                          </m:r>
                          <m:r>
                            <a:rPr lang="es-EC" sz="1600" i="1">
                              <a:latin typeface="Cambria Math" panose="02040503050406030204" pitchFamily="18" charset="0"/>
                            </a:rPr>
                            <m:t>𝑙𝑖𝑑𝑜𝑠</m:t>
                          </m:r>
                          <m:r>
                            <a:rPr lang="es-EC" sz="1600" i="0">
                              <a:latin typeface="Cambria Math" panose="02040503050406030204" pitchFamily="18" charset="0"/>
                            </a:rPr>
                            <m:t> </m:t>
                          </m:r>
                          <m:r>
                            <a:rPr lang="es-EC" sz="1600" i="1">
                              <a:latin typeface="Cambria Math" panose="02040503050406030204" pitchFamily="18" charset="0"/>
                            </a:rPr>
                            <m:t>𝑡𝑜𝑡𝑎𝑙𝑒𝑠</m:t>
                          </m:r>
                          <m:r>
                            <a:rPr lang="es-EC" sz="1600" i="0">
                              <a:latin typeface="Cambria Math" panose="02040503050406030204" pitchFamily="18" charset="0"/>
                            </a:rPr>
                            <m:t> </m:t>
                          </m:r>
                          <m:r>
                            <a:rPr lang="es-EC" sz="1600" i="1">
                              <a:latin typeface="Cambria Math" panose="02040503050406030204" pitchFamily="18" charset="0"/>
                            </a:rPr>
                            <m:t>𝑑𝑒</m:t>
                          </m:r>
                          <m:r>
                            <a:rPr lang="es-EC" sz="1600" i="0">
                              <a:latin typeface="Cambria Math" panose="02040503050406030204" pitchFamily="18" charset="0"/>
                            </a:rPr>
                            <m:t> </m:t>
                          </m:r>
                          <m:r>
                            <a:rPr lang="es-EC" sz="1600" i="1">
                              <a:latin typeface="Cambria Math" panose="02040503050406030204" pitchFamily="18" charset="0"/>
                            </a:rPr>
                            <m:t>𝑙𝑎</m:t>
                          </m:r>
                          <m:r>
                            <a:rPr lang="es-EC" sz="1600" i="0">
                              <a:latin typeface="Cambria Math" panose="02040503050406030204" pitchFamily="18" charset="0"/>
                            </a:rPr>
                            <m:t> </m:t>
                          </m:r>
                          <m:r>
                            <a:rPr lang="es-EC" sz="1600" i="1">
                              <a:latin typeface="Cambria Math" panose="02040503050406030204" pitchFamily="18" charset="0"/>
                            </a:rPr>
                            <m:t>𝑒𝑚𝑢𝑙𝑠𝑖</m:t>
                          </m:r>
                          <m:r>
                            <a:rPr lang="es-EC" sz="1600" i="0">
                              <a:latin typeface="Cambria Math" panose="02040503050406030204" pitchFamily="18" charset="0"/>
                            </a:rPr>
                            <m:t>ó</m:t>
                          </m:r>
                          <m:r>
                            <a:rPr lang="es-EC" sz="1600" i="1">
                              <a:latin typeface="Cambria Math" panose="02040503050406030204" pitchFamily="18" charset="0"/>
                            </a:rPr>
                            <m:t>𝑛</m:t>
                          </m:r>
                          <m:r>
                            <a:rPr lang="es-EC" sz="1600" i="0">
                              <a:latin typeface="Cambria Math" panose="02040503050406030204" pitchFamily="18" charset="0"/>
                            </a:rPr>
                            <m:t> </m:t>
                          </m:r>
                          <m:d>
                            <m:dPr>
                              <m:ctrlPr>
                                <a:rPr lang="es-EC" sz="1600" i="1">
                                  <a:latin typeface="Cambria Math" panose="02040503050406030204" pitchFamily="18" charset="0"/>
                                </a:rPr>
                              </m:ctrlPr>
                            </m:dPr>
                            <m:e>
                              <m:r>
                                <a:rPr lang="es-EC" sz="1600" i="1">
                                  <a:latin typeface="Cambria Math" panose="02040503050406030204" pitchFamily="18" charset="0"/>
                                </a:rPr>
                                <m:t>𝑔</m:t>
                              </m:r>
                            </m:e>
                          </m:d>
                          <m:r>
                            <a:rPr lang="es-EC" sz="1600" i="0">
                              <a:latin typeface="Cambria Math" panose="02040503050406030204" pitchFamily="18" charset="0"/>
                            </a:rPr>
                            <m:t> </m:t>
                          </m:r>
                        </m:den>
                      </m:f>
                      <m:r>
                        <a:rPr lang="es-EC" sz="1600" i="0">
                          <a:latin typeface="Cambria Math" panose="02040503050406030204" pitchFamily="18" charset="0"/>
                        </a:rPr>
                        <m:t>∗100</m:t>
                      </m:r>
                    </m:oMath>
                  </m:oMathPara>
                </a14:m>
                <a:endParaRPr lang="es-EC" sz="1600" dirty="0"/>
              </a:p>
            </p:txBody>
          </p:sp>
        </mc:Choice>
        <mc:Fallback xmlns="">
          <p:sp>
            <p:nvSpPr>
              <p:cNvPr id="8" name="CuadroTexto 7">
                <a:extLst>
                  <a:ext uri="{FF2B5EF4-FFF2-40B4-BE49-F238E27FC236}">
                    <a16:creationId xmlns:a16="http://schemas.microsoft.com/office/drawing/2014/main" id="{739A89FE-EA36-4CD5-A063-DEFEF4ED7283}"/>
                  </a:ext>
                </a:extLst>
              </p:cNvPr>
              <p:cNvSpPr txBox="1">
                <a:spLocks noRot="1" noChangeAspect="1" noMove="1" noResize="1" noEditPoints="1" noAdjustHandles="1" noChangeArrowheads="1" noChangeShapeType="1" noTextEdit="1"/>
              </p:cNvSpPr>
              <p:nvPr/>
            </p:nvSpPr>
            <p:spPr>
              <a:xfrm>
                <a:off x="104094" y="1603421"/>
                <a:ext cx="5793214" cy="613438"/>
              </a:xfrm>
              <a:prstGeom prst="rect">
                <a:avLst/>
              </a:prstGeom>
              <a:blipFill>
                <a:blip r:embed="rId2"/>
                <a:stretch>
                  <a:fillRect/>
                </a:stretch>
              </a:blipFill>
            </p:spPr>
            <p:txBody>
              <a:bodyPr/>
              <a:lstStyle/>
              <a:p>
                <a:r>
                  <a:rPr lang="es-EC">
                    <a:noFill/>
                  </a:rPr>
                  <a:t> </a:t>
                </a:r>
              </a:p>
            </p:txBody>
          </p:sp>
        </mc:Fallback>
      </mc:AlternateContent>
      <p:sp>
        <p:nvSpPr>
          <p:cNvPr id="9" name="CuadroTexto 8">
            <a:extLst>
              <a:ext uri="{FF2B5EF4-FFF2-40B4-BE49-F238E27FC236}">
                <a16:creationId xmlns:a16="http://schemas.microsoft.com/office/drawing/2014/main" id="{2BB8C0C3-3EC3-41DE-A76C-77D137B0985E}"/>
              </a:ext>
            </a:extLst>
          </p:cNvPr>
          <p:cNvSpPr txBox="1"/>
          <p:nvPr/>
        </p:nvSpPr>
        <p:spPr>
          <a:xfrm>
            <a:off x="729175" y="954258"/>
            <a:ext cx="4459459" cy="400110"/>
          </a:xfrm>
          <a:prstGeom prst="rect">
            <a:avLst/>
          </a:prstGeom>
          <a:noFill/>
        </p:spPr>
        <p:txBody>
          <a:bodyPr wrap="square" rtlCol="0">
            <a:spAutoFit/>
          </a:bodyPr>
          <a:lstStyle/>
          <a:p>
            <a:r>
              <a:rPr lang="es-EC" sz="2000" b="1" dirty="0"/>
              <a:t>Rendimiento (%)</a:t>
            </a:r>
          </a:p>
        </p:txBody>
      </p:sp>
      <p:pic>
        <p:nvPicPr>
          <p:cNvPr id="11" name="Imagen 10">
            <a:extLst>
              <a:ext uri="{FF2B5EF4-FFF2-40B4-BE49-F238E27FC236}">
                <a16:creationId xmlns:a16="http://schemas.microsoft.com/office/drawing/2014/main" id="{B4A81BFE-C4FF-4B57-A099-B9A9E4D86774}"/>
              </a:ext>
            </a:extLst>
          </p:cNvPr>
          <p:cNvPicPr>
            <a:picLocks noChangeAspect="1"/>
          </p:cNvPicPr>
          <p:nvPr/>
        </p:nvPicPr>
        <p:blipFill rotWithShape="1">
          <a:blip r:embed="rId3"/>
          <a:srcRect t="18875" b="10187"/>
          <a:stretch/>
        </p:blipFill>
        <p:spPr>
          <a:xfrm>
            <a:off x="1533288" y="3666123"/>
            <a:ext cx="2156610" cy="2039815"/>
          </a:xfrm>
          <a:prstGeom prst="rect">
            <a:avLst/>
          </a:prstGeom>
        </p:spPr>
      </p:pic>
      <p:sp>
        <p:nvSpPr>
          <p:cNvPr id="12" name="CuadroTexto 11">
            <a:extLst>
              <a:ext uri="{FF2B5EF4-FFF2-40B4-BE49-F238E27FC236}">
                <a16:creationId xmlns:a16="http://schemas.microsoft.com/office/drawing/2014/main" id="{96E364C6-1836-4644-8FCD-5EF336BAA714}"/>
              </a:ext>
            </a:extLst>
          </p:cNvPr>
          <p:cNvSpPr txBox="1"/>
          <p:nvPr/>
        </p:nvSpPr>
        <p:spPr>
          <a:xfrm>
            <a:off x="1651185" y="3121223"/>
            <a:ext cx="1935145" cy="307777"/>
          </a:xfrm>
          <a:prstGeom prst="rect">
            <a:avLst/>
          </a:prstGeom>
          <a:noFill/>
        </p:spPr>
        <p:txBody>
          <a:bodyPr wrap="none" rtlCol="0">
            <a:spAutoFit/>
          </a:bodyPr>
          <a:lstStyle/>
          <a:p>
            <a:r>
              <a:rPr lang="es-EC" sz="1400" dirty="0"/>
              <a:t>1 g </a:t>
            </a:r>
            <a:r>
              <a:rPr lang="es-EC" sz="1400" dirty="0" err="1"/>
              <a:t>microencapsulado</a:t>
            </a:r>
            <a:endParaRPr lang="es-EC" sz="1400" dirty="0"/>
          </a:p>
        </p:txBody>
      </p:sp>
      <p:sp>
        <p:nvSpPr>
          <p:cNvPr id="13" name="Flecha: hacia abajo 12">
            <a:extLst>
              <a:ext uri="{FF2B5EF4-FFF2-40B4-BE49-F238E27FC236}">
                <a16:creationId xmlns:a16="http://schemas.microsoft.com/office/drawing/2014/main" id="{5CD82FC5-0BF1-4AEB-97E5-45808F438CB4}"/>
              </a:ext>
            </a:extLst>
          </p:cNvPr>
          <p:cNvSpPr/>
          <p:nvPr/>
        </p:nvSpPr>
        <p:spPr>
          <a:xfrm>
            <a:off x="3934176" y="3508041"/>
            <a:ext cx="182880" cy="30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13">
            <a:extLst>
              <a:ext uri="{FF2B5EF4-FFF2-40B4-BE49-F238E27FC236}">
                <a16:creationId xmlns:a16="http://schemas.microsoft.com/office/drawing/2014/main" id="{5D2554B8-0569-4B4D-AA40-5ABD42715968}"/>
              </a:ext>
            </a:extLst>
          </p:cNvPr>
          <p:cNvSpPr txBox="1"/>
          <p:nvPr/>
        </p:nvSpPr>
        <p:spPr>
          <a:xfrm>
            <a:off x="1651184" y="5789172"/>
            <a:ext cx="1875835" cy="307777"/>
          </a:xfrm>
          <a:prstGeom prst="rect">
            <a:avLst/>
          </a:prstGeom>
          <a:noFill/>
        </p:spPr>
        <p:txBody>
          <a:bodyPr wrap="none" rtlCol="0">
            <a:spAutoFit/>
          </a:bodyPr>
          <a:lstStyle/>
          <a:p>
            <a:r>
              <a:rPr lang="es-EC" sz="1400" dirty="0"/>
              <a:t>Balanza de humedad</a:t>
            </a:r>
          </a:p>
        </p:txBody>
      </p:sp>
      <p:sp>
        <p:nvSpPr>
          <p:cNvPr id="15" name="CuadroTexto 14">
            <a:extLst>
              <a:ext uri="{FF2B5EF4-FFF2-40B4-BE49-F238E27FC236}">
                <a16:creationId xmlns:a16="http://schemas.microsoft.com/office/drawing/2014/main" id="{F915964A-E2B3-455A-AA3C-D15819D7926C}"/>
              </a:ext>
            </a:extLst>
          </p:cNvPr>
          <p:cNvSpPr txBox="1"/>
          <p:nvPr/>
        </p:nvSpPr>
        <p:spPr>
          <a:xfrm>
            <a:off x="478302" y="6381075"/>
            <a:ext cx="1300356" cy="276999"/>
          </a:xfrm>
          <a:prstGeom prst="rect">
            <a:avLst/>
          </a:prstGeom>
          <a:noFill/>
        </p:spPr>
        <p:txBody>
          <a:bodyPr wrap="none" rtlCol="0">
            <a:spAutoFit/>
          </a:bodyPr>
          <a:lstStyle/>
          <a:p>
            <a:r>
              <a:rPr lang="en-US" sz="1200" dirty="0"/>
              <a:t>(Pugliese, 2017)</a:t>
            </a:r>
          </a:p>
        </p:txBody>
      </p:sp>
      <p:cxnSp>
        <p:nvCxnSpPr>
          <p:cNvPr id="17" name="Conector recto 16">
            <a:extLst>
              <a:ext uri="{FF2B5EF4-FFF2-40B4-BE49-F238E27FC236}">
                <a16:creationId xmlns:a16="http://schemas.microsoft.com/office/drawing/2014/main" id="{8656578E-709F-47CC-B915-A3DB2AFABF31}"/>
              </a:ext>
            </a:extLst>
          </p:cNvPr>
          <p:cNvCxnSpPr/>
          <p:nvPr/>
        </p:nvCxnSpPr>
        <p:spPr>
          <a:xfrm>
            <a:off x="5317588" y="954258"/>
            <a:ext cx="0" cy="4981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EF141394-C61D-41DA-BF9A-7DB00461556F}"/>
              </a:ext>
            </a:extLst>
          </p:cNvPr>
          <p:cNvCxnSpPr/>
          <p:nvPr/>
        </p:nvCxnSpPr>
        <p:spPr>
          <a:xfrm>
            <a:off x="478302" y="2443233"/>
            <a:ext cx="4839286"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C64FABE8-E780-4BA1-907A-53A3ACACCCE9}"/>
              </a:ext>
            </a:extLst>
          </p:cNvPr>
          <p:cNvSpPr txBox="1"/>
          <p:nvPr/>
        </p:nvSpPr>
        <p:spPr>
          <a:xfrm>
            <a:off x="5506242" y="951186"/>
            <a:ext cx="4065562" cy="400110"/>
          </a:xfrm>
          <a:prstGeom prst="rect">
            <a:avLst/>
          </a:prstGeom>
          <a:noFill/>
        </p:spPr>
        <p:txBody>
          <a:bodyPr wrap="square" rtlCol="0">
            <a:spAutoFit/>
          </a:bodyPr>
          <a:lstStyle/>
          <a:p>
            <a:r>
              <a:rPr lang="es-EC" sz="2000" b="1" dirty="0"/>
              <a:t>Densidad aparente y empacada </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E8C8CF07-CD7B-4C9E-B5A8-37BB88A98578}"/>
                  </a:ext>
                </a:extLst>
              </p:cNvPr>
              <p:cNvSpPr txBox="1"/>
              <p:nvPr/>
            </p:nvSpPr>
            <p:spPr>
              <a:xfrm>
                <a:off x="9528812" y="951186"/>
                <a:ext cx="870312" cy="4744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s-EC" b="1" i="1" smtClean="0">
                              <a:latin typeface="Cambria Math" panose="02040503050406030204" pitchFamily="18" charset="0"/>
                            </a:rPr>
                          </m:ctrlPr>
                        </m:dPr>
                        <m:e>
                          <m:f>
                            <m:fPr>
                              <m:ctrlPr>
                                <a:rPr lang="es-EC" b="1" i="1" smtClean="0">
                                  <a:latin typeface="Cambria Math" panose="02040503050406030204" pitchFamily="18" charset="0"/>
                                </a:rPr>
                              </m:ctrlPr>
                            </m:fPr>
                            <m:num>
                              <m:r>
                                <a:rPr lang="es-EC" b="1" i="1" smtClean="0">
                                  <a:latin typeface="Cambria Math" panose="02040503050406030204" pitchFamily="18" charset="0"/>
                                </a:rPr>
                                <m:t>𝒈</m:t>
                              </m:r>
                            </m:num>
                            <m:den>
                              <m:r>
                                <a:rPr lang="es-EC" b="1" i="1" smtClean="0">
                                  <a:latin typeface="Cambria Math" panose="02040503050406030204" pitchFamily="18" charset="0"/>
                                </a:rPr>
                                <m:t>𝒄</m:t>
                              </m:r>
                              <m:sSup>
                                <m:sSupPr>
                                  <m:ctrlPr>
                                    <a:rPr lang="es-EC" b="1" i="1" smtClean="0">
                                      <a:latin typeface="Cambria Math" panose="02040503050406030204" pitchFamily="18" charset="0"/>
                                    </a:rPr>
                                  </m:ctrlPr>
                                </m:sSupPr>
                                <m:e>
                                  <m:r>
                                    <a:rPr lang="es-EC" b="1" i="1" smtClean="0">
                                      <a:latin typeface="Cambria Math" panose="02040503050406030204" pitchFamily="18" charset="0"/>
                                    </a:rPr>
                                    <m:t>𝒎</m:t>
                                  </m:r>
                                </m:e>
                                <m:sup>
                                  <m:r>
                                    <a:rPr lang="es-EC" b="1" i="1" smtClean="0">
                                      <a:latin typeface="Cambria Math" panose="02040503050406030204" pitchFamily="18" charset="0"/>
                                    </a:rPr>
                                    <m:t>𝟑</m:t>
                                  </m:r>
                                </m:sup>
                              </m:sSup>
                            </m:den>
                          </m:f>
                        </m:e>
                      </m:d>
                    </m:oMath>
                  </m:oMathPara>
                </a14:m>
                <a:endParaRPr lang="es-EC" b="1" dirty="0"/>
              </a:p>
            </p:txBody>
          </p:sp>
        </mc:Choice>
        <mc:Fallback xmlns="">
          <p:sp>
            <p:nvSpPr>
              <p:cNvPr id="21" name="CuadroTexto 20">
                <a:extLst>
                  <a:ext uri="{FF2B5EF4-FFF2-40B4-BE49-F238E27FC236}">
                    <a16:creationId xmlns:a16="http://schemas.microsoft.com/office/drawing/2014/main" id="{E8C8CF07-CD7B-4C9E-B5A8-37BB88A98578}"/>
                  </a:ext>
                </a:extLst>
              </p:cNvPr>
              <p:cNvSpPr txBox="1">
                <a:spLocks noRot="1" noChangeAspect="1" noMove="1" noResize="1" noEditPoints="1" noAdjustHandles="1" noChangeArrowheads="1" noChangeShapeType="1" noTextEdit="1"/>
              </p:cNvSpPr>
              <p:nvPr/>
            </p:nvSpPr>
            <p:spPr>
              <a:xfrm>
                <a:off x="9528812" y="951186"/>
                <a:ext cx="870312" cy="474425"/>
              </a:xfrm>
              <a:prstGeom prst="rect">
                <a:avLst/>
              </a:prstGeom>
              <a:blipFill>
                <a:blip r:embed="rId4"/>
                <a:stretch>
                  <a:fillRect/>
                </a:stretch>
              </a:blipFill>
            </p:spPr>
            <p:txBody>
              <a:bodyPr/>
              <a:lstStyle/>
              <a:p>
                <a:r>
                  <a:rPr lang="es-EC">
                    <a:noFill/>
                  </a:rPr>
                  <a:t> </a:t>
                </a:r>
              </a:p>
            </p:txBody>
          </p:sp>
        </mc:Fallback>
      </mc:AlternateContent>
      <p:pic>
        <p:nvPicPr>
          <p:cNvPr id="3074" name="Picture 2" descr="Probeta graduada 50 ml clase A">
            <a:extLst>
              <a:ext uri="{FF2B5EF4-FFF2-40B4-BE49-F238E27FC236}">
                <a16:creationId xmlns:a16="http://schemas.microsoft.com/office/drawing/2014/main" id="{5685EFC4-60E9-4EE7-8FA3-B4D44077874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428" r="31848"/>
          <a:stretch/>
        </p:blipFill>
        <p:spPr bwMode="auto">
          <a:xfrm>
            <a:off x="6294693" y="2111725"/>
            <a:ext cx="549516" cy="1747996"/>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231A38CA-E82D-4CE6-8E30-A4C2AFDD894B}"/>
              </a:ext>
            </a:extLst>
          </p:cNvPr>
          <p:cNvSpPr txBox="1"/>
          <p:nvPr/>
        </p:nvSpPr>
        <p:spPr>
          <a:xfrm>
            <a:off x="5635281" y="1577622"/>
            <a:ext cx="2034531" cy="307777"/>
          </a:xfrm>
          <a:prstGeom prst="rect">
            <a:avLst/>
          </a:prstGeom>
          <a:noFill/>
        </p:spPr>
        <p:txBody>
          <a:bodyPr wrap="none" rtlCol="0">
            <a:spAutoFit/>
          </a:bodyPr>
          <a:lstStyle/>
          <a:p>
            <a:r>
              <a:rPr lang="es-EC" sz="1400" dirty="0"/>
              <a:t>10 g </a:t>
            </a:r>
            <a:r>
              <a:rPr lang="es-EC" sz="1400" dirty="0" err="1"/>
              <a:t>microencapsulado</a:t>
            </a:r>
            <a:endParaRPr lang="es-EC" sz="1400" dirty="0"/>
          </a:p>
        </p:txBody>
      </p:sp>
      <p:sp>
        <p:nvSpPr>
          <p:cNvPr id="22" name="Flecha: curvada hacia la izquierda 21">
            <a:extLst>
              <a:ext uri="{FF2B5EF4-FFF2-40B4-BE49-F238E27FC236}">
                <a16:creationId xmlns:a16="http://schemas.microsoft.com/office/drawing/2014/main" id="{EF7470BA-28D1-413D-AC37-078E57734828}"/>
              </a:ext>
            </a:extLst>
          </p:cNvPr>
          <p:cNvSpPr/>
          <p:nvPr/>
        </p:nvSpPr>
        <p:spPr>
          <a:xfrm>
            <a:off x="7038109" y="1958152"/>
            <a:ext cx="263142" cy="60046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5B090929-BA4F-427D-9F2F-DE010D40AE61}"/>
                  </a:ext>
                </a:extLst>
              </p:cNvPr>
              <p:cNvSpPr txBox="1"/>
              <p:nvPr/>
            </p:nvSpPr>
            <p:spPr>
              <a:xfrm>
                <a:off x="5549693" y="4170489"/>
                <a:ext cx="6098344" cy="6765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𝑎𝑝𝑎𝑟𝑒𝑛𝑡𝑒</m:t>
                          </m:r>
                        </m:sub>
                      </m:sSub>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𝑀𝑎𝑠𝑎</m:t>
                          </m:r>
                          <m:r>
                            <a:rPr lang="es-EC" i="0">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𝑔</m:t>
                              </m:r>
                            </m:e>
                          </m:d>
                        </m:num>
                        <m:den>
                          <m:r>
                            <a:rPr lang="es-EC" i="1">
                              <a:latin typeface="Cambria Math" panose="02040503050406030204" pitchFamily="18" charset="0"/>
                            </a:rPr>
                            <m:t>𝑉𝑜𝑙𝑢𝑚𝑒𝑛</m:t>
                          </m:r>
                          <m:r>
                            <a:rPr lang="es-EC" i="0">
                              <a:latin typeface="Cambria Math" panose="02040503050406030204" pitchFamily="18" charset="0"/>
                            </a:rPr>
                            <m:t> </m:t>
                          </m:r>
                          <m:r>
                            <a:rPr lang="es-EC" i="1">
                              <a:latin typeface="Cambria Math" panose="02040503050406030204" pitchFamily="18" charset="0"/>
                            </a:rPr>
                            <m:t>𝑎𝑝𝑎𝑟𝑒𝑛𝑡𝑒</m:t>
                          </m:r>
                          <m:r>
                            <a:rPr lang="es-EC" i="0">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𝑐</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3</m:t>
                                  </m:r>
                                </m:sup>
                              </m:sSup>
                            </m:e>
                          </m:d>
                        </m:den>
                      </m:f>
                    </m:oMath>
                  </m:oMathPara>
                </a14:m>
                <a:endParaRPr lang="es-EC" dirty="0"/>
              </a:p>
            </p:txBody>
          </p:sp>
        </mc:Choice>
        <mc:Fallback xmlns="">
          <p:sp>
            <p:nvSpPr>
              <p:cNvPr id="26" name="CuadroTexto 25">
                <a:extLst>
                  <a:ext uri="{FF2B5EF4-FFF2-40B4-BE49-F238E27FC236}">
                    <a16:creationId xmlns:a16="http://schemas.microsoft.com/office/drawing/2014/main" id="{5B090929-BA4F-427D-9F2F-DE010D40AE61}"/>
                  </a:ext>
                </a:extLst>
              </p:cNvPr>
              <p:cNvSpPr txBox="1">
                <a:spLocks noRot="1" noChangeAspect="1" noMove="1" noResize="1" noEditPoints="1" noAdjustHandles="1" noChangeArrowheads="1" noChangeShapeType="1" noTextEdit="1"/>
              </p:cNvSpPr>
              <p:nvPr/>
            </p:nvSpPr>
            <p:spPr>
              <a:xfrm>
                <a:off x="5549693" y="4170489"/>
                <a:ext cx="6098344" cy="676532"/>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818693F8-C60F-4B73-B55F-E93877879007}"/>
                  </a:ext>
                </a:extLst>
              </p:cNvPr>
              <p:cNvSpPr txBox="1"/>
              <p:nvPr/>
            </p:nvSpPr>
            <p:spPr>
              <a:xfrm>
                <a:off x="5627170" y="5055115"/>
                <a:ext cx="6098344" cy="6765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solidFill>
                                <a:srgbClr val="836967"/>
                              </a:solidFill>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𝑒𝑚𝑝𝑎𝑐𝑎𝑑𝑎</m:t>
                          </m:r>
                        </m:sub>
                      </m:sSub>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r>
                            <a:rPr lang="es-EC" i="1">
                              <a:latin typeface="Cambria Math" panose="02040503050406030204" pitchFamily="18" charset="0"/>
                            </a:rPr>
                            <m:t>𝑀𝑎𝑠𝑎</m:t>
                          </m:r>
                          <m:r>
                            <a:rPr lang="es-EC" i="0">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𝑔</m:t>
                              </m:r>
                            </m:e>
                          </m:d>
                        </m:num>
                        <m:den>
                          <m:r>
                            <a:rPr lang="es-EC" i="1">
                              <a:latin typeface="Cambria Math" panose="02040503050406030204" pitchFamily="18" charset="0"/>
                            </a:rPr>
                            <m:t>𝑉𝑜𝑙𝑢𝑚𝑒𝑛</m:t>
                          </m:r>
                          <m:r>
                            <a:rPr lang="es-EC" i="0">
                              <a:latin typeface="Cambria Math" panose="02040503050406030204" pitchFamily="18" charset="0"/>
                            </a:rPr>
                            <m:t> </m:t>
                          </m:r>
                          <m:r>
                            <a:rPr lang="es-EC" i="1">
                              <a:latin typeface="Cambria Math" panose="02040503050406030204" pitchFamily="18" charset="0"/>
                            </a:rPr>
                            <m:t>𝑒𝑚𝑝𝑎𝑐𝑎𝑑𝑜</m:t>
                          </m:r>
                          <m:r>
                            <a:rPr lang="es-EC" i="0">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𝑐</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3</m:t>
                                  </m:r>
                                </m:sup>
                              </m:sSup>
                            </m:e>
                          </m:d>
                          <m:r>
                            <a:rPr lang="es-EC" i="0">
                              <a:latin typeface="Cambria Math" panose="02040503050406030204" pitchFamily="18" charset="0"/>
                            </a:rPr>
                            <m:t> </m:t>
                          </m:r>
                        </m:den>
                      </m:f>
                    </m:oMath>
                  </m:oMathPara>
                </a14:m>
                <a:endParaRPr lang="es-EC" dirty="0"/>
              </a:p>
            </p:txBody>
          </p:sp>
        </mc:Choice>
        <mc:Fallback xmlns="">
          <p:sp>
            <p:nvSpPr>
              <p:cNvPr id="28" name="CuadroTexto 27">
                <a:extLst>
                  <a:ext uri="{FF2B5EF4-FFF2-40B4-BE49-F238E27FC236}">
                    <a16:creationId xmlns:a16="http://schemas.microsoft.com/office/drawing/2014/main" id="{818693F8-C60F-4B73-B55F-E93877879007}"/>
                  </a:ext>
                </a:extLst>
              </p:cNvPr>
              <p:cNvSpPr txBox="1">
                <a:spLocks noRot="1" noChangeAspect="1" noMove="1" noResize="1" noEditPoints="1" noAdjustHandles="1" noChangeArrowheads="1" noChangeShapeType="1" noTextEdit="1"/>
              </p:cNvSpPr>
              <p:nvPr/>
            </p:nvSpPr>
            <p:spPr>
              <a:xfrm>
                <a:off x="5627170" y="5055115"/>
                <a:ext cx="6098344" cy="676532"/>
              </a:xfrm>
              <a:prstGeom prst="rect">
                <a:avLst/>
              </a:prstGeom>
              <a:blipFill>
                <a:blip r:embed="rId7"/>
                <a:stretch>
                  <a:fillRect/>
                </a:stretch>
              </a:blipFill>
            </p:spPr>
            <p:txBody>
              <a:bodyPr/>
              <a:lstStyle/>
              <a:p>
                <a:r>
                  <a:rPr lang="es-EC">
                    <a:noFill/>
                  </a:rPr>
                  <a:t> </a:t>
                </a:r>
              </a:p>
            </p:txBody>
          </p:sp>
        </mc:Fallback>
      </mc:AlternateContent>
      <p:sp>
        <p:nvSpPr>
          <p:cNvPr id="29" name="CuadroTexto 28">
            <a:extLst>
              <a:ext uri="{FF2B5EF4-FFF2-40B4-BE49-F238E27FC236}">
                <a16:creationId xmlns:a16="http://schemas.microsoft.com/office/drawing/2014/main" id="{8C7B6ED9-12F2-489D-9CB3-41B7F3DFED99}"/>
              </a:ext>
            </a:extLst>
          </p:cNvPr>
          <p:cNvSpPr txBox="1"/>
          <p:nvPr/>
        </p:nvSpPr>
        <p:spPr>
          <a:xfrm>
            <a:off x="7039612" y="3023566"/>
            <a:ext cx="1636730" cy="738664"/>
          </a:xfrm>
          <a:prstGeom prst="rect">
            <a:avLst/>
          </a:prstGeom>
          <a:noFill/>
        </p:spPr>
        <p:txBody>
          <a:bodyPr wrap="none" rtlCol="0">
            <a:spAutoFit/>
          </a:bodyPr>
          <a:lstStyle/>
          <a:p>
            <a:pPr algn="ctr"/>
            <a:r>
              <a:rPr lang="es-EC" sz="1400" dirty="0"/>
              <a:t>Volumen ocupado</a:t>
            </a:r>
          </a:p>
          <a:p>
            <a:pPr algn="ctr"/>
            <a:r>
              <a:rPr lang="es-EC" sz="1400" dirty="0"/>
              <a:t>=</a:t>
            </a:r>
          </a:p>
          <a:p>
            <a:pPr algn="ctr"/>
            <a:r>
              <a:rPr lang="es-EC" sz="1400" dirty="0"/>
              <a:t>Volumen aparente</a:t>
            </a:r>
          </a:p>
        </p:txBody>
      </p:sp>
      <p:pic>
        <p:nvPicPr>
          <p:cNvPr id="30" name="Picture 2" descr="Probeta graduada 50 ml clase A">
            <a:extLst>
              <a:ext uri="{FF2B5EF4-FFF2-40B4-BE49-F238E27FC236}">
                <a16:creationId xmlns:a16="http://schemas.microsoft.com/office/drawing/2014/main" id="{D52047CB-43EB-4740-852F-C140751864B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428" r="31848"/>
          <a:stretch/>
        </p:blipFill>
        <p:spPr bwMode="auto">
          <a:xfrm rot="21395614">
            <a:off x="9480782" y="2061437"/>
            <a:ext cx="549516" cy="1747996"/>
          </a:xfrm>
          <a:prstGeom prst="rect">
            <a:avLst/>
          </a:prstGeom>
          <a:noFill/>
          <a:extLst>
            <a:ext uri="{909E8E84-426E-40DD-AFC4-6F175D3DCCD1}">
              <a14:hiddenFill xmlns:a14="http://schemas.microsoft.com/office/drawing/2010/main">
                <a:solidFill>
                  <a:srgbClr val="FFFFFF"/>
                </a:solidFill>
              </a14:hiddenFill>
            </a:ext>
          </a:extLst>
        </p:spPr>
      </p:pic>
      <p:sp>
        <p:nvSpPr>
          <p:cNvPr id="27" name="Flecha: a la derecha 26">
            <a:extLst>
              <a:ext uri="{FF2B5EF4-FFF2-40B4-BE49-F238E27FC236}">
                <a16:creationId xmlns:a16="http://schemas.microsoft.com/office/drawing/2014/main" id="{0E44C925-2B8D-4BF5-9217-694A117CAB83}"/>
              </a:ext>
            </a:extLst>
          </p:cNvPr>
          <p:cNvSpPr/>
          <p:nvPr/>
        </p:nvSpPr>
        <p:spPr>
          <a:xfrm>
            <a:off x="8324107" y="2577517"/>
            <a:ext cx="549516" cy="258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a:extLst>
              <a:ext uri="{FF2B5EF4-FFF2-40B4-BE49-F238E27FC236}">
                <a16:creationId xmlns:a16="http://schemas.microsoft.com/office/drawing/2014/main" id="{BD4FB9DE-2E96-4647-AE7C-306FF386A0BE}"/>
              </a:ext>
            </a:extLst>
          </p:cNvPr>
          <p:cNvSpPr/>
          <p:nvPr/>
        </p:nvSpPr>
        <p:spPr>
          <a:xfrm>
            <a:off x="9115465" y="3754167"/>
            <a:ext cx="1455063" cy="20735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34" name="Imagen 33">
            <a:extLst>
              <a:ext uri="{FF2B5EF4-FFF2-40B4-BE49-F238E27FC236}">
                <a16:creationId xmlns:a16="http://schemas.microsoft.com/office/drawing/2014/main" id="{63A076D7-BCA4-4F25-A8B6-6BEFF4CCC9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907081">
            <a:off x="9807655" y="2911126"/>
            <a:ext cx="835300" cy="761051"/>
          </a:xfrm>
          <a:prstGeom prst="rect">
            <a:avLst/>
          </a:prstGeom>
        </p:spPr>
      </p:pic>
      <p:sp>
        <p:nvSpPr>
          <p:cNvPr id="37" name="CuadroTexto 36">
            <a:extLst>
              <a:ext uri="{FF2B5EF4-FFF2-40B4-BE49-F238E27FC236}">
                <a16:creationId xmlns:a16="http://schemas.microsoft.com/office/drawing/2014/main" id="{D129ADCA-5A82-4CBB-B56F-68ECE4A7D60C}"/>
              </a:ext>
            </a:extLst>
          </p:cNvPr>
          <p:cNvSpPr txBox="1"/>
          <p:nvPr/>
        </p:nvSpPr>
        <p:spPr>
          <a:xfrm>
            <a:off x="10036342" y="1944173"/>
            <a:ext cx="1766574" cy="954107"/>
          </a:xfrm>
          <a:prstGeom prst="rect">
            <a:avLst/>
          </a:prstGeom>
          <a:noFill/>
        </p:spPr>
        <p:txBody>
          <a:bodyPr wrap="none" rtlCol="0">
            <a:spAutoFit/>
          </a:bodyPr>
          <a:lstStyle/>
          <a:p>
            <a:pPr algn="ctr"/>
            <a:r>
              <a:rPr lang="es-EC" sz="1400" dirty="0"/>
              <a:t>Volumen constante </a:t>
            </a:r>
          </a:p>
          <a:p>
            <a:pPr algn="ctr"/>
            <a:r>
              <a:rPr lang="es-EC" sz="1400" dirty="0"/>
              <a:t>ocupado</a:t>
            </a:r>
          </a:p>
          <a:p>
            <a:pPr algn="ctr"/>
            <a:r>
              <a:rPr lang="es-EC" sz="1400" dirty="0"/>
              <a:t>=</a:t>
            </a:r>
          </a:p>
          <a:p>
            <a:pPr algn="ctr"/>
            <a:r>
              <a:rPr lang="es-EC" sz="1400" dirty="0"/>
              <a:t>Volumen empacado</a:t>
            </a:r>
          </a:p>
        </p:txBody>
      </p:sp>
      <p:sp>
        <p:nvSpPr>
          <p:cNvPr id="31" name="CuadroTexto 30">
            <a:extLst>
              <a:ext uri="{FF2B5EF4-FFF2-40B4-BE49-F238E27FC236}">
                <a16:creationId xmlns:a16="http://schemas.microsoft.com/office/drawing/2014/main" id="{057AD551-9580-4A56-9342-F4DDCF62B044}"/>
              </a:ext>
            </a:extLst>
          </p:cNvPr>
          <p:cNvSpPr txBox="1"/>
          <p:nvPr/>
        </p:nvSpPr>
        <p:spPr>
          <a:xfrm>
            <a:off x="122827" y="95530"/>
            <a:ext cx="441146" cy="369332"/>
          </a:xfrm>
          <a:prstGeom prst="rect">
            <a:avLst/>
          </a:prstGeom>
          <a:noFill/>
        </p:spPr>
        <p:txBody>
          <a:bodyPr wrap="none" rtlCol="0">
            <a:spAutoFit/>
          </a:bodyPr>
          <a:lstStyle/>
          <a:p>
            <a:r>
              <a:rPr lang="es-ES" dirty="0"/>
              <a:t>14</a:t>
            </a:r>
            <a:endParaRPr lang="es-EC" dirty="0"/>
          </a:p>
        </p:txBody>
      </p:sp>
      <p:sp>
        <p:nvSpPr>
          <p:cNvPr id="33" name="Rectángulo: esquinas redondeadas 32">
            <a:extLst>
              <a:ext uri="{FF2B5EF4-FFF2-40B4-BE49-F238E27FC236}">
                <a16:creationId xmlns:a16="http://schemas.microsoft.com/office/drawing/2014/main" id="{B438C7DD-49E4-4B3A-A55D-D42227DC9A9F}"/>
              </a:ext>
            </a:extLst>
          </p:cNvPr>
          <p:cNvSpPr/>
          <p:nvPr/>
        </p:nvSpPr>
        <p:spPr>
          <a:xfrm>
            <a:off x="276559" y="1617933"/>
            <a:ext cx="336436" cy="489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2</a:t>
            </a:r>
          </a:p>
        </p:txBody>
      </p:sp>
      <p:sp>
        <p:nvSpPr>
          <p:cNvPr id="35" name="Rectángulo: esquinas redondeadas 34">
            <a:extLst>
              <a:ext uri="{FF2B5EF4-FFF2-40B4-BE49-F238E27FC236}">
                <a16:creationId xmlns:a16="http://schemas.microsoft.com/office/drawing/2014/main" id="{680DD09F-8771-488D-A0A7-4D34E1A88127}"/>
              </a:ext>
            </a:extLst>
          </p:cNvPr>
          <p:cNvSpPr/>
          <p:nvPr/>
        </p:nvSpPr>
        <p:spPr>
          <a:xfrm>
            <a:off x="10831222" y="4245059"/>
            <a:ext cx="336436" cy="489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3</a:t>
            </a:r>
          </a:p>
        </p:txBody>
      </p:sp>
      <p:sp>
        <p:nvSpPr>
          <p:cNvPr id="36" name="Rectángulo: esquinas redondeadas 35">
            <a:extLst>
              <a:ext uri="{FF2B5EF4-FFF2-40B4-BE49-F238E27FC236}">
                <a16:creationId xmlns:a16="http://schemas.microsoft.com/office/drawing/2014/main" id="{75525A22-FA7F-4FC7-928C-5AD05B3DA117}"/>
              </a:ext>
            </a:extLst>
          </p:cNvPr>
          <p:cNvSpPr/>
          <p:nvPr/>
        </p:nvSpPr>
        <p:spPr>
          <a:xfrm>
            <a:off x="10831222" y="4232284"/>
            <a:ext cx="336436" cy="489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3</a:t>
            </a:r>
          </a:p>
        </p:txBody>
      </p:sp>
      <p:sp>
        <p:nvSpPr>
          <p:cNvPr id="38" name="Rectángulo: esquinas redondeadas 37">
            <a:extLst>
              <a:ext uri="{FF2B5EF4-FFF2-40B4-BE49-F238E27FC236}">
                <a16:creationId xmlns:a16="http://schemas.microsoft.com/office/drawing/2014/main" id="{8B5AFAED-AFB4-4B93-98DE-2406079978C0}"/>
              </a:ext>
            </a:extLst>
          </p:cNvPr>
          <p:cNvSpPr/>
          <p:nvPr/>
        </p:nvSpPr>
        <p:spPr>
          <a:xfrm>
            <a:off x="10919629" y="5255280"/>
            <a:ext cx="336436" cy="489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4</a:t>
            </a:r>
          </a:p>
        </p:txBody>
      </p:sp>
    </p:spTree>
    <p:extLst>
      <p:ext uri="{BB962C8B-B14F-4D97-AF65-F5344CB8AC3E}">
        <p14:creationId xmlns:p14="http://schemas.microsoft.com/office/powerpoint/2010/main" val="136172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628F0FA-A9DF-40A0-8DDD-47B0EBE35738}"/>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5B35DDE9-1E61-4EDF-B597-E8134FE19A4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4" name="CuadroTexto 3">
            <a:extLst>
              <a:ext uri="{FF2B5EF4-FFF2-40B4-BE49-F238E27FC236}">
                <a16:creationId xmlns:a16="http://schemas.microsoft.com/office/drawing/2014/main" id="{14C29A90-08D1-4616-AD78-F10606AB28B9}"/>
              </a:ext>
            </a:extLst>
          </p:cNvPr>
          <p:cNvSpPr txBox="1"/>
          <p:nvPr/>
        </p:nvSpPr>
        <p:spPr>
          <a:xfrm>
            <a:off x="9934" y="867795"/>
            <a:ext cx="4459459" cy="707886"/>
          </a:xfrm>
          <a:prstGeom prst="rect">
            <a:avLst/>
          </a:prstGeom>
          <a:noFill/>
        </p:spPr>
        <p:txBody>
          <a:bodyPr wrap="square" rtlCol="0">
            <a:spAutoFit/>
          </a:bodyPr>
          <a:lstStyle/>
          <a:p>
            <a:pPr algn="ctr"/>
            <a:r>
              <a:rPr lang="es-EC" sz="2000" b="1" dirty="0"/>
              <a:t>Índice de compresibilidad </a:t>
            </a:r>
          </a:p>
          <a:p>
            <a:pPr algn="ctr"/>
            <a:r>
              <a:rPr lang="es-EC" sz="2000" b="1" dirty="0"/>
              <a:t>de </a:t>
            </a:r>
            <a:r>
              <a:rPr lang="es-EC" sz="2000" b="1" dirty="0" err="1"/>
              <a:t>Carr</a:t>
            </a:r>
            <a:r>
              <a:rPr lang="es-EC" sz="2000" b="1" dirty="0"/>
              <a:t> (%)</a:t>
            </a:r>
          </a:p>
        </p:txBody>
      </p:sp>
      <p:sp>
        <p:nvSpPr>
          <p:cNvPr id="5" name="CuadroTexto 4">
            <a:extLst>
              <a:ext uri="{FF2B5EF4-FFF2-40B4-BE49-F238E27FC236}">
                <a16:creationId xmlns:a16="http://schemas.microsoft.com/office/drawing/2014/main" id="{07761000-A7B4-4DED-9B1A-BAB2A08997B1}"/>
              </a:ext>
            </a:extLst>
          </p:cNvPr>
          <p:cNvSpPr txBox="1"/>
          <p:nvPr/>
        </p:nvSpPr>
        <p:spPr>
          <a:xfrm>
            <a:off x="4721163" y="1008949"/>
            <a:ext cx="4459459" cy="400110"/>
          </a:xfrm>
          <a:prstGeom prst="rect">
            <a:avLst/>
          </a:prstGeom>
          <a:noFill/>
        </p:spPr>
        <p:txBody>
          <a:bodyPr wrap="square" rtlCol="0">
            <a:spAutoFit/>
          </a:bodyPr>
          <a:lstStyle/>
          <a:p>
            <a:pPr algn="ctr"/>
            <a:r>
              <a:rPr lang="es-EC" sz="2000" b="1" dirty="0"/>
              <a:t>Relación de </a:t>
            </a:r>
            <a:r>
              <a:rPr lang="es-EC" sz="2000" b="1" dirty="0" err="1"/>
              <a:t>Hausner</a:t>
            </a:r>
            <a:endParaRPr lang="es-EC" sz="2000" b="1" dirty="0"/>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7F508B8-24C6-4051-ACC0-716CD846764D}"/>
                  </a:ext>
                </a:extLst>
              </p:cNvPr>
              <p:cNvSpPr txBox="1"/>
              <p:nvPr/>
            </p:nvSpPr>
            <p:spPr>
              <a:xfrm>
                <a:off x="-383345" y="1758738"/>
                <a:ext cx="6098344" cy="6509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Í</m:t>
                      </m:r>
                      <m:r>
                        <a:rPr lang="es-EC" i="1">
                          <a:latin typeface="Cambria Math" panose="02040503050406030204" pitchFamily="18" charset="0"/>
                        </a:rPr>
                        <m:t>𝑛𝑑𝑖𝑐𝑒</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𝐶𝑎𝑟𝑟</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𝑒𝑚𝑝𝑎𝑐𝑎𝑑𝑎</m:t>
                              </m:r>
                            </m:sub>
                          </m:sSub>
                          <m:r>
                            <a:rPr lang="es-EC" i="0">
                              <a:latin typeface="Cambria Math" panose="02040503050406030204" pitchFamily="18" charset="0"/>
                            </a:rPr>
                            <m:t>− </m:t>
                          </m:r>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𝑎𝑝𝑎𝑟𝑒𝑛𝑡𝑒</m:t>
                              </m:r>
                            </m:sub>
                          </m:sSub>
                        </m:num>
                        <m:den>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𝑒𝑚𝑝𝑎𝑐𝑎𝑑𝑎</m:t>
                              </m:r>
                            </m:sub>
                          </m:sSub>
                        </m:den>
                      </m:f>
                      <m:r>
                        <a:rPr lang="es-EC" i="0">
                          <a:latin typeface="Cambria Math" panose="02040503050406030204" pitchFamily="18" charset="0"/>
                        </a:rPr>
                        <m:t>∗100</m:t>
                      </m:r>
                    </m:oMath>
                  </m:oMathPara>
                </a14:m>
                <a:endParaRPr lang="es-EC" dirty="0"/>
              </a:p>
            </p:txBody>
          </p:sp>
        </mc:Choice>
        <mc:Fallback xmlns="">
          <p:sp>
            <p:nvSpPr>
              <p:cNvPr id="7" name="CuadroTexto 6">
                <a:extLst>
                  <a:ext uri="{FF2B5EF4-FFF2-40B4-BE49-F238E27FC236}">
                    <a16:creationId xmlns:a16="http://schemas.microsoft.com/office/drawing/2014/main" id="{97F508B8-24C6-4051-ACC0-716CD846764D}"/>
                  </a:ext>
                </a:extLst>
              </p:cNvPr>
              <p:cNvSpPr txBox="1">
                <a:spLocks noRot="1" noChangeAspect="1" noMove="1" noResize="1" noEditPoints="1" noAdjustHandles="1" noChangeArrowheads="1" noChangeShapeType="1" noTextEdit="1"/>
              </p:cNvSpPr>
              <p:nvPr/>
            </p:nvSpPr>
            <p:spPr>
              <a:xfrm>
                <a:off x="-383345" y="1758738"/>
                <a:ext cx="6098344" cy="650947"/>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AF1C32E3-89A0-40CB-8A31-3D38609A3966}"/>
                  </a:ext>
                </a:extLst>
              </p:cNvPr>
              <p:cNvSpPr txBox="1"/>
              <p:nvPr/>
            </p:nvSpPr>
            <p:spPr>
              <a:xfrm>
                <a:off x="3837578" y="1685596"/>
                <a:ext cx="6226628" cy="6509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𝑅</m:t>
                      </m:r>
                      <m:r>
                        <m:rPr>
                          <m:sty m:val="p"/>
                        </m:rPr>
                        <a:rPr lang="es-EC" b="0" i="0" smtClean="0">
                          <a:latin typeface="Cambria Math" panose="02040503050406030204" pitchFamily="18" charset="0"/>
                        </a:rPr>
                        <m:t>elaci</m:t>
                      </m:r>
                      <m:r>
                        <a:rPr lang="es-EC" b="0" i="0" smtClean="0">
                          <a:latin typeface="Cambria Math" panose="02040503050406030204" pitchFamily="18" charset="0"/>
                        </a:rPr>
                        <m:t>ó</m:t>
                      </m:r>
                      <m:r>
                        <m:rPr>
                          <m:sty m:val="p"/>
                        </m:rPr>
                        <a:rPr lang="es-EC" b="0" i="0" smtClean="0">
                          <a:latin typeface="Cambria Math" panose="02040503050406030204" pitchFamily="18" charset="0"/>
                        </a:rPr>
                        <m:t>n</m:t>
                      </m:r>
                      <m:r>
                        <a:rPr lang="es-EC" i="0">
                          <a:latin typeface="Cambria Math" panose="02040503050406030204" pitchFamily="18" charset="0"/>
                        </a:rPr>
                        <m:t> </m:t>
                      </m:r>
                      <m:r>
                        <a:rPr lang="es-EC" i="1">
                          <a:latin typeface="Cambria Math" panose="02040503050406030204" pitchFamily="18" charset="0"/>
                        </a:rPr>
                        <m:t>𝑑𝑒</m:t>
                      </m:r>
                      <m:r>
                        <a:rPr lang="es-EC" i="0">
                          <a:latin typeface="Cambria Math" panose="02040503050406030204" pitchFamily="18" charset="0"/>
                        </a:rPr>
                        <m:t> </m:t>
                      </m:r>
                      <m:r>
                        <a:rPr lang="es-EC" i="1">
                          <a:latin typeface="Cambria Math" panose="02040503050406030204" pitchFamily="18" charset="0"/>
                        </a:rPr>
                        <m:t>𝐻𝑎𝑢𝑠𝑛𝑒𝑟</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𝑒𝑚𝑝𝑎𝑐𝑎𝑑𝑎</m:t>
                              </m:r>
                            </m:sub>
                          </m:sSub>
                        </m:num>
                        <m:den>
                          <m:sSub>
                            <m:sSubPr>
                              <m:ctrlPr>
                                <a:rPr lang="es-EC" i="1">
                                  <a:solidFill>
                                    <a:srgbClr val="836967"/>
                                  </a:solidFill>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𝑎𝑝𝑎𝑟𝑒𝑛𝑡𝑒</m:t>
                              </m:r>
                            </m:sub>
                          </m:sSub>
                        </m:den>
                      </m:f>
                    </m:oMath>
                  </m:oMathPara>
                </a14:m>
                <a:endParaRPr lang="es-EC" dirty="0"/>
              </a:p>
            </p:txBody>
          </p:sp>
        </mc:Choice>
        <mc:Fallback xmlns="">
          <p:sp>
            <p:nvSpPr>
              <p:cNvPr id="9" name="CuadroTexto 8">
                <a:extLst>
                  <a:ext uri="{FF2B5EF4-FFF2-40B4-BE49-F238E27FC236}">
                    <a16:creationId xmlns:a16="http://schemas.microsoft.com/office/drawing/2014/main" id="{AF1C32E3-89A0-40CB-8A31-3D38609A3966}"/>
                  </a:ext>
                </a:extLst>
              </p:cNvPr>
              <p:cNvSpPr txBox="1">
                <a:spLocks noRot="1" noChangeAspect="1" noMove="1" noResize="1" noEditPoints="1" noAdjustHandles="1" noChangeArrowheads="1" noChangeShapeType="1" noTextEdit="1"/>
              </p:cNvSpPr>
              <p:nvPr/>
            </p:nvSpPr>
            <p:spPr>
              <a:xfrm>
                <a:off x="3837578" y="1685596"/>
                <a:ext cx="6226628" cy="650947"/>
              </a:xfrm>
              <a:prstGeom prst="rect">
                <a:avLst/>
              </a:prstGeom>
              <a:blipFill>
                <a:blip r:embed="rId3"/>
                <a:stretch>
                  <a:fillRect/>
                </a:stretch>
              </a:blipFill>
            </p:spPr>
            <p:txBody>
              <a:bodyPr/>
              <a:lstStyle/>
              <a:p>
                <a:r>
                  <a:rPr lang="es-EC">
                    <a:noFill/>
                  </a:rPr>
                  <a:t> </a:t>
                </a:r>
              </a:p>
            </p:txBody>
          </p:sp>
        </mc:Fallback>
      </mc:AlternateContent>
      <p:sp>
        <p:nvSpPr>
          <p:cNvPr id="10" name="CuadroTexto 9">
            <a:extLst>
              <a:ext uri="{FF2B5EF4-FFF2-40B4-BE49-F238E27FC236}">
                <a16:creationId xmlns:a16="http://schemas.microsoft.com/office/drawing/2014/main" id="{913463A1-EE6B-4256-9E59-13408A338B89}"/>
              </a:ext>
            </a:extLst>
          </p:cNvPr>
          <p:cNvSpPr txBox="1"/>
          <p:nvPr/>
        </p:nvSpPr>
        <p:spPr>
          <a:xfrm>
            <a:off x="138331" y="3028890"/>
            <a:ext cx="4459459" cy="400110"/>
          </a:xfrm>
          <a:prstGeom prst="rect">
            <a:avLst/>
          </a:prstGeom>
          <a:noFill/>
        </p:spPr>
        <p:txBody>
          <a:bodyPr wrap="square" rtlCol="0">
            <a:spAutoFit/>
          </a:bodyPr>
          <a:lstStyle/>
          <a:p>
            <a:pPr algn="ctr"/>
            <a:r>
              <a:rPr lang="es-EC" sz="2000" b="1" dirty="0"/>
              <a:t>Higroscopicidad (%)</a:t>
            </a:r>
          </a:p>
        </p:txBody>
      </p:sp>
      <p:sp>
        <p:nvSpPr>
          <p:cNvPr id="11" name="CuadroTexto 10">
            <a:extLst>
              <a:ext uri="{FF2B5EF4-FFF2-40B4-BE49-F238E27FC236}">
                <a16:creationId xmlns:a16="http://schemas.microsoft.com/office/drawing/2014/main" id="{15E3FFF8-76F8-4B01-B20B-F70A6C27DC4F}"/>
              </a:ext>
            </a:extLst>
          </p:cNvPr>
          <p:cNvSpPr txBox="1"/>
          <p:nvPr/>
        </p:nvSpPr>
        <p:spPr>
          <a:xfrm>
            <a:off x="8246556" y="1005708"/>
            <a:ext cx="4459459" cy="400110"/>
          </a:xfrm>
          <a:prstGeom prst="rect">
            <a:avLst/>
          </a:prstGeom>
          <a:noFill/>
        </p:spPr>
        <p:txBody>
          <a:bodyPr wrap="square" rtlCol="0">
            <a:spAutoFit/>
          </a:bodyPr>
          <a:lstStyle/>
          <a:p>
            <a:pPr algn="ctr"/>
            <a:r>
              <a:rPr lang="es-EC" sz="2000" b="1" dirty="0"/>
              <a:t>Solubilidad (%)</a:t>
            </a:r>
          </a:p>
        </p:txBody>
      </p:sp>
      <p:pic>
        <p:nvPicPr>
          <p:cNvPr id="4098" name="Picture 2" descr="Desecador de vidrio con tapa de bola Premium Line - Labbox España">
            <a:extLst>
              <a:ext uri="{FF2B5EF4-FFF2-40B4-BE49-F238E27FC236}">
                <a16:creationId xmlns:a16="http://schemas.microsoft.com/office/drawing/2014/main" id="{D86A3AC9-4E26-4BDA-8884-AD041AAB4C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55" t="28601" r="20032" b="14763"/>
          <a:stretch/>
        </p:blipFill>
        <p:spPr bwMode="auto">
          <a:xfrm>
            <a:off x="2939380" y="3583907"/>
            <a:ext cx="1490244" cy="14449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drio de Reloj de Laboratorio con Borde Pulido 50 mm | Practicaciencia.com">
            <a:extLst>
              <a:ext uri="{FF2B5EF4-FFF2-40B4-BE49-F238E27FC236}">
                <a16:creationId xmlns:a16="http://schemas.microsoft.com/office/drawing/2014/main" id="{DBD02C3D-7E01-4F5D-83EA-3BE96CAC0CD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905" b="29492"/>
          <a:stretch/>
        </p:blipFill>
        <p:spPr bwMode="auto">
          <a:xfrm>
            <a:off x="822825" y="4095084"/>
            <a:ext cx="1036468" cy="400110"/>
          </a:xfrm>
          <a:prstGeom prst="rect">
            <a:avLst/>
          </a:prstGeom>
          <a:noFill/>
          <a:extLst>
            <a:ext uri="{909E8E84-426E-40DD-AFC4-6F175D3DCCD1}">
              <a14:hiddenFill xmlns:a14="http://schemas.microsoft.com/office/drawing/2010/main">
                <a:solidFill>
                  <a:srgbClr val="FFFFFF"/>
                </a:solidFill>
              </a14:hiddenFill>
            </a:ext>
          </a:extLst>
        </p:spPr>
      </p:pic>
      <p:sp>
        <p:nvSpPr>
          <p:cNvPr id="13" name="Flecha: curvada hacia la izquierda 12">
            <a:extLst>
              <a:ext uri="{FF2B5EF4-FFF2-40B4-BE49-F238E27FC236}">
                <a16:creationId xmlns:a16="http://schemas.microsoft.com/office/drawing/2014/main" id="{A4DE3F85-2BF7-498F-989E-27054E251ACD}"/>
              </a:ext>
            </a:extLst>
          </p:cNvPr>
          <p:cNvSpPr/>
          <p:nvPr/>
        </p:nvSpPr>
        <p:spPr>
          <a:xfrm rot="1675826">
            <a:off x="2136692" y="3873781"/>
            <a:ext cx="173311" cy="4001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CuadroTexto 15">
            <a:extLst>
              <a:ext uri="{FF2B5EF4-FFF2-40B4-BE49-F238E27FC236}">
                <a16:creationId xmlns:a16="http://schemas.microsoft.com/office/drawing/2014/main" id="{E13320C5-C021-4E30-98DD-243DAF24F8AD}"/>
              </a:ext>
            </a:extLst>
          </p:cNvPr>
          <p:cNvSpPr txBox="1"/>
          <p:nvPr/>
        </p:nvSpPr>
        <p:spPr>
          <a:xfrm>
            <a:off x="397206" y="4534871"/>
            <a:ext cx="1826141" cy="307777"/>
          </a:xfrm>
          <a:prstGeom prst="rect">
            <a:avLst/>
          </a:prstGeom>
          <a:noFill/>
        </p:spPr>
        <p:txBody>
          <a:bodyPr wrap="none" rtlCol="0">
            <a:spAutoFit/>
          </a:bodyPr>
          <a:lstStyle/>
          <a:p>
            <a:r>
              <a:rPr lang="es-EC" sz="1400" dirty="0"/>
              <a:t>Previamente pesado</a:t>
            </a:r>
          </a:p>
        </p:txBody>
      </p:sp>
      <p:sp>
        <p:nvSpPr>
          <p:cNvPr id="14" name="Flecha: a la derecha 13">
            <a:extLst>
              <a:ext uri="{FF2B5EF4-FFF2-40B4-BE49-F238E27FC236}">
                <a16:creationId xmlns:a16="http://schemas.microsoft.com/office/drawing/2014/main" id="{10F0629D-597A-48F2-BB00-62297590431A}"/>
              </a:ext>
            </a:extLst>
          </p:cNvPr>
          <p:cNvSpPr/>
          <p:nvPr/>
        </p:nvSpPr>
        <p:spPr>
          <a:xfrm>
            <a:off x="2368060" y="4291178"/>
            <a:ext cx="340535" cy="20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uadroTexto 17">
            <a:extLst>
              <a:ext uri="{FF2B5EF4-FFF2-40B4-BE49-F238E27FC236}">
                <a16:creationId xmlns:a16="http://schemas.microsoft.com/office/drawing/2014/main" id="{688D3D02-0D67-4A7D-A8DD-DDABA4842DC2}"/>
              </a:ext>
            </a:extLst>
          </p:cNvPr>
          <p:cNvSpPr txBox="1"/>
          <p:nvPr/>
        </p:nvSpPr>
        <p:spPr>
          <a:xfrm>
            <a:off x="4375608" y="3950095"/>
            <a:ext cx="1737975" cy="738664"/>
          </a:xfrm>
          <a:prstGeom prst="rect">
            <a:avLst/>
          </a:prstGeom>
          <a:noFill/>
        </p:spPr>
        <p:txBody>
          <a:bodyPr wrap="none" rtlCol="0">
            <a:spAutoFit/>
          </a:bodyPr>
          <a:lstStyle/>
          <a:p>
            <a:pPr algn="ctr"/>
            <a:r>
              <a:rPr lang="es-EC" sz="1400" dirty="0"/>
              <a:t>Desecador</a:t>
            </a:r>
          </a:p>
          <a:p>
            <a:pPr algn="ctr"/>
            <a:r>
              <a:rPr lang="es-EC" sz="1400" dirty="0"/>
              <a:t>Sol. NaCl saturada </a:t>
            </a:r>
          </a:p>
          <a:p>
            <a:pPr algn="ctr"/>
            <a:r>
              <a:rPr lang="es-EC" sz="1400" dirty="0"/>
              <a:t>T ambiente, 7 días</a:t>
            </a: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DE6A4C33-2A2E-4D9E-849B-99D23D11C0F0}"/>
                  </a:ext>
                </a:extLst>
              </p:cNvPr>
              <p:cNvSpPr txBox="1"/>
              <p:nvPr/>
            </p:nvSpPr>
            <p:spPr>
              <a:xfrm>
                <a:off x="372049" y="5387632"/>
                <a:ext cx="6226628" cy="5482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𝐻𝑖𝑔𝑟𝑜𝑠𝑐𝑜𝑝𝑖𝑐𝑖𝑑𝑎𝑑</m:t>
                      </m:r>
                      <m:d>
                        <m:dPr>
                          <m:ctrlPr>
                            <a:rPr lang="es-EC" sz="1400" i="1">
                              <a:latin typeface="Cambria Math" panose="02040503050406030204" pitchFamily="18" charset="0"/>
                            </a:rPr>
                          </m:ctrlPr>
                        </m:dPr>
                        <m:e>
                          <m:r>
                            <a:rPr lang="es-EC" sz="1400" i="0">
                              <a:latin typeface="Cambria Math" panose="02040503050406030204" pitchFamily="18" charset="0"/>
                            </a:rPr>
                            <m:t>%</m:t>
                          </m:r>
                        </m:e>
                      </m:d>
                      <m:r>
                        <a:rPr lang="es-EC" sz="1400" i="0">
                          <a:latin typeface="Cambria Math" panose="02040503050406030204" pitchFamily="18" charset="0"/>
                        </a:rPr>
                        <m:t>=</m:t>
                      </m:r>
                      <m:f>
                        <m:fPr>
                          <m:ctrlPr>
                            <a:rPr lang="es-EC" sz="1400" i="1">
                              <a:solidFill>
                                <a:srgbClr val="836967"/>
                              </a:solidFill>
                              <a:latin typeface="Cambria Math" panose="02040503050406030204" pitchFamily="18" charset="0"/>
                            </a:rPr>
                          </m:ctrlPr>
                        </m:fPr>
                        <m:num>
                          <m:d>
                            <m:dPr>
                              <m:ctrlPr>
                                <a:rPr lang="es-EC" sz="1400" i="1">
                                  <a:latin typeface="Cambria Math" panose="02040503050406030204" pitchFamily="18" charset="0"/>
                                </a:rPr>
                              </m:ctrlPr>
                            </m:dPr>
                            <m:e>
                              <m:r>
                                <a:rPr lang="es-EC" sz="1400" i="1">
                                  <a:latin typeface="Cambria Math" panose="02040503050406030204" pitchFamily="18" charset="0"/>
                                </a:rPr>
                                <m:t>𝑃𝑒𝑠𝑜</m:t>
                              </m:r>
                              <m:r>
                                <a:rPr lang="es-EC" sz="1400" i="0">
                                  <a:latin typeface="Cambria Math" panose="02040503050406030204" pitchFamily="18" charset="0"/>
                                </a:rPr>
                                <m:t> </m:t>
                              </m:r>
                              <m:r>
                                <a:rPr lang="es-EC" sz="1400" i="1">
                                  <a:latin typeface="Cambria Math" panose="02040503050406030204" pitchFamily="18" charset="0"/>
                                </a:rPr>
                                <m:t>𝑠𝑎𝑡𝑢𝑟𝑎𝑑𝑜</m:t>
                              </m:r>
                              <m:r>
                                <a:rPr lang="es-EC" sz="1400" i="0">
                                  <a:latin typeface="Cambria Math" panose="02040503050406030204" pitchFamily="18" charset="0"/>
                                </a:rPr>
                                <m:t>−</m:t>
                              </m:r>
                              <m:r>
                                <a:rPr lang="es-EC" sz="1400" i="1">
                                  <a:latin typeface="Cambria Math" panose="02040503050406030204" pitchFamily="18" charset="0"/>
                                </a:rPr>
                                <m:t>𝑃𝑒𝑠𝑜</m:t>
                              </m:r>
                              <m:r>
                                <a:rPr lang="es-EC" sz="1400" i="0">
                                  <a:latin typeface="Cambria Math" panose="02040503050406030204" pitchFamily="18" charset="0"/>
                                </a:rPr>
                                <m:t> </m:t>
                              </m:r>
                              <m:r>
                                <a:rPr lang="es-EC" sz="1400" i="1">
                                  <a:latin typeface="Cambria Math" panose="02040503050406030204" pitchFamily="18" charset="0"/>
                                </a:rPr>
                                <m:t>𝑠𝑒𝑐𝑜</m:t>
                              </m:r>
                              <m:r>
                                <a:rPr lang="es-EC" sz="1400" i="0">
                                  <a:latin typeface="Cambria Math" panose="02040503050406030204" pitchFamily="18" charset="0"/>
                                </a:rPr>
                                <m:t> </m:t>
                              </m:r>
                            </m:e>
                          </m:d>
                          <m:d>
                            <m:dPr>
                              <m:ctrlPr>
                                <a:rPr lang="es-EC" sz="1400" i="1">
                                  <a:latin typeface="Cambria Math" panose="02040503050406030204" pitchFamily="18" charset="0"/>
                                </a:rPr>
                              </m:ctrlPr>
                            </m:dPr>
                            <m:e>
                              <m:r>
                                <a:rPr lang="es-EC" sz="1400" i="1">
                                  <a:latin typeface="Cambria Math" panose="02040503050406030204" pitchFamily="18" charset="0"/>
                                </a:rPr>
                                <m:t>𝑔</m:t>
                              </m:r>
                            </m:e>
                          </m:d>
                        </m:num>
                        <m:den>
                          <m:r>
                            <a:rPr lang="es-EC" sz="1400" i="1">
                              <a:latin typeface="Cambria Math" panose="02040503050406030204" pitchFamily="18" charset="0"/>
                            </a:rPr>
                            <m:t>𝑃𝑒𝑠𝑜</m:t>
                          </m:r>
                          <m:r>
                            <a:rPr lang="es-EC" sz="1400" i="0">
                              <a:latin typeface="Cambria Math" panose="02040503050406030204" pitchFamily="18" charset="0"/>
                            </a:rPr>
                            <m:t> </m:t>
                          </m:r>
                          <m:r>
                            <a:rPr lang="es-EC" sz="1400" i="1">
                              <a:latin typeface="Cambria Math" panose="02040503050406030204" pitchFamily="18" charset="0"/>
                            </a:rPr>
                            <m:t>𝑠𝑒𝑐𝑜</m:t>
                          </m:r>
                          <m:r>
                            <a:rPr lang="es-EC" sz="1400" i="0">
                              <a:latin typeface="Cambria Math" panose="02040503050406030204" pitchFamily="18" charset="0"/>
                            </a:rPr>
                            <m:t> </m:t>
                          </m:r>
                          <m:d>
                            <m:dPr>
                              <m:ctrlPr>
                                <a:rPr lang="es-EC" sz="1400" i="1">
                                  <a:latin typeface="Cambria Math" panose="02040503050406030204" pitchFamily="18" charset="0"/>
                                </a:rPr>
                              </m:ctrlPr>
                            </m:dPr>
                            <m:e>
                              <m:r>
                                <a:rPr lang="es-EC" sz="1400" i="1">
                                  <a:latin typeface="Cambria Math" panose="02040503050406030204" pitchFamily="18" charset="0"/>
                                </a:rPr>
                                <m:t>𝑔</m:t>
                              </m:r>
                            </m:e>
                          </m:d>
                        </m:den>
                      </m:f>
                      <m:r>
                        <a:rPr lang="es-EC" sz="1400" b="0" i="0" smtClean="0">
                          <a:latin typeface="Cambria Math" panose="02040503050406030204" pitchFamily="18" charset="0"/>
                        </a:rPr>
                        <m:t>∗100</m:t>
                      </m:r>
                    </m:oMath>
                  </m:oMathPara>
                </a14:m>
                <a:endParaRPr lang="es-EC" dirty="0"/>
              </a:p>
            </p:txBody>
          </p:sp>
        </mc:Choice>
        <mc:Fallback xmlns="">
          <p:sp>
            <p:nvSpPr>
              <p:cNvPr id="20" name="CuadroTexto 19">
                <a:extLst>
                  <a:ext uri="{FF2B5EF4-FFF2-40B4-BE49-F238E27FC236}">
                    <a16:creationId xmlns:a16="http://schemas.microsoft.com/office/drawing/2014/main" id="{DE6A4C33-2A2E-4D9E-849B-99D23D11C0F0}"/>
                  </a:ext>
                </a:extLst>
              </p:cNvPr>
              <p:cNvSpPr txBox="1">
                <a:spLocks noRot="1" noChangeAspect="1" noMove="1" noResize="1" noEditPoints="1" noAdjustHandles="1" noChangeArrowheads="1" noChangeShapeType="1" noTextEdit="1"/>
              </p:cNvSpPr>
              <p:nvPr/>
            </p:nvSpPr>
            <p:spPr>
              <a:xfrm>
                <a:off x="372049" y="5387632"/>
                <a:ext cx="6226628" cy="548227"/>
              </a:xfrm>
              <a:prstGeom prst="rect">
                <a:avLst/>
              </a:prstGeom>
              <a:blipFill>
                <a:blip r:embed="rId6"/>
                <a:stretch>
                  <a:fillRect b="-1111"/>
                </a:stretch>
              </a:blipFill>
            </p:spPr>
            <p:txBody>
              <a:bodyPr/>
              <a:lstStyle/>
              <a:p>
                <a:r>
                  <a:rPr lang="es-EC">
                    <a:noFill/>
                  </a:rPr>
                  <a:t> </a:t>
                </a:r>
              </a:p>
            </p:txBody>
          </p:sp>
        </mc:Fallback>
      </mc:AlternateContent>
      <p:sp>
        <p:nvSpPr>
          <p:cNvPr id="21" name="CuadroTexto 20">
            <a:extLst>
              <a:ext uri="{FF2B5EF4-FFF2-40B4-BE49-F238E27FC236}">
                <a16:creationId xmlns:a16="http://schemas.microsoft.com/office/drawing/2014/main" id="{2A6EEDAF-36FF-436E-BE56-F2D6E563D282}"/>
              </a:ext>
            </a:extLst>
          </p:cNvPr>
          <p:cNvSpPr txBox="1"/>
          <p:nvPr/>
        </p:nvSpPr>
        <p:spPr>
          <a:xfrm>
            <a:off x="497337" y="3540065"/>
            <a:ext cx="1935145" cy="307777"/>
          </a:xfrm>
          <a:prstGeom prst="rect">
            <a:avLst/>
          </a:prstGeom>
          <a:noFill/>
        </p:spPr>
        <p:txBody>
          <a:bodyPr wrap="none" rtlCol="0">
            <a:spAutoFit/>
          </a:bodyPr>
          <a:lstStyle/>
          <a:p>
            <a:r>
              <a:rPr lang="es-EC" sz="1400" dirty="0"/>
              <a:t>2 g </a:t>
            </a:r>
            <a:r>
              <a:rPr lang="es-EC" sz="1400" dirty="0" err="1"/>
              <a:t>microencapsulado</a:t>
            </a:r>
            <a:endParaRPr lang="es-EC" sz="1400" dirty="0"/>
          </a:p>
        </p:txBody>
      </p:sp>
      <p:sp>
        <p:nvSpPr>
          <p:cNvPr id="23" name="CuadroTexto 22">
            <a:extLst>
              <a:ext uri="{FF2B5EF4-FFF2-40B4-BE49-F238E27FC236}">
                <a16:creationId xmlns:a16="http://schemas.microsoft.com/office/drawing/2014/main" id="{A5AE08A1-0385-45EF-BD12-D57DEA1D7827}"/>
              </a:ext>
            </a:extLst>
          </p:cNvPr>
          <p:cNvSpPr txBox="1"/>
          <p:nvPr/>
        </p:nvSpPr>
        <p:spPr>
          <a:xfrm>
            <a:off x="9328387" y="1450744"/>
            <a:ext cx="1935145" cy="307777"/>
          </a:xfrm>
          <a:prstGeom prst="rect">
            <a:avLst/>
          </a:prstGeom>
          <a:noFill/>
        </p:spPr>
        <p:txBody>
          <a:bodyPr wrap="none" rtlCol="0">
            <a:spAutoFit/>
          </a:bodyPr>
          <a:lstStyle/>
          <a:p>
            <a:r>
              <a:rPr lang="es-EC" sz="1400" dirty="0"/>
              <a:t>2 g </a:t>
            </a:r>
            <a:r>
              <a:rPr lang="es-EC" sz="1400" dirty="0" err="1"/>
              <a:t>microencapsulado</a:t>
            </a:r>
            <a:endParaRPr lang="es-EC" sz="1400" dirty="0"/>
          </a:p>
        </p:txBody>
      </p:sp>
      <p:cxnSp>
        <p:nvCxnSpPr>
          <p:cNvPr id="19" name="Conector recto 18">
            <a:extLst>
              <a:ext uri="{FF2B5EF4-FFF2-40B4-BE49-F238E27FC236}">
                <a16:creationId xmlns:a16="http://schemas.microsoft.com/office/drawing/2014/main" id="{64128F51-31E2-45E4-80BC-C042302C6D75}"/>
              </a:ext>
            </a:extLst>
          </p:cNvPr>
          <p:cNvCxnSpPr/>
          <p:nvPr/>
        </p:nvCxnSpPr>
        <p:spPr>
          <a:xfrm>
            <a:off x="246878" y="2687063"/>
            <a:ext cx="86298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188F92C0-3D92-4FE5-B8E9-EB68DAAF72FC}"/>
              </a:ext>
            </a:extLst>
          </p:cNvPr>
          <p:cNvCxnSpPr>
            <a:cxnSpLocks/>
          </p:cNvCxnSpPr>
          <p:nvPr/>
        </p:nvCxnSpPr>
        <p:spPr>
          <a:xfrm>
            <a:off x="6344529" y="2687063"/>
            <a:ext cx="0" cy="3318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B79BBE-F110-4E7F-9755-7E87C1B470AC}"/>
              </a:ext>
            </a:extLst>
          </p:cNvPr>
          <p:cNvCxnSpPr>
            <a:cxnSpLocks/>
          </p:cNvCxnSpPr>
          <p:nvPr/>
        </p:nvCxnSpPr>
        <p:spPr>
          <a:xfrm>
            <a:off x="8876714" y="937217"/>
            <a:ext cx="0" cy="1749846"/>
          </a:xfrm>
          <a:prstGeom prst="line">
            <a:avLst/>
          </a:prstGeom>
        </p:spPr>
        <p:style>
          <a:lnRef idx="1">
            <a:schemeClr val="accent1"/>
          </a:lnRef>
          <a:fillRef idx="0">
            <a:schemeClr val="accent1"/>
          </a:fillRef>
          <a:effectRef idx="0">
            <a:schemeClr val="accent1"/>
          </a:effectRef>
          <a:fontRef idx="minor">
            <a:schemeClr val="tx1"/>
          </a:fontRef>
        </p:style>
      </p:cxnSp>
      <p:sp>
        <p:nvSpPr>
          <p:cNvPr id="31" name="Flecha: curvada hacia la izquierda 30">
            <a:extLst>
              <a:ext uri="{FF2B5EF4-FFF2-40B4-BE49-F238E27FC236}">
                <a16:creationId xmlns:a16="http://schemas.microsoft.com/office/drawing/2014/main" id="{4DA13251-8770-40DC-BD6E-F6C1767C438C}"/>
              </a:ext>
            </a:extLst>
          </p:cNvPr>
          <p:cNvSpPr/>
          <p:nvPr/>
        </p:nvSpPr>
        <p:spPr>
          <a:xfrm>
            <a:off x="11369175" y="1699723"/>
            <a:ext cx="173311" cy="4001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2" name="CuadroTexto 31">
            <a:extLst>
              <a:ext uri="{FF2B5EF4-FFF2-40B4-BE49-F238E27FC236}">
                <a16:creationId xmlns:a16="http://schemas.microsoft.com/office/drawing/2014/main" id="{195594EB-B999-4D3F-9BAD-2417CD3A7D11}"/>
              </a:ext>
            </a:extLst>
          </p:cNvPr>
          <p:cNvSpPr txBox="1"/>
          <p:nvPr/>
        </p:nvSpPr>
        <p:spPr>
          <a:xfrm>
            <a:off x="9278969" y="2009624"/>
            <a:ext cx="2204450" cy="523220"/>
          </a:xfrm>
          <a:prstGeom prst="rect">
            <a:avLst/>
          </a:prstGeom>
          <a:noFill/>
        </p:spPr>
        <p:txBody>
          <a:bodyPr wrap="none" rtlCol="0">
            <a:spAutoFit/>
          </a:bodyPr>
          <a:lstStyle/>
          <a:p>
            <a:pPr algn="ctr"/>
            <a:r>
              <a:rPr lang="es-EC" sz="1400" dirty="0"/>
              <a:t>Agitó, 20g agua destilada</a:t>
            </a:r>
            <a:br>
              <a:rPr lang="es-EC" sz="1400" dirty="0"/>
            </a:br>
            <a:r>
              <a:rPr lang="es-EC" sz="1400" dirty="0"/>
              <a:t>T ambiente, 1 h </a:t>
            </a:r>
          </a:p>
        </p:txBody>
      </p:sp>
      <p:sp>
        <p:nvSpPr>
          <p:cNvPr id="30" name="Flecha: hacia abajo 29">
            <a:extLst>
              <a:ext uri="{FF2B5EF4-FFF2-40B4-BE49-F238E27FC236}">
                <a16:creationId xmlns:a16="http://schemas.microsoft.com/office/drawing/2014/main" id="{93B30385-1B22-4E1E-A230-C29C48234E95}"/>
              </a:ext>
            </a:extLst>
          </p:cNvPr>
          <p:cNvSpPr/>
          <p:nvPr/>
        </p:nvSpPr>
        <p:spPr>
          <a:xfrm rot="2901555">
            <a:off x="9270358" y="2673656"/>
            <a:ext cx="325064" cy="455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a:extLst>
              <a:ext uri="{FF2B5EF4-FFF2-40B4-BE49-F238E27FC236}">
                <a16:creationId xmlns:a16="http://schemas.microsoft.com/office/drawing/2014/main" id="{9B54F938-B3BC-491D-95B5-94C3D6714E6D}"/>
              </a:ext>
            </a:extLst>
          </p:cNvPr>
          <p:cNvSpPr txBox="1"/>
          <p:nvPr/>
        </p:nvSpPr>
        <p:spPr>
          <a:xfrm>
            <a:off x="7133884" y="3006252"/>
            <a:ext cx="1795684" cy="523220"/>
          </a:xfrm>
          <a:prstGeom prst="rect">
            <a:avLst/>
          </a:prstGeom>
          <a:noFill/>
        </p:spPr>
        <p:txBody>
          <a:bodyPr wrap="none" rtlCol="0">
            <a:spAutoFit/>
          </a:bodyPr>
          <a:lstStyle/>
          <a:p>
            <a:pPr algn="ctr"/>
            <a:r>
              <a:rPr lang="es-EC" sz="1400" dirty="0"/>
              <a:t>Incubó Baño maría, </a:t>
            </a:r>
          </a:p>
          <a:p>
            <a:pPr algn="ctr"/>
            <a:r>
              <a:rPr lang="es-EC" sz="1400" dirty="0"/>
              <a:t>37°C, 30 min</a:t>
            </a:r>
          </a:p>
        </p:txBody>
      </p:sp>
      <p:pic>
        <p:nvPicPr>
          <p:cNvPr id="37" name="Picture 6" descr="ESTUFA DE SECADO U HORNO DE SECADO">
            <a:extLst>
              <a:ext uri="{FF2B5EF4-FFF2-40B4-BE49-F238E27FC236}">
                <a16:creationId xmlns:a16="http://schemas.microsoft.com/office/drawing/2014/main" id="{C2607868-20E0-4845-9CBE-929EF0FD05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5235" y="2921137"/>
            <a:ext cx="1484079" cy="1484079"/>
          </a:xfrm>
          <a:prstGeom prst="rect">
            <a:avLst/>
          </a:prstGeom>
          <a:noFill/>
          <a:extLst>
            <a:ext uri="{909E8E84-426E-40DD-AFC4-6F175D3DCCD1}">
              <a14:hiddenFill xmlns:a14="http://schemas.microsoft.com/office/drawing/2010/main">
                <a:solidFill>
                  <a:srgbClr val="FFFFFF"/>
                </a:solidFill>
              </a14:hiddenFill>
            </a:ext>
          </a:extLst>
        </p:spPr>
      </p:pic>
      <p:sp>
        <p:nvSpPr>
          <p:cNvPr id="35" name="Flecha: hacia abajo 34">
            <a:extLst>
              <a:ext uri="{FF2B5EF4-FFF2-40B4-BE49-F238E27FC236}">
                <a16:creationId xmlns:a16="http://schemas.microsoft.com/office/drawing/2014/main" id="{BE1E5E57-9652-4A56-B547-86AE9B614EDA}"/>
              </a:ext>
            </a:extLst>
          </p:cNvPr>
          <p:cNvSpPr/>
          <p:nvPr/>
        </p:nvSpPr>
        <p:spPr>
          <a:xfrm rot="21359569">
            <a:off x="7639129" y="3742910"/>
            <a:ext cx="245020" cy="449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CuadroTexto 41">
            <a:extLst>
              <a:ext uri="{FF2B5EF4-FFF2-40B4-BE49-F238E27FC236}">
                <a16:creationId xmlns:a16="http://schemas.microsoft.com/office/drawing/2014/main" id="{80E07A02-1630-4E5C-A839-E45B281654AA}"/>
              </a:ext>
            </a:extLst>
          </p:cNvPr>
          <p:cNvSpPr txBox="1"/>
          <p:nvPr/>
        </p:nvSpPr>
        <p:spPr>
          <a:xfrm>
            <a:off x="6994449" y="4421044"/>
            <a:ext cx="1576072" cy="523220"/>
          </a:xfrm>
          <a:prstGeom prst="rect">
            <a:avLst/>
          </a:prstGeom>
          <a:noFill/>
        </p:spPr>
        <p:txBody>
          <a:bodyPr wrap="none" rtlCol="0">
            <a:spAutoFit/>
          </a:bodyPr>
          <a:lstStyle/>
          <a:p>
            <a:pPr algn="ctr"/>
            <a:r>
              <a:rPr lang="es-EC" sz="1400" dirty="0"/>
              <a:t>Centrifugó</a:t>
            </a:r>
          </a:p>
          <a:p>
            <a:pPr algn="ctr"/>
            <a:r>
              <a:rPr lang="es-EC" sz="1400" dirty="0"/>
              <a:t>40 min, 5000 rpm</a:t>
            </a:r>
          </a:p>
        </p:txBody>
      </p:sp>
      <p:sp>
        <p:nvSpPr>
          <p:cNvPr id="38" name="Flecha: a la derecha 37">
            <a:extLst>
              <a:ext uri="{FF2B5EF4-FFF2-40B4-BE49-F238E27FC236}">
                <a16:creationId xmlns:a16="http://schemas.microsoft.com/office/drawing/2014/main" id="{874F7BD1-4DD7-4E42-8D48-24045C32D127}"/>
              </a:ext>
            </a:extLst>
          </p:cNvPr>
          <p:cNvSpPr/>
          <p:nvPr/>
        </p:nvSpPr>
        <p:spPr>
          <a:xfrm rot="19787046">
            <a:off x="8775538" y="4152474"/>
            <a:ext cx="556202" cy="307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CuadroTexto 43">
            <a:extLst>
              <a:ext uri="{FF2B5EF4-FFF2-40B4-BE49-F238E27FC236}">
                <a16:creationId xmlns:a16="http://schemas.microsoft.com/office/drawing/2014/main" id="{CA569992-1204-4D72-A325-3004C0819469}"/>
              </a:ext>
            </a:extLst>
          </p:cNvPr>
          <p:cNvSpPr txBox="1"/>
          <p:nvPr/>
        </p:nvSpPr>
        <p:spPr>
          <a:xfrm>
            <a:off x="9408045" y="4547329"/>
            <a:ext cx="2435282" cy="307777"/>
          </a:xfrm>
          <a:prstGeom prst="rect">
            <a:avLst/>
          </a:prstGeom>
          <a:noFill/>
        </p:spPr>
        <p:txBody>
          <a:bodyPr wrap="none" rtlCol="0">
            <a:spAutoFit/>
          </a:bodyPr>
          <a:lstStyle/>
          <a:p>
            <a:pPr algn="ctr"/>
            <a:r>
              <a:rPr lang="es-EC" sz="1400" dirty="0"/>
              <a:t>Sobrenadante, secó 103 °C </a:t>
            </a:r>
          </a:p>
        </p:txBody>
      </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7A1EE0B4-CB59-4F95-B328-F5D73EDEFDF9}"/>
                  </a:ext>
                </a:extLst>
              </p:cNvPr>
              <p:cNvSpPr txBox="1"/>
              <p:nvPr/>
            </p:nvSpPr>
            <p:spPr>
              <a:xfrm>
                <a:off x="6057649" y="5159019"/>
                <a:ext cx="6541476" cy="5482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𝑆𝑜𝑙𝑢𝑏𝑖𝑙𝑖𝑑𝑎𝑑</m:t>
                      </m:r>
                      <m:d>
                        <m:dPr>
                          <m:ctrlPr>
                            <a:rPr lang="es-EC" sz="1400" i="1">
                              <a:latin typeface="Cambria Math" panose="02040503050406030204" pitchFamily="18" charset="0"/>
                            </a:rPr>
                          </m:ctrlPr>
                        </m:dPr>
                        <m:e>
                          <m:r>
                            <a:rPr lang="es-EC" sz="1400" i="0">
                              <a:latin typeface="Cambria Math" panose="02040503050406030204" pitchFamily="18" charset="0"/>
                            </a:rPr>
                            <m:t>%</m:t>
                          </m:r>
                        </m:e>
                      </m:d>
                      <m:r>
                        <a:rPr lang="es-EC" sz="1400" i="0">
                          <a:latin typeface="Cambria Math" panose="02040503050406030204" pitchFamily="18" charset="0"/>
                        </a:rPr>
                        <m:t>=</m:t>
                      </m:r>
                      <m:f>
                        <m:fPr>
                          <m:ctrlPr>
                            <a:rPr lang="es-EC" sz="1400" i="1">
                              <a:solidFill>
                                <a:srgbClr val="836967"/>
                              </a:solidFill>
                              <a:latin typeface="Cambria Math" panose="02040503050406030204" pitchFamily="18" charset="0"/>
                            </a:rPr>
                          </m:ctrlPr>
                        </m:fPr>
                        <m:num>
                          <m:r>
                            <a:rPr lang="es-EC" sz="1400" i="1">
                              <a:latin typeface="Cambria Math" panose="02040503050406030204" pitchFamily="18" charset="0"/>
                            </a:rPr>
                            <m:t>𝑀𝑎𝑠𝑎</m:t>
                          </m:r>
                          <m:r>
                            <a:rPr lang="es-EC" sz="1400" i="0">
                              <a:latin typeface="Cambria Math" panose="02040503050406030204" pitchFamily="18" charset="0"/>
                            </a:rPr>
                            <m:t> </m:t>
                          </m:r>
                          <m:r>
                            <a:rPr lang="es-EC" sz="1400" i="1">
                              <a:latin typeface="Cambria Math" panose="02040503050406030204" pitchFamily="18" charset="0"/>
                            </a:rPr>
                            <m:t>𝑑𝑒</m:t>
                          </m:r>
                          <m:r>
                            <a:rPr lang="es-EC" sz="1400" i="0">
                              <a:latin typeface="Cambria Math" panose="02040503050406030204" pitchFamily="18" charset="0"/>
                            </a:rPr>
                            <m:t> </m:t>
                          </m:r>
                          <m:r>
                            <a:rPr lang="es-EC" sz="1400" i="1">
                              <a:latin typeface="Cambria Math" panose="02040503050406030204" pitchFamily="18" charset="0"/>
                            </a:rPr>
                            <m:t>𝑠𝑜𝑏𝑟𝑒𝑛𝑎𝑑𝑎𝑛𝑡𝑒</m:t>
                          </m:r>
                          <m:r>
                            <a:rPr lang="es-EC" sz="1400" i="0">
                              <a:latin typeface="Cambria Math" panose="02040503050406030204" pitchFamily="18" charset="0"/>
                            </a:rPr>
                            <m:t> </m:t>
                          </m:r>
                          <m:r>
                            <a:rPr lang="es-EC" sz="1400" i="1">
                              <a:latin typeface="Cambria Math" panose="02040503050406030204" pitchFamily="18" charset="0"/>
                            </a:rPr>
                            <m:t>𝑠𝑒𝑐𝑜</m:t>
                          </m:r>
                          <m:r>
                            <a:rPr lang="es-EC" sz="1400" i="0">
                              <a:latin typeface="Cambria Math" panose="02040503050406030204" pitchFamily="18" charset="0"/>
                            </a:rPr>
                            <m:t> </m:t>
                          </m:r>
                          <m:d>
                            <m:dPr>
                              <m:ctrlPr>
                                <a:rPr lang="es-EC" sz="1400" i="1">
                                  <a:latin typeface="Cambria Math" panose="02040503050406030204" pitchFamily="18" charset="0"/>
                                </a:rPr>
                              </m:ctrlPr>
                            </m:dPr>
                            <m:e>
                              <m:r>
                                <a:rPr lang="es-EC" sz="1400" i="1">
                                  <a:latin typeface="Cambria Math" panose="02040503050406030204" pitchFamily="18" charset="0"/>
                                </a:rPr>
                                <m:t>𝑔</m:t>
                              </m:r>
                            </m:e>
                          </m:d>
                        </m:num>
                        <m:den>
                          <m:r>
                            <a:rPr lang="es-EC" sz="1400" i="1">
                              <a:latin typeface="Cambria Math" panose="02040503050406030204" pitchFamily="18" charset="0"/>
                            </a:rPr>
                            <m:t>𝑀𝑎𝑠𝑎</m:t>
                          </m:r>
                          <m:r>
                            <a:rPr lang="es-EC" sz="1400" i="0">
                              <a:latin typeface="Cambria Math" panose="02040503050406030204" pitchFamily="18" charset="0"/>
                            </a:rPr>
                            <m:t> </m:t>
                          </m:r>
                          <m:r>
                            <a:rPr lang="es-EC" sz="1400" i="1">
                              <a:latin typeface="Cambria Math" panose="02040503050406030204" pitchFamily="18" charset="0"/>
                            </a:rPr>
                            <m:t>𝑑𝑒</m:t>
                          </m:r>
                          <m:r>
                            <a:rPr lang="es-EC" sz="1400" i="0">
                              <a:latin typeface="Cambria Math" panose="02040503050406030204" pitchFamily="18" charset="0"/>
                            </a:rPr>
                            <m:t> </m:t>
                          </m:r>
                          <m:r>
                            <a:rPr lang="es-EC" sz="1400" i="1">
                              <a:latin typeface="Cambria Math" panose="02040503050406030204" pitchFamily="18" charset="0"/>
                            </a:rPr>
                            <m:t>𝑙𝑎</m:t>
                          </m:r>
                          <m:r>
                            <a:rPr lang="es-EC" sz="1400" i="0">
                              <a:latin typeface="Cambria Math" panose="02040503050406030204" pitchFamily="18" charset="0"/>
                            </a:rPr>
                            <m:t> </m:t>
                          </m:r>
                          <m:r>
                            <a:rPr lang="es-EC" sz="1400" i="1">
                              <a:latin typeface="Cambria Math" panose="02040503050406030204" pitchFamily="18" charset="0"/>
                            </a:rPr>
                            <m:t>𝑚𝑢𝑒𝑠𝑡𝑟𝑎</m:t>
                          </m:r>
                          <m:r>
                            <a:rPr lang="es-EC" sz="1400" i="0">
                              <a:latin typeface="Cambria Math" panose="02040503050406030204" pitchFamily="18" charset="0"/>
                            </a:rPr>
                            <m:t> </m:t>
                          </m:r>
                          <m:d>
                            <m:dPr>
                              <m:ctrlPr>
                                <a:rPr lang="es-EC" sz="1400" i="1">
                                  <a:latin typeface="Cambria Math" panose="02040503050406030204" pitchFamily="18" charset="0"/>
                                </a:rPr>
                              </m:ctrlPr>
                            </m:dPr>
                            <m:e>
                              <m:r>
                                <a:rPr lang="es-EC" sz="1400" i="1">
                                  <a:latin typeface="Cambria Math" panose="02040503050406030204" pitchFamily="18" charset="0"/>
                                </a:rPr>
                                <m:t>𝑔</m:t>
                              </m:r>
                            </m:e>
                          </m:d>
                        </m:den>
                      </m:f>
                      <m:r>
                        <a:rPr lang="es-EC" sz="1400" b="0" i="1" smtClean="0">
                          <a:latin typeface="Cambria Math" panose="02040503050406030204" pitchFamily="18" charset="0"/>
                        </a:rPr>
                        <m:t>∗100</m:t>
                      </m:r>
                    </m:oMath>
                  </m:oMathPara>
                </a14:m>
                <a:endParaRPr lang="es-EC" dirty="0"/>
              </a:p>
            </p:txBody>
          </p:sp>
        </mc:Choice>
        <mc:Fallback xmlns="">
          <p:sp>
            <p:nvSpPr>
              <p:cNvPr id="46" name="CuadroTexto 45">
                <a:extLst>
                  <a:ext uri="{FF2B5EF4-FFF2-40B4-BE49-F238E27FC236}">
                    <a16:creationId xmlns:a16="http://schemas.microsoft.com/office/drawing/2014/main" id="{7A1EE0B4-CB59-4F95-B328-F5D73EDEFDF9}"/>
                  </a:ext>
                </a:extLst>
              </p:cNvPr>
              <p:cNvSpPr txBox="1">
                <a:spLocks noRot="1" noChangeAspect="1" noMove="1" noResize="1" noEditPoints="1" noAdjustHandles="1" noChangeArrowheads="1" noChangeShapeType="1" noTextEdit="1"/>
              </p:cNvSpPr>
              <p:nvPr/>
            </p:nvSpPr>
            <p:spPr>
              <a:xfrm>
                <a:off x="6057649" y="5159019"/>
                <a:ext cx="6541476" cy="548227"/>
              </a:xfrm>
              <a:prstGeom prst="rect">
                <a:avLst/>
              </a:prstGeom>
              <a:blipFill>
                <a:blip r:embed="rId8"/>
                <a:stretch>
                  <a:fillRect b="-1111"/>
                </a:stretch>
              </a:blipFill>
            </p:spPr>
            <p:txBody>
              <a:bodyPr/>
              <a:lstStyle/>
              <a:p>
                <a:r>
                  <a:rPr lang="es-EC">
                    <a:noFill/>
                  </a:rPr>
                  <a:t> </a:t>
                </a:r>
              </a:p>
            </p:txBody>
          </p:sp>
        </mc:Fallback>
      </mc:AlternateContent>
      <p:sp>
        <p:nvSpPr>
          <p:cNvPr id="33" name="CuadroTexto 32">
            <a:extLst>
              <a:ext uri="{FF2B5EF4-FFF2-40B4-BE49-F238E27FC236}">
                <a16:creationId xmlns:a16="http://schemas.microsoft.com/office/drawing/2014/main" id="{ABF36698-A4AD-46D2-9BF5-63C5AA3B2A32}"/>
              </a:ext>
            </a:extLst>
          </p:cNvPr>
          <p:cNvSpPr txBox="1"/>
          <p:nvPr/>
        </p:nvSpPr>
        <p:spPr>
          <a:xfrm>
            <a:off x="122827" y="95530"/>
            <a:ext cx="441146" cy="369332"/>
          </a:xfrm>
          <a:prstGeom prst="rect">
            <a:avLst/>
          </a:prstGeom>
          <a:noFill/>
        </p:spPr>
        <p:txBody>
          <a:bodyPr wrap="none" rtlCol="0">
            <a:spAutoFit/>
          </a:bodyPr>
          <a:lstStyle/>
          <a:p>
            <a:r>
              <a:rPr lang="es-ES" dirty="0"/>
              <a:t>15</a:t>
            </a:r>
            <a:endParaRPr lang="es-EC" dirty="0"/>
          </a:p>
        </p:txBody>
      </p:sp>
      <p:sp>
        <p:nvSpPr>
          <p:cNvPr id="34" name="Rectángulo: esquinas redondeadas 33">
            <a:extLst>
              <a:ext uri="{FF2B5EF4-FFF2-40B4-BE49-F238E27FC236}">
                <a16:creationId xmlns:a16="http://schemas.microsoft.com/office/drawing/2014/main" id="{3AE8EA02-6A7D-4B5F-8044-8054E31DA076}"/>
              </a:ext>
            </a:extLst>
          </p:cNvPr>
          <p:cNvSpPr/>
          <p:nvPr/>
        </p:nvSpPr>
        <p:spPr>
          <a:xfrm>
            <a:off x="279909" y="1262156"/>
            <a:ext cx="336436" cy="489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5</a:t>
            </a:r>
          </a:p>
        </p:txBody>
      </p:sp>
      <p:sp>
        <p:nvSpPr>
          <p:cNvPr id="39" name="Rectángulo: esquinas redondeadas 38">
            <a:extLst>
              <a:ext uri="{FF2B5EF4-FFF2-40B4-BE49-F238E27FC236}">
                <a16:creationId xmlns:a16="http://schemas.microsoft.com/office/drawing/2014/main" id="{9BB5D660-780E-42B9-9F95-E070C51C8974}"/>
              </a:ext>
            </a:extLst>
          </p:cNvPr>
          <p:cNvSpPr/>
          <p:nvPr/>
        </p:nvSpPr>
        <p:spPr>
          <a:xfrm>
            <a:off x="5059075" y="1222134"/>
            <a:ext cx="336436" cy="489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6</a:t>
            </a:r>
          </a:p>
        </p:txBody>
      </p:sp>
      <p:sp>
        <p:nvSpPr>
          <p:cNvPr id="40" name="Rectángulo: esquinas redondeadas 39">
            <a:extLst>
              <a:ext uri="{FF2B5EF4-FFF2-40B4-BE49-F238E27FC236}">
                <a16:creationId xmlns:a16="http://schemas.microsoft.com/office/drawing/2014/main" id="{72FDE9A9-79EF-42EF-9DA1-A30CFDF20BF9}"/>
              </a:ext>
            </a:extLst>
          </p:cNvPr>
          <p:cNvSpPr/>
          <p:nvPr/>
        </p:nvSpPr>
        <p:spPr>
          <a:xfrm>
            <a:off x="563663" y="5387632"/>
            <a:ext cx="336436" cy="489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7</a:t>
            </a:r>
          </a:p>
        </p:txBody>
      </p:sp>
      <p:sp>
        <p:nvSpPr>
          <p:cNvPr id="41" name="Rectángulo: esquinas redondeadas 40">
            <a:extLst>
              <a:ext uri="{FF2B5EF4-FFF2-40B4-BE49-F238E27FC236}">
                <a16:creationId xmlns:a16="http://schemas.microsoft.com/office/drawing/2014/main" id="{FBC211C8-09F6-4693-BB3D-164E0BF2EF33}"/>
              </a:ext>
            </a:extLst>
          </p:cNvPr>
          <p:cNvSpPr/>
          <p:nvPr/>
        </p:nvSpPr>
        <p:spPr>
          <a:xfrm>
            <a:off x="6611685" y="5211524"/>
            <a:ext cx="336436" cy="4891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400" dirty="0"/>
              <a:t>8</a:t>
            </a:r>
          </a:p>
        </p:txBody>
      </p:sp>
    </p:spTree>
    <p:extLst>
      <p:ext uri="{BB962C8B-B14F-4D97-AF65-F5344CB8AC3E}">
        <p14:creationId xmlns:p14="http://schemas.microsoft.com/office/powerpoint/2010/main" val="256647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7F9190CB-7611-413B-B631-83E957CEB7B1}"/>
              </a:ext>
            </a:extLst>
          </p:cNvPr>
          <p:cNvSpPr/>
          <p:nvPr/>
        </p:nvSpPr>
        <p:spPr>
          <a:xfrm>
            <a:off x="1583533" y="4716599"/>
            <a:ext cx="1334596" cy="3077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 name="Marcador de número de diapositiva 1">
            <a:extLst>
              <a:ext uri="{FF2B5EF4-FFF2-40B4-BE49-F238E27FC236}">
                <a16:creationId xmlns:a16="http://schemas.microsoft.com/office/drawing/2014/main" id="{609EBC58-8FBD-46B2-9F50-C7C6A45030E2}"/>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4026A819-C97C-49F7-A68C-8543D69112F9}"/>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4" name="CuadroTexto 3">
            <a:extLst>
              <a:ext uri="{FF2B5EF4-FFF2-40B4-BE49-F238E27FC236}">
                <a16:creationId xmlns:a16="http://schemas.microsoft.com/office/drawing/2014/main" id="{F5C801D1-61CA-4AD9-8BF7-2A9A30D2E7EC}"/>
              </a:ext>
            </a:extLst>
          </p:cNvPr>
          <p:cNvSpPr txBox="1"/>
          <p:nvPr/>
        </p:nvSpPr>
        <p:spPr>
          <a:xfrm>
            <a:off x="250905" y="863630"/>
            <a:ext cx="4459459" cy="400110"/>
          </a:xfrm>
          <a:prstGeom prst="rect">
            <a:avLst/>
          </a:prstGeom>
          <a:noFill/>
        </p:spPr>
        <p:txBody>
          <a:bodyPr wrap="square" rtlCol="0">
            <a:spAutoFit/>
          </a:bodyPr>
          <a:lstStyle/>
          <a:p>
            <a:pPr algn="ctr"/>
            <a:r>
              <a:rPr lang="es-EC" sz="2000" b="1" dirty="0"/>
              <a:t>Propiedades organolépticas </a:t>
            </a:r>
          </a:p>
        </p:txBody>
      </p:sp>
      <p:pic>
        <p:nvPicPr>
          <p:cNvPr id="5122" name="Picture 2" descr="Dibujo De Un Buen Olor Para Colorear - Ultra Coloring Pages">
            <a:extLst>
              <a:ext uri="{FF2B5EF4-FFF2-40B4-BE49-F238E27FC236}">
                <a16:creationId xmlns:a16="http://schemas.microsoft.com/office/drawing/2014/main" id="{D70B87E1-8B01-441E-82A9-AF2FEC78EB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308" y="1537499"/>
            <a:ext cx="1324692" cy="13246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50 años en 5 datos sobre la lengua de Los Stones, símbolo de rock ´n diseño  – PuroDiseño">
            <a:extLst>
              <a:ext uri="{FF2B5EF4-FFF2-40B4-BE49-F238E27FC236}">
                <a16:creationId xmlns:a16="http://schemas.microsoft.com/office/drawing/2014/main" id="{0966E94C-A4D8-449D-AA29-7C6872ADE3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5710" y="1525976"/>
            <a:ext cx="1443472" cy="14434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uzzle de Ojo, dibujo , rompecabezas de">
            <a:extLst>
              <a:ext uri="{FF2B5EF4-FFF2-40B4-BE49-F238E27FC236}">
                <a16:creationId xmlns:a16="http://schemas.microsoft.com/office/drawing/2014/main" id="{39B7D74A-396C-49EF-B688-885B506B2F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67703" y="3120307"/>
            <a:ext cx="1766256" cy="132469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D218A23-A0D6-47C9-8181-FB9F00E1F806}"/>
              </a:ext>
            </a:extLst>
          </p:cNvPr>
          <p:cNvSpPr txBox="1"/>
          <p:nvPr/>
        </p:nvSpPr>
        <p:spPr>
          <a:xfrm>
            <a:off x="1583533" y="4716599"/>
            <a:ext cx="1334596" cy="307777"/>
          </a:xfrm>
          <a:prstGeom prst="rect">
            <a:avLst/>
          </a:prstGeom>
          <a:noFill/>
        </p:spPr>
        <p:txBody>
          <a:bodyPr wrap="none" rtlCol="0">
            <a:spAutoFit/>
          </a:bodyPr>
          <a:lstStyle/>
          <a:p>
            <a:r>
              <a:rPr lang="es-EC" sz="1400" dirty="0"/>
              <a:t>CUALITATIVO</a:t>
            </a:r>
          </a:p>
        </p:txBody>
      </p:sp>
      <p:sp>
        <p:nvSpPr>
          <p:cNvPr id="10" name="CuadroTexto 9">
            <a:extLst>
              <a:ext uri="{FF2B5EF4-FFF2-40B4-BE49-F238E27FC236}">
                <a16:creationId xmlns:a16="http://schemas.microsoft.com/office/drawing/2014/main" id="{94F44363-F355-49D3-A302-3D9953EDA43C}"/>
              </a:ext>
            </a:extLst>
          </p:cNvPr>
          <p:cNvSpPr txBox="1"/>
          <p:nvPr/>
        </p:nvSpPr>
        <p:spPr>
          <a:xfrm>
            <a:off x="5749028" y="869131"/>
            <a:ext cx="5481664" cy="707886"/>
          </a:xfrm>
          <a:prstGeom prst="rect">
            <a:avLst/>
          </a:prstGeom>
          <a:noFill/>
        </p:spPr>
        <p:txBody>
          <a:bodyPr wrap="square" rtlCol="0">
            <a:spAutoFit/>
          </a:bodyPr>
          <a:lstStyle/>
          <a:p>
            <a:r>
              <a:rPr lang="es-EC" sz="2000" b="1" dirty="0"/>
              <a:t>Caracterización morfológica por microscopía electrónica de barrido (</a:t>
            </a:r>
            <a:r>
              <a:rPr lang="es-EC" sz="2000" b="1" dirty="0" err="1"/>
              <a:t>MEB</a:t>
            </a:r>
            <a:r>
              <a:rPr lang="es-EC" sz="2000" b="1" dirty="0"/>
              <a:t>)</a:t>
            </a:r>
          </a:p>
        </p:txBody>
      </p:sp>
      <p:pic>
        <p:nvPicPr>
          <p:cNvPr id="11" name="Picture 4">
            <a:extLst>
              <a:ext uri="{FF2B5EF4-FFF2-40B4-BE49-F238E27FC236}">
                <a16:creationId xmlns:a16="http://schemas.microsoft.com/office/drawing/2014/main" id="{4D626375-0A92-4045-86B3-F4C47C20E0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9406" y="3901526"/>
            <a:ext cx="1600034" cy="37521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07AD335-BE6D-4A7B-BA1A-CF8BCDDFD3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58043" y="1798170"/>
            <a:ext cx="2172649" cy="162948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putter Coaters | Carbon Coaters | SEM | TEM">
            <a:extLst>
              <a:ext uri="{FF2B5EF4-FFF2-40B4-BE49-F238E27FC236}">
                <a16:creationId xmlns:a16="http://schemas.microsoft.com/office/drawing/2014/main" id="{8789DEDA-E78D-409C-96A2-66BBBA6EF4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987" y="1854358"/>
            <a:ext cx="2381250" cy="158115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7A96EBBF-227E-41A5-BF6D-176510D77D16}"/>
              </a:ext>
            </a:extLst>
          </p:cNvPr>
          <p:cNvSpPr txBox="1"/>
          <p:nvPr/>
        </p:nvSpPr>
        <p:spPr>
          <a:xfrm>
            <a:off x="5362987" y="3446059"/>
            <a:ext cx="2381250" cy="523220"/>
          </a:xfrm>
          <a:prstGeom prst="rect">
            <a:avLst/>
          </a:prstGeom>
          <a:noFill/>
        </p:spPr>
        <p:txBody>
          <a:bodyPr wrap="square" rtlCol="0">
            <a:spAutoFit/>
          </a:bodyPr>
          <a:lstStyle/>
          <a:p>
            <a:pPr algn="ctr"/>
            <a:r>
              <a:rPr lang="es-EC" sz="1400" dirty="0"/>
              <a:t>Revestimiento con oro por pulverización catódica </a:t>
            </a:r>
          </a:p>
        </p:txBody>
      </p:sp>
      <p:sp>
        <p:nvSpPr>
          <p:cNvPr id="6" name="Flecha: a la derecha 5">
            <a:extLst>
              <a:ext uri="{FF2B5EF4-FFF2-40B4-BE49-F238E27FC236}">
                <a16:creationId xmlns:a16="http://schemas.microsoft.com/office/drawing/2014/main" id="{F4EEA769-1A15-47E7-A8A5-0C49B35434DA}"/>
              </a:ext>
            </a:extLst>
          </p:cNvPr>
          <p:cNvSpPr/>
          <p:nvPr/>
        </p:nvSpPr>
        <p:spPr>
          <a:xfrm>
            <a:off x="7830256" y="2512361"/>
            <a:ext cx="759655" cy="405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a:extLst>
              <a:ext uri="{FF2B5EF4-FFF2-40B4-BE49-F238E27FC236}">
                <a16:creationId xmlns:a16="http://schemas.microsoft.com/office/drawing/2014/main" id="{94DF514E-7F25-4D93-81A6-DB4DD8646728}"/>
              </a:ext>
            </a:extLst>
          </p:cNvPr>
          <p:cNvPicPr>
            <a:picLocks noChangeAspect="1"/>
          </p:cNvPicPr>
          <p:nvPr/>
        </p:nvPicPr>
        <p:blipFill>
          <a:blip r:embed="rId8"/>
          <a:stretch>
            <a:fillRect/>
          </a:stretch>
        </p:blipFill>
        <p:spPr>
          <a:xfrm>
            <a:off x="8716520" y="4514717"/>
            <a:ext cx="1076475" cy="1019317"/>
          </a:xfrm>
          <a:prstGeom prst="rect">
            <a:avLst/>
          </a:prstGeom>
        </p:spPr>
      </p:pic>
      <p:sp>
        <p:nvSpPr>
          <p:cNvPr id="21" name="CuadroTexto 20">
            <a:extLst>
              <a:ext uri="{FF2B5EF4-FFF2-40B4-BE49-F238E27FC236}">
                <a16:creationId xmlns:a16="http://schemas.microsoft.com/office/drawing/2014/main" id="{3E56AE10-A798-45B2-A809-7016EECE50EF}"/>
              </a:ext>
            </a:extLst>
          </p:cNvPr>
          <p:cNvSpPr txBox="1"/>
          <p:nvPr/>
        </p:nvSpPr>
        <p:spPr>
          <a:xfrm>
            <a:off x="8923612" y="3510703"/>
            <a:ext cx="2381250" cy="307777"/>
          </a:xfrm>
          <a:prstGeom prst="rect">
            <a:avLst/>
          </a:prstGeom>
          <a:noFill/>
        </p:spPr>
        <p:txBody>
          <a:bodyPr wrap="square" rtlCol="0">
            <a:spAutoFit/>
          </a:bodyPr>
          <a:lstStyle/>
          <a:p>
            <a:pPr algn="ctr"/>
            <a:r>
              <a:rPr lang="es-EC" sz="1400" dirty="0"/>
              <a:t>SEM </a:t>
            </a:r>
            <a:r>
              <a:rPr lang="es-EC" sz="1400" dirty="0" err="1"/>
              <a:t>TESCAN</a:t>
            </a:r>
            <a:r>
              <a:rPr lang="es-EC" sz="1400" dirty="0"/>
              <a:t> MIRA 3 </a:t>
            </a:r>
          </a:p>
        </p:txBody>
      </p:sp>
      <p:sp>
        <p:nvSpPr>
          <p:cNvPr id="15" name="Flecha: hacia abajo 14">
            <a:extLst>
              <a:ext uri="{FF2B5EF4-FFF2-40B4-BE49-F238E27FC236}">
                <a16:creationId xmlns:a16="http://schemas.microsoft.com/office/drawing/2014/main" id="{A51B1135-0CCA-413E-9C78-F713AF24B00C}"/>
              </a:ext>
            </a:extLst>
          </p:cNvPr>
          <p:cNvSpPr/>
          <p:nvPr/>
        </p:nvSpPr>
        <p:spPr>
          <a:xfrm rot="2436993">
            <a:off x="10142805" y="4482205"/>
            <a:ext cx="273674" cy="5421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CuadroTexto 22">
            <a:extLst>
              <a:ext uri="{FF2B5EF4-FFF2-40B4-BE49-F238E27FC236}">
                <a16:creationId xmlns:a16="http://schemas.microsoft.com/office/drawing/2014/main" id="{4740DD5C-8944-4C93-9F6C-E2022591A531}"/>
              </a:ext>
            </a:extLst>
          </p:cNvPr>
          <p:cNvSpPr txBox="1"/>
          <p:nvPr/>
        </p:nvSpPr>
        <p:spPr>
          <a:xfrm>
            <a:off x="8035230" y="5616184"/>
            <a:ext cx="2381250" cy="307777"/>
          </a:xfrm>
          <a:prstGeom prst="rect">
            <a:avLst/>
          </a:prstGeom>
          <a:noFill/>
        </p:spPr>
        <p:txBody>
          <a:bodyPr wrap="square" rtlCol="0">
            <a:spAutoFit/>
          </a:bodyPr>
          <a:lstStyle/>
          <a:p>
            <a:pPr algn="ctr"/>
            <a:r>
              <a:rPr lang="es-EC" sz="1400" dirty="0"/>
              <a:t>Micrografías</a:t>
            </a:r>
          </a:p>
        </p:txBody>
      </p:sp>
      <p:sp>
        <p:nvSpPr>
          <p:cNvPr id="16" name="Flecha: hacia la izquierda 15">
            <a:extLst>
              <a:ext uri="{FF2B5EF4-FFF2-40B4-BE49-F238E27FC236}">
                <a16:creationId xmlns:a16="http://schemas.microsoft.com/office/drawing/2014/main" id="{1B98E78C-0DBC-4B90-A776-76505BA022FA}"/>
              </a:ext>
            </a:extLst>
          </p:cNvPr>
          <p:cNvSpPr/>
          <p:nvPr/>
        </p:nvSpPr>
        <p:spPr>
          <a:xfrm>
            <a:off x="7830256" y="4870487"/>
            <a:ext cx="626040" cy="3077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32" name="Picture 12" descr="Fiji (software) - Wikipedia">
            <a:extLst>
              <a:ext uri="{FF2B5EF4-FFF2-40B4-BE49-F238E27FC236}">
                <a16:creationId xmlns:a16="http://schemas.microsoft.com/office/drawing/2014/main" id="{B2DDB10C-58BE-49F7-81F2-5B89655F766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3222" y="4357076"/>
            <a:ext cx="1334597" cy="1334597"/>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ector recto 18">
            <a:extLst>
              <a:ext uri="{FF2B5EF4-FFF2-40B4-BE49-F238E27FC236}">
                <a16:creationId xmlns:a16="http://schemas.microsoft.com/office/drawing/2014/main" id="{631FF5EF-0FA9-4892-B0C1-26544943A2A4}"/>
              </a:ext>
            </a:extLst>
          </p:cNvPr>
          <p:cNvCxnSpPr/>
          <p:nvPr/>
        </p:nvCxnSpPr>
        <p:spPr>
          <a:xfrm>
            <a:off x="4922724" y="759655"/>
            <a:ext cx="0" cy="5164306"/>
          </a:xfrm>
          <a:prstGeom prst="line">
            <a:avLst/>
          </a:prstGeom>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D4909E4C-98D3-4EB5-A334-81990E71E2D9}"/>
              </a:ext>
            </a:extLst>
          </p:cNvPr>
          <p:cNvSpPr txBox="1"/>
          <p:nvPr/>
        </p:nvSpPr>
        <p:spPr>
          <a:xfrm>
            <a:off x="122827" y="95530"/>
            <a:ext cx="441146" cy="369332"/>
          </a:xfrm>
          <a:prstGeom prst="rect">
            <a:avLst/>
          </a:prstGeom>
          <a:noFill/>
        </p:spPr>
        <p:txBody>
          <a:bodyPr wrap="none" rtlCol="0">
            <a:spAutoFit/>
          </a:bodyPr>
          <a:lstStyle/>
          <a:p>
            <a:r>
              <a:rPr lang="es-ES" dirty="0"/>
              <a:t>16</a:t>
            </a:r>
            <a:endParaRPr lang="es-EC" dirty="0"/>
          </a:p>
        </p:txBody>
      </p:sp>
    </p:spTree>
    <p:extLst>
      <p:ext uri="{BB962C8B-B14F-4D97-AF65-F5344CB8AC3E}">
        <p14:creationId xmlns:p14="http://schemas.microsoft.com/office/powerpoint/2010/main" val="426467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9604B55-A9E8-4B19-9ABB-25C8A6F0731D}"/>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7D77EBBE-B139-4AA3-AFEC-0156A0C8C3E5}"/>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9" name="CuadroTexto 8">
            <a:extLst>
              <a:ext uri="{FF2B5EF4-FFF2-40B4-BE49-F238E27FC236}">
                <a16:creationId xmlns:a16="http://schemas.microsoft.com/office/drawing/2014/main" id="{D53D5730-F6C3-4A28-A290-71F24809C2EC}"/>
              </a:ext>
            </a:extLst>
          </p:cNvPr>
          <p:cNvSpPr txBox="1"/>
          <p:nvPr/>
        </p:nvSpPr>
        <p:spPr>
          <a:xfrm>
            <a:off x="627482" y="6413730"/>
            <a:ext cx="3174074" cy="276999"/>
          </a:xfrm>
          <a:prstGeom prst="rect">
            <a:avLst/>
          </a:prstGeom>
          <a:noFill/>
        </p:spPr>
        <p:txBody>
          <a:bodyPr wrap="none" rtlCol="0">
            <a:spAutoFit/>
          </a:bodyPr>
          <a:lstStyle/>
          <a:p>
            <a:r>
              <a:rPr lang="en-US" sz="1200" dirty="0"/>
              <a:t>(Casanova y Cardona, 2004), (Bailey, 2005)</a:t>
            </a:r>
          </a:p>
        </p:txBody>
      </p:sp>
      <p:sp>
        <p:nvSpPr>
          <p:cNvPr id="10" name="CuadroTexto 9">
            <a:extLst>
              <a:ext uri="{FF2B5EF4-FFF2-40B4-BE49-F238E27FC236}">
                <a16:creationId xmlns:a16="http://schemas.microsoft.com/office/drawing/2014/main" id="{9840444B-6380-4D09-B295-FCA9B1B306A3}"/>
              </a:ext>
            </a:extLst>
          </p:cNvPr>
          <p:cNvSpPr txBox="1"/>
          <p:nvPr/>
        </p:nvSpPr>
        <p:spPr>
          <a:xfrm>
            <a:off x="122827" y="95530"/>
            <a:ext cx="441146" cy="369332"/>
          </a:xfrm>
          <a:prstGeom prst="rect">
            <a:avLst/>
          </a:prstGeom>
          <a:noFill/>
        </p:spPr>
        <p:txBody>
          <a:bodyPr wrap="none" rtlCol="0">
            <a:spAutoFit/>
          </a:bodyPr>
          <a:lstStyle/>
          <a:p>
            <a:r>
              <a:rPr lang="es-ES" dirty="0"/>
              <a:t>17</a:t>
            </a:r>
            <a:endParaRPr lang="es-EC" dirty="0"/>
          </a:p>
        </p:txBody>
      </p:sp>
      <p:pic>
        <p:nvPicPr>
          <p:cNvPr id="11" name="Imagen 10">
            <a:extLst>
              <a:ext uri="{FF2B5EF4-FFF2-40B4-BE49-F238E27FC236}">
                <a16:creationId xmlns:a16="http://schemas.microsoft.com/office/drawing/2014/main" id="{863DBD43-71F5-4F2A-B22C-C34C29E968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44" y="1043410"/>
            <a:ext cx="2571750" cy="2573020"/>
          </a:xfrm>
          <a:prstGeom prst="rect">
            <a:avLst/>
          </a:prstGeom>
          <a:noFill/>
          <a:ln>
            <a:noFill/>
          </a:ln>
        </p:spPr>
      </p:pic>
      <p:sp>
        <p:nvSpPr>
          <p:cNvPr id="12" name="CuadroTexto 11">
            <a:extLst>
              <a:ext uri="{FF2B5EF4-FFF2-40B4-BE49-F238E27FC236}">
                <a16:creationId xmlns:a16="http://schemas.microsoft.com/office/drawing/2014/main" id="{636B27C2-3425-4456-9A83-4A0B91AAFEDA}"/>
              </a:ext>
            </a:extLst>
          </p:cNvPr>
          <p:cNvSpPr txBox="1"/>
          <p:nvPr/>
        </p:nvSpPr>
        <p:spPr>
          <a:xfrm>
            <a:off x="928644" y="3772308"/>
            <a:ext cx="2381250" cy="523220"/>
          </a:xfrm>
          <a:prstGeom prst="rect">
            <a:avLst/>
          </a:prstGeom>
          <a:noFill/>
        </p:spPr>
        <p:txBody>
          <a:bodyPr wrap="square" rtlCol="0">
            <a:spAutoFit/>
          </a:bodyPr>
          <a:lstStyle/>
          <a:p>
            <a:pPr algn="ctr"/>
            <a:r>
              <a:rPr lang="es-EC" sz="1400" dirty="0"/>
              <a:t>Estable y sin separación de fases, 24h</a:t>
            </a:r>
          </a:p>
        </p:txBody>
      </p:sp>
      <p:sp>
        <p:nvSpPr>
          <p:cNvPr id="2" name="Rectángulo: esquinas redondeadas 1">
            <a:extLst>
              <a:ext uri="{FF2B5EF4-FFF2-40B4-BE49-F238E27FC236}">
                <a16:creationId xmlns:a16="http://schemas.microsoft.com/office/drawing/2014/main" id="{69B1BCFC-1B0B-4DD6-8BCB-72119F577487}"/>
              </a:ext>
            </a:extLst>
          </p:cNvPr>
          <p:cNvSpPr/>
          <p:nvPr/>
        </p:nvSpPr>
        <p:spPr>
          <a:xfrm>
            <a:off x="928644" y="4507437"/>
            <a:ext cx="2174072" cy="5232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t>Caseinato de sodio</a:t>
            </a:r>
          </a:p>
        </p:txBody>
      </p:sp>
      <p:sp>
        <p:nvSpPr>
          <p:cNvPr id="13" name="Rectángulo: esquinas redondeadas 12">
            <a:extLst>
              <a:ext uri="{FF2B5EF4-FFF2-40B4-BE49-F238E27FC236}">
                <a16:creationId xmlns:a16="http://schemas.microsoft.com/office/drawing/2014/main" id="{A6891283-649D-4FF1-9406-C83F4C654587}"/>
              </a:ext>
            </a:extLst>
          </p:cNvPr>
          <p:cNvSpPr/>
          <p:nvPr/>
        </p:nvSpPr>
        <p:spPr>
          <a:xfrm>
            <a:off x="928644" y="5351545"/>
            <a:ext cx="2174072" cy="5232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t>Lecitina de soya</a:t>
            </a:r>
          </a:p>
        </p:txBody>
      </p:sp>
      <p:sp>
        <p:nvSpPr>
          <p:cNvPr id="5" name="Cerrar llave 4">
            <a:extLst>
              <a:ext uri="{FF2B5EF4-FFF2-40B4-BE49-F238E27FC236}">
                <a16:creationId xmlns:a16="http://schemas.microsoft.com/office/drawing/2014/main" id="{F2494088-AF8D-487B-80C3-47F00224E541}"/>
              </a:ext>
            </a:extLst>
          </p:cNvPr>
          <p:cNvSpPr/>
          <p:nvPr/>
        </p:nvSpPr>
        <p:spPr>
          <a:xfrm>
            <a:off x="3309894" y="4451406"/>
            <a:ext cx="190500" cy="1641436"/>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14" name="CuadroTexto 13">
            <a:extLst>
              <a:ext uri="{FF2B5EF4-FFF2-40B4-BE49-F238E27FC236}">
                <a16:creationId xmlns:a16="http://schemas.microsoft.com/office/drawing/2014/main" id="{E0ABA13B-3171-4418-BC68-EFAC3E3087B5}"/>
              </a:ext>
            </a:extLst>
          </p:cNvPr>
          <p:cNvSpPr txBox="1"/>
          <p:nvPr/>
        </p:nvSpPr>
        <p:spPr>
          <a:xfrm>
            <a:off x="3675618" y="4579626"/>
            <a:ext cx="1698115" cy="1384995"/>
          </a:xfrm>
          <a:prstGeom prst="rect">
            <a:avLst/>
          </a:prstGeom>
          <a:noFill/>
        </p:spPr>
        <p:txBody>
          <a:bodyPr wrap="square" rtlCol="0">
            <a:spAutoFit/>
          </a:bodyPr>
          <a:lstStyle/>
          <a:p>
            <a:pPr algn="ctr"/>
            <a:r>
              <a:rPr lang="es-EC" sz="1400" dirty="0"/>
              <a:t>- Naturaleza anfipática</a:t>
            </a:r>
          </a:p>
          <a:p>
            <a:pPr algn="ctr"/>
            <a:r>
              <a:rPr lang="es-EC" sz="1400" dirty="0"/>
              <a:t>- Reduce la</a:t>
            </a:r>
            <a:r>
              <a:rPr lang="es-EC" sz="1400" i="1" dirty="0"/>
              <a:t> </a:t>
            </a:r>
            <a:r>
              <a:rPr lang="es-EC" sz="1400" dirty="0"/>
              <a:t>tensión superficial</a:t>
            </a:r>
          </a:p>
          <a:p>
            <a:pPr algn="ctr"/>
            <a:r>
              <a:rPr lang="es-EC" sz="1400" dirty="0"/>
              <a:t>- Capacidad emulsificante </a:t>
            </a:r>
          </a:p>
        </p:txBody>
      </p:sp>
      <p:sp>
        <p:nvSpPr>
          <p:cNvPr id="15" name="Rectángulo: esquinas redondeadas 14">
            <a:extLst>
              <a:ext uri="{FF2B5EF4-FFF2-40B4-BE49-F238E27FC236}">
                <a16:creationId xmlns:a16="http://schemas.microsoft.com/office/drawing/2014/main" id="{B70E92FA-5206-4BA9-9C3C-CBAFD9674609}"/>
              </a:ext>
            </a:extLst>
          </p:cNvPr>
          <p:cNvSpPr/>
          <p:nvPr/>
        </p:nvSpPr>
        <p:spPr>
          <a:xfrm>
            <a:off x="874456" y="476529"/>
            <a:ext cx="2927100"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Emulsión</a:t>
            </a:r>
            <a:endParaRPr lang="es-EC" sz="2000" b="1" dirty="0">
              <a:solidFill>
                <a:schemeClr val="tx1">
                  <a:lumMod val="95000"/>
                  <a:lumOff val="5000"/>
                </a:schemeClr>
              </a:solidFill>
            </a:endParaRPr>
          </a:p>
        </p:txBody>
      </p:sp>
      <p:sp>
        <p:nvSpPr>
          <p:cNvPr id="16" name="Rectángulo: esquinas redondeadas 15">
            <a:extLst>
              <a:ext uri="{FF2B5EF4-FFF2-40B4-BE49-F238E27FC236}">
                <a16:creationId xmlns:a16="http://schemas.microsoft.com/office/drawing/2014/main" id="{C8FF8352-81C1-4206-802D-4D4CB5704AC1}"/>
              </a:ext>
            </a:extLst>
          </p:cNvPr>
          <p:cNvSpPr/>
          <p:nvPr/>
        </p:nvSpPr>
        <p:spPr>
          <a:xfrm>
            <a:off x="5959115" y="674389"/>
            <a:ext cx="3850471"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Resultado de las corridas</a:t>
            </a:r>
            <a:endParaRPr lang="es-EC" sz="2000" b="1" dirty="0">
              <a:solidFill>
                <a:schemeClr val="tx1">
                  <a:lumMod val="95000"/>
                  <a:lumOff val="5000"/>
                </a:schemeClr>
              </a:solidFill>
            </a:endParaRPr>
          </a:p>
        </p:txBody>
      </p:sp>
      <p:graphicFrame>
        <p:nvGraphicFramePr>
          <p:cNvPr id="18" name="Tabla 17">
            <a:extLst>
              <a:ext uri="{FF2B5EF4-FFF2-40B4-BE49-F238E27FC236}">
                <a16:creationId xmlns:a16="http://schemas.microsoft.com/office/drawing/2014/main" id="{FFD120BC-EDD1-4948-9092-C04B7D05FABB}"/>
              </a:ext>
            </a:extLst>
          </p:cNvPr>
          <p:cNvGraphicFramePr>
            <a:graphicFrameLocks noGrp="1"/>
          </p:cNvGraphicFramePr>
          <p:nvPr>
            <p:extLst>
              <p:ext uri="{D42A27DB-BD31-4B8C-83A1-F6EECF244321}">
                <p14:modId xmlns:p14="http://schemas.microsoft.com/office/powerpoint/2010/main" val="69600725"/>
              </p:ext>
            </p:extLst>
          </p:nvPr>
        </p:nvGraphicFramePr>
        <p:xfrm>
          <a:off x="5984442" y="1758400"/>
          <a:ext cx="5414331" cy="4027816"/>
        </p:xfrm>
        <a:graphic>
          <a:graphicData uri="http://schemas.openxmlformats.org/drawingml/2006/table">
            <a:tbl>
              <a:tblPr firstRow="1" firstCol="1" bandRow="1">
                <a:tableStyleId>{7E9639D4-E3E2-4D34-9284-5A2195B3D0D7}</a:tableStyleId>
              </a:tblPr>
              <a:tblGrid>
                <a:gridCol w="1010172">
                  <a:extLst>
                    <a:ext uri="{9D8B030D-6E8A-4147-A177-3AD203B41FA5}">
                      <a16:colId xmlns:a16="http://schemas.microsoft.com/office/drawing/2014/main" val="2241645870"/>
                    </a:ext>
                  </a:extLst>
                </a:gridCol>
                <a:gridCol w="1476356">
                  <a:extLst>
                    <a:ext uri="{9D8B030D-6E8A-4147-A177-3AD203B41FA5}">
                      <a16:colId xmlns:a16="http://schemas.microsoft.com/office/drawing/2014/main" val="4286620848"/>
                    </a:ext>
                  </a:extLst>
                </a:gridCol>
                <a:gridCol w="1289523">
                  <a:extLst>
                    <a:ext uri="{9D8B030D-6E8A-4147-A177-3AD203B41FA5}">
                      <a16:colId xmlns:a16="http://schemas.microsoft.com/office/drawing/2014/main" val="3356213788"/>
                    </a:ext>
                  </a:extLst>
                </a:gridCol>
                <a:gridCol w="1638280">
                  <a:extLst>
                    <a:ext uri="{9D8B030D-6E8A-4147-A177-3AD203B41FA5}">
                      <a16:colId xmlns:a16="http://schemas.microsoft.com/office/drawing/2014/main" val="1071371333"/>
                    </a:ext>
                  </a:extLst>
                </a:gridCol>
              </a:tblGrid>
              <a:tr h="309832">
                <a:tc>
                  <a:txBody>
                    <a:bodyPr/>
                    <a:lstStyle/>
                    <a:p>
                      <a:pPr algn="ctr">
                        <a:lnSpc>
                          <a:spcPct val="150000"/>
                        </a:lnSpc>
                        <a:spcAft>
                          <a:spcPts val="800"/>
                        </a:spcAft>
                      </a:pPr>
                      <a:r>
                        <a:rPr lang="es-EC" sz="1400">
                          <a:effectLst/>
                        </a:rPr>
                        <a:t>Corrida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Eficiencia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Humedad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Rendimiento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9995027"/>
                  </a:ext>
                </a:extLst>
              </a:tr>
              <a:tr h="309832">
                <a:tc>
                  <a:txBody>
                    <a:bodyPr/>
                    <a:lstStyle/>
                    <a:p>
                      <a:pPr algn="ctr">
                        <a:lnSpc>
                          <a:spcPct val="150000"/>
                        </a:lnSpc>
                        <a:spcAft>
                          <a:spcPts val="80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82,05±1,29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3,75±0,02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75,33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2481641"/>
                  </a:ext>
                </a:extLst>
              </a:tr>
              <a:tr h="309832">
                <a:tc>
                  <a:txBody>
                    <a:bodyPr/>
                    <a:lstStyle/>
                    <a:p>
                      <a:pPr algn="ctr">
                        <a:lnSpc>
                          <a:spcPct val="150000"/>
                        </a:lnSpc>
                        <a:spcAft>
                          <a:spcPts val="800"/>
                        </a:spcAft>
                      </a:pPr>
                      <a:r>
                        <a:rPr lang="es-EC" sz="1400" dirty="0">
                          <a:effectLst/>
                        </a:rPr>
                        <a:t>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84,34±0,88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2,53±0,05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78,01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800271216"/>
                  </a:ext>
                </a:extLst>
              </a:tr>
              <a:tr h="309832">
                <a:tc>
                  <a:txBody>
                    <a:bodyPr/>
                    <a:lstStyle/>
                    <a:p>
                      <a:pPr algn="ctr">
                        <a:lnSpc>
                          <a:spcPct val="150000"/>
                        </a:lnSpc>
                        <a:spcAft>
                          <a:spcPts val="80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82,66±1,28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3,81±0,14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70,12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176883191"/>
                  </a:ext>
                </a:extLst>
              </a:tr>
              <a:tr h="309832">
                <a:tc>
                  <a:txBody>
                    <a:bodyPr/>
                    <a:lstStyle/>
                    <a:p>
                      <a:pPr algn="ctr">
                        <a:lnSpc>
                          <a:spcPct val="150000"/>
                        </a:lnSpc>
                        <a:spcAft>
                          <a:spcPts val="80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86,92±0,67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50000"/>
                        </a:lnSpc>
                        <a:spcAft>
                          <a:spcPts val="800"/>
                        </a:spcAft>
                      </a:pPr>
                      <a:r>
                        <a:rPr lang="es-EC" sz="1400">
                          <a:effectLst/>
                        </a:rPr>
                        <a:t>2,71±0,04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77,21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0370675"/>
                  </a:ext>
                </a:extLst>
              </a:tr>
              <a:tr h="309832">
                <a:tc>
                  <a:txBody>
                    <a:bodyPr/>
                    <a:lstStyle/>
                    <a:p>
                      <a:pPr algn="ctr">
                        <a:lnSpc>
                          <a:spcPct val="150000"/>
                        </a:lnSpc>
                        <a:spcAft>
                          <a:spcPts val="80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80,61±0,97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50000"/>
                        </a:lnSpc>
                        <a:spcAft>
                          <a:spcPts val="800"/>
                        </a:spcAft>
                      </a:pPr>
                      <a:r>
                        <a:rPr lang="es-EC" sz="1400">
                          <a:effectLst/>
                        </a:rPr>
                        <a:t>3,66±0,05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73,84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7180743"/>
                  </a:ext>
                </a:extLst>
              </a:tr>
              <a:tr h="309832">
                <a:tc>
                  <a:txBody>
                    <a:bodyPr/>
                    <a:lstStyle/>
                    <a:p>
                      <a:pPr algn="ctr">
                        <a:lnSpc>
                          <a:spcPct val="150000"/>
                        </a:lnSpc>
                        <a:spcAft>
                          <a:spcPts val="80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84,72±0,66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2,07±0,07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50000"/>
                        </a:lnSpc>
                        <a:spcAft>
                          <a:spcPts val="800"/>
                        </a:spcAft>
                      </a:pPr>
                      <a:r>
                        <a:rPr lang="es-EC" sz="1400">
                          <a:effectLst/>
                        </a:rPr>
                        <a:t>76,62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565315"/>
                  </a:ext>
                </a:extLst>
              </a:tr>
              <a:tr h="309832">
                <a:tc>
                  <a:txBody>
                    <a:bodyPr/>
                    <a:lstStyle/>
                    <a:p>
                      <a:pPr algn="ctr">
                        <a:lnSpc>
                          <a:spcPct val="150000"/>
                        </a:lnSpc>
                        <a:spcAft>
                          <a:spcPts val="800"/>
                        </a:spcAft>
                      </a:pPr>
                      <a:r>
                        <a:rPr lang="es-EC" sz="1400" dirty="0">
                          <a:effectLst/>
                        </a:rPr>
                        <a:t>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81,94±0,24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3,87±0,02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50000"/>
                        </a:lnSpc>
                        <a:spcAft>
                          <a:spcPts val="800"/>
                        </a:spcAft>
                      </a:pPr>
                      <a:r>
                        <a:rPr lang="es-EC" sz="1400">
                          <a:effectLst/>
                        </a:rPr>
                        <a:t>73,11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317201"/>
                  </a:ext>
                </a:extLst>
              </a:tr>
              <a:tr h="309832">
                <a:tc>
                  <a:txBody>
                    <a:bodyPr/>
                    <a:lstStyle/>
                    <a:p>
                      <a:pPr algn="ctr">
                        <a:lnSpc>
                          <a:spcPct val="150000"/>
                        </a:lnSpc>
                        <a:spcAft>
                          <a:spcPts val="800"/>
                        </a:spcAft>
                      </a:pPr>
                      <a:r>
                        <a:rPr lang="es-EC" sz="14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84,94±0,60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2,52±0,10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74,92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4457812"/>
                  </a:ext>
                </a:extLst>
              </a:tr>
              <a:tr h="309832">
                <a:tc>
                  <a:txBody>
                    <a:bodyPr/>
                    <a:lstStyle/>
                    <a:p>
                      <a:pPr algn="ctr">
                        <a:lnSpc>
                          <a:spcPct val="150000"/>
                        </a:lnSpc>
                        <a:spcAft>
                          <a:spcPts val="800"/>
                        </a:spcAft>
                      </a:pPr>
                      <a:r>
                        <a:rPr lang="es-EC" sz="1400">
                          <a:effectLst/>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84,92±0,34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3,22±0,12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75,56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0370660"/>
                  </a:ext>
                </a:extLst>
              </a:tr>
              <a:tr h="309832">
                <a:tc>
                  <a:txBody>
                    <a:bodyPr/>
                    <a:lstStyle/>
                    <a:p>
                      <a:pPr algn="ctr">
                        <a:lnSpc>
                          <a:spcPct val="150000"/>
                        </a:lnSpc>
                        <a:spcAft>
                          <a:spcPts val="800"/>
                        </a:spcAft>
                      </a:pPr>
                      <a:r>
                        <a:rPr lang="es-EC" sz="14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85,03±0,36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3,17±0,09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75,87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5039485"/>
                  </a:ext>
                </a:extLst>
              </a:tr>
              <a:tr h="309832">
                <a:tc>
                  <a:txBody>
                    <a:bodyPr/>
                    <a:lstStyle/>
                    <a:p>
                      <a:pPr algn="ctr">
                        <a:lnSpc>
                          <a:spcPct val="150000"/>
                        </a:lnSpc>
                        <a:spcAft>
                          <a:spcPts val="800"/>
                        </a:spcAft>
                      </a:pPr>
                      <a:r>
                        <a:rPr lang="es-EC" sz="1400">
                          <a:effectLst/>
                        </a:rPr>
                        <a:t>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84,88±0,15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3,27±0,02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75,21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6874345"/>
                  </a:ext>
                </a:extLst>
              </a:tr>
              <a:tr h="309832">
                <a:tc>
                  <a:txBody>
                    <a:bodyPr/>
                    <a:lstStyle/>
                    <a:p>
                      <a:pPr algn="ctr">
                        <a:lnSpc>
                          <a:spcPct val="150000"/>
                        </a:lnSpc>
                        <a:spcAft>
                          <a:spcPts val="800"/>
                        </a:spcAft>
                      </a:pPr>
                      <a:r>
                        <a:rPr lang="es-EC" sz="1400">
                          <a:effectLst/>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84,98±0,89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3,24±0,11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75,39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71388"/>
                  </a:ext>
                </a:extLst>
              </a:tr>
            </a:tbl>
          </a:graphicData>
        </a:graphic>
      </p:graphicFrame>
      <p:sp>
        <p:nvSpPr>
          <p:cNvPr id="17" name="CuadroTexto 16">
            <a:extLst>
              <a:ext uri="{FF2B5EF4-FFF2-40B4-BE49-F238E27FC236}">
                <a16:creationId xmlns:a16="http://schemas.microsoft.com/office/drawing/2014/main" id="{5326A88D-5E58-4B3C-B8FA-8132498A776A}"/>
              </a:ext>
            </a:extLst>
          </p:cNvPr>
          <p:cNvSpPr txBox="1"/>
          <p:nvPr/>
        </p:nvSpPr>
        <p:spPr>
          <a:xfrm>
            <a:off x="5879708" y="1365293"/>
            <a:ext cx="6059159" cy="523220"/>
          </a:xfrm>
          <a:prstGeom prst="rect">
            <a:avLst/>
          </a:prstGeom>
          <a:noFill/>
        </p:spPr>
        <p:txBody>
          <a:bodyPr wrap="none" rtlCol="0">
            <a:spAutoFit/>
          </a:bodyPr>
          <a:lstStyle/>
          <a:p>
            <a:r>
              <a:rPr lang="es-EC" sz="1400" b="1" dirty="0"/>
              <a:t>Tabla 4. </a:t>
            </a:r>
            <a:r>
              <a:rPr lang="es-EC" sz="1400" dirty="0"/>
              <a:t>Resultado de las corridas del proceso de secado por atomización</a:t>
            </a:r>
          </a:p>
          <a:p>
            <a:endParaRPr lang="es-EC" sz="1400" dirty="0"/>
          </a:p>
        </p:txBody>
      </p:sp>
    </p:spTree>
    <p:extLst>
      <p:ext uri="{BB962C8B-B14F-4D97-AF65-F5344CB8AC3E}">
        <p14:creationId xmlns:p14="http://schemas.microsoft.com/office/powerpoint/2010/main" val="153711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E2D41CD-4A21-4CCC-9847-EB797694EA14}"/>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5727AAF0-C157-48B7-91CC-105DB60E1A0D}"/>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4" name="Rectángulo: esquinas redondeadas 3">
            <a:extLst>
              <a:ext uri="{FF2B5EF4-FFF2-40B4-BE49-F238E27FC236}">
                <a16:creationId xmlns:a16="http://schemas.microsoft.com/office/drawing/2014/main" id="{387AE519-9D29-4B97-8F0C-B8D612BCD615}"/>
              </a:ext>
            </a:extLst>
          </p:cNvPr>
          <p:cNvSpPr/>
          <p:nvPr/>
        </p:nvSpPr>
        <p:spPr>
          <a:xfrm>
            <a:off x="717627" y="605514"/>
            <a:ext cx="4445215"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Eficiencia de microencapsulación</a:t>
            </a:r>
            <a:endParaRPr lang="es-EC" sz="2000" b="1" dirty="0">
              <a:solidFill>
                <a:schemeClr val="tx1">
                  <a:lumMod val="95000"/>
                  <a:lumOff val="5000"/>
                </a:schemeClr>
              </a:solidFill>
            </a:endParaRPr>
          </a:p>
        </p:txBody>
      </p:sp>
      <p:sp>
        <p:nvSpPr>
          <p:cNvPr id="5" name="Rectángulo: esquinas redondeadas 4">
            <a:extLst>
              <a:ext uri="{FF2B5EF4-FFF2-40B4-BE49-F238E27FC236}">
                <a16:creationId xmlns:a16="http://schemas.microsoft.com/office/drawing/2014/main" id="{95B8CB96-0C77-4D68-97EF-4A1A03AE5BDD}"/>
              </a:ext>
            </a:extLst>
          </p:cNvPr>
          <p:cNvSpPr/>
          <p:nvPr/>
        </p:nvSpPr>
        <p:spPr>
          <a:xfrm>
            <a:off x="1202961" y="1289539"/>
            <a:ext cx="3115820" cy="101599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Porcentaje de grasa que quedó atrapado con éxito con los materiales de recubrimiento </a:t>
            </a:r>
          </a:p>
        </p:txBody>
      </p:sp>
      <p:sp>
        <p:nvSpPr>
          <p:cNvPr id="6" name="Rectángulo: esquinas redondeadas 5">
            <a:extLst>
              <a:ext uri="{FF2B5EF4-FFF2-40B4-BE49-F238E27FC236}">
                <a16:creationId xmlns:a16="http://schemas.microsoft.com/office/drawing/2014/main" id="{06B3AFE3-4FC4-4CFA-B97A-2EEC2C37ED99}"/>
              </a:ext>
            </a:extLst>
          </p:cNvPr>
          <p:cNvSpPr/>
          <p:nvPr/>
        </p:nvSpPr>
        <p:spPr>
          <a:xfrm>
            <a:off x="1714592" y="2526811"/>
            <a:ext cx="2082018" cy="4459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Almacenamiento </a:t>
            </a:r>
          </a:p>
        </p:txBody>
      </p:sp>
      <p:graphicFrame>
        <p:nvGraphicFramePr>
          <p:cNvPr id="9" name="Tabla 8">
            <a:extLst>
              <a:ext uri="{FF2B5EF4-FFF2-40B4-BE49-F238E27FC236}">
                <a16:creationId xmlns:a16="http://schemas.microsoft.com/office/drawing/2014/main" id="{8176E0A9-A32D-4CC6-8007-19023DDDE23D}"/>
              </a:ext>
            </a:extLst>
          </p:cNvPr>
          <p:cNvGraphicFramePr>
            <a:graphicFrameLocks noGrp="1"/>
          </p:cNvGraphicFramePr>
          <p:nvPr>
            <p:extLst>
              <p:ext uri="{D42A27DB-BD31-4B8C-83A1-F6EECF244321}">
                <p14:modId xmlns:p14="http://schemas.microsoft.com/office/powerpoint/2010/main" val="1606010751"/>
              </p:ext>
            </p:extLst>
          </p:nvPr>
        </p:nvGraphicFramePr>
        <p:xfrm>
          <a:off x="2040322" y="3385087"/>
          <a:ext cx="1476356" cy="605076"/>
        </p:xfrm>
        <a:graphic>
          <a:graphicData uri="http://schemas.openxmlformats.org/drawingml/2006/table">
            <a:tbl>
              <a:tblPr firstRow="1" firstCol="1" bandRow="1">
                <a:tableStyleId>{7E9639D4-E3E2-4D34-9284-5A2195B3D0D7}</a:tableStyleId>
              </a:tblPr>
              <a:tblGrid>
                <a:gridCol w="1476356">
                  <a:extLst>
                    <a:ext uri="{9D8B030D-6E8A-4147-A177-3AD203B41FA5}">
                      <a16:colId xmlns:a16="http://schemas.microsoft.com/office/drawing/2014/main" val="1190937371"/>
                    </a:ext>
                  </a:extLst>
                </a:gridCol>
              </a:tblGrid>
              <a:tr h="295244">
                <a:tc>
                  <a:txBody>
                    <a:bodyPr/>
                    <a:lstStyle/>
                    <a:p>
                      <a:pPr algn="ctr">
                        <a:lnSpc>
                          <a:spcPct val="150000"/>
                        </a:lnSpc>
                        <a:spcAft>
                          <a:spcPts val="800"/>
                        </a:spcAft>
                      </a:pPr>
                      <a:r>
                        <a:rPr lang="es-EC" sz="1400" dirty="0">
                          <a:solidFill>
                            <a:schemeClr val="tx1">
                              <a:lumMod val="95000"/>
                              <a:lumOff val="5000"/>
                            </a:schemeClr>
                          </a:solidFill>
                          <a:effectLst/>
                        </a:rPr>
                        <a:t>86,92±0,67 %</a:t>
                      </a:r>
                      <a:endParaRPr lang="es-EC"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903649343"/>
                  </a:ext>
                </a:extLst>
              </a:tr>
              <a:tr h="309832">
                <a:tc>
                  <a:txBody>
                    <a:bodyPr/>
                    <a:lstStyle/>
                    <a:p>
                      <a:pPr algn="ctr">
                        <a:lnSpc>
                          <a:spcPct val="150000"/>
                        </a:lnSpc>
                        <a:spcAft>
                          <a:spcPts val="800"/>
                        </a:spcAft>
                      </a:pPr>
                      <a:r>
                        <a:rPr lang="es-EC" sz="1400" dirty="0">
                          <a:effectLst/>
                        </a:rPr>
                        <a:t>80,61±0,97 %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269779098"/>
                  </a:ext>
                </a:extLst>
              </a:tr>
            </a:tbl>
          </a:graphicData>
        </a:graphic>
      </p:graphicFrame>
      <p:sp>
        <p:nvSpPr>
          <p:cNvPr id="10" name="CuadroTexto 9">
            <a:extLst>
              <a:ext uri="{FF2B5EF4-FFF2-40B4-BE49-F238E27FC236}">
                <a16:creationId xmlns:a16="http://schemas.microsoft.com/office/drawing/2014/main" id="{13EFB4EA-2F49-4DE5-A8B0-44C891C7141F}"/>
              </a:ext>
            </a:extLst>
          </p:cNvPr>
          <p:cNvSpPr txBox="1"/>
          <p:nvPr/>
        </p:nvSpPr>
        <p:spPr>
          <a:xfrm>
            <a:off x="1676120" y="3311232"/>
            <a:ext cx="364202" cy="461665"/>
          </a:xfrm>
          <a:prstGeom prst="rect">
            <a:avLst/>
          </a:prstGeom>
          <a:noFill/>
        </p:spPr>
        <p:txBody>
          <a:bodyPr wrap="none" rtlCol="0">
            <a:spAutoFit/>
          </a:bodyPr>
          <a:lstStyle/>
          <a:p>
            <a:r>
              <a:rPr lang="es-EC" sz="2400" b="1" dirty="0">
                <a:solidFill>
                  <a:schemeClr val="accent2"/>
                </a:solidFill>
              </a:rPr>
              <a:t>+</a:t>
            </a:r>
          </a:p>
        </p:txBody>
      </p:sp>
      <p:sp>
        <p:nvSpPr>
          <p:cNvPr id="11" name="CuadroTexto 10">
            <a:extLst>
              <a:ext uri="{FF2B5EF4-FFF2-40B4-BE49-F238E27FC236}">
                <a16:creationId xmlns:a16="http://schemas.microsoft.com/office/drawing/2014/main" id="{7745970D-D886-4CF2-BE28-E10F21CF9CFE}"/>
              </a:ext>
            </a:extLst>
          </p:cNvPr>
          <p:cNvSpPr txBox="1"/>
          <p:nvPr/>
        </p:nvSpPr>
        <p:spPr>
          <a:xfrm>
            <a:off x="1714592" y="3569360"/>
            <a:ext cx="287258" cy="461665"/>
          </a:xfrm>
          <a:prstGeom prst="rect">
            <a:avLst/>
          </a:prstGeom>
          <a:noFill/>
        </p:spPr>
        <p:txBody>
          <a:bodyPr wrap="none" rtlCol="0">
            <a:spAutoFit/>
          </a:bodyPr>
          <a:lstStyle/>
          <a:p>
            <a:r>
              <a:rPr lang="es-EC" sz="2400" b="1" dirty="0">
                <a:solidFill>
                  <a:schemeClr val="accent2"/>
                </a:solidFill>
              </a:rPr>
              <a:t>-</a:t>
            </a:r>
          </a:p>
        </p:txBody>
      </p:sp>
      <p:sp>
        <p:nvSpPr>
          <p:cNvPr id="12" name="Rectángulo: esquinas redondeadas 11">
            <a:extLst>
              <a:ext uri="{FF2B5EF4-FFF2-40B4-BE49-F238E27FC236}">
                <a16:creationId xmlns:a16="http://schemas.microsoft.com/office/drawing/2014/main" id="{32A8DBB0-2DF8-438A-B7C0-2D41A35144EF}"/>
              </a:ext>
            </a:extLst>
          </p:cNvPr>
          <p:cNvSpPr/>
          <p:nvPr/>
        </p:nvSpPr>
        <p:spPr>
          <a:xfrm>
            <a:off x="917144" y="4797790"/>
            <a:ext cx="2521847" cy="3898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Temperatura entrada</a:t>
            </a:r>
          </a:p>
        </p:txBody>
      </p:sp>
      <p:sp>
        <p:nvSpPr>
          <p:cNvPr id="16" name="Rectángulo: esquinas redondeadas 15">
            <a:extLst>
              <a:ext uri="{FF2B5EF4-FFF2-40B4-BE49-F238E27FC236}">
                <a16:creationId xmlns:a16="http://schemas.microsoft.com/office/drawing/2014/main" id="{1B1CB806-50BB-4979-854E-F50AEB162DD0}"/>
              </a:ext>
            </a:extLst>
          </p:cNvPr>
          <p:cNvSpPr/>
          <p:nvPr/>
        </p:nvSpPr>
        <p:spPr>
          <a:xfrm>
            <a:off x="887924" y="5402855"/>
            <a:ext cx="2521847" cy="3898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Flujo de alimentación</a:t>
            </a:r>
          </a:p>
        </p:txBody>
      </p:sp>
      <p:sp>
        <p:nvSpPr>
          <p:cNvPr id="17" name="Cerrar llave 16">
            <a:extLst>
              <a:ext uri="{FF2B5EF4-FFF2-40B4-BE49-F238E27FC236}">
                <a16:creationId xmlns:a16="http://schemas.microsoft.com/office/drawing/2014/main" id="{DD89FE0A-6549-4DB3-8CEE-D48DF981283F}"/>
              </a:ext>
            </a:extLst>
          </p:cNvPr>
          <p:cNvSpPr/>
          <p:nvPr/>
        </p:nvSpPr>
        <p:spPr>
          <a:xfrm>
            <a:off x="3608260" y="4688607"/>
            <a:ext cx="150125" cy="1104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8" name="Elipse 17">
            <a:extLst>
              <a:ext uri="{FF2B5EF4-FFF2-40B4-BE49-F238E27FC236}">
                <a16:creationId xmlns:a16="http://schemas.microsoft.com/office/drawing/2014/main" id="{7201E882-B77B-4B9A-99B8-62DAFB2AEEE7}"/>
              </a:ext>
            </a:extLst>
          </p:cNvPr>
          <p:cNvSpPr/>
          <p:nvPr/>
        </p:nvSpPr>
        <p:spPr>
          <a:xfrm>
            <a:off x="3941163" y="5017688"/>
            <a:ext cx="1337481" cy="4459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p&lt;0,05</a:t>
            </a:r>
          </a:p>
        </p:txBody>
      </p:sp>
      <p:sp>
        <p:nvSpPr>
          <p:cNvPr id="20" name="CuadroTexto 19">
            <a:extLst>
              <a:ext uri="{FF2B5EF4-FFF2-40B4-BE49-F238E27FC236}">
                <a16:creationId xmlns:a16="http://schemas.microsoft.com/office/drawing/2014/main" id="{9ACD47E9-6F2D-4EAB-A255-6EE2830C4127}"/>
              </a:ext>
            </a:extLst>
          </p:cNvPr>
          <p:cNvSpPr txBox="1"/>
          <p:nvPr/>
        </p:nvSpPr>
        <p:spPr>
          <a:xfrm>
            <a:off x="627482" y="6413730"/>
            <a:ext cx="2454518" cy="276999"/>
          </a:xfrm>
          <a:prstGeom prst="rect">
            <a:avLst/>
          </a:prstGeom>
          <a:noFill/>
        </p:spPr>
        <p:txBody>
          <a:bodyPr wrap="none" rtlCol="0">
            <a:spAutoFit/>
          </a:bodyPr>
          <a:lstStyle/>
          <a:p>
            <a:r>
              <a:rPr lang="en-US" sz="1200" dirty="0"/>
              <a:t>(</a:t>
            </a:r>
            <a:r>
              <a:rPr lang="en-US" sz="1200" dirty="0" err="1"/>
              <a:t>Hee</a:t>
            </a:r>
            <a:r>
              <a:rPr lang="en-US" sz="1200" dirty="0"/>
              <a:t> et al., 2015), (</a:t>
            </a:r>
            <a:r>
              <a:rPr lang="en-US" sz="1200" dirty="0" err="1"/>
              <a:t>Roccia</a:t>
            </a:r>
            <a:r>
              <a:rPr lang="en-US" sz="1200" dirty="0"/>
              <a:t>, 2014)</a:t>
            </a:r>
          </a:p>
        </p:txBody>
      </p:sp>
      <p:graphicFrame>
        <p:nvGraphicFramePr>
          <p:cNvPr id="21" name="Diagrama 20">
            <a:extLst>
              <a:ext uri="{FF2B5EF4-FFF2-40B4-BE49-F238E27FC236}">
                <a16:creationId xmlns:a16="http://schemas.microsoft.com/office/drawing/2014/main" id="{3E153047-AAA9-4A17-8A61-E21809DB18EC}"/>
              </a:ext>
            </a:extLst>
          </p:cNvPr>
          <p:cNvGraphicFramePr/>
          <p:nvPr>
            <p:extLst>
              <p:ext uri="{D42A27DB-BD31-4B8C-83A1-F6EECF244321}">
                <p14:modId xmlns:p14="http://schemas.microsoft.com/office/powerpoint/2010/main" val="976670982"/>
              </p:ext>
            </p:extLst>
          </p:nvPr>
        </p:nvGraphicFramePr>
        <p:xfrm>
          <a:off x="5641143" y="745663"/>
          <a:ext cx="4999631" cy="3027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ángulo: esquinas redondeadas 21">
            <a:extLst>
              <a:ext uri="{FF2B5EF4-FFF2-40B4-BE49-F238E27FC236}">
                <a16:creationId xmlns:a16="http://schemas.microsoft.com/office/drawing/2014/main" id="{AC484973-AA01-4857-B7DB-932EDA19712C}"/>
              </a:ext>
            </a:extLst>
          </p:cNvPr>
          <p:cNvSpPr/>
          <p:nvPr/>
        </p:nvSpPr>
        <p:spPr>
          <a:xfrm>
            <a:off x="6055478" y="4371650"/>
            <a:ext cx="2521847" cy="389896"/>
          </a:xfrm>
          <a:prstGeom prst="round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Maltodextrina 19DE</a:t>
            </a:r>
          </a:p>
        </p:txBody>
      </p:sp>
      <p:sp>
        <p:nvSpPr>
          <p:cNvPr id="24" name="Rectángulo: esquinas redondeadas 23">
            <a:extLst>
              <a:ext uri="{FF2B5EF4-FFF2-40B4-BE49-F238E27FC236}">
                <a16:creationId xmlns:a16="http://schemas.microsoft.com/office/drawing/2014/main" id="{1E7792E2-1825-4911-AE73-335894045EFB}"/>
              </a:ext>
            </a:extLst>
          </p:cNvPr>
          <p:cNvSpPr/>
          <p:nvPr/>
        </p:nvSpPr>
        <p:spPr>
          <a:xfrm>
            <a:off x="6055478" y="4976715"/>
            <a:ext cx="2521847" cy="389896"/>
          </a:xfrm>
          <a:prstGeom prst="round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Caseinato de sodio</a:t>
            </a:r>
          </a:p>
        </p:txBody>
      </p:sp>
      <p:sp>
        <p:nvSpPr>
          <p:cNvPr id="25" name="Flecha: a la derecha 24">
            <a:extLst>
              <a:ext uri="{FF2B5EF4-FFF2-40B4-BE49-F238E27FC236}">
                <a16:creationId xmlns:a16="http://schemas.microsoft.com/office/drawing/2014/main" id="{AE5FA072-6EBC-46E9-867E-445389B18398}"/>
              </a:ext>
            </a:extLst>
          </p:cNvPr>
          <p:cNvSpPr/>
          <p:nvPr/>
        </p:nvSpPr>
        <p:spPr>
          <a:xfrm>
            <a:off x="8793149" y="4495301"/>
            <a:ext cx="382138" cy="194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esquinas redondeadas 25">
            <a:extLst>
              <a:ext uri="{FF2B5EF4-FFF2-40B4-BE49-F238E27FC236}">
                <a16:creationId xmlns:a16="http://schemas.microsoft.com/office/drawing/2014/main" id="{2364D985-8707-410D-A3F3-459887DC7207}"/>
              </a:ext>
            </a:extLst>
          </p:cNvPr>
          <p:cNvSpPr/>
          <p:nvPr/>
        </p:nvSpPr>
        <p:spPr>
          <a:xfrm>
            <a:off x="9354159" y="4207548"/>
            <a:ext cx="2521847" cy="553998"/>
          </a:xfrm>
          <a:prstGeom prst="round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300" dirty="0"/>
              <a:t>Buena estabilidad oxidativa. Baja viscosidad a emulsión </a:t>
            </a:r>
          </a:p>
        </p:txBody>
      </p:sp>
      <p:sp>
        <p:nvSpPr>
          <p:cNvPr id="27" name="Flecha: a la derecha 26">
            <a:extLst>
              <a:ext uri="{FF2B5EF4-FFF2-40B4-BE49-F238E27FC236}">
                <a16:creationId xmlns:a16="http://schemas.microsoft.com/office/drawing/2014/main" id="{FF792A8F-18B9-485F-8731-586BC4627220}"/>
              </a:ext>
            </a:extLst>
          </p:cNvPr>
          <p:cNvSpPr/>
          <p:nvPr/>
        </p:nvSpPr>
        <p:spPr>
          <a:xfrm>
            <a:off x="8793149" y="5017688"/>
            <a:ext cx="382138" cy="194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esquinas redondeadas 27">
            <a:extLst>
              <a:ext uri="{FF2B5EF4-FFF2-40B4-BE49-F238E27FC236}">
                <a16:creationId xmlns:a16="http://schemas.microsoft.com/office/drawing/2014/main" id="{620C9963-85AF-451A-A306-AFC70E2C0596}"/>
              </a:ext>
            </a:extLst>
          </p:cNvPr>
          <p:cNvSpPr/>
          <p:nvPr/>
        </p:nvSpPr>
        <p:spPr>
          <a:xfrm>
            <a:off x="9391111" y="4878565"/>
            <a:ext cx="2521847" cy="553998"/>
          </a:xfrm>
          <a:prstGeom prst="round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300" dirty="0"/>
              <a:t>Capacidad emulsificante</a:t>
            </a:r>
          </a:p>
          <a:p>
            <a:pPr algn="ctr"/>
            <a:r>
              <a:rPr lang="es-EC" sz="1300" dirty="0"/>
              <a:t>No se desnaturaliza </a:t>
            </a:r>
          </a:p>
        </p:txBody>
      </p:sp>
      <p:cxnSp>
        <p:nvCxnSpPr>
          <p:cNvPr id="30" name="Conector recto 29">
            <a:extLst>
              <a:ext uri="{FF2B5EF4-FFF2-40B4-BE49-F238E27FC236}">
                <a16:creationId xmlns:a16="http://schemas.microsoft.com/office/drawing/2014/main" id="{CFC049A9-74D4-4064-B7C7-FF24EC24341E}"/>
              </a:ext>
            </a:extLst>
          </p:cNvPr>
          <p:cNvCxnSpPr/>
          <p:nvPr/>
        </p:nvCxnSpPr>
        <p:spPr>
          <a:xfrm>
            <a:off x="373487" y="4371650"/>
            <a:ext cx="519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91720D7A-1101-42C9-BC49-454B4CE75A17}"/>
              </a:ext>
            </a:extLst>
          </p:cNvPr>
          <p:cNvSpPr txBox="1"/>
          <p:nvPr/>
        </p:nvSpPr>
        <p:spPr>
          <a:xfrm>
            <a:off x="122827" y="95530"/>
            <a:ext cx="441146" cy="369332"/>
          </a:xfrm>
          <a:prstGeom prst="rect">
            <a:avLst/>
          </a:prstGeom>
          <a:noFill/>
        </p:spPr>
        <p:txBody>
          <a:bodyPr wrap="none" rtlCol="0">
            <a:spAutoFit/>
          </a:bodyPr>
          <a:lstStyle/>
          <a:p>
            <a:r>
              <a:rPr lang="es-ES" dirty="0"/>
              <a:t>18</a:t>
            </a:r>
            <a:endParaRPr lang="es-EC" dirty="0"/>
          </a:p>
        </p:txBody>
      </p:sp>
    </p:spTree>
    <p:extLst>
      <p:ext uri="{BB962C8B-B14F-4D97-AF65-F5344CB8AC3E}">
        <p14:creationId xmlns:p14="http://schemas.microsoft.com/office/powerpoint/2010/main" val="213667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49B8270-9958-4219-9E96-A1E5D9287A9C}"/>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B43DB580-6552-4C24-9E74-DFBAC5F949FB}"/>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pic>
        <p:nvPicPr>
          <p:cNvPr id="5" name="Imagen 4">
            <a:extLst>
              <a:ext uri="{FF2B5EF4-FFF2-40B4-BE49-F238E27FC236}">
                <a16:creationId xmlns:a16="http://schemas.microsoft.com/office/drawing/2014/main" id="{4F338755-691E-44EA-A5CF-462ECEDBEA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3609" y="1266320"/>
            <a:ext cx="6229349" cy="4611809"/>
          </a:xfrm>
          <a:prstGeom prst="rect">
            <a:avLst/>
          </a:prstGeom>
          <a:noFill/>
          <a:ln>
            <a:noFill/>
          </a:ln>
        </p:spPr>
      </p:pic>
      <p:sp>
        <p:nvSpPr>
          <p:cNvPr id="6" name="CuadroTexto 5">
            <a:extLst>
              <a:ext uri="{FF2B5EF4-FFF2-40B4-BE49-F238E27FC236}">
                <a16:creationId xmlns:a16="http://schemas.microsoft.com/office/drawing/2014/main" id="{29243C0D-7B89-428D-B967-A34DD4FEFA31}"/>
              </a:ext>
            </a:extLst>
          </p:cNvPr>
          <p:cNvSpPr txBox="1"/>
          <p:nvPr/>
        </p:nvSpPr>
        <p:spPr>
          <a:xfrm>
            <a:off x="4403826" y="896579"/>
            <a:ext cx="6595614" cy="338554"/>
          </a:xfrm>
          <a:prstGeom prst="rect">
            <a:avLst/>
          </a:prstGeom>
          <a:noFill/>
        </p:spPr>
        <p:txBody>
          <a:bodyPr wrap="square" rtlCol="0">
            <a:spAutoFit/>
          </a:bodyPr>
          <a:lstStyle/>
          <a:p>
            <a:pPr algn="ctr"/>
            <a:r>
              <a:rPr lang="es-EC" sz="1600" b="1" dirty="0"/>
              <a:t>Figura 1. </a:t>
            </a:r>
            <a:r>
              <a:rPr lang="es-EC" sz="1600" dirty="0"/>
              <a:t>Superficie de respuesta-Efectos</a:t>
            </a:r>
          </a:p>
        </p:txBody>
      </p:sp>
      <p:sp>
        <p:nvSpPr>
          <p:cNvPr id="7" name="CuadroTexto 6">
            <a:extLst>
              <a:ext uri="{FF2B5EF4-FFF2-40B4-BE49-F238E27FC236}">
                <a16:creationId xmlns:a16="http://schemas.microsoft.com/office/drawing/2014/main" id="{44A4923D-1008-4F25-9746-6CFC25DFA61D}"/>
              </a:ext>
            </a:extLst>
          </p:cNvPr>
          <p:cNvSpPr txBox="1"/>
          <p:nvPr/>
        </p:nvSpPr>
        <p:spPr>
          <a:xfrm>
            <a:off x="477825" y="600040"/>
            <a:ext cx="4459459" cy="369332"/>
          </a:xfrm>
          <a:prstGeom prst="rect">
            <a:avLst/>
          </a:prstGeom>
          <a:noFill/>
        </p:spPr>
        <p:txBody>
          <a:bodyPr wrap="square" rtlCol="0">
            <a:spAutoFit/>
          </a:bodyPr>
          <a:lstStyle/>
          <a:p>
            <a:pPr algn="ctr"/>
            <a:r>
              <a:rPr lang="es-EC" b="1" u="sng" dirty="0"/>
              <a:t>Temperatura de entrada </a:t>
            </a:r>
          </a:p>
        </p:txBody>
      </p:sp>
      <p:sp>
        <p:nvSpPr>
          <p:cNvPr id="8" name="CuadroTexto 7">
            <a:extLst>
              <a:ext uri="{FF2B5EF4-FFF2-40B4-BE49-F238E27FC236}">
                <a16:creationId xmlns:a16="http://schemas.microsoft.com/office/drawing/2014/main" id="{C3710052-8088-440F-AB6B-FC1919C2C9F5}"/>
              </a:ext>
            </a:extLst>
          </p:cNvPr>
          <p:cNvSpPr txBox="1"/>
          <p:nvPr/>
        </p:nvSpPr>
        <p:spPr>
          <a:xfrm>
            <a:off x="539544" y="3727335"/>
            <a:ext cx="4459459" cy="369332"/>
          </a:xfrm>
          <a:prstGeom prst="rect">
            <a:avLst/>
          </a:prstGeom>
          <a:noFill/>
        </p:spPr>
        <p:txBody>
          <a:bodyPr wrap="square" rtlCol="0">
            <a:spAutoFit/>
          </a:bodyPr>
          <a:lstStyle/>
          <a:p>
            <a:pPr algn="ctr"/>
            <a:r>
              <a:rPr lang="es-EC" b="1" u="sng" dirty="0"/>
              <a:t>Flujo de alimentación</a:t>
            </a:r>
          </a:p>
        </p:txBody>
      </p:sp>
      <p:sp>
        <p:nvSpPr>
          <p:cNvPr id="9" name="Rectángulo: esquinas redondeadas 8">
            <a:extLst>
              <a:ext uri="{FF2B5EF4-FFF2-40B4-BE49-F238E27FC236}">
                <a16:creationId xmlns:a16="http://schemas.microsoft.com/office/drawing/2014/main" id="{81343EE1-2A75-4551-95FD-4E4317BE3E8C}"/>
              </a:ext>
            </a:extLst>
          </p:cNvPr>
          <p:cNvSpPr/>
          <p:nvPr/>
        </p:nvSpPr>
        <p:spPr>
          <a:xfrm>
            <a:off x="976518" y="1088827"/>
            <a:ext cx="2906973" cy="5068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Afectación positiva </a:t>
            </a:r>
          </a:p>
        </p:txBody>
      </p:sp>
      <p:sp>
        <p:nvSpPr>
          <p:cNvPr id="10" name="Rectángulo: esquinas redondeadas 9">
            <a:extLst>
              <a:ext uri="{FF2B5EF4-FFF2-40B4-BE49-F238E27FC236}">
                <a16:creationId xmlns:a16="http://schemas.microsoft.com/office/drawing/2014/main" id="{E76228B4-AF5E-4507-8DC7-10C5799A8B76}"/>
              </a:ext>
            </a:extLst>
          </p:cNvPr>
          <p:cNvSpPr/>
          <p:nvPr/>
        </p:nvSpPr>
        <p:spPr>
          <a:xfrm>
            <a:off x="1254067" y="4164190"/>
            <a:ext cx="2906973" cy="50681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Afectación positiva </a:t>
            </a:r>
          </a:p>
        </p:txBody>
      </p:sp>
      <p:sp>
        <p:nvSpPr>
          <p:cNvPr id="11" name="Flecha: hacia arriba 10">
            <a:extLst>
              <a:ext uri="{FF2B5EF4-FFF2-40B4-BE49-F238E27FC236}">
                <a16:creationId xmlns:a16="http://schemas.microsoft.com/office/drawing/2014/main" id="{050C171E-5AA3-4130-B26B-6331A1E61DA1}"/>
              </a:ext>
            </a:extLst>
          </p:cNvPr>
          <p:cNvSpPr/>
          <p:nvPr/>
        </p:nvSpPr>
        <p:spPr>
          <a:xfrm>
            <a:off x="573206" y="1738884"/>
            <a:ext cx="403312" cy="655093"/>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dirty="0"/>
          </a:p>
        </p:txBody>
      </p:sp>
      <p:sp>
        <p:nvSpPr>
          <p:cNvPr id="12" name="CuadroTexto 11">
            <a:extLst>
              <a:ext uri="{FF2B5EF4-FFF2-40B4-BE49-F238E27FC236}">
                <a16:creationId xmlns:a16="http://schemas.microsoft.com/office/drawing/2014/main" id="{AF010BC6-3509-486F-863F-F31EE6A32A62}"/>
              </a:ext>
            </a:extLst>
          </p:cNvPr>
          <p:cNvSpPr txBox="1"/>
          <p:nvPr/>
        </p:nvSpPr>
        <p:spPr>
          <a:xfrm>
            <a:off x="984337" y="1912541"/>
            <a:ext cx="1237198" cy="307777"/>
          </a:xfrm>
          <a:prstGeom prst="rect">
            <a:avLst/>
          </a:prstGeom>
          <a:noFill/>
        </p:spPr>
        <p:txBody>
          <a:bodyPr wrap="none" rtlCol="0">
            <a:spAutoFit/>
          </a:bodyPr>
          <a:lstStyle/>
          <a:p>
            <a:r>
              <a:rPr lang="es-EC" sz="1400" dirty="0"/>
              <a:t>Temperatura </a:t>
            </a:r>
          </a:p>
        </p:txBody>
      </p:sp>
      <p:sp>
        <p:nvSpPr>
          <p:cNvPr id="13" name="Flecha: a la derecha 12">
            <a:extLst>
              <a:ext uri="{FF2B5EF4-FFF2-40B4-BE49-F238E27FC236}">
                <a16:creationId xmlns:a16="http://schemas.microsoft.com/office/drawing/2014/main" id="{B3C27F2B-8232-43E5-8E1B-1FCBED731176}"/>
              </a:ext>
            </a:extLst>
          </p:cNvPr>
          <p:cNvSpPr/>
          <p:nvPr/>
        </p:nvSpPr>
        <p:spPr>
          <a:xfrm>
            <a:off x="2304243" y="2031120"/>
            <a:ext cx="403312" cy="163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13">
            <a:extLst>
              <a:ext uri="{FF2B5EF4-FFF2-40B4-BE49-F238E27FC236}">
                <a16:creationId xmlns:a16="http://schemas.microsoft.com/office/drawing/2014/main" id="{5A7DCA09-A92C-4D81-8DDE-78ADA4E96F32}"/>
              </a:ext>
            </a:extLst>
          </p:cNvPr>
          <p:cNvSpPr txBox="1"/>
          <p:nvPr/>
        </p:nvSpPr>
        <p:spPr>
          <a:xfrm>
            <a:off x="2941261" y="1738884"/>
            <a:ext cx="2057742" cy="954107"/>
          </a:xfrm>
          <a:prstGeom prst="rect">
            <a:avLst/>
          </a:prstGeom>
          <a:noFill/>
        </p:spPr>
        <p:txBody>
          <a:bodyPr wrap="square" rtlCol="0">
            <a:spAutoFit/>
          </a:bodyPr>
          <a:lstStyle/>
          <a:p>
            <a:pPr algn="ctr"/>
            <a:r>
              <a:rPr lang="es-EC" sz="1400" dirty="0"/>
              <a:t>Aumenta la velocidad de secado, promoviendo rápida formación de la corteza  </a:t>
            </a:r>
          </a:p>
        </p:txBody>
      </p:sp>
      <p:sp>
        <p:nvSpPr>
          <p:cNvPr id="15" name="Flecha: a la derecha 14">
            <a:extLst>
              <a:ext uri="{FF2B5EF4-FFF2-40B4-BE49-F238E27FC236}">
                <a16:creationId xmlns:a16="http://schemas.microsoft.com/office/drawing/2014/main" id="{18027484-F8BB-4544-9C51-17B227C29D39}"/>
              </a:ext>
            </a:extLst>
          </p:cNvPr>
          <p:cNvSpPr/>
          <p:nvPr/>
        </p:nvSpPr>
        <p:spPr>
          <a:xfrm rot="5400000">
            <a:off x="4930292" y="2611053"/>
            <a:ext cx="403312" cy="163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a:extLst>
              <a:ext uri="{FF2B5EF4-FFF2-40B4-BE49-F238E27FC236}">
                <a16:creationId xmlns:a16="http://schemas.microsoft.com/office/drawing/2014/main" id="{0EF1CA54-0809-4D27-B2D7-6B393C84A23B}"/>
              </a:ext>
            </a:extLst>
          </p:cNvPr>
          <p:cNvSpPr txBox="1"/>
          <p:nvPr/>
        </p:nvSpPr>
        <p:spPr>
          <a:xfrm>
            <a:off x="2966765" y="2833373"/>
            <a:ext cx="2057742" cy="738664"/>
          </a:xfrm>
          <a:prstGeom prst="rect">
            <a:avLst/>
          </a:prstGeom>
          <a:noFill/>
        </p:spPr>
        <p:txBody>
          <a:bodyPr wrap="square" rtlCol="0">
            <a:spAutoFit/>
          </a:bodyPr>
          <a:lstStyle/>
          <a:p>
            <a:pPr algn="ctr"/>
            <a:r>
              <a:rPr lang="es-EC" sz="1400" dirty="0"/>
              <a:t>Impidiendo el escape de la grasa vegetal del núcleo </a:t>
            </a:r>
          </a:p>
        </p:txBody>
      </p:sp>
      <p:pic>
        <p:nvPicPr>
          <p:cNvPr id="10242" name="Picture 2" descr="Ejemplo Alerta Del Vector De La Muestra Alerta Negra Y Amarilla Del  Triángulo. Precaución 3d Atención Signo Negro Y Amarillo. Signo De  Exclamación Negro Tenga En Cuenta, Cuidado, Marca De Aviso Ilustraciones">
            <a:extLst>
              <a:ext uri="{FF2B5EF4-FFF2-40B4-BE49-F238E27FC236}">
                <a16:creationId xmlns:a16="http://schemas.microsoft.com/office/drawing/2014/main" id="{73AF4B3D-C015-4424-81E1-E374E9FF75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90" y="2381953"/>
            <a:ext cx="466926" cy="427497"/>
          </a:xfrm>
          <a:prstGeom prst="rect">
            <a:avLst/>
          </a:prstGeom>
          <a:noFill/>
          <a:extLst>
            <a:ext uri="{909E8E84-426E-40DD-AFC4-6F175D3DCCD1}">
              <a14:hiddenFill xmlns:a14="http://schemas.microsoft.com/office/drawing/2010/main">
                <a:solidFill>
                  <a:srgbClr val="FFFFFF"/>
                </a:solidFill>
              </a14:hiddenFill>
            </a:ext>
          </a:extLst>
        </p:spPr>
      </p:pic>
      <p:sp>
        <p:nvSpPr>
          <p:cNvPr id="18" name="Elipse 17">
            <a:extLst>
              <a:ext uri="{FF2B5EF4-FFF2-40B4-BE49-F238E27FC236}">
                <a16:creationId xmlns:a16="http://schemas.microsoft.com/office/drawing/2014/main" id="{F04D17A7-923A-44A6-97D4-718D1C62E869}"/>
              </a:ext>
            </a:extLst>
          </p:cNvPr>
          <p:cNvSpPr/>
          <p:nvPr/>
        </p:nvSpPr>
        <p:spPr>
          <a:xfrm>
            <a:off x="647131" y="2588776"/>
            <a:ext cx="2268626" cy="92370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dirty="0"/>
              <a:t>Grietas en la corteza y provocar liberación prematura</a:t>
            </a:r>
          </a:p>
        </p:txBody>
      </p:sp>
      <p:sp>
        <p:nvSpPr>
          <p:cNvPr id="20" name="CuadroTexto 19">
            <a:extLst>
              <a:ext uri="{FF2B5EF4-FFF2-40B4-BE49-F238E27FC236}">
                <a16:creationId xmlns:a16="http://schemas.microsoft.com/office/drawing/2014/main" id="{0019E294-EB9A-41D6-A3B7-82B9729F3321}"/>
              </a:ext>
            </a:extLst>
          </p:cNvPr>
          <p:cNvSpPr txBox="1"/>
          <p:nvPr/>
        </p:nvSpPr>
        <p:spPr>
          <a:xfrm>
            <a:off x="627482" y="6413730"/>
            <a:ext cx="2353529" cy="276999"/>
          </a:xfrm>
          <a:prstGeom prst="rect">
            <a:avLst/>
          </a:prstGeom>
          <a:noFill/>
        </p:spPr>
        <p:txBody>
          <a:bodyPr wrap="none" rtlCol="0">
            <a:spAutoFit/>
          </a:bodyPr>
          <a:lstStyle/>
          <a:p>
            <a:r>
              <a:rPr lang="en-US" sz="1200" dirty="0"/>
              <a:t>(Jafari et al., 2008), (Kha, 2014)</a:t>
            </a:r>
          </a:p>
        </p:txBody>
      </p:sp>
      <p:sp>
        <p:nvSpPr>
          <p:cNvPr id="21" name="CuadroTexto 20">
            <a:extLst>
              <a:ext uri="{FF2B5EF4-FFF2-40B4-BE49-F238E27FC236}">
                <a16:creationId xmlns:a16="http://schemas.microsoft.com/office/drawing/2014/main" id="{B0FCA027-1B9E-4A7F-82AE-92B5C5394825}"/>
              </a:ext>
            </a:extLst>
          </p:cNvPr>
          <p:cNvSpPr txBox="1"/>
          <p:nvPr/>
        </p:nvSpPr>
        <p:spPr>
          <a:xfrm>
            <a:off x="2820820" y="6419072"/>
            <a:ext cx="1560042" cy="276999"/>
          </a:xfrm>
          <a:prstGeom prst="rect">
            <a:avLst/>
          </a:prstGeom>
          <a:noFill/>
        </p:spPr>
        <p:txBody>
          <a:bodyPr wrap="none" rtlCol="0">
            <a:spAutoFit/>
          </a:bodyPr>
          <a:lstStyle/>
          <a:p>
            <a:r>
              <a:rPr lang="en-US" sz="1200" dirty="0"/>
              <a:t>(Moser et al., 2019)</a:t>
            </a:r>
          </a:p>
        </p:txBody>
      </p:sp>
      <p:sp>
        <p:nvSpPr>
          <p:cNvPr id="22" name="CuadroTexto 21">
            <a:extLst>
              <a:ext uri="{FF2B5EF4-FFF2-40B4-BE49-F238E27FC236}">
                <a16:creationId xmlns:a16="http://schemas.microsoft.com/office/drawing/2014/main" id="{02E9856E-A9CC-40A8-9454-F7D59480DDA7}"/>
              </a:ext>
            </a:extLst>
          </p:cNvPr>
          <p:cNvSpPr txBox="1"/>
          <p:nvPr/>
        </p:nvSpPr>
        <p:spPr>
          <a:xfrm>
            <a:off x="689816" y="5064032"/>
            <a:ext cx="2057742" cy="738664"/>
          </a:xfrm>
          <a:prstGeom prst="rect">
            <a:avLst/>
          </a:prstGeom>
          <a:noFill/>
        </p:spPr>
        <p:txBody>
          <a:bodyPr wrap="square" rtlCol="0">
            <a:spAutoFit/>
          </a:bodyPr>
          <a:lstStyle/>
          <a:p>
            <a:pPr algn="ctr"/>
            <a:r>
              <a:rPr lang="es-EC" sz="1400" dirty="0"/>
              <a:t>En otros estudios </a:t>
            </a:r>
          </a:p>
          <a:p>
            <a:pPr algn="ctr"/>
            <a:r>
              <a:rPr lang="es-EC" sz="1400" dirty="0"/>
              <a:t>no fue afectado significativamente </a:t>
            </a:r>
          </a:p>
        </p:txBody>
      </p:sp>
      <p:sp>
        <p:nvSpPr>
          <p:cNvPr id="19" name="Abrir llave 18">
            <a:extLst>
              <a:ext uri="{FF2B5EF4-FFF2-40B4-BE49-F238E27FC236}">
                <a16:creationId xmlns:a16="http://schemas.microsoft.com/office/drawing/2014/main" id="{4D4E3FE3-3BC8-414F-BE6B-2525964B604C}"/>
              </a:ext>
            </a:extLst>
          </p:cNvPr>
          <p:cNvSpPr/>
          <p:nvPr/>
        </p:nvSpPr>
        <p:spPr>
          <a:xfrm>
            <a:off x="2820820" y="4910316"/>
            <a:ext cx="189873" cy="11321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4" name="CuadroTexto 23">
            <a:extLst>
              <a:ext uri="{FF2B5EF4-FFF2-40B4-BE49-F238E27FC236}">
                <a16:creationId xmlns:a16="http://schemas.microsoft.com/office/drawing/2014/main" id="{2D6F72D8-D684-4E81-8E5A-2FB0FA411FC8}"/>
              </a:ext>
            </a:extLst>
          </p:cNvPr>
          <p:cNvSpPr txBox="1"/>
          <p:nvPr/>
        </p:nvSpPr>
        <p:spPr>
          <a:xfrm>
            <a:off x="2966765" y="4966744"/>
            <a:ext cx="3241380" cy="307777"/>
          </a:xfrm>
          <a:prstGeom prst="rect">
            <a:avLst/>
          </a:prstGeom>
          <a:noFill/>
        </p:spPr>
        <p:txBody>
          <a:bodyPr wrap="square" rtlCol="0">
            <a:spAutoFit/>
          </a:bodyPr>
          <a:lstStyle/>
          <a:p>
            <a:r>
              <a:rPr lang="es-EC" sz="1400" dirty="0"/>
              <a:t>Materiales de pared utilizados </a:t>
            </a:r>
          </a:p>
        </p:txBody>
      </p:sp>
      <p:sp>
        <p:nvSpPr>
          <p:cNvPr id="25" name="CuadroTexto 24">
            <a:extLst>
              <a:ext uri="{FF2B5EF4-FFF2-40B4-BE49-F238E27FC236}">
                <a16:creationId xmlns:a16="http://schemas.microsoft.com/office/drawing/2014/main" id="{0A696B09-600F-4E1D-978C-28CA6A4CA8D2}"/>
              </a:ext>
            </a:extLst>
          </p:cNvPr>
          <p:cNvSpPr txBox="1"/>
          <p:nvPr/>
        </p:nvSpPr>
        <p:spPr>
          <a:xfrm>
            <a:off x="2986430" y="5541086"/>
            <a:ext cx="3241380" cy="523220"/>
          </a:xfrm>
          <a:prstGeom prst="rect">
            <a:avLst/>
          </a:prstGeom>
          <a:noFill/>
        </p:spPr>
        <p:txBody>
          <a:bodyPr wrap="square" rtlCol="0">
            <a:spAutoFit/>
          </a:bodyPr>
          <a:lstStyle/>
          <a:p>
            <a:r>
              <a:rPr lang="es-EC" sz="1400" dirty="0"/>
              <a:t>Variaciones en los parámetros de secado</a:t>
            </a:r>
          </a:p>
        </p:txBody>
      </p:sp>
      <p:sp>
        <p:nvSpPr>
          <p:cNvPr id="26" name="CuadroTexto 25">
            <a:extLst>
              <a:ext uri="{FF2B5EF4-FFF2-40B4-BE49-F238E27FC236}">
                <a16:creationId xmlns:a16="http://schemas.microsoft.com/office/drawing/2014/main" id="{BED63C66-8C34-42AA-BC92-836DEF4A3287}"/>
              </a:ext>
            </a:extLst>
          </p:cNvPr>
          <p:cNvSpPr txBox="1"/>
          <p:nvPr/>
        </p:nvSpPr>
        <p:spPr>
          <a:xfrm>
            <a:off x="122827" y="95530"/>
            <a:ext cx="441146" cy="369332"/>
          </a:xfrm>
          <a:prstGeom prst="rect">
            <a:avLst/>
          </a:prstGeom>
          <a:noFill/>
        </p:spPr>
        <p:txBody>
          <a:bodyPr wrap="none" rtlCol="0">
            <a:spAutoFit/>
          </a:bodyPr>
          <a:lstStyle/>
          <a:p>
            <a:r>
              <a:rPr lang="es-ES" dirty="0"/>
              <a:t>19</a:t>
            </a:r>
            <a:endParaRPr lang="es-EC" dirty="0"/>
          </a:p>
        </p:txBody>
      </p:sp>
    </p:spTree>
    <p:extLst>
      <p:ext uri="{BB962C8B-B14F-4D97-AF65-F5344CB8AC3E}">
        <p14:creationId xmlns:p14="http://schemas.microsoft.com/office/powerpoint/2010/main" val="257613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0805171-942B-49FA-830D-60DCC7F09CCE}"/>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27A4043B-3D39-42E9-85B1-83615A09207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pic>
        <p:nvPicPr>
          <p:cNvPr id="4" name="Picture 2" descr="ABC de los aceites y las grasas - IAlimentos">
            <a:extLst>
              <a:ext uri="{FF2B5EF4-FFF2-40B4-BE49-F238E27FC236}">
                <a16:creationId xmlns:a16="http://schemas.microsoft.com/office/drawing/2014/main" id="{BB489F75-0006-4443-8402-82B75BFBE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13" y="914684"/>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DAE577C4-17E5-4E09-A973-20D5E294F5CB}"/>
              </a:ext>
            </a:extLst>
          </p:cNvPr>
          <p:cNvSpPr txBox="1"/>
          <p:nvPr/>
        </p:nvSpPr>
        <p:spPr>
          <a:xfrm>
            <a:off x="1306699" y="2478177"/>
            <a:ext cx="1499128" cy="307777"/>
          </a:xfrm>
          <a:prstGeom prst="rect">
            <a:avLst/>
          </a:prstGeom>
          <a:noFill/>
        </p:spPr>
        <p:txBody>
          <a:bodyPr wrap="none" rtlCol="0">
            <a:spAutoFit/>
          </a:bodyPr>
          <a:lstStyle/>
          <a:p>
            <a:r>
              <a:rPr lang="es-EC" sz="1400" dirty="0"/>
              <a:t>Aceites y grasas</a:t>
            </a:r>
          </a:p>
        </p:txBody>
      </p:sp>
      <p:pic>
        <p:nvPicPr>
          <p:cNvPr id="19458" name="Picture 2" descr="41,692 Rayo Imágenes y Fotos - 123RF">
            <a:extLst>
              <a:ext uri="{FF2B5EF4-FFF2-40B4-BE49-F238E27FC236}">
                <a16:creationId xmlns:a16="http://schemas.microsoft.com/office/drawing/2014/main" id="{602155F9-66EC-4260-A270-D90621318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1698" y="620445"/>
            <a:ext cx="864785" cy="86478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ormonas: qué son, funcionamiento y tipos">
            <a:extLst>
              <a:ext uri="{FF2B5EF4-FFF2-40B4-BE49-F238E27FC236}">
                <a16:creationId xmlns:a16="http://schemas.microsoft.com/office/drawing/2014/main" id="{CF61F0EC-0700-4B72-8F34-AC92F258ED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6914" y="1649110"/>
            <a:ext cx="2594355" cy="86478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D62A85A-B40C-4E3A-B5D6-318E9DACEABF}"/>
              </a:ext>
            </a:extLst>
          </p:cNvPr>
          <p:cNvSpPr txBox="1"/>
          <p:nvPr/>
        </p:nvSpPr>
        <p:spPr>
          <a:xfrm>
            <a:off x="4336289" y="2528826"/>
            <a:ext cx="1915909" cy="307777"/>
          </a:xfrm>
          <a:prstGeom prst="rect">
            <a:avLst/>
          </a:prstGeom>
          <a:noFill/>
        </p:spPr>
        <p:txBody>
          <a:bodyPr wrap="none" rtlCol="0">
            <a:spAutoFit/>
          </a:bodyPr>
          <a:lstStyle/>
          <a:p>
            <a:r>
              <a:rPr lang="es-EC" sz="1400" dirty="0"/>
              <a:t>Hormonas y enzimas</a:t>
            </a:r>
          </a:p>
        </p:txBody>
      </p:sp>
      <p:sp>
        <p:nvSpPr>
          <p:cNvPr id="6" name="Rectángulo: esquinas redondeadas 5">
            <a:extLst>
              <a:ext uri="{FF2B5EF4-FFF2-40B4-BE49-F238E27FC236}">
                <a16:creationId xmlns:a16="http://schemas.microsoft.com/office/drawing/2014/main" id="{6770B357-E8C1-43E0-8CA3-652FB9E05F9E}"/>
              </a:ext>
            </a:extLst>
          </p:cNvPr>
          <p:cNvSpPr/>
          <p:nvPr/>
        </p:nvSpPr>
        <p:spPr>
          <a:xfrm>
            <a:off x="286604" y="3729083"/>
            <a:ext cx="1364777" cy="14947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a:t>Grasa vegetal de palma africana (</a:t>
            </a:r>
            <a:r>
              <a:rPr lang="es-EC" sz="1400" i="1" dirty="0" err="1"/>
              <a:t>Elaeis</a:t>
            </a:r>
            <a:r>
              <a:rPr lang="es-EC" sz="1400" i="1" dirty="0"/>
              <a:t> </a:t>
            </a:r>
            <a:r>
              <a:rPr lang="es-EC" sz="1400" i="1" dirty="0" err="1"/>
              <a:t>guineensis</a:t>
            </a:r>
            <a:r>
              <a:rPr lang="es-EC" sz="1400" dirty="0"/>
              <a:t>)  </a:t>
            </a:r>
          </a:p>
        </p:txBody>
      </p:sp>
      <p:sp>
        <p:nvSpPr>
          <p:cNvPr id="7" name="Abrir llave 6">
            <a:extLst>
              <a:ext uri="{FF2B5EF4-FFF2-40B4-BE49-F238E27FC236}">
                <a16:creationId xmlns:a16="http://schemas.microsoft.com/office/drawing/2014/main" id="{66261118-B82A-4058-98BD-9C1267F8FB95}"/>
              </a:ext>
            </a:extLst>
          </p:cNvPr>
          <p:cNvSpPr/>
          <p:nvPr/>
        </p:nvSpPr>
        <p:spPr>
          <a:xfrm>
            <a:off x="1759501" y="3163115"/>
            <a:ext cx="300251" cy="2681501"/>
          </a:xfrm>
          <a:prstGeom prst="lef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Rectángulo: esquinas redondeadas 8">
            <a:extLst>
              <a:ext uri="{FF2B5EF4-FFF2-40B4-BE49-F238E27FC236}">
                <a16:creationId xmlns:a16="http://schemas.microsoft.com/office/drawing/2014/main" id="{2717107C-C0FE-4DFC-8852-1396C98A45F0}"/>
              </a:ext>
            </a:extLst>
          </p:cNvPr>
          <p:cNvSpPr/>
          <p:nvPr/>
        </p:nvSpPr>
        <p:spPr>
          <a:xfrm>
            <a:off x="2127988" y="3409208"/>
            <a:ext cx="1355677" cy="4333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a:t>Aceite de palma </a:t>
            </a:r>
          </a:p>
        </p:txBody>
      </p:sp>
      <p:sp>
        <p:nvSpPr>
          <p:cNvPr id="16" name="Rectángulo: esquinas redondeadas 15">
            <a:extLst>
              <a:ext uri="{FF2B5EF4-FFF2-40B4-BE49-F238E27FC236}">
                <a16:creationId xmlns:a16="http://schemas.microsoft.com/office/drawing/2014/main" id="{FDDECA52-2365-4D24-9F4A-311D7E780869}"/>
              </a:ext>
            </a:extLst>
          </p:cNvPr>
          <p:cNvSpPr/>
          <p:nvPr/>
        </p:nvSpPr>
        <p:spPr>
          <a:xfrm>
            <a:off x="2132536" y="4347549"/>
            <a:ext cx="1355677" cy="4333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a:t>Aceite de palmiste</a:t>
            </a:r>
          </a:p>
        </p:txBody>
      </p:sp>
      <p:sp>
        <p:nvSpPr>
          <p:cNvPr id="17" name="Rectángulo: esquinas redondeadas 16">
            <a:extLst>
              <a:ext uri="{FF2B5EF4-FFF2-40B4-BE49-F238E27FC236}">
                <a16:creationId xmlns:a16="http://schemas.microsoft.com/office/drawing/2014/main" id="{DA2A78F5-72C4-4914-80E1-722B6ECEEB65}"/>
              </a:ext>
            </a:extLst>
          </p:cNvPr>
          <p:cNvSpPr/>
          <p:nvPr/>
        </p:nvSpPr>
        <p:spPr>
          <a:xfrm>
            <a:off x="2167872" y="5223818"/>
            <a:ext cx="1355677" cy="4333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a:t>Estearina de palma </a:t>
            </a:r>
          </a:p>
        </p:txBody>
      </p:sp>
      <p:sp>
        <p:nvSpPr>
          <p:cNvPr id="10" name="Flecha: a la derecha 9">
            <a:extLst>
              <a:ext uri="{FF2B5EF4-FFF2-40B4-BE49-F238E27FC236}">
                <a16:creationId xmlns:a16="http://schemas.microsoft.com/office/drawing/2014/main" id="{669FE73C-8AFB-4C8C-A2CC-0A7379106B38}"/>
              </a:ext>
            </a:extLst>
          </p:cNvPr>
          <p:cNvSpPr/>
          <p:nvPr/>
        </p:nvSpPr>
        <p:spPr>
          <a:xfrm>
            <a:off x="3598112" y="3541246"/>
            <a:ext cx="175430" cy="130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 la derecha 18">
            <a:extLst>
              <a:ext uri="{FF2B5EF4-FFF2-40B4-BE49-F238E27FC236}">
                <a16:creationId xmlns:a16="http://schemas.microsoft.com/office/drawing/2014/main" id="{0CD16D88-89A2-42A4-8F7E-6C72FBEA2145}"/>
              </a:ext>
            </a:extLst>
          </p:cNvPr>
          <p:cNvSpPr/>
          <p:nvPr/>
        </p:nvSpPr>
        <p:spPr>
          <a:xfrm>
            <a:off x="3598112" y="4511048"/>
            <a:ext cx="175430" cy="130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 la derecha 19">
            <a:extLst>
              <a:ext uri="{FF2B5EF4-FFF2-40B4-BE49-F238E27FC236}">
                <a16:creationId xmlns:a16="http://schemas.microsoft.com/office/drawing/2014/main" id="{E6C68FC2-8A97-43F8-B2DF-4870F4EFF49E}"/>
              </a:ext>
            </a:extLst>
          </p:cNvPr>
          <p:cNvSpPr/>
          <p:nvPr/>
        </p:nvSpPr>
        <p:spPr>
          <a:xfrm>
            <a:off x="3631669" y="5375469"/>
            <a:ext cx="175430" cy="130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Abrir llave 10">
            <a:extLst>
              <a:ext uri="{FF2B5EF4-FFF2-40B4-BE49-F238E27FC236}">
                <a16:creationId xmlns:a16="http://schemas.microsoft.com/office/drawing/2014/main" id="{982D54E9-F65B-4F64-A6B0-95F330353913}"/>
              </a:ext>
            </a:extLst>
          </p:cNvPr>
          <p:cNvSpPr/>
          <p:nvPr/>
        </p:nvSpPr>
        <p:spPr>
          <a:xfrm>
            <a:off x="3619077" y="706486"/>
            <a:ext cx="141873" cy="2100352"/>
          </a:xfrm>
          <a:prstGeom prst="leftBrac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18" name="Rectángulo: esquinas redondeadas 17">
            <a:extLst>
              <a:ext uri="{FF2B5EF4-FFF2-40B4-BE49-F238E27FC236}">
                <a16:creationId xmlns:a16="http://schemas.microsoft.com/office/drawing/2014/main" id="{9CE69887-DF71-4C17-ADFE-4A5646D73323}"/>
              </a:ext>
            </a:extLst>
          </p:cNvPr>
          <p:cNvSpPr/>
          <p:nvPr/>
        </p:nvSpPr>
        <p:spPr>
          <a:xfrm>
            <a:off x="3906553" y="3062616"/>
            <a:ext cx="2239086" cy="9587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a:t>Derivado del mesocarpio. </a:t>
            </a:r>
            <a:r>
              <a:rPr lang="es-EC" sz="1400" dirty="0" err="1"/>
              <a:t>A.G</a:t>
            </a:r>
            <a:r>
              <a:rPr lang="es-EC" sz="1400" dirty="0"/>
              <a:t> saturados e insaturados en la misma proporción.</a:t>
            </a:r>
          </a:p>
        </p:txBody>
      </p:sp>
      <p:sp>
        <p:nvSpPr>
          <p:cNvPr id="23" name="Rectángulo: esquinas redondeadas 22">
            <a:extLst>
              <a:ext uri="{FF2B5EF4-FFF2-40B4-BE49-F238E27FC236}">
                <a16:creationId xmlns:a16="http://schemas.microsoft.com/office/drawing/2014/main" id="{737E6171-4018-4669-A264-27E1BACB7A63}"/>
              </a:ext>
            </a:extLst>
          </p:cNvPr>
          <p:cNvSpPr/>
          <p:nvPr/>
        </p:nvSpPr>
        <p:spPr>
          <a:xfrm>
            <a:off x="3906553" y="4146912"/>
            <a:ext cx="2239086" cy="7586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a:t>Extrae de la semilla. AG saturados &gt;80%. </a:t>
            </a:r>
          </a:p>
        </p:txBody>
      </p:sp>
      <p:sp>
        <p:nvSpPr>
          <p:cNvPr id="24" name="Rectángulo: esquinas redondeadas 23">
            <a:extLst>
              <a:ext uri="{FF2B5EF4-FFF2-40B4-BE49-F238E27FC236}">
                <a16:creationId xmlns:a16="http://schemas.microsoft.com/office/drawing/2014/main" id="{BDBD14F5-FC1D-4606-A389-2ACE55C4C18E}"/>
              </a:ext>
            </a:extLst>
          </p:cNvPr>
          <p:cNvSpPr/>
          <p:nvPr/>
        </p:nvSpPr>
        <p:spPr>
          <a:xfrm>
            <a:off x="3938891" y="5076340"/>
            <a:ext cx="2239086" cy="85828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a:t>Fracción más dura. Mayor AG saturados y alto punto de fusión. </a:t>
            </a:r>
          </a:p>
        </p:txBody>
      </p:sp>
      <p:sp>
        <p:nvSpPr>
          <p:cNvPr id="25" name="CuadroTexto 24">
            <a:extLst>
              <a:ext uri="{FF2B5EF4-FFF2-40B4-BE49-F238E27FC236}">
                <a16:creationId xmlns:a16="http://schemas.microsoft.com/office/drawing/2014/main" id="{06684A91-6172-49CD-8423-A7216449BF5D}"/>
              </a:ext>
            </a:extLst>
          </p:cNvPr>
          <p:cNvSpPr txBox="1"/>
          <p:nvPr/>
        </p:nvSpPr>
        <p:spPr>
          <a:xfrm>
            <a:off x="557523" y="6381075"/>
            <a:ext cx="7351500" cy="276999"/>
          </a:xfrm>
          <a:prstGeom prst="rect">
            <a:avLst/>
          </a:prstGeom>
          <a:noFill/>
        </p:spPr>
        <p:txBody>
          <a:bodyPr wrap="none" rtlCol="0">
            <a:spAutoFit/>
          </a:bodyPr>
          <a:lstStyle/>
          <a:p>
            <a:r>
              <a:rPr lang="en-US" sz="1200" dirty="0"/>
              <a:t>(Valenzuela, 2005) (</a:t>
            </a:r>
            <a:r>
              <a:rPr lang="en-US" sz="1200" dirty="0" err="1"/>
              <a:t>Gesteiro</a:t>
            </a:r>
            <a:r>
              <a:rPr lang="en-US" sz="1200" dirty="0"/>
              <a:t> et al., 2020) (</a:t>
            </a:r>
            <a:r>
              <a:rPr lang="en-US" sz="1200" dirty="0" err="1"/>
              <a:t>Rincón</a:t>
            </a:r>
            <a:r>
              <a:rPr lang="en-US" sz="1200" dirty="0"/>
              <a:t> et al., 2009) (Sanchez et al., 2018) (Orozco et al., 2019)</a:t>
            </a:r>
          </a:p>
        </p:txBody>
      </p:sp>
      <p:sp>
        <p:nvSpPr>
          <p:cNvPr id="21" name="Cerrar llave 20">
            <a:extLst>
              <a:ext uri="{FF2B5EF4-FFF2-40B4-BE49-F238E27FC236}">
                <a16:creationId xmlns:a16="http://schemas.microsoft.com/office/drawing/2014/main" id="{8BA26D15-56BA-4E09-9298-84E7D7A4A1DF}"/>
              </a:ext>
            </a:extLst>
          </p:cNvPr>
          <p:cNvSpPr/>
          <p:nvPr/>
        </p:nvSpPr>
        <p:spPr>
          <a:xfrm>
            <a:off x="6309769" y="3062616"/>
            <a:ext cx="141500" cy="2872007"/>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graphicFrame>
        <p:nvGraphicFramePr>
          <p:cNvPr id="22" name="Tabla 25">
            <a:extLst>
              <a:ext uri="{FF2B5EF4-FFF2-40B4-BE49-F238E27FC236}">
                <a16:creationId xmlns:a16="http://schemas.microsoft.com/office/drawing/2014/main" id="{A934A7D6-2F48-44E1-B7B6-21BC07F8F5C0}"/>
              </a:ext>
            </a:extLst>
          </p:cNvPr>
          <p:cNvGraphicFramePr>
            <a:graphicFrameLocks noGrp="1"/>
          </p:cNvGraphicFramePr>
          <p:nvPr>
            <p:extLst>
              <p:ext uri="{D42A27DB-BD31-4B8C-83A1-F6EECF244321}">
                <p14:modId xmlns:p14="http://schemas.microsoft.com/office/powerpoint/2010/main" val="2625743140"/>
              </p:ext>
            </p:extLst>
          </p:nvPr>
        </p:nvGraphicFramePr>
        <p:xfrm>
          <a:off x="6624448" y="3362873"/>
          <a:ext cx="1622826" cy="2595880"/>
        </p:xfrm>
        <a:graphic>
          <a:graphicData uri="http://schemas.openxmlformats.org/drawingml/2006/table">
            <a:tbl>
              <a:tblPr firstRow="1" bandRow="1">
                <a:tableStyleId>{BC89EF96-8CEA-46FF-86C4-4CE0E7609802}</a:tableStyleId>
              </a:tblPr>
              <a:tblGrid>
                <a:gridCol w="1622826">
                  <a:extLst>
                    <a:ext uri="{9D8B030D-6E8A-4147-A177-3AD203B41FA5}">
                      <a16:colId xmlns:a16="http://schemas.microsoft.com/office/drawing/2014/main" val="516813231"/>
                    </a:ext>
                  </a:extLst>
                </a:gridCol>
              </a:tblGrid>
              <a:tr h="370840">
                <a:tc>
                  <a:txBody>
                    <a:bodyPr/>
                    <a:lstStyle/>
                    <a:p>
                      <a:pPr algn="ctr"/>
                      <a:r>
                        <a:rPr lang="es-EC" sz="1400" b="0" dirty="0"/>
                        <a:t>Panadería</a:t>
                      </a:r>
                    </a:p>
                  </a:txBody>
                  <a:tcPr/>
                </a:tc>
                <a:extLst>
                  <a:ext uri="{0D108BD9-81ED-4DB2-BD59-A6C34878D82A}">
                    <a16:rowId xmlns:a16="http://schemas.microsoft.com/office/drawing/2014/main" val="2060317872"/>
                  </a:ext>
                </a:extLst>
              </a:tr>
              <a:tr h="370840">
                <a:tc>
                  <a:txBody>
                    <a:bodyPr/>
                    <a:lstStyle/>
                    <a:p>
                      <a:pPr algn="ctr"/>
                      <a:r>
                        <a:rPr lang="es-EC" sz="1400" b="0" dirty="0"/>
                        <a:t>Heladería</a:t>
                      </a:r>
                    </a:p>
                  </a:txBody>
                  <a:tcPr/>
                </a:tc>
                <a:extLst>
                  <a:ext uri="{0D108BD9-81ED-4DB2-BD59-A6C34878D82A}">
                    <a16:rowId xmlns:a16="http://schemas.microsoft.com/office/drawing/2014/main" val="2171541223"/>
                  </a:ext>
                </a:extLst>
              </a:tr>
              <a:tr h="370840">
                <a:tc>
                  <a:txBody>
                    <a:bodyPr/>
                    <a:lstStyle/>
                    <a:p>
                      <a:pPr algn="ctr"/>
                      <a:r>
                        <a:rPr lang="es-EC" sz="1400" b="0" dirty="0"/>
                        <a:t>Repostería</a:t>
                      </a:r>
                    </a:p>
                  </a:txBody>
                  <a:tcPr/>
                </a:tc>
                <a:extLst>
                  <a:ext uri="{0D108BD9-81ED-4DB2-BD59-A6C34878D82A}">
                    <a16:rowId xmlns:a16="http://schemas.microsoft.com/office/drawing/2014/main" val="3665822937"/>
                  </a:ext>
                </a:extLst>
              </a:tr>
              <a:tr h="370840">
                <a:tc>
                  <a:txBody>
                    <a:bodyPr/>
                    <a:lstStyle/>
                    <a:p>
                      <a:pPr algn="ctr"/>
                      <a:r>
                        <a:rPr lang="es-EC" sz="1400" b="0" dirty="0"/>
                        <a:t>Frituras</a:t>
                      </a:r>
                    </a:p>
                  </a:txBody>
                  <a:tcPr/>
                </a:tc>
                <a:extLst>
                  <a:ext uri="{0D108BD9-81ED-4DB2-BD59-A6C34878D82A}">
                    <a16:rowId xmlns:a16="http://schemas.microsoft.com/office/drawing/2014/main" val="3575940216"/>
                  </a:ext>
                </a:extLst>
              </a:tr>
              <a:tr h="370840">
                <a:tc>
                  <a:txBody>
                    <a:bodyPr/>
                    <a:lstStyle/>
                    <a:p>
                      <a:pPr algn="ctr"/>
                      <a:r>
                        <a:rPr lang="es-EC" sz="1400" b="0" dirty="0"/>
                        <a:t>Confitería</a:t>
                      </a:r>
                    </a:p>
                  </a:txBody>
                  <a:tcPr/>
                </a:tc>
                <a:extLst>
                  <a:ext uri="{0D108BD9-81ED-4DB2-BD59-A6C34878D82A}">
                    <a16:rowId xmlns:a16="http://schemas.microsoft.com/office/drawing/2014/main" val="1923445646"/>
                  </a:ext>
                </a:extLst>
              </a:tr>
              <a:tr h="370840">
                <a:tc>
                  <a:txBody>
                    <a:bodyPr/>
                    <a:lstStyle/>
                    <a:p>
                      <a:pPr algn="ctr"/>
                      <a:r>
                        <a:rPr lang="es-EC" sz="1400" b="0" dirty="0"/>
                        <a:t>Textura agradable</a:t>
                      </a:r>
                    </a:p>
                  </a:txBody>
                  <a:tcPr/>
                </a:tc>
                <a:extLst>
                  <a:ext uri="{0D108BD9-81ED-4DB2-BD59-A6C34878D82A}">
                    <a16:rowId xmlns:a16="http://schemas.microsoft.com/office/drawing/2014/main" val="1270385879"/>
                  </a:ext>
                </a:extLst>
              </a:tr>
              <a:tr h="370840">
                <a:tc>
                  <a:txBody>
                    <a:bodyPr/>
                    <a:lstStyle/>
                    <a:p>
                      <a:pPr algn="ctr"/>
                      <a:r>
                        <a:rPr lang="es-EC" sz="1400" b="0" dirty="0"/>
                        <a:t>Sabor óptimo</a:t>
                      </a:r>
                    </a:p>
                  </a:txBody>
                  <a:tcPr/>
                </a:tc>
                <a:extLst>
                  <a:ext uri="{0D108BD9-81ED-4DB2-BD59-A6C34878D82A}">
                    <a16:rowId xmlns:a16="http://schemas.microsoft.com/office/drawing/2014/main" val="1772064619"/>
                  </a:ext>
                </a:extLst>
              </a:tr>
            </a:tbl>
          </a:graphicData>
        </a:graphic>
      </p:graphicFrame>
      <p:sp>
        <p:nvSpPr>
          <p:cNvPr id="26" name="Elipse 25">
            <a:extLst>
              <a:ext uri="{FF2B5EF4-FFF2-40B4-BE49-F238E27FC236}">
                <a16:creationId xmlns:a16="http://schemas.microsoft.com/office/drawing/2014/main" id="{7EA1EF36-64DE-4329-A138-D21FA0D32FCF}"/>
              </a:ext>
            </a:extLst>
          </p:cNvPr>
          <p:cNvSpPr/>
          <p:nvPr/>
        </p:nvSpPr>
        <p:spPr>
          <a:xfrm>
            <a:off x="6624448" y="2622269"/>
            <a:ext cx="1632909" cy="55399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Importancia económica </a:t>
            </a:r>
          </a:p>
        </p:txBody>
      </p:sp>
      <p:pic>
        <p:nvPicPr>
          <p:cNvPr id="19462" name="Picture 6" descr="Banco Central del Ecuador - Wikipedia, la enciclopedia libre">
            <a:extLst>
              <a:ext uri="{FF2B5EF4-FFF2-40B4-BE49-F238E27FC236}">
                <a16:creationId xmlns:a16="http://schemas.microsoft.com/office/drawing/2014/main" id="{BE0E94DB-072F-4631-A818-D786CCA7483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74" t="13465" r="16182" b="17510"/>
          <a:stretch/>
        </p:blipFill>
        <p:spPr bwMode="auto">
          <a:xfrm>
            <a:off x="9685100" y="811481"/>
            <a:ext cx="1254968" cy="128477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Ilustración de dibujos animados de monedas y dinero en efectivo Fotografía  de stock - Alamy">
            <a:extLst>
              <a:ext uri="{FF2B5EF4-FFF2-40B4-BE49-F238E27FC236}">
                <a16:creationId xmlns:a16="http://schemas.microsoft.com/office/drawing/2014/main" id="{4A208BD0-58E2-438C-BE1E-FFEF0A6975F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819"/>
          <a:stretch/>
        </p:blipFill>
        <p:spPr bwMode="auto">
          <a:xfrm>
            <a:off x="9881547" y="5047047"/>
            <a:ext cx="1069866" cy="778834"/>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esquinas redondeadas 32">
            <a:extLst>
              <a:ext uri="{FF2B5EF4-FFF2-40B4-BE49-F238E27FC236}">
                <a16:creationId xmlns:a16="http://schemas.microsoft.com/office/drawing/2014/main" id="{4B30F627-3D99-40E8-8BD8-EA9364486137}"/>
              </a:ext>
            </a:extLst>
          </p:cNvPr>
          <p:cNvSpPr/>
          <p:nvPr/>
        </p:nvSpPr>
        <p:spPr>
          <a:xfrm>
            <a:off x="8589295" y="2447866"/>
            <a:ext cx="1701031" cy="676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500" dirty="0"/>
              <a:t>Aceites y grasas animal y vegetal </a:t>
            </a:r>
          </a:p>
        </p:txBody>
      </p:sp>
      <p:sp>
        <p:nvSpPr>
          <p:cNvPr id="34" name="Elipse 33">
            <a:extLst>
              <a:ext uri="{FF2B5EF4-FFF2-40B4-BE49-F238E27FC236}">
                <a16:creationId xmlns:a16="http://schemas.microsoft.com/office/drawing/2014/main" id="{A8AA1754-AAA8-4D9D-B11F-58F3964028B6}"/>
              </a:ext>
            </a:extLst>
          </p:cNvPr>
          <p:cNvSpPr/>
          <p:nvPr/>
        </p:nvSpPr>
        <p:spPr>
          <a:xfrm>
            <a:off x="10434536" y="2450649"/>
            <a:ext cx="1601337" cy="6761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$362,8 M</a:t>
            </a:r>
          </a:p>
        </p:txBody>
      </p:sp>
      <p:sp>
        <p:nvSpPr>
          <p:cNvPr id="39" name="Elipse 38">
            <a:extLst>
              <a:ext uri="{FF2B5EF4-FFF2-40B4-BE49-F238E27FC236}">
                <a16:creationId xmlns:a16="http://schemas.microsoft.com/office/drawing/2014/main" id="{5A420F51-84D5-45FE-B23B-BFB006A756FC}"/>
              </a:ext>
            </a:extLst>
          </p:cNvPr>
          <p:cNvSpPr/>
          <p:nvPr/>
        </p:nvSpPr>
        <p:spPr>
          <a:xfrm>
            <a:off x="10434536" y="3273013"/>
            <a:ext cx="1601337" cy="6761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$275 M</a:t>
            </a:r>
          </a:p>
        </p:txBody>
      </p:sp>
      <p:pic>
        <p:nvPicPr>
          <p:cNvPr id="19466" name="Picture 10" descr="Dorable Hojas De Dibujo Ilustración - Leef - (1600x1143) Png Clipart  Download">
            <a:extLst>
              <a:ext uri="{FF2B5EF4-FFF2-40B4-BE49-F238E27FC236}">
                <a16:creationId xmlns:a16="http://schemas.microsoft.com/office/drawing/2014/main" id="{5F79B718-382B-4256-93AD-7A543E86BE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476124">
            <a:off x="8941235" y="3311890"/>
            <a:ext cx="1209335" cy="616006"/>
          </a:xfrm>
          <a:prstGeom prst="rect">
            <a:avLst/>
          </a:prstGeom>
          <a:noFill/>
          <a:extLst>
            <a:ext uri="{909E8E84-426E-40DD-AFC4-6F175D3DCCD1}">
              <a14:hiddenFill xmlns:a14="http://schemas.microsoft.com/office/drawing/2010/main">
                <a:solidFill>
                  <a:srgbClr val="FFFFFF"/>
                </a:solidFill>
              </a14:hiddenFill>
            </a:ext>
          </a:extLst>
        </p:spPr>
      </p:pic>
      <p:pic>
        <p:nvPicPr>
          <p:cNvPr id="19468" name="Picture 12" descr="Icono De Diseño De Crecimiento Económico, Imágenes Prediseñadas De  Crecimiento, Patrón De Vectores, Dibujos Animados Gracioso PNG y Vector  para Descargar Gratis | Pngtree">
            <a:extLst>
              <a:ext uri="{FF2B5EF4-FFF2-40B4-BE49-F238E27FC236}">
                <a16:creationId xmlns:a16="http://schemas.microsoft.com/office/drawing/2014/main" id="{3DE4B1AA-BCA8-4B25-BE5C-BFC8D048D8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3668" y="4102450"/>
            <a:ext cx="931931" cy="931931"/>
          </a:xfrm>
          <a:prstGeom prst="rect">
            <a:avLst/>
          </a:prstGeom>
          <a:noFill/>
          <a:extLst>
            <a:ext uri="{909E8E84-426E-40DD-AFC4-6F175D3DCCD1}">
              <a14:hiddenFill xmlns:a14="http://schemas.microsoft.com/office/drawing/2010/main">
                <a:solidFill>
                  <a:srgbClr val="FFFFFF"/>
                </a:solidFill>
              </a14:hiddenFill>
            </a:ext>
          </a:extLst>
        </p:spPr>
      </p:pic>
      <p:sp>
        <p:nvSpPr>
          <p:cNvPr id="42" name="Elipse 41">
            <a:extLst>
              <a:ext uri="{FF2B5EF4-FFF2-40B4-BE49-F238E27FC236}">
                <a16:creationId xmlns:a16="http://schemas.microsoft.com/office/drawing/2014/main" id="{E23812E5-5E0B-41AF-BB94-C0F3E32017B7}"/>
              </a:ext>
            </a:extLst>
          </p:cNvPr>
          <p:cNvSpPr/>
          <p:nvPr/>
        </p:nvSpPr>
        <p:spPr>
          <a:xfrm>
            <a:off x="10496481" y="4137260"/>
            <a:ext cx="1601337" cy="6761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5,6% anual</a:t>
            </a:r>
          </a:p>
        </p:txBody>
      </p:sp>
      <p:pic>
        <p:nvPicPr>
          <p:cNvPr id="19472" name="Picture 16" descr="Palma africana - EcuRed">
            <a:extLst>
              <a:ext uri="{FF2B5EF4-FFF2-40B4-BE49-F238E27FC236}">
                <a16:creationId xmlns:a16="http://schemas.microsoft.com/office/drawing/2014/main" id="{CFD9F165-5AB5-42A6-B024-4B9257AEE0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7698" y="740473"/>
            <a:ext cx="1932616" cy="1449462"/>
          </a:xfrm>
          <a:prstGeom prst="rect">
            <a:avLst/>
          </a:prstGeom>
          <a:noFill/>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2D780FA6-7573-4411-9F97-A925AC75B1C2}"/>
              </a:ext>
            </a:extLst>
          </p:cNvPr>
          <p:cNvSpPr txBox="1"/>
          <p:nvPr/>
        </p:nvSpPr>
        <p:spPr>
          <a:xfrm>
            <a:off x="7067919" y="2200293"/>
            <a:ext cx="1601337" cy="307777"/>
          </a:xfrm>
          <a:prstGeom prst="rect">
            <a:avLst/>
          </a:prstGeom>
          <a:noFill/>
        </p:spPr>
        <p:txBody>
          <a:bodyPr wrap="square">
            <a:spAutoFit/>
          </a:bodyPr>
          <a:lstStyle/>
          <a:p>
            <a:r>
              <a:rPr lang="es-EC" sz="1400" i="1" dirty="0" err="1"/>
              <a:t>Elaeis</a:t>
            </a:r>
            <a:r>
              <a:rPr lang="es-EC" sz="1400" i="1" dirty="0"/>
              <a:t> </a:t>
            </a:r>
            <a:r>
              <a:rPr lang="es-EC" sz="1400" i="1" dirty="0" err="1"/>
              <a:t>guineensis</a:t>
            </a:r>
            <a:endParaRPr lang="es-EC" sz="1400" dirty="0"/>
          </a:p>
        </p:txBody>
      </p:sp>
      <p:sp>
        <p:nvSpPr>
          <p:cNvPr id="35" name="CuadroTexto 34">
            <a:extLst>
              <a:ext uri="{FF2B5EF4-FFF2-40B4-BE49-F238E27FC236}">
                <a16:creationId xmlns:a16="http://schemas.microsoft.com/office/drawing/2014/main" id="{C46C5A8F-DDFE-46F1-BC68-51C8D06530A9}"/>
              </a:ext>
            </a:extLst>
          </p:cNvPr>
          <p:cNvSpPr txBox="1"/>
          <p:nvPr/>
        </p:nvSpPr>
        <p:spPr>
          <a:xfrm>
            <a:off x="122827" y="95530"/>
            <a:ext cx="312906" cy="369332"/>
          </a:xfrm>
          <a:prstGeom prst="rect">
            <a:avLst/>
          </a:prstGeom>
          <a:noFill/>
        </p:spPr>
        <p:txBody>
          <a:bodyPr wrap="none" rtlCol="0">
            <a:spAutoFit/>
          </a:bodyPr>
          <a:lstStyle/>
          <a:p>
            <a:r>
              <a:rPr lang="es-ES" dirty="0"/>
              <a:t>2</a:t>
            </a:r>
            <a:endParaRPr lang="es-EC" dirty="0"/>
          </a:p>
        </p:txBody>
      </p:sp>
    </p:spTree>
    <p:extLst>
      <p:ext uri="{BB962C8B-B14F-4D97-AF65-F5344CB8AC3E}">
        <p14:creationId xmlns:p14="http://schemas.microsoft.com/office/powerpoint/2010/main" val="34617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0227589-FD21-45AD-9CAE-E24F3FD70D77}"/>
              </a:ext>
            </a:extLst>
          </p:cNvPr>
          <p:cNvSpPr>
            <a:spLocks noGrp="1"/>
          </p:cNvSpPr>
          <p:nvPr>
            <p:ph type="sldNum" sz="quarter" idx="11"/>
          </p:nvPr>
        </p:nvSpPr>
        <p:spPr/>
        <p:txBody>
          <a:bodyPr/>
          <a:lstStyle/>
          <a:p>
            <a:r>
              <a:rPr lang="es-EC" b="1"/>
              <a:t>VERSIÓN: </a:t>
            </a:r>
            <a:r>
              <a:rPr lang="es-EC"/>
              <a:t>1.0</a:t>
            </a:r>
            <a:endParaRPr lang="es-EC" dirty="0"/>
          </a:p>
        </p:txBody>
      </p:sp>
      <p:sp>
        <p:nvSpPr>
          <p:cNvPr id="3" name="Rectángulo: esquinas redondeadas 2">
            <a:extLst>
              <a:ext uri="{FF2B5EF4-FFF2-40B4-BE49-F238E27FC236}">
                <a16:creationId xmlns:a16="http://schemas.microsoft.com/office/drawing/2014/main" id="{F771C57D-EE38-4919-BAD0-3449420F9578}"/>
              </a:ext>
            </a:extLst>
          </p:cNvPr>
          <p:cNvSpPr/>
          <p:nvPr/>
        </p:nvSpPr>
        <p:spPr>
          <a:xfrm>
            <a:off x="717627" y="605514"/>
            <a:ext cx="4445215"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Contenido de humedad</a:t>
            </a:r>
            <a:endParaRPr lang="es-EC" sz="2000" b="1" dirty="0">
              <a:solidFill>
                <a:schemeClr val="tx1">
                  <a:lumMod val="95000"/>
                  <a:lumOff val="5000"/>
                </a:schemeClr>
              </a:solidFill>
            </a:endParaRPr>
          </a:p>
        </p:txBody>
      </p:sp>
      <p:sp>
        <p:nvSpPr>
          <p:cNvPr id="4" name="CuadroTexto 3">
            <a:extLst>
              <a:ext uri="{FF2B5EF4-FFF2-40B4-BE49-F238E27FC236}">
                <a16:creationId xmlns:a16="http://schemas.microsoft.com/office/drawing/2014/main" id="{C9C0DDC6-2CF7-4622-87BD-11887B70C1A2}"/>
              </a:ext>
            </a:extLst>
          </p:cNvPr>
          <p:cNvSpPr txBox="1"/>
          <p:nvPr/>
        </p:nvSpPr>
        <p:spPr>
          <a:xfrm>
            <a:off x="326264"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5" name="Rectángulo: esquinas redondeadas 4">
            <a:extLst>
              <a:ext uri="{FF2B5EF4-FFF2-40B4-BE49-F238E27FC236}">
                <a16:creationId xmlns:a16="http://schemas.microsoft.com/office/drawing/2014/main" id="{7473F243-CF21-42E5-838E-E3CEFAAA9D9B}"/>
              </a:ext>
            </a:extLst>
          </p:cNvPr>
          <p:cNvSpPr/>
          <p:nvPr/>
        </p:nvSpPr>
        <p:spPr>
          <a:xfrm>
            <a:off x="1368349" y="1488539"/>
            <a:ext cx="3115820" cy="6893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Importante porque determina vida útil y calidad del polvo</a:t>
            </a:r>
          </a:p>
        </p:txBody>
      </p:sp>
      <p:graphicFrame>
        <p:nvGraphicFramePr>
          <p:cNvPr id="6" name="Tabla 5">
            <a:extLst>
              <a:ext uri="{FF2B5EF4-FFF2-40B4-BE49-F238E27FC236}">
                <a16:creationId xmlns:a16="http://schemas.microsoft.com/office/drawing/2014/main" id="{EC4B02C3-E0EB-468F-B011-340B34B588FF}"/>
              </a:ext>
            </a:extLst>
          </p:cNvPr>
          <p:cNvGraphicFramePr>
            <a:graphicFrameLocks noGrp="1"/>
          </p:cNvGraphicFramePr>
          <p:nvPr>
            <p:extLst>
              <p:ext uri="{D42A27DB-BD31-4B8C-83A1-F6EECF244321}">
                <p14:modId xmlns:p14="http://schemas.microsoft.com/office/powerpoint/2010/main" val="1469131292"/>
              </p:ext>
            </p:extLst>
          </p:nvPr>
        </p:nvGraphicFramePr>
        <p:xfrm>
          <a:off x="951270" y="2612930"/>
          <a:ext cx="1476356" cy="605076"/>
        </p:xfrm>
        <a:graphic>
          <a:graphicData uri="http://schemas.openxmlformats.org/drawingml/2006/table">
            <a:tbl>
              <a:tblPr firstRow="1" firstCol="1" bandRow="1">
                <a:tableStyleId>{7E9639D4-E3E2-4D34-9284-5A2195B3D0D7}</a:tableStyleId>
              </a:tblPr>
              <a:tblGrid>
                <a:gridCol w="1476356">
                  <a:extLst>
                    <a:ext uri="{9D8B030D-6E8A-4147-A177-3AD203B41FA5}">
                      <a16:colId xmlns:a16="http://schemas.microsoft.com/office/drawing/2014/main" val="1190937371"/>
                    </a:ext>
                  </a:extLst>
                </a:gridCol>
              </a:tblGrid>
              <a:tr h="295244">
                <a:tc>
                  <a:txBody>
                    <a:bodyPr/>
                    <a:lstStyle/>
                    <a:p>
                      <a:pPr algn="ctr">
                        <a:lnSpc>
                          <a:spcPct val="150000"/>
                        </a:lnSpc>
                        <a:spcAft>
                          <a:spcPts val="800"/>
                        </a:spcAft>
                      </a:pPr>
                      <a:r>
                        <a:rPr lang="es-EC" sz="1400" dirty="0">
                          <a:solidFill>
                            <a:schemeClr val="tx1">
                              <a:lumMod val="95000"/>
                              <a:lumOff val="5000"/>
                            </a:schemeClr>
                          </a:solidFill>
                          <a:effectLst/>
                        </a:rPr>
                        <a:t>3,87±0,02 %</a:t>
                      </a:r>
                      <a:endParaRPr lang="es-EC"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903649343"/>
                  </a:ext>
                </a:extLst>
              </a:tr>
              <a:tr h="309832">
                <a:tc>
                  <a:txBody>
                    <a:bodyPr/>
                    <a:lstStyle/>
                    <a:p>
                      <a:pPr algn="ctr">
                        <a:lnSpc>
                          <a:spcPct val="150000"/>
                        </a:lnSpc>
                        <a:spcAft>
                          <a:spcPts val="800"/>
                        </a:spcAft>
                      </a:pPr>
                      <a:r>
                        <a:rPr lang="es-EC" sz="1400" dirty="0">
                          <a:effectLst/>
                        </a:rPr>
                        <a:t>2,07±0,07 %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269779098"/>
                  </a:ext>
                </a:extLst>
              </a:tr>
            </a:tbl>
          </a:graphicData>
        </a:graphic>
      </p:graphicFrame>
      <p:sp>
        <p:nvSpPr>
          <p:cNvPr id="7" name="CuadroTexto 6">
            <a:extLst>
              <a:ext uri="{FF2B5EF4-FFF2-40B4-BE49-F238E27FC236}">
                <a16:creationId xmlns:a16="http://schemas.microsoft.com/office/drawing/2014/main" id="{2F1AA9D1-24C3-4FA9-A5EA-208E51C9AED8}"/>
              </a:ext>
            </a:extLst>
          </p:cNvPr>
          <p:cNvSpPr txBox="1"/>
          <p:nvPr/>
        </p:nvSpPr>
        <p:spPr>
          <a:xfrm>
            <a:off x="587068" y="2539075"/>
            <a:ext cx="364202" cy="461665"/>
          </a:xfrm>
          <a:prstGeom prst="rect">
            <a:avLst/>
          </a:prstGeom>
          <a:noFill/>
        </p:spPr>
        <p:txBody>
          <a:bodyPr wrap="none" rtlCol="0">
            <a:spAutoFit/>
          </a:bodyPr>
          <a:lstStyle/>
          <a:p>
            <a:r>
              <a:rPr lang="es-EC" sz="2400" b="1" dirty="0">
                <a:solidFill>
                  <a:schemeClr val="accent2"/>
                </a:solidFill>
              </a:rPr>
              <a:t>+</a:t>
            </a:r>
          </a:p>
        </p:txBody>
      </p:sp>
      <p:sp>
        <p:nvSpPr>
          <p:cNvPr id="8" name="CuadroTexto 7">
            <a:extLst>
              <a:ext uri="{FF2B5EF4-FFF2-40B4-BE49-F238E27FC236}">
                <a16:creationId xmlns:a16="http://schemas.microsoft.com/office/drawing/2014/main" id="{9CAEC28B-CDD4-44E2-98AA-C6BE2DA6A803}"/>
              </a:ext>
            </a:extLst>
          </p:cNvPr>
          <p:cNvSpPr txBox="1"/>
          <p:nvPr/>
        </p:nvSpPr>
        <p:spPr>
          <a:xfrm>
            <a:off x="625540" y="2797203"/>
            <a:ext cx="287258" cy="461665"/>
          </a:xfrm>
          <a:prstGeom prst="rect">
            <a:avLst/>
          </a:prstGeom>
          <a:noFill/>
        </p:spPr>
        <p:txBody>
          <a:bodyPr wrap="none" rtlCol="0">
            <a:spAutoFit/>
          </a:bodyPr>
          <a:lstStyle/>
          <a:p>
            <a:r>
              <a:rPr lang="es-EC" sz="2400" b="1" dirty="0">
                <a:solidFill>
                  <a:schemeClr val="accent2"/>
                </a:solidFill>
              </a:rPr>
              <a:t>-</a:t>
            </a:r>
          </a:p>
        </p:txBody>
      </p:sp>
      <p:sp>
        <p:nvSpPr>
          <p:cNvPr id="9" name="Cerrar llave 8">
            <a:extLst>
              <a:ext uri="{FF2B5EF4-FFF2-40B4-BE49-F238E27FC236}">
                <a16:creationId xmlns:a16="http://schemas.microsoft.com/office/drawing/2014/main" id="{56058DA0-0EC2-40E4-B7DC-C55F8DB4720C}"/>
              </a:ext>
            </a:extLst>
          </p:cNvPr>
          <p:cNvSpPr/>
          <p:nvPr/>
        </p:nvSpPr>
        <p:spPr>
          <a:xfrm>
            <a:off x="2791828" y="2539075"/>
            <a:ext cx="72458" cy="7197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 name="CuadroTexto 9">
            <a:extLst>
              <a:ext uri="{FF2B5EF4-FFF2-40B4-BE49-F238E27FC236}">
                <a16:creationId xmlns:a16="http://schemas.microsoft.com/office/drawing/2014/main" id="{DE91FFB2-F420-4FB7-BB68-A7E932D32FB9}"/>
              </a:ext>
            </a:extLst>
          </p:cNvPr>
          <p:cNvSpPr txBox="1"/>
          <p:nvPr/>
        </p:nvSpPr>
        <p:spPr>
          <a:xfrm>
            <a:off x="2926259" y="2616018"/>
            <a:ext cx="2203555" cy="523220"/>
          </a:xfrm>
          <a:prstGeom prst="rect">
            <a:avLst/>
          </a:prstGeom>
          <a:noFill/>
        </p:spPr>
        <p:txBody>
          <a:bodyPr wrap="square" rtlCol="0">
            <a:spAutoFit/>
          </a:bodyPr>
          <a:lstStyle/>
          <a:p>
            <a:r>
              <a:rPr lang="es-EC" sz="1400" dirty="0"/>
              <a:t>Dentro del rango CODEX</a:t>
            </a:r>
          </a:p>
          <a:p>
            <a:pPr algn="ctr"/>
            <a:r>
              <a:rPr lang="es-EC" sz="1400" dirty="0"/>
              <a:t>&lt;5 % </a:t>
            </a:r>
          </a:p>
        </p:txBody>
      </p:sp>
      <p:sp>
        <p:nvSpPr>
          <p:cNvPr id="11" name="CuadroTexto 10">
            <a:extLst>
              <a:ext uri="{FF2B5EF4-FFF2-40B4-BE49-F238E27FC236}">
                <a16:creationId xmlns:a16="http://schemas.microsoft.com/office/drawing/2014/main" id="{CEB52E79-2650-4CED-A1E7-9D644747BCA8}"/>
              </a:ext>
            </a:extLst>
          </p:cNvPr>
          <p:cNvSpPr txBox="1"/>
          <p:nvPr/>
        </p:nvSpPr>
        <p:spPr>
          <a:xfrm>
            <a:off x="717627" y="6428296"/>
            <a:ext cx="5526000" cy="276999"/>
          </a:xfrm>
          <a:prstGeom prst="rect">
            <a:avLst/>
          </a:prstGeom>
          <a:noFill/>
        </p:spPr>
        <p:txBody>
          <a:bodyPr wrap="none" rtlCol="0">
            <a:spAutoFit/>
          </a:bodyPr>
          <a:lstStyle/>
          <a:p>
            <a:r>
              <a:rPr lang="en-US" sz="1200" dirty="0"/>
              <a:t>(Codex </a:t>
            </a:r>
            <a:r>
              <a:rPr lang="en-US" sz="1200" dirty="0" err="1"/>
              <a:t>Alimentaruis</a:t>
            </a:r>
            <a:r>
              <a:rPr lang="en-US" sz="1200" dirty="0"/>
              <a:t>, 2014), (</a:t>
            </a:r>
            <a:r>
              <a:rPr lang="en-US" sz="1200" dirty="0" err="1"/>
              <a:t>Roccia</a:t>
            </a:r>
            <a:r>
              <a:rPr lang="en-US" sz="1200" dirty="0"/>
              <a:t>, 2014) (</a:t>
            </a:r>
            <a:r>
              <a:rPr lang="en-US" sz="1200" dirty="0" err="1"/>
              <a:t>Tonon</a:t>
            </a:r>
            <a:r>
              <a:rPr lang="en-US" sz="1200" dirty="0"/>
              <a:t>, 2018) (</a:t>
            </a:r>
            <a:r>
              <a:rPr lang="en-US" sz="1200" dirty="0" err="1"/>
              <a:t>Pishut</a:t>
            </a:r>
            <a:r>
              <a:rPr lang="en-US" sz="1200" dirty="0"/>
              <a:t> et al., 2012) </a:t>
            </a:r>
          </a:p>
        </p:txBody>
      </p:sp>
      <p:pic>
        <p:nvPicPr>
          <p:cNvPr id="12" name="Imagen 11">
            <a:extLst>
              <a:ext uri="{FF2B5EF4-FFF2-40B4-BE49-F238E27FC236}">
                <a16:creationId xmlns:a16="http://schemas.microsoft.com/office/drawing/2014/main" id="{45159332-1700-4278-BC3E-12498852DB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4409" y="1051496"/>
            <a:ext cx="6221326" cy="4656135"/>
          </a:xfrm>
          <a:prstGeom prst="rect">
            <a:avLst/>
          </a:prstGeom>
          <a:noFill/>
          <a:ln>
            <a:noFill/>
          </a:ln>
        </p:spPr>
      </p:pic>
      <p:sp>
        <p:nvSpPr>
          <p:cNvPr id="13" name="Rectángulo: esquinas redondeadas 12">
            <a:extLst>
              <a:ext uri="{FF2B5EF4-FFF2-40B4-BE49-F238E27FC236}">
                <a16:creationId xmlns:a16="http://schemas.microsoft.com/office/drawing/2014/main" id="{28F52F0D-FCCA-45C5-B469-86DDEEFFB9B7}"/>
              </a:ext>
            </a:extLst>
          </p:cNvPr>
          <p:cNvSpPr/>
          <p:nvPr/>
        </p:nvSpPr>
        <p:spPr>
          <a:xfrm>
            <a:off x="981007" y="3769212"/>
            <a:ext cx="2521847" cy="3898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Temperatura entrada</a:t>
            </a:r>
          </a:p>
        </p:txBody>
      </p:sp>
      <p:sp>
        <p:nvSpPr>
          <p:cNvPr id="14" name="Rectángulo: esquinas redondeadas 13">
            <a:extLst>
              <a:ext uri="{FF2B5EF4-FFF2-40B4-BE49-F238E27FC236}">
                <a16:creationId xmlns:a16="http://schemas.microsoft.com/office/drawing/2014/main" id="{EC505B0E-84E7-41AD-8468-6C7FE8DB1E73}"/>
              </a:ext>
            </a:extLst>
          </p:cNvPr>
          <p:cNvSpPr/>
          <p:nvPr/>
        </p:nvSpPr>
        <p:spPr>
          <a:xfrm>
            <a:off x="990657" y="4444169"/>
            <a:ext cx="2521847" cy="3898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Flujo de alimentación</a:t>
            </a:r>
          </a:p>
        </p:txBody>
      </p:sp>
      <p:sp>
        <p:nvSpPr>
          <p:cNvPr id="16" name="Elipse 15">
            <a:extLst>
              <a:ext uri="{FF2B5EF4-FFF2-40B4-BE49-F238E27FC236}">
                <a16:creationId xmlns:a16="http://schemas.microsoft.com/office/drawing/2014/main" id="{49054618-5C7A-4337-B81B-45E1F18AD15E}"/>
              </a:ext>
            </a:extLst>
          </p:cNvPr>
          <p:cNvSpPr/>
          <p:nvPr/>
        </p:nvSpPr>
        <p:spPr>
          <a:xfrm>
            <a:off x="1534232" y="5622967"/>
            <a:ext cx="1337481" cy="4459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p&lt;0,05</a:t>
            </a:r>
          </a:p>
        </p:txBody>
      </p:sp>
      <p:sp>
        <p:nvSpPr>
          <p:cNvPr id="17" name="Rectángulo: esquinas redondeadas 16">
            <a:extLst>
              <a:ext uri="{FF2B5EF4-FFF2-40B4-BE49-F238E27FC236}">
                <a16:creationId xmlns:a16="http://schemas.microsoft.com/office/drawing/2014/main" id="{B9EEB0FE-D13B-4078-9E19-E8B0EB24B730}"/>
              </a:ext>
            </a:extLst>
          </p:cNvPr>
          <p:cNvSpPr/>
          <p:nvPr/>
        </p:nvSpPr>
        <p:spPr>
          <a:xfrm>
            <a:off x="944499" y="5098754"/>
            <a:ext cx="2704625" cy="3898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Frecuencia de atomizador</a:t>
            </a:r>
          </a:p>
        </p:txBody>
      </p:sp>
      <p:sp>
        <p:nvSpPr>
          <p:cNvPr id="18" name="CuadroTexto 17">
            <a:extLst>
              <a:ext uri="{FF2B5EF4-FFF2-40B4-BE49-F238E27FC236}">
                <a16:creationId xmlns:a16="http://schemas.microsoft.com/office/drawing/2014/main" id="{75EAE9DD-5B03-4742-AEE1-98D4FE2B08BA}"/>
              </a:ext>
            </a:extLst>
          </p:cNvPr>
          <p:cNvSpPr txBox="1"/>
          <p:nvPr/>
        </p:nvSpPr>
        <p:spPr>
          <a:xfrm>
            <a:off x="636715" y="3697443"/>
            <a:ext cx="287258" cy="461665"/>
          </a:xfrm>
          <a:prstGeom prst="rect">
            <a:avLst/>
          </a:prstGeom>
          <a:noFill/>
        </p:spPr>
        <p:txBody>
          <a:bodyPr wrap="none" rtlCol="0">
            <a:spAutoFit/>
          </a:bodyPr>
          <a:lstStyle/>
          <a:p>
            <a:r>
              <a:rPr lang="es-EC" sz="2400" b="1" dirty="0">
                <a:solidFill>
                  <a:schemeClr val="accent2"/>
                </a:solidFill>
              </a:rPr>
              <a:t>-</a:t>
            </a:r>
          </a:p>
        </p:txBody>
      </p:sp>
      <p:sp>
        <p:nvSpPr>
          <p:cNvPr id="20" name="CuadroTexto 19">
            <a:extLst>
              <a:ext uri="{FF2B5EF4-FFF2-40B4-BE49-F238E27FC236}">
                <a16:creationId xmlns:a16="http://schemas.microsoft.com/office/drawing/2014/main" id="{D5F90188-C8EC-4F18-8C53-59F6FEB25F81}"/>
              </a:ext>
            </a:extLst>
          </p:cNvPr>
          <p:cNvSpPr txBox="1"/>
          <p:nvPr/>
        </p:nvSpPr>
        <p:spPr>
          <a:xfrm>
            <a:off x="636715" y="4486479"/>
            <a:ext cx="287258" cy="369332"/>
          </a:xfrm>
          <a:prstGeom prst="rect">
            <a:avLst/>
          </a:prstGeom>
          <a:noFill/>
        </p:spPr>
        <p:txBody>
          <a:bodyPr wrap="square">
            <a:spAutoFit/>
          </a:bodyPr>
          <a:lstStyle/>
          <a:p>
            <a:r>
              <a:rPr lang="es-EC" sz="1800" b="1" dirty="0">
                <a:solidFill>
                  <a:schemeClr val="accent2"/>
                </a:solidFill>
              </a:rPr>
              <a:t>+</a:t>
            </a:r>
            <a:endParaRPr lang="es-EC" dirty="0"/>
          </a:p>
        </p:txBody>
      </p:sp>
      <p:sp>
        <p:nvSpPr>
          <p:cNvPr id="23" name="CuadroTexto 22">
            <a:extLst>
              <a:ext uri="{FF2B5EF4-FFF2-40B4-BE49-F238E27FC236}">
                <a16:creationId xmlns:a16="http://schemas.microsoft.com/office/drawing/2014/main" id="{EE094A38-88DF-4D48-9D84-EC814410C335}"/>
              </a:ext>
            </a:extLst>
          </p:cNvPr>
          <p:cNvSpPr txBox="1"/>
          <p:nvPr/>
        </p:nvSpPr>
        <p:spPr>
          <a:xfrm>
            <a:off x="599486" y="5066752"/>
            <a:ext cx="287258" cy="461665"/>
          </a:xfrm>
          <a:prstGeom prst="rect">
            <a:avLst/>
          </a:prstGeom>
          <a:noFill/>
        </p:spPr>
        <p:txBody>
          <a:bodyPr wrap="none" rtlCol="0">
            <a:spAutoFit/>
          </a:bodyPr>
          <a:lstStyle/>
          <a:p>
            <a:r>
              <a:rPr lang="es-EC" sz="2400" b="1" dirty="0">
                <a:solidFill>
                  <a:schemeClr val="accent2"/>
                </a:solidFill>
              </a:rPr>
              <a:t>-</a:t>
            </a:r>
          </a:p>
        </p:txBody>
      </p:sp>
      <p:sp>
        <p:nvSpPr>
          <p:cNvPr id="24" name="Abrir llave 23">
            <a:extLst>
              <a:ext uri="{FF2B5EF4-FFF2-40B4-BE49-F238E27FC236}">
                <a16:creationId xmlns:a16="http://schemas.microsoft.com/office/drawing/2014/main" id="{C1B1B299-D137-48B4-9456-09F8C77A8B63}"/>
              </a:ext>
            </a:extLst>
          </p:cNvPr>
          <p:cNvSpPr/>
          <p:nvPr/>
        </p:nvSpPr>
        <p:spPr>
          <a:xfrm>
            <a:off x="376306" y="3697443"/>
            <a:ext cx="163987" cy="17060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5" name="Flecha: a la derecha 24">
            <a:extLst>
              <a:ext uri="{FF2B5EF4-FFF2-40B4-BE49-F238E27FC236}">
                <a16:creationId xmlns:a16="http://schemas.microsoft.com/office/drawing/2014/main" id="{FB25ECDC-F816-468E-93AC-C2A18C014980}"/>
              </a:ext>
            </a:extLst>
          </p:cNvPr>
          <p:cNvSpPr/>
          <p:nvPr/>
        </p:nvSpPr>
        <p:spPr>
          <a:xfrm>
            <a:off x="3672123" y="3889814"/>
            <a:ext cx="201840" cy="153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lecha: a la derecha 27">
            <a:extLst>
              <a:ext uri="{FF2B5EF4-FFF2-40B4-BE49-F238E27FC236}">
                <a16:creationId xmlns:a16="http://schemas.microsoft.com/office/drawing/2014/main" id="{6A623B5F-F5CB-4744-89E9-9A83DC856C8C}"/>
              </a:ext>
            </a:extLst>
          </p:cNvPr>
          <p:cNvSpPr/>
          <p:nvPr/>
        </p:nvSpPr>
        <p:spPr>
          <a:xfrm>
            <a:off x="3711627" y="4621782"/>
            <a:ext cx="201840" cy="153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lecha: a la derecha 28">
            <a:extLst>
              <a:ext uri="{FF2B5EF4-FFF2-40B4-BE49-F238E27FC236}">
                <a16:creationId xmlns:a16="http://schemas.microsoft.com/office/drawing/2014/main" id="{B4F242FC-5591-4061-8B01-716979A71478}"/>
              </a:ext>
            </a:extLst>
          </p:cNvPr>
          <p:cNvSpPr/>
          <p:nvPr/>
        </p:nvSpPr>
        <p:spPr>
          <a:xfrm>
            <a:off x="3851490" y="5217171"/>
            <a:ext cx="201840" cy="153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CuadroTexto 29">
            <a:extLst>
              <a:ext uri="{FF2B5EF4-FFF2-40B4-BE49-F238E27FC236}">
                <a16:creationId xmlns:a16="http://schemas.microsoft.com/office/drawing/2014/main" id="{10AA1046-DA50-45C5-A995-43354C5A2520}"/>
              </a:ext>
            </a:extLst>
          </p:cNvPr>
          <p:cNvSpPr txBox="1"/>
          <p:nvPr/>
        </p:nvSpPr>
        <p:spPr>
          <a:xfrm>
            <a:off x="4142742" y="3429000"/>
            <a:ext cx="2521847" cy="738664"/>
          </a:xfrm>
          <a:prstGeom prst="rect">
            <a:avLst/>
          </a:prstGeom>
          <a:noFill/>
        </p:spPr>
        <p:txBody>
          <a:bodyPr wrap="square" rtlCol="0">
            <a:spAutoFit/>
          </a:bodyPr>
          <a:lstStyle/>
          <a:p>
            <a:pPr algn="ctr"/>
            <a:r>
              <a:rPr lang="es-EC" sz="1400" dirty="0"/>
              <a:t>Aumento T, aumentó evaporación.</a:t>
            </a:r>
          </a:p>
          <a:p>
            <a:pPr algn="ctr"/>
            <a:r>
              <a:rPr lang="es-EC" sz="1400" dirty="0"/>
              <a:t>Evita exceso de temperatura </a:t>
            </a:r>
          </a:p>
        </p:txBody>
      </p:sp>
      <p:sp>
        <p:nvSpPr>
          <p:cNvPr id="31" name="CuadroTexto 30">
            <a:extLst>
              <a:ext uri="{FF2B5EF4-FFF2-40B4-BE49-F238E27FC236}">
                <a16:creationId xmlns:a16="http://schemas.microsoft.com/office/drawing/2014/main" id="{BAF852B2-68CB-4A6D-ABCF-E5A620239C92}"/>
              </a:ext>
            </a:extLst>
          </p:cNvPr>
          <p:cNvSpPr txBox="1"/>
          <p:nvPr/>
        </p:nvSpPr>
        <p:spPr>
          <a:xfrm>
            <a:off x="4053330" y="4252450"/>
            <a:ext cx="2521847" cy="738664"/>
          </a:xfrm>
          <a:prstGeom prst="rect">
            <a:avLst/>
          </a:prstGeom>
          <a:noFill/>
        </p:spPr>
        <p:txBody>
          <a:bodyPr wrap="square" rtlCol="0">
            <a:spAutoFit/>
          </a:bodyPr>
          <a:lstStyle/>
          <a:p>
            <a:pPr algn="ctr"/>
            <a:r>
              <a:rPr lang="es-EC" sz="1400" dirty="0"/>
              <a:t>Corto tiempo de contacto con el aire de secado. Menor evaporación </a:t>
            </a:r>
          </a:p>
        </p:txBody>
      </p:sp>
      <p:sp>
        <p:nvSpPr>
          <p:cNvPr id="34" name="CuadroTexto 33">
            <a:extLst>
              <a:ext uri="{FF2B5EF4-FFF2-40B4-BE49-F238E27FC236}">
                <a16:creationId xmlns:a16="http://schemas.microsoft.com/office/drawing/2014/main" id="{5080C63F-DB27-445F-B5B7-7F804B53A208}"/>
              </a:ext>
            </a:extLst>
          </p:cNvPr>
          <p:cNvSpPr txBox="1"/>
          <p:nvPr/>
        </p:nvSpPr>
        <p:spPr>
          <a:xfrm>
            <a:off x="4111085" y="5034195"/>
            <a:ext cx="2521847" cy="738664"/>
          </a:xfrm>
          <a:prstGeom prst="rect">
            <a:avLst/>
          </a:prstGeom>
          <a:noFill/>
        </p:spPr>
        <p:txBody>
          <a:bodyPr wrap="square" rtlCol="0">
            <a:spAutoFit/>
          </a:bodyPr>
          <a:lstStyle/>
          <a:p>
            <a:pPr algn="ctr"/>
            <a:r>
              <a:rPr lang="es-EC" sz="1400" dirty="0"/>
              <a:t>Mayor velocidad, gotas más pequeñas y se evapora más humedad, mayor superficie. </a:t>
            </a:r>
          </a:p>
        </p:txBody>
      </p:sp>
      <p:sp>
        <p:nvSpPr>
          <p:cNvPr id="27" name="CuadroTexto 26">
            <a:extLst>
              <a:ext uri="{FF2B5EF4-FFF2-40B4-BE49-F238E27FC236}">
                <a16:creationId xmlns:a16="http://schemas.microsoft.com/office/drawing/2014/main" id="{F46EDE86-91EB-45C9-8EE7-25CDA4265E4F}"/>
              </a:ext>
            </a:extLst>
          </p:cNvPr>
          <p:cNvSpPr txBox="1"/>
          <p:nvPr/>
        </p:nvSpPr>
        <p:spPr>
          <a:xfrm>
            <a:off x="122827" y="95530"/>
            <a:ext cx="441146" cy="369332"/>
          </a:xfrm>
          <a:prstGeom prst="rect">
            <a:avLst/>
          </a:prstGeom>
          <a:noFill/>
        </p:spPr>
        <p:txBody>
          <a:bodyPr wrap="none" rtlCol="0">
            <a:spAutoFit/>
          </a:bodyPr>
          <a:lstStyle/>
          <a:p>
            <a:r>
              <a:rPr lang="es-ES" dirty="0"/>
              <a:t>20</a:t>
            </a:r>
            <a:endParaRPr lang="es-EC" dirty="0"/>
          </a:p>
        </p:txBody>
      </p:sp>
      <p:sp>
        <p:nvSpPr>
          <p:cNvPr id="32" name="CuadroTexto 31">
            <a:extLst>
              <a:ext uri="{FF2B5EF4-FFF2-40B4-BE49-F238E27FC236}">
                <a16:creationId xmlns:a16="http://schemas.microsoft.com/office/drawing/2014/main" id="{E47D465F-EAE5-4E6D-8B10-B5B9057E7D42}"/>
              </a:ext>
            </a:extLst>
          </p:cNvPr>
          <p:cNvSpPr txBox="1"/>
          <p:nvPr/>
        </p:nvSpPr>
        <p:spPr>
          <a:xfrm>
            <a:off x="4241216" y="716720"/>
            <a:ext cx="6595614" cy="338554"/>
          </a:xfrm>
          <a:prstGeom prst="rect">
            <a:avLst/>
          </a:prstGeom>
          <a:noFill/>
        </p:spPr>
        <p:txBody>
          <a:bodyPr wrap="square" rtlCol="0">
            <a:spAutoFit/>
          </a:bodyPr>
          <a:lstStyle/>
          <a:p>
            <a:pPr algn="ctr"/>
            <a:r>
              <a:rPr lang="es-EC" sz="1600" b="1" dirty="0"/>
              <a:t>Figura 2. </a:t>
            </a:r>
            <a:r>
              <a:rPr lang="es-EC" sz="1600" dirty="0"/>
              <a:t>Superficie de respuesta-Efectos</a:t>
            </a:r>
          </a:p>
        </p:txBody>
      </p:sp>
    </p:spTree>
    <p:extLst>
      <p:ext uri="{BB962C8B-B14F-4D97-AF65-F5344CB8AC3E}">
        <p14:creationId xmlns:p14="http://schemas.microsoft.com/office/powerpoint/2010/main" val="337816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03A6198-60D5-4EA4-A5B9-F857A2189599}"/>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D6733D9A-FF70-4576-847B-ADEC37146077}"/>
              </a:ext>
            </a:extLst>
          </p:cNvPr>
          <p:cNvSpPr txBox="1"/>
          <p:nvPr/>
        </p:nvSpPr>
        <p:spPr>
          <a:xfrm>
            <a:off x="326264" y="78812"/>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4" name="Rectángulo: esquinas redondeadas 3">
            <a:extLst>
              <a:ext uri="{FF2B5EF4-FFF2-40B4-BE49-F238E27FC236}">
                <a16:creationId xmlns:a16="http://schemas.microsoft.com/office/drawing/2014/main" id="{3475CDC6-ED45-492B-8651-07BA936693AD}"/>
              </a:ext>
            </a:extLst>
          </p:cNvPr>
          <p:cNvSpPr/>
          <p:nvPr/>
        </p:nvSpPr>
        <p:spPr>
          <a:xfrm>
            <a:off x="744923" y="632810"/>
            <a:ext cx="4445215"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Rendimiento</a:t>
            </a:r>
            <a:endParaRPr lang="es-EC" sz="2000" b="1" dirty="0">
              <a:solidFill>
                <a:schemeClr val="tx1">
                  <a:lumMod val="95000"/>
                  <a:lumOff val="5000"/>
                </a:schemeClr>
              </a:solidFill>
            </a:endParaRPr>
          </a:p>
        </p:txBody>
      </p:sp>
      <p:pic>
        <p:nvPicPr>
          <p:cNvPr id="9" name="Imagen 8">
            <a:extLst>
              <a:ext uri="{FF2B5EF4-FFF2-40B4-BE49-F238E27FC236}">
                <a16:creationId xmlns:a16="http://schemas.microsoft.com/office/drawing/2014/main" id="{50A94502-80DE-46BA-B4C1-A286131E2D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205338"/>
            <a:ext cx="5854145" cy="4253767"/>
          </a:xfrm>
          <a:prstGeom prst="rect">
            <a:avLst/>
          </a:prstGeom>
          <a:noFill/>
          <a:ln>
            <a:noFill/>
          </a:ln>
        </p:spPr>
      </p:pic>
      <p:sp>
        <p:nvSpPr>
          <p:cNvPr id="10" name="Rectángulo: esquinas redondeadas 9">
            <a:extLst>
              <a:ext uri="{FF2B5EF4-FFF2-40B4-BE49-F238E27FC236}">
                <a16:creationId xmlns:a16="http://schemas.microsoft.com/office/drawing/2014/main" id="{5F26FD4F-1048-4B83-B08F-5EFAC0B090C7}"/>
              </a:ext>
            </a:extLst>
          </p:cNvPr>
          <p:cNvSpPr/>
          <p:nvPr/>
        </p:nvSpPr>
        <p:spPr>
          <a:xfrm>
            <a:off x="1364323" y="1403707"/>
            <a:ext cx="3115820" cy="6893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Está relacionado con los costos de producción</a:t>
            </a:r>
          </a:p>
        </p:txBody>
      </p:sp>
      <p:graphicFrame>
        <p:nvGraphicFramePr>
          <p:cNvPr id="11" name="Tabla 10">
            <a:extLst>
              <a:ext uri="{FF2B5EF4-FFF2-40B4-BE49-F238E27FC236}">
                <a16:creationId xmlns:a16="http://schemas.microsoft.com/office/drawing/2014/main" id="{B41661D1-8DEB-4477-BAA0-66A357CEB7AB}"/>
              </a:ext>
            </a:extLst>
          </p:cNvPr>
          <p:cNvGraphicFramePr>
            <a:graphicFrameLocks noGrp="1"/>
          </p:cNvGraphicFramePr>
          <p:nvPr>
            <p:extLst>
              <p:ext uri="{D42A27DB-BD31-4B8C-83A1-F6EECF244321}">
                <p14:modId xmlns:p14="http://schemas.microsoft.com/office/powerpoint/2010/main" val="4121902433"/>
              </p:ext>
            </p:extLst>
          </p:nvPr>
        </p:nvGraphicFramePr>
        <p:xfrm>
          <a:off x="951270" y="2612930"/>
          <a:ext cx="1476356" cy="605076"/>
        </p:xfrm>
        <a:graphic>
          <a:graphicData uri="http://schemas.openxmlformats.org/drawingml/2006/table">
            <a:tbl>
              <a:tblPr firstRow="1" firstCol="1" bandRow="1">
                <a:tableStyleId>{7E9639D4-E3E2-4D34-9284-5A2195B3D0D7}</a:tableStyleId>
              </a:tblPr>
              <a:tblGrid>
                <a:gridCol w="1476356">
                  <a:extLst>
                    <a:ext uri="{9D8B030D-6E8A-4147-A177-3AD203B41FA5}">
                      <a16:colId xmlns:a16="http://schemas.microsoft.com/office/drawing/2014/main" val="1190937371"/>
                    </a:ext>
                  </a:extLst>
                </a:gridCol>
              </a:tblGrid>
              <a:tr h="295244">
                <a:tc>
                  <a:txBody>
                    <a:bodyPr/>
                    <a:lstStyle/>
                    <a:p>
                      <a:pPr algn="ctr">
                        <a:lnSpc>
                          <a:spcPct val="150000"/>
                        </a:lnSpc>
                        <a:spcAft>
                          <a:spcPts val="800"/>
                        </a:spcAft>
                      </a:pPr>
                      <a:r>
                        <a:rPr lang="es-EC"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78,01 %</a:t>
                      </a:r>
                    </a:p>
                  </a:txBody>
                  <a:tcPr marL="68580" marR="68580" marT="0" marB="0">
                    <a:solidFill>
                      <a:schemeClr val="accent3">
                        <a:lumMod val="40000"/>
                        <a:lumOff val="60000"/>
                      </a:schemeClr>
                    </a:solidFill>
                  </a:tcPr>
                </a:tc>
                <a:extLst>
                  <a:ext uri="{0D108BD9-81ED-4DB2-BD59-A6C34878D82A}">
                    <a16:rowId xmlns:a16="http://schemas.microsoft.com/office/drawing/2014/main" val="3903649343"/>
                  </a:ext>
                </a:extLst>
              </a:tr>
              <a:tr h="309832">
                <a:tc>
                  <a:txBody>
                    <a:bodyPr/>
                    <a:lstStyle/>
                    <a:p>
                      <a:pPr algn="ctr">
                        <a:lnSpc>
                          <a:spcPct val="150000"/>
                        </a:lnSpc>
                        <a:spcAft>
                          <a:spcPts val="80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70,12 %</a:t>
                      </a:r>
                    </a:p>
                  </a:txBody>
                  <a:tcPr marL="68580" marR="68580" marT="0" marB="0">
                    <a:solidFill>
                      <a:schemeClr val="accent6">
                        <a:lumMod val="40000"/>
                        <a:lumOff val="60000"/>
                      </a:schemeClr>
                    </a:solidFill>
                  </a:tcPr>
                </a:tc>
                <a:extLst>
                  <a:ext uri="{0D108BD9-81ED-4DB2-BD59-A6C34878D82A}">
                    <a16:rowId xmlns:a16="http://schemas.microsoft.com/office/drawing/2014/main" val="4269779098"/>
                  </a:ext>
                </a:extLst>
              </a:tr>
            </a:tbl>
          </a:graphicData>
        </a:graphic>
      </p:graphicFrame>
      <p:sp>
        <p:nvSpPr>
          <p:cNvPr id="12" name="CuadroTexto 11">
            <a:extLst>
              <a:ext uri="{FF2B5EF4-FFF2-40B4-BE49-F238E27FC236}">
                <a16:creationId xmlns:a16="http://schemas.microsoft.com/office/drawing/2014/main" id="{10BECB94-3AD4-4B6E-A3E5-DAD755BAC95F}"/>
              </a:ext>
            </a:extLst>
          </p:cNvPr>
          <p:cNvSpPr txBox="1"/>
          <p:nvPr/>
        </p:nvSpPr>
        <p:spPr>
          <a:xfrm>
            <a:off x="587068" y="2539075"/>
            <a:ext cx="364202" cy="461665"/>
          </a:xfrm>
          <a:prstGeom prst="rect">
            <a:avLst/>
          </a:prstGeom>
          <a:noFill/>
        </p:spPr>
        <p:txBody>
          <a:bodyPr wrap="none" rtlCol="0">
            <a:spAutoFit/>
          </a:bodyPr>
          <a:lstStyle/>
          <a:p>
            <a:r>
              <a:rPr lang="es-EC" sz="2400" b="1" dirty="0">
                <a:solidFill>
                  <a:schemeClr val="accent2"/>
                </a:solidFill>
              </a:rPr>
              <a:t>+</a:t>
            </a:r>
          </a:p>
        </p:txBody>
      </p:sp>
      <p:sp>
        <p:nvSpPr>
          <p:cNvPr id="13" name="CuadroTexto 12">
            <a:extLst>
              <a:ext uri="{FF2B5EF4-FFF2-40B4-BE49-F238E27FC236}">
                <a16:creationId xmlns:a16="http://schemas.microsoft.com/office/drawing/2014/main" id="{3E3A2E90-41D6-4A72-A2D0-C7F6EEECAF60}"/>
              </a:ext>
            </a:extLst>
          </p:cNvPr>
          <p:cNvSpPr txBox="1"/>
          <p:nvPr/>
        </p:nvSpPr>
        <p:spPr>
          <a:xfrm>
            <a:off x="625540" y="2797203"/>
            <a:ext cx="287258" cy="461665"/>
          </a:xfrm>
          <a:prstGeom prst="rect">
            <a:avLst/>
          </a:prstGeom>
          <a:noFill/>
        </p:spPr>
        <p:txBody>
          <a:bodyPr wrap="none" rtlCol="0">
            <a:spAutoFit/>
          </a:bodyPr>
          <a:lstStyle/>
          <a:p>
            <a:r>
              <a:rPr lang="es-EC" sz="2400" b="1" dirty="0">
                <a:solidFill>
                  <a:schemeClr val="accent2"/>
                </a:solidFill>
              </a:rPr>
              <a:t>-</a:t>
            </a:r>
          </a:p>
        </p:txBody>
      </p:sp>
      <p:sp>
        <p:nvSpPr>
          <p:cNvPr id="14" name="Cerrar llave 13">
            <a:extLst>
              <a:ext uri="{FF2B5EF4-FFF2-40B4-BE49-F238E27FC236}">
                <a16:creationId xmlns:a16="http://schemas.microsoft.com/office/drawing/2014/main" id="{2363B7F9-5F91-43A5-B32B-5EA21967BFD0}"/>
              </a:ext>
            </a:extLst>
          </p:cNvPr>
          <p:cNvSpPr/>
          <p:nvPr/>
        </p:nvSpPr>
        <p:spPr>
          <a:xfrm>
            <a:off x="2791828" y="2539075"/>
            <a:ext cx="72458" cy="7197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CuadroTexto 14">
            <a:extLst>
              <a:ext uri="{FF2B5EF4-FFF2-40B4-BE49-F238E27FC236}">
                <a16:creationId xmlns:a16="http://schemas.microsoft.com/office/drawing/2014/main" id="{A1C82539-2805-4A88-BE63-48F384CD683B}"/>
              </a:ext>
            </a:extLst>
          </p:cNvPr>
          <p:cNvSpPr txBox="1"/>
          <p:nvPr/>
        </p:nvSpPr>
        <p:spPr>
          <a:xfrm>
            <a:off x="2926259" y="2616018"/>
            <a:ext cx="2203555" cy="523220"/>
          </a:xfrm>
          <a:prstGeom prst="rect">
            <a:avLst/>
          </a:prstGeom>
          <a:noFill/>
        </p:spPr>
        <p:txBody>
          <a:bodyPr wrap="square" rtlCol="0">
            <a:spAutoFit/>
          </a:bodyPr>
          <a:lstStyle/>
          <a:p>
            <a:pPr algn="ctr"/>
            <a:r>
              <a:rPr lang="es-EC" sz="1400" dirty="0"/>
              <a:t>Proceso exitoso rendimiento &gt; 50 %. </a:t>
            </a:r>
          </a:p>
        </p:txBody>
      </p:sp>
      <p:sp>
        <p:nvSpPr>
          <p:cNvPr id="22" name="CuadroTexto 21">
            <a:extLst>
              <a:ext uri="{FF2B5EF4-FFF2-40B4-BE49-F238E27FC236}">
                <a16:creationId xmlns:a16="http://schemas.microsoft.com/office/drawing/2014/main" id="{51CA8329-E837-4B86-992F-0DF65E8116B4}"/>
              </a:ext>
            </a:extLst>
          </p:cNvPr>
          <p:cNvSpPr txBox="1"/>
          <p:nvPr/>
        </p:nvSpPr>
        <p:spPr>
          <a:xfrm>
            <a:off x="627482" y="6413730"/>
            <a:ext cx="3891386" cy="276999"/>
          </a:xfrm>
          <a:prstGeom prst="rect">
            <a:avLst/>
          </a:prstGeom>
          <a:noFill/>
        </p:spPr>
        <p:txBody>
          <a:bodyPr wrap="none" rtlCol="0">
            <a:spAutoFit/>
          </a:bodyPr>
          <a:lstStyle/>
          <a:p>
            <a:r>
              <a:rPr lang="en-US" sz="1200" dirty="0"/>
              <a:t>(</a:t>
            </a:r>
            <a:r>
              <a:rPr lang="en-US" sz="1200" dirty="0" err="1"/>
              <a:t>Tontul</a:t>
            </a:r>
            <a:r>
              <a:rPr lang="en-US" sz="1200" dirty="0"/>
              <a:t>, 2017), (Kha et al., 2014) (</a:t>
            </a:r>
            <a:r>
              <a:rPr lang="en-US" sz="1200" dirty="0" err="1"/>
              <a:t>Phisut</a:t>
            </a:r>
            <a:r>
              <a:rPr lang="en-US" sz="1200" dirty="0"/>
              <a:t> </a:t>
            </a:r>
            <a:r>
              <a:rPr lang="en-US" sz="1200" dirty="0" err="1"/>
              <a:t>el</a:t>
            </a:r>
            <a:r>
              <a:rPr lang="en-US" sz="1200" dirty="0"/>
              <a:t> al., 2012)  </a:t>
            </a:r>
          </a:p>
        </p:txBody>
      </p:sp>
      <p:sp>
        <p:nvSpPr>
          <p:cNvPr id="23" name="Rectángulo: esquinas redondeadas 22">
            <a:extLst>
              <a:ext uri="{FF2B5EF4-FFF2-40B4-BE49-F238E27FC236}">
                <a16:creationId xmlns:a16="http://schemas.microsoft.com/office/drawing/2014/main" id="{1E0A0490-1437-457F-B975-AA36941D3C6B}"/>
              </a:ext>
            </a:extLst>
          </p:cNvPr>
          <p:cNvSpPr/>
          <p:nvPr/>
        </p:nvSpPr>
        <p:spPr>
          <a:xfrm>
            <a:off x="901122" y="3837249"/>
            <a:ext cx="2521847" cy="3898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Temperatura entrada</a:t>
            </a:r>
          </a:p>
        </p:txBody>
      </p:sp>
      <p:sp>
        <p:nvSpPr>
          <p:cNvPr id="24" name="Rectángulo: esquinas redondeadas 23">
            <a:extLst>
              <a:ext uri="{FF2B5EF4-FFF2-40B4-BE49-F238E27FC236}">
                <a16:creationId xmlns:a16="http://schemas.microsoft.com/office/drawing/2014/main" id="{2252C681-4890-4CBE-BBB0-1FABF260DFA0}"/>
              </a:ext>
            </a:extLst>
          </p:cNvPr>
          <p:cNvSpPr/>
          <p:nvPr/>
        </p:nvSpPr>
        <p:spPr>
          <a:xfrm>
            <a:off x="887613" y="4741578"/>
            <a:ext cx="2521847" cy="3898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Flujo de alimentación</a:t>
            </a:r>
          </a:p>
        </p:txBody>
      </p:sp>
      <p:sp>
        <p:nvSpPr>
          <p:cNvPr id="25" name="Elipse 24">
            <a:extLst>
              <a:ext uri="{FF2B5EF4-FFF2-40B4-BE49-F238E27FC236}">
                <a16:creationId xmlns:a16="http://schemas.microsoft.com/office/drawing/2014/main" id="{974EB429-FA2D-4158-8DAF-18A48E2A7050}"/>
              </a:ext>
            </a:extLst>
          </p:cNvPr>
          <p:cNvSpPr/>
          <p:nvPr/>
        </p:nvSpPr>
        <p:spPr>
          <a:xfrm>
            <a:off x="1454347" y="5548960"/>
            <a:ext cx="1337481" cy="44598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p&lt;0,05</a:t>
            </a:r>
          </a:p>
        </p:txBody>
      </p:sp>
      <p:sp>
        <p:nvSpPr>
          <p:cNvPr id="27" name="CuadroTexto 26">
            <a:extLst>
              <a:ext uri="{FF2B5EF4-FFF2-40B4-BE49-F238E27FC236}">
                <a16:creationId xmlns:a16="http://schemas.microsoft.com/office/drawing/2014/main" id="{04C2DBDF-703C-4FFA-B04B-77637622AE21}"/>
              </a:ext>
            </a:extLst>
          </p:cNvPr>
          <p:cNvSpPr txBox="1"/>
          <p:nvPr/>
        </p:nvSpPr>
        <p:spPr>
          <a:xfrm>
            <a:off x="569751" y="4668507"/>
            <a:ext cx="287258" cy="461665"/>
          </a:xfrm>
          <a:prstGeom prst="rect">
            <a:avLst/>
          </a:prstGeom>
          <a:noFill/>
        </p:spPr>
        <p:txBody>
          <a:bodyPr wrap="none" rtlCol="0">
            <a:spAutoFit/>
          </a:bodyPr>
          <a:lstStyle/>
          <a:p>
            <a:r>
              <a:rPr lang="es-EC" sz="2400" b="1" dirty="0">
                <a:solidFill>
                  <a:schemeClr val="accent2"/>
                </a:solidFill>
              </a:rPr>
              <a:t>-</a:t>
            </a:r>
          </a:p>
        </p:txBody>
      </p:sp>
      <p:sp>
        <p:nvSpPr>
          <p:cNvPr id="28" name="CuadroTexto 27">
            <a:extLst>
              <a:ext uri="{FF2B5EF4-FFF2-40B4-BE49-F238E27FC236}">
                <a16:creationId xmlns:a16="http://schemas.microsoft.com/office/drawing/2014/main" id="{449D4A81-F9CA-46A0-9729-F442B6869BF9}"/>
              </a:ext>
            </a:extLst>
          </p:cNvPr>
          <p:cNvSpPr txBox="1"/>
          <p:nvPr/>
        </p:nvSpPr>
        <p:spPr>
          <a:xfrm>
            <a:off x="569751" y="3861539"/>
            <a:ext cx="287258" cy="369332"/>
          </a:xfrm>
          <a:prstGeom prst="rect">
            <a:avLst/>
          </a:prstGeom>
          <a:noFill/>
        </p:spPr>
        <p:txBody>
          <a:bodyPr wrap="square">
            <a:spAutoFit/>
          </a:bodyPr>
          <a:lstStyle/>
          <a:p>
            <a:r>
              <a:rPr lang="es-EC" sz="1800" b="1" dirty="0">
                <a:solidFill>
                  <a:schemeClr val="accent2"/>
                </a:solidFill>
              </a:rPr>
              <a:t>+</a:t>
            </a:r>
            <a:endParaRPr lang="es-EC" dirty="0"/>
          </a:p>
        </p:txBody>
      </p:sp>
      <p:sp>
        <p:nvSpPr>
          <p:cNvPr id="30" name="Abrir llave 29">
            <a:extLst>
              <a:ext uri="{FF2B5EF4-FFF2-40B4-BE49-F238E27FC236}">
                <a16:creationId xmlns:a16="http://schemas.microsoft.com/office/drawing/2014/main" id="{3C0CC643-BED2-4F64-98BD-4CA5892FE582}"/>
              </a:ext>
            </a:extLst>
          </p:cNvPr>
          <p:cNvSpPr/>
          <p:nvPr/>
        </p:nvSpPr>
        <p:spPr>
          <a:xfrm>
            <a:off x="296421" y="3765480"/>
            <a:ext cx="163987" cy="17060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1" name="Flecha: a la derecha 30">
            <a:extLst>
              <a:ext uri="{FF2B5EF4-FFF2-40B4-BE49-F238E27FC236}">
                <a16:creationId xmlns:a16="http://schemas.microsoft.com/office/drawing/2014/main" id="{060C7CDF-ACA0-4DA4-AE60-104711B9D504}"/>
              </a:ext>
            </a:extLst>
          </p:cNvPr>
          <p:cNvSpPr/>
          <p:nvPr/>
        </p:nvSpPr>
        <p:spPr>
          <a:xfrm>
            <a:off x="3592238" y="3957851"/>
            <a:ext cx="201840" cy="153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Flecha: a la derecha 31">
            <a:extLst>
              <a:ext uri="{FF2B5EF4-FFF2-40B4-BE49-F238E27FC236}">
                <a16:creationId xmlns:a16="http://schemas.microsoft.com/office/drawing/2014/main" id="{28F677BE-8E78-441D-AD79-AC02C048477D}"/>
              </a:ext>
            </a:extLst>
          </p:cNvPr>
          <p:cNvSpPr/>
          <p:nvPr/>
        </p:nvSpPr>
        <p:spPr>
          <a:xfrm>
            <a:off x="3577006" y="4892765"/>
            <a:ext cx="201840" cy="153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CuadroTexto 33">
            <a:extLst>
              <a:ext uri="{FF2B5EF4-FFF2-40B4-BE49-F238E27FC236}">
                <a16:creationId xmlns:a16="http://schemas.microsoft.com/office/drawing/2014/main" id="{CD987620-EBF4-486D-B7C5-A08D04173C22}"/>
              </a:ext>
            </a:extLst>
          </p:cNvPr>
          <p:cNvSpPr txBox="1"/>
          <p:nvPr/>
        </p:nvSpPr>
        <p:spPr>
          <a:xfrm>
            <a:off x="4027148" y="3630319"/>
            <a:ext cx="2521847" cy="954107"/>
          </a:xfrm>
          <a:prstGeom prst="rect">
            <a:avLst/>
          </a:prstGeom>
          <a:noFill/>
        </p:spPr>
        <p:txBody>
          <a:bodyPr wrap="square" rtlCol="0">
            <a:spAutoFit/>
          </a:bodyPr>
          <a:lstStyle/>
          <a:p>
            <a:pPr algn="ctr"/>
            <a:r>
              <a:rPr lang="es-EC" sz="1400" dirty="0"/>
              <a:t>Mayor transferencia de calor y resulta mayor rendimiento.</a:t>
            </a:r>
          </a:p>
          <a:p>
            <a:pPr algn="ctr"/>
            <a:r>
              <a:rPr lang="es-EC" sz="1400" dirty="0"/>
              <a:t>T baja, aumenta humedad y polvo se pega. </a:t>
            </a:r>
          </a:p>
        </p:txBody>
      </p:sp>
      <p:sp>
        <p:nvSpPr>
          <p:cNvPr id="35" name="CuadroTexto 34">
            <a:extLst>
              <a:ext uri="{FF2B5EF4-FFF2-40B4-BE49-F238E27FC236}">
                <a16:creationId xmlns:a16="http://schemas.microsoft.com/office/drawing/2014/main" id="{0A99B4C9-B0A5-4100-A3C8-B8EB0444263D}"/>
              </a:ext>
            </a:extLst>
          </p:cNvPr>
          <p:cNvSpPr txBox="1"/>
          <p:nvPr/>
        </p:nvSpPr>
        <p:spPr>
          <a:xfrm>
            <a:off x="3983418" y="4668507"/>
            <a:ext cx="2521847" cy="954107"/>
          </a:xfrm>
          <a:prstGeom prst="rect">
            <a:avLst/>
          </a:prstGeom>
          <a:noFill/>
        </p:spPr>
        <p:txBody>
          <a:bodyPr wrap="square" rtlCol="0">
            <a:spAutoFit/>
          </a:bodyPr>
          <a:lstStyle/>
          <a:p>
            <a:pPr algn="ctr"/>
            <a:r>
              <a:rPr lang="es-EC" sz="1400" dirty="0"/>
              <a:t>Alto flujo, secado incorrecto y el polvo se pega. </a:t>
            </a:r>
          </a:p>
          <a:p>
            <a:pPr algn="ctr"/>
            <a:r>
              <a:rPr lang="es-EC" sz="1400" dirty="0"/>
              <a:t>Bajo flujo, mejor evaporación y menor adhesión del polvo.</a:t>
            </a:r>
          </a:p>
        </p:txBody>
      </p:sp>
      <p:sp>
        <p:nvSpPr>
          <p:cNvPr id="26" name="CuadroTexto 25">
            <a:extLst>
              <a:ext uri="{FF2B5EF4-FFF2-40B4-BE49-F238E27FC236}">
                <a16:creationId xmlns:a16="http://schemas.microsoft.com/office/drawing/2014/main" id="{B88A8505-3E5C-4E66-A9BF-DEF2ED3E80F6}"/>
              </a:ext>
            </a:extLst>
          </p:cNvPr>
          <p:cNvSpPr txBox="1"/>
          <p:nvPr/>
        </p:nvSpPr>
        <p:spPr>
          <a:xfrm>
            <a:off x="122827" y="95530"/>
            <a:ext cx="441146" cy="369332"/>
          </a:xfrm>
          <a:prstGeom prst="rect">
            <a:avLst/>
          </a:prstGeom>
          <a:noFill/>
        </p:spPr>
        <p:txBody>
          <a:bodyPr wrap="none" rtlCol="0">
            <a:spAutoFit/>
          </a:bodyPr>
          <a:lstStyle/>
          <a:p>
            <a:r>
              <a:rPr lang="es-ES" dirty="0"/>
              <a:t>21</a:t>
            </a:r>
            <a:endParaRPr lang="es-EC" dirty="0"/>
          </a:p>
        </p:txBody>
      </p:sp>
      <p:sp>
        <p:nvSpPr>
          <p:cNvPr id="29" name="CuadroTexto 28">
            <a:extLst>
              <a:ext uri="{FF2B5EF4-FFF2-40B4-BE49-F238E27FC236}">
                <a16:creationId xmlns:a16="http://schemas.microsoft.com/office/drawing/2014/main" id="{1DC3EF42-06F6-4503-838B-0658230E6977}"/>
              </a:ext>
            </a:extLst>
          </p:cNvPr>
          <p:cNvSpPr txBox="1"/>
          <p:nvPr/>
        </p:nvSpPr>
        <p:spPr>
          <a:xfrm>
            <a:off x="4791345" y="855120"/>
            <a:ext cx="6595614" cy="338554"/>
          </a:xfrm>
          <a:prstGeom prst="rect">
            <a:avLst/>
          </a:prstGeom>
          <a:noFill/>
        </p:spPr>
        <p:txBody>
          <a:bodyPr wrap="square" rtlCol="0">
            <a:spAutoFit/>
          </a:bodyPr>
          <a:lstStyle/>
          <a:p>
            <a:pPr algn="ctr"/>
            <a:r>
              <a:rPr lang="es-EC" sz="1600" b="1" dirty="0"/>
              <a:t>Figura 3. </a:t>
            </a:r>
            <a:r>
              <a:rPr lang="es-EC" sz="1600" dirty="0"/>
              <a:t>Superficie de respuesta-Efectos</a:t>
            </a:r>
          </a:p>
        </p:txBody>
      </p:sp>
    </p:spTree>
    <p:extLst>
      <p:ext uri="{BB962C8B-B14F-4D97-AF65-F5344CB8AC3E}">
        <p14:creationId xmlns:p14="http://schemas.microsoft.com/office/powerpoint/2010/main" val="2002815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9C23A59-9FE0-4D49-90B3-897CE6B57679}"/>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29D86F43-9866-4BA0-BBBF-5BB03316724B}"/>
              </a:ext>
            </a:extLst>
          </p:cNvPr>
          <p:cNvSpPr txBox="1"/>
          <p:nvPr/>
        </p:nvSpPr>
        <p:spPr>
          <a:xfrm>
            <a:off x="326264" y="78812"/>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4" name="Rectángulo: esquinas redondeadas 3">
            <a:extLst>
              <a:ext uri="{FF2B5EF4-FFF2-40B4-BE49-F238E27FC236}">
                <a16:creationId xmlns:a16="http://schemas.microsoft.com/office/drawing/2014/main" id="{25B5D189-7D71-4C1D-8B9D-5678BE9D9698}"/>
              </a:ext>
            </a:extLst>
          </p:cNvPr>
          <p:cNvSpPr/>
          <p:nvPr/>
        </p:nvSpPr>
        <p:spPr>
          <a:xfrm>
            <a:off x="295710" y="687904"/>
            <a:ext cx="6442410"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Optimización del proceso y verificación del modelo</a:t>
            </a:r>
            <a:endParaRPr lang="es-EC" sz="2000" b="1" dirty="0">
              <a:solidFill>
                <a:schemeClr val="tx1">
                  <a:lumMod val="95000"/>
                  <a:lumOff val="5000"/>
                </a:schemeClr>
              </a:solidFill>
            </a:endParaRPr>
          </a:p>
        </p:txBody>
      </p:sp>
      <p:pic>
        <p:nvPicPr>
          <p:cNvPr id="5" name="Imagen 4" descr="Gr&amp;#225;fica de optimizaci&amp;#243;n">
            <a:extLst>
              <a:ext uri="{FF2B5EF4-FFF2-40B4-BE49-F238E27FC236}">
                <a16:creationId xmlns:a16="http://schemas.microsoft.com/office/drawing/2014/main" id="{4AD8C777-BB04-424F-956E-FC51E50144B7}"/>
              </a:ext>
            </a:extLst>
          </p:cNvPr>
          <p:cNvPicPr>
            <a:picLocks noChangeAspect="1"/>
          </p:cNvPicPr>
          <p:nvPr/>
        </p:nvPicPr>
        <p:blipFill rotWithShape="1">
          <a:blip r:embed="rId3">
            <a:extLst>
              <a:ext uri="{28A0092B-C50C-407E-A947-70E740481C1C}">
                <a14:useLocalDpi xmlns:a14="http://schemas.microsoft.com/office/drawing/2010/main" val="0"/>
              </a:ext>
            </a:extLst>
          </a:blip>
          <a:srcRect r="39590"/>
          <a:stretch/>
        </p:blipFill>
        <p:spPr bwMode="auto">
          <a:xfrm>
            <a:off x="7462389" y="1095416"/>
            <a:ext cx="4202348" cy="4637671"/>
          </a:xfrm>
          <a:prstGeom prst="rect">
            <a:avLst/>
          </a:prstGeom>
          <a:noFill/>
          <a:ln>
            <a:noFill/>
          </a:ln>
          <a:extLst>
            <a:ext uri="{53640926-AAD7-44D8-BBD7-CCE9431645EC}">
              <a14:shadowObscured xmlns:a14="http://schemas.microsoft.com/office/drawing/2010/main"/>
            </a:ext>
          </a:extLst>
        </p:spPr>
      </p:pic>
      <p:graphicFrame>
        <p:nvGraphicFramePr>
          <p:cNvPr id="6" name="Tabla 5">
            <a:extLst>
              <a:ext uri="{FF2B5EF4-FFF2-40B4-BE49-F238E27FC236}">
                <a16:creationId xmlns:a16="http://schemas.microsoft.com/office/drawing/2014/main" id="{162391EF-ED89-45C6-AAF3-94B54CD60A2C}"/>
              </a:ext>
            </a:extLst>
          </p:cNvPr>
          <p:cNvGraphicFramePr>
            <a:graphicFrameLocks noGrp="1"/>
          </p:cNvGraphicFramePr>
          <p:nvPr>
            <p:extLst>
              <p:ext uri="{D42A27DB-BD31-4B8C-83A1-F6EECF244321}">
                <p14:modId xmlns:p14="http://schemas.microsoft.com/office/powerpoint/2010/main" val="3758046286"/>
              </p:ext>
            </p:extLst>
          </p:nvPr>
        </p:nvGraphicFramePr>
        <p:xfrm>
          <a:off x="1423853" y="1339413"/>
          <a:ext cx="4417675" cy="1462280"/>
        </p:xfrm>
        <a:graphic>
          <a:graphicData uri="http://schemas.openxmlformats.org/drawingml/2006/table">
            <a:tbl>
              <a:tblPr firstRow="1" firstCol="1" bandRow="1">
                <a:tableStyleId>{7E9639D4-E3E2-4D34-9284-5A2195B3D0D7}</a:tableStyleId>
              </a:tblPr>
              <a:tblGrid>
                <a:gridCol w="2949548">
                  <a:extLst>
                    <a:ext uri="{9D8B030D-6E8A-4147-A177-3AD203B41FA5}">
                      <a16:colId xmlns:a16="http://schemas.microsoft.com/office/drawing/2014/main" val="567362471"/>
                    </a:ext>
                  </a:extLst>
                </a:gridCol>
                <a:gridCol w="1468127">
                  <a:extLst>
                    <a:ext uri="{9D8B030D-6E8A-4147-A177-3AD203B41FA5}">
                      <a16:colId xmlns:a16="http://schemas.microsoft.com/office/drawing/2014/main" val="2036492485"/>
                    </a:ext>
                  </a:extLst>
                </a:gridCol>
              </a:tblGrid>
              <a:tr h="401320">
                <a:tc>
                  <a:txBody>
                    <a:bodyPr/>
                    <a:lstStyle/>
                    <a:p>
                      <a:pPr algn="ctr">
                        <a:lnSpc>
                          <a:spcPct val="150000"/>
                        </a:lnSpc>
                        <a:spcAft>
                          <a:spcPts val="800"/>
                        </a:spcAft>
                      </a:pPr>
                      <a:r>
                        <a:rPr lang="es-EC" sz="1400" dirty="0">
                          <a:effectLst/>
                        </a:rPr>
                        <a:t>Variables independientes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Valor óptimo obtenido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9421643"/>
                  </a:ext>
                </a:extLst>
              </a:tr>
              <a:tr h="269875">
                <a:tc>
                  <a:txBody>
                    <a:bodyPr/>
                    <a:lstStyle/>
                    <a:p>
                      <a:pPr>
                        <a:lnSpc>
                          <a:spcPct val="150000"/>
                        </a:lnSpc>
                        <a:spcAft>
                          <a:spcPts val="800"/>
                        </a:spcAft>
                      </a:pPr>
                      <a:r>
                        <a:rPr lang="es-EC" sz="1400">
                          <a:effectLst/>
                        </a:rPr>
                        <a:t>Temperatura de entrada (°C)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185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141846222"/>
                  </a:ext>
                </a:extLst>
              </a:tr>
              <a:tr h="274955">
                <a:tc>
                  <a:txBody>
                    <a:bodyPr/>
                    <a:lstStyle/>
                    <a:p>
                      <a:pPr>
                        <a:lnSpc>
                          <a:spcPct val="150000"/>
                        </a:lnSpc>
                        <a:spcAft>
                          <a:spcPts val="800"/>
                        </a:spcAft>
                      </a:pPr>
                      <a:r>
                        <a:rPr lang="es-EC" sz="1400" dirty="0">
                          <a:effectLst/>
                        </a:rPr>
                        <a:t>Flujo de alimentación (</a:t>
                      </a:r>
                      <a:r>
                        <a:rPr lang="es-EC" sz="1400" dirty="0" err="1">
                          <a:effectLst/>
                        </a:rPr>
                        <a:t>mL</a:t>
                      </a:r>
                      <a:r>
                        <a:rPr lang="es-EC" sz="1400" dirty="0">
                          <a:effectLst/>
                        </a:rPr>
                        <a:t>/min)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43,14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047352319"/>
                  </a:ext>
                </a:extLst>
              </a:tr>
              <a:tr h="243205">
                <a:tc>
                  <a:txBody>
                    <a:bodyPr/>
                    <a:lstStyle/>
                    <a:p>
                      <a:pPr>
                        <a:lnSpc>
                          <a:spcPct val="150000"/>
                        </a:lnSpc>
                        <a:spcAft>
                          <a:spcPts val="800"/>
                        </a:spcAft>
                      </a:pPr>
                      <a:r>
                        <a:rPr lang="es-EC" sz="1400" dirty="0">
                          <a:effectLst/>
                        </a:rPr>
                        <a:t>Frecuencia del atomizador (rpm)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20000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80733661"/>
                  </a:ext>
                </a:extLst>
              </a:tr>
            </a:tbl>
          </a:graphicData>
        </a:graphic>
      </p:graphicFrame>
      <p:graphicFrame>
        <p:nvGraphicFramePr>
          <p:cNvPr id="7" name="Tabla 6">
            <a:extLst>
              <a:ext uri="{FF2B5EF4-FFF2-40B4-BE49-F238E27FC236}">
                <a16:creationId xmlns:a16="http://schemas.microsoft.com/office/drawing/2014/main" id="{261C1A72-935F-47B8-80F4-621AB4D6D413}"/>
              </a:ext>
            </a:extLst>
          </p:cNvPr>
          <p:cNvGraphicFramePr>
            <a:graphicFrameLocks noGrp="1"/>
          </p:cNvGraphicFramePr>
          <p:nvPr>
            <p:extLst>
              <p:ext uri="{D42A27DB-BD31-4B8C-83A1-F6EECF244321}">
                <p14:modId xmlns:p14="http://schemas.microsoft.com/office/powerpoint/2010/main" val="1478935459"/>
              </p:ext>
            </p:extLst>
          </p:nvPr>
        </p:nvGraphicFramePr>
        <p:xfrm>
          <a:off x="527263" y="3007221"/>
          <a:ext cx="6210856" cy="1827850"/>
        </p:xfrm>
        <a:graphic>
          <a:graphicData uri="http://schemas.openxmlformats.org/drawingml/2006/table">
            <a:tbl>
              <a:tblPr firstRow="1" firstCol="1" bandRow="1">
                <a:tableStyleId>{7E9639D4-E3E2-4D34-9284-5A2195B3D0D7}</a:tableStyleId>
              </a:tblPr>
              <a:tblGrid>
                <a:gridCol w="1538947">
                  <a:extLst>
                    <a:ext uri="{9D8B030D-6E8A-4147-A177-3AD203B41FA5}">
                      <a16:colId xmlns:a16="http://schemas.microsoft.com/office/drawing/2014/main" val="1091978516"/>
                    </a:ext>
                  </a:extLst>
                </a:gridCol>
                <a:gridCol w="1785267">
                  <a:extLst>
                    <a:ext uri="{9D8B030D-6E8A-4147-A177-3AD203B41FA5}">
                      <a16:colId xmlns:a16="http://schemas.microsoft.com/office/drawing/2014/main" val="1689664284"/>
                    </a:ext>
                  </a:extLst>
                </a:gridCol>
                <a:gridCol w="1538947">
                  <a:extLst>
                    <a:ext uri="{9D8B030D-6E8A-4147-A177-3AD203B41FA5}">
                      <a16:colId xmlns:a16="http://schemas.microsoft.com/office/drawing/2014/main" val="1261182868"/>
                    </a:ext>
                  </a:extLst>
                </a:gridCol>
                <a:gridCol w="1347695">
                  <a:extLst>
                    <a:ext uri="{9D8B030D-6E8A-4147-A177-3AD203B41FA5}">
                      <a16:colId xmlns:a16="http://schemas.microsoft.com/office/drawing/2014/main" val="1945028232"/>
                    </a:ext>
                  </a:extLst>
                </a:gridCol>
              </a:tblGrid>
              <a:tr h="0">
                <a:tc rowSpan="2">
                  <a:txBody>
                    <a:bodyPr/>
                    <a:lstStyle/>
                    <a:p>
                      <a:pPr algn="ctr">
                        <a:lnSpc>
                          <a:spcPct val="150000"/>
                        </a:lnSpc>
                        <a:spcAft>
                          <a:spcPts val="800"/>
                        </a:spcAft>
                      </a:pPr>
                      <a:r>
                        <a:rPr lang="es-EC" sz="1400" dirty="0">
                          <a:effectLst/>
                        </a:rPr>
                        <a:t>Variable de respuesta</a:t>
                      </a:r>
                    </a:p>
                  </a:txBody>
                  <a:tcPr marL="68580" marR="68580" marT="0" marB="0"/>
                </a:tc>
                <a:tc rowSpan="2">
                  <a:txBody>
                    <a:bodyPr/>
                    <a:lstStyle/>
                    <a:p>
                      <a:pPr indent="449580">
                        <a:lnSpc>
                          <a:spcPct val="200000"/>
                        </a:lnSpc>
                        <a:spcAft>
                          <a:spcPts val="800"/>
                        </a:spcAft>
                      </a:pPr>
                      <a:r>
                        <a:rPr lang="es-EC" sz="1400" dirty="0">
                          <a:effectLst/>
                        </a:rPr>
                        <a:t>Objetivo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800"/>
                        </a:spcAft>
                      </a:pPr>
                      <a:r>
                        <a:rPr lang="es-EC" sz="1400" dirty="0">
                          <a:effectLst/>
                        </a:rPr>
                        <a:t>Valores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val="666198066"/>
                  </a:ext>
                </a:extLst>
              </a:tr>
              <a:tr h="0">
                <a:tc vMerge="1">
                  <a:txBody>
                    <a:bodyPr/>
                    <a:lstStyle/>
                    <a:p>
                      <a:endParaRPr lang="es-EC"/>
                    </a:p>
                  </a:txBody>
                  <a:tcPr/>
                </a:tc>
                <a:tc vMerge="1">
                  <a:txBody>
                    <a:bodyPr/>
                    <a:lstStyle/>
                    <a:p>
                      <a:endParaRPr lang="es-EC"/>
                    </a:p>
                  </a:txBody>
                  <a:tcPr/>
                </a:tc>
                <a:tc>
                  <a:txBody>
                    <a:bodyPr/>
                    <a:lstStyle/>
                    <a:p>
                      <a:pPr algn="ctr">
                        <a:lnSpc>
                          <a:spcPct val="200000"/>
                        </a:lnSpc>
                        <a:spcAft>
                          <a:spcPts val="800"/>
                        </a:spcAft>
                      </a:pPr>
                      <a:r>
                        <a:rPr lang="es-EC" sz="1400">
                          <a:effectLst/>
                        </a:rPr>
                        <a:t>Experimental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effectLst/>
                          <a:latin typeface="+mj-lt"/>
                          <a:ea typeface="Calibri" panose="020F0502020204030204" pitchFamily="34" charset="0"/>
                          <a:cs typeface="Times New Roman" panose="02020603050405020304" pitchFamily="18" charset="0"/>
                        </a:rPr>
                        <a:t>Teórico</a:t>
                      </a:r>
                    </a:p>
                  </a:txBody>
                  <a:tcPr marL="68580" marR="68580" marT="0" marB="0"/>
                </a:tc>
                <a:extLst>
                  <a:ext uri="{0D108BD9-81ED-4DB2-BD59-A6C34878D82A}">
                    <a16:rowId xmlns:a16="http://schemas.microsoft.com/office/drawing/2014/main" val="3604377993"/>
                  </a:ext>
                </a:extLst>
              </a:tr>
              <a:tr h="0">
                <a:tc>
                  <a:txBody>
                    <a:bodyPr/>
                    <a:lstStyle/>
                    <a:p>
                      <a:pPr algn="just">
                        <a:lnSpc>
                          <a:spcPct val="200000"/>
                        </a:lnSpc>
                        <a:spcAft>
                          <a:spcPts val="800"/>
                        </a:spcAft>
                      </a:pPr>
                      <a:r>
                        <a:rPr lang="es-EC" sz="1400">
                          <a:effectLst/>
                        </a:rPr>
                        <a:t>Eficiencia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a:effectLst/>
                        </a:rPr>
                        <a:t>Maximizar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effectLst/>
                        </a:rPr>
                        <a:t>85,83±0,24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200000"/>
                        </a:lnSpc>
                        <a:spcAft>
                          <a:spcPts val="800"/>
                        </a:spcAft>
                      </a:pPr>
                      <a:r>
                        <a:rPr lang="es-EC" sz="1400">
                          <a:effectLst/>
                        </a:rPr>
                        <a:t>85,23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8269832"/>
                  </a:ext>
                </a:extLst>
              </a:tr>
              <a:tr h="0">
                <a:tc>
                  <a:txBody>
                    <a:bodyPr/>
                    <a:lstStyle/>
                    <a:p>
                      <a:pPr algn="just">
                        <a:lnSpc>
                          <a:spcPct val="200000"/>
                        </a:lnSpc>
                        <a:spcAft>
                          <a:spcPts val="800"/>
                        </a:spcAft>
                      </a:pPr>
                      <a:r>
                        <a:rPr lang="es-EC" sz="1400">
                          <a:effectLst/>
                        </a:rPr>
                        <a:t>Rendimiento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a:effectLst/>
                        </a:rPr>
                        <a:t>Maximizar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effectLst/>
                        </a:rPr>
                        <a:t>78,69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200000"/>
                        </a:lnSpc>
                        <a:spcAft>
                          <a:spcPts val="800"/>
                        </a:spcAft>
                      </a:pPr>
                      <a:r>
                        <a:rPr lang="es-EC" sz="1400">
                          <a:effectLst/>
                        </a:rPr>
                        <a:t>78,01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455991"/>
                  </a:ext>
                </a:extLst>
              </a:tr>
              <a:tr h="0">
                <a:tc>
                  <a:txBody>
                    <a:bodyPr/>
                    <a:lstStyle/>
                    <a:p>
                      <a:pPr algn="just">
                        <a:lnSpc>
                          <a:spcPct val="200000"/>
                        </a:lnSpc>
                        <a:spcAft>
                          <a:spcPts val="800"/>
                        </a:spcAft>
                      </a:pPr>
                      <a:r>
                        <a:rPr lang="es-EC" sz="1400">
                          <a:effectLst/>
                        </a:rPr>
                        <a:t>Humedad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a:effectLst/>
                        </a:rPr>
                        <a:t>Minimizar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effectLst/>
                        </a:rPr>
                        <a:t>2,31±0,07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200000"/>
                        </a:lnSpc>
                        <a:spcAft>
                          <a:spcPts val="800"/>
                        </a:spcAft>
                      </a:pPr>
                      <a:r>
                        <a:rPr lang="es-EC" sz="1400" dirty="0">
                          <a:effectLst/>
                        </a:rPr>
                        <a:t>2,58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5422626"/>
                  </a:ext>
                </a:extLst>
              </a:tr>
            </a:tbl>
          </a:graphicData>
        </a:graphic>
      </p:graphicFrame>
      <p:sp>
        <p:nvSpPr>
          <p:cNvPr id="10" name="CuadroTexto 9">
            <a:extLst>
              <a:ext uri="{FF2B5EF4-FFF2-40B4-BE49-F238E27FC236}">
                <a16:creationId xmlns:a16="http://schemas.microsoft.com/office/drawing/2014/main" id="{8CCA436F-6AD4-4C41-9C3E-7D9DBE85CF1D}"/>
              </a:ext>
            </a:extLst>
          </p:cNvPr>
          <p:cNvSpPr txBox="1"/>
          <p:nvPr/>
        </p:nvSpPr>
        <p:spPr>
          <a:xfrm>
            <a:off x="4374347" y="4908375"/>
            <a:ext cx="2203555" cy="523220"/>
          </a:xfrm>
          <a:prstGeom prst="rect">
            <a:avLst/>
          </a:prstGeom>
          <a:noFill/>
        </p:spPr>
        <p:txBody>
          <a:bodyPr wrap="square" rtlCol="0">
            <a:spAutoFit/>
          </a:bodyPr>
          <a:lstStyle/>
          <a:p>
            <a:pPr algn="ctr"/>
            <a:r>
              <a:rPr lang="es-EC" sz="1400" dirty="0">
                <a:solidFill>
                  <a:schemeClr val="accent2"/>
                </a:solidFill>
              </a:rPr>
              <a:t>Línea roja </a:t>
            </a:r>
            <a:r>
              <a:rPr lang="es-EC" sz="1400" dirty="0"/>
              <a:t>-&gt; Valor óptimo del factor </a:t>
            </a:r>
          </a:p>
        </p:txBody>
      </p:sp>
      <p:sp>
        <p:nvSpPr>
          <p:cNvPr id="11" name="CuadroTexto 10">
            <a:extLst>
              <a:ext uri="{FF2B5EF4-FFF2-40B4-BE49-F238E27FC236}">
                <a16:creationId xmlns:a16="http://schemas.microsoft.com/office/drawing/2014/main" id="{32E25974-D686-4EEB-BCCB-7D065AA7DAA1}"/>
              </a:ext>
            </a:extLst>
          </p:cNvPr>
          <p:cNvSpPr txBox="1"/>
          <p:nvPr/>
        </p:nvSpPr>
        <p:spPr>
          <a:xfrm>
            <a:off x="4214128" y="5426409"/>
            <a:ext cx="2523991" cy="738664"/>
          </a:xfrm>
          <a:prstGeom prst="rect">
            <a:avLst/>
          </a:prstGeom>
          <a:noFill/>
        </p:spPr>
        <p:txBody>
          <a:bodyPr wrap="square" rtlCol="0">
            <a:spAutoFit/>
          </a:bodyPr>
          <a:lstStyle/>
          <a:p>
            <a:pPr algn="ctr"/>
            <a:r>
              <a:rPr lang="es-EC" sz="1400" dirty="0">
                <a:solidFill>
                  <a:schemeClr val="tx2">
                    <a:lumMod val="75000"/>
                  </a:schemeClr>
                </a:solidFill>
              </a:rPr>
              <a:t>Línea azul </a:t>
            </a:r>
            <a:r>
              <a:rPr lang="es-EC" sz="1400" dirty="0"/>
              <a:t>-&gt; Valor de variable respuesta obtenida de la optimización </a:t>
            </a:r>
          </a:p>
        </p:txBody>
      </p:sp>
      <p:cxnSp>
        <p:nvCxnSpPr>
          <p:cNvPr id="13" name="Conector recto 12">
            <a:extLst>
              <a:ext uri="{FF2B5EF4-FFF2-40B4-BE49-F238E27FC236}">
                <a16:creationId xmlns:a16="http://schemas.microsoft.com/office/drawing/2014/main" id="{CD6FB2A4-1D7D-4051-A12B-D997A4BD5CB7}"/>
              </a:ext>
            </a:extLst>
          </p:cNvPr>
          <p:cNvCxnSpPr/>
          <p:nvPr/>
        </p:nvCxnSpPr>
        <p:spPr>
          <a:xfrm>
            <a:off x="4012442" y="4908375"/>
            <a:ext cx="0" cy="125669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3544EBE8-7954-4A77-BF03-500E831EA42F}"/>
              </a:ext>
            </a:extLst>
          </p:cNvPr>
          <p:cNvSpPr/>
          <p:nvPr/>
        </p:nvSpPr>
        <p:spPr>
          <a:xfrm>
            <a:off x="406372" y="5049672"/>
            <a:ext cx="3324265" cy="9689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500" dirty="0"/>
              <a:t>Valores experimentales cercanos al teórico, lo que demuestra precisión en el modelo de superficie </a:t>
            </a:r>
          </a:p>
        </p:txBody>
      </p:sp>
      <p:sp>
        <p:nvSpPr>
          <p:cNvPr id="15" name="CuadroTexto 14">
            <a:extLst>
              <a:ext uri="{FF2B5EF4-FFF2-40B4-BE49-F238E27FC236}">
                <a16:creationId xmlns:a16="http://schemas.microsoft.com/office/drawing/2014/main" id="{E52BCEEC-1922-42B8-8B60-4998EB9F68D2}"/>
              </a:ext>
            </a:extLst>
          </p:cNvPr>
          <p:cNvSpPr txBox="1"/>
          <p:nvPr/>
        </p:nvSpPr>
        <p:spPr>
          <a:xfrm>
            <a:off x="122827" y="95530"/>
            <a:ext cx="441146" cy="369332"/>
          </a:xfrm>
          <a:prstGeom prst="rect">
            <a:avLst/>
          </a:prstGeom>
          <a:noFill/>
        </p:spPr>
        <p:txBody>
          <a:bodyPr wrap="none" rtlCol="0">
            <a:spAutoFit/>
          </a:bodyPr>
          <a:lstStyle/>
          <a:p>
            <a:r>
              <a:rPr lang="es-ES" dirty="0"/>
              <a:t>22</a:t>
            </a:r>
            <a:endParaRPr lang="es-EC" dirty="0"/>
          </a:p>
        </p:txBody>
      </p:sp>
      <p:sp>
        <p:nvSpPr>
          <p:cNvPr id="16" name="CuadroTexto 15">
            <a:extLst>
              <a:ext uri="{FF2B5EF4-FFF2-40B4-BE49-F238E27FC236}">
                <a16:creationId xmlns:a16="http://schemas.microsoft.com/office/drawing/2014/main" id="{D4E18C97-E516-40C0-B497-A0739EA87A9A}"/>
              </a:ext>
            </a:extLst>
          </p:cNvPr>
          <p:cNvSpPr txBox="1"/>
          <p:nvPr/>
        </p:nvSpPr>
        <p:spPr>
          <a:xfrm>
            <a:off x="5596386" y="700081"/>
            <a:ext cx="6595614" cy="338554"/>
          </a:xfrm>
          <a:prstGeom prst="rect">
            <a:avLst/>
          </a:prstGeom>
          <a:noFill/>
        </p:spPr>
        <p:txBody>
          <a:bodyPr wrap="square" rtlCol="0">
            <a:spAutoFit/>
          </a:bodyPr>
          <a:lstStyle/>
          <a:p>
            <a:pPr algn="ctr"/>
            <a:r>
              <a:rPr lang="es-EC" sz="1600" b="1" dirty="0"/>
              <a:t>Figura 4. </a:t>
            </a:r>
            <a:r>
              <a:rPr lang="es-EC" sz="1600" dirty="0"/>
              <a:t>Perfiles de predicción </a:t>
            </a:r>
          </a:p>
        </p:txBody>
      </p:sp>
    </p:spTree>
    <p:extLst>
      <p:ext uri="{BB962C8B-B14F-4D97-AF65-F5344CB8AC3E}">
        <p14:creationId xmlns:p14="http://schemas.microsoft.com/office/powerpoint/2010/main" val="316508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F7D467-57B1-4AAB-8D1A-BE2B7FE5C37E}"/>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DD7C4CBB-451D-43B2-BD15-15FF0474CE15}"/>
              </a:ext>
            </a:extLst>
          </p:cNvPr>
          <p:cNvSpPr txBox="1"/>
          <p:nvPr/>
        </p:nvSpPr>
        <p:spPr>
          <a:xfrm>
            <a:off x="326264" y="78812"/>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4" name="Rectángulo: esquinas redondeadas 3">
            <a:extLst>
              <a:ext uri="{FF2B5EF4-FFF2-40B4-BE49-F238E27FC236}">
                <a16:creationId xmlns:a16="http://schemas.microsoft.com/office/drawing/2014/main" id="{13D64A04-DACD-40C9-A510-D8EE119764CB}"/>
              </a:ext>
            </a:extLst>
          </p:cNvPr>
          <p:cNvSpPr/>
          <p:nvPr/>
        </p:nvSpPr>
        <p:spPr>
          <a:xfrm>
            <a:off x="295709" y="687904"/>
            <a:ext cx="8916529"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Análisis de propiedades físicas del </a:t>
            </a:r>
            <a:r>
              <a:rPr lang="es-ES" sz="2000" b="1" dirty="0" err="1">
                <a:solidFill>
                  <a:schemeClr val="tx1">
                    <a:lumMod val="95000"/>
                    <a:lumOff val="5000"/>
                  </a:schemeClr>
                </a:solidFill>
              </a:rPr>
              <a:t>microencapsulado</a:t>
            </a:r>
            <a:r>
              <a:rPr lang="es-ES" sz="2000" b="1" dirty="0">
                <a:solidFill>
                  <a:schemeClr val="tx1">
                    <a:lumMod val="95000"/>
                    <a:lumOff val="5000"/>
                  </a:schemeClr>
                </a:solidFill>
              </a:rPr>
              <a:t> </a:t>
            </a:r>
            <a:r>
              <a:rPr lang="es-ES" sz="2000" b="1" u="sng" dirty="0">
                <a:solidFill>
                  <a:schemeClr val="tx1">
                    <a:lumMod val="95000"/>
                    <a:lumOff val="5000"/>
                  </a:schemeClr>
                </a:solidFill>
              </a:rPr>
              <a:t>optimizado</a:t>
            </a:r>
            <a:r>
              <a:rPr lang="es-ES" sz="2000" b="1" dirty="0">
                <a:solidFill>
                  <a:schemeClr val="tx1">
                    <a:lumMod val="95000"/>
                    <a:lumOff val="5000"/>
                  </a:schemeClr>
                </a:solidFill>
              </a:rPr>
              <a:t> </a:t>
            </a:r>
            <a:endParaRPr lang="es-EC" sz="2000" b="1" dirty="0">
              <a:solidFill>
                <a:schemeClr val="tx1">
                  <a:lumMod val="95000"/>
                  <a:lumOff val="5000"/>
                </a:schemeClr>
              </a:solidFill>
            </a:endParaRPr>
          </a:p>
        </p:txBody>
      </p:sp>
      <p:graphicFrame>
        <p:nvGraphicFramePr>
          <p:cNvPr id="5" name="Tabla 4">
            <a:extLst>
              <a:ext uri="{FF2B5EF4-FFF2-40B4-BE49-F238E27FC236}">
                <a16:creationId xmlns:a16="http://schemas.microsoft.com/office/drawing/2014/main" id="{FF0A2776-C55E-4049-B17B-60805360CD48}"/>
              </a:ext>
            </a:extLst>
          </p:cNvPr>
          <p:cNvGraphicFramePr>
            <a:graphicFrameLocks noGrp="1"/>
          </p:cNvGraphicFramePr>
          <p:nvPr>
            <p:extLst>
              <p:ext uri="{D42A27DB-BD31-4B8C-83A1-F6EECF244321}">
                <p14:modId xmlns:p14="http://schemas.microsoft.com/office/powerpoint/2010/main" val="1656514093"/>
              </p:ext>
            </p:extLst>
          </p:nvPr>
        </p:nvGraphicFramePr>
        <p:xfrm>
          <a:off x="420850" y="2802474"/>
          <a:ext cx="4122069" cy="954914"/>
        </p:xfrm>
        <a:graphic>
          <a:graphicData uri="http://schemas.openxmlformats.org/drawingml/2006/table">
            <a:tbl>
              <a:tblPr firstRow="1" firstCol="1" bandRow="1">
                <a:tableStyleId>{7E9639D4-E3E2-4D34-9284-5A2195B3D0D7}</a:tableStyleId>
              </a:tblPr>
              <a:tblGrid>
                <a:gridCol w="2059618">
                  <a:extLst>
                    <a:ext uri="{9D8B030D-6E8A-4147-A177-3AD203B41FA5}">
                      <a16:colId xmlns:a16="http://schemas.microsoft.com/office/drawing/2014/main" val="1222098349"/>
                    </a:ext>
                  </a:extLst>
                </a:gridCol>
                <a:gridCol w="2062451">
                  <a:extLst>
                    <a:ext uri="{9D8B030D-6E8A-4147-A177-3AD203B41FA5}">
                      <a16:colId xmlns:a16="http://schemas.microsoft.com/office/drawing/2014/main" val="289806418"/>
                    </a:ext>
                  </a:extLst>
                </a:gridCol>
              </a:tblGrid>
              <a:tr h="494030">
                <a:tc>
                  <a:txBody>
                    <a:bodyPr/>
                    <a:lstStyle/>
                    <a:p>
                      <a:pPr algn="ctr">
                        <a:lnSpc>
                          <a:spcPct val="150000"/>
                        </a:lnSpc>
                        <a:spcAft>
                          <a:spcPts val="800"/>
                        </a:spcAft>
                      </a:pPr>
                      <a:r>
                        <a:rPr lang="es-EC" sz="1500" dirty="0">
                          <a:effectLst/>
                        </a:rPr>
                        <a:t>Densidad aparente (g/cm</a:t>
                      </a:r>
                      <a:r>
                        <a:rPr lang="es-EC" sz="1500" baseline="30000" dirty="0">
                          <a:effectLst/>
                        </a:rPr>
                        <a:t>3</a:t>
                      </a:r>
                      <a:r>
                        <a:rPr lang="es-EC" sz="1500" dirty="0">
                          <a:effectLst/>
                        </a:rPr>
                        <a:t>)</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500" dirty="0">
                          <a:effectLst/>
                        </a:rPr>
                        <a:t>Densidad empacada (g/cm</a:t>
                      </a:r>
                      <a:r>
                        <a:rPr lang="es-EC" sz="1500" baseline="30000" dirty="0">
                          <a:effectLst/>
                        </a:rPr>
                        <a:t>3</a:t>
                      </a:r>
                      <a:r>
                        <a:rPr lang="es-EC" sz="1500" dirty="0">
                          <a:effectLst/>
                        </a:rPr>
                        <a:t>)</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8280138"/>
                  </a:ext>
                </a:extLst>
              </a:tr>
              <a:tr h="247015">
                <a:tc>
                  <a:txBody>
                    <a:bodyPr/>
                    <a:lstStyle/>
                    <a:p>
                      <a:pPr algn="ctr">
                        <a:lnSpc>
                          <a:spcPct val="150000"/>
                        </a:lnSpc>
                        <a:spcAft>
                          <a:spcPts val="800"/>
                        </a:spcAft>
                      </a:pPr>
                      <a:r>
                        <a:rPr lang="es-EC" sz="1500" b="0">
                          <a:effectLst/>
                        </a:rPr>
                        <a:t>0,416±0,00</a:t>
                      </a:r>
                      <a:endParaRPr lang="es-EC"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500" b="0" dirty="0">
                          <a:effectLst/>
                        </a:rPr>
                        <a:t>0,476±0,00</a:t>
                      </a:r>
                      <a:endParaRPr lang="es-EC"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6359585"/>
                  </a:ext>
                </a:extLst>
              </a:tr>
            </a:tbl>
          </a:graphicData>
        </a:graphic>
      </p:graphicFrame>
      <p:sp>
        <p:nvSpPr>
          <p:cNvPr id="6" name="Rectángulo: esquinas redondeadas 5">
            <a:extLst>
              <a:ext uri="{FF2B5EF4-FFF2-40B4-BE49-F238E27FC236}">
                <a16:creationId xmlns:a16="http://schemas.microsoft.com/office/drawing/2014/main" id="{1A9639C8-8410-4CD9-9610-0B5155C3DAB9}"/>
              </a:ext>
            </a:extLst>
          </p:cNvPr>
          <p:cNvSpPr/>
          <p:nvPr/>
        </p:nvSpPr>
        <p:spPr>
          <a:xfrm>
            <a:off x="912162" y="1698874"/>
            <a:ext cx="3917360" cy="8530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Fundamental para las condiciones de almacenamiento, procesamiento, envasado y distribución. </a:t>
            </a:r>
          </a:p>
        </p:txBody>
      </p:sp>
      <p:sp>
        <p:nvSpPr>
          <p:cNvPr id="7" name="CuadroTexto 6">
            <a:extLst>
              <a:ext uri="{FF2B5EF4-FFF2-40B4-BE49-F238E27FC236}">
                <a16:creationId xmlns:a16="http://schemas.microsoft.com/office/drawing/2014/main" id="{E8AE3CA0-1197-4242-9684-8755E9BEEC9B}"/>
              </a:ext>
            </a:extLst>
          </p:cNvPr>
          <p:cNvSpPr txBox="1"/>
          <p:nvPr/>
        </p:nvSpPr>
        <p:spPr>
          <a:xfrm>
            <a:off x="-192854" y="1231714"/>
            <a:ext cx="4459459" cy="369332"/>
          </a:xfrm>
          <a:prstGeom prst="rect">
            <a:avLst/>
          </a:prstGeom>
          <a:noFill/>
        </p:spPr>
        <p:txBody>
          <a:bodyPr wrap="square" rtlCol="0">
            <a:spAutoFit/>
          </a:bodyPr>
          <a:lstStyle/>
          <a:p>
            <a:pPr algn="ctr"/>
            <a:r>
              <a:rPr lang="es-EC" b="1" u="sng" dirty="0"/>
              <a:t>Densidad aparente y empacada </a:t>
            </a:r>
          </a:p>
        </p:txBody>
      </p:sp>
      <p:sp>
        <p:nvSpPr>
          <p:cNvPr id="8" name="Cerrar llave 7">
            <a:extLst>
              <a:ext uri="{FF2B5EF4-FFF2-40B4-BE49-F238E27FC236}">
                <a16:creationId xmlns:a16="http://schemas.microsoft.com/office/drawing/2014/main" id="{8EFA531B-998C-45C0-8339-A17BB6E89AC7}"/>
              </a:ext>
            </a:extLst>
          </p:cNvPr>
          <p:cNvSpPr/>
          <p:nvPr/>
        </p:nvSpPr>
        <p:spPr>
          <a:xfrm>
            <a:off x="4829522" y="2802474"/>
            <a:ext cx="45719" cy="10871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CuadroTexto 8">
            <a:extLst>
              <a:ext uri="{FF2B5EF4-FFF2-40B4-BE49-F238E27FC236}">
                <a16:creationId xmlns:a16="http://schemas.microsoft.com/office/drawing/2014/main" id="{31A86595-1E97-4E5A-B79C-4621D0236A95}"/>
              </a:ext>
            </a:extLst>
          </p:cNvPr>
          <p:cNvSpPr txBox="1"/>
          <p:nvPr/>
        </p:nvSpPr>
        <p:spPr>
          <a:xfrm>
            <a:off x="4886574" y="3122222"/>
            <a:ext cx="1277438" cy="523220"/>
          </a:xfrm>
          <a:prstGeom prst="rect">
            <a:avLst/>
          </a:prstGeom>
          <a:noFill/>
        </p:spPr>
        <p:txBody>
          <a:bodyPr wrap="square" rtlCol="0">
            <a:spAutoFit/>
          </a:bodyPr>
          <a:lstStyle/>
          <a:p>
            <a:pPr algn="ctr"/>
            <a:r>
              <a:rPr lang="es-EC" sz="1400" dirty="0"/>
              <a:t>Rango </a:t>
            </a:r>
          </a:p>
          <a:p>
            <a:pPr algn="ctr"/>
            <a:r>
              <a:rPr lang="es-EC" sz="1400" dirty="0"/>
              <a:t>0,3-0,8 </a:t>
            </a:r>
            <a:r>
              <a:rPr lang="es-EC" sz="1400" dirty="0">
                <a:effectLst/>
              </a:rPr>
              <a:t>g/cm</a:t>
            </a:r>
            <a:r>
              <a:rPr lang="es-EC" sz="1400" baseline="30000" dirty="0">
                <a:effectLst/>
              </a:rPr>
              <a:t>3</a:t>
            </a:r>
            <a:endParaRPr lang="es-EC" sz="1400" dirty="0"/>
          </a:p>
        </p:txBody>
      </p:sp>
      <p:sp>
        <p:nvSpPr>
          <p:cNvPr id="10" name="CuadroTexto 9">
            <a:extLst>
              <a:ext uri="{FF2B5EF4-FFF2-40B4-BE49-F238E27FC236}">
                <a16:creationId xmlns:a16="http://schemas.microsoft.com/office/drawing/2014/main" id="{5E105836-3C9A-4739-8391-C1B3CC8A99AD}"/>
              </a:ext>
            </a:extLst>
          </p:cNvPr>
          <p:cNvSpPr txBox="1"/>
          <p:nvPr/>
        </p:nvSpPr>
        <p:spPr>
          <a:xfrm>
            <a:off x="627482" y="6413730"/>
            <a:ext cx="5601405" cy="276999"/>
          </a:xfrm>
          <a:prstGeom prst="rect">
            <a:avLst/>
          </a:prstGeom>
          <a:noFill/>
        </p:spPr>
        <p:txBody>
          <a:bodyPr wrap="none" rtlCol="0">
            <a:spAutoFit/>
          </a:bodyPr>
          <a:lstStyle/>
          <a:p>
            <a:r>
              <a:rPr lang="en-US" sz="1200" dirty="0"/>
              <a:t>(</a:t>
            </a:r>
            <a:r>
              <a:rPr lang="en-US" sz="1200" dirty="0" err="1"/>
              <a:t>Erbay</a:t>
            </a:r>
            <a:r>
              <a:rPr lang="en-US" sz="1200" dirty="0"/>
              <a:t>, 2015), (</a:t>
            </a:r>
            <a:r>
              <a:rPr lang="en-US" sz="1200" dirty="0" err="1"/>
              <a:t>Tonon</a:t>
            </a:r>
            <a:r>
              <a:rPr lang="en-US" sz="1200" dirty="0"/>
              <a:t> et al., 2011) (Burhan et al., 2019) (Pugliese et al., 2017)</a:t>
            </a:r>
          </a:p>
        </p:txBody>
      </p:sp>
      <p:sp>
        <p:nvSpPr>
          <p:cNvPr id="11" name="Rectángulo: esquinas redondeadas 10">
            <a:extLst>
              <a:ext uri="{FF2B5EF4-FFF2-40B4-BE49-F238E27FC236}">
                <a16:creationId xmlns:a16="http://schemas.microsoft.com/office/drawing/2014/main" id="{6D1FBA10-0ACD-4762-A570-8CF732DA3175}"/>
              </a:ext>
            </a:extLst>
          </p:cNvPr>
          <p:cNvSpPr/>
          <p:nvPr/>
        </p:nvSpPr>
        <p:spPr>
          <a:xfrm>
            <a:off x="1131207" y="4007914"/>
            <a:ext cx="3324265" cy="8141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500" dirty="0"/>
              <a:t>Suficientemente alta densidad, evitó el exceso de aire ocluido dentro del polvo</a:t>
            </a:r>
          </a:p>
        </p:txBody>
      </p:sp>
      <p:sp>
        <p:nvSpPr>
          <p:cNvPr id="12" name="Rectángulo: esquinas redondeadas 11">
            <a:extLst>
              <a:ext uri="{FF2B5EF4-FFF2-40B4-BE49-F238E27FC236}">
                <a16:creationId xmlns:a16="http://schemas.microsoft.com/office/drawing/2014/main" id="{14B96584-A5EC-48D8-BA1D-9FF9E9D042BF}"/>
              </a:ext>
            </a:extLst>
          </p:cNvPr>
          <p:cNvSpPr/>
          <p:nvPr/>
        </p:nvSpPr>
        <p:spPr>
          <a:xfrm>
            <a:off x="1168041" y="5208290"/>
            <a:ext cx="3324265" cy="6673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500" dirty="0"/>
              <a:t>Alto contenido de sólidos. </a:t>
            </a:r>
          </a:p>
        </p:txBody>
      </p:sp>
      <p:cxnSp>
        <p:nvCxnSpPr>
          <p:cNvPr id="14" name="Conector recto 13">
            <a:extLst>
              <a:ext uri="{FF2B5EF4-FFF2-40B4-BE49-F238E27FC236}">
                <a16:creationId xmlns:a16="http://schemas.microsoft.com/office/drawing/2014/main" id="{08285524-976B-4DBE-8E25-D121BDEC8BB9}"/>
              </a:ext>
            </a:extLst>
          </p:cNvPr>
          <p:cNvCxnSpPr/>
          <p:nvPr/>
        </p:nvCxnSpPr>
        <p:spPr>
          <a:xfrm>
            <a:off x="6277969" y="1258791"/>
            <a:ext cx="0" cy="4773301"/>
          </a:xfrm>
          <a:prstGeom prst="line">
            <a:avLst/>
          </a:prstGeom>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DA1A070F-6A40-4FC5-858C-FC1DF35259A2}"/>
              </a:ext>
            </a:extLst>
          </p:cNvPr>
          <p:cNvSpPr txBox="1"/>
          <p:nvPr/>
        </p:nvSpPr>
        <p:spPr>
          <a:xfrm>
            <a:off x="6496334" y="1231714"/>
            <a:ext cx="4459459" cy="369332"/>
          </a:xfrm>
          <a:prstGeom prst="rect">
            <a:avLst/>
          </a:prstGeom>
          <a:noFill/>
        </p:spPr>
        <p:txBody>
          <a:bodyPr wrap="square" rtlCol="0">
            <a:spAutoFit/>
          </a:bodyPr>
          <a:lstStyle/>
          <a:p>
            <a:pPr algn="ctr"/>
            <a:r>
              <a:rPr lang="es-EC" b="1" u="sng" dirty="0"/>
              <a:t>Índice de Carl y Relación de </a:t>
            </a:r>
            <a:r>
              <a:rPr lang="es-EC" b="1" u="sng" dirty="0" err="1"/>
              <a:t>Hausner</a:t>
            </a:r>
            <a:endParaRPr lang="es-EC" b="1" u="sng" dirty="0"/>
          </a:p>
        </p:txBody>
      </p:sp>
      <p:sp>
        <p:nvSpPr>
          <p:cNvPr id="16" name="Rectángulo: esquinas redondeadas 15">
            <a:extLst>
              <a:ext uri="{FF2B5EF4-FFF2-40B4-BE49-F238E27FC236}">
                <a16:creationId xmlns:a16="http://schemas.microsoft.com/office/drawing/2014/main" id="{C32042CB-81C7-4B16-AB8D-02DED5CC041B}"/>
              </a:ext>
            </a:extLst>
          </p:cNvPr>
          <p:cNvSpPr/>
          <p:nvPr/>
        </p:nvSpPr>
        <p:spPr>
          <a:xfrm>
            <a:off x="7031383" y="1732790"/>
            <a:ext cx="3917360" cy="8530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Indicadores de fluidez. Afecta llenado y vaciado de bolsas, dosificación y la mezcla de polvos. </a:t>
            </a:r>
          </a:p>
        </p:txBody>
      </p:sp>
      <p:graphicFrame>
        <p:nvGraphicFramePr>
          <p:cNvPr id="17" name="Tabla 16">
            <a:extLst>
              <a:ext uri="{FF2B5EF4-FFF2-40B4-BE49-F238E27FC236}">
                <a16:creationId xmlns:a16="http://schemas.microsoft.com/office/drawing/2014/main" id="{5B0F91E3-34D6-4FB7-933A-0EAA63CFC272}"/>
              </a:ext>
            </a:extLst>
          </p:cNvPr>
          <p:cNvGraphicFramePr>
            <a:graphicFrameLocks noGrp="1"/>
          </p:cNvGraphicFramePr>
          <p:nvPr>
            <p:extLst>
              <p:ext uri="{D42A27DB-BD31-4B8C-83A1-F6EECF244321}">
                <p14:modId xmlns:p14="http://schemas.microsoft.com/office/powerpoint/2010/main" val="2763469382"/>
              </p:ext>
            </p:extLst>
          </p:nvPr>
        </p:nvGraphicFramePr>
        <p:xfrm>
          <a:off x="6610291" y="2882810"/>
          <a:ext cx="4039738" cy="779590"/>
        </p:xfrm>
        <a:graphic>
          <a:graphicData uri="http://schemas.openxmlformats.org/drawingml/2006/table">
            <a:tbl>
              <a:tblPr firstRow="1" firstCol="1" bandRow="1">
                <a:tableStyleId>{7E9639D4-E3E2-4D34-9284-5A2195B3D0D7}</a:tableStyleId>
              </a:tblPr>
              <a:tblGrid>
                <a:gridCol w="1935218">
                  <a:extLst>
                    <a:ext uri="{9D8B030D-6E8A-4147-A177-3AD203B41FA5}">
                      <a16:colId xmlns:a16="http://schemas.microsoft.com/office/drawing/2014/main" val="2131316210"/>
                    </a:ext>
                  </a:extLst>
                </a:gridCol>
                <a:gridCol w="2104520">
                  <a:extLst>
                    <a:ext uri="{9D8B030D-6E8A-4147-A177-3AD203B41FA5}">
                      <a16:colId xmlns:a16="http://schemas.microsoft.com/office/drawing/2014/main" val="605080545"/>
                    </a:ext>
                  </a:extLst>
                </a:gridCol>
              </a:tblGrid>
              <a:tr h="494030">
                <a:tc>
                  <a:txBody>
                    <a:bodyPr/>
                    <a:lstStyle/>
                    <a:p>
                      <a:pPr algn="ctr">
                        <a:lnSpc>
                          <a:spcPct val="150000"/>
                        </a:lnSpc>
                        <a:spcAft>
                          <a:spcPts val="800"/>
                        </a:spcAft>
                      </a:pPr>
                      <a:r>
                        <a:rPr lang="es-EC" sz="1400" dirty="0">
                          <a:effectLst/>
                        </a:rPr>
                        <a:t>Índice de Carl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Relación de </a:t>
                      </a:r>
                      <a:r>
                        <a:rPr lang="es-EC" sz="1400" dirty="0" err="1">
                          <a:effectLst/>
                        </a:rPr>
                        <a:t>Hausner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8490439"/>
                  </a:ext>
                </a:extLst>
              </a:tr>
              <a:tr h="247015">
                <a:tc>
                  <a:txBody>
                    <a:bodyPr/>
                    <a:lstStyle/>
                    <a:p>
                      <a:pPr algn="ctr">
                        <a:lnSpc>
                          <a:spcPct val="150000"/>
                        </a:lnSpc>
                        <a:spcAft>
                          <a:spcPts val="800"/>
                        </a:spcAft>
                      </a:pPr>
                      <a:r>
                        <a:rPr lang="es-EC" sz="1400" dirty="0">
                          <a:effectLst/>
                        </a:rPr>
                        <a:t>12,6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1,14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675043"/>
                  </a:ext>
                </a:extLst>
              </a:tr>
            </a:tbl>
          </a:graphicData>
        </a:graphic>
      </p:graphicFrame>
      <p:graphicFrame>
        <p:nvGraphicFramePr>
          <p:cNvPr id="18" name="Tabla 17">
            <a:extLst>
              <a:ext uri="{FF2B5EF4-FFF2-40B4-BE49-F238E27FC236}">
                <a16:creationId xmlns:a16="http://schemas.microsoft.com/office/drawing/2014/main" id="{F7CCB3E2-3B7B-4081-878A-EBB7F0CAAFC3}"/>
              </a:ext>
            </a:extLst>
          </p:cNvPr>
          <p:cNvGraphicFramePr>
            <a:graphicFrameLocks noGrp="1"/>
          </p:cNvGraphicFramePr>
          <p:nvPr>
            <p:extLst>
              <p:ext uri="{D42A27DB-BD31-4B8C-83A1-F6EECF244321}">
                <p14:modId xmlns:p14="http://schemas.microsoft.com/office/powerpoint/2010/main" val="3679442274"/>
              </p:ext>
            </p:extLst>
          </p:nvPr>
        </p:nvGraphicFramePr>
        <p:xfrm>
          <a:off x="6596643" y="3948742"/>
          <a:ext cx="4067034" cy="448818"/>
        </p:xfrm>
        <a:graphic>
          <a:graphicData uri="http://schemas.openxmlformats.org/drawingml/2006/table">
            <a:tbl>
              <a:tblPr firstRow="1" firstCol="1" bandRow="1">
                <a:tableStyleId>{7E9639D4-E3E2-4D34-9284-5A2195B3D0D7}</a:tableStyleId>
              </a:tblPr>
              <a:tblGrid>
                <a:gridCol w="931036">
                  <a:extLst>
                    <a:ext uri="{9D8B030D-6E8A-4147-A177-3AD203B41FA5}">
                      <a16:colId xmlns:a16="http://schemas.microsoft.com/office/drawing/2014/main" val="1897847245"/>
                    </a:ext>
                  </a:extLst>
                </a:gridCol>
                <a:gridCol w="1567706">
                  <a:extLst>
                    <a:ext uri="{9D8B030D-6E8A-4147-A177-3AD203B41FA5}">
                      <a16:colId xmlns:a16="http://schemas.microsoft.com/office/drawing/2014/main" val="3931698081"/>
                    </a:ext>
                  </a:extLst>
                </a:gridCol>
                <a:gridCol w="1568292">
                  <a:extLst>
                    <a:ext uri="{9D8B030D-6E8A-4147-A177-3AD203B41FA5}">
                      <a16:colId xmlns:a16="http://schemas.microsoft.com/office/drawing/2014/main" val="3394187672"/>
                    </a:ext>
                  </a:extLst>
                </a:gridCol>
              </a:tblGrid>
              <a:tr h="0">
                <a:tc>
                  <a:txBody>
                    <a:bodyPr/>
                    <a:lstStyle/>
                    <a:p>
                      <a:pPr algn="ctr">
                        <a:lnSpc>
                          <a:spcPct val="150000"/>
                        </a:lnSpc>
                        <a:spcAft>
                          <a:spcPts val="800"/>
                        </a:spcAft>
                      </a:pPr>
                      <a:r>
                        <a:rPr lang="es-EC" sz="1100" dirty="0">
                          <a:effectLst/>
                        </a:rPr>
                        <a:t>Fluidez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Índice de Carr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Relación de Hausner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7225600"/>
                  </a:ext>
                </a:extLst>
              </a:tr>
              <a:tr h="0">
                <a:tc>
                  <a:txBody>
                    <a:bodyPr/>
                    <a:lstStyle/>
                    <a:p>
                      <a:pPr algn="ctr">
                        <a:lnSpc>
                          <a:spcPct val="150000"/>
                        </a:lnSpc>
                        <a:spcAft>
                          <a:spcPts val="800"/>
                        </a:spcAft>
                      </a:pPr>
                      <a:r>
                        <a:rPr lang="es-EC" sz="1100" dirty="0">
                          <a:effectLst/>
                        </a:rPr>
                        <a:t>Buena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a:effectLst/>
                        </a:rPr>
                        <a:t>11-15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100" dirty="0">
                          <a:effectLst/>
                        </a:rPr>
                        <a:t>1,12-1,18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651782"/>
                  </a:ext>
                </a:extLst>
              </a:tr>
            </a:tbl>
          </a:graphicData>
        </a:graphic>
      </p:graphicFrame>
      <p:pic>
        <p:nvPicPr>
          <p:cNvPr id="16386" name="Picture 2" descr="✔️ Marca De Verificación Emoji">
            <a:extLst>
              <a:ext uri="{FF2B5EF4-FFF2-40B4-BE49-F238E27FC236}">
                <a16:creationId xmlns:a16="http://schemas.microsoft.com/office/drawing/2014/main" id="{B879E330-4656-460A-927F-A7294168D7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2366" y="3901133"/>
            <a:ext cx="456853" cy="456853"/>
          </a:xfrm>
          <a:prstGeom prst="rect">
            <a:avLst/>
          </a:prstGeom>
          <a:noFill/>
          <a:extLst>
            <a:ext uri="{909E8E84-426E-40DD-AFC4-6F175D3DCCD1}">
              <a14:hiddenFill xmlns:a14="http://schemas.microsoft.com/office/drawing/2010/main">
                <a:solidFill>
                  <a:srgbClr val="FFFFFF"/>
                </a:solidFill>
              </a14:hiddenFill>
            </a:ext>
          </a:extLst>
        </p:spPr>
      </p:pic>
      <p:sp>
        <p:nvSpPr>
          <p:cNvPr id="19" name="Elipse 18">
            <a:extLst>
              <a:ext uri="{FF2B5EF4-FFF2-40B4-BE49-F238E27FC236}">
                <a16:creationId xmlns:a16="http://schemas.microsoft.com/office/drawing/2014/main" id="{E325B2A8-57DA-4CA8-B3A9-69B54E54867E}"/>
              </a:ext>
            </a:extLst>
          </p:cNvPr>
          <p:cNvSpPr/>
          <p:nvPr/>
        </p:nvSpPr>
        <p:spPr>
          <a:xfrm>
            <a:off x="10982350" y="3044178"/>
            <a:ext cx="909942" cy="45685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a:t>Buena</a:t>
            </a:r>
          </a:p>
        </p:txBody>
      </p:sp>
      <p:sp>
        <p:nvSpPr>
          <p:cNvPr id="21" name="Rectángulo: esquinas redondeadas 20">
            <a:extLst>
              <a:ext uri="{FF2B5EF4-FFF2-40B4-BE49-F238E27FC236}">
                <a16:creationId xmlns:a16="http://schemas.microsoft.com/office/drawing/2014/main" id="{F0E1FEBE-9DA9-4A78-9DED-2652B7B14B26}"/>
              </a:ext>
            </a:extLst>
          </p:cNvPr>
          <p:cNvSpPr/>
          <p:nvPr/>
        </p:nvSpPr>
        <p:spPr>
          <a:xfrm>
            <a:off x="7550105" y="4724132"/>
            <a:ext cx="3324265" cy="10187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500" dirty="0"/>
              <a:t>Se debe al alto contenido de sólidos que influyeron positivamente a la D. aparente y empacada </a:t>
            </a:r>
          </a:p>
        </p:txBody>
      </p:sp>
      <p:sp>
        <p:nvSpPr>
          <p:cNvPr id="22" name="CuadroTexto 21">
            <a:extLst>
              <a:ext uri="{FF2B5EF4-FFF2-40B4-BE49-F238E27FC236}">
                <a16:creationId xmlns:a16="http://schemas.microsoft.com/office/drawing/2014/main" id="{906B66B7-B914-4C3A-A690-8B2225D15080}"/>
              </a:ext>
            </a:extLst>
          </p:cNvPr>
          <p:cNvSpPr txBox="1"/>
          <p:nvPr/>
        </p:nvSpPr>
        <p:spPr>
          <a:xfrm>
            <a:off x="122827" y="95530"/>
            <a:ext cx="441146" cy="369332"/>
          </a:xfrm>
          <a:prstGeom prst="rect">
            <a:avLst/>
          </a:prstGeom>
          <a:noFill/>
        </p:spPr>
        <p:txBody>
          <a:bodyPr wrap="none" rtlCol="0">
            <a:spAutoFit/>
          </a:bodyPr>
          <a:lstStyle/>
          <a:p>
            <a:r>
              <a:rPr lang="es-ES" dirty="0"/>
              <a:t>23</a:t>
            </a:r>
            <a:endParaRPr lang="es-EC" dirty="0"/>
          </a:p>
        </p:txBody>
      </p:sp>
    </p:spTree>
    <p:extLst>
      <p:ext uri="{BB962C8B-B14F-4D97-AF65-F5344CB8AC3E}">
        <p14:creationId xmlns:p14="http://schemas.microsoft.com/office/powerpoint/2010/main" val="4150255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7834B37-818B-407E-8F1E-D8E97089EB65}"/>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60B3FA4E-F3D9-401F-A66E-561B3968E3A5}"/>
              </a:ext>
            </a:extLst>
          </p:cNvPr>
          <p:cNvSpPr txBox="1"/>
          <p:nvPr/>
        </p:nvSpPr>
        <p:spPr>
          <a:xfrm>
            <a:off x="326264" y="34567"/>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4" name="CuadroTexto 3">
            <a:extLst>
              <a:ext uri="{FF2B5EF4-FFF2-40B4-BE49-F238E27FC236}">
                <a16:creationId xmlns:a16="http://schemas.microsoft.com/office/drawing/2014/main" id="{F94C4ED5-FB35-4FD0-A2D1-F8E3FFFC30C5}"/>
              </a:ext>
            </a:extLst>
          </p:cNvPr>
          <p:cNvSpPr txBox="1"/>
          <p:nvPr/>
        </p:nvSpPr>
        <p:spPr>
          <a:xfrm>
            <a:off x="538681" y="686042"/>
            <a:ext cx="4459459" cy="369332"/>
          </a:xfrm>
          <a:prstGeom prst="rect">
            <a:avLst/>
          </a:prstGeom>
          <a:noFill/>
        </p:spPr>
        <p:txBody>
          <a:bodyPr wrap="square" rtlCol="0">
            <a:spAutoFit/>
          </a:bodyPr>
          <a:lstStyle/>
          <a:p>
            <a:pPr algn="ctr"/>
            <a:r>
              <a:rPr lang="es-EC" b="1" u="sng" dirty="0"/>
              <a:t>Higroscopicidad</a:t>
            </a:r>
          </a:p>
        </p:txBody>
      </p:sp>
      <p:sp>
        <p:nvSpPr>
          <p:cNvPr id="5" name="CuadroTexto 4">
            <a:extLst>
              <a:ext uri="{FF2B5EF4-FFF2-40B4-BE49-F238E27FC236}">
                <a16:creationId xmlns:a16="http://schemas.microsoft.com/office/drawing/2014/main" id="{0AA8BC66-60D5-421D-A1D7-9475B57781DF}"/>
              </a:ext>
            </a:extLst>
          </p:cNvPr>
          <p:cNvSpPr txBox="1"/>
          <p:nvPr/>
        </p:nvSpPr>
        <p:spPr>
          <a:xfrm>
            <a:off x="7326799" y="649873"/>
            <a:ext cx="4459459" cy="369332"/>
          </a:xfrm>
          <a:prstGeom prst="rect">
            <a:avLst/>
          </a:prstGeom>
          <a:noFill/>
        </p:spPr>
        <p:txBody>
          <a:bodyPr wrap="square" rtlCol="0">
            <a:spAutoFit/>
          </a:bodyPr>
          <a:lstStyle/>
          <a:p>
            <a:pPr algn="ctr"/>
            <a:r>
              <a:rPr lang="es-EC" b="1" u="sng" dirty="0"/>
              <a:t>Solubilidad </a:t>
            </a:r>
          </a:p>
        </p:txBody>
      </p:sp>
      <p:sp>
        <p:nvSpPr>
          <p:cNvPr id="6" name="Rectángulo: esquinas redondeadas 5">
            <a:extLst>
              <a:ext uri="{FF2B5EF4-FFF2-40B4-BE49-F238E27FC236}">
                <a16:creationId xmlns:a16="http://schemas.microsoft.com/office/drawing/2014/main" id="{CA13D704-DDCC-43B8-A474-52426EB159F5}"/>
              </a:ext>
            </a:extLst>
          </p:cNvPr>
          <p:cNvSpPr/>
          <p:nvPr/>
        </p:nvSpPr>
        <p:spPr>
          <a:xfrm>
            <a:off x="676792" y="1194274"/>
            <a:ext cx="3917360" cy="8530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Capacidad del polvo para absorber humedad del ambiente. Se prefiere un polvo con baja higroscopicidad. </a:t>
            </a:r>
          </a:p>
        </p:txBody>
      </p:sp>
      <p:sp>
        <p:nvSpPr>
          <p:cNvPr id="7" name="Rectángulo: esquinas redondeadas 6">
            <a:extLst>
              <a:ext uri="{FF2B5EF4-FFF2-40B4-BE49-F238E27FC236}">
                <a16:creationId xmlns:a16="http://schemas.microsoft.com/office/drawing/2014/main" id="{E1C64953-89F5-4D83-A413-000777B3CB37}"/>
              </a:ext>
            </a:extLst>
          </p:cNvPr>
          <p:cNvSpPr/>
          <p:nvPr/>
        </p:nvSpPr>
        <p:spPr>
          <a:xfrm>
            <a:off x="7406276" y="1102496"/>
            <a:ext cx="3917360" cy="6293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a:t>Capacidad del polvo para formar solución o suspensión en agua </a:t>
            </a:r>
          </a:p>
        </p:txBody>
      </p:sp>
      <p:cxnSp>
        <p:nvCxnSpPr>
          <p:cNvPr id="9" name="Conector recto 8">
            <a:extLst>
              <a:ext uri="{FF2B5EF4-FFF2-40B4-BE49-F238E27FC236}">
                <a16:creationId xmlns:a16="http://schemas.microsoft.com/office/drawing/2014/main" id="{F5E3FA82-0681-43EA-A85A-B09CB5B6B699}"/>
              </a:ext>
            </a:extLst>
          </p:cNvPr>
          <p:cNvCxnSpPr/>
          <p:nvPr/>
        </p:nvCxnSpPr>
        <p:spPr>
          <a:xfrm>
            <a:off x="6095999" y="835929"/>
            <a:ext cx="0" cy="53673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a 9">
            <a:extLst>
              <a:ext uri="{FF2B5EF4-FFF2-40B4-BE49-F238E27FC236}">
                <a16:creationId xmlns:a16="http://schemas.microsoft.com/office/drawing/2014/main" id="{1E2F8670-5E07-417A-B5A9-50B5EEB32760}"/>
              </a:ext>
            </a:extLst>
          </p:cNvPr>
          <p:cNvGraphicFramePr>
            <a:graphicFrameLocks noGrp="1"/>
          </p:cNvGraphicFramePr>
          <p:nvPr>
            <p:extLst>
              <p:ext uri="{D42A27DB-BD31-4B8C-83A1-F6EECF244321}">
                <p14:modId xmlns:p14="http://schemas.microsoft.com/office/powerpoint/2010/main" val="4005511603"/>
              </p:ext>
            </p:extLst>
          </p:nvPr>
        </p:nvGraphicFramePr>
        <p:xfrm>
          <a:off x="676792" y="2429769"/>
          <a:ext cx="2272575" cy="820357"/>
        </p:xfrm>
        <a:graphic>
          <a:graphicData uri="http://schemas.openxmlformats.org/drawingml/2006/table">
            <a:tbl>
              <a:tblPr firstRow="1" firstCol="1" bandRow="1">
                <a:tableStyleId>{7E9639D4-E3E2-4D34-9284-5A2195B3D0D7}</a:tableStyleId>
              </a:tblPr>
              <a:tblGrid>
                <a:gridCol w="2272575">
                  <a:extLst>
                    <a:ext uri="{9D8B030D-6E8A-4147-A177-3AD203B41FA5}">
                      <a16:colId xmlns:a16="http://schemas.microsoft.com/office/drawing/2014/main" val="671942730"/>
                    </a:ext>
                  </a:extLst>
                </a:gridCol>
              </a:tblGrid>
              <a:tr h="494030">
                <a:tc>
                  <a:txBody>
                    <a:bodyPr/>
                    <a:lstStyle/>
                    <a:p>
                      <a:pPr algn="ctr">
                        <a:lnSpc>
                          <a:spcPct val="150000"/>
                        </a:lnSpc>
                        <a:spcAft>
                          <a:spcPts val="800"/>
                        </a:spcAft>
                      </a:pPr>
                      <a:r>
                        <a:rPr lang="es-EC" sz="1600" dirty="0">
                          <a:effectLst/>
                        </a:rPr>
                        <a:t>Higroscopicidad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9089465"/>
                  </a:ext>
                </a:extLst>
              </a:tr>
              <a:tr h="247015">
                <a:tc>
                  <a:txBody>
                    <a:bodyPr/>
                    <a:lstStyle/>
                    <a:p>
                      <a:pPr algn="ctr">
                        <a:lnSpc>
                          <a:spcPct val="150000"/>
                        </a:lnSpc>
                        <a:spcAft>
                          <a:spcPts val="800"/>
                        </a:spcAft>
                      </a:pPr>
                      <a:r>
                        <a:rPr lang="es-EC" sz="1600" dirty="0">
                          <a:effectLst/>
                        </a:rPr>
                        <a:t>18,37±1,28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497213"/>
                  </a:ext>
                </a:extLst>
              </a:tr>
            </a:tbl>
          </a:graphicData>
        </a:graphic>
      </p:graphicFrame>
      <p:sp>
        <p:nvSpPr>
          <p:cNvPr id="11" name="Cerrar llave 10">
            <a:extLst>
              <a:ext uri="{FF2B5EF4-FFF2-40B4-BE49-F238E27FC236}">
                <a16:creationId xmlns:a16="http://schemas.microsoft.com/office/drawing/2014/main" id="{F1D4EDD4-DD58-47F5-8574-6007A87ACDA7}"/>
              </a:ext>
            </a:extLst>
          </p:cNvPr>
          <p:cNvSpPr/>
          <p:nvPr/>
        </p:nvSpPr>
        <p:spPr>
          <a:xfrm>
            <a:off x="3201001" y="2363073"/>
            <a:ext cx="45719" cy="9537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CuadroTexto 11">
            <a:extLst>
              <a:ext uri="{FF2B5EF4-FFF2-40B4-BE49-F238E27FC236}">
                <a16:creationId xmlns:a16="http://schemas.microsoft.com/office/drawing/2014/main" id="{522B870E-DC22-47B4-94FF-42132990958C}"/>
              </a:ext>
            </a:extLst>
          </p:cNvPr>
          <p:cNvSpPr txBox="1"/>
          <p:nvPr/>
        </p:nvSpPr>
        <p:spPr>
          <a:xfrm>
            <a:off x="3277581" y="2511462"/>
            <a:ext cx="1561377" cy="738664"/>
          </a:xfrm>
          <a:prstGeom prst="rect">
            <a:avLst/>
          </a:prstGeom>
          <a:noFill/>
        </p:spPr>
        <p:txBody>
          <a:bodyPr wrap="square" rtlCol="0">
            <a:spAutoFit/>
          </a:bodyPr>
          <a:lstStyle/>
          <a:p>
            <a:pPr algn="ctr"/>
            <a:r>
              <a:rPr lang="es-EC" sz="1400" dirty="0"/>
              <a:t>Baja higroscopicidad &lt;20 %</a:t>
            </a:r>
          </a:p>
        </p:txBody>
      </p:sp>
      <p:sp>
        <p:nvSpPr>
          <p:cNvPr id="13" name="CuadroTexto 12">
            <a:extLst>
              <a:ext uri="{FF2B5EF4-FFF2-40B4-BE49-F238E27FC236}">
                <a16:creationId xmlns:a16="http://schemas.microsoft.com/office/drawing/2014/main" id="{7BA0B3E7-CC45-401E-8294-370D93053518}"/>
              </a:ext>
            </a:extLst>
          </p:cNvPr>
          <p:cNvSpPr txBox="1"/>
          <p:nvPr/>
        </p:nvSpPr>
        <p:spPr>
          <a:xfrm>
            <a:off x="627482" y="6413730"/>
            <a:ext cx="6042616" cy="276999"/>
          </a:xfrm>
          <a:prstGeom prst="rect">
            <a:avLst/>
          </a:prstGeom>
          <a:noFill/>
        </p:spPr>
        <p:txBody>
          <a:bodyPr wrap="none" rtlCol="0">
            <a:spAutoFit/>
          </a:bodyPr>
          <a:lstStyle/>
          <a:p>
            <a:r>
              <a:rPr lang="en-US" sz="1200" dirty="0"/>
              <a:t>(</a:t>
            </a:r>
            <a:r>
              <a:rPr lang="en-US" sz="1200" dirty="0" err="1"/>
              <a:t>Tontul</a:t>
            </a:r>
            <a:r>
              <a:rPr lang="en-US" sz="1200" dirty="0"/>
              <a:t>, 2017), (De Barros et al., 2014) (Moghaddam et al., 2017) (Kha et al., 2014)</a:t>
            </a:r>
          </a:p>
        </p:txBody>
      </p:sp>
      <p:sp>
        <p:nvSpPr>
          <p:cNvPr id="14" name="Rectángulo: esquinas redondeadas 13">
            <a:extLst>
              <a:ext uri="{FF2B5EF4-FFF2-40B4-BE49-F238E27FC236}">
                <a16:creationId xmlns:a16="http://schemas.microsoft.com/office/drawing/2014/main" id="{5360F102-2339-4A09-83FF-C37C1FF0164B}"/>
              </a:ext>
            </a:extLst>
          </p:cNvPr>
          <p:cNvSpPr/>
          <p:nvPr/>
        </p:nvSpPr>
        <p:spPr>
          <a:xfrm>
            <a:off x="1341366" y="3780521"/>
            <a:ext cx="3324265" cy="8141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500" dirty="0"/>
              <a:t>Se explica por la alta carga de grasa, que por ser hidrofóbica no absorbe agua.                                     </a:t>
            </a:r>
          </a:p>
        </p:txBody>
      </p:sp>
      <p:sp>
        <p:nvSpPr>
          <p:cNvPr id="15" name="Rectángulo: esquinas redondeadas 14">
            <a:extLst>
              <a:ext uri="{FF2B5EF4-FFF2-40B4-BE49-F238E27FC236}">
                <a16:creationId xmlns:a16="http://schemas.microsoft.com/office/drawing/2014/main" id="{CD21F850-2F71-41FB-8657-ACE09EF2D6BB}"/>
              </a:ext>
            </a:extLst>
          </p:cNvPr>
          <p:cNvSpPr/>
          <p:nvPr/>
        </p:nvSpPr>
        <p:spPr>
          <a:xfrm>
            <a:off x="1168041" y="4954175"/>
            <a:ext cx="3670917" cy="8141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500" dirty="0"/>
              <a:t>Elevada concentración de maltodextrina ya que esta tiene baja higroscopicidad</a:t>
            </a:r>
          </a:p>
        </p:txBody>
      </p:sp>
      <p:graphicFrame>
        <p:nvGraphicFramePr>
          <p:cNvPr id="16" name="Tabla 15">
            <a:extLst>
              <a:ext uri="{FF2B5EF4-FFF2-40B4-BE49-F238E27FC236}">
                <a16:creationId xmlns:a16="http://schemas.microsoft.com/office/drawing/2014/main" id="{614644DA-5623-4839-AFCD-7B7EB2774388}"/>
              </a:ext>
            </a:extLst>
          </p:cNvPr>
          <p:cNvGraphicFramePr>
            <a:graphicFrameLocks noGrp="1"/>
          </p:cNvGraphicFramePr>
          <p:nvPr>
            <p:extLst>
              <p:ext uri="{D42A27DB-BD31-4B8C-83A1-F6EECF244321}">
                <p14:modId xmlns:p14="http://schemas.microsoft.com/office/powerpoint/2010/main" val="4173086228"/>
              </p:ext>
            </p:extLst>
          </p:nvPr>
        </p:nvGraphicFramePr>
        <p:xfrm>
          <a:off x="6670098" y="2004982"/>
          <a:ext cx="2298228" cy="820357"/>
        </p:xfrm>
        <a:graphic>
          <a:graphicData uri="http://schemas.openxmlformats.org/drawingml/2006/table">
            <a:tbl>
              <a:tblPr firstRow="1" firstCol="1" bandRow="1">
                <a:tableStyleId>{7E9639D4-E3E2-4D34-9284-5A2195B3D0D7}</a:tableStyleId>
              </a:tblPr>
              <a:tblGrid>
                <a:gridCol w="2298228">
                  <a:extLst>
                    <a:ext uri="{9D8B030D-6E8A-4147-A177-3AD203B41FA5}">
                      <a16:colId xmlns:a16="http://schemas.microsoft.com/office/drawing/2014/main" val="3973993951"/>
                    </a:ext>
                  </a:extLst>
                </a:gridCol>
              </a:tblGrid>
              <a:tr h="494030">
                <a:tc>
                  <a:txBody>
                    <a:bodyPr/>
                    <a:lstStyle/>
                    <a:p>
                      <a:pPr algn="ctr">
                        <a:lnSpc>
                          <a:spcPct val="150000"/>
                        </a:lnSpc>
                        <a:spcAft>
                          <a:spcPts val="800"/>
                        </a:spcAft>
                      </a:pPr>
                      <a:r>
                        <a:rPr lang="es-EC" sz="1600" dirty="0">
                          <a:effectLst/>
                        </a:rPr>
                        <a:t>Solubilidad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341597"/>
                  </a:ext>
                </a:extLst>
              </a:tr>
              <a:tr h="247015">
                <a:tc>
                  <a:txBody>
                    <a:bodyPr/>
                    <a:lstStyle/>
                    <a:p>
                      <a:pPr algn="ctr">
                        <a:lnSpc>
                          <a:spcPct val="150000"/>
                        </a:lnSpc>
                        <a:spcAft>
                          <a:spcPts val="800"/>
                        </a:spcAft>
                      </a:pPr>
                      <a:r>
                        <a:rPr lang="es-EC" sz="1600" dirty="0">
                          <a:effectLst/>
                        </a:rPr>
                        <a:t>78,45±3,4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857029"/>
                  </a:ext>
                </a:extLst>
              </a:tr>
            </a:tbl>
          </a:graphicData>
        </a:graphic>
      </p:graphicFrame>
      <p:sp>
        <p:nvSpPr>
          <p:cNvPr id="17" name="Cerrar llave 16">
            <a:extLst>
              <a:ext uri="{FF2B5EF4-FFF2-40B4-BE49-F238E27FC236}">
                <a16:creationId xmlns:a16="http://schemas.microsoft.com/office/drawing/2014/main" id="{70F4EDA0-00EA-48A7-969B-74164D7F3EB1}"/>
              </a:ext>
            </a:extLst>
          </p:cNvPr>
          <p:cNvSpPr/>
          <p:nvPr/>
        </p:nvSpPr>
        <p:spPr>
          <a:xfrm>
            <a:off x="9161657" y="1938286"/>
            <a:ext cx="45719" cy="9537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8" name="CuadroTexto 17">
            <a:extLst>
              <a:ext uri="{FF2B5EF4-FFF2-40B4-BE49-F238E27FC236}">
                <a16:creationId xmlns:a16="http://schemas.microsoft.com/office/drawing/2014/main" id="{5D7F00A0-DEC1-4FED-A1D4-4B76C3389EA3}"/>
              </a:ext>
            </a:extLst>
          </p:cNvPr>
          <p:cNvSpPr txBox="1"/>
          <p:nvPr/>
        </p:nvSpPr>
        <p:spPr>
          <a:xfrm>
            <a:off x="9389805" y="2090783"/>
            <a:ext cx="2102732" cy="738664"/>
          </a:xfrm>
          <a:prstGeom prst="rect">
            <a:avLst/>
          </a:prstGeom>
          <a:noFill/>
        </p:spPr>
        <p:txBody>
          <a:bodyPr wrap="square" rtlCol="0">
            <a:spAutoFit/>
          </a:bodyPr>
          <a:lstStyle/>
          <a:p>
            <a:pPr algn="ctr"/>
            <a:r>
              <a:rPr lang="es-EC" sz="1400" dirty="0"/>
              <a:t>Muy deseable porque el polvo se va a utilizar como aditivo. </a:t>
            </a:r>
          </a:p>
        </p:txBody>
      </p:sp>
      <p:sp>
        <p:nvSpPr>
          <p:cNvPr id="19" name="Rectángulo: esquinas redondeadas 18">
            <a:extLst>
              <a:ext uri="{FF2B5EF4-FFF2-40B4-BE49-F238E27FC236}">
                <a16:creationId xmlns:a16="http://schemas.microsoft.com/office/drawing/2014/main" id="{60B9AC35-B682-4CD5-B341-95873A7C7E0B}"/>
              </a:ext>
            </a:extLst>
          </p:cNvPr>
          <p:cNvSpPr/>
          <p:nvPr/>
        </p:nvSpPr>
        <p:spPr>
          <a:xfrm>
            <a:off x="6670098" y="3059668"/>
            <a:ext cx="4912302" cy="7386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500" dirty="0"/>
              <a:t>Se explica por alta concentración de maltodextrina que es muy soluble, a pesar del núcleo hidrófobo.  </a:t>
            </a:r>
          </a:p>
        </p:txBody>
      </p:sp>
      <p:sp>
        <p:nvSpPr>
          <p:cNvPr id="21" name="CuadroTexto 20">
            <a:extLst>
              <a:ext uri="{FF2B5EF4-FFF2-40B4-BE49-F238E27FC236}">
                <a16:creationId xmlns:a16="http://schemas.microsoft.com/office/drawing/2014/main" id="{8AF0A246-B889-4351-84DB-F6E7370F039B}"/>
              </a:ext>
            </a:extLst>
          </p:cNvPr>
          <p:cNvSpPr txBox="1"/>
          <p:nvPr/>
        </p:nvSpPr>
        <p:spPr>
          <a:xfrm>
            <a:off x="6977646" y="4012845"/>
            <a:ext cx="4459459" cy="369332"/>
          </a:xfrm>
          <a:prstGeom prst="rect">
            <a:avLst/>
          </a:prstGeom>
          <a:noFill/>
        </p:spPr>
        <p:txBody>
          <a:bodyPr wrap="square" rtlCol="0">
            <a:spAutoFit/>
          </a:bodyPr>
          <a:lstStyle/>
          <a:p>
            <a:pPr algn="ctr"/>
            <a:r>
              <a:rPr lang="es-EC" b="1" u="sng" dirty="0"/>
              <a:t>Propiedades organolépticas </a:t>
            </a:r>
          </a:p>
        </p:txBody>
      </p:sp>
      <p:graphicFrame>
        <p:nvGraphicFramePr>
          <p:cNvPr id="22" name="Tabla 21">
            <a:extLst>
              <a:ext uri="{FF2B5EF4-FFF2-40B4-BE49-F238E27FC236}">
                <a16:creationId xmlns:a16="http://schemas.microsoft.com/office/drawing/2014/main" id="{A4BC7949-622B-4312-B6B7-E4FD9E9B86CA}"/>
              </a:ext>
            </a:extLst>
          </p:cNvPr>
          <p:cNvGraphicFramePr>
            <a:graphicFrameLocks noGrp="1"/>
          </p:cNvGraphicFramePr>
          <p:nvPr>
            <p:extLst>
              <p:ext uri="{D42A27DB-BD31-4B8C-83A1-F6EECF244321}">
                <p14:modId xmlns:p14="http://schemas.microsoft.com/office/powerpoint/2010/main" val="2189024285"/>
              </p:ext>
            </p:extLst>
          </p:nvPr>
        </p:nvGraphicFramePr>
        <p:xfrm>
          <a:off x="6670098" y="4443700"/>
          <a:ext cx="4863875" cy="1462280"/>
        </p:xfrm>
        <a:graphic>
          <a:graphicData uri="http://schemas.openxmlformats.org/drawingml/2006/table">
            <a:tbl>
              <a:tblPr firstRow="1" firstCol="1" bandRow="1">
                <a:tableStyleId>{7E9639D4-E3E2-4D34-9284-5A2195B3D0D7}</a:tableStyleId>
              </a:tblPr>
              <a:tblGrid>
                <a:gridCol w="2431640">
                  <a:extLst>
                    <a:ext uri="{9D8B030D-6E8A-4147-A177-3AD203B41FA5}">
                      <a16:colId xmlns:a16="http://schemas.microsoft.com/office/drawing/2014/main" val="3475190183"/>
                    </a:ext>
                  </a:extLst>
                </a:gridCol>
                <a:gridCol w="2432235">
                  <a:extLst>
                    <a:ext uri="{9D8B030D-6E8A-4147-A177-3AD203B41FA5}">
                      <a16:colId xmlns:a16="http://schemas.microsoft.com/office/drawing/2014/main" val="3770166231"/>
                    </a:ext>
                  </a:extLst>
                </a:gridCol>
              </a:tblGrid>
              <a:tr h="345539">
                <a:tc>
                  <a:txBody>
                    <a:bodyPr/>
                    <a:lstStyle/>
                    <a:p>
                      <a:pPr algn="ctr">
                        <a:lnSpc>
                          <a:spcPct val="200000"/>
                        </a:lnSpc>
                        <a:spcAft>
                          <a:spcPts val="800"/>
                        </a:spcAft>
                      </a:pPr>
                      <a:r>
                        <a:rPr lang="es-EC" sz="1400">
                          <a:effectLst/>
                        </a:rPr>
                        <a:t>Propiedad organoléptica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effectLst/>
                        </a:rPr>
                        <a:t>Observación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9065802"/>
                  </a:ext>
                </a:extLst>
              </a:tr>
              <a:tr h="345539">
                <a:tc>
                  <a:txBody>
                    <a:bodyPr/>
                    <a:lstStyle/>
                    <a:p>
                      <a:pPr algn="ctr">
                        <a:lnSpc>
                          <a:spcPct val="200000"/>
                        </a:lnSpc>
                        <a:spcAft>
                          <a:spcPts val="800"/>
                        </a:spcAft>
                      </a:pPr>
                      <a:r>
                        <a:rPr lang="es-EC" sz="1400" dirty="0">
                          <a:effectLst/>
                        </a:rPr>
                        <a:t>Olor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a:effectLst/>
                        </a:rPr>
                        <a:t>Neutro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813268"/>
                  </a:ext>
                </a:extLst>
              </a:tr>
              <a:tr h="345539">
                <a:tc>
                  <a:txBody>
                    <a:bodyPr/>
                    <a:lstStyle/>
                    <a:p>
                      <a:pPr algn="ctr">
                        <a:lnSpc>
                          <a:spcPct val="200000"/>
                        </a:lnSpc>
                        <a:spcAft>
                          <a:spcPts val="800"/>
                        </a:spcAft>
                      </a:pPr>
                      <a:r>
                        <a:rPr lang="es-EC" sz="1400">
                          <a:effectLst/>
                        </a:rPr>
                        <a:t>Color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a:effectLst/>
                        </a:rPr>
                        <a:t>Blanco crema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1049201"/>
                  </a:ext>
                </a:extLst>
              </a:tr>
              <a:tr h="345539">
                <a:tc>
                  <a:txBody>
                    <a:bodyPr/>
                    <a:lstStyle/>
                    <a:p>
                      <a:pPr algn="ctr">
                        <a:lnSpc>
                          <a:spcPct val="200000"/>
                        </a:lnSpc>
                        <a:spcAft>
                          <a:spcPts val="800"/>
                        </a:spcAft>
                      </a:pPr>
                      <a:r>
                        <a:rPr lang="es-EC" sz="1400">
                          <a:effectLst/>
                        </a:rPr>
                        <a:t>Sabor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400" dirty="0">
                          <a:effectLst/>
                        </a:rPr>
                        <a:t>Neutro, un poco lácteo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23042"/>
                  </a:ext>
                </a:extLst>
              </a:tr>
            </a:tbl>
          </a:graphicData>
        </a:graphic>
      </p:graphicFrame>
      <p:sp>
        <p:nvSpPr>
          <p:cNvPr id="23" name="CuadroTexto 22">
            <a:extLst>
              <a:ext uri="{FF2B5EF4-FFF2-40B4-BE49-F238E27FC236}">
                <a16:creationId xmlns:a16="http://schemas.microsoft.com/office/drawing/2014/main" id="{8148B5FE-7DC0-46F0-8819-D7C635BB615B}"/>
              </a:ext>
            </a:extLst>
          </p:cNvPr>
          <p:cNvSpPr txBox="1"/>
          <p:nvPr/>
        </p:nvSpPr>
        <p:spPr>
          <a:xfrm>
            <a:off x="122827" y="95530"/>
            <a:ext cx="441146" cy="369332"/>
          </a:xfrm>
          <a:prstGeom prst="rect">
            <a:avLst/>
          </a:prstGeom>
          <a:noFill/>
        </p:spPr>
        <p:txBody>
          <a:bodyPr wrap="none" rtlCol="0">
            <a:spAutoFit/>
          </a:bodyPr>
          <a:lstStyle/>
          <a:p>
            <a:r>
              <a:rPr lang="es-ES" dirty="0"/>
              <a:t>24</a:t>
            </a:r>
            <a:endParaRPr lang="es-EC" dirty="0"/>
          </a:p>
        </p:txBody>
      </p:sp>
    </p:spTree>
    <p:extLst>
      <p:ext uri="{BB962C8B-B14F-4D97-AF65-F5344CB8AC3E}">
        <p14:creationId xmlns:p14="http://schemas.microsoft.com/office/powerpoint/2010/main" val="3167850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AD3F0FD-99D8-4FD3-B1A6-CAC3307306FB}"/>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F72612CF-0F72-45C7-B272-25A17C78F022}"/>
              </a:ext>
            </a:extLst>
          </p:cNvPr>
          <p:cNvSpPr txBox="1"/>
          <p:nvPr/>
        </p:nvSpPr>
        <p:spPr>
          <a:xfrm>
            <a:off x="326264" y="78812"/>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RESULTADOS Y DISCUSIÓN</a:t>
            </a:r>
          </a:p>
        </p:txBody>
      </p:sp>
      <p:sp>
        <p:nvSpPr>
          <p:cNvPr id="4" name="Rectángulo: esquinas redondeadas 3">
            <a:extLst>
              <a:ext uri="{FF2B5EF4-FFF2-40B4-BE49-F238E27FC236}">
                <a16:creationId xmlns:a16="http://schemas.microsoft.com/office/drawing/2014/main" id="{FF4ACBCF-4596-4C37-A7A0-584E67C28080}"/>
              </a:ext>
            </a:extLst>
          </p:cNvPr>
          <p:cNvSpPr/>
          <p:nvPr/>
        </p:nvSpPr>
        <p:spPr>
          <a:xfrm>
            <a:off x="198749" y="705843"/>
            <a:ext cx="7282163" cy="734821"/>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Caracterización morfológica de las microcápsulas </a:t>
            </a:r>
            <a:r>
              <a:rPr lang="es-ES" sz="2000" b="1" u="sng" dirty="0">
                <a:solidFill>
                  <a:schemeClr val="tx1">
                    <a:lumMod val="95000"/>
                    <a:lumOff val="5000"/>
                  </a:schemeClr>
                </a:solidFill>
              </a:rPr>
              <a:t>optimizadas</a:t>
            </a:r>
            <a:r>
              <a:rPr lang="es-ES" sz="2000" b="1" dirty="0">
                <a:solidFill>
                  <a:schemeClr val="tx1">
                    <a:lumMod val="95000"/>
                    <a:lumOff val="5000"/>
                  </a:schemeClr>
                </a:solidFill>
              </a:rPr>
              <a:t> mediante microscopía electrónica de barrido</a:t>
            </a:r>
            <a:endParaRPr lang="es-EC" sz="2000" b="1" dirty="0">
              <a:solidFill>
                <a:schemeClr val="tx1">
                  <a:lumMod val="95000"/>
                  <a:lumOff val="5000"/>
                </a:schemeClr>
              </a:solidFill>
            </a:endParaRPr>
          </a:p>
        </p:txBody>
      </p:sp>
      <p:pic>
        <p:nvPicPr>
          <p:cNvPr id="5" name="Imagen 4">
            <a:extLst>
              <a:ext uri="{FF2B5EF4-FFF2-40B4-BE49-F238E27FC236}">
                <a16:creationId xmlns:a16="http://schemas.microsoft.com/office/drawing/2014/main" id="{7B6F21FA-9D74-490A-93FE-E3E818871C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222"/>
          <a:stretch/>
        </p:blipFill>
        <p:spPr bwMode="auto">
          <a:xfrm>
            <a:off x="326264" y="1670909"/>
            <a:ext cx="3513567" cy="3949065"/>
          </a:xfrm>
          <a:prstGeom prst="rect">
            <a:avLst/>
          </a:prstGeom>
          <a:noFill/>
          <a:ln>
            <a:noFill/>
          </a:ln>
        </p:spPr>
      </p:pic>
      <p:pic>
        <p:nvPicPr>
          <p:cNvPr id="6" name="Imagen 5">
            <a:extLst>
              <a:ext uri="{FF2B5EF4-FFF2-40B4-BE49-F238E27FC236}">
                <a16:creationId xmlns:a16="http://schemas.microsoft.com/office/drawing/2014/main" id="{3A577DFB-45A9-4211-A7F7-FF3A903936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9040"/>
          <a:stretch/>
        </p:blipFill>
        <p:spPr bwMode="auto">
          <a:xfrm>
            <a:off x="6462313" y="1670908"/>
            <a:ext cx="3513567" cy="3746427"/>
          </a:xfrm>
          <a:prstGeom prst="rect">
            <a:avLst/>
          </a:prstGeom>
          <a:noFill/>
          <a:ln>
            <a:noFill/>
          </a:ln>
        </p:spPr>
      </p:pic>
      <p:graphicFrame>
        <p:nvGraphicFramePr>
          <p:cNvPr id="9" name="Tabla 8">
            <a:extLst>
              <a:ext uri="{FF2B5EF4-FFF2-40B4-BE49-F238E27FC236}">
                <a16:creationId xmlns:a16="http://schemas.microsoft.com/office/drawing/2014/main" id="{35A8ACA7-6325-46FE-B68A-B12475196D20}"/>
              </a:ext>
            </a:extLst>
          </p:cNvPr>
          <p:cNvGraphicFramePr>
            <a:graphicFrameLocks noGrp="1"/>
          </p:cNvGraphicFramePr>
          <p:nvPr>
            <p:extLst>
              <p:ext uri="{D42A27DB-BD31-4B8C-83A1-F6EECF244321}">
                <p14:modId xmlns:p14="http://schemas.microsoft.com/office/powerpoint/2010/main" val="1285973874"/>
              </p:ext>
            </p:extLst>
          </p:nvPr>
        </p:nvGraphicFramePr>
        <p:xfrm>
          <a:off x="4445989" y="2849849"/>
          <a:ext cx="1476356" cy="655828"/>
        </p:xfrm>
        <a:graphic>
          <a:graphicData uri="http://schemas.openxmlformats.org/drawingml/2006/table">
            <a:tbl>
              <a:tblPr firstRow="1" firstCol="1" bandRow="1">
                <a:tableStyleId>{7E9639D4-E3E2-4D34-9284-5A2195B3D0D7}</a:tableStyleId>
              </a:tblPr>
              <a:tblGrid>
                <a:gridCol w="1476356">
                  <a:extLst>
                    <a:ext uri="{9D8B030D-6E8A-4147-A177-3AD203B41FA5}">
                      <a16:colId xmlns:a16="http://schemas.microsoft.com/office/drawing/2014/main" val="1190937371"/>
                    </a:ext>
                  </a:extLst>
                </a:gridCol>
              </a:tblGrid>
              <a:tr h="295244">
                <a:tc>
                  <a:txBody>
                    <a:bodyPr/>
                    <a:lstStyle/>
                    <a:p>
                      <a:pPr algn="ctr">
                        <a:lnSpc>
                          <a:spcPct val="150000"/>
                        </a:lnSpc>
                        <a:spcAft>
                          <a:spcPts val="800"/>
                        </a:spcAft>
                      </a:pPr>
                      <a:r>
                        <a:rPr lang="es-EC" sz="16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46,68 </a:t>
                      </a:r>
                      <a:r>
                        <a:rPr lang="es-EC" sz="1600" dirty="0" err="1">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um</a:t>
                      </a:r>
                      <a:endParaRPr lang="es-EC"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903649343"/>
                  </a:ext>
                </a:extLst>
              </a:tr>
              <a:tr h="309832">
                <a:tc>
                  <a:txBody>
                    <a:bodyPr/>
                    <a:lstStyle/>
                    <a:p>
                      <a:pPr algn="ctr">
                        <a:lnSpc>
                          <a:spcPct val="150000"/>
                        </a:lnSpc>
                        <a:spcAft>
                          <a:spcPts val="800"/>
                        </a:spcAft>
                      </a:pPr>
                      <a:r>
                        <a:rPr lang="es-EC" sz="1600" dirty="0">
                          <a:effectLst/>
                          <a:latin typeface="Calibri" panose="020F0502020204030204" pitchFamily="34" charset="0"/>
                          <a:ea typeface="Calibri" panose="020F0502020204030204" pitchFamily="34" charset="0"/>
                          <a:cs typeface="Times New Roman" panose="02020603050405020304" pitchFamily="18" charset="0"/>
                        </a:rPr>
                        <a:t>8,51 </a:t>
                      </a:r>
                      <a:r>
                        <a:rPr lang="es-EC" sz="1600" dirty="0" err="1">
                          <a:effectLst/>
                          <a:latin typeface="Calibri" panose="020F0502020204030204" pitchFamily="34" charset="0"/>
                          <a:ea typeface="Calibri" panose="020F0502020204030204" pitchFamily="34" charset="0"/>
                          <a:cs typeface="Times New Roman" panose="02020603050405020304" pitchFamily="18" charset="0"/>
                        </a:rPr>
                        <a:t>um</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4269779098"/>
                  </a:ext>
                </a:extLst>
              </a:tr>
            </a:tbl>
          </a:graphicData>
        </a:graphic>
      </p:graphicFrame>
      <p:sp>
        <p:nvSpPr>
          <p:cNvPr id="10" name="CuadroTexto 9">
            <a:extLst>
              <a:ext uri="{FF2B5EF4-FFF2-40B4-BE49-F238E27FC236}">
                <a16:creationId xmlns:a16="http://schemas.microsoft.com/office/drawing/2014/main" id="{8974C71C-0A7D-455A-B5D3-3A3586FB29B7}"/>
              </a:ext>
            </a:extLst>
          </p:cNvPr>
          <p:cNvSpPr txBox="1"/>
          <p:nvPr/>
        </p:nvSpPr>
        <p:spPr>
          <a:xfrm>
            <a:off x="4081787" y="2785884"/>
            <a:ext cx="364202" cy="461665"/>
          </a:xfrm>
          <a:prstGeom prst="rect">
            <a:avLst/>
          </a:prstGeom>
          <a:noFill/>
        </p:spPr>
        <p:txBody>
          <a:bodyPr wrap="none" rtlCol="0">
            <a:spAutoFit/>
          </a:bodyPr>
          <a:lstStyle/>
          <a:p>
            <a:r>
              <a:rPr lang="es-EC" sz="2400" b="1" dirty="0">
                <a:solidFill>
                  <a:schemeClr val="accent2"/>
                </a:solidFill>
              </a:rPr>
              <a:t>+</a:t>
            </a:r>
          </a:p>
        </p:txBody>
      </p:sp>
      <p:sp>
        <p:nvSpPr>
          <p:cNvPr id="11" name="CuadroTexto 10">
            <a:extLst>
              <a:ext uri="{FF2B5EF4-FFF2-40B4-BE49-F238E27FC236}">
                <a16:creationId xmlns:a16="http://schemas.microsoft.com/office/drawing/2014/main" id="{174CA0A5-6C10-47DA-93E6-E0E850D00A7A}"/>
              </a:ext>
            </a:extLst>
          </p:cNvPr>
          <p:cNvSpPr txBox="1"/>
          <p:nvPr/>
        </p:nvSpPr>
        <p:spPr>
          <a:xfrm>
            <a:off x="4120259" y="3044012"/>
            <a:ext cx="287258" cy="461665"/>
          </a:xfrm>
          <a:prstGeom prst="rect">
            <a:avLst/>
          </a:prstGeom>
          <a:noFill/>
        </p:spPr>
        <p:txBody>
          <a:bodyPr wrap="none" rtlCol="0">
            <a:spAutoFit/>
          </a:bodyPr>
          <a:lstStyle/>
          <a:p>
            <a:r>
              <a:rPr lang="es-EC" sz="2400" b="1" dirty="0">
                <a:solidFill>
                  <a:schemeClr val="accent2"/>
                </a:solidFill>
              </a:rPr>
              <a:t>-</a:t>
            </a:r>
          </a:p>
        </p:txBody>
      </p:sp>
      <p:sp>
        <p:nvSpPr>
          <p:cNvPr id="12" name="Rectángulo: esquinas redondeadas 11">
            <a:extLst>
              <a:ext uri="{FF2B5EF4-FFF2-40B4-BE49-F238E27FC236}">
                <a16:creationId xmlns:a16="http://schemas.microsoft.com/office/drawing/2014/main" id="{3C9414FE-EEFF-4AD1-A351-021A150B6982}"/>
              </a:ext>
            </a:extLst>
          </p:cNvPr>
          <p:cNvSpPr/>
          <p:nvPr/>
        </p:nvSpPr>
        <p:spPr>
          <a:xfrm>
            <a:off x="3944417" y="1633729"/>
            <a:ext cx="2259126" cy="9047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Importante porque afecta manipulación, transporte y almacenamiento. </a:t>
            </a:r>
          </a:p>
        </p:txBody>
      </p:sp>
      <p:sp>
        <p:nvSpPr>
          <p:cNvPr id="13" name="Elipse 12">
            <a:extLst>
              <a:ext uri="{FF2B5EF4-FFF2-40B4-BE49-F238E27FC236}">
                <a16:creationId xmlns:a16="http://schemas.microsoft.com/office/drawing/2014/main" id="{A28BBBAE-8FAB-45D8-9626-63366EB2A1D5}"/>
              </a:ext>
            </a:extLst>
          </p:cNvPr>
          <p:cNvSpPr/>
          <p:nvPr/>
        </p:nvSpPr>
        <p:spPr>
          <a:xfrm>
            <a:off x="4177050" y="3761678"/>
            <a:ext cx="1840558" cy="46166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200" b="1" dirty="0"/>
              <a:t>26,73±10,22 </a:t>
            </a:r>
            <a:r>
              <a:rPr lang="es-EC" sz="1200" b="1" dirty="0" err="1"/>
              <a:t>um</a:t>
            </a:r>
            <a:endParaRPr lang="es-EC" sz="1050" b="1" dirty="0"/>
          </a:p>
        </p:txBody>
      </p:sp>
      <p:sp>
        <p:nvSpPr>
          <p:cNvPr id="14" name="CuadroTexto 13">
            <a:extLst>
              <a:ext uri="{FF2B5EF4-FFF2-40B4-BE49-F238E27FC236}">
                <a16:creationId xmlns:a16="http://schemas.microsoft.com/office/drawing/2014/main" id="{D4B52D22-5B04-44B1-AF24-952AB54C7F84}"/>
              </a:ext>
            </a:extLst>
          </p:cNvPr>
          <p:cNvSpPr txBox="1"/>
          <p:nvPr/>
        </p:nvSpPr>
        <p:spPr>
          <a:xfrm>
            <a:off x="627482" y="6413730"/>
            <a:ext cx="5052986" cy="276999"/>
          </a:xfrm>
          <a:prstGeom prst="rect">
            <a:avLst/>
          </a:prstGeom>
          <a:noFill/>
        </p:spPr>
        <p:txBody>
          <a:bodyPr wrap="none" rtlCol="0">
            <a:spAutoFit/>
          </a:bodyPr>
          <a:lstStyle/>
          <a:p>
            <a:r>
              <a:rPr lang="en-US" sz="1200" dirty="0"/>
              <a:t>(Carneiro, 2013) (Lavanya, 2019)  (</a:t>
            </a:r>
            <a:r>
              <a:rPr lang="en-US" sz="1200" dirty="0" err="1"/>
              <a:t>Aghbashlo</a:t>
            </a:r>
            <a:r>
              <a:rPr lang="en-US" sz="1200" dirty="0"/>
              <a:t>, 2012) (Bae y Lee, 2008)</a:t>
            </a:r>
          </a:p>
        </p:txBody>
      </p:sp>
      <p:sp>
        <p:nvSpPr>
          <p:cNvPr id="15" name="Rectángulo: esquinas redondeadas 14">
            <a:extLst>
              <a:ext uri="{FF2B5EF4-FFF2-40B4-BE49-F238E27FC236}">
                <a16:creationId xmlns:a16="http://schemas.microsoft.com/office/drawing/2014/main" id="{99F76E09-34E2-4117-9648-61778C28654B}"/>
              </a:ext>
            </a:extLst>
          </p:cNvPr>
          <p:cNvSpPr/>
          <p:nvPr/>
        </p:nvSpPr>
        <p:spPr>
          <a:xfrm>
            <a:off x="4013102" y="4470743"/>
            <a:ext cx="2259126" cy="14523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500" dirty="0"/>
              <a:t>Varios tamaños, beneficioso en el empaquetamiento del producto y aumenta densidad aparente.</a:t>
            </a:r>
          </a:p>
        </p:txBody>
      </p:sp>
      <p:sp>
        <p:nvSpPr>
          <p:cNvPr id="18" name="Rectángulo: esquinas redondeadas 17">
            <a:extLst>
              <a:ext uri="{FF2B5EF4-FFF2-40B4-BE49-F238E27FC236}">
                <a16:creationId xmlns:a16="http://schemas.microsoft.com/office/drawing/2014/main" id="{C0B2CD7A-2477-423B-B8B6-6248E0BBF584}"/>
              </a:ext>
            </a:extLst>
          </p:cNvPr>
          <p:cNvSpPr/>
          <p:nvPr/>
        </p:nvSpPr>
        <p:spPr>
          <a:xfrm>
            <a:off x="7861609" y="767288"/>
            <a:ext cx="2076057" cy="7348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t>La mayoría forma esférica con superficie lisa y sin fisuras </a:t>
            </a:r>
          </a:p>
        </p:txBody>
      </p:sp>
      <p:sp>
        <p:nvSpPr>
          <p:cNvPr id="21" name="Flecha: a la derecha 20">
            <a:extLst>
              <a:ext uri="{FF2B5EF4-FFF2-40B4-BE49-F238E27FC236}">
                <a16:creationId xmlns:a16="http://schemas.microsoft.com/office/drawing/2014/main" id="{FBD287B6-ABA3-42CD-8A21-1788D67AEDF8}"/>
              </a:ext>
            </a:extLst>
          </p:cNvPr>
          <p:cNvSpPr/>
          <p:nvPr/>
        </p:nvSpPr>
        <p:spPr>
          <a:xfrm>
            <a:off x="10013657" y="1032837"/>
            <a:ext cx="136478" cy="109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esquinas redondeadas 21">
            <a:extLst>
              <a:ext uri="{FF2B5EF4-FFF2-40B4-BE49-F238E27FC236}">
                <a16:creationId xmlns:a16="http://schemas.microsoft.com/office/drawing/2014/main" id="{4E6C7207-7EBC-48F4-AFF2-60032FAE1F40}"/>
              </a:ext>
            </a:extLst>
          </p:cNvPr>
          <p:cNvSpPr/>
          <p:nvPr/>
        </p:nvSpPr>
        <p:spPr>
          <a:xfrm>
            <a:off x="10236571" y="695642"/>
            <a:ext cx="1756680" cy="8064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t>Poca fragilidad de los materiales de pared </a:t>
            </a:r>
          </a:p>
        </p:txBody>
      </p:sp>
      <p:cxnSp>
        <p:nvCxnSpPr>
          <p:cNvPr id="24" name="Conector recto de flecha 23">
            <a:extLst>
              <a:ext uri="{FF2B5EF4-FFF2-40B4-BE49-F238E27FC236}">
                <a16:creationId xmlns:a16="http://schemas.microsoft.com/office/drawing/2014/main" id="{0B5A6331-D6F4-4A61-83B4-CBBA19132481}"/>
              </a:ext>
            </a:extLst>
          </p:cNvPr>
          <p:cNvCxnSpPr/>
          <p:nvPr/>
        </p:nvCxnSpPr>
        <p:spPr>
          <a:xfrm flipV="1">
            <a:off x="7480912" y="1440664"/>
            <a:ext cx="284664" cy="974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Flecha: a la derecha 24">
            <a:extLst>
              <a:ext uri="{FF2B5EF4-FFF2-40B4-BE49-F238E27FC236}">
                <a16:creationId xmlns:a16="http://schemas.microsoft.com/office/drawing/2014/main" id="{3713974B-796C-4D26-A48C-EFFB2646232F}"/>
              </a:ext>
            </a:extLst>
          </p:cNvPr>
          <p:cNvSpPr/>
          <p:nvPr/>
        </p:nvSpPr>
        <p:spPr>
          <a:xfrm rot="5400000">
            <a:off x="11046672" y="1670909"/>
            <a:ext cx="136478" cy="109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Rectángulo: esquinas redondeadas 25">
            <a:extLst>
              <a:ext uri="{FF2B5EF4-FFF2-40B4-BE49-F238E27FC236}">
                <a16:creationId xmlns:a16="http://schemas.microsoft.com/office/drawing/2014/main" id="{361D09C4-E3B5-4DA4-A594-78EF3ACA286E}"/>
              </a:ext>
            </a:extLst>
          </p:cNvPr>
          <p:cNvSpPr/>
          <p:nvPr/>
        </p:nvSpPr>
        <p:spPr>
          <a:xfrm>
            <a:off x="10150135" y="1916392"/>
            <a:ext cx="1850199" cy="93345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t>Menor permeabilidad a los gases y mejor protección </a:t>
            </a:r>
          </a:p>
        </p:txBody>
      </p:sp>
      <p:cxnSp>
        <p:nvCxnSpPr>
          <p:cNvPr id="28" name="Conector recto de flecha 27">
            <a:extLst>
              <a:ext uri="{FF2B5EF4-FFF2-40B4-BE49-F238E27FC236}">
                <a16:creationId xmlns:a16="http://schemas.microsoft.com/office/drawing/2014/main" id="{A5E80BD1-FE63-4F38-B42B-50BCBEC64053}"/>
              </a:ext>
            </a:extLst>
          </p:cNvPr>
          <p:cNvCxnSpPr>
            <a:cxnSpLocks/>
          </p:cNvCxnSpPr>
          <p:nvPr/>
        </p:nvCxnSpPr>
        <p:spPr>
          <a:xfrm>
            <a:off x="8816454" y="2688609"/>
            <a:ext cx="1333681" cy="558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ángulo: esquinas redondeadas 28">
            <a:extLst>
              <a:ext uri="{FF2B5EF4-FFF2-40B4-BE49-F238E27FC236}">
                <a16:creationId xmlns:a16="http://schemas.microsoft.com/office/drawing/2014/main" id="{9E28ADCF-744E-4E12-8EFC-A32E15501E80}"/>
              </a:ext>
            </a:extLst>
          </p:cNvPr>
          <p:cNvSpPr/>
          <p:nvPr/>
        </p:nvSpPr>
        <p:spPr>
          <a:xfrm>
            <a:off x="10201896" y="3016716"/>
            <a:ext cx="1798438" cy="11167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t>Se podrían formar en el mismo proceso de </a:t>
            </a:r>
            <a:r>
              <a:rPr lang="es-EC" sz="1400" i="1" dirty="0"/>
              <a:t>Spray </a:t>
            </a:r>
            <a:r>
              <a:rPr lang="es-EC" sz="1400" dirty="0"/>
              <a:t>o por el tiempo transcurrido</a:t>
            </a:r>
            <a:endParaRPr lang="es-EC" sz="1400" i="1" dirty="0"/>
          </a:p>
        </p:txBody>
      </p:sp>
      <p:cxnSp>
        <p:nvCxnSpPr>
          <p:cNvPr id="32" name="Conector recto de flecha 31">
            <a:extLst>
              <a:ext uri="{FF2B5EF4-FFF2-40B4-BE49-F238E27FC236}">
                <a16:creationId xmlns:a16="http://schemas.microsoft.com/office/drawing/2014/main" id="{506DD288-EEE9-4201-90B8-6260F9A835A8}"/>
              </a:ext>
            </a:extLst>
          </p:cNvPr>
          <p:cNvCxnSpPr>
            <a:cxnSpLocks/>
          </p:cNvCxnSpPr>
          <p:nvPr/>
        </p:nvCxnSpPr>
        <p:spPr>
          <a:xfrm>
            <a:off x="9007522" y="4133431"/>
            <a:ext cx="1124815" cy="4263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ectángulo: esquinas redondeadas 32">
            <a:extLst>
              <a:ext uri="{FF2B5EF4-FFF2-40B4-BE49-F238E27FC236}">
                <a16:creationId xmlns:a16="http://schemas.microsoft.com/office/drawing/2014/main" id="{3FFB5E12-8C03-4845-BA79-E085872EB0A1}"/>
              </a:ext>
            </a:extLst>
          </p:cNvPr>
          <p:cNvSpPr/>
          <p:nvPr/>
        </p:nvSpPr>
        <p:spPr>
          <a:xfrm>
            <a:off x="10189811" y="4346603"/>
            <a:ext cx="1850199" cy="12733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a:t>Cóncavos y arrugados, son típicos en el proceso de </a:t>
            </a:r>
            <a:r>
              <a:rPr lang="es-EC" sz="1400" i="1" dirty="0"/>
              <a:t>Spray </a:t>
            </a:r>
            <a:r>
              <a:rPr lang="es-EC" sz="1400" i="1" dirty="0" err="1"/>
              <a:t>Drying</a:t>
            </a:r>
            <a:r>
              <a:rPr lang="es-EC" sz="1400" dirty="0"/>
              <a:t>. </a:t>
            </a:r>
          </a:p>
        </p:txBody>
      </p:sp>
      <p:cxnSp>
        <p:nvCxnSpPr>
          <p:cNvPr id="36" name="Conector recto de flecha 35">
            <a:extLst>
              <a:ext uri="{FF2B5EF4-FFF2-40B4-BE49-F238E27FC236}">
                <a16:creationId xmlns:a16="http://schemas.microsoft.com/office/drawing/2014/main" id="{3AAEA425-DE34-485C-AE4B-614D91AEB715}"/>
              </a:ext>
            </a:extLst>
          </p:cNvPr>
          <p:cNvCxnSpPr/>
          <p:nvPr/>
        </p:nvCxnSpPr>
        <p:spPr>
          <a:xfrm flipV="1">
            <a:off x="7480912" y="3429000"/>
            <a:ext cx="2651425" cy="7044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0A62927E-9823-4627-B612-1C2C0D3CC0C7}"/>
              </a:ext>
            </a:extLst>
          </p:cNvPr>
          <p:cNvSpPr txBox="1"/>
          <p:nvPr/>
        </p:nvSpPr>
        <p:spPr>
          <a:xfrm>
            <a:off x="122827" y="95530"/>
            <a:ext cx="441146" cy="369332"/>
          </a:xfrm>
          <a:prstGeom prst="rect">
            <a:avLst/>
          </a:prstGeom>
          <a:noFill/>
        </p:spPr>
        <p:txBody>
          <a:bodyPr wrap="none" rtlCol="0">
            <a:spAutoFit/>
          </a:bodyPr>
          <a:lstStyle/>
          <a:p>
            <a:r>
              <a:rPr lang="es-ES" dirty="0"/>
              <a:t>25</a:t>
            </a:r>
            <a:endParaRPr lang="es-EC" dirty="0"/>
          </a:p>
        </p:txBody>
      </p:sp>
    </p:spTree>
    <p:extLst>
      <p:ext uri="{BB962C8B-B14F-4D97-AF65-F5344CB8AC3E}">
        <p14:creationId xmlns:p14="http://schemas.microsoft.com/office/powerpoint/2010/main" val="322925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DFA86EC-D0EA-48A1-81D9-5FFAAD72A3E0}"/>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5213CF5B-8449-4E75-8CE3-99A905DC4B8E}"/>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CONCLUSIONES</a:t>
            </a:r>
          </a:p>
        </p:txBody>
      </p:sp>
      <p:sp>
        <p:nvSpPr>
          <p:cNvPr id="6" name="CuadroTexto 5">
            <a:extLst>
              <a:ext uri="{FF2B5EF4-FFF2-40B4-BE49-F238E27FC236}">
                <a16:creationId xmlns:a16="http://schemas.microsoft.com/office/drawing/2014/main" id="{A12217CE-436A-46F4-B7A2-22F1CBB95423}"/>
              </a:ext>
            </a:extLst>
          </p:cNvPr>
          <p:cNvSpPr txBox="1"/>
          <p:nvPr/>
        </p:nvSpPr>
        <p:spPr>
          <a:xfrm>
            <a:off x="122827" y="95530"/>
            <a:ext cx="441146" cy="369332"/>
          </a:xfrm>
          <a:prstGeom prst="rect">
            <a:avLst/>
          </a:prstGeom>
          <a:noFill/>
        </p:spPr>
        <p:txBody>
          <a:bodyPr wrap="none" rtlCol="0">
            <a:spAutoFit/>
          </a:bodyPr>
          <a:lstStyle/>
          <a:p>
            <a:r>
              <a:rPr lang="es-ES" dirty="0"/>
              <a:t>26</a:t>
            </a:r>
            <a:endParaRPr lang="es-EC" dirty="0"/>
          </a:p>
        </p:txBody>
      </p:sp>
      <p:sp>
        <p:nvSpPr>
          <p:cNvPr id="8" name="CuadroTexto 7">
            <a:extLst>
              <a:ext uri="{FF2B5EF4-FFF2-40B4-BE49-F238E27FC236}">
                <a16:creationId xmlns:a16="http://schemas.microsoft.com/office/drawing/2014/main" id="{02FC762B-098C-4F85-80E2-F897D390C0F0}"/>
              </a:ext>
            </a:extLst>
          </p:cNvPr>
          <p:cNvSpPr txBox="1"/>
          <p:nvPr/>
        </p:nvSpPr>
        <p:spPr>
          <a:xfrm>
            <a:off x="563973" y="922544"/>
            <a:ext cx="11250342" cy="4889031"/>
          </a:xfrm>
          <a:prstGeom prst="rect">
            <a:avLst/>
          </a:prstGeom>
          <a:noFill/>
        </p:spPr>
        <p:txBody>
          <a:bodyPr wrap="square">
            <a:spAutoFit/>
          </a:bodyPr>
          <a:lstStyle/>
          <a:p>
            <a:pPr marL="285750" indent="-285750">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Se logró convertir con éxito la grasa vegetal de palma (</a:t>
            </a:r>
            <a:r>
              <a:rPr lang="es-EC" sz="1600" i="1" dirty="0" err="1">
                <a:effectLst/>
                <a:latin typeface="Arial" panose="020B0604020202020204" pitchFamily="34" charset="0"/>
                <a:ea typeface="Calibri" panose="020F0502020204030204" pitchFamily="34" charset="0"/>
                <a:cs typeface="Times New Roman" panose="02020603050405020304" pitchFamily="18" charset="0"/>
              </a:rPr>
              <a:t>Elaeis</a:t>
            </a:r>
            <a:r>
              <a:rPr lang="es-EC" sz="1600" i="1" dirty="0">
                <a:effectLst/>
                <a:latin typeface="Arial" panose="020B0604020202020204" pitchFamily="34" charset="0"/>
                <a:ea typeface="Calibri" panose="020F0502020204030204" pitchFamily="34" charset="0"/>
                <a:cs typeface="Times New Roman" panose="02020603050405020304" pitchFamily="18" charset="0"/>
              </a:rPr>
              <a:t> </a:t>
            </a:r>
            <a:r>
              <a:rPr lang="es-EC" sz="1600" i="1" dirty="0" err="1">
                <a:effectLst/>
                <a:latin typeface="Arial" panose="020B0604020202020204" pitchFamily="34" charset="0"/>
                <a:ea typeface="Calibri" panose="020F0502020204030204" pitchFamily="34" charset="0"/>
                <a:cs typeface="Times New Roman" panose="02020603050405020304" pitchFamily="18" charset="0"/>
              </a:rPr>
              <a:t>guineensis</a:t>
            </a:r>
            <a:r>
              <a:rPr lang="es-EC" sz="1600" i="1" dirty="0">
                <a:effectLst/>
                <a:latin typeface="Arial" panose="020B0604020202020204" pitchFamily="34" charset="0"/>
                <a:ea typeface="Calibri" panose="020F0502020204030204" pitchFamily="34" charset="0"/>
                <a:cs typeface="Times New Roman" panose="02020603050405020304" pitchFamily="18" charset="0"/>
              </a:rPr>
              <a:t>)</a:t>
            </a:r>
            <a:r>
              <a:rPr lang="es-EC" sz="1600" dirty="0">
                <a:effectLst/>
                <a:latin typeface="Arial" panose="020B0604020202020204" pitchFamily="34" charset="0"/>
                <a:ea typeface="Calibri" panose="020F0502020204030204" pitchFamily="34" charset="0"/>
                <a:cs typeface="Times New Roman" panose="02020603050405020304" pitchFamily="18" charset="0"/>
              </a:rPr>
              <a:t> en microcápsulas estables y fáciles de manipular mediante el método de secado por atomización.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La optimización de las condiciones del proceso de secado por atomización para la grasa vegetal de palma fue implementada efectivamente utilizando una metodología de superficie de respuesta. Se obtuvieron las condiciones óptimas de secado por atomización dentro de los rangos experimentales, como: temperatura de entrada del aire 185 °C, flujo de alimentación 44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mL</a:t>
            </a:r>
            <a:r>
              <a:rPr lang="es-EC" sz="1600" dirty="0">
                <a:effectLst/>
                <a:latin typeface="Arial" panose="020B0604020202020204" pitchFamily="34" charset="0"/>
                <a:ea typeface="Calibri" panose="020F0502020204030204" pitchFamily="34" charset="0"/>
                <a:cs typeface="Times New Roman" panose="02020603050405020304" pitchFamily="18" charset="0"/>
              </a:rPr>
              <a:t>/min y frecuencia del atomizador 20000 rpm. Se realizó el experimento final con estas condiciones y se obtuvo un polvo con las siguientes características: eficiencia: 85,83 %, humedad: 2,31 %, rendimiento: 78,69 %.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El bajo contenido de humedad (2,31 %) y la buena eficiencia de microencapsulación (85,93 %) del polvo optimizado cumplieron con las especificaciones de calidad del producto, que se traduce en un largo tiempo de almacenamiento sin la oxidación y sin la liberación no deseada de grasa. </a:t>
            </a:r>
          </a:p>
          <a:p>
            <a:pPr marL="285750" indent="-285750">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El rendimiento (78,69 %) obtenido del polvo optimizado estuvo dentro de los requerimientos por la parte interesada.  </a:t>
            </a:r>
          </a:p>
        </p:txBody>
      </p:sp>
    </p:spTree>
    <p:extLst>
      <p:ext uri="{BB962C8B-B14F-4D97-AF65-F5344CB8AC3E}">
        <p14:creationId xmlns:p14="http://schemas.microsoft.com/office/powerpoint/2010/main" val="155415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DFA86EC-D0EA-48A1-81D9-5FFAAD72A3E0}"/>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5213CF5B-8449-4E75-8CE3-99A905DC4B8E}"/>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CONCLUSIONES</a:t>
            </a:r>
          </a:p>
        </p:txBody>
      </p:sp>
      <p:sp>
        <p:nvSpPr>
          <p:cNvPr id="6" name="CuadroTexto 5">
            <a:extLst>
              <a:ext uri="{FF2B5EF4-FFF2-40B4-BE49-F238E27FC236}">
                <a16:creationId xmlns:a16="http://schemas.microsoft.com/office/drawing/2014/main" id="{A12217CE-436A-46F4-B7A2-22F1CBB95423}"/>
              </a:ext>
            </a:extLst>
          </p:cNvPr>
          <p:cNvSpPr txBox="1"/>
          <p:nvPr/>
        </p:nvSpPr>
        <p:spPr>
          <a:xfrm>
            <a:off x="122827" y="95530"/>
            <a:ext cx="441146" cy="369332"/>
          </a:xfrm>
          <a:prstGeom prst="rect">
            <a:avLst/>
          </a:prstGeom>
          <a:noFill/>
        </p:spPr>
        <p:txBody>
          <a:bodyPr wrap="none" rtlCol="0">
            <a:spAutoFit/>
          </a:bodyPr>
          <a:lstStyle/>
          <a:p>
            <a:r>
              <a:rPr lang="es-ES" dirty="0"/>
              <a:t>27</a:t>
            </a:r>
            <a:endParaRPr lang="es-EC" dirty="0"/>
          </a:p>
        </p:txBody>
      </p:sp>
      <p:sp>
        <p:nvSpPr>
          <p:cNvPr id="8" name="CuadroTexto 7">
            <a:extLst>
              <a:ext uri="{FF2B5EF4-FFF2-40B4-BE49-F238E27FC236}">
                <a16:creationId xmlns:a16="http://schemas.microsoft.com/office/drawing/2014/main" id="{02FC762B-098C-4F85-80E2-F897D390C0F0}"/>
              </a:ext>
            </a:extLst>
          </p:cNvPr>
          <p:cNvSpPr txBox="1"/>
          <p:nvPr/>
        </p:nvSpPr>
        <p:spPr>
          <a:xfrm>
            <a:off x="829084" y="1166233"/>
            <a:ext cx="10753316" cy="2843022"/>
          </a:xfrm>
          <a:prstGeom prst="rect">
            <a:avLst/>
          </a:prstGeom>
          <a:noFill/>
        </p:spPr>
        <p:txBody>
          <a:bodyPr wrap="square">
            <a:spAutoFit/>
          </a:bodyPr>
          <a:lstStyle/>
          <a:p>
            <a:pPr marL="285750" indent="-285750">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Las propiedades físicas del polvo optimizado, como la densidad aparente (0,416 g/cm</a:t>
            </a:r>
            <a:r>
              <a:rPr lang="es-EC" sz="16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s-EC" sz="1600" dirty="0">
                <a:effectLst/>
                <a:latin typeface="Arial" panose="020B0604020202020204" pitchFamily="34" charset="0"/>
                <a:ea typeface="Calibri" panose="020F0502020204030204" pitchFamily="34" charset="0"/>
                <a:cs typeface="Times New Roman" panose="02020603050405020304" pitchFamily="18" charset="0"/>
              </a:rPr>
              <a:t>), índice de Carl (12,6 %), relación de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Hausner</a:t>
            </a:r>
            <a:r>
              <a:rPr lang="es-EC" sz="1600" dirty="0">
                <a:effectLst/>
                <a:latin typeface="Arial" panose="020B0604020202020204" pitchFamily="34" charset="0"/>
                <a:ea typeface="Calibri" panose="020F0502020204030204" pitchFamily="34" charset="0"/>
                <a:cs typeface="Times New Roman" panose="02020603050405020304" pitchFamily="18" charset="0"/>
              </a:rPr>
              <a:t> (1,14), higroscopicidad (18,37 %) y solubilidad (78,45 %), cumplieron con las especificaciones de calidad para asegurar buenas condiciones de almacenamiento, procesamiento y envasado.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La amplia distribución de tamaño de partículas del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microencapsulado</a:t>
            </a:r>
            <a:r>
              <a:rPr lang="es-EC" sz="1600" dirty="0">
                <a:effectLst/>
                <a:latin typeface="Arial" panose="020B0604020202020204" pitchFamily="34" charset="0"/>
                <a:ea typeface="Calibri" panose="020F0502020204030204" pitchFamily="34" charset="0"/>
                <a:cs typeface="Times New Roman" panose="02020603050405020304" pitchFamily="18" charset="0"/>
              </a:rPr>
              <a:t> optimizado (26,73±10,22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μm</a:t>
            </a:r>
            <a:r>
              <a:rPr lang="es-EC" sz="1600" dirty="0">
                <a:effectLst/>
                <a:latin typeface="Arial" panose="020B0604020202020204" pitchFamily="34" charset="0"/>
                <a:ea typeface="Calibri" panose="020F0502020204030204" pitchFamily="34" charset="0"/>
                <a:cs typeface="Times New Roman" panose="02020603050405020304" pitchFamily="18" charset="0"/>
              </a:rPr>
              <a:t>) comprueba la alta densidad aparente obtenida en los ensayos, lo cual es beneficioso en el empaquetamiento del producto.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s-EC" sz="1600" dirty="0">
                <a:effectLst/>
                <a:latin typeface="Arial" panose="020B0604020202020204" pitchFamily="34" charset="0"/>
                <a:ea typeface="Calibri" panose="020F0502020204030204" pitchFamily="34" charset="0"/>
                <a:cs typeface="Times New Roman" panose="02020603050405020304" pitchFamily="18" charset="0"/>
              </a:rPr>
              <a:t>La forma esférica y la superficie externa lisa y sin grietas de la mayoría de las micropartículas, aseguraron buena protección a la grasa vegetal de palma </a:t>
            </a:r>
            <a:r>
              <a:rPr lang="es-EC" sz="1600" dirty="0" err="1">
                <a:effectLst/>
                <a:latin typeface="Arial" panose="020B0604020202020204" pitchFamily="34" charset="0"/>
                <a:ea typeface="Calibri" panose="020F0502020204030204" pitchFamily="34" charset="0"/>
                <a:cs typeface="Times New Roman" panose="02020603050405020304" pitchFamily="18" charset="0"/>
              </a:rPr>
              <a:t>microencapsulada</a:t>
            </a:r>
            <a:r>
              <a:rPr lang="es-EC" sz="1600" dirty="0">
                <a:effectLst/>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62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0ACF5E3-B8DF-4FEC-98DC-E0C19B062362}"/>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B62B18FB-10DC-4B14-ABCE-E8BEC45F293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RECOMENDACIONES</a:t>
            </a:r>
          </a:p>
        </p:txBody>
      </p:sp>
      <p:sp>
        <p:nvSpPr>
          <p:cNvPr id="6" name="CuadroTexto 5">
            <a:extLst>
              <a:ext uri="{FF2B5EF4-FFF2-40B4-BE49-F238E27FC236}">
                <a16:creationId xmlns:a16="http://schemas.microsoft.com/office/drawing/2014/main" id="{0958E8BD-6E21-4519-AAD8-07FE99FBE676}"/>
              </a:ext>
            </a:extLst>
          </p:cNvPr>
          <p:cNvSpPr txBox="1"/>
          <p:nvPr/>
        </p:nvSpPr>
        <p:spPr>
          <a:xfrm>
            <a:off x="122827" y="95530"/>
            <a:ext cx="441146" cy="369332"/>
          </a:xfrm>
          <a:prstGeom prst="rect">
            <a:avLst/>
          </a:prstGeom>
          <a:noFill/>
        </p:spPr>
        <p:txBody>
          <a:bodyPr wrap="none" rtlCol="0">
            <a:spAutoFit/>
          </a:bodyPr>
          <a:lstStyle/>
          <a:p>
            <a:r>
              <a:rPr lang="es-ES" dirty="0"/>
              <a:t>28</a:t>
            </a:r>
            <a:endParaRPr lang="es-EC" dirty="0"/>
          </a:p>
        </p:txBody>
      </p:sp>
      <p:sp>
        <p:nvSpPr>
          <p:cNvPr id="7" name="CuadroTexto 6">
            <a:extLst>
              <a:ext uri="{FF2B5EF4-FFF2-40B4-BE49-F238E27FC236}">
                <a16:creationId xmlns:a16="http://schemas.microsoft.com/office/drawing/2014/main" id="{5098C0B9-7863-4721-BED7-EE515733CF02}"/>
              </a:ext>
            </a:extLst>
          </p:cNvPr>
          <p:cNvSpPr txBox="1"/>
          <p:nvPr/>
        </p:nvSpPr>
        <p:spPr>
          <a:xfrm>
            <a:off x="908282" y="1014183"/>
            <a:ext cx="10469880" cy="3497239"/>
          </a:xfrm>
          <a:prstGeom prst="rect">
            <a:avLst/>
          </a:prstGeom>
          <a:noFill/>
        </p:spPr>
        <p:txBody>
          <a:bodyPr wrap="square">
            <a:spAutoFit/>
          </a:bodyPr>
          <a:lstStyle/>
          <a:p>
            <a:pPr marL="285750" indent="-285750">
              <a:lnSpc>
                <a:spcPct val="150000"/>
              </a:lnSpc>
              <a:spcAft>
                <a:spcPts val="800"/>
              </a:spcAft>
              <a:buFont typeface="Arial" panose="020B0604020202020204" pitchFamily="34" charset="0"/>
              <a:buChar char="•"/>
            </a:pPr>
            <a:r>
              <a:rPr lang="es-EC" sz="1700" dirty="0">
                <a:effectLst/>
                <a:latin typeface="Arial" panose="020B0604020202020204" pitchFamily="34" charset="0"/>
                <a:ea typeface="Calibri" panose="020F0502020204030204" pitchFamily="34" charset="0"/>
                <a:cs typeface="Times New Roman" panose="02020603050405020304" pitchFamily="18" charset="0"/>
              </a:rPr>
              <a:t>Mantener las temperaturas adecuadas en la preparación de la emulsión para evitar la oxidación de la grasa vegetal y la caramelización del caseinato o la maltodextrina. </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s-EC" sz="1700" dirty="0">
                <a:effectLst/>
                <a:latin typeface="Arial" panose="020B0604020202020204" pitchFamily="34" charset="0"/>
                <a:ea typeface="Calibri" panose="020F0502020204030204" pitchFamily="34" charset="0"/>
                <a:cs typeface="Times New Roman" panose="02020603050405020304" pitchFamily="18" charset="0"/>
              </a:rPr>
              <a:t>Para el establecimiento del producto final se recomienda realizar estudios de almacenamiento de polvos de grasa vegetal para conocer su vida útil exacta. </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s-EC" sz="1700" dirty="0">
                <a:effectLst/>
                <a:latin typeface="Arial" panose="020B0604020202020204" pitchFamily="34" charset="0"/>
                <a:ea typeface="Calibri" panose="020F0502020204030204" pitchFamily="34" charset="0"/>
                <a:cs typeface="Times New Roman" panose="02020603050405020304" pitchFamily="18" charset="0"/>
              </a:rPr>
              <a:t>Se deben realizar análisis microbiológicos y de actividad de agua del polvo con el fin de cumplir las especificaciones de calidad del producto. </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s-EC" sz="1700" dirty="0">
                <a:effectLst/>
                <a:latin typeface="Arial" panose="020B0604020202020204" pitchFamily="34" charset="0"/>
                <a:ea typeface="Calibri" panose="020F0502020204030204" pitchFamily="34" charset="0"/>
                <a:cs typeface="Times New Roman" panose="02020603050405020304" pitchFamily="18" charset="0"/>
              </a:rPr>
              <a:t>El rendimiento del proceso se podría mejorar agregando dispositivos de recuperación de polvo y utilizando cantidades altas de emulsión. </a:t>
            </a:r>
            <a:endParaRPr lang="es-EC"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7153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fecha"/>
          <p:cNvSpPr txBox="1">
            <a:spLocks/>
          </p:cNvSpPr>
          <p:nvPr/>
        </p:nvSpPr>
        <p:spPr>
          <a:xfrm>
            <a:off x="1909192" y="6656871"/>
            <a:ext cx="2026568" cy="2160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s-EC" sz="500" b="1">
                <a:solidFill>
                  <a:prstClr val="black"/>
                </a:solidFill>
                <a:latin typeface="Arial"/>
              </a:rPr>
              <a:t>FECHA ÚLTIMA REVISIÓN: 13/12/11</a:t>
            </a:r>
            <a:endParaRPr lang="es-EC" sz="500" dirty="0">
              <a:solidFill>
                <a:prstClr val="black"/>
              </a:solidFill>
              <a:latin typeface="Arial"/>
            </a:endParaRPr>
          </a:p>
        </p:txBody>
      </p:sp>
      <p:sp>
        <p:nvSpPr>
          <p:cNvPr id="3" name="4 Marcador de número de diapositiva"/>
          <p:cNvSpPr txBox="1">
            <a:spLocks/>
          </p:cNvSpPr>
          <p:nvPr/>
        </p:nvSpPr>
        <p:spPr>
          <a:xfrm>
            <a:off x="9336360" y="6658074"/>
            <a:ext cx="874440" cy="2136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s-EC" sz="500" b="1">
                <a:solidFill>
                  <a:prstClr val="black"/>
                </a:solidFill>
                <a:latin typeface="Arial"/>
              </a:rPr>
              <a:t>VERSIÓN: </a:t>
            </a:r>
            <a:r>
              <a:rPr lang="es-EC" sz="500">
                <a:solidFill>
                  <a:prstClr val="black"/>
                </a:solidFill>
                <a:latin typeface="Arial"/>
              </a:rPr>
              <a:t>1.0</a:t>
            </a:r>
            <a:endParaRPr lang="es-EC" sz="500" dirty="0">
              <a:solidFill>
                <a:prstClr val="black"/>
              </a:solidFill>
              <a:latin typeface="Arial"/>
            </a:endParaRPr>
          </a:p>
        </p:txBody>
      </p:sp>
      <p:sp>
        <p:nvSpPr>
          <p:cNvPr id="15" name="CuadroTexto 14"/>
          <p:cNvSpPr txBox="1"/>
          <p:nvPr/>
        </p:nvSpPr>
        <p:spPr>
          <a:xfrm>
            <a:off x="6505840" y="1997838"/>
            <a:ext cx="5252374" cy="3108543"/>
          </a:xfrm>
          <a:prstGeom prst="rect">
            <a:avLst/>
          </a:prstGeom>
          <a:noFill/>
        </p:spPr>
        <p:txBody>
          <a:bodyPr wrap="square" rtlCol="0">
            <a:spAutoFit/>
          </a:bodyPr>
          <a:lstStyle/>
          <a:p>
            <a:pPr algn="ctr"/>
            <a:r>
              <a:rPr lang="es-EC" sz="1600" b="1" dirty="0"/>
              <a:t>Ing. Hernán Patricio Paz Riofrío</a:t>
            </a:r>
          </a:p>
          <a:p>
            <a:pPr algn="ctr"/>
            <a:r>
              <a:rPr lang="es-EC" sz="1600" dirty="0"/>
              <a:t>Director del proyecto</a:t>
            </a:r>
          </a:p>
          <a:p>
            <a:pPr algn="ctr"/>
            <a:r>
              <a:rPr lang="es-EC" sz="1600" dirty="0"/>
              <a:t>Universidad de las Fuerzas Armadas ESPE – Ecuador</a:t>
            </a:r>
          </a:p>
          <a:p>
            <a:pPr algn="ctr"/>
            <a:r>
              <a:rPr lang="es-EC" sz="1600" dirty="0" err="1"/>
              <a:t>Wildland</a:t>
            </a:r>
            <a:r>
              <a:rPr lang="es-EC" sz="1600" dirty="0"/>
              <a:t> </a:t>
            </a:r>
            <a:r>
              <a:rPr lang="es-EC" sz="1600" dirty="0" err="1"/>
              <a:t>Cia</a:t>
            </a:r>
            <a:r>
              <a:rPr lang="es-EC" sz="1600" dirty="0"/>
              <a:t>. Ltda.</a:t>
            </a:r>
          </a:p>
          <a:p>
            <a:pPr algn="ctr"/>
            <a:endParaRPr lang="es-EC" sz="1600" dirty="0"/>
          </a:p>
          <a:p>
            <a:pPr algn="ctr"/>
            <a:r>
              <a:rPr lang="es-EC" sz="1600" b="1" dirty="0"/>
              <a:t>Ing. Rafael Vargas Verdesoto, </a:t>
            </a:r>
            <a:r>
              <a:rPr lang="es-EC" sz="1600" b="1" dirty="0" err="1"/>
              <a:t>M.Sc</a:t>
            </a:r>
            <a:r>
              <a:rPr lang="es-EC" sz="1600" b="1" dirty="0"/>
              <a:t>.</a:t>
            </a:r>
          </a:p>
          <a:p>
            <a:pPr algn="ctr"/>
            <a:r>
              <a:rPr lang="es-EC" sz="1600" dirty="0"/>
              <a:t>Lector del proyecto de titulación</a:t>
            </a:r>
          </a:p>
          <a:p>
            <a:pPr algn="ctr"/>
            <a:r>
              <a:rPr lang="es-EC" sz="1600" dirty="0"/>
              <a:t>Universidad de las Fuerzas Armadas ESPE – Ecuador</a:t>
            </a:r>
          </a:p>
          <a:p>
            <a:pPr algn="ctr"/>
            <a:endParaRPr lang="es-EC" sz="1600" dirty="0"/>
          </a:p>
          <a:p>
            <a:pPr algn="ctr"/>
            <a:endParaRPr lang="es-EC" sz="1600" dirty="0"/>
          </a:p>
          <a:p>
            <a:pPr algn="ctr"/>
            <a:endParaRPr lang="es-EC" sz="1600" b="1" dirty="0"/>
          </a:p>
          <a:p>
            <a:pPr algn="ctr"/>
            <a:r>
              <a:rPr lang="es-EC" sz="2000" b="1" dirty="0"/>
              <a:t>FAMILIA Y AMIGOS</a:t>
            </a:r>
          </a:p>
        </p:txBody>
      </p:sp>
      <p:sp>
        <p:nvSpPr>
          <p:cNvPr id="16" name="CuadroTexto 15">
            <a:extLst>
              <a:ext uri="{FF2B5EF4-FFF2-40B4-BE49-F238E27FC236}">
                <a16:creationId xmlns:a16="http://schemas.microsoft.com/office/drawing/2014/main" id="{EB8638BB-DA96-4A27-A30D-6A6624BE72C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A</a:t>
            </a:r>
            <a:r>
              <a:rPr lang="es-EC" sz="3000" dirty="0">
                <a:solidFill>
                  <a:schemeClr val="tx1"/>
                </a:solidFill>
                <a:latin typeface="Arial"/>
              </a:rPr>
              <a:t>GRADECIMIENTOS</a:t>
            </a:r>
          </a:p>
        </p:txBody>
      </p:sp>
      <p:sp>
        <p:nvSpPr>
          <p:cNvPr id="8" name="CuadroTexto 7">
            <a:extLst>
              <a:ext uri="{FF2B5EF4-FFF2-40B4-BE49-F238E27FC236}">
                <a16:creationId xmlns:a16="http://schemas.microsoft.com/office/drawing/2014/main" id="{EBB72F17-5464-403B-B4AD-62521A8476D6}"/>
              </a:ext>
            </a:extLst>
          </p:cNvPr>
          <p:cNvSpPr txBox="1"/>
          <p:nvPr/>
        </p:nvSpPr>
        <p:spPr>
          <a:xfrm>
            <a:off x="122827" y="95530"/>
            <a:ext cx="441146" cy="369332"/>
          </a:xfrm>
          <a:prstGeom prst="rect">
            <a:avLst/>
          </a:prstGeom>
          <a:noFill/>
        </p:spPr>
        <p:txBody>
          <a:bodyPr wrap="none" rtlCol="0">
            <a:spAutoFit/>
          </a:bodyPr>
          <a:lstStyle/>
          <a:p>
            <a:r>
              <a:rPr lang="es-ES" dirty="0"/>
              <a:t>29</a:t>
            </a:r>
            <a:endParaRPr lang="es-EC" dirty="0"/>
          </a:p>
        </p:txBody>
      </p:sp>
      <p:pic>
        <p:nvPicPr>
          <p:cNvPr id="3074" name="Picture 2" descr="SUPLEMENTO NUTRICIONAL WILDLAND DETOX - TVentas - Compras Online en Ecuador">
            <a:extLst>
              <a:ext uri="{FF2B5EF4-FFF2-40B4-BE49-F238E27FC236}">
                <a16:creationId xmlns:a16="http://schemas.microsoft.com/office/drawing/2014/main" id="{2E2A3D5E-9656-48C1-9383-BFB6F5897A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867" y="4503368"/>
            <a:ext cx="3136036" cy="10519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9924753-FEA5-4FD2-8A31-22AFE965A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9" y="1111619"/>
            <a:ext cx="5300660" cy="124301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4EAB834E-7F0E-487F-A105-E42FF7FD13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3573" y="2645622"/>
            <a:ext cx="1490623" cy="1503449"/>
          </a:xfrm>
          <a:prstGeom prst="rect">
            <a:avLst/>
          </a:prstGeom>
        </p:spPr>
      </p:pic>
    </p:spTree>
    <p:extLst>
      <p:ext uri="{BB962C8B-B14F-4D97-AF65-F5344CB8AC3E}">
        <p14:creationId xmlns:p14="http://schemas.microsoft.com/office/powerpoint/2010/main" val="227169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E860237-C9BE-44E4-AC1E-0AF7344C445B}"/>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411C8588-CBDF-4C5C-9C57-4523CF26C542}"/>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pic>
        <p:nvPicPr>
          <p:cNvPr id="20482" name="Picture 2" descr="Un científico apunta el mayor riesgo de contagio en un supermercado - AS.com">
            <a:extLst>
              <a:ext uri="{FF2B5EF4-FFF2-40B4-BE49-F238E27FC236}">
                <a16:creationId xmlns:a16="http://schemas.microsoft.com/office/drawing/2014/main" id="{D892A05A-39DF-48E5-9892-B448904E47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05" y="762490"/>
            <a:ext cx="2650280" cy="149078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onoce las tecnologías que garantizan alimentos seguros - The Food Tech">
            <a:extLst>
              <a:ext uri="{FF2B5EF4-FFF2-40B4-BE49-F238E27FC236}">
                <a16:creationId xmlns:a16="http://schemas.microsoft.com/office/drawing/2014/main" id="{C7595E5E-68AB-4B9C-96FB-81535F0762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4715" y="794349"/>
            <a:ext cx="2324554" cy="132831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19FE551F-ACDA-4767-B85C-D95BD216B612}"/>
              </a:ext>
            </a:extLst>
          </p:cNvPr>
          <p:cNvSpPr txBox="1"/>
          <p:nvPr/>
        </p:nvSpPr>
        <p:spPr>
          <a:xfrm>
            <a:off x="3843314" y="2157611"/>
            <a:ext cx="3180679" cy="307777"/>
          </a:xfrm>
          <a:prstGeom prst="rect">
            <a:avLst/>
          </a:prstGeom>
          <a:noFill/>
        </p:spPr>
        <p:txBody>
          <a:bodyPr wrap="none" rtlCol="0">
            <a:spAutoFit/>
          </a:bodyPr>
          <a:lstStyle/>
          <a:p>
            <a:r>
              <a:rPr lang="es-EC" sz="1400" dirty="0"/>
              <a:t>Nuevas funcionalidades tecnológicas </a:t>
            </a:r>
          </a:p>
        </p:txBody>
      </p:sp>
      <p:sp>
        <p:nvSpPr>
          <p:cNvPr id="4" name="Flecha: a la derecha 3">
            <a:extLst>
              <a:ext uri="{FF2B5EF4-FFF2-40B4-BE49-F238E27FC236}">
                <a16:creationId xmlns:a16="http://schemas.microsoft.com/office/drawing/2014/main" id="{A3C0478E-0048-40B8-AAA8-0AE5258AE40D}"/>
              </a:ext>
            </a:extLst>
          </p:cNvPr>
          <p:cNvSpPr/>
          <p:nvPr/>
        </p:nvSpPr>
        <p:spPr>
          <a:xfrm>
            <a:off x="3476183" y="1286820"/>
            <a:ext cx="355383" cy="291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486" name="Picture 6" descr="FSAI cracks down on illegal food operations - New Food Magazine">
            <a:extLst>
              <a:ext uri="{FF2B5EF4-FFF2-40B4-BE49-F238E27FC236}">
                <a16:creationId xmlns:a16="http://schemas.microsoft.com/office/drawing/2014/main" id="{29EB8B54-DE3A-476C-8129-21C5F638B1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031" y="813777"/>
            <a:ext cx="1308888" cy="1308888"/>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Tipos de harina de trigo, un alimento básico en la cocina: guía para usarlas">
            <a:extLst>
              <a:ext uri="{FF2B5EF4-FFF2-40B4-BE49-F238E27FC236}">
                <a16:creationId xmlns:a16="http://schemas.microsoft.com/office/drawing/2014/main" id="{2A32CA5C-829E-4016-BC32-82BF19D02D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4794" y="2555293"/>
            <a:ext cx="1609822" cy="1073215"/>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6 mitos sobre el consumo de sal (y cuál es la cantidad recomendada al día)  - BBC News Mundo">
            <a:extLst>
              <a:ext uri="{FF2B5EF4-FFF2-40B4-BE49-F238E27FC236}">
                <a16:creationId xmlns:a16="http://schemas.microsoft.com/office/drawing/2014/main" id="{EB5DA2F8-FCEB-4CE5-9E58-19524D1E29F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4083"/>
          <a:stretch/>
        </p:blipFill>
        <p:spPr bwMode="auto">
          <a:xfrm>
            <a:off x="2158928" y="5127098"/>
            <a:ext cx="1381553" cy="1023646"/>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Azúcar Consciente: ¿Qué es azúcar? | Empresas Iansa">
            <a:extLst>
              <a:ext uri="{FF2B5EF4-FFF2-40B4-BE49-F238E27FC236}">
                <a16:creationId xmlns:a16="http://schemas.microsoft.com/office/drawing/2014/main" id="{F16C47B6-963C-44BB-9CFE-B2A0BB8C28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4794" y="3865980"/>
            <a:ext cx="1609822" cy="1074043"/>
          </a:xfrm>
          <a:prstGeom prst="rect">
            <a:avLst/>
          </a:prstGeom>
          <a:noFill/>
          <a:extLst>
            <a:ext uri="{909E8E84-426E-40DD-AFC4-6F175D3DCCD1}">
              <a14:hiddenFill xmlns:a14="http://schemas.microsoft.com/office/drawing/2010/main">
                <a:solidFill>
                  <a:srgbClr val="FFFFFF"/>
                </a:solidFill>
              </a14:hiddenFill>
            </a:ext>
          </a:extLst>
        </p:spPr>
      </p:pic>
      <p:sp>
        <p:nvSpPr>
          <p:cNvPr id="5" name="Abrir llave 4">
            <a:extLst>
              <a:ext uri="{FF2B5EF4-FFF2-40B4-BE49-F238E27FC236}">
                <a16:creationId xmlns:a16="http://schemas.microsoft.com/office/drawing/2014/main" id="{C472B3C3-131B-4C8E-9547-480F92E11306}"/>
              </a:ext>
            </a:extLst>
          </p:cNvPr>
          <p:cNvSpPr/>
          <p:nvPr/>
        </p:nvSpPr>
        <p:spPr>
          <a:xfrm>
            <a:off x="1801505" y="2555293"/>
            <a:ext cx="54591" cy="36458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7" name="Elipse 6">
            <a:extLst>
              <a:ext uri="{FF2B5EF4-FFF2-40B4-BE49-F238E27FC236}">
                <a16:creationId xmlns:a16="http://schemas.microsoft.com/office/drawing/2014/main" id="{F4350268-A8FA-4FEF-826E-B83F190DB43C}"/>
              </a:ext>
            </a:extLst>
          </p:cNvPr>
          <p:cNvSpPr/>
          <p:nvPr/>
        </p:nvSpPr>
        <p:spPr>
          <a:xfrm>
            <a:off x="191069" y="2770496"/>
            <a:ext cx="1514901" cy="658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500" dirty="0"/>
              <a:t>Panadería</a:t>
            </a:r>
          </a:p>
        </p:txBody>
      </p:sp>
      <p:sp>
        <p:nvSpPr>
          <p:cNvPr id="15" name="Rectángulo: esquinas redondeadas 14">
            <a:extLst>
              <a:ext uri="{FF2B5EF4-FFF2-40B4-BE49-F238E27FC236}">
                <a16:creationId xmlns:a16="http://schemas.microsoft.com/office/drawing/2014/main" id="{6CE35B6F-C665-4140-B6A2-01337BA76433}"/>
              </a:ext>
            </a:extLst>
          </p:cNvPr>
          <p:cNvSpPr/>
          <p:nvPr/>
        </p:nvSpPr>
        <p:spPr>
          <a:xfrm>
            <a:off x="350293" y="3865728"/>
            <a:ext cx="1355677" cy="8258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400" dirty="0"/>
              <a:t>Ingredientes secos fáciles de manipular</a:t>
            </a:r>
          </a:p>
        </p:txBody>
      </p:sp>
      <p:pic>
        <p:nvPicPr>
          <p:cNvPr id="20496" name="Picture 16" descr="82,500 Signo Igual Imágenes y Fotos - 123RF">
            <a:extLst>
              <a:ext uri="{FF2B5EF4-FFF2-40B4-BE49-F238E27FC236}">
                <a16:creationId xmlns:a16="http://schemas.microsoft.com/office/drawing/2014/main" id="{0F024099-6D07-4F3F-8D57-3483022B74A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935" t="41278" r="23573" b="6776"/>
          <a:stretch/>
        </p:blipFill>
        <p:spPr bwMode="auto">
          <a:xfrm>
            <a:off x="3843314" y="3649874"/>
            <a:ext cx="944753" cy="917421"/>
          </a:xfrm>
          <a:prstGeom prst="rect">
            <a:avLst/>
          </a:prstGeom>
          <a:noFill/>
          <a:extLst>
            <a:ext uri="{909E8E84-426E-40DD-AFC4-6F175D3DCCD1}">
              <a14:hiddenFill xmlns:a14="http://schemas.microsoft.com/office/drawing/2010/main">
                <a:solidFill>
                  <a:srgbClr val="FFFFFF"/>
                </a:solidFill>
              </a14:hiddenFill>
            </a:ext>
          </a:extLst>
        </p:spPr>
      </p:pic>
      <p:pic>
        <p:nvPicPr>
          <p:cNvPr id="20498" name="Picture 18" descr="diferencias entre manteca vegetal y mantequilla">
            <a:extLst>
              <a:ext uri="{FF2B5EF4-FFF2-40B4-BE49-F238E27FC236}">
                <a16:creationId xmlns:a16="http://schemas.microsoft.com/office/drawing/2014/main" id="{F40F2874-F8BE-488A-8689-C4D92A248A5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36260" y="4237261"/>
            <a:ext cx="1552550" cy="1035785"/>
          </a:xfrm>
          <a:prstGeom prst="rect">
            <a:avLst/>
          </a:prstGeom>
          <a:noFill/>
          <a:extLst>
            <a:ext uri="{909E8E84-426E-40DD-AFC4-6F175D3DCCD1}">
              <a14:hiddenFill xmlns:a14="http://schemas.microsoft.com/office/drawing/2010/main">
                <a:solidFill>
                  <a:srgbClr val="FFFFFF"/>
                </a:solidFill>
              </a14:hiddenFill>
            </a:ext>
          </a:extLst>
        </p:spPr>
      </p:pic>
      <p:pic>
        <p:nvPicPr>
          <p:cNvPr id="20500" name="Picture 20" descr="Cuántas veces se puede reutilizar el aceite de oliva sin que pierda  propiedades?">
            <a:extLst>
              <a:ext uri="{FF2B5EF4-FFF2-40B4-BE49-F238E27FC236}">
                <a16:creationId xmlns:a16="http://schemas.microsoft.com/office/drawing/2014/main" id="{0D3B507D-F9B7-4B19-9653-28871C8ACB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16268" y="3275462"/>
            <a:ext cx="1552550" cy="8150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esquinas redondeadas 18">
            <a:extLst>
              <a:ext uri="{FF2B5EF4-FFF2-40B4-BE49-F238E27FC236}">
                <a16:creationId xmlns:a16="http://schemas.microsoft.com/office/drawing/2014/main" id="{52EEC2B8-CD1F-4AD7-A302-4C690BB3F007}"/>
              </a:ext>
            </a:extLst>
          </p:cNvPr>
          <p:cNvSpPr/>
          <p:nvPr/>
        </p:nvSpPr>
        <p:spPr>
          <a:xfrm>
            <a:off x="6677283" y="3674762"/>
            <a:ext cx="1552549" cy="13088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a:t>Tuberías calentadas o trabajo manual provoca desperdicio  </a:t>
            </a:r>
          </a:p>
        </p:txBody>
      </p:sp>
      <p:pic>
        <p:nvPicPr>
          <p:cNvPr id="20" name="Picture 2" descr="Ejemplo Alerta Del Vector De La Muestra Alerta Negra Y Amarilla Del  Triángulo. Precaución 3d Atención Signo Negro Y Amarillo. Signo De  Exclamación Negro Tenga En Cuenta, Cuidado, Marca De Aviso Ilustraciones">
            <a:extLst>
              <a:ext uri="{FF2B5EF4-FFF2-40B4-BE49-F238E27FC236}">
                <a16:creationId xmlns:a16="http://schemas.microsoft.com/office/drawing/2014/main" id="{D6514074-AD52-4CFC-B12C-6E10D42CCE3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07012" y="3155942"/>
            <a:ext cx="466926" cy="427497"/>
          </a:xfrm>
          <a:prstGeom prst="rect">
            <a:avLst/>
          </a:prstGeom>
          <a:noFill/>
          <a:extLst>
            <a:ext uri="{909E8E84-426E-40DD-AFC4-6F175D3DCCD1}">
              <a14:hiddenFill xmlns:a14="http://schemas.microsoft.com/office/drawing/2010/main">
                <a:solidFill>
                  <a:srgbClr val="FFFFFF"/>
                </a:solidFill>
              </a14:hiddenFill>
            </a:ext>
          </a:extLst>
        </p:spPr>
      </p:pic>
      <p:pic>
        <p:nvPicPr>
          <p:cNvPr id="20502" name="Picture 22" descr="VENTAJAS Y DESVENTAJAS - SISTEMAS DISTRIBUIDOS">
            <a:extLst>
              <a:ext uri="{FF2B5EF4-FFF2-40B4-BE49-F238E27FC236}">
                <a16:creationId xmlns:a16="http://schemas.microsoft.com/office/drawing/2014/main" id="{4C792244-5489-4B5E-AADF-08CF253C9A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26329" y="762490"/>
            <a:ext cx="932573" cy="1139301"/>
          </a:xfrm>
          <a:prstGeom prst="rect">
            <a:avLst/>
          </a:prstGeom>
          <a:noFill/>
          <a:extLst>
            <a:ext uri="{909E8E84-426E-40DD-AFC4-6F175D3DCCD1}">
              <a14:hiddenFill xmlns:a14="http://schemas.microsoft.com/office/drawing/2010/main">
                <a:solidFill>
                  <a:srgbClr val="FFFFFF"/>
                </a:solidFill>
              </a14:hiddenFill>
            </a:ext>
          </a:extLst>
        </p:spPr>
      </p:pic>
      <p:pic>
        <p:nvPicPr>
          <p:cNvPr id="20504" name="Picture 24" descr="Grasas y aceites funcionales en polvo, una nueva opción - IAlimentos">
            <a:extLst>
              <a:ext uri="{FF2B5EF4-FFF2-40B4-BE49-F238E27FC236}">
                <a16:creationId xmlns:a16="http://schemas.microsoft.com/office/drawing/2014/main" id="{25429596-7199-46B4-80B9-915CBCDA7E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70080" y="2157611"/>
            <a:ext cx="1696225" cy="1073215"/>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42DA63F6-B725-42BA-B33A-B906CDE8D3F9}"/>
              </a:ext>
            </a:extLst>
          </p:cNvPr>
          <p:cNvSpPr txBox="1"/>
          <p:nvPr/>
        </p:nvSpPr>
        <p:spPr>
          <a:xfrm>
            <a:off x="8342173" y="3240359"/>
            <a:ext cx="1398140" cy="307777"/>
          </a:xfrm>
          <a:prstGeom prst="rect">
            <a:avLst/>
          </a:prstGeom>
          <a:noFill/>
        </p:spPr>
        <p:txBody>
          <a:bodyPr wrap="none" rtlCol="0">
            <a:spAutoFit/>
          </a:bodyPr>
          <a:lstStyle/>
          <a:p>
            <a:r>
              <a:rPr lang="es-EC" sz="1400" dirty="0"/>
              <a:t>Grasa en polvo</a:t>
            </a:r>
          </a:p>
        </p:txBody>
      </p:sp>
      <p:graphicFrame>
        <p:nvGraphicFramePr>
          <p:cNvPr id="25" name="Tabla 25">
            <a:extLst>
              <a:ext uri="{FF2B5EF4-FFF2-40B4-BE49-F238E27FC236}">
                <a16:creationId xmlns:a16="http://schemas.microsoft.com/office/drawing/2014/main" id="{A5039FE6-ABA2-4265-894E-0204F5C6E826}"/>
              </a:ext>
            </a:extLst>
          </p:cNvPr>
          <p:cNvGraphicFramePr>
            <a:graphicFrameLocks noGrp="1"/>
          </p:cNvGraphicFramePr>
          <p:nvPr>
            <p:extLst>
              <p:ext uri="{D42A27DB-BD31-4B8C-83A1-F6EECF244321}">
                <p14:modId xmlns:p14="http://schemas.microsoft.com/office/powerpoint/2010/main" val="3830132051"/>
              </p:ext>
            </p:extLst>
          </p:nvPr>
        </p:nvGraphicFramePr>
        <p:xfrm>
          <a:off x="10369625" y="2026533"/>
          <a:ext cx="1622826" cy="1630680"/>
        </p:xfrm>
        <a:graphic>
          <a:graphicData uri="http://schemas.openxmlformats.org/drawingml/2006/table">
            <a:tbl>
              <a:tblPr firstRow="1" bandRow="1">
                <a:tableStyleId>{BC89EF96-8CEA-46FF-86C4-4CE0E7609802}</a:tableStyleId>
              </a:tblPr>
              <a:tblGrid>
                <a:gridCol w="1622826">
                  <a:extLst>
                    <a:ext uri="{9D8B030D-6E8A-4147-A177-3AD203B41FA5}">
                      <a16:colId xmlns:a16="http://schemas.microsoft.com/office/drawing/2014/main" val="516813231"/>
                    </a:ext>
                  </a:extLst>
                </a:gridCol>
              </a:tblGrid>
              <a:tr h="370840">
                <a:tc>
                  <a:txBody>
                    <a:bodyPr/>
                    <a:lstStyle/>
                    <a:p>
                      <a:pPr algn="ctr"/>
                      <a:r>
                        <a:rPr lang="es-EC" sz="1400" b="0" dirty="0"/>
                        <a:t>Fácil de manejar</a:t>
                      </a:r>
                    </a:p>
                  </a:txBody>
                  <a:tcPr/>
                </a:tc>
                <a:extLst>
                  <a:ext uri="{0D108BD9-81ED-4DB2-BD59-A6C34878D82A}">
                    <a16:rowId xmlns:a16="http://schemas.microsoft.com/office/drawing/2014/main" val="2060317872"/>
                  </a:ext>
                </a:extLst>
              </a:tr>
              <a:tr h="370840">
                <a:tc>
                  <a:txBody>
                    <a:bodyPr/>
                    <a:lstStyle/>
                    <a:p>
                      <a:pPr algn="ctr"/>
                      <a:r>
                        <a:rPr lang="es-EC" sz="1400" b="0" dirty="0"/>
                        <a:t>Mezclar</a:t>
                      </a:r>
                    </a:p>
                  </a:txBody>
                  <a:tcPr/>
                </a:tc>
                <a:extLst>
                  <a:ext uri="{0D108BD9-81ED-4DB2-BD59-A6C34878D82A}">
                    <a16:rowId xmlns:a16="http://schemas.microsoft.com/office/drawing/2014/main" val="2171541223"/>
                  </a:ext>
                </a:extLst>
              </a:tr>
              <a:tr h="370840">
                <a:tc>
                  <a:txBody>
                    <a:bodyPr/>
                    <a:lstStyle/>
                    <a:p>
                      <a:pPr algn="ctr"/>
                      <a:r>
                        <a:rPr lang="es-EC" sz="1400" b="0" dirty="0"/>
                        <a:t>Incorporar</a:t>
                      </a:r>
                    </a:p>
                  </a:txBody>
                  <a:tcPr/>
                </a:tc>
                <a:extLst>
                  <a:ext uri="{0D108BD9-81ED-4DB2-BD59-A6C34878D82A}">
                    <a16:rowId xmlns:a16="http://schemas.microsoft.com/office/drawing/2014/main" val="3665822937"/>
                  </a:ext>
                </a:extLst>
              </a:tr>
              <a:tr h="370840">
                <a:tc>
                  <a:txBody>
                    <a:bodyPr/>
                    <a:lstStyle/>
                    <a:p>
                      <a:pPr algn="ctr"/>
                      <a:r>
                        <a:rPr lang="es-EC" sz="1400" b="0" dirty="0"/>
                        <a:t>Mejor control de la formulación</a:t>
                      </a:r>
                    </a:p>
                  </a:txBody>
                  <a:tcPr/>
                </a:tc>
                <a:extLst>
                  <a:ext uri="{0D108BD9-81ED-4DB2-BD59-A6C34878D82A}">
                    <a16:rowId xmlns:a16="http://schemas.microsoft.com/office/drawing/2014/main" val="3575940216"/>
                  </a:ext>
                </a:extLst>
              </a:tr>
            </a:tbl>
          </a:graphicData>
        </a:graphic>
      </p:graphicFrame>
      <p:sp>
        <p:nvSpPr>
          <p:cNvPr id="9" name="Flecha: a la derecha 8">
            <a:extLst>
              <a:ext uri="{FF2B5EF4-FFF2-40B4-BE49-F238E27FC236}">
                <a16:creationId xmlns:a16="http://schemas.microsoft.com/office/drawing/2014/main" id="{FE1A78A7-F935-4897-BF89-1D5D602F4702}"/>
              </a:ext>
            </a:extLst>
          </p:cNvPr>
          <p:cNvSpPr/>
          <p:nvPr/>
        </p:nvSpPr>
        <p:spPr>
          <a:xfrm>
            <a:off x="10044752" y="2770496"/>
            <a:ext cx="204717" cy="136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6" name="Picture 26" descr="Einstein vuelve a acertar: el tiempo va más lento para un reloj en  movimiento">
            <a:extLst>
              <a:ext uri="{FF2B5EF4-FFF2-40B4-BE49-F238E27FC236}">
                <a16:creationId xmlns:a16="http://schemas.microsoft.com/office/drawing/2014/main" id="{FBBD7915-A463-4B10-A164-9D4D4466324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72850" y="3927144"/>
            <a:ext cx="926719" cy="1118654"/>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esquinas redondeadas 27">
            <a:extLst>
              <a:ext uri="{FF2B5EF4-FFF2-40B4-BE49-F238E27FC236}">
                <a16:creationId xmlns:a16="http://schemas.microsoft.com/office/drawing/2014/main" id="{1E54E8BD-EF03-4DCD-AAA2-BB40C5F269B8}"/>
              </a:ext>
            </a:extLst>
          </p:cNvPr>
          <p:cNvSpPr/>
          <p:nvPr/>
        </p:nvSpPr>
        <p:spPr>
          <a:xfrm>
            <a:off x="8737568" y="3927144"/>
            <a:ext cx="1622827" cy="10732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400" dirty="0"/>
              <a:t>Buena durabilidad a temperatura ambiente </a:t>
            </a:r>
          </a:p>
        </p:txBody>
      </p:sp>
      <p:sp>
        <p:nvSpPr>
          <p:cNvPr id="10" name="Abrir llave 9">
            <a:extLst>
              <a:ext uri="{FF2B5EF4-FFF2-40B4-BE49-F238E27FC236}">
                <a16:creationId xmlns:a16="http://schemas.microsoft.com/office/drawing/2014/main" id="{0BE80EB9-8712-44C8-B8B3-092A6685797D}"/>
              </a:ext>
            </a:extLst>
          </p:cNvPr>
          <p:cNvSpPr/>
          <p:nvPr/>
        </p:nvSpPr>
        <p:spPr>
          <a:xfrm rot="16200000">
            <a:off x="10053076" y="3984534"/>
            <a:ext cx="188068" cy="24846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Rectángulo: esquinas redondeadas 11">
            <a:extLst>
              <a:ext uri="{FF2B5EF4-FFF2-40B4-BE49-F238E27FC236}">
                <a16:creationId xmlns:a16="http://schemas.microsoft.com/office/drawing/2014/main" id="{1CA0CE54-8B42-416C-A7AB-C2B5701E4D09}"/>
              </a:ext>
            </a:extLst>
          </p:cNvPr>
          <p:cNvSpPr/>
          <p:nvPr/>
        </p:nvSpPr>
        <p:spPr>
          <a:xfrm>
            <a:off x="8853814" y="5414570"/>
            <a:ext cx="2677601" cy="3275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200" dirty="0"/>
              <a:t>Reduce la oxidación de la grasa </a:t>
            </a:r>
          </a:p>
        </p:txBody>
      </p:sp>
      <p:sp>
        <p:nvSpPr>
          <p:cNvPr id="32" name="CuadroTexto 31">
            <a:extLst>
              <a:ext uri="{FF2B5EF4-FFF2-40B4-BE49-F238E27FC236}">
                <a16:creationId xmlns:a16="http://schemas.microsoft.com/office/drawing/2014/main" id="{73BD9AE6-BA54-4112-989D-E71D714D747C}"/>
              </a:ext>
            </a:extLst>
          </p:cNvPr>
          <p:cNvSpPr txBox="1"/>
          <p:nvPr/>
        </p:nvSpPr>
        <p:spPr>
          <a:xfrm>
            <a:off x="557523" y="6381075"/>
            <a:ext cx="4024307" cy="276999"/>
          </a:xfrm>
          <a:prstGeom prst="rect">
            <a:avLst/>
          </a:prstGeom>
          <a:noFill/>
        </p:spPr>
        <p:txBody>
          <a:bodyPr wrap="none" rtlCol="0">
            <a:spAutoFit/>
          </a:bodyPr>
          <a:lstStyle/>
          <a:p>
            <a:r>
              <a:rPr lang="en-US" sz="1200" dirty="0"/>
              <a:t>(</a:t>
            </a:r>
            <a:r>
              <a:rPr lang="en-US" sz="1200" dirty="0" err="1"/>
              <a:t>Faridi</a:t>
            </a:r>
            <a:r>
              <a:rPr lang="en-US" sz="1200" dirty="0"/>
              <a:t>, 1994) (</a:t>
            </a:r>
            <a:r>
              <a:rPr lang="en-US" sz="1200" dirty="0" err="1"/>
              <a:t>Wehrle</a:t>
            </a:r>
            <a:r>
              <a:rPr lang="en-US" sz="1200" dirty="0"/>
              <a:t> et al., 1999) (</a:t>
            </a:r>
            <a:r>
              <a:rPr lang="en-US" sz="1200" dirty="0" err="1"/>
              <a:t>Akoh</a:t>
            </a:r>
            <a:r>
              <a:rPr lang="en-US" sz="1200" dirty="0"/>
              <a:t> et al., 1998) </a:t>
            </a:r>
          </a:p>
        </p:txBody>
      </p:sp>
      <p:sp>
        <p:nvSpPr>
          <p:cNvPr id="30" name="CuadroTexto 29">
            <a:extLst>
              <a:ext uri="{FF2B5EF4-FFF2-40B4-BE49-F238E27FC236}">
                <a16:creationId xmlns:a16="http://schemas.microsoft.com/office/drawing/2014/main" id="{5B21C5C9-0CE9-418C-8C1C-9AD250E70488}"/>
              </a:ext>
            </a:extLst>
          </p:cNvPr>
          <p:cNvSpPr txBox="1"/>
          <p:nvPr/>
        </p:nvSpPr>
        <p:spPr>
          <a:xfrm>
            <a:off x="122827" y="95530"/>
            <a:ext cx="312906" cy="369332"/>
          </a:xfrm>
          <a:prstGeom prst="rect">
            <a:avLst/>
          </a:prstGeom>
          <a:noFill/>
        </p:spPr>
        <p:txBody>
          <a:bodyPr wrap="none" rtlCol="0">
            <a:spAutoFit/>
          </a:bodyPr>
          <a:lstStyle/>
          <a:p>
            <a:r>
              <a:rPr lang="es-ES" dirty="0"/>
              <a:t>3</a:t>
            </a:r>
            <a:endParaRPr lang="es-EC" dirty="0"/>
          </a:p>
        </p:txBody>
      </p:sp>
    </p:spTree>
    <p:extLst>
      <p:ext uri="{BB962C8B-B14F-4D97-AF65-F5344CB8AC3E}">
        <p14:creationId xmlns:p14="http://schemas.microsoft.com/office/powerpoint/2010/main" val="223437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Secador por atomización – Seita">
            <a:extLst>
              <a:ext uri="{FF2B5EF4-FFF2-40B4-BE49-F238E27FC236}">
                <a16:creationId xmlns:a16="http://schemas.microsoft.com/office/drawing/2014/main" id="{73AB2AD5-969F-4D56-99EF-4B4D25977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52" y="2604309"/>
            <a:ext cx="4610100" cy="3324225"/>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FCC56576-B397-4461-816E-3A2E1B9F6857}"/>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73F4BFB4-FDC4-4500-86C7-26D19B105907}"/>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sp>
        <p:nvSpPr>
          <p:cNvPr id="4" name="Rectángulo: esquinas redondeadas 3">
            <a:extLst>
              <a:ext uri="{FF2B5EF4-FFF2-40B4-BE49-F238E27FC236}">
                <a16:creationId xmlns:a16="http://schemas.microsoft.com/office/drawing/2014/main" id="{8008A80E-08C7-4D48-ABED-5EA17DCC3390}"/>
              </a:ext>
            </a:extLst>
          </p:cNvPr>
          <p:cNvSpPr/>
          <p:nvPr/>
        </p:nvSpPr>
        <p:spPr>
          <a:xfrm>
            <a:off x="648998" y="797329"/>
            <a:ext cx="5447002"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Secado por atomización (</a:t>
            </a:r>
            <a:r>
              <a:rPr lang="es-ES" sz="2000" b="1" i="1" dirty="0">
                <a:solidFill>
                  <a:schemeClr val="tx1">
                    <a:lumMod val="95000"/>
                    <a:lumOff val="5000"/>
                  </a:schemeClr>
                </a:solidFill>
              </a:rPr>
              <a:t>Spray </a:t>
            </a:r>
            <a:r>
              <a:rPr lang="es-ES" sz="2000" b="1" i="1" dirty="0" err="1">
                <a:solidFill>
                  <a:schemeClr val="tx1">
                    <a:lumMod val="95000"/>
                    <a:lumOff val="5000"/>
                  </a:schemeClr>
                </a:solidFill>
              </a:rPr>
              <a:t>Drying</a:t>
            </a:r>
            <a:r>
              <a:rPr lang="es-ES" sz="2000" b="1" dirty="0">
                <a:solidFill>
                  <a:schemeClr val="tx1">
                    <a:lumMod val="95000"/>
                    <a:lumOff val="5000"/>
                  </a:schemeClr>
                </a:solidFill>
              </a:rPr>
              <a:t>)</a:t>
            </a:r>
            <a:endParaRPr lang="es-EC" sz="2000" b="1" dirty="0">
              <a:solidFill>
                <a:schemeClr val="tx1">
                  <a:lumMod val="95000"/>
                  <a:lumOff val="5000"/>
                </a:schemeClr>
              </a:solidFill>
            </a:endParaRPr>
          </a:p>
        </p:txBody>
      </p:sp>
      <p:sp>
        <p:nvSpPr>
          <p:cNvPr id="5" name="Hexágono 4">
            <a:extLst>
              <a:ext uri="{FF2B5EF4-FFF2-40B4-BE49-F238E27FC236}">
                <a16:creationId xmlns:a16="http://schemas.microsoft.com/office/drawing/2014/main" id="{2EA2768C-57DA-435B-B08E-A4D2806692DA}"/>
              </a:ext>
            </a:extLst>
          </p:cNvPr>
          <p:cNvSpPr/>
          <p:nvPr/>
        </p:nvSpPr>
        <p:spPr>
          <a:xfrm>
            <a:off x="1215179" y="1469270"/>
            <a:ext cx="2926715" cy="445982"/>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Operación unitaria </a:t>
            </a:r>
          </a:p>
        </p:txBody>
      </p:sp>
      <p:sp>
        <p:nvSpPr>
          <p:cNvPr id="8" name="CuadroTexto 7">
            <a:extLst>
              <a:ext uri="{FF2B5EF4-FFF2-40B4-BE49-F238E27FC236}">
                <a16:creationId xmlns:a16="http://schemas.microsoft.com/office/drawing/2014/main" id="{3852D577-1929-44EA-B958-37DD7095A3D0}"/>
              </a:ext>
            </a:extLst>
          </p:cNvPr>
          <p:cNvSpPr txBox="1"/>
          <p:nvPr/>
        </p:nvSpPr>
        <p:spPr>
          <a:xfrm>
            <a:off x="2304602" y="2889139"/>
            <a:ext cx="1031051" cy="307777"/>
          </a:xfrm>
          <a:prstGeom prst="rect">
            <a:avLst/>
          </a:prstGeom>
          <a:noFill/>
        </p:spPr>
        <p:txBody>
          <a:bodyPr wrap="none" rtlCol="0">
            <a:spAutoFit/>
          </a:bodyPr>
          <a:lstStyle/>
          <a:p>
            <a:r>
              <a:rPr lang="es-EC" sz="1400" dirty="0"/>
              <a:t>Atomizado</a:t>
            </a:r>
          </a:p>
        </p:txBody>
      </p:sp>
      <p:sp>
        <p:nvSpPr>
          <p:cNvPr id="10" name="CuadroTexto 9">
            <a:extLst>
              <a:ext uri="{FF2B5EF4-FFF2-40B4-BE49-F238E27FC236}">
                <a16:creationId xmlns:a16="http://schemas.microsoft.com/office/drawing/2014/main" id="{DB251AFB-2DC6-42BF-82D9-62A2C9B552F2}"/>
              </a:ext>
            </a:extLst>
          </p:cNvPr>
          <p:cNvSpPr txBox="1"/>
          <p:nvPr/>
        </p:nvSpPr>
        <p:spPr>
          <a:xfrm>
            <a:off x="648998" y="2092999"/>
            <a:ext cx="2842445"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sz="1400" dirty="0"/>
              <a:t>Solución, suspensión o emulsión </a:t>
            </a:r>
          </a:p>
        </p:txBody>
      </p:sp>
      <p:pic>
        <p:nvPicPr>
          <p:cNvPr id="21510" name="Picture 6" descr="🥇Cuál es el seguro más barato contra terceros">
            <a:extLst>
              <a:ext uri="{FF2B5EF4-FFF2-40B4-BE49-F238E27FC236}">
                <a16:creationId xmlns:a16="http://schemas.microsoft.com/office/drawing/2014/main" id="{E711EA95-285F-495B-9DAE-673E83575E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40" t="9631" r="13541" b="1119"/>
          <a:stretch/>
        </p:blipFill>
        <p:spPr bwMode="auto">
          <a:xfrm>
            <a:off x="5131238" y="2245065"/>
            <a:ext cx="1666329" cy="155757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ECONOMIA. Baja la economía, suben las ganancias, pierde el pueblo">
            <a:extLst>
              <a:ext uri="{FF2B5EF4-FFF2-40B4-BE49-F238E27FC236}">
                <a16:creationId xmlns:a16="http://schemas.microsoft.com/office/drawing/2014/main" id="{7C4C8212-EC72-421D-84C4-6E8FD2423C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630" y="4535776"/>
            <a:ext cx="2025741" cy="1524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esquinas redondeadas 14">
            <a:extLst>
              <a:ext uri="{FF2B5EF4-FFF2-40B4-BE49-F238E27FC236}">
                <a16:creationId xmlns:a16="http://schemas.microsoft.com/office/drawing/2014/main" id="{0EFC41E8-16A4-41C8-9C04-57AE66B778E2}"/>
              </a:ext>
            </a:extLst>
          </p:cNvPr>
          <p:cNvSpPr/>
          <p:nvPr/>
        </p:nvSpPr>
        <p:spPr>
          <a:xfrm>
            <a:off x="4850630" y="1529451"/>
            <a:ext cx="2264519" cy="51607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1400" dirty="0"/>
              <a:t>Técnica de secado más económica </a:t>
            </a:r>
          </a:p>
        </p:txBody>
      </p:sp>
      <p:sp>
        <p:nvSpPr>
          <p:cNvPr id="16" name="Rectángulo: esquinas redondeadas 15">
            <a:extLst>
              <a:ext uri="{FF2B5EF4-FFF2-40B4-BE49-F238E27FC236}">
                <a16:creationId xmlns:a16="http://schemas.microsoft.com/office/drawing/2014/main" id="{15866C54-FE98-4A27-B23D-28B9E1ACD20D}"/>
              </a:ext>
            </a:extLst>
          </p:cNvPr>
          <p:cNvSpPr/>
          <p:nvPr/>
        </p:nvSpPr>
        <p:spPr>
          <a:xfrm>
            <a:off x="5417525" y="4033492"/>
            <a:ext cx="891952" cy="33556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sz="2000" dirty="0"/>
              <a:t>4 a 5 </a:t>
            </a:r>
          </a:p>
        </p:txBody>
      </p:sp>
      <p:sp>
        <p:nvSpPr>
          <p:cNvPr id="11" name="Elipse 10">
            <a:extLst>
              <a:ext uri="{FF2B5EF4-FFF2-40B4-BE49-F238E27FC236}">
                <a16:creationId xmlns:a16="http://schemas.microsoft.com/office/drawing/2014/main" id="{6EB08520-8D48-4774-9CB2-D9C352CB0861}"/>
              </a:ext>
            </a:extLst>
          </p:cNvPr>
          <p:cNvSpPr/>
          <p:nvPr/>
        </p:nvSpPr>
        <p:spPr>
          <a:xfrm>
            <a:off x="5825819" y="4535776"/>
            <a:ext cx="1637731" cy="42104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Liofilización</a:t>
            </a:r>
          </a:p>
        </p:txBody>
      </p:sp>
      <p:pic>
        <p:nvPicPr>
          <p:cNvPr id="18" name="Picture 2" descr="41,692 Rayo Imágenes y Fotos - 123RF">
            <a:extLst>
              <a:ext uri="{FF2B5EF4-FFF2-40B4-BE49-F238E27FC236}">
                <a16:creationId xmlns:a16="http://schemas.microsoft.com/office/drawing/2014/main" id="{BB31D5D9-55C1-4F8E-B6EE-4EE2D67597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7602" y="5133717"/>
            <a:ext cx="824717" cy="82471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Ventajas y desventajas de google sites - Nuevas Tecnologías en la educación">
            <a:extLst>
              <a:ext uri="{FF2B5EF4-FFF2-40B4-BE49-F238E27FC236}">
                <a16:creationId xmlns:a16="http://schemas.microsoft.com/office/drawing/2014/main" id="{BA9BD1EF-D88D-4427-8012-CCCA22C806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7638" y="805007"/>
            <a:ext cx="1278698" cy="1119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a 25">
            <a:extLst>
              <a:ext uri="{FF2B5EF4-FFF2-40B4-BE49-F238E27FC236}">
                <a16:creationId xmlns:a16="http://schemas.microsoft.com/office/drawing/2014/main" id="{4E30ED9A-A81A-41B2-9E36-6579CD80BD36}"/>
              </a:ext>
            </a:extLst>
          </p:cNvPr>
          <p:cNvGraphicFramePr>
            <a:graphicFrameLocks noGrp="1"/>
          </p:cNvGraphicFramePr>
          <p:nvPr>
            <p:extLst>
              <p:ext uri="{D42A27DB-BD31-4B8C-83A1-F6EECF244321}">
                <p14:modId xmlns:p14="http://schemas.microsoft.com/office/powerpoint/2010/main" val="3288580411"/>
              </p:ext>
            </p:extLst>
          </p:nvPr>
        </p:nvGraphicFramePr>
        <p:xfrm>
          <a:off x="10253286" y="2806735"/>
          <a:ext cx="1622826" cy="2225040"/>
        </p:xfrm>
        <a:graphic>
          <a:graphicData uri="http://schemas.openxmlformats.org/drawingml/2006/table">
            <a:tbl>
              <a:tblPr firstRow="1" bandRow="1">
                <a:tableStyleId>{BC89EF96-8CEA-46FF-86C4-4CE0E7609802}</a:tableStyleId>
              </a:tblPr>
              <a:tblGrid>
                <a:gridCol w="1622826">
                  <a:extLst>
                    <a:ext uri="{9D8B030D-6E8A-4147-A177-3AD203B41FA5}">
                      <a16:colId xmlns:a16="http://schemas.microsoft.com/office/drawing/2014/main" val="516813231"/>
                    </a:ext>
                  </a:extLst>
                </a:gridCol>
              </a:tblGrid>
              <a:tr h="370840">
                <a:tc>
                  <a:txBody>
                    <a:bodyPr/>
                    <a:lstStyle/>
                    <a:p>
                      <a:pPr algn="ctr"/>
                      <a:r>
                        <a:rPr lang="es-EC" sz="1400" b="0" dirty="0"/>
                        <a:t>Licopeno</a:t>
                      </a:r>
                    </a:p>
                  </a:txBody>
                  <a:tcPr/>
                </a:tc>
                <a:extLst>
                  <a:ext uri="{0D108BD9-81ED-4DB2-BD59-A6C34878D82A}">
                    <a16:rowId xmlns:a16="http://schemas.microsoft.com/office/drawing/2014/main" val="2060317872"/>
                  </a:ext>
                </a:extLst>
              </a:tr>
              <a:tr h="370840">
                <a:tc>
                  <a:txBody>
                    <a:bodyPr/>
                    <a:lstStyle/>
                    <a:p>
                      <a:pPr algn="ctr"/>
                      <a:r>
                        <a:rPr lang="es-EC" sz="1400" b="0" dirty="0"/>
                        <a:t>B-caroteno</a:t>
                      </a:r>
                    </a:p>
                  </a:txBody>
                  <a:tcPr/>
                </a:tc>
                <a:extLst>
                  <a:ext uri="{0D108BD9-81ED-4DB2-BD59-A6C34878D82A}">
                    <a16:rowId xmlns:a16="http://schemas.microsoft.com/office/drawing/2014/main" val="2171541223"/>
                  </a:ext>
                </a:extLst>
              </a:tr>
              <a:tr h="370840">
                <a:tc>
                  <a:txBody>
                    <a:bodyPr/>
                    <a:lstStyle/>
                    <a:p>
                      <a:pPr algn="ctr"/>
                      <a:r>
                        <a:rPr lang="es-EC" sz="1400" b="0" dirty="0"/>
                        <a:t>Antocianinas </a:t>
                      </a:r>
                    </a:p>
                  </a:txBody>
                  <a:tcPr/>
                </a:tc>
                <a:extLst>
                  <a:ext uri="{0D108BD9-81ED-4DB2-BD59-A6C34878D82A}">
                    <a16:rowId xmlns:a16="http://schemas.microsoft.com/office/drawing/2014/main" val="3665822937"/>
                  </a:ext>
                </a:extLst>
              </a:tr>
              <a:tr h="370840">
                <a:tc>
                  <a:txBody>
                    <a:bodyPr/>
                    <a:lstStyle/>
                    <a:p>
                      <a:pPr algn="ctr"/>
                      <a:r>
                        <a:rPr lang="es-EC" sz="1400" b="0" dirty="0"/>
                        <a:t>Vitamina C</a:t>
                      </a:r>
                    </a:p>
                  </a:txBody>
                  <a:tcPr/>
                </a:tc>
                <a:extLst>
                  <a:ext uri="{0D108BD9-81ED-4DB2-BD59-A6C34878D82A}">
                    <a16:rowId xmlns:a16="http://schemas.microsoft.com/office/drawing/2014/main" val="3575940216"/>
                  </a:ext>
                </a:extLst>
              </a:tr>
              <a:tr h="370840">
                <a:tc>
                  <a:txBody>
                    <a:bodyPr/>
                    <a:lstStyle/>
                    <a:p>
                      <a:pPr algn="ctr"/>
                      <a:r>
                        <a:rPr lang="es-EC" sz="1400" b="0" dirty="0"/>
                        <a:t>Colores</a:t>
                      </a:r>
                    </a:p>
                  </a:txBody>
                  <a:tcPr/>
                </a:tc>
                <a:extLst>
                  <a:ext uri="{0D108BD9-81ED-4DB2-BD59-A6C34878D82A}">
                    <a16:rowId xmlns:a16="http://schemas.microsoft.com/office/drawing/2014/main" val="1923445646"/>
                  </a:ext>
                </a:extLst>
              </a:tr>
              <a:tr h="370840">
                <a:tc>
                  <a:txBody>
                    <a:bodyPr/>
                    <a:lstStyle/>
                    <a:p>
                      <a:pPr algn="ctr"/>
                      <a:r>
                        <a:rPr lang="es-EC" sz="1400" b="0" dirty="0"/>
                        <a:t>Sabores</a:t>
                      </a:r>
                    </a:p>
                  </a:txBody>
                  <a:tcPr/>
                </a:tc>
                <a:extLst>
                  <a:ext uri="{0D108BD9-81ED-4DB2-BD59-A6C34878D82A}">
                    <a16:rowId xmlns:a16="http://schemas.microsoft.com/office/drawing/2014/main" val="1270385879"/>
                  </a:ext>
                </a:extLst>
              </a:tr>
            </a:tbl>
          </a:graphicData>
        </a:graphic>
      </p:graphicFrame>
      <p:sp>
        <p:nvSpPr>
          <p:cNvPr id="12" name="Rectángulo: esquinas redondeadas 11">
            <a:extLst>
              <a:ext uri="{FF2B5EF4-FFF2-40B4-BE49-F238E27FC236}">
                <a16:creationId xmlns:a16="http://schemas.microsoft.com/office/drawing/2014/main" id="{DDC048E2-530B-4AB3-A982-D9B370949646}"/>
              </a:ext>
            </a:extLst>
          </p:cNvPr>
          <p:cNvSpPr/>
          <p:nvPr/>
        </p:nvSpPr>
        <p:spPr>
          <a:xfrm>
            <a:off x="8111138" y="2081971"/>
            <a:ext cx="1815849" cy="5539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Tiempo corto de secado</a:t>
            </a:r>
          </a:p>
        </p:txBody>
      </p:sp>
      <p:pic>
        <p:nvPicPr>
          <p:cNvPr id="13" name="Imagen 12">
            <a:extLst>
              <a:ext uri="{FF2B5EF4-FFF2-40B4-BE49-F238E27FC236}">
                <a16:creationId xmlns:a16="http://schemas.microsoft.com/office/drawing/2014/main" id="{DCE506B3-6654-4617-B0FF-F40E3CCB22C3}"/>
              </a:ext>
            </a:extLst>
          </p:cNvPr>
          <p:cNvPicPr>
            <a:picLocks noChangeAspect="1"/>
          </p:cNvPicPr>
          <p:nvPr/>
        </p:nvPicPr>
        <p:blipFill>
          <a:blip r:embed="rId7"/>
          <a:stretch>
            <a:fillRect/>
          </a:stretch>
        </p:blipFill>
        <p:spPr>
          <a:xfrm>
            <a:off x="7546601" y="2181371"/>
            <a:ext cx="465622" cy="421041"/>
          </a:xfrm>
          <a:prstGeom prst="rect">
            <a:avLst/>
          </a:prstGeom>
        </p:spPr>
      </p:pic>
      <p:sp>
        <p:nvSpPr>
          <p:cNvPr id="23" name="Rectángulo: esquinas redondeadas 22">
            <a:extLst>
              <a:ext uri="{FF2B5EF4-FFF2-40B4-BE49-F238E27FC236}">
                <a16:creationId xmlns:a16="http://schemas.microsoft.com/office/drawing/2014/main" id="{A0A2AE7E-D6FE-490A-A3EC-E58F5AD91F45}"/>
              </a:ext>
            </a:extLst>
          </p:cNvPr>
          <p:cNvSpPr/>
          <p:nvPr/>
        </p:nvSpPr>
        <p:spPr>
          <a:xfrm>
            <a:off x="8111138" y="2793000"/>
            <a:ext cx="1815849" cy="5539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t>Temperaturas </a:t>
            </a:r>
          </a:p>
          <a:p>
            <a:pPr algn="ctr"/>
            <a:r>
              <a:rPr lang="es-EC" sz="1600" dirty="0"/>
              <a:t>150-220°C</a:t>
            </a:r>
          </a:p>
        </p:txBody>
      </p:sp>
      <p:sp>
        <p:nvSpPr>
          <p:cNvPr id="24" name="Rectángulo: esquinas redondeadas 23">
            <a:extLst>
              <a:ext uri="{FF2B5EF4-FFF2-40B4-BE49-F238E27FC236}">
                <a16:creationId xmlns:a16="http://schemas.microsoft.com/office/drawing/2014/main" id="{530BBA30-4EB1-4962-A623-684D6FCAF546}"/>
              </a:ext>
            </a:extLst>
          </p:cNvPr>
          <p:cNvSpPr/>
          <p:nvPr/>
        </p:nvSpPr>
        <p:spPr>
          <a:xfrm>
            <a:off x="10156774" y="2070596"/>
            <a:ext cx="1815849" cy="5539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Dañar compuestos sensibles</a:t>
            </a:r>
          </a:p>
        </p:txBody>
      </p:sp>
      <p:pic>
        <p:nvPicPr>
          <p:cNvPr id="21516" name="Picture 12" descr="El estúpido prestigio del signo Equis – Cartas amargas">
            <a:extLst>
              <a:ext uri="{FF2B5EF4-FFF2-40B4-BE49-F238E27FC236}">
                <a16:creationId xmlns:a16="http://schemas.microsoft.com/office/drawing/2014/main" id="{DE0E8185-ED81-43D1-8EFD-4549A3056B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6601" y="3778233"/>
            <a:ext cx="553998" cy="55399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ector recto 16">
            <a:extLst>
              <a:ext uri="{FF2B5EF4-FFF2-40B4-BE49-F238E27FC236}">
                <a16:creationId xmlns:a16="http://schemas.microsoft.com/office/drawing/2014/main" id="{1D3574A8-7D4F-4A45-BA6A-13C08D3CFEC5}"/>
              </a:ext>
            </a:extLst>
          </p:cNvPr>
          <p:cNvCxnSpPr/>
          <p:nvPr/>
        </p:nvCxnSpPr>
        <p:spPr>
          <a:xfrm>
            <a:off x="7582319" y="3582829"/>
            <a:ext cx="2574455" cy="0"/>
          </a:xfrm>
          <a:prstGeom prst="line">
            <a:avLst/>
          </a:prstGeom>
        </p:spPr>
        <p:style>
          <a:lnRef idx="1">
            <a:schemeClr val="dk1"/>
          </a:lnRef>
          <a:fillRef idx="0">
            <a:schemeClr val="dk1"/>
          </a:fillRef>
          <a:effectRef idx="0">
            <a:schemeClr val="dk1"/>
          </a:effectRef>
          <a:fontRef idx="minor">
            <a:schemeClr val="tx1"/>
          </a:fontRef>
        </p:style>
      </p:cxnSp>
      <p:sp>
        <p:nvSpPr>
          <p:cNvPr id="28" name="Rectángulo: esquinas redondeadas 27">
            <a:extLst>
              <a:ext uri="{FF2B5EF4-FFF2-40B4-BE49-F238E27FC236}">
                <a16:creationId xmlns:a16="http://schemas.microsoft.com/office/drawing/2014/main" id="{6ACE2F82-1367-4489-ADFB-B1DC00937BF8}"/>
              </a:ext>
            </a:extLst>
          </p:cNvPr>
          <p:cNvSpPr/>
          <p:nvPr/>
        </p:nvSpPr>
        <p:spPr>
          <a:xfrm>
            <a:off x="8269018" y="3751235"/>
            <a:ext cx="1815849" cy="5539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Eficiencia térmica baja </a:t>
            </a:r>
          </a:p>
        </p:txBody>
      </p:sp>
      <p:sp>
        <p:nvSpPr>
          <p:cNvPr id="29" name="Rectángulo: esquinas redondeadas 28">
            <a:extLst>
              <a:ext uri="{FF2B5EF4-FFF2-40B4-BE49-F238E27FC236}">
                <a16:creationId xmlns:a16="http://schemas.microsoft.com/office/drawing/2014/main" id="{26C85914-5CA8-464F-BC45-343B0D55BB1B}"/>
              </a:ext>
            </a:extLst>
          </p:cNvPr>
          <p:cNvSpPr/>
          <p:nvPr/>
        </p:nvSpPr>
        <p:spPr>
          <a:xfrm>
            <a:off x="8261987" y="4517973"/>
            <a:ext cx="1815849" cy="5539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200" dirty="0"/>
              <a:t>Aire de secado circula en un gran volumen </a:t>
            </a:r>
          </a:p>
        </p:txBody>
      </p:sp>
      <p:sp>
        <p:nvSpPr>
          <p:cNvPr id="30" name="Rectángulo: esquinas redondeadas 29">
            <a:extLst>
              <a:ext uri="{FF2B5EF4-FFF2-40B4-BE49-F238E27FC236}">
                <a16:creationId xmlns:a16="http://schemas.microsoft.com/office/drawing/2014/main" id="{A3E48095-BE87-4D1E-8090-10B269E50C7B}"/>
              </a:ext>
            </a:extLst>
          </p:cNvPr>
          <p:cNvSpPr/>
          <p:nvPr/>
        </p:nvSpPr>
        <p:spPr>
          <a:xfrm>
            <a:off x="8261988" y="5320436"/>
            <a:ext cx="1894786" cy="5539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a:t>Sin contacto con las gotas atomizadas</a:t>
            </a:r>
          </a:p>
        </p:txBody>
      </p:sp>
      <p:sp>
        <p:nvSpPr>
          <p:cNvPr id="19" name="Flecha: hacia abajo 18">
            <a:extLst>
              <a:ext uri="{FF2B5EF4-FFF2-40B4-BE49-F238E27FC236}">
                <a16:creationId xmlns:a16="http://schemas.microsoft.com/office/drawing/2014/main" id="{A816B5F0-35D1-4218-801F-2C93F2E60F76}"/>
              </a:ext>
            </a:extLst>
          </p:cNvPr>
          <p:cNvSpPr/>
          <p:nvPr/>
        </p:nvSpPr>
        <p:spPr>
          <a:xfrm>
            <a:off x="9155649" y="4340776"/>
            <a:ext cx="80151" cy="146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Flecha: hacia abajo 31">
            <a:extLst>
              <a:ext uri="{FF2B5EF4-FFF2-40B4-BE49-F238E27FC236}">
                <a16:creationId xmlns:a16="http://schemas.microsoft.com/office/drawing/2014/main" id="{7992CFC0-1C86-42EA-863D-37F2E08CB4A7}"/>
              </a:ext>
            </a:extLst>
          </p:cNvPr>
          <p:cNvSpPr/>
          <p:nvPr/>
        </p:nvSpPr>
        <p:spPr>
          <a:xfrm>
            <a:off x="9159473" y="5167264"/>
            <a:ext cx="80151" cy="146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uadroTexto 32">
            <a:extLst>
              <a:ext uri="{FF2B5EF4-FFF2-40B4-BE49-F238E27FC236}">
                <a16:creationId xmlns:a16="http://schemas.microsoft.com/office/drawing/2014/main" id="{D1A8D9DA-DEEC-4FE7-B749-D83F4BB3B7F4}"/>
              </a:ext>
            </a:extLst>
          </p:cNvPr>
          <p:cNvSpPr txBox="1"/>
          <p:nvPr/>
        </p:nvSpPr>
        <p:spPr>
          <a:xfrm>
            <a:off x="557523" y="6381075"/>
            <a:ext cx="6644768" cy="276999"/>
          </a:xfrm>
          <a:prstGeom prst="rect">
            <a:avLst/>
          </a:prstGeom>
          <a:noFill/>
        </p:spPr>
        <p:txBody>
          <a:bodyPr wrap="none" rtlCol="0">
            <a:spAutoFit/>
          </a:bodyPr>
          <a:lstStyle/>
          <a:p>
            <a:r>
              <a:rPr lang="en-US" sz="1200" dirty="0"/>
              <a:t>(</a:t>
            </a:r>
            <a:r>
              <a:rPr lang="en-US" sz="1200" dirty="0" err="1"/>
              <a:t>Gharsallaoui</a:t>
            </a:r>
            <a:r>
              <a:rPr lang="en-US" sz="1200" dirty="0"/>
              <a:t> et al., 2007) (</a:t>
            </a:r>
            <a:r>
              <a:rPr lang="en-US" sz="1200" dirty="0" err="1"/>
              <a:t>Hammami</a:t>
            </a:r>
            <a:r>
              <a:rPr lang="en-US" sz="1200" dirty="0"/>
              <a:t> et al., 1997) (Bandari et al., 1997) (</a:t>
            </a:r>
            <a:r>
              <a:rPr lang="en-US" sz="1200" dirty="0" err="1"/>
              <a:t>Dalmoro</a:t>
            </a:r>
            <a:r>
              <a:rPr lang="en-US" sz="1200" dirty="0"/>
              <a:t> et al., 2013) </a:t>
            </a:r>
          </a:p>
        </p:txBody>
      </p:sp>
      <p:sp>
        <p:nvSpPr>
          <p:cNvPr id="31" name="CuadroTexto 30">
            <a:extLst>
              <a:ext uri="{FF2B5EF4-FFF2-40B4-BE49-F238E27FC236}">
                <a16:creationId xmlns:a16="http://schemas.microsoft.com/office/drawing/2014/main" id="{D3FC0B78-5F34-4965-9BF6-6488F3B12523}"/>
              </a:ext>
            </a:extLst>
          </p:cNvPr>
          <p:cNvSpPr txBox="1"/>
          <p:nvPr/>
        </p:nvSpPr>
        <p:spPr>
          <a:xfrm>
            <a:off x="122827" y="95530"/>
            <a:ext cx="312906" cy="369332"/>
          </a:xfrm>
          <a:prstGeom prst="rect">
            <a:avLst/>
          </a:prstGeom>
          <a:noFill/>
        </p:spPr>
        <p:txBody>
          <a:bodyPr wrap="none" rtlCol="0">
            <a:spAutoFit/>
          </a:bodyPr>
          <a:lstStyle/>
          <a:p>
            <a:r>
              <a:rPr lang="es-ES" dirty="0"/>
              <a:t>4</a:t>
            </a:r>
            <a:endParaRPr lang="es-EC" dirty="0"/>
          </a:p>
        </p:txBody>
      </p:sp>
    </p:spTree>
    <p:extLst>
      <p:ext uri="{BB962C8B-B14F-4D97-AF65-F5344CB8AC3E}">
        <p14:creationId xmlns:p14="http://schemas.microsoft.com/office/powerpoint/2010/main" val="68376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5F0DF18-F5B2-435C-9CAF-F934206A82C9}"/>
              </a:ext>
            </a:extLst>
          </p:cNvPr>
          <p:cNvSpPr>
            <a:spLocks noGrp="1"/>
          </p:cNvSpPr>
          <p:nvPr>
            <p:ph type="sldNum" sz="quarter" idx="11"/>
          </p:nvPr>
        </p:nvSpPr>
        <p:spPr/>
        <p:txBody>
          <a:bodyPr/>
          <a:lstStyle/>
          <a:p>
            <a:r>
              <a:rPr lang="es-EC" b="1"/>
              <a:t>VERSIÓN: </a:t>
            </a:r>
            <a:r>
              <a:rPr lang="es-EC"/>
              <a:t>1.0</a:t>
            </a:r>
            <a:endParaRPr lang="es-EC" dirty="0"/>
          </a:p>
        </p:txBody>
      </p:sp>
      <p:sp>
        <p:nvSpPr>
          <p:cNvPr id="3" name="CuadroTexto 2">
            <a:extLst>
              <a:ext uri="{FF2B5EF4-FFF2-40B4-BE49-F238E27FC236}">
                <a16:creationId xmlns:a16="http://schemas.microsoft.com/office/drawing/2014/main" id="{4671A6D0-F89D-4AB3-9547-EE6F593D9FDC}"/>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INTRODUCCIÓN</a:t>
            </a:r>
            <a:endParaRPr lang="es-EC" sz="3000" dirty="0">
              <a:solidFill>
                <a:schemeClr val="tx1"/>
              </a:solidFill>
              <a:latin typeface="Arial"/>
            </a:endParaRPr>
          </a:p>
        </p:txBody>
      </p:sp>
      <p:sp>
        <p:nvSpPr>
          <p:cNvPr id="5" name="Rectángulo: esquinas redondeadas 4">
            <a:extLst>
              <a:ext uri="{FF2B5EF4-FFF2-40B4-BE49-F238E27FC236}">
                <a16:creationId xmlns:a16="http://schemas.microsoft.com/office/drawing/2014/main" id="{D73DC750-A706-43BA-8DE1-CA8EEFAB13DE}"/>
              </a:ext>
            </a:extLst>
          </p:cNvPr>
          <p:cNvSpPr/>
          <p:nvPr/>
        </p:nvSpPr>
        <p:spPr>
          <a:xfrm>
            <a:off x="648998" y="797329"/>
            <a:ext cx="5983814"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Secado por atomización en la Biotecnología</a:t>
            </a:r>
            <a:endParaRPr lang="es-EC" sz="2000" b="1" dirty="0">
              <a:solidFill>
                <a:schemeClr val="tx1">
                  <a:lumMod val="95000"/>
                  <a:lumOff val="5000"/>
                </a:schemeClr>
              </a:solidFill>
            </a:endParaRPr>
          </a:p>
        </p:txBody>
      </p:sp>
      <p:sp>
        <p:nvSpPr>
          <p:cNvPr id="6" name="Hexágono 5">
            <a:extLst>
              <a:ext uri="{FF2B5EF4-FFF2-40B4-BE49-F238E27FC236}">
                <a16:creationId xmlns:a16="http://schemas.microsoft.com/office/drawing/2014/main" id="{CCC8A9E6-9D6E-4667-A692-45A4F5808D8C}"/>
              </a:ext>
            </a:extLst>
          </p:cNvPr>
          <p:cNvSpPr/>
          <p:nvPr/>
        </p:nvSpPr>
        <p:spPr>
          <a:xfrm>
            <a:off x="373487" y="2590792"/>
            <a:ext cx="2926715" cy="445982"/>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Microencapsulación</a:t>
            </a:r>
          </a:p>
        </p:txBody>
      </p:sp>
      <p:sp>
        <p:nvSpPr>
          <p:cNvPr id="7" name="Abrir llave 6">
            <a:extLst>
              <a:ext uri="{FF2B5EF4-FFF2-40B4-BE49-F238E27FC236}">
                <a16:creationId xmlns:a16="http://schemas.microsoft.com/office/drawing/2014/main" id="{7049ECF0-7452-4171-9205-01B282CC471E}"/>
              </a:ext>
            </a:extLst>
          </p:cNvPr>
          <p:cNvSpPr/>
          <p:nvPr/>
        </p:nvSpPr>
        <p:spPr>
          <a:xfrm>
            <a:off x="3417122" y="1543325"/>
            <a:ext cx="254126" cy="2510059"/>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8" name="Rectángulo: esquinas redondeadas 7">
            <a:extLst>
              <a:ext uri="{FF2B5EF4-FFF2-40B4-BE49-F238E27FC236}">
                <a16:creationId xmlns:a16="http://schemas.microsoft.com/office/drawing/2014/main" id="{B280F11B-04F4-4553-9816-947C680656F6}"/>
              </a:ext>
            </a:extLst>
          </p:cNvPr>
          <p:cNvSpPr/>
          <p:nvPr/>
        </p:nvSpPr>
        <p:spPr>
          <a:xfrm>
            <a:off x="3783478" y="1594505"/>
            <a:ext cx="1801504" cy="445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Polifenoles </a:t>
            </a:r>
          </a:p>
        </p:txBody>
      </p:sp>
      <p:pic>
        <p:nvPicPr>
          <p:cNvPr id="18436" name="Picture 4" descr="Qué es la Biotecnología? Tipos y Aplicaciones - Iberdrola">
            <a:extLst>
              <a:ext uri="{FF2B5EF4-FFF2-40B4-BE49-F238E27FC236}">
                <a16:creationId xmlns:a16="http://schemas.microsoft.com/office/drawing/2014/main" id="{1A9A44AB-45C4-467D-B833-EAA811117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325" y="1435126"/>
            <a:ext cx="1760271" cy="98867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21848CB6-F9A8-4870-A9D5-EF4586950007}"/>
              </a:ext>
            </a:extLst>
          </p:cNvPr>
          <p:cNvSpPr/>
          <p:nvPr/>
        </p:nvSpPr>
        <p:spPr>
          <a:xfrm>
            <a:off x="3800174" y="2227432"/>
            <a:ext cx="1801504" cy="445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Compuestos volátiles  </a:t>
            </a:r>
          </a:p>
        </p:txBody>
      </p:sp>
      <p:sp>
        <p:nvSpPr>
          <p:cNvPr id="12" name="Rectángulo: esquinas redondeadas 11">
            <a:extLst>
              <a:ext uri="{FF2B5EF4-FFF2-40B4-BE49-F238E27FC236}">
                <a16:creationId xmlns:a16="http://schemas.microsoft.com/office/drawing/2014/main" id="{843EBCF5-33D4-44C6-A7BF-95F9CD2E90CE}"/>
              </a:ext>
            </a:extLst>
          </p:cNvPr>
          <p:cNvSpPr/>
          <p:nvPr/>
        </p:nvSpPr>
        <p:spPr>
          <a:xfrm>
            <a:off x="3783478" y="2865229"/>
            <a:ext cx="1801504" cy="445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Enzimas  </a:t>
            </a:r>
          </a:p>
        </p:txBody>
      </p:sp>
      <p:sp>
        <p:nvSpPr>
          <p:cNvPr id="13" name="Rectángulo: esquinas redondeadas 12">
            <a:extLst>
              <a:ext uri="{FF2B5EF4-FFF2-40B4-BE49-F238E27FC236}">
                <a16:creationId xmlns:a16="http://schemas.microsoft.com/office/drawing/2014/main" id="{5D1C8077-FE17-41CD-A1CF-043B417991E0}"/>
              </a:ext>
            </a:extLst>
          </p:cNvPr>
          <p:cNvSpPr/>
          <p:nvPr/>
        </p:nvSpPr>
        <p:spPr>
          <a:xfrm>
            <a:off x="3800174" y="3489433"/>
            <a:ext cx="1801504" cy="445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Bacterias </a:t>
            </a:r>
          </a:p>
        </p:txBody>
      </p:sp>
      <p:sp>
        <p:nvSpPr>
          <p:cNvPr id="9" name="Flecha: a la derecha 8">
            <a:extLst>
              <a:ext uri="{FF2B5EF4-FFF2-40B4-BE49-F238E27FC236}">
                <a16:creationId xmlns:a16="http://schemas.microsoft.com/office/drawing/2014/main" id="{29DD8681-4845-4EBB-AC4A-785A794D7D4C}"/>
              </a:ext>
            </a:extLst>
          </p:cNvPr>
          <p:cNvSpPr/>
          <p:nvPr/>
        </p:nvSpPr>
        <p:spPr>
          <a:xfrm>
            <a:off x="5896060" y="2658224"/>
            <a:ext cx="494324" cy="274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esquinas redondeadas 14">
            <a:extLst>
              <a:ext uri="{FF2B5EF4-FFF2-40B4-BE49-F238E27FC236}">
                <a16:creationId xmlns:a16="http://schemas.microsoft.com/office/drawing/2014/main" id="{67B797B4-A57F-490D-B1A6-4BA4CBDB9FFA}"/>
              </a:ext>
            </a:extLst>
          </p:cNvPr>
          <p:cNvSpPr/>
          <p:nvPr/>
        </p:nvSpPr>
        <p:spPr>
          <a:xfrm>
            <a:off x="6590324" y="1831279"/>
            <a:ext cx="1801504" cy="445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Estabilizar</a:t>
            </a:r>
          </a:p>
        </p:txBody>
      </p:sp>
      <p:sp>
        <p:nvSpPr>
          <p:cNvPr id="16" name="Rectángulo: esquinas redondeadas 15">
            <a:extLst>
              <a:ext uri="{FF2B5EF4-FFF2-40B4-BE49-F238E27FC236}">
                <a16:creationId xmlns:a16="http://schemas.microsoft.com/office/drawing/2014/main" id="{43676B6E-DD2D-4755-BCB0-B989616C7DB0}"/>
              </a:ext>
            </a:extLst>
          </p:cNvPr>
          <p:cNvSpPr/>
          <p:nvPr/>
        </p:nvSpPr>
        <p:spPr>
          <a:xfrm>
            <a:off x="6607020" y="2510952"/>
            <a:ext cx="1801504" cy="445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Proteger</a:t>
            </a:r>
          </a:p>
        </p:txBody>
      </p:sp>
      <p:sp>
        <p:nvSpPr>
          <p:cNvPr id="17" name="Rectángulo: esquinas redondeadas 16">
            <a:extLst>
              <a:ext uri="{FF2B5EF4-FFF2-40B4-BE49-F238E27FC236}">
                <a16:creationId xmlns:a16="http://schemas.microsoft.com/office/drawing/2014/main" id="{3B46B01D-7C52-4340-ADAB-7BD46E3FBBD0}"/>
              </a:ext>
            </a:extLst>
          </p:cNvPr>
          <p:cNvSpPr/>
          <p:nvPr/>
        </p:nvSpPr>
        <p:spPr>
          <a:xfrm>
            <a:off x="6590324" y="3223049"/>
            <a:ext cx="1801504" cy="6780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a:t>Contrarrestar perdida de nutrientes </a:t>
            </a:r>
          </a:p>
        </p:txBody>
      </p:sp>
      <p:sp>
        <p:nvSpPr>
          <p:cNvPr id="18" name="Hexágono 17">
            <a:extLst>
              <a:ext uri="{FF2B5EF4-FFF2-40B4-BE49-F238E27FC236}">
                <a16:creationId xmlns:a16="http://schemas.microsoft.com/office/drawing/2014/main" id="{14858263-9C34-46EB-B1CC-3DE63FABAF03}"/>
              </a:ext>
            </a:extLst>
          </p:cNvPr>
          <p:cNvSpPr/>
          <p:nvPr/>
        </p:nvSpPr>
        <p:spPr>
          <a:xfrm>
            <a:off x="373486" y="4799061"/>
            <a:ext cx="2926715" cy="445982"/>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500" dirty="0"/>
              <a:t>Biotecnología alimentaria</a:t>
            </a:r>
          </a:p>
        </p:txBody>
      </p:sp>
      <p:sp>
        <p:nvSpPr>
          <p:cNvPr id="19" name="Rectángulo: esquinas redondeadas 18">
            <a:extLst>
              <a:ext uri="{FF2B5EF4-FFF2-40B4-BE49-F238E27FC236}">
                <a16:creationId xmlns:a16="http://schemas.microsoft.com/office/drawing/2014/main" id="{DD4606B4-9A2E-4FDA-B474-1DF96B2D4495}"/>
              </a:ext>
            </a:extLst>
          </p:cNvPr>
          <p:cNvSpPr/>
          <p:nvPr/>
        </p:nvSpPr>
        <p:spPr>
          <a:xfrm>
            <a:off x="3714466" y="4485783"/>
            <a:ext cx="2115403" cy="5162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500" dirty="0"/>
              <a:t>Atrapar microorganismos</a:t>
            </a:r>
          </a:p>
        </p:txBody>
      </p:sp>
      <p:pic>
        <p:nvPicPr>
          <p:cNvPr id="18438" name="Picture 6" descr="No sabes lo importante que son las bacterias para tu vida: todo lo que  debes saber">
            <a:extLst>
              <a:ext uri="{FF2B5EF4-FFF2-40B4-BE49-F238E27FC236}">
                <a16:creationId xmlns:a16="http://schemas.microsoft.com/office/drawing/2014/main" id="{321FE350-AC1C-49BF-A9EB-1843847D88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9533" y="1050047"/>
            <a:ext cx="1646719" cy="123504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Polifenoles y diabetes – SEFIT">
            <a:extLst>
              <a:ext uri="{FF2B5EF4-FFF2-40B4-BE49-F238E27FC236}">
                <a16:creationId xmlns:a16="http://schemas.microsoft.com/office/drawing/2014/main" id="{81B88A41-9DE1-4D4A-8290-5E9E54475B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2523" y="2490118"/>
            <a:ext cx="1623729" cy="1093311"/>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Probióticos, microorganismos que refuerzan nuestra salud | Salud | La  Revista | El Universo">
            <a:extLst>
              <a:ext uri="{FF2B5EF4-FFF2-40B4-BE49-F238E27FC236}">
                <a16:creationId xmlns:a16="http://schemas.microsoft.com/office/drawing/2014/main" id="{E75D4B96-B28C-4DD7-8585-039B71799D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0474" y="4053383"/>
            <a:ext cx="1633265" cy="1643075"/>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a la derecha 22">
            <a:extLst>
              <a:ext uri="{FF2B5EF4-FFF2-40B4-BE49-F238E27FC236}">
                <a16:creationId xmlns:a16="http://schemas.microsoft.com/office/drawing/2014/main" id="{B0E8CA8F-76C9-4D68-B9F7-9E74907390B4}"/>
              </a:ext>
            </a:extLst>
          </p:cNvPr>
          <p:cNvSpPr/>
          <p:nvPr/>
        </p:nvSpPr>
        <p:spPr>
          <a:xfrm>
            <a:off x="6031537" y="4886954"/>
            <a:ext cx="373815" cy="274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tángulo: esquinas redondeadas 23">
            <a:extLst>
              <a:ext uri="{FF2B5EF4-FFF2-40B4-BE49-F238E27FC236}">
                <a16:creationId xmlns:a16="http://schemas.microsoft.com/office/drawing/2014/main" id="{94A873DE-C2A0-4DA4-8A18-C1EE84FBC9CB}"/>
              </a:ext>
            </a:extLst>
          </p:cNvPr>
          <p:cNvSpPr/>
          <p:nvPr/>
        </p:nvSpPr>
        <p:spPr>
          <a:xfrm>
            <a:off x="6607020" y="4728059"/>
            <a:ext cx="1801504" cy="6780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a:t>Liberación controlada </a:t>
            </a:r>
          </a:p>
        </p:txBody>
      </p:sp>
      <p:pic>
        <p:nvPicPr>
          <p:cNvPr id="25" name="Imagen 24">
            <a:extLst>
              <a:ext uri="{FF2B5EF4-FFF2-40B4-BE49-F238E27FC236}">
                <a16:creationId xmlns:a16="http://schemas.microsoft.com/office/drawing/2014/main" id="{9D4929BA-2B7F-46F5-86BD-438B45D79327}"/>
              </a:ext>
            </a:extLst>
          </p:cNvPr>
          <p:cNvPicPr>
            <a:picLocks noChangeAspect="1"/>
          </p:cNvPicPr>
          <p:nvPr/>
        </p:nvPicPr>
        <p:blipFill>
          <a:blip r:embed="rId7"/>
          <a:stretch>
            <a:fillRect/>
          </a:stretch>
        </p:blipFill>
        <p:spPr>
          <a:xfrm>
            <a:off x="7274961" y="5531987"/>
            <a:ext cx="465622" cy="421041"/>
          </a:xfrm>
          <a:prstGeom prst="rect">
            <a:avLst/>
          </a:prstGeom>
        </p:spPr>
      </p:pic>
      <p:sp>
        <p:nvSpPr>
          <p:cNvPr id="26" name="Rectángulo: esquinas redondeadas 25">
            <a:extLst>
              <a:ext uri="{FF2B5EF4-FFF2-40B4-BE49-F238E27FC236}">
                <a16:creationId xmlns:a16="http://schemas.microsoft.com/office/drawing/2014/main" id="{EAFEC34F-2A0D-4436-8EE5-935ACF681B33}"/>
              </a:ext>
            </a:extLst>
          </p:cNvPr>
          <p:cNvSpPr/>
          <p:nvPr/>
        </p:nvSpPr>
        <p:spPr>
          <a:xfrm>
            <a:off x="3704573" y="5226208"/>
            <a:ext cx="2115403" cy="5162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500" dirty="0"/>
              <a:t>Capa de hidrocoloides</a:t>
            </a:r>
          </a:p>
        </p:txBody>
      </p:sp>
      <p:sp>
        <p:nvSpPr>
          <p:cNvPr id="27" name="CuadroTexto 26">
            <a:extLst>
              <a:ext uri="{FF2B5EF4-FFF2-40B4-BE49-F238E27FC236}">
                <a16:creationId xmlns:a16="http://schemas.microsoft.com/office/drawing/2014/main" id="{EB51E212-3984-4D8C-BB39-03DA4CFFEC45}"/>
              </a:ext>
            </a:extLst>
          </p:cNvPr>
          <p:cNvSpPr txBox="1"/>
          <p:nvPr/>
        </p:nvSpPr>
        <p:spPr>
          <a:xfrm>
            <a:off x="557523" y="6381075"/>
            <a:ext cx="3621312" cy="276999"/>
          </a:xfrm>
          <a:prstGeom prst="rect">
            <a:avLst/>
          </a:prstGeom>
          <a:noFill/>
        </p:spPr>
        <p:txBody>
          <a:bodyPr wrap="none" rtlCol="0">
            <a:spAutoFit/>
          </a:bodyPr>
          <a:lstStyle/>
          <a:p>
            <a:r>
              <a:rPr lang="en-US" sz="1200" dirty="0"/>
              <a:t>(</a:t>
            </a:r>
            <a:r>
              <a:rPr lang="en-US" sz="1200" dirty="0" err="1"/>
              <a:t>Nazzaro</a:t>
            </a:r>
            <a:r>
              <a:rPr lang="en-US" sz="1200" dirty="0"/>
              <a:t> et al., 2012) (Mohammadi et al., 2011) </a:t>
            </a:r>
          </a:p>
        </p:txBody>
      </p:sp>
      <p:sp>
        <p:nvSpPr>
          <p:cNvPr id="28" name="CuadroTexto 27">
            <a:extLst>
              <a:ext uri="{FF2B5EF4-FFF2-40B4-BE49-F238E27FC236}">
                <a16:creationId xmlns:a16="http://schemas.microsoft.com/office/drawing/2014/main" id="{7C16CBF2-B549-43C7-886A-0A01CC1238F4}"/>
              </a:ext>
            </a:extLst>
          </p:cNvPr>
          <p:cNvSpPr txBox="1"/>
          <p:nvPr/>
        </p:nvSpPr>
        <p:spPr>
          <a:xfrm>
            <a:off x="122827" y="95530"/>
            <a:ext cx="312906" cy="369332"/>
          </a:xfrm>
          <a:prstGeom prst="rect">
            <a:avLst/>
          </a:prstGeom>
          <a:noFill/>
        </p:spPr>
        <p:txBody>
          <a:bodyPr wrap="none" rtlCol="0">
            <a:spAutoFit/>
          </a:bodyPr>
          <a:lstStyle/>
          <a:p>
            <a:r>
              <a:rPr lang="es-ES" dirty="0"/>
              <a:t>5</a:t>
            </a:r>
          </a:p>
        </p:txBody>
      </p:sp>
    </p:spTree>
    <p:extLst>
      <p:ext uri="{BB962C8B-B14F-4D97-AF65-F5344CB8AC3E}">
        <p14:creationId xmlns:p14="http://schemas.microsoft.com/office/powerpoint/2010/main" val="323917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3D88530-493B-4552-84CD-EE1213483D7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F6D30EDD-437E-4D14-8C49-610CDB10F64F}"/>
              </a:ext>
            </a:extLst>
          </p:cNvPr>
          <p:cNvSpPr txBox="1"/>
          <p:nvPr/>
        </p:nvSpPr>
        <p:spPr>
          <a:xfrm>
            <a:off x="295423" y="51516"/>
            <a:ext cx="11617536"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OBJETIVOS</a:t>
            </a:r>
            <a:endParaRPr lang="es-EC" sz="3000" dirty="0">
              <a:solidFill>
                <a:schemeClr val="tx1"/>
              </a:solidFill>
              <a:latin typeface="Arial"/>
            </a:endParaRPr>
          </a:p>
        </p:txBody>
      </p:sp>
      <p:sp>
        <p:nvSpPr>
          <p:cNvPr id="6" name="CuadroTexto 5">
            <a:extLst>
              <a:ext uri="{FF2B5EF4-FFF2-40B4-BE49-F238E27FC236}">
                <a16:creationId xmlns:a16="http://schemas.microsoft.com/office/drawing/2014/main" id="{21982766-9A21-4090-A2A2-C9D5B6F5A555}"/>
              </a:ext>
            </a:extLst>
          </p:cNvPr>
          <p:cNvSpPr txBox="1"/>
          <p:nvPr/>
        </p:nvSpPr>
        <p:spPr>
          <a:xfrm>
            <a:off x="1744395" y="2434850"/>
            <a:ext cx="8672086" cy="878574"/>
          </a:xfrm>
          <a:prstGeom prst="rect">
            <a:avLst/>
          </a:prstGeom>
          <a:noFill/>
        </p:spPr>
        <p:txBody>
          <a:bodyPr wrap="square">
            <a:spAutoFit/>
          </a:bodyPr>
          <a:lstStyle/>
          <a:p>
            <a:pPr marL="285750" indent="-285750">
              <a:lnSpc>
                <a:spcPct val="150000"/>
              </a:lnSpc>
              <a:spcAft>
                <a:spcPts val="800"/>
              </a:spcAft>
              <a:buFont typeface="Arial" panose="020B0604020202020204" pitchFamily="34" charset="0"/>
              <a:buChar char="•"/>
            </a:pPr>
            <a:r>
              <a:rPr lang="es-EC" sz="1800" dirty="0" err="1">
                <a:effectLst/>
                <a:latin typeface="Arial" panose="020B0604020202020204" pitchFamily="34" charset="0"/>
                <a:ea typeface="Calibri" panose="020F0502020204030204" pitchFamily="34" charset="0"/>
                <a:cs typeface="Times New Roman" panose="02020603050405020304" pitchFamily="18" charset="0"/>
              </a:rPr>
              <a:t>Microencapsular</a:t>
            </a:r>
            <a:r>
              <a:rPr lang="es-EC" sz="1800" dirty="0">
                <a:effectLst/>
                <a:latin typeface="Arial" panose="020B0604020202020204" pitchFamily="34" charset="0"/>
                <a:ea typeface="Calibri" panose="020F0502020204030204" pitchFamily="34" charset="0"/>
                <a:cs typeface="Times New Roman" panose="02020603050405020304" pitchFamily="18" charset="0"/>
              </a:rPr>
              <a:t> una mezcla de aceite de palma, palmiste y estearina de palma (</a:t>
            </a:r>
            <a:r>
              <a:rPr lang="es-EC" sz="1800" i="1" dirty="0" err="1">
                <a:effectLst/>
                <a:latin typeface="Arial" panose="020B0604020202020204" pitchFamily="34" charset="0"/>
                <a:ea typeface="Calibri" panose="020F0502020204030204" pitchFamily="34" charset="0"/>
                <a:cs typeface="Times New Roman" panose="02020603050405020304" pitchFamily="18" charset="0"/>
              </a:rPr>
              <a:t>Elaeis</a:t>
            </a:r>
            <a:r>
              <a:rPr lang="es-EC" sz="1800" i="1" dirty="0">
                <a:effectLst/>
                <a:latin typeface="Arial" panose="020B0604020202020204" pitchFamily="34" charset="0"/>
                <a:ea typeface="Calibri" panose="020F0502020204030204" pitchFamily="34" charset="0"/>
                <a:cs typeface="Times New Roman" panose="02020603050405020304" pitchFamily="18" charset="0"/>
              </a:rPr>
              <a:t> </a:t>
            </a:r>
            <a:r>
              <a:rPr lang="es-EC" sz="1800" i="1" dirty="0" err="1">
                <a:effectLst/>
                <a:latin typeface="Arial" panose="020B0604020202020204" pitchFamily="34" charset="0"/>
                <a:ea typeface="Calibri" panose="020F0502020204030204" pitchFamily="34" charset="0"/>
                <a:cs typeface="Times New Roman" panose="02020603050405020304" pitchFamily="18" charset="0"/>
              </a:rPr>
              <a:t>guineensis</a:t>
            </a:r>
            <a:r>
              <a:rPr lang="es-EC" sz="1800" dirty="0">
                <a:effectLst/>
                <a:latin typeface="Arial" panose="020B0604020202020204" pitchFamily="34" charset="0"/>
                <a:ea typeface="Calibri" panose="020F0502020204030204" pitchFamily="34" charset="0"/>
                <a:cs typeface="Times New Roman" panose="02020603050405020304" pitchFamily="18" charset="0"/>
              </a:rPr>
              <a:t>) mediante el método de secado por atomización.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esquinas redondeadas 7">
            <a:extLst>
              <a:ext uri="{FF2B5EF4-FFF2-40B4-BE49-F238E27FC236}">
                <a16:creationId xmlns:a16="http://schemas.microsoft.com/office/drawing/2014/main" id="{DAFA50C3-FE3D-4080-BC01-F36797398FDD}"/>
              </a:ext>
            </a:extLst>
          </p:cNvPr>
          <p:cNvSpPr/>
          <p:nvPr/>
        </p:nvSpPr>
        <p:spPr>
          <a:xfrm>
            <a:off x="609601" y="1464004"/>
            <a:ext cx="10972798" cy="656822"/>
          </a:xfrm>
          <a:prstGeom prst="round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500" b="1" dirty="0">
                <a:solidFill>
                  <a:schemeClr val="tx1">
                    <a:lumMod val="95000"/>
                    <a:lumOff val="5000"/>
                  </a:schemeClr>
                </a:solidFill>
              </a:rPr>
              <a:t>Objetivo General</a:t>
            </a:r>
            <a:endParaRPr lang="es-EC" sz="2500" b="1" dirty="0">
              <a:solidFill>
                <a:schemeClr val="tx1">
                  <a:lumMod val="95000"/>
                  <a:lumOff val="5000"/>
                </a:schemeClr>
              </a:solidFill>
            </a:endParaRPr>
          </a:p>
        </p:txBody>
      </p:sp>
      <p:sp>
        <p:nvSpPr>
          <p:cNvPr id="9" name="CuadroTexto 8">
            <a:extLst>
              <a:ext uri="{FF2B5EF4-FFF2-40B4-BE49-F238E27FC236}">
                <a16:creationId xmlns:a16="http://schemas.microsoft.com/office/drawing/2014/main" id="{3FAC9DA4-6E55-4E3A-8EAA-E9AD6ED37C4B}"/>
              </a:ext>
            </a:extLst>
          </p:cNvPr>
          <p:cNvSpPr txBox="1"/>
          <p:nvPr/>
        </p:nvSpPr>
        <p:spPr>
          <a:xfrm>
            <a:off x="122827" y="95530"/>
            <a:ext cx="312906" cy="369332"/>
          </a:xfrm>
          <a:prstGeom prst="rect">
            <a:avLst/>
          </a:prstGeom>
          <a:noFill/>
        </p:spPr>
        <p:txBody>
          <a:bodyPr wrap="none" rtlCol="0">
            <a:spAutoFit/>
          </a:bodyPr>
          <a:lstStyle/>
          <a:p>
            <a:r>
              <a:rPr lang="es-ES" dirty="0"/>
              <a:t>6</a:t>
            </a:r>
            <a:endParaRPr lang="es-EC" dirty="0"/>
          </a:p>
        </p:txBody>
      </p:sp>
      <p:pic>
        <p:nvPicPr>
          <p:cNvPr id="4098" name="Picture 2" descr="Qué es un checklist y como se debe utilizar?">
            <a:extLst>
              <a:ext uri="{FF2B5EF4-FFF2-40B4-BE49-F238E27FC236}">
                <a16:creationId xmlns:a16="http://schemas.microsoft.com/office/drawing/2014/main" id="{87FB4945-98A0-4C69-8B6B-00F6E0805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993" y="3649720"/>
            <a:ext cx="4533607" cy="183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7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665E898-DF41-409C-9FBA-89B3838D60A1}"/>
              </a:ext>
            </a:extLst>
          </p:cNvPr>
          <p:cNvSpPr>
            <a:spLocks noGrp="1"/>
          </p:cNvSpPr>
          <p:nvPr>
            <p:ph type="sldNum" sz="quarter" idx="11"/>
          </p:nvPr>
        </p:nvSpPr>
        <p:spPr/>
        <p:txBody>
          <a:bodyPr/>
          <a:lstStyle/>
          <a:p>
            <a:r>
              <a:rPr lang="es-EC" b="1"/>
              <a:t>VERSIÓN: </a:t>
            </a:r>
            <a:r>
              <a:rPr lang="es-EC"/>
              <a:t>1.0</a:t>
            </a:r>
            <a:endParaRPr lang="es-EC" dirty="0"/>
          </a:p>
        </p:txBody>
      </p:sp>
      <p:sp>
        <p:nvSpPr>
          <p:cNvPr id="5" name="CuadroTexto 4">
            <a:extLst>
              <a:ext uri="{FF2B5EF4-FFF2-40B4-BE49-F238E27FC236}">
                <a16:creationId xmlns:a16="http://schemas.microsoft.com/office/drawing/2014/main" id="{456406CF-5C39-4814-8277-1A1FBC832D7D}"/>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S" sz="3000" dirty="0">
                <a:solidFill>
                  <a:schemeClr val="tx1"/>
                </a:solidFill>
                <a:latin typeface="Arial"/>
              </a:rPr>
              <a:t>OBJETIVOS</a:t>
            </a:r>
            <a:endParaRPr lang="es-EC" sz="3000" dirty="0">
              <a:solidFill>
                <a:schemeClr val="tx1"/>
              </a:solidFill>
              <a:latin typeface="Arial"/>
            </a:endParaRPr>
          </a:p>
        </p:txBody>
      </p:sp>
      <p:sp>
        <p:nvSpPr>
          <p:cNvPr id="9" name="Rectángulo: esquinas redondeadas 8">
            <a:extLst>
              <a:ext uri="{FF2B5EF4-FFF2-40B4-BE49-F238E27FC236}">
                <a16:creationId xmlns:a16="http://schemas.microsoft.com/office/drawing/2014/main" id="{7FA9032B-3D15-4EA7-B211-91E391D05B15}"/>
              </a:ext>
            </a:extLst>
          </p:cNvPr>
          <p:cNvSpPr/>
          <p:nvPr/>
        </p:nvSpPr>
        <p:spPr>
          <a:xfrm>
            <a:off x="609602" y="1088642"/>
            <a:ext cx="10972798" cy="656822"/>
          </a:xfrm>
          <a:prstGeom prst="round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sz="2500" b="1" dirty="0">
                <a:solidFill>
                  <a:schemeClr val="tx1">
                    <a:lumMod val="95000"/>
                    <a:lumOff val="5000"/>
                  </a:schemeClr>
                </a:solidFill>
              </a:rPr>
              <a:t>Objetivos Específicos</a:t>
            </a:r>
            <a:endParaRPr lang="es-EC" sz="2500" b="1" dirty="0">
              <a:solidFill>
                <a:schemeClr val="tx1">
                  <a:lumMod val="95000"/>
                  <a:lumOff val="5000"/>
                </a:schemeClr>
              </a:solidFill>
            </a:endParaRPr>
          </a:p>
        </p:txBody>
      </p:sp>
      <p:sp>
        <p:nvSpPr>
          <p:cNvPr id="11" name="CuadroTexto 10">
            <a:extLst>
              <a:ext uri="{FF2B5EF4-FFF2-40B4-BE49-F238E27FC236}">
                <a16:creationId xmlns:a16="http://schemas.microsoft.com/office/drawing/2014/main" id="{6C90657A-6AC7-4133-BC0D-19A8297F5A6F}"/>
              </a:ext>
            </a:extLst>
          </p:cNvPr>
          <p:cNvSpPr txBox="1"/>
          <p:nvPr/>
        </p:nvSpPr>
        <p:spPr>
          <a:xfrm>
            <a:off x="1811018" y="1891574"/>
            <a:ext cx="9771382" cy="1294072"/>
          </a:xfrm>
          <a:prstGeom prst="rect">
            <a:avLst/>
          </a:prstGeom>
          <a:noFill/>
        </p:spPr>
        <p:txBody>
          <a:bodyPr wrap="square">
            <a:spAutoFit/>
          </a:bodyPr>
          <a:lstStyle/>
          <a:p>
            <a:pPr lvl="0">
              <a:lnSpc>
                <a:spcPct val="150000"/>
              </a:lnSpc>
            </a:pPr>
            <a:r>
              <a:rPr lang="es-EC" sz="1800" dirty="0">
                <a:effectLst/>
                <a:latin typeface="Arial" panose="020B0604020202020204" pitchFamily="34" charset="0"/>
                <a:ea typeface="Calibri" panose="020F0502020204030204" pitchFamily="34" charset="0"/>
                <a:cs typeface="Arial" panose="020B0604020202020204" pitchFamily="34" charset="0"/>
              </a:rPr>
              <a:t>Determinar los valores óptimos de la temperatura de entrada de aire, flujo de alimentación y frecuencia del atomizador en la operación del equipo de secado por atomización para la obtención del </a:t>
            </a:r>
            <a:r>
              <a:rPr lang="es-EC" sz="1800" dirty="0" err="1">
                <a:effectLst/>
                <a:latin typeface="Arial" panose="020B0604020202020204" pitchFamily="34" charset="0"/>
                <a:ea typeface="Calibri" panose="020F0502020204030204" pitchFamily="34" charset="0"/>
                <a:cs typeface="Arial" panose="020B0604020202020204" pitchFamily="34" charset="0"/>
              </a:rPr>
              <a:t>microencapsulado</a:t>
            </a:r>
            <a:r>
              <a:rPr lang="es-EC" sz="1800" dirty="0">
                <a:effectLst/>
                <a:latin typeface="Arial" panose="020B0604020202020204" pitchFamily="34" charset="0"/>
                <a:ea typeface="Calibri" panose="020F0502020204030204" pitchFamily="34" charset="0"/>
                <a:cs typeface="Arial" panose="020B0604020202020204" pitchFamily="34" charset="0"/>
              </a:rPr>
              <a:t>. </a:t>
            </a:r>
            <a:endParaRPr lang="es-EC"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EB2B48B6-8095-47F9-9353-5B3697D80BA3}"/>
              </a:ext>
            </a:extLst>
          </p:cNvPr>
          <p:cNvSpPr txBox="1"/>
          <p:nvPr/>
        </p:nvSpPr>
        <p:spPr>
          <a:xfrm>
            <a:off x="1811018" y="3331756"/>
            <a:ext cx="9771382" cy="878574"/>
          </a:xfrm>
          <a:prstGeom prst="rect">
            <a:avLst/>
          </a:prstGeom>
          <a:noFill/>
        </p:spPr>
        <p:txBody>
          <a:bodyPr wrap="square">
            <a:spAutoFit/>
          </a:bodyPr>
          <a:lstStyle/>
          <a:p>
            <a:pPr lvl="0">
              <a:lnSpc>
                <a:spcPct val="150000"/>
              </a:lnSpc>
            </a:pPr>
            <a:r>
              <a:rPr lang="es-EC" sz="1800" dirty="0">
                <a:effectLst/>
                <a:latin typeface="Arial" panose="020B0604020202020204" pitchFamily="34" charset="0"/>
                <a:ea typeface="Calibri" panose="020F0502020204030204" pitchFamily="34" charset="0"/>
                <a:cs typeface="Arial" panose="020B0604020202020204" pitchFamily="34" charset="0"/>
              </a:rPr>
              <a:t>Analizar mediante los ensayos de densidad aparente, índice de Carl, relación de </a:t>
            </a:r>
            <a:r>
              <a:rPr lang="es-EC" sz="1800" dirty="0" err="1">
                <a:effectLst/>
                <a:latin typeface="Arial" panose="020B0604020202020204" pitchFamily="34" charset="0"/>
                <a:ea typeface="Calibri" panose="020F0502020204030204" pitchFamily="34" charset="0"/>
                <a:cs typeface="Arial" panose="020B0604020202020204" pitchFamily="34" charset="0"/>
              </a:rPr>
              <a:t>Hausner</a:t>
            </a:r>
            <a:r>
              <a:rPr lang="es-EC" sz="1800" dirty="0">
                <a:effectLst/>
                <a:latin typeface="Arial" panose="020B0604020202020204" pitchFamily="34" charset="0"/>
                <a:ea typeface="Calibri" panose="020F0502020204030204" pitchFamily="34" charset="0"/>
                <a:cs typeface="Arial" panose="020B0604020202020204" pitchFamily="34" charset="0"/>
              </a:rPr>
              <a:t>, higroscopicidad y solubilidad las propiedades físicas del </a:t>
            </a:r>
            <a:r>
              <a:rPr lang="es-EC" sz="1800" dirty="0" err="1">
                <a:effectLst/>
                <a:latin typeface="Arial" panose="020B0604020202020204" pitchFamily="34" charset="0"/>
                <a:ea typeface="Calibri" panose="020F0502020204030204" pitchFamily="34" charset="0"/>
                <a:cs typeface="Arial" panose="020B0604020202020204" pitchFamily="34" charset="0"/>
              </a:rPr>
              <a:t>microencapsulado</a:t>
            </a:r>
            <a:r>
              <a:rPr lang="es-EC" sz="1800" dirty="0">
                <a:effectLst/>
                <a:latin typeface="Arial" panose="020B0604020202020204" pitchFamily="34" charset="0"/>
                <a:ea typeface="Calibri" panose="020F0502020204030204" pitchFamily="34" charset="0"/>
                <a:cs typeface="Arial" panose="020B0604020202020204" pitchFamily="34" charset="0"/>
              </a:rPr>
              <a:t> optimizado. </a:t>
            </a:r>
            <a:endParaRPr lang="es-EC"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76FDA9C4-79AF-4FCD-AC90-342D4CCF5E94}"/>
              </a:ext>
            </a:extLst>
          </p:cNvPr>
          <p:cNvSpPr txBox="1"/>
          <p:nvPr/>
        </p:nvSpPr>
        <p:spPr>
          <a:xfrm>
            <a:off x="1811018" y="4429061"/>
            <a:ext cx="9161782" cy="878574"/>
          </a:xfrm>
          <a:prstGeom prst="rect">
            <a:avLst/>
          </a:prstGeom>
          <a:noFill/>
        </p:spPr>
        <p:txBody>
          <a:bodyPr wrap="square">
            <a:spAutoFit/>
          </a:bodyPr>
          <a:lstStyle/>
          <a:p>
            <a:pPr lvl="0">
              <a:lnSpc>
                <a:spcPct val="150000"/>
              </a:lnSpc>
              <a:spcAft>
                <a:spcPts val="800"/>
              </a:spcAft>
            </a:pPr>
            <a:r>
              <a:rPr lang="es-EC" sz="1800" dirty="0">
                <a:effectLst/>
                <a:latin typeface="Arial" panose="020B0604020202020204" pitchFamily="34" charset="0"/>
                <a:ea typeface="Calibri" panose="020F0502020204030204" pitchFamily="34" charset="0"/>
                <a:cs typeface="Arial" panose="020B0604020202020204" pitchFamily="34" charset="0"/>
              </a:rPr>
              <a:t>Caracterizar morfológicamente las microcápsulas obtenidas del proceso de secado por atomización optimizado mediante microscopía electrónica de barrido (</a:t>
            </a:r>
            <a:r>
              <a:rPr lang="es-EC" sz="1800" dirty="0" err="1">
                <a:effectLst/>
                <a:latin typeface="Arial" panose="020B0604020202020204" pitchFamily="34" charset="0"/>
                <a:ea typeface="Calibri" panose="020F0502020204030204" pitchFamily="34" charset="0"/>
                <a:cs typeface="Arial" panose="020B0604020202020204" pitchFamily="34" charset="0"/>
              </a:rPr>
              <a:t>MEB</a:t>
            </a:r>
            <a:r>
              <a:rPr lang="es-EC" sz="1800" dirty="0">
                <a:effectLst/>
                <a:latin typeface="Arial" panose="020B0604020202020204" pitchFamily="34" charset="0"/>
                <a:ea typeface="Calibri" panose="020F0502020204030204" pitchFamily="34" charset="0"/>
                <a:cs typeface="Arial" panose="020B0604020202020204" pitchFamily="34" charset="0"/>
              </a:rPr>
              <a:t>).</a:t>
            </a:r>
            <a:endParaRPr lang="es-EC"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A7333282-A642-414F-9B0E-5B5ACD7CF71A}"/>
              </a:ext>
            </a:extLst>
          </p:cNvPr>
          <p:cNvSpPr txBox="1"/>
          <p:nvPr/>
        </p:nvSpPr>
        <p:spPr>
          <a:xfrm>
            <a:off x="122827" y="95530"/>
            <a:ext cx="312906" cy="369332"/>
          </a:xfrm>
          <a:prstGeom prst="rect">
            <a:avLst/>
          </a:prstGeom>
          <a:noFill/>
        </p:spPr>
        <p:txBody>
          <a:bodyPr wrap="none" rtlCol="0">
            <a:spAutoFit/>
          </a:bodyPr>
          <a:lstStyle/>
          <a:p>
            <a:r>
              <a:rPr lang="es-ES" dirty="0"/>
              <a:t>7</a:t>
            </a:r>
            <a:endParaRPr lang="es-EC" dirty="0"/>
          </a:p>
        </p:txBody>
      </p:sp>
      <p:pic>
        <p:nvPicPr>
          <p:cNvPr id="5122" name="Picture 2">
            <a:extLst>
              <a:ext uri="{FF2B5EF4-FFF2-40B4-BE49-F238E27FC236}">
                <a16:creationId xmlns:a16="http://schemas.microsoft.com/office/drawing/2014/main" id="{DA1AF3FA-2CFB-4B96-934B-156A59CD7E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14" y="1941542"/>
            <a:ext cx="769230" cy="6851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4A208A1C-0DF2-4AF2-BDA1-B4C33E5F60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14" y="3416931"/>
            <a:ext cx="769230" cy="6851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EA0C6FAD-8C3E-464A-B8CF-82FD74DE73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314" y="4445127"/>
            <a:ext cx="769230" cy="68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25075CC-765B-4AA4-AC6E-12D0A9B3AB15}"/>
              </a:ext>
            </a:extLst>
          </p:cNvPr>
          <p:cNvSpPr>
            <a:spLocks noGrp="1"/>
          </p:cNvSpPr>
          <p:nvPr>
            <p:ph type="sldNum" sz="quarter" idx="11"/>
          </p:nvPr>
        </p:nvSpPr>
        <p:spPr/>
        <p:txBody>
          <a:bodyPr/>
          <a:lstStyle/>
          <a:p>
            <a:r>
              <a:rPr lang="es-EC" b="1"/>
              <a:t>VERSIÓN: </a:t>
            </a:r>
            <a:r>
              <a:rPr lang="es-EC"/>
              <a:t>1.0</a:t>
            </a:r>
            <a:endParaRPr lang="es-EC" dirty="0"/>
          </a:p>
        </p:txBody>
      </p:sp>
      <p:sp>
        <p:nvSpPr>
          <p:cNvPr id="5" name="CuadroTexto 4">
            <a:extLst>
              <a:ext uri="{FF2B5EF4-FFF2-40B4-BE49-F238E27FC236}">
                <a16:creationId xmlns:a16="http://schemas.microsoft.com/office/drawing/2014/main" id="{B9418823-5E59-4701-99F2-7299DC023787}"/>
              </a:ext>
            </a:extLst>
          </p:cNvPr>
          <p:cNvSpPr txBox="1"/>
          <p:nvPr/>
        </p:nvSpPr>
        <p:spPr>
          <a:xfrm>
            <a:off x="3692104" y="1603302"/>
            <a:ext cx="7890296" cy="1709571"/>
          </a:xfrm>
          <a:prstGeom prst="rect">
            <a:avLst/>
          </a:prstGeom>
          <a:noFill/>
        </p:spPr>
        <p:txBody>
          <a:bodyPr wrap="square">
            <a:spAutoFit/>
          </a:bodyPr>
          <a:lstStyle/>
          <a:p>
            <a:pPr indent="449580">
              <a:lnSpc>
                <a:spcPct val="15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El secado por atomización con temperatura de entrada de 180°C, flujo de alimentación de 50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mL</a:t>
            </a:r>
            <a:r>
              <a:rPr lang="es-EC" sz="1800" dirty="0">
                <a:effectLst/>
                <a:latin typeface="Arial" panose="020B0604020202020204" pitchFamily="34" charset="0"/>
                <a:ea typeface="Calibri" panose="020F0502020204030204" pitchFamily="34" charset="0"/>
                <a:cs typeface="Times New Roman" panose="02020603050405020304" pitchFamily="18" charset="0"/>
              </a:rPr>
              <a:t>/min y frecuencia de 20000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rev</a:t>
            </a:r>
            <a:r>
              <a:rPr lang="es-EC" sz="1800" dirty="0">
                <a:effectLst/>
                <a:latin typeface="Arial" panose="020B0604020202020204" pitchFamily="34" charset="0"/>
                <a:ea typeface="Calibri" panose="020F0502020204030204" pitchFamily="34" charset="0"/>
                <a:cs typeface="Times New Roman" panose="02020603050405020304" pitchFamily="18" charset="0"/>
              </a:rPr>
              <a:t>/min, producen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microencapsulados</a:t>
            </a:r>
            <a:r>
              <a:rPr lang="es-EC" sz="1800" dirty="0">
                <a:effectLst/>
                <a:latin typeface="Arial" panose="020B0604020202020204" pitchFamily="34" charset="0"/>
                <a:ea typeface="Calibri" panose="020F0502020204030204" pitchFamily="34" charset="0"/>
                <a:cs typeface="Times New Roman" panose="02020603050405020304" pitchFamily="18" charset="0"/>
              </a:rPr>
              <a:t> de grasa vegetal de palma con una humedad menor a 5%, eficiencia mayor al 80% y rendimiento mayor al 80%.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09F01124-36AC-4EF6-8704-3E16C22BB96B}"/>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HIPÓTESIS</a:t>
            </a:r>
          </a:p>
        </p:txBody>
      </p:sp>
      <p:pic>
        <p:nvPicPr>
          <p:cNvPr id="8" name="Imagen 7">
            <a:extLst>
              <a:ext uri="{FF2B5EF4-FFF2-40B4-BE49-F238E27FC236}">
                <a16:creationId xmlns:a16="http://schemas.microsoft.com/office/drawing/2014/main" id="{D7349236-42B4-4C8F-8C21-7C0F157DD9D9}"/>
              </a:ext>
            </a:extLst>
          </p:cNvPr>
          <p:cNvPicPr>
            <a:picLocks noChangeAspect="1"/>
          </p:cNvPicPr>
          <p:nvPr/>
        </p:nvPicPr>
        <p:blipFill rotWithShape="1">
          <a:blip r:embed="rId2"/>
          <a:srcRect l="17847" r="27048"/>
          <a:stretch/>
        </p:blipFill>
        <p:spPr>
          <a:xfrm>
            <a:off x="373487" y="2038350"/>
            <a:ext cx="2939295" cy="2781300"/>
          </a:xfrm>
          <a:prstGeom prst="rect">
            <a:avLst/>
          </a:prstGeom>
        </p:spPr>
      </p:pic>
      <p:sp>
        <p:nvSpPr>
          <p:cNvPr id="7" name="CuadroTexto 6">
            <a:extLst>
              <a:ext uri="{FF2B5EF4-FFF2-40B4-BE49-F238E27FC236}">
                <a16:creationId xmlns:a16="http://schemas.microsoft.com/office/drawing/2014/main" id="{EC2AD97E-B8DE-4BAB-943E-E9053819E08F}"/>
              </a:ext>
            </a:extLst>
          </p:cNvPr>
          <p:cNvSpPr txBox="1"/>
          <p:nvPr/>
        </p:nvSpPr>
        <p:spPr>
          <a:xfrm>
            <a:off x="122827" y="95530"/>
            <a:ext cx="312906" cy="369332"/>
          </a:xfrm>
          <a:prstGeom prst="rect">
            <a:avLst/>
          </a:prstGeom>
          <a:noFill/>
        </p:spPr>
        <p:txBody>
          <a:bodyPr wrap="none" rtlCol="0">
            <a:spAutoFit/>
          </a:bodyPr>
          <a:lstStyle/>
          <a:p>
            <a:r>
              <a:rPr lang="es-ES" dirty="0"/>
              <a:t>8</a:t>
            </a:r>
            <a:endParaRPr lang="es-EC" dirty="0"/>
          </a:p>
        </p:txBody>
      </p:sp>
      <p:sp>
        <p:nvSpPr>
          <p:cNvPr id="9" name="CuadroTexto 8">
            <a:extLst>
              <a:ext uri="{FF2B5EF4-FFF2-40B4-BE49-F238E27FC236}">
                <a16:creationId xmlns:a16="http://schemas.microsoft.com/office/drawing/2014/main" id="{EF8C531D-5C60-4E11-BDF5-A293ADE94573}"/>
              </a:ext>
            </a:extLst>
          </p:cNvPr>
          <p:cNvSpPr txBox="1"/>
          <p:nvPr/>
        </p:nvSpPr>
        <p:spPr>
          <a:xfrm>
            <a:off x="3692104" y="3525578"/>
            <a:ext cx="7890296" cy="1294072"/>
          </a:xfrm>
          <a:prstGeom prst="rect">
            <a:avLst/>
          </a:prstGeom>
          <a:noFill/>
        </p:spPr>
        <p:txBody>
          <a:bodyPr wrap="square">
            <a:spAutoFit/>
          </a:bodyPr>
          <a:lstStyle/>
          <a:p>
            <a:pPr indent="449580">
              <a:lnSpc>
                <a:spcPct val="15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Las propiedades físicas y características morfológicas del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microencapsulado</a:t>
            </a:r>
            <a:r>
              <a:rPr lang="es-EC" sz="1800" dirty="0">
                <a:effectLst/>
                <a:latin typeface="Arial" panose="020B0604020202020204" pitchFamily="34" charset="0"/>
                <a:ea typeface="Calibri" panose="020F0502020204030204" pitchFamily="34" charset="0"/>
                <a:cs typeface="Times New Roman" panose="02020603050405020304" pitchFamily="18" charset="0"/>
              </a:rPr>
              <a:t> optimizado cumplen con las especificaciones de calidad para polvos alimenticios.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48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ipse 22">
            <a:extLst>
              <a:ext uri="{FF2B5EF4-FFF2-40B4-BE49-F238E27FC236}">
                <a16:creationId xmlns:a16="http://schemas.microsoft.com/office/drawing/2014/main" id="{F1A85A16-9467-451C-B389-56A67CCAA700}"/>
              </a:ext>
            </a:extLst>
          </p:cNvPr>
          <p:cNvSpPr/>
          <p:nvPr/>
        </p:nvSpPr>
        <p:spPr>
          <a:xfrm>
            <a:off x="6212058" y="4229456"/>
            <a:ext cx="2169335" cy="15928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3" name="Marcador de número de diapositiva 2">
            <a:extLst>
              <a:ext uri="{FF2B5EF4-FFF2-40B4-BE49-F238E27FC236}">
                <a16:creationId xmlns:a16="http://schemas.microsoft.com/office/drawing/2014/main" id="{23686931-E4C7-4B77-9EBC-1689AA55E485}"/>
              </a:ext>
            </a:extLst>
          </p:cNvPr>
          <p:cNvSpPr>
            <a:spLocks noGrp="1"/>
          </p:cNvSpPr>
          <p:nvPr>
            <p:ph type="sldNum" sz="quarter" idx="11"/>
          </p:nvPr>
        </p:nvSpPr>
        <p:spPr/>
        <p:txBody>
          <a:bodyPr/>
          <a:lstStyle/>
          <a:p>
            <a:r>
              <a:rPr lang="es-EC" b="1"/>
              <a:t>VERSIÓN: </a:t>
            </a:r>
            <a:r>
              <a:rPr lang="es-EC"/>
              <a:t>1.0</a:t>
            </a:r>
            <a:endParaRPr lang="es-EC" dirty="0"/>
          </a:p>
        </p:txBody>
      </p:sp>
      <p:sp>
        <p:nvSpPr>
          <p:cNvPr id="4" name="CuadroTexto 3">
            <a:extLst>
              <a:ext uri="{FF2B5EF4-FFF2-40B4-BE49-F238E27FC236}">
                <a16:creationId xmlns:a16="http://schemas.microsoft.com/office/drawing/2014/main" id="{3A59FC90-47EA-4209-A84B-CFE7EED71620}"/>
              </a:ext>
            </a:extLst>
          </p:cNvPr>
          <p:cNvSpPr txBox="1"/>
          <p:nvPr/>
        </p:nvSpPr>
        <p:spPr>
          <a:xfrm>
            <a:off x="373487" y="51516"/>
            <a:ext cx="11539471" cy="553998"/>
          </a:xfrm>
          <a:prstGeom prst="rect">
            <a:avLst/>
          </a:prstGeom>
          <a:noFill/>
        </p:spPr>
        <p:txBody>
          <a:bodyPr wrap="square" rtlCol="0">
            <a:spAutoFit/>
          </a:bodyPr>
          <a:lstStyle>
            <a:defPPr>
              <a:defRPr lang="es-ES"/>
            </a:defPPr>
            <a:lvl1pPr algn="ctr">
              <a:defRPr sz="2800" b="1">
                <a:solidFill>
                  <a:srgbClr val="FF0000"/>
                </a:solidFill>
              </a:defRPr>
            </a:lvl1pPr>
          </a:lstStyle>
          <a:p>
            <a:pPr algn="r" defTabSz="914400">
              <a:defRPr/>
            </a:pPr>
            <a:r>
              <a:rPr lang="es-EC" sz="3000" dirty="0">
                <a:solidFill>
                  <a:schemeClr val="tx1"/>
                </a:solidFill>
                <a:latin typeface="Arial"/>
              </a:rPr>
              <a:t>METODOLOGÍA</a:t>
            </a:r>
          </a:p>
        </p:txBody>
      </p:sp>
      <p:sp>
        <p:nvSpPr>
          <p:cNvPr id="5" name="Rectángulo: esquinas redondeadas 4">
            <a:extLst>
              <a:ext uri="{FF2B5EF4-FFF2-40B4-BE49-F238E27FC236}">
                <a16:creationId xmlns:a16="http://schemas.microsoft.com/office/drawing/2014/main" id="{CBC653BD-F484-4A02-9E37-8BC49E7974F9}"/>
              </a:ext>
            </a:extLst>
          </p:cNvPr>
          <p:cNvSpPr/>
          <p:nvPr/>
        </p:nvSpPr>
        <p:spPr>
          <a:xfrm>
            <a:off x="1331386" y="1072946"/>
            <a:ext cx="4112811" cy="445982"/>
          </a:xfrm>
          <a:prstGeom prst="round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S" sz="2000" b="1" dirty="0">
                <a:solidFill>
                  <a:schemeClr val="tx1">
                    <a:lumMod val="95000"/>
                    <a:lumOff val="5000"/>
                  </a:schemeClr>
                </a:solidFill>
              </a:rPr>
              <a:t>Composición de la emulsión</a:t>
            </a:r>
            <a:endParaRPr lang="es-EC" sz="2000" b="1" dirty="0">
              <a:solidFill>
                <a:schemeClr val="tx1">
                  <a:lumMod val="95000"/>
                  <a:lumOff val="5000"/>
                </a:schemeClr>
              </a:solidFill>
            </a:endParaRPr>
          </a:p>
        </p:txBody>
      </p:sp>
      <p:sp>
        <p:nvSpPr>
          <p:cNvPr id="11" name="CuadroTexto 10">
            <a:extLst>
              <a:ext uri="{FF2B5EF4-FFF2-40B4-BE49-F238E27FC236}">
                <a16:creationId xmlns:a16="http://schemas.microsoft.com/office/drawing/2014/main" id="{EFA2496B-3793-4A4F-A0D8-ABE82446CB61}"/>
              </a:ext>
            </a:extLst>
          </p:cNvPr>
          <p:cNvSpPr txBox="1"/>
          <p:nvPr/>
        </p:nvSpPr>
        <p:spPr>
          <a:xfrm>
            <a:off x="557523" y="6381075"/>
            <a:ext cx="1141979" cy="276999"/>
          </a:xfrm>
          <a:prstGeom prst="rect">
            <a:avLst/>
          </a:prstGeom>
          <a:noFill/>
        </p:spPr>
        <p:txBody>
          <a:bodyPr wrap="none" rtlCol="0">
            <a:spAutoFit/>
          </a:bodyPr>
          <a:lstStyle/>
          <a:p>
            <a:r>
              <a:rPr lang="en-US" sz="1200" dirty="0"/>
              <a:t>(Young, 2014)</a:t>
            </a:r>
          </a:p>
        </p:txBody>
      </p:sp>
      <p:sp>
        <p:nvSpPr>
          <p:cNvPr id="18" name="CuadroTexto 17">
            <a:extLst>
              <a:ext uri="{FF2B5EF4-FFF2-40B4-BE49-F238E27FC236}">
                <a16:creationId xmlns:a16="http://schemas.microsoft.com/office/drawing/2014/main" id="{13004984-C0D1-41D8-BB12-2F61D3771D11}"/>
              </a:ext>
            </a:extLst>
          </p:cNvPr>
          <p:cNvSpPr txBox="1"/>
          <p:nvPr/>
        </p:nvSpPr>
        <p:spPr>
          <a:xfrm>
            <a:off x="122827" y="95530"/>
            <a:ext cx="312906" cy="369332"/>
          </a:xfrm>
          <a:prstGeom prst="rect">
            <a:avLst/>
          </a:prstGeom>
          <a:noFill/>
        </p:spPr>
        <p:txBody>
          <a:bodyPr wrap="none" rtlCol="0">
            <a:spAutoFit/>
          </a:bodyPr>
          <a:lstStyle/>
          <a:p>
            <a:r>
              <a:rPr lang="es-ES" dirty="0"/>
              <a:t>9</a:t>
            </a:r>
            <a:endParaRPr lang="es-EC" dirty="0"/>
          </a:p>
        </p:txBody>
      </p:sp>
      <p:graphicFrame>
        <p:nvGraphicFramePr>
          <p:cNvPr id="9" name="Tabla 8">
            <a:extLst>
              <a:ext uri="{FF2B5EF4-FFF2-40B4-BE49-F238E27FC236}">
                <a16:creationId xmlns:a16="http://schemas.microsoft.com/office/drawing/2014/main" id="{78932B40-BBF9-4B91-8A39-9D4BDAD66797}"/>
              </a:ext>
            </a:extLst>
          </p:cNvPr>
          <p:cNvGraphicFramePr>
            <a:graphicFrameLocks noGrp="1"/>
          </p:cNvGraphicFramePr>
          <p:nvPr>
            <p:extLst>
              <p:ext uri="{D42A27DB-BD31-4B8C-83A1-F6EECF244321}">
                <p14:modId xmlns:p14="http://schemas.microsoft.com/office/powerpoint/2010/main" val="193796564"/>
              </p:ext>
            </p:extLst>
          </p:nvPr>
        </p:nvGraphicFramePr>
        <p:xfrm>
          <a:off x="857478" y="2196708"/>
          <a:ext cx="5133828" cy="2017350"/>
        </p:xfrm>
        <a:graphic>
          <a:graphicData uri="http://schemas.openxmlformats.org/drawingml/2006/table">
            <a:tbl>
              <a:tblPr firstRow="1" firstCol="1" bandRow="1">
                <a:tableStyleId>{7E9639D4-E3E2-4D34-9284-5A2195B3D0D7}</a:tableStyleId>
              </a:tblPr>
              <a:tblGrid>
                <a:gridCol w="3346670">
                  <a:extLst>
                    <a:ext uri="{9D8B030D-6E8A-4147-A177-3AD203B41FA5}">
                      <a16:colId xmlns:a16="http://schemas.microsoft.com/office/drawing/2014/main" val="3588264849"/>
                    </a:ext>
                  </a:extLst>
                </a:gridCol>
                <a:gridCol w="1787158">
                  <a:extLst>
                    <a:ext uri="{9D8B030D-6E8A-4147-A177-3AD203B41FA5}">
                      <a16:colId xmlns:a16="http://schemas.microsoft.com/office/drawing/2014/main" val="2266462869"/>
                    </a:ext>
                  </a:extLst>
                </a:gridCol>
              </a:tblGrid>
              <a:tr h="336225">
                <a:tc>
                  <a:txBody>
                    <a:bodyPr/>
                    <a:lstStyle/>
                    <a:p>
                      <a:pPr algn="ctr">
                        <a:lnSpc>
                          <a:spcPct val="150000"/>
                        </a:lnSpc>
                        <a:spcAft>
                          <a:spcPts val="800"/>
                        </a:spcAft>
                      </a:pPr>
                      <a:r>
                        <a:rPr lang="es-EC" sz="1200" dirty="0">
                          <a:effectLst/>
                        </a:rPr>
                        <a:t>Componente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200" dirty="0">
                          <a:effectLst/>
                        </a:rPr>
                        <a:t>Proporción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9724593"/>
                  </a:ext>
                </a:extLst>
              </a:tr>
              <a:tr h="336225">
                <a:tc>
                  <a:txBody>
                    <a:bodyPr/>
                    <a:lstStyle/>
                    <a:p>
                      <a:pPr algn="ctr">
                        <a:lnSpc>
                          <a:spcPct val="150000"/>
                        </a:lnSpc>
                        <a:spcAft>
                          <a:spcPts val="800"/>
                        </a:spcAft>
                      </a:pPr>
                      <a:r>
                        <a:rPr lang="es-EC" sz="1400">
                          <a:effectLst/>
                        </a:rPr>
                        <a:t>Grasa vegetal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4832564"/>
                  </a:ext>
                </a:extLst>
              </a:tr>
              <a:tr h="336225">
                <a:tc>
                  <a:txBody>
                    <a:bodyPr/>
                    <a:lstStyle/>
                    <a:p>
                      <a:pPr algn="ctr">
                        <a:lnSpc>
                          <a:spcPct val="150000"/>
                        </a:lnSpc>
                        <a:spcAft>
                          <a:spcPts val="800"/>
                        </a:spcAft>
                      </a:pPr>
                      <a:r>
                        <a:rPr lang="es-EC" sz="1400">
                          <a:effectLst/>
                        </a:rPr>
                        <a:t>Emulsionante (Lecitina de soya)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1676205"/>
                  </a:ext>
                </a:extLst>
              </a:tr>
              <a:tr h="336225">
                <a:tc>
                  <a:txBody>
                    <a:bodyPr/>
                    <a:lstStyle/>
                    <a:p>
                      <a:pPr algn="ctr">
                        <a:lnSpc>
                          <a:spcPct val="150000"/>
                        </a:lnSpc>
                        <a:spcAft>
                          <a:spcPts val="800"/>
                        </a:spcAft>
                      </a:pPr>
                      <a:r>
                        <a:rPr lang="es-EC" sz="1400">
                          <a:effectLst/>
                        </a:rPr>
                        <a:t>Maltodextrina 19 DE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0006167"/>
                  </a:ext>
                </a:extLst>
              </a:tr>
              <a:tr h="336225">
                <a:tc>
                  <a:txBody>
                    <a:bodyPr/>
                    <a:lstStyle/>
                    <a:p>
                      <a:pPr algn="ctr">
                        <a:lnSpc>
                          <a:spcPct val="150000"/>
                        </a:lnSpc>
                        <a:spcAft>
                          <a:spcPts val="800"/>
                        </a:spcAft>
                      </a:pPr>
                      <a:r>
                        <a:rPr lang="es-EC" sz="1400">
                          <a:effectLst/>
                        </a:rPr>
                        <a:t>Proteína láctea (Caseinato de sodio)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9440096"/>
                  </a:ext>
                </a:extLst>
              </a:tr>
              <a:tr h="336225">
                <a:tc>
                  <a:txBody>
                    <a:bodyPr/>
                    <a:lstStyle/>
                    <a:p>
                      <a:pPr algn="ctr">
                        <a:lnSpc>
                          <a:spcPct val="150000"/>
                        </a:lnSpc>
                        <a:spcAft>
                          <a:spcPts val="800"/>
                        </a:spcAft>
                      </a:pPr>
                      <a:r>
                        <a:rPr lang="es-EC" sz="1400" dirty="0">
                          <a:effectLst/>
                        </a:rPr>
                        <a:t>Agua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s-EC" sz="1400" dirty="0">
                          <a:effectLst/>
                        </a:rPr>
                        <a:t>50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9457926"/>
                  </a:ext>
                </a:extLst>
              </a:tr>
            </a:tbl>
          </a:graphicData>
        </a:graphic>
      </p:graphicFrame>
      <p:sp>
        <p:nvSpPr>
          <p:cNvPr id="10" name="Cerrar llave 9">
            <a:extLst>
              <a:ext uri="{FF2B5EF4-FFF2-40B4-BE49-F238E27FC236}">
                <a16:creationId xmlns:a16="http://schemas.microsoft.com/office/drawing/2014/main" id="{00E7C4F1-0510-4C0A-BBF9-9027F6A2209E}"/>
              </a:ext>
            </a:extLst>
          </p:cNvPr>
          <p:cNvSpPr/>
          <p:nvPr/>
        </p:nvSpPr>
        <p:spPr>
          <a:xfrm>
            <a:off x="6166339" y="2321168"/>
            <a:ext cx="45719" cy="1592881"/>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20" name="CuadroTexto 19">
            <a:extLst>
              <a:ext uri="{FF2B5EF4-FFF2-40B4-BE49-F238E27FC236}">
                <a16:creationId xmlns:a16="http://schemas.microsoft.com/office/drawing/2014/main" id="{02A1FD39-7B98-4FA1-9C2E-9F3A4AFF5AAD}"/>
              </a:ext>
            </a:extLst>
          </p:cNvPr>
          <p:cNvSpPr txBox="1"/>
          <p:nvPr/>
        </p:nvSpPr>
        <p:spPr>
          <a:xfrm>
            <a:off x="6385560" y="2714008"/>
            <a:ext cx="904415" cy="523220"/>
          </a:xfrm>
          <a:prstGeom prst="rect">
            <a:avLst/>
          </a:prstGeom>
          <a:noFill/>
        </p:spPr>
        <p:txBody>
          <a:bodyPr wrap="none" rtlCol="0">
            <a:spAutoFit/>
          </a:bodyPr>
          <a:lstStyle/>
          <a:p>
            <a:r>
              <a:rPr lang="es-EC" sz="2800" b="1" dirty="0"/>
              <a:t>50%</a:t>
            </a:r>
          </a:p>
        </p:txBody>
      </p:sp>
      <p:sp>
        <p:nvSpPr>
          <p:cNvPr id="21" name="Flecha: a la derecha 20">
            <a:extLst>
              <a:ext uri="{FF2B5EF4-FFF2-40B4-BE49-F238E27FC236}">
                <a16:creationId xmlns:a16="http://schemas.microsoft.com/office/drawing/2014/main" id="{E7AC349B-C247-4F70-B7D6-DE1B8B1093D0}"/>
              </a:ext>
            </a:extLst>
          </p:cNvPr>
          <p:cNvSpPr/>
          <p:nvPr/>
        </p:nvSpPr>
        <p:spPr>
          <a:xfrm>
            <a:off x="7923475" y="2714008"/>
            <a:ext cx="1139483"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uadroTexto 21">
            <a:extLst>
              <a:ext uri="{FF2B5EF4-FFF2-40B4-BE49-F238E27FC236}">
                <a16:creationId xmlns:a16="http://schemas.microsoft.com/office/drawing/2014/main" id="{227AD27B-D8B9-4AD8-AE1A-CA1A652EBB17}"/>
              </a:ext>
            </a:extLst>
          </p:cNvPr>
          <p:cNvSpPr txBox="1"/>
          <p:nvPr/>
        </p:nvSpPr>
        <p:spPr>
          <a:xfrm>
            <a:off x="7697505" y="1982214"/>
            <a:ext cx="1428596" cy="646331"/>
          </a:xfrm>
          <a:prstGeom prst="rect">
            <a:avLst/>
          </a:prstGeom>
          <a:noFill/>
        </p:spPr>
        <p:txBody>
          <a:bodyPr wrap="none" rtlCol="0">
            <a:spAutoFit/>
          </a:bodyPr>
          <a:lstStyle/>
          <a:p>
            <a:r>
              <a:rPr lang="es-EC" dirty="0"/>
              <a:t>Secado por </a:t>
            </a:r>
          </a:p>
          <a:p>
            <a:r>
              <a:rPr lang="es-EC" dirty="0"/>
              <a:t>atomización</a:t>
            </a:r>
          </a:p>
        </p:txBody>
      </p:sp>
      <p:pic>
        <p:nvPicPr>
          <p:cNvPr id="24" name="Imagen 23">
            <a:extLst>
              <a:ext uri="{FF2B5EF4-FFF2-40B4-BE49-F238E27FC236}">
                <a16:creationId xmlns:a16="http://schemas.microsoft.com/office/drawing/2014/main" id="{05EE5BE5-4B79-4FF6-9A26-B0BCEED05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56" t="41153" r="11372" b="10473"/>
          <a:stretch/>
        </p:blipFill>
        <p:spPr bwMode="auto">
          <a:xfrm>
            <a:off x="9313118" y="2432342"/>
            <a:ext cx="1995367" cy="1592881"/>
          </a:xfrm>
          <a:prstGeom prst="rect">
            <a:avLst/>
          </a:prstGeom>
          <a:noFill/>
          <a:ln>
            <a:noFill/>
          </a:ln>
          <a:extLst>
            <a:ext uri="{53640926-AAD7-44D8-BBD7-CCE9431645EC}">
              <a14:shadowObscured xmlns:a14="http://schemas.microsoft.com/office/drawing/2010/main"/>
            </a:ext>
          </a:extLst>
        </p:spPr>
      </p:pic>
      <p:sp>
        <p:nvSpPr>
          <p:cNvPr id="25" name="CuadroTexto 24">
            <a:extLst>
              <a:ext uri="{FF2B5EF4-FFF2-40B4-BE49-F238E27FC236}">
                <a16:creationId xmlns:a16="http://schemas.microsoft.com/office/drawing/2014/main" id="{D3294B96-4696-425B-B4DE-B6C64BF92A4B}"/>
              </a:ext>
            </a:extLst>
          </p:cNvPr>
          <p:cNvSpPr txBox="1"/>
          <p:nvPr/>
        </p:nvSpPr>
        <p:spPr>
          <a:xfrm>
            <a:off x="10165364" y="1842544"/>
            <a:ext cx="904415" cy="523220"/>
          </a:xfrm>
          <a:prstGeom prst="rect">
            <a:avLst/>
          </a:prstGeom>
          <a:noFill/>
        </p:spPr>
        <p:txBody>
          <a:bodyPr wrap="none" rtlCol="0">
            <a:spAutoFit/>
          </a:bodyPr>
          <a:lstStyle/>
          <a:p>
            <a:r>
              <a:rPr lang="es-EC" sz="2800" b="1" dirty="0"/>
              <a:t>50%</a:t>
            </a:r>
          </a:p>
        </p:txBody>
      </p:sp>
      <p:sp>
        <p:nvSpPr>
          <p:cNvPr id="26" name="CuadroTexto 25">
            <a:extLst>
              <a:ext uri="{FF2B5EF4-FFF2-40B4-BE49-F238E27FC236}">
                <a16:creationId xmlns:a16="http://schemas.microsoft.com/office/drawing/2014/main" id="{0C6A527D-6E01-4C28-9943-A6CFCDADBD7B}"/>
              </a:ext>
            </a:extLst>
          </p:cNvPr>
          <p:cNvSpPr txBox="1"/>
          <p:nvPr/>
        </p:nvSpPr>
        <p:spPr>
          <a:xfrm>
            <a:off x="6655702" y="4675120"/>
            <a:ext cx="1295547" cy="707886"/>
          </a:xfrm>
          <a:prstGeom prst="rect">
            <a:avLst/>
          </a:prstGeom>
          <a:noFill/>
        </p:spPr>
        <p:txBody>
          <a:bodyPr wrap="none" rtlCol="0">
            <a:spAutoFit/>
          </a:bodyPr>
          <a:lstStyle/>
          <a:p>
            <a:r>
              <a:rPr lang="es-EC" sz="4000" b="1" dirty="0"/>
              <a:t>3 Kg</a:t>
            </a:r>
          </a:p>
        </p:txBody>
      </p:sp>
      <p:sp>
        <p:nvSpPr>
          <p:cNvPr id="27" name="CuadroTexto 26">
            <a:extLst>
              <a:ext uri="{FF2B5EF4-FFF2-40B4-BE49-F238E27FC236}">
                <a16:creationId xmlns:a16="http://schemas.microsoft.com/office/drawing/2014/main" id="{3B336732-A494-4918-BC0A-61AE3C9C4E30}"/>
              </a:ext>
            </a:extLst>
          </p:cNvPr>
          <p:cNvSpPr txBox="1"/>
          <p:nvPr/>
        </p:nvSpPr>
        <p:spPr>
          <a:xfrm>
            <a:off x="3619026" y="4610398"/>
            <a:ext cx="2579077" cy="1200329"/>
          </a:xfrm>
          <a:prstGeom prst="rect">
            <a:avLst/>
          </a:prstGeom>
          <a:noFill/>
        </p:spPr>
        <p:txBody>
          <a:bodyPr wrap="square" rtlCol="0">
            <a:spAutoFit/>
          </a:bodyPr>
          <a:lstStyle/>
          <a:p>
            <a:pPr algn="ctr"/>
            <a:r>
              <a:rPr lang="es-EC" sz="2400" dirty="0"/>
              <a:t>Cantidad de emulsión para cada corrida </a:t>
            </a:r>
          </a:p>
        </p:txBody>
      </p:sp>
      <p:sp>
        <p:nvSpPr>
          <p:cNvPr id="17" name="CuadroTexto 16">
            <a:extLst>
              <a:ext uri="{FF2B5EF4-FFF2-40B4-BE49-F238E27FC236}">
                <a16:creationId xmlns:a16="http://schemas.microsoft.com/office/drawing/2014/main" id="{A3BFF586-EBFF-42FE-A202-9247CB6F82FC}"/>
              </a:ext>
            </a:extLst>
          </p:cNvPr>
          <p:cNvSpPr txBox="1"/>
          <p:nvPr/>
        </p:nvSpPr>
        <p:spPr>
          <a:xfrm>
            <a:off x="820896" y="1813133"/>
            <a:ext cx="3149580" cy="307777"/>
          </a:xfrm>
          <a:prstGeom prst="rect">
            <a:avLst/>
          </a:prstGeom>
          <a:noFill/>
        </p:spPr>
        <p:txBody>
          <a:bodyPr wrap="none" rtlCol="0">
            <a:spAutoFit/>
          </a:bodyPr>
          <a:lstStyle/>
          <a:p>
            <a:r>
              <a:rPr lang="es-EC" sz="1400" b="1" dirty="0"/>
              <a:t>Tabla 1. </a:t>
            </a:r>
            <a:r>
              <a:rPr lang="es-EC" sz="1400" dirty="0"/>
              <a:t>Composición de la emulsión </a:t>
            </a:r>
          </a:p>
        </p:txBody>
      </p:sp>
    </p:spTree>
    <p:extLst>
      <p:ext uri="{BB962C8B-B14F-4D97-AF65-F5344CB8AC3E}">
        <p14:creationId xmlns:p14="http://schemas.microsoft.com/office/powerpoint/2010/main" val="1913257453"/>
      </p:ext>
    </p:extLst>
  </p:cSld>
  <p:clrMapOvr>
    <a:masterClrMapping/>
  </p:clrMapOvr>
</p:sld>
</file>

<file path=ppt/theme/theme1.xml><?xml version="1.0" encoding="utf-8"?>
<a:theme xmlns:a="http://schemas.openxmlformats.org/drawingml/2006/main" name="Diseño predeterminad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25805</TotalTime>
  <Words>2965</Words>
  <Application>Microsoft Office PowerPoint</Application>
  <PresentationFormat>Panorámica</PresentationFormat>
  <Paragraphs>682</Paragraphs>
  <Slides>29</Slides>
  <Notes>11</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1</vt:i4>
      </vt:variant>
      <vt:variant>
        <vt:lpstr>Títulos de diapositiva</vt:lpstr>
      </vt:variant>
      <vt:variant>
        <vt:i4>29</vt:i4>
      </vt:variant>
    </vt:vector>
  </HeadingPairs>
  <TitlesOfParts>
    <vt:vector size="36" baseType="lpstr">
      <vt:lpstr>Arial</vt:lpstr>
      <vt:lpstr>Calibri</vt:lpstr>
      <vt:lpstr>Calibri Light</vt:lpstr>
      <vt:lpstr>Cambria Math</vt:lpstr>
      <vt:lpstr>Diseño predeterminado</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Alexis Carrera López</dc:creator>
  <cp:lastModifiedBy>VICTOR FRANCISCO CRIOLLO LUGMA�A</cp:lastModifiedBy>
  <cp:revision>313</cp:revision>
  <dcterms:created xsi:type="dcterms:W3CDTF">2019-06-03T15:09:52Z</dcterms:created>
  <dcterms:modified xsi:type="dcterms:W3CDTF">2022-03-08T17:53:04Z</dcterms:modified>
</cp:coreProperties>
</file>