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3"/>
  </p:sldMasterIdLst>
  <p:sldIdLst>
    <p:sldId id="256" r:id="rId4"/>
    <p:sldId id="257" r:id="rId5"/>
    <p:sldId id="259" r:id="rId6"/>
    <p:sldId id="348" r:id="rId7"/>
    <p:sldId id="351" r:id="rId8"/>
    <p:sldId id="352" r:id="rId9"/>
    <p:sldId id="261" r:id="rId10"/>
    <p:sldId id="304" r:id="rId11"/>
    <p:sldId id="339" r:id="rId12"/>
    <p:sldId id="340" r:id="rId13"/>
    <p:sldId id="265" r:id="rId14"/>
    <p:sldId id="341" r:id="rId15"/>
    <p:sldId id="342" r:id="rId16"/>
    <p:sldId id="286" r:id="rId17"/>
    <p:sldId id="343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2FFE5-FE30-4404-BAD7-D8303A63355F}" v="168" dt="2019-10-21T00:49:22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6176-055A-4F41-9A1C-5A8ABC57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73" y="4013826"/>
            <a:ext cx="10993549" cy="152972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ROBOT RPA, PARA LA CARGA DE ESTADOS DE CUENTA EN EL SISTEMA PICTOR, DENTRO DEL DEPARTAMENTO DE OPERACIONES DE UNA INSTITUCIÓN FINANCIERA ECUATORIANA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C571E-A349-4667-927F-5916BE607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7724" y="5740322"/>
            <a:ext cx="4261531" cy="1235358"/>
          </a:xfrm>
        </p:spPr>
        <p:txBody>
          <a:bodyPr>
            <a:norm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Integrantes: </a:t>
            </a:r>
            <a:r>
              <a:rPr lang="es-EC" dirty="0">
                <a:solidFill>
                  <a:schemeClr val="bg1"/>
                </a:solidFill>
              </a:rPr>
              <a:t>Sebastián Álvarez </a:t>
            </a:r>
          </a:p>
          <a:p>
            <a:pPr algn="ctr"/>
            <a:r>
              <a:rPr lang="es-EC" b="1" dirty="0">
                <a:solidFill>
                  <a:schemeClr val="bg1"/>
                </a:solidFill>
              </a:rPr>
              <a:t>Tutor:  </a:t>
            </a:r>
            <a:r>
              <a:rPr lang="es-EC" dirty="0">
                <a:solidFill>
                  <a:schemeClr val="bg1"/>
                </a:solidFill>
              </a:rPr>
              <a:t>ing. ESTEVAN GÓMEZ</a:t>
            </a:r>
          </a:p>
        </p:txBody>
      </p:sp>
      <p:pic>
        <p:nvPicPr>
          <p:cNvPr id="1026" name="Picture 2" descr="Resultado de imagen para espe">
            <a:extLst>
              <a:ext uri="{FF2B5EF4-FFF2-40B4-BE49-F238E27FC236}">
                <a16:creationId xmlns:a16="http://schemas.microsoft.com/office/drawing/2014/main" id="{F414D571-4BC8-480A-8CAB-8B16FE51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7" y="716302"/>
            <a:ext cx="11647502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78AAB0-61A1-4632-A25D-4FC9433D59B1}"/>
              </a:ext>
            </a:extLst>
          </p:cNvPr>
          <p:cNvSpPr txBox="1"/>
          <p:nvPr/>
        </p:nvSpPr>
        <p:spPr>
          <a:xfrm>
            <a:off x="11817675" y="6474048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919BD8-7F58-4161-9D79-86392A3E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8" y="5105843"/>
            <a:ext cx="1114304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6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VALIDACIÓN DE LA SOLUCIÓN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Validación</a:t>
            </a:r>
            <a:r>
              <a:rPr lang="en-US" dirty="0">
                <a:solidFill>
                  <a:srgbClr val="FFFF00"/>
                </a:solidFill>
              </a:rPr>
              <a:t> de la </a:t>
            </a:r>
            <a:r>
              <a:rPr lang="en-US" dirty="0" err="1">
                <a:solidFill>
                  <a:srgbClr val="FFFF00"/>
                </a:solidFill>
              </a:rPr>
              <a:t>Solución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pic>
        <p:nvPicPr>
          <p:cNvPr id="8194" name="Picture 2" descr="Evaluar - SaladeJuntas Consult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7" y="1911350"/>
            <a:ext cx="4067008" cy="21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aller on line Adaptabilidad, el cambio como oportunidad | UC3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84" y="1911350"/>
            <a:ext cx="3765603" cy="21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comendaciones para conseguir eficiencia y productividad - CTM Queréta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19" y="4209990"/>
            <a:ext cx="5207805" cy="24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49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717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JUSTIFICACIÓN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27543" y="64578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11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5A5062-3ED8-47C0-A08D-5146F13FA775}"/>
              </a:ext>
            </a:extLst>
          </p:cNvPr>
          <p:cNvSpPr/>
          <p:nvPr/>
        </p:nvSpPr>
        <p:spPr>
          <a:xfrm>
            <a:off x="437597" y="3085294"/>
            <a:ext cx="2766300" cy="25703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Justificación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49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8" y="2105025"/>
            <a:ext cx="1983933" cy="1828800"/>
          </a:xfrm>
          <a:prstGeom prst="rect">
            <a:avLst/>
          </a:prstGeom>
        </p:spPr>
      </p:pic>
      <p:pic>
        <p:nvPicPr>
          <p:cNvPr id="14340" name="Picture 4" descr="Minimizar los errores humanos para mejorar la confiabilidad del centro de  datos - HWCo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331638"/>
            <a:ext cx="2212947" cy="17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or qué hacer proofreading (revisión final)? - Blog de Traduc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61" y="2107540"/>
            <a:ext cx="1743098" cy="15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efinición de Revisión » Concepto en Definición A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32" y="4331638"/>
            <a:ext cx="1664027" cy="17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PA -Robotic Process Automation - Blend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45" y="1977072"/>
            <a:ext cx="2774148" cy="16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37597" y="1837519"/>
            <a:ext cx="4620178" cy="4620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Más 5"/>
          <p:cNvSpPr/>
          <p:nvPr/>
        </p:nvSpPr>
        <p:spPr>
          <a:xfrm>
            <a:off x="1421696" y="3910415"/>
            <a:ext cx="419100" cy="3978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Más 19"/>
          <p:cNvSpPr/>
          <p:nvPr/>
        </p:nvSpPr>
        <p:spPr>
          <a:xfrm>
            <a:off x="2670072" y="2800933"/>
            <a:ext cx="419100" cy="3978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erecha 6"/>
          <p:cNvSpPr/>
          <p:nvPr/>
        </p:nvSpPr>
        <p:spPr>
          <a:xfrm rot="5400000">
            <a:off x="3817706" y="3893585"/>
            <a:ext cx="507113" cy="322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348" name="Picture 12" descr="▷【Recursos MATERIALES de la empresa】» Qué son y tipos ✓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41" y="4562475"/>
            <a:ext cx="2917940" cy="18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gual que 8"/>
          <p:cNvSpPr/>
          <p:nvPr/>
        </p:nvSpPr>
        <p:spPr>
          <a:xfrm>
            <a:off x="6949783" y="3752777"/>
            <a:ext cx="942975" cy="55545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5298763" y="2504229"/>
            <a:ext cx="818890" cy="631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751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ALCANCE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27543" y="64578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11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5A5062-3ED8-47C0-A08D-5146F13FA775}"/>
              </a:ext>
            </a:extLst>
          </p:cNvPr>
          <p:cNvSpPr/>
          <p:nvPr/>
        </p:nvSpPr>
        <p:spPr>
          <a:xfrm>
            <a:off x="437597" y="3085294"/>
            <a:ext cx="2766300" cy="25703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Alcance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pic>
        <p:nvPicPr>
          <p:cNvPr id="7170" name="Picture 2" descr="▷ Metodología - Royal School of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3" y="2094603"/>
            <a:ext cx="1993669" cy="17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obotic Process Automation (RPA): Automating Your Office Chores | by Rizwan  Asif | Becoming Human: Artificial Intelligence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99" y="1819650"/>
            <a:ext cx="3853789" cy="20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digitalbizmagazine.com/wp-content/uploads/2018/01/procesos-1068x4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65" y="4361938"/>
            <a:ext cx="4344425" cy="17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528966" y="2552700"/>
            <a:ext cx="1490758" cy="78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abajo 6"/>
          <p:cNvSpPr/>
          <p:nvPr/>
        </p:nvSpPr>
        <p:spPr>
          <a:xfrm>
            <a:off x="7094305" y="3876675"/>
            <a:ext cx="428625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 rot="5400000">
            <a:off x="4486821" y="4953622"/>
            <a:ext cx="428625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49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13</a:t>
            </a:r>
          </a:p>
        </p:txBody>
      </p:sp>
      <p:pic>
        <p:nvPicPr>
          <p:cNvPr id="3074" name="Picture 2" descr="Entidad Bancaria Con Vector De Servicios Financieros Ilustración del Vector  - Ilustración de monedero, permiso: 208051316">
            <a:extLst>
              <a:ext uri="{FF2B5EF4-FFF2-40B4-BE49-F238E27FC236}">
                <a16:creationId xmlns:a16="http://schemas.microsoft.com/office/drawing/2014/main" id="{4EDABBC7-DB68-421A-A304-F1758B07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7" y="4210254"/>
            <a:ext cx="4086225" cy="19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9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DE INVESTIGACIÓN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27543" y="64578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11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5A5062-3ED8-47C0-A08D-5146F13FA775}"/>
              </a:ext>
            </a:extLst>
          </p:cNvPr>
          <p:cNvSpPr/>
          <p:nvPr/>
        </p:nvSpPr>
        <p:spPr>
          <a:xfrm>
            <a:off x="437597" y="3085294"/>
            <a:ext cx="2766300" cy="25703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Metodología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Investigación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pic>
        <p:nvPicPr>
          <p:cNvPr id="9218" name="Picture 2" descr="Newbies' Guide to Scrum Project Management 101 - nT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6" y="2019300"/>
            <a:ext cx="408476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r qué es importante la metodología LEAN en la industria Farmacéutica? |  Farmaz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9" y="4570181"/>
            <a:ext cx="3762375" cy="21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9" y="2052406"/>
            <a:ext cx="3629025" cy="2181324"/>
          </a:xfrm>
          <a:prstGeom prst="rect">
            <a:avLst/>
          </a:prstGeom>
        </p:spPr>
      </p:pic>
      <p:pic>
        <p:nvPicPr>
          <p:cNvPr id="9224" name="Picture 8" descr="The importance of the Robotic Operating Model (ROM) in R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6" y="4570181"/>
            <a:ext cx="3922844" cy="21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trella: 32 puntas 14">
            <a:extLst>
              <a:ext uri="{FF2B5EF4-FFF2-40B4-BE49-F238E27FC236}">
                <a16:creationId xmlns:a16="http://schemas.microsoft.com/office/drawing/2014/main" id="{CAF5FE97-803B-4B58-817D-D2CD673BDD75}"/>
              </a:ext>
            </a:extLst>
          </p:cNvPr>
          <p:cNvSpPr/>
          <p:nvPr/>
        </p:nvSpPr>
        <p:spPr>
          <a:xfrm>
            <a:off x="533282" y="1810207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sp>
        <p:nvSpPr>
          <p:cNvPr id="16" name="Estrella: 32 puntas 14">
            <a:extLst>
              <a:ext uri="{FF2B5EF4-FFF2-40B4-BE49-F238E27FC236}">
                <a16:creationId xmlns:a16="http://schemas.microsoft.com/office/drawing/2014/main" id="{CAF5FE97-803B-4B58-817D-D2CD673BDD75}"/>
              </a:ext>
            </a:extLst>
          </p:cNvPr>
          <p:cNvSpPr/>
          <p:nvPr/>
        </p:nvSpPr>
        <p:spPr>
          <a:xfrm>
            <a:off x="4765006" y="1810207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17" name="Estrella: 32 puntas 14">
            <a:extLst>
              <a:ext uri="{FF2B5EF4-FFF2-40B4-BE49-F238E27FC236}">
                <a16:creationId xmlns:a16="http://schemas.microsoft.com/office/drawing/2014/main" id="{CAF5FE97-803B-4B58-817D-D2CD673BDD75}"/>
              </a:ext>
            </a:extLst>
          </p:cNvPr>
          <p:cNvSpPr/>
          <p:nvPr/>
        </p:nvSpPr>
        <p:spPr>
          <a:xfrm>
            <a:off x="392914" y="4219118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sp>
        <p:nvSpPr>
          <p:cNvPr id="18" name="Estrella: 32 puntas 14">
            <a:extLst>
              <a:ext uri="{FF2B5EF4-FFF2-40B4-BE49-F238E27FC236}">
                <a16:creationId xmlns:a16="http://schemas.microsoft.com/office/drawing/2014/main" id="{CAF5FE97-803B-4B58-817D-D2CD673BDD75}"/>
              </a:ext>
            </a:extLst>
          </p:cNvPr>
          <p:cNvSpPr/>
          <p:nvPr/>
        </p:nvSpPr>
        <p:spPr>
          <a:xfrm>
            <a:off x="5033161" y="4342943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177245" y="6457890"/>
            <a:ext cx="520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0473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HIPÓTESIS DE TRABAJO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27543" y="64578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12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08353B-B2F0-4899-BA2F-108A2320132E}"/>
              </a:ext>
            </a:extLst>
          </p:cNvPr>
          <p:cNvSpPr/>
          <p:nvPr/>
        </p:nvSpPr>
        <p:spPr>
          <a:xfrm>
            <a:off x="1276768" y="2510820"/>
            <a:ext cx="76576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/>
              <a:t>El aumento del grado de automatización de los procesos informáticos-administrativos en el departamento de operaciones de una institución financiera ecuatoriana, optimizará el tiempo de los colaboradores, mejorará el procesamiento de las transacciones, garantizará la privacidad e integridad de datos e información que maneja la institución y le otorgará una ventaja competitiva, al reducir costos operativos y diferenciarse de la competencia.</a:t>
            </a:r>
            <a:endParaRPr lang="es-EC" sz="22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27543" y="64578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12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Hipótesis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Trabajo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51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280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 ESPERADOS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27543" y="64578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11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5" name="Estrella: 32 puntas 14">
            <a:extLst>
              <a:ext uri="{FF2B5EF4-FFF2-40B4-BE49-F238E27FC236}">
                <a16:creationId xmlns:a16="http://schemas.microsoft.com/office/drawing/2014/main" id="{CAF5FE97-803B-4B58-817D-D2CD673BDD75}"/>
              </a:ext>
            </a:extLst>
          </p:cNvPr>
          <p:cNvSpPr/>
          <p:nvPr/>
        </p:nvSpPr>
        <p:spPr>
          <a:xfrm>
            <a:off x="4923042" y="2036579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14" name="Estrella: 32 puntas 13">
            <a:extLst>
              <a:ext uri="{FF2B5EF4-FFF2-40B4-BE49-F238E27FC236}">
                <a16:creationId xmlns:a16="http://schemas.microsoft.com/office/drawing/2014/main" id="{C25A9ED2-798A-474E-A59C-E8D621488ABB}"/>
              </a:ext>
            </a:extLst>
          </p:cNvPr>
          <p:cNvSpPr/>
          <p:nvPr/>
        </p:nvSpPr>
        <p:spPr>
          <a:xfrm>
            <a:off x="739276" y="2096236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Resultados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Esperados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8" name="Estrella: 32 puntas 14">
            <a:extLst>
              <a:ext uri="{FF2B5EF4-FFF2-40B4-BE49-F238E27FC236}">
                <a16:creationId xmlns:a16="http://schemas.microsoft.com/office/drawing/2014/main" id="{CAF5FE97-803B-4B58-817D-D2CD673BDD75}"/>
              </a:ext>
            </a:extLst>
          </p:cNvPr>
          <p:cNvSpPr/>
          <p:nvPr/>
        </p:nvSpPr>
        <p:spPr>
          <a:xfrm>
            <a:off x="703728" y="4356876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00" y="2427833"/>
            <a:ext cx="3457575" cy="1695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81" y="2418113"/>
            <a:ext cx="3674867" cy="1714890"/>
          </a:xfrm>
          <a:prstGeom prst="rect">
            <a:avLst/>
          </a:prstGeom>
        </p:spPr>
      </p:pic>
      <p:pic>
        <p:nvPicPr>
          <p:cNvPr id="12294" name="Picture 6" descr="UNA METODOLOGÍA DE TRABAJO EFICAZ REDUCE COSTES DE PERS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48" y="4769933"/>
            <a:ext cx="3450427" cy="18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trella: 32 puntas 14">
            <a:extLst>
              <a:ext uri="{FF2B5EF4-FFF2-40B4-BE49-F238E27FC236}">
                <a16:creationId xmlns:a16="http://schemas.microsoft.com/office/drawing/2014/main" id="{CAF5FE97-803B-4B58-817D-D2CD673BDD75}"/>
              </a:ext>
            </a:extLst>
          </p:cNvPr>
          <p:cNvSpPr/>
          <p:nvPr/>
        </p:nvSpPr>
        <p:spPr>
          <a:xfrm>
            <a:off x="4731979" y="4288458"/>
            <a:ext cx="855383" cy="64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pic>
        <p:nvPicPr>
          <p:cNvPr id="12296" name="Picture 8" descr="La computación en la nube ahorra el 40% de los costes informáticos de las  pymes - Aranda Soft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62" y="4733637"/>
            <a:ext cx="3789959" cy="1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53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0485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Bibliograf</a:t>
            </a:r>
            <a:r>
              <a:rPr lang="es-EC" dirty="0"/>
              <a:t>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698357" y="6457890"/>
            <a:ext cx="49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21</a:t>
            </a:r>
            <a:endParaRPr lang="es-EC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997139227"/>
              </p:ext>
            </p:extLst>
          </p:nvPr>
        </p:nvGraphicFramePr>
        <p:xfrm>
          <a:off x="581192" y="2153865"/>
          <a:ext cx="8610934" cy="191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712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M.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 Costa, and C. J. Costa, “Robotic process automation: A case study in the banking industry,”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Iber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Conf. Inf. Syst. Technol. Cist., vol. 2019-June, no. June, pp. 1–6, 2019,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10.23919/CISTI.2019.8760733.</a:t>
                      </a:r>
                      <a:endParaRPr lang="es-EC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423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[2]	G. L.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Sigurðardóttir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“Robotic Process Automation: Dynamic Roadmap for Successful Implementation (MSc thesis),” no. June, 2018.</a:t>
                      </a:r>
                      <a:endParaRPr lang="es-EC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27543" y="645789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38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Bibliografía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endParaRPr lang="es-EC" dirty="0"/>
          </a:p>
        </p:txBody>
      </p:sp>
      <p:graphicFrame>
        <p:nvGraphicFramePr>
          <p:cNvPr id="8" name="Marcador de contenido 6"/>
          <p:cNvGraphicFramePr>
            <a:graphicFrameLocks/>
          </p:cNvGraphicFramePr>
          <p:nvPr>
            <p:custDataLst>
              <p:custData r:id="rId2"/>
            </p:custDataLst>
            <p:extLst>
              <p:ext uri="{D42A27DB-BD31-4B8C-83A1-F6EECF244321}">
                <p14:modId xmlns:p14="http://schemas.microsoft.com/office/powerpoint/2010/main" val="3342692103"/>
              </p:ext>
            </p:extLst>
          </p:nvPr>
        </p:nvGraphicFramePr>
        <p:xfrm>
          <a:off x="581192" y="4064000"/>
          <a:ext cx="8610934" cy="2180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712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[3]   D. H.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Timbadia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Jigishu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Shah, S.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Sudhanvan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S. Agrawal, “Robotic Process Automation Through Advance Process Analysis Model,” Proc. 5th Int. Conf.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Technol. ICICT 2020, pp. 953–959, 2020,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10.1109/ICICT48043.2020.9112447</a:t>
                      </a:r>
                      <a:endParaRPr lang="es-EC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423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[4] A.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Leshob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Bourgouin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L.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Renard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“Towards a Process Analysis Approach to Adopt Robotic Process Automation,” Proc. - 2018 IEEE 15th Int. Conf. E-bus. Eng. ICEBE 2018, pp. 46–53, 2018,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10.1109/ICEBE.2018.00018.</a:t>
                      </a:r>
                      <a:endParaRPr lang="es-EC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6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CC8BE-29CF-4C4C-BE9D-AC08DC5E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762000"/>
            <a:ext cx="3284515" cy="530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Bibiliografía</a:t>
            </a:r>
            <a:endParaRPr lang="en-US" dirty="0">
              <a:solidFill>
                <a:schemeClr val="bg1"/>
              </a:solidFill>
            </a:endParaRPr>
          </a:p>
          <a:p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Resultado de imagen para AGENDA PNG">
            <a:extLst>
              <a:ext uri="{FF2B5EF4-FFF2-40B4-BE49-F238E27FC236}">
                <a16:creationId xmlns:a16="http://schemas.microsoft.com/office/drawing/2014/main" id="{BEAB8E00-371D-4C0F-B6B7-9BEE622A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22" y="1935576"/>
            <a:ext cx="6489819" cy="30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11741475" y="6350223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937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ANTECEDENTES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AutoShape 2" descr="La industria española aún no explota los beneficios de la automatiz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257835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3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343149"/>
            <a:ext cx="3998746" cy="2787859"/>
          </a:xfrm>
          <a:prstGeom prst="rect">
            <a:avLst/>
          </a:prstGeom>
        </p:spPr>
      </p:pic>
      <p:pic>
        <p:nvPicPr>
          <p:cNvPr id="1036" name="Picture 12" descr="La importancia de la automatización: desmintiendo los mitos - Rank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23" y="2343148"/>
            <a:ext cx="4119988" cy="27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2000250" y="5476875"/>
            <a:ext cx="1019175" cy="84772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dk1"/>
                </a:solidFill>
              </a:rPr>
              <a:t>75%</a:t>
            </a:r>
          </a:p>
        </p:txBody>
      </p:sp>
      <p:sp>
        <p:nvSpPr>
          <p:cNvPr id="20" name="Elipse 19"/>
          <p:cNvSpPr/>
          <p:nvPr/>
        </p:nvSpPr>
        <p:spPr>
          <a:xfrm>
            <a:off x="6765199" y="5476874"/>
            <a:ext cx="1019175" cy="84772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3% </a:t>
            </a:r>
          </a:p>
        </p:txBody>
      </p:sp>
      <p:sp>
        <p:nvSpPr>
          <p:cNvPr id="16" name="Flecha derecha 15"/>
          <p:cNvSpPr/>
          <p:nvPr/>
        </p:nvSpPr>
        <p:spPr>
          <a:xfrm rot="18313460">
            <a:off x="3112973" y="5672390"/>
            <a:ext cx="542925" cy="53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derecha 21"/>
          <p:cNvSpPr/>
          <p:nvPr/>
        </p:nvSpPr>
        <p:spPr>
          <a:xfrm rot="18313460">
            <a:off x="7770698" y="5739065"/>
            <a:ext cx="542925" cy="53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redondeado 16"/>
          <p:cNvSpPr/>
          <p:nvPr/>
        </p:nvSpPr>
        <p:spPr>
          <a:xfrm>
            <a:off x="460375" y="1933575"/>
            <a:ext cx="4273550" cy="4524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redondeado 23"/>
          <p:cNvSpPr/>
          <p:nvPr/>
        </p:nvSpPr>
        <p:spPr>
          <a:xfrm>
            <a:off x="4864267" y="1861879"/>
            <a:ext cx="4273550" cy="4524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E7FCC8BE-29CF-4C4C-BE9D-AC08DC5E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9151" y="1010920"/>
            <a:ext cx="3047183" cy="530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kern="12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Antecedentes</a:t>
            </a:r>
            <a:endParaRPr lang="en-US" sz="18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Planteamiento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Problema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Estado del Arte</a:t>
            </a:r>
          </a:p>
          <a:p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Solución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Propuesta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Justificación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Alcance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Hipótesis</a:t>
            </a: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Trabajo</a:t>
            </a: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Bibiliografía</a:t>
            </a:r>
            <a:endParaRPr lang="en-US" dirty="0">
              <a:solidFill>
                <a:schemeClr val="bg1"/>
              </a:solidFill>
            </a:endParaRPr>
          </a:p>
          <a:p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9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ANTECEDENTES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Antecedentes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1" name="AutoShape 2" descr="La industria española aún no explota los beneficios de la automatiz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Picture 8" descr="How Do Banks Benefit From Robotic Process Automation (RPA)? | Process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37" y="2238375"/>
            <a:ext cx="5625016" cy="39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257835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658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ANTECEDENTES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Antecedentes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1" name="AutoShape 2" descr="La industria española aún no explota los beneficios de la automatiz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0" name="Picture 2" descr="10 pasos para crear procesos en una emp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2243417"/>
            <a:ext cx="3159125" cy="14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ersonal Branding en la empresa: aplicaciones, pros y cont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2" y="4515132"/>
            <a:ext cx="3159125" cy="1634663"/>
          </a:xfrm>
          <a:prstGeom prst="rect">
            <a:avLst/>
          </a:prstGeom>
        </p:spPr>
      </p:pic>
      <p:pic>
        <p:nvPicPr>
          <p:cNvPr id="2054" name="Picture 6" descr="Producto o Servicio: ¿Cuál es la diferencia? ¡Aprende a distinguirlo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4" y="2243417"/>
            <a:ext cx="3023423" cy="17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110" y="5038915"/>
            <a:ext cx="3023423" cy="1619030"/>
          </a:xfrm>
          <a:prstGeom prst="rect">
            <a:avLst/>
          </a:prstGeom>
        </p:spPr>
      </p:pic>
      <p:sp>
        <p:nvSpPr>
          <p:cNvPr id="17" name="Más 16"/>
          <p:cNvSpPr/>
          <p:nvPr/>
        </p:nvSpPr>
        <p:spPr>
          <a:xfrm>
            <a:off x="2039935" y="3734236"/>
            <a:ext cx="850901" cy="7546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redondeado 15"/>
          <p:cNvSpPr/>
          <p:nvPr/>
        </p:nvSpPr>
        <p:spPr>
          <a:xfrm>
            <a:off x="631191" y="1970682"/>
            <a:ext cx="3797300" cy="44846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>
            <a:off x="4641965" y="3341296"/>
            <a:ext cx="933450" cy="73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derecha 20"/>
          <p:cNvSpPr/>
          <p:nvPr/>
        </p:nvSpPr>
        <p:spPr>
          <a:xfrm rot="5400000">
            <a:off x="6725059" y="4124792"/>
            <a:ext cx="933450" cy="73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72633" y="6398147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0030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PLANTEAMIENTO DEL PROBLEMA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Planteamiento</a:t>
            </a:r>
            <a:r>
              <a:rPr lang="en-US" dirty="0">
                <a:solidFill>
                  <a:srgbClr val="FFFF00"/>
                </a:solidFill>
              </a:rPr>
              <a:t> del </a:t>
            </a:r>
            <a:r>
              <a:rPr lang="en-US" dirty="0" err="1">
                <a:solidFill>
                  <a:srgbClr val="FFFF00"/>
                </a:solidFill>
              </a:rPr>
              <a:t>Problema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1" name="AutoShape 2" descr="La industria española aún no explota los beneficios de la automatiz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4" descr="Personal Branding en la empresa: aplicaciones, pros y cont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Rectángulo redondeado 15"/>
          <p:cNvSpPr/>
          <p:nvPr/>
        </p:nvSpPr>
        <p:spPr>
          <a:xfrm>
            <a:off x="631191" y="1970682"/>
            <a:ext cx="3797300" cy="44846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>
            <a:off x="4935339" y="3198644"/>
            <a:ext cx="933450" cy="73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72633" y="6398147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08" y="4063445"/>
            <a:ext cx="2583341" cy="1950940"/>
          </a:xfrm>
          <a:prstGeom prst="rect">
            <a:avLst/>
          </a:prstGeom>
        </p:spPr>
      </p:pic>
      <p:pic>
        <p:nvPicPr>
          <p:cNvPr id="6146" name="Picture 2" descr="Base de datos y documentos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21" y="1894959"/>
            <a:ext cx="2168486" cy="21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4919BD8-7F58-4161-9D79-86392A3EA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56" y="1894959"/>
            <a:ext cx="1114304" cy="1268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517" y="4163666"/>
            <a:ext cx="1579957" cy="1448060"/>
          </a:xfrm>
          <a:prstGeom prst="rect">
            <a:avLst/>
          </a:prstGeom>
        </p:spPr>
      </p:pic>
      <p:pic>
        <p:nvPicPr>
          <p:cNvPr id="6150" name="Picture 6" descr="Pérdida y fuga de información | PROTEC-DA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73" y="4189375"/>
            <a:ext cx="1550978" cy="13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5333218" y="4063445"/>
            <a:ext cx="3982232" cy="2734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52" name="Picture 8" descr="Una copia de seguridad, el remedio contra las pérdidas inesperadas de  información | Uni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85" y="5774509"/>
            <a:ext cx="2466975" cy="9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tidad Bancaria Con Vector De Servicios Financieros Ilustración del Vector  - Ilustración de monedero, permiso: 208051316">
            <a:extLst>
              <a:ext uri="{FF2B5EF4-FFF2-40B4-BE49-F238E27FC236}">
                <a16:creationId xmlns:a16="http://schemas.microsoft.com/office/drawing/2014/main" id="{0B4A69CA-C021-498C-ABCC-0B294443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34" y="2247899"/>
            <a:ext cx="2583341" cy="1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1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PLANTEAMIENTO DEL PROBLEMA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Planteamiento</a:t>
            </a:r>
            <a:r>
              <a:rPr lang="en-US" dirty="0">
                <a:solidFill>
                  <a:srgbClr val="FFFF00"/>
                </a:solidFill>
              </a:rPr>
              <a:t> del </a:t>
            </a:r>
            <a:r>
              <a:rPr lang="en-US" dirty="0" err="1">
                <a:solidFill>
                  <a:srgbClr val="FFFF00"/>
                </a:solidFill>
              </a:rPr>
              <a:t>Problema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2"/>
          <a:stretch>
            <a:fillRect/>
          </a:stretch>
        </p:blipFill>
        <p:spPr>
          <a:xfrm>
            <a:off x="497204" y="1951016"/>
            <a:ext cx="8742046" cy="46593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8889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Estado del arte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00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Solución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Propuesta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9</a:t>
            </a: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4" y="2418112"/>
            <a:ext cx="8156575" cy="40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SOLUCIÓN PROPUESTA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03CD875-B672-4EEF-B70D-4680195A16DC}"/>
              </a:ext>
            </a:extLst>
          </p:cNvPr>
          <p:cNvSpPr/>
          <p:nvPr/>
        </p:nvSpPr>
        <p:spPr>
          <a:xfrm>
            <a:off x="9383697" y="0"/>
            <a:ext cx="28083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Antecedentes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Planteamiento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Problema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Estado del Arte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rgbClr val="FFFF00"/>
                </a:solidFill>
              </a:rPr>
              <a:t>Solución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Propuesta</a:t>
            </a:r>
            <a:endParaRPr lang="en-US" dirty="0">
              <a:solidFill>
                <a:srgbClr val="FFFF00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Validación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Solución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Justificación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Alcance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Investigación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Hipótesis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Esperados</a:t>
            </a:r>
            <a:endParaRPr lang="en-US" dirty="0">
              <a:solidFill>
                <a:schemeClr val="bg1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bg1"/>
                </a:solidFill>
              </a:rPr>
              <a:t>Bibliografía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EC" dirty="0"/>
          </a:p>
        </p:txBody>
      </p:sp>
      <p:pic>
        <p:nvPicPr>
          <p:cNvPr id="10242" name="Picture 2" descr="Robots de software para mejorar los servicios de Recursos Human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8" y="2028825"/>
            <a:ext cx="4096190" cy="26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irector de oper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028825"/>
            <a:ext cx="3839980" cy="26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A76E918-E1AF-47F5-B0A9-06C8BD2DAC04}"/>
              </a:ext>
            </a:extLst>
          </p:cNvPr>
          <p:cNvSpPr txBox="1"/>
          <p:nvPr/>
        </p:nvSpPr>
        <p:spPr>
          <a:xfrm>
            <a:off x="394029" y="6410295"/>
            <a:ext cx="50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10</a:t>
            </a:r>
          </a:p>
        </p:txBody>
      </p:sp>
      <p:pic>
        <p:nvPicPr>
          <p:cNvPr id="2050" name="Picture 2" descr="Entidad Bancaria Con Vector De Servicios Financieros Ilustración del Vector  - Ilustración de monedero, permiso: 208051316">
            <a:extLst>
              <a:ext uri="{FF2B5EF4-FFF2-40B4-BE49-F238E27FC236}">
                <a16:creationId xmlns:a16="http://schemas.microsoft.com/office/drawing/2014/main" id="{8079CD6C-D334-4FE7-A354-4DB1DEB7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5" y="4791045"/>
            <a:ext cx="45815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059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b23cb4ef-ad73-43b5-9759-0616afc0a536" Revision="1" Stencil="System.MyShapes" StencilVersion="1.0"/>
</Control>
</file>

<file path=customXml/item2.xml><?xml version="1.0" encoding="utf-8"?>
<Control xmlns="http://schemas.microsoft.com/VisualStudio/2011/storyboarding/control">
  <Id Name="b23cb4ef-ad73-43b5-9759-0616afc0a536" Revision="1" Stencil="System.MyShapes" StencilVersion="1.0"/>
</Control>
</file>

<file path=customXml/itemProps1.xml><?xml version="1.0" encoding="utf-8"?>
<ds:datastoreItem xmlns:ds="http://schemas.openxmlformats.org/officeDocument/2006/customXml" ds:itemID="{5679B9E1-46E9-43D3-BB76-888C3E5E940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0420A679-5A87-49F5-8FA7-A688FEB0272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747</Words>
  <Application>Microsoft Office PowerPoint</Application>
  <PresentationFormat>Widescreen</PresentationFormat>
  <Paragraphs>228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 2</vt:lpstr>
      <vt:lpstr>Dividendo</vt:lpstr>
      <vt:lpstr>ROBOT RPA, PARA LA CARGA DE ESTADOS DE CUENTA EN EL SISTEMA PICTOR, DENTRO DEL DEPARTAMENTO DE OPERACIONES DE UNA INSTITUCIÓN FINANCIERA ECUATORIANA</vt:lpstr>
      <vt:lpstr>PowerPoint Presentation</vt:lpstr>
      <vt:lpstr>ANTECEDENTES</vt:lpstr>
      <vt:lpstr>ANTECEDENTES</vt:lpstr>
      <vt:lpstr>ANTECEDENTES</vt:lpstr>
      <vt:lpstr>PLANTEAMIENTO DEL PROBLEMA</vt:lpstr>
      <vt:lpstr>PLANTEAMIENTO DEL PROBLEMA</vt:lpstr>
      <vt:lpstr>Estado del arte</vt:lpstr>
      <vt:lpstr>SOLUCIÓN PROPUESTA</vt:lpstr>
      <vt:lpstr>VALIDACIÓN DE LA SOLUCIÓN</vt:lpstr>
      <vt:lpstr>JUSTIFICACIÓN</vt:lpstr>
      <vt:lpstr>ALCANCE</vt:lpstr>
      <vt:lpstr>METODOLOGÍA DE INVESTIGACIÓN</vt:lpstr>
      <vt:lpstr>HIPÓTESIS DE TRABAJO</vt:lpstr>
      <vt:lpstr>RESULTADOS ESPERADOS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de web con java server faces</dc:title>
  <dc:creator>Alex Portilla</dc:creator>
  <cp:lastModifiedBy>Sebastian Alvarez</cp:lastModifiedBy>
  <cp:revision>103</cp:revision>
  <dcterms:created xsi:type="dcterms:W3CDTF">2019-10-20T03:26:26Z</dcterms:created>
  <dcterms:modified xsi:type="dcterms:W3CDTF">2022-02-10T19:53:46Z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