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58" r:id="rId3"/>
    <p:sldId id="259" r:id="rId4"/>
    <p:sldId id="273" r:id="rId5"/>
    <p:sldId id="282" r:id="rId6"/>
    <p:sldId id="283" r:id="rId7"/>
    <p:sldId id="287" r:id="rId8"/>
    <p:sldId id="288" r:id="rId9"/>
    <p:sldId id="271" r:id="rId10"/>
    <p:sldId id="285" r:id="rId11"/>
    <p:sldId id="269" r:id="rId12"/>
    <p:sldId id="267" r:id="rId13"/>
    <p:sldId id="268" r:id="rId14"/>
    <p:sldId id="289" r:id="rId15"/>
    <p:sldId id="281" r:id="rId16"/>
  </p:sldIdLst>
  <p:sldSz cx="9144000" cy="6858000" type="screen4x3"/>
  <p:notesSz cx="9979025" cy="6834188"/>
  <p:defaultTextStyle>
    <a:defPPr>
      <a:defRPr lang="es-UY"/>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53">
          <p15:clr>
            <a:srgbClr val="A4A3A4"/>
          </p15:clr>
        </p15:guide>
        <p15:guide id="2" pos="3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initials="RKE" lastIdx="54" clrIdx="0"/>
  <p:cmAuthor id="1" name="Rodrigo Fonsec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059F1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0" autoAdjust="0"/>
  </p:normalViewPr>
  <p:slideViewPr>
    <p:cSldViewPr snapToGrid="0">
      <p:cViewPr>
        <p:scale>
          <a:sx n="66" d="100"/>
          <a:sy n="66" d="100"/>
        </p:scale>
        <p:origin x="1874" y="19"/>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53"/>
        <p:guide pos="3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cap="none"/>
              <a:t>Inversión Mundial en I+D+i (RICYT)</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MX"/>
        </a:p>
      </c:txPr>
    </c:title>
    <c:autoTitleDeleted val="0"/>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4786B-EA96-4939-AF21-37D71641B42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C"/>
        </a:p>
      </dgm:t>
    </dgm:pt>
    <dgm:pt modelId="{A5B20103-9990-4012-BFBA-693A8F317C0E}">
      <dgm:prSet custT="1"/>
      <dgm:spPr/>
      <dgm:t>
        <a:bodyPr/>
        <a:lstStyle/>
        <a:p>
          <a:r>
            <a:rPr lang="es-EC" sz="2800" dirty="0">
              <a:solidFill>
                <a:srgbClr val="000000"/>
              </a:solidFill>
              <a:effectLst/>
              <a:latin typeface="Arial" panose="020B0604020202020204" pitchFamily="34" charset="0"/>
              <a:ea typeface="Times New Roman" panose="02020603050405020304" pitchFamily="18" charset="0"/>
            </a:rPr>
            <a:t>Diseñar y operar un SOC en la Universidad de las Fuerzas Armadas ESPE para brindar servicios de ciberseguridad a la Institución.</a:t>
          </a:r>
          <a:endParaRPr lang="es-EC" sz="2800" dirty="0"/>
        </a:p>
      </dgm:t>
    </dgm:pt>
    <dgm:pt modelId="{43E641BF-28D6-4A00-BF47-FCFC7D9D69AC}" type="sibTrans" cxnId="{DBDF913D-5AEB-4AC8-B48B-C6F1D8365849}">
      <dgm:prSet/>
      <dgm:spPr/>
      <dgm:t>
        <a:bodyPr/>
        <a:lstStyle/>
        <a:p>
          <a:endParaRPr lang="es-EC" sz="1600"/>
        </a:p>
      </dgm:t>
    </dgm:pt>
    <dgm:pt modelId="{9E06B486-323E-4BC5-B1DD-E5C459DFBE88}" type="parTrans" cxnId="{DBDF913D-5AEB-4AC8-B48B-C6F1D8365849}">
      <dgm:prSet/>
      <dgm:spPr/>
      <dgm:t>
        <a:bodyPr/>
        <a:lstStyle/>
        <a:p>
          <a:endParaRPr lang="es-EC" sz="1600"/>
        </a:p>
      </dgm:t>
    </dgm:pt>
    <dgm:pt modelId="{2EF5C757-0878-422D-98C5-DCA36F5B77EF}" type="pres">
      <dgm:prSet presAssocID="{7524786B-EA96-4939-AF21-37D71641B42E}" presName="linear" presStyleCnt="0">
        <dgm:presLayoutVars>
          <dgm:animLvl val="lvl"/>
          <dgm:resizeHandles val="exact"/>
        </dgm:presLayoutVars>
      </dgm:prSet>
      <dgm:spPr/>
    </dgm:pt>
    <dgm:pt modelId="{74330E5C-6EA3-4AFB-9841-83EC5B5201DB}" type="pres">
      <dgm:prSet presAssocID="{A5B20103-9990-4012-BFBA-693A8F317C0E}" presName="parentText" presStyleLbl="node1" presStyleIdx="0" presStyleCnt="1">
        <dgm:presLayoutVars>
          <dgm:chMax val="0"/>
          <dgm:bulletEnabled val="1"/>
        </dgm:presLayoutVars>
      </dgm:prSet>
      <dgm:spPr/>
    </dgm:pt>
  </dgm:ptLst>
  <dgm:cxnLst>
    <dgm:cxn modelId="{7613373A-FD83-40ED-B364-3D753F6D59CA}" type="presOf" srcId="{A5B20103-9990-4012-BFBA-693A8F317C0E}" destId="{74330E5C-6EA3-4AFB-9841-83EC5B5201DB}" srcOrd="0" destOrd="0" presId="urn:microsoft.com/office/officeart/2005/8/layout/vList2"/>
    <dgm:cxn modelId="{DBDF913D-5AEB-4AC8-B48B-C6F1D8365849}" srcId="{7524786B-EA96-4939-AF21-37D71641B42E}" destId="{A5B20103-9990-4012-BFBA-693A8F317C0E}" srcOrd="0" destOrd="0" parTransId="{9E06B486-323E-4BC5-B1DD-E5C459DFBE88}" sibTransId="{43E641BF-28D6-4A00-BF47-FCFC7D9D69AC}"/>
    <dgm:cxn modelId="{98216F8F-24C6-4277-83C8-712CB96A6F5F}" type="presOf" srcId="{7524786B-EA96-4939-AF21-37D71641B42E}" destId="{2EF5C757-0878-422D-98C5-DCA36F5B77EF}" srcOrd="0" destOrd="0" presId="urn:microsoft.com/office/officeart/2005/8/layout/vList2"/>
    <dgm:cxn modelId="{17CF7702-8C80-4BE5-B1D4-FD6F7FA63257}" type="presParOf" srcId="{2EF5C757-0878-422D-98C5-DCA36F5B77EF}" destId="{74330E5C-6EA3-4AFB-9841-83EC5B5201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30E5C-6EA3-4AFB-9841-83EC5B5201DB}">
      <dsp:nvSpPr>
        <dsp:cNvPr id="0" name=""/>
        <dsp:cNvSpPr/>
      </dsp:nvSpPr>
      <dsp:spPr>
        <a:xfrm>
          <a:off x="0" y="495589"/>
          <a:ext cx="6912348" cy="190125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kern="1200" dirty="0">
              <a:solidFill>
                <a:srgbClr val="000000"/>
              </a:solidFill>
              <a:effectLst/>
              <a:latin typeface="Arial" panose="020B0604020202020204" pitchFamily="34" charset="0"/>
              <a:ea typeface="Times New Roman" panose="02020603050405020304" pitchFamily="18" charset="0"/>
            </a:rPr>
            <a:t>Diseñar y operar un SOC en la Universidad de las Fuerzas Armadas ESPE para brindar servicios de ciberseguridad a la Institución.</a:t>
          </a:r>
          <a:endParaRPr lang="es-EC" sz="2800" kern="1200" dirty="0"/>
        </a:p>
      </dsp:txBody>
      <dsp:txXfrm>
        <a:off x="92811" y="588400"/>
        <a:ext cx="6726726" cy="17156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AB495563-3221-4EA9-94FE-A648DE5EC67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2255107"/>
          <a:ext cx="3264060" cy="225975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5 Marcador de número de diapositiva"/>
          <p:cNvSpPr>
            <a:spLocks noGrp="1"/>
          </p:cNvSpPr>
          <p:nvPr>
            <p:ph type="sldNum" sz="quarter" idx="3"/>
          </p:nvPr>
        </p:nvSpPr>
        <p:spPr>
          <a:xfrm>
            <a:off x="5653088" y="6489700"/>
            <a:ext cx="4324350" cy="342900"/>
          </a:xfrm>
          <a:prstGeom prst="rect">
            <a:avLst/>
          </a:prstGeom>
        </p:spPr>
        <p:txBody>
          <a:bodyPr vert="horz" wrap="square" lIns="96093" tIns="48047" rIns="96093" bIns="48047" numCol="1" anchor="b" anchorCtr="0" compatLnSpc="1">
            <a:prstTxWarp prst="textNoShape">
              <a:avLst/>
            </a:prstTxWarp>
          </a:bodyPr>
          <a:lstStyle>
            <a:lvl1pPr algn="r">
              <a:defRPr sz="1300"/>
            </a:lvl1pPr>
          </a:lstStyle>
          <a:p>
            <a:pPr>
              <a:defRPr/>
            </a:pPr>
            <a:fld id="{99BDD11A-F8AA-5C4E-BA21-569791DAC009}" type="slidenum">
              <a:rPr lang="es-UY"/>
              <a:pPr>
                <a:defRPr/>
              </a:pPr>
              <a:t>‹Nº›</a:t>
            </a:fld>
            <a:endParaRPr lang="es-UY"/>
          </a:p>
        </p:txBody>
      </p:sp>
    </p:spTree>
    <p:extLst>
      <p:ext uri="{BB962C8B-B14F-4D97-AF65-F5344CB8AC3E}">
        <p14:creationId xmlns:p14="http://schemas.microsoft.com/office/powerpoint/2010/main" val="222124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324350" cy="342900"/>
          </a:xfrm>
          <a:prstGeom prst="rect">
            <a:avLst/>
          </a:prstGeom>
        </p:spPr>
        <p:txBody>
          <a:bodyPr vert="horz" lIns="96093" tIns="48047" rIns="96093" bIns="48047" rtlCol="0"/>
          <a:lstStyle>
            <a:lvl1pPr algn="l">
              <a:defRPr sz="1300">
                <a:latin typeface="Arial" charset="0"/>
                <a:ea typeface="+mn-ea"/>
                <a:cs typeface="+mn-cs"/>
              </a:defRPr>
            </a:lvl1pPr>
          </a:lstStyle>
          <a:p>
            <a:pPr>
              <a:defRPr/>
            </a:pPr>
            <a:endParaRPr lang="es-ES"/>
          </a:p>
        </p:txBody>
      </p:sp>
      <p:sp>
        <p:nvSpPr>
          <p:cNvPr id="3" name="2 Marcador de fecha"/>
          <p:cNvSpPr>
            <a:spLocks noGrp="1"/>
          </p:cNvSpPr>
          <p:nvPr>
            <p:ph type="dt" idx="1"/>
          </p:nvPr>
        </p:nvSpPr>
        <p:spPr>
          <a:xfrm>
            <a:off x="5653088" y="0"/>
            <a:ext cx="4324350" cy="342900"/>
          </a:xfrm>
          <a:prstGeom prst="rect">
            <a:avLst/>
          </a:prstGeom>
        </p:spPr>
        <p:txBody>
          <a:bodyPr vert="horz" wrap="square" lIns="96093" tIns="48047" rIns="96093" bIns="48047" numCol="1" anchor="t" anchorCtr="0" compatLnSpc="1">
            <a:prstTxWarp prst="textNoShape">
              <a:avLst/>
            </a:prstTxWarp>
          </a:bodyPr>
          <a:lstStyle>
            <a:lvl1pPr algn="r">
              <a:defRPr sz="1300"/>
            </a:lvl1pPr>
          </a:lstStyle>
          <a:p>
            <a:pPr>
              <a:defRPr/>
            </a:pPr>
            <a:fld id="{22E2638D-A84D-054F-842A-6E74DE74FA81}" type="datetimeFigureOut">
              <a:rPr lang="es-ES"/>
              <a:pPr>
                <a:defRPr/>
              </a:pPr>
              <a:t>17/02/2022</a:t>
            </a:fld>
            <a:endParaRPr lang="es-ES"/>
          </a:p>
        </p:txBody>
      </p:sp>
      <p:sp>
        <p:nvSpPr>
          <p:cNvPr id="4" name="3 Marcador de imagen de diapositiva"/>
          <p:cNvSpPr>
            <a:spLocks noGrp="1" noRot="1" noChangeAspect="1"/>
          </p:cNvSpPr>
          <p:nvPr>
            <p:ph type="sldImg" idx="2"/>
          </p:nvPr>
        </p:nvSpPr>
        <p:spPr>
          <a:xfrm>
            <a:off x="3279775" y="512763"/>
            <a:ext cx="3419475" cy="2563812"/>
          </a:xfrm>
          <a:prstGeom prst="rect">
            <a:avLst/>
          </a:prstGeom>
          <a:noFill/>
          <a:ln w="12700">
            <a:solidFill>
              <a:prstClr val="black"/>
            </a:solidFill>
          </a:ln>
        </p:spPr>
        <p:txBody>
          <a:bodyPr vert="horz" lIns="96093" tIns="48047" rIns="96093" bIns="48047" rtlCol="0" anchor="ctr"/>
          <a:lstStyle/>
          <a:p>
            <a:pPr lvl="0"/>
            <a:endParaRPr lang="es-ES" noProof="0"/>
          </a:p>
        </p:txBody>
      </p:sp>
      <p:sp>
        <p:nvSpPr>
          <p:cNvPr id="5" name="4 Marcador de notas"/>
          <p:cNvSpPr>
            <a:spLocks noGrp="1"/>
          </p:cNvSpPr>
          <p:nvPr>
            <p:ph type="body" sz="quarter" idx="3"/>
          </p:nvPr>
        </p:nvSpPr>
        <p:spPr>
          <a:xfrm>
            <a:off x="998538" y="3246439"/>
            <a:ext cx="7981951" cy="3076575"/>
          </a:xfrm>
          <a:prstGeom prst="rect">
            <a:avLst/>
          </a:prstGeom>
        </p:spPr>
        <p:txBody>
          <a:bodyPr vert="horz" wrap="square" lIns="96093" tIns="48047" rIns="96093" bIns="48047" numCol="1" anchor="t" anchorCtr="0" compatLnSpc="1">
            <a:prstTxWarp prst="textNoShape">
              <a:avLst/>
            </a:prstTxWarp>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6489700"/>
            <a:ext cx="4324350" cy="342900"/>
          </a:xfrm>
          <a:prstGeom prst="rect">
            <a:avLst/>
          </a:prstGeom>
        </p:spPr>
        <p:txBody>
          <a:bodyPr vert="horz" lIns="96093" tIns="48047" rIns="96093" bIns="48047" rtlCol="0" anchor="b"/>
          <a:lstStyle>
            <a:lvl1pPr algn="l">
              <a:defRPr sz="1300">
                <a:latin typeface="Arial" charset="0"/>
                <a:ea typeface="+mn-ea"/>
                <a:cs typeface="+mn-cs"/>
              </a:defRPr>
            </a:lvl1pPr>
          </a:lstStyle>
          <a:p>
            <a:pPr>
              <a:defRPr/>
            </a:pPr>
            <a:endParaRPr lang="es-ES"/>
          </a:p>
        </p:txBody>
      </p:sp>
      <p:sp>
        <p:nvSpPr>
          <p:cNvPr id="7" name="6 Marcador de número de diapositiva"/>
          <p:cNvSpPr>
            <a:spLocks noGrp="1"/>
          </p:cNvSpPr>
          <p:nvPr>
            <p:ph type="sldNum" sz="quarter" idx="5"/>
          </p:nvPr>
        </p:nvSpPr>
        <p:spPr>
          <a:xfrm>
            <a:off x="5653088" y="6489700"/>
            <a:ext cx="4324350" cy="342900"/>
          </a:xfrm>
          <a:prstGeom prst="rect">
            <a:avLst/>
          </a:prstGeom>
        </p:spPr>
        <p:txBody>
          <a:bodyPr vert="horz" wrap="square" lIns="96093" tIns="48047" rIns="96093" bIns="48047" numCol="1" anchor="b" anchorCtr="0" compatLnSpc="1">
            <a:prstTxWarp prst="textNoShape">
              <a:avLst/>
            </a:prstTxWarp>
          </a:bodyPr>
          <a:lstStyle>
            <a:lvl1pPr algn="r">
              <a:defRPr sz="1300"/>
            </a:lvl1pPr>
          </a:lstStyle>
          <a:p>
            <a:pPr>
              <a:defRPr/>
            </a:pPr>
            <a:fld id="{17E3B1B6-01E7-F64F-8823-887D4F024EA3}" type="slidenum">
              <a:rPr lang="es-ES"/>
              <a:pPr>
                <a:defRPr/>
              </a:pPr>
              <a:t>‹Nº›</a:t>
            </a:fld>
            <a:endParaRPr lang="es-ES"/>
          </a:p>
        </p:txBody>
      </p:sp>
    </p:spTree>
    <p:extLst>
      <p:ext uri="{BB962C8B-B14F-4D97-AF65-F5344CB8AC3E}">
        <p14:creationId xmlns:p14="http://schemas.microsoft.com/office/powerpoint/2010/main" val="2690827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noTextEdit="1"/>
          </p:cNvSpPr>
          <p:nvPr>
            <p:ph type="sldImg"/>
          </p:nvPr>
        </p:nvSpPr>
        <p:spPr bwMode="auto">
          <a:xfrm>
            <a:off x="3279775" y="512763"/>
            <a:ext cx="3419475" cy="25638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latin typeface="Calibri" charset="0"/>
              </a:rPr>
              <a:t>Buenas </a:t>
            </a:r>
            <a:r>
              <a:rPr lang="en-US" noProof="0" dirty="0" err="1">
                <a:latin typeface="Calibri" charset="0"/>
              </a:rPr>
              <a:t>tardes</a:t>
            </a:r>
            <a:r>
              <a:rPr lang="en-US" noProof="0" dirty="0">
                <a:latin typeface="Calibri" charset="0"/>
              </a:rPr>
              <a:t> </a:t>
            </a:r>
            <a:r>
              <a:rPr lang="en-US" noProof="0" dirty="0" err="1">
                <a:latin typeface="Calibri" charset="0"/>
              </a:rPr>
              <a:t>Ingeniero</a:t>
            </a:r>
            <a:r>
              <a:rPr lang="en-US" noProof="0" dirty="0">
                <a:latin typeface="Calibri" charset="0"/>
              </a:rPr>
              <a:t> y </a:t>
            </a:r>
            <a:r>
              <a:rPr lang="en-US" noProof="0" dirty="0" err="1">
                <a:latin typeface="Calibri" charset="0"/>
              </a:rPr>
              <a:t>compañeros</a:t>
            </a:r>
            <a:r>
              <a:rPr lang="en-US" noProof="0" dirty="0">
                <a:latin typeface="Calibri" charset="0"/>
              </a:rPr>
              <a:t>, </a:t>
            </a:r>
            <a:r>
              <a:rPr lang="en-US" noProof="0" dirty="0" err="1">
                <a:latin typeface="Calibri" charset="0"/>
              </a:rPr>
              <a:t>el</a:t>
            </a:r>
            <a:r>
              <a:rPr lang="en-US" noProof="0" dirty="0">
                <a:latin typeface="Calibri" charset="0"/>
              </a:rPr>
              <a:t> </a:t>
            </a:r>
            <a:r>
              <a:rPr lang="en-US" noProof="0" dirty="0" err="1">
                <a:latin typeface="Calibri" charset="0"/>
              </a:rPr>
              <a:t>tema</a:t>
            </a:r>
            <a:r>
              <a:rPr lang="en-US" noProof="0" dirty="0">
                <a:latin typeface="Calibri" charset="0"/>
              </a:rPr>
              <a:t> planteado para mi </a:t>
            </a:r>
            <a:r>
              <a:rPr lang="en-US" noProof="0" dirty="0" err="1">
                <a:latin typeface="Calibri" charset="0"/>
              </a:rPr>
              <a:t>perfil</a:t>
            </a:r>
            <a:r>
              <a:rPr lang="en-US" noProof="0" dirty="0">
                <a:latin typeface="Calibri" charset="0"/>
              </a:rPr>
              <a:t> de </a:t>
            </a:r>
            <a:r>
              <a:rPr lang="en-US" noProof="0" dirty="0" err="1">
                <a:latin typeface="Calibri" charset="0"/>
              </a:rPr>
              <a:t>tesis</a:t>
            </a:r>
            <a:r>
              <a:rPr lang="en-US" noProof="0" dirty="0">
                <a:latin typeface="Calibri" charset="0"/>
              </a:rPr>
              <a:t> es: </a:t>
            </a:r>
            <a:r>
              <a:rPr lang="en-GB" sz="1200" b="1" dirty="0">
                <a:latin typeface="Calibri" charset="0"/>
              </a:rPr>
              <a:t>“</a:t>
            </a:r>
            <a:r>
              <a:rPr lang="es-MX" sz="1800" b="1" dirty="0">
                <a:solidFill>
                  <a:srgbClr val="000000"/>
                </a:solidFill>
                <a:effectLst/>
                <a:latin typeface="Arial" panose="020B0604020202020204" pitchFamily="34" charset="0"/>
                <a:ea typeface="Arial" panose="020B0604020202020204" pitchFamily="34" charset="0"/>
              </a:rPr>
              <a:t>DISEÑO Y TRANSICIÓN INICIAL DE UN CENTRO DE OPERACIONES DE SEGURIDAD (SOC) EN LA UNIDAD DE TECNOLOGÍAS DE LA INFORMACIÓN DE LA UNIVERSIDAD DE LAS FUERZAS ARMADAS ESPE, BASADO EN ITIL</a:t>
            </a:r>
            <a:r>
              <a:rPr lang="es-ES" sz="1200" b="1" dirty="0">
                <a:latin typeface="Calibri" charset="0"/>
              </a:rPr>
              <a:t>” Elaborado la Capt Angos Cosios Maria Jose</a:t>
            </a:r>
            <a:r>
              <a:rPr lang="es-ES" sz="1200" b="1" i="1" dirty="0">
                <a:solidFill>
                  <a:schemeClr val="tx1"/>
                </a:solidFill>
                <a:latin typeface="Calibri" charset="0"/>
              </a:rPr>
              <a:t>. Mi tutor el </a:t>
            </a:r>
            <a:r>
              <a:rPr lang="es-ES" sz="1200" b="1" i="1" dirty="0" err="1">
                <a:solidFill>
                  <a:schemeClr val="tx1"/>
                </a:solidFill>
                <a:latin typeface="Calibri" charset="0"/>
              </a:rPr>
              <a:t>Ing</a:t>
            </a:r>
            <a:r>
              <a:rPr lang="es-ES" sz="1200" b="1" i="1" dirty="0">
                <a:solidFill>
                  <a:schemeClr val="tx1"/>
                </a:solidFill>
                <a:latin typeface="Calibri" charset="0"/>
              </a:rPr>
              <a:t> Mario Ron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b="1" i="1" dirty="0">
              <a:solidFill>
                <a:schemeClr val="tx1"/>
              </a:solidFill>
              <a:latin typeface="Calibri" charset="0"/>
            </a:endParaRPr>
          </a:p>
          <a:p>
            <a:endParaRPr lang="en-US" noProof="0" dirty="0">
              <a:latin typeface="Calibri" charset="0"/>
            </a:endParaRPr>
          </a:p>
        </p:txBody>
      </p:sp>
      <p:sp>
        <p:nvSpPr>
          <p:cNvPr id="16387"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27DAD6-D0A4-AF48-99B6-120E0EFEB305}" type="slidenum">
              <a:rPr lang="es-ES" sz="1300"/>
              <a:pPr eaLnBrk="1" hangingPunct="1"/>
              <a:t>1</a:t>
            </a:fld>
            <a:endParaRPr lang="es-E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sz="1800" dirty="0">
                <a:solidFill>
                  <a:srgbClr val="000000"/>
                </a:solidFill>
                <a:effectLst/>
                <a:latin typeface="Arial" panose="020B0604020202020204" pitchFamily="34" charset="0"/>
                <a:ea typeface="Arial" panose="020B0604020202020204" pitchFamily="34" charset="0"/>
              </a:rPr>
              <a:t>El presente proyecto plantea como solución a los problemas de seguridad presentados actualmente en la Universidad de las Fuerzas Armadas, la implementación de un SOC, utilizando ITIL V4, específicamente considerando sus componentes y dentro de ésta se llegará hasta el diseño y transición hasta el punto de obtener y construir la solución inicial.</a:t>
            </a:r>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10</a:t>
            </a:fld>
            <a:endParaRPr lang="es-ES"/>
          </a:p>
        </p:txBody>
      </p:sp>
    </p:spTree>
    <p:extLst>
      <p:ext uri="{BB962C8B-B14F-4D97-AF65-F5344CB8AC3E}">
        <p14:creationId xmlns:p14="http://schemas.microsoft.com/office/powerpoint/2010/main" val="107239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228600" algn="just"/>
            <a:r>
              <a:rPr lang="es-ES" sz="1800" dirty="0">
                <a:effectLst/>
                <a:latin typeface="Times New Roman" panose="02020603050405020304" pitchFamily="18" charset="0"/>
                <a:ea typeface="Times New Roman" panose="02020603050405020304" pitchFamily="18" charset="0"/>
              </a:rPr>
              <a:t>La metodología que se aplicará para el desarrollo del presente proyecto será &lt;CLICK&gt; </a:t>
            </a:r>
            <a:r>
              <a:rPr lang="es-ES" sz="1800" dirty="0" err="1">
                <a:effectLst/>
                <a:latin typeface="Times New Roman" panose="02020603050405020304" pitchFamily="18" charset="0"/>
                <a:ea typeface="Times New Roman" panose="02020603050405020304" pitchFamily="18" charset="0"/>
              </a:rPr>
              <a:t>Design</a:t>
            </a:r>
            <a:r>
              <a:rPr lang="es-ES" sz="1800" dirty="0">
                <a:effectLst/>
                <a:latin typeface="Times New Roman" panose="02020603050405020304" pitchFamily="18" charset="0"/>
                <a:ea typeface="Times New Roman" panose="02020603050405020304" pitchFamily="18" charset="0"/>
              </a:rPr>
              <a:t> </a:t>
            </a:r>
            <a:r>
              <a:rPr lang="es-ES" sz="1800" dirty="0" err="1">
                <a:effectLst/>
                <a:latin typeface="Times New Roman" panose="02020603050405020304" pitchFamily="18" charset="0"/>
                <a:ea typeface="Times New Roman" panose="02020603050405020304" pitchFamily="18" charset="0"/>
              </a:rPr>
              <a:t>Science</a:t>
            </a:r>
            <a:r>
              <a:rPr lang="es-ES" sz="1800" dirty="0">
                <a:effectLst/>
                <a:latin typeface="Times New Roman" panose="02020603050405020304" pitchFamily="18" charset="0"/>
                <a:ea typeface="Times New Roman" panose="02020603050405020304" pitchFamily="18" charset="0"/>
              </a:rPr>
              <a:t>, que posee diferentes fases &lt;CLICK&gt;dentro de las cuales se aplicarán varias metodologías que apoyen y faciliten la investigación. </a:t>
            </a:r>
          </a:p>
          <a:p>
            <a:pPr marL="228600" algn="just"/>
            <a:r>
              <a:rPr lang="es-ES" sz="1800" b="1" dirty="0">
                <a:effectLst/>
                <a:latin typeface="Times New Roman" panose="02020603050405020304" pitchFamily="18" charset="0"/>
                <a:ea typeface="Times New Roman" panose="02020603050405020304" pitchFamily="18" charset="0"/>
              </a:rPr>
              <a:t>Fase N</a:t>
            </a:r>
            <a:r>
              <a:rPr lang="es-EC" sz="1800" b="1" dirty="0">
                <a:effectLst/>
                <a:latin typeface="Times New Roman" panose="02020603050405020304" pitchFamily="18" charset="0"/>
                <a:ea typeface="Times New Roman" panose="02020603050405020304" pitchFamily="18" charset="0"/>
              </a:rPr>
              <a:t>°1 – Identificación del Problema: </a:t>
            </a:r>
            <a:r>
              <a:rPr lang="es-EC" sz="1800" dirty="0">
                <a:effectLst/>
                <a:latin typeface="Times New Roman" panose="02020603050405020304" pitchFamily="18" charset="0"/>
                <a:ea typeface="Times New Roman" panose="02020603050405020304" pitchFamily="18" charset="0"/>
              </a:rPr>
              <a:t>La primera fase se relaciona con el &lt;CLICK&gt;objetivo específico 1, que consiste en realizar un estudio de</a:t>
            </a:r>
            <a:r>
              <a:rPr lang="es-ES" sz="1800" dirty="0">
                <a:solidFill>
                  <a:srgbClr val="000000"/>
                </a:solidFill>
                <a:effectLst/>
                <a:latin typeface="Times New Roman" panose="02020603050405020304" pitchFamily="18" charset="0"/>
                <a:ea typeface="Times New Roman" panose="02020603050405020304" pitchFamily="18" charset="0"/>
              </a:rPr>
              <a:t> la situación actual de los proyectos de investigación. Para esta fase se empleará &lt;CLICK&gt; la </a:t>
            </a:r>
            <a:r>
              <a:rPr lang="es-ES" sz="1800" b="1" dirty="0">
                <a:effectLst/>
                <a:latin typeface="Times New Roman" panose="02020603050405020304" pitchFamily="18" charset="0"/>
                <a:ea typeface="Times New Roman" panose="02020603050405020304" pitchFamily="18" charset="0"/>
              </a:rPr>
              <a:t>Metodología de Entrevista No Estructurada, y </a:t>
            </a:r>
            <a:r>
              <a:rPr lang="es-ES" sz="2800" b="1" dirty="0"/>
              <a:t>Investigación exploratoria de método inductivo</a:t>
            </a:r>
            <a:endParaRPr lang="es-ES" sz="1800" b="1" dirty="0">
              <a:effectLst/>
              <a:latin typeface="Times New Roman" panose="02020603050405020304" pitchFamily="18" charset="0"/>
              <a:ea typeface="Times New Roman" panose="02020603050405020304" pitchFamily="18" charset="0"/>
            </a:endParaRPr>
          </a:p>
          <a:p>
            <a:pPr marL="228600" marR="0" lvl="0" indent="0" algn="just" defTabSz="914400" rtl="0" eaLnBrk="0" fontAlgn="base" latinLnBrk="0" hangingPunct="0">
              <a:lnSpc>
                <a:spcPct val="100000"/>
              </a:lnSpc>
              <a:spcBef>
                <a:spcPct val="30000"/>
              </a:spcBef>
              <a:spcAft>
                <a:spcPct val="0"/>
              </a:spcAft>
              <a:buClrTx/>
              <a:buSzTx/>
              <a:buFontTx/>
              <a:buNone/>
              <a:tabLst/>
              <a:defRPr/>
            </a:pPr>
            <a:r>
              <a:rPr lang="es-ES" sz="1800" b="1" dirty="0">
                <a:effectLst/>
                <a:latin typeface="Times New Roman" panose="02020603050405020304" pitchFamily="18" charset="0"/>
                <a:ea typeface="Times New Roman" panose="02020603050405020304" pitchFamily="18" charset="0"/>
              </a:rPr>
              <a:t>Fase N</a:t>
            </a:r>
            <a:r>
              <a:rPr lang="es-EC" sz="1800" b="1" dirty="0">
                <a:effectLst/>
                <a:latin typeface="Times New Roman" panose="02020603050405020304" pitchFamily="18" charset="0"/>
                <a:ea typeface="Times New Roman" panose="02020603050405020304" pitchFamily="18" charset="0"/>
              </a:rPr>
              <a:t>°2 – Definición: </a:t>
            </a:r>
            <a:r>
              <a:rPr lang="es-EC" sz="1800" dirty="0">
                <a:effectLst/>
                <a:latin typeface="Times New Roman" panose="02020603050405020304" pitchFamily="18" charset="0"/>
                <a:ea typeface="Times New Roman" panose="02020603050405020304" pitchFamily="18" charset="0"/>
              </a:rPr>
              <a:t>Para la definición del problema y los requerimientos se relaciona con &lt;CLICK&gt; OE2,</a:t>
            </a:r>
            <a:r>
              <a:rPr lang="es-EC" sz="1800" b="1" dirty="0">
                <a:effectLst/>
                <a:latin typeface="Times New Roman" panose="02020603050405020304" pitchFamily="18" charset="0"/>
                <a:ea typeface="Times New Roman" panose="02020603050405020304" pitchFamily="18" charset="0"/>
              </a:rPr>
              <a:t> </a:t>
            </a:r>
            <a:r>
              <a:rPr lang="es-EC" sz="1800" dirty="0">
                <a:effectLst/>
                <a:latin typeface="Times New Roman" panose="02020603050405020304" pitchFamily="18" charset="0"/>
                <a:ea typeface="Times New Roman" panose="02020603050405020304" pitchFamily="18" charset="0"/>
              </a:rPr>
              <a:t>se empleará una &lt;CLICK&gt;revisión preliminar de literatura que permitirá identificar artículos que se enfoquen en la problemática y que planteen diferentes soluciones para contrarrestarla.</a:t>
            </a:r>
          </a:p>
          <a:p>
            <a:pPr marL="228600" marR="0" lvl="0" indent="0" algn="just" defTabSz="914400" rtl="0" eaLnBrk="0" fontAlgn="base" latinLnBrk="0" hangingPunct="0">
              <a:lnSpc>
                <a:spcPct val="100000"/>
              </a:lnSpc>
              <a:spcBef>
                <a:spcPct val="30000"/>
              </a:spcBef>
              <a:spcAft>
                <a:spcPct val="0"/>
              </a:spcAft>
              <a:buClrTx/>
              <a:buSzTx/>
              <a:buFontTx/>
              <a:buNone/>
              <a:tabLst/>
              <a:defRPr/>
            </a:pPr>
            <a:r>
              <a:rPr lang="es-ES" sz="1800" b="1" dirty="0">
                <a:effectLst/>
                <a:latin typeface="Times New Roman" panose="02020603050405020304" pitchFamily="18" charset="0"/>
                <a:ea typeface="Times New Roman" panose="02020603050405020304" pitchFamily="18" charset="0"/>
              </a:rPr>
              <a:t>Fase N</a:t>
            </a:r>
            <a:r>
              <a:rPr lang="es-EC" sz="1800" b="1" dirty="0">
                <a:effectLst/>
                <a:latin typeface="Times New Roman" panose="02020603050405020304" pitchFamily="18" charset="0"/>
                <a:ea typeface="Times New Roman" panose="02020603050405020304" pitchFamily="18" charset="0"/>
              </a:rPr>
              <a:t>°3 – Desarrollo (Diseño y Prototipo): </a:t>
            </a:r>
            <a:r>
              <a:rPr lang="es-EC" sz="1800" dirty="0">
                <a:effectLst/>
                <a:latin typeface="Times New Roman" panose="02020603050405020304" pitchFamily="18" charset="0"/>
                <a:ea typeface="Times New Roman" panose="02020603050405020304" pitchFamily="18" charset="0"/>
              </a:rPr>
              <a:t>En esta fase se procede a desarrollar el modelo, lo cual corresponde a los &lt;CLICK&gt; objetivos especifico 3 y 4 del proyecto. Se aplicarán las metodologías &lt;CLICK&gt; KDD &lt;CLICK&gt; </a:t>
            </a:r>
            <a:r>
              <a:rPr lang="es-EC" sz="1800" dirty="0" err="1">
                <a:effectLst/>
                <a:latin typeface="Times New Roman" panose="02020603050405020304" pitchFamily="18" charset="0"/>
                <a:ea typeface="Times New Roman" panose="02020603050405020304" pitchFamily="18" charset="0"/>
              </a:rPr>
              <a:t>Kimbal</a:t>
            </a:r>
            <a:r>
              <a:rPr lang="es-EC" sz="1800" dirty="0">
                <a:effectLst/>
                <a:latin typeface="Times New Roman" panose="02020603050405020304" pitchFamily="18" charset="0"/>
                <a:ea typeface="Times New Roman" panose="02020603050405020304" pitchFamily="18" charset="0"/>
              </a:rPr>
              <a:t> e </a:t>
            </a:r>
            <a:r>
              <a:rPr lang="es-ES" sz="1800" b="1" dirty="0">
                <a:effectLst/>
                <a:latin typeface="Times New Roman" panose="02020603050405020304" pitchFamily="18" charset="0"/>
                <a:ea typeface="Times New Roman" panose="02020603050405020304" pitchFamily="18" charset="0"/>
              </a:rPr>
              <a:t>Fase N</a:t>
            </a:r>
            <a:r>
              <a:rPr lang="es-EC" sz="1800" b="1" dirty="0">
                <a:effectLst/>
                <a:latin typeface="Times New Roman" panose="02020603050405020304" pitchFamily="18" charset="0"/>
                <a:ea typeface="Times New Roman" panose="02020603050405020304" pitchFamily="18" charset="0"/>
              </a:rPr>
              <a:t>°4 – Evaluación (Pruebas): </a:t>
            </a:r>
            <a:r>
              <a:rPr lang="es-EC" sz="1800" dirty="0">
                <a:effectLst/>
                <a:latin typeface="Times New Roman" panose="02020603050405020304" pitchFamily="18" charset="0"/>
                <a:ea typeface="Times New Roman" panose="02020603050405020304" pitchFamily="18" charset="0"/>
              </a:rPr>
              <a:t>La última fase relacionada al &lt;CLICK&gt; </a:t>
            </a:r>
            <a:r>
              <a:rPr lang="es-EC" sz="1800" u="sng" dirty="0">
                <a:effectLst/>
                <a:latin typeface="Times New Roman" panose="02020603050405020304" pitchFamily="18" charset="0"/>
                <a:ea typeface="Times New Roman" panose="02020603050405020304" pitchFamily="18" charset="0"/>
              </a:rPr>
              <a:t>OE5</a:t>
            </a:r>
            <a:r>
              <a:rPr lang="es-EC" sz="1800" dirty="0">
                <a:effectLst/>
                <a:latin typeface="Times New Roman" panose="02020603050405020304" pitchFamily="18" charset="0"/>
                <a:ea typeface="Times New Roman" panose="02020603050405020304" pitchFamily="18" charset="0"/>
              </a:rPr>
              <a:t> corresponde a la evaluación de modelo desarrollado, para ello &lt;CLICK&gt; se empleará </a:t>
            </a:r>
            <a:r>
              <a:rPr lang="es-ES" sz="2800" dirty="0"/>
              <a:t>la inyección de nueva información al modelo para verificar y evidenciar los resultados obtenidos.</a:t>
            </a:r>
            <a:endParaRPr lang="es-EC" sz="1800" dirty="0">
              <a:effectLst/>
              <a:latin typeface="Times New Roman" panose="02020603050405020304" pitchFamily="18" charset="0"/>
              <a:ea typeface="Times New Roman" panose="02020603050405020304" pitchFamily="18" charset="0"/>
            </a:endParaRPr>
          </a:p>
          <a:p>
            <a:pPr marL="228600" marR="0" lvl="0" indent="0" algn="just" defTabSz="914400" rtl="0" eaLnBrk="0" fontAlgn="base" latinLnBrk="0" hangingPunct="0">
              <a:lnSpc>
                <a:spcPct val="100000"/>
              </a:lnSpc>
              <a:spcBef>
                <a:spcPct val="30000"/>
              </a:spcBef>
              <a:spcAft>
                <a:spcPct val="0"/>
              </a:spcAft>
              <a:buClrTx/>
              <a:buSzTx/>
              <a:buFontTx/>
              <a:buNone/>
              <a:tabLst/>
              <a:defRPr/>
            </a:pPr>
            <a:endParaRPr lang="es-EC" sz="1800" dirty="0">
              <a:effectLst/>
              <a:latin typeface="Times New Roman" panose="02020603050405020304" pitchFamily="18" charset="0"/>
              <a:ea typeface="Times New Roman" panose="02020603050405020304" pitchFamily="18" charset="0"/>
            </a:endParaRPr>
          </a:p>
          <a:p>
            <a:pPr marL="228600" algn="just"/>
            <a:endParaRPr lang="es-ES" sz="1800" dirty="0">
              <a:effectLst/>
              <a:latin typeface="Times New Roman" panose="02020603050405020304" pitchFamily="18" charset="0"/>
              <a:ea typeface="Times New Roman" panose="02020603050405020304" pitchFamily="18" charset="0"/>
            </a:endParaRPr>
          </a:p>
          <a:p>
            <a:pPr marL="228600" algn="just"/>
            <a:endParaRPr lang="es-EC"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11</a:t>
            </a:fld>
            <a:endParaRPr lang="es-ES"/>
          </a:p>
        </p:txBody>
      </p:sp>
    </p:spTree>
    <p:extLst>
      <p:ext uri="{BB962C8B-B14F-4D97-AF65-F5344CB8AC3E}">
        <p14:creationId xmlns:p14="http://schemas.microsoft.com/office/powerpoint/2010/main" val="382583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La hipótesis planteada para el proyecto es &lt;CLICK&gt; Un modelo de Inteligencia de Negocios para determinar indicadores de desempeño en los proyectos de investigación permitirá la toma de decisiones enfocadas en fortalecer la transferencia tecnológica</a:t>
            </a:r>
            <a:endParaRPr lang="es-EC"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C" u="sng" dirty="0"/>
          </a:p>
          <a:p>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12</a:t>
            </a:fld>
            <a:endParaRPr lang="es-ES"/>
          </a:p>
        </p:txBody>
      </p:sp>
    </p:spTree>
    <p:extLst>
      <p:ext uri="{BB962C8B-B14F-4D97-AF65-F5344CB8AC3E}">
        <p14:creationId xmlns:p14="http://schemas.microsoft.com/office/powerpoint/2010/main" val="400993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Como resultados esperamos tenemos que la &lt;CLICK&gt; implementación de un modelo de inteligencia de negocios &lt;CLICK&gt; que determine &lt;CLICK&gt; Indicadores de desempeño en proyectos de investigación permita la &lt;CLICK&gt;CLICK&gt;toma de decisiones para fortalecer la transferencia tecnológica</a:t>
            </a:r>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13</a:t>
            </a:fld>
            <a:endParaRPr lang="es-ES"/>
          </a:p>
        </p:txBody>
      </p:sp>
    </p:spTree>
    <p:extLst>
      <p:ext uri="{BB962C8B-B14F-4D97-AF65-F5344CB8AC3E}">
        <p14:creationId xmlns:p14="http://schemas.microsoft.com/office/powerpoint/2010/main" val="1741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Como resultados esperamos tenemos que la &lt;CLICK&gt; implementación de un modelo de inteligencia de negocios &lt;CLICK&gt; que determine &lt;CLICK&gt; Indicadores de desempeño en proyectos de investigación permita la &lt;CLICK&gt;CLICK&gt;toma de decisiones para fortalecer la transferencia tecnológica</a:t>
            </a:r>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14</a:t>
            </a:fld>
            <a:endParaRPr lang="es-ES"/>
          </a:p>
        </p:txBody>
      </p:sp>
    </p:spTree>
    <p:extLst>
      <p:ext uri="{BB962C8B-B14F-4D97-AF65-F5344CB8AC3E}">
        <p14:creationId xmlns:p14="http://schemas.microsoft.com/office/powerpoint/2010/main" val="1986342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Marcador de imagen de diapositiva"/>
          <p:cNvSpPr>
            <a:spLocks noGrp="1" noRot="1" noChangeAspect="1" noTextEdit="1"/>
          </p:cNvSpPr>
          <p:nvPr>
            <p:ph type="sldImg"/>
          </p:nvPr>
        </p:nvSpPr>
        <p:spPr bwMode="auto">
          <a:xfrm>
            <a:off x="3279775" y="512763"/>
            <a:ext cx="3419475" cy="25638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noProof="0" dirty="0">
                <a:latin typeface="Calibri" charset="0"/>
              </a:rPr>
              <a:t>Los </a:t>
            </a:r>
            <a:r>
              <a:rPr lang="en-US" noProof="0" dirty="0" err="1">
                <a:latin typeface="Calibri" charset="0"/>
              </a:rPr>
              <a:t>contenidos</a:t>
            </a:r>
            <a:r>
              <a:rPr lang="en-US" noProof="0" dirty="0">
                <a:latin typeface="Calibri" charset="0"/>
              </a:rPr>
              <a:t> de la </a:t>
            </a:r>
            <a:r>
              <a:rPr lang="en-US" noProof="0" dirty="0" err="1">
                <a:latin typeface="Calibri" charset="0"/>
              </a:rPr>
              <a:t>exposición</a:t>
            </a:r>
            <a:r>
              <a:rPr lang="en-US" noProof="0" dirty="0">
                <a:latin typeface="Calibri" charset="0"/>
              </a:rPr>
              <a:t> son los </a:t>
            </a:r>
            <a:r>
              <a:rPr lang="en-US" noProof="0" dirty="0" err="1">
                <a:latin typeface="Calibri" charset="0"/>
              </a:rPr>
              <a:t>siguientes</a:t>
            </a:r>
            <a:r>
              <a:rPr lang="en-US" noProof="0" dirty="0">
                <a:latin typeface="Calibri" charset="0"/>
              </a:rPr>
              <a:t>: &lt;CLICK&gt; Antecedentes &lt;CLICK&gt; </a:t>
            </a:r>
            <a:r>
              <a:rPr lang="en-US" noProof="0" dirty="0" err="1">
                <a:latin typeface="Calibri" charset="0"/>
              </a:rPr>
              <a:t>Planteamiento</a:t>
            </a:r>
            <a:r>
              <a:rPr lang="en-US" noProof="0" dirty="0">
                <a:latin typeface="Calibri" charset="0"/>
              </a:rPr>
              <a:t> del </a:t>
            </a:r>
            <a:r>
              <a:rPr lang="en-US" noProof="0" dirty="0" err="1">
                <a:latin typeface="Calibri" charset="0"/>
              </a:rPr>
              <a:t>problema</a:t>
            </a:r>
            <a:r>
              <a:rPr lang="en-US" noProof="0" dirty="0">
                <a:latin typeface="Calibri" charset="0"/>
              </a:rPr>
              <a:t> &lt;CLICK&gt; Estado del </a:t>
            </a:r>
            <a:r>
              <a:rPr lang="en-US" noProof="0" dirty="0" err="1">
                <a:latin typeface="Calibri" charset="0"/>
              </a:rPr>
              <a:t>Arte</a:t>
            </a:r>
            <a:r>
              <a:rPr lang="en-US" noProof="0" dirty="0">
                <a:latin typeface="Calibri" charset="0"/>
              </a:rPr>
              <a:t> &lt;CLICK&gt; </a:t>
            </a:r>
            <a:r>
              <a:rPr lang="en-US" noProof="0" dirty="0" err="1">
                <a:latin typeface="Calibri" charset="0"/>
              </a:rPr>
              <a:t>Solución</a:t>
            </a:r>
            <a:r>
              <a:rPr lang="en-US" noProof="0" dirty="0">
                <a:latin typeface="Calibri" charset="0"/>
              </a:rPr>
              <a:t> </a:t>
            </a:r>
            <a:r>
              <a:rPr lang="en-US" noProof="0" dirty="0" err="1">
                <a:latin typeface="Calibri" charset="0"/>
              </a:rPr>
              <a:t>propuesta</a:t>
            </a:r>
            <a:r>
              <a:rPr lang="en-US" noProof="0" dirty="0">
                <a:latin typeface="Calibri" charset="0"/>
              </a:rPr>
              <a:t> &lt;CLICK&gt; </a:t>
            </a:r>
            <a:r>
              <a:rPr lang="en-US" noProof="0" dirty="0" err="1">
                <a:latin typeface="Calibri" charset="0"/>
              </a:rPr>
              <a:t>Validación</a:t>
            </a:r>
            <a:r>
              <a:rPr lang="en-US" noProof="0" dirty="0">
                <a:latin typeface="Calibri" charset="0"/>
              </a:rPr>
              <a:t> de la </a:t>
            </a:r>
            <a:r>
              <a:rPr lang="en-US" noProof="0" dirty="0" err="1">
                <a:latin typeface="Calibri" charset="0"/>
              </a:rPr>
              <a:t>Solución</a:t>
            </a:r>
            <a:r>
              <a:rPr lang="en-US" noProof="0" dirty="0">
                <a:latin typeface="Calibri" charset="0"/>
              </a:rPr>
              <a:t> &lt;CLICK&gt; </a:t>
            </a:r>
            <a:r>
              <a:rPr lang="en-US" noProof="0" dirty="0" err="1">
                <a:latin typeface="Calibri" charset="0"/>
              </a:rPr>
              <a:t>Alcance</a:t>
            </a:r>
            <a:r>
              <a:rPr lang="en-US" noProof="0" dirty="0">
                <a:latin typeface="Calibri" charset="0"/>
              </a:rPr>
              <a:t> &lt;CLICK&gt; </a:t>
            </a:r>
            <a:r>
              <a:rPr lang="en-US" noProof="0" dirty="0" err="1">
                <a:latin typeface="Calibri" charset="0"/>
              </a:rPr>
              <a:t>Metodología</a:t>
            </a:r>
            <a:r>
              <a:rPr lang="en-US" noProof="0" dirty="0">
                <a:latin typeface="Calibri" charset="0"/>
              </a:rPr>
              <a:t> de </a:t>
            </a:r>
            <a:r>
              <a:rPr lang="en-US" noProof="0" dirty="0" err="1">
                <a:latin typeface="Calibri" charset="0"/>
              </a:rPr>
              <a:t>investigación</a:t>
            </a:r>
            <a:r>
              <a:rPr lang="en-US" noProof="0" dirty="0">
                <a:latin typeface="Calibri" charset="0"/>
              </a:rPr>
              <a:t> &lt;CLICK&gt; </a:t>
            </a:r>
            <a:r>
              <a:rPr lang="en-US" noProof="0" dirty="0" err="1">
                <a:latin typeface="Calibri" charset="0"/>
              </a:rPr>
              <a:t>Hipótesis</a:t>
            </a:r>
            <a:r>
              <a:rPr lang="en-US" noProof="0" dirty="0">
                <a:latin typeface="Calibri" charset="0"/>
              </a:rPr>
              <a:t> de </a:t>
            </a:r>
            <a:r>
              <a:rPr lang="en-US" noProof="0" dirty="0" err="1">
                <a:latin typeface="Calibri" charset="0"/>
              </a:rPr>
              <a:t>Trabajo</a:t>
            </a:r>
            <a:r>
              <a:rPr lang="en-US" noProof="0" dirty="0">
                <a:latin typeface="Calibri" charset="0"/>
              </a:rPr>
              <a:t> &lt;CLICK&gt; </a:t>
            </a:r>
            <a:r>
              <a:rPr lang="en-US" noProof="0" dirty="0" err="1">
                <a:latin typeface="Calibri" charset="0"/>
              </a:rPr>
              <a:t>Resultados</a:t>
            </a:r>
            <a:r>
              <a:rPr lang="en-US" noProof="0" dirty="0">
                <a:latin typeface="Calibri" charset="0"/>
              </a:rPr>
              <a:t> </a:t>
            </a:r>
            <a:r>
              <a:rPr lang="en-US" noProof="0" dirty="0" err="1">
                <a:latin typeface="Calibri" charset="0"/>
              </a:rPr>
              <a:t>Esperados</a:t>
            </a:r>
            <a:r>
              <a:rPr lang="en-US" noProof="0" dirty="0">
                <a:latin typeface="Calibri" charset="0"/>
              </a:rPr>
              <a:t>.</a:t>
            </a:r>
          </a:p>
        </p:txBody>
      </p:sp>
      <p:sp>
        <p:nvSpPr>
          <p:cNvPr id="18435"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D86EF0-CB27-7246-B389-AC8CEAAE0F72}" type="slidenum">
              <a:rPr lang="es-ES" sz="1300"/>
              <a:pPr eaLnBrk="1" hangingPunct="1"/>
              <a:t>2</a:t>
            </a:fld>
            <a:endParaRPr lang="es-E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MX" sz="1800" dirty="0">
                <a:solidFill>
                  <a:srgbClr val="000000"/>
                </a:solidFill>
                <a:effectLst/>
                <a:latin typeface="Arial" panose="020B0604020202020204" pitchFamily="34" charset="0"/>
                <a:ea typeface="Arial" panose="020B0604020202020204" pitchFamily="34" charset="0"/>
              </a:rPr>
              <a:t>Todas las empresas, con el avance de tecnología deben ver como una inversión la protección de su activo más importante: la información; ya sea de sus clientes o de su empresa. Debido a que esta información ahora es el objetivo principal para los ataques a la seguridad informática por la cantidad enorme de datos confidenciales y estratégicos que manejan al interior de cada organización. Se debe manejar protocolos de seguridad dentro de la empresa, los ciberataques son cada vez más sofisticados y complejos, motivo por cual la ciberseguridad ya no es una necesidad sino una obligación</a:t>
            </a:r>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3</a:t>
            </a:fld>
            <a:endParaRPr lang="es-ES"/>
          </a:p>
        </p:txBody>
      </p:sp>
    </p:spTree>
    <p:extLst>
      <p:ext uri="{BB962C8B-B14F-4D97-AF65-F5344CB8AC3E}">
        <p14:creationId xmlns:p14="http://schemas.microsoft.com/office/powerpoint/2010/main" val="31938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lvl="0" indent="0" algn="just" fontAlgn="base">
              <a:lnSpc>
                <a:spcPct val="200000"/>
              </a:lnSpc>
              <a:spcAft>
                <a:spcPts val="0"/>
              </a:spcAft>
              <a:buSzPts val="1000"/>
              <a:buFont typeface="Symbol" panose="05050102010706020507" pitchFamily="18" charset="2"/>
              <a:buNone/>
              <a:tabLst>
                <a:tab pos="180340" algn="l"/>
              </a:tabLst>
            </a:pPr>
            <a:r>
              <a:rPr lang="es-MX" sz="1800" dirty="0">
                <a:solidFill>
                  <a:srgbClr val="000000"/>
                </a:solidFill>
                <a:effectLst/>
                <a:latin typeface="Arial" panose="020B0604020202020204" pitchFamily="34" charset="0"/>
                <a:ea typeface="Arial" panose="020B0604020202020204" pitchFamily="34" charset="0"/>
              </a:rPr>
              <a:t>La ciberseguridad se refiere a la protección de todos los sistemas digitales, en contra del uso no autorizado y de todas las amenazas que pongan en riesgo a la información digital. La Universidad de las Fuerzas Armadas ESPE cuenta con la comunidad universitaria conformada por el personal administrativo, docente, y alumnos El gran avance tecnológico ha hecho que la universidad se adapte a los cambios en tecnología, principalmente de la internet, donde, debido a su gran crecimiento también ha aumentado los riesgos ante amenazas informáticas siendo un peligro inminente las amenazas cibernéticas, para la operación normal de la institución. Infección de computadores dentro de una red.</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Infección de servidores.</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Conexión con servidores externos maliciosos.</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Se omite de control en el manejo de la estructura de TI dentro de la institución.</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No autorizar el acceso a datos.</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Falta de control a los usuarios en los diferentes sistemas dentro de la institución.</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Falta de preservación de evidencia ante un incidente.</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Poca capacidad reactiva ante un evento de seguridad indeseado.</a:t>
            </a:r>
          </a:p>
          <a:p>
            <a:pPr marL="342900" lvl="0" indent="-342900" algn="just" fontAlgn="base">
              <a:lnSpc>
                <a:spcPct val="200000"/>
              </a:lnSpc>
              <a:spcAft>
                <a:spcPts val="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Explotación de vulnerabilidades.</a:t>
            </a:r>
          </a:p>
          <a:p>
            <a:pPr marL="342900" lvl="0" indent="-342900" algn="just" fontAlgn="base">
              <a:lnSpc>
                <a:spcPct val="200000"/>
              </a:lnSpc>
              <a:spcAft>
                <a:spcPts val="800"/>
              </a:spcAft>
              <a:buSzPts val="1000"/>
              <a:buFont typeface="Symbol" panose="05050102010706020507" pitchFamily="18" charset="2"/>
              <a:buChar char=""/>
              <a:tabLst>
                <a:tab pos="180340" algn="l"/>
              </a:tabLst>
            </a:pPr>
            <a:r>
              <a:rPr lang="es-MX" sz="1800" dirty="0">
                <a:solidFill>
                  <a:srgbClr val="000000"/>
                </a:solidFill>
                <a:effectLst/>
                <a:latin typeface="Arial" panose="020B0604020202020204" pitchFamily="34" charset="0"/>
                <a:ea typeface="Arial" panose="020B0604020202020204" pitchFamily="34" charset="0"/>
              </a:rPr>
              <a:t>Datos de estudiantes, profesores y personal administrativo vulnerables ante un ataque.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MX" sz="1800" dirty="0">
              <a:solidFill>
                <a:srgbClr val="000000"/>
              </a:solidFill>
              <a:effectLst/>
              <a:latin typeface="Arial" panose="020B0604020202020204" pitchFamily="34" charset="0"/>
              <a:ea typeface="Arial" panose="020B0604020202020204" pitchFamily="34" charset="0"/>
            </a:endParaRPr>
          </a:p>
          <a:p>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4</a:t>
            </a:fld>
            <a:endParaRPr lang="es-ES"/>
          </a:p>
        </p:txBody>
      </p:sp>
    </p:spTree>
    <p:extLst>
      <p:ext uri="{BB962C8B-B14F-4D97-AF65-F5344CB8AC3E}">
        <p14:creationId xmlns:p14="http://schemas.microsoft.com/office/powerpoint/2010/main" val="158232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800" dirty="0">
                <a:effectLst/>
                <a:latin typeface="Times New Roman" panose="02020603050405020304" pitchFamily="18" charset="0"/>
              </a:rPr>
              <a:t>El problema identificado </a:t>
            </a:r>
            <a:r>
              <a:rPr lang="es-MX" sz="1800" dirty="0">
                <a:solidFill>
                  <a:srgbClr val="000000"/>
                </a:solidFill>
                <a:effectLst/>
                <a:latin typeface="Arial" panose="020B0604020202020204" pitchFamily="34" charset="0"/>
                <a:ea typeface="Arial" panose="020B0604020202020204" pitchFamily="34" charset="0"/>
              </a:rPr>
              <a:t>no existe un Centro de Operaciones de Seguridad actualmente en la universidad, a pesar de que las disposiciones normativas requieren de su implementación y que las amenazas actuales han aumentado en el ciberespacio, la universidad no cuenta con dicha área.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MX" sz="1800" dirty="0">
                <a:solidFill>
                  <a:srgbClr val="000000"/>
                </a:solidFill>
                <a:effectLst/>
                <a:latin typeface="Arial" panose="020B0604020202020204" pitchFamily="34" charset="0"/>
                <a:ea typeface="Arial" panose="020B0604020202020204" pitchFamily="34" charset="0"/>
              </a:rPr>
              <a:t>El presente proyecto intenta mitigar estos riesgos en la Universidad de las Fuerzas Armadas ESPE, diseñando un SOC funcional que se encuentre en capacidad de monitorear las áreas críticas de la institución y brindar servicios relacionados con la ciberseguridad, además de permitir la formación y capacitación de personal docente y estudiantes en esta importante área de la informática, fomentando buenas prácticas de seguridad y promoviendo a la investigación activa.</a:t>
            </a:r>
          </a:p>
          <a:p>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5</a:t>
            </a:fld>
            <a:endParaRPr lang="es-ES"/>
          </a:p>
        </p:txBody>
      </p:sp>
    </p:spTree>
    <p:extLst>
      <p:ext uri="{BB962C8B-B14F-4D97-AF65-F5344CB8AC3E}">
        <p14:creationId xmlns:p14="http://schemas.microsoft.com/office/powerpoint/2010/main" val="129290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lvl="0" indent="0" algn="just">
              <a:lnSpc>
                <a:spcPct val="200000"/>
              </a:lnSpc>
              <a:spcAft>
                <a:spcPts val="800"/>
              </a:spcAft>
              <a:buFont typeface="Symbol" panose="05050102010706020507" pitchFamily="18" charset="2"/>
              <a:buNone/>
              <a:tabLst>
                <a:tab pos="180340" algn="l"/>
              </a:tabLst>
            </a:pPr>
            <a:r>
              <a:rPr lang="es-EC" sz="1800" dirty="0">
                <a:effectLst/>
                <a:latin typeface="Arial" panose="020B0604020202020204" pitchFamily="34" charset="0"/>
                <a:ea typeface="Arial" panose="020B0604020202020204" pitchFamily="34" charset="0"/>
                <a:cs typeface="Calibri Light" panose="020F0302020204030204" pitchFamily="34" charset="0"/>
              </a:rPr>
              <a:t>Objetivos específicos </a:t>
            </a:r>
          </a:p>
          <a:p>
            <a:pPr marL="342900" lvl="0" indent="-342900" algn="just">
              <a:lnSpc>
                <a:spcPct val="200000"/>
              </a:lnSpc>
              <a:spcAft>
                <a:spcPts val="800"/>
              </a:spcAft>
              <a:buFont typeface="Symbol" panose="05050102010706020507" pitchFamily="18" charset="2"/>
              <a:buChar char=""/>
              <a:tabLst>
                <a:tab pos="180340" algn="l"/>
              </a:tabLst>
            </a:pPr>
            <a:r>
              <a:rPr lang="es-EC" sz="1800" dirty="0">
                <a:effectLst/>
                <a:latin typeface="Arial" panose="020B0604020202020204" pitchFamily="34" charset="0"/>
                <a:ea typeface="Arial" panose="020B0604020202020204" pitchFamily="34" charset="0"/>
                <a:cs typeface="Calibri Light" panose="020F0302020204030204" pitchFamily="34" charset="0"/>
              </a:rPr>
              <a:t>Realizar una revisión sistemática de literatura, revisando los proyectos y la documentación existente para la instalación de un SOC dentro de una universidad.</a:t>
            </a:r>
            <a:endParaRPr lang="es-MX" sz="1800" dirty="0">
              <a:effectLst/>
              <a:latin typeface="Times New Roman" panose="02020603050405020304" pitchFamily="18" charset="0"/>
              <a:ea typeface="Times New Roman" panose="02020603050405020304" pitchFamily="18" charset="0"/>
              <a:cs typeface="Calibri Light" panose="020F0302020204030204" pitchFamily="34" charset="0"/>
            </a:endParaRPr>
          </a:p>
          <a:p>
            <a:pPr marL="342900" lvl="0" indent="-342900" algn="just">
              <a:lnSpc>
                <a:spcPct val="200000"/>
              </a:lnSpc>
              <a:spcAft>
                <a:spcPts val="800"/>
              </a:spcAft>
              <a:buFont typeface="Symbol" panose="05050102010706020507" pitchFamily="18" charset="2"/>
              <a:buChar char=""/>
              <a:tabLst>
                <a:tab pos="180340" algn="l"/>
              </a:tabLst>
            </a:pPr>
            <a:r>
              <a:rPr lang="es-EC" sz="1800" dirty="0">
                <a:effectLst/>
                <a:latin typeface="Arial" panose="020B0604020202020204" pitchFamily="34" charset="0"/>
                <a:ea typeface="Arial" panose="020B0604020202020204" pitchFamily="34" charset="0"/>
                <a:cs typeface="Calibri Light" panose="020F0302020204030204" pitchFamily="34" charset="0"/>
              </a:rPr>
              <a:t>Realizar el Diseño del SOC utilizando ITIL.</a:t>
            </a:r>
            <a:endParaRPr lang="es-MX" sz="1800" dirty="0">
              <a:effectLst/>
              <a:latin typeface="Times New Roman" panose="02020603050405020304" pitchFamily="18" charset="0"/>
              <a:ea typeface="Times New Roman" panose="02020603050405020304" pitchFamily="18" charset="0"/>
              <a:cs typeface="Calibri Light" panose="020F0302020204030204" pitchFamily="34" charset="0"/>
            </a:endParaRPr>
          </a:p>
          <a:p>
            <a:pPr marL="342900" lvl="0" indent="-342900" algn="just">
              <a:lnSpc>
                <a:spcPct val="200000"/>
              </a:lnSpc>
              <a:spcAft>
                <a:spcPts val="800"/>
              </a:spcAft>
              <a:buFont typeface="Symbol" panose="05050102010706020507" pitchFamily="18" charset="2"/>
              <a:buChar char=""/>
              <a:tabLst>
                <a:tab pos="180340" algn="l"/>
              </a:tabLst>
            </a:pPr>
            <a:r>
              <a:rPr lang="es-EC" sz="1800" dirty="0">
                <a:effectLst/>
                <a:latin typeface="Arial" panose="020B0604020202020204" pitchFamily="34" charset="0"/>
                <a:ea typeface="Arial" panose="020B0604020202020204" pitchFamily="34" charset="0"/>
                <a:cs typeface="Calibri Light" panose="020F0302020204030204" pitchFamily="34" charset="0"/>
              </a:rPr>
              <a:t>Realizar la Transición inicial del SOC-ESPE de acuerdo a las buenas prácticas de ITIL.</a:t>
            </a:r>
            <a:endParaRPr lang="es-MX" sz="1800" dirty="0">
              <a:effectLst/>
              <a:latin typeface="Times New Roman" panose="02020603050405020304" pitchFamily="18" charset="0"/>
              <a:ea typeface="Times New Roman" panose="02020603050405020304" pitchFamily="18" charset="0"/>
              <a:cs typeface="Calibri Light" panose="020F0302020204030204" pitchFamily="34" charset="0"/>
            </a:endParaRPr>
          </a:p>
          <a:p>
            <a:pPr marL="342900" lvl="0" indent="-342900" algn="just">
              <a:lnSpc>
                <a:spcPct val="200000"/>
              </a:lnSpc>
              <a:spcAft>
                <a:spcPts val="800"/>
              </a:spcAft>
              <a:buFont typeface="Symbol" panose="05050102010706020507" pitchFamily="18" charset="2"/>
              <a:buChar char=""/>
              <a:tabLst>
                <a:tab pos="180340" algn="l"/>
              </a:tabLst>
            </a:pPr>
            <a:r>
              <a:rPr lang="es-EC" sz="1800" dirty="0">
                <a:effectLst/>
                <a:latin typeface="Arial" panose="020B0604020202020204" pitchFamily="34" charset="0"/>
                <a:ea typeface="Arial" panose="020B0604020202020204" pitchFamily="34" charset="0"/>
                <a:cs typeface="Calibri Light" panose="020F0302020204030204" pitchFamily="34" charset="0"/>
              </a:rPr>
              <a:t>Evaluar la Transición inicial del SOC –ESPE</a:t>
            </a:r>
            <a:r>
              <a:rPr lang="es-EC" sz="1800" dirty="0">
                <a:effectLst/>
                <a:latin typeface="Arial" panose="020B0604020202020204" pitchFamily="34" charset="0"/>
                <a:ea typeface="Times New Roman" panose="02020603050405020304" pitchFamily="18" charset="0"/>
                <a:cs typeface="Calibri Light" panose="020F0302020204030204" pitchFamily="34" charset="0"/>
              </a:rPr>
              <a:t>.</a:t>
            </a:r>
          </a:p>
          <a:p>
            <a:pPr marL="0" lvl="0" indent="0" algn="just">
              <a:lnSpc>
                <a:spcPct val="200000"/>
              </a:lnSpc>
              <a:spcAft>
                <a:spcPts val="800"/>
              </a:spcAft>
              <a:buFont typeface="Symbol" panose="05050102010706020507" pitchFamily="18" charset="2"/>
              <a:buNone/>
              <a:tabLst>
                <a:tab pos="180340" algn="l"/>
              </a:tabLst>
            </a:pPr>
            <a:r>
              <a:rPr lang="es-MX" sz="1800" dirty="0">
                <a:solidFill>
                  <a:srgbClr val="000000"/>
                </a:solidFill>
                <a:effectLst/>
                <a:latin typeface="Arial" panose="020B0604020202020204" pitchFamily="34" charset="0"/>
                <a:ea typeface="Arial" panose="020B0604020202020204" pitchFamily="34" charset="0"/>
              </a:rPr>
              <a:t>ALCANCE El presente proyecto plantea como solución a los problemas de seguridad presentados actualmente en la Universidad de las Fuerzas Armadas, la implementación de un SOC, utilizando ITIL V4, específicamente considerando sus componentes y dentro de ésta se llegará hasta el diseño y transición hasta el punto de obtener y construir la solución inicial.</a:t>
            </a:r>
            <a:endParaRPr lang="es-MX" sz="1800" dirty="0">
              <a:effectLst/>
              <a:latin typeface="Times New Roman" panose="02020603050405020304" pitchFamily="18" charset="0"/>
              <a:ea typeface="Times New Roman" panose="02020603050405020304" pitchFamily="18" charset="0"/>
              <a:cs typeface="Calibri Light" panose="020F0302020204030204" pitchFamily="34" charset="0"/>
            </a:endParaRPr>
          </a:p>
          <a:p>
            <a:endParaRPr lang="es-ES" sz="18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6</a:t>
            </a:fld>
            <a:endParaRPr lang="es-ES"/>
          </a:p>
        </p:txBody>
      </p:sp>
    </p:spTree>
    <p:extLst>
      <p:ext uri="{BB962C8B-B14F-4D97-AF65-F5344CB8AC3E}">
        <p14:creationId xmlns:p14="http://schemas.microsoft.com/office/powerpoint/2010/main" val="59672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2800" b="0" i="0" dirty="0">
                <a:solidFill>
                  <a:srgbClr val="000000"/>
                </a:solidFill>
                <a:effectLst/>
                <a:latin typeface="WordVisi_MSFontService"/>
              </a:rPr>
              <a:t>cadena de búsqueda posible para la base digital escogida en este caso </a:t>
            </a:r>
            <a:r>
              <a:rPr lang="es-ES" sz="1800" b="0" i="0" dirty="0">
                <a:solidFill>
                  <a:srgbClr val="000000"/>
                </a:solidFill>
                <a:effectLst/>
                <a:latin typeface="Times New Roman" panose="02020603050405020304" pitchFamily="18" charset="0"/>
              </a:rPr>
              <a:t>IEEE </a:t>
            </a:r>
            <a:r>
              <a:rPr lang="es-ES" sz="1800" b="0" i="0" dirty="0" err="1">
                <a:solidFill>
                  <a:srgbClr val="000000"/>
                </a:solidFill>
                <a:effectLst/>
                <a:latin typeface="Times New Roman" panose="02020603050405020304" pitchFamily="18" charset="0"/>
              </a:rPr>
              <a:t>Xplore</a:t>
            </a:r>
            <a:r>
              <a:rPr lang="es-ES" sz="1800" b="0" i="0" dirty="0">
                <a:solidFill>
                  <a:srgbClr val="000000"/>
                </a:solidFill>
                <a:effectLst/>
                <a:latin typeface="Times New Roman" panose="02020603050405020304" pitchFamily="18" charset="0"/>
              </a:rPr>
              <a:t>, esta cadena nos entrega. </a:t>
            </a:r>
            <a:r>
              <a:rPr lang="en-US" sz="1800" dirty="0">
                <a:effectLst/>
                <a:latin typeface="Arial" panose="020B0604020202020204" pitchFamily="34" charset="0"/>
                <a:ea typeface="Times New Roman" panose="02020603050405020304" pitchFamily="18" charset="0"/>
              </a:rPr>
              <a:t>Cadena de </a:t>
            </a:r>
            <a:r>
              <a:rPr lang="en-US" sz="1800" dirty="0" err="1">
                <a:effectLst/>
                <a:latin typeface="Arial" panose="020B0604020202020204" pitchFamily="34" charset="0"/>
                <a:ea typeface="Times New Roman" panose="02020603050405020304" pitchFamily="18" charset="0"/>
              </a:rPr>
              <a:t>búsqueda</a:t>
            </a:r>
            <a:r>
              <a:rPr lang="en-US" sz="1800" dirty="0">
                <a:effectLst/>
                <a:latin typeface="Arial" panose="020B0604020202020204" pitchFamily="34" charset="0"/>
                <a:ea typeface="Times New Roman" panose="02020603050405020304" pitchFamily="18" charset="0"/>
              </a:rPr>
              <a:t>: security + operations center + early alerts + vulnerability</a:t>
            </a:r>
            <a:endParaRPr lang="es-MX" sz="1800" dirty="0">
              <a:effectLst/>
              <a:latin typeface="Calibri Light" panose="020F0302020204030204" pitchFamily="34" charset="0"/>
              <a:ea typeface="Times New Roman" panose="02020603050405020304" pitchFamily="18" charset="0"/>
            </a:endParaRPr>
          </a:p>
          <a:p>
            <a:r>
              <a:rPr lang="es-ES" sz="1800" b="0" i="0" dirty="0">
                <a:solidFill>
                  <a:srgbClr val="000000"/>
                </a:solidFill>
                <a:effectLst/>
                <a:latin typeface="Times New Roman" panose="02020603050405020304" pitchFamily="18" charset="0"/>
              </a:rPr>
              <a:t> &lt;CLICK&gt; </a:t>
            </a:r>
            <a:r>
              <a:rPr lang="es-EC" sz="1800" b="0" i="0" dirty="0">
                <a:solidFill>
                  <a:srgbClr val="000000"/>
                </a:solidFill>
                <a:effectLst/>
                <a:latin typeface="Times New Roman" panose="02020603050405020304" pitchFamily="18" charset="0"/>
              </a:rPr>
              <a:t>14 estudios candidatos, siendo un número manejable,&lt;CLICK&gt;</a:t>
            </a:r>
            <a:r>
              <a:rPr lang="es-ES" sz="1800" b="0" i="0" dirty="0">
                <a:solidFill>
                  <a:srgbClr val="000000"/>
                </a:solidFill>
                <a:effectLst/>
                <a:latin typeface="Times New Roman" panose="02020603050405020304" pitchFamily="18" charset="0"/>
              </a:rPr>
              <a:t>se eligieron 6 estudios primarios, los cuales constituyen la base para realizar el estudio del estado del arte</a:t>
            </a:r>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7</a:t>
            </a:fld>
            <a:endParaRPr lang="es-ES"/>
          </a:p>
        </p:txBody>
      </p:sp>
    </p:spTree>
    <p:extLst>
      <p:ext uri="{BB962C8B-B14F-4D97-AF65-F5344CB8AC3E}">
        <p14:creationId xmlns:p14="http://schemas.microsoft.com/office/powerpoint/2010/main" val="415328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800" b="0" i="0" dirty="0">
                <a:solidFill>
                  <a:srgbClr val="000000"/>
                </a:solidFill>
                <a:effectLst/>
                <a:latin typeface="Times New Roman" panose="02020603050405020304" pitchFamily="18" charset="0"/>
              </a:rPr>
              <a:t>La conclusión del estado del arte es que existe una gran cantidad  de estudios relevantes con respecto a la ciberseguridad. </a:t>
            </a:r>
          </a:p>
          <a:p>
            <a:r>
              <a:rPr lang="es-ES" sz="1800" b="0" i="0" dirty="0">
                <a:solidFill>
                  <a:srgbClr val="000000"/>
                </a:solidFill>
                <a:effectLst/>
                <a:latin typeface="Times New Roman" panose="02020603050405020304" pitchFamily="18" charset="0"/>
              </a:rPr>
              <a:t>&lt;CLICK&gt;</a:t>
            </a:r>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8</a:t>
            </a:fld>
            <a:endParaRPr lang="es-ES"/>
          </a:p>
        </p:txBody>
      </p:sp>
    </p:spTree>
    <p:extLst>
      <p:ext uri="{BB962C8B-B14F-4D97-AF65-F5344CB8AC3E}">
        <p14:creationId xmlns:p14="http://schemas.microsoft.com/office/powerpoint/2010/main" val="78383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validación del proyecto se la realizará &lt;CLICK&gt; por medio de la puesta en marcha del SOC en base a ITIL 4 &lt;CLICK&gt;&lt;CLICK&gt; PARA LA CREACION DE ITIL  </a:t>
            </a:r>
            <a:endParaRPr lang="es-EC" dirty="0"/>
          </a:p>
        </p:txBody>
      </p:sp>
      <p:sp>
        <p:nvSpPr>
          <p:cNvPr id="4" name="Slide Number Placeholder 3"/>
          <p:cNvSpPr>
            <a:spLocks noGrp="1"/>
          </p:cNvSpPr>
          <p:nvPr>
            <p:ph type="sldNum" sz="quarter" idx="5"/>
          </p:nvPr>
        </p:nvSpPr>
        <p:spPr/>
        <p:txBody>
          <a:bodyPr/>
          <a:lstStyle/>
          <a:p>
            <a:pPr>
              <a:defRPr/>
            </a:pPr>
            <a:fld id="{17E3B1B6-01E7-F64F-8823-887D4F024EA3}" type="slidenum">
              <a:rPr lang="es-ES" smtClean="0"/>
              <a:pPr>
                <a:defRPr/>
              </a:pPr>
              <a:t>9</a:t>
            </a:fld>
            <a:endParaRPr lang="es-ES"/>
          </a:p>
        </p:txBody>
      </p:sp>
    </p:spTree>
    <p:extLst>
      <p:ext uri="{BB962C8B-B14F-4D97-AF65-F5344CB8AC3E}">
        <p14:creationId xmlns:p14="http://schemas.microsoft.com/office/powerpoint/2010/main" val="203233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Y"/>
          </a:p>
        </p:txBody>
      </p:sp>
      <p:sp>
        <p:nvSpPr>
          <p:cNvPr id="4" name="3 Marcador de fecha"/>
          <p:cNvSpPr>
            <a:spLocks noGrp="1"/>
          </p:cNvSpPr>
          <p:nvPr>
            <p:ph type="dt" sz="half" idx="10"/>
          </p:nvPr>
        </p:nvSpPr>
        <p:spPr/>
        <p:txBody>
          <a:bodyPr/>
          <a:lstStyle>
            <a:lvl1pPr>
              <a:defRPr/>
            </a:lvl1pPr>
          </a:lstStyle>
          <a:p>
            <a:pPr>
              <a:defRPr/>
            </a:pPr>
            <a:fld id="{A74C4D4E-E885-3342-981E-5C89743A4ABD}" type="datetime1">
              <a:rPr lang="es-UY"/>
              <a:pPr>
                <a:defRPr/>
              </a:pPr>
              <a:t>17/2/2022</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87394A31-EB05-6744-ACD2-7DFC0CB7EE88}" type="slidenum">
              <a:rPr lang="es-UY"/>
              <a:pPr>
                <a:defRPr/>
              </a:pPr>
              <a:t>‹Nº›</a:t>
            </a:fld>
            <a:endParaRPr lang="es-UY"/>
          </a:p>
        </p:txBody>
      </p:sp>
    </p:spTree>
    <p:extLst>
      <p:ext uri="{BB962C8B-B14F-4D97-AF65-F5344CB8AC3E}">
        <p14:creationId xmlns:p14="http://schemas.microsoft.com/office/powerpoint/2010/main" val="22985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lvl1pPr>
              <a:defRPr/>
            </a:lvl1pPr>
          </a:lstStyle>
          <a:p>
            <a:pPr>
              <a:defRPr/>
            </a:pPr>
            <a:fld id="{A25EB2CB-ECA4-FC4D-8CE2-B4B1D6596F27}" type="datetime1">
              <a:rPr lang="es-UY"/>
              <a:pPr>
                <a:defRPr/>
              </a:pPr>
              <a:t>17/2/2022</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015BA83E-B8A0-E642-9308-3F750035431F}" type="slidenum">
              <a:rPr lang="es-UY"/>
              <a:pPr>
                <a:defRPr/>
              </a:pPr>
              <a:t>‹Nº›</a:t>
            </a:fld>
            <a:endParaRPr lang="es-UY"/>
          </a:p>
        </p:txBody>
      </p:sp>
    </p:spTree>
    <p:extLst>
      <p:ext uri="{BB962C8B-B14F-4D97-AF65-F5344CB8AC3E}">
        <p14:creationId xmlns:p14="http://schemas.microsoft.com/office/powerpoint/2010/main" val="115211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lvl1pPr>
              <a:defRPr/>
            </a:lvl1pPr>
          </a:lstStyle>
          <a:p>
            <a:pPr>
              <a:defRPr/>
            </a:pPr>
            <a:fld id="{D2EA14D4-7A7B-DA42-B62F-6999B5FEC767}" type="datetime1">
              <a:rPr lang="es-UY"/>
              <a:pPr>
                <a:defRPr/>
              </a:pPr>
              <a:t>17/2/2022</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E9DE6459-FD99-4E4F-8DEF-DA319767C34D}" type="slidenum">
              <a:rPr lang="es-UY"/>
              <a:pPr>
                <a:defRPr/>
              </a:pPr>
              <a:t>‹Nº›</a:t>
            </a:fld>
            <a:endParaRPr lang="es-UY"/>
          </a:p>
        </p:txBody>
      </p:sp>
    </p:spTree>
    <p:extLst>
      <p:ext uri="{BB962C8B-B14F-4D97-AF65-F5344CB8AC3E}">
        <p14:creationId xmlns:p14="http://schemas.microsoft.com/office/powerpoint/2010/main" val="147134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74639"/>
            <a:ext cx="7200800" cy="634082"/>
          </a:xfrm>
        </p:spPr>
        <p:txBody>
          <a:bodyPr/>
          <a:lstStyle>
            <a:lvl1pPr algn="r">
              <a:defRPr sz="3600"/>
            </a:lvl1pPr>
          </a:lstStyle>
          <a:p>
            <a:r>
              <a:rPr lang="es-ES"/>
              <a:t>Haga clic para modificar el estilo de título del patrón</a:t>
            </a:r>
            <a:endParaRPr lang="es-UY"/>
          </a:p>
        </p:txBody>
      </p:sp>
      <p:sp>
        <p:nvSpPr>
          <p:cNvPr id="3" name="2 Marcador de contenido"/>
          <p:cNvSpPr>
            <a:spLocks noGrp="1"/>
          </p:cNvSpPr>
          <p:nvPr>
            <p:ph idx="1"/>
          </p:nvPr>
        </p:nvSpPr>
        <p:spPr>
          <a:xfrm>
            <a:off x="457200" y="1628801"/>
            <a:ext cx="8229600" cy="44973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9" name="2 Subtítulo"/>
          <p:cNvSpPr>
            <a:spLocks noGrp="1"/>
          </p:cNvSpPr>
          <p:nvPr>
            <p:ph type="subTitle" idx="13"/>
          </p:nvPr>
        </p:nvSpPr>
        <p:spPr>
          <a:xfrm>
            <a:off x="2051720" y="836712"/>
            <a:ext cx="6624736" cy="36004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Y"/>
          </a:p>
        </p:txBody>
      </p:sp>
      <p:sp>
        <p:nvSpPr>
          <p:cNvPr id="6" name="5 Marcador de número de diapositiva"/>
          <p:cNvSpPr>
            <a:spLocks noGrp="1"/>
          </p:cNvSpPr>
          <p:nvPr>
            <p:ph type="sldNum" sz="quarter" idx="14"/>
          </p:nvPr>
        </p:nvSpPr>
        <p:spPr>
          <a:xfrm>
            <a:off x="4283968" y="6309320"/>
            <a:ext cx="586359" cy="365125"/>
          </a:xfrm>
        </p:spPr>
        <p:txBody>
          <a:bodyPr/>
          <a:lstStyle>
            <a:lvl1pPr algn="ctr">
              <a:defRPr sz="1400" b="1"/>
            </a:lvl1pPr>
          </a:lstStyle>
          <a:p>
            <a:pPr>
              <a:defRPr/>
            </a:pPr>
            <a:fld id="{FB6D9483-23E8-7C44-9801-4D8C43E70828}" type="slidenum">
              <a:rPr lang="es-UY" smtClean="0"/>
              <a:pPr>
                <a:defRPr/>
              </a:pPr>
              <a:t>‹Nº›</a:t>
            </a:fld>
            <a:endParaRPr lang="es-UY"/>
          </a:p>
        </p:txBody>
      </p:sp>
      <p:pic>
        <p:nvPicPr>
          <p:cNvPr id="7" name="Imagen 6" descr="logo_ESPE_2.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9512" y="332656"/>
            <a:ext cx="1152128" cy="1041818"/>
          </a:xfrm>
          <a:prstGeom prst="rect">
            <a:avLst/>
          </a:prstGeom>
        </p:spPr>
      </p:pic>
      <p:pic>
        <p:nvPicPr>
          <p:cNvPr id="4" name="Imagen 3" descr="Logo-GrIMPSOFT-2.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80312" y="6021288"/>
            <a:ext cx="1660727" cy="720080"/>
          </a:xfrm>
          <a:prstGeom prst="rect">
            <a:avLst/>
          </a:prstGeom>
        </p:spPr>
      </p:pic>
      <p:pic>
        <p:nvPicPr>
          <p:cNvPr id="8" name="Imagen 2"/>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251520" y="5892428"/>
            <a:ext cx="1080120" cy="979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82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B6867C39-F633-CC48-A78A-03BB748DC144}" type="datetime1">
              <a:rPr lang="es-UY"/>
              <a:pPr>
                <a:defRPr/>
              </a:pPr>
              <a:t>17/2/2022</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0DA8EB3B-5788-4C45-9E1B-29486640589C}" type="slidenum">
              <a:rPr lang="es-UY"/>
              <a:pPr>
                <a:defRPr/>
              </a:pPr>
              <a:t>‹Nº›</a:t>
            </a:fld>
            <a:endParaRPr lang="es-UY"/>
          </a:p>
        </p:txBody>
      </p:sp>
    </p:spTree>
    <p:extLst>
      <p:ext uri="{BB962C8B-B14F-4D97-AF65-F5344CB8AC3E}">
        <p14:creationId xmlns:p14="http://schemas.microsoft.com/office/powerpoint/2010/main" val="187936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3 Marcador de fecha"/>
          <p:cNvSpPr>
            <a:spLocks noGrp="1"/>
          </p:cNvSpPr>
          <p:nvPr>
            <p:ph type="dt" sz="half" idx="10"/>
          </p:nvPr>
        </p:nvSpPr>
        <p:spPr/>
        <p:txBody>
          <a:bodyPr/>
          <a:lstStyle>
            <a:lvl1pPr>
              <a:defRPr/>
            </a:lvl1pPr>
          </a:lstStyle>
          <a:p>
            <a:pPr>
              <a:defRPr/>
            </a:pPr>
            <a:fld id="{8ADFB23F-97EA-BB42-A590-AD8A84459438}" type="datetime1">
              <a:rPr lang="es-UY"/>
              <a:pPr>
                <a:defRPr/>
              </a:pPr>
              <a:t>17/2/2022</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608AB2A9-F693-4141-B1DF-7112371DD857}" type="slidenum">
              <a:rPr lang="es-UY"/>
              <a:pPr>
                <a:defRPr/>
              </a:pPr>
              <a:t>‹Nº›</a:t>
            </a:fld>
            <a:endParaRPr lang="es-UY"/>
          </a:p>
        </p:txBody>
      </p:sp>
    </p:spTree>
    <p:extLst>
      <p:ext uri="{BB962C8B-B14F-4D97-AF65-F5344CB8AC3E}">
        <p14:creationId xmlns:p14="http://schemas.microsoft.com/office/powerpoint/2010/main" val="390783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3 Marcador de fecha"/>
          <p:cNvSpPr>
            <a:spLocks noGrp="1"/>
          </p:cNvSpPr>
          <p:nvPr>
            <p:ph type="dt" sz="half" idx="10"/>
          </p:nvPr>
        </p:nvSpPr>
        <p:spPr/>
        <p:txBody>
          <a:bodyPr/>
          <a:lstStyle>
            <a:lvl1pPr>
              <a:defRPr/>
            </a:lvl1pPr>
          </a:lstStyle>
          <a:p>
            <a:pPr>
              <a:defRPr/>
            </a:pPr>
            <a:fld id="{59FE8F95-5358-9C4D-B269-ABFE6E14947A}" type="datetime1">
              <a:rPr lang="es-UY"/>
              <a:pPr>
                <a:defRPr/>
              </a:pPr>
              <a:t>17/2/2022</a:t>
            </a:fld>
            <a:endParaRPr lang="es-UY"/>
          </a:p>
        </p:txBody>
      </p:sp>
      <p:sp>
        <p:nvSpPr>
          <p:cNvPr id="8" name="4 Marcador de pie de página"/>
          <p:cNvSpPr>
            <a:spLocks noGrp="1"/>
          </p:cNvSpPr>
          <p:nvPr>
            <p:ph type="ftr" sz="quarter" idx="11"/>
          </p:nvPr>
        </p:nvSpPr>
        <p:spPr/>
        <p:txBody>
          <a:bodyPr/>
          <a:lstStyle>
            <a:lvl1pPr>
              <a:defRPr/>
            </a:lvl1pPr>
          </a:lstStyle>
          <a:p>
            <a:pPr>
              <a:defRPr/>
            </a:pPr>
            <a:endParaRPr lang="es-UY"/>
          </a:p>
        </p:txBody>
      </p:sp>
      <p:sp>
        <p:nvSpPr>
          <p:cNvPr id="9" name="5 Marcador de número de diapositiva"/>
          <p:cNvSpPr>
            <a:spLocks noGrp="1"/>
          </p:cNvSpPr>
          <p:nvPr>
            <p:ph type="sldNum" sz="quarter" idx="12"/>
          </p:nvPr>
        </p:nvSpPr>
        <p:spPr/>
        <p:txBody>
          <a:bodyPr/>
          <a:lstStyle>
            <a:lvl1pPr>
              <a:defRPr/>
            </a:lvl1pPr>
          </a:lstStyle>
          <a:p>
            <a:pPr>
              <a:defRPr/>
            </a:pPr>
            <a:fld id="{046180D7-26E7-DD42-9893-8EACDD24DED2}" type="slidenum">
              <a:rPr lang="es-UY"/>
              <a:pPr>
                <a:defRPr/>
              </a:pPr>
              <a:t>‹Nº›</a:t>
            </a:fld>
            <a:endParaRPr lang="es-UY"/>
          </a:p>
        </p:txBody>
      </p:sp>
    </p:spTree>
    <p:extLst>
      <p:ext uri="{BB962C8B-B14F-4D97-AF65-F5344CB8AC3E}">
        <p14:creationId xmlns:p14="http://schemas.microsoft.com/office/powerpoint/2010/main" val="394485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3 Marcador de fecha"/>
          <p:cNvSpPr>
            <a:spLocks noGrp="1"/>
          </p:cNvSpPr>
          <p:nvPr>
            <p:ph type="dt" sz="half" idx="10"/>
          </p:nvPr>
        </p:nvSpPr>
        <p:spPr/>
        <p:txBody>
          <a:bodyPr/>
          <a:lstStyle>
            <a:lvl1pPr>
              <a:defRPr/>
            </a:lvl1pPr>
          </a:lstStyle>
          <a:p>
            <a:pPr>
              <a:defRPr/>
            </a:pPr>
            <a:fld id="{2F113354-9CA8-0946-A1E1-16C7BC8CB259}" type="datetime1">
              <a:rPr lang="es-UY"/>
              <a:pPr>
                <a:defRPr/>
              </a:pPr>
              <a:t>17/2/2022</a:t>
            </a:fld>
            <a:endParaRPr lang="es-UY"/>
          </a:p>
        </p:txBody>
      </p:sp>
      <p:sp>
        <p:nvSpPr>
          <p:cNvPr id="4" name="4 Marcador de pie de página"/>
          <p:cNvSpPr>
            <a:spLocks noGrp="1"/>
          </p:cNvSpPr>
          <p:nvPr>
            <p:ph type="ftr" sz="quarter" idx="11"/>
          </p:nvPr>
        </p:nvSpPr>
        <p:spPr/>
        <p:txBody>
          <a:bodyPr/>
          <a:lstStyle>
            <a:lvl1pPr>
              <a:defRPr/>
            </a:lvl1pPr>
          </a:lstStyle>
          <a:p>
            <a:pPr>
              <a:defRPr/>
            </a:pPr>
            <a:endParaRPr lang="es-UY"/>
          </a:p>
        </p:txBody>
      </p:sp>
      <p:sp>
        <p:nvSpPr>
          <p:cNvPr id="5" name="5 Marcador de número de diapositiva"/>
          <p:cNvSpPr>
            <a:spLocks noGrp="1"/>
          </p:cNvSpPr>
          <p:nvPr>
            <p:ph type="sldNum" sz="quarter" idx="12"/>
          </p:nvPr>
        </p:nvSpPr>
        <p:spPr/>
        <p:txBody>
          <a:bodyPr/>
          <a:lstStyle>
            <a:lvl1pPr>
              <a:defRPr/>
            </a:lvl1pPr>
          </a:lstStyle>
          <a:p>
            <a:pPr>
              <a:defRPr/>
            </a:pPr>
            <a:fld id="{ABCB1224-8D32-594D-909F-20628313961D}" type="slidenum">
              <a:rPr lang="es-UY"/>
              <a:pPr>
                <a:defRPr/>
              </a:pPr>
              <a:t>‹Nº›</a:t>
            </a:fld>
            <a:endParaRPr lang="es-UY"/>
          </a:p>
        </p:txBody>
      </p:sp>
    </p:spTree>
    <p:extLst>
      <p:ext uri="{BB962C8B-B14F-4D97-AF65-F5344CB8AC3E}">
        <p14:creationId xmlns:p14="http://schemas.microsoft.com/office/powerpoint/2010/main" val="293983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81153AF6-D7F2-A647-B178-6BE5226A6705}" type="datetime1">
              <a:rPr lang="es-UY"/>
              <a:pPr>
                <a:defRPr/>
              </a:pPr>
              <a:t>17/2/2022</a:t>
            </a:fld>
            <a:endParaRPr lang="es-UY"/>
          </a:p>
        </p:txBody>
      </p:sp>
      <p:sp>
        <p:nvSpPr>
          <p:cNvPr id="3" name="4 Marcador de pie de página"/>
          <p:cNvSpPr>
            <a:spLocks noGrp="1"/>
          </p:cNvSpPr>
          <p:nvPr>
            <p:ph type="ftr" sz="quarter" idx="11"/>
          </p:nvPr>
        </p:nvSpPr>
        <p:spPr/>
        <p:txBody>
          <a:bodyPr/>
          <a:lstStyle>
            <a:lvl1pPr>
              <a:defRPr/>
            </a:lvl1pPr>
          </a:lstStyle>
          <a:p>
            <a:pPr>
              <a:defRPr/>
            </a:pPr>
            <a:endParaRPr lang="es-UY"/>
          </a:p>
        </p:txBody>
      </p:sp>
      <p:sp>
        <p:nvSpPr>
          <p:cNvPr id="4" name="5 Marcador de número de diapositiva"/>
          <p:cNvSpPr>
            <a:spLocks noGrp="1"/>
          </p:cNvSpPr>
          <p:nvPr>
            <p:ph type="sldNum" sz="quarter" idx="12"/>
          </p:nvPr>
        </p:nvSpPr>
        <p:spPr/>
        <p:txBody>
          <a:bodyPr/>
          <a:lstStyle>
            <a:lvl1pPr>
              <a:defRPr/>
            </a:lvl1pPr>
          </a:lstStyle>
          <a:p>
            <a:pPr>
              <a:defRPr/>
            </a:pPr>
            <a:fld id="{E4195D73-390E-D346-B46B-DF2BB8DA0C76}" type="slidenum">
              <a:rPr lang="es-UY"/>
              <a:pPr>
                <a:defRPr/>
              </a:pPr>
              <a:t>‹Nº›</a:t>
            </a:fld>
            <a:endParaRPr lang="es-UY"/>
          </a:p>
        </p:txBody>
      </p:sp>
    </p:spTree>
    <p:extLst>
      <p:ext uri="{BB962C8B-B14F-4D97-AF65-F5344CB8AC3E}">
        <p14:creationId xmlns:p14="http://schemas.microsoft.com/office/powerpoint/2010/main" val="197450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0AE78B6-A000-5B40-8F7C-792C88BB7851}" type="datetime1">
              <a:rPr lang="es-UY"/>
              <a:pPr>
                <a:defRPr/>
              </a:pPr>
              <a:t>17/2/2022</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A2E3047C-C345-E94A-AE93-B967D4563D96}" type="slidenum">
              <a:rPr lang="es-UY"/>
              <a:pPr>
                <a:defRPr/>
              </a:pPr>
              <a:t>‹Nº›</a:t>
            </a:fld>
            <a:endParaRPr lang="es-UY"/>
          </a:p>
        </p:txBody>
      </p:sp>
    </p:spTree>
    <p:extLst>
      <p:ext uri="{BB962C8B-B14F-4D97-AF65-F5344CB8AC3E}">
        <p14:creationId xmlns:p14="http://schemas.microsoft.com/office/powerpoint/2010/main" val="14812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1770DB8-0C5E-3A43-B2EF-16D48D1E25DC}" type="datetime1">
              <a:rPr lang="es-UY"/>
              <a:pPr>
                <a:defRPr/>
              </a:pPr>
              <a:t>17/2/2022</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09A5EC9D-002F-E643-BBB6-1D7111419662}" type="slidenum">
              <a:rPr lang="es-UY"/>
              <a:pPr>
                <a:defRPr/>
              </a:pPr>
              <a:t>‹Nº›</a:t>
            </a:fld>
            <a:endParaRPr lang="es-UY"/>
          </a:p>
        </p:txBody>
      </p:sp>
    </p:spTree>
    <p:extLst>
      <p:ext uri="{BB962C8B-B14F-4D97-AF65-F5344CB8AC3E}">
        <p14:creationId xmlns:p14="http://schemas.microsoft.com/office/powerpoint/2010/main" val="107040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UY"/>
          </a:p>
        </p:txBody>
      </p:sp>
      <p:sp>
        <p:nvSpPr>
          <p:cNvPr id="1027" name="2 Marcador de texto"/>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D82637AB-3CA6-AB48-B0D6-A8212463AB24}" type="datetime1">
              <a:rPr lang="es-UY"/>
              <a:pPr>
                <a:defRPr/>
              </a:pPr>
              <a:t>17/2/2022</a:t>
            </a:fld>
            <a:endParaRPr lang="es-UY"/>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UY"/>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0E3DD157-C729-3D4F-A64D-F7E0D75357D5}" type="slidenum">
              <a:rPr lang="es-UY"/>
              <a:pPr>
                <a:defRPr/>
              </a:pPr>
              <a:t>‹Nº›</a:t>
            </a:fld>
            <a:endParaRPr lang="es-UY"/>
          </a:p>
        </p:txBody>
      </p:sp>
    </p:spTree>
  </p:cSld>
  <p:clrMap bg1="lt1" tx1="dk1" bg2="lt2" tx2="dk2" accent1="accent1" accent2="accent2" accent3="accent3" accent4="accent4" accent5="accent5" accent6="accent6" hlink="hlink" folHlink="folHlink"/>
  <p:sldLayoutIdLst>
    <p:sldLayoutId id="2147484897" r:id="rId1"/>
    <p:sldLayoutId id="214748490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hf hdr="0" ftr="0" dt="0"/>
  <p:txStyles>
    <p:titleStyle>
      <a:lvl1pPr algn="ctr"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6.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14.gif"/><Relationship Id="rId4" Type="http://schemas.openxmlformats.org/officeDocument/2006/relationships/diagramLayout" Target="../diagrams/layout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1.xml"/><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10" Type="http://schemas.openxmlformats.org/officeDocument/2006/relationships/image" Target="../media/image13.gif"/><Relationship Id="rId4" Type="http://schemas.openxmlformats.org/officeDocument/2006/relationships/image" Target="../media/image14.gif"/><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6.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gi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4.gif"/><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Título"/>
          <p:cNvSpPr>
            <a:spLocks noGrp="1"/>
          </p:cNvSpPr>
          <p:nvPr>
            <p:ph type="ctrTitle"/>
          </p:nvPr>
        </p:nvSpPr>
        <p:spPr>
          <a:xfrm>
            <a:off x="2383" y="2794874"/>
            <a:ext cx="9141617" cy="1898278"/>
          </a:xfrm>
        </p:spPr>
        <p:txBody>
          <a:bodyPr/>
          <a:lstStyle/>
          <a:p>
            <a:pPr eaLnBrk="1" hangingPunct="1"/>
            <a:br>
              <a:rPr lang="en-GB" sz="3200" b="1" dirty="0">
                <a:latin typeface="Calibri" charset="0"/>
              </a:rPr>
            </a:br>
            <a:r>
              <a:rPr lang="en-GB" sz="2400" b="1" dirty="0">
                <a:latin typeface="Calibri" charset="0"/>
              </a:rPr>
              <a:t>“</a:t>
            </a:r>
            <a:r>
              <a:rPr lang="es-MX" sz="2400" b="1" i="1" dirty="0">
                <a:latin typeface="Calibri" charset="0"/>
              </a:rPr>
              <a:t>DISEÑO Y TRANSICIÓN INICIAL DE UN CENTRO DE OPERACIONES DE SEGURIDAD (SOC) EN LA UNIDAD DE TECNOLOGÍAS DE LA INFORMACIÓN DE LA UNIVERSIDAD DE LAS FUERZAS ARMADAS ESPE, BASADO EN ITIL</a:t>
            </a:r>
            <a:r>
              <a:rPr lang="es-ES" sz="2400" b="1" i="1" dirty="0">
                <a:latin typeface="Calibri" charset="0"/>
              </a:rPr>
              <a:t>.”</a:t>
            </a:r>
            <a:br>
              <a:rPr lang="en-GB" sz="3200" b="1" dirty="0">
                <a:latin typeface="Calibri" charset="0"/>
              </a:rPr>
            </a:br>
            <a:endParaRPr lang="en-GB" sz="3200" b="1" dirty="0">
              <a:latin typeface="Calibri" charset="0"/>
            </a:endParaRPr>
          </a:p>
        </p:txBody>
      </p:sp>
      <p:sp>
        <p:nvSpPr>
          <p:cNvPr id="15362" name="2 Subtítulo"/>
          <p:cNvSpPr>
            <a:spLocks noGrp="1"/>
          </p:cNvSpPr>
          <p:nvPr>
            <p:ph type="subTitle" idx="1"/>
          </p:nvPr>
        </p:nvSpPr>
        <p:spPr>
          <a:xfrm>
            <a:off x="1041946" y="4499050"/>
            <a:ext cx="7345363" cy="1080889"/>
          </a:xfrm>
        </p:spPr>
        <p:txBody>
          <a:bodyPr/>
          <a:lstStyle/>
          <a:p>
            <a:pPr eaLnBrk="1" hangingPunct="1"/>
            <a:r>
              <a:rPr lang="es-ES" sz="1600" dirty="0">
                <a:solidFill>
                  <a:schemeClr val="tx1"/>
                </a:solidFill>
                <a:latin typeface="Calibri" charset="0"/>
              </a:rPr>
              <a:t> </a:t>
            </a:r>
            <a:r>
              <a:rPr lang="es-ES" sz="1800" b="1" dirty="0">
                <a:solidFill>
                  <a:schemeClr val="tx1"/>
                </a:solidFill>
                <a:latin typeface="Calibri" charset="0"/>
              </a:rPr>
              <a:t>Estudiante:</a:t>
            </a:r>
          </a:p>
          <a:p>
            <a:pPr eaLnBrk="1" hangingPunct="1"/>
            <a:r>
              <a:rPr lang="es-ES" sz="2400" b="1" i="1" dirty="0">
                <a:solidFill>
                  <a:schemeClr val="tx1"/>
                </a:solidFill>
                <a:latin typeface="Calibri" charset="0"/>
              </a:rPr>
              <a:t>Capt. Angos Cosios Maria Jose</a:t>
            </a:r>
          </a:p>
          <a:p>
            <a:pPr eaLnBrk="1" hangingPunct="1"/>
            <a:r>
              <a:rPr lang="es-ES" sz="1800" b="1" i="1" dirty="0">
                <a:solidFill>
                  <a:schemeClr val="tx1"/>
                </a:solidFill>
                <a:latin typeface="Calibri" charset="0"/>
              </a:rPr>
              <a:t>Tutor:</a:t>
            </a:r>
          </a:p>
          <a:p>
            <a:pPr marL="457200" algn="ctr">
              <a:lnSpc>
                <a:spcPct val="106000"/>
              </a:lnSpc>
              <a:spcAft>
                <a:spcPts val="775"/>
              </a:spcAft>
              <a:tabLst>
                <a:tab pos="180340" algn="l"/>
              </a:tabLst>
            </a:pPr>
            <a:r>
              <a:rPr lang="es-MX" sz="2400" b="1" i="1" dirty="0">
                <a:solidFill>
                  <a:schemeClr val="tx1"/>
                </a:solidFill>
                <a:latin typeface="Calibri" charset="0"/>
              </a:rPr>
              <a:t>Ing. Ron Egas Mario Bernabé</a:t>
            </a:r>
          </a:p>
        </p:txBody>
      </p:sp>
      <p:pic>
        <p:nvPicPr>
          <p:cNvPr id="8" name="Imagen 1" descr="LOGO-PRINCIPAL5.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863" y="6021288"/>
            <a:ext cx="2808000" cy="725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large tree in a city&#10;&#10;Description automatically generated">
            <a:extLst>
              <a:ext uri="{FF2B5EF4-FFF2-40B4-BE49-F238E27FC236}">
                <a16:creationId xmlns:a16="http://schemas.microsoft.com/office/drawing/2014/main" id="{76B9CD70-68B3-1F4A-972D-09EEFD075B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82" y="0"/>
            <a:ext cx="9144000" cy="2759051"/>
          </a:xfrm>
          <a:prstGeom prst="rect">
            <a:avLst/>
          </a:prstGeom>
        </p:spPr>
      </p:pic>
      <p:grpSp>
        <p:nvGrpSpPr>
          <p:cNvPr id="6" name="Group 5">
            <a:extLst>
              <a:ext uri="{FF2B5EF4-FFF2-40B4-BE49-F238E27FC236}">
                <a16:creationId xmlns:a16="http://schemas.microsoft.com/office/drawing/2014/main" id="{6FA24CE5-4F27-4254-AA32-03A404784D2A}"/>
              </a:ext>
            </a:extLst>
          </p:cNvPr>
          <p:cNvGrpSpPr/>
          <p:nvPr/>
        </p:nvGrpSpPr>
        <p:grpSpPr>
          <a:xfrm>
            <a:off x="7254818" y="4813168"/>
            <a:ext cx="2016224" cy="2927339"/>
            <a:chOff x="7254818" y="4813168"/>
            <a:chExt cx="2016224" cy="2927339"/>
          </a:xfrm>
        </p:grpSpPr>
        <p:sp>
          <p:nvSpPr>
            <p:cNvPr id="7" name="Oval 6">
              <a:extLst>
                <a:ext uri="{FF2B5EF4-FFF2-40B4-BE49-F238E27FC236}">
                  <a16:creationId xmlns:a16="http://schemas.microsoft.com/office/drawing/2014/main" id="{ABF3B723-13E9-42A9-ACC4-18B9395D4935}"/>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Oval 8">
              <a:extLst>
                <a:ext uri="{FF2B5EF4-FFF2-40B4-BE49-F238E27FC236}">
                  <a16:creationId xmlns:a16="http://schemas.microsoft.com/office/drawing/2014/main" id="{D2B957A3-5DC9-4B48-979F-F0E963F35FD4}"/>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Oval 9">
              <a:extLst>
                <a:ext uri="{FF2B5EF4-FFF2-40B4-BE49-F238E27FC236}">
                  <a16:creationId xmlns:a16="http://schemas.microsoft.com/office/drawing/2014/main" id="{D35F17E8-A36F-46A6-9AC9-3AA110F1401C}"/>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Oval 10">
              <a:extLst>
                <a:ext uri="{FF2B5EF4-FFF2-40B4-BE49-F238E27FC236}">
                  <a16:creationId xmlns:a16="http://schemas.microsoft.com/office/drawing/2014/main" id="{E0BB7FEC-E85B-43D1-B8C2-87AEC15CCBCC}"/>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12" name="Imagen 11">
            <a:extLst>
              <a:ext uri="{FF2B5EF4-FFF2-40B4-BE49-F238E27FC236}">
                <a16:creationId xmlns:a16="http://schemas.microsoft.com/office/drawing/2014/main" id="{5326D820-3680-456E-A810-846AE0E57761}"/>
              </a:ext>
            </a:extLst>
          </p:cNvPr>
          <p:cNvPicPr>
            <a:picLocks noChangeAspect="1"/>
          </p:cNvPicPr>
          <p:nvPr/>
        </p:nvPicPr>
        <p:blipFill rotWithShape="1">
          <a:blip r:embed="rId5"/>
          <a:srcRect r="6026" b="2752"/>
          <a:stretch/>
        </p:blipFill>
        <p:spPr>
          <a:xfrm>
            <a:off x="7396479" y="48078"/>
            <a:ext cx="1732902" cy="1499137"/>
          </a:xfrm>
          <a:prstGeom prst="rect">
            <a:avLst/>
          </a:prstGeom>
        </p:spPr>
      </p:pic>
    </p:spTree>
  </p:cSld>
  <p:clrMapOvr>
    <a:masterClrMapping/>
  </p:clrMapOvr>
  <p:transition advTm="1099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1921514" cy="634082"/>
          </a:xfrm>
        </p:spPr>
        <p:txBody>
          <a:bodyPr/>
          <a:lstStyle/>
          <a:p>
            <a:r>
              <a:rPr lang="en-US" err="1"/>
              <a:t>Alcance</a:t>
            </a:r>
            <a:endParaRPr lang="en-US"/>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10</a:t>
            </a:fld>
            <a:endParaRPr lang="es-UY" sz="1600">
              <a:solidFill>
                <a:schemeClr val="tx1"/>
              </a:solidFill>
            </a:endParaRPr>
          </a:p>
        </p:txBody>
      </p:sp>
      <p:grpSp>
        <p:nvGrpSpPr>
          <p:cNvPr id="26" name="Group 25">
            <a:extLst>
              <a:ext uri="{FF2B5EF4-FFF2-40B4-BE49-F238E27FC236}">
                <a16:creationId xmlns:a16="http://schemas.microsoft.com/office/drawing/2014/main" id="{6DC200F6-55EF-449D-93B4-0CB7EF17F4D2}"/>
              </a:ext>
            </a:extLst>
          </p:cNvPr>
          <p:cNvGrpSpPr/>
          <p:nvPr/>
        </p:nvGrpSpPr>
        <p:grpSpPr>
          <a:xfrm>
            <a:off x="0" y="0"/>
            <a:ext cx="1621382" cy="5877272"/>
            <a:chOff x="0" y="0"/>
            <a:chExt cx="1621382" cy="5877272"/>
          </a:xfrm>
        </p:grpSpPr>
        <p:sp>
          <p:nvSpPr>
            <p:cNvPr id="27" name="Rectangle 26">
              <a:extLst>
                <a:ext uri="{FF2B5EF4-FFF2-40B4-BE49-F238E27FC236}">
                  <a16:creationId xmlns:a16="http://schemas.microsoft.com/office/drawing/2014/main" id="{3C6B2F9A-E772-46EE-8519-FC14520702F3}"/>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Picture 4" descr="Resultado de imagen de espe">
              <a:extLst>
                <a:ext uri="{FF2B5EF4-FFF2-40B4-BE49-F238E27FC236}">
                  <a16:creationId xmlns:a16="http://schemas.microsoft.com/office/drawing/2014/main" id="{F3157A31-BD76-48C1-B28B-5414DED446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B10C5E-D929-4786-853E-112E65DA817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u="sng" dirty="0">
                  <a:solidFill>
                    <a:srgbClr val="FFFF00"/>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grpSp>
        <p:nvGrpSpPr>
          <p:cNvPr id="53" name="Group 17">
            <a:extLst>
              <a:ext uri="{FF2B5EF4-FFF2-40B4-BE49-F238E27FC236}">
                <a16:creationId xmlns:a16="http://schemas.microsoft.com/office/drawing/2014/main" id="{C6F45872-1C1C-47E6-ADA7-F5FBB162BDC6}"/>
              </a:ext>
            </a:extLst>
          </p:cNvPr>
          <p:cNvGrpSpPr/>
          <p:nvPr/>
        </p:nvGrpSpPr>
        <p:grpSpPr>
          <a:xfrm>
            <a:off x="7254818" y="4813168"/>
            <a:ext cx="2016224" cy="2927339"/>
            <a:chOff x="7254818" y="4813168"/>
            <a:chExt cx="2016224" cy="2927339"/>
          </a:xfrm>
        </p:grpSpPr>
        <p:sp>
          <p:nvSpPr>
            <p:cNvPr id="54" name="Oval 18">
              <a:extLst>
                <a:ext uri="{FF2B5EF4-FFF2-40B4-BE49-F238E27FC236}">
                  <a16:creationId xmlns:a16="http://schemas.microsoft.com/office/drawing/2014/main" id="{38D07736-92D0-4339-8E9A-1FA58830B1D3}"/>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Oval 19">
              <a:extLst>
                <a:ext uri="{FF2B5EF4-FFF2-40B4-BE49-F238E27FC236}">
                  <a16:creationId xmlns:a16="http://schemas.microsoft.com/office/drawing/2014/main" id="{8CD0845B-9D50-4063-B0A0-62269780F5E7}"/>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Oval 20">
              <a:extLst>
                <a:ext uri="{FF2B5EF4-FFF2-40B4-BE49-F238E27FC236}">
                  <a16:creationId xmlns:a16="http://schemas.microsoft.com/office/drawing/2014/main" id="{9514CC1E-CC8E-40DD-B722-5E8C634A0FDC}"/>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Oval 21">
              <a:extLst>
                <a:ext uri="{FF2B5EF4-FFF2-40B4-BE49-F238E27FC236}">
                  <a16:creationId xmlns:a16="http://schemas.microsoft.com/office/drawing/2014/main" id="{476BB565-2F9E-4A9D-8037-22B8464AB741}"/>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31" name="Imagen 30">
            <a:extLst>
              <a:ext uri="{FF2B5EF4-FFF2-40B4-BE49-F238E27FC236}">
                <a16:creationId xmlns:a16="http://schemas.microsoft.com/office/drawing/2014/main" id="{87AC10FB-855D-4449-A0B8-135451CEA2C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5960" y="3037360"/>
            <a:ext cx="579553" cy="409217"/>
          </a:xfrm>
          <a:prstGeom prst="rect">
            <a:avLst/>
          </a:prstGeom>
        </p:spPr>
      </p:pic>
      <p:pic>
        <p:nvPicPr>
          <p:cNvPr id="4" name="Imagen 3">
            <a:extLst>
              <a:ext uri="{FF2B5EF4-FFF2-40B4-BE49-F238E27FC236}">
                <a16:creationId xmlns:a16="http://schemas.microsoft.com/office/drawing/2014/main" id="{A8895657-69AA-4D58-A6A1-7A787BAD41CA}"/>
              </a:ext>
            </a:extLst>
          </p:cNvPr>
          <p:cNvPicPr>
            <a:picLocks noChangeAspect="1"/>
          </p:cNvPicPr>
          <p:nvPr/>
        </p:nvPicPr>
        <p:blipFill>
          <a:blip r:embed="rId5"/>
          <a:stretch>
            <a:fillRect/>
          </a:stretch>
        </p:blipFill>
        <p:spPr>
          <a:xfrm>
            <a:off x="3792067" y="3513131"/>
            <a:ext cx="2805504" cy="2196534"/>
          </a:xfrm>
          <a:prstGeom prst="rect">
            <a:avLst/>
          </a:prstGeom>
        </p:spPr>
      </p:pic>
      <p:sp>
        <p:nvSpPr>
          <p:cNvPr id="8" name="Forma libre: forma 7">
            <a:extLst>
              <a:ext uri="{FF2B5EF4-FFF2-40B4-BE49-F238E27FC236}">
                <a16:creationId xmlns:a16="http://schemas.microsoft.com/office/drawing/2014/main" id="{DECC993A-84C2-4A3D-8EEA-B0CCE825ADC8}"/>
              </a:ext>
            </a:extLst>
          </p:cNvPr>
          <p:cNvSpPr/>
          <p:nvPr/>
        </p:nvSpPr>
        <p:spPr>
          <a:xfrm>
            <a:off x="2363187" y="1485036"/>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s-MX" sz="1600" kern="1200" dirty="0"/>
              <a:t>Creación de un SOC</a:t>
            </a:r>
          </a:p>
        </p:txBody>
      </p:sp>
      <p:sp>
        <p:nvSpPr>
          <p:cNvPr id="9" name="Forma libre: forma 8">
            <a:extLst>
              <a:ext uri="{FF2B5EF4-FFF2-40B4-BE49-F238E27FC236}">
                <a16:creationId xmlns:a16="http://schemas.microsoft.com/office/drawing/2014/main" id="{6F478E99-0076-4111-95C3-18EBF4CE047B}"/>
              </a:ext>
            </a:extLst>
          </p:cNvPr>
          <p:cNvSpPr/>
          <p:nvPr/>
        </p:nvSpPr>
        <p:spPr>
          <a:xfrm>
            <a:off x="3832322" y="1770384"/>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577850">
              <a:lnSpc>
                <a:spcPct val="90000"/>
              </a:lnSpc>
              <a:spcBef>
                <a:spcPct val="0"/>
              </a:spcBef>
              <a:spcAft>
                <a:spcPct val="35000"/>
              </a:spcAft>
              <a:buNone/>
            </a:pPr>
            <a:endParaRPr lang="es-MX" sz="1300" kern="1200"/>
          </a:p>
        </p:txBody>
      </p:sp>
      <p:sp>
        <p:nvSpPr>
          <p:cNvPr id="10" name="Forma libre: forma 9">
            <a:extLst>
              <a:ext uri="{FF2B5EF4-FFF2-40B4-BE49-F238E27FC236}">
                <a16:creationId xmlns:a16="http://schemas.microsoft.com/office/drawing/2014/main" id="{766DBA4C-BF45-4EE2-A188-31AA60A70FA2}"/>
              </a:ext>
            </a:extLst>
          </p:cNvPr>
          <p:cNvSpPr/>
          <p:nvPr/>
        </p:nvSpPr>
        <p:spPr>
          <a:xfrm>
            <a:off x="4730761" y="1485036"/>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3">
            <a:schemeClr val="lt1">
              <a:hueOff val="0"/>
              <a:satOff val="0"/>
              <a:lumOff val="0"/>
              <a:alphaOff val="0"/>
            </a:schemeClr>
          </a:lnRef>
          <a:fillRef idx="1">
            <a:schemeClr val="accent5">
              <a:hueOff val="-4966938"/>
              <a:satOff val="19906"/>
              <a:lumOff val="4314"/>
              <a:alphaOff val="0"/>
            </a:schemeClr>
          </a:fillRef>
          <a:effectRef idx="1">
            <a:schemeClr val="accent5">
              <a:hueOff val="-4966938"/>
              <a:satOff val="19906"/>
              <a:lumOff val="4314"/>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s-MX" sz="1600" kern="1200" dirty="0"/>
              <a:t>Utilizando ITIL 4</a:t>
            </a:r>
          </a:p>
        </p:txBody>
      </p:sp>
      <p:sp>
        <p:nvSpPr>
          <p:cNvPr id="11" name="Forma libre: forma 10">
            <a:extLst>
              <a:ext uri="{FF2B5EF4-FFF2-40B4-BE49-F238E27FC236}">
                <a16:creationId xmlns:a16="http://schemas.microsoft.com/office/drawing/2014/main" id="{4B976897-74F2-499A-BAE6-F291BBED9725}"/>
              </a:ext>
            </a:extLst>
          </p:cNvPr>
          <p:cNvSpPr/>
          <p:nvPr/>
        </p:nvSpPr>
        <p:spPr>
          <a:xfrm>
            <a:off x="6199897" y="1770384"/>
            <a:ext cx="788104" cy="788104"/>
          </a:xfrm>
          <a:custGeom>
            <a:avLst/>
            <a:gdLst>
              <a:gd name="connsiteX0" fmla="*/ 104463 w 788104"/>
              <a:gd name="connsiteY0" fmla="*/ 162349 h 788104"/>
              <a:gd name="connsiteX1" fmla="*/ 683641 w 788104"/>
              <a:gd name="connsiteY1" fmla="*/ 162349 h 788104"/>
              <a:gd name="connsiteX2" fmla="*/ 683641 w 788104"/>
              <a:gd name="connsiteY2" fmla="*/ 347711 h 788104"/>
              <a:gd name="connsiteX3" fmla="*/ 104463 w 788104"/>
              <a:gd name="connsiteY3" fmla="*/ 347711 h 788104"/>
              <a:gd name="connsiteX4" fmla="*/ 104463 w 788104"/>
              <a:gd name="connsiteY4" fmla="*/ 162349 h 788104"/>
              <a:gd name="connsiteX5" fmla="*/ 104463 w 788104"/>
              <a:gd name="connsiteY5" fmla="*/ 440393 h 788104"/>
              <a:gd name="connsiteX6" fmla="*/ 683641 w 788104"/>
              <a:gd name="connsiteY6" fmla="*/ 440393 h 788104"/>
              <a:gd name="connsiteX7" fmla="*/ 683641 w 788104"/>
              <a:gd name="connsiteY7" fmla="*/ 625755 h 788104"/>
              <a:gd name="connsiteX8" fmla="*/ 104463 w 788104"/>
              <a:gd name="connsiteY8" fmla="*/ 625755 h 788104"/>
              <a:gd name="connsiteX9" fmla="*/ 104463 w 788104"/>
              <a:gd name="connsiteY9" fmla="*/ 440393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104" h="788104">
                <a:moveTo>
                  <a:pt x="104463" y="162349"/>
                </a:moveTo>
                <a:lnTo>
                  <a:pt x="683641" y="162349"/>
                </a:lnTo>
                <a:lnTo>
                  <a:pt x="683641" y="347711"/>
                </a:lnTo>
                <a:lnTo>
                  <a:pt x="104463" y="347711"/>
                </a:lnTo>
                <a:lnTo>
                  <a:pt x="104463" y="162349"/>
                </a:lnTo>
                <a:close/>
                <a:moveTo>
                  <a:pt x="104463" y="440393"/>
                </a:moveTo>
                <a:lnTo>
                  <a:pt x="683641" y="440393"/>
                </a:lnTo>
                <a:lnTo>
                  <a:pt x="683641" y="625755"/>
                </a:lnTo>
                <a:lnTo>
                  <a:pt x="104463" y="625755"/>
                </a:lnTo>
                <a:lnTo>
                  <a:pt x="104463" y="440393"/>
                </a:lnTo>
                <a:close/>
              </a:path>
            </a:pathLst>
          </a:custGeom>
        </p:spPr>
        <p:style>
          <a:lnRef idx="0">
            <a:schemeClr val="lt1">
              <a:hueOff val="0"/>
              <a:satOff val="0"/>
              <a:lumOff val="0"/>
              <a:alphaOff val="0"/>
            </a:schemeClr>
          </a:lnRef>
          <a:fillRef idx="1">
            <a:schemeClr val="accent5">
              <a:hueOff val="-9933876"/>
              <a:satOff val="39811"/>
              <a:lumOff val="8628"/>
              <a:alphaOff val="0"/>
            </a:schemeClr>
          </a:fillRef>
          <a:effectRef idx="1">
            <a:schemeClr val="accent5">
              <a:hueOff val="-9933876"/>
              <a:satOff val="39811"/>
              <a:lumOff val="8628"/>
              <a:alphaOff val="0"/>
            </a:schemeClr>
          </a:effectRef>
          <a:fontRef idx="minor">
            <a:schemeClr val="lt1"/>
          </a:fontRef>
        </p:style>
        <p:txBody>
          <a:bodyPr spcFirstLastPara="0" vert="horz" wrap="square" lIns="104463" tIns="162349" rIns="104463" bIns="162349" numCol="1" spcCol="1270" anchor="ctr" anchorCtr="0">
            <a:noAutofit/>
          </a:bodyPr>
          <a:lstStyle/>
          <a:p>
            <a:pPr marL="0" lvl="0" indent="0" algn="ctr" defTabSz="577850">
              <a:lnSpc>
                <a:spcPct val="90000"/>
              </a:lnSpc>
              <a:spcBef>
                <a:spcPct val="0"/>
              </a:spcBef>
              <a:spcAft>
                <a:spcPct val="35000"/>
              </a:spcAft>
              <a:buNone/>
            </a:pPr>
            <a:endParaRPr lang="es-MX" sz="1300" kern="1200" dirty="0"/>
          </a:p>
        </p:txBody>
      </p:sp>
      <p:sp>
        <p:nvSpPr>
          <p:cNvPr id="12" name="Forma libre: forma 11">
            <a:extLst>
              <a:ext uri="{FF2B5EF4-FFF2-40B4-BE49-F238E27FC236}">
                <a16:creationId xmlns:a16="http://schemas.microsoft.com/office/drawing/2014/main" id="{BC671851-F154-453A-8873-C6E250E43830}"/>
              </a:ext>
            </a:extLst>
          </p:cNvPr>
          <p:cNvSpPr/>
          <p:nvPr/>
        </p:nvSpPr>
        <p:spPr>
          <a:xfrm>
            <a:off x="7098336" y="1485036"/>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3">
            <a:schemeClr val="lt1">
              <a:hueOff val="0"/>
              <a:satOff val="0"/>
              <a:lumOff val="0"/>
              <a:alphaOff val="0"/>
            </a:schemeClr>
          </a:lnRef>
          <a:fillRef idx="1">
            <a:schemeClr val="accent5">
              <a:hueOff val="-9933876"/>
              <a:satOff val="39811"/>
              <a:lumOff val="8628"/>
              <a:alphaOff val="0"/>
            </a:schemeClr>
          </a:fillRef>
          <a:effectRef idx="1">
            <a:schemeClr val="accent5">
              <a:hueOff val="-9933876"/>
              <a:satOff val="39811"/>
              <a:lumOff val="8628"/>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s-MX" sz="1600" kern="1200" dirty="0"/>
              <a:t>Llegar al diseño y transición inicial</a:t>
            </a:r>
          </a:p>
        </p:txBody>
      </p:sp>
      <p:pic>
        <p:nvPicPr>
          <p:cNvPr id="33" name="Imagen 32">
            <a:extLst>
              <a:ext uri="{FF2B5EF4-FFF2-40B4-BE49-F238E27FC236}">
                <a16:creationId xmlns:a16="http://schemas.microsoft.com/office/drawing/2014/main" id="{4260D9E5-F259-45BC-8367-EFAD1D650375}"/>
              </a:ext>
            </a:extLst>
          </p:cNvPr>
          <p:cNvPicPr>
            <a:picLocks noChangeAspect="1"/>
          </p:cNvPicPr>
          <p:nvPr/>
        </p:nvPicPr>
        <p:blipFill rotWithShape="1">
          <a:blip r:embed="rId6"/>
          <a:srcRect r="6026" b="2752"/>
          <a:stretch/>
        </p:blipFill>
        <p:spPr>
          <a:xfrm>
            <a:off x="7396479" y="32569"/>
            <a:ext cx="1732902" cy="1499137"/>
          </a:xfrm>
          <a:prstGeom prst="rect">
            <a:avLst/>
          </a:prstGeom>
        </p:spPr>
      </p:pic>
    </p:spTree>
    <p:extLst>
      <p:ext uri="{BB962C8B-B14F-4D97-AF65-F5344CB8AC3E}">
        <p14:creationId xmlns:p14="http://schemas.microsoft.com/office/powerpoint/2010/main" val="65538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3050045" cy="634082"/>
          </a:xfrm>
        </p:spPr>
        <p:txBody>
          <a:bodyPr/>
          <a:lstStyle/>
          <a:p>
            <a:r>
              <a:rPr lang="en-US" dirty="0" err="1"/>
              <a:t>Metodología</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11</a:t>
            </a:fld>
            <a:endParaRPr lang="es-UY" sz="1600">
              <a:solidFill>
                <a:schemeClr val="tx1"/>
              </a:solidFill>
            </a:endParaRPr>
          </a:p>
        </p:txBody>
      </p:sp>
      <p:grpSp>
        <p:nvGrpSpPr>
          <p:cNvPr id="18" name="Group 17">
            <a:extLst>
              <a:ext uri="{FF2B5EF4-FFF2-40B4-BE49-F238E27FC236}">
                <a16:creationId xmlns:a16="http://schemas.microsoft.com/office/drawing/2014/main" id="{EEB194C5-8F5E-4406-8E36-FD5860A84A1A}"/>
              </a:ext>
            </a:extLst>
          </p:cNvPr>
          <p:cNvGrpSpPr/>
          <p:nvPr/>
        </p:nvGrpSpPr>
        <p:grpSpPr>
          <a:xfrm>
            <a:off x="7254818" y="4813168"/>
            <a:ext cx="2016224" cy="2927339"/>
            <a:chOff x="7254818" y="4813168"/>
            <a:chExt cx="2016224" cy="2927339"/>
          </a:xfrm>
        </p:grpSpPr>
        <p:sp>
          <p:nvSpPr>
            <p:cNvPr id="19" name="Oval 18">
              <a:extLst>
                <a:ext uri="{FF2B5EF4-FFF2-40B4-BE49-F238E27FC236}">
                  <a16:creationId xmlns:a16="http://schemas.microsoft.com/office/drawing/2014/main" id="{2E52E0DF-884D-45B8-8E4E-9798C657487F}"/>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Oval 19">
              <a:extLst>
                <a:ext uri="{FF2B5EF4-FFF2-40B4-BE49-F238E27FC236}">
                  <a16:creationId xmlns:a16="http://schemas.microsoft.com/office/drawing/2014/main" id="{9E7EDAA0-BE64-4172-A64C-DBC3C43D3DAF}"/>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Oval 20">
              <a:extLst>
                <a:ext uri="{FF2B5EF4-FFF2-40B4-BE49-F238E27FC236}">
                  <a16:creationId xmlns:a16="http://schemas.microsoft.com/office/drawing/2014/main" id="{7806A019-4AB9-4A75-BCD1-E8D44F05B47D}"/>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Oval 21">
              <a:extLst>
                <a:ext uri="{FF2B5EF4-FFF2-40B4-BE49-F238E27FC236}">
                  <a16:creationId xmlns:a16="http://schemas.microsoft.com/office/drawing/2014/main" id="{EADB8903-89C4-4B7E-B25C-B4C42FDBA0DE}"/>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4" name="Group 23">
            <a:extLst>
              <a:ext uri="{FF2B5EF4-FFF2-40B4-BE49-F238E27FC236}">
                <a16:creationId xmlns:a16="http://schemas.microsoft.com/office/drawing/2014/main" id="{5B76CD88-2ED9-465C-9164-4C58251F7559}"/>
              </a:ext>
            </a:extLst>
          </p:cNvPr>
          <p:cNvGrpSpPr/>
          <p:nvPr/>
        </p:nvGrpSpPr>
        <p:grpSpPr>
          <a:xfrm>
            <a:off x="0" y="0"/>
            <a:ext cx="1621382" cy="5877272"/>
            <a:chOff x="0" y="0"/>
            <a:chExt cx="1621382" cy="5877272"/>
          </a:xfrm>
        </p:grpSpPr>
        <p:sp>
          <p:nvSpPr>
            <p:cNvPr id="26" name="Rectangle 25">
              <a:extLst>
                <a:ext uri="{FF2B5EF4-FFF2-40B4-BE49-F238E27FC236}">
                  <a16:creationId xmlns:a16="http://schemas.microsoft.com/office/drawing/2014/main" id="{A8114C15-88B2-42F5-896A-A7D445E2298A}"/>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7" name="Picture 4" descr="Resultado de imagen de espe">
              <a:extLst>
                <a:ext uri="{FF2B5EF4-FFF2-40B4-BE49-F238E27FC236}">
                  <a16:creationId xmlns:a16="http://schemas.microsoft.com/office/drawing/2014/main" id="{3B6FE866-6DF1-49E8-8B34-3721E4EFE5C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73B622A-5D90-4A2D-93AA-01E791059952}"/>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u="sng" dirty="0">
                  <a:solidFill>
                    <a:srgbClr val="FFFF00"/>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pic>
        <p:nvPicPr>
          <p:cNvPr id="33" name="Imagen 32">
            <a:extLst>
              <a:ext uri="{FF2B5EF4-FFF2-40B4-BE49-F238E27FC236}">
                <a16:creationId xmlns:a16="http://schemas.microsoft.com/office/drawing/2014/main" id="{19001636-CBF9-448D-9AF3-08B264A529A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63212" y="3366995"/>
            <a:ext cx="579553" cy="409217"/>
          </a:xfrm>
          <a:prstGeom prst="rect">
            <a:avLst/>
          </a:prstGeom>
        </p:spPr>
      </p:pic>
      <p:pic>
        <p:nvPicPr>
          <p:cNvPr id="34" name="Imagen 33">
            <a:extLst>
              <a:ext uri="{FF2B5EF4-FFF2-40B4-BE49-F238E27FC236}">
                <a16:creationId xmlns:a16="http://schemas.microsoft.com/office/drawing/2014/main" id="{DC048EE7-D1DE-4FED-8604-0D36D81C6611}"/>
              </a:ext>
            </a:extLst>
          </p:cNvPr>
          <p:cNvPicPr>
            <a:picLocks noChangeAspect="1"/>
          </p:cNvPicPr>
          <p:nvPr/>
        </p:nvPicPr>
        <p:blipFill rotWithShape="1">
          <a:blip r:embed="rId5"/>
          <a:srcRect r="6026" b="2752"/>
          <a:stretch/>
        </p:blipFill>
        <p:spPr>
          <a:xfrm>
            <a:off x="7396479" y="32569"/>
            <a:ext cx="1732902" cy="1499137"/>
          </a:xfrm>
          <a:prstGeom prst="rect">
            <a:avLst/>
          </a:prstGeom>
        </p:spPr>
      </p:pic>
      <p:grpSp>
        <p:nvGrpSpPr>
          <p:cNvPr id="35" name="Grupo 34">
            <a:extLst>
              <a:ext uri="{FF2B5EF4-FFF2-40B4-BE49-F238E27FC236}">
                <a16:creationId xmlns:a16="http://schemas.microsoft.com/office/drawing/2014/main" id="{FA8E56FE-9AE5-43E9-B1D0-185CE44FD199}"/>
              </a:ext>
            </a:extLst>
          </p:cNvPr>
          <p:cNvGrpSpPr/>
          <p:nvPr/>
        </p:nvGrpSpPr>
        <p:grpSpPr>
          <a:xfrm>
            <a:off x="2410770" y="2258037"/>
            <a:ext cx="5852160" cy="1828800"/>
            <a:chOff x="243839" y="1249680"/>
            <a:chExt cx="5852160" cy="1828800"/>
          </a:xfrm>
        </p:grpSpPr>
        <p:sp>
          <p:nvSpPr>
            <p:cNvPr id="36" name="Rectángulo 35">
              <a:extLst>
                <a:ext uri="{FF2B5EF4-FFF2-40B4-BE49-F238E27FC236}">
                  <a16:creationId xmlns:a16="http://schemas.microsoft.com/office/drawing/2014/main" id="{8D8C9786-47DE-4EB7-9ECD-0F231187C082}"/>
                </a:ext>
              </a:extLst>
            </p:cNvPr>
            <p:cNvSpPr/>
            <p:nvPr/>
          </p:nvSpPr>
          <p:spPr>
            <a:xfrm>
              <a:off x="243839" y="1249680"/>
              <a:ext cx="5852160" cy="1828800"/>
            </a:xfrm>
            <a:prstGeom prst="rect">
              <a:avLst/>
            </a:prstGeom>
          </p:spPr>
          <p:style>
            <a:lnRef idx="1">
              <a:schemeClr val="accent2">
                <a:hueOff val="0"/>
                <a:satOff val="0"/>
                <a:lumOff val="0"/>
                <a:alphaOff val="0"/>
              </a:schemeClr>
            </a:lnRef>
            <a:fillRef idx="1">
              <a:schemeClr val="accent2">
                <a:alpha val="40000"/>
                <a:tint val="40000"/>
                <a:hueOff val="0"/>
                <a:satOff val="0"/>
                <a:lumOff val="0"/>
                <a:alphaOff val="0"/>
              </a:schemeClr>
            </a:fillRef>
            <a:effectRef idx="0">
              <a:schemeClr val="accent2">
                <a:alpha val="40000"/>
                <a:tint val="40000"/>
                <a:hueOff val="0"/>
                <a:satOff val="0"/>
                <a:lumOff val="0"/>
                <a:alphaOff val="0"/>
              </a:schemeClr>
            </a:effectRef>
            <a:fontRef idx="minor">
              <a:schemeClr val="dk1">
                <a:hueOff val="0"/>
                <a:satOff val="0"/>
                <a:lumOff val="0"/>
                <a:alphaOff val="0"/>
              </a:schemeClr>
            </a:fontRef>
          </p:style>
        </p:sp>
        <p:sp>
          <p:nvSpPr>
            <p:cNvPr id="37" name="CuadroTexto 36">
              <a:extLst>
                <a:ext uri="{FF2B5EF4-FFF2-40B4-BE49-F238E27FC236}">
                  <a16:creationId xmlns:a16="http://schemas.microsoft.com/office/drawing/2014/main" id="{A5C7BECE-7871-46D3-9B73-314207987D3C}"/>
                </a:ext>
              </a:extLst>
            </p:cNvPr>
            <p:cNvSpPr txBox="1"/>
            <p:nvPr/>
          </p:nvSpPr>
          <p:spPr>
            <a:xfrm>
              <a:off x="243839" y="1249680"/>
              <a:ext cx="5852160" cy="1828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707" tIns="137160" rIns="137160" bIns="137160" numCol="1" spcCol="1270" anchor="ctr" anchorCtr="0">
              <a:noAutofit/>
            </a:bodyPr>
            <a:lstStyle/>
            <a:p>
              <a:pPr marL="0" lvl="0" indent="0" algn="l" defTabSz="1600200">
                <a:lnSpc>
                  <a:spcPct val="90000"/>
                </a:lnSpc>
                <a:spcBef>
                  <a:spcPct val="0"/>
                </a:spcBef>
                <a:spcAft>
                  <a:spcPct val="35000"/>
                </a:spcAft>
                <a:buNone/>
              </a:pPr>
              <a:r>
                <a:rPr lang="es-MX" sz="3600" b="1" kern="1200" dirty="0"/>
                <a:t>Investigación exploratoria de método inductivo</a:t>
              </a:r>
              <a:endParaRPr lang="en-US" sz="3600" kern="1200" dirty="0"/>
            </a:p>
          </p:txBody>
        </p:sp>
      </p:grpSp>
      <p:sp>
        <p:nvSpPr>
          <p:cNvPr id="38" name="Rectángulo 37">
            <a:extLst>
              <a:ext uri="{FF2B5EF4-FFF2-40B4-BE49-F238E27FC236}">
                <a16:creationId xmlns:a16="http://schemas.microsoft.com/office/drawing/2014/main" id="{FE99EB39-D5DB-448B-985C-A1E2DE74CF6C}"/>
              </a:ext>
            </a:extLst>
          </p:cNvPr>
          <p:cNvSpPr/>
          <p:nvPr/>
        </p:nvSpPr>
        <p:spPr>
          <a:xfrm>
            <a:off x="2189387" y="1758091"/>
            <a:ext cx="1280160" cy="1920240"/>
          </a:xfrm>
          <a:prstGeom prst="rect">
            <a:avLst/>
          </a:prstGeom>
          <a:blipFill>
            <a:blip r:embed="rId6" cstate="email">
              <a:extLst>
                <a:ext uri="{28A0092B-C50C-407E-A947-70E740481C1C}">
                  <a14:useLocalDpi xmlns:a14="http://schemas.microsoft.com/office/drawing/2010/main" val="0"/>
                </a:ext>
              </a:extLst>
            </a:blip>
            <a:srcRect/>
            <a:stretch>
              <a:fillRect l="-10000" r="-10000"/>
            </a:stretch>
          </a:blipFill>
        </p:spPr>
        <p:style>
          <a:lnRef idx="3">
            <a:schemeClr val="accent2">
              <a:shade val="80000"/>
              <a:hueOff val="0"/>
              <a:satOff val="0"/>
              <a:lumOff val="0"/>
              <a:alphaOff val="0"/>
            </a:schemeClr>
          </a:lnRef>
          <a:fillRef idx="1">
            <a:scrgbClr r="0" g="0" b="0"/>
          </a:fillRef>
          <a:effectRef idx="1">
            <a:schemeClr val="accent2">
              <a:tint val="40000"/>
              <a:hueOff val="0"/>
              <a:satOff val="0"/>
              <a:lumOff val="0"/>
              <a:alphaOff val="0"/>
            </a:schemeClr>
          </a:effectRef>
          <a:fontRef idx="minor">
            <a:schemeClr val="lt1">
              <a:hueOff val="0"/>
              <a:satOff val="0"/>
              <a:lumOff val="0"/>
              <a:alphaOff val="0"/>
            </a:schemeClr>
          </a:fontRef>
        </p:style>
      </p:sp>
      <p:pic>
        <p:nvPicPr>
          <p:cNvPr id="39" name="Imagen 38">
            <a:extLst>
              <a:ext uri="{FF2B5EF4-FFF2-40B4-BE49-F238E27FC236}">
                <a16:creationId xmlns:a16="http://schemas.microsoft.com/office/drawing/2014/main" id="{C66CCC3A-7BAB-45D5-9BB4-22CDB3F4689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22962" y="4195671"/>
            <a:ext cx="2004814" cy="2004814"/>
          </a:xfrm>
          <a:prstGeom prst="rect">
            <a:avLst/>
          </a:prstGeom>
        </p:spPr>
      </p:pic>
    </p:spTree>
    <p:extLst>
      <p:ext uri="{BB962C8B-B14F-4D97-AF65-F5344CB8AC3E}">
        <p14:creationId xmlns:p14="http://schemas.microsoft.com/office/powerpoint/2010/main" val="12950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39"/>
                                        </p:tgtEl>
                                        <p:attrNameLst>
                                          <p:attrName>r</p:attrName>
                                        </p:attrNameLst>
                                      </p:cBhvr>
                                    </p:animRot>
                                    <p:animRot by="-240000">
                                      <p:cBhvr>
                                        <p:cTn id="13" dur="200" fill="hold">
                                          <p:stCondLst>
                                            <p:cond delay="200"/>
                                          </p:stCondLst>
                                        </p:cTn>
                                        <p:tgtEl>
                                          <p:spTgt spid="39"/>
                                        </p:tgtEl>
                                        <p:attrNameLst>
                                          <p:attrName>r</p:attrName>
                                        </p:attrNameLst>
                                      </p:cBhvr>
                                    </p:animRot>
                                    <p:animRot by="240000">
                                      <p:cBhvr>
                                        <p:cTn id="14" dur="200" fill="hold">
                                          <p:stCondLst>
                                            <p:cond delay="400"/>
                                          </p:stCondLst>
                                        </p:cTn>
                                        <p:tgtEl>
                                          <p:spTgt spid="39"/>
                                        </p:tgtEl>
                                        <p:attrNameLst>
                                          <p:attrName>r</p:attrName>
                                        </p:attrNameLst>
                                      </p:cBhvr>
                                    </p:animRot>
                                    <p:animRot by="-240000">
                                      <p:cBhvr>
                                        <p:cTn id="15" dur="200" fill="hold">
                                          <p:stCondLst>
                                            <p:cond delay="600"/>
                                          </p:stCondLst>
                                        </p:cTn>
                                        <p:tgtEl>
                                          <p:spTgt spid="39"/>
                                        </p:tgtEl>
                                        <p:attrNameLst>
                                          <p:attrName>r</p:attrName>
                                        </p:attrNameLst>
                                      </p:cBhvr>
                                    </p:animRot>
                                    <p:animRot by="120000">
                                      <p:cBhvr>
                                        <p:cTn id="16" dur="200" fill="hold">
                                          <p:stCondLst>
                                            <p:cond delay="800"/>
                                          </p:stCondLst>
                                        </p:cTn>
                                        <p:tgtEl>
                                          <p:spTgt spid="3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482886" cy="634082"/>
          </a:xfrm>
        </p:spPr>
        <p:txBody>
          <a:bodyPr/>
          <a:lstStyle/>
          <a:p>
            <a:r>
              <a:rPr lang="en-US" dirty="0" err="1"/>
              <a:t>Hipótesis</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12</a:t>
            </a:fld>
            <a:endParaRPr lang="es-UY" sz="1600">
              <a:solidFill>
                <a:schemeClr val="tx1"/>
              </a:solidFill>
            </a:endParaRPr>
          </a:p>
        </p:txBody>
      </p:sp>
      <p:graphicFrame>
        <p:nvGraphicFramePr>
          <p:cNvPr id="11" name="Content Placeholder 10">
            <a:extLst>
              <a:ext uri="{FF2B5EF4-FFF2-40B4-BE49-F238E27FC236}">
                <a16:creationId xmlns:a16="http://schemas.microsoft.com/office/drawing/2014/main" id="{69CD9926-6977-4D3B-8DB0-94B9BE7C315F}"/>
              </a:ext>
            </a:extLst>
          </p:cNvPr>
          <p:cNvGraphicFramePr>
            <a:graphicFrameLocks noGrp="1"/>
          </p:cNvGraphicFramePr>
          <p:nvPr>
            <p:ph idx="1"/>
            <p:extLst>
              <p:ext uri="{D42A27DB-BD31-4B8C-83A1-F6EECF244321}">
                <p14:modId xmlns:p14="http://schemas.microsoft.com/office/powerpoint/2010/main" val="375715741"/>
              </p:ext>
            </p:extLst>
          </p:nvPr>
        </p:nvGraphicFramePr>
        <p:xfrm>
          <a:off x="2002215" y="1095603"/>
          <a:ext cx="6912348" cy="2892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DF618ADE-8D66-4C12-BE5B-58B61CACD8F5}"/>
              </a:ext>
            </a:extLst>
          </p:cNvPr>
          <p:cNvPicPr>
            <a:picLocks noChangeAspect="1"/>
          </p:cNvPicPr>
          <p:nvPr/>
        </p:nvPicPr>
        <p:blipFill>
          <a:blip r:embed="rId8"/>
          <a:stretch>
            <a:fillRect/>
          </a:stretch>
        </p:blipFill>
        <p:spPr>
          <a:xfrm>
            <a:off x="4324258" y="3718801"/>
            <a:ext cx="1934633" cy="2188734"/>
          </a:xfrm>
          <a:prstGeom prst="rect">
            <a:avLst/>
          </a:prstGeom>
        </p:spPr>
      </p:pic>
      <p:grpSp>
        <p:nvGrpSpPr>
          <p:cNvPr id="10" name="Group 9">
            <a:extLst>
              <a:ext uri="{FF2B5EF4-FFF2-40B4-BE49-F238E27FC236}">
                <a16:creationId xmlns:a16="http://schemas.microsoft.com/office/drawing/2014/main" id="{6DFC7657-661B-472D-A4DA-A42CAE7A5116}"/>
              </a:ext>
            </a:extLst>
          </p:cNvPr>
          <p:cNvGrpSpPr/>
          <p:nvPr/>
        </p:nvGrpSpPr>
        <p:grpSpPr>
          <a:xfrm>
            <a:off x="7254818" y="4813168"/>
            <a:ext cx="2016224" cy="2927339"/>
            <a:chOff x="7254818" y="4813168"/>
            <a:chExt cx="2016224" cy="2927339"/>
          </a:xfrm>
        </p:grpSpPr>
        <p:sp>
          <p:nvSpPr>
            <p:cNvPr id="12" name="Oval 11">
              <a:extLst>
                <a:ext uri="{FF2B5EF4-FFF2-40B4-BE49-F238E27FC236}">
                  <a16:creationId xmlns:a16="http://schemas.microsoft.com/office/drawing/2014/main" id="{4B0B010C-3388-427F-9173-C18A6194C741}"/>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Oval 12">
              <a:extLst>
                <a:ext uri="{FF2B5EF4-FFF2-40B4-BE49-F238E27FC236}">
                  <a16:creationId xmlns:a16="http://schemas.microsoft.com/office/drawing/2014/main" id="{01C59580-1436-461B-B6C3-AA83E96C1FCB}"/>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Oval 14">
              <a:extLst>
                <a:ext uri="{FF2B5EF4-FFF2-40B4-BE49-F238E27FC236}">
                  <a16:creationId xmlns:a16="http://schemas.microsoft.com/office/drawing/2014/main" id="{22FE376C-43A9-49BA-8C29-F9F0E5565BE0}"/>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Oval 15">
              <a:extLst>
                <a:ext uri="{FF2B5EF4-FFF2-40B4-BE49-F238E27FC236}">
                  <a16:creationId xmlns:a16="http://schemas.microsoft.com/office/drawing/2014/main" id="{8626CA6C-2E74-47E3-ABFE-D252F3F304E5}"/>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9" name="Group 18">
            <a:extLst>
              <a:ext uri="{FF2B5EF4-FFF2-40B4-BE49-F238E27FC236}">
                <a16:creationId xmlns:a16="http://schemas.microsoft.com/office/drawing/2014/main" id="{032CF35A-042E-4C64-81AF-EC6B4A96CF1B}"/>
              </a:ext>
            </a:extLst>
          </p:cNvPr>
          <p:cNvGrpSpPr/>
          <p:nvPr/>
        </p:nvGrpSpPr>
        <p:grpSpPr>
          <a:xfrm>
            <a:off x="0" y="0"/>
            <a:ext cx="1621382" cy="5877272"/>
            <a:chOff x="0" y="0"/>
            <a:chExt cx="1621382" cy="5877272"/>
          </a:xfrm>
        </p:grpSpPr>
        <p:sp>
          <p:nvSpPr>
            <p:cNvPr id="21" name="Rectangle 20">
              <a:extLst>
                <a:ext uri="{FF2B5EF4-FFF2-40B4-BE49-F238E27FC236}">
                  <a16:creationId xmlns:a16="http://schemas.microsoft.com/office/drawing/2014/main" id="{4957DBCD-4660-4A12-89D8-AA7A82C29183}"/>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Picture 4" descr="Resultado de imagen de espe">
              <a:extLst>
                <a:ext uri="{FF2B5EF4-FFF2-40B4-BE49-F238E27FC236}">
                  <a16:creationId xmlns:a16="http://schemas.microsoft.com/office/drawing/2014/main" id="{80A484E6-93E5-4CBA-A3D9-CEBF84F1DA5D}"/>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A502760-92B4-4507-9EA9-65CB2726AE1C}"/>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u="sng" dirty="0">
                  <a:solidFill>
                    <a:srgbClr val="FFFF00"/>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pic>
        <p:nvPicPr>
          <p:cNvPr id="24" name="Imagen 23">
            <a:extLst>
              <a:ext uri="{FF2B5EF4-FFF2-40B4-BE49-F238E27FC236}">
                <a16:creationId xmlns:a16="http://schemas.microsoft.com/office/drawing/2014/main" id="{66DAECE8-D522-4995-AEAF-40CE52C6042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15706" y="3718801"/>
            <a:ext cx="579553" cy="409217"/>
          </a:xfrm>
          <a:prstGeom prst="rect">
            <a:avLst/>
          </a:prstGeom>
        </p:spPr>
      </p:pic>
      <p:pic>
        <p:nvPicPr>
          <p:cNvPr id="25" name="Imagen 24">
            <a:extLst>
              <a:ext uri="{FF2B5EF4-FFF2-40B4-BE49-F238E27FC236}">
                <a16:creationId xmlns:a16="http://schemas.microsoft.com/office/drawing/2014/main" id="{87CF6B74-01F5-4723-B0FB-D1E239E9E1FB}"/>
              </a:ext>
            </a:extLst>
          </p:cNvPr>
          <p:cNvPicPr>
            <a:picLocks noChangeAspect="1"/>
          </p:cNvPicPr>
          <p:nvPr/>
        </p:nvPicPr>
        <p:blipFill rotWithShape="1">
          <a:blip r:embed="rId11"/>
          <a:srcRect r="6026" b="2752"/>
          <a:stretch/>
        </p:blipFill>
        <p:spPr>
          <a:xfrm>
            <a:off x="7795549" y="32569"/>
            <a:ext cx="1333832" cy="1153901"/>
          </a:xfrm>
          <a:prstGeom prst="rect">
            <a:avLst/>
          </a:prstGeom>
        </p:spPr>
      </p:pic>
      <p:pic>
        <p:nvPicPr>
          <p:cNvPr id="26" name="Imagen 25">
            <a:extLst>
              <a:ext uri="{FF2B5EF4-FFF2-40B4-BE49-F238E27FC236}">
                <a16:creationId xmlns:a16="http://schemas.microsoft.com/office/drawing/2014/main" id="{859CE8E3-C476-428E-B624-0A6D20EA4CC1}"/>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346341" y="2580920"/>
            <a:ext cx="1817460" cy="1817460"/>
          </a:xfrm>
          <a:prstGeom prst="rect">
            <a:avLst/>
          </a:prstGeom>
        </p:spPr>
      </p:pic>
    </p:spTree>
    <p:extLst>
      <p:ext uri="{BB962C8B-B14F-4D97-AF65-F5344CB8AC3E}">
        <p14:creationId xmlns:p14="http://schemas.microsoft.com/office/powerpoint/2010/main" val="294280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928511" cy="634082"/>
          </a:xfrm>
        </p:spPr>
        <p:txBody>
          <a:bodyPr/>
          <a:lstStyle/>
          <a:p>
            <a:r>
              <a:rPr lang="en-US" dirty="0" err="1"/>
              <a:t>Concluciones</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13</a:t>
            </a:fld>
            <a:endParaRPr lang="es-UY" sz="1600">
              <a:solidFill>
                <a:schemeClr val="tx1"/>
              </a:solidFill>
            </a:endParaRPr>
          </a:p>
        </p:txBody>
      </p:sp>
      <p:grpSp>
        <p:nvGrpSpPr>
          <p:cNvPr id="20" name="Group 19">
            <a:extLst>
              <a:ext uri="{FF2B5EF4-FFF2-40B4-BE49-F238E27FC236}">
                <a16:creationId xmlns:a16="http://schemas.microsoft.com/office/drawing/2014/main" id="{4A677372-F6A3-4319-A4A4-A3E4ED7B8757}"/>
              </a:ext>
            </a:extLst>
          </p:cNvPr>
          <p:cNvGrpSpPr/>
          <p:nvPr/>
        </p:nvGrpSpPr>
        <p:grpSpPr>
          <a:xfrm>
            <a:off x="4138" y="0"/>
            <a:ext cx="1621382" cy="5877272"/>
            <a:chOff x="0" y="0"/>
            <a:chExt cx="1621382" cy="5877272"/>
          </a:xfrm>
        </p:grpSpPr>
        <p:sp>
          <p:nvSpPr>
            <p:cNvPr id="22" name="Rectangle 21">
              <a:extLst>
                <a:ext uri="{FF2B5EF4-FFF2-40B4-BE49-F238E27FC236}">
                  <a16:creationId xmlns:a16="http://schemas.microsoft.com/office/drawing/2014/main" id="{5CDD11EC-29AE-4F3B-B362-3FFB037ED51B}"/>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Picture 4" descr="Resultado de imagen de espe">
              <a:extLst>
                <a:ext uri="{FF2B5EF4-FFF2-40B4-BE49-F238E27FC236}">
                  <a16:creationId xmlns:a16="http://schemas.microsoft.com/office/drawing/2014/main" id="{BFC3C96F-60F4-4E48-98B9-6A28F70840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CA99E7E-FAC5-4F91-8A41-42F9C60C2AEE}"/>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u="sng" dirty="0">
                  <a:solidFill>
                    <a:srgbClr val="FFFF00"/>
                  </a:solidFill>
                </a:rPr>
                <a:t>8. </a:t>
              </a:r>
              <a:r>
                <a:rPr lang="es-ES" sz="1200" b="1" u="sng" dirty="0" err="1">
                  <a:solidFill>
                    <a:srgbClr val="FFFF00"/>
                  </a:solidFill>
                </a:rPr>
                <a:t>Concluciones</a:t>
              </a:r>
              <a:r>
                <a:rPr lang="es-ES" sz="1200" b="1" u="sng" dirty="0">
                  <a:solidFill>
                    <a:srgbClr val="FFFF00"/>
                  </a:solidFill>
                </a:rPr>
                <a:t> </a:t>
              </a:r>
              <a:endParaRPr lang="es-ES" sz="1200" b="1" dirty="0">
                <a:solidFill>
                  <a:schemeClr val="bg1"/>
                </a:solidFill>
              </a:endParaRPr>
            </a:p>
            <a:p>
              <a:pPr>
                <a:lnSpc>
                  <a:spcPct val="200000"/>
                </a:lnSpc>
              </a:pPr>
              <a:r>
                <a:rPr lang="es-ES" sz="1200" b="1" dirty="0">
                  <a:solidFill>
                    <a:schemeClr val="bg1"/>
                  </a:solidFill>
                </a:rPr>
                <a:t>9.Recomendacione</a:t>
              </a:r>
              <a:endParaRPr lang="es-ES" sz="1200" b="1" u="sng" dirty="0">
                <a:solidFill>
                  <a:srgbClr val="FFFF00"/>
                </a:solidFill>
              </a:endParaRPr>
            </a:p>
          </p:txBody>
        </p:sp>
      </p:grpSp>
      <p:grpSp>
        <p:nvGrpSpPr>
          <p:cNvPr id="29" name="Group 28">
            <a:extLst>
              <a:ext uri="{FF2B5EF4-FFF2-40B4-BE49-F238E27FC236}">
                <a16:creationId xmlns:a16="http://schemas.microsoft.com/office/drawing/2014/main" id="{A9450DDA-6846-43FD-9B87-41CCFCD6BC01}"/>
              </a:ext>
            </a:extLst>
          </p:cNvPr>
          <p:cNvGrpSpPr/>
          <p:nvPr/>
        </p:nvGrpSpPr>
        <p:grpSpPr>
          <a:xfrm>
            <a:off x="7254818" y="4813168"/>
            <a:ext cx="2016224" cy="2927339"/>
            <a:chOff x="7254818" y="4813168"/>
            <a:chExt cx="2016224" cy="2927339"/>
          </a:xfrm>
        </p:grpSpPr>
        <p:sp>
          <p:nvSpPr>
            <p:cNvPr id="30" name="Oval 29">
              <a:extLst>
                <a:ext uri="{FF2B5EF4-FFF2-40B4-BE49-F238E27FC236}">
                  <a16:creationId xmlns:a16="http://schemas.microsoft.com/office/drawing/2014/main" id="{58B1B404-CF8D-4A50-BF85-1D9D19EFAEA5}"/>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Oval 30">
              <a:extLst>
                <a:ext uri="{FF2B5EF4-FFF2-40B4-BE49-F238E27FC236}">
                  <a16:creationId xmlns:a16="http://schemas.microsoft.com/office/drawing/2014/main" id="{161B9749-4FE3-4973-BBC5-E662F5DDB8A7}"/>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Oval 31">
              <a:extLst>
                <a:ext uri="{FF2B5EF4-FFF2-40B4-BE49-F238E27FC236}">
                  <a16:creationId xmlns:a16="http://schemas.microsoft.com/office/drawing/2014/main" id="{4862EC65-EC63-4EF1-95B7-EC88971166BC}"/>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Oval 32">
              <a:extLst>
                <a:ext uri="{FF2B5EF4-FFF2-40B4-BE49-F238E27FC236}">
                  <a16:creationId xmlns:a16="http://schemas.microsoft.com/office/drawing/2014/main" id="{8870AC8D-553E-4C49-B90F-B77BF9377D0B}"/>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34" name="Imagen 33">
            <a:extLst>
              <a:ext uri="{FF2B5EF4-FFF2-40B4-BE49-F238E27FC236}">
                <a16:creationId xmlns:a16="http://schemas.microsoft.com/office/drawing/2014/main" id="{1DB8D42C-8247-4D37-8DB8-2A130ADB66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5743" y="4157369"/>
            <a:ext cx="579553" cy="409217"/>
          </a:xfrm>
          <a:prstGeom prst="rect">
            <a:avLst/>
          </a:prstGeom>
        </p:spPr>
      </p:pic>
      <p:pic>
        <p:nvPicPr>
          <p:cNvPr id="35" name="Imagen 34">
            <a:extLst>
              <a:ext uri="{FF2B5EF4-FFF2-40B4-BE49-F238E27FC236}">
                <a16:creationId xmlns:a16="http://schemas.microsoft.com/office/drawing/2014/main" id="{B2F93D9C-C5F5-49EB-ACDA-C806CDB87656}"/>
              </a:ext>
            </a:extLst>
          </p:cNvPr>
          <p:cNvPicPr>
            <a:picLocks noChangeAspect="1"/>
          </p:cNvPicPr>
          <p:nvPr/>
        </p:nvPicPr>
        <p:blipFill rotWithShape="1">
          <a:blip r:embed="rId5"/>
          <a:srcRect r="6026" b="2752"/>
          <a:stretch/>
        </p:blipFill>
        <p:spPr>
          <a:xfrm>
            <a:off x="8116607" y="32570"/>
            <a:ext cx="1012773" cy="876152"/>
          </a:xfrm>
          <a:prstGeom prst="rect">
            <a:avLst/>
          </a:prstGeom>
        </p:spPr>
      </p:pic>
      <p:sp>
        <p:nvSpPr>
          <p:cNvPr id="11" name="Forma libre: forma 10">
            <a:extLst>
              <a:ext uri="{FF2B5EF4-FFF2-40B4-BE49-F238E27FC236}">
                <a16:creationId xmlns:a16="http://schemas.microsoft.com/office/drawing/2014/main" id="{E43E4F0F-7559-4CD8-8679-D220CB76A0F6}"/>
              </a:ext>
            </a:extLst>
          </p:cNvPr>
          <p:cNvSpPr/>
          <p:nvPr/>
        </p:nvSpPr>
        <p:spPr>
          <a:xfrm>
            <a:off x="1823182" y="4762696"/>
            <a:ext cx="6736267" cy="832473"/>
          </a:xfrm>
          <a:custGeom>
            <a:avLst/>
            <a:gdLst>
              <a:gd name="connsiteX0" fmla="*/ 0 w 6736267"/>
              <a:gd name="connsiteY0" fmla="*/ 0 h 832473"/>
              <a:gd name="connsiteX1" fmla="*/ 6736267 w 6736267"/>
              <a:gd name="connsiteY1" fmla="*/ 0 h 832473"/>
              <a:gd name="connsiteX2" fmla="*/ 6736267 w 6736267"/>
              <a:gd name="connsiteY2" fmla="*/ 832473 h 832473"/>
              <a:gd name="connsiteX3" fmla="*/ 0 w 6736267"/>
              <a:gd name="connsiteY3" fmla="*/ 832473 h 832473"/>
              <a:gd name="connsiteX4" fmla="*/ 0 w 6736267"/>
              <a:gd name="connsiteY4" fmla="*/ 0 h 83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267" h="832473">
                <a:moveTo>
                  <a:pt x="0" y="0"/>
                </a:moveTo>
                <a:lnTo>
                  <a:pt x="6736267" y="0"/>
                </a:lnTo>
                <a:lnTo>
                  <a:pt x="6736267" y="832473"/>
                </a:lnTo>
                <a:lnTo>
                  <a:pt x="0" y="832473"/>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La visión desde otras entidades como Forty </a:t>
            </a:r>
            <a:r>
              <a:rPr lang="es-EC" sz="1200" kern="1200" dirty="0" err="1"/>
              <a:t>Analizer</a:t>
            </a:r>
            <a:r>
              <a:rPr lang="es-EC" sz="1200" kern="1200" dirty="0"/>
              <a:t> nos permitió tener un enfoque mucho más amplio sobre las verdaderas funciones que cumple un SOC a nivel Mundial.</a:t>
            </a:r>
            <a:endParaRPr lang="es-MX" sz="1200" kern="1200" dirty="0"/>
          </a:p>
        </p:txBody>
      </p:sp>
      <p:sp>
        <p:nvSpPr>
          <p:cNvPr id="12" name="Forma libre: forma 11">
            <a:extLst>
              <a:ext uri="{FF2B5EF4-FFF2-40B4-BE49-F238E27FC236}">
                <a16:creationId xmlns:a16="http://schemas.microsoft.com/office/drawing/2014/main" id="{15085E8A-BF60-411D-A78F-98AFAA720846}"/>
              </a:ext>
            </a:extLst>
          </p:cNvPr>
          <p:cNvSpPr/>
          <p:nvPr/>
        </p:nvSpPr>
        <p:spPr>
          <a:xfrm>
            <a:off x="1823182" y="3494839"/>
            <a:ext cx="6736268" cy="1280344"/>
          </a:xfrm>
          <a:custGeom>
            <a:avLst/>
            <a:gdLst>
              <a:gd name="connsiteX0" fmla="*/ 0 w 6736267"/>
              <a:gd name="connsiteY0" fmla="*/ 448415 h 1280343"/>
              <a:gd name="connsiteX1" fmla="*/ 3208091 w 6736267"/>
              <a:gd name="connsiteY1" fmla="*/ 448415 h 1280343"/>
              <a:gd name="connsiteX2" fmla="*/ 3208091 w 6736267"/>
              <a:gd name="connsiteY2" fmla="*/ 320086 h 1280343"/>
              <a:gd name="connsiteX3" fmla="*/ 3048048 w 6736267"/>
              <a:gd name="connsiteY3" fmla="*/ 320086 h 1280343"/>
              <a:gd name="connsiteX4" fmla="*/ 3368134 w 6736267"/>
              <a:gd name="connsiteY4" fmla="*/ 0 h 1280343"/>
              <a:gd name="connsiteX5" fmla="*/ 3688219 w 6736267"/>
              <a:gd name="connsiteY5" fmla="*/ 320086 h 1280343"/>
              <a:gd name="connsiteX6" fmla="*/ 3528176 w 6736267"/>
              <a:gd name="connsiteY6" fmla="*/ 320086 h 1280343"/>
              <a:gd name="connsiteX7" fmla="*/ 3528176 w 6736267"/>
              <a:gd name="connsiteY7" fmla="*/ 448415 h 1280343"/>
              <a:gd name="connsiteX8" fmla="*/ 6736267 w 6736267"/>
              <a:gd name="connsiteY8" fmla="*/ 448415 h 1280343"/>
              <a:gd name="connsiteX9" fmla="*/ 6736267 w 6736267"/>
              <a:gd name="connsiteY9" fmla="*/ 1280343 h 1280343"/>
              <a:gd name="connsiteX10" fmla="*/ 0 w 6736267"/>
              <a:gd name="connsiteY10" fmla="*/ 1280343 h 1280343"/>
              <a:gd name="connsiteX11" fmla="*/ 0 w 6736267"/>
              <a:gd name="connsiteY11" fmla="*/ 448415 h 128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6267" h="1280343">
                <a:moveTo>
                  <a:pt x="6736267" y="831928"/>
                </a:moveTo>
                <a:lnTo>
                  <a:pt x="3528176" y="831928"/>
                </a:lnTo>
                <a:lnTo>
                  <a:pt x="3528176" y="960257"/>
                </a:lnTo>
                <a:lnTo>
                  <a:pt x="3688219" y="960257"/>
                </a:lnTo>
                <a:lnTo>
                  <a:pt x="3368133" y="1280342"/>
                </a:lnTo>
                <a:lnTo>
                  <a:pt x="3048048" y="960257"/>
                </a:lnTo>
                <a:lnTo>
                  <a:pt x="3208091" y="960257"/>
                </a:lnTo>
                <a:lnTo>
                  <a:pt x="3208091" y="831928"/>
                </a:lnTo>
                <a:lnTo>
                  <a:pt x="0" y="831928"/>
                </a:lnTo>
                <a:lnTo>
                  <a:pt x="0" y="1"/>
                </a:lnTo>
                <a:lnTo>
                  <a:pt x="6736267" y="1"/>
                </a:lnTo>
                <a:lnTo>
                  <a:pt x="6736267" y="83192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3750088"/>
              <a:satOff val="-5627"/>
              <a:lumOff val="-915"/>
              <a:alphaOff val="0"/>
            </a:schemeClr>
          </a:fillRef>
          <a:effectRef idx="1">
            <a:schemeClr val="accent3">
              <a:hueOff val="3750088"/>
              <a:satOff val="-5627"/>
              <a:lumOff val="-915"/>
              <a:alphaOff val="0"/>
            </a:schemeClr>
          </a:effectRef>
          <a:fontRef idx="minor">
            <a:schemeClr val="dk1"/>
          </a:fontRef>
        </p:style>
        <p:txBody>
          <a:bodyPr spcFirstLastPara="0" vert="horz" wrap="square" lIns="85343" tIns="85345" rIns="85345" bIns="533759"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La mayoría de las herramientas que seleccionamos para este proyecto son gratuitas y las mismas fueron tomadas en cuenta en base a la utilidad y la disponibilidad de recursos que nos permitieron lograr el diseño y la transición inicial del proyecto.</a:t>
            </a:r>
            <a:endParaRPr lang="es-MX" sz="1200" kern="1200" dirty="0"/>
          </a:p>
        </p:txBody>
      </p:sp>
      <p:sp>
        <p:nvSpPr>
          <p:cNvPr id="13" name="Forma libre: forma 12">
            <a:extLst>
              <a:ext uri="{FF2B5EF4-FFF2-40B4-BE49-F238E27FC236}">
                <a16:creationId xmlns:a16="http://schemas.microsoft.com/office/drawing/2014/main" id="{020161E1-267D-47DB-8164-B43750DBE7F6}"/>
              </a:ext>
            </a:extLst>
          </p:cNvPr>
          <p:cNvSpPr/>
          <p:nvPr/>
        </p:nvSpPr>
        <p:spPr>
          <a:xfrm>
            <a:off x="1823182" y="2226982"/>
            <a:ext cx="6736267" cy="1280345"/>
          </a:xfrm>
          <a:custGeom>
            <a:avLst/>
            <a:gdLst>
              <a:gd name="connsiteX0" fmla="*/ 0 w 6736267"/>
              <a:gd name="connsiteY0" fmla="*/ 448415 h 1280343"/>
              <a:gd name="connsiteX1" fmla="*/ 3208091 w 6736267"/>
              <a:gd name="connsiteY1" fmla="*/ 448415 h 1280343"/>
              <a:gd name="connsiteX2" fmla="*/ 3208091 w 6736267"/>
              <a:gd name="connsiteY2" fmla="*/ 320086 h 1280343"/>
              <a:gd name="connsiteX3" fmla="*/ 3048048 w 6736267"/>
              <a:gd name="connsiteY3" fmla="*/ 320086 h 1280343"/>
              <a:gd name="connsiteX4" fmla="*/ 3368134 w 6736267"/>
              <a:gd name="connsiteY4" fmla="*/ 0 h 1280343"/>
              <a:gd name="connsiteX5" fmla="*/ 3688219 w 6736267"/>
              <a:gd name="connsiteY5" fmla="*/ 320086 h 1280343"/>
              <a:gd name="connsiteX6" fmla="*/ 3528176 w 6736267"/>
              <a:gd name="connsiteY6" fmla="*/ 320086 h 1280343"/>
              <a:gd name="connsiteX7" fmla="*/ 3528176 w 6736267"/>
              <a:gd name="connsiteY7" fmla="*/ 448415 h 1280343"/>
              <a:gd name="connsiteX8" fmla="*/ 6736267 w 6736267"/>
              <a:gd name="connsiteY8" fmla="*/ 448415 h 1280343"/>
              <a:gd name="connsiteX9" fmla="*/ 6736267 w 6736267"/>
              <a:gd name="connsiteY9" fmla="*/ 1280343 h 1280343"/>
              <a:gd name="connsiteX10" fmla="*/ 0 w 6736267"/>
              <a:gd name="connsiteY10" fmla="*/ 1280343 h 1280343"/>
              <a:gd name="connsiteX11" fmla="*/ 0 w 6736267"/>
              <a:gd name="connsiteY11" fmla="*/ 448415 h 128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6267" h="1280343">
                <a:moveTo>
                  <a:pt x="6736267" y="831928"/>
                </a:moveTo>
                <a:lnTo>
                  <a:pt x="3528176" y="831928"/>
                </a:lnTo>
                <a:lnTo>
                  <a:pt x="3528176" y="960257"/>
                </a:lnTo>
                <a:lnTo>
                  <a:pt x="3688219" y="960257"/>
                </a:lnTo>
                <a:lnTo>
                  <a:pt x="3368133" y="1280342"/>
                </a:lnTo>
                <a:lnTo>
                  <a:pt x="3048048" y="960257"/>
                </a:lnTo>
                <a:lnTo>
                  <a:pt x="3208091" y="960257"/>
                </a:lnTo>
                <a:lnTo>
                  <a:pt x="3208091" y="831928"/>
                </a:lnTo>
                <a:lnTo>
                  <a:pt x="0" y="831928"/>
                </a:lnTo>
                <a:lnTo>
                  <a:pt x="0" y="1"/>
                </a:lnTo>
                <a:lnTo>
                  <a:pt x="6736267" y="1"/>
                </a:lnTo>
                <a:lnTo>
                  <a:pt x="6736267" y="83192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7500176"/>
              <a:satOff val="-11253"/>
              <a:lumOff val="-1830"/>
              <a:alphaOff val="0"/>
            </a:schemeClr>
          </a:fillRef>
          <a:effectRef idx="1">
            <a:schemeClr val="accent3">
              <a:hueOff val="7500176"/>
              <a:satOff val="-11253"/>
              <a:lumOff val="-1830"/>
              <a:alphaOff val="0"/>
            </a:schemeClr>
          </a:effectRef>
          <a:fontRef idx="minor">
            <a:schemeClr val="dk1"/>
          </a:fontRef>
        </p:style>
        <p:txBody>
          <a:bodyPr spcFirstLastPara="0" vert="horz" wrap="square" lIns="85343" tIns="85345" rIns="85344" bIns="53376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La revisión sistemática de   la literatura de la documentación existente y proyectos para la implementación de un SOC, permite la aplicación de buenas prácticas que colaboran para ofrecer un servicio de excelente calidad de forma oportuna y eficiente.</a:t>
            </a:r>
            <a:endParaRPr lang="es-MX" sz="1200" kern="1200" dirty="0"/>
          </a:p>
        </p:txBody>
      </p:sp>
      <p:sp>
        <p:nvSpPr>
          <p:cNvPr id="14" name="Forma libre: forma 13">
            <a:extLst>
              <a:ext uri="{FF2B5EF4-FFF2-40B4-BE49-F238E27FC236}">
                <a16:creationId xmlns:a16="http://schemas.microsoft.com/office/drawing/2014/main" id="{5CA2D6FC-9C41-4474-9E1D-AFEB58A0CA88}"/>
              </a:ext>
            </a:extLst>
          </p:cNvPr>
          <p:cNvSpPr/>
          <p:nvPr/>
        </p:nvSpPr>
        <p:spPr>
          <a:xfrm>
            <a:off x="1823182" y="959126"/>
            <a:ext cx="6736267" cy="1280345"/>
          </a:xfrm>
          <a:custGeom>
            <a:avLst/>
            <a:gdLst>
              <a:gd name="connsiteX0" fmla="*/ 0 w 6736267"/>
              <a:gd name="connsiteY0" fmla="*/ 448415 h 1280343"/>
              <a:gd name="connsiteX1" fmla="*/ 3208091 w 6736267"/>
              <a:gd name="connsiteY1" fmla="*/ 448415 h 1280343"/>
              <a:gd name="connsiteX2" fmla="*/ 3208091 w 6736267"/>
              <a:gd name="connsiteY2" fmla="*/ 320086 h 1280343"/>
              <a:gd name="connsiteX3" fmla="*/ 3048048 w 6736267"/>
              <a:gd name="connsiteY3" fmla="*/ 320086 h 1280343"/>
              <a:gd name="connsiteX4" fmla="*/ 3368134 w 6736267"/>
              <a:gd name="connsiteY4" fmla="*/ 0 h 1280343"/>
              <a:gd name="connsiteX5" fmla="*/ 3688219 w 6736267"/>
              <a:gd name="connsiteY5" fmla="*/ 320086 h 1280343"/>
              <a:gd name="connsiteX6" fmla="*/ 3528176 w 6736267"/>
              <a:gd name="connsiteY6" fmla="*/ 320086 h 1280343"/>
              <a:gd name="connsiteX7" fmla="*/ 3528176 w 6736267"/>
              <a:gd name="connsiteY7" fmla="*/ 448415 h 1280343"/>
              <a:gd name="connsiteX8" fmla="*/ 6736267 w 6736267"/>
              <a:gd name="connsiteY8" fmla="*/ 448415 h 1280343"/>
              <a:gd name="connsiteX9" fmla="*/ 6736267 w 6736267"/>
              <a:gd name="connsiteY9" fmla="*/ 1280343 h 1280343"/>
              <a:gd name="connsiteX10" fmla="*/ 0 w 6736267"/>
              <a:gd name="connsiteY10" fmla="*/ 1280343 h 1280343"/>
              <a:gd name="connsiteX11" fmla="*/ 0 w 6736267"/>
              <a:gd name="connsiteY11" fmla="*/ 448415 h 128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6267" h="1280343">
                <a:moveTo>
                  <a:pt x="6736267" y="831928"/>
                </a:moveTo>
                <a:lnTo>
                  <a:pt x="3528176" y="831928"/>
                </a:lnTo>
                <a:lnTo>
                  <a:pt x="3528176" y="960257"/>
                </a:lnTo>
                <a:lnTo>
                  <a:pt x="3688219" y="960257"/>
                </a:lnTo>
                <a:lnTo>
                  <a:pt x="3368133" y="1280342"/>
                </a:lnTo>
                <a:lnTo>
                  <a:pt x="3048048" y="960257"/>
                </a:lnTo>
                <a:lnTo>
                  <a:pt x="3208091" y="960257"/>
                </a:lnTo>
                <a:lnTo>
                  <a:pt x="3208091" y="831928"/>
                </a:lnTo>
                <a:lnTo>
                  <a:pt x="0" y="831928"/>
                </a:lnTo>
                <a:lnTo>
                  <a:pt x="0" y="1"/>
                </a:lnTo>
                <a:lnTo>
                  <a:pt x="6736267" y="1"/>
                </a:lnTo>
                <a:lnTo>
                  <a:pt x="6736267" y="83192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250264"/>
              <a:satOff val="-16880"/>
              <a:lumOff val="-2745"/>
              <a:alphaOff val="0"/>
            </a:schemeClr>
          </a:fillRef>
          <a:effectRef idx="1">
            <a:schemeClr val="accent3">
              <a:hueOff val="11250264"/>
              <a:satOff val="-16880"/>
              <a:lumOff val="-2745"/>
              <a:alphaOff val="0"/>
            </a:schemeClr>
          </a:effectRef>
          <a:fontRef idx="minor">
            <a:schemeClr val="dk1"/>
          </a:fontRef>
        </p:style>
        <p:txBody>
          <a:bodyPr spcFirstLastPara="0" vert="horz" wrap="square" lIns="85343" tIns="85345" rIns="85344" bIns="53376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La instalación de un SOC requiere un gran aporte para la adquisición de software y hardware para brindar un servicio independiente de las UTIC, ya que no pueden ubicarse dentro de la misma ni con el mismo personal porque el SOC controla que se cumplan todas las políticas de seguridad impuestas por el SOC. En el presente proyecto se logró realizar el Diseño y la transición inicial al SOC tomando en cuenta los servicios básicos que un SOC debe ofrecer.  </a:t>
            </a:r>
            <a:endParaRPr lang="es-MX" sz="1200" kern="1200" dirty="0"/>
          </a:p>
        </p:txBody>
      </p:sp>
    </p:spTree>
    <p:extLst>
      <p:ext uri="{BB962C8B-B14F-4D97-AF65-F5344CB8AC3E}">
        <p14:creationId xmlns:p14="http://schemas.microsoft.com/office/powerpoint/2010/main" val="344326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509763" y="153605"/>
            <a:ext cx="3958658" cy="634082"/>
          </a:xfrm>
        </p:spPr>
        <p:txBody>
          <a:bodyPr/>
          <a:lstStyle/>
          <a:p>
            <a:r>
              <a:rPr lang="en-US" dirty="0" err="1"/>
              <a:t>Recomendaciones</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14</a:t>
            </a:fld>
            <a:endParaRPr lang="es-UY" sz="1600">
              <a:solidFill>
                <a:schemeClr val="tx1"/>
              </a:solidFill>
            </a:endParaRPr>
          </a:p>
        </p:txBody>
      </p:sp>
      <p:grpSp>
        <p:nvGrpSpPr>
          <p:cNvPr id="20" name="Group 19">
            <a:extLst>
              <a:ext uri="{FF2B5EF4-FFF2-40B4-BE49-F238E27FC236}">
                <a16:creationId xmlns:a16="http://schemas.microsoft.com/office/drawing/2014/main" id="{4A677372-F6A3-4319-A4A4-A3E4ED7B8757}"/>
              </a:ext>
            </a:extLst>
          </p:cNvPr>
          <p:cNvGrpSpPr/>
          <p:nvPr/>
        </p:nvGrpSpPr>
        <p:grpSpPr>
          <a:xfrm>
            <a:off x="0" y="0"/>
            <a:ext cx="1621382" cy="5877272"/>
            <a:chOff x="0" y="0"/>
            <a:chExt cx="1621382" cy="5877272"/>
          </a:xfrm>
        </p:grpSpPr>
        <p:sp>
          <p:nvSpPr>
            <p:cNvPr id="22" name="Rectangle 21">
              <a:extLst>
                <a:ext uri="{FF2B5EF4-FFF2-40B4-BE49-F238E27FC236}">
                  <a16:creationId xmlns:a16="http://schemas.microsoft.com/office/drawing/2014/main" id="{5CDD11EC-29AE-4F3B-B362-3FFB037ED51B}"/>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Picture 4" descr="Resultado de imagen de espe">
              <a:extLst>
                <a:ext uri="{FF2B5EF4-FFF2-40B4-BE49-F238E27FC236}">
                  <a16:creationId xmlns:a16="http://schemas.microsoft.com/office/drawing/2014/main" id="{BFC3C96F-60F4-4E48-98B9-6A28F708407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CA99E7E-FAC5-4F91-8A41-42F9C60C2AEE}"/>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u="sng" dirty="0">
                  <a:solidFill>
                    <a:srgbClr val="FFFF00"/>
                  </a:solidFill>
                </a:rPr>
                <a:t>9.Recomendacione</a:t>
              </a:r>
            </a:p>
          </p:txBody>
        </p:sp>
      </p:grpSp>
      <p:grpSp>
        <p:nvGrpSpPr>
          <p:cNvPr id="29" name="Group 28">
            <a:extLst>
              <a:ext uri="{FF2B5EF4-FFF2-40B4-BE49-F238E27FC236}">
                <a16:creationId xmlns:a16="http://schemas.microsoft.com/office/drawing/2014/main" id="{A9450DDA-6846-43FD-9B87-41CCFCD6BC01}"/>
              </a:ext>
            </a:extLst>
          </p:cNvPr>
          <p:cNvGrpSpPr/>
          <p:nvPr/>
        </p:nvGrpSpPr>
        <p:grpSpPr>
          <a:xfrm>
            <a:off x="7254818" y="4813168"/>
            <a:ext cx="2016224" cy="2927339"/>
            <a:chOff x="7254818" y="4813168"/>
            <a:chExt cx="2016224" cy="2927339"/>
          </a:xfrm>
        </p:grpSpPr>
        <p:sp>
          <p:nvSpPr>
            <p:cNvPr id="30" name="Oval 29">
              <a:extLst>
                <a:ext uri="{FF2B5EF4-FFF2-40B4-BE49-F238E27FC236}">
                  <a16:creationId xmlns:a16="http://schemas.microsoft.com/office/drawing/2014/main" id="{58B1B404-CF8D-4A50-BF85-1D9D19EFAEA5}"/>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Oval 30">
              <a:extLst>
                <a:ext uri="{FF2B5EF4-FFF2-40B4-BE49-F238E27FC236}">
                  <a16:creationId xmlns:a16="http://schemas.microsoft.com/office/drawing/2014/main" id="{161B9749-4FE3-4973-BBC5-E662F5DDB8A7}"/>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Oval 31">
              <a:extLst>
                <a:ext uri="{FF2B5EF4-FFF2-40B4-BE49-F238E27FC236}">
                  <a16:creationId xmlns:a16="http://schemas.microsoft.com/office/drawing/2014/main" id="{4862EC65-EC63-4EF1-95B7-EC88971166BC}"/>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Oval 32">
              <a:extLst>
                <a:ext uri="{FF2B5EF4-FFF2-40B4-BE49-F238E27FC236}">
                  <a16:creationId xmlns:a16="http://schemas.microsoft.com/office/drawing/2014/main" id="{8870AC8D-553E-4C49-B90F-B77BF9377D0B}"/>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34" name="Imagen 33">
            <a:extLst>
              <a:ext uri="{FF2B5EF4-FFF2-40B4-BE49-F238E27FC236}">
                <a16:creationId xmlns:a16="http://schemas.microsoft.com/office/drawing/2014/main" id="{1DB8D42C-8247-4D37-8DB8-2A130ADB66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52203" y="4504038"/>
            <a:ext cx="579553" cy="409217"/>
          </a:xfrm>
          <a:prstGeom prst="rect">
            <a:avLst/>
          </a:prstGeom>
        </p:spPr>
      </p:pic>
      <p:pic>
        <p:nvPicPr>
          <p:cNvPr id="35" name="Imagen 34">
            <a:extLst>
              <a:ext uri="{FF2B5EF4-FFF2-40B4-BE49-F238E27FC236}">
                <a16:creationId xmlns:a16="http://schemas.microsoft.com/office/drawing/2014/main" id="{B2F93D9C-C5F5-49EB-ACDA-C806CDB87656}"/>
              </a:ext>
            </a:extLst>
          </p:cNvPr>
          <p:cNvPicPr>
            <a:picLocks noChangeAspect="1"/>
          </p:cNvPicPr>
          <p:nvPr/>
        </p:nvPicPr>
        <p:blipFill rotWithShape="1">
          <a:blip r:embed="rId5"/>
          <a:srcRect r="6026" b="2752"/>
          <a:stretch/>
        </p:blipFill>
        <p:spPr>
          <a:xfrm>
            <a:off x="8116607" y="32570"/>
            <a:ext cx="1012773" cy="876152"/>
          </a:xfrm>
          <a:prstGeom prst="rect">
            <a:avLst/>
          </a:prstGeom>
        </p:spPr>
      </p:pic>
      <p:sp>
        <p:nvSpPr>
          <p:cNvPr id="7" name="Forma libre: forma 6">
            <a:extLst>
              <a:ext uri="{FF2B5EF4-FFF2-40B4-BE49-F238E27FC236}">
                <a16:creationId xmlns:a16="http://schemas.microsoft.com/office/drawing/2014/main" id="{B941425A-9364-45DC-9BF2-0BE53E4EFC4A}"/>
              </a:ext>
            </a:extLst>
          </p:cNvPr>
          <p:cNvSpPr/>
          <p:nvPr/>
        </p:nvSpPr>
        <p:spPr>
          <a:xfrm>
            <a:off x="3987514" y="867524"/>
            <a:ext cx="2465785" cy="1336492"/>
          </a:xfrm>
          <a:custGeom>
            <a:avLst/>
            <a:gdLst>
              <a:gd name="connsiteX0" fmla="*/ 0 w 2465785"/>
              <a:gd name="connsiteY0" fmla="*/ 133649 h 1336492"/>
              <a:gd name="connsiteX1" fmla="*/ 133649 w 2465785"/>
              <a:gd name="connsiteY1" fmla="*/ 0 h 1336492"/>
              <a:gd name="connsiteX2" fmla="*/ 2332136 w 2465785"/>
              <a:gd name="connsiteY2" fmla="*/ 0 h 1336492"/>
              <a:gd name="connsiteX3" fmla="*/ 2465785 w 2465785"/>
              <a:gd name="connsiteY3" fmla="*/ 133649 h 1336492"/>
              <a:gd name="connsiteX4" fmla="*/ 2465785 w 2465785"/>
              <a:gd name="connsiteY4" fmla="*/ 1202843 h 1336492"/>
              <a:gd name="connsiteX5" fmla="*/ 2332136 w 2465785"/>
              <a:gd name="connsiteY5" fmla="*/ 1336492 h 1336492"/>
              <a:gd name="connsiteX6" fmla="*/ 133649 w 2465785"/>
              <a:gd name="connsiteY6" fmla="*/ 1336492 h 1336492"/>
              <a:gd name="connsiteX7" fmla="*/ 0 w 2465785"/>
              <a:gd name="connsiteY7" fmla="*/ 1202843 h 1336492"/>
              <a:gd name="connsiteX8" fmla="*/ 0 w 2465785"/>
              <a:gd name="connsiteY8" fmla="*/ 133649 h 133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785" h="1336492">
                <a:moveTo>
                  <a:pt x="0" y="133649"/>
                </a:moveTo>
                <a:cubicBezTo>
                  <a:pt x="0" y="59837"/>
                  <a:pt x="59837" y="0"/>
                  <a:pt x="133649" y="0"/>
                </a:cubicBezTo>
                <a:lnTo>
                  <a:pt x="2332136" y="0"/>
                </a:lnTo>
                <a:cubicBezTo>
                  <a:pt x="2405948" y="0"/>
                  <a:pt x="2465785" y="59837"/>
                  <a:pt x="2465785" y="133649"/>
                </a:cubicBezTo>
                <a:lnTo>
                  <a:pt x="2465785" y="1202843"/>
                </a:lnTo>
                <a:cubicBezTo>
                  <a:pt x="2465785" y="1276655"/>
                  <a:pt x="2405948" y="1336492"/>
                  <a:pt x="2332136" y="1336492"/>
                </a:cubicBezTo>
                <a:lnTo>
                  <a:pt x="133649" y="1336492"/>
                </a:lnTo>
                <a:cubicBezTo>
                  <a:pt x="59837" y="1336492"/>
                  <a:pt x="0" y="1276655"/>
                  <a:pt x="0" y="1202843"/>
                </a:cubicBezTo>
                <a:lnTo>
                  <a:pt x="0" y="133649"/>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84865" tIns="84865" rIns="84865" bIns="84865" numCol="1" spcCol="1270" anchor="ctr" anchorCtr="0">
            <a:noAutofit/>
          </a:bodyPr>
          <a:lstStyle/>
          <a:p>
            <a:pPr marL="0" lvl="0" indent="0" algn="ctr" defTabSz="533400">
              <a:lnSpc>
                <a:spcPct val="90000"/>
              </a:lnSpc>
              <a:spcBef>
                <a:spcPct val="0"/>
              </a:spcBef>
              <a:spcAft>
                <a:spcPct val="35000"/>
              </a:spcAft>
              <a:buNone/>
            </a:pPr>
            <a:r>
              <a:rPr lang="es-EC" sz="1200" kern="1200" dirty="0"/>
              <a:t>Insistir en la formación del personal de la comunidad universitaria en temas de ciberseguridad creando campañas de concientización en pregrado y postgrado</a:t>
            </a:r>
            <a:endParaRPr lang="es-MX" sz="1200" kern="1200" dirty="0"/>
          </a:p>
        </p:txBody>
      </p:sp>
      <p:sp>
        <p:nvSpPr>
          <p:cNvPr id="8" name="Forma libre: forma 7">
            <a:extLst>
              <a:ext uri="{FF2B5EF4-FFF2-40B4-BE49-F238E27FC236}">
                <a16:creationId xmlns:a16="http://schemas.microsoft.com/office/drawing/2014/main" id="{B2D5360A-C625-4A97-B356-98EFC0C4C1AA}"/>
              </a:ext>
            </a:extLst>
          </p:cNvPr>
          <p:cNvSpPr/>
          <p:nvPr/>
        </p:nvSpPr>
        <p:spPr>
          <a:xfrm rot="2700000">
            <a:off x="5875092" y="2345583"/>
            <a:ext cx="669800" cy="359542"/>
          </a:xfrm>
          <a:custGeom>
            <a:avLst/>
            <a:gdLst>
              <a:gd name="connsiteX0" fmla="*/ 0 w 669800"/>
              <a:gd name="connsiteY0" fmla="*/ 179771 h 359542"/>
              <a:gd name="connsiteX1" fmla="*/ 179771 w 669800"/>
              <a:gd name="connsiteY1" fmla="*/ 0 h 359542"/>
              <a:gd name="connsiteX2" fmla="*/ 179771 w 669800"/>
              <a:gd name="connsiteY2" fmla="*/ 71908 h 359542"/>
              <a:gd name="connsiteX3" fmla="*/ 490029 w 669800"/>
              <a:gd name="connsiteY3" fmla="*/ 71908 h 359542"/>
              <a:gd name="connsiteX4" fmla="*/ 490029 w 669800"/>
              <a:gd name="connsiteY4" fmla="*/ 0 h 359542"/>
              <a:gd name="connsiteX5" fmla="*/ 669800 w 669800"/>
              <a:gd name="connsiteY5" fmla="*/ 179771 h 359542"/>
              <a:gd name="connsiteX6" fmla="*/ 490029 w 669800"/>
              <a:gd name="connsiteY6" fmla="*/ 359542 h 359542"/>
              <a:gd name="connsiteX7" fmla="*/ 490029 w 669800"/>
              <a:gd name="connsiteY7" fmla="*/ 287634 h 359542"/>
              <a:gd name="connsiteX8" fmla="*/ 179771 w 669800"/>
              <a:gd name="connsiteY8" fmla="*/ 287634 h 359542"/>
              <a:gd name="connsiteX9" fmla="*/ 179771 w 669800"/>
              <a:gd name="connsiteY9" fmla="*/ 359542 h 359542"/>
              <a:gd name="connsiteX10" fmla="*/ 0 w 669800"/>
              <a:gd name="connsiteY10" fmla="*/ 179771 h 3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00" h="359542">
                <a:moveTo>
                  <a:pt x="0" y="179771"/>
                </a:moveTo>
                <a:lnTo>
                  <a:pt x="179771" y="0"/>
                </a:lnTo>
                <a:lnTo>
                  <a:pt x="179771" y="71908"/>
                </a:lnTo>
                <a:lnTo>
                  <a:pt x="490029" y="71908"/>
                </a:lnTo>
                <a:lnTo>
                  <a:pt x="490029" y="0"/>
                </a:lnTo>
                <a:lnTo>
                  <a:pt x="669800" y="179771"/>
                </a:lnTo>
                <a:lnTo>
                  <a:pt x="490029" y="359542"/>
                </a:lnTo>
                <a:lnTo>
                  <a:pt x="490029" y="287634"/>
                </a:lnTo>
                <a:lnTo>
                  <a:pt x="179771" y="287634"/>
                </a:lnTo>
                <a:lnTo>
                  <a:pt x="179771" y="359542"/>
                </a:lnTo>
                <a:lnTo>
                  <a:pt x="0" y="179771"/>
                </a:lnTo>
                <a:close/>
              </a:path>
            </a:pathLst>
          </a:custGeom>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07862" tIns="71907" rIns="107863" bIns="71908" numCol="1" spcCol="1270" anchor="ctr" anchorCtr="0">
            <a:noAutofit/>
          </a:bodyPr>
          <a:lstStyle/>
          <a:p>
            <a:pPr marL="0" lvl="0" indent="0" algn="ctr" defTabSz="444500">
              <a:lnSpc>
                <a:spcPct val="90000"/>
              </a:lnSpc>
              <a:spcBef>
                <a:spcPct val="0"/>
              </a:spcBef>
              <a:spcAft>
                <a:spcPct val="35000"/>
              </a:spcAft>
              <a:buNone/>
            </a:pPr>
            <a:endParaRPr lang="es-MX" sz="1000" kern="1200"/>
          </a:p>
        </p:txBody>
      </p:sp>
      <p:sp>
        <p:nvSpPr>
          <p:cNvPr id="9" name="Forma libre: forma 8">
            <a:extLst>
              <a:ext uri="{FF2B5EF4-FFF2-40B4-BE49-F238E27FC236}">
                <a16:creationId xmlns:a16="http://schemas.microsoft.com/office/drawing/2014/main" id="{62BB51D4-6CE8-4E22-ACE9-137E9896BAC1}"/>
              </a:ext>
            </a:extLst>
          </p:cNvPr>
          <p:cNvSpPr/>
          <p:nvPr/>
        </p:nvSpPr>
        <p:spPr>
          <a:xfrm>
            <a:off x="6050172" y="2846695"/>
            <a:ext cx="2293985" cy="1331664"/>
          </a:xfrm>
          <a:custGeom>
            <a:avLst/>
            <a:gdLst>
              <a:gd name="connsiteX0" fmla="*/ 0 w 2293985"/>
              <a:gd name="connsiteY0" fmla="*/ 133166 h 1331664"/>
              <a:gd name="connsiteX1" fmla="*/ 133166 w 2293985"/>
              <a:gd name="connsiteY1" fmla="*/ 0 h 1331664"/>
              <a:gd name="connsiteX2" fmla="*/ 2160819 w 2293985"/>
              <a:gd name="connsiteY2" fmla="*/ 0 h 1331664"/>
              <a:gd name="connsiteX3" fmla="*/ 2293985 w 2293985"/>
              <a:gd name="connsiteY3" fmla="*/ 133166 h 1331664"/>
              <a:gd name="connsiteX4" fmla="*/ 2293985 w 2293985"/>
              <a:gd name="connsiteY4" fmla="*/ 1198498 h 1331664"/>
              <a:gd name="connsiteX5" fmla="*/ 2160819 w 2293985"/>
              <a:gd name="connsiteY5" fmla="*/ 1331664 h 1331664"/>
              <a:gd name="connsiteX6" fmla="*/ 133166 w 2293985"/>
              <a:gd name="connsiteY6" fmla="*/ 1331664 h 1331664"/>
              <a:gd name="connsiteX7" fmla="*/ 0 w 2293985"/>
              <a:gd name="connsiteY7" fmla="*/ 1198498 h 1331664"/>
              <a:gd name="connsiteX8" fmla="*/ 0 w 2293985"/>
              <a:gd name="connsiteY8" fmla="*/ 133166 h 133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985" h="1331664">
                <a:moveTo>
                  <a:pt x="0" y="133166"/>
                </a:moveTo>
                <a:cubicBezTo>
                  <a:pt x="0" y="59620"/>
                  <a:pt x="59620" y="0"/>
                  <a:pt x="133166" y="0"/>
                </a:cubicBezTo>
                <a:lnTo>
                  <a:pt x="2160819" y="0"/>
                </a:lnTo>
                <a:cubicBezTo>
                  <a:pt x="2234365" y="0"/>
                  <a:pt x="2293985" y="59620"/>
                  <a:pt x="2293985" y="133166"/>
                </a:cubicBezTo>
                <a:lnTo>
                  <a:pt x="2293985" y="1198498"/>
                </a:lnTo>
                <a:cubicBezTo>
                  <a:pt x="2293985" y="1272044"/>
                  <a:pt x="2234365" y="1331664"/>
                  <a:pt x="2160819" y="1331664"/>
                </a:cubicBezTo>
                <a:lnTo>
                  <a:pt x="133166" y="1331664"/>
                </a:lnTo>
                <a:cubicBezTo>
                  <a:pt x="59620" y="1331664"/>
                  <a:pt x="0" y="1272044"/>
                  <a:pt x="0" y="1198498"/>
                </a:cubicBezTo>
                <a:lnTo>
                  <a:pt x="0" y="13316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488257"/>
              <a:satOff val="8966"/>
              <a:lumOff val="719"/>
              <a:alphaOff val="0"/>
            </a:schemeClr>
          </a:fillRef>
          <a:effectRef idx="1">
            <a:schemeClr val="accent4">
              <a:hueOff val="-1488257"/>
              <a:satOff val="8966"/>
              <a:lumOff val="719"/>
              <a:alphaOff val="0"/>
            </a:schemeClr>
          </a:effectRef>
          <a:fontRef idx="minor">
            <a:schemeClr val="dk1"/>
          </a:fontRef>
        </p:style>
        <p:txBody>
          <a:bodyPr spcFirstLastPara="0" vert="horz" wrap="square" lIns="84723" tIns="84723" rIns="84723" bIns="84723"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Buscar la inversión privada para la adquisición del software y hardware para la continuidad del SOC, teniendo presente que la iniciación del proyecto se lo realizo con herramientas gratuitas.</a:t>
            </a:r>
            <a:endParaRPr lang="es-MX" sz="1200" kern="1200" dirty="0"/>
          </a:p>
        </p:txBody>
      </p:sp>
      <p:sp>
        <p:nvSpPr>
          <p:cNvPr id="10" name="Forma libre: forma 9">
            <a:extLst>
              <a:ext uri="{FF2B5EF4-FFF2-40B4-BE49-F238E27FC236}">
                <a16:creationId xmlns:a16="http://schemas.microsoft.com/office/drawing/2014/main" id="{EDDC9119-0CAE-426C-BADA-910AC39F5755}"/>
              </a:ext>
            </a:extLst>
          </p:cNvPr>
          <p:cNvSpPr/>
          <p:nvPr/>
        </p:nvSpPr>
        <p:spPr>
          <a:xfrm rot="18900000">
            <a:off x="5900420" y="4294599"/>
            <a:ext cx="669800" cy="359543"/>
          </a:xfrm>
          <a:custGeom>
            <a:avLst/>
            <a:gdLst>
              <a:gd name="connsiteX0" fmla="*/ 0 w 669800"/>
              <a:gd name="connsiteY0" fmla="*/ 179771 h 359542"/>
              <a:gd name="connsiteX1" fmla="*/ 179771 w 669800"/>
              <a:gd name="connsiteY1" fmla="*/ 0 h 359542"/>
              <a:gd name="connsiteX2" fmla="*/ 179771 w 669800"/>
              <a:gd name="connsiteY2" fmla="*/ 71908 h 359542"/>
              <a:gd name="connsiteX3" fmla="*/ 490029 w 669800"/>
              <a:gd name="connsiteY3" fmla="*/ 71908 h 359542"/>
              <a:gd name="connsiteX4" fmla="*/ 490029 w 669800"/>
              <a:gd name="connsiteY4" fmla="*/ 0 h 359542"/>
              <a:gd name="connsiteX5" fmla="*/ 669800 w 669800"/>
              <a:gd name="connsiteY5" fmla="*/ 179771 h 359542"/>
              <a:gd name="connsiteX6" fmla="*/ 490029 w 669800"/>
              <a:gd name="connsiteY6" fmla="*/ 359542 h 359542"/>
              <a:gd name="connsiteX7" fmla="*/ 490029 w 669800"/>
              <a:gd name="connsiteY7" fmla="*/ 287634 h 359542"/>
              <a:gd name="connsiteX8" fmla="*/ 179771 w 669800"/>
              <a:gd name="connsiteY8" fmla="*/ 287634 h 359542"/>
              <a:gd name="connsiteX9" fmla="*/ 179771 w 669800"/>
              <a:gd name="connsiteY9" fmla="*/ 359542 h 359542"/>
              <a:gd name="connsiteX10" fmla="*/ 0 w 669800"/>
              <a:gd name="connsiteY10" fmla="*/ 179771 h 3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00" h="359542">
                <a:moveTo>
                  <a:pt x="669800" y="179771"/>
                </a:moveTo>
                <a:lnTo>
                  <a:pt x="490029" y="359542"/>
                </a:lnTo>
                <a:lnTo>
                  <a:pt x="490029" y="287634"/>
                </a:lnTo>
                <a:lnTo>
                  <a:pt x="179771" y="287634"/>
                </a:lnTo>
                <a:lnTo>
                  <a:pt x="179771" y="359542"/>
                </a:lnTo>
                <a:lnTo>
                  <a:pt x="0" y="179771"/>
                </a:lnTo>
                <a:lnTo>
                  <a:pt x="179771" y="0"/>
                </a:lnTo>
                <a:lnTo>
                  <a:pt x="179771" y="71908"/>
                </a:lnTo>
                <a:lnTo>
                  <a:pt x="490029" y="71908"/>
                </a:lnTo>
                <a:lnTo>
                  <a:pt x="490029" y="0"/>
                </a:lnTo>
                <a:lnTo>
                  <a:pt x="669800" y="179771"/>
                </a:lnTo>
                <a:close/>
              </a:path>
            </a:pathLst>
          </a:custGeom>
        </p:spPr>
        <p:style>
          <a:lnRef idx="0">
            <a:schemeClr val="lt1">
              <a:hueOff val="0"/>
              <a:satOff val="0"/>
              <a:lumOff val="0"/>
              <a:alphaOff val="0"/>
            </a:schemeClr>
          </a:lnRef>
          <a:fillRef idx="2">
            <a:schemeClr val="accent4">
              <a:hueOff val="-1488257"/>
              <a:satOff val="8966"/>
              <a:lumOff val="719"/>
              <a:alphaOff val="0"/>
            </a:schemeClr>
          </a:fillRef>
          <a:effectRef idx="1">
            <a:schemeClr val="accent4">
              <a:hueOff val="-1488257"/>
              <a:satOff val="8966"/>
              <a:lumOff val="719"/>
              <a:alphaOff val="0"/>
            </a:schemeClr>
          </a:effectRef>
          <a:fontRef idx="minor">
            <a:schemeClr val="dk1"/>
          </a:fontRef>
        </p:style>
        <p:txBody>
          <a:bodyPr spcFirstLastPara="0" vert="horz" wrap="square" lIns="107862" tIns="71908" rIns="107863" bIns="71908" numCol="1" spcCol="1270" anchor="ctr" anchorCtr="0">
            <a:noAutofit/>
          </a:bodyPr>
          <a:lstStyle/>
          <a:p>
            <a:pPr marL="0" lvl="0" indent="0" algn="ctr" defTabSz="444500">
              <a:lnSpc>
                <a:spcPct val="90000"/>
              </a:lnSpc>
              <a:spcBef>
                <a:spcPct val="0"/>
              </a:spcBef>
              <a:spcAft>
                <a:spcPct val="35000"/>
              </a:spcAft>
              <a:buNone/>
            </a:pPr>
            <a:endParaRPr lang="es-MX" sz="1000" kern="1200"/>
          </a:p>
        </p:txBody>
      </p:sp>
      <p:sp>
        <p:nvSpPr>
          <p:cNvPr id="11" name="Forma libre: forma 10">
            <a:extLst>
              <a:ext uri="{FF2B5EF4-FFF2-40B4-BE49-F238E27FC236}">
                <a16:creationId xmlns:a16="http://schemas.microsoft.com/office/drawing/2014/main" id="{159AE731-31BA-4653-A4EB-E20401953879}"/>
              </a:ext>
            </a:extLst>
          </p:cNvPr>
          <p:cNvSpPr/>
          <p:nvPr/>
        </p:nvSpPr>
        <p:spPr>
          <a:xfrm>
            <a:off x="3939201" y="4770384"/>
            <a:ext cx="2562409" cy="1437801"/>
          </a:xfrm>
          <a:custGeom>
            <a:avLst/>
            <a:gdLst>
              <a:gd name="connsiteX0" fmla="*/ 0 w 2562409"/>
              <a:gd name="connsiteY0" fmla="*/ 143780 h 1437801"/>
              <a:gd name="connsiteX1" fmla="*/ 143780 w 2562409"/>
              <a:gd name="connsiteY1" fmla="*/ 0 h 1437801"/>
              <a:gd name="connsiteX2" fmla="*/ 2418629 w 2562409"/>
              <a:gd name="connsiteY2" fmla="*/ 0 h 1437801"/>
              <a:gd name="connsiteX3" fmla="*/ 2562409 w 2562409"/>
              <a:gd name="connsiteY3" fmla="*/ 143780 h 1437801"/>
              <a:gd name="connsiteX4" fmla="*/ 2562409 w 2562409"/>
              <a:gd name="connsiteY4" fmla="*/ 1294021 h 1437801"/>
              <a:gd name="connsiteX5" fmla="*/ 2418629 w 2562409"/>
              <a:gd name="connsiteY5" fmla="*/ 1437801 h 1437801"/>
              <a:gd name="connsiteX6" fmla="*/ 143780 w 2562409"/>
              <a:gd name="connsiteY6" fmla="*/ 1437801 h 1437801"/>
              <a:gd name="connsiteX7" fmla="*/ 0 w 2562409"/>
              <a:gd name="connsiteY7" fmla="*/ 1294021 h 1437801"/>
              <a:gd name="connsiteX8" fmla="*/ 0 w 2562409"/>
              <a:gd name="connsiteY8" fmla="*/ 143780 h 14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409" h="1437801">
                <a:moveTo>
                  <a:pt x="0" y="143780"/>
                </a:moveTo>
                <a:cubicBezTo>
                  <a:pt x="0" y="64372"/>
                  <a:pt x="64372" y="0"/>
                  <a:pt x="143780" y="0"/>
                </a:cubicBezTo>
                <a:lnTo>
                  <a:pt x="2418629" y="0"/>
                </a:lnTo>
                <a:cubicBezTo>
                  <a:pt x="2498037" y="0"/>
                  <a:pt x="2562409" y="64372"/>
                  <a:pt x="2562409" y="143780"/>
                </a:cubicBezTo>
                <a:lnTo>
                  <a:pt x="2562409" y="1294021"/>
                </a:lnTo>
                <a:cubicBezTo>
                  <a:pt x="2562409" y="1373429"/>
                  <a:pt x="2498037" y="1437801"/>
                  <a:pt x="2418629" y="1437801"/>
                </a:cubicBezTo>
                <a:lnTo>
                  <a:pt x="143780" y="1437801"/>
                </a:lnTo>
                <a:cubicBezTo>
                  <a:pt x="64372" y="1437801"/>
                  <a:pt x="0" y="1373429"/>
                  <a:pt x="0" y="1294021"/>
                </a:cubicBezTo>
                <a:lnTo>
                  <a:pt x="0" y="14378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976513"/>
              <a:satOff val="17933"/>
              <a:lumOff val="1437"/>
              <a:alphaOff val="0"/>
            </a:schemeClr>
          </a:fillRef>
          <a:effectRef idx="1">
            <a:schemeClr val="accent4">
              <a:hueOff val="-2976513"/>
              <a:satOff val="17933"/>
              <a:lumOff val="1437"/>
              <a:alphaOff val="0"/>
            </a:schemeClr>
          </a:effectRef>
          <a:fontRef idx="minor">
            <a:schemeClr val="dk1"/>
          </a:fontRef>
        </p:style>
        <p:txBody>
          <a:bodyPr spcFirstLastPara="0" vert="horz" wrap="square" lIns="87832" tIns="87832" rIns="87832" bIns="87832"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Ejecutar el trámite y la gestión para que la universidad destine parte del presupuesto anual para la creación del SOC, en cuanto a hardware, software y personal especializado, teniendo en consideración que el presente proyecto se realizó con herramientas gratuitas. </a:t>
            </a:r>
            <a:endParaRPr lang="es-MX" sz="1200" kern="1200" dirty="0"/>
          </a:p>
        </p:txBody>
      </p:sp>
      <p:sp>
        <p:nvSpPr>
          <p:cNvPr id="12" name="Forma libre: forma 11">
            <a:extLst>
              <a:ext uri="{FF2B5EF4-FFF2-40B4-BE49-F238E27FC236}">
                <a16:creationId xmlns:a16="http://schemas.microsoft.com/office/drawing/2014/main" id="{CF932A08-E1D4-4AF5-9715-B29AC68A3704}"/>
              </a:ext>
            </a:extLst>
          </p:cNvPr>
          <p:cNvSpPr/>
          <p:nvPr/>
        </p:nvSpPr>
        <p:spPr>
          <a:xfrm rot="2700000">
            <a:off x="3862388" y="4286394"/>
            <a:ext cx="669801" cy="359543"/>
          </a:xfrm>
          <a:custGeom>
            <a:avLst/>
            <a:gdLst>
              <a:gd name="connsiteX0" fmla="*/ 0 w 669800"/>
              <a:gd name="connsiteY0" fmla="*/ 179771 h 359542"/>
              <a:gd name="connsiteX1" fmla="*/ 179771 w 669800"/>
              <a:gd name="connsiteY1" fmla="*/ 0 h 359542"/>
              <a:gd name="connsiteX2" fmla="*/ 179771 w 669800"/>
              <a:gd name="connsiteY2" fmla="*/ 71908 h 359542"/>
              <a:gd name="connsiteX3" fmla="*/ 490029 w 669800"/>
              <a:gd name="connsiteY3" fmla="*/ 71908 h 359542"/>
              <a:gd name="connsiteX4" fmla="*/ 490029 w 669800"/>
              <a:gd name="connsiteY4" fmla="*/ 0 h 359542"/>
              <a:gd name="connsiteX5" fmla="*/ 669800 w 669800"/>
              <a:gd name="connsiteY5" fmla="*/ 179771 h 359542"/>
              <a:gd name="connsiteX6" fmla="*/ 490029 w 669800"/>
              <a:gd name="connsiteY6" fmla="*/ 359542 h 359542"/>
              <a:gd name="connsiteX7" fmla="*/ 490029 w 669800"/>
              <a:gd name="connsiteY7" fmla="*/ 287634 h 359542"/>
              <a:gd name="connsiteX8" fmla="*/ 179771 w 669800"/>
              <a:gd name="connsiteY8" fmla="*/ 287634 h 359542"/>
              <a:gd name="connsiteX9" fmla="*/ 179771 w 669800"/>
              <a:gd name="connsiteY9" fmla="*/ 359542 h 359542"/>
              <a:gd name="connsiteX10" fmla="*/ 0 w 669800"/>
              <a:gd name="connsiteY10" fmla="*/ 179771 h 3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00" h="359542">
                <a:moveTo>
                  <a:pt x="669800" y="179771"/>
                </a:moveTo>
                <a:lnTo>
                  <a:pt x="490029" y="359542"/>
                </a:lnTo>
                <a:lnTo>
                  <a:pt x="490029" y="287634"/>
                </a:lnTo>
                <a:lnTo>
                  <a:pt x="179771" y="287634"/>
                </a:lnTo>
                <a:lnTo>
                  <a:pt x="179771" y="359542"/>
                </a:lnTo>
                <a:lnTo>
                  <a:pt x="0" y="179771"/>
                </a:lnTo>
                <a:lnTo>
                  <a:pt x="179771" y="0"/>
                </a:lnTo>
                <a:lnTo>
                  <a:pt x="179771" y="71908"/>
                </a:lnTo>
                <a:lnTo>
                  <a:pt x="490029" y="71908"/>
                </a:lnTo>
                <a:lnTo>
                  <a:pt x="490029" y="0"/>
                </a:lnTo>
                <a:lnTo>
                  <a:pt x="669800" y="179771"/>
                </a:lnTo>
                <a:close/>
              </a:path>
            </a:pathLst>
          </a:custGeom>
        </p:spPr>
        <p:style>
          <a:lnRef idx="0">
            <a:schemeClr val="lt1">
              <a:hueOff val="0"/>
              <a:satOff val="0"/>
              <a:lumOff val="0"/>
              <a:alphaOff val="0"/>
            </a:schemeClr>
          </a:lnRef>
          <a:fillRef idx="2">
            <a:schemeClr val="accent4">
              <a:hueOff val="-2976513"/>
              <a:satOff val="17933"/>
              <a:lumOff val="1437"/>
              <a:alphaOff val="0"/>
            </a:schemeClr>
          </a:fillRef>
          <a:effectRef idx="1">
            <a:schemeClr val="accent4">
              <a:hueOff val="-2976513"/>
              <a:satOff val="17933"/>
              <a:lumOff val="1437"/>
              <a:alphaOff val="0"/>
            </a:schemeClr>
          </a:effectRef>
          <a:fontRef idx="minor">
            <a:schemeClr val="dk1"/>
          </a:fontRef>
        </p:style>
        <p:txBody>
          <a:bodyPr spcFirstLastPara="0" vert="horz" wrap="square" lIns="107863" tIns="71908" rIns="107863" bIns="71908" numCol="1" spcCol="1270" anchor="ctr" anchorCtr="0">
            <a:noAutofit/>
          </a:bodyPr>
          <a:lstStyle/>
          <a:p>
            <a:pPr marL="0" lvl="0" indent="0" algn="ctr" defTabSz="444500">
              <a:lnSpc>
                <a:spcPct val="90000"/>
              </a:lnSpc>
              <a:spcBef>
                <a:spcPct val="0"/>
              </a:spcBef>
              <a:spcAft>
                <a:spcPct val="35000"/>
              </a:spcAft>
              <a:buNone/>
            </a:pPr>
            <a:endParaRPr lang="es-MX" sz="1000" kern="1200"/>
          </a:p>
        </p:txBody>
      </p:sp>
      <p:sp>
        <p:nvSpPr>
          <p:cNvPr id="13" name="Forma libre: forma 12">
            <a:extLst>
              <a:ext uri="{FF2B5EF4-FFF2-40B4-BE49-F238E27FC236}">
                <a16:creationId xmlns:a16="http://schemas.microsoft.com/office/drawing/2014/main" id="{461CDFAA-B63D-48BD-B4C3-BAAB60753560}"/>
              </a:ext>
            </a:extLst>
          </p:cNvPr>
          <p:cNvSpPr/>
          <p:nvPr/>
        </p:nvSpPr>
        <p:spPr>
          <a:xfrm>
            <a:off x="1908769" y="2863105"/>
            <a:ext cx="2669758" cy="1298843"/>
          </a:xfrm>
          <a:custGeom>
            <a:avLst/>
            <a:gdLst>
              <a:gd name="connsiteX0" fmla="*/ 0 w 2669758"/>
              <a:gd name="connsiteY0" fmla="*/ 129884 h 1298843"/>
              <a:gd name="connsiteX1" fmla="*/ 129884 w 2669758"/>
              <a:gd name="connsiteY1" fmla="*/ 0 h 1298843"/>
              <a:gd name="connsiteX2" fmla="*/ 2539874 w 2669758"/>
              <a:gd name="connsiteY2" fmla="*/ 0 h 1298843"/>
              <a:gd name="connsiteX3" fmla="*/ 2669758 w 2669758"/>
              <a:gd name="connsiteY3" fmla="*/ 129884 h 1298843"/>
              <a:gd name="connsiteX4" fmla="*/ 2669758 w 2669758"/>
              <a:gd name="connsiteY4" fmla="*/ 1168959 h 1298843"/>
              <a:gd name="connsiteX5" fmla="*/ 2539874 w 2669758"/>
              <a:gd name="connsiteY5" fmla="*/ 1298843 h 1298843"/>
              <a:gd name="connsiteX6" fmla="*/ 129884 w 2669758"/>
              <a:gd name="connsiteY6" fmla="*/ 1298843 h 1298843"/>
              <a:gd name="connsiteX7" fmla="*/ 0 w 2669758"/>
              <a:gd name="connsiteY7" fmla="*/ 1168959 h 1298843"/>
              <a:gd name="connsiteX8" fmla="*/ 0 w 2669758"/>
              <a:gd name="connsiteY8" fmla="*/ 129884 h 12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758" h="1298843">
                <a:moveTo>
                  <a:pt x="0" y="129884"/>
                </a:moveTo>
                <a:cubicBezTo>
                  <a:pt x="0" y="58151"/>
                  <a:pt x="58151" y="0"/>
                  <a:pt x="129884" y="0"/>
                </a:cubicBezTo>
                <a:lnTo>
                  <a:pt x="2539874" y="0"/>
                </a:lnTo>
                <a:cubicBezTo>
                  <a:pt x="2611607" y="0"/>
                  <a:pt x="2669758" y="58151"/>
                  <a:pt x="2669758" y="129884"/>
                </a:cubicBezTo>
                <a:lnTo>
                  <a:pt x="2669758" y="1168959"/>
                </a:lnTo>
                <a:cubicBezTo>
                  <a:pt x="2669758" y="1240692"/>
                  <a:pt x="2611607" y="1298843"/>
                  <a:pt x="2539874" y="1298843"/>
                </a:cubicBezTo>
                <a:lnTo>
                  <a:pt x="129884" y="1298843"/>
                </a:lnTo>
                <a:cubicBezTo>
                  <a:pt x="58151" y="1298843"/>
                  <a:pt x="0" y="1240692"/>
                  <a:pt x="0" y="1168959"/>
                </a:cubicBezTo>
                <a:lnTo>
                  <a:pt x="0" y="12988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4464770"/>
              <a:satOff val="26899"/>
              <a:lumOff val="2156"/>
              <a:alphaOff val="0"/>
            </a:schemeClr>
          </a:fillRef>
          <a:effectRef idx="1">
            <a:schemeClr val="accent4">
              <a:hueOff val="-4464770"/>
              <a:satOff val="26899"/>
              <a:lumOff val="2156"/>
              <a:alphaOff val="0"/>
            </a:schemeClr>
          </a:effectRef>
          <a:fontRef idx="minor">
            <a:schemeClr val="dk1"/>
          </a:fontRef>
        </p:style>
        <p:txBody>
          <a:bodyPr spcFirstLastPara="0" vert="horz" wrap="square" lIns="83762" tIns="83762" rIns="83762" bIns="83762"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s-EC" sz="1200" kern="1200" dirty="0"/>
              <a:t>Aplicar todos los conocimientos adquiridos en las Fuerzas Armadas debido a que la información que se maneja es muy sensible y no existen organismos específicos para la protección de esta área en la institución.</a:t>
            </a:r>
            <a:endParaRPr lang="es-MX" sz="1200" kern="1200" dirty="0"/>
          </a:p>
        </p:txBody>
      </p:sp>
      <p:sp>
        <p:nvSpPr>
          <p:cNvPr id="14" name="Forma libre: forma 13">
            <a:extLst>
              <a:ext uri="{FF2B5EF4-FFF2-40B4-BE49-F238E27FC236}">
                <a16:creationId xmlns:a16="http://schemas.microsoft.com/office/drawing/2014/main" id="{1EC6E68D-C344-4B24-8541-A2B176E44470}"/>
              </a:ext>
            </a:extLst>
          </p:cNvPr>
          <p:cNvSpPr/>
          <p:nvPr/>
        </p:nvSpPr>
        <p:spPr>
          <a:xfrm rot="18900000">
            <a:off x="3887715" y="2353789"/>
            <a:ext cx="669800" cy="359542"/>
          </a:xfrm>
          <a:custGeom>
            <a:avLst/>
            <a:gdLst>
              <a:gd name="connsiteX0" fmla="*/ 0 w 669800"/>
              <a:gd name="connsiteY0" fmla="*/ 179771 h 359542"/>
              <a:gd name="connsiteX1" fmla="*/ 179771 w 669800"/>
              <a:gd name="connsiteY1" fmla="*/ 0 h 359542"/>
              <a:gd name="connsiteX2" fmla="*/ 179771 w 669800"/>
              <a:gd name="connsiteY2" fmla="*/ 71908 h 359542"/>
              <a:gd name="connsiteX3" fmla="*/ 490029 w 669800"/>
              <a:gd name="connsiteY3" fmla="*/ 71908 h 359542"/>
              <a:gd name="connsiteX4" fmla="*/ 490029 w 669800"/>
              <a:gd name="connsiteY4" fmla="*/ 0 h 359542"/>
              <a:gd name="connsiteX5" fmla="*/ 669800 w 669800"/>
              <a:gd name="connsiteY5" fmla="*/ 179771 h 359542"/>
              <a:gd name="connsiteX6" fmla="*/ 490029 w 669800"/>
              <a:gd name="connsiteY6" fmla="*/ 359542 h 359542"/>
              <a:gd name="connsiteX7" fmla="*/ 490029 w 669800"/>
              <a:gd name="connsiteY7" fmla="*/ 287634 h 359542"/>
              <a:gd name="connsiteX8" fmla="*/ 179771 w 669800"/>
              <a:gd name="connsiteY8" fmla="*/ 287634 h 359542"/>
              <a:gd name="connsiteX9" fmla="*/ 179771 w 669800"/>
              <a:gd name="connsiteY9" fmla="*/ 359542 h 359542"/>
              <a:gd name="connsiteX10" fmla="*/ 0 w 669800"/>
              <a:gd name="connsiteY10" fmla="*/ 179771 h 3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800" h="359542">
                <a:moveTo>
                  <a:pt x="0" y="179771"/>
                </a:moveTo>
                <a:lnTo>
                  <a:pt x="179771" y="0"/>
                </a:lnTo>
                <a:lnTo>
                  <a:pt x="179771" y="71908"/>
                </a:lnTo>
                <a:lnTo>
                  <a:pt x="490029" y="71908"/>
                </a:lnTo>
                <a:lnTo>
                  <a:pt x="490029" y="0"/>
                </a:lnTo>
                <a:lnTo>
                  <a:pt x="669800" y="179771"/>
                </a:lnTo>
                <a:lnTo>
                  <a:pt x="490029" y="359542"/>
                </a:lnTo>
                <a:lnTo>
                  <a:pt x="490029" y="287634"/>
                </a:lnTo>
                <a:lnTo>
                  <a:pt x="179771" y="287634"/>
                </a:lnTo>
                <a:lnTo>
                  <a:pt x="179771" y="359542"/>
                </a:lnTo>
                <a:lnTo>
                  <a:pt x="0" y="179771"/>
                </a:lnTo>
                <a:close/>
              </a:path>
            </a:pathLst>
          </a:custGeom>
        </p:spPr>
        <p:style>
          <a:lnRef idx="0">
            <a:schemeClr val="lt1">
              <a:hueOff val="0"/>
              <a:satOff val="0"/>
              <a:lumOff val="0"/>
              <a:alphaOff val="0"/>
            </a:schemeClr>
          </a:lnRef>
          <a:fillRef idx="2">
            <a:schemeClr val="accent4">
              <a:hueOff val="-4464770"/>
              <a:satOff val="26899"/>
              <a:lumOff val="2156"/>
              <a:alphaOff val="0"/>
            </a:schemeClr>
          </a:fillRef>
          <a:effectRef idx="1">
            <a:schemeClr val="accent4">
              <a:hueOff val="-4464770"/>
              <a:satOff val="26899"/>
              <a:lumOff val="2156"/>
              <a:alphaOff val="0"/>
            </a:schemeClr>
          </a:effectRef>
          <a:fontRef idx="minor">
            <a:schemeClr val="dk1"/>
          </a:fontRef>
        </p:style>
        <p:txBody>
          <a:bodyPr spcFirstLastPara="0" vert="horz" wrap="square" lIns="107863" tIns="71908" rIns="107863" bIns="71908" numCol="1" spcCol="1270" anchor="ctr" anchorCtr="0">
            <a:noAutofit/>
          </a:bodyPr>
          <a:lstStyle/>
          <a:p>
            <a:pPr marL="0" lvl="0" indent="0" algn="ctr" defTabSz="444500">
              <a:lnSpc>
                <a:spcPct val="90000"/>
              </a:lnSpc>
              <a:spcBef>
                <a:spcPct val="0"/>
              </a:spcBef>
              <a:spcAft>
                <a:spcPct val="35000"/>
              </a:spcAft>
              <a:buNone/>
            </a:pPr>
            <a:endParaRPr lang="es-MX" sz="1000" kern="1200"/>
          </a:p>
        </p:txBody>
      </p:sp>
    </p:spTree>
    <p:extLst>
      <p:ext uri="{BB962C8B-B14F-4D97-AF65-F5344CB8AC3E}">
        <p14:creationId xmlns:p14="http://schemas.microsoft.com/office/powerpoint/2010/main" val="11917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B34C8C-6BC6-498D-B029-14EB11551CF5}"/>
              </a:ext>
            </a:extLst>
          </p:cNvPr>
          <p:cNvSpPr>
            <a:spLocks noGrp="1"/>
          </p:cNvSpPr>
          <p:nvPr>
            <p:ph idx="1"/>
          </p:nvPr>
        </p:nvSpPr>
        <p:spPr>
          <a:xfrm>
            <a:off x="1868486" y="2372547"/>
            <a:ext cx="6740378" cy="1240104"/>
          </a:xfrm>
        </p:spPr>
        <p:txBody>
          <a:bodyPr/>
          <a:lstStyle/>
          <a:p>
            <a:pPr marL="0" indent="0" algn="ctr">
              <a:buNone/>
            </a:pPr>
            <a:r>
              <a:rPr lang="es-ES" sz="7200" b="1" dirty="0"/>
              <a:t>GRACIAS !</a:t>
            </a:r>
            <a:endParaRPr lang="es-EC" sz="7200" b="1" dirty="0"/>
          </a:p>
        </p:txBody>
      </p:sp>
      <p:sp>
        <p:nvSpPr>
          <p:cNvPr id="5" name="Slide Number Placeholder 4">
            <a:extLst>
              <a:ext uri="{FF2B5EF4-FFF2-40B4-BE49-F238E27FC236}">
                <a16:creationId xmlns:a16="http://schemas.microsoft.com/office/drawing/2014/main" id="{E3C75776-52B4-4879-A7F5-6FE1FC46FF8E}"/>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800" smtClean="0">
                <a:solidFill>
                  <a:schemeClr val="tx1"/>
                </a:solidFill>
              </a:rPr>
              <a:pPr>
                <a:defRPr/>
              </a:pPr>
              <a:t>15</a:t>
            </a:fld>
            <a:endParaRPr lang="es-UY" sz="1800">
              <a:solidFill>
                <a:schemeClr val="tx1"/>
              </a:solidFill>
            </a:endParaRPr>
          </a:p>
        </p:txBody>
      </p:sp>
      <p:grpSp>
        <p:nvGrpSpPr>
          <p:cNvPr id="7" name="Group 6">
            <a:extLst>
              <a:ext uri="{FF2B5EF4-FFF2-40B4-BE49-F238E27FC236}">
                <a16:creationId xmlns:a16="http://schemas.microsoft.com/office/drawing/2014/main" id="{69CACF77-7B50-4ACC-85B0-4C494F51EF5F}"/>
              </a:ext>
            </a:extLst>
          </p:cNvPr>
          <p:cNvGrpSpPr/>
          <p:nvPr/>
        </p:nvGrpSpPr>
        <p:grpSpPr>
          <a:xfrm>
            <a:off x="0" y="0"/>
            <a:ext cx="1621382" cy="5877272"/>
            <a:chOff x="0" y="0"/>
            <a:chExt cx="1621382" cy="5877272"/>
          </a:xfrm>
        </p:grpSpPr>
        <p:sp>
          <p:nvSpPr>
            <p:cNvPr id="9" name="Rectangle 8">
              <a:extLst>
                <a:ext uri="{FF2B5EF4-FFF2-40B4-BE49-F238E27FC236}">
                  <a16:creationId xmlns:a16="http://schemas.microsoft.com/office/drawing/2014/main" id="{8D7AB5D8-F686-4FDB-AB8D-11CD0CD6F804}"/>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Picture 4" descr="Resultado de imagen de espe">
              <a:extLst>
                <a:ext uri="{FF2B5EF4-FFF2-40B4-BE49-F238E27FC236}">
                  <a16:creationId xmlns:a16="http://schemas.microsoft.com/office/drawing/2014/main" id="{0F919285-4466-4CD2-941E-F62D542B417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B3D81C7-7954-41EF-B161-5B0D7EAB1C47}"/>
                </a:ext>
              </a:extLst>
            </p:cNvPr>
            <p:cNvSpPr txBox="1"/>
            <p:nvPr/>
          </p:nvSpPr>
          <p:spPr>
            <a:xfrm>
              <a:off x="0" y="1497735"/>
              <a:ext cx="1621382" cy="3728393"/>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a:p>
              <a:pPr>
                <a:lnSpc>
                  <a:spcPct val="200000"/>
                </a:lnSpc>
              </a:pPr>
              <a:endParaRPr lang="es-ES" sz="1200" b="1" dirty="0">
                <a:solidFill>
                  <a:schemeClr val="bg1"/>
                </a:solidFill>
              </a:endParaRPr>
            </a:p>
          </p:txBody>
        </p:sp>
      </p:grpSp>
      <p:grpSp>
        <p:nvGrpSpPr>
          <p:cNvPr id="12" name="Group 11">
            <a:extLst>
              <a:ext uri="{FF2B5EF4-FFF2-40B4-BE49-F238E27FC236}">
                <a16:creationId xmlns:a16="http://schemas.microsoft.com/office/drawing/2014/main" id="{A5B975F4-C860-47DC-AAE5-9527DC8F0DFB}"/>
              </a:ext>
            </a:extLst>
          </p:cNvPr>
          <p:cNvGrpSpPr/>
          <p:nvPr/>
        </p:nvGrpSpPr>
        <p:grpSpPr>
          <a:xfrm>
            <a:off x="7254818" y="4813168"/>
            <a:ext cx="2016224" cy="2927339"/>
            <a:chOff x="7254818" y="4813168"/>
            <a:chExt cx="2016224" cy="2927339"/>
          </a:xfrm>
        </p:grpSpPr>
        <p:sp>
          <p:nvSpPr>
            <p:cNvPr id="13" name="Oval 12">
              <a:extLst>
                <a:ext uri="{FF2B5EF4-FFF2-40B4-BE49-F238E27FC236}">
                  <a16:creationId xmlns:a16="http://schemas.microsoft.com/office/drawing/2014/main" id="{36FFB87F-7E12-4FF5-8724-D2A84F5F4C39}"/>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Oval 13">
              <a:extLst>
                <a:ext uri="{FF2B5EF4-FFF2-40B4-BE49-F238E27FC236}">
                  <a16:creationId xmlns:a16="http://schemas.microsoft.com/office/drawing/2014/main" id="{F170BA36-252A-4E60-A144-D86645471B1E}"/>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Oval 14">
              <a:extLst>
                <a:ext uri="{FF2B5EF4-FFF2-40B4-BE49-F238E27FC236}">
                  <a16:creationId xmlns:a16="http://schemas.microsoft.com/office/drawing/2014/main" id="{A8D95751-DB43-4E5A-9E0D-16CB1590B9C8}"/>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Oval 15">
              <a:extLst>
                <a:ext uri="{FF2B5EF4-FFF2-40B4-BE49-F238E27FC236}">
                  <a16:creationId xmlns:a16="http://schemas.microsoft.com/office/drawing/2014/main" id="{1FA027B6-C7AC-45F6-8DED-9947296E6E83}"/>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17" name="Imagen 16">
            <a:extLst>
              <a:ext uri="{FF2B5EF4-FFF2-40B4-BE49-F238E27FC236}">
                <a16:creationId xmlns:a16="http://schemas.microsoft.com/office/drawing/2014/main" id="{690C85EE-5843-494B-B5AA-47C0614A6BEE}"/>
              </a:ext>
            </a:extLst>
          </p:cNvPr>
          <p:cNvPicPr>
            <a:picLocks noChangeAspect="1"/>
          </p:cNvPicPr>
          <p:nvPr/>
        </p:nvPicPr>
        <p:blipFill rotWithShape="1">
          <a:blip r:embed="rId3"/>
          <a:srcRect r="6026" b="2752"/>
          <a:stretch/>
        </p:blipFill>
        <p:spPr>
          <a:xfrm>
            <a:off x="7700427" y="32569"/>
            <a:ext cx="1428954" cy="1236191"/>
          </a:xfrm>
          <a:prstGeom prst="rect">
            <a:avLst/>
          </a:prstGeom>
        </p:spPr>
      </p:pic>
    </p:spTree>
    <p:extLst>
      <p:ext uri="{BB962C8B-B14F-4D97-AF65-F5344CB8AC3E}">
        <p14:creationId xmlns:p14="http://schemas.microsoft.com/office/powerpoint/2010/main" val="36619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Título"/>
          <p:cNvSpPr>
            <a:spLocks noGrp="1"/>
          </p:cNvSpPr>
          <p:nvPr>
            <p:ph type="title"/>
          </p:nvPr>
        </p:nvSpPr>
        <p:spPr>
          <a:xfrm>
            <a:off x="1476377" y="274638"/>
            <a:ext cx="2574762" cy="633412"/>
          </a:xfrm>
        </p:spPr>
        <p:txBody>
          <a:bodyPr/>
          <a:lstStyle/>
          <a:p>
            <a:pPr eaLnBrk="1" hangingPunct="1"/>
            <a:r>
              <a:rPr lang="es-ES" sz="4000" dirty="0">
                <a:latin typeface="Calibri" charset="0"/>
              </a:rPr>
              <a:t>Contenido</a:t>
            </a:r>
            <a:endParaRPr lang="es-UY" sz="4000" dirty="0">
              <a:latin typeface="Calibri" charset="0"/>
            </a:endParaRPr>
          </a:p>
        </p:txBody>
      </p:sp>
      <p:sp>
        <p:nvSpPr>
          <p:cNvPr id="17410" name="2 Marcador de contenido"/>
          <p:cNvSpPr>
            <a:spLocks noGrp="1"/>
          </p:cNvSpPr>
          <p:nvPr>
            <p:ph idx="1"/>
          </p:nvPr>
        </p:nvSpPr>
        <p:spPr>
          <a:xfrm>
            <a:off x="1692275" y="1268760"/>
            <a:ext cx="7200900" cy="4896544"/>
          </a:xfrm>
        </p:spPr>
        <p:txBody>
          <a:bodyPr/>
          <a:lstStyle/>
          <a:p>
            <a:pPr eaLnBrk="1" hangingPunct="1"/>
            <a:r>
              <a:rPr lang="en-GB" sz="1800" b="1" dirty="0">
                <a:latin typeface="Calibri" charset="0"/>
              </a:rPr>
              <a:t>ANTECEDENTES</a:t>
            </a:r>
          </a:p>
          <a:p>
            <a:pPr eaLnBrk="1" hangingPunct="1"/>
            <a:r>
              <a:rPr lang="en-GB" sz="1800" b="1" dirty="0">
                <a:latin typeface="Calibri" charset="0"/>
              </a:rPr>
              <a:t>PLANTEAMIENTO DEL PROBLEMA</a:t>
            </a:r>
          </a:p>
          <a:p>
            <a:pPr eaLnBrk="1" hangingPunct="1"/>
            <a:r>
              <a:rPr lang="en-GB" sz="1800" b="1" dirty="0">
                <a:latin typeface="Calibri" charset="0"/>
              </a:rPr>
              <a:t>ESTADO DEL ARTE</a:t>
            </a:r>
          </a:p>
          <a:p>
            <a:pPr eaLnBrk="1" hangingPunct="1"/>
            <a:r>
              <a:rPr lang="en-GB" sz="1800" b="1" dirty="0">
                <a:latin typeface="Calibri" charset="0"/>
              </a:rPr>
              <a:t>VALIDACIÓN </a:t>
            </a:r>
          </a:p>
          <a:p>
            <a:pPr eaLnBrk="1" hangingPunct="1"/>
            <a:r>
              <a:rPr lang="en-GB" sz="1800" b="1" dirty="0">
                <a:latin typeface="Calibri" charset="0"/>
              </a:rPr>
              <a:t>ALCANCE</a:t>
            </a:r>
          </a:p>
          <a:p>
            <a:pPr eaLnBrk="1" hangingPunct="1"/>
            <a:r>
              <a:rPr lang="en-GB" sz="1800" b="1" dirty="0">
                <a:latin typeface="Calibri" charset="0"/>
              </a:rPr>
              <a:t>METODOLOGÍA DE INVESTIGACIÓN</a:t>
            </a:r>
          </a:p>
          <a:p>
            <a:pPr eaLnBrk="1" hangingPunct="1"/>
            <a:r>
              <a:rPr lang="en-GB" sz="1800" b="1" dirty="0">
                <a:latin typeface="Calibri" charset="0"/>
              </a:rPr>
              <a:t>HIPÓTESIS DE TRABAJO</a:t>
            </a:r>
          </a:p>
          <a:p>
            <a:pPr eaLnBrk="1" hangingPunct="1"/>
            <a:r>
              <a:rPr lang="en-GB" sz="1800" b="1" dirty="0">
                <a:latin typeface="Calibri" charset="0"/>
              </a:rPr>
              <a:t>CONCLUSIONES</a:t>
            </a:r>
          </a:p>
          <a:p>
            <a:pPr eaLnBrk="1" hangingPunct="1"/>
            <a:r>
              <a:rPr lang="en-GB" sz="1800" b="1" dirty="0">
                <a:latin typeface="Calibri" charset="0"/>
              </a:rPr>
              <a:t>RECOMENDACIONES </a:t>
            </a:r>
          </a:p>
        </p:txBody>
      </p:sp>
      <p:sp>
        <p:nvSpPr>
          <p:cNvPr id="17411" name="3 Marcador de número de diapositiva"/>
          <p:cNvSpPr>
            <a:spLocks noGrp="1"/>
          </p:cNvSpPr>
          <p:nvPr>
            <p:ph type="sldNum" sz="quarter" idx="1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357F4C-A82D-D341-A705-1BC3F4749376}" type="slidenum">
              <a:rPr lang="es-UY" sz="1600">
                <a:latin typeface="Calibri" charset="0"/>
              </a:rPr>
              <a:pPr eaLnBrk="1" hangingPunct="1"/>
              <a:t>2</a:t>
            </a:fld>
            <a:endParaRPr lang="es-UY" sz="1600">
              <a:latin typeface="Calibri" charset="0"/>
            </a:endParaRPr>
          </a:p>
        </p:txBody>
      </p:sp>
      <p:grpSp>
        <p:nvGrpSpPr>
          <p:cNvPr id="3" name="Group 2">
            <a:extLst>
              <a:ext uri="{FF2B5EF4-FFF2-40B4-BE49-F238E27FC236}">
                <a16:creationId xmlns:a16="http://schemas.microsoft.com/office/drawing/2014/main" id="{9B1AC9DB-9E21-48A2-AC4E-BA443AC32B85}"/>
              </a:ext>
            </a:extLst>
          </p:cNvPr>
          <p:cNvGrpSpPr/>
          <p:nvPr/>
        </p:nvGrpSpPr>
        <p:grpSpPr>
          <a:xfrm>
            <a:off x="7254818" y="4813168"/>
            <a:ext cx="2016224" cy="2927339"/>
            <a:chOff x="7254818" y="4813168"/>
            <a:chExt cx="2016224" cy="2927339"/>
          </a:xfrm>
        </p:grpSpPr>
        <p:sp>
          <p:nvSpPr>
            <p:cNvPr id="2" name="Oval 1">
              <a:extLst>
                <a:ext uri="{FF2B5EF4-FFF2-40B4-BE49-F238E27FC236}">
                  <a16:creationId xmlns:a16="http://schemas.microsoft.com/office/drawing/2014/main" id="{BC1ECA40-7970-4791-8AE1-01A5ECE85A2F}"/>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Oval 7">
              <a:extLst>
                <a:ext uri="{FF2B5EF4-FFF2-40B4-BE49-F238E27FC236}">
                  <a16:creationId xmlns:a16="http://schemas.microsoft.com/office/drawing/2014/main" id="{1E5CB8BC-3F17-4101-ABE7-7FE32BFEFBD7}"/>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Oval 9">
              <a:extLst>
                <a:ext uri="{FF2B5EF4-FFF2-40B4-BE49-F238E27FC236}">
                  <a16:creationId xmlns:a16="http://schemas.microsoft.com/office/drawing/2014/main" id="{F4501990-C5B0-4480-A9D2-2954FB9CFFCE}"/>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Oval 10">
              <a:extLst>
                <a:ext uri="{FF2B5EF4-FFF2-40B4-BE49-F238E27FC236}">
                  <a16:creationId xmlns:a16="http://schemas.microsoft.com/office/drawing/2014/main" id="{C0F69306-3EEB-4531-B4E8-2052CBCCD7F4}"/>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7" name="Group 6">
            <a:extLst>
              <a:ext uri="{FF2B5EF4-FFF2-40B4-BE49-F238E27FC236}">
                <a16:creationId xmlns:a16="http://schemas.microsoft.com/office/drawing/2014/main" id="{2E720A85-9061-4DC3-A523-F36ACA69516B}"/>
              </a:ext>
            </a:extLst>
          </p:cNvPr>
          <p:cNvGrpSpPr/>
          <p:nvPr/>
        </p:nvGrpSpPr>
        <p:grpSpPr>
          <a:xfrm>
            <a:off x="-1" y="0"/>
            <a:ext cx="1692275" cy="5877272"/>
            <a:chOff x="-1" y="0"/>
            <a:chExt cx="1692275" cy="5877272"/>
          </a:xfrm>
        </p:grpSpPr>
        <p:sp>
          <p:nvSpPr>
            <p:cNvPr id="4" name="Rectangle 3">
              <a:extLst>
                <a:ext uri="{FF2B5EF4-FFF2-40B4-BE49-F238E27FC236}">
                  <a16:creationId xmlns:a16="http://schemas.microsoft.com/office/drawing/2014/main" id="{46FECE30-685F-4DEB-9E5F-CAAE72602B8F}"/>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8" name="Picture 4" descr="Resultado de imagen de espe">
              <a:extLst>
                <a:ext uri="{FF2B5EF4-FFF2-40B4-BE49-F238E27FC236}">
                  <a16:creationId xmlns:a16="http://schemas.microsoft.com/office/drawing/2014/main" id="{3CF78C5F-E8ED-43FC-B6AA-CC66DC9B79C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ABD822-C509-4229-B520-4D40D3C03DAF}"/>
                </a:ext>
              </a:extLst>
            </p:cNvPr>
            <p:cNvSpPr txBox="1"/>
            <p:nvPr/>
          </p:nvSpPr>
          <p:spPr>
            <a:xfrm>
              <a:off x="-1" y="1497735"/>
              <a:ext cx="1692275"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9.Recomendaciones</a:t>
              </a:r>
            </a:p>
          </p:txBody>
        </p:sp>
      </p:grpSp>
      <p:pic>
        <p:nvPicPr>
          <p:cNvPr id="15" name="Imagen 14">
            <a:extLst>
              <a:ext uri="{FF2B5EF4-FFF2-40B4-BE49-F238E27FC236}">
                <a16:creationId xmlns:a16="http://schemas.microsoft.com/office/drawing/2014/main" id="{85C1E031-782C-434E-B5E3-B4E98B805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772816"/>
            <a:ext cx="3330370" cy="2664296"/>
          </a:xfrm>
          <a:prstGeom prst="rect">
            <a:avLst/>
          </a:prstGeom>
        </p:spPr>
      </p:pic>
      <p:pic>
        <p:nvPicPr>
          <p:cNvPr id="16" name="Imagen 15">
            <a:extLst>
              <a:ext uri="{FF2B5EF4-FFF2-40B4-BE49-F238E27FC236}">
                <a16:creationId xmlns:a16="http://schemas.microsoft.com/office/drawing/2014/main" id="{1C4CC4BC-7FC8-4A1D-9C18-58A9B2747E78}"/>
              </a:ext>
            </a:extLst>
          </p:cNvPr>
          <p:cNvPicPr>
            <a:picLocks noChangeAspect="1"/>
          </p:cNvPicPr>
          <p:nvPr/>
        </p:nvPicPr>
        <p:blipFill rotWithShape="1">
          <a:blip r:embed="rId5"/>
          <a:srcRect r="6026" b="2752"/>
          <a:stretch/>
        </p:blipFill>
        <p:spPr>
          <a:xfrm>
            <a:off x="7396479" y="32569"/>
            <a:ext cx="1732902" cy="1499137"/>
          </a:xfrm>
          <a:prstGeom prst="rect">
            <a:avLst/>
          </a:prstGeom>
        </p:spPr>
      </p:pic>
    </p:spTree>
  </p:cSld>
  <p:clrMapOvr>
    <a:masterClrMapping/>
  </p:clrMapOvr>
  <p:transition advTm="146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843377" cy="634082"/>
          </a:xfrm>
        </p:spPr>
        <p:txBody>
          <a:bodyPr/>
          <a:lstStyle/>
          <a:p>
            <a:r>
              <a:rPr lang="en-US" dirty="0"/>
              <a:t>Antecedentes</a:t>
            </a:r>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3</a:t>
            </a:fld>
            <a:endParaRPr lang="es-UY" sz="1600">
              <a:solidFill>
                <a:schemeClr val="tx1"/>
              </a:solidFill>
            </a:endParaRPr>
          </a:p>
        </p:txBody>
      </p:sp>
      <p:graphicFrame>
        <p:nvGraphicFramePr>
          <p:cNvPr id="14" name="Chart 13">
            <a:extLst>
              <a:ext uri="{FF2B5EF4-FFF2-40B4-BE49-F238E27FC236}">
                <a16:creationId xmlns:a16="http://schemas.microsoft.com/office/drawing/2014/main" id="{CEBF052F-B19C-4666-9BCF-7E0AE40B17DA}"/>
              </a:ext>
            </a:extLst>
          </p:cNvPr>
          <p:cNvGraphicFramePr/>
          <p:nvPr>
            <p:extLst>
              <p:ext uri="{D42A27DB-BD31-4B8C-83A1-F6EECF244321}">
                <p14:modId xmlns:p14="http://schemas.microsoft.com/office/powerpoint/2010/main" val="778135118"/>
              </p:ext>
            </p:extLst>
          </p:nvPr>
        </p:nvGraphicFramePr>
        <p:xfrm>
          <a:off x="1839449" y="2255107"/>
          <a:ext cx="3264060" cy="225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Arrow: Chevron 15">
            <a:extLst>
              <a:ext uri="{FF2B5EF4-FFF2-40B4-BE49-F238E27FC236}">
                <a16:creationId xmlns:a16="http://schemas.microsoft.com/office/drawing/2014/main" id="{2A9DD969-E065-4C6C-BE08-834A4E160740}"/>
              </a:ext>
            </a:extLst>
          </p:cNvPr>
          <p:cNvSpPr/>
          <p:nvPr/>
        </p:nvSpPr>
        <p:spPr>
          <a:xfrm>
            <a:off x="5962227" y="1362181"/>
            <a:ext cx="395239" cy="31799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7" name="Cloud 16">
            <a:extLst>
              <a:ext uri="{FF2B5EF4-FFF2-40B4-BE49-F238E27FC236}">
                <a16:creationId xmlns:a16="http://schemas.microsoft.com/office/drawing/2014/main" id="{8D1290E0-79C8-4997-88DB-86D92D38182E}"/>
              </a:ext>
            </a:extLst>
          </p:cNvPr>
          <p:cNvSpPr/>
          <p:nvPr/>
        </p:nvSpPr>
        <p:spPr>
          <a:xfrm>
            <a:off x="6604815" y="1080130"/>
            <a:ext cx="2070873" cy="795099"/>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1800" b="1" dirty="0"/>
              <a:t>Información </a:t>
            </a:r>
            <a:endParaRPr lang="es-EC" sz="1800" b="1" dirty="0"/>
          </a:p>
        </p:txBody>
      </p:sp>
      <p:sp>
        <p:nvSpPr>
          <p:cNvPr id="19" name="TextBox 18">
            <a:extLst>
              <a:ext uri="{FF2B5EF4-FFF2-40B4-BE49-F238E27FC236}">
                <a16:creationId xmlns:a16="http://schemas.microsoft.com/office/drawing/2014/main" id="{7BF62666-9483-469B-B150-4C676EF44098}"/>
              </a:ext>
            </a:extLst>
          </p:cNvPr>
          <p:cNvSpPr txBox="1"/>
          <p:nvPr/>
        </p:nvSpPr>
        <p:spPr>
          <a:xfrm>
            <a:off x="1764633" y="1120897"/>
            <a:ext cx="384491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indent="-285750">
              <a:buFont typeface="Arial" panose="020B0604020202020204" pitchFamily="34" charset="0"/>
              <a:buChar char="•"/>
            </a:pPr>
            <a:r>
              <a:rPr lang="es-ES" sz="1800" dirty="0">
                <a:latin typeface="Times New Roman" panose="02020603050405020304" pitchFamily="18" charset="0"/>
                <a:ea typeface="Times New Roman" panose="02020603050405020304" pitchFamily="18" charset="0"/>
              </a:rPr>
              <a:t>Protección del activo mas importante.</a:t>
            </a:r>
          </a:p>
        </p:txBody>
      </p:sp>
      <p:grpSp>
        <p:nvGrpSpPr>
          <p:cNvPr id="11" name="Group 10">
            <a:extLst>
              <a:ext uri="{FF2B5EF4-FFF2-40B4-BE49-F238E27FC236}">
                <a16:creationId xmlns:a16="http://schemas.microsoft.com/office/drawing/2014/main" id="{C7F57AF4-B79F-4351-8CFF-9CC50611874B}"/>
              </a:ext>
            </a:extLst>
          </p:cNvPr>
          <p:cNvGrpSpPr/>
          <p:nvPr/>
        </p:nvGrpSpPr>
        <p:grpSpPr>
          <a:xfrm>
            <a:off x="7254818" y="4813168"/>
            <a:ext cx="2016224" cy="2927339"/>
            <a:chOff x="7254818" y="4813168"/>
            <a:chExt cx="2016224" cy="2927339"/>
          </a:xfrm>
        </p:grpSpPr>
        <p:sp>
          <p:nvSpPr>
            <p:cNvPr id="12" name="Oval 11">
              <a:extLst>
                <a:ext uri="{FF2B5EF4-FFF2-40B4-BE49-F238E27FC236}">
                  <a16:creationId xmlns:a16="http://schemas.microsoft.com/office/drawing/2014/main" id="{D1574268-442D-4220-B192-478C232AEDA2}"/>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Oval 12">
              <a:extLst>
                <a:ext uri="{FF2B5EF4-FFF2-40B4-BE49-F238E27FC236}">
                  <a16:creationId xmlns:a16="http://schemas.microsoft.com/office/drawing/2014/main" id="{81BA1C02-20A2-4088-A246-17197DCAAE1A}"/>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Oval 14">
              <a:extLst>
                <a:ext uri="{FF2B5EF4-FFF2-40B4-BE49-F238E27FC236}">
                  <a16:creationId xmlns:a16="http://schemas.microsoft.com/office/drawing/2014/main" id="{12323849-399A-4A56-8F73-36E823FC4660}"/>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Oval 17">
              <a:extLst>
                <a:ext uri="{FF2B5EF4-FFF2-40B4-BE49-F238E27FC236}">
                  <a16:creationId xmlns:a16="http://schemas.microsoft.com/office/drawing/2014/main" id="{63572640-1BB5-4E9D-AEA4-AF269FFC1810}"/>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0" name="Group 19">
            <a:extLst>
              <a:ext uri="{FF2B5EF4-FFF2-40B4-BE49-F238E27FC236}">
                <a16:creationId xmlns:a16="http://schemas.microsoft.com/office/drawing/2014/main" id="{E1D20DC5-8DEC-4513-8F7E-3C5CA5EB114F}"/>
              </a:ext>
            </a:extLst>
          </p:cNvPr>
          <p:cNvGrpSpPr/>
          <p:nvPr/>
        </p:nvGrpSpPr>
        <p:grpSpPr>
          <a:xfrm>
            <a:off x="0" y="0"/>
            <a:ext cx="1621382" cy="5877272"/>
            <a:chOff x="0" y="0"/>
            <a:chExt cx="1621382" cy="5877272"/>
          </a:xfrm>
        </p:grpSpPr>
        <p:sp>
          <p:nvSpPr>
            <p:cNvPr id="21" name="Rectangle 20">
              <a:extLst>
                <a:ext uri="{FF2B5EF4-FFF2-40B4-BE49-F238E27FC236}">
                  <a16:creationId xmlns:a16="http://schemas.microsoft.com/office/drawing/2014/main" id="{108F513B-EB1E-4B32-94F9-5C23367BA8C8}"/>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2" name="Picture 4" descr="Resultado de imagen de espe">
              <a:extLst>
                <a:ext uri="{FF2B5EF4-FFF2-40B4-BE49-F238E27FC236}">
                  <a16:creationId xmlns:a16="http://schemas.microsoft.com/office/drawing/2014/main" id="{7CFAB43B-C23A-4034-9E28-B690557F3E9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E19E50D-2387-4289-ADA1-A4686AF5092A}"/>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u="sng" dirty="0">
                  <a:solidFill>
                    <a:srgbClr val="FFFF00"/>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pic>
        <p:nvPicPr>
          <p:cNvPr id="1026" name="Picture 2" descr="La ciberseguridad cobra importancia en tiempos de Covid-19">
            <a:extLst>
              <a:ext uri="{FF2B5EF4-FFF2-40B4-BE49-F238E27FC236}">
                <a16:creationId xmlns:a16="http://schemas.microsoft.com/office/drawing/2014/main" id="{B2809EA2-D58F-4F46-9D47-A39FC7B14D8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72915" y="4602893"/>
            <a:ext cx="3526866" cy="211060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56F225D-FE5C-4F1B-84C7-0D7142EE4741}"/>
              </a:ext>
            </a:extLst>
          </p:cNvPr>
          <p:cNvPicPr>
            <a:picLocks noChangeAspect="1"/>
          </p:cNvPicPr>
          <p:nvPr/>
        </p:nvPicPr>
        <p:blipFill>
          <a:blip r:embed="rId6"/>
          <a:stretch>
            <a:fillRect/>
          </a:stretch>
        </p:blipFill>
        <p:spPr>
          <a:xfrm>
            <a:off x="5450345" y="1950879"/>
            <a:ext cx="3316670" cy="2110609"/>
          </a:xfrm>
          <a:prstGeom prst="rect">
            <a:avLst/>
          </a:prstGeom>
        </p:spPr>
      </p:pic>
      <p:pic>
        <p:nvPicPr>
          <p:cNvPr id="9" name="Imagen 8">
            <a:extLst>
              <a:ext uri="{FF2B5EF4-FFF2-40B4-BE49-F238E27FC236}">
                <a16:creationId xmlns:a16="http://schemas.microsoft.com/office/drawing/2014/main" id="{0B897746-9A2A-41CB-A20D-79F9CFB6EE89}"/>
              </a:ext>
            </a:extLst>
          </p:cNvPr>
          <p:cNvPicPr>
            <a:picLocks noChangeAspect="1"/>
          </p:cNvPicPr>
          <p:nvPr/>
        </p:nvPicPr>
        <p:blipFill rotWithShape="1">
          <a:blip r:embed="rId7"/>
          <a:srcRect l="18291" t="14634" r="14704" b="9464"/>
          <a:stretch/>
        </p:blipFill>
        <p:spPr>
          <a:xfrm>
            <a:off x="1923837" y="4927047"/>
            <a:ext cx="2082036" cy="1179258"/>
          </a:xfrm>
          <a:prstGeom prst="rect">
            <a:avLst/>
          </a:prstGeom>
        </p:spPr>
      </p:pic>
      <p:pic>
        <p:nvPicPr>
          <p:cNvPr id="24" name="Imagen 23">
            <a:extLst>
              <a:ext uri="{FF2B5EF4-FFF2-40B4-BE49-F238E27FC236}">
                <a16:creationId xmlns:a16="http://schemas.microsoft.com/office/drawing/2014/main" id="{70E1B8E5-002A-47E5-A786-5D2F636A46A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67322" y="2392705"/>
            <a:ext cx="1108507" cy="1124591"/>
          </a:xfrm>
          <a:prstGeom prst="rect">
            <a:avLst/>
          </a:prstGeom>
        </p:spPr>
      </p:pic>
      <p:pic>
        <p:nvPicPr>
          <p:cNvPr id="25" name="Imagen 24">
            <a:extLst>
              <a:ext uri="{FF2B5EF4-FFF2-40B4-BE49-F238E27FC236}">
                <a16:creationId xmlns:a16="http://schemas.microsoft.com/office/drawing/2014/main" id="{EB7318D9-696D-45C5-9911-AD8D56B0563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5400000">
            <a:off x="6994110" y="3713678"/>
            <a:ext cx="967736" cy="1237026"/>
          </a:xfrm>
          <a:prstGeom prst="rect">
            <a:avLst/>
          </a:prstGeom>
        </p:spPr>
      </p:pic>
      <p:pic>
        <p:nvPicPr>
          <p:cNvPr id="26" name="Imagen 25">
            <a:extLst>
              <a:ext uri="{FF2B5EF4-FFF2-40B4-BE49-F238E27FC236}">
                <a16:creationId xmlns:a16="http://schemas.microsoft.com/office/drawing/2014/main" id="{F6525095-DEAB-4008-88BC-07A077A0BDD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44284" y="1613496"/>
            <a:ext cx="579553" cy="409217"/>
          </a:xfrm>
          <a:prstGeom prst="rect">
            <a:avLst/>
          </a:prstGeom>
        </p:spPr>
      </p:pic>
      <p:pic>
        <p:nvPicPr>
          <p:cNvPr id="27" name="Imagen 26">
            <a:extLst>
              <a:ext uri="{FF2B5EF4-FFF2-40B4-BE49-F238E27FC236}">
                <a16:creationId xmlns:a16="http://schemas.microsoft.com/office/drawing/2014/main" id="{ADD8BEF6-9ECA-4034-A3BC-13C5B4226EDB}"/>
              </a:ext>
            </a:extLst>
          </p:cNvPr>
          <p:cNvPicPr>
            <a:picLocks noChangeAspect="1"/>
          </p:cNvPicPr>
          <p:nvPr/>
        </p:nvPicPr>
        <p:blipFill rotWithShape="1">
          <a:blip r:embed="rId10"/>
          <a:srcRect r="6026" b="2752"/>
          <a:stretch/>
        </p:blipFill>
        <p:spPr>
          <a:xfrm>
            <a:off x="7516066" y="5775802"/>
            <a:ext cx="1250949" cy="1082198"/>
          </a:xfrm>
          <a:prstGeom prst="rect">
            <a:avLst/>
          </a:prstGeom>
        </p:spPr>
      </p:pic>
      <p:pic>
        <p:nvPicPr>
          <p:cNvPr id="28" name="Imagen 27">
            <a:extLst>
              <a:ext uri="{FF2B5EF4-FFF2-40B4-BE49-F238E27FC236}">
                <a16:creationId xmlns:a16="http://schemas.microsoft.com/office/drawing/2014/main" id="{0EA701EE-D8B0-45B3-BBA6-BF2BBF0B905F}"/>
              </a:ext>
            </a:extLst>
          </p:cNvPr>
          <p:cNvPicPr>
            <a:picLocks noChangeAspect="1"/>
          </p:cNvPicPr>
          <p:nvPr/>
        </p:nvPicPr>
        <p:blipFill rotWithShape="1">
          <a:blip r:embed="rId10"/>
          <a:srcRect r="6026" b="2752"/>
          <a:stretch/>
        </p:blipFill>
        <p:spPr>
          <a:xfrm>
            <a:off x="8027209" y="32569"/>
            <a:ext cx="1102172" cy="953491"/>
          </a:xfrm>
          <a:prstGeom prst="rect">
            <a:avLst/>
          </a:prstGeom>
        </p:spPr>
      </p:pic>
    </p:spTree>
    <p:extLst>
      <p:ext uri="{BB962C8B-B14F-4D97-AF65-F5344CB8AC3E}">
        <p14:creationId xmlns:p14="http://schemas.microsoft.com/office/powerpoint/2010/main" val="31701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22" presetClass="entr" presetSubtype="4"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905690" cy="634082"/>
          </a:xfrm>
        </p:spPr>
        <p:txBody>
          <a:bodyPr/>
          <a:lstStyle/>
          <a:p>
            <a:r>
              <a:rPr lang="en-US" dirty="0"/>
              <a:t>Antecedentes</a:t>
            </a:r>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4</a:t>
            </a:fld>
            <a:endParaRPr lang="es-UY" sz="1600">
              <a:solidFill>
                <a:schemeClr val="tx1"/>
              </a:solidFill>
            </a:endParaRPr>
          </a:p>
        </p:txBody>
      </p:sp>
      <p:sp>
        <p:nvSpPr>
          <p:cNvPr id="4" name="TextBox 3">
            <a:extLst>
              <a:ext uri="{FF2B5EF4-FFF2-40B4-BE49-F238E27FC236}">
                <a16:creationId xmlns:a16="http://schemas.microsoft.com/office/drawing/2014/main" id="{FCA495D6-6108-4621-89EC-E25BD9AA4BD0}"/>
              </a:ext>
            </a:extLst>
          </p:cNvPr>
          <p:cNvSpPr txBox="1"/>
          <p:nvPr/>
        </p:nvSpPr>
        <p:spPr>
          <a:xfrm>
            <a:off x="1731398" y="908721"/>
            <a:ext cx="3528392" cy="461665"/>
          </a:xfrm>
          <a:prstGeom prst="rect">
            <a:avLst/>
          </a:prstGeom>
          <a:noFill/>
        </p:spPr>
        <p:txBody>
          <a:bodyPr wrap="square" rtlCol="0">
            <a:spAutoFit/>
          </a:bodyPr>
          <a:lstStyle/>
          <a:p>
            <a:r>
              <a:rPr lang="es-ES" b="1" dirty="0"/>
              <a:t>Ciberseguridad</a:t>
            </a:r>
            <a:endParaRPr lang="es-EC" b="1" dirty="0"/>
          </a:p>
        </p:txBody>
      </p:sp>
      <p:grpSp>
        <p:nvGrpSpPr>
          <p:cNvPr id="10" name="Group 9">
            <a:extLst>
              <a:ext uri="{FF2B5EF4-FFF2-40B4-BE49-F238E27FC236}">
                <a16:creationId xmlns:a16="http://schemas.microsoft.com/office/drawing/2014/main" id="{A8C61E0D-E97F-4E2D-BC9C-E6524DA0E502}"/>
              </a:ext>
            </a:extLst>
          </p:cNvPr>
          <p:cNvGrpSpPr/>
          <p:nvPr/>
        </p:nvGrpSpPr>
        <p:grpSpPr>
          <a:xfrm>
            <a:off x="7254818" y="4813168"/>
            <a:ext cx="2016224" cy="2927339"/>
            <a:chOff x="7254818" y="4813168"/>
            <a:chExt cx="2016224" cy="2927339"/>
          </a:xfrm>
        </p:grpSpPr>
        <p:sp>
          <p:nvSpPr>
            <p:cNvPr id="11" name="Oval 10">
              <a:extLst>
                <a:ext uri="{FF2B5EF4-FFF2-40B4-BE49-F238E27FC236}">
                  <a16:creationId xmlns:a16="http://schemas.microsoft.com/office/drawing/2014/main" id="{271B0C24-AC10-479F-8B6A-3FEFF7DD7B30}"/>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Oval 11">
              <a:extLst>
                <a:ext uri="{FF2B5EF4-FFF2-40B4-BE49-F238E27FC236}">
                  <a16:creationId xmlns:a16="http://schemas.microsoft.com/office/drawing/2014/main" id="{76875AEE-FCE6-402F-AD44-F3CC85C80DB0}"/>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Oval 12">
              <a:extLst>
                <a:ext uri="{FF2B5EF4-FFF2-40B4-BE49-F238E27FC236}">
                  <a16:creationId xmlns:a16="http://schemas.microsoft.com/office/drawing/2014/main" id="{2A1D67CD-EC42-4D3C-B550-A4E23492DEE0}"/>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Oval 13">
              <a:extLst>
                <a:ext uri="{FF2B5EF4-FFF2-40B4-BE49-F238E27FC236}">
                  <a16:creationId xmlns:a16="http://schemas.microsoft.com/office/drawing/2014/main" id="{7A7427E1-ABAE-4411-AC54-D6547ABD8090}"/>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5" name="Group 14">
            <a:extLst>
              <a:ext uri="{FF2B5EF4-FFF2-40B4-BE49-F238E27FC236}">
                <a16:creationId xmlns:a16="http://schemas.microsoft.com/office/drawing/2014/main" id="{AB4749B9-2613-4DDB-B962-5A07E521C66E}"/>
              </a:ext>
            </a:extLst>
          </p:cNvPr>
          <p:cNvGrpSpPr/>
          <p:nvPr/>
        </p:nvGrpSpPr>
        <p:grpSpPr>
          <a:xfrm>
            <a:off x="40484" y="-5119"/>
            <a:ext cx="1639483" cy="5877272"/>
            <a:chOff x="-18101" y="-334998"/>
            <a:chExt cx="1639483" cy="5877272"/>
          </a:xfrm>
        </p:grpSpPr>
        <p:sp>
          <p:nvSpPr>
            <p:cNvPr id="16" name="Rectangle 15">
              <a:extLst>
                <a:ext uri="{FF2B5EF4-FFF2-40B4-BE49-F238E27FC236}">
                  <a16:creationId xmlns:a16="http://schemas.microsoft.com/office/drawing/2014/main" id="{D0646B8D-85F1-4BEF-B58C-29B6C49EA83C}"/>
                </a:ext>
              </a:extLst>
            </p:cNvPr>
            <p:cNvSpPr/>
            <p:nvPr/>
          </p:nvSpPr>
          <p:spPr>
            <a:xfrm>
              <a:off x="-18101" y="-334998"/>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Picture 4" descr="Resultado de imagen de espe">
              <a:extLst>
                <a:ext uri="{FF2B5EF4-FFF2-40B4-BE49-F238E27FC236}">
                  <a16:creationId xmlns:a16="http://schemas.microsoft.com/office/drawing/2014/main" id="{8C4DEF41-A976-4835-8831-FEF155A417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0BC4B71-BB21-4BD7-A507-37B2F39F92C5}"/>
                </a:ext>
              </a:extLst>
            </p:cNvPr>
            <p:cNvSpPr txBox="1"/>
            <p:nvPr/>
          </p:nvSpPr>
          <p:spPr>
            <a:xfrm>
              <a:off x="0" y="1271676"/>
              <a:ext cx="1621382" cy="3359061"/>
            </a:xfrm>
            <a:prstGeom prst="rect">
              <a:avLst/>
            </a:prstGeom>
            <a:noFill/>
          </p:spPr>
          <p:txBody>
            <a:bodyPr wrap="square" rtlCol="0">
              <a:spAutoFit/>
            </a:bodyPr>
            <a:lstStyle/>
            <a:p>
              <a:pPr>
                <a:lnSpc>
                  <a:spcPct val="200000"/>
                </a:lnSpc>
              </a:pPr>
              <a:r>
                <a:rPr lang="es-ES" sz="1200" b="1" u="sng" dirty="0">
                  <a:solidFill>
                    <a:srgbClr val="FFFF00"/>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pic>
        <p:nvPicPr>
          <p:cNvPr id="3" name="Imagen 2">
            <a:extLst>
              <a:ext uri="{FF2B5EF4-FFF2-40B4-BE49-F238E27FC236}">
                <a16:creationId xmlns:a16="http://schemas.microsoft.com/office/drawing/2014/main" id="{58F07065-8B81-4091-9FE7-F3B32AC2E4A3}"/>
              </a:ext>
            </a:extLst>
          </p:cNvPr>
          <p:cNvPicPr>
            <a:picLocks noChangeAspect="1"/>
          </p:cNvPicPr>
          <p:nvPr/>
        </p:nvPicPr>
        <p:blipFill rotWithShape="1">
          <a:blip r:embed="rId4"/>
          <a:srcRect b="14901"/>
          <a:stretch/>
        </p:blipFill>
        <p:spPr>
          <a:xfrm>
            <a:off x="1836438" y="1385143"/>
            <a:ext cx="3646603" cy="1629207"/>
          </a:xfrm>
          <a:prstGeom prst="rect">
            <a:avLst/>
          </a:prstGeom>
        </p:spPr>
      </p:pic>
      <p:pic>
        <p:nvPicPr>
          <p:cNvPr id="28" name="Imagen 27">
            <a:extLst>
              <a:ext uri="{FF2B5EF4-FFF2-40B4-BE49-F238E27FC236}">
                <a16:creationId xmlns:a16="http://schemas.microsoft.com/office/drawing/2014/main" id="{9B3C6422-9452-4F1C-9E4F-2F074BA3666C}"/>
              </a:ext>
            </a:extLst>
          </p:cNvPr>
          <p:cNvPicPr>
            <a:picLocks noChangeAspect="1"/>
          </p:cNvPicPr>
          <p:nvPr/>
        </p:nvPicPr>
        <p:blipFill>
          <a:blip r:embed="rId5"/>
          <a:stretch>
            <a:fillRect/>
          </a:stretch>
        </p:blipFill>
        <p:spPr>
          <a:xfrm>
            <a:off x="5743396" y="1582355"/>
            <a:ext cx="3517282" cy="2150000"/>
          </a:xfrm>
          <a:prstGeom prst="rect">
            <a:avLst/>
          </a:prstGeom>
        </p:spPr>
      </p:pic>
      <p:pic>
        <p:nvPicPr>
          <p:cNvPr id="27" name="Imagen 26">
            <a:extLst>
              <a:ext uri="{FF2B5EF4-FFF2-40B4-BE49-F238E27FC236}">
                <a16:creationId xmlns:a16="http://schemas.microsoft.com/office/drawing/2014/main" id="{4B438056-C3CC-4F5B-A6B2-E0909AA9F47A}"/>
              </a:ext>
            </a:extLst>
          </p:cNvPr>
          <p:cNvPicPr>
            <a:picLocks noChangeAspect="1"/>
          </p:cNvPicPr>
          <p:nvPr/>
        </p:nvPicPr>
        <p:blipFill>
          <a:blip r:embed="rId6"/>
          <a:stretch>
            <a:fillRect/>
          </a:stretch>
        </p:blipFill>
        <p:spPr>
          <a:xfrm>
            <a:off x="1779096" y="3876333"/>
            <a:ext cx="3964300" cy="2168566"/>
          </a:xfrm>
          <a:prstGeom prst="rect">
            <a:avLst/>
          </a:prstGeom>
        </p:spPr>
      </p:pic>
      <p:pic>
        <p:nvPicPr>
          <p:cNvPr id="35" name="Imagen 34">
            <a:extLst>
              <a:ext uri="{FF2B5EF4-FFF2-40B4-BE49-F238E27FC236}">
                <a16:creationId xmlns:a16="http://schemas.microsoft.com/office/drawing/2014/main" id="{C0E75288-DD92-47C6-9262-580BA83CFA58}"/>
              </a:ext>
            </a:extLst>
          </p:cNvPr>
          <p:cNvPicPr>
            <a:picLocks noChangeAspect="1"/>
          </p:cNvPicPr>
          <p:nvPr/>
        </p:nvPicPr>
        <p:blipFill rotWithShape="1">
          <a:blip r:embed="rId7"/>
          <a:srcRect r="6026" b="2752"/>
          <a:stretch/>
        </p:blipFill>
        <p:spPr>
          <a:xfrm>
            <a:off x="6643159" y="4591284"/>
            <a:ext cx="1223318" cy="1058295"/>
          </a:xfrm>
          <a:prstGeom prst="rect">
            <a:avLst/>
          </a:prstGeom>
        </p:spPr>
      </p:pic>
      <p:pic>
        <p:nvPicPr>
          <p:cNvPr id="36" name="Imagen 35">
            <a:extLst>
              <a:ext uri="{FF2B5EF4-FFF2-40B4-BE49-F238E27FC236}">
                <a16:creationId xmlns:a16="http://schemas.microsoft.com/office/drawing/2014/main" id="{338E0175-31E7-4D52-B8BC-F529A7CA805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5571906">
            <a:off x="3237795" y="2886707"/>
            <a:ext cx="1108507" cy="1124591"/>
          </a:xfrm>
          <a:prstGeom prst="rect">
            <a:avLst/>
          </a:prstGeom>
        </p:spPr>
      </p:pic>
      <p:pic>
        <p:nvPicPr>
          <p:cNvPr id="37" name="Imagen 36">
            <a:extLst>
              <a:ext uri="{FF2B5EF4-FFF2-40B4-BE49-F238E27FC236}">
                <a16:creationId xmlns:a16="http://schemas.microsoft.com/office/drawing/2014/main" id="{03A5CE3D-098A-488F-8CEC-04B9509CAC2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18894620">
            <a:off x="5610796" y="3710467"/>
            <a:ext cx="1425910" cy="1124591"/>
          </a:xfrm>
          <a:prstGeom prst="rect">
            <a:avLst/>
          </a:prstGeom>
        </p:spPr>
      </p:pic>
      <p:pic>
        <p:nvPicPr>
          <p:cNvPr id="38" name="Imagen 37">
            <a:extLst>
              <a:ext uri="{FF2B5EF4-FFF2-40B4-BE49-F238E27FC236}">
                <a16:creationId xmlns:a16="http://schemas.microsoft.com/office/drawing/2014/main" id="{DA8311F7-86F8-47BE-8C59-910F1D31254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44284" y="1613496"/>
            <a:ext cx="579553" cy="409217"/>
          </a:xfrm>
          <a:prstGeom prst="rect">
            <a:avLst/>
          </a:prstGeom>
        </p:spPr>
      </p:pic>
      <p:pic>
        <p:nvPicPr>
          <p:cNvPr id="39" name="Imagen 38">
            <a:extLst>
              <a:ext uri="{FF2B5EF4-FFF2-40B4-BE49-F238E27FC236}">
                <a16:creationId xmlns:a16="http://schemas.microsoft.com/office/drawing/2014/main" id="{E8FDD074-D548-41DA-9EDF-E6B19DFBBDD9}"/>
              </a:ext>
            </a:extLst>
          </p:cNvPr>
          <p:cNvPicPr>
            <a:picLocks noChangeAspect="1"/>
          </p:cNvPicPr>
          <p:nvPr/>
        </p:nvPicPr>
        <p:blipFill rotWithShape="1">
          <a:blip r:embed="rId7"/>
          <a:srcRect r="6026" b="2752"/>
          <a:stretch/>
        </p:blipFill>
        <p:spPr>
          <a:xfrm>
            <a:off x="7866477" y="32569"/>
            <a:ext cx="1262904" cy="1092541"/>
          </a:xfrm>
          <a:prstGeom prst="rect">
            <a:avLst/>
          </a:prstGeom>
        </p:spPr>
      </p:pic>
    </p:spTree>
    <p:extLst>
      <p:ext uri="{BB962C8B-B14F-4D97-AF65-F5344CB8AC3E}">
        <p14:creationId xmlns:p14="http://schemas.microsoft.com/office/powerpoint/2010/main" val="392117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par>
                                <p:cTn id="33" presetID="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p:txBody>
          <a:bodyPr/>
          <a:lstStyle/>
          <a:p>
            <a:r>
              <a:rPr lang="en-US" err="1"/>
              <a:t>Planteamiento</a:t>
            </a:r>
            <a:r>
              <a:rPr lang="en-US"/>
              <a:t> del </a:t>
            </a:r>
            <a:r>
              <a:rPr lang="en-US" err="1"/>
              <a:t>problema</a:t>
            </a:r>
            <a:endParaRPr lang="en-US"/>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5</a:t>
            </a:fld>
            <a:endParaRPr lang="es-UY" sz="1600">
              <a:solidFill>
                <a:schemeClr val="tx1"/>
              </a:solidFill>
            </a:endParaRPr>
          </a:p>
        </p:txBody>
      </p:sp>
      <p:grpSp>
        <p:nvGrpSpPr>
          <p:cNvPr id="15" name="Group 14">
            <a:extLst>
              <a:ext uri="{FF2B5EF4-FFF2-40B4-BE49-F238E27FC236}">
                <a16:creationId xmlns:a16="http://schemas.microsoft.com/office/drawing/2014/main" id="{3286A937-EAD8-4907-814A-F425A0265D0C}"/>
              </a:ext>
            </a:extLst>
          </p:cNvPr>
          <p:cNvGrpSpPr/>
          <p:nvPr/>
        </p:nvGrpSpPr>
        <p:grpSpPr>
          <a:xfrm>
            <a:off x="7254818" y="4813168"/>
            <a:ext cx="2016224" cy="2927339"/>
            <a:chOff x="7254818" y="4813168"/>
            <a:chExt cx="2016224" cy="2927339"/>
          </a:xfrm>
        </p:grpSpPr>
        <p:sp>
          <p:nvSpPr>
            <p:cNvPr id="16" name="Oval 15">
              <a:extLst>
                <a:ext uri="{FF2B5EF4-FFF2-40B4-BE49-F238E27FC236}">
                  <a16:creationId xmlns:a16="http://schemas.microsoft.com/office/drawing/2014/main" id="{40D7A8D9-20E1-4F45-86B1-A03C6BFFC99C}"/>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Oval 16">
              <a:extLst>
                <a:ext uri="{FF2B5EF4-FFF2-40B4-BE49-F238E27FC236}">
                  <a16:creationId xmlns:a16="http://schemas.microsoft.com/office/drawing/2014/main" id="{F5DF63E6-D6E9-4FCE-8A05-4ABDFDAC7642}"/>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Oval 17">
              <a:extLst>
                <a:ext uri="{FF2B5EF4-FFF2-40B4-BE49-F238E27FC236}">
                  <a16:creationId xmlns:a16="http://schemas.microsoft.com/office/drawing/2014/main" id="{3956E687-3419-4E65-A096-C8C2F7AD3439}"/>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Oval 18">
              <a:extLst>
                <a:ext uri="{FF2B5EF4-FFF2-40B4-BE49-F238E27FC236}">
                  <a16:creationId xmlns:a16="http://schemas.microsoft.com/office/drawing/2014/main" id="{2621D1CF-874C-412E-9B21-40DF331E5875}"/>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1" name="Group 20">
            <a:extLst>
              <a:ext uri="{FF2B5EF4-FFF2-40B4-BE49-F238E27FC236}">
                <a16:creationId xmlns:a16="http://schemas.microsoft.com/office/drawing/2014/main" id="{EE53939C-949E-434C-90DE-F76B14CF2642}"/>
              </a:ext>
            </a:extLst>
          </p:cNvPr>
          <p:cNvGrpSpPr/>
          <p:nvPr/>
        </p:nvGrpSpPr>
        <p:grpSpPr>
          <a:xfrm>
            <a:off x="0" y="0"/>
            <a:ext cx="1621382" cy="5877272"/>
            <a:chOff x="0" y="0"/>
            <a:chExt cx="1621382" cy="5877272"/>
          </a:xfrm>
        </p:grpSpPr>
        <p:sp>
          <p:nvSpPr>
            <p:cNvPr id="23" name="Rectangle 22">
              <a:extLst>
                <a:ext uri="{FF2B5EF4-FFF2-40B4-BE49-F238E27FC236}">
                  <a16:creationId xmlns:a16="http://schemas.microsoft.com/office/drawing/2014/main" id="{13D6673B-B0CD-4F60-B698-14AD22C15581}"/>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Picture 4" descr="Resultado de imagen de espe">
              <a:extLst>
                <a:ext uri="{FF2B5EF4-FFF2-40B4-BE49-F238E27FC236}">
                  <a16:creationId xmlns:a16="http://schemas.microsoft.com/office/drawing/2014/main" id="{C051CF88-3FC6-4C75-88B0-B84374F6D1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DD155C1-0375-4A22-A4C2-CB42388253F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u="sng" dirty="0">
                  <a:solidFill>
                    <a:srgbClr val="FFFF00"/>
                  </a:solidFill>
                </a:rPr>
                <a:t>2. Planteamiento</a:t>
              </a:r>
              <a:endParaRPr lang="es-ES" sz="1200" b="1" dirty="0">
                <a:solidFill>
                  <a:schemeClr val="bg1"/>
                </a:solidFill>
              </a:endParaRP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cxnSp>
        <p:nvCxnSpPr>
          <p:cNvPr id="70" name="Conector: angular 69">
            <a:extLst>
              <a:ext uri="{FF2B5EF4-FFF2-40B4-BE49-F238E27FC236}">
                <a16:creationId xmlns:a16="http://schemas.microsoft.com/office/drawing/2014/main" id="{D128AA94-7F27-45BF-AA06-38F197BAA3A9}"/>
              </a:ext>
            </a:extLst>
          </p:cNvPr>
          <p:cNvCxnSpPr/>
          <p:nvPr/>
        </p:nvCxnSpPr>
        <p:spPr>
          <a:xfrm rot="5400000" flipH="1" flipV="1">
            <a:off x="864927" y="237866"/>
            <a:ext cx="71439" cy="2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67" name="Imagen 66">
            <a:extLst>
              <a:ext uri="{FF2B5EF4-FFF2-40B4-BE49-F238E27FC236}">
                <a16:creationId xmlns:a16="http://schemas.microsoft.com/office/drawing/2014/main" id="{9DBAA4DE-9AC9-4CAF-9582-280973516A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48043" y="1959412"/>
            <a:ext cx="579553" cy="409217"/>
          </a:xfrm>
          <a:prstGeom prst="rect">
            <a:avLst/>
          </a:prstGeom>
        </p:spPr>
      </p:pic>
      <p:pic>
        <p:nvPicPr>
          <p:cNvPr id="69" name="Imagen 68">
            <a:extLst>
              <a:ext uri="{FF2B5EF4-FFF2-40B4-BE49-F238E27FC236}">
                <a16:creationId xmlns:a16="http://schemas.microsoft.com/office/drawing/2014/main" id="{0916D7FF-0846-436C-A972-A4A1B039D37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99792" y="1414892"/>
            <a:ext cx="2419656" cy="1360449"/>
          </a:xfrm>
          <a:prstGeom prst="rect">
            <a:avLst/>
          </a:prstGeom>
        </p:spPr>
      </p:pic>
      <p:pic>
        <p:nvPicPr>
          <p:cNvPr id="71" name="Imagen 70">
            <a:extLst>
              <a:ext uri="{FF2B5EF4-FFF2-40B4-BE49-F238E27FC236}">
                <a16:creationId xmlns:a16="http://schemas.microsoft.com/office/drawing/2014/main" id="{911E60F8-0F06-41D3-962D-779DD45F284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24769" y="1368122"/>
            <a:ext cx="2015836" cy="1809143"/>
          </a:xfrm>
          <a:prstGeom prst="rect">
            <a:avLst/>
          </a:prstGeom>
        </p:spPr>
      </p:pic>
      <p:pic>
        <p:nvPicPr>
          <p:cNvPr id="77" name="Picture 4" descr="Qué caracteriza al sistema logístico integrado? | Logística ...">
            <a:extLst>
              <a:ext uri="{FF2B5EF4-FFF2-40B4-BE49-F238E27FC236}">
                <a16:creationId xmlns:a16="http://schemas.microsoft.com/office/drawing/2014/main" id="{C6B9B885-C3A8-4A25-9CFB-CB4AAEDC068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001191" y="3730310"/>
            <a:ext cx="2709217" cy="152440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Organización empresarial de operadores logísticos organiza jornada ...">
            <a:extLst>
              <a:ext uri="{FF2B5EF4-FFF2-40B4-BE49-F238E27FC236}">
                <a16:creationId xmlns:a16="http://schemas.microsoft.com/office/drawing/2014/main" id="{3E3A2D97-B65E-4B4C-8A18-B908BF26B7A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09407" y="4081107"/>
            <a:ext cx="2846563" cy="1551377"/>
          </a:xfrm>
          <a:prstGeom prst="rect">
            <a:avLst/>
          </a:prstGeom>
          <a:noFill/>
          <a:extLst>
            <a:ext uri="{909E8E84-426E-40DD-AFC4-6F175D3DCCD1}">
              <a14:hiddenFill xmlns:a14="http://schemas.microsoft.com/office/drawing/2010/main">
                <a:solidFill>
                  <a:srgbClr val="FFFFFF"/>
                </a:solidFill>
              </a14:hiddenFill>
            </a:ext>
          </a:extLst>
        </p:spPr>
      </p:pic>
      <p:pic>
        <p:nvPicPr>
          <p:cNvPr id="80" name="Imagen 79">
            <a:extLst>
              <a:ext uri="{FF2B5EF4-FFF2-40B4-BE49-F238E27FC236}">
                <a16:creationId xmlns:a16="http://schemas.microsoft.com/office/drawing/2014/main" id="{6544D1F0-C982-4FB6-A762-8172496BDEC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101289" y="-35199"/>
            <a:ext cx="1197005" cy="1197005"/>
          </a:xfrm>
          <a:prstGeom prst="rect">
            <a:avLst/>
          </a:prstGeom>
        </p:spPr>
      </p:pic>
      <p:pic>
        <p:nvPicPr>
          <p:cNvPr id="81" name="Imagen 80">
            <a:extLst>
              <a:ext uri="{FF2B5EF4-FFF2-40B4-BE49-F238E27FC236}">
                <a16:creationId xmlns:a16="http://schemas.microsoft.com/office/drawing/2014/main" id="{69B54573-84B6-4A00-94E9-EC35C289888C}"/>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226648">
            <a:off x="5082050" y="1485848"/>
            <a:ext cx="1262495" cy="1280813"/>
          </a:xfrm>
          <a:prstGeom prst="rect">
            <a:avLst/>
          </a:prstGeom>
        </p:spPr>
      </p:pic>
      <p:pic>
        <p:nvPicPr>
          <p:cNvPr id="83" name="Imagen 82">
            <a:extLst>
              <a:ext uri="{FF2B5EF4-FFF2-40B4-BE49-F238E27FC236}">
                <a16:creationId xmlns:a16="http://schemas.microsoft.com/office/drawing/2014/main" id="{8FFD88FE-8F88-451D-9F9C-5AE92D912DB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7230604">
            <a:off x="5807945" y="3027505"/>
            <a:ext cx="1154840" cy="1124591"/>
          </a:xfrm>
          <a:prstGeom prst="rect">
            <a:avLst/>
          </a:prstGeom>
        </p:spPr>
      </p:pic>
    </p:spTree>
    <p:extLst>
      <p:ext uri="{BB962C8B-B14F-4D97-AF65-F5344CB8AC3E}">
        <p14:creationId xmlns:p14="http://schemas.microsoft.com/office/powerpoint/2010/main" val="253510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down)">
                                      <p:cBhvr>
                                        <p:cTn id="13" dur="500"/>
                                        <p:tgtEl>
                                          <p:spTgt spid="69"/>
                                        </p:tgtEl>
                                      </p:cBhvr>
                                    </p:animEffect>
                                  </p:childTnLst>
                                </p:cTn>
                              </p:par>
                              <p:par>
                                <p:cTn id="14" presetID="22" presetClass="entr" presetSubtype="4"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barn(inVertical)">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p:cTn id="26" dur="1000" fill="hold"/>
                                        <p:tgtEl>
                                          <p:spTgt spid="80"/>
                                        </p:tgtEl>
                                        <p:attrNameLst>
                                          <p:attrName>ppt_w</p:attrName>
                                        </p:attrNameLst>
                                      </p:cBhvr>
                                      <p:tavLst>
                                        <p:tav tm="0">
                                          <p:val>
                                            <p:fltVal val="0"/>
                                          </p:val>
                                        </p:tav>
                                        <p:tav tm="100000">
                                          <p:val>
                                            <p:strVal val="#ppt_w"/>
                                          </p:val>
                                        </p:tav>
                                      </p:tavLst>
                                    </p:anim>
                                    <p:anim calcmode="lin" valueType="num">
                                      <p:cBhvr>
                                        <p:cTn id="27" dur="1000" fill="hold"/>
                                        <p:tgtEl>
                                          <p:spTgt spid="80"/>
                                        </p:tgtEl>
                                        <p:attrNameLst>
                                          <p:attrName>ppt_h</p:attrName>
                                        </p:attrNameLst>
                                      </p:cBhvr>
                                      <p:tavLst>
                                        <p:tav tm="0">
                                          <p:val>
                                            <p:fltVal val="0"/>
                                          </p:val>
                                        </p:tav>
                                        <p:tav tm="100000">
                                          <p:val>
                                            <p:strVal val="#ppt_h"/>
                                          </p:val>
                                        </p:tav>
                                      </p:tavLst>
                                    </p:anim>
                                    <p:anim calcmode="lin" valueType="num">
                                      <p:cBhvr>
                                        <p:cTn id="28" dur="1000" fill="hold"/>
                                        <p:tgtEl>
                                          <p:spTgt spid="80"/>
                                        </p:tgtEl>
                                        <p:attrNameLst>
                                          <p:attrName>style.rotation</p:attrName>
                                        </p:attrNameLst>
                                      </p:cBhvr>
                                      <p:tavLst>
                                        <p:tav tm="0">
                                          <p:val>
                                            <p:fltVal val="90"/>
                                          </p:val>
                                        </p:tav>
                                        <p:tav tm="100000">
                                          <p:val>
                                            <p:fltVal val="0"/>
                                          </p:val>
                                        </p:tav>
                                      </p:tavLst>
                                    </p:anim>
                                    <p:animEffect transition="in" filter="fade">
                                      <p:cBhvr>
                                        <p:cTn id="29" dur="10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circle(in)">
                                      <p:cBhvr>
                                        <p:cTn id="34" dur="2000"/>
                                        <p:tgtEl>
                                          <p:spTgt spid="77"/>
                                        </p:tgtEl>
                                      </p:cBhvr>
                                    </p:animEffect>
                                  </p:childTnLst>
                                </p:cTn>
                              </p:par>
                              <p:par>
                                <p:cTn id="35" presetID="22" presetClass="entr" presetSubtype="4"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down)">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down)">
                                      <p:cBhvr>
                                        <p:cTn id="4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205093" cy="634082"/>
          </a:xfrm>
        </p:spPr>
        <p:txBody>
          <a:bodyPr/>
          <a:lstStyle/>
          <a:p>
            <a:r>
              <a:rPr lang="en-US" dirty="0" err="1"/>
              <a:t>Objetivos</a:t>
            </a:r>
            <a:r>
              <a:rPr lang="en-US" dirty="0"/>
              <a:t> </a:t>
            </a:r>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6</a:t>
            </a:fld>
            <a:endParaRPr lang="es-UY" sz="1600">
              <a:solidFill>
                <a:schemeClr val="tx1"/>
              </a:solidFill>
            </a:endParaRPr>
          </a:p>
        </p:txBody>
      </p:sp>
      <p:grpSp>
        <p:nvGrpSpPr>
          <p:cNvPr id="15" name="Group 14">
            <a:extLst>
              <a:ext uri="{FF2B5EF4-FFF2-40B4-BE49-F238E27FC236}">
                <a16:creationId xmlns:a16="http://schemas.microsoft.com/office/drawing/2014/main" id="{3286A937-EAD8-4907-814A-F425A0265D0C}"/>
              </a:ext>
            </a:extLst>
          </p:cNvPr>
          <p:cNvGrpSpPr/>
          <p:nvPr/>
        </p:nvGrpSpPr>
        <p:grpSpPr>
          <a:xfrm>
            <a:off x="7254818" y="4813168"/>
            <a:ext cx="2016224" cy="2927339"/>
            <a:chOff x="7254818" y="4813168"/>
            <a:chExt cx="2016224" cy="2927339"/>
          </a:xfrm>
        </p:grpSpPr>
        <p:sp>
          <p:nvSpPr>
            <p:cNvPr id="16" name="Oval 15">
              <a:extLst>
                <a:ext uri="{FF2B5EF4-FFF2-40B4-BE49-F238E27FC236}">
                  <a16:creationId xmlns:a16="http://schemas.microsoft.com/office/drawing/2014/main" id="{40D7A8D9-20E1-4F45-86B1-A03C6BFFC99C}"/>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Oval 16">
              <a:extLst>
                <a:ext uri="{FF2B5EF4-FFF2-40B4-BE49-F238E27FC236}">
                  <a16:creationId xmlns:a16="http://schemas.microsoft.com/office/drawing/2014/main" id="{F5DF63E6-D6E9-4FCE-8A05-4ABDFDAC7642}"/>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Oval 17">
              <a:extLst>
                <a:ext uri="{FF2B5EF4-FFF2-40B4-BE49-F238E27FC236}">
                  <a16:creationId xmlns:a16="http://schemas.microsoft.com/office/drawing/2014/main" id="{3956E687-3419-4E65-A096-C8C2F7AD3439}"/>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Oval 18">
              <a:extLst>
                <a:ext uri="{FF2B5EF4-FFF2-40B4-BE49-F238E27FC236}">
                  <a16:creationId xmlns:a16="http://schemas.microsoft.com/office/drawing/2014/main" id="{2621D1CF-874C-412E-9B21-40DF331E5875}"/>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1" name="Group 20">
            <a:extLst>
              <a:ext uri="{FF2B5EF4-FFF2-40B4-BE49-F238E27FC236}">
                <a16:creationId xmlns:a16="http://schemas.microsoft.com/office/drawing/2014/main" id="{EE53939C-949E-434C-90DE-F76B14CF2642}"/>
              </a:ext>
            </a:extLst>
          </p:cNvPr>
          <p:cNvGrpSpPr/>
          <p:nvPr/>
        </p:nvGrpSpPr>
        <p:grpSpPr>
          <a:xfrm>
            <a:off x="0" y="0"/>
            <a:ext cx="1621382" cy="5877272"/>
            <a:chOff x="0" y="0"/>
            <a:chExt cx="1621382" cy="5877272"/>
          </a:xfrm>
        </p:grpSpPr>
        <p:sp>
          <p:nvSpPr>
            <p:cNvPr id="23" name="Rectangle 22">
              <a:extLst>
                <a:ext uri="{FF2B5EF4-FFF2-40B4-BE49-F238E27FC236}">
                  <a16:creationId xmlns:a16="http://schemas.microsoft.com/office/drawing/2014/main" id="{13D6673B-B0CD-4F60-B698-14AD22C15581}"/>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Picture 4" descr="Resultado de imagen de espe">
              <a:extLst>
                <a:ext uri="{FF2B5EF4-FFF2-40B4-BE49-F238E27FC236}">
                  <a16:creationId xmlns:a16="http://schemas.microsoft.com/office/drawing/2014/main" id="{C051CF88-3FC6-4C75-88B0-B84374F6D1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DD155C1-0375-4A22-A4C2-CB42388253F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u="sng" dirty="0">
                  <a:solidFill>
                    <a:srgbClr val="FFFF00"/>
                  </a:solidFill>
                </a:rPr>
                <a:t>2. Planteamiento</a:t>
              </a:r>
              <a:endParaRPr lang="es-ES" sz="1200" b="1" dirty="0">
                <a:solidFill>
                  <a:schemeClr val="bg1"/>
                </a:solidFill>
              </a:endParaRPr>
            </a:p>
            <a:p>
              <a:pPr>
                <a:lnSpc>
                  <a:spcPct val="200000"/>
                </a:lnSpc>
              </a:pPr>
              <a:r>
                <a:rPr lang="es-ES" sz="1200" b="1" dirty="0">
                  <a:solidFill>
                    <a:schemeClr val="bg1"/>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cxnSp>
        <p:nvCxnSpPr>
          <p:cNvPr id="70" name="Conector: angular 69">
            <a:extLst>
              <a:ext uri="{FF2B5EF4-FFF2-40B4-BE49-F238E27FC236}">
                <a16:creationId xmlns:a16="http://schemas.microsoft.com/office/drawing/2014/main" id="{D128AA94-7F27-45BF-AA06-38F197BAA3A9}"/>
              </a:ext>
            </a:extLst>
          </p:cNvPr>
          <p:cNvCxnSpPr/>
          <p:nvPr/>
        </p:nvCxnSpPr>
        <p:spPr>
          <a:xfrm rot="5400000" flipH="1" flipV="1">
            <a:off x="864927" y="237866"/>
            <a:ext cx="71439" cy="2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64B05C9-B5E6-44E0-BD2F-27B53331BC24}"/>
              </a:ext>
            </a:extLst>
          </p:cNvPr>
          <p:cNvSpPr txBox="1"/>
          <p:nvPr/>
        </p:nvSpPr>
        <p:spPr>
          <a:xfrm>
            <a:off x="1781627" y="1190094"/>
            <a:ext cx="1944395" cy="338554"/>
          </a:xfrm>
          <a:prstGeom prst="rect">
            <a:avLst/>
          </a:prstGeom>
          <a:noFill/>
        </p:spPr>
        <p:txBody>
          <a:bodyPr wrap="square" rtlCol="0">
            <a:spAutoFit/>
          </a:bodyPr>
          <a:lstStyle/>
          <a:p>
            <a:r>
              <a:rPr lang="es-EC" sz="1600" b="1" dirty="0">
                <a:solidFill>
                  <a:srgbClr val="FF0000"/>
                </a:solidFill>
              </a:rPr>
              <a:t>Objetivo General</a:t>
            </a:r>
          </a:p>
        </p:txBody>
      </p:sp>
      <p:sp>
        <p:nvSpPr>
          <p:cNvPr id="4" name="Rectángulo: esquinas redondeadas 3">
            <a:extLst>
              <a:ext uri="{FF2B5EF4-FFF2-40B4-BE49-F238E27FC236}">
                <a16:creationId xmlns:a16="http://schemas.microsoft.com/office/drawing/2014/main" id="{A6999685-B17D-4F6C-811A-DC2DC2ED1514}"/>
              </a:ext>
            </a:extLst>
          </p:cNvPr>
          <p:cNvSpPr/>
          <p:nvPr/>
        </p:nvSpPr>
        <p:spPr>
          <a:xfrm>
            <a:off x="2496571" y="1685226"/>
            <a:ext cx="5269501" cy="139371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dirty="0"/>
              <a:t>Realizar el Diseño y transición inicial de un Centro de Operaciones de Seguridad (SOC) en la Unidad de Tecnologías de la Información de la Universidad de las Fuerzas Armadas ESPE, utilizando el marco referencial de ITIL V4 asegurar el control de amenazas y mitigar el riesgo dentro los sistemas de información de la institución. </a:t>
            </a:r>
            <a:endParaRPr lang="es-EC" sz="1400" dirty="0"/>
          </a:p>
        </p:txBody>
      </p:sp>
      <p:sp>
        <p:nvSpPr>
          <p:cNvPr id="56" name="Arrow: Curved Down 35">
            <a:extLst>
              <a:ext uri="{FF2B5EF4-FFF2-40B4-BE49-F238E27FC236}">
                <a16:creationId xmlns:a16="http://schemas.microsoft.com/office/drawing/2014/main" id="{681421E8-7B01-44E8-9B85-9B9D7DD82C1F}"/>
              </a:ext>
            </a:extLst>
          </p:cNvPr>
          <p:cNvSpPr/>
          <p:nvPr/>
        </p:nvSpPr>
        <p:spPr>
          <a:xfrm rot="1783309" flipV="1">
            <a:off x="2738561" y="4759298"/>
            <a:ext cx="1546926" cy="650244"/>
          </a:xfrm>
          <a:prstGeom prst="curvedDownArrow">
            <a:avLst>
              <a:gd name="adj1" fmla="val 23103"/>
              <a:gd name="adj2" fmla="val 43546"/>
              <a:gd name="adj3" fmla="val 3551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58" name="Arrow: Curved Down 35">
            <a:extLst>
              <a:ext uri="{FF2B5EF4-FFF2-40B4-BE49-F238E27FC236}">
                <a16:creationId xmlns:a16="http://schemas.microsoft.com/office/drawing/2014/main" id="{49AB6C56-8977-40A2-8F1C-52BDC1F2E07E}"/>
              </a:ext>
            </a:extLst>
          </p:cNvPr>
          <p:cNvSpPr/>
          <p:nvPr/>
        </p:nvSpPr>
        <p:spPr>
          <a:xfrm rot="19889223" flipV="1">
            <a:off x="6567423" y="4981323"/>
            <a:ext cx="1554776" cy="777016"/>
          </a:xfrm>
          <a:prstGeom prst="curvedDownArrow">
            <a:avLst>
              <a:gd name="adj1" fmla="val 23103"/>
              <a:gd name="adj2" fmla="val 43546"/>
              <a:gd name="adj3" fmla="val 3551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6" name="CuadroTexto 5">
            <a:extLst>
              <a:ext uri="{FF2B5EF4-FFF2-40B4-BE49-F238E27FC236}">
                <a16:creationId xmlns:a16="http://schemas.microsoft.com/office/drawing/2014/main" id="{04A2C4AE-C3FB-43AB-8BAD-6D3263F16E29}"/>
              </a:ext>
            </a:extLst>
          </p:cNvPr>
          <p:cNvSpPr txBox="1"/>
          <p:nvPr/>
        </p:nvSpPr>
        <p:spPr>
          <a:xfrm>
            <a:off x="1839532" y="4482036"/>
            <a:ext cx="1091462" cy="507831"/>
          </a:xfrm>
          <a:prstGeom prst="rect">
            <a:avLst/>
          </a:prstGeom>
          <a:noFill/>
        </p:spPr>
        <p:txBody>
          <a:bodyPr wrap="square" rtlCol="0">
            <a:spAutoFit/>
          </a:bodyPr>
          <a:lstStyle/>
          <a:p>
            <a:r>
              <a:rPr lang="es-EC" sz="900" dirty="0"/>
              <a:t>Revisión Sistemática de la literatura</a:t>
            </a:r>
          </a:p>
        </p:txBody>
      </p:sp>
      <p:sp>
        <p:nvSpPr>
          <p:cNvPr id="26" name="CuadroTexto 25">
            <a:extLst>
              <a:ext uri="{FF2B5EF4-FFF2-40B4-BE49-F238E27FC236}">
                <a16:creationId xmlns:a16="http://schemas.microsoft.com/office/drawing/2014/main" id="{B6938AF1-C523-4228-AA9F-D7C827F96FB9}"/>
              </a:ext>
            </a:extLst>
          </p:cNvPr>
          <p:cNvSpPr txBox="1"/>
          <p:nvPr/>
        </p:nvSpPr>
        <p:spPr>
          <a:xfrm>
            <a:off x="4775977" y="5558366"/>
            <a:ext cx="1438360" cy="230832"/>
          </a:xfrm>
          <a:prstGeom prst="rect">
            <a:avLst/>
          </a:prstGeom>
          <a:noFill/>
        </p:spPr>
        <p:txBody>
          <a:bodyPr wrap="square" rtlCol="0">
            <a:spAutoFit/>
          </a:bodyPr>
          <a:lstStyle/>
          <a:p>
            <a:r>
              <a:rPr lang="es-EC" sz="900" dirty="0"/>
              <a:t>Diseño del Soc. </a:t>
            </a:r>
          </a:p>
        </p:txBody>
      </p:sp>
      <p:sp>
        <p:nvSpPr>
          <p:cNvPr id="27" name="CuadroTexto 26">
            <a:extLst>
              <a:ext uri="{FF2B5EF4-FFF2-40B4-BE49-F238E27FC236}">
                <a16:creationId xmlns:a16="http://schemas.microsoft.com/office/drawing/2014/main" id="{80C92908-0937-48F2-B796-346A4E73F2FB}"/>
              </a:ext>
            </a:extLst>
          </p:cNvPr>
          <p:cNvSpPr txBox="1"/>
          <p:nvPr/>
        </p:nvSpPr>
        <p:spPr>
          <a:xfrm>
            <a:off x="7645998" y="4271385"/>
            <a:ext cx="1353986" cy="230832"/>
          </a:xfrm>
          <a:prstGeom prst="rect">
            <a:avLst/>
          </a:prstGeom>
          <a:noFill/>
        </p:spPr>
        <p:txBody>
          <a:bodyPr wrap="square" rtlCol="0">
            <a:spAutoFit/>
          </a:bodyPr>
          <a:lstStyle/>
          <a:p>
            <a:r>
              <a:rPr lang="es-EC" sz="900" dirty="0"/>
              <a:t>Transición Inicial </a:t>
            </a:r>
          </a:p>
        </p:txBody>
      </p:sp>
      <p:pic>
        <p:nvPicPr>
          <p:cNvPr id="28" name="Imagen 27">
            <a:extLst>
              <a:ext uri="{FF2B5EF4-FFF2-40B4-BE49-F238E27FC236}">
                <a16:creationId xmlns:a16="http://schemas.microsoft.com/office/drawing/2014/main" id="{EF6DDA38-F82B-4011-952C-B1723B65F8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48043" y="1959412"/>
            <a:ext cx="579553" cy="409217"/>
          </a:xfrm>
          <a:prstGeom prst="rect">
            <a:avLst/>
          </a:prstGeom>
        </p:spPr>
      </p:pic>
      <p:pic>
        <p:nvPicPr>
          <p:cNvPr id="3074" name="Picture 2" descr="Fase 3:Revisión de la literatura y desarrollo del marco teórico – Fases del  Proceso Cuantitativo">
            <a:extLst>
              <a:ext uri="{FF2B5EF4-FFF2-40B4-BE49-F238E27FC236}">
                <a16:creationId xmlns:a16="http://schemas.microsoft.com/office/drawing/2014/main" id="{6E8A4312-B316-4BFD-82F4-7783EE17AE8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81627" y="3177265"/>
            <a:ext cx="1844256" cy="11360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log elhacker.NET: Centro de Operaciones de Seguridad (SOC)">
            <a:extLst>
              <a:ext uri="{FF2B5EF4-FFF2-40B4-BE49-F238E27FC236}">
                <a16:creationId xmlns:a16="http://schemas.microsoft.com/office/drawing/2014/main" id="{2C1367BD-B025-4930-8BA5-73D39168A54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65474" y="3599067"/>
            <a:ext cx="1829080" cy="18325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flexionando acerca de la docencia en línea en estado de emergencia – Una  Millennial de Profesora">
            <a:extLst>
              <a:ext uri="{FF2B5EF4-FFF2-40B4-BE49-F238E27FC236}">
                <a16:creationId xmlns:a16="http://schemas.microsoft.com/office/drawing/2014/main" id="{D9C7E4A3-9A7A-487F-8830-E1043B5CA9D9}"/>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18207" y="3160715"/>
            <a:ext cx="1689446" cy="1126297"/>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0A025EEE-AFD4-482A-B2AD-18C09CA00E1F}"/>
              </a:ext>
            </a:extLst>
          </p:cNvPr>
          <p:cNvPicPr>
            <a:picLocks noChangeAspect="1"/>
          </p:cNvPicPr>
          <p:nvPr/>
        </p:nvPicPr>
        <p:blipFill rotWithShape="1">
          <a:blip r:embed="rId8"/>
          <a:srcRect r="6026" b="2752"/>
          <a:stretch/>
        </p:blipFill>
        <p:spPr>
          <a:xfrm>
            <a:off x="7396479" y="32569"/>
            <a:ext cx="1732902" cy="1499137"/>
          </a:xfrm>
          <a:prstGeom prst="rect">
            <a:avLst/>
          </a:prstGeom>
        </p:spPr>
      </p:pic>
    </p:spTree>
    <p:extLst>
      <p:ext uri="{BB962C8B-B14F-4D97-AF65-F5344CB8AC3E}">
        <p14:creationId xmlns:p14="http://schemas.microsoft.com/office/powerpoint/2010/main" val="6864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wheel(1)">
                                      <p:cBhvr>
                                        <p:cTn id="31" dur="2000"/>
                                        <p:tgtEl>
                                          <p:spTgt spid="307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heel(1)">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randombar(horizontal)">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randombar(horizontal)">
                                      <p:cBhvr>
                                        <p:cTn id="50" dur="500"/>
                                        <p:tgtEl>
                                          <p:spTgt spid="27"/>
                                        </p:tgtEl>
                                      </p:cBhvr>
                                    </p:animEffect>
                                  </p:childTnLst>
                                </p:cTn>
                              </p:par>
                              <p:par>
                                <p:cTn id="51" presetID="2" presetClass="entr" presetSubtype="4"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6" grpId="0" animBg="1"/>
      <p:bldP spid="58" grpId="0" animBg="1"/>
      <p:bldP spid="6"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981906" y="183555"/>
            <a:ext cx="5852233" cy="634082"/>
          </a:xfrm>
        </p:spPr>
        <p:txBody>
          <a:bodyPr/>
          <a:lstStyle/>
          <a:p>
            <a:r>
              <a:rPr lang="en-US" dirty="0"/>
              <a:t>Estado del </a:t>
            </a:r>
            <a:r>
              <a:rPr lang="en-US" dirty="0" err="1"/>
              <a:t>Arte</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7</a:t>
            </a:fld>
            <a:endParaRPr lang="es-UY" sz="1600">
              <a:solidFill>
                <a:schemeClr val="tx1"/>
              </a:solidFill>
            </a:endParaRPr>
          </a:p>
        </p:txBody>
      </p:sp>
      <p:grpSp>
        <p:nvGrpSpPr>
          <p:cNvPr id="15" name="Group 14">
            <a:extLst>
              <a:ext uri="{FF2B5EF4-FFF2-40B4-BE49-F238E27FC236}">
                <a16:creationId xmlns:a16="http://schemas.microsoft.com/office/drawing/2014/main" id="{3286A937-EAD8-4907-814A-F425A0265D0C}"/>
              </a:ext>
            </a:extLst>
          </p:cNvPr>
          <p:cNvGrpSpPr/>
          <p:nvPr/>
        </p:nvGrpSpPr>
        <p:grpSpPr>
          <a:xfrm>
            <a:off x="7254818" y="4813168"/>
            <a:ext cx="2016224" cy="2927339"/>
            <a:chOff x="7254818" y="4813168"/>
            <a:chExt cx="2016224" cy="2927339"/>
          </a:xfrm>
        </p:grpSpPr>
        <p:sp>
          <p:nvSpPr>
            <p:cNvPr id="16" name="Oval 15">
              <a:extLst>
                <a:ext uri="{FF2B5EF4-FFF2-40B4-BE49-F238E27FC236}">
                  <a16:creationId xmlns:a16="http://schemas.microsoft.com/office/drawing/2014/main" id="{40D7A8D9-20E1-4F45-86B1-A03C6BFFC99C}"/>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Oval 16">
              <a:extLst>
                <a:ext uri="{FF2B5EF4-FFF2-40B4-BE49-F238E27FC236}">
                  <a16:creationId xmlns:a16="http://schemas.microsoft.com/office/drawing/2014/main" id="{F5DF63E6-D6E9-4FCE-8A05-4ABDFDAC7642}"/>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Oval 17">
              <a:extLst>
                <a:ext uri="{FF2B5EF4-FFF2-40B4-BE49-F238E27FC236}">
                  <a16:creationId xmlns:a16="http://schemas.microsoft.com/office/drawing/2014/main" id="{3956E687-3419-4E65-A096-C8C2F7AD3439}"/>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Oval 18">
              <a:extLst>
                <a:ext uri="{FF2B5EF4-FFF2-40B4-BE49-F238E27FC236}">
                  <a16:creationId xmlns:a16="http://schemas.microsoft.com/office/drawing/2014/main" id="{2621D1CF-874C-412E-9B21-40DF331E5875}"/>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1" name="Group 20">
            <a:extLst>
              <a:ext uri="{FF2B5EF4-FFF2-40B4-BE49-F238E27FC236}">
                <a16:creationId xmlns:a16="http://schemas.microsoft.com/office/drawing/2014/main" id="{EE53939C-949E-434C-90DE-F76B14CF2642}"/>
              </a:ext>
            </a:extLst>
          </p:cNvPr>
          <p:cNvGrpSpPr/>
          <p:nvPr/>
        </p:nvGrpSpPr>
        <p:grpSpPr>
          <a:xfrm>
            <a:off x="17470" y="0"/>
            <a:ext cx="1621382" cy="5877272"/>
            <a:chOff x="0" y="0"/>
            <a:chExt cx="1621382" cy="5877272"/>
          </a:xfrm>
        </p:grpSpPr>
        <p:sp>
          <p:nvSpPr>
            <p:cNvPr id="23" name="Rectangle 22">
              <a:extLst>
                <a:ext uri="{FF2B5EF4-FFF2-40B4-BE49-F238E27FC236}">
                  <a16:creationId xmlns:a16="http://schemas.microsoft.com/office/drawing/2014/main" id="{13D6673B-B0CD-4F60-B698-14AD22C15581}"/>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Picture 4" descr="Resultado de imagen de espe">
              <a:extLst>
                <a:ext uri="{FF2B5EF4-FFF2-40B4-BE49-F238E27FC236}">
                  <a16:creationId xmlns:a16="http://schemas.microsoft.com/office/drawing/2014/main" id="{C051CF88-3FC6-4C75-88B0-B84374F6D1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DD155C1-0375-4A22-A4C2-CB42388253F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u="sng" dirty="0">
                  <a:solidFill>
                    <a:srgbClr val="FFFF00"/>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cxnSp>
        <p:nvCxnSpPr>
          <p:cNvPr id="70" name="Conector: angular 69">
            <a:extLst>
              <a:ext uri="{FF2B5EF4-FFF2-40B4-BE49-F238E27FC236}">
                <a16:creationId xmlns:a16="http://schemas.microsoft.com/office/drawing/2014/main" id="{D128AA94-7F27-45BF-AA06-38F197BAA3A9}"/>
              </a:ext>
            </a:extLst>
          </p:cNvPr>
          <p:cNvCxnSpPr/>
          <p:nvPr/>
        </p:nvCxnSpPr>
        <p:spPr>
          <a:xfrm rot="5400000" flipH="1" flipV="1">
            <a:off x="864927" y="237866"/>
            <a:ext cx="71439" cy="2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lecha: hacia abajo 5">
            <a:extLst>
              <a:ext uri="{FF2B5EF4-FFF2-40B4-BE49-F238E27FC236}">
                <a16:creationId xmlns:a16="http://schemas.microsoft.com/office/drawing/2014/main" id="{2001490E-3834-4B76-80F4-95CD874F159D}"/>
              </a:ext>
            </a:extLst>
          </p:cNvPr>
          <p:cNvSpPr/>
          <p:nvPr/>
        </p:nvSpPr>
        <p:spPr>
          <a:xfrm rot="16200000">
            <a:off x="6264086" y="2028212"/>
            <a:ext cx="384118" cy="37240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7" name="CuadroTexto 6">
            <a:extLst>
              <a:ext uri="{FF2B5EF4-FFF2-40B4-BE49-F238E27FC236}">
                <a16:creationId xmlns:a16="http://schemas.microsoft.com/office/drawing/2014/main" id="{AB5BEB3B-0398-48CD-A07B-13D1381BF959}"/>
              </a:ext>
            </a:extLst>
          </p:cNvPr>
          <p:cNvSpPr txBox="1"/>
          <p:nvPr/>
        </p:nvSpPr>
        <p:spPr>
          <a:xfrm>
            <a:off x="6642348" y="2052831"/>
            <a:ext cx="2411842" cy="323165"/>
          </a:xfrm>
          <a:prstGeom prst="rect">
            <a:avLst/>
          </a:prstGeom>
          <a:noFill/>
        </p:spPr>
        <p:txBody>
          <a:bodyPr wrap="square" rtlCol="0">
            <a:spAutoFit/>
          </a:bodyPr>
          <a:lstStyle/>
          <a:p>
            <a:r>
              <a:rPr lang="es-EC" sz="1500" dirty="0"/>
              <a:t>10 estudios candidatos</a:t>
            </a:r>
          </a:p>
        </p:txBody>
      </p:sp>
      <p:sp>
        <p:nvSpPr>
          <p:cNvPr id="33" name="Flecha: hacia abajo 32">
            <a:extLst>
              <a:ext uri="{FF2B5EF4-FFF2-40B4-BE49-F238E27FC236}">
                <a16:creationId xmlns:a16="http://schemas.microsoft.com/office/drawing/2014/main" id="{FE32F3DB-ACE7-4B69-B886-8CE8F772212C}"/>
              </a:ext>
            </a:extLst>
          </p:cNvPr>
          <p:cNvSpPr/>
          <p:nvPr/>
        </p:nvSpPr>
        <p:spPr>
          <a:xfrm>
            <a:off x="7464151" y="2670093"/>
            <a:ext cx="384118" cy="372405"/>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34" name="CuadroTexto 33">
            <a:extLst>
              <a:ext uri="{FF2B5EF4-FFF2-40B4-BE49-F238E27FC236}">
                <a16:creationId xmlns:a16="http://schemas.microsoft.com/office/drawing/2014/main" id="{55F1850D-FBEB-40DE-9445-BE5363BE4549}"/>
              </a:ext>
            </a:extLst>
          </p:cNvPr>
          <p:cNvSpPr txBox="1"/>
          <p:nvPr/>
        </p:nvSpPr>
        <p:spPr>
          <a:xfrm>
            <a:off x="6859200" y="3175012"/>
            <a:ext cx="2411842" cy="323165"/>
          </a:xfrm>
          <a:prstGeom prst="rect">
            <a:avLst/>
          </a:prstGeom>
          <a:noFill/>
        </p:spPr>
        <p:txBody>
          <a:bodyPr wrap="square" rtlCol="0">
            <a:spAutoFit/>
          </a:bodyPr>
          <a:lstStyle/>
          <a:p>
            <a:r>
              <a:rPr lang="es-EC" sz="1500" dirty="0"/>
              <a:t>5 estudios primarios</a:t>
            </a:r>
          </a:p>
        </p:txBody>
      </p:sp>
      <p:pic>
        <p:nvPicPr>
          <p:cNvPr id="35" name="Imagen 34">
            <a:extLst>
              <a:ext uri="{FF2B5EF4-FFF2-40B4-BE49-F238E27FC236}">
                <a16:creationId xmlns:a16="http://schemas.microsoft.com/office/drawing/2014/main" id="{8A4143B3-2F6C-48D5-B207-222DFBEA76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5930" y="2326754"/>
            <a:ext cx="579553" cy="409217"/>
          </a:xfrm>
          <a:prstGeom prst="rect">
            <a:avLst/>
          </a:prstGeom>
        </p:spPr>
      </p:pic>
      <p:pic>
        <p:nvPicPr>
          <p:cNvPr id="36" name="Imagen 35">
            <a:extLst>
              <a:ext uri="{FF2B5EF4-FFF2-40B4-BE49-F238E27FC236}">
                <a16:creationId xmlns:a16="http://schemas.microsoft.com/office/drawing/2014/main" id="{C72A71A3-3AEA-4771-B734-F5F20ED4BEE8}"/>
              </a:ext>
            </a:extLst>
          </p:cNvPr>
          <p:cNvPicPr>
            <a:picLocks noChangeAspect="1"/>
          </p:cNvPicPr>
          <p:nvPr/>
        </p:nvPicPr>
        <p:blipFill rotWithShape="1">
          <a:blip r:embed="rId5"/>
          <a:srcRect r="6026" b="2752"/>
          <a:stretch/>
        </p:blipFill>
        <p:spPr>
          <a:xfrm>
            <a:off x="7396479" y="32569"/>
            <a:ext cx="1732902" cy="1499137"/>
          </a:xfrm>
          <a:prstGeom prst="rect">
            <a:avLst/>
          </a:prstGeom>
        </p:spPr>
      </p:pic>
      <p:graphicFrame>
        <p:nvGraphicFramePr>
          <p:cNvPr id="37" name="Tabla 36">
            <a:extLst>
              <a:ext uri="{FF2B5EF4-FFF2-40B4-BE49-F238E27FC236}">
                <a16:creationId xmlns:a16="http://schemas.microsoft.com/office/drawing/2014/main" id="{5C2B9270-221C-470C-AD59-395B2BC6EA7F}"/>
              </a:ext>
            </a:extLst>
          </p:cNvPr>
          <p:cNvGraphicFramePr>
            <a:graphicFrameLocks noGrp="1"/>
          </p:cNvGraphicFramePr>
          <p:nvPr>
            <p:extLst>
              <p:ext uri="{D42A27DB-BD31-4B8C-83A1-F6EECF244321}">
                <p14:modId xmlns:p14="http://schemas.microsoft.com/office/powerpoint/2010/main" val="3153576434"/>
              </p:ext>
            </p:extLst>
          </p:nvPr>
        </p:nvGraphicFramePr>
        <p:xfrm>
          <a:off x="1954669" y="1066800"/>
          <a:ext cx="4305951" cy="4724400"/>
        </p:xfrm>
        <a:graphic>
          <a:graphicData uri="http://schemas.openxmlformats.org/drawingml/2006/table">
            <a:tbl>
              <a:tblPr firstRow="1" firstCol="1" bandRow="1">
                <a:tableStyleId>{5C22544A-7EE6-4342-B048-85BDC9FD1C3A}</a:tableStyleId>
              </a:tblPr>
              <a:tblGrid>
                <a:gridCol w="1435148">
                  <a:extLst>
                    <a:ext uri="{9D8B030D-6E8A-4147-A177-3AD203B41FA5}">
                      <a16:colId xmlns:a16="http://schemas.microsoft.com/office/drawing/2014/main" val="407758801"/>
                    </a:ext>
                  </a:extLst>
                </a:gridCol>
                <a:gridCol w="1435148">
                  <a:extLst>
                    <a:ext uri="{9D8B030D-6E8A-4147-A177-3AD203B41FA5}">
                      <a16:colId xmlns:a16="http://schemas.microsoft.com/office/drawing/2014/main" val="1311286056"/>
                    </a:ext>
                  </a:extLst>
                </a:gridCol>
                <a:gridCol w="1435655">
                  <a:extLst>
                    <a:ext uri="{9D8B030D-6E8A-4147-A177-3AD203B41FA5}">
                      <a16:colId xmlns:a16="http://schemas.microsoft.com/office/drawing/2014/main" val="3424686563"/>
                    </a:ext>
                  </a:extLst>
                </a:gridCol>
              </a:tblGrid>
              <a:tr h="145999">
                <a:tc>
                  <a:txBody>
                    <a:bodyPr/>
                    <a:lstStyle/>
                    <a:p>
                      <a:pPr algn="just"/>
                      <a:r>
                        <a:rPr lang="es-EC" sz="1000">
                          <a:effectLst/>
                        </a:rPr>
                        <a:t>Título</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s-EC" sz="1000" dirty="0">
                          <a:effectLst/>
                        </a:rPr>
                        <a:t>Cita</a:t>
                      </a:r>
                      <a:endParaRPr lang="es-MX" sz="1000" dirty="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s-EC" sz="1000">
                          <a:effectLst/>
                        </a:rPr>
                        <a:t>Palabras clave</a:t>
                      </a:r>
                      <a:endParaRPr lang="es-MX" sz="100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3759529125"/>
                  </a:ext>
                </a:extLst>
              </a:tr>
              <a:tr h="1313989">
                <a:tc>
                  <a:txBody>
                    <a:bodyPr/>
                    <a:lstStyle/>
                    <a:p>
                      <a:pPr algn="just"/>
                      <a:r>
                        <a:rPr lang="en-US" sz="1000" dirty="0">
                          <a:effectLst/>
                        </a:rPr>
                        <a:t>The Development of Information System Security Operation Centre (SOC): Case Study of Auto Repair Company</a:t>
                      </a:r>
                      <a:endParaRPr lang="es-MX" sz="1000" dirty="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s-EC" sz="1000" dirty="0" err="1">
                          <a:effectLst/>
                        </a:rPr>
                        <a:t>Muharman</a:t>
                      </a:r>
                      <a:r>
                        <a:rPr lang="es-EC" sz="1000" dirty="0">
                          <a:effectLst/>
                        </a:rPr>
                        <a:t> </a:t>
                      </a:r>
                      <a:r>
                        <a:rPr lang="es-EC" sz="1000" dirty="0" err="1">
                          <a:effectLst/>
                        </a:rPr>
                        <a:t>Lubis</a:t>
                      </a:r>
                      <a:r>
                        <a:rPr lang="es-EC" sz="1000" dirty="0">
                          <a:effectLst/>
                        </a:rPr>
                        <a:t>; </a:t>
                      </a:r>
                      <a:r>
                        <a:rPr lang="es-EC" sz="1000" dirty="0" err="1">
                          <a:effectLst/>
                        </a:rPr>
                        <a:t>Chandra</a:t>
                      </a:r>
                      <a:r>
                        <a:rPr lang="es-EC" sz="1000" dirty="0">
                          <a:effectLst/>
                        </a:rPr>
                        <a:t> </a:t>
                      </a:r>
                      <a:r>
                        <a:rPr lang="es-EC" sz="1000" dirty="0" err="1">
                          <a:effectLst/>
                        </a:rPr>
                        <a:t>Wardana</a:t>
                      </a:r>
                      <a:r>
                        <a:rPr lang="es-EC" sz="1000" dirty="0">
                          <a:effectLst/>
                        </a:rPr>
                        <a:t>; </a:t>
                      </a:r>
                      <a:r>
                        <a:rPr lang="es-EC" sz="1000" dirty="0" err="1">
                          <a:effectLst/>
                        </a:rPr>
                        <a:t>Adityas</a:t>
                      </a:r>
                      <a:r>
                        <a:rPr lang="es-EC" sz="1000" dirty="0">
                          <a:effectLst/>
                        </a:rPr>
                        <a:t> </a:t>
                      </a:r>
                      <a:r>
                        <a:rPr lang="es-EC" sz="1000" dirty="0" err="1">
                          <a:effectLst/>
                        </a:rPr>
                        <a:t>Widjajarto</a:t>
                      </a:r>
                      <a:r>
                        <a:rPr lang="es-EC" sz="1000" dirty="0">
                          <a:effectLst/>
                        </a:rPr>
                        <a:t> (2020). </a:t>
                      </a:r>
                      <a:endParaRPr lang="es-MX" sz="1000" dirty="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dirty="0">
                          <a:effectLst/>
                        </a:rPr>
                        <a:t>Temperature sensors, Temperature measurement, Companies,</a:t>
                      </a:r>
                      <a:endParaRPr lang="es-MX" sz="1000" dirty="0">
                        <a:effectLst/>
                      </a:endParaRPr>
                    </a:p>
                    <a:p>
                      <a:pPr algn="just"/>
                      <a:r>
                        <a:rPr lang="en-US" sz="1000" dirty="0">
                          <a:effectLst/>
                        </a:rPr>
                        <a:t>Maintenance engineering,</a:t>
                      </a:r>
                      <a:endParaRPr lang="es-MX" sz="1000" dirty="0">
                        <a:effectLst/>
                      </a:endParaRPr>
                    </a:p>
                    <a:p>
                      <a:pPr algn="just"/>
                      <a:r>
                        <a:rPr lang="en-US" sz="1000" dirty="0">
                          <a:effectLst/>
                        </a:rPr>
                        <a:t>Logic gates,</a:t>
                      </a:r>
                      <a:endParaRPr lang="es-MX" sz="1000" dirty="0">
                        <a:effectLst/>
                      </a:endParaRPr>
                    </a:p>
                    <a:p>
                      <a:pPr algn="just"/>
                      <a:r>
                        <a:rPr lang="en-US" sz="1000" dirty="0">
                          <a:effectLst/>
                        </a:rPr>
                        <a:t>Control systems,</a:t>
                      </a:r>
                      <a:endParaRPr lang="es-MX" sz="1000" dirty="0">
                        <a:effectLst/>
                      </a:endParaRPr>
                    </a:p>
                    <a:p>
                      <a:pPr algn="just"/>
                      <a:r>
                        <a:rPr lang="en-US" sz="1000" dirty="0">
                          <a:effectLst/>
                        </a:rPr>
                        <a:t>Security</a:t>
                      </a:r>
                      <a:endParaRPr lang="es-MX" sz="1000" dirty="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1542440085"/>
                  </a:ext>
                </a:extLst>
              </a:tr>
              <a:tr h="583995">
                <a:tc>
                  <a:txBody>
                    <a:bodyPr/>
                    <a:lstStyle/>
                    <a:p>
                      <a:pPr algn="just"/>
                      <a:r>
                        <a:rPr lang="en-US" sz="1000">
                          <a:effectLst/>
                        </a:rPr>
                        <a:t>Analysis of the Functionalities of a Shared ICS Security Operations Center</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s-EC" sz="1000">
                          <a:effectLst/>
                        </a:rPr>
                        <a:t>Willian Dimitrov; Svetlana Syarova (2019).  </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a:effectLst/>
                        </a:rPr>
                        <a:t>Cyber, security,</a:t>
                      </a:r>
                      <a:endParaRPr lang="es-MX" sz="1000">
                        <a:effectLst/>
                      </a:endParaRPr>
                    </a:p>
                    <a:p>
                      <a:pPr algn="just"/>
                      <a:r>
                        <a:rPr lang="en-US" sz="1000">
                          <a:effectLst/>
                        </a:rPr>
                        <a:t>Operation, center, ics,</a:t>
                      </a:r>
                      <a:endParaRPr lang="es-MX" sz="1000">
                        <a:effectLst/>
                      </a:endParaRPr>
                    </a:p>
                    <a:p>
                      <a:pPr algn="just"/>
                      <a:r>
                        <a:rPr lang="es-EC" sz="1000">
                          <a:effectLst/>
                        </a:rPr>
                        <a:t>scada, functionality</a:t>
                      </a:r>
                      <a:endParaRPr lang="es-MX" sz="1000">
                        <a:effectLst/>
                      </a:endParaRPr>
                    </a:p>
                    <a:p>
                      <a:pPr algn="just"/>
                      <a:r>
                        <a:rPr lang="es-EC" sz="1000">
                          <a:effectLst/>
                        </a:rPr>
                        <a:t> </a:t>
                      </a:r>
                      <a:endParaRPr lang="es-MX" sz="100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3966286017"/>
                  </a:ext>
                </a:extLst>
              </a:tr>
              <a:tr h="1167990">
                <a:tc>
                  <a:txBody>
                    <a:bodyPr/>
                    <a:lstStyle/>
                    <a:p>
                      <a:pPr algn="just"/>
                      <a:r>
                        <a:rPr lang="en-US" sz="1000" dirty="0">
                          <a:effectLst/>
                        </a:rPr>
                        <a:t>Developing and Analysis of Cyber Security Models for Security Operation Center in Myanmar</a:t>
                      </a:r>
                      <a:endParaRPr lang="es-MX" sz="1000" dirty="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a:effectLst/>
                        </a:rPr>
                        <a:t>Wai Phyo Aung; Htar Htar Lwin; Kyaw Kyaw Lin (2020).</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a:effectLst/>
                        </a:rPr>
                        <a:t>Blue team,</a:t>
                      </a:r>
                      <a:endParaRPr lang="es-MX" sz="1000">
                        <a:effectLst/>
                      </a:endParaRPr>
                    </a:p>
                    <a:p>
                      <a:pPr algn="just"/>
                      <a:r>
                        <a:rPr lang="en-US" sz="1000">
                          <a:effectLst/>
                        </a:rPr>
                        <a:t>Incident Handling,</a:t>
                      </a:r>
                      <a:endParaRPr lang="es-MX" sz="1000">
                        <a:effectLst/>
                      </a:endParaRPr>
                    </a:p>
                    <a:p>
                      <a:pPr algn="just"/>
                      <a:r>
                        <a:rPr lang="en-US" sz="1000">
                          <a:effectLst/>
                        </a:rPr>
                        <a:t>SOC, Cyber Security Model, Vulnerabilities,</a:t>
                      </a:r>
                      <a:endParaRPr lang="es-MX" sz="1000">
                        <a:effectLst/>
                      </a:endParaRPr>
                    </a:p>
                    <a:p>
                      <a:pPr algn="just"/>
                      <a:r>
                        <a:rPr lang="en-US" sz="1000">
                          <a:effectLst/>
                        </a:rPr>
                        <a:t>Threats, Attack.</a:t>
                      </a:r>
                      <a:endParaRPr lang="es-MX" sz="1000">
                        <a:effectLst/>
                      </a:endParaRPr>
                    </a:p>
                    <a:p>
                      <a:pPr algn="just"/>
                      <a:r>
                        <a:rPr lang="en-US" sz="1000">
                          <a:effectLst/>
                        </a:rPr>
                        <a:t> </a:t>
                      </a:r>
                      <a:endParaRPr lang="es-MX" sz="1000">
                        <a:effectLst/>
                      </a:endParaRPr>
                    </a:p>
                    <a:p>
                      <a:pPr algn="just"/>
                      <a:r>
                        <a:rPr lang="en-US" sz="1000">
                          <a:effectLst/>
                        </a:rPr>
                        <a:t> </a:t>
                      </a:r>
                      <a:endParaRPr lang="es-MX" sz="1000">
                        <a:effectLst/>
                      </a:endParaRPr>
                    </a:p>
                    <a:p>
                      <a:pPr algn="just"/>
                      <a:r>
                        <a:rPr lang="en-US" sz="1000">
                          <a:effectLst/>
                        </a:rPr>
                        <a:t> </a:t>
                      </a:r>
                      <a:endParaRPr lang="es-MX" sz="100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2034724564"/>
                  </a:ext>
                </a:extLst>
              </a:tr>
              <a:tr h="583995">
                <a:tc>
                  <a:txBody>
                    <a:bodyPr/>
                    <a:lstStyle/>
                    <a:p>
                      <a:pPr algn="just"/>
                      <a:r>
                        <a:rPr lang="en-US" sz="1000">
                          <a:effectLst/>
                        </a:rPr>
                        <a:t>Intelligent SOC Chatbot for Security Operation Center</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s-MX" sz="1000">
                          <a:effectLst/>
                        </a:rPr>
                        <a:t>Vihanga Heshan Perera; Amila Nuwan Senarathne; Lakmal Rupasinghe </a:t>
                      </a:r>
                      <a:r>
                        <a:rPr lang="es-EC" sz="1000">
                          <a:effectLst/>
                        </a:rPr>
                        <a:t>(2019). </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a:effectLst/>
                        </a:rPr>
                        <a:t>ChatOps, SIEM, SOC, IPS, IDS, Cryptography</a:t>
                      </a:r>
                      <a:endParaRPr lang="es-MX" sz="100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2998010239"/>
                  </a:ext>
                </a:extLst>
              </a:tr>
              <a:tr h="729994">
                <a:tc>
                  <a:txBody>
                    <a:bodyPr/>
                    <a:lstStyle/>
                    <a:p>
                      <a:pPr algn="just"/>
                      <a:r>
                        <a:rPr lang="en-US" sz="1000">
                          <a:effectLst/>
                        </a:rPr>
                        <a:t>Security Operations Center: A Systematic Study and Open Challenges</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a:effectLst/>
                        </a:rPr>
                        <a:t>Manfred Vielberth; Fabian Böhm; Ines Fichtinger; Günther Pernul (2020). </a:t>
                      </a:r>
                      <a:endParaRPr lang="es-MX" sz="1000">
                        <a:effectLst/>
                        <a:latin typeface="Calibri Light" panose="020F0302020204030204" pitchFamily="34" charset="0"/>
                        <a:ea typeface="Times New Roman" panose="02020603050405020304" pitchFamily="18" charset="0"/>
                      </a:endParaRPr>
                    </a:p>
                  </a:txBody>
                  <a:tcPr marL="54750" marR="54750" marT="0" marB="0"/>
                </a:tc>
                <a:tc>
                  <a:txBody>
                    <a:bodyPr/>
                    <a:lstStyle/>
                    <a:p>
                      <a:pPr algn="just"/>
                      <a:r>
                        <a:rPr lang="en-US" sz="1000" dirty="0">
                          <a:effectLst/>
                        </a:rPr>
                        <a:t>Security management,</a:t>
                      </a:r>
                      <a:endParaRPr lang="es-MX" sz="1000" dirty="0">
                        <a:effectLst/>
                      </a:endParaRPr>
                    </a:p>
                    <a:p>
                      <a:pPr algn="just"/>
                      <a:r>
                        <a:rPr lang="en-US" sz="1000" dirty="0">
                          <a:effectLst/>
                        </a:rPr>
                        <a:t>security operations center, security operations,</a:t>
                      </a:r>
                      <a:endParaRPr lang="es-MX" sz="1000" dirty="0">
                        <a:effectLst/>
                      </a:endParaRPr>
                    </a:p>
                    <a:p>
                      <a:pPr algn="just"/>
                      <a:r>
                        <a:rPr lang="en-US" sz="1000" dirty="0">
                          <a:effectLst/>
                        </a:rPr>
                        <a:t>SOC</a:t>
                      </a:r>
                      <a:endParaRPr lang="es-MX" sz="1000" dirty="0">
                        <a:effectLst/>
                        <a:latin typeface="Calibri Light" panose="020F0302020204030204" pitchFamily="34" charset="0"/>
                        <a:ea typeface="Times New Roman" panose="02020603050405020304" pitchFamily="18" charset="0"/>
                      </a:endParaRPr>
                    </a:p>
                  </a:txBody>
                  <a:tcPr marL="54750" marR="54750" marT="0" marB="0"/>
                </a:tc>
                <a:extLst>
                  <a:ext uri="{0D108BD9-81ED-4DB2-BD59-A6C34878D82A}">
                    <a16:rowId xmlns:a16="http://schemas.microsoft.com/office/drawing/2014/main" val="2036049960"/>
                  </a:ext>
                </a:extLst>
              </a:tr>
            </a:tbl>
          </a:graphicData>
        </a:graphic>
      </p:graphicFrame>
      <p:pic>
        <p:nvPicPr>
          <p:cNvPr id="38" name="Imagen 37">
            <a:extLst>
              <a:ext uri="{FF2B5EF4-FFF2-40B4-BE49-F238E27FC236}">
                <a16:creationId xmlns:a16="http://schemas.microsoft.com/office/drawing/2014/main" id="{FFA41E3F-8321-4FDC-91AA-9C6206C9C07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59200" y="3685691"/>
            <a:ext cx="1471021" cy="1872208"/>
          </a:xfrm>
          <a:prstGeom prst="rect">
            <a:avLst/>
          </a:prstGeom>
        </p:spPr>
      </p:pic>
    </p:spTree>
    <p:extLst>
      <p:ext uri="{BB962C8B-B14F-4D97-AF65-F5344CB8AC3E}">
        <p14:creationId xmlns:p14="http://schemas.microsoft.com/office/powerpoint/2010/main" val="353246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3350987" cy="634082"/>
          </a:xfrm>
        </p:spPr>
        <p:txBody>
          <a:bodyPr/>
          <a:lstStyle/>
          <a:p>
            <a:r>
              <a:rPr lang="en-US" dirty="0"/>
              <a:t>Estado del </a:t>
            </a:r>
            <a:r>
              <a:rPr lang="en-US" dirty="0" err="1"/>
              <a:t>Arte</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8</a:t>
            </a:fld>
            <a:endParaRPr lang="es-UY" sz="1600">
              <a:solidFill>
                <a:schemeClr val="tx1"/>
              </a:solidFill>
            </a:endParaRPr>
          </a:p>
        </p:txBody>
      </p:sp>
      <p:grpSp>
        <p:nvGrpSpPr>
          <p:cNvPr id="15" name="Group 14">
            <a:extLst>
              <a:ext uri="{FF2B5EF4-FFF2-40B4-BE49-F238E27FC236}">
                <a16:creationId xmlns:a16="http://schemas.microsoft.com/office/drawing/2014/main" id="{3286A937-EAD8-4907-814A-F425A0265D0C}"/>
              </a:ext>
            </a:extLst>
          </p:cNvPr>
          <p:cNvGrpSpPr/>
          <p:nvPr/>
        </p:nvGrpSpPr>
        <p:grpSpPr>
          <a:xfrm>
            <a:off x="7254818" y="4813168"/>
            <a:ext cx="2016224" cy="2927339"/>
            <a:chOff x="7254818" y="4813168"/>
            <a:chExt cx="2016224" cy="2927339"/>
          </a:xfrm>
        </p:grpSpPr>
        <p:sp>
          <p:nvSpPr>
            <p:cNvPr id="16" name="Oval 15">
              <a:extLst>
                <a:ext uri="{FF2B5EF4-FFF2-40B4-BE49-F238E27FC236}">
                  <a16:creationId xmlns:a16="http://schemas.microsoft.com/office/drawing/2014/main" id="{40D7A8D9-20E1-4F45-86B1-A03C6BFFC99C}"/>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Oval 16">
              <a:extLst>
                <a:ext uri="{FF2B5EF4-FFF2-40B4-BE49-F238E27FC236}">
                  <a16:creationId xmlns:a16="http://schemas.microsoft.com/office/drawing/2014/main" id="{F5DF63E6-D6E9-4FCE-8A05-4ABDFDAC7642}"/>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Oval 17">
              <a:extLst>
                <a:ext uri="{FF2B5EF4-FFF2-40B4-BE49-F238E27FC236}">
                  <a16:creationId xmlns:a16="http://schemas.microsoft.com/office/drawing/2014/main" id="{3956E687-3419-4E65-A096-C8C2F7AD3439}"/>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Oval 18">
              <a:extLst>
                <a:ext uri="{FF2B5EF4-FFF2-40B4-BE49-F238E27FC236}">
                  <a16:creationId xmlns:a16="http://schemas.microsoft.com/office/drawing/2014/main" id="{2621D1CF-874C-412E-9B21-40DF331E5875}"/>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1" name="Group 20">
            <a:extLst>
              <a:ext uri="{FF2B5EF4-FFF2-40B4-BE49-F238E27FC236}">
                <a16:creationId xmlns:a16="http://schemas.microsoft.com/office/drawing/2014/main" id="{EE53939C-949E-434C-90DE-F76B14CF2642}"/>
              </a:ext>
            </a:extLst>
          </p:cNvPr>
          <p:cNvGrpSpPr/>
          <p:nvPr/>
        </p:nvGrpSpPr>
        <p:grpSpPr>
          <a:xfrm>
            <a:off x="0" y="0"/>
            <a:ext cx="1621382" cy="5877272"/>
            <a:chOff x="0" y="0"/>
            <a:chExt cx="1621382" cy="5877272"/>
          </a:xfrm>
        </p:grpSpPr>
        <p:sp>
          <p:nvSpPr>
            <p:cNvPr id="23" name="Rectangle 22">
              <a:extLst>
                <a:ext uri="{FF2B5EF4-FFF2-40B4-BE49-F238E27FC236}">
                  <a16:creationId xmlns:a16="http://schemas.microsoft.com/office/drawing/2014/main" id="{13D6673B-B0CD-4F60-B698-14AD22C15581}"/>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Picture 4" descr="Resultado de imagen de espe">
              <a:extLst>
                <a:ext uri="{FF2B5EF4-FFF2-40B4-BE49-F238E27FC236}">
                  <a16:creationId xmlns:a16="http://schemas.microsoft.com/office/drawing/2014/main" id="{C051CF88-3FC6-4C75-88B0-B84374F6D1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DD155C1-0375-4A22-A4C2-CB42388253F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u="sng" dirty="0">
                  <a:solidFill>
                    <a:srgbClr val="FFFF00"/>
                  </a:solidFill>
                </a:rPr>
                <a:t>3. EOA</a:t>
              </a:r>
            </a:p>
            <a:p>
              <a:pPr>
                <a:lnSpc>
                  <a:spcPct val="200000"/>
                </a:lnSpc>
              </a:pPr>
              <a:r>
                <a:rPr lang="es-ES" sz="1200" b="1" dirty="0">
                  <a:solidFill>
                    <a:schemeClr val="bg1"/>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cxnSp>
        <p:nvCxnSpPr>
          <p:cNvPr id="70" name="Conector: angular 69">
            <a:extLst>
              <a:ext uri="{FF2B5EF4-FFF2-40B4-BE49-F238E27FC236}">
                <a16:creationId xmlns:a16="http://schemas.microsoft.com/office/drawing/2014/main" id="{D128AA94-7F27-45BF-AA06-38F197BAA3A9}"/>
              </a:ext>
            </a:extLst>
          </p:cNvPr>
          <p:cNvCxnSpPr/>
          <p:nvPr/>
        </p:nvCxnSpPr>
        <p:spPr>
          <a:xfrm rot="5400000" flipH="1" flipV="1">
            <a:off x="864927" y="237866"/>
            <a:ext cx="71439" cy="21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Resultado de imagen de BASE DE CONOCIMIENTO SÓLIDA">
            <a:extLst>
              <a:ext uri="{FF2B5EF4-FFF2-40B4-BE49-F238E27FC236}">
                <a16:creationId xmlns:a16="http://schemas.microsoft.com/office/drawing/2014/main" id="{9847BD4C-9D39-4B7B-B586-D63F6207F6D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0" y="3201293"/>
            <a:ext cx="1890267" cy="123458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6B5F2E1-6E18-4FCA-85FA-60E6613F754C}"/>
              </a:ext>
            </a:extLst>
          </p:cNvPr>
          <p:cNvSpPr txBox="1"/>
          <p:nvPr/>
        </p:nvSpPr>
        <p:spPr>
          <a:xfrm>
            <a:off x="4637828" y="4488774"/>
            <a:ext cx="1890267" cy="923330"/>
          </a:xfrm>
          <a:prstGeom prst="rect">
            <a:avLst/>
          </a:prstGeom>
          <a:noFill/>
        </p:spPr>
        <p:txBody>
          <a:bodyPr wrap="square" rtlCol="0">
            <a:spAutoFit/>
          </a:bodyPr>
          <a:lstStyle/>
          <a:p>
            <a:r>
              <a:rPr lang="es-EC" sz="9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SOC es un habilitador clave para los operadores que aspiran a diferenciarse en función de la experiencia y la demanda del cliente. </a:t>
            </a:r>
          </a:p>
          <a:p>
            <a:endParaRPr lang="es-EC" sz="900" dirty="0"/>
          </a:p>
        </p:txBody>
      </p:sp>
      <p:pic>
        <p:nvPicPr>
          <p:cNvPr id="2052" name="Picture 4" descr="Resultado de imagen de fuente de información">
            <a:extLst>
              <a:ext uri="{FF2B5EF4-FFF2-40B4-BE49-F238E27FC236}">
                <a16:creationId xmlns:a16="http://schemas.microsoft.com/office/drawing/2014/main" id="{C0F5418A-FE98-4D91-BF99-A4C6C6683A3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03413" y="1284902"/>
            <a:ext cx="1655953" cy="1837926"/>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B8E460F7-C147-4AF6-8CC1-A8E6EA7E013C}"/>
              </a:ext>
            </a:extLst>
          </p:cNvPr>
          <p:cNvSpPr txBox="1"/>
          <p:nvPr/>
        </p:nvSpPr>
        <p:spPr>
          <a:xfrm>
            <a:off x="2203413" y="3177265"/>
            <a:ext cx="1890267" cy="369332"/>
          </a:xfrm>
          <a:prstGeom prst="rect">
            <a:avLst/>
          </a:prstGeom>
          <a:noFill/>
        </p:spPr>
        <p:txBody>
          <a:bodyPr wrap="square" rtlCol="0">
            <a:spAutoFit/>
          </a:bodyPr>
          <a:lstStyle/>
          <a:p>
            <a:r>
              <a:rPr lang="es-EC" sz="900" dirty="0"/>
              <a:t>Contar con una fuente de información</a:t>
            </a:r>
          </a:p>
        </p:txBody>
      </p:sp>
      <p:pic>
        <p:nvPicPr>
          <p:cNvPr id="2054" name="Picture 6" descr="Resultado de imagen de toma de deciones">
            <a:extLst>
              <a:ext uri="{FF2B5EF4-FFF2-40B4-BE49-F238E27FC236}">
                <a16:creationId xmlns:a16="http://schemas.microsoft.com/office/drawing/2014/main" id="{860E479F-45F1-45D4-A278-6C8AE83BADA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73353" y="1412893"/>
            <a:ext cx="1447691" cy="1447691"/>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F0FCD8D7-1356-44B6-9E47-D28B9C8BFD6E}"/>
              </a:ext>
            </a:extLst>
          </p:cNvPr>
          <p:cNvSpPr txBox="1"/>
          <p:nvPr/>
        </p:nvSpPr>
        <p:spPr>
          <a:xfrm>
            <a:off x="7203660" y="2998567"/>
            <a:ext cx="1890267" cy="784830"/>
          </a:xfrm>
          <a:prstGeom prst="rect">
            <a:avLst/>
          </a:prstGeom>
          <a:noFill/>
        </p:spPr>
        <p:txBody>
          <a:bodyPr wrap="square" rtlCol="0">
            <a:spAutoFit/>
          </a:bodyPr>
          <a:lstStyle/>
          <a:p>
            <a:r>
              <a:rPr lang="es-EC" sz="9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Una aplicación de SOC exitosa puede ayudar a los operadores a reducir la presión y mejorar la eficiencia operativa</a:t>
            </a:r>
            <a:endParaRPr lang="es-MX" sz="900" dirty="0">
              <a:effectLst>
                <a:outerShdw blurRad="38100" dist="38100" dir="2700000" algn="tl">
                  <a:srgbClr val="000000">
                    <a:alpha val="43137"/>
                  </a:srgbClr>
                </a:outerShdw>
              </a:effectLst>
            </a:endParaRPr>
          </a:p>
          <a:p>
            <a:endParaRPr lang="es-EC" sz="900" dirty="0"/>
          </a:p>
        </p:txBody>
      </p:sp>
      <p:sp>
        <p:nvSpPr>
          <p:cNvPr id="28" name="Arrow: Curved Down 35">
            <a:extLst>
              <a:ext uri="{FF2B5EF4-FFF2-40B4-BE49-F238E27FC236}">
                <a16:creationId xmlns:a16="http://schemas.microsoft.com/office/drawing/2014/main" id="{117B4240-2D6A-4834-B4B7-DFFE82E2E692}"/>
              </a:ext>
            </a:extLst>
          </p:cNvPr>
          <p:cNvSpPr/>
          <p:nvPr/>
        </p:nvSpPr>
        <p:spPr>
          <a:xfrm rot="1783309" flipV="1">
            <a:off x="3031464" y="3867822"/>
            <a:ext cx="1546926" cy="650244"/>
          </a:xfrm>
          <a:prstGeom prst="curvedDownArrow">
            <a:avLst>
              <a:gd name="adj1" fmla="val 23103"/>
              <a:gd name="adj2" fmla="val 43546"/>
              <a:gd name="adj3" fmla="val 3551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9" name="Arrow: Curved Down 35">
            <a:extLst>
              <a:ext uri="{FF2B5EF4-FFF2-40B4-BE49-F238E27FC236}">
                <a16:creationId xmlns:a16="http://schemas.microsoft.com/office/drawing/2014/main" id="{1648C060-8891-4009-A519-B8318ED23D7F}"/>
              </a:ext>
            </a:extLst>
          </p:cNvPr>
          <p:cNvSpPr/>
          <p:nvPr/>
        </p:nvSpPr>
        <p:spPr>
          <a:xfrm rot="19980810" flipV="1">
            <a:off x="6816826" y="4010579"/>
            <a:ext cx="1016789" cy="524218"/>
          </a:xfrm>
          <a:prstGeom prst="curvedDownArrow">
            <a:avLst>
              <a:gd name="adj1" fmla="val 23103"/>
              <a:gd name="adj2" fmla="val 43546"/>
              <a:gd name="adj3" fmla="val 3551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30" name="Imagen 29">
            <a:extLst>
              <a:ext uri="{FF2B5EF4-FFF2-40B4-BE49-F238E27FC236}">
                <a16:creationId xmlns:a16="http://schemas.microsoft.com/office/drawing/2014/main" id="{5C263907-E3B8-4B88-8C84-F80E2E67F93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10691" y="2312439"/>
            <a:ext cx="579553" cy="409217"/>
          </a:xfrm>
          <a:prstGeom prst="rect">
            <a:avLst/>
          </a:prstGeom>
        </p:spPr>
      </p:pic>
      <p:pic>
        <p:nvPicPr>
          <p:cNvPr id="31" name="Imagen 30">
            <a:extLst>
              <a:ext uri="{FF2B5EF4-FFF2-40B4-BE49-F238E27FC236}">
                <a16:creationId xmlns:a16="http://schemas.microsoft.com/office/drawing/2014/main" id="{AB58EF60-2674-48D8-A3FE-D95E24305F44}"/>
              </a:ext>
            </a:extLst>
          </p:cNvPr>
          <p:cNvPicPr>
            <a:picLocks noChangeAspect="1"/>
          </p:cNvPicPr>
          <p:nvPr/>
        </p:nvPicPr>
        <p:blipFill rotWithShape="1">
          <a:blip r:embed="rId8"/>
          <a:srcRect r="6026" b="2752"/>
          <a:stretch/>
        </p:blipFill>
        <p:spPr>
          <a:xfrm>
            <a:off x="7396479" y="32569"/>
            <a:ext cx="1732902" cy="1499137"/>
          </a:xfrm>
          <a:prstGeom prst="rect">
            <a:avLst/>
          </a:prstGeom>
        </p:spPr>
      </p:pic>
    </p:spTree>
    <p:extLst>
      <p:ext uri="{BB962C8B-B14F-4D97-AF65-F5344CB8AC3E}">
        <p14:creationId xmlns:p14="http://schemas.microsoft.com/office/powerpoint/2010/main" val="2843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circle(in)">
                                      <p:cBhvr>
                                        <p:cTn id="30" dur="20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wheel(1)">
                                      <p:cBhvr>
                                        <p:cTn id="44" dur="2000"/>
                                        <p:tgtEl>
                                          <p:spTgt spid="205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3521-6136-CD43-8A19-FA36B8B2C727}"/>
              </a:ext>
            </a:extLst>
          </p:cNvPr>
          <p:cNvSpPr>
            <a:spLocks noGrp="1"/>
          </p:cNvSpPr>
          <p:nvPr>
            <p:ph type="title"/>
          </p:nvPr>
        </p:nvSpPr>
        <p:spPr>
          <a:xfrm>
            <a:off x="1475656" y="274639"/>
            <a:ext cx="2297691" cy="634082"/>
          </a:xfrm>
        </p:spPr>
        <p:txBody>
          <a:bodyPr/>
          <a:lstStyle/>
          <a:p>
            <a:r>
              <a:rPr lang="en-US" dirty="0" err="1"/>
              <a:t>Validación</a:t>
            </a:r>
            <a:endParaRPr lang="en-US" dirty="0"/>
          </a:p>
        </p:txBody>
      </p:sp>
      <p:sp>
        <p:nvSpPr>
          <p:cNvPr id="5" name="Slide Number Placeholder 4">
            <a:extLst>
              <a:ext uri="{FF2B5EF4-FFF2-40B4-BE49-F238E27FC236}">
                <a16:creationId xmlns:a16="http://schemas.microsoft.com/office/drawing/2014/main" id="{DC559EA2-DCB3-B14E-9733-D542C807B00F}"/>
              </a:ext>
            </a:extLst>
          </p:cNvPr>
          <p:cNvSpPr>
            <a:spLocks noGrp="1"/>
          </p:cNvSpPr>
          <p:nvPr>
            <p:ph type="sldNum" sz="quarter" idx="14"/>
          </p:nvPr>
        </p:nvSpPr>
        <p:spPr/>
        <p:style>
          <a:lnRef idx="2">
            <a:schemeClr val="accent1"/>
          </a:lnRef>
          <a:fillRef idx="1">
            <a:schemeClr val="lt1"/>
          </a:fillRef>
          <a:effectRef idx="0">
            <a:schemeClr val="accent1"/>
          </a:effectRef>
          <a:fontRef idx="minor">
            <a:schemeClr val="dk1"/>
          </a:fontRef>
        </p:style>
        <p:txBody>
          <a:bodyPr/>
          <a:lstStyle/>
          <a:p>
            <a:pPr>
              <a:defRPr/>
            </a:pPr>
            <a:fld id="{FB6D9483-23E8-7C44-9801-4D8C43E70828}" type="slidenum">
              <a:rPr lang="es-UY" sz="1600" smtClean="0">
                <a:solidFill>
                  <a:schemeClr val="tx1"/>
                </a:solidFill>
              </a:rPr>
              <a:pPr>
                <a:defRPr/>
              </a:pPr>
              <a:t>9</a:t>
            </a:fld>
            <a:endParaRPr lang="es-UY" sz="1600">
              <a:solidFill>
                <a:schemeClr val="tx1"/>
              </a:solidFill>
            </a:endParaRPr>
          </a:p>
        </p:txBody>
      </p:sp>
      <p:sp>
        <p:nvSpPr>
          <p:cNvPr id="11" name="Arrow: Chevron 10">
            <a:extLst>
              <a:ext uri="{FF2B5EF4-FFF2-40B4-BE49-F238E27FC236}">
                <a16:creationId xmlns:a16="http://schemas.microsoft.com/office/drawing/2014/main" id="{CC7153F2-9EFF-4A9C-873A-A715674A147D}"/>
              </a:ext>
            </a:extLst>
          </p:cNvPr>
          <p:cNvSpPr/>
          <p:nvPr/>
        </p:nvSpPr>
        <p:spPr>
          <a:xfrm>
            <a:off x="5018271" y="1652230"/>
            <a:ext cx="590431" cy="576064"/>
          </a:xfrm>
          <a:prstGeom prst="chevron">
            <a:avLst>
              <a:gd name="adj" fmla="val 4365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nvGrpSpPr>
          <p:cNvPr id="13" name="Group 12">
            <a:extLst>
              <a:ext uri="{FF2B5EF4-FFF2-40B4-BE49-F238E27FC236}">
                <a16:creationId xmlns:a16="http://schemas.microsoft.com/office/drawing/2014/main" id="{2DA10F03-B855-4C0F-BA32-98E6E1591891}"/>
              </a:ext>
            </a:extLst>
          </p:cNvPr>
          <p:cNvGrpSpPr/>
          <p:nvPr/>
        </p:nvGrpSpPr>
        <p:grpSpPr>
          <a:xfrm>
            <a:off x="7254818" y="4813168"/>
            <a:ext cx="2016224" cy="2927339"/>
            <a:chOff x="7254818" y="4813168"/>
            <a:chExt cx="2016224" cy="2927339"/>
          </a:xfrm>
        </p:grpSpPr>
        <p:sp>
          <p:nvSpPr>
            <p:cNvPr id="14" name="Oval 13">
              <a:extLst>
                <a:ext uri="{FF2B5EF4-FFF2-40B4-BE49-F238E27FC236}">
                  <a16:creationId xmlns:a16="http://schemas.microsoft.com/office/drawing/2014/main" id="{CAE88233-F53A-4DAE-9B87-F5B169C16739}"/>
                </a:ext>
              </a:extLst>
            </p:cNvPr>
            <p:cNvSpPr/>
            <p:nvPr/>
          </p:nvSpPr>
          <p:spPr>
            <a:xfrm>
              <a:off x="7254818" y="5709665"/>
              <a:ext cx="2016224" cy="2030842"/>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Oval 14">
              <a:extLst>
                <a:ext uri="{FF2B5EF4-FFF2-40B4-BE49-F238E27FC236}">
                  <a16:creationId xmlns:a16="http://schemas.microsoft.com/office/drawing/2014/main" id="{27E2F0D8-CFC0-48D9-973E-AE6C2253F68F}"/>
                </a:ext>
              </a:extLst>
            </p:cNvPr>
            <p:cNvSpPr/>
            <p:nvPr/>
          </p:nvSpPr>
          <p:spPr>
            <a:xfrm>
              <a:off x="8387309" y="4813168"/>
              <a:ext cx="576759" cy="54543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Oval 15">
              <a:extLst>
                <a:ext uri="{FF2B5EF4-FFF2-40B4-BE49-F238E27FC236}">
                  <a16:creationId xmlns:a16="http://schemas.microsoft.com/office/drawing/2014/main" id="{145FC304-D8EF-4D4C-94B3-8C3307EA7076}"/>
                </a:ext>
              </a:extLst>
            </p:cNvPr>
            <p:cNvSpPr/>
            <p:nvPr/>
          </p:nvSpPr>
          <p:spPr>
            <a:xfrm>
              <a:off x="7974899" y="5265300"/>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Oval 16">
              <a:extLst>
                <a:ext uri="{FF2B5EF4-FFF2-40B4-BE49-F238E27FC236}">
                  <a16:creationId xmlns:a16="http://schemas.microsoft.com/office/drawing/2014/main" id="{9AAA94F1-93F0-46BB-BA20-23564BD92602}"/>
                </a:ext>
              </a:extLst>
            </p:cNvPr>
            <p:cNvSpPr/>
            <p:nvPr/>
          </p:nvSpPr>
          <p:spPr>
            <a:xfrm>
              <a:off x="8855969" y="5450214"/>
              <a:ext cx="288031" cy="293066"/>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6" name="Group 25">
            <a:extLst>
              <a:ext uri="{FF2B5EF4-FFF2-40B4-BE49-F238E27FC236}">
                <a16:creationId xmlns:a16="http://schemas.microsoft.com/office/drawing/2014/main" id="{6DC200F6-55EF-449D-93B4-0CB7EF17F4D2}"/>
              </a:ext>
            </a:extLst>
          </p:cNvPr>
          <p:cNvGrpSpPr/>
          <p:nvPr/>
        </p:nvGrpSpPr>
        <p:grpSpPr>
          <a:xfrm>
            <a:off x="0" y="0"/>
            <a:ext cx="1621382" cy="5877272"/>
            <a:chOff x="0" y="0"/>
            <a:chExt cx="1621382" cy="5877272"/>
          </a:xfrm>
        </p:grpSpPr>
        <p:sp>
          <p:nvSpPr>
            <p:cNvPr id="27" name="Rectangle 26">
              <a:extLst>
                <a:ext uri="{FF2B5EF4-FFF2-40B4-BE49-F238E27FC236}">
                  <a16:creationId xmlns:a16="http://schemas.microsoft.com/office/drawing/2014/main" id="{3C6B2F9A-E772-46EE-8519-FC14520702F3}"/>
                </a:ext>
              </a:extLst>
            </p:cNvPr>
            <p:cNvSpPr/>
            <p:nvPr/>
          </p:nvSpPr>
          <p:spPr>
            <a:xfrm>
              <a:off x="0" y="0"/>
              <a:ext cx="1621382" cy="587727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Picture 4" descr="Resultado de imagen de espe">
              <a:extLst>
                <a:ext uri="{FF2B5EF4-FFF2-40B4-BE49-F238E27FC236}">
                  <a16:creationId xmlns:a16="http://schemas.microsoft.com/office/drawing/2014/main" id="{F3157A31-BD76-48C1-B28B-5414DED446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280" y="92140"/>
              <a:ext cx="1301203" cy="11766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B10C5E-D929-4786-853E-112E65DA8173}"/>
                </a:ext>
              </a:extLst>
            </p:cNvPr>
            <p:cNvSpPr txBox="1"/>
            <p:nvPr/>
          </p:nvSpPr>
          <p:spPr>
            <a:xfrm>
              <a:off x="0" y="1497735"/>
              <a:ext cx="1621382" cy="3359061"/>
            </a:xfrm>
            <a:prstGeom prst="rect">
              <a:avLst/>
            </a:prstGeom>
            <a:noFill/>
          </p:spPr>
          <p:txBody>
            <a:bodyPr wrap="square" rtlCol="0">
              <a:spAutoFit/>
            </a:bodyPr>
            <a:lstStyle/>
            <a:p>
              <a:pPr>
                <a:lnSpc>
                  <a:spcPct val="200000"/>
                </a:lnSpc>
              </a:pPr>
              <a:r>
                <a:rPr lang="es-ES" sz="1200" b="1" dirty="0">
                  <a:solidFill>
                    <a:schemeClr val="bg1"/>
                  </a:solidFill>
                </a:rPr>
                <a:t>1. Antecedentes</a:t>
              </a:r>
            </a:p>
            <a:p>
              <a:pPr>
                <a:lnSpc>
                  <a:spcPct val="200000"/>
                </a:lnSpc>
              </a:pPr>
              <a:r>
                <a:rPr lang="es-ES" sz="1200" b="1" dirty="0">
                  <a:solidFill>
                    <a:schemeClr val="bg1"/>
                  </a:solidFill>
                </a:rPr>
                <a:t>2. Planteamiento</a:t>
              </a:r>
            </a:p>
            <a:p>
              <a:pPr>
                <a:lnSpc>
                  <a:spcPct val="200000"/>
                </a:lnSpc>
              </a:pPr>
              <a:r>
                <a:rPr lang="es-ES" sz="1200" b="1" dirty="0">
                  <a:solidFill>
                    <a:schemeClr val="bg1"/>
                  </a:solidFill>
                </a:rPr>
                <a:t>3. EOA</a:t>
              </a:r>
            </a:p>
            <a:p>
              <a:pPr>
                <a:lnSpc>
                  <a:spcPct val="200000"/>
                </a:lnSpc>
              </a:pPr>
              <a:r>
                <a:rPr lang="es-ES" sz="1200" b="1" u="sng" dirty="0">
                  <a:solidFill>
                    <a:srgbClr val="FFFF00"/>
                  </a:solidFill>
                </a:rPr>
                <a:t>4. Validación</a:t>
              </a:r>
            </a:p>
            <a:p>
              <a:pPr>
                <a:lnSpc>
                  <a:spcPct val="200000"/>
                </a:lnSpc>
              </a:pPr>
              <a:r>
                <a:rPr lang="es-ES" sz="1200" b="1" dirty="0">
                  <a:solidFill>
                    <a:schemeClr val="bg1"/>
                  </a:solidFill>
                </a:rPr>
                <a:t>5. Alcance</a:t>
              </a:r>
            </a:p>
            <a:p>
              <a:pPr>
                <a:lnSpc>
                  <a:spcPct val="200000"/>
                </a:lnSpc>
              </a:pPr>
              <a:r>
                <a:rPr lang="es-ES" sz="1200" b="1" dirty="0">
                  <a:solidFill>
                    <a:schemeClr val="bg1"/>
                  </a:solidFill>
                </a:rPr>
                <a:t>6. Metodología</a:t>
              </a:r>
            </a:p>
            <a:p>
              <a:pPr>
                <a:lnSpc>
                  <a:spcPct val="200000"/>
                </a:lnSpc>
              </a:pPr>
              <a:r>
                <a:rPr lang="es-ES" sz="1200" b="1" dirty="0">
                  <a:solidFill>
                    <a:schemeClr val="bg1"/>
                  </a:solidFill>
                </a:rPr>
                <a:t>7. Hipótesis</a:t>
              </a:r>
            </a:p>
            <a:p>
              <a:pPr>
                <a:lnSpc>
                  <a:spcPct val="200000"/>
                </a:lnSpc>
              </a:pPr>
              <a:r>
                <a:rPr lang="es-ES" sz="1200" b="1" dirty="0">
                  <a:solidFill>
                    <a:schemeClr val="bg1"/>
                  </a:solidFill>
                </a:rPr>
                <a:t>8. Conclusiones</a:t>
              </a:r>
            </a:p>
            <a:p>
              <a:pPr>
                <a:lnSpc>
                  <a:spcPct val="200000"/>
                </a:lnSpc>
              </a:pPr>
              <a:r>
                <a:rPr lang="es-ES" sz="1200" b="1" dirty="0">
                  <a:solidFill>
                    <a:schemeClr val="bg1"/>
                  </a:solidFill>
                </a:rPr>
                <a:t>9.Recomendacione</a:t>
              </a:r>
            </a:p>
          </p:txBody>
        </p:sp>
      </p:grpSp>
      <p:sp>
        <p:nvSpPr>
          <p:cNvPr id="22" name="Right Brace 21">
            <a:extLst>
              <a:ext uri="{FF2B5EF4-FFF2-40B4-BE49-F238E27FC236}">
                <a16:creationId xmlns:a16="http://schemas.microsoft.com/office/drawing/2014/main" id="{3BB26CDB-23A6-4BDC-B92D-E578C1CD64AA}"/>
              </a:ext>
            </a:extLst>
          </p:cNvPr>
          <p:cNvSpPr/>
          <p:nvPr/>
        </p:nvSpPr>
        <p:spPr>
          <a:xfrm rot="5400000">
            <a:off x="5076057" y="2362392"/>
            <a:ext cx="576062" cy="3048882"/>
          </a:xfrm>
          <a:prstGeom prst="rightBrace">
            <a:avLst>
              <a:gd name="adj1" fmla="val 8333"/>
              <a:gd name="adj2" fmla="val 50779"/>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pSp>
        <p:nvGrpSpPr>
          <p:cNvPr id="6" name="Grupo 5">
            <a:extLst>
              <a:ext uri="{FF2B5EF4-FFF2-40B4-BE49-F238E27FC236}">
                <a16:creationId xmlns:a16="http://schemas.microsoft.com/office/drawing/2014/main" id="{C9D0FCD3-0A7A-4A82-A869-477986ED8377}"/>
              </a:ext>
            </a:extLst>
          </p:cNvPr>
          <p:cNvGrpSpPr/>
          <p:nvPr/>
        </p:nvGrpSpPr>
        <p:grpSpPr>
          <a:xfrm>
            <a:off x="5974465" y="1136682"/>
            <a:ext cx="2144449" cy="2183224"/>
            <a:chOff x="2051720" y="687773"/>
            <a:chExt cx="2488969" cy="2644172"/>
          </a:xfrm>
        </p:grpSpPr>
        <p:sp>
          <p:nvSpPr>
            <p:cNvPr id="12" name="TextBox 11">
              <a:extLst>
                <a:ext uri="{FF2B5EF4-FFF2-40B4-BE49-F238E27FC236}">
                  <a16:creationId xmlns:a16="http://schemas.microsoft.com/office/drawing/2014/main" id="{14A432DE-5B1E-446A-BE54-B2F2C0C019D3}"/>
                </a:ext>
              </a:extLst>
            </p:cNvPr>
            <p:cNvSpPr txBox="1"/>
            <p:nvPr/>
          </p:nvSpPr>
          <p:spPr>
            <a:xfrm>
              <a:off x="2051720" y="2962613"/>
              <a:ext cx="2488969" cy="369332"/>
            </a:xfrm>
            <a:prstGeom prst="rect">
              <a:avLst/>
            </a:prstGeom>
            <a:noFill/>
          </p:spPr>
          <p:txBody>
            <a:bodyPr wrap="square" rtlCol="0">
              <a:spAutoFit/>
            </a:bodyPr>
            <a:lstStyle/>
            <a:p>
              <a:pPr algn="ctr"/>
              <a:r>
                <a:rPr lang="es-ES" sz="1800" dirty="0"/>
                <a:t>Itil 4</a:t>
              </a:r>
              <a:endParaRPr lang="es-EC" sz="1800" dirty="0"/>
            </a:p>
          </p:txBody>
        </p:sp>
        <p:pic>
          <p:nvPicPr>
            <p:cNvPr id="3" name="Picture 2" descr="Inyección SQL – Parte I – NOISE Ciberseguridad">
              <a:extLst>
                <a:ext uri="{FF2B5EF4-FFF2-40B4-BE49-F238E27FC236}">
                  <a16:creationId xmlns:a16="http://schemas.microsoft.com/office/drawing/2014/main" id="{C4561AC1-D476-42A9-9559-639346A43DD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07174" y="687773"/>
              <a:ext cx="2217044" cy="221704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79EE7DD1-3022-4FDD-82AD-BE3EFB47F0EA}"/>
              </a:ext>
            </a:extLst>
          </p:cNvPr>
          <p:cNvSpPr txBox="1"/>
          <p:nvPr/>
        </p:nvSpPr>
        <p:spPr>
          <a:xfrm>
            <a:off x="5608702" y="3078171"/>
            <a:ext cx="3418851" cy="369332"/>
          </a:xfrm>
          <a:prstGeom prst="rect">
            <a:avLst/>
          </a:prstGeom>
          <a:noFill/>
        </p:spPr>
        <p:txBody>
          <a:bodyPr wrap="square" rtlCol="0">
            <a:spAutoFit/>
          </a:bodyPr>
          <a:lstStyle/>
          <a:p>
            <a:pPr algn="ctr"/>
            <a:endParaRPr lang="es-EC" sz="1800" dirty="0"/>
          </a:p>
        </p:txBody>
      </p:sp>
      <p:pic>
        <p:nvPicPr>
          <p:cNvPr id="31" name="Imagen 30">
            <a:extLst>
              <a:ext uri="{FF2B5EF4-FFF2-40B4-BE49-F238E27FC236}">
                <a16:creationId xmlns:a16="http://schemas.microsoft.com/office/drawing/2014/main" id="{B880036A-AF34-4B2F-B6BF-F63E28B3AF8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33568" y="2668954"/>
            <a:ext cx="579553" cy="409217"/>
          </a:xfrm>
          <a:prstGeom prst="rect">
            <a:avLst/>
          </a:prstGeom>
        </p:spPr>
      </p:pic>
      <p:pic>
        <p:nvPicPr>
          <p:cNvPr id="5122" name="Picture 2">
            <a:extLst>
              <a:ext uri="{FF2B5EF4-FFF2-40B4-BE49-F238E27FC236}">
                <a16:creationId xmlns:a16="http://schemas.microsoft.com/office/drawing/2014/main" id="{702F6CB7-A8C3-4FE5-B4B1-9EA3E67008E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23055" y="4245133"/>
            <a:ext cx="3580861" cy="179043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s redondeadas 6">
            <a:extLst>
              <a:ext uri="{FF2B5EF4-FFF2-40B4-BE49-F238E27FC236}">
                <a16:creationId xmlns:a16="http://schemas.microsoft.com/office/drawing/2014/main" id="{22001524-D63D-4047-9208-AD90448BDE83}"/>
              </a:ext>
            </a:extLst>
          </p:cNvPr>
          <p:cNvSpPr/>
          <p:nvPr/>
        </p:nvSpPr>
        <p:spPr>
          <a:xfrm rot="20165943">
            <a:off x="2542656" y="1327580"/>
            <a:ext cx="622502" cy="3999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4" name="Picture 4" descr="Estos serán los 5 objetivos de los ciberataques en 2020 - Alto Nivel">
            <a:extLst>
              <a:ext uri="{FF2B5EF4-FFF2-40B4-BE49-F238E27FC236}">
                <a16:creationId xmlns:a16="http://schemas.microsoft.com/office/drawing/2014/main" id="{C0256A31-00A1-4568-8BB7-91D7085D40D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73765" y="1149199"/>
            <a:ext cx="2723957" cy="184340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a:extLst>
              <a:ext uri="{FF2B5EF4-FFF2-40B4-BE49-F238E27FC236}">
                <a16:creationId xmlns:a16="http://schemas.microsoft.com/office/drawing/2014/main" id="{675C3802-DE62-47CC-933D-25BDC7D7CBAC}"/>
              </a:ext>
            </a:extLst>
          </p:cNvPr>
          <p:cNvPicPr>
            <a:picLocks noChangeAspect="1"/>
          </p:cNvPicPr>
          <p:nvPr/>
        </p:nvPicPr>
        <p:blipFill rotWithShape="1">
          <a:blip r:embed="rId8"/>
          <a:srcRect r="6026" b="2752"/>
          <a:stretch/>
        </p:blipFill>
        <p:spPr>
          <a:xfrm>
            <a:off x="7758381" y="32569"/>
            <a:ext cx="1371000" cy="1186055"/>
          </a:xfrm>
          <a:prstGeom prst="rect">
            <a:avLst/>
          </a:prstGeom>
        </p:spPr>
      </p:pic>
    </p:spTree>
    <p:extLst>
      <p:ext uri="{BB962C8B-B14F-4D97-AF65-F5344CB8AC3E}">
        <p14:creationId xmlns:p14="http://schemas.microsoft.com/office/powerpoint/2010/main" val="411995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3130</TotalTime>
  <Words>2434</Words>
  <Application>Microsoft Office PowerPoint</Application>
  <PresentationFormat>Presentación en pantalla (4:3)</PresentationFormat>
  <Paragraphs>278</Paragraphs>
  <Slides>15</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Calibri</vt:lpstr>
      <vt:lpstr>Calibri Light</vt:lpstr>
      <vt:lpstr>Symbol</vt:lpstr>
      <vt:lpstr>Times New Roman</vt:lpstr>
      <vt:lpstr>WordVisi_MSFontService</vt:lpstr>
      <vt:lpstr>Tema de Office</vt:lpstr>
      <vt:lpstr> “DISEÑO Y TRANSICIÓN INICIAL DE UN CENTRO DE OPERACIONES DE SEGURIDAD (SOC) EN LA UNIDAD DE TECNOLOGÍAS DE LA INFORMACIÓN DE LA UNIVERSIDAD DE LAS FUERZAS ARMADAS ESPE, BASADO EN ITIL.” </vt:lpstr>
      <vt:lpstr>Contenido</vt:lpstr>
      <vt:lpstr>Antecedentes</vt:lpstr>
      <vt:lpstr>Antecedentes</vt:lpstr>
      <vt:lpstr>Planteamiento del problema</vt:lpstr>
      <vt:lpstr>Objetivos </vt:lpstr>
      <vt:lpstr>Estado del Arte</vt:lpstr>
      <vt:lpstr>Estado del Arte</vt:lpstr>
      <vt:lpstr>Validación</vt:lpstr>
      <vt:lpstr>Alcance</vt:lpstr>
      <vt:lpstr>Metodología</vt:lpstr>
      <vt:lpstr>Hipótesis</vt:lpstr>
      <vt:lpstr>Concluciones</vt:lpstr>
      <vt:lpstr>Recomendaciones</vt:lpstr>
      <vt:lpstr>Presentación de PowerPoint</vt:lpstr>
    </vt:vector>
  </TitlesOfParts>
  <Company>Universidad ORT Uruguay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Paquete de Laboratorio para Experimentos de Ingeniería de Software</dc:title>
  <dc:creator>Martin Solari</dc:creator>
  <cp:lastModifiedBy>Maria Jose A</cp:lastModifiedBy>
  <cp:revision>8</cp:revision>
  <cp:lastPrinted>2014-07-23T19:24:10Z</cp:lastPrinted>
  <dcterms:created xsi:type="dcterms:W3CDTF">2011-09-16T15:03:35Z</dcterms:created>
  <dcterms:modified xsi:type="dcterms:W3CDTF">2022-02-20T02:30:59Z</dcterms:modified>
</cp:coreProperties>
</file>