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B2E7F8-C008-4495-937E-CC901D9C6095}">
  <a:tblStyle styleId="{11B2E7F8-C008-4495-937E-CC901D9C60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3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7dffd5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507dffd565_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sz="1800"/>
              <a:t>Señores miembros del tribunal</a:t>
            </a:r>
            <a:endParaRPr sz="1800"/>
          </a:p>
        </p:txBody>
      </p:sp>
      <p:sp>
        <p:nvSpPr>
          <p:cNvPr id="66" name="Google Shape;66;g507dffd565_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  <p:sp>
        <p:nvSpPr>
          <p:cNvPr id="67" name="Google Shape;67;g507dffd565_0_0:notes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CÓDIGO: SGC.DI.269       VERSIÓN: 1.0        DICIEMBRE 13 2011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43db0db0e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43db0db0e_1_38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143db0db0e_1_38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5d5f87fa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5d5f87fa2_0_114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HE = Hospital de Especialidades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escuela de Aviación Cosme Rennella. (ESMA)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e5d5f87fa2_0_114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449883023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449883023_1_115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Roles, comprometidos, actores del sistema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Scrum es una metodología ágil que forma iterativa constituye un producto final.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Entonces, como las fases de la metodología de Investigación y de Desarrollo van a trabajar de forma armónica!!!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Fundamentación Teórica = Objetivo Esp. N° 2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Implementación de Artefactos = Objetivo Esp. N° 1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Validación Artefactos = Objetivo Esp. N° 4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Evaluación = Objetivo Esp. N° 5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1449883023_1_115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45dea598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45dea5987_0_10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Roles, comprometidos, actores del sistema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Scrum es una metodología ágil que forma iterativa constituye un producto final.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Entonces, como las fases de la metodología de Investigación y de Desarrollo van a trabajar de forma armónica!!!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Fundamentación Teórica = Objetivo Esp. N° 2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Implementación de Artefactos = Objetivo Esp. N° 1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Validación Artefactos = Objetivo Esp. N° 4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Evaluación = Objetivo Esp. N° 5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145dea5987_0_10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45dea5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45dea5987_1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Roles, comprometidos, actores del sistema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Scrum es una metodología ágil que forma iterativa constituye un producto final.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Entonces, como las fases de la metodología de Investigación y de Desarrollo van a trabajar de forma armónica!!!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Fundamentación Teórica = Objetivo Esp. N° 2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Implementación de Artefactos = Objetivo Esp. N° 1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Validación Artefactos = Objetivo Esp. N° 4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Evaluación = Objetivo Esp. N° 5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145dea5987_1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5841baaab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5841baaab_0_120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263" name="Google Shape;263;g115841baaab_0_1203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453018a3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453018a31_1_1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314" name="Google Shape;314;g11453018a31_1_1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214cab27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1214cab275_0_45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326" name="Google Shape;326;g11214cab275_0_45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45dea5987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145dea5987_0_257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340" name="Google Shape;340;g1145dea5987_0_257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145dea598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145dea5987_0_14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355" name="Google Shape;355;g1145dea5987_0_148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45dea5987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145dea5987_0_27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370" name="Google Shape;370;g1145dea5987_0_273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45dea598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145dea5987_0_224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385" name="Google Shape;385;g1145dea5987_0_224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5841baaab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5841baaab_0_131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397" name="Google Shape;397;g115841baaab_0_1313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45dea598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145dea5987_0_18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412" name="Google Shape;412;g1145dea5987_0_188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45dea5987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145dea5987_0_23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428" name="Google Shape;428;g1145dea5987_0_238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15841baaab_0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15841baaab_0_1325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440" name="Google Shape;440;g115841baaab_0_1325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45dea5987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45dea5987_0_21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455" name="Google Shape;455;g1145dea5987_0_21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45dea598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45dea5987_0_289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470" name="Google Shape;470;g1145dea5987_0_289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45dea59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145dea5987_0_30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482" name="Google Shape;482;g1145dea5987_0_30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45dea5987_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45dea5987_7_37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HE = Hospital de Especialidades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escuela de Aviación Cosme Rennella. (ESMA)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1145dea5987_7_37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21042dd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21042ddd_0_29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ge621042ddd_0_29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1453018a3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1453018a31_0_5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1453018a31_0_53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145dea5987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145dea5987_0_33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530" name="Google Shape;530;g1145dea5987_0_33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145dea5987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145dea5987_0_34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542" name="Google Shape;542;g1145dea5987_0_343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145dea5987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145dea5987_0_36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557" name="Google Shape;557;g1145dea5987_0_36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144988302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1449883023_1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579" name="Google Shape;579;g11449883023_1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15841baaab_0_1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15841baaab_0_1369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593" name="Google Shape;593;g115841baaab_0_1369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15841baaab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15841baaab_0_138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606" name="Google Shape;606;g115841baaab_0_138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15841baaab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15841baaab_0_140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618" name="Google Shape;618;g115841baaab_0_140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5d5f87e7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5d5f87e76_0_7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Profundizando en los componentes de Alcance. Se tiene lo siguiente: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Api Rest = Obj. Esp. N° 3</a:t>
            </a:r>
            <a:endParaRPr/>
          </a:p>
        </p:txBody>
      </p:sp>
      <p:sp>
        <p:nvSpPr>
          <p:cNvPr id="633" name="Google Shape;633;ge5d5f87e76_0_7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145dea598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145dea5987_1_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HE = Hospital de Especialidades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escuela de Aviación Cosme Rennella. (ESMA)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1145dea5987_1_8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45dea598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45dea5987_0_4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C" sz="2100">
                <a:latin typeface="Arial"/>
                <a:ea typeface="Arial"/>
                <a:cs typeface="Arial"/>
                <a:sym typeface="Arial"/>
              </a:rPr>
              <a:t>El  Departamento de Ciencias de la Computación en la Universidad de las Fuerzas Armadas ESPE lidera un proyecto que pretende fortalecer la selección de aspirantes a pilotos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s-EC" sz="2100">
                <a:latin typeface="Arial"/>
                <a:ea typeface="Arial"/>
                <a:cs typeface="Arial"/>
                <a:sym typeface="Arial"/>
              </a:rPr>
              <a:t>Uno de los pilares del proceso mencionado son las pruebas visuales que se realizan a los aspirantes.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C" sz="2100">
                <a:latin typeface="Arial"/>
                <a:ea typeface="Arial"/>
                <a:cs typeface="Arial"/>
                <a:sym typeface="Arial"/>
              </a:rPr>
              <a:t>Herramientas tecnológicas interactivas como apoyo  a la toma de decisiones en el proceso de selección de aspirantes, utilizando datos y modelos para resolver el problema.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s-EC" sz="2100">
                <a:latin typeface="Arial"/>
                <a:ea typeface="Arial"/>
                <a:cs typeface="Arial"/>
                <a:sym typeface="Arial"/>
              </a:rPr>
              <a:t>Una alternativa es la aplicación de técnicas de Smart data como un modo de recopilar y procesar datos para transformarlos en información de valor.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g1145dea5987_0_4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1449883023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1449883023_2_24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Los participantes en la validación fue personal militar. La Muestra fue de 10. Ellos formaron un grupo control a partir de una selección realizada por los especialistas. Cada participante tenía un diagnóstico previo. esto permitió validar y verificar la validez de los resultados al momento de obtener el reporte con la recomendación. Según el análisis realizado por los especialistas, hubo un margen de error del 5%.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11449883023_2_24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5fa840f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15fa840ff7_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Los participantes en la validación fue personal militar. La Muestra fue de 10. Ellos formaron un grupo control a partir de una selección realizada por los especialistas. Cada participante tenía un diagnóstico previo. esto permitió validar y verificar la validez de los resultados al momento de obtener el reporte con la recomendación. Según el análisis realizado por los especialistas, hubo un margen de error del 5%.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115fa840ff7_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132a38899f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132a38899f_0_19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g1132a38899f_0_19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145dea598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145dea5987_5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1145dea5987_5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15a91b92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15a91b9247_1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Comentar que cada recomendación/sugerencia fue evaluada por el especialista según diagnósticos previos.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115a91b9247_1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132a38899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132a38899f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EC" sz="2100">
                <a:latin typeface="Arial"/>
                <a:ea typeface="Arial"/>
                <a:cs typeface="Arial"/>
                <a:sym typeface="Arial"/>
              </a:rPr>
              <a:t>l personal médico y los especialistas participantes puntuaron la funcionalidad y usabilidad del aplicativo con una media de 4,92/5.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1132a38899f_0_13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132a38899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132a38899f_0_16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1132a38899f_0_168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145dea5987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145dea5987_1_19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HE = Hospital de Especialidades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latin typeface="Arial"/>
                <a:ea typeface="Arial"/>
                <a:cs typeface="Arial"/>
                <a:sym typeface="Arial"/>
              </a:rPr>
              <a:t>escuela de Aviación Cosme Rennella. (ESMA)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g1145dea5987_1_19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145dea5987_3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145dea5987_3_5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g1145dea5987_3_5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145dea5987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145dea5987_3_65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s-EC" sz="1900">
                <a:latin typeface="Arial"/>
                <a:ea typeface="Arial"/>
                <a:cs typeface="Arial"/>
                <a:sym typeface="Arial"/>
              </a:rPr>
              <a:t>Los resultados relacionados con la usabilidad demuestran que los usuarios estuvieron satisfechos con la funcionalidad y utilidad del prototipo desarrollado  realizadas, puntuaron la usabilidad y funcionalidad con una media de </a:t>
            </a:r>
            <a:r>
              <a:rPr lang="es-EC" sz="1900" b="1">
                <a:latin typeface="Arial"/>
                <a:ea typeface="Arial"/>
                <a:cs typeface="Arial"/>
                <a:sym typeface="Arial"/>
              </a:rPr>
              <a:t>4,92/5.</a:t>
            </a:r>
            <a:endParaRPr sz="19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g1145dea5987_3_65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45dea598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45dea5987_0_6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1145dea5987_0_6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132a38899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132a38899f_0_15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1132a38899f_0_15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5dea598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5dea5987_1_29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1145dea5987_1_29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45dea5987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45dea5987_3_4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1145dea5987_3_4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52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576802e3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576802e39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latin typeface="Roboto"/>
                <a:ea typeface="Roboto"/>
                <a:cs typeface="Roboto"/>
                <a:sym typeface="Roboto"/>
              </a:rPr>
              <a:t>Pruebas visuales: equipos especializados</a:t>
            </a:r>
            <a:r>
              <a:rPr lang="es-EC">
                <a:latin typeface="Arial"/>
                <a:ea typeface="Arial"/>
                <a:cs typeface="Arial"/>
                <a:sym typeface="Arial"/>
              </a:rPr>
              <a:t> grandes y costosos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latin typeface="Roboto"/>
                <a:ea typeface="Roboto"/>
                <a:cs typeface="Roboto"/>
                <a:sym typeface="Roboto"/>
              </a:rPr>
              <a:t>No disponen de una análisis de datos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latin typeface="Roboto"/>
                <a:ea typeface="Roboto"/>
                <a:cs typeface="Roboto"/>
                <a:sym typeface="Roboto"/>
              </a:rPr>
              <a:t>No pueden sustentar sus decisiones en datos registrados.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latin typeface="Roboto"/>
                <a:ea typeface="Roboto"/>
                <a:cs typeface="Roboto"/>
                <a:sym typeface="Roboto"/>
              </a:rPr>
              <a:t>La decisión no toma en cuenta todos los resultados y cómo se correlacionan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latin typeface="Roboto"/>
                <a:ea typeface="Roboto"/>
                <a:cs typeface="Roboto"/>
                <a:sym typeface="Roboto"/>
              </a:rPr>
              <a:t>(apelar)  -&gt; Problemas legales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300">
                <a:latin typeface="Arial"/>
                <a:ea typeface="Arial"/>
                <a:cs typeface="Arial"/>
                <a:sym typeface="Arial"/>
              </a:rPr>
              <a:t>Se requiere de herramienta tecnológica que integre la data.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11576802e39_0_1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d5f87fa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5d5f87fa2_0_9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e5d5f87fa2_0_98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45dea598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45dea5987_0_7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145dea5987_0_72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5d5f87fa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5d5f87fa2_0_10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/>
              <a:t>Partiendo de las Técnicas de Smart Data y los requerimientos de los especialistas diseñar una solución que permita fortalecer el proceso de selección.</a:t>
            </a:r>
            <a:endParaRPr/>
          </a:p>
        </p:txBody>
      </p:sp>
      <p:sp>
        <p:nvSpPr>
          <p:cNvPr id="177" name="Google Shape;177;ge5d5f87fa2_0_10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r="2678"/>
          <a:stretch/>
        </p:blipFill>
        <p:spPr>
          <a:xfrm>
            <a:off x="-19050" y="749300"/>
            <a:ext cx="9163050" cy="5360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071813" y="22860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 descr="pie de pagina esp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64225"/>
            <a:ext cx="9144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02" y="222164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10800000">
            <a:off x="0" y="6308725"/>
            <a:ext cx="788511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25400" y="6235700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25400" y="6283325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00214" y="5981170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2.xml"/><Relationship Id="rId3" Type="http://schemas.openxmlformats.org/officeDocument/2006/relationships/image" Target="../media/image4.jpg"/><Relationship Id="rId7" Type="http://schemas.openxmlformats.org/officeDocument/2006/relationships/slide" Target="slide22.xml"/><Relationship Id="rId12" Type="http://schemas.openxmlformats.org/officeDocument/2006/relationships/slide" Target="slide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17.xml"/><Relationship Id="rId10" Type="http://schemas.openxmlformats.org/officeDocument/2006/relationships/slide" Target="slide26.xml"/><Relationship Id="rId4" Type="http://schemas.openxmlformats.org/officeDocument/2006/relationships/image" Target="../media/image7.png"/><Relationship Id="rId9" Type="http://schemas.openxmlformats.org/officeDocument/2006/relationships/slide" Target="slide25.xml"/><Relationship Id="rId14" Type="http://schemas.openxmlformats.org/officeDocument/2006/relationships/slide" Target="slide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4.jp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1.png"/><Relationship Id="rId7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.jp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image" Target="../media/image4.jp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3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5.xml"/><Relationship Id="rId4" Type="http://schemas.openxmlformats.org/officeDocument/2006/relationships/image" Target="../media/image4.jp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6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5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5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5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15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15.xml"/><Relationship Id="rId4" Type="http://schemas.openxmlformats.org/officeDocument/2006/relationships/image" Target="../media/image4.jp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4.jpg"/><Relationship Id="rId9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drive.google.com/file/d/1ak07uOOYnmfv5eh8OjTBD_1SWFeT0pN4/view" TargetMode="External"/><Relationship Id="rId4" Type="http://schemas.openxmlformats.org/officeDocument/2006/relationships/image" Target="../media/image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FECHA ÚLTIMA REVISIÓN: 13/12/11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s-EC" b="1"/>
              <a:t>VERSIÓN: </a:t>
            </a:r>
            <a:r>
              <a:rPr lang="es-EC"/>
              <a:t>1.0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CÓDIGO: </a:t>
            </a:r>
            <a:r>
              <a:rPr lang="es-EC"/>
              <a:t>GDI.3.1.004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826475" y="1649275"/>
            <a:ext cx="81249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229525" y="1281475"/>
            <a:ext cx="79146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/>
              <a:t>Sistema de apoyo a la toma de decisiones en el proceso de selección de aspirantes a pilotos de Fuerzas Armadas utilizando técnicas de Smart Data.</a:t>
            </a:r>
            <a:endParaRPr sz="2800" b="1"/>
          </a:p>
        </p:txBody>
      </p:sp>
      <p:sp>
        <p:nvSpPr>
          <p:cNvPr id="74" name="Google Shape;74;p14"/>
          <p:cNvSpPr txBox="1"/>
          <p:nvPr/>
        </p:nvSpPr>
        <p:spPr>
          <a:xfrm>
            <a:off x="2131175" y="3907150"/>
            <a:ext cx="6666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Autores: 	Stalin Oswaldo Crisanto Caiza</a:t>
            </a:r>
            <a:endParaRPr sz="22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Dany Fernando Lasso Ayala</a:t>
            </a:r>
            <a:endParaRPr sz="2200"/>
          </a:p>
        </p:txBody>
      </p:sp>
      <p:sp>
        <p:nvSpPr>
          <p:cNvPr id="75" name="Google Shape;75;p14"/>
          <p:cNvSpPr txBox="1"/>
          <p:nvPr/>
        </p:nvSpPr>
        <p:spPr>
          <a:xfrm>
            <a:off x="4699500" y="4972725"/>
            <a:ext cx="40983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572000" y="5028825"/>
            <a:ext cx="457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/>
              <a:t>Directora: Ing. Sonia Cárdenas, Ph.D.</a:t>
            </a:r>
            <a:endParaRPr sz="20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00" y="166925"/>
            <a:ext cx="2935974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1925300" y="1166900"/>
            <a:ext cx="7072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-EC" sz="2500"/>
              <a:t>Desarrollar la solución de Smart data por reglas de inferencia como técnica de análisis de datos, peticiones API REST y HTTP como protocolos de comunicación y recepción de información con el fin de recolectar los datos generados en las pruebas visuales y registrarlos en una base de datos NoSQL, generando información con un valor agregado. </a:t>
            </a:r>
            <a:endParaRPr sz="250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93" name="Google Shape;193;p23"/>
          <p:cNvSpPr txBox="1"/>
          <p:nvPr/>
        </p:nvSpPr>
        <p:spPr>
          <a:xfrm>
            <a:off x="4502600" y="-172900"/>
            <a:ext cx="4764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Objetivos específicos</a:t>
            </a:r>
            <a:endParaRPr sz="3700"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23"/>
          <p:cNvSpPr txBox="1"/>
          <p:nvPr/>
        </p:nvSpPr>
        <p:spPr>
          <a:xfrm>
            <a:off x="228275" y="992250"/>
            <a:ext cx="158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125" y="5930637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1925300" y="946950"/>
            <a:ext cx="70368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584200" lvl="0" indent="-368300" algn="just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s-EC" sz="2200">
                <a:solidFill>
                  <a:schemeClr val="dk1"/>
                </a:solidFill>
              </a:rPr>
              <a:t>Validar los resultados obtenidos del estudio basados en los criterios y recomendaciones de los médicos especialistas del HE Nro.1 de las FF.AA  en forma conjunta con investigadores del proyecto y técnicos de aviación, con el fin de demostrar la validez de la solución propuesta, se realizan pruebas en personal militar aspirante a pilotos en una muestra seleccionada por los especialistas.</a:t>
            </a:r>
            <a:endParaRPr sz="2200"/>
          </a:p>
        </p:txBody>
      </p:sp>
      <p:sp>
        <p:nvSpPr>
          <p:cNvPr id="205" name="Google Shape;205;p24"/>
          <p:cNvSpPr txBox="1"/>
          <p:nvPr/>
        </p:nvSpPr>
        <p:spPr>
          <a:xfrm>
            <a:off x="4379050" y="-36500"/>
            <a:ext cx="4764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Objetivos específicos</a:t>
            </a:r>
            <a:endParaRPr sz="3700"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950" y="597132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/>
        </p:nvSpPr>
        <p:spPr>
          <a:xfrm>
            <a:off x="1963875" y="2990400"/>
            <a:ext cx="7180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500"/>
              <a:t>Desarrollo</a:t>
            </a:r>
            <a:endParaRPr sz="5200"/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463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" name="Google Shape;216;p25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002345" y="99150"/>
            <a:ext cx="7180201" cy="373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rot="10800000" flipH="1">
            <a:off x="2242645" y="2915625"/>
            <a:ext cx="7180201" cy="3739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/>
        </p:nvSpPr>
        <p:spPr>
          <a:xfrm>
            <a:off x="1963875" y="650625"/>
            <a:ext cx="718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Metodología de Desarrollo: Scrum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463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26"/>
          <p:cNvSpPr txBox="1"/>
          <p:nvPr/>
        </p:nvSpPr>
        <p:spPr>
          <a:xfrm>
            <a:off x="61550" y="0"/>
            <a:ext cx="908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800"/>
          </a:p>
        </p:txBody>
      </p:sp>
      <p:pic>
        <p:nvPicPr>
          <p:cNvPr id="227" name="Google Shape;227;p26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r="83848"/>
          <a:stretch/>
        </p:blipFill>
        <p:spPr>
          <a:xfrm>
            <a:off x="2116285" y="1480125"/>
            <a:ext cx="1110502" cy="34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>
            <a:hlinkClick r:id="rId5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6149" r="71445"/>
          <a:stretch/>
        </p:blipFill>
        <p:spPr>
          <a:xfrm>
            <a:off x="3226774" y="1481575"/>
            <a:ext cx="852849" cy="34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4">
            <a:alphaModFix/>
          </a:blip>
          <a:srcRect l="28556"/>
          <a:stretch/>
        </p:blipFill>
        <p:spPr>
          <a:xfrm>
            <a:off x="4079622" y="1481575"/>
            <a:ext cx="4912026" cy="34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>
            <a:off x="2057400" y="2417875"/>
            <a:ext cx="1817400" cy="160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238" name="Google Shape;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463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9" name="Google Shape;239;p27"/>
          <p:cNvSpPr txBox="1"/>
          <p:nvPr/>
        </p:nvSpPr>
        <p:spPr>
          <a:xfrm>
            <a:off x="2089225" y="561771"/>
            <a:ext cx="6913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100"/>
              <a:t>Product Backlog: Propuesta</a:t>
            </a:r>
            <a:endParaRPr sz="2100"/>
          </a:p>
        </p:txBody>
      </p:sp>
      <p:grpSp>
        <p:nvGrpSpPr>
          <p:cNvPr id="240" name="Google Shape;240;p27"/>
          <p:cNvGrpSpPr/>
          <p:nvPr/>
        </p:nvGrpSpPr>
        <p:grpSpPr>
          <a:xfrm>
            <a:off x="4290050" y="1002025"/>
            <a:ext cx="3040500" cy="4857900"/>
            <a:chOff x="4518650" y="1154425"/>
            <a:chExt cx="3040500" cy="4857900"/>
          </a:xfrm>
        </p:grpSpPr>
        <p:sp>
          <p:nvSpPr>
            <p:cNvPr id="241" name="Google Shape;241;p27"/>
            <p:cNvSpPr/>
            <p:nvPr/>
          </p:nvSpPr>
          <p:spPr>
            <a:xfrm>
              <a:off x="4518650" y="1154425"/>
              <a:ext cx="3040500" cy="48579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/>
                <a:t>Aplicativo</a:t>
              </a:r>
              <a:endParaRPr/>
            </a:p>
          </p:txBody>
        </p:sp>
        <p:grpSp>
          <p:nvGrpSpPr>
            <p:cNvPr id="242" name="Google Shape;242;p27"/>
            <p:cNvGrpSpPr/>
            <p:nvPr/>
          </p:nvGrpSpPr>
          <p:grpSpPr>
            <a:xfrm>
              <a:off x="4615850" y="1590650"/>
              <a:ext cx="2846100" cy="3804250"/>
              <a:chOff x="4629150" y="1854925"/>
              <a:chExt cx="2846100" cy="3804250"/>
            </a:xfrm>
          </p:grpSpPr>
          <p:sp>
            <p:nvSpPr>
              <p:cNvPr id="243" name="Google Shape;243;p27"/>
              <p:cNvSpPr/>
              <p:nvPr/>
            </p:nvSpPr>
            <p:spPr>
              <a:xfrm>
                <a:off x="4629150" y="2407650"/>
                <a:ext cx="2846100" cy="404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/>
                  <a:t>Módulo Pacientes</a:t>
                </a: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4629150" y="1854925"/>
                <a:ext cx="2846100" cy="404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/>
                  <a:t>Módulo Usuarios</a:t>
                </a: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4629150" y="2960375"/>
                <a:ext cx="2846100" cy="2698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/>
                  <a:t>Módulo Pruebas oftalmológicas</a:t>
                </a: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4747250" y="3402300"/>
                <a:ext cx="2354700" cy="404700"/>
              </a:xfrm>
              <a:prstGeom prst="rect">
                <a:avLst/>
              </a:prstGeom>
              <a:solidFill>
                <a:srgbClr val="E2F5FF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/>
                  <a:t>Módulo Pruebas Clásicas</a:t>
                </a:r>
                <a:endParaRPr/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4747250" y="3916650"/>
                <a:ext cx="2354700" cy="1608000"/>
              </a:xfrm>
              <a:prstGeom prst="rect">
                <a:avLst/>
              </a:prstGeom>
              <a:solidFill>
                <a:srgbClr val="E2F5FF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/>
                  <a:t>Módulo Pruebas Virtuales</a:t>
                </a:r>
                <a:endParaRPr/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4857750" y="4528000"/>
                <a:ext cx="2126100" cy="333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/>
                  <a:t>Cuestionarios</a:t>
                </a: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4861550" y="5000425"/>
                <a:ext cx="2126100" cy="333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/>
                  <a:t>Documentos</a:t>
                </a:r>
                <a:endParaRPr/>
              </a:p>
            </p:txBody>
          </p:sp>
        </p:grpSp>
        <p:sp>
          <p:nvSpPr>
            <p:cNvPr id="250" name="Google Shape;250;p27"/>
            <p:cNvSpPr/>
            <p:nvPr/>
          </p:nvSpPr>
          <p:spPr>
            <a:xfrm>
              <a:off x="4615850" y="5519025"/>
              <a:ext cx="28461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/>
                <a:t>Módulo Reglas de Inferencia</a:t>
              </a:r>
              <a:endParaRPr/>
            </a:p>
          </p:txBody>
        </p:sp>
      </p:grpSp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 l="7651" r="6089"/>
          <a:stretch/>
        </p:blipFill>
        <p:spPr>
          <a:xfrm>
            <a:off x="7996080" y="2729375"/>
            <a:ext cx="1119045" cy="12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7414250" y="3234700"/>
            <a:ext cx="525900" cy="25140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2130238" y="3006000"/>
            <a:ext cx="1662000" cy="42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Resultados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Pruebas Clásicas</a:t>
            </a:r>
            <a:endParaRPr/>
          </a:p>
        </p:txBody>
      </p:sp>
      <p:sp>
        <p:nvSpPr>
          <p:cNvPr id="254" name="Google Shape;254;p27"/>
          <p:cNvSpPr/>
          <p:nvPr/>
        </p:nvSpPr>
        <p:spPr>
          <a:xfrm>
            <a:off x="2105463" y="3527500"/>
            <a:ext cx="1662000" cy="42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Resultados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Pruebas Virtuales</a:t>
            </a:r>
            <a:endParaRPr/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2950" y="597132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/>
          <p:nvPr/>
        </p:nvSpPr>
        <p:spPr>
          <a:xfrm>
            <a:off x="3958600" y="3337550"/>
            <a:ext cx="255300" cy="2661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>
            <a:hlinkClick r:id="rId6" action="ppaction://hlinksldjump"/>
          </p:cNvPr>
          <p:cNvSpPr/>
          <p:nvPr/>
        </p:nvSpPr>
        <p:spPr>
          <a:xfrm>
            <a:off x="249125" y="6374425"/>
            <a:ext cx="525900" cy="423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2105463" y="2484500"/>
            <a:ext cx="1662000" cy="42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Datos Personales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Paciente</a:t>
            </a:r>
            <a:endParaRPr/>
          </a:p>
        </p:txBody>
      </p:sp>
      <p:sp>
        <p:nvSpPr>
          <p:cNvPr id="259" name="Google Shape;259;p27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2057375" y="648075"/>
            <a:ext cx="69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/>
              <a:t>Planificación de Sprints</a:t>
            </a:r>
            <a:endParaRPr sz="2000"/>
          </a:p>
        </p:txBody>
      </p:sp>
      <p:pic>
        <p:nvPicPr>
          <p:cNvPr id="267" name="Google Shape;2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888" y="672075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69" name="Google Shape;269;p28"/>
          <p:cNvGrpSpPr/>
          <p:nvPr/>
        </p:nvGrpSpPr>
        <p:grpSpPr>
          <a:xfrm>
            <a:off x="2541985" y="1140675"/>
            <a:ext cx="5773811" cy="1192684"/>
            <a:chOff x="3853720" y="946003"/>
            <a:chExt cx="4219080" cy="993903"/>
          </a:xfrm>
        </p:grpSpPr>
        <p:grpSp>
          <p:nvGrpSpPr>
            <p:cNvPr id="270" name="Google Shape;270;p2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71" name="Google Shape;271;p2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085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2" name="Google Shape;272;p2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856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73" name="Google Shape;273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Administración de Usuarios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28"/>
            <p:cNvSpPr txBox="1"/>
            <p:nvPr/>
          </p:nvSpPr>
          <p:spPr>
            <a:xfrm>
              <a:off x="3853720" y="973690"/>
              <a:ext cx="8832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Sprint 1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5" name="Google Shape;275;p28"/>
          <p:cNvGrpSpPr/>
          <p:nvPr/>
        </p:nvGrpSpPr>
        <p:grpSpPr>
          <a:xfrm>
            <a:off x="2712746" y="2102204"/>
            <a:ext cx="5603050" cy="1192684"/>
            <a:chOff x="3978500" y="946003"/>
            <a:chExt cx="4094300" cy="993903"/>
          </a:xfrm>
        </p:grpSpPr>
        <p:grpSp>
          <p:nvGrpSpPr>
            <p:cNvPr id="276" name="Google Shape;276;p2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77" name="Google Shape;277;p2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085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8" name="Google Shape;278;p2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856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79" name="Google Shape;279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Pruebas visuales (clásicas)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2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Sprint 2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1" name="Google Shape;281;p28"/>
          <p:cNvGrpSpPr/>
          <p:nvPr/>
        </p:nvGrpSpPr>
        <p:grpSpPr>
          <a:xfrm>
            <a:off x="2712746" y="3061783"/>
            <a:ext cx="5603050" cy="1192684"/>
            <a:chOff x="3978500" y="946003"/>
            <a:chExt cx="4094300" cy="993903"/>
          </a:xfrm>
        </p:grpSpPr>
        <p:grpSp>
          <p:nvGrpSpPr>
            <p:cNvPr id="282" name="Google Shape;282;p2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83" name="Google Shape;283;p2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4" name="Google Shape;284;p2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85" name="Google Shape;285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Pruebas visuales (tecnológicas)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Sprint 3</a:t>
              </a:r>
              <a:endParaRPr b="1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7" name="Google Shape;287;p28"/>
          <p:cNvGrpSpPr/>
          <p:nvPr/>
        </p:nvGrpSpPr>
        <p:grpSpPr>
          <a:xfrm>
            <a:off x="2712746" y="4025262"/>
            <a:ext cx="5603050" cy="1192684"/>
            <a:chOff x="3978500" y="946003"/>
            <a:chExt cx="4094300" cy="993903"/>
          </a:xfrm>
        </p:grpSpPr>
        <p:grpSp>
          <p:nvGrpSpPr>
            <p:cNvPr id="288" name="Google Shape;288;p2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89" name="Google Shape;289;p2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0" name="Google Shape;290;p2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91" name="Google Shape;291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Reglas de Inferencia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2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Sprint 4</a:t>
              </a:r>
              <a:endParaRPr b="1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3" name="Google Shape;293;p28"/>
          <p:cNvGrpSpPr/>
          <p:nvPr/>
        </p:nvGrpSpPr>
        <p:grpSpPr>
          <a:xfrm>
            <a:off x="2712746" y="4986791"/>
            <a:ext cx="5603050" cy="1192684"/>
            <a:chOff x="3978500" y="946003"/>
            <a:chExt cx="4094300" cy="993903"/>
          </a:xfrm>
        </p:grpSpPr>
        <p:grpSp>
          <p:nvGrpSpPr>
            <p:cNvPr id="294" name="Google Shape;294;p2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95" name="Google Shape;295;p2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6" name="Google Shape;296;p2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97" name="Google Shape;297;p2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Visualización de Recomendaciones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2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Sprint 5</a:t>
              </a:r>
              <a:endParaRPr b="1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9" name="Google Shape;299;p28">
            <a:hlinkClick r:id="rId5" action="ppaction://hlinksldjump"/>
          </p:cNvPr>
          <p:cNvSpPr/>
          <p:nvPr/>
        </p:nvSpPr>
        <p:spPr>
          <a:xfrm>
            <a:off x="4642350" y="1600200"/>
            <a:ext cx="12222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Sprint Backlog</a:t>
            </a:r>
            <a:endParaRPr sz="1200"/>
          </a:p>
        </p:txBody>
      </p:sp>
      <p:sp>
        <p:nvSpPr>
          <p:cNvPr id="300" name="Google Shape;300;p28">
            <a:hlinkClick r:id="rId6" action="ppaction://hlinksldjump"/>
          </p:cNvPr>
          <p:cNvSpPr/>
          <p:nvPr/>
        </p:nvSpPr>
        <p:spPr>
          <a:xfrm>
            <a:off x="6055625" y="1600200"/>
            <a:ext cx="10404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Incremento</a:t>
            </a:r>
            <a:endParaRPr sz="1200"/>
          </a:p>
        </p:txBody>
      </p:sp>
      <p:sp>
        <p:nvSpPr>
          <p:cNvPr id="301" name="Google Shape;301;p28">
            <a:hlinkClick r:id="rId7" action="ppaction://hlinksldjump"/>
          </p:cNvPr>
          <p:cNvSpPr/>
          <p:nvPr/>
        </p:nvSpPr>
        <p:spPr>
          <a:xfrm>
            <a:off x="4642350" y="2590800"/>
            <a:ext cx="12222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Sprint Backlog</a:t>
            </a:r>
            <a:endParaRPr sz="1200"/>
          </a:p>
        </p:txBody>
      </p:sp>
      <p:sp>
        <p:nvSpPr>
          <p:cNvPr id="302" name="Google Shape;302;p28">
            <a:hlinkClick r:id="rId8" action="ppaction://hlinksldjump"/>
          </p:cNvPr>
          <p:cNvSpPr/>
          <p:nvPr/>
        </p:nvSpPr>
        <p:spPr>
          <a:xfrm>
            <a:off x="6055625" y="2590800"/>
            <a:ext cx="10404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Incremento</a:t>
            </a:r>
            <a:endParaRPr sz="1200"/>
          </a:p>
        </p:txBody>
      </p:sp>
      <p:sp>
        <p:nvSpPr>
          <p:cNvPr id="303" name="Google Shape;303;p28">
            <a:hlinkClick r:id="rId9" action="ppaction://hlinksldjump"/>
          </p:cNvPr>
          <p:cNvSpPr/>
          <p:nvPr/>
        </p:nvSpPr>
        <p:spPr>
          <a:xfrm>
            <a:off x="4642350" y="3505200"/>
            <a:ext cx="12222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Sprint Backlog</a:t>
            </a:r>
            <a:endParaRPr sz="1200"/>
          </a:p>
        </p:txBody>
      </p:sp>
      <p:sp>
        <p:nvSpPr>
          <p:cNvPr id="304" name="Google Shape;304;p28">
            <a:hlinkClick r:id="rId10" action="ppaction://hlinksldjump"/>
          </p:cNvPr>
          <p:cNvSpPr/>
          <p:nvPr/>
        </p:nvSpPr>
        <p:spPr>
          <a:xfrm>
            <a:off x="6055625" y="3505200"/>
            <a:ext cx="10404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Incremento</a:t>
            </a:r>
            <a:endParaRPr sz="1200"/>
          </a:p>
        </p:txBody>
      </p:sp>
      <p:sp>
        <p:nvSpPr>
          <p:cNvPr id="305" name="Google Shape;305;p28">
            <a:hlinkClick r:id="rId11" action="ppaction://hlinksldjump"/>
          </p:cNvPr>
          <p:cNvSpPr/>
          <p:nvPr/>
        </p:nvSpPr>
        <p:spPr>
          <a:xfrm>
            <a:off x="4642350" y="4495800"/>
            <a:ext cx="12222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Sprint Backlog</a:t>
            </a:r>
            <a:endParaRPr sz="1200"/>
          </a:p>
        </p:txBody>
      </p:sp>
      <p:sp>
        <p:nvSpPr>
          <p:cNvPr id="306" name="Google Shape;306;p28">
            <a:hlinkClick r:id="rId12" action="ppaction://hlinksldjump"/>
          </p:cNvPr>
          <p:cNvSpPr/>
          <p:nvPr/>
        </p:nvSpPr>
        <p:spPr>
          <a:xfrm>
            <a:off x="6055625" y="4495800"/>
            <a:ext cx="10404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Incremento</a:t>
            </a:r>
            <a:endParaRPr sz="1200"/>
          </a:p>
        </p:txBody>
      </p:sp>
      <p:sp>
        <p:nvSpPr>
          <p:cNvPr id="307" name="Google Shape;307;p28">
            <a:hlinkClick r:id="rId13" action="ppaction://hlinksldjump"/>
          </p:cNvPr>
          <p:cNvSpPr/>
          <p:nvPr/>
        </p:nvSpPr>
        <p:spPr>
          <a:xfrm>
            <a:off x="4718550" y="5486400"/>
            <a:ext cx="12222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Sprint Backlog</a:t>
            </a:r>
            <a:endParaRPr sz="1200"/>
          </a:p>
        </p:txBody>
      </p:sp>
      <p:sp>
        <p:nvSpPr>
          <p:cNvPr id="308" name="Google Shape;308;p28">
            <a:hlinkClick r:id="rId14" action="ppaction://hlinksldjump"/>
          </p:cNvPr>
          <p:cNvSpPr/>
          <p:nvPr/>
        </p:nvSpPr>
        <p:spPr>
          <a:xfrm>
            <a:off x="6131825" y="5486400"/>
            <a:ext cx="1040400" cy="263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/>
              <a:t>Incremento</a:t>
            </a:r>
            <a:endParaRPr sz="1200"/>
          </a:p>
        </p:txBody>
      </p:sp>
      <p:sp>
        <p:nvSpPr>
          <p:cNvPr id="309" name="Google Shape;309;p28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310" name="Google Shape;310;p28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17" name="Google Shape;317;p29"/>
          <p:cNvSpPr txBox="1"/>
          <p:nvPr/>
        </p:nvSpPr>
        <p:spPr>
          <a:xfrm>
            <a:off x="2077800" y="902675"/>
            <a:ext cx="6913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Sprint 1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Administración de Usuarios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/>
              <a:t>Autenticación, Registro, gestión de perfiles y permisos de usuario.</a:t>
            </a:r>
            <a:endParaRPr sz="1800"/>
          </a:p>
        </p:txBody>
      </p:sp>
      <p:pic>
        <p:nvPicPr>
          <p:cNvPr id="318" name="Google Shape;3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888" y="672075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0" name="Google Shape;320;p29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321" name="Google Shape;321;p29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322" name="Google Shape;322;p29"/>
          <p:cNvPicPr preferRelativeResize="0"/>
          <p:nvPr/>
        </p:nvPicPr>
        <p:blipFill rotWithShape="1">
          <a:blip r:embed="rId5">
            <a:alphaModFix amt="20000"/>
          </a:blip>
          <a:srcRect t="10722"/>
          <a:stretch/>
        </p:blipFill>
        <p:spPr>
          <a:xfrm>
            <a:off x="2001500" y="2775869"/>
            <a:ext cx="7066301" cy="330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329" name="Google Shape;3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0" name="Google Shape;330;p30"/>
          <p:cNvSpPr txBox="1"/>
          <p:nvPr/>
        </p:nvSpPr>
        <p:spPr>
          <a:xfrm>
            <a:off x="2077800" y="682875"/>
            <a:ext cx="691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600"/>
              <a:t>Sprint Backlog: Administración de Usuarios</a:t>
            </a:r>
            <a:endParaRPr sz="2600"/>
          </a:p>
        </p:txBody>
      </p:sp>
      <p:pic>
        <p:nvPicPr>
          <p:cNvPr id="331" name="Google Shape;3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333" name="Google Shape;3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275" y="1420500"/>
            <a:ext cx="7094750" cy="40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0">
            <a:hlinkClick r:id="rId6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0">
            <a:hlinkClick r:id="rId7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p30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800" y="6325613"/>
            <a:ext cx="469863" cy="46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343" name="Google Shape;3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4" name="Google Shape;344;p31"/>
          <p:cNvSpPr txBox="1"/>
          <p:nvPr/>
        </p:nvSpPr>
        <p:spPr>
          <a:xfrm>
            <a:off x="2077800" y="682875"/>
            <a:ext cx="691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600"/>
              <a:t>Incremento: Administración de Usuarios</a:t>
            </a:r>
            <a:endParaRPr sz="2600"/>
          </a:p>
        </p:txBody>
      </p:sp>
      <p:pic>
        <p:nvPicPr>
          <p:cNvPr id="345" name="Google Shape;3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1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347" name="Google Shape;347;p31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48" name="Google Shape;348;p31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1">
            <a:hlinkClick r:id="rId6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31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2125" y="1344075"/>
            <a:ext cx="7027702" cy="3617004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2"/>
          <p:cNvPicPr preferRelativeResize="0"/>
          <p:nvPr/>
        </p:nvPicPr>
        <p:blipFill rotWithShape="1">
          <a:blip r:embed="rId3">
            <a:alphaModFix/>
          </a:blip>
          <a:srcRect t="1244"/>
          <a:stretch/>
        </p:blipFill>
        <p:spPr>
          <a:xfrm>
            <a:off x="3894875" y="1257375"/>
            <a:ext cx="2497592" cy="444247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32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359" name="Google Shape;3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0" name="Google Shape;360;p32"/>
          <p:cNvSpPr txBox="1"/>
          <p:nvPr/>
        </p:nvSpPr>
        <p:spPr>
          <a:xfrm>
            <a:off x="2077800" y="682875"/>
            <a:ext cx="691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600"/>
              <a:t>Incremento: Administración de Usuarios</a:t>
            </a:r>
            <a:endParaRPr sz="2600"/>
          </a:p>
        </p:txBody>
      </p:sp>
      <p:pic>
        <p:nvPicPr>
          <p:cNvPr id="361" name="Google Shape;3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2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363" name="Google Shape;363;p32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64" name="Google Shape;364;p32">
            <a:hlinkClick r:id="rId6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2">
            <a:hlinkClick r:id="rId7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32">
            <a:hlinkClick r:id="rId8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 flipH="1">
            <a:off x="0" y="618800"/>
            <a:ext cx="9144000" cy="56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2413500" y="652625"/>
            <a:ext cx="4317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Agenda</a:t>
            </a:r>
            <a:endParaRPr sz="3700"/>
          </a:p>
        </p:txBody>
      </p:sp>
      <p:sp>
        <p:nvSpPr>
          <p:cNvPr id="86" name="Google Shape;86;p15"/>
          <p:cNvSpPr txBox="1"/>
          <p:nvPr/>
        </p:nvSpPr>
        <p:spPr>
          <a:xfrm>
            <a:off x="707975" y="1406825"/>
            <a:ext cx="65718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Antecedentes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Problema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Objetivos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Desarrollo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Validación del prototipo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Resultados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Conclusiones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s-EC" sz="3500"/>
              <a:t>Recomendaciones</a:t>
            </a:r>
            <a:endParaRPr sz="35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373" name="Google Shape;3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4" name="Google Shape;374;p33"/>
          <p:cNvSpPr txBox="1"/>
          <p:nvPr/>
        </p:nvSpPr>
        <p:spPr>
          <a:xfrm>
            <a:off x="2077800" y="682875"/>
            <a:ext cx="691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600"/>
              <a:t>Incremento: Administración de Usuarios</a:t>
            </a:r>
            <a:endParaRPr sz="2600"/>
          </a:p>
        </p:txBody>
      </p:sp>
      <p:pic>
        <p:nvPicPr>
          <p:cNvPr id="375" name="Google Shape;3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3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377" name="Google Shape;377;p33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78" name="Google Shape;378;p33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>
            <a:hlinkClick r:id="rId6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33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77701" y="1732665"/>
            <a:ext cx="6913798" cy="361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4"/>
          <p:cNvPicPr preferRelativeResize="0"/>
          <p:nvPr/>
        </p:nvPicPr>
        <p:blipFill rotWithShape="1">
          <a:blip r:embed="rId3">
            <a:alphaModFix amt="20000"/>
          </a:blip>
          <a:srcRect t="10722"/>
          <a:stretch/>
        </p:blipFill>
        <p:spPr>
          <a:xfrm>
            <a:off x="2001500" y="2775869"/>
            <a:ext cx="7066301" cy="330230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4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89" name="Google Shape;389;p34"/>
          <p:cNvSpPr txBox="1"/>
          <p:nvPr/>
        </p:nvSpPr>
        <p:spPr>
          <a:xfrm>
            <a:off x="2121775" y="844075"/>
            <a:ext cx="6913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Sprint 2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Pruebas visuales (clásicas)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/>
              <a:t>Selección o ingreso del paciente, registro de resultados.</a:t>
            </a:r>
            <a:endParaRPr sz="1800"/>
          </a:p>
        </p:txBody>
      </p:sp>
      <p:pic>
        <p:nvPicPr>
          <p:cNvPr id="390" name="Google Shape;3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888" y="672075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2" name="Google Shape;392;p34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393" name="Google Shape;393;p34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400" name="Google Shape;4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1" name="Google Shape;401;p35"/>
          <p:cNvSpPr txBox="1"/>
          <p:nvPr/>
        </p:nvSpPr>
        <p:spPr>
          <a:xfrm>
            <a:off x="2015475" y="624275"/>
            <a:ext cx="6913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300"/>
              <a:t>Sprint Backlog: Pruebas visuales (clásicas)</a:t>
            </a:r>
            <a:endParaRPr sz="2300"/>
          </a:p>
        </p:txBody>
      </p:sp>
      <p:pic>
        <p:nvPicPr>
          <p:cNvPr id="402" name="Google Shape;4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4276" y="1230925"/>
            <a:ext cx="5341049" cy="454244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405" name="Google Shape;405;p35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406" name="Google Shape;406;p35">
            <a:hlinkClick r:id="rId6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5">
            <a:hlinkClick r:id="rId7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35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415" name="Google Shape;4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6" name="Google Shape;416;p36"/>
          <p:cNvSpPr txBox="1"/>
          <p:nvPr/>
        </p:nvSpPr>
        <p:spPr>
          <a:xfrm>
            <a:off x="2015475" y="624275"/>
            <a:ext cx="691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Incremento: Pruebas visuales (clásicas)</a:t>
            </a:r>
            <a:endParaRPr sz="3000"/>
          </a:p>
        </p:txBody>
      </p:sp>
      <p:pic>
        <p:nvPicPr>
          <p:cNvPr id="417" name="Google Shape;4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6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419" name="Google Shape;419;p36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420" name="Google Shape;420;p36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6">
            <a:hlinkClick r:id="rId6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2" name="Google Shape;422;p36">
            <a:hlinkClick r:id="rId5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1550" y="1382351"/>
            <a:ext cx="7016251" cy="16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39712" y="3155377"/>
            <a:ext cx="5546922" cy="2617998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7"/>
          <p:cNvPicPr preferRelativeResize="0"/>
          <p:nvPr/>
        </p:nvPicPr>
        <p:blipFill rotWithShape="1">
          <a:blip r:embed="rId3">
            <a:alphaModFix amt="20000"/>
          </a:blip>
          <a:srcRect t="10722"/>
          <a:stretch/>
        </p:blipFill>
        <p:spPr>
          <a:xfrm>
            <a:off x="2001500" y="2852069"/>
            <a:ext cx="7066301" cy="330230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7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432" name="Google Shape;432;p37"/>
          <p:cNvSpPr txBox="1"/>
          <p:nvPr/>
        </p:nvSpPr>
        <p:spPr>
          <a:xfrm>
            <a:off x="2121775" y="844075"/>
            <a:ext cx="6913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Sprint 3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Pruebas visuales (tecnológicas)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/>
              <a:t>Selección o ingreso del paciente, carga de resultados, registro de cuestionarios.</a:t>
            </a:r>
            <a:endParaRPr sz="1800"/>
          </a:p>
        </p:txBody>
      </p:sp>
      <p:pic>
        <p:nvPicPr>
          <p:cNvPr id="433" name="Google Shape;4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888" y="672075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5" name="Google Shape;435;p37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436" name="Google Shape;436;p37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443" name="Google Shape;4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4" name="Google Shape;444;p38"/>
          <p:cNvSpPr txBox="1"/>
          <p:nvPr/>
        </p:nvSpPr>
        <p:spPr>
          <a:xfrm>
            <a:off x="2059450" y="609600"/>
            <a:ext cx="691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Sprint Backlog: Pruebas visuales (tecnológicas)</a:t>
            </a:r>
            <a:endParaRPr sz="2200"/>
          </a:p>
        </p:txBody>
      </p:sp>
      <p:pic>
        <p:nvPicPr>
          <p:cNvPr id="445" name="Google Shape;4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251" y="1163250"/>
            <a:ext cx="5319375" cy="46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8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448" name="Google Shape;448;p38">
            <a:hlinkClick r:id="rId6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8">
            <a:hlinkClick r:id="rId7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0" name="Google Shape;450;p38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8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458" name="Google Shape;4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9" name="Google Shape;459;p39"/>
          <p:cNvSpPr txBox="1"/>
          <p:nvPr/>
        </p:nvSpPr>
        <p:spPr>
          <a:xfrm>
            <a:off x="2059450" y="609600"/>
            <a:ext cx="691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500"/>
              <a:t>Incremento: Pruebas visuales (tecnológicas)</a:t>
            </a:r>
            <a:endParaRPr sz="2500"/>
          </a:p>
        </p:txBody>
      </p:sp>
      <p:pic>
        <p:nvPicPr>
          <p:cNvPr id="460" name="Google Shape;4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9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462" name="Google Shape;462;p39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">
            <a:hlinkClick r:id="rId6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4" name="Google Shape;464;p39">
            <a:hlinkClick r:id="rId5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9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466" name="Google Shape;46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7712" y="1810449"/>
            <a:ext cx="6913889" cy="3237102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0"/>
          <p:cNvPicPr preferRelativeResize="0"/>
          <p:nvPr/>
        </p:nvPicPr>
        <p:blipFill rotWithShape="1">
          <a:blip r:embed="rId3">
            <a:alphaModFix amt="20000"/>
          </a:blip>
          <a:srcRect t="10722"/>
          <a:stretch/>
        </p:blipFill>
        <p:spPr>
          <a:xfrm>
            <a:off x="2001500" y="2852069"/>
            <a:ext cx="7066301" cy="330230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474" name="Google Shape;474;p40"/>
          <p:cNvSpPr txBox="1"/>
          <p:nvPr/>
        </p:nvSpPr>
        <p:spPr>
          <a:xfrm>
            <a:off x="2121775" y="844075"/>
            <a:ext cx="6913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Sprint 4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Reglas de Inferencia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/>
              <a:t>Analizar los resultados mediante reglas de inferencia.</a:t>
            </a:r>
            <a:endParaRPr sz="1800"/>
          </a:p>
        </p:txBody>
      </p:sp>
      <p:pic>
        <p:nvPicPr>
          <p:cNvPr id="475" name="Google Shape;4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888" y="672075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7" name="Google Shape;477;p40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478" name="Google Shape;478;p40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485" name="Google Shape;4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6" name="Google Shape;486;p41"/>
          <p:cNvSpPr txBox="1"/>
          <p:nvPr/>
        </p:nvSpPr>
        <p:spPr>
          <a:xfrm>
            <a:off x="2059450" y="609600"/>
            <a:ext cx="691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Sprint Backlog: Reglas de Inferencia</a:t>
            </a:r>
            <a:endParaRPr sz="2200"/>
          </a:p>
        </p:txBody>
      </p:sp>
      <p:pic>
        <p:nvPicPr>
          <p:cNvPr id="487" name="Google Shape;4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1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489" name="Google Shape;489;p41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1">
            <a:hlinkClick r:id="" action="ppaction://noaction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Google Shape;491;p41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1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493" name="Google Shape;493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7698" y="1285200"/>
            <a:ext cx="6913800" cy="396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2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00" name="Google Shape;500;p42"/>
          <p:cNvSpPr txBox="1"/>
          <p:nvPr/>
        </p:nvSpPr>
        <p:spPr>
          <a:xfrm>
            <a:off x="2247200" y="632550"/>
            <a:ext cx="6896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100" b="1">
                <a:solidFill>
                  <a:schemeClr val="dk1"/>
                </a:solidFill>
              </a:rPr>
              <a:t>Definición de Reglas</a:t>
            </a:r>
            <a:r>
              <a:rPr lang="es-EC" sz="3700" b="1">
                <a:solidFill>
                  <a:schemeClr val="dk1"/>
                </a:solidFill>
              </a:rPr>
              <a:t> </a:t>
            </a:r>
            <a:endParaRPr sz="3700" b="1"/>
          </a:p>
        </p:txBody>
      </p:sp>
      <p:pic>
        <p:nvPicPr>
          <p:cNvPr id="501" name="Google Shape;5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2" name="Google Shape;5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2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504" name="Google Shape;504;p42"/>
          <p:cNvSpPr txBox="1"/>
          <p:nvPr/>
        </p:nvSpPr>
        <p:spPr>
          <a:xfrm>
            <a:off x="46975" y="-45450"/>
            <a:ext cx="9144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>
                <a:solidFill>
                  <a:schemeClr val="dk1"/>
                </a:solidFill>
              </a:rPr>
              <a:t>Desarrollo</a:t>
            </a:r>
            <a:endParaRPr sz="3700">
              <a:solidFill>
                <a:schemeClr val="dk1"/>
              </a:solidFill>
            </a:endParaRPr>
          </a:p>
        </p:txBody>
      </p:sp>
      <p:sp>
        <p:nvSpPr>
          <p:cNvPr id="505" name="Google Shape;505;p42"/>
          <p:cNvSpPr txBox="1"/>
          <p:nvPr/>
        </p:nvSpPr>
        <p:spPr>
          <a:xfrm>
            <a:off x="1958775" y="1634375"/>
            <a:ext cx="3492300" cy="52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000" b="1">
                <a:solidFill>
                  <a:schemeClr val="dk1"/>
                </a:solidFill>
              </a:rPr>
              <a:t>Deficiencia de estereopsis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2"/>
          <p:cNvSpPr txBox="1"/>
          <p:nvPr/>
        </p:nvSpPr>
        <p:spPr>
          <a:xfrm>
            <a:off x="2247200" y="1930825"/>
            <a:ext cx="6553200" cy="152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950">
                <a:solidFill>
                  <a:schemeClr val="dk1"/>
                </a:solidFill>
              </a:rPr>
              <a:t>• Puntuación prueba visual clásica 1 (LANG) 30%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950">
                <a:solidFill>
                  <a:schemeClr val="dk1"/>
                </a:solidFill>
              </a:rPr>
              <a:t>• Puntuación prueba visual tecnológica 1 (Percepción de profundidad) 20%</a:t>
            </a:r>
            <a:endParaRPr/>
          </a:p>
        </p:txBody>
      </p:sp>
      <p:sp>
        <p:nvSpPr>
          <p:cNvPr id="507" name="Google Shape;507;p42"/>
          <p:cNvSpPr txBox="1"/>
          <p:nvPr/>
        </p:nvSpPr>
        <p:spPr>
          <a:xfrm>
            <a:off x="2018600" y="3801975"/>
            <a:ext cx="32526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</a:rPr>
              <a:t>Deficiencia de color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2"/>
          <p:cNvSpPr txBox="1"/>
          <p:nvPr/>
        </p:nvSpPr>
        <p:spPr>
          <a:xfrm>
            <a:off x="2355450" y="4250825"/>
            <a:ext cx="6553200" cy="1819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50">
                <a:solidFill>
                  <a:schemeClr val="dk1"/>
                </a:solidFill>
              </a:rPr>
              <a:t>• Puntuación prueba visual clásica 2 (Ishihara) 30%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50">
                <a:solidFill>
                  <a:schemeClr val="dk1"/>
                </a:solidFill>
              </a:rPr>
              <a:t>• Puntuación prueba visual tecnológica 2 (Percepción de color) 20%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980965" y="1720375"/>
            <a:ext cx="7163026" cy="44768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16"/>
          <p:cNvSpPr txBox="1"/>
          <p:nvPr/>
        </p:nvSpPr>
        <p:spPr>
          <a:xfrm>
            <a:off x="-82625" y="9523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575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2137250" y="2674800"/>
            <a:ext cx="6870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700"/>
              <a:t>Antecedentes</a:t>
            </a:r>
            <a:endParaRPr sz="4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15" name="Google Shape;515;p43"/>
          <p:cNvSpPr txBox="1"/>
          <p:nvPr/>
        </p:nvSpPr>
        <p:spPr>
          <a:xfrm>
            <a:off x="4379050" y="-36500"/>
            <a:ext cx="4764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3700">
                <a:solidFill>
                  <a:schemeClr val="dk1"/>
                </a:solidFill>
              </a:rPr>
              <a:t>Desarrollo</a:t>
            </a:r>
            <a:endParaRPr sz="3700"/>
          </a:p>
        </p:txBody>
      </p:sp>
      <p:pic>
        <p:nvPicPr>
          <p:cNvPr id="516" name="Google Shape;5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7" name="Google Shape;51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3"/>
          <p:cNvSpPr/>
          <p:nvPr/>
        </p:nvSpPr>
        <p:spPr>
          <a:xfrm>
            <a:off x="2379675" y="1238500"/>
            <a:ext cx="6197100" cy="754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50">
                <a:solidFill>
                  <a:schemeClr val="dk1"/>
                </a:solidFill>
              </a:rPr>
              <a:t>(Lang &lt; 57%) Y (Profundidad &lt; 40%) → “Se ha encontrado una posible deficiencia visual de estereopsis”</a:t>
            </a: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19" name="Google Shape;519;p43"/>
          <p:cNvSpPr/>
          <p:nvPr/>
        </p:nvSpPr>
        <p:spPr>
          <a:xfrm>
            <a:off x="2379675" y="2457700"/>
            <a:ext cx="6197100" cy="754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50">
                <a:solidFill>
                  <a:schemeClr val="dk1"/>
                </a:solidFill>
              </a:rPr>
              <a:t>(Ishihara &lt; 59%) Y (Color &lt; 50%) → “Se ha encontrado una posible deficiencia visual del color”</a:t>
            </a: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20" name="Google Shape;520;p43"/>
          <p:cNvSpPr/>
          <p:nvPr/>
        </p:nvSpPr>
        <p:spPr>
          <a:xfrm>
            <a:off x="2379675" y="3753100"/>
            <a:ext cx="6197100" cy="754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50">
                <a:solidFill>
                  <a:schemeClr val="dk1"/>
                </a:solidFill>
              </a:rPr>
              <a:t>(Total &gt;= 91%) O (Total &lt;= 100%) → “No se han encontrado deficiencias visuales”</a:t>
            </a: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21" name="Google Shape;521;p43"/>
          <p:cNvSpPr/>
          <p:nvPr/>
        </p:nvSpPr>
        <p:spPr>
          <a:xfrm>
            <a:off x="2379675" y="4972300"/>
            <a:ext cx="6197100" cy="754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50">
                <a:solidFill>
                  <a:schemeClr val="dk1"/>
                </a:solidFill>
              </a:rPr>
              <a:t>(Total &gt;= 31%) O (Total &lt;= 60%) → “Tiene deficiencias visuales, debe acudir al especialista”</a:t>
            </a: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22" name="Google Shape;522;p43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523" name="Google Shape;523;p43"/>
          <p:cNvSpPr txBox="1"/>
          <p:nvPr/>
        </p:nvSpPr>
        <p:spPr>
          <a:xfrm>
            <a:off x="3205875" y="484300"/>
            <a:ext cx="4665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100">
                <a:solidFill>
                  <a:schemeClr val="dk1"/>
                </a:solidFill>
              </a:rPr>
              <a:t>Reglas</a:t>
            </a:r>
            <a:r>
              <a:rPr lang="es-EC" sz="3700">
                <a:solidFill>
                  <a:schemeClr val="dk1"/>
                </a:solidFill>
              </a:rPr>
              <a:t> </a:t>
            </a:r>
            <a:endParaRPr sz="3700"/>
          </a:p>
        </p:txBody>
      </p:sp>
      <p:sp>
        <p:nvSpPr>
          <p:cNvPr id="524" name="Google Shape;524;p43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">
            <a:hlinkClick r:id="rId6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6" name="Google Shape;526;p43">
            <a:hlinkClick r:id="rId5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44"/>
          <p:cNvPicPr preferRelativeResize="0"/>
          <p:nvPr/>
        </p:nvPicPr>
        <p:blipFill rotWithShape="1">
          <a:blip r:embed="rId3">
            <a:alphaModFix amt="20000"/>
          </a:blip>
          <a:srcRect t="10722"/>
          <a:stretch/>
        </p:blipFill>
        <p:spPr>
          <a:xfrm>
            <a:off x="2001500" y="2852069"/>
            <a:ext cx="7066301" cy="330230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4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34" name="Google Shape;534;p44"/>
          <p:cNvSpPr txBox="1"/>
          <p:nvPr/>
        </p:nvSpPr>
        <p:spPr>
          <a:xfrm>
            <a:off x="2121775" y="844075"/>
            <a:ext cx="6913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Sprint 5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Visualización de Recomendaciones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/>
              <a:t>Visualización de recomendación o sugerencia según los resultados de las pruebas visuales.</a:t>
            </a:r>
            <a:endParaRPr sz="1800"/>
          </a:p>
        </p:txBody>
      </p:sp>
      <p:pic>
        <p:nvPicPr>
          <p:cNvPr id="535" name="Google Shape;53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888" y="672075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7" name="Google Shape;537;p44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538" name="Google Shape;538;p44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545" name="Google Shape;54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6" name="Google Shape;546;p45"/>
          <p:cNvSpPr txBox="1"/>
          <p:nvPr/>
        </p:nvSpPr>
        <p:spPr>
          <a:xfrm>
            <a:off x="2059450" y="609600"/>
            <a:ext cx="691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Sprint Backlog: Visualización de Recomendaciones</a:t>
            </a:r>
            <a:endParaRPr sz="2200"/>
          </a:p>
        </p:txBody>
      </p:sp>
      <p:pic>
        <p:nvPicPr>
          <p:cNvPr id="547" name="Google Shape;54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5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549" name="Google Shape;549;p45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5">
            <a:hlinkClick r:id="rId6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1" name="Google Shape;551;p45">
            <a:hlinkClick r:id="rId5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5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553" name="Google Shape;553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7694" y="1285200"/>
            <a:ext cx="6747750" cy="42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560" name="Google Shape;5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1" name="Google Shape;561;p46"/>
          <p:cNvSpPr txBox="1"/>
          <p:nvPr/>
        </p:nvSpPr>
        <p:spPr>
          <a:xfrm>
            <a:off x="2059450" y="609600"/>
            <a:ext cx="691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Incremento: Visualización de Recomendaciones</a:t>
            </a:r>
            <a:endParaRPr sz="2200"/>
          </a:p>
        </p:txBody>
      </p:sp>
      <p:pic>
        <p:nvPicPr>
          <p:cNvPr id="562" name="Google Shape;56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6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564" name="Google Shape;564;p46">
            <a:hlinkClick r:id="rId5" action="ppaction://hlinksldjump"/>
          </p:cNvPr>
          <p:cNvSpPr/>
          <p:nvPr/>
        </p:nvSpPr>
        <p:spPr>
          <a:xfrm>
            <a:off x="2491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6">
            <a:hlinkClick r:id="rId6" action="ppaction://hlinksldjump"/>
          </p:cNvPr>
          <p:cNvSpPr/>
          <p:nvPr/>
        </p:nvSpPr>
        <p:spPr>
          <a:xfrm flipH="1">
            <a:off x="1468325" y="6324600"/>
            <a:ext cx="553800" cy="42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6" name="Google Shape;566;p46">
            <a:hlinkClick r:id="rId5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6800" y="6249413"/>
            <a:ext cx="469863" cy="46986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6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Desarrollo</a:t>
            </a:r>
            <a:endParaRPr sz="2400"/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568" name="Google Shape;568;p46"/>
          <p:cNvGrpSpPr/>
          <p:nvPr/>
        </p:nvGrpSpPr>
        <p:grpSpPr>
          <a:xfrm>
            <a:off x="1966550" y="1275725"/>
            <a:ext cx="7101252" cy="963726"/>
            <a:chOff x="1966550" y="1275725"/>
            <a:chExt cx="7101252" cy="963726"/>
          </a:xfrm>
        </p:grpSpPr>
        <p:pic>
          <p:nvPicPr>
            <p:cNvPr id="569" name="Google Shape;569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66550" y="1275725"/>
              <a:ext cx="7101252" cy="963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0" name="Google Shape;570;p46"/>
            <p:cNvSpPr/>
            <p:nvPr/>
          </p:nvSpPr>
          <p:spPr>
            <a:xfrm>
              <a:off x="3252800" y="1533525"/>
              <a:ext cx="469800" cy="99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3252800" y="1752600"/>
              <a:ext cx="6240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7319950" y="1962150"/>
              <a:ext cx="9288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7319950" y="1752600"/>
              <a:ext cx="9288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3252800" y="1981200"/>
              <a:ext cx="9288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5" name="Google Shape;575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77712" y="2391851"/>
            <a:ext cx="6913888" cy="227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7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82" name="Google Shape;582;p47"/>
          <p:cNvSpPr txBox="1"/>
          <p:nvPr/>
        </p:nvSpPr>
        <p:spPr>
          <a:xfrm>
            <a:off x="6391800" y="0"/>
            <a:ext cx="2752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Desarrollo</a:t>
            </a:r>
            <a:endParaRPr sz="3700"/>
          </a:p>
        </p:txBody>
      </p:sp>
      <p:pic>
        <p:nvPicPr>
          <p:cNvPr id="583" name="Google Shape;5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4" name="Google Shape;584;p47"/>
          <p:cNvSpPr txBox="1"/>
          <p:nvPr/>
        </p:nvSpPr>
        <p:spPr>
          <a:xfrm>
            <a:off x="2077800" y="591575"/>
            <a:ext cx="691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Base de Datos: módulo seguridades</a:t>
            </a:r>
            <a:endParaRPr sz="3000"/>
          </a:p>
        </p:txBody>
      </p:sp>
      <p:pic>
        <p:nvPicPr>
          <p:cNvPr id="585" name="Google Shape;58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6" name="Google Shape;586;p47"/>
          <p:cNvGraphicFramePr/>
          <p:nvPr/>
        </p:nvGraphicFramePr>
        <p:xfrm>
          <a:off x="6137175" y="195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User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first_name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last_name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email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doc_identification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phone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brithday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password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is_superuser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Boolean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username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is_active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Boolean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id_profile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87" name="Google Shape;587;p47"/>
          <p:cNvGraphicFramePr/>
          <p:nvPr/>
        </p:nvGraphicFramePr>
        <p:xfrm>
          <a:off x="1995300" y="123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Profile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code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rowSpan="10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permissions</a:t>
                      </a:r>
                      <a:endParaRPr sz="100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Array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id_permission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id_permission_inherited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page_name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tab_name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url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icon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can_edit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Boolean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can_create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Boolean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can_read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Boolean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88" name="Google Shape;588;p47"/>
          <p:cNvGraphicFramePr/>
          <p:nvPr/>
        </p:nvGraphicFramePr>
        <p:xfrm>
          <a:off x="2574500" y="446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Permisson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id_permission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id_permission_inherited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page_name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tab_name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url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icon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9" name="Google Shape;589;p47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96" name="Google Shape;596;p48"/>
          <p:cNvSpPr txBox="1"/>
          <p:nvPr/>
        </p:nvSpPr>
        <p:spPr>
          <a:xfrm>
            <a:off x="6391800" y="0"/>
            <a:ext cx="2752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Desarrollo</a:t>
            </a:r>
            <a:endParaRPr sz="3700"/>
          </a:p>
        </p:txBody>
      </p:sp>
      <p:pic>
        <p:nvPicPr>
          <p:cNvPr id="597" name="Google Shape;5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8" name="Google Shape;598;p48"/>
          <p:cNvSpPr txBox="1"/>
          <p:nvPr/>
        </p:nvSpPr>
        <p:spPr>
          <a:xfrm>
            <a:off x="2077800" y="591575"/>
            <a:ext cx="691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Base de Datos: módulo pacientes</a:t>
            </a:r>
            <a:endParaRPr sz="3000"/>
          </a:p>
        </p:txBody>
      </p:sp>
      <p:pic>
        <p:nvPicPr>
          <p:cNvPr id="599" name="Google Shape;59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0" name="Google Shape;600;p48"/>
          <p:cNvGraphicFramePr/>
          <p:nvPr/>
        </p:nvGraphicFramePr>
        <p:xfrm>
          <a:off x="2175775" y="137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Patient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first_name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last_name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email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doc_identification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phone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brithday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profesion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force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army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grade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01" name="Google Shape;601;p48"/>
          <p:cNvGraphicFramePr/>
          <p:nvPr/>
        </p:nvGraphicFramePr>
        <p:xfrm>
          <a:off x="54102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MedicalHistory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patient_id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 row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eyeglasses</a:t>
                      </a:r>
                      <a:endParaRPr sz="100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Object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id_eyeglasses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use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Boolean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measurement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Double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started_use_at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diseases</a:t>
                      </a:r>
                      <a:endParaRPr sz="100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Array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id_diseases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id_permission_inherited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indications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observations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02" name="Google Shape;602;p48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09" name="Google Shape;609;p49"/>
          <p:cNvSpPr txBox="1"/>
          <p:nvPr/>
        </p:nvSpPr>
        <p:spPr>
          <a:xfrm>
            <a:off x="6391800" y="0"/>
            <a:ext cx="2752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Desarrollo</a:t>
            </a:r>
            <a:endParaRPr sz="3700"/>
          </a:p>
        </p:txBody>
      </p:sp>
      <p:pic>
        <p:nvPicPr>
          <p:cNvPr id="610" name="Google Shape;6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1" name="Google Shape;611;p49"/>
          <p:cNvSpPr txBox="1"/>
          <p:nvPr/>
        </p:nvSpPr>
        <p:spPr>
          <a:xfrm>
            <a:off x="2077800" y="667775"/>
            <a:ext cx="6913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300"/>
              <a:t>Base de Datos: módulo pruebas visuales (clásicas)</a:t>
            </a:r>
            <a:endParaRPr sz="2300"/>
          </a:p>
        </p:txBody>
      </p:sp>
      <p:pic>
        <p:nvPicPr>
          <p:cNvPr id="612" name="Google Shape;61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3" name="Google Shape;613;p49"/>
          <p:cNvGraphicFramePr/>
          <p:nvPr/>
        </p:nvGraphicFramePr>
        <p:xfrm>
          <a:off x="2209800" y="1425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LangIshiharaResults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group_test_ophthalmological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type_test</a:t>
                      </a:r>
                      <a:endParaRPr sz="100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rowSpan="1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results</a:t>
                      </a:r>
                      <a:endParaRPr sz="100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Array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id_test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card_test_name_spanish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card_test_name_english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observations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started_at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finished_at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tems_card</a:t>
                      </a:r>
                      <a:endParaRPr sz="100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Array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item_id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correct_answer_spanish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correct_answer_english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value_correct_answer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Double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value_result_answer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Double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answer_correct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Boolean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incorrect_answers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Array: Strings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14" name="Google Shape;614;p49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21" name="Google Shape;621;p50"/>
          <p:cNvSpPr txBox="1"/>
          <p:nvPr/>
        </p:nvSpPr>
        <p:spPr>
          <a:xfrm>
            <a:off x="6391800" y="0"/>
            <a:ext cx="2752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Desarrollo</a:t>
            </a:r>
            <a:endParaRPr sz="3700"/>
          </a:p>
        </p:txBody>
      </p:sp>
      <p:pic>
        <p:nvPicPr>
          <p:cNvPr id="622" name="Google Shape;6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3" name="Google Shape;623;p50"/>
          <p:cNvSpPr txBox="1"/>
          <p:nvPr/>
        </p:nvSpPr>
        <p:spPr>
          <a:xfrm>
            <a:off x="2077800" y="591575"/>
            <a:ext cx="69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/>
              <a:t>Base de Datos: módulo pruebas visuales (tecnológicas)</a:t>
            </a:r>
            <a:endParaRPr sz="2000"/>
          </a:p>
        </p:txBody>
      </p:sp>
      <p:pic>
        <p:nvPicPr>
          <p:cNvPr id="624" name="Google Shape;62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5" name="Google Shape;625;p50"/>
          <p:cNvGraphicFramePr/>
          <p:nvPr/>
        </p:nvGraphicFramePr>
        <p:xfrm>
          <a:off x="2242025" y="240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VirtualTask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code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total_hits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total_errors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group_test_ophthalmological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26" name="Google Shape;626;p50"/>
          <p:cNvGraphicFramePr/>
          <p:nvPr/>
        </p:nvGraphicFramePr>
        <p:xfrm>
          <a:off x="5594850" y="126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Questionnaire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group_test_ophthalmological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code_virtual_task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started_at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finished_at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observations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type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version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description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 rowSpan="7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questions</a:t>
                      </a:r>
                      <a:endParaRPr sz="100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Array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id_question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statement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answerLabel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answerValue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answerMinValue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answerMaxValue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27" name="Google Shape;627;p50"/>
          <p:cNvGraphicFramePr/>
          <p:nvPr/>
        </p:nvGraphicFramePr>
        <p:xfrm>
          <a:off x="2203925" y="401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Documents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group_test_ophthalmological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code_virtual_test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name_virtual_test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type_doc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code_type_doc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created_at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modified_at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document_path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string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28" name="Google Shape;628;p50"/>
          <p:cNvGraphicFramePr/>
          <p:nvPr/>
        </p:nvGraphicFramePr>
        <p:xfrm>
          <a:off x="2209800" y="121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{11B2E7F8-C008-4495-937E-CC901D9C6095}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Group_test_ophthalmological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patient_id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evaluator_id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integer	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created_at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9" name="Google Shape;629;p50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36" name="Google Shape;636;p51"/>
          <p:cNvSpPr txBox="1"/>
          <p:nvPr/>
        </p:nvSpPr>
        <p:spPr>
          <a:xfrm>
            <a:off x="6391800" y="0"/>
            <a:ext cx="2752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Desarrollo</a:t>
            </a:r>
            <a:endParaRPr sz="3700"/>
          </a:p>
        </p:txBody>
      </p:sp>
      <p:pic>
        <p:nvPicPr>
          <p:cNvPr id="637" name="Google Shape;6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8" name="Google Shape;638;p51"/>
          <p:cNvSpPr txBox="1"/>
          <p:nvPr/>
        </p:nvSpPr>
        <p:spPr>
          <a:xfrm>
            <a:off x="2077650" y="841975"/>
            <a:ext cx="691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/>
              <a:t>Arquitectura</a:t>
            </a:r>
            <a:endParaRPr sz="3000"/>
          </a:p>
        </p:txBody>
      </p:sp>
      <p:pic>
        <p:nvPicPr>
          <p:cNvPr id="639" name="Google Shape;63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25" y="59257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51"/>
          <p:cNvSpPr txBox="1"/>
          <p:nvPr/>
        </p:nvSpPr>
        <p:spPr>
          <a:xfrm>
            <a:off x="-99150" y="8761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641" name="Google Shape;64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7712" y="1640875"/>
            <a:ext cx="6913887" cy="311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5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6451" y="604275"/>
            <a:ext cx="9144000" cy="55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52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49" name="Google Shape;649;p52"/>
          <p:cNvSpPr txBox="1"/>
          <p:nvPr/>
        </p:nvSpPr>
        <p:spPr>
          <a:xfrm>
            <a:off x="2002475" y="2674800"/>
            <a:ext cx="7141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Validación</a:t>
            </a:r>
            <a:endParaRPr sz="3700"/>
          </a:p>
        </p:txBody>
      </p:sp>
      <p:pic>
        <p:nvPicPr>
          <p:cNvPr id="650" name="Google Shape;65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1" name="Google Shape;65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52"/>
          <p:cNvSpPr txBox="1"/>
          <p:nvPr/>
        </p:nvSpPr>
        <p:spPr>
          <a:xfrm>
            <a:off x="-82625" y="876100"/>
            <a:ext cx="19725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4495500" y="-39050"/>
            <a:ext cx="4648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Antecedentes</a:t>
            </a:r>
            <a:endParaRPr sz="37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17"/>
          <p:cNvSpPr txBox="1"/>
          <p:nvPr/>
        </p:nvSpPr>
        <p:spPr>
          <a:xfrm>
            <a:off x="-99150" y="952300"/>
            <a:ext cx="19893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575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2159650" y="1558800"/>
            <a:ext cx="67893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-EC" sz="2100">
                <a:solidFill>
                  <a:schemeClr val="dk1"/>
                </a:solidFill>
              </a:rPr>
              <a:t>Proyecto de Investigación en apoyo a las escuelas de aviación de las Fuerzas Armadas del Ecuador.</a:t>
            </a:r>
            <a:endParaRPr sz="21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-EC" sz="2100"/>
              <a:t>Herramientas tecnológicas interactivas de apoyo </a:t>
            </a:r>
            <a:r>
              <a:rPr lang="es-EC" sz="2100">
                <a:solidFill>
                  <a:schemeClr val="dk1"/>
                </a:solidFill>
              </a:rPr>
              <a:t> a la toma de decisiones,</a:t>
            </a:r>
            <a:r>
              <a:rPr lang="es-EC" sz="2100"/>
              <a:t> utilizando datos y modelos para resolver problemas no estructurados.</a:t>
            </a:r>
            <a:endParaRPr sz="210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C" sz="2100">
                <a:solidFill>
                  <a:schemeClr val="dk1"/>
                </a:solidFill>
              </a:rPr>
              <a:t>Smart Data modo eficiente de recopilar y procesar datos para transformarlos en información de valor.</a:t>
            </a:r>
            <a:endParaRPr sz="2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59" name="Google Shape;659;p53"/>
          <p:cNvSpPr txBox="1"/>
          <p:nvPr/>
        </p:nvSpPr>
        <p:spPr>
          <a:xfrm>
            <a:off x="2029975" y="-36500"/>
            <a:ext cx="7113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3700">
                <a:solidFill>
                  <a:schemeClr val="dk1"/>
                </a:solidFill>
              </a:rPr>
              <a:t>Validación</a:t>
            </a:r>
            <a:endParaRPr sz="3700"/>
          </a:p>
        </p:txBody>
      </p:sp>
      <p:pic>
        <p:nvPicPr>
          <p:cNvPr id="660" name="Google Shape;66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1" name="Google Shape;66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3"/>
          <p:cNvSpPr txBox="1"/>
          <p:nvPr/>
        </p:nvSpPr>
        <p:spPr>
          <a:xfrm>
            <a:off x="1925325" y="1159325"/>
            <a:ext cx="7113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C" sz="1800"/>
              <a:t>Grupo Control.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C" sz="1800"/>
              <a:t>10 participantes.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C" sz="1800"/>
              <a:t>Personal militar.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C" sz="1800"/>
              <a:t>Muestra seleccionada por los especialistas.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</p:txBody>
      </p:sp>
      <p:sp>
        <p:nvSpPr>
          <p:cNvPr id="663" name="Google Shape;663;p53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4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70" name="Google Shape;670;p54"/>
          <p:cNvSpPr txBox="1"/>
          <p:nvPr/>
        </p:nvSpPr>
        <p:spPr>
          <a:xfrm>
            <a:off x="2029975" y="-36500"/>
            <a:ext cx="7113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3700">
                <a:solidFill>
                  <a:schemeClr val="dk1"/>
                </a:solidFill>
              </a:rPr>
              <a:t>Protocolo de pruebas</a:t>
            </a:r>
            <a:endParaRPr sz="3700"/>
          </a:p>
        </p:txBody>
      </p:sp>
      <p:pic>
        <p:nvPicPr>
          <p:cNvPr id="671" name="Google Shape;67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2" name="Google Shape;67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4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674" name="Google Shape;674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1400" y="1612750"/>
            <a:ext cx="7066299" cy="31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4"/>
          <p:cNvSpPr/>
          <p:nvPr/>
        </p:nvSpPr>
        <p:spPr>
          <a:xfrm>
            <a:off x="1977325" y="1238525"/>
            <a:ext cx="7113300" cy="4210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5585" y="1201600"/>
            <a:ext cx="6894203" cy="42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54"/>
          <p:cNvSpPr/>
          <p:nvPr/>
        </p:nvSpPr>
        <p:spPr>
          <a:xfrm>
            <a:off x="1977325" y="1162325"/>
            <a:ext cx="7113300" cy="4210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8" name="Google Shape;678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1400" y="1464025"/>
            <a:ext cx="6971425" cy="31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4"/>
          <p:cNvSpPr/>
          <p:nvPr/>
        </p:nvSpPr>
        <p:spPr>
          <a:xfrm>
            <a:off x="1977325" y="1314725"/>
            <a:ext cx="7113300" cy="4210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0" name="Google Shape;680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4850" y="1425938"/>
            <a:ext cx="6894226" cy="38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54"/>
          <p:cNvSpPr/>
          <p:nvPr/>
        </p:nvSpPr>
        <p:spPr>
          <a:xfrm>
            <a:off x="1977325" y="1314725"/>
            <a:ext cx="7113300" cy="4210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2" name="Google Shape;682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14556" y="1400175"/>
            <a:ext cx="6894225" cy="3877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54"/>
          <p:cNvSpPr/>
          <p:nvPr/>
        </p:nvSpPr>
        <p:spPr>
          <a:xfrm>
            <a:off x="1977325" y="1467125"/>
            <a:ext cx="7113300" cy="4210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4" name="Google Shape;684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47025" y="1196100"/>
            <a:ext cx="6364872" cy="44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4"/>
          <p:cNvSpPr/>
          <p:nvPr/>
        </p:nvSpPr>
        <p:spPr>
          <a:xfrm>
            <a:off x="1977325" y="1238525"/>
            <a:ext cx="7113300" cy="448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" name="Google Shape;686;p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0825" y="1765150"/>
            <a:ext cx="7066300" cy="260909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4"/>
          <p:cNvSpPr/>
          <p:nvPr/>
        </p:nvSpPr>
        <p:spPr>
          <a:xfrm>
            <a:off x="1977325" y="1314725"/>
            <a:ext cx="7113300" cy="448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8" name="Google Shape;688;p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71125" y="1301338"/>
            <a:ext cx="6781075" cy="408459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95" name="Google Shape;695;p55"/>
          <p:cNvSpPr txBox="1"/>
          <p:nvPr/>
        </p:nvSpPr>
        <p:spPr>
          <a:xfrm>
            <a:off x="5513825" y="0"/>
            <a:ext cx="3630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Demostración</a:t>
            </a:r>
            <a:endParaRPr sz="3700"/>
          </a:p>
        </p:txBody>
      </p:sp>
      <p:pic>
        <p:nvPicPr>
          <p:cNvPr id="696" name="Google Shape;69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7" name="Google Shape;69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5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699" name="Google Shape;699;p55" title="demostracion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2262" y="1402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56"/>
          <p:cNvPicPr preferRelativeResize="0"/>
          <p:nvPr/>
        </p:nvPicPr>
        <p:blipFill rotWithShape="1">
          <a:blip r:embed="rId3">
            <a:alphaModFix amt="20000"/>
          </a:blip>
          <a:srcRect b="3947"/>
          <a:stretch/>
        </p:blipFill>
        <p:spPr>
          <a:xfrm>
            <a:off x="-25" y="630875"/>
            <a:ext cx="9144000" cy="5385375"/>
          </a:xfrm>
          <a:prstGeom prst="rect">
            <a:avLst/>
          </a:prstGeom>
          <a:noFill/>
          <a:ln>
            <a:noFill/>
          </a:ln>
          <a:effectLst>
            <a:reflection endPos="10000" dist="38100" dir="5400000" fadeDir="5400012" sy="-100000" algn="bl" rotWithShape="0"/>
          </a:effectLst>
        </p:spPr>
      </p:pic>
      <p:sp>
        <p:nvSpPr>
          <p:cNvPr id="706" name="Google Shape;706;p56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07" name="Google Shape;707;p56"/>
          <p:cNvSpPr txBox="1"/>
          <p:nvPr/>
        </p:nvSpPr>
        <p:spPr>
          <a:xfrm>
            <a:off x="4178450" y="2674800"/>
            <a:ext cx="2936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Resultados</a:t>
            </a:r>
            <a:endParaRPr sz="3700"/>
          </a:p>
        </p:txBody>
      </p:sp>
      <p:pic>
        <p:nvPicPr>
          <p:cNvPr id="708" name="Google Shape;70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9" name="Google Shape;70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6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7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17" name="Google Shape;717;p57"/>
          <p:cNvSpPr txBox="1"/>
          <p:nvPr/>
        </p:nvSpPr>
        <p:spPr>
          <a:xfrm>
            <a:off x="6207900" y="0"/>
            <a:ext cx="2936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900"/>
              <a:t>Resultados</a:t>
            </a:r>
            <a:endParaRPr sz="2900"/>
          </a:p>
        </p:txBody>
      </p:sp>
      <p:pic>
        <p:nvPicPr>
          <p:cNvPr id="718" name="Google Shape;71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9" name="Google Shape;7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7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721" name="Google Shape;721;p57"/>
          <p:cNvSpPr txBox="1"/>
          <p:nvPr/>
        </p:nvSpPr>
        <p:spPr>
          <a:xfrm>
            <a:off x="2074975" y="649300"/>
            <a:ext cx="706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Recomendación/Sugerencia</a:t>
            </a:r>
            <a:endParaRPr sz="2400"/>
          </a:p>
        </p:txBody>
      </p:sp>
      <p:grpSp>
        <p:nvGrpSpPr>
          <p:cNvPr id="722" name="Google Shape;722;p57"/>
          <p:cNvGrpSpPr/>
          <p:nvPr/>
        </p:nvGrpSpPr>
        <p:grpSpPr>
          <a:xfrm>
            <a:off x="1966550" y="1275725"/>
            <a:ext cx="7101252" cy="963726"/>
            <a:chOff x="1966550" y="1275725"/>
            <a:chExt cx="7101252" cy="963726"/>
          </a:xfrm>
        </p:grpSpPr>
        <p:pic>
          <p:nvPicPr>
            <p:cNvPr id="723" name="Google Shape;723;p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66550" y="1275725"/>
              <a:ext cx="7101252" cy="963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4" name="Google Shape;724;p57"/>
            <p:cNvSpPr/>
            <p:nvPr/>
          </p:nvSpPr>
          <p:spPr>
            <a:xfrm>
              <a:off x="3252800" y="1533525"/>
              <a:ext cx="469800" cy="99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7"/>
            <p:cNvSpPr/>
            <p:nvPr/>
          </p:nvSpPr>
          <p:spPr>
            <a:xfrm>
              <a:off x="3252800" y="1752600"/>
              <a:ext cx="6240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7"/>
            <p:cNvSpPr/>
            <p:nvPr/>
          </p:nvSpPr>
          <p:spPr>
            <a:xfrm>
              <a:off x="7319950" y="1962150"/>
              <a:ext cx="9288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7"/>
            <p:cNvSpPr/>
            <p:nvPr/>
          </p:nvSpPr>
          <p:spPr>
            <a:xfrm>
              <a:off x="7319950" y="1752600"/>
              <a:ext cx="9288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7"/>
            <p:cNvSpPr/>
            <p:nvPr/>
          </p:nvSpPr>
          <p:spPr>
            <a:xfrm>
              <a:off x="3252800" y="1981200"/>
              <a:ext cx="928800" cy="109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29" name="Google Shape;72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7712" y="2391851"/>
            <a:ext cx="69056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8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36" name="Google Shape;736;p58"/>
          <p:cNvSpPr txBox="1"/>
          <p:nvPr/>
        </p:nvSpPr>
        <p:spPr>
          <a:xfrm>
            <a:off x="2074975" y="649300"/>
            <a:ext cx="706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/>
              <a:t>Evaluación de Usabilidad</a:t>
            </a:r>
            <a:endParaRPr sz="2400"/>
          </a:p>
        </p:txBody>
      </p:sp>
      <p:pic>
        <p:nvPicPr>
          <p:cNvPr id="737" name="Google Shape;73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8" name="Google Shape;73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8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740" name="Google Shape;740;p58"/>
          <p:cNvSpPr txBox="1"/>
          <p:nvPr/>
        </p:nvSpPr>
        <p:spPr>
          <a:xfrm>
            <a:off x="3204675" y="781738"/>
            <a:ext cx="4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8"/>
          <p:cNvSpPr txBox="1"/>
          <p:nvPr/>
        </p:nvSpPr>
        <p:spPr>
          <a:xfrm>
            <a:off x="3101775" y="1318350"/>
            <a:ext cx="87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/>
              <a:t>4,82/5</a:t>
            </a:r>
            <a:endParaRPr sz="1600"/>
          </a:p>
        </p:txBody>
      </p:sp>
      <p:sp>
        <p:nvSpPr>
          <p:cNvPr id="742" name="Google Shape;742;p58"/>
          <p:cNvSpPr txBox="1"/>
          <p:nvPr/>
        </p:nvSpPr>
        <p:spPr>
          <a:xfrm>
            <a:off x="4119075" y="1318350"/>
            <a:ext cx="87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/>
              <a:t>4,80/5</a:t>
            </a:r>
            <a:endParaRPr sz="1600"/>
          </a:p>
        </p:txBody>
      </p:sp>
      <p:sp>
        <p:nvSpPr>
          <p:cNvPr id="743" name="Google Shape;743;p58"/>
          <p:cNvSpPr txBox="1"/>
          <p:nvPr/>
        </p:nvSpPr>
        <p:spPr>
          <a:xfrm>
            <a:off x="5033475" y="1318350"/>
            <a:ext cx="87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/>
              <a:t>4,71/5</a:t>
            </a:r>
            <a:endParaRPr sz="1600"/>
          </a:p>
        </p:txBody>
      </p:sp>
      <p:sp>
        <p:nvSpPr>
          <p:cNvPr id="744" name="Google Shape;744;p58"/>
          <p:cNvSpPr txBox="1"/>
          <p:nvPr/>
        </p:nvSpPr>
        <p:spPr>
          <a:xfrm>
            <a:off x="5947875" y="1318350"/>
            <a:ext cx="83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/>
              <a:t>4,85/5</a:t>
            </a:r>
            <a:endParaRPr sz="1600"/>
          </a:p>
        </p:txBody>
      </p:sp>
      <p:sp>
        <p:nvSpPr>
          <p:cNvPr id="745" name="Google Shape;745;p58"/>
          <p:cNvSpPr txBox="1"/>
          <p:nvPr/>
        </p:nvSpPr>
        <p:spPr>
          <a:xfrm>
            <a:off x="6862275" y="1318350"/>
            <a:ext cx="83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/>
              <a:t>4,88/5</a:t>
            </a:r>
            <a:endParaRPr sz="1600"/>
          </a:p>
        </p:txBody>
      </p:sp>
      <p:sp>
        <p:nvSpPr>
          <p:cNvPr id="746" name="Google Shape;746;p58"/>
          <p:cNvSpPr txBox="1"/>
          <p:nvPr/>
        </p:nvSpPr>
        <p:spPr>
          <a:xfrm>
            <a:off x="7776675" y="1318350"/>
            <a:ext cx="83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/>
              <a:t>4,87/5</a:t>
            </a:r>
            <a:endParaRPr sz="1600"/>
          </a:p>
        </p:txBody>
      </p:sp>
      <p:sp>
        <p:nvSpPr>
          <p:cNvPr id="747" name="Google Shape;747;p58"/>
          <p:cNvSpPr txBox="1"/>
          <p:nvPr/>
        </p:nvSpPr>
        <p:spPr>
          <a:xfrm>
            <a:off x="2113488" y="4585775"/>
            <a:ext cx="693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C" sz="1300"/>
              <a:t>P1: Me gustaría utilizar este sistema frecuentemente.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C" sz="1300"/>
              <a:t>P2: El sistema es bastante fácil de usar.</a:t>
            </a:r>
            <a:br>
              <a:rPr lang="es-EC" sz="1300"/>
            </a:br>
            <a:r>
              <a:rPr lang="es-EC" sz="1300"/>
              <a:t>P3: Las funciones del sistema se encuentran bien integradas.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C" sz="1300"/>
              <a:t>P4: La interfaz de usuario tiene una estructura y organización clara.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C" sz="1300"/>
              <a:t>P5: Los nombres de las opciones me han parecido claros y representativos.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C" sz="1300"/>
              <a:t>P6: De acuerdo a su criterio, la recomendación del sistema fue?</a:t>
            </a:r>
            <a:endParaRPr sz="1300"/>
          </a:p>
        </p:txBody>
      </p:sp>
      <p:sp>
        <p:nvSpPr>
          <p:cNvPr id="748" name="Google Shape;748;p58"/>
          <p:cNvSpPr txBox="1"/>
          <p:nvPr/>
        </p:nvSpPr>
        <p:spPr>
          <a:xfrm>
            <a:off x="6207900" y="0"/>
            <a:ext cx="2936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900"/>
              <a:t>Resultados</a:t>
            </a:r>
            <a:endParaRPr sz="2900"/>
          </a:p>
        </p:txBody>
      </p:sp>
      <p:pic>
        <p:nvPicPr>
          <p:cNvPr id="749" name="Google Shape;749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1575" y="1673250"/>
            <a:ext cx="6497845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9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56" name="Google Shape;756;p59"/>
          <p:cNvSpPr txBox="1"/>
          <p:nvPr/>
        </p:nvSpPr>
        <p:spPr>
          <a:xfrm>
            <a:off x="-400" y="-36500"/>
            <a:ext cx="9144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Conclusiones</a:t>
            </a:r>
            <a:endParaRPr sz="3700"/>
          </a:p>
        </p:txBody>
      </p:sp>
      <p:pic>
        <p:nvPicPr>
          <p:cNvPr id="757" name="Google Shape;75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8" name="Google Shape;75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59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Resultados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760" name="Google Shape;760;p59"/>
          <p:cNvSpPr txBox="1"/>
          <p:nvPr/>
        </p:nvSpPr>
        <p:spPr>
          <a:xfrm>
            <a:off x="1805300" y="1102875"/>
            <a:ext cx="7266600" cy="4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Las reuniones en conjunto con el equipo de investigadores, el médico especialista y los desarrolladores permitieron identificar los requerimientos del aplicativo.</a:t>
            </a:r>
            <a:endParaRPr sz="220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Se logró el desarrollo de una herramienta tecnológica de apoyo a la toma de decisiones, que permite al especialista obtener una recomendación.</a:t>
            </a:r>
            <a:endParaRPr sz="2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67" name="Google Shape;767;p60"/>
          <p:cNvSpPr txBox="1"/>
          <p:nvPr/>
        </p:nvSpPr>
        <p:spPr>
          <a:xfrm>
            <a:off x="-400" y="-36500"/>
            <a:ext cx="9144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Conclusiones</a:t>
            </a:r>
            <a:endParaRPr sz="3700"/>
          </a:p>
        </p:txBody>
      </p:sp>
      <p:pic>
        <p:nvPicPr>
          <p:cNvPr id="768" name="Google Shape;76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9" name="Google Shape;76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60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Resultados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771" name="Google Shape;771;p60"/>
          <p:cNvSpPr txBox="1"/>
          <p:nvPr/>
        </p:nvSpPr>
        <p:spPr>
          <a:xfrm>
            <a:off x="1877450" y="937350"/>
            <a:ext cx="7266600" cy="3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Se definieron las reglas de inferencia en conjunto con el equipo evaluador, especialistas e investigadores.</a:t>
            </a:r>
            <a:endParaRPr sz="220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>
                <a:solidFill>
                  <a:schemeClr val="dk1"/>
                </a:solidFill>
              </a:rPr>
              <a:t>Se utilizó una base de datos NoSQL, ya que se debía resolver un problema no estructurado.</a:t>
            </a:r>
            <a:endParaRPr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78" name="Google Shape;778;p61"/>
          <p:cNvSpPr txBox="1"/>
          <p:nvPr/>
        </p:nvSpPr>
        <p:spPr>
          <a:xfrm>
            <a:off x="-400" y="-36500"/>
            <a:ext cx="9144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Conclusiones</a:t>
            </a:r>
            <a:endParaRPr sz="3700"/>
          </a:p>
        </p:txBody>
      </p:sp>
      <p:pic>
        <p:nvPicPr>
          <p:cNvPr id="779" name="Google Shape;77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0" name="Google Shape;78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61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Resultados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782" name="Google Shape;782;p61"/>
          <p:cNvSpPr txBox="1"/>
          <p:nvPr/>
        </p:nvSpPr>
        <p:spPr>
          <a:xfrm>
            <a:off x="1877450" y="937350"/>
            <a:ext cx="7266600" cy="4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Se realizó la validación del prototipo mediante un protocolo de pruebas. </a:t>
            </a:r>
            <a:r>
              <a:rPr lang="es-EC" sz="2200">
                <a:solidFill>
                  <a:schemeClr val="dk1"/>
                </a:solidFill>
              </a:rPr>
              <a:t>Se registraron los datos de las puntuaciones alcanzadas en las pruebas visuales clásicas y tecnológicas.</a:t>
            </a:r>
            <a:endParaRPr sz="22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Las pruebas se aplicaron en una muestra de 10 participantes, grupo control seleccionado por especialistas.</a:t>
            </a:r>
            <a:endParaRPr sz="22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2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89" name="Google Shape;789;p62"/>
          <p:cNvSpPr txBox="1"/>
          <p:nvPr/>
        </p:nvSpPr>
        <p:spPr>
          <a:xfrm>
            <a:off x="-400" y="-36500"/>
            <a:ext cx="9144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Conclusiones</a:t>
            </a:r>
            <a:endParaRPr sz="3700"/>
          </a:p>
        </p:txBody>
      </p:sp>
      <p:pic>
        <p:nvPicPr>
          <p:cNvPr id="790" name="Google Shape;79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1" name="Google Shape;79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62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Resultados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sp>
        <p:nvSpPr>
          <p:cNvPr id="793" name="Google Shape;793;p62"/>
          <p:cNvSpPr txBox="1"/>
          <p:nvPr/>
        </p:nvSpPr>
        <p:spPr>
          <a:xfrm>
            <a:off x="1877450" y="937350"/>
            <a:ext cx="7266600" cy="5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Las recomendaciones generadas por el aplicativo fueron validados por el equipo de especialistas y quienes manifestaron estar de acuerdo con el margen de certeza (95%) en los resultados obtenidos.</a:t>
            </a:r>
            <a:endParaRPr sz="220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 </a:t>
            </a:r>
            <a:endParaRPr sz="2200"/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C" sz="2200">
                <a:solidFill>
                  <a:schemeClr val="dk1"/>
                </a:solidFill>
              </a:rPr>
              <a:t>Los resultados relacionados con la usabilidad demuestran que los usuarios estuvieron satisfechos con la funcionalidad, y utilidad del prototipo desarrollado.</a:t>
            </a:r>
            <a:endParaRPr sz="22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963390" y="1089750"/>
            <a:ext cx="7180600" cy="47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p18"/>
          <p:cNvSpPr txBox="1"/>
          <p:nvPr/>
        </p:nvSpPr>
        <p:spPr>
          <a:xfrm>
            <a:off x="-115675" y="952300"/>
            <a:ext cx="20058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Problema</a:t>
            </a:r>
            <a:endParaRPr sz="1200" b="1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575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137250" y="2674800"/>
            <a:ext cx="6870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700"/>
              <a:t>Problema</a:t>
            </a:r>
            <a:endParaRPr sz="47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800" name="Google Shape;800;p63"/>
          <p:cNvSpPr txBox="1"/>
          <p:nvPr/>
        </p:nvSpPr>
        <p:spPr>
          <a:xfrm>
            <a:off x="4873750" y="-36500"/>
            <a:ext cx="4269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Recomendaciones</a:t>
            </a:r>
            <a:endParaRPr sz="3700"/>
          </a:p>
        </p:txBody>
      </p:sp>
      <p:pic>
        <p:nvPicPr>
          <p:cNvPr id="801" name="Google Shape;80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2" name="Google Shape;80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63"/>
          <p:cNvSpPr txBox="1"/>
          <p:nvPr/>
        </p:nvSpPr>
        <p:spPr>
          <a:xfrm>
            <a:off x="-99150" y="876100"/>
            <a:ext cx="1989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Resultados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Conclusiones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Recomendaciones</a:t>
            </a:r>
            <a:endParaRPr sz="1200"/>
          </a:p>
        </p:txBody>
      </p:sp>
      <p:sp>
        <p:nvSpPr>
          <p:cNvPr id="804" name="Google Shape;804;p63"/>
          <p:cNvSpPr txBox="1"/>
          <p:nvPr/>
        </p:nvSpPr>
        <p:spPr>
          <a:xfrm>
            <a:off x="2160300" y="1868050"/>
            <a:ext cx="66522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Continuar con el desarrollo del sistema, a fin de que se incluyan más reglas y datos que permitan mejorar la toma de decisiones a los médicos especialistas.</a:t>
            </a:r>
            <a:endParaRPr sz="2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4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811" name="Google Shape;811;p64"/>
          <p:cNvSpPr txBox="1"/>
          <p:nvPr/>
        </p:nvSpPr>
        <p:spPr>
          <a:xfrm>
            <a:off x="4873750" y="-36500"/>
            <a:ext cx="4269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Recomendaciones</a:t>
            </a:r>
            <a:endParaRPr sz="3700"/>
          </a:p>
        </p:txBody>
      </p:sp>
      <p:pic>
        <p:nvPicPr>
          <p:cNvPr id="812" name="Google Shape;81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3" name="Google Shape;81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850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4"/>
          <p:cNvSpPr txBox="1"/>
          <p:nvPr/>
        </p:nvSpPr>
        <p:spPr>
          <a:xfrm>
            <a:off x="-99150" y="876100"/>
            <a:ext cx="1989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Desarrollo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Validación del prototipo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Resultados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>
                <a:solidFill>
                  <a:schemeClr val="dk1"/>
                </a:solidFill>
              </a:rPr>
              <a:t>Conclusiones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Recomendaciones</a:t>
            </a:r>
            <a:endParaRPr sz="1200"/>
          </a:p>
        </p:txBody>
      </p:sp>
      <p:sp>
        <p:nvSpPr>
          <p:cNvPr id="815" name="Google Shape;815;p64"/>
          <p:cNvSpPr txBox="1"/>
          <p:nvPr/>
        </p:nvSpPr>
        <p:spPr>
          <a:xfrm>
            <a:off x="2246000" y="1748025"/>
            <a:ext cx="6652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EC" sz="2200"/>
              <a:t>Investigar y aplicar otras técnicas de analítica de datos, de forma que puedan ser implementados en el sistema y puedan generar recomendaciones o sugerencias con mayor sustento técnico y legal.</a:t>
            </a:r>
            <a:endParaRPr sz="2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822" name="Google Shape;82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700" y="929075"/>
            <a:ext cx="6746500" cy="44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4495500" y="-39050"/>
            <a:ext cx="4648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Problema</a:t>
            </a:r>
            <a:endParaRPr sz="37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575" y="5969575"/>
            <a:ext cx="293597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5">
            <a:alphaModFix/>
          </a:blip>
          <a:srcRect l="21348" r="20528" b="7834"/>
          <a:stretch/>
        </p:blipFill>
        <p:spPr>
          <a:xfrm>
            <a:off x="3552975" y="3303525"/>
            <a:ext cx="874500" cy="14934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1" name="Google Shape;131;p19"/>
          <p:cNvGrpSpPr/>
          <p:nvPr/>
        </p:nvGrpSpPr>
        <p:grpSpPr>
          <a:xfrm>
            <a:off x="4727782" y="2694775"/>
            <a:ext cx="2415906" cy="2217350"/>
            <a:chOff x="4727782" y="2694775"/>
            <a:chExt cx="2415906" cy="2217350"/>
          </a:xfrm>
        </p:grpSpPr>
        <p:grpSp>
          <p:nvGrpSpPr>
            <p:cNvPr id="132" name="Google Shape;132;p19"/>
            <p:cNvGrpSpPr/>
            <p:nvPr/>
          </p:nvGrpSpPr>
          <p:grpSpPr>
            <a:xfrm>
              <a:off x="4727782" y="2694775"/>
              <a:ext cx="2415906" cy="1754860"/>
              <a:chOff x="4727782" y="2694775"/>
              <a:chExt cx="2415906" cy="1754860"/>
            </a:xfrm>
          </p:grpSpPr>
          <p:pic>
            <p:nvPicPr>
              <p:cNvPr id="133" name="Google Shape;133;p1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59762" y="3394400"/>
                <a:ext cx="1483925" cy="105523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34" name="Google Shape;134;p19"/>
              <p:cNvSpPr/>
              <p:nvPr/>
            </p:nvSpPr>
            <p:spPr>
              <a:xfrm rot="5400000">
                <a:off x="6202825" y="2691925"/>
                <a:ext cx="397800" cy="403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DFE9FB"/>
                  </a:gs>
                  <a:gs pos="100000">
                    <a:srgbClr val="6E9B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9"/>
              <p:cNvSpPr/>
              <p:nvPr/>
            </p:nvSpPr>
            <p:spPr>
              <a:xfrm rot="10800000">
                <a:off x="4727782" y="3848484"/>
                <a:ext cx="397800" cy="403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DFE9FB"/>
                  </a:gs>
                  <a:gs pos="100000">
                    <a:srgbClr val="6E9B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" name="Google Shape;136;p19"/>
            <p:cNvSpPr txBox="1"/>
            <p:nvPr/>
          </p:nvSpPr>
          <p:spPr>
            <a:xfrm>
              <a:off x="5749075" y="4542825"/>
              <a:ext cx="1305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/>
                <a:t>Data</a:t>
              </a:r>
              <a:endParaRPr sz="1200"/>
            </a:p>
          </p:txBody>
        </p:sp>
      </p:grpSp>
      <p:sp>
        <p:nvSpPr>
          <p:cNvPr id="137" name="Google Shape;137;p19"/>
          <p:cNvSpPr txBox="1"/>
          <p:nvPr/>
        </p:nvSpPr>
        <p:spPr>
          <a:xfrm>
            <a:off x="-115675" y="952300"/>
            <a:ext cx="20058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Problema</a:t>
            </a:r>
            <a:endParaRPr sz="1200" b="1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2117900" y="811513"/>
            <a:ext cx="6652925" cy="1675013"/>
            <a:chOff x="2117900" y="811513"/>
            <a:chExt cx="6652925" cy="1675013"/>
          </a:xfrm>
        </p:grpSpPr>
        <p:sp>
          <p:nvSpPr>
            <p:cNvPr id="139" name="Google Shape;139;p19"/>
            <p:cNvSpPr/>
            <p:nvPr/>
          </p:nvSpPr>
          <p:spPr>
            <a:xfrm>
              <a:off x="4122325" y="825150"/>
              <a:ext cx="4648500" cy="1567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4122325" y="811513"/>
              <a:ext cx="46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/>
                <a:t>Pruebas Visuales</a:t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3447325" y="1448625"/>
              <a:ext cx="531900" cy="4035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2" name="Google Shape;142;p19"/>
            <p:cNvPicPr preferRelativeResize="0"/>
            <p:nvPr/>
          </p:nvPicPr>
          <p:blipFill rotWithShape="1">
            <a:blip r:embed="rId7">
              <a:alphaModFix/>
            </a:blip>
            <a:srcRect l="20873" t="12359" r="21575" b="14331"/>
            <a:stretch/>
          </p:blipFill>
          <p:spPr>
            <a:xfrm>
              <a:off x="7072747" y="1308096"/>
              <a:ext cx="1371125" cy="727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9"/>
            <p:cNvSpPr txBox="1"/>
            <p:nvPr/>
          </p:nvSpPr>
          <p:spPr>
            <a:xfrm>
              <a:off x="6908275" y="2024825"/>
              <a:ext cx="184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/>
                <a:t>Equipos especializados</a:t>
              </a:r>
              <a:endParaRPr sz="1200"/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4543275" y="1993825"/>
              <a:ext cx="1305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/>
                <a:t>Tradicionales</a:t>
              </a:r>
              <a:endParaRPr sz="1200"/>
            </a:p>
          </p:txBody>
        </p:sp>
        <p:grpSp>
          <p:nvGrpSpPr>
            <p:cNvPr id="145" name="Google Shape;145;p19"/>
            <p:cNvGrpSpPr/>
            <p:nvPr/>
          </p:nvGrpSpPr>
          <p:grpSpPr>
            <a:xfrm>
              <a:off x="2117900" y="825150"/>
              <a:ext cx="1201200" cy="1661375"/>
              <a:chOff x="2117900" y="825150"/>
              <a:chExt cx="1201200" cy="1661375"/>
            </a:xfrm>
          </p:grpSpPr>
          <p:sp>
            <p:nvSpPr>
              <p:cNvPr id="146" name="Google Shape;146;p19"/>
              <p:cNvSpPr/>
              <p:nvPr/>
            </p:nvSpPr>
            <p:spPr>
              <a:xfrm>
                <a:off x="2117900" y="825150"/>
                <a:ext cx="1201200" cy="16485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7" name="Google Shape;147;p19"/>
              <p:cNvGrpSpPr/>
              <p:nvPr/>
            </p:nvGrpSpPr>
            <p:grpSpPr>
              <a:xfrm>
                <a:off x="2117900" y="895263"/>
                <a:ext cx="1201200" cy="1591263"/>
                <a:chOff x="2117900" y="895263"/>
                <a:chExt cx="1201200" cy="1591263"/>
              </a:xfrm>
            </p:grpSpPr>
            <p:sp>
              <p:nvSpPr>
                <p:cNvPr id="148" name="Google Shape;148;p19"/>
                <p:cNvSpPr txBox="1"/>
                <p:nvPr/>
              </p:nvSpPr>
              <p:spPr>
                <a:xfrm>
                  <a:off x="2117900" y="1932425"/>
                  <a:ext cx="1201200" cy="55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C" sz="1200"/>
                    <a:t>Aspirante a Piloto</a:t>
                  </a:r>
                  <a:endParaRPr sz="1200"/>
                </a:p>
              </p:txBody>
            </p:sp>
            <p:pic>
              <p:nvPicPr>
                <p:cNvPr id="149" name="Google Shape;149;p19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2188100" y="895263"/>
                  <a:ext cx="1116125" cy="1129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150" name="Google Shape;150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397600" y="1345200"/>
              <a:ext cx="1371125" cy="6471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2226625" y="2582400"/>
            <a:ext cx="6708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/>
              <a:t>Objetivos</a:t>
            </a:r>
            <a:endParaRPr sz="40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p20"/>
          <p:cNvSpPr txBox="1"/>
          <p:nvPr/>
        </p:nvSpPr>
        <p:spPr>
          <a:xfrm>
            <a:off x="228275" y="992250"/>
            <a:ext cx="158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650" y="597132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2226625" y="1366250"/>
            <a:ext cx="6708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/>
              <a:t>Implementar una herramienta tecnológica de apoyo para la toma de decisiones en el proceso de selección de aspirantes a pilotos de Fuerzas Armadas, mediante la utilización de técnicas de Smart Data y el análisis de los datos obtenidos en las diferentes pruebas de evaluación visual que se realizará previo al ingreso a las escuelas de aviación.</a:t>
            </a:r>
            <a:endParaRPr sz="2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169" name="Google Shape;169;p21"/>
          <p:cNvSpPr txBox="1"/>
          <p:nvPr/>
        </p:nvSpPr>
        <p:spPr>
          <a:xfrm>
            <a:off x="0" y="-39050"/>
            <a:ext cx="9144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Objetivo General</a:t>
            </a:r>
            <a:endParaRPr sz="3700"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21"/>
          <p:cNvSpPr txBox="1"/>
          <p:nvPr/>
        </p:nvSpPr>
        <p:spPr>
          <a:xfrm>
            <a:off x="228275" y="992250"/>
            <a:ext cx="158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650" y="5971325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1889900" y="1237200"/>
            <a:ext cx="70722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s-EC" sz="2500">
                <a:highlight>
                  <a:srgbClr val="FFFF00"/>
                </a:highlight>
              </a:rPr>
              <a:t>Diseñar</a:t>
            </a:r>
            <a:r>
              <a:rPr lang="es-EC" sz="2500"/>
              <a:t> una solución orientada al Smart Data, tomando los resultados de las pruebas visuales y los requerimientos definidos con los especialistas y técnicos en aviación, con el fin de apoyar en el proceso de selección de aspirantes a pilotos.</a:t>
            </a:r>
            <a:endParaRPr sz="250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1" name="Google Shape;181;p22"/>
          <p:cNvSpPr txBox="1"/>
          <p:nvPr/>
        </p:nvSpPr>
        <p:spPr>
          <a:xfrm>
            <a:off x="4502600" y="-172900"/>
            <a:ext cx="4764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700"/>
              <a:t>Objetivos específicos</a:t>
            </a:r>
            <a:endParaRPr sz="3700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88" y="708750"/>
            <a:ext cx="35424" cy="51434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22"/>
          <p:cNvSpPr txBox="1"/>
          <p:nvPr/>
        </p:nvSpPr>
        <p:spPr>
          <a:xfrm>
            <a:off x="228275" y="992250"/>
            <a:ext cx="158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125" y="5930637"/>
            <a:ext cx="2935974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-82625" y="876100"/>
            <a:ext cx="1972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-EC" sz="1200"/>
              <a:t>Antecedentes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Problema</a:t>
            </a:r>
            <a:endParaRPr sz="1200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>
                <a:solidFill>
                  <a:srgbClr val="0000FF"/>
                </a:solidFill>
              </a:rPr>
              <a:t>Objetivos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Desarrollo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Validación del prototipo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Resultados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Conclusiones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/>
              <a:t>Recomendaciones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3432</Words>
  <Application>Microsoft Office PowerPoint</Application>
  <PresentationFormat>Presentación en pantalla (4:3)</PresentationFormat>
  <Paragraphs>1249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Roboto</vt:lpstr>
      <vt:lpstr>Arial</vt:lpstr>
      <vt:lpstr>Calibri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Stalin Crisanto</dc:creator>
  <cp:lastModifiedBy>Stalin Crisanto</cp:lastModifiedBy>
  <cp:revision>1</cp:revision>
  <dcterms:modified xsi:type="dcterms:W3CDTF">2022-02-22T20:06:42Z</dcterms:modified>
</cp:coreProperties>
</file>